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png" ContentType="image/png"/>
  <Default Extension="rels" ContentType="application/vnd.openxmlformats-package.relationships+xml"/>
  <Default Extension="svg" ContentType="image/svg+xml"/>
  <Default Extension="wdp" ContentType="image/vnd.ms-photo"/>
  <Default Extension="xlsb" ContentType="application/vnd.ms-excel.sheet.binary.macroEnabled.12"/>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2.xml" ContentType="application/vnd.openxmlformats-officedocument.theme+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3.xml" ContentType="application/vnd.openxmlformats-officedocument.theme+xml"/>
  <Override PartName="/ppt/tags/tag20.xml" ContentType="application/vnd.openxmlformats-officedocument.presentationml.tags+xml"/>
  <Override PartName="/ppt/tags/tag21.xml" ContentType="application/vnd.openxmlformats-officedocument.presentationml.tags+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theme/theme4.xml" ContentType="application/vnd.openxmlformats-officedocument.theme+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5.xml" ContentType="application/vnd.openxmlformats-officedocument.theme+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theme/theme6.xml" ContentType="application/vnd.openxmlformats-officedocument.theme+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heme/theme7.xml" ContentType="application/vnd.openxmlformats-officedocument.theme+xml"/>
  <Override PartName="/ppt/tags/tag52.xml" ContentType="application/vnd.openxmlformats-officedocument.presentationml.tags+xml"/>
  <Override PartName="/ppt/tags/tag53.xml" ContentType="application/vnd.openxmlformats-officedocument.presentationml.tags+xml"/>
  <Override PartName="/ppt/notesSlides/notesSlide1.xml" ContentType="application/vnd.openxmlformats-officedocument.presentationml.notesSlide+xml"/>
  <Override PartName="/ppt/tags/tag54.xml" ContentType="application/vnd.openxmlformats-officedocument.presentationml.tags+xml"/>
  <Override PartName="/ppt/notesSlides/notesSlide2.xml" ContentType="application/vnd.openxmlformats-officedocument.presentationml.notesSlide+xml"/>
  <Override PartName="/ppt/tags/tag55.xml" ContentType="application/vnd.openxmlformats-officedocument.presentationml.tags+xml"/>
  <Override PartName="/ppt/notesSlides/notesSlide3.xml" ContentType="application/vnd.openxmlformats-officedocument.presentationml.notesSlide+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notesSlides/notesSlide4.xml" ContentType="application/vnd.openxmlformats-officedocument.presentationml.notesSlide+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notesSlides/notesSlide5.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notesSlides/notesSlide6.xml" ContentType="application/vnd.openxmlformats-officedocument.presentationml.notesSlide+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notesSlides/notesSlide7.xml" ContentType="application/vnd.openxmlformats-officedocument.presentationml.notesSlide+xml"/>
  <Override PartName="/ppt/charts/chart6.xml" ContentType="application/vnd.openxmlformats-officedocument.drawingml.chart+xml"/>
  <Override PartName="/ppt/tags/tag196.xml" ContentType="application/vnd.openxmlformats-officedocument.presentationml.tags+xml"/>
  <Override PartName="/ppt/notesSlides/notesSlide8.xml" ContentType="application/vnd.openxmlformats-officedocument.presentationml.notesSlide+xml"/>
  <Override PartName="/ppt/charts/chart7.xml" ContentType="application/vnd.openxmlformats-officedocument.drawingml.chart+xml"/>
  <Override PartName="/ppt/charts/style1.xml" ContentType="application/vnd.ms-office.chartstyle+xml"/>
  <Override PartName="/ppt/charts/colors1.xml" ContentType="application/vnd.ms-office.chartcolorstyle+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notesSlides/notesSlide9.xml" ContentType="application/vnd.openxmlformats-officedocument.presentationml.notesSlide+xml"/>
  <Override PartName="/ppt/charts/chart8.xml" ContentType="application/vnd.openxmlformats-officedocument.drawingml.chart+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notesSlides/notesSlide10.xml" ContentType="application/vnd.openxmlformats-officedocument.presentationml.notesSlide+xml"/>
  <Override PartName="/ppt/charts/chart9.xml" ContentType="application/vnd.openxmlformats-officedocument.drawingml.chart+xml"/>
  <Override PartName="/ppt/charts/chart10.xml" ContentType="application/vnd.openxmlformats-officedocument.drawingml.chart+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notesSlides/notesSlide11.xml" ContentType="application/vnd.openxmlformats-officedocument.presentationml.notesSlide+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notesSlides/notesSlide12.xml" ContentType="application/vnd.openxmlformats-officedocument.presentationml.notesSlide+xml"/>
  <Override PartName="/ppt/charts/chart11.xml" ContentType="application/vnd.openxmlformats-officedocument.drawingml.chart+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tags/tag404.xml" ContentType="application/vnd.openxmlformats-officedocument.presentationml.tags+xml"/>
  <Override PartName="/ppt/notesSlides/notesSlide13.xml" ContentType="application/vnd.openxmlformats-officedocument.presentationml.notesSlide+xml"/>
  <Override PartName="/ppt/charts/chart12.xml" ContentType="application/vnd.openxmlformats-officedocument.drawingml.chart+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notesSlides/notesSlide14.xml" ContentType="application/vnd.openxmlformats-officedocument.presentationml.notesSlide+xml"/>
  <Override PartName="/ppt/charts/chart13.xml" ContentType="application/vnd.openxmlformats-officedocument.drawingml.chart+xml"/>
  <Override PartName="/ppt/tags/tag449.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tags/tag458.xml" ContentType="application/vnd.openxmlformats-officedocument.presentationml.tags+xml"/>
  <Override PartName="/ppt/tags/tag459.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tags/tag462.xml" ContentType="application/vnd.openxmlformats-officedocument.presentationml.tags+xml"/>
  <Override PartName="/ppt/tags/tag463.xml" ContentType="application/vnd.openxmlformats-officedocument.presentationml.tags+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tags/tag479.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tags/tag500.xml" ContentType="application/vnd.openxmlformats-officedocument.presentationml.tags+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tags/tag526.xml" ContentType="application/vnd.openxmlformats-officedocument.presentationml.tags+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tags/tag549.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tags/tag559.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tags/tag562.xml" ContentType="application/vnd.openxmlformats-officedocument.presentationml.tags+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tags/tag570.xml" ContentType="application/vnd.openxmlformats-officedocument.presentationml.tags+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tags/tag574.xml" ContentType="application/vnd.openxmlformats-officedocument.presentationml.tags+xml"/>
  <Override PartName="/ppt/tags/tag575.xml" ContentType="application/vnd.openxmlformats-officedocument.presentationml.tags+xml"/>
  <Override PartName="/ppt/tags/tag576.xml" ContentType="application/vnd.openxmlformats-officedocument.presentationml.tags+xml"/>
  <Override PartName="/ppt/tags/tag577.xml" ContentType="application/vnd.openxmlformats-officedocument.presentationml.tags+xml"/>
  <Override PartName="/ppt/tags/tag578.xml" ContentType="application/vnd.openxmlformats-officedocument.presentationml.tags+xml"/>
  <Override PartName="/ppt/tags/tag579.xml" ContentType="application/vnd.openxmlformats-officedocument.presentationml.tags+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tags/tag583.xml" ContentType="application/vnd.openxmlformats-officedocument.presentationml.tags+xml"/>
  <Override PartName="/ppt/tags/tag584.xml" ContentType="application/vnd.openxmlformats-officedocument.presentationml.tags+xml"/>
  <Override PartName="/ppt/tags/tag585.xml" ContentType="application/vnd.openxmlformats-officedocument.presentationml.tags+xml"/>
  <Override PartName="/ppt/tags/tag586.xml" ContentType="application/vnd.openxmlformats-officedocument.presentationml.tags+xml"/>
  <Override PartName="/ppt/tags/tag587.xml" ContentType="application/vnd.openxmlformats-officedocument.presentationml.tags+xml"/>
  <Override PartName="/ppt/tags/tag588.xml" ContentType="application/vnd.openxmlformats-officedocument.presentationml.tags+xml"/>
  <Override PartName="/ppt/tags/tag589.xml" ContentType="application/vnd.openxmlformats-officedocument.presentationml.tags+xml"/>
  <Override PartName="/ppt/tags/tag590.xml" ContentType="application/vnd.openxmlformats-officedocument.presentationml.tags+xml"/>
  <Override PartName="/ppt/tags/tag591.xml" ContentType="application/vnd.openxmlformats-officedocument.presentationml.tags+xml"/>
  <Override PartName="/ppt/tags/tag592.xml" ContentType="application/vnd.openxmlformats-officedocument.presentationml.tags+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tags/tag597.xml" ContentType="application/vnd.openxmlformats-officedocument.presentationml.tags+xml"/>
  <Override PartName="/ppt/tags/tag598.xml" ContentType="application/vnd.openxmlformats-officedocument.presentationml.tags+xml"/>
  <Override PartName="/ppt/tags/tag599.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tags/tag605.xml" ContentType="application/vnd.openxmlformats-officedocument.presentationml.tags+xml"/>
  <Override PartName="/ppt/tags/tag606.xml" ContentType="application/vnd.openxmlformats-officedocument.presentationml.tags+xml"/>
  <Override PartName="/ppt/tags/tag607.xml" ContentType="application/vnd.openxmlformats-officedocument.presentationml.tags+xml"/>
  <Override PartName="/ppt/tags/tag608.xml" ContentType="application/vnd.openxmlformats-officedocument.presentationml.tags+xml"/>
  <Override PartName="/ppt/tags/tag609.xml" ContentType="application/vnd.openxmlformats-officedocument.presentationml.tags+xml"/>
  <Override PartName="/ppt/tags/tag610.xml" ContentType="application/vnd.openxmlformats-officedocument.presentationml.tags+xml"/>
  <Override PartName="/ppt/tags/tag611.xml" ContentType="application/vnd.openxmlformats-officedocument.presentationml.tags+xml"/>
  <Override PartName="/ppt/tags/tag612.xml" ContentType="application/vnd.openxmlformats-officedocument.presentationml.tags+xml"/>
  <Override PartName="/ppt/tags/tag613.xml" ContentType="application/vnd.openxmlformats-officedocument.presentationml.tags+xml"/>
  <Override PartName="/ppt/charts/chart14.xml" ContentType="application/vnd.openxmlformats-officedocument.drawingml.chart+xml"/>
  <Override PartName="/ppt/charts/chart15.xml" ContentType="application/vnd.openxmlformats-officedocument.drawingml.chart+xml"/>
  <Override PartName="/ppt/charts/chart16.xml" ContentType="application/vnd.openxmlformats-officedocument.drawingml.chart+xml"/>
  <Override PartName="/ppt/charts/chart17.xml" ContentType="application/vnd.openxmlformats-officedocument.drawingml.chart+xml"/>
  <Override PartName="/ppt/charts/chart18.xml" ContentType="application/vnd.openxmlformats-officedocument.drawingml.chart+xml"/>
  <Override PartName="/ppt/charts/chart19.xml" ContentType="application/vnd.openxmlformats-officedocument.drawingml.chart+xml"/>
  <Override PartName="/ppt/charts/chart20.xml" ContentType="application/vnd.openxmlformats-officedocument.drawingml.chart+xml"/>
  <Override PartName="/ppt/charts/chart21.xml" ContentType="application/vnd.openxmlformats-officedocument.drawingml.chart+xml"/>
  <Override PartName="/ppt/charts/chart22.xml" ContentType="application/vnd.openxmlformats-officedocument.drawingml.chart+xml"/>
  <Override PartName="/ppt/charts/chart23.xml" ContentType="application/vnd.openxmlformats-officedocument.drawingml.chart+xml"/>
  <Override PartName="/ppt/charts/chart24.xml" ContentType="application/vnd.openxmlformats-officedocument.drawingml.chart+xml"/>
  <Override PartName="/ppt/charts/chart25.xml" ContentType="application/vnd.openxmlformats-officedocument.drawingml.chart+xml"/>
  <Override PartName="/ppt/charts/chart26.xml" ContentType="application/vnd.openxmlformats-officedocument.drawingml.chart+xml"/>
  <Override PartName="/ppt/tags/tag614.xml" ContentType="application/vnd.openxmlformats-officedocument.presentationml.tags+xml"/>
  <Override PartName="/ppt/tags/tag615.xml" ContentType="application/vnd.openxmlformats-officedocument.presentationml.tags+xml"/>
  <Override PartName="/ppt/tags/tag616.xml" ContentType="application/vnd.openxmlformats-officedocument.presentationml.tags+xml"/>
  <Override PartName="/ppt/tags/tag617.xml" ContentType="application/vnd.openxmlformats-officedocument.presentationml.tags+xml"/>
  <Override PartName="/ppt/tags/tag618.xml" ContentType="application/vnd.openxmlformats-officedocument.presentationml.tags+xml"/>
  <Override PartName="/ppt/tags/tag619.xml" ContentType="application/vnd.openxmlformats-officedocument.presentationml.tags+xml"/>
  <Override PartName="/ppt/tags/tag620.xml" ContentType="application/vnd.openxmlformats-officedocument.presentationml.tags+xml"/>
  <Override PartName="/ppt/tags/tag621.xml" ContentType="application/vnd.openxmlformats-officedocument.presentationml.tags+xml"/>
  <Override PartName="/ppt/tags/tag622.xml" ContentType="application/vnd.openxmlformats-officedocument.presentationml.tags+xml"/>
  <Override PartName="/ppt/tags/tag623.xml" ContentType="application/vnd.openxmlformats-officedocument.presentationml.tags+xml"/>
  <Override PartName="/ppt/tags/tag624.xml" ContentType="application/vnd.openxmlformats-officedocument.presentationml.tags+xml"/>
  <Override PartName="/ppt/tags/tag625.xml" ContentType="application/vnd.openxmlformats-officedocument.presentationml.tags+xml"/>
  <Override PartName="/ppt/tags/tag626.xml" ContentType="application/vnd.openxmlformats-officedocument.presentationml.tags+xml"/>
  <Override PartName="/ppt/tags/tag627.xml" ContentType="application/vnd.openxmlformats-officedocument.presentationml.tags+xml"/>
  <Override PartName="/ppt/tags/tag628.xml" ContentType="application/vnd.openxmlformats-officedocument.presentationml.tags+xml"/>
  <Override PartName="/ppt/tags/tag629.xml" ContentType="application/vnd.openxmlformats-officedocument.presentationml.tags+xml"/>
  <Override PartName="/ppt/tags/tag630.xml" ContentType="application/vnd.openxmlformats-officedocument.presentationml.tags+xml"/>
  <Override PartName="/ppt/tags/tag631.xml" ContentType="application/vnd.openxmlformats-officedocument.presentationml.tags+xml"/>
  <Override PartName="/ppt/tags/tag632.xml" ContentType="application/vnd.openxmlformats-officedocument.presentationml.tags+xml"/>
  <Override PartName="/ppt/tags/tag633.xml" ContentType="application/vnd.openxmlformats-officedocument.presentationml.tags+xml"/>
  <Override PartName="/ppt/tags/tag634.xml" ContentType="application/vnd.openxmlformats-officedocument.presentationml.tags+xml"/>
  <Override PartName="/ppt/tags/tag635.xml" ContentType="application/vnd.openxmlformats-officedocument.presentationml.tags+xml"/>
  <Override PartName="/ppt/tags/tag636.xml" ContentType="application/vnd.openxmlformats-officedocument.presentationml.tags+xml"/>
  <Override PartName="/ppt/tags/tag637.xml" ContentType="application/vnd.openxmlformats-officedocument.presentationml.tags+xml"/>
  <Override PartName="/ppt/tags/tag638.xml" ContentType="application/vnd.openxmlformats-officedocument.presentationml.tags+xml"/>
  <Override PartName="/ppt/tags/tag639.xml" ContentType="application/vnd.openxmlformats-officedocument.presentationml.tags+xml"/>
  <Override PartName="/ppt/tags/tag640.xml" ContentType="application/vnd.openxmlformats-officedocument.presentationml.tags+xml"/>
  <Override PartName="/ppt/tags/tag641.xml" ContentType="application/vnd.openxmlformats-officedocument.presentationml.tags+xml"/>
  <Override PartName="/ppt/tags/tag642.xml" ContentType="application/vnd.openxmlformats-officedocument.presentationml.tags+xml"/>
  <Override PartName="/ppt/tags/tag643.xml" ContentType="application/vnd.openxmlformats-officedocument.presentationml.tags+xml"/>
  <Override PartName="/ppt/tags/tag644.xml" ContentType="application/vnd.openxmlformats-officedocument.presentationml.tags+xml"/>
  <Override PartName="/ppt/tags/tag645.xml" ContentType="application/vnd.openxmlformats-officedocument.presentationml.tags+xml"/>
  <Override PartName="/ppt/tags/tag646.xml" ContentType="application/vnd.openxmlformats-officedocument.presentationml.tags+xml"/>
  <Override PartName="/ppt/tags/tag647.xml" ContentType="application/vnd.openxmlformats-officedocument.presentationml.tags+xml"/>
  <Override PartName="/ppt/tags/tag648.xml" ContentType="application/vnd.openxmlformats-officedocument.presentationml.tags+xml"/>
  <Override PartName="/ppt/tags/tag649.xml" ContentType="application/vnd.openxmlformats-officedocument.presentationml.tags+xml"/>
  <Override PartName="/ppt/tags/tag650.xml" ContentType="application/vnd.openxmlformats-officedocument.presentationml.tags+xml"/>
  <Override PartName="/ppt/notesSlides/notesSlide15.xml" ContentType="application/vnd.openxmlformats-officedocument.presentationml.notesSlide+xml"/>
  <Override PartName="/ppt/charts/chart27.xml" ContentType="application/vnd.openxmlformats-officedocument.drawingml.chart+xml"/>
  <Override PartName="/ppt/charts/chart28.xml" ContentType="application/vnd.openxmlformats-officedocument.drawingml.chart+xml"/>
  <Override PartName="/ppt/tags/tag651.xml" ContentType="application/vnd.openxmlformats-officedocument.presentationml.tags+xml"/>
  <Override PartName="/ppt/tags/tag652.xml" ContentType="application/vnd.openxmlformats-officedocument.presentationml.tags+xml"/>
  <Override PartName="/ppt/tags/tag653.xml" ContentType="application/vnd.openxmlformats-officedocument.presentationml.tags+xml"/>
  <Override PartName="/ppt/tags/tag654.xml" ContentType="application/vnd.openxmlformats-officedocument.presentationml.tags+xml"/>
  <Override PartName="/ppt/tags/tag655.xml" ContentType="application/vnd.openxmlformats-officedocument.presentationml.tags+xml"/>
  <Override PartName="/ppt/tags/tag656.xml" ContentType="application/vnd.openxmlformats-officedocument.presentationml.tags+xml"/>
  <Override PartName="/ppt/tags/tag657.xml" ContentType="application/vnd.openxmlformats-officedocument.presentationml.tags+xml"/>
  <Override PartName="/ppt/tags/tag658.xml" ContentType="application/vnd.openxmlformats-officedocument.presentationml.tags+xml"/>
  <Override PartName="/ppt/tags/tag659.xml" ContentType="application/vnd.openxmlformats-officedocument.presentationml.tags+xml"/>
  <Override PartName="/ppt/notesSlides/notesSlide16.xml" ContentType="application/vnd.openxmlformats-officedocument.presentationml.notesSlide+xml"/>
  <Override PartName="/ppt/tags/tag660.xml" ContentType="application/vnd.openxmlformats-officedocument.presentationml.tags+xml"/>
  <Override PartName="/ppt/tags/tag661.xml" ContentType="application/vnd.openxmlformats-officedocument.presentationml.tags+xml"/>
  <Override PartName="/ppt/notesSlides/notesSlide17.xml" ContentType="application/vnd.openxmlformats-officedocument.presentationml.notesSlide+xml"/>
  <Override PartName="/ppt/tags/tag662.xml" ContentType="application/vnd.openxmlformats-officedocument.presentationml.tags+xml"/>
  <Override PartName="/ppt/tags/tag663.xml" ContentType="application/vnd.openxmlformats-officedocument.presentationml.tags+xml"/>
  <Override PartName="/ppt/tags/tag664.xml" ContentType="application/vnd.openxmlformats-officedocument.presentationml.tags+xml"/>
  <Override PartName="/ppt/notesSlides/notesSlide18.xml" ContentType="application/vnd.openxmlformats-officedocument.presentationml.notesSlide+xml"/>
  <Override PartName="/ppt/tags/tag665.xml" ContentType="application/vnd.openxmlformats-officedocument.presentationml.tags+xml"/>
  <Override PartName="/ppt/tags/tag666.xml" ContentType="application/vnd.openxmlformats-officedocument.presentationml.tags+xml"/>
  <Override PartName="/ppt/notesSlides/notesSlide19.xml" ContentType="application/vnd.openxmlformats-officedocument.presentationml.notesSlide+xml"/>
  <Override PartName="/ppt/tags/tag667.xml" ContentType="application/vnd.openxmlformats-officedocument.presentationml.tags+xml"/>
  <Override PartName="/ppt/tags/tag668.xml" ContentType="application/vnd.openxmlformats-officedocument.presentationml.tags+xml"/>
  <Override PartName="/ppt/notesSlides/notesSlide20.xml" ContentType="application/vnd.openxmlformats-officedocument.presentationml.notesSlide+xml"/>
  <Override PartName="/ppt/tags/tag669.xml" ContentType="application/vnd.openxmlformats-officedocument.presentationml.tags+xml"/>
  <Override PartName="/ppt/tags/tag670.xml" ContentType="application/vnd.openxmlformats-officedocument.presentationml.tags+xml"/>
  <Override PartName="/ppt/tags/tag671.xml" ContentType="application/vnd.openxmlformats-officedocument.presentationml.tags+xml"/>
  <Override PartName="/ppt/tags/tag672.xml" ContentType="application/vnd.openxmlformats-officedocument.presentationml.tags+xml"/>
  <Override PartName="/ppt/tags/tag673.xml" ContentType="application/vnd.openxmlformats-officedocument.presentationml.tags+xml"/>
  <Override PartName="/ppt/tags/tag674.xml" ContentType="application/vnd.openxmlformats-officedocument.presentationml.tags+xml"/>
  <Override PartName="/ppt/tags/tag675.xml" ContentType="application/vnd.openxmlformats-officedocument.presentationml.tags+xml"/>
  <Override PartName="/ppt/tags/tag676.xml" ContentType="application/vnd.openxmlformats-officedocument.presentationml.tags+xml"/>
  <Override PartName="/ppt/tags/tag677.xml" ContentType="application/vnd.openxmlformats-officedocument.presentationml.tags+xml"/>
  <Override PartName="/ppt/tags/tag678.xml" ContentType="application/vnd.openxmlformats-officedocument.presentationml.tags+xml"/>
  <Override PartName="/ppt/tags/tag679.xml" ContentType="application/vnd.openxmlformats-officedocument.presentationml.tags+xml"/>
  <Override PartName="/ppt/tags/tag680.xml" ContentType="application/vnd.openxmlformats-officedocument.presentationml.tags+xml"/>
  <Override PartName="/ppt/tags/tag681.xml" ContentType="application/vnd.openxmlformats-officedocument.presentationml.tags+xml"/>
  <Override PartName="/ppt/tags/tag682.xml" ContentType="application/vnd.openxmlformats-officedocument.presentationml.tags+xml"/>
  <Override PartName="/ppt/tags/tag683.xml" ContentType="application/vnd.openxmlformats-officedocument.presentationml.tags+xml"/>
  <Override PartName="/ppt/tags/tag684.xml" ContentType="application/vnd.openxmlformats-officedocument.presentationml.tags+xml"/>
  <Override PartName="/ppt/tags/tag685.xml" ContentType="application/vnd.openxmlformats-officedocument.presentationml.tags+xml"/>
  <Override PartName="/ppt/tags/tag686.xml" ContentType="application/vnd.openxmlformats-officedocument.presentationml.tags+xml"/>
  <Override PartName="/ppt/tags/tag687.xml" ContentType="application/vnd.openxmlformats-officedocument.presentationml.tags+xml"/>
  <Override PartName="/ppt/tags/tag688.xml" ContentType="application/vnd.openxmlformats-officedocument.presentationml.tags+xml"/>
  <Override PartName="/ppt/tags/tag689.xml" ContentType="application/vnd.openxmlformats-officedocument.presentationml.tags+xml"/>
  <Override PartName="/ppt/tags/tag690.xml" ContentType="application/vnd.openxmlformats-officedocument.presentationml.tags+xml"/>
  <Override PartName="/ppt/tags/tag691.xml" ContentType="application/vnd.openxmlformats-officedocument.presentationml.tags+xml"/>
  <Override PartName="/ppt/tags/tag692.xml" ContentType="application/vnd.openxmlformats-officedocument.presentationml.tags+xml"/>
  <Override PartName="/ppt/tags/tag693.xml" ContentType="application/vnd.openxmlformats-officedocument.presentationml.tags+xml"/>
  <Override PartName="/ppt/tags/tag694.xml" ContentType="application/vnd.openxmlformats-officedocument.presentationml.tags+xml"/>
  <Override PartName="/ppt/notesSlides/notesSlide21.xml" ContentType="application/vnd.openxmlformats-officedocument.presentationml.notesSlide+xml"/>
  <Override PartName="/ppt/charts/chart29.xml" ContentType="application/vnd.openxmlformats-officedocument.drawingml.chart+xml"/>
  <Override PartName="/ppt/charts/chart30.xml" ContentType="application/vnd.openxmlformats-officedocument.drawingml.chart+xml"/>
  <Override PartName="/ppt/charts/chart31.xml" ContentType="application/vnd.openxmlformats-officedocument.drawingml.chart+xml"/>
  <Override PartName="/ppt/charts/chart32.xml" ContentType="application/vnd.openxmlformats-officedocument.drawingml.chart+xml"/>
  <Override PartName="/ppt/charts/chart33.xml" ContentType="application/vnd.openxmlformats-officedocument.drawingml.chart+xml"/>
  <Override PartName="/ppt/tags/tag695.xml" ContentType="application/vnd.openxmlformats-officedocument.presentationml.tags+xml"/>
  <Override PartName="/ppt/tags/tag696.xml" ContentType="application/vnd.openxmlformats-officedocument.presentationml.tags+xml"/>
  <Override PartName="/ppt/tags/tag697.xml" ContentType="application/vnd.openxmlformats-officedocument.presentationml.tags+xml"/>
  <Override PartName="/ppt/tags/tag698.xml" ContentType="application/vnd.openxmlformats-officedocument.presentationml.tags+xml"/>
  <Override PartName="/ppt/tags/tag699.xml" ContentType="application/vnd.openxmlformats-officedocument.presentationml.tags+xml"/>
  <Override PartName="/ppt/tags/tag700.xml" ContentType="application/vnd.openxmlformats-officedocument.presentationml.tags+xml"/>
  <Override PartName="/ppt/tags/tag701.xml" ContentType="application/vnd.openxmlformats-officedocument.presentationml.tags+xml"/>
  <Override PartName="/ppt/tags/tag702.xml" ContentType="application/vnd.openxmlformats-officedocument.presentationml.tags+xml"/>
  <Override PartName="/ppt/tags/tag703.xml" ContentType="application/vnd.openxmlformats-officedocument.presentationml.tags+xml"/>
  <Override PartName="/ppt/tags/tag704.xml" ContentType="application/vnd.openxmlformats-officedocument.presentationml.tags+xml"/>
  <Override PartName="/ppt/tags/tag705.xml" ContentType="application/vnd.openxmlformats-officedocument.presentationml.tags+xml"/>
  <Override PartName="/ppt/tags/tag706.xml" ContentType="application/vnd.openxmlformats-officedocument.presentationml.tags+xml"/>
  <Override PartName="/ppt/tags/tag707.xml" ContentType="application/vnd.openxmlformats-officedocument.presentationml.tags+xml"/>
  <Override PartName="/ppt/tags/tag708.xml" ContentType="application/vnd.openxmlformats-officedocument.presentationml.tags+xml"/>
  <Override PartName="/ppt/tags/tag709.xml" ContentType="application/vnd.openxmlformats-officedocument.presentationml.tags+xml"/>
  <Override PartName="/ppt/tags/tag710.xml" ContentType="application/vnd.openxmlformats-officedocument.presentationml.tags+xml"/>
  <Override PartName="/ppt/tags/tag711.xml" ContentType="application/vnd.openxmlformats-officedocument.presentationml.tags+xml"/>
  <Override PartName="/ppt/tags/tag712.xml" ContentType="application/vnd.openxmlformats-officedocument.presentationml.tags+xml"/>
  <Override PartName="/ppt/tags/tag713.xml" ContentType="application/vnd.openxmlformats-officedocument.presentationml.tags+xml"/>
  <Override PartName="/ppt/tags/tag714.xml" ContentType="application/vnd.openxmlformats-officedocument.presentationml.tags+xml"/>
  <Override PartName="/ppt/tags/tag715.xml" ContentType="application/vnd.openxmlformats-officedocument.presentationml.tags+xml"/>
  <Override PartName="/ppt/tags/tag716.xml" ContentType="application/vnd.openxmlformats-officedocument.presentationml.tags+xml"/>
  <Override PartName="/ppt/tags/tag717.xml" ContentType="application/vnd.openxmlformats-officedocument.presentationml.tags+xml"/>
  <Override PartName="/ppt/tags/tag718.xml" ContentType="application/vnd.openxmlformats-officedocument.presentationml.tags+xml"/>
  <Override PartName="/ppt/tags/tag719.xml" ContentType="application/vnd.openxmlformats-officedocument.presentationml.tags+xml"/>
  <Override PartName="/ppt/tags/tag720.xml" ContentType="application/vnd.openxmlformats-officedocument.presentationml.tags+xml"/>
  <Override PartName="/ppt/tags/tag721.xml" ContentType="application/vnd.openxmlformats-officedocument.presentationml.tags+xml"/>
  <Override PartName="/ppt/tags/tag722.xml" ContentType="application/vnd.openxmlformats-officedocument.presentationml.tags+xml"/>
  <Override PartName="/ppt/tags/tag723.xml" ContentType="application/vnd.openxmlformats-officedocument.presentationml.tags+xml"/>
  <Override PartName="/ppt/tags/tag724.xml" ContentType="application/vnd.openxmlformats-officedocument.presentationml.tags+xml"/>
  <Override PartName="/ppt/tags/tag725.xml" ContentType="application/vnd.openxmlformats-officedocument.presentationml.tags+xml"/>
  <Override PartName="/ppt/tags/tag726.xml" ContentType="application/vnd.openxmlformats-officedocument.presentationml.tags+xml"/>
  <Override PartName="/ppt/tags/tag727.xml" ContentType="application/vnd.openxmlformats-officedocument.presentationml.tags+xml"/>
  <Override PartName="/ppt/tags/tag728.xml" ContentType="application/vnd.openxmlformats-officedocument.presentationml.tags+xml"/>
  <Override PartName="/ppt/tags/tag729.xml" ContentType="application/vnd.openxmlformats-officedocument.presentationml.tags+xml"/>
  <Override PartName="/ppt/tags/tag730.xml" ContentType="application/vnd.openxmlformats-officedocument.presentationml.tags+xml"/>
  <Override PartName="/ppt/notesSlides/notesSlide22.xml" ContentType="application/vnd.openxmlformats-officedocument.presentationml.notesSlide+xml"/>
  <Override PartName="/ppt/charts/chart34.xml" ContentType="application/vnd.openxmlformats-officedocument.drawingml.chart+xml"/>
  <Override PartName="/ppt/charts/chart35.xml" ContentType="application/vnd.openxmlformats-officedocument.drawingml.chart+xml"/>
  <Override PartName="/ppt/charts/chart36.xml" ContentType="application/vnd.openxmlformats-officedocument.drawingml.chart+xml"/>
  <Override PartName="/ppt/tags/tag731.xml" ContentType="application/vnd.openxmlformats-officedocument.presentationml.tags+xml"/>
  <Override PartName="/ppt/tags/tag732.xml" ContentType="application/vnd.openxmlformats-officedocument.presentationml.tags+xml"/>
  <Override PartName="/ppt/tags/tag733.xml" ContentType="application/vnd.openxmlformats-officedocument.presentationml.tags+xml"/>
  <Override PartName="/ppt/tags/tag734.xml" ContentType="application/vnd.openxmlformats-officedocument.presentationml.tags+xml"/>
  <Override PartName="/ppt/tags/tag735.xml" ContentType="application/vnd.openxmlformats-officedocument.presentationml.tags+xml"/>
  <Override PartName="/ppt/tags/tag736.xml" ContentType="application/vnd.openxmlformats-officedocument.presentationml.tags+xml"/>
  <Override PartName="/ppt/tags/tag737.xml" ContentType="application/vnd.openxmlformats-officedocument.presentationml.tags+xml"/>
  <Override PartName="/ppt/notesSlides/notesSlide23.xml" ContentType="application/vnd.openxmlformats-officedocument.presentationml.notesSlide+xml"/>
  <Override PartName="/ppt/charts/chart37.xml" ContentType="application/vnd.openxmlformats-officedocument.drawingml.chart+xml"/>
  <Override PartName="/ppt/tags/tag738.xml" ContentType="application/vnd.openxmlformats-officedocument.presentationml.tags+xml"/>
  <Override PartName="/ppt/tags/tag739.xml" ContentType="application/vnd.openxmlformats-officedocument.presentationml.tags+xml"/>
  <Override PartName="/ppt/tags/tag740.xml" ContentType="application/vnd.openxmlformats-officedocument.presentationml.tags+xml"/>
  <Override PartName="/ppt/tags/tag741.xml" ContentType="application/vnd.openxmlformats-officedocument.presentationml.tags+xml"/>
  <Override PartName="/ppt/tags/tag742.xml" ContentType="application/vnd.openxmlformats-officedocument.presentationml.tags+xml"/>
  <Override PartName="/ppt/tags/tag743.xml" ContentType="application/vnd.openxmlformats-officedocument.presentationml.tags+xml"/>
  <Override PartName="/ppt/tags/tag744.xml" ContentType="application/vnd.openxmlformats-officedocument.presentationml.tags+xml"/>
  <Override PartName="/ppt/tags/tag745.xml" ContentType="application/vnd.openxmlformats-officedocument.presentationml.tags+xml"/>
  <Override PartName="/ppt/tags/tag746.xml" ContentType="application/vnd.openxmlformats-officedocument.presentationml.tags+xml"/>
  <Override PartName="/ppt/tags/tag747.xml" ContentType="application/vnd.openxmlformats-officedocument.presentationml.tags+xml"/>
  <Override PartName="/ppt/notesSlides/notesSlide24.xml" ContentType="application/vnd.openxmlformats-officedocument.presentationml.notesSlide+xml"/>
  <Override PartName="/ppt/tags/tag748.xml" ContentType="application/vnd.openxmlformats-officedocument.presentationml.tags+xml"/>
  <Override PartName="/ppt/tags/tag749.xml" ContentType="application/vnd.openxmlformats-officedocument.presentationml.tags+xml"/>
  <Override PartName="/ppt/tags/tag750.xml" ContentType="application/vnd.openxmlformats-officedocument.presentationml.tags+xml"/>
  <Override PartName="/ppt/tags/tag751.xml" ContentType="application/vnd.openxmlformats-officedocument.presentationml.tags+xml"/>
  <Override PartName="/ppt/tags/tag752.xml" ContentType="application/vnd.openxmlformats-officedocument.presentationml.tags+xml"/>
  <Override PartName="/ppt/tags/tag753.xml" ContentType="application/vnd.openxmlformats-officedocument.presentationml.tags+xml"/>
  <Override PartName="/ppt/tags/tag754.xml" ContentType="application/vnd.openxmlformats-officedocument.presentationml.tags+xml"/>
  <Override PartName="/ppt/tags/tag755.xml" ContentType="application/vnd.openxmlformats-officedocument.presentationml.tags+xml"/>
  <Override PartName="/ppt/tags/tag756.xml" ContentType="application/vnd.openxmlformats-officedocument.presentationml.tags+xml"/>
  <Override PartName="/ppt/tags/tag757.xml" ContentType="application/vnd.openxmlformats-officedocument.presentationml.tags+xml"/>
  <Override PartName="/ppt/tags/tag758.xml" ContentType="application/vnd.openxmlformats-officedocument.presentationml.tags+xml"/>
  <Override PartName="/ppt/tags/tag759.xml" ContentType="application/vnd.openxmlformats-officedocument.presentationml.tags+xml"/>
  <Override PartName="/ppt/tags/tag760.xml" ContentType="application/vnd.openxmlformats-officedocument.presentationml.tags+xml"/>
  <Override PartName="/ppt/tags/tag761.xml" ContentType="application/vnd.openxmlformats-officedocument.presentationml.tags+xml"/>
  <Override PartName="/ppt/tags/tag762.xml" ContentType="application/vnd.openxmlformats-officedocument.presentationml.tags+xml"/>
  <Override PartName="/ppt/tags/tag763.xml" ContentType="application/vnd.openxmlformats-officedocument.presentationml.tags+xml"/>
  <Override PartName="/ppt/tags/tag764.xml" ContentType="application/vnd.openxmlformats-officedocument.presentationml.tags+xml"/>
  <Override PartName="/ppt/tags/tag765.xml" ContentType="application/vnd.openxmlformats-officedocument.presentationml.tags+xml"/>
  <Override PartName="/ppt/tags/tag766.xml" ContentType="application/vnd.openxmlformats-officedocument.presentationml.tags+xml"/>
  <Override PartName="/ppt/tags/tag767.xml" ContentType="application/vnd.openxmlformats-officedocument.presentationml.tags+xml"/>
  <Override PartName="/ppt/tags/tag768.xml" ContentType="application/vnd.openxmlformats-officedocument.presentationml.tags+xml"/>
  <Override PartName="/ppt/tags/tag769.xml" ContentType="application/vnd.openxmlformats-officedocument.presentationml.tags+xml"/>
  <Override PartName="/ppt/tags/tag770.xml" ContentType="application/vnd.openxmlformats-officedocument.presentationml.tags+xml"/>
  <Override PartName="/ppt/tags/tag771.xml" ContentType="application/vnd.openxmlformats-officedocument.presentationml.tags+xml"/>
  <Override PartName="/ppt/tags/tag772.xml" ContentType="application/vnd.openxmlformats-officedocument.presentationml.tags+xml"/>
  <Override PartName="/ppt/tags/tag773.xml" ContentType="application/vnd.openxmlformats-officedocument.presentationml.tags+xml"/>
  <Override PartName="/ppt/tags/tag774.xml" ContentType="application/vnd.openxmlformats-officedocument.presentationml.tags+xml"/>
  <Override PartName="/ppt/tags/tag775.xml" ContentType="application/vnd.openxmlformats-officedocument.presentationml.tags+xml"/>
  <Override PartName="/ppt/tags/tag776.xml" ContentType="application/vnd.openxmlformats-officedocument.presentationml.tags+xml"/>
  <Override PartName="/ppt/tags/tag777.xml" ContentType="application/vnd.openxmlformats-officedocument.presentationml.tags+xml"/>
  <Override PartName="/ppt/tags/tag778.xml" ContentType="application/vnd.openxmlformats-officedocument.presentationml.tags+xml"/>
  <Override PartName="/ppt/tags/tag779.xml" ContentType="application/vnd.openxmlformats-officedocument.presentationml.tags+xml"/>
  <Override PartName="/ppt/tags/tag780.xml" ContentType="application/vnd.openxmlformats-officedocument.presentationml.tags+xml"/>
  <Override PartName="/ppt/tags/tag781.xml" ContentType="application/vnd.openxmlformats-officedocument.presentationml.tags+xml"/>
  <Override PartName="/ppt/tags/tag782.xml" ContentType="application/vnd.openxmlformats-officedocument.presentationml.tags+xml"/>
  <Override PartName="/ppt/tags/tag783.xml" ContentType="application/vnd.openxmlformats-officedocument.presentationml.tags+xml"/>
  <Override PartName="/ppt/tags/tag784.xml" ContentType="application/vnd.openxmlformats-officedocument.presentationml.tags+xml"/>
  <Override PartName="/ppt/tags/tag785.xml" ContentType="application/vnd.openxmlformats-officedocument.presentationml.tags+xml"/>
  <Override PartName="/ppt/tags/tag786.xml" ContentType="application/vnd.openxmlformats-officedocument.presentationml.tags+xml"/>
  <Override PartName="/ppt/tags/tag787.xml" ContentType="application/vnd.openxmlformats-officedocument.presentationml.tags+xml"/>
  <Override PartName="/ppt/tags/tag788.xml" ContentType="application/vnd.openxmlformats-officedocument.presentationml.tags+xml"/>
  <Override PartName="/ppt/tags/tag789.xml" ContentType="application/vnd.openxmlformats-officedocument.presentationml.tags+xml"/>
  <Override PartName="/ppt/tags/tag790.xml" ContentType="application/vnd.openxmlformats-officedocument.presentationml.tags+xml"/>
  <Override PartName="/ppt/tags/tag791.xml" ContentType="application/vnd.openxmlformats-officedocument.presentationml.tags+xml"/>
  <Override PartName="/ppt/tags/tag792.xml" ContentType="application/vnd.openxmlformats-officedocument.presentationml.tags+xml"/>
  <Override PartName="/ppt/tags/tag793.xml" ContentType="application/vnd.openxmlformats-officedocument.presentationml.tags+xml"/>
  <Override PartName="/ppt/tags/tag794.xml" ContentType="application/vnd.openxmlformats-officedocument.presentationml.tags+xml"/>
  <Override PartName="/ppt/tags/tag795.xml" ContentType="application/vnd.openxmlformats-officedocument.presentationml.tags+xml"/>
  <Override PartName="/ppt/tags/tag796.xml" ContentType="application/vnd.openxmlformats-officedocument.presentationml.tags+xml"/>
  <Override PartName="/ppt/tags/tag797.xml" ContentType="application/vnd.openxmlformats-officedocument.presentationml.tags+xml"/>
  <Override PartName="/ppt/tags/tag798.xml" ContentType="application/vnd.openxmlformats-officedocument.presentationml.tags+xml"/>
  <Override PartName="/ppt/tags/tag799.xml" ContentType="application/vnd.openxmlformats-officedocument.presentationml.tags+xml"/>
  <Override PartName="/ppt/tags/tag800.xml" ContentType="application/vnd.openxmlformats-officedocument.presentationml.tags+xml"/>
  <Override PartName="/ppt/tags/tag801.xml" ContentType="application/vnd.openxmlformats-officedocument.presentationml.tags+xml"/>
  <Override PartName="/ppt/tags/tag802.xml" ContentType="application/vnd.openxmlformats-officedocument.presentationml.tags+xml"/>
  <Override PartName="/ppt/tags/tag803.xml" ContentType="application/vnd.openxmlformats-officedocument.presentationml.tags+xml"/>
  <Override PartName="/ppt/tags/tag804.xml" ContentType="application/vnd.openxmlformats-officedocument.presentationml.tags+xml"/>
  <Override PartName="/ppt/tags/tag805.xml" ContentType="application/vnd.openxmlformats-officedocument.presentationml.tags+xml"/>
  <Override PartName="/ppt/tags/tag806.xml" ContentType="application/vnd.openxmlformats-officedocument.presentationml.tags+xml"/>
  <Override PartName="/ppt/tags/tag807.xml" ContentType="application/vnd.openxmlformats-officedocument.presentationml.tags+xml"/>
  <Override PartName="/ppt/tags/tag808.xml" ContentType="application/vnd.openxmlformats-officedocument.presentationml.tags+xml"/>
  <Override PartName="/ppt/tags/tag809.xml" ContentType="application/vnd.openxmlformats-officedocument.presentationml.tags+xml"/>
  <Override PartName="/ppt/tags/tag810.xml" ContentType="application/vnd.openxmlformats-officedocument.presentationml.tags+xml"/>
  <Override PartName="/ppt/tags/tag811.xml" ContentType="application/vnd.openxmlformats-officedocument.presentationml.tags+xml"/>
  <Override PartName="/ppt/tags/tag812.xml" ContentType="application/vnd.openxmlformats-officedocument.presentationml.tags+xml"/>
  <Override PartName="/ppt/tags/tag813.xml" ContentType="application/vnd.openxmlformats-officedocument.presentationml.tags+xml"/>
  <Override PartName="/ppt/tags/tag814.xml" ContentType="application/vnd.openxmlformats-officedocument.presentationml.tags+xml"/>
  <Override PartName="/ppt/tags/tag815.xml" ContentType="application/vnd.openxmlformats-officedocument.presentationml.tags+xml"/>
  <Override PartName="/ppt/tags/tag816.xml" ContentType="application/vnd.openxmlformats-officedocument.presentationml.tags+xml"/>
  <Override PartName="/ppt/tags/tag817.xml" ContentType="application/vnd.openxmlformats-officedocument.presentationml.tags+xml"/>
  <Override PartName="/ppt/tags/tag818.xml" ContentType="application/vnd.openxmlformats-officedocument.presentationml.tags+xml"/>
  <Override PartName="/ppt/tags/tag819.xml" ContentType="application/vnd.openxmlformats-officedocument.presentationml.tags+xml"/>
  <Override PartName="/ppt/tags/tag820.xml" ContentType="application/vnd.openxmlformats-officedocument.presentationml.tags+xml"/>
  <Override PartName="/ppt/tags/tag821.xml" ContentType="application/vnd.openxmlformats-officedocument.presentationml.tags+xml"/>
  <Override PartName="/ppt/tags/tag822.xml" ContentType="application/vnd.openxmlformats-officedocument.presentationml.tags+xml"/>
  <Override PartName="/ppt/tags/tag823.xml" ContentType="application/vnd.openxmlformats-officedocument.presentationml.tags+xml"/>
  <Override PartName="/ppt/tags/tag824.xml" ContentType="application/vnd.openxmlformats-officedocument.presentationml.tags+xml"/>
  <Override PartName="/ppt/tags/tag825.xml" ContentType="application/vnd.openxmlformats-officedocument.presentationml.tags+xml"/>
  <Override PartName="/ppt/tags/tag826.xml" ContentType="application/vnd.openxmlformats-officedocument.presentationml.tags+xml"/>
  <Override PartName="/ppt/tags/tag827.xml" ContentType="application/vnd.openxmlformats-officedocument.presentationml.tags+xml"/>
  <Override PartName="/ppt/notesSlides/notesSlide25.xml" ContentType="application/vnd.openxmlformats-officedocument.presentationml.notesSlide+xml"/>
  <Override PartName="/ppt/charts/chart38.xml" ContentType="application/vnd.openxmlformats-officedocument.drawingml.chart+xml"/>
  <Override PartName="/ppt/tags/tag828.xml" ContentType="application/vnd.openxmlformats-officedocument.presentationml.tags+xml"/>
  <Override PartName="/ppt/tags/tag829.xml" ContentType="application/vnd.openxmlformats-officedocument.presentationml.tags+xml"/>
  <Override PartName="/ppt/tags/tag830.xml" ContentType="application/vnd.openxmlformats-officedocument.presentationml.tags+xml"/>
  <Override PartName="/ppt/tags/tag831.xml" ContentType="application/vnd.openxmlformats-officedocument.presentationml.tags+xml"/>
  <Override PartName="/ppt/tags/tag832.xml" ContentType="application/vnd.openxmlformats-officedocument.presentationml.tags+xml"/>
  <Override PartName="/ppt/tags/tag833.xml" ContentType="application/vnd.openxmlformats-officedocument.presentationml.tags+xml"/>
  <Override PartName="/ppt/tags/tag834.xml" ContentType="application/vnd.openxmlformats-officedocument.presentationml.tags+xml"/>
  <Override PartName="/ppt/tags/tag835.xml" ContentType="application/vnd.openxmlformats-officedocument.presentationml.tags+xml"/>
  <Override PartName="/ppt/tags/tag836.xml" ContentType="application/vnd.openxmlformats-officedocument.presentationml.tags+xml"/>
  <Override PartName="/ppt/tags/tag837.xml" ContentType="application/vnd.openxmlformats-officedocument.presentationml.tags+xml"/>
  <Override PartName="/ppt/tags/tag838.xml" ContentType="application/vnd.openxmlformats-officedocument.presentationml.tags+xml"/>
  <Override PartName="/ppt/tags/tag839.xml" ContentType="application/vnd.openxmlformats-officedocument.presentationml.tags+xml"/>
  <Override PartName="/ppt/tags/tag840.xml" ContentType="application/vnd.openxmlformats-officedocument.presentationml.tags+xml"/>
  <Override PartName="/ppt/tags/tag841.xml" ContentType="application/vnd.openxmlformats-officedocument.presentationml.tags+xml"/>
  <Override PartName="/ppt/tags/tag842.xml" ContentType="application/vnd.openxmlformats-officedocument.presentationml.tags+xml"/>
  <Override PartName="/ppt/tags/tag843.xml" ContentType="application/vnd.openxmlformats-officedocument.presentationml.tags+xml"/>
  <Override PartName="/ppt/tags/tag844.xml" ContentType="application/vnd.openxmlformats-officedocument.presentationml.tags+xml"/>
  <Override PartName="/ppt/tags/tag845.xml" ContentType="application/vnd.openxmlformats-officedocument.presentationml.tags+xml"/>
  <Override PartName="/ppt/tags/tag846.xml" ContentType="application/vnd.openxmlformats-officedocument.presentationml.tags+xml"/>
  <Override PartName="/ppt/tags/tag847.xml" ContentType="application/vnd.openxmlformats-officedocument.presentationml.tags+xml"/>
  <Override PartName="/ppt/tags/tag848.xml" ContentType="application/vnd.openxmlformats-officedocument.presentationml.tags+xml"/>
  <Override PartName="/ppt/tags/tag849.xml" ContentType="application/vnd.openxmlformats-officedocument.presentationml.tags+xml"/>
  <Override PartName="/ppt/tags/tag850.xml" ContentType="application/vnd.openxmlformats-officedocument.presentationml.tags+xml"/>
  <Override PartName="/ppt/tags/tag851.xml" ContentType="application/vnd.openxmlformats-officedocument.presentationml.tags+xml"/>
  <Override PartName="/ppt/tags/tag852.xml" ContentType="application/vnd.openxmlformats-officedocument.presentationml.tags+xml"/>
  <Override PartName="/ppt/tags/tag853.xml" ContentType="application/vnd.openxmlformats-officedocument.presentationml.tags+xml"/>
  <Override PartName="/ppt/tags/tag854.xml" ContentType="application/vnd.openxmlformats-officedocument.presentationml.tags+xml"/>
  <Override PartName="/ppt/tags/tag855.xml" ContentType="application/vnd.openxmlformats-officedocument.presentationml.tags+xml"/>
  <Override PartName="/ppt/tags/tag856.xml" ContentType="application/vnd.openxmlformats-officedocument.presentationml.tags+xml"/>
  <Override PartName="/ppt/tags/tag857.xml" ContentType="application/vnd.openxmlformats-officedocument.presentationml.tags+xml"/>
  <Override PartName="/ppt/tags/tag858.xml" ContentType="application/vnd.openxmlformats-officedocument.presentationml.tags+xml"/>
  <Override PartName="/ppt/tags/tag859.xml" ContentType="application/vnd.openxmlformats-officedocument.presentationml.tags+xml"/>
  <Override PartName="/ppt/tags/tag860.xml" ContentType="application/vnd.openxmlformats-officedocument.presentationml.tags+xml"/>
  <Override PartName="/ppt/tags/tag861.xml" ContentType="application/vnd.openxmlformats-officedocument.presentationml.tags+xml"/>
  <Override PartName="/ppt/tags/tag862.xml" ContentType="application/vnd.openxmlformats-officedocument.presentationml.tags+xml"/>
  <Override PartName="/ppt/tags/tag863.xml" ContentType="application/vnd.openxmlformats-officedocument.presentationml.tags+xml"/>
  <Override PartName="/ppt/tags/tag864.xml" ContentType="application/vnd.openxmlformats-officedocument.presentationml.tags+xml"/>
  <Override PartName="/ppt/tags/tag865.xml" ContentType="application/vnd.openxmlformats-officedocument.presentationml.tags+xml"/>
  <Override PartName="/ppt/tags/tag866.xml" ContentType="application/vnd.openxmlformats-officedocument.presentationml.tags+xml"/>
  <Override PartName="/ppt/tags/tag867.xml" ContentType="application/vnd.openxmlformats-officedocument.presentationml.tags+xml"/>
  <Override PartName="/ppt/tags/tag868.xml" ContentType="application/vnd.openxmlformats-officedocument.presentationml.tags+xml"/>
  <Override PartName="/ppt/tags/tag869.xml" ContentType="application/vnd.openxmlformats-officedocument.presentationml.tags+xml"/>
  <Override PartName="/ppt/tags/tag870.xml" ContentType="application/vnd.openxmlformats-officedocument.presentationml.tags+xml"/>
  <Override PartName="/ppt/tags/tag871.xml" ContentType="application/vnd.openxmlformats-officedocument.presentationml.tags+xml"/>
  <Override PartName="/ppt/tags/tag872.xml" ContentType="application/vnd.openxmlformats-officedocument.presentationml.tags+xml"/>
  <Override PartName="/ppt/tags/tag873.xml" ContentType="application/vnd.openxmlformats-officedocument.presentationml.tags+xml"/>
  <Override PartName="/ppt/tags/tag874.xml" ContentType="application/vnd.openxmlformats-officedocument.presentationml.tags+xml"/>
  <Override PartName="/ppt/tags/tag875.xml" ContentType="application/vnd.openxmlformats-officedocument.presentationml.tags+xml"/>
  <Override PartName="/ppt/tags/tag876.xml" ContentType="application/vnd.openxmlformats-officedocument.presentationml.tags+xml"/>
  <Override PartName="/ppt/tags/tag877.xml" ContentType="application/vnd.openxmlformats-officedocument.presentationml.tags+xml"/>
  <Override PartName="/ppt/tags/tag878.xml" ContentType="application/vnd.openxmlformats-officedocument.presentationml.tags+xml"/>
  <Override PartName="/ppt/notesSlides/notesSlide26.xml" ContentType="application/vnd.openxmlformats-officedocument.presentationml.notesSlide+xml"/>
  <Override PartName="/ppt/charts/chart39.xml" ContentType="application/vnd.openxmlformats-officedocument.drawingml.chart+xml"/>
  <Override PartName="/ppt/charts/chart40.xml" ContentType="application/vnd.openxmlformats-officedocument.drawingml.chart+xml"/>
  <Override PartName="/ppt/charts/chart41.xml" ContentType="application/vnd.openxmlformats-officedocument.drawingml.chart+xml"/>
  <Override PartName="/ppt/tags/tag879.xml" ContentType="application/vnd.openxmlformats-officedocument.presentationml.tags+xml"/>
  <Override PartName="/ppt/tags/tag880.xml" ContentType="application/vnd.openxmlformats-officedocument.presentationml.tags+xml"/>
  <Override PartName="/ppt/tags/tag881.xml" ContentType="application/vnd.openxmlformats-officedocument.presentationml.tags+xml"/>
  <Override PartName="/ppt/tags/tag882.xml" ContentType="application/vnd.openxmlformats-officedocument.presentationml.tags+xml"/>
  <Override PartName="/ppt/tags/tag883.xml" ContentType="application/vnd.openxmlformats-officedocument.presentationml.tags+xml"/>
  <Override PartName="/ppt/tags/tag884.xml" ContentType="application/vnd.openxmlformats-officedocument.presentationml.tags+xml"/>
  <Override PartName="/ppt/tags/tag885.xml" ContentType="application/vnd.openxmlformats-officedocument.presentationml.tags+xml"/>
  <Override PartName="/ppt/tags/tag886.xml" ContentType="application/vnd.openxmlformats-officedocument.presentationml.tags+xml"/>
  <Override PartName="/ppt/tags/tag887.xml" ContentType="application/vnd.openxmlformats-officedocument.presentationml.tags+xml"/>
  <Override PartName="/ppt/tags/tag888.xml" ContentType="application/vnd.openxmlformats-officedocument.presentationml.tags+xml"/>
  <Override PartName="/ppt/tags/tag889.xml" ContentType="application/vnd.openxmlformats-officedocument.presentationml.tags+xml"/>
  <Override PartName="/ppt/tags/tag890.xml" ContentType="application/vnd.openxmlformats-officedocument.presentationml.tags+xml"/>
  <Override PartName="/ppt/tags/tag891.xml" ContentType="application/vnd.openxmlformats-officedocument.presentationml.tags+xml"/>
  <Override PartName="/ppt/tags/tag892.xml" ContentType="application/vnd.openxmlformats-officedocument.presentationml.tags+xml"/>
  <Override PartName="/ppt/tags/tag893.xml" ContentType="application/vnd.openxmlformats-officedocument.presentationml.tags+xml"/>
  <Override PartName="/ppt/tags/tag894.xml" ContentType="application/vnd.openxmlformats-officedocument.presentationml.tags+xml"/>
  <Override PartName="/ppt/tags/tag895.xml" ContentType="application/vnd.openxmlformats-officedocument.presentationml.tags+xml"/>
  <Override PartName="/ppt/tags/tag896.xml" ContentType="application/vnd.openxmlformats-officedocument.presentationml.tags+xml"/>
  <Override PartName="/ppt/tags/tag897.xml" ContentType="application/vnd.openxmlformats-officedocument.presentationml.tags+xml"/>
  <Override PartName="/ppt/tags/tag898.xml" ContentType="application/vnd.openxmlformats-officedocument.presentationml.tags+xml"/>
  <Override PartName="/ppt/tags/tag899.xml" ContentType="application/vnd.openxmlformats-officedocument.presentationml.tags+xml"/>
  <Override PartName="/ppt/tags/tag900.xml" ContentType="application/vnd.openxmlformats-officedocument.presentationml.tags+xml"/>
  <Override PartName="/ppt/tags/tag901.xml" ContentType="application/vnd.openxmlformats-officedocument.presentationml.tags+xml"/>
  <Override PartName="/ppt/tags/tag902.xml" ContentType="application/vnd.openxmlformats-officedocument.presentationml.tags+xml"/>
  <Override PartName="/ppt/tags/tag903.xml" ContentType="application/vnd.openxmlformats-officedocument.presentationml.tags+xml"/>
  <Override PartName="/ppt/tags/tag904.xml" ContentType="application/vnd.openxmlformats-officedocument.presentationml.tags+xml"/>
  <Override PartName="/ppt/tags/tag905.xml" ContentType="application/vnd.openxmlformats-officedocument.presentationml.tags+xml"/>
  <Override PartName="/ppt/tags/tag906.xml" ContentType="application/vnd.openxmlformats-officedocument.presentationml.tags+xml"/>
  <Override PartName="/ppt/tags/tag907.xml" ContentType="application/vnd.openxmlformats-officedocument.presentationml.tags+xml"/>
  <Override PartName="/ppt/tags/tag908.xml" ContentType="application/vnd.openxmlformats-officedocument.presentationml.tags+xml"/>
  <Override PartName="/ppt/tags/tag909.xml" ContentType="application/vnd.openxmlformats-officedocument.presentationml.tags+xml"/>
  <Override PartName="/ppt/tags/tag910.xml" ContentType="application/vnd.openxmlformats-officedocument.presentationml.tags+xml"/>
  <Override PartName="/ppt/tags/tag911.xml" ContentType="application/vnd.openxmlformats-officedocument.presentationml.tags+xml"/>
  <Override PartName="/ppt/tags/tag912.xml" ContentType="application/vnd.openxmlformats-officedocument.presentationml.tags+xml"/>
  <Override PartName="/ppt/notesSlides/notesSlide27.xml" ContentType="application/vnd.openxmlformats-officedocument.presentationml.notesSlide+xml"/>
  <Override PartName="/ppt/charts/chart42.xml" ContentType="application/vnd.openxmlformats-officedocument.drawingml.chart+xml"/>
  <Override PartName="/ppt/tags/tag913.xml" ContentType="application/vnd.openxmlformats-officedocument.presentationml.tags+xml"/>
  <Override PartName="/ppt/notesSlides/notesSlide28.xml" ContentType="application/vnd.openxmlformats-officedocument.presentationml.notesSlide+xml"/>
  <Override PartName="/ppt/tags/tag914.xml" ContentType="application/vnd.openxmlformats-officedocument.presentationml.tags+xml"/>
  <Override PartName="/ppt/tags/tag915.xml" ContentType="application/vnd.openxmlformats-officedocument.presentationml.tags+xml"/>
  <Override PartName="/ppt/tags/tag916.xml" ContentType="application/vnd.openxmlformats-officedocument.presentationml.tags+xml"/>
  <Override PartName="/ppt/tags/tag917.xml" ContentType="application/vnd.openxmlformats-officedocument.presentationml.tags+xml"/>
  <Override PartName="/ppt/tags/tag918.xml" ContentType="application/vnd.openxmlformats-officedocument.presentationml.tags+xml"/>
  <Override PartName="/ppt/tags/tag919.xml" ContentType="application/vnd.openxmlformats-officedocument.presentationml.tags+xml"/>
  <Override PartName="/ppt/tags/tag920.xml" ContentType="application/vnd.openxmlformats-officedocument.presentationml.tags+xml"/>
  <Override PartName="/ppt/tags/tag921.xml" ContentType="application/vnd.openxmlformats-officedocument.presentationml.tags+xml"/>
  <Override PartName="/ppt/tags/tag922.xml" ContentType="application/vnd.openxmlformats-officedocument.presentationml.tags+xml"/>
  <Override PartName="/ppt/tags/tag923.xml" ContentType="application/vnd.openxmlformats-officedocument.presentationml.tags+xml"/>
  <Override PartName="/ppt/tags/tag924.xml" ContentType="application/vnd.openxmlformats-officedocument.presentationml.tags+xml"/>
  <Override PartName="/ppt/tags/tag925.xml" ContentType="application/vnd.openxmlformats-officedocument.presentationml.tags+xml"/>
  <Override PartName="/ppt/tags/tag926.xml" ContentType="application/vnd.openxmlformats-officedocument.presentationml.tags+xml"/>
  <Override PartName="/ppt/tags/tag927.xml" ContentType="application/vnd.openxmlformats-officedocument.presentationml.tags+xml"/>
  <Override PartName="/ppt/tags/tag928.xml" ContentType="application/vnd.openxmlformats-officedocument.presentationml.tags+xml"/>
  <Override PartName="/ppt/tags/tag929.xml" ContentType="application/vnd.openxmlformats-officedocument.presentationml.tags+xml"/>
  <Override PartName="/ppt/tags/tag930.xml" ContentType="application/vnd.openxmlformats-officedocument.presentationml.tags+xml"/>
  <Override PartName="/ppt/tags/tag931.xml" ContentType="application/vnd.openxmlformats-officedocument.presentationml.tags+xml"/>
  <Override PartName="/ppt/tags/tag932.xml" ContentType="application/vnd.openxmlformats-officedocument.presentationml.tags+xml"/>
  <Override PartName="/ppt/tags/tag933.xml" ContentType="application/vnd.openxmlformats-officedocument.presentationml.tags+xml"/>
  <Override PartName="/ppt/tags/tag934.xml" ContentType="application/vnd.openxmlformats-officedocument.presentationml.tags+xml"/>
  <Override PartName="/ppt/tags/tag935.xml" ContentType="application/vnd.openxmlformats-officedocument.presentationml.tags+xml"/>
  <Override PartName="/ppt/tags/tag936.xml" ContentType="application/vnd.openxmlformats-officedocument.presentationml.tags+xml"/>
  <Override PartName="/ppt/tags/tag937.xml" ContentType="application/vnd.openxmlformats-officedocument.presentationml.tags+xml"/>
  <Override PartName="/ppt/tags/tag938.xml" ContentType="application/vnd.openxmlformats-officedocument.presentationml.tags+xml"/>
  <Override PartName="/ppt/tags/tag939.xml" ContentType="application/vnd.openxmlformats-officedocument.presentationml.tags+xml"/>
  <Override PartName="/ppt/tags/tag940.xml" ContentType="application/vnd.openxmlformats-officedocument.presentationml.tags+xml"/>
  <Override PartName="/ppt/tags/tag941.xml" ContentType="application/vnd.openxmlformats-officedocument.presentationml.tags+xml"/>
  <Override PartName="/ppt/tags/tag942.xml" ContentType="application/vnd.openxmlformats-officedocument.presentationml.tags+xml"/>
  <Override PartName="/ppt/tags/tag943.xml" ContentType="application/vnd.openxmlformats-officedocument.presentationml.tags+xml"/>
  <Override PartName="/ppt/tags/tag944.xml" ContentType="application/vnd.openxmlformats-officedocument.presentationml.tags+xml"/>
  <Override PartName="/ppt/tags/tag945.xml" ContentType="application/vnd.openxmlformats-officedocument.presentationml.tags+xml"/>
  <Override PartName="/ppt/tags/tag946.xml" ContentType="application/vnd.openxmlformats-officedocument.presentationml.tags+xml"/>
  <Override PartName="/ppt/tags/tag947.xml" ContentType="application/vnd.openxmlformats-officedocument.presentationml.tags+xml"/>
  <Override PartName="/ppt/tags/tag948.xml" ContentType="application/vnd.openxmlformats-officedocument.presentationml.tags+xml"/>
  <Override PartName="/ppt/tags/tag949.xml" ContentType="application/vnd.openxmlformats-officedocument.presentationml.tags+xml"/>
  <Override PartName="/ppt/tags/tag950.xml" ContentType="application/vnd.openxmlformats-officedocument.presentationml.tags+xml"/>
  <Override PartName="/ppt/tags/tag951.xml" ContentType="application/vnd.openxmlformats-officedocument.presentationml.tags+xml"/>
  <Override PartName="/ppt/tags/tag952.xml" ContentType="application/vnd.openxmlformats-officedocument.presentationml.tags+xml"/>
  <Override PartName="/ppt/tags/tag953.xml" ContentType="application/vnd.openxmlformats-officedocument.presentationml.tags+xml"/>
  <Override PartName="/ppt/tags/tag954.xml" ContentType="application/vnd.openxmlformats-officedocument.presentationml.tags+xml"/>
  <Override PartName="/ppt/tags/tag955.xml" ContentType="application/vnd.openxmlformats-officedocument.presentationml.tags+xml"/>
  <Override PartName="/ppt/tags/tag956.xml" ContentType="application/vnd.openxmlformats-officedocument.presentationml.tags+xml"/>
  <Override PartName="/ppt/tags/tag957.xml" ContentType="application/vnd.openxmlformats-officedocument.presentationml.tags+xml"/>
  <Override PartName="/ppt/tags/tag958.xml" ContentType="application/vnd.openxmlformats-officedocument.presentationml.tags+xml"/>
  <Override PartName="/ppt/tags/tag959.xml" ContentType="application/vnd.openxmlformats-officedocument.presentationml.tags+xml"/>
  <Override PartName="/ppt/tags/tag960.xml" ContentType="application/vnd.openxmlformats-officedocument.presentationml.tags+xml"/>
  <Override PartName="/ppt/tags/tag961.xml" ContentType="application/vnd.openxmlformats-officedocument.presentationml.tags+xml"/>
  <Override PartName="/ppt/notesSlides/notesSlide29.xml" ContentType="application/vnd.openxmlformats-officedocument.presentationml.notesSlide+xml"/>
  <Override PartName="/ppt/charts/chart43.xml" ContentType="application/vnd.openxmlformats-officedocument.drawingml.chart+xml"/>
  <Override PartName="/ppt/charts/chart44.xml" ContentType="application/vnd.openxmlformats-officedocument.drawingml.chart+xml"/>
  <Override PartName="/ppt/charts/chart45.xml" ContentType="application/vnd.openxmlformats-officedocument.drawingml.chart+xml"/>
  <Override PartName="/ppt/tags/tag962.xml" ContentType="application/vnd.openxmlformats-officedocument.presentationml.tags+xml"/>
  <Override PartName="/ppt/tags/tag963.xml" ContentType="application/vnd.openxmlformats-officedocument.presentationml.tags+xml"/>
  <Override PartName="/ppt/tags/tag964.xml" ContentType="application/vnd.openxmlformats-officedocument.presentationml.tags+xml"/>
  <Override PartName="/ppt/tags/tag965.xml" ContentType="application/vnd.openxmlformats-officedocument.presentationml.tags+xml"/>
  <Override PartName="/ppt/tags/tag966.xml" ContentType="application/vnd.openxmlformats-officedocument.presentationml.tags+xml"/>
  <Override PartName="/ppt/tags/tag967.xml" ContentType="application/vnd.openxmlformats-officedocument.presentationml.tags+xml"/>
  <Override PartName="/ppt/tags/tag968.xml" ContentType="application/vnd.openxmlformats-officedocument.presentationml.tags+xml"/>
  <Override PartName="/ppt/tags/tag969.xml" ContentType="application/vnd.openxmlformats-officedocument.presentationml.tags+xml"/>
  <Override PartName="/ppt/tags/tag970.xml" ContentType="application/vnd.openxmlformats-officedocument.presentationml.tags+xml"/>
  <Override PartName="/ppt/tags/tag971.xml" ContentType="application/vnd.openxmlformats-officedocument.presentationml.tags+xml"/>
  <Override PartName="/ppt/tags/tag972.xml" ContentType="application/vnd.openxmlformats-officedocument.presentationml.tags+xml"/>
  <Override PartName="/ppt/tags/tag973.xml" ContentType="application/vnd.openxmlformats-officedocument.presentationml.tags+xml"/>
  <Override PartName="/ppt/tags/tag974.xml" ContentType="application/vnd.openxmlformats-officedocument.presentationml.tags+xml"/>
  <Override PartName="/ppt/tags/tag975.xml" ContentType="application/vnd.openxmlformats-officedocument.presentationml.tags+xml"/>
  <Override PartName="/ppt/tags/tag976.xml" ContentType="application/vnd.openxmlformats-officedocument.presentationml.tags+xml"/>
  <Override PartName="/ppt/tags/tag977.xml" ContentType="application/vnd.openxmlformats-officedocument.presentationml.tags+xml"/>
  <Override PartName="/ppt/tags/tag978.xml" ContentType="application/vnd.openxmlformats-officedocument.presentationml.tags+xml"/>
  <Override PartName="/ppt/tags/tag979.xml" ContentType="application/vnd.openxmlformats-officedocument.presentationml.tags+xml"/>
  <Override PartName="/ppt/tags/tag980.xml" ContentType="application/vnd.openxmlformats-officedocument.presentationml.tags+xml"/>
  <Override PartName="/ppt/tags/tag981.xml" ContentType="application/vnd.openxmlformats-officedocument.presentationml.tags+xml"/>
  <Override PartName="/ppt/tags/tag982.xml" ContentType="application/vnd.openxmlformats-officedocument.presentationml.tags+xml"/>
  <Override PartName="/ppt/tags/tag983.xml" ContentType="application/vnd.openxmlformats-officedocument.presentationml.tags+xml"/>
  <Override PartName="/ppt/tags/tag984.xml" ContentType="application/vnd.openxmlformats-officedocument.presentationml.tags+xml"/>
  <Override PartName="/ppt/tags/tag985.xml" ContentType="application/vnd.openxmlformats-officedocument.presentationml.tags+xml"/>
  <Override PartName="/ppt/tags/tag986.xml" ContentType="application/vnd.openxmlformats-officedocument.presentationml.tags+xml"/>
  <Override PartName="/ppt/tags/tag987.xml" ContentType="application/vnd.openxmlformats-officedocument.presentationml.tags+xml"/>
  <Override PartName="/ppt/tags/tag988.xml" ContentType="application/vnd.openxmlformats-officedocument.presentationml.tags+xml"/>
  <Override PartName="/ppt/tags/tag989.xml" ContentType="application/vnd.openxmlformats-officedocument.presentationml.tags+xml"/>
  <Override PartName="/ppt/tags/tag990.xml" ContentType="application/vnd.openxmlformats-officedocument.presentationml.tags+xml"/>
  <Override PartName="/ppt/notesSlides/notesSlide30.xml" ContentType="application/vnd.openxmlformats-officedocument.presentationml.notesSlide+xml"/>
  <Override PartName="/ppt/charts/chart46.xml" ContentType="application/vnd.openxmlformats-officedocument.drawingml.chart+xml"/>
  <Override PartName="/ppt/charts/chart47.xml" ContentType="application/vnd.openxmlformats-officedocument.drawingml.chart+xml"/>
  <Override PartName="/ppt/charts/chart48.xml" ContentType="application/vnd.openxmlformats-officedocument.drawingml.chart+xml"/>
  <Override PartName="/ppt/tags/tag991.xml" ContentType="application/vnd.openxmlformats-officedocument.presentationml.tags+xml"/>
  <Override PartName="/ppt/tags/tag992.xml" ContentType="application/vnd.openxmlformats-officedocument.presentationml.tags+xml"/>
  <Override PartName="/ppt/tags/tag993.xml" ContentType="application/vnd.openxmlformats-officedocument.presentationml.tags+xml"/>
  <Override PartName="/ppt/notesSlides/notesSlide31.xml" ContentType="application/vnd.openxmlformats-officedocument.presentationml.notesSlide+xml"/>
  <Override PartName="/ppt/tags/tag994.xml" ContentType="application/vnd.openxmlformats-officedocument.presentationml.tags+xml"/>
  <Override PartName="/ppt/tags/tag995.xml" ContentType="application/vnd.openxmlformats-officedocument.presentationml.tags+xml"/>
  <Override PartName="/ppt/tags/tag996.xml" ContentType="application/vnd.openxmlformats-officedocument.presentationml.tags+xml"/>
  <Override PartName="/ppt/notesSlides/notesSlide32.xml" ContentType="application/vnd.openxmlformats-officedocument.presentationml.notesSlide+xml"/>
  <Override PartName="/ppt/tags/tag997.xml" ContentType="application/vnd.openxmlformats-officedocument.presentationml.tags+xml"/>
  <Override PartName="/ppt/tags/tag998.xml" ContentType="application/vnd.openxmlformats-officedocument.presentationml.tags+xml"/>
  <Override PartName="/ppt/tags/tag999.xml" ContentType="application/vnd.openxmlformats-officedocument.presentationml.tags+xml"/>
  <Override PartName="/ppt/tags/tag1000.xml" ContentType="application/vnd.openxmlformats-officedocument.presentationml.tags+xml"/>
  <Override PartName="/ppt/tags/tag1001.xml" ContentType="application/vnd.openxmlformats-officedocument.presentationml.tags+xml"/>
  <Override PartName="/ppt/tags/tag1002.xml" ContentType="application/vnd.openxmlformats-officedocument.presentationml.tags+xml"/>
  <Override PartName="/ppt/tags/tag1003.xml" ContentType="application/vnd.openxmlformats-officedocument.presentationml.tags+xml"/>
  <Override PartName="/ppt/tags/tag1004.xml" ContentType="application/vnd.openxmlformats-officedocument.presentationml.tags+xml"/>
  <Override PartName="/ppt/tags/tag1005.xml" ContentType="application/vnd.openxmlformats-officedocument.presentationml.tags+xml"/>
  <Override PartName="/ppt/tags/tag1006.xml" ContentType="application/vnd.openxmlformats-officedocument.presentationml.tags+xml"/>
  <Override PartName="/ppt/tags/tag1007.xml" ContentType="application/vnd.openxmlformats-officedocument.presentationml.tags+xml"/>
  <Override PartName="/ppt/tags/tag1008.xml" ContentType="application/vnd.openxmlformats-officedocument.presentationml.tags+xml"/>
  <Override PartName="/ppt/tags/tag1009.xml" ContentType="application/vnd.openxmlformats-officedocument.presentationml.tags+xml"/>
  <Override PartName="/ppt/tags/tag1010.xml" ContentType="application/vnd.openxmlformats-officedocument.presentationml.tags+xml"/>
  <Override PartName="/ppt/tags/tag1011.xml" ContentType="application/vnd.openxmlformats-officedocument.presentationml.tags+xml"/>
  <Override PartName="/ppt/tags/tag1012.xml" ContentType="application/vnd.openxmlformats-officedocument.presentationml.tags+xml"/>
  <Override PartName="/ppt/tags/tag1013.xml" ContentType="application/vnd.openxmlformats-officedocument.presentationml.tags+xml"/>
  <Override PartName="/ppt/tags/tag1014.xml" ContentType="application/vnd.openxmlformats-officedocument.presentationml.tags+xml"/>
  <Override PartName="/ppt/tags/tag1015.xml" ContentType="application/vnd.openxmlformats-officedocument.presentationml.tags+xml"/>
  <Override PartName="/ppt/tags/tag1016.xml" ContentType="application/vnd.openxmlformats-officedocument.presentationml.tags+xml"/>
  <Override PartName="/ppt/tags/tag1017.xml" ContentType="application/vnd.openxmlformats-officedocument.presentationml.tags+xml"/>
  <Override PartName="/ppt/tags/tag1018.xml" ContentType="application/vnd.openxmlformats-officedocument.presentationml.tags+xml"/>
  <Override PartName="/ppt/tags/tag1019.xml" ContentType="application/vnd.openxmlformats-officedocument.presentationml.tags+xml"/>
  <Override PartName="/ppt/tags/tag1020.xml" ContentType="application/vnd.openxmlformats-officedocument.presentationml.tags+xml"/>
  <Override PartName="/ppt/tags/tag1021.xml" ContentType="application/vnd.openxmlformats-officedocument.presentationml.tags+xml"/>
  <Override PartName="/ppt/tags/tag1022.xml" ContentType="application/vnd.openxmlformats-officedocument.presentationml.tags+xml"/>
  <Override PartName="/ppt/tags/tag1023.xml" ContentType="application/vnd.openxmlformats-officedocument.presentationml.tags+xml"/>
  <Override PartName="/ppt/tags/tag1024.xml" ContentType="application/vnd.openxmlformats-officedocument.presentationml.tags+xml"/>
  <Override PartName="/ppt/tags/tag1025.xml" ContentType="application/vnd.openxmlformats-officedocument.presentationml.tags+xml"/>
  <Override PartName="/ppt/tags/tag1026.xml" ContentType="application/vnd.openxmlformats-officedocument.presentationml.tags+xml"/>
  <Override PartName="/ppt/tags/tag1027.xml" ContentType="application/vnd.openxmlformats-officedocument.presentationml.tags+xml"/>
  <Override PartName="/ppt/tags/tag1028.xml" ContentType="application/vnd.openxmlformats-officedocument.presentationml.tags+xml"/>
  <Override PartName="/ppt/tags/tag1029.xml" ContentType="application/vnd.openxmlformats-officedocument.presentationml.tags+xml"/>
  <Override PartName="/ppt/tags/tag1030.xml" ContentType="application/vnd.openxmlformats-officedocument.presentationml.tags+xml"/>
  <Override PartName="/ppt/tags/tag1031.xml" ContentType="application/vnd.openxmlformats-officedocument.presentationml.tags+xml"/>
  <Override PartName="/ppt/tags/tag1032.xml" ContentType="application/vnd.openxmlformats-officedocument.presentationml.tags+xml"/>
  <Override PartName="/ppt/tags/tag1033.xml" ContentType="application/vnd.openxmlformats-officedocument.presentationml.tags+xml"/>
  <Override PartName="/ppt/tags/tag1034.xml" ContentType="application/vnd.openxmlformats-officedocument.presentationml.tags+xml"/>
  <Override PartName="/ppt/tags/tag1035.xml" ContentType="application/vnd.openxmlformats-officedocument.presentationml.tags+xml"/>
  <Override PartName="/ppt/tags/tag1036.xml" ContentType="application/vnd.openxmlformats-officedocument.presentationml.tags+xml"/>
  <Override PartName="/ppt/tags/tag1037.xml" ContentType="application/vnd.openxmlformats-officedocument.presentationml.tags+xml"/>
  <Override PartName="/ppt/notesSlides/notesSlide33.xml" ContentType="application/vnd.openxmlformats-officedocument.presentationml.notesSlide+xml"/>
  <Override PartName="/ppt/charts/chart49.xml" ContentType="application/vnd.openxmlformats-officedocument.drawingml.chart+xml"/>
  <Override PartName="/ppt/tags/tag1038.xml" ContentType="application/vnd.openxmlformats-officedocument.presentationml.tags+xml"/>
  <Override PartName="/ppt/tags/tag1039.xml" ContentType="application/vnd.openxmlformats-officedocument.presentationml.tags+xml"/>
  <Override PartName="/ppt/tags/tag1040.xml" ContentType="application/vnd.openxmlformats-officedocument.presentationml.tags+xml"/>
  <Override PartName="/ppt/tags/tag1041.xml" ContentType="application/vnd.openxmlformats-officedocument.presentationml.tags+xml"/>
  <Override PartName="/ppt/tags/tag1042.xml" ContentType="application/vnd.openxmlformats-officedocument.presentationml.tags+xml"/>
  <Override PartName="/ppt/tags/tag1043.xml" ContentType="application/vnd.openxmlformats-officedocument.presentationml.tags+xml"/>
  <Override PartName="/ppt/tags/tag1044.xml" ContentType="application/vnd.openxmlformats-officedocument.presentationml.tags+xml"/>
  <Override PartName="/ppt/tags/tag1045.xml" ContentType="application/vnd.openxmlformats-officedocument.presentationml.tags+xml"/>
  <Override PartName="/ppt/tags/tag1046.xml" ContentType="application/vnd.openxmlformats-officedocument.presentationml.tags+xml"/>
  <Override PartName="/ppt/notesSlides/notesSlide34.xml" ContentType="application/vnd.openxmlformats-officedocument.presentationml.notesSlide+xml"/>
  <Override PartName="/ppt/tags/tag1047.xml" ContentType="application/vnd.openxmlformats-officedocument.presentationml.tags+xml"/>
  <Override PartName="/ppt/tags/tag1048.xml" ContentType="application/vnd.openxmlformats-officedocument.presentationml.tags+xml"/>
  <Override PartName="/ppt/tags/tag1049.xml" ContentType="application/vnd.openxmlformats-officedocument.presentationml.tags+xml"/>
  <Override PartName="/ppt/tags/tag1050.xml" ContentType="application/vnd.openxmlformats-officedocument.presentationml.tags+xml"/>
  <Override PartName="/ppt/tags/tag1051.xml" ContentType="application/vnd.openxmlformats-officedocument.presentationml.tags+xml"/>
  <Override PartName="/ppt/tags/tag1052.xml" ContentType="application/vnd.openxmlformats-officedocument.presentationml.tags+xml"/>
  <Override PartName="/ppt/tags/tag1053.xml" ContentType="application/vnd.openxmlformats-officedocument.presentationml.tags+xml"/>
  <Override PartName="/ppt/tags/tag1054.xml" ContentType="application/vnd.openxmlformats-officedocument.presentationml.tags+xml"/>
  <Override PartName="/ppt/tags/tag1055.xml" ContentType="application/vnd.openxmlformats-officedocument.presentationml.tags+xml"/>
  <Override PartName="/ppt/tags/tag1056.xml" ContentType="application/vnd.openxmlformats-officedocument.presentationml.tags+xml"/>
  <Override PartName="/ppt/tags/tag1057.xml" ContentType="application/vnd.openxmlformats-officedocument.presentationml.tags+xml"/>
  <Override PartName="/ppt/tags/tag1058.xml" ContentType="application/vnd.openxmlformats-officedocument.presentationml.tags+xml"/>
  <Override PartName="/ppt/tags/tag1059.xml" ContentType="application/vnd.openxmlformats-officedocument.presentationml.tags+xml"/>
  <Override PartName="/ppt/tags/tag1060.xml" ContentType="application/vnd.openxmlformats-officedocument.presentationml.tags+xml"/>
  <Override PartName="/ppt/tags/tag1061.xml" ContentType="application/vnd.openxmlformats-officedocument.presentationml.tags+xml"/>
  <Override PartName="/ppt/tags/tag1062.xml" ContentType="application/vnd.openxmlformats-officedocument.presentationml.tags+xml"/>
  <Override PartName="/ppt/tags/tag1063.xml" ContentType="application/vnd.openxmlformats-officedocument.presentationml.tags+xml"/>
  <Override PartName="/ppt/tags/tag1064.xml" ContentType="application/vnd.openxmlformats-officedocument.presentationml.tags+xml"/>
  <Override PartName="/ppt/tags/tag1065.xml" ContentType="application/vnd.openxmlformats-officedocument.presentationml.tags+xml"/>
  <Override PartName="/ppt/tags/tag1066.xml" ContentType="application/vnd.openxmlformats-officedocument.presentationml.tags+xml"/>
  <Override PartName="/ppt/tags/tag1067.xml" ContentType="application/vnd.openxmlformats-officedocument.presentationml.tags+xml"/>
  <Override PartName="/ppt/tags/tag1068.xml" ContentType="application/vnd.openxmlformats-officedocument.presentationml.tags+xml"/>
  <Override PartName="/ppt/tags/tag1069.xml" ContentType="application/vnd.openxmlformats-officedocument.presentationml.tags+xml"/>
  <Override PartName="/ppt/notesSlides/notesSlide35.xml" ContentType="application/vnd.openxmlformats-officedocument.presentationml.notesSlide+xml"/>
  <Override PartName="/ppt/charts/chart50.xml" ContentType="application/vnd.openxmlformats-officedocument.drawingml.chart+xml"/>
  <Override PartName="/ppt/charts/chart51.xml" ContentType="application/vnd.openxmlformats-officedocument.drawingml.chart+xml"/>
  <Override PartName="/ppt/charts/chart52.xml" ContentType="application/vnd.openxmlformats-officedocument.drawingml.chart+xml"/>
  <Override PartName="/ppt/charts/chart53.xml" ContentType="application/vnd.openxmlformats-officedocument.drawingml.chart+xml"/>
  <Override PartName="/ppt/tags/tag1070.xml" ContentType="application/vnd.openxmlformats-officedocument.presentationml.tags+xml"/>
  <Override PartName="/ppt/tags/tag1071.xml" ContentType="application/vnd.openxmlformats-officedocument.presentationml.tags+xml"/>
  <Override PartName="/ppt/tags/tag1072.xml" ContentType="application/vnd.openxmlformats-officedocument.presentationml.tags+xml"/>
  <Override PartName="/ppt/tags/tag1073.xml" ContentType="application/vnd.openxmlformats-officedocument.presentationml.tags+xml"/>
  <Override PartName="/ppt/tags/tag1074.xml" ContentType="application/vnd.openxmlformats-officedocument.presentationml.tags+xml"/>
  <Override PartName="/ppt/tags/tag1075.xml" ContentType="application/vnd.openxmlformats-officedocument.presentationml.tags+xml"/>
  <Override PartName="/ppt/tags/tag1076.xml" ContentType="application/vnd.openxmlformats-officedocument.presentationml.tags+xml"/>
  <Override PartName="/ppt/tags/tag1077.xml" ContentType="application/vnd.openxmlformats-officedocument.presentationml.tags+xml"/>
  <Override PartName="/ppt/tags/tag1078.xml" ContentType="application/vnd.openxmlformats-officedocument.presentationml.tags+xml"/>
  <Override PartName="/ppt/tags/tag1079.xml" ContentType="application/vnd.openxmlformats-officedocument.presentationml.tags+xml"/>
  <Override PartName="/ppt/tags/tag1080.xml" ContentType="application/vnd.openxmlformats-officedocument.presentationml.tags+xml"/>
  <Override PartName="/ppt/tags/tag1081.xml" ContentType="application/vnd.openxmlformats-officedocument.presentationml.tags+xml"/>
  <Override PartName="/ppt/tags/tag1082.xml" ContentType="application/vnd.openxmlformats-officedocument.presentationml.tags+xml"/>
  <Override PartName="/ppt/tags/tag1083.xml" ContentType="application/vnd.openxmlformats-officedocument.presentationml.tags+xml"/>
  <Override PartName="/ppt/tags/tag1084.xml" ContentType="application/vnd.openxmlformats-officedocument.presentationml.tags+xml"/>
  <Override PartName="/ppt/tags/tag1085.xml" ContentType="application/vnd.openxmlformats-officedocument.presentationml.tags+xml"/>
  <Override PartName="/ppt/tags/tag1086.xml" ContentType="application/vnd.openxmlformats-officedocument.presentationml.tags+xml"/>
  <Override PartName="/ppt/tags/tag1087.xml" ContentType="application/vnd.openxmlformats-officedocument.presentationml.tags+xml"/>
  <Override PartName="/ppt/tags/tag1088.xml" ContentType="application/vnd.openxmlformats-officedocument.presentationml.tags+xml"/>
  <Override PartName="/ppt/tags/tag1089.xml" ContentType="application/vnd.openxmlformats-officedocument.presentationml.tags+xml"/>
  <Override PartName="/ppt/tags/tag1090.xml" ContentType="application/vnd.openxmlformats-officedocument.presentationml.tags+xml"/>
  <Override PartName="/ppt/tags/tag1091.xml" ContentType="application/vnd.openxmlformats-officedocument.presentationml.tags+xml"/>
  <Override PartName="/ppt/tags/tag1092.xml" ContentType="application/vnd.openxmlformats-officedocument.presentationml.tags+xml"/>
  <Override PartName="/ppt/tags/tag1093.xml" ContentType="application/vnd.openxmlformats-officedocument.presentationml.tags+xml"/>
  <Override PartName="/ppt/tags/tag1094.xml" ContentType="application/vnd.openxmlformats-officedocument.presentationml.tags+xml"/>
  <Override PartName="/ppt/tags/tag1095.xml" ContentType="application/vnd.openxmlformats-officedocument.presentationml.tags+xml"/>
  <Override PartName="/ppt/tags/tag1096.xml" ContentType="application/vnd.openxmlformats-officedocument.presentationml.tags+xml"/>
  <Override PartName="/ppt/tags/tag1097.xml" ContentType="application/vnd.openxmlformats-officedocument.presentationml.tags+xml"/>
  <Override PartName="/ppt/tags/tag1098.xml" ContentType="application/vnd.openxmlformats-officedocument.presentationml.tags+xml"/>
  <Override PartName="/ppt/tags/tag1099.xml" ContentType="application/vnd.openxmlformats-officedocument.presentationml.tags+xml"/>
  <Override PartName="/ppt/tags/tag1100.xml" ContentType="application/vnd.openxmlformats-officedocument.presentationml.tags+xml"/>
  <Override PartName="/ppt/tags/tag1101.xml" ContentType="application/vnd.openxmlformats-officedocument.presentationml.tags+xml"/>
  <Override PartName="/ppt/tags/tag1102.xml" ContentType="application/vnd.openxmlformats-officedocument.presentationml.tags+xml"/>
  <Override PartName="/ppt/tags/tag1103.xml" ContentType="application/vnd.openxmlformats-officedocument.presentationml.tags+xml"/>
  <Override PartName="/ppt/tags/tag1104.xml" ContentType="application/vnd.openxmlformats-officedocument.presentationml.tags+xml"/>
  <Override PartName="/ppt/tags/tag1105.xml" ContentType="application/vnd.openxmlformats-officedocument.presentationml.tags+xml"/>
  <Override PartName="/ppt/tags/tag1106.xml" ContentType="application/vnd.openxmlformats-officedocument.presentationml.tags+xml"/>
  <Override PartName="/ppt/tags/tag1107.xml" ContentType="application/vnd.openxmlformats-officedocument.presentationml.tags+xml"/>
  <Override PartName="/ppt/tags/tag1108.xml" ContentType="application/vnd.openxmlformats-officedocument.presentationml.tags+xml"/>
  <Override PartName="/ppt/tags/tag1109.xml" ContentType="application/vnd.openxmlformats-officedocument.presentationml.tags+xml"/>
  <Override PartName="/ppt/tags/tag1110.xml" ContentType="application/vnd.openxmlformats-officedocument.presentationml.tags+xml"/>
  <Override PartName="/ppt/tags/tag1111.xml" ContentType="application/vnd.openxmlformats-officedocument.presentationml.tags+xml"/>
  <Override PartName="/ppt/tags/tag1112.xml" ContentType="application/vnd.openxmlformats-officedocument.presentationml.tags+xml"/>
  <Override PartName="/ppt/tags/tag1113.xml" ContentType="application/vnd.openxmlformats-officedocument.presentationml.tags+xml"/>
  <Override PartName="/ppt/tags/tag1114.xml" ContentType="application/vnd.openxmlformats-officedocument.presentationml.tags+xml"/>
  <Override PartName="/ppt/tags/tag1115.xml" ContentType="application/vnd.openxmlformats-officedocument.presentationml.tags+xml"/>
  <Override PartName="/ppt/tags/tag1116.xml" ContentType="application/vnd.openxmlformats-officedocument.presentationml.tags+xml"/>
  <Override PartName="/ppt/charts/chart54.xml" ContentType="application/vnd.openxmlformats-officedocument.drawingml.chart+xml"/>
  <Override PartName="/ppt/tags/tag1117.xml" ContentType="application/vnd.openxmlformats-officedocument.presentationml.tags+xml"/>
  <Override PartName="/ppt/tags/tag1118.xml" ContentType="application/vnd.openxmlformats-officedocument.presentationml.tags+xml"/>
  <Override PartName="/ppt/tags/tag1119.xml" ContentType="application/vnd.openxmlformats-officedocument.presentationml.tags+xml"/>
  <Override PartName="/ppt/tags/tag1120.xml" ContentType="application/vnd.openxmlformats-officedocument.presentationml.tags+xml"/>
  <Override PartName="/ppt/tags/tag1121.xml" ContentType="application/vnd.openxmlformats-officedocument.presentationml.tags+xml"/>
  <Override PartName="/ppt/tags/tag1122.xml" ContentType="application/vnd.openxmlformats-officedocument.presentationml.tags+xml"/>
  <Override PartName="/ppt/tags/tag1123.xml" ContentType="application/vnd.openxmlformats-officedocument.presentationml.tags+xml"/>
  <Override PartName="/ppt/tags/tag1124.xml" ContentType="application/vnd.openxmlformats-officedocument.presentationml.tags+xml"/>
  <Override PartName="/ppt/tags/tag1125.xml" ContentType="application/vnd.openxmlformats-officedocument.presentationml.tags+xml"/>
  <Override PartName="/ppt/tags/tag1126.xml" ContentType="application/vnd.openxmlformats-officedocument.presentationml.tags+xml"/>
  <Override PartName="/ppt/tags/tag1127.xml" ContentType="application/vnd.openxmlformats-officedocument.presentationml.tags+xml"/>
  <Override PartName="/ppt/tags/tag1128.xml" ContentType="application/vnd.openxmlformats-officedocument.presentationml.tags+xml"/>
  <Override PartName="/ppt/tags/tag1129.xml" ContentType="application/vnd.openxmlformats-officedocument.presentationml.tags+xml"/>
  <Override PartName="/ppt/tags/tag1130.xml" ContentType="application/vnd.openxmlformats-officedocument.presentationml.tags+xml"/>
  <Override PartName="/ppt/tags/tag1131.xml" ContentType="application/vnd.openxmlformats-officedocument.presentationml.tags+xml"/>
  <Override PartName="/ppt/tags/tag1132.xml" ContentType="application/vnd.openxmlformats-officedocument.presentationml.tags+xml"/>
  <Override PartName="/ppt/tags/tag1133.xml" ContentType="application/vnd.openxmlformats-officedocument.presentationml.tags+xml"/>
  <Override PartName="/ppt/tags/tag1134.xml" ContentType="application/vnd.openxmlformats-officedocument.presentationml.tags+xml"/>
  <Override PartName="/ppt/tags/tag1135.xml" ContentType="application/vnd.openxmlformats-officedocument.presentationml.tags+xml"/>
  <Override PartName="/ppt/tags/tag1136.xml" ContentType="application/vnd.openxmlformats-officedocument.presentationml.tags+xml"/>
  <Override PartName="/ppt/tags/tag1137.xml" ContentType="application/vnd.openxmlformats-officedocument.presentationml.tags+xml"/>
  <Override PartName="/ppt/tags/tag1138.xml" ContentType="application/vnd.openxmlformats-officedocument.presentationml.tags+xml"/>
  <Override PartName="/ppt/tags/tag1139.xml" ContentType="application/vnd.openxmlformats-officedocument.presentationml.tags+xml"/>
  <Override PartName="/ppt/tags/tag1140.xml" ContentType="application/vnd.openxmlformats-officedocument.presentationml.tags+xml"/>
  <Override PartName="/ppt/tags/tag1141.xml" ContentType="application/vnd.openxmlformats-officedocument.presentationml.tags+xml"/>
  <Override PartName="/ppt/tags/tag1142.xml" ContentType="application/vnd.openxmlformats-officedocument.presentationml.tags+xml"/>
  <Override PartName="/ppt/tags/tag1143.xml" ContentType="application/vnd.openxmlformats-officedocument.presentationml.tags+xml"/>
  <Override PartName="/ppt/tags/tag1144.xml" ContentType="application/vnd.openxmlformats-officedocument.presentationml.tags+xml"/>
  <Override PartName="/ppt/tags/tag1145.xml" ContentType="application/vnd.openxmlformats-officedocument.presentationml.tags+xml"/>
  <Override PartName="/ppt/tags/tag1146.xml" ContentType="application/vnd.openxmlformats-officedocument.presentationml.tags+xml"/>
  <Override PartName="/ppt/tags/tag1147.xml" ContentType="application/vnd.openxmlformats-officedocument.presentationml.tags+xml"/>
  <Override PartName="/ppt/tags/tag1148.xml" ContentType="application/vnd.openxmlformats-officedocument.presentationml.tags+xml"/>
  <Override PartName="/ppt/tags/tag1149.xml" ContentType="application/vnd.openxmlformats-officedocument.presentationml.tags+xml"/>
  <Override PartName="/ppt/tags/tag1150.xml" ContentType="application/vnd.openxmlformats-officedocument.presentationml.tags+xml"/>
  <Override PartName="/ppt/tags/tag1151.xml" ContentType="application/vnd.openxmlformats-officedocument.presentationml.tags+xml"/>
  <Override PartName="/ppt/tags/tag1152.xml" ContentType="application/vnd.openxmlformats-officedocument.presentationml.tags+xml"/>
  <Override PartName="/ppt/tags/tag1153.xml" ContentType="application/vnd.openxmlformats-officedocument.presentationml.tags+xml"/>
  <Override PartName="/ppt/tags/tag1154.xml" ContentType="application/vnd.openxmlformats-officedocument.presentationml.tags+xml"/>
  <Override PartName="/ppt/tags/tag1155.xml" ContentType="application/vnd.openxmlformats-officedocument.presentationml.tags+xml"/>
  <Override PartName="/ppt/tags/tag1156.xml" ContentType="application/vnd.openxmlformats-officedocument.presentationml.tags+xml"/>
  <Override PartName="/ppt/tags/tag1157.xml" ContentType="application/vnd.openxmlformats-officedocument.presentationml.tags+xml"/>
  <Override PartName="/ppt/tags/tag1158.xml" ContentType="application/vnd.openxmlformats-officedocument.presentationml.tags+xml"/>
  <Override PartName="/ppt/tags/tag1159.xml" ContentType="application/vnd.openxmlformats-officedocument.presentationml.tags+xml"/>
  <Override PartName="/ppt/tags/tag1160.xml" ContentType="application/vnd.openxmlformats-officedocument.presentationml.tags+xml"/>
  <Override PartName="/ppt/tags/tag1161.xml" ContentType="application/vnd.openxmlformats-officedocument.presentationml.tags+xml"/>
  <Override PartName="/ppt/tags/tag1162.xml" ContentType="application/vnd.openxmlformats-officedocument.presentationml.tags+xml"/>
  <Override PartName="/ppt/tags/tag1163.xml" ContentType="application/vnd.openxmlformats-officedocument.presentationml.tags+xml"/>
  <Override PartName="/ppt/tags/tag1164.xml" ContentType="application/vnd.openxmlformats-officedocument.presentationml.tags+xml"/>
  <Override PartName="/ppt/tags/tag1165.xml" ContentType="application/vnd.openxmlformats-officedocument.presentationml.tags+xml"/>
  <Override PartName="/ppt/tags/tag1166.xml" ContentType="application/vnd.openxmlformats-officedocument.presentationml.tags+xml"/>
  <Override PartName="/ppt/tags/tag1167.xml" ContentType="application/vnd.openxmlformats-officedocument.presentationml.tags+xml"/>
  <Override PartName="/ppt/tags/tag1168.xml" ContentType="application/vnd.openxmlformats-officedocument.presentationml.tags+xml"/>
  <Override PartName="/ppt/tags/tag1169.xml" ContentType="application/vnd.openxmlformats-officedocument.presentationml.tags+xml"/>
  <Override PartName="/ppt/tags/tag1170.xml" ContentType="application/vnd.openxmlformats-officedocument.presentationml.tags+xml"/>
  <Override PartName="/ppt/tags/tag1171.xml" ContentType="application/vnd.openxmlformats-officedocument.presentationml.tags+xml"/>
  <Override PartName="/ppt/tags/tag1172.xml" ContentType="application/vnd.openxmlformats-officedocument.presentationml.tags+xml"/>
  <Override PartName="/ppt/tags/tag1173.xml" ContentType="application/vnd.openxmlformats-officedocument.presentationml.tags+xml"/>
  <Override PartName="/ppt/tags/tag1174.xml" ContentType="application/vnd.openxmlformats-officedocument.presentationml.tags+xml"/>
  <Override PartName="/ppt/tags/tag1175.xml" ContentType="application/vnd.openxmlformats-officedocument.presentationml.tags+xml"/>
  <Override PartName="/ppt/tags/tag1176.xml" ContentType="application/vnd.openxmlformats-officedocument.presentationml.tags+xml"/>
  <Override PartName="/ppt/tags/tag1177.xml" ContentType="application/vnd.openxmlformats-officedocument.presentationml.tags+xml"/>
  <Override PartName="/ppt/tags/tag1178.xml" ContentType="application/vnd.openxmlformats-officedocument.presentationml.tags+xml"/>
  <Override PartName="/ppt/tags/tag1179.xml" ContentType="application/vnd.openxmlformats-officedocument.presentationml.tags+xml"/>
  <Override PartName="/ppt/notesSlides/notesSlide36.xml" ContentType="application/vnd.openxmlformats-officedocument.presentationml.notesSlide+xml"/>
  <Override PartName="/ppt/charts/chart55.xml" ContentType="application/vnd.openxmlformats-officedocument.drawingml.chart+xml"/>
  <Override PartName="/ppt/charts/chart56.xml" ContentType="application/vnd.openxmlformats-officedocument.drawingml.chart+xml"/>
  <Override PartName="/ppt/tags/tag1180.xml" ContentType="application/vnd.openxmlformats-officedocument.presentationml.tags+xml"/>
  <Override PartName="/ppt/tags/tag1181.xml" ContentType="application/vnd.openxmlformats-officedocument.presentationml.tags+xml"/>
  <Override PartName="/ppt/tags/tag1182.xml" ContentType="application/vnd.openxmlformats-officedocument.presentationml.tags+xml"/>
  <Override PartName="/ppt/tags/tag1183.xml" ContentType="application/vnd.openxmlformats-officedocument.presentationml.tags+xml"/>
  <Override PartName="/ppt/tags/tag1184.xml" ContentType="application/vnd.openxmlformats-officedocument.presentationml.tags+xml"/>
  <Override PartName="/ppt/tags/tag1185.xml" ContentType="application/vnd.openxmlformats-officedocument.presentationml.tags+xml"/>
  <Override PartName="/ppt/tags/tag1186.xml" ContentType="application/vnd.openxmlformats-officedocument.presentationml.tags+xml"/>
  <Override PartName="/ppt/tags/tag1187.xml" ContentType="application/vnd.openxmlformats-officedocument.presentationml.tags+xml"/>
  <Override PartName="/ppt/tags/tag1188.xml" ContentType="application/vnd.openxmlformats-officedocument.presentationml.tags+xml"/>
  <Override PartName="/ppt/tags/tag1189.xml" ContentType="application/vnd.openxmlformats-officedocument.presentationml.tags+xml"/>
  <Override PartName="/ppt/tags/tag1190.xml" ContentType="application/vnd.openxmlformats-officedocument.presentationml.tags+xml"/>
  <Override PartName="/ppt/tags/tag1191.xml" ContentType="application/vnd.openxmlformats-officedocument.presentationml.tags+xml"/>
  <Override PartName="/ppt/tags/tag1192.xml" ContentType="application/vnd.openxmlformats-officedocument.presentationml.tags+xml"/>
  <Override PartName="/ppt/tags/tag1193.xml" ContentType="application/vnd.openxmlformats-officedocument.presentationml.tags+xml"/>
  <Override PartName="/ppt/tags/tag1194.xml" ContentType="application/vnd.openxmlformats-officedocument.presentationml.tags+xml"/>
  <Override PartName="/ppt/tags/tag1195.xml" ContentType="application/vnd.openxmlformats-officedocument.presentationml.tags+xml"/>
  <Override PartName="/ppt/tags/tag1196.xml" ContentType="application/vnd.openxmlformats-officedocument.presentationml.tags+xml"/>
  <Override PartName="/ppt/tags/tag1197.xml" ContentType="application/vnd.openxmlformats-officedocument.presentationml.tags+xml"/>
  <Override PartName="/ppt/tags/tag1198.xml" ContentType="application/vnd.openxmlformats-officedocument.presentationml.tags+xml"/>
  <Override PartName="/ppt/tags/tag1199.xml" ContentType="application/vnd.openxmlformats-officedocument.presentationml.tags+xml"/>
  <Override PartName="/ppt/tags/tag1200.xml" ContentType="application/vnd.openxmlformats-officedocument.presentationml.tags+xml"/>
  <Override PartName="/ppt/tags/tag1201.xml" ContentType="application/vnd.openxmlformats-officedocument.presentationml.tags+xml"/>
  <Override PartName="/ppt/tags/tag1202.xml" ContentType="application/vnd.openxmlformats-officedocument.presentationml.tags+xml"/>
  <Override PartName="/ppt/tags/tag1203.xml" ContentType="application/vnd.openxmlformats-officedocument.presentationml.tags+xml"/>
  <Override PartName="/ppt/tags/tag1204.xml" ContentType="application/vnd.openxmlformats-officedocument.presentationml.tags+xml"/>
  <Override PartName="/ppt/tags/tag1205.xml" ContentType="application/vnd.openxmlformats-officedocument.presentationml.tags+xml"/>
  <Override PartName="/ppt/tags/tag1206.xml" ContentType="application/vnd.openxmlformats-officedocument.presentationml.tags+xml"/>
  <Override PartName="/ppt/tags/tag1207.xml" ContentType="application/vnd.openxmlformats-officedocument.presentationml.tags+xml"/>
  <Override PartName="/ppt/tags/tag1208.xml" ContentType="application/vnd.openxmlformats-officedocument.presentationml.tags+xml"/>
  <Override PartName="/ppt/tags/tag1209.xml" ContentType="application/vnd.openxmlformats-officedocument.presentationml.tags+xml"/>
  <Override PartName="/ppt/tags/tag1210.xml" ContentType="application/vnd.openxmlformats-officedocument.presentationml.tags+xml"/>
  <Override PartName="/ppt/tags/tag1211.xml" ContentType="application/vnd.openxmlformats-officedocument.presentationml.tags+xml"/>
  <Override PartName="/ppt/tags/tag1212.xml" ContentType="application/vnd.openxmlformats-officedocument.presentationml.tags+xml"/>
  <Override PartName="/ppt/tags/tag1213.xml" ContentType="application/vnd.openxmlformats-officedocument.presentationml.tags+xml"/>
  <Override PartName="/ppt/tags/tag1214.xml" ContentType="application/vnd.openxmlformats-officedocument.presentationml.tags+xml"/>
  <Override PartName="/ppt/tags/tag1215.xml" ContentType="application/vnd.openxmlformats-officedocument.presentationml.tags+xml"/>
  <Override PartName="/ppt/tags/tag1216.xml" ContentType="application/vnd.openxmlformats-officedocument.presentationml.tags+xml"/>
  <Override PartName="/ppt/notesSlides/notesSlide37.xml" ContentType="application/vnd.openxmlformats-officedocument.presentationml.notesSlide+xml"/>
  <Override PartName="/ppt/charts/chart57.xml" ContentType="application/vnd.openxmlformats-officedocument.drawingml.chart+xml"/>
  <Override PartName="/ppt/charts/chart58.xml" ContentType="application/vnd.openxmlformats-officedocument.drawingml.chart+xml"/>
  <Override PartName="/ppt/charts/chart59.xml" ContentType="application/vnd.openxmlformats-officedocument.drawingml.chart+xml"/>
  <Override PartName="/ppt/charts/chart60.xml" ContentType="application/vnd.openxmlformats-officedocument.drawingml.chart+xml"/>
  <Override PartName="/ppt/tags/tag1217.xml" ContentType="application/vnd.openxmlformats-officedocument.presentationml.tags+xml"/>
  <Override PartName="/ppt/tags/tag1218.xml" ContentType="application/vnd.openxmlformats-officedocument.presentationml.tags+xml"/>
  <Override PartName="/ppt/tags/tag1219.xml" ContentType="application/vnd.openxmlformats-officedocument.presentationml.tags+xml"/>
  <Override PartName="/ppt/tags/tag1220.xml" ContentType="application/vnd.openxmlformats-officedocument.presentationml.tags+xml"/>
  <Override PartName="/ppt/tags/tag1221.xml" ContentType="application/vnd.openxmlformats-officedocument.presentationml.tags+xml"/>
  <Override PartName="/ppt/tags/tag1222.xml" ContentType="application/vnd.openxmlformats-officedocument.presentationml.tags+xml"/>
  <Override PartName="/ppt/tags/tag1223.xml" ContentType="application/vnd.openxmlformats-officedocument.presentationml.tags+xml"/>
  <Override PartName="/ppt/tags/tag1224.xml" ContentType="application/vnd.openxmlformats-officedocument.presentationml.tags+xml"/>
  <Override PartName="/ppt/tags/tag1225.xml" ContentType="application/vnd.openxmlformats-officedocument.presentationml.tags+xml"/>
  <Override PartName="/ppt/notesSlides/notesSlide38.xml" ContentType="application/vnd.openxmlformats-officedocument.presentationml.notesSlide+xml"/>
  <Override PartName="/ppt/tags/tag1226.xml" ContentType="application/vnd.openxmlformats-officedocument.presentationml.tags+xml"/>
  <Override PartName="/ppt/tags/tag1227.xml" ContentType="application/vnd.openxmlformats-officedocument.presentationml.tags+xml"/>
  <Override PartName="/ppt/tags/tag1228.xml" ContentType="application/vnd.openxmlformats-officedocument.presentationml.tags+xml"/>
  <Override PartName="/ppt/tags/tag1229.xml" ContentType="application/vnd.openxmlformats-officedocument.presentationml.tags+xml"/>
  <Override PartName="/ppt/tags/tag1230.xml" ContentType="application/vnd.openxmlformats-officedocument.presentationml.tags+xml"/>
  <Override PartName="/ppt/tags/tag1231.xml" ContentType="application/vnd.openxmlformats-officedocument.presentationml.tags+xml"/>
  <Override PartName="/ppt/tags/tag1232.xml" ContentType="application/vnd.openxmlformats-officedocument.presentationml.tags+xml"/>
  <Override PartName="/ppt/tags/tag1233.xml" ContentType="application/vnd.openxmlformats-officedocument.presentationml.tags+xml"/>
  <Override PartName="/ppt/tags/tag1234.xml" ContentType="application/vnd.openxmlformats-officedocument.presentationml.tags+xml"/>
  <Override PartName="/ppt/tags/tag1235.xml" ContentType="application/vnd.openxmlformats-officedocument.presentationml.tags+xml"/>
  <Override PartName="/ppt/tags/tag1236.xml" ContentType="application/vnd.openxmlformats-officedocument.presentationml.tags+xml"/>
  <Override PartName="/ppt/tags/tag1237.xml" ContentType="application/vnd.openxmlformats-officedocument.presentationml.tags+xml"/>
  <Override PartName="/ppt/tags/tag1238.xml" ContentType="application/vnd.openxmlformats-officedocument.presentationml.tags+xml"/>
  <Override PartName="/ppt/tags/tag1239.xml" ContentType="application/vnd.openxmlformats-officedocument.presentationml.tags+xml"/>
  <Override PartName="/ppt/tags/tag1240.xml" ContentType="application/vnd.openxmlformats-officedocument.presentationml.tags+xml"/>
  <Override PartName="/ppt/tags/tag1241.xml" ContentType="application/vnd.openxmlformats-officedocument.presentationml.tags+xml"/>
  <Override PartName="/ppt/tags/tag1242.xml" ContentType="application/vnd.openxmlformats-officedocument.presentationml.tags+xml"/>
  <Override PartName="/ppt/tags/tag1243.xml" ContentType="application/vnd.openxmlformats-officedocument.presentationml.tags+xml"/>
  <Override PartName="/ppt/tags/tag1244.xml" ContentType="application/vnd.openxmlformats-officedocument.presentationml.tags+xml"/>
  <Override PartName="/ppt/tags/tag1245.xml" ContentType="application/vnd.openxmlformats-officedocument.presentationml.tags+xml"/>
  <Override PartName="/ppt/tags/tag1246.xml" ContentType="application/vnd.openxmlformats-officedocument.presentationml.tags+xml"/>
  <Override PartName="/ppt/tags/tag1247.xml" ContentType="application/vnd.openxmlformats-officedocument.presentationml.tags+xml"/>
  <Override PartName="/ppt/tags/tag1248.xml" ContentType="application/vnd.openxmlformats-officedocument.presentationml.tags+xml"/>
  <Override PartName="/ppt/tags/tag1249.xml" ContentType="application/vnd.openxmlformats-officedocument.presentationml.tags+xml"/>
  <Override PartName="/ppt/tags/tag1250.xml" ContentType="application/vnd.openxmlformats-officedocument.presentationml.tags+xml"/>
  <Override PartName="/ppt/tags/tag1251.xml" ContentType="application/vnd.openxmlformats-officedocument.presentationml.tags+xml"/>
  <Override PartName="/ppt/tags/tag1252.xml" ContentType="application/vnd.openxmlformats-officedocument.presentationml.tags+xml"/>
  <Override PartName="/ppt/tags/tag1253.xml" ContentType="application/vnd.openxmlformats-officedocument.presentationml.tags+xml"/>
  <Override PartName="/ppt/tags/tag1254.xml" ContentType="application/vnd.openxmlformats-officedocument.presentationml.tags+xml"/>
  <Override PartName="/ppt/tags/tag1255.xml" ContentType="application/vnd.openxmlformats-officedocument.presentationml.tags+xml"/>
  <Override PartName="/ppt/tags/tag1256.xml" ContentType="application/vnd.openxmlformats-officedocument.presentationml.tags+xml"/>
  <Override PartName="/ppt/tags/tag1257.xml" ContentType="application/vnd.openxmlformats-officedocument.presentationml.tags+xml"/>
  <Override PartName="/ppt/tags/tag1258.xml" ContentType="application/vnd.openxmlformats-officedocument.presentationml.tags+xml"/>
  <Override PartName="/ppt/tags/tag1259.xml" ContentType="application/vnd.openxmlformats-officedocument.presentationml.tags+xml"/>
  <Override PartName="/ppt/tags/tag1260.xml" ContentType="application/vnd.openxmlformats-officedocument.presentationml.tags+xml"/>
  <Override PartName="/ppt/tags/tag1261.xml" ContentType="application/vnd.openxmlformats-officedocument.presentationml.tags+xml"/>
  <Override PartName="/ppt/tags/tag1262.xml" ContentType="application/vnd.openxmlformats-officedocument.presentationml.tags+xml"/>
  <Override PartName="/ppt/tags/tag1263.xml" ContentType="application/vnd.openxmlformats-officedocument.presentationml.tags+xml"/>
  <Override PartName="/ppt/tags/tag1264.xml" ContentType="application/vnd.openxmlformats-officedocument.presentationml.tags+xml"/>
  <Override PartName="/ppt/tags/tag1265.xml" ContentType="application/vnd.openxmlformats-officedocument.presentationml.tags+xml"/>
  <Override PartName="/ppt/tags/tag1266.xml" ContentType="application/vnd.openxmlformats-officedocument.presentationml.tags+xml"/>
  <Override PartName="/ppt/tags/tag1267.xml" ContentType="application/vnd.openxmlformats-officedocument.presentationml.tags+xml"/>
  <Override PartName="/ppt/tags/tag1268.xml" ContentType="application/vnd.openxmlformats-officedocument.presentationml.tags+xml"/>
  <Override PartName="/ppt/tags/tag1269.xml" ContentType="application/vnd.openxmlformats-officedocument.presentationml.tags+xml"/>
  <Override PartName="/ppt/tags/tag1270.xml" ContentType="application/vnd.openxmlformats-officedocument.presentationml.tags+xml"/>
  <Override PartName="/ppt/tags/tag1271.xml" ContentType="application/vnd.openxmlformats-officedocument.presentationml.tags+xml"/>
  <Override PartName="/ppt/tags/tag1272.xml" ContentType="application/vnd.openxmlformats-officedocument.presentationml.tags+xml"/>
  <Override PartName="/ppt/tags/tag1273.xml" ContentType="application/vnd.openxmlformats-officedocument.presentationml.tags+xml"/>
  <Override PartName="/ppt/tags/tag1274.xml" ContentType="application/vnd.openxmlformats-officedocument.presentationml.tags+xml"/>
  <Override PartName="/ppt/tags/tag1275.xml" ContentType="application/vnd.openxmlformats-officedocument.presentationml.tags+xml"/>
  <Override PartName="/ppt/tags/tag1276.xml" ContentType="application/vnd.openxmlformats-officedocument.presentationml.tags+xml"/>
  <Override PartName="/ppt/tags/tag1277.xml" ContentType="application/vnd.openxmlformats-officedocument.presentationml.tags+xml"/>
  <Override PartName="/ppt/tags/tag1278.xml" ContentType="application/vnd.openxmlformats-officedocument.presentationml.tags+xml"/>
  <Override PartName="/ppt/tags/tag1279.xml" ContentType="application/vnd.openxmlformats-officedocument.presentationml.tags+xml"/>
  <Override PartName="/ppt/tags/tag1280.xml" ContentType="application/vnd.openxmlformats-officedocument.presentationml.tags+xml"/>
  <Override PartName="/ppt/tags/tag1281.xml" ContentType="application/vnd.openxmlformats-officedocument.presentationml.tags+xml"/>
  <Override PartName="/ppt/tags/tag1282.xml" ContentType="application/vnd.openxmlformats-officedocument.presentationml.tags+xml"/>
  <Override PartName="/ppt/notesSlides/notesSlide39.xml" ContentType="application/vnd.openxmlformats-officedocument.presentationml.notesSlide+xml"/>
  <Override PartName="/ppt/charts/chart61.xml" ContentType="application/vnd.openxmlformats-officedocument.drawingml.chart+xml"/>
  <Override PartName="/ppt/tags/tag1283.xml" ContentType="application/vnd.openxmlformats-officedocument.presentationml.tags+xml"/>
  <Override PartName="/ppt/tags/tag1284.xml" ContentType="application/vnd.openxmlformats-officedocument.presentationml.tags+xml"/>
  <Override PartName="/ppt/tags/tag1285.xml" ContentType="application/vnd.openxmlformats-officedocument.presentationml.tags+xml"/>
  <Override PartName="/ppt/tags/tag1286.xml" ContentType="application/vnd.openxmlformats-officedocument.presentationml.tags+xml"/>
  <Override PartName="/ppt/notesSlides/notesSlide40.xml" ContentType="application/vnd.openxmlformats-officedocument.presentationml.notesSlide+xml"/>
  <Override PartName="/ppt/tags/tag1287.xml" ContentType="application/vnd.openxmlformats-officedocument.presentationml.tags+xml"/>
  <Override PartName="/ppt/tags/tag1288.xml" ContentType="application/vnd.openxmlformats-officedocument.presentationml.tags+xml"/>
  <Override PartName="/ppt/tags/tag1289.xml" ContentType="application/vnd.openxmlformats-officedocument.presentationml.tags+xml"/>
  <Override PartName="/ppt/tags/tag1290.xml" ContentType="application/vnd.openxmlformats-officedocument.presentationml.tags+xml"/>
  <Override PartName="/ppt/tags/tag1291.xml" ContentType="application/vnd.openxmlformats-officedocument.presentationml.tags+xml"/>
  <Override PartName="/ppt/tags/tag1292.xml" ContentType="application/vnd.openxmlformats-officedocument.presentationml.tags+xml"/>
  <Override PartName="/ppt/tags/tag1293.xml" ContentType="application/vnd.openxmlformats-officedocument.presentationml.tags+xml"/>
  <Override PartName="/ppt/tags/tag1294.xml" ContentType="application/vnd.openxmlformats-officedocument.presentationml.tags+xml"/>
  <Override PartName="/ppt/tags/tag1295.xml" ContentType="application/vnd.openxmlformats-officedocument.presentationml.tags+xml"/>
  <Override PartName="/ppt/tags/tag1296.xml" ContentType="application/vnd.openxmlformats-officedocument.presentationml.tags+xml"/>
  <Override PartName="/ppt/notesSlides/notesSlide41.xml" ContentType="application/vnd.openxmlformats-officedocument.presentationml.notesSlide+xml"/>
  <Override PartName="/ppt/charts/chart62.xml" ContentType="application/vnd.openxmlformats-officedocument.drawingml.chart+xml"/>
  <Override PartName="/ppt/tags/tag1297.xml" ContentType="application/vnd.openxmlformats-officedocument.presentationml.tags+xml"/>
  <Override PartName="/ppt/tags/tag1298.xml" ContentType="application/vnd.openxmlformats-officedocument.presentationml.tags+xml"/>
  <Override PartName="/ppt/tags/tag1299.xml" ContentType="application/vnd.openxmlformats-officedocument.presentationml.tags+xml"/>
  <Override PartName="/ppt/tags/tag1300.xml" ContentType="application/vnd.openxmlformats-officedocument.presentationml.tags+xml"/>
  <Override PartName="/ppt/tags/tag1301.xml" ContentType="application/vnd.openxmlformats-officedocument.presentationml.tags+xml"/>
  <Override PartName="/ppt/notesSlides/notesSlide42.xml" ContentType="application/vnd.openxmlformats-officedocument.presentationml.notesSlide+xml"/>
  <Override PartName="/ppt/charts/chartEx1.xml" ContentType="application/vnd.ms-office.chartex+xml"/>
  <Override PartName="/ppt/charts/style2.xml" ContentType="application/vnd.ms-office.chartstyle+xml"/>
  <Override PartName="/ppt/charts/colors2.xml" ContentType="application/vnd.ms-office.chartcolorstyle+xml"/>
  <Override PartName="/ppt/tags/tag1302.xml" ContentType="application/vnd.openxmlformats-officedocument.presentationml.tags+xml"/>
  <Override PartName="/ppt/tags/tag1303.xml" ContentType="application/vnd.openxmlformats-officedocument.presentationml.tags+xml"/>
  <Override PartName="/ppt/tags/tag1304.xml" ContentType="application/vnd.openxmlformats-officedocument.presentationml.tags+xml"/>
  <Override PartName="/ppt/tags/tag1305.xml" ContentType="application/vnd.openxmlformats-officedocument.presentationml.tags+xml"/>
  <Override PartName="/ppt/tags/tag1306.xml" ContentType="application/vnd.openxmlformats-officedocument.presentationml.tags+xml"/>
  <Override PartName="/ppt/tags/tag1307.xml" ContentType="application/vnd.openxmlformats-officedocument.presentationml.tags+xml"/>
  <Override PartName="/ppt/tags/tag1308.xml" ContentType="application/vnd.openxmlformats-officedocument.presentationml.tags+xml"/>
  <Override PartName="/ppt/tags/tag1309.xml" ContentType="application/vnd.openxmlformats-officedocument.presentationml.tags+xml"/>
  <Override PartName="/ppt/tags/tag1310.xml" ContentType="application/vnd.openxmlformats-officedocument.presentationml.tags+xml"/>
  <Override PartName="/ppt/tags/tag1311.xml" ContentType="application/vnd.openxmlformats-officedocument.presentationml.tags+xml"/>
  <Override PartName="/ppt/tags/tag1312.xml" ContentType="application/vnd.openxmlformats-officedocument.presentationml.tags+xml"/>
  <Override PartName="/ppt/tags/tag1313.xml" ContentType="application/vnd.openxmlformats-officedocument.presentationml.tags+xml"/>
  <Override PartName="/ppt/tags/tag1314.xml" ContentType="application/vnd.openxmlformats-officedocument.presentationml.tags+xml"/>
  <Override PartName="/ppt/tags/tag1315.xml" ContentType="application/vnd.openxmlformats-officedocument.presentationml.tags+xml"/>
  <Override PartName="/ppt/tags/tag1316.xml" ContentType="application/vnd.openxmlformats-officedocument.presentationml.tags+xml"/>
  <Override PartName="/ppt/tags/tag1317.xml" ContentType="application/vnd.openxmlformats-officedocument.presentationml.tags+xml"/>
  <Override PartName="/ppt/tags/tag1318.xml" ContentType="application/vnd.openxmlformats-officedocument.presentationml.tags+xml"/>
  <Override PartName="/ppt/tags/tag1319.xml" ContentType="application/vnd.openxmlformats-officedocument.presentationml.tags+xml"/>
  <Override PartName="/ppt/tags/tag1320.xml" ContentType="application/vnd.openxmlformats-officedocument.presentationml.tags+xml"/>
  <Override PartName="/ppt/tags/tag1321.xml" ContentType="application/vnd.openxmlformats-officedocument.presentationml.tags+xml"/>
  <Override PartName="/ppt/tags/tag1322.xml" ContentType="application/vnd.openxmlformats-officedocument.presentationml.tags+xml"/>
  <Override PartName="/ppt/tags/tag1323.xml" ContentType="application/vnd.openxmlformats-officedocument.presentationml.tags+xml"/>
  <Override PartName="/ppt/tags/tag1324.xml" ContentType="application/vnd.openxmlformats-officedocument.presentationml.tags+xml"/>
  <Override PartName="/ppt/tags/tag1325.xml" ContentType="application/vnd.openxmlformats-officedocument.presentationml.tags+xml"/>
  <Override PartName="/ppt/tags/tag1326.xml" ContentType="application/vnd.openxmlformats-officedocument.presentationml.tags+xml"/>
  <Override PartName="/ppt/tags/tag1327.xml" ContentType="application/vnd.openxmlformats-officedocument.presentationml.tags+xml"/>
  <Override PartName="/ppt/tags/tag1328.xml" ContentType="application/vnd.openxmlformats-officedocument.presentationml.tags+xml"/>
  <Override PartName="/ppt/tags/tag1329.xml" ContentType="application/vnd.openxmlformats-officedocument.presentationml.tags+xml"/>
  <Override PartName="/ppt/tags/tag1330.xml" ContentType="application/vnd.openxmlformats-officedocument.presentationml.tags+xml"/>
  <Override PartName="/ppt/tags/tag1331.xml" ContentType="application/vnd.openxmlformats-officedocument.presentationml.tags+xml"/>
  <Override PartName="/ppt/tags/tag1332.xml" ContentType="application/vnd.openxmlformats-officedocument.presentationml.tags+xml"/>
  <Override PartName="/ppt/tags/tag1333.xml" ContentType="application/vnd.openxmlformats-officedocument.presentationml.tags+xml"/>
  <Override PartName="/ppt/tags/tag1334.xml" ContentType="application/vnd.openxmlformats-officedocument.presentationml.tags+xml"/>
  <Override PartName="/ppt/tags/tag1335.xml" ContentType="application/vnd.openxmlformats-officedocument.presentationml.tags+xml"/>
  <Override PartName="/ppt/tags/tag1336.xml" ContentType="application/vnd.openxmlformats-officedocument.presentationml.tags+xml"/>
  <Override PartName="/ppt/tags/tag1337.xml" ContentType="application/vnd.openxmlformats-officedocument.presentationml.tags+xml"/>
  <Override PartName="/ppt/tags/tag1338.xml" ContentType="application/vnd.openxmlformats-officedocument.presentationml.tags+xml"/>
  <Override PartName="/ppt/tags/tag1339.xml" ContentType="application/vnd.openxmlformats-officedocument.presentationml.tags+xml"/>
  <Override PartName="/ppt/tags/tag1340.xml" ContentType="application/vnd.openxmlformats-officedocument.presentationml.tags+xml"/>
  <Override PartName="/ppt/tags/tag1341.xml" ContentType="application/vnd.openxmlformats-officedocument.presentationml.tags+xml"/>
  <Override PartName="/ppt/tags/tag1342.xml" ContentType="application/vnd.openxmlformats-officedocument.presentationml.tags+xml"/>
  <Override PartName="/ppt/tags/tag1343.xml" ContentType="application/vnd.openxmlformats-officedocument.presentationml.tags+xml"/>
  <Override PartName="/ppt/tags/tag1344.xml" ContentType="application/vnd.openxmlformats-officedocument.presentationml.tags+xml"/>
  <Override PartName="/ppt/notesSlides/notesSlide43.xml" ContentType="application/vnd.openxmlformats-officedocument.presentationml.notesSlide+xml"/>
  <Override PartName="/ppt/charts/chart63.xml" ContentType="application/vnd.openxmlformats-officedocument.drawingml.chart+xml"/>
  <Override PartName="/ppt/charts/chart64.xml" ContentType="application/vnd.openxmlformats-officedocument.drawingml.chart+xml"/>
  <Override PartName="/ppt/tags/tag1345.xml" ContentType="application/vnd.openxmlformats-officedocument.presentationml.tags+xml"/>
  <Override PartName="/ppt/tags/tag1346.xml" ContentType="application/vnd.openxmlformats-officedocument.presentationml.tags+xml"/>
  <Override PartName="/ppt/tags/tag1347.xml" ContentType="application/vnd.openxmlformats-officedocument.presentationml.tags+xml"/>
  <Override PartName="/ppt/tags/tag1348.xml" ContentType="application/vnd.openxmlformats-officedocument.presentationml.tags+xml"/>
  <Override PartName="/ppt/tags/tag1349.xml" ContentType="application/vnd.openxmlformats-officedocument.presentationml.tags+xml"/>
  <Override PartName="/ppt/tags/tag1350.xml" ContentType="application/vnd.openxmlformats-officedocument.presentationml.tags+xml"/>
  <Override PartName="/ppt/tags/tag1351.xml" ContentType="application/vnd.openxmlformats-officedocument.presentationml.tags+xml"/>
  <Override PartName="/ppt/tags/tag1352.xml" ContentType="application/vnd.openxmlformats-officedocument.presentationml.tags+xml"/>
  <Override PartName="/ppt/tags/tag1353.xml" ContentType="application/vnd.openxmlformats-officedocument.presentationml.tags+xml"/>
  <Override PartName="/ppt/tags/tag1354.xml" ContentType="application/vnd.openxmlformats-officedocument.presentationml.tags+xml"/>
  <Override PartName="/ppt/tags/tag1355.xml" ContentType="application/vnd.openxmlformats-officedocument.presentationml.tags+xml"/>
  <Override PartName="/ppt/tags/tag1356.xml" ContentType="application/vnd.openxmlformats-officedocument.presentationml.tags+xml"/>
  <Override PartName="/ppt/tags/tag1357.xml" ContentType="application/vnd.openxmlformats-officedocument.presentationml.tags+xml"/>
  <Override PartName="/ppt/notesSlides/notesSlide44.xml" ContentType="application/vnd.openxmlformats-officedocument.presentationml.notesSlide+xml"/>
  <Override PartName="/ppt/charts/chart65.xml" ContentType="application/vnd.openxmlformats-officedocument.drawingml.chart+xml"/>
  <Override PartName="/ppt/tags/tag1358.xml" ContentType="application/vnd.openxmlformats-officedocument.presentationml.tags+xml"/>
  <Override PartName="/ppt/tags/tag1359.xml" ContentType="application/vnd.openxmlformats-officedocument.presentationml.tags+xml"/>
  <Override PartName="/ppt/tags/tag1360.xml" ContentType="application/vnd.openxmlformats-officedocument.presentationml.tags+xml"/>
  <Override PartName="/ppt/tags/tag1361.xml" ContentType="application/vnd.openxmlformats-officedocument.presentationml.tags+xml"/>
  <Override PartName="/ppt/tags/tag1362.xml" ContentType="application/vnd.openxmlformats-officedocument.presentationml.tags+xml"/>
  <Override PartName="/ppt/tags/tag1363.xml" ContentType="application/vnd.openxmlformats-officedocument.presentationml.tags+xml"/>
  <Override PartName="/ppt/tags/tag1364.xml" ContentType="application/vnd.openxmlformats-officedocument.presentationml.tags+xml"/>
  <Override PartName="/ppt/tags/tag1365.xml" ContentType="application/vnd.openxmlformats-officedocument.presentationml.tags+xml"/>
  <Override PartName="/ppt/tags/tag1366.xml" ContentType="application/vnd.openxmlformats-officedocument.presentationml.tags+xml"/>
  <Override PartName="/ppt/tags/tag1367.xml" ContentType="application/vnd.openxmlformats-officedocument.presentationml.tags+xml"/>
  <Override PartName="/ppt/tags/tag1368.xml" ContentType="application/vnd.openxmlformats-officedocument.presentationml.tags+xml"/>
  <Override PartName="/ppt/tags/tag1369.xml" ContentType="application/vnd.openxmlformats-officedocument.presentationml.tags+xml"/>
  <Override PartName="/ppt/tags/tag1370.xml" ContentType="application/vnd.openxmlformats-officedocument.presentationml.tags+xml"/>
  <Override PartName="/ppt/tags/tag1371.xml" ContentType="application/vnd.openxmlformats-officedocument.presentationml.tags+xml"/>
  <Override PartName="/ppt/tags/tag1372.xml" ContentType="application/vnd.openxmlformats-officedocument.presentationml.tags+xml"/>
  <Override PartName="/ppt/tags/tag1373.xml" ContentType="application/vnd.openxmlformats-officedocument.presentationml.tags+xml"/>
  <Override PartName="/ppt/tags/tag1374.xml" ContentType="application/vnd.openxmlformats-officedocument.presentationml.tags+xml"/>
  <Override PartName="/ppt/tags/tag1375.xml" ContentType="application/vnd.openxmlformats-officedocument.presentationml.tags+xml"/>
  <Override PartName="/ppt/tags/tag1376.xml" ContentType="application/vnd.openxmlformats-officedocument.presentationml.tags+xml"/>
  <Override PartName="/ppt/tags/tag1377.xml" ContentType="application/vnd.openxmlformats-officedocument.presentationml.tags+xml"/>
  <Override PartName="/ppt/tags/tag1378.xml" ContentType="application/vnd.openxmlformats-officedocument.presentationml.tags+xml"/>
  <Override PartName="/ppt/tags/tag1379.xml" ContentType="application/vnd.openxmlformats-officedocument.presentationml.tags+xml"/>
  <Override PartName="/ppt/tags/tag1380.xml" ContentType="application/vnd.openxmlformats-officedocument.presentationml.tags+xml"/>
  <Override PartName="/ppt/tags/tag1381.xml" ContentType="application/vnd.openxmlformats-officedocument.presentationml.tags+xml"/>
  <Override PartName="/ppt/tags/tag1382.xml" ContentType="application/vnd.openxmlformats-officedocument.presentationml.tags+xml"/>
  <Override PartName="/ppt/tags/tag1383.xml" ContentType="application/vnd.openxmlformats-officedocument.presentationml.tags+xml"/>
  <Override PartName="/ppt/tags/tag1384.xml" ContentType="application/vnd.openxmlformats-officedocument.presentationml.tags+xml"/>
  <Override PartName="/ppt/tags/tag1385.xml" ContentType="application/vnd.openxmlformats-officedocument.presentationml.tags+xml"/>
  <Override PartName="/ppt/tags/tag1386.xml" ContentType="application/vnd.openxmlformats-officedocument.presentationml.tags+xml"/>
  <Override PartName="/ppt/tags/tag1387.xml" ContentType="application/vnd.openxmlformats-officedocument.presentationml.tags+xml"/>
  <Override PartName="/ppt/tags/tag1388.xml" ContentType="application/vnd.openxmlformats-officedocument.presentationml.tags+xml"/>
  <Override PartName="/ppt/notesSlides/notesSlide45.xml" ContentType="application/vnd.openxmlformats-officedocument.presentationml.notesSlide+xml"/>
  <Override PartName="/ppt/charts/chart66.xml" ContentType="application/vnd.openxmlformats-officedocument.drawingml.chart+xml"/>
  <Override PartName="/ppt/tags/tag1389.xml" ContentType="application/vnd.openxmlformats-officedocument.presentationml.tags+xml"/>
  <Override PartName="/ppt/tags/tag1390.xml" ContentType="application/vnd.openxmlformats-officedocument.presentationml.tags+xml"/>
  <Override PartName="/ppt/tags/tag1391.xml" ContentType="application/vnd.openxmlformats-officedocument.presentationml.tags+xml"/>
  <Override PartName="/ppt/tags/tag1392.xml" ContentType="application/vnd.openxmlformats-officedocument.presentationml.tags+xml"/>
  <Override PartName="/ppt/tags/tag1393.xml" ContentType="application/vnd.openxmlformats-officedocument.presentationml.tags+xml"/>
  <Override PartName="/ppt/tags/tag1394.xml" ContentType="application/vnd.openxmlformats-officedocument.presentationml.tags+xml"/>
  <Override PartName="/ppt/tags/tag1395.xml" ContentType="application/vnd.openxmlformats-officedocument.presentationml.tags+xml"/>
  <Override PartName="/ppt/tags/tag1396.xml" ContentType="application/vnd.openxmlformats-officedocument.presentationml.tags+xml"/>
  <Override PartName="/ppt/tags/tag1397.xml" ContentType="application/vnd.openxmlformats-officedocument.presentationml.tags+xml"/>
  <Override PartName="/ppt/tags/tag1398.xml" ContentType="application/vnd.openxmlformats-officedocument.presentationml.tags+xml"/>
  <Override PartName="/ppt/tags/tag1399.xml" ContentType="application/vnd.openxmlformats-officedocument.presentationml.tags+xml"/>
  <Override PartName="/ppt/tags/tag1400.xml" ContentType="application/vnd.openxmlformats-officedocument.presentationml.tags+xml"/>
  <Override PartName="/ppt/tags/tag1401.xml" ContentType="application/vnd.openxmlformats-officedocument.presentationml.tags+xml"/>
  <Override PartName="/ppt/tags/tag1402.xml" ContentType="application/vnd.openxmlformats-officedocument.presentationml.tags+xml"/>
  <Override PartName="/ppt/tags/tag1403.xml" ContentType="application/vnd.openxmlformats-officedocument.presentationml.tags+xml"/>
  <Override PartName="/ppt/tags/tag1404.xml" ContentType="application/vnd.openxmlformats-officedocument.presentationml.tags+xml"/>
  <Override PartName="/ppt/tags/tag1405.xml" ContentType="application/vnd.openxmlformats-officedocument.presentationml.tags+xml"/>
  <Override PartName="/ppt/tags/tag1406.xml" ContentType="application/vnd.openxmlformats-officedocument.presentationml.tags+xml"/>
  <Override PartName="/ppt/tags/tag1407.xml" ContentType="application/vnd.openxmlformats-officedocument.presentationml.tags+xml"/>
  <Override PartName="/ppt/tags/tag1408.xml" ContentType="application/vnd.openxmlformats-officedocument.presentationml.tags+xml"/>
  <Override PartName="/ppt/tags/tag1409.xml" ContentType="application/vnd.openxmlformats-officedocument.presentationml.tags+xml"/>
  <Override PartName="/ppt/tags/tag1410.xml" ContentType="application/vnd.openxmlformats-officedocument.presentationml.tags+xml"/>
  <Override PartName="/ppt/tags/tag1411.xml" ContentType="application/vnd.openxmlformats-officedocument.presentationml.tags+xml"/>
  <Override PartName="/ppt/tags/tag1412.xml" ContentType="application/vnd.openxmlformats-officedocument.presentationml.tags+xml"/>
  <Override PartName="/ppt/tags/tag1413.xml" ContentType="application/vnd.openxmlformats-officedocument.presentationml.tags+xml"/>
  <Override PartName="/ppt/tags/tag1414.xml" ContentType="application/vnd.openxmlformats-officedocument.presentationml.tags+xml"/>
  <Override PartName="/ppt/tags/tag1415.xml" ContentType="application/vnd.openxmlformats-officedocument.presentationml.tags+xml"/>
  <Override PartName="/ppt/tags/tag1416.xml" ContentType="application/vnd.openxmlformats-officedocument.presentationml.tags+xml"/>
  <Override PartName="/ppt/tags/tag1417.xml" ContentType="application/vnd.openxmlformats-officedocument.presentationml.tags+xml"/>
  <Override PartName="/ppt/tags/tag1418.xml" ContentType="application/vnd.openxmlformats-officedocument.presentationml.tags+xml"/>
  <Override PartName="/ppt/tags/tag1419.xml" ContentType="application/vnd.openxmlformats-officedocument.presentationml.tags+xml"/>
  <Override PartName="/ppt/tags/tag1420.xml" ContentType="application/vnd.openxmlformats-officedocument.presentationml.tags+xml"/>
  <Override PartName="/ppt/tags/tag1421.xml" ContentType="application/vnd.openxmlformats-officedocument.presentationml.tags+xml"/>
  <Override PartName="/ppt/tags/tag1422.xml" ContentType="application/vnd.openxmlformats-officedocument.presentationml.tags+xml"/>
  <Override PartName="/ppt/tags/tag1423.xml" ContentType="application/vnd.openxmlformats-officedocument.presentationml.tags+xml"/>
  <Override PartName="/ppt/tags/tag1424.xml" ContentType="application/vnd.openxmlformats-officedocument.presentationml.tags+xml"/>
  <Override PartName="/ppt/tags/tag1425.xml" ContentType="application/vnd.openxmlformats-officedocument.presentationml.tags+xml"/>
  <Override PartName="/ppt/tags/tag1426.xml" ContentType="application/vnd.openxmlformats-officedocument.presentationml.tags+xml"/>
  <Override PartName="/ppt/tags/tag1427.xml" ContentType="application/vnd.openxmlformats-officedocument.presentationml.tags+xml"/>
  <Override PartName="/ppt/tags/tag1428.xml" ContentType="application/vnd.openxmlformats-officedocument.presentationml.tags+xml"/>
  <Override PartName="/ppt/tags/tag1429.xml" ContentType="application/vnd.openxmlformats-officedocument.presentationml.tags+xml"/>
  <Override PartName="/ppt/tags/tag1430.xml" ContentType="application/vnd.openxmlformats-officedocument.presentationml.tags+xml"/>
  <Override PartName="/ppt/tags/tag1431.xml" ContentType="application/vnd.openxmlformats-officedocument.presentationml.tags+xml"/>
  <Override PartName="/ppt/tags/tag1432.xml" ContentType="application/vnd.openxmlformats-officedocument.presentationml.tags+xml"/>
  <Override PartName="/ppt/tags/tag1433.xml" ContentType="application/vnd.openxmlformats-officedocument.presentationml.tags+xml"/>
  <Override PartName="/ppt/tags/tag1434.xml" ContentType="application/vnd.openxmlformats-officedocument.presentationml.tags+xml"/>
  <Override PartName="/ppt/tags/tag1435.xml" ContentType="application/vnd.openxmlformats-officedocument.presentationml.tags+xml"/>
  <Override PartName="/ppt/tags/tag1436.xml" ContentType="application/vnd.openxmlformats-officedocument.presentationml.tags+xml"/>
  <Override PartName="/ppt/tags/tag1437.xml" ContentType="application/vnd.openxmlformats-officedocument.presentationml.tags+xml"/>
  <Override PartName="/ppt/tags/tag1438.xml" ContentType="application/vnd.openxmlformats-officedocument.presentationml.tags+xml"/>
  <Override PartName="/ppt/tags/tag1439.xml" ContentType="application/vnd.openxmlformats-officedocument.presentationml.tags+xml"/>
  <Override PartName="/ppt/tags/tag1440.xml" ContentType="application/vnd.openxmlformats-officedocument.presentationml.tags+xml"/>
  <Override PartName="/ppt/tags/tag1441.xml" ContentType="application/vnd.openxmlformats-officedocument.presentationml.tags+xml"/>
  <Override PartName="/ppt/tags/tag1442.xml" ContentType="application/vnd.openxmlformats-officedocument.presentationml.tags+xml"/>
  <Override PartName="/ppt/tags/tag1443.xml" ContentType="application/vnd.openxmlformats-officedocument.presentationml.tags+xml"/>
  <Override PartName="/ppt/tags/tag1444.xml" ContentType="application/vnd.openxmlformats-officedocument.presentationml.tags+xml"/>
  <Override PartName="/ppt/tags/tag1445.xml" ContentType="application/vnd.openxmlformats-officedocument.presentationml.tags+xml"/>
  <Override PartName="/ppt/tags/tag1446.xml" ContentType="application/vnd.openxmlformats-officedocument.presentationml.tags+xml"/>
  <Override PartName="/ppt/tags/tag1447.xml" ContentType="application/vnd.openxmlformats-officedocument.presentationml.tags+xml"/>
  <Override PartName="/ppt/tags/tag1448.xml" ContentType="application/vnd.openxmlformats-officedocument.presentationml.tags+xml"/>
  <Override PartName="/ppt/tags/tag1449.xml" ContentType="application/vnd.openxmlformats-officedocument.presentationml.tags+xml"/>
  <Override PartName="/ppt/tags/tag1450.xml" ContentType="application/vnd.openxmlformats-officedocument.presentationml.tags+xml"/>
  <Override PartName="/ppt/tags/tag1451.xml" ContentType="application/vnd.openxmlformats-officedocument.presentationml.tags+xml"/>
  <Override PartName="/ppt/tags/tag1452.xml" ContentType="application/vnd.openxmlformats-officedocument.presentationml.tags+xml"/>
  <Override PartName="/ppt/tags/tag1453.xml" ContentType="application/vnd.openxmlformats-officedocument.presentationml.tags+xml"/>
  <Override PartName="/ppt/tags/tag1454.xml" ContentType="application/vnd.openxmlformats-officedocument.presentationml.tags+xml"/>
  <Override PartName="/ppt/tags/tag1455.xml" ContentType="application/vnd.openxmlformats-officedocument.presentationml.tags+xml"/>
  <Override PartName="/ppt/tags/tag1456.xml" ContentType="application/vnd.openxmlformats-officedocument.presentationml.tags+xml"/>
  <Override PartName="/ppt/tags/tag1457.xml" ContentType="application/vnd.openxmlformats-officedocument.presentationml.tags+xml"/>
  <Override PartName="/ppt/tags/tag1458.xml" ContentType="application/vnd.openxmlformats-officedocument.presentationml.tags+xml"/>
  <Override PartName="/ppt/tags/tag1459.xml" ContentType="application/vnd.openxmlformats-officedocument.presentationml.tags+xml"/>
  <Override PartName="/ppt/tags/tag1460.xml" ContentType="application/vnd.openxmlformats-officedocument.presentationml.tags+xml"/>
  <Override PartName="/ppt/tags/tag1461.xml" ContentType="application/vnd.openxmlformats-officedocument.presentationml.tags+xml"/>
  <Override PartName="/ppt/tags/tag1462.xml" ContentType="application/vnd.openxmlformats-officedocument.presentationml.tags+xml"/>
  <Override PartName="/ppt/tags/tag1463.xml" ContentType="application/vnd.openxmlformats-officedocument.presentationml.tags+xml"/>
  <Override PartName="/ppt/tags/tag1464.xml" ContentType="application/vnd.openxmlformats-officedocument.presentationml.tags+xml"/>
  <Override PartName="/ppt/tags/tag1465.xml" ContentType="application/vnd.openxmlformats-officedocument.presentationml.tags+xml"/>
  <Override PartName="/ppt/notesSlides/notesSlide46.xml" ContentType="application/vnd.openxmlformats-officedocument.presentationml.notesSlide+xml"/>
  <Override PartName="/ppt/charts/chart67.xml" ContentType="application/vnd.openxmlformats-officedocument.drawingml.chart+xml"/>
  <Override PartName="/ppt/charts/chart68.xml" ContentType="application/vnd.openxmlformats-officedocument.drawingml.chart+xml"/>
  <Override PartName="/ppt/charts/chart69.xml" ContentType="application/vnd.openxmlformats-officedocument.drawingml.chart+xml"/>
  <Override PartName="/ppt/tags/tag1466.xml" ContentType="application/vnd.openxmlformats-officedocument.presentationml.tags+xml"/>
  <Override PartName="/ppt/tags/tag1467.xml" ContentType="application/vnd.openxmlformats-officedocument.presentationml.tags+xml"/>
  <Override PartName="/ppt/tags/tag1468.xml" ContentType="application/vnd.openxmlformats-officedocument.presentationml.tags+xml"/>
  <Override PartName="/ppt/notesSlides/notesSlide47.xml" ContentType="application/vnd.openxmlformats-officedocument.presentationml.notesSlide+xml"/>
  <Override PartName="/ppt/tags/tag1469.xml" ContentType="application/vnd.openxmlformats-officedocument.presentationml.tags+xml"/>
  <Override PartName="/ppt/tags/tag1470.xml" ContentType="application/vnd.openxmlformats-officedocument.presentationml.tags+xml"/>
  <Override PartName="/ppt/tags/tag1471.xml" ContentType="application/vnd.openxmlformats-officedocument.presentationml.tags+xml"/>
  <Override PartName="/ppt/notesSlides/notesSlide48.xml" ContentType="application/vnd.openxmlformats-officedocument.presentationml.notesSlide+xml"/>
  <Override PartName="/ppt/comments/modernComment_7FFFF162_A759465E.xml" ContentType="application/vnd.ms-powerpoint.comments+xml"/>
  <Override PartName="/ppt/tags/tag1472.xml" ContentType="application/vnd.openxmlformats-officedocument.presentationml.tags+xml"/>
  <Override PartName="/ppt/tags/tag1473.xml" ContentType="application/vnd.openxmlformats-officedocument.presentationml.tags+xml"/>
  <Override PartName="/ppt/tags/tag1474.xml" ContentType="application/vnd.openxmlformats-officedocument.presentationml.tags+xml"/>
  <Override PartName="/ppt/tags/tag1475.xml" ContentType="application/vnd.openxmlformats-officedocument.presentationml.tags+xml"/>
  <Override PartName="/ppt/tags/tag1476.xml" ContentType="application/vnd.openxmlformats-officedocument.presentationml.tags+xml"/>
  <Override PartName="/ppt/tags/tag1477.xml" ContentType="application/vnd.openxmlformats-officedocument.presentationml.tags+xml"/>
  <Override PartName="/ppt/tags/tag1478.xml" ContentType="application/vnd.openxmlformats-officedocument.presentationml.tags+xml"/>
  <Override PartName="/ppt/tags/tag1479.xml" ContentType="application/vnd.openxmlformats-officedocument.presentationml.tags+xml"/>
  <Override PartName="/ppt/tags/tag1480.xml" ContentType="application/vnd.openxmlformats-officedocument.presentationml.tags+xml"/>
  <Override PartName="/ppt/tags/tag1481.xml" ContentType="application/vnd.openxmlformats-officedocument.presentationml.tags+xml"/>
  <Override PartName="/ppt/notesSlides/notesSlide49.xml" ContentType="application/vnd.openxmlformats-officedocument.presentationml.notesSlide+xml"/>
  <Override PartName="/ppt/tags/tag1482.xml" ContentType="application/vnd.openxmlformats-officedocument.presentationml.tags+xml"/>
  <Override PartName="/ppt/tags/tag1483.xml" ContentType="application/vnd.openxmlformats-officedocument.presentationml.tags+xml"/>
  <Override PartName="/ppt/tags/tag1484.xml" ContentType="application/vnd.openxmlformats-officedocument.presentationml.tags+xml"/>
  <Override PartName="/ppt/tags/tag1485.xml" ContentType="application/vnd.openxmlformats-officedocument.presentationml.tags+xml"/>
  <Override PartName="/ppt/tags/tag1486.xml" ContentType="application/vnd.openxmlformats-officedocument.presentationml.tags+xml"/>
  <Override PartName="/ppt/tags/tag1487.xml" ContentType="application/vnd.openxmlformats-officedocument.presentationml.tags+xml"/>
  <Override PartName="/ppt/tags/tag1488.xml" ContentType="application/vnd.openxmlformats-officedocument.presentationml.tags+xml"/>
  <Override PartName="/ppt/tags/tag1489.xml" ContentType="application/vnd.openxmlformats-officedocument.presentationml.tags+xml"/>
  <Override PartName="/ppt/tags/tag1490.xml" ContentType="application/vnd.openxmlformats-officedocument.presentationml.tags+xml"/>
  <Override PartName="/ppt/tags/tag1491.xml" ContentType="application/vnd.openxmlformats-officedocument.presentationml.tags+xml"/>
  <Override PartName="/ppt/tags/tag1492.xml" ContentType="application/vnd.openxmlformats-officedocument.presentationml.tags+xml"/>
  <Override PartName="/ppt/tags/tag1493.xml" ContentType="application/vnd.openxmlformats-officedocument.presentationml.tags+xml"/>
  <Override PartName="/ppt/tags/tag1494.xml" ContentType="application/vnd.openxmlformats-officedocument.presentationml.tags+xml"/>
  <Override PartName="/ppt/tags/tag1495.xml" ContentType="application/vnd.openxmlformats-officedocument.presentationml.tags+xml"/>
  <Override PartName="/ppt/tags/tag1496.xml" ContentType="application/vnd.openxmlformats-officedocument.presentationml.tags+xml"/>
  <Override PartName="/ppt/tags/tag1497.xml" ContentType="application/vnd.openxmlformats-officedocument.presentationml.tags+xml"/>
  <Override PartName="/ppt/tags/tag1498.xml" ContentType="application/vnd.openxmlformats-officedocument.presentationml.tags+xml"/>
  <Override PartName="/ppt/tags/tag1499.xml" ContentType="application/vnd.openxmlformats-officedocument.presentationml.tags+xml"/>
  <Override PartName="/ppt/tags/tag1500.xml" ContentType="application/vnd.openxmlformats-officedocument.presentationml.tags+xml"/>
  <Override PartName="/ppt/tags/tag1501.xml" ContentType="application/vnd.openxmlformats-officedocument.presentationml.tags+xml"/>
  <Override PartName="/ppt/tags/tag1502.xml" ContentType="application/vnd.openxmlformats-officedocument.presentationml.tags+xml"/>
  <Override PartName="/ppt/tags/tag1503.xml" ContentType="application/vnd.openxmlformats-officedocument.presentationml.tags+xml"/>
  <Override PartName="/ppt/tags/tag1504.xml" ContentType="application/vnd.openxmlformats-officedocument.presentationml.tags+xml"/>
  <Override PartName="/ppt/tags/tag1505.xml" ContentType="application/vnd.openxmlformats-officedocument.presentationml.tags+xml"/>
  <Override PartName="/ppt/tags/tag1506.xml" ContentType="application/vnd.openxmlformats-officedocument.presentationml.tags+xml"/>
  <Override PartName="/ppt/tags/tag1507.xml" ContentType="application/vnd.openxmlformats-officedocument.presentationml.tags+xml"/>
  <Override PartName="/ppt/tags/tag1508.xml" ContentType="application/vnd.openxmlformats-officedocument.presentationml.tags+xml"/>
  <Override PartName="/ppt/tags/tag1509.xml" ContentType="application/vnd.openxmlformats-officedocument.presentationml.tags+xml"/>
  <Override PartName="/ppt/tags/tag1510.xml" ContentType="application/vnd.openxmlformats-officedocument.presentationml.tags+xml"/>
  <Override PartName="/ppt/tags/tag1511.xml" ContentType="application/vnd.openxmlformats-officedocument.presentationml.tags+xml"/>
  <Override PartName="/ppt/tags/tag1512.xml" ContentType="application/vnd.openxmlformats-officedocument.presentationml.tags+xml"/>
  <Override PartName="/ppt/tags/tag1513.xml" ContentType="application/vnd.openxmlformats-officedocument.presentationml.tags+xml"/>
  <Override PartName="/ppt/tags/tag1514.xml" ContentType="application/vnd.openxmlformats-officedocument.presentationml.tags+xml"/>
  <Override PartName="/ppt/tags/tag1515.xml" ContentType="application/vnd.openxmlformats-officedocument.presentationml.tags+xml"/>
  <Override PartName="/ppt/tags/tag1516.xml" ContentType="application/vnd.openxmlformats-officedocument.presentationml.tags+xml"/>
  <Override PartName="/ppt/tags/tag1517.xml" ContentType="application/vnd.openxmlformats-officedocument.presentationml.tags+xml"/>
  <Override PartName="/ppt/tags/tag1518.xml" ContentType="application/vnd.openxmlformats-officedocument.presentationml.tags+xml"/>
  <Override PartName="/ppt/tags/tag1519.xml" ContentType="application/vnd.openxmlformats-officedocument.presentationml.tags+xml"/>
  <Override PartName="/ppt/tags/tag1520.xml" ContentType="application/vnd.openxmlformats-officedocument.presentationml.tags+xml"/>
  <Override PartName="/ppt/tags/tag1521.xml" ContentType="application/vnd.openxmlformats-officedocument.presentationml.tags+xml"/>
  <Override PartName="/ppt/tags/tag1522.xml" ContentType="application/vnd.openxmlformats-officedocument.presentationml.tags+xml"/>
  <Override PartName="/ppt/notesSlides/notesSlide50.xml" ContentType="application/vnd.openxmlformats-officedocument.presentationml.notesSlide+xml"/>
  <Override PartName="/ppt/charts/chart70.xml" ContentType="application/vnd.openxmlformats-officedocument.drawingml.chart+xml"/>
  <Override PartName="/ppt/tags/tag1523.xml" ContentType="application/vnd.openxmlformats-officedocument.presentationml.tags+xml"/>
  <Override PartName="/ppt/tags/tag1524.xml" ContentType="application/vnd.openxmlformats-officedocument.presentationml.tags+xml"/>
  <Override PartName="/ppt/tags/tag1525.xml" ContentType="application/vnd.openxmlformats-officedocument.presentationml.tags+xml"/>
  <Override PartName="/ppt/tags/tag1526.xml" ContentType="application/vnd.openxmlformats-officedocument.presentationml.tags+xml"/>
  <Override PartName="/ppt/tags/tag1527.xml" ContentType="application/vnd.openxmlformats-officedocument.presentationml.tags+xml"/>
  <Override PartName="/ppt/notesSlides/notesSlide51.xml" ContentType="application/vnd.openxmlformats-officedocument.presentationml.notesSlide+xml"/>
  <Override PartName="/ppt/tags/tag1528.xml" ContentType="application/vnd.openxmlformats-officedocument.presentationml.tags+xml"/>
  <Override PartName="/ppt/tags/tag1529.xml" ContentType="application/vnd.openxmlformats-officedocument.presentationml.tags+xml"/>
  <Override PartName="/ppt/tags/tag1530.xml" ContentType="application/vnd.openxmlformats-officedocument.presentationml.tags+xml"/>
  <Override PartName="/ppt/tags/tag1531.xml" ContentType="application/vnd.openxmlformats-officedocument.presentationml.tags+xml"/>
  <Override PartName="/ppt/tags/tag1532.xml" ContentType="application/vnd.openxmlformats-officedocument.presentationml.tags+xml"/>
  <Override PartName="/ppt/tags/tag1533.xml" ContentType="application/vnd.openxmlformats-officedocument.presentationml.tags+xml"/>
  <Override PartName="/ppt/tags/tag1534.xml" ContentType="application/vnd.openxmlformats-officedocument.presentationml.tags+xml"/>
  <Override PartName="/ppt/tags/tag1535.xml" ContentType="application/vnd.openxmlformats-officedocument.presentationml.tags+xml"/>
  <Override PartName="/ppt/notesSlides/notesSlide52.xml" ContentType="application/vnd.openxmlformats-officedocument.presentationml.notesSlide+xml"/>
  <Override PartName="/ppt/tags/tag1536.xml" ContentType="application/vnd.openxmlformats-officedocument.presentationml.tags+xml"/>
  <Override PartName="/ppt/tags/tag1537.xml" ContentType="application/vnd.openxmlformats-officedocument.presentationml.tags+xml"/>
  <Override PartName="/ppt/tags/tag1538.xml" ContentType="application/vnd.openxmlformats-officedocument.presentationml.tags+xml"/>
  <Override PartName="/ppt/tags/tag1539.xml" ContentType="application/vnd.openxmlformats-officedocument.presentationml.tags+xml"/>
  <Override PartName="/ppt/tags/tag1540.xml" ContentType="application/vnd.openxmlformats-officedocument.presentationml.tags+xml"/>
  <Override PartName="/ppt/tags/tag1541.xml" ContentType="application/vnd.openxmlformats-officedocument.presentationml.tags+xml"/>
  <Override PartName="/ppt/tags/tag1542.xml" ContentType="application/vnd.openxmlformats-officedocument.presentationml.tags+xml"/>
  <Override PartName="/ppt/tags/tag1543.xml" ContentType="application/vnd.openxmlformats-officedocument.presentationml.tags+xml"/>
  <Override PartName="/ppt/tags/tag1544.xml" ContentType="application/vnd.openxmlformats-officedocument.presentationml.tags+xml"/>
  <Override PartName="/ppt/tags/tag1545.xml" ContentType="application/vnd.openxmlformats-officedocument.presentationml.tags+xml"/>
  <Override PartName="/ppt/tags/tag1546.xml" ContentType="application/vnd.openxmlformats-officedocument.presentationml.tags+xml"/>
  <Override PartName="/ppt/tags/tag1547.xml" ContentType="application/vnd.openxmlformats-officedocument.presentationml.tags+xml"/>
  <Override PartName="/ppt/tags/tag1548.xml" ContentType="application/vnd.openxmlformats-officedocument.presentationml.tags+xml"/>
  <Override PartName="/ppt/tags/tag1549.xml" ContentType="application/vnd.openxmlformats-officedocument.presentationml.tags+xml"/>
  <Override PartName="/ppt/tags/tag1550.xml" ContentType="application/vnd.openxmlformats-officedocument.presentationml.tags+xml"/>
  <Override PartName="/ppt/tags/tag1551.xml" ContentType="application/vnd.openxmlformats-officedocument.presentationml.tags+xml"/>
  <Override PartName="/ppt/tags/tag1552.xml" ContentType="application/vnd.openxmlformats-officedocument.presentationml.tags+xml"/>
  <Override PartName="/ppt/tags/tag1553.xml" ContentType="application/vnd.openxmlformats-officedocument.presentationml.tags+xml"/>
  <Override PartName="/ppt/tags/tag1554.xml" ContentType="application/vnd.openxmlformats-officedocument.presentationml.tags+xml"/>
  <Override PartName="/ppt/tags/tag1555.xml" ContentType="application/vnd.openxmlformats-officedocument.presentationml.tags+xml"/>
  <Override PartName="/ppt/tags/tag1556.xml" ContentType="application/vnd.openxmlformats-officedocument.presentationml.tags+xml"/>
  <Override PartName="/ppt/tags/tag1557.xml" ContentType="application/vnd.openxmlformats-officedocument.presentationml.tags+xml"/>
  <Override PartName="/ppt/tags/tag1558.xml" ContentType="application/vnd.openxmlformats-officedocument.presentationml.tags+xml"/>
  <Override PartName="/ppt/tags/tag1559.xml" ContentType="application/vnd.openxmlformats-officedocument.presentationml.tags+xml"/>
  <Override PartName="/ppt/tags/tag1560.xml" ContentType="application/vnd.openxmlformats-officedocument.presentationml.tags+xml"/>
  <Override PartName="/ppt/tags/tag1561.xml" ContentType="application/vnd.openxmlformats-officedocument.presentationml.tags+xml"/>
  <Override PartName="/ppt/tags/tag1562.xml" ContentType="application/vnd.openxmlformats-officedocument.presentationml.tags+xml"/>
  <Override PartName="/ppt/tags/tag1563.xml" ContentType="application/vnd.openxmlformats-officedocument.presentationml.tags+xml"/>
  <Override PartName="/ppt/tags/tag1564.xml" ContentType="application/vnd.openxmlformats-officedocument.presentationml.tags+xml"/>
  <Override PartName="/ppt/tags/tag1565.xml" ContentType="application/vnd.openxmlformats-officedocument.presentationml.tags+xml"/>
  <Override PartName="/ppt/tags/tag1566.xml" ContentType="application/vnd.openxmlformats-officedocument.presentationml.tags+xml"/>
  <Override PartName="/ppt/tags/tag1567.xml" ContentType="application/vnd.openxmlformats-officedocument.presentationml.tags+xml"/>
  <Override PartName="/ppt/tags/tag1568.xml" ContentType="application/vnd.openxmlformats-officedocument.presentationml.tags+xml"/>
  <Override PartName="/ppt/tags/tag1569.xml" ContentType="application/vnd.openxmlformats-officedocument.presentationml.tags+xml"/>
  <Override PartName="/ppt/tags/tag1570.xml" ContentType="application/vnd.openxmlformats-officedocument.presentationml.tags+xml"/>
  <Override PartName="/ppt/tags/tag1571.xml" ContentType="application/vnd.openxmlformats-officedocument.presentationml.tags+xml"/>
  <Override PartName="/ppt/tags/tag1572.xml" ContentType="application/vnd.openxmlformats-officedocument.presentationml.tags+xml"/>
  <Override PartName="/ppt/tags/tag1573.xml" ContentType="application/vnd.openxmlformats-officedocument.presentationml.tags+xml"/>
  <Override PartName="/ppt/tags/tag1574.xml" ContentType="application/vnd.openxmlformats-officedocument.presentationml.tags+xml"/>
  <Override PartName="/ppt/tags/tag1575.xml" ContentType="application/vnd.openxmlformats-officedocument.presentationml.tags+xml"/>
  <Override PartName="/ppt/charts/chart71.xml" ContentType="application/vnd.openxmlformats-officedocument.drawingml.chart+xml"/>
  <Override PartName="/ppt/charts/chart72.xml" ContentType="application/vnd.openxmlformats-officedocument.drawingml.chart+xml"/>
  <Override PartName="/ppt/tags/tag1576.xml" ContentType="application/vnd.openxmlformats-officedocument.presentationml.tags+xml"/>
  <Override PartName="/ppt/tags/tag1577.xml" ContentType="application/vnd.openxmlformats-officedocument.presentationml.tags+xml"/>
  <Override PartName="/ppt/tags/tag1578.xml" ContentType="application/vnd.openxmlformats-officedocument.presentationml.tags+xml"/>
  <Override PartName="/ppt/tags/tag1579.xml" ContentType="application/vnd.openxmlformats-officedocument.presentationml.tags+xml"/>
  <Override PartName="/ppt/tags/tag1580.xml" ContentType="application/vnd.openxmlformats-officedocument.presentationml.tags+xml"/>
  <Override PartName="/ppt/tags/tag1581.xml" ContentType="application/vnd.openxmlformats-officedocument.presentationml.tags+xml"/>
  <Override PartName="/ppt/tags/tag1582.xml" ContentType="application/vnd.openxmlformats-officedocument.presentationml.tags+xml"/>
  <Override PartName="/ppt/tags/tag1583.xml" ContentType="application/vnd.openxmlformats-officedocument.presentationml.tags+xml"/>
  <Override PartName="/ppt/tags/tag1584.xml" ContentType="application/vnd.openxmlformats-officedocument.presentationml.tags+xml"/>
  <Override PartName="/ppt/tags/tag1585.xml" ContentType="application/vnd.openxmlformats-officedocument.presentationml.tags+xml"/>
  <Override PartName="/ppt/tags/tag1586.xml" ContentType="application/vnd.openxmlformats-officedocument.presentationml.tags+xml"/>
  <Override PartName="/ppt/tags/tag1587.xml" ContentType="application/vnd.openxmlformats-officedocument.presentationml.tags+xml"/>
  <Override PartName="/ppt/tags/tag1588.xml" ContentType="application/vnd.openxmlformats-officedocument.presentationml.tags+xml"/>
  <Override PartName="/ppt/tags/tag1589.xml" ContentType="application/vnd.openxmlformats-officedocument.presentationml.tags+xml"/>
  <Override PartName="/ppt/tags/tag1590.xml" ContentType="application/vnd.openxmlformats-officedocument.presentationml.tags+xml"/>
  <Override PartName="/ppt/tags/tag1591.xml" ContentType="application/vnd.openxmlformats-officedocument.presentationml.tags+xml"/>
  <Override PartName="/ppt/tags/tag1592.xml" ContentType="application/vnd.openxmlformats-officedocument.presentationml.tags+xml"/>
  <Override PartName="/ppt/tags/tag1593.xml" ContentType="application/vnd.openxmlformats-officedocument.presentationml.tags+xml"/>
  <Override PartName="/ppt/tags/tag1594.xml" ContentType="application/vnd.openxmlformats-officedocument.presentationml.tags+xml"/>
  <Override PartName="/ppt/tags/tag1595.xml" ContentType="application/vnd.openxmlformats-officedocument.presentationml.tags+xml"/>
  <Override PartName="/ppt/tags/tag1596.xml" ContentType="application/vnd.openxmlformats-officedocument.presentationml.tags+xml"/>
  <Override PartName="/ppt/tags/tag1597.xml" ContentType="application/vnd.openxmlformats-officedocument.presentationml.tags+xml"/>
  <Override PartName="/ppt/tags/tag1598.xml" ContentType="application/vnd.openxmlformats-officedocument.presentationml.tags+xml"/>
  <Override PartName="/ppt/tags/tag1599.xml" ContentType="application/vnd.openxmlformats-officedocument.presentationml.tags+xml"/>
  <Override PartName="/ppt/tags/tag1600.xml" ContentType="application/vnd.openxmlformats-officedocument.presentationml.tags+xml"/>
  <Override PartName="/ppt/tags/tag1601.xml" ContentType="application/vnd.openxmlformats-officedocument.presentationml.tags+xml"/>
  <Override PartName="/ppt/tags/tag1602.xml" ContentType="application/vnd.openxmlformats-officedocument.presentationml.tags+xml"/>
  <Override PartName="/ppt/tags/tag1603.xml" ContentType="application/vnd.openxmlformats-officedocument.presentationml.tags+xml"/>
  <Override PartName="/ppt/tags/tag1604.xml" ContentType="application/vnd.openxmlformats-officedocument.presentationml.tags+xml"/>
  <Override PartName="/ppt/tags/tag1605.xml" ContentType="application/vnd.openxmlformats-officedocument.presentationml.tags+xml"/>
  <Override PartName="/ppt/tags/tag1606.xml" ContentType="application/vnd.openxmlformats-officedocument.presentationml.tags+xml"/>
  <Override PartName="/ppt/tags/tag1607.xml" ContentType="application/vnd.openxmlformats-officedocument.presentationml.tags+xml"/>
  <Override PartName="/ppt/tags/tag1608.xml" ContentType="application/vnd.openxmlformats-officedocument.presentationml.tags+xml"/>
  <Override PartName="/ppt/tags/tag1609.xml" ContentType="application/vnd.openxmlformats-officedocument.presentationml.tags+xml"/>
  <Override PartName="/ppt/tags/tag1610.xml" ContentType="application/vnd.openxmlformats-officedocument.presentationml.tags+xml"/>
  <Override PartName="/ppt/tags/tag1611.xml" ContentType="application/vnd.openxmlformats-officedocument.presentationml.tags+xml"/>
  <Override PartName="/ppt/tags/tag1612.xml" ContentType="application/vnd.openxmlformats-officedocument.presentationml.tags+xml"/>
  <Override PartName="/ppt/tags/tag1613.xml" ContentType="application/vnd.openxmlformats-officedocument.presentationml.tags+xml"/>
  <Override PartName="/ppt/tags/tag1614.xml" ContentType="application/vnd.openxmlformats-officedocument.presentationml.tags+xml"/>
  <Override PartName="/ppt/tags/tag1615.xml" ContentType="application/vnd.openxmlformats-officedocument.presentationml.tags+xml"/>
  <Override PartName="/ppt/tags/tag1616.xml" ContentType="application/vnd.openxmlformats-officedocument.presentationml.tags+xml"/>
  <Override PartName="/ppt/tags/tag1617.xml" ContentType="application/vnd.openxmlformats-officedocument.presentationml.tags+xml"/>
  <Override PartName="/ppt/tags/tag1618.xml" ContentType="application/vnd.openxmlformats-officedocument.presentationml.tags+xml"/>
  <Override PartName="/ppt/tags/tag1619.xml" ContentType="application/vnd.openxmlformats-officedocument.presentationml.tags+xml"/>
  <Override PartName="/ppt/tags/tag1620.xml" ContentType="application/vnd.openxmlformats-officedocument.presentationml.tags+xml"/>
  <Override PartName="/ppt/tags/tag1621.xml" ContentType="application/vnd.openxmlformats-officedocument.presentationml.tags+xml"/>
  <Override PartName="/ppt/tags/tag1622.xml" ContentType="application/vnd.openxmlformats-officedocument.presentationml.tags+xml"/>
  <Override PartName="/ppt/tags/tag1623.xml" ContentType="application/vnd.openxmlformats-officedocument.presentationml.tags+xml"/>
  <Override PartName="/ppt/tags/tag1624.xml" ContentType="application/vnd.openxmlformats-officedocument.presentationml.tags+xml"/>
  <Override PartName="/ppt/tags/tag1625.xml" ContentType="application/vnd.openxmlformats-officedocument.presentationml.tags+xml"/>
  <Override PartName="/ppt/tags/tag1626.xml" ContentType="application/vnd.openxmlformats-officedocument.presentationml.tags+xml"/>
  <Override PartName="/ppt/tags/tag1627.xml" ContentType="application/vnd.openxmlformats-officedocument.presentationml.tags+xml"/>
  <Override PartName="/ppt/tags/tag1628.xml" ContentType="application/vnd.openxmlformats-officedocument.presentationml.tags+xml"/>
  <Override PartName="/ppt/tags/tag1629.xml" ContentType="application/vnd.openxmlformats-officedocument.presentationml.tags+xml"/>
  <Override PartName="/ppt/tags/tag1630.xml" ContentType="application/vnd.openxmlformats-officedocument.presentationml.tags+xml"/>
  <Override PartName="/ppt/tags/tag1631.xml" ContentType="application/vnd.openxmlformats-officedocument.presentationml.tags+xml"/>
  <Override PartName="/ppt/tags/tag1632.xml" ContentType="application/vnd.openxmlformats-officedocument.presentationml.tags+xml"/>
  <Override PartName="/ppt/tags/tag1633.xml" ContentType="application/vnd.openxmlformats-officedocument.presentationml.tags+xml"/>
  <Override PartName="/ppt/tags/tag1634.xml" ContentType="application/vnd.openxmlformats-officedocument.presentationml.tags+xml"/>
  <Override PartName="/ppt/tags/tag1635.xml" ContentType="application/vnd.openxmlformats-officedocument.presentationml.tags+xml"/>
  <Override PartName="/ppt/tags/tag1636.xml" ContentType="application/vnd.openxmlformats-officedocument.presentationml.tags+xml"/>
  <Override PartName="/ppt/tags/tag1637.xml" ContentType="application/vnd.openxmlformats-officedocument.presentationml.tags+xml"/>
  <Override PartName="/ppt/tags/tag1638.xml" ContentType="application/vnd.openxmlformats-officedocument.presentationml.tags+xml"/>
  <Override PartName="/ppt/tags/tag1639.xml" ContentType="application/vnd.openxmlformats-officedocument.presentationml.tags+xml"/>
  <Override PartName="/ppt/tags/tag1640.xml" ContentType="application/vnd.openxmlformats-officedocument.presentationml.tags+xml"/>
  <Override PartName="/ppt/tags/tag1641.xml" ContentType="application/vnd.openxmlformats-officedocument.presentationml.tags+xml"/>
  <Override PartName="/ppt/tags/tag1642.xml" ContentType="application/vnd.openxmlformats-officedocument.presentationml.tags+xml"/>
  <Override PartName="/ppt/tags/tag1643.xml" ContentType="application/vnd.openxmlformats-officedocument.presentationml.tags+xml"/>
  <Override PartName="/ppt/charts/chart73.xml" ContentType="application/vnd.openxmlformats-officedocument.drawingml.chart+xml"/>
  <Override PartName="/ppt/charts/chart74.xml" ContentType="application/vnd.openxmlformats-officedocument.drawingml.chart+xml"/>
  <Override PartName="/ppt/charts/chart75.xml" ContentType="application/vnd.openxmlformats-officedocument.drawingml.chart+xml"/>
  <Override PartName="/ppt/charts/chart76.xml" ContentType="application/vnd.openxmlformats-officedocument.drawingml.chart+xml"/>
  <Override PartName="/ppt/tags/tag1644.xml" ContentType="application/vnd.openxmlformats-officedocument.presentationml.tags+xml"/>
  <Override PartName="/ppt/tags/tag1645.xml" ContentType="application/vnd.openxmlformats-officedocument.presentationml.tags+xml"/>
  <Override PartName="/ppt/tags/tag1646.xml" ContentType="application/vnd.openxmlformats-officedocument.presentationml.tags+xml"/>
  <Override PartName="/ppt/tags/tag1647.xml" ContentType="application/vnd.openxmlformats-officedocument.presentationml.tags+xml"/>
  <Override PartName="/ppt/tags/tag1648.xml" ContentType="application/vnd.openxmlformats-officedocument.presentationml.tags+xml"/>
  <Override PartName="/ppt/notesSlides/notesSlide53.xml" ContentType="application/vnd.openxmlformats-officedocument.presentationml.notesSlide+xml"/>
  <Override PartName="/ppt/comments/modernComment_7FFFFF51_5D8498FA.xml" ContentType="application/vnd.ms-powerpoint.comments+xml"/>
  <Override PartName="/ppt/tags/tag1649.xml" ContentType="application/vnd.openxmlformats-officedocument.presentationml.tags+xml"/>
  <Override PartName="/ppt/tags/tag1650.xml" ContentType="application/vnd.openxmlformats-officedocument.presentationml.tags+xml"/>
  <Override PartName="/ppt/tags/tag1651.xml" ContentType="application/vnd.openxmlformats-officedocument.presentationml.tags+xml"/>
  <Override PartName="/ppt/tags/tag1652.xml" ContentType="application/vnd.openxmlformats-officedocument.presentationml.tags+xml"/>
  <Override PartName="/ppt/tags/tag1653.xml" ContentType="application/vnd.openxmlformats-officedocument.presentationml.tags+xml"/>
  <Override PartName="/ppt/tags/tag1654.xml" ContentType="application/vnd.openxmlformats-officedocument.presentationml.tags+xml"/>
  <Override PartName="/ppt/tags/tag1655.xml" ContentType="application/vnd.openxmlformats-officedocument.presentationml.tags+xml"/>
  <Override PartName="/ppt/tags/tag1656.xml" ContentType="application/vnd.openxmlformats-officedocument.presentationml.tags+xml"/>
  <Override PartName="/ppt/tags/tag1657.xml" ContentType="application/vnd.openxmlformats-officedocument.presentationml.tags+xml"/>
  <Override PartName="/ppt/tags/tag1658.xml" ContentType="application/vnd.openxmlformats-officedocument.presentationml.tags+xml"/>
  <Override PartName="/ppt/tags/tag1659.xml" ContentType="application/vnd.openxmlformats-officedocument.presentationml.tags+xml"/>
  <Override PartName="/ppt/tags/tag1660.xml" ContentType="application/vnd.openxmlformats-officedocument.presentationml.tags+xml"/>
  <Override PartName="/ppt/tags/tag1661.xml" ContentType="application/vnd.openxmlformats-officedocument.presentationml.tags+xml"/>
  <Override PartName="/ppt/tags/tag1662.xml" ContentType="application/vnd.openxmlformats-officedocument.presentationml.tags+xml"/>
  <Override PartName="/ppt/tags/tag1663.xml" ContentType="application/vnd.openxmlformats-officedocument.presentationml.tags+xml"/>
  <Override PartName="/ppt/notesSlides/notesSlide54.xml" ContentType="application/vnd.openxmlformats-officedocument.presentationml.notesSlide+xml"/>
  <Override PartName="/ppt/charts/chart77.xml" ContentType="application/vnd.openxmlformats-officedocument.drawingml.chart+xml"/>
  <Override PartName="/ppt/tags/tag1664.xml" ContentType="application/vnd.openxmlformats-officedocument.presentationml.tags+xml"/>
  <Override PartName="/ppt/tags/tag1665.xml" ContentType="application/vnd.openxmlformats-officedocument.presentationml.tags+xml"/>
  <Override PartName="/ppt/tags/tag1666.xml" ContentType="application/vnd.openxmlformats-officedocument.presentationml.tags+xml"/>
  <Override PartName="/ppt/tags/tag1667.xml" ContentType="application/vnd.openxmlformats-officedocument.presentationml.tags+xml"/>
  <Override PartName="/ppt/tags/tag1668.xml" ContentType="application/vnd.openxmlformats-officedocument.presentationml.tags+xml"/>
  <Override PartName="/ppt/tags/tag1669.xml" ContentType="application/vnd.openxmlformats-officedocument.presentationml.tags+xml"/>
  <Override PartName="/ppt/tags/tag1670.xml" ContentType="application/vnd.openxmlformats-officedocument.presentationml.tags+xml"/>
  <Override PartName="/ppt/tags/tag1671.xml" ContentType="application/vnd.openxmlformats-officedocument.presentationml.tags+xml"/>
  <Override PartName="/ppt/tags/tag1672.xml" ContentType="application/vnd.openxmlformats-officedocument.presentationml.tags+xml"/>
  <Override PartName="/ppt/tags/tag1673.xml" ContentType="application/vnd.openxmlformats-officedocument.presentationml.tags+xml"/>
  <Override PartName="/ppt/tags/tag1674.xml" ContentType="application/vnd.openxmlformats-officedocument.presentationml.tags+xml"/>
  <Override PartName="/ppt/tags/tag1675.xml" ContentType="application/vnd.openxmlformats-officedocument.presentationml.tags+xml"/>
  <Override PartName="/ppt/tags/tag1676.xml" ContentType="application/vnd.openxmlformats-officedocument.presentationml.tags+xml"/>
  <Override PartName="/ppt/tags/tag1677.xml" ContentType="application/vnd.openxmlformats-officedocument.presentationml.tags+xml"/>
  <Override PartName="/ppt/tags/tag1678.xml" ContentType="application/vnd.openxmlformats-officedocument.presentationml.tags+xml"/>
  <Override PartName="/ppt/tags/tag1679.xml" ContentType="application/vnd.openxmlformats-officedocument.presentationml.tags+xml"/>
  <Override PartName="/ppt/tags/tag1680.xml" ContentType="application/vnd.openxmlformats-officedocument.presentationml.tags+xml"/>
  <Override PartName="/ppt/tags/tag1681.xml" ContentType="application/vnd.openxmlformats-officedocument.presentationml.tags+xml"/>
  <Override PartName="/ppt/tags/tag1682.xml" ContentType="application/vnd.openxmlformats-officedocument.presentationml.tags+xml"/>
  <Override PartName="/ppt/tags/tag1683.xml" ContentType="application/vnd.openxmlformats-officedocument.presentationml.tags+xml"/>
  <Override PartName="/ppt/tags/tag1684.xml" ContentType="application/vnd.openxmlformats-officedocument.presentationml.tags+xml"/>
  <Override PartName="/ppt/tags/tag1685.xml" ContentType="application/vnd.openxmlformats-officedocument.presentationml.tags+xml"/>
  <Override PartName="/ppt/tags/tag1686.xml" ContentType="application/vnd.openxmlformats-officedocument.presentationml.tags+xml"/>
  <Override PartName="/ppt/tags/tag1687.xml" ContentType="application/vnd.openxmlformats-officedocument.presentationml.tags+xml"/>
  <Override PartName="/ppt/tags/tag1688.xml" ContentType="application/vnd.openxmlformats-officedocument.presentationml.tags+xml"/>
  <Override PartName="/ppt/tags/tag1689.xml" ContentType="application/vnd.openxmlformats-officedocument.presentationml.tags+xml"/>
  <Override PartName="/ppt/tags/tag1690.xml" ContentType="application/vnd.openxmlformats-officedocument.presentationml.tags+xml"/>
  <Override PartName="/ppt/tags/tag1691.xml" ContentType="application/vnd.openxmlformats-officedocument.presentationml.tags+xml"/>
  <Override PartName="/ppt/tags/tag1692.xml" ContentType="application/vnd.openxmlformats-officedocument.presentationml.tags+xml"/>
  <Override PartName="/ppt/tags/tag1693.xml" ContentType="application/vnd.openxmlformats-officedocument.presentationml.tags+xml"/>
  <Override PartName="/ppt/tags/tag1694.xml" ContentType="application/vnd.openxmlformats-officedocument.presentationml.tags+xml"/>
  <Override PartName="/ppt/tags/tag1695.xml" ContentType="application/vnd.openxmlformats-officedocument.presentationml.tags+xml"/>
  <Override PartName="/ppt/tags/tag1696.xml" ContentType="application/vnd.openxmlformats-officedocument.presentationml.tags+xml"/>
  <Override PartName="/ppt/tags/tag1697.xml" ContentType="application/vnd.openxmlformats-officedocument.presentationml.tags+xml"/>
  <Override PartName="/ppt/tags/tag1698.xml" ContentType="application/vnd.openxmlformats-officedocument.presentationml.tags+xml"/>
  <Override PartName="/ppt/tags/tag1699.xml" ContentType="application/vnd.openxmlformats-officedocument.presentationml.tags+xml"/>
  <Override PartName="/ppt/tags/tag1700.xml" ContentType="application/vnd.openxmlformats-officedocument.presentationml.tags+xml"/>
  <Override PartName="/ppt/tags/tag1701.xml" ContentType="application/vnd.openxmlformats-officedocument.presentationml.tags+xml"/>
  <Override PartName="/ppt/tags/tag1702.xml" ContentType="application/vnd.openxmlformats-officedocument.presentationml.tags+xml"/>
  <Override PartName="/ppt/tags/tag1703.xml" ContentType="application/vnd.openxmlformats-officedocument.presentationml.tags+xml"/>
  <Override PartName="/ppt/tags/tag1704.xml" ContentType="application/vnd.openxmlformats-officedocument.presentationml.tags+xml"/>
  <Override PartName="/ppt/tags/tag1705.xml" ContentType="application/vnd.openxmlformats-officedocument.presentationml.tags+xml"/>
  <Override PartName="/ppt/tags/tag1706.xml" ContentType="application/vnd.openxmlformats-officedocument.presentationml.tags+xml"/>
  <Override PartName="/ppt/tags/tag1707.xml" ContentType="application/vnd.openxmlformats-officedocument.presentationml.tags+xml"/>
  <Override PartName="/ppt/tags/tag1708.xml" ContentType="application/vnd.openxmlformats-officedocument.presentationml.tags+xml"/>
  <Override PartName="/ppt/tags/tag1709.xml" ContentType="application/vnd.openxmlformats-officedocument.presentationml.tags+xml"/>
  <Override PartName="/ppt/tags/tag1710.xml" ContentType="application/vnd.openxmlformats-officedocument.presentationml.tags+xml"/>
  <Override PartName="/ppt/tags/tag1711.xml" ContentType="application/vnd.openxmlformats-officedocument.presentationml.tags+xml"/>
  <Override PartName="/ppt/tags/tag1712.xml" ContentType="application/vnd.openxmlformats-officedocument.presentationml.tags+xml"/>
  <Override PartName="/ppt/tags/tag1713.xml" ContentType="application/vnd.openxmlformats-officedocument.presentationml.tags+xml"/>
  <Override PartName="/ppt/tags/tag1714.xml" ContentType="application/vnd.openxmlformats-officedocument.presentationml.tags+xml"/>
  <Override PartName="/ppt/tags/tag1715.xml" ContentType="application/vnd.openxmlformats-officedocument.presentationml.tags+xml"/>
  <Override PartName="/ppt/tags/tag1716.xml" ContentType="application/vnd.openxmlformats-officedocument.presentationml.tags+xml"/>
  <Override PartName="/ppt/tags/tag1717.xml" ContentType="application/vnd.openxmlformats-officedocument.presentationml.tags+xml"/>
  <Override PartName="/ppt/tags/tag1718.xml" ContentType="application/vnd.openxmlformats-officedocument.presentationml.tags+xml"/>
  <Override PartName="/ppt/tags/tag1719.xml" ContentType="application/vnd.openxmlformats-officedocument.presentationml.tags+xml"/>
  <Override PartName="/ppt/tags/tag1720.xml" ContentType="application/vnd.openxmlformats-officedocument.presentationml.tags+xml"/>
  <Override PartName="/ppt/tags/tag1721.xml" ContentType="application/vnd.openxmlformats-officedocument.presentationml.tags+xml"/>
  <Override PartName="/ppt/tags/tag1722.xml" ContentType="application/vnd.openxmlformats-officedocument.presentationml.tags+xml"/>
  <Override PartName="/ppt/tags/tag1723.xml" ContentType="application/vnd.openxmlformats-officedocument.presentationml.tags+xml"/>
  <Override PartName="/ppt/tags/tag1724.xml" ContentType="application/vnd.openxmlformats-officedocument.presentationml.tags+xml"/>
  <Override PartName="/ppt/tags/tag1725.xml" ContentType="application/vnd.openxmlformats-officedocument.presentationml.tags+xml"/>
  <Override PartName="/ppt/tags/tag1726.xml" ContentType="application/vnd.openxmlformats-officedocument.presentationml.tags+xml"/>
  <Override PartName="/ppt/tags/tag1727.xml" ContentType="application/vnd.openxmlformats-officedocument.presentationml.tags+xml"/>
  <Override PartName="/ppt/tags/tag1728.xml" ContentType="application/vnd.openxmlformats-officedocument.presentationml.tags+xml"/>
  <Override PartName="/ppt/tags/tag1729.xml" ContentType="application/vnd.openxmlformats-officedocument.presentationml.tags+xml"/>
  <Override PartName="/ppt/tags/tag1730.xml" ContentType="application/vnd.openxmlformats-officedocument.presentationml.tags+xml"/>
  <Override PartName="/ppt/tags/tag1731.xml" ContentType="application/vnd.openxmlformats-officedocument.presentationml.tags+xml"/>
  <Override PartName="/ppt/tags/tag1732.xml" ContentType="application/vnd.openxmlformats-officedocument.presentationml.tags+xml"/>
  <Override PartName="/ppt/tags/tag1733.xml" ContentType="application/vnd.openxmlformats-officedocument.presentationml.tags+xml"/>
  <Override PartName="/ppt/tags/tag1734.xml" ContentType="application/vnd.openxmlformats-officedocument.presentationml.tags+xml"/>
  <Override PartName="/ppt/tags/tag1735.xml" ContentType="application/vnd.openxmlformats-officedocument.presentationml.tags+xml"/>
  <Override PartName="/ppt/tags/tag1736.xml" ContentType="application/vnd.openxmlformats-officedocument.presentationml.tags+xml"/>
  <Override PartName="/ppt/tags/tag1737.xml" ContentType="application/vnd.openxmlformats-officedocument.presentationml.tags+xml"/>
  <Override PartName="/ppt/tags/tag1738.xml" ContentType="application/vnd.openxmlformats-officedocument.presentationml.tags+xml"/>
  <Override PartName="/ppt/tags/tag1739.xml" ContentType="application/vnd.openxmlformats-officedocument.presentationml.tags+xml"/>
  <Override PartName="/ppt/tags/tag1740.xml" ContentType="application/vnd.openxmlformats-officedocument.presentationml.tags+xml"/>
  <Override PartName="/ppt/tags/tag1741.xml" ContentType="application/vnd.openxmlformats-officedocument.presentationml.tags+xml"/>
  <Override PartName="/ppt/tags/tag1742.xml" ContentType="application/vnd.openxmlformats-officedocument.presentationml.tags+xml"/>
  <Override PartName="/ppt/tags/tag1743.xml" ContentType="application/vnd.openxmlformats-officedocument.presentationml.tags+xml"/>
  <Override PartName="/ppt/tags/tag1744.xml" ContentType="application/vnd.openxmlformats-officedocument.presentationml.tags+xml"/>
  <Override PartName="/ppt/tags/tag1745.xml" ContentType="application/vnd.openxmlformats-officedocument.presentationml.tags+xml"/>
  <Override PartName="/ppt/tags/tag1746.xml" ContentType="application/vnd.openxmlformats-officedocument.presentationml.tags+xml"/>
  <Override PartName="/ppt/tags/tag1747.xml" ContentType="application/vnd.openxmlformats-officedocument.presentationml.tags+xml"/>
  <Override PartName="/ppt/tags/tag1748.xml" ContentType="application/vnd.openxmlformats-officedocument.presentationml.tags+xml"/>
  <Override PartName="/ppt/tags/tag1749.xml" ContentType="application/vnd.openxmlformats-officedocument.presentationml.tags+xml"/>
  <Override PartName="/ppt/notesSlides/notesSlide55.xml" ContentType="application/vnd.openxmlformats-officedocument.presentationml.notesSlide+xml"/>
  <Override PartName="/ppt/comments/modernComment_7FFFF178_18835E18.xml" ContentType="application/vnd.ms-powerpoint.comments+xml"/>
  <Override PartName="/ppt/charts/chart78.xml" ContentType="application/vnd.openxmlformats-officedocument.drawingml.chart+xml"/>
  <Override PartName="/ppt/charts/chart79.xml" ContentType="application/vnd.openxmlformats-officedocument.drawingml.chart+xml"/>
  <Override PartName="/ppt/tags/tag1750.xml" ContentType="application/vnd.openxmlformats-officedocument.presentationml.tags+xml"/>
  <Override PartName="/ppt/tags/tag1751.xml" ContentType="application/vnd.openxmlformats-officedocument.presentationml.tags+xml"/>
  <Override PartName="/ppt/notesSlides/notesSlide56.xml" ContentType="application/vnd.openxmlformats-officedocument.presentationml.notesSlide+xml"/>
  <Override PartName="/ppt/tags/tag1752.xml" ContentType="application/vnd.openxmlformats-officedocument.presentationml.tags+xml"/>
  <Override PartName="/ppt/tags/tag1753.xml" ContentType="application/vnd.openxmlformats-officedocument.presentationml.tags+xml"/>
  <Override PartName="/ppt/tags/tag1754.xml" ContentType="application/vnd.openxmlformats-officedocument.presentationml.tags+xml"/>
  <Override PartName="/ppt/tags/tag1755.xml" ContentType="application/vnd.openxmlformats-officedocument.presentationml.tags+xml"/>
  <Override PartName="/ppt/tags/tag1756.xml" ContentType="application/vnd.openxmlformats-officedocument.presentationml.tags+xml"/>
  <Override PartName="/ppt/tags/tag1757.xml" ContentType="application/vnd.openxmlformats-officedocument.presentationml.tags+xml"/>
  <Override PartName="/ppt/tags/tag1758.xml" ContentType="application/vnd.openxmlformats-officedocument.presentationml.tags+xml"/>
  <Override PartName="/ppt/tags/tag1759.xml" ContentType="application/vnd.openxmlformats-officedocument.presentationml.tags+xml"/>
  <Override PartName="/ppt/tags/tag1760.xml" ContentType="application/vnd.openxmlformats-officedocument.presentationml.tags+xml"/>
  <Override PartName="/ppt/tags/tag1761.xml" ContentType="application/vnd.openxmlformats-officedocument.presentationml.tags+xml"/>
  <Override PartName="/ppt/tags/tag1762.xml" ContentType="application/vnd.openxmlformats-officedocument.presentationml.tags+xml"/>
  <Override PartName="/ppt/tags/tag1763.xml" ContentType="application/vnd.openxmlformats-officedocument.presentationml.tags+xml"/>
  <Override PartName="/ppt/tags/tag1764.xml" ContentType="application/vnd.openxmlformats-officedocument.presentationml.tags+xml"/>
  <Override PartName="/ppt/tags/tag1765.xml" ContentType="application/vnd.openxmlformats-officedocument.presentationml.tags+xml"/>
  <Override PartName="/ppt/tags/tag1766.xml" ContentType="application/vnd.openxmlformats-officedocument.presentationml.tags+xml"/>
  <Override PartName="/ppt/tags/tag1767.xml" ContentType="application/vnd.openxmlformats-officedocument.presentationml.tags+xml"/>
  <Override PartName="/ppt/tags/tag1768.xml" ContentType="application/vnd.openxmlformats-officedocument.presentationml.tags+xml"/>
  <Override PartName="/ppt/tags/tag1769.xml" ContentType="application/vnd.openxmlformats-officedocument.presentationml.tags+xml"/>
  <Override PartName="/ppt/tags/tag1770.xml" ContentType="application/vnd.openxmlformats-officedocument.presentationml.tags+xml"/>
  <Override PartName="/ppt/tags/tag1771.xml" ContentType="application/vnd.openxmlformats-officedocument.presentationml.tags+xml"/>
  <Override PartName="/ppt/tags/tag1772.xml" ContentType="application/vnd.openxmlformats-officedocument.presentationml.tags+xml"/>
  <Override PartName="/ppt/tags/tag1773.xml" ContentType="application/vnd.openxmlformats-officedocument.presentationml.tags+xml"/>
  <Override PartName="/ppt/tags/tag1774.xml" ContentType="application/vnd.openxmlformats-officedocument.presentationml.tags+xml"/>
  <Override PartName="/ppt/tags/tag1775.xml" ContentType="application/vnd.openxmlformats-officedocument.presentationml.tags+xml"/>
  <Override PartName="/ppt/tags/tag1776.xml" ContentType="application/vnd.openxmlformats-officedocument.presentationml.tags+xml"/>
  <Override PartName="/ppt/tags/tag1777.xml" ContentType="application/vnd.openxmlformats-officedocument.presentationml.tags+xml"/>
  <Override PartName="/ppt/tags/tag1778.xml" ContentType="application/vnd.openxmlformats-officedocument.presentationml.tags+xml"/>
  <Override PartName="/ppt/tags/tag1779.xml" ContentType="application/vnd.openxmlformats-officedocument.presentationml.tags+xml"/>
  <Override PartName="/ppt/tags/tag1780.xml" ContentType="application/vnd.openxmlformats-officedocument.presentationml.tags+xml"/>
  <Override PartName="/ppt/tags/tag1781.xml" ContentType="application/vnd.openxmlformats-officedocument.presentationml.tags+xml"/>
  <Override PartName="/ppt/tags/tag1782.xml" ContentType="application/vnd.openxmlformats-officedocument.presentationml.tags+xml"/>
  <Override PartName="/ppt/tags/tag1783.xml" ContentType="application/vnd.openxmlformats-officedocument.presentationml.tags+xml"/>
  <Override PartName="/ppt/tags/tag1784.xml" ContentType="application/vnd.openxmlformats-officedocument.presentationml.tags+xml"/>
  <Override PartName="/ppt/tags/tag1785.xml" ContentType="application/vnd.openxmlformats-officedocument.presentationml.tags+xml"/>
  <Override PartName="/ppt/tags/tag1786.xml" ContentType="application/vnd.openxmlformats-officedocument.presentationml.tags+xml"/>
  <Override PartName="/ppt/tags/tag1787.xml" ContentType="application/vnd.openxmlformats-officedocument.presentationml.tags+xml"/>
  <Override PartName="/ppt/tags/tag1788.xml" ContentType="application/vnd.openxmlformats-officedocument.presentationml.tags+xml"/>
  <Override PartName="/ppt/tags/tag1789.xml" ContentType="application/vnd.openxmlformats-officedocument.presentationml.tags+xml"/>
  <Override PartName="/ppt/tags/tag1790.xml" ContentType="application/vnd.openxmlformats-officedocument.presentationml.tags+xml"/>
  <Override PartName="/ppt/tags/tag1791.xml" ContentType="application/vnd.openxmlformats-officedocument.presentationml.tags+xml"/>
  <Override PartName="/ppt/tags/tag1792.xml" ContentType="application/vnd.openxmlformats-officedocument.presentationml.tags+xml"/>
  <Override PartName="/ppt/tags/tag1793.xml" ContentType="application/vnd.openxmlformats-officedocument.presentationml.tags+xml"/>
  <Override PartName="/ppt/tags/tag1794.xml" ContentType="application/vnd.openxmlformats-officedocument.presentationml.tags+xml"/>
  <Override PartName="/ppt/tags/tag1795.xml" ContentType="application/vnd.openxmlformats-officedocument.presentationml.tags+xml"/>
  <Override PartName="/ppt/tags/tag1796.xml" ContentType="application/vnd.openxmlformats-officedocument.presentationml.tags+xml"/>
  <Override PartName="/ppt/tags/tag1797.xml" ContentType="application/vnd.openxmlformats-officedocument.presentationml.tags+xml"/>
  <Override PartName="/ppt/tags/tag1798.xml" ContentType="application/vnd.openxmlformats-officedocument.presentationml.tags+xml"/>
  <Override PartName="/ppt/tags/tag1799.xml" ContentType="application/vnd.openxmlformats-officedocument.presentationml.tags+xml"/>
  <Override PartName="/ppt/tags/tag1800.xml" ContentType="application/vnd.openxmlformats-officedocument.presentationml.tags+xml"/>
  <Override PartName="/ppt/tags/tag1801.xml" ContentType="application/vnd.openxmlformats-officedocument.presentationml.tags+xml"/>
  <Override PartName="/ppt/tags/tag1802.xml" ContentType="application/vnd.openxmlformats-officedocument.presentationml.tags+xml"/>
  <Override PartName="/ppt/tags/tag1803.xml" ContentType="application/vnd.openxmlformats-officedocument.presentationml.tags+xml"/>
  <Override PartName="/ppt/tags/tag1804.xml" ContentType="application/vnd.openxmlformats-officedocument.presentationml.tags+xml"/>
  <Override PartName="/ppt/tags/tag1805.xml" ContentType="application/vnd.openxmlformats-officedocument.presentationml.tags+xml"/>
  <Override PartName="/ppt/tags/tag1806.xml" ContentType="application/vnd.openxmlformats-officedocument.presentationml.tags+xml"/>
  <Override PartName="/ppt/tags/tag1807.xml" ContentType="application/vnd.openxmlformats-officedocument.presentationml.tags+xml"/>
  <Override PartName="/ppt/tags/tag1808.xml" ContentType="application/vnd.openxmlformats-officedocument.presentationml.tags+xml"/>
  <Override PartName="/ppt/tags/tag1809.xml" ContentType="application/vnd.openxmlformats-officedocument.presentationml.tags+xml"/>
  <Override PartName="/ppt/tags/tag1810.xml" ContentType="application/vnd.openxmlformats-officedocument.presentationml.tags+xml"/>
  <Override PartName="/ppt/tags/tag1811.xml" ContentType="application/vnd.openxmlformats-officedocument.presentationml.tags+xml"/>
  <Override PartName="/ppt/tags/tag1812.xml" ContentType="application/vnd.openxmlformats-officedocument.presentationml.tags+xml"/>
  <Override PartName="/ppt/tags/tag1813.xml" ContentType="application/vnd.openxmlformats-officedocument.presentationml.tags+xml"/>
  <Override PartName="/ppt/tags/tag1814.xml" ContentType="application/vnd.openxmlformats-officedocument.presentationml.tags+xml"/>
  <Override PartName="/ppt/tags/tag1815.xml" ContentType="application/vnd.openxmlformats-officedocument.presentationml.tags+xml"/>
  <Override PartName="/ppt/tags/tag1816.xml" ContentType="application/vnd.openxmlformats-officedocument.presentationml.tags+xml"/>
  <Override PartName="/ppt/tags/tag1817.xml" ContentType="application/vnd.openxmlformats-officedocument.presentationml.tags+xml"/>
  <Override PartName="/ppt/tags/tag1818.xml" ContentType="application/vnd.openxmlformats-officedocument.presentationml.tags+xml"/>
  <Override PartName="/ppt/tags/tag1819.xml" ContentType="application/vnd.openxmlformats-officedocument.presentationml.tags+xml"/>
  <Override PartName="/ppt/notesSlides/notesSlide57.xml" ContentType="application/vnd.openxmlformats-officedocument.presentationml.notesSlide+xml"/>
  <Override PartName="/ppt/charts/chart80.xml" ContentType="application/vnd.openxmlformats-officedocument.drawingml.chart+xml"/>
  <Override PartName="/ppt/charts/chart81.xml" ContentType="application/vnd.openxmlformats-officedocument.drawingml.chart+xml"/>
  <Override PartName="/ppt/charts/chart82.xml" ContentType="application/vnd.openxmlformats-officedocument.drawingml.chart+xml"/>
  <Override PartName="/ppt/tags/tag1820.xml" ContentType="application/vnd.openxmlformats-officedocument.presentationml.tags+xml"/>
  <Override PartName="/ppt/tags/tag1821.xml" ContentType="application/vnd.openxmlformats-officedocument.presentationml.tags+xml"/>
  <Override PartName="/ppt/tags/tag1822.xml" ContentType="application/vnd.openxmlformats-officedocument.presentationml.tags+xml"/>
  <Override PartName="/ppt/tags/tag1823.xml" ContentType="application/vnd.openxmlformats-officedocument.presentationml.tags+xml"/>
  <Override PartName="/ppt/tags/tag1824.xml" ContentType="application/vnd.openxmlformats-officedocument.presentationml.tags+xml"/>
  <Override PartName="/ppt/tags/tag1825.xml" ContentType="application/vnd.openxmlformats-officedocument.presentationml.tags+xml"/>
  <Override PartName="/ppt/tags/tag1826.xml" ContentType="application/vnd.openxmlformats-officedocument.presentationml.tags+xml"/>
  <Override PartName="/ppt/tags/tag1827.xml" ContentType="application/vnd.openxmlformats-officedocument.presentationml.tags+xml"/>
  <Override PartName="/ppt/tags/tag1828.xml" ContentType="application/vnd.openxmlformats-officedocument.presentationml.tags+xml"/>
  <Override PartName="/ppt/tags/tag1829.xml" ContentType="application/vnd.openxmlformats-officedocument.presentationml.tags+xml"/>
  <Override PartName="/ppt/tags/tag1830.xml" ContentType="application/vnd.openxmlformats-officedocument.presentationml.tags+xml"/>
  <Override PartName="/ppt/tags/tag1831.xml" ContentType="application/vnd.openxmlformats-officedocument.presentationml.tags+xml"/>
  <Override PartName="/ppt/tags/tag1832.xml" ContentType="application/vnd.openxmlformats-officedocument.presentationml.tags+xml"/>
  <Override PartName="/ppt/tags/tag1833.xml" ContentType="application/vnd.openxmlformats-officedocument.presentationml.tags+xml"/>
  <Override PartName="/ppt/tags/tag1834.xml" ContentType="application/vnd.openxmlformats-officedocument.presentationml.tags+xml"/>
  <Override PartName="/ppt/tags/tag1835.xml" ContentType="application/vnd.openxmlformats-officedocument.presentationml.tags+xml"/>
  <Override PartName="/ppt/tags/tag1836.xml" ContentType="application/vnd.openxmlformats-officedocument.presentationml.tags+xml"/>
  <Override PartName="/ppt/tags/tag1837.xml" ContentType="application/vnd.openxmlformats-officedocument.presentationml.tags+xml"/>
  <Override PartName="/ppt/tags/tag1838.xml" ContentType="application/vnd.openxmlformats-officedocument.presentationml.tags+xml"/>
  <Override PartName="/ppt/tags/tag1839.xml" ContentType="application/vnd.openxmlformats-officedocument.presentationml.tags+xml"/>
  <Override PartName="/ppt/tags/tag1840.xml" ContentType="application/vnd.openxmlformats-officedocument.presentationml.tags+xml"/>
  <Override PartName="/ppt/tags/tag1841.xml" ContentType="application/vnd.openxmlformats-officedocument.presentationml.tags+xml"/>
  <Override PartName="/ppt/tags/tag1842.xml" ContentType="application/vnd.openxmlformats-officedocument.presentationml.tags+xml"/>
  <Override PartName="/ppt/tags/tag1843.xml" ContentType="application/vnd.openxmlformats-officedocument.presentationml.tags+xml"/>
  <Override PartName="/ppt/notesSlides/notesSlide58.xml" ContentType="application/vnd.openxmlformats-officedocument.presentationml.notesSlide+xml"/>
  <Override PartName="/ppt/comments/modernComment_7FFFF163_511D0173.xml" ContentType="application/vnd.ms-powerpoint.comments+xml"/>
  <Override PartName="/ppt/charts/chart83.xml" ContentType="application/vnd.openxmlformats-officedocument.drawingml.chart+xml"/>
  <Override PartName="/ppt/charts/chart84.xml" ContentType="application/vnd.openxmlformats-officedocument.drawingml.chart+xml"/>
  <Override PartName="/ppt/charts/chart85.xml" ContentType="application/vnd.openxmlformats-officedocument.drawingml.chart+xml"/>
  <Override PartName="/ppt/tags/tag1844.xml" ContentType="application/vnd.openxmlformats-officedocument.presentationml.tags+xml"/>
  <Override PartName="/ppt/tags/tag1845.xml" ContentType="application/vnd.openxmlformats-officedocument.presentationml.tags+xml"/>
  <Override PartName="/ppt/tags/tag1846.xml" ContentType="application/vnd.openxmlformats-officedocument.presentationml.tags+xml"/>
  <Override PartName="/ppt/notesSlides/notesSlide59.xml" ContentType="application/vnd.openxmlformats-officedocument.presentationml.notesSlide+xml"/>
  <Override PartName="/ppt/tags/tag1847.xml" ContentType="application/vnd.openxmlformats-officedocument.presentationml.tags+xml"/>
  <Override PartName="/ppt/tags/tag1848.xml" ContentType="application/vnd.openxmlformats-officedocument.presentationml.tags+xml"/>
  <Override PartName="/ppt/tags/tag1849.xml" ContentType="application/vnd.openxmlformats-officedocument.presentationml.tags+xml"/>
  <Override PartName="/ppt/notesSlides/notesSlide60.xml" ContentType="application/vnd.openxmlformats-officedocument.presentationml.notesSlide+xml"/>
  <Override PartName="/ppt/tags/tag1850.xml" ContentType="application/vnd.openxmlformats-officedocument.presentationml.tags+xml"/>
  <Override PartName="/ppt/tags/tag1851.xml" ContentType="application/vnd.openxmlformats-officedocument.presentationml.tags+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78" r:id="rId4"/>
    <p:sldMasterId id="2147483689" r:id="rId5"/>
    <p:sldMasterId id="2147483709" r:id="rId6"/>
    <p:sldMasterId id="2147483723" r:id="rId7"/>
    <p:sldMasterId id="2147483741" r:id="rId8"/>
    <p:sldMasterId id="2147483761" r:id="rId9"/>
  </p:sldMasterIdLst>
  <p:notesMasterIdLst>
    <p:notesMasterId r:id="rId83"/>
  </p:notesMasterIdLst>
  <p:sldIdLst>
    <p:sldId id="260" r:id="rId10"/>
    <p:sldId id="2342" r:id="rId11"/>
    <p:sldId id="481" r:id="rId12"/>
    <p:sldId id="2362" r:id="rId13"/>
    <p:sldId id="2147483461" r:id="rId14"/>
    <p:sldId id="2147483462" r:id="rId15"/>
    <p:sldId id="2147483459" r:id="rId16"/>
    <p:sldId id="2147483463" r:id="rId17"/>
    <p:sldId id="2370" r:id="rId18"/>
    <p:sldId id="2147479804" r:id="rId19"/>
    <p:sldId id="2147483464" r:id="rId20"/>
    <p:sldId id="2147479803" r:id="rId21"/>
    <p:sldId id="2147479829" r:id="rId22"/>
    <p:sldId id="2147483465" r:id="rId23"/>
    <p:sldId id="2147479828" r:id="rId24"/>
    <p:sldId id="2147483454" r:id="rId25"/>
    <p:sldId id="2288" r:id="rId26"/>
    <p:sldId id="2147479835" r:id="rId27"/>
    <p:sldId id="2147483456" r:id="rId28"/>
    <p:sldId id="2147479930" r:id="rId29"/>
    <p:sldId id="2147479935" r:id="rId30"/>
    <p:sldId id="2147479923" r:id="rId31"/>
    <p:sldId id="2147483484" r:id="rId32"/>
    <p:sldId id="2147483440" r:id="rId33"/>
    <p:sldId id="2147479915" r:id="rId34"/>
    <p:sldId id="503" r:id="rId35"/>
    <p:sldId id="2363" r:id="rId36"/>
    <p:sldId id="2147483448" r:id="rId37"/>
    <p:sldId id="2147483467" r:id="rId38"/>
    <p:sldId id="2147483475" r:id="rId39"/>
    <p:sldId id="2147483476" r:id="rId40"/>
    <p:sldId id="2147483477" r:id="rId41"/>
    <p:sldId id="2147479931" r:id="rId42"/>
    <p:sldId id="2147479926" r:id="rId43"/>
    <p:sldId id="2147479933" r:id="rId44"/>
    <p:sldId id="2147479936" r:id="rId45"/>
    <p:sldId id="2147479922" r:id="rId46"/>
    <p:sldId id="2364" r:id="rId47"/>
    <p:sldId id="2147483469" r:id="rId48"/>
    <p:sldId id="2147479842" r:id="rId49"/>
    <p:sldId id="2147479841" r:id="rId50"/>
    <p:sldId id="2147479875" r:id="rId51"/>
    <p:sldId id="630" r:id="rId52"/>
    <p:sldId id="2147479885" r:id="rId53"/>
    <p:sldId id="2147483470" r:id="rId54"/>
    <p:sldId id="2147483455" r:id="rId55"/>
    <p:sldId id="2147483478" r:id="rId56"/>
    <p:sldId id="2147479901" r:id="rId57"/>
    <p:sldId id="2147479902" r:id="rId58"/>
    <p:sldId id="2147479903" r:id="rId59"/>
    <p:sldId id="2147479904" r:id="rId60"/>
    <p:sldId id="2147479905" r:id="rId61"/>
    <p:sldId id="2147483483" r:id="rId62"/>
    <p:sldId id="2147479906" r:id="rId63"/>
    <p:sldId id="2147479908" r:id="rId64"/>
    <p:sldId id="2147479909" r:id="rId65"/>
    <p:sldId id="2147479838" r:id="rId66"/>
    <p:sldId id="2147479882" r:id="rId67"/>
    <p:sldId id="2147479910" r:id="rId68"/>
    <p:sldId id="2147483474" r:id="rId69"/>
    <p:sldId id="2147483471" r:id="rId70"/>
    <p:sldId id="2147479916" r:id="rId71"/>
    <p:sldId id="2147483441" r:id="rId72"/>
    <p:sldId id="354" r:id="rId73"/>
    <p:sldId id="2147483473" r:id="rId74"/>
    <p:sldId id="2147483472" r:id="rId75"/>
    <p:sldId id="2147479928" r:id="rId76"/>
    <p:sldId id="2147483439" r:id="rId77"/>
    <p:sldId id="2147479811" r:id="rId78"/>
    <p:sldId id="2147479907" r:id="rId79"/>
    <p:sldId id="2147483444" r:id="rId80"/>
    <p:sldId id="2147483445" r:id="rId81"/>
    <p:sldId id="611" r:id="rId82"/>
  </p:sldIdLst>
  <p:sldSz cx="12192000" cy="6858000"/>
  <p:notesSz cx="6797675" cy="9926638"/>
  <p:custDataLst>
    <p:tags r:id="rId84"/>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Overview" id="{B5C0BD64-621B-4FB0-97F8-19F47ADA14AB}">
          <p14:sldIdLst>
            <p14:sldId id="260"/>
            <p14:sldId id="2342"/>
          </p14:sldIdLst>
        </p14:section>
        <p14:section name="Opportunity" id="{33ECF1C8-D953-48C2-A205-C082D22F3316}">
          <p14:sldIdLst>
            <p14:sldId id="481"/>
            <p14:sldId id="2362"/>
            <p14:sldId id="2147483461"/>
            <p14:sldId id="2147483462"/>
            <p14:sldId id="2147483459"/>
            <p14:sldId id="2147483463"/>
            <p14:sldId id="2370"/>
            <p14:sldId id="2147479804"/>
            <p14:sldId id="2147483464"/>
            <p14:sldId id="2147479803"/>
            <p14:sldId id="2147479829"/>
            <p14:sldId id="2147483465"/>
            <p14:sldId id="2147479828"/>
            <p14:sldId id="2147483454"/>
          </p14:sldIdLst>
        </p14:section>
        <p14:section name="Technology" id="{8D58C9E9-6930-4BA9-BCDF-2F7B98AADE44}">
          <p14:sldIdLst>
            <p14:sldId id="2288"/>
            <p14:sldId id="2147479835"/>
            <p14:sldId id="2147483456"/>
            <p14:sldId id="2147479930"/>
            <p14:sldId id="2147479935"/>
            <p14:sldId id="2147479923"/>
            <p14:sldId id="2147483484"/>
            <p14:sldId id="2147483440"/>
            <p14:sldId id="2147479915"/>
          </p14:sldIdLst>
        </p14:section>
        <p14:section name="Deployment" id="{4E863E05-1698-4216-9EBB-04E4A6101DDF}">
          <p14:sldIdLst>
            <p14:sldId id="503"/>
            <p14:sldId id="2363"/>
            <p14:sldId id="2147483448"/>
            <p14:sldId id="2147483467"/>
            <p14:sldId id="2147483475"/>
            <p14:sldId id="2147483476"/>
            <p14:sldId id="2147483477"/>
            <p14:sldId id="2147479931"/>
            <p14:sldId id="2147479926"/>
            <p14:sldId id="2147479933"/>
            <p14:sldId id="2147479936"/>
          </p14:sldIdLst>
        </p14:section>
        <p14:section name="Supply Chain" id="{0CC2D3D1-7D7C-449C-B9D6-350C439B40A3}">
          <p14:sldIdLst>
            <p14:sldId id="2147479922"/>
            <p14:sldId id="2364"/>
            <p14:sldId id="2147483469"/>
            <p14:sldId id="2147479842"/>
            <p14:sldId id="2147479841"/>
            <p14:sldId id="2147479875"/>
          </p14:sldIdLst>
        </p14:section>
        <p14:section name="Global Policy" id="{CE67F358-0824-48A4-800A-5EF3AAF7DAE1}">
          <p14:sldIdLst>
            <p14:sldId id="630"/>
            <p14:sldId id="2147479885"/>
            <p14:sldId id="2147483470"/>
            <p14:sldId id="2147483455"/>
            <p14:sldId id="2147483478"/>
            <p14:sldId id="2147479901"/>
            <p14:sldId id="2147479902"/>
            <p14:sldId id="2147479903"/>
            <p14:sldId id="2147479904"/>
            <p14:sldId id="2147479905"/>
            <p14:sldId id="2147483483"/>
            <p14:sldId id="2147479906"/>
          </p14:sldIdLst>
        </p14:section>
        <p14:section name="Fusion Energy" id="{FE471ECD-E711-413E-8256-4F2A2123CC4A}">
          <p14:sldIdLst>
            <p14:sldId id="2147479908"/>
            <p14:sldId id="2147479909"/>
            <p14:sldId id="2147479838"/>
            <p14:sldId id="2147479882"/>
            <p14:sldId id="2147479910"/>
            <p14:sldId id="2147483474"/>
            <p14:sldId id="2147483471"/>
            <p14:sldId id="2147479916"/>
          </p14:sldIdLst>
        </p14:section>
        <p14:section name="Team Profile" id="{A48D399B-0AFA-471D-B1B9-662637642D14}">
          <p14:sldIdLst>
            <p14:sldId id="2147483441"/>
          </p14:sldIdLst>
        </p14:section>
        <p14:section name="Appendix" id="{FE1532ED-8DFB-40E5-83E8-89D2F85DD0EE}">
          <p14:sldIdLst>
            <p14:sldId id="354"/>
            <p14:sldId id="2147483473"/>
            <p14:sldId id="2147483472"/>
            <p14:sldId id="2147479928"/>
            <p14:sldId id="2147483439"/>
            <p14:sldId id="2147479811"/>
            <p14:sldId id="2147479907"/>
            <p14:sldId id="2147483444"/>
            <p14:sldId id="2147483445"/>
            <p14:sldId id="611"/>
          </p14:sldIdLst>
        </p14:section>
      </p14:sectionLst>
    </p:ext>
    <p:ext uri="{EFAFB233-063F-42B5-8137-9DF3F51BA10A}">
      <p15:sldGuideLst xmlns:p15="http://schemas.microsoft.com/office/powerpoint/2012/main">
        <p15:guide id="1" pos="3840" userDrawn="1">
          <p15:clr>
            <a:srgbClr val="A4A3A4"/>
          </p15:clr>
        </p15:guide>
        <p15:guide id="2" orient="horz" pos="2208" userDrawn="1">
          <p15:clr>
            <a:srgbClr val="A4A3A4"/>
          </p15:clr>
        </p15:guide>
        <p15:guide id="3" pos="288" userDrawn="1">
          <p15:clr>
            <a:srgbClr val="A4A3A4"/>
          </p15:clr>
        </p15:guide>
        <p15:guide id="4" pos="2933" userDrawn="1">
          <p15:clr>
            <a:srgbClr val="A4A3A4"/>
          </p15:clr>
        </p15:guide>
        <p15:guide id="5" pos="1073" userDrawn="1">
          <p15:clr>
            <a:srgbClr val="A4A3A4"/>
          </p15:clr>
        </p15:guide>
        <p15:guide id="6" pos="4611" userDrawn="1">
          <p15:clr>
            <a:srgbClr val="A4A3A4"/>
          </p15:clr>
        </p15:guide>
        <p15:guide id="7" pos="4679" userDrawn="1">
          <p15:clr>
            <a:srgbClr val="A4A3A4"/>
          </p15:clr>
        </p15:guide>
        <p15:guide id="8" pos="5496" userDrawn="1">
          <p15:clr>
            <a:srgbClr val="A4A3A4"/>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075010A-C945-AD21-3E5D-022A6FF92A1F}" name="Monica Sambataro" initials="MS" userId="1dbdc88c86a000e4" providerId="Windows Live"/>
  <p188:author id="{CF65B712-A8C9-95AF-BF59-C67F3640B80F}" name="Abha Nirula" initials="AN" userId="Abha Nirula" providerId="None"/>
  <p188:author id="{6965D725-AA63-A710-61A2-BC2DDC2A5AE1}" name="Houwink, Quint" initials="QH" userId="S::qbh2001@gsb.columbia.edu::4a9923a0-4504-4a38-9726-9d65b7016178" providerId="AD"/>
  <p188:author id="{63E0E339-2211-58FC-7A16-929C3F0EC403}" name="Multi User 2" initials="MU2" userId="S::admin2@karbone.onmicrosoft.com::bd802b5f-c507-4f34-a1fb-991d77d734eb" providerId="AD"/>
  <p188:author id="{D3CECC4B-249E-F3CF-3EE4-B49AC7878613}" name="Gernot Wagner" initials="GW" userId="33ee3ac88b4c2f16" providerId="Windows Live"/>
  <p188:author id="{9B00A34D-9A06-6EA1-351E-562F378D4D90}" name="Christian Sandjaja" initials="CS" userId="NnLAveImLf3gji+00Nu/4KFwi5W0vlRRulwZFpuj7zE=" providerId="None"/>
  <p188:author id="{E50DC855-6CC8-E980-5EB8-26988D782745}" name="Ariela Farchi Behar" initials="AB" userId="tkdxAGBjRcajtIKKnJSE1WMOTEw64DaBxMWq1bZcZvs=" providerId="None"/>
  <p188:author id="{B5FB0362-B61E-5A4B-4E29-675E7DA9B7A3}" name="Hyae Ryung" initials="HR" userId="S::hk2901@adcu.columbia.edu::98652124-d7bd-4e60-8447-ffbea6868795" providerId="AD"/>
  <p188:author id="{F830C279-7BD8-058E-2CA5-F72EFB30E693}" name="Picone,  Kyle" initials="KP" userId="S::kp2615@gsb.columbia.edu::b2f99201-e3c8-45f9-a46f-ffd2d7a20f6e" providerId="AD"/>
  <p188:author id="{705F0D85-8BB9-32CF-1BBF-9A91217B36C3}" name="Wagner, Gernot" initials="GW" userId="S::gw2245@gsb.columbia.edu::85791fa1-7c7a-445e-be8a-2777572de9b0" providerId="AD"/>
  <p188:author id="{9A942288-61DC-A0EF-8929-E6AA0DA648E4}" name="Kim, Jisu" initials="AK" userId="S::jk4824@gsb.columbia.edu::d543f8cd-2eed-49a8-8869-6705d887ea11" providerId="AD"/>
  <p188:author id="{E3FB2A8A-B7FB-39B5-ADEE-438FFD3F3369}" name="ih2428" initials="" userId="S::ih2428@adcu.columbia.edu::db31b8c4-6c33-4d7e-9a23-88c6d8e650fd" providerId="AD"/>
  <p188:author id="{38BE1D8C-84DD-FAE8-D06B-2AEDAFE5F2AE}" name="Taicheng JIN" initials="TJ" userId="S::taicheng.jin@sciencespo.fr::ca41ddcb-cb7c-4930-a4c3-29020fb0d4db" providerId="AD"/>
  <p188:author id="{E188E090-1669-457A-5CE7-1B45692CBBD8}" name="Brenda Rain" initials="BR" userId="c17999a0aaabd55a" providerId="Windows Live"/>
  <p188:author id="{C9AACCDD-AF17-F96E-8838-5D5918C53286}" name="Taicheng Jin" initials="TJ" userId="S::tjin@hamilton.edu::6cb03ed2-8ece-4efb-b987-bd463a8e34f9" providerId="AD"/>
  <p188:author id="{5A034CE6-0512-3647-39BA-554856A9C3D1}" name="Helen Kim" initials="HK" userId="n1H8ZmGiKeGHwzxt24x1V8SczUGaTjzTyag75aCzgnE=" providerId="None"/>
  <p188:author id="{A9B005EB-5525-8653-86DB-7FF7BDA9024F}" name="Gernot Wagner" initials="GW" userId="OVbcNIsJqkepRvkUnLynhQ7QrcHjvSyJJ8O9qHeWIMM=" providerId="None"/>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3E8EE"/>
    <a:srgbClr val="D1227D"/>
    <a:srgbClr val="D1F2FF"/>
    <a:srgbClr val="E1F6FF"/>
    <a:srgbClr val="EBF9FF"/>
    <a:srgbClr val="CDF1FF"/>
    <a:srgbClr val="C5EEFF"/>
    <a:srgbClr val="F2F2F2"/>
    <a:srgbClr val="3A3A3A"/>
    <a:srgbClr val="215F9B"/>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D003FC48-F014-468C-9918-6DFC234DD09C}" v="4" dt="2026-03-06T15:58:10.869"/>
  </p1510:revLst>
</p1510:revInfo>
</file>

<file path=ppt/tableStyles.xml><?xml version="1.0" encoding="utf-8"?>
<a:tblStyleLst xmlns:a="http://schemas.openxmlformats.org/drawingml/2006/main" def="{2D5ABB26-0587-4C30-8999-92F81FD0307C}">
  <a:tblStyle styleId="{9D7B26C5-4107-4FEC-AEDC-1716B250A1EF}" styleName="Light Style 1">
    <a:wholeTbl>
      <a:tcTxStyle>
        <a:fontRef idx="minor">
          <a:prstClr val="black"/>
        </a:fontRef>
        <a:schemeClr val="dk1"/>
      </a:tcTxStyle>
      <a:tcStyle>
        <a:tcBdr>
          <a:left>
            <a:ln>
              <a:noFill/>
            </a:ln>
          </a:left>
          <a:right>
            <a:ln>
              <a:noFill/>
            </a:ln>
          </a:right>
          <a:top>
            <a:ln>
              <a:noFill/>
            </a:ln>
          </a:top>
          <a:bottom>
            <a:ln>
              <a:noFill/>
            </a:ln>
          </a:bottom>
          <a:insideH>
            <a:ln w="9525" cmpd="sng">
              <a:solidFill>
                <a:schemeClr val="accent1"/>
              </a:solidFill>
            </a:ln>
          </a:insideH>
          <a:insideV>
            <a:ln>
              <a:noFill/>
            </a:ln>
          </a:insideV>
        </a:tcBdr>
        <a:fill>
          <a:noFill/>
        </a:fill>
      </a:tcStyle>
    </a:wholeTbl>
    <a:band1H>
      <a:tcStyle>
        <a:tcBdr>
          <a:top>
            <a:ln>
              <a:noFill/>
            </a:ln>
          </a:top>
          <a:bottom>
            <a:ln>
              <a:noFill/>
            </a:ln>
          </a:bottom>
        </a:tcBdr>
        <a:fill>
          <a:solidFill>
            <a:schemeClr val="dk2"/>
          </a:solidFill>
        </a:fill>
      </a:tcStyle>
    </a:band1H>
    <a:band2H>
      <a:tcStyle>
        <a:tcBdr/>
      </a:tcStyle>
    </a:band2H>
    <a:band1V>
      <a:tcStyle>
        <a:tcBdr/>
      </a:tcStyle>
    </a:band1V>
    <a:band2V>
      <a:tcStyle>
        <a:tcBdr/>
      </a:tcStyle>
    </a:band2V>
    <a:firstCol>
      <a:tcTxStyle b="on"/>
      <a:tcStyle>
        <a:tcBdr/>
      </a:tcStyle>
    </a:firstCol>
    <a:lastRow>
      <a:tcTxStyle b="on">
        <a:fontRef idx="minor">
          <a:prstClr val="black"/>
        </a:fontRef>
        <a:schemeClr val="lt1"/>
      </a:tcTxStyle>
      <a:tcStyle>
        <a:tcBdr>
          <a:top>
            <a:ln w="19050" cmpd="sng">
              <a:solidFill>
                <a:schemeClr val="lt1"/>
              </a:solidFill>
            </a:ln>
          </a:top>
        </a:tcBdr>
        <a:fill>
          <a:solidFill>
            <a:schemeClr val="accent3"/>
          </a:solidFill>
        </a:fill>
      </a:tcStyle>
    </a:lastRow>
    <a:firstRow>
      <a:tcTxStyle b="on">
        <a:fontRef idx="minor">
          <a:prstClr val="black"/>
        </a:fontRef>
        <a:schemeClr val="accent3"/>
      </a:tcTxStyle>
      <a:tcStyle>
        <a:tcBdr>
          <a:bottom>
            <a:ln w="19050" cmpd="sng">
              <a:solidFill>
                <a:schemeClr val="dk1"/>
              </a:solidFill>
            </a:ln>
          </a:bottom>
        </a:tcBdr>
        <a:fill>
          <a:no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69CF1AB2-1976-4502-BF36-3FF5EA218861}" styleName="Medium Style 4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solidFill>
            <a:schemeClr val="accent1">
              <a:tint val="20000"/>
            </a:schemeClr>
          </a:solidFill>
        </a:fill>
      </a:tcStyle>
    </a:wholeTbl>
    <a:band1H>
      <a:tcStyle>
        <a:tcBdr/>
        <a:fill>
          <a:solidFill>
            <a:schemeClr val="accent1">
              <a:tint val="40000"/>
            </a:schemeClr>
          </a:solidFill>
        </a:fill>
      </a:tcStyle>
    </a:band1H>
    <a:band1V>
      <a:tcStyle>
        <a:tcBdr/>
        <a:fill>
          <a:solidFill>
            <a:schemeClr val="accent1">
              <a:tint val="40000"/>
            </a:schemeClr>
          </a:solidFill>
        </a:fill>
      </a:tcStyle>
    </a:band1V>
    <a:lastCol>
      <a:tcTxStyle b="on"/>
      <a:tcStyle>
        <a:tcBdr/>
      </a:tcStyle>
    </a:lastCol>
    <a:firstCol>
      <a:tcTxStyle b="on"/>
      <a:tcStyle>
        <a:tcBdr/>
      </a:tcStyle>
    </a:firstCol>
    <a:lastRow>
      <a:tcTxStyle b="on"/>
      <a:tcStyle>
        <a:tcBdr>
          <a:top>
            <a:ln w="25400" cmpd="sng">
              <a:solidFill>
                <a:schemeClr val="accent1"/>
              </a:solidFill>
            </a:ln>
          </a:top>
        </a:tcBdr>
        <a:fill>
          <a:solidFill>
            <a:schemeClr val="accent1">
              <a:tint val="20000"/>
            </a:schemeClr>
          </a:solidFill>
        </a:fill>
      </a:tcStyle>
    </a:lastRow>
    <a:firstRow>
      <a:tcTxStyle b="on"/>
      <a:tcStyle>
        <a:tcBdr/>
        <a:fill>
          <a:solidFill>
            <a:schemeClr val="accent1">
              <a:tint val="20000"/>
            </a:schemeClr>
          </a:solidFill>
        </a:fill>
      </a:tcStyle>
    </a:firstRow>
  </a:tblStyle>
  <a:tblStyle styleId="{284E427A-3D55-4303-BF80-6455036E1DE7}" styleName="Themed Style 1 - Accent 2">
    <a:tblBg>
      <a:fillRef idx="2">
        <a:schemeClr val="accent2"/>
      </a:fillRef>
      <a:effectRef idx="1">
        <a:schemeClr val="accent2"/>
      </a:effectRef>
    </a:tblBg>
    <a:wholeTbl>
      <a:tcTxStyle>
        <a:fontRef idx="minor">
          <a:scrgbClr r="0" g="0" b="0"/>
        </a:fontRef>
        <a:schemeClr val="dk1"/>
      </a:tcTxStyle>
      <a:tcStyle>
        <a:tcBdr>
          <a:left>
            <a:lnRef idx="1">
              <a:schemeClr val="accent2"/>
            </a:lnRef>
          </a:left>
          <a:right>
            <a:lnRef idx="1">
              <a:schemeClr val="accent2"/>
            </a:lnRef>
          </a:right>
          <a:top>
            <a:lnRef idx="1">
              <a:schemeClr val="accent2"/>
            </a:lnRef>
          </a:top>
          <a:bottom>
            <a:lnRef idx="1">
              <a:schemeClr val="accent2"/>
            </a:lnRef>
          </a:bottom>
          <a:insideH>
            <a:lnRef idx="1">
              <a:schemeClr val="accent2"/>
            </a:lnRef>
          </a:insideH>
          <a:insideV>
            <a:lnRef idx="1">
              <a:schemeClr val="accent2"/>
            </a:lnRef>
          </a:insideV>
        </a:tcBdr>
        <a:fill>
          <a:noFill/>
        </a:fill>
      </a:tcStyle>
    </a:wholeTbl>
    <a:band1H>
      <a:tcStyle>
        <a:tcBdr/>
        <a:fill>
          <a:solidFill>
            <a:schemeClr val="accent2">
              <a:alpha val="40000"/>
            </a:schemeClr>
          </a:solidFill>
        </a:fill>
      </a:tcStyle>
    </a:band1H>
    <a:band2H>
      <a:tcStyle>
        <a:tcBdr/>
      </a:tcStyle>
    </a:band2H>
    <a:band1V>
      <a:tcStyle>
        <a:tcBdr>
          <a:top>
            <a:lnRef idx="1">
              <a:schemeClr val="accent2"/>
            </a:lnRef>
          </a:top>
          <a:bottom>
            <a:lnRef idx="1">
              <a:schemeClr val="accent2"/>
            </a:lnRef>
          </a:bottom>
        </a:tcBdr>
        <a:fill>
          <a:solidFill>
            <a:schemeClr val="accent2">
              <a:alpha val="40000"/>
            </a:schemeClr>
          </a:solidFill>
        </a:fill>
      </a:tcStyle>
    </a:band1V>
    <a:band2V>
      <a:tcStyle>
        <a:tcBdr/>
      </a:tcStyle>
    </a:band2V>
    <a:lastCol>
      <a:tcTxStyle b="on"/>
      <a:tcStyle>
        <a:tcBdr>
          <a:left>
            <a:lnRef idx="2">
              <a:schemeClr val="accent2"/>
            </a:lnRef>
          </a:left>
          <a:right>
            <a:lnRef idx="1">
              <a:schemeClr val="accent2"/>
            </a:lnRef>
          </a:right>
          <a:top>
            <a:lnRef idx="1">
              <a:schemeClr val="accent2"/>
            </a:lnRef>
          </a:top>
          <a:bottom>
            <a:lnRef idx="1">
              <a:schemeClr val="accent2"/>
            </a:lnRef>
          </a:bottom>
          <a:insideH>
            <a:lnRef idx="1">
              <a:schemeClr val="accent2"/>
            </a:lnRef>
          </a:insideH>
          <a:insideV>
            <a:ln>
              <a:noFill/>
            </a:ln>
          </a:insideV>
        </a:tcBdr>
      </a:tcStyle>
    </a:lastCol>
    <a:firstCol>
      <a:tcTxStyle b="on"/>
      <a:tcStyle>
        <a:tcBdr>
          <a:left>
            <a:lnRef idx="1">
              <a:schemeClr val="accent2"/>
            </a:lnRef>
          </a:left>
          <a:right>
            <a:lnRef idx="2">
              <a:schemeClr val="accent2"/>
            </a:lnRef>
          </a:right>
          <a:top>
            <a:lnRef idx="1">
              <a:schemeClr val="accent2"/>
            </a:lnRef>
          </a:top>
          <a:bottom>
            <a:lnRef idx="1">
              <a:schemeClr val="accent2"/>
            </a:lnRef>
          </a:bottom>
          <a:insideH>
            <a:lnRef idx="1">
              <a:schemeClr val="accent2"/>
            </a:lnRef>
          </a:insideH>
          <a:insideV>
            <a:ln>
              <a:noFill/>
            </a:ln>
          </a:insideV>
        </a:tcBdr>
      </a:tcStyle>
    </a:firstCol>
    <a:lastRow>
      <a:tcTxStyle b="on"/>
      <a:tcStyle>
        <a:tcBdr>
          <a:left>
            <a:lnRef idx="1">
              <a:schemeClr val="accent2"/>
            </a:lnRef>
          </a:left>
          <a:right>
            <a:lnRef idx="1">
              <a:schemeClr val="accent2"/>
            </a:lnRef>
          </a:right>
          <a:top>
            <a:lnRef idx="2">
              <a:schemeClr val="accent2"/>
            </a:lnRef>
          </a:top>
          <a:bottom>
            <a:lnRef idx="2">
              <a:schemeClr val="accent2"/>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2"/>
            </a:lnRef>
          </a:left>
          <a:right>
            <a:lnRef idx="1">
              <a:schemeClr val="accent2"/>
            </a:lnRef>
          </a:right>
          <a:top>
            <a:lnRef idx="1">
              <a:schemeClr val="accent2"/>
            </a:lnRef>
          </a:top>
          <a:bottom>
            <a:lnRef idx="2">
              <a:schemeClr val="lt1"/>
            </a:lnRef>
          </a:bottom>
          <a:insideH>
            <a:ln>
              <a:noFill/>
            </a:ln>
          </a:insideH>
          <a:insideV>
            <a:ln>
              <a:noFill/>
            </a:ln>
          </a:insideV>
        </a:tcBdr>
        <a:fill>
          <a:solidFill>
            <a:schemeClr val="accent2"/>
          </a:solidFill>
        </a:fill>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18603FDC-E32A-4AB5-989C-0864C3EAD2B8}" styleName="Themed Style 2 - Accent 2">
    <a:tblBg>
      <a:fillRef idx="3">
        <a:schemeClr val="accent2"/>
      </a:fillRef>
      <a:effectRef idx="3">
        <a:schemeClr val="accent2"/>
      </a:effectRef>
    </a:tblBg>
    <a:wholeTbl>
      <a:tcTxStyle>
        <a:fontRef idx="minor">
          <a:scrgbClr r="0" g="0" b="0"/>
        </a:fontRef>
        <a:schemeClr val="lt1"/>
      </a:tcTxStyle>
      <a:tcStyle>
        <a:tcBdr>
          <a:left>
            <a:lnRef idx="1">
              <a:schemeClr val="accent2">
                <a:tint val="50000"/>
              </a:schemeClr>
            </a:lnRef>
          </a:left>
          <a:right>
            <a:lnRef idx="1">
              <a:schemeClr val="accent2">
                <a:tint val="50000"/>
              </a:schemeClr>
            </a:lnRef>
          </a:right>
          <a:top>
            <a:lnRef idx="1">
              <a:schemeClr val="accent2">
                <a:tint val="50000"/>
              </a:schemeClr>
            </a:lnRef>
          </a:top>
          <a:bottom>
            <a:lnRef idx="1">
              <a:schemeClr val="accent2">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37CE84F3-28C3-443E-9E96-99CF82512B78}" styleName="Dark Style 1 - Accent 2">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2"/>
          </a:solidFill>
        </a:fill>
      </a:tcStyle>
    </a:wholeTbl>
    <a:band1H>
      <a:tcStyle>
        <a:tcBdr/>
        <a:fill>
          <a:solidFill>
            <a:schemeClr val="accent2">
              <a:shade val="60000"/>
            </a:schemeClr>
          </a:solidFill>
        </a:fill>
      </a:tcStyle>
    </a:band1H>
    <a:band1V>
      <a:tcStyle>
        <a:tcBdr/>
        <a:fill>
          <a:solidFill>
            <a:schemeClr val="accent2">
              <a:shade val="60000"/>
            </a:schemeClr>
          </a:solidFill>
        </a:fill>
      </a:tcStyle>
    </a:band1V>
    <a:lastCol>
      <a:tcTxStyle b="on"/>
      <a:tcStyle>
        <a:tcBdr>
          <a:left>
            <a:ln w="25400" cmpd="sng">
              <a:solidFill>
                <a:schemeClr val="lt1"/>
              </a:solidFill>
            </a:ln>
          </a:left>
        </a:tcBdr>
        <a:fill>
          <a:solidFill>
            <a:schemeClr val="accent2">
              <a:shade val="60000"/>
            </a:schemeClr>
          </a:solidFill>
        </a:fill>
      </a:tcStyle>
    </a:lastCol>
    <a:firstCol>
      <a:tcTxStyle b="on"/>
      <a:tcStyle>
        <a:tcBdr>
          <a:right>
            <a:ln w="25400" cmpd="sng">
              <a:solidFill>
                <a:schemeClr val="lt1"/>
              </a:solidFill>
            </a:ln>
          </a:right>
        </a:tcBdr>
        <a:fill>
          <a:solidFill>
            <a:schemeClr val="accent2">
              <a:shade val="60000"/>
            </a:schemeClr>
          </a:solidFill>
        </a:fill>
      </a:tcStyle>
    </a:firstCol>
    <a:lastRow>
      <a:tcTxStyle b="on"/>
      <a:tcStyle>
        <a:tcBdr>
          <a:top>
            <a:ln w="25400" cmpd="sng">
              <a:solidFill>
                <a:schemeClr val="lt1"/>
              </a:solidFill>
            </a:ln>
          </a:top>
        </a:tcBdr>
        <a:fill>
          <a:solidFill>
            <a:schemeClr val="accent2">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E8034E78-7F5D-4C2E-B375-FC64B27BC917}" styleName="Dark Style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left>
            <a:ln w="25400" cmpd="sng">
              <a:solidFill>
                <a:schemeClr val="lt1"/>
              </a:solidFill>
            </a:ln>
          </a:left>
        </a:tcBdr>
        <a:fill>
          <a:solidFill>
            <a:schemeClr val="dk1">
              <a:tint val="60000"/>
            </a:schemeClr>
          </a:solidFill>
        </a:fill>
      </a:tcStyle>
    </a:lastCol>
    <a:firstCol>
      <a:tcTxStyle b="on"/>
      <a:tcStyle>
        <a:tcBdr>
          <a:right>
            <a:ln w="25400" cmpd="sng">
              <a:solidFill>
                <a:schemeClr val="lt1"/>
              </a:solidFill>
            </a:ln>
          </a:right>
        </a:tcBdr>
        <a:fill>
          <a:solidFill>
            <a:schemeClr val="dk1">
              <a:tint val="60000"/>
            </a:schemeClr>
          </a:solidFill>
        </a:fill>
      </a:tcStyle>
    </a:firstCol>
    <a:lastRow>
      <a:tcTxStyle b="on"/>
      <a:tcStyle>
        <a:tcBdr>
          <a:top>
            <a:ln w="25400" cmpd="sng">
              <a:solidFill>
                <a:schemeClr val="lt1"/>
              </a:solidFill>
            </a:ln>
          </a:top>
        </a:tcBdr>
        <a:fill>
          <a:solidFill>
            <a:schemeClr val="dk1">
              <a:tint val="6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91EBBBCC-DAD2-459C-BE2E-F6DE35CF9A28}" styleName="Dark Style 2 - Accent 3/Accent 4">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accent3">
              <a:tint val="20000"/>
            </a:schemeClr>
          </a:solidFill>
        </a:fill>
      </a:tcStyle>
    </a:wholeTbl>
    <a:band1H>
      <a:tcStyle>
        <a:tcBdr/>
        <a:fill>
          <a:solidFill>
            <a:schemeClr val="accent3">
              <a:tint val="40000"/>
            </a:schemeClr>
          </a:solidFill>
        </a:fill>
      </a:tcStyle>
    </a:band1H>
    <a:band1V>
      <a:tcStyle>
        <a:tcBdr/>
        <a:fill>
          <a:solidFill>
            <a:schemeClr val="accent3">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accent3">
              <a:tint val="20000"/>
            </a:schemeClr>
          </a:solidFill>
        </a:fill>
      </a:tcStyle>
    </a:lastRow>
    <a:firstRow>
      <a:tcTxStyle b="on">
        <a:fontRef idx="minor">
          <a:scrgbClr r="0" g="0" b="0"/>
        </a:fontRef>
        <a:schemeClr val="lt1"/>
      </a:tcTxStyle>
      <a:tcStyle>
        <a:tcBdr/>
        <a:fill>
          <a:solidFill>
            <a:schemeClr val="accent4"/>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0887"/>
    <p:restoredTop sz="94662"/>
  </p:normalViewPr>
  <p:slideViewPr>
    <p:cSldViewPr snapToGrid="0">
      <p:cViewPr>
        <p:scale>
          <a:sx n="91" d="100"/>
          <a:sy n="91" d="100"/>
        </p:scale>
        <p:origin x="1752" y="560"/>
      </p:cViewPr>
      <p:guideLst>
        <p:guide pos="3840"/>
        <p:guide orient="horz" pos="2208"/>
        <p:guide pos="288"/>
        <p:guide pos="2933"/>
        <p:guide pos="1073"/>
        <p:guide pos="4611"/>
        <p:guide pos="4679"/>
        <p:guide pos="5496"/>
      </p:guideLst>
    </p:cSldViewPr>
  </p:slideViewPr>
  <p:notesTextViewPr>
    <p:cViewPr>
      <p:scale>
        <a:sx n="1" d="1"/>
        <a:sy n="1" d="1"/>
      </p:scale>
      <p:origin x="0" y="0"/>
    </p:cViewPr>
  </p:notesTextViewPr>
  <p:sorterViewPr>
    <p:cViewPr>
      <p:scale>
        <a:sx n="1" d="1"/>
        <a:sy n="1" d="1"/>
      </p:scale>
      <p:origin x="0" y="-4686"/>
    </p:cViewPr>
  </p:sorterViewPr>
  <p:notesViewPr>
    <p:cSldViewPr snapToGrid="0">
      <p:cViewPr>
        <p:scale>
          <a:sx n="1" d="2"/>
          <a:sy n="1" d="2"/>
        </p:scale>
        <p:origin x="2720" y="108"/>
      </p:cViewPr>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17.xml"/><Relationship Id="rId21" Type="http://schemas.openxmlformats.org/officeDocument/2006/relationships/slide" Target="slides/slide12.xml"/><Relationship Id="rId42" Type="http://schemas.openxmlformats.org/officeDocument/2006/relationships/slide" Target="slides/slide33.xml"/><Relationship Id="rId47" Type="http://schemas.openxmlformats.org/officeDocument/2006/relationships/slide" Target="slides/slide38.xml"/><Relationship Id="rId63" Type="http://schemas.openxmlformats.org/officeDocument/2006/relationships/slide" Target="slides/slide54.xml"/><Relationship Id="rId68" Type="http://schemas.openxmlformats.org/officeDocument/2006/relationships/slide" Target="slides/slide59.xml"/><Relationship Id="rId84" Type="http://schemas.openxmlformats.org/officeDocument/2006/relationships/tags" Target="tags/tag1.xml"/><Relationship Id="rId89" Type="http://schemas.microsoft.com/office/2016/11/relationships/changesInfo" Target="changesInfos/changesInfo1.xml"/><Relationship Id="rId16" Type="http://schemas.openxmlformats.org/officeDocument/2006/relationships/slide" Target="slides/slide7.xml"/><Relationship Id="rId11" Type="http://schemas.openxmlformats.org/officeDocument/2006/relationships/slide" Target="slides/slide2.xml"/><Relationship Id="rId32" Type="http://schemas.openxmlformats.org/officeDocument/2006/relationships/slide" Target="slides/slide23.xml"/><Relationship Id="rId37" Type="http://schemas.openxmlformats.org/officeDocument/2006/relationships/slide" Target="slides/slide28.xml"/><Relationship Id="rId53" Type="http://schemas.openxmlformats.org/officeDocument/2006/relationships/slide" Target="slides/slide44.xml"/><Relationship Id="rId58" Type="http://schemas.openxmlformats.org/officeDocument/2006/relationships/slide" Target="slides/slide49.xml"/><Relationship Id="rId74" Type="http://schemas.openxmlformats.org/officeDocument/2006/relationships/slide" Target="slides/slide65.xml"/><Relationship Id="rId79" Type="http://schemas.openxmlformats.org/officeDocument/2006/relationships/slide" Target="slides/slide70.xml"/><Relationship Id="rId5" Type="http://schemas.openxmlformats.org/officeDocument/2006/relationships/slideMaster" Target="slideMasters/slideMaster2.xml"/><Relationship Id="rId90" Type="http://schemas.microsoft.com/office/2015/10/relationships/revisionInfo" Target="revisionInfo.xml"/><Relationship Id="rId14" Type="http://schemas.openxmlformats.org/officeDocument/2006/relationships/slide" Target="slides/slide5.xml"/><Relationship Id="rId22" Type="http://schemas.openxmlformats.org/officeDocument/2006/relationships/slide" Target="slides/slide13.xml"/><Relationship Id="rId27" Type="http://schemas.openxmlformats.org/officeDocument/2006/relationships/slide" Target="slides/slide18.xml"/><Relationship Id="rId30" Type="http://schemas.openxmlformats.org/officeDocument/2006/relationships/slide" Target="slides/slide21.xml"/><Relationship Id="rId35" Type="http://schemas.openxmlformats.org/officeDocument/2006/relationships/slide" Target="slides/slide26.xml"/><Relationship Id="rId43" Type="http://schemas.openxmlformats.org/officeDocument/2006/relationships/slide" Target="slides/slide34.xml"/><Relationship Id="rId48" Type="http://schemas.openxmlformats.org/officeDocument/2006/relationships/slide" Target="slides/slide39.xml"/><Relationship Id="rId56" Type="http://schemas.openxmlformats.org/officeDocument/2006/relationships/slide" Target="slides/slide47.xml"/><Relationship Id="rId64" Type="http://schemas.openxmlformats.org/officeDocument/2006/relationships/slide" Target="slides/slide55.xml"/><Relationship Id="rId69" Type="http://schemas.openxmlformats.org/officeDocument/2006/relationships/slide" Target="slides/slide60.xml"/><Relationship Id="rId77" Type="http://schemas.openxmlformats.org/officeDocument/2006/relationships/slide" Target="slides/slide68.xml"/><Relationship Id="rId8" Type="http://schemas.openxmlformats.org/officeDocument/2006/relationships/slideMaster" Target="slideMasters/slideMaster5.xml"/><Relationship Id="rId51" Type="http://schemas.openxmlformats.org/officeDocument/2006/relationships/slide" Target="slides/slide42.xml"/><Relationship Id="rId72" Type="http://schemas.openxmlformats.org/officeDocument/2006/relationships/slide" Target="slides/slide63.xml"/><Relationship Id="rId80" Type="http://schemas.openxmlformats.org/officeDocument/2006/relationships/slide" Target="slides/slide71.xml"/><Relationship Id="rId85" Type="http://schemas.openxmlformats.org/officeDocument/2006/relationships/presProps" Target="presProps.xml"/><Relationship Id="rId3" Type="http://schemas.openxmlformats.org/officeDocument/2006/relationships/customXml" Target="../customXml/item3.xml"/><Relationship Id="rId12" Type="http://schemas.openxmlformats.org/officeDocument/2006/relationships/slide" Target="slides/slide3.xml"/><Relationship Id="rId17" Type="http://schemas.openxmlformats.org/officeDocument/2006/relationships/slide" Target="slides/slide8.xml"/><Relationship Id="rId25" Type="http://schemas.openxmlformats.org/officeDocument/2006/relationships/slide" Target="slides/slide16.xml"/><Relationship Id="rId33" Type="http://schemas.openxmlformats.org/officeDocument/2006/relationships/slide" Target="slides/slide24.xml"/><Relationship Id="rId38" Type="http://schemas.openxmlformats.org/officeDocument/2006/relationships/slide" Target="slides/slide29.xml"/><Relationship Id="rId46" Type="http://schemas.openxmlformats.org/officeDocument/2006/relationships/slide" Target="slides/slide37.xml"/><Relationship Id="rId59" Type="http://schemas.openxmlformats.org/officeDocument/2006/relationships/slide" Target="slides/slide50.xml"/><Relationship Id="rId67" Type="http://schemas.openxmlformats.org/officeDocument/2006/relationships/slide" Target="slides/slide58.xml"/><Relationship Id="rId20" Type="http://schemas.openxmlformats.org/officeDocument/2006/relationships/slide" Target="slides/slide11.xml"/><Relationship Id="rId41" Type="http://schemas.openxmlformats.org/officeDocument/2006/relationships/slide" Target="slides/slide32.xml"/><Relationship Id="rId54" Type="http://schemas.openxmlformats.org/officeDocument/2006/relationships/slide" Target="slides/slide45.xml"/><Relationship Id="rId62" Type="http://schemas.openxmlformats.org/officeDocument/2006/relationships/slide" Target="slides/slide53.xml"/><Relationship Id="rId70" Type="http://schemas.openxmlformats.org/officeDocument/2006/relationships/slide" Target="slides/slide61.xml"/><Relationship Id="rId75" Type="http://schemas.openxmlformats.org/officeDocument/2006/relationships/slide" Target="slides/slide66.xml"/><Relationship Id="rId83" Type="http://schemas.openxmlformats.org/officeDocument/2006/relationships/notesMaster" Target="notesMasters/notesMaster1.xml"/><Relationship Id="rId88" Type="http://schemas.openxmlformats.org/officeDocument/2006/relationships/tableStyles" Target="tableStyles.xml"/><Relationship Id="rId91" Type="http://schemas.microsoft.com/office/2018/10/relationships/authors" Target="authors.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 Target="slides/slide6.xml"/><Relationship Id="rId23" Type="http://schemas.openxmlformats.org/officeDocument/2006/relationships/slide" Target="slides/slide14.xml"/><Relationship Id="rId28" Type="http://schemas.openxmlformats.org/officeDocument/2006/relationships/slide" Target="slides/slide19.xml"/><Relationship Id="rId36" Type="http://schemas.openxmlformats.org/officeDocument/2006/relationships/slide" Target="slides/slide27.xml"/><Relationship Id="rId49" Type="http://schemas.openxmlformats.org/officeDocument/2006/relationships/slide" Target="slides/slide40.xml"/><Relationship Id="rId57" Type="http://schemas.openxmlformats.org/officeDocument/2006/relationships/slide" Target="slides/slide48.xml"/><Relationship Id="rId10" Type="http://schemas.openxmlformats.org/officeDocument/2006/relationships/slide" Target="slides/slide1.xml"/><Relationship Id="rId31" Type="http://schemas.openxmlformats.org/officeDocument/2006/relationships/slide" Target="slides/slide22.xml"/><Relationship Id="rId44" Type="http://schemas.openxmlformats.org/officeDocument/2006/relationships/slide" Target="slides/slide35.xml"/><Relationship Id="rId52" Type="http://schemas.openxmlformats.org/officeDocument/2006/relationships/slide" Target="slides/slide43.xml"/><Relationship Id="rId60" Type="http://schemas.openxmlformats.org/officeDocument/2006/relationships/slide" Target="slides/slide51.xml"/><Relationship Id="rId65" Type="http://schemas.openxmlformats.org/officeDocument/2006/relationships/slide" Target="slides/slide56.xml"/><Relationship Id="rId73" Type="http://schemas.openxmlformats.org/officeDocument/2006/relationships/slide" Target="slides/slide64.xml"/><Relationship Id="rId78" Type="http://schemas.openxmlformats.org/officeDocument/2006/relationships/slide" Target="slides/slide69.xml"/><Relationship Id="rId81" Type="http://schemas.openxmlformats.org/officeDocument/2006/relationships/slide" Target="slides/slide72.xml"/><Relationship Id="rId86" Type="http://schemas.openxmlformats.org/officeDocument/2006/relationships/viewProps" Target="viewProps.xml"/><Relationship Id="rId4" Type="http://schemas.openxmlformats.org/officeDocument/2006/relationships/slideMaster" Target="slideMasters/slideMaster1.xml"/><Relationship Id="rId9" Type="http://schemas.openxmlformats.org/officeDocument/2006/relationships/slideMaster" Target="slideMasters/slideMaster6.xml"/><Relationship Id="rId13" Type="http://schemas.openxmlformats.org/officeDocument/2006/relationships/slide" Target="slides/slide4.xml"/><Relationship Id="rId18" Type="http://schemas.openxmlformats.org/officeDocument/2006/relationships/slide" Target="slides/slide9.xml"/><Relationship Id="rId39" Type="http://schemas.openxmlformats.org/officeDocument/2006/relationships/slide" Target="slides/slide30.xml"/><Relationship Id="rId34" Type="http://schemas.openxmlformats.org/officeDocument/2006/relationships/slide" Target="slides/slide25.xml"/><Relationship Id="rId50" Type="http://schemas.openxmlformats.org/officeDocument/2006/relationships/slide" Target="slides/slide41.xml"/><Relationship Id="rId55" Type="http://schemas.openxmlformats.org/officeDocument/2006/relationships/slide" Target="slides/slide46.xml"/><Relationship Id="rId76" Type="http://schemas.openxmlformats.org/officeDocument/2006/relationships/slide" Target="slides/slide67.xml"/><Relationship Id="rId7" Type="http://schemas.openxmlformats.org/officeDocument/2006/relationships/slideMaster" Target="slideMasters/slideMaster4.xml"/><Relationship Id="rId71" Type="http://schemas.openxmlformats.org/officeDocument/2006/relationships/slide" Target="slides/slide62.xml"/><Relationship Id="rId2" Type="http://schemas.openxmlformats.org/officeDocument/2006/relationships/customXml" Target="../customXml/item2.xml"/><Relationship Id="rId29" Type="http://schemas.openxmlformats.org/officeDocument/2006/relationships/slide" Target="slides/slide20.xml"/><Relationship Id="rId24" Type="http://schemas.openxmlformats.org/officeDocument/2006/relationships/slide" Target="slides/slide15.xml"/><Relationship Id="rId40" Type="http://schemas.openxmlformats.org/officeDocument/2006/relationships/slide" Target="slides/slide31.xml"/><Relationship Id="rId45" Type="http://schemas.openxmlformats.org/officeDocument/2006/relationships/slide" Target="slides/slide36.xml"/><Relationship Id="rId66" Type="http://schemas.openxmlformats.org/officeDocument/2006/relationships/slide" Target="slides/slide57.xml"/><Relationship Id="rId87" Type="http://schemas.openxmlformats.org/officeDocument/2006/relationships/theme" Target="theme/theme1.xml"/><Relationship Id="rId61" Type="http://schemas.openxmlformats.org/officeDocument/2006/relationships/slide" Target="slides/slide52.xml"/><Relationship Id="rId82" Type="http://schemas.openxmlformats.org/officeDocument/2006/relationships/slide" Target="slides/slide73.xml"/><Relationship Id="rId19" Type="http://schemas.openxmlformats.org/officeDocument/2006/relationships/slide" Target="slides/slide10.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Isabel Hoyos" userId="R5eVIiNu+G3RtUhixS3Ma/YW1PnaDPM4b2qCIjSgG/c=" providerId="None" clId="Web-{D003FC48-F014-468C-9918-6DFC234DD09C}"/>
    <pc:docChg chg="modSld">
      <pc:chgData name="Isabel Hoyos" userId="R5eVIiNu+G3RtUhixS3Ma/YW1PnaDPM4b2qCIjSgG/c=" providerId="None" clId="Web-{D003FC48-F014-468C-9918-6DFC234DD09C}" dt="2026-03-06T15:58:10.869" v="3"/>
      <pc:docMkLst>
        <pc:docMk/>
      </pc:docMkLst>
      <pc:sldChg chg="modSp">
        <pc:chgData name="Isabel Hoyos" userId="R5eVIiNu+G3RtUhixS3Ma/YW1PnaDPM4b2qCIjSgG/c=" providerId="None" clId="Web-{D003FC48-F014-468C-9918-6DFC234DD09C}" dt="2026-03-06T15:53:49.567" v="1"/>
        <pc:sldMkLst>
          <pc:docMk/>
          <pc:sldMk cId="1063284716" sldId="2147483454"/>
        </pc:sldMkLst>
        <pc:graphicFrameChg chg="modGraphic">
          <ac:chgData name="Isabel Hoyos" userId="R5eVIiNu+G3RtUhixS3Ma/YW1PnaDPM4b2qCIjSgG/c=" providerId="None" clId="Web-{D003FC48-F014-468C-9918-6DFC234DD09C}" dt="2026-03-06T15:53:49.567" v="1"/>
          <ac:graphicFrameMkLst>
            <pc:docMk/>
            <pc:sldMk cId="1063284716" sldId="2147483454"/>
            <ac:graphicFrameMk id="27" creationId="{14744CBA-D941-D0BD-BB9A-1C79EFD3B4ED}"/>
          </ac:graphicFrameMkLst>
        </pc:graphicFrameChg>
      </pc:sldChg>
      <pc:sldChg chg="modSp">
        <pc:chgData name="Isabel Hoyos" userId="R5eVIiNu+G3RtUhixS3Ma/YW1PnaDPM4b2qCIjSgG/c=" providerId="None" clId="Web-{D003FC48-F014-468C-9918-6DFC234DD09C}" dt="2026-03-06T15:58:10.869" v="3"/>
        <pc:sldMkLst>
          <pc:docMk/>
          <pc:sldMk cId="1972638503" sldId="2147483472"/>
        </pc:sldMkLst>
        <pc:graphicFrameChg chg="modGraphic">
          <ac:chgData name="Isabel Hoyos" userId="R5eVIiNu+G3RtUhixS3Ma/YW1PnaDPM4b2qCIjSgG/c=" providerId="None" clId="Web-{D003FC48-F014-468C-9918-6DFC234DD09C}" dt="2026-03-06T15:58:10.869" v="3"/>
          <ac:graphicFrameMkLst>
            <pc:docMk/>
            <pc:sldMk cId="1972638503" sldId="2147483472"/>
            <ac:graphicFrameMk id="36" creationId="{30EE94A4-4918-7232-E3AC-EFC7AB4BB03A}"/>
          </ac:graphicFrameMkLst>
        </pc:graphicFrameChg>
      </pc:sldChg>
    </pc:docChg>
  </pc:docChgLst>
</pc:chgInfo>
</file>

<file path=ppt/charts/_rels/chart1.xml.rels><?xml version="1.0" encoding="UTF-8" standalone="yes"?>
<Relationships xmlns="http://schemas.openxmlformats.org/package/2006/relationships"><Relationship Id="rId1" Type="http://schemas.openxmlformats.org/officeDocument/2006/relationships/package" Target="../embeddings/Microsoft_Excel_Binary_Worksheet.xlsb"/></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Binary_Worksheet8.xlsb"/></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Binary_Worksheet9.xlsb"/></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Binary_Worksheet10.xlsb"/></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Binary_Worksheet11.xlsb"/></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Binary_Worksheet12.xlsb"/></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Binary_Worksheet13.xlsb"/></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Binary_Worksheet14.xlsb"/></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Binary_Worksheet15.xlsb"/></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Binary_Worksheet16.xlsb"/></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Binary_Worksheet17.xlsb"/></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Binary_Worksheet1.xlsb"/></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Binary_Worksheet18.xlsb"/></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Binary_Worksheet19.xlsb"/></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Binary_Worksheet20.xlsb"/></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Binary_Worksheet21.xlsb"/></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Binary_Worksheet22.xlsb"/></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Binary_Worksheet23.xlsb"/></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Binary_Worksheet24.xlsb"/></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Binary_Worksheet25.xlsb"/></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Binary_Worksheet26.xlsb"/></Relationships>
</file>

<file path=ppt/charts/_rels/chart29.xml.rels><?xml version="1.0" encoding="UTF-8" standalone="yes"?>
<Relationships xmlns="http://schemas.openxmlformats.org/package/2006/relationships"><Relationship Id="rId1" Type="http://schemas.openxmlformats.org/officeDocument/2006/relationships/package" Target="../embeddings/Microsoft_Excel_Binary_Worksheet27.xlsb"/></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Binary_Worksheet2.xlsb"/></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Binary_Worksheet28.xlsb"/></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Binary_Worksheet29.xlsb"/></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Binary_Worksheet30.xlsb"/></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Binary_Worksheet31.xlsb"/></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Binary_Worksheet32.xlsb"/></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Binary_Worksheet33.xlsb"/></Relationships>
</file>

<file path=ppt/charts/_rels/chart36.xml.rels><?xml version="1.0" encoding="UTF-8" standalone="yes"?>
<Relationships xmlns="http://schemas.openxmlformats.org/package/2006/relationships"><Relationship Id="rId1" Type="http://schemas.openxmlformats.org/officeDocument/2006/relationships/package" Target="../embeddings/Microsoft_Excel_Binary_Worksheet34.xlsb"/></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Binary_Worksheet35.xlsb"/></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Binary_Worksheet36.xlsb"/></Relationships>
</file>

<file path=ppt/charts/_rels/chart39.xml.rels><?xml version="1.0" encoding="UTF-8" standalone="yes"?>
<Relationships xmlns="http://schemas.openxmlformats.org/package/2006/relationships"><Relationship Id="rId1" Type="http://schemas.openxmlformats.org/officeDocument/2006/relationships/package" Target="../embeddings/Microsoft_Excel_Binary_Worksheet37.xlsb"/></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Binary_Worksheet3.xlsb"/></Relationships>
</file>

<file path=ppt/charts/_rels/chart40.xml.rels><?xml version="1.0" encoding="UTF-8" standalone="yes"?>
<Relationships xmlns="http://schemas.openxmlformats.org/package/2006/relationships"><Relationship Id="rId1" Type="http://schemas.openxmlformats.org/officeDocument/2006/relationships/package" Target="../embeddings/Microsoft_Excel_Binary_Worksheet38.xlsb"/></Relationships>
</file>

<file path=ppt/charts/_rels/chart41.xml.rels><?xml version="1.0" encoding="UTF-8" standalone="yes"?>
<Relationships xmlns="http://schemas.openxmlformats.org/package/2006/relationships"><Relationship Id="rId1" Type="http://schemas.openxmlformats.org/officeDocument/2006/relationships/package" Target="../embeddings/Microsoft_Excel_Binary_Worksheet39.xlsb"/></Relationships>
</file>

<file path=ppt/charts/_rels/chart42.xml.rels><?xml version="1.0" encoding="UTF-8" standalone="yes"?>
<Relationships xmlns="http://schemas.openxmlformats.org/package/2006/relationships"><Relationship Id="rId1" Type="http://schemas.openxmlformats.org/officeDocument/2006/relationships/package" Target="../embeddings/Microsoft_Excel_Binary_Worksheet40.xlsb"/></Relationships>
</file>

<file path=ppt/charts/_rels/chart43.xml.rels><?xml version="1.0" encoding="UTF-8" standalone="yes"?>
<Relationships xmlns="http://schemas.openxmlformats.org/package/2006/relationships"><Relationship Id="rId1" Type="http://schemas.openxmlformats.org/officeDocument/2006/relationships/package" Target="../embeddings/Microsoft_Excel_Binary_Worksheet41.xlsb"/></Relationships>
</file>

<file path=ppt/charts/_rels/chart44.xml.rels><?xml version="1.0" encoding="UTF-8" standalone="yes"?>
<Relationships xmlns="http://schemas.openxmlformats.org/package/2006/relationships"><Relationship Id="rId1" Type="http://schemas.openxmlformats.org/officeDocument/2006/relationships/package" Target="../embeddings/Microsoft_Excel_Binary_Worksheet42.xlsb"/></Relationships>
</file>

<file path=ppt/charts/_rels/chart45.xml.rels><?xml version="1.0" encoding="UTF-8" standalone="yes"?>
<Relationships xmlns="http://schemas.openxmlformats.org/package/2006/relationships"><Relationship Id="rId1" Type="http://schemas.openxmlformats.org/officeDocument/2006/relationships/package" Target="../embeddings/Microsoft_Excel_Binary_Worksheet43.xlsb"/></Relationships>
</file>

<file path=ppt/charts/_rels/chart46.xml.rels><?xml version="1.0" encoding="UTF-8" standalone="yes"?>
<Relationships xmlns="http://schemas.openxmlformats.org/package/2006/relationships"><Relationship Id="rId1" Type="http://schemas.openxmlformats.org/officeDocument/2006/relationships/package" Target="../embeddings/Microsoft_Excel_Binary_Worksheet44.xlsb"/></Relationships>
</file>

<file path=ppt/charts/_rels/chart47.xml.rels><?xml version="1.0" encoding="UTF-8" standalone="yes"?>
<Relationships xmlns="http://schemas.openxmlformats.org/package/2006/relationships"><Relationship Id="rId1" Type="http://schemas.openxmlformats.org/officeDocument/2006/relationships/package" Target="../embeddings/Microsoft_Excel_Binary_Worksheet45.xlsb"/></Relationships>
</file>

<file path=ppt/charts/_rels/chart48.xml.rels><?xml version="1.0" encoding="UTF-8" standalone="yes"?>
<Relationships xmlns="http://schemas.openxmlformats.org/package/2006/relationships"><Relationship Id="rId1" Type="http://schemas.openxmlformats.org/officeDocument/2006/relationships/package" Target="../embeddings/Microsoft_Excel_Binary_Worksheet46.xlsb"/></Relationships>
</file>

<file path=ppt/charts/_rels/chart49.xml.rels><?xml version="1.0" encoding="UTF-8" standalone="yes"?>
<Relationships xmlns="http://schemas.openxmlformats.org/package/2006/relationships"><Relationship Id="rId1" Type="http://schemas.openxmlformats.org/officeDocument/2006/relationships/package" Target="../embeddings/Microsoft_Excel_Binary_Worksheet47.xlsb"/></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Binary_Worksheet4.xlsb"/></Relationships>
</file>

<file path=ppt/charts/_rels/chart50.xml.rels><?xml version="1.0" encoding="UTF-8" standalone="yes"?>
<Relationships xmlns="http://schemas.openxmlformats.org/package/2006/relationships"><Relationship Id="rId1" Type="http://schemas.openxmlformats.org/officeDocument/2006/relationships/package" Target="../embeddings/Microsoft_Excel_Binary_Worksheet48.xlsb"/></Relationships>
</file>

<file path=ppt/charts/_rels/chart51.xml.rels><?xml version="1.0" encoding="UTF-8" standalone="yes"?>
<Relationships xmlns="http://schemas.openxmlformats.org/package/2006/relationships"><Relationship Id="rId1" Type="http://schemas.openxmlformats.org/officeDocument/2006/relationships/package" Target="../embeddings/Microsoft_Excel_Binary_Worksheet49.xlsb"/></Relationships>
</file>

<file path=ppt/charts/_rels/chart52.xml.rels><?xml version="1.0" encoding="UTF-8" standalone="yes"?>
<Relationships xmlns="http://schemas.openxmlformats.org/package/2006/relationships"><Relationship Id="rId1" Type="http://schemas.openxmlformats.org/officeDocument/2006/relationships/package" Target="../embeddings/Microsoft_Excel_Binary_Worksheet50.xlsb"/></Relationships>
</file>

<file path=ppt/charts/_rels/chart53.xml.rels><?xml version="1.0" encoding="UTF-8" standalone="yes"?>
<Relationships xmlns="http://schemas.openxmlformats.org/package/2006/relationships"><Relationship Id="rId1" Type="http://schemas.openxmlformats.org/officeDocument/2006/relationships/package" Target="../embeddings/Microsoft_Excel_Binary_Worksheet51.xlsb"/></Relationships>
</file>

<file path=ppt/charts/_rels/chart54.xml.rels><?xml version="1.0" encoding="UTF-8" standalone="yes"?>
<Relationships xmlns="http://schemas.openxmlformats.org/package/2006/relationships"><Relationship Id="rId1" Type="http://schemas.openxmlformats.org/officeDocument/2006/relationships/package" Target="../embeddings/Microsoft_Excel_Binary_Worksheet52.xlsb"/></Relationships>
</file>

<file path=ppt/charts/_rels/chart55.xml.rels><?xml version="1.0" encoding="UTF-8" standalone="yes"?>
<Relationships xmlns="http://schemas.openxmlformats.org/package/2006/relationships"><Relationship Id="rId1" Type="http://schemas.openxmlformats.org/officeDocument/2006/relationships/package" Target="../embeddings/Microsoft_Excel_Binary_Worksheet53.xlsb"/></Relationships>
</file>

<file path=ppt/charts/_rels/chart56.xml.rels><?xml version="1.0" encoding="UTF-8" standalone="yes"?>
<Relationships xmlns="http://schemas.openxmlformats.org/package/2006/relationships"><Relationship Id="rId1" Type="http://schemas.openxmlformats.org/officeDocument/2006/relationships/package" Target="../embeddings/Microsoft_Excel_Binary_Worksheet54.xlsb"/></Relationships>
</file>

<file path=ppt/charts/_rels/chart57.xml.rels><?xml version="1.0" encoding="UTF-8" standalone="yes"?>
<Relationships xmlns="http://schemas.openxmlformats.org/package/2006/relationships"><Relationship Id="rId1" Type="http://schemas.openxmlformats.org/officeDocument/2006/relationships/package" Target="../embeddings/Microsoft_Excel_Binary_Worksheet55.xlsb"/></Relationships>
</file>

<file path=ppt/charts/_rels/chart58.xml.rels><?xml version="1.0" encoding="UTF-8" standalone="yes"?>
<Relationships xmlns="http://schemas.openxmlformats.org/package/2006/relationships"><Relationship Id="rId1" Type="http://schemas.openxmlformats.org/officeDocument/2006/relationships/package" Target="../embeddings/Microsoft_Excel_Binary_Worksheet56.xlsb"/></Relationships>
</file>

<file path=ppt/charts/_rels/chart59.xml.rels><?xml version="1.0" encoding="UTF-8" standalone="yes"?>
<Relationships xmlns="http://schemas.openxmlformats.org/package/2006/relationships"><Relationship Id="rId1" Type="http://schemas.openxmlformats.org/officeDocument/2006/relationships/package" Target="../embeddings/Microsoft_Excel_Binary_Worksheet57.xlsb"/></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Binary_Worksheet5.xlsb"/></Relationships>
</file>

<file path=ppt/charts/_rels/chart60.xml.rels><?xml version="1.0" encoding="UTF-8" standalone="yes"?>
<Relationships xmlns="http://schemas.openxmlformats.org/package/2006/relationships"><Relationship Id="rId1" Type="http://schemas.openxmlformats.org/officeDocument/2006/relationships/package" Target="../embeddings/Microsoft_Excel_Binary_Worksheet58.xlsb"/></Relationships>
</file>

<file path=ppt/charts/_rels/chart61.xml.rels><?xml version="1.0" encoding="UTF-8" standalone="yes"?>
<Relationships xmlns="http://schemas.openxmlformats.org/package/2006/relationships"><Relationship Id="rId1" Type="http://schemas.openxmlformats.org/officeDocument/2006/relationships/package" Target="../embeddings/Microsoft_Excel_Binary_Worksheet59.xlsb"/></Relationships>
</file>

<file path=ppt/charts/_rels/chart62.xml.rels><?xml version="1.0" encoding="UTF-8" standalone="yes"?>
<Relationships xmlns="http://schemas.openxmlformats.org/package/2006/relationships"><Relationship Id="rId1" Type="http://schemas.openxmlformats.org/officeDocument/2006/relationships/package" Target="../embeddings/Microsoft_Excel_Binary_Worksheet60.xlsb"/></Relationships>
</file>

<file path=ppt/charts/_rels/chart63.xml.rels><?xml version="1.0" encoding="UTF-8" standalone="yes"?>
<Relationships xmlns="http://schemas.openxmlformats.org/package/2006/relationships"><Relationship Id="rId1" Type="http://schemas.openxmlformats.org/officeDocument/2006/relationships/package" Target="../embeddings/Microsoft_Excel_Binary_Worksheet62.xlsb"/></Relationships>
</file>

<file path=ppt/charts/_rels/chart64.xml.rels><?xml version="1.0" encoding="UTF-8" standalone="yes"?>
<Relationships xmlns="http://schemas.openxmlformats.org/package/2006/relationships"><Relationship Id="rId1" Type="http://schemas.openxmlformats.org/officeDocument/2006/relationships/package" Target="../embeddings/Microsoft_Excel_Binary_Worksheet63.xlsb"/></Relationships>
</file>

<file path=ppt/charts/_rels/chart65.xml.rels><?xml version="1.0" encoding="UTF-8" standalone="yes"?>
<Relationships xmlns="http://schemas.openxmlformats.org/package/2006/relationships"><Relationship Id="rId1" Type="http://schemas.openxmlformats.org/officeDocument/2006/relationships/package" Target="../embeddings/Microsoft_Excel_Binary_Worksheet64.xlsb"/></Relationships>
</file>

<file path=ppt/charts/_rels/chart66.xml.rels><?xml version="1.0" encoding="UTF-8" standalone="yes"?>
<Relationships xmlns="http://schemas.openxmlformats.org/package/2006/relationships"><Relationship Id="rId1" Type="http://schemas.openxmlformats.org/officeDocument/2006/relationships/package" Target="../embeddings/Microsoft_Excel_Binary_Worksheet65.xlsb"/></Relationships>
</file>

<file path=ppt/charts/_rels/chart67.xml.rels><?xml version="1.0" encoding="UTF-8" standalone="yes"?>
<Relationships xmlns="http://schemas.openxmlformats.org/package/2006/relationships"><Relationship Id="rId1" Type="http://schemas.openxmlformats.org/officeDocument/2006/relationships/package" Target="../embeddings/Microsoft_Excel_Binary_Worksheet66.xlsb"/></Relationships>
</file>

<file path=ppt/charts/_rels/chart68.xml.rels><?xml version="1.0" encoding="UTF-8" standalone="yes"?>
<Relationships xmlns="http://schemas.openxmlformats.org/package/2006/relationships"><Relationship Id="rId1" Type="http://schemas.openxmlformats.org/officeDocument/2006/relationships/package" Target="../embeddings/Microsoft_Excel_Binary_Worksheet67.xlsb"/></Relationships>
</file>

<file path=ppt/charts/_rels/chart69.xml.rels><?xml version="1.0" encoding="UTF-8" standalone="yes"?>
<Relationships xmlns="http://schemas.openxmlformats.org/package/2006/relationships"><Relationship Id="rId1" Type="http://schemas.openxmlformats.org/officeDocument/2006/relationships/package" Target="../embeddings/Microsoft_Excel_Binary_Worksheet68.xlsb"/></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70.xml.rels><?xml version="1.0" encoding="UTF-8" standalone="yes"?>
<Relationships xmlns="http://schemas.openxmlformats.org/package/2006/relationships"><Relationship Id="rId1" Type="http://schemas.openxmlformats.org/officeDocument/2006/relationships/package" Target="../embeddings/Microsoft_Excel_Binary_Worksheet69.xlsb"/></Relationships>
</file>

<file path=ppt/charts/_rels/chart71.xml.rels><?xml version="1.0" encoding="UTF-8" standalone="yes"?>
<Relationships xmlns="http://schemas.openxmlformats.org/package/2006/relationships"><Relationship Id="rId1" Type="http://schemas.openxmlformats.org/officeDocument/2006/relationships/package" Target="../embeddings/Microsoft_Excel_Binary_Worksheet70.xlsb"/></Relationships>
</file>

<file path=ppt/charts/_rels/chart72.xml.rels><?xml version="1.0" encoding="UTF-8" standalone="yes"?>
<Relationships xmlns="http://schemas.openxmlformats.org/package/2006/relationships"><Relationship Id="rId1" Type="http://schemas.openxmlformats.org/officeDocument/2006/relationships/package" Target="../embeddings/Microsoft_Excel_Binary_Worksheet71.xlsb"/></Relationships>
</file>

<file path=ppt/charts/_rels/chart73.xml.rels><?xml version="1.0" encoding="UTF-8" standalone="yes"?>
<Relationships xmlns="http://schemas.openxmlformats.org/package/2006/relationships"><Relationship Id="rId1" Type="http://schemas.openxmlformats.org/officeDocument/2006/relationships/package" Target="../embeddings/Microsoft_Excel_Binary_Worksheet72.xlsb"/></Relationships>
</file>

<file path=ppt/charts/_rels/chart74.xml.rels><?xml version="1.0" encoding="UTF-8" standalone="yes"?>
<Relationships xmlns="http://schemas.openxmlformats.org/package/2006/relationships"><Relationship Id="rId1" Type="http://schemas.openxmlformats.org/officeDocument/2006/relationships/package" Target="../embeddings/Microsoft_Excel_Binary_Worksheet73.xlsb"/></Relationships>
</file>

<file path=ppt/charts/_rels/chart75.xml.rels><?xml version="1.0" encoding="UTF-8" standalone="yes"?>
<Relationships xmlns="http://schemas.openxmlformats.org/package/2006/relationships"><Relationship Id="rId1" Type="http://schemas.openxmlformats.org/officeDocument/2006/relationships/package" Target="../embeddings/Microsoft_Excel_Binary_Worksheet74.xlsb"/></Relationships>
</file>

<file path=ppt/charts/_rels/chart76.xml.rels><?xml version="1.0" encoding="UTF-8" standalone="yes"?>
<Relationships xmlns="http://schemas.openxmlformats.org/package/2006/relationships"><Relationship Id="rId1" Type="http://schemas.openxmlformats.org/officeDocument/2006/relationships/package" Target="../embeddings/Microsoft_Excel_Binary_Worksheet75.xlsb"/></Relationships>
</file>

<file path=ppt/charts/_rels/chart77.xml.rels><?xml version="1.0" encoding="UTF-8" standalone="yes"?>
<Relationships xmlns="http://schemas.openxmlformats.org/package/2006/relationships"><Relationship Id="rId1" Type="http://schemas.openxmlformats.org/officeDocument/2006/relationships/package" Target="../embeddings/Microsoft_Excel_Binary_Worksheet76.xlsb"/></Relationships>
</file>

<file path=ppt/charts/_rels/chart78.xml.rels><?xml version="1.0" encoding="UTF-8" standalone="yes"?>
<Relationships xmlns="http://schemas.openxmlformats.org/package/2006/relationships"><Relationship Id="rId1" Type="http://schemas.openxmlformats.org/officeDocument/2006/relationships/package" Target="../embeddings/Microsoft_Excel_Binary_Worksheet77.xlsb"/></Relationships>
</file>

<file path=ppt/charts/_rels/chart79.xml.rels><?xml version="1.0" encoding="UTF-8" standalone="yes"?>
<Relationships xmlns="http://schemas.openxmlformats.org/package/2006/relationships"><Relationship Id="rId1" Type="http://schemas.openxmlformats.org/officeDocument/2006/relationships/package" Target="../embeddings/Microsoft_Excel_Binary_Worksheet78.xlsb"/></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Binary_Worksheet6.xlsb"/></Relationships>
</file>

<file path=ppt/charts/_rels/chart80.xml.rels><?xml version="1.0" encoding="UTF-8" standalone="yes"?>
<Relationships xmlns="http://schemas.openxmlformats.org/package/2006/relationships"><Relationship Id="rId1" Type="http://schemas.openxmlformats.org/officeDocument/2006/relationships/package" Target="../embeddings/Microsoft_Excel_Binary_Worksheet79.xlsb"/></Relationships>
</file>

<file path=ppt/charts/_rels/chart81.xml.rels><?xml version="1.0" encoding="UTF-8" standalone="yes"?>
<Relationships xmlns="http://schemas.openxmlformats.org/package/2006/relationships"><Relationship Id="rId1" Type="http://schemas.openxmlformats.org/officeDocument/2006/relationships/package" Target="../embeddings/Microsoft_Excel_Binary_Worksheet80.xlsb"/></Relationships>
</file>

<file path=ppt/charts/_rels/chart82.xml.rels><?xml version="1.0" encoding="UTF-8" standalone="yes"?>
<Relationships xmlns="http://schemas.openxmlformats.org/package/2006/relationships"><Relationship Id="rId1" Type="http://schemas.openxmlformats.org/officeDocument/2006/relationships/package" Target="../embeddings/Microsoft_Excel_Binary_Worksheet81.xlsb"/></Relationships>
</file>

<file path=ppt/charts/_rels/chart83.xml.rels><?xml version="1.0" encoding="UTF-8" standalone="yes"?>
<Relationships xmlns="http://schemas.openxmlformats.org/package/2006/relationships"><Relationship Id="rId1" Type="http://schemas.openxmlformats.org/officeDocument/2006/relationships/package" Target="../embeddings/Microsoft_Excel_Binary_Worksheet82.xlsb"/></Relationships>
</file>

<file path=ppt/charts/_rels/chart84.xml.rels><?xml version="1.0" encoding="UTF-8" standalone="yes"?>
<Relationships xmlns="http://schemas.openxmlformats.org/package/2006/relationships"><Relationship Id="rId1" Type="http://schemas.openxmlformats.org/officeDocument/2006/relationships/package" Target="../embeddings/Microsoft_Excel_Binary_Worksheet83.xlsb"/></Relationships>
</file>

<file path=ppt/charts/_rels/chart85.xml.rels><?xml version="1.0" encoding="UTF-8" standalone="yes"?>
<Relationships xmlns="http://schemas.openxmlformats.org/package/2006/relationships"><Relationship Id="rId1" Type="http://schemas.openxmlformats.org/officeDocument/2006/relationships/package" Target="../embeddings/Microsoft_Excel_Binary_Worksheet84.xlsb"/></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Binary_Worksheet7.xlsb"/></Relationships>
</file>

<file path=ppt/charts/_rels/chartEx1.xml.rels><?xml version="1.0" encoding="UTF-8" standalone="yes"?>
<Relationships xmlns="http://schemas.openxmlformats.org/package/2006/relationships"><Relationship Id="rId3" Type="http://schemas.microsoft.com/office/2011/relationships/chartColorStyle" Target="colors2.xml"/><Relationship Id="rId2" Type="http://schemas.microsoft.com/office/2011/relationships/chartStyle" Target="style2.xml"/><Relationship Id="rId1" Type="http://schemas.openxmlformats.org/officeDocument/2006/relationships/package" Target="../embeddings/Microsoft_Excel_Worksheet61.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8105849582172703E-2"/>
          <c:y val="2.2146507666098807E-2"/>
          <c:w val="0.96378830083565459"/>
          <c:h val="0.95229982964224869"/>
        </c:manualLayout>
      </c:layout>
      <c:bubbleChart>
        <c:varyColors val="0"/>
        <c:ser>
          <c:idx val="1"/>
          <c:order val="0"/>
          <c:spPr>
            <a:solidFill>
              <a:schemeClr val="accent1"/>
            </a:solidFill>
            <a:ln>
              <a:noFill/>
            </a:ln>
          </c:spPr>
          <c:invertIfNegative val="0"/>
          <c:dPt>
            <c:idx val="0"/>
            <c:invertIfNegative val="0"/>
            <c:bubble3D val="0"/>
            <c:extLst>
              <c:ext xmlns:c16="http://schemas.microsoft.com/office/drawing/2014/chart" uri="{C3380CC4-5D6E-409C-BE32-E72D297353CC}">
                <c16:uniqueId val="{00000000-60B4-4184-B0D3-72A3337E25EE}"/>
              </c:ext>
            </c:extLst>
          </c:dPt>
          <c:dPt>
            <c:idx val="1"/>
            <c:invertIfNegative val="0"/>
            <c:bubble3D val="0"/>
            <c:spPr>
              <a:solidFill>
                <a:schemeClr val="accent4"/>
              </a:solidFill>
              <a:ln>
                <a:noFill/>
              </a:ln>
            </c:spPr>
            <c:extLst>
              <c:ext xmlns:c16="http://schemas.microsoft.com/office/drawing/2014/chart" uri="{C3380CC4-5D6E-409C-BE32-E72D297353CC}">
                <c16:uniqueId val="{00000001-60B4-4184-B0D3-72A3337E25EE}"/>
              </c:ext>
            </c:extLst>
          </c:dPt>
          <c:dPt>
            <c:idx val="2"/>
            <c:invertIfNegative val="0"/>
            <c:bubble3D val="0"/>
            <c:spPr>
              <a:solidFill>
                <a:schemeClr val="accent3"/>
              </a:solidFill>
              <a:ln>
                <a:noFill/>
              </a:ln>
            </c:spPr>
            <c:extLst>
              <c:ext xmlns:c16="http://schemas.microsoft.com/office/drawing/2014/chart" uri="{C3380CC4-5D6E-409C-BE32-E72D297353CC}">
                <c16:uniqueId val="{00000002-60B4-4184-B0D3-72A3337E25EE}"/>
              </c:ext>
            </c:extLst>
          </c:dPt>
          <c:dPt>
            <c:idx val="3"/>
            <c:invertIfNegative val="0"/>
            <c:bubble3D val="0"/>
            <c:spPr>
              <a:solidFill>
                <a:schemeClr val="accent6"/>
              </a:solidFill>
              <a:ln>
                <a:noFill/>
              </a:ln>
            </c:spPr>
            <c:extLst>
              <c:ext xmlns:c16="http://schemas.microsoft.com/office/drawing/2014/chart" uri="{C3380CC4-5D6E-409C-BE32-E72D297353CC}">
                <c16:uniqueId val="{00000003-60B4-4184-B0D3-72A3337E25EE}"/>
              </c:ext>
            </c:extLst>
          </c:dPt>
          <c:xVal>
            <c:numRef>
              <c:f>Sheet1!$A$1:$A$4</c:f>
              <c:numCache>
                <c:formatCode>General</c:formatCode>
                <c:ptCount val="4"/>
                <c:pt idx="0">
                  <c:v>0.03</c:v>
                </c:pt>
                <c:pt idx="1">
                  <c:v>1.67</c:v>
                </c:pt>
                <c:pt idx="2">
                  <c:v>0.16</c:v>
                </c:pt>
                <c:pt idx="3">
                  <c:v>89</c:v>
                </c:pt>
              </c:numCache>
            </c:numRef>
          </c:xVal>
          <c:yVal>
            <c:numRef>
              <c:f>Sheet1!$D$1:$D$4</c:f>
              <c:numCache>
                <c:formatCode>General</c:formatCode>
                <c:ptCount val="4"/>
                <c:pt idx="0">
                  <c:v>0.3</c:v>
                </c:pt>
                <c:pt idx="1">
                  <c:v>19</c:v>
                </c:pt>
                <c:pt idx="2">
                  <c:v>99</c:v>
                </c:pt>
                <c:pt idx="3">
                  <c:v>21</c:v>
                </c:pt>
              </c:numCache>
            </c:numRef>
          </c:yVal>
          <c:bubbleSize>
            <c:numRef>
              <c:f>Sheet1!$E$1:$E$4</c:f>
              <c:numCache>
                <c:formatCode>General</c:formatCode>
                <c:ptCount val="4"/>
                <c:pt idx="0">
                  <c:v>0.03</c:v>
                </c:pt>
                <c:pt idx="1">
                  <c:v>0.02</c:v>
                </c:pt>
                <c:pt idx="2">
                  <c:v>0.04</c:v>
                </c:pt>
                <c:pt idx="3">
                  <c:v>24.62</c:v>
                </c:pt>
              </c:numCache>
            </c:numRef>
          </c:bubbleSize>
          <c:bubble3D val="0"/>
          <c:extLst>
            <c:ext xmlns:c16="http://schemas.microsoft.com/office/drawing/2014/chart" uri="{C3380CC4-5D6E-409C-BE32-E72D297353CC}">
              <c16:uniqueId val="{00000004-60B4-4184-B0D3-72A3337E25EE}"/>
            </c:ext>
          </c:extLst>
        </c:ser>
        <c:dLbls>
          <c:showLegendKey val="0"/>
          <c:showVal val="0"/>
          <c:showCatName val="0"/>
          <c:showSerName val="0"/>
          <c:showPercent val="0"/>
          <c:showBubbleSize val="0"/>
        </c:dLbls>
        <c:bubbleScale val="109"/>
        <c:showNegBubbles val="0"/>
        <c:axId val="1837278896"/>
        <c:axId val="1"/>
      </c:bubbleChart>
      <c:valAx>
        <c:axId val="1837278896"/>
        <c:scaling>
          <c:orientation val="minMax"/>
          <c:max val="100"/>
          <c:min val="-10"/>
        </c:scaling>
        <c:delete val="0"/>
        <c:axPos val="b"/>
        <c:majorGridlines>
          <c:spPr>
            <a:ln>
              <a:noFill/>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sz="1400" kern="1200">
                <a:latin typeface="+mn-lt"/>
                <a:ea typeface="+mn-ea"/>
                <a:cs typeface="+mn-cs"/>
              </a:defRPr>
            </a:pPr>
            <a:endParaRPr lang="en-US"/>
          </a:p>
        </c:txPr>
        <c:crossAx val="1"/>
        <c:crosses val="min"/>
        <c:crossBetween val="midCat"/>
        <c:majorUnit val="10"/>
      </c:valAx>
      <c:valAx>
        <c:axId val="1"/>
        <c:scaling>
          <c:orientation val="minMax"/>
          <c:max val="110"/>
          <c:min val="-10"/>
        </c:scaling>
        <c:delete val="0"/>
        <c:axPos val="l"/>
        <c:majorGridlines>
          <c:spPr>
            <a:ln>
              <a:noFill/>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sz="1400" kern="1200">
                <a:latin typeface="+mn-lt"/>
                <a:ea typeface="+mn-ea"/>
                <a:cs typeface="+mn-cs"/>
              </a:defRPr>
            </a:pPr>
            <a:endParaRPr lang="en-US"/>
          </a:p>
        </c:txPr>
        <c:crossAx val="1837278896"/>
        <c:crosses val="min"/>
        <c:crossBetween val="midCat"/>
        <c:majorUnit val="10"/>
      </c:valAx>
    </c:plotArea>
    <c:plotVisOnly val="0"/>
    <c:dispBlanksAs val="gap"/>
    <c:showDLblsOverMax val="1"/>
  </c:chart>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0210092283526409E-2"/>
          <c:y val="0.1327054794520548"/>
          <c:w val="0.97957981543294714"/>
          <c:h val="0.7345890410958904"/>
        </c:manualLayout>
      </c:layout>
      <c:barChart>
        <c:barDir val="col"/>
        <c:grouping val="stacked"/>
        <c:varyColors val="0"/>
        <c:ser>
          <c:idx val="0"/>
          <c:order val="0"/>
          <c:spPr>
            <a:solidFill>
              <a:srgbClr val="4C6C9C"/>
            </a:solidFill>
            <a:ln>
              <a:noFill/>
            </a:ln>
          </c:spPr>
          <c:invertIfNegative val="0"/>
          <c:val>
            <c:numRef>
              <c:f>Sheet1!$A$1:$G$1</c:f>
              <c:numCache>
                <c:formatCode>General</c:formatCode>
                <c:ptCount val="7"/>
                <c:pt idx="0">
                  <c:v>92.106000000000009</c:v>
                </c:pt>
                <c:pt idx="1">
                  <c:v>94.676400000000015</c:v>
                </c:pt>
                <c:pt idx="2">
                  <c:v>105.49350000000001</c:v>
                </c:pt>
                <c:pt idx="3">
                  <c:v>95.069100000000006</c:v>
                </c:pt>
                <c:pt idx="4">
                  <c:v>98.1036</c:v>
                </c:pt>
                <c:pt idx="5">
                  <c:v>141.6576</c:v>
                </c:pt>
                <c:pt idx="6">
                  <c:v>181.03470000000002</c:v>
                </c:pt>
              </c:numCache>
            </c:numRef>
          </c:val>
          <c:extLst>
            <c:ext xmlns:c16="http://schemas.microsoft.com/office/drawing/2014/chart" uri="{C3380CC4-5D6E-409C-BE32-E72D297353CC}">
              <c16:uniqueId val="{00000000-2B95-494C-8D29-636F70316179}"/>
            </c:ext>
          </c:extLst>
        </c:ser>
        <c:ser>
          <c:idx val="1"/>
          <c:order val="1"/>
          <c:spPr>
            <a:solidFill>
              <a:schemeClr val="accent1"/>
            </a:solidFill>
            <a:ln>
              <a:noFill/>
            </a:ln>
          </c:spPr>
          <c:invertIfNegative val="0"/>
          <c:dLbls>
            <c:dLbl>
              <c:idx val="5"/>
              <c:layout>
                <c:manualLayout>
                  <c:x val="3.0433928922049873E-2"/>
                  <c:y val="0"/>
                </c:manualLayout>
              </c:layout>
              <c:numFmt formatCode="#,##0;&quot;-&quot;#,##0" sourceLinked="0"/>
              <c:spPr>
                <a:noFill/>
                <a:ln>
                  <a:noFill/>
                </a:ln>
              </c:spPr>
              <c:txPr>
                <a:bodyPr wrap="none"/>
                <a:lstStyle/>
                <a:p>
                  <a:pPr>
                    <a:defRPr sz="11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2B95-494C-8D29-636F70316179}"/>
                </c:ext>
              </c:extLst>
            </c:dLbl>
            <c:dLbl>
              <c:idx val="6"/>
              <c:layout>
                <c:manualLayout>
                  <c:x val="0"/>
                  <c:y val="0"/>
                </c:manualLayout>
              </c:layout>
              <c:numFmt formatCode="#,##0;&quot;-&quot;#,##0" sourceLinked="0"/>
              <c:spPr>
                <a:noFill/>
                <a:ln>
                  <a:noFill/>
                </a:ln>
              </c:spPr>
              <c:txPr>
                <a:bodyPr wrap="none"/>
                <a:lstStyle/>
                <a:p>
                  <a:pPr>
                    <a:defRPr sz="11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2B95-494C-8D29-636F70316179}"/>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Sheet1!$A$2:$G$2</c:f>
              <c:numCache>
                <c:formatCode>General</c:formatCode>
                <c:ptCount val="7"/>
                <c:pt idx="0">
                  <c:v>225.59399999999999</c:v>
                </c:pt>
                <c:pt idx="1">
                  <c:v>208.66086000000001</c:v>
                </c:pt>
                <c:pt idx="2">
                  <c:v>204.99156000000002</c:v>
                </c:pt>
                <c:pt idx="3">
                  <c:v>179.06184000000002</c:v>
                </c:pt>
                <c:pt idx="4">
                  <c:v>211.84092000000001</c:v>
                </c:pt>
                <c:pt idx="5">
                  <c:v>295.74558000000007</c:v>
                </c:pt>
                <c:pt idx="6">
                  <c:v>459.39636000000007</c:v>
                </c:pt>
              </c:numCache>
            </c:numRef>
          </c:val>
          <c:extLst>
            <c:ext xmlns:c16="http://schemas.microsoft.com/office/drawing/2014/chart" uri="{C3380CC4-5D6E-409C-BE32-E72D297353CC}">
              <c16:uniqueId val="{00000003-2B95-494C-8D29-636F70316179}"/>
            </c:ext>
          </c:extLst>
        </c:ser>
        <c:ser>
          <c:idx val="2"/>
          <c:order val="2"/>
          <c:spPr>
            <a:solidFill>
              <a:schemeClr val="accent4"/>
            </a:solidFill>
            <a:ln>
              <a:noFill/>
            </a:ln>
          </c:spPr>
          <c:invertIfNegative val="0"/>
          <c:dLbls>
            <c:dLbl>
              <c:idx val="5"/>
              <c:layout>
                <c:manualLayout>
                  <c:x val="-3.0433928922049873E-2"/>
                  <c:y val="0"/>
                </c:manualLayout>
              </c:layout>
              <c:numFmt formatCode="#,##0;&quot;-&quot;#,##0" sourceLinked="0"/>
              <c:spPr>
                <a:noFill/>
                <a:ln>
                  <a:noFill/>
                </a:ln>
              </c:spPr>
              <c:txPr>
                <a:bodyPr wrap="none"/>
                <a:lstStyle/>
                <a:p>
                  <a:pPr>
                    <a:defRPr sz="11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2B95-494C-8D29-636F70316179}"/>
                </c:ext>
              </c:extLst>
            </c:dLbl>
            <c:dLbl>
              <c:idx val="6"/>
              <c:layout>
                <c:manualLayout>
                  <c:x val="0"/>
                  <c:y val="-8.5616438356164379E-4"/>
                </c:manualLayout>
              </c:layout>
              <c:numFmt formatCode="#,##0;&quot;-&quot;#,##0" sourceLinked="0"/>
              <c:spPr>
                <a:noFill/>
                <a:ln>
                  <a:noFill/>
                </a:ln>
              </c:spPr>
              <c:txPr>
                <a:bodyPr wrap="none"/>
                <a:lstStyle/>
                <a:p>
                  <a:pPr>
                    <a:defRPr sz="11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2B95-494C-8D29-636F70316179}"/>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Sheet1!$A$3:$G$3</c:f>
              <c:numCache>
                <c:formatCode>General</c:formatCode>
                <c:ptCount val="7"/>
                <c:pt idx="0">
                  <c:v>188.98110000000003</c:v>
                </c:pt>
                <c:pt idx="1">
                  <c:v>153.41799000000003</c:v>
                </c:pt>
                <c:pt idx="2">
                  <c:v>178.66546499999998</c:v>
                </c:pt>
                <c:pt idx="3">
                  <c:v>204.79618500000004</c:v>
                </c:pt>
                <c:pt idx="4">
                  <c:v>166.84998000000002</c:v>
                </c:pt>
                <c:pt idx="5">
                  <c:v>284.60487000000006</c:v>
                </c:pt>
                <c:pt idx="6">
                  <c:v>407.3092650000001</c:v>
                </c:pt>
              </c:numCache>
            </c:numRef>
          </c:val>
          <c:extLst>
            <c:ext xmlns:c16="http://schemas.microsoft.com/office/drawing/2014/chart" uri="{C3380CC4-5D6E-409C-BE32-E72D297353CC}">
              <c16:uniqueId val="{00000006-2B95-494C-8D29-636F70316179}"/>
            </c:ext>
          </c:extLst>
        </c:ser>
        <c:ser>
          <c:idx val="3"/>
          <c:order val="3"/>
          <c:spPr>
            <a:solidFill>
              <a:schemeClr val="accent6"/>
            </a:solidFill>
            <a:ln>
              <a:noFill/>
            </a:ln>
          </c:spPr>
          <c:invertIfNegative val="0"/>
          <c:val>
            <c:numRef>
              <c:f>Sheet1!$A$4:$G$4</c:f>
              <c:numCache>
                <c:formatCode>General</c:formatCode>
                <c:ptCount val="7"/>
                <c:pt idx="0">
                  <c:v>41.138799999999947</c:v>
                </c:pt>
                <c:pt idx="1">
                  <c:v>45.108333333333348</c:v>
                </c:pt>
                <c:pt idx="2">
                  <c:v>95.268799999999942</c:v>
                </c:pt>
                <c:pt idx="3">
                  <c:v>128.82939999999996</c:v>
                </c:pt>
                <c:pt idx="4">
                  <c:v>57.01693333333327</c:v>
                </c:pt>
                <c:pt idx="5">
                  <c:v>155.1726666666666</c:v>
                </c:pt>
                <c:pt idx="6">
                  <c:v>251.88493333333327</c:v>
                </c:pt>
              </c:numCache>
            </c:numRef>
          </c:val>
          <c:extLst>
            <c:ext xmlns:c16="http://schemas.microsoft.com/office/drawing/2014/chart" uri="{C3380CC4-5D6E-409C-BE32-E72D297353CC}">
              <c16:uniqueId val="{00000007-2B95-494C-8D29-636F70316179}"/>
            </c:ext>
          </c:extLst>
        </c:ser>
        <c:ser>
          <c:idx val="4"/>
          <c:order val="4"/>
          <c:spPr>
            <a:solidFill>
              <a:schemeClr val="accent2"/>
            </a:solidFill>
            <a:ln>
              <a:noFill/>
            </a:ln>
          </c:spPr>
          <c:invertIfNegative val="0"/>
          <c:dLbls>
            <c:dLbl>
              <c:idx val="2"/>
              <c:layout>
                <c:manualLayout>
                  <c:x val="-3.0433928922049873E-2"/>
                  <c:y val="0"/>
                </c:manualLayout>
              </c:layout>
              <c:numFmt formatCode="#,##0;&quot;-&quot;#,##0" sourceLinked="0"/>
              <c:spPr>
                <a:noFill/>
                <a:ln>
                  <a:noFill/>
                </a:ln>
              </c:spPr>
              <c:txPr>
                <a:bodyPr wrap="none"/>
                <a:lstStyle/>
                <a:p>
                  <a:pPr>
                    <a:defRPr sz="11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2B95-494C-8D29-636F70316179}"/>
                </c:ext>
              </c:extLst>
            </c:dLbl>
            <c:dLbl>
              <c:idx val="3"/>
              <c:layout>
                <c:manualLayout>
                  <c:x val="0"/>
                  <c:y val="0"/>
                </c:manualLayout>
              </c:layout>
              <c:numFmt formatCode="#,##0;&quot;-&quot;#,##0" sourceLinked="0"/>
              <c:spPr>
                <a:noFill/>
                <a:ln>
                  <a:noFill/>
                </a:ln>
              </c:spPr>
              <c:txPr>
                <a:bodyPr wrap="none"/>
                <a:lstStyle/>
                <a:p>
                  <a:pPr>
                    <a:defRPr sz="11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2B95-494C-8D29-636F70316179}"/>
                </c:ext>
              </c:extLst>
            </c:dLbl>
            <c:dLbl>
              <c:idx val="5"/>
              <c:layout>
                <c:manualLayout>
                  <c:x val="-3.0433928922049873E-2"/>
                  <c:y val="0"/>
                </c:manualLayout>
              </c:layout>
              <c:numFmt formatCode="#,##0;&quot;-&quot;#,##0" sourceLinked="0"/>
              <c:spPr>
                <a:noFill/>
                <a:ln>
                  <a:noFill/>
                </a:ln>
              </c:spPr>
              <c:txPr>
                <a:bodyPr wrap="none"/>
                <a:lstStyle/>
                <a:p>
                  <a:pPr>
                    <a:defRPr sz="11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2B95-494C-8D29-636F70316179}"/>
                </c:ext>
              </c:extLst>
            </c:dLbl>
            <c:dLbl>
              <c:idx val="6"/>
              <c:layout>
                <c:manualLayout>
                  <c:x val="0"/>
                  <c:y val="0"/>
                </c:manualLayout>
              </c:layout>
              <c:numFmt formatCode="#,##0;&quot;-&quot;#,##0" sourceLinked="0"/>
              <c:spPr>
                <a:noFill/>
                <a:ln>
                  <a:noFill/>
                </a:ln>
              </c:spPr>
              <c:txPr>
                <a:bodyPr wrap="none"/>
                <a:lstStyle/>
                <a:p>
                  <a:pPr>
                    <a:defRPr sz="11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2B95-494C-8D29-636F70316179}"/>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Sheet1!$A$5:$G$5</c:f>
              <c:numCache>
                <c:formatCode>General</c:formatCode>
                <c:ptCount val="7"/>
                <c:pt idx="0">
                  <c:v>153.54899999999998</c:v>
                </c:pt>
                <c:pt idx="1">
                  <c:v>206.43809999999996</c:v>
                </c:pt>
                <c:pt idx="2">
                  <c:v>314.07749999999999</c:v>
                </c:pt>
                <c:pt idx="3">
                  <c:v>392.40300000000002</c:v>
                </c:pt>
                <c:pt idx="4">
                  <c:v>254.05380000000002</c:v>
                </c:pt>
                <c:pt idx="5">
                  <c:v>438.62279999999987</c:v>
                </c:pt>
                <c:pt idx="6">
                  <c:v>646.76700000000005</c:v>
                </c:pt>
              </c:numCache>
            </c:numRef>
          </c:val>
          <c:extLst>
            <c:ext xmlns:c16="http://schemas.microsoft.com/office/drawing/2014/chart" uri="{C3380CC4-5D6E-409C-BE32-E72D297353CC}">
              <c16:uniqueId val="{0000000C-2B95-494C-8D29-636F70316179}"/>
            </c:ext>
          </c:extLst>
        </c:ser>
        <c:ser>
          <c:idx val="5"/>
          <c:order val="5"/>
          <c:spPr>
            <a:solidFill>
              <a:srgbClr val="C30C3E"/>
            </a:solidFill>
            <a:ln>
              <a:noFill/>
            </a:ln>
          </c:spPr>
          <c:invertIfNegative val="0"/>
          <c:dLbls>
            <c:dLbl>
              <c:idx val="1"/>
              <c:layout>
                <c:manualLayout>
                  <c:x val="3.0433928922049873E-2"/>
                  <c:y val="0"/>
                </c:manualLayout>
              </c:layout>
              <c:numFmt formatCode="#,##0;&quot;-&quot;#,##0" sourceLinked="0"/>
              <c:spPr>
                <a:noFill/>
                <a:ln>
                  <a:noFill/>
                </a:ln>
              </c:spPr>
              <c:txPr>
                <a:bodyPr wrap="none"/>
                <a:lstStyle/>
                <a:p>
                  <a:pPr>
                    <a:defRPr sz="11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D-2B95-494C-8D29-636F70316179}"/>
                </c:ext>
              </c:extLst>
            </c:dLbl>
            <c:dLbl>
              <c:idx val="2"/>
              <c:layout>
                <c:manualLayout>
                  <c:x val="0"/>
                  <c:y val="0"/>
                </c:manualLayout>
              </c:layout>
              <c:numFmt formatCode="#,##0;&quot;-&quot;#,##0" sourceLinked="0"/>
              <c:spPr>
                <a:noFill/>
                <a:ln>
                  <a:noFill/>
                </a:ln>
              </c:spPr>
              <c:txPr>
                <a:bodyPr wrap="none"/>
                <a:lstStyle/>
                <a:p>
                  <a:pPr>
                    <a:defRPr sz="11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E-2B95-494C-8D29-636F70316179}"/>
                </c:ext>
              </c:extLst>
            </c:dLbl>
            <c:dLbl>
              <c:idx val="3"/>
              <c:layout>
                <c:manualLayout>
                  <c:x val="0"/>
                  <c:y val="-8.5616438356164379E-4"/>
                </c:manualLayout>
              </c:layout>
              <c:numFmt formatCode="#,##0;&quot;-&quot;#,##0" sourceLinked="0"/>
              <c:spPr>
                <a:noFill/>
                <a:ln>
                  <a:noFill/>
                </a:ln>
              </c:spPr>
              <c:txPr>
                <a:bodyPr wrap="none"/>
                <a:lstStyle/>
                <a:p>
                  <a:pPr>
                    <a:defRPr sz="11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F-2B95-494C-8D29-636F70316179}"/>
                </c:ext>
              </c:extLst>
            </c:dLbl>
            <c:dLbl>
              <c:idx val="4"/>
              <c:layout>
                <c:manualLayout>
                  <c:x val="0"/>
                  <c:y val="-8.5616438356164379E-4"/>
                </c:manualLayout>
              </c:layout>
              <c:numFmt formatCode="#,##0;&quot;-&quot;#,##0" sourceLinked="0"/>
              <c:spPr>
                <a:noFill/>
                <a:ln>
                  <a:noFill/>
                </a:ln>
              </c:spPr>
              <c:txPr>
                <a:bodyPr wrap="none"/>
                <a:lstStyle/>
                <a:p>
                  <a:pPr>
                    <a:defRPr sz="11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0-2B95-494C-8D29-636F70316179}"/>
                </c:ext>
              </c:extLst>
            </c:dLbl>
            <c:dLbl>
              <c:idx val="5"/>
              <c:layout>
                <c:manualLayout>
                  <c:x val="0"/>
                  <c:y val="0"/>
                </c:manualLayout>
              </c:layout>
              <c:numFmt formatCode="#,##0;&quot;-&quot;#,##0" sourceLinked="0"/>
              <c:spPr>
                <a:noFill/>
                <a:ln>
                  <a:noFill/>
                </a:ln>
              </c:spPr>
              <c:txPr>
                <a:bodyPr wrap="none"/>
                <a:lstStyle/>
                <a:p>
                  <a:pPr>
                    <a:defRPr sz="11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1-2B95-494C-8D29-636F70316179}"/>
                </c:ext>
              </c:extLst>
            </c:dLbl>
            <c:dLbl>
              <c:idx val="6"/>
              <c:layout>
                <c:manualLayout>
                  <c:x val="0"/>
                  <c:y val="0"/>
                </c:manualLayout>
              </c:layout>
              <c:numFmt formatCode="#,##0;&quot;-&quot;#,##0" sourceLinked="0"/>
              <c:spPr>
                <a:noFill/>
                <a:ln>
                  <a:noFill/>
                </a:ln>
              </c:spPr>
              <c:txPr>
                <a:bodyPr wrap="none"/>
                <a:lstStyle/>
                <a:p>
                  <a:pPr>
                    <a:defRPr sz="11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2-2B95-494C-8D29-636F70316179}"/>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Sheet1!$A$6:$G$6</c:f>
              <c:numCache>
                <c:formatCode>General</c:formatCode>
                <c:ptCount val="7"/>
                <c:pt idx="0">
                  <c:v>230.37110000000007</c:v>
                </c:pt>
                <c:pt idx="1">
                  <c:v>328.53780000000006</c:v>
                </c:pt>
                <c:pt idx="2">
                  <c:v>459.75559999999996</c:v>
                </c:pt>
                <c:pt idx="3">
                  <c:v>560.7176666666669</c:v>
                </c:pt>
                <c:pt idx="4">
                  <c:v>406.8080666666666</c:v>
                </c:pt>
                <c:pt idx="5">
                  <c:v>605.11466666666661</c:v>
                </c:pt>
                <c:pt idx="6">
                  <c:v>804.40786666666668</c:v>
                </c:pt>
              </c:numCache>
            </c:numRef>
          </c:val>
          <c:extLst>
            <c:ext xmlns:c16="http://schemas.microsoft.com/office/drawing/2014/chart" uri="{C3380CC4-5D6E-409C-BE32-E72D297353CC}">
              <c16:uniqueId val="{00000013-2B95-494C-8D29-636F70316179}"/>
            </c:ext>
          </c:extLst>
        </c:ser>
        <c:dLbls>
          <c:showLegendKey val="0"/>
          <c:showVal val="0"/>
          <c:showCatName val="0"/>
          <c:showSerName val="0"/>
          <c:showPercent val="0"/>
          <c:showBubbleSize val="0"/>
        </c:dLbls>
        <c:gapWidth val="15"/>
        <c:overlap val="100"/>
        <c:axId val="1840542736"/>
        <c:axId val="1"/>
      </c:barChart>
      <c:catAx>
        <c:axId val="1840542736"/>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2750.8001250000002"/>
          <c:min val="0"/>
        </c:scaling>
        <c:delete val="1"/>
        <c:axPos val="l"/>
        <c:numFmt formatCode="General" sourceLinked="1"/>
        <c:majorTickMark val="out"/>
        <c:minorTickMark val="none"/>
        <c:tickLblPos val="nextTo"/>
        <c:crossAx val="1840542736"/>
        <c:crosses val="min"/>
        <c:crossBetween val="between"/>
      </c:valAx>
    </c:plotArea>
    <c:plotVisOnly val="0"/>
    <c:dispBlanksAs val="gap"/>
    <c:showDLblsOverMax val="1"/>
  </c:chart>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9.3828942619992774E-3"/>
          <c:y val="2.7455121436114043E-2"/>
          <c:w val="0.98123421147600143"/>
          <c:h val="0.94508975712777188"/>
        </c:manualLayout>
      </c:layout>
      <c:barChart>
        <c:barDir val="col"/>
        <c:grouping val="stacked"/>
        <c:varyColors val="0"/>
        <c:ser>
          <c:idx val="0"/>
          <c:order val="0"/>
          <c:spPr>
            <a:solidFill>
              <a:srgbClr val="DFE5EF"/>
            </a:solidFill>
            <a:ln>
              <a:noFill/>
            </a:ln>
          </c:spPr>
          <c:invertIfNegative val="0"/>
          <c:val>
            <c:numRef>
              <c:f>Sheet1!$A$1:$BC$1</c:f>
              <c:numCache>
                <c:formatCode>General</c:formatCode>
                <c:ptCount val="55"/>
                <c:pt idx="0">
                  <c:v>3220</c:v>
                </c:pt>
                <c:pt idx="1">
                  <c:v>6168</c:v>
                </c:pt>
                <c:pt idx="2">
                  <c:v>8907</c:v>
                </c:pt>
                <c:pt idx="3">
                  <c:v>15877</c:v>
                </c:pt>
                <c:pt idx="4">
                  <c:v>25200</c:v>
                </c:pt>
                <c:pt idx="5">
                  <c:v>35341</c:v>
                </c:pt>
                <c:pt idx="6">
                  <c:v>38183</c:v>
                </c:pt>
                <c:pt idx="7">
                  <c:v>44741</c:v>
                </c:pt>
                <c:pt idx="8">
                  <c:v>46554</c:v>
                </c:pt>
                <c:pt idx="9">
                  <c:v>50182</c:v>
                </c:pt>
                <c:pt idx="10">
                  <c:v>57711</c:v>
                </c:pt>
                <c:pt idx="11">
                  <c:v>68907</c:v>
                </c:pt>
                <c:pt idx="12">
                  <c:v>62559</c:v>
                </c:pt>
                <c:pt idx="13">
                  <c:v>66945</c:v>
                </c:pt>
                <c:pt idx="14">
                  <c:v>85219</c:v>
                </c:pt>
                <c:pt idx="15">
                  <c:v>112302</c:v>
                </c:pt>
                <c:pt idx="16">
                  <c:v>132997</c:v>
                </c:pt>
                <c:pt idx="17">
                  <c:v>144180</c:v>
                </c:pt>
                <c:pt idx="18">
                  <c:v>154629</c:v>
                </c:pt>
                <c:pt idx="19">
                  <c:v>150385</c:v>
                </c:pt>
                <c:pt idx="20">
                  <c:v>155280</c:v>
                </c:pt>
                <c:pt idx="21">
                  <c:v>144878</c:v>
                </c:pt>
                <c:pt idx="22">
                  <c:v>127660</c:v>
                </c:pt>
                <c:pt idx="23">
                  <c:v>99555</c:v>
                </c:pt>
                <c:pt idx="24">
                  <c:v>80580</c:v>
                </c:pt>
                <c:pt idx="25">
                  <c:v>66135</c:v>
                </c:pt>
                <c:pt idx="26">
                  <c:v>49375</c:v>
                </c:pt>
                <c:pt idx="27">
                  <c:v>37232</c:v>
                </c:pt>
                <c:pt idx="28">
                  <c:v>31537</c:v>
                </c:pt>
                <c:pt idx="29">
                  <c:v>29053</c:v>
                </c:pt>
                <c:pt idx="30">
                  <c:v>29980</c:v>
                </c:pt>
                <c:pt idx="31">
                  <c:v>25813</c:v>
                </c:pt>
                <c:pt idx="32">
                  <c:v>28758</c:v>
                </c:pt>
                <c:pt idx="33">
                  <c:v>28244</c:v>
                </c:pt>
                <c:pt idx="34">
                  <c:v>25986</c:v>
                </c:pt>
                <c:pt idx="35">
                  <c:v>27796</c:v>
                </c:pt>
                <c:pt idx="36">
                  <c:v>27161</c:v>
                </c:pt>
                <c:pt idx="37">
                  <c:v>28565</c:v>
                </c:pt>
                <c:pt idx="38">
                  <c:v>23740</c:v>
                </c:pt>
                <c:pt idx="39">
                  <c:v>21349</c:v>
                </c:pt>
                <c:pt idx="40">
                  <c:v>15859</c:v>
                </c:pt>
                <c:pt idx="41">
                  <c:v>16423</c:v>
                </c:pt>
                <c:pt idx="42">
                  <c:v>17819</c:v>
                </c:pt>
                <c:pt idx="43">
                  <c:v>17448</c:v>
                </c:pt>
                <c:pt idx="44">
                  <c:v>22380</c:v>
                </c:pt>
                <c:pt idx="45">
                  <c:v>27505</c:v>
                </c:pt>
                <c:pt idx="46">
                  <c:v>39386</c:v>
                </c:pt>
                <c:pt idx="47">
                  <c:v>44081</c:v>
                </c:pt>
                <c:pt idx="48">
                  <c:v>51953</c:v>
                </c:pt>
                <c:pt idx="49">
                  <c:v>55347</c:v>
                </c:pt>
                <c:pt idx="50">
                  <c:v>53440</c:v>
                </c:pt>
                <c:pt idx="51">
                  <c:v>58508</c:v>
                </c:pt>
                <c:pt idx="52">
                  <c:v>59997</c:v>
                </c:pt>
                <c:pt idx="53">
                  <c:v>60900</c:v>
                </c:pt>
                <c:pt idx="54">
                  <c:v>52316</c:v>
                </c:pt>
              </c:numCache>
            </c:numRef>
          </c:val>
          <c:extLst>
            <c:ext xmlns:c16="http://schemas.microsoft.com/office/drawing/2014/chart" uri="{C3380CC4-5D6E-409C-BE32-E72D297353CC}">
              <c16:uniqueId val="{00000000-BF03-4831-9535-C58A71A5540B}"/>
            </c:ext>
          </c:extLst>
        </c:ser>
        <c:ser>
          <c:idx val="1"/>
          <c:order val="1"/>
          <c:spPr>
            <a:solidFill>
              <a:srgbClr val="C3CFE1"/>
            </a:solidFill>
            <a:ln>
              <a:noFill/>
            </a:ln>
          </c:spPr>
          <c:invertIfNegative val="0"/>
          <c:val>
            <c:numRef>
              <c:f>Sheet1!$A$2:$BC$2</c:f>
              <c:numCache>
                <c:formatCode>General</c:formatCode>
                <c:ptCount val="55"/>
                <c:pt idx="0">
                  <c:v>0</c:v>
                </c:pt>
                <c:pt idx="1">
                  <c:v>0</c:v>
                </c:pt>
                <c:pt idx="2">
                  <c:v>0</c:v>
                </c:pt>
                <c:pt idx="3">
                  <c:v>0</c:v>
                </c:pt>
                <c:pt idx="4">
                  <c:v>0</c:v>
                </c:pt>
                <c:pt idx="5">
                  <c:v>0</c:v>
                </c:pt>
                <c:pt idx="6">
                  <c:v>0</c:v>
                </c:pt>
                <c:pt idx="7">
                  <c:v>1022</c:v>
                </c:pt>
                <c:pt idx="8">
                  <c:v>3220</c:v>
                </c:pt>
                <c:pt idx="9">
                  <c:v>6168</c:v>
                </c:pt>
                <c:pt idx="10">
                  <c:v>8907</c:v>
                </c:pt>
                <c:pt idx="11">
                  <c:v>15877</c:v>
                </c:pt>
                <c:pt idx="12">
                  <c:v>25200</c:v>
                </c:pt>
                <c:pt idx="13">
                  <c:v>35341</c:v>
                </c:pt>
                <c:pt idx="14">
                  <c:v>38183</c:v>
                </c:pt>
                <c:pt idx="15">
                  <c:v>44741</c:v>
                </c:pt>
                <c:pt idx="16">
                  <c:v>46554</c:v>
                </c:pt>
                <c:pt idx="17">
                  <c:v>50182</c:v>
                </c:pt>
                <c:pt idx="18">
                  <c:v>57711</c:v>
                </c:pt>
                <c:pt idx="19">
                  <c:v>68907</c:v>
                </c:pt>
                <c:pt idx="20">
                  <c:v>62559</c:v>
                </c:pt>
                <c:pt idx="21">
                  <c:v>66945</c:v>
                </c:pt>
                <c:pt idx="22">
                  <c:v>85219</c:v>
                </c:pt>
                <c:pt idx="23">
                  <c:v>112302</c:v>
                </c:pt>
                <c:pt idx="24">
                  <c:v>132997</c:v>
                </c:pt>
                <c:pt idx="25">
                  <c:v>144180</c:v>
                </c:pt>
                <c:pt idx="26">
                  <c:v>154629</c:v>
                </c:pt>
                <c:pt idx="27">
                  <c:v>150385</c:v>
                </c:pt>
                <c:pt idx="28">
                  <c:v>155280</c:v>
                </c:pt>
                <c:pt idx="29">
                  <c:v>144878</c:v>
                </c:pt>
                <c:pt idx="30">
                  <c:v>127660</c:v>
                </c:pt>
                <c:pt idx="31">
                  <c:v>99555</c:v>
                </c:pt>
                <c:pt idx="32">
                  <c:v>80580</c:v>
                </c:pt>
                <c:pt idx="33">
                  <c:v>66135</c:v>
                </c:pt>
                <c:pt idx="34">
                  <c:v>49375</c:v>
                </c:pt>
                <c:pt idx="35">
                  <c:v>37232</c:v>
                </c:pt>
                <c:pt idx="36">
                  <c:v>31537</c:v>
                </c:pt>
                <c:pt idx="37">
                  <c:v>29053</c:v>
                </c:pt>
                <c:pt idx="38">
                  <c:v>29980</c:v>
                </c:pt>
                <c:pt idx="39">
                  <c:v>25813</c:v>
                </c:pt>
                <c:pt idx="40">
                  <c:v>28758</c:v>
                </c:pt>
                <c:pt idx="41">
                  <c:v>28244</c:v>
                </c:pt>
                <c:pt idx="42">
                  <c:v>25986</c:v>
                </c:pt>
                <c:pt idx="43">
                  <c:v>27796</c:v>
                </c:pt>
                <c:pt idx="44">
                  <c:v>27161</c:v>
                </c:pt>
                <c:pt idx="45">
                  <c:v>28565</c:v>
                </c:pt>
                <c:pt idx="46">
                  <c:v>23740</c:v>
                </c:pt>
                <c:pt idx="47">
                  <c:v>21349</c:v>
                </c:pt>
                <c:pt idx="48">
                  <c:v>15859</c:v>
                </c:pt>
                <c:pt idx="49">
                  <c:v>16423</c:v>
                </c:pt>
                <c:pt idx="50">
                  <c:v>17819</c:v>
                </c:pt>
                <c:pt idx="51">
                  <c:v>17448</c:v>
                </c:pt>
                <c:pt idx="52">
                  <c:v>22380</c:v>
                </c:pt>
                <c:pt idx="53">
                  <c:v>27505</c:v>
                </c:pt>
                <c:pt idx="54">
                  <c:v>39386</c:v>
                </c:pt>
              </c:numCache>
            </c:numRef>
          </c:val>
          <c:extLst>
            <c:ext xmlns:c16="http://schemas.microsoft.com/office/drawing/2014/chart" uri="{C3380CC4-5D6E-409C-BE32-E72D297353CC}">
              <c16:uniqueId val="{00000001-BF03-4831-9535-C58A71A5540B}"/>
            </c:ext>
          </c:extLst>
        </c:ser>
        <c:ser>
          <c:idx val="2"/>
          <c:order val="2"/>
          <c:spPr>
            <a:solidFill>
              <a:srgbClr val="9DB1CF"/>
            </a:solidFill>
            <a:ln>
              <a:noFill/>
            </a:ln>
          </c:spPr>
          <c:invertIfNegative val="0"/>
          <c:val>
            <c:numRef>
              <c:f>Sheet1!$A$3:$BC$3</c:f>
              <c:numCache>
                <c:formatCode>General</c:formatCode>
                <c:ptCount val="55"/>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1022</c:v>
                </c:pt>
                <c:pt idx="16">
                  <c:v>3220</c:v>
                </c:pt>
                <c:pt idx="17">
                  <c:v>6168</c:v>
                </c:pt>
                <c:pt idx="18">
                  <c:v>8907</c:v>
                </c:pt>
                <c:pt idx="19">
                  <c:v>15877</c:v>
                </c:pt>
                <c:pt idx="20">
                  <c:v>25200</c:v>
                </c:pt>
                <c:pt idx="21">
                  <c:v>35341</c:v>
                </c:pt>
                <c:pt idx="22">
                  <c:v>38183</c:v>
                </c:pt>
                <c:pt idx="23">
                  <c:v>44741</c:v>
                </c:pt>
                <c:pt idx="24">
                  <c:v>46554</c:v>
                </c:pt>
                <c:pt idx="25">
                  <c:v>50182</c:v>
                </c:pt>
                <c:pt idx="26">
                  <c:v>57711</c:v>
                </c:pt>
                <c:pt idx="27">
                  <c:v>68907</c:v>
                </c:pt>
                <c:pt idx="28">
                  <c:v>62559</c:v>
                </c:pt>
                <c:pt idx="29">
                  <c:v>66945</c:v>
                </c:pt>
                <c:pt idx="30">
                  <c:v>85219</c:v>
                </c:pt>
                <c:pt idx="31">
                  <c:v>112302</c:v>
                </c:pt>
                <c:pt idx="32">
                  <c:v>132997</c:v>
                </c:pt>
                <c:pt idx="33">
                  <c:v>144180</c:v>
                </c:pt>
                <c:pt idx="34">
                  <c:v>154629</c:v>
                </c:pt>
                <c:pt idx="35">
                  <c:v>150385</c:v>
                </c:pt>
                <c:pt idx="36">
                  <c:v>155280</c:v>
                </c:pt>
                <c:pt idx="37">
                  <c:v>144878</c:v>
                </c:pt>
                <c:pt idx="38">
                  <c:v>127660</c:v>
                </c:pt>
                <c:pt idx="39">
                  <c:v>99555</c:v>
                </c:pt>
                <c:pt idx="40">
                  <c:v>80580</c:v>
                </c:pt>
                <c:pt idx="41">
                  <c:v>66135</c:v>
                </c:pt>
                <c:pt idx="42">
                  <c:v>49375</c:v>
                </c:pt>
                <c:pt idx="43">
                  <c:v>37232</c:v>
                </c:pt>
                <c:pt idx="44">
                  <c:v>31537</c:v>
                </c:pt>
                <c:pt idx="45">
                  <c:v>29053</c:v>
                </c:pt>
                <c:pt idx="46">
                  <c:v>29980</c:v>
                </c:pt>
                <c:pt idx="47">
                  <c:v>25813</c:v>
                </c:pt>
                <c:pt idx="48">
                  <c:v>28758</c:v>
                </c:pt>
                <c:pt idx="49">
                  <c:v>28244</c:v>
                </c:pt>
                <c:pt idx="50">
                  <c:v>25986</c:v>
                </c:pt>
                <c:pt idx="51">
                  <c:v>27796</c:v>
                </c:pt>
                <c:pt idx="52">
                  <c:v>27161</c:v>
                </c:pt>
                <c:pt idx="53">
                  <c:v>28565</c:v>
                </c:pt>
                <c:pt idx="54">
                  <c:v>23740</c:v>
                </c:pt>
              </c:numCache>
            </c:numRef>
          </c:val>
          <c:extLst>
            <c:ext xmlns:c16="http://schemas.microsoft.com/office/drawing/2014/chart" uri="{C3380CC4-5D6E-409C-BE32-E72D297353CC}">
              <c16:uniqueId val="{00000002-BF03-4831-9535-C58A71A5540B}"/>
            </c:ext>
          </c:extLst>
        </c:ser>
        <c:ser>
          <c:idx val="3"/>
          <c:order val="3"/>
          <c:spPr>
            <a:solidFill>
              <a:srgbClr val="6F8DB9"/>
            </a:solidFill>
            <a:ln>
              <a:noFill/>
            </a:ln>
          </c:spPr>
          <c:invertIfNegative val="0"/>
          <c:val>
            <c:numRef>
              <c:f>Sheet1!$A$4:$BC$4</c:f>
              <c:numCache>
                <c:formatCode>General</c:formatCode>
                <c:ptCount val="55"/>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1022</c:v>
                </c:pt>
                <c:pt idx="24">
                  <c:v>3220</c:v>
                </c:pt>
                <c:pt idx="25">
                  <c:v>6168</c:v>
                </c:pt>
                <c:pt idx="26">
                  <c:v>8907</c:v>
                </c:pt>
                <c:pt idx="27">
                  <c:v>15877</c:v>
                </c:pt>
                <c:pt idx="28">
                  <c:v>25200</c:v>
                </c:pt>
                <c:pt idx="29">
                  <c:v>35341</c:v>
                </c:pt>
                <c:pt idx="30">
                  <c:v>38183</c:v>
                </c:pt>
                <c:pt idx="31">
                  <c:v>44741</c:v>
                </c:pt>
                <c:pt idx="32">
                  <c:v>46554</c:v>
                </c:pt>
                <c:pt idx="33">
                  <c:v>50182</c:v>
                </c:pt>
                <c:pt idx="34">
                  <c:v>57711</c:v>
                </c:pt>
                <c:pt idx="35">
                  <c:v>68907</c:v>
                </c:pt>
                <c:pt idx="36">
                  <c:v>62559</c:v>
                </c:pt>
                <c:pt idx="37">
                  <c:v>66945</c:v>
                </c:pt>
                <c:pt idx="38">
                  <c:v>85219</c:v>
                </c:pt>
                <c:pt idx="39">
                  <c:v>112302</c:v>
                </c:pt>
                <c:pt idx="40">
                  <c:v>132997</c:v>
                </c:pt>
                <c:pt idx="41">
                  <c:v>144180</c:v>
                </c:pt>
                <c:pt idx="42">
                  <c:v>154629</c:v>
                </c:pt>
                <c:pt idx="43">
                  <c:v>150385</c:v>
                </c:pt>
                <c:pt idx="44">
                  <c:v>155280</c:v>
                </c:pt>
                <c:pt idx="45">
                  <c:v>144878</c:v>
                </c:pt>
                <c:pt idx="46">
                  <c:v>127660</c:v>
                </c:pt>
                <c:pt idx="47">
                  <c:v>99555</c:v>
                </c:pt>
                <c:pt idx="48">
                  <c:v>80580</c:v>
                </c:pt>
                <c:pt idx="49">
                  <c:v>66135</c:v>
                </c:pt>
                <c:pt idx="50">
                  <c:v>49375</c:v>
                </c:pt>
                <c:pt idx="51">
                  <c:v>37232</c:v>
                </c:pt>
                <c:pt idx="52">
                  <c:v>31537</c:v>
                </c:pt>
                <c:pt idx="53">
                  <c:v>29053</c:v>
                </c:pt>
                <c:pt idx="54">
                  <c:v>29980</c:v>
                </c:pt>
              </c:numCache>
            </c:numRef>
          </c:val>
          <c:extLst>
            <c:ext xmlns:c16="http://schemas.microsoft.com/office/drawing/2014/chart" uri="{C3380CC4-5D6E-409C-BE32-E72D297353CC}">
              <c16:uniqueId val="{00000003-BF03-4831-9535-C58A71A5540B}"/>
            </c:ext>
          </c:extLst>
        </c:ser>
        <c:ser>
          <c:idx val="4"/>
          <c:order val="4"/>
          <c:spPr>
            <a:solidFill>
              <a:srgbClr val="4C6C9C"/>
            </a:solidFill>
            <a:ln>
              <a:noFill/>
            </a:ln>
          </c:spPr>
          <c:invertIfNegative val="0"/>
          <c:val>
            <c:numRef>
              <c:f>Sheet1!$A$5:$BC$5</c:f>
              <c:numCache>
                <c:formatCode>General</c:formatCode>
                <c:ptCount val="55"/>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1022</c:v>
                </c:pt>
                <c:pt idx="32">
                  <c:v>3220</c:v>
                </c:pt>
                <c:pt idx="33">
                  <c:v>6168</c:v>
                </c:pt>
                <c:pt idx="34">
                  <c:v>8907</c:v>
                </c:pt>
                <c:pt idx="35">
                  <c:v>15877</c:v>
                </c:pt>
                <c:pt idx="36">
                  <c:v>25200</c:v>
                </c:pt>
                <c:pt idx="37">
                  <c:v>35341</c:v>
                </c:pt>
                <c:pt idx="38">
                  <c:v>38183</c:v>
                </c:pt>
                <c:pt idx="39">
                  <c:v>44741</c:v>
                </c:pt>
                <c:pt idx="40">
                  <c:v>46554</c:v>
                </c:pt>
                <c:pt idx="41">
                  <c:v>50182</c:v>
                </c:pt>
                <c:pt idx="42">
                  <c:v>57711</c:v>
                </c:pt>
                <c:pt idx="43">
                  <c:v>68907</c:v>
                </c:pt>
                <c:pt idx="44">
                  <c:v>62559</c:v>
                </c:pt>
                <c:pt idx="45">
                  <c:v>66945</c:v>
                </c:pt>
                <c:pt idx="46">
                  <c:v>85219</c:v>
                </c:pt>
                <c:pt idx="47">
                  <c:v>112302</c:v>
                </c:pt>
                <c:pt idx="48">
                  <c:v>132997</c:v>
                </c:pt>
                <c:pt idx="49">
                  <c:v>144180</c:v>
                </c:pt>
                <c:pt idx="50">
                  <c:v>154629</c:v>
                </c:pt>
                <c:pt idx="51">
                  <c:v>150385</c:v>
                </c:pt>
                <c:pt idx="52">
                  <c:v>155280</c:v>
                </c:pt>
                <c:pt idx="53">
                  <c:v>144878</c:v>
                </c:pt>
                <c:pt idx="54">
                  <c:v>127660</c:v>
                </c:pt>
              </c:numCache>
            </c:numRef>
          </c:val>
          <c:extLst>
            <c:ext xmlns:c16="http://schemas.microsoft.com/office/drawing/2014/chart" uri="{C3380CC4-5D6E-409C-BE32-E72D297353CC}">
              <c16:uniqueId val="{00000004-BF03-4831-9535-C58A71A5540B}"/>
            </c:ext>
          </c:extLst>
        </c:ser>
        <c:ser>
          <c:idx val="5"/>
          <c:order val="5"/>
          <c:spPr>
            <a:solidFill>
              <a:srgbClr val="364D6E"/>
            </a:solidFill>
            <a:ln>
              <a:noFill/>
            </a:ln>
          </c:spPr>
          <c:invertIfNegative val="0"/>
          <c:val>
            <c:numRef>
              <c:f>Sheet1!$A$6:$BC$6</c:f>
              <c:numCache>
                <c:formatCode>General</c:formatCode>
                <c:ptCount val="55"/>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1022</c:v>
                </c:pt>
                <c:pt idx="40">
                  <c:v>3220</c:v>
                </c:pt>
                <c:pt idx="41">
                  <c:v>6168</c:v>
                </c:pt>
                <c:pt idx="42">
                  <c:v>8907</c:v>
                </c:pt>
                <c:pt idx="43">
                  <c:v>15877</c:v>
                </c:pt>
                <c:pt idx="44">
                  <c:v>25200</c:v>
                </c:pt>
                <c:pt idx="45">
                  <c:v>35341</c:v>
                </c:pt>
                <c:pt idx="46">
                  <c:v>38183</c:v>
                </c:pt>
                <c:pt idx="47">
                  <c:v>44741</c:v>
                </c:pt>
                <c:pt idx="48">
                  <c:v>46554</c:v>
                </c:pt>
                <c:pt idx="49">
                  <c:v>50182</c:v>
                </c:pt>
                <c:pt idx="50">
                  <c:v>57711</c:v>
                </c:pt>
                <c:pt idx="51">
                  <c:v>68907</c:v>
                </c:pt>
                <c:pt idx="52">
                  <c:v>62559</c:v>
                </c:pt>
                <c:pt idx="53">
                  <c:v>66945</c:v>
                </c:pt>
                <c:pt idx="54">
                  <c:v>85219</c:v>
                </c:pt>
              </c:numCache>
            </c:numRef>
          </c:val>
          <c:extLst>
            <c:ext xmlns:c16="http://schemas.microsoft.com/office/drawing/2014/chart" uri="{C3380CC4-5D6E-409C-BE32-E72D297353CC}">
              <c16:uniqueId val="{00000005-BF03-4831-9535-C58A71A5540B}"/>
            </c:ext>
          </c:extLst>
        </c:ser>
        <c:ser>
          <c:idx val="6"/>
          <c:order val="6"/>
          <c:spPr>
            <a:solidFill>
              <a:schemeClr val="accent2"/>
            </a:solidFill>
            <a:ln>
              <a:noFill/>
            </a:ln>
          </c:spPr>
          <c:invertIfNegative val="0"/>
          <c:val>
            <c:numRef>
              <c:f>Sheet1!$A$7:$BC$7</c:f>
              <c:numCache>
                <c:formatCode>General</c:formatCode>
                <c:ptCount val="55"/>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1022</c:v>
                </c:pt>
                <c:pt idx="48">
                  <c:v>3220</c:v>
                </c:pt>
                <c:pt idx="49">
                  <c:v>6168</c:v>
                </c:pt>
                <c:pt idx="50">
                  <c:v>8907</c:v>
                </c:pt>
                <c:pt idx="51">
                  <c:v>15877</c:v>
                </c:pt>
                <c:pt idx="52">
                  <c:v>25200</c:v>
                </c:pt>
                <c:pt idx="53">
                  <c:v>35341</c:v>
                </c:pt>
                <c:pt idx="54">
                  <c:v>38183</c:v>
                </c:pt>
              </c:numCache>
            </c:numRef>
          </c:val>
          <c:extLst>
            <c:ext xmlns:c16="http://schemas.microsoft.com/office/drawing/2014/chart" uri="{C3380CC4-5D6E-409C-BE32-E72D297353CC}">
              <c16:uniqueId val="{00000006-BF03-4831-9535-C58A71A5540B}"/>
            </c:ext>
          </c:extLst>
        </c:ser>
        <c:dLbls>
          <c:showLegendKey val="0"/>
          <c:showVal val="0"/>
          <c:showCatName val="0"/>
          <c:showSerName val="0"/>
          <c:showPercent val="0"/>
          <c:showBubbleSize val="0"/>
        </c:dLbls>
        <c:gapWidth val="10"/>
        <c:overlap val="100"/>
        <c:axId val="1089564480"/>
        <c:axId val="1"/>
      </c:barChart>
      <c:catAx>
        <c:axId val="1089564480"/>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396484"/>
          <c:min val="0"/>
        </c:scaling>
        <c:delete val="1"/>
        <c:axPos val="l"/>
        <c:numFmt formatCode="General" sourceLinked="1"/>
        <c:majorTickMark val="out"/>
        <c:minorTickMark val="none"/>
        <c:tickLblPos val="nextTo"/>
        <c:crossAx val="1089564480"/>
        <c:crosses val="min"/>
        <c:crossBetween val="between"/>
      </c:valAx>
    </c:plotArea>
    <c:plotVisOnly val="0"/>
    <c:dispBlanksAs val="gap"/>
    <c:showDLblsOverMax val="1"/>
  </c:chart>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3698630136986301E-2"/>
          <c:y val="2.0225593154414623E-2"/>
          <c:w val="0.9726027397260274"/>
          <c:h val="0.95954881369117073"/>
        </c:manualLayout>
      </c:layout>
      <c:areaChart>
        <c:grouping val="stacked"/>
        <c:varyColors val="0"/>
        <c:ser>
          <c:idx val="0"/>
          <c:order val="0"/>
          <c:spPr>
            <a:solidFill>
              <a:srgbClr val="D6D7D9"/>
            </a:solidFill>
            <a:ln>
              <a:noFill/>
            </a:ln>
          </c:spPr>
          <c:val>
            <c:numRef>
              <c:f>Sheet1!$A$1:$BX$1</c:f>
              <c:numCache>
                <c:formatCode>General</c:formatCode>
                <c:ptCount val="76"/>
                <c:pt idx="0">
                  <c:v>273082</c:v>
                </c:pt>
                <c:pt idx="1">
                  <c:v>238419</c:v>
                </c:pt>
                <c:pt idx="2">
                  <c:v>213713</c:v>
                </c:pt>
                <c:pt idx="3">
                  <c:v>195954</c:v>
                </c:pt>
                <c:pt idx="4">
                  <c:v>175237</c:v>
                </c:pt>
                <c:pt idx="5">
                  <c:v>161315</c:v>
                </c:pt>
                <c:pt idx="6">
                  <c:v>153445</c:v>
                </c:pt>
                <c:pt idx="7">
                  <c:v>149320</c:v>
                </c:pt>
                <c:pt idx="8">
                  <c:v>145422</c:v>
                </c:pt>
                <c:pt idx="9">
                  <c:v>138864</c:v>
                </c:pt>
                <c:pt idx="10">
                  <c:v>133133</c:v>
                </c:pt>
                <c:pt idx="11">
                  <c:v>129819</c:v>
                </c:pt>
                <c:pt idx="12">
                  <c:v>125862</c:v>
                </c:pt>
                <c:pt idx="13">
                  <c:v>124083</c:v>
                </c:pt>
                <c:pt idx="14">
                  <c:v>121908</c:v>
                </c:pt>
                <c:pt idx="15">
                  <c:v>120267</c:v>
                </c:pt>
                <c:pt idx="16">
                  <c:v>115442</c:v>
                </c:pt>
                <c:pt idx="17">
                  <c:v>113051</c:v>
                </c:pt>
                <c:pt idx="18">
                  <c:v>104375</c:v>
                </c:pt>
                <c:pt idx="19">
                  <c:v>101575</c:v>
                </c:pt>
                <c:pt idx="20">
                  <c:v>99876</c:v>
                </c:pt>
                <c:pt idx="21">
                  <c:v>96287</c:v>
                </c:pt>
                <c:pt idx="22">
                  <c:v>94747</c:v>
                </c:pt>
                <c:pt idx="23">
                  <c:v>91702</c:v>
                </c:pt>
                <c:pt idx="24">
                  <c:v>91702</c:v>
                </c:pt>
                <c:pt idx="25">
                  <c:v>91702</c:v>
                </c:pt>
                <c:pt idx="26">
                  <c:v>88516</c:v>
                </c:pt>
                <c:pt idx="27">
                  <c:v>85152</c:v>
                </c:pt>
                <c:pt idx="28">
                  <c:v>82057</c:v>
                </c:pt>
                <c:pt idx="29">
                  <c:v>78839</c:v>
                </c:pt>
                <c:pt idx="30">
                  <c:v>72367</c:v>
                </c:pt>
                <c:pt idx="31">
                  <c:v>64197</c:v>
                </c:pt>
                <c:pt idx="32">
                  <c:v>52316</c:v>
                </c:pt>
                <c:pt idx="33">
                  <c:v>47621</c:v>
                </c:pt>
                <c:pt idx="34">
                  <c:v>36563</c:v>
                </c:pt>
                <c:pt idx="35">
                  <c:v>29805</c:v>
                </c:pt>
                <c:pt idx="36">
                  <c:v>28617</c:v>
                </c:pt>
                <c:pt idx="37">
                  <c:v>20331</c:v>
                </c:pt>
                <c:pt idx="38">
                  <c:v>12370</c:v>
                </c:pt>
                <c:pt idx="39">
                  <c:v>3297</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numCache>
            </c:numRef>
          </c:val>
          <c:extLst>
            <c:ext xmlns:c16="http://schemas.microsoft.com/office/drawing/2014/chart" uri="{C3380CC4-5D6E-409C-BE32-E72D297353CC}">
              <c16:uniqueId val="{00000000-34E5-4297-A6C8-AB1D255FD8EA}"/>
            </c:ext>
          </c:extLst>
        </c:ser>
        <c:ser>
          <c:idx val="1"/>
          <c:order val="1"/>
          <c:spPr>
            <a:solidFill>
              <a:srgbClr val="C3CFE1"/>
            </a:solidFill>
            <a:ln>
              <a:noFill/>
            </a:ln>
          </c:spPr>
          <c:val>
            <c:numRef>
              <c:f>Sheet1!$A$2:$BX$2</c:f>
              <c:numCache>
                <c:formatCode>General</c:formatCode>
                <c:ptCount val="76"/>
                <c:pt idx="0">
                  <c:v>98202</c:v>
                </c:pt>
                <c:pt idx="1">
                  <c:v>122724</c:v>
                </c:pt>
                <c:pt idx="2">
                  <c:v>144588</c:v>
                </c:pt>
                <c:pt idx="3">
                  <c:v>154767</c:v>
                </c:pt>
                <c:pt idx="4">
                  <c:v>171473</c:v>
                </c:pt>
                <c:pt idx="5">
                  <c:v>178819</c:v>
                </c:pt>
                <c:pt idx="6">
                  <c:v>176421</c:v>
                </c:pt>
                <c:pt idx="7">
                  <c:v>162380</c:v>
                </c:pt>
                <c:pt idx="8">
                  <c:v>163303</c:v>
                </c:pt>
                <c:pt idx="9">
                  <c:v>155334</c:v>
                </c:pt>
                <c:pt idx="10">
                  <c:v>139949</c:v>
                </c:pt>
                <c:pt idx="11">
                  <c:v>108600</c:v>
                </c:pt>
                <c:pt idx="12">
                  <c:v>87851</c:v>
                </c:pt>
                <c:pt idx="13">
                  <c:v>71871</c:v>
                </c:pt>
                <c:pt idx="14">
                  <c:v>53329</c:v>
                </c:pt>
                <c:pt idx="15">
                  <c:v>41048</c:v>
                </c:pt>
                <c:pt idx="16">
                  <c:v>38003</c:v>
                </c:pt>
                <c:pt idx="17">
                  <c:v>36269</c:v>
                </c:pt>
                <c:pt idx="18">
                  <c:v>41047</c:v>
                </c:pt>
                <c:pt idx="19">
                  <c:v>37289</c:v>
                </c:pt>
                <c:pt idx="20">
                  <c:v>33257</c:v>
                </c:pt>
                <c:pt idx="21">
                  <c:v>33532</c:v>
                </c:pt>
                <c:pt idx="22">
                  <c:v>31115</c:v>
                </c:pt>
                <c:pt idx="23">
                  <c:v>32381</c:v>
                </c:pt>
                <c:pt idx="24">
                  <c:v>30206</c:v>
                </c:pt>
                <c:pt idx="25">
                  <c:v>28565</c:v>
                </c:pt>
                <c:pt idx="26">
                  <c:v>26926</c:v>
                </c:pt>
                <c:pt idx="27">
                  <c:v>27899</c:v>
                </c:pt>
                <c:pt idx="28">
                  <c:v>22318</c:v>
                </c:pt>
                <c:pt idx="29">
                  <c:v>22736</c:v>
                </c:pt>
                <c:pt idx="30">
                  <c:v>27509</c:v>
                </c:pt>
                <c:pt idx="31">
                  <c:v>32090</c:v>
                </c:pt>
                <c:pt idx="32">
                  <c:v>42431</c:v>
                </c:pt>
                <c:pt idx="33">
                  <c:v>44081</c:v>
                </c:pt>
                <c:pt idx="34">
                  <c:v>55139</c:v>
                </c:pt>
                <c:pt idx="35">
                  <c:v>61897</c:v>
                </c:pt>
                <c:pt idx="36">
                  <c:v>59899</c:v>
                </c:pt>
                <c:pt idx="37">
                  <c:v>64821</c:v>
                </c:pt>
                <c:pt idx="38">
                  <c:v>69687</c:v>
                </c:pt>
                <c:pt idx="39">
                  <c:v>75542</c:v>
                </c:pt>
                <c:pt idx="40">
                  <c:v>72367</c:v>
                </c:pt>
                <c:pt idx="41">
                  <c:v>64197</c:v>
                </c:pt>
                <c:pt idx="42">
                  <c:v>52316</c:v>
                </c:pt>
                <c:pt idx="43">
                  <c:v>47621</c:v>
                </c:pt>
                <c:pt idx="44">
                  <c:v>36563</c:v>
                </c:pt>
                <c:pt idx="45">
                  <c:v>29805</c:v>
                </c:pt>
                <c:pt idx="46">
                  <c:v>28617</c:v>
                </c:pt>
                <c:pt idx="47">
                  <c:v>20331</c:v>
                </c:pt>
                <c:pt idx="48">
                  <c:v>12370</c:v>
                </c:pt>
                <c:pt idx="49">
                  <c:v>3297</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numCache>
            </c:numRef>
          </c:val>
          <c:extLst>
            <c:ext xmlns:c16="http://schemas.microsoft.com/office/drawing/2014/chart" uri="{C3380CC4-5D6E-409C-BE32-E72D297353CC}">
              <c16:uniqueId val="{00000001-34E5-4297-A6C8-AB1D255FD8EA}"/>
            </c:ext>
          </c:extLst>
        </c:ser>
        <c:ser>
          <c:idx val="2"/>
          <c:order val="2"/>
          <c:spPr>
            <a:solidFill>
              <a:srgbClr val="9DB1CF"/>
            </a:solidFill>
            <a:ln>
              <a:noFill/>
            </a:ln>
          </c:spPr>
          <c:val>
            <c:numRef>
              <c:f>Sheet1!$A$3:$BX$3</c:f>
              <c:numCache>
                <c:formatCode>General</c:formatCode>
                <c:ptCount val="76"/>
                <c:pt idx="0">
                  <c:v>25200</c:v>
                </c:pt>
                <c:pt idx="1">
                  <c:v>35341</c:v>
                </c:pt>
                <c:pt idx="2">
                  <c:v>38183</c:v>
                </c:pt>
                <c:pt idx="3">
                  <c:v>45763</c:v>
                </c:pt>
                <c:pt idx="4">
                  <c:v>49774</c:v>
                </c:pt>
                <c:pt idx="5">
                  <c:v>55328</c:v>
                </c:pt>
                <c:pt idx="6">
                  <c:v>63398</c:v>
                </c:pt>
                <c:pt idx="7">
                  <c:v>78616</c:v>
                </c:pt>
                <c:pt idx="8">
                  <c:v>78852</c:v>
                </c:pt>
                <c:pt idx="9">
                  <c:v>86409</c:v>
                </c:pt>
                <c:pt idx="10">
                  <c:v>98202</c:v>
                </c:pt>
                <c:pt idx="11">
                  <c:v>122724</c:v>
                </c:pt>
                <c:pt idx="12">
                  <c:v>144588</c:v>
                </c:pt>
                <c:pt idx="13">
                  <c:v>154767</c:v>
                </c:pt>
                <c:pt idx="14">
                  <c:v>171473</c:v>
                </c:pt>
                <c:pt idx="15">
                  <c:v>178819</c:v>
                </c:pt>
                <c:pt idx="16">
                  <c:v>176421</c:v>
                </c:pt>
                <c:pt idx="17">
                  <c:v>162380</c:v>
                </c:pt>
                <c:pt idx="18">
                  <c:v>163303</c:v>
                </c:pt>
                <c:pt idx="19">
                  <c:v>155334</c:v>
                </c:pt>
                <c:pt idx="20">
                  <c:v>139949</c:v>
                </c:pt>
                <c:pt idx="21">
                  <c:v>108600</c:v>
                </c:pt>
                <c:pt idx="22">
                  <c:v>87851</c:v>
                </c:pt>
                <c:pt idx="23">
                  <c:v>71871</c:v>
                </c:pt>
                <c:pt idx="24">
                  <c:v>53329</c:v>
                </c:pt>
                <c:pt idx="25">
                  <c:v>41048</c:v>
                </c:pt>
                <c:pt idx="26">
                  <c:v>38003</c:v>
                </c:pt>
                <c:pt idx="27">
                  <c:v>36269</c:v>
                </c:pt>
                <c:pt idx="28">
                  <c:v>41047</c:v>
                </c:pt>
                <c:pt idx="29">
                  <c:v>37289</c:v>
                </c:pt>
                <c:pt idx="30">
                  <c:v>33257</c:v>
                </c:pt>
                <c:pt idx="31">
                  <c:v>33532</c:v>
                </c:pt>
                <c:pt idx="32">
                  <c:v>31115</c:v>
                </c:pt>
                <c:pt idx="33">
                  <c:v>32381</c:v>
                </c:pt>
                <c:pt idx="34">
                  <c:v>30206</c:v>
                </c:pt>
                <c:pt idx="35">
                  <c:v>28565</c:v>
                </c:pt>
                <c:pt idx="36">
                  <c:v>26926</c:v>
                </c:pt>
                <c:pt idx="37">
                  <c:v>27899</c:v>
                </c:pt>
                <c:pt idx="38">
                  <c:v>22318</c:v>
                </c:pt>
                <c:pt idx="39">
                  <c:v>22736</c:v>
                </c:pt>
                <c:pt idx="40">
                  <c:v>27509</c:v>
                </c:pt>
                <c:pt idx="41">
                  <c:v>32090</c:v>
                </c:pt>
                <c:pt idx="42">
                  <c:v>42431</c:v>
                </c:pt>
                <c:pt idx="43">
                  <c:v>44081</c:v>
                </c:pt>
                <c:pt idx="44">
                  <c:v>55139</c:v>
                </c:pt>
                <c:pt idx="45">
                  <c:v>61897</c:v>
                </c:pt>
                <c:pt idx="46">
                  <c:v>59899</c:v>
                </c:pt>
                <c:pt idx="47">
                  <c:v>64821</c:v>
                </c:pt>
                <c:pt idx="48">
                  <c:v>69687</c:v>
                </c:pt>
                <c:pt idx="49">
                  <c:v>75542</c:v>
                </c:pt>
                <c:pt idx="50">
                  <c:v>72367</c:v>
                </c:pt>
                <c:pt idx="51">
                  <c:v>64197</c:v>
                </c:pt>
                <c:pt idx="52">
                  <c:v>52316</c:v>
                </c:pt>
                <c:pt idx="53">
                  <c:v>47621</c:v>
                </c:pt>
                <c:pt idx="54">
                  <c:v>36563</c:v>
                </c:pt>
                <c:pt idx="55">
                  <c:v>29805</c:v>
                </c:pt>
                <c:pt idx="56">
                  <c:v>28617</c:v>
                </c:pt>
                <c:pt idx="57">
                  <c:v>20331</c:v>
                </c:pt>
                <c:pt idx="58">
                  <c:v>12370</c:v>
                </c:pt>
                <c:pt idx="59">
                  <c:v>3297</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numCache>
            </c:numRef>
          </c:val>
          <c:extLst>
            <c:ext xmlns:c16="http://schemas.microsoft.com/office/drawing/2014/chart" uri="{C3380CC4-5D6E-409C-BE32-E72D297353CC}">
              <c16:uniqueId val="{00000002-34E5-4297-A6C8-AB1D255FD8EA}"/>
            </c:ext>
          </c:extLst>
        </c:ser>
        <c:ser>
          <c:idx val="3"/>
          <c:order val="3"/>
          <c:spPr>
            <a:solidFill>
              <a:srgbClr val="6F8DB9"/>
            </a:solidFill>
            <a:ln>
              <a:noFill/>
            </a:ln>
          </c:spPr>
          <c:val>
            <c:numRef>
              <c:f>Sheet1!$A$4:$BX$4</c:f>
              <c:numCache>
                <c:formatCode>General</c:formatCode>
                <c:ptCount val="76"/>
                <c:pt idx="0">
                  <c:v>0</c:v>
                </c:pt>
                <c:pt idx="1">
                  <c:v>0</c:v>
                </c:pt>
                <c:pt idx="2">
                  <c:v>0</c:v>
                </c:pt>
                <c:pt idx="3">
                  <c:v>0</c:v>
                </c:pt>
                <c:pt idx="4">
                  <c:v>0</c:v>
                </c:pt>
                <c:pt idx="5">
                  <c:v>1022</c:v>
                </c:pt>
                <c:pt idx="6">
                  <c:v>3220</c:v>
                </c:pt>
                <c:pt idx="7">
                  <c:v>6168</c:v>
                </c:pt>
                <c:pt idx="8">
                  <c:v>8907</c:v>
                </c:pt>
                <c:pt idx="9">
                  <c:v>15877</c:v>
                </c:pt>
                <c:pt idx="10">
                  <c:v>25200</c:v>
                </c:pt>
                <c:pt idx="11">
                  <c:v>35341</c:v>
                </c:pt>
                <c:pt idx="12">
                  <c:v>38183</c:v>
                </c:pt>
                <c:pt idx="13">
                  <c:v>45763</c:v>
                </c:pt>
                <c:pt idx="14">
                  <c:v>49774</c:v>
                </c:pt>
                <c:pt idx="15">
                  <c:v>55328</c:v>
                </c:pt>
                <c:pt idx="16">
                  <c:v>63398</c:v>
                </c:pt>
                <c:pt idx="17">
                  <c:v>78616</c:v>
                </c:pt>
                <c:pt idx="18">
                  <c:v>78852</c:v>
                </c:pt>
                <c:pt idx="19">
                  <c:v>86409</c:v>
                </c:pt>
                <c:pt idx="20">
                  <c:v>98202</c:v>
                </c:pt>
                <c:pt idx="21">
                  <c:v>122724</c:v>
                </c:pt>
                <c:pt idx="22">
                  <c:v>144588</c:v>
                </c:pt>
                <c:pt idx="23">
                  <c:v>154767</c:v>
                </c:pt>
                <c:pt idx="24">
                  <c:v>171473</c:v>
                </c:pt>
                <c:pt idx="25">
                  <c:v>178819</c:v>
                </c:pt>
                <c:pt idx="26">
                  <c:v>176421</c:v>
                </c:pt>
                <c:pt idx="27">
                  <c:v>162380</c:v>
                </c:pt>
                <c:pt idx="28">
                  <c:v>163303</c:v>
                </c:pt>
                <c:pt idx="29">
                  <c:v>155334</c:v>
                </c:pt>
                <c:pt idx="30">
                  <c:v>139949</c:v>
                </c:pt>
                <c:pt idx="31">
                  <c:v>108600</c:v>
                </c:pt>
                <c:pt idx="32">
                  <c:v>87851</c:v>
                </c:pt>
                <c:pt idx="33">
                  <c:v>71871</c:v>
                </c:pt>
                <c:pt idx="34">
                  <c:v>53329</c:v>
                </c:pt>
                <c:pt idx="35">
                  <c:v>41048</c:v>
                </c:pt>
                <c:pt idx="36">
                  <c:v>38003</c:v>
                </c:pt>
                <c:pt idx="37">
                  <c:v>36269</c:v>
                </c:pt>
                <c:pt idx="38">
                  <c:v>41047</c:v>
                </c:pt>
                <c:pt idx="39">
                  <c:v>37289</c:v>
                </c:pt>
                <c:pt idx="40">
                  <c:v>33257</c:v>
                </c:pt>
                <c:pt idx="41">
                  <c:v>33532</c:v>
                </c:pt>
                <c:pt idx="42">
                  <c:v>31115</c:v>
                </c:pt>
                <c:pt idx="43">
                  <c:v>32381</c:v>
                </c:pt>
                <c:pt idx="44">
                  <c:v>30206</c:v>
                </c:pt>
                <c:pt idx="45">
                  <c:v>28565</c:v>
                </c:pt>
                <c:pt idx="46">
                  <c:v>26926</c:v>
                </c:pt>
                <c:pt idx="47">
                  <c:v>27899</c:v>
                </c:pt>
                <c:pt idx="48">
                  <c:v>22318</c:v>
                </c:pt>
                <c:pt idx="49">
                  <c:v>22736</c:v>
                </c:pt>
                <c:pt idx="50">
                  <c:v>27509</c:v>
                </c:pt>
                <c:pt idx="51">
                  <c:v>32090</c:v>
                </c:pt>
                <c:pt idx="52">
                  <c:v>42431</c:v>
                </c:pt>
                <c:pt idx="53">
                  <c:v>44081</c:v>
                </c:pt>
                <c:pt idx="54">
                  <c:v>55139</c:v>
                </c:pt>
                <c:pt idx="55">
                  <c:v>61897</c:v>
                </c:pt>
                <c:pt idx="56">
                  <c:v>59899</c:v>
                </c:pt>
                <c:pt idx="57">
                  <c:v>64821</c:v>
                </c:pt>
                <c:pt idx="58">
                  <c:v>69687</c:v>
                </c:pt>
                <c:pt idx="59">
                  <c:v>75542</c:v>
                </c:pt>
                <c:pt idx="60">
                  <c:v>72367</c:v>
                </c:pt>
                <c:pt idx="61">
                  <c:v>64197</c:v>
                </c:pt>
                <c:pt idx="62">
                  <c:v>52316</c:v>
                </c:pt>
                <c:pt idx="63">
                  <c:v>47621</c:v>
                </c:pt>
                <c:pt idx="64">
                  <c:v>36563</c:v>
                </c:pt>
                <c:pt idx="65">
                  <c:v>29805</c:v>
                </c:pt>
                <c:pt idx="66">
                  <c:v>28617</c:v>
                </c:pt>
                <c:pt idx="67">
                  <c:v>20331</c:v>
                </c:pt>
                <c:pt idx="68">
                  <c:v>12370</c:v>
                </c:pt>
                <c:pt idx="69">
                  <c:v>3297</c:v>
                </c:pt>
                <c:pt idx="70">
                  <c:v>0</c:v>
                </c:pt>
                <c:pt idx="71">
                  <c:v>0</c:v>
                </c:pt>
                <c:pt idx="72">
                  <c:v>0</c:v>
                </c:pt>
                <c:pt idx="73">
                  <c:v>0</c:v>
                </c:pt>
                <c:pt idx="74">
                  <c:v>0</c:v>
                </c:pt>
                <c:pt idx="75">
                  <c:v>0</c:v>
                </c:pt>
              </c:numCache>
            </c:numRef>
          </c:val>
          <c:extLst>
            <c:ext xmlns:c16="http://schemas.microsoft.com/office/drawing/2014/chart" uri="{C3380CC4-5D6E-409C-BE32-E72D297353CC}">
              <c16:uniqueId val="{00000003-34E5-4297-A6C8-AB1D255FD8EA}"/>
            </c:ext>
          </c:extLst>
        </c:ser>
        <c:ser>
          <c:idx val="4"/>
          <c:order val="4"/>
          <c:spPr>
            <a:solidFill>
              <a:srgbClr val="364D6E"/>
            </a:solidFill>
            <a:ln>
              <a:noFill/>
            </a:ln>
          </c:spPr>
          <c:val>
            <c:numRef>
              <c:f>Sheet1!$A$5:$BX$5</c:f>
              <c:numCache>
                <c:formatCode>General</c:formatCode>
                <c:ptCount val="76"/>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1022</c:v>
                </c:pt>
                <c:pt idx="16">
                  <c:v>3220</c:v>
                </c:pt>
                <c:pt idx="17">
                  <c:v>6168</c:v>
                </c:pt>
                <c:pt idx="18">
                  <c:v>8907</c:v>
                </c:pt>
                <c:pt idx="19">
                  <c:v>15877</c:v>
                </c:pt>
                <c:pt idx="20">
                  <c:v>25200</c:v>
                </c:pt>
                <c:pt idx="21">
                  <c:v>35341</c:v>
                </c:pt>
                <c:pt idx="22">
                  <c:v>38183</c:v>
                </c:pt>
                <c:pt idx="23">
                  <c:v>45763</c:v>
                </c:pt>
                <c:pt idx="24">
                  <c:v>49774</c:v>
                </c:pt>
                <c:pt idx="25">
                  <c:v>55328</c:v>
                </c:pt>
                <c:pt idx="26">
                  <c:v>63398</c:v>
                </c:pt>
                <c:pt idx="27">
                  <c:v>78616</c:v>
                </c:pt>
                <c:pt idx="28">
                  <c:v>78852</c:v>
                </c:pt>
                <c:pt idx="29">
                  <c:v>86409</c:v>
                </c:pt>
                <c:pt idx="30">
                  <c:v>98202</c:v>
                </c:pt>
                <c:pt idx="31">
                  <c:v>122724</c:v>
                </c:pt>
                <c:pt idx="32">
                  <c:v>144588</c:v>
                </c:pt>
                <c:pt idx="33">
                  <c:v>154767</c:v>
                </c:pt>
                <c:pt idx="34">
                  <c:v>171473</c:v>
                </c:pt>
                <c:pt idx="35">
                  <c:v>178819</c:v>
                </c:pt>
                <c:pt idx="36">
                  <c:v>176421</c:v>
                </c:pt>
                <c:pt idx="37">
                  <c:v>162380</c:v>
                </c:pt>
                <c:pt idx="38">
                  <c:v>163303</c:v>
                </c:pt>
                <c:pt idx="39">
                  <c:v>155334</c:v>
                </c:pt>
                <c:pt idx="40">
                  <c:v>139949</c:v>
                </c:pt>
                <c:pt idx="41">
                  <c:v>108600</c:v>
                </c:pt>
                <c:pt idx="42">
                  <c:v>87851</c:v>
                </c:pt>
                <c:pt idx="43">
                  <c:v>71871</c:v>
                </c:pt>
                <c:pt idx="44">
                  <c:v>53329</c:v>
                </c:pt>
                <c:pt idx="45">
                  <c:v>41048</c:v>
                </c:pt>
                <c:pt idx="46">
                  <c:v>38003</c:v>
                </c:pt>
                <c:pt idx="47">
                  <c:v>36269</c:v>
                </c:pt>
                <c:pt idx="48">
                  <c:v>41047</c:v>
                </c:pt>
                <c:pt idx="49">
                  <c:v>37289</c:v>
                </c:pt>
                <c:pt idx="50">
                  <c:v>33257</c:v>
                </c:pt>
                <c:pt idx="51">
                  <c:v>33532</c:v>
                </c:pt>
                <c:pt idx="52">
                  <c:v>31115</c:v>
                </c:pt>
                <c:pt idx="53">
                  <c:v>32381</c:v>
                </c:pt>
                <c:pt idx="54">
                  <c:v>30206</c:v>
                </c:pt>
                <c:pt idx="55">
                  <c:v>28565</c:v>
                </c:pt>
                <c:pt idx="56">
                  <c:v>26926</c:v>
                </c:pt>
                <c:pt idx="57">
                  <c:v>27899</c:v>
                </c:pt>
                <c:pt idx="58">
                  <c:v>22318</c:v>
                </c:pt>
                <c:pt idx="59">
                  <c:v>22736</c:v>
                </c:pt>
                <c:pt idx="60">
                  <c:v>27509</c:v>
                </c:pt>
                <c:pt idx="61">
                  <c:v>32090</c:v>
                </c:pt>
                <c:pt idx="62">
                  <c:v>42431</c:v>
                </c:pt>
                <c:pt idx="63">
                  <c:v>44081</c:v>
                </c:pt>
                <c:pt idx="64">
                  <c:v>55139</c:v>
                </c:pt>
                <c:pt idx="65">
                  <c:v>61897</c:v>
                </c:pt>
                <c:pt idx="66">
                  <c:v>59899</c:v>
                </c:pt>
                <c:pt idx="67">
                  <c:v>64821</c:v>
                </c:pt>
                <c:pt idx="68">
                  <c:v>69687</c:v>
                </c:pt>
                <c:pt idx="69">
                  <c:v>75542</c:v>
                </c:pt>
                <c:pt idx="70">
                  <c:v>72367</c:v>
                </c:pt>
                <c:pt idx="71">
                  <c:v>64197</c:v>
                </c:pt>
                <c:pt idx="72">
                  <c:v>52316</c:v>
                </c:pt>
                <c:pt idx="73">
                  <c:v>47621</c:v>
                </c:pt>
                <c:pt idx="74">
                  <c:v>36563</c:v>
                </c:pt>
                <c:pt idx="75">
                  <c:v>29805</c:v>
                </c:pt>
              </c:numCache>
            </c:numRef>
          </c:val>
          <c:extLst>
            <c:ext xmlns:c16="http://schemas.microsoft.com/office/drawing/2014/chart" uri="{C3380CC4-5D6E-409C-BE32-E72D297353CC}">
              <c16:uniqueId val="{00000004-34E5-4297-A6C8-AB1D255FD8EA}"/>
            </c:ext>
          </c:extLst>
        </c:ser>
        <c:dLbls>
          <c:showLegendKey val="0"/>
          <c:showVal val="0"/>
          <c:showCatName val="0"/>
          <c:showSerName val="0"/>
          <c:showPercent val="0"/>
          <c:showBubbleSize val="0"/>
        </c:dLbls>
        <c:axId val="1345113488"/>
        <c:axId val="1"/>
      </c:areaChart>
      <c:catAx>
        <c:axId val="1345113488"/>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400000"/>
          <c:min val="0"/>
        </c:scaling>
        <c:delete val="0"/>
        <c:axPos val="l"/>
        <c:majorGridlines>
          <c:spPr>
            <a:ln w="3175" cmpd="sng" algn="ctr">
              <a:solidFill>
                <a:schemeClr val="tx2"/>
              </a:solidFill>
              <a:prstDash val="solid"/>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sz="1200" kern="1200">
                <a:latin typeface="+mn-lt"/>
                <a:ea typeface="+mn-ea"/>
                <a:cs typeface="+mn-cs"/>
              </a:defRPr>
            </a:pPr>
            <a:endParaRPr lang="en-US"/>
          </a:p>
        </c:txPr>
        <c:crossAx val="1345113488"/>
        <c:crosses val="min"/>
        <c:crossBetween val="midCat"/>
        <c:majorUnit val="50000"/>
      </c:valAx>
    </c:plotArea>
    <c:plotVisOnly val="0"/>
    <c:dispBlanksAs val="zero"/>
    <c:showDLblsOverMax val="1"/>
  </c:chart>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3082021541010769E-2"/>
          <c:y val="0.42975206611570249"/>
          <c:w val="0.91383595691797848"/>
          <c:h val="0.14049586776859505"/>
        </c:manualLayout>
      </c:layout>
      <c:scatterChart>
        <c:scatterStyle val="lineMarker"/>
        <c:varyColors val="0"/>
        <c:ser>
          <c:idx val="0"/>
          <c:order val="0"/>
          <c:smooth val="0"/>
          <c:extLst>
            <c:ext xmlns:c16="http://schemas.microsoft.com/office/drawing/2014/chart" uri="{C3380CC4-5D6E-409C-BE32-E72D297353CC}">
              <c16:uniqueId val="{00000000-10D6-431E-802F-AF2D937260E7}"/>
            </c:ext>
          </c:extLst>
        </c:ser>
        <c:dLbls>
          <c:showLegendKey val="0"/>
          <c:showVal val="0"/>
          <c:showCatName val="0"/>
          <c:showSerName val="0"/>
          <c:showPercent val="0"/>
          <c:showBubbleSize val="0"/>
        </c:dLbls>
        <c:axId val="4"/>
        <c:axId val="5"/>
      </c:scatterChart>
      <c:valAx>
        <c:axId val="4"/>
        <c:scaling>
          <c:orientation val="minMax"/>
          <c:max val="51"/>
          <c:min val="0"/>
        </c:scaling>
        <c:delete val="0"/>
        <c:axPos val="b"/>
        <c:majorGridlines>
          <c:spPr>
            <a:ln>
              <a:noFill/>
            </a:ln>
          </c:spPr>
        </c:majorGridlines>
        <c:majorTickMark val="none"/>
        <c:minorTickMark val="none"/>
        <c:tickLblPos val="none"/>
        <c:spPr>
          <a:ln w="9525" cmpd="sng" algn="ctr">
            <a:solidFill>
              <a:schemeClr val="tx1"/>
            </a:solidFill>
            <a:prstDash val="solid"/>
          </a:ln>
        </c:spPr>
        <c:crossAx val="5"/>
        <c:crosses val="min"/>
        <c:crossBetween val="midCat"/>
      </c:valAx>
      <c:valAx>
        <c:axId val="5"/>
        <c:scaling>
          <c:orientation val="minMax"/>
          <c:max val="1"/>
          <c:min val="0"/>
        </c:scaling>
        <c:delete val="1"/>
        <c:axPos val="l"/>
        <c:majorTickMark val="out"/>
        <c:minorTickMark val="none"/>
        <c:tickLblPos val="nextTo"/>
        <c:crossAx val="4"/>
        <c:crosses val="min"/>
        <c:crossBetween val="midCat"/>
      </c:valAx>
    </c:plotArea>
    <c:plotVisOnly val="0"/>
    <c:dispBlanksAs val="gap"/>
    <c:showDLblsOverMax val="1"/>
  </c:chart>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492795389048991E-2"/>
          <c:y val="0.17161716171617161"/>
          <c:w val="0.85014409221902021"/>
          <c:h val="0.65676567656765672"/>
        </c:manualLayout>
      </c:layout>
      <c:barChart>
        <c:barDir val="bar"/>
        <c:grouping val="stacked"/>
        <c:varyColors val="0"/>
        <c:ser>
          <c:idx val="0"/>
          <c:order val="0"/>
          <c:spPr>
            <a:solidFill>
              <a:srgbClr val="364D6E"/>
            </a:solidFill>
            <a:ln w="6350" cmpd="sng" algn="ctr">
              <a:solidFill>
                <a:srgbClr val="364D6E"/>
              </a:solidFill>
              <a:prstDash val="solid"/>
            </a:ln>
          </c:spPr>
          <c:invertIfNegative val="0"/>
          <c:val>
            <c:numRef>
              <c:f>Sheet1!$A$1</c:f>
              <c:numCache>
                <c:formatCode>General</c:formatCode>
                <c:ptCount val="1"/>
                <c:pt idx="0">
                  <c:v>102475</c:v>
                </c:pt>
              </c:numCache>
            </c:numRef>
          </c:val>
          <c:extLst>
            <c:ext xmlns:c16="http://schemas.microsoft.com/office/drawing/2014/chart" uri="{C3380CC4-5D6E-409C-BE32-E72D297353CC}">
              <c16:uniqueId val="{00000000-5A34-4668-92BB-F08E8002F733}"/>
            </c:ext>
          </c:extLst>
        </c:ser>
        <c:ser>
          <c:idx val="1"/>
          <c:order val="1"/>
          <c:spPr>
            <a:solidFill>
              <a:srgbClr val="9DB1CF"/>
            </a:solidFill>
            <a:ln w="6350" cmpd="sng" algn="ctr">
              <a:solidFill>
                <a:srgbClr val="9DB1CF"/>
              </a:solidFill>
              <a:prstDash val="solid"/>
            </a:ln>
          </c:spPr>
          <c:invertIfNegative val="0"/>
          <c:val>
            <c:numRef>
              <c:f>Sheet1!$A$2</c:f>
              <c:numCache>
                <c:formatCode>General</c:formatCode>
                <c:ptCount val="1"/>
                <c:pt idx="0">
                  <c:v>0</c:v>
                </c:pt>
              </c:numCache>
            </c:numRef>
          </c:val>
          <c:extLst>
            <c:ext xmlns:c16="http://schemas.microsoft.com/office/drawing/2014/chart" uri="{C3380CC4-5D6E-409C-BE32-E72D297353CC}">
              <c16:uniqueId val="{00000001-5A34-4668-92BB-F08E8002F733}"/>
            </c:ext>
          </c:extLst>
        </c:ser>
        <c:ser>
          <c:idx val="2"/>
          <c:order val="2"/>
          <c:spPr>
            <a:solidFill>
              <a:srgbClr val="FFFFFF"/>
            </a:solidFill>
            <a:ln>
              <a:noFill/>
            </a:ln>
          </c:spPr>
          <c:invertIfNegative val="0"/>
          <c:val>
            <c:numRef>
              <c:f>Sheet1!$A$3</c:f>
              <c:numCache>
                <c:formatCode>General</c:formatCode>
                <c:ptCount val="1"/>
                <c:pt idx="0">
                  <c:v>30000</c:v>
                </c:pt>
              </c:numCache>
            </c:numRef>
          </c:val>
          <c:extLst>
            <c:ext xmlns:c16="http://schemas.microsoft.com/office/drawing/2014/chart" uri="{C3380CC4-5D6E-409C-BE32-E72D297353CC}">
              <c16:uniqueId val="{00000002-5A34-4668-92BB-F08E8002F733}"/>
            </c:ext>
          </c:extLst>
        </c:ser>
        <c:dLbls>
          <c:showLegendKey val="0"/>
          <c:showVal val="0"/>
          <c:showCatName val="0"/>
          <c:showSerName val="0"/>
          <c:showPercent val="0"/>
          <c:showBubbleSize val="0"/>
        </c:dLbls>
        <c:gapWidth val="80"/>
        <c:overlap val="100"/>
        <c:axId val="1424405984"/>
        <c:axId val="1"/>
      </c:barChart>
      <c:catAx>
        <c:axId val="1424405984"/>
        <c:scaling>
          <c:orientation val="maxMin"/>
        </c:scaling>
        <c:delete val="0"/>
        <c:axPos val="l"/>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73866"/>
          <c:min val="0"/>
        </c:scaling>
        <c:delete val="1"/>
        <c:axPos val="t"/>
        <c:numFmt formatCode="General" sourceLinked="1"/>
        <c:majorTickMark val="out"/>
        <c:minorTickMark val="none"/>
        <c:tickLblPos val="nextTo"/>
        <c:crossAx val="1424405984"/>
        <c:crosses val="min"/>
        <c:crossBetween val="between"/>
      </c:valAx>
    </c:plotArea>
    <c:plotVisOnly val="0"/>
    <c:dispBlanksAs val="gap"/>
    <c:showDLblsOverMax val="1"/>
  </c:chart>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492795389048991E-2"/>
          <c:y val="0.17161716171617161"/>
          <c:w val="0.85014409221902021"/>
          <c:h val="0.65676567656765672"/>
        </c:manualLayout>
      </c:layout>
      <c:barChart>
        <c:barDir val="bar"/>
        <c:grouping val="stacked"/>
        <c:varyColors val="0"/>
        <c:ser>
          <c:idx val="0"/>
          <c:order val="0"/>
          <c:spPr>
            <a:solidFill>
              <a:srgbClr val="364D6E"/>
            </a:solidFill>
            <a:ln w="6350" cmpd="sng" algn="ctr">
              <a:solidFill>
                <a:srgbClr val="364D6E"/>
              </a:solidFill>
              <a:prstDash val="solid"/>
            </a:ln>
          </c:spPr>
          <c:invertIfNegative val="0"/>
          <c:val>
            <c:numRef>
              <c:f>Sheet1!$A$1</c:f>
              <c:numCache>
                <c:formatCode>General</c:formatCode>
                <c:ptCount val="1"/>
                <c:pt idx="0">
                  <c:v>14629</c:v>
                </c:pt>
              </c:numCache>
            </c:numRef>
          </c:val>
          <c:extLst>
            <c:ext xmlns:c16="http://schemas.microsoft.com/office/drawing/2014/chart" uri="{C3380CC4-5D6E-409C-BE32-E72D297353CC}">
              <c16:uniqueId val="{00000000-768F-4D5B-A79A-D3B57D70B488}"/>
            </c:ext>
          </c:extLst>
        </c:ser>
        <c:ser>
          <c:idx val="1"/>
          <c:order val="1"/>
          <c:spPr>
            <a:solidFill>
              <a:srgbClr val="9DB1CF"/>
            </a:solidFill>
            <a:ln w="6350" cmpd="sng" algn="ctr">
              <a:solidFill>
                <a:srgbClr val="9DB1CF"/>
              </a:solidFill>
              <a:prstDash val="solid"/>
            </a:ln>
          </c:spPr>
          <c:invertIfNegative val="0"/>
          <c:val>
            <c:numRef>
              <c:f>Sheet1!$A$2</c:f>
              <c:numCache>
                <c:formatCode>General</c:formatCode>
                <c:ptCount val="1"/>
                <c:pt idx="0">
                  <c:v>0</c:v>
                </c:pt>
              </c:numCache>
            </c:numRef>
          </c:val>
          <c:extLst>
            <c:ext xmlns:c16="http://schemas.microsoft.com/office/drawing/2014/chart" uri="{C3380CC4-5D6E-409C-BE32-E72D297353CC}">
              <c16:uniqueId val="{00000001-768F-4D5B-A79A-D3B57D70B488}"/>
            </c:ext>
          </c:extLst>
        </c:ser>
        <c:ser>
          <c:idx val="2"/>
          <c:order val="2"/>
          <c:spPr>
            <a:solidFill>
              <a:srgbClr val="FFFFFF"/>
            </a:solidFill>
            <a:ln>
              <a:noFill/>
            </a:ln>
          </c:spPr>
          <c:invertIfNegative val="0"/>
          <c:val>
            <c:numRef>
              <c:f>Sheet1!$A$3</c:f>
              <c:numCache>
                <c:formatCode>General</c:formatCode>
                <c:ptCount val="1"/>
                <c:pt idx="0">
                  <c:v>8000</c:v>
                </c:pt>
              </c:numCache>
            </c:numRef>
          </c:val>
          <c:extLst>
            <c:ext xmlns:c16="http://schemas.microsoft.com/office/drawing/2014/chart" uri="{C3380CC4-5D6E-409C-BE32-E72D297353CC}">
              <c16:uniqueId val="{00000002-768F-4D5B-A79A-D3B57D70B488}"/>
            </c:ext>
          </c:extLst>
        </c:ser>
        <c:dLbls>
          <c:showLegendKey val="0"/>
          <c:showVal val="0"/>
          <c:showCatName val="0"/>
          <c:showSerName val="0"/>
          <c:showPercent val="0"/>
          <c:showBubbleSize val="0"/>
        </c:dLbls>
        <c:gapWidth val="80"/>
        <c:overlap val="100"/>
        <c:axId val="1424424224"/>
        <c:axId val="1"/>
      </c:barChart>
      <c:catAx>
        <c:axId val="1424424224"/>
        <c:scaling>
          <c:orientation val="maxMin"/>
        </c:scaling>
        <c:delete val="0"/>
        <c:axPos val="l"/>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73866"/>
          <c:min val="0"/>
        </c:scaling>
        <c:delete val="1"/>
        <c:axPos val="t"/>
        <c:numFmt formatCode="General" sourceLinked="1"/>
        <c:majorTickMark val="out"/>
        <c:minorTickMark val="none"/>
        <c:tickLblPos val="nextTo"/>
        <c:crossAx val="1424424224"/>
        <c:crosses val="min"/>
        <c:crossBetween val="between"/>
      </c:valAx>
    </c:plotArea>
    <c:plotVisOnly val="0"/>
    <c:dispBlanksAs val="gap"/>
    <c:showDLblsOverMax val="1"/>
  </c:chart>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492795389048991E-2"/>
          <c:y val="0.17161716171617161"/>
          <c:w val="0.85014409221902021"/>
          <c:h val="0.65676567656765672"/>
        </c:manualLayout>
      </c:layout>
      <c:barChart>
        <c:barDir val="bar"/>
        <c:grouping val="stacked"/>
        <c:varyColors val="0"/>
        <c:ser>
          <c:idx val="0"/>
          <c:order val="0"/>
          <c:spPr>
            <a:solidFill>
              <a:srgbClr val="364D6E"/>
            </a:solidFill>
            <a:ln w="6350" cmpd="sng" algn="ctr">
              <a:solidFill>
                <a:srgbClr val="364D6E"/>
              </a:solidFill>
              <a:prstDash val="solid"/>
            </a:ln>
          </c:spPr>
          <c:invertIfNegative val="0"/>
          <c:val>
            <c:numRef>
              <c:f>Sheet1!$A$1</c:f>
              <c:numCache>
                <c:formatCode>General</c:formatCode>
                <c:ptCount val="1"/>
                <c:pt idx="0">
                  <c:v>6534</c:v>
                </c:pt>
              </c:numCache>
            </c:numRef>
          </c:val>
          <c:extLst>
            <c:ext xmlns:c16="http://schemas.microsoft.com/office/drawing/2014/chart" uri="{C3380CC4-5D6E-409C-BE32-E72D297353CC}">
              <c16:uniqueId val="{00000000-87A4-4106-B051-A40DB1C5BC85}"/>
            </c:ext>
          </c:extLst>
        </c:ser>
        <c:ser>
          <c:idx val="1"/>
          <c:order val="1"/>
          <c:spPr>
            <a:solidFill>
              <a:srgbClr val="9DB1CF"/>
            </a:solidFill>
            <a:ln w="6350" cmpd="sng" algn="ctr">
              <a:solidFill>
                <a:srgbClr val="9DB1CF"/>
              </a:solidFill>
              <a:prstDash val="solid"/>
            </a:ln>
          </c:spPr>
          <c:invertIfNegative val="0"/>
          <c:val>
            <c:numRef>
              <c:f>Sheet1!$A$2</c:f>
              <c:numCache>
                <c:formatCode>General</c:formatCode>
                <c:ptCount val="1"/>
                <c:pt idx="0">
                  <c:v>3440</c:v>
                </c:pt>
              </c:numCache>
            </c:numRef>
          </c:val>
          <c:extLst>
            <c:ext xmlns:c16="http://schemas.microsoft.com/office/drawing/2014/chart" uri="{C3380CC4-5D6E-409C-BE32-E72D297353CC}">
              <c16:uniqueId val="{00000001-87A4-4106-B051-A40DB1C5BC85}"/>
            </c:ext>
          </c:extLst>
        </c:ser>
        <c:ser>
          <c:idx val="2"/>
          <c:order val="2"/>
          <c:spPr>
            <a:solidFill>
              <a:srgbClr val="FFFFFF"/>
            </a:solidFill>
            <a:ln>
              <a:noFill/>
            </a:ln>
          </c:spPr>
          <c:invertIfNegative val="0"/>
          <c:val>
            <c:numRef>
              <c:f>Sheet1!$A$3</c:f>
              <c:numCache>
                <c:formatCode>General</c:formatCode>
                <c:ptCount val="1"/>
                <c:pt idx="0">
                  <c:v>8000</c:v>
                </c:pt>
              </c:numCache>
            </c:numRef>
          </c:val>
          <c:extLst>
            <c:ext xmlns:c16="http://schemas.microsoft.com/office/drawing/2014/chart" uri="{C3380CC4-5D6E-409C-BE32-E72D297353CC}">
              <c16:uniqueId val="{00000002-87A4-4106-B051-A40DB1C5BC85}"/>
            </c:ext>
          </c:extLst>
        </c:ser>
        <c:dLbls>
          <c:showLegendKey val="0"/>
          <c:showVal val="0"/>
          <c:showCatName val="0"/>
          <c:showSerName val="0"/>
          <c:showPercent val="0"/>
          <c:showBubbleSize val="0"/>
        </c:dLbls>
        <c:gapWidth val="80"/>
        <c:overlap val="100"/>
        <c:axId val="1375660112"/>
        <c:axId val="1"/>
      </c:barChart>
      <c:catAx>
        <c:axId val="1375660112"/>
        <c:scaling>
          <c:orientation val="maxMin"/>
        </c:scaling>
        <c:delete val="0"/>
        <c:axPos val="l"/>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73866"/>
          <c:min val="0"/>
        </c:scaling>
        <c:delete val="1"/>
        <c:axPos val="t"/>
        <c:numFmt formatCode="General" sourceLinked="1"/>
        <c:majorTickMark val="out"/>
        <c:minorTickMark val="none"/>
        <c:tickLblPos val="nextTo"/>
        <c:crossAx val="1375660112"/>
        <c:crosses val="min"/>
        <c:crossBetween val="between"/>
      </c:valAx>
    </c:plotArea>
    <c:plotVisOnly val="0"/>
    <c:dispBlanksAs val="gap"/>
    <c:showDLblsOverMax val="1"/>
  </c:chart>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492795389048991E-2"/>
          <c:y val="0.17161716171617161"/>
          <c:w val="0.85014409221902021"/>
          <c:h val="0.65676567656765672"/>
        </c:manualLayout>
      </c:layout>
      <c:barChart>
        <c:barDir val="bar"/>
        <c:grouping val="stacked"/>
        <c:varyColors val="0"/>
        <c:ser>
          <c:idx val="0"/>
          <c:order val="0"/>
          <c:spPr>
            <a:solidFill>
              <a:srgbClr val="364D6E"/>
            </a:solidFill>
            <a:ln w="6350" cmpd="sng" algn="ctr">
              <a:solidFill>
                <a:srgbClr val="364D6E"/>
              </a:solidFill>
              <a:prstDash val="solid"/>
            </a:ln>
          </c:spPr>
          <c:invertIfNegative val="0"/>
          <c:val>
            <c:numRef>
              <c:f>Sheet1!$A$1</c:f>
              <c:numCache>
                <c:formatCode>General</c:formatCode>
                <c:ptCount val="1"/>
                <c:pt idx="0">
                  <c:v>7540</c:v>
                </c:pt>
              </c:numCache>
            </c:numRef>
          </c:val>
          <c:extLst>
            <c:ext xmlns:c16="http://schemas.microsoft.com/office/drawing/2014/chart" uri="{C3380CC4-5D6E-409C-BE32-E72D297353CC}">
              <c16:uniqueId val="{00000000-7733-4B87-9A10-E6B670D041BF}"/>
            </c:ext>
          </c:extLst>
        </c:ser>
        <c:ser>
          <c:idx val="1"/>
          <c:order val="1"/>
          <c:spPr>
            <a:solidFill>
              <a:srgbClr val="9DB1CF"/>
            </a:solidFill>
            <a:ln w="6350" cmpd="sng" algn="ctr">
              <a:solidFill>
                <a:srgbClr val="9DB1CF"/>
              </a:solidFill>
              <a:prstDash val="solid"/>
            </a:ln>
          </c:spPr>
          <c:invertIfNegative val="0"/>
          <c:val>
            <c:numRef>
              <c:f>Sheet1!$A$2</c:f>
              <c:numCache>
                <c:formatCode>General</c:formatCode>
                <c:ptCount val="1"/>
                <c:pt idx="0">
                  <c:v>5900</c:v>
                </c:pt>
              </c:numCache>
            </c:numRef>
          </c:val>
          <c:extLst>
            <c:ext xmlns:c16="http://schemas.microsoft.com/office/drawing/2014/chart" uri="{C3380CC4-5D6E-409C-BE32-E72D297353CC}">
              <c16:uniqueId val="{00000001-7733-4B87-9A10-E6B670D041BF}"/>
            </c:ext>
          </c:extLst>
        </c:ser>
        <c:ser>
          <c:idx val="2"/>
          <c:order val="2"/>
          <c:spPr>
            <a:solidFill>
              <a:srgbClr val="FFFFFF"/>
            </a:solidFill>
            <a:ln>
              <a:noFill/>
            </a:ln>
          </c:spPr>
          <c:invertIfNegative val="0"/>
          <c:val>
            <c:numRef>
              <c:f>Sheet1!$A$3</c:f>
              <c:numCache>
                <c:formatCode>General</c:formatCode>
                <c:ptCount val="1"/>
                <c:pt idx="0">
                  <c:v>24000</c:v>
                </c:pt>
              </c:numCache>
            </c:numRef>
          </c:val>
          <c:extLst>
            <c:ext xmlns:c16="http://schemas.microsoft.com/office/drawing/2014/chart" uri="{C3380CC4-5D6E-409C-BE32-E72D297353CC}">
              <c16:uniqueId val="{00000002-7733-4B87-9A10-E6B670D041BF}"/>
            </c:ext>
          </c:extLst>
        </c:ser>
        <c:dLbls>
          <c:showLegendKey val="0"/>
          <c:showVal val="0"/>
          <c:showCatName val="0"/>
          <c:showSerName val="0"/>
          <c:showPercent val="0"/>
          <c:showBubbleSize val="0"/>
        </c:dLbls>
        <c:gapWidth val="80"/>
        <c:overlap val="100"/>
        <c:axId val="1424405024"/>
        <c:axId val="1"/>
      </c:barChart>
      <c:catAx>
        <c:axId val="1424405024"/>
        <c:scaling>
          <c:orientation val="maxMin"/>
        </c:scaling>
        <c:delete val="0"/>
        <c:axPos val="l"/>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73866"/>
          <c:min val="0"/>
        </c:scaling>
        <c:delete val="1"/>
        <c:axPos val="t"/>
        <c:numFmt formatCode="General" sourceLinked="1"/>
        <c:majorTickMark val="out"/>
        <c:minorTickMark val="none"/>
        <c:tickLblPos val="nextTo"/>
        <c:crossAx val="1424405024"/>
        <c:crosses val="min"/>
        <c:crossBetween val="between"/>
      </c:valAx>
    </c:plotArea>
    <c:plotVisOnly val="0"/>
    <c:dispBlanksAs val="gap"/>
    <c:showDLblsOverMax val="1"/>
  </c:chart>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492795389048991E-2"/>
          <c:y val="0.17161716171617161"/>
          <c:w val="0.85014409221902021"/>
          <c:h val="0.65676567656765672"/>
        </c:manualLayout>
      </c:layout>
      <c:barChart>
        <c:barDir val="bar"/>
        <c:grouping val="stacked"/>
        <c:varyColors val="0"/>
        <c:ser>
          <c:idx val="0"/>
          <c:order val="0"/>
          <c:spPr>
            <a:solidFill>
              <a:srgbClr val="364D6E"/>
            </a:solidFill>
            <a:ln w="6350" cmpd="sng" algn="ctr">
              <a:solidFill>
                <a:srgbClr val="364D6E"/>
              </a:solidFill>
              <a:prstDash val="solid"/>
            </a:ln>
          </c:spPr>
          <c:invertIfNegative val="0"/>
          <c:val>
            <c:numRef>
              <c:f>Sheet1!$A$1</c:f>
              <c:numCache>
                <c:formatCode>General</c:formatCode>
                <c:ptCount val="1"/>
                <c:pt idx="0">
                  <c:v>58134</c:v>
                </c:pt>
              </c:numCache>
            </c:numRef>
          </c:val>
          <c:extLst>
            <c:ext xmlns:c16="http://schemas.microsoft.com/office/drawing/2014/chart" uri="{C3380CC4-5D6E-409C-BE32-E72D297353CC}">
              <c16:uniqueId val="{00000000-470B-4BC4-B1E5-807D35CAE776}"/>
            </c:ext>
          </c:extLst>
        </c:ser>
        <c:ser>
          <c:idx val="1"/>
          <c:order val="1"/>
          <c:spPr>
            <a:solidFill>
              <a:srgbClr val="9DB1CF"/>
            </a:solidFill>
            <a:ln w="6350" cmpd="sng" algn="ctr">
              <a:solidFill>
                <a:srgbClr val="9DB1CF"/>
              </a:solidFill>
              <a:prstDash val="solid"/>
            </a:ln>
          </c:spPr>
          <c:invertIfNegative val="0"/>
          <c:val>
            <c:numRef>
              <c:f>Sheet1!$A$2</c:f>
              <c:numCache>
                <c:formatCode>General</c:formatCode>
                <c:ptCount val="1"/>
                <c:pt idx="0">
                  <c:v>33904</c:v>
                </c:pt>
              </c:numCache>
            </c:numRef>
          </c:val>
          <c:extLst>
            <c:ext xmlns:c16="http://schemas.microsoft.com/office/drawing/2014/chart" uri="{C3380CC4-5D6E-409C-BE32-E72D297353CC}">
              <c16:uniqueId val="{00000001-470B-4BC4-B1E5-807D35CAE776}"/>
            </c:ext>
          </c:extLst>
        </c:ser>
        <c:ser>
          <c:idx val="2"/>
          <c:order val="2"/>
          <c:spPr>
            <a:solidFill>
              <a:srgbClr val="FFFFFF"/>
            </a:solidFill>
            <a:ln>
              <a:noFill/>
            </a:ln>
          </c:spPr>
          <c:invertIfNegative val="0"/>
          <c:val>
            <c:numRef>
              <c:f>Sheet1!$A$3</c:f>
              <c:numCache>
                <c:formatCode>General</c:formatCode>
                <c:ptCount val="1"/>
                <c:pt idx="0">
                  <c:v>74000</c:v>
                </c:pt>
              </c:numCache>
            </c:numRef>
          </c:val>
          <c:extLst>
            <c:ext xmlns:c16="http://schemas.microsoft.com/office/drawing/2014/chart" uri="{C3380CC4-5D6E-409C-BE32-E72D297353CC}">
              <c16:uniqueId val="{00000002-470B-4BC4-B1E5-807D35CAE776}"/>
            </c:ext>
          </c:extLst>
        </c:ser>
        <c:dLbls>
          <c:showLegendKey val="0"/>
          <c:showVal val="0"/>
          <c:showCatName val="0"/>
          <c:showSerName val="0"/>
          <c:showPercent val="0"/>
          <c:showBubbleSize val="0"/>
        </c:dLbls>
        <c:gapWidth val="80"/>
        <c:overlap val="100"/>
        <c:axId val="103072912"/>
        <c:axId val="1"/>
      </c:barChart>
      <c:catAx>
        <c:axId val="103072912"/>
        <c:scaling>
          <c:orientation val="maxMin"/>
        </c:scaling>
        <c:delete val="0"/>
        <c:axPos val="l"/>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73866"/>
          <c:min val="0"/>
        </c:scaling>
        <c:delete val="1"/>
        <c:axPos val="t"/>
        <c:numFmt formatCode="General" sourceLinked="1"/>
        <c:majorTickMark val="out"/>
        <c:minorTickMark val="none"/>
        <c:tickLblPos val="nextTo"/>
        <c:crossAx val="103072912"/>
        <c:crosses val="min"/>
        <c:crossBetween val="between"/>
      </c:valAx>
    </c:plotArea>
    <c:plotVisOnly val="0"/>
    <c:dispBlanksAs val="gap"/>
    <c:showDLblsOverMax val="1"/>
  </c:chart>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492795389048991E-2"/>
          <c:y val="0.17161716171617161"/>
          <c:w val="0.85014409221902021"/>
          <c:h val="0.65676567656765672"/>
        </c:manualLayout>
      </c:layout>
      <c:barChart>
        <c:barDir val="bar"/>
        <c:grouping val="stacked"/>
        <c:varyColors val="0"/>
        <c:ser>
          <c:idx val="0"/>
          <c:order val="0"/>
          <c:spPr>
            <a:solidFill>
              <a:srgbClr val="364D6E"/>
            </a:solidFill>
            <a:ln w="6350" cmpd="sng" algn="ctr">
              <a:solidFill>
                <a:srgbClr val="364D6E"/>
              </a:solidFill>
              <a:prstDash val="solid"/>
            </a:ln>
          </c:spPr>
          <c:invertIfNegative val="0"/>
          <c:val>
            <c:numRef>
              <c:f>Sheet1!$A$1</c:f>
              <c:numCache>
                <c:formatCode>General</c:formatCode>
                <c:ptCount val="1"/>
                <c:pt idx="0">
                  <c:v>28576</c:v>
                </c:pt>
              </c:numCache>
            </c:numRef>
          </c:val>
          <c:extLst>
            <c:ext xmlns:c16="http://schemas.microsoft.com/office/drawing/2014/chart" uri="{C3380CC4-5D6E-409C-BE32-E72D297353CC}">
              <c16:uniqueId val="{00000000-F303-4926-AED4-A6A8603B885A}"/>
            </c:ext>
          </c:extLst>
        </c:ser>
        <c:ser>
          <c:idx val="1"/>
          <c:order val="1"/>
          <c:spPr>
            <a:solidFill>
              <a:srgbClr val="9DB1CF"/>
            </a:solidFill>
            <a:ln w="6350" cmpd="sng" algn="ctr">
              <a:solidFill>
                <a:srgbClr val="9DB1CF"/>
              </a:solidFill>
              <a:prstDash val="solid"/>
            </a:ln>
          </c:spPr>
          <c:invertIfNegative val="0"/>
          <c:val>
            <c:numRef>
              <c:f>Sheet1!$A$2</c:f>
              <c:numCache>
                <c:formatCode>General</c:formatCode>
                <c:ptCount val="1"/>
                <c:pt idx="0">
                  <c:v>4212</c:v>
                </c:pt>
              </c:numCache>
            </c:numRef>
          </c:val>
          <c:extLst>
            <c:ext xmlns:c16="http://schemas.microsoft.com/office/drawing/2014/chart" uri="{C3380CC4-5D6E-409C-BE32-E72D297353CC}">
              <c16:uniqueId val="{00000001-F303-4926-AED4-A6A8603B885A}"/>
            </c:ext>
          </c:extLst>
        </c:ser>
        <c:ser>
          <c:idx val="2"/>
          <c:order val="2"/>
          <c:spPr>
            <a:solidFill>
              <a:srgbClr val="FFFFFF"/>
            </a:solidFill>
            <a:ln>
              <a:noFill/>
            </a:ln>
          </c:spPr>
          <c:invertIfNegative val="0"/>
          <c:val>
            <c:numRef>
              <c:f>Sheet1!$A$3</c:f>
              <c:numCache>
                <c:formatCode>General</c:formatCode>
                <c:ptCount val="1"/>
                <c:pt idx="0">
                  <c:v>21000</c:v>
                </c:pt>
              </c:numCache>
            </c:numRef>
          </c:val>
          <c:extLst>
            <c:ext xmlns:c16="http://schemas.microsoft.com/office/drawing/2014/chart" uri="{C3380CC4-5D6E-409C-BE32-E72D297353CC}">
              <c16:uniqueId val="{00000002-F303-4926-AED4-A6A8603B885A}"/>
            </c:ext>
          </c:extLst>
        </c:ser>
        <c:dLbls>
          <c:showLegendKey val="0"/>
          <c:showVal val="0"/>
          <c:showCatName val="0"/>
          <c:showSerName val="0"/>
          <c:showPercent val="0"/>
          <c:showBubbleSize val="0"/>
        </c:dLbls>
        <c:gapWidth val="80"/>
        <c:overlap val="100"/>
        <c:axId val="1374858096"/>
        <c:axId val="1"/>
      </c:barChart>
      <c:catAx>
        <c:axId val="1374858096"/>
        <c:scaling>
          <c:orientation val="maxMin"/>
        </c:scaling>
        <c:delete val="0"/>
        <c:axPos val="l"/>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73866"/>
          <c:min val="0"/>
        </c:scaling>
        <c:delete val="1"/>
        <c:axPos val="t"/>
        <c:numFmt formatCode="General" sourceLinked="1"/>
        <c:majorTickMark val="out"/>
        <c:minorTickMark val="none"/>
        <c:tickLblPos val="nextTo"/>
        <c:crossAx val="1374858096"/>
        <c:crosses val="min"/>
        <c:crossBetween val="between"/>
      </c:valAx>
    </c:plotArea>
    <c:plotVisOnly val="0"/>
    <c:dispBlanksAs val="gap"/>
    <c:showDLblsOverMax val="1"/>
  </c:chart>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1841326228537596"/>
          <c:y val="0.13771781899943789"/>
          <c:w val="0.76317347542924807"/>
          <c:h val="0.72456436200112417"/>
        </c:manualLayout>
      </c:layout>
      <c:doughnutChart>
        <c:varyColors val="0"/>
        <c:ser>
          <c:idx val="0"/>
          <c:order val="0"/>
          <c:dPt>
            <c:idx val="0"/>
            <c:bubble3D val="0"/>
            <c:spPr>
              <a:solidFill>
                <a:schemeClr val="accent1"/>
              </a:solidFill>
              <a:ln>
                <a:noFill/>
              </a:ln>
            </c:spPr>
            <c:extLst>
              <c:ext xmlns:c16="http://schemas.microsoft.com/office/drawing/2014/chart" uri="{C3380CC4-5D6E-409C-BE32-E72D297353CC}">
                <c16:uniqueId val="{00000000-29A3-4FEB-9A9A-01B79F3FCFAA}"/>
              </c:ext>
            </c:extLst>
          </c:dPt>
          <c:dPt>
            <c:idx val="1"/>
            <c:bubble3D val="0"/>
            <c:spPr>
              <a:solidFill>
                <a:srgbClr val="4C6C9C"/>
              </a:solidFill>
              <a:ln>
                <a:noFill/>
              </a:ln>
            </c:spPr>
            <c:extLst>
              <c:ext xmlns:c16="http://schemas.microsoft.com/office/drawing/2014/chart" uri="{C3380CC4-5D6E-409C-BE32-E72D297353CC}">
                <c16:uniqueId val="{00000001-29A3-4FEB-9A9A-01B79F3FCFAA}"/>
              </c:ext>
            </c:extLst>
          </c:dPt>
          <c:dPt>
            <c:idx val="2"/>
            <c:bubble3D val="0"/>
            <c:spPr>
              <a:solidFill>
                <a:srgbClr val="9DB1CF"/>
              </a:solidFill>
              <a:ln>
                <a:noFill/>
              </a:ln>
            </c:spPr>
            <c:extLst>
              <c:ext xmlns:c16="http://schemas.microsoft.com/office/drawing/2014/chart" uri="{C3380CC4-5D6E-409C-BE32-E72D297353CC}">
                <c16:uniqueId val="{00000002-29A3-4FEB-9A9A-01B79F3FCFAA}"/>
              </c:ext>
            </c:extLst>
          </c:dPt>
          <c:dPt>
            <c:idx val="3"/>
            <c:bubble3D val="0"/>
            <c:spPr>
              <a:solidFill>
                <a:srgbClr val="DFE5EF"/>
              </a:solidFill>
              <a:ln>
                <a:noFill/>
              </a:ln>
            </c:spPr>
            <c:extLst>
              <c:ext xmlns:c16="http://schemas.microsoft.com/office/drawing/2014/chart" uri="{C3380CC4-5D6E-409C-BE32-E72D297353CC}">
                <c16:uniqueId val="{00000003-29A3-4FEB-9A9A-01B79F3FCFAA}"/>
              </c:ext>
            </c:extLst>
          </c:dPt>
          <c:dLbls>
            <c:dLbl>
              <c:idx val="1"/>
              <c:layout>
                <c:manualLayout>
                  <c:x val="-1.3617525162818236E-2"/>
                  <c:y val="-1.1804384485666104E-2"/>
                </c:manualLayout>
              </c:layout>
              <c:numFmt formatCode="0&quot;%&quot;;&quot;-&quot;0&quot;%&quot;" sourceLinked="0"/>
              <c:spPr>
                <a:noFill/>
                <a:ln>
                  <a:noFill/>
                </a:ln>
              </c:spPr>
              <c:txPr>
                <a:bodyPr wrap="none"/>
                <a:lstStyle/>
                <a:p>
                  <a:pPr>
                    <a:defRPr sz="1400" kern="1200">
                      <a:solidFill>
                        <a:schemeClr val="bg1"/>
                      </a:solidFill>
                      <a:latin typeface="+mn-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29A3-4FEB-9A9A-01B79F3FCFAA}"/>
                </c:ext>
              </c:extLst>
            </c:dLbl>
            <c:dLbl>
              <c:idx val="2"/>
              <c:layout>
                <c:manualLayout>
                  <c:x val="2.1906453522794554E-2"/>
                  <c:y val="-2.810567734682406E-3"/>
                </c:manualLayout>
              </c:layout>
              <c:numFmt formatCode="0&quot;%&quot;;&quot;-&quot;0&quot;%&quot;" sourceLinked="0"/>
              <c:spPr>
                <a:noFill/>
                <a:ln>
                  <a:noFill/>
                </a:ln>
              </c:spPr>
              <c:txPr>
                <a:bodyPr wrap="none"/>
                <a:lstStyle/>
                <a:p>
                  <a:pPr>
                    <a:defRPr sz="1400" kern="1200">
                      <a:solidFill>
                        <a:schemeClr val="tx1"/>
                      </a:solidFill>
                      <a:latin typeface="+mn-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29A3-4FEB-9A9A-01B79F3FCFAA}"/>
                </c:ext>
              </c:extLst>
            </c:dLbl>
            <c:dLbl>
              <c:idx val="3"/>
              <c:layout>
                <c:manualLayout>
                  <c:x val="-1.4209591474245116E-2"/>
                  <c:y val="1.4052838673412029E-2"/>
                </c:manualLayout>
              </c:layout>
              <c:numFmt formatCode="0&quot;%&quot;;&quot;-&quot;0&quot;%&quot;" sourceLinked="0"/>
              <c:spPr>
                <a:noFill/>
                <a:ln>
                  <a:noFill/>
                </a:ln>
              </c:spPr>
              <c:txPr>
                <a:bodyPr wrap="none"/>
                <a:lstStyle/>
                <a:p>
                  <a:pPr>
                    <a:defRPr sz="1400" kern="1200">
                      <a:solidFill>
                        <a:schemeClr val="tx1"/>
                      </a:solidFill>
                      <a:latin typeface="+mn-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29A3-4FEB-9A9A-01B79F3FCFAA}"/>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extLst>
          </c:dLbls>
          <c:val>
            <c:numRef>
              <c:f>Sheet1!$A$1:$A$4</c:f>
              <c:numCache>
                <c:formatCode>General</c:formatCode>
                <c:ptCount val="4"/>
                <c:pt idx="0">
                  <c:v>0.22999999999999998</c:v>
                </c:pt>
                <c:pt idx="1">
                  <c:v>22</c:v>
                </c:pt>
                <c:pt idx="2">
                  <c:v>51</c:v>
                </c:pt>
                <c:pt idx="3">
                  <c:v>27</c:v>
                </c:pt>
              </c:numCache>
            </c:numRef>
          </c:val>
          <c:extLst>
            <c:ext xmlns:c16="http://schemas.microsoft.com/office/drawing/2014/chart" uri="{C3380CC4-5D6E-409C-BE32-E72D297353CC}">
              <c16:uniqueId val="{00000004-29A3-4FEB-9A9A-01B79F3FCFAA}"/>
            </c:ext>
          </c:extLst>
        </c:ser>
        <c:dLbls>
          <c:showLegendKey val="0"/>
          <c:showVal val="0"/>
          <c:showCatName val="0"/>
          <c:showSerName val="0"/>
          <c:showPercent val="0"/>
          <c:showBubbleSize val="0"/>
          <c:showLeaderLines val="1"/>
        </c:dLbls>
        <c:firstSliceAng val="269"/>
        <c:holeSize val="48"/>
      </c:doughnutChart>
    </c:plotArea>
    <c:plotVisOnly val="0"/>
    <c:dispBlanksAs val="gap"/>
    <c:showDLblsOverMax val="1"/>
  </c:chart>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492795389048991E-2"/>
          <c:y val="0.17161716171617161"/>
          <c:w val="0.85014409221902021"/>
          <c:h val="0.65676567656765672"/>
        </c:manualLayout>
      </c:layout>
      <c:barChart>
        <c:barDir val="bar"/>
        <c:grouping val="stacked"/>
        <c:varyColors val="0"/>
        <c:ser>
          <c:idx val="0"/>
          <c:order val="0"/>
          <c:spPr>
            <a:solidFill>
              <a:srgbClr val="364D6E"/>
            </a:solidFill>
            <a:ln w="6350" cmpd="sng" algn="ctr">
              <a:solidFill>
                <a:srgbClr val="364D6E"/>
              </a:solidFill>
              <a:prstDash val="solid"/>
            </a:ln>
          </c:spPr>
          <c:invertIfNegative val="0"/>
          <c:val>
            <c:numRef>
              <c:f>Sheet1!$A$1</c:f>
              <c:numCache>
                <c:formatCode>General</c:formatCode>
                <c:ptCount val="1"/>
                <c:pt idx="0">
                  <c:v>13835</c:v>
                </c:pt>
              </c:numCache>
            </c:numRef>
          </c:val>
          <c:extLst>
            <c:ext xmlns:c16="http://schemas.microsoft.com/office/drawing/2014/chart" uri="{C3380CC4-5D6E-409C-BE32-E72D297353CC}">
              <c16:uniqueId val="{00000000-41CB-4FE2-802E-B2A12D3C7213}"/>
            </c:ext>
          </c:extLst>
        </c:ser>
        <c:ser>
          <c:idx val="1"/>
          <c:order val="1"/>
          <c:spPr>
            <a:solidFill>
              <a:srgbClr val="9DB1CF"/>
            </a:solidFill>
            <a:ln w="6350" cmpd="sng" algn="ctr">
              <a:solidFill>
                <a:srgbClr val="9DB1CF"/>
              </a:solidFill>
              <a:prstDash val="solid"/>
            </a:ln>
          </c:spPr>
          <c:invertIfNegative val="0"/>
          <c:val>
            <c:numRef>
              <c:f>Sheet1!$A$2</c:f>
              <c:numCache>
                <c:formatCode>General</c:formatCode>
                <c:ptCount val="1"/>
                <c:pt idx="0">
                  <c:v>0</c:v>
                </c:pt>
              </c:numCache>
            </c:numRef>
          </c:val>
          <c:extLst>
            <c:ext xmlns:c16="http://schemas.microsoft.com/office/drawing/2014/chart" uri="{C3380CC4-5D6E-409C-BE32-E72D297353CC}">
              <c16:uniqueId val="{00000001-41CB-4FE2-802E-B2A12D3C7213}"/>
            </c:ext>
          </c:extLst>
        </c:ser>
        <c:ser>
          <c:idx val="2"/>
          <c:order val="2"/>
          <c:spPr>
            <a:solidFill>
              <a:srgbClr val="FFFFFF"/>
            </a:solidFill>
            <a:ln>
              <a:noFill/>
            </a:ln>
          </c:spPr>
          <c:invertIfNegative val="0"/>
          <c:val>
            <c:numRef>
              <c:f>Sheet1!$A$3</c:f>
              <c:numCache>
                <c:formatCode>General</c:formatCode>
                <c:ptCount val="1"/>
                <c:pt idx="0">
                  <c:v>4000</c:v>
                </c:pt>
              </c:numCache>
            </c:numRef>
          </c:val>
          <c:extLst>
            <c:ext xmlns:c16="http://schemas.microsoft.com/office/drawing/2014/chart" uri="{C3380CC4-5D6E-409C-BE32-E72D297353CC}">
              <c16:uniqueId val="{00000002-41CB-4FE2-802E-B2A12D3C7213}"/>
            </c:ext>
          </c:extLst>
        </c:ser>
        <c:dLbls>
          <c:showLegendKey val="0"/>
          <c:showVal val="0"/>
          <c:showCatName val="0"/>
          <c:showSerName val="0"/>
          <c:showPercent val="0"/>
          <c:showBubbleSize val="0"/>
        </c:dLbls>
        <c:gapWidth val="80"/>
        <c:overlap val="100"/>
        <c:axId val="1197725312"/>
        <c:axId val="1"/>
      </c:barChart>
      <c:catAx>
        <c:axId val="1197725312"/>
        <c:scaling>
          <c:orientation val="maxMin"/>
        </c:scaling>
        <c:delete val="0"/>
        <c:axPos val="l"/>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73866"/>
          <c:min val="0"/>
        </c:scaling>
        <c:delete val="1"/>
        <c:axPos val="t"/>
        <c:numFmt formatCode="General" sourceLinked="1"/>
        <c:majorTickMark val="out"/>
        <c:minorTickMark val="none"/>
        <c:tickLblPos val="nextTo"/>
        <c:crossAx val="1197725312"/>
        <c:crosses val="min"/>
        <c:crossBetween val="between"/>
      </c:valAx>
    </c:plotArea>
    <c:plotVisOnly val="0"/>
    <c:dispBlanksAs val="gap"/>
    <c:showDLblsOverMax val="1"/>
  </c:chart>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492795389048991E-2"/>
          <c:y val="0.17161716171617161"/>
          <c:w val="0.85014409221902021"/>
          <c:h val="0.65676567656765672"/>
        </c:manualLayout>
      </c:layout>
      <c:barChart>
        <c:barDir val="bar"/>
        <c:grouping val="stacked"/>
        <c:varyColors val="0"/>
        <c:ser>
          <c:idx val="0"/>
          <c:order val="0"/>
          <c:spPr>
            <a:solidFill>
              <a:srgbClr val="364D6E"/>
            </a:solidFill>
            <a:ln w="6350" cmpd="sng" algn="ctr">
              <a:solidFill>
                <a:srgbClr val="364D6E"/>
              </a:solidFill>
              <a:prstDash val="solid"/>
            </a:ln>
          </c:spPr>
          <c:invertIfNegative val="0"/>
          <c:val>
            <c:numRef>
              <c:f>Sheet1!$A$1</c:f>
              <c:numCache>
                <c:formatCode>General</c:formatCode>
                <c:ptCount val="1"/>
                <c:pt idx="0">
                  <c:v>100745</c:v>
                </c:pt>
              </c:numCache>
            </c:numRef>
          </c:val>
          <c:extLst>
            <c:ext xmlns:c16="http://schemas.microsoft.com/office/drawing/2014/chart" uri="{C3380CC4-5D6E-409C-BE32-E72D297353CC}">
              <c16:uniqueId val="{00000000-EC68-4BB5-868A-01956C09EDCE}"/>
            </c:ext>
          </c:extLst>
        </c:ser>
        <c:ser>
          <c:idx val="1"/>
          <c:order val="1"/>
          <c:spPr>
            <a:solidFill>
              <a:srgbClr val="9DB1CF"/>
            </a:solidFill>
            <a:ln w="6350" cmpd="sng" algn="ctr">
              <a:solidFill>
                <a:srgbClr val="9DB1CF"/>
              </a:solidFill>
              <a:prstDash val="solid"/>
            </a:ln>
          </c:spPr>
          <c:invertIfNegative val="0"/>
          <c:val>
            <c:numRef>
              <c:f>Sheet1!$A$2</c:f>
              <c:numCache>
                <c:formatCode>General</c:formatCode>
                <c:ptCount val="1"/>
                <c:pt idx="0">
                  <c:v>2121</c:v>
                </c:pt>
              </c:numCache>
            </c:numRef>
          </c:val>
          <c:extLst>
            <c:ext xmlns:c16="http://schemas.microsoft.com/office/drawing/2014/chart" uri="{C3380CC4-5D6E-409C-BE32-E72D297353CC}">
              <c16:uniqueId val="{00000001-EC68-4BB5-868A-01956C09EDCE}"/>
            </c:ext>
          </c:extLst>
        </c:ser>
        <c:ser>
          <c:idx val="2"/>
          <c:order val="2"/>
          <c:spPr>
            <a:solidFill>
              <a:srgbClr val="FFFFFF"/>
            </a:solidFill>
            <a:ln>
              <a:noFill/>
            </a:ln>
          </c:spPr>
          <c:invertIfNegative val="0"/>
          <c:val>
            <c:numRef>
              <c:f>Sheet1!$A$3</c:f>
              <c:numCache>
                <c:formatCode>General</c:formatCode>
                <c:ptCount val="1"/>
                <c:pt idx="0">
                  <c:v>71000</c:v>
                </c:pt>
              </c:numCache>
            </c:numRef>
          </c:val>
          <c:extLst>
            <c:ext xmlns:c16="http://schemas.microsoft.com/office/drawing/2014/chart" uri="{C3380CC4-5D6E-409C-BE32-E72D297353CC}">
              <c16:uniqueId val="{00000002-EC68-4BB5-868A-01956C09EDCE}"/>
            </c:ext>
          </c:extLst>
        </c:ser>
        <c:dLbls>
          <c:showLegendKey val="0"/>
          <c:showVal val="0"/>
          <c:showCatName val="0"/>
          <c:showSerName val="0"/>
          <c:showPercent val="0"/>
          <c:showBubbleSize val="0"/>
        </c:dLbls>
        <c:gapWidth val="80"/>
        <c:overlap val="100"/>
        <c:axId val="1104966000"/>
        <c:axId val="1"/>
      </c:barChart>
      <c:catAx>
        <c:axId val="1104966000"/>
        <c:scaling>
          <c:orientation val="maxMin"/>
        </c:scaling>
        <c:delete val="0"/>
        <c:axPos val="l"/>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73866"/>
          <c:min val="0"/>
        </c:scaling>
        <c:delete val="1"/>
        <c:axPos val="t"/>
        <c:numFmt formatCode="General" sourceLinked="1"/>
        <c:majorTickMark val="out"/>
        <c:minorTickMark val="none"/>
        <c:tickLblPos val="nextTo"/>
        <c:crossAx val="1104966000"/>
        <c:crosses val="min"/>
        <c:crossBetween val="between"/>
      </c:valAx>
    </c:plotArea>
    <c:plotVisOnly val="0"/>
    <c:dispBlanksAs val="gap"/>
    <c:showDLblsOverMax val="1"/>
  </c:chart>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492795389048991E-2"/>
          <c:y val="0.17161716171617161"/>
          <c:w val="0.85014409221902021"/>
          <c:h val="0.65676567656765672"/>
        </c:manualLayout>
      </c:layout>
      <c:barChart>
        <c:barDir val="bar"/>
        <c:grouping val="stacked"/>
        <c:varyColors val="0"/>
        <c:ser>
          <c:idx val="0"/>
          <c:order val="0"/>
          <c:spPr>
            <a:solidFill>
              <a:srgbClr val="364D6E"/>
            </a:solidFill>
            <a:ln w="6350" cmpd="sng" algn="ctr">
              <a:solidFill>
                <a:srgbClr val="364D6E"/>
              </a:solidFill>
              <a:prstDash val="solid"/>
            </a:ln>
          </c:spPr>
          <c:invertIfNegative val="0"/>
          <c:val>
            <c:numRef>
              <c:f>Sheet1!$A$1</c:f>
              <c:numCache>
                <c:formatCode>General</c:formatCode>
                <c:ptCount val="1"/>
                <c:pt idx="0">
                  <c:v>27071</c:v>
                </c:pt>
              </c:numCache>
            </c:numRef>
          </c:val>
          <c:extLst>
            <c:ext xmlns:c16="http://schemas.microsoft.com/office/drawing/2014/chart" uri="{C3380CC4-5D6E-409C-BE32-E72D297353CC}">
              <c16:uniqueId val="{00000000-09DC-4BB5-B78E-AC0C6DC6FC09}"/>
            </c:ext>
          </c:extLst>
        </c:ser>
        <c:ser>
          <c:idx val="1"/>
          <c:order val="1"/>
          <c:spPr>
            <a:solidFill>
              <a:srgbClr val="9DB1CF"/>
            </a:solidFill>
            <a:ln w="6350" cmpd="sng" algn="ctr">
              <a:solidFill>
                <a:srgbClr val="9DB1CF"/>
              </a:solidFill>
              <a:prstDash val="solid"/>
            </a:ln>
          </c:spPr>
          <c:invertIfNegative val="0"/>
          <c:val>
            <c:numRef>
              <c:f>Sheet1!$A$2</c:f>
              <c:numCache>
                <c:formatCode>General</c:formatCode>
                <c:ptCount val="1"/>
                <c:pt idx="0">
                  <c:v>2800</c:v>
                </c:pt>
              </c:numCache>
            </c:numRef>
          </c:val>
          <c:extLst>
            <c:ext xmlns:c16="http://schemas.microsoft.com/office/drawing/2014/chart" uri="{C3380CC4-5D6E-409C-BE32-E72D297353CC}">
              <c16:uniqueId val="{00000001-09DC-4BB5-B78E-AC0C6DC6FC09}"/>
            </c:ext>
          </c:extLst>
        </c:ser>
        <c:ser>
          <c:idx val="2"/>
          <c:order val="2"/>
          <c:spPr>
            <a:solidFill>
              <a:srgbClr val="FFFFFF"/>
            </a:solidFill>
            <a:ln>
              <a:noFill/>
            </a:ln>
          </c:spPr>
          <c:invertIfNegative val="0"/>
          <c:val>
            <c:numRef>
              <c:f>Sheet1!$A$3</c:f>
              <c:numCache>
                <c:formatCode>General</c:formatCode>
                <c:ptCount val="1"/>
                <c:pt idx="0">
                  <c:v>2000</c:v>
                </c:pt>
              </c:numCache>
            </c:numRef>
          </c:val>
          <c:extLst>
            <c:ext xmlns:c16="http://schemas.microsoft.com/office/drawing/2014/chart" uri="{C3380CC4-5D6E-409C-BE32-E72D297353CC}">
              <c16:uniqueId val="{00000002-09DC-4BB5-B78E-AC0C6DC6FC09}"/>
            </c:ext>
          </c:extLst>
        </c:ser>
        <c:dLbls>
          <c:showLegendKey val="0"/>
          <c:showVal val="0"/>
          <c:showCatName val="0"/>
          <c:showSerName val="0"/>
          <c:showPercent val="0"/>
          <c:showBubbleSize val="0"/>
        </c:dLbls>
        <c:gapWidth val="80"/>
        <c:overlap val="100"/>
        <c:axId val="1424416064"/>
        <c:axId val="1"/>
      </c:barChart>
      <c:catAx>
        <c:axId val="1424416064"/>
        <c:scaling>
          <c:orientation val="maxMin"/>
        </c:scaling>
        <c:delete val="0"/>
        <c:axPos val="l"/>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73866"/>
          <c:min val="0"/>
        </c:scaling>
        <c:delete val="1"/>
        <c:axPos val="t"/>
        <c:numFmt formatCode="General" sourceLinked="1"/>
        <c:majorTickMark val="out"/>
        <c:minorTickMark val="none"/>
        <c:tickLblPos val="nextTo"/>
        <c:crossAx val="1424416064"/>
        <c:crosses val="min"/>
        <c:crossBetween val="between"/>
      </c:valAx>
    </c:plotArea>
    <c:plotVisOnly val="0"/>
    <c:dispBlanksAs val="gap"/>
    <c:showDLblsOverMax val="1"/>
  </c:chart>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492795389048991E-2"/>
          <c:y val="0.17161716171617161"/>
          <c:w val="0.85014409221902021"/>
          <c:h val="0.65676567656765672"/>
        </c:manualLayout>
      </c:layout>
      <c:barChart>
        <c:barDir val="bar"/>
        <c:grouping val="stacked"/>
        <c:varyColors val="0"/>
        <c:ser>
          <c:idx val="0"/>
          <c:order val="0"/>
          <c:spPr>
            <a:solidFill>
              <a:srgbClr val="364D6E"/>
            </a:solidFill>
            <a:ln w="6350" cmpd="sng" algn="ctr">
              <a:solidFill>
                <a:srgbClr val="364D6E"/>
              </a:solidFill>
              <a:prstDash val="solid"/>
            </a:ln>
          </c:spPr>
          <c:invertIfNegative val="0"/>
          <c:val>
            <c:numRef>
              <c:f>Sheet1!$A$1</c:f>
              <c:numCache>
                <c:formatCode>General</c:formatCode>
                <c:ptCount val="1"/>
                <c:pt idx="0">
                  <c:v>11608</c:v>
                </c:pt>
              </c:numCache>
            </c:numRef>
          </c:val>
          <c:extLst>
            <c:ext xmlns:c16="http://schemas.microsoft.com/office/drawing/2014/chart" uri="{C3380CC4-5D6E-409C-BE32-E72D297353CC}">
              <c16:uniqueId val="{00000000-EC9B-4699-8E2C-9486D2FDFB9E}"/>
            </c:ext>
          </c:extLst>
        </c:ser>
        <c:ser>
          <c:idx val="1"/>
          <c:order val="1"/>
          <c:spPr>
            <a:solidFill>
              <a:srgbClr val="9DB1CF"/>
            </a:solidFill>
            <a:ln w="6350" cmpd="sng" algn="ctr">
              <a:solidFill>
                <a:srgbClr val="9DB1CF"/>
              </a:solidFill>
              <a:prstDash val="solid"/>
            </a:ln>
          </c:spPr>
          <c:invertIfNegative val="0"/>
          <c:val>
            <c:numRef>
              <c:f>Sheet1!$A$2</c:f>
              <c:numCache>
                <c:formatCode>General</c:formatCode>
                <c:ptCount val="1"/>
                <c:pt idx="0">
                  <c:v>2756</c:v>
                </c:pt>
              </c:numCache>
            </c:numRef>
          </c:val>
          <c:extLst>
            <c:ext xmlns:c16="http://schemas.microsoft.com/office/drawing/2014/chart" uri="{C3380CC4-5D6E-409C-BE32-E72D297353CC}">
              <c16:uniqueId val="{00000001-EC9B-4699-8E2C-9486D2FDFB9E}"/>
            </c:ext>
          </c:extLst>
        </c:ser>
        <c:ser>
          <c:idx val="2"/>
          <c:order val="2"/>
          <c:spPr>
            <a:solidFill>
              <a:srgbClr val="FFFFFF"/>
            </a:solidFill>
            <a:ln>
              <a:noFill/>
            </a:ln>
          </c:spPr>
          <c:invertIfNegative val="0"/>
          <c:val>
            <c:numRef>
              <c:f>Sheet1!$A$3</c:f>
              <c:numCache>
                <c:formatCode>General</c:formatCode>
                <c:ptCount val="1"/>
                <c:pt idx="0">
                  <c:v>0</c:v>
                </c:pt>
              </c:numCache>
            </c:numRef>
          </c:val>
          <c:extLst>
            <c:ext xmlns:c16="http://schemas.microsoft.com/office/drawing/2014/chart" uri="{C3380CC4-5D6E-409C-BE32-E72D297353CC}">
              <c16:uniqueId val="{00000002-EC9B-4699-8E2C-9486D2FDFB9E}"/>
            </c:ext>
          </c:extLst>
        </c:ser>
        <c:dLbls>
          <c:showLegendKey val="0"/>
          <c:showVal val="0"/>
          <c:showCatName val="0"/>
          <c:showSerName val="0"/>
          <c:showPercent val="0"/>
          <c:showBubbleSize val="0"/>
        </c:dLbls>
        <c:gapWidth val="80"/>
        <c:overlap val="100"/>
        <c:axId val="312038688"/>
        <c:axId val="1"/>
      </c:barChart>
      <c:catAx>
        <c:axId val="312038688"/>
        <c:scaling>
          <c:orientation val="maxMin"/>
        </c:scaling>
        <c:delete val="0"/>
        <c:axPos val="l"/>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73866"/>
          <c:min val="0"/>
        </c:scaling>
        <c:delete val="1"/>
        <c:axPos val="t"/>
        <c:numFmt formatCode="General" sourceLinked="1"/>
        <c:majorTickMark val="out"/>
        <c:minorTickMark val="none"/>
        <c:tickLblPos val="nextTo"/>
        <c:crossAx val="312038688"/>
        <c:crosses val="min"/>
        <c:crossBetween val="between"/>
      </c:valAx>
    </c:plotArea>
    <c:plotVisOnly val="0"/>
    <c:dispBlanksAs val="gap"/>
    <c:showDLblsOverMax val="1"/>
  </c:chart>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9213483146067417E-2"/>
          <c:y val="9.7928436911487754E-2"/>
          <c:w val="0.94157303370786516"/>
          <c:h val="0.80414312617702444"/>
        </c:manualLayout>
      </c:layout>
      <c:barChart>
        <c:barDir val="bar"/>
        <c:grouping val="stacked"/>
        <c:varyColors val="0"/>
        <c:ser>
          <c:idx val="0"/>
          <c:order val="0"/>
          <c:spPr>
            <a:solidFill>
              <a:srgbClr val="364D6E"/>
            </a:solidFill>
            <a:ln w="6350" cmpd="sng" algn="ctr">
              <a:solidFill>
                <a:srgbClr val="364D6E"/>
              </a:solidFill>
              <a:prstDash val="solid"/>
            </a:ln>
          </c:spPr>
          <c:invertIfNegative val="0"/>
          <c:val>
            <c:numRef>
              <c:f>Sheet1!$A$1</c:f>
              <c:numCache>
                <c:formatCode>General</c:formatCode>
                <c:ptCount val="1"/>
                <c:pt idx="0">
                  <c:v>396484</c:v>
                </c:pt>
              </c:numCache>
            </c:numRef>
          </c:val>
          <c:extLst>
            <c:ext xmlns:c16="http://schemas.microsoft.com/office/drawing/2014/chart" uri="{C3380CC4-5D6E-409C-BE32-E72D297353CC}">
              <c16:uniqueId val="{00000000-D695-4BA9-95FF-8531601AE511}"/>
            </c:ext>
          </c:extLst>
        </c:ser>
        <c:ser>
          <c:idx val="1"/>
          <c:order val="1"/>
          <c:spPr>
            <a:solidFill>
              <a:srgbClr val="9DB1CF"/>
            </a:solidFill>
            <a:ln w="6350" cmpd="sng" algn="ctr">
              <a:solidFill>
                <a:srgbClr val="9DB1CF"/>
              </a:solidFill>
              <a:prstDash val="solid"/>
            </a:ln>
          </c:spPr>
          <c:invertIfNegative val="0"/>
          <c:val>
            <c:numRef>
              <c:f>Sheet1!$A$2</c:f>
              <c:numCache>
                <c:formatCode>General</c:formatCode>
                <c:ptCount val="1"/>
                <c:pt idx="0">
                  <c:v>74925</c:v>
                </c:pt>
              </c:numCache>
            </c:numRef>
          </c:val>
          <c:extLst>
            <c:ext xmlns:c16="http://schemas.microsoft.com/office/drawing/2014/chart" uri="{C3380CC4-5D6E-409C-BE32-E72D297353CC}">
              <c16:uniqueId val="{00000001-D695-4BA9-95FF-8531601AE511}"/>
            </c:ext>
          </c:extLst>
        </c:ser>
        <c:ser>
          <c:idx val="2"/>
          <c:order val="2"/>
          <c:spPr>
            <a:solidFill>
              <a:srgbClr val="FFFFFF"/>
            </a:solidFill>
            <a:ln>
              <a:noFill/>
            </a:ln>
          </c:spPr>
          <c:invertIfNegative val="0"/>
          <c:val>
            <c:numRef>
              <c:f>Sheet1!$A$3</c:f>
              <c:numCache>
                <c:formatCode>General</c:formatCode>
                <c:ptCount val="1"/>
                <c:pt idx="0">
                  <c:v>270000</c:v>
                </c:pt>
              </c:numCache>
            </c:numRef>
          </c:val>
          <c:extLst>
            <c:ext xmlns:c16="http://schemas.microsoft.com/office/drawing/2014/chart" uri="{C3380CC4-5D6E-409C-BE32-E72D297353CC}">
              <c16:uniqueId val="{00000002-D695-4BA9-95FF-8531601AE511}"/>
            </c:ext>
          </c:extLst>
        </c:ser>
        <c:dLbls>
          <c:showLegendKey val="0"/>
          <c:showVal val="0"/>
          <c:showCatName val="0"/>
          <c:showSerName val="0"/>
          <c:showPercent val="0"/>
          <c:showBubbleSize val="0"/>
        </c:dLbls>
        <c:gapWidth val="80"/>
        <c:overlap val="100"/>
        <c:axId val="1875799375"/>
        <c:axId val="1"/>
      </c:barChart>
      <c:catAx>
        <c:axId val="1875799375"/>
        <c:scaling>
          <c:orientation val="maxMin"/>
        </c:scaling>
        <c:delete val="0"/>
        <c:axPos val="l"/>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741409"/>
          <c:min val="0"/>
        </c:scaling>
        <c:delete val="1"/>
        <c:axPos val="t"/>
        <c:numFmt formatCode="General" sourceLinked="1"/>
        <c:majorTickMark val="out"/>
        <c:minorTickMark val="none"/>
        <c:tickLblPos val="nextTo"/>
        <c:crossAx val="1875799375"/>
        <c:crosses val="min"/>
        <c:crossBetween val="between"/>
      </c:valAx>
    </c:plotArea>
    <c:plotVisOnly val="0"/>
    <c:dispBlanksAs val="gap"/>
    <c:showDLblsOverMax val="1"/>
  </c:chart>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492795389048991E-2"/>
          <c:y val="0.17161716171617161"/>
          <c:w val="0.85014409221902021"/>
          <c:h val="0.65676567656765672"/>
        </c:manualLayout>
      </c:layout>
      <c:barChart>
        <c:barDir val="bar"/>
        <c:grouping val="stacked"/>
        <c:varyColors val="0"/>
        <c:ser>
          <c:idx val="0"/>
          <c:order val="0"/>
          <c:spPr>
            <a:solidFill>
              <a:srgbClr val="364D6E"/>
            </a:solidFill>
            <a:ln w="6350" cmpd="sng" algn="ctr">
              <a:solidFill>
                <a:srgbClr val="364D6E"/>
              </a:solidFill>
              <a:prstDash val="solid"/>
            </a:ln>
          </c:spPr>
          <c:invertIfNegative val="0"/>
          <c:val>
            <c:numRef>
              <c:f>Sheet1!$A$1</c:f>
              <c:numCache>
                <c:formatCode>General</c:formatCode>
                <c:ptCount val="1"/>
                <c:pt idx="0">
                  <c:v>1940</c:v>
                </c:pt>
              </c:numCache>
            </c:numRef>
          </c:val>
          <c:extLst>
            <c:ext xmlns:c16="http://schemas.microsoft.com/office/drawing/2014/chart" uri="{C3380CC4-5D6E-409C-BE32-E72D297353CC}">
              <c16:uniqueId val="{00000000-E58A-4CEC-984C-891D56DE53D7}"/>
            </c:ext>
          </c:extLst>
        </c:ser>
        <c:ser>
          <c:idx val="1"/>
          <c:order val="1"/>
          <c:spPr>
            <a:solidFill>
              <a:srgbClr val="9DB1CF"/>
            </a:solidFill>
            <a:ln w="6350" cmpd="sng" algn="ctr">
              <a:solidFill>
                <a:srgbClr val="9DB1CF"/>
              </a:solidFill>
              <a:prstDash val="solid"/>
            </a:ln>
          </c:spPr>
          <c:invertIfNegative val="0"/>
          <c:val>
            <c:numRef>
              <c:f>Sheet1!$A$2</c:f>
              <c:numCache>
                <c:formatCode>General</c:formatCode>
                <c:ptCount val="1"/>
                <c:pt idx="0">
                  <c:v>4800</c:v>
                </c:pt>
              </c:numCache>
            </c:numRef>
          </c:val>
          <c:extLst>
            <c:ext xmlns:c16="http://schemas.microsoft.com/office/drawing/2014/chart" uri="{C3380CC4-5D6E-409C-BE32-E72D297353CC}">
              <c16:uniqueId val="{00000001-E58A-4CEC-984C-891D56DE53D7}"/>
            </c:ext>
          </c:extLst>
        </c:ser>
        <c:ser>
          <c:idx val="2"/>
          <c:order val="2"/>
          <c:spPr>
            <a:solidFill>
              <a:srgbClr val="FFFFFF"/>
            </a:solidFill>
            <a:ln>
              <a:noFill/>
            </a:ln>
          </c:spPr>
          <c:invertIfNegative val="0"/>
          <c:val>
            <c:numRef>
              <c:f>Sheet1!$A$3</c:f>
              <c:numCache>
                <c:formatCode>General</c:formatCode>
                <c:ptCount val="1"/>
                <c:pt idx="0">
                  <c:v>2000</c:v>
                </c:pt>
              </c:numCache>
            </c:numRef>
          </c:val>
          <c:extLst>
            <c:ext xmlns:c16="http://schemas.microsoft.com/office/drawing/2014/chart" uri="{C3380CC4-5D6E-409C-BE32-E72D297353CC}">
              <c16:uniqueId val="{00000002-E58A-4CEC-984C-891D56DE53D7}"/>
            </c:ext>
          </c:extLst>
        </c:ser>
        <c:dLbls>
          <c:showLegendKey val="0"/>
          <c:showVal val="0"/>
          <c:showCatName val="0"/>
          <c:showSerName val="0"/>
          <c:showPercent val="0"/>
          <c:showBubbleSize val="0"/>
        </c:dLbls>
        <c:gapWidth val="80"/>
        <c:overlap val="100"/>
        <c:axId val="1047691903"/>
        <c:axId val="1"/>
      </c:barChart>
      <c:catAx>
        <c:axId val="1047691903"/>
        <c:scaling>
          <c:orientation val="maxMin"/>
        </c:scaling>
        <c:delete val="0"/>
        <c:axPos val="l"/>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73866"/>
          <c:min val="0"/>
        </c:scaling>
        <c:delete val="1"/>
        <c:axPos val="t"/>
        <c:numFmt formatCode="General" sourceLinked="1"/>
        <c:majorTickMark val="out"/>
        <c:minorTickMark val="none"/>
        <c:tickLblPos val="nextTo"/>
        <c:crossAx val="1047691903"/>
        <c:crosses val="min"/>
        <c:crossBetween val="between"/>
      </c:valAx>
    </c:plotArea>
    <c:plotVisOnly val="0"/>
    <c:dispBlanksAs val="gap"/>
    <c:showDLblsOverMax val="1"/>
  </c:chart>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492795389048991E-2"/>
          <c:y val="0.17161716171617161"/>
          <c:w val="0.85014409221902021"/>
          <c:h val="0.65676567656765672"/>
        </c:manualLayout>
      </c:layout>
      <c:barChart>
        <c:barDir val="bar"/>
        <c:grouping val="stacked"/>
        <c:varyColors val="0"/>
        <c:ser>
          <c:idx val="0"/>
          <c:order val="0"/>
          <c:spPr>
            <a:solidFill>
              <a:srgbClr val="364D6E"/>
            </a:solidFill>
            <a:ln w="6350" cmpd="sng" algn="ctr">
              <a:solidFill>
                <a:srgbClr val="364D6E"/>
              </a:solidFill>
              <a:prstDash val="solid"/>
            </a:ln>
          </c:spPr>
          <c:invertIfNegative val="0"/>
          <c:val>
            <c:numRef>
              <c:f>Sheet1!$A$1</c:f>
              <c:numCache>
                <c:formatCode>General</c:formatCode>
                <c:ptCount val="1"/>
                <c:pt idx="0">
                  <c:v>1763</c:v>
                </c:pt>
              </c:numCache>
            </c:numRef>
          </c:val>
          <c:extLst>
            <c:ext xmlns:c16="http://schemas.microsoft.com/office/drawing/2014/chart" uri="{C3380CC4-5D6E-409C-BE32-E72D297353CC}">
              <c16:uniqueId val="{00000000-00BE-4D10-8CF2-E264008884B1}"/>
            </c:ext>
          </c:extLst>
        </c:ser>
        <c:ser>
          <c:idx val="1"/>
          <c:order val="1"/>
          <c:spPr>
            <a:solidFill>
              <a:srgbClr val="9DB1CF"/>
            </a:solidFill>
            <a:ln w="6350" cmpd="sng" algn="ctr">
              <a:solidFill>
                <a:srgbClr val="9DB1CF"/>
              </a:solidFill>
              <a:prstDash val="solid"/>
            </a:ln>
          </c:spPr>
          <c:invertIfNegative val="0"/>
          <c:val>
            <c:numRef>
              <c:f>Sheet1!$A$2</c:f>
              <c:numCache>
                <c:formatCode>General</c:formatCode>
                <c:ptCount val="1"/>
                <c:pt idx="0">
                  <c:v>0</c:v>
                </c:pt>
              </c:numCache>
            </c:numRef>
          </c:val>
          <c:extLst>
            <c:ext xmlns:c16="http://schemas.microsoft.com/office/drawing/2014/chart" uri="{C3380CC4-5D6E-409C-BE32-E72D297353CC}">
              <c16:uniqueId val="{00000001-00BE-4D10-8CF2-E264008884B1}"/>
            </c:ext>
          </c:extLst>
        </c:ser>
        <c:ser>
          <c:idx val="2"/>
          <c:order val="2"/>
          <c:spPr>
            <a:solidFill>
              <a:srgbClr val="FFFFFF"/>
            </a:solidFill>
            <a:ln>
              <a:noFill/>
            </a:ln>
          </c:spPr>
          <c:invertIfNegative val="0"/>
          <c:val>
            <c:numRef>
              <c:f>Sheet1!$A$3</c:f>
              <c:numCache>
                <c:formatCode>General</c:formatCode>
                <c:ptCount val="1"/>
                <c:pt idx="0">
                  <c:v>1000</c:v>
                </c:pt>
              </c:numCache>
            </c:numRef>
          </c:val>
          <c:extLst>
            <c:ext xmlns:c16="http://schemas.microsoft.com/office/drawing/2014/chart" uri="{C3380CC4-5D6E-409C-BE32-E72D297353CC}">
              <c16:uniqueId val="{00000002-00BE-4D10-8CF2-E264008884B1}"/>
            </c:ext>
          </c:extLst>
        </c:ser>
        <c:dLbls>
          <c:showLegendKey val="0"/>
          <c:showVal val="0"/>
          <c:showCatName val="0"/>
          <c:showSerName val="0"/>
          <c:showPercent val="0"/>
          <c:showBubbleSize val="0"/>
        </c:dLbls>
        <c:gapWidth val="80"/>
        <c:overlap val="100"/>
        <c:axId val="517995679"/>
        <c:axId val="1"/>
      </c:barChart>
      <c:catAx>
        <c:axId val="517995679"/>
        <c:scaling>
          <c:orientation val="maxMin"/>
        </c:scaling>
        <c:delete val="0"/>
        <c:axPos val="l"/>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73866"/>
          <c:min val="0"/>
        </c:scaling>
        <c:delete val="1"/>
        <c:axPos val="t"/>
        <c:numFmt formatCode="General" sourceLinked="1"/>
        <c:majorTickMark val="out"/>
        <c:minorTickMark val="none"/>
        <c:tickLblPos val="nextTo"/>
        <c:crossAx val="517995679"/>
        <c:crosses val="min"/>
        <c:crossBetween val="between"/>
      </c:valAx>
    </c:plotArea>
    <c:plotVisOnly val="0"/>
    <c:dispBlanksAs val="gap"/>
    <c:showDLblsOverMax val="1"/>
  </c:chart>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5468135326514553E-2"/>
          <c:y val="3.4643570952698204E-2"/>
          <c:w val="0.86782061369000785"/>
          <c:h val="0.77948034643570951"/>
        </c:manualLayout>
      </c:layout>
      <c:scatterChart>
        <c:scatterStyle val="lineMarker"/>
        <c:varyColors val="0"/>
        <c:ser>
          <c:idx val="0"/>
          <c:order val="0"/>
          <c:spPr>
            <a:ln>
              <a:noFill/>
            </a:ln>
          </c:spPr>
          <c:marker>
            <c:symbol val="triangle"/>
            <c:size val="7"/>
            <c:spPr>
              <a:solidFill>
                <a:schemeClr val="accent4"/>
              </a:solidFill>
              <a:ln w="9525" cmpd="sng" algn="ctr">
                <a:solidFill>
                  <a:schemeClr val="accent4"/>
                </a:solidFill>
                <a:prstDash val="solid"/>
              </a:ln>
            </c:spPr>
          </c:marker>
          <c:xVal>
            <c:numRef>
              <c:f>Sheet1!$A$1:$A$7</c:f>
              <c:numCache>
                <c:formatCode>General</c:formatCode>
                <c:ptCount val="7"/>
                <c:pt idx="0">
                  <c:v>50</c:v>
                </c:pt>
                <c:pt idx="1">
                  <c:v>30</c:v>
                </c:pt>
                <c:pt idx="2">
                  <c:v>10</c:v>
                </c:pt>
                <c:pt idx="3">
                  <c:v>5</c:v>
                </c:pt>
              </c:numCache>
            </c:numRef>
          </c:xVal>
          <c:yVal>
            <c:numRef>
              <c:f>Sheet1!$B$1:$B$7</c:f>
              <c:numCache>
                <c:formatCode>General</c:formatCode>
                <c:ptCount val="7"/>
                <c:pt idx="0">
                  <c:v>2.5</c:v>
                </c:pt>
                <c:pt idx="1">
                  <c:v>2</c:v>
                </c:pt>
                <c:pt idx="2">
                  <c:v>0.8</c:v>
                </c:pt>
                <c:pt idx="3">
                  <c:v>0.5</c:v>
                </c:pt>
              </c:numCache>
            </c:numRef>
          </c:yVal>
          <c:smooth val="0"/>
          <c:extLst>
            <c:ext xmlns:c16="http://schemas.microsoft.com/office/drawing/2014/chart" uri="{C3380CC4-5D6E-409C-BE32-E72D297353CC}">
              <c16:uniqueId val="{00000000-B8A8-46E7-AF56-F629508F9B84}"/>
            </c:ext>
          </c:extLst>
        </c:ser>
        <c:ser>
          <c:idx val="1"/>
          <c:order val="1"/>
          <c:spPr>
            <a:ln>
              <a:noFill/>
            </a:ln>
          </c:spPr>
          <c:marker>
            <c:symbol val="circle"/>
            <c:size val="7"/>
            <c:spPr>
              <a:solidFill>
                <a:schemeClr val="accent6"/>
              </a:solidFill>
              <a:ln w="9525" cmpd="sng" algn="ctr">
                <a:solidFill>
                  <a:schemeClr val="accent6"/>
                </a:solidFill>
                <a:prstDash val="solid"/>
              </a:ln>
            </c:spPr>
          </c:marker>
          <c:xVal>
            <c:numRef>
              <c:f>Sheet1!$A$1:$A$7</c:f>
              <c:numCache>
                <c:formatCode>General</c:formatCode>
                <c:ptCount val="7"/>
                <c:pt idx="4">
                  <c:v>60</c:v>
                </c:pt>
                <c:pt idx="5">
                  <c:v>150</c:v>
                </c:pt>
                <c:pt idx="6">
                  <c:v>25</c:v>
                </c:pt>
              </c:numCache>
            </c:numRef>
          </c:xVal>
          <c:yVal>
            <c:numRef>
              <c:f>Sheet1!$C$1:$C$7</c:f>
              <c:numCache>
                <c:formatCode>General</c:formatCode>
                <c:ptCount val="7"/>
                <c:pt idx="4">
                  <c:v>0.5</c:v>
                </c:pt>
                <c:pt idx="5">
                  <c:v>0.9</c:v>
                </c:pt>
                <c:pt idx="6">
                  <c:v>0.2</c:v>
                </c:pt>
              </c:numCache>
            </c:numRef>
          </c:yVal>
          <c:smooth val="0"/>
          <c:extLst>
            <c:ext xmlns:c16="http://schemas.microsoft.com/office/drawing/2014/chart" uri="{C3380CC4-5D6E-409C-BE32-E72D297353CC}">
              <c16:uniqueId val="{00000001-B8A8-46E7-AF56-F629508F9B84}"/>
            </c:ext>
          </c:extLst>
        </c:ser>
        <c:dLbls>
          <c:showLegendKey val="0"/>
          <c:showVal val="0"/>
          <c:showCatName val="0"/>
          <c:showSerName val="0"/>
          <c:showPercent val="0"/>
          <c:showBubbleSize val="0"/>
        </c:dLbls>
        <c:axId val="2039329952"/>
        <c:axId val="1"/>
      </c:scatterChart>
      <c:valAx>
        <c:axId val="2039329952"/>
        <c:scaling>
          <c:orientation val="minMax"/>
          <c:max val="150"/>
          <c:min val="0"/>
        </c:scaling>
        <c:delete val="0"/>
        <c:axPos val="b"/>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200" kern="1200">
                <a:solidFill>
                  <a:schemeClr val="tx1"/>
                </a:solidFill>
                <a:latin typeface="+mn-lt"/>
                <a:ea typeface="+mn-ea"/>
                <a:cs typeface="+mn-cs"/>
              </a:defRPr>
            </a:pPr>
            <a:endParaRPr lang="en-US"/>
          </a:p>
        </c:txPr>
        <c:crossAx val="1"/>
        <c:crosses val="min"/>
        <c:crossBetween val="midCat"/>
        <c:majorUnit val="50"/>
      </c:valAx>
      <c:valAx>
        <c:axId val="1"/>
        <c:scaling>
          <c:orientation val="minMax"/>
          <c:max val="3"/>
          <c:min val="0"/>
        </c:scaling>
        <c:delete val="0"/>
        <c:axPos val="l"/>
        <c:majorGridlines>
          <c:spPr>
            <a:ln>
              <a:noFill/>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sz="1200" kern="1200">
                <a:latin typeface="+mn-lt"/>
                <a:ea typeface="+mn-ea"/>
                <a:cs typeface="+mn-cs"/>
              </a:defRPr>
            </a:pPr>
            <a:endParaRPr lang="en-US"/>
          </a:p>
        </c:txPr>
        <c:crossAx val="2039329952"/>
        <c:crosses val="min"/>
        <c:crossBetween val="midCat"/>
        <c:majorUnit val="0.5"/>
      </c:valAx>
    </c:plotArea>
    <c:plotVisOnly val="0"/>
    <c:dispBlanksAs val="gap"/>
    <c:showDLblsOverMax val="1"/>
  </c:chart>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4391796322489392"/>
          <c:y val="4.9934296977660969E-2"/>
          <c:w val="0.77793493635077793"/>
          <c:h val="0.82785808147174766"/>
        </c:manualLayout>
      </c:layout>
      <c:scatterChart>
        <c:scatterStyle val="lineMarker"/>
        <c:varyColors val="0"/>
        <c:ser>
          <c:idx val="0"/>
          <c:order val="0"/>
          <c:spPr>
            <a:ln w="19050" cmpd="sng" algn="ctr">
              <a:solidFill>
                <a:schemeClr val="accent6"/>
              </a:solidFill>
              <a:prstDash val="solid"/>
            </a:ln>
          </c:spPr>
          <c:marker>
            <c:symbol val="none"/>
          </c:marker>
          <c:xVal>
            <c:numRef>
              <c:f>Sheet1!$A$1:$L$1</c:f>
              <c:numCache>
                <c:formatCode>General</c:formatCode>
                <c:ptCount val="12"/>
                <c:pt idx="0">
                  <c:v>2024</c:v>
                </c:pt>
                <c:pt idx="1">
                  <c:v>2025</c:v>
                </c:pt>
                <c:pt idx="2">
                  <c:v>2026</c:v>
                </c:pt>
                <c:pt idx="3">
                  <c:v>2027</c:v>
                </c:pt>
                <c:pt idx="4">
                  <c:v>2028</c:v>
                </c:pt>
                <c:pt idx="5">
                  <c:v>2029</c:v>
                </c:pt>
                <c:pt idx="6">
                  <c:v>2030</c:v>
                </c:pt>
                <c:pt idx="7">
                  <c:v>2031</c:v>
                </c:pt>
                <c:pt idx="8">
                  <c:v>2032</c:v>
                </c:pt>
                <c:pt idx="9">
                  <c:v>2033</c:v>
                </c:pt>
                <c:pt idx="10">
                  <c:v>2034</c:v>
                </c:pt>
                <c:pt idx="11">
                  <c:v>2035</c:v>
                </c:pt>
              </c:numCache>
            </c:numRef>
          </c:xVal>
          <c:yVal>
            <c:numRef>
              <c:f>Sheet1!$A$2:$L$2</c:f>
              <c:numCache>
                <c:formatCode>General</c:formatCode>
                <c:ptCount val="12"/>
                <c:pt idx="0">
                  <c:v>415</c:v>
                </c:pt>
                <c:pt idx="1">
                  <c:v>500</c:v>
                </c:pt>
                <c:pt idx="2">
                  <c:v>590</c:v>
                </c:pt>
                <c:pt idx="3">
                  <c:v>770</c:v>
                </c:pt>
                <c:pt idx="4">
                  <c:v>940</c:v>
                </c:pt>
                <c:pt idx="5">
                  <c:v>1100</c:v>
                </c:pt>
                <c:pt idx="6">
                  <c:v>1250</c:v>
                </c:pt>
                <c:pt idx="7">
                  <c:v>1391.42857</c:v>
                </c:pt>
                <c:pt idx="8">
                  <c:v>1520</c:v>
                </c:pt>
                <c:pt idx="9">
                  <c:v>1600</c:v>
                </c:pt>
                <c:pt idx="10">
                  <c:v>1650</c:v>
                </c:pt>
                <c:pt idx="11">
                  <c:v>1700</c:v>
                </c:pt>
              </c:numCache>
            </c:numRef>
          </c:yVal>
          <c:smooth val="0"/>
          <c:extLst>
            <c:ext xmlns:c16="http://schemas.microsoft.com/office/drawing/2014/chart" uri="{C3380CC4-5D6E-409C-BE32-E72D297353CC}">
              <c16:uniqueId val="{00000000-EF4F-4B6C-815B-6E3F5C11A96E}"/>
            </c:ext>
          </c:extLst>
        </c:ser>
        <c:ser>
          <c:idx val="1"/>
          <c:order val="1"/>
          <c:spPr>
            <a:ln w="19050" cmpd="sng" algn="ctr">
              <a:solidFill>
                <a:schemeClr val="accent1"/>
              </a:solidFill>
              <a:prstDash val="solid"/>
            </a:ln>
          </c:spPr>
          <c:marker>
            <c:symbol val="none"/>
          </c:marker>
          <c:xVal>
            <c:numRef>
              <c:f>Sheet1!$A$1:$L$1</c:f>
              <c:numCache>
                <c:formatCode>General</c:formatCode>
                <c:ptCount val="12"/>
                <c:pt idx="0">
                  <c:v>2024</c:v>
                </c:pt>
                <c:pt idx="1">
                  <c:v>2025</c:v>
                </c:pt>
                <c:pt idx="2">
                  <c:v>2026</c:v>
                </c:pt>
                <c:pt idx="3">
                  <c:v>2027</c:v>
                </c:pt>
                <c:pt idx="4">
                  <c:v>2028</c:v>
                </c:pt>
                <c:pt idx="5">
                  <c:v>2029</c:v>
                </c:pt>
                <c:pt idx="6">
                  <c:v>2030</c:v>
                </c:pt>
                <c:pt idx="7">
                  <c:v>2031</c:v>
                </c:pt>
                <c:pt idx="8">
                  <c:v>2032</c:v>
                </c:pt>
                <c:pt idx="9">
                  <c:v>2033</c:v>
                </c:pt>
                <c:pt idx="10">
                  <c:v>2034</c:v>
                </c:pt>
                <c:pt idx="11">
                  <c:v>2035</c:v>
                </c:pt>
              </c:numCache>
            </c:numRef>
          </c:xVal>
          <c:yVal>
            <c:numRef>
              <c:f>Sheet1!$A$3:$L$3</c:f>
              <c:numCache>
                <c:formatCode>General</c:formatCode>
                <c:ptCount val="12"/>
                <c:pt idx="0">
                  <c:v>415</c:v>
                </c:pt>
                <c:pt idx="1">
                  <c:v>482</c:v>
                </c:pt>
                <c:pt idx="2">
                  <c:v>560</c:v>
                </c:pt>
                <c:pt idx="3">
                  <c:v>680</c:v>
                </c:pt>
                <c:pt idx="4">
                  <c:v>780</c:v>
                </c:pt>
                <c:pt idx="5">
                  <c:v>870</c:v>
                </c:pt>
                <c:pt idx="6">
                  <c:v>945</c:v>
                </c:pt>
                <c:pt idx="7">
                  <c:v>1020</c:v>
                </c:pt>
                <c:pt idx="8">
                  <c:v>1080</c:v>
                </c:pt>
                <c:pt idx="9">
                  <c:v>1130</c:v>
                </c:pt>
                <c:pt idx="10">
                  <c:v>1176.63636</c:v>
                </c:pt>
                <c:pt idx="11">
                  <c:v>1220</c:v>
                </c:pt>
              </c:numCache>
            </c:numRef>
          </c:yVal>
          <c:smooth val="0"/>
          <c:extLst>
            <c:ext xmlns:c16="http://schemas.microsoft.com/office/drawing/2014/chart" uri="{C3380CC4-5D6E-409C-BE32-E72D297353CC}">
              <c16:uniqueId val="{00000001-EF4F-4B6C-815B-6E3F5C11A96E}"/>
            </c:ext>
          </c:extLst>
        </c:ser>
        <c:ser>
          <c:idx val="2"/>
          <c:order val="2"/>
          <c:spPr>
            <a:ln w="19050" cmpd="sng" algn="ctr">
              <a:solidFill>
                <a:schemeClr val="accent3"/>
              </a:solidFill>
              <a:prstDash val="solid"/>
            </a:ln>
          </c:spPr>
          <c:marker>
            <c:symbol val="none"/>
          </c:marker>
          <c:xVal>
            <c:numRef>
              <c:f>Sheet1!$A$1:$L$1</c:f>
              <c:numCache>
                <c:formatCode>General</c:formatCode>
                <c:ptCount val="12"/>
                <c:pt idx="0">
                  <c:v>2024</c:v>
                </c:pt>
                <c:pt idx="1">
                  <c:v>2025</c:v>
                </c:pt>
                <c:pt idx="2">
                  <c:v>2026</c:v>
                </c:pt>
                <c:pt idx="3">
                  <c:v>2027</c:v>
                </c:pt>
                <c:pt idx="4">
                  <c:v>2028</c:v>
                </c:pt>
                <c:pt idx="5">
                  <c:v>2029</c:v>
                </c:pt>
                <c:pt idx="6">
                  <c:v>2030</c:v>
                </c:pt>
                <c:pt idx="7">
                  <c:v>2031</c:v>
                </c:pt>
                <c:pt idx="8">
                  <c:v>2032</c:v>
                </c:pt>
                <c:pt idx="9">
                  <c:v>2033</c:v>
                </c:pt>
                <c:pt idx="10">
                  <c:v>2034</c:v>
                </c:pt>
                <c:pt idx="11">
                  <c:v>2035</c:v>
                </c:pt>
              </c:numCache>
            </c:numRef>
          </c:xVal>
          <c:yVal>
            <c:numRef>
              <c:f>Sheet1!$A$4:$L$4</c:f>
              <c:numCache>
                <c:formatCode>General</c:formatCode>
                <c:ptCount val="12"/>
                <c:pt idx="0">
                  <c:v>415</c:v>
                </c:pt>
                <c:pt idx="1">
                  <c:v>450</c:v>
                </c:pt>
                <c:pt idx="2">
                  <c:v>500</c:v>
                </c:pt>
                <c:pt idx="3">
                  <c:v>550</c:v>
                </c:pt>
                <c:pt idx="4">
                  <c:v>620</c:v>
                </c:pt>
                <c:pt idx="5">
                  <c:v>660</c:v>
                </c:pt>
                <c:pt idx="6">
                  <c:v>680</c:v>
                </c:pt>
                <c:pt idx="7">
                  <c:v>686</c:v>
                </c:pt>
                <c:pt idx="8">
                  <c:v>692</c:v>
                </c:pt>
                <c:pt idx="9">
                  <c:v>698</c:v>
                </c:pt>
                <c:pt idx="10">
                  <c:v>704</c:v>
                </c:pt>
                <c:pt idx="11">
                  <c:v>690</c:v>
                </c:pt>
              </c:numCache>
            </c:numRef>
          </c:yVal>
          <c:smooth val="0"/>
          <c:extLst>
            <c:ext xmlns:c16="http://schemas.microsoft.com/office/drawing/2014/chart" uri="{C3380CC4-5D6E-409C-BE32-E72D297353CC}">
              <c16:uniqueId val="{00000002-EF4F-4B6C-815B-6E3F5C11A96E}"/>
            </c:ext>
          </c:extLst>
        </c:ser>
        <c:ser>
          <c:idx val="3"/>
          <c:order val="3"/>
          <c:spPr>
            <a:ln w="9525" cmpd="sng" algn="ctr">
              <a:solidFill>
                <a:schemeClr val="accent5"/>
              </a:solidFill>
              <a:prstDash val="lgDash"/>
            </a:ln>
          </c:spPr>
          <c:marker>
            <c:symbol val="none"/>
          </c:marker>
          <c:xVal>
            <c:numRef>
              <c:f>Sheet1!$A$1:$L$1</c:f>
              <c:numCache>
                <c:formatCode>General</c:formatCode>
                <c:ptCount val="12"/>
                <c:pt idx="0">
                  <c:v>2024</c:v>
                </c:pt>
                <c:pt idx="1">
                  <c:v>2025</c:v>
                </c:pt>
                <c:pt idx="2">
                  <c:v>2026</c:v>
                </c:pt>
                <c:pt idx="3">
                  <c:v>2027</c:v>
                </c:pt>
                <c:pt idx="4">
                  <c:v>2028</c:v>
                </c:pt>
                <c:pt idx="5">
                  <c:v>2029</c:v>
                </c:pt>
                <c:pt idx="6">
                  <c:v>2030</c:v>
                </c:pt>
                <c:pt idx="7">
                  <c:v>2031</c:v>
                </c:pt>
                <c:pt idx="8">
                  <c:v>2032</c:v>
                </c:pt>
                <c:pt idx="9">
                  <c:v>2033</c:v>
                </c:pt>
                <c:pt idx="10">
                  <c:v>2034</c:v>
                </c:pt>
                <c:pt idx="11">
                  <c:v>2035</c:v>
                </c:pt>
              </c:numCache>
            </c:numRef>
          </c:xVal>
          <c:yVal>
            <c:numRef>
              <c:f>Sheet1!$A$5:$L$5</c:f>
              <c:numCache>
                <c:formatCode>General</c:formatCode>
                <c:ptCount val="12"/>
                <c:pt idx="0">
                  <c:v>415</c:v>
                </c:pt>
                <c:pt idx="1">
                  <c:v>448</c:v>
                </c:pt>
                <c:pt idx="2">
                  <c:v>485</c:v>
                </c:pt>
                <c:pt idx="3">
                  <c:v>515</c:v>
                </c:pt>
                <c:pt idx="4">
                  <c:v>550</c:v>
                </c:pt>
                <c:pt idx="5">
                  <c:v>575</c:v>
                </c:pt>
                <c:pt idx="6">
                  <c:v>595</c:v>
                </c:pt>
                <c:pt idx="7">
                  <c:v>620</c:v>
                </c:pt>
                <c:pt idx="8">
                  <c:v>645</c:v>
                </c:pt>
                <c:pt idx="9">
                  <c:v>665</c:v>
                </c:pt>
                <c:pt idx="10">
                  <c:v>685</c:v>
                </c:pt>
                <c:pt idx="11">
                  <c:v>702.5</c:v>
                </c:pt>
              </c:numCache>
            </c:numRef>
          </c:yVal>
          <c:smooth val="0"/>
          <c:extLst>
            <c:ext xmlns:c16="http://schemas.microsoft.com/office/drawing/2014/chart" uri="{C3380CC4-5D6E-409C-BE32-E72D297353CC}">
              <c16:uniqueId val="{00000003-EF4F-4B6C-815B-6E3F5C11A96E}"/>
            </c:ext>
          </c:extLst>
        </c:ser>
        <c:dLbls>
          <c:showLegendKey val="0"/>
          <c:showVal val="0"/>
          <c:showCatName val="0"/>
          <c:showSerName val="0"/>
          <c:showPercent val="0"/>
          <c:showBubbleSize val="0"/>
        </c:dLbls>
        <c:axId val="4"/>
        <c:axId val="5"/>
      </c:scatterChart>
      <c:valAx>
        <c:axId val="4"/>
        <c:scaling>
          <c:orientation val="minMax"/>
          <c:max val="2035"/>
          <c:min val="2024"/>
        </c:scaling>
        <c:delete val="0"/>
        <c:axPos val="b"/>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200" kern="1200">
                <a:solidFill>
                  <a:schemeClr val="tx1"/>
                </a:solidFill>
                <a:latin typeface="+mn-lt"/>
                <a:ea typeface="+mn-ea"/>
                <a:cs typeface="+mn-cs"/>
              </a:defRPr>
            </a:pPr>
            <a:endParaRPr lang="en-US"/>
          </a:p>
        </c:txPr>
        <c:crossAx val="5"/>
        <c:crosses val="min"/>
        <c:crossBetween val="midCat"/>
        <c:majorUnit val="2"/>
      </c:valAx>
      <c:valAx>
        <c:axId val="5"/>
        <c:scaling>
          <c:orientation val="minMax"/>
          <c:max val="180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200" kern="1200">
                <a:solidFill>
                  <a:schemeClr val="tx1"/>
                </a:solidFill>
                <a:latin typeface="+mn-lt"/>
                <a:ea typeface="+mn-ea"/>
                <a:cs typeface="+mn-cs"/>
              </a:defRPr>
            </a:pPr>
            <a:endParaRPr lang="en-US"/>
          </a:p>
        </c:txPr>
        <c:crossAx val="4"/>
        <c:crosses val="min"/>
        <c:crossBetween val="midCat"/>
        <c:majorUnit val="200"/>
      </c:valAx>
    </c:plotArea>
    <c:plotVisOnly val="0"/>
    <c:dispBlanksAs val="gap"/>
    <c:showDLblsOverMax val="1"/>
  </c:chart>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1151515151515151"/>
          <c:y val="0.22718446601941747"/>
          <c:w val="0.77575757575757576"/>
          <c:h val="0.54563106796116501"/>
        </c:manualLayout>
      </c:layout>
      <c:barChart>
        <c:barDir val="col"/>
        <c:grouping val="clustered"/>
        <c:varyColors val="0"/>
        <c:ser>
          <c:idx val="0"/>
          <c:order val="0"/>
          <c:spPr>
            <a:solidFill>
              <a:srgbClr val="D1227D"/>
            </a:solidFill>
            <a:ln>
              <a:noFill/>
            </a:ln>
          </c:spPr>
          <c:invertIfNegative val="0"/>
          <c:val>
            <c:numRef>
              <c:f>Sheet1!$A$1</c:f>
              <c:numCache>
                <c:formatCode>General</c:formatCode>
                <c:ptCount val="1"/>
                <c:pt idx="0">
                  <c:v>0</c:v>
                </c:pt>
              </c:numCache>
            </c:numRef>
          </c:val>
          <c:extLst>
            <c:ext xmlns:c16="http://schemas.microsoft.com/office/drawing/2014/chart" uri="{C3380CC4-5D6E-409C-BE32-E72D297353CC}">
              <c16:uniqueId val="{00000000-9564-3440-858E-5F37F36B25D4}"/>
            </c:ext>
          </c:extLst>
        </c:ser>
        <c:ser>
          <c:idx val="1"/>
          <c:order val="1"/>
          <c:spPr>
            <a:solidFill>
              <a:schemeClr val="tx2"/>
            </a:solidFill>
            <a:ln>
              <a:noFill/>
            </a:ln>
          </c:spPr>
          <c:invertIfNegative val="0"/>
          <c:val>
            <c:numRef>
              <c:f>Sheet1!$A$2</c:f>
              <c:numCache>
                <c:formatCode>General</c:formatCode>
                <c:ptCount val="1"/>
                <c:pt idx="0">
                  <c:v>0</c:v>
                </c:pt>
              </c:numCache>
            </c:numRef>
          </c:val>
          <c:extLst>
            <c:ext xmlns:c16="http://schemas.microsoft.com/office/drawing/2014/chart" uri="{C3380CC4-5D6E-409C-BE32-E72D297353CC}">
              <c16:uniqueId val="{00000001-9564-3440-858E-5F37F36B25D4}"/>
            </c:ext>
          </c:extLst>
        </c:ser>
        <c:ser>
          <c:idx val="2"/>
          <c:order val="2"/>
          <c:spPr>
            <a:solidFill>
              <a:schemeClr val="accent4"/>
            </a:solidFill>
            <a:ln>
              <a:noFill/>
            </a:ln>
          </c:spPr>
          <c:invertIfNegative val="0"/>
          <c:val>
            <c:numRef>
              <c:f>Sheet1!$A$3</c:f>
              <c:numCache>
                <c:formatCode>General</c:formatCode>
                <c:ptCount val="1"/>
                <c:pt idx="0">
                  <c:v>0</c:v>
                </c:pt>
              </c:numCache>
            </c:numRef>
          </c:val>
          <c:extLst>
            <c:ext xmlns:c16="http://schemas.microsoft.com/office/drawing/2014/chart" uri="{C3380CC4-5D6E-409C-BE32-E72D297353CC}">
              <c16:uniqueId val="{00000002-9564-3440-858E-5F37F36B25D4}"/>
            </c:ext>
          </c:extLst>
        </c:ser>
        <c:ser>
          <c:idx val="3"/>
          <c:order val="3"/>
          <c:spPr>
            <a:solidFill>
              <a:schemeClr val="accent5"/>
            </a:solidFill>
            <a:ln>
              <a:noFill/>
            </a:ln>
          </c:spPr>
          <c:invertIfNegative val="0"/>
          <c:dLbls>
            <c:dLbl>
              <c:idx val="0"/>
              <c:layout>
                <c:manualLayout>
                  <c:x val="0"/>
                  <c:y val="-3.8834951456310678E-3"/>
                </c:manualLayout>
              </c:layout>
              <c:numFmt formatCode="#,##0;&quot;-&quot;#,##0" sourceLinked="0"/>
              <c:spPr>
                <a:noFill/>
                <a:ln>
                  <a:noFill/>
                </a:ln>
              </c:spPr>
              <c:txPr>
                <a:bodyPr wrap="none"/>
                <a:lstStyle/>
                <a:p>
                  <a:pPr>
                    <a:defRPr sz="800" b="1" kern="1200">
                      <a:solidFill>
                        <a:schemeClr val="tx1"/>
                      </a:solidFill>
                      <a:latin typeface="Arial"/>
                      <a:ea typeface="Arial"/>
                      <a:cs typeface="Arial"/>
                      <a:sym typeface="Arial"/>
                    </a:defRPr>
                  </a:pPr>
                  <a:endParaRPr lang="en-G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9564-3440-858E-5F37F36B25D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Sheet1!$A$4</c:f>
              <c:numCache>
                <c:formatCode>General</c:formatCode>
                <c:ptCount val="1"/>
                <c:pt idx="0">
                  <c:v>30</c:v>
                </c:pt>
              </c:numCache>
            </c:numRef>
          </c:val>
          <c:extLst>
            <c:ext xmlns:c16="http://schemas.microsoft.com/office/drawing/2014/chart" uri="{C3380CC4-5D6E-409C-BE32-E72D297353CC}">
              <c16:uniqueId val="{00000004-9564-3440-858E-5F37F36B25D4}"/>
            </c:ext>
          </c:extLst>
        </c:ser>
        <c:dLbls>
          <c:showLegendKey val="0"/>
          <c:showVal val="0"/>
          <c:showCatName val="0"/>
          <c:showSerName val="0"/>
          <c:showPercent val="0"/>
          <c:showBubbleSize val="0"/>
        </c:dLbls>
        <c:gapWidth val="80"/>
        <c:axId val="1765820720"/>
        <c:axId val="1"/>
      </c:barChart>
      <c:catAx>
        <c:axId val="1765820720"/>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342"/>
          <c:min val="0"/>
        </c:scaling>
        <c:delete val="0"/>
        <c:axPos val="l"/>
        <c:majorGridlines>
          <c:spPr>
            <a:ln>
              <a:noFill/>
            </a:ln>
          </c:spPr>
        </c:majorGridlines>
        <c:numFmt formatCode="General" sourceLinked="1"/>
        <c:majorTickMark val="none"/>
        <c:minorTickMark val="none"/>
        <c:tickLblPos val="none"/>
        <c:spPr>
          <a:ln>
            <a:noFill/>
          </a:ln>
        </c:spPr>
        <c:crossAx val="1765820720"/>
        <c:crosses val="min"/>
        <c:crossBetween val="between"/>
      </c:valAx>
    </c:plotArea>
    <c:plotVisOnly val="0"/>
    <c:dispBlanksAs val="gap"/>
    <c:showDLblsOverMax val="1"/>
  </c:chart>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4564533053515218E-2"/>
          <c:y val="4.1533546325878593E-2"/>
          <c:w val="0.89087093389296956"/>
          <c:h val="0.91693290734824284"/>
        </c:manualLayout>
      </c:layout>
      <c:barChart>
        <c:barDir val="col"/>
        <c:grouping val="stacked"/>
        <c:varyColors val="0"/>
        <c:ser>
          <c:idx val="0"/>
          <c:order val="0"/>
          <c:spPr>
            <a:solidFill>
              <a:schemeClr val="accent1"/>
            </a:solidFill>
            <a:ln>
              <a:noFill/>
            </a:ln>
          </c:spPr>
          <c:invertIfNegative val="0"/>
          <c:val>
            <c:numRef>
              <c:f>Sheet1!$A$1</c:f>
              <c:numCache>
                <c:formatCode>General</c:formatCode>
                <c:ptCount val="1"/>
                <c:pt idx="0">
                  <c:v>10075</c:v>
                </c:pt>
              </c:numCache>
            </c:numRef>
          </c:val>
          <c:extLst>
            <c:ext xmlns:c16="http://schemas.microsoft.com/office/drawing/2014/chart" uri="{C3380CC4-5D6E-409C-BE32-E72D297353CC}">
              <c16:uniqueId val="{00000000-A941-49ED-AB93-D9BCA3BFE5D9}"/>
            </c:ext>
          </c:extLst>
        </c:ser>
        <c:ser>
          <c:idx val="1"/>
          <c:order val="1"/>
          <c:spPr>
            <a:pattFill prst="ltDnDiag">
              <a:fgClr>
                <a:schemeClr val="tx1"/>
              </a:fgClr>
              <a:bgClr>
                <a:schemeClr val="bg1"/>
              </a:bgClr>
            </a:pattFill>
            <a:ln>
              <a:noFill/>
            </a:ln>
          </c:spPr>
          <c:invertIfNegative val="0"/>
          <c:val>
            <c:numRef>
              <c:f>Sheet1!$A$2</c:f>
              <c:numCache>
                <c:formatCode>General</c:formatCode>
                <c:ptCount val="1"/>
                <c:pt idx="0">
                  <c:v>7775</c:v>
                </c:pt>
              </c:numCache>
            </c:numRef>
          </c:val>
          <c:extLst>
            <c:ext xmlns:c16="http://schemas.microsoft.com/office/drawing/2014/chart" uri="{C3380CC4-5D6E-409C-BE32-E72D297353CC}">
              <c16:uniqueId val="{00000001-A941-49ED-AB93-D9BCA3BFE5D9}"/>
            </c:ext>
          </c:extLst>
        </c:ser>
        <c:dLbls>
          <c:showLegendKey val="0"/>
          <c:showVal val="0"/>
          <c:showCatName val="0"/>
          <c:showSerName val="0"/>
          <c:showPercent val="0"/>
          <c:showBubbleSize val="0"/>
        </c:dLbls>
        <c:gapWidth val="200"/>
        <c:overlap val="100"/>
        <c:axId val="2126244831"/>
        <c:axId val="1"/>
      </c:barChart>
      <c:catAx>
        <c:axId val="2126244831"/>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7850"/>
          <c:min val="0"/>
        </c:scaling>
        <c:delete val="1"/>
        <c:axPos val="l"/>
        <c:numFmt formatCode="General" sourceLinked="1"/>
        <c:majorTickMark val="out"/>
        <c:minorTickMark val="none"/>
        <c:tickLblPos val="nextTo"/>
        <c:crossAx val="2126244831"/>
        <c:crosses val="min"/>
        <c:crossBetween val="between"/>
      </c:valAx>
    </c:plotArea>
    <c:plotVisOnly val="0"/>
    <c:dispBlanksAs val="gap"/>
    <c:showDLblsOverMax val="1"/>
  </c:chart>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8109452736318407"/>
          <c:y val="0.31588785046728973"/>
          <c:w val="0.63681592039800994"/>
          <c:h val="0.46542056074766353"/>
        </c:manualLayout>
      </c:layout>
      <c:barChart>
        <c:barDir val="col"/>
        <c:grouping val="clustered"/>
        <c:varyColors val="0"/>
        <c:ser>
          <c:idx val="0"/>
          <c:order val="0"/>
          <c:spPr>
            <a:solidFill>
              <a:srgbClr val="D1227D"/>
            </a:solidFill>
            <a:ln>
              <a:noFill/>
            </a:ln>
          </c:spPr>
          <c:invertIfNegative val="0"/>
          <c:dLbls>
            <c:dLbl>
              <c:idx val="0"/>
              <c:layout>
                <c:manualLayout>
                  <c:x val="0"/>
                  <c:y val="3.3644859813084113E-2"/>
                </c:manualLayout>
              </c:layout>
              <c:numFmt formatCode="#,##0;&quot;-&quot;#,##0" sourceLinked="0"/>
              <c:spPr>
                <a:noFill/>
                <a:ln>
                  <a:noFill/>
                </a:ln>
              </c:spPr>
              <c:txPr>
                <a:bodyPr wrap="none"/>
                <a:lstStyle/>
                <a:p>
                  <a:pPr>
                    <a:defRPr sz="800" b="1" kern="1200">
                      <a:solidFill>
                        <a:schemeClr val="tx1"/>
                      </a:solidFill>
                      <a:latin typeface="Arial"/>
                      <a:ea typeface="Arial"/>
                      <a:cs typeface="Arial"/>
                      <a:sym typeface="Arial"/>
                    </a:defRPr>
                  </a:pPr>
                  <a:endParaRPr lang="en-G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2B41-EE42-B33F-7CA0B24A020F}"/>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c:f>
              <c:numCache>
                <c:formatCode>General</c:formatCode>
                <c:ptCount val="1"/>
                <c:pt idx="0">
                  <c:v>7</c:v>
                </c:pt>
              </c:numCache>
            </c:numRef>
          </c:val>
          <c:extLst>
            <c:ext xmlns:c16="http://schemas.microsoft.com/office/drawing/2014/chart" uri="{C3380CC4-5D6E-409C-BE32-E72D297353CC}">
              <c16:uniqueId val="{00000001-2B41-EE42-B33F-7CA0B24A020F}"/>
            </c:ext>
          </c:extLst>
        </c:ser>
        <c:ser>
          <c:idx val="1"/>
          <c:order val="1"/>
          <c:spPr>
            <a:solidFill>
              <a:schemeClr val="tx2"/>
            </a:solidFill>
            <a:ln>
              <a:noFill/>
            </a:ln>
          </c:spPr>
          <c:invertIfNegative val="0"/>
          <c:dLbls>
            <c:dLbl>
              <c:idx val="0"/>
              <c:layout>
                <c:manualLayout>
                  <c:x val="0"/>
                  <c:y val="3.5514018691588788E-2"/>
                </c:manualLayout>
              </c:layout>
              <c:numFmt formatCode="#,##0;&quot;-&quot;#,##0" sourceLinked="0"/>
              <c:spPr>
                <a:noFill/>
                <a:ln>
                  <a:noFill/>
                </a:ln>
              </c:spPr>
              <c:txPr>
                <a:bodyPr wrap="none"/>
                <a:lstStyle/>
                <a:p>
                  <a:pPr>
                    <a:defRPr sz="800" b="1" kern="1200">
                      <a:solidFill>
                        <a:schemeClr val="tx1"/>
                      </a:solidFill>
                      <a:latin typeface="Arial"/>
                      <a:ea typeface="Arial"/>
                      <a:cs typeface="Arial"/>
                      <a:sym typeface="Arial"/>
                    </a:defRPr>
                  </a:pPr>
                  <a:endParaRPr lang="en-G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2B41-EE42-B33F-7CA0B24A020F}"/>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c:f>
              <c:numCache>
                <c:formatCode>General</c:formatCode>
                <c:ptCount val="1"/>
                <c:pt idx="0">
                  <c:v>5</c:v>
                </c:pt>
              </c:numCache>
            </c:numRef>
          </c:val>
          <c:extLst>
            <c:ext xmlns:c16="http://schemas.microsoft.com/office/drawing/2014/chart" uri="{C3380CC4-5D6E-409C-BE32-E72D297353CC}">
              <c16:uniqueId val="{00000003-2B41-EE42-B33F-7CA0B24A020F}"/>
            </c:ext>
          </c:extLst>
        </c:ser>
        <c:ser>
          <c:idx val="2"/>
          <c:order val="2"/>
          <c:spPr>
            <a:solidFill>
              <a:schemeClr val="accent4"/>
            </a:solidFill>
            <a:ln>
              <a:noFill/>
            </a:ln>
          </c:spPr>
          <c:invertIfNegative val="0"/>
          <c:dLbls>
            <c:dLbl>
              <c:idx val="0"/>
              <c:layout>
                <c:manualLayout>
                  <c:x val="0"/>
                  <c:y val="-0.33271028037383177"/>
                </c:manualLayout>
              </c:layout>
              <c:numFmt formatCode="#,##0;&quot;-&quot;#,##0" sourceLinked="0"/>
              <c:spPr>
                <a:noFill/>
                <a:ln>
                  <a:noFill/>
                </a:ln>
              </c:spPr>
              <c:txPr>
                <a:bodyPr wrap="none"/>
                <a:lstStyle/>
                <a:p>
                  <a:pPr>
                    <a:defRPr sz="800" b="1" kern="1200">
                      <a:solidFill>
                        <a:schemeClr val="tx1"/>
                      </a:solidFill>
                      <a:latin typeface="Arial"/>
                      <a:ea typeface="Arial"/>
                      <a:cs typeface="Arial"/>
                      <a:sym typeface="Arial"/>
                    </a:defRPr>
                  </a:pPr>
                  <a:endParaRPr lang="en-G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2B41-EE42-B33F-7CA0B24A020F}"/>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Sheet1!$A$3</c:f>
              <c:numCache>
                <c:formatCode>General</c:formatCode>
                <c:ptCount val="1"/>
                <c:pt idx="0">
                  <c:v>342</c:v>
                </c:pt>
              </c:numCache>
            </c:numRef>
          </c:val>
          <c:extLst>
            <c:ext xmlns:c16="http://schemas.microsoft.com/office/drawing/2014/chart" uri="{C3380CC4-5D6E-409C-BE32-E72D297353CC}">
              <c16:uniqueId val="{00000005-2B41-EE42-B33F-7CA0B24A020F}"/>
            </c:ext>
          </c:extLst>
        </c:ser>
        <c:ser>
          <c:idx val="3"/>
          <c:order val="3"/>
          <c:spPr>
            <a:solidFill>
              <a:schemeClr val="accent5"/>
            </a:solidFill>
            <a:ln>
              <a:noFill/>
            </a:ln>
          </c:spPr>
          <c:invertIfNegative val="0"/>
          <c:dLbls>
            <c:dLbl>
              <c:idx val="0"/>
              <c:layout>
                <c:manualLayout>
                  <c:x val="0"/>
                  <c:y val="-0.22056074766355141"/>
                </c:manualLayout>
              </c:layout>
              <c:numFmt formatCode="#,##0;&quot;-&quot;#,##0" sourceLinked="0"/>
              <c:spPr>
                <a:noFill/>
                <a:ln>
                  <a:noFill/>
                </a:ln>
              </c:spPr>
              <c:txPr>
                <a:bodyPr wrap="none"/>
                <a:lstStyle/>
                <a:p>
                  <a:pPr>
                    <a:defRPr sz="800" b="1" kern="1200">
                      <a:solidFill>
                        <a:schemeClr val="tx1"/>
                      </a:solidFill>
                      <a:latin typeface="Arial"/>
                      <a:ea typeface="Arial"/>
                      <a:cs typeface="Arial"/>
                      <a:sym typeface="Arial"/>
                    </a:defRPr>
                  </a:pPr>
                  <a:endParaRPr lang="en-G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2B41-EE42-B33F-7CA0B24A020F}"/>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Sheet1!$A$4</c:f>
              <c:numCache>
                <c:formatCode>General</c:formatCode>
                <c:ptCount val="1"/>
                <c:pt idx="0">
                  <c:v>193</c:v>
                </c:pt>
              </c:numCache>
            </c:numRef>
          </c:val>
          <c:extLst>
            <c:ext xmlns:c16="http://schemas.microsoft.com/office/drawing/2014/chart" uri="{C3380CC4-5D6E-409C-BE32-E72D297353CC}">
              <c16:uniqueId val="{00000007-2B41-EE42-B33F-7CA0B24A020F}"/>
            </c:ext>
          </c:extLst>
        </c:ser>
        <c:dLbls>
          <c:showLegendKey val="0"/>
          <c:showVal val="0"/>
          <c:showCatName val="0"/>
          <c:showSerName val="0"/>
          <c:showPercent val="0"/>
          <c:showBubbleSize val="0"/>
        </c:dLbls>
        <c:gapWidth val="80"/>
        <c:axId val="1616556704"/>
        <c:axId val="1"/>
      </c:barChart>
      <c:catAx>
        <c:axId val="1616556704"/>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342"/>
          <c:min val="0"/>
        </c:scaling>
        <c:delete val="0"/>
        <c:axPos val="l"/>
        <c:majorGridlines>
          <c:spPr>
            <a:ln>
              <a:noFill/>
            </a:ln>
          </c:spPr>
        </c:majorGridlines>
        <c:numFmt formatCode="General" sourceLinked="1"/>
        <c:majorTickMark val="none"/>
        <c:minorTickMark val="none"/>
        <c:tickLblPos val="none"/>
        <c:spPr>
          <a:ln>
            <a:noFill/>
          </a:ln>
        </c:spPr>
        <c:crossAx val="1616556704"/>
        <c:crosses val="min"/>
        <c:crossBetween val="between"/>
      </c:valAx>
    </c:plotArea>
    <c:plotVisOnly val="0"/>
    <c:dispBlanksAs val="gap"/>
    <c:showDLblsOverMax val="1"/>
  </c:chart>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9.2121212121212118E-2"/>
          <c:y val="0.22718446601941747"/>
          <c:w val="0.81454545454545457"/>
          <c:h val="0.54563106796116501"/>
        </c:manualLayout>
      </c:layout>
      <c:barChart>
        <c:barDir val="col"/>
        <c:grouping val="clustered"/>
        <c:varyColors val="0"/>
        <c:ser>
          <c:idx val="0"/>
          <c:order val="0"/>
          <c:spPr>
            <a:solidFill>
              <a:srgbClr val="D1227D"/>
            </a:solidFill>
            <a:ln>
              <a:noFill/>
            </a:ln>
          </c:spPr>
          <c:invertIfNegative val="0"/>
          <c:dLbls>
            <c:dLbl>
              <c:idx val="0"/>
              <c:layout>
                <c:manualLayout>
                  <c:x val="0"/>
                  <c:y val="1.9417475728155339E-3"/>
                </c:manualLayout>
              </c:layout>
              <c:numFmt formatCode="#,##0;&quot;-&quot;#,##0" sourceLinked="0"/>
              <c:spPr>
                <a:noFill/>
                <a:ln>
                  <a:noFill/>
                </a:ln>
              </c:spPr>
              <c:txPr>
                <a:bodyPr wrap="none"/>
                <a:lstStyle/>
                <a:p>
                  <a:pPr>
                    <a:defRPr sz="800" b="1" kern="1200">
                      <a:solidFill>
                        <a:schemeClr val="tx1"/>
                      </a:solidFill>
                      <a:latin typeface="Arial"/>
                      <a:ea typeface="Arial"/>
                      <a:cs typeface="Arial"/>
                      <a:sym typeface="Arial"/>
                    </a:defRPr>
                  </a:pPr>
                  <a:endParaRPr lang="en-G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F0C5-2841-AFB3-E2126E812D42}"/>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c:f>
              <c:numCache>
                <c:formatCode>General</c:formatCode>
                <c:ptCount val="1"/>
                <c:pt idx="0">
                  <c:v>27</c:v>
                </c:pt>
              </c:numCache>
            </c:numRef>
          </c:val>
          <c:extLst>
            <c:ext xmlns:c16="http://schemas.microsoft.com/office/drawing/2014/chart" uri="{C3380CC4-5D6E-409C-BE32-E72D297353CC}">
              <c16:uniqueId val="{00000001-F0C5-2841-AFB3-E2126E812D42}"/>
            </c:ext>
          </c:extLst>
        </c:ser>
        <c:ser>
          <c:idx val="1"/>
          <c:order val="1"/>
          <c:spPr>
            <a:solidFill>
              <a:schemeClr val="tx2"/>
            </a:solidFill>
            <a:ln>
              <a:noFill/>
            </a:ln>
          </c:spPr>
          <c:invertIfNegative val="0"/>
          <c:dLbls>
            <c:dLbl>
              <c:idx val="0"/>
              <c:layout>
                <c:manualLayout>
                  <c:x val="0"/>
                  <c:y val="7.7669902912621356E-3"/>
                </c:manualLayout>
              </c:layout>
              <c:numFmt formatCode="#,##0;&quot;-&quot;#,##0" sourceLinked="0"/>
              <c:spPr>
                <a:noFill/>
                <a:ln>
                  <a:noFill/>
                </a:ln>
              </c:spPr>
              <c:txPr>
                <a:bodyPr wrap="none"/>
                <a:lstStyle/>
                <a:p>
                  <a:pPr>
                    <a:defRPr sz="800" b="1" kern="1200">
                      <a:solidFill>
                        <a:schemeClr val="tx1"/>
                      </a:solidFill>
                      <a:latin typeface="Arial"/>
                      <a:ea typeface="Arial"/>
                      <a:cs typeface="Arial"/>
                      <a:sym typeface="Arial"/>
                    </a:defRPr>
                  </a:pPr>
                  <a:endParaRPr lang="en-G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F0C5-2841-AFB3-E2126E812D42}"/>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c:f>
              <c:numCache>
                <c:formatCode>General</c:formatCode>
                <c:ptCount val="1"/>
                <c:pt idx="0">
                  <c:v>23</c:v>
                </c:pt>
              </c:numCache>
            </c:numRef>
          </c:val>
          <c:extLst>
            <c:ext xmlns:c16="http://schemas.microsoft.com/office/drawing/2014/chart" uri="{C3380CC4-5D6E-409C-BE32-E72D297353CC}">
              <c16:uniqueId val="{00000003-F0C5-2841-AFB3-E2126E812D42}"/>
            </c:ext>
          </c:extLst>
        </c:ser>
        <c:ser>
          <c:idx val="2"/>
          <c:order val="2"/>
          <c:spPr>
            <a:solidFill>
              <a:schemeClr val="accent4"/>
            </a:solidFill>
            <a:ln>
              <a:noFill/>
            </a:ln>
          </c:spPr>
          <c:invertIfNegative val="0"/>
          <c:dLbls>
            <c:dLbl>
              <c:idx val="0"/>
              <c:layout>
                <c:manualLayout>
                  <c:x val="0"/>
                  <c:y val="-3.4951456310679613E-2"/>
                </c:manualLayout>
              </c:layout>
              <c:numFmt formatCode="#,##0;&quot;-&quot;#,##0" sourceLinked="0"/>
              <c:spPr>
                <a:noFill/>
                <a:ln>
                  <a:noFill/>
                </a:ln>
              </c:spPr>
              <c:txPr>
                <a:bodyPr wrap="none"/>
                <a:lstStyle/>
                <a:p>
                  <a:pPr>
                    <a:defRPr sz="800" b="1" kern="1200">
                      <a:solidFill>
                        <a:schemeClr val="tx1"/>
                      </a:solidFill>
                      <a:latin typeface="Arial"/>
                      <a:ea typeface="Arial"/>
                      <a:cs typeface="Arial"/>
                      <a:sym typeface="Arial"/>
                    </a:defRPr>
                  </a:pPr>
                  <a:endParaRPr lang="en-G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F0C5-2841-AFB3-E2126E812D42}"/>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Sheet1!$A$3</c:f>
              <c:numCache>
                <c:formatCode>General</c:formatCode>
                <c:ptCount val="1"/>
                <c:pt idx="0">
                  <c:v>50</c:v>
                </c:pt>
              </c:numCache>
            </c:numRef>
          </c:val>
          <c:extLst>
            <c:ext xmlns:c16="http://schemas.microsoft.com/office/drawing/2014/chart" uri="{C3380CC4-5D6E-409C-BE32-E72D297353CC}">
              <c16:uniqueId val="{00000005-F0C5-2841-AFB3-E2126E812D42}"/>
            </c:ext>
          </c:extLst>
        </c:ser>
        <c:ser>
          <c:idx val="3"/>
          <c:order val="3"/>
          <c:spPr>
            <a:solidFill>
              <a:schemeClr val="accent4"/>
            </a:solidFill>
            <a:ln>
              <a:noFill/>
            </a:ln>
          </c:spPr>
          <c:invertIfNegative val="0"/>
          <c:val>
            <c:numRef>
              <c:f>Sheet1!$A$4</c:f>
              <c:numCache>
                <c:formatCode>General</c:formatCode>
                <c:ptCount val="1"/>
                <c:pt idx="0">
                  <c:v>0</c:v>
                </c:pt>
              </c:numCache>
            </c:numRef>
          </c:val>
          <c:extLst>
            <c:ext xmlns:c16="http://schemas.microsoft.com/office/drawing/2014/chart" uri="{C3380CC4-5D6E-409C-BE32-E72D297353CC}">
              <c16:uniqueId val="{00000006-F0C5-2841-AFB3-E2126E812D42}"/>
            </c:ext>
          </c:extLst>
        </c:ser>
        <c:dLbls>
          <c:showLegendKey val="0"/>
          <c:showVal val="0"/>
          <c:showCatName val="0"/>
          <c:showSerName val="0"/>
          <c:showPercent val="0"/>
          <c:showBubbleSize val="0"/>
        </c:dLbls>
        <c:gapWidth val="80"/>
        <c:axId val="1608735088"/>
        <c:axId val="1"/>
      </c:barChart>
      <c:catAx>
        <c:axId val="1608735088"/>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342"/>
          <c:min val="0"/>
        </c:scaling>
        <c:delete val="0"/>
        <c:axPos val="l"/>
        <c:majorGridlines>
          <c:spPr>
            <a:ln>
              <a:noFill/>
            </a:ln>
          </c:spPr>
        </c:majorGridlines>
        <c:numFmt formatCode="General" sourceLinked="1"/>
        <c:majorTickMark val="none"/>
        <c:minorTickMark val="none"/>
        <c:tickLblPos val="none"/>
        <c:spPr>
          <a:ln>
            <a:noFill/>
          </a:ln>
        </c:spPr>
        <c:crossAx val="1608735088"/>
        <c:crosses val="min"/>
        <c:crossBetween val="between"/>
      </c:valAx>
    </c:plotArea>
    <c:plotVisOnly val="0"/>
    <c:dispBlanksAs val="gap"/>
    <c:showDLblsOverMax val="1"/>
  </c:chart>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5636363636363637"/>
          <c:y val="0.23260437375745527"/>
          <c:w val="0.68727272727272726"/>
          <c:h val="0.53479125248508941"/>
        </c:manualLayout>
      </c:layout>
      <c:barChart>
        <c:barDir val="col"/>
        <c:grouping val="clustered"/>
        <c:varyColors val="0"/>
        <c:ser>
          <c:idx val="0"/>
          <c:order val="0"/>
          <c:spPr>
            <a:solidFill>
              <a:srgbClr val="D1227D"/>
            </a:solidFill>
            <a:ln>
              <a:noFill/>
            </a:ln>
          </c:spPr>
          <c:invertIfNegative val="0"/>
          <c:dLbls>
            <c:dLbl>
              <c:idx val="0"/>
              <c:layout>
                <c:manualLayout>
                  <c:x val="0"/>
                  <c:y val="-4.1749502982107355E-2"/>
                </c:manualLayout>
              </c:layout>
              <c:numFmt formatCode="#,##0;&quot;-&quot;#,##0" sourceLinked="0"/>
              <c:spPr>
                <a:noFill/>
                <a:ln>
                  <a:noFill/>
                </a:ln>
              </c:spPr>
              <c:txPr>
                <a:bodyPr wrap="none"/>
                <a:lstStyle/>
                <a:p>
                  <a:pPr>
                    <a:defRPr sz="800" b="1" kern="1200">
                      <a:solidFill>
                        <a:schemeClr val="tx1"/>
                      </a:solidFill>
                      <a:latin typeface="Arial"/>
                      <a:ea typeface="Arial"/>
                      <a:cs typeface="Arial"/>
                      <a:sym typeface="Arial"/>
                    </a:defRPr>
                  </a:pPr>
                  <a:endParaRPr lang="en-G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6824-A84E-9F67-C41B024B2B21}"/>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c:f>
              <c:numCache>
                <c:formatCode>General</c:formatCode>
                <c:ptCount val="1"/>
                <c:pt idx="0">
                  <c:v>56</c:v>
                </c:pt>
              </c:numCache>
            </c:numRef>
          </c:val>
          <c:extLst>
            <c:ext xmlns:c16="http://schemas.microsoft.com/office/drawing/2014/chart" uri="{C3380CC4-5D6E-409C-BE32-E72D297353CC}">
              <c16:uniqueId val="{00000001-6824-A84E-9F67-C41B024B2B21}"/>
            </c:ext>
          </c:extLst>
        </c:ser>
        <c:ser>
          <c:idx val="1"/>
          <c:order val="1"/>
          <c:spPr>
            <a:solidFill>
              <a:schemeClr val="tx2"/>
            </a:solidFill>
            <a:ln>
              <a:noFill/>
            </a:ln>
          </c:spPr>
          <c:invertIfNegative val="0"/>
          <c:dLbls>
            <c:dLbl>
              <c:idx val="0"/>
              <c:layout>
                <c:manualLayout>
                  <c:x val="0"/>
                  <c:y val="-9.9403578528827041E-3"/>
                </c:manualLayout>
              </c:layout>
              <c:numFmt formatCode="#,##0;&quot;-&quot;#,##0" sourceLinked="0"/>
              <c:spPr>
                <a:noFill/>
                <a:ln>
                  <a:noFill/>
                </a:ln>
              </c:spPr>
              <c:txPr>
                <a:bodyPr wrap="none"/>
                <a:lstStyle/>
                <a:p>
                  <a:pPr>
                    <a:defRPr sz="800" b="1" kern="1200">
                      <a:solidFill>
                        <a:schemeClr val="tx1"/>
                      </a:solidFill>
                      <a:latin typeface="Arial"/>
                      <a:ea typeface="Arial"/>
                      <a:cs typeface="Arial"/>
                      <a:sym typeface="Arial"/>
                    </a:defRPr>
                  </a:pPr>
                  <a:endParaRPr lang="en-G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6824-A84E-9F67-C41B024B2B21}"/>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c:f>
              <c:numCache>
                <c:formatCode>General</c:formatCode>
                <c:ptCount val="1"/>
                <c:pt idx="0">
                  <c:v>35</c:v>
                </c:pt>
              </c:numCache>
            </c:numRef>
          </c:val>
          <c:extLst>
            <c:ext xmlns:c16="http://schemas.microsoft.com/office/drawing/2014/chart" uri="{C3380CC4-5D6E-409C-BE32-E72D297353CC}">
              <c16:uniqueId val="{00000003-6824-A84E-9F67-C41B024B2B21}"/>
            </c:ext>
          </c:extLst>
        </c:ser>
        <c:ser>
          <c:idx val="2"/>
          <c:order val="2"/>
          <c:spPr>
            <a:solidFill>
              <a:schemeClr val="accent4"/>
            </a:solidFill>
            <a:ln>
              <a:noFill/>
            </a:ln>
          </c:spPr>
          <c:invertIfNegative val="0"/>
          <c:dLbls>
            <c:dLbl>
              <c:idx val="0"/>
              <c:layout>
                <c:manualLayout>
                  <c:x val="0"/>
                  <c:y val="9.9403578528827041E-3"/>
                </c:manualLayout>
              </c:layout>
              <c:numFmt formatCode="#,##0;&quot;-&quot;#,##0" sourceLinked="0"/>
              <c:spPr>
                <a:noFill/>
                <a:ln>
                  <a:noFill/>
                </a:ln>
              </c:spPr>
              <c:txPr>
                <a:bodyPr wrap="none"/>
                <a:lstStyle/>
                <a:p>
                  <a:pPr>
                    <a:defRPr sz="800" b="1" kern="1200">
                      <a:solidFill>
                        <a:schemeClr val="tx1"/>
                      </a:solidFill>
                      <a:latin typeface="Arial"/>
                      <a:ea typeface="Arial"/>
                      <a:cs typeface="Arial"/>
                      <a:sym typeface="Arial"/>
                    </a:defRPr>
                  </a:pPr>
                  <a:endParaRPr lang="en-G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6824-A84E-9F67-C41B024B2B21}"/>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Sheet1!$A$3</c:f>
              <c:numCache>
                <c:formatCode>General</c:formatCode>
                <c:ptCount val="1"/>
                <c:pt idx="0">
                  <c:v>23</c:v>
                </c:pt>
              </c:numCache>
            </c:numRef>
          </c:val>
          <c:extLst>
            <c:ext xmlns:c16="http://schemas.microsoft.com/office/drawing/2014/chart" uri="{C3380CC4-5D6E-409C-BE32-E72D297353CC}">
              <c16:uniqueId val="{00000005-6824-A84E-9F67-C41B024B2B21}"/>
            </c:ext>
          </c:extLst>
        </c:ser>
        <c:ser>
          <c:idx val="3"/>
          <c:order val="3"/>
          <c:spPr>
            <a:solidFill>
              <a:schemeClr val="accent4"/>
            </a:solidFill>
            <a:ln>
              <a:noFill/>
            </a:ln>
          </c:spPr>
          <c:invertIfNegative val="0"/>
          <c:val>
            <c:numRef>
              <c:f>Sheet1!$A$4</c:f>
              <c:numCache>
                <c:formatCode>General</c:formatCode>
                <c:ptCount val="1"/>
                <c:pt idx="0">
                  <c:v>0</c:v>
                </c:pt>
              </c:numCache>
            </c:numRef>
          </c:val>
          <c:extLst>
            <c:ext xmlns:c16="http://schemas.microsoft.com/office/drawing/2014/chart" uri="{C3380CC4-5D6E-409C-BE32-E72D297353CC}">
              <c16:uniqueId val="{00000006-6824-A84E-9F67-C41B024B2B21}"/>
            </c:ext>
          </c:extLst>
        </c:ser>
        <c:dLbls>
          <c:showLegendKey val="0"/>
          <c:showVal val="0"/>
          <c:showCatName val="0"/>
          <c:showSerName val="0"/>
          <c:showPercent val="0"/>
          <c:showBubbleSize val="0"/>
        </c:dLbls>
        <c:gapWidth val="80"/>
        <c:axId val="1609117120"/>
        <c:axId val="1"/>
      </c:barChart>
      <c:catAx>
        <c:axId val="1609117120"/>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342"/>
          <c:min val="0"/>
        </c:scaling>
        <c:delete val="0"/>
        <c:axPos val="l"/>
        <c:majorGridlines>
          <c:spPr>
            <a:ln>
              <a:noFill/>
            </a:ln>
          </c:spPr>
        </c:majorGridlines>
        <c:numFmt formatCode="General" sourceLinked="1"/>
        <c:majorTickMark val="none"/>
        <c:minorTickMark val="none"/>
        <c:tickLblPos val="none"/>
        <c:spPr>
          <a:ln>
            <a:noFill/>
          </a:ln>
        </c:spPr>
        <c:crossAx val="1609117120"/>
        <c:crosses val="min"/>
        <c:crossBetween val="between"/>
      </c:valAx>
    </c:plotArea>
    <c:plotVisOnly val="0"/>
    <c:dispBlanksAs val="gap"/>
    <c:showDLblsOverMax val="1"/>
  </c:chart>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922480620155038E-2"/>
          <c:y val="0.22718446601941747"/>
          <c:w val="0.81860465116279069"/>
          <c:h val="0.54563106796116501"/>
        </c:manualLayout>
      </c:layout>
      <c:barChart>
        <c:barDir val="col"/>
        <c:grouping val="clustered"/>
        <c:varyColors val="0"/>
        <c:ser>
          <c:idx val="0"/>
          <c:order val="0"/>
          <c:spPr>
            <a:solidFill>
              <a:srgbClr val="D1227D"/>
            </a:solidFill>
            <a:ln>
              <a:noFill/>
            </a:ln>
          </c:spPr>
          <c:invertIfNegative val="0"/>
          <c:dLbls>
            <c:dLbl>
              <c:idx val="0"/>
              <c:layout>
                <c:manualLayout>
                  <c:x val="0"/>
                  <c:y val="4.0776699029126215E-2"/>
                </c:manualLayout>
              </c:layout>
              <c:numFmt formatCode="#,##0;&quot;-&quot;#,##0" sourceLinked="0"/>
              <c:spPr>
                <a:noFill/>
                <a:ln>
                  <a:noFill/>
                </a:ln>
              </c:spPr>
              <c:txPr>
                <a:bodyPr wrap="none"/>
                <a:lstStyle/>
                <a:p>
                  <a:pPr>
                    <a:defRPr sz="800" b="1" kern="1200">
                      <a:solidFill>
                        <a:schemeClr val="tx1"/>
                      </a:solidFill>
                      <a:latin typeface="Arial"/>
                      <a:ea typeface="Arial"/>
                      <a:cs typeface="Arial"/>
                      <a:sym typeface="Arial"/>
                    </a:defRPr>
                  </a:pPr>
                  <a:endParaRPr lang="en-G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A373-1D41-B3BE-2295326CBE6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c:f>
              <c:numCache>
                <c:formatCode>General</c:formatCode>
                <c:ptCount val="1"/>
                <c:pt idx="0">
                  <c:v>2</c:v>
                </c:pt>
              </c:numCache>
            </c:numRef>
          </c:val>
          <c:extLst>
            <c:ext xmlns:c16="http://schemas.microsoft.com/office/drawing/2014/chart" uri="{C3380CC4-5D6E-409C-BE32-E72D297353CC}">
              <c16:uniqueId val="{00000001-A373-1D41-B3BE-2295326CBE6C}"/>
            </c:ext>
          </c:extLst>
        </c:ser>
        <c:ser>
          <c:idx val="1"/>
          <c:order val="1"/>
          <c:spPr>
            <a:solidFill>
              <a:schemeClr val="tx2"/>
            </a:solidFill>
            <a:ln>
              <a:noFill/>
            </a:ln>
          </c:spPr>
          <c:invertIfNegative val="0"/>
          <c:dLbls>
            <c:dLbl>
              <c:idx val="0"/>
              <c:layout>
                <c:manualLayout>
                  <c:x val="0"/>
                  <c:y val="3.6893203883495145E-2"/>
                </c:manualLayout>
              </c:layout>
              <c:numFmt formatCode="#,##0;&quot;-&quot;#,##0" sourceLinked="0"/>
              <c:spPr>
                <a:noFill/>
                <a:ln>
                  <a:noFill/>
                </a:ln>
              </c:spPr>
              <c:txPr>
                <a:bodyPr wrap="none"/>
                <a:lstStyle/>
                <a:p>
                  <a:pPr>
                    <a:defRPr sz="800" b="1" kern="1200">
                      <a:solidFill>
                        <a:schemeClr val="tx1"/>
                      </a:solidFill>
                      <a:latin typeface="Arial"/>
                      <a:ea typeface="Arial"/>
                      <a:cs typeface="Arial"/>
                      <a:sym typeface="Arial"/>
                    </a:defRPr>
                  </a:pPr>
                  <a:endParaRPr lang="en-G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A373-1D41-B3BE-2295326CBE6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c:f>
              <c:numCache>
                <c:formatCode>General</c:formatCode>
                <c:ptCount val="1"/>
                <c:pt idx="0">
                  <c:v>5</c:v>
                </c:pt>
              </c:numCache>
            </c:numRef>
          </c:val>
          <c:extLst>
            <c:ext xmlns:c16="http://schemas.microsoft.com/office/drawing/2014/chart" uri="{C3380CC4-5D6E-409C-BE32-E72D297353CC}">
              <c16:uniqueId val="{00000003-A373-1D41-B3BE-2295326CBE6C}"/>
            </c:ext>
          </c:extLst>
        </c:ser>
        <c:ser>
          <c:idx val="2"/>
          <c:order val="2"/>
          <c:spPr>
            <a:solidFill>
              <a:schemeClr val="accent4"/>
            </a:solidFill>
            <a:ln>
              <a:noFill/>
            </a:ln>
          </c:spPr>
          <c:invertIfNegative val="0"/>
          <c:dLbls>
            <c:dLbl>
              <c:idx val="0"/>
              <c:layout>
                <c:manualLayout>
                  <c:x val="0"/>
                  <c:y val="4.0776699029126215E-2"/>
                </c:manualLayout>
              </c:layout>
              <c:numFmt formatCode="#,##0;&quot;-&quot;#,##0" sourceLinked="0"/>
              <c:spPr>
                <a:noFill/>
                <a:ln>
                  <a:noFill/>
                </a:ln>
              </c:spPr>
              <c:txPr>
                <a:bodyPr wrap="none"/>
                <a:lstStyle/>
                <a:p>
                  <a:pPr>
                    <a:defRPr sz="800" b="1" kern="1200">
                      <a:solidFill>
                        <a:schemeClr val="tx1"/>
                      </a:solidFill>
                      <a:latin typeface="Arial"/>
                      <a:ea typeface="Arial"/>
                      <a:cs typeface="Arial"/>
                      <a:sym typeface="Arial"/>
                    </a:defRPr>
                  </a:pPr>
                  <a:endParaRPr lang="en-GT"/>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A373-1D41-B3BE-2295326CBE6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Sheet1!$A$3</c:f>
              <c:numCache>
                <c:formatCode>General</c:formatCode>
                <c:ptCount val="1"/>
                <c:pt idx="0">
                  <c:v>3</c:v>
                </c:pt>
              </c:numCache>
            </c:numRef>
          </c:val>
          <c:extLst>
            <c:ext xmlns:c16="http://schemas.microsoft.com/office/drawing/2014/chart" uri="{C3380CC4-5D6E-409C-BE32-E72D297353CC}">
              <c16:uniqueId val="{00000005-A373-1D41-B3BE-2295326CBE6C}"/>
            </c:ext>
          </c:extLst>
        </c:ser>
        <c:ser>
          <c:idx val="3"/>
          <c:order val="3"/>
          <c:spPr>
            <a:solidFill>
              <a:schemeClr val="accent5"/>
            </a:solidFill>
            <a:ln>
              <a:noFill/>
            </a:ln>
          </c:spPr>
          <c:invertIfNegative val="0"/>
          <c:val>
            <c:numRef>
              <c:f>Sheet1!$A$4</c:f>
              <c:numCache>
                <c:formatCode>General</c:formatCode>
                <c:ptCount val="1"/>
                <c:pt idx="0">
                  <c:v>0</c:v>
                </c:pt>
              </c:numCache>
            </c:numRef>
          </c:val>
          <c:extLst>
            <c:ext xmlns:c16="http://schemas.microsoft.com/office/drawing/2014/chart" uri="{C3380CC4-5D6E-409C-BE32-E72D297353CC}">
              <c16:uniqueId val="{00000006-A373-1D41-B3BE-2295326CBE6C}"/>
            </c:ext>
          </c:extLst>
        </c:ser>
        <c:dLbls>
          <c:showLegendKey val="0"/>
          <c:showVal val="0"/>
          <c:showCatName val="0"/>
          <c:showSerName val="0"/>
          <c:showPercent val="0"/>
          <c:showBubbleSize val="0"/>
        </c:dLbls>
        <c:gapWidth val="80"/>
        <c:axId val="1965649776"/>
        <c:axId val="1"/>
      </c:barChart>
      <c:catAx>
        <c:axId val="1965649776"/>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342"/>
          <c:min val="0"/>
        </c:scaling>
        <c:delete val="0"/>
        <c:axPos val="l"/>
        <c:majorGridlines>
          <c:spPr>
            <a:ln>
              <a:noFill/>
            </a:ln>
          </c:spPr>
        </c:majorGridlines>
        <c:numFmt formatCode="General" sourceLinked="1"/>
        <c:majorTickMark val="none"/>
        <c:minorTickMark val="none"/>
        <c:tickLblPos val="none"/>
        <c:spPr>
          <a:ln>
            <a:noFill/>
          </a:ln>
        </c:spPr>
        <c:crossAx val="1965649776"/>
        <c:crosses val="min"/>
        <c:crossBetween val="between"/>
      </c:valAx>
    </c:plotArea>
    <c:plotVisOnly val="0"/>
    <c:dispBlanksAs val="gap"/>
    <c:showDLblsOverMax val="1"/>
  </c:chart>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7198515769944335E-2"/>
          <c:y val="3.6248300860897142E-2"/>
          <c:w val="0.88868274582560292"/>
          <c:h val="0.92705029451744447"/>
        </c:manualLayout>
      </c:layout>
      <c:barChart>
        <c:barDir val="col"/>
        <c:grouping val="stacked"/>
        <c:varyColors val="0"/>
        <c:ser>
          <c:idx val="0"/>
          <c:order val="0"/>
          <c:spPr>
            <a:noFill/>
            <a:ln>
              <a:noFill/>
            </a:ln>
          </c:spPr>
          <c:invertIfNegative val="0"/>
          <c:val>
            <c:numRef>
              <c:f>Sheet1!$A$1:$E$1</c:f>
              <c:numCache>
                <c:formatCode>General</c:formatCode>
                <c:ptCount val="5"/>
                <c:pt idx="0">
                  <c:v>1.7</c:v>
                </c:pt>
                <c:pt idx="1">
                  <c:v>0.8</c:v>
                </c:pt>
                <c:pt idx="2">
                  <c:v>1.5</c:v>
                </c:pt>
                <c:pt idx="3">
                  <c:v>2.7</c:v>
                </c:pt>
                <c:pt idx="4">
                  <c:v>3.07</c:v>
                </c:pt>
              </c:numCache>
            </c:numRef>
          </c:val>
          <c:extLst>
            <c:ext xmlns:c16="http://schemas.microsoft.com/office/drawing/2014/chart" uri="{C3380CC4-5D6E-409C-BE32-E72D297353CC}">
              <c16:uniqueId val="{00000000-45DF-451C-B678-52DCF80AAA9D}"/>
            </c:ext>
          </c:extLst>
        </c:ser>
        <c:ser>
          <c:idx val="1"/>
          <c:order val="1"/>
          <c:spPr>
            <a:solidFill>
              <a:schemeClr val="accent4"/>
            </a:solidFill>
            <a:ln>
              <a:noFill/>
            </a:ln>
          </c:spPr>
          <c:invertIfNegative val="0"/>
          <c:dPt>
            <c:idx val="4"/>
            <c:invertIfNegative val="0"/>
            <c:bubble3D val="0"/>
            <c:spPr>
              <a:solidFill>
                <a:srgbClr val="D1227D"/>
              </a:solidFill>
              <a:ln>
                <a:noFill/>
              </a:ln>
            </c:spPr>
            <c:extLst>
              <c:ext xmlns:c16="http://schemas.microsoft.com/office/drawing/2014/chart" uri="{C3380CC4-5D6E-409C-BE32-E72D297353CC}">
                <c16:uniqueId val="{00000001-45DF-451C-B678-52DCF80AAA9D}"/>
              </c:ext>
            </c:extLst>
          </c:dPt>
          <c:val>
            <c:numRef>
              <c:f>Sheet1!$A$2:$E$2</c:f>
              <c:numCache>
                <c:formatCode>General</c:formatCode>
                <c:ptCount val="5"/>
                <c:pt idx="0">
                  <c:v>3.3999999999999995</c:v>
                </c:pt>
                <c:pt idx="1">
                  <c:v>4.9000000000000004</c:v>
                </c:pt>
                <c:pt idx="2">
                  <c:v>5.2</c:v>
                </c:pt>
                <c:pt idx="3">
                  <c:v>9.3000000000000007</c:v>
                </c:pt>
                <c:pt idx="4">
                  <c:v>0.79</c:v>
                </c:pt>
              </c:numCache>
            </c:numRef>
          </c:val>
          <c:extLst>
            <c:ext xmlns:c16="http://schemas.microsoft.com/office/drawing/2014/chart" uri="{C3380CC4-5D6E-409C-BE32-E72D297353CC}">
              <c16:uniqueId val="{00000002-45DF-451C-B678-52DCF80AAA9D}"/>
            </c:ext>
          </c:extLst>
        </c:ser>
        <c:dLbls>
          <c:showLegendKey val="0"/>
          <c:showVal val="0"/>
          <c:showCatName val="0"/>
          <c:showSerName val="0"/>
          <c:showPercent val="0"/>
          <c:showBubbleSize val="0"/>
        </c:dLbls>
        <c:gapWidth val="80"/>
        <c:overlap val="100"/>
        <c:axId val="1108651408"/>
        <c:axId val="1"/>
      </c:barChart>
      <c:catAx>
        <c:axId val="1108651408"/>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3"/>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800" kern="1200">
                <a:solidFill>
                  <a:schemeClr val="tx1"/>
                </a:solidFill>
                <a:latin typeface="+mn-lt"/>
                <a:ea typeface="+mn-ea"/>
                <a:cs typeface="+mn-cs"/>
              </a:defRPr>
            </a:pPr>
            <a:endParaRPr lang="en-US"/>
          </a:p>
        </c:txPr>
        <c:crossAx val="1108651408"/>
        <c:crosses val="min"/>
        <c:crossBetween val="between"/>
        <c:majorUnit val="1"/>
      </c:valAx>
    </c:plotArea>
    <c:plotVisOnly val="0"/>
    <c:dispBlanksAs val="gap"/>
    <c:showDLblsOverMax val="1"/>
  </c:chart>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6755883710198434E-2"/>
          <c:y val="3.6248300860897142E-2"/>
          <c:w val="0.88924780802953396"/>
          <c:h val="0.92705029451744447"/>
        </c:manualLayout>
      </c:layout>
      <c:barChart>
        <c:barDir val="col"/>
        <c:grouping val="stacked"/>
        <c:varyColors val="0"/>
        <c:ser>
          <c:idx val="0"/>
          <c:order val="0"/>
          <c:spPr>
            <a:noFill/>
            <a:ln>
              <a:noFill/>
            </a:ln>
          </c:spPr>
          <c:invertIfNegative val="0"/>
          <c:dPt>
            <c:idx val="3"/>
            <c:invertIfNegative val="0"/>
            <c:bubble3D val="0"/>
            <c:spPr>
              <a:solidFill>
                <a:schemeClr val="accent1"/>
              </a:solidFill>
              <a:ln>
                <a:noFill/>
              </a:ln>
            </c:spPr>
            <c:extLst>
              <c:ext xmlns:c16="http://schemas.microsoft.com/office/drawing/2014/chart" uri="{C3380CC4-5D6E-409C-BE32-E72D297353CC}">
                <c16:uniqueId val="{00000000-8A33-4BB1-8CCF-A48FD22E9B8C}"/>
              </c:ext>
            </c:extLst>
          </c:dPt>
          <c:dPt>
            <c:idx val="4"/>
            <c:invertIfNegative val="0"/>
            <c:bubble3D val="0"/>
            <c:spPr>
              <a:solidFill>
                <a:schemeClr val="accent5"/>
              </a:solidFill>
              <a:ln>
                <a:noFill/>
              </a:ln>
            </c:spPr>
            <c:extLst>
              <c:ext xmlns:c16="http://schemas.microsoft.com/office/drawing/2014/chart" uri="{C3380CC4-5D6E-409C-BE32-E72D297353CC}">
                <c16:uniqueId val="{00000001-8A33-4BB1-8CCF-A48FD22E9B8C}"/>
              </c:ext>
            </c:extLst>
          </c:dPt>
          <c:val>
            <c:numRef>
              <c:f>Sheet1!$A$1:$E$1</c:f>
              <c:numCache>
                <c:formatCode>General</c:formatCode>
                <c:ptCount val="5"/>
                <c:pt idx="0">
                  <c:v>18</c:v>
                </c:pt>
                <c:pt idx="1">
                  <c:v>10</c:v>
                </c:pt>
                <c:pt idx="2">
                  <c:v>1</c:v>
                </c:pt>
                <c:pt idx="3">
                  <c:v>0</c:v>
                </c:pt>
                <c:pt idx="4">
                  <c:v>0</c:v>
                </c:pt>
              </c:numCache>
            </c:numRef>
          </c:val>
          <c:extLst>
            <c:ext xmlns:c16="http://schemas.microsoft.com/office/drawing/2014/chart" uri="{C3380CC4-5D6E-409C-BE32-E72D297353CC}">
              <c16:uniqueId val="{00000002-8A33-4BB1-8CCF-A48FD22E9B8C}"/>
            </c:ext>
          </c:extLst>
        </c:ser>
        <c:ser>
          <c:idx val="1"/>
          <c:order val="1"/>
          <c:spPr>
            <a:solidFill>
              <a:schemeClr val="accent4"/>
            </a:solidFill>
            <a:ln>
              <a:noFill/>
            </a:ln>
          </c:spPr>
          <c:invertIfNegative val="0"/>
          <c:val>
            <c:numRef>
              <c:f>Sheet1!$A$2:$E$2</c:f>
              <c:numCache>
                <c:formatCode>General</c:formatCode>
                <c:ptCount val="5"/>
                <c:pt idx="0">
                  <c:v>1</c:v>
                </c:pt>
                <c:pt idx="1">
                  <c:v>9</c:v>
                </c:pt>
                <c:pt idx="2">
                  <c:v>3</c:v>
                </c:pt>
              </c:numCache>
            </c:numRef>
          </c:val>
          <c:extLst>
            <c:ext xmlns:c16="http://schemas.microsoft.com/office/drawing/2014/chart" uri="{C3380CC4-5D6E-409C-BE32-E72D297353CC}">
              <c16:uniqueId val="{00000003-8A33-4BB1-8CCF-A48FD22E9B8C}"/>
            </c:ext>
          </c:extLst>
        </c:ser>
        <c:dLbls>
          <c:showLegendKey val="0"/>
          <c:showVal val="0"/>
          <c:showCatName val="0"/>
          <c:showSerName val="0"/>
          <c:showPercent val="0"/>
          <c:showBubbleSize val="0"/>
        </c:dLbls>
        <c:gapWidth val="80"/>
        <c:overlap val="100"/>
        <c:axId val="9414464"/>
        <c:axId val="1"/>
      </c:barChart>
      <c:catAx>
        <c:axId val="9414464"/>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2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800" kern="1200">
                <a:solidFill>
                  <a:schemeClr val="tx1"/>
                </a:solidFill>
                <a:latin typeface="+mn-lt"/>
                <a:ea typeface="+mn-ea"/>
                <a:cs typeface="+mn-cs"/>
              </a:defRPr>
            </a:pPr>
            <a:endParaRPr lang="en-US"/>
          </a:p>
        </c:txPr>
        <c:crossAx val="9414464"/>
        <c:crosses val="min"/>
        <c:crossBetween val="between"/>
        <c:majorUnit val="1"/>
      </c:valAx>
    </c:plotArea>
    <c:plotVisOnly val="0"/>
    <c:dispBlanksAs val="gap"/>
    <c:showDLblsOverMax val="1"/>
  </c:chart>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5704399406821551E-2"/>
          <c:y val="2.4186046511627906E-2"/>
          <c:w val="0.94859120118635687"/>
          <c:h val="0.95162790697674415"/>
        </c:manualLayout>
      </c:layout>
      <c:barChart>
        <c:barDir val="col"/>
        <c:grouping val="stacked"/>
        <c:varyColors val="0"/>
        <c:ser>
          <c:idx val="0"/>
          <c:order val="0"/>
          <c:spPr>
            <a:solidFill>
              <a:schemeClr val="accent1"/>
            </a:solidFill>
            <a:ln>
              <a:noFill/>
            </a:ln>
          </c:spPr>
          <c:invertIfNegative val="0"/>
          <c:dPt>
            <c:idx val="2"/>
            <c:invertIfNegative val="0"/>
            <c:bubble3D val="0"/>
            <c:spPr>
              <a:solidFill>
                <a:schemeClr val="accent4"/>
              </a:solidFill>
              <a:ln>
                <a:noFill/>
              </a:ln>
            </c:spPr>
            <c:extLst>
              <c:ext xmlns:c16="http://schemas.microsoft.com/office/drawing/2014/chart" uri="{C3380CC4-5D6E-409C-BE32-E72D297353CC}">
                <c16:uniqueId val="{00000000-EDDA-499A-BF15-F2FE21AAA241}"/>
              </c:ext>
            </c:extLst>
          </c:dPt>
          <c:dPt>
            <c:idx val="3"/>
            <c:invertIfNegative val="0"/>
            <c:bubble3D val="0"/>
            <c:spPr>
              <a:solidFill>
                <a:schemeClr val="accent4"/>
              </a:solidFill>
              <a:ln>
                <a:noFill/>
              </a:ln>
            </c:spPr>
            <c:extLst>
              <c:ext xmlns:c16="http://schemas.microsoft.com/office/drawing/2014/chart" uri="{C3380CC4-5D6E-409C-BE32-E72D297353CC}">
                <c16:uniqueId val="{00000001-EDDA-499A-BF15-F2FE21AAA241}"/>
              </c:ext>
            </c:extLst>
          </c:dPt>
          <c:dPt>
            <c:idx val="4"/>
            <c:invertIfNegative val="0"/>
            <c:bubble3D val="0"/>
            <c:spPr>
              <a:solidFill>
                <a:srgbClr val="D1227D"/>
              </a:solidFill>
              <a:ln>
                <a:noFill/>
              </a:ln>
            </c:spPr>
            <c:extLst>
              <c:ext xmlns:c16="http://schemas.microsoft.com/office/drawing/2014/chart" uri="{C3380CC4-5D6E-409C-BE32-E72D297353CC}">
                <c16:uniqueId val="{00000002-EDDA-499A-BF15-F2FE21AAA241}"/>
              </c:ext>
            </c:extLst>
          </c:dPt>
          <c:val>
            <c:numRef>
              <c:f>Sheet1!$A$1:$E$1</c:f>
              <c:numCache>
                <c:formatCode>General</c:formatCode>
                <c:ptCount val="5"/>
                <c:pt idx="0">
                  <c:v>0</c:v>
                </c:pt>
                <c:pt idx="1">
                  <c:v>0</c:v>
                </c:pt>
                <c:pt idx="2">
                  <c:v>20</c:v>
                </c:pt>
                <c:pt idx="3">
                  <c:v>33.4</c:v>
                </c:pt>
                <c:pt idx="4">
                  <c:v>100</c:v>
                </c:pt>
              </c:numCache>
            </c:numRef>
          </c:val>
          <c:extLst>
            <c:ext xmlns:c16="http://schemas.microsoft.com/office/drawing/2014/chart" uri="{C3380CC4-5D6E-409C-BE32-E72D297353CC}">
              <c16:uniqueId val="{00000003-EDDA-499A-BF15-F2FE21AAA241}"/>
            </c:ext>
          </c:extLst>
        </c:ser>
        <c:ser>
          <c:idx val="1"/>
          <c:order val="1"/>
          <c:spPr>
            <a:pattFill prst="ltDnDiag">
              <a:fgClr>
                <a:schemeClr val="tx1"/>
              </a:fgClr>
              <a:bgClr>
                <a:schemeClr val="bg1"/>
              </a:bgClr>
            </a:pattFill>
            <a:ln>
              <a:noFill/>
            </a:ln>
          </c:spPr>
          <c:invertIfNegative val="0"/>
          <c:dPt>
            <c:idx val="4"/>
            <c:invertIfNegative val="0"/>
            <c:bubble3D val="0"/>
            <c:spPr>
              <a:noFill/>
              <a:ln>
                <a:noFill/>
              </a:ln>
            </c:spPr>
            <c:extLst>
              <c:ext xmlns:c16="http://schemas.microsoft.com/office/drawing/2014/chart" uri="{C3380CC4-5D6E-409C-BE32-E72D297353CC}">
                <c16:uniqueId val="{00000004-EDDA-499A-BF15-F2FE21AAA241}"/>
              </c:ext>
            </c:extLst>
          </c:dPt>
          <c:val>
            <c:numRef>
              <c:f>Sheet1!$A$2:$E$2</c:f>
              <c:numCache>
                <c:formatCode>General</c:formatCode>
                <c:ptCount val="5"/>
                <c:pt idx="2">
                  <c:v>13.399999999999999</c:v>
                </c:pt>
                <c:pt idx="3">
                  <c:v>66.599999999999994</c:v>
                </c:pt>
                <c:pt idx="4">
                  <c:v>0</c:v>
                </c:pt>
              </c:numCache>
            </c:numRef>
          </c:val>
          <c:extLst>
            <c:ext xmlns:c16="http://schemas.microsoft.com/office/drawing/2014/chart" uri="{C3380CC4-5D6E-409C-BE32-E72D297353CC}">
              <c16:uniqueId val="{00000005-EDDA-499A-BF15-F2FE21AAA241}"/>
            </c:ext>
          </c:extLst>
        </c:ser>
        <c:dLbls>
          <c:showLegendKey val="0"/>
          <c:showVal val="0"/>
          <c:showCatName val="0"/>
          <c:showSerName val="0"/>
          <c:showPercent val="0"/>
          <c:showBubbleSize val="0"/>
        </c:dLbls>
        <c:gapWidth val="80"/>
        <c:overlap val="100"/>
        <c:axId val="2076969871"/>
        <c:axId val="1"/>
      </c:barChart>
      <c:catAx>
        <c:axId val="2076969871"/>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00"/>
          <c:min val="0"/>
        </c:scaling>
        <c:delete val="0"/>
        <c:axPos val="l"/>
        <c:majorGridlines>
          <c:spPr>
            <a:ln>
              <a:noFill/>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sz="800" kern="1200">
                <a:latin typeface="+mn-lt"/>
                <a:ea typeface="+mn-ea"/>
                <a:cs typeface="+mn-cs"/>
              </a:defRPr>
            </a:pPr>
            <a:endParaRPr lang="en-US"/>
          </a:p>
        </c:txPr>
        <c:crossAx val="2076969871"/>
        <c:crosses val="min"/>
        <c:crossBetween val="between"/>
        <c:majorUnit val="20"/>
      </c:valAx>
    </c:plotArea>
    <c:plotVisOnly val="0"/>
    <c:dispBlanksAs val="gap"/>
    <c:showDLblsOverMax val="1"/>
  </c:chart>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1025641025641025"/>
          <c:y val="0.20402298850574713"/>
          <c:w val="0.77948717948717949"/>
          <c:h val="0.59195402298850575"/>
        </c:manualLayout>
      </c:layout>
      <c:barChart>
        <c:barDir val="bar"/>
        <c:grouping val="stacked"/>
        <c:varyColors val="0"/>
        <c:ser>
          <c:idx val="0"/>
          <c:order val="0"/>
          <c:spPr>
            <a:solidFill>
              <a:srgbClr val="6F8DB9"/>
            </a:solidFill>
            <a:ln>
              <a:noFill/>
            </a:ln>
          </c:spPr>
          <c:invertIfNegative val="0"/>
          <c:dLbls>
            <c:dLbl>
              <c:idx val="0"/>
              <c:layout>
                <c:manualLayout>
                  <c:x val="0"/>
                  <c:y val="0"/>
                </c:manualLayout>
              </c:layout>
              <c:numFmt formatCode="&quot;$&quot;#,##0&quot;B&quot;;&quot;-&quot;&quot;$&quot;#,##0&quot;B&quot;"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87B5-4E97-81C5-7BA584CB5EFA}"/>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c:f>
              <c:numCache>
                <c:formatCode>General</c:formatCode>
                <c:ptCount val="1"/>
                <c:pt idx="0">
                  <c:v>1</c:v>
                </c:pt>
              </c:numCache>
            </c:numRef>
          </c:val>
          <c:extLst>
            <c:ext xmlns:c16="http://schemas.microsoft.com/office/drawing/2014/chart" uri="{C3380CC4-5D6E-409C-BE32-E72D297353CC}">
              <c16:uniqueId val="{00000001-87B5-4E97-81C5-7BA584CB5EFA}"/>
            </c:ext>
          </c:extLst>
        </c:ser>
        <c:ser>
          <c:idx val="1"/>
          <c:order val="1"/>
          <c:spPr>
            <a:solidFill>
              <a:schemeClr val="accent6"/>
            </a:solidFill>
            <a:ln>
              <a:noFill/>
            </a:ln>
          </c:spPr>
          <c:invertIfNegative val="0"/>
          <c:dLbls>
            <c:dLbl>
              <c:idx val="0"/>
              <c:layout>
                <c:manualLayout>
                  <c:x val="0"/>
                  <c:y val="0"/>
                </c:manualLayout>
              </c:layout>
              <c:numFmt formatCode="&quot;$&quot;#,##0&quot;B&quot;;&quot;-&quot;&quot;$&quot;#,##0&quot;B&quot;"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87B5-4E97-81C5-7BA584CB5EFA}"/>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c:f>
              <c:numCache>
                <c:formatCode>General</c:formatCode>
                <c:ptCount val="1"/>
                <c:pt idx="0">
                  <c:v>1</c:v>
                </c:pt>
              </c:numCache>
            </c:numRef>
          </c:val>
          <c:extLst>
            <c:ext xmlns:c16="http://schemas.microsoft.com/office/drawing/2014/chart" uri="{C3380CC4-5D6E-409C-BE32-E72D297353CC}">
              <c16:uniqueId val="{00000003-87B5-4E97-81C5-7BA584CB5EFA}"/>
            </c:ext>
          </c:extLst>
        </c:ser>
        <c:ser>
          <c:idx val="2"/>
          <c:order val="2"/>
          <c:spPr>
            <a:solidFill>
              <a:schemeClr val="accent2"/>
            </a:solidFill>
            <a:ln>
              <a:noFill/>
            </a:ln>
          </c:spPr>
          <c:invertIfNegative val="0"/>
          <c:dLbls>
            <c:dLbl>
              <c:idx val="0"/>
              <c:layout>
                <c:manualLayout>
                  <c:x val="0"/>
                  <c:y val="0"/>
                </c:manualLayout>
              </c:layout>
              <c:numFmt formatCode="&quot;$&quot;#,##0&quot;B&quot;;&quot;-&quot;&quot;$&quot;#,##0&quot;B&quot;"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87B5-4E97-81C5-7BA584CB5EFA}"/>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Sheet1!$A$3</c:f>
              <c:numCache>
                <c:formatCode>General</c:formatCode>
                <c:ptCount val="1"/>
                <c:pt idx="0">
                  <c:v>2</c:v>
                </c:pt>
              </c:numCache>
            </c:numRef>
          </c:val>
          <c:extLst>
            <c:ext xmlns:c16="http://schemas.microsoft.com/office/drawing/2014/chart" uri="{C3380CC4-5D6E-409C-BE32-E72D297353CC}">
              <c16:uniqueId val="{00000005-87B5-4E97-81C5-7BA584CB5EFA}"/>
            </c:ext>
          </c:extLst>
        </c:ser>
        <c:dLbls>
          <c:showLegendKey val="0"/>
          <c:showVal val="0"/>
          <c:showCatName val="0"/>
          <c:showSerName val="0"/>
          <c:showPercent val="0"/>
          <c:showBubbleSize val="0"/>
        </c:dLbls>
        <c:gapWidth val="80"/>
        <c:overlap val="100"/>
        <c:axId val="918012816"/>
        <c:axId val="1"/>
      </c:barChart>
      <c:catAx>
        <c:axId val="918012816"/>
        <c:scaling>
          <c:orientation val="maxMin"/>
        </c:scaling>
        <c:delete val="0"/>
        <c:axPos val="l"/>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4"/>
          <c:min val="0"/>
        </c:scaling>
        <c:delete val="1"/>
        <c:axPos val="t"/>
        <c:numFmt formatCode="General" sourceLinked="1"/>
        <c:majorTickMark val="out"/>
        <c:minorTickMark val="none"/>
        <c:tickLblPos val="nextTo"/>
        <c:crossAx val="918012816"/>
        <c:crosses val="min"/>
        <c:crossBetween val="between"/>
      </c:valAx>
    </c:plotArea>
    <c:plotVisOnly val="0"/>
    <c:dispBlanksAs val="gap"/>
    <c:showDLblsOverMax val="1"/>
  </c:chart>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2807881773399015E-2"/>
          <c:y val="4.3640432674375236E-2"/>
          <c:w val="0.94334975369458129"/>
          <c:h val="0.91271913465124954"/>
        </c:manualLayout>
      </c:layout>
      <c:lineChart>
        <c:grouping val="standard"/>
        <c:varyColors val="0"/>
        <c:ser>
          <c:idx val="0"/>
          <c:order val="0"/>
          <c:spPr>
            <a:ln w="28575" cmpd="sng" algn="ctr">
              <a:solidFill>
                <a:srgbClr val="D1227D"/>
              </a:solidFill>
              <a:prstDash val="solid"/>
            </a:ln>
          </c:spPr>
          <c:marker>
            <c:symbol val="none"/>
          </c:marker>
          <c:dLbls>
            <c:dLbl>
              <c:idx val="4"/>
              <c:layout>
                <c:manualLayout>
                  <c:x val="0"/>
                  <c:y val="-2.6109660574412531E-2"/>
                </c:manualLayout>
              </c:layout>
              <c:numFmt formatCode="#,##0;&quot;-&quot;#,##0" sourceLinked="0"/>
              <c:spPr>
                <a:noFill/>
                <a:ln>
                  <a:noFill/>
                </a:ln>
              </c:spPr>
              <c:txPr>
                <a:bodyPr wrap="none"/>
                <a:lstStyle/>
                <a:p>
                  <a:pPr>
                    <a:defRPr sz="800" b="1" kern="1200">
                      <a:solidFill>
                        <a:schemeClr val="tx1"/>
                      </a:solidFill>
                      <a:latin typeface="Arial"/>
                      <a:ea typeface="Arial"/>
                      <a:cs typeface="Arial"/>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F242-4A3D-827D-98E9050F9437}"/>
                </c:ext>
              </c:extLst>
            </c:dLbl>
            <c:dLbl>
              <c:idx val="6"/>
              <c:layout>
                <c:manualLayout>
                  <c:x val="0"/>
                  <c:y val="-2.6109660574412531E-2"/>
                </c:manualLayout>
              </c:layout>
              <c:numFmt formatCode="#,##0;&quot;-&quot;#,##0" sourceLinked="0"/>
              <c:spPr>
                <a:noFill/>
                <a:ln>
                  <a:noFill/>
                </a:ln>
              </c:spPr>
              <c:txPr>
                <a:bodyPr wrap="none"/>
                <a:lstStyle/>
                <a:p>
                  <a:pPr>
                    <a:defRPr sz="800" b="1" kern="1200">
                      <a:solidFill>
                        <a:schemeClr val="tx1"/>
                      </a:solidFill>
                      <a:latin typeface="Arial"/>
                      <a:ea typeface="Arial"/>
                      <a:cs typeface="Arial"/>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F242-4A3D-827D-98E9050F9437}"/>
                </c:ext>
              </c:extLst>
            </c:dLbl>
            <c:dLbl>
              <c:idx val="8"/>
              <c:layout>
                <c:manualLayout>
                  <c:x val="0"/>
                  <c:y val="-2.6109660574412531E-2"/>
                </c:manualLayout>
              </c:layout>
              <c:numFmt formatCode="#,##0;&quot;-&quot;#,##0" sourceLinked="0"/>
              <c:spPr>
                <a:noFill/>
                <a:ln>
                  <a:noFill/>
                </a:ln>
              </c:spPr>
              <c:txPr>
                <a:bodyPr wrap="none"/>
                <a:lstStyle/>
                <a:p>
                  <a:pPr>
                    <a:defRPr sz="800" b="1" kern="1200">
                      <a:solidFill>
                        <a:schemeClr val="tx1"/>
                      </a:solidFill>
                      <a:latin typeface="Arial"/>
                      <a:ea typeface="Arial"/>
                      <a:cs typeface="Arial"/>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F242-4A3D-827D-98E9050F9437}"/>
                </c:ext>
              </c:extLst>
            </c:dLbl>
            <c:dLbl>
              <c:idx val="11"/>
              <c:layout>
                <c:manualLayout>
                  <c:x val="0"/>
                  <c:y val="-2.6109660574412531E-2"/>
                </c:manualLayout>
              </c:layout>
              <c:numFmt formatCode="#,##0;&quot;-&quot;#,##0" sourceLinked="0"/>
              <c:spPr>
                <a:noFill/>
                <a:ln>
                  <a:noFill/>
                </a:ln>
              </c:spPr>
              <c:txPr>
                <a:bodyPr wrap="none"/>
                <a:lstStyle/>
                <a:p>
                  <a:pPr>
                    <a:defRPr sz="800" b="1" kern="1200">
                      <a:solidFill>
                        <a:schemeClr val="tx1"/>
                      </a:solidFill>
                      <a:latin typeface="Arial"/>
                      <a:ea typeface="Arial"/>
                      <a:cs typeface="Arial"/>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F242-4A3D-827D-98E9050F9437}"/>
                </c:ext>
              </c:extLst>
            </c:dLbl>
            <c:dLbl>
              <c:idx val="12"/>
              <c:layout>
                <c:manualLayout>
                  <c:x val="0"/>
                  <c:y val="-2.6109660574412531E-2"/>
                </c:manualLayout>
              </c:layout>
              <c:numFmt formatCode="#,##0;&quot;-&quot;#,##0" sourceLinked="0"/>
              <c:spPr>
                <a:noFill/>
                <a:ln>
                  <a:noFill/>
                </a:ln>
              </c:spPr>
              <c:txPr>
                <a:bodyPr wrap="none"/>
                <a:lstStyle/>
                <a:p>
                  <a:pPr>
                    <a:defRPr sz="800" b="1" kern="1200">
                      <a:solidFill>
                        <a:schemeClr val="tx1"/>
                      </a:solidFill>
                      <a:latin typeface="Arial"/>
                      <a:ea typeface="Arial"/>
                      <a:cs typeface="Arial"/>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F242-4A3D-827D-98E9050F9437}"/>
                </c:ext>
              </c:extLst>
            </c:dLbl>
            <c:dLbl>
              <c:idx val="14"/>
              <c:layout>
                <c:manualLayout>
                  <c:x val="0"/>
                  <c:y val="2.6109660574412531E-2"/>
                </c:manualLayout>
              </c:layout>
              <c:numFmt formatCode="#,##0;&quot;-&quot;#,##0" sourceLinked="0"/>
              <c:spPr>
                <a:noFill/>
                <a:ln>
                  <a:noFill/>
                </a:ln>
              </c:spPr>
              <c:txPr>
                <a:bodyPr wrap="none"/>
                <a:lstStyle/>
                <a:p>
                  <a:pPr>
                    <a:defRPr sz="800" b="1"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F242-4A3D-827D-98E9050F9437}"/>
                </c:ext>
              </c:extLst>
            </c:dLbl>
            <c:dLbl>
              <c:idx val="16"/>
              <c:layout>
                <c:manualLayout>
                  <c:x val="2.3399014778325122E-2"/>
                  <c:y val="0"/>
                </c:manualLayout>
              </c:layout>
              <c:numFmt formatCode="#,##0;&quot;-&quot;#,##0" sourceLinked="0"/>
              <c:spPr>
                <a:noFill/>
                <a:ln>
                  <a:noFill/>
                </a:ln>
              </c:spPr>
              <c:txPr>
                <a:bodyPr wrap="none"/>
                <a:lstStyle/>
                <a:p>
                  <a:pPr>
                    <a:defRPr sz="800" b="1"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F242-4A3D-827D-98E9050F9437}"/>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Sheet1!$A$1:$Q$1</c:f>
              <c:numCache>
                <c:formatCode>General</c:formatCode>
                <c:ptCount val="17"/>
                <c:pt idx="0">
                  <c:v>123</c:v>
                </c:pt>
                <c:pt idx="1">
                  <c:v>96</c:v>
                </c:pt>
                <c:pt idx="2">
                  <c:v>95</c:v>
                </c:pt>
                <c:pt idx="3">
                  <c:v>96</c:v>
                </c:pt>
                <c:pt idx="4">
                  <c:v>104</c:v>
                </c:pt>
                <c:pt idx="5">
                  <c:v>112</c:v>
                </c:pt>
                <c:pt idx="6">
                  <c:v>117</c:v>
                </c:pt>
                <c:pt idx="7">
                  <c:v>117</c:v>
                </c:pt>
                <c:pt idx="8">
                  <c:v>148</c:v>
                </c:pt>
                <c:pt idx="9">
                  <c:v>151</c:v>
                </c:pt>
                <c:pt idx="10">
                  <c:v>155</c:v>
                </c:pt>
                <c:pt idx="11">
                  <c:v>163</c:v>
                </c:pt>
                <c:pt idx="12">
                  <c:v>167</c:v>
                </c:pt>
                <c:pt idx="13">
                  <c:v>173.5</c:v>
                </c:pt>
                <c:pt idx="14">
                  <c:v>180</c:v>
                </c:pt>
                <c:pt idx="15">
                  <c:v>182</c:v>
                </c:pt>
                <c:pt idx="16">
                  <c:v>180</c:v>
                </c:pt>
              </c:numCache>
            </c:numRef>
          </c:val>
          <c:smooth val="0"/>
          <c:extLst>
            <c:ext xmlns:c16="http://schemas.microsoft.com/office/drawing/2014/chart" uri="{C3380CC4-5D6E-409C-BE32-E72D297353CC}">
              <c16:uniqueId val="{00000007-F242-4A3D-827D-98E9050F9437}"/>
            </c:ext>
          </c:extLst>
        </c:ser>
        <c:ser>
          <c:idx val="1"/>
          <c:order val="1"/>
          <c:spPr>
            <a:ln w="19050" cmpd="sng" algn="ctr">
              <a:solidFill>
                <a:schemeClr val="accent2"/>
              </a:solidFill>
              <a:prstDash val="solid"/>
            </a:ln>
          </c:spPr>
          <c:marker>
            <c:symbol val="none"/>
          </c:marker>
          <c:val>
            <c:numRef>
              <c:f>Sheet1!$A$2:$Q$2</c:f>
              <c:numCache>
                <c:formatCode>General</c:formatCode>
                <c:ptCount val="17"/>
                <c:pt idx="0">
                  <c:v>111</c:v>
                </c:pt>
                <c:pt idx="1">
                  <c:v>111</c:v>
                </c:pt>
                <c:pt idx="2">
                  <c:v>111</c:v>
                </c:pt>
                <c:pt idx="3">
                  <c:v>102</c:v>
                </c:pt>
                <c:pt idx="4">
                  <c:v>105</c:v>
                </c:pt>
                <c:pt idx="5">
                  <c:v>109</c:v>
                </c:pt>
                <c:pt idx="6">
                  <c:v>108</c:v>
                </c:pt>
                <c:pt idx="7">
                  <c:v>102</c:v>
                </c:pt>
                <c:pt idx="8">
                  <c:v>102</c:v>
                </c:pt>
                <c:pt idx="9">
                  <c:v>102</c:v>
                </c:pt>
                <c:pt idx="10">
                  <c:v>109</c:v>
                </c:pt>
                <c:pt idx="11">
                  <c:v>112</c:v>
                </c:pt>
                <c:pt idx="12">
                  <c:v>108</c:v>
                </c:pt>
                <c:pt idx="13">
                  <c:v>112.5</c:v>
                </c:pt>
                <c:pt idx="14">
                  <c:v>117</c:v>
                </c:pt>
                <c:pt idx="15">
                  <c:v>118</c:v>
                </c:pt>
                <c:pt idx="16">
                  <c:v>122</c:v>
                </c:pt>
              </c:numCache>
            </c:numRef>
          </c:val>
          <c:smooth val="0"/>
          <c:extLst>
            <c:ext xmlns:c16="http://schemas.microsoft.com/office/drawing/2014/chart" uri="{C3380CC4-5D6E-409C-BE32-E72D297353CC}">
              <c16:uniqueId val="{00000008-F242-4A3D-827D-98E9050F9437}"/>
            </c:ext>
          </c:extLst>
        </c:ser>
        <c:ser>
          <c:idx val="2"/>
          <c:order val="2"/>
          <c:spPr>
            <a:ln w="19050" cmpd="sng" algn="ctr">
              <a:solidFill>
                <a:srgbClr val="9DB1CF"/>
              </a:solidFill>
              <a:prstDash val="dash"/>
            </a:ln>
          </c:spPr>
          <c:marker>
            <c:symbol val="none"/>
          </c:marker>
          <c:dLbls>
            <c:dLbl>
              <c:idx val="16"/>
              <c:layout>
                <c:manualLayout>
                  <c:x val="1.896551724137931E-2"/>
                  <c:y val="0"/>
                </c:manualLayout>
              </c:layout>
              <c:numFmt formatCode="#,##0;&quot;-&quot;#,##0" sourceLinked="0"/>
              <c:spPr>
                <a:noFill/>
                <a:ln>
                  <a:noFill/>
                </a:ln>
              </c:spPr>
              <c:txPr>
                <a:bodyPr wrap="none"/>
                <a:lstStyle/>
                <a:p>
                  <a:pPr>
                    <a:defRPr sz="800" b="1"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F242-4A3D-827D-98E9050F9437}"/>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Sheet1!$A$3:$Q$3</c:f>
              <c:numCache>
                <c:formatCode>General</c:formatCode>
                <c:ptCount val="17"/>
                <c:pt idx="13">
                  <c:v>89</c:v>
                </c:pt>
                <c:pt idx="14">
                  <c:v>89</c:v>
                </c:pt>
                <c:pt idx="15">
                  <c:v>89</c:v>
                </c:pt>
                <c:pt idx="16">
                  <c:v>89</c:v>
                </c:pt>
              </c:numCache>
            </c:numRef>
          </c:val>
          <c:smooth val="0"/>
          <c:extLst>
            <c:ext xmlns:c16="http://schemas.microsoft.com/office/drawing/2014/chart" uri="{C3380CC4-5D6E-409C-BE32-E72D297353CC}">
              <c16:uniqueId val="{0000000A-F242-4A3D-827D-98E9050F9437}"/>
            </c:ext>
          </c:extLst>
        </c:ser>
        <c:ser>
          <c:idx val="3"/>
          <c:order val="3"/>
          <c:spPr>
            <a:ln w="19050" cmpd="sng" algn="ctr">
              <a:solidFill>
                <a:srgbClr val="808080"/>
              </a:solidFill>
              <a:prstDash val="solid"/>
            </a:ln>
          </c:spPr>
          <c:marker>
            <c:symbol val="none"/>
          </c:marker>
          <c:dLbls>
            <c:dLbl>
              <c:idx val="16"/>
              <c:layout>
                <c:manualLayout>
                  <c:x val="1.896551724137931E-2"/>
                  <c:y val="0"/>
                </c:manualLayout>
              </c:layout>
              <c:numFmt formatCode="#,##0;&quot;-&quot;#,##0" sourceLinked="0"/>
              <c:spPr>
                <a:noFill/>
                <a:ln>
                  <a:noFill/>
                </a:ln>
              </c:spPr>
              <c:txPr>
                <a:bodyPr wrap="none"/>
                <a:lstStyle/>
                <a:p>
                  <a:pPr>
                    <a:defRPr sz="800" b="1"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F242-4A3D-827D-98E9050F9437}"/>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Sheet1!$A$4:$Q$4</c:f>
              <c:numCache>
                <c:formatCode>General</c:formatCode>
                <c:ptCount val="17"/>
                <c:pt idx="0">
                  <c:v>83</c:v>
                </c:pt>
                <c:pt idx="1">
                  <c:v>96</c:v>
                </c:pt>
                <c:pt idx="2">
                  <c:v>95</c:v>
                </c:pt>
                <c:pt idx="3">
                  <c:v>75</c:v>
                </c:pt>
                <c:pt idx="4">
                  <c:v>74</c:v>
                </c:pt>
                <c:pt idx="5">
                  <c:v>74</c:v>
                </c:pt>
                <c:pt idx="6">
                  <c:v>64</c:v>
                </c:pt>
                <c:pt idx="7">
                  <c:v>63</c:v>
                </c:pt>
                <c:pt idx="8">
                  <c:v>60</c:v>
                </c:pt>
                <c:pt idx="9">
                  <c:v>58</c:v>
                </c:pt>
                <c:pt idx="10">
                  <c:v>56</c:v>
                </c:pt>
                <c:pt idx="11">
                  <c:v>59</c:v>
                </c:pt>
                <c:pt idx="12">
                  <c:v>60</c:v>
                </c:pt>
                <c:pt idx="13">
                  <c:v>65</c:v>
                </c:pt>
                <c:pt idx="14">
                  <c:v>70</c:v>
                </c:pt>
                <c:pt idx="15">
                  <c:v>76</c:v>
                </c:pt>
                <c:pt idx="16">
                  <c:v>78</c:v>
                </c:pt>
              </c:numCache>
            </c:numRef>
          </c:val>
          <c:smooth val="0"/>
          <c:extLst>
            <c:ext xmlns:c16="http://schemas.microsoft.com/office/drawing/2014/chart" uri="{C3380CC4-5D6E-409C-BE32-E72D297353CC}">
              <c16:uniqueId val="{0000000C-F242-4A3D-827D-98E9050F9437}"/>
            </c:ext>
          </c:extLst>
        </c:ser>
        <c:ser>
          <c:idx val="4"/>
          <c:order val="4"/>
          <c:spPr>
            <a:ln w="19050" cmpd="sng" algn="ctr">
              <a:solidFill>
                <a:schemeClr val="accent1"/>
              </a:solidFill>
              <a:prstDash val="solid"/>
            </a:ln>
          </c:spPr>
          <c:marker>
            <c:symbol val="none"/>
          </c:marker>
          <c:val>
            <c:numRef>
              <c:f>Sheet1!$A$5:$Q$5</c:f>
              <c:numCache>
                <c:formatCode>General</c:formatCode>
                <c:ptCount val="17"/>
                <c:pt idx="0">
                  <c:v>203.922</c:v>
                </c:pt>
                <c:pt idx="1">
                  <c:v>197.26600000000002</c:v>
                </c:pt>
                <c:pt idx="2">
                  <c:v>206.095</c:v>
                </c:pt>
                <c:pt idx="3">
                  <c:v>174.72899999999998</c:v>
                </c:pt>
                <c:pt idx="4">
                  <c:v>148.68799999999999</c:v>
                </c:pt>
                <c:pt idx="5">
                  <c:v>181.63200000000001</c:v>
                </c:pt>
                <c:pt idx="6">
                  <c:v>148.28900000000002</c:v>
                </c:pt>
                <c:pt idx="7">
                  <c:v>122.83099999999999</c:v>
                </c:pt>
                <c:pt idx="8">
                  <c:v>112.19899999999998</c:v>
                </c:pt>
                <c:pt idx="9">
                  <c:v>105.69199999999998</c:v>
                </c:pt>
                <c:pt idx="10">
                  <c:v>91.182999999999993</c:v>
                </c:pt>
                <c:pt idx="11">
                  <c:v>88.096999999999994</c:v>
                </c:pt>
                <c:pt idx="12">
                  <c:v>78.843999999999994</c:v>
                </c:pt>
                <c:pt idx="13">
                  <c:v>80.650999999999996</c:v>
                </c:pt>
                <c:pt idx="14">
                  <c:v>74.505619999999993</c:v>
                </c:pt>
                <c:pt idx="15">
                  <c:v>74.505619999999993</c:v>
                </c:pt>
                <c:pt idx="16">
                  <c:v>70</c:v>
                </c:pt>
              </c:numCache>
            </c:numRef>
          </c:val>
          <c:smooth val="0"/>
          <c:extLst>
            <c:ext xmlns:c16="http://schemas.microsoft.com/office/drawing/2014/chart" uri="{C3380CC4-5D6E-409C-BE32-E72D297353CC}">
              <c16:uniqueId val="{0000000D-F242-4A3D-827D-98E9050F9437}"/>
            </c:ext>
          </c:extLst>
        </c:ser>
        <c:ser>
          <c:idx val="5"/>
          <c:order val="5"/>
          <c:spPr>
            <a:ln w="19050" cmpd="sng" algn="ctr">
              <a:solidFill>
                <a:srgbClr val="DEC000"/>
              </a:solidFill>
              <a:prstDash val="lgDash"/>
            </a:ln>
          </c:spPr>
          <c:marker>
            <c:symbol val="none"/>
          </c:marker>
          <c:val>
            <c:numRef>
              <c:f>Sheet1!$A$6:$Q$6</c:f>
              <c:numCache>
                <c:formatCode>General</c:formatCode>
                <c:ptCount val="17"/>
                <c:pt idx="13">
                  <c:v>75</c:v>
                </c:pt>
                <c:pt idx="14">
                  <c:v>71.25</c:v>
                </c:pt>
                <c:pt idx="15">
                  <c:v>67.5</c:v>
                </c:pt>
                <c:pt idx="16">
                  <c:v>60</c:v>
                </c:pt>
              </c:numCache>
            </c:numRef>
          </c:val>
          <c:smooth val="0"/>
          <c:extLst>
            <c:ext xmlns:c16="http://schemas.microsoft.com/office/drawing/2014/chart" uri="{C3380CC4-5D6E-409C-BE32-E72D297353CC}">
              <c16:uniqueId val="{0000000E-F242-4A3D-827D-98E9050F9437}"/>
            </c:ext>
          </c:extLst>
        </c:ser>
        <c:ser>
          <c:idx val="6"/>
          <c:order val="6"/>
          <c:spPr>
            <a:ln w="19050" cmpd="sng" algn="ctr">
              <a:solidFill>
                <a:srgbClr val="DEC000"/>
              </a:solidFill>
              <a:prstDash val="solid"/>
            </a:ln>
          </c:spPr>
          <c:marker>
            <c:symbol val="none"/>
          </c:marker>
          <c:val>
            <c:numRef>
              <c:f>Sheet1!$A$7:$Q$7</c:f>
              <c:numCache>
                <c:formatCode>General</c:formatCode>
                <c:ptCount val="17"/>
                <c:pt idx="0">
                  <c:v>251.46004228329809</c:v>
                </c:pt>
                <c:pt idx="1">
                  <c:v>243</c:v>
                </c:pt>
                <c:pt idx="2">
                  <c:v>157</c:v>
                </c:pt>
                <c:pt idx="3">
                  <c:v>125</c:v>
                </c:pt>
                <c:pt idx="4">
                  <c:v>98</c:v>
                </c:pt>
                <c:pt idx="5">
                  <c:v>79</c:v>
                </c:pt>
                <c:pt idx="6">
                  <c:v>65</c:v>
                </c:pt>
                <c:pt idx="7">
                  <c:v>55</c:v>
                </c:pt>
                <c:pt idx="8">
                  <c:v>50</c:v>
                </c:pt>
                <c:pt idx="9">
                  <c:v>43</c:v>
                </c:pt>
                <c:pt idx="10">
                  <c:v>41</c:v>
                </c:pt>
                <c:pt idx="11">
                  <c:v>37</c:v>
                </c:pt>
                <c:pt idx="12">
                  <c:v>36</c:v>
                </c:pt>
                <c:pt idx="13">
                  <c:v>48</c:v>
                </c:pt>
                <c:pt idx="14">
                  <c:v>60</c:v>
                </c:pt>
                <c:pt idx="15">
                  <c:v>61</c:v>
                </c:pt>
                <c:pt idx="16">
                  <c:v>58</c:v>
                </c:pt>
              </c:numCache>
            </c:numRef>
          </c:val>
          <c:smooth val="0"/>
          <c:extLst>
            <c:ext xmlns:c16="http://schemas.microsoft.com/office/drawing/2014/chart" uri="{C3380CC4-5D6E-409C-BE32-E72D297353CC}">
              <c16:uniqueId val="{0000000F-F242-4A3D-827D-98E9050F9437}"/>
            </c:ext>
          </c:extLst>
        </c:ser>
        <c:ser>
          <c:idx val="7"/>
          <c:order val="7"/>
          <c:spPr>
            <a:ln w="19050" cmpd="sng" algn="ctr">
              <a:solidFill>
                <a:srgbClr val="9DB1CF"/>
              </a:solidFill>
              <a:prstDash val="solid"/>
            </a:ln>
          </c:spPr>
          <c:marker>
            <c:symbol val="none"/>
          </c:marker>
          <c:val>
            <c:numRef>
              <c:f>Sheet1!$A$8:$Q$8</c:f>
              <c:numCache>
                <c:formatCode>General</c:formatCode>
                <c:ptCount val="17"/>
                <c:pt idx="0">
                  <c:v>135</c:v>
                </c:pt>
                <c:pt idx="1">
                  <c:v>124</c:v>
                </c:pt>
                <c:pt idx="2">
                  <c:v>71</c:v>
                </c:pt>
                <c:pt idx="3">
                  <c:v>72</c:v>
                </c:pt>
                <c:pt idx="4">
                  <c:v>70</c:v>
                </c:pt>
                <c:pt idx="5">
                  <c:v>59</c:v>
                </c:pt>
                <c:pt idx="6">
                  <c:v>55</c:v>
                </c:pt>
                <c:pt idx="7">
                  <c:v>47</c:v>
                </c:pt>
                <c:pt idx="8">
                  <c:v>45</c:v>
                </c:pt>
                <c:pt idx="9">
                  <c:v>42</c:v>
                </c:pt>
                <c:pt idx="10">
                  <c:v>40</c:v>
                </c:pt>
                <c:pt idx="11">
                  <c:v>40</c:v>
                </c:pt>
                <c:pt idx="12">
                  <c:v>38</c:v>
                </c:pt>
                <c:pt idx="13">
                  <c:v>44</c:v>
                </c:pt>
                <c:pt idx="14">
                  <c:v>50</c:v>
                </c:pt>
                <c:pt idx="15">
                  <c:v>50</c:v>
                </c:pt>
                <c:pt idx="16">
                  <c:v>61</c:v>
                </c:pt>
              </c:numCache>
            </c:numRef>
          </c:val>
          <c:smooth val="0"/>
          <c:extLst>
            <c:ext xmlns:c16="http://schemas.microsoft.com/office/drawing/2014/chart" uri="{C3380CC4-5D6E-409C-BE32-E72D297353CC}">
              <c16:uniqueId val="{00000010-F242-4A3D-827D-98E9050F9437}"/>
            </c:ext>
          </c:extLst>
        </c:ser>
        <c:ser>
          <c:idx val="8"/>
          <c:order val="8"/>
          <c:spPr>
            <a:ln w="28575" cmpd="sng" algn="ctr">
              <a:solidFill>
                <a:schemeClr val="accent5"/>
              </a:solidFill>
              <a:prstDash val="dash"/>
            </a:ln>
          </c:spPr>
          <c:marker>
            <c:symbol val="none"/>
          </c:marker>
          <c:val>
            <c:numRef>
              <c:f>Sheet1!$A$9:$Q$9</c:f>
              <c:numCache>
                <c:formatCode>General</c:formatCode>
                <c:ptCount val="17"/>
                <c:pt idx="13">
                  <c:v>35</c:v>
                </c:pt>
                <c:pt idx="14">
                  <c:v>35</c:v>
                </c:pt>
                <c:pt idx="15">
                  <c:v>35</c:v>
                </c:pt>
                <c:pt idx="16">
                  <c:v>35</c:v>
                </c:pt>
              </c:numCache>
            </c:numRef>
          </c:val>
          <c:smooth val="0"/>
          <c:extLst>
            <c:ext xmlns:c16="http://schemas.microsoft.com/office/drawing/2014/chart" uri="{C3380CC4-5D6E-409C-BE32-E72D297353CC}">
              <c16:uniqueId val="{00000011-F242-4A3D-827D-98E9050F9437}"/>
            </c:ext>
          </c:extLst>
        </c:ser>
        <c:dLbls>
          <c:showLegendKey val="0"/>
          <c:showVal val="0"/>
          <c:showCatName val="0"/>
          <c:showSerName val="0"/>
          <c:showPercent val="0"/>
          <c:showBubbleSize val="0"/>
        </c:dLbls>
        <c:smooth val="0"/>
        <c:axId val="1872219696"/>
        <c:axId val="1"/>
      </c:lineChart>
      <c:catAx>
        <c:axId val="1872219696"/>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252.46004228329809"/>
          <c:min val="0"/>
        </c:scaling>
        <c:delete val="0"/>
        <c:axPos val="l"/>
        <c:majorGridlines>
          <c:spPr>
            <a:ln>
              <a:noFill/>
            </a:ln>
          </c:spPr>
        </c:majorGridlines>
        <c:numFmt formatCode="General" sourceLinked="1"/>
        <c:majorTickMark val="none"/>
        <c:minorTickMark val="none"/>
        <c:tickLblPos val="none"/>
        <c:spPr>
          <a:ln w="9525" cmpd="sng" algn="ctr">
            <a:solidFill>
              <a:schemeClr val="tx1"/>
            </a:solidFill>
            <a:prstDash val="solid"/>
          </a:ln>
        </c:spPr>
        <c:crossAx val="1872219696"/>
        <c:crosses val="min"/>
        <c:crossBetween val="midCat"/>
      </c:valAx>
    </c:plotArea>
    <c:plotVisOnly val="0"/>
    <c:dispBlanksAs val="gap"/>
    <c:showDLblsOverMax val="1"/>
  </c:chart>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5304136253041364E-2"/>
          <c:y val="7.0283018867924527E-2"/>
          <c:w val="0.94939172749391731"/>
          <c:h val="0.85943396226415092"/>
        </c:manualLayout>
      </c:layout>
      <c:barChart>
        <c:barDir val="col"/>
        <c:grouping val="stacked"/>
        <c:varyColors val="0"/>
        <c:ser>
          <c:idx val="0"/>
          <c:order val="0"/>
          <c:spPr>
            <a:solidFill>
              <a:srgbClr val="359BDB"/>
            </a:solidFill>
            <a:ln>
              <a:noFill/>
            </a:ln>
          </c:spPr>
          <c:invertIfNegative val="0"/>
          <c:dLbls>
            <c:dLbl>
              <c:idx val="0"/>
              <c:layout>
                <c:manualLayout>
                  <c:x val="0"/>
                  <c:y val="0"/>
                </c:manualLayout>
              </c:layout>
              <c:numFmt formatCode="#,##0;&quot;-&quot;#,##0" sourceLinked="0"/>
              <c:spPr>
                <a:noFill/>
                <a:ln>
                  <a:noFill/>
                </a:ln>
              </c:spPr>
              <c:txPr>
                <a:bodyPr wrap="none"/>
                <a:lstStyle/>
                <a:p>
                  <a:pPr>
                    <a:defRPr sz="1050" kern="1200">
                      <a:solidFill>
                        <a:schemeClr val="bg1"/>
                      </a:solidFill>
                      <a:latin typeface="Arial"/>
                      <a:ea typeface="Arial"/>
                      <a:cs typeface="Arial"/>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8375-AA49-9FC1-3FDB36A2FC3C}"/>
                </c:ext>
              </c:extLst>
            </c:dLbl>
            <c:dLbl>
              <c:idx val="1"/>
              <c:layout>
                <c:manualLayout>
                  <c:x val="0"/>
                  <c:y val="-4.7169811320754717E-4"/>
                </c:manualLayout>
              </c:layout>
              <c:numFmt formatCode="#,##0;&quot;-&quot;#,##0" sourceLinked="0"/>
              <c:spPr>
                <a:noFill/>
                <a:ln>
                  <a:noFill/>
                </a:ln>
              </c:spPr>
              <c:txPr>
                <a:bodyPr wrap="none"/>
                <a:lstStyle/>
                <a:p>
                  <a:pPr>
                    <a:defRPr sz="1050" kern="1200">
                      <a:solidFill>
                        <a:schemeClr val="bg1"/>
                      </a:solidFill>
                      <a:latin typeface="Arial"/>
                      <a:ea typeface="Arial"/>
                      <a:cs typeface="Arial"/>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8375-AA49-9FC1-3FDB36A2FC3C}"/>
                </c:ext>
              </c:extLst>
            </c:dLbl>
            <c:dLbl>
              <c:idx val="2"/>
              <c:layout>
                <c:manualLayout>
                  <c:x val="0"/>
                  <c:y val="0"/>
                </c:manualLayout>
              </c:layout>
              <c:numFmt formatCode="#,##0;&quot;-&quot;#,##0" sourceLinked="0"/>
              <c:spPr>
                <a:noFill/>
                <a:ln>
                  <a:noFill/>
                </a:ln>
              </c:spPr>
              <c:txPr>
                <a:bodyPr wrap="none"/>
                <a:lstStyle/>
                <a:p>
                  <a:pPr>
                    <a:defRPr sz="1050" kern="1200">
                      <a:solidFill>
                        <a:schemeClr val="bg1"/>
                      </a:solidFill>
                      <a:latin typeface="Arial"/>
                      <a:ea typeface="Arial"/>
                      <a:cs typeface="Arial"/>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8375-AA49-9FC1-3FDB36A2FC3C}"/>
                </c:ext>
              </c:extLst>
            </c:dLbl>
            <c:dLbl>
              <c:idx val="3"/>
              <c:layout>
                <c:manualLayout>
                  <c:x val="0"/>
                  <c:y val="0"/>
                </c:manualLayout>
              </c:layout>
              <c:numFmt formatCode="#,##0;&quot;-&quot;#,##0" sourceLinked="0"/>
              <c:spPr>
                <a:noFill/>
                <a:ln>
                  <a:noFill/>
                </a:ln>
              </c:spPr>
              <c:txPr>
                <a:bodyPr wrap="none"/>
                <a:lstStyle/>
                <a:p>
                  <a:pPr>
                    <a:defRPr sz="1050" kern="1200">
                      <a:solidFill>
                        <a:schemeClr val="bg1"/>
                      </a:solidFill>
                      <a:latin typeface="Arial"/>
                      <a:ea typeface="Arial"/>
                      <a:cs typeface="Arial"/>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8375-AA49-9FC1-3FDB36A2FC3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Sheet1!$A$1:$D$1</c:f>
              <c:numCache>
                <c:formatCode>General</c:formatCode>
                <c:ptCount val="4"/>
                <c:pt idx="0">
                  <c:v>46.5</c:v>
                </c:pt>
                <c:pt idx="1">
                  <c:v>145</c:v>
                </c:pt>
                <c:pt idx="2">
                  <c:v>92</c:v>
                </c:pt>
                <c:pt idx="3">
                  <c:v>150.5</c:v>
                </c:pt>
              </c:numCache>
            </c:numRef>
          </c:val>
          <c:extLst>
            <c:ext xmlns:c16="http://schemas.microsoft.com/office/drawing/2014/chart" uri="{C3380CC4-5D6E-409C-BE32-E72D297353CC}">
              <c16:uniqueId val="{00000004-8375-AA49-9FC1-3FDB36A2FC3C}"/>
            </c:ext>
          </c:extLst>
        </c:ser>
        <c:ser>
          <c:idx val="1"/>
          <c:order val="1"/>
          <c:spPr>
            <a:solidFill>
              <a:schemeClr val="accent2"/>
            </a:solidFill>
            <a:ln>
              <a:noFill/>
            </a:ln>
          </c:spPr>
          <c:invertIfNegative val="0"/>
          <c:dLbls>
            <c:dLbl>
              <c:idx val="1"/>
              <c:layout>
                <c:manualLayout>
                  <c:x val="-3.309002433090024E-2"/>
                  <c:y val="-4.7169811320754717E-4"/>
                </c:manualLayout>
              </c:layout>
              <c:numFmt formatCode="#,##0;&quot;-&quot;#,##0" sourceLinked="0"/>
              <c:spPr>
                <a:noFill/>
                <a:ln>
                  <a:noFill/>
                </a:ln>
              </c:spPr>
              <c:txPr>
                <a:bodyPr wrap="none"/>
                <a:lstStyle/>
                <a:p>
                  <a:pPr>
                    <a:defRPr sz="1050" kern="1200">
                      <a:solidFill>
                        <a:schemeClr val="bg1"/>
                      </a:solidFill>
                      <a:latin typeface="Arial"/>
                      <a:ea typeface="Arial"/>
                      <a:cs typeface="Arial"/>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8375-AA49-9FC1-3FDB36A2FC3C}"/>
                </c:ext>
              </c:extLst>
            </c:dLbl>
            <c:dLbl>
              <c:idx val="2"/>
              <c:layout>
                <c:manualLayout>
                  <c:x val="-3.2603406326034062E-2"/>
                  <c:y val="0"/>
                </c:manualLayout>
              </c:layout>
              <c:numFmt formatCode="#,##0;&quot;-&quot;#,##0" sourceLinked="0"/>
              <c:spPr>
                <a:noFill/>
                <a:ln>
                  <a:noFill/>
                </a:ln>
              </c:spPr>
              <c:txPr>
                <a:bodyPr wrap="none"/>
                <a:lstStyle/>
                <a:p>
                  <a:pPr>
                    <a:defRPr sz="1050" kern="1200">
                      <a:solidFill>
                        <a:schemeClr val="bg1"/>
                      </a:solidFill>
                      <a:latin typeface="Arial"/>
                      <a:ea typeface="Arial"/>
                      <a:cs typeface="Arial"/>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8375-AA49-9FC1-3FDB36A2FC3C}"/>
                </c:ext>
              </c:extLst>
            </c:dLbl>
            <c:dLbl>
              <c:idx val="3"/>
              <c:layout>
                <c:manualLayout>
                  <c:x val="0"/>
                  <c:y val="0"/>
                </c:manualLayout>
              </c:layout>
              <c:numFmt formatCode="#,##0;&quot;-&quot;#,##0" sourceLinked="0"/>
              <c:spPr>
                <a:noFill/>
                <a:ln>
                  <a:noFill/>
                </a:ln>
              </c:spPr>
              <c:txPr>
                <a:bodyPr wrap="none"/>
                <a:lstStyle/>
                <a:p>
                  <a:pPr>
                    <a:defRPr sz="1050" kern="1200">
                      <a:solidFill>
                        <a:schemeClr val="bg1"/>
                      </a:solidFill>
                      <a:latin typeface="Arial"/>
                      <a:ea typeface="Arial"/>
                      <a:cs typeface="Arial"/>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8375-AA49-9FC1-3FDB36A2FC3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Sheet1!$A$2:$D$2</c:f>
              <c:numCache>
                <c:formatCode>General</c:formatCode>
                <c:ptCount val="4"/>
                <c:pt idx="0">
                  <c:v>5.5</c:v>
                </c:pt>
                <c:pt idx="1">
                  <c:v>13.5</c:v>
                </c:pt>
                <c:pt idx="2">
                  <c:v>11</c:v>
                </c:pt>
                <c:pt idx="3">
                  <c:v>16</c:v>
                </c:pt>
              </c:numCache>
            </c:numRef>
          </c:val>
          <c:extLst>
            <c:ext xmlns:c16="http://schemas.microsoft.com/office/drawing/2014/chart" uri="{C3380CC4-5D6E-409C-BE32-E72D297353CC}">
              <c16:uniqueId val="{00000008-8375-AA49-9FC1-3FDB36A2FC3C}"/>
            </c:ext>
          </c:extLst>
        </c:ser>
        <c:ser>
          <c:idx val="2"/>
          <c:order val="2"/>
          <c:spPr>
            <a:solidFill>
              <a:schemeClr val="accent3"/>
            </a:solidFill>
            <a:ln>
              <a:noFill/>
            </a:ln>
          </c:spPr>
          <c:invertIfNegative val="0"/>
          <c:val>
            <c:numRef>
              <c:f>Sheet1!$A$3:$D$3</c:f>
              <c:numCache>
                <c:formatCode>General</c:formatCode>
                <c:ptCount val="4"/>
                <c:pt idx="0">
                  <c:v>4</c:v>
                </c:pt>
                <c:pt idx="1">
                  <c:v>4.5</c:v>
                </c:pt>
                <c:pt idx="2">
                  <c:v>4.5</c:v>
                </c:pt>
                <c:pt idx="3">
                  <c:v>4.5</c:v>
                </c:pt>
              </c:numCache>
            </c:numRef>
          </c:val>
          <c:extLst>
            <c:ext xmlns:c16="http://schemas.microsoft.com/office/drawing/2014/chart" uri="{C3380CC4-5D6E-409C-BE32-E72D297353CC}">
              <c16:uniqueId val="{00000009-8375-AA49-9FC1-3FDB36A2FC3C}"/>
            </c:ext>
          </c:extLst>
        </c:ser>
        <c:ser>
          <c:idx val="3"/>
          <c:order val="3"/>
          <c:spPr>
            <a:solidFill>
              <a:schemeClr val="accent4"/>
            </a:solidFill>
            <a:ln>
              <a:noFill/>
            </a:ln>
          </c:spPr>
          <c:invertIfNegative val="0"/>
          <c:dLbls>
            <c:dLbl>
              <c:idx val="0"/>
              <c:layout>
                <c:manualLayout>
                  <c:x val="0"/>
                  <c:y val="0"/>
                </c:manualLayout>
              </c:layout>
              <c:numFmt formatCode="#,##0;&quot;-&quot;#,##0" sourceLinked="0"/>
              <c:spPr>
                <a:noFill/>
                <a:ln>
                  <a:noFill/>
                </a:ln>
              </c:spPr>
              <c:txPr>
                <a:bodyPr wrap="none"/>
                <a:lstStyle/>
                <a:p>
                  <a:pPr>
                    <a:defRPr sz="1050" kern="1200">
                      <a:solidFill>
                        <a:schemeClr val="bg1"/>
                      </a:solidFill>
                      <a:latin typeface="Arial"/>
                      <a:ea typeface="Arial"/>
                      <a:cs typeface="Arial"/>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8375-AA49-9FC1-3FDB36A2FC3C}"/>
                </c:ext>
              </c:extLst>
            </c:dLbl>
            <c:dLbl>
              <c:idx val="1"/>
              <c:layout>
                <c:manualLayout>
                  <c:x val="0"/>
                  <c:y val="-4.7169811320754717E-4"/>
                </c:manualLayout>
              </c:layout>
              <c:numFmt formatCode="#,##0;&quot;-&quot;#,##0" sourceLinked="0"/>
              <c:spPr>
                <a:noFill/>
                <a:ln>
                  <a:noFill/>
                </a:ln>
              </c:spPr>
              <c:txPr>
                <a:bodyPr wrap="none"/>
                <a:lstStyle/>
                <a:p>
                  <a:pPr>
                    <a:defRPr sz="1050" kern="1200">
                      <a:solidFill>
                        <a:schemeClr val="bg1"/>
                      </a:solidFill>
                      <a:latin typeface="Arial"/>
                      <a:ea typeface="Arial"/>
                      <a:cs typeface="Arial"/>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8375-AA49-9FC1-3FDB36A2FC3C}"/>
                </c:ext>
              </c:extLst>
            </c:dLbl>
            <c:dLbl>
              <c:idx val="2"/>
              <c:layout>
                <c:manualLayout>
                  <c:x val="0"/>
                  <c:y val="0"/>
                </c:manualLayout>
              </c:layout>
              <c:numFmt formatCode="#,##0;&quot;-&quot;#,##0" sourceLinked="0"/>
              <c:spPr>
                <a:noFill/>
                <a:ln>
                  <a:noFill/>
                </a:ln>
              </c:spPr>
              <c:txPr>
                <a:bodyPr wrap="none"/>
                <a:lstStyle/>
                <a:p>
                  <a:pPr>
                    <a:defRPr sz="1050" kern="1200">
                      <a:solidFill>
                        <a:schemeClr val="bg1"/>
                      </a:solidFill>
                      <a:latin typeface="Arial"/>
                      <a:ea typeface="Arial"/>
                      <a:cs typeface="Arial"/>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8375-AA49-9FC1-3FDB36A2FC3C}"/>
                </c:ext>
              </c:extLst>
            </c:dLbl>
            <c:dLbl>
              <c:idx val="3"/>
              <c:layout>
                <c:manualLayout>
                  <c:x val="3.309002433090024E-2"/>
                  <c:y val="0"/>
                </c:manualLayout>
              </c:layout>
              <c:numFmt formatCode="#,##0;&quot;-&quot;#,##0" sourceLinked="0"/>
              <c:spPr>
                <a:noFill/>
                <a:ln>
                  <a:noFill/>
                </a:ln>
              </c:spPr>
              <c:txPr>
                <a:bodyPr wrap="none"/>
                <a:lstStyle/>
                <a:p>
                  <a:pPr>
                    <a:defRPr sz="105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D-8375-AA49-9FC1-3FDB36A2FC3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Sheet1!$A$4:$D$4</c:f>
              <c:numCache>
                <c:formatCode>General</c:formatCode>
                <c:ptCount val="4"/>
                <c:pt idx="0">
                  <c:v>22.5</c:v>
                </c:pt>
                <c:pt idx="1">
                  <c:v>37</c:v>
                </c:pt>
                <c:pt idx="2">
                  <c:v>15.5</c:v>
                </c:pt>
                <c:pt idx="3">
                  <c:v>9</c:v>
                </c:pt>
              </c:numCache>
            </c:numRef>
          </c:val>
          <c:extLst>
            <c:ext xmlns:c16="http://schemas.microsoft.com/office/drawing/2014/chart" uri="{C3380CC4-5D6E-409C-BE32-E72D297353CC}">
              <c16:uniqueId val="{0000000E-8375-AA49-9FC1-3FDB36A2FC3C}"/>
            </c:ext>
          </c:extLst>
        </c:ser>
        <c:dLbls>
          <c:showLegendKey val="0"/>
          <c:showVal val="0"/>
          <c:showCatName val="0"/>
          <c:showSerName val="0"/>
          <c:showPercent val="0"/>
          <c:showBubbleSize val="0"/>
        </c:dLbls>
        <c:gapWidth val="80"/>
        <c:overlap val="100"/>
        <c:axId val="1194381743"/>
        <c:axId val="1"/>
      </c:barChart>
      <c:catAx>
        <c:axId val="1194381743"/>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200"/>
          <c:min val="0"/>
        </c:scaling>
        <c:delete val="1"/>
        <c:axPos val="l"/>
        <c:numFmt formatCode="General" sourceLinked="1"/>
        <c:majorTickMark val="out"/>
        <c:minorTickMark val="none"/>
        <c:tickLblPos val="nextTo"/>
        <c:crossAx val="1194381743"/>
        <c:crosses val="min"/>
        <c:crossBetween val="between"/>
      </c:valAx>
    </c:plotArea>
    <c:plotVisOnly val="0"/>
    <c:dispBlanksAs val="gap"/>
    <c:showDLblsOverMax val="1"/>
  </c:chart>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526036131774708E-2"/>
          <c:y val="4.1533546325878593E-2"/>
          <c:w val="0.88947927736450583"/>
          <c:h val="0.91693290734824284"/>
        </c:manualLayout>
      </c:layout>
      <c:barChart>
        <c:barDir val="col"/>
        <c:grouping val="stacked"/>
        <c:varyColors val="0"/>
        <c:ser>
          <c:idx val="0"/>
          <c:order val="0"/>
          <c:spPr>
            <a:solidFill>
              <a:schemeClr val="accent1"/>
            </a:solidFill>
            <a:ln>
              <a:noFill/>
            </a:ln>
          </c:spPr>
          <c:invertIfNegative val="0"/>
          <c:val>
            <c:numRef>
              <c:f>Sheet1!$A$1</c:f>
              <c:numCache>
                <c:formatCode>General</c:formatCode>
                <c:ptCount val="1"/>
                <c:pt idx="0">
                  <c:v>1114</c:v>
                </c:pt>
              </c:numCache>
            </c:numRef>
          </c:val>
          <c:extLst>
            <c:ext xmlns:c16="http://schemas.microsoft.com/office/drawing/2014/chart" uri="{C3380CC4-5D6E-409C-BE32-E72D297353CC}">
              <c16:uniqueId val="{00000000-A4D9-496F-A1C3-833559329C3B}"/>
            </c:ext>
          </c:extLst>
        </c:ser>
        <c:ser>
          <c:idx val="1"/>
          <c:order val="1"/>
          <c:spPr>
            <a:pattFill prst="ltDnDiag">
              <a:fgClr>
                <a:schemeClr val="tx1"/>
              </a:fgClr>
              <a:bgClr>
                <a:schemeClr val="bg1"/>
              </a:bgClr>
            </a:pattFill>
            <a:ln>
              <a:noFill/>
            </a:ln>
          </c:spPr>
          <c:invertIfNegative val="0"/>
          <c:val>
            <c:numRef>
              <c:f>Sheet1!$A$2</c:f>
              <c:numCache>
                <c:formatCode>General</c:formatCode>
                <c:ptCount val="1"/>
                <c:pt idx="0">
                  <c:v>634</c:v>
                </c:pt>
              </c:numCache>
            </c:numRef>
          </c:val>
          <c:extLst>
            <c:ext xmlns:c16="http://schemas.microsoft.com/office/drawing/2014/chart" uri="{C3380CC4-5D6E-409C-BE32-E72D297353CC}">
              <c16:uniqueId val="{00000001-A4D9-496F-A1C3-833559329C3B}"/>
            </c:ext>
          </c:extLst>
        </c:ser>
        <c:dLbls>
          <c:showLegendKey val="0"/>
          <c:showVal val="0"/>
          <c:showCatName val="0"/>
          <c:showSerName val="0"/>
          <c:showPercent val="0"/>
          <c:showBubbleSize val="0"/>
        </c:dLbls>
        <c:gapWidth val="200"/>
        <c:overlap val="100"/>
        <c:axId val="138777903"/>
        <c:axId val="1"/>
      </c:barChart>
      <c:catAx>
        <c:axId val="138777903"/>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748"/>
          <c:min val="0"/>
        </c:scaling>
        <c:delete val="1"/>
        <c:axPos val="l"/>
        <c:numFmt formatCode="General" sourceLinked="1"/>
        <c:majorTickMark val="out"/>
        <c:minorTickMark val="none"/>
        <c:tickLblPos val="nextTo"/>
        <c:crossAx val="138777903"/>
        <c:crosses val="min"/>
        <c:crossBetween val="between"/>
      </c:valAx>
    </c:plotArea>
    <c:plotVisOnly val="0"/>
    <c:dispBlanksAs val="gap"/>
    <c:showDLblsOverMax val="1"/>
  </c:chart>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0365358592692828E-2"/>
          <c:y val="2.4018475750577369E-2"/>
          <c:w val="0.85926928281461434"/>
          <c:h val="0.95196304849884528"/>
        </c:manualLayout>
      </c:layout>
      <c:barChart>
        <c:barDir val="col"/>
        <c:grouping val="stacked"/>
        <c:varyColors val="0"/>
        <c:ser>
          <c:idx val="0"/>
          <c:order val="0"/>
          <c:spPr>
            <a:solidFill>
              <a:srgbClr val="805BCA"/>
            </a:solidFill>
            <a:ln>
              <a:noFill/>
            </a:ln>
          </c:spPr>
          <c:invertIfNegative val="0"/>
          <c:val>
            <c:numRef>
              <c:f>Sheet1!$A$1</c:f>
              <c:numCache>
                <c:formatCode>General</c:formatCode>
                <c:ptCount val="1"/>
                <c:pt idx="0">
                  <c:v>0.58324167000000016</c:v>
                </c:pt>
              </c:numCache>
            </c:numRef>
          </c:val>
          <c:extLst>
            <c:ext xmlns:c16="http://schemas.microsoft.com/office/drawing/2014/chart" uri="{C3380CC4-5D6E-409C-BE32-E72D297353CC}">
              <c16:uniqueId val="{00000000-B1AF-044F-B78B-3551BA112163}"/>
            </c:ext>
          </c:extLst>
        </c:ser>
        <c:ser>
          <c:idx val="1"/>
          <c:order val="1"/>
          <c:spPr>
            <a:solidFill>
              <a:srgbClr val="5098B9"/>
            </a:solidFill>
            <a:ln>
              <a:noFill/>
            </a:ln>
          </c:spPr>
          <c:invertIfNegative val="0"/>
          <c:val>
            <c:numRef>
              <c:f>Sheet1!$A$2</c:f>
              <c:numCache>
                <c:formatCode>General</c:formatCode>
                <c:ptCount val="1"/>
                <c:pt idx="0">
                  <c:v>8.329167000000004E-2</c:v>
                </c:pt>
              </c:numCache>
            </c:numRef>
          </c:val>
          <c:extLst>
            <c:ext xmlns:c16="http://schemas.microsoft.com/office/drawing/2014/chart" uri="{C3380CC4-5D6E-409C-BE32-E72D297353CC}">
              <c16:uniqueId val="{00000001-B1AF-044F-B78B-3551BA112163}"/>
            </c:ext>
          </c:extLst>
        </c:ser>
        <c:ser>
          <c:idx val="2"/>
          <c:order val="2"/>
          <c:spPr>
            <a:solidFill>
              <a:srgbClr val="46647C"/>
            </a:solidFill>
            <a:ln>
              <a:noFill/>
            </a:ln>
          </c:spPr>
          <c:invertIfNegative val="0"/>
          <c:val>
            <c:numRef>
              <c:f>Sheet1!$A$3</c:f>
              <c:numCache>
                <c:formatCode>General</c:formatCode>
                <c:ptCount val="1"/>
                <c:pt idx="0">
                  <c:v>8.329167000000004E-2</c:v>
                </c:pt>
              </c:numCache>
            </c:numRef>
          </c:val>
          <c:extLst>
            <c:ext xmlns:c16="http://schemas.microsoft.com/office/drawing/2014/chart" uri="{C3380CC4-5D6E-409C-BE32-E72D297353CC}">
              <c16:uniqueId val="{00000002-B1AF-044F-B78B-3551BA112163}"/>
            </c:ext>
          </c:extLst>
        </c:ser>
        <c:ser>
          <c:idx val="3"/>
          <c:order val="3"/>
          <c:spPr>
            <a:solidFill>
              <a:srgbClr val="6DB9B3"/>
            </a:solidFill>
            <a:ln>
              <a:noFill/>
            </a:ln>
          </c:spPr>
          <c:invertIfNegative val="0"/>
          <c:val>
            <c:numRef>
              <c:f>Sheet1!$A$4</c:f>
              <c:numCache>
                <c:formatCode>General</c:formatCode>
                <c:ptCount val="1"/>
                <c:pt idx="0">
                  <c:v>0.24997500000000006</c:v>
                </c:pt>
              </c:numCache>
            </c:numRef>
          </c:val>
          <c:extLst>
            <c:ext xmlns:c16="http://schemas.microsoft.com/office/drawing/2014/chart" uri="{C3380CC4-5D6E-409C-BE32-E72D297353CC}">
              <c16:uniqueId val="{00000003-B1AF-044F-B78B-3551BA112163}"/>
            </c:ext>
          </c:extLst>
        </c:ser>
        <c:dLbls>
          <c:showLegendKey val="0"/>
          <c:showVal val="0"/>
          <c:showCatName val="0"/>
          <c:showSerName val="0"/>
          <c:showPercent val="0"/>
          <c:showBubbleSize val="0"/>
        </c:dLbls>
        <c:gapWidth val="80"/>
        <c:overlap val="100"/>
        <c:axId val="1855496896"/>
        <c:axId val="1"/>
      </c:barChart>
      <c:catAx>
        <c:axId val="1855496896"/>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0.99980001000000029"/>
          <c:min val="0"/>
        </c:scaling>
        <c:delete val="1"/>
        <c:axPos val="l"/>
        <c:numFmt formatCode="General" sourceLinked="1"/>
        <c:majorTickMark val="out"/>
        <c:minorTickMark val="none"/>
        <c:tickLblPos val="nextTo"/>
        <c:crossAx val="1855496896"/>
        <c:crosses val="min"/>
        <c:crossBetween val="between"/>
      </c:valAx>
    </c:plotArea>
    <c:plotVisOnly val="0"/>
    <c:dispBlanksAs val="gap"/>
    <c:showDLblsOverMax val="1"/>
  </c:chart>
  <c:externalData r:id="rId1">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0365358592692828E-2"/>
          <c:y val="2.4018475750577369E-2"/>
          <c:w val="0.85926928281461434"/>
          <c:h val="0.95196304849884528"/>
        </c:manualLayout>
      </c:layout>
      <c:barChart>
        <c:barDir val="col"/>
        <c:grouping val="stacked"/>
        <c:varyColors val="0"/>
        <c:ser>
          <c:idx val="0"/>
          <c:order val="0"/>
          <c:spPr>
            <a:solidFill>
              <a:srgbClr val="C30C3E"/>
            </a:solidFill>
            <a:ln>
              <a:noFill/>
            </a:ln>
          </c:spPr>
          <c:invertIfNegative val="0"/>
          <c:val>
            <c:numRef>
              <c:f>Sheet1!$A$1</c:f>
              <c:numCache>
                <c:formatCode>General</c:formatCode>
                <c:ptCount val="1"/>
                <c:pt idx="0">
                  <c:v>16</c:v>
                </c:pt>
              </c:numCache>
            </c:numRef>
          </c:val>
          <c:extLst>
            <c:ext xmlns:c16="http://schemas.microsoft.com/office/drawing/2014/chart" uri="{C3380CC4-5D6E-409C-BE32-E72D297353CC}">
              <c16:uniqueId val="{00000000-2FB1-2B45-BAB1-868A111D6E57}"/>
            </c:ext>
          </c:extLst>
        </c:ser>
        <c:ser>
          <c:idx val="1"/>
          <c:order val="1"/>
          <c:spPr>
            <a:solidFill>
              <a:srgbClr val="1D6088"/>
            </a:solidFill>
            <a:ln>
              <a:noFill/>
            </a:ln>
          </c:spPr>
          <c:invertIfNegative val="0"/>
          <c:val>
            <c:numRef>
              <c:f>Sheet1!$A$2</c:f>
              <c:numCache>
                <c:formatCode>General</c:formatCode>
                <c:ptCount val="1"/>
                <c:pt idx="0">
                  <c:v>38</c:v>
                </c:pt>
              </c:numCache>
            </c:numRef>
          </c:val>
          <c:extLst>
            <c:ext xmlns:c16="http://schemas.microsoft.com/office/drawing/2014/chart" uri="{C3380CC4-5D6E-409C-BE32-E72D297353CC}">
              <c16:uniqueId val="{00000001-2FB1-2B45-BAB1-868A111D6E57}"/>
            </c:ext>
          </c:extLst>
        </c:ser>
        <c:ser>
          <c:idx val="2"/>
          <c:order val="2"/>
          <c:spPr>
            <a:solidFill>
              <a:srgbClr val="6F8DB9"/>
            </a:solidFill>
            <a:ln>
              <a:noFill/>
            </a:ln>
          </c:spPr>
          <c:invertIfNegative val="0"/>
          <c:val>
            <c:numRef>
              <c:f>Sheet1!$A$3</c:f>
              <c:numCache>
                <c:formatCode>General</c:formatCode>
                <c:ptCount val="1"/>
                <c:pt idx="0">
                  <c:v>27</c:v>
                </c:pt>
              </c:numCache>
            </c:numRef>
          </c:val>
          <c:extLst>
            <c:ext xmlns:c16="http://schemas.microsoft.com/office/drawing/2014/chart" uri="{C3380CC4-5D6E-409C-BE32-E72D297353CC}">
              <c16:uniqueId val="{00000002-2FB1-2B45-BAB1-868A111D6E57}"/>
            </c:ext>
          </c:extLst>
        </c:ser>
        <c:ser>
          <c:idx val="3"/>
          <c:order val="3"/>
          <c:spPr>
            <a:solidFill>
              <a:srgbClr val="D1227D"/>
            </a:solidFill>
            <a:ln>
              <a:noFill/>
            </a:ln>
          </c:spPr>
          <c:invertIfNegative val="0"/>
          <c:val>
            <c:numRef>
              <c:f>Sheet1!$A$4</c:f>
              <c:numCache>
                <c:formatCode>General</c:formatCode>
                <c:ptCount val="1"/>
                <c:pt idx="0">
                  <c:v>8</c:v>
                </c:pt>
              </c:numCache>
            </c:numRef>
          </c:val>
          <c:extLst>
            <c:ext xmlns:c16="http://schemas.microsoft.com/office/drawing/2014/chart" uri="{C3380CC4-5D6E-409C-BE32-E72D297353CC}">
              <c16:uniqueId val="{00000003-2FB1-2B45-BAB1-868A111D6E57}"/>
            </c:ext>
          </c:extLst>
        </c:ser>
        <c:ser>
          <c:idx val="4"/>
          <c:order val="4"/>
          <c:spPr>
            <a:solidFill>
              <a:srgbClr val="F78C98"/>
            </a:solidFill>
            <a:ln>
              <a:noFill/>
            </a:ln>
          </c:spPr>
          <c:invertIfNegative val="0"/>
          <c:val>
            <c:numRef>
              <c:f>Sheet1!$A$5</c:f>
              <c:numCache>
                <c:formatCode>General</c:formatCode>
                <c:ptCount val="1"/>
                <c:pt idx="0">
                  <c:v>7</c:v>
                </c:pt>
              </c:numCache>
            </c:numRef>
          </c:val>
          <c:extLst>
            <c:ext xmlns:c16="http://schemas.microsoft.com/office/drawing/2014/chart" uri="{C3380CC4-5D6E-409C-BE32-E72D297353CC}">
              <c16:uniqueId val="{00000004-2FB1-2B45-BAB1-868A111D6E57}"/>
            </c:ext>
          </c:extLst>
        </c:ser>
        <c:ser>
          <c:idx val="5"/>
          <c:order val="5"/>
          <c:spPr>
            <a:solidFill>
              <a:srgbClr val="808080"/>
            </a:solidFill>
            <a:ln>
              <a:noFill/>
            </a:ln>
          </c:spPr>
          <c:invertIfNegative val="0"/>
          <c:val>
            <c:numRef>
              <c:f>Sheet1!$A$6</c:f>
              <c:numCache>
                <c:formatCode>General</c:formatCode>
                <c:ptCount val="1"/>
                <c:pt idx="0">
                  <c:v>4</c:v>
                </c:pt>
              </c:numCache>
            </c:numRef>
          </c:val>
          <c:extLst>
            <c:ext xmlns:c16="http://schemas.microsoft.com/office/drawing/2014/chart" uri="{C3380CC4-5D6E-409C-BE32-E72D297353CC}">
              <c16:uniqueId val="{00000005-2FB1-2B45-BAB1-868A111D6E57}"/>
            </c:ext>
          </c:extLst>
        </c:ser>
        <c:dLbls>
          <c:showLegendKey val="0"/>
          <c:showVal val="0"/>
          <c:showCatName val="0"/>
          <c:showSerName val="0"/>
          <c:showPercent val="0"/>
          <c:showBubbleSize val="0"/>
        </c:dLbls>
        <c:gapWidth val="80"/>
        <c:overlap val="100"/>
        <c:axId val="923080320"/>
        <c:axId val="1"/>
      </c:barChart>
      <c:catAx>
        <c:axId val="923080320"/>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00"/>
          <c:min val="0"/>
        </c:scaling>
        <c:delete val="1"/>
        <c:axPos val="l"/>
        <c:numFmt formatCode="General" sourceLinked="1"/>
        <c:majorTickMark val="out"/>
        <c:minorTickMark val="none"/>
        <c:tickLblPos val="nextTo"/>
        <c:crossAx val="923080320"/>
        <c:crosses val="min"/>
        <c:crossBetween val="between"/>
      </c:valAx>
    </c:plotArea>
    <c:plotVisOnly val="0"/>
    <c:dispBlanksAs val="gap"/>
    <c:showDLblsOverMax val="1"/>
  </c:chart>
  <c:externalData r:id="rId1">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21342134213421343"/>
          <c:y val="5.0204918032786885E-2"/>
          <c:w val="0.75797579757975797"/>
          <c:h val="0.89959016393442626"/>
        </c:manualLayout>
      </c:layout>
      <c:barChart>
        <c:barDir val="col"/>
        <c:grouping val="stacked"/>
        <c:varyColors val="0"/>
        <c:ser>
          <c:idx val="0"/>
          <c:order val="0"/>
          <c:spPr>
            <a:solidFill>
              <a:schemeClr val="tx2"/>
            </a:solidFill>
            <a:ln>
              <a:noFill/>
            </a:ln>
          </c:spPr>
          <c:invertIfNegative val="0"/>
          <c:dPt>
            <c:idx val="1"/>
            <c:invertIfNegative val="0"/>
            <c:bubble3D val="0"/>
            <c:spPr>
              <a:solidFill>
                <a:schemeClr val="bg2"/>
              </a:solidFill>
              <a:ln>
                <a:noFill/>
              </a:ln>
            </c:spPr>
            <c:extLst>
              <c:ext xmlns:c16="http://schemas.microsoft.com/office/drawing/2014/chart" uri="{C3380CC4-5D6E-409C-BE32-E72D297353CC}">
                <c16:uniqueId val="{00000000-09EF-4E60-8BCD-DE6DFEAE9641}"/>
              </c:ext>
            </c:extLst>
          </c:dPt>
          <c:val>
            <c:numRef>
              <c:f>Sheet1!$A$1:$B$1</c:f>
              <c:numCache>
                <c:formatCode>General</c:formatCode>
                <c:ptCount val="2"/>
                <c:pt idx="0">
                  <c:v>2776</c:v>
                </c:pt>
                <c:pt idx="1">
                  <c:v>512</c:v>
                </c:pt>
              </c:numCache>
            </c:numRef>
          </c:val>
          <c:extLst>
            <c:ext xmlns:c16="http://schemas.microsoft.com/office/drawing/2014/chart" uri="{C3380CC4-5D6E-409C-BE32-E72D297353CC}">
              <c16:uniqueId val="{00000001-09EF-4E60-8BCD-DE6DFEAE9641}"/>
            </c:ext>
          </c:extLst>
        </c:ser>
        <c:ser>
          <c:idx val="1"/>
          <c:order val="1"/>
          <c:spPr>
            <a:solidFill>
              <a:schemeClr val="bg2"/>
            </a:solidFill>
            <a:ln>
              <a:noFill/>
            </a:ln>
          </c:spPr>
          <c:invertIfNegative val="0"/>
          <c:val>
            <c:numRef>
              <c:f>Sheet1!$A$2:$B$2</c:f>
              <c:numCache>
                <c:formatCode>General</c:formatCode>
                <c:ptCount val="2"/>
                <c:pt idx="0">
                  <c:v>956</c:v>
                </c:pt>
                <c:pt idx="1">
                  <c:v>279</c:v>
                </c:pt>
              </c:numCache>
            </c:numRef>
          </c:val>
          <c:extLst>
            <c:ext xmlns:c16="http://schemas.microsoft.com/office/drawing/2014/chart" uri="{C3380CC4-5D6E-409C-BE32-E72D297353CC}">
              <c16:uniqueId val="{00000002-09EF-4E60-8BCD-DE6DFEAE9641}"/>
            </c:ext>
          </c:extLst>
        </c:ser>
        <c:ser>
          <c:idx val="2"/>
          <c:order val="2"/>
          <c:spPr>
            <a:solidFill>
              <a:schemeClr val="accent6"/>
            </a:solidFill>
            <a:ln>
              <a:noFill/>
            </a:ln>
          </c:spPr>
          <c:invertIfNegative val="0"/>
          <c:val>
            <c:numRef>
              <c:f>Sheet1!$A$3:$B$3</c:f>
              <c:numCache>
                <c:formatCode>General</c:formatCode>
                <c:ptCount val="2"/>
                <c:pt idx="0">
                  <c:v>105</c:v>
                </c:pt>
                <c:pt idx="1">
                  <c:v>31</c:v>
                </c:pt>
              </c:numCache>
            </c:numRef>
          </c:val>
          <c:extLst>
            <c:ext xmlns:c16="http://schemas.microsoft.com/office/drawing/2014/chart" uri="{C3380CC4-5D6E-409C-BE32-E72D297353CC}">
              <c16:uniqueId val="{00000003-09EF-4E60-8BCD-DE6DFEAE9641}"/>
            </c:ext>
          </c:extLst>
        </c:ser>
        <c:ser>
          <c:idx val="3"/>
          <c:order val="3"/>
          <c:spPr>
            <a:solidFill>
              <a:schemeClr val="accent1"/>
            </a:solidFill>
            <a:ln>
              <a:noFill/>
            </a:ln>
          </c:spPr>
          <c:invertIfNegative val="0"/>
          <c:val>
            <c:numRef>
              <c:f>Sheet1!$A$4:$B$4</c:f>
              <c:numCache>
                <c:formatCode>General</c:formatCode>
                <c:ptCount val="2"/>
                <c:pt idx="0">
                  <c:v>3357</c:v>
                </c:pt>
                <c:pt idx="1">
                  <c:v>980</c:v>
                </c:pt>
              </c:numCache>
            </c:numRef>
          </c:val>
          <c:extLst>
            <c:ext xmlns:c16="http://schemas.microsoft.com/office/drawing/2014/chart" uri="{C3380CC4-5D6E-409C-BE32-E72D297353CC}">
              <c16:uniqueId val="{00000004-09EF-4E60-8BCD-DE6DFEAE9641}"/>
            </c:ext>
          </c:extLst>
        </c:ser>
        <c:ser>
          <c:idx val="4"/>
          <c:order val="4"/>
          <c:spPr>
            <a:solidFill>
              <a:schemeClr val="accent4"/>
            </a:solidFill>
            <a:ln>
              <a:noFill/>
            </a:ln>
          </c:spPr>
          <c:invertIfNegative val="0"/>
          <c:val>
            <c:numRef>
              <c:f>Sheet1!$A$5:$B$5</c:f>
              <c:numCache>
                <c:formatCode>General</c:formatCode>
                <c:ptCount val="2"/>
                <c:pt idx="0">
                  <c:v>1279</c:v>
                </c:pt>
                <c:pt idx="1">
                  <c:v>373</c:v>
                </c:pt>
              </c:numCache>
            </c:numRef>
          </c:val>
          <c:extLst>
            <c:ext xmlns:c16="http://schemas.microsoft.com/office/drawing/2014/chart" uri="{C3380CC4-5D6E-409C-BE32-E72D297353CC}">
              <c16:uniqueId val="{00000005-09EF-4E60-8BCD-DE6DFEAE9641}"/>
            </c:ext>
          </c:extLst>
        </c:ser>
        <c:ser>
          <c:idx val="5"/>
          <c:order val="5"/>
          <c:spPr>
            <a:solidFill>
              <a:schemeClr val="accent3"/>
            </a:solidFill>
            <a:ln>
              <a:noFill/>
            </a:ln>
          </c:spPr>
          <c:invertIfNegative val="0"/>
          <c:val>
            <c:numRef>
              <c:f>Sheet1!$A$6:$B$6</c:f>
              <c:numCache>
                <c:formatCode>General</c:formatCode>
                <c:ptCount val="2"/>
                <c:pt idx="0">
                  <c:v>391</c:v>
                </c:pt>
                <c:pt idx="1">
                  <c:v>114</c:v>
                </c:pt>
              </c:numCache>
            </c:numRef>
          </c:val>
          <c:extLst>
            <c:ext xmlns:c16="http://schemas.microsoft.com/office/drawing/2014/chart" uri="{C3380CC4-5D6E-409C-BE32-E72D297353CC}">
              <c16:uniqueId val="{00000006-09EF-4E60-8BCD-DE6DFEAE9641}"/>
            </c:ext>
          </c:extLst>
        </c:ser>
        <c:ser>
          <c:idx val="6"/>
          <c:order val="6"/>
          <c:spPr>
            <a:solidFill>
              <a:schemeClr val="accent2"/>
            </a:solidFill>
            <a:ln>
              <a:noFill/>
            </a:ln>
          </c:spPr>
          <c:invertIfNegative val="0"/>
          <c:val>
            <c:numRef>
              <c:f>Sheet1!$A$7:$B$7</c:f>
              <c:numCache>
                <c:formatCode>General</c:formatCode>
                <c:ptCount val="2"/>
                <c:pt idx="0">
                  <c:v>1345</c:v>
                </c:pt>
                <c:pt idx="1">
                  <c:v>784</c:v>
                </c:pt>
              </c:numCache>
            </c:numRef>
          </c:val>
          <c:extLst>
            <c:ext xmlns:c16="http://schemas.microsoft.com/office/drawing/2014/chart" uri="{C3380CC4-5D6E-409C-BE32-E72D297353CC}">
              <c16:uniqueId val="{00000007-09EF-4E60-8BCD-DE6DFEAE9641}"/>
            </c:ext>
          </c:extLst>
        </c:ser>
        <c:ser>
          <c:idx val="7"/>
          <c:order val="7"/>
          <c:spPr>
            <a:solidFill>
              <a:schemeClr val="accent5"/>
            </a:solidFill>
            <a:ln>
              <a:noFill/>
            </a:ln>
          </c:spPr>
          <c:invertIfNegative val="0"/>
          <c:val>
            <c:numRef>
              <c:f>Sheet1!$A$8:$B$8</c:f>
              <c:numCache>
                <c:formatCode>General</c:formatCode>
                <c:ptCount val="2"/>
                <c:pt idx="0">
                  <c:v>178</c:v>
                </c:pt>
                <c:pt idx="1">
                  <c:v>52</c:v>
                </c:pt>
              </c:numCache>
            </c:numRef>
          </c:val>
          <c:extLst>
            <c:ext xmlns:c16="http://schemas.microsoft.com/office/drawing/2014/chart" uri="{C3380CC4-5D6E-409C-BE32-E72D297353CC}">
              <c16:uniqueId val="{00000008-09EF-4E60-8BCD-DE6DFEAE9641}"/>
            </c:ext>
          </c:extLst>
        </c:ser>
        <c:dLbls>
          <c:showLegendKey val="0"/>
          <c:showVal val="0"/>
          <c:showCatName val="0"/>
          <c:showSerName val="0"/>
          <c:showPercent val="0"/>
          <c:showBubbleSize val="0"/>
        </c:dLbls>
        <c:gapWidth val="80"/>
        <c:overlap val="100"/>
        <c:axId val="930837535"/>
        <c:axId val="1"/>
      </c:barChart>
      <c:catAx>
        <c:axId val="930837535"/>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200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00" kern="1200">
                <a:solidFill>
                  <a:schemeClr val="tx1"/>
                </a:solidFill>
                <a:latin typeface="+mn-lt"/>
                <a:ea typeface="+mn-ea"/>
                <a:cs typeface="+mn-cs"/>
              </a:defRPr>
            </a:pPr>
            <a:endParaRPr lang="en-US"/>
          </a:p>
        </c:txPr>
        <c:crossAx val="930837535"/>
        <c:crosses val="min"/>
        <c:crossBetween val="between"/>
        <c:majorUnit val="3000"/>
      </c:valAx>
    </c:plotArea>
    <c:plotVisOnly val="0"/>
    <c:dispBlanksAs val="gap"/>
    <c:showDLblsOverMax val="1"/>
  </c:chart>
  <c:externalData r:id="rId1">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9174041297935103E-2"/>
          <c:y val="4.1599999999999998E-2"/>
          <c:w val="0.96165191740412981"/>
          <c:h val="0.91679999999999995"/>
        </c:manualLayout>
      </c:layout>
      <c:lineChart>
        <c:grouping val="standard"/>
        <c:varyColors val="0"/>
        <c:ser>
          <c:idx val="0"/>
          <c:order val="0"/>
          <c:spPr>
            <a:ln w="19050" cmpd="sng" algn="ctr">
              <a:solidFill>
                <a:schemeClr val="accent1"/>
              </a:solidFill>
              <a:prstDash val="solid"/>
            </a:ln>
          </c:spPr>
          <c:marker>
            <c:symbol val="none"/>
          </c:marker>
          <c:dPt>
            <c:idx val="0"/>
            <c:marker>
              <c:symbol val="triangle"/>
              <c:size val="7"/>
              <c:spPr>
                <a:solidFill>
                  <a:schemeClr val="accent1"/>
                </a:solidFill>
                <a:ln w="9525" cmpd="sng" algn="ctr">
                  <a:solidFill>
                    <a:schemeClr val="accent1"/>
                  </a:solidFill>
                  <a:prstDash val="solid"/>
                </a:ln>
              </c:spPr>
            </c:marker>
            <c:bubble3D val="0"/>
            <c:extLst>
              <c:ext xmlns:c16="http://schemas.microsoft.com/office/drawing/2014/chart" uri="{C3380CC4-5D6E-409C-BE32-E72D297353CC}">
                <c16:uniqueId val="{00000000-604A-4053-870F-6237662B1ABF}"/>
              </c:ext>
            </c:extLst>
          </c:dPt>
          <c:dPt>
            <c:idx val="1"/>
            <c:marker>
              <c:symbol val="triangle"/>
              <c:size val="7"/>
              <c:spPr>
                <a:solidFill>
                  <a:schemeClr val="accent1"/>
                </a:solidFill>
                <a:ln w="9525" cmpd="sng" algn="ctr">
                  <a:solidFill>
                    <a:schemeClr val="accent1"/>
                  </a:solidFill>
                  <a:prstDash val="solid"/>
                </a:ln>
              </c:spPr>
            </c:marker>
            <c:bubble3D val="0"/>
            <c:extLst>
              <c:ext xmlns:c16="http://schemas.microsoft.com/office/drawing/2014/chart" uri="{C3380CC4-5D6E-409C-BE32-E72D297353CC}">
                <c16:uniqueId val="{00000001-604A-4053-870F-6237662B1ABF}"/>
              </c:ext>
            </c:extLst>
          </c:dPt>
          <c:dPt>
            <c:idx val="2"/>
            <c:marker>
              <c:symbol val="triangle"/>
              <c:size val="7"/>
              <c:spPr>
                <a:solidFill>
                  <a:schemeClr val="accent1"/>
                </a:solidFill>
                <a:ln w="9525" cmpd="sng" algn="ctr">
                  <a:solidFill>
                    <a:schemeClr val="accent1"/>
                  </a:solidFill>
                  <a:prstDash val="solid"/>
                </a:ln>
              </c:spPr>
            </c:marker>
            <c:bubble3D val="0"/>
            <c:extLst>
              <c:ext xmlns:c16="http://schemas.microsoft.com/office/drawing/2014/chart" uri="{C3380CC4-5D6E-409C-BE32-E72D297353CC}">
                <c16:uniqueId val="{00000002-604A-4053-870F-6237662B1ABF}"/>
              </c:ext>
            </c:extLst>
          </c:dPt>
          <c:dPt>
            <c:idx val="3"/>
            <c:marker>
              <c:symbol val="triangle"/>
              <c:size val="7"/>
              <c:spPr>
                <a:solidFill>
                  <a:schemeClr val="accent1"/>
                </a:solidFill>
                <a:ln w="9525" cmpd="sng" algn="ctr">
                  <a:solidFill>
                    <a:schemeClr val="accent1"/>
                  </a:solidFill>
                  <a:prstDash val="solid"/>
                </a:ln>
              </c:spPr>
            </c:marker>
            <c:bubble3D val="0"/>
            <c:extLst>
              <c:ext xmlns:c16="http://schemas.microsoft.com/office/drawing/2014/chart" uri="{C3380CC4-5D6E-409C-BE32-E72D297353CC}">
                <c16:uniqueId val="{00000003-604A-4053-870F-6237662B1ABF}"/>
              </c:ext>
            </c:extLst>
          </c:dPt>
          <c:dPt>
            <c:idx val="4"/>
            <c:marker>
              <c:symbol val="triangle"/>
              <c:size val="7"/>
              <c:spPr>
                <a:solidFill>
                  <a:schemeClr val="accent1"/>
                </a:solidFill>
                <a:ln w="9525" cmpd="sng" algn="ctr">
                  <a:solidFill>
                    <a:schemeClr val="accent1"/>
                  </a:solidFill>
                  <a:prstDash val="solid"/>
                </a:ln>
              </c:spPr>
            </c:marker>
            <c:bubble3D val="0"/>
            <c:extLst>
              <c:ext xmlns:c16="http://schemas.microsoft.com/office/drawing/2014/chart" uri="{C3380CC4-5D6E-409C-BE32-E72D297353CC}">
                <c16:uniqueId val="{00000004-604A-4053-870F-6237662B1ABF}"/>
              </c:ext>
            </c:extLst>
          </c:dPt>
          <c:val>
            <c:numRef>
              <c:f>Sheet1!$A$1:$E$1</c:f>
              <c:numCache>
                <c:formatCode>General</c:formatCode>
                <c:ptCount val="5"/>
                <c:pt idx="0">
                  <c:v>5500</c:v>
                </c:pt>
                <c:pt idx="1">
                  <c:v>4600</c:v>
                </c:pt>
                <c:pt idx="2">
                  <c:v>4250</c:v>
                </c:pt>
                <c:pt idx="3">
                  <c:v>3950</c:v>
                </c:pt>
                <c:pt idx="4">
                  <c:v>3800</c:v>
                </c:pt>
              </c:numCache>
            </c:numRef>
          </c:val>
          <c:smooth val="0"/>
          <c:extLst>
            <c:ext xmlns:c16="http://schemas.microsoft.com/office/drawing/2014/chart" uri="{C3380CC4-5D6E-409C-BE32-E72D297353CC}">
              <c16:uniqueId val="{00000005-604A-4053-870F-6237662B1ABF}"/>
            </c:ext>
          </c:extLst>
        </c:ser>
        <c:ser>
          <c:idx val="1"/>
          <c:order val="1"/>
          <c:spPr>
            <a:ln w="19050" cmpd="sng" algn="ctr">
              <a:solidFill>
                <a:schemeClr val="accent2"/>
              </a:solidFill>
              <a:prstDash val="solid"/>
            </a:ln>
          </c:spPr>
          <c:marker>
            <c:symbol val="none"/>
          </c:marker>
          <c:dPt>
            <c:idx val="0"/>
            <c:marker>
              <c:symbol val="triangle"/>
              <c:size val="7"/>
              <c:spPr>
                <a:solidFill>
                  <a:schemeClr val="accent2"/>
                </a:solidFill>
                <a:ln w="9525" cmpd="sng" algn="ctr">
                  <a:solidFill>
                    <a:schemeClr val="accent2"/>
                  </a:solidFill>
                  <a:prstDash val="solid"/>
                </a:ln>
              </c:spPr>
            </c:marker>
            <c:bubble3D val="0"/>
            <c:extLst>
              <c:ext xmlns:c16="http://schemas.microsoft.com/office/drawing/2014/chart" uri="{C3380CC4-5D6E-409C-BE32-E72D297353CC}">
                <c16:uniqueId val="{00000006-604A-4053-870F-6237662B1ABF}"/>
              </c:ext>
            </c:extLst>
          </c:dPt>
          <c:dPt>
            <c:idx val="1"/>
            <c:marker>
              <c:symbol val="triangle"/>
              <c:size val="7"/>
              <c:spPr>
                <a:solidFill>
                  <a:schemeClr val="accent2"/>
                </a:solidFill>
                <a:ln w="9525" cmpd="sng" algn="ctr">
                  <a:solidFill>
                    <a:schemeClr val="accent2"/>
                  </a:solidFill>
                  <a:prstDash val="solid"/>
                </a:ln>
              </c:spPr>
            </c:marker>
            <c:bubble3D val="0"/>
            <c:extLst>
              <c:ext xmlns:c16="http://schemas.microsoft.com/office/drawing/2014/chart" uri="{C3380CC4-5D6E-409C-BE32-E72D297353CC}">
                <c16:uniqueId val="{00000007-604A-4053-870F-6237662B1ABF}"/>
              </c:ext>
            </c:extLst>
          </c:dPt>
          <c:dPt>
            <c:idx val="2"/>
            <c:marker>
              <c:symbol val="triangle"/>
              <c:size val="7"/>
              <c:spPr>
                <a:solidFill>
                  <a:schemeClr val="accent2"/>
                </a:solidFill>
                <a:ln w="9525" cmpd="sng" algn="ctr">
                  <a:solidFill>
                    <a:schemeClr val="accent2"/>
                  </a:solidFill>
                  <a:prstDash val="solid"/>
                </a:ln>
              </c:spPr>
            </c:marker>
            <c:bubble3D val="0"/>
            <c:extLst>
              <c:ext xmlns:c16="http://schemas.microsoft.com/office/drawing/2014/chart" uri="{C3380CC4-5D6E-409C-BE32-E72D297353CC}">
                <c16:uniqueId val="{00000008-604A-4053-870F-6237662B1ABF}"/>
              </c:ext>
            </c:extLst>
          </c:dPt>
          <c:dPt>
            <c:idx val="3"/>
            <c:marker>
              <c:symbol val="triangle"/>
              <c:size val="7"/>
              <c:spPr>
                <a:solidFill>
                  <a:schemeClr val="accent2"/>
                </a:solidFill>
                <a:ln w="9525" cmpd="sng" algn="ctr">
                  <a:solidFill>
                    <a:schemeClr val="accent2"/>
                  </a:solidFill>
                  <a:prstDash val="solid"/>
                </a:ln>
              </c:spPr>
            </c:marker>
            <c:bubble3D val="0"/>
            <c:extLst>
              <c:ext xmlns:c16="http://schemas.microsoft.com/office/drawing/2014/chart" uri="{C3380CC4-5D6E-409C-BE32-E72D297353CC}">
                <c16:uniqueId val="{00000009-604A-4053-870F-6237662B1ABF}"/>
              </c:ext>
            </c:extLst>
          </c:dPt>
          <c:dPt>
            <c:idx val="4"/>
            <c:marker>
              <c:symbol val="triangle"/>
              <c:size val="7"/>
              <c:spPr>
                <a:solidFill>
                  <a:schemeClr val="accent2"/>
                </a:solidFill>
                <a:ln w="9525" cmpd="sng" algn="ctr">
                  <a:solidFill>
                    <a:schemeClr val="accent2"/>
                  </a:solidFill>
                  <a:prstDash val="solid"/>
                </a:ln>
              </c:spPr>
            </c:marker>
            <c:bubble3D val="0"/>
            <c:extLst>
              <c:ext xmlns:c16="http://schemas.microsoft.com/office/drawing/2014/chart" uri="{C3380CC4-5D6E-409C-BE32-E72D297353CC}">
                <c16:uniqueId val="{0000000A-604A-4053-870F-6237662B1ABF}"/>
              </c:ext>
            </c:extLst>
          </c:dPt>
          <c:val>
            <c:numRef>
              <c:f>Sheet1!$A$2:$E$2</c:f>
              <c:numCache>
                <c:formatCode>General</c:formatCode>
                <c:ptCount val="5"/>
                <c:pt idx="0">
                  <c:v>5500</c:v>
                </c:pt>
                <c:pt idx="1">
                  <c:v>4350</c:v>
                </c:pt>
                <c:pt idx="2">
                  <c:v>3800</c:v>
                </c:pt>
                <c:pt idx="3">
                  <c:v>3600</c:v>
                </c:pt>
                <c:pt idx="4">
                  <c:v>3450</c:v>
                </c:pt>
              </c:numCache>
            </c:numRef>
          </c:val>
          <c:smooth val="0"/>
          <c:extLst>
            <c:ext xmlns:c16="http://schemas.microsoft.com/office/drawing/2014/chart" uri="{C3380CC4-5D6E-409C-BE32-E72D297353CC}">
              <c16:uniqueId val="{0000000B-604A-4053-870F-6237662B1ABF}"/>
            </c:ext>
          </c:extLst>
        </c:ser>
        <c:ser>
          <c:idx val="2"/>
          <c:order val="2"/>
          <c:spPr>
            <a:ln w="19050" cmpd="sng" algn="ctr">
              <a:solidFill>
                <a:schemeClr val="accent3"/>
              </a:solidFill>
              <a:prstDash val="solid"/>
            </a:ln>
          </c:spPr>
          <c:marker>
            <c:symbol val="none"/>
          </c:marker>
          <c:dPt>
            <c:idx val="0"/>
            <c:marker>
              <c:symbol val="triangle"/>
              <c:size val="7"/>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0C-604A-4053-870F-6237662B1ABF}"/>
              </c:ext>
            </c:extLst>
          </c:dPt>
          <c:dPt>
            <c:idx val="1"/>
            <c:marker>
              <c:symbol val="triangle"/>
              <c:size val="7"/>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0D-604A-4053-870F-6237662B1ABF}"/>
              </c:ext>
            </c:extLst>
          </c:dPt>
          <c:dPt>
            <c:idx val="2"/>
            <c:marker>
              <c:symbol val="triangle"/>
              <c:size val="7"/>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0E-604A-4053-870F-6237662B1ABF}"/>
              </c:ext>
            </c:extLst>
          </c:dPt>
          <c:dPt>
            <c:idx val="3"/>
            <c:marker>
              <c:symbol val="triangle"/>
              <c:size val="7"/>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0F-604A-4053-870F-6237662B1ABF}"/>
              </c:ext>
            </c:extLst>
          </c:dPt>
          <c:dPt>
            <c:idx val="4"/>
            <c:marker>
              <c:symbol val="triangle"/>
              <c:size val="7"/>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10-604A-4053-870F-6237662B1ABF}"/>
              </c:ext>
            </c:extLst>
          </c:dPt>
          <c:val>
            <c:numRef>
              <c:f>Sheet1!$A$3:$E$3</c:f>
              <c:numCache>
                <c:formatCode>General</c:formatCode>
                <c:ptCount val="5"/>
                <c:pt idx="0">
                  <c:v>5500</c:v>
                </c:pt>
                <c:pt idx="1">
                  <c:v>4300</c:v>
                </c:pt>
                <c:pt idx="2">
                  <c:v>3550</c:v>
                </c:pt>
                <c:pt idx="3">
                  <c:v>3400</c:v>
                </c:pt>
                <c:pt idx="4">
                  <c:v>3250</c:v>
                </c:pt>
              </c:numCache>
            </c:numRef>
          </c:val>
          <c:smooth val="0"/>
          <c:extLst>
            <c:ext xmlns:c16="http://schemas.microsoft.com/office/drawing/2014/chart" uri="{C3380CC4-5D6E-409C-BE32-E72D297353CC}">
              <c16:uniqueId val="{00000011-604A-4053-870F-6237662B1ABF}"/>
            </c:ext>
          </c:extLst>
        </c:ser>
        <c:ser>
          <c:idx val="3"/>
          <c:order val="3"/>
          <c:spPr>
            <a:ln w="19050" cmpd="sng" algn="ctr">
              <a:solidFill>
                <a:schemeClr val="accent4"/>
              </a:solidFill>
              <a:prstDash val="solid"/>
            </a:ln>
          </c:spPr>
          <c:marker>
            <c:symbol val="none"/>
          </c:marker>
          <c:dPt>
            <c:idx val="0"/>
            <c:marker>
              <c:symbol val="triangle"/>
              <c:size val="7"/>
              <c:spPr>
                <a:solidFill>
                  <a:schemeClr val="accent4"/>
                </a:solidFill>
                <a:ln w="9525" cmpd="sng" algn="ctr">
                  <a:solidFill>
                    <a:schemeClr val="accent4"/>
                  </a:solidFill>
                  <a:prstDash val="solid"/>
                </a:ln>
              </c:spPr>
            </c:marker>
            <c:bubble3D val="0"/>
            <c:extLst>
              <c:ext xmlns:c16="http://schemas.microsoft.com/office/drawing/2014/chart" uri="{C3380CC4-5D6E-409C-BE32-E72D297353CC}">
                <c16:uniqueId val="{00000012-604A-4053-870F-6237662B1ABF}"/>
              </c:ext>
            </c:extLst>
          </c:dPt>
          <c:dPt>
            <c:idx val="1"/>
            <c:marker>
              <c:symbol val="triangle"/>
              <c:size val="7"/>
              <c:spPr>
                <a:solidFill>
                  <a:schemeClr val="accent4"/>
                </a:solidFill>
                <a:ln w="9525" cmpd="sng" algn="ctr">
                  <a:solidFill>
                    <a:schemeClr val="accent4"/>
                  </a:solidFill>
                  <a:prstDash val="solid"/>
                </a:ln>
              </c:spPr>
            </c:marker>
            <c:bubble3D val="0"/>
            <c:extLst>
              <c:ext xmlns:c16="http://schemas.microsoft.com/office/drawing/2014/chart" uri="{C3380CC4-5D6E-409C-BE32-E72D297353CC}">
                <c16:uniqueId val="{00000013-604A-4053-870F-6237662B1ABF}"/>
              </c:ext>
            </c:extLst>
          </c:dPt>
          <c:dPt>
            <c:idx val="2"/>
            <c:marker>
              <c:symbol val="triangle"/>
              <c:size val="7"/>
              <c:spPr>
                <a:solidFill>
                  <a:schemeClr val="accent4"/>
                </a:solidFill>
                <a:ln w="9525" cmpd="sng" algn="ctr">
                  <a:solidFill>
                    <a:schemeClr val="accent4"/>
                  </a:solidFill>
                  <a:prstDash val="solid"/>
                </a:ln>
              </c:spPr>
            </c:marker>
            <c:bubble3D val="0"/>
            <c:extLst>
              <c:ext xmlns:c16="http://schemas.microsoft.com/office/drawing/2014/chart" uri="{C3380CC4-5D6E-409C-BE32-E72D297353CC}">
                <c16:uniqueId val="{00000014-604A-4053-870F-6237662B1ABF}"/>
              </c:ext>
            </c:extLst>
          </c:dPt>
          <c:val>
            <c:numRef>
              <c:f>Sheet1!$A$4:$E$4</c:f>
              <c:numCache>
                <c:formatCode>General</c:formatCode>
                <c:ptCount val="5"/>
                <c:pt idx="0">
                  <c:v>5500</c:v>
                </c:pt>
                <c:pt idx="1">
                  <c:v>4300</c:v>
                </c:pt>
                <c:pt idx="2">
                  <c:v>2100</c:v>
                </c:pt>
              </c:numCache>
            </c:numRef>
          </c:val>
          <c:smooth val="0"/>
          <c:extLst>
            <c:ext xmlns:c16="http://schemas.microsoft.com/office/drawing/2014/chart" uri="{C3380CC4-5D6E-409C-BE32-E72D297353CC}">
              <c16:uniqueId val="{00000015-604A-4053-870F-6237662B1ABF}"/>
            </c:ext>
          </c:extLst>
        </c:ser>
        <c:dLbls>
          <c:showLegendKey val="0"/>
          <c:showVal val="0"/>
          <c:showCatName val="0"/>
          <c:showSerName val="0"/>
          <c:showPercent val="0"/>
          <c:showBubbleSize val="0"/>
        </c:dLbls>
        <c:smooth val="0"/>
        <c:axId val="384403568"/>
        <c:axId val="1"/>
      </c:lineChart>
      <c:catAx>
        <c:axId val="384403568"/>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5500"/>
          <c:min val="1000"/>
        </c:scaling>
        <c:delete val="0"/>
        <c:axPos val="l"/>
        <c:majorGridlines>
          <c:spPr>
            <a:ln>
              <a:noFill/>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sz="1000" kern="1200">
                <a:latin typeface="+mn-lt"/>
                <a:ea typeface="+mn-ea"/>
                <a:cs typeface="+mn-cs"/>
              </a:defRPr>
            </a:pPr>
            <a:endParaRPr lang="en-US"/>
          </a:p>
        </c:txPr>
        <c:crossAx val="384403568"/>
        <c:crosses val="min"/>
        <c:crossBetween val="midCat"/>
        <c:majorUnit val="500"/>
      </c:valAx>
    </c:plotArea>
    <c:plotVisOnly val="0"/>
    <c:dispBlanksAs val="gap"/>
    <c:showDLblsOverMax val="1"/>
  </c:chart>
  <c:externalData r:id="rId1">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614035087719298E-2"/>
          <c:y val="4.4905008635578586E-2"/>
          <c:w val="0.91508771929824562"/>
          <c:h val="0.7918825561312608"/>
        </c:manualLayout>
      </c:layout>
      <c:scatterChart>
        <c:scatterStyle val="lineMarker"/>
        <c:varyColors val="0"/>
        <c:ser>
          <c:idx val="0"/>
          <c:order val="0"/>
          <c:spPr>
            <a:ln>
              <a:noFill/>
            </a:ln>
          </c:spPr>
          <c:marker>
            <c:symbol val="circle"/>
            <c:size val="7"/>
            <c:spPr>
              <a:solidFill>
                <a:schemeClr val="accent1"/>
              </a:solidFill>
              <a:ln w="9525" cmpd="sng" algn="ctr">
                <a:solidFill>
                  <a:schemeClr val="accent1"/>
                </a:solidFill>
                <a:prstDash val="solid"/>
              </a:ln>
            </c:spPr>
          </c:marker>
          <c:xVal>
            <c:numRef>
              <c:f>Sheet1!$A$1:$A$28</c:f>
              <c:numCache>
                <c:formatCode>General</c:formatCode>
                <c:ptCount val="28"/>
                <c:pt idx="0">
                  <c:v>30</c:v>
                </c:pt>
                <c:pt idx="1">
                  <c:v>50</c:v>
                </c:pt>
                <c:pt idx="2">
                  <c:v>50</c:v>
                </c:pt>
                <c:pt idx="3">
                  <c:v>80</c:v>
                </c:pt>
                <c:pt idx="4">
                  <c:v>80</c:v>
                </c:pt>
                <c:pt idx="5">
                  <c:v>80</c:v>
                </c:pt>
                <c:pt idx="6">
                  <c:v>80</c:v>
                </c:pt>
                <c:pt idx="7">
                  <c:v>90</c:v>
                </c:pt>
                <c:pt idx="8">
                  <c:v>90</c:v>
                </c:pt>
                <c:pt idx="9">
                  <c:v>90</c:v>
                </c:pt>
                <c:pt idx="10">
                  <c:v>90</c:v>
                </c:pt>
                <c:pt idx="11">
                  <c:v>90</c:v>
                </c:pt>
                <c:pt idx="12">
                  <c:v>90</c:v>
                </c:pt>
                <c:pt idx="13">
                  <c:v>95</c:v>
                </c:pt>
                <c:pt idx="14">
                  <c:v>95</c:v>
                </c:pt>
                <c:pt idx="15">
                  <c:v>95</c:v>
                </c:pt>
                <c:pt idx="16">
                  <c:v>95</c:v>
                </c:pt>
                <c:pt idx="17">
                  <c:v>95</c:v>
                </c:pt>
                <c:pt idx="18">
                  <c:v>95</c:v>
                </c:pt>
                <c:pt idx="19">
                  <c:v>95</c:v>
                </c:pt>
                <c:pt idx="20">
                  <c:v>95</c:v>
                </c:pt>
                <c:pt idx="21">
                  <c:v>95</c:v>
                </c:pt>
                <c:pt idx="22">
                  <c:v>100</c:v>
                </c:pt>
                <c:pt idx="23">
                  <c:v>100</c:v>
                </c:pt>
                <c:pt idx="24">
                  <c:v>100</c:v>
                </c:pt>
                <c:pt idx="25">
                  <c:v>100</c:v>
                </c:pt>
                <c:pt idx="26">
                  <c:v>100</c:v>
                </c:pt>
                <c:pt idx="27">
                  <c:v>100</c:v>
                </c:pt>
              </c:numCache>
            </c:numRef>
          </c:xVal>
          <c:yVal>
            <c:numRef>
              <c:f>Sheet1!$B$1:$B$28</c:f>
              <c:numCache>
                <c:formatCode>General</c:formatCode>
                <c:ptCount val="28"/>
                <c:pt idx="0">
                  <c:v>11929.577464788699</c:v>
                </c:pt>
                <c:pt idx="1">
                  <c:v>10302.8169014084</c:v>
                </c:pt>
                <c:pt idx="2">
                  <c:v>9711.2676056338005</c:v>
                </c:pt>
                <c:pt idx="3">
                  <c:v>8281.6901408450703</c:v>
                </c:pt>
                <c:pt idx="4">
                  <c:v>3697.1830985915499</c:v>
                </c:pt>
                <c:pt idx="5">
                  <c:v>3007.0422535211301</c:v>
                </c:pt>
                <c:pt idx="6">
                  <c:v>2415.49295774648</c:v>
                </c:pt>
                <c:pt idx="7">
                  <c:v>4929.5774647887301</c:v>
                </c:pt>
                <c:pt idx="8">
                  <c:v>3894.3661971831002</c:v>
                </c:pt>
                <c:pt idx="9">
                  <c:v>3154.9295774647899</c:v>
                </c:pt>
                <c:pt idx="10">
                  <c:v>2661.9718309859099</c:v>
                </c:pt>
                <c:pt idx="11">
                  <c:v>2366.1971830985899</c:v>
                </c:pt>
                <c:pt idx="12">
                  <c:v>1725.35211267606</c:v>
                </c:pt>
                <c:pt idx="13">
                  <c:v>5422.5352112676101</c:v>
                </c:pt>
                <c:pt idx="14">
                  <c:v>4239.4366197183099</c:v>
                </c:pt>
                <c:pt idx="15">
                  <c:v>4042.25352112676</c:v>
                </c:pt>
                <c:pt idx="16">
                  <c:v>3697.1830985915499</c:v>
                </c:pt>
                <c:pt idx="17">
                  <c:v>2760.5633802816901</c:v>
                </c:pt>
                <c:pt idx="18">
                  <c:v>2612.6760563380299</c:v>
                </c:pt>
                <c:pt idx="19">
                  <c:v>2415.49295774648</c:v>
                </c:pt>
                <c:pt idx="20">
                  <c:v>2415.49295774648</c:v>
                </c:pt>
                <c:pt idx="21">
                  <c:v>2218.3098591549301</c:v>
                </c:pt>
                <c:pt idx="22">
                  <c:v>3894.3661971831002</c:v>
                </c:pt>
                <c:pt idx="23">
                  <c:v>3549.2957746478901</c:v>
                </c:pt>
                <c:pt idx="24">
                  <c:v>3056.3380281690102</c:v>
                </c:pt>
                <c:pt idx="25">
                  <c:v>2859.1549295774698</c:v>
                </c:pt>
                <c:pt idx="26">
                  <c:v>2563.3802816901398</c:v>
                </c:pt>
                <c:pt idx="27">
                  <c:v>2267.6056338028202</c:v>
                </c:pt>
              </c:numCache>
            </c:numRef>
          </c:yVal>
          <c:smooth val="0"/>
          <c:extLst>
            <c:ext xmlns:c16="http://schemas.microsoft.com/office/drawing/2014/chart" uri="{C3380CC4-5D6E-409C-BE32-E72D297353CC}">
              <c16:uniqueId val="{00000000-603E-4F07-8AE2-13560677A7DB}"/>
            </c:ext>
          </c:extLst>
        </c:ser>
        <c:dLbls>
          <c:showLegendKey val="0"/>
          <c:showVal val="0"/>
          <c:showCatName val="0"/>
          <c:showSerName val="0"/>
          <c:showPercent val="0"/>
          <c:showBubbleSize val="0"/>
        </c:dLbls>
        <c:axId val="384332016"/>
        <c:axId val="1"/>
      </c:scatterChart>
      <c:valAx>
        <c:axId val="384332016"/>
        <c:scaling>
          <c:orientation val="minMax"/>
          <c:max val="100"/>
          <c:min val="0"/>
        </c:scaling>
        <c:delete val="0"/>
        <c:axPos val="b"/>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800" kern="1200">
                <a:solidFill>
                  <a:schemeClr val="tx1"/>
                </a:solidFill>
                <a:latin typeface="+mn-lt"/>
                <a:ea typeface="+mn-ea"/>
                <a:cs typeface="+mn-cs"/>
              </a:defRPr>
            </a:pPr>
            <a:endParaRPr lang="en-US"/>
          </a:p>
        </c:txPr>
        <c:crossAx val="1"/>
        <c:crosses val="min"/>
        <c:crossBetween val="midCat"/>
        <c:majorUnit val="5"/>
      </c:valAx>
      <c:valAx>
        <c:axId val="1"/>
        <c:scaling>
          <c:orientation val="minMax"/>
          <c:max val="15000"/>
          <c:min val="0"/>
        </c:scaling>
        <c:delete val="0"/>
        <c:axPos val="l"/>
        <c:majorGridlines>
          <c:spPr>
            <a:ln>
              <a:noFill/>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sz="1000" kern="1200">
                <a:latin typeface="+mn-lt"/>
                <a:ea typeface="+mn-ea"/>
                <a:cs typeface="+mn-cs"/>
              </a:defRPr>
            </a:pPr>
            <a:endParaRPr lang="en-US"/>
          </a:p>
        </c:txPr>
        <c:crossAx val="384332016"/>
        <c:crosses val="min"/>
        <c:crossBetween val="midCat"/>
        <c:majorUnit val="5000"/>
      </c:valAx>
    </c:plotArea>
    <c:plotVisOnly val="0"/>
    <c:dispBlanksAs val="gap"/>
    <c:showDLblsOverMax val="1"/>
  </c:chart>
  <c:externalData r:id="rId1">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9.2253521126760565E-2"/>
          <c:y val="6.243032329988852E-2"/>
          <c:w val="0.81619718309859157"/>
          <c:h val="0.87513935340022297"/>
        </c:manualLayout>
      </c:layout>
      <c:barChart>
        <c:barDir val="col"/>
        <c:grouping val="stacked"/>
        <c:varyColors val="0"/>
        <c:ser>
          <c:idx val="0"/>
          <c:order val="0"/>
          <c:spPr>
            <a:solidFill>
              <a:schemeClr val="accent4"/>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D41B-4FB1-9D36-907D74565929}"/>
                </c:ext>
              </c:extLst>
            </c:dLbl>
            <c:dLbl>
              <c:idx val="1"/>
              <c:layout>
                <c:manualLayout>
                  <c:x val="0"/>
                  <c:y val="0"/>
                </c:manualLayout>
              </c:layout>
              <c:numFmt formatCode="#,##0&quot;%&quot;;&quot;-&quot;#,##0&quot;%&quot;"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D41B-4FB1-9D36-907D74565929}"/>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Sheet1!$A$1:$B$1</c:f>
              <c:numCache>
                <c:formatCode>General</c:formatCode>
                <c:ptCount val="2"/>
                <c:pt idx="0">
                  <c:v>8</c:v>
                </c:pt>
                <c:pt idx="1">
                  <c:v>17</c:v>
                </c:pt>
              </c:numCache>
            </c:numRef>
          </c:val>
          <c:extLst>
            <c:ext xmlns:c16="http://schemas.microsoft.com/office/drawing/2014/chart" uri="{C3380CC4-5D6E-409C-BE32-E72D297353CC}">
              <c16:uniqueId val="{00000002-D41B-4FB1-9D36-907D74565929}"/>
            </c:ext>
          </c:extLst>
        </c:ser>
        <c:ser>
          <c:idx val="1"/>
          <c:order val="1"/>
          <c:spPr>
            <a:solidFill>
              <a:schemeClr val="accent3"/>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D41B-4FB1-9D36-907D74565929}"/>
                </c:ext>
              </c:extLst>
            </c:dLbl>
            <c:dLbl>
              <c:idx val="1"/>
              <c:layout>
                <c:manualLayout>
                  <c:x val="0"/>
                  <c:y val="0"/>
                </c:manualLayout>
              </c:layout>
              <c:numFmt formatCode="#,##0&quot;%&quot;;&quot;-&quot;#,##0&quot;%&quot;"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D41B-4FB1-9D36-907D74565929}"/>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Sheet1!$A$2:$B$2</c:f>
              <c:numCache>
                <c:formatCode>General</c:formatCode>
                <c:ptCount val="2"/>
                <c:pt idx="0">
                  <c:v>24</c:v>
                </c:pt>
                <c:pt idx="1">
                  <c:v>20</c:v>
                </c:pt>
              </c:numCache>
            </c:numRef>
          </c:val>
          <c:extLst>
            <c:ext xmlns:c16="http://schemas.microsoft.com/office/drawing/2014/chart" uri="{C3380CC4-5D6E-409C-BE32-E72D297353CC}">
              <c16:uniqueId val="{00000005-D41B-4FB1-9D36-907D74565929}"/>
            </c:ext>
          </c:extLst>
        </c:ser>
        <c:ser>
          <c:idx val="2"/>
          <c:order val="2"/>
          <c:spPr>
            <a:solidFill>
              <a:schemeClr val="accent2"/>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D41B-4FB1-9D36-907D74565929}"/>
                </c:ext>
              </c:extLst>
            </c:dLbl>
            <c:dLbl>
              <c:idx val="1"/>
              <c:layout>
                <c:manualLayout>
                  <c:x val="0"/>
                  <c:y val="0"/>
                </c:manualLayout>
              </c:layout>
              <c:numFmt formatCode="#,##0&quot;%&quot;;&quot;-&quot;#,##0&quot;%&quot;"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D41B-4FB1-9D36-907D74565929}"/>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Sheet1!$A$3:$B$3</c:f>
              <c:numCache>
                <c:formatCode>General</c:formatCode>
                <c:ptCount val="2"/>
                <c:pt idx="0">
                  <c:v>48.000000000000007</c:v>
                </c:pt>
                <c:pt idx="1">
                  <c:v>30.999999999999993</c:v>
                </c:pt>
              </c:numCache>
            </c:numRef>
          </c:val>
          <c:extLst>
            <c:ext xmlns:c16="http://schemas.microsoft.com/office/drawing/2014/chart" uri="{C3380CC4-5D6E-409C-BE32-E72D297353CC}">
              <c16:uniqueId val="{00000008-D41B-4FB1-9D36-907D74565929}"/>
            </c:ext>
          </c:extLst>
        </c:ser>
        <c:ser>
          <c:idx val="3"/>
          <c:order val="3"/>
          <c:spPr>
            <a:solidFill>
              <a:schemeClr val="accent1"/>
            </a:solidFill>
            <a:ln>
              <a:noFill/>
            </a:ln>
          </c:spPr>
          <c:invertIfNegative val="0"/>
          <c:dLbls>
            <c:dLbl>
              <c:idx val="0"/>
              <c:layout>
                <c:manualLayout>
                  <c:x val="0"/>
                  <c:y val="-3.7160906726124119E-4"/>
                </c:manualLayout>
              </c:layout>
              <c:numFmt formatCode="#,##0&quot;%&quot;;&quot;-&quot;#,##0&quot;%&quot;"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D41B-4FB1-9D36-907D74565929}"/>
                </c:ext>
              </c:extLst>
            </c:dLbl>
            <c:dLbl>
              <c:idx val="1"/>
              <c:layout>
                <c:manualLayout>
                  <c:x val="0"/>
                  <c:y val="-3.7160906726124119E-4"/>
                </c:manualLayout>
              </c:layout>
              <c:numFmt formatCode="#,##0&quot;%&quot;;&quot;-&quot;#,##0&quot;%&quot;"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D41B-4FB1-9D36-907D74565929}"/>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Sheet1!$A$4:$B$4</c:f>
              <c:numCache>
                <c:formatCode>General</c:formatCode>
                <c:ptCount val="2"/>
                <c:pt idx="0">
                  <c:v>19.999999999999996</c:v>
                </c:pt>
                <c:pt idx="1">
                  <c:v>13</c:v>
                </c:pt>
              </c:numCache>
            </c:numRef>
          </c:val>
          <c:extLst>
            <c:ext xmlns:c16="http://schemas.microsoft.com/office/drawing/2014/chart" uri="{C3380CC4-5D6E-409C-BE32-E72D297353CC}">
              <c16:uniqueId val="{0000000B-D41B-4FB1-9D36-907D74565929}"/>
            </c:ext>
          </c:extLst>
        </c:ser>
        <c:dLbls>
          <c:showLegendKey val="0"/>
          <c:showVal val="0"/>
          <c:showCatName val="0"/>
          <c:showSerName val="0"/>
          <c:showPercent val="0"/>
          <c:showBubbleSize val="0"/>
        </c:dLbls>
        <c:gapWidth val="80"/>
        <c:overlap val="100"/>
        <c:axId val="384318704"/>
        <c:axId val="1"/>
      </c:barChart>
      <c:catAx>
        <c:axId val="384318704"/>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00"/>
          <c:min val="0"/>
        </c:scaling>
        <c:delete val="1"/>
        <c:axPos val="l"/>
        <c:numFmt formatCode="General" sourceLinked="1"/>
        <c:majorTickMark val="out"/>
        <c:minorTickMark val="none"/>
        <c:tickLblPos val="nextTo"/>
        <c:crossAx val="384318704"/>
        <c:crosses val="min"/>
        <c:crossBetween val="between"/>
      </c:valAx>
    </c:plotArea>
    <c:plotVisOnly val="0"/>
    <c:dispBlanksAs val="gap"/>
    <c:showDLblsOverMax val="1"/>
  </c:chart>
  <c:externalData r:id="rId1">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1056910569105691"/>
          <c:y val="4.3143955574540795E-2"/>
          <c:w val="0.83604336043360439"/>
          <c:h val="0.85219991456642463"/>
        </c:manualLayout>
      </c:layout>
      <c:scatterChart>
        <c:scatterStyle val="lineMarker"/>
        <c:varyColors val="0"/>
        <c:ser>
          <c:idx val="0"/>
          <c:order val="0"/>
          <c:spPr>
            <a:ln w="28575" cmpd="sng" algn="ctr">
              <a:solidFill>
                <a:srgbClr val="359BDB"/>
              </a:solidFill>
              <a:prstDash val="lgDash"/>
            </a:ln>
          </c:spPr>
          <c:marker>
            <c:symbol val="none"/>
          </c:marker>
          <c:xVal>
            <c:numRef>
              <c:f>Sheet1!$A$1:$E$1</c:f>
              <c:numCache>
                <c:formatCode>General</c:formatCode>
                <c:ptCount val="5"/>
                <c:pt idx="0">
                  <c:v>2030</c:v>
                </c:pt>
                <c:pt idx="1">
                  <c:v>2035</c:v>
                </c:pt>
                <c:pt idx="2">
                  <c:v>2040</c:v>
                </c:pt>
                <c:pt idx="3">
                  <c:v>2045</c:v>
                </c:pt>
                <c:pt idx="4">
                  <c:v>2050</c:v>
                </c:pt>
              </c:numCache>
            </c:numRef>
          </c:xVal>
          <c:yVal>
            <c:numRef>
              <c:f>Sheet1!$A$2:$E$2</c:f>
              <c:numCache>
                <c:formatCode>General</c:formatCode>
                <c:ptCount val="5"/>
                <c:pt idx="0">
                  <c:v>7750</c:v>
                </c:pt>
                <c:pt idx="1">
                  <c:v>7750</c:v>
                </c:pt>
                <c:pt idx="2">
                  <c:v>7500</c:v>
                </c:pt>
                <c:pt idx="3">
                  <c:v>6750</c:v>
                </c:pt>
                <c:pt idx="4">
                  <c:v>6000</c:v>
                </c:pt>
              </c:numCache>
            </c:numRef>
          </c:yVal>
          <c:smooth val="0"/>
          <c:extLst>
            <c:ext xmlns:c16="http://schemas.microsoft.com/office/drawing/2014/chart" uri="{C3380CC4-5D6E-409C-BE32-E72D297353CC}">
              <c16:uniqueId val="{00000000-E9FD-9242-AC4F-59396D8F2347}"/>
            </c:ext>
          </c:extLst>
        </c:ser>
        <c:ser>
          <c:idx val="1"/>
          <c:order val="1"/>
          <c:spPr>
            <a:ln w="28575" cmpd="sng" algn="ctr">
              <a:solidFill>
                <a:srgbClr val="359BDB"/>
              </a:solidFill>
              <a:prstDash val="solid"/>
            </a:ln>
          </c:spPr>
          <c:marker>
            <c:symbol val="none"/>
          </c:marker>
          <c:xVal>
            <c:numRef>
              <c:f>Sheet1!$A$1:$E$1</c:f>
              <c:numCache>
                <c:formatCode>General</c:formatCode>
                <c:ptCount val="5"/>
                <c:pt idx="0">
                  <c:v>2030</c:v>
                </c:pt>
                <c:pt idx="1">
                  <c:v>2035</c:v>
                </c:pt>
                <c:pt idx="2">
                  <c:v>2040</c:v>
                </c:pt>
                <c:pt idx="3">
                  <c:v>2045</c:v>
                </c:pt>
                <c:pt idx="4">
                  <c:v>2050</c:v>
                </c:pt>
              </c:numCache>
            </c:numRef>
          </c:xVal>
          <c:yVal>
            <c:numRef>
              <c:f>Sheet1!$A$3:$E$3</c:f>
              <c:numCache>
                <c:formatCode>General</c:formatCode>
                <c:ptCount val="5"/>
                <c:pt idx="0">
                  <c:v>10000</c:v>
                </c:pt>
                <c:pt idx="1">
                  <c:v>9500</c:v>
                </c:pt>
                <c:pt idx="2">
                  <c:v>8000</c:v>
                </c:pt>
                <c:pt idx="3">
                  <c:v>7000</c:v>
                </c:pt>
                <c:pt idx="4">
                  <c:v>6250</c:v>
                </c:pt>
              </c:numCache>
            </c:numRef>
          </c:yVal>
          <c:smooth val="0"/>
          <c:extLst>
            <c:ext xmlns:c16="http://schemas.microsoft.com/office/drawing/2014/chart" uri="{C3380CC4-5D6E-409C-BE32-E72D297353CC}">
              <c16:uniqueId val="{00000001-E9FD-9242-AC4F-59396D8F2347}"/>
            </c:ext>
          </c:extLst>
        </c:ser>
        <c:ser>
          <c:idx val="2"/>
          <c:order val="2"/>
          <c:spPr>
            <a:ln w="28575" cmpd="sng" algn="ctr">
              <a:solidFill>
                <a:srgbClr val="FF9300"/>
              </a:solidFill>
              <a:prstDash val="lgDash"/>
            </a:ln>
          </c:spPr>
          <c:marker>
            <c:symbol val="none"/>
          </c:marker>
          <c:xVal>
            <c:numRef>
              <c:f>Sheet1!$A$1:$E$1</c:f>
              <c:numCache>
                <c:formatCode>General</c:formatCode>
                <c:ptCount val="5"/>
                <c:pt idx="0">
                  <c:v>2030</c:v>
                </c:pt>
                <c:pt idx="1">
                  <c:v>2035</c:v>
                </c:pt>
                <c:pt idx="2">
                  <c:v>2040</c:v>
                </c:pt>
                <c:pt idx="3">
                  <c:v>2045</c:v>
                </c:pt>
                <c:pt idx="4">
                  <c:v>2050</c:v>
                </c:pt>
              </c:numCache>
            </c:numRef>
          </c:xVal>
          <c:yVal>
            <c:numRef>
              <c:f>Sheet1!$A$4:$E$4</c:f>
              <c:numCache>
                <c:formatCode>General</c:formatCode>
                <c:ptCount val="5"/>
                <c:pt idx="0">
                  <c:v>5750</c:v>
                </c:pt>
                <c:pt idx="1">
                  <c:v>5500</c:v>
                </c:pt>
                <c:pt idx="2">
                  <c:v>4750</c:v>
                </c:pt>
                <c:pt idx="3">
                  <c:v>4250</c:v>
                </c:pt>
                <c:pt idx="4">
                  <c:v>3750</c:v>
                </c:pt>
              </c:numCache>
            </c:numRef>
          </c:yVal>
          <c:smooth val="0"/>
          <c:extLst>
            <c:ext xmlns:c16="http://schemas.microsoft.com/office/drawing/2014/chart" uri="{C3380CC4-5D6E-409C-BE32-E72D297353CC}">
              <c16:uniqueId val="{00000002-E9FD-9242-AC4F-59396D8F2347}"/>
            </c:ext>
          </c:extLst>
        </c:ser>
        <c:ser>
          <c:idx val="3"/>
          <c:order val="3"/>
          <c:spPr>
            <a:ln w="28575" cmpd="sng" algn="ctr">
              <a:solidFill>
                <a:srgbClr val="FF9300"/>
              </a:solidFill>
              <a:prstDash val="solid"/>
            </a:ln>
          </c:spPr>
          <c:marker>
            <c:symbol val="none"/>
          </c:marker>
          <c:xVal>
            <c:numRef>
              <c:f>Sheet1!$A$1:$E$1</c:f>
              <c:numCache>
                <c:formatCode>General</c:formatCode>
                <c:ptCount val="5"/>
                <c:pt idx="0">
                  <c:v>2030</c:v>
                </c:pt>
                <c:pt idx="1">
                  <c:v>2035</c:v>
                </c:pt>
                <c:pt idx="2">
                  <c:v>2040</c:v>
                </c:pt>
                <c:pt idx="3">
                  <c:v>2045</c:v>
                </c:pt>
                <c:pt idx="4">
                  <c:v>2050</c:v>
                </c:pt>
              </c:numCache>
            </c:numRef>
          </c:xVal>
          <c:yVal>
            <c:numRef>
              <c:f>Sheet1!$A$5:$E$5</c:f>
              <c:numCache>
                <c:formatCode>General</c:formatCode>
                <c:ptCount val="5"/>
                <c:pt idx="0">
                  <c:v>8000</c:v>
                </c:pt>
                <c:pt idx="1">
                  <c:v>6500</c:v>
                </c:pt>
                <c:pt idx="2">
                  <c:v>5250</c:v>
                </c:pt>
                <c:pt idx="3">
                  <c:v>4500</c:v>
                </c:pt>
                <c:pt idx="4">
                  <c:v>4000</c:v>
                </c:pt>
              </c:numCache>
            </c:numRef>
          </c:yVal>
          <c:smooth val="0"/>
          <c:extLst>
            <c:ext xmlns:c16="http://schemas.microsoft.com/office/drawing/2014/chart" uri="{C3380CC4-5D6E-409C-BE32-E72D297353CC}">
              <c16:uniqueId val="{00000003-E9FD-9242-AC4F-59396D8F2347}"/>
            </c:ext>
          </c:extLst>
        </c:ser>
        <c:ser>
          <c:idx val="4"/>
          <c:order val="4"/>
          <c:spPr>
            <a:ln w="28575" cmpd="sng" algn="ctr">
              <a:solidFill>
                <a:srgbClr val="D1227D"/>
              </a:solidFill>
              <a:prstDash val="lgDash"/>
            </a:ln>
          </c:spPr>
          <c:marker>
            <c:symbol val="none"/>
          </c:marker>
          <c:xVal>
            <c:numRef>
              <c:f>Sheet1!$A$1:$E$1</c:f>
              <c:numCache>
                <c:formatCode>General</c:formatCode>
                <c:ptCount val="5"/>
                <c:pt idx="0">
                  <c:v>2030</c:v>
                </c:pt>
                <c:pt idx="1">
                  <c:v>2035</c:v>
                </c:pt>
                <c:pt idx="2">
                  <c:v>2040</c:v>
                </c:pt>
                <c:pt idx="3">
                  <c:v>2045</c:v>
                </c:pt>
                <c:pt idx="4">
                  <c:v>2050</c:v>
                </c:pt>
              </c:numCache>
            </c:numRef>
          </c:xVal>
          <c:yVal>
            <c:numRef>
              <c:f>Sheet1!$A$6:$E$6</c:f>
              <c:numCache>
                <c:formatCode>General</c:formatCode>
                <c:ptCount val="5"/>
                <c:pt idx="0">
                  <c:v>5250</c:v>
                </c:pt>
                <c:pt idx="1">
                  <c:v>4000</c:v>
                </c:pt>
                <c:pt idx="2">
                  <c:v>3000</c:v>
                </c:pt>
                <c:pt idx="3">
                  <c:v>2500</c:v>
                </c:pt>
                <c:pt idx="4">
                  <c:v>2250</c:v>
                </c:pt>
              </c:numCache>
            </c:numRef>
          </c:yVal>
          <c:smooth val="0"/>
          <c:extLst>
            <c:ext xmlns:c16="http://schemas.microsoft.com/office/drawing/2014/chart" uri="{C3380CC4-5D6E-409C-BE32-E72D297353CC}">
              <c16:uniqueId val="{00000004-E9FD-9242-AC4F-59396D8F2347}"/>
            </c:ext>
          </c:extLst>
        </c:ser>
        <c:ser>
          <c:idx val="5"/>
          <c:order val="5"/>
          <c:spPr>
            <a:ln w="28575" cmpd="sng" algn="ctr">
              <a:solidFill>
                <a:srgbClr val="D1227D"/>
              </a:solidFill>
              <a:prstDash val="solid"/>
            </a:ln>
          </c:spPr>
          <c:marker>
            <c:symbol val="none"/>
          </c:marker>
          <c:xVal>
            <c:numRef>
              <c:f>Sheet1!$A$1:$E$1</c:f>
              <c:numCache>
                <c:formatCode>General</c:formatCode>
                <c:ptCount val="5"/>
                <c:pt idx="0">
                  <c:v>2030</c:v>
                </c:pt>
                <c:pt idx="1">
                  <c:v>2035</c:v>
                </c:pt>
                <c:pt idx="2">
                  <c:v>2040</c:v>
                </c:pt>
                <c:pt idx="3">
                  <c:v>2045</c:v>
                </c:pt>
                <c:pt idx="4">
                  <c:v>2050</c:v>
                </c:pt>
              </c:numCache>
            </c:numRef>
          </c:xVal>
          <c:yVal>
            <c:numRef>
              <c:f>Sheet1!$A$7:$E$7</c:f>
              <c:numCache>
                <c:formatCode>General</c:formatCode>
                <c:ptCount val="5"/>
                <c:pt idx="0">
                  <c:v>5500</c:v>
                </c:pt>
                <c:pt idx="1">
                  <c:v>3250</c:v>
                </c:pt>
                <c:pt idx="2">
                  <c:v>2500</c:v>
                </c:pt>
                <c:pt idx="3">
                  <c:v>2250</c:v>
                </c:pt>
                <c:pt idx="4">
                  <c:v>2000</c:v>
                </c:pt>
              </c:numCache>
            </c:numRef>
          </c:yVal>
          <c:smooth val="0"/>
          <c:extLst>
            <c:ext xmlns:c16="http://schemas.microsoft.com/office/drawing/2014/chart" uri="{C3380CC4-5D6E-409C-BE32-E72D297353CC}">
              <c16:uniqueId val="{00000005-E9FD-9242-AC4F-59396D8F2347}"/>
            </c:ext>
          </c:extLst>
        </c:ser>
        <c:dLbls>
          <c:showLegendKey val="0"/>
          <c:showVal val="0"/>
          <c:showCatName val="0"/>
          <c:showSerName val="0"/>
          <c:showPercent val="0"/>
          <c:showBubbleSize val="0"/>
        </c:dLbls>
        <c:axId val="4"/>
        <c:axId val="5"/>
      </c:scatterChart>
      <c:valAx>
        <c:axId val="4"/>
        <c:scaling>
          <c:orientation val="minMax"/>
          <c:max val="2050"/>
          <c:min val="2030"/>
        </c:scaling>
        <c:delete val="0"/>
        <c:axPos val="b"/>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50" kern="1200">
                <a:solidFill>
                  <a:schemeClr val="tx1"/>
                </a:solidFill>
                <a:latin typeface="Arial"/>
                <a:ea typeface="Arial"/>
                <a:cs typeface="Arial"/>
                <a:sym typeface="Arial"/>
              </a:defRPr>
            </a:pPr>
            <a:endParaRPr lang="en-US"/>
          </a:p>
        </c:txPr>
        <c:crossAx val="5"/>
        <c:crosses val="min"/>
        <c:crossBetween val="midCat"/>
        <c:majorUnit val="5"/>
      </c:valAx>
      <c:valAx>
        <c:axId val="5"/>
        <c:scaling>
          <c:orientation val="minMax"/>
          <c:max val="1000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50" kern="1200">
                <a:solidFill>
                  <a:schemeClr val="tx1"/>
                </a:solidFill>
                <a:latin typeface="Arial"/>
                <a:ea typeface="+mn-ea"/>
                <a:cs typeface="+mn-cs"/>
                <a:sym typeface="Arial"/>
              </a:defRPr>
            </a:pPr>
            <a:endParaRPr lang="en-US"/>
          </a:p>
        </c:txPr>
        <c:crossAx val="4"/>
        <c:crosses val="min"/>
        <c:crossBetween val="midCat"/>
        <c:majorUnit val="1000"/>
      </c:valAx>
    </c:plotArea>
    <c:plotVisOnly val="0"/>
    <c:dispBlanksAs val="gap"/>
    <c:showDLblsOverMax val="1"/>
  </c:chart>
  <c:externalData r:id="rId1">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5896414342629483E-2"/>
          <c:y val="0.22487644151565075"/>
          <c:w val="0.94820717131474108"/>
          <c:h val="0.61614497528830314"/>
        </c:manualLayout>
      </c:layout>
      <c:barChart>
        <c:barDir val="col"/>
        <c:grouping val="clustered"/>
        <c:varyColors val="0"/>
        <c:ser>
          <c:idx val="0"/>
          <c:order val="0"/>
          <c:spPr>
            <a:solidFill>
              <a:srgbClr val="359BDB"/>
            </a:solidFill>
            <a:ln>
              <a:noFill/>
            </a:ln>
          </c:spPr>
          <c:invertIfNegative val="0"/>
          <c:dLbls>
            <c:dLbl>
              <c:idx val="0"/>
              <c:layout>
                <c:manualLayout>
                  <c:x val="0"/>
                  <c:y val="-0.23228995057660626"/>
                </c:manualLayout>
              </c:layout>
              <c:numFmt formatCode="#,##0;&quot;-&quot;#,##0" sourceLinked="0"/>
              <c:spPr>
                <a:noFill/>
                <a:ln>
                  <a:noFill/>
                </a:ln>
              </c:spPr>
              <c:txPr>
                <a:bodyPr wrap="none"/>
                <a:lstStyle/>
                <a:p>
                  <a:pPr>
                    <a:defRPr sz="1400" kern="1200">
                      <a:solidFill>
                        <a:schemeClr val="tx1"/>
                      </a:solidFill>
                      <a:latin typeface="Arial"/>
                      <a:ea typeface="Arial"/>
                      <a:cs typeface="Arial"/>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689B-5946-B846-D5E70BECD607}"/>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c:f>
              <c:numCache>
                <c:formatCode>General</c:formatCode>
                <c:ptCount val="1"/>
                <c:pt idx="0">
                  <c:v>54</c:v>
                </c:pt>
              </c:numCache>
            </c:numRef>
          </c:val>
          <c:extLst>
            <c:ext xmlns:c16="http://schemas.microsoft.com/office/drawing/2014/chart" uri="{C3380CC4-5D6E-409C-BE32-E72D297353CC}">
              <c16:uniqueId val="{00000001-689B-5946-B846-D5E70BECD607}"/>
            </c:ext>
          </c:extLst>
        </c:ser>
        <c:ser>
          <c:idx val="1"/>
          <c:order val="1"/>
          <c:spPr>
            <a:solidFill>
              <a:srgbClr val="D1227D"/>
            </a:solidFill>
            <a:ln>
              <a:noFill/>
            </a:ln>
          </c:spPr>
          <c:invertIfNegative val="0"/>
          <c:dLbls>
            <c:dLbl>
              <c:idx val="0"/>
              <c:layout>
                <c:manualLayout>
                  <c:x val="0"/>
                  <c:y val="-0.23228995057660626"/>
                </c:manualLayout>
              </c:layout>
              <c:numFmt formatCode="#,##0;&quot;-&quot;#,##0" sourceLinked="0"/>
              <c:spPr>
                <a:noFill/>
                <a:ln>
                  <a:noFill/>
                </a:ln>
              </c:spPr>
              <c:txPr>
                <a:bodyPr wrap="none"/>
                <a:lstStyle/>
                <a:p>
                  <a:pPr>
                    <a:defRPr sz="1400" kern="1200">
                      <a:solidFill>
                        <a:schemeClr val="tx1"/>
                      </a:solidFill>
                      <a:latin typeface="Arial"/>
                      <a:ea typeface="Arial"/>
                      <a:cs typeface="Arial"/>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689B-5946-B846-D5E70BECD607}"/>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c:f>
              <c:numCache>
                <c:formatCode>General</c:formatCode>
                <c:ptCount val="1"/>
                <c:pt idx="0">
                  <c:v>54</c:v>
                </c:pt>
              </c:numCache>
            </c:numRef>
          </c:val>
          <c:extLst>
            <c:ext xmlns:c16="http://schemas.microsoft.com/office/drawing/2014/chart" uri="{C3380CC4-5D6E-409C-BE32-E72D297353CC}">
              <c16:uniqueId val="{00000003-689B-5946-B846-D5E70BECD607}"/>
            </c:ext>
          </c:extLst>
        </c:ser>
        <c:ser>
          <c:idx val="2"/>
          <c:order val="2"/>
          <c:invertIfNegative val="0"/>
          <c:val>
            <c:numRef>
              <c:f>Sheet1!$A$3</c:f>
              <c:numCache>
                <c:formatCode>General</c:formatCode>
                <c:ptCount val="1"/>
                <c:pt idx="0">
                  <c:v>0</c:v>
                </c:pt>
              </c:numCache>
            </c:numRef>
          </c:val>
          <c:extLst>
            <c:ext xmlns:c16="http://schemas.microsoft.com/office/drawing/2014/chart" uri="{C3380CC4-5D6E-409C-BE32-E72D297353CC}">
              <c16:uniqueId val="{00000004-689B-5946-B846-D5E70BECD607}"/>
            </c:ext>
          </c:extLst>
        </c:ser>
        <c:ser>
          <c:idx val="3"/>
          <c:order val="3"/>
          <c:spPr>
            <a:solidFill>
              <a:srgbClr val="1D6088"/>
            </a:solidFill>
            <a:ln>
              <a:noFill/>
            </a:ln>
          </c:spPr>
          <c:invertIfNegative val="0"/>
          <c:dLbls>
            <c:dLbl>
              <c:idx val="0"/>
              <c:layout>
                <c:manualLayout>
                  <c:x val="0"/>
                  <c:y val="-0.26935749588138386"/>
                </c:manualLayout>
              </c:layout>
              <c:numFmt formatCode="#,##0;&quot;-&quot;#,##0" sourceLinked="0"/>
              <c:spPr>
                <a:noFill/>
                <a:ln>
                  <a:noFill/>
                </a:ln>
              </c:spPr>
              <c:txPr>
                <a:bodyPr wrap="none"/>
                <a:lstStyle/>
                <a:p>
                  <a:pPr>
                    <a:defRPr sz="1400" kern="1200">
                      <a:solidFill>
                        <a:schemeClr val="tx1"/>
                      </a:solidFill>
                      <a:latin typeface="Arial"/>
                      <a:ea typeface="Arial"/>
                      <a:cs typeface="Arial"/>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689B-5946-B846-D5E70BECD607}"/>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Sheet1!$A$4</c:f>
              <c:numCache>
                <c:formatCode>General</c:formatCode>
                <c:ptCount val="1"/>
                <c:pt idx="0">
                  <c:v>66</c:v>
                </c:pt>
              </c:numCache>
            </c:numRef>
          </c:val>
          <c:extLst>
            <c:ext xmlns:c16="http://schemas.microsoft.com/office/drawing/2014/chart" uri="{C3380CC4-5D6E-409C-BE32-E72D297353CC}">
              <c16:uniqueId val="{00000006-689B-5946-B846-D5E70BECD607}"/>
            </c:ext>
          </c:extLst>
        </c:ser>
        <c:ser>
          <c:idx val="4"/>
          <c:order val="4"/>
          <c:spPr>
            <a:solidFill>
              <a:srgbClr val="FF9300"/>
            </a:solidFill>
            <a:ln>
              <a:noFill/>
            </a:ln>
          </c:spPr>
          <c:invertIfNegative val="0"/>
          <c:dLbls>
            <c:dLbl>
              <c:idx val="0"/>
              <c:layout>
                <c:manualLayout>
                  <c:x val="0"/>
                  <c:y val="-0.29736408566721584"/>
                </c:manualLayout>
              </c:layout>
              <c:numFmt formatCode="#,##0;&quot;-&quot;#,##0" sourceLinked="0"/>
              <c:spPr>
                <a:noFill/>
                <a:ln>
                  <a:noFill/>
                </a:ln>
              </c:spPr>
              <c:txPr>
                <a:bodyPr wrap="none"/>
                <a:lstStyle/>
                <a:p>
                  <a:pPr>
                    <a:defRPr sz="1400" kern="1200">
                      <a:solidFill>
                        <a:schemeClr val="tx1"/>
                      </a:solidFill>
                      <a:latin typeface="Arial"/>
                      <a:ea typeface="Arial"/>
                      <a:cs typeface="Arial"/>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689B-5946-B846-D5E70BECD607}"/>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Sheet1!$A$5</c:f>
              <c:numCache>
                <c:formatCode>General</c:formatCode>
                <c:ptCount val="1"/>
                <c:pt idx="0">
                  <c:v>75</c:v>
                </c:pt>
              </c:numCache>
            </c:numRef>
          </c:val>
          <c:extLst>
            <c:ext xmlns:c16="http://schemas.microsoft.com/office/drawing/2014/chart" uri="{C3380CC4-5D6E-409C-BE32-E72D297353CC}">
              <c16:uniqueId val="{00000008-689B-5946-B846-D5E70BECD607}"/>
            </c:ext>
          </c:extLst>
        </c:ser>
        <c:ser>
          <c:idx val="5"/>
          <c:order val="5"/>
          <c:invertIfNegative val="0"/>
          <c:val>
            <c:numRef>
              <c:f>Sheet1!$A$6</c:f>
              <c:numCache>
                <c:formatCode>General</c:formatCode>
                <c:ptCount val="1"/>
                <c:pt idx="0">
                  <c:v>0</c:v>
                </c:pt>
              </c:numCache>
            </c:numRef>
          </c:val>
          <c:extLst>
            <c:ext xmlns:c16="http://schemas.microsoft.com/office/drawing/2014/chart" uri="{C3380CC4-5D6E-409C-BE32-E72D297353CC}">
              <c16:uniqueId val="{00000009-689B-5946-B846-D5E70BECD607}"/>
            </c:ext>
          </c:extLst>
        </c:ser>
        <c:ser>
          <c:idx val="6"/>
          <c:order val="6"/>
          <c:spPr>
            <a:solidFill>
              <a:srgbClr val="805BCA"/>
            </a:solidFill>
            <a:ln>
              <a:noFill/>
            </a:ln>
          </c:spPr>
          <c:invertIfNegative val="0"/>
          <c:dLbls>
            <c:dLbl>
              <c:idx val="0"/>
              <c:layout>
                <c:manualLayout>
                  <c:x val="0"/>
                  <c:y val="-0.3525535420098847"/>
                </c:manualLayout>
              </c:layout>
              <c:numFmt formatCode="#,##0;&quot;-&quot;#,##0" sourceLinked="0"/>
              <c:spPr>
                <a:noFill/>
                <a:ln>
                  <a:noFill/>
                </a:ln>
              </c:spPr>
              <c:txPr>
                <a:bodyPr wrap="none"/>
                <a:lstStyle/>
                <a:p>
                  <a:pPr>
                    <a:defRPr sz="1400" kern="1200">
                      <a:solidFill>
                        <a:schemeClr val="tx1"/>
                      </a:solidFill>
                      <a:latin typeface="Arial"/>
                      <a:ea typeface="Arial"/>
                      <a:cs typeface="Arial"/>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689B-5946-B846-D5E70BECD607}"/>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Sheet1!$A$7</c:f>
              <c:numCache>
                <c:formatCode>General</c:formatCode>
                <c:ptCount val="1"/>
                <c:pt idx="0">
                  <c:v>93</c:v>
                </c:pt>
              </c:numCache>
            </c:numRef>
          </c:val>
          <c:extLst>
            <c:ext xmlns:c16="http://schemas.microsoft.com/office/drawing/2014/chart" uri="{C3380CC4-5D6E-409C-BE32-E72D297353CC}">
              <c16:uniqueId val="{0000000B-689B-5946-B846-D5E70BECD607}"/>
            </c:ext>
          </c:extLst>
        </c:ser>
        <c:ser>
          <c:idx val="7"/>
          <c:order val="7"/>
          <c:spPr>
            <a:solidFill>
              <a:srgbClr val="F78C98"/>
            </a:solidFill>
            <a:ln>
              <a:noFill/>
            </a:ln>
          </c:spPr>
          <c:invertIfNegative val="0"/>
          <c:dLbls>
            <c:dLbl>
              <c:idx val="0"/>
              <c:layout>
                <c:manualLayout>
                  <c:x val="0"/>
                  <c:y val="-0.37397034596375617"/>
                </c:manualLayout>
              </c:layout>
              <c:numFmt formatCode="#,##0;&quot;-&quot;#,##0" sourceLinked="0"/>
              <c:spPr>
                <a:noFill/>
                <a:ln>
                  <a:noFill/>
                </a:ln>
              </c:spPr>
              <c:txPr>
                <a:bodyPr wrap="none"/>
                <a:lstStyle/>
                <a:p>
                  <a:pPr>
                    <a:defRPr sz="1400" kern="1200">
                      <a:solidFill>
                        <a:schemeClr val="tx1"/>
                      </a:solidFill>
                      <a:latin typeface="Arial"/>
                      <a:ea typeface="Arial"/>
                      <a:cs typeface="Arial"/>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689B-5946-B846-D5E70BECD607}"/>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Sheet1!$A$8</c:f>
              <c:numCache>
                <c:formatCode>General</c:formatCode>
                <c:ptCount val="1"/>
                <c:pt idx="0">
                  <c:v>100</c:v>
                </c:pt>
              </c:numCache>
            </c:numRef>
          </c:val>
          <c:extLst>
            <c:ext xmlns:c16="http://schemas.microsoft.com/office/drawing/2014/chart" uri="{C3380CC4-5D6E-409C-BE32-E72D297353CC}">
              <c16:uniqueId val="{0000000D-689B-5946-B846-D5E70BECD607}"/>
            </c:ext>
          </c:extLst>
        </c:ser>
        <c:dLbls>
          <c:showLegendKey val="0"/>
          <c:showVal val="0"/>
          <c:showCatName val="0"/>
          <c:showSerName val="0"/>
          <c:showPercent val="0"/>
          <c:showBubbleSize val="0"/>
        </c:dLbls>
        <c:gapWidth val="80"/>
        <c:axId val="1658425936"/>
        <c:axId val="1"/>
      </c:barChart>
      <c:catAx>
        <c:axId val="1658425936"/>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00"/>
          <c:min val="0"/>
        </c:scaling>
        <c:delete val="1"/>
        <c:axPos val="l"/>
        <c:numFmt formatCode="General" sourceLinked="1"/>
        <c:majorTickMark val="out"/>
        <c:minorTickMark val="none"/>
        <c:tickLblPos val="nextTo"/>
        <c:crossAx val="1658425936"/>
        <c:crosses val="min"/>
        <c:crossBetween val="between"/>
      </c:valAx>
    </c:plotArea>
    <c:plotVisOnly val="0"/>
    <c:dispBlanksAs val="gap"/>
    <c:showDLblsOverMax val="1"/>
  </c:chart>
  <c:externalData r:id="rId1">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286978508217446E-2"/>
          <c:y val="0.22487644151565075"/>
          <c:w val="0.93426042983565105"/>
          <c:h val="0.61614497528830314"/>
        </c:manualLayout>
      </c:layout>
      <c:barChart>
        <c:barDir val="col"/>
        <c:grouping val="clustered"/>
        <c:varyColors val="0"/>
        <c:ser>
          <c:idx val="0"/>
          <c:order val="0"/>
          <c:spPr>
            <a:solidFill>
              <a:srgbClr val="359BDB"/>
            </a:solidFill>
            <a:ln>
              <a:noFill/>
            </a:ln>
          </c:spPr>
          <c:invertIfNegative val="0"/>
          <c:dLbls>
            <c:dLbl>
              <c:idx val="0"/>
              <c:layout>
                <c:manualLayout>
                  <c:x val="0"/>
                  <c:y val="-0.23311367380560133"/>
                </c:manualLayout>
              </c:layout>
              <c:numFmt formatCode="#,##0;&quot;-&quot;#,##0" sourceLinked="0"/>
              <c:spPr>
                <a:noFill/>
                <a:ln>
                  <a:noFill/>
                </a:ln>
              </c:spPr>
              <c:txPr>
                <a:bodyPr wrap="none"/>
                <a:lstStyle/>
                <a:p>
                  <a:pPr>
                    <a:defRPr sz="1400" kern="1200">
                      <a:solidFill>
                        <a:schemeClr val="tx1"/>
                      </a:solidFill>
                      <a:latin typeface="Arial"/>
                      <a:ea typeface="Arial"/>
                      <a:cs typeface="Arial"/>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FC96-7546-B072-9736F39C86E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c:f>
              <c:numCache>
                <c:formatCode>General</c:formatCode>
                <c:ptCount val="1"/>
                <c:pt idx="0">
                  <c:v>85</c:v>
                </c:pt>
              </c:numCache>
            </c:numRef>
          </c:val>
          <c:extLst>
            <c:ext xmlns:c16="http://schemas.microsoft.com/office/drawing/2014/chart" uri="{C3380CC4-5D6E-409C-BE32-E72D297353CC}">
              <c16:uniqueId val="{00000001-FC96-7546-B072-9736F39C86EC}"/>
            </c:ext>
          </c:extLst>
        </c:ser>
        <c:ser>
          <c:idx val="1"/>
          <c:order val="1"/>
          <c:spPr>
            <a:solidFill>
              <a:srgbClr val="D1227D"/>
            </a:solidFill>
            <a:ln>
              <a:noFill/>
            </a:ln>
          </c:spPr>
          <c:invertIfNegative val="0"/>
          <c:dLbls>
            <c:dLbl>
              <c:idx val="0"/>
              <c:layout>
                <c:manualLayout>
                  <c:x val="0"/>
                  <c:y val="-0.23311367380560133"/>
                </c:manualLayout>
              </c:layout>
              <c:numFmt formatCode="#,##0;&quot;-&quot;#,##0" sourceLinked="0"/>
              <c:spPr>
                <a:noFill/>
                <a:ln>
                  <a:noFill/>
                </a:ln>
              </c:spPr>
              <c:txPr>
                <a:bodyPr wrap="none"/>
                <a:lstStyle/>
                <a:p>
                  <a:pPr>
                    <a:defRPr sz="1400" kern="1200">
                      <a:solidFill>
                        <a:schemeClr val="tx1"/>
                      </a:solidFill>
                      <a:latin typeface="Arial"/>
                      <a:ea typeface="Arial"/>
                      <a:cs typeface="Arial"/>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FC96-7546-B072-9736F39C86E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c:f>
              <c:numCache>
                <c:formatCode>General</c:formatCode>
                <c:ptCount val="1"/>
                <c:pt idx="0">
                  <c:v>85</c:v>
                </c:pt>
              </c:numCache>
            </c:numRef>
          </c:val>
          <c:extLst>
            <c:ext xmlns:c16="http://schemas.microsoft.com/office/drawing/2014/chart" uri="{C3380CC4-5D6E-409C-BE32-E72D297353CC}">
              <c16:uniqueId val="{00000003-FC96-7546-B072-9736F39C86EC}"/>
            </c:ext>
          </c:extLst>
        </c:ser>
        <c:ser>
          <c:idx val="2"/>
          <c:order val="2"/>
          <c:invertIfNegative val="0"/>
          <c:val>
            <c:numRef>
              <c:f>Sheet1!$A$3</c:f>
              <c:numCache>
                <c:formatCode>General</c:formatCode>
                <c:ptCount val="1"/>
                <c:pt idx="0">
                  <c:v>0</c:v>
                </c:pt>
              </c:numCache>
            </c:numRef>
          </c:val>
          <c:extLst>
            <c:ext xmlns:c16="http://schemas.microsoft.com/office/drawing/2014/chart" uri="{C3380CC4-5D6E-409C-BE32-E72D297353CC}">
              <c16:uniqueId val="{00000004-FC96-7546-B072-9736F39C86EC}"/>
            </c:ext>
          </c:extLst>
        </c:ser>
        <c:ser>
          <c:idx val="3"/>
          <c:order val="3"/>
          <c:spPr>
            <a:solidFill>
              <a:srgbClr val="1D6088"/>
            </a:solidFill>
            <a:ln>
              <a:noFill/>
            </a:ln>
          </c:spPr>
          <c:invertIfNegative val="0"/>
          <c:dLbls>
            <c:dLbl>
              <c:idx val="0"/>
              <c:layout>
                <c:manualLayout>
                  <c:x val="-1.5802781289506952E-2"/>
                  <c:y val="-0.26935749588138386"/>
                </c:manualLayout>
              </c:layout>
              <c:numFmt formatCode="#,##0;&quot;-&quot;#,##0" sourceLinked="0"/>
              <c:spPr>
                <a:noFill/>
                <a:ln>
                  <a:noFill/>
                </a:ln>
              </c:spPr>
              <c:txPr>
                <a:bodyPr wrap="none"/>
                <a:lstStyle/>
                <a:p>
                  <a:pPr>
                    <a:defRPr sz="1400" kern="1200">
                      <a:solidFill>
                        <a:schemeClr val="tx1"/>
                      </a:solidFill>
                      <a:latin typeface="Arial"/>
                      <a:ea typeface="Arial"/>
                      <a:cs typeface="Arial"/>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FC96-7546-B072-9736F39C86E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Sheet1!$A$4</c:f>
              <c:numCache>
                <c:formatCode>General</c:formatCode>
                <c:ptCount val="1"/>
                <c:pt idx="0">
                  <c:v>104</c:v>
                </c:pt>
              </c:numCache>
            </c:numRef>
          </c:val>
          <c:extLst>
            <c:ext xmlns:c16="http://schemas.microsoft.com/office/drawing/2014/chart" uri="{C3380CC4-5D6E-409C-BE32-E72D297353CC}">
              <c16:uniqueId val="{00000006-FC96-7546-B072-9736F39C86EC}"/>
            </c:ext>
          </c:extLst>
        </c:ser>
        <c:ser>
          <c:idx val="4"/>
          <c:order val="4"/>
          <c:spPr>
            <a:solidFill>
              <a:srgbClr val="FF9300"/>
            </a:solidFill>
            <a:ln>
              <a:noFill/>
            </a:ln>
          </c:spPr>
          <c:invertIfNegative val="0"/>
          <c:dLbls>
            <c:dLbl>
              <c:idx val="0"/>
              <c:layout>
                <c:manualLayout>
                  <c:x val="1.0745891276864728E-2"/>
                  <c:y val="-0.29736408566721584"/>
                </c:manualLayout>
              </c:layout>
              <c:numFmt formatCode="#,##0;&quot;-&quot;#,##0" sourceLinked="0"/>
              <c:spPr>
                <a:noFill/>
                <a:ln>
                  <a:noFill/>
                </a:ln>
              </c:spPr>
              <c:txPr>
                <a:bodyPr wrap="none"/>
                <a:lstStyle/>
                <a:p>
                  <a:pPr>
                    <a:defRPr sz="1400" kern="1200">
                      <a:solidFill>
                        <a:schemeClr val="tx1"/>
                      </a:solidFill>
                      <a:latin typeface="Arial"/>
                      <a:ea typeface="Arial"/>
                      <a:cs typeface="Arial"/>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FC96-7546-B072-9736F39C86E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Sheet1!$A$5</c:f>
              <c:numCache>
                <c:formatCode>General</c:formatCode>
                <c:ptCount val="1"/>
                <c:pt idx="0">
                  <c:v>118</c:v>
                </c:pt>
              </c:numCache>
            </c:numRef>
          </c:val>
          <c:extLst>
            <c:ext xmlns:c16="http://schemas.microsoft.com/office/drawing/2014/chart" uri="{C3380CC4-5D6E-409C-BE32-E72D297353CC}">
              <c16:uniqueId val="{00000008-FC96-7546-B072-9736F39C86EC}"/>
            </c:ext>
          </c:extLst>
        </c:ser>
        <c:ser>
          <c:idx val="5"/>
          <c:order val="5"/>
          <c:invertIfNegative val="0"/>
          <c:val>
            <c:numRef>
              <c:f>Sheet1!$A$6</c:f>
              <c:numCache>
                <c:formatCode>General</c:formatCode>
                <c:ptCount val="1"/>
                <c:pt idx="0">
                  <c:v>0</c:v>
                </c:pt>
              </c:numCache>
            </c:numRef>
          </c:val>
          <c:extLst>
            <c:ext xmlns:c16="http://schemas.microsoft.com/office/drawing/2014/chart" uri="{C3380CC4-5D6E-409C-BE32-E72D297353CC}">
              <c16:uniqueId val="{00000009-FC96-7546-B072-9736F39C86EC}"/>
            </c:ext>
          </c:extLst>
        </c:ser>
        <c:ser>
          <c:idx val="6"/>
          <c:order val="6"/>
          <c:spPr>
            <a:solidFill>
              <a:srgbClr val="805BCA"/>
            </a:solidFill>
            <a:ln>
              <a:noFill/>
            </a:ln>
          </c:spPr>
          <c:invertIfNegative val="0"/>
          <c:dLbls>
            <c:dLbl>
              <c:idx val="0"/>
              <c:layout>
                <c:manualLayout>
                  <c:x val="-1.5802781289506952E-2"/>
                  <c:y val="-0.35420098846787479"/>
                </c:manualLayout>
              </c:layout>
              <c:numFmt formatCode="#,##0;&quot;-&quot;#,##0" sourceLinked="0"/>
              <c:spPr>
                <a:noFill/>
                <a:ln>
                  <a:noFill/>
                </a:ln>
              </c:spPr>
              <c:txPr>
                <a:bodyPr wrap="none"/>
                <a:lstStyle/>
                <a:p>
                  <a:pPr>
                    <a:defRPr sz="1400" kern="1200">
                      <a:solidFill>
                        <a:schemeClr val="tx1"/>
                      </a:solidFill>
                      <a:latin typeface="Arial"/>
                      <a:ea typeface="Arial"/>
                      <a:cs typeface="Arial"/>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FC96-7546-B072-9736F39C86E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Sheet1!$A$7</c:f>
              <c:numCache>
                <c:formatCode>General</c:formatCode>
                <c:ptCount val="1"/>
                <c:pt idx="0">
                  <c:v>147</c:v>
                </c:pt>
              </c:numCache>
            </c:numRef>
          </c:val>
          <c:extLst>
            <c:ext xmlns:c16="http://schemas.microsoft.com/office/drawing/2014/chart" uri="{C3380CC4-5D6E-409C-BE32-E72D297353CC}">
              <c16:uniqueId val="{0000000B-FC96-7546-B072-9736F39C86EC}"/>
            </c:ext>
          </c:extLst>
        </c:ser>
        <c:ser>
          <c:idx val="7"/>
          <c:order val="7"/>
          <c:spPr>
            <a:solidFill>
              <a:srgbClr val="F78C98"/>
            </a:solidFill>
            <a:ln>
              <a:noFill/>
            </a:ln>
          </c:spPr>
          <c:invertIfNegative val="0"/>
          <c:dLbls>
            <c:dLbl>
              <c:idx val="0"/>
              <c:layout>
                <c:manualLayout>
                  <c:x val="1.3274336283185841E-2"/>
                  <c:y val="-0.37397034596375617"/>
                </c:manualLayout>
              </c:layout>
              <c:numFmt formatCode="#,##0;&quot;-&quot;#,##0" sourceLinked="0"/>
              <c:spPr>
                <a:noFill/>
                <a:ln>
                  <a:noFill/>
                </a:ln>
              </c:spPr>
              <c:txPr>
                <a:bodyPr wrap="none"/>
                <a:lstStyle/>
                <a:p>
                  <a:pPr>
                    <a:defRPr sz="1400" kern="1200">
                      <a:solidFill>
                        <a:schemeClr val="tx1"/>
                      </a:solidFill>
                      <a:latin typeface="Arial"/>
                      <a:ea typeface="Arial"/>
                      <a:cs typeface="Arial"/>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FC96-7546-B072-9736F39C86E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Sheet1!$A$8</c:f>
              <c:numCache>
                <c:formatCode>General</c:formatCode>
                <c:ptCount val="1"/>
                <c:pt idx="0">
                  <c:v>157</c:v>
                </c:pt>
              </c:numCache>
            </c:numRef>
          </c:val>
          <c:extLst>
            <c:ext xmlns:c16="http://schemas.microsoft.com/office/drawing/2014/chart" uri="{C3380CC4-5D6E-409C-BE32-E72D297353CC}">
              <c16:uniqueId val="{0000000D-FC96-7546-B072-9736F39C86EC}"/>
            </c:ext>
          </c:extLst>
        </c:ser>
        <c:dLbls>
          <c:showLegendKey val="0"/>
          <c:showVal val="0"/>
          <c:showCatName val="0"/>
          <c:showSerName val="0"/>
          <c:showPercent val="0"/>
          <c:showBubbleSize val="0"/>
        </c:dLbls>
        <c:gapWidth val="80"/>
        <c:axId val="975793712"/>
        <c:axId val="1"/>
      </c:barChart>
      <c:catAx>
        <c:axId val="975793712"/>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57"/>
          <c:min val="0"/>
        </c:scaling>
        <c:delete val="1"/>
        <c:axPos val="l"/>
        <c:numFmt formatCode="General" sourceLinked="1"/>
        <c:majorTickMark val="out"/>
        <c:minorTickMark val="none"/>
        <c:tickLblPos val="nextTo"/>
        <c:crossAx val="975793712"/>
        <c:crosses val="min"/>
        <c:crossBetween val="between"/>
      </c:valAx>
    </c:plotArea>
    <c:plotVisOnly val="0"/>
    <c:dispBlanksAs val="gap"/>
    <c:showDLblsOverMax val="1"/>
  </c:chart>
  <c:externalData r:id="rId1">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2360351794628001E-2"/>
          <c:y val="2.1567814184985483E-2"/>
          <c:w val="0.97527929641074396"/>
          <c:h val="0.95686437163002902"/>
        </c:manualLayout>
      </c:layout>
      <c:barChart>
        <c:barDir val="bar"/>
        <c:grouping val="stacked"/>
        <c:varyColors val="0"/>
        <c:ser>
          <c:idx val="0"/>
          <c:order val="0"/>
          <c:spPr>
            <a:solidFill>
              <a:srgbClr val="A73DA8"/>
            </a:solidFill>
            <a:ln>
              <a:noFill/>
            </a:ln>
          </c:spPr>
          <c:invertIfNegative val="0"/>
          <c:val>
            <c:numRef>
              <c:f>Sheet1!$A$1:$AM$1</c:f>
              <c:numCache>
                <c:formatCode>General</c:formatCode>
                <c:ptCount val="39"/>
                <c:pt idx="0">
                  <c:v>-9</c:v>
                </c:pt>
                <c:pt idx="1">
                  <c:v>-15</c:v>
                </c:pt>
                <c:pt idx="2">
                  <c:v>-11</c:v>
                </c:pt>
                <c:pt idx="3">
                  <c:v>-12</c:v>
                </c:pt>
                <c:pt idx="4">
                  <c:v>-13</c:v>
                </c:pt>
                <c:pt idx="5">
                  <c:v>-17</c:v>
                </c:pt>
                <c:pt idx="6">
                  <c:v>-15</c:v>
                </c:pt>
                <c:pt idx="7">
                  <c:v>-13</c:v>
                </c:pt>
                <c:pt idx="8">
                  <c:v>-14.000000000000002</c:v>
                </c:pt>
                <c:pt idx="9">
                  <c:v>-17</c:v>
                </c:pt>
                <c:pt idx="10">
                  <c:v>-16</c:v>
                </c:pt>
                <c:pt idx="11">
                  <c:v>-15</c:v>
                </c:pt>
                <c:pt idx="12">
                  <c:v>-16</c:v>
                </c:pt>
                <c:pt idx="13">
                  <c:v>-20</c:v>
                </c:pt>
                <c:pt idx="14">
                  <c:v>-12</c:v>
                </c:pt>
                <c:pt idx="15">
                  <c:v>-16</c:v>
                </c:pt>
                <c:pt idx="16">
                  <c:v>-18</c:v>
                </c:pt>
                <c:pt idx="17">
                  <c:v>-16</c:v>
                </c:pt>
                <c:pt idx="18">
                  <c:v>-16</c:v>
                </c:pt>
                <c:pt idx="19">
                  <c:v>-18</c:v>
                </c:pt>
                <c:pt idx="20">
                  <c:v>-16</c:v>
                </c:pt>
                <c:pt idx="21">
                  <c:v>-16</c:v>
                </c:pt>
                <c:pt idx="22">
                  <c:v>-18</c:v>
                </c:pt>
                <c:pt idx="23">
                  <c:v>-20</c:v>
                </c:pt>
                <c:pt idx="24">
                  <c:v>-20</c:v>
                </c:pt>
                <c:pt idx="25">
                  <c:v>-20</c:v>
                </c:pt>
                <c:pt idx="26">
                  <c:v>-20</c:v>
                </c:pt>
                <c:pt idx="27">
                  <c:v>-22</c:v>
                </c:pt>
                <c:pt idx="28">
                  <c:v>-22</c:v>
                </c:pt>
                <c:pt idx="29">
                  <c:v>-21</c:v>
                </c:pt>
                <c:pt idx="30">
                  <c:v>-27</c:v>
                </c:pt>
                <c:pt idx="32">
                  <c:v>-16.210526315789476</c:v>
                </c:pt>
                <c:pt idx="33">
                  <c:v>-17.75</c:v>
                </c:pt>
                <c:pt idx="35">
                  <c:v>-17.428571428571431</c:v>
                </c:pt>
                <c:pt idx="36">
                  <c:v>-14.799999999999999</c:v>
                </c:pt>
                <c:pt idx="38">
                  <c:v>-14.810814478952953</c:v>
                </c:pt>
              </c:numCache>
            </c:numRef>
          </c:val>
          <c:extLst>
            <c:ext xmlns:c16="http://schemas.microsoft.com/office/drawing/2014/chart" uri="{C3380CC4-5D6E-409C-BE32-E72D297353CC}">
              <c16:uniqueId val="{00000000-8A6B-4304-85B4-E9993771DDC1}"/>
            </c:ext>
          </c:extLst>
        </c:ser>
        <c:ser>
          <c:idx val="1"/>
          <c:order val="1"/>
          <c:spPr>
            <a:solidFill>
              <a:srgbClr val="D1227D"/>
            </a:solidFill>
            <a:ln>
              <a:noFill/>
            </a:ln>
          </c:spPr>
          <c:invertIfNegative val="0"/>
          <c:val>
            <c:numRef>
              <c:f>Sheet1!$A$2:$AM$2</c:f>
              <c:numCache>
                <c:formatCode>General</c:formatCode>
                <c:ptCount val="39"/>
                <c:pt idx="0">
                  <c:v>-3</c:v>
                </c:pt>
                <c:pt idx="1">
                  <c:v>-7</c:v>
                </c:pt>
                <c:pt idx="2">
                  <c:v>-5</c:v>
                </c:pt>
                <c:pt idx="3">
                  <c:v>-4</c:v>
                </c:pt>
                <c:pt idx="4">
                  <c:v>-7</c:v>
                </c:pt>
                <c:pt idx="5">
                  <c:v>-6</c:v>
                </c:pt>
                <c:pt idx="6">
                  <c:v>-7</c:v>
                </c:pt>
                <c:pt idx="7">
                  <c:v>-8</c:v>
                </c:pt>
                <c:pt idx="8">
                  <c:v>-12.999999999999998</c:v>
                </c:pt>
                <c:pt idx="9">
                  <c:v>-4</c:v>
                </c:pt>
                <c:pt idx="10">
                  <c:v>-11</c:v>
                </c:pt>
                <c:pt idx="11">
                  <c:v>-6</c:v>
                </c:pt>
                <c:pt idx="12">
                  <c:v>-12</c:v>
                </c:pt>
                <c:pt idx="13">
                  <c:v>-7</c:v>
                </c:pt>
                <c:pt idx="14">
                  <c:v>-10</c:v>
                </c:pt>
                <c:pt idx="15">
                  <c:v>-12</c:v>
                </c:pt>
                <c:pt idx="16">
                  <c:v>-11</c:v>
                </c:pt>
                <c:pt idx="17">
                  <c:v>-9</c:v>
                </c:pt>
                <c:pt idx="18">
                  <c:v>-7</c:v>
                </c:pt>
                <c:pt idx="19">
                  <c:v>-9</c:v>
                </c:pt>
                <c:pt idx="20">
                  <c:v>-11</c:v>
                </c:pt>
                <c:pt idx="21">
                  <c:v>-22</c:v>
                </c:pt>
                <c:pt idx="22">
                  <c:v>-15</c:v>
                </c:pt>
                <c:pt idx="23">
                  <c:v>-19</c:v>
                </c:pt>
                <c:pt idx="24">
                  <c:v>-22</c:v>
                </c:pt>
                <c:pt idx="25">
                  <c:v>-21</c:v>
                </c:pt>
                <c:pt idx="26">
                  <c:v>-16</c:v>
                </c:pt>
                <c:pt idx="27">
                  <c:v>-15</c:v>
                </c:pt>
                <c:pt idx="28">
                  <c:v>-19</c:v>
                </c:pt>
                <c:pt idx="29">
                  <c:v>-15</c:v>
                </c:pt>
                <c:pt idx="30">
                  <c:v>-26</c:v>
                </c:pt>
                <c:pt idx="32">
                  <c:v>-9.4210526315789487</c:v>
                </c:pt>
                <c:pt idx="33">
                  <c:v>-15</c:v>
                </c:pt>
                <c:pt idx="35">
                  <c:v>-11.571428571428569</c:v>
                </c:pt>
                <c:pt idx="36">
                  <c:v>-8.7999999999999989</c:v>
                </c:pt>
                <c:pt idx="38">
                  <c:v>-8.384741883942322</c:v>
                </c:pt>
              </c:numCache>
            </c:numRef>
          </c:val>
          <c:extLst>
            <c:ext xmlns:c16="http://schemas.microsoft.com/office/drawing/2014/chart" uri="{C3380CC4-5D6E-409C-BE32-E72D297353CC}">
              <c16:uniqueId val="{00000001-8A6B-4304-85B4-E9993771DDC1}"/>
            </c:ext>
          </c:extLst>
        </c:ser>
        <c:ser>
          <c:idx val="2"/>
          <c:order val="2"/>
          <c:spPr>
            <a:solidFill>
              <a:srgbClr val="359BDB"/>
            </a:solidFill>
            <a:ln>
              <a:noFill/>
            </a:ln>
          </c:spPr>
          <c:invertIfNegative val="0"/>
          <c:val>
            <c:numRef>
              <c:f>Sheet1!$A$3:$AM$3</c:f>
              <c:numCache>
                <c:formatCode>General</c:formatCode>
                <c:ptCount val="39"/>
                <c:pt idx="0">
                  <c:v>33</c:v>
                </c:pt>
                <c:pt idx="1">
                  <c:v>33</c:v>
                </c:pt>
                <c:pt idx="2">
                  <c:v>21</c:v>
                </c:pt>
                <c:pt idx="3">
                  <c:v>26</c:v>
                </c:pt>
                <c:pt idx="4">
                  <c:v>25</c:v>
                </c:pt>
                <c:pt idx="5">
                  <c:v>24</c:v>
                </c:pt>
                <c:pt idx="6">
                  <c:v>26</c:v>
                </c:pt>
                <c:pt idx="7">
                  <c:v>25</c:v>
                </c:pt>
                <c:pt idx="8">
                  <c:v>15</c:v>
                </c:pt>
                <c:pt idx="9">
                  <c:v>22</c:v>
                </c:pt>
                <c:pt idx="10">
                  <c:v>19</c:v>
                </c:pt>
                <c:pt idx="11">
                  <c:v>25</c:v>
                </c:pt>
                <c:pt idx="12">
                  <c:v>20</c:v>
                </c:pt>
                <c:pt idx="13">
                  <c:v>25</c:v>
                </c:pt>
                <c:pt idx="14">
                  <c:v>16</c:v>
                </c:pt>
                <c:pt idx="15">
                  <c:v>19</c:v>
                </c:pt>
                <c:pt idx="16">
                  <c:v>22</c:v>
                </c:pt>
                <c:pt idx="17">
                  <c:v>20</c:v>
                </c:pt>
                <c:pt idx="18">
                  <c:v>18</c:v>
                </c:pt>
                <c:pt idx="19">
                  <c:v>18</c:v>
                </c:pt>
                <c:pt idx="20">
                  <c:v>18</c:v>
                </c:pt>
                <c:pt idx="21">
                  <c:v>16</c:v>
                </c:pt>
                <c:pt idx="22">
                  <c:v>21</c:v>
                </c:pt>
                <c:pt idx="23">
                  <c:v>18</c:v>
                </c:pt>
                <c:pt idx="24">
                  <c:v>16</c:v>
                </c:pt>
                <c:pt idx="25">
                  <c:v>19</c:v>
                </c:pt>
                <c:pt idx="26">
                  <c:v>19</c:v>
                </c:pt>
                <c:pt idx="27">
                  <c:v>17</c:v>
                </c:pt>
                <c:pt idx="28">
                  <c:v>16</c:v>
                </c:pt>
                <c:pt idx="29">
                  <c:v>16</c:v>
                </c:pt>
                <c:pt idx="30">
                  <c:v>14.000000000000002</c:v>
                </c:pt>
                <c:pt idx="32">
                  <c:v>21.842105263157897</c:v>
                </c:pt>
                <c:pt idx="33">
                  <c:v>18.916666666666661</c:v>
                </c:pt>
                <c:pt idx="35">
                  <c:v>19.142857142857146</c:v>
                </c:pt>
                <c:pt idx="36">
                  <c:v>24</c:v>
                </c:pt>
                <c:pt idx="38">
                  <c:v>25.034461832620469</c:v>
                </c:pt>
              </c:numCache>
            </c:numRef>
          </c:val>
          <c:extLst>
            <c:ext xmlns:c16="http://schemas.microsoft.com/office/drawing/2014/chart" uri="{C3380CC4-5D6E-409C-BE32-E72D297353CC}">
              <c16:uniqueId val="{00000002-8A6B-4304-85B4-E9993771DDC1}"/>
            </c:ext>
          </c:extLst>
        </c:ser>
        <c:ser>
          <c:idx val="3"/>
          <c:order val="3"/>
          <c:spPr>
            <a:solidFill>
              <a:srgbClr val="34A398"/>
            </a:solidFill>
            <a:ln>
              <a:noFill/>
            </a:ln>
          </c:spPr>
          <c:invertIfNegative val="0"/>
          <c:val>
            <c:numRef>
              <c:f>Sheet1!$A$4:$AM$4</c:f>
              <c:numCache>
                <c:formatCode>General</c:formatCode>
                <c:ptCount val="39"/>
                <c:pt idx="0">
                  <c:v>24</c:v>
                </c:pt>
                <c:pt idx="1">
                  <c:v>24</c:v>
                </c:pt>
                <c:pt idx="2">
                  <c:v>34</c:v>
                </c:pt>
                <c:pt idx="3">
                  <c:v>25</c:v>
                </c:pt>
                <c:pt idx="4">
                  <c:v>26</c:v>
                </c:pt>
                <c:pt idx="5">
                  <c:v>26</c:v>
                </c:pt>
                <c:pt idx="6">
                  <c:v>23</c:v>
                </c:pt>
                <c:pt idx="7">
                  <c:v>23</c:v>
                </c:pt>
                <c:pt idx="8">
                  <c:v>33</c:v>
                </c:pt>
                <c:pt idx="9">
                  <c:v>25</c:v>
                </c:pt>
                <c:pt idx="10">
                  <c:v>27</c:v>
                </c:pt>
                <c:pt idx="11">
                  <c:v>20</c:v>
                </c:pt>
                <c:pt idx="12">
                  <c:v>25</c:v>
                </c:pt>
                <c:pt idx="13">
                  <c:v>17</c:v>
                </c:pt>
                <c:pt idx="14">
                  <c:v>24</c:v>
                </c:pt>
                <c:pt idx="15">
                  <c:v>21</c:v>
                </c:pt>
                <c:pt idx="16">
                  <c:v>18</c:v>
                </c:pt>
                <c:pt idx="17">
                  <c:v>17</c:v>
                </c:pt>
                <c:pt idx="18">
                  <c:v>18</c:v>
                </c:pt>
                <c:pt idx="19">
                  <c:v>18</c:v>
                </c:pt>
                <c:pt idx="20">
                  <c:v>17</c:v>
                </c:pt>
                <c:pt idx="21">
                  <c:v>19</c:v>
                </c:pt>
                <c:pt idx="22">
                  <c:v>12</c:v>
                </c:pt>
                <c:pt idx="23">
                  <c:v>15</c:v>
                </c:pt>
                <c:pt idx="24">
                  <c:v>15</c:v>
                </c:pt>
                <c:pt idx="25">
                  <c:v>11</c:v>
                </c:pt>
                <c:pt idx="26">
                  <c:v>9</c:v>
                </c:pt>
                <c:pt idx="27">
                  <c:v>9</c:v>
                </c:pt>
                <c:pt idx="28">
                  <c:v>10</c:v>
                </c:pt>
                <c:pt idx="29">
                  <c:v>9</c:v>
                </c:pt>
                <c:pt idx="30">
                  <c:v>7.0000000000000018</c:v>
                </c:pt>
                <c:pt idx="32">
                  <c:v>21.000000000000007</c:v>
                </c:pt>
                <c:pt idx="33">
                  <c:v>16.833333333333332</c:v>
                </c:pt>
                <c:pt idx="35">
                  <c:v>16.714285714285715</c:v>
                </c:pt>
                <c:pt idx="36">
                  <c:v>21.799999999999997</c:v>
                </c:pt>
                <c:pt idx="38">
                  <c:v>20.308907242292275</c:v>
                </c:pt>
              </c:numCache>
            </c:numRef>
          </c:val>
          <c:extLst>
            <c:ext xmlns:c16="http://schemas.microsoft.com/office/drawing/2014/chart" uri="{C3380CC4-5D6E-409C-BE32-E72D297353CC}">
              <c16:uniqueId val="{00000003-8A6B-4304-85B4-E9993771DDC1}"/>
            </c:ext>
          </c:extLst>
        </c:ser>
        <c:dLbls>
          <c:showLegendKey val="0"/>
          <c:showVal val="0"/>
          <c:showCatName val="0"/>
          <c:showSerName val="0"/>
          <c:showPercent val="0"/>
          <c:showBubbleSize val="0"/>
        </c:dLbls>
        <c:gapWidth val="80"/>
        <c:overlap val="100"/>
        <c:axId val="1864825888"/>
        <c:axId val="1"/>
      </c:barChart>
      <c:catAx>
        <c:axId val="1864825888"/>
        <c:scaling>
          <c:orientation val="maxMin"/>
        </c:scaling>
        <c:delete val="0"/>
        <c:axPos val="l"/>
        <c:majorGridlines>
          <c:spPr>
            <a:ln>
              <a:noFill/>
            </a:ln>
          </c:spPr>
        </c:majorGridlines>
        <c:majorTickMark val="none"/>
        <c:minorTickMark val="none"/>
        <c:tickLblPos val="none"/>
        <c:spPr>
          <a:ln w="9525" cmpd="sng" algn="ctr">
            <a:solidFill>
              <a:schemeClr val="tx1"/>
            </a:solidFill>
            <a:prstDash val="solid"/>
          </a:ln>
        </c:spPr>
        <c:crossAx val="1"/>
        <c:crossesAt val="0"/>
        <c:auto val="0"/>
        <c:lblAlgn val="ctr"/>
        <c:lblOffset val="100"/>
        <c:noMultiLvlLbl val="0"/>
      </c:catAx>
      <c:valAx>
        <c:axId val="1"/>
        <c:scaling>
          <c:orientation val="minMax"/>
          <c:max val="57"/>
          <c:min val="-53"/>
        </c:scaling>
        <c:delete val="1"/>
        <c:axPos val="t"/>
        <c:numFmt formatCode="General" sourceLinked="1"/>
        <c:majorTickMark val="out"/>
        <c:minorTickMark val="none"/>
        <c:tickLblPos val="nextTo"/>
        <c:crossAx val="1864825888"/>
        <c:crosses val="min"/>
        <c:crossBetween val="between"/>
      </c:valAx>
    </c:plotArea>
    <c:plotVisOnly val="0"/>
    <c:dispBlanksAs val="gap"/>
    <c:showDLblsOverMax val="1"/>
  </c:chart>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6645525017618044E-2"/>
          <c:y val="6.8209500609013402E-2"/>
          <c:w val="0.92670894996476394"/>
          <c:h val="0.86358099878197325"/>
        </c:manualLayout>
      </c:layout>
      <c:barChart>
        <c:barDir val="bar"/>
        <c:grouping val="stacked"/>
        <c:varyColors val="0"/>
        <c:ser>
          <c:idx val="0"/>
          <c:order val="0"/>
          <c:spPr>
            <a:solidFill>
              <a:schemeClr val="accent5"/>
            </a:solidFill>
            <a:ln>
              <a:noFill/>
            </a:ln>
          </c:spPr>
          <c:invertIfNegative val="0"/>
          <c:val>
            <c:numRef>
              <c:f>Sheet1!$A$1:$I$1</c:f>
              <c:numCache>
                <c:formatCode>General</c:formatCode>
                <c:ptCount val="9"/>
                <c:pt idx="0">
                  <c:v>0</c:v>
                </c:pt>
                <c:pt idx="1">
                  <c:v>0</c:v>
                </c:pt>
                <c:pt idx="2">
                  <c:v>-30</c:v>
                </c:pt>
                <c:pt idx="3">
                  <c:v>-29</c:v>
                </c:pt>
                <c:pt idx="4">
                  <c:v>-165</c:v>
                </c:pt>
                <c:pt idx="5">
                  <c:v>-301</c:v>
                </c:pt>
                <c:pt idx="6">
                  <c:v>-24</c:v>
                </c:pt>
                <c:pt idx="7">
                  <c:v>-550</c:v>
                </c:pt>
                <c:pt idx="8">
                  <c:v>-575</c:v>
                </c:pt>
              </c:numCache>
            </c:numRef>
          </c:val>
          <c:extLst>
            <c:ext xmlns:c16="http://schemas.microsoft.com/office/drawing/2014/chart" uri="{C3380CC4-5D6E-409C-BE32-E72D297353CC}">
              <c16:uniqueId val="{00000000-6558-794B-9886-6AAD90D7D431}"/>
            </c:ext>
          </c:extLst>
        </c:ser>
        <c:ser>
          <c:idx val="1"/>
          <c:order val="1"/>
          <c:spPr>
            <a:solidFill>
              <a:schemeClr val="accent6"/>
            </a:solidFill>
            <a:ln>
              <a:noFill/>
            </a:ln>
          </c:spPr>
          <c:invertIfNegative val="0"/>
          <c:dLbls>
            <c:dLbl>
              <c:idx val="4"/>
              <c:layout>
                <c:manualLayout>
                  <c:x val="8.0338266384778007E-2"/>
                  <c:y val="0"/>
                </c:manualLayout>
              </c:layout>
              <c:numFmt formatCode="#,##0;&quot;-&quot;#,##0" sourceLinked="0"/>
              <c:spPr>
                <a:noFill/>
                <a:ln>
                  <a:noFill/>
                </a:ln>
              </c:spPr>
              <c:txPr>
                <a:bodyPr wrap="none"/>
                <a:lstStyle/>
                <a:p>
                  <a:pPr>
                    <a:defRPr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6558-794B-9886-6AAD90D7D431}"/>
                </c:ext>
              </c:extLst>
            </c:dLbl>
            <c:dLbl>
              <c:idx val="7"/>
              <c:layout>
                <c:manualLayout>
                  <c:x val="5.9196617336152217E-2"/>
                  <c:y val="0"/>
                </c:manualLayout>
              </c:layout>
              <c:numFmt formatCode="#,##0;&quot;-&quot;#,##0" sourceLinked="0"/>
              <c:spPr>
                <a:noFill/>
                <a:ln>
                  <a:noFill/>
                </a:ln>
              </c:spPr>
              <c:txPr>
                <a:bodyPr wrap="none"/>
                <a:lstStyle/>
                <a:p>
                  <a:pPr>
                    <a:defRPr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6558-794B-9886-6AAD90D7D431}"/>
                </c:ext>
              </c:extLst>
            </c:dLbl>
            <c:dLbl>
              <c:idx val="8"/>
              <c:layout>
                <c:manualLayout>
                  <c:x val="6.13107822410148E-2"/>
                  <c:y val="0"/>
                </c:manualLayout>
              </c:layout>
              <c:numFmt formatCode="#,##0;&quot;-&quot;#,##0" sourceLinked="0"/>
              <c:spPr>
                <a:noFill/>
                <a:ln>
                  <a:noFill/>
                </a:ln>
              </c:spPr>
              <c:txPr>
                <a:bodyPr wrap="none"/>
                <a:lstStyle/>
                <a:p>
                  <a:pPr>
                    <a:defRPr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6558-794B-9886-6AAD90D7D431}"/>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Sheet1!$A$2:$I$2</c:f>
              <c:numCache>
                <c:formatCode>General</c:formatCode>
                <c:ptCount val="9"/>
                <c:pt idx="0">
                  <c:v>11987</c:v>
                </c:pt>
                <c:pt idx="1">
                  <c:v>1134</c:v>
                </c:pt>
                <c:pt idx="2">
                  <c:v>3333</c:v>
                </c:pt>
                <c:pt idx="3">
                  <c:v>2919</c:v>
                </c:pt>
                <c:pt idx="4">
                  <c:v>108</c:v>
                </c:pt>
                <c:pt idx="5">
                  <c:v>961</c:v>
                </c:pt>
                <c:pt idx="6">
                  <c:v>30</c:v>
                </c:pt>
                <c:pt idx="7">
                  <c:v>37</c:v>
                </c:pt>
                <c:pt idx="8">
                  <c:v>90</c:v>
                </c:pt>
              </c:numCache>
            </c:numRef>
          </c:val>
          <c:extLst>
            <c:ext xmlns:c16="http://schemas.microsoft.com/office/drawing/2014/chart" uri="{C3380CC4-5D6E-409C-BE32-E72D297353CC}">
              <c16:uniqueId val="{00000004-6558-794B-9886-6AAD90D7D431}"/>
            </c:ext>
          </c:extLst>
        </c:ser>
        <c:dLbls>
          <c:showLegendKey val="0"/>
          <c:showVal val="0"/>
          <c:showCatName val="0"/>
          <c:showSerName val="0"/>
          <c:showPercent val="0"/>
          <c:showBubbleSize val="0"/>
        </c:dLbls>
        <c:gapWidth val="80"/>
        <c:overlap val="100"/>
        <c:axId val="922556191"/>
        <c:axId val="1"/>
      </c:barChart>
      <c:catAx>
        <c:axId val="922556191"/>
        <c:scaling>
          <c:orientation val="maxMin"/>
        </c:scaling>
        <c:delete val="0"/>
        <c:axPos val="l"/>
        <c:majorGridlines>
          <c:spPr>
            <a:ln>
              <a:noFill/>
            </a:ln>
          </c:spPr>
        </c:majorGridlines>
        <c:majorTickMark val="none"/>
        <c:minorTickMark val="none"/>
        <c:tickLblPos val="none"/>
        <c:spPr>
          <a:ln w="9525" cmpd="sng" algn="ctr">
            <a:solidFill>
              <a:schemeClr val="tx1"/>
            </a:solidFill>
            <a:prstDash val="solid"/>
          </a:ln>
        </c:spPr>
        <c:crossAx val="1"/>
        <c:crossesAt val="0"/>
        <c:auto val="0"/>
        <c:lblAlgn val="ctr"/>
        <c:lblOffset val="100"/>
        <c:noMultiLvlLbl val="0"/>
      </c:catAx>
      <c:valAx>
        <c:axId val="1"/>
        <c:scaling>
          <c:orientation val="minMax"/>
          <c:max val="13000"/>
          <c:min val="-1000"/>
        </c:scaling>
        <c:delete val="1"/>
        <c:axPos val="t"/>
        <c:numFmt formatCode="General" sourceLinked="1"/>
        <c:majorTickMark val="out"/>
        <c:minorTickMark val="none"/>
        <c:tickLblPos val="nextTo"/>
        <c:crossAx val="922556191"/>
        <c:crosses val="min"/>
        <c:crossBetween val="between"/>
      </c:valAx>
    </c:plotArea>
    <c:plotVisOnly val="0"/>
    <c:dispBlanksAs val="gap"/>
    <c:showDLblsOverMax val="1"/>
  </c:chart>
  <c:externalData r:id="rId1">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36079077429983525"/>
          <c:y val="0.25"/>
          <c:w val="0.2784184514003295"/>
          <c:h val="0.5"/>
        </c:manualLayout>
      </c:layout>
      <c:pieChart>
        <c:varyColors val="0"/>
        <c:ser>
          <c:idx val="0"/>
          <c:order val="0"/>
          <c:dPt>
            <c:idx val="0"/>
            <c:bubble3D val="0"/>
            <c:spPr>
              <a:solidFill>
                <a:srgbClr val="C30C3E"/>
              </a:solidFill>
              <a:ln>
                <a:noFill/>
              </a:ln>
            </c:spPr>
            <c:extLst>
              <c:ext xmlns:c16="http://schemas.microsoft.com/office/drawing/2014/chart" uri="{C3380CC4-5D6E-409C-BE32-E72D297353CC}">
                <c16:uniqueId val="{00000000-11E9-42F4-A0D4-42852EA29E7E}"/>
              </c:ext>
            </c:extLst>
          </c:dPt>
          <c:dPt>
            <c:idx val="1"/>
            <c:bubble3D val="0"/>
            <c:spPr>
              <a:solidFill>
                <a:srgbClr val="364D6E"/>
              </a:solidFill>
              <a:ln>
                <a:noFill/>
              </a:ln>
            </c:spPr>
            <c:extLst>
              <c:ext xmlns:c16="http://schemas.microsoft.com/office/drawing/2014/chart" uri="{C3380CC4-5D6E-409C-BE32-E72D297353CC}">
                <c16:uniqueId val="{00000001-11E9-42F4-A0D4-42852EA29E7E}"/>
              </c:ext>
            </c:extLst>
          </c:dPt>
          <c:dPt>
            <c:idx val="2"/>
            <c:bubble3D val="0"/>
            <c:spPr>
              <a:solidFill>
                <a:schemeClr val="accent1"/>
              </a:solidFill>
              <a:ln>
                <a:noFill/>
              </a:ln>
            </c:spPr>
            <c:extLst>
              <c:ext xmlns:c16="http://schemas.microsoft.com/office/drawing/2014/chart" uri="{C3380CC4-5D6E-409C-BE32-E72D297353CC}">
                <c16:uniqueId val="{00000002-11E9-42F4-A0D4-42852EA29E7E}"/>
              </c:ext>
            </c:extLst>
          </c:dPt>
          <c:dPt>
            <c:idx val="3"/>
            <c:bubble3D val="0"/>
            <c:spPr>
              <a:solidFill>
                <a:srgbClr val="969696"/>
              </a:solidFill>
              <a:ln>
                <a:noFill/>
              </a:ln>
            </c:spPr>
            <c:extLst>
              <c:ext xmlns:c16="http://schemas.microsoft.com/office/drawing/2014/chart" uri="{C3380CC4-5D6E-409C-BE32-E72D297353CC}">
                <c16:uniqueId val="{00000003-11E9-42F4-A0D4-42852EA29E7E}"/>
              </c:ext>
            </c:extLst>
          </c:dPt>
          <c:dLbls>
            <c:dLbl>
              <c:idx val="2"/>
              <c:layout>
                <c:manualLayout>
                  <c:x val="-2.4711696869851728E-3"/>
                  <c:y val="2.0710059171597635E-2"/>
                </c:manualLayout>
              </c:layout>
              <c:numFmt formatCode="#,##0&quot;%&quot;;&quot;-&quot;#,##0&quot;%&quot;"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11E9-42F4-A0D4-42852EA29E7E}"/>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extLst>
          </c:dLbls>
          <c:val>
            <c:numRef>
              <c:f>Sheet1!$A$1:$A$4</c:f>
              <c:numCache>
                <c:formatCode>General</c:formatCode>
                <c:ptCount val="4"/>
                <c:pt idx="0">
                  <c:v>14.646464646464647</c:v>
                </c:pt>
                <c:pt idx="1">
                  <c:v>25.252525252525253</c:v>
                </c:pt>
                <c:pt idx="2">
                  <c:v>27.27272727272727</c:v>
                </c:pt>
                <c:pt idx="3">
                  <c:v>32.828282828282831</c:v>
                </c:pt>
              </c:numCache>
            </c:numRef>
          </c:val>
          <c:extLst>
            <c:ext xmlns:c16="http://schemas.microsoft.com/office/drawing/2014/chart" uri="{C3380CC4-5D6E-409C-BE32-E72D297353CC}">
              <c16:uniqueId val="{00000004-11E9-42F4-A0D4-42852EA29E7E}"/>
            </c:ext>
          </c:extLst>
        </c:ser>
        <c:dLbls>
          <c:showLegendKey val="0"/>
          <c:showVal val="0"/>
          <c:showCatName val="0"/>
          <c:showSerName val="0"/>
          <c:showPercent val="0"/>
          <c:showBubbleSize val="0"/>
          <c:showLeaderLines val="1"/>
        </c:dLbls>
        <c:firstSliceAng val="0"/>
      </c:pieChart>
    </c:plotArea>
    <c:plotVisOnly val="0"/>
    <c:dispBlanksAs val="gap"/>
    <c:showDLblsOverMax val="1"/>
  </c:chart>
  <c:externalData r:id="rId1">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35420098846787479"/>
          <c:y val="0.25"/>
          <c:w val="0.2784184514003295"/>
          <c:h val="0.5"/>
        </c:manualLayout>
      </c:layout>
      <c:pieChart>
        <c:varyColors val="0"/>
        <c:ser>
          <c:idx val="0"/>
          <c:order val="0"/>
          <c:dPt>
            <c:idx val="0"/>
            <c:bubble3D val="0"/>
            <c:spPr>
              <a:solidFill>
                <a:srgbClr val="C30C3E"/>
              </a:solidFill>
              <a:ln>
                <a:noFill/>
              </a:ln>
            </c:spPr>
            <c:extLst>
              <c:ext xmlns:c16="http://schemas.microsoft.com/office/drawing/2014/chart" uri="{C3380CC4-5D6E-409C-BE32-E72D297353CC}">
                <c16:uniqueId val="{00000000-2D9E-4303-A723-296F188856DC}"/>
              </c:ext>
            </c:extLst>
          </c:dPt>
          <c:dPt>
            <c:idx val="1"/>
            <c:bubble3D val="0"/>
            <c:spPr>
              <a:solidFill>
                <a:srgbClr val="364D6E"/>
              </a:solidFill>
              <a:ln>
                <a:noFill/>
              </a:ln>
            </c:spPr>
            <c:extLst>
              <c:ext xmlns:c16="http://schemas.microsoft.com/office/drawing/2014/chart" uri="{C3380CC4-5D6E-409C-BE32-E72D297353CC}">
                <c16:uniqueId val="{00000001-2D9E-4303-A723-296F188856DC}"/>
              </c:ext>
            </c:extLst>
          </c:dPt>
          <c:dPt>
            <c:idx val="2"/>
            <c:bubble3D val="0"/>
            <c:spPr>
              <a:solidFill>
                <a:schemeClr val="accent1"/>
              </a:solidFill>
              <a:ln>
                <a:noFill/>
              </a:ln>
            </c:spPr>
            <c:extLst>
              <c:ext xmlns:c16="http://schemas.microsoft.com/office/drawing/2014/chart" uri="{C3380CC4-5D6E-409C-BE32-E72D297353CC}">
                <c16:uniqueId val="{00000002-2D9E-4303-A723-296F188856DC}"/>
              </c:ext>
            </c:extLst>
          </c:dPt>
          <c:dLbls>
            <c:dLbl>
              <c:idx val="0"/>
              <c:layout>
                <c:manualLayout>
                  <c:x val="4.9423393739703456E-3"/>
                  <c:y val="0"/>
                </c:manualLayout>
              </c:layout>
              <c:numFmt formatCode="#,##0&quot;%&quot;;&quot;-&quot;#,##0&quot;%&quot;"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2D9E-4303-A723-296F188856DC}"/>
                </c:ext>
              </c:extLst>
            </c:dLbl>
            <c:dLbl>
              <c:idx val="1"/>
              <c:layout>
                <c:manualLayout>
                  <c:x val="-8.2372322899505767E-4"/>
                  <c:y val="1.4792899408284023E-3"/>
                </c:manualLayout>
              </c:layout>
              <c:numFmt formatCode="#,##0&quot;%&quot;;&quot;-&quot;#,##0&quot;%&quot;"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2D9E-4303-A723-296F188856D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extLst>
          </c:dLbls>
          <c:val>
            <c:numRef>
              <c:f>Sheet1!$A$1:$A$3</c:f>
              <c:numCache>
                <c:formatCode>General</c:formatCode>
                <c:ptCount val="3"/>
                <c:pt idx="0">
                  <c:v>50</c:v>
                </c:pt>
                <c:pt idx="1">
                  <c:v>30</c:v>
                </c:pt>
                <c:pt idx="2">
                  <c:v>20</c:v>
                </c:pt>
              </c:numCache>
            </c:numRef>
          </c:val>
          <c:extLst>
            <c:ext xmlns:c16="http://schemas.microsoft.com/office/drawing/2014/chart" uri="{C3380CC4-5D6E-409C-BE32-E72D297353CC}">
              <c16:uniqueId val="{00000003-2D9E-4303-A723-296F188856DC}"/>
            </c:ext>
          </c:extLst>
        </c:ser>
        <c:dLbls>
          <c:showLegendKey val="0"/>
          <c:showVal val="0"/>
          <c:showCatName val="0"/>
          <c:showSerName val="0"/>
          <c:showPercent val="0"/>
          <c:showBubbleSize val="0"/>
          <c:showLeaderLines val="1"/>
        </c:dLbls>
        <c:firstSliceAng val="0"/>
      </c:pieChart>
    </c:plotArea>
    <c:plotVisOnly val="0"/>
    <c:dispBlanksAs val="gap"/>
    <c:showDLblsOverMax val="1"/>
  </c:chart>
  <c:externalData r:id="rId1">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35420098846787479"/>
          <c:y val="0.25"/>
          <c:w val="0.2784184514003295"/>
          <c:h val="0.5"/>
        </c:manualLayout>
      </c:layout>
      <c:pieChart>
        <c:varyColors val="0"/>
        <c:ser>
          <c:idx val="0"/>
          <c:order val="0"/>
          <c:dPt>
            <c:idx val="0"/>
            <c:bubble3D val="0"/>
            <c:spPr>
              <a:solidFill>
                <a:srgbClr val="C30C3E"/>
              </a:solidFill>
              <a:ln>
                <a:noFill/>
              </a:ln>
            </c:spPr>
            <c:extLst>
              <c:ext xmlns:c16="http://schemas.microsoft.com/office/drawing/2014/chart" uri="{C3380CC4-5D6E-409C-BE32-E72D297353CC}">
                <c16:uniqueId val="{00000000-C769-4DF3-B865-90F6C0FA9C7E}"/>
              </c:ext>
            </c:extLst>
          </c:dPt>
          <c:dPt>
            <c:idx val="1"/>
            <c:bubble3D val="0"/>
            <c:spPr>
              <a:solidFill>
                <a:srgbClr val="364D6E"/>
              </a:solidFill>
              <a:ln>
                <a:noFill/>
              </a:ln>
            </c:spPr>
            <c:extLst>
              <c:ext xmlns:c16="http://schemas.microsoft.com/office/drawing/2014/chart" uri="{C3380CC4-5D6E-409C-BE32-E72D297353CC}">
                <c16:uniqueId val="{00000001-C769-4DF3-B865-90F6C0FA9C7E}"/>
              </c:ext>
            </c:extLst>
          </c:dPt>
          <c:dPt>
            <c:idx val="2"/>
            <c:bubble3D val="0"/>
            <c:spPr>
              <a:solidFill>
                <a:schemeClr val="accent1"/>
              </a:solidFill>
              <a:ln>
                <a:noFill/>
              </a:ln>
            </c:spPr>
            <c:extLst>
              <c:ext xmlns:c16="http://schemas.microsoft.com/office/drawing/2014/chart" uri="{C3380CC4-5D6E-409C-BE32-E72D297353CC}">
                <c16:uniqueId val="{00000002-C769-4DF3-B865-90F6C0FA9C7E}"/>
              </c:ext>
            </c:extLst>
          </c:dPt>
          <c:dPt>
            <c:idx val="3"/>
            <c:bubble3D val="0"/>
            <c:spPr>
              <a:solidFill>
                <a:srgbClr val="969696"/>
              </a:solidFill>
              <a:ln>
                <a:noFill/>
              </a:ln>
            </c:spPr>
            <c:extLst>
              <c:ext xmlns:c16="http://schemas.microsoft.com/office/drawing/2014/chart" uri="{C3380CC4-5D6E-409C-BE32-E72D297353CC}">
                <c16:uniqueId val="{00000003-C769-4DF3-B865-90F6C0FA9C7E}"/>
              </c:ext>
            </c:extLst>
          </c:dPt>
          <c:dLbls>
            <c:dLbl>
              <c:idx val="0"/>
              <c:layout>
                <c:manualLayout>
                  <c:x val="4.9423393739703456E-3"/>
                  <c:y val="0"/>
                </c:manualLayout>
              </c:layout>
              <c:numFmt formatCode="#,##0&quot;%&quot;;&quot;-&quot;#,##0&quot;%&quot;"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C769-4DF3-B865-90F6C0FA9C7E}"/>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extLst>
          </c:dLbls>
          <c:val>
            <c:numRef>
              <c:f>Sheet1!$A$1:$A$4</c:f>
              <c:numCache>
                <c:formatCode>General</c:formatCode>
                <c:ptCount val="4"/>
                <c:pt idx="0">
                  <c:v>50</c:v>
                </c:pt>
                <c:pt idx="1">
                  <c:v>25</c:v>
                </c:pt>
                <c:pt idx="2">
                  <c:v>15</c:v>
                </c:pt>
                <c:pt idx="3">
                  <c:v>10</c:v>
                </c:pt>
              </c:numCache>
            </c:numRef>
          </c:val>
          <c:extLst>
            <c:ext xmlns:c16="http://schemas.microsoft.com/office/drawing/2014/chart" uri="{C3380CC4-5D6E-409C-BE32-E72D297353CC}">
              <c16:uniqueId val="{00000004-C769-4DF3-B865-90F6C0FA9C7E}"/>
            </c:ext>
          </c:extLst>
        </c:ser>
        <c:dLbls>
          <c:showLegendKey val="0"/>
          <c:showVal val="0"/>
          <c:showCatName val="0"/>
          <c:showSerName val="0"/>
          <c:showPercent val="0"/>
          <c:showBubbleSize val="0"/>
          <c:showLeaderLines val="1"/>
        </c:dLbls>
        <c:firstSliceAng val="0"/>
      </c:pieChart>
    </c:plotArea>
    <c:plotVisOnly val="0"/>
    <c:dispBlanksAs val="gap"/>
    <c:showDLblsOverMax val="1"/>
  </c:chart>
  <c:externalData r:id="rId1">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35420098846787479"/>
          <c:y val="0.25"/>
          <c:w val="0.2784184514003295"/>
          <c:h val="0.5"/>
        </c:manualLayout>
      </c:layout>
      <c:pieChart>
        <c:varyColors val="0"/>
        <c:ser>
          <c:idx val="0"/>
          <c:order val="0"/>
          <c:dPt>
            <c:idx val="0"/>
            <c:bubble3D val="0"/>
            <c:spPr>
              <a:solidFill>
                <a:srgbClr val="C30C3E"/>
              </a:solidFill>
              <a:ln>
                <a:noFill/>
              </a:ln>
            </c:spPr>
            <c:extLst>
              <c:ext xmlns:c16="http://schemas.microsoft.com/office/drawing/2014/chart" uri="{C3380CC4-5D6E-409C-BE32-E72D297353CC}">
                <c16:uniqueId val="{00000000-37A4-4593-A42F-8F5875C32518}"/>
              </c:ext>
            </c:extLst>
          </c:dPt>
          <c:dPt>
            <c:idx val="1"/>
            <c:bubble3D val="0"/>
            <c:spPr>
              <a:solidFill>
                <a:srgbClr val="364D6E"/>
              </a:solidFill>
              <a:ln>
                <a:noFill/>
              </a:ln>
            </c:spPr>
            <c:extLst>
              <c:ext xmlns:c16="http://schemas.microsoft.com/office/drawing/2014/chart" uri="{C3380CC4-5D6E-409C-BE32-E72D297353CC}">
                <c16:uniqueId val="{00000001-37A4-4593-A42F-8F5875C32518}"/>
              </c:ext>
            </c:extLst>
          </c:dPt>
          <c:dPt>
            <c:idx val="2"/>
            <c:bubble3D val="0"/>
            <c:spPr>
              <a:solidFill>
                <a:schemeClr val="accent1"/>
              </a:solidFill>
              <a:ln>
                <a:noFill/>
              </a:ln>
            </c:spPr>
            <c:extLst>
              <c:ext xmlns:c16="http://schemas.microsoft.com/office/drawing/2014/chart" uri="{C3380CC4-5D6E-409C-BE32-E72D297353CC}">
                <c16:uniqueId val="{00000002-37A4-4593-A42F-8F5875C32518}"/>
              </c:ext>
            </c:extLst>
          </c:dPt>
          <c:dPt>
            <c:idx val="3"/>
            <c:bubble3D val="0"/>
            <c:spPr>
              <a:solidFill>
                <a:srgbClr val="969696"/>
              </a:solidFill>
              <a:ln>
                <a:noFill/>
              </a:ln>
            </c:spPr>
            <c:extLst>
              <c:ext xmlns:c16="http://schemas.microsoft.com/office/drawing/2014/chart" uri="{C3380CC4-5D6E-409C-BE32-E72D297353CC}">
                <c16:uniqueId val="{00000003-37A4-4593-A42F-8F5875C32518}"/>
              </c:ext>
            </c:extLst>
          </c:dPt>
          <c:dLbls>
            <c:dLbl>
              <c:idx val="0"/>
              <c:layout>
                <c:manualLayout>
                  <c:x val="4.9423393739703456E-3"/>
                  <c:y val="0"/>
                </c:manualLayout>
              </c:layout>
              <c:numFmt formatCode="#,##0&quot;%&quot;;&quot;-&quot;#,##0&quot;%&quot;"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37A4-4593-A42F-8F5875C32518}"/>
                </c:ext>
              </c:extLst>
            </c:dLbl>
            <c:dLbl>
              <c:idx val="2"/>
              <c:layout>
                <c:manualLayout>
                  <c:x val="-5.7660626029654039E-3"/>
                  <c:y val="0"/>
                </c:manualLayout>
              </c:layout>
              <c:numFmt formatCode="#,##0&quot;%&quot;;&quot;-&quot;#,##0&quot;%&quot;"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37A4-4593-A42F-8F5875C32518}"/>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extLst>
          </c:dLbls>
          <c:val>
            <c:numRef>
              <c:f>Sheet1!$A$1:$A$4</c:f>
              <c:numCache>
                <c:formatCode>General</c:formatCode>
                <c:ptCount val="4"/>
                <c:pt idx="0">
                  <c:v>50</c:v>
                </c:pt>
                <c:pt idx="1">
                  <c:v>10</c:v>
                </c:pt>
                <c:pt idx="2">
                  <c:v>30</c:v>
                </c:pt>
                <c:pt idx="3">
                  <c:v>10</c:v>
                </c:pt>
              </c:numCache>
            </c:numRef>
          </c:val>
          <c:extLst>
            <c:ext xmlns:c16="http://schemas.microsoft.com/office/drawing/2014/chart" uri="{C3380CC4-5D6E-409C-BE32-E72D297353CC}">
              <c16:uniqueId val="{00000004-37A4-4593-A42F-8F5875C32518}"/>
            </c:ext>
          </c:extLst>
        </c:ser>
        <c:dLbls>
          <c:showLegendKey val="0"/>
          <c:showVal val="0"/>
          <c:showCatName val="0"/>
          <c:showSerName val="0"/>
          <c:showPercent val="0"/>
          <c:showBubbleSize val="0"/>
          <c:showLeaderLines val="1"/>
        </c:dLbls>
        <c:firstSliceAng val="0"/>
      </c:pieChart>
    </c:plotArea>
    <c:plotVisOnly val="0"/>
    <c:dispBlanksAs val="gap"/>
    <c:showDLblsOverMax val="1"/>
  </c:chart>
  <c:externalData r:id="rId1">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0425020048115477E-2"/>
          <c:y val="2.0257109466303078E-2"/>
          <c:w val="0.97914995990376907"/>
          <c:h val="0.95948578106739379"/>
        </c:manualLayout>
      </c:layout>
      <c:areaChart>
        <c:grouping val="stacked"/>
        <c:varyColors val="0"/>
        <c:ser>
          <c:idx val="0"/>
          <c:order val="0"/>
          <c:spPr>
            <a:solidFill>
              <a:srgbClr val="C3CFE1"/>
            </a:solidFill>
            <a:ln>
              <a:noFill/>
            </a:ln>
          </c:spPr>
          <c:val>
            <c:numRef>
              <c:f>Sheet1!$A$1:$BS$1</c:f>
              <c:numCache>
                <c:formatCode>General</c:formatCode>
                <c:ptCount val="71"/>
                <c:pt idx="0">
                  <c:v>60</c:v>
                </c:pt>
                <c:pt idx="1">
                  <c:v>60</c:v>
                </c:pt>
                <c:pt idx="2">
                  <c:v>237</c:v>
                </c:pt>
                <c:pt idx="3">
                  <c:v>177</c:v>
                </c:pt>
                <c:pt idx="4">
                  <c:v>177</c:v>
                </c:pt>
                <c:pt idx="5">
                  <c:v>194</c:v>
                </c:pt>
                <c:pt idx="6">
                  <c:v>27</c:v>
                </c:pt>
                <c:pt idx="7">
                  <c:v>27</c:v>
                </c:pt>
                <c:pt idx="8">
                  <c:v>17</c:v>
                </c:pt>
                <c:pt idx="9">
                  <c:v>1137</c:v>
                </c:pt>
                <c:pt idx="10">
                  <c:v>1502</c:v>
                </c:pt>
                <c:pt idx="11">
                  <c:v>3060</c:v>
                </c:pt>
                <c:pt idx="12">
                  <c:v>6370</c:v>
                </c:pt>
                <c:pt idx="13">
                  <c:v>15669</c:v>
                </c:pt>
                <c:pt idx="14">
                  <c:v>18245</c:v>
                </c:pt>
                <c:pt idx="15">
                  <c:v>26121</c:v>
                </c:pt>
                <c:pt idx="16">
                  <c:v>29286</c:v>
                </c:pt>
                <c:pt idx="17">
                  <c:v>32818</c:v>
                </c:pt>
                <c:pt idx="18">
                  <c:v>36993</c:v>
                </c:pt>
                <c:pt idx="19">
                  <c:v>39554</c:v>
                </c:pt>
                <c:pt idx="20">
                  <c:v>46951</c:v>
                </c:pt>
                <c:pt idx="21">
                  <c:v>48374</c:v>
                </c:pt>
                <c:pt idx="22">
                  <c:v>47107</c:v>
                </c:pt>
                <c:pt idx="23">
                  <c:v>46437</c:v>
                </c:pt>
                <c:pt idx="24">
                  <c:v>45150</c:v>
                </c:pt>
                <c:pt idx="25">
                  <c:v>47209</c:v>
                </c:pt>
                <c:pt idx="26">
                  <c:v>46015</c:v>
                </c:pt>
                <c:pt idx="27">
                  <c:v>39978</c:v>
                </c:pt>
                <c:pt idx="28">
                  <c:v>37266</c:v>
                </c:pt>
                <c:pt idx="29">
                  <c:v>33467</c:v>
                </c:pt>
                <c:pt idx="30">
                  <c:v>30178</c:v>
                </c:pt>
                <c:pt idx="31">
                  <c:v>21578</c:v>
                </c:pt>
                <c:pt idx="32">
                  <c:v>17235</c:v>
                </c:pt>
                <c:pt idx="33">
                  <c:v>10839</c:v>
                </c:pt>
                <c:pt idx="34">
                  <c:v>8399</c:v>
                </c:pt>
                <c:pt idx="35">
                  <c:v>5967</c:v>
                </c:pt>
                <c:pt idx="36">
                  <c:v>3516</c:v>
                </c:pt>
                <c:pt idx="37">
                  <c:v>3516</c:v>
                </c:pt>
                <c:pt idx="38">
                  <c:v>3516</c:v>
                </c:pt>
                <c:pt idx="39">
                  <c:v>2321</c:v>
                </c:pt>
                <c:pt idx="40">
                  <c:v>2321</c:v>
                </c:pt>
                <c:pt idx="41">
                  <c:v>2321</c:v>
                </c:pt>
                <c:pt idx="42">
                  <c:v>1164</c:v>
                </c:pt>
                <c:pt idx="43">
                  <c:v>1164</c:v>
                </c:pt>
                <c:pt idx="44">
                  <c:v>1164</c:v>
                </c:pt>
                <c:pt idx="45">
                  <c:v>1164</c:v>
                </c:pt>
                <c:pt idx="46">
                  <c:v>1164</c:v>
                </c:pt>
                <c:pt idx="47">
                  <c:v>1164</c:v>
                </c:pt>
                <c:pt idx="48">
                  <c:v>1164</c:v>
                </c:pt>
                <c:pt idx="49">
                  <c:v>1164</c:v>
                </c:pt>
                <c:pt idx="50">
                  <c:v>1164</c:v>
                </c:pt>
                <c:pt idx="51">
                  <c:v>1164</c:v>
                </c:pt>
                <c:pt idx="52">
                  <c:v>1164</c:v>
                </c:pt>
                <c:pt idx="53">
                  <c:v>1164</c:v>
                </c:pt>
                <c:pt idx="54">
                  <c:v>4648</c:v>
                </c:pt>
                <c:pt idx="55">
                  <c:v>5818</c:v>
                </c:pt>
                <c:pt idx="56">
                  <c:v>5818</c:v>
                </c:pt>
                <c:pt idx="57">
                  <c:v>5818</c:v>
                </c:pt>
                <c:pt idx="58">
                  <c:v>8052</c:v>
                </c:pt>
                <c:pt idx="59">
                  <c:v>8052</c:v>
                </c:pt>
                <c:pt idx="60">
                  <c:v>8052</c:v>
                </c:pt>
                <c:pt idx="61">
                  <c:v>8052</c:v>
                </c:pt>
                <c:pt idx="62">
                  <c:v>6888</c:v>
                </c:pt>
                <c:pt idx="63">
                  <c:v>6888</c:v>
                </c:pt>
                <c:pt idx="64">
                  <c:v>2234</c:v>
                </c:pt>
                <c:pt idx="65">
                  <c:v>2234</c:v>
                </c:pt>
                <c:pt idx="66">
                  <c:v>2234</c:v>
                </c:pt>
                <c:pt idx="67">
                  <c:v>2234</c:v>
                </c:pt>
                <c:pt idx="68">
                  <c:v>2234</c:v>
                </c:pt>
                <c:pt idx="69">
                  <c:v>1117</c:v>
                </c:pt>
                <c:pt idx="70">
                  <c:v>1117</c:v>
                </c:pt>
              </c:numCache>
            </c:numRef>
          </c:val>
          <c:extLst>
            <c:ext xmlns:c16="http://schemas.microsoft.com/office/drawing/2014/chart" uri="{C3380CC4-5D6E-409C-BE32-E72D297353CC}">
              <c16:uniqueId val="{00000000-16EB-480E-98C4-B91E3B66986D}"/>
            </c:ext>
          </c:extLst>
        </c:ser>
        <c:ser>
          <c:idx val="1"/>
          <c:order val="1"/>
          <c:spPr>
            <a:solidFill>
              <a:srgbClr val="9DB1CF"/>
            </a:solidFill>
            <a:ln>
              <a:noFill/>
            </a:ln>
          </c:spPr>
          <c:val>
            <c:numRef>
              <c:f>Sheet1!$A$2:$BS$2</c:f>
              <c:numCache>
                <c:formatCode>General</c:formatCode>
                <c:ptCount val="71"/>
                <c:pt idx="0">
                  <c:v>0</c:v>
                </c:pt>
                <c:pt idx="1">
                  <c:v>221</c:v>
                </c:pt>
                <c:pt idx="2">
                  <c:v>521</c:v>
                </c:pt>
                <c:pt idx="3">
                  <c:v>497</c:v>
                </c:pt>
                <c:pt idx="4">
                  <c:v>722</c:v>
                </c:pt>
                <c:pt idx="5">
                  <c:v>879</c:v>
                </c:pt>
                <c:pt idx="6">
                  <c:v>819</c:v>
                </c:pt>
                <c:pt idx="7">
                  <c:v>1056</c:v>
                </c:pt>
                <c:pt idx="8">
                  <c:v>989</c:v>
                </c:pt>
                <c:pt idx="9">
                  <c:v>1746</c:v>
                </c:pt>
                <c:pt idx="10">
                  <c:v>1909</c:v>
                </c:pt>
                <c:pt idx="11">
                  <c:v>4972</c:v>
                </c:pt>
                <c:pt idx="12">
                  <c:v>10999</c:v>
                </c:pt>
                <c:pt idx="13">
                  <c:v>17972</c:v>
                </c:pt>
                <c:pt idx="14">
                  <c:v>18732</c:v>
                </c:pt>
                <c:pt idx="15">
                  <c:v>20191</c:v>
                </c:pt>
                <c:pt idx="16">
                  <c:v>18217</c:v>
                </c:pt>
                <c:pt idx="17">
                  <c:v>20444</c:v>
                </c:pt>
                <c:pt idx="18">
                  <c:v>24865</c:v>
                </c:pt>
                <c:pt idx="19">
                  <c:v>29047</c:v>
                </c:pt>
                <c:pt idx="20">
                  <c:v>27358</c:v>
                </c:pt>
                <c:pt idx="21">
                  <c:v>28547</c:v>
                </c:pt>
                <c:pt idx="22">
                  <c:v>28141</c:v>
                </c:pt>
                <c:pt idx="23">
                  <c:v>27537</c:v>
                </c:pt>
                <c:pt idx="24">
                  <c:v>24130</c:v>
                </c:pt>
                <c:pt idx="25">
                  <c:v>23063</c:v>
                </c:pt>
                <c:pt idx="26">
                  <c:v>23063</c:v>
                </c:pt>
                <c:pt idx="27">
                  <c:v>22078</c:v>
                </c:pt>
                <c:pt idx="28">
                  <c:v>18699</c:v>
                </c:pt>
                <c:pt idx="29">
                  <c:v>18699</c:v>
                </c:pt>
                <c:pt idx="30">
                  <c:v>11473</c:v>
                </c:pt>
                <c:pt idx="31">
                  <c:v>9372</c:v>
                </c:pt>
                <c:pt idx="32">
                  <c:v>5025</c:v>
                </c:pt>
                <c:pt idx="33">
                  <c:v>2686</c:v>
                </c:pt>
                <c:pt idx="34">
                  <c:v>2686</c:v>
                </c:pt>
                <c:pt idx="35">
                  <c:v>775</c:v>
                </c:pt>
                <c:pt idx="36">
                  <c:v>775</c:v>
                </c:pt>
                <c:pt idx="37">
                  <c:v>775</c:v>
                </c:pt>
                <c:pt idx="38">
                  <c:v>775</c:v>
                </c:pt>
                <c:pt idx="39">
                  <c:v>775</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numCache>
            </c:numRef>
          </c:val>
          <c:extLst>
            <c:ext xmlns:c16="http://schemas.microsoft.com/office/drawing/2014/chart" uri="{C3380CC4-5D6E-409C-BE32-E72D297353CC}">
              <c16:uniqueId val="{00000001-16EB-480E-98C4-B91E3B66986D}"/>
            </c:ext>
          </c:extLst>
        </c:ser>
        <c:ser>
          <c:idx val="2"/>
          <c:order val="2"/>
          <c:spPr>
            <a:solidFill>
              <a:srgbClr val="6F8DB9"/>
            </a:solidFill>
            <a:ln>
              <a:noFill/>
            </a:ln>
          </c:spPr>
          <c:val>
            <c:numRef>
              <c:f>Sheet1!$A$3:$BS$3</c:f>
              <c:numCache>
                <c:formatCode>General</c:formatCode>
                <c:ptCount val="71"/>
                <c:pt idx="0">
                  <c:v>0</c:v>
                </c:pt>
                <c:pt idx="1">
                  <c:v>0</c:v>
                </c:pt>
                <c:pt idx="2">
                  <c:v>0</c:v>
                </c:pt>
                <c:pt idx="3">
                  <c:v>0</c:v>
                </c:pt>
                <c:pt idx="4">
                  <c:v>0</c:v>
                </c:pt>
                <c:pt idx="5">
                  <c:v>0</c:v>
                </c:pt>
                <c:pt idx="6">
                  <c:v>0</c:v>
                </c:pt>
                <c:pt idx="7">
                  <c:v>0</c:v>
                </c:pt>
                <c:pt idx="8">
                  <c:v>0</c:v>
                </c:pt>
                <c:pt idx="9">
                  <c:v>0</c:v>
                </c:pt>
                <c:pt idx="10">
                  <c:v>0</c:v>
                </c:pt>
                <c:pt idx="11">
                  <c:v>0</c:v>
                </c:pt>
                <c:pt idx="12">
                  <c:v>805</c:v>
                </c:pt>
                <c:pt idx="13">
                  <c:v>4867</c:v>
                </c:pt>
                <c:pt idx="14">
                  <c:v>5736</c:v>
                </c:pt>
                <c:pt idx="15">
                  <c:v>6717</c:v>
                </c:pt>
                <c:pt idx="16">
                  <c:v>6717</c:v>
                </c:pt>
                <c:pt idx="17">
                  <c:v>5912</c:v>
                </c:pt>
                <c:pt idx="18">
                  <c:v>5052</c:v>
                </c:pt>
                <c:pt idx="19">
                  <c:v>7888</c:v>
                </c:pt>
                <c:pt idx="20">
                  <c:v>7888</c:v>
                </c:pt>
                <c:pt idx="21">
                  <c:v>10079</c:v>
                </c:pt>
                <c:pt idx="22">
                  <c:v>9230</c:v>
                </c:pt>
                <c:pt idx="23">
                  <c:v>9230</c:v>
                </c:pt>
                <c:pt idx="24">
                  <c:v>8242</c:v>
                </c:pt>
                <c:pt idx="25">
                  <c:v>8242</c:v>
                </c:pt>
                <c:pt idx="26">
                  <c:v>8242</c:v>
                </c:pt>
                <c:pt idx="27">
                  <c:v>8242</c:v>
                </c:pt>
                <c:pt idx="28">
                  <c:v>7172</c:v>
                </c:pt>
                <c:pt idx="29">
                  <c:v>5105</c:v>
                </c:pt>
                <c:pt idx="30">
                  <c:v>5105</c:v>
                </c:pt>
                <c:pt idx="31">
                  <c:v>2626</c:v>
                </c:pt>
                <c:pt idx="32">
                  <c:v>1312</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numCache>
            </c:numRef>
          </c:val>
          <c:extLst>
            <c:ext xmlns:c16="http://schemas.microsoft.com/office/drawing/2014/chart" uri="{C3380CC4-5D6E-409C-BE32-E72D297353CC}">
              <c16:uniqueId val="{00000002-16EB-480E-98C4-B91E3B66986D}"/>
            </c:ext>
          </c:extLst>
        </c:ser>
        <c:ser>
          <c:idx val="3"/>
          <c:order val="3"/>
          <c:spPr>
            <a:solidFill>
              <a:srgbClr val="364D6E"/>
            </a:solidFill>
            <a:ln>
              <a:noFill/>
            </a:ln>
          </c:spPr>
          <c:val>
            <c:numRef>
              <c:f>Sheet1!$A$4:$BS$4</c:f>
              <c:numCache>
                <c:formatCode>General</c:formatCode>
                <c:ptCount val="71"/>
                <c:pt idx="0">
                  <c:v>0</c:v>
                </c:pt>
                <c:pt idx="1">
                  <c:v>0</c:v>
                </c:pt>
                <c:pt idx="2">
                  <c:v>0</c:v>
                </c:pt>
                <c:pt idx="3">
                  <c:v>0</c:v>
                </c:pt>
                <c:pt idx="4">
                  <c:v>0</c:v>
                </c:pt>
                <c:pt idx="5">
                  <c:v>206</c:v>
                </c:pt>
                <c:pt idx="6">
                  <c:v>206</c:v>
                </c:pt>
                <c:pt idx="7">
                  <c:v>206</c:v>
                </c:pt>
                <c:pt idx="8">
                  <c:v>206</c:v>
                </c:pt>
                <c:pt idx="9">
                  <c:v>206</c:v>
                </c:pt>
                <c:pt idx="10">
                  <c:v>340</c:v>
                </c:pt>
                <c:pt idx="11">
                  <c:v>1620</c:v>
                </c:pt>
                <c:pt idx="12">
                  <c:v>2135</c:v>
                </c:pt>
                <c:pt idx="13">
                  <c:v>2631</c:v>
                </c:pt>
                <c:pt idx="14">
                  <c:v>2631</c:v>
                </c:pt>
                <c:pt idx="15">
                  <c:v>3408</c:v>
                </c:pt>
                <c:pt idx="16">
                  <c:v>4219</c:v>
                </c:pt>
                <c:pt idx="17">
                  <c:v>4516</c:v>
                </c:pt>
                <c:pt idx="18">
                  <c:v>3867</c:v>
                </c:pt>
                <c:pt idx="19">
                  <c:v>5111</c:v>
                </c:pt>
                <c:pt idx="20">
                  <c:v>6287</c:v>
                </c:pt>
                <c:pt idx="21">
                  <c:v>7319</c:v>
                </c:pt>
                <c:pt idx="22">
                  <c:v>7203</c:v>
                </c:pt>
                <c:pt idx="23">
                  <c:v>7256</c:v>
                </c:pt>
                <c:pt idx="24">
                  <c:v>8083</c:v>
                </c:pt>
                <c:pt idx="25">
                  <c:v>8083</c:v>
                </c:pt>
                <c:pt idx="26">
                  <c:v>8774</c:v>
                </c:pt>
                <c:pt idx="27">
                  <c:v>9652</c:v>
                </c:pt>
                <c:pt idx="28">
                  <c:v>8480</c:v>
                </c:pt>
                <c:pt idx="29">
                  <c:v>8234</c:v>
                </c:pt>
                <c:pt idx="30">
                  <c:v>6962</c:v>
                </c:pt>
                <c:pt idx="31">
                  <c:v>6962</c:v>
                </c:pt>
                <c:pt idx="32">
                  <c:v>5629</c:v>
                </c:pt>
                <c:pt idx="33">
                  <c:v>4812</c:v>
                </c:pt>
                <c:pt idx="34">
                  <c:v>4812</c:v>
                </c:pt>
                <c:pt idx="35">
                  <c:v>4812</c:v>
                </c:pt>
                <c:pt idx="36">
                  <c:v>3056</c:v>
                </c:pt>
                <c:pt idx="37">
                  <c:v>3632</c:v>
                </c:pt>
                <c:pt idx="38">
                  <c:v>2754</c:v>
                </c:pt>
                <c:pt idx="39">
                  <c:v>3044</c:v>
                </c:pt>
                <c:pt idx="40">
                  <c:v>3044</c:v>
                </c:pt>
                <c:pt idx="41">
                  <c:v>3044</c:v>
                </c:pt>
                <c:pt idx="42">
                  <c:v>2394</c:v>
                </c:pt>
                <c:pt idx="43">
                  <c:v>3172</c:v>
                </c:pt>
                <c:pt idx="44">
                  <c:v>2571</c:v>
                </c:pt>
                <c:pt idx="45">
                  <c:v>2004</c:v>
                </c:pt>
                <c:pt idx="46">
                  <c:v>2004</c:v>
                </c:pt>
                <c:pt idx="47">
                  <c:v>2004</c:v>
                </c:pt>
                <c:pt idx="48">
                  <c:v>1327</c:v>
                </c:pt>
                <c:pt idx="49">
                  <c:v>650</c:v>
                </c:pt>
                <c:pt idx="50">
                  <c:v>650</c:v>
                </c:pt>
                <c:pt idx="51">
                  <c:v>650</c:v>
                </c:pt>
                <c:pt idx="52">
                  <c:v>650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numCache>
            </c:numRef>
          </c:val>
          <c:extLst>
            <c:ext xmlns:c16="http://schemas.microsoft.com/office/drawing/2014/chart" uri="{C3380CC4-5D6E-409C-BE32-E72D297353CC}">
              <c16:uniqueId val="{00000003-16EB-480E-98C4-B91E3B66986D}"/>
            </c:ext>
          </c:extLst>
        </c:ser>
        <c:ser>
          <c:idx val="4"/>
          <c:order val="4"/>
          <c:spPr>
            <a:solidFill>
              <a:srgbClr val="004FDD"/>
            </a:solidFill>
            <a:ln>
              <a:noFill/>
            </a:ln>
          </c:spPr>
          <c:val>
            <c:numRef>
              <c:f>Sheet1!$A$5:$BS$5</c:f>
              <c:numCache>
                <c:formatCode>General</c:formatCode>
                <c:ptCount val="71"/>
                <c:pt idx="0">
                  <c:v>0</c:v>
                </c:pt>
                <c:pt idx="1">
                  <c:v>0</c:v>
                </c:pt>
                <c:pt idx="2">
                  <c:v>10</c:v>
                </c:pt>
                <c:pt idx="3">
                  <c:v>10</c:v>
                </c:pt>
                <c:pt idx="4">
                  <c:v>10</c:v>
                </c:pt>
                <c:pt idx="5">
                  <c:v>10</c:v>
                </c:pt>
                <c:pt idx="6">
                  <c:v>10</c:v>
                </c:pt>
                <c:pt idx="7">
                  <c:v>315</c:v>
                </c:pt>
                <c:pt idx="8">
                  <c:v>705</c:v>
                </c:pt>
                <c:pt idx="9">
                  <c:v>705</c:v>
                </c:pt>
                <c:pt idx="10">
                  <c:v>1235</c:v>
                </c:pt>
                <c:pt idx="11">
                  <c:v>2173</c:v>
                </c:pt>
                <c:pt idx="12">
                  <c:v>2173</c:v>
                </c:pt>
                <c:pt idx="13">
                  <c:v>2348</c:v>
                </c:pt>
                <c:pt idx="14">
                  <c:v>3867</c:v>
                </c:pt>
                <c:pt idx="15">
                  <c:v>3477</c:v>
                </c:pt>
                <c:pt idx="16">
                  <c:v>4357</c:v>
                </c:pt>
                <c:pt idx="17">
                  <c:v>5209</c:v>
                </c:pt>
                <c:pt idx="18">
                  <c:v>6739</c:v>
                </c:pt>
                <c:pt idx="19">
                  <c:v>10329</c:v>
                </c:pt>
                <c:pt idx="20">
                  <c:v>19057</c:v>
                </c:pt>
                <c:pt idx="21">
                  <c:v>24659</c:v>
                </c:pt>
                <c:pt idx="22">
                  <c:v>29619</c:v>
                </c:pt>
                <c:pt idx="23">
                  <c:v>32239</c:v>
                </c:pt>
                <c:pt idx="24">
                  <c:v>41871</c:v>
                </c:pt>
                <c:pt idx="25">
                  <c:v>48996</c:v>
                </c:pt>
                <c:pt idx="26">
                  <c:v>43831</c:v>
                </c:pt>
                <c:pt idx="27">
                  <c:v>40700</c:v>
                </c:pt>
                <c:pt idx="28">
                  <c:v>40104</c:v>
                </c:pt>
                <c:pt idx="29">
                  <c:v>40604</c:v>
                </c:pt>
                <c:pt idx="30">
                  <c:v>34865</c:v>
                </c:pt>
                <c:pt idx="31">
                  <c:v>26458</c:v>
                </c:pt>
                <c:pt idx="32">
                  <c:v>21202</c:v>
                </c:pt>
                <c:pt idx="33">
                  <c:v>18816</c:v>
                </c:pt>
                <c:pt idx="34">
                  <c:v>15230</c:v>
                </c:pt>
                <c:pt idx="35">
                  <c:v>14263</c:v>
                </c:pt>
                <c:pt idx="36">
                  <c:v>11818</c:v>
                </c:pt>
                <c:pt idx="37">
                  <c:v>10518</c:v>
                </c:pt>
                <c:pt idx="38">
                  <c:v>9188</c:v>
                </c:pt>
                <c:pt idx="39">
                  <c:v>6934</c:v>
                </c:pt>
                <c:pt idx="40">
                  <c:v>5990</c:v>
                </c:pt>
                <c:pt idx="41">
                  <c:v>5990</c:v>
                </c:pt>
                <c:pt idx="42">
                  <c:v>6390</c:v>
                </c:pt>
                <c:pt idx="43">
                  <c:v>3395</c:v>
                </c:pt>
                <c:pt idx="44">
                  <c:v>3395</c:v>
                </c:pt>
                <c:pt idx="45">
                  <c:v>1900</c:v>
                </c:pt>
                <c:pt idx="46">
                  <c:v>1900</c:v>
                </c:pt>
                <c:pt idx="47">
                  <c:v>1900</c:v>
                </c:pt>
                <c:pt idx="48">
                  <c:v>0</c:v>
                </c:pt>
                <c:pt idx="49">
                  <c:v>0</c:v>
                </c:pt>
                <c:pt idx="50">
                  <c:v>1600</c:v>
                </c:pt>
                <c:pt idx="51">
                  <c:v>1600</c:v>
                </c:pt>
                <c:pt idx="52">
                  <c:v>3230</c:v>
                </c:pt>
                <c:pt idx="53">
                  <c:v>3230</c:v>
                </c:pt>
                <c:pt idx="54">
                  <c:v>4890</c:v>
                </c:pt>
                <c:pt idx="55">
                  <c:v>6550</c:v>
                </c:pt>
                <c:pt idx="56">
                  <c:v>6550</c:v>
                </c:pt>
                <c:pt idx="57">
                  <c:v>6550</c:v>
                </c:pt>
                <c:pt idx="58">
                  <c:v>6550</c:v>
                </c:pt>
                <c:pt idx="59">
                  <c:v>6550</c:v>
                </c:pt>
                <c:pt idx="60">
                  <c:v>6550</c:v>
                </c:pt>
                <c:pt idx="61">
                  <c:v>6550</c:v>
                </c:pt>
                <c:pt idx="62">
                  <c:v>6550</c:v>
                </c:pt>
                <c:pt idx="63">
                  <c:v>8180</c:v>
                </c:pt>
                <c:pt idx="64">
                  <c:v>8150</c:v>
                </c:pt>
                <c:pt idx="65">
                  <c:v>6490</c:v>
                </c:pt>
                <c:pt idx="66">
                  <c:v>6490</c:v>
                </c:pt>
                <c:pt idx="67">
                  <c:v>6490</c:v>
                </c:pt>
                <c:pt idx="68">
                  <c:v>4890</c:v>
                </c:pt>
                <c:pt idx="69">
                  <c:v>4890</c:v>
                </c:pt>
                <c:pt idx="70">
                  <c:v>4890</c:v>
                </c:pt>
              </c:numCache>
            </c:numRef>
          </c:val>
          <c:extLst>
            <c:ext xmlns:c16="http://schemas.microsoft.com/office/drawing/2014/chart" uri="{C3380CC4-5D6E-409C-BE32-E72D297353CC}">
              <c16:uniqueId val="{00000004-16EB-480E-98C4-B91E3B66986D}"/>
            </c:ext>
          </c:extLst>
        </c:ser>
        <c:ser>
          <c:idx val="5"/>
          <c:order val="5"/>
          <c:spPr>
            <a:solidFill>
              <a:schemeClr val="accent1"/>
            </a:solidFill>
            <a:ln>
              <a:noFill/>
            </a:ln>
          </c:spPr>
          <c:val>
            <c:numRef>
              <c:f>Sheet1!$A$6:$BS$6</c:f>
              <c:numCache>
                <c:formatCode>General</c:formatCode>
                <c:ptCount val="71"/>
                <c:pt idx="0">
                  <c:v>0</c:v>
                </c:pt>
                <c:pt idx="1">
                  <c:v>0</c:v>
                </c:pt>
                <c:pt idx="2">
                  <c:v>0</c:v>
                </c:pt>
                <c:pt idx="3">
                  <c:v>0</c:v>
                </c:pt>
                <c:pt idx="4">
                  <c:v>0</c:v>
                </c:pt>
                <c:pt idx="5">
                  <c:v>0</c:v>
                </c:pt>
                <c:pt idx="6">
                  <c:v>52</c:v>
                </c:pt>
                <c:pt idx="7">
                  <c:v>52</c:v>
                </c:pt>
                <c:pt idx="8">
                  <c:v>52</c:v>
                </c:pt>
                <c:pt idx="9">
                  <c:v>52</c:v>
                </c:pt>
                <c:pt idx="10">
                  <c:v>392</c:v>
                </c:pt>
                <c:pt idx="11">
                  <c:v>392</c:v>
                </c:pt>
                <c:pt idx="12">
                  <c:v>980</c:v>
                </c:pt>
                <c:pt idx="13">
                  <c:v>1960</c:v>
                </c:pt>
                <c:pt idx="14">
                  <c:v>2102</c:v>
                </c:pt>
                <c:pt idx="15">
                  <c:v>4930</c:v>
                </c:pt>
                <c:pt idx="16">
                  <c:v>4930</c:v>
                </c:pt>
                <c:pt idx="17">
                  <c:v>8538</c:v>
                </c:pt>
                <c:pt idx="18">
                  <c:v>8908</c:v>
                </c:pt>
                <c:pt idx="19">
                  <c:v>9772</c:v>
                </c:pt>
                <c:pt idx="20">
                  <c:v>9540</c:v>
                </c:pt>
                <c:pt idx="21">
                  <c:v>16157</c:v>
                </c:pt>
                <c:pt idx="22">
                  <c:v>14763</c:v>
                </c:pt>
                <c:pt idx="23">
                  <c:v>13885</c:v>
                </c:pt>
                <c:pt idx="24">
                  <c:v>13543</c:v>
                </c:pt>
                <c:pt idx="25">
                  <c:v>11643</c:v>
                </c:pt>
                <c:pt idx="26">
                  <c:v>12336</c:v>
                </c:pt>
                <c:pt idx="27">
                  <c:v>15116</c:v>
                </c:pt>
                <c:pt idx="28">
                  <c:v>15116</c:v>
                </c:pt>
                <c:pt idx="29">
                  <c:v>13770</c:v>
                </c:pt>
                <c:pt idx="30">
                  <c:v>8436</c:v>
                </c:pt>
                <c:pt idx="31">
                  <c:v>8436</c:v>
                </c:pt>
                <c:pt idx="32">
                  <c:v>7026</c:v>
                </c:pt>
                <c:pt idx="33">
                  <c:v>7026</c:v>
                </c:pt>
                <c:pt idx="34">
                  <c:v>3278</c:v>
                </c:pt>
                <c:pt idx="35">
                  <c:v>1968</c:v>
                </c:pt>
                <c:pt idx="36">
                  <c:v>1968</c:v>
                </c:pt>
                <c:pt idx="37">
                  <c:v>1968</c:v>
                </c:pt>
                <c:pt idx="38">
                  <c:v>1968</c:v>
                </c:pt>
                <c:pt idx="39">
                  <c:v>1968</c:v>
                </c:pt>
                <c:pt idx="40">
                  <c:v>1968</c:v>
                </c:pt>
                <c:pt idx="41">
                  <c:v>1968</c:v>
                </c:pt>
                <c:pt idx="42">
                  <c:v>1968</c:v>
                </c:pt>
                <c:pt idx="43">
                  <c:v>1968</c:v>
                </c:pt>
                <c:pt idx="44">
                  <c:v>1968</c:v>
                </c:pt>
                <c:pt idx="45">
                  <c:v>1968</c:v>
                </c:pt>
                <c:pt idx="46">
                  <c:v>693</c:v>
                </c:pt>
                <c:pt idx="47">
                  <c:v>693</c:v>
                </c:pt>
                <c:pt idx="48">
                  <c:v>693</c:v>
                </c:pt>
                <c:pt idx="49">
                  <c:v>693</c:v>
                </c:pt>
                <c:pt idx="50">
                  <c:v>693</c:v>
                </c:pt>
                <c:pt idx="51">
                  <c:v>693</c:v>
                </c:pt>
                <c:pt idx="52">
                  <c:v>693</c:v>
                </c:pt>
                <c:pt idx="53">
                  <c:v>693</c:v>
                </c:pt>
                <c:pt idx="54">
                  <c:v>693</c:v>
                </c:pt>
                <c:pt idx="55">
                  <c:v>2033</c:v>
                </c:pt>
                <c:pt idx="56">
                  <c:v>2033</c:v>
                </c:pt>
                <c:pt idx="57">
                  <c:v>2033</c:v>
                </c:pt>
                <c:pt idx="58">
                  <c:v>2033</c:v>
                </c:pt>
                <c:pt idx="59">
                  <c:v>2033</c:v>
                </c:pt>
                <c:pt idx="60">
                  <c:v>1340</c:v>
                </c:pt>
                <c:pt idx="61">
                  <c:v>1340</c:v>
                </c:pt>
                <c:pt idx="62">
                  <c:v>1340</c:v>
                </c:pt>
                <c:pt idx="63">
                  <c:v>1340</c:v>
                </c:pt>
                <c:pt idx="64">
                  <c:v>1340</c:v>
                </c:pt>
                <c:pt idx="65">
                  <c:v>1340</c:v>
                </c:pt>
                <c:pt idx="66">
                  <c:v>1340</c:v>
                </c:pt>
                <c:pt idx="67">
                  <c:v>1340</c:v>
                </c:pt>
                <c:pt idx="68">
                  <c:v>1340</c:v>
                </c:pt>
                <c:pt idx="69">
                  <c:v>1340</c:v>
                </c:pt>
                <c:pt idx="70">
                  <c:v>1340</c:v>
                </c:pt>
              </c:numCache>
            </c:numRef>
          </c:val>
          <c:extLst>
            <c:ext xmlns:c16="http://schemas.microsoft.com/office/drawing/2014/chart" uri="{C3380CC4-5D6E-409C-BE32-E72D297353CC}">
              <c16:uniqueId val="{00000005-16EB-480E-98C4-B91E3B66986D}"/>
            </c:ext>
          </c:extLst>
        </c:ser>
        <c:ser>
          <c:idx val="6"/>
          <c:order val="6"/>
          <c:spPr>
            <a:solidFill>
              <a:schemeClr val="accent6"/>
            </a:solidFill>
            <a:ln>
              <a:noFill/>
            </a:ln>
          </c:spPr>
          <c:val>
            <c:numRef>
              <c:f>Sheet1!$A$7:$BS$7</c:f>
              <c:numCache>
                <c:formatCode>General</c:formatCode>
                <c:ptCount val="71"/>
                <c:pt idx="0">
                  <c:v>0</c:v>
                </c:pt>
                <c:pt idx="1">
                  <c:v>0</c:v>
                </c:pt>
                <c:pt idx="2">
                  <c:v>522</c:v>
                </c:pt>
                <c:pt idx="3">
                  <c:v>675</c:v>
                </c:pt>
                <c:pt idx="4">
                  <c:v>675</c:v>
                </c:pt>
                <c:pt idx="5">
                  <c:v>1125</c:v>
                </c:pt>
                <c:pt idx="6">
                  <c:v>1125</c:v>
                </c:pt>
                <c:pt idx="7">
                  <c:v>1559</c:v>
                </c:pt>
                <c:pt idx="8">
                  <c:v>1037</c:v>
                </c:pt>
                <c:pt idx="9">
                  <c:v>884</c:v>
                </c:pt>
                <c:pt idx="10">
                  <c:v>884</c:v>
                </c:pt>
                <c:pt idx="11">
                  <c:v>668</c:v>
                </c:pt>
                <c:pt idx="12">
                  <c:v>2618</c:v>
                </c:pt>
                <c:pt idx="13">
                  <c:v>2401</c:v>
                </c:pt>
                <c:pt idx="14">
                  <c:v>2184</c:v>
                </c:pt>
                <c:pt idx="15">
                  <c:v>2184</c:v>
                </c:pt>
                <c:pt idx="16">
                  <c:v>2784</c:v>
                </c:pt>
                <c:pt idx="17">
                  <c:v>2784</c:v>
                </c:pt>
                <c:pt idx="18">
                  <c:v>2784</c:v>
                </c:pt>
                <c:pt idx="19">
                  <c:v>3674</c:v>
                </c:pt>
                <c:pt idx="20">
                  <c:v>5479</c:v>
                </c:pt>
                <c:pt idx="21">
                  <c:v>4645</c:v>
                </c:pt>
                <c:pt idx="22">
                  <c:v>4375</c:v>
                </c:pt>
                <c:pt idx="23">
                  <c:v>5065</c:v>
                </c:pt>
                <c:pt idx="24">
                  <c:v>4175</c:v>
                </c:pt>
                <c:pt idx="25">
                  <c:v>4175</c:v>
                </c:pt>
                <c:pt idx="26">
                  <c:v>3285</c:v>
                </c:pt>
                <c:pt idx="27">
                  <c:v>3285</c:v>
                </c:pt>
                <c:pt idx="28">
                  <c:v>3285</c:v>
                </c:pt>
                <c:pt idx="29">
                  <c:v>2100</c:v>
                </c:pt>
                <c:pt idx="30">
                  <c:v>2100</c:v>
                </c:pt>
                <c:pt idx="31">
                  <c:v>3135</c:v>
                </c:pt>
                <c:pt idx="32">
                  <c:v>4170</c:v>
                </c:pt>
                <c:pt idx="33">
                  <c:v>2985</c:v>
                </c:pt>
                <c:pt idx="34">
                  <c:v>2985</c:v>
                </c:pt>
                <c:pt idx="35">
                  <c:v>2985</c:v>
                </c:pt>
                <c:pt idx="36">
                  <c:v>2985</c:v>
                </c:pt>
                <c:pt idx="37">
                  <c:v>2985</c:v>
                </c:pt>
                <c:pt idx="38">
                  <c:v>2985</c:v>
                </c:pt>
                <c:pt idx="39">
                  <c:v>2985</c:v>
                </c:pt>
                <c:pt idx="40">
                  <c:v>2985</c:v>
                </c:pt>
                <c:pt idx="41">
                  <c:v>2985</c:v>
                </c:pt>
                <c:pt idx="42">
                  <c:v>2985</c:v>
                </c:pt>
                <c:pt idx="43">
                  <c:v>2985</c:v>
                </c:pt>
                <c:pt idx="44">
                  <c:v>2985</c:v>
                </c:pt>
                <c:pt idx="45">
                  <c:v>2985</c:v>
                </c:pt>
                <c:pt idx="46">
                  <c:v>2985</c:v>
                </c:pt>
                <c:pt idx="47">
                  <c:v>4849</c:v>
                </c:pt>
                <c:pt idx="48">
                  <c:v>4849</c:v>
                </c:pt>
                <c:pt idx="49">
                  <c:v>4849</c:v>
                </c:pt>
                <c:pt idx="50">
                  <c:v>4849</c:v>
                </c:pt>
                <c:pt idx="51">
                  <c:v>4849</c:v>
                </c:pt>
                <c:pt idx="52">
                  <c:v>4849</c:v>
                </c:pt>
                <c:pt idx="53">
                  <c:v>4849</c:v>
                </c:pt>
                <c:pt idx="54">
                  <c:v>4849</c:v>
                </c:pt>
                <c:pt idx="55">
                  <c:v>4849</c:v>
                </c:pt>
                <c:pt idx="56">
                  <c:v>4849</c:v>
                </c:pt>
                <c:pt idx="57">
                  <c:v>3934</c:v>
                </c:pt>
                <c:pt idx="58">
                  <c:v>5044</c:v>
                </c:pt>
                <c:pt idx="59">
                  <c:v>5222</c:v>
                </c:pt>
                <c:pt idx="60">
                  <c:v>5222</c:v>
                </c:pt>
                <c:pt idx="61">
                  <c:v>5222</c:v>
                </c:pt>
                <c:pt idx="62">
                  <c:v>6124</c:v>
                </c:pt>
                <c:pt idx="63">
                  <c:v>6124</c:v>
                </c:pt>
                <c:pt idx="64">
                  <c:v>7098</c:v>
                </c:pt>
                <c:pt idx="65">
                  <c:v>7098</c:v>
                </c:pt>
                <c:pt idx="66">
                  <c:v>7822</c:v>
                </c:pt>
                <c:pt idx="67">
                  <c:v>10022</c:v>
                </c:pt>
                <c:pt idx="68">
                  <c:v>11122</c:v>
                </c:pt>
                <c:pt idx="69">
                  <c:v>10012</c:v>
                </c:pt>
                <c:pt idx="70">
                  <c:v>10012</c:v>
                </c:pt>
              </c:numCache>
            </c:numRef>
          </c:val>
          <c:extLst>
            <c:ext xmlns:c16="http://schemas.microsoft.com/office/drawing/2014/chart" uri="{C3380CC4-5D6E-409C-BE32-E72D297353CC}">
              <c16:uniqueId val="{00000006-16EB-480E-98C4-B91E3B66986D}"/>
            </c:ext>
          </c:extLst>
        </c:ser>
        <c:ser>
          <c:idx val="7"/>
          <c:order val="7"/>
          <c:spPr>
            <a:solidFill>
              <a:srgbClr val="007770"/>
            </a:solidFill>
            <a:ln>
              <a:noFill/>
            </a:ln>
          </c:spPr>
          <c:val>
            <c:numRef>
              <c:f>Sheet1!$A$8:$BS$8</c:f>
              <c:numCache>
                <c:formatCode>General</c:formatCode>
                <c:ptCount val="71"/>
                <c:pt idx="0">
                  <c:v>0</c:v>
                </c:pt>
                <c:pt idx="1">
                  <c:v>0</c:v>
                </c:pt>
                <c:pt idx="2">
                  <c:v>0</c:v>
                </c:pt>
                <c:pt idx="3">
                  <c:v>0</c:v>
                </c:pt>
                <c:pt idx="4">
                  <c:v>0</c:v>
                </c:pt>
                <c:pt idx="5">
                  <c:v>0</c:v>
                </c:pt>
                <c:pt idx="6">
                  <c:v>0</c:v>
                </c:pt>
                <c:pt idx="7">
                  <c:v>0</c:v>
                </c:pt>
                <c:pt idx="8">
                  <c:v>0</c:v>
                </c:pt>
                <c:pt idx="9">
                  <c:v>0</c:v>
                </c:pt>
                <c:pt idx="10">
                  <c:v>0</c:v>
                </c:pt>
                <c:pt idx="11">
                  <c:v>0</c:v>
                </c:pt>
                <c:pt idx="12">
                  <c:v>770</c:v>
                </c:pt>
                <c:pt idx="13">
                  <c:v>770</c:v>
                </c:pt>
                <c:pt idx="14">
                  <c:v>1330</c:v>
                </c:pt>
                <c:pt idx="15">
                  <c:v>4046</c:v>
                </c:pt>
                <c:pt idx="16">
                  <c:v>4046</c:v>
                </c:pt>
                <c:pt idx="17">
                  <c:v>4586</c:v>
                </c:pt>
                <c:pt idx="18">
                  <c:v>6051</c:v>
                </c:pt>
                <c:pt idx="19">
                  <c:v>5665</c:v>
                </c:pt>
                <c:pt idx="20">
                  <c:v>7082</c:v>
                </c:pt>
                <c:pt idx="21">
                  <c:v>7482</c:v>
                </c:pt>
                <c:pt idx="22">
                  <c:v>7907</c:v>
                </c:pt>
                <c:pt idx="23">
                  <c:v>8832</c:v>
                </c:pt>
                <c:pt idx="24">
                  <c:v>8832</c:v>
                </c:pt>
                <c:pt idx="25">
                  <c:v>7932</c:v>
                </c:pt>
                <c:pt idx="26">
                  <c:v>9286</c:v>
                </c:pt>
                <c:pt idx="27">
                  <c:v>9850</c:v>
                </c:pt>
                <c:pt idx="28">
                  <c:v>9875</c:v>
                </c:pt>
                <c:pt idx="29">
                  <c:v>10825</c:v>
                </c:pt>
                <c:pt idx="30">
                  <c:v>10414</c:v>
                </c:pt>
                <c:pt idx="31">
                  <c:v>8564</c:v>
                </c:pt>
                <c:pt idx="32">
                  <c:v>7614</c:v>
                </c:pt>
                <c:pt idx="33">
                  <c:v>6664</c:v>
                </c:pt>
                <c:pt idx="34">
                  <c:v>5714</c:v>
                </c:pt>
                <c:pt idx="35">
                  <c:v>5714</c:v>
                </c:pt>
                <c:pt idx="36">
                  <c:v>4789</c:v>
                </c:pt>
                <c:pt idx="37">
                  <c:v>4789</c:v>
                </c:pt>
                <c:pt idx="38">
                  <c:v>4789</c:v>
                </c:pt>
                <c:pt idx="39">
                  <c:v>3839</c:v>
                </c:pt>
                <c:pt idx="40">
                  <c:v>3839</c:v>
                </c:pt>
                <c:pt idx="41">
                  <c:v>3839</c:v>
                </c:pt>
                <c:pt idx="42">
                  <c:v>3839</c:v>
                </c:pt>
                <c:pt idx="43">
                  <c:v>3839</c:v>
                </c:pt>
                <c:pt idx="44">
                  <c:v>3839</c:v>
                </c:pt>
                <c:pt idx="45">
                  <c:v>3839</c:v>
                </c:pt>
                <c:pt idx="46">
                  <c:v>3839</c:v>
                </c:pt>
                <c:pt idx="47">
                  <c:v>2850</c:v>
                </c:pt>
                <c:pt idx="48">
                  <c:v>2850</c:v>
                </c:pt>
                <c:pt idx="49">
                  <c:v>2850</c:v>
                </c:pt>
                <c:pt idx="50">
                  <c:v>1900</c:v>
                </c:pt>
                <c:pt idx="51">
                  <c:v>2720</c:v>
                </c:pt>
                <c:pt idx="52">
                  <c:v>2784</c:v>
                </c:pt>
                <c:pt idx="53">
                  <c:v>4985</c:v>
                </c:pt>
                <c:pt idx="54">
                  <c:v>7036</c:v>
                </c:pt>
                <c:pt idx="55">
                  <c:v>9116</c:v>
                </c:pt>
                <c:pt idx="56">
                  <c:v>8166</c:v>
                </c:pt>
                <c:pt idx="57">
                  <c:v>7216</c:v>
                </c:pt>
                <c:pt idx="58">
                  <c:v>7216</c:v>
                </c:pt>
                <c:pt idx="59">
                  <c:v>7216</c:v>
                </c:pt>
                <c:pt idx="60">
                  <c:v>6266</c:v>
                </c:pt>
                <c:pt idx="61">
                  <c:v>5446</c:v>
                </c:pt>
                <c:pt idx="62">
                  <c:v>5426</c:v>
                </c:pt>
                <c:pt idx="63">
                  <c:v>8820</c:v>
                </c:pt>
                <c:pt idx="64">
                  <c:v>7940</c:v>
                </c:pt>
                <c:pt idx="65">
                  <c:v>7889</c:v>
                </c:pt>
                <c:pt idx="66">
                  <c:v>10273</c:v>
                </c:pt>
                <c:pt idx="67">
                  <c:v>13758</c:v>
                </c:pt>
                <c:pt idx="68">
                  <c:v>13758</c:v>
                </c:pt>
                <c:pt idx="69">
                  <c:v>13758</c:v>
                </c:pt>
                <c:pt idx="70">
                  <c:v>13758</c:v>
                </c:pt>
              </c:numCache>
            </c:numRef>
          </c:val>
          <c:extLst>
            <c:ext xmlns:c16="http://schemas.microsoft.com/office/drawing/2014/chart" uri="{C3380CC4-5D6E-409C-BE32-E72D297353CC}">
              <c16:uniqueId val="{00000007-16EB-480E-98C4-B91E3B66986D}"/>
            </c:ext>
          </c:extLst>
        </c:ser>
        <c:ser>
          <c:idx val="8"/>
          <c:order val="8"/>
          <c:spPr>
            <a:solidFill>
              <a:srgbClr val="C30C3E"/>
            </a:solidFill>
            <a:ln>
              <a:noFill/>
            </a:ln>
          </c:spPr>
          <c:val>
            <c:numRef>
              <c:f>Sheet1!$A$9:$BS$9</c:f>
              <c:numCache>
                <c:formatCode>General</c:formatCode>
                <c:ptCount val="71"/>
                <c:pt idx="0">
                  <c:v>0</c:v>
                </c:pt>
                <c:pt idx="1">
                  <c:v>0</c:v>
                </c:pt>
                <c:pt idx="2">
                  <c:v>0</c:v>
                </c:pt>
                <c:pt idx="3">
                  <c:v>0</c:v>
                </c:pt>
                <c:pt idx="4">
                  <c:v>0</c:v>
                </c:pt>
                <c:pt idx="5">
                  <c:v>0</c:v>
                </c:pt>
                <c:pt idx="6">
                  <c:v>0</c:v>
                </c:pt>
                <c:pt idx="7">
                  <c:v>0</c:v>
                </c:pt>
                <c:pt idx="8">
                  <c:v>0</c:v>
                </c:pt>
                <c:pt idx="9">
                  <c:v>0</c:v>
                </c:pt>
                <c:pt idx="10">
                  <c:v>0</c:v>
                </c:pt>
                <c:pt idx="11">
                  <c:v>0</c:v>
                </c:pt>
                <c:pt idx="12">
                  <c:v>0</c:v>
                </c:pt>
                <c:pt idx="13">
                  <c:v>1315</c:v>
                </c:pt>
                <c:pt idx="14">
                  <c:v>1315</c:v>
                </c:pt>
                <c:pt idx="15">
                  <c:v>2375</c:v>
                </c:pt>
                <c:pt idx="16">
                  <c:v>2375</c:v>
                </c:pt>
                <c:pt idx="17">
                  <c:v>2375</c:v>
                </c:pt>
                <c:pt idx="18">
                  <c:v>2375</c:v>
                </c:pt>
                <c:pt idx="19">
                  <c:v>2245</c:v>
                </c:pt>
                <c:pt idx="20">
                  <c:v>2245</c:v>
                </c:pt>
                <c:pt idx="21">
                  <c:v>2245</c:v>
                </c:pt>
                <c:pt idx="22">
                  <c:v>2245</c:v>
                </c:pt>
                <c:pt idx="23">
                  <c:v>2245</c:v>
                </c:pt>
                <c:pt idx="24">
                  <c:v>2245</c:v>
                </c:pt>
                <c:pt idx="25">
                  <c:v>4685</c:v>
                </c:pt>
                <c:pt idx="26">
                  <c:v>4685</c:v>
                </c:pt>
                <c:pt idx="27">
                  <c:v>4685</c:v>
                </c:pt>
                <c:pt idx="28">
                  <c:v>4685</c:v>
                </c:pt>
                <c:pt idx="29">
                  <c:v>3610</c:v>
                </c:pt>
                <c:pt idx="30">
                  <c:v>2766</c:v>
                </c:pt>
                <c:pt idx="31">
                  <c:v>2766</c:v>
                </c:pt>
                <c:pt idx="32">
                  <c:v>2766</c:v>
                </c:pt>
                <c:pt idx="33">
                  <c:v>2766</c:v>
                </c:pt>
                <c:pt idx="34">
                  <c:v>931</c:v>
                </c:pt>
                <c:pt idx="35">
                  <c:v>326</c:v>
                </c:pt>
                <c:pt idx="36">
                  <c:v>326</c:v>
                </c:pt>
                <c:pt idx="37">
                  <c:v>0</c:v>
                </c:pt>
                <c:pt idx="38">
                  <c:v>300</c:v>
                </c:pt>
                <c:pt idx="39">
                  <c:v>300</c:v>
                </c:pt>
                <c:pt idx="40">
                  <c:v>300</c:v>
                </c:pt>
                <c:pt idx="41">
                  <c:v>923</c:v>
                </c:pt>
                <c:pt idx="42">
                  <c:v>1546</c:v>
                </c:pt>
                <c:pt idx="43">
                  <c:v>1546</c:v>
                </c:pt>
                <c:pt idx="44">
                  <c:v>1546</c:v>
                </c:pt>
                <c:pt idx="45">
                  <c:v>1546</c:v>
                </c:pt>
                <c:pt idx="46">
                  <c:v>1246</c:v>
                </c:pt>
                <c:pt idx="47">
                  <c:v>1246</c:v>
                </c:pt>
                <c:pt idx="48">
                  <c:v>623</c:v>
                </c:pt>
                <c:pt idx="49">
                  <c:v>623</c:v>
                </c:pt>
                <c:pt idx="50">
                  <c:v>1307</c:v>
                </c:pt>
                <c:pt idx="51">
                  <c:v>2937</c:v>
                </c:pt>
                <c:pt idx="52">
                  <c:v>4621</c:v>
                </c:pt>
                <c:pt idx="53">
                  <c:v>8712</c:v>
                </c:pt>
                <c:pt idx="54">
                  <c:v>12846</c:v>
                </c:pt>
                <c:pt idx="55">
                  <c:v>17048</c:v>
                </c:pt>
                <c:pt idx="56">
                  <c:v>16046</c:v>
                </c:pt>
                <c:pt idx="57">
                  <c:v>15116</c:v>
                </c:pt>
                <c:pt idx="58">
                  <c:v>14098</c:v>
                </c:pt>
                <c:pt idx="59">
                  <c:v>11976</c:v>
                </c:pt>
                <c:pt idx="60">
                  <c:v>15278</c:v>
                </c:pt>
                <c:pt idx="61">
                  <c:v>11621</c:v>
                </c:pt>
                <c:pt idx="62">
                  <c:v>8286</c:v>
                </c:pt>
                <c:pt idx="63">
                  <c:v>6973</c:v>
                </c:pt>
                <c:pt idx="64">
                  <c:v>8089</c:v>
                </c:pt>
                <c:pt idx="65">
                  <c:v>8731</c:v>
                </c:pt>
                <c:pt idx="66">
                  <c:v>7656</c:v>
                </c:pt>
                <c:pt idx="67">
                  <c:v>7902</c:v>
                </c:pt>
                <c:pt idx="68">
                  <c:v>10413</c:v>
                </c:pt>
                <c:pt idx="69">
                  <c:v>10413</c:v>
                </c:pt>
                <c:pt idx="70">
                  <c:v>10413</c:v>
                </c:pt>
              </c:numCache>
            </c:numRef>
          </c:val>
          <c:extLst>
            <c:ext xmlns:c16="http://schemas.microsoft.com/office/drawing/2014/chart" uri="{C3380CC4-5D6E-409C-BE32-E72D297353CC}">
              <c16:uniqueId val="{00000008-16EB-480E-98C4-B91E3B66986D}"/>
            </c:ext>
          </c:extLst>
        </c:ser>
        <c:ser>
          <c:idx val="9"/>
          <c:order val="9"/>
          <c:spPr>
            <a:solidFill>
              <a:schemeClr val="accent3"/>
            </a:solidFill>
            <a:ln>
              <a:noFill/>
            </a:ln>
          </c:spPr>
          <c:val>
            <c:numRef>
              <c:f>Sheet1!$A$10:$BS$10</c:f>
              <c:numCache>
                <c:formatCode>General</c:formatCode>
                <c:ptCount val="71"/>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986</c:v>
                </c:pt>
                <c:pt idx="35">
                  <c:v>1956</c:v>
                </c:pt>
                <c:pt idx="36">
                  <c:v>1956</c:v>
                </c:pt>
                <c:pt idx="37">
                  <c:v>1956</c:v>
                </c:pt>
                <c:pt idx="38">
                  <c:v>3952</c:v>
                </c:pt>
                <c:pt idx="39">
                  <c:v>3952</c:v>
                </c:pt>
                <c:pt idx="40">
                  <c:v>2966</c:v>
                </c:pt>
                <c:pt idx="41">
                  <c:v>1996</c:v>
                </c:pt>
                <c:pt idx="42">
                  <c:v>3981</c:v>
                </c:pt>
                <c:pt idx="43">
                  <c:v>3981</c:v>
                </c:pt>
                <c:pt idx="44">
                  <c:v>2983</c:v>
                </c:pt>
                <c:pt idx="45">
                  <c:v>3980</c:v>
                </c:pt>
                <c:pt idx="46">
                  <c:v>3980</c:v>
                </c:pt>
                <c:pt idx="47">
                  <c:v>2988</c:v>
                </c:pt>
                <c:pt idx="48">
                  <c:v>1995</c:v>
                </c:pt>
                <c:pt idx="49">
                  <c:v>997</c:v>
                </c:pt>
                <c:pt idx="50">
                  <c:v>997</c:v>
                </c:pt>
                <c:pt idx="51">
                  <c:v>996</c:v>
                </c:pt>
                <c:pt idx="52">
                  <c:v>2989</c:v>
                </c:pt>
                <c:pt idx="53">
                  <c:v>5398</c:v>
                </c:pt>
                <c:pt idx="54">
                  <c:v>6816</c:v>
                </c:pt>
                <c:pt idx="55">
                  <c:v>6816</c:v>
                </c:pt>
                <c:pt idx="56">
                  <c:v>5820</c:v>
                </c:pt>
                <c:pt idx="57">
                  <c:v>8571</c:v>
                </c:pt>
                <c:pt idx="58">
                  <c:v>9255</c:v>
                </c:pt>
                <c:pt idx="59">
                  <c:v>10592</c:v>
                </c:pt>
                <c:pt idx="60">
                  <c:v>11902</c:v>
                </c:pt>
                <c:pt idx="61">
                  <c:v>10909</c:v>
                </c:pt>
                <c:pt idx="62">
                  <c:v>10833</c:v>
                </c:pt>
                <c:pt idx="63">
                  <c:v>12173</c:v>
                </c:pt>
                <c:pt idx="64">
                  <c:v>12173</c:v>
                </c:pt>
                <c:pt idx="65">
                  <c:v>10755</c:v>
                </c:pt>
                <c:pt idx="66">
                  <c:v>9418</c:v>
                </c:pt>
                <c:pt idx="67">
                  <c:v>8081</c:v>
                </c:pt>
                <c:pt idx="68">
                  <c:v>5330</c:v>
                </c:pt>
                <c:pt idx="69">
                  <c:v>3990</c:v>
                </c:pt>
                <c:pt idx="70">
                  <c:v>3990</c:v>
                </c:pt>
              </c:numCache>
            </c:numRef>
          </c:val>
          <c:extLst>
            <c:ext xmlns:c16="http://schemas.microsoft.com/office/drawing/2014/chart" uri="{C3380CC4-5D6E-409C-BE32-E72D297353CC}">
              <c16:uniqueId val="{00000009-16EB-480E-98C4-B91E3B66986D}"/>
            </c:ext>
          </c:extLst>
        </c:ser>
        <c:ser>
          <c:idx val="10"/>
          <c:order val="10"/>
          <c:spPr>
            <a:solidFill>
              <a:schemeClr val="accent5"/>
            </a:solidFill>
            <a:ln>
              <a:noFill/>
            </a:ln>
          </c:spPr>
          <c:val>
            <c:numRef>
              <c:f>Sheet1!$A$11:$BS$11</c:f>
              <c:numCache>
                <c:formatCode>General</c:formatCode>
                <c:ptCount val="71"/>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439</c:v>
                </c:pt>
                <c:pt idx="16">
                  <c:v>439</c:v>
                </c:pt>
                <c:pt idx="17">
                  <c:v>587</c:v>
                </c:pt>
                <c:pt idx="18">
                  <c:v>1347</c:v>
                </c:pt>
                <c:pt idx="19">
                  <c:v>908</c:v>
                </c:pt>
                <c:pt idx="20">
                  <c:v>908</c:v>
                </c:pt>
                <c:pt idx="21">
                  <c:v>908</c:v>
                </c:pt>
                <c:pt idx="22">
                  <c:v>908</c:v>
                </c:pt>
                <c:pt idx="23">
                  <c:v>908</c:v>
                </c:pt>
                <c:pt idx="24">
                  <c:v>1067</c:v>
                </c:pt>
                <c:pt idx="25">
                  <c:v>1067</c:v>
                </c:pt>
                <c:pt idx="26">
                  <c:v>2134</c:v>
                </c:pt>
                <c:pt idx="27">
                  <c:v>2134</c:v>
                </c:pt>
                <c:pt idx="28">
                  <c:v>2134</c:v>
                </c:pt>
                <c:pt idx="29">
                  <c:v>1067</c:v>
                </c:pt>
                <c:pt idx="30">
                  <c:v>2923</c:v>
                </c:pt>
                <c:pt idx="31">
                  <c:v>2923</c:v>
                </c:pt>
                <c:pt idx="32">
                  <c:v>1856</c:v>
                </c:pt>
                <c:pt idx="33">
                  <c:v>1856</c:v>
                </c:pt>
                <c:pt idx="34">
                  <c:v>1572</c:v>
                </c:pt>
                <c:pt idx="35">
                  <c:v>1572</c:v>
                </c:pt>
                <c:pt idx="36">
                  <c:v>1572</c:v>
                </c:pt>
                <c:pt idx="37">
                  <c:v>1572</c:v>
                </c:pt>
                <c:pt idx="38">
                  <c:v>2887</c:v>
                </c:pt>
                <c:pt idx="39">
                  <c:v>1315</c:v>
                </c:pt>
                <c:pt idx="40">
                  <c:v>1315</c:v>
                </c:pt>
                <c:pt idx="41">
                  <c:v>1315</c:v>
                </c:pt>
                <c:pt idx="42">
                  <c:v>0</c:v>
                </c:pt>
                <c:pt idx="43">
                  <c:v>0</c:v>
                </c:pt>
                <c:pt idx="44">
                  <c:v>0</c:v>
                </c:pt>
                <c:pt idx="45">
                  <c:v>0</c:v>
                </c:pt>
                <c:pt idx="46">
                  <c:v>1108</c:v>
                </c:pt>
                <c:pt idx="47">
                  <c:v>1108</c:v>
                </c:pt>
                <c:pt idx="48">
                  <c:v>1108</c:v>
                </c:pt>
                <c:pt idx="49">
                  <c:v>1108</c:v>
                </c:pt>
                <c:pt idx="50">
                  <c:v>1108</c:v>
                </c:pt>
                <c:pt idx="51">
                  <c:v>1325</c:v>
                </c:pt>
                <c:pt idx="52">
                  <c:v>1325</c:v>
                </c:pt>
                <c:pt idx="53">
                  <c:v>1325</c:v>
                </c:pt>
                <c:pt idx="54">
                  <c:v>1325</c:v>
                </c:pt>
                <c:pt idx="55">
                  <c:v>2653</c:v>
                </c:pt>
                <c:pt idx="56">
                  <c:v>2653</c:v>
                </c:pt>
                <c:pt idx="57">
                  <c:v>2653</c:v>
                </c:pt>
                <c:pt idx="58">
                  <c:v>2653</c:v>
                </c:pt>
                <c:pt idx="59">
                  <c:v>2653</c:v>
                </c:pt>
                <c:pt idx="60">
                  <c:v>2653</c:v>
                </c:pt>
                <c:pt idx="61">
                  <c:v>2653</c:v>
                </c:pt>
                <c:pt idx="62">
                  <c:v>2653</c:v>
                </c:pt>
                <c:pt idx="63">
                  <c:v>2653</c:v>
                </c:pt>
                <c:pt idx="64">
                  <c:v>2653</c:v>
                </c:pt>
                <c:pt idx="65">
                  <c:v>2653</c:v>
                </c:pt>
                <c:pt idx="66">
                  <c:v>2653</c:v>
                </c:pt>
                <c:pt idx="67">
                  <c:v>2653</c:v>
                </c:pt>
                <c:pt idx="68">
                  <c:v>2653</c:v>
                </c:pt>
                <c:pt idx="69">
                  <c:v>2653</c:v>
                </c:pt>
                <c:pt idx="70">
                  <c:v>2653</c:v>
                </c:pt>
              </c:numCache>
            </c:numRef>
          </c:val>
          <c:extLst>
            <c:ext xmlns:c16="http://schemas.microsoft.com/office/drawing/2014/chart" uri="{C3380CC4-5D6E-409C-BE32-E72D297353CC}">
              <c16:uniqueId val="{0000000A-16EB-480E-98C4-B91E3B66986D}"/>
            </c:ext>
          </c:extLst>
        </c:ser>
        <c:ser>
          <c:idx val="11"/>
          <c:order val="11"/>
          <c:spPr>
            <a:solidFill>
              <a:srgbClr val="D6D7D9"/>
            </a:solidFill>
            <a:ln>
              <a:noFill/>
            </a:ln>
          </c:spPr>
          <c:val>
            <c:numRef>
              <c:f>Sheet1!$A$12:$BS$12</c:f>
              <c:numCache>
                <c:formatCode>General</c:formatCode>
                <c:ptCount val="71"/>
                <c:pt idx="0">
                  <c:v>438</c:v>
                </c:pt>
                <c:pt idx="1">
                  <c:v>796</c:v>
                </c:pt>
                <c:pt idx="2">
                  <c:v>1484</c:v>
                </c:pt>
                <c:pt idx="3">
                  <c:v>1583</c:v>
                </c:pt>
                <c:pt idx="4">
                  <c:v>2185</c:v>
                </c:pt>
                <c:pt idx="5">
                  <c:v>2032</c:v>
                </c:pt>
                <c:pt idx="6">
                  <c:v>2997</c:v>
                </c:pt>
                <c:pt idx="7">
                  <c:v>3259</c:v>
                </c:pt>
                <c:pt idx="8">
                  <c:v>4089</c:v>
                </c:pt>
                <c:pt idx="9">
                  <c:v>4544</c:v>
                </c:pt>
                <c:pt idx="10">
                  <c:v>5113</c:v>
                </c:pt>
                <c:pt idx="11">
                  <c:v>4163</c:v>
                </c:pt>
                <c:pt idx="12">
                  <c:v>5755</c:v>
                </c:pt>
                <c:pt idx="13">
                  <c:v>8709</c:v>
                </c:pt>
                <c:pt idx="14">
                  <c:v>10991</c:v>
                </c:pt>
                <c:pt idx="15">
                  <c:v>15643</c:v>
                </c:pt>
                <c:pt idx="16">
                  <c:v>18920</c:v>
                </c:pt>
                <c:pt idx="17">
                  <c:v>21734</c:v>
                </c:pt>
                <c:pt idx="18">
                  <c:v>24300</c:v>
                </c:pt>
                <c:pt idx="19">
                  <c:v>23926</c:v>
                </c:pt>
                <c:pt idx="20">
                  <c:v>19638</c:v>
                </c:pt>
                <c:pt idx="21">
                  <c:v>21266</c:v>
                </c:pt>
                <c:pt idx="22">
                  <c:v>20511</c:v>
                </c:pt>
                <c:pt idx="23">
                  <c:v>18398</c:v>
                </c:pt>
                <c:pt idx="24">
                  <c:v>18091</c:v>
                </c:pt>
                <c:pt idx="25">
                  <c:v>22981</c:v>
                </c:pt>
                <c:pt idx="26">
                  <c:v>25925</c:v>
                </c:pt>
                <c:pt idx="27">
                  <c:v>26080</c:v>
                </c:pt>
                <c:pt idx="28">
                  <c:v>26249</c:v>
                </c:pt>
                <c:pt idx="29">
                  <c:v>24382</c:v>
                </c:pt>
                <c:pt idx="30">
                  <c:v>24495</c:v>
                </c:pt>
                <c:pt idx="31">
                  <c:v>19726</c:v>
                </c:pt>
                <c:pt idx="32">
                  <c:v>14947</c:v>
                </c:pt>
                <c:pt idx="33">
                  <c:v>13961</c:v>
                </c:pt>
                <c:pt idx="34">
                  <c:v>15974</c:v>
                </c:pt>
                <c:pt idx="35">
                  <c:v>14714</c:v>
                </c:pt>
                <c:pt idx="36">
                  <c:v>13893</c:v>
                </c:pt>
                <c:pt idx="37">
                  <c:v>14205</c:v>
                </c:pt>
                <c:pt idx="38">
                  <c:v>11607</c:v>
                </c:pt>
                <c:pt idx="39">
                  <c:v>9388</c:v>
                </c:pt>
                <c:pt idx="40">
                  <c:v>7746</c:v>
                </c:pt>
                <c:pt idx="41">
                  <c:v>5150</c:v>
                </c:pt>
                <c:pt idx="42">
                  <c:v>2708</c:v>
                </c:pt>
                <c:pt idx="43">
                  <c:v>3504</c:v>
                </c:pt>
                <c:pt idx="44">
                  <c:v>4504</c:v>
                </c:pt>
                <c:pt idx="45">
                  <c:v>8674</c:v>
                </c:pt>
                <c:pt idx="46">
                  <c:v>8068</c:v>
                </c:pt>
                <c:pt idx="47">
                  <c:v>7878</c:v>
                </c:pt>
                <c:pt idx="48">
                  <c:v>8080</c:v>
                </c:pt>
                <c:pt idx="49">
                  <c:v>9416</c:v>
                </c:pt>
                <c:pt idx="50">
                  <c:v>6191</c:v>
                </c:pt>
                <c:pt idx="51">
                  <c:v>4634</c:v>
                </c:pt>
                <c:pt idx="52">
                  <c:v>3144</c:v>
                </c:pt>
                <c:pt idx="53">
                  <c:v>3960</c:v>
                </c:pt>
                <c:pt idx="54">
                  <c:v>4960</c:v>
                </c:pt>
                <c:pt idx="55">
                  <c:v>8188</c:v>
                </c:pt>
                <c:pt idx="56">
                  <c:v>9246</c:v>
                </c:pt>
                <c:pt idx="57">
                  <c:v>11254</c:v>
                </c:pt>
                <c:pt idx="58">
                  <c:v>14314</c:v>
                </c:pt>
                <c:pt idx="59">
                  <c:v>13314</c:v>
                </c:pt>
                <c:pt idx="60">
                  <c:v>14356</c:v>
                </c:pt>
                <c:pt idx="61">
                  <c:v>13398</c:v>
                </c:pt>
                <c:pt idx="62">
                  <c:v>12380</c:v>
                </c:pt>
                <c:pt idx="63">
                  <c:v>10320</c:v>
                </c:pt>
                <c:pt idx="64">
                  <c:v>9386</c:v>
                </c:pt>
                <c:pt idx="65">
                  <c:v>11745</c:v>
                </c:pt>
                <c:pt idx="66">
                  <c:v>14202</c:v>
                </c:pt>
                <c:pt idx="67">
                  <c:v>13478</c:v>
                </c:pt>
                <c:pt idx="68">
                  <c:v>13478</c:v>
                </c:pt>
                <c:pt idx="69">
                  <c:v>12478</c:v>
                </c:pt>
                <c:pt idx="70">
                  <c:v>12478</c:v>
                </c:pt>
              </c:numCache>
            </c:numRef>
          </c:val>
          <c:extLst>
            <c:ext xmlns:c16="http://schemas.microsoft.com/office/drawing/2014/chart" uri="{C3380CC4-5D6E-409C-BE32-E72D297353CC}">
              <c16:uniqueId val="{0000000B-16EB-480E-98C4-B91E3B66986D}"/>
            </c:ext>
          </c:extLst>
        </c:ser>
        <c:dLbls>
          <c:showLegendKey val="0"/>
          <c:showVal val="0"/>
          <c:showCatName val="0"/>
          <c:showSerName val="0"/>
          <c:showPercent val="0"/>
          <c:showBubbleSize val="0"/>
        </c:dLbls>
        <c:axId val="1047607903"/>
        <c:axId val="1"/>
      </c:areaChart>
      <c:catAx>
        <c:axId val="1047607903"/>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200000"/>
          <c:min val="0"/>
        </c:scaling>
        <c:delete val="0"/>
        <c:axPos val="l"/>
        <c:majorGridlines>
          <c:spPr>
            <a:ln>
              <a:noFill/>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sz="1400" kern="1200">
                <a:latin typeface="+mn-lt"/>
                <a:ea typeface="+mn-ea"/>
                <a:cs typeface="+mn-cs"/>
              </a:defRPr>
            </a:pPr>
            <a:endParaRPr lang="en-US"/>
          </a:p>
        </c:txPr>
        <c:crossAx val="1047607903"/>
        <c:crosses val="min"/>
        <c:crossBetween val="midCat"/>
        <c:majorUnit val="50000"/>
      </c:valAx>
    </c:plotArea>
    <c:plotVisOnly val="0"/>
    <c:dispBlanksAs val="zero"/>
    <c:showDLblsOverMax val="1"/>
  </c:chart>
  <c:externalData r:id="rId1">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3851891315929675E-2"/>
          <c:y val="4.5614035087719301E-2"/>
          <c:w val="0.97229621736814065"/>
          <c:h val="0.90877192982456145"/>
        </c:manualLayout>
      </c:layout>
      <c:barChart>
        <c:barDir val="col"/>
        <c:grouping val="stacked"/>
        <c:varyColors val="0"/>
        <c:ser>
          <c:idx val="0"/>
          <c:order val="0"/>
          <c:spPr>
            <a:solidFill>
              <a:srgbClr val="007770"/>
            </a:solidFill>
            <a:ln>
              <a:noFill/>
            </a:ln>
          </c:spPr>
          <c:invertIfNegative val="0"/>
          <c:val>
            <c:numRef>
              <c:f>Sheet1!$A$1:$K$1</c:f>
              <c:numCache>
                <c:formatCode>General</c:formatCode>
                <c:ptCount val="11"/>
                <c:pt idx="0">
                  <c:v>22451</c:v>
                </c:pt>
                <c:pt idx="1">
                  <c:v>23127</c:v>
                </c:pt>
                <c:pt idx="2">
                  <c:v>23607</c:v>
                </c:pt>
                <c:pt idx="3">
                  <c:v>24689</c:v>
                </c:pt>
                <c:pt idx="4">
                  <c:v>23321</c:v>
                </c:pt>
                <c:pt idx="5">
                  <c:v>21705</c:v>
                </c:pt>
                <c:pt idx="6">
                  <c:v>22808</c:v>
                </c:pt>
                <c:pt idx="7">
                  <c:v>19477</c:v>
                </c:pt>
                <c:pt idx="8">
                  <c:v>21819</c:v>
                </c:pt>
                <c:pt idx="9">
                  <c:v>21227</c:v>
                </c:pt>
                <c:pt idx="10">
                  <c:v>21100</c:v>
                </c:pt>
              </c:numCache>
            </c:numRef>
          </c:val>
          <c:extLst>
            <c:ext xmlns:c16="http://schemas.microsoft.com/office/drawing/2014/chart" uri="{C3380CC4-5D6E-409C-BE32-E72D297353CC}">
              <c16:uniqueId val="{00000000-86C3-42BB-9279-74BECFAA8234}"/>
            </c:ext>
          </c:extLst>
        </c:ser>
        <c:ser>
          <c:idx val="1"/>
          <c:order val="1"/>
          <c:spPr>
            <a:solidFill>
              <a:srgbClr val="364D6E"/>
            </a:solidFill>
            <a:ln>
              <a:noFill/>
            </a:ln>
          </c:spPr>
          <c:invertIfNegative val="0"/>
          <c:val>
            <c:numRef>
              <c:f>Sheet1!$A$2:$K$2</c:f>
              <c:numCache>
                <c:formatCode>General</c:formatCode>
                <c:ptCount val="11"/>
                <c:pt idx="0">
                  <c:v>9331</c:v>
                </c:pt>
                <c:pt idx="1">
                  <c:v>9124</c:v>
                </c:pt>
                <c:pt idx="2">
                  <c:v>13325</c:v>
                </c:pt>
                <c:pt idx="3">
                  <c:v>14039</c:v>
                </c:pt>
                <c:pt idx="4">
                  <c:v>13116</c:v>
                </c:pt>
                <c:pt idx="5">
                  <c:v>7001</c:v>
                </c:pt>
                <c:pt idx="6">
                  <c:v>6938</c:v>
                </c:pt>
                <c:pt idx="7">
                  <c:v>3885</c:v>
                </c:pt>
                <c:pt idx="8">
                  <c:v>4693</c:v>
                </c:pt>
                <c:pt idx="9">
                  <c:v>7351</c:v>
                </c:pt>
                <c:pt idx="10">
                  <c:v>11700</c:v>
                </c:pt>
              </c:numCache>
            </c:numRef>
          </c:val>
          <c:extLst>
            <c:ext xmlns:c16="http://schemas.microsoft.com/office/drawing/2014/chart" uri="{C3380CC4-5D6E-409C-BE32-E72D297353CC}">
              <c16:uniqueId val="{00000001-86C3-42BB-9279-74BECFAA8234}"/>
            </c:ext>
          </c:extLst>
        </c:ser>
        <c:ser>
          <c:idx val="2"/>
          <c:order val="2"/>
          <c:spPr>
            <a:solidFill>
              <a:schemeClr val="accent5"/>
            </a:solidFill>
            <a:ln>
              <a:noFill/>
            </a:ln>
          </c:spPr>
          <c:invertIfNegative val="0"/>
          <c:val>
            <c:numRef>
              <c:f>Sheet1!$A$3:$K$3</c:f>
              <c:numCache>
                <c:formatCode>General</c:formatCode>
                <c:ptCount val="11"/>
                <c:pt idx="0">
                  <c:v>4323</c:v>
                </c:pt>
                <c:pt idx="1">
                  <c:v>3255</c:v>
                </c:pt>
                <c:pt idx="2">
                  <c:v>2993</c:v>
                </c:pt>
                <c:pt idx="3">
                  <c:v>3654</c:v>
                </c:pt>
                <c:pt idx="4">
                  <c:v>4224</c:v>
                </c:pt>
                <c:pt idx="5">
                  <c:v>5525</c:v>
                </c:pt>
                <c:pt idx="6">
                  <c:v>5476</c:v>
                </c:pt>
                <c:pt idx="7">
                  <c:v>5413</c:v>
                </c:pt>
                <c:pt idx="8">
                  <c:v>5753</c:v>
                </c:pt>
                <c:pt idx="9">
                  <c:v>5613</c:v>
                </c:pt>
                <c:pt idx="10">
                  <c:v>7000</c:v>
                </c:pt>
              </c:numCache>
            </c:numRef>
          </c:val>
          <c:extLst>
            <c:ext xmlns:c16="http://schemas.microsoft.com/office/drawing/2014/chart" uri="{C3380CC4-5D6E-409C-BE32-E72D297353CC}">
              <c16:uniqueId val="{00000002-86C3-42BB-9279-74BECFAA8234}"/>
            </c:ext>
          </c:extLst>
        </c:ser>
        <c:ser>
          <c:idx val="3"/>
          <c:order val="3"/>
          <c:spPr>
            <a:solidFill>
              <a:srgbClr val="9DB1CF"/>
            </a:solidFill>
            <a:ln>
              <a:noFill/>
            </a:ln>
          </c:spPr>
          <c:invertIfNegative val="0"/>
          <c:val>
            <c:numRef>
              <c:f>Sheet1!$A$4:$K$4</c:f>
              <c:numCache>
                <c:formatCode>General</c:formatCode>
                <c:ptCount val="11"/>
                <c:pt idx="0">
                  <c:v>6350</c:v>
                </c:pt>
                <c:pt idx="1">
                  <c:v>5001</c:v>
                </c:pt>
                <c:pt idx="2">
                  <c:v>5654</c:v>
                </c:pt>
                <c:pt idx="3">
                  <c:v>6315</c:v>
                </c:pt>
                <c:pt idx="4">
                  <c:v>5882</c:v>
                </c:pt>
                <c:pt idx="5">
                  <c:v>6517</c:v>
                </c:pt>
                <c:pt idx="6">
                  <c:v>6613</c:v>
                </c:pt>
                <c:pt idx="7">
                  <c:v>6203</c:v>
                </c:pt>
                <c:pt idx="8">
                  <c:v>4192</c:v>
                </c:pt>
                <c:pt idx="9">
                  <c:v>4553</c:v>
                </c:pt>
                <c:pt idx="10">
                  <c:v>5500</c:v>
                </c:pt>
              </c:numCache>
            </c:numRef>
          </c:val>
          <c:extLst>
            <c:ext xmlns:c16="http://schemas.microsoft.com/office/drawing/2014/chart" uri="{C3380CC4-5D6E-409C-BE32-E72D297353CC}">
              <c16:uniqueId val="{00000003-86C3-42BB-9279-74BECFAA8234}"/>
            </c:ext>
          </c:extLst>
        </c:ser>
        <c:ser>
          <c:idx val="4"/>
          <c:order val="4"/>
          <c:spPr>
            <a:solidFill>
              <a:schemeClr val="accent6"/>
            </a:solidFill>
            <a:ln>
              <a:noFill/>
            </a:ln>
          </c:spPr>
          <c:invertIfNegative val="0"/>
          <c:val>
            <c:numRef>
              <c:f>Sheet1!$A$5:$K$5</c:f>
              <c:numCache>
                <c:formatCode>General</c:formatCode>
                <c:ptCount val="11"/>
                <c:pt idx="0">
                  <c:v>3135</c:v>
                </c:pt>
                <c:pt idx="1">
                  <c:v>2990</c:v>
                </c:pt>
                <c:pt idx="2">
                  <c:v>3055</c:v>
                </c:pt>
                <c:pt idx="3">
                  <c:v>3004</c:v>
                </c:pt>
                <c:pt idx="4">
                  <c:v>2917</c:v>
                </c:pt>
                <c:pt idx="5">
                  <c:v>2904</c:v>
                </c:pt>
                <c:pt idx="6">
                  <c:v>2911</c:v>
                </c:pt>
                <c:pt idx="7">
                  <c:v>2846</c:v>
                </c:pt>
                <c:pt idx="8">
                  <c:v>2635</c:v>
                </c:pt>
                <c:pt idx="9">
                  <c:v>2508</c:v>
                </c:pt>
                <c:pt idx="10">
                  <c:v>3700</c:v>
                </c:pt>
              </c:numCache>
            </c:numRef>
          </c:val>
          <c:extLst>
            <c:ext xmlns:c16="http://schemas.microsoft.com/office/drawing/2014/chart" uri="{C3380CC4-5D6E-409C-BE32-E72D297353CC}">
              <c16:uniqueId val="{00000004-86C3-42BB-9279-74BECFAA8234}"/>
            </c:ext>
          </c:extLst>
        </c:ser>
        <c:ser>
          <c:idx val="5"/>
          <c:order val="5"/>
          <c:spPr>
            <a:solidFill>
              <a:srgbClr val="C0C0C0"/>
            </a:solidFill>
            <a:ln>
              <a:noFill/>
            </a:ln>
          </c:spPr>
          <c:invertIfNegative val="0"/>
          <c:val>
            <c:numRef>
              <c:f>Sheet1!$A$6:$K$6</c:f>
              <c:numCache>
                <c:formatCode>General</c:formatCode>
                <c:ptCount val="11"/>
                <c:pt idx="0">
                  <c:v>13741</c:v>
                </c:pt>
                <c:pt idx="1">
                  <c:v>12544</c:v>
                </c:pt>
                <c:pt idx="2">
                  <c:v>11670</c:v>
                </c:pt>
                <c:pt idx="3">
                  <c:v>11506</c:v>
                </c:pt>
                <c:pt idx="4">
                  <c:v>11054</c:v>
                </c:pt>
                <c:pt idx="5">
                  <c:v>10502</c:v>
                </c:pt>
                <c:pt idx="6">
                  <c:v>9996</c:v>
                </c:pt>
                <c:pt idx="7">
                  <c:v>9907</c:v>
                </c:pt>
                <c:pt idx="8">
                  <c:v>8716</c:v>
                </c:pt>
                <c:pt idx="9">
                  <c:v>8103</c:v>
                </c:pt>
                <c:pt idx="10">
                  <c:v>6400</c:v>
                </c:pt>
              </c:numCache>
            </c:numRef>
          </c:val>
          <c:extLst>
            <c:ext xmlns:c16="http://schemas.microsoft.com/office/drawing/2014/chart" uri="{C3380CC4-5D6E-409C-BE32-E72D297353CC}">
              <c16:uniqueId val="{00000005-86C3-42BB-9279-74BECFAA8234}"/>
            </c:ext>
          </c:extLst>
        </c:ser>
        <c:dLbls>
          <c:showLegendKey val="0"/>
          <c:showVal val="0"/>
          <c:showCatName val="0"/>
          <c:showSerName val="0"/>
          <c:showPercent val="0"/>
          <c:showBubbleSize val="0"/>
        </c:dLbls>
        <c:gapWidth val="80"/>
        <c:overlap val="100"/>
        <c:axId val="1369566976"/>
        <c:axId val="1"/>
      </c:barChart>
      <c:catAx>
        <c:axId val="1369566976"/>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63207"/>
          <c:min val="0"/>
        </c:scaling>
        <c:delete val="1"/>
        <c:axPos val="l"/>
        <c:numFmt formatCode="General" sourceLinked="1"/>
        <c:majorTickMark val="out"/>
        <c:minorTickMark val="none"/>
        <c:tickLblPos val="nextTo"/>
        <c:crossAx val="1369566976"/>
        <c:crosses val="min"/>
        <c:crossBetween val="between"/>
      </c:valAx>
    </c:plotArea>
    <c:plotVisOnly val="0"/>
    <c:dispBlanksAs val="gap"/>
    <c:showDLblsOverMax val="1"/>
  </c:chart>
  <c:externalData r:id="rId1">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3851891315929675E-2"/>
          <c:y val="4.5614035087719301E-2"/>
          <c:w val="0.97229621736814065"/>
          <c:h val="0.90877192982456145"/>
        </c:manualLayout>
      </c:layout>
      <c:barChart>
        <c:barDir val="col"/>
        <c:grouping val="stacked"/>
        <c:varyColors val="0"/>
        <c:ser>
          <c:idx val="0"/>
          <c:order val="0"/>
          <c:spPr>
            <a:solidFill>
              <a:srgbClr val="9DB1CF"/>
            </a:solidFill>
            <a:ln>
              <a:noFill/>
            </a:ln>
          </c:spPr>
          <c:invertIfNegative val="0"/>
          <c:val>
            <c:numRef>
              <c:f>Sheet1!$A$1:$K$1</c:f>
              <c:numCache>
                <c:formatCode>General</c:formatCode>
                <c:ptCount val="11"/>
                <c:pt idx="0">
                  <c:v>19.62</c:v>
                </c:pt>
                <c:pt idx="1">
                  <c:v>18.82</c:v>
                </c:pt>
                <c:pt idx="2">
                  <c:v>18.690000000000001</c:v>
                </c:pt>
                <c:pt idx="3">
                  <c:v>18.16</c:v>
                </c:pt>
                <c:pt idx="4">
                  <c:v>19</c:v>
                </c:pt>
                <c:pt idx="5">
                  <c:v>19.16</c:v>
                </c:pt>
                <c:pt idx="6">
                  <c:v>18.3</c:v>
                </c:pt>
                <c:pt idx="7">
                  <c:v>17.945</c:v>
                </c:pt>
                <c:pt idx="8">
                  <c:v>17.59</c:v>
                </c:pt>
                <c:pt idx="9">
                  <c:v>18.05</c:v>
                </c:pt>
                <c:pt idx="10">
                  <c:v>18.14</c:v>
                </c:pt>
              </c:numCache>
            </c:numRef>
          </c:val>
          <c:extLst>
            <c:ext xmlns:c16="http://schemas.microsoft.com/office/drawing/2014/chart" uri="{C3380CC4-5D6E-409C-BE32-E72D297353CC}">
              <c16:uniqueId val="{00000000-B77F-4079-801E-50CBE5095BFB}"/>
            </c:ext>
          </c:extLst>
        </c:ser>
        <c:ser>
          <c:idx val="1"/>
          <c:order val="1"/>
          <c:spPr>
            <a:solidFill>
              <a:srgbClr val="004FDD"/>
            </a:solidFill>
            <a:ln>
              <a:noFill/>
            </a:ln>
          </c:spPr>
          <c:invertIfNegative val="0"/>
          <c:val>
            <c:numRef>
              <c:f>Sheet1!$A$2:$K$2</c:f>
              <c:numCache>
                <c:formatCode>General</c:formatCode>
                <c:ptCount val="11"/>
                <c:pt idx="0">
                  <c:v>23.250000000000004</c:v>
                </c:pt>
                <c:pt idx="1">
                  <c:v>22.770000000000003</c:v>
                </c:pt>
                <c:pt idx="2">
                  <c:v>22.44</c:v>
                </c:pt>
                <c:pt idx="3">
                  <c:v>22.87</c:v>
                </c:pt>
                <c:pt idx="4">
                  <c:v>21.519999999999996</c:v>
                </c:pt>
                <c:pt idx="5">
                  <c:v>21.100000000000005</c:v>
                </c:pt>
                <c:pt idx="6">
                  <c:v>19.510000000000002</c:v>
                </c:pt>
                <c:pt idx="7">
                  <c:v>18.624999999999993</c:v>
                </c:pt>
                <c:pt idx="8">
                  <c:v>17.739999999999998</c:v>
                </c:pt>
                <c:pt idx="9">
                  <c:v>17.669999999999998</c:v>
                </c:pt>
                <c:pt idx="10">
                  <c:v>15.899999999999999</c:v>
                </c:pt>
              </c:numCache>
            </c:numRef>
          </c:val>
          <c:extLst>
            <c:ext xmlns:c16="http://schemas.microsoft.com/office/drawing/2014/chart" uri="{C3380CC4-5D6E-409C-BE32-E72D297353CC}">
              <c16:uniqueId val="{00000001-B77F-4079-801E-50CBE5095BFB}"/>
            </c:ext>
          </c:extLst>
        </c:ser>
        <c:ser>
          <c:idx val="2"/>
          <c:order val="2"/>
          <c:spPr>
            <a:solidFill>
              <a:srgbClr val="C30C3E"/>
            </a:solidFill>
            <a:ln>
              <a:noFill/>
            </a:ln>
          </c:spPr>
          <c:invertIfNegative val="0"/>
          <c:val>
            <c:numRef>
              <c:f>Sheet1!$A$3:$K$3</c:f>
              <c:numCache>
                <c:formatCode>General</c:formatCode>
                <c:ptCount val="11"/>
                <c:pt idx="0">
                  <c:v>6.7100000000000009</c:v>
                </c:pt>
                <c:pt idx="1">
                  <c:v>6.2999999999999972</c:v>
                </c:pt>
                <c:pt idx="2">
                  <c:v>8.1600000000000037</c:v>
                </c:pt>
                <c:pt idx="3">
                  <c:v>5.3400000000000034</c:v>
                </c:pt>
                <c:pt idx="4">
                  <c:v>8.2899999999999991</c:v>
                </c:pt>
                <c:pt idx="5">
                  <c:v>8.7100000000000009</c:v>
                </c:pt>
                <c:pt idx="6">
                  <c:v>10.810000000000002</c:v>
                </c:pt>
                <c:pt idx="7">
                  <c:v>10.185000000000002</c:v>
                </c:pt>
                <c:pt idx="8">
                  <c:v>9.5600000000000023</c:v>
                </c:pt>
                <c:pt idx="9">
                  <c:v>11.299999999999997</c:v>
                </c:pt>
                <c:pt idx="10">
                  <c:v>13.130000000000003</c:v>
                </c:pt>
              </c:numCache>
            </c:numRef>
          </c:val>
          <c:extLst>
            <c:ext xmlns:c16="http://schemas.microsoft.com/office/drawing/2014/chart" uri="{C3380CC4-5D6E-409C-BE32-E72D297353CC}">
              <c16:uniqueId val="{00000002-B77F-4079-801E-50CBE5095BFB}"/>
            </c:ext>
          </c:extLst>
        </c:ser>
        <c:ser>
          <c:idx val="3"/>
          <c:order val="3"/>
          <c:spPr>
            <a:solidFill>
              <a:schemeClr val="accent6"/>
            </a:solidFill>
            <a:ln>
              <a:noFill/>
            </a:ln>
          </c:spPr>
          <c:invertIfNegative val="0"/>
          <c:val>
            <c:numRef>
              <c:f>Sheet1!$A$4:$K$4</c:f>
              <c:numCache>
                <c:formatCode>General</c:formatCode>
                <c:ptCount val="11"/>
                <c:pt idx="0">
                  <c:v>5.0899999999999963</c:v>
                </c:pt>
                <c:pt idx="1">
                  <c:v>5.4600000000000009</c:v>
                </c:pt>
                <c:pt idx="2">
                  <c:v>4.2100000000000009</c:v>
                </c:pt>
                <c:pt idx="3">
                  <c:v>6.259999999999998</c:v>
                </c:pt>
                <c:pt idx="4">
                  <c:v>5.3800000000000026</c:v>
                </c:pt>
                <c:pt idx="5">
                  <c:v>5.6199999999999974</c:v>
                </c:pt>
                <c:pt idx="6">
                  <c:v>6.230000000000004</c:v>
                </c:pt>
                <c:pt idx="7">
                  <c:v>6.0799999999999983</c:v>
                </c:pt>
                <c:pt idx="8">
                  <c:v>5.93</c:v>
                </c:pt>
                <c:pt idx="9">
                  <c:v>6.2800000000000011</c:v>
                </c:pt>
                <c:pt idx="10">
                  <c:v>5.4399999999999977</c:v>
                </c:pt>
              </c:numCache>
            </c:numRef>
          </c:val>
          <c:extLst>
            <c:ext xmlns:c16="http://schemas.microsoft.com/office/drawing/2014/chart" uri="{C3380CC4-5D6E-409C-BE32-E72D297353CC}">
              <c16:uniqueId val="{00000003-B77F-4079-801E-50CBE5095BFB}"/>
            </c:ext>
          </c:extLst>
        </c:ser>
        <c:ser>
          <c:idx val="4"/>
          <c:order val="4"/>
          <c:spPr>
            <a:solidFill>
              <a:schemeClr val="accent3"/>
            </a:solidFill>
            <a:ln>
              <a:noFill/>
            </a:ln>
          </c:spPr>
          <c:invertIfNegative val="0"/>
          <c:val>
            <c:numRef>
              <c:f>Sheet1!$A$5:$K$5</c:f>
              <c:numCache>
                <c:formatCode>General</c:formatCode>
                <c:ptCount val="11"/>
                <c:pt idx="0">
                  <c:v>4.2199999999999989</c:v>
                </c:pt>
                <c:pt idx="1">
                  <c:v>5.0200000000000031</c:v>
                </c:pt>
                <c:pt idx="2">
                  <c:v>5.0200000000000031</c:v>
                </c:pt>
                <c:pt idx="3">
                  <c:v>5.009999999999998</c:v>
                </c:pt>
                <c:pt idx="4">
                  <c:v>4.730000000000004</c:v>
                </c:pt>
                <c:pt idx="5">
                  <c:v>4.5900000000000034</c:v>
                </c:pt>
                <c:pt idx="6">
                  <c:v>5.1199999999999974</c:v>
                </c:pt>
                <c:pt idx="7">
                  <c:v>4.6950000000000003</c:v>
                </c:pt>
                <c:pt idx="8">
                  <c:v>4.2700000000000031</c:v>
                </c:pt>
                <c:pt idx="9">
                  <c:v>4.1099999999999994</c:v>
                </c:pt>
                <c:pt idx="10">
                  <c:v>4.3100000000000023</c:v>
                </c:pt>
              </c:numCache>
            </c:numRef>
          </c:val>
          <c:extLst>
            <c:ext xmlns:c16="http://schemas.microsoft.com/office/drawing/2014/chart" uri="{C3380CC4-5D6E-409C-BE32-E72D297353CC}">
              <c16:uniqueId val="{00000004-B77F-4079-801E-50CBE5095BFB}"/>
            </c:ext>
          </c:extLst>
        </c:ser>
        <c:ser>
          <c:idx val="5"/>
          <c:order val="5"/>
          <c:spPr>
            <a:solidFill>
              <a:schemeClr val="accent5"/>
            </a:solidFill>
            <a:ln>
              <a:noFill/>
            </a:ln>
          </c:spPr>
          <c:invertIfNegative val="0"/>
          <c:val>
            <c:numRef>
              <c:f>Sheet1!$A$6:$K$6</c:f>
              <c:numCache>
                <c:formatCode>General</c:formatCode>
                <c:ptCount val="11"/>
                <c:pt idx="0">
                  <c:v>0.36999999999999744</c:v>
                </c:pt>
                <c:pt idx="1">
                  <c:v>2.1199999999999974</c:v>
                </c:pt>
                <c:pt idx="2">
                  <c:v>2.5499999999999972</c:v>
                </c:pt>
                <c:pt idx="3">
                  <c:v>0.67999999999999972</c:v>
                </c:pt>
                <c:pt idx="4">
                  <c:v>0.65999999999999659</c:v>
                </c:pt>
                <c:pt idx="5">
                  <c:v>1.3400000000000034</c:v>
                </c:pt>
                <c:pt idx="6">
                  <c:v>2.3399999999999963</c:v>
                </c:pt>
                <c:pt idx="7">
                  <c:v>1.8699999999999974</c:v>
                </c:pt>
                <c:pt idx="8">
                  <c:v>1.3999999999999986</c:v>
                </c:pt>
                <c:pt idx="9">
                  <c:v>1.7899999999999991</c:v>
                </c:pt>
                <c:pt idx="10">
                  <c:v>2.1799999999999997</c:v>
                </c:pt>
              </c:numCache>
            </c:numRef>
          </c:val>
          <c:extLst>
            <c:ext xmlns:c16="http://schemas.microsoft.com/office/drawing/2014/chart" uri="{C3380CC4-5D6E-409C-BE32-E72D297353CC}">
              <c16:uniqueId val="{00000005-B77F-4079-801E-50CBE5095BFB}"/>
            </c:ext>
          </c:extLst>
        </c:ser>
        <c:ser>
          <c:idx val="6"/>
          <c:order val="6"/>
          <c:spPr>
            <a:solidFill>
              <a:srgbClr val="C0C0C0"/>
            </a:solidFill>
            <a:ln>
              <a:noFill/>
            </a:ln>
          </c:spPr>
          <c:invertIfNegative val="0"/>
          <c:val>
            <c:numRef>
              <c:f>Sheet1!$A$7:$K$7</c:f>
              <c:numCache>
                <c:formatCode>General</c:formatCode>
                <c:ptCount val="11"/>
                <c:pt idx="0">
                  <c:v>5.8099999999999952</c:v>
                </c:pt>
                <c:pt idx="1">
                  <c:v>5.4199999999999946</c:v>
                </c:pt>
                <c:pt idx="2">
                  <c:v>5.8099999999999881</c:v>
                </c:pt>
                <c:pt idx="3">
                  <c:v>5.0799999999999983</c:v>
                </c:pt>
                <c:pt idx="4">
                  <c:v>5.4300000000000068</c:v>
                </c:pt>
                <c:pt idx="5">
                  <c:v>6.7199999999999847</c:v>
                </c:pt>
                <c:pt idx="6">
                  <c:v>5.960000000000008</c:v>
                </c:pt>
                <c:pt idx="7">
                  <c:v>5.9849999999999994</c:v>
                </c:pt>
                <c:pt idx="8">
                  <c:v>6.0099999999999909</c:v>
                </c:pt>
                <c:pt idx="9">
                  <c:v>6.4500000000000099</c:v>
                </c:pt>
                <c:pt idx="10">
                  <c:v>8.4199999999999946</c:v>
                </c:pt>
              </c:numCache>
            </c:numRef>
          </c:val>
          <c:extLst>
            <c:ext xmlns:c16="http://schemas.microsoft.com/office/drawing/2014/chart" uri="{C3380CC4-5D6E-409C-BE32-E72D297353CC}">
              <c16:uniqueId val="{00000006-B77F-4079-801E-50CBE5095BFB}"/>
            </c:ext>
          </c:extLst>
        </c:ser>
        <c:dLbls>
          <c:showLegendKey val="0"/>
          <c:showVal val="0"/>
          <c:showCatName val="0"/>
          <c:showSerName val="0"/>
          <c:showPercent val="0"/>
          <c:showBubbleSize val="0"/>
        </c:dLbls>
        <c:gapWidth val="80"/>
        <c:overlap val="100"/>
        <c:axId val="1369575296"/>
        <c:axId val="1"/>
      </c:barChart>
      <c:catAx>
        <c:axId val="1369575296"/>
        <c:scaling>
          <c:orientation val="minMax"/>
        </c:scaling>
        <c:delete val="0"/>
        <c:axPos val="t"/>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axMin"/>
          <c:max val="68.27000000000001"/>
          <c:min val="0"/>
        </c:scaling>
        <c:delete val="1"/>
        <c:axPos val="l"/>
        <c:numFmt formatCode="General" sourceLinked="1"/>
        <c:majorTickMark val="out"/>
        <c:minorTickMark val="none"/>
        <c:tickLblPos val="nextTo"/>
        <c:crossAx val="1369575296"/>
        <c:crosses val="min"/>
        <c:crossBetween val="between"/>
      </c:valAx>
    </c:plotArea>
    <c:plotVisOnly val="0"/>
    <c:dispBlanksAs val="gap"/>
    <c:showDLblsOverMax val="1"/>
  </c:chart>
  <c:externalData r:id="rId1">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32331378299120234"/>
          <c:y val="0.22298850574712645"/>
          <c:w val="0.35337243401759533"/>
          <c:h val="0.55402298850574716"/>
        </c:manualLayout>
      </c:layout>
      <c:pieChart>
        <c:varyColors val="0"/>
        <c:ser>
          <c:idx val="0"/>
          <c:order val="0"/>
          <c:dPt>
            <c:idx val="0"/>
            <c:bubble3D val="0"/>
            <c:spPr>
              <a:solidFill>
                <a:schemeClr val="accent1"/>
              </a:solidFill>
              <a:ln>
                <a:noFill/>
              </a:ln>
            </c:spPr>
            <c:extLst>
              <c:ext xmlns:c16="http://schemas.microsoft.com/office/drawing/2014/chart" uri="{C3380CC4-5D6E-409C-BE32-E72D297353CC}">
                <c16:uniqueId val="{00000000-B318-433D-8FEA-1FB28EFA5BD8}"/>
              </c:ext>
            </c:extLst>
          </c:dPt>
          <c:dPt>
            <c:idx val="1"/>
            <c:bubble3D val="0"/>
            <c:spPr>
              <a:solidFill>
                <a:srgbClr val="364D6E"/>
              </a:solidFill>
              <a:ln>
                <a:noFill/>
              </a:ln>
            </c:spPr>
            <c:extLst>
              <c:ext xmlns:c16="http://schemas.microsoft.com/office/drawing/2014/chart" uri="{C3380CC4-5D6E-409C-BE32-E72D297353CC}">
                <c16:uniqueId val="{00000001-B318-433D-8FEA-1FB28EFA5BD8}"/>
              </c:ext>
            </c:extLst>
          </c:dPt>
          <c:dPt>
            <c:idx val="2"/>
            <c:bubble3D val="0"/>
            <c:spPr>
              <a:solidFill>
                <a:srgbClr val="004FDD"/>
              </a:solidFill>
              <a:ln>
                <a:noFill/>
              </a:ln>
            </c:spPr>
            <c:extLst>
              <c:ext xmlns:c16="http://schemas.microsoft.com/office/drawing/2014/chart" uri="{C3380CC4-5D6E-409C-BE32-E72D297353CC}">
                <c16:uniqueId val="{00000002-B318-433D-8FEA-1FB28EFA5BD8}"/>
              </c:ext>
            </c:extLst>
          </c:dPt>
          <c:dPt>
            <c:idx val="3"/>
            <c:bubble3D val="0"/>
            <c:spPr>
              <a:solidFill>
                <a:schemeClr val="accent6"/>
              </a:solidFill>
              <a:ln>
                <a:noFill/>
              </a:ln>
            </c:spPr>
            <c:extLst>
              <c:ext xmlns:c16="http://schemas.microsoft.com/office/drawing/2014/chart" uri="{C3380CC4-5D6E-409C-BE32-E72D297353CC}">
                <c16:uniqueId val="{00000003-B318-433D-8FEA-1FB28EFA5BD8}"/>
              </c:ext>
            </c:extLst>
          </c:dPt>
          <c:dPt>
            <c:idx val="4"/>
            <c:bubble3D val="0"/>
            <c:spPr>
              <a:solidFill>
                <a:srgbClr val="FF5E62"/>
              </a:solidFill>
              <a:ln>
                <a:noFill/>
              </a:ln>
            </c:spPr>
            <c:extLst>
              <c:ext xmlns:c16="http://schemas.microsoft.com/office/drawing/2014/chart" uri="{C3380CC4-5D6E-409C-BE32-E72D297353CC}">
                <c16:uniqueId val="{00000004-B318-433D-8FEA-1FB28EFA5BD8}"/>
              </c:ext>
            </c:extLst>
          </c:dPt>
          <c:dPt>
            <c:idx val="5"/>
            <c:bubble3D val="0"/>
            <c:spPr>
              <a:solidFill>
                <a:srgbClr val="C30C3E"/>
              </a:solidFill>
              <a:ln>
                <a:noFill/>
              </a:ln>
            </c:spPr>
            <c:extLst>
              <c:ext xmlns:c16="http://schemas.microsoft.com/office/drawing/2014/chart" uri="{C3380CC4-5D6E-409C-BE32-E72D297353CC}">
                <c16:uniqueId val="{00000005-B318-433D-8FEA-1FB28EFA5BD8}"/>
              </c:ext>
            </c:extLst>
          </c:dPt>
          <c:dPt>
            <c:idx val="6"/>
            <c:bubble3D val="0"/>
            <c:spPr>
              <a:solidFill>
                <a:srgbClr val="D6D7D9"/>
              </a:solidFill>
              <a:ln>
                <a:noFill/>
              </a:ln>
            </c:spPr>
            <c:extLst>
              <c:ext xmlns:c16="http://schemas.microsoft.com/office/drawing/2014/chart" uri="{C3380CC4-5D6E-409C-BE32-E72D297353CC}">
                <c16:uniqueId val="{00000006-B318-433D-8FEA-1FB28EFA5BD8}"/>
              </c:ext>
            </c:extLst>
          </c:dPt>
          <c:dLbls>
            <c:dLbl>
              <c:idx val="0"/>
              <c:layout>
                <c:manualLayout>
                  <c:x val="1.0263929618768328E-2"/>
                  <c:y val="-1.8390804597701149E-2"/>
                </c:manualLayout>
              </c:layout>
              <c:numFmt formatCode="#,##0&quot;%&quot;;&quot;-&quot;#,##0&quot;%&quot;"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B318-433D-8FEA-1FB28EFA5BD8}"/>
                </c:ext>
              </c:extLst>
            </c:dLbl>
            <c:dLbl>
              <c:idx val="6"/>
              <c:layout>
                <c:manualLayout>
                  <c:x val="-1.1730205278592375E-2"/>
                  <c:y val="-1.4942528735632184E-2"/>
                </c:manualLayout>
              </c:layout>
              <c:numFmt formatCode="#,##0&quot;%&quot;;&quot;-&quot;#,##0&quot;%&quot;"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B318-433D-8FEA-1FB28EFA5BD8}"/>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extLst>
          </c:dLbls>
          <c:val>
            <c:numRef>
              <c:f>Sheet1!$A$1:$A$7</c:f>
              <c:numCache>
                <c:formatCode>General</c:formatCode>
                <c:ptCount val="7"/>
                <c:pt idx="0">
                  <c:v>23</c:v>
                </c:pt>
                <c:pt idx="1">
                  <c:v>12</c:v>
                </c:pt>
                <c:pt idx="2">
                  <c:v>11</c:v>
                </c:pt>
                <c:pt idx="3">
                  <c:v>9</c:v>
                </c:pt>
                <c:pt idx="4">
                  <c:v>10</c:v>
                </c:pt>
                <c:pt idx="5">
                  <c:v>7.0000000000000009</c:v>
                </c:pt>
                <c:pt idx="6">
                  <c:v>28.000000000000004</c:v>
                </c:pt>
              </c:numCache>
            </c:numRef>
          </c:val>
          <c:extLst>
            <c:ext xmlns:c16="http://schemas.microsoft.com/office/drawing/2014/chart" uri="{C3380CC4-5D6E-409C-BE32-E72D297353CC}">
              <c16:uniqueId val="{00000007-B318-433D-8FEA-1FB28EFA5BD8}"/>
            </c:ext>
          </c:extLst>
        </c:ser>
        <c:dLbls>
          <c:showLegendKey val="0"/>
          <c:showVal val="0"/>
          <c:showCatName val="0"/>
          <c:showSerName val="0"/>
          <c:showPercent val="0"/>
          <c:showBubbleSize val="0"/>
          <c:showLeaderLines val="1"/>
        </c:dLbls>
        <c:firstSliceAng val="0"/>
      </c:pieChart>
    </c:plotArea>
    <c:plotVisOnly val="0"/>
    <c:dispBlanksAs val="gap"/>
    <c:showDLblsOverMax val="1"/>
  </c:chart>
  <c:externalData r:id="rId1">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32331378299120234"/>
          <c:y val="0.22298850574712645"/>
          <c:w val="0.35337243401759533"/>
          <c:h val="0.55402298850574716"/>
        </c:manualLayout>
      </c:layout>
      <c:pieChart>
        <c:varyColors val="0"/>
        <c:ser>
          <c:idx val="0"/>
          <c:order val="0"/>
          <c:dPt>
            <c:idx val="0"/>
            <c:bubble3D val="0"/>
            <c:spPr>
              <a:solidFill>
                <a:srgbClr val="C30C3E"/>
              </a:solidFill>
              <a:ln>
                <a:noFill/>
              </a:ln>
            </c:spPr>
            <c:extLst>
              <c:ext xmlns:c16="http://schemas.microsoft.com/office/drawing/2014/chart" uri="{C3380CC4-5D6E-409C-BE32-E72D297353CC}">
                <c16:uniqueId val="{00000000-A42B-A043-919D-2FE529676EF6}"/>
              </c:ext>
            </c:extLst>
          </c:dPt>
          <c:dPt>
            <c:idx val="1"/>
            <c:bubble3D val="0"/>
            <c:spPr>
              <a:solidFill>
                <a:srgbClr val="004FDD"/>
              </a:solidFill>
              <a:ln>
                <a:noFill/>
              </a:ln>
            </c:spPr>
            <c:extLst>
              <c:ext xmlns:c16="http://schemas.microsoft.com/office/drawing/2014/chart" uri="{C3380CC4-5D6E-409C-BE32-E72D297353CC}">
                <c16:uniqueId val="{00000001-A42B-A043-919D-2FE529676EF6}"/>
              </c:ext>
            </c:extLst>
          </c:dPt>
          <c:dPt>
            <c:idx val="2"/>
            <c:bubble3D val="0"/>
            <c:spPr>
              <a:solidFill>
                <a:schemeClr val="accent6"/>
              </a:solidFill>
              <a:ln>
                <a:noFill/>
              </a:ln>
            </c:spPr>
            <c:extLst>
              <c:ext xmlns:c16="http://schemas.microsoft.com/office/drawing/2014/chart" uri="{C3380CC4-5D6E-409C-BE32-E72D297353CC}">
                <c16:uniqueId val="{00000002-A42B-A043-919D-2FE529676EF6}"/>
              </c:ext>
            </c:extLst>
          </c:dPt>
          <c:dPt>
            <c:idx val="3"/>
            <c:bubble3D val="0"/>
            <c:spPr>
              <a:solidFill>
                <a:schemeClr val="accent4"/>
              </a:solidFill>
              <a:ln>
                <a:noFill/>
              </a:ln>
            </c:spPr>
            <c:extLst>
              <c:ext xmlns:c16="http://schemas.microsoft.com/office/drawing/2014/chart" uri="{C3380CC4-5D6E-409C-BE32-E72D297353CC}">
                <c16:uniqueId val="{00000003-A42B-A043-919D-2FE529676EF6}"/>
              </c:ext>
            </c:extLst>
          </c:dPt>
          <c:dPt>
            <c:idx val="4"/>
            <c:bubble3D val="0"/>
            <c:spPr>
              <a:solidFill>
                <a:srgbClr val="D6D7D9"/>
              </a:solidFill>
              <a:ln>
                <a:noFill/>
              </a:ln>
            </c:spPr>
            <c:extLst>
              <c:ext xmlns:c16="http://schemas.microsoft.com/office/drawing/2014/chart" uri="{C3380CC4-5D6E-409C-BE32-E72D297353CC}">
                <c16:uniqueId val="{00000004-A42B-A043-919D-2FE529676EF6}"/>
              </c:ext>
            </c:extLst>
          </c:dPt>
          <c:dLbls>
            <c:dLbl>
              <c:idx val="2"/>
              <c:layout>
                <c:manualLayout>
                  <c:x val="1.4662756598240469E-3"/>
                  <c:y val="5.4022988505747126E-2"/>
                </c:manualLayout>
              </c:layout>
              <c:numFmt formatCode="#,##0&quot;%&quot;;&quot;-&quot;#,##0&quot;%&quot;"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A42B-A043-919D-2FE529676EF6}"/>
                </c:ext>
              </c:extLst>
            </c:dLbl>
            <c:dLbl>
              <c:idx val="3"/>
              <c:layout>
                <c:manualLayout>
                  <c:x val="-1.1730205278592375E-2"/>
                  <c:y val="-1.3793103448275862E-2"/>
                </c:manualLayout>
              </c:layout>
              <c:numFmt formatCode="#,##0&quot;%&quot;;&quot;-&quot;#,##0&quot;%&quot;"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A42B-A043-919D-2FE529676EF6}"/>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extLst>
          </c:dLbls>
          <c:val>
            <c:numRef>
              <c:f>Sheet1!$A$1:$A$5</c:f>
              <c:numCache>
                <c:formatCode>General</c:formatCode>
                <c:ptCount val="5"/>
                <c:pt idx="0">
                  <c:v>15.898251192368839</c:v>
                </c:pt>
                <c:pt idx="1">
                  <c:v>11.923688394276629</c:v>
                </c:pt>
                <c:pt idx="2">
                  <c:v>43.08426073131956</c:v>
                </c:pt>
                <c:pt idx="3">
                  <c:v>28.45786963434022</c:v>
                </c:pt>
                <c:pt idx="4">
                  <c:v>0.63593004769475492</c:v>
                </c:pt>
              </c:numCache>
            </c:numRef>
          </c:val>
          <c:extLst>
            <c:ext xmlns:c16="http://schemas.microsoft.com/office/drawing/2014/chart" uri="{C3380CC4-5D6E-409C-BE32-E72D297353CC}">
              <c16:uniqueId val="{00000005-A42B-A043-919D-2FE529676EF6}"/>
            </c:ext>
          </c:extLst>
        </c:ser>
        <c:dLbls>
          <c:showLegendKey val="0"/>
          <c:showVal val="0"/>
          <c:showCatName val="0"/>
          <c:showSerName val="0"/>
          <c:showPercent val="0"/>
          <c:showBubbleSize val="0"/>
          <c:showLeaderLines val="1"/>
        </c:dLbls>
        <c:firstSliceAng val="0"/>
      </c:pieChart>
    </c:plotArea>
    <c:plotVisOnly val="0"/>
    <c:dispBlanksAs val="gap"/>
    <c:showDLblsOverMax val="1"/>
  </c:chart>
  <c:externalData r:id="rId1">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32331378299120234"/>
          <c:y val="0.22298850574712645"/>
          <c:w val="0.35337243401759533"/>
          <c:h val="0.55402298850574716"/>
        </c:manualLayout>
      </c:layout>
      <c:pieChart>
        <c:varyColors val="0"/>
        <c:ser>
          <c:idx val="0"/>
          <c:order val="0"/>
          <c:dPt>
            <c:idx val="0"/>
            <c:bubble3D val="0"/>
            <c:spPr>
              <a:solidFill>
                <a:srgbClr val="C30C3E"/>
              </a:solidFill>
              <a:ln>
                <a:noFill/>
              </a:ln>
            </c:spPr>
            <c:extLst>
              <c:ext xmlns:c16="http://schemas.microsoft.com/office/drawing/2014/chart" uri="{C3380CC4-5D6E-409C-BE32-E72D297353CC}">
                <c16:uniqueId val="{00000000-3833-4ABC-ADB4-4F478832C8BC}"/>
              </c:ext>
            </c:extLst>
          </c:dPt>
          <c:dPt>
            <c:idx val="1"/>
            <c:bubble3D val="0"/>
            <c:spPr>
              <a:solidFill>
                <a:srgbClr val="004FDD"/>
              </a:solidFill>
              <a:ln>
                <a:noFill/>
              </a:ln>
            </c:spPr>
            <c:extLst>
              <c:ext xmlns:c16="http://schemas.microsoft.com/office/drawing/2014/chart" uri="{C3380CC4-5D6E-409C-BE32-E72D297353CC}">
                <c16:uniqueId val="{00000001-3833-4ABC-ADB4-4F478832C8BC}"/>
              </c:ext>
            </c:extLst>
          </c:dPt>
          <c:dPt>
            <c:idx val="2"/>
            <c:bubble3D val="0"/>
            <c:spPr>
              <a:solidFill>
                <a:schemeClr val="accent6"/>
              </a:solidFill>
              <a:ln>
                <a:noFill/>
              </a:ln>
            </c:spPr>
            <c:extLst>
              <c:ext xmlns:c16="http://schemas.microsoft.com/office/drawing/2014/chart" uri="{C3380CC4-5D6E-409C-BE32-E72D297353CC}">
                <c16:uniqueId val="{00000002-3833-4ABC-ADB4-4F478832C8BC}"/>
              </c:ext>
            </c:extLst>
          </c:dPt>
          <c:dPt>
            <c:idx val="3"/>
            <c:bubble3D val="0"/>
            <c:spPr>
              <a:solidFill>
                <a:srgbClr val="C3CFE1"/>
              </a:solidFill>
              <a:ln>
                <a:noFill/>
              </a:ln>
            </c:spPr>
            <c:extLst>
              <c:ext xmlns:c16="http://schemas.microsoft.com/office/drawing/2014/chart" uri="{C3380CC4-5D6E-409C-BE32-E72D297353CC}">
                <c16:uniqueId val="{00000003-3833-4ABC-ADB4-4F478832C8BC}"/>
              </c:ext>
            </c:extLst>
          </c:dPt>
          <c:dPt>
            <c:idx val="4"/>
            <c:bubble3D val="0"/>
            <c:spPr>
              <a:solidFill>
                <a:srgbClr val="9DB1CF"/>
              </a:solidFill>
              <a:ln>
                <a:noFill/>
              </a:ln>
            </c:spPr>
            <c:extLst>
              <c:ext xmlns:c16="http://schemas.microsoft.com/office/drawing/2014/chart" uri="{C3380CC4-5D6E-409C-BE32-E72D297353CC}">
                <c16:uniqueId val="{00000004-3833-4ABC-ADB4-4F478832C8BC}"/>
              </c:ext>
            </c:extLst>
          </c:dPt>
          <c:dPt>
            <c:idx val="5"/>
            <c:bubble3D val="0"/>
            <c:spPr>
              <a:solidFill>
                <a:schemeClr val="accent3"/>
              </a:solidFill>
              <a:ln>
                <a:noFill/>
              </a:ln>
            </c:spPr>
            <c:extLst>
              <c:ext xmlns:c16="http://schemas.microsoft.com/office/drawing/2014/chart" uri="{C3380CC4-5D6E-409C-BE32-E72D297353CC}">
                <c16:uniqueId val="{00000005-3833-4ABC-ADB4-4F478832C8BC}"/>
              </c:ext>
            </c:extLst>
          </c:dPt>
          <c:dPt>
            <c:idx val="6"/>
            <c:bubble3D val="0"/>
            <c:spPr>
              <a:solidFill>
                <a:srgbClr val="D6D7D9"/>
              </a:solidFill>
              <a:ln>
                <a:noFill/>
              </a:ln>
            </c:spPr>
            <c:extLst>
              <c:ext xmlns:c16="http://schemas.microsoft.com/office/drawing/2014/chart" uri="{C3380CC4-5D6E-409C-BE32-E72D297353CC}">
                <c16:uniqueId val="{00000006-3833-4ABC-ADB4-4F478832C8BC}"/>
              </c:ext>
            </c:extLst>
          </c:dPt>
          <c:dLbls>
            <c:dLbl>
              <c:idx val="3"/>
              <c:layout>
                <c:manualLayout>
                  <c:x val="-1.0263929618768328E-2"/>
                  <c:y val="2.2988505747126436E-2"/>
                </c:manualLayout>
              </c:layout>
              <c:numFmt formatCode="#,##0&quot;%&quot;;&quot;-&quot;#,##0&quot;%&quot;"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3833-4ABC-ADB4-4F478832C8B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extLst>
          </c:dLbls>
          <c:val>
            <c:numRef>
              <c:f>Sheet1!$A$1:$A$7</c:f>
              <c:numCache>
                <c:formatCode>General</c:formatCode>
                <c:ptCount val="7"/>
                <c:pt idx="0">
                  <c:v>9.0462651848022748</c:v>
                </c:pt>
                <c:pt idx="1">
                  <c:v>21.000258464719565</c:v>
                </c:pt>
                <c:pt idx="2">
                  <c:v>17.83406565003877</c:v>
                </c:pt>
                <c:pt idx="3">
                  <c:v>23.352287412768156</c:v>
                </c:pt>
                <c:pt idx="4">
                  <c:v>6.4616179891444814</c:v>
                </c:pt>
                <c:pt idx="5">
                  <c:v>4.5231325924011374</c:v>
                </c:pt>
                <c:pt idx="6">
                  <c:v>17.782372706125614</c:v>
                </c:pt>
              </c:numCache>
            </c:numRef>
          </c:val>
          <c:extLst>
            <c:ext xmlns:c16="http://schemas.microsoft.com/office/drawing/2014/chart" uri="{C3380CC4-5D6E-409C-BE32-E72D297353CC}">
              <c16:uniqueId val="{00000007-3833-4ABC-ADB4-4F478832C8BC}"/>
            </c:ext>
          </c:extLst>
        </c:ser>
        <c:dLbls>
          <c:showLegendKey val="0"/>
          <c:showVal val="0"/>
          <c:showCatName val="0"/>
          <c:showSerName val="0"/>
          <c:showPercent val="0"/>
          <c:showBubbleSize val="0"/>
          <c:showLeaderLines val="1"/>
        </c:dLbls>
        <c:firstSliceAng val="0"/>
      </c:pieChart>
    </c:plotArea>
    <c:plotVisOnly val="0"/>
    <c:dispBlanksAs val="gap"/>
    <c:showDLblsOverMax val="1"/>
  </c:chart>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2372115155841065E-2"/>
          <c:y val="2.2510822510822513E-2"/>
          <c:w val="0.97525576968831784"/>
          <c:h val="0.95497835497835493"/>
        </c:manualLayout>
      </c:layout>
      <c:areaChart>
        <c:grouping val="stacked"/>
        <c:varyColors val="0"/>
        <c:ser>
          <c:idx val="0"/>
          <c:order val="0"/>
          <c:spPr>
            <a:solidFill>
              <a:srgbClr val="D1227D"/>
            </a:solidFill>
            <a:ln>
              <a:noFill/>
            </a:ln>
          </c:spPr>
          <c:val>
            <c:numRef>
              <c:f>Sheet1!$A$1:$X$1</c:f>
              <c:numCache>
                <c:formatCode>General</c:formatCode>
                <c:ptCount val="24"/>
                <c:pt idx="0">
                  <c:v>525063</c:v>
                </c:pt>
                <c:pt idx="1">
                  <c:v>524972</c:v>
                </c:pt>
                <c:pt idx="2">
                  <c:v>524484</c:v>
                </c:pt>
                <c:pt idx="3">
                  <c:v>524603</c:v>
                </c:pt>
                <c:pt idx="4">
                  <c:v>524958</c:v>
                </c:pt>
                <c:pt idx="5">
                  <c:v>525220</c:v>
                </c:pt>
                <c:pt idx="6">
                  <c:v>525745</c:v>
                </c:pt>
                <c:pt idx="7">
                  <c:v>526084</c:v>
                </c:pt>
                <c:pt idx="8">
                  <c:v>526145</c:v>
                </c:pt>
                <c:pt idx="9">
                  <c:v>522737</c:v>
                </c:pt>
                <c:pt idx="10">
                  <c:v>525717</c:v>
                </c:pt>
                <c:pt idx="11">
                  <c:v>522217</c:v>
                </c:pt>
                <c:pt idx="12">
                  <c:v>522027</c:v>
                </c:pt>
                <c:pt idx="13">
                  <c:v>525077</c:v>
                </c:pt>
                <c:pt idx="14">
                  <c:v>524936</c:v>
                </c:pt>
                <c:pt idx="15">
                  <c:v>524810</c:v>
                </c:pt>
                <c:pt idx="16">
                  <c:v>521511</c:v>
                </c:pt>
                <c:pt idx="17">
                  <c:v>521526</c:v>
                </c:pt>
                <c:pt idx="18">
                  <c:v>521613</c:v>
                </c:pt>
                <c:pt idx="19">
                  <c:v>524764</c:v>
                </c:pt>
                <c:pt idx="20">
                  <c:v>524619</c:v>
                </c:pt>
                <c:pt idx="21">
                  <c:v>524401</c:v>
                </c:pt>
                <c:pt idx="22">
                  <c:v>523924</c:v>
                </c:pt>
                <c:pt idx="23">
                  <c:v>522695</c:v>
                </c:pt>
              </c:numCache>
            </c:numRef>
          </c:val>
          <c:extLst>
            <c:ext xmlns:c16="http://schemas.microsoft.com/office/drawing/2014/chart" uri="{C3380CC4-5D6E-409C-BE32-E72D297353CC}">
              <c16:uniqueId val="{00000000-F8ED-49B3-8443-A8B448067018}"/>
            </c:ext>
          </c:extLst>
        </c:ser>
        <c:ser>
          <c:idx val="1"/>
          <c:order val="1"/>
          <c:spPr>
            <a:solidFill>
              <a:srgbClr val="808080"/>
            </a:solidFill>
            <a:ln>
              <a:noFill/>
            </a:ln>
          </c:spPr>
          <c:val>
            <c:numRef>
              <c:f>Sheet1!$A$2:$X$2</c:f>
              <c:numCache>
                <c:formatCode>General</c:formatCode>
                <c:ptCount val="24"/>
                <c:pt idx="0">
                  <c:v>938307</c:v>
                </c:pt>
                <c:pt idx="1">
                  <c:v>903807</c:v>
                </c:pt>
                <c:pt idx="2">
                  <c:v>879967</c:v>
                </c:pt>
                <c:pt idx="3">
                  <c:v>866676</c:v>
                </c:pt>
                <c:pt idx="4">
                  <c:v>852232</c:v>
                </c:pt>
                <c:pt idx="5">
                  <c:v>866134</c:v>
                </c:pt>
                <c:pt idx="6">
                  <c:v>901452</c:v>
                </c:pt>
                <c:pt idx="7">
                  <c:v>966292</c:v>
                </c:pt>
                <c:pt idx="8">
                  <c:v>1001969</c:v>
                </c:pt>
                <c:pt idx="9">
                  <c:v>935522</c:v>
                </c:pt>
                <c:pt idx="10">
                  <c:v>848372</c:v>
                </c:pt>
                <c:pt idx="11">
                  <c:v>783563</c:v>
                </c:pt>
                <c:pt idx="12">
                  <c:v>736676</c:v>
                </c:pt>
                <c:pt idx="13">
                  <c:v>726100</c:v>
                </c:pt>
                <c:pt idx="14">
                  <c:v>726952</c:v>
                </c:pt>
                <c:pt idx="15">
                  <c:v>732898</c:v>
                </c:pt>
                <c:pt idx="16">
                  <c:v>749609</c:v>
                </c:pt>
                <c:pt idx="17">
                  <c:v>796704</c:v>
                </c:pt>
                <c:pt idx="18">
                  <c:v>893410</c:v>
                </c:pt>
                <c:pt idx="19">
                  <c:v>1009231</c:v>
                </c:pt>
                <c:pt idx="20">
                  <c:v>1072999</c:v>
                </c:pt>
                <c:pt idx="21">
                  <c:v>1070528</c:v>
                </c:pt>
                <c:pt idx="22">
                  <c:v>1042817</c:v>
                </c:pt>
                <c:pt idx="23">
                  <c:v>997218</c:v>
                </c:pt>
              </c:numCache>
            </c:numRef>
          </c:val>
          <c:extLst>
            <c:ext xmlns:c16="http://schemas.microsoft.com/office/drawing/2014/chart" uri="{C3380CC4-5D6E-409C-BE32-E72D297353CC}">
              <c16:uniqueId val="{00000001-F8ED-49B3-8443-A8B448067018}"/>
            </c:ext>
          </c:extLst>
        </c:ser>
        <c:ser>
          <c:idx val="2"/>
          <c:order val="2"/>
          <c:spPr>
            <a:solidFill>
              <a:srgbClr val="000000"/>
            </a:solidFill>
            <a:ln>
              <a:noFill/>
            </a:ln>
          </c:spPr>
          <c:val>
            <c:numRef>
              <c:f>Sheet1!$A$3:$X$3</c:f>
              <c:numCache>
                <c:formatCode>General</c:formatCode>
                <c:ptCount val="24"/>
                <c:pt idx="0">
                  <c:v>450321</c:v>
                </c:pt>
                <c:pt idx="1">
                  <c:v>435142</c:v>
                </c:pt>
                <c:pt idx="2">
                  <c:v>419645</c:v>
                </c:pt>
                <c:pt idx="3">
                  <c:v>409517</c:v>
                </c:pt>
                <c:pt idx="4">
                  <c:v>407063</c:v>
                </c:pt>
                <c:pt idx="5">
                  <c:v>406871</c:v>
                </c:pt>
                <c:pt idx="6">
                  <c:v>416927</c:v>
                </c:pt>
                <c:pt idx="7">
                  <c:v>429853</c:v>
                </c:pt>
                <c:pt idx="8">
                  <c:v>450666</c:v>
                </c:pt>
                <c:pt idx="9">
                  <c:v>451590</c:v>
                </c:pt>
                <c:pt idx="10">
                  <c:v>431968</c:v>
                </c:pt>
                <c:pt idx="11">
                  <c:v>417954</c:v>
                </c:pt>
                <c:pt idx="12">
                  <c:v>402031</c:v>
                </c:pt>
                <c:pt idx="13">
                  <c:v>387820</c:v>
                </c:pt>
                <c:pt idx="14">
                  <c:v>380017</c:v>
                </c:pt>
                <c:pt idx="15">
                  <c:v>373717</c:v>
                </c:pt>
                <c:pt idx="16">
                  <c:v>369705</c:v>
                </c:pt>
                <c:pt idx="17">
                  <c:v>373375</c:v>
                </c:pt>
                <c:pt idx="18">
                  <c:v>392548</c:v>
                </c:pt>
                <c:pt idx="19">
                  <c:v>426067</c:v>
                </c:pt>
                <c:pt idx="20">
                  <c:v>459128</c:v>
                </c:pt>
                <c:pt idx="21">
                  <c:v>474071</c:v>
                </c:pt>
                <c:pt idx="22">
                  <c:v>471827</c:v>
                </c:pt>
                <c:pt idx="23">
                  <c:v>461255</c:v>
                </c:pt>
              </c:numCache>
            </c:numRef>
          </c:val>
          <c:extLst>
            <c:ext xmlns:c16="http://schemas.microsoft.com/office/drawing/2014/chart" uri="{C3380CC4-5D6E-409C-BE32-E72D297353CC}">
              <c16:uniqueId val="{00000002-F8ED-49B3-8443-A8B448067018}"/>
            </c:ext>
          </c:extLst>
        </c:ser>
        <c:ser>
          <c:idx val="3"/>
          <c:order val="3"/>
          <c:spPr>
            <a:solidFill>
              <a:srgbClr val="34A398"/>
            </a:solidFill>
            <a:ln>
              <a:noFill/>
            </a:ln>
          </c:spPr>
          <c:val>
            <c:numRef>
              <c:f>Sheet1!$A$4:$X$4</c:f>
              <c:numCache>
                <c:formatCode>General</c:formatCode>
                <c:ptCount val="24"/>
                <c:pt idx="0">
                  <c:v>188793</c:v>
                </c:pt>
                <c:pt idx="1">
                  <c:v>177202</c:v>
                </c:pt>
                <c:pt idx="2">
                  <c:v>168321</c:v>
                </c:pt>
                <c:pt idx="3">
                  <c:v>161565</c:v>
                </c:pt>
                <c:pt idx="4">
                  <c:v>159274</c:v>
                </c:pt>
                <c:pt idx="5">
                  <c:v>158931</c:v>
                </c:pt>
                <c:pt idx="6">
                  <c:v>170907</c:v>
                </c:pt>
                <c:pt idx="7">
                  <c:v>196109</c:v>
                </c:pt>
                <c:pt idx="8">
                  <c:v>213345</c:v>
                </c:pt>
                <c:pt idx="9">
                  <c:v>210466</c:v>
                </c:pt>
                <c:pt idx="10">
                  <c:v>198502</c:v>
                </c:pt>
                <c:pt idx="11">
                  <c:v>179730</c:v>
                </c:pt>
                <c:pt idx="12">
                  <c:v>160540</c:v>
                </c:pt>
                <c:pt idx="13">
                  <c:v>150337</c:v>
                </c:pt>
                <c:pt idx="14">
                  <c:v>141907</c:v>
                </c:pt>
                <c:pt idx="15">
                  <c:v>137540</c:v>
                </c:pt>
                <c:pt idx="16">
                  <c:v>135148</c:v>
                </c:pt>
                <c:pt idx="17">
                  <c:v>140247</c:v>
                </c:pt>
                <c:pt idx="18">
                  <c:v>156131</c:v>
                </c:pt>
                <c:pt idx="19">
                  <c:v>186663</c:v>
                </c:pt>
                <c:pt idx="20">
                  <c:v>212172</c:v>
                </c:pt>
                <c:pt idx="21">
                  <c:v>225241</c:v>
                </c:pt>
                <c:pt idx="22">
                  <c:v>216163</c:v>
                </c:pt>
                <c:pt idx="23">
                  <c:v>201856</c:v>
                </c:pt>
              </c:numCache>
            </c:numRef>
          </c:val>
          <c:extLst>
            <c:ext xmlns:c16="http://schemas.microsoft.com/office/drawing/2014/chart" uri="{C3380CC4-5D6E-409C-BE32-E72D297353CC}">
              <c16:uniqueId val="{00000003-F8ED-49B3-8443-A8B448067018}"/>
            </c:ext>
          </c:extLst>
        </c:ser>
        <c:ser>
          <c:idx val="4"/>
          <c:order val="4"/>
          <c:spPr>
            <a:solidFill>
              <a:srgbClr val="9DB1CF"/>
            </a:solidFill>
            <a:ln>
              <a:noFill/>
            </a:ln>
          </c:spPr>
          <c:val>
            <c:numRef>
              <c:f>Sheet1!$A$5:$X$5</c:f>
              <c:numCache>
                <c:formatCode>General</c:formatCode>
                <c:ptCount val="24"/>
                <c:pt idx="0">
                  <c:v>396117</c:v>
                </c:pt>
                <c:pt idx="1">
                  <c:v>393540</c:v>
                </c:pt>
                <c:pt idx="2">
                  <c:v>396656</c:v>
                </c:pt>
                <c:pt idx="3">
                  <c:v>396697</c:v>
                </c:pt>
                <c:pt idx="4">
                  <c:v>394867</c:v>
                </c:pt>
                <c:pt idx="5">
                  <c:v>393140</c:v>
                </c:pt>
                <c:pt idx="6">
                  <c:v>389693</c:v>
                </c:pt>
                <c:pt idx="7">
                  <c:v>392920</c:v>
                </c:pt>
                <c:pt idx="8">
                  <c:v>398385</c:v>
                </c:pt>
                <c:pt idx="9">
                  <c:v>398993</c:v>
                </c:pt>
                <c:pt idx="10">
                  <c:v>378610</c:v>
                </c:pt>
                <c:pt idx="11">
                  <c:v>345345</c:v>
                </c:pt>
                <c:pt idx="12">
                  <c:v>343617</c:v>
                </c:pt>
                <c:pt idx="13">
                  <c:v>349002</c:v>
                </c:pt>
                <c:pt idx="14">
                  <c:v>346697</c:v>
                </c:pt>
                <c:pt idx="15">
                  <c:v>344554</c:v>
                </c:pt>
                <c:pt idx="16">
                  <c:v>345393</c:v>
                </c:pt>
                <c:pt idx="17">
                  <c:v>346579</c:v>
                </c:pt>
                <c:pt idx="18">
                  <c:v>346144</c:v>
                </c:pt>
                <c:pt idx="19">
                  <c:v>345649</c:v>
                </c:pt>
                <c:pt idx="20">
                  <c:v>346982</c:v>
                </c:pt>
                <c:pt idx="21">
                  <c:v>360808</c:v>
                </c:pt>
                <c:pt idx="22">
                  <c:v>380967</c:v>
                </c:pt>
                <c:pt idx="23">
                  <c:v>394813</c:v>
                </c:pt>
              </c:numCache>
            </c:numRef>
          </c:val>
          <c:extLst>
            <c:ext xmlns:c16="http://schemas.microsoft.com/office/drawing/2014/chart" uri="{C3380CC4-5D6E-409C-BE32-E72D297353CC}">
              <c16:uniqueId val="{00000004-F8ED-49B3-8443-A8B448067018}"/>
            </c:ext>
          </c:extLst>
        </c:ser>
        <c:ser>
          <c:idx val="5"/>
          <c:order val="5"/>
          <c:spPr>
            <a:solidFill>
              <a:srgbClr val="FFC002"/>
            </a:solidFill>
            <a:ln>
              <a:noFill/>
            </a:ln>
          </c:spPr>
          <c:val>
            <c:numRef>
              <c:f>Sheet1!$A$6:$X$6</c:f>
              <c:numCache>
                <c:formatCode>General</c:formatCode>
                <c:ptCount val="24"/>
                <c:pt idx="0">
                  <c:v>2632</c:v>
                </c:pt>
                <c:pt idx="1">
                  <c:v>1665</c:v>
                </c:pt>
                <c:pt idx="2">
                  <c:v>1592</c:v>
                </c:pt>
                <c:pt idx="3">
                  <c:v>903</c:v>
                </c:pt>
                <c:pt idx="4">
                  <c:v>940</c:v>
                </c:pt>
                <c:pt idx="5">
                  <c:v>832</c:v>
                </c:pt>
                <c:pt idx="6">
                  <c:v>861</c:v>
                </c:pt>
                <c:pt idx="7">
                  <c:v>1094</c:v>
                </c:pt>
                <c:pt idx="8">
                  <c:v>20749</c:v>
                </c:pt>
                <c:pt idx="9">
                  <c:v>110741</c:v>
                </c:pt>
                <c:pt idx="10">
                  <c:v>240787</c:v>
                </c:pt>
                <c:pt idx="11">
                  <c:v>340203</c:v>
                </c:pt>
                <c:pt idx="12">
                  <c:v>410800</c:v>
                </c:pt>
                <c:pt idx="13">
                  <c:v>451777</c:v>
                </c:pt>
                <c:pt idx="14">
                  <c:v>456887</c:v>
                </c:pt>
                <c:pt idx="15">
                  <c:v>454124</c:v>
                </c:pt>
                <c:pt idx="16">
                  <c:v>437950</c:v>
                </c:pt>
                <c:pt idx="17">
                  <c:v>395973</c:v>
                </c:pt>
                <c:pt idx="18">
                  <c:v>305576</c:v>
                </c:pt>
                <c:pt idx="19">
                  <c:v>186026</c:v>
                </c:pt>
                <c:pt idx="20">
                  <c:v>97036</c:v>
                </c:pt>
                <c:pt idx="21">
                  <c:v>47478</c:v>
                </c:pt>
                <c:pt idx="22">
                  <c:v>10462</c:v>
                </c:pt>
                <c:pt idx="23">
                  <c:v>3638</c:v>
                </c:pt>
              </c:numCache>
            </c:numRef>
          </c:val>
          <c:extLst>
            <c:ext xmlns:c16="http://schemas.microsoft.com/office/drawing/2014/chart" uri="{C3380CC4-5D6E-409C-BE32-E72D297353CC}">
              <c16:uniqueId val="{00000005-F8ED-49B3-8443-A8B448067018}"/>
            </c:ext>
          </c:extLst>
        </c:ser>
        <c:ser>
          <c:idx val="6"/>
          <c:order val="6"/>
          <c:spPr>
            <a:solidFill>
              <a:srgbClr val="DFE5EF"/>
            </a:solidFill>
            <a:ln>
              <a:noFill/>
            </a:ln>
          </c:spPr>
          <c:val>
            <c:numRef>
              <c:f>Sheet1!$A$7:$X$7</c:f>
              <c:numCache>
                <c:formatCode>General</c:formatCode>
                <c:ptCount val="24"/>
                <c:pt idx="0">
                  <c:v>64713</c:v>
                </c:pt>
                <c:pt idx="1">
                  <c:v>51530</c:v>
                </c:pt>
                <c:pt idx="2">
                  <c:v>41506</c:v>
                </c:pt>
                <c:pt idx="3">
                  <c:v>30010</c:v>
                </c:pt>
                <c:pt idx="4">
                  <c:v>25743</c:v>
                </c:pt>
                <c:pt idx="5">
                  <c:v>26351</c:v>
                </c:pt>
                <c:pt idx="6">
                  <c:v>31311</c:v>
                </c:pt>
                <c:pt idx="7">
                  <c:v>42042</c:v>
                </c:pt>
                <c:pt idx="8">
                  <c:v>50582</c:v>
                </c:pt>
                <c:pt idx="9">
                  <c:v>50205</c:v>
                </c:pt>
                <c:pt idx="10">
                  <c:v>43758</c:v>
                </c:pt>
                <c:pt idx="11">
                  <c:v>40804</c:v>
                </c:pt>
                <c:pt idx="12">
                  <c:v>17984</c:v>
                </c:pt>
                <c:pt idx="13">
                  <c:v>-11</c:v>
                </c:pt>
                <c:pt idx="14">
                  <c:v>-4366</c:v>
                </c:pt>
                <c:pt idx="15">
                  <c:v>-5604</c:v>
                </c:pt>
                <c:pt idx="16">
                  <c:v>-9202</c:v>
                </c:pt>
                <c:pt idx="17">
                  <c:v>-4725</c:v>
                </c:pt>
                <c:pt idx="18">
                  <c:v>4883</c:v>
                </c:pt>
                <c:pt idx="19">
                  <c:v>26956</c:v>
                </c:pt>
                <c:pt idx="20">
                  <c:v>49357</c:v>
                </c:pt>
                <c:pt idx="21">
                  <c:v>73064</c:v>
                </c:pt>
                <c:pt idx="22">
                  <c:v>84861</c:v>
                </c:pt>
                <c:pt idx="23">
                  <c:v>78060</c:v>
                </c:pt>
              </c:numCache>
            </c:numRef>
          </c:val>
          <c:extLst>
            <c:ext xmlns:c16="http://schemas.microsoft.com/office/drawing/2014/chart" uri="{C3380CC4-5D6E-409C-BE32-E72D297353CC}">
              <c16:uniqueId val="{00000006-F8ED-49B3-8443-A8B448067018}"/>
            </c:ext>
          </c:extLst>
        </c:ser>
        <c:dLbls>
          <c:showLegendKey val="0"/>
          <c:showVal val="0"/>
          <c:showCatName val="0"/>
          <c:showSerName val="0"/>
          <c:showPercent val="0"/>
          <c:showBubbleSize val="0"/>
        </c:dLbls>
        <c:axId val="1986973920"/>
        <c:axId val="1"/>
      </c:areaChart>
      <c:catAx>
        <c:axId val="1986973920"/>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2800000"/>
          <c:min val="0"/>
        </c:scaling>
        <c:delete val="0"/>
        <c:axPos val="l"/>
        <c:majorGridlines>
          <c:spPr>
            <a:ln>
              <a:noFill/>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sz="1000" kern="1200">
                <a:latin typeface="+mn-lt"/>
                <a:ea typeface="+mn-ea"/>
                <a:cs typeface="+mn-cs"/>
              </a:defRPr>
            </a:pPr>
            <a:endParaRPr lang="en-US"/>
          </a:p>
        </c:txPr>
        <c:crossAx val="1986973920"/>
        <c:crosses val="min"/>
        <c:crossBetween val="midCat"/>
        <c:majorUnit val="200000"/>
      </c:valAx>
    </c:plotArea>
    <c:plotVisOnly val="0"/>
    <c:dispBlanksAs val="zero"/>
    <c:showDLblsOverMax val="1"/>
  </c:chart>
  <c:externalData r:id="rId1">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3189149560117302"/>
          <c:y val="0.22298850574712645"/>
          <c:w val="0.35337243401759533"/>
          <c:h val="0.55402298850574716"/>
        </c:manualLayout>
      </c:layout>
      <c:pieChart>
        <c:varyColors val="0"/>
        <c:ser>
          <c:idx val="0"/>
          <c:order val="0"/>
          <c:dPt>
            <c:idx val="0"/>
            <c:bubble3D val="0"/>
            <c:spPr>
              <a:solidFill>
                <a:srgbClr val="004FDD"/>
              </a:solidFill>
              <a:ln>
                <a:noFill/>
              </a:ln>
            </c:spPr>
            <c:extLst>
              <c:ext xmlns:c16="http://schemas.microsoft.com/office/drawing/2014/chart" uri="{C3380CC4-5D6E-409C-BE32-E72D297353CC}">
                <c16:uniqueId val="{00000000-10F9-4586-92D0-E54F151A7F8C}"/>
              </c:ext>
            </c:extLst>
          </c:dPt>
          <c:dPt>
            <c:idx val="1"/>
            <c:bubble3D val="0"/>
            <c:spPr>
              <a:solidFill>
                <a:schemeClr val="accent6"/>
              </a:solidFill>
              <a:ln>
                <a:noFill/>
              </a:ln>
            </c:spPr>
            <c:extLst>
              <c:ext xmlns:c16="http://schemas.microsoft.com/office/drawing/2014/chart" uri="{C3380CC4-5D6E-409C-BE32-E72D297353CC}">
                <c16:uniqueId val="{00000001-10F9-4586-92D0-E54F151A7F8C}"/>
              </c:ext>
            </c:extLst>
          </c:dPt>
          <c:dPt>
            <c:idx val="2"/>
            <c:bubble3D val="0"/>
            <c:spPr>
              <a:solidFill>
                <a:schemeClr val="accent5"/>
              </a:solidFill>
              <a:ln>
                <a:noFill/>
              </a:ln>
            </c:spPr>
            <c:extLst>
              <c:ext xmlns:c16="http://schemas.microsoft.com/office/drawing/2014/chart" uri="{C3380CC4-5D6E-409C-BE32-E72D297353CC}">
                <c16:uniqueId val="{00000002-10F9-4586-92D0-E54F151A7F8C}"/>
              </c:ext>
            </c:extLst>
          </c:dPt>
          <c:dPt>
            <c:idx val="3"/>
            <c:bubble3D val="0"/>
            <c:spPr>
              <a:solidFill>
                <a:srgbClr val="FF5E62"/>
              </a:solidFill>
              <a:ln>
                <a:noFill/>
              </a:ln>
            </c:spPr>
            <c:extLst>
              <c:ext xmlns:c16="http://schemas.microsoft.com/office/drawing/2014/chart" uri="{C3380CC4-5D6E-409C-BE32-E72D297353CC}">
                <c16:uniqueId val="{00000003-10F9-4586-92D0-E54F151A7F8C}"/>
              </c:ext>
            </c:extLst>
          </c:dPt>
          <c:dLbls>
            <c:dLbl>
              <c:idx val="0"/>
              <c:layout>
                <c:manualLayout>
                  <c:x val="1.7595307917888565E-2"/>
                  <c:y val="3.4482758620689655E-3"/>
                </c:manualLayout>
              </c:layout>
              <c:numFmt formatCode="#,##0&quot;%&quot;;&quot;-&quot;#,##0&quot;%&quot;"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10F9-4586-92D0-E54F151A7F8C}"/>
                </c:ext>
              </c:extLst>
            </c:dLbl>
            <c:dLbl>
              <c:idx val="2"/>
              <c:layout>
                <c:manualLayout>
                  <c:x val="-1.5395894428152493E-2"/>
                  <c:y val="-6.8965517241379309E-3"/>
                </c:manualLayout>
              </c:layout>
              <c:numFmt formatCode="#,##0&quot;%&quot;;&quot;-&quot;#,##0&quot;%&quot;"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10F9-4586-92D0-E54F151A7F8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extLst>
          </c:dLbls>
          <c:val>
            <c:numRef>
              <c:f>Sheet1!$A$1:$A$4</c:f>
              <c:numCache>
                <c:formatCode>General</c:formatCode>
                <c:ptCount val="4"/>
                <c:pt idx="0">
                  <c:v>53.797468354430379</c:v>
                </c:pt>
                <c:pt idx="1">
                  <c:v>12.658227848101266</c:v>
                </c:pt>
                <c:pt idx="2">
                  <c:v>25.316455696202532</c:v>
                </c:pt>
                <c:pt idx="3">
                  <c:v>8.2278481012658222</c:v>
                </c:pt>
              </c:numCache>
            </c:numRef>
          </c:val>
          <c:extLst>
            <c:ext xmlns:c16="http://schemas.microsoft.com/office/drawing/2014/chart" uri="{C3380CC4-5D6E-409C-BE32-E72D297353CC}">
              <c16:uniqueId val="{00000004-10F9-4586-92D0-E54F151A7F8C}"/>
            </c:ext>
          </c:extLst>
        </c:ser>
        <c:dLbls>
          <c:showLegendKey val="0"/>
          <c:showVal val="0"/>
          <c:showCatName val="0"/>
          <c:showSerName val="0"/>
          <c:showPercent val="0"/>
          <c:showBubbleSize val="0"/>
          <c:showLeaderLines val="1"/>
        </c:dLbls>
        <c:firstSliceAng val="0"/>
      </c:pieChart>
    </c:plotArea>
    <c:plotVisOnly val="0"/>
    <c:dispBlanksAs val="gap"/>
    <c:showDLblsOverMax val="1"/>
  </c:chart>
  <c:externalData r:id="rId1">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4553596417576267E-2"/>
          <c:y val="2.0456333595594022E-2"/>
          <c:w val="0.97089280716484749"/>
          <c:h val="0.95476003147128241"/>
        </c:manualLayout>
      </c:layout>
      <c:bubbleChart>
        <c:varyColors val="0"/>
        <c:ser>
          <c:idx val="0"/>
          <c:order val="0"/>
          <c:spPr>
            <a:solidFill>
              <a:schemeClr val="hlink"/>
            </a:solidFill>
            <a:ln>
              <a:noFill/>
            </a:ln>
          </c:spPr>
          <c:invertIfNegative val="0"/>
          <c:xVal>
            <c:numRef>
              <c:f>Sheet1!$A$1:$A$32</c:f>
              <c:numCache>
                <c:formatCode>General</c:formatCode>
                <c:ptCount val="32"/>
                <c:pt idx="0">
                  <c:v>0.5</c:v>
                </c:pt>
              </c:numCache>
            </c:numRef>
          </c:xVal>
          <c:yVal>
            <c:numRef>
              <c:f>Sheet1!$B$1:$B$32</c:f>
              <c:numCache>
                <c:formatCode>General</c:formatCode>
                <c:ptCount val="32"/>
                <c:pt idx="0">
                  <c:v>1.2</c:v>
                </c:pt>
              </c:numCache>
            </c:numRef>
          </c:yVal>
          <c:bubbleSize>
            <c:numRef>
              <c:f>Sheet1!$C$1:$C$32</c:f>
              <c:numCache>
                <c:formatCode>General</c:formatCode>
                <c:ptCount val="32"/>
                <c:pt idx="0">
                  <c:v>5</c:v>
                </c:pt>
              </c:numCache>
            </c:numRef>
          </c:bubbleSize>
          <c:bubble3D val="0"/>
          <c:extLst>
            <c:ext xmlns:c16="http://schemas.microsoft.com/office/drawing/2014/chart" uri="{C3380CC4-5D6E-409C-BE32-E72D297353CC}">
              <c16:uniqueId val="{00000000-066C-414F-9A43-02A428234853}"/>
            </c:ext>
          </c:extLst>
        </c:ser>
        <c:ser>
          <c:idx val="1"/>
          <c:order val="1"/>
          <c:spPr>
            <a:solidFill>
              <a:schemeClr val="hlink"/>
            </a:solidFill>
            <a:ln>
              <a:noFill/>
            </a:ln>
          </c:spPr>
          <c:invertIfNegative val="0"/>
          <c:dPt>
            <c:idx val="1"/>
            <c:invertIfNegative val="0"/>
            <c:bubble3D val="0"/>
            <c:spPr>
              <a:solidFill>
                <a:schemeClr val="accent3"/>
              </a:solidFill>
              <a:ln>
                <a:noFill/>
              </a:ln>
            </c:spPr>
            <c:extLst>
              <c:ext xmlns:c16="http://schemas.microsoft.com/office/drawing/2014/chart" uri="{C3380CC4-5D6E-409C-BE32-E72D297353CC}">
                <c16:uniqueId val="{00000001-066C-414F-9A43-02A428234853}"/>
              </c:ext>
            </c:extLst>
          </c:dPt>
          <c:dPt>
            <c:idx val="2"/>
            <c:invertIfNegative val="0"/>
            <c:bubble3D val="0"/>
            <c:extLst>
              <c:ext xmlns:c16="http://schemas.microsoft.com/office/drawing/2014/chart" uri="{C3380CC4-5D6E-409C-BE32-E72D297353CC}">
                <c16:uniqueId val="{00000002-066C-414F-9A43-02A428234853}"/>
              </c:ext>
            </c:extLst>
          </c:dPt>
          <c:dPt>
            <c:idx val="3"/>
            <c:invertIfNegative val="0"/>
            <c:bubble3D val="0"/>
            <c:extLst>
              <c:ext xmlns:c16="http://schemas.microsoft.com/office/drawing/2014/chart" uri="{C3380CC4-5D6E-409C-BE32-E72D297353CC}">
                <c16:uniqueId val="{00000003-066C-414F-9A43-02A428234853}"/>
              </c:ext>
            </c:extLst>
          </c:dPt>
          <c:dPt>
            <c:idx val="4"/>
            <c:invertIfNegative val="0"/>
            <c:bubble3D val="0"/>
            <c:extLst>
              <c:ext xmlns:c16="http://schemas.microsoft.com/office/drawing/2014/chart" uri="{C3380CC4-5D6E-409C-BE32-E72D297353CC}">
                <c16:uniqueId val="{00000004-066C-414F-9A43-02A428234853}"/>
              </c:ext>
            </c:extLst>
          </c:dPt>
          <c:dPt>
            <c:idx val="5"/>
            <c:invertIfNegative val="0"/>
            <c:bubble3D val="0"/>
            <c:spPr>
              <a:solidFill>
                <a:schemeClr val="accent1"/>
              </a:solidFill>
              <a:ln>
                <a:noFill/>
              </a:ln>
            </c:spPr>
            <c:extLst>
              <c:ext xmlns:c16="http://schemas.microsoft.com/office/drawing/2014/chart" uri="{C3380CC4-5D6E-409C-BE32-E72D297353CC}">
                <c16:uniqueId val="{00000005-066C-414F-9A43-02A428234853}"/>
              </c:ext>
            </c:extLst>
          </c:dPt>
          <c:dPt>
            <c:idx val="6"/>
            <c:invertIfNegative val="0"/>
            <c:bubble3D val="0"/>
            <c:extLst>
              <c:ext xmlns:c16="http://schemas.microsoft.com/office/drawing/2014/chart" uri="{C3380CC4-5D6E-409C-BE32-E72D297353CC}">
                <c16:uniqueId val="{00000006-066C-414F-9A43-02A428234853}"/>
              </c:ext>
            </c:extLst>
          </c:dPt>
          <c:dPt>
            <c:idx val="7"/>
            <c:invertIfNegative val="0"/>
            <c:bubble3D val="0"/>
            <c:extLst>
              <c:ext xmlns:c16="http://schemas.microsoft.com/office/drawing/2014/chart" uri="{C3380CC4-5D6E-409C-BE32-E72D297353CC}">
                <c16:uniqueId val="{00000007-066C-414F-9A43-02A428234853}"/>
              </c:ext>
            </c:extLst>
          </c:dPt>
          <c:dPt>
            <c:idx val="8"/>
            <c:invertIfNegative val="0"/>
            <c:bubble3D val="0"/>
            <c:spPr>
              <a:solidFill>
                <a:srgbClr val="C30C3E"/>
              </a:solidFill>
              <a:ln>
                <a:noFill/>
              </a:ln>
            </c:spPr>
            <c:extLst>
              <c:ext xmlns:c16="http://schemas.microsoft.com/office/drawing/2014/chart" uri="{C3380CC4-5D6E-409C-BE32-E72D297353CC}">
                <c16:uniqueId val="{00000008-066C-414F-9A43-02A428234853}"/>
              </c:ext>
            </c:extLst>
          </c:dPt>
          <c:dPt>
            <c:idx val="9"/>
            <c:invertIfNegative val="0"/>
            <c:bubble3D val="0"/>
            <c:spPr>
              <a:solidFill>
                <a:srgbClr val="C30C3E"/>
              </a:solidFill>
              <a:ln>
                <a:noFill/>
              </a:ln>
            </c:spPr>
            <c:extLst>
              <c:ext xmlns:c16="http://schemas.microsoft.com/office/drawing/2014/chart" uri="{C3380CC4-5D6E-409C-BE32-E72D297353CC}">
                <c16:uniqueId val="{00000009-066C-414F-9A43-02A428234853}"/>
              </c:ext>
            </c:extLst>
          </c:dPt>
          <c:dPt>
            <c:idx val="10"/>
            <c:invertIfNegative val="0"/>
            <c:bubble3D val="0"/>
            <c:spPr>
              <a:solidFill>
                <a:srgbClr val="C30C3E"/>
              </a:solidFill>
              <a:ln>
                <a:noFill/>
              </a:ln>
            </c:spPr>
            <c:extLst>
              <c:ext xmlns:c16="http://schemas.microsoft.com/office/drawing/2014/chart" uri="{C3380CC4-5D6E-409C-BE32-E72D297353CC}">
                <c16:uniqueId val="{0000000A-066C-414F-9A43-02A428234853}"/>
              </c:ext>
            </c:extLst>
          </c:dPt>
          <c:dPt>
            <c:idx val="11"/>
            <c:invertIfNegative val="0"/>
            <c:bubble3D val="0"/>
            <c:spPr>
              <a:solidFill>
                <a:schemeClr val="accent1"/>
              </a:solidFill>
              <a:ln>
                <a:noFill/>
              </a:ln>
            </c:spPr>
            <c:extLst>
              <c:ext xmlns:c16="http://schemas.microsoft.com/office/drawing/2014/chart" uri="{C3380CC4-5D6E-409C-BE32-E72D297353CC}">
                <c16:uniqueId val="{0000000B-066C-414F-9A43-02A428234853}"/>
              </c:ext>
            </c:extLst>
          </c:dPt>
          <c:dPt>
            <c:idx val="12"/>
            <c:invertIfNegative val="0"/>
            <c:bubble3D val="0"/>
            <c:extLst>
              <c:ext xmlns:c16="http://schemas.microsoft.com/office/drawing/2014/chart" uri="{C3380CC4-5D6E-409C-BE32-E72D297353CC}">
                <c16:uniqueId val="{0000000C-066C-414F-9A43-02A428234853}"/>
              </c:ext>
            </c:extLst>
          </c:dPt>
          <c:dPt>
            <c:idx val="13"/>
            <c:invertIfNegative val="0"/>
            <c:bubble3D val="0"/>
            <c:spPr>
              <a:solidFill>
                <a:srgbClr val="C30C3E"/>
              </a:solidFill>
              <a:ln>
                <a:noFill/>
              </a:ln>
            </c:spPr>
            <c:extLst>
              <c:ext xmlns:c16="http://schemas.microsoft.com/office/drawing/2014/chart" uri="{C3380CC4-5D6E-409C-BE32-E72D297353CC}">
                <c16:uniqueId val="{0000000D-066C-414F-9A43-02A428234853}"/>
              </c:ext>
            </c:extLst>
          </c:dPt>
          <c:dPt>
            <c:idx val="14"/>
            <c:invertIfNegative val="0"/>
            <c:bubble3D val="0"/>
            <c:extLst>
              <c:ext xmlns:c16="http://schemas.microsoft.com/office/drawing/2014/chart" uri="{C3380CC4-5D6E-409C-BE32-E72D297353CC}">
                <c16:uniqueId val="{0000000E-066C-414F-9A43-02A428234853}"/>
              </c:ext>
            </c:extLst>
          </c:dPt>
          <c:dPt>
            <c:idx val="15"/>
            <c:invertIfNegative val="0"/>
            <c:bubble3D val="0"/>
            <c:extLst>
              <c:ext xmlns:c16="http://schemas.microsoft.com/office/drawing/2014/chart" uri="{C3380CC4-5D6E-409C-BE32-E72D297353CC}">
                <c16:uniqueId val="{0000000F-066C-414F-9A43-02A428234853}"/>
              </c:ext>
            </c:extLst>
          </c:dPt>
          <c:dPt>
            <c:idx val="16"/>
            <c:invertIfNegative val="0"/>
            <c:bubble3D val="0"/>
            <c:extLst>
              <c:ext xmlns:c16="http://schemas.microsoft.com/office/drawing/2014/chart" uri="{C3380CC4-5D6E-409C-BE32-E72D297353CC}">
                <c16:uniqueId val="{00000010-066C-414F-9A43-02A428234853}"/>
              </c:ext>
            </c:extLst>
          </c:dPt>
          <c:dPt>
            <c:idx val="17"/>
            <c:invertIfNegative val="0"/>
            <c:bubble3D val="0"/>
            <c:extLst>
              <c:ext xmlns:c16="http://schemas.microsoft.com/office/drawing/2014/chart" uri="{C3380CC4-5D6E-409C-BE32-E72D297353CC}">
                <c16:uniqueId val="{00000011-066C-414F-9A43-02A428234853}"/>
              </c:ext>
            </c:extLst>
          </c:dPt>
          <c:dPt>
            <c:idx val="18"/>
            <c:invertIfNegative val="0"/>
            <c:bubble3D val="0"/>
            <c:extLst>
              <c:ext xmlns:c16="http://schemas.microsoft.com/office/drawing/2014/chart" uri="{C3380CC4-5D6E-409C-BE32-E72D297353CC}">
                <c16:uniqueId val="{00000012-066C-414F-9A43-02A428234853}"/>
              </c:ext>
            </c:extLst>
          </c:dPt>
          <c:dPt>
            <c:idx val="19"/>
            <c:invertIfNegative val="0"/>
            <c:bubble3D val="0"/>
            <c:spPr>
              <a:solidFill>
                <a:schemeClr val="accent3"/>
              </a:solidFill>
              <a:ln>
                <a:noFill/>
              </a:ln>
            </c:spPr>
            <c:extLst>
              <c:ext xmlns:c16="http://schemas.microsoft.com/office/drawing/2014/chart" uri="{C3380CC4-5D6E-409C-BE32-E72D297353CC}">
                <c16:uniqueId val="{00000013-066C-414F-9A43-02A428234853}"/>
              </c:ext>
            </c:extLst>
          </c:dPt>
          <c:dPt>
            <c:idx val="20"/>
            <c:invertIfNegative val="0"/>
            <c:bubble3D val="0"/>
            <c:spPr>
              <a:solidFill>
                <a:srgbClr val="C30C3E"/>
              </a:solidFill>
              <a:ln>
                <a:noFill/>
              </a:ln>
            </c:spPr>
            <c:extLst>
              <c:ext xmlns:c16="http://schemas.microsoft.com/office/drawing/2014/chart" uri="{C3380CC4-5D6E-409C-BE32-E72D297353CC}">
                <c16:uniqueId val="{00000014-066C-414F-9A43-02A428234853}"/>
              </c:ext>
            </c:extLst>
          </c:dPt>
          <c:dPt>
            <c:idx val="21"/>
            <c:invertIfNegative val="0"/>
            <c:bubble3D val="0"/>
            <c:extLst>
              <c:ext xmlns:c16="http://schemas.microsoft.com/office/drawing/2014/chart" uri="{C3380CC4-5D6E-409C-BE32-E72D297353CC}">
                <c16:uniqueId val="{00000015-066C-414F-9A43-02A428234853}"/>
              </c:ext>
            </c:extLst>
          </c:dPt>
          <c:dPt>
            <c:idx val="22"/>
            <c:invertIfNegative val="0"/>
            <c:bubble3D val="0"/>
            <c:extLst>
              <c:ext xmlns:c16="http://schemas.microsoft.com/office/drawing/2014/chart" uri="{C3380CC4-5D6E-409C-BE32-E72D297353CC}">
                <c16:uniqueId val="{00000016-066C-414F-9A43-02A428234853}"/>
              </c:ext>
            </c:extLst>
          </c:dPt>
          <c:dPt>
            <c:idx val="23"/>
            <c:invertIfNegative val="0"/>
            <c:bubble3D val="0"/>
            <c:spPr>
              <a:solidFill>
                <a:schemeClr val="accent3"/>
              </a:solidFill>
              <a:ln>
                <a:noFill/>
              </a:ln>
            </c:spPr>
            <c:extLst>
              <c:ext xmlns:c16="http://schemas.microsoft.com/office/drawing/2014/chart" uri="{C3380CC4-5D6E-409C-BE32-E72D297353CC}">
                <c16:uniqueId val="{00000017-066C-414F-9A43-02A428234853}"/>
              </c:ext>
            </c:extLst>
          </c:dPt>
          <c:dPt>
            <c:idx val="24"/>
            <c:invertIfNegative val="0"/>
            <c:bubble3D val="0"/>
            <c:spPr>
              <a:solidFill>
                <a:schemeClr val="accent1"/>
              </a:solidFill>
              <a:ln>
                <a:noFill/>
              </a:ln>
            </c:spPr>
            <c:extLst>
              <c:ext xmlns:c16="http://schemas.microsoft.com/office/drawing/2014/chart" uri="{C3380CC4-5D6E-409C-BE32-E72D297353CC}">
                <c16:uniqueId val="{00000018-066C-414F-9A43-02A428234853}"/>
              </c:ext>
            </c:extLst>
          </c:dPt>
          <c:dPt>
            <c:idx val="25"/>
            <c:invertIfNegative val="0"/>
            <c:bubble3D val="0"/>
            <c:spPr>
              <a:solidFill>
                <a:schemeClr val="accent1"/>
              </a:solidFill>
              <a:ln>
                <a:noFill/>
              </a:ln>
            </c:spPr>
            <c:extLst>
              <c:ext xmlns:c16="http://schemas.microsoft.com/office/drawing/2014/chart" uri="{C3380CC4-5D6E-409C-BE32-E72D297353CC}">
                <c16:uniqueId val="{00000019-066C-414F-9A43-02A428234853}"/>
              </c:ext>
            </c:extLst>
          </c:dPt>
          <c:dPt>
            <c:idx val="26"/>
            <c:invertIfNegative val="0"/>
            <c:bubble3D val="0"/>
            <c:spPr>
              <a:solidFill>
                <a:srgbClr val="C30C3E"/>
              </a:solidFill>
              <a:ln>
                <a:noFill/>
              </a:ln>
            </c:spPr>
            <c:extLst>
              <c:ext xmlns:c16="http://schemas.microsoft.com/office/drawing/2014/chart" uri="{C3380CC4-5D6E-409C-BE32-E72D297353CC}">
                <c16:uniqueId val="{0000001A-066C-414F-9A43-02A428234853}"/>
              </c:ext>
            </c:extLst>
          </c:dPt>
          <c:xVal>
            <c:numRef>
              <c:f>Sheet1!$A$1:$A$32</c:f>
              <c:numCache>
                <c:formatCode>General</c:formatCode>
                <c:ptCount val="32"/>
                <c:pt idx="1">
                  <c:v>2</c:v>
                </c:pt>
                <c:pt idx="2">
                  <c:v>2.6</c:v>
                </c:pt>
                <c:pt idx="3">
                  <c:v>1.2</c:v>
                </c:pt>
                <c:pt idx="4">
                  <c:v>2.4</c:v>
                </c:pt>
                <c:pt idx="5">
                  <c:v>3</c:v>
                </c:pt>
                <c:pt idx="6">
                  <c:v>2.2999999999999998</c:v>
                </c:pt>
                <c:pt idx="7">
                  <c:v>2.2999999999999998</c:v>
                </c:pt>
                <c:pt idx="8">
                  <c:v>3</c:v>
                </c:pt>
                <c:pt idx="9">
                  <c:v>2</c:v>
                </c:pt>
                <c:pt idx="10">
                  <c:v>0.5</c:v>
                </c:pt>
                <c:pt idx="11">
                  <c:v>2</c:v>
                </c:pt>
                <c:pt idx="12">
                  <c:v>1.8</c:v>
                </c:pt>
                <c:pt idx="13">
                  <c:v>2.2000000000000002</c:v>
                </c:pt>
                <c:pt idx="14">
                  <c:v>2.6</c:v>
                </c:pt>
                <c:pt idx="15">
                  <c:v>2.8</c:v>
                </c:pt>
                <c:pt idx="16">
                  <c:v>1.5</c:v>
                </c:pt>
                <c:pt idx="17">
                  <c:v>0.4</c:v>
                </c:pt>
                <c:pt idx="18">
                  <c:v>0.5</c:v>
                </c:pt>
                <c:pt idx="19">
                  <c:v>0.8</c:v>
                </c:pt>
                <c:pt idx="20">
                  <c:v>2.8</c:v>
                </c:pt>
                <c:pt idx="21">
                  <c:v>1.7</c:v>
                </c:pt>
                <c:pt idx="22">
                  <c:v>2.2999999999999998</c:v>
                </c:pt>
                <c:pt idx="23">
                  <c:v>3</c:v>
                </c:pt>
                <c:pt idx="24">
                  <c:v>3.4</c:v>
                </c:pt>
                <c:pt idx="25">
                  <c:v>4</c:v>
                </c:pt>
                <c:pt idx="26">
                  <c:v>0.5</c:v>
                </c:pt>
              </c:numCache>
            </c:numRef>
          </c:xVal>
          <c:yVal>
            <c:numRef>
              <c:f>Sheet1!$D$1:$D$32</c:f>
              <c:numCache>
                <c:formatCode>General</c:formatCode>
                <c:ptCount val="32"/>
                <c:pt idx="1">
                  <c:v>2.9</c:v>
                </c:pt>
                <c:pt idx="2">
                  <c:v>2.6</c:v>
                </c:pt>
                <c:pt idx="3">
                  <c:v>2.7</c:v>
                </c:pt>
                <c:pt idx="4">
                  <c:v>3.2</c:v>
                </c:pt>
                <c:pt idx="5">
                  <c:v>3</c:v>
                </c:pt>
                <c:pt idx="6">
                  <c:v>2.7</c:v>
                </c:pt>
                <c:pt idx="7">
                  <c:v>3.1</c:v>
                </c:pt>
                <c:pt idx="8">
                  <c:v>3.8</c:v>
                </c:pt>
                <c:pt idx="9">
                  <c:v>2.6</c:v>
                </c:pt>
                <c:pt idx="10">
                  <c:v>2.6</c:v>
                </c:pt>
                <c:pt idx="11">
                  <c:v>2.7</c:v>
                </c:pt>
                <c:pt idx="12">
                  <c:v>2.7</c:v>
                </c:pt>
                <c:pt idx="13">
                  <c:v>2.6</c:v>
                </c:pt>
                <c:pt idx="14">
                  <c:v>3.2</c:v>
                </c:pt>
                <c:pt idx="15">
                  <c:v>3.2</c:v>
                </c:pt>
                <c:pt idx="16">
                  <c:v>2.4</c:v>
                </c:pt>
                <c:pt idx="17">
                  <c:v>2.2000000000000002</c:v>
                </c:pt>
                <c:pt idx="18">
                  <c:v>2.1</c:v>
                </c:pt>
                <c:pt idx="19">
                  <c:v>2.2999999999999998</c:v>
                </c:pt>
                <c:pt idx="20">
                  <c:v>3.4</c:v>
                </c:pt>
                <c:pt idx="21">
                  <c:v>3.5</c:v>
                </c:pt>
                <c:pt idx="22">
                  <c:v>2.5</c:v>
                </c:pt>
                <c:pt idx="23">
                  <c:v>2.5</c:v>
                </c:pt>
                <c:pt idx="24">
                  <c:v>3.3</c:v>
                </c:pt>
                <c:pt idx="25">
                  <c:v>4</c:v>
                </c:pt>
                <c:pt idx="26">
                  <c:v>0.7</c:v>
                </c:pt>
              </c:numCache>
            </c:numRef>
          </c:yVal>
          <c:bubbleSize>
            <c:numRef>
              <c:f>Sheet1!$E$1:$E$32</c:f>
              <c:numCache>
                <c:formatCode>General</c:formatCode>
                <c:ptCount val="32"/>
                <c:pt idx="1">
                  <c:v>5</c:v>
                </c:pt>
                <c:pt idx="2">
                  <c:v>5</c:v>
                </c:pt>
                <c:pt idx="3">
                  <c:v>5</c:v>
                </c:pt>
                <c:pt idx="4">
                  <c:v>5</c:v>
                </c:pt>
                <c:pt idx="5">
                  <c:v>17</c:v>
                </c:pt>
                <c:pt idx="6">
                  <c:v>5</c:v>
                </c:pt>
                <c:pt idx="7">
                  <c:v>5</c:v>
                </c:pt>
                <c:pt idx="8">
                  <c:v>23</c:v>
                </c:pt>
                <c:pt idx="9">
                  <c:v>5</c:v>
                </c:pt>
                <c:pt idx="10">
                  <c:v>33</c:v>
                </c:pt>
                <c:pt idx="11">
                  <c:v>5</c:v>
                </c:pt>
                <c:pt idx="12">
                  <c:v>5</c:v>
                </c:pt>
                <c:pt idx="13">
                  <c:v>6</c:v>
                </c:pt>
                <c:pt idx="14">
                  <c:v>5</c:v>
                </c:pt>
                <c:pt idx="15">
                  <c:v>36</c:v>
                </c:pt>
                <c:pt idx="16">
                  <c:v>5</c:v>
                </c:pt>
                <c:pt idx="17">
                  <c:v>5</c:v>
                </c:pt>
                <c:pt idx="18">
                  <c:v>7</c:v>
                </c:pt>
                <c:pt idx="19">
                  <c:v>5</c:v>
                </c:pt>
                <c:pt idx="20">
                  <c:v>26</c:v>
                </c:pt>
                <c:pt idx="21">
                  <c:v>6</c:v>
                </c:pt>
                <c:pt idx="22">
                  <c:v>15</c:v>
                </c:pt>
                <c:pt idx="23">
                  <c:v>5</c:v>
                </c:pt>
                <c:pt idx="24">
                  <c:v>97</c:v>
                </c:pt>
                <c:pt idx="25">
                  <c:v>0</c:v>
                </c:pt>
                <c:pt idx="26">
                  <c:v>5</c:v>
                </c:pt>
              </c:numCache>
            </c:numRef>
          </c:bubbleSize>
          <c:bubble3D val="0"/>
          <c:extLst>
            <c:ext xmlns:c16="http://schemas.microsoft.com/office/drawing/2014/chart" uri="{C3380CC4-5D6E-409C-BE32-E72D297353CC}">
              <c16:uniqueId val="{0000001B-066C-414F-9A43-02A428234853}"/>
            </c:ext>
          </c:extLst>
        </c:ser>
        <c:ser>
          <c:idx val="2"/>
          <c:order val="2"/>
          <c:spPr>
            <a:solidFill>
              <a:schemeClr val="hlink"/>
            </a:solidFill>
            <a:ln>
              <a:noFill/>
            </a:ln>
          </c:spPr>
          <c:invertIfNegative val="0"/>
          <c:dPt>
            <c:idx val="27"/>
            <c:invertIfNegative val="0"/>
            <c:bubble3D val="0"/>
            <c:spPr>
              <a:solidFill>
                <a:schemeClr val="accent3"/>
              </a:solidFill>
              <a:ln>
                <a:noFill/>
              </a:ln>
            </c:spPr>
            <c:extLst>
              <c:ext xmlns:c16="http://schemas.microsoft.com/office/drawing/2014/chart" uri="{C3380CC4-5D6E-409C-BE32-E72D297353CC}">
                <c16:uniqueId val="{0000001C-066C-414F-9A43-02A428234853}"/>
              </c:ext>
            </c:extLst>
          </c:dPt>
          <c:dPt>
            <c:idx val="28"/>
            <c:invertIfNegative val="0"/>
            <c:bubble3D val="0"/>
            <c:spPr>
              <a:solidFill>
                <a:srgbClr val="C30C3E"/>
              </a:solidFill>
              <a:ln>
                <a:noFill/>
              </a:ln>
            </c:spPr>
            <c:extLst>
              <c:ext xmlns:c16="http://schemas.microsoft.com/office/drawing/2014/chart" uri="{C3380CC4-5D6E-409C-BE32-E72D297353CC}">
                <c16:uniqueId val="{0000001D-066C-414F-9A43-02A428234853}"/>
              </c:ext>
            </c:extLst>
          </c:dPt>
          <c:xVal>
            <c:numRef>
              <c:f>Sheet1!$A$1:$A$32</c:f>
              <c:numCache>
                <c:formatCode>General</c:formatCode>
                <c:ptCount val="32"/>
                <c:pt idx="27">
                  <c:v>3.1</c:v>
                </c:pt>
                <c:pt idx="28">
                  <c:v>3.7</c:v>
                </c:pt>
                <c:pt idx="29">
                  <c:v>3.2</c:v>
                </c:pt>
                <c:pt idx="30">
                  <c:v>3.8</c:v>
                </c:pt>
                <c:pt idx="31">
                  <c:v>3.2</c:v>
                </c:pt>
              </c:numCache>
            </c:numRef>
          </c:xVal>
          <c:yVal>
            <c:numRef>
              <c:f>Sheet1!$F$1:$F$32</c:f>
              <c:numCache>
                <c:formatCode>General</c:formatCode>
                <c:ptCount val="32"/>
                <c:pt idx="27">
                  <c:v>3.2</c:v>
                </c:pt>
                <c:pt idx="28">
                  <c:v>3.7</c:v>
                </c:pt>
                <c:pt idx="29">
                  <c:v>3.4</c:v>
                </c:pt>
                <c:pt idx="30">
                  <c:v>3.5</c:v>
                </c:pt>
                <c:pt idx="31">
                  <c:v>3.6</c:v>
                </c:pt>
              </c:numCache>
            </c:numRef>
          </c:yVal>
          <c:bubbleSize>
            <c:numRef>
              <c:f>Sheet1!$G$1:$G$32</c:f>
              <c:numCache>
                <c:formatCode>General</c:formatCode>
                <c:ptCount val="32"/>
                <c:pt idx="27">
                  <c:v>5</c:v>
                </c:pt>
                <c:pt idx="28">
                  <c:v>58</c:v>
                </c:pt>
                <c:pt idx="29">
                  <c:v>6</c:v>
                </c:pt>
                <c:pt idx="30">
                  <c:v>57</c:v>
                </c:pt>
                <c:pt idx="31">
                  <c:v>9</c:v>
                </c:pt>
              </c:numCache>
            </c:numRef>
          </c:bubbleSize>
          <c:bubble3D val="0"/>
          <c:extLst>
            <c:ext xmlns:c16="http://schemas.microsoft.com/office/drawing/2014/chart" uri="{C3380CC4-5D6E-409C-BE32-E72D297353CC}">
              <c16:uniqueId val="{0000001E-066C-414F-9A43-02A428234853}"/>
            </c:ext>
          </c:extLst>
        </c:ser>
        <c:dLbls>
          <c:showLegendKey val="0"/>
          <c:showVal val="0"/>
          <c:showCatName val="0"/>
          <c:showSerName val="0"/>
          <c:showPercent val="0"/>
          <c:showBubbleSize val="0"/>
        </c:dLbls>
        <c:bubbleScale val="109"/>
        <c:showNegBubbles val="0"/>
        <c:sizeRepresents val="w"/>
        <c:axId val="125033151"/>
        <c:axId val="1"/>
      </c:bubbleChart>
      <c:valAx>
        <c:axId val="125033151"/>
        <c:scaling>
          <c:orientation val="minMax"/>
          <c:max val="4"/>
          <c:min val="0"/>
        </c:scaling>
        <c:delete val="0"/>
        <c:axPos val="b"/>
        <c:majorGridlines>
          <c:spPr>
            <a:ln>
              <a:noFill/>
            </a:ln>
          </c:spPr>
        </c:majorGridlines>
        <c:numFmt formatCode="General" sourceLinked="1"/>
        <c:majorTickMark val="none"/>
        <c:minorTickMark val="none"/>
        <c:tickLblPos val="none"/>
        <c:spPr>
          <a:ln w="9525" cmpd="sng" algn="ctr">
            <a:solidFill>
              <a:schemeClr val="tx1"/>
            </a:solidFill>
            <a:prstDash val="solid"/>
          </a:ln>
        </c:spPr>
        <c:crossAx val="1"/>
        <c:crosses val="min"/>
        <c:crossBetween val="midCat"/>
      </c:valAx>
      <c:valAx>
        <c:axId val="1"/>
        <c:scaling>
          <c:orientation val="minMax"/>
          <c:max val="4"/>
          <c:min val="0"/>
        </c:scaling>
        <c:delete val="0"/>
        <c:axPos val="l"/>
        <c:majorGridlines>
          <c:spPr>
            <a:ln>
              <a:noFill/>
            </a:ln>
          </c:spPr>
        </c:majorGridlines>
        <c:numFmt formatCode="General" sourceLinked="1"/>
        <c:majorTickMark val="none"/>
        <c:minorTickMark val="none"/>
        <c:tickLblPos val="none"/>
        <c:spPr>
          <a:ln w="9525" cmpd="sng" algn="ctr">
            <a:solidFill>
              <a:schemeClr val="tx1"/>
            </a:solidFill>
            <a:prstDash val="solid"/>
          </a:ln>
        </c:spPr>
        <c:crossAx val="125033151"/>
        <c:crosses val="min"/>
        <c:crossBetween val="midCat"/>
      </c:valAx>
    </c:plotArea>
    <c:plotVisOnly val="0"/>
    <c:dispBlanksAs val="gap"/>
    <c:showDLblsOverMax val="1"/>
  </c:chart>
  <c:externalData r:id="rId1">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6112185686653772E-2"/>
          <c:y val="0.12351543942992874"/>
          <c:w val="0.9477756286266924"/>
          <c:h val="0.31591448931116389"/>
        </c:manualLayout>
      </c:layout>
      <c:scatterChart>
        <c:scatterStyle val="lineMarker"/>
        <c:varyColors val="0"/>
        <c:ser>
          <c:idx val="0"/>
          <c:order val="0"/>
          <c:smooth val="0"/>
          <c:extLst>
            <c:ext xmlns:c16="http://schemas.microsoft.com/office/drawing/2014/chart" uri="{C3380CC4-5D6E-409C-BE32-E72D297353CC}">
              <c16:uniqueId val="{00000000-A003-4209-8323-CF0E34E14BA2}"/>
            </c:ext>
          </c:extLst>
        </c:ser>
        <c:dLbls>
          <c:showLegendKey val="0"/>
          <c:showVal val="0"/>
          <c:showCatName val="0"/>
          <c:showSerName val="0"/>
          <c:showPercent val="0"/>
          <c:showBubbleSize val="0"/>
        </c:dLbls>
        <c:axId val="4"/>
        <c:axId val="5"/>
      </c:scatterChart>
      <c:valAx>
        <c:axId val="4"/>
        <c:scaling>
          <c:orientation val="minMax"/>
          <c:max val="2033"/>
          <c:min val="2022"/>
        </c:scaling>
        <c:delete val="0"/>
        <c:axPos val="b"/>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00" b="1" kern="1200">
                <a:solidFill>
                  <a:schemeClr val="tx1"/>
                </a:solidFill>
                <a:latin typeface="+mn-lt"/>
                <a:ea typeface="+mn-ea"/>
                <a:cs typeface="+mn-cs"/>
              </a:defRPr>
            </a:pPr>
            <a:endParaRPr lang="en-US"/>
          </a:p>
        </c:txPr>
        <c:crossAx val="5"/>
        <c:crosses val="min"/>
        <c:crossBetween val="midCat"/>
        <c:majorUnit val="1"/>
      </c:valAx>
      <c:valAx>
        <c:axId val="5"/>
        <c:scaling>
          <c:orientation val="minMax"/>
          <c:max val="1"/>
          <c:min val="0"/>
        </c:scaling>
        <c:delete val="1"/>
        <c:axPos val="l"/>
        <c:majorTickMark val="out"/>
        <c:minorTickMark val="none"/>
        <c:tickLblPos val="nextTo"/>
        <c:crossAx val="4"/>
        <c:crosses val="min"/>
        <c:crossBetween val="midCat"/>
      </c:valAx>
    </c:plotArea>
    <c:plotVisOnly val="0"/>
    <c:dispBlanksAs val="gap"/>
    <c:showDLblsOverMax val="1"/>
  </c:chart>
  <c:externalData r:id="rId1">
    <c:autoUpdate val="0"/>
  </c:externalData>
</c:chartSpace>
</file>

<file path=ppt/charts/chart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0162853819309809E-2"/>
          <c:y val="5.8757062146892657E-2"/>
          <c:w val="0.95967429236138035"/>
          <c:h val="0.88248587570621473"/>
        </c:manualLayout>
      </c:layout>
      <c:barChart>
        <c:barDir val="col"/>
        <c:grouping val="stacked"/>
        <c:varyColors val="0"/>
        <c:ser>
          <c:idx val="0"/>
          <c:order val="0"/>
          <c:spPr>
            <a:solidFill>
              <a:srgbClr val="DFE5EF"/>
            </a:solidFill>
            <a:ln>
              <a:noFill/>
            </a:ln>
          </c:spPr>
          <c:invertIfNegative val="0"/>
          <c:dPt>
            <c:idx val="40"/>
            <c:invertIfNegative val="0"/>
            <c:bubble3D val="0"/>
            <c:spPr>
              <a:solidFill>
                <a:srgbClr val="C3CFE1"/>
              </a:solidFill>
              <a:ln>
                <a:noFill/>
              </a:ln>
            </c:spPr>
            <c:extLst>
              <c:ext xmlns:c16="http://schemas.microsoft.com/office/drawing/2014/chart" uri="{C3380CC4-5D6E-409C-BE32-E72D297353CC}">
                <c16:uniqueId val="{00000000-B0FB-CE48-8741-BA1F6FDC9F5A}"/>
              </c:ext>
            </c:extLst>
          </c:dPt>
          <c:dPt>
            <c:idx val="41"/>
            <c:invertIfNegative val="0"/>
            <c:bubble3D val="0"/>
            <c:spPr>
              <a:solidFill>
                <a:srgbClr val="C3CFE1"/>
              </a:solidFill>
              <a:ln>
                <a:noFill/>
              </a:ln>
            </c:spPr>
            <c:extLst>
              <c:ext xmlns:c16="http://schemas.microsoft.com/office/drawing/2014/chart" uri="{C3380CC4-5D6E-409C-BE32-E72D297353CC}">
                <c16:uniqueId val="{00000001-B0FB-CE48-8741-BA1F6FDC9F5A}"/>
              </c:ext>
            </c:extLst>
          </c:dPt>
          <c:dPt>
            <c:idx val="42"/>
            <c:invertIfNegative val="0"/>
            <c:bubble3D val="0"/>
            <c:spPr>
              <a:solidFill>
                <a:srgbClr val="C3CFE1"/>
              </a:solidFill>
              <a:ln>
                <a:noFill/>
              </a:ln>
            </c:spPr>
            <c:extLst>
              <c:ext xmlns:c16="http://schemas.microsoft.com/office/drawing/2014/chart" uri="{C3380CC4-5D6E-409C-BE32-E72D297353CC}">
                <c16:uniqueId val="{00000002-B0FB-CE48-8741-BA1F6FDC9F5A}"/>
              </c:ext>
            </c:extLst>
          </c:dPt>
          <c:dPt>
            <c:idx val="43"/>
            <c:invertIfNegative val="0"/>
            <c:bubble3D val="0"/>
            <c:spPr>
              <a:solidFill>
                <a:srgbClr val="C3CFE1"/>
              </a:solidFill>
              <a:ln>
                <a:noFill/>
              </a:ln>
            </c:spPr>
            <c:extLst>
              <c:ext xmlns:c16="http://schemas.microsoft.com/office/drawing/2014/chart" uri="{C3380CC4-5D6E-409C-BE32-E72D297353CC}">
                <c16:uniqueId val="{00000003-B0FB-CE48-8741-BA1F6FDC9F5A}"/>
              </c:ext>
            </c:extLst>
          </c:dPt>
          <c:dPt>
            <c:idx val="44"/>
            <c:invertIfNegative val="0"/>
            <c:bubble3D val="0"/>
            <c:spPr>
              <a:solidFill>
                <a:srgbClr val="C3CFE1"/>
              </a:solidFill>
              <a:ln>
                <a:noFill/>
              </a:ln>
            </c:spPr>
            <c:extLst>
              <c:ext xmlns:c16="http://schemas.microsoft.com/office/drawing/2014/chart" uri="{C3380CC4-5D6E-409C-BE32-E72D297353CC}">
                <c16:uniqueId val="{00000004-B0FB-CE48-8741-BA1F6FDC9F5A}"/>
              </c:ext>
            </c:extLst>
          </c:dPt>
          <c:dPt>
            <c:idx val="45"/>
            <c:invertIfNegative val="0"/>
            <c:bubble3D val="0"/>
            <c:spPr>
              <a:solidFill>
                <a:srgbClr val="C3CFE1"/>
              </a:solidFill>
              <a:ln>
                <a:noFill/>
              </a:ln>
            </c:spPr>
            <c:extLst>
              <c:ext xmlns:c16="http://schemas.microsoft.com/office/drawing/2014/chart" uri="{C3380CC4-5D6E-409C-BE32-E72D297353CC}">
                <c16:uniqueId val="{00000005-B0FB-CE48-8741-BA1F6FDC9F5A}"/>
              </c:ext>
            </c:extLst>
          </c:dPt>
          <c:dPt>
            <c:idx val="46"/>
            <c:invertIfNegative val="0"/>
            <c:bubble3D val="0"/>
            <c:spPr>
              <a:solidFill>
                <a:srgbClr val="C3CFE1"/>
              </a:solidFill>
              <a:ln>
                <a:noFill/>
              </a:ln>
            </c:spPr>
            <c:extLst>
              <c:ext xmlns:c16="http://schemas.microsoft.com/office/drawing/2014/chart" uri="{C3380CC4-5D6E-409C-BE32-E72D297353CC}">
                <c16:uniqueId val="{00000006-B0FB-CE48-8741-BA1F6FDC9F5A}"/>
              </c:ext>
            </c:extLst>
          </c:dPt>
          <c:dPt>
            <c:idx val="47"/>
            <c:invertIfNegative val="0"/>
            <c:bubble3D val="0"/>
            <c:spPr>
              <a:solidFill>
                <a:srgbClr val="C3CFE1"/>
              </a:solidFill>
              <a:ln>
                <a:noFill/>
              </a:ln>
            </c:spPr>
            <c:extLst>
              <c:ext xmlns:c16="http://schemas.microsoft.com/office/drawing/2014/chart" uri="{C3380CC4-5D6E-409C-BE32-E72D297353CC}">
                <c16:uniqueId val="{00000007-B0FB-CE48-8741-BA1F6FDC9F5A}"/>
              </c:ext>
            </c:extLst>
          </c:dPt>
          <c:dPt>
            <c:idx val="48"/>
            <c:invertIfNegative val="0"/>
            <c:bubble3D val="0"/>
            <c:spPr>
              <a:solidFill>
                <a:srgbClr val="9DB1CF"/>
              </a:solidFill>
              <a:ln>
                <a:noFill/>
              </a:ln>
            </c:spPr>
            <c:extLst>
              <c:ext xmlns:c16="http://schemas.microsoft.com/office/drawing/2014/chart" uri="{C3380CC4-5D6E-409C-BE32-E72D297353CC}">
                <c16:uniqueId val="{00000008-B0FB-CE48-8741-BA1F6FDC9F5A}"/>
              </c:ext>
            </c:extLst>
          </c:dPt>
          <c:dPt>
            <c:idx val="49"/>
            <c:invertIfNegative val="0"/>
            <c:bubble3D val="0"/>
            <c:spPr>
              <a:solidFill>
                <a:srgbClr val="9DB1CF"/>
              </a:solidFill>
              <a:ln>
                <a:noFill/>
              </a:ln>
            </c:spPr>
            <c:extLst>
              <c:ext xmlns:c16="http://schemas.microsoft.com/office/drawing/2014/chart" uri="{C3380CC4-5D6E-409C-BE32-E72D297353CC}">
                <c16:uniqueId val="{00000009-B0FB-CE48-8741-BA1F6FDC9F5A}"/>
              </c:ext>
            </c:extLst>
          </c:dPt>
          <c:dPt>
            <c:idx val="50"/>
            <c:invertIfNegative val="0"/>
            <c:bubble3D val="0"/>
            <c:spPr>
              <a:solidFill>
                <a:srgbClr val="9DB1CF"/>
              </a:solidFill>
              <a:ln>
                <a:noFill/>
              </a:ln>
            </c:spPr>
            <c:extLst>
              <c:ext xmlns:c16="http://schemas.microsoft.com/office/drawing/2014/chart" uri="{C3380CC4-5D6E-409C-BE32-E72D297353CC}">
                <c16:uniqueId val="{0000000A-B0FB-CE48-8741-BA1F6FDC9F5A}"/>
              </c:ext>
            </c:extLst>
          </c:dPt>
          <c:dPt>
            <c:idx val="51"/>
            <c:invertIfNegative val="0"/>
            <c:bubble3D val="0"/>
            <c:spPr>
              <a:solidFill>
                <a:srgbClr val="9DB1CF"/>
              </a:solidFill>
              <a:ln>
                <a:noFill/>
              </a:ln>
            </c:spPr>
            <c:extLst>
              <c:ext xmlns:c16="http://schemas.microsoft.com/office/drawing/2014/chart" uri="{C3380CC4-5D6E-409C-BE32-E72D297353CC}">
                <c16:uniqueId val="{0000000B-B0FB-CE48-8741-BA1F6FDC9F5A}"/>
              </c:ext>
            </c:extLst>
          </c:dPt>
          <c:dPt>
            <c:idx val="52"/>
            <c:invertIfNegative val="0"/>
            <c:bubble3D val="0"/>
            <c:spPr>
              <a:solidFill>
                <a:srgbClr val="9DB1CF"/>
              </a:solidFill>
              <a:ln>
                <a:noFill/>
              </a:ln>
            </c:spPr>
            <c:extLst>
              <c:ext xmlns:c16="http://schemas.microsoft.com/office/drawing/2014/chart" uri="{C3380CC4-5D6E-409C-BE32-E72D297353CC}">
                <c16:uniqueId val="{0000000C-B0FB-CE48-8741-BA1F6FDC9F5A}"/>
              </c:ext>
            </c:extLst>
          </c:dPt>
          <c:dPt>
            <c:idx val="53"/>
            <c:invertIfNegative val="0"/>
            <c:bubble3D val="0"/>
            <c:spPr>
              <a:solidFill>
                <a:srgbClr val="9DB1CF"/>
              </a:solidFill>
              <a:ln>
                <a:noFill/>
              </a:ln>
            </c:spPr>
            <c:extLst>
              <c:ext xmlns:c16="http://schemas.microsoft.com/office/drawing/2014/chart" uri="{C3380CC4-5D6E-409C-BE32-E72D297353CC}">
                <c16:uniqueId val="{0000000D-B0FB-CE48-8741-BA1F6FDC9F5A}"/>
              </c:ext>
            </c:extLst>
          </c:dPt>
          <c:dPt>
            <c:idx val="54"/>
            <c:invertIfNegative val="0"/>
            <c:bubble3D val="0"/>
            <c:spPr>
              <a:solidFill>
                <a:srgbClr val="9DB1CF"/>
              </a:solidFill>
              <a:ln>
                <a:noFill/>
              </a:ln>
            </c:spPr>
            <c:extLst>
              <c:ext xmlns:c16="http://schemas.microsoft.com/office/drawing/2014/chart" uri="{C3380CC4-5D6E-409C-BE32-E72D297353CC}">
                <c16:uniqueId val="{0000000E-B0FB-CE48-8741-BA1F6FDC9F5A}"/>
              </c:ext>
            </c:extLst>
          </c:dPt>
          <c:val>
            <c:numRef>
              <c:f>Sheet1!$A$1:$BC$1</c:f>
              <c:numCache>
                <c:formatCode>General</c:formatCode>
                <c:ptCount val="55"/>
                <c:pt idx="0">
                  <c:v>1685</c:v>
                </c:pt>
                <c:pt idx="1">
                  <c:v>2215</c:v>
                </c:pt>
                <c:pt idx="2">
                  <c:v>2690</c:v>
                </c:pt>
                <c:pt idx="3">
                  <c:v>2460</c:v>
                </c:pt>
                <c:pt idx="4">
                  <c:v>2122</c:v>
                </c:pt>
                <c:pt idx="5">
                  <c:v>1802</c:v>
                </c:pt>
                <c:pt idx="6">
                  <c:v>1727</c:v>
                </c:pt>
                <c:pt idx="7">
                  <c:v>1227</c:v>
                </c:pt>
                <c:pt idx="8">
                  <c:v>3067</c:v>
                </c:pt>
                <c:pt idx="9">
                  <c:v>5344</c:v>
                </c:pt>
                <c:pt idx="10">
                  <c:v>10455</c:v>
                </c:pt>
                <c:pt idx="11">
                  <c:v>18029</c:v>
                </c:pt>
                <c:pt idx="12">
                  <c:v>17887</c:v>
                </c:pt>
                <c:pt idx="13">
                  <c:v>22652</c:v>
                </c:pt>
                <c:pt idx="14">
                  <c:v>26472</c:v>
                </c:pt>
                <c:pt idx="15">
                  <c:v>33050</c:v>
                </c:pt>
                <c:pt idx="16">
                  <c:v>37979</c:v>
                </c:pt>
                <c:pt idx="17">
                  <c:v>40251</c:v>
                </c:pt>
                <c:pt idx="18">
                  <c:v>39627</c:v>
                </c:pt>
                <c:pt idx="19">
                  <c:v>34779</c:v>
                </c:pt>
                <c:pt idx="20">
                  <c:v>36161</c:v>
                </c:pt>
                <c:pt idx="21">
                  <c:v>34121</c:v>
                </c:pt>
                <c:pt idx="22">
                  <c:v>33045</c:v>
                </c:pt>
                <c:pt idx="23">
                  <c:v>26467</c:v>
                </c:pt>
                <c:pt idx="24">
                  <c:v>21061</c:v>
                </c:pt>
                <c:pt idx="25">
                  <c:v>15982</c:v>
                </c:pt>
                <c:pt idx="26">
                  <c:v>10940</c:v>
                </c:pt>
                <c:pt idx="27">
                  <c:v>8214</c:v>
                </c:pt>
                <c:pt idx="28">
                  <c:v>6832</c:v>
                </c:pt>
                <c:pt idx="29">
                  <c:v>4107</c:v>
                </c:pt>
                <c:pt idx="30">
                  <c:v>4483</c:v>
                </c:pt>
                <c:pt idx="31">
                  <c:v>4483</c:v>
                </c:pt>
                <c:pt idx="32">
                  <c:v>6242</c:v>
                </c:pt>
                <c:pt idx="33">
                  <c:v>6242</c:v>
                </c:pt>
                <c:pt idx="34">
                  <c:v>6242</c:v>
                </c:pt>
                <c:pt idx="35">
                  <c:v>6242</c:v>
                </c:pt>
                <c:pt idx="36">
                  <c:v>6242</c:v>
                </c:pt>
                <c:pt idx="37">
                  <c:v>6242</c:v>
                </c:pt>
                <c:pt idx="38">
                  <c:v>3122</c:v>
                </c:pt>
                <c:pt idx="39">
                  <c:v>3122</c:v>
                </c:pt>
                <c:pt idx="40">
                  <c:v>6242</c:v>
                </c:pt>
                <c:pt idx="41">
                  <c:v>6242</c:v>
                </c:pt>
                <c:pt idx="42">
                  <c:v>6242</c:v>
                </c:pt>
                <c:pt idx="43">
                  <c:v>6242</c:v>
                </c:pt>
                <c:pt idx="44">
                  <c:v>6242</c:v>
                </c:pt>
                <c:pt idx="45">
                  <c:v>6242</c:v>
                </c:pt>
                <c:pt idx="46">
                  <c:v>3122</c:v>
                </c:pt>
                <c:pt idx="47">
                  <c:v>3122</c:v>
                </c:pt>
                <c:pt idx="48">
                  <c:v>6242</c:v>
                </c:pt>
                <c:pt idx="49">
                  <c:v>6242</c:v>
                </c:pt>
                <c:pt idx="50">
                  <c:v>6242</c:v>
                </c:pt>
                <c:pt idx="51">
                  <c:v>6242</c:v>
                </c:pt>
                <c:pt idx="52">
                  <c:v>6242</c:v>
                </c:pt>
                <c:pt idx="53">
                  <c:v>6242</c:v>
                </c:pt>
                <c:pt idx="54">
                  <c:v>3122</c:v>
                </c:pt>
              </c:numCache>
            </c:numRef>
          </c:val>
          <c:extLst>
            <c:ext xmlns:c16="http://schemas.microsoft.com/office/drawing/2014/chart" uri="{C3380CC4-5D6E-409C-BE32-E72D297353CC}">
              <c16:uniqueId val="{0000000F-B0FB-CE48-8741-BA1F6FDC9F5A}"/>
            </c:ext>
          </c:extLst>
        </c:ser>
        <c:ser>
          <c:idx val="1"/>
          <c:order val="1"/>
          <c:spPr>
            <a:solidFill>
              <a:srgbClr val="C3CFE1"/>
            </a:solidFill>
            <a:ln>
              <a:noFill/>
            </a:ln>
          </c:spPr>
          <c:invertIfNegative val="0"/>
          <c:dPt>
            <c:idx val="40"/>
            <c:invertIfNegative val="0"/>
            <c:bubble3D val="0"/>
            <c:spPr>
              <a:solidFill>
                <a:srgbClr val="9DB1CF"/>
              </a:solidFill>
              <a:ln>
                <a:noFill/>
              </a:ln>
            </c:spPr>
            <c:extLst>
              <c:ext xmlns:c16="http://schemas.microsoft.com/office/drawing/2014/chart" uri="{C3380CC4-5D6E-409C-BE32-E72D297353CC}">
                <c16:uniqueId val="{00000010-B0FB-CE48-8741-BA1F6FDC9F5A}"/>
              </c:ext>
            </c:extLst>
          </c:dPt>
          <c:dPt>
            <c:idx val="41"/>
            <c:invertIfNegative val="0"/>
            <c:bubble3D val="0"/>
            <c:spPr>
              <a:solidFill>
                <a:srgbClr val="9DB1CF"/>
              </a:solidFill>
              <a:ln>
                <a:noFill/>
              </a:ln>
            </c:spPr>
            <c:extLst>
              <c:ext xmlns:c16="http://schemas.microsoft.com/office/drawing/2014/chart" uri="{C3380CC4-5D6E-409C-BE32-E72D297353CC}">
                <c16:uniqueId val="{00000011-B0FB-CE48-8741-BA1F6FDC9F5A}"/>
              </c:ext>
            </c:extLst>
          </c:dPt>
          <c:dPt>
            <c:idx val="42"/>
            <c:invertIfNegative val="0"/>
            <c:bubble3D val="0"/>
            <c:spPr>
              <a:solidFill>
                <a:srgbClr val="9DB1CF"/>
              </a:solidFill>
              <a:ln>
                <a:noFill/>
              </a:ln>
            </c:spPr>
            <c:extLst>
              <c:ext xmlns:c16="http://schemas.microsoft.com/office/drawing/2014/chart" uri="{C3380CC4-5D6E-409C-BE32-E72D297353CC}">
                <c16:uniqueId val="{00000012-B0FB-CE48-8741-BA1F6FDC9F5A}"/>
              </c:ext>
            </c:extLst>
          </c:dPt>
          <c:dPt>
            <c:idx val="43"/>
            <c:invertIfNegative val="0"/>
            <c:bubble3D val="0"/>
            <c:spPr>
              <a:solidFill>
                <a:srgbClr val="9DB1CF"/>
              </a:solidFill>
              <a:ln>
                <a:noFill/>
              </a:ln>
            </c:spPr>
            <c:extLst>
              <c:ext xmlns:c16="http://schemas.microsoft.com/office/drawing/2014/chart" uri="{C3380CC4-5D6E-409C-BE32-E72D297353CC}">
                <c16:uniqueId val="{00000013-B0FB-CE48-8741-BA1F6FDC9F5A}"/>
              </c:ext>
            </c:extLst>
          </c:dPt>
          <c:dPt>
            <c:idx val="44"/>
            <c:invertIfNegative val="0"/>
            <c:bubble3D val="0"/>
            <c:spPr>
              <a:solidFill>
                <a:srgbClr val="9DB1CF"/>
              </a:solidFill>
              <a:ln>
                <a:noFill/>
              </a:ln>
            </c:spPr>
            <c:extLst>
              <c:ext xmlns:c16="http://schemas.microsoft.com/office/drawing/2014/chart" uri="{C3380CC4-5D6E-409C-BE32-E72D297353CC}">
                <c16:uniqueId val="{00000014-B0FB-CE48-8741-BA1F6FDC9F5A}"/>
              </c:ext>
            </c:extLst>
          </c:dPt>
          <c:dPt>
            <c:idx val="45"/>
            <c:invertIfNegative val="0"/>
            <c:bubble3D val="0"/>
            <c:spPr>
              <a:solidFill>
                <a:srgbClr val="9DB1CF"/>
              </a:solidFill>
              <a:ln>
                <a:noFill/>
              </a:ln>
            </c:spPr>
            <c:extLst>
              <c:ext xmlns:c16="http://schemas.microsoft.com/office/drawing/2014/chart" uri="{C3380CC4-5D6E-409C-BE32-E72D297353CC}">
                <c16:uniqueId val="{00000015-B0FB-CE48-8741-BA1F6FDC9F5A}"/>
              </c:ext>
            </c:extLst>
          </c:dPt>
          <c:dPt>
            <c:idx val="46"/>
            <c:invertIfNegative val="0"/>
            <c:bubble3D val="0"/>
            <c:spPr>
              <a:solidFill>
                <a:srgbClr val="9DB1CF"/>
              </a:solidFill>
              <a:ln>
                <a:noFill/>
              </a:ln>
            </c:spPr>
            <c:extLst>
              <c:ext xmlns:c16="http://schemas.microsoft.com/office/drawing/2014/chart" uri="{C3380CC4-5D6E-409C-BE32-E72D297353CC}">
                <c16:uniqueId val="{00000016-B0FB-CE48-8741-BA1F6FDC9F5A}"/>
              </c:ext>
            </c:extLst>
          </c:dPt>
          <c:dPt>
            <c:idx val="47"/>
            <c:invertIfNegative val="0"/>
            <c:bubble3D val="0"/>
            <c:spPr>
              <a:solidFill>
                <a:srgbClr val="9DB1CF"/>
              </a:solidFill>
              <a:ln>
                <a:noFill/>
              </a:ln>
            </c:spPr>
            <c:extLst>
              <c:ext xmlns:c16="http://schemas.microsoft.com/office/drawing/2014/chart" uri="{C3380CC4-5D6E-409C-BE32-E72D297353CC}">
                <c16:uniqueId val="{00000017-B0FB-CE48-8741-BA1F6FDC9F5A}"/>
              </c:ext>
            </c:extLst>
          </c:dPt>
          <c:dPt>
            <c:idx val="48"/>
            <c:invertIfNegative val="0"/>
            <c:bubble3D val="0"/>
            <c:spPr>
              <a:solidFill>
                <a:srgbClr val="6F8DB9"/>
              </a:solidFill>
              <a:ln>
                <a:noFill/>
              </a:ln>
            </c:spPr>
            <c:extLst>
              <c:ext xmlns:c16="http://schemas.microsoft.com/office/drawing/2014/chart" uri="{C3380CC4-5D6E-409C-BE32-E72D297353CC}">
                <c16:uniqueId val="{00000018-B0FB-CE48-8741-BA1F6FDC9F5A}"/>
              </c:ext>
            </c:extLst>
          </c:dPt>
          <c:dPt>
            <c:idx val="49"/>
            <c:invertIfNegative val="0"/>
            <c:bubble3D val="0"/>
            <c:spPr>
              <a:solidFill>
                <a:srgbClr val="6F8DB9"/>
              </a:solidFill>
              <a:ln>
                <a:noFill/>
              </a:ln>
            </c:spPr>
            <c:extLst>
              <c:ext xmlns:c16="http://schemas.microsoft.com/office/drawing/2014/chart" uri="{C3380CC4-5D6E-409C-BE32-E72D297353CC}">
                <c16:uniqueId val="{00000019-B0FB-CE48-8741-BA1F6FDC9F5A}"/>
              </c:ext>
            </c:extLst>
          </c:dPt>
          <c:dPt>
            <c:idx val="50"/>
            <c:invertIfNegative val="0"/>
            <c:bubble3D val="0"/>
            <c:spPr>
              <a:solidFill>
                <a:srgbClr val="6F8DB9"/>
              </a:solidFill>
              <a:ln>
                <a:noFill/>
              </a:ln>
            </c:spPr>
            <c:extLst>
              <c:ext xmlns:c16="http://schemas.microsoft.com/office/drawing/2014/chart" uri="{C3380CC4-5D6E-409C-BE32-E72D297353CC}">
                <c16:uniqueId val="{0000001A-B0FB-CE48-8741-BA1F6FDC9F5A}"/>
              </c:ext>
            </c:extLst>
          </c:dPt>
          <c:dPt>
            <c:idx val="51"/>
            <c:invertIfNegative val="0"/>
            <c:bubble3D val="0"/>
            <c:spPr>
              <a:solidFill>
                <a:srgbClr val="6F8DB9"/>
              </a:solidFill>
              <a:ln>
                <a:noFill/>
              </a:ln>
            </c:spPr>
            <c:extLst>
              <c:ext xmlns:c16="http://schemas.microsoft.com/office/drawing/2014/chart" uri="{C3380CC4-5D6E-409C-BE32-E72D297353CC}">
                <c16:uniqueId val="{0000001B-B0FB-CE48-8741-BA1F6FDC9F5A}"/>
              </c:ext>
            </c:extLst>
          </c:dPt>
          <c:dPt>
            <c:idx val="52"/>
            <c:invertIfNegative val="0"/>
            <c:bubble3D val="0"/>
            <c:spPr>
              <a:solidFill>
                <a:srgbClr val="6F8DB9"/>
              </a:solidFill>
              <a:ln>
                <a:noFill/>
              </a:ln>
            </c:spPr>
            <c:extLst>
              <c:ext xmlns:c16="http://schemas.microsoft.com/office/drawing/2014/chart" uri="{C3380CC4-5D6E-409C-BE32-E72D297353CC}">
                <c16:uniqueId val="{0000001C-B0FB-CE48-8741-BA1F6FDC9F5A}"/>
              </c:ext>
            </c:extLst>
          </c:dPt>
          <c:dPt>
            <c:idx val="53"/>
            <c:invertIfNegative val="0"/>
            <c:bubble3D val="0"/>
            <c:spPr>
              <a:solidFill>
                <a:srgbClr val="6F8DB9"/>
              </a:solidFill>
              <a:ln>
                <a:noFill/>
              </a:ln>
            </c:spPr>
            <c:extLst>
              <c:ext xmlns:c16="http://schemas.microsoft.com/office/drawing/2014/chart" uri="{C3380CC4-5D6E-409C-BE32-E72D297353CC}">
                <c16:uniqueId val="{0000001D-B0FB-CE48-8741-BA1F6FDC9F5A}"/>
              </c:ext>
            </c:extLst>
          </c:dPt>
          <c:dPt>
            <c:idx val="54"/>
            <c:invertIfNegative val="0"/>
            <c:bubble3D val="0"/>
            <c:spPr>
              <a:solidFill>
                <a:srgbClr val="6F8DB9"/>
              </a:solidFill>
              <a:ln>
                <a:noFill/>
              </a:ln>
            </c:spPr>
            <c:extLst>
              <c:ext xmlns:c16="http://schemas.microsoft.com/office/drawing/2014/chart" uri="{C3380CC4-5D6E-409C-BE32-E72D297353CC}">
                <c16:uniqueId val="{0000001E-B0FB-CE48-8741-BA1F6FDC9F5A}"/>
              </c:ext>
            </c:extLst>
          </c:dPt>
          <c:val>
            <c:numRef>
              <c:f>Sheet1!$A$2:$BC$2</c:f>
              <c:numCache>
                <c:formatCode>General</c:formatCode>
                <c:ptCount val="55"/>
                <c:pt idx="0">
                  <c:v>86</c:v>
                </c:pt>
                <c:pt idx="1">
                  <c:v>86</c:v>
                </c:pt>
                <c:pt idx="2">
                  <c:v>166</c:v>
                </c:pt>
                <c:pt idx="3">
                  <c:v>316</c:v>
                </c:pt>
                <c:pt idx="4">
                  <c:v>796</c:v>
                </c:pt>
                <c:pt idx="5">
                  <c:v>1073</c:v>
                </c:pt>
                <c:pt idx="6">
                  <c:v>1105</c:v>
                </c:pt>
                <c:pt idx="7">
                  <c:v>1605</c:v>
                </c:pt>
                <c:pt idx="8">
                  <c:v>1605</c:v>
                </c:pt>
                <c:pt idx="9">
                  <c:v>2135</c:v>
                </c:pt>
                <c:pt idx="10">
                  <c:v>2690</c:v>
                </c:pt>
                <c:pt idx="11">
                  <c:v>2460</c:v>
                </c:pt>
                <c:pt idx="12">
                  <c:v>2122</c:v>
                </c:pt>
                <c:pt idx="13">
                  <c:v>1802</c:v>
                </c:pt>
                <c:pt idx="14">
                  <c:v>1727</c:v>
                </c:pt>
                <c:pt idx="15">
                  <c:v>1227</c:v>
                </c:pt>
                <c:pt idx="16">
                  <c:v>3067</c:v>
                </c:pt>
                <c:pt idx="17">
                  <c:v>5344</c:v>
                </c:pt>
                <c:pt idx="18">
                  <c:v>10455</c:v>
                </c:pt>
                <c:pt idx="19">
                  <c:v>18029</c:v>
                </c:pt>
                <c:pt idx="20">
                  <c:v>17887</c:v>
                </c:pt>
                <c:pt idx="21">
                  <c:v>22652</c:v>
                </c:pt>
                <c:pt idx="22">
                  <c:v>26472</c:v>
                </c:pt>
                <c:pt idx="23">
                  <c:v>33050</c:v>
                </c:pt>
                <c:pt idx="24">
                  <c:v>37979</c:v>
                </c:pt>
                <c:pt idx="25">
                  <c:v>40251</c:v>
                </c:pt>
                <c:pt idx="26">
                  <c:v>39627</c:v>
                </c:pt>
                <c:pt idx="27">
                  <c:v>34779</c:v>
                </c:pt>
                <c:pt idx="28">
                  <c:v>34919</c:v>
                </c:pt>
                <c:pt idx="29">
                  <c:v>32879</c:v>
                </c:pt>
                <c:pt idx="30">
                  <c:v>31803</c:v>
                </c:pt>
                <c:pt idx="31">
                  <c:v>25225</c:v>
                </c:pt>
                <c:pt idx="32">
                  <c:v>21061</c:v>
                </c:pt>
                <c:pt idx="33">
                  <c:v>15982</c:v>
                </c:pt>
                <c:pt idx="34">
                  <c:v>10940</c:v>
                </c:pt>
                <c:pt idx="35">
                  <c:v>8214</c:v>
                </c:pt>
                <c:pt idx="36">
                  <c:v>6832</c:v>
                </c:pt>
                <c:pt idx="37">
                  <c:v>4107</c:v>
                </c:pt>
                <c:pt idx="38">
                  <c:v>4483</c:v>
                </c:pt>
                <c:pt idx="39">
                  <c:v>4483</c:v>
                </c:pt>
                <c:pt idx="40">
                  <c:v>21061</c:v>
                </c:pt>
                <c:pt idx="41">
                  <c:v>15982</c:v>
                </c:pt>
                <c:pt idx="42">
                  <c:v>10940</c:v>
                </c:pt>
                <c:pt idx="43">
                  <c:v>8214</c:v>
                </c:pt>
                <c:pt idx="44">
                  <c:v>6832</c:v>
                </c:pt>
                <c:pt idx="45">
                  <c:v>4107</c:v>
                </c:pt>
                <c:pt idx="46">
                  <c:v>4483</c:v>
                </c:pt>
                <c:pt idx="47">
                  <c:v>4483</c:v>
                </c:pt>
                <c:pt idx="48">
                  <c:v>21061</c:v>
                </c:pt>
                <c:pt idx="49">
                  <c:v>15982</c:v>
                </c:pt>
                <c:pt idx="50">
                  <c:v>10940</c:v>
                </c:pt>
                <c:pt idx="51">
                  <c:v>8214</c:v>
                </c:pt>
                <c:pt idx="52">
                  <c:v>6832</c:v>
                </c:pt>
                <c:pt idx="53">
                  <c:v>4107</c:v>
                </c:pt>
                <c:pt idx="54">
                  <c:v>4483</c:v>
                </c:pt>
              </c:numCache>
            </c:numRef>
          </c:val>
          <c:extLst>
            <c:ext xmlns:c16="http://schemas.microsoft.com/office/drawing/2014/chart" uri="{C3380CC4-5D6E-409C-BE32-E72D297353CC}">
              <c16:uniqueId val="{0000001F-B0FB-CE48-8741-BA1F6FDC9F5A}"/>
            </c:ext>
          </c:extLst>
        </c:ser>
        <c:ser>
          <c:idx val="2"/>
          <c:order val="2"/>
          <c:spPr>
            <a:solidFill>
              <a:srgbClr val="9DB1CF"/>
            </a:solidFill>
            <a:ln>
              <a:noFill/>
            </a:ln>
          </c:spPr>
          <c:invertIfNegative val="0"/>
          <c:dPt>
            <c:idx val="40"/>
            <c:invertIfNegative val="0"/>
            <c:bubble3D val="0"/>
            <c:spPr>
              <a:solidFill>
                <a:srgbClr val="6F8DB9"/>
              </a:solidFill>
              <a:ln>
                <a:noFill/>
              </a:ln>
            </c:spPr>
            <c:extLst>
              <c:ext xmlns:c16="http://schemas.microsoft.com/office/drawing/2014/chart" uri="{C3380CC4-5D6E-409C-BE32-E72D297353CC}">
                <c16:uniqueId val="{00000020-B0FB-CE48-8741-BA1F6FDC9F5A}"/>
              </c:ext>
            </c:extLst>
          </c:dPt>
          <c:dPt>
            <c:idx val="41"/>
            <c:invertIfNegative val="0"/>
            <c:bubble3D val="0"/>
            <c:spPr>
              <a:solidFill>
                <a:srgbClr val="6F8DB9"/>
              </a:solidFill>
              <a:ln>
                <a:noFill/>
              </a:ln>
            </c:spPr>
            <c:extLst>
              <c:ext xmlns:c16="http://schemas.microsoft.com/office/drawing/2014/chart" uri="{C3380CC4-5D6E-409C-BE32-E72D297353CC}">
                <c16:uniqueId val="{00000021-B0FB-CE48-8741-BA1F6FDC9F5A}"/>
              </c:ext>
            </c:extLst>
          </c:dPt>
          <c:dPt>
            <c:idx val="42"/>
            <c:invertIfNegative val="0"/>
            <c:bubble3D val="0"/>
            <c:spPr>
              <a:solidFill>
                <a:srgbClr val="6F8DB9"/>
              </a:solidFill>
              <a:ln>
                <a:noFill/>
              </a:ln>
            </c:spPr>
            <c:extLst>
              <c:ext xmlns:c16="http://schemas.microsoft.com/office/drawing/2014/chart" uri="{C3380CC4-5D6E-409C-BE32-E72D297353CC}">
                <c16:uniqueId val="{00000022-B0FB-CE48-8741-BA1F6FDC9F5A}"/>
              </c:ext>
            </c:extLst>
          </c:dPt>
          <c:dPt>
            <c:idx val="43"/>
            <c:invertIfNegative val="0"/>
            <c:bubble3D val="0"/>
            <c:spPr>
              <a:solidFill>
                <a:srgbClr val="6F8DB9"/>
              </a:solidFill>
              <a:ln>
                <a:noFill/>
              </a:ln>
            </c:spPr>
            <c:extLst>
              <c:ext xmlns:c16="http://schemas.microsoft.com/office/drawing/2014/chart" uri="{C3380CC4-5D6E-409C-BE32-E72D297353CC}">
                <c16:uniqueId val="{00000023-B0FB-CE48-8741-BA1F6FDC9F5A}"/>
              </c:ext>
            </c:extLst>
          </c:dPt>
          <c:dPt>
            <c:idx val="44"/>
            <c:invertIfNegative val="0"/>
            <c:bubble3D val="0"/>
            <c:spPr>
              <a:solidFill>
                <a:srgbClr val="6F8DB9"/>
              </a:solidFill>
              <a:ln>
                <a:noFill/>
              </a:ln>
            </c:spPr>
            <c:extLst>
              <c:ext xmlns:c16="http://schemas.microsoft.com/office/drawing/2014/chart" uri="{C3380CC4-5D6E-409C-BE32-E72D297353CC}">
                <c16:uniqueId val="{00000024-B0FB-CE48-8741-BA1F6FDC9F5A}"/>
              </c:ext>
            </c:extLst>
          </c:dPt>
          <c:dPt>
            <c:idx val="45"/>
            <c:invertIfNegative val="0"/>
            <c:bubble3D val="0"/>
            <c:spPr>
              <a:solidFill>
                <a:srgbClr val="6F8DB9"/>
              </a:solidFill>
              <a:ln>
                <a:noFill/>
              </a:ln>
            </c:spPr>
            <c:extLst>
              <c:ext xmlns:c16="http://schemas.microsoft.com/office/drawing/2014/chart" uri="{C3380CC4-5D6E-409C-BE32-E72D297353CC}">
                <c16:uniqueId val="{00000025-B0FB-CE48-8741-BA1F6FDC9F5A}"/>
              </c:ext>
            </c:extLst>
          </c:dPt>
          <c:dPt>
            <c:idx val="46"/>
            <c:invertIfNegative val="0"/>
            <c:bubble3D val="0"/>
            <c:spPr>
              <a:solidFill>
                <a:srgbClr val="6F8DB9"/>
              </a:solidFill>
              <a:ln>
                <a:noFill/>
              </a:ln>
            </c:spPr>
            <c:extLst>
              <c:ext xmlns:c16="http://schemas.microsoft.com/office/drawing/2014/chart" uri="{C3380CC4-5D6E-409C-BE32-E72D297353CC}">
                <c16:uniqueId val="{00000026-B0FB-CE48-8741-BA1F6FDC9F5A}"/>
              </c:ext>
            </c:extLst>
          </c:dPt>
          <c:dPt>
            <c:idx val="47"/>
            <c:invertIfNegative val="0"/>
            <c:bubble3D val="0"/>
            <c:spPr>
              <a:solidFill>
                <a:srgbClr val="6F8DB9"/>
              </a:solidFill>
              <a:ln>
                <a:noFill/>
              </a:ln>
            </c:spPr>
            <c:extLst>
              <c:ext xmlns:c16="http://schemas.microsoft.com/office/drawing/2014/chart" uri="{C3380CC4-5D6E-409C-BE32-E72D297353CC}">
                <c16:uniqueId val="{00000027-B0FB-CE48-8741-BA1F6FDC9F5A}"/>
              </c:ext>
            </c:extLst>
          </c:dPt>
          <c:dPt>
            <c:idx val="48"/>
            <c:invertIfNegative val="0"/>
            <c:bubble3D val="0"/>
            <c:spPr>
              <a:solidFill>
                <a:srgbClr val="4C6C9C"/>
              </a:solidFill>
              <a:ln>
                <a:noFill/>
              </a:ln>
            </c:spPr>
            <c:extLst>
              <c:ext xmlns:c16="http://schemas.microsoft.com/office/drawing/2014/chart" uri="{C3380CC4-5D6E-409C-BE32-E72D297353CC}">
                <c16:uniqueId val="{00000028-B0FB-CE48-8741-BA1F6FDC9F5A}"/>
              </c:ext>
            </c:extLst>
          </c:dPt>
          <c:dPt>
            <c:idx val="49"/>
            <c:invertIfNegative val="0"/>
            <c:bubble3D val="0"/>
            <c:spPr>
              <a:solidFill>
                <a:srgbClr val="4C6C9C"/>
              </a:solidFill>
              <a:ln>
                <a:noFill/>
              </a:ln>
            </c:spPr>
            <c:extLst>
              <c:ext xmlns:c16="http://schemas.microsoft.com/office/drawing/2014/chart" uri="{C3380CC4-5D6E-409C-BE32-E72D297353CC}">
                <c16:uniqueId val="{00000029-B0FB-CE48-8741-BA1F6FDC9F5A}"/>
              </c:ext>
            </c:extLst>
          </c:dPt>
          <c:dPt>
            <c:idx val="50"/>
            <c:invertIfNegative val="0"/>
            <c:bubble3D val="0"/>
            <c:spPr>
              <a:solidFill>
                <a:srgbClr val="4C6C9C"/>
              </a:solidFill>
              <a:ln>
                <a:noFill/>
              </a:ln>
            </c:spPr>
            <c:extLst>
              <c:ext xmlns:c16="http://schemas.microsoft.com/office/drawing/2014/chart" uri="{C3380CC4-5D6E-409C-BE32-E72D297353CC}">
                <c16:uniqueId val="{0000002A-B0FB-CE48-8741-BA1F6FDC9F5A}"/>
              </c:ext>
            </c:extLst>
          </c:dPt>
          <c:dPt>
            <c:idx val="51"/>
            <c:invertIfNegative val="0"/>
            <c:bubble3D val="0"/>
            <c:spPr>
              <a:solidFill>
                <a:srgbClr val="4C6C9C"/>
              </a:solidFill>
              <a:ln>
                <a:noFill/>
              </a:ln>
            </c:spPr>
            <c:extLst>
              <c:ext xmlns:c16="http://schemas.microsoft.com/office/drawing/2014/chart" uri="{C3380CC4-5D6E-409C-BE32-E72D297353CC}">
                <c16:uniqueId val="{0000002B-B0FB-CE48-8741-BA1F6FDC9F5A}"/>
              </c:ext>
            </c:extLst>
          </c:dPt>
          <c:dPt>
            <c:idx val="52"/>
            <c:invertIfNegative val="0"/>
            <c:bubble3D val="0"/>
            <c:spPr>
              <a:solidFill>
                <a:srgbClr val="4C6C9C"/>
              </a:solidFill>
              <a:ln>
                <a:noFill/>
              </a:ln>
            </c:spPr>
            <c:extLst>
              <c:ext xmlns:c16="http://schemas.microsoft.com/office/drawing/2014/chart" uri="{C3380CC4-5D6E-409C-BE32-E72D297353CC}">
                <c16:uniqueId val="{0000002C-B0FB-CE48-8741-BA1F6FDC9F5A}"/>
              </c:ext>
            </c:extLst>
          </c:dPt>
          <c:dPt>
            <c:idx val="53"/>
            <c:invertIfNegative val="0"/>
            <c:bubble3D val="0"/>
            <c:spPr>
              <a:solidFill>
                <a:srgbClr val="4C6C9C"/>
              </a:solidFill>
              <a:ln>
                <a:noFill/>
              </a:ln>
            </c:spPr>
            <c:extLst>
              <c:ext xmlns:c16="http://schemas.microsoft.com/office/drawing/2014/chart" uri="{C3380CC4-5D6E-409C-BE32-E72D297353CC}">
                <c16:uniqueId val="{0000002D-B0FB-CE48-8741-BA1F6FDC9F5A}"/>
              </c:ext>
            </c:extLst>
          </c:dPt>
          <c:dPt>
            <c:idx val="54"/>
            <c:invertIfNegative val="0"/>
            <c:bubble3D val="0"/>
            <c:spPr>
              <a:solidFill>
                <a:srgbClr val="4C6C9C"/>
              </a:solidFill>
              <a:ln>
                <a:noFill/>
              </a:ln>
            </c:spPr>
            <c:extLst>
              <c:ext xmlns:c16="http://schemas.microsoft.com/office/drawing/2014/chart" uri="{C3380CC4-5D6E-409C-BE32-E72D297353CC}">
                <c16:uniqueId val="{0000002E-B0FB-CE48-8741-BA1F6FDC9F5A}"/>
              </c:ext>
            </c:extLst>
          </c:dPt>
          <c:val>
            <c:numRef>
              <c:f>Sheet1!$A$3:$BC$3</c:f>
              <c:numCache>
                <c:formatCode>General</c:formatCode>
                <c:ptCount val="55"/>
                <c:pt idx="5">
                  <c:v>43</c:v>
                </c:pt>
                <c:pt idx="6">
                  <c:v>86</c:v>
                </c:pt>
                <c:pt idx="7">
                  <c:v>86</c:v>
                </c:pt>
                <c:pt idx="8">
                  <c:v>86</c:v>
                </c:pt>
                <c:pt idx="9">
                  <c:v>86</c:v>
                </c:pt>
                <c:pt idx="10">
                  <c:v>43</c:v>
                </c:pt>
                <c:pt idx="11">
                  <c:v>273</c:v>
                </c:pt>
                <c:pt idx="12">
                  <c:v>753</c:v>
                </c:pt>
                <c:pt idx="13">
                  <c:v>1073</c:v>
                </c:pt>
                <c:pt idx="14">
                  <c:v>1105</c:v>
                </c:pt>
                <c:pt idx="15">
                  <c:v>1300</c:v>
                </c:pt>
                <c:pt idx="16">
                  <c:v>1300</c:v>
                </c:pt>
                <c:pt idx="17">
                  <c:v>1830</c:v>
                </c:pt>
                <c:pt idx="18">
                  <c:v>2385</c:v>
                </c:pt>
                <c:pt idx="19">
                  <c:v>2385</c:v>
                </c:pt>
                <c:pt idx="20">
                  <c:v>1547</c:v>
                </c:pt>
                <c:pt idx="21">
                  <c:v>1227</c:v>
                </c:pt>
                <c:pt idx="22">
                  <c:v>697</c:v>
                </c:pt>
                <c:pt idx="23">
                  <c:v>697</c:v>
                </c:pt>
                <c:pt idx="24">
                  <c:v>1982</c:v>
                </c:pt>
                <c:pt idx="25">
                  <c:v>4789</c:v>
                </c:pt>
                <c:pt idx="26">
                  <c:v>10455</c:v>
                </c:pt>
                <c:pt idx="27">
                  <c:v>18029</c:v>
                </c:pt>
                <c:pt idx="28">
                  <c:v>17887</c:v>
                </c:pt>
                <c:pt idx="29">
                  <c:v>22652</c:v>
                </c:pt>
                <c:pt idx="30">
                  <c:v>26472</c:v>
                </c:pt>
                <c:pt idx="31">
                  <c:v>33050</c:v>
                </c:pt>
                <c:pt idx="32">
                  <c:v>36737</c:v>
                </c:pt>
                <c:pt idx="33">
                  <c:v>39009</c:v>
                </c:pt>
                <c:pt idx="34">
                  <c:v>38385</c:v>
                </c:pt>
                <c:pt idx="35">
                  <c:v>33537</c:v>
                </c:pt>
                <c:pt idx="36">
                  <c:v>34919</c:v>
                </c:pt>
                <c:pt idx="37">
                  <c:v>32879</c:v>
                </c:pt>
                <c:pt idx="38">
                  <c:v>31803</c:v>
                </c:pt>
                <c:pt idx="39">
                  <c:v>25225</c:v>
                </c:pt>
                <c:pt idx="40">
                  <c:v>36737</c:v>
                </c:pt>
                <c:pt idx="41">
                  <c:v>39009</c:v>
                </c:pt>
                <c:pt idx="42">
                  <c:v>38385</c:v>
                </c:pt>
                <c:pt idx="43">
                  <c:v>33537</c:v>
                </c:pt>
                <c:pt idx="44">
                  <c:v>34919</c:v>
                </c:pt>
                <c:pt idx="45">
                  <c:v>32879</c:v>
                </c:pt>
                <c:pt idx="46">
                  <c:v>31803</c:v>
                </c:pt>
                <c:pt idx="47">
                  <c:v>25225</c:v>
                </c:pt>
                <c:pt idx="48">
                  <c:v>36737</c:v>
                </c:pt>
                <c:pt idx="49">
                  <c:v>39009</c:v>
                </c:pt>
                <c:pt idx="50">
                  <c:v>38385</c:v>
                </c:pt>
                <c:pt idx="51">
                  <c:v>33537</c:v>
                </c:pt>
                <c:pt idx="52">
                  <c:v>34919</c:v>
                </c:pt>
                <c:pt idx="53">
                  <c:v>32879</c:v>
                </c:pt>
                <c:pt idx="54">
                  <c:v>31803</c:v>
                </c:pt>
              </c:numCache>
            </c:numRef>
          </c:val>
          <c:extLst>
            <c:ext xmlns:c16="http://schemas.microsoft.com/office/drawing/2014/chart" uri="{C3380CC4-5D6E-409C-BE32-E72D297353CC}">
              <c16:uniqueId val="{0000002F-B0FB-CE48-8741-BA1F6FDC9F5A}"/>
            </c:ext>
          </c:extLst>
        </c:ser>
        <c:ser>
          <c:idx val="3"/>
          <c:order val="3"/>
          <c:spPr>
            <a:solidFill>
              <a:srgbClr val="6F8DB9"/>
            </a:solidFill>
            <a:ln>
              <a:noFill/>
            </a:ln>
          </c:spPr>
          <c:invertIfNegative val="0"/>
          <c:dPt>
            <c:idx val="40"/>
            <c:invertIfNegative val="0"/>
            <c:bubble3D val="0"/>
            <c:spPr>
              <a:solidFill>
                <a:srgbClr val="4C6C9C"/>
              </a:solidFill>
              <a:ln>
                <a:noFill/>
              </a:ln>
            </c:spPr>
            <c:extLst>
              <c:ext xmlns:c16="http://schemas.microsoft.com/office/drawing/2014/chart" uri="{C3380CC4-5D6E-409C-BE32-E72D297353CC}">
                <c16:uniqueId val="{00000030-B0FB-CE48-8741-BA1F6FDC9F5A}"/>
              </c:ext>
            </c:extLst>
          </c:dPt>
          <c:dPt>
            <c:idx val="41"/>
            <c:invertIfNegative val="0"/>
            <c:bubble3D val="0"/>
            <c:spPr>
              <a:solidFill>
                <a:srgbClr val="4C6C9C"/>
              </a:solidFill>
              <a:ln>
                <a:noFill/>
              </a:ln>
            </c:spPr>
            <c:extLst>
              <c:ext xmlns:c16="http://schemas.microsoft.com/office/drawing/2014/chart" uri="{C3380CC4-5D6E-409C-BE32-E72D297353CC}">
                <c16:uniqueId val="{00000031-B0FB-CE48-8741-BA1F6FDC9F5A}"/>
              </c:ext>
            </c:extLst>
          </c:dPt>
          <c:dPt>
            <c:idx val="42"/>
            <c:invertIfNegative val="0"/>
            <c:bubble3D val="0"/>
            <c:spPr>
              <a:solidFill>
                <a:srgbClr val="4C6C9C"/>
              </a:solidFill>
              <a:ln>
                <a:noFill/>
              </a:ln>
            </c:spPr>
            <c:extLst>
              <c:ext xmlns:c16="http://schemas.microsoft.com/office/drawing/2014/chart" uri="{C3380CC4-5D6E-409C-BE32-E72D297353CC}">
                <c16:uniqueId val="{00000032-B0FB-CE48-8741-BA1F6FDC9F5A}"/>
              </c:ext>
            </c:extLst>
          </c:dPt>
          <c:dPt>
            <c:idx val="43"/>
            <c:invertIfNegative val="0"/>
            <c:bubble3D val="0"/>
            <c:spPr>
              <a:solidFill>
                <a:srgbClr val="4C6C9C"/>
              </a:solidFill>
              <a:ln>
                <a:noFill/>
              </a:ln>
            </c:spPr>
            <c:extLst>
              <c:ext xmlns:c16="http://schemas.microsoft.com/office/drawing/2014/chart" uri="{C3380CC4-5D6E-409C-BE32-E72D297353CC}">
                <c16:uniqueId val="{00000033-B0FB-CE48-8741-BA1F6FDC9F5A}"/>
              </c:ext>
            </c:extLst>
          </c:dPt>
          <c:dPt>
            <c:idx val="44"/>
            <c:invertIfNegative val="0"/>
            <c:bubble3D val="0"/>
            <c:spPr>
              <a:solidFill>
                <a:srgbClr val="4C6C9C"/>
              </a:solidFill>
              <a:ln>
                <a:noFill/>
              </a:ln>
            </c:spPr>
            <c:extLst>
              <c:ext xmlns:c16="http://schemas.microsoft.com/office/drawing/2014/chart" uri="{C3380CC4-5D6E-409C-BE32-E72D297353CC}">
                <c16:uniqueId val="{00000034-B0FB-CE48-8741-BA1F6FDC9F5A}"/>
              </c:ext>
            </c:extLst>
          </c:dPt>
          <c:dPt>
            <c:idx val="45"/>
            <c:invertIfNegative val="0"/>
            <c:bubble3D val="0"/>
            <c:spPr>
              <a:solidFill>
                <a:srgbClr val="4C6C9C"/>
              </a:solidFill>
              <a:ln>
                <a:noFill/>
              </a:ln>
            </c:spPr>
            <c:extLst>
              <c:ext xmlns:c16="http://schemas.microsoft.com/office/drawing/2014/chart" uri="{C3380CC4-5D6E-409C-BE32-E72D297353CC}">
                <c16:uniqueId val="{00000035-B0FB-CE48-8741-BA1F6FDC9F5A}"/>
              </c:ext>
            </c:extLst>
          </c:dPt>
          <c:dPt>
            <c:idx val="46"/>
            <c:invertIfNegative val="0"/>
            <c:bubble3D val="0"/>
            <c:spPr>
              <a:solidFill>
                <a:srgbClr val="4C6C9C"/>
              </a:solidFill>
              <a:ln>
                <a:noFill/>
              </a:ln>
            </c:spPr>
            <c:extLst>
              <c:ext xmlns:c16="http://schemas.microsoft.com/office/drawing/2014/chart" uri="{C3380CC4-5D6E-409C-BE32-E72D297353CC}">
                <c16:uniqueId val="{00000036-B0FB-CE48-8741-BA1F6FDC9F5A}"/>
              </c:ext>
            </c:extLst>
          </c:dPt>
          <c:dPt>
            <c:idx val="47"/>
            <c:invertIfNegative val="0"/>
            <c:bubble3D val="0"/>
            <c:spPr>
              <a:solidFill>
                <a:srgbClr val="4C6C9C"/>
              </a:solidFill>
              <a:ln>
                <a:noFill/>
              </a:ln>
            </c:spPr>
            <c:extLst>
              <c:ext xmlns:c16="http://schemas.microsoft.com/office/drawing/2014/chart" uri="{C3380CC4-5D6E-409C-BE32-E72D297353CC}">
                <c16:uniqueId val="{00000037-B0FB-CE48-8741-BA1F6FDC9F5A}"/>
              </c:ext>
            </c:extLst>
          </c:dPt>
          <c:dPt>
            <c:idx val="48"/>
            <c:invertIfNegative val="0"/>
            <c:bubble3D val="0"/>
            <c:spPr>
              <a:solidFill>
                <a:srgbClr val="364D6E"/>
              </a:solidFill>
              <a:ln>
                <a:noFill/>
              </a:ln>
            </c:spPr>
            <c:extLst>
              <c:ext xmlns:c16="http://schemas.microsoft.com/office/drawing/2014/chart" uri="{C3380CC4-5D6E-409C-BE32-E72D297353CC}">
                <c16:uniqueId val="{00000038-B0FB-CE48-8741-BA1F6FDC9F5A}"/>
              </c:ext>
            </c:extLst>
          </c:dPt>
          <c:dPt>
            <c:idx val="49"/>
            <c:invertIfNegative val="0"/>
            <c:bubble3D val="0"/>
            <c:spPr>
              <a:solidFill>
                <a:srgbClr val="364D6E"/>
              </a:solidFill>
              <a:ln>
                <a:noFill/>
              </a:ln>
            </c:spPr>
            <c:extLst>
              <c:ext xmlns:c16="http://schemas.microsoft.com/office/drawing/2014/chart" uri="{C3380CC4-5D6E-409C-BE32-E72D297353CC}">
                <c16:uniqueId val="{00000039-B0FB-CE48-8741-BA1F6FDC9F5A}"/>
              </c:ext>
            </c:extLst>
          </c:dPt>
          <c:dPt>
            <c:idx val="50"/>
            <c:invertIfNegative val="0"/>
            <c:bubble3D val="0"/>
            <c:spPr>
              <a:solidFill>
                <a:srgbClr val="364D6E"/>
              </a:solidFill>
              <a:ln>
                <a:noFill/>
              </a:ln>
            </c:spPr>
            <c:extLst>
              <c:ext xmlns:c16="http://schemas.microsoft.com/office/drawing/2014/chart" uri="{C3380CC4-5D6E-409C-BE32-E72D297353CC}">
                <c16:uniqueId val="{0000003A-B0FB-CE48-8741-BA1F6FDC9F5A}"/>
              </c:ext>
            </c:extLst>
          </c:dPt>
          <c:dPt>
            <c:idx val="51"/>
            <c:invertIfNegative val="0"/>
            <c:bubble3D val="0"/>
            <c:spPr>
              <a:solidFill>
                <a:srgbClr val="364D6E"/>
              </a:solidFill>
              <a:ln>
                <a:noFill/>
              </a:ln>
            </c:spPr>
            <c:extLst>
              <c:ext xmlns:c16="http://schemas.microsoft.com/office/drawing/2014/chart" uri="{C3380CC4-5D6E-409C-BE32-E72D297353CC}">
                <c16:uniqueId val="{0000003B-B0FB-CE48-8741-BA1F6FDC9F5A}"/>
              </c:ext>
            </c:extLst>
          </c:dPt>
          <c:dPt>
            <c:idx val="52"/>
            <c:invertIfNegative val="0"/>
            <c:bubble3D val="0"/>
            <c:spPr>
              <a:solidFill>
                <a:srgbClr val="364D6E"/>
              </a:solidFill>
              <a:ln>
                <a:noFill/>
              </a:ln>
            </c:spPr>
            <c:extLst>
              <c:ext xmlns:c16="http://schemas.microsoft.com/office/drawing/2014/chart" uri="{C3380CC4-5D6E-409C-BE32-E72D297353CC}">
                <c16:uniqueId val="{0000003C-B0FB-CE48-8741-BA1F6FDC9F5A}"/>
              </c:ext>
            </c:extLst>
          </c:dPt>
          <c:dPt>
            <c:idx val="53"/>
            <c:invertIfNegative val="0"/>
            <c:bubble3D val="0"/>
            <c:spPr>
              <a:solidFill>
                <a:srgbClr val="364D6E"/>
              </a:solidFill>
              <a:ln>
                <a:noFill/>
              </a:ln>
            </c:spPr>
            <c:extLst>
              <c:ext xmlns:c16="http://schemas.microsoft.com/office/drawing/2014/chart" uri="{C3380CC4-5D6E-409C-BE32-E72D297353CC}">
                <c16:uniqueId val="{0000003D-B0FB-CE48-8741-BA1F6FDC9F5A}"/>
              </c:ext>
            </c:extLst>
          </c:dPt>
          <c:dPt>
            <c:idx val="54"/>
            <c:invertIfNegative val="0"/>
            <c:bubble3D val="0"/>
            <c:spPr>
              <a:solidFill>
                <a:srgbClr val="364D6E"/>
              </a:solidFill>
              <a:ln>
                <a:noFill/>
              </a:ln>
            </c:spPr>
            <c:extLst>
              <c:ext xmlns:c16="http://schemas.microsoft.com/office/drawing/2014/chart" uri="{C3380CC4-5D6E-409C-BE32-E72D297353CC}">
                <c16:uniqueId val="{0000003E-B0FB-CE48-8741-BA1F6FDC9F5A}"/>
              </c:ext>
            </c:extLst>
          </c:dPt>
          <c:val>
            <c:numRef>
              <c:f>Sheet1!$A$4:$BC$4</c:f>
              <c:numCache>
                <c:formatCode>General</c:formatCode>
                <c:ptCount val="55"/>
                <c:pt idx="28">
                  <c:v>142</c:v>
                </c:pt>
                <c:pt idx="29">
                  <c:v>142</c:v>
                </c:pt>
                <c:pt idx="30">
                  <c:v>142</c:v>
                </c:pt>
                <c:pt idx="31">
                  <c:v>142</c:v>
                </c:pt>
                <c:pt idx="32">
                  <c:v>1982</c:v>
                </c:pt>
                <c:pt idx="33">
                  <c:v>4789</c:v>
                </c:pt>
                <c:pt idx="34">
                  <c:v>10455</c:v>
                </c:pt>
                <c:pt idx="35">
                  <c:v>18029</c:v>
                </c:pt>
                <c:pt idx="36">
                  <c:v>17887</c:v>
                </c:pt>
                <c:pt idx="37">
                  <c:v>22652</c:v>
                </c:pt>
                <c:pt idx="38">
                  <c:v>26472</c:v>
                </c:pt>
                <c:pt idx="39">
                  <c:v>33050</c:v>
                </c:pt>
                <c:pt idx="40">
                  <c:v>1840</c:v>
                </c:pt>
                <c:pt idx="41">
                  <c:v>4647</c:v>
                </c:pt>
                <c:pt idx="42">
                  <c:v>10313</c:v>
                </c:pt>
                <c:pt idx="43">
                  <c:v>17887</c:v>
                </c:pt>
                <c:pt idx="44">
                  <c:v>17887</c:v>
                </c:pt>
                <c:pt idx="45">
                  <c:v>22652</c:v>
                </c:pt>
                <c:pt idx="46">
                  <c:v>26472</c:v>
                </c:pt>
                <c:pt idx="47">
                  <c:v>33050</c:v>
                </c:pt>
                <c:pt idx="48">
                  <c:v>1840</c:v>
                </c:pt>
                <c:pt idx="49">
                  <c:v>4647</c:v>
                </c:pt>
                <c:pt idx="50">
                  <c:v>8473</c:v>
                </c:pt>
                <c:pt idx="51">
                  <c:v>16047</c:v>
                </c:pt>
                <c:pt idx="52">
                  <c:v>16047</c:v>
                </c:pt>
                <c:pt idx="53">
                  <c:v>20812</c:v>
                </c:pt>
                <c:pt idx="54">
                  <c:v>24632</c:v>
                </c:pt>
              </c:numCache>
            </c:numRef>
          </c:val>
          <c:extLst>
            <c:ext xmlns:c16="http://schemas.microsoft.com/office/drawing/2014/chart" uri="{C3380CC4-5D6E-409C-BE32-E72D297353CC}">
              <c16:uniqueId val="{0000003F-B0FB-CE48-8741-BA1F6FDC9F5A}"/>
            </c:ext>
          </c:extLst>
        </c:ser>
        <c:ser>
          <c:idx val="4"/>
          <c:order val="4"/>
          <c:spPr>
            <a:solidFill>
              <a:srgbClr val="4C6C9C"/>
            </a:solidFill>
            <a:ln>
              <a:noFill/>
            </a:ln>
          </c:spPr>
          <c:invertIfNegative val="0"/>
          <c:val>
            <c:numRef>
              <c:f>Sheet1!$A$5:$BC$5</c:f>
              <c:numCache>
                <c:formatCode>General</c:formatCode>
                <c:ptCount val="55"/>
                <c:pt idx="36">
                  <c:v>142</c:v>
                </c:pt>
                <c:pt idx="37">
                  <c:v>142</c:v>
                </c:pt>
                <c:pt idx="38">
                  <c:v>142</c:v>
                </c:pt>
                <c:pt idx="39">
                  <c:v>142</c:v>
                </c:pt>
              </c:numCache>
            </c:numRef>
          </c:val>
          <c:extLst>
            <c:ext xmlns:c16="http://schemas.microsoft.com/office/drawing/2014/chart" uri="{C3380CC4-5D6E-409C-BE32-E72D297353CC}">
              <c16:uniqueId val="{00000040-B0FB-CE48-8741-BA1F6FDC9F5A}"/>
            </c:ext>
          </c:extLst>
        </c:ser>
        <c:dLbls>
          <c:showLegendKey val="0"/>
          <c:showVal val="0"/>
          <c:showCatName val="0"/>
          <c:showSerName val="0"/>
          <c:showPercent val="0"/>
          <c:showBubbleSize val="0"/>
        </c:dLbls>
        <c:gapWidth val="10"/>
        <c:overlap val="100"/>
        <c:axId val="1492939520"/>
        <c:axId val="1"/>
      </c:barChart>
      <c:catAx>
        <c:axId val="1492939520"/>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80000"/>
          <c:min val="0"/>
        </c:scaling>
        <c:delete val="0"/>
        <c:axPos val="l"/>
        <c:majorGridlines>
          <c:spPr>
            <a:ln w="3175" cmpd="sng" algn="ctr">
              <a:solidFill>
                <a:schemeClr val="tx1"/>
              </a:solidFill>
              <a:prstDash val="solid"/>
            </a:ln>
          </c:spPr>
        </c:majorGridlines>
        <c:numFmt formatCode="General" sourceLinked="1"/>
        <c:majorTickMark val="none"/>
        <c:minorTickMark val="none"/>
        <c:tickLblPos val="none"/>
        <c:spPr>
          <a:ln>
            <a:noFill/>
          </a:ln>
        </c:spPr>
        <c:crossAx val="1492939520"/>
        <c:crosses val="min"/>
        <c:crossBetween val="between"/>
        <c:majorUnit val="20000"/>
      </c:valAx>
    </c:plotArea>
    <c:plotVisOnly val="0"/>
    <c:dispBlanksAs val="gap"/>
    <c:showDLblsOverMax val="1"/>
  </c:chart>
  <c:externalData r:id="rId1">
    <c:autoUpdate val="0"/>
  </c:externalData>
</c:chartSpace>
</file>

<file path=ppt/charts/chart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0162853819309809E-2"/>
          <c:y val="5.8757062146892657E-2"/>
          <c:w val="0.95967429236138035"/>
          <c:h val="0.88248587570621473"/>
        </c:manualLayout>
      </c:layout>
      <c:barChart>
        <c:barDir val="col"/>
        <c:grouping val="stacked"/>
        <c:varyColors val="0"/>
        <c:ser>
          <c:idx val="0"/>
          <c:order val="0"/>
          <c:spPr>
            <a:solidFill>
              <a:srgbClr val="DFE5EF"/>
            </a:solidFill>
            <a:ln>
              <a:noFill/>
            </a:ln>
          </c:spPr>
          <c:invertIfNegative val="0"/>
          <c:dPt>
            <c:idx val="27"/>
            <c:invertIfNegative val="0"/>
            <c:bubble3D val="0"/>
            <c:spPr>
              <a:solidFill>
                <a:srgbClr val="C3CFE1"/>
              </a:solidFill>
              <a:ln>
                <a:noFill/>
              </a:ln>
            </c:spPr>
            <c:extLst>
              <c:ext xmlns:c16="http://schemas.microsoft.com/office/drawing/2014/chart" uri="{C3380CC4-5D6E-409C-BE32-E72D297353CC}">
                <c16:uniqueId val="{00000000-8F05-C544-AC99-D382D85530F5}"/>
              </c:ext>
            </c:extLst>
          </c:dPt>
          <c:dPt>
            <c:idx val="28"/>
            <c:invertIfNegative val="0"/>
            <c:bubble3D val="0"/>
            <c:spPr>
              <a:solidFill>
                <a:srgbClr val="C3CFE1"/>
              </a:solidFill>
              <a:ln>
                <a:noFill/>
              </a:ln>
            </c:spPr>
            <c:extLst>
              <c:ext xmlns:c16="http://schemas.microsoft.com/office/drawing/2014/chart" uri="{C3380CC4-5D6E-409C-BE32-E72D297353CC}">
                <c16:uniqueId val="{00000001-8F05-C544-AC99-D382D85530F5}"/>
              </c:ext>
            </c:extLst>
          </c:dPt>
          <c:dPt>
            <c:idx val="29"/>
            <c:invertIfNegative val="0"/>
            <c:bubble3D val="0"/>
            <c:spPr>
              <a:solidFill>
                <a:srgbClr val="C3CFE1"/>
              </a:solidFill>
              <a:ln>
                <a:noFill/>
              </a:ln>
            </c:spPr>
            <c:extLst>
              <c:ext xmlns:c16="http://schemas.microsoft.com/office/drawing/2014/chart" uri="{C3380CC4-5D6E-409C-BE32-E72D297353CC}">
                <c16:uniqueId val="{00000002-8F05-C544-AC99-D382D85530F5}"/>
              </c:ext>
            </c:extLst>
          </c:dPt>
          <c:dPt>
            <c:idx val="30"/>
            <c:invertIfNegative val="0"/>
            <c:bubble3D val="0"/>
            <c:spPr>
              <a:solidFill>
                <a:srgbClr val="C3CFE1"/>
              </a:solidFill>
              <a:ln>
                <a:noFill/>
              </a:ln>
            </c:spPr>
            <c:extLst>
              <c:ext xmlns:c16="http://schemas.microsoft.com/office/drawing/2014/chart" uri="{C3380CC4-5D6E-409C-BE32-E72D297353CC}">
                <c16:uniqueId val="{00000003-8F05-C544-AC99-D382D85530F5}"/>
              </c:ext>
            </c:extLst>
          </c:dPt>
          <c:dPt>
            <c:idx val="31"/>
            <c:invertIfNegative val="0"/>
            <c:bubble3D val="0"/>
            <c:spPr>
              <a:solidFill>
                <a:srgbClr val="C3CFE1"/>
              </a:solidFill>
              <a:ln>
                <a:noFill/>
              </a:ln>
            </c:spPr>
            <c:extLst>
              <c:ext xmlns:c16="http://schemas.microsoft.com/office/drawing/2014/chart" uri="{C3380CC4-5D6E-409C-BE32-E72D297353CC}">
                <c16:uniqueId val="{00000004-8F05-C544-AC99-D382D85530F5}"/>
              </c:ext>
            </c:extLst>
          </c:dPt>
          <c:dPt>
            <c:idx val="32"/>
            <c:invertIfNegative val="0"/>
            <c:bubble3D val="0"/>
            <c:spPr>
              <a:solidFill>
                <a:srgbClr val="C3CFE1"/>
              </a:solidFill>
              <a:ln>
                <a:noFill/>
              </a:ln>
            </c:spPr>
            <c:extLst>
              <c:ext xmlns:c16="http://schemas.microsoft.com/office/drawing/2014/chart" uri="{C3380CC4-5D6E-409C-BE32-E72D297353CC}">
                <c16:uniqueId val="{00000005-8F05-C544-AC99-D382D85530F5}"/>
              </c:ext>
            </c:extLst>
          </c:dPt>
          <c:dPt>
            <c:idx val="33"/>
            <c:invertIfNegative val="0"/>
            <c:bubble3D val="0"/>
            <c:spPr>
              <a:solidFill>
                <a:srgbClr val="C3CFE1"/>
              </a:solidFill>
              <a:ln>
                <a:noFill/>
              </a:ln>
            </c:spPr>
            <c:extLst>
              <c:ext xmlns:c16="http://schemas.microsoft.com/office/drawing/2014/chart" uri="{C3380CC4-5D6E-409C-BE32-E72D297353CC}">
                <c16:uniqueId val="{00000006-8F05-C544-AC99-D382D85530F5}"/>
              </c:ext>
            </c:extLst>
          </c:dPt>
          <c:dPt>
            <c:idx val="34"/>
            <c:invertIfNegative val="0"/>
            <c:bubble3D val="0"/>
            <c:spPr>
              <a:solidFill>
                <a:srgbClr val="C3CFE1"/>
              </a:solidFill>
              <a:ln>
                <a:noFill/>
              </a:ln>
            </c:spPr>
            <c:extLst>
              <c:ext xmlns:c16="http://schemas.microsoft.com/office/drawing/2014/chart" uri="{C3380CC4-5D6E-409C-BE32-E72D297353CC}">
                <c16:uniqueId val="{00000007-8F05-C544-AC99-D382D85530F5}"/>
              </c:ext>
            </c:extLst>
          </c:dPt>
          <c:dPt>
            <c:idx val="35"/>
            <c:invertIfNegative val="0"/>
            <c:bubble3D val="0"/>
            <c:spPr>
              <a:solidFill>
                <a:srgbClr val="9DB1CF"/>
              </a:solidFill>
              <a:ln>
                <a:noFill/>
              </a:ln>
            </c:spPr>
            <c:extLst>
              <c:ext xmlns:c16="http://schemas.microsoft.com/office/drawing/2014/chart" uri="{C3380CC4-5D6E-409C-BE32-E72D297353CC}">
                <c16:uniqueId val="{00000008-8F05-C544-AC99-D382D85530F5}"/>
              </c:ext>
            </c:extLst>
          </c:dPt>
          <c:dPt>
            <c:idx val="36"/>
            <c:invertIfNegative val="0"/>
            <c:bubble3D val="0"/>
            <c:spPr>
              <a:solidFill>
                <a:srgbClr val="9DB1CF"/>
              </a:solidFill>
              <a:ln>
                <a:noFill/>
              </a:ln>
            </c:spPr>
            <c:extLst>
              <c:ext xmlns:c16="http://schemas.microsoft.com/office/drawing/2014/chart" uri="{C3380CC4-5D6E-409C-BE32-E72D297353CC}">
                <c16:uniqueId val="{00000009-8F05-C544-AC99-D382D85530F5}"/>
              </c:ext>
            </c:extLst>
          </c:dPt>
          <c:dPt>
            <c:idx val="37"/>
            <c:invertIfNegative val="0"/>
            <c:bubble3D val="0"/>
            <c:spPr>
              <a:solidFill>
                <a:srgbClr val="9DB1CF"/>
              </a:solidFill>
              <a:ln>
                <a:noFill/>
              </a:ln>
            </c:spPr>
            <c:extLst>
              <c:ext xmlns:c16="http://schemas.microsoft.com/office/drawing/2014/chart" uri="{C3380CC4-5D6E-409C-BE32-E72D297353CC}">
                <c16:uniqueId val="{0000000A-8F05-C544-AC99-D382D85530F5}"/>
              </c:ext>
            </c:extLst>
          </c:dPt>
          <c:dPt>
            <c:idx val="38"/>
            <c:invertIfNegative val="0"/>
            <c:bubble3D val="0"/>
            <c:spPr>
              <a:solidFill>
                <a:srgbClr val="9DB1CF"/>
              </a:solidFill>
              <a:ln>
                <a:noFill/>
              </a:ln>
            </c:spPr>
            <c:extLst>
              <c:ext xmlns:c16="http://schemas.microsoft.com/office/drawing/2014/chart" uri="{C3380CC4-5D6E-409C-BE32-E72D297353CC}">
                <c16:uniqueId val="{0000000B-8F05-C544-AC99-D382D85530F5}"/>
              </c:ext>
            </c:extLst>
          </c:dPt>
          <c:dPt>
            <c:idx val="39"/>
            <c:invertIfNegative val="0"/>
            <c:bubble3D val="0"/>
            <c:spPr>
              <a:solidFill>
                <a:srgbClr val="9DB1CF"/>
              </a:solidFill>
              <a:ln>
                <a:noFill/>
              </a:ln>
            </c:spPr>
            <c:extLst>
              <c:ext xmlns:c16="http://schemas.microsoft.com/office/drawing/2014/chart" uri="{C3380CC4-5D6E-409C-BE32-E72D297353CC}">
                <c16:uniqueId val="{0000000C-8F05-C544-AC99-D382D85530F5}"/>
              </c:ext>
            </c:extLst>
          </c:dPt>
          <c:dPt>
            <c:idx val="40"/>
            <c:invertIfNegative val="0"/>
            <c:bubble3D val="0"/>
            <c:spPr>
              <a:solidFill>
                <a:srgbClr val="9DB1CF"/>
              </a:solidFill>
              <a:ln>
                <a:noFill/>
              </a:ln>
            </c:spPr>
            <c:extLst>
              <c:ext xmlns:c16="http://schemas.microsoft.com/office/drawing/2014/chart" uri="{C3380CC4-5D6E-409C-BE32-E72D297353CC}">
                <c16:uniqueId val="{0000000D-8F05-C544-AC99-D382D85530F5}"/>
              </c:ext>
            </c:extLst>
          </c:dPt>
          <c:dPt>
            <c:idx val="41"/>
            <c:invertIfNegative val="0"/>
            <c:bubble3D val="0"/>
            <c:spPr>
              <a:solidFill>
                <a:srgbClr val="9DB1CF"/>
              </a:solidFill>
              <a:ln>
                <a:noFill/>
              </a:ln>
            </c:spPr>
            <c:extLst>
              <c:ext xmlns:c16="http://schemas.microsoft.com/office/drawing/2014/chart" uri="{C3380CC4-5D6E-409C-BE32-E72D297353CC}">
                <c16:uniqueId val="{0000000E-8F05-C544-AC99-D382D85530F5}"/>
              </c:ext>
            </c:extLst>
          </c:dPt>
          <c:dPt>
            <c:idx val="42"/>
            <c:invertIfNegative val="0"/>
            <c:bubble3D val="0"/>
            <c:spPr>
              <a:solidFill>
                <a:srgbClr val="9DB1CF"/>
              </a:solidFill>
              <a:ln>
                <a:noFill/>
              </a:ln>
            </c:spPr>
            <c:extLst>
              <c:ext xmlns:c16="http://schemas.microsoft.com/office/drawing/2014/chart" uri="{C3380CC4-5D6E-409C-BE32-E72D297353CC}">
                <c16:uniqueId val="{0000000F-8F05-C544-AC99-D382D85530F5}"/>
              </c:ext>
            </c:extLst>
          </c:dPt>
          <c:dPt>
            <c:idx val="43"/>
            <c:invertIfNegative val="0"/>
            <c:bubble3D val="0"/>
            <c:spPr>
              <a:solidFill>
                <a:srgbClr val="6F8DB9"/>
              </a:solidFill>
              <a:ln>
                <a:noFill/>
              </a:ln>
            </c:spPr>
            <c:extLst>
              <c:ext xmlns:c16="http://schemas.microsoft.com/office/drawing/2014/chart" uri="{C3380CC4-5D6E-409C-BE32-E72D297353CC}">
                <c16:uniqueId val="{00000010-8F05-C544-AC99-D382D85530F5}"/>
              </c:ext>
            </c:extLst>
          </c:dPt>
          <c:dPt>
            <c:idx val="44"/>
            <c:invertIfNegative val="0"/>
            <c:bubble3D val="0"/>
            <c:spPr>
              <a:solidFill>
                <a:srgbClr val="6F8DB9"/>
              </a:solidFill>
              <a:ln>
                <a:noFill/>
              </a:ln>
            </c:spPr>
            <c:extLst>
              <c:ext xmlns:c16="http://schemas.microsoft.com/office/drawing/2014/chart" uri="{C3380CC4-5D6E-409C-BE32-E72D297353CC}">
                <c16:uniqueId val="{00000011-8F05-C544-AC99-D382D85530F5}"/>
              </c:ext>
            </c:extLst>
          </c:dPt>
          <c:dPt>
            <c:idx val="45"/>
            <c:invertIfNegative val="0"/>
            <c:bubble3D val="0"/>
            <c:spPr>
              <a:solidFill>
                <a:srgbClr val="6F8DB9"/>
              </a:solidFill>
              <a:ln>
                <a:noFill/>
              </a:ln>
            </c:spPr>
            <c:extLst>
              <c:ext xmlns:c16="http://schemas.microsoft.com/office/drawing/2014/chart" uri="{C3380CC4-5D6E-409C-BE32-E72D297353CC}">
                <c16:uniqueId val="{00000012-8F05-C544-AC99-D382D85530F5}"/>
              </c:ext>
            </c:extLst>
          </c:dPt>
          <c:dPt>
            <c:idx val="46"/>
            <c:invertIfNegative val="0"/>
            <c:bubble3D val="0"/>
            <c:spPr>
              <a:solidFill>
                <a:srgbClr val="6F8DB9"/>
              </a:solidFill>
              <a:ln>
                <a:noFill/>
              </a:ln>
            </c:spPr>
            <c:extLst>
              <c:ext xmlns:c16="http://schemas.microsoft.com/office/drawing/2014/chart" uri="{C3380CC4-5D6E-409C-BE32-E72D297353CC}">
                <c16:uniqueId val="{00000013-8F05-C544-AC99-D382D85530F5}"/>
              </c:ext>
            </c:extLst>
          </c:dPt>
          <c:dPt>
            <c:idx val="47"/>
            <c:invertIfNegative val="0"/>
            <c:bubble3D val="0"/>
            <c:spPr>
              <a:solidFill>
                <a:srgbClr val="6F8DB9"/>
              </a:solidFill>
              <a:ln>
                <a:noFill/>
              </a:ln>
            </c:spPr>
            <c:extLst>
              <c:ext xmlns:c16="http://schemas.microsoft.com/office/drawing/2014/chart" uri="{C3380CC4-5D6E-409C-BE32-E72D297353CC}">
                <c16:uniqueId val="{00000014-8F05-C544-AC99-D382D85530F5}"/>
              </c:ext>
            </c:extLst>
          </c:dPt>
          <c:dPt>
            <c:idx val="48"/>
            <c:invertIfNegative val="0"/>
            <c:bubble3D val="0"/>
            <c:spPr>
              <a:solidFill>
                <a:srgbClr val="6F8DB9"/>
              </a:solidFill>
              <a:ln>
                <a:noFill/>
              </a:ln>
            </c:spPr>
            <c:extLst>
              <c:ext xmlns:c16="http://schemas.microsoft.com/office/drawing/2014/chart" uri="{C3380CC4-5D6E-409C-BE32-E72D297353CC}">
                <c16:uniqueId val="{00000015-8F05-C544-AC99-D382D85530F5}"/>
              </c:ext>
            </c:extLst>
          </c:dPt>
          <c:dPt>
            <c:idx val="49"/>
            <c:invertIfNegative val="0"/>
            <c:bubble3D val="0"/>
            <c:spPr>
              <a:solidFill>
                <a:srgbClr val="6F8DB9"/>
              </a:solidFill>
              <a:ln>
                <a:noFill/>
              </a:ln>
            </c:spPr>
            <c:extLst>
              <c:ext xmlns:c16="http://schemas.microsoft.com/office/drawing/2014/chart" uri="{C3380CC4-5D6E-409C-BE32-E72D297353CC}">
                <c16:uniqueId val="{00000016-8F05-C544-AC99-D382D85530F5}"/>
              </c:ext>
            </c:extLst>
          </c:dPt>
          <c:dPt>
            <c:idx val="50"/>
            <c:invertIfNegative val="0"/>
            <c:bubble3D val="0"/>
            <c:spPr>
              <a:solidFill>
                <a:srgbClr val="6F8DB9"/>
              </a:solidFill>
              <a:ln>
                <a:noFill/>
              </a:ln>
            </c:spPr>
            <c:extLst>
              <c:ext xmlns:c16="http://schemas.microsoft.com/office/drawing/2014/chart" uri="{C3380CC4-5D6E-409C-BE32-E72D297353CC}">
                <c16:uniqueId val="{00000017-8F05-C544-AC99-D382D85530F5}"/>
              </c:ext>
            </c:extLst>
          </c:dPt>
          <c:dPt>
            <c:idx val="51"/>
            <c:invertIfNegative val="0"/>
            <c:bubble3D val="0"/>
            <c:spPr>
              <a:solidFill>
                <a:srgbClr val="4C6C9C"/>
              </a:solidFill>
              <a:ln>
                <a:noFill/>
              </a:ln>
            </c:spPr>
            <c:extLst>
              <c:ext xmlns:c16="http://schemas.microsoft.com/office/drawing/2014/chart" uri="{C3380CC4-5D6E-409C-BE32-E72D297353CC}">
                <c16:uniqueId val="{00000018-8F05-C544-AC99-D382D85530F5}"/>
              </c:ext>
            </c:extLst>
          </c:dPt>
          <c:dPt>
            <c:idx val="52"/>
            <c:invertIfNegative val="0"/>
            <c:bubble3D val="0"/>
            <c:spPr>
              <a:solidFill>
                <a:srgbClr val="4C6C9C"/>
              </a:solidFill>
              <a:ln>
                <a:noFill/>
              </a:ln>
            </c:spPr>
            <c:extLst>
              <c:ext xmlns:c16="http://schemas.microsoft.com/office/drawing/2014/chart" uri="{C3380CC4-5D6E-409C-BE32-E72D297353CC}">
                <c16:uniqueId val="{00000019-8F05-C544-AC99-D382D85530F5}"/>
              </c:ext>
            </c:extLst>
          </c:dPt>
          <c:dPt>
            <c:idx val="53"/>
            <c:invertIfNegative val="0"/>
            <c:bubble3D val="0"/>
            <c:spPr>
              <a:solidFill>
                <a:schemeClr val="accent2"/>
              </a:solidFill>
              <a:ln>
                <a:noFill/>
              </a:ln>
            </c:spPr>
            <c:extLst>
              <c:ext xmlns:c16="http://schemas.microsoft.com/office/drawing/2014/chart" uri="{C3380CC4-5D6E-409C-BE32-E72D297353CC}">
                <c16:uniqueId val="{0000001A-8F05-C544-AC99-D382D85530F5}"/>
              </c:ext>
            </c:extLst>
          </c:dPt>
          <c:dPt>
            <c:idx val="54"/>
            <c:invertIfNegative val="0"/>
            <c:bubble3D val="0"/>
            <c:spPr>
              <a:solidFill>
                <a:schemeClr val="accent2"/>
              </a:solidFill>
              <a:ln>
                <a:noFill/>
              </a:ln>
            </c:spPr>
            <c:extLst>
              <c:ext xmlns:c16="http://schemas.microsoft.com/office/drawing/2014/chart" uri="{C3380CC4-5D6E-409C-BE32-E72D297353CC}">
                <c16:uniqueId val="{0000001B-8F05-C544-AC99-D382D85530F5}"/>
              </c:ext>
            </c:extLst>
          </c:dPt>
          <c:val>
            <c:numRef>
              <c:f>Sheet1!$A$1:$BC$1</c:f>
              <c:numCache>
                <c:formatCode>General</c:formatCode>
                <c:ptCount val="55"/>
                <c:pt idx="0">
                  <c:v>1044</c:v>
                </c:pt>
                <c:pt idx="1">
                  <c:v>1017</c:v>
                </c:pt>
                <c:pt idx="2">
                  <c:v>1689</c:v>
                </c:pt>
                <c:pt idx="3">
                  <c:v>1795</c:v>
                </c:pt>
                <c:pt idx="4">
                  <c:v>2002</c:v>
                </c:pt>
                <c:pt idx="5">
                  <c:v>4087</c:v>
                </c:pt>
                <c:pt idx="6">
                  <c:v>4659</c:v>
                </c:pt>
                <c:pt idx="7">
                  <c:v>6393</c:v>
                </c:pt>
                <c:pt idx="8">
                  <c:v>6833</c:v>
                </c:pt>
                <c:pt idx="9">
                  <c:v>9616</c:v>
                </c:pt>
                <c:pt idx="10">
                  <c:v>9870</c:v>
                </c:pt>
                <c:pt idx="11">
                  <c:v>9870</c:v>
                </c:pt>
                <c:pt idx="12">
                  <c:v>10775</c:v>
                </c:pt>
                <c:pt idx="13">
                  <c:v>8440</c:v>
                </c:pt>
                <c:pt idx="14">
                  <c:v>10346</c:v>
                </c:pt>
                <c:pt idx="15">
                  <c:v>12482</c:v>
                </c:pt>
                <c:pt idx="16">
                  <c:v>13522</c:v>
                </c:pt>
                <c:pt idx="17">
                  <c:v>12349</c:v>
                </c:pt>
                <c:pt idx="18">
                  <c:v>12704</c:v>
                </c:pt>
                <c:pt idx="19">
                  <c:v>14104</c:v>
                </c:pt>
                <c:pt idx="20">
                  <c:v>12759</c:v>
                </c:pt>
                <c:pt idx="21">
                  <c:v>12759</c:v>
                </c:pt>
                <c:pt idx="22">
                  <c:v>10013</c:v>
                </c:pt>
                <c:pt idx="23">
                  <c:v>5771</c:v>
                </c:pt>
                <c:pt idx="24">
                  <c:v>4291</c:v>
                </c:pt>
                <c:pt idx="25">
                  <c:v>4291</c:v>
                </c:pt>
                <c:pt idx="26">
                  <c:v>1400</c:v>
                </c:pt>
                <c:pt idx="27">
                  <c:v>14104</c:v>
                </c:pt>
                <c:pt idx="28">
                  <c:v>12759</c:v>
                </c:pt>
                <c:pt idx="29">
                  <c:v>12759</c:v>
                </c:pt>
                <c:pt idx="30">
                  <c:v>10013</c:v>
                </c:pt>
                <c:pt idx="31">
                  <c:v>5771</c:v>
                </c:pt>
                <c:pt idx="32">
                  <c:v>4291</c:v>
                </c:pt>
                <c:pt idx="33">
                  <c:v>4291</c:v>
                </c:pt>
                <c:pt idx="34">
                  <c:v>1400</c:v>
                </c:pt>
                <c:pt idx="35">
                  <c:v>14104</c:v>
                </c:pt>
                <c:pt idx="36">
                  <c:v>12759</c:v>
                </c:pt>
                <c:pt idx="37">
                  <c:v>12759</c:v>
                </c:pt>
                <c:pt idx="38">
                  <c:v>10013</c:v>
                </c:pt>
                <c:pt idx="39">
                  <c:v>5771</c:v>
                </c:pt>
                <c:pt idx="40">
                  <c:v>4291</c:v>
                </c:pt>
                <c:pt idx="41">
                  <c:v>4291</c:v>
                </c:pt>
                <c:pt idx="42">
                  <c:v>1400</c:v>
                </c:pt>
                <c:pt idx="43">
                  <c:v>12702</c:v>
                </c:pt>
                <c:pt idx="44">
                  <c:v>11357</c:v>
                </c:pt>
                <c:pt idx="45">
                  <c:v>11357</c:v>
                </c:pt>
                <c:pt idx="46">
                  <c:v>10013</c:v>
                </c:pt>
                <c:pt idx="47">
                  <c:v>5771</c:v>
                </c:pt>
                <c:pt idx="48">
                  <c:v>4291</c:v>
                </c:pt>
                <c:pt idx="49">
                  <c:v>4291</c:v>
                </c:pt>
                <c:pt idx="50">
                  <c:v>1400</c:v>
                </c:pt>
                <c:pt idx="51">
                  <c:v>4291</c:v>
                </c:pt>
                <c:pt idx="52">
                  <c:v>4291</c:v>
                </c:pt>
                <c:pt idx="53">
                  <c:v>0</c:v>
                </c:pt>
                <c:pt idx="54">
                  <c:v>0</c:v>
                </c:pt>
              </c:numCache>
            </c:numRef>
          </c:val>
          <c:extLst>
            <c:ext xmlns:c16="http://schemas.microsoft.com/office/drawing/2014/chart" uri="{C3380CC4-5D6E-409C-BE32-E72D297353CC}">
              <c16:uniqueId val="{0000001C-8F05-C544-AC99-D382D85530F5}"/>
            </c:ext>
          </c:extLst>
        </c:ser>
        <c:ser>
          <c:idx val="1"/>
          <c:order val="1"/>
          <c:spPr>
            <a:solidFill>
              <a:srgbClr val="C3CFE1"/>
            </a:solidFill>
            <a:ln>
              <a:noFill/>
            </a:ln>
          </c:spPr>
          <c:invertIfNegative val="0"/>
          <c:dPt>
            <c:idx val="27"/>
            <c:invertIfNegative val="0"/>
            <c:bubble3D val="0"/>
            <c:spPr>
              <a:solidFill>
                <a:srgbClr val="9DB1CF"/>
              </a:solidFill>
              <a:ln>
                <a:noFill/>
              </a:ln>
            </c:spPr>
            <c:extLst>
              <c:ext xmlns:c16="http://schemas.microsoft.com/office/drawing/2014/chart" uri="{C3380CC4-5D6E-409C-BE32-E72D297353CC}">
                <c16:uniqueId val="{0000001D-8F05-C544-AC99-D382D85530F5}"/>
              </c:ext>
            </c:extLst>
          </c:dPt>
          <c:dPt>
            <c:idx val="28"/>
            <c:invertIfNegative val="0"/>
            <c:bubble3D val="0"/>
            <c:spPr>
              <a:solidFill>
                <a:srgbClr val="9DB1CF"/>
              </a:solidFill>
              <a:ln>
                <a:noFill/>
              </a:ln>
            </c:spPr>
            <c:extLst>
              <c:ext xmlns:c16="http://schemas.microsoft.com/office/drawing/2014/chart" uri="{C3380CC4-5D6E-409C-BE32-E72D297353CC}">
                <c16:uniqueId val="{0000001E-8F05-C544-AC99-D382D85530F5}"/>
              </c:ext>
            </c:extLst>
          </c:dPt>
          <c:dPt>
            <c:idx val="29"/>
            <c:invertIfNegative val="0"/>
            <c:bubble3D val="0"/>
            <c:spPr>
              <a:solidFill>
                <a:srgbClr val="9DB1CF"/>
              </a:solidFill>
              <a:ln>
                <a:noFill/>
              </a:ln>
            </c:spPr>
            <c:extLst>
              <c:ext xmlns:c16="http://schemas.microsoft.com/office/drawing/2014/chart" uri="{C3380CC4-5D6E-409C-BE32-E72D297353CC}">
                <c16:uniqueId val="{0000001F-8F05-C544-AC99-D382D85530F5}"/>
              </c:ext>
            </c:extLst>
          </c:dPt>
          <c:dPt>
            <c:idx val="30"/>
            <c:invertIfNegative val="0"/>
            <c:bubble3D val="0"/>
            <c:spPr>
              <a:solidFill>
                <a:srgbClr val="9DB1CF"/>
              </a:solidFill>
              <a:ln>
                <a:noFill/>
              </a:ln>
            </c:spPr>
            <c:extLst>
              <c:ext xmlns:c16="http://schemas.microsoft.com/office/drawing/2014/chart" uri="{C3380CC4-5D6E-409C-BE32-E72D297353CC}">
                <c16:uniqueId val="{00000020-8F05-C544-AC99-D382D85530F5}"/>
              </c:ext>
            </c:extLst>
          </c:dPt>
          <c:dPt>
            <c:idx val="31"/>
            <c:invertIfNegative val="0"/>
            <c:bubble3D val="0"/>
            <c:spPr>
              <a:solidFill>
                <a:srgbClr val="9DB1CF"/>
              </a:solidFill>
              <a:ln>
                <a:noFill/>
              </a:ln>
            </c:spPr>
            <c:extLst>
              <c:ext xmlns:c16="http://schemas.microsoft.com/office/drawing/2014/chart" uri="{C3380CC4-5D6E-409C-BE32-E72D297353CC}">
                <c16:uniqueId val="{00000021-8F05-C544-AC99-D382D85530F5}"/>
              </c:ext>
            </c:extLst>
          </c:dPt>
          <c:dPt>
            <c:idx val="32"/>
            <c:invertIfNegative val="0"/>
            <c:bubble3D val="0"/>
            <c:spPr>
              <a:solidFill>
                <a:srgbClr val="9DB1CF"/>
              </a:solidFill>
              <a:ln>
                <a:noFill/>
              </a:ln>
            </c:spPr>
            <c:extLst>
              <c:ext xmlns:c16="http://schemas.microsoft.com/office/drawing/2014/chart" uri="{C3380CC4-5D6E-409C-BE32-E72D297353CC}">
                <c16:uniqueId val="{00000022-8F05-C544-AC99-D382D85530F5}"/>
              </c:ext>
            </c:extLst>
          </c:dPt>
          <c:dPt>
            <c:idx val="33"/>
            <c:invertIfNegative val="0"/>
            <c:bubble3D val="0"/>
            <c:spPr>
              <a:solidFill>
                <a:srgbClr val="9DB1CF"/>
              </a:solidFill>
              <a:ln>
                <a:noFill/>
              </a:ln>
            </c:spPr>
            <c:extLst>
              <c:ext xmlns:c16="http://schemas.microsoft.com/office/drawing/2014/chart" uri="{C3380CC4-5D6E-409C-BE32-E72D297353CC}">
                <c16:uniqueId val="{00000023-8F05-C544-AC99-D382D85530F5}"/>
              </c:ext>
            </c:extLst>
          </c:dPt>
          <c:dPt>
            <c:idx val="34"/>
            <c:invertIfNegative val="0"/>
            <c:bubble3D val="0"/>
            <c:spPr>
              <a:solidFill>
                <a:srgbClr val="9DB1CF"/>
              </a:solidFill>
              <a:ln>
                <a:noFill/>
              </a:ln>
            </c:spPr>
            <c:extLst>
              <c:ext xmlns:c16="http://schemas.microsoft.com/office/drawing/2014/chart" uri="{C3380CC4-5D6E-409C-BE32-E72D297353CC}">
                <c16:uniqueId val="{00000024-8F05-C544-AC99-D382D85530F5}"/>
              </c:ext>
            </c:extLst>
          </c:dPt>
          <c:dPt>
            <c:idx val="35"/>
            <c:invertIfNegative val="0"/>
            <c:bubble3D val="0"/>
            <c:spPr>
              <a:solidFill>
                <a:srgbClr val="6F8DB9"/>
              </a:solidFill>
              <a:ln>
                <a:noFill/>
              </a:ln>
            </c:spPr>
            <c:extLst>
              <c:ext xmlns:c16="http://schemas.microsoft.com/office/drawing/2014/chart" uri="{C3380CC4-5D6E-409C-BE32-E72D297353CC}">
                <c16:uniqueId val="{00000025-8F05-C544-AC99-D382D85530F5}"/>
              </c:ext>
            </c:extLst>
          </c:dPt>
          <c:dPt>
            <c:idx val="36"/>
            <c:invertIfNegative val="0"/>
            <c:bubble3D val="0"/>
            <c:spPr>
              <a:solidFill>
                <a:srgbClr val="6F8DB9"/>
              </a:solidFill>
              <a:ln>
                <a:noFill/>
              </a:ln>
            </c:spPr>
            <c:extLst>
              <c:ext xmlns:c16="http://schemas.microsoft.com/office/drawing/2014/chart" uri="{C3380CC4-5D6E-409C-BE32-E72D297353CC}">
                <c16:uniqueId val="{00000026-8F05-C544-AC99-D382D85530F5}"/>
              </c:ext>
            </c:extLst>
          </c:dPt>
          <c:dPt>
            <c:idx val="37"/>
            <c:invertIfNegative val="0"/>
            <c:bubble3D val="0"/>
            <c:spPr>
              <a:solidFill>
                <a:srgbClr val="6F8DB9"/>
              </a:solidFill>
              <a:ln>
                <a:noFill/>
              </a:ln>
            </c:spPr>
            <c:extLst>
              <c:ext xmlns:c16="http://schemas.microsoft.com/office/drawing/2014/chart" uri="{C3380CC4-5D6E-409C-BE32-E72D297353CC}">
                <c16:uniqueId val="{00000027-8F05-C544-AC99-D382D85530F5}"/>
              </c:ext>
            </c:extLst>
          </c:dPt>
          <c:dPt>
            <c:idx val="38"/>
            <c:invertIfNegative val="0"/>
            <c:bubble3D val="0"/>
            <c:spPr>
              <a:solidFill>
                <a:srgbClr val="6F8DB9"/>
              </a:solidFill>
              <a:ln>
                <a:noFill/>
              </a:ln>
            </c:spPr>
            <c:extLst>
              <c:ext xmlns:c16="http://schemas.microsoft.com/office/drawing/2014/chart" uri="{C3380CC4-5D6E-409C-BE32-E72D297353CC}">
                <c16:uniqueId val="{00000028-8F05-C544-AC99-D382D85530F5}"/>
              </c:ext>
            </c:extLst>
          </c:dPt>
          <c:dPt>
            <c:idx val="39"/>
            <c:invertIfNegative val="0"/>
            <c:bubble3D val="0"/>
            <c:spPr>
              <a:solidFill>
                <a:srgbClr val="6F8DB9"/>
              </a:solidFill>
              <a:ln>
                <a:noFill/>
              </a:ln>
            </c:spPr>
            <c:extLst>
              <c:ext xmlns:c16="http://schemas.microsoft.com/office/drawing/2014/chart" uri="{C3380CC4-5D6E-409C-BE32-E72D297353CC}">
                <c16:uniqueId val="{00000029-8F05-C544-AC99-D382D85530F5}"/>
              </c:ext>
            </c:extLst>
          </c:dPt>
          <c:dPt>
            <c:idx val="40"/>
            <c:invertIfNegative val="0"/>
            <c:bubble3D val="0"/>
            <c:spPr>
              <a:solidFill>
                <a:srgbClr val="6F8DB9"/>
              </a:solidFill>
              <a:ln>
                <a:noFill/>
              </a:ln>
            </c:spPr>
            <c:extLst>
              <c:ext xmlns:c16="http://schemas.microsoft.com/office/drawing/2014/chart" uri="{C3380CC4-5D6E-409C-BE32-E72D297353CC}">
                <c16:uniqueId val="{0000002A-8F05-C544-AC99-D382D85530F5}"/>
              </c:ext>
            </c:extLst>
          </c:dPt>
          <c:dPt>
            <c:idx val="41"/>
            <c:invertIfNegative val="0"/>
            <c:bubble3D val="0"/>
            <c:spPr>
              <a:solidFill>
                <a:srgbClr val="6F8DB9"/>
              </a:solidFill>
              <a:ln>
                <a:noFill/>
              </a:ln>
            </c:spPr>
            <c:extLst>
              <c:ext xmlns:c16="http://schemas.microsoft.com/office/drawing/2014/chart" uri="{C3380CC4-5D6E-409C-BE32-E72D297353CC}">
                <c16:uniqueId val="{0000002B-8F05-C544-AC99-D382D85530F5}"/>
              </c:ext>
            </c:extLst>
          </c:dPt>
          <c:dPt>
            <c:idx val="42"/>
            <c:invertIfNegative val="0"/>
            <c:bubble3D val="0"/>
            <c:spPr>
              <a:solidFill>
                <a:srgbClr val="6F8DB9"/>
              </a:solidFill>
              <a:ln>
                <a:noFill/>
              </a:ln>
            </c:spPr>
            <c:extLst>
              <c:ext xmlns:c16="http://schemas.microsoft.com/office/drawing/2014/chart" uri="{C3380CC4-5D6E-409C-BE32-E72D297353CC}">
                <c16:uniqueId val="{0000002C-8F05-C544-AC99-D382D85530F5}"/>
              </c:ext>
            </c:extLst>
          </c:dPt>
          <c:dPt>
            <c:idx val="43"/>
            <c:invertIfNegative val="0"/>
            <c:bubble3D val="0"/>
            <c:spPr>
              <a:solidFill>
                <a:srgbClr val="4C6C9C"/>
              </a:solidFill>
              <a:ln>
                <a:noFill/>
              </a:ln>
            </c:spPr>
            <c:extLst>
              <c:ext xmlns:c16="http://schemas.microsoft.com/office/drawing/2014/chart" uri="{C3380CC4-5D6E-409C-BE32-E72D297353CC}">
                <c16:uniqueId val="{0000002D-8F05-C544-AC99-D382D85530F5}"/>
              </c:ext>
            </c:extLst>
          </c:dPt>
          <c:dPt>
            <c:idx val="44"/>
            <c:invertIfNegative val="0"/>
            <c:bubble3D val="0"/>
            <c:spPr>
              <a:solidFill>
                <a:srgbClr val="4C6C9C"/>
              </a:solidFill>
              <a:ln>
                <a:noFill/>
              </a:ln>
            </c:spPr>
            <c:extLst>
              <c:ext xmlns:c16="http://schemas.microsoft.com/office/drawing/2014/chart" uri="{C3380CC4-5D6E-409C-BE32-E72D297353CC}">
                <c16:uniqueId val="{0000002E-8F05-C544-AC99-D382D85530F5}"/>
              </c:ext>
            </c:extLst>
          </c:dPt>
          <c:dPt>
            <c:idx val="45"/>
            <c:invertIfNegative val="0"/>
            <c:bubble3D val="0"/>
            <c:spPr>
              <a:solidFill>
                <a:srgbClr val="4C6C9C"/>
              </a:solidFill>
              <a:ln>
                <a:noFill/>
              </a:ln>
            </c:spPr>
            <c:extLst>
              <c:ext xmlns:c16="http://schemas.microsoft.com/office/drawing/2014/chart" uri="{C3380CC4-5D6E-409C-BE32-E72D297353CC}">
                <c16:uniqueId val="{0000002F-8F05-C544-AC99-D382D85530F5}"/>
              </c:ext>
            </c:extLst>
          </c:dPt>
          <c:dPt>
            <c:idx val="46"/>
            <c:invertIfNegative val="0"/>
            <c:bubble3D val="0"/>
            <c:spPr>
              <a:solidFill>
                <a:srgbClr val="4C6C9C"/>
              </a:solidFill>
              <a:ln>
                <a:noFill/>
              </a:ln>
            </c:spPr>
            <c:extLst>
              <c:ext xmlns:c16="http://schemas.microsoft.com/office/drawing/2014/chart" uri="{C3380CC4-5D6E-409C-BE32-E72D297353CC}">
                <c16:uniqueId val="{00000030-8F05-C544-AC99-D382D85530F5}"/>
              </c:ext>
            </c:extLst>
          </c:dPt>
          <c:dPt>
            <c:idx val="47"/>
            <c:invertIfNegative val="0"/>
            <c:bubble3D val="0"/>
            <c:spPr>
              <a:solidFill>
                <a:srgbClr val="4C6C9C"/>
              </a:solidFill>
              <a:ln>
                <a:noFill/>
              </a:ln>
            </c:spPr>
            <c:extLst>
              <c:ext xmlns:c16="http://schemas.microsoft.com/office/drawing/2014/chart" uri="{C3380CC4-5D6E-409C-BE32-E72D297353CC}">
                <c16:uniqueId val="{00000031-8F05-C544-AC99-D382D85530F5}"/>
              </c:ext>
            </c:extLst>
          </c:dPt>
          <c:dPt>
            <c:idx val="48"/>
            <c:invertIfNegative val="0"/>
            <c:bubble3D val="0"/>
            <c:spPr>
              <a:solidFill>
                <a:srgbClr val="4C6C9C"/>
              </a:solidFill>
              <a:ln>
                <a:noFill/>
              </a:ln>
            </c:spPr>
            <c:extLst>
              <c:ext xmlns:c16="http://schemas.microsoft.com/office/drawing/2014/chart" uri="{C3380CC4-5D6E-409C-BE32-E72D297353CC}">
                <c16:uniqueId val="{00000032-8F05-C544-AC99-D382D85530F5}"/>
              </c:ext>
            </c:extLst>
          </c:dPt>
          <c:dPt>
            <c:idx val="49"/>
            <c:invertIfNegative val="0"/>
            <c:bubble3D val="0"/>
            <c:spPr>
              <a:solidFill>
                <a:srgbClr val="4C6C9C"/>
              </a:solidFill>
              <a:ln>
                <a:noFill/>
              </a:ln>
            </c:spPr>
            <c:extLst>
              <c:ext xmlns:c16="http://schemas.microsoft.com/office/drawing/2014/chart" uri="{C3380CC4-5D6E-409C-BE32-E72D297353CC}">
                <c16:uniqueId val="{00000033-8F05-C544-AC99-D382D85530F5}"/>
              </c:ext>
            </c:extLst>
          </c:dPt>
          <c:dPt>
            <c:idx val="50"/>
            <c:invertIfNegative val="0"/>
            <c:bubble3D val="0"/>
            <c:spPr>
              <a:solidFill>
                <a:srgbClr val="4C6C9C"/>
              </a:solidFill>
              <a:ln>
                <a:noFill/>
              </a:ln>
            </c:spPr>
            <c:extLst>
              <c:ext xmlns:c16="http://schemas.microsoft.com/office/drawing/2014/chart" uri="{C3380CC4-5D6E-409C-BE32-E72D297353CC}">
                <c16:uniqueId val="{00000034-8F05-C544-AC99-D382D85530F5}"/>
              </c:ext>
            </c:extLst>
          </c:dPt>
          <c:dPt>
            <c:idx val="51"/>
            <c:invertIfNegative val="0"/>
            <c:bubble3D val="0"/>
            <c:spPr>
              <a:solidFill>
                <a:srgbClr val="364D6E"/>
              </a:solidFill>
              <a:ln>
                <a:noFill/>
              </a:ln>
            </c:spPr>
            <c:extLst>
              <c:ext xmlns:c16="http://schemas.microsoft.com/office/drawing/2014/chart" uri="{C3380CC4-5D6E-409C-BE32-E72D297353CC}">
                <c16:uniqueId val="{00000035-8F05-C544-AC99-D382D85530F5}"/>
              </c:ext>
            </c:extLst>
          </c:dPt>
          <c:dPt>
            <c:idx val="52"/>
            <c:invertIfNegative val="0"/>
            <c:bubble3D val="0"/>
            <c:spPr>
              <a:solidFill>
                <a:srgbClr val="364D6E"/>
              </a:solidFill>
              <a:ln>
                <a:noFill/>
              </a:ln>
            </c:spPr>
            <c:extLst>
              <c:ext xmlns:c16="http://schemas.microsoft.com/office/drawing/2014/chart" uri="{C3380CC4-5D6E-409C-BE32-E72D297353CC}">
                <c16:uniqueId val="{00000036-8F05-C544-AC99-D382D85530F5}"/>
              </c:ext>
            </c:extLst>
          </c:dPt>
          <c:dPt>
            <c:idx val="53"/>
            <c:invertIfNegative val="0"/>
            <c:bubble3D val="0"/>
            <c:spPr>
              <a:solidFill>
                <a:srgbClr val="364D6E"/>
              </a:solidFill>
              <a:ln>
                <a:noFill/>
              </a:ln>
            </c:spPr>
            <c:extLst>
              <c:ext xmlns:c16="http://schemas.microsoft.com/office/drawing/2014/chart" uri="{C3380CC4-5D6E-409C-BE32-E72D297353CC}">
                <c16:uniqueId val="{00000037-8F05-C544-AC99-D382D85530F5}"/>
              </c:ext>
            </c:extLst>
          </c:dPt>
          <c:dPt>
            <c:idx val="54"/>
            <c:invertIfNegative val="0"/>
            <c:bubble3D val="0"/>
            <c:spPr>
              <a:solidFill>
                <a:srgbClr val="364D6E"/>
              </a:solidFill>
              <a:ln>
                <a:noFill/>
              </a:ln>
            </c:spPr>
            <c:extLst>
              <c:ext xmlns:c16="http://schemas.microsoft.com/office/drawing/2014/chart" uri="{C3380CC4-5D6E-409C-BE32-E72D297353CC}">
                <c16:uniqueId val="{00000038-8F05-C544-AC99-D382D85530F5}"/>
              </c:ext>
            </c:extLst>
          </c:dPt>
          <c:val>
            <c:numRef>
              <c:f>Sheet1!$A$2:$BC$2</c:f>
              <c:numCache>
                <c:formatCode>General</c:formatCode>
                <c:ptCount val="55"/>
                <c:pt idx="0">
                  <c:v>16</c:v>
                </c:pt>
                <c:pt idx="1">
                  <c:v>16</c:v>
                </c:pt>
                <c:pt idx="2">
                  <c:v>16</c:v>
                </c:pt>
                <c:pt idx="3">
                  <c:v>16</c:v>
                </c:pt>
                <c:pt idx="4">
                  <c:v>143</c:v>
                </c:pt>
                <c:pt idx="5">
                  <c:v>393</c:v>
                </c:pt>
                <c:pt idx="6">
                  <c:v>661</c:v>
                </c:pt>
                <c:pt idx="7">
                  <c:v>499</c:v>
                </c:pt>
                <c:pt idx="8">
                  <c:v>499</c:v>
                </c:pt>
                <c:pt idx="9">
                  <c:v>499</c:v>
                </c:pt>
                <c:pt idx="10">
                  <c:v>1171</c:v>
                </c:pt>
                <c:pt idx="11">
                  <c:v>1171</c:v>
                </c:pt>
                <c:pt idx="12">
                  <c:v>1484</c:v>
                </c:pt>
                <c:pt idx="13">
                  <c:v>3819</c:v>
                </c:pt>
                <c:pt idx="14">
                  <c:v>4659</c:v>
                </c:pt>
                <c:pt idx="15">
                  <c:v>6393</c:v>
                </c:pt>
                <c:pt idx="16">
                  <c:v>6833</c:v>
                </c:pt>
                <c:pt idx="17">
                  <c:v>9616</c:v>
                </c:pt>
                <c:pt idx="18">
                  <c:v>9870</c:v>
                </c:pt>
                <c:pt idx="19">
                  <c:v>9870</c:v>
                </c:pt>
                <c:pt idx="20">
                  <c:v>9455</c:v>
                </c:pt>
                <c:pt idx="21">
                  <c:v>7539</c:v>
                </c:pt>
                <c:pt idx="22">
                  <c:v>9445</c:v>
                </c:pt>
                <c:pt idx="23">
                  <c:v>11581</c:v>
                </c:pt>
                <c:pt idx="24">
                  <c:v>13061</c:v>
                </c:pt>
                <c:pt idx="25">
                  <c:v>10739</c:v>
                </c:pt>
                <c:pt idx="26">
                  <c:v>12704</c:v>
                </c:pt>
                <c:pt idx="27">
                  <c:v>7419</c:v>
                </c:pt>
                <c:pt idx="28">
                  <c:v>8764</c:v>
                </c:pt>
                <c:pt idx="29">
                  <c:v>7539</c:v>
                </c:pt>
                <c:pt idx="30">
                  <c:v>9445</c:v>
                </c:pt>
                <c:pt idx="31">
                  <c:v>11581</c:v>
                </c:pt>
                <c:pt idx="32">
                  <c:v>13061</c:v>
                </c:pt>
                <c:pt idx="33">
                  <c:v>10739</c:v>
                </c:pt>
                <c:pt idx="34">
                  <c:v>12704</c:v>
                </c:pt>
                <c:pt idx="35">
                  <c:v>7419</c:v>
                </c:pt>
                <c:pt idx="36">
                  <c:v>8764</c:v>
                </c:pt>
                <c:pt idx="37">
                  <c:v>7539</c:v>
                </c:pt>
                <c:pt idx="38">
                  <c:v>9445</c:v>
                </c:pt>
                <c:pt idx="39">
                  <c:v>11581</c:v>
                </c:pt>
                <c:pt idx="40">
                  <c:v>13061</c:v>
                </c:pt>
                <c:pt idx="41">
                  <c:v>8411</c:v>
                </c:pt>
                <c:pt idx="42">
                  <c:v>11302</c:v>
                </c:pt>
                <c:pt idx="43">
                  <c:v>0</c:v>
                </c:pt>
                <c:pt idx="44">
                  <c:v>1345</c:v>
                </c:pt>
                <c:pt idx="45">
                  <c:v>0</c:v>
                </c:pt>
                <c:pt idx="46">
                  <c:v>1344</c:v>
                </c:pt>
                <c:pt idx="47">
                  <c:v>4242</c:v>
                </c:pt>
                <c:pt idx="48">
                  <c:v>5722</c:v>
                </c:pt>
                <c:pt idx="49">
                  <c:v>4254</c:v>
                </c:pt>
                <c:pt idx="50">
                  <c:v>7145</c:v>
                </c:pt>
                <c:pt idx="51">
                  <c:v>0</c:v>
                </c:pt>
                <c:pt idx="52">
                  <c:v>0</c:v>
                </c:pt>
                <c:pt idx="53">
                  <c:v>0</c:v>
                </c:pt>
                <c:pt idx="54">
                  <c:v>0</c:v>
                </c:pt>
              </c:numCache>
            </c:numRef>
          </c:val>
          <c:extLst>
            <c:ext xmlns:c16="http://schemas.microsoft.com/office/drawing/2014/chart" uri="{C3380CC4-5D6E-409C-BE32-E72D297353CC}">
              <c16:uniqueId val="{00000039-8F05-C544-AC99-D382D85530F5}"/>
            </c:ext>
          </c:extLst>
        </c:ser>
        <c:ser>
          <c:idx val="2"/>
          <c:order val="2"/>
          <c:spPr>
            <a:solidFill>
              <a:srgbClr val="9DB1CF"/>
            </a:solidFill>
            <a:ln>
              <a:noFill/>
            </a:ln>
          </c:spPr>
          <c:invertIfNegative val="0"/>
          <c:dPt>
            <c:idx val="27"/>
            <c:invertIfNegative val="0"/>
            <c:bubble3D val="0"/>
            <c:spPr>
              <a:solidFill>
                <a:srgbClr val="6F8DB9"/>
              </a:solidFill>
              <a:ln>
                <a:noFill/>
              </a:ln>
            </c:spPr>
            <c:extLst>
              <c:ext xmlns:c16="http://schemas.microsoft.com/office/drawing/2014/chart" uri="{C3380CC4-5D6E-409C-BE32-E72D297353CC}">
                <c16:uniqueId val="{0000003A-8F05-C544-AC99-D382D85530F5}"/>
              </c:ext>
            </c:extLst>
          </c:dPt>
          <c:dPt>
            <c:idx val="28"/>
            <c:invertIfNegative val="0"/>
            <c:bubble3D val="0"/>
            <c:spPr>
              <a:solidFill>
                <a:srgbClr val="6F8DB9"/>
              </a:solidFill>
              <a:ln>
                <a:noFill/>
              </a:ln>
            </c:spPr>
            <c:extLst>
              <c:ext xmlns:c16="http://schemas.microsoft.com/office/drawing/2014/chart" uri="{C3380CC4-5D6E-409C-BE32-E72D297353CC}">
                <c16:uniqueId val="{0000003B-8F05-C544-AC99-D382D85530F5}"/>
              </c:ext>
            </c:extLst>
          </c:dPt>
          <c:dPt>
            <c:idx val="29"/>
            <c:invertIfNegative val="0"/>
            <c:bubble3D val="0"/>
            <c:spPr>
              <a:solidFill>
                <a:srgbClr val="6F8DB9"/>
              </a:solidFill>
              <a:ln>
                <a:noFill/>
              </a:ln>
            </c:spPr>
            <c:extLst>
              <c:ext xmlns:c16="http://schemas.microsoft.com/office/drawing/2014/chart" uri="{C3380CC4-5D6E-409C-BE32-E72D297353CC}">
                <c16:uniqueId val="{0000003C-8F05-C544-AC99-D382D85530F5}"/>
              </c:ext>
            </c:extLst>
          </c:dPt>
          <c:dPt>
            <c:idx val="30"/>
            <c:invertIfNegative val="0"/>
            <c:bubble3D val="0"/>
            <c:spPr>
              <a:solidFill>
                <a:srgbClr val="6F8DB9"/>
              </a:solidFill>
              <a:ln>
                <a:noFill/>
              </a:ln>
            </c:spPr>
            <c:extLst>
              <c:ext xmlns:c16="http://schemas.microsoft.com/office/drawing/2014/chart" uri="{C3380CC4-5D6E-409C-BE32-E72D297353CC}">
                <c16:uniqueId val="{0000003D-8F05-C544-AC99-D382D85530F5}"/>
              </c:ext>
            </c:extLst>
          </c:dPt>
          <c:dPt>
            <c:idx val="31"/>
            <c:invertIfNegative val="0"/>
            <c:bubble3D val="0"/>
            <c:spPr>
              <a:solidFill>
                <a:srgbClr val="6F8DB9"/>
              </a:solidFill>
              <a:ln>
                <a:noFill/>
              </a:ln>
            </c:spPr>
            <c:extLst>
              <c:ext xmlns:c16="http://schemas.microsoft.com/office/drawing/2014/chart" uri="{C3380CC4-5D6E-409C-BE32-E72D297353CC}">
                <c16:uniqueId val="{0000003E-8F05-C544-AC99-D382D85530F5}"/>
              </c:ext>
            </c:extLst>
          </c:dPt>
          <c:dPt>
            <c:idx val="32"/>
            <c:invertIfNegative val="0"/>
            <c:bubble3D val="0"/>
            <c:spPr>
              <a:solidFill>
                <a:srgbClr val="6F8DB9"/>
              </a:solidFill>
              <a:ln>
                <a:noFill/>
              </a:ln>
            </c:spPr>
            <c:extLst>
              <c:ext xmlns:c16="http://schemas.microsoft.com/office/drawing/2014/chart" uri="{C3380CC4-5D6E-409C-BE32-E72D297353CC}">
                <c16:uniqueId val="{0000003F-8F05-C544-AC99-D382D85530F5}"/>
              </c:ext>
            </c:extLst>
          </c:dPt>
          <c:dPt>
            <c:idx val="33"/>
            <c:invertIfNegative val="0"/>
            <c:bubble3D val="0"/>
            <c:spPr>
              <a:solidFill>
                <a:srgbClr val="6F8DB9"/>
              </a:solidFill>
              <a:ln>
                <a:noFill/>
              </a:ln>
            </c:spPr>
            <c:extLst>
              <c:ext xmlns:c16="http://schemas.microsoft.com/office/drawing/2014/chart" uri="{C3380CC4-5D6E-409C-BE32-E72D297353CC}">
                <c16:uniqueId val="{00000040-8F05-C544-AC99-D382D85530F5}"/>
              </c:ext>
            </c:extLst>
          </c:dPt>
          <c:dPt>
            <c:idx val="34"/>
            <c:invertIfNegative val="0"/>
            <c:bubble3D val="0"/>
            <c:spPr>
              <a:solidFill>
                <a:srgbClr val="6F8DB9"/>
              </a:solidFill>
              <a:ln>
                <a:noFill/>
              </a:ln>
            </c:spPr>
            <c:extLst>
              <c:ext xmlns:c16="http://schemas.microsoft.com/office/drawing/2014/chart" uri="{C3380CC4-5D6E-409C-BE32-E72D297353CC}">
                <c16:uniqueId val="{00000041-8F05-C544-AC99-D382D85530F5}"/>
              </c:ext>
            </c:extLst>
          </c:dPt>
          <c:dPt>
            <c:idx val="35"/>
            <c:invertIfNegative val="0"/>
            <c:bubble3D val="0"/>
            <c:spPr>
              <a:solidFill>
                <a:srgbClr val="4C6C9C"/>
              </a:solidFill>
              <a:ln>
                <a:noFill/>
              </a:ln>
            </c:spPr>
            <c:extLst>
              <c:ext xmlns:c16="http://schemas.microsoft.com/office/drawing/2014/chart" uri="{C3380CC4-5D6E-409C-BE32-E72D297353CC}">
                <c16:uniqueId val="{00000042-8F05-C544-AC99-D382D85530F5}"/>
              </c:ext>
            </c:extLst>
          </c:dPt>
          <c:dPt>
            <c:idx val="36"/>
            <c:invertIfNegative val="0"/>
            <c:bubble3D val="0"/>
            <c:spPr>
              <a:solidFill>
                <a:srgbClr val="4C6C9C"/>
              </a:solidFill>
              <a:ln>
                <a:noFill/>
              </a:ln>
            </c:spPr>
            <c:extLst>
              <c:ext xmlns:c16="http://schemas.microsoft.com/office/drawing/2014/chart" uri="{C3380CC4-5D6E-409C-BE32-E72D297353CC}">
                <c16:uniqueId val="{00000043-8F05-C544-AC99-D382D85530F5}"/>
              </c:ext>
            </c:extLst>
          </c:dPt>
          <c:dPt>
            <c:idx val="37"/>
            <c:invertIfNegative val="0"/>
            <c:bubble3D val="0"/>
            <c:spPr>
              <a:solidFill>
                <a:srgbClr val="4C6C9C"/>
              </a:solidFill>
              <a:ln>
                <a:noFill/>
              </a:ln>
            </c:spPr>
            <c:extLst>
              <c:ext xmlns:c16="http://schemas.microsoft.com/office/drawing/2014/chart" uri="{C3380CC4-5D6E-409C-BE32-E72D297353CC}">
                <c16:uniqueId val="{00000044-8F05-C544-AC99-D382D85530F5}"/>
              </c:ext>
            </c:extLst>
          </c:dPt>
          <c:dPt>
            <c:idx val="38"/>
            <c:invertIfNegative val="0"/>
            <c:bubble3D val="0"/>
            <c:spPr>
              <a:solidFill>
                <a:srgbClr val="4C6C9C"/>
              </a:solidFill>
              <a:ln>
                <a:noFill/>
              </a:ln>
            </c:spPr>
            <c:extLst>
              <c:ext xmlns:c16="http://schemas.microsoft.com/office/drawing/2014/chart" uri="{C3380CC4-5D6E-409C-BE32-E72D297353CC}">
                <c16:uniqueId val="{00000045-8F05-C544-AC99-D382D85530F5}"/>
              </c:ext>
            </c:extLst>
          </c:dPt>
          <c:dPt>
            <c:idx val="39"/>
            <c:invertIfNegative val="0"/>
            <c:bubble3D val="0"/>
            <c:spPr>
              <a:solidFill>
                <a:srgbClr val="4C6C9C"/>
              </a:solidFill>
              <a:ln>
                <a:noFill/>
              </a:ln>
            </c:spPr>
            <c:extLst>
              <c:ext xmlns:c16="http://schemas.microsoft.com/office/drawing/2014/chart" uri="{C3380CC4-5D6E-409C-BE32-E72D297353CC}">
                <c16:uniqueId val="{00000046-8F05-C544-AC99-D382D85530F5}"/>
              </c:ext>
            </c:extLst>
          </c:dPt>
          <c:dPt>
            <c:idx val="40"/>
            <c:invertIfNegative val="0"/>
            <c:bubble3D val="0"/>
            <c:spPr>
              <a:solidFill>
                <a:srgbClr val="4C6C9C"/>
              </a:solidFill>
              <a:ln>
                <a:noFill/>
              </a:ln>
            </c:spPr>
            <c:extLst>
              <c:ext xmlns:c16="http://schemas.microsoft.com/office/drawing/2014/chart" uri="{C3380CC4-5D6E-409C-BE32-E72D297353CC}">
                <c16:uniqueId val="{00000047-8F05-C544-AC99-D382D85530F5}"/>
              </c:ext>
            </c:extLst>
          </c:dPt>
          <c:dPt>
            <c:idx val="41"/>
            <c:invertIfNegative val="0"/>
            <c:bubble3D val="0"/>
            <c:spPr>
              <a:solidFill>
                <a:srgbClr val="4C6C9C"/>
              </a:solidFill>
              <a:ln>
                <a:noFill/>
              </a:ln>
            </c:spPr>
            <c:extLst>
              <c:ext xmlns:c16="http://schemas.microsoft.com/office/drawing/2014/chart" uri="{C3380CC4-5D6E-409C-BE32-E72D297353CC}">
                <c16:uniqueId val="{00000048-8F05-C544-AC99-D382D85530F5}"/>
              </c:ext>
            </c:extLst>
          </c:dPt>
          <c:dPt>
            <c:idx val="42"/>
            <c:invertIfNegative val="0"/>
            <c:bubble3D val="0"/>
            <c:spPr>
              <a:solidFill>
                <a:srgbClr val="4C6C9C"/>
              </a:solidFill>
              <a:ln>
                <a:noFill/>
              </a:ln>
            </c:spPr>
            <c:extLst>
              <c:ext xmlns:c16="http://schemas.microsoft.com/office/drawing/2014/chart" uri="{C3380CC4-5D6E-409C-BE32-E72D297353CC}">
                <c16:uniqueId val="{00000049-8F05-C544-AC99-D382D85530F5}"/>
              </c:ext>
            </c:extLst>
          </c:dPt>
          <c:dPt>
            <c:idx val="43"/>
            <c:invertIfNegative val="0"/>
            <c:bubble3D val="0"/>
            <c:spPr>
              <a:solidFill>
                <a:srgbClr val="364D6E"/>
              </a:solidFill>
              <a:ln>
                <a:noFill/>
              </a:ln>
            </c:spPr>
            <c:extLst>
              <c:ext xmlns:c16="http://schemas.microsoft.com/office/drawing/2014/chart" uri="{C3380CC4-5D6E-409C-BE32-E72D297353CC}">
                <c16:uniqueId val="{0000004A-8F05-C544-AC99-D382D85530F5}"/>
              </c:ext>
            </c:extLst>
          </c:dPt>
          <c:dPt>
            <c:idx val="44"/>
            <c:invertIfNegative val="0"/>
            <c:bubble3D val="0"/>
            <c:spPr>
              <a:solidFill>
                <a:srgbClr val="364D6E"/>
              </a:solidFill>
              <a:ln>
                <a:noFill/>
              </a:ln>
            </c:spPr>
            <c:extLst>
              <c:ext xmlns:c16="http://schemas.microsoft.com/office/drawing/2014/chart" uri="{C3380CC4-5D6E-409C-BE32-E72D297353CC}">
                <c16:uniqueId val="{0000004B-8F05-C544-AC99-D382D85530F5}"/>
              </c:ext>
            </c:extLst>
          </c:dPt>
          <c:dPt>
            <c:idx val="45"/>
            <c:invertIfNegative val="0"/>
            <c:bubble3D val="0"/>
            <c:spPr>
              <a:solidFill>
                <a:srgbClr val="364D6E"/>
              </a:solidFill>
              <a:ln>
                <a:noFill/>
              </a:ln>
            </c:spPr>
            <c:extLst>
              <c:ext xmlns:c16="http://schemas.microsoft.com/office/drawing/2014/chart" uri="{C3380CC4-5D6E-409C-BE32-E72D297353CC}">
                <c16:uniqueId val="{0000004C-8F05-C544-AC99-D382D85530F5}"/>
              </c:ext>
            </c:extLst>
          </c:dPt>
          <c:dPt>
            <c:idx val="46"/>
            <c:invertIfNegative val="0"/>
            <c:bubble3D val="0"/>
            <c:spPr>
              <a:solidFill>
                <a:srgbClr val="364D6E"/>
              </a:solidFill>
              <a:ln>
                <a:noFill/>
              </a:ln>
            </c:spPr>
            <c:extLst>
              <c:ext xmlns:c16="http://schemas.microsoft.com/office/drawing/2014/chart" uri="{C3380CC4-5D6E-409C-BE32-E72D297353CC}">
                <c16:uniqueId val="{0000004D-8F05-C544-AC99-D382D85530F5}"/>
              </c:ext>
            </c:extLst>
          </c:dPt>
          <c:dPt>
            <c:idx val="47"/>
            <c:invertIfNegative val="0"/>
            <c:bubble3D val="0"/>
            <c:spPr>
              <a:solidFill>
                <a:srgbClr val="364D6E"/>
              </a:solidFill>
              <a:ln>
                <a:noFill/>
              </a:ln>
            </c:spPr>
            <c:extLst>
              <c:ext xmlns:c16="http://schemas.microsoft.com/office/drawing/2014/chart" uri="{C3380CC4-5D6E-409C-BE32-E72D297353CC}">
                <c16:uniqueId val="{0000004E-8F05-C544-AC99-D382D85530F5}"/>
              </c:ext>
            </c:extLst>
          </c:dPt>
          <c:dPt>
            <c:idx val="48"/>
            <c:invertIfNegative val="0"/>
            <c:bubble3D val="0"/>
            <c:spPr>
              <a:solidFill>
                <a:srgbClr val="364D6E"/>
              </a:solidFill>
              <a:ln>
                <a:noFill/>
              </a:ln>
            </c:spPr>
            <c:extLst>
              <c:ext xmlns:c16="http://schemas.microsoft.com/office/drawing/2014/chart" uri="{C3380CC4-5D6E-409C-BE32-E72D297353CC}">
                <c16:uniqueId val="{0000004F-8F05-C544-AC99-D382D85530F5}"/>
              </c:ext>
            </c:extLst>
          </c:dPt>
          <c:dPt>
            <c:idx val="49"/>
            <c:invertIfNegative val="0"/>
            <c:bubble3D val="0"/>
            <c:spPr>
              <a:solidFill>
                <a:srgbClr val="364D6E"/>
              </a:solidFill>
              <a:ln>
                <a:noFill/>
              </a:ln>
            </c:spPr>
            <c:extLst>
              <c:ext xmlns:c16="http://schemas.microsoft.com/office/drawing/2014/chart" uri="{C3380CC4-5D6E-409C-BE32-E72D297353CC}">
                <c16:uniqueId val="{00000050-8F05-C544-AC99-D382D85530F5}"/>
              </c:ext>
            </c:extLst>
          </c:dPt>
          <c:dPt>
            <c:idx val="50"/>
            <c:invertIfNegative val="0"/>
            <c:bubble3D val="0"/>
            <c:spPr>
              <a:solidFill>
                <a:srgbClr val="364D6E"/>
              </a:solidFill>
              <a:ln>
                <a:noFill/>
              </a:ln>
            </c:spPr>
            <c:extLst>
              <c:ext xmlns:c16="http://schemas.microsoft.com/office/drawing/2014/chart" uri="{C3380CC4-5D6E-409C-BE32-E72D297353CC}">
                <c16:uniqueId val="{00000051-8F05-C544-AC99-D382D85530F5}"/>
              </c:ext>
            </c:extLst>
          </c:dPt>
          <c:dPt>
            <c:idx val="51"/>
            <c:invertIfNegative val="0"/>
            <c:bubble3D val="0"/>
            <c:spPr>
              <a:solidFill>
                <a:schemeClr val="accent2"/>
              </a:solidFill>
              <a:ln>
                <a:noFill/>
              </a:ln>
            </c:spPr>
            <c:extLst>
              <c:ext xmlns:c16="http://schemas.microsoft.com/office/drawing/2014/chart" uri="{C3380CC4-5D6E-409C-BE32-E72D297353CC}">
                <c16:uniqueId val="{00000052-8F05-C544-AC99-D382D85530F5}"/>
              </c:ext>
            </c:extLst>
          </c:dPt>
          <c:dPt>
            <c:idx val="52"/>
            <c:invertIfNegative val="0"/>
            <c:bubble3D val="0"/>
            <c:spPr>
              <a:solidFill>
                <a:schemeClr val="accent2"/>
              </a:solidFill>
              <a:ln>
                <a:noFill/>
              </a:ln>
            </c:spPr>
            <c:extLst>
              <c:ext xmlns:c16="http://schemas.microsoft.com/office/drawing/2014/chart" uri="{C3380CC4-5D6E-409C-BE32-E72D297353CC}">
                <c16:uniqueId val="{00000053-8F05-C544-AC99-D382D85530F5}"/>
              </c:ext>
            </c:extLst>
          </c:dPt>
          <c:dPt>
            <c:idx val="53"/>
            <c:invertIfNegative val="0"/>
            <c:bubble3D val="0"/>
            <c:spPr>
              <a:solidFill>
                <a:srgbClr val="4C6C9C"/>
              </a:solidFill>
              <a:ln>
                <a:noFill/>
              </a:ln>
            </c:spPr>
            <c:extLst>
              <c:ext xmlns:c16="http://schemas.microsoft.com/office/drawing/2014/chart" uri="{C3380CC4-5D6E-409C-BE32-E72D297353CC}">
                <c16:uniqueId val="{00000054-8F05-C544-AC99-D382D85530F5}"/>
              </c:ext>
            </c:extLst>
          </c:dPt>
          <c:dPt>
            <c:idx val="54"/>
            <c:invertIfNegative val="0"/>
            <c:bubble3D val="0"/>
            <c:spPr>
              <a:solidFill>
                <a:srgbClr val="4C6C9C"/>
              </a:solidFill>
              <a:ln>
                <a:noFill/>
              </a:ln>
            </c:spPr>
            <c:extLst>
              <c:ext xmlns:c16="http://schemas.microsoft.com/office/drawing/2014/chart" uri="{C3380CC4-5D6E-409C-BE32-E72D297353CC}">
                <c16:uniqueId val="{00000055-8F05-C544-AC99-D382D85530F5}"/>
              </c:ext>
            </c:extLst>
          </c:dPt>
          <c:val>
            <c:numRef>
              <c:f>Sheet1!$A$3:$BC$3</c:f>
              <c:numCache>
                <c:formatCode>General</c:formatCode>
                <c:ptCount val="55"/>
                <c:pt idx="0">
                  <c:v>0</c:v>
                </c:pt>
                <c:pt idx="1">
                  <c:v>0</c:v>
                </c:pt>
                <c:pt idx="2">
                  <c:v>0</c:v>
                </c:pt>
                <c:pt idx="3">
                  <c:v>0</c:v>
                </c:pt>
                <c:pt idx="4">
                  <c:v>0</c:v>
                </c:pt>
                <c:pt idx="5">
                  <c:v>0</c:v>
                </c:pt>
                <c:pt idx="6">
                  <c:v>0</c:v>
                </c:pt>
                <c:pt idx="7">
                  <c:v>16</c:v>
                </c:pt>
                <c:pt idx="8">
                  <c:v>16</c:v>
                </c:pt>
                <c:pt idx="9">
                  <c:v>16</c:v>
                </c:pt>
                <c:pt idx="10">
                  <c:v>16</c:v>
                </c:pt>
                <c:pt idx="11">
                  <c:v>16</c:v>
                </c:pt>
                <c:pt idx="12">
                  <c:v>143</c:v>
                </c:pt>
                <c:pt idx="13">
                  <c:v>143</c:v>
                </c:pt>
                <c:pt idx="14">
                  <c:v>86</c:v>
                </c:pt>
                <c:pt idx="15">
                  <c:v>442</c:v>
                </c:pt>
                <c:pt idx="16">
                  <c:v>442</c:v>
                </c:pt>
                <c:pt idx="17">
                  <c:v>442</c:v>
                </c:pt>
                <c:pt idx="18">
                  <c:v>1099</c:v>
                </c:pt>
                <c:pt idx="19">
                  <c:v>1099</c:v>
                </c:pt>
                <c:pt idx="20">
                  <c:v>1029</c:v>
                </c:pt>
                <c:pt idx="21">
                  <c:v>2924</c:v>
                </c:pt>
                <c:pt idx="22">
                  <c:v>3764</c:v>
                </c:pt>
                <c:pt idx="23">
                  <c:v>5513</c:v>
                </c:pt>
                <c:pt idx="24">
                  <c:v>4843</c:v>
                </c:pt>
                <c:pt idx="25">
                  <c:v>7165</c:v>
                </c:pt>
                <c:pt idx="26">
                  <c:v>7419</c:v>
                </c:pt>
                <c:pt idx="27">
                  <c:v>1029</c:v>
                </c:pt>
                <c:pt idx="28">
                  <c:v>1029</c:v>
                </c:pt>
                <c:pt idx="29">
                  <c:v>2254</c:v>
                </c:pt>
                <c:pt idx="30">
                  <c:v>3094</c:v>
                </c:pt>
                <c:pt idx="31">
                  <c:v>4843</c:v>
                </c:pt>
                <c:pt idx="32">
                  <c:v>4843</c:v>
                </c:pt>
                <c:pt idx="33">
                  <c:v>6493</c:v>
                </c:pt>
                <c:pt idx="34">
                  <c:v>7419</c:v>
                </c:pt>
                <c:pt idx="35">
                  <c:v>0</c:v>
                </c:pt>
                <c:pt idx="36">
                  <c:v>0</c:v>
                </c:pt>
                <c:pt idx="37">
                  <c:v>1225</c:v>
                </c:pt>
                <c:pt idx="38">
                  <c:v>2065</c:v>
                </c:pt>
                <c:pt idx="39">
                  <c:v>4171</c:v>
                </c:pt>
                <c:pt idx="40">
                  <c:v>4171</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numCache>
            </c:numRef>
          </c:val>
          <c:extLst>
            <c:ext xmlns:c16="http://schemas.microsoft.com/office/drawing/2014/chart" uri="{C3380CC4-5D6E-409C-BE32-E72D297353CC}">
              <c16:uniqueId val="{00000056-8F05-C544-AC99-D382D85530F5}"/>
            </c:ext>
          </c:extLst>
        </c:ser>
        <c:ser>
          <c:idx val="3"/>
          <c:order val="3"/>
          <c:spPr>
            <a:solidFill>
              <a:srgbClr val="6F8DB9"/>
            </a:solidFill>
            <a:ln>
              <a:noFill/>
            </a:ln>
          </c:spPr>
          <c:invertIfNegative val="0"/>
          <c:dPt>
            <c:idx val="27"/>
            <c:invertIfNegative val="0"/>
            <c:bubble3D val="0"/>
            <c:spPr>
              <a:solidFill>
                <a:srgbClr val="4C6C9C"/>
              </a:solidFill>
              <a:ln>
                <a:noFill/>
              </a:ln>
            </c:spPr>
            <c:extLst>
              <c:ext xmlns:c16="http://schemas.microsoft.com/office/drawing/2014/chart" uri="{C3380CC4-5D6E-409C-BE32-E72D297353CC}">
                <c16:uniqueId val="{00000057-8F05-C544-AC99-D382D85530F5}"/>
              </c:ext>
            </c:extLst>
          </c:dPt>
          <c:dPt>
            <c:idx val="28"/>
            <c:invertIfNegative val="0"/>
            <c:bubble3D val="0"/>
            <c:spPr>
              <a:solidFill>
                <a:srgbClr val="4C6C9C"/>
              </a:solidFill>
              <a:ln>
                <a:noFill/>
              </a:ln>
            </c:spPr>
            <c:extLst>
              <c:ext xmlns:c16="http://schemas.microsoft.com/office/drawing/2014/chart" uri="{C3380CC4-5D6E-409C-BE32-E72D297353CC}">
                <c16:uniqueId val="{00000058-8F05-C544-AC99-D382D85530F5}"/>
              </c:ext>
            </c:extLst>
          </c:dPt>
          <c:dPt>
            <c:idx val="29"/>
            <c:invertIfNegative val="0"/>
            <c:bubble3D val="0"/>
            <c:spPr>
              <a:solidFill>
                <a:srgbClr val="4C6C9C"/>
              </a:solidFill>
              <a:ln>
                <a:noFill/>
              </a:ln>
            </c:spPr>
            <c:extLst>
              <c:ext xmlns:c16="http://schemas.microsoft.com/office/drawing/2014/chart" uri="{C3380CC4-5D6E-409C-BE32-E72D297353CC}">
                <c16:uniqueId val="{00000059-8F05-C544-AC99-D382D85530F5}"/>
              </c:ext>
            </c:extLst>
          </c:dPt>
          <c:dPt>
            <c:idx val="30"/>
            <c:invertIfNegative val="0"/>
            <c:bubble3D val="0"/>
            <c:spPr>
              <a:solidFill>
                <a:srgbClr val="4C6C9C"/>
              </a:solidFill>
              <a:ln>
                <a:noFill/>
              </a:ln>
            </c:spPr>
            <c:extLst>
              <c:ext xmlns:c16="http://schemas.microsoft.com/office/drawing/2014/chart" uri="{C3380CC4-5D6E-409C-BE32-E72D297353CC}">
                <c16:uniqueId val="{0000005A-8F05-C544-AC99-D382D85530F5}"/>
              </c:ext>
            </c:extLst>
          </c:dPt>
          <c:dPt>
            <c:idx val="31"/>
            <c:invertIfNegative val="0"/>
            <c:bubble3D val="0"/>
            <c:spPr>
              <a:solidFill>
                <a:srgbClr val="4C6C9C"/>
              </a:solidFill>
              <a:ln>
                <a:noFill/>
              </a:ln>
            </c:spPr>
            <c:extLst>
              <c:ext xmlns:c16="http://schemas.microsoft.com/office/drawing/2014/chart" uri="{C3380CC4-5D6E-409C-BE32-E72D297353CC}">
                <c16:uniqueId val="{0000005B-8F05-C544-AC99-D382D85530F5}"/>
              </c:ext>
            </c:extLst>
          </c:dPt>
          <c:dPt>
            <c:idx val="32"/>
            <c:invertIfNegative val="0"/>
            <c:bubble3D val="0"/>
            <c:spPr>
              <a:solidFill>
                <a:srgbClr val="4C6C9C"/>
              </a:solidFill>
              <a:ln>
                <a:noFill/>
              </a:ln>
            </c:spPr>
            <c:extLst>
              <c:ext xmlns:c16="http://schemas.microsoft.com/office/drawing/2014/chart" uri="{C3380CC4-5D6E-409C-BE32-E72D297353CC}">
                <c16:uniqueId val="{0000005C-8F05-C544-AC99-D382D85530F5}"/>
              </c:ext>
            </c:extLst>
          </c:dPt>
          <c:dPt>
            <c:idx val="33"/>
            <c:invertIfNegative val="0"/>
            <c:bubble3D val="0"/>
            <c:spPr>
              <a:solidFill>
                <a:srgbClr val="4C6C9C"/>
              </a:solidFill>
              <a:ln>
                <a:noFill/>
              </a:ln>
            </c:spPr>
            <c:extLst>
              <c:ext xmlns:c16="http://schemas.microsoft.com/office/drawing/2014/chart" uri="{C3380CC4-5D6E-409C-BE32-E72D297353CC}">
                <c16:uniqueId val="{0000005D-8F05-C544-AC99-D382D85530F5}"/>
              </c:ext>
            </c:extLst>
          </c:dPt>
          <c:dPt>
            <c:idx val="34"/>
            <c:invertIfNegative val="0"/>
            <c:bubble3D val="0"/>
            <c:spPr>
              <a:solidFill>
                <a:srgbClr val="4C6C9C"/>
              </a:solidFill>
              <a:ln>
                <a:noFill/>
              </a:ln>
            </c:spPr>
            <c:extLst>
              <c:ext xmlns:c16="http://schemas.microsoft.com/office/drawing/2014/chart" uri="{C3380CC4-5D6E-409C-BE32-E72D297353CC}">
                <c16:uniqueId val="{0000005E-8F05-C544-AC99-D382D85530F5}"/>
              </c:ext>
            </c:extLst>
          </c:dPt>
          <c:dPt>
            <c:idx val="35"/>
            <c:invertIfNegative val="0"/>
            <c:bubble3D val="0"/>
            <c:spPr>
              <a:solidFill>
                <a:srgbClr val="364D6E"/>
              </a:solidFill>
              <a:ln>
                <a:noFill/>
              </a:ln>
            </c:spPr>
            <c:extLst>
              <c:ext xmlns:c16="http://schemas.microsoft.com/office/drawing/2014/chart" uri="{C3380CC4-5D6E-409C-BE32-E72D297353CC}">
                <c16:uniqueId val="{0000005F-8F05-C544-AC99-D382D85530F5}"/>
              </c:ext>
            </c:extLst>
          </c:dPt>
          <c:dPt>
            <c:idx val="36"/>
            <c:invertIfNegative val="0"/>
            <c:bubble3D val="0"/>
            <c:spPr>
              <a:solidFill>
                <a:srgbClr val="364D6E"/>
              </a:solidFill>
              <a:ln>
                <a:noFill/>
              </a:ln>
            </c:spPr>
            <c:extLst>
              <c:ext xmlns:c16="http://schemas.microsoft.com/office/drawing/2014/chart" uri="{C3380CC4-5D6E-409C-BE32-E72D297353CC}">
                <c16:uniqueId val="{00000060-8F05-C544-AC99-D382D85530F5}"/>
              </c:ext>
            </c:extLst>
          </c:dPt>
          <c:dPt>
            <c:idx val="37"/>
            <c:invertIfNegative val="0"/>
            <c:bubble3D val="0"/>
            <c:spPr>
              <a:solidFill>
                <a:srgbClr val="364D6E"/>
              </a:solidFill>
              <a:ln>
                <a:noFill/>
              </a:ln>
            </c:spPr>
            <c:extLst>
              <c:ext xmlns:c16="http://schemas.microsoft.com/office/drawing/2014/chart" uri="{C3380CC4-5D6E-409C-BE32-E72D297353CC}">
                <c16:uniqueId val="{00000061-8F05-C544-AC99-D382D85530F5}"/>
              </c:ext>
            </c:extLst>
          </c:dPt>
          <c:dPt>
            <c:idx val="38"/>
            <c:invertIfNegative val="0"/>
            <c:bubble3D val="0"/>
            <c:spPr>
              <a:solidFill>
                <a:srgbClr val="364D6E"/>
              </a:solidFill>
              <a:ln>
                <a:noFill/>
              </a:ln>
            </c:spPr>
            <c:extLst>
              <c:ext xmlns:c16="http://schemas.microsoft.com/office/drawing/2014/chart" uri="{C3380CC4-5D6E-409C-BE32-E72D297353CC}">
                <c16:uniqueId val="{00000062-8F05-C544-AC99-D382D85530F5}"/>
              </c:ext>
            </c:extLst>
          </c:dPt>
          <c:dPt>
            <c:idx val="39"/>
            <c:invertIfNegative val="0"/>
            <c:bubble3D val="0"/>
            <c:spPr>
              <a:solidFill>
                <a:srgbClr val="364D6E"/>
              </a:solidFill>
              <a:ln>
                <a:noFill/>
              </a:ln>
            </c:spPr>
            <c:extLst>
              <c:ext xmlns:c16="http://schemas.microsoft.com/office/drawing/2014/chart" uri="{C3380CC4-5D6E-409C-BE32-E72D297353CC}">
                <c16:uniqueId val="{00000063-8F05-C544-AC99-D382D85530F5}"/>
              </c:ext>
            </c:extLst>
          </c:dPt>
          <c:dPt>
            <c:idx val="40"/>
            <c:invertIfNegative val="0"/>
            <c:bubble3D val="0"/>
            <c:spPr>
              <a:solidFill>
                <a:srgbClr val="364D6E"/>
              </a:solidFill>
              <a:ln>
                <a:noFill/>
              </a:ln>
            </c:spPr>
            <c:extLst>
              <c:ext xmlns:c16="http://schemas.microsoft.com/office/drawing/2014/chart" uri="{C3380CC4-5D6E-409C-BE32-E72D297353CC}">
                <c16:uniqueId val="{00000064-8F05-C544-AC99-D382D85530F5}"/>
              </c:ext>
            </c:extLst>
          </c:dPt>
          <c:dPt>
            <c:idx val="41"/>
            <c:invertIfNegative val="0"/>
            <c:bubble3D val="0"/>
            <c:spPr>
              <a:solidFill>
                <a:srgbClr val="364D6E"/>
              </a:solidFill>
              <a:ln>
                <a:noFill/>
              </a:ln>
            </c:spPr>
            <c:extLst>
              <c:ext xmlns:c16="http://schemas.microsoft.com/office/drawing/2014/chart" uri="{C3380CC4-5D6E-409C-BE32-E72D297353CC}">
                <c16:uniqueId val="{00000065-8F05-C544-AC99-D382D85530F5}"/>
              </c:ext>
            </c:extLst>
          </c:dPt>
          <c:dPt>
            <c:idx val="42"/>
            <c:invertIfNegative val="0"/>
            <c:bubble3D val="0"/>
            <c:spPr>
              <a:solidFill>
                <a:srgbClr val="364D6E"/>
              </a:solidFill>
              <a:ln>
                <a:noFill/>
              </a:ln>
            </c:spPr>
            <c:extLst>
              <c:ext xmlns:c16="http://schemas.microsoft.com/office/drawing/2014/chart" uri="{C3380CC4-5D6E-409C-BE32-E72D297353CC}">
                <c16:uniqueId val="{00000066-8F05-C544-AC99-D382D85530F5}"/>
              </c:ext>
            </c:extLst>
          </c:dPt>
          <c:dPt>
            <c:idx val="43"/>
            <c:invertIfNegative val="0"/>
            <c:bubble3D val="0"/>
            <c:spPr>
              <a:solidFill>
                <a:schemeClr val="accent2"/>
              </a:solidFill>
              <a:ln>
                <a:noFill/>
              </a:ln>
            </c:spPr>
            <c:extLst>
              <c:ext xmlns:c16="http://schemas.microsoft.com/office/drawing/2014/chart" uri="{C3380CC4-5D6E-409C-BE32-E72D297353CC}">
                <c16:uniqueId val="{00000067-8F05-C544-AC99-D382D85530F5}"/>
              </c:ext>
            </c:extLst>
          </c:dPt>
          <c:dPt>
            <c:idx val="44"/>
            <c:invertIfNegative val="0"/>
            <c:bubble3D val="0"/>
            <c:spPr>
              <a:solidFill>
                <a:schemeClr val="accent2"/>
              </a:solidFill>
              <a:ln>
                <a:noFill/>
              </a:ln>
            </c:spPr>
            <c:extLst>
              <c:ext xmlns:c16="http://schemas.microsoft.com/office/drawing/2014/chart" uri="{C3380CC4-5D6E-409C-BE32-E72D297353CC}">
                <c16:uniqueId val="{00000068-8F05-C544-AC99-D382D85530F5}"/>
              </c:ext>
            </c:extLst>
          </c:dPt>
          <c:dPt>
            <c:idx val="45"/>
            <c:invertIfNegative val="0"/>
            <c:bubble3D val="0"/>
            <c:spPr>
              <a:solidFill>
                <a:schemeClr val="accent2"/>
              </a:solidFill>
              <a:ln>
                <a:noFill/>
              </a:ln>
            </c:spPr>
            <c:extLst>
              <c:ext xmlns:c16="http://schemas.microsoft.com/office/drawing/2014/chart" uri="{C3380CC4-5D6E-409C-BE32-E72D297353CC}">
                <c16:uniqueId val="{00000069-8F05-C544-AC99-D382D85530F5}"/>
              </c:ext>
            </c:extLst>
          </c:dPt>
          <c:dPt>
            <c:idx val="46"/>
            <c:invertIfNegative val="0"/>
            <c:bubble3D val="0"/>
            <c:spPr>
              <a:solidFill>
                <a:schemeClr val="accent2"/>
              </a:solidFill>
              <a:ln>
                <a:noFill/>
              </a:ln>
            </c:spPr>
            <c:extLst>
              <c:ext xmlns:c16="http://schemas.microsoft.com/office/drawing/2014/chart" uri="{C3380CC4-5D6E-409C-BE32-E72D297353CC}">
                <c16:uniqueId val="{0000006A-8F05-C544-AC99-D382D85530F5}"/>
              </c:ext>
            </c:extLst>
          </c:dPt>
          <c:dPt>
            <c:idx val="47"/>
            <c:invertIfNegative val="0"/>
            <c:bubble3D val="0"/>
            <c:spPr>
              <a:solidFill>
                <a:schemeClr val="accent2"/>
              </a:solidFill>
              <a:ln>
                <a:noFill/>
              </a:ln>
            </c:spPr>
            <c:extLst>
              <c:ext xmlns:c16="http://schemas.microsoft.com/office/drawing/2014/chart" uri="{C3380CC4-5D6E-409C-BE32-E72D297353CC}">
                <c16:uniqueId val="{0000006B-8F05-C544-AC99-D382D85530F5}"/>
              </c:ext>
            </c:extLst>
          </c:dPt>
          <c:dPt>
            <c:idx val="48"/>
            <c:invertIfNegative val="0"/>
            <c:bubble3D val="0"/>
            <c:spPr>
              <a:solidFill>
                <a:schemeClr val="accent2"/>
              </a:solidFill>
              <a:ln>
                <a:noFill/>
              </a:ln>
            </c:spPr>
            <c:extLst>
              <c:ext xmlns:c16="http://schemas.microsoft.com/office/drawing/2014/chart" uri="{C3380CC4-5D6E-409C-BE32-E72D297353CC}">
                <c16:uniqueId val="{0000006C-8F05-C544-AC99-D382D85530F5}"/>
              </c:ext>
            </c:extLst>
          </c:dPt>
          <c:dPt>
            <c:idx val="49"/>
            <c:invertIfNegative val="0"/>
            <c:bubble3D val="0"/>
            <c:spPr>
              <a:solidFill>
                <a:schemeClr val="accent2"/>
              </a:solidFill>
              <a:ln>
                <a:noFill/>
              </a:ln>
            </c:spPr>
            <c:extLst>
              <c:ext xmlns:c16="http://schemas.microsoft.com/office/drawing/2014/chart" uri="{C3380CC4-5D6E-409C-BE32-E72D297353CC}">
                <c16:uniqueId val="{0000006D-8F05-C544-AC99-D382D85530F5}"/>
              </c:ext>
            </c:extLst>
          </c:dPt>
          <c:dPt>
            <c:idx val="50"/>
            <c:invertIfNegative val="0"/>
            <c:bubble3D val="0"/>
            <c:spPr>
              <a:solidFill>
                <a:schemeClr val="accent2"/>
              </a:solidFill>
              <a:ln>
                <a:noFill/>
              </a:ln>
            </c:spPr>
            <c:extLst>
              <c:ext xmlns:c16="http://schemas.microsoft.com/office/drawing/2014/chart" uri="{C3380CC4-5D6E-409C-BE32-E72D297353CC}">
                <c16:uniqueId val="{0000006E-8F05-C544-AC99-D382D85530F5}"/>
              </c:ext>
            </c:extLst>
          </c:dPt>
          <c:val>
            <c:numRef>
              <c:f>Sheet1!$A$4:$BC$4</c:f>
              <c:numCache>
                <c:formatCode>General</c:formatCode>
                <c:ptCount val="55"/>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357</c:v>
                </c:pt>
                <c:pt idx="24">
                  <c:v>357</c:v>
                </c:pt>
                <c:pt idx="25">
                  <c:v>357</c:v>
                </c:pt>
                <c:pt idx="26">
                  <c:v>1029</c:v>
                </c:pt>
                <c:pt idx="27">
                  <c:v>0</c:v>
                </c:pt>
                <c:pt idx="28">
                  <c:v>0</c:v>
                </c:pt>
                <c:pt idx="29">
                  <c:v>0</c:v>
                </c:pt>
                <c:pt idx="30">
                  <c:v>0</c:v>
                </c:pt>
                <c:pt idx="31">
                  <c:v>357</c:v>
                </c:pt>
                <c:pt idx="32">
                  <c:v>357</c:v>
                </c:pt>
                <c:pt idx="33">
                  <c:v>357</c:v>
                </c:pt>
                <c:pt idx="34">
                  <c:v>357</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numCache>
            </c:numRef>
          </c:val>
          <c:extLst>
            <c:ext xmlns:c16="http://schemas.microsoft.com/office/drawing/2014/chart" uri="{C3380CC4-5D6E-409C-BE32-E72D297353CC}">
              <c16:uniqueId val="{0000006F-8F05-C544-AC99-D382D85530F5}"/>
            </c:ext>
          </c:extLst>
        </c:ser>
        <c:ser>
          <c:idx val="4"/>
          <c:order val="4"/>
          <c:spPr>
            <a:solidFill>
              <a:srgbClr val="4C6C9C"/>
            </a:solidFill>
            <a:ln>
              <a:noFill/>
            </a:ln>
          </c:spPr>
          <c:invertIfNegative val="0"/>
          <c:dPt>
            <c:idx val="27"/>
            <c:invertIfNegative val="0"/>
            <c:bubble3D val="0"/>
            <c:spPr>
              <a:solidFill>
                <a:srgbClr val="364D6E"/>
              </a:solidFill>
              <a:ln>
                <a:noFill/>
              </a:ln>
            </c:spPr>
            <c:extLst>
              <c:ext xmlns:c16="http://schemas.microsoft.com/office/drawing/2014/chart" uri="{C3380CC4-5D6E-409C-BE32-E72D297353CC}">
                <c16:uniqueId val="{00000070-8F05-C544-AC99-D382D85530F5}"/>
              </c:ext>
            </c:extLst>
          </c:dPt>
          <c:dPt>
            <c:idx val="28"/>
            <c:invertIfNegative val="0"/>
            <c:bubble3D val="0"/>
            <c:spPr>
              <a:solidFill>
                <a:srgbClr val="364D6E"/>
              </a:solidFill>
              <a:ln>
                <a:noFill/>
              </a:ln>
            </c:spPr>
            <c:extLst>
              <c:ext xmlns:c16="http://schemas.microsoft.com/office/drawing/2014/chart" uri="{C3380CC4-5D6E-409C-BE32-E72D297353CC}">
                <c16:uniqueId val="{00000071-8F05-C544-AC99-D382D85530F5}"/>
              </c:ext>
            </c:extLst>
          </c:dPt>
          <c:dPt>
            <c:idx val="29"/>
            <c:invertIfNegative val="0"/>
            <c:bubble3D val="0"/>
            <c:spPr>
              <a:solidFill>
                <a:srgbClr val="364D6E"/>
              </a:solidFill>
              <a:ln>
                <a:noFill/>
              </a:ln>
            </c:spPr>
            <c:extLst>
              <c:ext xmlns:c16="http://schemas.microsoft.com/office/drawing/2014/chart" uri="{C3380CC4-5D6E-409C-BE32-E72D297353CC}">
                <c16:uniqueId val="{00000072-8F05-C544-AC99-D382D85530F5}"/>
              </c:ext>
            </c:extLst>
          </c:dPt>
          <c:dPt>
            <c:idx val="30"/>
            <c:invertIfNegative val="0"/>
            <c:bubble3D val="0"/>
            <c:spPr>
              <a:solidFill>
                <a:srgbClr val="364D6E"/>
              </a:solidFill>
              <a:ln>
                <a:noFill/>
              </a:ln>
            </c:spPr>
            <c:extLst>
              <c:ext xmlns:c16="http://schemas.microsoft.com/office/drawing/2014/chart" uri="{C3380CC4-5D6E-409C-BE32-E72D297353CC}">
                <c16:uniqueId val="{00000073-8F05-C544-AC99-D382D85530F5}"/>
              </c:ext>
            </c:extLst>
          </c:dPt>
          <c:dPt>
            <c:idx val="31"/>
            <c:invertIfNegative val="0"/>
            <c:bubble3D val="0"/>
            <c:spPr>
              <a:solidFill>
                <a:srgbClr val="364D6E"/>
              </a:solidFill>
              <a:ln>
                <a:noFill/>
              </a:ln>
            </c:spPr>
            <c:extLst>
              <c:ext xmlns:c16="http://schemas.microsoft.com/office/drawing/2014/chart" uri="{C3380CC4-5D6E-409C-BE32-E72D297353CC}">
                <c16:uniqueId val="{00000074-8F05-C544-AC99-D382D85530F5}"/>
              </c:ext>
            </c:extLst>
          </c:dPt>
          <c:dPt>
            <c:idx val="32"/>
            <c:invertIfNegative val="0"/>
            <c:bubble3D val="0"/>
            <c:spPr>
              <a:solidFill>
                <a:srgbClr val="364D6E"/>
              </a:solidFill>
              <a:ln>
                <a:noFill/>
              </a:ln>
            </c:spPr>
            <c:extLst>
              <c:ext xmlns:c16="http://schemas.microsoft.com/office/drawing/2014/chart" uri="{C3380CC4-5D6E-409C-BE32-E72D297353CC}">
                <c16:uniqueId val="{00000075-8F05-C544-AC99-D382D85530F5}"/>
              </c:ext>
            </c:extLst>
          </c:dPt>
          <c:dPt>
            <c:idx val="33"/>
            <c:invertIfNegative val="0"/>
            <c:bubble3D val="0"/>
            <c:spPr>
              <a:solidFill>
                <a:srgbClr val="364D6E"/>
              </a:solidFill>
              <a:ln>
                <a:noFill/>
              </a:ln>
            </c:spPr>
            <c:extLst>
              <c:ext xmlns:c16="http://schemas.microsoft.com/office/drawing/2014/chart" uri="{C3380CC4-5D6E-409C-BE32-E72D297353CC}">
                <c16:uniqueId val="{00000076-8F05-C544-AC99-D382D85530F5}"/>
              </c:ext>
            </c:extLst>
          </c:dPt>
          <c:dPt>
            <c:idx val="34"/>
            <c:invertIfNegative val="0"/>
            <c:bubble3D val="0"/>
            <c:spPr>
              <a:solidFill>
                <a:srgbClr val="364D6E"/>
              </a:solidFill>
              <a:ln>
                <a:noFill/>
              </a:ln>
            </c:spPr>
            <c:extLst>
              <c:ext xmlns:c16="http://schemas.microsoft.com/office/drawing/2014/chart" uri="{C3380CC4-5D6E-409C-BE32-E72D297353CC}">
                <c16:uniqueId val="{00000077-8F05-C544-AC99-D382D85530F5}"/>
              </c:ext>
            </c:extLst>
          </c:dPt>
          <c:dPt>
            <c:idx val="35"/>
            <c:invertIfNegative val="0"/>
            <c:bubble3D val="0"/>
            <c:spPr>
              <a:solidFill>
                <a:schemeClr val="accent2"/>
              </a:solidFill>
              <a:ln>
                <a:noFill/>
              </a:ln>
            </c:spPr>
            <c:extLst>
              <c:ext xmlns:c16="http://schemas.microsoft.com/office/drawing/2014/chart" uri="{C3380CC4-5D6E-409C-BE32-E72D297353CC}">
                <c16:uniqueId val="{00000078-8F05-C544-AC99-D382D85530F5}"/>
              </c:ext>
            </c:extLst>
          </c:dPt>
          <c:dPt>
            <c:idx val="36"/>
            <c:invertIfNegative val="0"/>
            <c:bubble3D val="0"/>
            <c:spPr>
              <a:solidFill>
                <a:schemeClr val="accent2"/>
              </a:solidFill>
              <a:ln>
                <a:noFill/>
              </a:ln>
            </c:spPr>
            <c:extLst>
              <c:ext xmlns:c16="http://schemas.microsoft.com/office/drawing/2014/chart" uri="{C3380CC4-5D6E-409C-BE32-E72D297353CC}">
                <c16:uniqueId val="{00000079-8F05-C544-AC99-D382D85530F5}"/>
              </c:ext>
            </c:extLst>
          </c:dPt>
          <c:dPt>
            <c:idx val="37"/>
            <c:invertIfNegative val="0"/>
            <c:bubble3D val="0"/>
            <c:spPr>
              <a:solidFill>
                <a:schemeClr val="accent2"/>
              </a:solidFill>
              <a:ln>
                <a:noFill/>
              </a:ln>
            </c:spPr>
            <c:extLst>
              <c:ext xmlns:c16="http://schemas.microsoft.com/office/drawing/2014/chart" uri="{C3380CC4-5D6E-409C-BE32-E72D297353CC}">
                <c16:uniqueId val="{0000007A-8F05-C544-AC99-D382D85530F5}"/>
              </c:ext>
            </c:extLst>
          </c:dPt>
          <c:dPt>
            <c:idx val="38"/>
            <c:invertIfNegative val="0"/>
            <c:bubble3D val="0"/>
            <c:spPr>
              <a:solidFill>
                <a:schemeClr val="accent2"/>
              </a:solidFill>
              <a:ln>
                <a:noFill/>
              </a:ln>
            </c:spPr>
            <c:extLst>
              <c:ext xmlns:c16="http://schemas.microsoft.com/office/drawing/2014/chart" uri="{C3380CC4-5D6E-409C-BE32-E72D297353CC}">
                <c16:uniqueId val="{0000007B-8F05-C544-AC99-D382D85530F5}"/>
              </c:ext>
            </c:extLst>
          </c:dPt>
          <c:dPt>
            <c:idx val="39"/>
            <c:invertIfNegative val="0"/>
            <c:bubble3D val="0"/>
            <c:spPr>
              <a:solidFill>
                <a:schemeClr val="accent2"/>
              </a:solidFill>
              <a:ln>
                <a:noFill/>
              </a:ln>
            </c:spPr>
            <c:extLst>
              <c:ext xmlns:c16="http://schemas.microsoft.com/office/drawing/2014/chart" uri="{C3380CC4-5D6E-409C-BE32-E72D297353CC}">
                <c16:uniqueId val="{0000007C-8F05-C544-AC99-D382D85530F5}"/>
              </c:ext>
            </c:extLst>
          </c:dPt>
          <c:dPt>
            <c:idx val="40"/>
            <c:invertIfNegative val="0"/>
            <c:bubble3D val="0"/>
            <c:spPr>
              <a:solidFill>
                <a:schemeClr val="accent2"/>
              </a:solidFill>
              <a:ln>
                <a:noFill/>
              </a:ln>
            </c:spPr>
            <c:extLst>
              <c:ext xmlns:c16="http://schemas.microsoft.com/office/drawing/2014/chart" uri="{C3380CC4-5D6E-409C-BE32-E72D297353CC}">
                <c16:uniqueId val="{0000007D-8F05-C544-AC99-D382D85530F5}"/>
              </c:ext>
            </c:extLst>
          </c:dPt>
          <c:dPt>
            <c:idx val="41"/>
            <c:invertIfNegative val="0"/>
            <c:bubble3D val="0"/>
            <c:spPr>
              <a:solidFill>
                <a:schemeClr val="accent2"/>
              </a:solidFill>
              <a:ln>
                <a:noFill/>
              </a:ln>
            </c:spPr>
            <c:extLst>
              <c:ext xmlns:c16="http://schemas.microsoft.com/office/drawing/2014/chart" uri="{C3380CC4-5D6E-409C-BE32-E72D297353CC}">
                <c16:uniqueId val="{0000007E-8F05-C544-AC99-D382D85530F5}"/>
              </c:ext>
            </c:extLst>
          </c:dPt>
          <c:dPt>
            <c:idx val="42"/>
            <c:invertIfNegative val="0"/>
            <c:bubble3D val="0"/>
            <c:spPr>
              <a:solidFill>
                <a:schemeClr val="accent2"/>
              </a:solidFill>
              <a:ln>
                <a:noFill/>
              </a:ln>
            </c:spPr>
            <c:extLst>
              <c:ext xmlns:c16="http://schemas.microsoft.com/office/drawing/2014/chart" uri="{C3380CC4-5D6E-409C-BE32-E72D297353CC}">
                <c16:uniqueId val="{0000007F-8F05-C544-AC99-D382D85530F5}"/>
              </c:ext>
            </c:extLst>
          </c:dPt>
          <c:dPt>
            <c:idx val="43"/>
            <c:invertIfNegative val="0"/>
            <c:bubble3D val="0"/>
            <c:spPr>
              <a:solidFill>
                <a:srgbClr val="9DB1CF"/>
              </a:solidFill>
              <a:ln>
                <a:noFill/>
              </a:ln>
            </c:spPr>
            <c:extLst>
              <c:ext xmlns:c16="http://schemas.microsoft.com/office/drawing/2014/chart" uri="{C3380CC4-5D6E-409C-BE32-E72D297353CC}">
                <c16:uniqueId val="{00000080-8F05-C544-AC99-D382D85530F5}"/>
              </c:ext>
            </c:extLst>
          </c:dPt>
          <c:dPt>
            <c:idx val="44"/>
            <c:invertIfNegative val="0"/>
            <c:bubble3D val="0"/>
            <c:spPr>
              <a:solidFill>
                <a:srgbClr val="9DB1CF"/>
              </a:solidFill>
              <a:ln>
                <a:noFill/>
              </a:ln>
            </c:spPr>
            <c:extLst>
              <c:ext xmlns:c16="http://schemas.microsoft.com/office/drawing/2014/chart" uri="{C3380CC4-5D6E-409C-BE32-E72D297353CC}">
                <c16:uniqueId val="{00000081-8F05-C544-AC99-D382D85530F5}"/>
              </c:ext>
            </c:extLst>
          </c:dPt>
          <c:dPt>
            <c:idx val="45"/>
            <c:invertIfNegative val="0"/>
            <c:bubble3D val="0"/>
            <c:spPr>
              <a:solidFill>
                <a:srgbClr val="9DB1CF"/>
              </a:solidFill>
              <a:ln>
                <a:noFill/>
              </a:ln>
            </c:spPr>
            <c:extLst>
              <c:ext xmlns:c16="http://schemas.microsoft.com/office/drawing/2014/chart" uri="{C3380CC4-5D6E-409C-BE32-E72D297353CC}">
                <c16:uniqueId val="{00000082-8F05-C544-AC99-D382D85530F5}"/>
              </c:ext>
            </c:extLst>
          </c:dPt>
          <c:dPt>
            <c:idx val="46"/>
            <c:invertIfNegative val="0"/>
            <c:bubble3D val="0"/>
            <c:spPr>
              <a:solidFill>
                <a:srgbClr val="9DB1CF"/>
              </a:solidFill>
              <a:ln>
                <a:noFill/>
              </a:ln>
            </c:spPr>
            <c:extLst>
              <c:ext xmlns:c16="http://schemas.microsoft.com/office/drawing/2014/chart" uri="{C3380CC4-5D6E-409C-BE32-E72D297353CC}">
                <c16:uniqueId val="{00000083-8F05-C544-AC99-D382D85530F5}"/>
              </c:ext>
            </c:extLst>
          </c:dPt>
          <c:dPt>
            <c:idx val="47"/>
            <c:invertIfNegative val="0"/>
            <c:bubble3D val="0"/>
            <c:spPr>
              <a:solidFill>
                <a:srgbClr val="9DB1CF"/>
              </a:solidFill>
              <a:ln>
                <a:noFill/>
              </a:ln>
            </c:spPr>
            <c:extLst>
              <c:ext xmlns:c16="http://schemas.microsoft.com/office/drawing/2014/chart" uri="{C3380CC4-5D6E-409C-BE32-E72D297353CC}">
                <c16:uniqueId val="{00000084-8F05-C544-AC99-D382D85530F5}"/>
              </c:ext>
            </c:extLst>
          </c:dPt>
          <c:dPt>
            <c:idx val="48"/>
            <c:invertIfNegative val="0"/>
            <c:bubble3D val="0"/>
            <c:spPr>
              <a:solidFill>
                <a:srgbClr val="9DB1CF"/>
              </a:solidFill>
              <a:ln>
                <a:noFill/>
              </a:ln>
            </c:spPr>
            <c:extLst>
              <c:ext xmlns:c16="http://schemas.microsoft.com/office/drawing/2014/chart" uri="{C3380CC4-5D6E-409C-BE32-E72D297353CC}">
                <c16:uniqueId val="{00000085-8F05-C544-AC99-D382D85530F5}"/>
              </c:ext>
            </c:extLst>
          </c:dPt>
          <c:dPt>
            <c:idx val="49"/>
            <c:invertIfNegative val="0"/>
            <c:bubble3D val="0"/>
            <c:spPr>
              <a:solidFill>
                <a:srgbClr val="9DB1CF"/>
              </a:solidFill>
              <a:ln>
                <a:noFill/>
              </a:ln>
            </c:spPr>
            <c:extLst>
              <c:ext xmlns:c16="http://schemas.microsoft.com/office/drawing/2014/chart" uri="{C3380CC4-5D6E-409C-BE32-E72D297353CC}">
                <c16:uniqueId val="{00000086-8F05-C544-AC99-D382D85530F5}"/>
              </c:ext>
            </c:extLst>
          </c:dPt>
          <c:dPt>
            <c:idx val="50"/>
            <c:invertIfNegative val="0"/>
            <c:bubble3D val="0"/>
            <c:spPr>
              <a:solidFill>
                <a:srgbClr val="9DB1CF"/>
              </a:solidFill>
              <a:ln>
                <a:noFill/>
              </a:ln>
            </c:spPr>
            <c:extLst>
              <c:ext xmlns:c16="http://schemas.microsoft.com/office/drawing/2014/chart" uri="{C3380CC4-5D6E-409C-BE32-E72D297353CC}">
                <c16:uniqueId val="{00000087-8F05-C544-AC99-D382D85530F5}"/>
              </c:ext>
            </c:extLst>
          </c:dPt>
          <c:dPt>
            <c:idx val="51"/>
            <c:invertIfNegative val="0"/>
            <c:bubble3D val="0"/>
            <c:spPr>
              <a:solidFill>
                <a:srgbClr val="9DB1CF"/>
              </a:solidFill>
              <a:ln>
                <a:noFill/>
              </a:ln>
            </c:spPr>
            <c:extLst>
              <c:ext xmlns:c16="http://schemas.microsoft.com/office/drawing/2014/chart" uri="{C3380CC4-5D6E-409C-BE32-E72D297353CC}">
                <c16:uniqueId val="{00000088-8F05-C544-AC99-D382D85530F5}"/>
              </c:ext>
            </c:extLst>
          </c:dPt>
          <c:dPt>
            <c:idx val="52"/>
            <c:invertIfNegative val="0"/>
            <c:bubble3D val="0"/>
            <c:spPr>
              <a:solidFill>
                <a:srgbClr val="9DB1CF"/>
              </a:solidFill>
              <a:ln>
                <a:noFill/>
              </a:ln>
            </c:spPr>
            <c:extLst>
              <c:ext xmlns:c16="http://schemas.microsoft.com/office/drawing/2014/chart" uri="{C3380CC4-5D6E-409C-BE32-E72D297353CC}">
                <c16:uniqueId val="{00000089-8F05-C544-AC99-D382D85530F5}"/>
              </c:ext>
            </c:extLst>
          </c:dPt>
          <c:dPt>
            <c:idx val="53"/>
            <c:invertIfNegative val="0"/>
            <c:bubble3D val="0"/>
            <c:spPr>
              <a:solidFill>
                <a:srgbClr val="9DB1CF"/>
              </a:solidFill>
              <a:ln>
                <a:noFill/>
              </a:ln>
            </c:spPr>
            <c:extLst>
              <c:ext xmlns:c16="http://schemas.microsoft.com/office/drawing/2014/chart" uri="{C3380CC4-5D6E-409C-BE32-E72D297353CC}">
                <c16:uniqueId val="{0000008A-8F05-C544-AC99-D382D85530F5}"/>
              </c:ext>
            </c:extLst>
          </c:dPt>
          <c:dPt>
            <c:idx val="54"/>
            <c:invertIfNegative val="0"/>
            <c:bubble3D val="0"/>
            <c:spPr>
              <a:solidFill>
                <a:srgbClr val="9DB1CF"/>
              </a:solidFill>
              <a:ln>
                <a:noFill/>
              </a:ln>
            </c:spPr>
            <c:extLst>
              <c:ext xmlns:c16="http://schemas.microsoft.com/office/drawing/2014/chart" uri="{C3380CC4-5D6E-409C-BE32-E72D297353CC}">
                <c16:uniqueId val="{0000008B-8F05-C544-AC99-D382D85530F5}"/>
              </c:ext>
            </c:extLst>
          </c:dPt>
          <c:val>
            <c:numRef>
              <c:f>Sheet1!$A$5:$BC$5</c:f>
              <c:numCache>
                <c:formatCode>General</c:formatCode>
                <c:ptCount val="55"/>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numCache>
            </c:numRef>
          </c:val>
          <c:extLst>
            <c:ext xmlns:c16="http://schemas.microsoft.com/office/drawing/2014/chart" uri="{C3380CC4-5D6E-409C-BE32-E72D297353CC}">
              <c16:uniqueId val="{0000008C-8F05-C544-AC99-D382D85530F5}"/>
            </c:ext>
          </c:extLst>
        </c:ser>
        <c:ser>
          <c:idx val="5"/>
          <c:order val="5"/>
          <c:spPr>
            <a:solidFill>
              <a:srgbClr val="364D6E"/>
            </a:solidFill>
            <a:ln>
              <a:noFill/>
            </a:ln>
          </c:spPr>
          <c:invertIfNegative val="0"/>
          <c:dPt>
            <c:idx val="27"/>
            <c:invertIfNegative val="0"/>
            <c:bubble3D val="0"/>
            <c:spPr>
              <a:solidFill>
                <a:schemeClr val="accent2"/>
              </a:solidFill>
              <a:ln>
                <a:noFill/>
              </a:ln>
            </c:spPr>
            <c:extLst>
              <c:ext xmlns:c16="http://schemas.microsoft.com/office/drawing/2014/chart" uri="{C3380CC4-5D6E-409C-BE32-E72D297353CC}">
                <c16:uniqueId val="{0000008D-8F05-C544-AC99-D382D85530F5}"/>
              </c:ext>
            </c:extLst>
          </c:dPt>
          <c:dPt>
            <c:idx val="28"/>
            <c:invertIfNegative val="0"/>
            <c:bubble3D val="0"/>
            <c:spPr>
              <a:solidFill>
                <a:schemeClr val="accent2"/>
              </a:solidFill>
              <a:ln>
                <a:noFill/>
              </a:ln>
            </c:spPr>
            <c:extLst>
              <c:ext xmlns:c16="http://schemas.microsoft.com/office/drawing/2014/chart" uri="{C3380CC4-5D6E-409C-BE32-E72D297353CC}">
                <c16:uniqueId val="{0000008E-8F05-C544-AC99-D382D85530F5}"/>
              </c:ext>
            </c:extLst>
          </c:dPt>
          <c:dPt>
            <c:idx val="29"/>
            <c:invertIfNegative val="0"/>
            <c:bubble3D val="0"/>
            <c:spPr>
              <a:solidFill>
                <a:schemeClr val="accent2"/>
              </a:solidFill>
              <a:ln>
                <a:noFill/>
              </a:ln>
            </c:spPr>
            <c:extLst>
              <c:ext xmlns:c16="http://schemas.microsoft.com/office/drawing/2014/chart" uri="{C3380CC4-5D6E-409C-BE32-E72D297353CC}">
                <c16:uniqueId val="{0000008F-8F05-C544-AC99-D382D85530F5}"/>
              </c:ext>
            </c:extLst>
          </c:dPt>
          <c:dPt>
            <c:idx val="30"/>
            <c:invertIfNegative val="0"/>
            <c:bubble3D val="0"/>
            <c:spPr>
              <a:solidFill>
                <a:schemeClr val="accent2"/>
              </a:solidFill>
              <a:ln>
                <a:noFill/>
              </a:ln>
            </c:spPr>
            <c:extLst>
              <c:ext xmlns:c16="http://schemas.microsoft.com/office/drawing/2014/chart" uri="{C3380CC4-5D6E-409C-BE32-E72D297353CC}">
                <c16:uniqueId val="{00000090-8F05-C544-AC99-D382D85530F5}"/>
              </c:ext>
            </c:extLst>
          </c:dPt>
          <c:dPt>
            <c:idx val="31"/>
            <c:invertIfNegative val="0"/>
            <c:bubble3D val="0"/>
            <c:spPr>
              <a:solidFill>
                <a:schemeClr val="accent2"/>
              </a:solidFill>
              <a:ln>
                <a:noFill/>
              </a:ln>
            </c:spPr>
            <c:extLst>
              <c:ext xmlns:c16="http://schemas.microsoft.com/office/drawing/2014/chart" uri="{C3380CC4-5D6E-409C-BE32-E72D297353CC}">
                <c16:uniqueId val="{00000091-8F05-C544-AC99-D382D85530F5}"/>
              </c:ext>
            </c:extLst>
          </c:dPt>
          <c:dPt>
            <c:idx val="32"/>
            <c:invertIfNegative val="0"/>
            <c:bubble3D val="0"/>
            <c:spPr>
              <a:solidFill>
                <a:schemeClr val="accent2"/>
              </a:solidFill>
              <a:ln>
                <a:noFill/>
              </a:ln>
            </c:spPr>
            <c:extLst>
              <c:ext xmlns:c16="http://schemas.microsoft.com/office/drawing/2014/chart" uri="{C3380CC4-5D6E-409C-BE32-E72D297353CC}">
                <c16:uniqueId val="{00000092-8F05-C544-AC99-D382D85530F5}"/>
              </c:ext>
            </c:extLst>
          </c:dPt>
          <c:dPt>
            <c:idx val="33"/>
            <c:invertIfNegative val="0"/>
            <c:bubble3D val="0"/>
            <c:spPr>
              <a:solidFill>
                <a:schemeClr val="accent2"/>
              </a:solidFill>
              <a:ln>
                <a:noFill/>
              </a:ln>
            </c:spPr>
            <c:extLst>
              <c:ext xmlns:c16="http://schemas.microsoft.com/office/drawing/2014/chart" uri="{C3380CC4-5D6E-409C-BE32-E72D297353CC}">
                <c16:uniqueId val="{00000093-8F05-C544-AC99-D382D85530F5}"/>
              </c:ext>
            </c:extLst>
          </c:dPt>
          <c:dPt>
            <c:idx val="34"/>
            <c:invertIfNegative val="0"/>
            <c:bubble3D val="0"/>
            <c:spPr>
              <a:solidFill>
                <a:schemeClr val="accent2"/>
              </a:solidFill>
              <a:ln>
                <a:noFill/>
              </a:ln>
            </c:spPr>
            <c:extLst>
              <c:ext xmlns:c16="http://schemas.microsoft.com/office/drawing/2014/chart" uri="{C3380CC4-5D6E-409C-BE32-E72D297353CC}">
                <c16:uniqueId val="{00000094-8F05-C544-AC99-D382D85530F5}"/>
              </c:ext>
            </c:extLst>
          </c:dPt>
          <c:dPt>
            <c:idx val="35"/>
            <c:invertIfNegative val="0"/>
            <c:bubble3D val="0"/>
            <c:spPr>
              <a:solidFill>
                <a:srgbClr val="C3CFE1"/>
              </a:solidFill>
              <a:ln>
                <a:noFill/>
              </a:ln>
            </c:spPr>
            <c:extLst>
              <c:ext xmlns:c16="http://schemas.microsoft.com/office/drawing/2014/chart" uri="{C3380CC4-5D6E-409C-BE32-E72D297353CC}">
                <c16:uniqueId val="{00000095-8F05-C544-AC99-D382D85530F5}"/>
              </c:ext>
            </c:extLst>
          </c:dPt>
          <c:dPt>
            <c:idx val="36"/>
            <c:invertIfNegative val="0"/>
            <c:bubble3D val="0"/>
            <c:spPr>
              <a:solidFill>
                <a:srgbClr val="C3CFE1"/>
              </a:solidFill>
              <a:ln>
                <a:noFill/>
              </a:ln>
            </c:spPr>
            <c:extLst>
              <c:ext xmlns:c16="http://schemas.microsoft.com/office/drawing/2014/chart" uri="{C3380CC4-5D6E-409C-BE32-E72D297353CC}">
                <c16:uniqueId val="{00000096-8F05-C544-AC99-D382D85530F5}"/>
              </c:ext>
            </c:extLst>
          </c:dPt>
          <c:dPt>
            <c:idx val="37"/>
            <c:invertIfNegative val="0"/>
            <c:bubble3D val="0"/>
            <c:spPr>
              <a:solidFill>
                <a:srgbClr val="C3CFE1"/>
              </a:solidFill>
              <a:ln>
                <a:noFill/>
              </a:ln>
            </c:spPr>
            <c:extLst>
              <c:ext xmlns:c16="http://schemas.microsoft.com/office/drawing/2014/chart" uri="{C3380CC4-5D6E-409C-BE32-E72D297353CC}">
                <c16:uniqueId val="{00000097-8F05-C544-AC99-D382D85530F5}"/>
              </c:ext>
            </c:extLst>
          </c:dPt>
          <c:dPt>
            <c:idx val="38"/>
            <c:invertIfNegative val="0"/>
            <c:bubble3D val="0"/>
            <c:spPr>
              <a:solidFill>
                <a:srgbClr val="C3CFE1"/>
              </a:solidFill>
              <a:ln>
                <a:noFill/>
              </a:ln>
            </c:spPr>
            <c:extLst>
              <c:ext xmlns:c16="http://schemas.microsoft.com/office/drawing/2014/chart" uri="{C3380CC4-5D6E-409C-BE32-E72D297353CC}">
                <c16:uniqueId val="{00000098-8F05-C544-AC99-D382D85530F5}"/>
              </c:ext>
            </c:extLst>
          </c:dPt>
          <c:dPt>
            <c:idx val="39"/>
            <c:invertIfNegative val="0"/>
            <c:bubble3D val="0"/>
            <c:spPr>
              <a:solidFill>
                <a:srgbClr val="C3CFE1"/>
              </a:solidFill>
              <a:ln>
                <a:noFill/>
              </a:ln>
            </c:spPr>
            <c:extLst>
              <c:ext xmlns:c16="http://schemas.microsoft.com/office/drawing/2014/chart" uri="{C3380CC4-5D6E-409C-BE32-E72D297353CC}">
                <c16:uniqueId val="{00000099-8F05-C544-AC99-D382D85530F5}"/>
              </c:ext>
            </c:extLst>
          </c:dPt>
          <c:dPt>
            <c:idx val="40"/>
            <c:invertIfNegative val="0"/>
            <c:bubble3D val="0"/>
            <c:spPr>
              <a:solidFill>
                <a:srgbClr val="C3CFE1"/>
              </a:solidFill>
              <a:ln>
                <a:noFill/>
              </a:ln>
            </c:spPr>
            <c:extLst>
              <c:ext xmlns:c16="http://schemas.microsoft.com/office/drawing/2014/chart" uri="{C3380CC4-5D6E-409C-BE32-E72D297353CC}">
                <c16:uniqueId val="{0000009A-8F05-C544-AC99-D382D85530F5}"/>
              </c:ext>
            </c:extLst>
          </c:dPt>
          <c:dPt>
            <c:idx val="41"/>
            <c:invertIfNegative val="0"/>
            <c:bubble3D val="0"/>
            <c:spPr>
              <a:solidFill>
                <a:srgbClr val="C3CFE1"/>
              </a:solidFill>
              <a:ln>
                <a:noFill/>
              </a:ln>
            </c:spPr>
            <c:extLst>
              <c:ext xmlns:c16="http://schemas.microsoft.com/office/drawing/2014/chart" uri="{C3380CC4-5D6E-409C-BE32-E72D297353CC}">
                <c16:uniqueId val="{0000009B-8F05-C544-AC99-D382D85530F5}"/>
              </c:ext>
            </c:extLst>
          </c:dPt>
          <c:dPt>
            <c:idx val="42"/>
            <c:invertIfNegative val="0"/>
            <c:bubble3D val="0"/>
            <c:spPr>
              <a:solidFill>
                <a:srgbClr val="C3CFE1"/>
              </a:solidFill>
              <a:ln>
                <a:noFill/>
              </a:ln>
            </c:spPr>
            <c:extLst>
              <c:ext xmlns:c16="http://schemas.microsoft.com/office/drawing/2014/chart" uri="{C3380CC4-5D6E-409C-BE32-E72D297353CC}">
                <c16:uniqueId val="{0000009C-8F05-C544-AC99-D382D85530F5}"/>
              </c:ext>
            </c:extLst>
          </c:dPt>
          <c:dPt>
            <c:idx val="43"/>
            <c:invertIfNegative val="0"/>
            <c:bubble3D val="0"/>
            <c:spPr>
              <a:solidFill>
                <a:srgbClr val="C3CFE1"/>
              </a:solidFill>
              <a:ln>
                <a:noFill/>
              </a:ln>
            </c:spPr>
            <c:extLst>
              <c:ext xmlns:c16="http://schemas.microsoft.com/office/drawing/2014/chart" uri="{C3380CC4-5D6E-409C-BE32-E72D297353CC}">
                <c16:uniqueId val="{0000009D-8F05-C544-AC99-D382D85530F5}"/>
              </c:ext>
            </c:extLst>
          </c:dPt>
          <c:dPt>
            <c:idx val="44"/>
            <c:invertIfNegative val="0"/>
            <c:bubble3D val="0"/>
            <c:spPr>
              <a:solidFill>
                <a:srgbClr val="C3CFE1"/>
              </a:solidFill>
              <a:ln>
                <a:noFill/>
              </a:ln>
            </c:spPr>
            <c:extLst>
              <c:ext xmlns:c16="http://schemas.microsoft.com/office/drawing/2014/chart" uri="{C3380CC4-5D6E-409C-BE32-E72D297353CC}">
                <c16:uniqueId val="{0000009E-8F05-C544-AC99-D382D85530F5}"/>
              </c:ext>
            </c:extLst>
          </c:dPt>
          <c:dPt>
            <c:idx val="45"/>
            <c:invertIfNegative val="0"/>
            <c:bubble3D val="0"/>
            <c:spPr>
              <a:solidFill>
                <a:srgbClr val="C3CFE1"/>
              </a:solidFill>
              <a:ln>
                <a:noFill/>
              </a:ln>
            </c:spPr>
            <c:extLst>
              <c:ext xmlns:c16="http://schemas.microsoft.com/office/drawing/2014/chart" uri="{C3380CC4-5D6E-409C-BE32-E72D297353CC}">
                <c16:uniqueId val="{0000009F-8F05-C544-AC99-D382D85530F5}"/>
              </c:ext>
            </c:extLst>
          </c:dPt>
          <c:dPt>
            <c:idx val="46"/>
            <c:invertIfNegative val="0"/>
            <c:bubble3D val="0"/>
            <c:spPr>
              <a:solidFill>
                <a:srgbClr val="C3CFE1"/>
              </a:solidFill>
              <a:ln>
                <a:noFill/>
              </a:ln>
            </c:spPr>
            <c:extLst>
              <c:ext xmlns:c16="http://schemas.microsoft.com/office/drawing/2014/chart" uri="{C3380CC4-5D6E-409C-BE32-E72D297353CC}">
                <c16:uniqueId val="{000000A0-8F05-C544-AC99-D382D85530F5}"/>
              </c:ext>
            </c:extLst>
          </c:dPt>
          <c:dPt>
            <c:idx val="47"/>
            <c:invertIfNegative val="0"/>
            <c:bubble3D val="0"/>
            <c:spPr>
              <a:solidFill>
                <a:srgbClr val="C3CFE1"/>
              </a:solidFill>
              <a:ln>
                <a:noFill/>
              </a:ln>
            </c:spPr>
            <c:extLst>
              <c:ext xmlns:c16="http://schemas.microsoft.com/office/drawing/2014/chart" uri="{C3380CC4-5D6E-409C-BE32-E72D297353CC}">
                <c16:uniqueId val="{000000A1-8F05-C544-AC99-D382D85530F5}"/>
              </c:ext>
            </c:extLst>
          </c:dPt>
          <c:dPt>
            <c:idx val="48"/>
            <c:invertIfNegative val="0"/>
            <c:bubble3D val="0"/>
            <c:spPr>
              <a:solidFill>
                <a:srgbClr val="C3CFE1"/>
              </a:solidFill>
              <a:ln>
                <a:noFill/>
              </a:ln>
            </c:spPr>
            <c:extLst>
              <c:ext xmlns:c16="http://schemas.microsoft.com/office/drawing/2014/chart" uri="{C3380CC4-5D6E-409C-BE32-E72D297353CC}">
                <c16:uniqueId val="{000000A2-8F05-C544-AC99-D382D85530F5}"/>
              </c:ext>
            </c:extLst>
          </c:dPt>
          <c:dPt>
            <c:idx val="49"/>
            <c:invertIfNegative val="0"/>
            <c:bubble3D val="0"/>
            <c:spPr>
              <a:solidFill>
                <a:srgbClr val="C3CFE1"/>
              </a:solidFill>
              <a:ln>
                <a:noFill/>
              </a:ln>
            </c:spPr>
            <c:extLst>
              <c:ext xmlns:c16="http://schemas.microsoft.com/office/drawing/2014/chart" uri="{C3380CC4-5D6E-409C-BE32-E72D297353CC}">
                <c16:uniqueId val="{000000A3-8F05-C544-AC99-D382D85530F5}"/>
              </c:ext>
            </c:extLst>
          </c:dPt>
          <c:dPt>
            <c:idx val="50"/>
            <c:invertIfNegative val="0"/>
            <c:bubble3D val="0"/>
            <c:spPr>
              <a:solidFill>
                <a:srgbClr val="C3CFE1"/>
              </a:solidFill>
              <a:ln>
                <a:noFill/>
              </a:ln>
            </c:spPr>
            <c:extLst>
              <c:ext xmlns:c16="http://schemas.microsoft.com/office/drawing/2014/chart" uri="{C3380CC4-5D6E-409C-BE32-E72D297353CC}">
                <c16:uniqueId val="{000000A4-8F05-C544-AC99-D382D85530F5}"/>
              </c:ext>
            </c:extLst>
          </c:dPt>
          <c:dPt>
            <c:idx val="51"/>
            <c:invertIfNegative val="0"/>
            <c:bubble3D val="0"/>
            <c:spPr>
              <a:solidFill>
                <a:srgbClr val="C3CFE1"/>
              </a:solidFill>
              <a:ln>
                <a:noFill/>
              </a:ln>
            </c:spPr>
            <c:extLst>
              <c:ext xmlns:c16="http://schemas.microsoft.com/office/drawing/2014/chart" uri="{C3380CC4-5D6E-409C-BE32-E72D297353CC}">
                <c16:uniqueId val="{000000A5-8F05-C544-AC99-D382D85530F5}"/>
              </c:ext>
            </c:extLst>
          </c:dPt>
          <c:dPt>
            <c:idx val="52"/>
            <c:invertIfNegative val="0"/>
            <c:bubble3D val="0"/>
            <c:spPr>
              <a:solidFill>
                <a:srgbClr val="C3CFE1"/>
              </a:solidFill>
              <a:ln>
                <a:noFill/>
              </a:ln>
            </c:spPr>
            <c:extLst>
              <c:ext xmlns:c16="http://schemas.microsoft.com/office/drawing/2014/chart" uri="{C3380CC4-5D6E-409C-BE32-E72D297353CC}">
                <c16:uniqueId val="{000000A6-8F05-C544-AC99-D382D85530F5}"/>
              </c:ext>
            </c:extLst>
          </c:dPt>
          <c:dPt>
            <c:idx val="53"/>
            <c:invertIfNegative val="0"/>
            <c:bubble3D val="0"/>
            <c:spPr>
              <a:solidFill>
                <a:srgbClr val="C3CFE1"/>
              </a:solidFill>
              <a:ln>
                <a:noFill/>
              </a:ln>
            </c:spPr>
            <c:extLst>
              <c:ext xmlns:c16="http://schemas.microsoft.com/office/drawing/2014/chart" uri="{C3380CC4-5D6E-409C-BE32-E72D297353CC}">
                <c16:uniqueId val="{000000A7-8F05-C544-AC99-D382D85530F5}"/>
              </c:ext>
            </c:extLst>
          </c:dPt>
          <c:dPt>
            <c:idx val="54"/>
            <c:invertIfNegative val="0"/>
            <c:bubble3D val="0"/>
            <c:spPr>
              <a:solidFill>
                <a:srgbClr val="C3CFE1"/>
              </a:solidFill>
              <a:ln>
                <a:noFill/>
              </a:ln>
            </c:spPr>
            <c:extLst>
              <c:ext xmlns:c16="http://schemas.microsoft.com/office/drawing/2014/chart" uri="{C3380CC4-5D6E-409C-BE32-E72D297353CC}">
                <c16:uniqueId val="{000000A8-8F05-C544-AC99-D382D85530F5}"/>
              </c:ext>
            </c:extLst>
          </c:dPt>
          <c:val>
            <c:numRef>
              <c:f>Sheet1!$A$6:$BC$6</c:f>
              <c:numCache>
                <c:formatCode>General</c:formatCode>
                <c:ptCount val="55"/>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numCache>
            </c:numRef>
          </c:val>
          <c:extLst>
            <c:ext xmlns:c16="http://schemas.microsoft.com/office/drawing/2014/chart" uri="{C3380CC4-5D6E-409C-BE32-E72D297353CC}">
              <c16:uniqueId val="{000000A9-8F05-C544-AC99-D382D85530F5}"/>
            </c:ext>
          </c:extLst>
        </c:ser>
        <c:ser>
          <c:idx val="6"/>
          <c:order val="6"/>
          <c:spPr>
            <a:solidFill>
              <a:srgbClr val="DFE5EF"/>
            </a:solidFill>
            <a:ln>
              <a:noFill/>
            </a:ln>
          </c:spPr>
          <c:invertIfNegative val="0"/>
          <c:dPt>
            <c:idx val="0"/>
            <c:invertIfNegative val="0"/>
            <c:bubble3D val="0"/>
            <c:spPr>
              <a:solidFill>
                <a:schemeClr val="accent2"/>
              </a:solidFill>
              <a:ln>
                <a:noFill/>
              </a:ln>
            </c:spPr>
            <c:extLst>
              <c:ext xmlns:c16="http://schemas.microsoft.com/office/drawing/2014/chart" uri="{C3380CC4-5D6E-409C-BE32-E72D297353CC}">
                <c16:uniqueId val="{000000AA-8F05-C544-AC99-D382D85530F5}"/>
              </c:ext>
            </c:extLst>
          </c:dPt>
          <c:dPt>
            <c:idx val="1"/>
            <c:invertIfNegative val="0"/>
            <c:bubble3D val="0"/>
            <c:spPr>
              <a:solidFill>
                <a:schemeClr val="accent2"/>
              </a:solidFill>
              <a:ln>
                <a:noFill/>
              </a:ln>
            </c:spPr>
            <c:extLst>
              <c:ext xmlns:c16="http://schemas.microsoft.com/office/drawing/2014/chart" uri="{C3380CC4-5D6E-409C-BE32-E72D297353CC}">
                <c16:uniqueId val="{000000AB-8F05-C544-AC99-D382D85530F5}"/>
              </c:ext>
            </c:extLst>
          </c:dPt>
          <c:dPt>
            <c:idx val="2"/>
            <c:invertIfNegative val="0"/>
            <c:bubble3D val="0"/>
            <c:spPr>
              <a:solidFill>
                <a:schemeClr val="accent2"/>
              </a:solidFill>
              <a:ln>
                <a:noFill/>
              </a:ln>
            </c:spPr>
            <c:extLst>
              <c:ext xmlns:c16="http://schemas.microsoft.com/office/drawing/2014/chart" uri="{C3380CC4-5D6E-409C-BE32-E72D297353CC}">
                <c16:uniqueId val="{000000AC-8F05-C544-AC99-D382D85530F5}"/>
              </c:ext>
            </c:extLst>
          </c:dPt>
          <c:dPt>
            <c:idx val="3"/>
            <c:invertIfNegative val="0"/>
            <c:bubble3D val="0"/>
            <c:spPr>
              <a:solidFill>
                <a:schemeClr val="accent2"/>
              </a:solidFill>
              <a:ln>
                <a:noFill/>
              </a:ln>
            </c:spPr>
            <c:extLst>
              <c:ext xmlns:c16="http://schemas.microsoft.com/office/drawing/2014/chart" uri="{C3380CC4-5D6E-409C-BE32-E72D297353CC}">
                <c16:uniqueId val="{000000AD-8F05-C544-AC99-D382D85530F5}"/>
              </c:ext>
            </c:extLst>
          </c:dPt>
          <c:dPt>
            <c:idx val="4"/>
            <c:invertIfNegative val="0"/>
            <c:bubble3D val="0"/>
            <c:spPr>
              <a:solidFill>
                <a:schemeClr val="accent2"/>
              </a:solidFill>
              <a:ln>
                <a:noFill/>
              </a:ln>
            </c:spPr>
            <c:extLst>
              <c:ext xmlns:c16="http://schemas.microsoft.com/office/drawing/2014/chart" uri="{C3380CC4-5D6E-409C-BE32-E72D297353CC}">
                <c16:uniqueId val="{000000AE-8F05-C544-AC99-D382D85530F5}"/>
              </c:ext>
            </c:extLst>
          </c:dPt>
          <c:dPt>
            <c:idx val="5"/>
            <c:invertIfNegative val="0"/>
            <c:bubble3D val="0"/>
            <c:spPr>
              <a:solidFill>
                <a:schemeClr val="accent2"/>
              </a:solidFill>
              <a:ln>
                <a:noFill/>
              </a:ln>
            </c:spPr>
            <c:extLst>
              <c:ext xmlns:c16="http://schemas.microsoft.com/office/drawing/2014/chart" uri="{C3380CC4-5D6E-409C-BE32-E72D297353CC}">
                <c16:uniqueId val="{000000AF-8F05-C544-AC99-D382D85530F5}"/>
              </c:ext>
            </c:extLst>
          </c:dPt>
          <c:dPt>
            <c:idx val="6"/>
            <c:invertIfNegative val="0"/>
            <c:bubble3D val="0"/>
            <c:spPr>
              <a:solidFill>
                <a:schemeClr val="accent2"/>
              </a:solidFill>
              <a:ln>
                <a:noFill/>
              </a:ln>
            </c:spPr>
            <c:extLst>
              <c:ext xmlns:c16="http://schemas.microsoft.com/office/drawing/2014/chart" uri="{C3380CC4-5D6E-409C-BE32-E72D297353CC}">
                <c16:uniqueId val="{000000B0-8F05-C544-AC99-D382D85530F5}"/>
              </c:ext>
            </c:extLst>
          </c:dPt>
          <c:dPt>
            <c:idx val="7"/>
            <c:invertIfNegative val="0"/>
            <c:bubble3D val="0"/>
            <c:spPr>
              <a:solidFill>
                <a:schemeClr val="accent2"/>
              </a:solidFill>
              <a:ln>
                <a:noFill/>
              </a:ln>
            </c:spPr>
            <c:extLst>
              <c:ext xmlns:c16="http://schemas.microsoft.com/office/drawing/2014/chart" uri="{C3380CC4-5D6E-409C-BE32-E72D297353CC}">
                <c16:uniqueId val="{000000B1-8F05-C544-AC99-D382D85530F5}"/>
              </c:ext>
            </c:extLst>
          </c:dPt>
          <c:dPt>
            <c:idx val="8"/>
            <c:invertIfNegative val="0"/>
            <c:bubble3D val="0"/>
            <c:spPr>
              <a:solidFill>
                <a:schemeClr val="accent2"/>
              </a:solidFill>
              <a:ln>
                <a:noFill/>
              </a:ln>
            </c:spPr>
            <c:extLst>
              <c:ext xmlns:c16="http://schemas.microsoft.com/office/drawing/2014/chart" uri="{C3380CC4-5D6E-409C-BE32-E72D297353CC}">
                <c16:uniqueId val="{000000B2-8F05-C544-AC99-D382D85530F5}"/>
              </c:ext>
            </c:extLst>
          </c:dPt>
          <c:dPt>
            <c:idx val="9"/>
            <c:invertIfNegative val="0"/>
            <c:bubble3D val="0"/>
            <c:spPr>
              <a:solidFill>
                <a:schemeClr val="accent2"/>
              </a:solidFill>
              <a:ln>
                <a:noFill/>
              </a:ln>
            </c:spPr>
            <c:extLst>
              <c:ext xmlns:c16="http://schemas.microsoft.com/office/drawing/2014/chart" uri="{C3380CC4-5D6E-409C-BE32-E72D297353CC}">
                <c16:uniqueId val="{000000B3-8F05-C544-AC99-D382D85530F5}"/>
              </c:ext>
            </c:extLst>
          </c:dPt>
          <c:dPt>
            <c:idx val="10"/>
            <c:invertIfNegative val="0"/>
            <c:bubble3D val="0"/>
            <c:spPr>
              <a:solidFill>
                <a:schemeClr val="accent2"/>
              </a:solidFill>
              <a:ln>
                <a:noFill/>
              </a:ln>
            </c:spPr>
            <c:extLst>
              <c:ext xmlns:c16="http://schemas.microsoft.com/office/drawing/2014/chart" uri="{C3380CC4-5D6E-409C-BE32-E72D297353CC}">
                <c16:uniqueId val="{000000B4-8F05-C544-AC99-D382D85530F5}"/>
              </c:ext>
            </c:extLst>
          </c:dPt>
          <c:dPt>
            <c:idx val="11"/>
            <c:invertIfNegative val="0"/>
            <c:bubble3D val="0"/>
            <c:spPr>
              <a:solidFill>
                <a:schemeClr val="accent2"/>
              </a:solidFill>
              <a:ln>
                <a:noFill/>
              </a:ln>
            </c:spPr>
            <c:extLst>
              <c:ext xmlns:c16="http://schemas.microsoft.com/office/drawing/2014/chart" uri="{C3380CC4-5D6E-409C-BE32-E72D297353CC}">
                <c16:uniqueId val="{000000B5-8F05-C544-AC99-D382D85530F5}"/>
              </c:ext>
            </c:extLst>
          </c:dPt>
          <c:dPt>
            <c:idx val="12"/>
            <c:invertIfNegative val="0"/>
            <c:bubble3D val="0"/>
            <c:spPr>
              <a:solidFill>
                <a:schemeClr val="accent2"/>
              </a:solidFill>
              <a:ln>
                <a:noFill/>
              </a:ln>
            </c:spPr>
            <c:extLst>
              <c:ext xmlns:c16="http://schemas.microsoft.com/office/drawing/2014/chart" uri="{C3380CC4-5D6E-409C-BE32-E72D297353CC}">
                <c16:uniqueId val="{000000B6-8F05-C544-AC99-D382D85530F5}"/>
              </c:ext>
            </c:extLst>
          </c:dPt>
          <c:dPt>
            <c:idx val="13"/>
            <c:invertIfNegative val="0"/>
            <c:bubble3D val="0"/>
            <c:spPr>
              <a:solidFill>
                <a:schemeClr val="accent2"/>
              </a:solidFill>
              <a:ln>
                <a:noFill/>
              </a:ln>
            </c:spPr>
            <c:extLst>
              <c:ext xmlns:c16="http://schemas.microsoft.com/office/drawing/2014/chart" uri="{C3380CC4-5D6E-409C-BE32-E72D297353CC}">
                <c16:uniqueId val="{000000B7-8F05-C544-AC99-D382D85530F5}"/>
              </c:ext>
            </c:extLst>
          </c:dPt>
          <c:dPt>
            <c:idx val="14"/>
            <c:invertIfNegative val="0"/>
            <c:bubble3D val="0"/>
            <c:spPr>
              <a:solidFill>
                <a:schemeClr val="accent2"/>
              </a:solidFill>
              <a:ln>
                <a:noFill/>
              </a:ln>
            </c:spPr>
            <c:extLst>
              <c:ext xmlns:c16="http://schemas.microsoft.com/office/drawing/2014/chart" uri="{C3380CC4-5D6E-409C-BE32-E72D297353CC}">
                <c16:uniqueId val="{000000B8-8F05-C544-AC99-D382D85530F5}"/>
              </c:ext>
            </c:extLst>
          </c:dPt>
          <c:dPt>
            <c:idx val="15"/>
            <c:invertIfNegative val="0"/>
            <c:bubble3D val="0"/>
            <c:spPr>
              <a:solidFill>
                <a:schemeClr val="accent2"/>
              </a:solidFill>
              <a:ln>
                <a:noFill/>
              </a:ln>
            </c:spPr>
            <c:extLst>
              <c:ext xmlns:c16="http://schemas.microsoft.com/office/drawing/2014/chart" uri="{C3380CC4-5D6E-409C-BE32-E72D297353CC}">
                <c16:uniqueId val="{000000B9-8F05-C544-AC99-D382D85530F5}"/>
              </c:ext>
            </c:extLst>
          </c:dPt>
          <c:dPt>
            <c:idx val="16"/>
            <c:invertIfNegative val="0"/>
            <c:bubble3D val="0"/>
            <c:spPr>
              <a:solidFill>
                <a:schemeClr val="accent2"/>
              </a:solidFill>
              <a:ln>
                <a:noFill/>
              </a:ln>
            </c:spPr>
            <c:extLst>
              <c:ext xmlns:c16="http://schemas.microsoft.com/office/drawing/2014/chart" uri="{C3380CC4-5D6E-409C-BE32-E72D297353CC}">
                <c16:uniqueId val="{000000BA-8F05-C544-AC99-D382D85530F5}"/>
              </c:ext>
            </c:extLst>
          </c:dPt>
          <c:dPt>
            <c:idx val="17"/>
            <c:invertIfNegative val="0"/>
            <c:bubble3D val="0"/>
            <c:spPr>
              <a:solidFill>
                <a:schemeClr val="accent2"/>
              </a:solidFill>
              <a:ln>
                <a:noFill/>
              </a:ln>
            </c:spPr>
            <c:extLst>
              <c:ext xmlns:c16="http://schemas.microsoft.com/office/drawing/2014/chart" uri="{C3380CC4-5D6E-409C-BE32-E72D297353CC}">
                <c16:uniqueId val="{000000BB-8F05-C544-AC99-D382D85530F5}"/>
              </c:ext>
            </c:extLst>
          </c:dPt>
          <c:dPt>
            <c:idx val="18"/>
            <c:invertIfNegative val="0"/>
            <c:bubble3D val="0"/>
            <c:spPr>
              <a:solidFill>
                <a:schemeClr val="accent2"/>
              </a:solidFill>
              <a:ln>
                <a:noFill/>
              </a:ln>
            </c:spPr>
            <c:extLst>
              <c:ext xmlns:c16="http://schemas.microsoft.com/office/drawing/2014/chart" uri="{C3380CC4-5D6E-409C-BE32-E72D297353CC}">
                <c16:uniqueId val="{000000BC-8F05-C544-AC99-D382D85530F5}"/>
              </c:ext>
            </c:extLst>
          </c:dPt>
          <c:dPt>
            <c:idx val="19"/>
            <c:invertIfNegative val="0"/>
            <c:bubble3D val="0"/>
            <c:spPr>
              <a:solidFill>
                <a:schemeClr val="accent2"/>
              </a:solidFill>
              <a:ln>
                <a:noFill/>
              </a:ln>
            </c:spPr>
            <c:extLst>
              <c:ext xmlns:c16="http://schemas.microsoft.com/office/drawing/2014/chart" uri="{C3380CC4-5D6E-409C-BE32-E72D297353CC}">
                <c16:uniqueId val="{000000BD-8F05-C544-AC99-D382D85530F5}"/>
              </c:ext>
            </c:extLst>
          </c:dPt>
          <c:dPt>
            <c:idx val="20"/>
            <c:invertIfNegative val="0"/>
            <c:bubble3D val="0"/>
            <c:spPr>
              <a:solidFill>
                <a:schemeClr val="accent2"/>
              </a:solidFill>
              <a:ln>
                <a:noFill/>
              </a:ln>
            </c:spPr>
            <c:extLst>
              <c:ext xmlns:c16="http://schemas.microsoft.com/office/drawing/2014/chart" uri="{C3380CC4-5D6E-409C-BE32-E72D297353CC}">
                <c16:uniqueId val="{000000BE-8F05-C544-AC99-D382D85530F5}"/>
              </c:ext>
            </c:extLst>
          </c:dPt>
          <c:dPt>
            <c:idx val="21"/>
            <c:invertIfNegative val="0"/>
            <c:bubble3D val="0"/>
            <c:spPr>
              <a:solidFill>
                <a:schemeClr val="accent2"/>
              </a:solidFill>
              <a:ln>
                <a:noFill/>
              </a:ln>
            </c:spPr>
            <c:extLst>
              <c:ext xmlns:c16="http://schemas.microsoft.com/office/drawing/2014/chart" uri="{C3380CC4-5D6E-409C-BE32-E72D297353CC}">
                <c16:uniqueId val="{000000BF-8F05-C544-AC99-D382D85530F5}"/>
              </c:ext>
            </c:extLst>
          </c:dPt>
          <c:dPt>
            <c:idx val="22"/>
            <c:invertIfNegative val="0"/>
            <c:bubble3D val="0"/>
            <c:spPr>
              <a:solidFill>
                <a:schemeClr val="accent2"/>
              </a:solidFill>
              <a:ln>
                <a:noFill/>
              </a:ln>
            </c:spPr>
            <c:extLst>
              <c:ext xmlns:c16="http://schemas.microsoft.com/office/drawing/2014/chart" uri="{C3380CC4-5D6E-409C-BE32-E72D297353CC}">
                <c16:uniqueId val="{000000C0-8F05-C544-AC99-D382D85530F5}"/>
              </c:ext>
            </c:extLst>
          </c:dPt>
          <c:dPt>
            <c:idx val="23"/>
            <c:invertIfNegative val="0"/>
            <c:bubble3D val="0"/>
            <c:spPr>
              <a:solidFill>
                <a:schemeClr val="accent2"/>
              </a:solidFill>
              <a:ln>
                <a:noFill/>
              </a:ln>
            </c:spPr>
            <c:extLst>
              <c:ext xmlns:c16="http://schemas.microsoft.com/office/drawing/2014/chart" uri="{C3380CC4-5D6E-409C-BE32-E72D297353CC}">
                <c16:uniqueId val="{000000C1-8F05-C544-AC99-D382D85530F5}"/>
              </c:ext>
            </c:extLst>
          </c:dPt>
          <c:dPt>
            <c:idx val="24"/>
            <c:invertIfNegative val="0"/>
            <c:bubble3D val="0"/>
            <c:spPr>
              <a:solidFill>
                <a:schemeClr val="accent2"/>
              </a:solidFill>
              <a:ln>
                <a:noFill/>
              </a:ln>
            </c:spPr>
            <c:extLst>
              <c:ext xmlns:c16="http://schemas.microsoft.com/office/drawing/2014/chart" uri="{C3380CC4-5D6E-409C-BE32-E72D297353CC}">
                <c16:uniqueId val="{000000C2-8F05-C544-AC99-D382D85530F5}"/>
              </c:ext>
            </c:extLst>
          </c:dPt>
          <c:dPt>
            <c:idx val="25"/>
            <c:invertIfNegative val="0"/>
            <c:bubble3D val="0"/>
            <c:spPr>
              <a:solidFill>
                <a:schemeClr val="accent2"/>
              </a:solidFill>
              <a:ln>
                <a:noFill/>
              </a:ln>
            </c:spPr>
            <c:extLst>
              <c:ext xmlns:c16="http://schemas.microsoft.com/office/drawing/2014/chart" uri="{C3380CC4-5D6E-409C-BE32-E72D297353CC}">
                <c16:uniqueId val="{000000C3-8F05-C544-AC99-D382D85530F5}"/>
              </c:ext>
            </c:extLst>
          </c:dPt>
          <c:dPt>
            <c:idx val="26"/>
            <c:invertIfNegative val="0"/>
            <c:bubble3D val="0"/>
            <c:spPr>
              <a:solidFill>
                <a:schemeClr val="accent2"/>
              </a:solidFill>
              <a:ln>
                <a:noFill/>
              </a:ln>
            </c:spPr>
            <c:extLst>
              <c:ext xmlns:c16="http://schemas.microsoft.com/office/drawing/2014/chart" uri="{C3380CC4-5D6E-409C-BE32-E72D297353CC}">
                <c16:uniqueId val="{000000C4-8F05-C544-AC99-D382D85530F5}"/>
              </c:ext>
            </c:extLst>
          </c:dPt>
          <c:val>
            <c:numRef>
              <c:f>Sheet1!$A$7:$BC$7</c:f>
              <c:numCache>
                <c:formatCode>General</c:formatCode>
                <c:ptCount val="55"/>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numCache>
            </c:numRef>
          </c:val>
          <c:extLst>
            <c:ext xmlns:c16="http://schemas.microsoft.com/office/drawing/2014/chart" uri="{C3380CC4-5D6E-409C-BE32-E72D297353CC}">
              <c16:uniqueId val="{000000C5-8F05-C544-AC99-D382D85530F5}"/>
            </c:ext>
          </c:extLst>
        </c:ser>
        <c:dLbls>
          <c:showLegendKey val="0"/>
          <c:showVal val="0"/>
          <c:showCatName val="0"/>
          <c:showSerName val="0"/>
          <c:showPercent val="0"/>
          <c:showBubbleSize val="0"/>
        </c:dLbls>
        <c:gapWidth val="10"/>
        <c:overlap val="100"/>
        <c:axId val="175552623"/>
        <c:axId val="1"/>
      </c:barChart>
      <c:catAx>
        <c:axId val="175552623"/>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30000"/>
          <c:min val="0"/>
        </c:scaling>
        <c:delete val="0"/>
        <c:axPos val="l"/>
        <c:majorGridlines>
          <c:spPr>
            <a:ln w="3175" cmpd="sng" algn="ctr">
              <a:solidFill>
                <a:schemeClr val="tx1"/>
              </a:solidFill>
              <a:prstDash val="solid"/>
            </a:ln>
          </c:spPr>
        </c:majorGridlines>
        <c:numFmt formatCode="General" sourceLinked="1"/>
        <c:majorTickMark val="none"/>
        <c:minorTickMark val="none"/>
        <c:tickLblPos val="none"/>
        <c:spPr>
          <a:ln>
            <a:noFill/>
          </a:ln>
        </c:spPr>
        <c:crossAx val="175552623"/>
        <c:crosses val="min"/>
        <c:crossBetween val="between"/>
        <c:majorUnit val="5000"/>
      </c:valAx>
    </c:plotArea>
    <c:plotVisOnly val="0"/>
    <c:dispBlanksAs val="gap"/>
    <c:showDLblsOverMax val="1"/>
  </c:chart>
  <c:externalData r:id="rId1">
    <c:autoUpdate val="0"/>
  </c:externalData>
</c:chartSpace>
</file>

<file path=ppt/charts/chart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6.2443845462713386E-2"/>
          <c:y val="5.2592592592592594E-2"/>
          <c:w val="0.92587601078167114"/>
          <c:h val="0.89481481481481484"/>
        </c:manualLayout>
      </c:layout>
      <c:barChart>
        <c:barDir val="col"/>
        <c:grouping val="stacked"/>
        <c:varyColors val="0"/>
        <c:ser>
          <c:idx val="0"/>
          <c:order val="0"/>
          <c:spPr>
            <a:solidFill>
              <a:schemeClr val="accent1"/>
            </a:solidFill>
            <a:ln>
              <a:noFill/>
            </a:ln>
          </c:spPr>
          <c:invertIfNegative val="0"/>
          <c:dPt>
            <c:idx val="27"/>
            <c:invertIfNegative val="0"/>
            <c:bubble3D val="0"/>
            <c:spPr>
              <a:solidFill>
                <a:schemeClr val="accent5"/>
              </a:solidFill>
              <a:ln>
                <a:noFill/>
              </a:ln>
            </c:spPr>
            <c:extLst>
              <c:ext xmlns:c16="http://schemas.microsoft.com/office/drawing/2014/chart" uri="{C3380CC4-5D6E-409C-BE32-E72D297353CC}">
                <c16:uniqueId val="{00000000-F7C4-D843-B08E-D653B00D3195}"/>
              </c:ext>
            </c:extLst>
          </c:dPt>
          <c:dLbls>
            <c:dLbl>
              <c:idx val="22"/>
              <c:layout>
                <c:manualLayout>
                  <c:x val="0"/>
                  <c:y val="-0.44370370370370371"/>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F7C4-D843-B08E-D653B00D3195}"/>
                </c:ext>
              </c:extLst>
            </c:dLbl>
            <c:dLbl>
              <c:idx val="27"/>
              <c:layout>
                <c:manualLayout>
                  <c:x val="0"/>
                  <c:y val="-0.31962962962962965"/>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F7C4-D843-B08E-D653B00D3195}"/>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Sheet1!$A$1:$AE$1</c:f>
              <c:numCache>
                <c:formatCode>General</c:formatCode>
                <c:ptCount val="31"/>
                <c:pt idx="0">
                  <c:v>358.779</c:v>
                </c:pt>
                <c:pt idx="1">
                  <c:v>378.22500000000002</c:v>
                </c:pt>
                <c:pt idx="2">
                  <c:v>375.935</c:v>
                </c:pt>
                <c:pt idx="3">
                  <c:v>368.5</c:v>
                </c:pt>
                <c:pt idx="4">
                  <c:v>374.91399999999999</c:v>
                </c:pt>
                <c:pt idx="5">
                  <c:v>395.2</c:v>
                </c:pt>
                <c:pt idx="6">
                  <c:v>399.58499999999992</c:v>
                </c:pt>
                <c:pt idx="7">
                  <c:v>415.51499999999999</c:v>
                </c:pt>
                <c:pt idx="8">
                  <c:v>419.81400000000002</c:v>
                </c:pt>
                <c:pt idx="9">
                  <c:v>426.88300000000004</c:v>
                </c:pt>
                <c:pt idx="10">
                  <c:v>429.97800000000007</c:v>
                </c:pt>
                <c:pt idx="11">
                  <c:v>427.85500000000008</c:v>
                </c:pt>
                <c:pt idx="12">
                  <c:v>418.60899999999998</c:v>
                </c:pt>
                <c:pt idx="13">
                  <c:v>417.46799999999996</c:v>
                </c:pt>
                <c:pt idx="14">
                  <c:v>389.18800000000005</c:v>
                </c:pt>
                <c:pt idx="15">
                  <c:v>407.87499999999994</c:v>
                </c:pt>
                <c:pt idx="16">
                  <c:v>421.11799999999994</c:v>
                </c:pt>
                <c:pt idx="17">
                  <c:v>404.79199999999997</c:v>
                </c:pt>
                <c:pt idx="18">
                  <c:v>403.75700000000006</c:v>
                </c:pt>
                <c:pt idx="19">
                  <c:v>414.37310927300001</c:v>
                </c:pt>
                <c:pt idx="20">
                  <c:v>416.77183901599994</c:v>
                </c:pt>
                <c:pt idx="21">
                  <c:v>383.54071204499996</c:v>
                </c:pt>
                <c:pt idx="22">
                  <c:v>469.08946608834009</c:v>
                </c:pt>
                <c:pt idx="23">
                  <c:v>457.94519654004995</c:v>
                </c:pt>
                <c:pt idx="24">
                  <c:v>426.68023586206004</c:v>
                </c:pt>
                <c:pt idx="25">
                  <c:v>393.13956570048003</c:v>
                </c:pt>
                <c:pt idx="26">
                  <c:v>395.08610099273005</c:v>
                </c:pt>
                <c:pt idx="27">
                  <c:v>331.00753706425002</c:v>
                </c:pt>
                <c:pt idx="28">
                  <c:v>387.04003915276002</c:v>
                </c:pt>
                <c:pt idx="29">
                  <c:v>431.18484221241999</c:v>
                </c:pt>
                <c:pt idx="30">
                  <c:v>69.07773780894</c:v>
                </c:pt>
              </c:numCache>
            </c:numRef>
          </c:val>
          <c:extLst>
            <c:ext xmlns:c16="http://schemas.microsoft.com/office/drawing/2014/chart" uri="{C3380CC4-5D6E-409C-BE32-E72D297353CC}">
              <c16:uniqueId val="{00000002-F7C4-D843-B08E-D653B00D3195}"/>
            </c:ext>
          </c:extLst>
        </c:ser>
        <c:dLbls>
          <c:showLegendKey val="0"/>
          <c:showVal val="0"/>
          <c:showCatName val="0"/>
          <c:showSerName val="0"/>
          <c:showPercent val="0"/>
          <c:showBubbleSize val="0"/>
        </c:dLbls>
        <c:gapWidth val="80"/>
        <c:overlap val="100"/>
        <c:axId val="1820642560"/>
        <c:axId val="1"/>
      </c:barChart>
      <c:catAx>
        <c:axId val="1820642560"/>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50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00" kern="1200">
                <a:solidFill>
                  <a:schemeClr val="tx1"/>
                </a:solidFill>
                <a:latin typeface="+mn-lt"/>
                <a:ea typeface="+mn-ea"/>
                <a:cs typeface="+mn-cs"/>
              </a:defRPr>
            </a:pPr>
            <a:endParaRPr lang="en-US"/>
          </a:p>
        </c:txPr>
        <c:crossAx val="1820642560"/>
        <c:crosses val="min"/>
        <c:crossBetween val="between"/>
        <c:majorUnit val="50"/>
      </c:valAx>
    </c:plotArea>
    <c:plotVisOnly val="0"/>
    <c:dispBlanksAs val="gap"/>
    <c:showDLblsOverMax val="1"/>
  </c:chart>
  <c:externalData r:id="rId1">
    <c:autoUpdate val="0"/>
  </c:externalData>
</c:chartSpace>
</file>

<file path=ppt/charts/chart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5380065069506064E-2"/>
          <c:y val="3.9215686274509803E-2"/>
          <c:w val="0.96923986986098787"/>
          <c:h val="0.92156862745098034"/>
        </c:manualLayout>
      </c:layout>
      <c:barChart>
        <c:barDir val="col"/>
        <c:grouping val="stacked"/>
        <c:varyColors val="0"/>
        <c:ser>
          <c:idx val="0"/>
          <c:order val="0"/>
          <c:spPr>
            <a:solidFill>
              <a:srgbClr val="DFE5EF"/>
            </a:solidFill>
            <a:ln>
              <a:noFill/>
            </a:ln>
          </c:spPr>
          <c:invertIfNegative val="0"/>
          <c:val>
            <c:numRef>
              <c:f>Sheet1!$A$1:$AE$1</c:f>
              <c:numCache>
                <c:formatCode>General</c:formatCode>
                <c:ptCount val="31"/>
                <c:pt idx="0">
                  <c:v>1994</c:v>
                </c:pt>
                <c:pt idx="1">
                  <c:v>1995</c:v>
                </c:pt>
                <c:pt idx="2">
                  <c:v>1996</c:v>
                </c:pt>
                <c:pt idx="3">
                  <c:v>1997</c:v>
                </c:pt>
                <c:pt idx="4">
                  <c:v>1998</c:v>
                </c:pt>
                <c:pt idx="5">
                  <c:v>1999</c:v>
                </c:pt>
                <c:pt idx="6">
                  <c:v>2000</c:v>
                </c:pt>
                <c:pt idx="7">
                  <c:v>2001</c:v>
                </c:pt>
                <c:pt idx="8">
                  <c:v>2002</c:v>
                </c:pt>
                <c:pt idx="9">
                  <c:v>2003</c:v>
                </c:pt>
                <c:pt idx="10">
                  <c:v>2004</c:v>
                </c:pt>
                <c:pt idx="11">
                  <c:v>2005</c:v>
                </c:pt>
                <c:pt idx="12">
                  <c:v>2006</c:v>
                </c:pt>
                <c:pt idx="13">
                  <c:v>2007</c:v>
                </c:pt>
                <c:pt idx="14">
                  <c:v>2008</c:v>
                </c:pt>
                <c:pt idx="15">
                  <c:v>2009</c:v>
                </c:pt>
                <c:pt idx="16">
                  <c:v>2010</c:v>
                </c:pt>
                <c:pt idx="17">
                  <c:v>2011</c:v>
                </c:pt>
                <c:pt idx="18">
                  <c:v>2012</c:v>
                </c:pt>
                <c:pt idx="19">
                  <c:v>2013</c:v>
                </c:pt>
                <c:pt idx="20">
                  <c:v>2014</c:v>
                </c:pt>
                <c:pt idx="21">
                  <c:v>2015</c:v>
                </c:pt>
                <c:pt idx="22">
                  <c:v>2016</c:v>
                </c:pt>
                <c:pt idx="23">
                  <c:v>2017</c:v>
                </c:pt>
                <c:pt idx="24">
                  <c:v>2018</c:v>
                </c:pt>
                <c:pt idx="25">
                  <c:v>2019</c:v>
                </c:pt>
                <c:pt idx="26">
                  <c:v>2020</c:v>
                </c:pt>
                <c:pt idx="27">
                  <c:v>2021</c:v>
                </c:pt>
                <c:pt idx="28">
                  <c:v>2022</c:v>
                </c:pt>
                <c:pt idx="29">
                  <c:v>2023</c:v>
                </c:pt>
                <c:pt idx="30">
                  <c:v>2024</c:v>
                </c:pt>
              </c:numCache>
            </c:numRef>
          </c:val>
          <c:extLst>
            <c:ext xmlns:c16="http://schemas.microsoft.com/office/drawing/2014/chart" uri="{C3380CC4-5D6E-409C-BE32-E72D297353CC}">
              <c16:uniqueId val="{00000000-3E17-D940-B39A-F40CD00099C8}"/>
            </c:ext>
          </c:extLst>
        </c:ser>
        <c:ser>
          <c:idx val="1"/>
          <c:order val="1"/>
          <c:spPr>
            <a:solidFill>
              <a:srgbClr val="C3CFE1"/>
            </a:solidFill>
            <a:ln>
              <a:noFill/>
            </a:ln>
          </c:spPr>
          <c:invertIfNegative val="0"/>
          <c:val>
            <c:numRef>
              <c:f>Sheet1!$A$2:$AE$2</c:f>
              <c:numCache>
                <c:formatCode>General</c:formatCode>
                <c:ptCount val="31"/>
                <c:pt idx="0">
                  <c:v>2298</c:v>
                </c:pt>
                <c:pt idx="1">
                  <c:v>2298</c:v>
                </c:pt>
                <c:pt idx="2">
                  <c:v>2298</c:v>
                </c:pt>
                <c:pt idx="3">
                  <c:v>2298</c:v>
                </c:pt>
                <c:pt idx="4">
                  <c:v>2298</c:v>
                </c:pt>
                <c:pt idx="5">
                  <c:v>2298</c:v>
                </c:pt>
                <c:pt idx="6">
                  <c:v>2298</c:v>
                </c:pt>
                <c:pt idx="7">
                  <c:v>2298</c:v>
                </c:pt>
                <c:pt idx="8">
                  <c:v>2368</c:v>
                </c:pt>
                <c:pt idx="9">
                  <c:v>4086</c:v>
                </c:pt>
                <c:pt idx="10">
                  <c:v>4736</c:v>
                </c:pt>
                <c:pt idx="11">
                  <c:v>4736</c:v>
                </c:pt>
                <c:pt idx="12">
                  <c:v>4736</c:v>
                </c:pt>
                <c:pt idx="13">
                  <c:v>6856</c:v>
                </c:pt>
                <c:pt idx="14">
                  <c:v>6856</c:v>
                </c:pt>
                <c:pt idx="15">
                  <c:v>6856</c:v>
                </c:pt>
                <c:pt idx="16">
                  <c:v>6234</c:v>
                </c:pt>
                <c:pt idx="17">
                  <c:v>6287</c:v>
                </c:pt>
                <c:pt idx="18">
                  <c:v>5637</c:v>
                </c:pt>
                <c:pt idx="19">
                  <c:v>7855</c:v>
                </c:pt>
                <c:pt idx="20">
                  <c:v>13327</c:v>
                </c:pt>
                <c:pt idx="21">
                  <c:v>17329</c:v>
                </c:pt>
                <c:pt idx="22">
                  <c:v>24534</c:v>
                </c:pt>
                <c:pt idx="23">
                  <c:v>26709</c:v>
                </c:pt>
                <c:pt idx="24">
                  <c:v>33803</c:v>
                </c:pt>
                <c:pt idx="25">
                  <c:v>36118</c:v>
                </c:pt>
                <c:pt idx="26">
                  <c:v>37236</c:v>
                </c:pt>
                <c:pt idx="27">
                  <c:v>38405</c:v>
                </c:pt>
                <c:pt idx="28">
                  <c:v>35202</c:v>
                </c:pt>
                <c:pt idx="29">
                  <c:v>30471</c:v>
                </c:pt>
                <c:pt idx="30">
                  <c:v>24446</c:v>
                </c:pt>
              </c:numCache>
            </c:numRef>
          </c:val>
          <c:extLst>
            <c:ext xmlns:c16="http://schemas.microsoft.com/office/drawing/2014/chart" uri="{C3380CC4-5D6E-409C-BE32-E72D297353CC}">
              <c16:uniqueId val="{00000001-3E17-D940-B39A-F40CD00099C8}"/>
            </c:ext>
          </c:extLst>
        </c:ser>
        <c:ser>
          <c:idx val="2"/>
          <c:order val="2"/>
          <c:spPr>
            <a:solidFill>
              <a:srgbClr val="9DB1CF"/>
            </a:solidFill>
            <a:ln>
              <a:noFill/>
            </a:ln>
          </c:spPr>
          <c:invertIfNegative val="0"/>
          <c:val>
            <c:numRef>
              <c:f>Sheet1!$A$3:$AE$3</c:f>
              <c:numCache>
                <c:formatCode>General</c:formatCode>
                <c:ptCount val="31"/>
                <c:pt idx="0">
                  <c:v>0</c:v>
                </c:pt>
                <c:pt idx="1">
                  <c:v>0</c:v>
                </c:pt>
                <c:pt idx="2">
                  <c:v>0</c:v>
                </c:pt>
                <c:pt idx="3">
                  <c:v>0</c:v>
                </c:pt>
                <c:pt idx="4">
                  <c:v>0</c:v>
                </c:pt>
                <c:pt idx="5">
                  <c:v>0</c:v>
                </c:pt>
                <c:pt idx="6">
                  <c:v>0</c:v>
                </c:pt>
                <c:pt idx="7">
                  <c:v>0</c:v>
                </c:pt>
                <c:pt idx="8">
                  <c:v>2298</c:v>
                </c:pt>
                <c:pt idx="9">
                  <c:v>2298</c:v>
                </c:pt>
                <c:pt idx="10">
                  <c:v>2298</c:v>
                </c:pt>
                <c:pt idx="11">
                  <c:v>2298</c:v>
                </c:pt>
                <c:pt idx="12">
                  <c:v>2298</c:v>
                </c:pt>
                <c:pt idx="13">
                  <c:v>2298</c:v>
                </c:pt>
                <c:pt idx="14">
                  <c:v>2298</c:v>
                </c:pt>
                <c:pt idx="15">
                  <c:v>2298</c:v>
                </c:pt>
                <c:pt idx="16">
                  <c:v>2368</c:v>
                </c:pt>
                <c:pt idx="17">
                  <c:v>4086</c:v>
                </c:pt>
                <c:pt idx="18">
                  <c:v>4736</c:v>
                </c:pt>
                <c:pt idx="19">
                  <c:v>4736</c:v>
                </c:pt>
                <c:pt idx="20">
                  <c:v>4736</c:v>
                </c:pt>
                <c:pt idx="21">
                  <c:v>6856</c:v>
                </c:pt>
                <c:pt idx="22">
                  <c:v>6856</c:v>
                </c:pt>
                <c:pt idx="23">
                  <c:v>6856</c:v>
                </c:pt>
                <c:pt idx="24">
                  <c:v>6234</c:v>
                </c:pt>
                <c:pt idx="25">
                  <c:v>6287</c:v>
                </c:pt>
                <c:pt idx="26">
                  <c:v>5637</c:v>
                </c:pt>
                <c:pt idx="27">
                  <c:v>7855</c:v>
                </c:pt>
                <c:pt idx="28">
                  <c:v>13327</c:v>
                </c:pt>
                <c:pt idx="29">
                  <c:v>17329</c:v>
                </c:pt>
                <c:pt idx="30">
                  <c:v>24534</c:v>
                </c:pt>
              </c:numCache>
            </c:numRef>
          </c:val>
          <c:extLst>
            <c:ext xmlns:c16="http://schemas.microsoft.com/office/drawing/2014/chart" uri="{C3380CC4-5D6E-409C-BE32-E72D297353CC}">
              <c16:uniqueId val="{00000002-3E17-D940-B39A-F40CD00099C8}"/>
            </c:ext>
          </c:extLst>
        </c:ser>
        <c:ser>
          <c:idx val="3"/>
          <c:order val="3"/>
          <c:spPr>
            <a:solidFill>
              <a:srgbClr val="6F8DB9"/>
            </a:solidFill>
            <a:ln>
              <a:noFill/>
            </a:ln>
          </c:spPr>
          <c:invertIfNegative val="0"/>
          <c:val>
            <c:numRef>
              <c:f>Sheet1!$A$4:$AE$4</c:f>
              <c:numCache>
                <c:formatCode>General</c:formatCode>
                <c:ptCount val="31"/>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2298</c:v>
                </c:pt>
                <c:pt idx="17">
                  <c:v>2298</c:v>
                </c:pt>
                <c:pt idx="18">
                  <c:v>2298</c:v>
                </c:pt>
                <c:pt idx="19">
                  <c:v>2298</c:v>
                </c:pt>
                <c:pt idx="20">
                  <c:v>2298</c:v>
                </c:pt>
                <c:pt idx="21">
                  <c:v>2298</c:v>
                </c:pt>
                <c:pt idx="22">
                  <c:v>2298</c:v>
                </c:pt>
                <c:pt idx="23">
                  <c:v>2298</c:v>
                </c:pt>
                <c:pt idx="24">
                  <c:v>2368</c:v>
                </c:pt>
                <c:pt idx="25">
                  <c:v>4086</c:v>
                </c:pt>
                <c:pt idx="26">
                  <c:v>4736</c:v>
                </c:pt>
                <c:pt idx="27">
                  <c:v>4736</c:v>
                </c:pt>
                <c:pt idx="28">
                  <c:v>4736</c:v>
                </c:pt>
                <c:pt idx="29">
                  <c:v>6856</c:v>
                </c:pt>
                <c:pt idx="30">
                  <c:v>6856</c:v>
                </c:pt>
              </c:numCache>
            </c:numRef>
          </c:val>
          <c:extLst>
            <c:ext xmlns:c16="http://schemas.microsoft.com/office/drawing/2014/chart" uri="{C3380CC4-5D6E-409C-BE32-E72D297353CC}">
              <c16:uniqueId val="{00000003-3E17-D940-B39A-F40CD00099C8}"/>
            </c:ext>
          </c:extLst>
        </c:ser>
        <c:ser>
          <c:idx val="4"/>
          <c:order val="4"/>
          <c:spPr>
            <a:solidFill>
              <a:srgbClr val="4C6C9C"/>
            </a:solidFill>
            <a:ln>
              <a:noFill/>
            </a:ln>
          </c:spPr>
          <c:invertIfNegative val="0"/>
          <c:val>
            <c:numRef>
              <c:f>Sheet1!$A$5:$AE$5</c:f>
              <c:numCache>
                <c:formatCode>General</c:formatCode>
                <c:ptCount val="31"/>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2298</c:v>
                </c:pt>
                <c:pt idx="25">
                  <c:v>2298</c:v>
                </c:pt>
                <c:pt idx="26">
                  <c:v>2298</c:v>
                </c:pt>
                <c:pt idx="27">
                  <c:v>2298</c:v>
                </c:pt>
                <c:pt idx="28">
                  <c:v>2298</c:v>
                </c:pt>
                <c:pt idx="29">
                  <c:v>2298</c:v>
                </c:pt>
                <c:pt idx="30">
                  <c:v>2298</c:v>
                </c:pt>
              </c:numCache>
            </c:numRef>
          </c:val>
          <c:extLst>
            <c:ext xmlns:c16="http://schemas.microsoft.com/office/drawing/2014/chart" uri="{C3380CC4-5D6E-409C-BE32-E72D297353CC}">
              <c16:uniqueId val="{00000004-3E17-D940-B39A-F40CD00099C8}"/>
            </c:ext>
          </c:extLst>
        </c:ser>
        <c:ser>
          <c:idx val="5"/>
          <c:order val="5"/>
          <c:spPr>
            <a:solidFill>
              <a:srgbClr val="364D6E"/>
            </a:solidFill>
            <a:ln>
              <a:noFill/>
            </a:ln>
          </c:spPr>
          <c:invertIfNegative val="0"/>
          <c:val>
            <c:numRef>
              <c:f>Sheet1!$A$6:$AE$6</c:f>
              <c:numCache>
                <c:formatCode>General</c:formatCode>
                <c:ptCount val="31"/>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numCache>
            </c:numRef>
          </c:val>
          <c:extLst>
            <c:ext xmlns:c16="http://schemas.microsoft.com/office/drawing/2014/chart" uri="{C3380CC4-5D6E-409C-BE32-E72D297353CC}">
              <c16:uniqueId val="{00000005-3E17-D940-B39A-F40CD00099C8}"/>
            </c:ext>
          </c:extLst>
        </c:ser>
        <c:ser>
          <c:idx val="6"/>
          <c:order val="6"/>
          <c:spPr>
            <a:solidFill>
              <a:schemeClr val="accent2"/>
            </a:solidFill>
            <a:ln>
              <a:noFill/>
            </a:ln>
          </c:spPr>
          <c:invertIfNegative val="0"/>
          <c:val>
            <c:numRef>
              <c:f>Sheet1!$A$7:$AE$7</c:f>
              <c:numCache>
                <c:formatCode>General</c:formatCode>
                <c:ptCount val="31"/>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numCache>
            </c:numRef>
          </c:val>
          <c:extLst>
            <c:ext xmlns:c16="http://schemas.microsoft.com/office/drawing/2014/chart" uri="{C3380CC4-5D6E-409C-BE32-E72D297353CC}">
              <c16:uniqueId val="{00000006-3E17-D940-B39A-F40CD00099C8}"/>
            </c:ext>
          </c:extLst>
        </c:ser>
        <c:dLbls>
          <c:showLegendKey val="0"/>
          <c:showVal val="0"/>
          <c:showCatName val="0"/>
          <c:showSerName val="0"/>
          <c:showPercent val="0"/>
          <c:showBubbleSize val="0"/>
        </c:dLbls>
        <c:gapWidth val="10"/>
        <c:overlap val="100"/>
        <c:axId val="492542063"/>
        <c:axId val="1"/>
      </c:barChart>
      <c:catAx>
        <c:axId val="492542063"/>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70000"/>
          <c:min val="0"/>
        </c:scaling>
        <c:delete val="0"/>
        <c:axPos val="l"/>
        <c:majorGridlines>
          <c:spPr>
            <a:ln w="3175" cmpd="sng" algn="ctr">
              <a:solidFill>
                <a:schemeClr val="tx1"/>
              </a:solidFill>
              <a:prstDash val="solid"/>
            </a:ln>
          </c:spPr>
        </c:majorGridlines>
        <c:numFmt formatCode="General" sourceLinked="1"/>
        <c:majorTickMark val="none"/>
        <c:minorTickMark val="none"/>
        <c:tickLblPos val="none"/>
        <c:spPr>
          <a:ln w="9525" cmpd="sng" algn="ctr">
            <a:solidFill>
              <a:schemeClr val="tx1"/>
            </a:solidFill>
            <a:prstDash val="solid"/>
          </a:ln>
        </c:spPr>
        <c:crossAx val="492542063"/>
        <c:crosses val="min"/>
        <c:crossBetween val="between"/>
        <c:majorUnit val="10000"/>
      </c:valAx>
    </c:plotArea>
    <c:plotVisOnly val="0"/>
    <c:dispBlanksAs val="gap"/>
    <c:showDLblsOverMax val="1"/>
  </c:chart>
  <c:externalData r:id="rId1">
    <c:autoUpdate val="0"/>
  </c:externalData>
</c:chartSpace>
</file>

<file path=ppt/charts/chart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5870646766169153E-2"/>
          <c:y val="5.8035714285714288E-2"/>
          <c:w val="0.94825870646766164"/>
          <c:h val="0.8839285714285714"/>
        </c:manualLayout>
      </c:layout>
      <c:barChart>
        <c:barDir val="col"/>
        <c:grouping val="stacked"/>
        <c:varyColors val="0"/>
        <c:ser>
          <c:idx val="0"/>
          <c:order val="0"/>
          <c:spPr>
            <a:solidFill>
              <a:schemeClr val="accent1"/>
            </a:solidFill>
            <a:ln>
              <a:noFill/>
            </a:ln>
          </c:spPr>
          <c:invertIfNegative val="0"/>
          <c:val>
            <c:numRef>
              <c:f>Sheet1!$A$1:$C$1</c:f>
              <c:numCache>
                <c:formatCode>General</c:formatCode>
                <c:ptCount val="3"/>
                <c:pt idx="0">
                  <c:v>928.82</c:v>
                </c:pt>
                <c:pt idx="1">
                  <c:v>700.27</c:v>
                </c:pt>
                <c:pt idx="2">
                  <c:v>360</c:v>
                </c:pt>
              </c:numCache>
            </c:numRef>
          </c:val>
          <c:extLst>
            <c:ext xmlns:c16="http://schemas.microsoft.com/office/drawing/2014/chart" uri="{C3380CC4-5D6E-409C-BE32-E72D297353CC}">
              <c16:uniqueId val="{00000000-3290-4643-916C-137B157D5855}"/>
            </c:ext>
          </c:extLst>
        </c:ser>
        <c:ser>
          <c:idx val="1"/>
          <c:order val="1"/>
          <c:spPr>
            <a:solidFill>
              <a:schemeClr val="accent2"/>
            </a:solidFill>
            <a:ln>
              <a:noFill/>
            </a:ln>
          </c:spPr>
          <c:invertIfNegative val="0"/>
          <c:val>
            <c:numRef>
              <c:f>Sheet1!$A$2:$C$2</c:f>
              <c:numCache>
                <c:formatCode>General</c:formatCode>
                <c:ptCount val="3"/>
                <c:pt idx="0">
                  <c:v>0</c:v>
                </c:pt>
                <c:pt idx="1">
                  <c:v>84.909999999999968</c:v>
                </c:pt>
                <c:pt idx="2">
                  <c:v>240</c:v>
                </c:pt>
              </c:numCache>
            </c:numRef>
          </c:val>
          <c:extLst>
            <c:ext xmlns:c16="http://schemas.microsoft.com/office/drawing/2014/chart" uri="{C3380CC4-5D6E-409C-BE32-E72D297353CC}">
              <c16:uniqueId val="{00000001-3290-4643-916C-137B157D5855}"/>
            </c:ext>
          </c:extLst>
        </c:ser>
        <c:ser>
          <c:idx val="2"/>
          <c:order val="2"/>
          <c:spPr>
            <a:solidFill>
              <a:schemeClr val="accent3"/>
            </a:solidFill>
            <a:ln>
              <a:noFill/>
            </a:ln>
          </c:spPr>
          <c:invertIfNegative val="0"/>
          <c:val>
            <c:numRef>
              <c:f>Sheet1!$A$3:$C$3</c:f>
              <c:numCache>
                <c:formatCode>General</c:formatCode>
                <c:ptCount val="3"/>
                <c:pt idx="0">
                  <c:v>133.89999999999998</c:v>
                </c:pt>
                <c:pt idx="1">
                  <c:v>237.12</c:v>
                </c:pt>
                <c:pt idx="2">
                  <c:v>600</c:v>
                </c:pt>
              </c:numCache>
            </c:numRef>
          </c:val>
          <c:extLst>
            <c:ext xmlns:c16="http://schemas.microsoft.com/office/drawing/2014/chart" uri="{C3380CC4-5D6E-409C-BE32-E72D297353CC}">
              <c16:uniqueId val="{00000002-3290-4643-916C-137B157D5855}"/>
            </c:ext>
          </c:extLst>
        </c:ser>
        <c:dLbls>
          <c:showLegendKey val="0"/>
          <c:showVal val="0"/>
          <c:showCatName val="0"/>
          <c:showSerName val="0"/>
          <c:showPercent val="0"/>
          <c:showBubbleSize val="0"/>
        </c:dLbls>
        <c:gapWidth val="80"/>
        <c:overlap val="100"/>
        <c:axId val="1644502032"/>
        <c:axId val="1"/>
      </c:barChart>
      <c:catAx>
        <c:axId val="1644502032"/>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200"/>
          <c:min val="0"/>
        </c:scaling>
        <c:delete val="1"/>
        <c:axPos val="l"/>
        <c:numFmt formatCode="General" sourceLinked="1"/>
        <c:majorTickMark val="out"/>
        <c:minorTickMark val="none"/>
        <c:tickLblPos val="nextTo"/>
        <c:crossAx val="1644502032"/>
        <c:crosses val="min"/>
        <c:crossBetween val="between"/>
      </c:valAx>
    </c:plotArea>
    <c:plotVisOnly val="0"/>
    <c:dispBlanksAs val="gap"/>
    <c:showDLblsOverMax val="1"/>
  </c:chart>
  <c:externalData r:id="rId1">
    <c:autoUpdate val="0"/>
  </c:externalData>
</c:chartSpace>
</file>

<file path=ppt/charts/chart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5870646766169153E-2"/>
          <c:y val="5.8035714285714288E-2"/>
          <c:w val="0.94825870646766164"/>
          <c:h val="0.8839285714285714"/>
        </c:manualLayout>
      </c:layout>
      <c:barChart>
        <c:barDir val="col"/>
        <c:grouping val="stacked"/>
        <c:varyColors val="0"/>
        <c:ser>
          <c:idx val="0"/>
          <c:order val="0"/>
          <c:spPr>
            <a:solidFill>
              <a:schemeClr val="accent1"/>
            </a:solidFill>
            <a:ln>
              <a:noFill/>
            </a:ln>
          </c:spPr>
          <c:invertIfNegative val="0"/>
          <c:val>
            <c:numRef>
              <c:f>Sheet1!$A$1:$C$1</c:f>
              <c:numCache>
                <c:formatCode>General</c:formatCode>
                <c:ptCount val="3"/>
                <c:pt idx="0">
                  <c:v>372.86219999999997</c:v>
                </c:pt>
                <c:pt idx="1">
                  <c:v>373.21799999999996</c:v>
                </c:pt>
                <c:pt idx="2">
                  <c:v>145.19745</c:v>
                </c:pt>
              </c:numCache>
            </c:numRef>
          </c:val>
          <c:extLst>
            <c:ext xmlns:c16="http://schemas.microsoft.com/office/drawing/2014/chart" uri="{C3380CC4-5D6E-409C-BE32-E72D297353CC}">
              <c16:uniqueId val="{00000000-134A-564E-B6AF-2CFC39FAE3E8}"/>
            </c:ext>
          </c:extLst>
        </c:ser>
        <c:ser>
          <c:idx val="1"/>
          <c:order val="1"/>
          <c:spPr>
            <a:solidFill>
              <a:schemeClr val="accent2"/>
            </a:solidFill>
            <a:ln>
              <a:noFill/>
            </a:ln>
          </c:spPr>
          <c:invertIfNegative val="0"/>
          <c:val>
            <c:numRef>
              <c:f>Sheet1!$A$2:$C$2</c:f>
              <c:numCache>
                <c:formatCode>General</c:formatCode>
                <c:ptCount val="3"/>
                <c:pt idx="0">
                  <c:v>156.71020000000004</c:v>
                </c:pt>
                <c:pt idx="1">
                  <c:v>186.60900000000004</c:v>
                </c:pt>
                <c:pt idx="2">
                  <c:v>248.26580000000001</c:v>
                </c:pt>
              </c:numCache>
            </c:numRef>
          </c:val>
          <c:extLst>
            <c:ext xmlns:c16="http://schemas.microsoft.com/office/drawing/2014/chart" uri="{C3380CC4-5D6E-409C-BE32-E72D297353CC}">
              <c16:uniqueId val="{00000001-134A-564E-B6AF-2CFC39FAE3E8}"/>
            </c:ext>
          </c:extLst>
        </c:ser>
        <c:ser>
          <c:idx val="2"/>
          <c:order val="2"/>
          <c:spPr>
            <a:solidFill>
              <a:schemeClr val="accent3"/>
            </a:solidFill>
            <a:ln>
              <a:noFill/>
            </a:ln>
          </c:spPr>
          <c:invertIfNegative val="0"/>
          <c:val>
            <c:numRef>
              <c:f>Sheet1!$A$3:$C$3</c:f>
              <c:numCache>
                <c:formatCode>General</c:formatCode>
                <c:ptCount val="3"/>
                <c:pt idx="0">
                  <c:v>10.807599999999979</c:v>
                </c:pt>
                <c:pt idx="1">
                  <c:v>62.202999999999975</c:v>
                </c:pt>
                <c:pt idx="2">
                  <c:v>311.03674999999998</c:v>
                </c:pt>
              </c:numCache>
            </c:numRef>
          </c:val>
          <c:extLst>
            <c:ext xmlns:c16="http://schemas.microsoft.com/office/drawing/2014/chart" uri="{C3380CC4-5D6E-409C-BE32-E72D297353CC}">
              <c16:uniqueId val="{00000002-134A-564E-B6AF-2CFC39FAE3E8}"/>
            </c:ext>
          </c:extLst>
        </c:ser>
        <c:dLbls>
          <c:showLegendKey val="0"/>
          <c:showVal val="0"/>
          <c:showCatName val="0"/>
          <c:showSerName val="0"/>
          <c:showPercent val="0"/>
          <c:showBubbleSize val="0"/>
        </c:dLbls>
        <c:gapWidth val="80"/>
        <c:overlap val="100"/>
        <c:axId val="1069380864"/>
        <c:axId val="1"/>
      </c:barChart>
      <c:catAx>
        <c:axId val="1069380864"/>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704.5"/>
          <c:min val="0"/>
        </c:scaling>
        <c:delete val="1"/>
        <c:axPos val="l"/>
        <c:numFmt formatCode="General" sourceLinked="1"/>
        <c:majorTickMark val="out"/>
        <c:minorTickMark val="none"/>
        <c:tickLblPos val="nextTo"/>
        <c:crossAx val="1069380864"/>
        <c:crosses val="min"/>
        <c:crossBetween val="between"/>
      </c:valAx>
    </c:plotArea>
    <c:plotVisOnly val="0"/>
    <c:dispBlanksAs val="gap"/>
    <c:showDLblsOverMax val="1"/>
  </c:chart>
  <c:externalData r:id="rId1">
    <c:autoUpdate val="0"/>
  </c:externalData>
</c:chartSpace>
</file>

<file path=ppt/charts/chart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5870646766169153E-2"/>
          <c:y val="5.8035714285714288E-2"/>
          <c:w val="0.94825870646766164"/>
          <c:h val="0.8839285714285714"/>
        </c:manualLayout>
      </c:layout>
      <c:barChart>
        <c:barDir val="col"/>
        <c:grouping val="stacked"/>
        <c:varyColors val="0"/>
        <c:ser>
          <c:idx val="0"/>
          <c:order val="0"/>
          <c:spPr>
            <a:solidFill>
              <a:schemeClr val="accent1"/>
            </a:solidFill>
            <a:ln>
              <a:noFill/>
            </a:ln>
          </c:spPr>
          <c:invertIfNegative val="0"/>
          <c:val>
            <c:numRef>
              <c:f>Sheet1!$A$1:$C$1</c:f>
              <c:numCache>
                <c:formatCode>General</c:formatCode>
                <c:ptCount val="3"/>
                <c:pt idx="0">
                  <c:v>1025.49</c:v>
                </c:pt>
                <c:pt idx="1">
                  <c:v>1595.42</c:v>
                </c:pt>
                <c:pt idx="2">
                  <c:v>1565.79</c:v>
                </c:pt>
              </c:numCache>
            </c:numRef>
          </c:val>
          <c:extLst>
            <c:ext xmlns:c16="http://schemas.microsoft.com/office/drawing/2014/chart" uri="{C3380CC4-5D6E-409C-BE32-E72D297353CC}">
              <c16:uniqueId val="{00000000-B468-DE41-BECD-0DB708614AE5}"/>
            </c:ext>
          </c:extLst>
        </c:ser>
        <c:ser>
          <c:idx val="1"/>
          <c:order val="1"/>
          <c:spPr>
            <a:solidFill>
              <a:schemeClr val="accent2"/>
            </a:solidFill>
            <a:ln>
              <a:noFill/>
            </a:ln>
          </c:spPr>
          <c:invertIfNegative val="0"/>
          <c:dPt>
            <c:idx val="2"/>
            <c:invertIfNegative val="0"/>
            <c:bubble3D val="0"/>
            <c:spPr>
              <a:solidFill>
                <a:srgbClr val="9DB1CF"/>
              </a:solidFill>
              <a:ln>
                <a:noFill/>
              </a:ln>
            </c:spPr>
            <c:extLst>
              <c:ext xmlns:c16="http://schemas.microsoft.com/office/drawing/2014/chart" uri="{C3380CC4-5D6E-409C-BE32-E72D297353CC}">
                <c16:uniqueId val="{00000001-B468-DE41-BECD-0DB708614AE5}"/>
              </c:ext>
            </c:extLst>
          </c:dPt>
          <c:val>
            <c:numRef>
              <c:f>Sheet1!$A$2:$C$2</c:f>
              <c:numCache>
                <c:formatCode>General</c:formatCode>
                <c:ptCount val="3"/>
                <c:pt idx="0">
                  <c:v>34.690000000000055</c:v>
                </c:pt>
                <c:pt idx="1">
                  <c:v>54.700000000000045</c:v>
                </c:pt>
                <c:pt idx="2">
                  <c:v>1181.21</c:v>
                </c:pt>
              </c:numCache>
            </c:numRef>
          </c:val>
          <c:extLst>
            <c:ext xmlns:c16="http://schemas.microsoft.com/office/drawing/2014/chart" uri="{C3380CC4-5D6E-409C-BE32-E72D297353CC}">
              <c16:uniqueId val="{00000002-B468-DE41-BECD-0DB708614AE5}"/>
            </c:ext>
          </c:extLst>
        </c:ser>
        <c:ser>
          <c:idx val="2"/>
          <c:order val="2"/>
          <c:spPr>
            <a:solidFill>
              <a:schemeClr val="accent3"/>
            </a:solidFill>
            <a:ln>
              <a:noFill/>
            </a:ln>
          </c:spPr>
          <c:invertIfNegative val="0"/>
          <c:val>
            <c:numRef>
              <c:f>Sheet1!$A$3:$C$3</c:f>
              <c:numCache>
                <c:formatCode>General</c:formatCode>
                <c:ptCount val="3"/>
                <c:pt idx="0">
                  <c:v>202.03999999999996</c:v>
                </c:pt>
                <c:pt idx="1">
                  <c:v>407.41999999999985</c:v>
                </c:pt>
              </c:numCache>
            </c:numRef>
          </c:val>
          <c:extLst>
            <c:ext xmlns:c16="http://schemas.microsoft.com/office/drawing/2014/chart" uri="{C3380CC4-5D6E-409C-BE32-E72D297353CC}">
              <c16:uniqueId val="{00000003-B468-DE41-BECD-0DB708614AE5}"/>
            </c:ext>
          </c:extLst>
        </c:ser>
        <c:dLbls>
          <c:showLegendKey val="0"/>
          <c:showVal val="0"/>
          <c:showCatName val="0"/>
          <c:showSerName val="0"/>
          <c:showPercent val="0"/>
          <c:showBubbleSize val="0"/>
        </c:dLbls>
        <c:gapWidth val="80"/>
        <c:overlap val="100"/>
        <c:axId val="1069513376"/>
        <c:axId val="1"/>
      </c:barChart>
      <c:catAx>
        <c:axId val="1069513376"/>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2747"/>
          <c:min val="0"/>
        </c:scaling>
        <c:delete val="1"/>
        <c:axPos val="l"/>
        <c:numFmt formatCode="General" sourceLinked="1"/>
        <c:majorTickMark val="out"/>
        <c:minorTickMark val="none"/>
        <c:tickLblPos val="nextTo"/>
        <c:crossAx val="1069513376"/>
        <c:crosses val="min"/>
        <c:crossBetween val="between"/>
      </c:valAx>
    </c:plotArea>
    <c:plotVisOnly val="0"/>
    <c:dispBlanksAs val="gap"/>
    <c:showDLblsOverMax val="1"/>
  </c:chart>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010358583628352"/>
          <c:y val="0.15418281978639314"/>
          <c:w val="0.48706802743743016"/>
          <c:h val="0.76546379430285671"/>
        </c:manualLayout>
      </c:layout>
      <c:radarChart>
        <c:radarStyle val="marker"/>
        <c:varyColors val="0"/>
        <c:ser>
          <c:idx val="0"/>
          <c:order val="0"/>
          <c:tx>
            <c:strRef>
              <c:f>Tabelle1!$B$1</c:f>
              <c:strCache>
                <c:ptCount val="1"/>
                <c:pt idx="0">
                  <c:v>Nuclear</c:v>
                </c:pt>
              </c:strCache>
            </c:strRef>
          </c:tx>
          <c:spPr>
            <a:ln w="28575" cap="rnd">
              <a:solidFill>
                <a:schemeClr val="accent1"/>
              </a:solidFill>
              <a:round/>
            </a:ln>
            <a:effectLst/>
          </c:spPr>
          <c:marker>
            <c:symbol val="circle"/>
            <c:size val="5"/>
            <c:spPr>
              <a:noFill/>
              <a:ln w="9525">
                <a:solidFill>
                  <a:schemeClr val="tx1"/>
                </a:solidFill>
              </a:ln>
              <a:effectLst/>
            </c:spPr>
          </c:marker>
          <c:cat>
            <c:strRef>
              <c:f>Tabelle1!$A$2:$A$7</c:f>
              <c:strCache>
                <c:ptCount val="6"/>
                <c:pt idx="0">
                  <c:v>Capacity Factor</c:v>
                </c:pt>
                <c:pt idx="1">
                  <c:v>Siting Flexibility</c:v>
                </c:pt>
                <c:pt idx="2">
                  <c:v>Cost</c:v>
                </c:pt>
                <c:pt idx="3">
                  <c:v>Lifespan</c:v>
                </c:pt>
                <c:pt idx="4">
                  <c:v>Ramp Rate</c:v>
                </c:pt>
                <c:pt idx="5">
                  <c:v>Land Use</c:v>
                </c:pt>
              </c:strCache>
            </c:strRef>
          </c:cat>
          <c:val>
            <c:numRef>
              <c:f>Tabelle1!$B$2:$B$7</c:f>
              <c:numCache>
                <c:formatCode>General</c:formatCode>
                <c:ptCount val="6"/>
                <c:pt idx="0">
                  <c:v>5</c:v>
                </c:pt>
                <c:pt idx="1">
                  <c:v>3</c:v>
                </c:pt>
                <c:pt idx="2">
                  <c:v>3</c:v>
                </c:pt>
                <c:pt idx="3">
                  <c:v>5</c:v>
                </c:pt>
                <c:pt idx="4">
                  <c:v>3</c:v>
                </c:pt>
                <c:pt idx="5">
                  <c:v>4</c:v>
                </c:pt>
              </c:numCache>
            </c:numRef>
          </c:val>
          <c:extLst>
            <c:ext xmlns:c16="http://schemas.microsoft.com/office/drawing/2014/chart" uri="{C3380CC4-5D6E-409C-BE32-E72D297353CC}">
              <c16:uniqueId val="{00000000-3AEA-614A-BC10-BE637AD0399B}"/>
            </c:ext>
          </c:extLst>
        </c:ser>
        <c:ser>
          <c:idx val="1"/>
          <c:order val="1"/>
          <c:tx>
            <c:strRef>
              <c:f>Tabelle1!$C$1</c:f>
              <c:strCache>
                <c:ptCount val="1"/>
                <c:pt idx="0">
                  <c:v>SMR</c:v>
                </c:pt>
              </c:strCache>
            </c:strRef>
          </c:tx>
          <c:spPr>
            <a:ln w="31750" cap="rnd">
              <a:solidFill>
                <a:schemeClr val="accent1">
                  <a:lumMod val="40000"/>
                  <a:lumOff val="60000"/>
                </a:schemeClr>
              </a:solidFill>
              <a:prstDash val="dash"/>
              <a:round/>
            </a:ln>
            <a:effectLst/>
          </c:spPr>
          <c:marker>
            <c:symbol val="circle"/>
            <c:size val="5"/>
            <c:spPr>
              <a:noFill/>
              <a:ln w="9525">
                <a:solidFill>
                  <a:schemeClr val="tx1"/>
                </a:solidFill>
              </a:ln>
              <a:effectLst/>
            </c:spPr>
          </c:marker>
          <c:cat>
            <c:strRef>
              <c:f>Tabelle1!$A$2:$A$7</c:f>
              <c:strCache>
                <c:ptCount val="6"/>
                <c:pt idx="0">
                  <c:v>Capacity Factor</c:v>
                </c:pt>
                <c:pt idx="1">
                  <c:v>Siting Flexibility</c:v>
                </c:pt>
                <c:pt idx="2">
                  <c:v>Cost</c:v>
                </c:pt>
                <c:pt idx="3">
                  <c:v>Lifespan</c:v>
                </c:pt>
                <c:pt idx="4">
                  <c:v>Ramp Rate</c:v>
                </c:pt>
                <c:pt idx="5">
                  <c:v>Land Use</c:v>
                </c:pt>
              </c:strCache>
            </c:strRef>
          </c:cat>
          <c:val>
            <c:numRef>
              <c:f>Tabelle1!$C$2:$C$7</c:f>
              <c:numCache>
                <c:formatCode>General</c:formatCode>
                <c:ptCount val="6"/>
                <c:pt idx="0">
                  <c:v>5</c:v>
                </c:pt>
                <c:pt idx="1">
                  <c:v>5</c:v>
                </c:pt>
                <c:pt idx="2">
                  <c:v>4</c:v>
                </c:pt>
                <c:pt idx="3">
                  <c:v>5</c:v>
                </c:pt>
                <c:pt idx="4">
                  <c:v>2</c:v>
                </c:pt>
                <c:pt idx="5">
                  <c:v>5</c:v>
                </c:pt>
              </c:numCache>
            </c:numRef>
          </c:val>
          <c:extLst>
            <c:ext xmlns:c16="http://schemas.microsoft.com/office/drawing/2014/chart" uri="{C3380CC4-5D6E-409C-BE32-E72D297353CC}">
              <c16:uniqueId val="{00000001-3AEA-614A-BC10-BE637AD0399B}"/>
            </c:ext>
          </c:extLst>
        </c:ser>
        <c:ser>
          <c:idx val="2"/>
          <c:order val="2"/>
          <c:tx>
            <c:strRef>
              <c:f>Tabelle1!$D$1</c:f>
              <c:strCache>
                <c:ptCount val="1"/>
                <c:pt idx="0">
                  <c:v>Geothermal</c:v>
                </c:pt>
              </c:strCache>
            </c:strRef>
          </c:tx>
          <c:spPr>
            <a:ln w="28575" cap="rnd">
              <a:solidFill>
                <a:schemeClr val="accent3"/>
              </a:solidFill>
              <a:round/>
            </a:ln>
            <a:effectLst/>
          </c:spPr>
          <c:marker>
            <c:symbol val="none"/>
          </c:marker>
          <c:cat>
            <c:strRef>
              <c:f>Tabelle1!$A$2:$A$7</c:f>
              <c:strCache>
                <c:ptCount val="6"/>
                <c:pt idx="0">
                  <c:v>Capacity Factor</c:v>
                </c:pt>
                <c:pt idx="1">
                  <c:v>Siting Flexibility</c:v>
                </c:pt>
                <c:pt idx="2">
                  <c:v>Cost</c:v>
                </c:pt>
                <c:pt idx="3">
                  <c:v>Lifespan</c:v>
                </c:pt>
                <c:pt idx="4">
                  <c:v>Ramp Rate</c:v>
                </c:pt>
                <c:pt idx="5">
                  <c:v>Land Use</c:v>
                </c:pt>
              </c:strCache>
            </c:strRef>
          </c:cat>
          <c:val>
            <c:numRef>
              <c:f>Tabelle1!$D$2:$D$7</c:f>
              <c:numCache>
                <c:formatCode>General</c:formatCode>
                <c:ptCount val="6"/>
                <c:pt idx="0">
                  <c:v>4</c:v>
                </c:pt>
                <c:pt idx="1">
                  <c:v>2</c:v>
                </c:pt>
                <c:pt idx="2">
                  <c:v>4</c:v>
                </c:pt>
                <c:pt idx="3">
                  <c:v>4</c:v>
                </c:pt>
                <c:pt idx="4">
                  <c:v>4</c:v>
                </c:pt>
                <c:pt idx="5">
                  <c:v>2</c:v>
                </c:pt>
              </c:numCache>
            </c:numRef>
          </c:val>
          <c:extLst>
            <c:ext xmlns:c16="http://schemas.microsoft.com/office/drawing/2014/chart" uri="{C3380CC4-5D6E-409C-BE32-E72D297353CC}">
              <c16:uniqueId val="{00000000-4154-7549-B9D5-8EBF0074ABC2}"/>
            </c:ext>
          </c:extLst>
        </c:ser>
        <c:ser>
          <c:idx val="3"/>
          <c:order val="3"/>
          <c:tx>
            <c:strRef>
              <c:f>Tabelle1!$E$1</c:f>
              <c:strCache>
                <c:ptCount val="1"/>
                <c:pt idx="0">
                  <c:v>EGS</c:v>
                </c:pt>
              </c:strCache>
            </c:strRef>
          </c:tx>
          <c:spPr>
            <a:ln w="28575" cap="rnd">
              <a:solidFill>
                <a:schemeClr val="accent3">
                  <a:lumMod val="60000"/>
                  <a:lumOff val="40000"/>
                </a:schemeClr>
              </a:solidFill>
              <a:prstDash val="dash"/>
              <a:round/>
            </a:ln>
            <a:effectLst/>
          </c:spPr>
          <c:marker>
            <c:symbol val="none"/>
          </c:marker>
          <c:cat>
            <c:strRef>
              <c:f>Tabelle1!$A$2:$A$7</c:f>
              <c:strCache>
                <c:ptCount val="6"/>
                <c:pt idx="0">
                  <c:v>Capacity Factor</c:v>
                </c:pt>
                <c:pt idx="1">
                  <c:v>Siting Flexibility</c:v>
                </c:pt>
                <c:pt idx="2">
                  <c:v>Cost</c:v>
                </c:pt>
                <c:pt idx="3">
                  <c:v>Lifespan</c:v>
                </c:pt>
                <c:pt idx="4">
                  <c:v>Ramp Rate</c:v>
                </c:pt>
                <c:pt idx="5">
                  <c:v>Land Use</c:v>
                </c:pt>
              </c:strCache>
            </c:strRef>
          </c:cat>
          <c:val>
            <c:numRef>
              <c:f>Tabelle1!$E$2:$E$7</c:f>
              <c:numCache>
                <c:formatCode>General</c:formatCode>
                <c:ptCount val="6"/>
                <c:pt idx="0">
                  <c:v>3</c:v>
                </c:pt>
                <c:pt idx="1">
                  <c:v>4</c:v>
                </c:pt>
                <c:pt idx="2">
                  <c:v>3</c:v>
                </c:pt>
                <c:pt idx="3">
                  <c:v>0</c:v>
                </c:pt>
                <c:pt idx="4">
                  <c:v>0</c:v>
                </c:pt>
                <c:pt idx="5">
                  <c:v>2</c:v>
                </c:pt>
              </c:numCache>
            </c:numRef>
          </c:val>
          <c:extLst>
            <c:ext xmlns:c16="http://schemas.microsoft.com/office/drawing/2014/chart" uri="{C3380CC4-5D6E-409C-BE32-E72D297353CC}">
              <c16:uniqueId val="{00000001-4154-7549-B9D5-8EBF0074ABC2}"/>
            </c:ext>
          </c:extLst>
        </c:ser>
        <c:dLbls>
          <c:showLegendKey val="0"/>
          <c:showVal val="0"/>
          <c:showCatName val="0"/>
          <c:showSerName val="0"/>
          <c:showPercent val="0"/>
          <c:showBubbleSize val="0"/>
        </c:dLbls>
        <c:axId val="207378679"/>
        <c:axId val="207379007"/>
      </c:radarChart>
      <c:catAx>
        <c:axId val="207378679"/>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ln>
                  <a:noFill/>
                </a:ln>
                <a:solidFill>
                  <a:schemeClr val="tx1"/>
                </a:solidFill>
                <a:latin typeface="+mn-lt"/>
                <a:ea typeface="+mn-ea"/>
                <a:cs typeface="+mn-cs"/>
              </a:defRPr>
            </a:pPr>
            <a:endParaRPr lang="en-US"/>
          </a:p>
        </c:txPr>
        <c:crossAx val="207379007"/>
        <c:crosses val="autoZero"/>
        <c:auto val="1"/>
        <c:lblAlgn val="ctr"/>
        <c:lblOffset val="100"/>
        <c:noMultiLvlLbl val="0"/>
      </c:catAx>
      <c:valAx>
        <c:axId val="207379007"/>
        <c:scaling>
          <c:orientation val="minMax"/>
        </c:scaling>
        <c:delete val="1"/>
        <c:axPos val="l"/>
        <c:majorGridlines>
          <c:spPr>
            <a:ln w="9525" cap="rnd" cmpd="sng" algn="ctr">
              <a:solidFill>
                <a:schemeClr val="tx1">
                  <a:lumMod val="15000"/>
                  <a:lumOff val="85000"/>
                </a:schemeClr>
              </a:solidFill>
              <a:bevel/>
            </a:ln>
            <a:effectLst/>
          </c:spPr>
        </c:majorGridlines>
        <c:numFmt formatCode="General" sourceLinked="1"/>
        <c:majorTickMark val="none"/>
        <c:minorTickMark val="none"/>
        <c:tickLblPos val="nextTo"/>
        <c:crossAx val="207378679"/>
        <c:crosses val="autoZero"/>
        <c:crossBetween val="between"/>
      </c:valAx>
      <c:spPr>
        <a:noFill/>
        <a:ln>
          <a:noFill/>
        </a:ln>
        <a:effectLst/>
      </c:spPr>
    </c:plotArea>
    <c:plotVisOnly val="1"/>
    <c:dispBlanksAs val="zero"/>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7461383478844864E-2"/>
          <c:y val="8.0016583747927028E-2"/>
          <c:w val="0.9650772330423103"/>
          <c:h val="0.83996683250414594"/>
        </c:manualLayout>
      </c:layout>
      <c:barChart>
        <c:barDir val="col"/>
        <c:grouping val="stacked"/>
        <c:varyColors val="0"/>
        <c:ser>
          <c:idx val="0"/>
          <c:order val="0"/>
          <c:spPr>
            <a:solidFill>
              <a:schemeClr val="accent1"/>
            </a:solidFill>
            <a:ln>
              <a:noFill/>
            </a:ln>
          </c:spPr>
          <c:invertIfNegative val="0"/>
          <c:dLbls>
            <c:dLbl>
              <c:idx val="0"/>
              <c:layout>
                <c:manualLayout>
                  <c:x val="0"/>
                  <c:y val="-9.6600331674958545E-2"/>
                </c:manualLayout>
              </c:layout>
              <c:numFmt formatCode="#,##0;&quot;-&quot;#,##0" sourceLinked="0"/>
              <c:spPr>
                <a:noFill/>
                <a:ln>
                  <a:noFill/>
                </a:ln>
              </c:spPr>
              <c:txPr>
                <a:bodyPr wrap="none"/>
                <a:lstStyle/>
                <a:p>
                  <a:pPr>
                    <a:defRPr sz="14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7360-498C-BEA0-3186712D762A}"/>
                </c:ext>
              </c:extLst>
            </c:dLbl>
            <c:dLbl>
              <c:idx val="1"/>
              <c:layout>
                <c:manualLayout>
                  <c:x val="0"/>
                  <c:y val="-0.12852404643449419"/>
                </c:manualLayout>
              </c:layout>
              <c:numFmt formatCode="#,##0;&quot;-&quot;#,##0" sourceLinked="0"/>
              <c:spPr>
                <a:noFill/>
                <a:ln>
                  <a:noFill/>
                </a:ln>
              </c:spPr>
              <c:txPr>
                <a:bodyPr wrap="none"/>
                <a:lstStyle/>
                <a:p>
                  <a:pPr>
                    <a:defRPr sz="14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7360-498C-BEA0-3186712D762A}"/>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Sheet1!$A$1:$D$1</c:f>
              <c:numCache>
                <c:formatCode>General</c:formatCode>
                <c:ptCount val="4"/>
                <c:pt idx="0">
                  <c:v>8</c:v>
                </c:pt>
                <c:pt idx="1">
                  <c:v>12</c:v>
                </c:pt>
                <c:pt idx="2">
                  <c:v>29.49240780621767</c:v>
                </c:pt>
                <c:pt idx="3">
                  <c:v>52.737527102231979</c:v>
                </c:pt>
              </c:numCache>
            </c:numRef>
          </c:val>
          <c:extLst>
            <c:ext xmlns:c16="http://schemas.microsoft.com/office/drawing/2014/chart" uri="{C3380CC4-5D6E-409C-BE32-E72D297353CC}">
              <c16:uniqueId val="{00000002-7360-498C-BEA0-3186712D762A}"/>
            </c:ext>
          </c:extLst>
        </c:ser>
        <c:dLbls>
          <c:showLegendKey val="0"/>
          <c:showVal val="0"/>
          <c:showCatName val="0"/>
          <c:showSerName val="0"/>
          <c:showPercent val="0"/>
          <c:showBubbleSize val="0"/>
        </c:dLbls>
        <c:gapWidth val="80"/>
        <c:overlap val="100"/>
        <c:axId val="709213311"/>
        <c:axId val="1"/>
      </c:barChart>
      <c:catAx>
        <c:axId val="709213311"/>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52.737527102231979"/>
          <c:min val="0"/>
        </c:scaling>
        <c:delete val="1"/>
        <c:axPos val="l"/>
        <c:numFmt formatCode="General" sourceLinked="1"/>
        <c:majorTickMark val="out"/>
        <c:minorTickMark val="none"/>
        <c:tickLblPos val="nextTo"/>
        <c:crossAx val="709213311"/>
        <c:crosses val="min"/>
        <c:crossBetween val="between"/>
      </c:valAx>
    </c:plotArea>
    <c:plotVisOnly val="0"/>
    <c:dispBlanksAs val="gap"/>
    <c:showDLblsOverMax val="1"/>
  </c:chart>
  <c:externalData r:id="rId1">
    <c:autoUpdate val="0"/>
  </c:externalData>
</c:chartSpace>
</file>

<file path=ppt/charts/chart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7049180327868854E-2"/>
          <c:y val="0.41624365482233505"/>
          <c:w val="0.96590163934426232"/>
          <c:h val="0.34348561759729274"/>
        </c:manualLayout>
      </c:layout>
      <c:barChart>
        <c:barDir val="col"/>
        <c:grouping val="stacked"/>
        <c:varyColors val="0"/>
        <c:ser>
          <c:idx val="0"/>
          <c:order val="0"/>
          <c:spPr>
            <a:solidFill>
              <a:schemeClr val="accent1"/>
            </a:solidFill>
            <a:ln>
              <a:noFill/>
            </a:ln>
          </c:spPr>
          <c:invertIfNegative val="0"/>
          <c:dPt>
            <c:idx val="4"/>
            <c:invertIfNegative val="0"/>
            <c:bubble3D val="0"/>
            <c:spPr>
              <a:solidFill>
                <a:srgbClr val="C0C0C0"/>
              </a:solidFill>
              <a:ln>
                <a:noFill/>
              </a:ln>
            </c:spPr>
            <c:extLst>
              <c:ext xmlns:c16="http://schemas.microsoft.com/office/drawing/2014/chart" uri="{C3380CC4-5D6E-409C-BE32-E72D297353CC}">
                <c16:uniqueId val="{00000000-EA4A-4CE4-A29A-6B41AA98DD79}"/>
              </c:ext>
            </c:extLst>
          </c:dPt>
          <c:dLbls>
            <c:dLbl>
              <c:idx val="6"/>
              <c:layout>
                <c:manualLayout>
                  <c:x val="0"/>
                  <c:y val="0"/>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EA4A-4CE4-A29A-6B41AA98DD79}"/>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Sheet1!$A$1:$G$1</c:f>
              <c:numCache>
                <c:formatCode>General</c:formatCode>
                <c:ptCount val="7"/>
                <c:pt idx="0">
                  <c:v>0</c:v>
                </c:pt>
                <c:pt idx="1">
                  <c:v>0</c:v>
                </c:pt>
                <c:pt idx="2">
                  <c:v>0</c:v>
                </c:pt>
                <c:pt idx="3">
                  <c:v>39.6</c:v>
                </c:pt>
                <c:pt idx="4">
                  <c:v>150</c:v>
                </c:pt>
                <c:pt idx="6">
                  <c:v>121.4</c:v>
                </c:pt>
              </c:numCache>
            </c:numRef>
          </c:val>
          <c:extLst>
            <c:ext xmlns:c16="http://schemas.microsoft.com/office/drawing/2014/chart" uri="{C3380CC4-5D6E-409C-BE32-E72D297353CC}">
              <c16:uniqueId val="{00000002-EA4A-4CE4-A29A-6B41AA98DD79}"/>
            </c:ext>
          </c:extLst>
        </c:ser>
        <c:ser>
          <c:idx val="1"/>
          <c:order val="1"/>
          <c:spPr>
            <a:solidFill>
              <a:srgbClr val="969696"/>
            </a:solidFill>
            <a:ln>
              <a:noFill/>
            </a:ln>
          </c:spPr>
          <c:invertIfNegative val="0"/>
          <c:val>
            <c:numRef>
              <c:f>Sheet1!$A$2:$G$2</c:f>
              <c:numCache>
                <c:formatCode>General</c:formatCode>
                <c:ptCount val="7"/>
                <c:pt idx="4">
                  <c:v>2.6999999999999886</c:v>
                </c:pt>
              </c:numCache>
            </c:numRef>
          </c:val>
          <c:extLst>
            <c:ext xmlns:c16="http://schemas.microsoft.com/office/drawing/2014/chart" uri="{C3380CC4-5D6E-409C-BE32-E72D297353CC}">
              <c16:uniqueId val="{00000003-EA4A-4CE4-A29A-6B41AA98DD79}"/>
            </c:ext>
          </c:extLst>
        </c:ser>
        <c:dLbls>
          <c:showLegendKey val="0"/>
          <c:showVal val="0"/>
          <c:showCatName val="0"/>
          <c:showSerName val="0"/>
          <c:showPercent val="0"/>
          <c:showBubbleSize val="0"/>
        </c:dLbls>
        <c:gapWidth val="80"/>
        <c:overlap val="100"/>
        <c:axId val="989917904"/>
        <c:axId val="1"/>
      </c:barChart>
      <c:lineChart>
        <c:grouping val="standard"/>
        <c:varyColors val="0"/>
        <c:ser>
          <c:idx val="2"/>
          <c:order val="2"/>
          <c:spPr>
            <a:ln w="28575" cmpd="sng" algn="ctr">
              <a:solidFill>
                <a:schemeClr val="tx1"/>
              </a:solidFill>
              <a:prstDash val="solid"/>
            </a:ln>
          </c:spPr>
          <c:marker>
            <c:symbol val="none"/>
          </c:marker>
          <c:dPt>
            <c:idx val="0"/>
            <c:marker>
              <c:symbol val="circle"/>
              <c:size val="5"/>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4-EA4A-4CE4-A29A-6B41AA98DD79}"/>
              </c:ext>
            </c:extLst>
          </c:dPt>
          <c:dPt>
            <c:idx val="1"/>
            <c:marker>
              <c:symbol val="circle"/>
              <c:size val="5"/>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5-EA4A-4CE4-A29A-6B41AA98DD79}"/>
              </c:ext>
            </c:extLst>
          </c:dPt>
          <c:dPt>
            <c:idx val="2"/>
            <c:marker>
              <c:symbol val="circle"/>
              <c:size val="5"/>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6-EA4A-4CE4-A29A-6B41AA98DD79}"/>
              </c:ext>
            </c:extLst>
          </c:dPt>
          <c:dPt>
            <c:idx val="3"/>
            <c:marker>
              <c:symbol val="circle"/>
              <c:size val="5"/>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7-EA4A-4CE4-A29A-6B41AA98DD79}"/>
              </c:ext>
            </c:extLst>
          </c:dPt>
          <c:dPt>
            <c:idx val="4"/>
            <c:marker>
              <c:symbol val="circle"/>
              <c:size val="5"/>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8-EA4A-4CE4-A29A-6B41AA98DD79}"/>
              </c:ext>
            </c:extLst>
          </c:dPt>
          <c:dPt>
            <c:idx val="5"/>
            <c:marker>
              <c:symbol val="circle"/>
              <c:size val="5"/>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9-EA4A-4CE4-A29A-6B41AA98DD79}"/>
              </c:ext>
            </c:extLst>
          </c:dPt>
          <c:dPt>
            <c:idx val="6"/>
            <c:marker>
              <c:symbol val="circle"/>
              <c:size val="5"/>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A-EA4A-4CE4-A29A-6B41AA98DD79}"/>
              </c:ext>
            </c:extLst>
          </c:dPt>
          <c:dLbls>
            <c:dLbl>
              <c:idx val="0"/>
              <c:layout>
                <c:manualLayout>
                  <c:x val="0"/>
                  <c:y val="-0.17597292724196278"/>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EA4A-4CE4-A29A-6B41AA98DD79}"/>
                </c:ext>
              </c:extLst>
            </c:dLbl>
            <c:dLbl>
              <c:idx val="1"/>
              <c:layout>
                <c:manualLayout>
                  <c:x val="0"/>
                  <c:y val="-0.17597292724196278"/>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EA4A-4CE4-A29A-6B41AA98DD79}"/>
                </c:ext>
              </c:extLst>
            </c:dLbl>
            <c:dLbl>
              <c:idx val="2"/>
              <c:layout>
                <c:manualLayout>
                  <c:x val="0"/>
                  <c:y val="-0.17597292724196278"/>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EA4A-4CE4-A29A-6B41AA98DD79}"/>
                </c:ext>
              </c:extLst>
            </c:dLbl>
            <c:dLbl>
              <c:idx val="3"/>
              <c:layout>
                <c:manualLayout>
                  <c:x val="0"/>
                  <c:y val="-0.17597292724196278"/>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EA4A-4CE4-A29A-6B41AA98DD79}"/>
                </c:ext>
              </c:extLst>
            </c:dLbl>
            <c:dLbl>
              <c:idx val="4"/>
              <c:layout>
                <c:manualLayout>
                  <c:x val="0"/>
                  <c:y val="-0.17597292724196278"/>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EA4A-4CE4-A29A-6B41AA98DD79}"/>
                </c:ext>
              </c:extLst>
            </c:dLbl>
            <c:dLbl>
              <c:idx val="5"/>
              <c:layout>
                <c:manualLayout>
                  <c:x val="0"/>
                  <c:y val="-0.17597292724196278"/>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EA4A-4CE4-A29A-6B41AA98DD79}"/>
                </c:ext>
              </c:extLst>
            </c:dLbl>
            <c:dLbl>
              <c:idx val="6"/>
              <c:layout>
                <c:manualLayout>
                  <c:x val="0"/>
                  <c:y val="-0.17597292724196278"/>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EA4A-4CE4-A29A-6B41AA98DD79}"/>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Sheet1!$A$3:$G$3</c:f>
              <c:numCache>
                <c:formatCode>General</c:formatCode>
                <c:ptCount val="7"/>
                <c:pt idx="0">
                  <c:v>5</c:v>
                </c:pt>
                <c:pt idx="1">
                  <c:v>10</c:v>
                </c:pt>
                <c:pt idx="2">
                  <c:v>30</c:v>
                </c:pt>
                <c:pt idx="3">
                  <c:v>60</c:v>
                </c:pt>
                <c:pt idx="4">
                  <c:v>70</c:v>
                </c:pt>
                <c:pt idx="5">
                  <c:v>67</c:v>
                </c:pt>
                <c:pt idx="6">
                  <c:v>75</c:v>
                </c:pt>
              </c:numCache>
            </c:numRef>
          </c:val>
          <c:smooth val="0"/>
          <c:extLst>
            <c:ext xmlns:c16="http://schemas.microsoft.com/office/drawing/2014/chart" uri="{C3380CC4-5D6E-409C-BE32-E72D297353CC}">
              <c16:uniqueId val="{0000000B-EA4A-4CE4-A29A-6B41AA98DD79}"/>
            </c:ext>
          </c:extLst>
        </c:ser>
        <c:dLbls>
          <c:showLegendKey val="0"/>
          <c:showVal val="0"/>
          <c:showCatName val="0"/>
          <c:showSerName val="0"/>
          <c:showPercent val="0"/>
          <c:showBubbleSize val="0"/>
        </c:dLbls>
        <c:marker val="1"/>
        <c:smooth val="0"/>
        <c:axId val="2"/>
        <c:axId val="3"/>
      </c:lineChart>
      <c:catAx>
        <c:axId val="989917904"/>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200"/>
          <c:min val="0"/>
        </c:scaling>
        <c:delete val="0"/>
        <c:axPos val="l"/>
        <c:majorGridlines>
          <c:spPr>
            <a:ln>
              <a:noFill/>
            </a:ln>
          </c:spPr>
        </c:majorGridlines>
        <c:numFmt formatCode="General" sourceLinked="1"/>
        <c:majorTickMark val="out"/>
        <c:minorTickMark val="none"/>
        <c:tickLblPos val="none"/>
        <c:spPr>
          <a:ln w="9525" cmpd="sng" algn="ctr">
            <a:solidFill>
              <a:srgbClr val="D2F1EE"/>
            </a:solidFill>
            <a:prstDash val="solid"/>
          </a:ln>
        </c:spPr>
        <c:txPr>
          <a:bodyPr wrap="none"/>
          <a:lstStyle/>
          <a:p>
            <a:pPr>
              <a:defRPr sz="1000" kern="1200">
                <a:latin typeface="+mn-lt"/>
                <a:ea typeface="+mn-ea"/>
                <a:cs typeface="+mn-cs"/>
              </a:defRPr>
            </a:pPr>
            <a:endParaRPr lang="en-US"/>
          </a:p>
        </c:txPr>
        <c:crossAx val="989917904"/>
        <c:crosses val="min"/>
        <c:crossBetween val="between"/>
        <c:majorUnit val="200"/>
      </c:valAx>
      <c:catAx>
        <c:axId val="2"/>
        <c:scaling>
          <c:orientation val="minMax"/>
        </c:scaling>
        <c:delete val="1"/>
        <c:axPos val="b"/>
        <c:majorGridlines>
          <c:spPr>
            <a:ln>
              <a:noFill/>
            </a:ln>
          </c:spPr>
        </c:majorGridlines>
        <c:majorTickMark val="none"/>
        <c:minorTickMark val="none"/>
        <c:tickLblPos val="none"/>
        <c:crossAx val="3"/>
        <c:crosses val="min"/>
        <c:auto val="0"/>
        <c:lblAlgn val="ctr"/>
        <c:lblOffset val="100"/>
        <c:noMultiLvlLbl val="0"/>
      </c:catAx>
      <c:valAx>
        <c:axId val="3"/>
        <c:scaling>
          <c:orientation val="minMax"/>
          <c:max val="75"/>
          <c:min val="0"/>
        </c:scaling>
        <c:delete val="0"/>
        <c:axPos val="r"/>
        <c:majorGridlines>
          <c:spPr>
            <a:ln>
              <a:noFill/>
            </a:ln>
          </c:spPr>
        </c:majorGridlines>
        <c:numFmt formatCode="General" sourceLinked="1"/>
        <c:majorTickMark val="out"/>
        <c:minorTickMark val="none"/>
        <c:tickLblPos val="none"/>
        <c:spPr>
          <a:ln w="9525" cmpd="sng" algn="ctr">
            <a:solidFill>
              <a:srgbClr val="D2F1EE"/>
            </a:solidFill>
            <a:prstDash val="solid"/>
          </a:ln>
        </c:spPr>
        <c:txPr>
          <a:bodyPr wrap="none"/>
          <a:lstStyle/>
          <a:p>
            <a:pPr>
              <a:defRPr sz="1000" kern="1200">
                <a:latin typeface="+mn-lt"/>
                <a:ea typeface="+mn-ea"/>
                <a:cs typeface="+mn-cs"/>
              </a:defRPr>
            </a:pPr>
            <a:endParaRPr lang="en-US"/>
          </a:p>
        </c:txPr>
        <c:crossAx val="2"/>
        <c:crosses val="max"/>
        <c:crossBetween val="between"/>
        <c:majorUnit val="50"/>
      </c:valAx>
    </c:plotArea>
    <c:plotVisOnly val="0"/>
    <c:dispBlanksAs val="gap"/>
    <c:showDLblsOverMax val="1"/>
  </c:chart>
  <c:externalData r:id="rId1">
    <c:autoUpdate val="0"/>
  </c:externalData>
</c:chartSpace>
</file>

<file path=ppt/charts/chart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7049180327868854E-2"/>
          <c:y val="0.24773413897280966"/>
          <c:w val="0.96590163934426232"/>
          <c:h val="0.60926485397784491"/>
        </c:manualLayout>
      </c:layout>
      <c:barChart>
        <c:barDir val="col"/>
        <c:grouping val="stacked"/>
        <c:varyColors val="0"/>
        <c:ser>
          <c:idx val="0"/>
          <c:order val="0"/>
          <c:spPr>
            <a:solidFill>
              <a:srgbClr val="969696"/>
            </a:solidFill>
            <a:ln>
              <a:noFill/>
            </a:ln>
          </c:spPr>
          <c:invertIfNegative val="0"/>
          <c:dPt>
            <c:idx val="3"/>
            <c:invertIfNegative val="0"/>
            <c:bubble3D val="0"/>
            <c:spPr>
              <a:solidFill>
                <a:schemeClr val="accent1"/>
              </a:solidFill>
              <a:ln>
                <a:noFill/>
              </a:ln>
            </c:spPr>
            <c:extLst>
              <c:ext xmlns:c16="http://schemas.microsoft.com/office/drawing/2014/chart" uri="{C3380CC4-5D6E-409C-BE32-E72D297353CC}">
                <c16:uniqueId val="{00000000-A3F7-4272-B066-E738AC1A1CF0}"/>
              </c:ext>
            </c:extLst>
          </c:dPt>
          <c:dLbls>
            <c:dLbl>
              <c:idx val="3"/>
              <c:layout>
                <c:manualLayout>
                  <c:x val="0"/>
                  <c:y val="0"/>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A3F7-4272-B066-E738AC1A1CF0}"/>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Sheet1!$A$1:$G$1</c:f>
              <c:numCache>
                <c:formatCode>General</c:formatCode>
                <c:ptCount val="7"/>
                <c:pt idx="1">
                  <c:v>5.0999999999999996</c:v>
                </c:pt>
                <c:pt idx="3">
                  <c:v>1800</c:v>
                </c:pt>
              </c:numCache>
            </c:numRef>
          </c:val>
          <c:extLst>
            <c:ext xmlns:c16="http://schemas.microsoft.com/office/drawing/2014/chart" uri="{C3380CC4-5D6E-409C-BE32-E72D297353CC}">
              <c16:uniqueId val="{00000001-A3F7-4272-B066-E738AC1A1CF0}"/>
            </c:ext>
          </c:extLst>
        </c:ser>
        <c:ser>
          <c:idx val="1"/>
          <c:order val="1"/>
          <c:spPr>
            <a:solidFill>
              <a:schemeClr val="accent1"/>
            </a:solidFill>
            <a:ln>
              <a:noFill/>
            </a:ln>
          </c:spPr>
          <c:invertIfNegative val="0"/>
          <c:val>
            <c:numRef>
              <c:f>Sheet1!$A$2:$G$2</c:f>
              <c:numCache>
                <c:formatCode>General</c:formatCode>
                <c:ptCount val="7"/>
                <c:pt idx="1">
                  <c:v>84</c:v>
                </c:pt>
              </c:numCache>
            </c:numRef>
          </c:val>
          <c:extLst>
            <c:ext xmlns:c16="http://schemas.microsoft.com/office/drawing/2014/chart" uri="{C3380CC4-5D6E-409C-BE32-E72D297353CC}">
              <c16:uniqueId val="{00000002-A3F7-4272-B066-E738AC1A1CF0}"/>
            </c:ext>
          </c:extLst>
        </c:ser>
        <c:dLbls>
          <c:showLegendKey val="0"/>
          <c:showVal val="0"/>
          <c:showCatName val="0"/>
          <c:showSerName val="0"/>
          <c:showPercent val="0"/>
          <c:showBubbleSize val="0"/>
        </c:dLbls>
        <c:gapWidth val="80"/>
        <c:overlap val="100"/>
        <c:axId val="928747072"/>
        <c:axId val="1"/>
      </c:barChart>
      <c:lineChart>
        <c:grouping val="standard"/>
        <c:varyColors val="0"/>
        <c:ser>
          <c:idx val="2"/>
          <c:order val="2"/>
          <c:spPr>
            <a:ln w="28575" cmpd="sng" algn="ctr">
              <a:solidFill>
                <a:schemeClr val="tx1"/>
              </a:solidFill>
              <a:prstDash val="solid"/>
            </a:ln>
          </c:spPr>
          <c:marker>
            <c:symbol val="none"/>
          </c:marker>
          <c:dPt>
            <c:idx val="0"/>
            <c:marker>
              <c:symbol val="circle"/>
              <c:size val="5"/>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3-A3F7-4272-B066-E738AC1A1CF0}"/>
              </c:ext>
            </c:extLst>
          </c:dPt>
          <c:dPt>
            <c:idx val="1"/>
            <c:marker>
              <c:symbol val="circle"/>
              <c:size val="5"/>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4-A3F7-4272-B066-E738AC1A1CF0}"/>
              </c:ext>
            </c:extLst>
          </c:dPt>
          <c:dPt>
            <c:idx val="2"/>
            <c:marker>
              <c:symbol val="circle"/>
              <c:size val="5"/>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5-A3F7-4272-B066-E738AC1A1CF0}"/>
              </c:ext>
            </c:extLst>
          </c:dPt>
          <c:dPt>
            <c:idx val="3"/>
            <c:marker>
              <c:symbol val="circle"/>
              <c:size val="5"/>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6-A3F7-4272-B066-E738AC1A1CF0}"/>
              </c:ext>
            </c:extLst>
          </c:dPt>
          <c:dPt>
            <c:idx val="4"/>
            <c:marker>
              <c:symbol val="circle"/>
              <c:size val="5"/>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7-A3F7-4272-B066-E738AC1A1CF0}"/>
              </c:ext>
            </c:extLst>
          </c:dPt>
          <c:dPt>
            <c:idx val="5"/>
            <c:marker>
              <c:symbol val="circle"/>
              <c:size val="5"/>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8-A3F7-4272-B066-E738AC1A1CF0}"/>
              </c:ext>
            </c:extLst>
          </c:dPt>
          <c:dPt>
            <c:idx val="6"/>
            <c:marker>
              <c:symbol val="circle"/>
              <c:size val="5"/>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9-A3F7-4272-B066-E738AC1A1CF0}"/>
              </c:ext>
            </c:extLst>
          </c:dPt>
          <c:dLbls>
            <c:dLbl>
              <c:idx val="0"/>
              <c:layout>
                <c:manualLayout>
                  <c:x val="0"/>
                  <c:y val="-0.10473313192346426"/>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A3F7-4272-B066-E738AC1A1CF0}"/>
                </c:ext>
              </c:extLst>
            </c:dLbl>
            <c:dLbl>
              <c:idx val="1"/>
              <c:layout>
                <c:manualLayout>
                  <c:x val="0"/>
                  <c:y val="-0.10473313192346426"/>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A3F7-4272-B066-E738AC1A1CF0}"/>
                </c:ext>
              </c:extLst>
            </c:dLbl>
            <c:dLbl>
              <c:idx val="2"/>
              <c:layout>
                <c:manualLayout>
                  <c:x val="0"/>
                  <c:y val="-0.10473313192346426"/>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A3F7-4272-B066-E738AC1A1CF0}"/>
                </c:ext>
              </c:extLst>
            </c:dLbl>
            <c:dLbl>
              <c:idx val="4"/>
              <c:layout>
                <c:manualLayout>
                  <c:x val="0"/>
                  <c:y val="-0.10473313192346426"/>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A3F7-4272-B066-E738AC1A1CF0}"/>
                </c:ext>
              </c:extLst>
            </c:dLbl>
            <c:dLbl>
              <c:idx val="5"/>
              <c:layout>
                <c:manualLayout>
                  <c:x val="0"/>
                  <c:y val="-0.10473313192346426"/>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A3F7-4272-B066-E738AC1A1CF0}"/>
                </c:ext>
              </c:extLst>
            </c:dLbl>
            <c:dLbl>
              <c:idx val="6"/>
              <c:layout>
                <c:manualLayout>
                  <c:x val="0"/>
                  <c:y val="-0.10473313192346426"/>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A3F7-4272-B066-E738AC1A1CF0}"/>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Sheet1!$A$3:$G$3</c:f>
              <c:numCache>
                <c:formatCode>General</c:formatCode>
                <c:ptCount val="7"/>
                <c:pt idx="0">
                  <c:v>25</c:v>
                </c:pt>
                <c:pt idx="1">
                  <c:v>115</c:v>
                </c:pt>
                <c:pt idx="2">
                  <c:v>150</c:v>
                </c:pt>
                <c:pt idx="3">
                  <c:v>275</c:v>
                </c:pt>
                <c:pt idx="4">
                  <c:v>500</c:v>
                </c:pt>
                <c:pt idx="5">
                  <c:v>1000</c:v>
                </c:pt>
                <c:pt idx="6">
                  <c:v>1000</c:v>
                </c:pt>
              </c:numCache>
            </c:numRef>
          </c:val>
          <c:smooth val="0"/>
          <c:extLst>
            <c:ext xmlns:c16="http://schemas.microsoft.com/office/drawing/2014/chart" uri="{C3380CC4-5D6E-409C-BE32-E72D297353CC}">
              <c16:uniqueId val="{0000000A-A3F7-4272-B066-E738AC1A1CF0}"/>
            </c:ext>
          </c:extLst>
        </c:ser>
        <c:dLbls>
          <c:showLegendKey val="0"/>
          <c:showVal val="0"/>
          <c:showCatName val="0"/>
          <c:showSerName val="0"/>
          <c:showPercent val="0"/>
          <c:showBubbleSize val="0"/>
        </c:dLbls>
        <c:marker val="1"/>
        <c:smooth val="0"/>
        <c:axId val="2"/>
        <c:axId val="3"/>
      </c:lineChart>
      <c:catAx>
        <c:axId val="928747072"/>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2000"/>
          <c:min val="0"/>
        </c:scaling>
        <c:delete val="0"/>
        <c:axPos val="l"/>
        <c:majorGridlines>
          <c:spPr>
            <a:ln>
              <a:noFill/>
            </a:ln>
          </c:spPr>
        </c:majorGridlines>
        <c:numFmt formatCode="General" sourceLinked="1"/>
        <c:majorTickMark val="out"/>
        <c:minorTickMark val="none"/>
        <c:tickLblPos val="none"/>
        <c:spPr>
          <a:ln w="9525" cmpd="sng" algn="ctr">
            <a:solidFill>
              <a:srgbClr val="D2F1EE"/>
            </a:solidFill>
            <a:prstDash val="solid"/>
          </a:ln>
        </c:spPr>
        <c:txPr>
          <a:bodyPr wrap="none"/>
          <a:lstStyle/>
          <a:p>
            <a:pPr>
              <a:defRPr sz="1000" kern="1200">
                <a:latin typeface="+mn-lt"/>
                <a:ea typeface="+mn-ea"/>
                <a:cs typeface="+mn-cs"/>
              </a:defRPr>
            </a:pPr>
            <a:endParaRPr lang="en-US"/>
          </a:p>
        </c:txPr>
        <c:crossAx val="928747072"/>
        <c:crosses val="min"/>
        <c:crossBetween val="between"/>
        <c:majorUnit val="500"/>
      </c:valAx>
      <c:catAx>
        <c:axId val="2"/>
        <c:scaling>
          <c:orientation val="minMax"/>
        </c:scaling>
        <c:delete val="1"/>
        <c:axPos val="b"/>
        <c:majorGridlines>
          <c:spPr>
            <a:ln>
              <a:noFill/>
            </a:ln>
          </c:spPr>
        </c:majorGridlines>
        <c:majorTickMark val="none"/>
        <c:minorTickMark val="none"/>
        <c:tickLblPos val="none"/>
        <c:crossAx val="3"/>
        <c:crosses val="min"/>
        <c:auto val="0"/>
        <c:lblAlgn val="ctr"/>
        <c:lblOffset val="100"/>
        <c:noMultiLvlLbl val="0"/>
      </c:catAx>
      <c:valAx>
        <c:axId val="3"/>
        <c:scaling>
          <c:orientation val="minMax"/>
          <c:max val="1000"/>
          <c:min val="0"/>
        </c:scaling>
        <c:delete val="0"/>
        <c:axPos val="r"/>
        <c:majorGridlines>
          <c:spPr>
            <a:ln>
              <a:noFill/>
            </a:ln>
          </c:spPr>
        </c:majorGridlines>
        <c:numFmt formatCode="General" sourceLinked="1"/>
        <c:majorTickMark val="out"/>
        <c:minorTickMark val="none"/>
        <c:tickLblPos val="none"/>
        <c:spPr>
          <a:ln w="9525" cmpd="sng" algn="ctr">
            <a:solidFill>
              <a:srgbClr val="D2F1EE"/>
            </a:solidFill>
            <a:prstDash val="solid"/>
          </a:ln>
        </c:spPr>
        <c:txPr>
          <a:bodyPr wrap="none"/>
          <a:lstStyle/>
          <a:p>
            <a:pPr>
              <a:defRPr sz="1000" kern="1200">
                <a:latin typeface="+mn-lt"/>
                <a:ea typeface="+mn-ea"/>
                <a:cs typeface="+mn-cs"/>
              </a:defRPr>
            </a:pPr>
            <a:endParaRPr lang="en-US"/>
          </a:p>
        </c:txPr>
        <c:crossAx val="2"/>
        <c:crosses val="max"/>
        <c:crossBetween val="between"/>
        <c:majorUnit val="200"/>
      </c:valAx>
    </c:plotArea>
    <c:plotVisOnly val="0"/>
    <c:dispBlanksAs val="gap"/>
    <c:showDLblsOverMax val="1"/>
  </c:chart>
  <c:externalData r:id="rId1">
    <c:autoUpdate val="0"/>
  </c:externalData>
</c:chartSpace>
</file>

<file path=ppt/charts/chart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169014084507043E-2"/>
          <c:y val="0.11102423768569195"/>
          <c:w val="0.94366197183098588"/>
          <c:h val="0.77795152462861605"/>
        </c:manualLayout>
      </c:layout>
      <c:barChart>
        <c:barDir val="col"/>
        <c:grouping val="stacked"/>
        <c:varyColors val="0"/>
        <c:ser>
          <c:idx val="0"/>
          <c:order val="0"/>
          <c:spPr>
            <a:solidFill>
              <a:srgbClr val="C30C3E"/>
            </a:solidFill>
            <a:ln>
              <a:noFill/>
            </a:ln>
          </c:spPr>
          <c:invertIfNegative val="0"/>
          <c:dPt>
            <c:idx val="0"/>
            <c:invertIfNegative val="0"/>
            <c:bubble3D val="0"/>
            <c:spPr>
              <a:solidFill>
                <a:srgbClr val="4C6C9C"/>
              </a:solidFill>
              <a:ln>
                <a:noFill/>
              </a:ln>
            </c:spPr>
            <c:extLst>
              <c:ext xmlns:c16="http://schemas.microsoft.com/office/drawing/2014/chart" uri="{C3380CC4-5D6E-409C-BE32-E72D297353CC}">
                <c16:uniqueId val="{00000000-7AC6-4A86-8124-B8ECB994EC4C}"/>
              </c:ext>
            </c:extLst>
          </c:dPt>
          <c:dPt>
            <c:idx val="1"/>
            <c:invertIfNegative val="0"/>
            <c:bubble3D val="0"/>
            <c:spPr>
              <a:solidFill>
                <a:srgbClr val="4C6C9C"/>
              </a:solidFill>
              <a:ln>
                <a:noFill/>
              </a:ln>
            </c:spPr>
            <c:extLst>
              <c:ext xmlns:c16="http://schemas.microsoft.com/office/drawing/2014/chart" uri="{C3380CC4-5D6E-409C-BE32-E72D297353CC}">
                <c16:uniqueId val="{00000001-7AC6-4A86-8124-B8ECB994EC4C}"/>
              </c:ext>
            </c:extLst>
          </c:dPt>
          <c:dLbls>
            <c:dLbl>
              <c:idx val="0"/>
              <c:layout>
                <c:manualLayout>
                  <c:x val="0"/>
                  <c:y val="0"/>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7AC6-4A86-8124-B8ECB994EC4C}"/>
                </c:ext>
              </c:extLst>
            </c:dLbl>
            <c:dLbl>
              <c:idx val="1"/>
              <c:layout>
                <c:manualLayout>
                  <c:x val="0"/>
                  <c:y val="0"/>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7AC6-4A86-8124-B8ECB994EC4C}"/>
                </c:ext>
              </c:extLst>
            </c:dLbl>
            <c:dLbl>
              <c:idx val="2"/>
              <c:layout>
                <c:manualLayout>
                  <c:x val="0"/>
                  <c:y val="0"/>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7AC6-4A86-8124-B8ECB994EC4C}"/>
                </c:ext>
              </c:extLst>
            </c:dLbl>
            <c:dLbl>
              <c:idx val="3"/>
              <c:layout>
                <c:manualLayout>
                  <c:x val="0"/>
                  <c:y val="0"/>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7AC6-4A86-8124-B8ECB994EC4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Sheet1!$A$1:$D$1</c:f>
              <c:numCache>
                <c:formatCode>General</c:formatCode>
                <c:ptCount val="4"/>
                <c:pt idx="0">
                  <c:v>763</c:v>
                </c:pt>
                <c:pt idx="1">
                  <c:v>763</c:v>
                </c:pt>
                <c:pt idx="2">
                  <c:v>1300</c:v>
                </c:pt>
                <c:pt idx="3">
                  <c:v>1300</c:v>
                </c:pt>
              </c:numCache>
            </c:numRef>
          </c:val>
          <c:extLst>
            <c:ext xmlns:c16="http://schemas.microsoft.com/office/drawing/2014/chart" uri="{C3380CC4-5D6E-409C-BE32-E72D297353CC}">
              <c16:uniqueId val="{00000004-7AC6-4A86-8124-B8ECB994EC4C}"/>
            </c:ext>
          </c:extLst>
        </c:ser>
        <c:ser>
          <c:idx val="1"/>
          <c:order val="1"/>
          <c:spPr>
            <a:solidFill>
              <a:srgbClr val="DFE5EF"/>
            </a:solidFill>
            <a:ln>
              <a:noFill/>
            </a:ln>
          </c:spPr>
          <c:invertIfNegative val="0"/>
          <c:dPt>
            <c:idx val="0"/>
            <c:invertIfNegative val="0"/>
            <c:bubble3D val="0"/>
            <c:spPr>
              <a:solidFill>
                <a:schemeClr val="accent1"/>
              </a:solidFill>
              <a:ln>
                <a:noFill/>
              </a:ln>
            </c:spPr>
            <c:extLst>
              <c:ext xmlns:c16="http://schemas.microsoft.com/office/drawing/2014/chart" uri="{C3380CC4-5D6E-409C-BE32-E72D297353CC}">
                <c16:uniqueId val="{00000005-7AC6-4A86-8124-B8ECB994EC4C}"/>
              </c:ext>
            </c:extLst>
          </c:dPt>
          <c:dPt>
            <c:idx val="1"/>
            <c:invertIfNegative val="0"/>
            <c:bubble3D val="0"/>
            <c:spPr>
              <a:solidFill>
                <a:schemeClr val="accent1"/>
              </a:solidFill>
              <a:ln>
                <a:noFill/>
              </a:ln>
            </c:spPr>
            <c:extLst>
              <c:ext xmlns:c16="http://schemas.microsoft.com/office/drawing/2014/chart" uri="{C3380CC4-5D6E-409C-BE32-E72D297353CC}">
                <c16:uniqueId val="{00000006-7AC6-4A86-8124-B8ECB994EC4C}"/>
              </c:ext>
            </c:extLst>
          </c:dPt>
          <c:dLbls>
            <c:dLbl>
              <c:idx val="0"/>
              <c:layout>
                <c:manualLayout>
                  <c:x val="0"/>
                  <c:y val="0"/>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7AC6-4A86-8124-B8ECB994EC4C}"/>
                </c:ext>
              </c:extLst>
            </c:dLbl>
            <c:dLbl>
              <c:idx val="1"/>
              <c:layout>
                <c:manualLayout>
                  <c:x val="0"/>
                  <c:y val="0"/>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7AC6-4A86-8124-B8ECB994EC4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Sheet1!$A$2:$D$2</c:f>
              <c:numCache>
                <c:formatCode>General</c:formatCode>
                <c:ptCount val="4"/>
                <c:pt idx="0">
                  <c:v>871.42857142857156</c:v>
                </c:pt>
                <c:pt idx="1">
                  <c:v>871.42857142857156</c:v>
                </c:pt>
                <c:pt idx="2">
                  <c:v>0</c:v>
                </c:pt>
                <c:pt idx="3">
                  <c:v>225</c:v>
                </c:pt>
              </c:numCache>
            </c:numRef>
          </c:val>
          <c:extLst>
            <c:ext xmlns:c16="http://schemas.microsoft.com/office/drawing/2014/chart" uri="{C3380CC4-5D6E-409C-BE32-E72D297353CC}">
              <c16:uniqueId val="{00000007-7AC6-4A86-8124-B8ECB994EC4C}"/>
            </c:ext>
          </c:extLst>
        </c:ser>
        <c:ser>
          <c:idx val="2"/>
          <c:order val="2"/>
          <c:spPr>
            <a:solidFill>
              <a:srgbClr val="4C6C9C"/>
            </a:solidFill>
            <a:ln>
              <a:noFill/>
            </a:ln>
          </c:spPr>
          <c:invertIfNegative val="0"/>
          <c:dPt>
            <c:idx val="0"/>
            <c:invertIfNegative val="0"/>
            <c:bubble3D val="0"/>
            <c:spPr>
              <a:solidFill>
                <a:srgbClr val="DFE5EF"/>
              </a:solidFill>
              <a:ln>
                <a:noFill/>
              </a:ln>
            </c:spPr>
            <c:extLst>
              <c:ext xmlns:c16="http://schemas.microsoft.com/office/drawing/2014/chart" uri="{C3380CC4-5D6E-409C-BE32-E72D297353CC}">
                <c16:uniqueId val="{00000008-7AC6-4A86-8124-B8ECB994EC4C}"/>
              </c:ext>
            </c:extLst>
          </c:dPt>
          <c:dPt>
            <c:idx val="1"/>
            <c:invertIfNegative val="0"/>
            <c:bubble3D val="0"/>
            <c:spPr>
              <a:solidFill>
                <a:srgbClr val="DFE5EF"/>
              </a:solidFill>
              <a:ln>
                <a:noFill/>
              </a:ln>
            </c:spPr>
            <c:extLst>
              <c:ext xmlns:c16="http://schemas.microsoft.com/office/drawing/2014/chart" uri="{C3380CC4-5D6E-409C-BE32-E72D297353CC}">
                <c16:uniqueId val="{00000009-7AC6-4A86-8124-B8ECB994EC4C}"/>
              </c:ext>
            </c:extLst>
          </c:dPt>
          <c:dLbls>
            <c:dLbl>
              <c:idx val="2"/>
              <c:layout>
                <c:manualLayout>
                  <c:x val="0"/>
                  <c:y val="0"/>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7AC6-4A86-8124-B8ECB994EC4C}"/>
                </c:ext>
              </c:extLst>
            </c:dLbl>
            <c:dLbl>
              <c:idx val="3"/>
              <c:layout>
                <c:manualLayout>
                  <c:x val="0"/>
                  <c:y val="-7.8186082877247849E-4"/>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7AC6-4A86-8124-B8ECB994EC4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Sheet1!$A$3:$D$3</c:f>
              <c:numCache>
                <c:formatCode>General</c:formatCode>
                <c:ptCount val="4"/>
                <c:pt idx="0">
                  <c:v>0</c:v>
                </c:pt>
                <c:pt idx="1">
                  <c:v>0</c:v>
                </c:pt>
                <c:pt idx="2">
                  <c:v>1143</c:v>
                </c:pt>
                <c:pt idx="3">
                  <c:v>1480</c:v>
                </c:pt>
              </c:numCache>
            </c:numRef>
          </c:val>
          <c:extLst>
            <c:ext xmlns:c16="http://schemas.microsoft.com/office/drawing/2014/chart" uri="{C3380CC4-5D6E-409C-BE32-E72D297353CC}">
              <c16:uniqueId val="{0000000C-7AC6-4A86-8124-B8ECB994EC4C}"/>
            </c:ext>
          </c:extLst>
        </c:ser>
        <c:ser>
          <c:idx val="3"/>
          <c:order val="3"/>
          <c:spPr>
            <a:solidFill>
              <a:srgbClr val="C30C3E"/>
            </a:solidFill>
            <a:ln>
              <a:noFill/>
            </a:ln>
          </c:spPr>
          <c:invertIfNegative val="0"/>
          <c:dPt>
            <c:idx val="2"/>
            <c:invertIfNegative val="0"/>
            <c:bubble3D val="0"/>
            <c:spPr>
              <a:solidFill>
                <a:schemeClr val="accent1"/>
              </a:solidFill>
              <a:ln>
                <a:noFill/>
              </a:ln>
            </c:spPr>
            <c:extLst>
              <c:ext xmlns:c16="http://schemas.microsoft.com/office/drawing/2014/chart" uri="{C3380CC4-5D6E-409C-BE32-E72D297353CC}">
                <c16:uniqueId val="{0000000D-7AC6-4A86-8124-B8ECB994EC4C}"/>
              </c:ext>
            </c:extLst>
          </c:dPt>
          <c:dPt>
            <c:idx val="3"/>
            <c:invertIfNegative val="0"/>
            <c:bubble3D val="0"/>
            <c:spPr>
              <a:solidFill>
                <a:schemeClr val="accent1"/>
              </a:solidFill>
              <a:ln>
                <a:noFill/>
              </a:ln>
            </c:spPr>
            <c:extLst>
              <c:ext xmlns:c16="http://schemas.microsoft.com/office/drawing/2014/chart" uri="{C3380CC4-5D6E-409C-BE32-E72D297353CC}">
                <c16:uniqueId val="{0000000E-7AC6-4A86-8124-B8ECB994EC4C}"/>
              </c:ext>
            </c:extLst>
          </c:dPt>
          <c:dLbls>
            <c:dLbl>
              <c:idx val="2"/>
              <c:layout>
                <c:manualLayout>
                  <c:x val="0"/>
                  <c:y val="0"/>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D-7AC6-4A86-8124-B8ECB994EC4C}"/>
                </c:ext>
              </c:extLst>
            </c:dLbl>
            <c:dLbl>
              <c:idx val="3"/>
              <c:layout>
                <c:manualLayout>
                  <c:x val="0"/>
                  <c:y val="0"/>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E-7AC6-4A86-8124-B8ECB994EC4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Sheet1!$A$4:$D$4</c:f>
              <c:numCache>
                <c:formatCode>General</c:formatCode>
                <c:ptCount val="4"/>
                <c:pt idx="0">
                  <c:v>0</c:v>
                </c:pt>
                <c:pt idx="1">
                  <c:v>0</c:v>
                </c:pt>
                <c:pt idx="2">
                  <c:v>945.42857142857156</c:v>
                </c:pt>
                <c:pt idx="3">
                  <c:v>945.42857142857156</c:v>
                </c:pt>
              </c:numCache>
            </c:numRef>
          </c:val>
          <c:extLst>
            <c:ext xmlns:c16="http://schemas.microsoft.com/office/drawing/2014/chart" uri="{C3380CC4-5D6E-409C-BE32-E72D297353CC}">
              <c16:uniqueId val="{0000000F-7AC6-4A86-8124-B8ECB994EC4C}"/>
            </c:ext>
          </c:extLst>
        </c:ser>
        <c:dLbls>
          <c:showLegendKey val="0"/>
          <c:showVal val="0"/>
          <c:showCatName val="0"/>
          <c:showSerName val="0"/>
          <c:showPercent val="0"/>
          <c:showBubbleSize val="0"/>
        </c:dLbls>
        <c:gapWidth val="80"/>
        <c:overlap val="100"/>
        <c:axId val="1418158895"/>
        <c:axId val="1"/>
      </c:barChart>
      <c:catAx>
        <c:axId val="1418158895"/>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3950.4285714285716"/>
          <c:min val="0"/>
        </c:scaling>
        <c:delete val="1"/>
        <c:axPos val="l"/>
        <c:numFmt formatCode="General" sourceLinked="1"/>
        <c:majorTickMark val="out"/>
        <c:minorTickMark val="none"/>
        <c:tickLblPos val="nextTo"/>
        <c:crossAx val="1418158895"/>
        <c:crosses val="min"/>
        <c:crossBetween val="between"/>
      </c:valAx>
    </c:plotArea>
    <c:plotVisOnly val="0"/>
    <c:dispBlanksAs val="gap"/>
    <c:showDLblsOverMax val="1"/>
  </c:chart>
  <c:externalData r:id="rId1">
    <c:autoUpdate val="0"/>
  </c:externalData>
</c:chartSpace>
</file>

<file path=ppt/charts/chart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169014084507043E-2"/>
          <c:y val="0.11102423768569195"/>
          <c:w val="0.94366197183098588"/>
          <c:h val="0.77795152462861605"/>
        </c:manualLayout>
      </c:layout>
      <c:barChart>
        <c:barDir val="col"/>
        <c:grouping val="stacked"/>
        <c:varyColors val="0"/>
        <c:ser>
          <c:idx val="0"/>
          <c:order val="0"/>
          <c:spPr>
            <a:solidFill>
              <a:srgbClr val="C30C3E"/>
            </a:solidFill>
            <a:ln>
              <a:noFill/>
            </a:ln>
          </c:spPr>
          <c:invertIfNegative val="0"/>
          <c:dPt>
            <c:idx val="0"/>
            <c:invertIfNegative val="0"/>
            <c:bubble3D val="0"/>
            <c:spPr>
              <a:solidFill>
                <a:srgbClr val="4C6C9C"/>
              </a:solidFill>
              <a:ln>
                <a:noFill/>
              </a:ln>
            </c:spPr>
            <c:extLst>
              <c:ext xmlns:c16="http://schemas.microsoft.com/office/drawing/2014/chart" uri="{C3380CC4-5D6E-409C-BE32-E72D297353CC}">
                <c16:uniqueId val="{00000000-DF50-4783-B9C2-80C910541D85}"/>
              </c:ext>
            </c:extLst>
          </c:dPt>
          <c:dLbls>
            <c:dLbl>
              <c:idx val="0"/>
              <c:layout>
                <c:manualLayout>
                  <c:x val="0"/>
                  <c:y val="-0.3158717748240813"/>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DF50-4783-B9C2-80C910541D85}"/>
                </c:ext>
              </c:extLst>
            </c:dLbl>
            <c:dLbl>
              <c:idx val="2"/>
              <c:layout>
                <c:manualLayout>
                  <c:x val="0"/>
                  <c:y val="-7.8186082877247849E-4"/>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DF50-4783-B9C2-80C910541D85}"/>
                </c:ext>
              </c:extLst>
            </c:dLbl>
            <c:dLbl>
              <c:idx val="3"/>
              <c:layout>
                <c:manualLayout>
                  <c:x val="0"/>
                  <c:y val="0"/>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DF50-4783-B9C2-80C910541D85}"/>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Sheet1!$A$1:$D$1</c:f>
              <c:numCache>
                <c:formatCode>General</c:formatCode>
                <c:ptCount val="4"/>
                <c:pt idx="0">
                  <c:v>2700</c:v>
                </c:pt>
                <c:pt idx="1">
                  <c:v>300</c:v>
                </c:pt>
                <c:pt idx="2">
                  <c:v>900</c:v>
                </c:pt>
                <c:pt idx="3">
                  <c:v>1200</c:v>
                </c:pt>
              </c:numCache>
            </c:numRef>
          </c:val>
          <c:extLst>
            <c:ext xmlns:c16="http://schemas.microsoft.com/office/drawing/2014/chart" uri="{C3380CC4-5D6E-409C-BE32-E72D297353CC}">
              <c16:uniqueId val="{00000003-DF50-4783-B9C2-80C910541D85}"/>
            </c:ext>
          </c:extLst>
        </c:ser>
        <c:ser>
          <c:idx val="1"/>
          <c:order val="1"/>
          <c:spPr>
            <a:solidFill>
              <a:srgbClr val="4C6C9C"/>
            </a:solidFill>
            <a:ln>
              <a:noFill/>
            </a:ln>
          </c:spPr>
          <c:invertIfNegative val="0"/>
          <c:dPt>
            <c:idx val="1"/>
            <c:invertIfNegative val="0"/>
            <c:bubble3D val="0"/>
            <c:spPr>
              <a:solidFill>
                <a:srgbClr val="DFE5EF"/>
              </a:solidFill>
              <a:ln>
                <a:noFill/>
              </a:ln>
            </c:spPr>
            <c:extLst>
              <c:ext xmlns:c16="http://schemas.microsoft.com/office/drawing/2014/chart" uri="{C3380CC4-5D6E-409C-BE32-E72D297353CC}">
                <c16:uniqueId val="{00000004-DF50-4783-B9C2-80C910541D85}"/>
              </c:ext>
            </c:extLst>
          </c:dPt>
          <c:dLbls>
            <c:dLbl>
              <c:idx val="3"/>
              <c:layout>
                <c:manualLayout>
                  <c:x val="0"/>
                  <c:y val="0"/>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DF50-4783-B9C2-80C910541D85}"/>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Sheet1!$A$2:$D$2</c:f>
              <c:numCache>
                <c:formatCode>General</c:formatCode>
                <c:ptCount val="4"/>
                <c:pt idx="1">
                  <c:v>50</c:v>
                </c:pt>
                <c:pt idx="2">
                  <c:v>200</c:v>
                </c:pt>
                <c:pt idx="3">
                  <c:v>1300</c:v>
                </c:pt>
              </c:numCache>
            </c:numRef>
          </c:val>
          <c:extLst>
            <c:ext xmlns:c16="http://schemas.microsoft.com/office/drawing/2014/chart" uri="{C3380CC4-5D6E-409C-BE32-E72D297353CC}">
              <c16:uniqueId val="{00000006-DF50-4783-B9C2-80C910541D85}"/>
            </c:ext>
          </c:extLst>
        </c:ser>
        <c:ser>
          <c:idx val="2"/>
          <c:order val="2"/>
          <c:spPr>
            <a:solidFill>
              <a:srgbClr val="4C6C9C"/>
            </a:solidFill>
            <a:ln>
              <a:noFill/>
            </a:ln>
          </c:spPr>
          <c:invertIfNegative val="0"/>
          <c:dPt>
            <c:idx val="3"/>
            <c:invertIfNegative val="0"/>
            <c:bubble3D val="0"/>
            <c:spPr>
              <a:solidFill>
                <a:schemeClr val="accent1"/>
              </a:solidFill>
              <a:ln>
                <a:noFill/>
              </a:ln>
            </c:spPr>
            <c:extLst>
              <c:ext xmlns:c16="http://schemas.microsoft.com/office/drawing/2014/chart" uri="{C3380CC4-5D6E-409C-BE32-E72D297353CC}">
                <c16:uniqueId val="{00000007-DF50-4783-B9C2-80C910541D85}"/>
              </c:ext>
            </c:extLst>
          </c:dPt>
          <c:val>
            <c:numRef>
              <c:f>Sheet1!$A$3:$D$3</c:f>
              <c:numCache>
                <c:formatCode>General</c:formatCode>
                <c:ptCount val="4"/>
                <c:pt idx="1">
                  <c:v>400</c:v>
                </c:pt>
                <c:pt idx="3">
                  <c:v>50</c:v>
                </c:pt>
              </c:numCache>
            </c:numRef>
          </c:val>
          <c:extLst>
            <c:ext xmlns:c16="http://schemas.microsoft.com/office/drawing/2014/chart" uri="{C3380CC4-5D6E-409C-BE32-E72D297353CC}">
              <c16:uniqueId val="{00000008-DF50-4783-B9C2-80C910541D85}"/>
            </c:ext>
          </c:extLst>
        </c:ser>
        <c:ser>
          <c:idx val="3"/>
          <c:order val="3"/>
          <c:spPr>
            <a:solidFill>
              <a:schemeClr val="accent1"/>
            </a:solidFill>
            <a:ln>
              <a:noFill/>
            </a:ln>
          </c:spPr>
          <c:invertIfNegative val="0"/>
          <c:val>
            <c:numRef>
              <c:f>Sheet1!$A$4:$D$4</c:f>
              <c:numCache>
                <c:formatCode>General</c:formatCode>
                <c:ptCount val="4"/>
                <c:pt idx="1">
                  <c:v>100</c:v>
                </c:pt>
              </c:numCache>
            </c:numRef>
          </c:val>
          <c:extLst>
            <c:ext xmlns:c16="http://schemas.microsoft.com/office/drawing/2014/chart" uri="{C3380CC4-5D6E-409C-BE32-E72D297353CC}">
              <c16:uniqueId val="{00000009-DF50-4783-B9C2-80C910541D85}"/>
            </c:ext>
          </c:extLst>
        </c:ser>
        <c:dLbls>
          <c:showLegendKey val="0"/>
          <c:showVal val="0"/>
          <c:showCatName val="0"/>
          <c:showSerName val="0"/>
          <c:showPercent val="0"/>
          <c:showBubbleSize val="0"/>
        </c:dLbls>
        <c:gapWidth val="80"/>
        <c:overlap val="100"/>
        <c:axId val="1361853040"/>
        <c:axId val="1"/>
      </c:barChart>
      <c:catAx>
        <c:axId val="1361853040"/>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3950.4285714285716"/>
          <c:min val="0"/>
        </c:scaling>
        <c:delete val="1"/>
        <c:axPos val="l"/>
        <c:numFmt formatCode="General" sourceLinked="1"/>
        <c:majorTickMark val="out"/>
        <c:minorTickMark val="none"/>
        <c:tickLblPos val="nextTo"/>
        <c:crossAx val="1361853040"/>
        <c:crosses val="min"/>
        <c:crossBetween val="between"/>
      </c:valAx>
    </c:plotArea>
    <c:plotVisOnly val="0"/>
    <c:dispBlanksAs val="gap"/>
    <c:showDLblsOverMax val="1"/>
  </c:chart>
  <c:externalData r:id="rId1">
    <c:autoUpdate val="0"/>
  </c:externalData>
</c:chartSpace>
</file>

<file path=ppt/charts/chart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169014084507043E-2"/>
          <c:y val="0.11102423768569195"/>
          <c:w val="0.94366197183098588"/>
          <c:h val="0.77795152462861605"/>
        </c:manualLayout>
      </c:layout>
      <c:barChart>
        <c:barDir val="col"/>
        <c:grouping val="stacked"/>
        <c:varyColors val="0"/>
        <c:ser>
          <c:idx val="0"/>
          <c:order val="0"/>
          <c:spPr>
            <a:solidFill>
              <a:srgbClr val="DFE5EF"/>
            </a:solidFill>
            <a:ln>
              <a:noFill/>
            </a:ln>
          </c:spPr>
          <c:invertIfNegative val="0"/>
          <c:dPt>
            <c:idx val="0"/>
            <c:invertIfNegative val="0"/>
            <c:bubble3D val="0"/>
            <c:spPr>
              <a:solidFill>
                <a:srgbClr val="4C6C9C"/>
              </a:solidFill>
              <a:ln>
                <a:noFill/>
              </a:ln>
            </c:spPr>
            <c:extLst>
              <c:ext xmlns:c16="http://schemas.microsoft.com/office/drawing/2014/chart" uri="{C3380CC4-5D6E-409C-BE32-E72D297353CC}">
                <c16:uniqueId val="{00000000-856A-4A79-AD6D-86009613320C}"/>
              </c:ext>
            </c:extLst>
          </c:dPt>
          <c:dLbls>
            <c:dLbl>
              <c:idx val="0"/>
              <c:layout>
                <c:manualLayout>
                  <c:x val="0"/>
                  <c:y val="0"/>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856A-4A79-AD6D-86009613320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Sheet1!$A$1:$D$1</c:f>
              <c:numCache>
                <c:formatCode>General</c:formatCode>
                <c:ptCount val="4"/>
                <c:pt idx="0">
                  <c:v>1500</c:v>
                </c:pt>
                <c:pt idx="1">
                  <c:v>154</c:v>
                </c:pt>
                <c:pt idx="2">
                  <c:v>154</c:v>
                </c:pt>
                <c:pt idx="3">
                  <c:v>154</c:v>
                </c:pt>
              </c:numCache>
            </c:numRef>
          </c:val>
          <c:extLst>
            <c:ext xmlns:c16="http://schemas.microsoft.com/office/drawing/2014/chart" uri="{C3380CC4-5D6E-409C-BE32-E72D297353CC}">
              <c16:uniqueId val="{00000001-856A-4A79-AD6D-86009613320C}"/>
            </c:ext>
          </c:extLst>
        </c:ser>
        <c:ser>
          <c:idx val="1"/>
          <c:order val="1"/>
          <c:spPr>
            <a:solidFill>
              <a:srgbClr val="4C6C9C"/>
            </a:solidFill>
            <a:ln>
              <a:noFill/>
            </a:ln>
          </c:spPr>
          <c:invertIfNegative val="0"/>
          <c:dPt>
            <c:idx val="0"/>
            <c:invertIfNegative val="0"/>
            <c:bubble3D val="0"/>
            <c:spPr>
              <a:solidFill>
                <a:schemeClr val="accent1"/>
              </a:solidFill>
              <a:ln>
                <a:noFill/>
              </a:ln>
            </c:spPr>
            <c:extLst>
              <c:ext xmlns:c16="http://schemas.microsoft.com/office/drawing/2014/chart" uri="{C3380CC4-5D6E-409C-BE32-E72D297353CC}">
                <c16:uniqueId val="{00000002-856A-4A79-AD6D-86009613320C}"/>
              </c:ext>
            </c:extLst>
          </c:dPt>
          <c:dLbls>
            <c:dLbl>
              <c:idx val="0"/>
              <c:layout>
                <c:manualLayout>
                  <c:x val="0"/>
                  <c:y val="0"/>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856A-4A79-AD6D-86009613320C}"/>
                </c:ext>
              </c:extLst>
            </c:dLbl>
            <c:dLbl>
              <c:idx val="1"/>
              <c:layout>
                <c:manualLayout>
                  <c:x val="0"/>
                  <c:y val="0"/>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856A-4A79-AD6D-86009613320C}"/>
                </c:ext>
              </c:extLst>
            </c:dLbl>
            <c:dLbl>
              <c:idx val="2"/>
              <c:layout>
                <c:manualLayout>
                  <c:x val="0"/>
                  <c:y val="0"/>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856A-4A79-AD6D-86009613320C}"/>
                </c:ext>
              </c:extLst>
            </c:dLbl>
            <c:dLbl>
              <c:idx val="3"/>
              <c:layout>
                <c:manualLayout>
                  <c:x val="0"/>
                  <c:y val="-7.8186082877247849E-4"/>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856A-4A79-AD6D-86009613320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Sheet1!$A$2:$D$2</c:f>
              <c:numCache>
                <c:formatCode>General</c:formatCode>
                <c:ptCount val="4"/>
                <c:pt idx="0">
                  <c:v>303.59999999999991</c:v>
                </c:pt>
                <c:pt idx="1">
                  <c:v>1500</c:v>
                </c:pt>
                <c:pt idx="2">
                  <c:v>1500</c:v>
                </c:pt>
                <c:pt idx="3">
                  <c:v>1680</c:v>
                </c:pt>
              </c:numCache>
            </c:numRef>
          </c:val>
          <c:extLst>
            <c:ext xmlns:c16="http://schemas.microsoft.com/office/drawing/2014/chart" uri="{C3380CC4-5D6E-409C-BE32-E72D297353CC}">
              <c16:uniqueId val="{00000006-856A-4A79-AD6D-86009613320C}"/>
            </c:ext>
          </c:extLst>
        </c:ser>
        <c:ser>
          <c:idx val="2"/>
          <c:order val="2"/>
          <c:spPr>
            <a:solidFill>
              <a:schemeClr val="accent1"/>
            </a:solidFill>
            <a:ln>
              <a:noFill/>
            </a:ln>
          </c:spPr>
          <c:invertIfNegative val="0"/>
          <c:dPt>
            <c:idx val="0"/>
            <c:invertIfNegative val="0"/>
            <c:bubble3D val="0"/>
            <c:spPr>
              <a:solidFill>
                <a:srgbClr val="DFE5EF"/>
              </a:solidFill>
              <a:ln>
                <a:noFill/>
              </a:ln>
            </c:spPr>
            <c:extLst>
              <c:ext xmlns:c16="http://schemas.microsoft.com/office/drawing/2014/chart" uri="{C3380CC4-5D6E-409C-BE32-E72D297353CC}">
                <c16:uniqueId val="{00000007-856A-4A79-AD6D-86009613320C}"/>
              </c:ext>
            </c:extLst>
          </c:dPt>
          <c:dLbls>
            <c:dLbl>
              <c:idx val="1"/>
              <c:layout>
                <c:manualLayout>
                  <c:x val="0"/>
                  <c:y val="0"/>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856A-4A79-AD6D-86009613320C}"/>
                </c:ext>
              </c:extLst>
            </c:dLbl>
            <c:dLbl>
              <c:idx val="2"/>
              <c:layout>
                <c:manualLayout>
                  <c:x val="0"/>
                  <c:y val="0"/>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856A-4A79-AD6D-86009613320C}"/>
                </c:ext>
              </c:extLst>
            </c:dLbl>
            <c:dLbl>
              <c:idx val="3"/>
              <c:layout>
                <c:manualLayout>
                  <c:x val="0"/>
                  <c:y val="0"/>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856A-4A79-AD6D-86009613320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Sheet1!$A$3:$D$3</c:f>
              <c:numCache>
                <c:formatCode>General</c:formatCode>
                <c:ptCount val="4"/>
                <c:pt idx="0">
                  <c:v>0</c:v>
                </c:pt>
                <c:pt idx="1">
                  <c:v>303.59999999999991</c:v>
                </c:pt>
                <c:pt idx="2">
                  <c:v>303.59999999999991</c:v>
                </c:pt>
                <c:pt idx="3">
                  <c:v>303.59999999999991</c:v>
                </c:pt>
              </c:numCache>
            </c:numRef>
          </c:val>
          <c:extLst>
            <c:ext xmlns:c16="http://schemas.microsoft.com/office/drawing/2014/chart" uri="{C3380CC4-5D6E-409C-BE32-E72D297353CC}">
              <c16:uniqueId val="{0000000B-856A-4A79-AD6D-86009613320C}"/>
            </c:ext>
          </c:extLst>
        </c:ser>
        <c:dLbls>
          <c:showLegendKey val="0"/>
          <c:showVal val="0"/>
          <c:showCatName val="0"/>
          <c:showSerName val="0"/>
          <c:showPercent val="0"/>
          <c:showBubbleSize val="0"/>
        </c:dLbls>
        <c:gapWidth val="80"/>
        <c:overlap val="100"/>
        <c:axId val="1439065568"/>
        <c:axId val="1"/>
      </c:barChart>
      <c:catAx>
        <c:axId val="1439065568"/>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3950.4285714285716"/>
          <c:min val="0"/>
        </c:scaling>
        <c:delete val="1"/>
        <c:axPos val="l"/>
        <c:numFmt formatCode="General" sourceLinked="1"/>
        <c:majorTickMark val="out"/>
        <c:minorTickMark val="none"/>
        <c:tickLblPos val="nextTo"/>
        <c:crossAx val="1439065568"/>
        <c:crosses val="min"/>
        <c:crossBetween val="between"/>
      </c:valAx>
    </c:plotArea>
    <c:plotVisOnly val="0"/>
    <c:dispBlanksAs val="gap"/>
    <c:showDLblsOverMax val="1"/>
  </c:chart>
  <c:externalData r:id="rId1">
    <c:autoUpdate val="0"/>
  </c:externalData>
</c:chartSpace>
</file>

<file path=ppt/charts/chart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169014084507043E-2"/>
          <c:y val="4.7315741583257506E-2"/>
          <c:w val="0.94366197183098588"/>
          <c:h val="0.90536851683348496"/>
        </c:manualLayout>
      </c:layout>
      <c:barChart>
        <c:barDir val="col"/>
        <c:grouping val="stacked"/>
        <c:varyColors val="0"/>
        <c:ser>
          <c:idx val="0"/>
          <c:order val="0"/>
          <c:spPr>
            <a:solidFill>
              <a:srgbClr val="C30C3E"/>
            </a:solidFill>
            <a:ln>
              <a:noFill/>
            </a:ln>
          </c:spPr>
          <c:invertIfNegative val="0"/>
          <c:val>
            <c:numRef>
              <c:f>Sheet1!$A$1:$D$1</c:f>
              <c:numCache>
                <c:formatCode>General</c:formatCode>
                <c:ptCount val="4"/>
                <c:pt idx="0">
                  <c:v>200</c:v>
                </c:pt>
                <c:pt idx="1">
                  <c:v>257</c:v>
                </c:pt>
                <c:pt idx="2">
                  <c:v>53.4</c:v>
                </c:pt>
                <c:pt idx="3">
                  <c:v>139</c:v>
                </c:pt>
              </c:numCache>
            </c:numRef>
          </c:val>
          <c:extLst>
            <c:ext xmlns:c16="http://schemas.microsoft.com/office/drawing/2014/chart" uri="{C3380CC4-5D6E-409C-BE32-E72D297353CC}">
              <c16:uniqueId val="{00000000-AC59-4E21-AD04-854DBDF64EA0}"/>
            </c:ext>
          </c:extLst>
        </c:ser>
        <c:ser>
          <c:idx val="1"/>
          <c:order val="1"/>
          <c:spPr>
            <a:solidFill>
              <a:srgbClr val="4C6C9C"/>
            </a:solidFill>
            <a:ln>
              <a:noFill/>
            </a:ln>
          </c:spPr>
          <c:invertIfNegative val="0"/>
          <c:val>
            <c:numRef>
              <c:f>Sheet1!$A$2:$D$2</c:f>
              <c:numCache>
                <c:formatCode>General</c:formatCode>
                <c:ptCount val="4"/>
                <c:pt idx="0">
                  <c:v>280</c:v>
                </c:pt>
                <c:pt idx="1">
                  <c:v>0</c:v>
                </c:pt>
                <c:pt idx="2">
                  <c:v>2</c:v>
                </c:pt>
                <c:pt idx="3">
                  <c:v>106</c:v>
                </c:pt>
              </c:numCache>
            </c:numRef>
          </c:val>
          <c:extLst>
            <c:ext xmlns:c16="http://schemas.microsoft.com/office/drawing/2014/chart" uri="{C3380CC4-5D6E-409C-BE32-E72D297353CC}">
              <c16:uniqueId val="{00000001-AC59-4E21-AD04-854DBDF64EA0}"/>
            </c:ext>
          </c:extLst>
        </c:ser>
        <c:ser>
          <c:idx val="2"/>
          <c:order val="2"/>
          <c:spPr>
            <a:solidFill>
              <a:schemeClr val="accent1"/>
            </a:solidFill>
            <a:ln>
              <a:noFill/>
            </a:ln>
          </c:spPr>
          <c:invertIfNegative val="0"/>
          <c:val>
            <c:numRef>
              <c:f>Sheet1!$A$3:$D$3</c:f>
              <c:numCache>
                <c:formatCode>General</c:formatCode>
                <c:ptCount val="4"/>
                <c:pt idx="0">
                  <c:v>63</c:v>
                </c:pt>
                <c:pt idx="1">
                  <c:v>14</c:v>
                </c:pt>
                <c:pt idx="2">
                  <c:v>22.000000000000007</c:v>
                </c:pt>
                <c:pt idx="3">
                  <c:v>15.350000000000023</c:v>
                </c:pt>
              </c:numCache>
            </c:numRef>
          </c:val>
          <c:extLst>
            <c:ext xmlns:c16="http://schemas.microsoft.com/office/drawing/2014/chart" uri="{C3380CC4-5D6E-409C-BE32-E72D297353CC}">
              <c16:uniqueId val="{00000002-AC59-4E21-AD04-854DBDF64EA0}"/>
            </c:ext>
          </c:extLst>
        </c:ser>
        <c:dLbls>
          <c:showLegendKey val="0"/>
          <c:showVal val="0"/>
          <c:showCatName val="0"/>
          <c:showSerName val="0"/>
          <c:showPercent val="0"/>
          <c:showBubbleSize val="0"/>
        </c:dLbls>
        <c:gapWidth val="80"/>
        <c:overlap val="100"/>
        <c:axId val="1439049248"/>
        <c:axId val="1"/>
      </c:barChart>
      <c:catAx>
        <c:axId val="1439049248"/>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3950.4285714285716"/>
          <c:min val="0"/>
        </c:scaling>
        <c:delete val="1"/>
        <c:axPos val="l"/>
        <c:numFmt formatCode="General" sourceLinked="1"/>
        <c:majorTickMark val="out"/>
        <c:minorTickMark val="none"/>
        <c:tickLblPos val="nextTo"/>
        <c:crossAx val="1439049248"/>
        <c:crosses val="min"/>
        <c:crossBetween val="between"/>
      </c:valAx>
    </c:plotArea>
    <c:plotVisOnly val="0"/>
    <c:dispBlanksAs val="gap"/>
    <c:showDLblsOverMax val="1"/>
  </c:chart>
  <c:externalData r:id="rId1">
    <c:autoUpdate val="0"/>
  </c:externalData>
</c:chartSpace>
</file>

<file path=ppt/charts/chart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2648990513257114E-2"/>
          <c:y val="0.10990712074303406"/>
          <c:w val="0.92556555582583311"/>
          <c:h val="0.7801857585139319"/>
        </c:manualLayout>
      </c:layout>
      <c:barChart>
        <c:barDir val="bar"/>
        <c:grouping val="stacked"/>
        <c:varyColors val="0"/>
        <c:ser>
          <c:idx val="0"/>
          <c:order val="0"/>
          <c:spPr>
            <a:solidFill>
              <a:srgbClr val="359BDB"/>
            </a:solidFill>
            <a:ln>
              <a:noFill/>
            </a:ln>
          </c:spPr>
          <c:invertIfNegative val="0"/>
          <c:dPt>
            <c:idx val="3"/>
            <c:invertIfNegative val="0"/>
            <c:bubble3D val="0"/>
            <c:spPr>
              <a:solidFill>
                <a:srgbClr val="D1227D"/>
              </a:solidFill>
              <a:ln>
                <a:noFill/>
              </a:ln>
            </c:spPr>
            <c:extLst>
              <c:ext xmlns:c16="http://schemas.microsoft.com/office/drawing/2014/chart" uri="{C3380CC4-5D6E-409C-BE32-E72D297353CC}">
                <c16:uniqueId val="{00000000-56FE-4D42-BD1B-8487FD20A463}"/>
              </c:ext>
            </c:extLst>
          </c:dPt>
          <c:dPt>
            <c:idx val="7"/>
            <c:invertIfNegative val="0"/>
            <c:bubble3D val="0"/>
            <c:spPr>
              <a:solidFill>
                <a:srgbClr val="D1227D"/>
              </a:solidFill>
              <a:ln>
                <a:noFill/>
              </a:ln>
            </c:spPr>
            <c:extLst>
              <c:ext xmlns:c16="http://schemas.microsoft.com/office/drawing/2014/chart" uri="{C3380CC4-5D6E-409C-BE32-E72D297353CC}">
                <c16:uniqueId val="{00000001-56FE-4D42-BD1B-8487FD20A463}"/>
              </c:ext>
            </c:extLst>
          </c:dPt>
          <c:dLbls>
            <c:dLbl>
              <c:idx val="0"/>
              <c:layout>
                <c:manualLayout>
                  <c:x val="0.49331063001702746"/>
                  <c:y val="2.3219814241486067E-3"/>
                </c:manualLayout>
              </c:layout>
              <c:numFmt formatCode="#,##0.00;&quot;-&quot;#,##0.00" sourceLinked="0"/>
              <c:spPr>
                <a:noFill/>
                <a:ln>
                  <a:noFill/>
                </a:ln>
              </c:spPr>
              <c:txPr>
                <a:bodyPr wrap="none"/>
                <a:lstStyle/>
                <a:p>
                  <a:pPr>
                    <a:defRPr sz="1000" kern="1200">
                      <a:solidFill>
                        <a:schemeClr val="tx1"/>
                      </a:solidFill>
                      <a:latin typeface="Arial"/>
                      <a:ea typeface="Arial"/>
                      <a:cs typeface="Arial"/>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56FE-4D42-BD1B-8487FD20A463}"/>
                </c:ext>
              </c:extLst>
            </c:dLbl>
            <c:dLbl>
              <c:idx val="1"/>
              <c:layout>
                <c:manualLayout>
                  <c:x val="0.37873996594502551"/>
                  <c:y val="2.3219814241486067E-3"/>
                </c:manualLayout>
              </c:layout>
              <c:numFmt formatCode="#,##0.00;&quot;-&quot;#,##0.00" sourceLinked="0"/>
              <c:spPr>
                <a:noFill/>
                <a:ln>
                  <a:noFill/>
                </a:ln>
              </c:spPr>
              <c:txPr>
                <a:bodyPr wrap="none"/>
                <a:lstStyle/>
                <a:p>
                  <a:pPr>
                    <a:defRPr sz="1000" kern="1200">
                      <a:solidFill>
                        <a:schemeClr val="tx1"/>
                      </a:solidFill>
                      <a:latin typeface="Arial"/>
                      <a:ea typeface="Arial"/>
                      <a:cs typeface="Arial"/>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56FE-4D42-BD1B-8487FD20A463}"/>
                </c:ext>
              </c:extLst>
            </c:dLbl>
            <c:dLbl>
              <c:idx val="2"/>
              <c:layout>
                <c:manualLayout>
                  <c:x val="0.29117003162247629"/>
                  <c:y val="2.3219814241486067E-3"/>
                </c:manualLayout>
              </c:layout>
              <c:numFmt formatCode="#,##0.00;&quot;-&quot;#,##0.00" sourceLinked="0"/>
              <c:spPr>
                <a:noFill/>
                <a:ln>
                  <a:noFill/>
                </a:ln>
              </c:spPr>
              <c:txPr>
                <a:bodyPr wrap="none"/>
                <a:lstStyle/>
                <a:p>
                  <a:pPr>
                    <a:defRPr sz="1000" kern="1200">
                      <a:solidFill>
                        <a:schemeClr val="tx1"/>
                      </a:solidFill>
                      <a:latin typeface="Arial"/>
                      <a:ea typeface="Arial"/>
                      <a:cs typeface="Arial"/>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56FE-4D42-BD1B-8487FD20A463}"/>
                </c:ext>
              </c:extLst>
            </c:dLbl>
            <c:dLbl>
              <c:idx val="3"/>
              <c:layout>
                <c:manualLayout>
                  <c:x val="0.11213816589637558"/>
                  <c:y val="2.3219814241486067E-3"/>
                </c:manualLayout>
              </c:layout>
              <c:numFmt formatCode="#,##0.00;&quot;-&quot;#,##0.00" sourceLinked="0"/>
              <c:spPr>
                <a:noFill/>
                <a:ln>
                  <a:noFill/>
                </a:ln>
              </c:spPr>
              <c:txPr>
                <a:bodyPr wrap="none"/>
                <a:lstStyle/>
                <a:p>
                  <a:pPr>
                    <a:defRPr sz="1000" kern="1200">
                      <a:solidFill>
                        <a:schemeClr val="tx1"/>
                      </a:solidFill>
                      <a:latin typeface="Arial"/>
                      <a:ea typeface="Arial"/>
                      <a:cs typeface="Arial"/>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56FE-4D42-BD1B-8487FD20A463}"/>
                </c:ext>
              </c:extLst>
            </c:dLbl>
            <c:dLbl>
              <c:idx val="4"/>
              <c:layout>
                <c:manualLayout>
                  <c:x val="9.0732181950863536E-2"/>
                  <c:y val="2.3219814241486067E-3"/>
                </c:manualLayout>
              </c:layout>
              <c:numFmt formatCode="#,##0.00;&quot;-&quot;#,##0.00" sourceLinked="0"/>
              <c:spPr>
                <a:noFill/>
                <a:ln>
                  <a:noFill/>
                </a:ln>
              </c:spPr>
              <c:txPr>
                <a:bodyPr wrap="none"/>
                <a:lstStyle/>
                <a:p>
                  <a:pPr>
                    <a:defRPr sz="1000" kern="1200">
                      <a:solidFill>
                        <a:schemeClr val="tx1"/>
                      </a:solidFill>
                      <a:latin typeface="Arial"/>
                      <a:ea typeface="Arial"/>
                      <a:cs typeface="Arial"/>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56FE-4D42-BD1B-8487FD20A463}"/>
                </c:ext>
              </c:extLst>
            </c:dLbl>
            <c:dLbl>
              <c:idx val="5"/>
              <c:layout>
                <c:manualLayout>
                  <c:x val="6.5190951106786674E-2"/>
                  <c:y val="2.3219814241486067E-3"/>
                </c:manualLayout>
              </c:layout>
              <c:numFmt formatCode="#,##0.00;&quot;-&quot;#,##0.00" sourceLinked="0"/>
              <c:spPr>
                <a:noFill/>
                <a:ln>
                  <a:noFill/>
                </a:ln>
              </c:spPr>
              <c:txPr>
                <a:bodyPr wrap="none"/>
                <a:lstStyle/>
                <a:p>
                  <a:pPr>
                    <a:defRPr sz="1000" kern="1200">
                      <a:solidFill>
                        <a:schemeClr val="tx1"/>
                      </a:solidFill>
                      <a:latin typeface="Arial"/>
                      <a:ea typeface="Arial"/>
                      <a:cs typeface="Arial"/>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56FE-4D42-BD1B-8487FD20A463}"/>
                </c:ext>
              </c:extLst>
            </c:dLbl>
            <c:dLbl>
              <c:idx val="6"/>
              <c:layout>
                <c:manualLayout>
                  <c:x val="4.354171734371199E-2"/>
                  <c:y val="2.3219814241486067E-3"/>
                </c:manualLayout>
              </c:layout>
              <c:numFmt formatCode="#,##0.00;&quot;-&quot;#,##0.00" sourceLinked="0"/>
              <c:spPr>
                <a:noFill/>
                <a:ln>
                  <a:noFill/>
                </a:ln>
              </c:spPr>
              <c:txPr>
                <a:bodyPr wrap="none"/>
                <a:lstStyle/>
                <a:p>
                  <a:pPr>
                    <a:defRPr sz="1000" kern="1200">
                      <a:solidFill>
                        <a:schemeClr val="tx1"/>
                      </a:solidFill>
                      <a:latin typeface="Arial"/>
                      <a:ea typeface="Arial"/>
                      <a:cs typeface="Arial"/>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56FE-4D42-BD1B-8487FD20A463}"/>
                </c:ext>
              </c:extLst>
            </c:dLbl>
            <c:dLbl>
              <c:idx val="7"/>
              <c:layout>
                <c:manualLayout>
                  <c:x val="2.8460228654828508E-2"/>
                  <c:y val="2.3219814241486067E-3"/>
                </c:manualLayout>
              </c:layout>
              <c:numFmt formatCode="#,##0.00;&quot;-&quot;#,##0.00" sourceLinked="0"/>
              <c:spPr>
                <a:noFill/>
                <a:ln>
                  <a:noFill/>
                </a:ln>
              </c:spPr>
              <c:txPr>
                <a:bodyPr wrap="none"/>
                <a:lstStyle/>
                <a:p>
                  <a:pPr>
                    <a:defRPr sz="1000" kern="1200">
                      <a:solidFill>
                        <a:schemeClr val="tx1"/>
                      </a:solidFill>
                      <a:latin typeface="Arial"/>
                      <a:ea typeface="Arial"/>
                      <a:cs typeface="Arial"/>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56FE-4D42-BD1B-8487FD20A463}"/>
                </c:ext>
              </c:extLst>
            </c:dLbl>
            <c:dLbl>
              <c:idx val="8"/>
              <c:layout>
                <c:manualLayout>
                  <c:x val="1.3378739965945026E-2"/>
                  <c:y val="2.3219814241486067E-3"/>
                </c:manualLayout>
              </c:layout>
              <c:numFmt formatCode="#,##0.00;&quot;-&quot;#,##0.00" sourceLinked="0"/>
              <c:spPr>
                <a:noFill/>
                <a:ln>
                  <a:noFill/>
                </a:ln>
              </c:spPr>
              <c:txPr>
                <a:bodyPr wrap="none"/>
                <a:lstStyle/>
                <a:p>
                  <a:pPr>
                    <a:defRPr sz="1000" kern="1200">
                      <a:solidFill>
                        <a:schemeClr val="tx1"/>
                      </a:solidFill>
                      <a:latin typeface="Arial"/>
                      <a:ea typeface="Arial"/>
                      <a:cs typeface="Arial"/>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56FE-4D42-BD1B-8487FD20A463}"/>
                </c:ext>
              </c:extLst>
            </c:dLbl>
            <c:dLbl>
              <c:idx val="9"/>
              <c:layout>
                <c:manualLayout>
                  <c:x val="1.2892240330819751E-2"/>
                  <c:y val="2.3219814241486067E-3"/>
                </c:manualLayout>
              </c:layout>
              <c:numFmt formatCode="#,##0.00;&quot;-&quot;#,##0.00" sourceLinked="0"/>
              <c:spPr>
                <a:noFill/>
                <a:ln>
                  <a:noFill/>
                </a:ln>
              </c:spPr>
              <c:txPr>
                <a:bodyPr wrap="none"/>
                <a:lstStyle/>
                <a:p>
                  <a:pPr>
                    <a:defRPr sz="1000" kern="1200">
                      <a:solidFill>
                        <a:schemeClr val="tx1"/>
                      </a:solidFill>
                      <a:latin typeface="Arial"/>
                      <a:ea typeface="Arial"/>
                      <a:cs typeface="Arial"/>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56FE-4D42-BD1B-8487FD20A463}"/>
                </c:ext>
              </c:extLst>
            </c:dLbl>
            <c:dLbl>
              <c:idx val="10"/>
              <c:layout>
                <c:manualLayout>
                  <c:x val="1.2648990513257114E-2"/>
                  <c:y val="2.3219814241486067E-3"/>
                </c:manualLayout>
              </c:layout>
              <c:numFmt formatCode="#,##0.00;&quot;-&quot;#,##0.00" sourceLinked="0"/>
              <c:spPr>
                <a:noFill/>
                <a:ln>
                  <a:noFill/>
                </a:ln>
              </c:spPr>
              <c:txPr>
                <a:bodyPr wrap="none"/>
                <a:lstStyle/>
                <a:p>
                  <a:pPr>
                    <a:defRPr sz="1000" kern="1200">
                      <a:solidFill>
                        <a:schemeClr val="tx1"/>
                      </a:solidFill>
                      <a:latin typeface="Arial"/>
                      <a:ea typeface="Arial"/>
                      <a:cs typeface="Arial"/>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56FE-4D42-BD1B-8487FD20A463}"/>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Sheet1!$A$1:$K$1</c:f>
              <c:numCache>
                <c:formatCode>General</c:formatCode>
                <c:ptCount val="11"/>
                <c:pt idx="0">
                  <c:v>32.72</c:v>
                </c:pt>
                <c:pt idx="1">
                  <c:v>24.62</c:v>
                </c:pt>
                <c:pt idx="2">
                  <c:v>18.43</c:v>
                </c:pt>
                <c:pt idx="3">
                  <c:v>6.15</c:v>
                </c:pt>
                <c:pt idx="4">
                  <c:v>4.63</c:v>
                </c:pt>
                <c:pt idx="5">
                  <c:v>2.82</c:v>
                </c:pt>
                <c:pt idx="6">
                  <c:v>1.3</c:v>
                </c:pt>
                <c:pt idx="7">
                  <c:v>0.57999999999999996</c:v>
                </c:pt>
                <c:pt idx="8">
                  <c:v>0.04</c:v>
                </c:pt>
                <c:pt idx="9">
                  <c:v>0.03</c:v>
                </c:pt>
                <c:pt idx="10">
                  <c:v>0.02</c:v>
                </c:pt>
              </c:numCache>
            </c:numRef>
          </c:val>
          <c:extLst>
            <c:ext xmlns:c16="http://schemas.microsoft.com/office/drawing/2014/chart" uri="{C3380CC4-5D6E-409C-BE32-E72D297353CC}">
              <c16:uniqueId val="{0000000B-56FE-4D42-BD1B-8487FD20A463}"/>
            </c:ext>
          </c:extLst>
        </c:ser>
        <c:dLbls>
          <c:showLegendKey val="0"/>
          <c:showVal val="0"/>
          <c:showCatName val="0"/>
          <c:showSerName val="0"/>
          <c:showPercent val="0"/>
          <c:showBubbleSize val="0"/>
        </c:dLbls>
        <c:gapWidth val="80"/>
        <c:overlap val="100"/>
        <c:axId val="1455608848"/>
        <c:axId val="1"/>
      </c:barChart>
      <c:catAx>
        <c:axId val="1455608848"/>
        <c:scaling>
          <c:orientation val="maxMin"/>
        </c:scaling>
        <c:delete val="0"/>
        <c:axPos val="l"/>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32.72"/>
          <c:min val="0"/>
        </c:scaling>
        <c:delete val="1"/>
        <c:axPos val="t"/>
        <c:numFmt formatCode="General" sourceLinked="1"/>
        <c:majorTickMark val="out"/>
        <c:minorTickMark val="none"/>
        <c:tickLblPos val="nextTo"/>
        <c:crossAx val="1455608848"/>
        <c:crosses val="min"/>
        <c:crossBetween val="between"/>
      </c:valAx>
    </c:plotArea>
    <c:plotVisOnly val="0"/>
    <c:dispBlanksAs val="gap"/>
    <c:showDLblsOverMax val="1"/>
  </c:chart>
  <c:externalData r:id="rId1">
    <c:autoUpdate val="0"/>
  </c:externalData>
</c:chartSpace>
</file>

<file path=ppt/charts/chart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6539379474940336E-2"/>
          <c:y val="9.4289508632138114E-2"/>
          <c:w val="0.91587112171837703"/>
          <c:h val="0.74900398406374502"/>
        </c:manualLayout>
      </c:layout>
      <c:scatterChart>
        <c:scatterStyle val="lineMarker"/>
        <c:varyColors val="0"/>
        <c:ser>
          <c:idx val="0"/>
          <c:order val="0"/>
          <c:spPr>
            <a:ln w="38100" cmpd="sng" algn="ctr">
              <a:solidFill>
                <a:srgbClr val="359BDB"/>
              </a:solidFill>
              <a:prstDash val="solid"/>
            </a:ln>
          </c:spPr>
          <c:marker>
            <c:symbol val="none"/>
          </c:marker>
          <c:dLbls>
            <c:dLbl>
              <c:idx val="0"/>
              <c:layout>
                <c:manualLayout>
                  <c:x val="1.4916467780429593E-2"/>
                  <c:y val="-5.2456839309428953E-2"/>
                </c:manualLayout>
              </c:layout>
              <c:numFmt formatCode="#,##0;&quot;-&quot;#,##0" sourceLinked="0"/>
              <c:spPr>
                <a:noFill/>
                <a:ln>
                  <a:noFill/>
                </a:ln>
              </c:spPr>
              <c:txPr>
                <a:bodyPr wrap="none"/>
                <a:lstStyle/>
                <a:p>
                  <a:pPr>
                    <a:defRPr sz="1000" kern="1200">
                      <a:solidFill>
                        <a:schemeClr val="tx1"/>
                      </a:solidFill>
                      <a:latin typeface="Arial"/>
                      <a:ea typeface="Arial"/>
                      <a:cs typeface="Arial"/>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C6B6-0342-B9D4-A4DDA3A6525C}"/>
                </c:ext>
              </c:extLst>
            </c:dLbl>
            <c:dLbl>
              <c:idx val="23"/>
              <c:layout>
                <c:manualLayout>
                  <c:x val="0"/>
                  <c:y val="-5.2456839309428953E-2"/>
                </c:manualLayout>
              </c:layout>
              <c:numFmt formatCode="#,##0;&quot;-&quot;#,##0" sourceLinked="0"/>
              <c:spPr>
                <a:noFill/>
                <a:ln>
                  <a:noFill/>
                </a:ln>
              </c:spPr>
              <c:txPr>
                <a:bodyPr wrap="none"/>
                <a:lstStyle/>
                <a:p>
                  <a:pPr>
                    <a:defRPr sz="1000" kern="1200">
                      <a:solidFill>
                        <a:schemeClr val="tx1"/>
                      </a:solidFill>
                      <a:latin typeface="Arial"/>
                      <a:ea typeface="Arial"/>
                      <a:cs typeface="Arial"/>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C6B6-0342-B9D4-A4DDA3A6525C}"/>
                </c:ext>
              </c:extLst>
            </c:dLbl>
            <c:dLbl>
              <c:idx val="24"/>
              <c:layout>
                <c:manualLayout>
                  <c:x val="0"/>
                  <c:y val="-5.2456839309428953E-2"/>
                </c:manualLayout>
              </c:layout>
              <c:numFmt formatCode="#,##0;&quot;-&quot;#,##0" sourceLinked="0"/>
              <c:spPr>
                <a:noFill/>
                <a:ln>
                  <a:noFill/>
                </a:ln>
              </c:spPr>
              <c:txPr>
                <a:bodyPr wrap="none"/>
                <a:lstStyle/>
                <a:p>
                  <a:pPr>
                    <a:defRPr sz="1000" kern="1200">
                      <a:solidFill>
                        <a:schemeClr val="tx1"/>
                      </a:solidFill>
                      <a:latin typeface="Arial"/>
                      <a:ea typeface="Arial"/>
                      <a:cs typeface="Arial"/>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C6B6-0342-B9D4-A4DDA3A6525C}"/>
                </c:ext>
              </c:extLst>
            </c:dLbl>
            <c:dLbl>
              <c:idx val="25"/>
              <c:layout>
                <c:manualLayout>
                  <c:x val="0"/>
                  <c:y val="-5.2456839309428953E-2"/>
                </c:manualLayout>
              </c:layout>
              <c:numFmt formatCode="#,##0;&quot;-&quot;#,##0" sourceLinked="0"/>
              <c:spPr>
                <a:noFill/>
                <a:ln>
                  <a:noFill/>
                </a:ln>
              </c:spPr>
              <c:txPr>
                <a:bodyPr wrap="none"/>
                <a:lstStyle/>
                <a:p>
                  <a:pPr>
                    <a:defRPr sz="1000" kern="1200">
                      <a:solidFill>
                        <a:schemeClr val="tx1"/>
                      </a:solidFill>
                      <a:latin typeface="Arial"/>
                      <a:ea typeface="Arial"/>
                      <a:cs typeface="Arial"/>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C6B6-0342-B9D4-A4DDA3A6525C}"/>
                </c:ext>
              </c:extLst>
            </c:dLbl>
            <c:dLbl>
              <c:idx val="26"/>
              <c:layout>
                <c:manualLayout>
                  <c:x val="0"/>
                  <c:y val="-5.2456839309428953E-2"/>
                </c:manualLayout>
              </c:layout>
              <c:numFmt formatCode="#,##0;&quot;-&quot;#,##0" sourceLinked="0"/>
              <c:spPr>
                <a:noFill/>
                <a:ln>
                  <a:noFill/>
                </a:ln>
              </c:spPr>
              <c:txPr>
                <a:bodyPr wrap="none"/>
                <a:lstStyle/>
                <a:p>
                  <a:pPr>
                    <a:defRPr sz="1000" kern="1200">
                      <a:solidFill>
                        <a:schemeClr val="tx1"/>
                      </a:solidFill>
                      <a:latin typeface="Arial"/>
                      <a:ea typeface="Arial"/>
                      <a:cs typeface="Arial"/>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C6B6-0342-B9D4-A4DDA3A6525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Sheet1!$A$1:$AA$1</c:f>
              <c:numCache>
                <c:formatCode>General</c:formatCode>
                <c:ptCount val="27"/>
                <c:pt idx="0">
                  <c:v>1998</c:v>
                </c:pt>
                <c:pt idx="1">
                  <c:v>1999</c:v>
                </c:pt>
                <c:pt idx="2">
                  <c:v>2000</c:v>
                </c:pt>
                <c:pt idx="3">
                  <c:v>2001</c:v>
                </c:pt>
                <c:pt idx="4">
                  <c:v>2002</c:v>
                </c:pt>
                <c:pt idx="5">
                  <c:v>2003</c:v>
                </c:pt>
                <c:pt idx="6">
                  <c:v>2004</c:v>
                </c:pt>
                <c:pt idx="7">
                  <c:v>2005</c:v>
                </c:pt>
                <c:pt idx="8">
                  <c:v>2006</c:v>
                </c:pt>
                <c:pt idx="9">
                  <c:v>2007</c:v>
                </c:pt>
                <c:pt idx="10">
                  <c:v>2008</c:v>
                </c:pt>
                <c:pt idx="11">
                  <c:v>2009</c:v>
                </c:pt>
                <c:pt idx="12">
                  <c:v>2010</c:v>
                </c:pt>
                <c:pt idx="13">
                  <c:v>2011</c:v>
                </c:pt>
                <c:pt idx="14">
                  <c:v>2012</c:v>
                </c:pt>
                <c:pt idx="15">
                  <c:v>2013</c:v>
                </c:pt>
                <c:pt idx="16">
                  <c:v>2014</c:v>
                </c:pt>
                <c:pt idx="17">
                  <c:v>2015</c:v>
                </c:pt>
                <c:pt idx="18">
                  <c:v>2016</c:v>
                </c:pt>
                <c:pt idx="19">
                  <c:v>2017</c:v>
                </c:pt>
                <c:pt idx="20">
                  <c:v>2018</c:v>
                </c:pt>
                <c:pt idx="21">
                  <c:v>2019</c:v>
                </c:pt>
                <c:pt idx="22">
                  <c:v>2020</c:v>
                </c:pt>
                <c:pt idx="23">
                  <c:v>2021</c:v>
                </c:pt>
                <c:pt idx="24">
                  <c:v>2022</c:v>
                </c:pt>
                <c:pt idx="25">
                  <c:v>2023</c:v>
                </c:pt>
                <c:pt idx="26">
                  <c:v>2024</c:v>
                </c:pt>
              </c:numCache>
            </c:numRef>
          </c:xVal>
          <c:yVal>
            <c:numRef>
              <c:f>Sheet1!$A$2:$AA$2</c:f>
              <c:numCache>
                <c:formatCode>General</c:formatCode>
                <c:ptCount val="27"/>
                <c:pt idx="0">
                  <c:v>47</c:v>
                </c:pt>
                <c:pt idx="1">
                  <c:v>41</c:v>
                </c:pt>
                <c:pt idx="2">
                  <c:v>47</c:v>
                </c:pt>
                <c:pt idx="3">
                  <c:v>59</c:v>
                </c:pt>
                <c:pt idx="4">
                  <c:v>52</c:v>
                </c:pt>
                <c:pt idx="5">
                  <c:v>51</c:v>
                </c:pt>
                <c:pt idx="6">
                  <c:v>56</c:v>
                </c:pt>
                <c:pt idx="7">
                  <c:v>57</c:v>
                </c:pt>
                <c:pt idx="8">
                  <c:v>61</c:v>
                </c:pt>
                <c:pt idx="9">
                  <c:v>59</c:v>
                </c:pt>
                <c:pt idx="10">
                  <c:v>63</c:v>
                </c:pt>
                <c:pt idx="11">
                  <c:v>60</c:v>
                </c:pt>
                <c:pt idx="12">
                  <c:v>69</c:v>
                </c:pt>
                <c:pt idx="13">
                  <c:v>63</c:v>
                </c:pt>
                <c:pt idx="14">
                  <c:v>59</c:v>
                </c:pt>
                <c:pt idx="15">
                  <c:v>59</c:v>
                </c:pt>
                <c:pt idx="16">
                  <c:v>57</c:v>
                </c:pt>
                <c:pt idx="17">
                  <c:v>58</c:v>
                </c:pt>
                <c:pt idx="18">
                  <c:v>56</c:v>
                </c:pt>
                <c:pt idx="19">
                  <c:v>54</c:v>
                </c:pt>
                <c:pt idx="20">
                  <c:v>53</c:v>
                </c:pt>
                <c:pt idx="21">
                  <c:v>54</c:v>
                </c:pt>
                <c:pt idx="22">
                  <c:v>53</c:v>
                </c:pt>
                <c:pt idx="23">
                  <c:v>69</c:v>
                </c:pt>
                <c:pt idx="24">
                  <c:v>72</c:v>
                </c:pt>
                <c:pt idx="25">
                  <c:v>71</c:v>
                </c:pt>
                <c:pt idx="26">
                  <c:v>71</c:v>
                </c:pt>
              </c:numCache>
            </c:numRef>
          </c:yVal>
          <c:smooth val="0"/>
          <c:extLst>
            <c:ext xmlns:c16="http://schemas.microsoft.com/office/drawing/2014/chart" uri="{C3380CC4-5D6E-409C-BE32-E72D297353CC}">
              <c16:uniqueId val="{00000005-C6B6-0342-B9D4-A4DDA3A6525C}"/>
            </c:ext>
          </c:extLst>
        </c:ser>
        <c:ser>
          <c:idx val="1"/>
          <c:order val="1"/>
          <c:spPr>
            <a:ln w="38100" cmpd="sng" algn="ctr">
              <a:solidFill>
                <a:srgbClr val="D1227D"/>
              </a:solidFill>
              <a:prstDash val="solid"/>
            </a:ln>
          </c:spPr>
          <c:marker>
            <c:symbol val="none"/>
          </c:marker>
          <c:dLbls>
            <c:dLbl>
              <c:idx val="0"/>
              <c:layout>
                <c:manualLayout>
                  <c:x val="1.4916467780429593E-2"/>
                  <c:y val="-5.2456839309428953E-2"/>
                </c:manualLayout>
              </c:layout>
              <c:numFmt formatCode="#,##0;&quot;-&quot;#,##0" sourceLinked="0"/>
              <c:spPr>
                <a:noFill/>
                <a:ln>
                  <a:noFill/>
                </a:ln>
              </c:spPr>
              <c:txPr>
                <a:bodyPr wrap="none"/>
                <a:lstStyle/>
                <a:p>
                  <a:pPr>
                    <a:defRPr sz="1000" kern="1200">
                      <a:solidFill>
                        <a:schemeClr val="tx1"/>
                      </a:solidFill>
                      <a:latin typeface="Arial"/>
                      <a:ea typeface="Arial"/>
                      <a:cs typeface="Arial"/>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C6B6-0342-B9D4-A4DDA3A6525C}"/>
                </c:ext>
              </c:extLst>
            </c:dLbl>
            <c:dLbl>
              <c:idx val="23"/>
              <c:layout>
                <c:manualLayout>
                  <c:x val="0"/>
                  <c:y val="-5.2456839309428953E-2"/>
                </c:manualLayout>
              </c:layout>
              <c:numFmt formatCode="#,##0;&quot;-&quot;#,##0" sourceLinked="0"/>
              <c:spPr>
                <a:noFill/>
                <a:ln>
                  <a:noFill/>
                </a:ln>
              </c:spPr>
              <c:txPr>
                <a:bodyPr wrap="none"/>
                <a:lstStyle/>
                <a:p>
                  <a:pPr>
                    <a:defRPr sz="1000" kern="1200">
                      <a:solidFill>
                        <a:schemeClr val="tx1"/>
                      </a:solidFill>
                      <a:latin typeface="Arial"/>
                      <a:ea typeface="Arial"/>
                      <a:cs typeface="Arial"/>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C6B6-0342-B9D4-A4DDA3A6525C}"/>
                </c:ext>
              </c:extLst>
            </c:dLbl>
            <c:dLbl>
              <c:idx val="24"/>
              <c:layout>
                <c:manualLayout>
                  <c:x val="0"/>
                  <c:y val="-5.2456839309428953E-2"/>
                </c:manualLayout>
              </c:layout>
              <c:numFmt formatCode="#,##0;&quot;-&quot;#,##0" sourceLinked="0"/>
              <c:spPr>
                <a:noFill/>
                <a:ln>
                  <a:noFill/>
                </a:ln>
              </c:spPr>
              <c:txPr>
                <a:bodyPr wrap="none"/>
                <a:lstStyle/>
                <a:p>
                  <a:pPr>
                    <a:defRPr sz="1000" kern="1200">
                      <a:solidFill>
                        <a:schemeClr val="tx1"/>
                      </a:solidFill>
                      <a:latin typeface="Arial"/>
                      <a:ea typeface="Arial"/>
                      <a:cs typeface="Arial"/>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C6B6-0342-B9D4-A4DDA3A6525C}"/>
                </c:ext>
              </c:extLst>
            </c:dLbl>
            <c:dLbl>
              <c:idx val="25"/>
              <c:layout>
                <c:manualLayout>
                  <c:x val="0"/>
                  <c:y val="-5.2456839309428953E-2"/>
                </c:manualLayout>
              </c:layout>
              <c:numFmt formatCode="#,##0;&quot;-&quot;#,##0" sourceLinked="0"/>
              <c:spPr>
                <a:noFill/>
                <a:ln>
                  <a:noFill/>
                </a:ln>
              </c:spPr>
              <c:txPr>
                <a:bodyPr wrap="none"/>
                <a:lstStyle/>
                <a:p>
                  <a:pPr>
                    <a:defRPr sz="1000" kern="1200">
                      <a:solidFill>
                        <a:schemeClr val="tx1"/>
                      </a:solidFill>
                      <a:latin typeface="Arial"/>
                      <a:ea typeface="Arial"/>
                      <a:cs typeface="Arial"/>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C6B6-0342-B9D4-A4DDA3A6525C}"/>
                </c:ext>
              </c:extLst>
            </c:dLbl>
            <c:dLbl>
              <c:idx val="26"/>
              <c:layout>
                <c:manualLayout>
                  <c:x val="0"/>
                  <c:y val="-5.2456839309428953E-2"/>
                </c:manualLayout>
              </c:layout>
              <c:numFmt formatCode="#,##0;&quot;-&quot;#,##0" sourceLinked="0"/>
              <c:spPr>
                <a:noFill/>
                <a:ln>
                  <a:noFill/>
                </a:ln>
              </c:spPr>
              <c:txPr>
                <a:bodyPr wrap="none"/>
                <a:lstStyle/>
                <a:p>
                  <a:pPr>
                    <a:defRPr sz="1000" kern="1200">
                      <a:solidFill>
                        <a:schemeClr val="tx1"/>
                      </a:solidFill>
                      <a:latin typeface="Arial"/>
                      <a:ea typeface="Arial"/>
                      <a:cs typeface="Arial"/>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C6B6-0342-B9D4-A4DDA3A6525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Sheet1!$A$1:$AA$1</c:f>
              <c:numCache>
                <c:formatCode>General</c:formatCode>
                <c:ptCount val="27"/>
                <c:pt idx="0">
                  <c:v>1998</c:v>
                </c:pt>
                <c:pt idx="1">
                  <c:v>1999</c:v>
                </c:pt>
                <c:pt idx="2">
                  <c:v>2000</c:v>
                </c:pt>
                <c:pt idx="3">
                  <c:v>2001</c:v>
                </c:pt>
                <c:pt idx="4">
                  <c:v>2002</c:v>
                </c:pt>
                <c:pt idx="5">
                  <c:v>2003</c:v>
                </c:pt>
                <c:pt idx="6">
                  <c:v>2004</c:v>
                </c:pt>
                <c:pt idx="7">
                  <c:v>2005</c:v>
                </c:pt>
                <c:pt idx="8">
                  <c:v>2006</c:v>
                </c:pt>
                <c:pt idx="9">
                  <c:v>2007</c:v>
                </c:pt>
                <c:pt idx="10">
                  <c:v>2008</c:v>
                </c:pt>
                <c:pt idx="11">
                  <c:v>2009</c:v>
                </c:pt>
                <c:pt idx="12">
                  <c:v>2010</c:v>
                </c:pt>
                <c:pt idx="13">
                  <c:v>2011</c:v>
                </c:pt>
                <c:pt idx="14">
                  <c:v>2012</c:v>
                </c:pt>
                <c:pt idx="15">
                  <c:v>2013</c:v>
                </c:pt>
                <c:pt idx="16">
                  <c:v>2014</c:v>
                </c:pt>
                <c:pt idx="17">
                  <c:v>2015</c:v>
                </c:pt>
                <c:pt idx="18">
                  <c:v>2016</c:v>
                </c:pt>
                <c:pt idx="19">
                  <c:v>2017</c:v>
                </c:pt>
                <c:pt idx="20">
                  <c:v>2018</c:v>
                </c:pt>
                <c:pt idx="21">
                  <c:v>2019</c:v>
                </c:pt>
                <c:pt idx="22">
                  <c:v>2020</c:v>
                </c:pt>
                <c:pt idx="23">
                  <c:v>2021</c:v>
                </c:pt>
                <c:pt idx="24">
                  <c:v>2022</c:v>
                </c:pt>
                <c:pt idx="25">
                  <c:v>2023</c:v>
                </c:pt>
                <c:pt idx="26">
                  <c:v>2024</c:v>
                </c:pt>
              </c:numCache>
            </c:numRef>
          </c:xVal>
          <c:yVal>
            <c:numRef>
              <c:f>Sheet1!$A$3:$AA$3</c:f>
              <c:numCache>
                <c:formatCode>General</c:formatCode>
                <c:ptCount val="27"/>
                <c:pt idx="0">
                  <c:v>30</c:v>
                </c:pt>
                <c:pt idx="1">
                  <c:v>27</c:v>
                </c:pt>
                <c:pt idx="2">
                  <c:v>47</c:v>
                </c:pt>
                <c:pt idx="3">
                  <c:v>34</c:v>
                </c:pt>
                <c:pt idx="4">
                  <c:v>41</c:v>
                </c:pt>
                <c:pt idx="5">
                  <c:v>43</c:v>
                </c:pt>
                <c:pt idx="6">
                  <c:v>37</c:v>
                </c:pt>
                <c:pt idx="7">
                  <c:v>35</c:v>
                </c:pt>
                <c:pt idx="8">
                  <c:v>33</c:v>
                </c:pt>
                <c:pt idx="9">
                  <c:v>35</c:v>
                </c:pt>
                <c:pt idx="10">
                  <c:v>34</c:v>
                </c:pt>
                <c:pt idx="11">
                  <c:v>36</c:v>
                </c:pt>
                <c:pt idx="12">
                  <c:v>28</c:v>
                </c:pt>
                <c:pt idx="13">
                  <c:v>34</c:v>
                </c:pt>
                <c:pt idx="14">
                  <c:v>37</c:v>
                </c:pt>
                <c:pt idx="15">
                  <c:v>40</c:v>
                </c:pt>
                <c:pt idx="16">
                  <c:v>37</c:v>
                </c:pt>
                <c:pt idx="17">
                  <c:v>36</c:v>
                </c:pt>
                <c:pt idx="18">
                  <c:v>36</c:v>
                </c:pt>
                <c:pt idx="19">
                  <c:v>28</c:v>
                </c:pt>
                <c:pt idx="20">
                  <c:v>31</c:v>
                </c:pt>
                <c:pt idx="21">
                  <c:v>30</c:v>
                </c:pt>
                <c:pt idx="22">
                  <c:v>28</c:v>
                </c:pt>
                <c:pt idx="23">
                  <c:v>31</c:v>
                </c:pt>
                <c:pt idx="24">
                  <c:v>28</c:v>
                </c:pt>
                <c:pt idx="25">
                  <c:v>29</c:v>
                </c:pt>
                <c:pt idx="26">
                  <c:v>29</c:v>
                </c:pt>
              </c:numCache>
            </c:numRef>
          </c:yVal>
          <c:smooth val="0"/>
          <c:extLst>
            <c:ext xmlns:c16="http://schemas.microsoft.com/office/drawing/2014/chart" uri="{C3380CC4-5D6E-409C-BE32-E72D297353CC}">
              <c16:uniqueId val="{0000000B-C6B6-0342-B9D4-A4DDA3A6525C}"/>
            </c:ext>
          </c:extLst>
        </c:ser>
        <c:dLbls>
          <c:showLegendKey val="0"/>
          <c:showVal val="0"/>
          <c:showCatName val="0"/>
          <c:showSerName val="0"/>
          <c:showPercent val="0"/>
          <c:showBubbleSize val="0"/>
        </c:dLbls>
        <c:axId val="4"/>
        <c:axId val="5"/>
      </c:scatterChart>
      <c:valAx>
        <c:axId val="4"/>
        <c:scaling>
          <c:orientation val="minMax"/>
          <c:max val="2024"/>
          <c:min val="1998"/>
        </c:scaling>
        <c:delete val="0"/>
        <c:axPos val="b"/>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00" kern="1200">
                <a:solidFill>
                  <a:schemeClr val="tx1"/>
                </a:solidFill>
                <a:latin typeface="Arial"/>
                <a:ea typeface="Arial"/>
                <a:cs typeface="Arial"/>
                <a:sym typeface="Arial"/>
              </a:defRPr>
            </a:pPr>
            <a:endParaRPr lang="en-US"/>
          </a:p>
        </c:txPr>
        <c:crossAx val="5"/>
        <c:crosses val="min"/>
        <c:crossBetween val="midCat"/>
        <c:majorUnit val="2"/>
      </c:valAx>
      <c:valAx>
        <c:axId val="5"/>
        <c:scaling>
          <c:orientation val="minMax"/>
          <c:max val="8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00" kern="1200">
                <a:solidFill>
                  <a:schemeClr val="tx1"/>
                </a:solidFill>
                <a:latin typeface="Arial"/>
                <a:ea typeface="Arial"/>
                <a:cs typeface="Arial"/>
                <a:sym typeface="Arial"/>
              </a:defRPr>
            </a:pPr>
            <a:endParaRPr lang="en-US"/>
          </a:p>
        </c:txPr>
        <c:crossAx val="4"/>
        <c:crosses val="min"/>
        <c:crossBetween val="midCat"/>
        <c:majorUnit val="10"/>
      </c:valAx>
    </c:plotArea>
    <c:plotVisOnly val="0"/>
    <c:dispBlanksAs val="gap"/>
    <c:showDLblsOverMax val="1"/>
  </c:chart>
  <c:externalData r:id="rId1">
    <c:autoUpdate val="0"/>
  </c:externalData>
</c:chartSpace>
</file>

<file path=ppt/charts/chart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1932078935291418E-2"/>
          <c:y val="4.5654082528533799E-2"/>
          <c:w val="0.97613584212941717"/>
          <c:h val="0.90869183494293237"/>
        </c:manualLayout>
      </c:layout>
      <c:barChart>
        <c:barDir val="bar"/>
        <c:grouping val="stacked"/>
        <c:varyColors val="0"/>
        <c:ser>
          <c:idx val="0"/>
          <c:order val="0"/>
          <c:spPr>
            <a:solidFill>
              <a:srgbClr val="359BDB"/>
            </a:solidFill>
            <a:ln>
              <a:noFill/>
            </a:ln>
          </c:spPr>
          <c:invertIfNegative val="0"/>
          <c:val>
            <c:numRef>
              <c:f>Sheet1!$A$1:$N$1</c:f>
              <c:numCache>
                <c:formatCode>General</c:formatCode>
                <c:ptCount val="14"/>
                <c:pt idx="0">
                  <c:v>32</c:v>
                </c:pt>
                <c:pt idx="1">
                  <c:v>46</c:v>
                </c:pt>
                <c:pt idx="2">
                  <c:v>20</c:v>
                </c:pt>
                <c:pt idx="3">
                  <c:v>26</c:v>
                </c:pt>
                <c:pt idx="4">
                  <c:v>35</c:v>
                </c:pt>
                <c:pt idx="5">
                  <c:v>24</c:v>
                </c:pt>
                <c:pt idx="6">
                  <c:v>36</c:v>
                </c:pt>
                <c:pt idx="7">
                  <c:v>35</c:v>
                </c:pt>
                <c:pt idx="8">
                  <c:v>35</c:v>
                </c:pt>
                <c:pt idx="9">
                  <c:v>29</c:v>
                </c:pt>
                <c:pt idx="10">
                  <c:v>36</c:v>
                </c:pt>
                <c:pt idx="11">
                  <c:v>25</c:v>
                </c:pt>
                <c:pt idx="12">
                  <c:v>33</c:v>
                </c:pt>
                <c:pt idx="13">
                  <c:v>32</c:v>
                </c:pt>
              </c:numCache>
            </c:numRef>
          </c:val>
          <c:extLst>
            <c:ext xmlns:c16="http://schemas.microsoft.com/office/drawing/2014/chart" uri="{C3380CC4-5D6E-409C-BE32-E72D297353CC}">
              <c16:uniqueId val="{00000000-CE8F-584E-A018-2E8487A18A28}"/>
            </c:ext>
          </c:extLst>
        </c:ser>
        <c:ser>
          <c:idx val="1"/>
          <c:order val="1"/>
          <c:spPr>
            <a:solidFill>
              <a:srgbClr val="007770"/>
            </a:solidFill>
            <a:ln>
              <a:noFill/>
            </a:ln>
          </c:spPr>
          <c:invertIfNegative val="0"/>
          <c:val>
            <c:numRef>
              <c:f>Sheet1!$A$2:$N$2</c:f>
              <c:numCache>
                <c:formatCode>General</c:formatCode>
                <c:ptCount val="14"/>
                <c:pt idx="0">
                  <c:v>45</c:v>
                </c:pt>
                <c:pt idx="1">
                  <c:v>40</c:v>
                </c:pt>
                <c:pt idx="2">
                  <c:v>50</c:v>
                </c:pt>
                <c:pt idx="3">
                  <c:v>53</c:v>
                </c:pt>
                <c:pt idx="4">
                  <c:v>40</c:v>
                </c:pt>
                <c:pt idx="5">
                  <c:v>51</c:v>
                </c:pt>
                <c:pt idx="6">
                  <c:v>43</c:v>
                </c:pt>
                <c:pt idx="7">
                  <c:v>50</c:v>
                </c:pt>
                <c:pt idx="8">
                  <c:v>43</c:v>
                </c:pt>
                <c:pt idx="9">
                  <c:v>42</c:v>
                </c:pt>
                <c:pt idx="10">
                  <c:v>43</c:v>
                </c:pt>
                <c:pt idx="11">
                  <c:v>49</c:v>
                </c:pt>
                <c:pt idx="12">
                  <c:v>45</c:v>
                </c:pt>
                <c:pt idx="13">
                  <c:v>43</c:v>
                </c:pt>
              </c:numCache>
            </c:numRef>
          </c:val>
          <c:extLst>
            <c:ext xmlns:c16="http://schemas.microsoft.com/office/drawing/2014/chart" uri="{C3380CC4-5D6E-409C-BE32-E72D297353CC}">
              <c16:uniqueId val="{00000001-CE8F-584E-A018-2E8487A18A28}"/>
            </c:ext>
          </c:extLst>
        </c:ser>
        <c:ser>
          <c:idx val="2"/>
          <c:order val="2"/>
          <c:spPr>
            <a:solidFill>
              <a:srgbClr val="FF9300"/>
            </a:solidFill>
            <a:ln>
              <a:noFill/>
            </a:ln>
          </c:spPr>
          <c:invertIfNegative val="0"/>
          <c:val>
            <c:numRef>
              <c:f>Sheet1!$A$3:$N$3</c:f>
              <c:numCache>
                <c:formatCode>General</c:formatCode>
                <c:ptCount val="14"/>
                <c:pt idx="0">
                  <c:v>17</c:v>
                </c:pt>
                <c:pt idx="1">
                  <c:v>11</c:v>
                </c:pt>
                <c:pt idx="2">
                  <c:v>22</c:v>
                </c:pt>
                <c:pt idx="3">
                  <c:v>15</c:v>
                </c:pt>
                <c:pt idx="4">
                  <c:v>20</c:v>
                </c:pt>
                <c:pt idx="5">
                  <c:v>18</c:v>
                </c:pt>
                <c:pt idx="6">
                  <c:v>14</c:v>
                </c:pt>
                <c:pt idx="7">
                  <c:v>12</c:v>
                </c:pt>
                <c:pt idx="8">
                  <c:v>17</c:v>
                </c:pt>
                <c:pt idx="9">
                  <c:v>20</c:v>
                </c:pt>
                <c:pt idx="10">
                  <c:v>17</c:v>
                </c:pt>
                <c:pt idx="11">
                  <c:v>20</c:v>
                </c:pt>
                <c:pt idx="12">
                  <c:v>15</c:v>
                </c:pt>
                <c:pt idx="13">
                  <c:v>18</c:v>
                </c:pt>
              </c:numCache>
            </c:numRef>
          </c:val>
          <c:extLst>
            <c:ext xmlns:c16="http://schemas.microsoft.com/office/drawing/2014/chart" uri="{C3380CC4-5D6E-409C-BE32-E72D297353CC}">
              <c16:uniqueId val="{00000002-CE8F-584E-A018-2E8487A18A28}"/>
            </c:ext>
          </c:extLst>
        </c:ser>
        <c:ser>
          <c:idx val="3"/>
          <c:order val="3"/>
          <c:spPr>
            <a:solidFill>
              <a:srgbClr val="D1227D"/>
            </a:solidFill>
            <a:ln>
              <a:noFill/>
            </a:ln>
          </c:spPr>
          <c:invertIfNegative val="0"/>
          <c:val>
            <c:numRef>
              <c:f>Sheet1!$A$4:$N$4</c:f>
              <c:numCache>
                <c:formatCode>General</c:formatCode>
                <c:ptCount val="14"/>
                <c:pt idx="0">
                  <c:v>6</c:v>
                </c:pt>
                <c:pt idx="1">
                  <c:v>4</c:v>
                </c:pt>
                <c:pt idx="2">
                  <c:v>8</c:v>
                </c:pt>
                <c:pt idx="3">
                  <c:v>6</c:v>
                </c:pt>
                <c:pt idx="4">
                  <c:v>5</c:v>
                </c:pt>
                <c:pt idx="5">
                  <c:v>7</c:v>
                </c:pt>
                <c:pt idx="6">
                  <c:v>7</c:v>
                </c:pt>
                <c:pt idx="7">
                  <c:v>4</c:v>
                </c:pt>
                <c:pt idx="8">
                  <c:v>5</c:v>
                </c:pt>
                <c:pt idx="9">
                  <c:v>9</c:v>
                </c:pt>
                <c:pt idx="10">
                  <c:v>5</c:v>
                </c:pt>
                <c:pt idx="11">
                  <c:v>6</c:v>
                </c:pt>
                <c:pt idx="12">
                  <c:v>7</c:v>
                </c:pt>
                <c:pt idx="13">
                  <c:v>7</c:v>
                </c:pt>
              </c:numCache>
            </c:numRef>
          </c:val>
          <c:extLst>
            <c:ext xmlns:c16="http://schemas.microsoft.com/office/drawing/2014/chart" uri="{C3380CC4-5D6E-409C-BE32-E72D297353CC}">
              <c16:uniqueId val="{00000003-CE8F-584E-A018-2E8487A18A28}"/>
            </c:ext>
          </c:extLst>
        </c:ser>
        <c:dLbls>
          <c:showLegendKey val="0"/>
          <c:showVal val="0"/>
          <c:showCatName val="0"/>
          <c:showSerName val="0"/>
          <c:showPercent val="0"/>
          <c:showBubbleSize val="0"/>
        </c:dLbls>
        <c:gapWidth val="80"/>
        <c:overlap val="100"/>
        <c:axId val="440745392"/>
        <c:axId val="1"/>
      </c:barChart>
      <c:catAx>
        <c:axId val="440745392"/>
        <c:scaling>
          <c:orientation val="maxMin"/>
        </c:scaling>
        <c:delete val="0"/>
        <c:axPos val="l"/>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01"/>
          <c:min val="0"/>
        </c:scaling>
        <c:delete val="1"/>
        <c:axPos val="t"/>
        <c:numFmt formatCode="General" sourceLinked="1"/>
        <c:majorTickMark val="out"/>
        <c:minorTickMark val="none"/>
        <c:tickLblPos val="nextTo"/>
        <c:crossAx val="440745392"/>
        <c:crosses val="min"/>
        <c:crossBetween val="between"/>
      </c:valAx>
    </c:plotArea>
    <c:plotVisOnly val="0"/>
    <c:dispBlanksAs val="gap"/>
    <c:showDLblsOverMax val="1"/>
  </c:chart>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0498417721518986E-2"/>
          <c:y val="5.6185312962050274E-2"/>
          <c:w val="0.90921677215189878"/>
          <c:h val="0.88713652045342528"/>
        </c:manualLayout>
      </c:layout>
      <c:areaChart>
        <c:grouping val="stacked"/>
        <c:varyColors val="0"/>
        <c:ser>
          <c:idx val="0"/>
          <c:order val="0"/>
          <c:spPr>
            <a:solidFill>
              <a:srgbClr val="4C6C9C"/>
            </a:solidFill>
            <a:ln>
              <a:noFill/>
            </a:ln>
          </c:spPr>
          <c:val>
            <c:numRef>
              <c:f>Sheet1!$A$1:$BC$1</c:f>
              <c:numCache>
                <c:formatCode>General</c:formatCode>
                <c:ptCount val="55"/>
                <c:pt idx="0">
                  <c:v>22</c:v>
                </c:pt>
                <c:pt idx="1">
                  <c:v>34</c:v>
                </c:pt>
                <c:pt idx="2">
                  <c:v>40</c:v>
                </c:pt>
                <c:pt idx="3">
                  <c:v>47</c:v>
                </c:pt>
                <c:pt idx="4">
                  <c:v>79</c:v>
                </c:pt>
                <c:pt idx="5">
                  <c:v>92</c:v>
                </c:pt>
                <c:pt idx="6">
                  <c:v>113</c:v>
                </c:pt>
                <c:pt idx="7">
                  <c:v>136</c:v>
                </c:pt>
                <c:pt idx="8">
                  <c:v>152</c:v>
                </c:pt>
                <c:pt idx="9">
                  <c:v>185</c:v>
                </c:pt>
                <c:pt idx="10">
                  <c:v>266</c:v>
                </c:pt>
                <c:pt idx="11">
                  <c:v>291</c:v>
                </c:pt>
                <c:pt idx="12">
                  <c:v>346</c:v>
                </c:pt>
                <c:pt idx="13">
                  <c:v>452</c:v>
                </c:pt>
                <c:pt idx="14">
                  <c:v>545</c:v>
                </c:pt>
                <c:pt idx="15">
                  <c:v>601</c:v>
                </c:pt>
                <c:pt idx="16">
                  <c:v>627</c:v>
                </c:pt>
                <c:pt idx="17">
                  <c:v>671</c:v>
                </c:pt>
                <c:pt idx="18">
                  <c:v>705</c:v>
                </c:pt>
                <c:pt idx="19">
                  <c:v>729</c:v>
                </c:pt>
                <c:pt idx="20">
                  <c:v>749</c:v>
                </c:pt>
                <c:pt idx="21">
                  <c:v>751</c:v>
                </c:pt>
                <c:pt idx="22">
                  <c:v>773</c:v>
                </c:pt>
                <c:pt idx="23">
                  <c:v>770</c:v>
                </c:pt>
                <c:pt idx="24">
                  <c:v>792</c:v>
                </c:pt>
                <c:pt idx="25">
                  <c:v>831</c:v>
                </c:pt>
                <c:pt idx="26">
                  <c:v>839</c:v>
                </c:pt>
                <c:pt idx="27">
                  <c:v>833</c:v>
                </c:pt>
                <c:pt idx="28">
                  <c:v>848</c:v>
                </c:pt>
                <c:pt idx="29">
                  <c:v>860</c:v>
                </c:pt>
                <c:pt idx="30">
                  <c:v>889</c:v>
                </c:pt>
                <c:pt idx="31">
                  <c:v>902</c:v>
                </c:pt>
                <c:pt idx="32">
                  <c:v>907</c:v>
                </c:pt>
                <c:pt idx="33">
                  <c:v>928</c:v>
                </c:pt>
                <c:pt idx="34">
                  <c:v>916</c:v>
                </c:pt>
                <c:pt idx="35">
                  <c:v>914</c:v>
                </c:pt>
                <c:pt idx="36">
                  <c:v>872</c:v>
                </c:pt>
                <c:pt idx="37">
                  <c:v>885</c:v>
                </c:pt>
                <c:pt idx="38">
                  <c:v>825</c:v>
                </c:pt>
                <c:pt idx="39">
                  <c:v>854</c:v>
                </c:pt>
                <c:pt idx="40">
                  <c:v>838</c:v>
                </c:pt>
                <c:pt idx="41">
                  <c:v>812</c:v>
                </c:pt>
                <c:pt idx="42">
                  <c:v>806</c:v>
                </c:pt>
                <c:pt idx="43">
                  <c:v>813</c:v>
                </c:pt>
                <c:pt idx="44">
                  <c:v>787</c:v>
                </c:pt>
                <c:pt idx="45">
                  <c:v>768</c:v>
                </c:pt>
                <c:pt idx="46">
                  <c:v>759</c:v>
                </c:pt>
                <c:pt idx="47">
                  <c:v>762</c:v>
                </c:pt>
                <c:pt idx="48">
                  <c:v>765</c:v>
                </c:pt>
                <c:pt idx="49">
                  <c:v>684</c:v>
                </c:pt>
                <c:pt idx="50">
                  <c:v>732</c:v>
                </c:pt>
                <c:pt idx="51">
                  <c:v>609</c:v>
                </c:pt>
                <c:pt idx="52">
                  <c:v>618</c:v>
                </c:pt>
                <c:pt idx="53">
                  <c:v>626</c:v>
                </c:pt>
                <c:pt idx="54">
                  <c:v>645</c:v>
                </c:pt>
              </c:numCache>
            </c:numRef>
          </c:val>
          <c:extLst>
            <c:ext xmlns:c16="http://schemas.microsoft.com/office/drawing/2014/chart" uri="{C3380CC4-5D6E-409C-BE32-E72D297353CC}">
              <c16:uniqueId val="{00000000-0228-4AF4-B045-315BA15E5D71}"/>
            </c:ext>
          </c:extLst>
        </c:ser>
        <c:ser>
          <c:idx val="1"/>
          <c:order val="1"/>
          <c:spPr>
            <a:solidFill>
              <a:schemeClr val="accent1"/>
            </a:solidFill>
            <a:ln>
              <a:noFill/>
            </a:ln>
          </c:spPr>
          <c:val>
            <c:numRef>
              <c:f>Sheet1!$A$2:$BC$2</c:f>
              <c:numCache>
                <c:formatCode>General</c:formatCode>
                <c:ptCount val="55"/>
                <c:pt idx="0">
                  <c:v>41</c:v>
                </c:pt>
                <c:pt idx="1">
                  <c:v>58</c:v>
                </c:pt>
                <c:pt idx="2">
                  <c:v>89</c:v>
                </c:pt>
                <c:pt idx="3">
                  <c:v>121</c:v>
                </c:pt>
                <c:pt idx="4">
                  <c:v>184</c:v>
                </c:pt>
                <c:pt idx="5">
                  <c:v>203</c:v>
                </c:pt>
                <c:pt idx="6">
                  <c:v>266</c:v>
                </c:pt>
                <c:pt idx="7">
                  <c:v>293</c:v>
                </c:pt>
                <c:pt idx="8">
                  <c:v>270</c:v>
                </c:pt>
                <c:pt idx="9">
                  <c:v>266</c:v>
                </c:pt>
                <c:pt idx="10">
                  <c:v>289</c:v>
                </c:pt>
                <c:pt idx="11">
                  <c:v>300</c:v>
                </c:pt>
                <c:pt idx="12">
                  <c:v>311</c:v>
                </c:pt>
                <c:pt idx="13">
                  <c:v>347</c:v>
                </c:pt>
                <c:pt idx="14">
                  <c:v>407</c:v>
                </c:pt>
                <c:pt idx="15">
                  <c:v>439</c:v>
                </c:pt>
                <c:pt idx="16">
                  <c:v>483</c:v>
                </c:pt>
                <c:pt idx="17">
                  <c:v>559</c:v>
                </c:pt>
                <c:pt idx="18">
                  <c:v>561</c:v>
                </c:pt>
                <c:pt idx="19">
                  <c:v>612</c:v>
                </c:pt>
                <c:pt idx="20">
                  <c:v>649</c:v>
                </c:pt>
                <c:pt idx="21">
                  <c:v>656</c:v>
                </c:pt>
                <c:pt idx="22">
                  <c:v>647</c:v>
                </c:pt>
                <c:pt idx="23">
                  <c:v>679</c:v>
                </c:pt>
                <c:pt idx="24">
                  <c:v>714</c:v>
                </c:pt>
                <c:pt idx="25">
                  <c:v>715</c:v>
                </c:pt>
                <c:pt idx="26">
                  <c:v>666</c:v>
                </c:pt>
                <c:pt idx="27">
                  <c:v>714</c:v>
                </c:pt>
                <c:pt idx="28">
                  <c:v>772</c:v>
                </c:pt>
                <c:pt idx="29">
                  <c:v>798</c:v>
                </c:pt>
                <c:pt idx="30">
                  <c:v>793</c:v>
                </c:pt>
                <c:pt idx="31">
                  <c:v>805</c:v>
                </c:pt>
                <c:pt idx="32">
                  <c:v>788</c:v>
                </c:pt>
                <c:pt idx="33">
                  <c:v>813</c:v>
                </c:pt>
                <c:pt idx="34">
                  <c:v>811</c:v>
                </c:pt>
                <c:pt idx="35">
                  <c:v>816</c:v>
                </c:pt>
                <c:pt idx="36">
                  <c:v>837</c:v>
                </c:pt>
                <c:pt idx="37">
                  <c:v>838</c:v>
                </c:pt>
                <c:pt idx="38">
                  <c:v>830</c:v>
                </c:pt>
                <c:pt idx="39">
                  <c:v>839</c:v>
                </c:pt>
                <c:pt idx="40">
                  <c:v>821</c:v>
                </c:pt>
                <c:pt idx="41">
                  <c:v>801</c:v>
                </c:pt>
                <c:pt idx="42">
                  <c:v>822</c:v>
                </c:pt>
                <c:pt idx="43">
                  <c:v>831</c:v>
                </c:pt>
                <c:pt idx="44">
                  <c:v>830</c:v>
                </c:pt>
                <c:pt idx="45">
                  <c:v>840</c:v>
                </c:pt>
                <c:pt idx="46">
                  <c:v>839</c:v>
                </c:pt>
                <c:pt idx="47">
                  <c:v>841</c:v>
                </c:pt>
                <c:pt idx="48">
                  <c:v>843</c:v>
                </c:pt>
                <c:pt idx="49">
                  <c:v>823</c:v>
                </c:pt>
                <c:pt idx="50">
                  <c:v>812</c:v>
                </c:pt>
                <c:pt idx="51">
                  <c:v>804</c:v>
                </c:pt>
                <c:pt idx="52">
                  <c:v>808</c:v>
                </c:pt>
                <c:pt idx="53">
                  <c:v>825</c:v>
                </c:pt>
                <c:pt idx="54">
                  <c:v>830</c:v>
                </c:pt>
              </c:numCache>
            </c:numRef>
          </c:val>
          <c:extLst>
            <c:ext xmlns:c16="http://schemas.microsoft.com/office/drawing/2014/chart" uri="{C3380CC4-5D6E-409C-BE32-E72D297353CC}">
              <c16:uniqueId val="{00000001-0228-4AF4-B045-315BA15E5D71}"/>
            </c:ext>
          </c:extLst>
        </c:ser>
        <c:ser>
          <c:idx val="2"/>
          <c:order val="2"/>
          <c:spPr>
            <a:solidFill>
              <a:schemeClr val="accent4"/>
            </a:solidFill>
            <a:ln>
              <a:noFill/>
            </a:ln>
          </c:spPr>
          <c:val>
            <c:numRef>
              <c:f>Sheet1!$A$3:$BC$3</c:f>
              <c:numCache>
                <c:formatCode>General</c:formatCode>
                <c:ptCount val="55"/>
                <c:pt idx="0">
                  <c:v>39</c:v>
                </c:pt>
                <c:pt idx="1">
                  <c:v>50</c:v>
                </c:pt>
                <c:pt idx="2">
                  <c:v>62</c:v>
                </c:pt>
                <c:pt idx="3">
                  <c:v>82</c:v>
                </c:pt>
                <c:pt idx="4">
                  <c:v>93</c:v>
                </c:pt>
                <c:pt idx="5">
                  <c:v>108</c:v>
                </c:pt>
                <c:pt idx="6">
                  <c:v>123</c:v>
                </c:pt>
                <c:pt idx="7">
                  <c:v>130</c:v>
                </c:pt>
                <c:pt idx="8">
                  <c:v>143</c:v>
                </c:pt>
                <c:pt idx="9">
                  <c:v>165</c:v>
                </c:pt>
                <c:pt idx="10">
                  <c:v>182</c:v>
                </c:pt>
                <c:pt idx="11">
                  <c:v>195</c:v>
                </c:pt>
                <c:pt idx="12">
                  <c:v>228</c:v>
                </c:pt>
                <c:pt idx="13">
                  <c:v>277</c:v>
                </c:pt>
                <c:pt idx="14">
                  <c:v>326</c:v>
                </c:pt>
                <c:pt idx="15">
                  <c:v>329</c:v>
                </c:pt>
                <c:pt idx="16">
                  <c:v>358</c:v>
                </c:pt>
                <c:pt idx="17">
                  <c:v>402</c:v>
                </c:pt>
                <c:pt idx="18">
                  <c:v>405</c:v>
                </c:pt>
                <c:pt idx="19">
                  <c:v>378</c:v>
                </c:pt>
                <c:pt idx="20">
                  <c:v>396</c:v>
                </c:pt>
                <c:pt idx="21">
                  <c:v>396</c:v>
                </c:pt>
                <c:pt idx="22">
                  <c:v>421</c:v>
                </c:pt>
                <c:pt idx="23">
                  <c:v>409</c:v>
                </c:pt>
                <c:pt idx="24">
                  <c:v>411</c:v>
                </c:pt>
                <c:pt idx="25">
                  <c:v>433</c:v>
                </c:pt>
                <c:pt idx="26">
                  <c:v>430</c:v>
                </c:pt>
                <c:pt idx="27">
                  <c:v>413</c:v>
                </c:pt>
                <c:pt idx="28">
                  <c:v>424</c:v>
                </c:pt>
                <c:pt idx="29">
                  <c:v>428</c:v>
                </c:pt>
                <c:pt idx="30">
                  <c:v>449</c:v>
                </c:pt>
                <c:pt idx="31">
                  <c:v>454</c:v>
                </c:pt>
                <c:pt idx="32">
                  <c:v>469</c:v>
                </c:pt>
                <c:pt idx="33">
                  <c:v>473</c:v>
                </c:pt>
                <c:pt idx="34">
                  <c:v>477</c:v>
                </c:pt>
                <c:pt idx="35">
                  <c:v>493</c:v>
                </c:pt>
                <c:pt idx="36">
                  <c:v>481</c:v>
                </c:pt>
                <c:pt idx="37">
                  <c:v>476</c:v>
                </c:pt>
                <c:pt idx="38">
                  <c:v>480</c:v>
                </c:pt>
                <c:pt idx="39">
                  <c:v>481</c:v>
                </c:pt>
                <c:pt idx="40">
                  <c:v>501</c:v>
                </c:pt>
                <c:pt idx="41">
                  <c:v>506</c:v>
                </c:pt>
                <c:pt idx="42">
                  <c:v>510</c:v>
                </c:pt>
                <c:pt idx="43">
                  <c:v>519</c:v>
                </c:pt>
                <c:pt idx="44">
                  <c:v>530</c:v>
                </c:pt>
                <c:pt idx="45">
                  <c:v>531</c:v>
                </c:pt>
                <c:pt idx="46">
                  <c:v>538</c:v>
                </c:pt>
                <c:pt idx="47">
                  <c:v>538</c:v>
                </c:pt>
                <c:pt idx="48">
                  <c:v>534</c:v>
                </c:pt>
                <c:pt idx="49">
                  <c:v>521</c:v>
                </c:pt>
                <c:pt idx="50">
                  <c:v>538</c:v>
                </c:pt>
                <c:pt idx="51">
                  <c:v>508</c:v>
                </c:pt>
                <c:pt idx="52">
                  <c:v>523</c:v>
                </c:pt>
                <c:pt idx="53">
                  <c:v>550</c:v>
                </c:pt>
                <c:pt idx="54">
                  <c:v>567</c:v>
                </c:pt>
              </c:numCache>
            </c:numRef>
          </c:val>
          <c:extLst>
            <c:ext xmlns:c16="http://schemas.microsoft.com/office/drawing/2014/chart" uri="{C3380CC4-5D6E-409C-BE32-E72D297353CC}">
              <c16:uniqueId val="{00000002-0228-4AF4-B045-315BA15E5D71}"/>
            </c:ext>
          </c:extLst>
        </c:ser>
        <c:ser>
          <c:idx val="3"/>
          <c:order val="3"/>
          <c:spPr>
            <a:solidFill>
              <a:schemeClr val="accent6"/>
            </a:solidFill>
            <a:ln>
              <a:noFill/>
            </a:ln>
          </c:spPr>
          <c:val>
            <c:numRef>
              <c:f>Sheet1!$A$4:$BC$4</c:f>
              <c:numCache>
                <c:formatCode>General</c:formatCode>
                <c:ptCount val="55"/>
                <c:pt idx="0">
                  <c:v>1</c:v>
                </c:pt>
                <c:pt idx="1">
                  <c:v>1</c:v>
                </c:pt>
                <c:pt idx="2">
                  <c:v>2</c:v>
                </c:pt>
                <c:pt idx="3">
                  <c:v>2</c:v>
                </c:pt>
                <c:pt idx="4">
                  <c:v>3</c:v>
                </c:pt>
                <c:pt idx="5">
                  <c:v>3</c:v>
                </c:pt>
                <c:pt idx="6">
                  <c:v>2</c:v>
                </c:pt>
                <c:pt idx="7">
                  <c:v>3</c:v>
                </c:pt>
                <c:pt idx="8">
                  <c:v>3</c:v>
                </c:pt>
                <c:pt idx="9">
                  <c:v>3</c:v>
                </c:pt>
                <c:pt idx="10">
                  <c:v>3</c:v>
                </c:pt>
                <c:pt idx="11">
                  <c:v>2</c:v>
                </c:pt>
                <c:pt idx="12">
                  <c:v>4</c:v>
                </c:pt>
                <c:pt idx="13">
                  <c:v>4</c:v>
                </c:pt>
                <c:pt idx="14">
                  <c:v>5</c:v>
                </c:pt>
                <c:pt idx="15">
                  <c:v>5</c:v>
                </c:pt>
                <c:pt idx="16">
                  <c:v>5</c:v>
                </c:pt>
                <c:pt idx="17">
                  <c:v>6</c:v>
                </c:pt>
                <c:pt idx="18">
                  <c:v>5</c:v>
                </c:pt>
                <c:pt idx="19">
                  <c:v>6</c:v>
                </c:pt>
                <c:pt idx="20">
                  <c:v>6</c:v>
                </c:pt>
                <c:pt idx="21">
                  <c:v>7</c:v>
                </c:pt>
                <c:pt idx="22">
                  <c:v>5</c:v>
                </c:pt>
                <c:pt idx="23">
                  <c:v>6</c:v>
                </c:pt>
                <c:pt idx="24">
                  <c:v>8</c:v>
                </c:pt>
                <c:pt idx="25">
                  <c:v>9</c:v>
                </c:pt>
                <c:pt idx="26">
                  <c:v>10</c:v>
                </c:pt>
                <c:pt idx="27">
                  <c:v>12</c:v>
                </c:pt>
                <c:pt idx="28">
                  <c:v>13</c:v>
                </c:pt>
                <c:pt idx="29">
                  <c:v>17</c:v>
                </c:pt>
                <c:pt idx="30">
                  <c:v>19</c:v>
                </c:pt>
                <c:pt idx="31">
                  <c:v>19</c:v>
                </c:pt>
                <c:pt idx="32">
                  <c:v>18</c:v>
                </c:pt>
                <c:pt idx="33">
                  <c:v>17</c:v>
                </c:pt>
                <c:pt idx="34">
                  <c:v>17</c:v>
                </c:pt>
                <c:pt idx="35">
                  <c:v>19</c:v>
                </c:pt>
                <c:pt idx="36">
                  <c:v>17</c:v>
                </c:pt>
                <c:pt idx="37">
                  <c:v>15</c:v>
                </c:pt>
                <c:pt idx="38">
                  <c:v>19</c:v>
                </c:pt>
                <c:pt idx="39">
                  <c:v>26</c:v>
                </c:pt>
                <c:pt idx="40">
                  <c:v>32</c:v>
                </c:pt>
                <c:pt idx="41">
                  <c:v>33</c:v>
                </c:pt>
                <c:pt idx="42">
                  <c:v>34</c:v>
                </c:pt>
                <c:pt idx="43">
                  <c:v>36</c:v>
                </c:pt>
                <c:pt idx="44">
                  <c:v>37</c:v>
                </c:pt>
                <c:pt idx="45">
                  <c:v>38</c:v>
                </c:pt>
                <c:pt idx="46">
                  <c:v>38</c:v>
                </c:pt>
                <c:pt idx="47">
                  <c:v>38</c:v>
                </c:pt>
                <c:pt idx="48">
                  <c:v>45</c:v>
                </c:pt>
                <c:pt idx="49">
                  <c:v>45</c:v>
                </c:pt>
                <c:pt idx="50">
                  <c:v>44</c:v>
                </c:pt>
                <c:pt idx="51">
                  <c:v>46</c:v>
                </c:pt>
                <c:pt idx="52">
                  <c:v>48</c:v>
                </c:pt>
                <c:pt idx="53">
                  <c:v>62</c:v>
                </c:pt>
                <c:pt idx="54">
                  <c:v>76</c:v>
                </c:pt>
              </c:numCache>
            </c:numRef>
          </c:val>
          <c:extLst>
            <c:ext xmlns:c16="http://schemas.microsoft.com/office/drawing/2014/chart" uri="{C3380CC4-5D6E-409C-BE32-E72D297353CC}">
              <c16:uniqueId val="{00000003-0228-4AF4-B045-315BA15E5D71}"/>
            </c:ext>
          </c:extLst>
        </c:ser>
        <c:ser>
          <c:idx val="4"/>
          <c:order val="4"/>
          <c:spPr>
            <a:solidFill>
              <a:schemeClr val="accent2"/>
            </a:solidFill>
            <a:ln>
              <a:noFill/>
            </a:ln>
          </c:spPr>
          <c:val>
            <c:numRef>
              <c:f>Sheet1!$A$5:$BC$5</c:f>
              <c:numCache>
                <c:formatCode>General</c:formatCode>
                <c:ptCount val="55"/>
                <c:pt idx="0">
                  <c:v>8</c:v>
                </c:pt>
                <c:pt idx="1">
                  <c:v>10</c:v>
                </c:pt>
                <c:pt idx="2">
                  <c:v>10</c:v>
                </c:pt>
                <c:pt idx="3">
                  <c:v>20</c:v>
                </c:pt>
                <c:pt idx="4">
                  <c:v>26</c:v>
                </c:pt>
                <c:pt idx="5">
                  <c:v>35</c:v>
                </c:pt>
                <c:pt idx="6">
                  <c:v>32</c:v>
                </c:pt>
                <c:pt idx="7">
                  <c:v>65</c:v>
                </c:pt>
                <c:pt idx="8">
                  <c:v>80</c:v>
                </c:pt>
                <c:pt idx="9">
                  <c:v>94</c:v>
                </c:pt>
                <c:pt idx="10">
                  <c:v>102</c:v>
                </c:pt>
                <c:pt idx="11">
                  <c:v>119</c:v>
                </c:pt>
                <c:pt idx="12">
                  <c:v>142</c:v>
                </c:pt>
                <c:pt idx="13">
                  <c:v>171</c:v>
                </c:pt>
                <c:pt idx="14">
                  <c:v>205</c:v>
                </c:pt>
                <c:pt idx="15">
                  <c:v>224</c:v>
                </c:pt>
                <c:pt idx="16">
                  <c:v>261</c:v>
                </c:pt>
                <c:pt idx="17">
                  <c:v>250</c:v>
                </c:pt>
                <c:pt idx="18">
                  <c:v>259</c:v>
                </c:pt>
                <c:pt idx="19">
                  <c:v>288</c:v>
                </c:pt>
                <c:pt idx="20">
                  <c:v>305</c:v>
                </c:pt>
                <c:pt idx="21">
                  <c:v>314</c:v>
                </c:pt>
                <c:pt idx="22">
                  <c:v>342</c:v>
                </c:pt>
                <c:pt idx="23">
                  <c:v>363</c:v>
                </c:pt>
                <c:pt idx="24">
                  <c:v>394</c:v>
                </c:pt>
                <c:pt idx="25">
                  <c:v>414</c:v>
                </c:pt>
                <c:pt idx="26">
                  <c:v>433</c:v>
                </c:pt>
                <c:pt idx="27">
                  <c:v>459</c:v>
                </c:pt>
                <c:pt idx="28">
                  <c:v>458</c:v>
                </c:pt>
                <c:pt idx="29">
                  <c:v>472</c:v>
                </c:pt>
                <c:pt idx="30">
                  <c:v>470</c:v>
                </c:pt>
                <c:pt idx="31">
                  <c:v>455</c:v>
                </c:pt>
                <c:pt idx="32">
                  <c:v>410</c:v>
                </c:pt>
                <c:pt idx="33">
                  <c:v>455</c:v>
                </c:pt>
                <c:pt idx="34">
                  <c:v>494</c:v>
                </c:pt>
                <c:pt idx="35">
                  <c:v>494</c:v>
                </c:pt>
                <c:pt idx="36">
                  <c:v>450</c:v>
                </c:pt>
                <c:pt idx="37">
                  <c:v>452</c:v>
                </c:pt>
                <c:pt idx="38">
                  <c:v>472</c:v>
                </c:pt>
                <c:pt idx="39">
                  <c:v>482</c:v>
                </c:pt>
                <c:pt idx="40">
                  <c:v>304</c:v>
                </c:pt>
                <c:pt idx="41">
                  <c:v>211</c:v>
                </c:pt>
                <c:pt idx="42">
                  <c:v>195</c:v>
                </c:pt>
                <c:pt idx="43">
                  <c:v>205</c:v>
                </c:pt>
                <c:pt idx="44">
                  <c:v>215</c:v>
                </c:pt>
                <c:pt idx="45">
                  <c:v>219</c:v>
                </c:pt>
                <c:pt idx="46">
                  <c:v>214</c:v>
                </c:pt>
                <c:pt idx="47">
                  <c:v>236</c:v>
                </c:pt>
                <c:pt idx="48">
                  <c:v>253</c:v>
                </c:pt>
                <c:pt idx="49">
                  <c:v>240</c:v>
                </c:pt>
                <c:pt idx="50">
                  <c:v>276</c:v>
                </c:pt>
                <c:pt idx="51">
                  <c:v>282</c:v>
                </c:pt>
                <c:pt idx="52">
                  <c:v>311</c:v>
                </c:pt>
                <c:pt idx="53">
                  <c:v>322</c:v>
                </c:pt>
                <c:pt idx="54">
                  <c:v>330</c:v>
                </c:pt>
              </c:numCache>
            </c:numRef>
          </c:val>
          <c:extLst>
            <c:ext xmlns:c16="http://schemas.microsoft.com/office/drawing/2014/chart" uri="{C3380CC4-5D6E-409C-BE32-E72D297353CC}">
              <c16:uniqueId val="{00000004-0228-4AF4-B045-315BA15E5D71}"/>
            </c:ext>
          </c:extLst>
        </c:ser>
        <c:ser>
          <c:idx val="5"/>
          <c:order val="5"/>
          <c:spPr>
            <a:solidFill>
              <a:srgbClr val="C30C3E"/>
            </a:solidFill>
            <a:ln>
              <a:noFill/>
            </a:ln>
          </c:spPr>
          <c:val>
            <c:numRef>
              <c:f>Sheet1!$A$6:$BC$6</c:f>
              <c:numCache>
                <c:formatCode>General</c:formatCode>
                <c:ptCount val="55"/>
                <c:pt idx="22">
                  <c:v>2</c:v>
                </c:pt>
                <c:pt idx="23">
                  <c:v>15</c:v>
                </c:pt>
                <c:pt idx="24">
                  <c:v>13</c:v>
                </c:pt>
                <c:pt idx="25">
                  <c:v>14</c:v>
                </c:pt>
                <c:pt idx="26">
                  <c:v>14</c:v>
                </c:pt>
                <c:pt idx="27">
                  <c:v>14</c:v>
                </c:pt>
                <c:pt idx="28">
                  <c:v>15</c:v>
                </c:pt>
                <c:pt idx="29">
                  <c:v>17</c:v>
                </c:pt>
                <c:pt idx="30">
                  <c:v>17</c:v>
                </c:pt>
                <c:pt idx="31">
                  <c:v>25</c:v>
                </c:pt>
                <c:pt idx="32">
                  <c:v>43</c:v>
                </c:pt>
                <c:pt idx="33">
                  <c:v>50</c:v>
                </c:pt>
                <c:pt idx="34">
                  <c:v>53</c:v>
                </c:pt>
                <c:pt idx="35">
                  <c:v>55</c:v>
                </c:pt>
                <c:pt idx="36">
                  <c:v>62</c:v>
                </c:pt>
                <c:pt idx="37">
                  <c:v>68</c:v>
                </c:pt>
                <c:pt idx="38">
                  <c:v>70</c:v>
                </c:pt>
                <c:pt idx="39">
                  <c:v>74</c:v>
                </c:pt>
                <c:pt idx="40">
                  <c:v>86</c:v>
                </c:pt>
                <c:pt idx="41">
                  <c:v>97</c:v>
                </c:pt>
                <c:pt idx="42">
                  <c:v>112</c:v>
                </c:pt>
                <c:pt idx="43">
                  <c:v>133</c:v>
                </c:pt>
                <c:pt idx="44">
                  <c:v>171</c:v>
                </c:pt>
                <c:pt idx="45">
                  <c:v>213</c:v>
                </c:pt>
                <c:pt idx="46">
                  <c:v>248</c:v>
                </c:pt>
                <c:pt idx="47">
                  <c:v>294</c:v>
                </c:pt>
                <c:pt idx="48">
                  <c:v>348</c:v>
                </c:pt>
                <c:pt idx="49">
                  <c:v>366</c:v>
                </c:pt>
                <c:pt idx="50">
                  <c:v>408</c:v>
                </c:pt>
                <c:pt idx="51">
                  <c:v>418</c:v>
                </c:pt>
                <c:pt idx="52">
                  <c:v>433</c:v>
                </c:pt>
                <c:pt idx="53">
                  <c:v>435</c:v>
                </c:pt>
                <c:pt idx="54">
                  <c:v>467</c:v>
                </c:pt>
              </c:numCache>
            </c:numRef>
          </c:val>
          <c:extLst>
            <c:ext xmlns:c16="http://schemas.microsoft.com/office/drawing/2014/chart" uri="{C3380CC4-5D6E-409C-BE32-E72D297353CC}">
              <c16:uniqueId val="{00000005-0228-4AF4-B045-315BA15E5D71}"/>
            </c:ext>
          </c:extLst>
        </c:ser>
        <c:dLbls>
          <c:showLegendKey val="0"/>
          <c:showVal val="0"/>
          <c:showCatName val="0"/>
          <c:showSerName val="0"/>
          <c:showPercent val="0"/>
          <c:showBubbleSize val="0"/>
        </c:dLbls>
        <c:axId val="2023143824"/>
        <c:axId val="1"/>
      </c:areaChart>
      <c:catAx>
        <c:axId val="2023143824"/>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3000"/>
          <c:min val="0"/>
        </c:scaling>
        <c:delete val="0"/>
        <c:axPos val="l"/>
        <c:majorGridlines>
          <c:spPr>
            <a:ln w="3175" cmpd="sng" algn="ctr">
              <a:solidFill>
                <a:srgbClr val="D6D7D9"/>
              </a:solidFill>
              <a:prstDash val="solid"/>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200" kern="1200">
                <a:solidFill>
                  <a:schemeClr val="tx1"/>
                </a:solidFill>
                <a:latin typeface="+mn-lt"/>
                <a:ea typeface="+mn-ea"/>
                <a:cs typeface="+mn-cs"/>
              </a:defRPr>
            </a:pPr>
            <a:endParaRPr lang="en-US"/>
          </a:p>
        </c:txPr>
        <c:crossAx val="2023143824"/>
        <c:crosses val="min"/>
        <c:crossBetween val="midCat"/>
        <c:majorUnit val="500"/>
      </c:valAx>
    </c:plotArea>
    <c:plotVisOnly val="0"/>
    <c:dispBlanksAs val="zero"/>
    <c:showDLblsOverMax val="1"/>
  </c:chart>
  <c:externalData r:id="rId1">
    <c:autoUpdate val="0"/>
  </c:externalData>
</c:chartSpace>
</file>

<file path=ppt/charts/chart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21946902654867256"/>
          <c:y val="7.8651685393258425E-2"/>
          <c:w val="0.56194690265486724"/>
          <c:h val="0.84269662921348309"/>
        </c:manualLayout>
      </c:layout>
      <c:barChart>
        <c:barDir val="col"/>
        <c:grouping val="stacked"/>
        <c:varyColors val="0"/>
        <c:ser>
          <c:idx val="0"/>
          <c:order val="0"/>
          <c:spPr>
            <a:solidFill>
              <a:schemeClr val="accent1"/>
            </a:solidFill>
            <a:ln>
              <a:noFill/>
            </a:ln>
          </c:spPr>
          <c:invertIfNegative val="0"/>
          <c:val>
            <c:numRef>
              <c:f>Sheet1!$A$1</c:f>
              <c:numCache>
                <c:formatCode>General</c:formatCode>
                <c:ptCount val="1"/>
                <c:pt idx="0">
                  <c:v>4.433333333333394</c:v>
                </c:pt>
              </c:numCache>
            </c:numRef>
          </c:val>
          <c:extLst>
            <c:ext xmlns:c16="http://schemas.microsoft.com/office/drawing/2014/chart" uri="{C3380CC4-5D6E-409C-BE32-E72D297353CC}">
              <c16:uniqueId val="{00000000-E3E8-477C-B7E8-15BBD2C1B102}"/>
            </c:ext>
          </c:extLst>
        </c:ser>
        <c:ser>
          <c:idx val="1"/>
          <c:order val="1"/>
          <c:spPr>
            <a:solidFill>
              <a:schemeClr val="accent2"/>
            </a:solidFill>
            <a:ln>
              <a:noFill/>
            </a:ln>
          </c:spPr>
          <c:invertIfNegative val="0"/>
          <c:val>
            <c:numRef>
              <c:f>Sheet1!$A$2</c:f>
              <c:numCache>
                <c:formatCode>General</c:formatCode>
                <c:ptCount val="1"/>
                <c:pt idx="0">
                  <c:v>5.2266666666666879</c:v>
                </c:pt>
              </c:numCache>
            </c:numRef>
          </c:val>
          <c:extLst>
            <c:ext xmlns:c16="http://schemas.microsoft.com/office/drawing/2014/chart" uri="{C3380CC4-5D6E-409C-BE32-E72D297353CC}">
              <c16:uniqueId val="{00000001-E3E8-477C-B7E8-15BBD2C1B102}"/>
            </c:ext>
          </c:extLst>
        </c:ser>
        <c:ser>
          <c:idx val="2"/>
          <c:order val="2"/>
          <c:spPr>
            <a:solidFill>
              <a:schemeClr val="accent3"/>
            </a:solidFill>
            <a:ln>
              <a:noFill/>
            </a:ln>
          </c:spPr>
          <c:invertIfNegative val="0"/>
          <c:dLbls>
            <c:dLbl>
              <c:idx val="0"/>
              <c:layout>
                <c:manualLayout>
                  <c:x val="0"/>
                  <c:y val="0"/>
                </c:manualLayout>
              </c:layout>
              <c:numFmt formatCode="#,##0.0;&quot;-&quot;#,##0.0"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E3E8-477C-B7E8-15BBD2C1B102}"/>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Sheet1!$A$3</c:f>
              <c:numCache>
                <c:formatCode>General</c:formatCode>
                <c:ptCount val="1"/>
                <c:pt idx="0">
                  <c:v>5.1000000000000227</c:v>
                </c:pt>
              </c:numCache>
            </c:numRef>
          </c:val>
          <c:extLst>
            <c:ext xmlns:c16="http://schemas.microsoft.com/office/drawing/2014/chart" uri="{C3380CC4-5D6E-409C-BE32-E72D297353CC}">
              <c16:uniqueId val="{00000003-E3E8-477C-B7E8-15BBD2C1B102}"/>
            </c:ext>
          </c:extLst>
        </c:ser>
        <c:ser>
          <c:idx val="3"/>
          <c:order val="3"/>
          <c:spPr>
            <a:solidFill>
              <a:schemeClr val="accent4"/>
            </a:solidFill>
            <a:ln>
              <a:noFill/>
            </a:ln>
          </c:spPr>
          <c:invertIfNegative val="0"/>
          <c:dLbls>
            <c:dLbl>
              <c:idx val="0"/>
              <c:layout>
                <c:manualLayout>
                  <c:x val="0"/>
                  <c:y val="0"/>
                </c:manualLayout>
              </c:layout>
              <c:numFmt formatCode="#,##0.0;&quot;-&quot;#,##0.0"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E3E8-477C-B7E8-15BBD2C1B102}"/>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Sheet1!$A$4</c:f>
              <c:numCache>
                <c:formatCode>General</c:formatCode>
                <c:ptCount val="1"/>
                <c:pt idx="0">
                  <c:v>1.8000000000000114</c:v>
                </c:pt>
              </c:numCache>
            </c:numRef>
          </c:val>
          <c:extLst>
            <c:ext xmlns:c16="http://schemas.microsoft.com/office/drawing/2014/chart" uri="{C3380CC4-5D6E-409C-BE32-E72D297353CC}">
              <c16:uniqueId val="{00000005-E3E8-477C-B7E8-15BBD2C1B102}"/>
            </c:ext>
          </c:extLst>
        </c:ser>
        <c:ser>
          <c:idx val="4"/>
          <c:order val="4"/>
          <c:spPr>
            <a:solidFill>
              <a:schemeClr val="accent5"/>
            </a:solidFill>
            <a:ln>
              <a:noFill/>
            </a:ln>
          </c:spPr>
          <c:invertIfNegative val="0"/>
          <c:dLbls>
            <c:dLbl>
              <c:idx val="0"/>
              <c:layout>
                <c:manualLayout>
                  <c:x val="0"/>
                  <c:y val="0"/>
                </c:manualLayout>
              </c:layout>
              <c:numFmt formatCode="#,##0.0;&quot;-&quot;#,##0.0"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E3E8-477C-B7E8-15BBD2C1B102}"/>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Sheet1!$A$5</c:f>
              <c:numCache>
                <c:formatCode>General</c:formatCode>
                <c:ptCount val="1"/>
                <c:pt idx="0">
                  <c:v>1.3500000000000227</c:v>
                </c:pt>
              </c:numCache>
            </c:numRef>
          </c:val>
          <c:extLst>
            <c:ext xmlns:c16="http://schemas.microsoft.com/office/drawing/2014/chart" uri="{C3380CC4-5D6E-409C-BE32-E72D297353CC}">
              <c16:uniqueId val="{00000007-E3E8-477C-B7E8-15BBD2C1B102}"/>
            </c:ext>
          </c:extLst>
        </c:ser>
        <c:ser>
          <c:idx val="5"/>
          <c:order val="5"/>
          <c:spPr>
            <a:solidFill>
              <a:schemeClr val="accent6"/>
            </a:solidFill>
            <a:ln>
              <a:noFill/>
            </a:ln>
          </c:spPr>
          <c:invertIfNegative val="0"/>
          <c:dLbls>
            <c:dLbl>
              <c:idx val="0"/>
              <c:layout>
                <c:manualLayout>
                  <c:x val="-7.7876106194690264E-2"/>
                  <c:y val="0"/>
                </c:manualLayout>
              </c:layout>
              <c:numFmt formatCode="#,##0.0;&quot;-&quot;#,##0.0"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E3E8-477C-B7E8-15BBD2C1B102}"/>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Sheet1!$A$6</c:f>
              <c:numCache>
                <c:formatCode>General</c:formatCode>
                <c:ptCount val="1"/>
                <c:pt idx="0">
                  <c:v>1.2599999999999909</c:v>
                </c:pt>
              </c:numCache>
            </c:numRef>
          </c:val>
          <c:extLst>
            <c:ext xmlns:c16="http://schemas.microsoft.com/office/drawing/2014/chart" uri="{C3380CC4-5D6E-409C-BE32-E72D297353CC}">
              <c16:uniqueId val="{00000009-E3E8-477C-B7E8-15BBD2C1B102}"/>
            </c:ext>
          </c:extLst>
        </c:ser>
        <c:ser>
          <c:idx val="6"/>
          <c:order val="6"/>
          <c:spPr>
            <a:solidFill>
              <a:schemeClr val="accent1"/>
            </a:solidFill>
            <a:ln>
              <a:noFill/>
            </a:ln>
          </c:spPr>
          <c:invertIfNegative val="0"/>
          <c:val>
            <c:numRef>
              <c:f>Sheet1!$A$7</c:f>
              <c:numCache>
                <c:formatCode>General</c:formatCode>
                <c:ptCount val="1"/>
                <c:pt idx="0">
                  <c:v>1.0299999999999727</c:v>
                </c:pt>
              </c:numCache>
            </c:numRef>
          </c:val>
          <c:extLst>
            <c:ext xmlns:c16="http://schemas.microsoft.com/office/drawing/2014/chart" uri="{C3380CC4-5D6E-409C-BE32-E72D297353CC}">
              <c16:uniqueId val="{0000000A-E3E8-477C-B7E8-15BBD2C1B102}"/>
            </c:ext>
          </c:extLst>
        </c:ser>
        <c:ser>
          <c:idx val="7"/>
          <c:order val="7"/>
          <c:spPr>
            <a:solidFill>
              <a:schemeClr val="accent2"/>
            </a:solidFill>
            <a:ln>
              <a:noFill/>
            </a:ln>
          </c:spPr>
          <c:invertIfNegative val="0"/>
          <c:val>
            <c:numRef>
              <c:f>Sheet1!$A$8</c:f>
              <c:numCache>
                <c:formatCode>General</c:formatCode>
                <c:ptCount val="1"/>
                <c:pt idx="0">
                  <c:v>0.80000000000001137</c:v>
                </c:pt>
              </c:numCache>
            </c:numRef>
          </c:val>
          <c:extLst>
            <c:ext xmlns:c16="http://schemas.microsoft.com/office/drawing/2014/chart" uri="{C3380CC4-5D6E-409C-BE32-E72D297353CC}">
              <c16:uniqueId val="{0000000B-E3E8-477C-B7E8-15BBD2C1B102}"/>
            </c:ext>
          </c:extLst>
        </c:ser>
        <c:dLbls>
          <c:showLegendKey val="0"/>
          <c:showVal val="0"/>
          <c:showCatName val="0"/>
          <c:showSerName val="0"/>
          <c:showPercent val="0"/>
          <c:showBubbleSize val="0"/>
        </c:dLbls>
        <c:gapWidth val="80"/>
        <c:overlap val="100"/>
        <c:axId val="1277664208"/>
        <c:axId val="1"/>
      </c:barChart>
      <c:catAx>
        <c:axId val="1277664208"/>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21.000000000000114"/>
          <c:min val="0"/>
        </c:scaling>
        <c:delete val="1"/>
        <c:axPos val="l"/>
        <c:numFmt formatCode="General" sourceLinked="1"/>
        <c:majorTickMark val="out"/>
        <c:minorTickMark val="none"/>
        <c:tickLblPos val="nextTo"/>
        <c:crossAx val="1277664208"/>
        <c:crosses val="min"/>
        <c:crossBetween val="between"/>
      </c:valAx>
    </c:plotArea>
    <c:plotVisOnly val="0"/>
    <c:dispBlanksAs val="gap"/>
    <c:showDLblsOverMax val="1"/>
  </c:chart>
  <c:externalData r:id="rId1">
    <c:autoUpdate val="0"/>
  </c:externalData>
</c:chartSpace>
</file>

<file path=ppt/charts/chart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0365358592692828E-2"/>
          <c:y val="2.7310924369747899E-2"/>
          <c:w val="0.85926928281461434"/>
          <c:h val="0.94537815126050417"/>
        </c:manualLayout>
      </c:layout>
      <c:barChart>
        <c:barDir val="col"/>
        <c:grouping val="stacked"/>
        <c:varyColors val="0"/>
        <c:ser>
          <c:idx val="0"/>
          <c:order val="0"/>
          <c:spPr>
            <a:solidFill>
              <a:schemeClr val="accent1"/>
            </a:solidFill>
            <a:ln>
              <a:noFill/>
            </a:ln>
          </c:spPr>
          <c:invertIfNegative val="0"/>
          <c:val>
            <c:numRef>
              <c:f>Sheet1!$A$1</c:f>
              <c:numCache>
                <c:formatCode>General</c:formatCode>
                <c:ptCount val="1"/>
                <c:pt idx="0">
                  <c:v>0.51</c:v>
                </c:pt>
              </c:numCache>
            </c:numRef>
          </c:val>
          <c:extLst>
            <c:ext xmlns:c16="http://schemas.microsoft.com/office/drawing/2014/chart" uri="{C3380CC4-5D6E-409C-BE32-E72D297353CC}">
              <c16:uniqueId val="{00000000-293C-463F-90AD-CD78417E2F06}"/>
            </c:ext>
          </c:extLst>
        </c:ser>
        <c:ser>
          <c:idx val="1"/>
          <c:order val="1"/>
          <c:spPr>
            <a:solidFill>
              <a:schemeClr val="accent2"/>
            </a:solidFill>
            <a:ln>
              <a:noFill/>
            </a:ln>
          </c:spPr>
          <c:invertIfNegative val="0"/>
          <c:val>
            <c:numRef>
              <c:f>Sheet1!$A$2</c:f>
              <c:numCache>
                <c:formatCode>General</c:formatCode>
                <c:ptCount val="1"/>
                <c:pt idx="0">
                  <c:v>0.35</c:v>
                </c:pt>
              </c:numCache>
            </c:numRef>
          </c:val>
          <c:extLst>
            <c:ext xmlns:c16="http://schemas.microsoft.com/office/drawing/2014/chart" uri="{C3380CC4-5D6E-409C-BE32-E72D297353CC}">
              <c16:uniqueId val="{00000001-293C-463F-90AD-CD78417E2F06}"/>
            </c:ext>
          </c:extLst>
        </c:ser>
        <c:ser>
          <c:idx val="2"/>
          <c:order val="2"/>
          <c:spPr>
            <a:solidFill>
              <a:schemeClr val="accent3"/>
            </a:solidFill>
            <a:ln>
              <a:noFill/>
            </a:ln>
          </c:spPr>
          <c:invertIfNegative val="0"/>
          <c:val>
            <c:numRef>
              <c:f>Sheet1!$A$3</c:f>
              <c:numCache>
                <c:formatCode>General</c:formatCode>
                <c:ptCount val="1"/>
                <c:pt idx="0">
                  <c:v>0.29999999999999993</c:v>
                </c:pt>
              </c:numCache>
            </c:numRef>
          </c:val>
          <c:extLst>
            <c:ext xmlns:c16="http://schemas.microsoft.com/office/drawing/2014/chart" uri="{C3380CC4-5D6E-409C-BE32-E72D297353CC}">
              <c16:uniqueId val="{00000002-293C-463F-90AD-CD78417E2F06}"/>
            </c:ext>
          </c:extLst>
        </c:ser>
        <c:ser>
          <c:idx val="3"/>
          <c:order val="3"/>
          <c:spPr>
            <a:solidFill>
              <a:schemeClr val="accent4"/>
            </a:solidFill>
            <a:ln>
              <a:noFill/>
            </a:ln>
          </c:spPr>
          <c:invertIfNegative val="0"/>
          <c:val>
            <c:numRef>
              <c:f>Sheet1!$A$4</c:f>
              <c:numCache>
                <c:formatCode>General</c:formatCode>
                <c:ptCount val="1"/>
                <c:pt idx="0">
                  <c:v>0.1100000000000001</c:v>
                </c:pt>
              </c:numCache>
            </c:numRef>
          </c:val>
          <c:extLst>
            <c:ext xmlns:c16="http://schemas.microsoft.com/office/drawing/2014/chart" uri="{C3380CC4-5D6E-409C-BE32-E72D297353CC}">
              <c16:uniqueId val="{00000003-293C-463F-90AD-CD78417E2F06}"/>
            </c:ext>
          </c:extLst>
        </c:ser>
        <c:ser>
          <c:idx val="4"/>
          <c:order val="4"/>
          <c:spPr>
            <a:solidFill>
              <a:schemeClr val="accent5"/>
            </a:solidFill>
            <a:ln>
              <a:noFill/>
            </a:ln>
          </c:spPr>
          <c:invertIfNegative val="0"/>
          <c:val>
            <c:numRef>
              <c:f>Sheet1!$A$5</c:f>
              <c:numCache>
                <c:formatCode>General</c:formatCode>
                <c:ptCount val="1"/>
                <c:pt idx="0">
                  <c:v>0.10000000000000009</c:v>
                </c:pt>
              </c:numCache>
            </c:numRef>
          </c:val>
          <c:extLst>
            <c:ext xmlns:c16="http://schemas.microsoft.com/office/drawing/2014/chart" uri="{C3380CC4-5D6E-409C-BE32-E72D297353CC}">
              <c16:uniqueId val="{00000004-293C-463F-90AD-CD78417E2F06}"/>
            </c:ext>
          </c:extLst>
        </c:ser>
        <c:ser>
          <c:idx val="5"/>
          <c:order val="5"/>
          <c:spPr>
            <a:solidFill>
              <a:schemeClr val="accent6"/>
            </a:solidFill>
            <a:ln>
              <a:noFill/>
            </a:ln>
          </c:spPr>
          <c:invertIfNegative val="0"/>
          <c:val>
            <c:numRef>
              <c:f>Sheet1!$A$6</c:f>
              <c:numCache>
                <c:formatCode>General</c:formatCode>
                <c:ptCount val="1"/>
                <c:pt idx="0">
                  <c:v>4.0000000000000036E-2</c:v>
                </c:pt>
              </c:numCache>
            </c:numRef>
          </c:val>
          <c:extLst>
            <c:ext xmlns:c16="http://schemas.microsoft.com/office/drawing/2014/chart" uri="{C3380CC4-5D6E-409C-BE32-E72D297353CC}">
              <c16:uniqueId val="{00000005-293C-463F-90AD-CD78417E2F06}"/>
            </c:ext>
          </c:extLst>
        </c:ser>
        <c:dLbls>
          <c:showLegendKey val="0"/>
          <c:showVal val="0"/>
          <c:showCatName val="0"/>
          <c:showSerName val="0"/>
          <c:showPercent val="0"/>
          <c:showBubbleSize val="0"/>
        </c:dLbls>
        <c:gapWidth val="80"/>
        <c:overlap val="100"/>
        <c:axId val="2036114735"/>
        <c:axId val="1"/>
      </c:barChart>
      <c:catAx>
        <c:axId val="2036114735"/>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4100000000000001"/>
          <c:min val="0"/>
        </c:scaling>
        <c:delete val="1"/>
        <c:axPos val="l"/>
        <c:numFmt formatCode="General" sourceLinked="1"/>
        <c:majorTickMark val="out"/>
        <c:minorTickMark val="none"/>
        <c:tickLblPos val="nextTo"/>
        <c:crossAx val="2036114735"/>
        <c:crosses val="min"/>
        <c:crossBetween val="between"/>
      </c:valAx>
    </c:plotArea>
    <c:plotVisOnly val="0"/>
    <c:dispBlanksAs val="gap"/>
    <c:showDLblsOverMax val="1"/>
  </c:chart>
  <c:externalData r:id="rId1">
    <c:autoUpdate val="0"/>
  </c:externalData>
</c:chartSpace>
</file>

<file path=ppt/charts/chart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0365358592692828E-2"/>
          <c:y val="2.7310924369747899E-2"/>
          <c:w val="0.85926928281461434"/>
          <c:h val="0.94537815126050417"/>
        </c:manualLayout>
      </c:layout>
      <c:barChart>
        <c:barDir val="col"/>
        <c:grouping val="stacked"/>
        <c:varyColors val="0"/>
        <c:ser>
          <c:idx val="0"/>
          <c:order val="0"/>
          <c:spPr>
            <a:solidFill>
              <a:schemeClr val="accent1"/>
            </a:solidFill>
            <a:ln>
              <a:noFill/>
            </a:ln>
          </c:spPr>
          <c:invertIfNegative val="0"/>
          <c:val>
            <c:numRef>
              <c:f>Sheet1!$A$1</c:f>
              <c:numCache>
                <c:formatCode>General</c:formatCode>
                <c:ptCount val="1"/>
                <c:pt idx="0">
                  <c:v>7.506024096385544E-2</c:v>
                </c:pt>
              </c:numCache>
            </c:numRef>
          </c:val>
          <c:extLst>
            <c:ext xmlns:c16="http://schemas.microsoft.com/office/drawing/2014/chart" uri="{C3380CC4-5D6E-409C-BE32-E72D297353CC}">
              <c16:uniqueId val="{00000000-65BE-46C7-9E67-9354DA0F46A7}"/>
            </c:ext>
          </c:extLst>
        </c:ser>
        <c:ser>
          <c:idx val="1"/>
          <c:order val="1"/>
          <c:spPr>
            <a:solidFill>
              <a:schemeClr val="accent2"/>
            </a:solidFill>
            <a:ln>
              <a:noFill/>
            </a:ln>
          </c:spPr>
          <c:invertIfNegative val="0"/>
          <c:val>
            <c:numRef>
              <c:f>Sheet1!$A$2</c:f>
              <c:numCache>
                <c:formatCode>General</c:formatCode>
                <c:ptCount val="1"/>
                <c:pt idx="0">
                  <c:v>4.469879518072295E-2</c:v>
                </c:pt>
              </c:numCache>
            </c:numRef>
          </c:val>
          <c:extLst>
            <c:ext xmlns:c16="http://schemas.microsoft.com/office/drawing/2014/chart" uri="{C3380CC4-5D6E-409C-BE32-E72D297353CC}">
              <c16:uniqueId val="{00000001-65BE-46C7-9E67-9354DA0F46A7}"/>
            </c:ext>
          </c:extLst>
        </c:ser>
        <c:ser>
          <c:idx val="2"/>
          <c:order val="2"/>
          <c:spPr>
            <a:solidFill>
              <a:schemeClr val="accent3"/>
            </a:solidFill>
            <a:ln>
              <a:noFill/>
            </a:ln>
          </c:spPr>
          <c:invertIfNegative val="0"/>
          <c:val>
            <c:numRef>
              <c:f>Sheet1!$A$3</c:f>
              <c:numCache>
                <c:formatCode>General</c:formatCode>
                <c:ptCount val="1"/>
                <c:pt idx="0">
                  <c:v>3.0000000000000027E-2</c:v>
                </c:pt>
              </c:numCache>
            </c:numRef>
          </c:val>
          <c:extLst>
            <c:ext xmlns:c16="http://schemas.microsoft.com/office/drawing/2014/chart" uri="{C3380CC4-5D6E-409C-BE32-E72D297353CC}">
              <c16:uniqueId val="{00000002-65BE-46C7-9E67-9354DA0F46A7}"/>
            </c:ext>
          </c:extLst>
        </c:ser>
        <c:ser>
          <c:idx val="3"/>
          <c:order val="3"/>
          <c:spPr>
            <a:solidFill>
              <a:schemeClr val="accent4"/>
            </a:solidFill>
            <a:ln>
              <a:noFill/>
            </a:ln>
          </c:spPr>
          <c:invertIfNegative val="0"/>
          <c:val>
            <c:numRef>
              <c:f>Sheet1!$A$4</c:f>
              <c:numCache>
                <c:formatCode>General</c:formatCode>
                <c:ptCount val="1"/>
                <c:pt idx="0">
                  <c:v>1.0000000000000009E-2</c:v>
                </c:pt>
              </c:numCache>
            </c:numRef>
          </c:val>
          <c:extLst>
            <c:ext xmlns:c16="http://schemas.microsoft.com/office/drawing/2014/chart" uri="{C3380CC4-5D6E-409C-BE32-E72D297353CC}">
              <c16:uniqueId val="{00000003-65BE-46C7-9E67-9354DA0F46A7}"/>
            </c:ext>
          </c:extLst>
        </c:ser>
        <c:ser>
          <c:idx val="4"/>
          <c:order val="4"/>
          <c:spPr>
            <a:solidFill>
              <a:schemeClr val="accent5"/>
            </a:solidFill>
            <a:ln>
              <a:noFill/>
            </a:ln>
          </c:spPr>
          <c:invertIfNegative val="0"/>
          <c:val>
            <c:numRef>
              <c:f>Sheet1!$A$5</c:f>
              <c:numCache>
                <c:formatCode>General</c:formatCode>
                <c:ptCount val="1"/>
                <c:pt idx="0">
                  <c:v>1.0000000000000009E-2</c:v>
                </c:pt>
              </c:numCache>
            </c:numRef>
          </c:val>
          <c:extLst>
            <c:ext xmlns:c16="http://schemas.microsoft.com/office/drawing/2014/chart" uri="{C3380CC4-5D6E-409C-BE32-E72D297353CC}">
              <c16:uniqueId val="{00000004-65BE-46C7-9E67-9354DA0F46A7}"/>
            </c:ext>
          </c:extLst>
        </c:ser>
        <c:ser>
          <c:idx val="5"/>
          <c:order val="5"/>
          <c:spPr>
            <a:solidFill>
              <a:schemeClr val="accent6"/>
            </a:solidFill>
            <a:ln>
              <a:noFill/>
            </a:ln>
          </c:spPr>
          <c:invertIfNegative val="0"/>
          <c:val>
            <c:numRef>
              <c:f>Sheet1!$A$6</c:f>
              <c:numCache>
                <c:formatCode>General</c:formatCode>
                <c:ptCount val="1"/>
                <c:pt idx="0">
                  <c:v>1.0000000000000009E-2</c:v>
                </c:pt>
              </c:numCache>
            </c:numRef>
          </c:val>
          <c:extLst>
            <c:ext xmlns:c16="http://schemas.microsoft.com/office/drawing/2014/chart" uri="{C3380CC4-5D6E-409C-BE32-E72D297353CC}">
              <c16:uniqueId val="{00000005-65BE-46C7-9E67-9354DA0F46A7}"/>
            </c:ext>
          </c:extLst>
        </c:ser>
        <c:ser>
          <c:idx val="6"/>
          <c:order val="6"/>
          <c:spPr>
            <a:solidFill>
              <a:schemeClr val="accent1"/>
            </a:solidFill>
            <a:ln>
              <a:noFill/>
            </a:ln>
          </c:spPr>
          <c:invertIfNegative val="0"/>
          <c:val>
            <c:numRef>
              <c:f>Sheet1!$A$7</c:f>
              <c:numCache>
                <c:formatCode>General</c:formatCode>
                <c:ptCount val="1"/>
                <c:pt idx="0">
                  <c:v>1.0000000000000009E-2</c:v>
                </c:pt>
              </c:numCache>
            </c:numRef>
          </c:val>
          <c:extLst>
            <c:ext xmlns:c16="http://schemas.microsoft.com/office/drawing/2014/chart" uri="{C3380CC4-5D6E-409C-BE32-E72D297353CC}">
              <c16:uniqueId val="{00000006-65BE-46C7-9E67-9354DA0F46A7}"/>
            </c:ext>
          </c:extLst>
        </c:ser>
        <c:dLbls>
          <c:showLegendKey val="0"/>
          <c:showVal val="0"/>
          <c:showCatName val="0"/>
          <c:showSerName val="0"/>
          <c:showPercent val="0"/>
          <c:showBubbleSize val="0"/>
        </c:dLbls>
        <c:gapWidth val="80"/>
        <c:overlap val="100"/>
        <c:axId val="306534623"/>
        <c:axId val="1"/>
      </c:barChart>
      <c:catAx>
        <c:axId val="306534623"/>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0.18975903614457845"/>
          <c:min val="0"/>
        </c:scaling>
        <c:delete val="1"/>
        <c:axPos val="l"/>
        <c:numFmt formatCode="General" sourceLinked="1"/>
        <c:majorTickMark val="out"/>
        <c:minorTickMark val="none"/>
        <c:tickLblPos val="nextTo"/>
        <c:crossAx val="306534623"/>
        <c:crosses val="min"/>
        <c:crossBetween val="between"/>
      </c:valAx>
    </c:plotArea>
    <c:plotVisOnly val="0"/>
    <c:dispBlanksAs val="gap"/>
    <c:showDLblsOverMax val="1"/>
  </c:chart>
  <c:externalData r:id="rId1">
    <c:autoUpdate val="0"/>
  </c:externalData>
</c:chartSpace>
</file>

<file path=ppt/charts/chart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1620603015075377"/>
          <c:y val="0.1387491013659238"/>
          <c:w val="0.85113065326633164"/>
          <c:h val="0.72250179726815245"/>
        </c:manualLayout>
      </c:layout>
      <c:barChart>
        <c:barDir val="bar"/>
        <c:grouping val="clustered"/>
        <c:varyColors val="0"/>
        <c:ser>
          <c:idx val="0"/>
          <c:order val="0"/>
          <c:spPr>
            <a:solidFill>
              <a:schemeClr val="accent1"/>
            </a:solidFill>
            <a:ln>
              <a:noFill/>
            </a:ln>
          </c:spPr>
          <c:invertIfNegative val="0"/>
          <c:dLbls>
            <c:dLbl>
              <c:idx val="0"/>
              <c:layout>
                <c:manualLayout>
                  <c:x val="0.48492462311557788"/>
                  <c:y val="0"/>
                </c:manualLayout>
              </c:layout>
              <c:numFmt formatCode="#,##0;&quot;-&quot;#,##0" sourceLinked="0"/>
              <c:spPr>
                <a:noFill/>
                <a:ln>
                  <a:noFill/>
                </a:ln>
              </c:spPr>
              <c:txPr>
                <a:bodyPr wrap="none"/>
                <a:lstStyle/>
                <a:p>
                  <a:pPr>
                    <a:defRPr sz="14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834F-EB4C-BDA4-BC14EB1D162B}"/>
                </c:ext>
              </c:extLst>
            </c:dLbl>
            <c:dLbl>
              <c:idx val="1"/>
              <c:layout>
                <c:manualLayout>
                  <c:x val="0.30213567839195982"/>
                  <c:y val="0"/>
                </c:manualLayout>
              </c:layout>
              <c:numFmt formatCode="#,##0;&quot;-&quot;#,##0" sourceLinked="0"/>
              <c:spPr>
                <a:noFill/>
                <a:ln>
                  <a:noFill/>
                </a:ln>
              </c:spPr>
              <c:txPr>
                <a:bodyPr wrap="none"/>
                <a:lstStyle/>
                <a:p>
                  <a:pPr>
                    <a:defRPr sz="14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834F-EB4C-BDA4-BC14EB1D162B}"/>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Sheet1!$A$1:$B$1</c:f>
              <c:numCache>
                <c:formatCode>General</c:formatCode>
                <c:ptCount val="2"/>
                <c:pt idx="0">
                  <c:v>56</c:v>
                </c:pt>
                <c:pt idx="1">
                  <c:v>32</c:v>
                </c:pt>
              </c:numCache>
            </c:numRef>
          </c:val>
          <c:extLst>
            <c:ext xmlns:c16="http://schemas.microsoft.com/office/drawing/2014/chart" uri="{C3380CC4-5D6E-409C-BE32-E72D297353CC}">
              <c16:uniqueId val="{00000002-834F-EB4C-BDA4-BC14EB1D162B}"/>
            </c:ext>
          </c:extLst>
        </c:ser>
        <c:ser>
          <c:idx val="1"/>
          <c:order val="1"/>
          <c:spPr>
            <a:solidFill>
              <a:schemeClr val="accent2"/>
            </a:solidFill>
            <a:ln>
              <a:noFill/>
            </a:ln>
          </c:spPr>
          <c:invertIfNegative val="0"/>
          <c:dLbls>
            <c:dLbl>
              <c:idx val="0"/>
              <c:layout>
                <c:manualLayout>
                  <c:x val="0.44660804020100503"/>
                  <c:y val="0"/>
                </c:manualLayout>
              </c:layout>
              <c:numFmt formatCode="#,##0;&quot;-&quot;#,##0" sourceLinked="0"/>
              <c:spPr>
                <a:noFill/>
                <a:ln>
                  <a:noFill/>
                </a:ln>
              </c:spPr>
              <c:txPr>
                <a:bodyPr wrap="none"/>
                <a:lstStyle/>
                <a:p>
                  <a:pPr>
                    <a:defRPr sz="14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834F-EB4C-BDA4-BC14EB1D162B}"/>
                </c:ext>
              </c:extLst>
            </c:dLbl>
            <c:dLbl>
              <c:idx val="1"/>
              <c:layout>
                <c:manualLayout>
                  <c:x val="0.20351758793969849"/>
                  <c:y val="0"/>
                </c:manualLayout>
              </c:layout>
              <c:numFmt formatCode="#,##0;&quot;-&quot;#,##0" sourceLinked="0"/>
              <c:spPr>
                <a:noFill/>
                <a:ln>
                  <a:noFill/>
                </a:ln>
              </c:spPr>
              <c:txPr>
                <a:bodyPr wrap="none"/>
                <a:lstStyle/>
                <a:p>
                  <a:pPr>
                    <a:defRPr sz="14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834F-EB4C-BDA4-BC14EB1D162B}"/>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Sheet1!$A$2:$B$2</c:f>
              <c:numCache>
                <c:formatCode>General</c:formatCode>
                <c:ptCount val="2"/>
                <c:pt idx="0">
                  <c:v>51</c:v>
                </c:pt>
                <c:pt idx="1">
                  <c:v>19</c:v>
                </c:pt>
              </c:numCache>
            </c:numRef>
          </c:val>
          <c:extLst>
            <c:ext xmlns:c16="http://schemas.microsoft.com/office/drawing/2014/chart" uri="{C3380CC4-5D6E-409C-BE32-E72D297353CC}">
              <c16:uniqueId val="{00000005-834F-EB4C-BDA4-BC14EB1D162B}"/>
            </c:ext>
          </c:extLst>
        </c:ser>
        <c:dLbls>
          <c:showLegendKey val="0"/>
          <c:showVal val="0"/>
          <c:showCatName val="0"/>
          <c:showSerName val="0"/>
          <c:showPercent val="0"/>
          <c:showBubbleSize val="0"/>
        </c:dLbls>
        <c:gapWidth val="80"/>
        <c:axId val="597211984"/>
        <c:axId val="1"/>
      </c:barChart>
      <c:catAx>
        <c:axId val="597211984"/>
        <c:scaling>
          <c:orientation val="maxMin"/>
        </c:scaling>
        <c:delete val="0"/>
        <c:axPos val="r"/>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axMin"/>
          <c:max val="56"/>
          <c:min val="0"/>
        </c:scaling>
        <c:delete val="1"/>
        <c:axPos val="t"/>
        <c:numFmt formatCode="General" sourceLinked="1"/>
        <c:majorTickMark val="out"/>
        <c:minorTickMark val="none"/>
        <c:tickLblPos val="nextTo"/>
        <c:crossAx val="597211984"/>
        <c:crosses val="min"/>
        <c:crossBetween val="between"/>
      </c:valAx>
    </c:plotArea>
    <c:plotVisOnly val="0"/>
    <c:dispBlanksAs val="gap"/>
    <c:showDLblsOverMax val="1"/>
  </c:chart>
  <c:externalData r:id="rId1">
    <c:autoUpdate val="0"/>
  </c:externalData>
</c:chartSpace>
</file>

<file path=ppt/charts/chart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5527736867943053E-2"/>
          <c:y val="0.1387491013659238"/>
          <c:w val="0.88365243004418259"/>
          <c:h val="0.72250179726815245"/>
        </c:manualLayout>
      </c:layout>
      <c:barChart>
        <c:barDir val="bar"/>
        <c:grouping val="clustered"/>
        <c:varyColors val="0"/>
        <c:ser>
          <c:idx val="0"/>
          <c:order val="0"/>
          <c:spPr>
            <a:solidFill>
              <a:schemeClr val="accent1"/>
            </a:solidFill>
            <a:ln>
              <a:noFill/>
            </a:ln>
          </c:spPr>
          <c:invertIfNegative val="0"/>
          <c:dLbls>
            <c:dLbl>
              <c:idx val="0"/>
              <c:layout>
                <c:manualLayout>
                  <c:x val="0.26460481099656358"/>
                  <c:y val="0"/>
                </c:manualLayout>
              </c:layout>
              <c:numFmt formatCode="#,##0;&quot;-&quot;#,##0" sourceLinked="0"/>
              <c:spPr>
                <a:noFill/>
                <a:ln>
                  <a:noFill/>
                </a:ln>
              </c:spPr>
              <c:txPr>
                <a:bodyPr wrap="none"/>
                <a:lstStyle/>
                <a:p>
                  <a:pPr>
                    <a:defRPr sz="14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5A2A-D547-A770-F53A7F1AFB92}"/>
                </c:ext>
              </c:extLst>
            </c:dLbl>
            <c:dLbl>
              <c:idx val="1"/>
              <c:layout>
                <c:manualLayout>
                  <c:x val="0.35149729995090817"/>
                  <c:y val="0"/>
                </c:manualLayout>
              </c:layout>
              <c:numFmt formatCode="#,##0;&quot;-&quot;#,##0" sourceLinked="0"/>
              <c:spPr>
                <a:noFill/>
                <a:ln>
                  <a:noFill/>
                </a:ln>
              </c:spPr>
              <c:txPr>
                <a:bodyPr wrap="none"/>
                <a:lstStyle/>
                <a:p>
                  <a:pPr>
                    <a:defRPr sz="14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5A2A-D547-A770-F53A7F1AFB92}"/>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Sheet1!$A$1:$B$1</c:f>
              <c:numCache>
                <c:formatCode>General</c:formatCode>
                <c:ptCount val="2"/>
                <c:pt idx="0">
                  <c:v>40</c:v>
                </c:pt>
                <c:pt idx="1">
                  <c:v>56</c:v>
                </c:pt>
              </c:numCache>
            </c:numRef>
          </c:val>
          <c:extLst>
            <c:ext xmlns:c16="http://schemas.microsoft.com/office/drawing/2014/chart" uri="{C3380CC4-5D6E-409C-BE32-E72D297353CC}">
              <c16:uniqueId val="{00000002-5A2A-D547-A770-F53A7F1AFB92}"/>
            </c:ext>
          </c:extLst>
        </c:ser>
        <c:ser>
          <c:idx val="1"/>
          <c:order val="1"/>
          <c:spPr>
            <a:solidFill>
              <a:schemeClr val="accent2"/>
            </a:solidFill>
            <a:ln>
              <a:noFill/>
            </a:ln>
          </c:spPr>
          <c:invertIfNegative val="0"/>
          <c:dLbls>
            <c:dLbl>
              <c:idx val="0"/>
              <c:layout>
                <c:manualLayout>
                  <c:x val="0.28620520373097691"/>
                  <c:y val="0"/>
                </c:manualLayout>
              </c:layout>
              <c:numFmt formatCode="#,##0;&quot;-&quot;#,##0" sourceLinked="0"/>
              <c:spPr>
                <a:noFill/>
                <a:ln>
                  <a:noFill/>
                </a:ln>
              </c:spPr>
              <c:txPr>
                <a:bodyPr wrap="none"/>
                <a:lstStyle/>
                <a:p>
                  <a:pPr>
                    <a:defRPr sz="14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5A2A-D547-A770-F53A7F1AFB92}"/>
                </c:ext>
              </c:extLst>
            </c:dLbl>
            <c:dLbl>
              <c:idx val="1"/>
              <c:layout>
                <c:manualLayout>
                  <c:x val="0.48797250859106528"/>
                  <c:y val="0"/>
                </c:manualLayout>
              </c:layout>
              <c:numFmt formatCode="#,##0;&quot;-&quot;#,##0" sourceLinked="0"/>
              <c:spPr>
                <a:noFill/>
                <a:ln>
                  <a:noFill/>
                </a:ln>
              </c:spPr>
              <c:txPr>
                <a:bodyPr wrap="none"/>
                <a:lstStyle/>
                <a:p>
                  <a:pPr>
                    <a:defRPr sz="14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5A2A-D547-A770-F53A7F1AFB92}"/>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Sheet1!$A$2:$B$2</c:f>
              <c:numCache>
                <c:formatCode>General</c:formatCode>
                <c:ptCount val="2"/>
                <c:pt idx="0">
                  <c:v>44</c:v>
                </c:pt>
                <c:pt idx="1">
                  <c:v>81</c:v>
                </c:pt>
              </c:numCache>
            </c:numRef>
          </c:val>
          <c:extLst>
            <c:ext xmlns:c16="http://schemas.microsoft.com/office/drawing/2014/chart" uri="{C3380CC4-5D6E-409C-BE32-E72D297353CC}">
              <c16:uniqueId val="{00000005-5A2A-D547-A770-F53A7F1AFB92}"/>
            </c:ext>
          </c:extLst>
        </c:ser>
        <c:dLbls>
          <c:showLegendKey val="0"/>
          <c:showVal val="0"/>
          <c:showCatName val="0"/>
          <c:showSerName val="0"/>
          <c:showPercent val="0"/>
          <c:showBubbleSize val="0"/>
        </c:dLbls>
        <c:gapWidth val="80"/>
        <c:axId val="431695135"/>
        <c:axId val="1"/>
      </c:barChart>
      <c:catAx>
        <c:axId val="431695135"/>
        <c:scaling>
          <c:orientation val="maxMin"/>
        </c:scaling>
        <c:delete val="0"/>
        <c:axPos val="l"/>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81"/>
          <c:min val="0"/>
        </c:scaling>
        <c:delete val="1"/>
        <c:axPos val="t"/>
        <c:numFmt formatCode="General" sourceLinked="1"/>
        <c:majorTickMark val="out"/>
        <c:minorTickMark val="none"/>
        <c:tickLblPos val="nextTo"/>
        <c:crossAx val="431695135"/>
        <c:crosses val="min"/>
        <c:crossBetween val="between"/>
      </c:valAx>
    </c:plotArea>
    <c:plotVisOnly val="0"/>
    <c:dispBlanksAs val="gap"/>
    <c:showDLblsOverMax val="1"/>
  </c:chart>
  <c:externalData r:id="rId1">
    <c:autoUpdate val="0"/>
  </c:externalData>
</c:chartSpace>
</file>

<file path=ppt/charts/chart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357541899441341E-2"/>
          <c:y val="8.3262531860662709E-2"/>
          <c:w val="0.90465549348230911"/>
          <c:h val="0.83347493627867464"/>
        </c:manualLayout>
      </c:layout>
      <c:barChart>
        <c:barDir val="col"/>
        <c:grouping val="stacked"/>
        <c:varyColors val="0"/>
        <c:ser>
          <c:idx val="0"/>
          <c:order val="0"/>
          <c:spPr>
            <a:solidFill>
              <a:srgbClr val="9DB1CF"/>
            </a:solidFill>
            <a:ln>
              <a:noFill/>
            </a:ln>
          </c:spPr>
          <c:invertIfNegative val="0"/>
          <c:val>
            <c:numRef>
              <c:f>Sheet1!$A$1:$Y$1</c:f>
              <c:numCache>
                <c:formatCode>General</c:formatCode>
                <c:ptCount val="25"/>
                <c:pt idx="0">
                  <c:v>57</c:v>
                </c:pt>
                <c:pt idx="1">
                  <c:v>57</c:v>
                </c:pt>
                <c:pt idx="2">
                  <c:v>59</c:v>
                </c:pt>
                <c:pt idx="3">
                  <c:v>59</c:v>
                </c:pt>
                <c:pt idx="4">
                  <c:v>59</c:v>
                </c:pt>
                <c:pt idx="5">
                  <c:v>59</c:v>
                </c:pt>
                <c:pt idx="6">
                  <c:v>59</c:v>
                </c:pt>
                <c:pt idx="7">
                  <c:v>59</c:v>
                </c:pt>
                <c:pt idx="8">
                  <c:v>59</c:v>
                </c:pt>
                <c:pt idx="9">
                  <c:v>59</c:v>
                </c:pt>
                <c:pt idx="10">
                  <c:v>59</c:v>
                </c:pt>
                <c:pt idx="11">
                  <c:v>58</c:v>
                </c:pt>
                <c:pt idx="12">
                  <c:v>58</c:v>
                </c:pt>
                <c:pt idx="13">
                  <c:v>58</c:v>
                </c:pt>
                <c:pt idx="14">
                  <c:v>58</c:v>
                </c:pt>
                <c:pt idx="15">
                  <c:v>58</c:v>
                </c:pt>
                <c:pt idx="16">
                  <c:v>58</c:v>
                </c:pt>
                <c:pt idx="17">
                  <c:v>58</c:v>
                </c:pt>
                <c:pt idx="18">
                  <c:v>58</c:v>
                </c:pt>
                <c:pt idx="19">
                  <c:v>58</c:v>
                </c:pt>
                <c:pt idx="20">
                  <c:v>58</c:v>
                </c:pt>
                <c:pt idx="21">
                  <c:v>56</c:v>
                </c:pt>
                <c:pt idx="22">
                  <c:v>56</c:v>
                </c:pt>
                <c:pt idx="23">
                  <c:v>56</c:v>
                </c:pt>
                <c:pt idx="24">
                  <c:v>56</c:v>
                </c:pt>
              </c:numCache>
            </c:numRef>
          </c:val>
          <c:extLst>
            <c:ext xmlns:c16="http://schemas.microsoft.com/office/drawing/2014/chart" uri="{C3380CC4-5D6E-409C-BE32-E72D297353CC}">
              <c16:uniqueId val="{00000000-7FBB-4B54-B1AB-CF8BFF8487C5}"/>
            </c:ext>
          </c:extLst>
        </c:ser>
        <c:ser>
          <c:idx val="1"/>
          <c:order val="1"/>
          <c:spPr>
            <a:solidFill>
              <a:schemeClr val="accent1"/>
            </a:solidFill>
            <a:ln>
              <a:noFill/>
            </a:ln>
          </c:spPr>
          <c:invertIfNegative val="0"/>
          <c:val>
            <c:numRef>
              <c:f>Sheet1!$A$2:$Y$2</c:f>
              <c:numCache>
                <c:formatCode>General</c:formatCode>
                <c:ptCount val="25"/>
                <c:pt idx="0">
                  <c:v>19</c:v>
                </c:pt>
                <c:pt idx="1">
                  <c:v>19</c:v>
                </c:pt>
                <c:pt idx="2">
                  <c:v>19</c:v>
                </c:pt>
                <c:pt idx="3">
                  <c:v>19</c:v>
                </c:pt>
                <c:pt idx="4">
                  <c:v>18</c:v>
                </c:pt>
                <c:pt idx="5">
                  <c:v>18</c:v>
                </c:pt>
                <c:pt idx="6">
                  <c:v>17</c:v>
                </c:pt>
                <c:pt idx="7">
                  <c:v>17</c:v>
                </c:pt>
                <c:pt idx="8">
                  <c:v>17</c:v>
                </c:pt>
                <c:pt idx="9">
                  <c:v>17</c:v>
                </c:pt>
                <c:pt idx="10">
                  <c:v>17</c:v>
                </c:pt>
                <c:pt idx="11">
                  <c:v>17</c:v>
                </c:pt>
                <c:pt idx="12">
                  <c:v>9</c:v>
                </c:pt>
                <c:pt idx="13">
                  <c:v>9</c:v>
                </c:pt>
                <c:pt idx="14">
                  <c:v>9</c:v>
                </c:pt>
                <c:pt idx="15">
                  <c:v>9</c:v>
                </c:pt>
                <c:pt idx="16">
                  <c:v>8</c:v>
                </c:pt>
                <c:pt idx="17">
                  <c:v>8</c:v>
                </c:pt>
                <c:pt idx="18">
                  <c:v>7</c:v>
                </c:pt>
                <c:pt idx="19">
                  <c:v>7</c:v>
                </c:pt>
                <c:pt idx="20">
                  <c:v>6</c:v>
                </c:pt>
                <c:pt idx="21">
                  <c:v>6</c:v>
                </c:pt>
                <c:pt idx="22">
                  <c:v>3</c:v>
                </c:pt>
                <c:pt idx="23">
                  <c:v>3</c:v>
                </c:pt>
                <c:pt idx="24">
                  <c:v>0</c:v>
                </c:pt>
              </c:numCache>
            </c:numRef>
          </c:val>
          <c:extLst>
            <c:ext xmlns:c16="http://schemas.microsoft.com/office/drawing/2014/chart" uri="{C3380CC4-5D6E-409C-BE32-E72D297353CC}">
              <c16:uniqueId val="{00000001-7FBB-4B54-B1AB-CF8BFF8487C5}"/>
            </c:ext>
          </c:extLst>
        </c:ser>
        <c:dLbls>
          <c:showLegendKey val="0"/>
          <c:showVal val="0"/>
          <c:showCatName val="0"/>
          <c:showSerName val="0"/>
          <c:showPercent val="0"/>
          <c:showBubbleSize val="0"/>
        </c:dLbls>
        <c:gapWidth val="80"/>
        <c:overlap val="100"/>
        <c:axId val="1753299472"/>
        <c:axId val="1"/>
      </c:barChart>
      <c:lineChart>
        <c:grouping val="standard"/>
        <c:varyColors val="0"/>
        <c:ser>
          <c:idx val="2"/>
          <c:order val="2"/>
          <c:spPr>
            <a:ln w="28575" cmpd="sng" algn="ctr">
              <a:solidFill>
                <a:schemeClr val="accent1"/>
              </a:solidFill>
              <a:prstDash val="solid"/>
            </a:ln>
          </c:spPr>
          <c:marker>
            <c:symbol val="none"/>
          </c:marker>
          <c:val>
            <c:numRef>
              <c:f>Sheet1!$A$3:$Y$3</c:f>
              <c:numCache>
                <c:formatCode>General</c:formatCode>
                <c:ptCount val="25"/>
                <c:pt idx="0">
                  <c:v>169.61</c:v>
                </c:pt>
                <c:pt idx="1">
                  <c:v>171.3</c:v>
                </c:pt>
                <c:pt idx="2">
                  <c:v>164.84</c:v>
                </c:pt>
                <c:pt idx="3">
                  <c:v>165.06</c:v>
                </c:pt>
                <c:pt idx="4">
                  <c:v>167.07</c:v>
                </c:pt>
                <c:pt idx="5">
                  <c:v>163.05000000000001</c:v>
                </c:pt>
                <c:pt idx="6">
                  <c:v>167.27</c:v>
                </c:pt>
                <c:pt idx="7">
                  <c:v>140.53</c:v>
                </c:pt>
                <c:pt idx="8">
                  <c:v>148.49</c:v>
                </c:pt>
                <c:pt idx="9">
                  <c:v>134.93</c:v>
                </c:pt>
                <c:pt idx="10">
                  <c:v>140.56</c:v>
                </c:pt>
                <c:pt idx="11">
                  <c:v>107.97</c:v>
                </c:pt>
                <c:pt idx="12">
                  <c:v>99.46</c:v>
                </c:pt>
                <c:pt idx="13">
                  <c:v>97.29</c:v>
                </c:pt>
                <c:pt idx="14">
                  <c:v>97.13</c:v>
                </c:pt>
                <c:pt idx="15">
                  <c:v>91.79</c:v>
                </c:pt>
                <c:pt idx="16">
                  <c:v>84.63</c:v>
                </c:pt>
                <c:pt idx="17">
                  <c:v>76.319999999999993</c:v>
                </c:pt>
                <c:pt idx="18">
                  <c:v>76</c:v>
                </c:pt>
                <c:pt idx="19">
                  <c:v>75.069999999999993</c:v>
                </c:pt>
                <c:pt idx="20">
                  <c:v>64.38</c:v>
                </c:pt>
                <c:pt idx="21">
                  <c:v>69.13</c:v>
                </c:pt>
                <c:pt idx="22">
                  <c:v>34.71</c:v>
                </c:pt>
                <c:pt idx="23">
                  <c:v>7.22</c:v>
                </c:pt>
                <c:pt idx="24">
                  <c:v>0</c:v>
                </c:pt>
              </c:numCache>
            </c:numRef>
          </c:val>
          <c:smooth val="0"/>
          <c:extLst>
            <c:ext xmlns:c16="http://schemas.microsoft.com/office/drawing/2014/chart" uri="{C3380CC4-5D6E-409C-BE32-E72D297353CC}">
              <c16:uniqueId val="{00000002-7FBB-4B54-B1AB-CF8BFF8487C5}"/>
            </c:ext>
          </c:extLst>
        </c:ser>
        <c:ser>
          <c:idx val="3"/>
          <c:order val="3"/>
          <c:spPr>
            <a:ln w="28575" cmpd="sng" algn="ctr">
              <a:solidFill>
                <a:srgbClr val="C3CFE1"/>
              </a:solidFill>
              <a:prstDash val="solid"/>
            </a:ln>
          </c:spPr>
          <c:marker>
            <c:symbol val="none"/>
          </c:marker>
          <c:val>
            <c:numRef>
              <c:f>Sheet1!$A$4:$Y$4</c:f>
              <c:numCache>
                <c:formatCode>General</c:formatCode>
                <c:ptCount val="25"/>
                <c:pt idx="0">
                  <c:v>415.16</c:v>
                </c:pt>
                <c:pt idx="1">
                  <c:v>421.08</c:v>
                </c:pt>
                <c:pt idx="2">
                  <c:v>436.76</c:v>
                </c:pt>
                <c:pt idx="3">
                  <c:v>441.07</c:v>
                </c:pt>
                <c:pt idx="4">
                  <c:v>448.24</c:v>
                </c:pt>
                <c:pt idx="5">
                  <c:v>451.53</c:v>
                </c:pt>
                <c:pt idx="6">
                  <c:v>450.19</c:v>
                </c:pt>
                <c:pt idx="7">
                  <c:v>439.73</c:v>
                </c:pt>
                <c:pt idx="8">
                  <c:v>439.45</c:v>
                </c:pt>
                <c:pt idx="9">
                  <c:v>409.74</c:v>
                </c:pt>
                <c:pt idx="10">
                  <c:v>428.52</c:v>
                </c:pt>
                <c:pt idx="11">
                  <c:v>442.39</c:v>
                </c:pt>
                <c:pt idx="12">
                  <c:v>425.41</c:v>
                </c:pt>
                <c:pt idx="13">
                  <c:v>423.68</c:v>
                </c:pt>
                <c:pt idx="14">
                  <c:v>436.48</c:v>
                </c:pt>
                <c:pt idx="15">
                  <c:v>437.43</c:v>
                </c:pt>
                <c:pt idx="16">
                  <c:v>403.2</c:v>
                </c:pt>
                <c:pt idx="17">
                  <c:v>398.36</c:v>
                </c:pt>
                <c:pt idx="18">
                  <c:v>412.94</c:v>
                </c:pt>
                <c:pt idx="19">
                  <c:v>399.01</c:v>
                </c:pt>
                <c:pt idx="20">
                  <c:v>353.83</c:v>
                </c:pt>
                <c:pt idx="21">
                  <c:v>379.36</c:v>
                </c:pt>
                <c:pt idx="22">
                  <c:v>294.73</c:v>
                </c:pt>
                <c:pt idx="23">
                  <c:v>338.2</c:v>
                </c:pt>
                <c:pt idx="24">
                  <c:v>379.27</c:v>
                </c:pt>
              </c:numCache>
            </c:numRef>
          </c:val>
          <c:smooth val="0"/>
          <c:extLst>
            <c:ext xmlns:c16="http://schemas.microsoft.com/office/drawing/2014/chart" uri="{C3380CC4-5D6E-409C-BE32-E72D297353CC}">
              <c16:uniqueId val="{00000003-7FBB-4B54-B1AB-CF8BFF8487C5}"/>
            </c:ext>
          </c:extLst>
        </c:ser>
        <c:dLbls>
          <c:showLegendKey val="0"/>
          <c:showVal val="0"/>
          <c:showCatName val="0"/>
          <c:showSerName val="0"/>
          <c:showPercent val="0"/>
          <c:showBubbleSize val="0"/>
        </c:dLbls>
        <c:marker val="1"/>
        <c:smooth val="0"/>
        <c:axId val="2"/>
        <c:axId val="3"/>
      </c:lineChart>
      <c:catAx>
        <c:axId val="1753299472"/>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8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00" kern="1200">
                <a:solidFill>
                  <a:schemeClr val="tx1"/>
                </a:solidFill>
                <a:latin typeface="+mn-lt"/>
                <a:ea typeface="+mn-ea"/>
                <a:cs typeface="+mn-cs"/>
              </a:defRPr>
            </a:pPr>
            <a:endParaRPr lang="en-US"/>
          </a:p>
        </c:txPr>
        <c:crossAx val="1753299472"/>
        <c:crosses val="min"/>
        <c:crossBetween val="between"/>
        <c:majorUnit val="10"/>
      </c:valAx>
      <c:catAx>
        <c:axId val="2"/>
        <c:scaling>
          <c:orientation val="minMax"/>
        </c:scaling>
        <c:delete val="1"/>
        <c:axPos val="b"/>
        <c:majorGridlines>
          <c:spPr>
            <a:ln>
              <a:noFill/>
            </a:ln>
          </c:spPr>
        </c:majorGridlines>
        <c:majorTickMark val="none"/>
        <c:minorTickMark val="none"/>
        <c:tickLblPos val="none"/>
        <c:crossAx val="3"/>
        <c:crosses val="min"/>
        <c:auto val="0"/>
        <c:lblAlgn val="ctr"/>
        <c:lblOffset val="100"/>
        <c:noMultiLvlLbl val="0"/>
      </c:catAx>
      <c:valAx>
        <c:axId val="3"/>
        <c:scaling>
          <c:orientation val="minMax"/>
          <c:max val="500"/>
          <c:min val="0"/>
        </c:scaling>
        <c:delete val="0"/>
        <c:axPos val="r"/>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00" kern="1200">
                <a:solidFill>
                  <a:schemeClr val="tx1"/>
                </a:solidFill>
                <a:latin typeface="+mn-lt"/>
                <a:ea typeface="+mn-ea"/>
                <a:cs typeface="+mn-cs"/>
              </a:defRPr>
            </a:pPr>
            <a:endParaRPr lang="en-US"/>
          </a:p>
        </c:txPr>
        <c:crossAx val="2"/>
        <c:crosses val="max"/>
        <c:crossBetween val="between"/>
        <c:majorUnit val="100"/>
      </c:valAx>
    </c:plotArea>
    <c:plotVisOnly val="0"/>
    <c:dispBlanksAs val="gap"/>
    <c:showDLblsOverMax val="1"/>
  </c:chart>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0192081536652292E-2"/>
          <c:y val="0.1333907056798623"/>
          <c:w val="0.9796158369266954"/>
          <c:h val="0.73321858864027534"/>
        </c:manualLayout>
      </c:layout>
      <c:barChart>
        <c:barDir val="col"/>
        <c:grouping val="stacked"/>
        <c:varyColors val="0"/>
        <c:ser>
          <c:idx val="0"/>
          <c:order val="0"/>
          <c:spPr>
            <a:solidFill>
              <a:srgbClr val="4C6C9C"/>
            </a:solidFill>
            <a:ln>
              <a:noFill/>
            </a:ln>
          </c:spPr>
          <c:invertIfNegative val="0"/>
          <c:dLbls>
            <c:dLbl>
              <c:idx val="5"/>
              <c:layout>
                <c:manualLayout>
                  <c:x val="0"/>
                  <c:y val="0"/>
                </c:manualLayout>
              </c:layout>
              <c:numFmt formatCode="#,##0;&quot;-&quot;#,##0" sourceLinked="0"/>
              <c:spPr>
                <a:noFill/>
                <a:ln>
                  <a:noFill/>
                </a:ln>
              </c:spPr>
              <c:txPr>
                <a:bodyPr wrap="none"/>
                <a:lstStyle/>
                <a:p>
                  <a:pPr>
                    <a:defRPr sz="11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679C-4153-90F8-ACA6DB7FFAC3}"/>
                </c:ext>
              </c:extLst>
            </c:dLbl>
            <c:dLbl>
              <c:idx val="6"/>
              <c:layout>
                <c:manualLayout>
                  <c:x val="0"/>
                  <c:y val="-8.6058519793459555E-4"/>
                </c:manualLayout>
              </c:layout>
              <c:numFmt formatCode="#,##0;&quot;-&quot;#,##0" sourceLinked="0"/>
              <c:spPr>
                <a:noFill/>
                <a:ln>
                  <a:noFill/>
                </a:ln>
              </c:spPr>
              <c:txPr>
                <a:bodyPr wrap="none"/>
                <a:lstStyle/>
                <a:p>
                  <a:pPr>
                    <a:defRPr sz="11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679C-4153-90F8-ACA6DB7FFAC3}"/>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Sheet1!$A$1:$G$1</c:f>
              <c:numCache>
                <c:formatCode>General</c:formatCode>
                <c:ptCount val="7"/>
                <c:pt idx="0">
                  <c:v>645</c:v>
                </c:pt>
                <c:pt idx="1">
                  <c:v>663</c:v>
                </c:pt>
                <c:pt idx="2">
                  <c:v>738.75</c:v>
                </c:pt>
                <c:pt idx="3">
                  <c:v>665.75</c:v>
                </c:pt>
                <c:pt idx="4">
                  <c:v>687</c:v>
                </c:pt>
                <c:pt idx="5">
                  <c:v>992</c:v>
                </c:pt>
                <c:pt idx="6">
                  <c:v>1267.75</c:v>
                </c:pt>
              </c:numCache>
            </c:numRef>
          </c:val>
          <c:extLst>
            <c:ext xmlns:c16="http://schemas.microsoft.com/office/drawing/2014/chart" uri="{C3380CC4-5D6E-409C-BE32-E72D297353CC}">
              <c16:uniqueId val="{00000002-679C-4153-90F8-ACA6DB7FFAC3}"/>
            </c:ext>
          </c:extLst>
        </c:ser>
        <c:ser>
          <c:idx val="1"/>
          <c:order val="1"/>
          <c:spPr>
            <a:solidFill>
              <a:schemeClr val="accent1"/>
            </a:solidFill>
            <a:ln>
              <a:noFill/>
            </a:ln>
          </c:spPr>
          <c:invertIfNegative val="0"/>
          <c:dLbls>
            <c:dLbl>
              <c:idx val="0"/>
              <c:layout>
                <c:manualLayout>
                  <c:x val="3.0576244609956879E-2"/>
                  <c:y val="0"/>
                </c:manualLayout>
              </c:layout>
              <c:numFmt formatCode="#,##0;&quot;-&quot;#,##0" sourceLinked="0"/>
              <c:spPr>
                <a:noFill/>
                <a:ln>
                  <a:noFill/>
                </a:ln>
              </c:spPr>
              <c:txPr>
                <a:bodyPr wrap="none"/>
                <a:lstStyle/>
                <a:p>
                  <a:pPr>
                    <a:defRPr sz="11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679C-4153-90F8-ACA6DB7FFAC3}"/>
                </c:ext>
              </c:extLst>
            </c:dLbl>
            <c:dLbl>
              <c:idx val="1"/>
              <c:layout>
                <c:manualLayout>
                  <c:x val="3.0576244609956879E-2"/>
                  <c:y val="-8.6058519793459555E-4"/>
                </c:manualLayout>
              </c:layout>
              <c:numFmt formatCode="#,##0;&quot;-&quot;#,##0" sourceLinked="0"/>
              <c:spPr>
                <a:noFill/>
                <a:ln>
                  <a:noFill/>
                </a:ln>
              </c:spPr>
              <c:txPr>
                <a:bodyPr wrap="none"/>
                <a:lstStyle/>
                <a:p>
                  <a:pPr>
                    <a:defRPr sz="11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679C-4153-90F8-ACA6DB7FFAC3}"/>
                </c:ext>
              </c:extLst>
            </c:dLbl>
            <c:dLbl>
              <c:idx val="2"/>
              <c:layout>
                <c:manualLayout>
                  <c:x val="3.0576244609956879E-2"/>
                  <c:y val="0"/>
                </c:manualLayout>
              </c:layout>
              <c:numFmt formatCode="#,##0;&quot;-&quot;#,##0" sourceLinked="0"/>
              <c:spPr>
                <a:noFill/>
                <a:ln>
                  <a:noFill/>
                </a:ln>
              </c:spPr>
              <c:txPr>
                <a:bodyPr wrap="none"/>
                <a:lstStyle/>
                <a:p>
                  <a:pPr>
                    <a:defRPr sz="11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679C-4153-90F8-ACA6DB7FFAC3}"/>
                </c:ext>
              </c:extLst>
            </c:dLbl>
            <c:dLbl>
              <c:idx val="4"/>
              <c:layout>
                <c:manualLayout>
                  <c:x val="3.0576244609956879E-2"/>
                  <c:y val="0"/>
                </c:manualLayout>
              </c:layout>
              <c:numFmt formatCode="#,##0;&quot;-&quot;#,##0" sourceLinked="0"/>
              <c:spPr>
                <a:noFill/>
                <a:ln>
                  <a:noFill/>
                </a:ln>
              </c:spPr>
              <c:txPr>
                <a:bodyPr wrap="none"/>
                <a:lstStyle/>
                <a:p>
                  <a:pPr>
                    <a:defRPr sz="11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679C-4153-90F8-ACA6DB7FFAC3}"/>
                </c:ext>
              </c:extLst>
            </c:dLbl>
            <c:dLbl>
              <c:idx val="5"/>
              <c:layout>
                <c:manualLayout>
                  <c:x val="0"/>
                  <c:y val="0"/>
                </c:manualLayout>
              </c:layout>
              <c:numFmt formatCode="#,##0;&quot;-&quot;#,##0" sourceLinked="0"/>
              <c:spPr>
                <a:noFill/>
                <a:ln>
                  <a:noFill/>
                </a:ln>
              </c:spPr>
              <c:txPr>
                <a:bodyPr wrap="none"/>
                <a:lstStyle/>
                <a:p>
                  <a:pPr>
                    <a:defRPr sz="11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679C-4153-90F8-ACA6DB7FFAC3}"/>
                </c:ext>
              </c:extLst>
            </c:dLbl>
            <c:dLbl>
              <c:idx val="6"/>
              <c:layout>
                <c:manualLayout>
                  <c:x val="0"/>
                  <c:y val="0"/>
                </c:manualLayout>
              </c:layout>
              <c:numFmt formatCode="#,##0;&quot;-&quot;#,##0" sourceLinked="0"/>
              <c:spPr>
                <a:noFill/>
                <a:ln>
                  <a:noFill/>
                </a:ln>
              </c:spPr>
              <c:txPr>
                <a:bodyPr wrap="none"/>
                <a:lstStyle/>
                <a:p>
                  <a:pPr>
                    <a:defRPr sz="11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679C-4153-90F8-ACA6DB7FFAC3}"/>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Sheet1!$A$2:$G$2</c:f>
              <c:numCache>
                <c:formatCode>General</c:formatCode>
                <c:ptCount val="7"/>
                <c:pt idx="0">
                  <c:v>830</c:v>
                </c:pt>
                <c:pt idx="1">
                  <c:v>767.7</c:v>
                </c:pt>
                <c:pt idx="2">
                  <c:v>754.2</c:v>
                </c:pt>
                <c:pt idx="3">
                  <c:v>658.80000000000018</c:v>
                </c:pt>
                <c:pt idx="4">
                  <c:v>779.40000000000009</c:v>
                </c:pt>
                <c:pt idx="5">
                  <c:v>1088.1000000000004</c:v>
                </c:pt>
                <c:pt idx="6">
                  <c:v>1690.1999999999998</c:v>
                </c:pt>
              </c:numCache>
            </c:numRef>
          </c:val>
          <c:extLst>
            <c:ext xmlns:c16="http://schemas.microsoft.com/office/drawing/2014/chart" uri="{C3380CC4-5D6E-409C-BE32-E72D297353CC}">
              <c16:uniqueId val="{00000009-679C-4153-90F8-ACA6DB7FFAC3}"/>
            </c:ext>
          </c:extLst>
        </c:ser>
        <c:ser>
          <c:idx val="2"/>
          <c:order val="2"/>
          <c:spPr>
            <a:solidFill>
              <a:schemeClr val="accent4"/>
            </a:solidFill>
            <a:ln>
              <a:noFill/>
            </a:ln>
          </c:spPr>
          <c:invertIfNegative val="0"/>
          <c:dLbls>
            <c:dLbl>
              <c:idx val="2"/>
              <c:layout>
                <c:manualLayout>
                  <c:x val="-1.9208153665229322E-2"/>
                  <c:y val="-0.25559380378657487"/>
                </c:manualLayout>
              </c:layout>
              <c:numFmt formatCode="#,##0;&quot;-&quot;#,##0" sourceLinked="0"/>
              <c:spPr>
                <a:noFill/>
                <a:ln>
                  <a:noFill/>
                </a:ln>
              </c:spPr>
              <c:txPr>
                <a:bodyPr wrap="none"/>
                <a:lstStyle/>
                <a:p>
                  <a:pPr>
                    <a:defRPr sz="11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679C-4153-90F8-ACA6DB7FFAC3}"/>
                </c:ext>
              </c:extLst>
            </c:dLbl>
            <c:dLbl>
              <c:idx val="5"/>
              <c:layout>
                <c:manualLayout>
                  <c:x val="-3.0380243041944335E-2"/>
                  <c:y val="0"/>
                </c:manualLayout>
              </c:layout>
              <c:numFmt formatCode="#,##0;&quot;-&quot;#,##0" sourceLinked="0"/>
              <c:spPr>
                <a:noFill/>
                <a:ln>
                  <a:noFill/>
                </a:ln>
              </c:spPr>
              <c:txPr>
                <a:bodyPr wrap="none"/>
                <a:lstStyle/>
                <a:p>
                  <a:pPr>
                    <a:defRPr sz="11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679C-4153-90F8-ACA6DB7FFAC3}"/>
                </c:ext>
              </c:extLst>
            </c:dLbl>
            <c:dLbl>
              <c:idx val="6"/>
              <c:layout>
                <c:manualLayout>
                  <c:x val="-3.0380243041944335E-2"/>
                  <c:y val="0"/>
                </c:manualLayout>
              </c:layout>
              <c:numFmt formatCode="#,##0;&quot;-&quot;#,##0" sourceLinked="0"/>
              <c:spPr>
                <a:noFill/>
                <a:ln>
                  <a:noFill/>
                </a:ln>
              </c:spPr>
              <c:txPr>
                <a:bodyPr wrap="none"/>
                <a:lstStyle/>
                <a:p>
                  <a:pPr>
                    <a:defRPr sz="11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679C-4153-90F8-ACA6DB7FFAC3}"/>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Sheet1!$A$3:$G$3</c:f>
              <c:numCache>
                <c:formatCode>General</c:formatCode>
                <c:ptCount val="7"/>
                <c:pt idx="0">
                  <c:v>567</c:v>
                </c:pt>
                <c:pt idx="1">
                  <c:v>460.29999999999995</c:v>
                </c:pt>
                <c:pt idx="2">
                  <c:v>536.04999999999995</c:v>
                </c:pt>
                <c:pt idx="3">
                  <c:v>614.45000000000005</c:v>
                </c:pt>
                <c:pt idx="4">
                  <c:v>500.59999999999991</c:v>
                </c:pt>
                <c:pt idx="5">
                  <c:v>853.90000000000009</c:v>
                </c:pt>
                <c:pt idx="6">
                  <c:v>1222.0500000000002</c:v>
                </c:pt>
              </c:numCache>
            </c:numRef>
          </c:val>
          <c:extLst>
            <c:ext xmlns:c16="http://schemas.microsoft.com/office/drawing/2014/chart" uri="{C3380CC4-5D6E-409C-BE32-E72D297353CC}">
              <c16:uniqueId val="{0000000D-679C-4153-90F8-ACA6DB7FFAC3}"/>
            </c:ext>
          </c:extLst>
        </c:ser>
        <c:ser>
          <c:idx val="3"/>
          <c:order val="3"/>
          <c:spPr>
            <a:solidFill>
              <a:schemeClr val="accent6"/>
            </a:solidFill>
            <a:ln>
              <a:noFill/>
            </a:ln>
          </c:spPr>
          <c:invertIfNegative val="0"/>
          <c:dLbls>
            <c:dLbl>
              <c:idx val="2"/>
              <c:layout>
                <c:manualLayout>
                  <c:x val="-1.9208153665229322E-2"/>
                  <c:y val="-0.31325301204819278"/>
                </c:manualLayout>
              </c:layout>
              <c:numFmt formatCode="#,##0;&quot;-&quot;#,##0" sourceLinked="0"/>
              <c:spPr>
                <a:noFill/>
                <a:ln>
                  <a:noFill/>
                </a:ln>
              </c:spPr>
              <c:txPr>
                <a:bodyPr wrap="none"/>
                <a:lstStyle/>
                <a:p>
                  <a:pPr>
                    <a:defRPr sz="11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E-679C-4153-90F8-ACA6DB7FFAC3}"/>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Sheet1!$A$4:$G$4</c:f>
              <c:numCache>
                <c:formatCode>General</c:formatCode>
                <c:ptCount val="7"/>
                <c:pt idx="0">
                  <c:v>76</c:v>
                </c:pt>
                <c:pt idx="1">
                  <c:v>83.333333333333258</c:v>
                </c:pt>
                <c:pt idx="2">
                  <c:v>176</c:v>
                </c:pt>
                <c:pt idx="3">
                  <c:v>237.99999999999977</c:v>
                </c:pt>
                <c:pt idx="4">
                  <c:v>105.33333333333348</c:v>
                </c:pt>
                <c:pt idx="5">
                  <c:v>286.66666666666652</c:v>
                </c:pt>
                <c:pt idx="6">
                  <c:v>465.33333333333303</c:v>
                </c:pt>
              </c:numCache>
            </c:numRef>
          </c:val>
          <c:extLst>
            <c:ext xmlns:c16="http://schemas.microsoft.com/office/drawing/2014/chart" uri="{C3380CC4-5D6E-409C-BE32-E72D297353CC}">
              <c16:uniqueId val="{0000000F-679C-4153-90F8-ACA6DB7FFAC3}"/>
            </c:ext>
          </c:extLst>
        </c:ser>
        <c:ser>
          <c:idx val="4"/>
          <c:order val="4"/>
          <c:spPr>
            <a:solidFill>
              <a:schemeClr val="accent2"/>
            </a:solidFill>
            <a:ln>
              <a:noFill/>
            </a:ln>
          </c:spPr>
          <c:invertIfNegative val="0"/>
          <c:dLbls>
            <c:dLbl>
              <c:idx val="0"/>
              <c:layout>
                <c:manualLayout>
                  <c:x val="-2.0384163073304585E-2"/>
                  <c:y val="-0.11962134251290878"/>
                </c:manualLayout>
              </c:layout>
              <c:numFmt formatCode="#,##0;&quot;-&quot;#,##0" sourceLinked="0"/>
              <c:spPr>
                <a:noFill/>
                <a:ln>
                  <a:noFill/>
                </a:ln>
              </c:spPr>
              <c:txPr>
                <a:bodyPr wrap="none"/>
                <a:lstStyle/>
                <a:p>
                  <a:pPr>
                    <a:defRPr sz="11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0-679C-4153-90F8-ACA6DB7FFAC3}"/>
                </c:ext>
              </c:extLst>
            </c:dLbl>
            <c:dLbl>
              <c:idx val="2"/>
              <c:layout>
                <c:manualLayout>
                  <c:x val="-1.9208153665229322E-2"/>
                  <c:y val="-0.36316695352839934"/>
                </c:manualLayout>
              </c:layout>
              <c:numFmt formatCode="#,##0;&quot;-&quot;#,##0" sourceLinked="0"/>
              <c:spPr>
                <a:noFill/>
                <a:ln>
                  <a:noFill/>
                </a:ln>
              </c:spPr>
              <c:txPr>
                <a:bodyPr wrap="none"/>
                <a:lstStyle/>
                <a:p>
                  <a:pPr>
                    <a:defRPr sz="11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1-679C-4153-90F8-ACA6DB7FFAC3}"/>
                </c:ext>
              </c:extLst>
            </c:dLbl>
            <c:dLbl>
              <c:idx val="3"/>
              <c:layout>
                <c:manualLayout>
                  <c:x val="-3.0380243041944335E-2"/>
                  <c:y val="0"/>
                </c:manualLayout>
              </c:layout>
              <c:numFmt formatCode="#,##0;&quot;-&quot;#,##0" sourceLinked="0"/>
              <c:spPr>
                <a:noFill/>
                <a:ln>
                  <a:noFill/>
                </a:ln>
              </c:spPr>
              <c:txPr>
                <a:bodyPr wrap="none"/>
                <a:lstStyle/>
                <a:p>
                  <a:pPr>
                    <a:defRPr sz="11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2-679C-4153-90F8-ACA6DB7FFAC3}"/>
                </c:ext>
              </c:extLst>
            </c:dLbl>
            <c:dLbl>
              <c:idx val="5"/>
              <c:layout>
                <c:manualLayout>
                  <c:x val="-3.0380243041944335E-2"/>
                  <c:y val="-8.6058519793459555E-4"/>
                </c:manualLayout>
              </c:layout>
              <c:numFmt formatCode="#,##0;&quot;-&quot;#,##0" sourceLinked="0"/>
              <c:spPr>
                <a:noFill/>
                <a:ln>
                  <a:noFill/>
                </a:ln>
              </c:spPr>
              <c:txPr>
                <a:bodyPr wrap="none"/>
                <a:lstStyle/>
                <a:p>
                  <a:pPr>
                    <a:defRPr sz="11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3-679C-4153-90F8-ACA6DB7FFAC3}"/>
                </c:ext>
              </c:extLst>
            </c:dLbl>
            <c:dLbl>
              <c:idx val="6"/>
              <c:layout>
                <c:manualLayout>
                  <c:x val="0"/>
                  <c:y val="0"/>
                </c:manualLayout>
              </c:layout>
              <c:numFmt formatCode="#,##0;&quot;-&quot;#,##0" sourceLinked="0"/>
              <c:spPr>
                <a:noFill/>
                <a:ln>
                  <a:noFill/>
                </a:ln>
              </c:spPr>
              <c:txPr>
                <a:bodyPr wrap="none"/>
                <a:lstStyle/>
                <a:p>
                  <a:pPr>
                    <a:defRPr sz="11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4-679C-4153-90F8-ACA6DB7FFAC3}"/>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Sheet1!$A$5:$G$5</c:f>
              <c:numCache>
                <c:formatCode>General</c:formatCode>
                <c:ptCount val="7"/>
                <c:pt idx="0">
                  <c:v>330</c:v>
                </c:pt>
                <c:pt idx="1">
                  <c:v>443.66666666666674</c:v>
                </c:pt>
                <c:pt idx="2">
                  <c:v>675</c:v>
                </c:pt>
                <c:pt idx="3">
                  <c:v>843.33333333333303</c:v>
                </c:pt>
                <c:pt idx="4">
                  <c:v>546</c:v>
                </c:pt>
                <c:pt idx="5">
                  <c:v>942.66666666666697</c:v>
                </c:pt>
                <c:pt idx="6">
                  <c:v>1390</c:v>
                </c:pt>
              </c:numCache>
            </c:numRef>
          </c:val>
          <c:extLst>
            <c:ext xmlns:c16="http://schemas.microsoft.com/office/drawing/2014/chart" uri="{C3380CC4-5D6E-409C-BE32-E72D297353CC}">
              <c16:uniqueId val="{00000015-679C-4153-90F8-ACA6DB7FFAC3}"/>
            </c:ext>
          </c:extLst>
        </c:ser>
        <c:ser>
          <c:idx val="5"/>
          <c:order val="5"/>
          <c:spPr>
            <a:solidFill>
              <a:srgbClr val="C30C3E"/>
            </a:solidFill>
            <a:ln>
              <a:noFill/>
            </a:ln>
          </c:spPr>
          <c:invertIfNegative val="0"/>
          <c:dLbls>
            <c:dLbl>
              <c:idx val="0"/>
              <c:layout>
                <c:manualLayout>
                  <c:x val="-2.0384163073304585E-2"/>
                  <c:y val="-0.17297762478485371"/>
                </c:manualLayout>
              </c:layout>
              <c:numFmt formatCode="#,##0;&quot;-&quot;#,##0" sourceLinked="0"/>
              <c:spPr>
                <a:noFill/>
                <a:ln>
                  <a:noFill/>
                </a:ln>
              </c:spPr>
              <c:txPr>
                <a:bodyPr wrap="none"/>
                <a:lstStyle/>
                <a:p>
                  <a:pPr>
                    <a:defRPr sz="11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6-679C-4153-90F8-ACA6DB7FFAC3}"/>
                </c:ext>
              </c:extLst>
            </c:dLbl>
            <c:dLbl>
              <c:idx val="2"/>
              <c:layout>
                <c:manualLayout>
                  <c:x val="0"/>
                  <c:y val="0"/>
                </c:manualLayout>
              </c:layout>
              <c:numFmt formatCode="#,##0;&quot;-&quot;#,##0" sourceLinked="0"/>
              <c:spPr>
                <a:noFill/>
                <a:ln>
                  <a:noFill/>
                </a:ln>
              </c:spPr>
              <c:txPr>
                <a:bodyPr wrap="none"/>
                <a:lstStyle/>
                <a:p>
                  <a:pPr>
                    <a:defRPr sz="11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7-679C-4153-90F8-ACA6DB7FFAC3}"/>
                </c:ext>
              </c:extLst>
            </c:dLbl>
            <c:dLbl>
              <c:idx val="3"/>
              <c:layout>
                <c:manualLayout>
                  <c:x val="0"/>
                  <c:y val="0"/>
                </c:manualLayout>
              </c:layout>
              <c:numFmt formatCode="#,##0;&quot;-&quot;#,##0" sourceLinked="0"/>
              <c:spPr>
                <a:noFill/>
                <a:ln>
                  <a:noFill/>
                </a:ln>
              </c:spPr>
              <c:txPr>
                <a:bodyPr wrap="none"/>
                <a:lstStyle/>
                <a:p>
                  <a:pPr>
                    <a:defRPr sz="11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8-679C-4153-90F8-ACA6DB7FFAC3}"/>
                </c:ext>
              </c:extLst>
            </c:dLbl>
            <c:dLbl>
              <c:idx val="4"/>
              <c:layout>
                <c:manualLayout>
                  <c:x val="3.0576244609956879E-2"/>
                  <c:y val="0"/>
                </c:manualLayout>
              </c:layout>
              <c:numFmt formatCode="#,##0;&quot;-&quot;#,##0" sourceLinked="0"/>
              <c:spPr>
                <a:noFill/>
                <a:ln>
                  <a:noFill/>
                </a:ln>
              </c:spPr>
              <c:txPr>
                <a:bodyPr wrap="none"/>
                <a:lstStyle/>
                <a:p>
                  <a:pPr>
                    <a:defRPr sz="11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9-679C-4153-90F8-ACA6DB7FFAC3}"/>
                </c:ext>
              </c:extLst>
            </c:dLbl>
            <c:dLbl>
              <c:idx val="5"/>
              <c:layout>
                <c:manualLayout>
                  <c:x val="0"/>
                  <c:y val="0"/>
                </c:manualLayout>
              </c:layout>
              <c:numFmt formatCode="#,##0;&quot;-&quot;#,##0" sourceLinked="0"/>
              <c:spPr>
                <a:noFill/>
                <a:ln>
                  <a:noFill/>
                </a:ln>
              </c:spPr>
              <c:txPr>
                <a:bodyPr wrap="none"/>
                <a:lstStyle/>
                <a:p>
                  <a:pPr>
                    <a:defRPr sz="11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A-679C-4153-90F8-ACA6DB7FFAC3}"/>
                </c:ext>
              </c:extLst>
            </c:dLbl>
            <c:dLbl>
              <c:idx val="6"/>
              <c:layout>
                <c:manualLayout>
                  <c:x val="0"/>
                  <c:y val="-8.6058519793459555E-4"/>
                </c:manualLayout>
              </c:layout>
              <c:numFmt formatCode="#,##0;&quot;-&quot;#,##0" sourceLinked="0"/>
              <c:spPr>
                <a:noFill/>
                <a:ln>
                  <a:noFill/>
                </a:ln>
              </c:spPr>
              <c:txPr>
                <a:bodyPr wrap="none"/>
                <a:lstStyle/>
                <a:p>
                  <a:pPr>
                    <a:defRPr sz="11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B-679C-4153-90F8-ACA6DB7FFAC3}"/>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Sheet1!$A$6:$G$6</c:f>
              <c:numCache>
                <c:formatCode>General</c:formatCode>
                <c:ptCount val="7"/>
                <c:pt idx="0">
                  <c:v>467</c:v>
                </c:pt>
                <c:pt idx="1">
                  <c:v>666</c:v>
                </c:pt>
                <c:pt idx="2">
                  <c:v>932</c:v>
                </c:pt>
                <c:pt idx="3">
                  <c:v>1136.666666666667</c:v>
                </c:pt>
                <c:pt idx="4">
                  <c:v>824.66666666666652</c:v>
                </c:pt>
                <c:pt idx="5">
                  <c:v>1226.666666666667</c:v>
                </c:pt>
                <c:pt idx="6">
                  <c:v>1630.666666666667</c:v>
                </c:pt>
              </c:numCache>
            </c:numRef>
          </c:val>
          <c:extLst>
            <c:ext xmlns:c16="http://schemas.microsoft.com/office/drawing/2014/chart" uri="{C3380CC4-5D6E-409C-BE32-E72D297353CC}">
              <c16:uniqueId val="{0000001C-679C-4153-90F8-ACA6DB7FFAC3}"/>
            </c:ext>
          </c:extLst>
        </c:ser>
        <c:dLbls>
          <c:showLegendKey val="0"/>
          <c:showVal val="0"/>
          <c:showCatName val="0"/>
          <c:showSerName val="0"/>
          <c:showPercent val="0"/>
          <c:showBubbleSize val="0"/>
        </c:dLbls>
        <c:gapWidth val="15"/>
        <c:overlap val="100"/>
        <c:axId val="1840548144"/>
        <c:axId val="1"/>
      </c:barChart>
      <c:catAx>
        <c:axId val="1840548144"/>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7666"/>
          <c:min val="0"/>
        </c:scaling>
        <c:delete val="1"/>
        <c:axPos val="l"/>
        <c:numFmt formatCode="General" sourceLinked="1"/>
        <c:majorTickMark val="out"/>
        <c:minorTickMark val="none"/>
        <c:tickLblPos val="nextTo"/>
        <c:crossAx val="1840548144"/>
        <c:crosses val="min"/>
        <c:crossBetween val="between"/>
      </c:valAx>
    </c:plotArea>
    <c:plotVisOnly val="0"/>
    <c:dispBlanksAs val="gap"/>
    <c:showDLblsOverMax val="1"/>
  </c:chart>
  <c:externalData r:id="rId1">
    <c:autoUpdate val="0"/>
  </c:externalData>
</c:chartSpace>
</file>

<file path=ppt/charts/chartEx1.xml><?xml version="1.0" encoding="utf-8"?>
<cx:chartSpace xmlns:a="http://schemas.openxmlformats.org/drawingml/2006/main" xmlns:r="http://schemas.openxmlformats.org/officeDocument/2006/relationships" xmlns:cx="http://schemas.microsoft.com/office/drawing/2014/chartex">
  <cx:chartData>
    <cx:externalData r:id="rId1" cx:autoUpdate="0"/>
    <cx:data id="0">
      <cx:strDim type="cat">
        <cx:f>Sheet1!$A$2:$A$41</cx:f>
        <cx:lvl ptCount="40">
          <cx:pt idx="0">Albania</cx:pt>
          <cx:pt idx="1">Andorra</cx:pt>
          <cx:pt idx="2">Austria</cx:pt>
          <cx:pt idx="3">Belgium</cx:pt>
          <cx:pt idx="4">Bosnia and Herzegovina</cx:pt>
          <cx:pt idx="5">Bulgaria</cx:pt>
          <cx:pt idx="6">Croatia</cx:pt>
          <cx:pt idx="7">Cyprus</cx:pt>
          <cx:pt idx="8">Czechia</cx:pt>
          <cx:pt idx="9">Denmark</cx:pt>
          <cx:pt idx="10">Estonia</cx:pt>
          <cx:pt idx="11">Finland</cx:pt>
          <cx:pt idx="12">France</cx:pt>
          <cx:pt idx="13">Germany</cx:pt>
          <cx:pt idx="14">Greece</cx:pt>
          <cx:pt idx="15">Hungary</cx:pt>
          <cx:pt idx="16">Iceland</cx:pt>
          <cx:pt idx="17">Ireland</cx:pt>
          <cx:pt idx="18">Italy</cx:pt>
          <cx:pt idx="19">Kosovo</cx:pt>
          <cx:pt idx="20">Latvia</cx:pt>
          <cx:pt idx="21">Lithuania</cx:pt>
          <cx:pt idx="22">Luxembourg</cx:pt>
          <cx:pt idx="23">Malta</cx:pt>
          <cx:pt idx="24">Moldova</cx:pt>
          <cx:pt idx="25">Montenegro</cx:pt>
          <cx:pt idx="26">Netherlands</cx:pt>
          <cx:pt idx="27">North Macedonia</cx:pt>
          <cx:pt idx="28">Norway</cx:pt>
          <cx:pt idx="29">Poland</cx:pt>
          <cx:pt idx="30">Portugal</cx:pt>
          <cx:pt idx="31">Romania</cx:pt>
          <cx:pt idx="32">Serbia</cx:pt>
          <cx:pt idx="33">Slovakia</cx:pt>
          <cx:pt idx="34">Slovenia</cx:pt>
          <cx:pt idx="35">Spain</cx:pt>
          <cx:pt idx="36">Sweden</cx:pt>
          <cx:pt idx="37">Switzerland</cx:pt>
          <cx:pt idx="38">Ukraine</cx:pt>
          <cx:pt idx="39">United Kingdom</cx:pt>
        </cx:lvl>
      </cx:strDim>
      <cx:numDim type="colorVal">
        <cx:f>Sheet1!$B$2:$B$41</cx:f>
        <cx:nf>Sheet1!$B$1</cx:nf>
        <cx:lvl ptCount="40" formatCode="General" name="Series1">
          <cx:pt idx="0">1</cx:pt>
          <cx:pt idx="1">1</cx:pt>
          <cx:pt idx="2">3</cx:pt>
          <cx:pt idx="3">4</cx:pt>
          <cx:pt idx="4">1</cx:pt>
          <cx:pt idx="5">4</cx:pt>
          <cx:pt idx="6">3</cx:pt>
          <cx:pt idx="7">3</cx:pt>
          <cx:pt idx="8">4</cx:pt>
          <cx:pt idx="9">3</cx:pt>
          <cx:pt idx="10">3</cx:pt>
          <cx:pt idx="11">4</cx:pt>
          <cx:pt idx="12">4</cx:pt>
          <cx:pt idx="13">3</cx:pt>
          <cx:pt idx="14">3</cx:pt>
          <cx:pt idx="15">4</cx:pt>
          <cx:pt idx="16">1</cx:pt>
          <cx:pt idx="17">3</cx:pt>
          <cx:pt idx="18">3</cx:pt>
          <cx:pt idx="19">1</cx:pt>
          <cx:pt idx="20">3</cx:pt>
          <cx:pt idx="21">3</cx:pt>
          <cx:pt idx="22">3</cx:pt>
          <cx:pt idx="23">3</cx:pt>
          <cx:pt idx="24">1</cx:pt>
          <cx:pt idx="25">1</cx:pt>
          <cx:pt idx="26">4</cx:pt>
          <cx:pt idx="27">1</cx:pt>
          <cx:pt idx="28">1</cx:pt>
          <cx:pt idx="29">3</cx:pt>
          <cx:pt idx="30">3</cx:pt>
          <cx:pt idx="31">4</cx:pt>
          <cx:pt idx="32">1</cx:pt>
          <cx:pt idx="33">4</cx:pt>
          <cx:pt idx="34">4</cx:pt>
          <cx:pt idx="35">4</cx:pt>
          <cx:pt idx="36">4</cx:pt>
          <cx:pt idx="37">2</cx:pt>
          <cx:pt idx="38">2</cx:pt>
          <cx:pt idx="39">2</cx:pt>
        </cx:lvl>
      </cx:numDim>
    </cx:data>
  </cx:chartData>
  <cx:chart>
    <cx:plotArea>
      <cx:plotAreaRegion>
        <cx:series layoutId="regionMap" uniqueId="{3405B083-A144-9342-A223-A563DC4C70E9}">
          <cx:tx>
            <cx:txData>
              <cx:f>Sheet1!$B$1</cx:f>
              <cx:v>Series1</cx:v>
            </cx:txData>
          </cx:tx>
          <cx:dataPt idx="11"/>
          <cx:dataPt idx="16"/>
          <cx:dataId val="0"/>
          <cx:layoutPr>
            <cx:regionLabelLayout val="none"/>
            <cx:geography projectionType="miller" viewedRegionType="dataOnly" cultureLanguage="en-US" cultureRegion="JP" attribution="Powered by Bing">
              <cx:geoCache provider="{E9337A44-BEBE-4D9F-B70C-5C5E7DAFC167}">
                <cx:binary>zHxpc9w2s/VfcfnzSwUbCeCpJ7cqIDmLNsuW7SxfWLKkgPsCcP/1t2VpFIkeR8qN3rLmQxZQGICn
G92nD4D57+X4n8v8+sK8GYu8tP+5HH9+G7dt/Z+ffrKX8XVxYQ+K5NJUtvqzPbisip+qP/9MLq9/
ujIXQ1LqnwjC7KfL+MK01+Pb//kvfJu+ro6ry4s2qcr33bWZPlzbLm/t3zzb++jNZdWV7U13Dd/0
89tPZdJeX705gkGvquLtm+uyTdrp41Rf//z20Z++ffPT8gu/GfxNDvNruyvo69IDyaighMrbj3j7
Jq9KfffYIQeui1yPIRfdfshu7NOLAvo/f15fZ3VxdWWurX1z9+9v+z96l28fJ7byb4Hxq5vpr9XX
9/3pMfD/899FAyCwaHlgmyVcTz1amuZ8SNr52uQX5dUOm39vF+YdCITBKgjf4k4f2UUcEIqkxzz3
zmx8N/StWZ45p/02edR5YZBHz5bW8DevwRrXV9flDo1/bwhXHnicSU5csm+BYHbgEiRcwXeW2A29
M8RT0/meDW77fQP/bfMS+fPwFSBfXyQvCDxDB1+938P7IxOFyMSo5+G7BYLwAvmnpvMd4G+7LXG/
bV3CHp7/eNg/ZQZwv969/L/3eCYPmOBYcsFvkYfY8iAlUHxAOBYUu+h+Qdxmo7uM8PR89iN//yIL
7O/bl+h/+uXHo3+eV/11mVy8IPzeAQaXZ65L90V+CDgCuxQ+3t262A19F3CeMaH9+P/1KgsD/PVg
aYHz7euwwEX2ohYQB5xhAJkD2Xng+RgWhkuEB8jfWmYZcQD6p2byfehve+6B/vbBN9AfvQLor82X
FwWeHQDqAL34y7cf4E8QhHzMqCTfwf/J6XwH/bt+S+zvmpfIf3gFQf+selm66ZIDgl1JGb/j+d94
PqaMESCdez3/6ensR37Xb4H8rnmJ/Nnxj/f5kyq/gmW+C7ovkG75AYFM66FdifUYeiIOXI8jyaAw
e5hmnzGP/Zjfd1yAft++RP0keAWoX+TtC2JO3QMhBMQZzr6TYxlDBAsJVdcj0J+axncgv+22BPy2
9Ru4P/54uE+v2/i2orU7AP69o9/EGOZ6lODHhNI98AhkVMHv6KaUuzFvGc0zJ7Mf+kedFwZ49Gxp
htNXEGt+yb9cvCy3xAc3/k68XX4FqB8kWCA4N5zSw4LtpfbPmM9+K9x3XFjgvn2J/i+vAP3jbrwu
vlSd0Tt//PdrAGorzj1BmPwL4QcG8A6QBM0H70SfZU37vCntt8HDvgszPHy0tMTxpx8fjnxTgWD5
gvGfuQfUcwVj/E7UWawDCEkudwkm7s70t6HoGRPZD/59xwXy9+1L2DcffjzsoW2rFw0/LhRWLqHc
c4HtfA1Ej8IPAatQLBGHdHD7eYz+M+azH/37jgv079uX6IevQE47Ttq4e9nw7wLAN3FHMH6LP9Cb
B9GHUDDPY8ifNYn9oD/ouoD9wZMl8MevgPwcX7T9SwYbF6R8hjwmvLuY/zjYEAao36wJvJATnp7H
d4C/m/8S9bvmbyD//OMjzaYr9YWZdr73AnmWH2CBuSv2a5hAdFzkIUnljnPuhr6N88+Yz37s7zsu
wL9vX6K/eQXp9bQyw8ULgg9bJhKDQImQuA0z4NgPwgxGB5wK6clFRfv0NPZjvuu3gHzXvET89N2P
9/eVuSgvr3c+9wLu7kENxQSQx8elFQHBUkBs2a2CZWn19Dz2Q77rt4B817yEfPUKyAy4Qxu/Obm4
vL56WVLD8IGHOSbkO+EdH3DsCSogB3z9LKL8P5jXflt88wULo3zzfGmdk1egJP/S2da8ZNJl/AD2
ZBFH7PGKgO0TzJAUgt4JnQtzPGMi+81w33EB/337EvZfXgHV2V5ev6yO7LEDYJegHywCkYPFAUYu
nGaAjcV93P4ZM9mP+33HBe737Uvct69Avv9QFS/L7KGglQIKVpDob9F97PXAMT3hSohR+9F/xnz2
o3/fcYH+ffsS/Q+vIfsm5Qt7PQVl0wNhx70jPAsJH4xDkMS7qnep6qyens9+9O87LtC/b1+iv9r+
eO4TXJfFhclejvxAVStB0YRdcXKbYR+jL0DT/LqhuNDynzGP/ajfd1ygft++RD14BQn2CI4w9tXL
gc7gYCDs0oJL7wUdtmolbKAQsjs2uEizT09nP/a7fgvod81w9HFxzu+bhv+vRwH9+foyflEaA3ox
bHgj2BO/9e3Hig2+UcwERh6+E9QWMD9jPvtxvu+4APq+fenj/h8/PrKoLgcV4UXhJwce4lSKm8Lp
QQkLSiUTrgc1l7dbUrfCwXOmsB/xv3ouIP/rwRJztf7xmK+vDVCZlxQPYItKYik4yDNfP4+ZDIgH
VICuwMVf2sLDHdpnzGc//vcdF/Dfty/RD16BRrw1L8zfYY9WgBIpvd1Jj8e51OEHoJgxV4J1bj+L
gPOMCe2H/77jAv779iX821cA/xloCp2+yHcx4N8LORROGwsCZy/dx25/Azw8AB1nd04fnj/0++dM
ZT/yf/VcQP/XgyX2Z6+hdG0v8hcMOwyOExMX7jo8kGkeBHxMDm5T7F3UWVL47VOz2Y/9XbcF8Het
S9S3rwD1tbm+fknhkt6wc5d6IAc/TrAY6lkOqhpUrV8/C6346XnsB3zXb4H4rnkJ+foVCJfqOtdJ
95JXftAB3OcB6r5ThR+HGpAKvBvcdwkWLeqmZ8xnP/b3HRfg37cv0VevIMSfVGV7XV5r87K1kxSe
EC56jPzNrhQGER/EycfB/XmT2I/6w74L4B8+WmJ/8gqwV5WF4wdv4F7Vm821ma911SflxQ6af59s
GTugCM4b31RYuyDzMOaDhAxnoeBILNuNeUfy//G89pvme++3MNP3/mxpMvXLjy8H/Kk2nd3B9e9N
RG/0ZOCi1LuTGR7Xv5SCmu9iir5X/z45nf2W2b3GwhK75iXy/u8/HvlfyqvKmJdcHaDwwHWHm/R8
T/Ufro4DOCEFMj9aVMDPmMd+zO87LkC/b1+i/kvwEqgv9KIHlz/vr80GF+1F+PW+7bOffn1FuAq8
6HpH2feui1s2v736+S1oPV/f7PZS681XPKL69zsbix7XF7b9+a2D6QGT7o1cRDAsG4hwb98M118f
wTaASwliEnM4ZcXxzZny8mZf9Oe3HhyYcBHcp2MIesH9Lnhkq+7rI1C3oSCEkxJwMovA2S1yf9MZ
DupPuirvkbr7/zdlV5xVSdnan99Ciqtv/+rm1VyGPdijICCHEyHhVLsLBWZ9efEB7jXDH+P/N5nJ
RVFX9SGv4nemqnQ4pc24bsRoAznNuZ+j2qoH+OwZE1xyMSZswLrEAyUHlAXYg3o8Zue5cRTFtQ0N
t8lFP4zlCg/4fSlEf9YPyH1iOAD4m+HgTrXLKcjSBMzweLgWtVGV0caGJdTSa8vqWhky5wFKa+/W
p28tv+fN9g4Fu2pA2GA0zsFxHqIZdXmNOpzZUGMHjYrL2FWsmyKpUMWy2xz/3cFA8/r2vSR1Gexl
c4yXMNrCVLjAlQ0rarLTmJpunWQ5/aNJs+K8dQYvMDmpB0W8zpyAiMCeGH+fGV18Iz14HpzcoQvX
6RGKvDF3TKg9URzVnZ2VyIw5bucuDYbGoU/Yce94cBAUMQKCByyax+DKaKgJKagJ5yhqPoi5aU68
kfZHaBDiSObO/2k4CdvTcL8SbvjBCnxoy6bo5OBqZsKaOzyQTt4EbV0R34KrbQYp8s0/XxUeVLwU
SA5QIO/m9R+sRDvVSZkMkwknMXqrVnv4DA25PCmIbt4NhNZPvN/SVxnsxgOhutkxYBJKvoX5cld0
M8tGE5bpzM4yG6crS/I4yOsyuU2w3/XUm6Nzj1x1ORbQhofvJsngpSVtTNiVpd1mXlf6OrfGR1lS
Kkfr7lRrciax179nlURHshrYJuOWkv/DS99oZSBaEgoXShaxYEinPi9ymMgkizKYuDNUSsbJUd81
w5e/t+eNfzyMrPDOhGEEV4kIdSHMLt5ZuLjW7hw3oRvLSSWJNMqd8XjeTlUufdsOlxo6FmGsm2j1
D4eGAAQ5B4ZwqQsLGwjzQ7ipcYzRjYxDzuo2JEnivqsxS2PFuUPDQmq+FVlMQzKgZHgC4WVUuill
Id0JJijQeLhI8njsGmeymRpdhMXnJHROGfG735x1NwXz+T9+SRfuwElK4EIW/BzAIhz0iUcTpzI6
ZHmfHNHYQ5vZ7cZjEevMbzS+GmLWbvVc8ifi3jdvCPeB4eIM5Gc4UQeJ+GZhPVioXc5K3Ng4D/u8
NBsYxECgF+nh1EwoSIQt/b5y+nXTl15AddQ8ESe+XUyYACuQ8GsUBOIucIfH4zcykziNbBza2Z1X
RNNZ0ahhPq1bD4ck97Av6ORWymtbsYlsaY/TSWOF40o/ke++8XEoxzyKMSQhDmuKL2xg8zJBcdvU
4WjrxrcivUpYRf3Gi8s1Nn0VNLKUqwEj8489/GZgUP/gZrBAsPH5GINo6Gwa4bqG17X9xh0KEWZO
Xq5nRMtTnXbs0zj1H7x5GP2/97pvoia8MQxI+Q0vg0tSi1WNpgjjZBJVyFNhA2ec6hUShfXbxKDb
SzTfjZp7wBUYzih7HHYA4NDgMlZ5Ttr2ZqrCshn18RBLd2U90m/rQnJ/tAR/GIQV56V0kyc8/NuR
gXvC+WjIswR0EXfhYXQY+GjRUIS0cKcgypzqd42yz/XE6IZWjj5kLXh5HJXy/d+ju0zxDM4jCQzm
hCKHe2S5pgfSODl8vw7dxnA/HQQO0ezSIzHR91hLZ/v3w+E947GbC3A32eDmx1sW/ptUDpFNap2A
pni+6JMEB5zEba14MqCNGCNzHDlcJ6ru0/hYzzI54Y5Dv7SdMGGT5Jnq2cS29VDbjw4z/SYhcnjC
GBC6b2Lmo1QCx4gEaFQ33AfY3s3u58OIw0XUtDrHXhDxsSx85PZm/gPTiuZ/sqwtmlMuq3I8LsbE
QUe6TVIaplE6e+vejWm+rueBpOtxGMf83CbVbFw1a4ZYgLqIJH90UYfQKVxGZvg8irtC+szYevRp
U7n0MBvL2G4i1pTuHz2ZqnKDdDZnwWQn47QqrZBGYcHzaD4UMS3yTUcxGvyJ1LZdOWmeF6d0oOLC
NnPh/Rq1NtYnNetNHUQVnRI/00mfq9Rp2y9o9CZy6MS6/zxPliC/dkxdqRLcLvERaeYPmo5d5scj
BZMUJMtYONKcERXZKjpraJxrv6iApK1KiSf0sRMDu87qatyUbjn9NumxNL6YTOn6XS/1JwzsKPF5
0Yqg6utB+CaSTnk2x3Totk7cSBTUeeH1EGlr57iBBalXTlvYC8l6Wq9i1wzrQkJ63zY65bEq5952
65nH029dwdB70/AmUWZ2oz+mYWj6Q22csVD9aPjpKEZHBwPUJIWaROTW60xGtYGQEvNaxYw6VcCi
EkuV6aopwjEh2dqQKaG+TYi9KE1hcMi4034WnbHEN2kxUd9pjR63qU3Hi1GU/WlXcW9YDU4b9e/6
fmwyP+nquFslSYEdf8J1Nyjg7842bxP3GM9Nq2L4vsYnIuWn5RxXf8LRzbZcEyOku508p+18eO+k
9uchnvUmEgnZ8sjM5THHKJ6CLkZ1cxhr5ISoyKSzNq7b6hWenSlVJUkK5rvt5LHARNo75bmEBs+0
TRLU8OMyaShFb/ogHggv/SaOBVkN3sizw4SlGvuxM9kVJGAahSmQK72mRTEOAZ7iKguRnYajkeku
Dp0m1e3Ws0XZ+x1uWKLyEVfdVuLKS1ZkqqNrKZ3h1LMItX4qMzOEgjpa+hmf+4+0NlOkkroGQlwM
JG5U1jpREUReX/2aZ4wkITMtLoMYAku5YpZmHyn8jBeYwbSR9icbtSs6J231gXSpkwe4JTp9jwZq
Q+JmY3GEpjkp1gVJW/GurWbRbynUcqfDEFF91GCXnY8edRwVV7LiIZpQJM7rtjTH9Tw2NJQxr2AE
M0wiaNO+wz4uJl2qMk6oWZsJD2tUdmm17lwWnbHc2GIDOTytVF6nPSynxjZASIsa9aqEFFTAqkpb
CPY5Sj9hK6PPkFtSreYYiUhRGcmzboxKA6TC80pV5DmlvleTDqlUT9UXT1vIF0BJHab4IKdkVaK0
6c9iHKXoPYnzoglBbMjfM6I9Z00rVK9AYyyLME9M1QIcqJNnU+018gwKENn4tU1ofTJwPp5XNcHZ
oSxQd5wYHJuQTFl5OWZJNvjt2PVR4Ioq2pbJiGd/BPaU+jLBHJozQrTqc4RTlblN5/hRRMcqKGXR
TWFR5e6ggPn3jip7T1+lLUFzqGdBTpwcCpEgmWW86SdQTlQ7C/SuNakfpTY5i2PTUD+J3DiAaAJF
TFww3vooL13pd0WKza/aSbxYtbUt+1Wf1W2sRMPb+F1X4yQJsYnr+DArhrrdVtVQEjA0l3w1lX1l
fU3yYVi5U41RkBfSPe3gUN30Kesz1gMd0GDXtIUDkB+Y27h9wHLUpv40ueK6QH3UqcSDUjVMvCai
yjMjUmNq+8JvaT2ft5kjMuWVeFzNmXVKNQ68I6vGDEioDH6JqFS2lHOkah7XaEvSNH1XTnWZB3ku
NX3XIdZ95shwtNGoG95LqeOPkZi834qygEqnL61FCiqEaJPhnHTK6yMnVvGY1VJZoGZJMHDKmtDj
45CpaSxnL+gLB49+1Cf1DHlnGArfm5LyU6YjdwqTqEzPPJOWUlVNPHVKFC2HurwRxflYiQkC6OTh
c16W+tLKvq59oGigX3kGfq8vm4DRbSvPVtM2g3WuV6WWU7aeu7a3WyYzsRqqmA+BZ5MO0pFI9HWh
s8b4lUCJXjct5p/kmMRtQAacUQiMUxQpXkT97Bfu3HWqzqf1aNvy0OuiclaoitrzeqzSRNnYGY5m
y0itpjTKLYSBUc/rKSJ54ZcVd34zdp7/LAs6piFO4bzwppsj4VvbEddPyrjWqpjM6CgQcopkBS4F
YUmTOT2ZpRmsIkPkXOPYbd8XdTHV26mP6hCutzFIqbhGhWJpiisVO4gcspmyPkgyG+UBpZFoVhFw
6FQNlrqjf7MrU6iurKbeH0bM40AMxu1V7NEyUqzonU7pBEgHrI+JfBni3B6j2MovbuxmzSoeSylU
1OfNCjYBxjQYq4LVKpPJ/EXj3qn9qkbZGGhvmKsgc7j3riHNNCtZeb0bcpSJGB5Odeu30TBHfhHb
w7iqrjQDWhFSXvFTSrn92I5FdtHpPD60blyiYB4qpn1gJ+UXt8/rwnd6pk8gC9o+yPqJf6lYY4mS
Da6FP3Yk0X4rczarKSvaUY2zyBDckGxcG6aTsScMJ/NHzcfm93xqUafi2QpzPvEhkutaCK/xucb6
yum08NZOJ3D8qTBz9q6aq3zwJSOzVY6bE6CGTp5dThWbtsbTnRdGXkSLdV9p+XECt2ZBniLXVa29
EUHmLDOB8frsMorSplA17mKtrPCy4bDqxxvKSYH6cOY1mRqAwh1NvOvybcFGm6+GWWaHqMXj70M9
kU0tMoFVykYgCzkYvAjqqSydsMdCf9Ij71fwyxBTHQ5xhK+jFg2TXzltPQQgcsmzEfSCeDPzHoMY
lCMxKuvEiPt1yac8AMYkDqvSaZE/G6Tf1ywHa1mBDfgQng0+gdOR1q7yrhbwWoZKHRIgE53Pclzq
NfacmAcjo7Q+cjDsOEKQ7clF5WZ54xfjCNEr90zJNg0cry9DCQsaKTL3U7wina6nw0bn8vNQ1UpG
4guwSUZP4MfRkgpSlSSKtg6Fb0Sx7471rz0ek88lS2atYEtZZ6DgcZuqvmXjJwd1Vcj6RHws57Qx
gWyiaTiMgX9fDUBEQZjxYvKxdHr9cRpKW22cMS9+netqqK/gmgteS9bOdCXtOBYnZeSluerloBN/
zsmYAbvVTXts5zg97lrr1u961zSHaST6elXzsoYo5tR02M5iSLmSxVRsZqfwclVloJ+ovKdjqya3
98pDM1dV7Hu8hiLfGRqr/WxMcrOKo9YpTk2P+nglHBvP/uDZvtvUQzPWqrF5Fm8mnQ5UjQ1jxTav
xVz4uhhy7IMQNvyeazfiaoxLI46A8rbJJjVy7hUczBGzPxPRXsip4LD8o74sVGLy/IhA6WbXmTYF
MBsR6Q3sWlAezLae/HgYY7pxBlpBWh9s1qkMY/vFoR2+rFvdAy/SkefPiWtoMHTlLP0+ZoX2QeHB
H1GaJJPyZsdx/LyNYYnOKMHah/Wcj/7Iu2LF3WY4dRpJsBqNAIflshmkctkM04tJLOEL0Wwh+mTA
cn3SZqIPxykSHciadfo+bVqIiaTB5YZYSIybeozrXkEVCGOWExFXbcL4BO45jZdOzDoLXLeByMfZ
0CZBXE/pqIp0qIBxxkmTbFpdFYVqegcxxXI+tMFQEBQpw1P6By2T9KLPQJdZ28kmrco7WZ4keSRN
ONY8oarqaf5rChpHGbSZgRWaiI5noBoNZGtq2gLtZEB1gU5i1igQCTqmWlPwUTHRNHLlWDGUPkmz
uAAWNzYlEOHSpFsxY75GVqZSUZa57btJzCL1QQ1M6g1j1gEWMgzAst3E0wFsL9RTOE0OcoOmrbJf
e8hdYxAbzFXHRq/yHVznWo0yTTplM+CZh2OOehYSoHqDqoG9qp5mzVlcdPyjHpE95O1onFU2RFDo
eWgcVhVzHRR2sLQN7EgkHQJy5rQscNyxDKk0+aZ0LOlV53Td5wz0CQ5qZd0RP60dr19XsPEMBgVY
wTH5VIGWOc61F9aa9FfpAErgIXNKi47SpLH0Soh22rBeVl2Y5kn5RTR5w1ZdNBaXKXgprBTWdZAr
Sk7rIBtgC04xBzJd0FS4zJRlPGcqo+285rJtSegBTs66jDUu/LEc01VJutwJ6qGtts7k5fOm54Vz
CZj2s3J5mRplaqh9VZn38nCqxukDVLEdJPA5BXLEPFhl2CFj+s6ZZb81pJClwo2ejxpXTAmQUuoM
G6fn8xDm6Vh9yPq6hdp1cGWs3A7soYrEDibgBZvfVSZjFqIvGj71KfAE6D7JFKbUd2cYiMdnx8td
4/ewZYNUhUn0vmMo4n7ZQMYMk7mhc1DqGahvPEbFcQfiAfUZ7HF9ygqUgJtoBuEPtNZOQR2TEEXy
HKqzEZat2cictlbNQwuULq5LWsASLIGxYNGTEei5J1a2hZRjoKTrAp6TPPGNm8TnbtEAZRBJgj7l
otBB3+hKhN1k+3nNIsvgPxvHHtoEzqRtRQIBshIFanztjsm4auvYrDo91o5CY0vcENNRpMpNKMi/
sCM2pIrTgTc+i7N5kxaebWBdsVwEsSzxF68b42HVxISfC9uXxwlrp+I9KmIR+XGcjsDwqkmOCn6V
qiUB5QlkPQqyiH4H+0LeR9bN0+A7RtMTZjvOILCRViogBQUPPQeEiyOnyKdKsbiLkEpyJx7CampN
D1JSW5/GknfTtq7JoFc3ok8TJtYrweVLIvQRaWLerSHoz71flmPF1kXqxVLlWnohIBpF58JNs5sC
tXITv0sLZlduPdfmXec5NrnOk1S7GTgKxOqgg7eC/RZCodjqiqkBR8tsJrdNyvWkTJOm08ad4T6o
36YMNWEOP003r0F0EAVIYLX46Jmqmz82fYQTIMXd9FmgbCArF0fDNqrKOFbOCITOH4dk/GMmtbMZ
cQwRydMp5CSU1N01y+x8rJ1uhjDC3GQ4TmYvxr6NSVmqPKssDhKgHeNxRXDR+SDad22IsIUN6EpA
GA6sriJnWwuSdiHN+uZ9hEbb+RVkD/uudCCDK5d2NDltHR7LlYBE5qg6JVxvyk7D1mSTObJZ5cCN
+8CrJE+C2TET8iObFUDNmKarvpvcJnDoWPzJcoef1JLMZEX1jUmQYRoyft94gQclVqywBo3Ypxr0
QgVuYH/nIIeJUGQYEiEszR4HVLYDOZyiuflDzBwY2shix/s0zkXnQulN8OHYzVr4KewVv+cT1fH5
GDMz+W4nEx5ghttclaIC9Vd6I4HfQzcsUhCKU+ODWFB0asS5pj70MeNx6yYp9scKkrmSgyPJCrJV
AdVvG6VQUbS1/oSAgTk+K3sTB3BaoIblkokWNsPmQcRr+N3x2KqkEG2pdOMMxp8L5JhgnqKYh1kO
NSSUFobozZBlQocYqOc2o9A1SNOhOwEtgc8gI0RDEpTwe6pjgOvStJCqSEF81CUzVHvcSS5GYrvT
GEgtLNSKeiWw5p5qBepGkkIhbfJZ4WnWn3GRQK0e4XE8NrnOPL9GMT+emdNmfurV0Z8JRN4vReuJ
T8axI/OLJkrgDVgPmx+zqM05DOlOh7Nsqs+0is2oqBdHV/FkqnlTy8khmxgqScgo1o1yv6wb/g4Y
4jxtvD4pxjNrZj0q2COs6yBlhZj8DCQQiD2zMBzicmtPU6vjwS+6ynzhOOGJXwAzu3amnH9BbVO9
Y7PtQLUYhQA2X3ptAZQaVJejCoSbOKSx6x6nGvZ6N61H5mTbNDX6bCDl/Mr6YojV1A7ZJ8sTdNVw
PJLTuilBIuvjpKUBYtBxO+eDXld1o71VnDfphrmawPYxaGWtojO7hD3CdQ3phvi9pp7207RJ1p2l
UMNWBoi9Gh08n3lDyrZTOmVXtImxhMzg4C8QPrrmA3Do2NvYaOJCeRwIRAA6Qwb+DuVYHMItY2Aj
IA1NoCzCVtCVtk40+lA1Z6UPChkKXUtBsbF8BkOz2XP+sFAaQsEsBfyTT4ZVR8mcN0gx1Hc0kAOQ
qBoEExtAIp8plKfWYZsJxSisu6ROA0TzEeREaqaVmxSgNYD22NuwLgiH0jWb+9bnCW9/K2jm9L5D
IRuvetyjLx38qmOqQMKEjSkXToScpx7LxFFkxkEowtraKJzmA3ishELyyIPrpSvddCVsCrQ6gsJe
87YPDL1Zs5Nj+kNITEW2Al8Qm/8l79u649S1Zv/Q0RhIIC4v5wHobt8d24md5IWRKxcBQgiQxK8/
hbP2WumOt33W9/o9JnEsENLUnDWrSlIOrU2L3he3rb9a5DFyGiWwMc2KA4tJ7++rJpkJqrIQVdQC
uPgzQp3ot/VQ3giRlD8iUlYUSa9uhh1w6AafTEWzOQzo/XhpV2I7ZHOwuiojyhGJPnqHDbMgw5h3
6GzLncBnzORMOnVGlY96yh+6ot2pZUpoKsaZtiixlVoA30Vj5tQiP5G6CdZ9WCzmvo+6xYEks4Zj
qsuY9llUWXtOp24E5qDCrjsTGjgeRtCIQ6IXw2PpoQ91niwI+g8AbMZk161BiLQHMGawX9aZ62ws
pwpIdSKF3AtaufoAJASVOyIFHZGfShmlDZvKKQuLWaFw6YfSR0dgWdoDFt106wH/TilvE5SGNVX7
JFrXGDXJsOjcrZUGchuvMslqUnZTCoC3u6mGuQIUVfH1EVgOGlmxJ1vU8gVwDS9qzEcdKCANLKye
5mReeMabcKmyCXWISkufNH3qWu3wtYEaF2m8uAWIZDn43xsELIBKUeAOxdr4MoXrjToYMaoPmB06
ZD5pq8sBXaMkjZZ1uowkUqBUs54fEBBQySxmtXM2dG0s81iupE1R8Q3Vrh0SbEcyhGOBfguL5Bky
Cw+pxapmurd0APLeI31GRRM3sc2qckV3na4djTL0IJf5ahK1uyV1USR711Ku9wj0i7zyJIL6IV5h
83VmF69DVlNOscgtr8dpz+igPgHPFaiA1pCzvFx6deYiLJfMoE21HIhi7fupcVV3xnkZnVWg4dA0
Qvn3SQDNDbKCePou9EcuL5vWK68x95PNm7ggtwWX/pQmOBSKbBCVh/ylbHrgz7oIrmpXlCwNeY3q
iwWqFjugXNWaTpGPz4BbMsIkVawrgn3rSb/K6rIU90nZVahC2th8qWrZ8bTui4ikrfGXR1vHZM3X
Va84ZdENyocpHj+SUqLcdsAdil2JFmSf4/qAXueV5qiwaChqgLxSi8+jGynKoUX3/fXUrFiFMlnZ
N7YMlURHq4+/hUKx98GahCLdsN45LZhNBmxzJvalq/wfkR7bJXP9rJ7C0Y8PoYoBJSYFIehvRJ1r
cECGRb2vKxj27NBN9i0YReYjeAbLV2sMcJKiLmROtFHtoVOrQ3dkKBCdC0AgflphWZbZnLRtuJO9
rMRuIuhwHSTp6gsRRoJnSbmq+KzTjt8nqIwaxNE51O8qVMoUcJAu7wBwr/c80U21G4JK1gcXgMVy
jewPFUsLQK64DHy5FPc1+hM6b/vKMz8VEUk74lNGOvqAdkvC89ahFXmQCvv1kjjbVHesizr/ZrZ2
cbdx0wzJvWSjiK4CEdbTZy4SXwATaIAuo0up31EuOj9F43EI36I3/dHahUwXrISQ+tFmLHhKbAy6
wYUoGm3uF7U5t5Mf3nqWJTsEOX/PVizK13vJL4wHuwcPVB+KkUHrPO7RisbqsUI/ISfoJORBYuRZ
GLTNma4ilbc4P44sNt/9av/+YnJ+k4Mb67L669qav//4f6//cxfOs8z6n7/fLr7550+3w4/+YYJS
aLr+Mpz+5Ma3/ftH/xFjbyzXv7XaJ6zZ++crdP4LpfbVf/z/49tudIO/L835g277H9L3P2zb7ed/
kW19EGrBVwApBswpfAmOj/SLa+vD7DYELOTBlgC0Bqg9/qbawnw4TEDRhcmnj1tDoo14p39Rbbff
F6JdhP+F2xco+LH/hmr7TDT9p40PjpKHcQPwZAIo8SGnPSF0SKS5VBc12gbLOo5pmxhFU68Rcs6W
uJ0fALcvd0SM9CoZggIQezdWqQzo+NU2YUHSCG3eMxT8w4eGWqOyiQCgkzwcPuoiQjWAYyKadqpB
IpNFS131QCnEGux/m+6/1t3vjOFjcsj2FpEH1hV4ux6PGVg4xwt9HCIjvZHQjFPXZWM9hinRDc/A
IlS5jMqd7poMFJxP/35YMN9BGgZ7DxfAnExeYgfe+y0imEPRaoIix6ulzOtuV7teDMtybcbwLaLy
Mdnn16v+PiY7flVrDQF4t43pIQ8qBp7iGGtSpdgv+f1/pfqw7TcdLw2QMeFDCyScY4mGJ9HDG1E6
EJSrGTosfAGJgXVo1SwCjeemX8j7ySXBZVe5yKVyVs2cEm9C72IGXdTWZXhJiORnUDgZAHGCcRBW
Kj+RqalncU5RU3/xeEd4av2tX1W0iXw3+GB7os2wiPYNUtjzNjt9GxqCMevjJh7KwfQ+njc69wHr
ZbOi2PBQwVcDbHAyU3hznviU2h2gvJ4iWZ4ji3jsj3WOlHX9mKwARQ/G8PZyRf18XaCbZvYjncGZ
mEq1/KgChx0jXNiYHYlIMeTtHEiAUu1ADDLE7RXZ9raBYOJ8EkOBOnBuMR0xSCBLWmyzZLb5Skr0
UHYFJjHofYCa7fPU6m2W622+FUBOgPDPn8EAc98F6GfSHK6SpZf6gw9awIKW7w/XSGGzFaFDXnA/
lksm7WxVHs+S5HRd7c/ADqXJKgxCd5UJDFDtKfF/iqFeSWo6OsXpxAhBnc5AsskGfyksMjMTNFca
FSt+eWf7Kev0aNG2U03oAHf7usSMrIzuoCoAx9w6fypywWjZPLhkRo+ksbuG9my5MH1TZDRcLd/1
HkMjslOdfep5JNHsRCI37ZNyvm/Heb1vhoC/rxpZueuKRkq/88rE0Hwq2u6+a4F0VjjWlz1ftVm/
l6bVYBsSSb6VbeDonRWdKlNuSK12SKHcvURyW2ZV6BIsaw1WxCFshc/TNmhGkbkp6KI0nnhEsnke
6ZLHpW7PZ971AWoddK1S4bF1r2vr2F73AGF5FRowafUiXQYyIheZIdy8Z4UbL5hXdx347xoLpC3A
70cJ2q0mdSvXD2FISqRZSDZ/VoUFYr0BDj9kDSJrrhrmq3QSy/wF5n3mcaDgHmdzje/clqpD5g6K
U51aXMvWAAf3k9wuixovO3w0cKQ6oHw7iBlMcRAKZCIej2gRylmqj3oLz0utrMrCLWiHW/g2z5G8
34K61AzxPd5CfbEFfb2F/8jn08P/6QBEiUmNLFsTkgDkBtJtS3RD0jCpUCQEniUxOtYe0GA/FMn7
ukHd9UZGQ/8If7joIMLRF4IKCKGIf8KOMwBuTBWVeAgW3QLY/R6ja5QDH0Iffq6v7DziTGLs5zAX
eZFMOl/H8CrgY5IV5XLvAKOotn+DDbdR3Y4CJZ5pY+shp4thMhSfBMp/JqYGohCgk7C9fCwAyPHn
OQE+jvlpJ4JKWm3T5rYJfD6K/pIe/XUE/q9MvZAf/XYq/5l7HRt/P4ujtv/xK/va7uOBgzeSKUgY
wBzdEqlf2demgQJ/EVRWpGWgtAY4vP8SOuFiPR4gbOJA5xzZ+nbHz1/ZFzyNkCyB30whjYamBv/0
n6Tz6BtB1/XXn39PWzbO+28L55nuj/wL+UoEQwf0Lo7PJNCg1Dz3dZX1zCJKhwRVYD96byRH/sme
eR4mBDcYUxCGESibx8O0hvmLLMBIiGo634dMe48q9AhaAIEa7+dIDV7qqXqI037qF5suXkLGFOW8
I1m9Rt5TpV0JnLRfYvSJ3BiCxs1acsn7sHtfCdd2l4KHVqcJlGY3iVkqgLh9S2psSdvInc+W2KSB
T8mnDlTlB4NWwOMihJ0PDt2QJq+6KXmoJbZZGpTcA+Grby6VoCj/Ay3i23j2k/kN0vR23p/MPdir
SL/BW0ckYSd6BFeInreSNtlarNnYJzfRGj8E/YeSf/ltOb7wkU+iwzb7RwOdzP5aCUGNxkCqnJ/c
IG9UC9DS7wCI+zsQb9PY2otpbN94v23t/PZ+eC+oLWCgmyB3YzyKT/LEsq7nxe/R9tWu29j/4ACX
TSt3cxEVewC5Q8r4FL0VnreM93RUFkD+FTH0J1HCHC81BY/rIjHoVK3+nGQyWWqA9GjLGdexd0p0
GkSuKBR7I9iaV2jsHqwLkDJBF/PLIe2/pq/+ybyjIeT7DNt+u6MFWsb45FEmJ+I2bNH003yuVL7M
Fb+G9JHZtPbBVkxr6S1A1HSQ3MRlaWweAEi8VnXD67NyAQV0702zd0U5nUA2LEb3VEtT3AdKzHdk
lom7GEZKTbaACws2AnHEHYJmBvlejeGESigG+T+dDaCXapT80RJ/MWnnNyHwQBXxr1uU8fZeR+mS
+iMg2N0oG3c/lAtgTkg9wOCPuLN7KbnecLvWs7uE6+Zz5XlCvZEgn8SI59nadJtbjrLlyCelDLqm
5SodsOBuiOchBafo0RXEfR0sc2+szGdR3NEiwZeJQNeIkWInm+Hn8SLpwD9EG64m6RzSNhuSKQ6z
WM/TlU+G+l0DcSSYFSHJdMS8GyLIsNvkUXe8QYcEAo6+BeOEzFfcr+SF88YGYsNmo1cEU/PGej4J
Es+zAm47KmQsIVD/t3//TVYTR8IKJwFuuZ6YA5ScBBA1MTqfgNffdQvT7e71aPHS5ASMQ7EUM3i2
4RLF4yHnahzU5EBLUdhf97yN4h8FA2P4Myhs4NJ2DbEqVV7VnoFaDQgeXBVHM7/X9OPU+hzUFFK4
c7XWoktNLwRPDe+WDzWgUcgj6kWzw+tPfHKIbXMUwFgUt1OhvELIOcl+VrdMTRHga2Jj3CtfA4b0
gWT2b3yKP+LZBp6wTaSLSjR4dsL//VO4RQpQGsD7XYPA3U6znXaJYw+KrNO7lqH2GAa73Q/1N4rz
QujeRNXH4QyDhgy6sQi3QMVsw25+HxTAsk/Y3KGd7zkapmvh1ubAE8Vl1sh5+BQMbl3RDYoAy0aB
BS6tnTfhPAn95v3rz/LCNG9SC2j3KNy3ANscP0rglhWqI0kQWTFYOPnrHp4wxVvL78VhWAC5Cw4u
IBsnUbPjLSoODgIDelbeeRsKdHCEmStUi0Uk0roMgs9QR7fn6MgmnxfQDBEAu+rbIIf6RraxaFIw
sGxaRhW7+R/MABK2CAU8tOvxyUHq5Cz8Cly6VLUgvvLZI+fIbMp/P0pIcf0RnHKRFuIcO57noRyJ
VAmqiLKh07tIGnCzBuY/vf4up4AVNg02N0A/XOkGHebpLkcHKaTrxhOhftXtSajFoV6HdzGOVogz
RADiXWFK1NlRcf76yC8ci5tSbGsUAhJGqD9+P1bbhTcT1lHQ6DjGKViJGnVKSO6awCU5may8hria
fIwgD6lTM5TN3etP8EcNt718AIkkmvewgcZzHD+CLpU3B/F21hiQQWsCGvfYBFVai7C5Jzgxz4Zx
Kg969pdz0MDGS9HQ+UzQ0OZrG00XtDXumpeuwBmrQVp6/fFeiPnYYHjGzTIEUMXJMpuprJGTx2VG
opHeijCc70ot+ZC1oCFexWin/TvhIFJ/zAeOwS2uIWv745QBd6v2ex+sQoRZEPc6vV4GhsivIIW3
GaB9ndd+5F87HbuPr7/rC0E1hFYSZxvuk4Lm+mQxAGXxOjTDygxNdWRho48FOYCDl0BjXqdCh8Vu
0Kp4I5S9MCoWIDR1MJhAUI1OjjjLynFp7YwjzgMvzDOq/GSWTtHdCMKnTTndSO92WbvD62/7rDE+
STyAc9MQuxvVHQq/44U32rEzc6jKrHZrEGPRSX2m0UmkONp7dVH2suBwDvAGgo7gQi+GufGXC7+b
yU83OQhfDJht5ZkCZ+1nzYqmPOsEmtJZKTrWZTMvmyGv4VDxte78lZ0ls9JFyssFDHBw9xTUubIA
ekjbOH4fl+Cvp9oi8TmjwczduWadC1LbrdAxDvj19raM6salemmWS79ExpmDiBd+YLH154wRFt00
ZkbPl426laDJN+GMNuXcO7Ai2wqCQSsg8HZ25hYkK6OvX5/OE6Xi87pFEQyZPjYzxMebP9vvp6MP
/4GZe4AMu4RNl0VpDPA9kISRzcrqMJf9nDWdgP54ac0V4SBVJM5C1Zc04E4IJc9jNw/nDVDhG3Bg
2e0C3o73xm5+4TxDDI8ihFtsLnYazh3jJcQuFTgmZei/o+sAXr8hcfvGMC9EVVwUifMCjYAQ4NRJ
Shsko3X4/Mi+KvByli6uOkgzQuC18eTVeVxId0XhYhTm8YQ2eS3A03r9a7z4ori3CR7icBKH1v34
Y4CTM9eQnJA0bAj9SJnTUJCx8g3970vpKWop9FsiNBY5AuXxMKjgOg+FM7CEgYf7oIVXAfVAHUuK
oNs7Pi/gB3VDci5hYXHgbKz3sbL1O6bX5HyoAYFv2pH+sZKI2wDivSyhVVBCiQL+9+sT8ucRi60e
APEASIMg451MCARSogbcjtXZRzgper/a9YPXPIEsX96sLqHn4KE/2ckL3zhh6ZYiHIeZALnqlr1j
ZBbTk/jWe2OSyEpDwNUoftaykt/2oP2ee67kZ8kKXD2ql/An4B4fqHKpLxqvMTcgNIIC1Ffglbw+
EX+uDDxOsLWngi1Hf37c34oYRyHt8TpFUp/wMe+k0VnnoIF6fRT6wnxj6UMlHWPSAc1us/LbMOES
2L6ghqQ2nLsc8nCQpUZnwUpUCzt0tF/fGVT8n9CYKAYoQ0GGLaEPynUNHxqQKfx+B+uKBO27RVVe
Vsv2jkVrdOhVHcAnoKRfX3/gLdiffiWwS3DwMrA2sHGPn9eIupPTBHzAGPk1wFEwpK1HpqzmVrzV
iP/zxAsA8cHVBLaJoQ9jo+Oxyi6QhDrMzQre4+28juAbN63/QTkv/ADCCJIL7sI3XvDFdRhvwSCI
EVtwQfDxqLoD7gahHdZhUn2IgkLtvYIjPDPh9VnrxApJagfGK0FdJTJ0ZfvU1zEoR5ByJGmNJu7F
v59ylNFAOoExYHecnL+9j0YUdHZYIlJvNDYLFIoMBpw0sHTfMhx5aUEGAH+2K6nBygHIevz6cN8A
OADWacp64t/PxoLD7jdWIedIvCoRZ5IRX+QJanFzVkI32Wdd1zfoDbYgoELczdHdQn+0PkThWtmP
SVsOOmvDampuE9UnNTiXXVdnDhxVevb6TL2wmYJtpaDcwVXmeI3jZ+9ISSMx49mjhZq7BXpHEM0d
ehztMh7kGLTXrJjR0uYseKvB/OdRhlgBrOMZL8fEnQwN04ER0ASYynPsay8DMr0+Tk0HMadHlprc
TQlUdiO43PyH55v1vV1oM+avvz59IWYBkveBywK9THDWHL+/46Kww0LxEEFfvzeq4bkcyigdLf8Q
61GfLWuMgsHzp928kuXj0CqwbAWEBR+U0TZreILsrBgq742k54UPA+eLADgZ4gY0XCeLqnHx4rGy
RMbcRvTTbKYm3Gu0d6/rhej10E5eIvZF4vz63CRQAH14fWJemBd80g21RqsJ92Ce7CBHCp2AeovK
EI3ZFGujz60r3ypIXgiNIXs2DKN8u/3uZPb72LkplggcJkrKIeWqqTLJmqhLiQzfci954ZXgqoGs
BUkFHGc3u/zfz41GLsKbWyQuow9UI60nWqM2ree3YvCL42x3h4I9gcN5u7f793FEJGpOy21L9YU6
r/p52Qmvrd+AnekL2yeE8w+cjtAOBNHrZJiorRcXzFuMS0KU8vC5eKzmRfvndS3157BjFawJBEty
sCHbfC1pM6QlKb8zg44ziPHtl3imQNPgHfezq0vVph6USRl+Gejoi2SQO7jIax/+9bpCZrA5fOGJ
qc9OjgpgipD4+NCctxb+JvUEzbTzhuCNqPZnaR0AIwRaiO+NS74309TfPwF4ukA9SoxC+jnMNELp
oWaafgAPPrpCAqv3r7/VM8Ht5IyHW2GEz4DGV4AL248HVJUADShhBKxbYKeDVeSJwTgh91d4YpSj
LSEtKOwV7oEUMP8SCxRvdm3S2vgsH0S9ns+G95sgoTsLdVzuVTxCtovq+FwS/ypIps3HaNLjG1n2
S0sVYgRYdWGtJiixjh+brdLSIQK7SqJMQkE61mfEeW73+uy8OAr8wLDT0RqFuc3xKNU0kpm3qGol
pAYQdHLo1+g4vTHKS7EE9qvA02Igt3+cZGsp6sAUWxtGFgmoy+Hgp0PiN3kLo8A6e/2VXhoMxABQ
2bbrfECTO34lu3IPUg0HlU3VVVe1qcdzqQElBRA4n78+1Euzhy2OayoRUHAinHwjmGso0yssrZXH
U9rTUcOupAvuXh/lhcQRhALwHUD4e27NHL+QAAVohCgFCxjqgQw5/riX64SGsb63us/hmqHe+F5/
vhc6M9guG+MLjMDtkoHf9yjX9Tj4uEUlK1HJQupph1s+EfvGCv/zQ8HBCaaE8BV6rlZP4g2lPRWQ
n6Jenr1275EIZIkOAtEdRP7l4fU5fOmNYI6GPi/IlDhfToLADOOLioDLmoGj5OUqJmDTK72+Edte
QEMA4MEp2g+3xY6LAo4nTjioCGTRl3CM0OTb2IYQxLJguFYrV6kzQf/ZE2VzAzK5uuSNm88a+OTs
RROqnI7zN2H65MHWsr+GXL951F4Ph87XJ+KFSQ9h1gtY34dQEkXB8RO2i/TrLsFi0lMFFJ1IdFOi
ySRovxbs0+tj/blwAQ7ACjYAkQI18GnkDXgBCIQCENEerIP8Ht09R0IYTPgjdOAlVIoPdWymt3xV
X0gcj8c9ecdkKmYrJZYvKQFe8tH/0sAwZ49HWfMo7vh7eMSEB+hLyHnkpvA2WcQXOAKtElx8aEGW
qQPRQRj55fXpwAxjco+PIjzY1k5CQQKqwx8kIZhkjC5Z6yz0KjXcaQdN+QdvWNv2Yiw73jxAMMTa
DLkl/Rlr7ELQWCHgz6NxaoY7Pix9Ah8f4t304dDyfVPNCuWAX8YPaO2FwRk+fBsdoEZgjw0fXQ8k
0I7oTi+wtkEinPBdMjQgqUlvpQzWjxLE/RgkfpLF8F1ExqyTUVwsybryHC0sptIohi0N/CFX2uST
FT5qARN6P9pVh/fAwlHCrsbMd8CkGpb25dh/WySt9eU08wHsRj4EIi2sbzkUibHjmTJY3ldtBIQT
J+zWrJ0k600KBoh78uFVUO2SkUKuBl2THDFPbLgEVqhcBicyUGPg8GW+WdixAVQDsQQOhyrhV1Eh
Sp53MAiuUwJz20cotGu4nMwKTLuwSOijGk0fX3IzJHqH1Ay9rNqz3rIzvYT6b5gp/ToR2n9NgEbC
f7OtvGAvMCdr7tmKgMBASPA+EZjITC/wdqSxiXjWJRYYikZ+XEH0wPxPkeqD71oPLQNVcgkuygK2
GmkLAt2hH3qSW+oNUQo0EETDUkcigkPYtH5T/jw8wcAoDVbMsCl6DkFFreTdwpCipiPcmRL4KPlR
t+d9AwUra8YJbEQwBpKU0iK+NxV6PaiMQPg71HEVQF9WV5V/qMa6ve9MY0HFTsxHCy2xr+bmfKxD
uHTFRTf+gAsJ/QblqnyCydj6bm1BHc1cM/HvMZzZ4Nw1QKfyLvD6jb0d+BC6+R1shlLl+ohmKnDO
5pr4YAfrspze02WO4CgQafoIoMNfLxpexf6ujRooT7sqEgMALijsYha2MACrnKlytkwcVNJlYO8i
7N07bwwdqgAak6cJpobfmmGE60IfQ4gKsTBa3XDRQdPRK0wA8eU6mM+aAgWHkJFAs62a7ppPYVtl
HbOW7cRI/e5iDiBZw3ouJ4ovNpZhuvCweHCmZQyuFiW9MmEILVZjvelmcXX7VTSduWmDaPoq4HbY
nEeGNueqRfa39jbE4oSHxINsmo3RN0IknAJ7dSXU+ZZeOimhxOThvHGZfTlU+5BaiIwgmGuaXQjq
h8z6oiA2BS226tNggmFlbtRQfAnsCqZg1wXglUDiGlaZt8ABp+qG6mCJFSH8Flb+wBcCZVqThLDi
meNZQ9th47E92Li033soxT4rpanIVzg/wzOI9oA8AGoNj23X9DJvlV4U2Noe/wpnB1LCRaUeof6C
rc2a6Q6uhAeL3g8MX0zSg8wdQud+WXsKvncqgbYLHgCw18EmdP6TGLWE7x11/iWel4HZxNrlp4Cg
6T2dwXhLYRpk5iyatLmAN2sEVw5WQUS6WQL8kAk1bRp5pPgY9qW86l3cgAgLW5vPnuyXj4GMW3y3
FeB2CiTLwBBBks0uDhUez7xk7m5J20k4kFRseu/5/vpx3iCJeQypBjOihwDPTZuBcDWt06OnjN9v
Ajx9u1LuwL1eOfsULVXxrkbInrMKdkv3m13OXeJKkHd68EJA7lWr7w7gJIBKXPguWC5UHNQDPvkI
RVhF++QWViztt0nTaslNA3sEPjRBmJc1MXfrWPOv8DTQt56R4NbCZ9D7atTcRjlJjIBVmafgDQZ9
5ZDFYy1+ziP3nlzjQcMNB4XyDtStGizfmuswwz7mmOIh9tZUyhWGdXAJaeG56QNCpHaxTdaAhHph
h3Ua80AF83U7T0WYc6jEzWVB5s7CY7xu35e+UfEBiFbwnrJpKlN4+DT3Xqyqr6jSAJgXRRB/YYDs
n2o3Tw8BW+x6hovwwNY2EXZ3CvrU9ORVffEcgODEYhp1M8IOpE7Lyls3rRwpfkrL3dMEfoR4CP21
/YjIncRXXoDqGK5vg/w2hQUsYaKZKBAPjWtdiu37IW5hzbhXHg4rCB3r5WH00IbboUZFC0W5uSSX
0JsWEdCfCnZRsfEh4tfLDMOfkErn4H9ll6u6mMwVWOjVNVGF90VTbWEYZVr33Qlb9rDxAMJ8nvCm
7jNY5oVrGsA58bPwQBtPx9aMlxUO7faCozuZiaSB2yXrfXYztSPOrYn7mp4xFxaIHH4hbtGwLuDZ
A+PLAt5OMoBtIWBJmKD1iKV5w5yRuVzR0U4FcQwmzx3TaJfUUfIFA8AWbQpheb2v4onCy3X0qw8m
Xkd2KMDZGeGum7aQ41+UBhsOUl+0MUXRdBoRoB4YuuWE0FxiCbqzMl7JjQYtu8o0D8pva+A6MKED
w25oMdJN+DpCyVlwtP5J1ZtvwRr4BvCZ38ms6pOtjemNNt4VJQlMVoM/3qcRSOELFK5z/DWUfffY
hkMyXiWlXHcCAnM0clVXfVzXJRiyOQyszcfNb5J1KyDntTR+dZgmmKpgmAga8YBH7HPtJyvkpSEO
jhR9iuidpRTNV+sV+H2khxVGKovIuxphXQZnE4/I2xK6wDqrLZ+8A3OjKc9muiQfVRlvpPBa64vZ
hTC5g32SvUZo9sYU7KS1uGl72uUdm7ok754JQ5r3wa010nE0MAdw80rw32TGBm8NUyHWOYbOn8dd
WiYT7LBVAF1yCvnxQnelhjbqqsCX+87HyHwCgAl3M7iaRA9JvDZL2o4NzFp8pbovyAlbBqoDTJnS
ZYGgPKXc+F8cnJvADETOR2B/ZEHnDyPL4ZBFYkTeYk4YTGqShsENck5uYbs73Q9FVd2EqypvK2gh
3EWvsXuZ8/sW6QC199DhJnDEWZpAZPECDiMclbT7jOQvHtIBvoNNXnhmLFOP1gKmH8rCawK5ir4r
Xcs+QSsgELRWJ4JczGF002p4dCTBbNDJrrx8HlTys9Eh+TIztDM9iL5xkwBRMEKlOEOL1OvLfs9q
4y1733f0jDejmXYVI2C3jLBo2UfoS6t7SATgxcYntpT32B/VkFlIEWUmsQ+hOy5J/Mk4UbUXQ9P0
7WUbBMsCS5bZNZdRV40gqrReO+Zwu27E+ebKcz33naTZEKmZQw4B0CxloBeM13xWBYSOqoOdhoJW
28/VrPrpwIib40PE+nq4gG5ZIE/wmhE+qgUEFYdkGQOQnmYHjTCZ7Yd2JM2DhIuu3Y1oJbRpC/E/
T6OyHz9AAiw8WAjwhSJnER2EWFNSip2FFQpsR5dEPIEStbnBJtJ75F1UvufSduyCRba6kBbuZJD9
D91+EolDmo2l8m6MBFIsmOE1Zwn1TXMRL7O57gGUoUNlQSNIQdmY+9ysC/ybFhu1806HOtooaArG
PVjtMJeFa2KX+4nFunacRFfCerTbRa3uoqtW4j7TFHnVjPSlIkmZGaOTe9pFJt7DbK/4vixTGe1X
25ZtNracwZtq5uAw9zKufi4RzHjOEiQr123vvBteQLuKwUFigEdqzL7h9LSP2Eyw8PNBD7+TvuFA
R4bu3QATluJ8YMX4yRuS/ha8bFHsOs+ogzQwWIB2o9vS6oEuNivJFO7+H3tnshy3km3Zf6lxIQ19
M40AomMEe4qkJjBKlNADDnf0X/8W9CqrriiZVDmrQZnl4GbmlSICjfvxc/ZeW/Z4TEJGAeps2303
bB2hz9VZLr2WRIuOXT8S3SQOnttgC7ZHioKNPju4dPDKe2on3aowwwZRmsMb1hcQp4rE6EPItGBb
RFxPW0kfznU2RV/W7caGIPsJjXx77aBatw7pMmti0wUgWe6KMS1E5OtlPISJMbTtJjbaqtogYbDh
1Vgzf/5/JossrKRHzgM/jlkvRSJ8oG7Q4NdSlph/6XH+7lDPdNvD+IJT1F2tD//s12AJ01fsbsIE
0Uz3QivUN6+oY0CNdpL+pYHwa/+WMyxZwui2kCLhq/j5sxwrpp61OjaetgHgOAQqHFWuvteaiclN
r8y/nJp/oxRzXJwLLrPTH6LYD80oq0UwIGxaN7bLTFbvhrrbLNCpuo1fTu9xWo2PrlOz6BgVqAPN
FzdApoA0OUC7WlAIEGTjQGCa06ZpXywek+Q/n+t/1+ZwUY3TQkX7QSjqz1cEUaQOxlOsEDm+5TSk
cGKCKQdEPPjabScQOKz4yr/c87U79qGXwJke6ZQe8LEMsX/+VN0ejQlCNqIWCXAtDwJYtZ4EK93l
Ad7ytj4Uw1i5dBB8jvGjG/ylzfrrEIw+2qoOxSCKsflj79NMgrjwQRht5ZLPp6YY/YMaKvUKUOKN
WjS+nSqO50rT/mZq+M1Im0/G9wzuHh+L/RHuX4B7nQcAVdtihk5t5917n9o0NeYUWaBvxLz0vsN8
ZdS/KNnLU6oP6lSKKf7mulP6lybmrzcfnC3yDmxCzLQZC/58GyCbB1YzOlgstLE/cQSqTpYet9FC
6xPw9ly+MAvP/3Lvf30H0b8iwGEyizqVyIWfP1STRlAuC/pNK8khodfrYWGhFgK6lZ75P8r9n5/w
37yDXG8ikZhGI5Sg6/LhA/UM86hAD6m0ptk1XV4CrIBMBDCE2UEcuHhQvclmt/TtAptiHLQcc9Bz
pveB3tY7AjD0E88rEz47C9LtaNpUxn/+kr+5KGyFPBhoT+j9fxT2jfngi9ScEgoR4W7Ggja53pzT
3NrprfH+58/69eVDgm2vr95qmtc/zhhGDSDFVHsooIamOQPCltohtzUoaFYK8gGSq5089wsk9b2V
Mg3e6L5f+9Gfv8SHwI1Ve8cdoUWPORntPU6bn+8K2jrHTVZFCU7Trjo15uKCik8z+6Ey5Hivta3x
eQIHXALVGjQ7nC2T4gp/hf+uaTiD/3IDftN39dfoL1P3sXasCsufv09mQQ79YVsYcmlGbYkPclmL
DLEU/l2VNjS5q1T8ILhRmi8zLmmr3bV9PBxkng+vA/3AqBcqDv98oX59MtbvxeAJDRSulo9Ca2lO
gQX4haWSjJ1wWlA0eNmMFyrxtUO5gHj68+f9ujSuWRFo5DEdrWKrD/cFX4je8iAyL69H/3lmSMVE
G5wuFcR6LEhmKuy86FHaYL3/W87N+pf/vC/wC1mImK2wTDJu+/kmuH2eWyKe0beS2bSXrQBFPpR/
y5r5zSXlyeMlwBhju/4vwjrXzRdjVRqCQ7UfC3TUt3ibDfzQizriuQKp/+dr+muJwx63+moZhNHY
+ThLAOfWaprDJtu3MrlxKt0P67z2tnaHE+c//iiPSRvuztXDpv8wlf1DxDZUpjQ6G/dNWvZAezqV
RxNimc3SxtPfFtZfFxI+gYeFGpfJND/s57uVkMOQD6lO2TClkL36Wjxj5ikFE8Xav6RDMo3QAUZ1
rgJNP4yL+d0csiZEU0kKRUcXufcaCKMSTSUU+SWiaxPv3N4GoVcU3ngq0b3+5Tv/5k4A2ljpNWz7
OCQ+FJtDMCH9THibRO+OdMPizr9qWYt2mb4sxz/fil+XFGbS3GyCzlnrPIrbn6/PgEmuKP063TKj
hqkh+0KRK9C003ueylrhURvK19pFfXTKCVhgrGRm6fDWmmnRRXKRbbX1K1RgocUMw7wTaZAEhz9/
xx+6iJ/eONQSPqvwOthBnPjRZGh1MKNKfUm3C1PB+TnJJvIgRtilAbhggO9hog1zuXeNOh33Hayf
+UnopUIiXBAFMHkYxLdoISQqD9b4XSvaBqufaGlX+2WDepxRkHadlJ0pd0PRduOmteMVdoorSWwo
AuvxVDmWvPSgV+EulckUqURPp6MG45NJhFZM87ViVGH+5U35sc99+Ok4hNbRN1cAmNGHxSaOK86s
DbkS0uqX/ai12hRC5i4+04CwmnDxiRyIaCLCDi5muySaJLPNXV4GZRGR62B0V2pp4A331iKdc1Y4
sRYB0JoeLETvXz0vp4WYB/bSbN2Oe7+h/uo/51BIaDSQcFNGOQB8xXwRbOuf7+ovyyhdTI45ZJTh
iFijf39+8NokLgvqX5B2Ose9QDpwxiUc7j9/yq+FFdoBzmxr6qRPHel+eL65VH5mxB1K0D4W5xyG
67RX9awgnFe2xA8EN+xplnFNwzurq4P0c+iiWS+acBDMOOnUOYEWJlOHF5t+R2xGgz/ly18UTb9e
DaxvKGSZXBLg5nwU7bg0vI2JwR4s33zaJz3cUp1D518Kmt99SsBCCCqJqgZ91s/XnM6Ik/O20kqC
7kBnHOHAdlhyyI5/vuq/LLqo9E0PbzRrmLceon7+HI3/3VSVm4GRE2kIahrmC/2SaK66mgCLZHKv
hnVmtIXdqU7S4bnc/fkb/FIh8A24npiyEUHBLfrwdI16PVjtwjewzUbbKVsH14fh7My8NoGCaHWw
aDQj2JuMC2///NG/7Nx8NAmtBuc2JLFM5X/+8RPD917PNCasYwtuGu/JhUljfM+qY9xNcVH95Zz4
m5u6nozXGFl+LDbanz8vxsWHnpaWSycK/TiV9vuMy/4vd9T79VNW2/bKwqL2WWvyD5/C6bwr5yHf
Zm7lPBc0q4tdGtj09CV1QxrlqoCyr7QUv02m9/UQLRhIZ4EijAwiFzVGYw03Tab6r5ptlOB3ZubF
3krxOQx1XT6jKpm+kBfSsw40ii67MkdynwbNvC49r/N25ph5gG+XxlIgc3zv8ySMQIv6ohjscOGd
cnl5NGiDra4qem6AbvqbZhZQFkpkkUz9a017yNACxt/80moH2NCFm+yqcbKCiPFsjJcXmXBJSAUy
gRBMTbdEtJ8rOyQ9JLF3bPVTt0GC5T6bMe7qUMJxvuNUMjaPDefi+WqCTYXMfBq6NkJ3PXFQUVNp
bGrRVfWG6bZ6WZBlGYC1BZjcPE0BB2Vu35j7rlgCaorFam40Lfa6cJgV4yvFy3KXILjCxTCV8WMO
fvRNCVcgIMDQoF4FY+ij4wF4Bzmdwjb68TT/f+TJ/zB5hP+3T/kX4snmW4mzt/p3gvpKPFn/wH8D
T9yVT7KWy2t2MkLUf+NO1qRuTBkENGN1gFmwgnP+F+7EMf5Fk5yWnhP4Fmkha1vv37gT8CmBRcYP
Z39Mwf8hbI6P+OfxZJUyUimx9q7PIX6ID8uPbucTvfi10+rMehSjXa6a/pnsyqt4WKGfi/pLubpe
hl8/EZOpSXOOrfzj3pU1STPmmGqBz5tPtlG8ZRBYcy1/VHH/YAb9nS+AHcSj9Rz0zlfdkvfsOF/m
qlUbqVk72TvfUmjIRQeQoVUvjUXZoWApRrby/+I75vZ8+LII3VdZFocPNlmgjevl+8fZo19zKPQ4
NkF3jyQOVbB7FVPZ65SuCRRgx6h3rp3mhw76+6O0i+WOsKm9TAl8yxcqhaZmpMpQYjOAl9wSZ6c2
1oSOn46Jui6t9JVMKLCgVjxD92ytz34f3EnbCi0X9ZPVp+Zp8W+SzAfXV1g7NU72RkI9jYY+GZ7q
erRCB1ho2MTZAX9APjAdnL9MZnc9Dba30SoCTTzNkKG1Ar1Nib1HadO9KQXoKmm1+wW4JynXa26k
yL1Qp+zdSq/5XFEqhnQqwGCoFE10jdSWFIjcuGtpXdwlRLLtAmY1u6AWFllEUKvbBbx92esgibtr
j9PcLq5ahu91PlvfyIYsvqnGzkHxU5N25oKntCf5DeXf1veyB8Jzyl1a1c9pZwdHul8viy0eHCU3
DYRqdv6yOBV2lu/zXi/2Xrss59WocczH+JOxbtL6BIW/nbhAepAwZ/dN0mRlRuxmQ6Q3G8MpGNqn
ZK70+4UMP/jDQx0Z2qBdCiQnXxip5ft4tvbcv+BAK72/SfSWc85QOxey6I5Vmr8TH1HdlkGcnZ1a
742wpqe4zzLC0rDbF/tcZPthHvGvdK3uHB2CZ5iY4sIjl7L0gPsv6UNr1mbUxGQat2kedTkxaNhK
IQoP/oY30H6CEbGHrx0cIcq+1YGsQqMhrWwmtgO+Fmh+o7RunSUjI7lb6rCmpbrJgJlcOxrKk6Fo
2ggM+cI/OV3IiVlc2Ic50Pjxd7IBkvdkct7U3JWo0FCesJuk3UG4VXO3xFUeVgnxWprLE5r7BrGs
TLy3CZHAoUStvUOk+hXuc/YGqPoTyU7WjaWy4sy4X+0hO1tXqZG8efQ7X1oGig8FiVTblNqn2BAg
o0JBrsJFosMnDyRA5uUQsbGtPUFyTSyuAyxon9sp9g45gtNVXVSFDMaKo5YhAdNmo4gwQI9bKdyb
NDesxy7zci6OUx0rSeeBgim/5vQrdgUb+BcPWDjpfmjcdHRpO3tKbxun7CKIviw3FYhj1r7kqdWn
e+R34LGtpNxJ0kDKJj5kKWkxAJbHkNaDCgknocGapAcpqynyW5AzpEkW104vnL1Z28017bvldTYZ
O5PLZd+VMyOwUaZofGakLHszE9XGC+7I2O2vEFPJDYGp4wUliw1mMfXD0vTiPWgbE6Ou1n8pJ+fG
NSSe41JGepc28IPnSzZ6T/ZsvYP1s89BPXp7RcxC5BT6QsIX0+i7oYotwNJiZ0nf3usuvHIyWpmJ
UfqqSGVkqhV0jt+HSQu2CXyb1zhWn6qZRJ85JWIpydbsNaSCLuVo3Hyy6/5tMStxbRS+ffCk+5xb
JnaexFV3yurjawIZkgtLEA6IAcwfzus6UnQpbuouaLaymc1bf5n8zzOY8n3Gs3onWiHORJiXt8TR
DFuvYRIXu6S3mVlRbIesNrZmLN7QIql9kzfd9zhtmePOHl0mGyiWTVlHv7prXlqRfp7XoUbVd/fd
rBt7QM3QL50BhZNGCF8yPmqm/QyS75NT9MxexlgkF/Kj0kNBi8YlEGcw7pWlTydmvMbR4TAXMkie
vhk0k6+wx8QHYcSrTE0Y0qMsW9NXBpD5x8preRKHPrsiqi+eQ0T65cHyBO+1qgZ4Eaq1Dtgn532L
9ddk8IXTBetAK25E6+jQ+OjfhxCR+1evk0a2K2OI7Qx+U8K7aqK2HhvCYLiysv5uix70RGdaBF3E
Xn4mV2zf0anw46x8N7vZDLPWb65sAUp4CuwCipUXe18w1jQ7C8p3OAQBog0KyyyqOkueEkca27p0
uzV8yrn4FmLWWJbFjV2WCFUmWzsmsaVbm6Q3vy4ZZMKIEPj4UXmgvrM+RThIoTxexy3z8g5r/B0Y
VyPisT7Sn8yxLSoMBTqK152mNwtJn5O5w+o9NFHleAhD8dtGXeoEt42MoV6rqjz1+RjWKGI3Veq4
G5ik/m5IzfxCGGD8Hd3OcCtjdwx2sCo3sK77nU57beCpH0eQ/HORkIfV4683lzI493H6fdRU8Ink
giAitcl+6wavuTJ7e4Qbry39lZkyNr6mZSb2Y5lXodcY9KKXaqhuBOicL8SH6ijLxuUw2cOD2dbx
Cd1/f5VA3olEli+RCPpvaZWUdHKqhkbfSLe1HE/So+eTW0V3q0w72CmnepayKXDgQm9mN2jI2spq
HWtLKcIapcOl1PUkBOTmskyQILZBFKHfkTjcRQX6QgSMhBSFlliFN/z3V+eHglVftn0Z7IKqvUnV
kl0X49gdhyI+++xAFyqDHGsNjEyklGySNKELUBLl+ABbXJBNm40F/PJFXcdBcY9FYiLL14zPGsjR
Z4u6AxVnXd9ArIcK0DuHaihkus27cU7hiOvpoRk9/9yCCDsSPBV/74lo3NApbq6IF5OwE4TEyZl/
z5SPycpxG5JKSWPLFA8pS7Y2ITJVxPbIk56LYbpHEVQ6W5ip3cm3bP/AdIBJZkxQ77aslb1biEcj
OsydLvYqNTbd72aJQoAszCXYMfq5nR3FnL80lBd2gOVlii7DL3F0KXcYdloFssEuoJvkwrHZklzn
mtBCZCi9Jl4WfK6Hluy0g8IVc0XcgDwnyPbWZE64osJHZ8b2d4Xpo6OtG/QT/nmZnwgvEl/sMouv
xsJV37SJ9hs0iqSJTAzdl5G5wt5yUnlvu+NdB68nJHjyAexcfeRAiph0teMHFsGznCVXIiqUPasw
u4PP8hP1SdeGXt7kV42hWTf+uAK5Oss+0/5XpzqYu/3ieLdZTApHOcE+sv3im2MjinK0Qj94KQNn
38p2fa8h/utKsjpQzUaoQpsQQea8HQdm0kOeGdfGVD4Xg5OdUzu+X2rpPY4VeQwsL/XJHsz3uhmb
k2JA6DqV9UmgQ7lLhuVQpnwsiOd3ghvQ0Em6NgOiUJR6lO9pfudpJH9lYujvVj0sG9vi+9fspHAG
ezZPBT6D1bFtrzovR3E5JmdUbu632FLioiZpfsqyJHj2OxJI8GYEW/Rq/hSKvHZviQMab0drRitH
Sz4NF6BJILBHxNlkw4grnKZq02T5iydjikdzBInrE7FsWqW8NuaEglArkS51zW1sVI+20tTWNGry
T3G17q3eOSFHyh4K4V7aUpVboAlR52nlGQ3VS65SF1lgUB5B4Ay7BvbiNkBf5QjvgZWOaBcvCyLC
vQzIE/l3ATI35JT3jn7rrYq7x7kRd7SmvUtZ+F+Fi+xsdNPHJkjJ7EnMC8a2R0GRfaqy9KW0p87d
8s1gmCAe1kc/26IupZqsePhGpZJd0Q7jMc/iFtA2elViQvoDIktnV81zFTa5SRokOX83S7U8yKb2
dwDkc/RSk7vVE3oNmX3LnUQuOcuLKHVxL7DjbeeKHdTusRvZTfyuucj3hSIPbaDcnH10WXhriPnR
ExiKbGCbvCOtJLHwx6VI4B4JTEnPBTDyvUPnJzFckCvtcNSVqi6lU1bHhK7NZkH5tbEUwc7D4Ju3
eoY+jyG1vRsZkW3NpTtguR53uUACVWLIuB8n8W4BkNwwYFUcm7xtpzPCm5ygI9PQOg14fa9pIo+b
ulqsyEu8z57Q1GGS2XRjk3yQj2W3S3J/uaqFjSqp1mR6nksnrEebA5eSzrYgry2ZPeOubFgjG/S8
nq3ZZyGt6jbNCD4wiGhGQVR2JzV5vb/TirJ57pSmb+tsQdM1+e9B1zwvZf1Fx/AAjJkDzgazwETD
SB++rLHotJus8sHskp6gZcKqXtAZygOSfr8/zj3qaewLPb6HbkB7SyDcpnaS/oC9BNmfdphr0SDu
om/WrymDgkePI+YSd9+TQifhLDBZjmF34gbpHPbEQZtDqfTXVn0fk2k6wkKBtiIyYkDHIbiZUjP4
qhXLEhJFM24bKqRNoEq4okYy7aaiAZjs2Pe0aLG7CetOFsEXkKgPhC8mJ7vhbcjIUtx0s/eQpXl3
oCNovEy1m+1bjuRT5T51gQ9PwMk+Aw2cr/V1pfOIptikOSM8FOh9hL7er1YzXYXL1SgY4lcGLBqB
XpKA7zAwm3fVL9VDQYIGvgJH39sJETq8fCE7C8pr6RTHseqJVMz4Zm0fnPhOr+78qQQEv6uN5obD
unkvvWk/uiXxuxVZe06DhYMAc/XamOSqWn7i7nu0z3u9mw0cz+tRE9kgg2IjIT6I8xLfb9ihGucy
+bywQsg8NLNupUXwAyKZ5CeBtHHHAxS5aV7ssaTc+vp0Hs0y3ynO4VsvvidYuLiMeJ7pNYKpZ3T/
1HjlwU46bnrsLsSecXJd9FVUxbq4oBZ4wJCrfaLm7s8DY60jIcrxV++H78Eve0QuDtaCQj3Loj95
BRFWAj73Ft2zhdCOBi8EbHHKXeTVW9sS+pPKBkHAjq5dFvobx24w1M6DiUnKWpV+Q10vvi6WzHcS
s89/z47/oybhY1Pxn48pE/8Mmfi/TK3Yf2uu36pv6uNf9f9gYAXDyD/1EA99nbzJ+Z89xB9/4r+b
iKb5L+QLQK2hh/iIOv5BTXb/ZRg0CYFDYOWl0fh/2oi2T9AFxneMhT+6iKsc6t9tROdfHiopRFIQ
eUxGLMZ/Qk1GVfexVcbg0YEBzrx17Vf6H8HJDVLPvg4IZFe+9pnX2mjLhzRmDceH4Rwss6zxfVT6
zlfYHcz4enBSypRqaUMyrqwdBThrL1rWMC+qJ4677s4bF3SDXg7iYBypxuvG2jFLGyOEnNZFWJRK
AI/eLD/Lb73cEyd3EQTGNA2tlNJ9nUfnffD2rAlvkgwD2iI+9Tu0r1s0VS0KXs7KpqzTK5NcIWp6
BeQg8afgxLA9uZ2SBqVs55j7JY+PHQGwG9Nwbh0t+JzPNZ4RwVs6TmfyyIsNxbq2T8lzjOLe0HaD
plmXydU4sWmtxI9Sk2Ud+7G3K8u42qe6Ku4nN2HO3Ae5/5ggxeGUz7mhRUfxaRqIRLec3DZC2ito
hSWcATNcs1AfhWYS4NE12qOguCNjVLakpZnJ8Fwohu0Uo4yjM0bjB78n3y/xvaSkqOn15Si8QHvs
+TfWyym6ET00gdm93jl6VE9LDMd0LX8ziOhhi4As3Ro6UwJ8AZxO5myswoTjNTF3ad28BCkOOq/R
opST4OcF58ZOW+uqDTFhmtq4g1c82MlA/JfWLL2Keh999aznCccxfmjOZpVpZ8sO1JoFXrFQcc6M
4o5bZ2cuDhxPMvHd9gaWxo3wSVOde898HgCnASebq2NbtPNhEuVXi+5iUy6XjqTIqCRF+zt6RNrZ
qdbD1yfF7jIuy5Uh7oyExhK5elMBoL9pVwQwPWRU/X1OkzTt55fZSNXVxHT8Tet1jv/VZoFfuk0y
Ze2XFn+fP9sPc9LURzU4X9tW7Ikgfp2wq9C9+dIUyU0hl3096YfKqO5l4PEDyo67ykngtjcD4xuV
Iw1cauV1ikl2fZLaIbSribOKEZoJk223Ha7M3C/3vVEFt8yUQh+LE8UBGVAH0h77M+Fi1d43tDas
HfkF/NNhqS39ja6yzdg6lQlqVxMQTka86pHBa4A9AbMLocLm/AnGFH+dpRfa2r4tzziiaTAV7Z1q
S7xOIymec6uqu2kGBlEPGJuMYdQOnV0M14EENsJQ0UJr6GF3d9P5inA3bzOReOlJ84hvI4lyM9OJ
PCynJ9wwxSZ3uuzcCwRPstXjo6vK5GjGpf8yaI11GYcGb13ei2Grd8TV1PLV69n0JsG8jJjRJN70
g+uFtQ56mKQDTjn5C9lflGqyJVk7t/ywstc0Rad5GpCXXON3SI69icWgWHXyDSIN0kw423jt8HUu
QdRuZsn3iokp2/azzlKh9MEnIHTN6uS97jJpb4KSYPCsMfTQJObqQlpkcl852nh2KPMOEPbqc5EG
7itDjgd8bt5WNTm1T30iqpuFyhzqE2nd6T2R0lQ6xFseR8u/aepgzyaOh6ybN3Fhohi61FUwRNbk
uVd+P7aXasVfBA+NrIIIuxqheDE2MLv47iw5ChON+UwxmDqd2KS5iVv93Ouju0cQOR2txfPuM8vA
nMUKfRIs+zx+dkJ/sPIubafKTeayxCYazeQiGkexRaJ5cBvzEhiUan69L8Fe4fwZjn5tXeKOV02N
X+liEPIbOLsZMxm9toQY9wWxfe2lZ0fcpRotzEDJaOmDIkqyyttOfuGeY+mEGE6+tT6CSH7OaZhl
taVrSYBvWoonWWMJ0ZV7X4kquwvqxdmVRoHBJPaX3eRazbszJR5+tGK8dcgvPOhDLR4dXUZZPYVg
STMQ3rhh++rTbFPOSdweheOc6qGMltp4nQ2dVcL3rlBi2Fui7SR9IhUcJyhxCP3c7DFdJ6Sbuta7
Y+tUmE5ovdS5H5mjLrY6en3yIX17xg3rPU01QTRoQ7QI7Tf3gBivLfGGKde/vphqJCOlKOOD7Szu
1prfQcuPe70X1Z73bTpk1vI8cOhlY3CScJzb/tkJqnCwmsHBYKcIBnWC4TaXOJOSPtnNTSeifOiy
qFsc2ozjdEpj+hsep485oJWMF/x6xs3TWYl2a2Aouo1JxdsKo75hcvPgx+lVYTR8Mb0IPZXdEoHz
OlpTFokunSPXbLMXJ8Fca2cVP5KFh7pWkJpNG8LseXgs1Q03JATjlpvbEL1PhP3FuqZOtYgHsJYL
vrvp05C03aEslyPR9MXeSUm2r3rCe1JTUJCSw2lwhij68+wrl3iiNpeb1BcGYxZOcGmrmo1g903y
5rCKdGnKixfyYMyN1okHcmz8U400YZMabJmJnOLjKDN6wn0Vs3zTmi/z+g6mdYQqrjslVr2vGlUe
BqH0UwdL9LEzrgf6g2G/DJgtywXbExV91MBpPHM0WHwM4DPx1qRKNt09EGPnEGMLDGWnPaeqSEMe
QuPgtXpw2xdwyrqsE0e2B/tQsnpsm8QMdriwiYrgJ7h7dxw5g2tSlxtHS3L+NA4py68QG/QXiPL1
TS+9JyvP9jCVopZpJRbdtto06Q1Rhe/S9MJWlWwZafyVjqTAQ9i9YgZdk7qmcauzx+zcJYtfWo0Q
zsRnz4tz3dm6GLCZ46XTudMFhozBbT+njRxi4B0yjjxqsCzKWW6Qf2UHJoIEAY8CS2/D0zQl/Y4V
/Xlsu93cGfs5064WkZ+n4iWp2Cvzl6Arr12nxMShIntq9k6e87Kl1j36OWaWz1MzP9S5c5cUX4IK
e11Q7pIg+FxJco2KC7Oy0LOORJe9mD37KkmcQ0fabW8dWpKrREEIRdriatTnnHXR6u7h0uintkaS
a9Dazzx5dPPk2YZzhv/RvW8H5lVMZxrMx9YtkcfsUk2kDYQkdgPprpnYW7SJG7c82dnL3Dq7Xg/k
fqzqt2Iqb4ghDUthPiDCeCEl+OTY/bXq7BvZtLcdD8wyZphIZdCEZMoyMfGYs8Wc9gBqOkeNinVb
G3MWxgMgEIDFyXWZJodF4AvEb7DV/YFzYFV/9gs4C2nmf9YIwI6U4nGhd6fDigLv3PKuTbTJOHqy
iTVM6lQcxVbiHPPWJfmnqPdFrb8urcDp5zD7i6f4tvW07GC7ZMz2GhGz7WQ/AISxtoU+95FnZe29
kPxdLhmLXzNNfk7TIY9Ms2SzloVz5fRNvQ96QqS8et66qYx3mUwv1ax9SwPvIp2Rhwueg9XK9zkN
LjOsiYDGWtClu6Kj+mppe1uZVFtr/VpeK1+o1fg7aGSLNsxWSLI2pfNLaXTcx3yoXnjQCInUxHNZ
jNe9736te/2h4gTDsKz8RmEmTo3jmC+WtO4qzttbF0vmmKYbV3uwK+POHxSPkjnEN4Ya70kbvkdZ
uZcsBqqZ14to7XpnqvckQDNq0ZPmDUJ//gARcDpm+be1iWJWDKHnrr4spJbuwL9sexvzpW6n1cUn
/2yDIie4qcoCAupStfe8U7d+Vb4DFojI04PCpFX6ccCYHLkO7T+ERJYdShwZZytW46a3bSdq9eSq
UYqUOdgED2TtpTp0qnl+wgLsfYG042/TZizOMcS2cBXqbtrZK7hTdPXToWYxb9o+NJAV/WgKMbyR
9SYoMkZqrnujE48UgdOgukjSI6wxcW6awrzmkNRHXVO89nF8j5Axe43pZHns9J0YgigVFOAuQc9X
laHEjh1Z4rHjOxprPiqNUvsNCoJ5qEY0415sasfGx/+8gb/OcrjiwAi/ba8SjgyM0Nj3QflWV2ZQ
DldZU+SR4TUVhyenPzWjkMSRL+pmiDN3o9te9bgOa0PXa0nZTSouB86M4Mhu2V4Bf0x2GeI0MmvI
W8IhnvVRUASffZEluy4xmy0z0nq/0I7bDlWutqyTA/7wpglRtvYnUWKZaG3zDSZ28D7zfgzYU/P7
mmToKCejfjt5nb4Z9fQ19ZFMaC7TOsw79QldC8b1xOvlUcrEeJoIOwtBGdKA0wL51YyHdleomcZg
gvS3LozgSfbsw0OguVtb77yTBSYhbIijjsgRnjdrDPK251t9wnoKP2JsHY9eGkuSORreofCUfUCS
XW0GhojawTeNeDt28/M4T0aYYN0uuaplf5MHgqlbMb2mS1XWYQu7BXhVO7cX+KPxjSzwwsrSm/cz
K2XUCW25FL0KiI0T7X5Wi/UZRZm5691uPBmru3jr26zEZWtC8pUJEoQCB/XgjiGCgWHX16o9qSBY
BREciKEAPzGh15/HwSSrUfXjp4VK+xMIQ1TTC/w7Vvdqb/ioXbHX9tuGJui9jkV52axGx6u47VVo
1DVOXC9WqA1iEoMBPN20gQn1y8vl98Hqxm0bFOZFWt0+M+r7KXgmLVYzN10FHKZp3oy0iqPCazV2
8tg8mGtOy1K3XwPGP/txTgJmCnM8bgQIrL2nT9Y5n534v6g7byXJlewMvwt9bEALgwYLKC26u1q3
g+geAS0SCZHA0/PDkjTICBo0aW3Exsy9t6qAzHN+GbrSsB/J+vgUgea8NqPRhWrBe93znr3PJng4
sqf6EuPm3tO+1m0SV3Ou1CW+5J2zJrnYq04DV67rVZ99xfMVdyqau1ye3HIoN6as6fDudP9srm8k
4d1vhdEWTwOk8U6nDilq7ezRSvBbYpiOJquqL43nqCuLuXoUoxFs+6H+GB0Z70fMnxcay/uoRqvI
cZRMZw9Z+AUNC8qdCrU17UxLjoF5Xm4lcRPcs8z6kjhWJCHhkiIB8UfTvk1GF39QHSgOI8Eq22yM
nV3QcOXok+cdPHbC0PNSYzPRi4x5tD9pBp8lHt3+NOLJoSK4cJ+sJJgPwhurfTMz7UY1oVgfpgjm
JxqYzDuDmvNj+R1SIn3IBoZAa3oQnOmcRKn9W6sJXLGq8ZjATG4F1NdT5f5KBaGt7aPojV8JGVaV
OJrinjZ96LsHq69/Zu70U7XALwZNWx0CT64t3QKHvDnl2iUQjvZUmoCQCTLNNwy8ND7iZfjFE0lc
uo+rq8JEf9GGLLK1nCbCyko++OLzs7K84o8dQ2QSw+DsfTqIX8jv5WDNSXUQ+vJiEjdNrG6s3tLK
CD7qqWdvmUzxqRAdHOfYyr86Gwv6EsQGx85IMj11A1UDAWpEBYWlm3EQ5e8myHkQetRikmPJWIqw
G2ZUT1qK62wT+9aSfq6FQhvbTfpzn1qJuXV9TYez7yQhADb0+l0x1LLXjV3yYduJVjD/l8NnQg5u
vUl11dxrt24eCz7jvmwYG0OaFYrLbNkTITa1MB4IidKPmVVhPJ99UdH056TG1VSt9e7S8XdTpamY
HgzUppuytNMupGl9eh5UPS2Rxb+SgCTh3mgKLN+01kDeZGjLvZKSzdTwyvbYUVJJhWFK0UA6YSfa
TKLxHu2lcP7E8Pkwp8XMJeY3eThJ6E/Se3Lv7NlOtm9MCpdCIZC1sIiaP/TlmMizYg2qKmF7Fma7
dYRmRbOxeCwLDStTTgbF5DX9SW8HyBLADFGcXTK/tJDtPfhJguWxihEMNgW7RVULeTa7GLSG1WrD
NRd4EVXopEGlvtuhh5jTDF4A8aIZ+99O2hzHAT2KPjS0NWo1RAMYwCkd9JHM2Ka9Jm2ujgSlnxQ8
uZdr5zq1XjpUErYwCftPxK5nHRkSGT/R1dUebGavUNSNDAfZsbmjZlNB10Wzv+w7+9pWZFdCFaFk
MZ/4FEfT6T9sFwnYbG/zwU+jwRVHH31PDpnvjh9iGsPcM/ZVMIVDDNGb0fY53RJG1/vsezJyHA0S
dFkToJFXcK03wspDB8LsMExZbUaEvsA+ILjW1VtRuk+U4ERmNe2Ia3qx9WqbiXhEXX6Yyj+F5EIb
4cjczL1T0tm8sBmOe135f8mSIftIZ7kdfYdEq8HKQEVGsZzd1HVPwVC4YZbnO19Pfk1J+scy5vli
Z8XBmZ0pREW51p8T4pPZ5RvoBUleYIob9BTpJvDnvaOyeu/4wbnW4Z9Qepx9y/nly3Wmo4c4qmmI
YILXcRexetrcCU9EfllhXut/ZpPhmzLS6s4NvPXaWYUG1MTBQ+OEEQ28wwSsTLGzwKw9VOuB5xBG
gfU1n2nwM+yN6zLn6Y7/bbVFlOVIUjK5rYK1WxNCTnXwUY0pQtXG0YCIhmD4u4OwOwdCqaYUOlz+
NpX3sPjGNWCNH9rgtcbPHmpQlnd6K9wdD+g3QdAWIgGP2BfyjnRnvjXJzG6CQtLWZ56KGtGd9UcO
T5o579CjIPDAHMSrpLal1WwB3p9tp9n6FPaZ0jmrIPny/IMgb3YRuBW94GXRVljMPxsTmTaYiGi6
2HRee178kQyP1H+lgfgutJWy6jBV9NqDZVr7oVHfelpck5xP3JuKVcDd2rP6cjM4zXzeqdLjcq9u
eXzp0hShaxafprK7M6neCht8uCndfFvH/qfI6C9f5vVMT+4jHfZEgQREiMIjzXMDEe/HUTYRIWba
C1Ef2r7OUeEX2KQ3ASsMZJ2wj9z6bzmp8zGgYzQqQlvhntUSJaV5NNj72RGjRneaDQtegE6RmdFR
5McRC8XTWCHp9E5ANfbGRnKzGTvKH7W6OPRJf3KDhvuMYHWmpQY9HGYH4tBmvzlMXn1x9eowW4+A
joz9k9q1DbdJTP4V4hvypfhqwMD6U1mw37ok0PfSc8NyqtWhm9vN3KLWGXGJheB+j5Nf7mTR865h
SOrHYNyAQWwAyo5jQoWCNt0XS9+7AkrZ/Z4mn0Wvi7nMg98ernArJ0GhLP60XQxWby/9Va9N/amT
1Kd6acvRKsYiVLmfvJFLZEeNbWaHNsapStp/u2EP+i6hiWso843baFcXzZxZKrKXxjEiFS/GrgVJ
fEqFiMhg+Oy6N8Mn3zMIHogADUUW7DxBNNA4FDtcyWt0lmU/I28NMj9qRupm1gJtIufXet9JvLfG
H+xR3wzn00Yaottq0n8sais+Jo46N6XghRfDckZ8HHmx/lj14po7oK0c8j+1rh7YQI7VNL0j77jo
83tgynstsOOCMHnbSTISkOH6niPzTVlT3JYfpcVPRlHvKRtg/BOlvWrmlQps6AxCQvThTFnOxq/w
hRISb+p0UFWXuagRjfqHuluSM4RvOA1HsnhI03+s4IKbca91FxuciiHIPvlBDQ/6Cu6wKeJXMd1G
lxPFW54NcwDk73dZsB/BRduedMDZZWcEn9a9MK78K2zKJh3OuXhfWVJmDtKEYDSQhnvdPWMiVfYU
zS5piYv16Dqv6GBCw/x05p9CvsK0sOyxDnIfSM7dZlHnrl8FsTvpf0hdw6Jj4L3qD/o6LPT1rdfA
3LDdFWiqI/bJd6VJI/QberD1wYPQD9SLRCEaDUlTbE2ImrA0/ZcR582uVubd9ob5KmTHHmIS7rP0
f2zlnSr6xGxzeChZ8XYBUYgnFIeXhPkl0lLfOLdx+YLf7IaS8diJbH2qUbXbaVCxNPYyTL1mudik
bK0taFE+eAc0v9cezwuhL/4Tfe/u1tVmlHduz343u8nZNIYvQhWJ59C6wbtaFUlxk50cqHmeL8BZ
dvlklf0friDQD49Jxk6HCwYLktmK9STvZ/8hznuofBmQ61EAfHD8QmZ8xEky0l29yKdJf/W0+kZj
6aacLN7l1HIfsiVwjy1tJ+hgn+0CdNhlrRFIgzy1GNESJx99b88Xb3J2zNZQdeTYo9sLHNcjU765
mObj0nHTmqtQfD6gyA92GMumraG8lxQPvR9YZz3XH9r2beqQpcvqpdA8ctD6yOxpGa11A24AiUsF
uVaja2NZoRD7VBOpdHBKP94BheeHekmodE2le7N15R6Lvr1mUPweNtVUT+8tQC4wC7r3oA6eKkIi
2WUcxd9lFNNA3HWrPXhxBaYUkMzRsCJt9LX9WJK1CIacl9ckPucmWqFynBP2kFggLWm6JyPwPvIs
yY5S0gJrdBlJepiYT5lXhEgzGUW91rsGAtV11hB6tRNWBVFq+D8Nf23jmKW+p8xdRI453dGS1duO
zJG7ilN933rpGZkaoQy+HiWO3I4J7oe4rfOoaezjaJfHURAAZKdx2NryDSz7pe/xrjdrAJDmzbgn
ZuopVTCqnfCZl8iy0pk1/KG/JczRL7Nbe9zeOaOpV91VHnxXk703zJE0ST/bU6fxPpfaDXThtXCK
A2lIB6P1n5Y8sREODoBYwQjg75yW1H9Cz3sYJMwtuQibtLeQz4r+lV70xwZDWWgtvQ0enJGUSe70
1ZBr9bg9jVti+f6mTNWbJfe7w9IUP+kcMzQ6XGFjwaiF4e8791HKiycPNyMoxPRCgtI1S+xXn+VR
A5HfZxaDVIKBaMd6T86lcI4VZuUw5+tBBC+eY/rIcID6S3mSPa6BQKa/Sh9iL12zr7kcE/2ZRoZj
vUDKNxXDsT7zAOZNTb0tD3zcRHpSXDSPMAbWA2iFSqvTkzvmJ1C3eDc147wfBUmFtEuUYWJb+2ZZ
wtTt+DMzFmB3mI5ZI7RwKRf9Nal8Y6Mm9zbqxKL3JNGF69KC/J2Az5rU2hHmldy6lYATT1y+2SZt
UcvRyOXuRT39QebMxOnmTRgXlrFbJNqyrjAIW5+d7lbgNsjyVeQa8xh3vV8d+66tTomwOIJaNUTx
gDbNkpZ3cI3+K06XdgeGYUZTF6eRJqud0oxn3sfHLgO9AdpKGbhMYyuWHqZ3ARyL9UJ9EINKDtc0
TyxvnThPpZ7/djubZiyRdqelSZj1xwEVKeL2XUYtAGFhiK6yZcgItkqno1COPGqun/NuVgVyqm6d
+HIDsXI+hGtSUmQpJcntQvugZ+CxQ1YLpEP6b0pe3rWKMY/8jb0xokAwrakM3U7Lot5vPxJYpEeT
DSTywafuvrLrLUhSHpoC1dpEf9/VWmwojGbUyd9dE96D/HkeupfZiz/LQdd2drcEF6ZFAqB7iPCM
0K4wkKufWXevDTsxyYLdWSMN+kgCV/5KKZR/kRgdjt0AxI2zFNB51h/NlVle2vKhcc16n6F4+90T
N3ZQZqdfTJEEP/MktfemqNVHptfLHuvmDBSaQAhU4svQapftZ7m1bvowp+ZdI1sXnJb/AL9Zmmcl
rAk8FBID4/qmVoIQRyP4XbRWlAY4dzyzQ5bbV8xDGHYQLDBFVIznKMFyjhG7JH7XMyf3nmS2GVVe
++oSj0zgo4/WgNDErVT+ckjQ0b70qAMPPi1ar6TiXStDz77gVboDaZRYvEgsrFy+Q/ps92OWtUeP
Vpow73IS7tC1xNRGbSzC4sClSHOuLCT2dXVM0Y9FnTVlxybNd+h7ixUIuzZx2T0Q0PwdO7TUIoTg
RJOLKcMpZZIgakVGQdudAv0yJ/p3D6CQasZOw37eoxPmqeTtIeFDmZthsCySMZ1nqVOb0JRlcyAY
1PoPn/n/San10P6pn/vuz5/++t3+f1BZYWH8342a/zbIvsu+/5vIir/wn8303j8M7N+YFAyYXXc1
ok9/ZP+v/xL8g0iAgHghx/R06ulXIdd/FdMH/yAwxDH0f1opHXe1d8pm6NN//Rc664nlwORIe4dn
6qut/P9QTG/yJv0PN6JJTZXhEvTi8O/jf/6HWTNPsj7FTsOSH4zxSQ7w6eW8VZPH2JN6O8sTp6CT
e93ao/A7ZMruoey+KCwcQjItWWIQOLwEoGKo4bW0eJ0ogieViKA0pKnpCys2o3rq7GMLRTPQWmhk
2KSDguhw8KRdlr1IMKjIsDmFjXG7brpukyYoYskWT8YjMbIUWX300mkuVvDTdcNpJn64TuNiY6uu
iGyZRQ3Gb+5FZnmCHokLITfDxLBggj37T4KIgdp+11id6TsBB/COomLHJs/jISUQMYoXC0yHNZ2+
23D2tK3WXSdArm7RoqrIT3o5fypj6jd5V+yFQfE3218Hy2LL+GOctYNZMDkpYgYzJ2ZH+mpILUkB
ztuvvsfzlfkfLkaztgD7+Bzq3y3XeK3eR409ey5M6+CtxL1cRaguWQSD/irKal/L6XUo7F8Llw5r
QMGpeTJnH9F2wXhY9JdSIjog5znULHUOCu3gjQy1RrAbSD48TSbp2UGeHuzpbim27rRWb56wkNK9
eMEDbBuf0/HDoTJC1aiHjnBDiMhqgChMmTK89EnQedQhqNMsby/M6qKrLxjA4KkkfOCtwcPwYmgZ
PDSmrr6HYu/6rypotjqBSEa/tqyJT4oRTj2jdNM95yxdlWScQ3O/AjVA224CXxETUVs25tYLfkjC
uBa0ovbY16NWtVu5TCcH0y/JIhaXdLoZUdy/dWw8YqqIl8+Rbvh5eq+X+XmCUvpZSFT547fvMWOX
o+bvrsijJPYfh7x87MwpLMUTgQ0bLe42wLZRYKkkqioW+qr1cLIiHbzg9tnIzn4hXEK+qaF+nctC
bhTa2EPWzPlO5MAWva6Xm6Ex9soywsCyIg/LhVO/ooncTpRELZTaue0ZsfoYVkSb9D6Xex7ciErY
YMyI5ABtDsONE+mtafhKZ0GYz8mGrpQFCofA3U9NdcQ+uXGTa+seqQjAKqxv9NQ+KK0hb2bAY1u9
+qZiev6dJ1XYNOfCqx4kKVzcHpEPQ2sOu3lE/MXYHwTyxUyD56z8xQabzPkrsfv80atrFQPjpR25
49dS/QTyybVzpBZDBDM/BOwGBjXPxRnRJ0E0gJ2xMZ8nrf/BOAYEK7D5pE80D+JsIiFTsAh2OGwX
UhdmHBC0+q3td48kCL7PiX/TF5w3BKYbq6YlwG2jVq/uifyfEoQAEjpoX4SbPLXe0aJ92otHblrH
OFQSSDdR5ByasLzIz5OB0HV10KT2V2VedsZo92gU3ZXo+79TliEWGFICIPKPJlm8fYpyRIzWLcDS
uMG9gtAtd+ZfBiG7H0vLtD6VkNllXPeRzrmxpab3hYT98YTRUKJ/CQZ49RpciPre00QGf0h+L8aQ
oHsEUHvurOaO7OBKD+s+R0Pyt1hm5630psnYDIm9EWb84lgFf54gN0Xrq7wXSbZzJDHPOiVnqXYd
KFDtfGQQnvxiPMK9W7lUcpk/RtkhDunP3aw9k8OEXDz/tKuJotO63yqoi11dkhej+TN5xYM/wWIw
zItkm4jveM3BbjCyNiP2SevvJCqCy1lpB/u8zt1lO4zvPojbFrN7+hs4X6FjMuDQlm6GylHFvNVj
H4YeAnldgfWvaSi8C00rMbE0frPNZI//tdADIm14TBFHDfQJO1okxUORyzliC9JJkOrhDC3xUQEd
pEan7/NAk9wTi/5rFL4FdVPaoVzEvJLiWyHeTU985F7pkD310VUnrQv8u8h+txJHSAyoWIh8Q+Ks
mR9GXg60D6g7NO8h0082IedDsO+tX5RL9AmvRssJKc5z2RyrZPxy8ypdhbMHpA6ngn7CgsewbXhk
LWIDOLiTGlXCjPDC3mDjjmLCkxtlX8sJDiFeze8GWv75Q3KemZ72idE3gpYmlryyUSytqFPpNR4c
ynSntmGbT93F9JdLW+V3lt1ny9CTLNRLEJa28m+0WHxJhbciHdTF5+ONMMVj95yZF+mA6ZM6mZ5M
HTDKf/Lt5LPKsNRONdCxHw1rVu6z4HxdeVkixr4o+47MYkTuVJDBB0oFLBe4gHfNkfYqmXzEvfjS
1oVfnEbLA84Wm6EiSoBKngCzYup1ZI8kNzH2e6S4V6oRPzNPHV3xWpXdh98Suc4peCZVCUgyseZt
rTNR0nuLN9DFbR/03s2FUIUNgXYaESovvQGyN40XbSqemIbbo7207LdJshxa3D+Vd6uTae+lALJJ
ShmDv2lGfmXwTHvudokwI9/v2DEdAmnTEhXrmJ0VaOhgpjSLMmZY4KROM45HiF2kjiVAFp0kn43W
vBA+gZ2uPSvCljdTFbPAmKzW3kVbXDIum/F5qI1dWvjA8IRim4n9u3eD996AG55AfW3efPINzGWz
VJ27m01DI10fCXLt8KgEELk664FWfqLM5sBTGIQqbCv2VH4YyayOSkjeRdNHjathCK/4MPr4IlR+
bEhzDXst2xkeskyv+3AsRA5G/GQIMvYElnN4soA+KHpRaI/J9jZHFfUGO4MbvgC97hfr3Lpqhyx+
gLdpBrSX7vDWI7UkL4YvH9h0s5B5tNFNJpNVbwfw1jRoxvJVw5vD7Jr6XgDyK4BGty5OtTceyrWw
xJ7O/2RV+KdScMglZuK/jQn18vYLuequyh6ajoVB1/6MVkfPlxcFc/ZEOu8zSuKnWRseTFfd4S+3
yoqrTwseuRzcZ5LNPunUrqqVOvhLkuppkmf8/YlDKYOFolUfQqVNoGflvqCbU/LaoH1L6mvaXkf/
KzZP+vhm8EbHtR1m1Rb/Cb0DdVAjmZkPBWnV0C41KrKZlAgteMPOhwL5W1b+1unUDosgecnhiJ6C
n5PfDqm07rzkGEXrBiLLSLkuqq98HfB6cPN3LKSRyW7WWD6uGYS9vpoP5gTxwqh9RkkeeiOJ+Nrw
nGOm3KJ/Isg+/wsVFeG6Pif2dMkafEpeN97y9GjY3lmVM9EXlX5TCpHTYP/qEJUHSreZZJqD0Ws7
3Uo4ddtDWwY1MfVZJBwIDr+B9jMZ39RP3QpyAoHsu1ELSUU5mZl7RJq8IXVA7bDGvuI63/a+uBvy
aoJgLKn5NGR/PaSbi1Fw2uonmZqIT+pHYgszPMq0bHZ9wTk/vInEYP7oyR0CZbGQ+9XOtAMHfoO/
PmaMTjetzKg6l7ERyoKD03Y0nWc/Rqo7VsrduLOAMmwISkKr7SPpAgXbVPJkOVd6KVAyldZfN15e
kQzVqINsKsgG747wOj64+BbDMjcfif/zN2NFIVL34/pg8IHiN3FVc85y7V7WwZea++1iaA9mZ5Dy
hFELdS/xozHicKZLuzmVOjZubltJ6dKwvJKTvQmgR81GHi3W+3QhGMFr/Cs5fScDGgNg+JAF87uT
Tm+FZwLEG2fuCXBt5ppGPwtaxTIzvZq4ek0NRsfA862kQHNt46gY8UdpIIS72rR3aZqbHMSw0m2e
noWrA0BSmLG4qMyggNENveRUkwVaEbHovIApgbCu2RQcKvlSX8ba9CPZQx+6Y//qV4pZd9DTLa0j
lFoBHuuUIbV5/y0ztoBp0H8xunafbs35XyhDvyUVrgAKNYBRJGDWOBg2gReJ6UauUaBo0TxIaE0T
Zy9us0NiEirQGjg8dKQcZZ5EWR8/l+6SPJZKq8NRdqirl44TN22qyXvQZlU8UKGokBu1+s5GcxYF
2AKXRbeZpfcxEiqXvJbIreGDhpLRX/BlpLX2rvwmftRMVr3RopVn6dUOocRx6VZ0eXBelKbdfJ/S
K54cnsi2Uf6u0yZ0RLqLOb9eDo3P2teMw9b3UmS1KwFCTGj8RcbIY64TtmU6TOyGWTzMubeQ2lXI
Y1mgU2wLao/Ii9sSq3cqgvhOFIlOwUpL9k7ThnVdP6JxJTGi/p3lzrbseiwyuBO3CKE1Ou7rb8PN
88csT+RvA5b74Jf+yhAhasoY3QTFNOEE1b/3G2Lsga6IE8KcAOuZQYwNwYWEQ3DAhNZP6pqpG6HW
QaO1xkLzENJHdSDjPPKU+T2a0to1kKAHkCZAOEF0yCLpi/DGzjoy/+zbNQykBaWb9bYGkVt8fqQd
lk1j4y4PvSiOyFyfpI4UkfFvRYKMYvwNOgz9tgwbt0sge4y/rl9ewPcfvEEwa/KyoKhF4sj02Bsa
219Dascy1emDIvR1T9YOAsGeny1egNpap5K7ubPM0HBmNIe6/Go782PqjLuFDnCW3qURYgvM9KB4
ss9F9lfY/icM22EKvL+4qiO8Hn86BOuZjL9Jpz6Y1S8/eEsm480y5HNX2i+OqtJTPKe/NM/9djr5
1RBA7mkDtgQ+vWabD3RFlOSAut9tsor0su0cpIzMqj9KNLRWI2hB+12xxJ9TF1rWjyGxR/yOuDSI
hZjhvlAf8vUySOTD8t7pTrJrNCLkBfbj3G9vOHIWILUnE8PWwSq/WmNINok+Nign+ofGE+7WKcsy
cgcJ2ijTm5fT+O6ATFZ+s6MIdbPo+pvkCpFl9SLXlTAbflJ0MyhnF8J0MldFfp/vTdWfmiRZZWzP
TV3eQPRurVkgNGeYapffYwYYzcWLS4EaDoGcXPSrVwZ5SkHW8QwDopeAvFp2L9uRrgm0QbM3fxNs
d8K1Pl6oxvqbMeYYqJtKMT7W+oivmGZCflmWfojDcqk//MXb6WtfB3lhDO31tu78jy7Ha2zpgIVE
aiAjWIOxTTKOja8s7x+zND7gU9hY60ViumJb+uSHe/a6rCYk0Syn0g72nYRXVcapNuCzpmGjl8Or
Y1b4uytvHytvN/rIoowpyjKwzcwKHUZJnEfQoO586HqFcwx8aLDMd9iVlbYH3jAka3YLjtkf08Fl
lPK+7axB1EVDTMZNiMB+sIA0EAuVSBsotJqD8kLyTjiPsfFotdYN4D/sLe2NVkaCEzTEx8LJAXtT
xtZDImEuPZLnGUWxOZezZGvN+/6diWhAXmb+QsK+6bUFvS2jn59KsLQxcSgYmxDmWq0yjqk1ZzdK
lrkQNSt1J0xgvnrypqRE3+cQ5ZDLEc+S3j1bgljfXLfmj741T1NbAEphRtj0Ix0tQy5/hEvDH9G4
ivIWKM40U7cR7UdTk6XgN5O4IZ7T2tCxu/mVoDEyOagdBGgS3Lw4H6mXHbiAMdt7uWgOuSb1u4jr
M//ZOKF0+Uw3F08CL8m2nzRoCUs9jE2/HWsZOiPfoOW2D4ivGK6qcGrENdWzXVG5DfZmv458nRvG
7tfvHGTcn2jEQBCTlulbvOpPVnv8MJG05gDm3Mal0UODFdnKZ5q9/WPXzpDKtoToayf75MrmTiIs
Xq9ZzVsvq3eTb5j7qlenxeJSLpSnVntN8SK6totwUWMvp7oj0vAAKDpgeEIq9QsLx5YYg/4xH+ad
t6IUtWeziRymHoUXUR5GpSc7+HA6eDPa9dBcJO6NQ55OFxNgDy3tel5/UhRDRxCmUfSR1R6zXbrB
ijffBkeq17nK5m+t1JO/RPXv4+EmKu2QieQXjtJsj78OKL5A0OvD44+AIpQV0JCkucQLvDnUQFEp
iuod9Yg/OM8DVji9V8h9XXc/Wkep7L/W2vFQzBpxN9mTauqdlS+7kWg2iGSxXNOhfdcs/Vhp3X3i
Jd6MIr3jQos3Sez8hXXarzOK5U7bWCcw/6zhQyOHILQduSdn6MW3flmUrhgljINNOVo9zkgtrSuF
elRWC25RgeCtK86ZV5UHc4nvuS2uwjTQeK3VVyP/70iMNvUkfC9pmd27Sr9WXoCkFc/mRqM+6L2M
P2WuLmZ/D6q7cOsDrsVjHLsUHQXPrpOAc5Z7ZHOU7njC+FrkTO5v7tTbUc+jVpQ3W6prFv+0FvyT
TRSGc8s662Nutx0yU2A5ID21EAc95rdMwSFyK2l0oEZaHW9tIUdGkeUDzOOEKfpgGCAgnmWcvIbb
D6UC1Y3ieYw19jfUv2RRE5FQuNC+DOguV4Vf+PesdcilcL9miqm4t4OtS+NRiAfUA1gR59x5kYkX
OZxlPVfsAJZQJ9m5bIyT7wL2ZABAUs8PCbItjWEPOR0ogmkfE7YeLEzIvNd0htl/VzHWJtpVyS61
aQbksmk12vzq/lNqDxJQek7o9UQHysUzO2rP/L1xZR7Z3sJxtMRBAhOrpo/aNv5qXvJ3fatcrCR6
LZCq6B99yQE81ssdphxYqzxhA+zqIzjoSXrO0U11JHCYP8f9GJDkMnF+6k9D1XwVNgahcYy3Zlse
g57jeOqfid8hSOilcQNSW5xw4ovPVX8dR3sv9PVwDvCw/lJG+SUDolXoAQSUIOhkmv0/ORuOBvhJ
nFZUEbHtzqibvOFUqJ70vm09bAuTEJQ/ZvWNx3Mu6fNLf3Nkn4Nu3BqDGbrFp8xeQTT0Ktu3QO06
EjEwhZukQFVKVgbDuNkBWtGR1HWnlucq+dti+CiM6tqh0WkSfU9KIlKcGXZM2LhgLQY2B7eyj5Qg
J48jffcIHWHJ5Qu0k5OZfqWmdaxJHdHGx9IAQS7c4UAT2iHTCPRx3Eenfvat75XmN0k4wmVxr0oW
+s4mQ5AyTCRmNMllxTlmZ8PJZm0Nl+ICq4vqBYRaaMOTu0w/lZ38bgxuQSXbR1I9olwkT87onxZO
PFFnx9JfICYqfKKdbqKmQvUn3sV4w7NI4OWbQVxPm/xVcAkUKnbmez09rHW8QfXWzIovF1myu1SP
izboJ8qLj0Q54gZFuyixn6l+S6AMrqfxoncNgDAyNesjW/pj1k4vpflVTgTfjd59RFGPhX1D+Upk
xCRafdqrWKod15wL73VwsDsxP1/sIttnojw3/UOMNOTFQKFZaNpB5B42EsWWGKDyes7y+GxauIWV
treQNCL42tIKGxYmlba2H/b1o0i9ENEil+B9sl/qYdn4plld3Wyb9F8DxnDA3p50dMrOEUAVUx6O
+gmOx0Allm5t41y110XnqwOcTE+Ff5TUwGtoZpiOSVEsGBSzbV2/lctD6dLJqn9pXOH5pW1OeEgP
OfNDqtAw5dcp25b6zAWCbguyjJiyrEiwWBMFxSOzroW21hyy5XdsqSjIFSEwFWard3ygYWIiMyzl
FXz538k7jx7JlfWI/iIKdEkyt+V9VXuzIbpnummS3jN/vU5dCXh4ArTQWts7d0xXkWniizhRkuoq
HH2xBFfIkUaTIrrZ0l5nlrNNnV3sJpeG+IZiglUqenxxgSUoa0kwrFxh7/1aYKVfyPCN5X8R4pEx
IR4XR5GdPQ6fxq7skIo2ToJVsvqZilenBSG8Tmz2v8p/xCV+ZB8ilowcYmc4eLyNoRUlpcZrQ3Sp
IwVMeCa552TWOJJnEJ3EdJZwQhjuXBqb5zba1nL8cNIH3cIewy/kI5in1akotgFWU+ThzmFhwRnp
2xtX6pU7Wd8W2dLYL/CV5jfaaWwGFYw/ArHANHQ0bCLphAYZAbr5echSuSBa9jaTF13DANgprl8c
n9aqJC8PEIhJwaqlJzLmS8zqsueZM/01TUU+LEK6wCodLoY4sFnweuY1MZsPaOTaxPjhzi3Xs+xU
WUi2lP61uit3hVFdYfF9jV75CQIRLZOUrRtgzRvgWBGJ51Boqeo8y+YDm4c2gSaabfunzJJTkwN3
7RVazz8wd8y3uIGCTW5cVdgt7hK5nOdt4xssx96imq+hyQ89f5rZY0LexgX80Ndl8uK65nX23dNc
h9hN2u1kkxudmdreRd9nxSii1q1Y5ylWIgzKecX/OX+NBTbk19l6rdOLA0qfQ/pCG3A8eUpnJ9uE
9il3hpvV/hkdA8dNs7eDL9kljyk6rJ3cQpOAhd+sfT1vI9GtOSqMqtzHGSihdRy+2+OxEE/o3Jcm
dziBd3ppCxhG0JsYn9XdE/YxwPqd8yHx9WbygxjjCTDV3YuQgi7EK1QHLCj5PiV0akKgLKJv/H8d
0VoMy/YE4QIfxKb2iwuKgYMaVeG2dIfTYPKPpA0AexEQOdGqaxE26sPToQdAyr7xhnVkU7tgreNt
gCYhjQ9u2rxUPnOgtv9QugDToDdO5jwQJasWppf8hG3N7YzY+hDpQwIrrVPRrm6dBmmuoGjTqFZp
yvNcW+jTCKIrY/Z3gw/ysnAVM97G+C4NeSk0k1zDdC+ZksExSLrhedDuF21LLcOf6dFCH8LV/9t3
9Z4aSYMO8qhj8IXmLxEol03HVGSaKNtO8WoIw9u1ug8OXsOlUnfLWnzNjNoXdDVMiEWILNHg5Xtf
zmdKSWsidJG3KsIIH3sQ1w+GgL3Wc//oRfwi7cgBMITOEYcVVrm8BV6RWwQlrU0IdJYD9nWMcS3O
kFEWeeJ8yZga8zkGJuQwALnip6JKvJtHMHwug/TITMI3roaSR0jqY2pF3TYYyYDldW8J0I2R2viI
7ys3b3ZYa9+iiW+jHl3A980bxuWdEYsv6YgNLQyMsl37NTI1lzB7A/RwoWx99YZ6z4x4EwX1pmnj
fWWbp06aFz/GtZ4aHub6aTqk2lxUvYxJGDfmKtOGuaXetbv53ny0yggKbnYnOBRKZBuz8jFcD2mW
vdl95ZJnRSfZtq1LDM+0U7/nouTYBqtK9JyovrIXfhsjX6qYv3eVzumd9LSGRUkAyhHemjmOcySz
SR0HcwdU2k6FlOoGidiEYVVuW7N4FI5dPJYWI1JJle21iux66xQpLEYvsV980HRqxOTDZRP/rD9i
EKq43QyVOQHORqzQsdk91eguRDBr64Z7LKZMZva6HU27TKt7mtZxTdjJ/FDjrSO4Y5nWprK5HZsu
qkPuWE8qrP6AzLPUpQhtB7xfVDofY+7Xv8Nd5o1smqirEa0pU3XzqxNTLWSk+5+7F4ntxOmvdLX7
a0c16Ct5yji4MkBL8PvwMswDFytt8Ecwj3EpPrXuHZoBgkWFGSmL72WXnv860Jm6cKtwl2Le2MR9
4XwwdGc0XVb9tbc1IATTYvUocIablZltQBLL90jFHHWzbvwk+PMTF7Xb7QpvFKe6pV61iRh7Rzge
fjjHkoucaw73Jv7cGMSIDO/Me6lJAAoPty8s7WKHvR+/voHsBJSX76JjbZxgPNTND8Cq6iqIvROY
xEqfOhMIYDYo1B64g5zuRnNPwBDbazv2FyubxftQ0AC8tLDA/prJhK3snirHMN/gDIxGLHxpSVkm
d5ptFdPptoQ82/owdIKGm3A2Zz+NS6qW7uaK0MPUMkIB65OM+rMLi3xj4sL9kSmgiVWLVMQwdqio
nMuTIn1oe1AWYEdxfzNC4kuW3O+GQHE8yO2lrEf7wyp6+woixf7ouNrsKyXyMzHBekvK1r7kXCE4
5wDDWJZsMPYKP6G17FTtLpDAoYfTf1l7vNdWeUpTiUA4xsG2qkE+uEHR8L01jFRCVXnbwgQxOBvM
EmEZ/K3oUV4z0zablYe/5UrHt/ymXdWCX27466FqxDn0hbkxOSUc0Kg5SrGfXtvBmN78YcLa3tje
rQVCsfGAZSNXwmQ6No0jL+Rv/dVQdXhhHC4WjsQIDIxorLlUeMN3NgKi3cJe4uYCiIzOmqYwD00L
nmG2I+vR6iJQtpXjl2s6tomx5oyoy8Qo0eYUPsHI6dozphAXRng5R7ceCXjNVXO4KW/i5+sCg7m0
BUCQ4Ht8JknPs+FgO+VV5jYHaXOrSN3jQa/MtyAMdbOp82Ta0fcUfBLTjIDSqDufil3MeLQVxh/f
N/6aYT4hNMzh37yhRDbHBbgCeGetKdsmdnJHA1xkhG7SZLJfdakf8LUkYm+14jaFZKJXjDFhHVUw
awufZmwG2r715mahc0PiwZ7delVmXUgr9QBL71BRUv3WHdzSrw0jwEhqWXZ5Qt1AAU8FURFXrAKK
S+CtpMGDX0XzdgrHlLA1sdJyxDQU+WCCgrLpHsNsSh4qbhk1tI9LynES28cY/iYVbTqLkMrmM3mY
20QmeRuTgLEA/W16IlVw8TQ6cWXbS8hx0TuFfi44RfE2lkV9dbtiutl2B3c8BRDEj2XzWYfhDhmp
O9YqtN7vS+FGSG5SdlXML6M58CXwTDxGyhbbubkzy6eEp8htzL3rlvOz13voLlNucSrERgNaRj6Y
jU1DwFhXBsN3qFSLwBykt4rHFEAzNHVRrbIuf4mZJYTBCLMpy+lYV3N3CMa25o2IjNUUWMGPC8OX
OXXQbcqKuS/vEGOVmjvPwuKw/zcd4/mMJPdd9szM26DaSn3HWXUKQSYjY3zxS8kliiKTmfcQQHzc
gF31JptHeISSQuRCtzLYk25G8w98LNhmfai5bT9UhdufGVu6G4u657MztzNUrIx3LCWYAGDNwy5f
eGc7GPvrPOBRz8tavZK1RHOqaOzpMSpM/QXIMDpTmJgh551B3aZuSmh0Qo/t7PhxzhvnOvPdwgsT
oMgYKPl3ZutrAl7qQXgSkKDrh2+lMZtoburdQmpY5iRKVnqayl1TkgYhJrixhqZahZwaX6To3+9A
gzXZe+TREp7SazA6sb8oQYKD3/c6BCXtd9WuwQW9FBOR75R43CKKSnPD8YdJUjYzc3EZVWpGpFdf
WBizoC/cZ8nHSY3Opa3vJQRKf6L1INGUI0Uv4KiXbjbhvhg9Wl08bNtT1egBeAJwqfvbaK+rKQcN
YJgh8+IcuM1Q+MnaH4nUc2Do2DQ4iBSgqTdzP+xz9DySF3RJor984re3XBZsD9uQpJl0FZVSfVkF
X11oYy1wciphFiq5OzDq6Z5kiXCddHUe/hSRFZxmhL8adw0RGAMvT5qtqHP0l6Y5mgceULWT9uh/
50pizmQsecXG4fAXNf6WTgCPOY9lGxfTJqYLKnoXdn2DDkOVy94cB8ZAkxNxgZ678MrTxu08gdaF
2ylMHjusjRwxAxgoKWb6Xcf5Y8FfG7xlWdPuarx1M+E8wpXsY5Y/rNrWvvM6/Xy62qqHlGDgY7v4
ZmbdGiJu+9QOUyyffa+Xrt+mb6TdMlxfdWKvKmigv2NeJ3DCwRyV3oA6reKJwNMopwP+V2Y64KAg
tkmhB+sUBFVNiHkOv1sKsetF6fVcjzKj/jt3pf6lOLY8SG3OClCrwazAGe4z2Cn6xIMhrvT+DBsb
GYo0Ah172GNE/GDMRbHWNEIcxx6hfIw7a6enof3oIh2tIkm7teVk1SOhguSMkgXweLQ5RccTKB2E
FzJzBpphh83juQ8n/UsTUg6lJoTjm2mZL2wbXHJLufOyN/H+6RI+2jwjXFA2izs2i8nVNrrGx5qP
QXOdqK8jM5wvK7akvUfO9GD77PBqnAqSVhQXUJw2X6cSQ0+T+I8hE8rN5DvpnU5Re3hedXfsjb5c
GZNHUibWn7QaVs9tR06pTkuGrv7UvZpEkNPFBCYbma7zj17AXCkdHxwvQjRssSOYc3PJ6tTZdoBj
r5MZMqFOlA/DwuurHTiccTuAG1obUKseSESyMUyQssLKz1lJO61xswUFBiY9BxddYLvinTFOsWO5
303Ehxk7dsT+GdUM2gvEvIDh0CKM9Eh4BtiyM3imxuLjpcVygmK5hrJnvbGYfPfMFfcMhuXCRWCA
O2aAY02m9BzOKe9ISB7VgQ2rxy9PzvIhiM5ZyPAjPkpxC/OYhEcj27/15LI7hada6S2KNtnVjiNA
E+qNb913c21Qeoha6fYAoaajIARmN9CQLBdTbX50i6SDbisF18nw7p/XgRM1TIJQGzigQPOjEuWD
nQNMQwQkkXGJL/7I2ghf+7yIoVyl1It4DOkB6TWmwcE+9VZ+ZbnuKstgiJhu3SztIN7mVgPMI3k1
EQH7ZaCt6BY4h8A3juBr0PeakfFx2eh95pMASCK0GDI06I7VRy/I1il9CoP+1Sj5FYcULjiE/SDm
n39M7/8nY///RwSrjzv/fw8HLPXPn/jfwwH33/Df4YDgPwLB5ioB590rmxzc9/+VDrDs/zCl6bnk
Atx7L5OHb/9fPU4mbv3gXkothEth6r/SAbBZhRUgrJlcPl1X/N/SAf7/7L3kX+RR/ir4g/h7BH/s
v3cVcYUPDM/DhpQ0ZcBMOr0C7JY76ooBKxrtnhp25qmpSVQwIf1J8PKLUqFyYczNGyfvepnUjtoD
w6HtJfg2XfWQ1Ci0U76k77090W/oMKFxz7oUxUW48ujnvOxqomrAK/yL37P1iLbcM50Hn+FUePGm
430XqmKGohrnnCDsKMsz98AzfSCLFEezFPknBqs/5Qg9r2t+W0Oe/daBA+E/xuidvctE8jWWP+V0
HORrpzFehIdoPBRpcrKCF1VzYEhNrDpuhtwPV3HeSlwWNWABWX3zr1sO0dn0FDu5pdd5kt86eQfQ
KixcySKpX7m07O+Ep6DfOGF0bEVLQGhephpZ7GwnLBIK7oww/qTKfNGe3nP2uQTMGac63xnyeYS+
QSrkmjYfuhA0tiBw4BCnSmIRMUWayvPsLkG4bn0P0Ww1968Rphs+SxoBFjI5T87F7g4QSjCes5C0
4ofw1TMNQgizaOaW0T430Rd1nwv4QVH2FJa0EuGl5ey4mYm3FV54Ix65FjHmy8Y8x2610yZG5pxK
5HPZplvwrH/SZtrmAxfZYRKreRpPvjleY0Yo0xzvyDV9K27B6quslLNQJsAv7EwFqTPb3iZR9TAX
1k5iYHMMjvpptYyIr+5tSBEPEX9tjFqlnAMaZWO/pjJZ9AIj5HgDkZ6mFQH+gTOXycgvljGD//I0
KAuXohEtRdg8Riy3vnULC7GOfYeaiuYWecNTE6ie4cy8JRstFhUFzTyp+QdzDSx63vwQlcHRGbD2
+8AyCqCRZkfDK4PzTTWaj63g09VKvTt4z5A7y6WrrV/L/HEtJsl2OZznlG0VsiCk+dbPoSy+VY5n
QfpVy1SA2k8Vxa6z/dIydHJIl43c1PMZr7BmkjYwWC6OiVszqmjLq8cp3ut/U3+6tJK2LNiXQVcy
Wk44IX3kjH+Gfly1zMGSvl24xXGOn5p6XNU2t0F0wj57aThJRGmI9TJfCXO4tWlVAVI4tR27iANM
vEVFjf/Glt5QiPjW2T1B/WJvM2Ib7nhvp7l0ab5mGvrQ+tXSYuCXuczNnfE8l+YfmYmPeLZ4Dt6l
3oEUWoVc1mTe7F0SIWVzHAoyuMUhwhzM6eI42BNtCBL9wnRvszcQkAsfwiH/jfF/LuqO4Zo7WhbP
d79iBnYBsth9Ecr7I5vyQEiJb6PbFDGG0IRx6HSfi3pMXIKZk48RvsmA18MQzm8rzR/UNpAhAdiy
DEkJZOA61ukRt9W6Zy5LXOImdbyGT/JAvX29yQWliVqZxQZo2pOfRsjWCm5Ere5eNwxPhg72cUl0
HPL7vJoDI9pMcXadgKGvuMy8zLxIzcSqYGY7UO4gQD90RR5IvCt1U2PCsZnseu08Jd0faho1AW2N
OU6DpY2/raC+xP68YPiLD7bXyAlYyJfIGKw/ocsEqhe4aSXgScufT4CxykUDlQbDB7Me3z7amV8/
gYE9Ja7p7lnTGbvOLz0JTO3aw62OSHNhzoUV6D5hbVz8Q0Z2uxaaZIZF2wzbpzlmduDN9kPeFtcU
kjQV32O/8aJK78LGz9fl3RCmY95JPAHpelTJp7LbYwlepS/DK9cFg5PGKQCX/Ex3N9bZ+abS9Jj6
4mLhHqGyrDcivaqG5IeZ/KMeQ3rKpPfThDaENZVieATYuJOz7a5H/EOHxs1RQMV0G3phfDidZKTp
ccZdzgRbFu3cd4sBlPzGqzk2zbxGrhGewlE3l6Sup0VO1+UCItrJFwTRQ4RrHIBz0V262k3oX6OB
T0lMhAlWMNMxBiYgJYeuynlB7mAuEZrePuDM/AT8qV/5hD5YsU2OmEQSAHChKuCDfm26atyIOa4e
eDDSdUvQAWReMuH9lQK8tVvuvKwtKUuDaZVFaEiAX/SqBsPGPghMprb02W/kptYNX5rBa9fH28gx
lqxnf8TdJmWlzbzokWSfoiAk1Ns3wZpoaLmH1kbUrfxbddGTxRTVqY0Sj/pjm5TOKSQIsbKbqgcs
IMpb4ye8LugaxaVx3G7jxN3wHRuAkXXmztZ+9h1oMj6Y617YKBFjoFejHuor0Mp+PXvP5NpBlSI9
off2INGiX+e+4UX2p1uY5oqp2kqOTn5QFQyFLFjxIZMYoTwGa7BS+84v3LVH3cIqnhV6ZGxu4jQA
LCDjt7t1eTadE/G9nkGc/wQGoTi7fqr+4MI2cD6M6SFUmmRATmQNdmkF6IlbqAvYjk8ms7agpIC7
51zQIs/+zkFBLlwqQjbaq7ONUbY34RoDnKssXLqV0a1FlXebvL7/aU5Pdolt7Erw58uxsmkrKiZZ
bRzv8jp4Hh37Kky6dZxS1LB5ORr4r7Yv5VZHs7NsUjIMRjl/2ylnc1KPyTGAfLk02wBDuqeBKVn4
RxDL5wmIAeck/Rt1ibWSd2kk85o3WpH+Er95UALcYBzkLAF2drZIaDlJu2+j+Qxc7AHldOM4xa4T
/bN9b/CDl1KH+s/kq88SYDv8km3Dx54k2VY4wdYLiF0jz7qnaaLPAu1CluKQtGIr4TbGCDopRrsS
8O1IwAQDOJy4picCBUx0rs+lUAc55ddI9nBqrnUrdkVhXKgBJMnpAUdF1Ao5qrWutaZ7/D5zqC58
9hwdngw3lUAVC/+DUsLhqAcdRUvJ7GIN+sK6UvPeL9scK/Mi9812qfKGhCbG4XCPch9sqeOYNk0x
UOkYl4YDtIqb1rojKwT3dpTZ2tVtVS+cdhC7yPeLpZFQy7OkgEweaqTdI+dj71sZHBljsonHofHA
TESduS0rHT94ls+WCD0Gys7ARdXQIX6TiOIrm84qnKGdWDutjbddsyEh7+vjEMNXs2KZbvtRi10f
K+sEHCj9nBNdP5ZlW65jQ3M8wkMQPrnFP3BXj3hcYKbY24t6Gq6kgNW+roS5g2NevzUulm53dLAX
mdwAIcwVxa4yq/k51bN15lbZ3+uRxG9uxTQidWP3IE3jS4wFmymX8u4SdD4qDuku+s1q07jgAVGb
PiiSZ7NnTuHwozPrNv0HgsX+KsWRuM8s6BOTxJNbGkMDcZvhh+nEzsobUdZGa8wPTWKza5AThSPV
RY6zwx+5mzIvOgwyebdbrGgbqzPFm5Xhe0KRiZlM9OlNehPas8xbemW8mK7FtArCF+QcuXcNkvoq
opUmakLOJ3NB5D9vAaIp3CM6vdeDpXn4zhw5OzjOSLiJbCdnxGr2v/TAUdioLXQCtKN+O/p5f54K
I31vJI7ByRJ4LO0xJ45U4Hn9q7MKzyndJksj7j6F15ksiI6xwjHs4tzHwCUFzLASiijUgIZG0bqx
VwRZDnVEfFYkE1WZeWwsoGCfaYe4BM306qoJwvZ4sSeAiMwqpunIgb1d1finlumMO7hX4SckPXDj
8GQcVZwS0zrJmB1wDrI9jLjnYMxfnExvUpKxlct42yWd1AAAbYM1VeHdamqmbC2i9MPomal5ZPTJ
NVbkWkq9HtP2Zv/Dh+sB5QqBGsZ6SWFQeOYuf8b1s5ftF88gOoAasfB50SsmEVBpyHu1YXPyM9t9
WcbxIQVjyGx1wK9tpMRgIvdNjyZDjoE8CDE/PDbBtyREzT6AtuXNCQ1Hs1s923aNvXLS7jNppJ4B
KZKUR6Hj0k0te1OmNMJWafPCRFI+KgWEqogwpXeZd0BjX/WJHzERzcpr3fQzTnwe/CBS4cIkgIDu
CqPTdzd2JR9n67PEeuWQERNDsw1NGivpSvfzljUEF4JLrwYzc9vnQ0o5UEobrLUxbad71McSv8Wc
rGuJ+9kIDgo8LhOLc23hjKrrv9Ia/vbkQRaQ6AqaTM1mkyU8+pYw4VCUcPr5ifkAuAyM6mjqflhN
A6Yn01f9Cv2SHaQy8mPRRQecqJfIaPsDra23KsbFmvgi2GbSYaDYxltKv1eiBXXVUpHKBLVoYbEN
+b09D4DNht3CP6tBqK22o2QnEsd5Mwmp7VugeMRjVett3NwUl6wrPDJlGZ18ToLfzcqQCcMoOLb9
XTyzQjvf2BE9QKUJuC8QTnwwAMK9EKOQzOms+JbZGWmm2PHfnKyft57ZNFvmjYlBQAdmah1E+uYN
3vCSenP25Ive3pli6DY9PWcJBh8p3mzRZed4qCkWLAz5VGQGrhMim6SVA8vjXjPWexgX+dsIB+k5
yor8C3W2+x44b9Dm2BsH/OSUAfW11b3IwWfcC2/qAAoq+/TA1NIcq4Zh6yICzgsw9ky7Rq9774Qd
PoE6iR6tPmFjGtqQ864dJvlzT0fHp6YnmT4tMG7FYrLrcOUgtO/6VIV4Kgv/WTS1vQkKNV2UqMyj
thLuYj4PKjEd64nEv8HsrzHOOPooP2r8+nKv1KTMyKtY+tPM6Uz4trWHy5u+D+26XN8C0RRvDGdC
Hpp5xlTWuE8SGfl9kj60Riee27deig6HE5rgKxLCtKfBCTn1zsQyRLrXpP72U5QgJcqusR8nMJmE
1jjkruxiVnw0Axt10OLDCZL4NUtdd41ZNrpJe4h/e3cgr9pGkJcXIR6ou9eLNlgt6uGOhoRx0/tc
EX2jmo9KRuwREgdfO+EExjW8hnLpMOkpTjFPLWyvvQX6wWk11n7rHh1ClnA77xkb8Y19t12MA6eF
UITEj9wnM4+5x6hwlYXcaKzJyEF3QxxzCm39lfmA/78JVwhACRG7NP+Z+6S74NraUxAzrAtu6ute
YDYIDbRcqd7L0M62th9vRgnD0mEN91XykIoWm1cwcgxTH8TyiOvP9nuT55dK0O1GDWv0zLAnA4R4
JwIU5NtysCzLqtDDMQPvlse/GrXE9SlC6M034Pd72Wfr0bX6hd0OME/IIwT49VZd5hymAsQcE3d+
XzaeSjvbDIrxnOQWBoNlxa30fo98CHzl8R8JBHhhL1fzgD3zJRUAizNkBxSlwCWU1MfP5t2apR3g
0pxY96Zf7kRDKqcfrYhbn1Wd7eqns7FTcPIS5H7h8nPLZmZqKao04skE6DAiafjE3AlQSXlM6o0D
jId3KME4ZkY/KRXhae7/VFOSvRS5QbXhiFWrbjlm5aG7s+yWU7fN/UqlFTHsYM9H+ddwML5R9sU0
qe02Kpq+6F64scix5nc656f9O0PBMav30NCg09FNUtoXSUZyM2C6wSUtpdUkyJTYepqR2GjdqYGG
8dpRftjmNRdTWR176D9HU3mEWON424Z4pJsgmlZaAedXOXqhCPnuSCC4wQknWpSmH7VnXWmq+WPE
Eldjzx4KeOuO6giDVV6ULh0CCDJNRscII8SeeB1qSo0HcZ2Xeb2reYWWuV22D5HG/Ve3AUsLdD2r
fVbldAp7EuxKla8MHfCfBV+uKwc8pEWytUx1vo/Seh8PBh5mW+kz8XQCKfmd1wDQzHRAZHQKh2od
LasQp13rUDjayvkbg8Gpl6F3Yc0e1xG+Yoyy4NCbUq4LSAMLRF/88PEJB3y2BnaRfkWafkdm71T5
ldMvTBGx0feLKF2l6ToK7Ivq3IOM5ApR4ytLEvPkRt6pbwkXK9Oyrn3hyfM0EspQLZO+sayYqczH
sgrXfYLr9b4Bmh7ISZieZwbmLU76J9lU5aszan/t3hOlsBtGPgYsVtOAx9yMK8CwtEOfDKSnJ8fh
s4nqEQBB210YmW69JHrIC474zNJeZ+7e0K0kpkJK1xdUIppIM63iIlBscsiSRRm9qJLZvix67+jZ
IQf4It63utwEIU9pE083K8vFc47OmDCE30Q5Pnw3i/1tWdb+xi4xWZHnyxac64MHmDJ/6jG62ZpA
SBK9sieeDWLeuY9fkRzoLpptlsKUvTGEMCcSEP0WrUVTVTCCNsobKWp0RiGxy2M+pieoX3pFV69n
NzhKTkB1Mc2fbFbUF8uEpMEUnHqFjZqhdLoamYHdhgRbEEeDs9XhdLy/F8PoOqRb0gclDfzyYfRj
DbFaD57+44nEJvoYBU9TpnntVfmAjsYi2Uz9Jsqae4q3Vpw9SsyapTUEsD61fahEJSiNlNGVlt5k
11r3tqWRXAIemXJZu86SjeuWkXRaJpX3irEUgjm0fxvq1o2NZ1vQKbLDqySu3T2BUbAG+yK9Wl7+
FNBKyzQZN5b+Z1fiGwmpYOERxSzE0QYWRg25ZFK76N5YNHcb0+VSQYK16+tXx/skhCiu0WQ617in
xrlc+fYDhTvYnr+gu5lPQSlos/CCmhytJrXQWO7TbM9qG3R6eC5CWll0MEGlLxhlW6XaM2MzzyLu
Z/xRwUcf1BwUk+a1RhdDaGfh7WkbXoApw/gFjLGCvcxPOlXwXCe1kiG/SPpfHWO4uoV5HWyBC9Bg
5NUQhwv8Oy7PQDGlAc0rXXpmeCFSz5EceeeMgwrqbF/vCYDuTcugVJfGV2YWVUD8MXnhEGwvh8be
QchJ1wLva6q5IKO/vpmB157jNhYLNwfW2uJzBHYxbBvWXIXvheA8xb42t38nJ66GSFJ5TCzeib3T
A1SX4gjeGagcqe9d4coYBYFjV9m17ZntkmzccGc5p9VvjO15Ku95pIDSKFXpdOPZPemyLDbEwVTM
JkLmyZu2y//YkX9UdXFCsqMUpVfvDZyv44DP5aDAROd5VO1SM6e/PNR4PfIKpAXJl8XYt6BXzazb
jnZ/yu4fu5Hzljig/IeEVns4zOsB4409NN/SCjHqGbSGLEmDn6iMxYgf+gcGNc0mD9xh5TR2dMjx
E/eZ3z6noYdVT6wg1h7uTZHQh6iw62N2pOjOo05xT5FlMS2q03JCbYH4UlUtl0oOznMVjM88Bjfq
1ZNV5UQ/nH7sUyXxTIyeOE7COEZDmi/xBrBPz/jvC6cCQTuF2DHBqFipC03DGPfErsh7k18FVeic
6Ve6cWu4elH0ZvQzEoSbw+uI0m2d2oc8SsjT15wFsjw+0fFzcHNvXFL0DdqQo+0C5ROXSOqwVOG2
zlPYIaMkukb06uAD/FTPhaIoo7lybcU65dMS4nvs/VAx/BoYIuUWhW/45L9LkDbchtEQN0HVnF0z
vg6u9dAb6Js4ftZdozHPC3kltzkt9DhNG5n9GNAHch780gRgXk53CmDS7hyzw6OTPokuj6CNj1er
qQ/MgzGQ20TTFIOj2vwbAnBHNU/Etk6gaKT8D0R+SVAqjyIWLYjGZ868yvxPszF/OWrvfIM0HxyH
jTEHT7JOT1yrrl3Y/y3cxIFT4oINL/NqbUdivM4GTNyZG13l67cuwtYSVCUb9yU3sgcZdaCYWLa0
xDI774rOpXcb14pHLeIoCXzw8ROhoqW8reeHIYBzyp4HarX2eTExB6b5uM1VG5CDBZvdtE98rQsO
SvmSfg2QxaG8zfehYyVZmUkBRDmGMLfUx54ee59vE4dBsSTADLuF6JAdR2er4BZsY9Sp7liYSMg3
n20TUxPKJx7iILp5d5HeMt56keDynVNSkKleBQ4vfw9j8JpYvFKjU5JA6clLobG84wR9ALTD3jPJ
fdEzlSIRoYkNxMRYaOP6T+rObLeSI8uyv5LI5zbBzWdrIAuoO0+chyDjxUEySJ8n89m/vperKjOl
yCplV/ZTAwIkKhh3dDezc87ea79aPGTHNT2AAhJt96OHIeLVcH/IKXOvlYL450aEF5hXdYDlrI52
RCpvq477Xr5mJrjh3H0fouB7yN7mVgOhZOTxyMdJX7mFuLLHDsWMvfYNceh6YDjEiJeBX7MVJwlH
QCLtDENuNb23B7fkxrdhjkKCqWnHYfVfAUR7gHKdPNbN6JDqPuGvtkL5aJUD7uDGCYN+RQOrPFMs
n+zCJ3FYBfk6JA78NNnI/C2u4oT6g461DYembgWMBHEMS4GWHn0cSW2UTYxvVwWUrU1Won5JsMku
2ChcXIgKTXtC+Jz462IpgqquyGC1JRvVdzdpjHFAGhMWqixDH1SKu7TTJ5GFd7DL6K/bN5HI0pOO
8j1p5RisVHs2kU+clC0G4mrCb2kFF1KnRxnqbFNlI3zo2UGNS2NpnTSkN+bGiDfM856Ssv4yDFqs
MC79VTIvXoZBPXisgJu4bGl6FZm9F5Zd4VFpD+AhARIQdoA/CWVvfocfKrmL2ohJGhmK9DvgJF2b
SlxAT+/ytL2Za+LKoNASB79vp482qG8M575AktzlOFPyjDpOMxPOyp3ZmHt7Ku59BFxmq6jnfjRL
hFLiH1o4cOuCpYt0omRXdBD3FQlKtN9q8gU6291B1eCUQeAKkn8004nsAd6f2wICkP3ops2NxXIe
RvV1jPZ7bKnALKRofGv2KzHyhGw2qb1uu9R8Fi3xiYiDqGVIJQsQj3W8O5jfu9h9xCSwTvWznU27
wEmvIzvchfqY9JtsvDheRLDyh6IM7yZnvWS0CWThbLEYkb9MwoMXj5RKyTdP4xcXHoTVfhDYbVjV
S5bot2ASt8awyAysTdhHZJbQEUrhJYPAA4gC97aIsnVFuZks3OV2l7jAT5IFxC5XZLbmObkvUR9v
ONCvOQOePIdvH3kaLu84eKwWn1Ag6eSltvTWbpcZx9mn1Mb55xr3MG/CBx029W2R0yCsAOYfGy3U
HlUHdk1Lx++GCuw9DrSM0Q3r0Fo3g9wyqy8xAtJaYA4ZE/aS+gGZgcXEW53QgVZV15wCqxj2be9U
2zIv7OciNinexoalPjHpLyptp1scyTd2QvqgAypq7VRTSyM3C78a2wuPhG52u8Q2ym+dJNeb82qE
8j7xq3tyCEE3ZMlNhpgQmWECLjSx/ek0LuG3idncphwHHkcO9euwIMteNgz2nJdaBSTolg+JFk9e
CySc1uprgMW2Konh8zIW0RK5bGPgg4n0M5Pzcl9OBJ2DWoKsSplQxGJNelS4olcdnEzlk5sZZB9m
4t4yvHsGNXc0o+hrIHWibSpyA3RGm5BKvnPvW4ICVUCft0Ktpzx6u0Zg3RgxdwvxQuEWRTGRAC+s
8jH5KR09YmuTU7/0DmNBb8GX1QZ3yxAdEOCebLMcMNy3dzjxl2EpmN6hPczKug4z/CyO9x0x/701
iFNitZc5A97mYL8wG1zzopsFoqvklrBOkBhx+DAaySm32heb3RXe8MwObkcOlB7wyCOefmVHD/Vo
3eZGtPEFXerSshak5MXrGNsQXBcE0POIW3130i8tO4GWc+KKgtFjuLR8rRTZI5Uobm36WQF6ZOTO
AIYkLD/Ff0wjh9MMWEYkomsMbHd+C+ommIO9NabfScoEwRVWn10QvVtGyfHajU96BKRrFeIQYOKC
xzliaZN7y67xa4Qn5TIGwpjPZDs8J4F65mB4bUlAO4lGr22Q8xJNwML91RQ4I2b6/JJYbKfQkLj7
dEiPYFmTJVFH4JCDAS861Mr+UNa80TRIX6rZ2/tRf5L2uAwYA8IZ1cYoK1zeyPRJw/w+VflNEjSL
nDl6MCKXSNbaZ04Z3HfAVAwspoU9He22u2mLZBfSqyBy6cu0hUGOm3okkH41EPjT4ivQhmls7K7e
+4UPU3Mqpl2bj9aWlFO1jmyb7Tqzr0dOim1u3fZ5QwpgDgmnCZekKB8bmPguuwlsTiO/Ejlh7Ur8
E1PwBaff3UajxLM6XptGeCMGIgya9gWc2U3R653wpntPvePijDPjmvFhtfYI6XVcC8qpUptscBbA
xDY1AGwl8afDeBSRfo1PJYEVQZIWRw15lTGwJpts7efmMaG5hlD1fuoefO84xebBL8jQzR/MVGza
dqFrkRjC2MzRMLjhTpGRdQyRKS5JcNtowKUyRg5zmCI+ezNk4FoGNwmEC+Z+dK3muWSsRGVLR5nD
rdE2466qvX3iKU0qLpW7yoAQJCT4ghL6IeacTBbnwenirZglCZNdb0F/j+/aBkOKIOojGumb9+xp
a4xgL1k1nTLP/hHqJTpD3jNqIwTHv6LHAYqEu9iamHNSX6Lg1eUacJS3t+oJjmaJt9QBPNn4zIa0
3CRtZ+4LadJgF/jXGTss4hXUCnXZXzrf+AGUZuXb1lNd5e+Bl58n1X92Wf1DiGBvdAGYUWQFgG30
B/REPHGwrNlb732H0zbwQJzMaK3CiyIYTuaA4LuECd+XIdp+a3ufTeo/6TG9xo2ydLxy81pn9aVt
W9ixM9p2Dam0h4WhStZRvIvnMqIFWY4EYVZJ9sIh92jUGh949DI0gbWncjyPg3ye+vqrYLAL0SgX
tL/Fo8GtDbRo3s/T50xo2iotWSVDE0ar777RPiasNUanH0f1LXvxCez0rQ8okgMGgIn54GVyx5Af
AGQeTbxF4OM+36gzmZekyG9o2QECSiN8O0N1ETkSpigV5TqS01eMNJsFn1ySwe82mcGkNgMSGIrw
opuKrGQ6ZqvGJMgpbuJ87XV08MpJHP26N1YuShku5fEUhzkBezadWwQqGNBcdSMhIF+CNIrWfEb5
U+MSn2yK9xl8Ckamx054exn3PGKfRJjL/OgcRxMfX8WULDStkutRngsGD2tdh2BUF0cHIRkrtgex
xw1I7e329jow4y8nUQ+T3dGcTkz6drDrgT22brfB+1NUjGDIChY09eKN1+vvhR4v+BLTaFchJseV
hkTDdZ5xwG4Ymjp0OZp+O/UItwlmfxM6eXJGOzoXoyIbx8yIMRPGlwvMe4jk2zBQZ+VV9WrGySWe
RhxJZrhMpd7bxnzFo7F2mKQmrbMGUUVOX032Yf8yK2QTQ8YhCpjJJQCEWifx0fbNW76us1Bo0hgp
3SaZvakMriZ8v+sMDUQG7WZC799cqegaIXfsJQQNuC46++oUzvpQ1z2xkwRuGRW3liNhj7YuYgls
BqtJImtUw8m1xhcnWeK6RkJimeg+zNUCsM/Pcuyv29h7rE0+Qovoo0jvbDpiqyF3xb4VnHJC6zUo
77RA9FapeSeswFjXHfOsPLqv6U3Tklvh5b0jDfFIat630M2+13OEkHxIHhqRfvQoDwPv0+LY0DD0
HRyL+Ydzwj0lhn2VHienQr3AFDbNrpbbIil3WTSTifvUgbRV3T10TMqf1CZWj7rWYMgBNmemI2KB
jBzJM2aNj81T4UA18AnKjDykYb6xfcLdLG+cZeKeF7Sc7+rIjR7jOgrutcEbRZQKJWBq408vhTSW
d5b4TL0s3WbEaj7M6CC/CJpghzHbnUzZifIhjq7j3BmmjelIm9HrBBkIpdY1glogzojoURh0yXkS
rX+c5tra+VHR4EaLokuO1eE9KEDCRIK61Qowgktmmrs8MPRBeL4DhDINXgY3fAsU2hYnefNqZklm
WyKP1y2DHkBuW3SBFaEIs77CdJ1eexYJo7Lpn0GyAlkK6IJuLVE8exgAGZabnXWSmQ+dpEt/6FCv
WXO3USh284JA6TA+FfKmbKJvk98jZnOfGzhLG0mewFJE3XqFCf0H8sUK9ymw3sQVd52i8Wm9lRws
gNt6q7QzrpIqva1TYve64CBoQBzoI0Fz8Eg6qQn+O8R9e1tjX0DIFt8PbrWpSnrgjVmMJ41mejNC
0iKdursuXfkSx+25ND9g4OEUowJhMtMyfW6ZzxMTnWIQHZlRBUb84htXw8LNHC7SBXLEzCV0b0uv
PyxojJqDnSc/xcBsMRKHpBObyaq/W8n7rBQ95GfuW6AT1Jh2OH8XMb7WTtDtCxsYVWaDpMafZnBa
wRkANC09FyhxwMCd06J3Sr1wS6fkOkyqo2MyxJ1ChINm/E3jQ12qF7zM7EYzaEabPCWZFMizxC2W
7LVm4QPDaJvHMs9va8/udxATiDI1gpcUneMOAza7LKLHAVzcOJffomLfV/G5xPObLM2kMQFxMwi/
OU6NosIdif/S/UMGdC7o8UmErSqWsObxaILOglCrX3XuvbXQ7jJTp++BIfxneoPRzpoVJ/8qAhM5
4K8qlkkASra0Aivb27gvFYxrYHKcWjR0uBr+9jobXW+VZcNaO9FViLe+H+W3udXnpkWmCxApnkIE
y4n6oUwWSRos4tWTo8Rd7oRXiQu4Aj7qWZQ4SrJpj48KqGqc+os1t+ekZQ7E2gC48VTwIzKZAbZI
XolVuao7AmrbTyCISHVsDkm2M83rbsze2HS5eQb0cOX4UsAUAMrONJtNnWE5LFhMxzCSOJrl8sNL
PnTVoEQ31dWwGLA7fnAQj64cjtmQmtp1ZTT0XLFssJQM/ja2qugabd2K1RnvrYcTN+jKbajCx6kN
IV35lveZa7w6Bh03cqerEwKAKx0bz8y4IzKDswHxtUPua5o1Oa+CQe3/3I7x/1vOAk6G/95J8e/F
j1Lr38Us8Pv/aaT4hVAEy8dDYStkFvgp/mak+MU2TfIVFNpFUzHi/LuRwjZ/IanUk391WJi/MVKY
vxBaaiwPJC0TLYfzP4lZUObvQxZMw6WxbHJzEBmC/c/+KWSBHjImB1j00KxL4z3uE+/WHkt2YxfF
zmxARWs0fcig9fynnlnUIehq8RTU1QXoaLhXmdgq0qxHficBc3bj2WhZbaytz6O2+3UMk2QbzrW/
UzYDPu6Zj9zQ3+cw6ze9mO6CKuv37ArZdgSTsJ5NRjDAPTtEiiiJ6dHr71rG30GuvlYDOGsmvmd4
Uk+GG1m7op2ifVDrs/Q5P9Vj8VS5siPVPPkMmNjXJaPjkqgjIxvybzW4+S1tXJKCzLLdAz+btjIH
Lo0LmSmjHNsPSrd7Xgo4F6zAKOX0Vg0UvoVNfpCuJvMG2VC8y9E/UkwyGUxVTJrE4PabQJTuJh1I
QNVSkMODLWv23XnXDuTS4ST5gT57CQkkJQen+55MzB60b3VvhdWPIBXf7B6xDBo950sAISSvKHoM
Us3oxhsOHN+zg0hJNaryaj7NvV/8C7knj2XOPz8HnnyM//ujRBgD3rr9t6v4QyMY/Gr/8Lf2n+X1
W/7Z/PxLi1nrb4/V/Nuvfxx+lpu39u13P2yLNm6nu+5TT/fkQmbtX0NElt/8v/3DP33++iiPU/X5
lz9/lF3RLo8WUkP+NgrFtLkb/vu7+gmX3OePP8GTBmSV/8Nf/NvtjQ/JUUrSoCYESOKg+g+flPB/
wSS13OD4v5Vrcsf+zSjlGr/4zLg5JjG0trBKeX83Sin+yMIzuBislIUj668fwG2ZTYgm+ez4KPno
/vPnPxVdflvGRdv85c9SEdXCaWT5veOPv/x58WDZro1IjEfj5fGE/PnH2z3vafn1/zWT/zHLTlKL
md5U492BleEDN8tQ2BeVUGI/pZk6axES/ZXqSD6jxo93UGXsI3u8F3M7hf5XkJbya+SeRMKFAH/K
Jm835l786IeI+samzPQDrspx7xV1dcuOTZmOWv6lGGq9L1UFZdtpK/gjpTMZ3+Oxjb+7MvFwHlbC
/Wa1WRFQDREHuQKbUvebOkupxGvkLdbehTP3MKRJp25Shch0Q0pqNpOc3VeA1ekBSPrWif9idr7A
1tFymtsCsJixCAS5+qxKjO0EZTpsfgGEdIuDsCHHPQb2xFtPDXCutZYNWCKquaqGpZmPzlFw0vHv
wSg1NLJiOY5HO2Az5YzX5CmzDJHxwXWoNuCjjPsCe6x6CsgDbjZuVocHxPmIqjU65deonLObYcZV
to7LxnN2hQ90eKZGDjaVz0id+mzqr5CPB0RgsjJy7smZAOxzyyZA09SUqMUQehc6/1gvJCphWgHE
W5s74EHoGxQq+R9YxThmZpU7OfuqJ5z5FlCGbI844NBU2AXNE7oUqOjKQbk3JsDYeDsWZXpFankA
qzLKRglJUQnoyLFdvPaWE1cnrSr6Q9MM970hDOcdmqDr32VqoJZpo4QX7BCijOzZME0Y7AaTMpAB
1Y1H9Fz3iJCk7NY5A9N6q7xcNdiNWuPdoJW1N4KIsa4zJZipCp14w1kn2n+lPU/yXhKA3YdYNYUH
yzKsp5lgvpphW9ne9UMFiK4r3fgRoD/nbc8UxcdQOQMzK7d+KafBQJ+fYWtxGD93IgXi2oW9BwWR
BHiGpQaln8oq8Yg/HaPzSAYfEtrY21h5VJ/tLoS7FsMRfaiyXC8ht9O8bacSaWZDyfPMyKK+1chI
3BWcjubgozwyUL0lGAOReQVvDhaLD3Li6JYpv5nByZdGsFqqC9J1RwWBtku8GpVijjHHx+L9RuRP
enATYT3XEoHehljEEu8JGs11lXjoXaMSMctaD95bGDkm8C5JkRtrB12975jAlSLPI4C+MKFvp6Q+
gNdWNPE6I+TgXyAeC9edFSRvviDlc4/Kddxzdbc0392uGHaDE3HqZ58trvzGUcMKkiwOFmx15KC5
JZw2QdyGAfutEu/uJJFTo5iS1fo3q+t/sVgtR42/L1UQd33WO5O8Kfgoruc6Sx7Ub5aqXKatgcKP
yYgmChe6hA4P/8IzWK5voQqxbUv9dNhpGghCHfovJt1EKHkHI0z+H5/hp+VWVd1g5ZxCEL4TMWcc
vLb5V57BNkyPW4pZvcPO8dtPCaxLw6WCVrHzNnQMUX/pf/IM5mKd/fsX4ZtEbRm+r7DrsjXBRvvJ
WhtWRkTedsB10Jb2uABc6cE0uf8tDm0hz4auq4J3FuI0TP0CjWq8IDc9nCFOiKDHtxAW7+qxy7+N
QMm8dRMa0/yiZU8UMac0LfeBExvjxRBGgl0kSxm0/fEX7f78Drh6oPB5jgJf4iuPnfe3H1KNwrx2
a4+0gFlejPaHr0gwKg3wMPY/eablC/3dZ8UzmcpwLI7qbNnGT1842IYmMjJBs3SqHgNfJ+fem+9o
n86bP35L//UTYb10YSZafPG/f0tzRjJDXES0r+iD5LFeW0P5HKvh5Y+f5h8/Oc90HEoSiVjf/Ieb
cHSzkrgeumQGzE8Mp8j2C/91LNwDISn/5LmWS/X3n51ngeGgOpK4tyzrpxuejNXWJhESTqs/Hpmh
QIDAdAiurzmT7/bH72sps35+Mt6UYSlpefxbLm/8N6tL6haN7Y/IfMbcwtz0bDCy9c6KzkVNNml/
rxHO5xeLec8/eWL1aw310/v0eYOea5suV8jPV+NgVzqEf09QuolFypN9AtwdkwjhR34X3hTwRODf
TZn3w8xEdgpb2LcWyDUiE0eQr7YmA+DAJh/fJKXtoul1qwVMVQYR5zmnEy/VkGd7ZrXoTiB6FBCY
uuoJZi9Xi9Ml7WMwxfI1ANDzPfBdfOCNnzPCMx1ghxvYrow6RL4AgfEb0i20Q5iB60RhewNL2R5L
nzMdtJuhf88qwpBpXZnDk4sozaP3Ld1t5jT+vdMBDL4PW49ogZA22njKDSSq5xB/8ntbVfFtlgao
uWnJouoYXDEvrvfGXlmxiu+tLvxkfwDoNxpFR1MIJJO/Cqe2QtkC/+ZhaCDSnTu4wi7ur7B+qOdB
l8eRad1uqkTzgz5OC9k2IkqJKOhD7oXYsVogIDBTp6jcNFVv6j2TXOsKO0zTs/+qimgiz2ciuFhE
l061R592BGr7nsQkiazQsFcJOusUfgzj9WZD5nudX+V66t/AVpRAOGoSOuvauFNW499KbZab0rPd
iz8H6DJ6jlIMqbok2VDSlzemKvt8h4/L6B7CMUNElNR1gygzbcrxqmHeN5xDt+mxisugGYkMJeq2
2wOx6VA9pp43QUIrh4eq8IC8NrGfviq0S+DS04NTjsEu8rV1x6FQPZCMUFt7GQY7RGOweYBrcdlZ
3rNwZXARWiH8yoMuvBAoWgwnvkxz19TeuBn9oD91ZTgxegPKg7mpSorHgbuGUCxQY7vCZPlAXZzi
dDbNyHMuLbF5e+pd8VyZMygSeDrNtnfR5XNVuzrCasSAp24S2gBu4tIPb8F6XnVtP28bADUQnBAr
HM0qiMr7rp2MajcGk+rOOR/ljYr8+kjjlM2jKKZheky5dqw9RPuaSX4kc8A++M5ovTy2doyL2gxn
ksVJ3YJJMkwHIA1cy6sYixXt/xK/PqfDAYGi4WUQqvoo2eNQGMi3K2N0VzdDGjbJR29gj9+iKmzF
YXJUhi7JoMcNUEeVZ1ILvWNWzEW6GcHxuesJYhKalULHFzIlkJGoeMqdDWinhPECGvqW8W+jAuBq
IAZsKrFx3SZo/POV1J44gh1jHFRytvyG/Evbu5hJ/8YKLFzl9qQeIjtPsfLaQMQAdrZvZmZHO1t0
w4Gkcb3Mw12OzowAgCXai6YS6Usi/EOidffm18aAfQt062ocM6C8ErG1xo75K4a+C/pDg2sc53+C
RqgY4NKCHu6iHyUBl/ewghBNkIE+f9M44FDhVNkMfzMh29zBAbXzBsYjjVmh0hpZdXc4YdoXl1HE
2zQxcVl5Y2ftBfwavNIJrwN0N0YZXeen2KVZ8gbE0pJESsZi24VCIfm1gxEVjDmGArarEQ3riEWu
36cEWFzsefpWMjN7A3pVoOpP5o8kdgN/P+RLwCMFMKFUTBmNYT8Kk/6vroL4aYp1aEFwFnrv5AH2
J4NFPEaSaeRfQwvtNa2sQd33YE5cdEpV5pyNjgj5m8iLG+bQVhVPm9TR7Xxx7BhtXi1CstdyB8fi
QRAqzKgxKMY7qsuhvtIygRSWd3hti02N96kmzjiu6EMVSwpTxxK9C5LIGNfxaI6PvO6F2UUWlEF7
rHptqZTWXW6zdACTjNxd22PkO1sJNuVDJDiMrXQO/Lyo5YBofJD13vOS8gd64mwid9fUYE6JpVl3
2P+2XqbIC+mNRtxHhpeTJqCK+GkmK/2p6EZnOyVFBRlaRiEWkTDc1GBUn33YEPNFNrFxJaZ57B5r
baBnimNiaPDmRcR6Wd770EmsueQwRubOTWcsD0YZ+dZT5mPOKsawAocSau9Qtpi9jnUgaail5UQm
/YpI6mp4oO5LiN8w4rjcee1s2rdeazf5C5Kzod7RM+/iO9dw8y28e+PUUf/J70yrJWEOsVPbtwPn
x0sts/6O6gs7s4QsGRzMATJS2JvhNcFC7j2DJtNez/imzLUv4RUmq7gVbHb1hC75zdV8r9dEOUO3
o2lAok/SQTE6jAM0jGcCQrEVa0yoZ0/34aFsKhVeTb0kLZYSXB8nU5QPOWN2uB9DG2fwxTsYhb5R
qtssHEy1Hc0pr04TtLZwTSOY3iGkR7Jsu0A3NWJB2Akx0eFocdH5oRp2DX9Oz8KZMxQY9C7ue8Xd
cuhTLDEH9gZ9cGi35Ndalc0+JmzpG6hTLCVY5MZhR7oRMiLEAN/A9s8vyBS0twttAiqQbk3JhtW2
J13dldwlLiGP+C0juUet3N22c9x7l7xCTQLQhtynXdqMIBjKSVn3dguf1BxGZqAIo96wiWNFgTcQ
P1gEFVISBNbWhaa2hQmM+33iVLEHmINDiakhx5GVdlzK/chhBfNmWe6jeY7BPc2eddRYr+UlVQzN
yEYqg+LeLm38pWnXGw955IhiD2YEwEljaOVdO9YU3guKFEI3qtl+mqMIgGArkw0ebnKJIIp1CWwL
1NyLypdUyqaor0EoYuqJw8agRaQz3TG0o4ramShtBD4Qi1c9G3piM0VLT0smEetgSsZTb6QoA3B4
A4Jos/y7GJkm7c1+wS1OyLEyJN4xsAOZjvbWqmlFvhNeJSGxzYa7Ca3KYPKTdeklB1LpHBZfCcla
Gos7J09i2SumRTVWjkg6DUjK4I0q/tfMhyF5HlpJJs6oM+Vfu3JO8rMefdroPrxZiDxBES4sCB5C
97OzTO3pQfghKJaeVj8iH6FTSUpMAY8TYm5anJqU1Fm/HlokDXmThvcyWJyk9PVSsHdzTlSJKMKd
clwmzB6Wb78pmv7BcDCixnFy8kOSyQv6MpshtA614UQIKud0DxIP3ngLOy9YZpshdz8g+c6w+YbH
8QCmxiJ3x9Ezeciuf0llZjRftei9ldmT/jDU6L+bTIiCvTaFB+4FTd7f9flQp1tyVlN16ByvvY5U
Ybzm9VilLCRdhd6nn855U0FL81sFEom+6jjtBrexs5eB3glzVZCzpI6XkyTco1l0qjGkbgMkn3ml
UpvxHYOH7D1hc12siWqBMbuMQ8p0cM9jP7i3STDnt+Pklf7bwGwxfFYGGlWzmVXCluZ6r0EY6F1k
VfM2Kwe8gbUwXgW0WR+XpGruRhjLKD7zxj2bufRpOpCmt1VqWGYWCXAK3EfCWiMumcdj1XNc3JH7
NRYkPIrgPTdTDoO5WYAZ8eXCKcR8Lh68IvI9+k1xXjIwjKa3NgH7+cP0iqB+x+YlYzCmueiYfcQ6
f2CazxLS1oRBdFpFnLVo3m7K1EcgR59PbRG0AO9uepjto9lYjx0k5aUxaUyniQbhUUg09WiZ8Eci
2al6MsFUSCqxXaMVstGYoGxDW5IgkEjTc8fYqJgKy8Zs5kaQnWYtjulUQ90mQPuQqCS4Ae+XPVbN
ruUo39AZArjScwMYo9XmN7PT0p+WqUKWzjlynjfWHCLsxfTl3Q1mUsOTmhv/2q+TgtgYCyIPoPZ1
aefdVxY72RO3nL9HVYAZWVXmjumz+JIhdxYS9HI6DghjhxMmzRrv7VhZnBqnIvxw7apDFz9X4qmz
UmtE3eEH5hoHOSmHnFGNnZwR0UD4SJz+uYJ1ThWmEvpo6JO32hH4YCiz9Ea3aXppsgUe6nlgEtdt
XZr7QJPSeozneQoBjxGbsJZNbuzzocAhO2T9kByFO3jmUePoKy5+5sLNcrhoX2KM2dm6y0akJZiW
y+KSdvOAoMu0piPLInEBNcqnddZYpIzJZJg+2A0WXtmcI/QDaWKe0PZQd8VNzrMWqLThF3uERbS4
y43KhVtGcMRw7482FlPtmsntlGT1e+01/RW57yQHeUQTBqXq8CKCuC0vhBUPL0bf9nrlFeMAoBJf
XcuyGba/6tezpMa0qiLvhKc7yR9bsFUc/fk+ydG1KmBVFMVwgHDg3kNntO7EGDTf/UYa4zYa3fkc
Qhc/905mv425iRokxHZeXM3DAALcjFsd3bsBqU5sk8Rq4cwS01n0IXFjtW1grPba4tDYvR6W2gTk
QFi7xLlVvf7AUdTdCKGL5kjXMX23Q7uG2IPr1sEnugNzEaRXTh3Nr47kfL4xW20lFKporuYJTGjS
SrNfW2y72MPpzzNr7OEPEYXV8ThBY6qNcLFcI8IgJMJqvOpiJcOADkpxjm8JjH/I8f1uyO/mRwUS
IE6xtU9jkt1Xcgy3hlF7287ycZMMheHvVR+F34kacR6rqQKQUAQ4wuo2i+9K3RjPWlKyFrORgoNh
IIvmocEoSnDTK5QdjwadrM++GevraMbbt0FoWldbOxr6b8qt4i8CfwfO5KMa9yiFp2u3n6jLW1fT
JpbsiZsCe+/NVNrmPnVc2TyVaBlOuM2I5yTjc4ZU4CD4zGzbXeeD+4EqgrR0+urEyoZGcceRtHzt
eolpO+bNE9bccACy4c8RYzSFqLv6doFlMAoyj5ZjY+Ltx+aSxmlGlLwlNwMhcDteen1nmaV8HGy4
cAXHBIfuxiqxYkNxbWS4xEejhrRK3XFK1ACTOHCj4ThxfsekCszmW6O7KtrzaPZ1GllptcFa36yo
ZK0PH7vhdtBkSWFHhRdfVGjlVwnoi01A4Pqrv8RmlWO1mM3Gpouwpgu2jMwCsEmcXFThTUD7tKlZ
D54F89ol3TF8caPWLo9mIxCSpLjFTrFZYZ3OAo0SKHTTOxH746vQYX7vwhJZOyIEI8ig5jLoJbrY
kp68Ln03P/STld4DPvC2BqY0HFsQK9omBnmINS1eBJUjs3oNUM1t3eF71zlYxD2zcQ8ksjm0dWTt
LP5kI/W2lYFNwGJDEath5AUAQyyCp9od/f0ssVu4OpDM/AjOdXFXn6OYRNCQIcFRj6oLViUoiU0x
9M0pn+zxUTHGuYskU3jIpmNA2GwMBI7IE5LnevrwD102uPu5b0ZoqW6fFyQYTSlZDQEdixJhFuDe
hsSEToJfHgQbjzeV5HDwv/t0k0f4YqFkTx7hTSqhTG8S3m+RyfFOYKKhTK71xe4AlfgVQ8MgmuK9
M7CuORIf9or2LX+pQeT5nE2JiSaL9WNC4ZKFO6uaFJ4ni73ac83+UkiliSRttfMZEiAL/qQqvncw
EtvYT+6DRlr9VTWDQ1gOz0/+lHoPSJxgEsvS69KP2VfVt0kLRFJQ2Yzslo+D22esehBgciTgou18
dMt42sWNnF3iyYalN7hwo3xjjynAmw5x0hrTBdCy81bGtmQxpi+60RaFxS6OhcZnpzNza0xEm2+U
rL2E0EVSCwA+sx21df/RB25HVtr/Ie08lhxXljT9QgOzCGhsqTOTqWXVBpaloLXG0/eH6rG5SZBN
WvWszlmUpTMQysP9F+aDLkOvWFY5LylQ3B2g5JatYykCYgt76qFKDfs3plbZ/ZCoHURe1R8/nNTV
P9xq6J4ogvGWdLA5u7HZXZJyZdXYC1QJeEL7DQwTFGhrc90FY/DsOlBBSy2w1o5MXaRf6UYj4huz
CNYl/SQMOiy/AGcaSAuTPRqoYKVL79Esh1iH4WpqZL+sPFCtsL+f0adf5G/KniZemGyFzMVVldFu
30RoW+IuLuI8WDuJ8qseYI8uSt7jv90GbZq14sLWSnHb2yC3ON50pQWyvEaa1N91aVl9WnqibxE/
0FdFA0htN9SS0F2lDexs0ZaPqpLL+z5m4pxIYPHlAFwWSYAmfyJr907PApQCEE/H2FyAAzFuoVC9
YBTxadllewtBZ3jSkSTaj4M+cspC+y+vja3/GLH8doNbx/WyBMTXbK0ShfExwP3lWsAH4LSFnnBL
TX4gPcx4NIH586+kzTuW91NhvvE27K47O+3WKpLLGEACn/iVk1TCY0RjEPcBlgZGg9BhbKpTGA9I
HSy1GbWIHibqDwgjzENp8nRcRzVIdbTRMnTWLKzC5W1qZ5DWyzIM8JnK+6ZdkHYWt35nc/qSssH0
DschfXUQfpKrgOr7fe+3DoJ/jcbBUeh15mFJWLTWnabBDrPRbq6WIEqAh6c0aH+oTRcE27iyGmg2
ceVsXXL9z6gJza2ft9EnpDU7X1mdKq9dDHzFhsfD0G2DwrlnWz5GPpUDXwPVhhaSgXJG2ejGxqnQ
lIHtzyMBQLCq3eZRjUaa5+bOKsy98iMPgGGX2GCUixgNincY3g0CJo0NJSdjyt5MirAWnaKw0p60
jEax24b6lZnw+zeiU7Bmh7ZE2gQfCUsG/ES7ClUCncIgpN/yFqND+xcFzd+Zmjy6PjIti6q31fvB
CICaj7Th47VnufGzVuvQgkoA4VocDVCyAd3Ha1tJdJwRYJ5gETI4yX4Io9BgK/gARBE3S+lTmNnw
6eV2IpY8exB9wkMLJXw7Cm+klkIHaxqsuIBP5qLZQg7CQMruKtCs8ITxkG0wJQAmDPc03IQKGnfr
Uib0J2uhtO4LYNayXlmBN7YbmsvusKAh6N7anoMvfYUHR7WN0ljbK0GtouKeeIOz8xPq+3e+RMJ6
4ZUGklFIygU/JcXxFqHTJNiHeloYKxf1GmunDQPGw6BTzE/gDRiD5WRO5srxYshUWTpGj55EzS43
E9EuG1b2Hp0YfgdahyK6crpIUUBvUmSB8eUjuf2gOrCVV9TsG0r/fDJ8Waqi+0z8qlMRzSuKT1Dc
uJpBqsjih5a89yrlDIRhBFgAnZJcVR+ll5kROiipfMHkCoFZT9dkBdhKc5c1AhxrXVGS+9I1q+dG
RgZ180LI32Og+Zs+RV8G0Xdkw5dVr6GtBxot3Md8902vlSYVaCk25CbBrd7W7riNFa98rDy12XXA
CHhGlc4IY1kED6R13V2KXpwPmaoHPF8Ji39l9u4vpAwFFCDEWbUlvVqvWpRpiJuiwOVav9GMVFn5
ZuW+pRreugki5fYesAz8L7umCv/UqGxsfOjt9i0ZU1JGb/QVUgPpJW8AACLQnUUT++uxRdIFgAT1
U1gBXvg2Gbrw1qCaj1QHrpWjiRqyV7sczFZUIB8a23SAsv6TYBG0dsUunpVRKV/jJMebMObG+q2j
cvgQJ+hmppwV9bY1bXsdm2bNO9iu/OQmo1z4XA+j3k2WcZq6D4zG+YPSBd4twm3kuPLdquq2mkDp
DtoxAiU4p+U2IsO1E+96jA0gmfeWf5Umka7wadoMIbeo+JYYAxYujQLFwKm7Z6GJkNs1hr/u/nby
XHnE8qHcAPcFCz5gbIWfjxlTOehJQGPkN6Cw045BObeSHZA7xIJseIOpG2o3kZ/47yEkr3IdNJgr
0R9hPdNTdl6pCt4jO/HiSiPKVprpu7gceFXOLKKRVtd9w0MjD2+gv9S7CtoeEBVUQm+GlELIHiFV
B80ZZyjK6xw9PSxqwzSlZcBU3+l1kaJQ1LSIEjpu1KoLNIJgtUOnpkOYpGO91120cTfMONLwdNOj
+F6A7ofRRmMIo088jfiRPpJc/UDXCjRJme8EPcOnYrp0vdpm5ZlOjpySze7+TqNPhssqBUS9YKXq
66CUICC5UdSXChHs+9ZKyQQj6o58Kl5vm57aaAQhJuZeSAub51kXlEN4LWVrfchIDW6wkK+G+zKr
0aUweg1n+tRHThc2wmQtkEGijOhH/IgkxpGbshzj7j3P6VlMjBA/2JY5jhiiDDDHaRW3o1VH1eYx
xy7iBu3DPnpMac8xMrv24gdZG/ZjEKh1eh2HA0Yx+Iwrr2OVi3vhgUVdiISykREViVinYhQ86lRT
JdFBKfAWiCVqZGIqhXvwitW1lsbmnrXkbsijBD6biCNc97XUf5Bx8oUMQ+YleH39FQENAKcSbS5r
gam4hXR/YiOEEnpeqMJG8ApY5FjnZBQWx4Z4aMMtaRx5Jl0C0x7QVIKlCy+4Vd4ySDe70OJKxVIp
Hn4wcfI2wKIi+h4x7IUKh0R5pika01xpAcRRuLO05w4XoKno6CKYJZEkWxph2eG82lTtVY2ERrQb
vTwvt15ljC+hEbRQ3bu+f60HDT0LWAGwP7BsoYsefkeJptyBqEQ02UrQid75ZQoCrEdlB8QgNcoE
GYkS4Z4qfE7lADeyw8V+xCUPOnoiSAdu41rp4qc6c7HkTux45G3c2hL9xgbPnw1se6xgu9SLBdmI
Zf5RAL3EV3WX1zRrIJoES4S3qklCu8p+oHuGb7RiptJ/qtwkghrnTCTUYdAp6Rt22b22SG8EK7cP
0teqgw61FhWSUAu664oC95ey+WZsHcV/rF2kceE+R9U3zUNQNxejv9P9DKUGHdO/t6DSdNCOffTs
Gzl1Jd3tXIW5M6EzUOeA1BMWQT+JqHQ5tm+dJwN03BRfPPn+wAoPWVvWDa7B9lWSDBKZQrrMvEl9
vv5isNXmE9xmfSejrgDMVTnmY4AsTLfsijp5sCH9P2s8+3UUrGBSXLu1iYSvJ/tm3yEet4mjzPtm
kgjBVMf69psSikDjgVMNKNzbyHU1XgWLyCu5XJYq93Z/gwQowohS9/pqlfVN8KB5sYYpA/LD2Xsx
wgnC6V3wGvei+D0VIBAWQlb1S22Y5ctg/hXgNXOFYn+QXdtjUeI94ShAlh3kfgxEwnlDLJMiUikm
5U2yp6AXP/LbFbnSdVnrPyOEeRHdNsoHaZKYqHoxvk3aOai5IvSg0XJfyTFur03KJkj2G3QOTNR6
lMHbDuakrYYzpI0EYhGjOv4UhjWdT0uU6mOIkdgvXeR49/qB1m7gLNjqt4AckNrnAC5iQevR2lXs
lytISs2enpv1XeYNcuq2blBWLwXSWynicduuRE2Fh2CgbVQ9FI8447ZbNUCnl0046K9uFXPCohWD
un0Nv2PX8Cama5lUcqc2Oo+sIHXQbwIxi2IAzYk/XFlyVY95aa9c7AA+q6aECZXQEs96LEMWLCtg
7ib1v2yFcqgFmQSYbPNUqAXKmEGD0lLS9nf4Magfsqzl3uzxLyygb37ixtMgeYNsbrIOClqIsdph
9lNlA6tET5G+74TZrrVWCaEK08l4p1KUbsickfpNhry+KTXkRiwjt95EY4a0GdTmLu8aZxfg6IHk
Cj1o3ivY4PQ7GmOIubo0/n+xl9x1m1fOQ1g2VKpilx/kmRpiWVLca0EDfDKPa9TROE7eG0FyL1ia
a/CMdo+8k68mf1yP3G8PHN7NrqHdVjC0Y87jHUk66Fe/C8VV3LnJcyir7ruWBl66oDAKv9/znFJ7
8AM3r1Awlul1WOsmurHkuSg29BkrWijJ0wC+gXZmWIS/heqO39TKoDMi6LSVO8qVwyuKvTXeAXQA
+RZ6krtXndaAtu0cDOs1tiHinrqLZmIdooWYKlH85Hk2VQeALPKpo4ZJJkXVDWs2tU03vkLb00lq
9Pa8QLNfk9HNjLXZNlaxrkIEDlbIazarJNTG9Mp1PMVHZsfKFUykySbgKKmIz8TeGL8g29svWiXp
9ip5nYMJJ6fcJuNKuwH310gclJL0wbBJcgZXasiBphJtPaYWx05EyKJg41Yk1ffUOW3vezsWKhul
NKbmFl0EvDXxh2gCVNuwT0vr9s3MSLMcb6h6DGcUo7/C7VCfKEYU0tjiBY9IWNUri2NSWVaViTYI
Ld0xhq1kDvmW8yJ6cHvEEa+xC42esE6kLc9U3BiGNb7SbfeqOxRn3ZD6oeYhoR56Lzn0ta3aNRDS
5OSgA1DPA1FCnh5urFThCcujnn0x8sGapUL2DLFMmSiivV/+LNuoS5ZmVrffjdDg0HILP3mossno
AnXXMF5S+IbnRFcifWqI+oRESXLjcozd8YQx75u6Lx9lMAQhOjspHQsI9xvHVXiv4JHZoh6SQ+Se
0sJNmFW6tfZVI9k1Nufw0raEeKJxRuG34G8hHGwgDj1w2bTXEF2b+65owTfGRal5m9KAGo1dtQaW
JnBRbwV50WQPWqirk1Cwr92Arcv6K80MKHHhZpE9KHUa0dxp2Sp0+gPeGkV575W6wd7o0m1IfnMj
XX/8xFi2ey5rgJSLZkQopXSasVrniec6S8MiwdrkDiDPBc4I7RWVa/XNJPN+B24+UKE3NNoOeiE/
0cfHppNt52YPfd5Ha92IcCU1+kG/7tC1cd7jXpT71Bh7jCuZFm1T6kmBgUSt5LC+m5CuF9JW92HL
B9qQJkib2lJa4ZhF1T19pAvhD88gCeLyg7QHgR0lKXzEp/zoTyWEjfyQo7X+A095u9025DMrxJZN
JLRa+FSLUs/sZD21cTEeN+2eKj0wnCeOgQjkEloS8AnyZFuONXalsunpFnYZOoiD+Aa0L+cUNLj/
VFyLXBJ+bu6OR+xoUI6gZxpzLCdt6NIfqujpOhntGq2vFaiDNQlARKFvHyJ8socpAM8bw/P8FTkv
/U3XhLWKLNX/Zav8lF2p9zms1yazQ16LksoUv7j3bwa76t/xjgvMDXYCpVhz4joAsbgMPUwhSvuX
N4xqdIUsN2Uk0IlluiaB76OlkWdy8m4mtZF2N3zUqR7+CPpU+yzsFspnEqX2dx9kU43OaY5WhG56
9i+f9oXDEU//hRJqhwufAqaao0spaRP5IYIWNdSRtQSXgSoIfrMj6nC280gJExiI6tnBc5uUIr+L
XNF1bMMQX9xB7/L2PtH98dqXbf9TcK/+1rLCR2M2Ujl3Mked1nlo9x8qHlHPQ6FIVIdKVJ52U3pm
0S2ktLShng3Zu1NTGe7BoqXqRJiXYhWoTv2BFZx7E/Z+VF5lVetaq4aDerJwp5kMyUKdTmqvpXqQ
1B5+t7leeBGiTJoRrcfRpfaNY2SF+mCv//DRwxmWWoyX69Lnaq2vA7fOzCt65/1jjS5Ntv0/NaaG
DYRHjvAAZZwVLqrtHxt2ZQ3jOQyeoia1t9Jswv3Qe92nGtYFNVghvp1Hhx6jei3btsB9yEmdUegz
oHLWybZCbFBD2eUJJY3bhI3rWOPV+SgngLb0IoVNI9Q2bF2fAbpFjp/zUKM9F6soZygojSMimd3R
y831h/OhDkH8YMdNy9FVywFjbxgCfuIhzBZ8Vg5rlIou1nxLIVxkTt3H8yFOfDMHzTOqPBrjEXNK
k6HlSt9EhNDyx9x6Scc1RfzzIY5R0LbQhdDAl0G11Cdm5gFY2M/AwvjYzQKwXhUo/QfRVgCTRSng
AjzY5i8dYoNtYeiS2xxysjQm+tjXSGlhaVjAZGBJcpSMKet1geCJgLXmz8S+DpD4Oz8yeQTuN/lk
KtpGEH1VWJ+zCcJoICrB2eIIEI/LluKhkNcpxrTObRjcet66pd1rXgBfH8/YBHsGw6YatjTFHLuO
4oTs0QKhc9E+qVmza1NcPpr1+ZEdrzxHmJLnNihry9TnyyK34yYoTVJo6dz3zVtt78//fTlN+sFU
MUGsOJgFIJFZ5rMvV1E/tfrSNBHCaZaFFMs2ew8Nc1kOfrDA0hpnXcT520+1eqt4GFNbRPvMuj3/
K47WCywDKBkcFqppS1Wd0z+yBFi3M1K80oz7zM8xCKifBnTFlp0iH9QiXNFKuDsf8y82fjZyJk9A
LROGzQxOJMMv2HkzdsBe+pIieejclcV73pENVHr3WCnZfkiR6O/MOxpy1CiNEpyjjvKjrS0rLdqn
Bf5Lnnebe/3ThV91Yj74VZrBYcDHgD9w+KvKaqBrBY1n4dY/sly/EeRgRqhPXkK3ttksvd5eKGnz
6qjxvWJMPQLth6rLCySGkxMCudu0Hc5X1Z5NiKXSrUOAFvXMBMiloSCLHS+6wltR6dihLrYE/fPz
/MiPjvNpDXwJOf2kL9OhlgMN/JSQpbvJDSoeKCp0NNuasttl/oW9e7StZsFmc98bHgjnjmAt6Bgu
bBqZFs+J8yM6OiAIws6yDFXnVGIyD0cEIHIIMV23FmIw1jQNUFoBZEsueD7M0bFuQai14NRyQEzG
wrMd7FlKXSs1Yl+eYT8MKTI5tkFtJKlex9HK3s4HOx6Tgym8sDnZTd3kOjwcU54gQF8blrtQArGV
JEue1r6xii9cuMfrjzAONEhV00xYO9OYvyyGrPZUDE0dFCjkWx1u8OjRUUovQCc3H1ZuLM8P6njp
kUhISDQTZQf2zmxQndL6tYOrNDKZLTqWQXPVuu066hP0psf1ZDpyPt6JGeNyRCeBo4f/zncX2uqU
+qSKDFL2ozXlXdzXT+kQYyrn/TcJ/n+kSh9FIndhTTAoh4/omLNNhf4rUOgQsRC/sh75l9nOa0s6
cKGGECluC+fHNe2agxOVK1jVrCnBgAEORe1w1kTZlw1IPLYwCqf6M9roHTyQVND9s9ZJ+5G23fp8
xKPlOEXULZaIA9/cmG+xpkiSyBNEzEIdMxko0sZvd4j+dSPbSEiQ0JgaWxmu2mxclJkGJCVMmsw9
enbfDEwXoujCFXhipohhM1c6WYzQZ+c+jazchiZMUqbsbR7xenltxe84TZ7/YFI9niMGQocIeI9q
m8Ysa25rbbDxEiLPrBS5h4dcrwqr6K/iXkM0qTH+uFpXg+Gl1pS36S4aoFuVdG/Wauj2F1bn0b6z
SaVNaqU2pT4SnOmU/rLLOyywnd6S6E2pegdwgH67nejai6a3MbYdKoUIvUkvZDzHH1rTBUoEBvok
PFPmhFy9oZpDp4Ome40xT/lTFdjMR3vXfDn/pY8Hp+mayZLh8QCScM6h9AajGMsaIF/Gx25zbM4D
4wb5KrRpl7nz53ywU4NiberC1C2duLPVk2htFyBhjxJUnD/A3byC8gjur9u3qrI7H+roaOYRxEmi
CgZmQqadxv1l0iJPCzEYSy3sOzDgcN+qoljxZscPolqn9U+agufjHW9xrHWZLRP1RtBWc4qjLyMt
10L86cdWL2+Em8QruobZNW4o7YXT5Pj8IhTmMcKZSKIkI4dDCyrT040KSXvY72g6Uf9bIEmVrPrB
zFB2FIGJa9LQ3tAZf8Pgqr1wzEzL/fD41AxWynQKWKp+tGL6dogAKTQW6TZWTwpUteL6/Lc8fieR
WX4NMa2jL5OXS7uxZAlCPQlkussQq1kZQ9ZclYC+lojJIFwm01+R0hbLLo3vtUYU/3r3Tb/AgeXN
e43LT539giR2XV9v+QVogPpLCPf7zMTTKh0+8NS8cB+d2BUQ5AzN5NFr8KqYZUaghAdKeWR5MQrS
ElMk5zZJuGWr/88405n75auWSgtPURKHrteqk7cuXe0ApYQivnBJnFohDuJI2iS8NNU+DgMVboyv
m6QTW2Tysci9n6GlXBjLie0G2Y5rTvIalJyPhyE6PwLnhnHdogSMtqg0xLFV5IJ84//qZf2Pqckx
d9lmYr5Emq2EHlqr7Wd8tUaHdRM8jCw8/3et/NXpWioldYrmswJ7aioXNpo8cYYRGlU7i+IU/zMb
ZNjAwQVWw3tTvgTePe0/XeyK6qFTt4Lmmh7ss/Za9Nscnlr55Jd7mv2NszGixZh9XtiSpz/4f37L
7DPoYR0gxcJn4LcM2dar7zLx3UWnQDP2kBBNxNz659i9ccOWJunajDbDcOFKPLGsyAhMFZSZyeKa
X4myNTVUYfkceSnQ+mtyLiwwFOcHemIzmlLnxkAiiGrD/I3fABKFD00NF/7LHzUzNuB3f0OcWxem
/++hJqEhjWNGJeedBJG+7sfC6wodE2wTscbyvUWyL6+MG/BeP90ICbnzwzqePjJD3JQpQBqUnua1
TqVTC9SXp1WsKVu0lH9qkQrT2Pl2Pszx1yMMDyFVUIeUwMoOhzSgNpkPBmGsut37fUIHGkRyNqx5
fV4ojPy9wQ/voeloQVFE0Kam8Dktly/HGfL9VZG3PnWGsLPsx5yq/xXisEr3Htd5EW60kB7Kmuq4
/a5rdR/S8Bu5rRAQ7IYlVbjgCqKm+RZDzLZu3TLvfqO55Ix7qAfg4S2ac8kKY1mS3HqkobChmxb/
GVyoTStzDIw3FaLkAw5NzjVLpq/JQ7v2JfdLaCy9ZqaUqvI03upa2ANM8YPy1cJN4aUK6vAbzYz6
Kkz75rdrhfUVnIU+vHBAHp8dfwubSLqQ2nFLz/arkcdIWAYAQ5LiR+Ag3W3/KgKkj4o7TB8s9cKJ
f5xFTi9Fm/KiarGW/17oX+aCBFYDM4GojWKPyAa5j/TuFrJpb3VuMm10//l2RnNfqBQcbcmb2J5N
vTChA8sKk1+/kni6rA2tQ7kc3n56IdDxkcNf1xx665YFYUzM1rNqlC2+kJiCpNk3Tb8JzQuzdOrv
8+qljMYGIJubJcS5E4MLySAxDWP2o6bHPXbW2z9vSdRY/hNi9q2UEE9XDzjgQsCxoTe5YLcsrWZV
g5w/H+nEYIBQUYfTpgtZQxzxYEOOINZDq8qwXtYq+raopGiXQpw4Xw5CzFY1vlFdB2XLhmmJ4nAS
9bjWZKLbjRD111Um+pfzQ/rbApgdMlR3JPk2C8CiH3E4piwFIot7LvYa4J9NLb/OcRWjJoe+BNgR
BHlAsLwgZ/Ckh/3S9mGBZOlNBgnagl8g1fDx/O853mcmrR0o2+haUgMyZqmiU45hHGA3spCp/qTr
HnzQEuZ3tcOM6sMe5YVHzfGMMm7oFLQPLNyhjx6HUW4qaiMU2r+Buw8r60831uOFg/z4apqkYXh6
Uk2Y6tyzlxr9CDfzgIahXPkZZAKouYV2dHZhJo+/HFFMkPiUYhD3/Ntg+HJCRTlMYaQdMeur5M86
T7cuDNtesWAClThBycrenp+qU8PSuAon9VExpROHK2ds0qFVkOvCWOUlzeHPBng5mpcOqOMN4dCP
QP3bAsar4V15GAUKTuSVHuqdClrpy6DBvDCVOWIMXvRkGZ28kIIdPz2ncDYHlYnwy9GrOnYVq7YL
5FV8G1k19wPQ5RrDq93Y9DuNY9I0Yvx3fWN1/lseT95h2NkuBHeFtgbQi2XY9NdA0TZQ9BDwLm77
vt5wIFwo+BxPHSe+pkqNJy7P+UkA9mtmgWgBJpAgzZYgXa+rAknnaOhuclW5UD4+EYerkvwPfSL6
0NpsieiozBWypHmF+/LCmKT1xD6KP85/u+nHHp5g0338nyCzKwwy2DDEJK/LPugiTBgAOFfxEhWe
5UgqGLt//L58Ph/yxJvJobHOmcHK1OVRpt4GeQfosMeXRg0eMZ3Y6BCl+lL8lNJ77KMWVLB4B4w7
+RGtAsyzz8c/Wi4OT3aBHij7QdKlmlbxl73eQCqPMWdH4FK0xaLurJ9OahmfhdbIpaQbtYqLdHg9
H/NoLqeYgAh4punct/bsJu87iB6hmQXIWSMKaBqoAnEuB2uvY1ucD6VOBZ6DKSUWKR3RMDGmazH9
li/j80PbALogg+Xgoc6ODg++X+n45saoyURvTdwDe97D8rrBaIpPvUzAtvVbMwk3eSSulOaudH9b
1pXRXbgu1KP7YvphiJ7Sc8GITswP2bEcuqjQTRzgU7ipFMBCMjInrcD2gjZLbqMhQxscnClw90Ax
m3qXZarx4MeqshZBiSR8Etief11yCOEFggbPCmii+tiBg2xXZTvksMCVXrnBei/VlzIC5LyE90++
XiSF9tFYAYg92pBhc+EEOjpnHaFxHvBcE/SwjjqNsau2vYJnOE5PibbnATWu8g7XTTG2YicDz9yd
n+OT8SixsXGp8tEWOZziqBxbWZkAnxw/xgDhmxeoKDvgwHkhcT+xbGmp05kgxWXDzJ+7QQypAXUi
xjUUd+zMyXJs6yn2hdv31HCmIjq3ocoGsWY7kvkefW6jcBmH36Xxq203pvYr9y8cdaejGJI1yLPa
nnf98NOSfhPgSOyJq3r8NaKE4PUPQfvr/Nyc+mY6LwI6f+QsHN6HcxPGNdcgxgtLTHSarRIYCaI/
ehAgPBVmF5IjdZro2V7/m7tzE/HcOdrrIfX5zAqicKn6nXhDOcJBO9gP5WM/CGCaAyhR9AIVVfyo
0s7aIMvdvMYQyvYJSF7rAQp1nizbkcxnS4cP9LwlKvdXhRzCy+h78U/LqowdMgkAWYfWtr7pYSY/
//17UeUQHMlCUiGf1auLhv3YCTdYNvqwcn1UzZxs57j/jBtii34NM9syqepG1HQJA+ANOv/Oq8XS
iCKImG/nx3NqmZk6pW+Tbjsd2en6+XL8OnqB4pauMJ7Eovuf9rr+Lu2oeOKhq/0cTRy2/v1CIw4p
FzUc1raYXS4Vdn1MJJbsvEbgI4lWuWXyfvRpVcN3EOkaS4PiQqp3YpT//ejl8cPb5+8d/2WUeGwr
BU9+oJcdWoRFt0x4Bwx2snO75EIedCnULEWxR2okRUSRAjPuHMoXaFswxh++fuEQP7FxD4Y0+4xo
wtaGlhIH4OrKq6q1VQe7ZvxnWVKq3iifkpQ7jkr+MVsfIhClXoK65svZq0aWdy7kc+THNueXoX58
MugYGJiYFQBCYGCHy1BryywMMWJEIuW9M/FX1p7PBzjxuaYek01iSp2NfsxhgNzNI9/MmmiJkMOf
oE42GUIcIHYvXEEnsrWp1YuyE6cbr9rZvhUIWPqKCaAUUYU9hTV6EgiOpb9ocUETGi5spePcFDjc
1DaQAnX4KTM+HFWJcF40pBFC1zDH0LdAnn00r0TKIbmxVETjGkQUy7Wf/vviI65OwZMMAlu52TDH
wk9dJYdiAal+qUXGKqsUVFDl+vyknbowAH9KajDULfA/m82aWfWOkZRptGxjsi6MFJXg0bFfdfTf
EAOgN1AH68K91rxtm70hBNDbzyVSnO1nnt/oE3QfN4h7Krfnf9aJxUqxToDEITsGKzP76rDgcdWE
o8YW38K4hCdfXZjYU8uIVcSUQhhENGJ2iDhj0RdxRgSba3+ArlXd17S0UQWpLoEgTm0MvBWF5CSe
ruVZNuNZpumhQ4B8DibakIxXXmRcIWV6YUSnw0wFn+lpYcxzs9HTK83mYFx62bg06eMaEXaV2v35
mTkVhXOKywXkMO+W2WBU13cATgB776q9MWl0jRE6EReGcmL66aqQN0v6WIh/zxZ/ERW5wNSUPd40
OwNGIPN3IWM+MQ6GYPJmp5KEkehshTWj12gxlnxoGrVvKK1sKiBLIrb+tTYA0HVCSzD/tL/NeQWu
6Ou0CTULcHvtrGRzPdb0CuzhwnY5cSMeRJkt5gHp7BE7GDbxgAYJFYIGzdIB32RLXHhMnvpsCCOD
b6EFBZBzNv3IFsvBzgMMRc3oSoHGoyMl4tbB9vwqO6pCTJ+Njc8GJXM6ymCwgXf1GuPjpauX8CUR
gaATfj04yA0bfMi8qFdN8+d/ExOAKkBrqjjzE7d2S3fwLGIiCLsOWjLiq1w+lhmVq+QB2bTz0U6c
P4jbT5UWevlTg/LwXqHyje+Xhl6hhv8GTgBXSWutzIaLE1Cs1V64/E9NG/U+Chw2JVocUA6jFa4N
LcOACeWN9vXkPiFtY61WF14fp5bhVMBBXl1OBarZmBoD/QcHU7elyMztVHsLkxzDPx9fnu5CFnBy
QF9CTT/lS7oZ6DBpHZNQWum8xHDO40VujMOqNIfy+/mZOnUY0QflrCPZYMZmowraLGDQhEIt8Moe
rHtEqi4shkshZqMZDL/1cpcQZd47T6OHHy5udN7T+YGcnp7/DGRakl++mT+AUh8dotidshh5E+h0
wZ405X9xtdKenjCawJtojs/OCFR8xJjCLUGpSn+eQDEtbtCj6iPjGt1qin2pfnfqsPgSz5o9GAcb
dRzPzdi4OdTIqvQnT1oPR3a1+Oa6KEkH3tbPos35r3ky6uQWRG2bQs88Reliz6i8oIiXYxZf01vM
49+q7BewdBJNLhv7QrhjkBNHIm2B/xdvWkNfZk/tUgtlMuKhl7scEM9SkGeTukCQ9rkz7hMq7AZi
ROH6/DCPoZWzuLPlr0ukXTCZiGmXjlskVfTicdDQddviw7UA2pFVwxJhpE2DE/Kl7PTkIfllzLN9
YbqT1n1CbLomrBw0AUWvPAyxh31FBzcw+ffk5uAbz3aI3qP06WfTWNW9hz9xUaG9CB35/Cc9uQ+/
jGpaWV9mEp16HKinlTM4aA4b9feuaqDbeDhvB5esKP4CCWcFIdOmsg6Th4wajOhhsLiOvbbSKeHX
BuKzfoNUV2H9xGgG/rL7Eu6wrdeRMEMdQxNXAu2r8NM1zWXrfbTZhfPn5JltO/oEMADzOH8gtioY
ryaveUME1e/ERmqhgSeOh+iFu+Hk9/0SZ7ZqNOT1qOkzZEVFj3BUl0qNhsn4HU3I/0WeytKjGkqR
F4zlLIn0CkoeqG+xPhXcPrUMsTEkwi8EOfXZyIDAggNRPYFj0kSPGXyHpihSRraX743Y3Te1/fbv
q5LEx6H1A4jhr8Ph11Vp5a3iA8GIl1Fopi+mGOKrEtXHvY8f4puRRO/nw516WJsOLy9gP2RA+Jgc
Lky/nYQHgwEhVESW2/qKOmzWfsPa2R2uGwWZTus27laVuzkfd/qz8/3AW2zKvZgziImHYTNMMdrG
E1xOSrBHf0nfRtUgFiIzqge7vvbjt77JUEm9iIib/vBhYMChkiKCSk2TvG8WuHBGDIE1zCE8ZG6R
MKutveL3H0qlIdJCS2ORNPY7kt/je93lw6oOB31ZRcGTp2nfO+m9aXYZ3SnmMG6jFtkND4bMhbfK
cRbC7+PLQInmOhXzB2SsiArvUrRMCu2lzt+79OP8pz++MQ///uzcS5MKbwRf8siWmLO+WSqCZo9x
ssXHPveaf941h8Fmy0sPUx2NNQbjxivh+Yh/ItuEdND5IZ24HVnAnGa8hHAW1OdoBLWqWzqLFA6A
sS90682Ivmvaq5L2i8LYR+pr0d1U7QaRNhWfyguxT8zX1GQCnoeV4dSPOVzKqdVmcaHVxkKV32S0
irFTL1r0Tf9YxhKUU1khq2l0a6d7daNq4zq3F4sB+vFumvYRuIWJ40Gjf7aoFVRz7b5lUcNPXyMM
EyGmVQTXtQ6gB0KAct8gtduGbGNzicHUMs02vboeG+TAV53+oObLyt8VpLy4p0+KNHW4baEJ988d
gh5iIkBHy8LwN52tLwcXNdPwWS93A3Z0vV3i7PkJuWgVKbd1/j3Rf1fls2Pf6842HMTWA0pBhyNO
nnFVTtNL1c4T+djh0GerOQgsd0xjhg65HXk3FLWpRWKK4+tQWlfATVdD+GSg+3J+1k9sooMvPpv0
sP8v0s6rR25kycK/iAC9eS2WaW/UakndL4RGht57/vr92IsdVWVxi9C9A2gwM43pYGZGZkZGnDhn
kKSkx+ysKt1TJWceX3ip42z+HQ/xlVhlZYE1IbaGwDm2ax9zOVyfDU3+cnITD5DDdK6KFLY5/pTh
gbw8xPML72RmRZxDWDQdjHYIthvI6vgFdMfgMENESy6bUdXzE3m+BHihkP6Zmz5O9483jhB9tNgZ
p8GFb5IezZcs+eUYN0r7bFnoxjvbKYZr62tfxZDI7FXtJ/n7TW+YkHr1G4nEZKHd98OhhkZNkord
ygfOHyBcGScfKIT8XkrjBtyiTASsOo19E0G0mukp5tjzMLu0v5JR2cwMs5b/NIXveQEeON006CZk
g+OOIdRQzjPwOnouHm04GSvrQa3N75c/8xz0BoMADw0DuLBmkX4UDgGyFfI41syjP6HpbrlO/BoG
18gmqmCMInjDdOuTTYqcUp5TfiVf3g4/4QpZma1Frzn6CmE/qmhJWLHHV8h0EujezxKsJ3KsK9tv
6cA/Gayw/2QbrqLE641NXznap2xS5BntY9wOxlTRAQVDa4uIqBt7KtlLaCd3besh8D3r6dRaaK88
WBbCe+YeuVjHBthMl5Q497IzFXBcGpukfEZJKKiuNT2BTzzdWM62db5Z+ZvM+vMy5s93Y4An2Xnr
K3BDny97wcdRf+asR18izD/9Lpqm1XxJ3U1wrl21QHqzeCYzv3Eg5oeGWIECTlIf5fqTLO/96WEY
X3XJ2yLs2JK1jqJxo7Y3FeWO2t6lRuNGUKUNekNL1jeIvnhrFofL37wQg86zN3f8mgacoSL+HK6o
3kIg1QAY/M1T0eZ5kzQU72v9MIAX8brJbcCRgIJXmpXDZ9FbWbKZHAMuCfHihKDKzLtwMhCyQVyk
bVD0TaXuJ0y1yYrHnr+G5jH+sSSsi297sAFXWAIBwTsldaVg30AeZbbmypjWLAlbQ01ZNC/Gkq/J
yGyTWs/InSZPersSw38g6s597d8xibcShLW2NQacgmE5axFDCsk/JjdFC7di+NxK0U7lqPQVd5Ie
FPmgajd+eKs7REVfEuebVnyx7Il/ee/He8rhNPY+Zk7qRuUuR0eo+Do6zyuOtrjccwaRRjhKsB/b
+OjJb2qJB3KCDzYl72EIIPGtLKh0UQduBm0fq/p+kCcyOdYWasv32PtRofLsood1mJwOneS1nsBl
zz/6IOHcmAK9HOhmMzYZ0uf5WLiKDJuOc1cHqovQDRmd21p+6htzY4V/f71Topr7SpgPKPEFN0nV
VOpDdJs3KFuQr5LuvS7ZNUmxAkhYGiJ2LOoUcxnpDMIr1TFIZYsLYTCkyJVQzNigLoiOwAi3LbSb
0p7/1zt49F5CwMgNm8YjYJnOTlYGrMz3tOCuM9fJnH0h/26LfazoDoxRkHLMRHCaD762zR3li9aY
W3XIXSc3XtBQvoaK9c6BVRnypmezVx5DXd8bXbySol+elaNvmb/1yBPb2IF3z2D22zkpYhwQxpLN
+xxqDnhxtd6t5PQGncA2XdkCCzvgZA7mnx/Z9Uq6CDPgSchKRNeJ1e/DKdvlzd8Xjm2D1ggGyJFH
6Vjw6wQIghLOw4ujGwiUXadZqQYsT+CRBeE8VTrEPeWMgaTOg299HbTrOr2K+6/a8JzmN6AWdfWu
z9dcaI6zz1zoyKqwacAq+QGaqISC1qsyffUk75DIN1L2VKEJ0oAqA+u3lt1aXDJthmGZ9JRTNzpd
MqPhEW2OjFQ32ReefpXCyJ1nzsobep6ws6EdmREmtEISZ7RmMwhRuUV/CNCRyiB3+5TT6wbx8spR
vBBUA4z7MyphJgn6VfjwuKXi/ElJ91J0D0A89H+hkkTiA5ZmbkY3z34qOsrQ/UrEcXlKISA8ndIk
ShOlSTh2tTqAwVJ+hJn7vkvs/2Sz/TtGS1ZOzaBHR8otYYyF8aluHiPz2+R9ujyPi2fakYn5cXW0
n/NQDuR2YNXiSdrIPfTb0oqFtbmaF/LIQpw3MpwUWGiD4KANvHUH/2aWQ7g8kNmLRfcDYwMOhMbA
GYN+asYvabm3ZZakrjTYWVGFsu+VsgEHcyuZaxiNpSiZGGAuj5Kz0SDZEqyhmmDUESuD7k03/jYC
9Sprrsp8cM0I3nTnUZ4grBqISayERs+DbNUHe3hxWlTVfjr6g6z9zK2fkoYK5ZPTZNs6z7d6fytZ
322zcuNGXYnplo67kw+eg76jVZj1tBJkRLm7YrV+VKORhEze/NAcek75QQwoPw2/QJud3QbjFLpS
Lz/aQZusfMfCKp18hrBKJLp4ZcK8uAlKEhGq2ci8MdruOobpCy4WlGz9JlrrgJ+PAsE1TowKJ5Of
qjb6kxhNp11GIqvPxk0VZjtgom4LRZ+svdrWKuvbvDnPrBIifuTUVLh7TmdczwctMwcc0uirTX0T
JbB0SgC7t/ZDYj1mY/VbN9NPlSldX94IS09bjvl/DdvC4eR3WpIwy/Nb8nPbvynq7w/2RvtzXl03
ETCfCQ6/2xJRsdZYuQM+oP7ngyYsnHMx8lkOwWpzxUN/xdg0Q5HuAtspt2jWyHeKB0dFB7HVJsn6
3tWd6CVIUjhl+ylw0e9QieQAcCnW2vm2cPowGX8+SFj7QG1rEptMhmmkEDq89eCcumzliFtA39kn
VsS1Ns2y80asRNx1Hfod4fiF7nGuva1mf6/ghA2yDblTK4faWHanGDLvDMXD8aWImi0MwnnzTXXI
oCabafq24g/LjjhX1ue2aUfMw9VZVqTFyJrk7esw3ibatZbsO/qOBhSmRkDht6nuwpx32exSWo45
+WNWPfX/eKLRyEG5etM7JBln+ciAx124a8CBVfXWhrU29753EURdFb2VVIksF1j7Bv7xRPoEcbJq
uXC5RaQnG/u2Xvu+eeHPPJU+L2Iieb43xJMINFcZSMyKqffbWTU1bjpktJ+Qma7jt3FacZFzVgd6
o+a+sv+zJziilPsJYhFMRxQOVyRTlLDfBMq+KNAlvAmL185+MYx7SNaDoSUleY/0B5rQv6JhGyrP
ZrFKcDFP/6XxCy5rTmaqdNG8PMa3rJ2uq2Tao5G6acNXVXLj9suoq2Q1PpcjX7RyVy8l3Y8nQ4R6
QD5mDAqtxGRbG4Kbu8Qr9qZ371EQS3kuFT+dAPaQlXTD/2PVkUmyzdipjzvy6A6UuJ4rq9GMzZS8
OYm8MbJvkGlvrPLVtK/LoXYt60XSpZXBio5GQyF0PfQNECqoBCdC/NPJPS2Lkg2ORb6GZN/twSQY
d5rypeo+5fnKASzmbjDwwRwCfluV4TkT4hKtQtq7Q3fQ7VoghC3cv6rTbpzY2GnJGg5JvMvnwcxm
KMOC8T0jijPgBM/IC0AJnMle5eZjnEPEjzxSTeQDU9Bhsqbw2q+yZCUsXhikSXshrBY0+0AuKAwS
7dZy1rGJ3QGOgA1brt2SrP2GDE10gyC8srl8ki2ag1QKDg0AYvrH4X/kNlWbI0QNGTfX97tegqxG
uxXyP2Ut8/2RPTrekkwovSVUbeeL0yGdeHpi+vDQztKGtGtWQIJMhJlQCcyCzURFSIPx/pvvvdYZ
BOVfVetATWVUX5CetM3D5fGe5TnE75gn5GjATTw4cuvxHWbkbWzV2yfofKVPnJN6cQ+3hJfdWaGb
KjtkcjZ2eOdIK9mNsy0jTIRwNtcTiPlR5QN0RNLd3vY3YKXRaUByNJPjHYzru0o1VvbpgjufzL5w
QHuoShkRLKuk8oJdVNxUEHgkwV7qrqTh7fIML5ribqSYTG/XGcNP7TmtWjrsHAjTyWgdCnWXVOFW
7baet3IgzD5z5lM0YYFtAwpris5rx7ml+xVFjMF5nBrQqV+ntVTKsgngtjArAjwQX6mRrHdZOePH
A7R+P6R6fyf+t8szdhbUfvgkSOL/MyJEE0EVIE9o8mqRa1rZKAzJ9U7S/PZb2jnJzrQj/cqPJ/kl
G5JonxRFf9cAkOroapDC6xi11LX8g/hwFj9IONbLAO23UJcZtbq1ZLcKgCjYW8O7tVBSDJ6d8LqE
F751tihPhYZbKWsfICZA/vcDLK5JqnUA+IXkgNrE+mSlfIAVIZapuKm009DQk+/RzszRKECFyamo
nVOw/6EbK9Hd2V0qWhfWQxr10UD0lTYk+RA0DxOkq2r4D4j4vv8q2/uk2tfVyoiX/ezPgIUZR5Wu
7LKKAWveexJ/Gov7VP992c0WN6bzx4SQVc1LeUJaChNUYeXqB9i21H7sJsAMa7jxtcHMPz86Y/UU
5YMkZ/60aHzI23fJkffqavfR4kF6NB7hJHdiTYsh3MdKw8sTFVT90KO7ylMItmzLWTm255Dx/Kz5
M3vCsZ07WWwY8+wN0xNSBrrzYJp3Q3YIAZQ0N5RxLi/W0hTSiku7Ezx6MyPv6RSaWpmg1+vEblE8
h/13P6IKsZY3WbHxsQ2OlglpRCXtO2wgv01FGhFstALJeF8eyVKEcTQSMTBVqeP1ZomVNNE+q722
a5ut3PXxRtFW9tCSQ5DtA+GjI8JLx9TpnAGA0BGjp6YHxsCv9in1ifFbi/poa9z23uHysBYn78iY
sJuUxDCHTsFY7/U703+OaASuun8uG1mcuyMj80ccrZDHQURwhhGL20ft7lNzjyo2koZrJ97iaCgu
w2thzI18grvZTeajRM5NWoAbyX8MXb8Z0Xs2lF1Vqjs7eEkolyrosU6Z21bbUXsMhu/VGuHo4nD/
fMUHScTRcAFRdaFU8BVZRGfL98G40VDmXuNZXLICUzJhPZQLPGAEN3EcrlIzBooP7Y8ebx37QRq2
9loWdWlGiXLn1zd1e8MRZtSExq1GpDBxax8FJuetBi7aRyvQio9UrHgqwf4D+wCPhllN4NRBRvgH
ZGe2osjUD9uknGUskty+iqFyQ/sSvTrKIVNS7fzYbu9teyp2ctSP+f1gWjV0VnZil796iW49IHC5
76juFAXI/fqJ+kuuEzTFANgCh8uNTC73UOTnKL3badPcdZ02yIckNQYChEov9K2uZf4asfXiNEKQ
SLPgDPgUG9PLABHrsQaPLZXOQx+qrkLrduPHu7/faCSQ/jUjxMdJjZBSYzKPo6d1G61HSNHKNzBv
PEZtcvXf2RI8Q49JuUsdtrrszU5us/g+KR7aNSDrYhBD5AQ/FMkx7SxF6yMxV2ssoWsa0a8WOoxS
bjdIavJw1hG+rZ6gZdzmMOlVa6DPpQ0GWdpMRW7h/SJnRZKpitSGrFmpqNvM26UKEBko1P6WPHMO
00g6MUiaF3kkCVdyUShQ4luMsKz8dl9E1u+kMPSVB/JSKAwruE1KBUuA6E93mNfqgQQWnfdiXt+G
gHT9LFi5txbnC7WHmTMM9gUxh2l2QVtOE/2KSCLH22F4r5RqYw409A/lWhfm0nAQ6gLkQUcf+Rph
zpBhystx5EaJERGz8+cuebrs3YsGZrZoHbopeB2EyN12OkNKEgZjzKDf9jpqfvwnBqifo1LI+S22
QDp+NPiOTgskvII/yXQhdBas6UecVZRm10KUgEQ/aw+5vbDqeaWmZRWh/TbU3kEJd45KMiDdIoaq
GV/8aBbxuZs1caF4+09G98ewEFZ0hU97bELLpVVm3+lLc3VfXQGdLLnb8diEO0OpE5S/A8bmq2/w
9Gy1YSfZxn40ViKk+RwT7ybQ5pQRoTPmjS54AqUSy44mgCuVpXgIZ/0YKvId/deqi56cwTehnk7u
ZFgDLs/g4vAAMEGNB6GUI3Yzp6ajN16H2bGDIUwptW0cWUjVa18y6edlU8tuwt1OJ6pJh51Yl4US
Pc3MuRerKzTX9O6s/HE0ocW7VrVfeXllGM+S+tnqVi6QeY+eTezMLEHaFTJqEZenQz5LIMcITYQ/
VdA52c8SfK8dH/R+f3mEi7sZKTGOCpKDoFVOT79c7wKrVDFVNryyaqW68vxorW66ZkR4bsPpk3HJ
YwQ2ty+9J3+2YIK+PI7FKePcQ3prji9FGTFptBwkHzmVRqn9VfrhdQFhLtjoK7t/L6u1TualhwgU
if9aEwakyby1+5wdhvI4gbTc7sh8bpB9gxXkq9c5D4rx9fL4FtOaNHkBFAcGQ1fJPAFHoTMSjVIa
SphEw+m5n1IX1cBXVIK/ZDISefSXGBnKsVmB5I72TXPGrdrq29YudhYS6Ze/ZXmu/3yKEEt5XTQm
SckR5hi9W0pEUQ+I2LZGs0uGFVMLEw1whFa9GazAS1lwzxrpcnRr8Ry0mbZFjWT4NjCuTCvd+vY7
AsiXB7ZmTVjWsLWbDrlU9h3vZXN6Lf1vg69SgODJ5NyY2dVlcwsHGR2RJgODrIhLSIgT66IyJrWn
cQ88yIH0Wyv9NJpPqCWvHJgL5zSiHDQXEP/SEC+yx+hDJYVVOjfVUSyrPps9bBY3mX6lJOhvqbye
i5W07dI8KqRs1bkXCQJaYWB22oII9zg1k+lpKN0gG27VHRr1u66pV9osF3wRYlQS0WgLQQgisvfJ
kln58tzOWSPQPHBHbZD6w0dSf+PF1pP513g0AgcMzlpGEHdRjBPGNvn54MXIf7oRjPatZG8aKgs9
++zvfePIjKiXUdVqYTSzGY8QO6rvi9r1CpW+pZXzf+mGQwbGoRpG/zhwMmGHlY7RNsVEY+dUVKBu
oSiGbSdTy9sx0Z+loQ6f7XDUfnil2ezHjAb2IDLbYKMHiFCvbL8lP2VmKcqxlOwJ4VMQYlYQIVW5
Job3UH6HgjOZZlz0jUF/uVNvwrUc3KKfHhkU9vtUe2WYmxjMoSlpE4TNX9Ef3qh55PbpuxKs7Pel
FxtY4z8DFIJOKbDVtEEiiCf4XWHXYGsamF/mOBfeyL0kc2BTtnHK75d9aW2Y8/V8dHWAg0qHLmCY
tG09lzkHTWB+yQP7IDnTU4kOXJ+tQkXnoQghzMlQhRjU8AZPqzMtcQv111DsBvSb9WvfubOca0t/
dJrXNt2XRoJw+3XvrTy3Fs8EG+oWICOzrqhwVbZ9M+V+zjQ3sg9BwVVjafvOdmV6j/o1tpEzzNDH
ecD7FHUgOtxprj2d3NgfvE4KmVzNLGRS1GG96/sRoEiqp7RseD90Pyrore3VG5gGXyREuLe9hTI0
CWCHSzxIry+v9tLoqZ4jkERtmWeacEA5PToCRqYz856NhAEEWdEhqve2FB/KdDpcNnaGk5mHf2RN
zOjlkeY3RWiQn8oeWwXZ9bIqQXU/c3i5Qa5v+zTaZpV6Xwb7QtmqrnVthp+L6I5DGt11RBeip2Er
bZVo5cMWQk6+ay5HzwISYG1Pl0VCgouUGrMwUJ6My+KRq2Flopeub7Ca9NXyVrVhGTk14cReUEnN
vJvj0Iq3YxcDBRqt/hqNyTJEVdlpXi7P9uIBcmxy/qSjnay3TawSehJ3zoSA5feufTWnXa9QXv86
IAaMaKD0dtnm4kSyh5gs/EkXiUMhUPTjqGKUSe+g5ljf9d4a7m5xItFfJZ/Ea9wRwUyKp8QTUAx0
2Os7Obm1hk+SenD658sDWdwXvPkNysgKkn3Cctm5VpVmPu8LP3uKNemmDMqX0YbtuG0fAiTjL5tb
nDcUPkz4gTReVoI5ufH7JgX/7GptWd/WZu7cmdMaXcL8S8RTFg/814jgD0VEYjDoMGIYw9aJS2RF
4m2prtwfy24HMyTVcXY7jnDqdglxVxbFsCJ0evpc9Qr9lMV12AdXEmzCU6xftYVz2xu/LGctJPh/
TM9CBjMDoia2x5ooGSF37BAjt9q2Cd8UCXW5St13gecObXpIjfc+Hw6+slb+WXLKmRkL3BtcVYZY
oO5KisR2BoRvCqvosfVr8pvyFN+XnYKAqt/UKy+dpaUkiQv+CVgQvYDCgUXO1pBAWpFMgWLRa68n
bofg12WfXAz2jo3MTnt8fgxTLfcBRjrJcTZDAcG5L+0Sg6mNZrHl4TCRAcsi53mwHIQ9wp//5QcI
uyKnuiclKR/gS+lezw7W9OZ7D/p4aGp/11bPqvzZ1n5TTb5sd2kzHo9b2Cd11Wh2qrGYRpSj03Cw
zWF72cJSjDVTeXBEAsnk5XM6s5Wv+Fpdj2x3eGA1Zad0r5F00KWrFhrkhB7Sy+aWvJPkEKK0MxaQ
3M2pOWPyoLkNODIV5U5xejdq4OmI3nMp3F02tDRzx4aEELkujMwHswL5fpG9tFP2WcumlbEseT4V
yRmDzF19RrMX6l6i2R0RVNB8s8knl0/Zf/KwPzYxj/LI7w25Scr042XRv3JbWvSk86Z0W99tyqdy
jTt6cXGOBiQ4uRM7chl6LM4Y3yhVh8wFBHR2tBnWgpw1Q4JbD1Kktl3MzEXejWK/dsl9VX+ygpU4
Z2l9SBNTA6Ex5Zy8aYgmezI9mz2b2Pmmk96Korzq/Wzlfl7yNBM4JmK6Kn/Eh6gXyMakWxwNdhyh
ze0pLd0USvR62Z+X8mgfAtUz1zoEomJBVW4iK2sRYER3RHpvS+2gShptNrI7QjPbDwEcrP9ocCCX
Y7V3Wn/ns6XswneT1l7x+8XTGOEB2PJhmTfQYz71Sq0we4p7KUf+1NCmHnbDJh6ox+o52PocfXbH
zcOSlvlwQ7eOm09rvdLzoSSGD8cfIGwL0ymT1MrmfBdhQ9buY+s2QwkPhICfyrs2z3kvuZfnf8ll
j00Ke8Pw+sgvfGrzTjXsw+afOjzkvbadmn8u21mC3LHOfyZX2BtG5oyhNRMmjsYQwneebYoebkur
uvEbSM5ojdpazT/aFB/6PttFagg5z1930cyvo+OPEAInHaECu58nuE69TaKSvkcj0/41GT9K858x
uEerxY31Q93+Bwk4ZPo+9EDnIq0wy7Y2BjHFeo5UJbryLZSgcu9OjV4aexuZ/0Td9vJkL4XWx+aE
uS5zojKJYo/rB9PXbCx3nW7SB092cc7DKX+ryPsxq3RPkmAgukZM5HTfhE0YOXYNtSMqV9ux3ObF
wyRDt7NGAbM4LB52GrXnWSFFsBOEU97qIXbK9GXeFF15GBR/a5f39loaYdEUpHQz2TSYMPE+L6o0
MKuo5CiQFXT+rjRpmyII4H0P/1b+fZ68uZxFg7JJ9lmsD4ejPTSg64kcml1jQCjz3MWPstm7lnJX
Nyu7fenqODY2R01H964SxoUfWBjLujo7dJEiI7anQ7PWoo192QfXTAkBWBxPpZ4qmNL6B2v8kUhP
ROsrNpYOL5jTiPBUiKEBqwjDqamr5hEOUbTlJm5zF7zJBomljfMfjebIkhB20WXjTE6OJb+hCVSj
t8x76Lq3y1O2dPwfD0fw76jsdDnPMGLoIV3Hn+oy3CjGQVE+p2O5qYfHstxdtrg4gYgforZDrvmM
qYvLxkdijGz9EDzo+b6Qr8PkM5x7/50VwetGQNXtUGKlyBDBU3zpfUqmm1BRH5PAW7vE55UQ7tCZ
tJ4XG+PhQBKO2gCMhBLZ5M8hCd1VtMX1EOuZZbJpoUBLpGsd0VKuH+PGp1HUUxXXsKuVb1h4e/AJ
sEzAZ0EaS9zSQwHgo5g/AdY11dp11bYwrjv4A2XrR7eKrls4qubyI9B/EmvQGwsbTa2HvJ7mF0Fq
dLA7SXvk6z7r5nBFO8Bt6ptrDSxzECJOMBNLt8xccQX5ebrpJqUaWk1jNQH17XrT3pGhv+wvC0fH
DLGbBcqhxodF99RCVtfJWGnUxwLpvfAf0nHYRMlKTnrNhuCTehLKVlpiY+qhz7LfY0u6U+xhf3kk
C/vrZCTC2vRhbGh+gSdUUU53v5uU16H2osBF9d/Ygbv+dMYm2H8VyN7h2Na7TS4/Aohoo8JdB0nP
iysuPjkBsuv8bWb6PzWkUmUstYpn9VQBrNq01VjEkNspztZTUEYE25kH+S5tS2fnkRO/Dvqhv0Ys
1Lkb7ILvSxDd3k522R+mIIj22Gh/0YQjh5sqKDO4Nh0PMcAqIu0YDhN0zekYA/dt2GvWVUv9AvRR
Xmu7OCnUjSFNw1evn+S3yK/9OycsxvfBTyzvOW5V7U1vYc7JA4kscC9b/sFOFPOnF8bTk5WodIRK
dpcdiqLIerBffh+504B62KHyGqu7c6pYKvdaHSvBQfH94GtldP1XqSo1Db7CPHgrRlsJN5LvoY1m
N2p3RTkw2/dRFTkrt9zScQIgCoAf73FQXsItNxVcfqlCotTLmm1jHCqC1kK/Gsq7Qt+l9qfLrrS0
MY6tqacr7EdtOEYq1qyypxJNg1oTbGxSGpfNLO2MYzOCI9XxhNOMmFGgz0ufY+9T1/4oV8te89yI
/gqhD7g4IlPIOIXboPKMwNHgYXTr8kehbdX0oOmPcYB4SnErRQfgQ075ZJorT+ellyRt4n/MzqM/
irP6BlUsXgHk9bSfHWRDefopQYnG7HaG0W1k/bGWdg20CGt47jPWPaLJma5X5dCk4ARY89SwXU6N
BBwrdVGx+6Hn71M37AFF+d1rG9c3pj/ubJ4Bs9TIQJtNbDxzgV5PQX4zatbh8gov3EsnnyLMQVPZ
CdUYPkXvFRMaZGMrGQWQ5cZ32zy+VvM1lp+F8ImBcy/NwFHZEikSPNPLQj3tUzfJzZc8QYbGLmLX
SL2HVsp/U1W4qsf6pdDtn5cHuoQJPzYsUiQYqRL3ktIhkZZP156cEOLYqeU2kt7cy2YHSUmRxdFt
NNVWfhMHkncrW0lIV21RB7+9UZMlt4lNhZR62j3J6hhdRamNsKUOFZ1K17/XvAWxMXzpfKrxm0gP
ypug74ybUZaTJzniGs78fAVVuuTCxKKUeYBvGUhgCp4U+VPdBN0ArknqOtcDyy7btcGpoL+hzRLv
qir+TB7myUgOUxlrG2VYk95YOIlAkIC5mxFHIDuEIwI04yRpoZwSBqRfNS04OLX1xVTWkGoLJxHi
qXPKhxwDgbB4vPbRYBolqzf208akkkHHWxscUkAVl/3krGl/3pyUMBQVFI48Q8dON2et9NTB7DF1
S/Vt4Fmpw6a+rZRtOt108iuEeHBCBsGVVg6bhB4GWXtMwuvAv5I1V+W/Xf6a89md09S82SHg4m4x
hQBITqJJwn9mtHoKhu2qHTM3Gf76lIeK2EDiCKw43iQS27RBZ2kDsAIURsjwhtvBeFfVL8Naz+h5
SHpqRjhqCFW0ss4xk8J20OsPoxOvzNb5YTZbIMY2IeiB1lgISY1kDJXUwEKutbtRfs2mLWj+QzLB
SnV9eWGWBqPNeuE6TBIIoQsxo2lOHisDRylids1Tk4WUeJs0XRnQgjNSB9XAoWEEtJsodWT5hoXK
F2bM8dVAEjVQ0i9On9GUkrw4Nah7GnQSqUPUuoJvZFbA9DeNEb406oveRvee8nmwClfSVntBz6/s
uSnKpHiDxA+s88LBQ41P0yu5TF0/c5Bk1WCkC63pkXTtBtqXXTFB8jP+M3TpPqmBQRkvl6d/ocJ5
al9wpsiXjM5sqpRShLPvym5TjhI6skrwMHm/qzrcj5JOWxZB/bCWSFvyMopI3F6zIiT75vSAyHPA
KFNWsya8W8PuXk23c6ziDbdTvFblOT/2GOYfWyJQJOzpAw5CbGlTA2wW+pThVgtv7TVM1+KYaHKj
YjHTkYvJQaj3SDCbhAG0MG0UOacjZt+OD0nznkmHlaVbdJ0jW/PWOgq7hk6v29jCFi9IQuRfskKI
fGV6uatb/0xkmUN9n4M9Gj5fNrwwRt5D4Mg4HyAbEWsYqmOHtaXnGSi1334mbdSMi5KuwejGWpVe
WbTFWx/3IG/IX6djlPoqzaK2QBJZrSmaHVT1IBdQu9ftpvn7qiboZpCcWDHAjorRZNGMpeqPJbbq
g6ncT6hQ14OymdqV+VsoAp0aEvZcoY2VmQwYatPbOLifisOg/VTt3UCm0mo3XXZL4UNWv+T5tV3v
2vj58vqdR46Y1ymocTtDaygmbDLDSXxiw8z1jB4YFA3wKEz3c1HSesnqwoXiO15r1ljYfyc2hftX
45hXUx2bk57snWivpN6Vpd0YzVpZa21wwqGCKpoRFQM9ZxrKmxA6Mqhx08Y/FMPbNnrnhvI+tN8u
T+j5k/VkQnUhH0HMMSImwuAyi8TXTVNvJ/19qnXe3O4QVdd/b42LDNU0whi6t+ctc7Ttx0HuaHFR
eIfn4U6jcTeu7iTSbXE57Mu2B1fRrtyeS5vw2KKweIbRhgglo/cpKcWhHr5LKW3JtrkPg3QjrUZR
i9ZUHpTUPGYiNmHLg3WLgrhifM2Qb8fMgqQGkP+Yb1WfFpu1N/PZ2kH+oBm2Bq6IYJjg8HQ2vV7t
u7ZVJGqeLipgM9dYYKpuJN/b0TMPqMtrdxbtzNYQBANlQxh6dj0EoZHViYc1yflep7Qr6e+XDZy5
PwaALsMkgqgjYZV6Opwury1UleDtzwCfkrXsmoc6/xKNiKmhWJDWV0W/xsawZlKYwSTteZ6prJE/
vifU+yCTzuEjTEBcfu9sw3XWusnPYnlhjMK9p7ZT02VkMDfD8GCre03NCbYPl+fx7LwSbAhhmTf5
U2oF2Ag4Fz1/7/QQiw3bUl/ZzEsOwUuM7AXJP1xC2MxgW2GbDrFTFZ8TLXWrYsUhlifrjwFh75px
M05pPhsYXnilK8rzKiPZ2hhmBzk6kBpj1KK4wYQd+HvUPjaTvuZjKybEfoRcich0zNNUB+ZG97/I
zso6LE8TGGp1foPQUng6Bm9QzQ7tY8YQ1RuYmavqk2p+uuxT56CA2alsSnfgwukeFBdbb+AuBIU0
K1jFW7+E2KbaTs5t17qRbm1M6zGQqk3ZQqdXb+VyxaMXp5DWLRBbUDDA4nY6QsWPzRjGdWljefdl
+mjXKyWGxR1z9PsFR/O7rotQd+doG2m91LrdaG/k6T5Z679cG4fgbaWp+cY47/68SjapcuXJa2Xj
8zcR6zRDIa256xJMsLD56Sodpn5gnQaoXU2Dzq+NHz1UmquN14WxjbyH8q9LGrNJinU60CMOA03w
P7Mum7KTGVVMN5u8GZXPOoCg0ri67IJLk3dsRnCCNIRuP1QxI6tvFhwpZvfrsoEFLwBFTV0EcXVe
CKLCujoUASIg9LOU9atCTrLcjvr14Hy5bGVht2IFL54LgfBfCCGCFs3Q5mqSNom+y0gSBlVMcSZw
L1tZmCxeAybc3+RBqLEKngYvn6W1GYJzkfPqWM9ysEL5czYKUh5w4YMIN+C5JRt3uiODmVgXKFjg
6tJD3N/G5k7z/na9McH8zBw/tLM7H9pVR0dz54NFr/oscOl5kJNPurby+2d/OSk4zL+f1AXKQYZp
UcA8HYLUyX6Y9nngNtpvpXrpm5s+2Gf9NghXDJ35lWBImCvf8fA5pNldNZ/oN70JrXc92cnV3y45
8gSwIgG5AQlD6CnsDy3NZITge/q61d9NuG27tXLywjhODNinE5Y2kWKOYNddw3qcvD3tNwXwobVy
08KykEVmuQ3yaoD/Bc+NvVTxjGa2Ut4nHtLD6lXT5S6qDsPacbzgxMemTPHtMzi5pgyYgrdKzw9t
fdPZKzfL0miImjUerHMDqXgcJ3mg922jsSj6D73Y2NmtV9NrQLIuXvGysx3P8h9bmlfvaLtkqjlR
DMZSjrZYlFF8WKP7WJgunt0sCjgJCldiirjp+y7WayNwU54b8atu7qJqpZax4GKYAMoMO+JMDCT4
MCBnz248uAkS7Zetb/wCovXoU47M6OXjcdEOba9zCY5byxL2vm33Tm4VTuBK0jbS3MjfmvbjtNaY
sLAk5J9B6yAwqGog3E+XpA01NTSnNnQRQ1Kkz2H6enkUa79fWPJObbMgVfj9Rbyv06em+H3595/P
0qyXTYrz4z12dgKHQe9odeUDIYjU5srxmgdbn+rrJgcVUQ7BWlVw0dxcNQccQ3O3uPgc1cPkRBAR
lOPOrHOo6vYhu96XVg7K8z1JPp1mHIbGhlTFULZOJiS9Wi+mWfZRCer/Ie3KduTWkeUXCdBCkdKr
aq/ed7dfhLbPsSRqp3Z9/Q36YsZVbN0i3BeYpzFOZ5FKJpOZGRFoOG+H6r6zm201fFzeQRmszu8Y
mIJgEEV3DHMBauk+rV30AAlMQXbMf0gLc3wYsuZqnlKxL/smWdnT8MNppvEqTcafl21/9g4ouYOq
Bfh4BvpvdbxqiJzREB62E6Qzq5AVm0Y3rS8Dvro6grsLqQBGqNCjOPfviNc0K6gkVnC7DTPcwGft
VVolby2bVj2K1QxCj19YFN6aKE8jQGBp5ya50yUxMOuYQa/vuVcFra4XvvTFcHtKRXAgu03VQM/s
nP8efnZrCKdw6AasR/8e3XiTQ8dpCELdzMjnqIoajhwEQBQCgI8o+WCfc+F7NUYJw+J+Rq+qfuh0
L9DPjzdZzUesA6iXgBFBfT9VdtlV3hSB/S95Y+HKBEdpvx8jKLdGoAu97wEprUFQT6GF1+wuf7DP
h/rctJI0VO1oQTYXpm02HkYLiEsKSPPj/Ndjn+dLZErxyMraYWytGAyeXhbQ9C0uqm2ra1t8do6z
xajXhgiTgTcDFjNbmEzEeAa4Bh4bfwygdfIaWZC6E0PQDL4mYH12EZiVKRFYlzDIp94j1dCk5kyw
tjADxJ7vRPka/nWRW+4fqge4c0Fo83k2sY56o5c2ap/2+8H1/wWy9K41pmqPvGN72SkWF/THmEoD
3/tOilwFxmLnX9fczAgTEdE43ueX8PmK1B4+i108kR0YIcZ1SNY9vebgBS5yZyvsY2Nt5uqnbXy7
vLBFbz9ZmOKFMZ/9yQph00/sYi0yfuP2E8HDuDQ2QPDp0AO6fVQCcG6GxchKSHuYzkMc3tc95nU0
eAidCXnLnKSVsc/jmUUJPpX3AxkZmp4BizSp62cCdPmpJIk0Ji3kYKL8ESdGgF5yyeBiHa5/Y0D1
r74pSdB2wejsw+zgJs8ManqRGUADunbvSAYoRmC3mift5zka5VfIj3vyK/zCqYBBx68YoanmBHY8
BjbYctOPeLzLoeI6hGsKxbteF54XneZk9UrSGwuIulQN7E78yaaQzNiDYXoNsP9l31w8EDADsXb0
6gGbUna5mTuwG4SwYxDU6QjWYVGQVoXoToQY3I3luItpraFofgQF4mXjn3MujORjGgNTLJ6Ha0h5
1QHU506WDdtp7R2BVVtnKH0No/OdluwQdTqHkpfmeWZyao6oU7Yj8+pysiHzkyG/Y/9Wo7WOwoA0
jxXAhKIQ67jc5sVwGOL15XUufcs/68Run/sQTcxmsiMYLqBmVDv0ECViy2zMTIIe8bKpxVudQFoC
r0vkl59u9axrxq5IYMtDOybonTnwuhls+dl6guCbW40b+f+LxrlNrWyP34pxXg2H0OKZOf0NyvWO
nl1bZAN+g8F4+IwS7XCV0wKPqrnsV4UJ4orBiOYdOKimY5XY4i4fxa7F+0tD3Pd/bAbm0P+3SaU+
Ti2oCqEwgh9iUoxhtOu+23P202i3qbuNIFkP2PKATUKxbdSFr8+JNpzNQcUVjHpyTkf55rXDE/Ad
lQiR0XTrGDVGnnWq4YtuhWFxF+9JImkXz93Knnw/B1M0tjn5Di671PnHl+DzL+QZwEFA1wOj8Ghh
KtcJN0bHKCsh8wz32NFyH3cAZUw/NH67tF8AWyAIMTTwP+kGsKxKLI/LlLBHiB1D77VgUAh3W7DA
hF1mv4Sg9OFtHmKWcfgxVuW3pmEPNQlB+pI7L2FLHE10WgyNID8EAgR1M1QflBDcZwYuJoHWcNrk
m9AJHzHHtG/nGnJokGkKkwfS5Rt3zDdRpskYfpfl1FCFRxoKwlKaBqNryqdNwTPugDpqlVb3go67
RJAf2ZQGefs4W+3aiuJ/IeYg67g9+nh99d5y3EKDsA+NmyJRswPqv1/+QvLQqj8J38VDXZfif+oY
+8Saum4nOHQyQlilf8idaQemgyAMx9sSMNcw1ZFVLPn3qUUlb6qg5TBNMyxWfK4hCUbWjZm9J6ib
uNquudzQS6tTvNwy2nm0B9hKkU37QxKw6rUaNDfQ0n13uiB5Bk5yCeEacWP5MDIhBHNeB0kEzqhj
GOPxs7n8tZYeJaemFAcqs7aLwWyYrhrM3zXFBlpiLPkeptHahpTUFHVB1WnC/rJJMMljShbRyFFu
cz5USQoBbATbsIYlvhKpfZh8M+iofxtS0HPld6kxaxi9l+KG1KcH/BIUDSCuO99TIxfuFFsIgg7B
yC3zbpNIlyMtfTa5HkAQZA1KnagoKzMBl3GL65uyqbrPp37AYB8ChrtOsgpkEVELRc4GwkCay3zJ
KSELA+J1VPDxUlcCkKhy3KRmDyWA6S51ti3Uf4avXCLg9MIV4hOC1pDy1cx2HIrEHaB92H0Y820U
vyT+C/W2l91xcSVgm7HRFfRwLSq34czGKcNNAt/wkqeu61+5ACplmDVev3jhYxKFgfUFtehPI9qA
H4WROU5I8fwbN97Q9GootpPYie7edDeltXHwRqDXVv/8hfWd2FVCVTxaXTzEswwfxdZP+cGpH8vc
0OziUgg+XZ3i6zxK5iiXokQxI9VKOOxfaXTvJ6RY2VXBtknVWeu6KDQjF8t2MeSD5h6IJNST7Q5F
7TTo9YO7J18luXfVM7qeZuMuNIqgsIwtpb8u7+fSqcZh/o9FdQAtbPOkdwAsWzlltPL4rd/pZiMX
b/dTE4pL4nFDahrBhOeFACDjZG3i6D4a3iq6QnvJhnBZ2GoO9FKI/D1Mb6GdDHC6cthCt3Kbmbtw
kx6tZPcdRIGrMR3WDqaaEjEeW5Jfm8N0uLyZGqvqZmJKY0yBYsJKx7u5AkH/vR2/CuO+IXtRr2rd
xNbSWT9ZpFq79B2/SzFXjok6DhjPVewAZxh/4SSc2lDOG6T7ShrZsEHSBvqIgUviwEZFW0zrqYXs
nMacbknKwZtyL51qE+ZY/JFhtrsYN1otj9/XiJKCUDi87P7LeR21LeCkUVs3uENXHeiAk61l99E7
BP7ozwSDu1u/tIqnsfTSWza2Yl5NIjLu0N1FW2xIo+E6rrPsqnU90DRf9p6FtUuaWxuafuA0RbX4
/IL1CuAyW7xeUYA5hNGxYWPg9VrYt+yqqouXr3M8WHGT++roPPQmRen0qJENQ+1eG15t30e5e5WN
A55swt9NvT2skb7cjGBLDmJezpplLkQcSUwBIBgA5sC+KuGAlnj6gAcZy3SA2QLpFC6Lyxu5FHFg
ArJlAJe7GI5TrvNorsPWjZCTlfTKb/djs/HKVcbeSWwCxbMbBzyGNZ3mpY+HHiPYBiV58CfWvIw6
eUtKmXEa1xndGcg7AUK9vK6F8EJPbdBzBxGWiYmltkCsrtcgpBij9ZzfhMkLyCgB1e++kEqAyh0t
SEBLZKap7GLTTBHtHLxHE+tI4mM1fvcSTU65uGuYasXTD54PWNn5ivKaJHE8w4RnweV/DvnN1Goe
l6BhWvB4mSdL6mP0gVXyi5aPYkrBQA6UTlK/SBnIH66Z9q8Qi6lAABja37Om8A9hwo1bVvD2yHMr
33CAQvZhacaHiIv2nYyh+VHzMtybVjRvueFGeFXQ0tmVfRRuwbbdHU069ySYWTG/pxN4zWg0ZknQ
j8SsQC/qiXU+8e6mTTJzPTW0WiVNZ980EzPuRB2OLTRxpnlXW3X0YXMru6F5Vz2EVTNeE56095kh
Orw24wr8dmnug4Soa6J1ZNo/vDkFRXVBmtCGGlzVPnddkmxI2ye3LhNus07cBDRMFTqkgPDHDIyA
M6RrXlsKCh9s3PDYV3N0sNza2vghEp2g6zyyj6uxrFByrsV14jjyl4X80EO9Y23XXQHFYBKDItUv
h21NXbE1i8HPd11Ud3tUGYcDDfMkWplz7LxE2ewdB9qMYHYYCyfZhCSbqoDkJrm2KzPcR4MP/qiq
MZsm6LCJ2wGSXGsXc1rA/9Hc2PddlgCq6/b+ltM+2eWzT7/lbZwfUX00nnma99/n0AvvmmogG8OK
nQ7z+sTJggTdULKGDCvBXKGZWm/ObPtoa4/0Kss766PLhP0vKRPzfmAZ35TCSpAwA3KQrY2izN7y
lA41WJzL7J8idMcjB539K7f6/lAW1rwSw5Tf4D/vbmLPw+B5xpyb0JgsNFac+OCNNr+xE7dei3JO
qqBGuffNr236MBSRzyF8LJwKABwvG7ZhHkXZDkBy+1DaTfuQcqfeApXmtyvuONMRA1/Dd9bHJnq9
AsViD9rGuwHgOBEQ8Njee4Bm3GZhzStwvssYDiWLpyjNi8eymGm55lVcHbqyrt8jQmM/qC0xfJCe
Y3A0s6bZPdpx1n7jmI/c8jmrjmFnOs9FVznhAaKvCfgA7fkBGkfFNk8nd2WEBntwWR0eWqtxzV1P
Qifa1F0dWgEtUHddEZ5O/S5rmvEhq/qpD8bMD68H18iBNDK6fZhUhhWwsS5/AKgTPzvYlziowU37
FFluU6wL1mfPJSfjkw1Cte9+Be7YKPPNNuAVL54Lp68/3AwVBeCIKOAgcRrXb+WQ+Q+hHzU0KCrH
AdM5ya+8YYw2cweMd1Y2w7NdT7YIIkOUv8Z+GDcWGorPNk0AaMk8NIuC3C7B/ZwnfvzkpCEkvxI3
HoIIyfmzPdnGtgw7Jw7M0sww8x+Ow6sjouEQZrnwg2Kg9Gqo7PA2cloc4NJ0R5wiDDPGedVfDUNq
vk+YfArstCb46a4X5uDgLdltLvDABmGOOx7qMDEQOqhIJ+j4zeJIhJHeT3zuygASM/Wh9mi6LdwW
9TJ3jgWqD+4ILAdP/8Fc1/BSMb875F7mo7GNIuBdgTdaAYRSvK5EKT4iL4xvEQ27tSHy6QfL7Xo7
E3A3OX0xxkHDKtBwzNMUXSV9gtTVn2i4qwnPn0aE663JG7sPYCg6lH5VbzHokd6QquSPRjjFexo7
Lo5DCk4Ej8btJnLAo59Nc78FE1z6nvuNEZAp7jbgrGB7UE6AP45Gbr8WYmIo+lk2ZkJAmxptycQg
BEnqYZPwgmzKPnWHXUWp8FdeTtw5AIy48YMBbHPt2o6bLMajTKA77FYgZg16UIltAPBvnRWLWLqh
Vpo9exCLx1xbMxoQiieumFbA28zVyjeb9BfI4YGlHMu6fa1LP9xMjqjeGQnbfR9n6RY8DM27Exnt
voZC8koYXbsRTFRrR256XBjzG7E689dAUi9gLC0fMBjArqPWb64gjjEfLDgiGMSNWCdtsdQKADPg
n1tOyR7jxJgg3xVyMCk8zsnWRC/CYu+2/2ainzzTlVEF6bQlOkGRxWxOjgtKKgEUkxWzAjNQpSV7
yUazq8EBnwndYOVi1nNiQf6Ck1pe1FV2BGoKNHW76Xtl/SOp9X0TMhcOCkLJTz/L7kmrA30vppDE
BBDbR60cA2TypX5itW4Y70YDSUMqRx+Tg9tvuzwJoEaUxPsxeQvJP7zWvMWXEhVU9RgmFVFTQcp1
bjNpYhAWy/Z1Gd4mSTDQbVvthuYm1D3qltKuU0PKlkLHafJ72VU2xHMnvjnRodOJDC75xakJ+RNO
9o/XoYgT+dVmdhhzFzzHzt+3xikKXHjJYcZLkh2fWygxyEZs2X/zh6th2jF/47uanrRMqNW3Epjx
ASIF6QH9NMZtNXljWr1s2c7e9eBlxzZJoTWZQD3WXl/O7Zc+yYkpdSZDMNZUeYbVhN6TR+6hk2jp
Rns/I9nBG3pqQ3l5OcjyCj+GDfAQrsA7hxQRRJmzuWahAMuKcW1jsjDuKfQqAA10/BWyqsAsrCDl
436CJt+IF1trfmcYEri8es1Gq+NDHkvrsJGTFCLa+M7r0KGycIx0w1BLPglhAcD1MApsfdL/pn3W
gOgBL09b/ErFcyxevrAKWXkFSQCI51X1K2RBTTg1eM3k/qaugxYoE5A8eoVugnLRVxAiMP3vAXCs
yuIMNkfxIsXz1gmPtvFv3YOxSdNi0JlQIoQJkWmIssNE5z35fQKIxNrUiSTqbMh/PwkRZSp6j3h4
MnvlrzrdpOXdWD1+5Yv82alPL2aQ+FQDllEhXavdN6/8HuarQej6B4uedfJFlKdyYtlxRF3YKaD5
4rzwXlMX1m2VchsZNR5IIcFW1fmmhsBg475af03JL6PDyRqUeMpTG0xyFdbQNkfevQn/KQ0fLn8O
zTb9vnRPvrgfFpgGFzBhk29xBrkN8YU7QUo9YDIV9TqkYOcuNZldOpk5elS5dUwgHogb2/xrkRa5
T0jbAMMDi6uvtulNz7Brv8Upn3IMswz3nvHQuTcRBtipJiou5QOnlpRDWCNvjgsAlFaTuSPxPhJe
QOgDiH/Lv5+ClWuiUOyTTK4o+Zzvm21VYV1wWOqttUduZ7Lth698e2CiMIeP2ivmzM9NiBFyRVaI
Rntb3bh+GbT5V876HwOusoasaEvqxTK69y/FsKXxVRnuqA62tHgSMUEFgDRmr7Fd58tgZlLUTSdr
cGw3RFujTgOuu6iXbkPwjAKHgTYQuHWVPLCsZsBhB/TWYkDK82ib0ikAS5fFN5eP41ITj54aUhwM
wsyC5K001LTVNYpK6bFAUWPD2qa5B+IzXIkehLE9pd9H02rWdHa3GU2cFdiFdRn3krPjXv7th+ge
20pykrXOXM42ji5Lt6Y9Ak7/GJlXLYTERktTdVwKQ6emlJ5GUdk16iowJQd6E+dhgCTH5Z1dtgDy
KokGA8JNiUNOBnpyLkunbbOrylun1xymRQ9BBf8/f1+5D/wCLF1ixN+vi394x9dRgWqJzzZOoqOS
/k1vo+bAeNoBdITUETP/ijPCEdHTAofZyusp5OlcPH6MrRuBWRE1q3ZmGPVigR1BjSYtrzGwfDuh
9jc3HSpjfcBBAOyAhygZ/H1n3Xahj8KXZi+W3oenP1BxYqDTurmTe9EZbx69j+kxjzdxCV3QY13t
Hd3wxeLWn+yHEgBQc3R90AGhs4iGWJO0Aa0mQAv3EQpEl51oKdScLkxJXgqfAzoyYWEcA5POS2vc
mqYmAiz6qSRbx1wC+haqnw5G4YIRAgMX3L6OUwvpt677u3is/1hQ4fdJkfklZjowJwClgqx5bti2
yL5lzbWR68axNYvxlWMd+lQMtY3FxEm1L3lyDRWt/Vc+yX/3S32hN449jTzEanza7UpnQF2tCDKW
aT6LbtMUl677VBArxJefACEGKQYrQK6Vrkn/NPBs/f9bkuLPUwUeRdB44dpsyZqWLzkFttvT7Nvy
Gf2zb0o8DE0rYX6DfYv43sQQqGhupuGmpkigoNpj7Xxne3lVy1ebDzA5SM/BvqBOW1d8SgdCOlwn
yXWSH8PxLsPssW29QUS0A5EPCYi1Qic4wEvxK+dWTmah9u4AvqfsaDHOKerTMB03x6KLVyYK/bFO
QUX+kU9h+cSIsqM9KSaDypPrezvOdiJvMJKvaZ0tHqgTG8otUxfJ7M4ubIzgmykkqUGncT6dBSUp
jIaqSgwDFrCXQWiUq143VLvoeWj8Ad7FfosunOdrJXRhaJlj6qrw+DNHSA3yHGptYHKlKwYKJDDd
TI/onHxg+uvwBR+UWpJA00K0HXjac9t1OjTca0c0UN3oIfccgHueh6ZGLbu67hu2KkbzQYw/5vYV
c/EbYvw1YSdeKqDWRaIqUcPsU53AgHKQsLD2nFspOKTZZO5Jb7jQpq/Sa88rrZfLK15ySmw1pHMB
cDAxj32+4DEZLEmFCqeMAysFm3xxN0eT5ngtBcdTI8q1CNtjUhEYiZ2fCUNDZ5+5FZ6Sz033enk5
8i+pZ+zUknLGxrGeor5DelyNYP4D5SMARisbTSKnfb9sSbdxyknDTUIzNGKQL/ofUbRn6RNjm8sm
lg6CRMCDKxIcIXjBnH8b267rJhkwWlaEHyyBYg76zxU6kmYw+B+Osa2jH5cNLq/pvwbVYSgv6zBN
3MCgXTobOmJeAUK8OZqgl80sf6Q/ZuzzdVWlawm7kB8p3dJiQ8i6yJ4c8oVAdbJ76qPfhQw8uNph
xRHfcr7rK02leSkQnv59+e8nlREGoPoI6SI8SUZIokHuletupcXvL29DcFMA8qo+j3veZKCEszCn
zJ5EO634+CpMgmYi+qCHZEKbSAcWXjyomHcFpAEQfCBsz9cUtSVDzQoWfes6CYFH4dsiGoKhs5A3
by97weL+ndhSvMAGhbbrCuxfDAioQTEzr4kFn5kXZTA9saC8gwpvKogYYaHGRCY/VuKpjB4FWRX1
rkODGLkzP1rRFvzWwHWtikLzolxMaJj7myodMyyfEppwyKnVhfBAI7YGHuSsn15IYqDhLLhXAhwd
Fmj9jfVjxmh+RwGCKldyBuHGAr4PzLQkEpo9XzzggGsAqQCim0/E18yOhroJHfyi/onbm2Y4tr4m
aOlMyMN/ciyc3J/qJCOYZubsNu3Ap1bw20LoOH4Xz8bJSpRAj+jbe8kMM02ftVcuG0okI9aRjwld
Ny4/en4G4XAeXZG61L3yFk/JiW0lLg9tl7h9JW07JbiVtiJ9KuMdeHEAf/nCGfljSSWy5bzpvUjA
Uty6gSBm0Oo02TWfSz3xzCkZEyUsZATpaLW1MfBDck1rYvGonyxDOer+aFUYX4Hb9dYr82Dj6fI2
LX4QzwFrE/BRmB6UizzxuYJziN7U6EUlqA6ZLqiy1zy7McJ7NMEuW/rdHFcTDGS2eCcgsAB2oCwl
zSyeORLIAXqAIHSu+v5XFoIC8daAHFRbbgZnz/L3Kbyp3Hu05C5bX1onckMgnwjEcAC3OF9nSI2C
QwYX+8ibDxFjtnz8juGyu9F9dtJGc5CXThjQp8A0AZtAPum6lSWeSZ4c9LOJCb6fq5z/GB0vcMtV
XFz16bpp/728ukWDoH4BoAP8nK7K/GNA/tOuwhZlGq+8mpr3BmwV3ngbewOE66PnOZ/WkIfWbOmS
/+MS9SCmLnWn1ZY0w7OPFRZgJCkBgx2kG/qrScsDtWgE1F8Yt8AMM2iHz7+b740dSot4SwvSbJtw
PtSxuWsiqvliiwMlIE+GCBJAeahjKte3GGxJ+ydfD0l2M4m7GXyxsWhuwaq2wazrNq7je0iXPk68
WfnZx+XPt3TIAVcG/xTAQB6KwueLpP5c0NpHkl9D/9AYr/vyn8sGFncRDLhoRqATjDrquYHUJvVo
OrhOWTjvZOeuMsxtFHkaj5AX1KcTfmJGucBMB8qjTOYl0N4NOhtTuvm240/kC8BnqUD+3+Uoh9kq
LXDRYg50FSKnSzCHk+YftQX8nq4ntXiuTgwpL5XEC2lXgUBnVdqgl/c/CMY4s6eW3HVsXZTJvvG+
0NLzMMZFETzQVlep9Kqh801Ro1gfpcdp/mbSvSW+0F2FFjFa9kiwXFu9tgwHTDrcQMHG53zFRpBU
4IrUFUKXPPrUiBLraTqDi6iAkZx69ybtHvzi8bJL6ywogcFxiryEhBzODKRzrPHOzTSfYjEHRe/O
lQg2yNGrPbzUnJJoEDiVjfdmlsAKXU32k9G98PgBpMvxjXGDYtr8lRfeiVX15RIj98xc+eAf0hnj
Ma+tYEHlrbWs+NJ11bN6akcJeJEwhxEUUenKqmmxS+zpoR/fxOzf0/lnDjxfwNIfl7/YUhA6taj6
RJE6ZVriMKUugAlSYqB7TP9auhAPl1MjilvkdmNHIsSyen8HFtkAYrzgIHV0lJRLke7UjPTOk7Sp
ZM3gjAxmKrzAsnEKcvqjHfaVqQFaLE7mnRpSIjeZrIzZEpsHidZVNH3MIT7YTVg9Qm4Pgk0goXdt
JFRfaOkB5gsCPhSVgRRXKwA+j3hjy+sw681jW7DbXkvuLz+34oAw4UvCTVBRfdJOCd1yGDF/DxOs
vq3lM7magyTugpw7QMrUKNYcmVOsB/fbGH2zKx2TwsInREeRehQIFkBUVRIH2ndWnti4REwwAg3l
jmNKw/zu6giyF7z+zIxyJwL8G5GUwUzbYgi8He9aUv9qC3N9+XAtHOczM8qV2HZz3ScSS5k1/AZK
LIBlB+nDyPwbUYYBZlE0V/3CzcjwDkYXDcjbz700bhlmzRtc9ZzWr8QuN3H3Kw6BOx+e4FKYKf7h
J8PuC2s8sancxgYxBrdubRmy1mJ+EulDEDhQ3eatpmW++M3wTkBeS8FKqJIDVo3Io0QaGiYwdXrx
tp/zYz1HGh4RnRllPc4oIjaYMDO2u5re82abxfvLWyY/+6dDBn07PH0g9YiM6TxOtWENjTEMz6/6
AbP6ycYXqOIApJMH7Rd6NJCvwowIaJklE6VyofggB0ZSBlNjPKw7uncgmp3p6geLW4ZBEfw1yPuC
wul8PU3uACbheqjCAEoH9o4JM5pupLn5l86SZWLUFqk4tk2FJkbRaBtRZwAFyq1dGKMUzglI68i0
9nsfoJcRhcSk1HyppZVZgAiCPBGp3ydIHR9oDMwM+C/jFhJLvsjrNfP7YZs4s2Z5S4Hv1JISkeaZ
UQATsLzYJ0Aok+ui9w8RuAdx0xwuu9/Somz02zG4CbaRTw9hUJ2EmZ+iKFqNEIU1wSbH6WYSvqae
vOTlNsU7VOpW4RWneHnNOj8rE1Ri/LSAAsYO+pGxd0VZMPHt5QUt7d2pJeXeh+TcDIQ3FlQYWzB7
BJT96P1N7zxdNrOQ3IIz9M+C5L6epBeWYZsR/hVm3PmODf6uLCtNAF9eiSTrlGLmnzj2szyD/JeD
wlJe/JoAEfffWLcZdLJdiw4Auqj/WFFCXJJaTh3LqmlX3ZfdYQIlyai5FZZMgMkGhR2gmyXN+fle
JXnud4MEv7fT7ei+GqCoNRvNZulsKGFHjIPAXQcbHtmS6NtggcFMpyW3FHXQO/VBqA+NLeD4z9cx
ZnYKKjHcBkAv/qjy+Lp3oHrk8G0GBlK39gIP/LHBZT9busUlnkDWxTAMruZAbin40EZYV9JXANne
cgTsOi8DEPGuaLUBAhP6t5dNLp3VU5PK5+orO4sqE2e1ztkt5j5W9pD/7Ctrk/vetme5JqzqVqh8
OSIwmRZS7OpUVuWqJeNHWBnNIeubb2Vvvpt+VG7CxL/NMQ+m2dzlD/pncxXfh1hfOmYVNndm1gg1
LhSuQMnSr6H98DGW4btZWjcQAdCMMSyda9QcQWuMOiBuSuUahhyLPVWGjIXDFZ4NzpgGc7IS4a/L
n3GpYIY5KkjoAJYCILg690EAZByBbkf8sOmNmdLVlNE1FDV3tcGv8vS99fKDCxyiG037yO1+Xja/
6EWykIUKKigNVDZg2ve9ABUykvfyZ5vmcJxka0c9rrSP3OCaD7m4pSfGlKDvuGYSghUMRRlw61X0
NZ3Tg99AwsX4SlaNP/ffZSkxwAUSj1OBZU0xANWmd8UKhrwQGtdjecdbcy3iNvBm7WisboXy30/u
mwI/CTR5sBvzam9nYsXdLnCB6gBX1s04TSuMy91HPehguLkPu/Ypr+gdS4YWMtDZrk67wNIyVS5+
YmqCPEii2EHFdP6bgKbNxNDJ44PKdRZvffCmkzWoDgIdSdziQT2xpKx+YAIsGDFWT8bvxAnybJ+h
GWLxdRgVUP7QuO7iXXJiTYlI5QQGAkeuKwGDiTl9C1EntSBCePmA6KwowSceUtdwM+lJLuZRN0B+
BsjGNEYWg+vJUuS/n7iN07pdbE3yE3XtN8dvr+OOrvvwFWi4DaHJJok/CszqXl7ZUm9aqo38xzFU
JQXex7yupNXRzbZOkhzAWLmy+mLTs3aP7BntFb4GKcZj3zvb2Kg2XvRhGtF9Fh8u/xLNHqsSwW1t
0BBoP1mGttcktsGNmewqQyezs5QMQtUBDwMQBoIxWYnoLGsq10/x5omYCyV5ugdgffeVlfwxYZ9/
SEw8J6C+R4Rr+ujIWYxh0vg1nGeNmcUwc7IS59xM6bSl105YCZmig2iqG6t/tAoPYyBU45lLzUbM
wEF+kwCCgSkgZdOI3zaGE/vICsFJB0W32YXUeuA6r4x8G+dtF965Q1CQHuQPm0aHONVaV/YzRqra
EIGF2qgtleSBxsfYWw3VFTh+s+4HENk4j6Bh722MWQ2byx9zMZydLF3Z5YYNdSfkG7lMwFDGVzPd
RUm3jvKXwod4+OqytaUK5dlOK7djFMVVnOOVt4rnW7ffVBhzdfvdnAjkVY+O8ZjZ65FruuKLjiQn
HOWBcD5hGw0/G0y/hM0qjA+F6EHC3mwKz9h1WOLl9S1eQ5LQCwB/gmql4kj95OZTaOO17MYQxUSe
anRkl+GFMZNvuLY0IWVpYXI+3Ye8Dvh81DbkVEbENUiJhN9hTSDS7J+29vuVHdEkmG335fLalloc
6HmagFZAy92GrML5gYxK32tMF+YwqUZ2TVpdt01drt02Gg8gRKK7jjo/26RugtHryrUzgsO/Cuen
nFY6TvilYIqgjvEAgl/ziQ/WzltnRJaVrXjmH0lXr0jNbjLtK2vBXdH5ks9RSBNIPW3lzmp51Nue
06OImDx6xUfVP5Rg650gkkPRnd80BiS5mMaHPn9V2ERpDOOxDiRa1Par4dlxUoawyfOV1TwlngBH
8KEcdHRXOjvy30/uY2Z3HKqSKKlPbNV2T1OxhUK2IG+XvUZnRZ6YEysVH0Cn72E1btYHsQfQlvVE
THTGny/b+ewRctfgnhhyNX2mOmedxFA6aOVqsqehfyjMu1rH2//5cJ+bUGJX7Faz70sTI/sRsYMl
1lGJcYZfs64L8PkOB+bEtKH19lvJTB0/aUFYYkxyVnisHiLhP5pep6lZL1qAwgxBnU3qoyh+7Vg8
DpMQBflOrFr+Rpy/DrmSzRNyiODHk2Ioylfv4mpqxt/Fd/bSOFsnLIM0vCsACbr81Ze869SOkrja
Y4EZvAGlL5qvoywLIgZCJTSDiGY9S/uF1hOaPygcgTVNietdi8StoqhMCf/OLv/NBlt3MS44l4u4
inSeobLCVPlvASREMRVIDzu3gkD2swnFz5jlkvwlEOWN7/8ilD+0TrdN+YPZN3s0OJ4721mblgCb
VokYUeueBYu/iYIo1UHMlyJh52dXdFA5A5QfKSvNrsK5uxKJtXNqdzvB96dZ171cMgctEbg+aoBw
G3nET0JFWYLjYWD4mKKZq/eJhSCKyWeIi67KLIMYO58sAl6TDvqNBcSSo4CQngXzyIZjBJGQjd/N
mRcAEVoWkGjwJKMW75uXEEWke7fsiU6kben3ok9CITJLMBqhTsOFcx+ijoztmfCeCMLUXBvzePSS
8no02n+KpNP5iITpnvdnHEjPQYHYJnBFNFzPN2iCdO4YeTJRNARkEhpzPTjdNbBdazZPa1H7KOPk
wN0OO4wy6r6O/OOfjMMXCDg//oez6+yRVGe6vwgJMMF8BTpNzmG/oE1DDibDr3+P99Vzp9tjtbUr
ra6uNFIXtstlu+rUOZyhUDCOzp1OG1ZcbebRC9tJ32u6t3V1IGlte6sN5HlNJ1x5AKc1n8YmViSq
JBuQq8dDrIwregKWdDr0CrFmLSPc4ez4x5RQ3wSH1V+HEgC5/hQeQIOBJtFTC8UYz4yMEbK20cZK
Dsy4nEGQVL2dtyI5pk6sCFtqrhID9IuYxdE9tDNabNmtRzfnbUgeFARGOFUO9hHSXcJkde2arm2H
6lBlz9sczQZ+HHtG4PbGsuu9PIcSw5SHRQ0i7jnr5xsgzZC8MSb7oiuH+7FfF8UXyXYKXNcGLyBP
WIs1MpJGkwUAIKhRzQ9UEvyS3kS6djd4E2oVc6gYvsxT4aLg8cSLzoTLnK4kGTuUtfmTpjEiiKWU
3ZUHoq9Nwmr2PqZOtsVN4baPV/cGhNfXGdVciELkCof9M8nifsECQObUwH4FRuv0KyKbJvMYgZBi
bpypR4twSfQgdkrrSfNAkdPnQwuS9zmvkktguOB0aZajTGmgyfzguln7NJMcRFW95lrf6RiTEHy2
64CjrcwvdLZUySZf8Ut+1zvdU+2lRthEDWc7q/plE69O+Ww6vc15bIwnvbe0D1Z1bOdlmvliRxHb
F/1ShllirVdJapWohERR4sfgRbsb4nZWAZW+PjOx9riY4bqOe40jyhjkMx7e5lgVATXR72W6d5X9
s0cZITdasHOS7awCMUpSzrAIggB+mPC6vDD/2ehY0+DitTIsG4/ekzishtfKfUrG7xC8S5GDca4t
pXyjbH/jMEBlFhTtoMsUtt5UmIsNGYkimBKQqxpc2SW/dVpLAQaQ3Htw5kAOC/lsbHQRTTsV4MtL
ZyChi8EDldshbb5l9M1xt+e3kmzfAuwCXWuHRxQxZzXVLRnQ21MEFp025lwcHC8Pk87yC/Iez5bi
fJPO3ZE183THrKM5ZlkLa/0KAnHT3BTuHZsVMyc3Alp8gJE5HkVYIDPJ59j1oD04l9PPaXbmO+qO
z3XW14oys9wBIZ2B8hyqs2gtOh1OBghPO/HXeR1NwJz+6BYgay5Xz49nVAY3pnsxojO1UdFE86u7
GHcsj2CzQcsIHZzC1Z5avRs5JWbR6Z/X4XFuLuIM5AN+rj3r7d5QvVUkWQF0AgCmz6UP0Hwj9skP
EPArgaKDj/TP6FufSaDnYZRu+tx3szdSBDGsOje02Z33TdmN4NiucPXPTFAKThTjpF2/S915Py2q
vjCZ+/M3EiYTdasvudS2n3qzANEpb81uugOb9gsrOW64dlbF7UPmlsemBN/P6xioN9yAAxpDfSp2
9tQufL0s/mFDH5sRjsY4W9jaJjAToam4me/m/M0r6yBafiVgzzy/QLKQDywRRHs8xHxLxKnzbH9X
TT12Glo1vAcv83zPvm+jxwEC044q0W/K/MFBsIfaEQGNmRjvDaaNrCX80gMcZ2/4XvNorli5jcbu
u+gFveCadT3E35c6KOme5B9dc5O4DSo3Ozpe6tavVmN+2TwW675ywrRScfDInOn4+wR/dVhHcjvG
fQCU0Znuj8u2de9J96NPFTePP5hsMQLgxAN7DV6rOIWEwENa2hmJjZlozQQwrl2xoJrByWP9Pr9n
zhImBvHzvtoUNQ7f4ltDQAcUFOynTS7y+aWioBydA925n2NFhJfeTI8/TXDzwWwIyryYBFZego0K
k79BaqjNQuI9ZeXWycIx39fQYIvLsPr7FiyCfkuYB14KXEviG4IxJD2QiYJoMLjOkTv1IyuYVJJ5
svB7bISf3EeP2LxrvAoNhrgAGO9979v9zi23JHma7H0Z3ZoqgITsInBsjnvdkTnGFjtOF5hz7Cyg
jm+RmxnNcp7qdSTzXjz1dSgDIPOLCu+pnWHRbMeoEW1JPqLj8NCuDwmI6Szje6Fi3ZDEDRyXf3DE
QLchp3dqCo2xWZlaMJVmj07cop0TfMT1bQyuRRKgIex8lJKs14k1Yb2mzIwLbYY16KWsDJyP6M9P
E8t3TL+0voFnF5AXRWCUxPoTk8KaZWhEruwRJs2WbPR+CKf6Wlc5hmTBTowI4Wadsixq+WUqnkqf
FRcoOGJafTCtj0xxpTKlK4b9hJ5ZpPpQZDldsbLKrMJa+BwWj+l8mNKbviJo0gvteGNVT2lmBcn4
q6t+pc5VtO5d0oaT5fhE31JQkaeHPt62UREawwadVcFcDGDa3OJGkUMdL7mdvL8/BFEt+fxcYWoQ
H4fKTPH7LTAKHsBLRrtz2Y9Joxv313nvkvCKcqWFT1vCbayl6NFZ+S0lYj9qO+y01xTpUK/38+Sg
L5s23TbkyjM2Zn3Xg51pqQJmPnj2W1Emu0Z1BMnC79HXQET6dKGgXBZNuo6v8TDNKKzGEIEN7Fz3
u/EAYnI/mt6Gdt7Z9l1VhtP8DxUHmEfbnEPwMkPf+6l5kFeTbuZX04jdzd6TuQIiUl/MieIAlO6v
TzNiM6+2RprXpTBTdW9pO4Vxs69Y9S+b+MiIEBBtS0tmwJowldq3DrzYQ7pxVETBstjEcVm8r8IF
A5Wwr4xhnoqcl6UT50cRHdYCQpGH1gXZbH5Z16/zy3lnlc0b+noh94ekEaDMwvLovQ58b7xg3y0b
je5t+rj+wxHMW4f/Z0JcmsacINfewETLrov4nTkbrVLsbvkooFqO/lYkm8RcE+jj155oE46Pdb9Y
r3p21aq6yaQmUDlxdKQJ0WkqrEsymka7uhjFOD8CBb3kV6i6nl8LWeURPHyfNoQgtdjQuoDMCPyr
fVu/Wci5d4Fm/zbTb8N4X+BYtIdSYVM+LLxz0BOFF6SYNmRNP1g1gFSB3R7i+CNF8oh8Pz8s2UmB
ctN/JoTTNjJ0WiIVD5bWaDNpe1zC7TCrblZvY3aK97dqNMIieUtcJNYAUx5k12NjP6XfAI8+Pxz+
G8JNG4v0ORxhkfJhmTpDhw2WLn5a+Jb7stDS94xLoioQ8Zk5Z0rYnIbL2shoYGqqfxraRdF9NDMe
irvzA5K95pEvM0yOj8YlWXy0rdkEJRRoPwULbnfATEKyxfCjYbx0mRNEZouXXHPjUrJb7Og6ceP7
hCk6TmVB7/gLBBdpgIIFGQO+gNDDuPx2xieToER9ARKemm5TXTViHqiFiUVnmW2ClAzt3GAvPT2U
Rm9N5smwkSdsIaOS+EX67NabIrqYrdWfvVeCFHKPt+Pfnx/oPwBqHj34UPgRG2vztmcRaET/hClK
w7LfjfPm/GJKZhKNNVxHCopWHkgUTkfWlG4zsxSCZA5Lg55uHX2XEB/VN99OQ1y0MlXKS+Kjxwb/
xLSjx4hjQl+imSMsnZX5RdYAS3xYh6uMKGpRkq19Ykc4e0cdzehW6SFZAvF16iKBPfvdPxzwJ0aE
p6rbDHZV4VoaJGiG8qKAeK+TipNZEj9AH4A0JIeXwBP4348mLHe0tSS5UwQoi1519QD1quyyn9JN
zfs3x0wxb5Loe2JOCFdgxIE+hw6fK8xfOUv91DT8QttA95xiLlVdoSprgvu19oCbQAVrphO22Xcg
MX2r3c95aJv3+fBx3te/uoSF4h0CD66WeIQ4wtB0PXKqwYUmhdsxZC8gYjj6Vb09b+Srf8MI6uAQ
oUZNHNwPp8tlryUqoHOM+iuq0dYQMi3F6/TB1Q7n7XzduLBDACNDsRfXJfE9la1xrTcp7BjGRw7m
WoiZsVcTkn8j2JvcKUhsxY35qx+eGhSWqtCn2oAcMAYWbdpqP3oXXf8OMSulTJvkWnNsCUzhp1MI
vEgzVT0srZZDcGuOonTr9lF8bZAs26Ye5DCasq1/WYkTPyQGTXbO4OVP5+dXOlzo6HLpCmQ0xCJN
1HotKfUUcE923QFyXJj31H2f7ZC1ih0nXckjS9yjjjZ4aWd6W7mwlE9N6OEGxxzIfM1Aee6T6XW0
7q1ece2R+uiRRSGkUCtCFziBRZBw19NmNV0AWm+j5h+qrFhJ1NdQ28RrDgfn6dCsOamgpwtDuhuk
TmAbnT+OYGfT/Xb4iKwHPX2avRvg4v9l7f4zawkOBGXdLHYqPj4D3ENg+NLuHG9TeRt9UqQ1pCHl
c4Ai4MGIW9AO1LCkWRu7uJ7WO2N5Oz8Y+XY4siEcMoamNe6QJIBSc16KelOiItSvHaTmUuBin8fM
15bDqOIJUI1MuPLoqauPi4GRjeYaagAWzvO3aFVx3Kms8IT9ke9HXlXaDXeQlFwm2eMAPfNcpQsq
9XaESZA0UeQlLcHbm7aso9WDDWb71Zr5FJBTkAMkyHadXylpyDgyJJwvuVf1kcE38oycuqX9jNm1
RzZr6zOVapQkZDgGqFaIaxoAtoqgKy0aCm91Y1wMp41d3Y5p2LuPY30D3EJeh275914O9R5AaG1U
DFAwEGYwS0g80jxFsiS7co27wn4r//6Wg3LMkQlh7lJwbmbTgqR/Xt315l07PrM6WJdbc/j7Ywx1
HwQknNAoW4vNnWxA3cMdATOh0V2hP2YsoDSwcMxky/68O8g27okpYdoAPKNu42DaaPHRa28ORLCD
uln8brg22IuRXcfRoHgxSHz9xKQwjYVmWSDqxeiQoZ6Mt1Xftd5VpSof8185fQ7x2tnnHAphfVzy
bl0oBuYZv5bxO3TvIu+BJQ9Fuo9Mhe9JRwTqM56q4WUZMQ4NU5dA8w+lY+QeR2Ax0g4ihldkUKyW
JBJBaODTjhCJ8mk0Sd7DTrzemnYYNU+jCnPFf0KcNkwa9hDqIAAfCf5Q9TSpzQiA9MgEFFP/IKrM
mdwAiM3A24b8nPiYIxTvYndFcy/UwiApbz6udq1o9ZeaQMKMF7sBaRThhXli2BMGzffpr7p5cNAL
c37XyNabZ+T+Z0A47ZLeMOe1KpFgKu91RGozv3WLh0SlBSxb7mMzglu1GRtxbmMcSXdYqxeX+Vmk
8CjJccAVpv4bieBRSdzFyZxjJLR+0dJ3D0LqkNrMl9wvVFyE0lWBHDelhEt/iIrcNLcmo9NRsrfT
K6tvgq5kimVRWRAGk+PqVtccqAJ1I4IMSKPSipMuyNEQ+N+PbgJt36As4AH8pSXPqfVEFhD5TooV
kdoApoe3cKGOICau4mitWD4DeFXPt5oW0vqKlB/n3Vd2MqN0/J8J7t5HwyjauMutBiaa5QaSqoMX
WoBNNtdMg1QygySrqptIFotNCqwtyqHIi4sJWWDaoBVEUGNIli1zutCE5nCxhJpzhfjMwHR7fnxS
pz4yJ4yvh3gHGGZgjrZXk7FP3ReXhEu7b1RYYvlafY5LCJbTSEE/tMLQMH9zsh1DZtZSPIOkY0Gt
nzdicfCJcIxR5pVoFUGNjzRPU/OcJgcrBuL1Mcv+4c5hfhoSxQnZMA1lyRD49WU/lk+4wxdNMAKB
6ShaEKSTdmRISD7EJgV+F9DWwEletaL20YUJPUCFC0gjtIf0PzhY0HsiepwOqHwGdge4OPEtVLVa
GuoDOnQVt2lpxDkyI3ia0WeZkcQwY+r3mvbGtPC8J0uvZwA+Y4k5+zmutqdbtc6crIo49oitUIXT
kkua5SFJzb2RTJf6dDNXFeBpZsX8yusURQHZHBJcAjgDKf8n2O7BzEzWCq4309s6L3w7208acK+H
82OU+QOATvwMQnaQioSDST+StaPwh9rYmdHvcbldXFUOVIJhRBrm04jILwje/QHMGzAyNAEwaqFJ
ryP33XJ3nh0YAExUD5m361QKizL3OLYquvpCgIrgVrvqMoUOZ/P3TWkYlgu3gKeDUE7MXbTmuDZr
A/foZ80ZAsvNuh1B4yYLmJs7oAYddK9U+KR0vT5tiokLACS6nHKbrP5euhCpfh+G7XmXkLv9kQ1h
4tg0gsJrhQ3DOSSd4U+tDXDVXdHfrchYdlFYaxvd3Jy3KjsWCV7fIP5DFwaQwqd7bSargfoDjEY9
lFd8QIWzEfR8GoO+TE939mSaYdM16bXWR0gsLqWxO/8BsljP1Rs4pQ+eEiK2vCg0SoYCH2DhYlGQ
DcOmi7zC14oXs1JcM6Sbm1eKkGZGqlnnq3x0B9BLMoyeN+B13qbhmlUbCF4zH+LEuDXZqk5Qqcsc
GRPC5FpXRTQz1Pz05m6xwn56zqnCZaRz53HdQQCGOZ/Y6Xi0OHGLqpjgMawCNYfmu/Q7npkAuaJj
L7EVx4vUVT6tiYpXzGE9QGYY0JJajwl9X9u32Fvvy0q/1CuKkxOtKZYKxSuNJkdGzdMhFjHTzNjA
EEsgQ/kVavyHnCS65NAUjdYW3NXETGFZNtBNTzAsK/sgq+avk09s36uebVUbhXy5Pi0JY0H5Zk46
7hGDjl6dzne8gKT344j63vs/bCo0sKPQYeMQFd+bkHKLSe/MyAMAHuT2N1C6H+kTEORjpFKIlbn5
H/w4SukGZ2Q7XSAnp0tKSizQCkaAvJk2bMDb0Hw5PyDZzgX9D9cfRlsG0munVmrdrkCvueAd5X7P
yMcMHDCLbjtH8YiWrRDa1NBggEYnkAIKIXjohiluE8xbrF0N8UE3b4rp0qzvB0dRJ5eezceWBF/Q
AaQYkp6vkNHs1ta7zHrgykhFQKzUDKExok2jZjsTLRtz1/1q7Ld/mFCMECgbZCW+SDoPLV3X3uMT
ClZbT7PCmG16RI7447wdqXsc2eGvpKOQSzWtQD1Zx4zSy8y+tLKt1inOZllcsj5NEKGokM8ORJBT
DGUeXxcPSd15n4GmNyYfC+pT5nKjq7RSpd4IiI0N/JCDMp/gJi5dzMmIMKgStS5rCRzjIwHtvpkq
btpSd0RilwKYCZSDLdgpl3QwMxtOkq97FGGb9EmbNl1za6vyhtIB8UcqxoNLlRgDiyHu6jgz4Y2F
dnDaD+qNP70C7HotU+wwlSXB79siSpeohaXJvAcLnFW+Ei4YFueb8373B+8m5vSg+fvfkISLDV7C
QLxGBobE6PU61j5x2mCssuemsx7afLhK9Qb8pU9m81KlyR3633wtXTcTfbfwPluadrM6aeCy7GCN
KjYh1STwQ+9oUwyFzRyL4dvAbtt5m8a61pOw1R7OT4EsAYF0MKT6cLPDSSB4T8y8yTRGYGPo/K0Y
PsYxWLODzi6WJph+nTclO6VBEAcaeFytbCqWPawlMyYKCrwgn29r4xYUCP55A9IZOzIgzFhOtGbJ
GQwwpwgzcrX0YcHIdvyX7OPxQITTzDXrsXQG2LHTb2m5+rZxb+Q/zo9FuquPxsLHerT6aP0HTJPb
WIbSz/K3uYmD3EjQG/9AVSVs6byhmdGCqgaFCLZwbk7xiBfgAlttAxrLt7nzdciUqEqSUk87siIE
eYhnTEh6IwIn2DpOtukjHyisQb+j0daiT+enTxruj4zxvx9Nnx4XEzE4yC3VryOAvjvgzree8ZTE
QdfuWaq4SilmUHxEV64GUPTy56B8G+rd3ACG9RSrOL2lxyTuaxy094cW53RQRlNDBKpe8WjW6G41
QEHs9NdR7x7Oz510nx6ZEUKCnaIOEYFTLEigfp1ChNt8PW9A+ogFjfx/AxHiOyOkzC1QOQSr+WEN
us/a/eS9WNaDyV4TIJagPkVrVayX7qgjo0Ksn5MRmvY5jNoNYjvyQrgfhnma+Lgch8T9BSWqbVI9
DA5uqN77nCaBNrzWevU0olWaZTVIn6fn8xMhdZujTxICljbosd3E+KQxm/Ase2wa9EQ8tNruvBnZ
gqJjDvgzzn4AZolTvymbvhzr3kEuxAxTMBuV66q4g8gGcmTBFhbUi3OnLVMKC+PrrIeze2+4byBU
Oz8OlRVhBaMMk0WYi5hY/J5BEBHnfj9/672P82Zk2wy1MZs3daC5V0wsO1PdZTPDYErkN1CKsa3t
CgmC80b4nIs3jyMjYlKZmo2emC2MMLTslPGjx0IvuwcRVJdddnUWNqOKs1gWf48tCttaN2MPveuw
6DBwFgeDiR1g+kt1Nf3KK1VJSzGHruAQ1BtGc5lgTKuf8iGcx2eiCLmG1Bs8Du9CQQM4TsEb+l6z
2mVATshuuycXzZf7eTG3LlvfwN6Z+/lEp93ctUuYguHrgjrF21QzpP+yjZf+BLfElV1OWzKvvQIQ
JoszXEMCWhJcK8MV5tkzByvROQCejhpyHSkYISIkqr5njt+rZE1l03xsS5jmFihCrYRsX9CwyUfN
P1jbn5YKJSWb6GMjwkTj2I7pwmH21QJYQmyEdTHelBp4hP+pBI5stIlCGB7XID84jVS4mtCki2cc
DEZog6k4qb6f33bSxTkywMd6fC/IaOy5JQzEBhoBATsnQ+pH40ttbYxKJawoi7sgKHGhfgCONyLS
vA3UWvR0tnjB8lsz/WTT9vxgZKt//PvCYFgyWG4cEbxe1iSISRcm7lM/q3pGZFN2bIX//WjKKhRh
ohLtf0GdHUZ7F+loCR2DguI19PgP4wGdB5oOcFYhbX9qqZjKGrLMOKcWKwtYtyVDtDVdRdyQLsqn
kT93k+Ph2NFodjqMRGgYo+4uGVV9mbL94gJzSky4MvD/wjAqKCnVc4ZjirD9CnW4yq/mh+xf0CJH
VqiQ0KhcGxlPE+Mw421pfMygdjm/GhJeXTxyuAQdxfsQqHJhHMNgI74ssOCgslBZB7xDneE2nXeg
waLRoWlfsUPzftfE0MvBfsVL6PwXyCfyvw/4QuyraVkLCDVPfyVBS/3Iea67t3k8nDcj3Uaf4xQp
UGI9hYBch3EaRuJTnA3Fo6e6ukg3kcdp2DmXJwRYTl07WkgH6hM85itw87SPdnrQq0PdbTIVSkl2
yoN9/T9DYkww6yXOEqROkHEyp+tpel60vdW/teXeUlVKpFvpyJbwopvqrCoWF7YylGJWkEw0qeIs
VYxGXJranK1uoZg2s0z8Lkf54ooOV6wPrfxb4Sjq/DJjEF2E3ApyncgKCefcGntWMfDIMOf1NjXN
YHDtw7C2+87wQOkw+33bKArJ0j3G1VYBAOEtWWIrI+mjNI0K3JPqNIiI7qM8QkgKSqjbiB1s6qfR
b1zc/Izd5OaVm4e9Si1D+hY7/gK+yEfxUKPtaKQjviCub8w5XOPQnrZNcZ3E1y3bxdlDhLfJ+Q0n
t4lEA8+eQytAzAQBhdL3KTRaghLNCJOFss1d2txp7WXidGAiRDd7nfvo2laY5Qso3rn/sIcC/MBp
IoSTrKC0KisHZr2KaL+afO2QA4YswjBr5aHqOJgU+LsdQ1NV4GYZwe3YnNYPna46vgyFznGY/gUo
A8Y9pMNAQoO2FiHIMuQoKm/lHVx67Vf9G6MfjZLlUbZRj4yIZ96MvLc1eWh0ot0A4VQdVSzF3Mri
Gy+IgJsffU6e+MS0cxDsxH1a4mmW+HX8cwDTSu79qpo7ZcOFLFwfmRJzLYa10ClN4zKY4yKENspV
OiehOU+KHLTKjHCNH7K1zlsTZqL2oSOvRUuwGVUEOrIT7ngswv3drNalL6OkDCxtQ5MLh97iUpVN
isWRLv/n4ohwlWJZ3VHTMRS8RnyXEd9VgSVV4xCCSKQbpV4ZsGDn91OJ/BdsWJ6f/EsZ1gPlH8ip
ecQUryQ51WvWtGBN1uL2JXO9u9bQIMk7X6KjddeZ/f58xJBO3Kc58QKSl2lmrxG8erSH3WzM9ytO
hPMmpG7GmRK4GhtYlAQ3c4zIHuMSJrrmJ0ELap5spvj9r224XNYQugfATeI9chriB6eLbaY1JXSQ
lsjyl0jX79BokbmhVVVFujlvTdJgDGyZzXW1keDjjJ6n5qD6G5HRAo2WVWZ+piGW2lcRCvODi9Jv
0Ky5T4dkbxR3pO23EDFRnC6SY/zEvLCn9NHMIN3cYkatrYbUMqjYxtADaJfot7qmuKDIjrITa/zM
OTo+O/QP5XkKa4Q89HiKrf0GvJy+m7wMBOcMkhNXUf8PG/rEqLDd7AUUu72JGU6a2yaecPdSXb1N
PkvCWXligvvt0bhiQutSKzAuTbuP7G1HNySJQ0u/tqO3XNuklea3v0ipbbNkk6SvSTZwSCRevIEL
PFx6OTk/9fh9YU90jFQOxp82X77NsaEC80crVCRnQOtbyUCNWAKy9lKCYGD8bq/bqaG7sn2y1hDO
B3CwqhtOslHx1gDeEIztSAyKaR19sSJmcJXaaPYz8uLU11m/Pb9zJIfon6Z8QIGR/nDFPvVC08lM
XJA+dCbZufNPs9gucRfM1W5WiTNKAvaJKcGDGOBM1KlhKjHCQgMCdO9Vu0VFLimJnydWBCdCb3rv
sQ5WaL6bzdsO3PDnZ0y6KLir/2/G+DCPvBQyb7XZpDCQmWDIfk7HbZIqYMYyEAYwhKh4A2xqfu37
SJIWVMwjeg3cVN+geQa6a5sy/5FHYWpcEfQE5dsihTCarkoRy2LLiWUhbmukAJca4V0O7B4KrnUZ
6tkPJBLABJ02IbhllU9hqUn0poHpEdVgJGKEK7LhZVFBRiRV+8EvQDqLrt0BxJK93y+Dn5UDmhVx
iwj/ehWBev40Ko5Tp9mSc9xktd7Vzp1ufDjzz/Mm/vTZCzHj2IaYb+/G3p4MHTZIMz3ZA7vIosXP
ALDv0NKV9yTsyUdbvDnGI+7hzLkq52RjUJR3qa/n6Dq0k0M6OtulhCSA82xGOnTOfqZovQVuxR/t
6m6e7NsM3eLnv1uyT08+WzxL0zEx7A6fPeIVaNbbyXjx0lCrFCFVcmbirAZ8UccdBBl1YaPGVhI1
3QI47uKs1kvqeeW3GN4BZjaLJJfYFbg89JXT1piMBIzE5wf5NUyAFx/0s7iggBn+C2nUVLASDeMp
gAHFY61fVoVidF+jxP/z7nMTNlrRhNGVY5O2UYbf71Br8VgcZHq+9fS386OQgElgBlgppMqQaoet
02DEK5o2BPDAvZA+tKD4zLc62c1QKYtjAHNv7TVko+96V33AnmzL74MAWrXNdlVFLNlwoVMLzDg0
scA8IfhMnzRGtpgYLqt/17lz1S/abhlMBTjtT+ve6Y4CNTE0psHEAPQRSjCnw111fdAaHdFpcpw1
8TWgSz6MpHQul9occ18vekAKe7ZCJacmHVRVCrQArqXRktBI0/rOwLP6FoX6LkVbpdc5IZkiczN1
7ThDPX0oK1+DNGTt9yxPniJ36J6mtcYMEj2nezPKVIcVX54v4wHIDXwMyMW4YuhjQ1k4VtaiZGXF
eL40kD8tvAKc6hqlPjPLq6UtcJ8r0GmWaf+AXcFs4q4MNlVATIEZO51NzZg9CERgB9bFR+xcRulu
jF7tcnfeR6WucWRFcA0oXIyZzTtMaPeQ56HRguTCeD5v4+stBoAqdLFZDlREOWT7dCRDB6h9Q0YO
xm3uzMG+Tjyyc6IVx0ftUy1SHB6y4MHbS6FoDWVmKpYBO0a02BgwpBaYZq81fTP5fn5AUgtIVeEG
wIUgvoSPqAbTaMKPJ9fZelYEDglF4490yo4sCNeYhaFS2uSwMNf3Iwikp0c9u/TyzvdUQsJfAz0W
x+PEJuDFNvAfYXGiEWqSJoC42XoDCKTO9lGyqSbfppB03JyfNwkX4YmxL1jwNorbisOyWxaW5vW0
7Eq2ofnGiPeOtZ1JWHe3ZRrW0Z4SlXquzNOPBurx983RzRDaI4AK8IHq7KpFKtzbxypVN1nAODYh
PP2axIsiY4WJoQiH+QDWAIR46ABk3lajQacSBJfkivl04mTBYx6rJ76r5yrPrQrgnCButl1/p69v
Zran3e2SQPfhNyWHwvrWaBNK+pB60793tiIjJtsHiE44QgHfw+2QT/nRlEbMibOBYLwlaE7Qu+OP
piI8SS24HN5kghQHYNZTC/raNLnpcOQR6XyjvNZTFSeXJDmBUIFZBCEX508XN0DLNJ1BxwWnlo16
0mW5PBjeXsuv435TO2Hs5T7rgJDAP0WqX7bzjgyLmyF3x7gfRxgGKt3Tdgb5kfU3xvLcNRfG3wMU
TwYpatRlC/Z+wwfZxPW2W743q3mhJWl4fn+rRiRuMVYVzsJR2wkI1Jz1tqgucf+NnB96vwd+TGFN
tqGP50/YbQPwHl2u8zGhaO9+6/qLbHo/PyBZGEarmM77sF1A7ITg2DQ26HR7dP7QyEKts01/p6Op
+VMNtZRkjtcN6GJUrCOySUSejDO2A9NHqeDys5aQ1OMIjjJ/7Hvwlgea/lwb/uJdTCpSJMkUGpyn
/U/rJxqOhfGBKtGoNQe2eg9ZMdNynpreWbeFC2rD8zMpCY0G+AWQ2uZigmhhPt3IsQ5Z3gl8BkEK
vUtjSW/i+g6I6RvNaC4acpPoZEttXAfPW5VQ8eLi9Gn2S2lgHnBFsBE/0tnbo7UK4ituGKcvZDH3
muZcdM1TGyeXY9KFOMdB5GB5wQKti2yFnJT7bGXJ3hqswDIUr08iWWV8GNwKPf64QYhIkDbOxtqt
4Ly0RmeDNsT5RWLXuhkUXpq94DW5vlOv8A4pGaZ9Zi152A79NPmN2UPmtV8jn6158lq1jX5XRWYW
hfrU28U+6vIBDMrT3F9UM5mhLbo4JHTNpPk1ZGM8haZWzr8KsDf/TiIwEXfWvMz+lDrmD3ds7UM1
LfnlEtNhDnBWrw+D1xpwCj1/jzqWHtDm0m0BUOvKK60avOtcH2tF0fXrAxdLhqY04CTwZIIw2qmn
FFlvWEmDGr/RXeCpoJFfS31dRKquqj/aAMLtHp3iqK/xZic0Ugs3Xzx8x54lFmp/Y1vpQZIk4zXm
dPpIB63b69YAsgonb+YftLKGm2qeUMLQx7zZ5HPeXUzu3D4UeY3Mbg9Cv+c2tfI7VmjDj8bTVsWU
yJwFvEA2kPKcE1h0lnjQLciGoA7tLlq605zV3DjMOzRN2x4IQRZooTTyl9oa//6AhzgW8Kj8fIQs
r7AWeLwim/+nPtrdg6bQd53N+Q0qW+xjA0IM7624pxocPQDBCdImtdb4UaoH2d8nlND4i8s6J13E
/4iBXGMjG1JejqIO2wxDflORwR/GVnGkS64rIGhAlMNrkRM4CC+dqhxZNuUT8tB0ClMNm3YOzk+Y
5ETCgxAUgehosyA1JZwOUwI5vLHFQMwlaEEhDk3rwQQR5ui3BlHYkiwOqtC2A6gPV7QRq4SjbjXF
GKESndT+WH1r59u+3mQq0SzJnMEKMhOYNK7QI/hYbnupSRdupXp36HWmKlyofl94SiXLuI4Frw7T
ufJ1bRPPlWKeVBaEVc/0zOlLEyOozPzgjNm+bvbnV12+Ep9zxAPE0UWbNUnB1gVjYFW89QgIYeZX
BynYv2/ogngLRdqNixlzrptTO/ZoNMlYwk5p3K/27Mf0e09uvCxRzJjk3nFih8/o0XigKNUtgHCV
aJi8W8brbnrVhvfzUybJ0p+ORdgpuROZ3TzCxho/ZBGA4eWmcjM/nvb9em2292l10L3vyz9EtJOh
Ce7mgEZUSyl3Zwuynt3/kXZmu3Ejy9Z+IgKch1uyBs2yJFseboi22+Y8z3z686X//7SrKKII+fTu
jb4w4KhMRkZGRqxYy+sq2SuLW23rU21t4dLpwmJqnY7l+faLUT7Wwehqye7yHm7ZWLjdVMx+prbY
qIPn2b4qBg8k81aKtnp6KBYyrcgjFq6dc1/obDUK9IYNqxww6MbOgXRsckVlzZI/TXALRK91+tL4
qG2C0O3Sj0ydXl7mSo8DVxE5NyrwFHSWnGRFUwGZLnD7rjpo1lOfHYAuHMbK8zPHlYH+yeNd+n5i
WQNJTZF9c+AotS8yYstM5qlWLFLT7IpRPvhW7GZX9/vLa1tJHU6tLAELtZPZUHBhxai/5OVOn+/t
vnSThghy8LMvl42t+YtA3ouxMUFhu/DJuVSSwpZBFaX1rq6RHrKolT7/hQ1IGBRuJl282s/dZSDL
cSoHd4nyX3lw10K0snWLry5D48JDuJLsfAnXLYY6HqIRdxBwhVCg/yjXb5H9r7m988fIEq072qEV
zzNG2vKjT+88+puCl3FqYblTpChTnHF6pap06Uya3Y2/xfe8lo4ALQDYDIO8aNWcf41ssjjTA/Cb
VrmTx13Xf+2tg5ZcT8PrX3x2nUc4pSAgZb+VwE5uDChtMzhp+eymfDX7u6C+9tVPl02s3RiCSwTU
5W/N7+WJ7Iq2l9sZ5I2Sfi2lG94/u6LfT+azbx1s55iovyz5UFgbpd6Vux2rqFSxiwoa8IstNMLO
N2npEsgRlFBRy478q4qHWLEFTBHfe/HgwRAT4fCu0Vxbnhwl7dJGzRLABGa3L7TK9W2m2ZiBGYF/
KXtgGSBqJVBTA7rac/L98u6u+PuZ9UWa1yeJLNngNMC1jm5uPyjVxvpW95EBG2Y5aJuYyyZXavVN
S9Wc5RGwE+nXOD5L4X24dVmsBAcM/DGzWEcbam1UO5jRgjtEFvvwyvAPf7FVJyYWWdisSnYVJBl4
Rqh6hwYMcPDxsoWtRYiPdXKapBqeY03sFSUIt3B+hT2qZeVGP3Ct2s/gDg8unlyUiZfPVpiqEgly
MbAY6K6VEU+7kLEBzc3zBx7c2IN9G97jsvg0dp/8LdTXSsXpzLrwl5M1opzbx5KMw2V9fGwc60Xu
q1tBlxVoJogs5sHHDEdsjpe3diUinpld3IFRGgc8plj0rD03/l1q3I/KV63+pm1NWL79hrwDLThU
dITB6a0t8oesGaAHlK2YZqocuklXPWSm5KZyuBGf3u6jaC5AqYdYAW/AN2+CtqvafDITuneNq3f3
5fgyVJM3aNcy+hWI+r4fZyuQJthCOZhTsCzIj2VmpmVpJR6dZEn5lITPUvP18kda27sTE8vSu9GZ
ueMXmCiBcdb6F60zd820u2zkbcT7jZjhsrK5hpH8OHfACZrvYRiRpK6sYW/GzW7YyiHehjws2IwU
8namz7kslWW6ZOZyhHy51buldG2o+16Dhqt/vbyQFTPIr4uyCWMBwrnPF4KXZb3TAR/Iuk+Gc6uN
SMB/7JSNN+GaFTDvcNvRyKK+Ib7ZyXk1pMlUEj/ASuozPFL5z6ncPQyz1Fwrsi9dXV7T22Nq8+L4
Y038mhNriWXEs6ShyZ5HVeLq5T9jnn5Ug6/2rF5N7a/LxlbcDRZXiBQ4R7Bua4uAHsdl6FcV7uwU
ATQK/4xAp8zy5bKRFXezxSdiyBRUL3RR5ysCjNwWlmApG8FdGC6pjPXETWn/e9nMSjj4zbNtC5Ft
YImLsDOFTqZUAg9m+Ydk/hLCAxRHjH7tCuUA+JdC0dbQJE04fvp55mLj5VS8AJao0JUvMtlwljIn
DOCS1Uq7mV1Z9ycGRWT/A+BIvp4V8uR2Q6b4Pcvuu50zhINbKTZZNW9k5g4kqjONpw/SAN303AzX
wyDpr5nfkIpEcl9exaWWzLteI5rKmdmGx25I0Rroiax3TT10d1SQ64dKmYLutrQi/YM5m5y3eZoP
ajuFt6aayd/UqbBvx8hurjvcK2J4LCMw67Ou0DxMEgmKocAxf2VyMR5m3Z6+R9JkPBWNn72EdLI+
l4nd3epOMh4MbDyVNqiPMs/VcJeNTn+jp6b5pa9C2J2SKVTcsRvaaacEUv5QRACaZzltAm+q5f4f
wejZHCBAK647cyZs14OVfRjyup1v6bIO/gcHZOkjoy527w1QJbbumIfFtWWE02vZ1eHBinqYQAsF
fgAKmuYxjDS0AnwbuvNd0E0MAM1qKD2mai5/SarZfyraJqJ/YhnVddZL8Q7BN5Rzej1vPOpWYX6b
l0lxw2fUgr3mJNNPtVKLDNa0JPsIXVHJOxvC8EPeNNGvpq1S9SBZdc6b2LK6hHd50H1R9aH9WswB
mjJ9aMffEWvQ9nXQ6Uhr5Kl2p4cN5bfW9CX3ssu/fUNTE5MFU54FTALAx/nJirioQqmCK1nNZk+H
+0GV2uMcy8cIama/z37G0lbjau0wU5IQWtcOhGzLoojhB5aeZ5wyLTmYgI+68f0QOxZ1YmER1Ms8
tYpWsKUGSMdK6eQO+fXlbdtag9jWkxDbTkqnT78jBf7VRA+j+nTZwEqCCUWRxm2B3hUtimUsasGr
Fnk7UdwoVOmb1VvW1zwMhtqr7JzyqAMB5iHznYBTmJn97LahH6m7NlGzf+tAi/l+UXNbRkNf7S7/
srWlQzZKfga9HaX6RcBPA38cAh1gxNB9kpTeNcONRsPKZcnK/xgQP+Bkb+26TQr1N7HRoL4mKjSO
IDCMqbzJ1Q1LW0tZOL8R2VlsCWnFmnYG6ItyUzNq7Xa0eJPy8IbCmy7A+VoiJyI+C2wCkWqnWq8O
HIehsfFFVo3QWCSfxBb97nMjupVG5YC+uifZT31zSLudoW2YWPsm8LD+Z2LxMnSArJp+TJeuGb8l
hrmLOyDZ+UAHc4vdcmsxC/eSi64oB4nFNNOVUt80ZORbKISV/MimokOGBO4BhM9iv6J+UnvinkAh
5AdYBw/Z0XwJIVbW/fdTuUKHcGJqsW9jIWfJJFGi9MvoCrHTPA0ORrtr5fswfH/Wd2ZqsXGjYgV9
4jPaWoz+rjWjHQyrafGqyzC5S6Z3OQisXRuwaEJqjFANaPaFsSoo+q5x2MKh9KImcssQjbwrZKhc
A73keMspVt3vxNwiJDRKok+5hLkp892o303yL793+/T18qrWfI88kwKLqqtvO6mwnHVGagAZCRE/
AJBgA9pQ5i1upg0rS83YKQ9kM5pIZmPYpuzwg6k/m1vMyWsbdrKS5aBdNtdzlfyWPi0N8zhoSU3Z
X7mfocSjWeTHL5c3bsvcws2jCXnzJmXjNO1Hav1gzs4rmRwK48+X7ax0M2DuI2egZ09/GAj/eair
OU613zEi33PvZobnGM+d+qJMVD6iXVgc2mm7cbjm6wKyAc4dBTuYUM9tOiEc60EBmEIrcjHRp90W
XffSDWW2V+qHnh6O5GyAItYilAMLP0uUHYsm9blJ8sdBswa4BqRB7/aS9sFIOh+2hly+Lu3qCzwc
W62qVYu/uQDgBROC1ucWza7Vmyoh7BZTatFuU1AbToZI+aYmvhR6lV756TEbu2yjkLZyBQOa0kzL
phgC5/DiycUnzhNzoK2Sh8Z10d1bfnW87DMrx+3/kTCaILPoSC1WJqXooOsdlW85SbK9McMradbN
CBbD+vkXlngHM4vgiFHQxVrm0jEpBBOl4oKCiPrUWcdSrfaXjaxtGJPngjOGmZQ3JXVltsM6qQWx
mzm5I2NY2pbyyIorOKcWFs5nzUjByNpEVkRPPv4QywdFu8qyu2L6izxdIHvpjwKNgNRKfLqTTC/J
x3yyJ4GpVBgi7RyvDH9c3q2VwET/kVYUoHXgRUsUcTLEVqmVGgQhyo063OT6frJ/FcbWM35l4Eq0
V8HewBpv8b/FpzfSrJsikVK0cVQcnC7or/LeqWfXyg0z2FlOaN9HchY+BE7YFbu6yKqHYUjTl2jW
ops0U7Pi6DPeHbtV1el71fTTF1Eqv1PjEeJeFWV2UOQGFJzNMDS+GxdMX+3NKJpUCgeR8ZI60Md4
NEHM67hpqppnjyLlG1mgWMV5rYL1gYeGI5mit73sJftTEvg1DQJeboa8n4bc9/Smka6HVhis2mmv
qoN+NKZuONZ9ZXuXP+bbk4x5ZlZgNqZJ+kZGFKXQIUpK2orQlVSH1kqCL/YEYCT36/eLrmNKoDkB
7wBAX4bD0YmVOI/pL6ZdP7mWkkfXYWnaLuM6W/wga6viywm2L0dTeRGfHwLKM1IxpIzahlPZ3Ba2
WT6pcWt/t0uNEs7lHXx7HMSUFEHVsIHfQpB/bovcxjGbngnSsnysNFpJ6Br301EvpY1PtWrIAs2F
3p+pqUuij0A1KytPetrMgBunSOG9Gj2gxrNv9Or58preBkTW9MfUcpbIL/VCnltMTSYcf03+OHXl
18smVj8R3C00Mm3NeRPYKz3jzJWYGPpgl/nahwQNvjCZNm6qlTc/SwGSTZ8P3CyrOv88XeRQxUsn
+ivDoZufo/RWil8D9dpgxDtCOrO6ndFIjx/KFDjmx8trXNtGWAyEsjZXC0XWc9uyJFl9lBg0iJFq
zrrcy6LDZQtru2gL4DcpFGDFN3Wfzih8k9jrReUrWm+z+vQ3Z0lEeRtiI0FGuOznTEFS1HPN+OaQ
XMkZwgXzVUQWdXkdKztFGkgDh6+kc6Vo5ztlG0UVlbYC/cekeF2yZ35kw8LK6QEjT7VAIAxk/j23
kFWMDYZ+mHt5fu+HD1F1bzm/BnXjwbiyDjHhhUgAE4DMcC6CASKZeZvkSe4NCDzqX8wt1ZuV703g
RGCa252mxzKG5k3XTszw5F4Js+6Q7NT8Ues2FBdXbiQTcAGfQlSj8N3znVJTXzcpceVepRyV7ONg
Hwvrs25ey8azb6CYwlDv5Y+/uihQGkIgAJC7Kh4LJymLkoBUDwYM9vGdYbyG1teEgbL/m43FoqZE
DrrCxsacP/rdIyXrOHq5bGL12/9ZxlIgoB7nBmg3JvR5OihKejUxJfB+E4xEcEL4P7Nci4BiDXpe
wSKRexLDq5FpUaNP/mIVpyYW8bKJrJDyDibSuXYdxp37jdfJ26cfKTalAHzMIa1bhizT6KHuqurc
M4vI1fOP8Rcaq5Q4diadmvH75Q1b82WSVUjCBAQMNbFz18LlnLSr2xwBrMepRz6ZaWqZnpoJ/+Bx
8s2jvCVbtubMLBCpIWYEoKhfRLIuDgunLHrijBmxnpss/qfbIuJdi2WnNoQnnhyYWqslXmXYkHI3
+tU3n+VgF4cbjrCydRbVT6F/TjWKfv65kXBQ/bGWBi4t41YyYzcLX0zmIEPHVcxbNKOqeSPuCM9a
ZMJAOskE4GaiRa0ujujQqAhMThPfynmZpVsd/QDT01pAF9MW2djKR2Jegyeyo3MdvBHjsfU+JxeX
c6/uJijEeV3qH6txqynzxoogDTCZlRVcilydi6Mky0zlkKMBPWwTZph2pZK7VnS87OFbRhbBsyoV
p/VHjBg+AG/4xbT8L8TWBC+BYKDFoYGPLHNcWRlGcxwhJohVau3abghK7/Iy3rj0bwvYoGcrRr8X
F2fblSWjcrS8x8rZ5dXOdp6V1PHkjXiwslskGIx6I9Mt6vriz09Ojl/UJWl0SSW8apFhZZJp+hy8
OyljEB+ZXyokfHXSv8VapKYIjVooWOWh9qR1/c7Ikd8LNuLo2lJOrajnS5nSwe9iX1gBP2nK8lGJ
ukfN2sInrZrR2C+e/DqvxMWp7EfejObMIF6fGnftqN1bgEfUrHu/G6OKTIYmkENiAm+xmllSzdoQ
LQrq3RZAs0pzaSBddrI3Vw8fBl4achpKVgr507kRtahyHpwmoFDDOAxOtGcu8zgEYHnS+HmUhl0Y
blHwvImiC5OLGBDbZWWNLc2KLNKZqd5H5T+B3+4SJu309KDXR5iuLi9S/I1nYZS8gPe1KP2B6oAJ
4nyR1lyYpdHSqLXthpzdgqOm3MPbcDRn+7n3s6vL5t6iYIU90UdQYCum8LTw9tCHZLkTylwDZcYu
3ZcmbftjEXuF9SlJXhXlKQy/OMHNZbNrq2QUUkdFiBQCxOD5KsmRhyirKVpr9U0Q0p8RLePbZnTc
ot/gb1oJTRSfaDTSwGCSyll6TZ6kc1VgylTl60zz77o0gcao+tU57dPlVa2ZEk0SGXQWV8bysarn
RTMYPd5imL3sNkrZ3dvh1N6VTSW5bTD9RaRiaNKh9kTHSVRmzndxUO1G8QUFdK2ae/qt0FlTLXs3
6BsPASctsPGkrG9ekA7wDbyHEhes+tYusQLLndP8KVJSJk/z4jDl+ZfL+7jmHWCkxdrE7b58JlVW
3ae1EGCwe+NnOo1HFRXmOagbN7aTQ2NusYht2VvkSs3YgKUKsVdm0S85bBElHW9GKvCNVD2Z9bvT
l98b+md5iyM+5YVVpQkbaucw7Uofkek9FFssjCuB3wK4TLJP14Q8eZHI5sXkwIHHGsZEva60p7Y3
9iDu3n/vn1lZ7FyQdXUSi/r+GKoHufa/dG11r80/gqje6P+srYdaoIALksxQGjz3dW2e4niOJyJx
/5wODqNkkhtuBd+VG4biHGV3/qGgu7z6dSavax/WIQiilF0of5ajz34Tu7nfPFURkq4b8WLVnIWT
A3UDqb/UK5zGEHSBmH1u5vLGSu5S7d96qPbmz5K+eL9F/SK+xfJmgdeAJIDEhl1cxFxY6Tu56ck4
Esf5IaUQOubRBnh4LQCSnmk8nkjT4ME6/0gcIrTbG2ItVaJruct33TB94yXCVJWxcU+u+QP5k8Uj
TVSkl0/DSAGel1s0SmLrCiwhSOirRk03yg5vKVc4qqdWFpeHqUdZ7ggNtjbVs3+l2TBv/FGrP8Bw
NX1SpNlictwsjzRVUmqTVnMbl1RD3LyOnUfVGfoXM9urwxZh/due7+JnLQ6DE02GH5osXoK/Jx2O
THiYsxcYIbpau6LSPD08Nlv3wJq30jTiqoHtS1d/ZxInybcC5a41Q0folXV7HZna9Rx1d346Xk0c
Rb/ubhK9fn/GJ/pU/5lcJMl9YU5+HmASXg631U13tH+0/g7A1Z5OYh5tnMe1EyJQuxTpdZgClrM5
XVrOeSo4AhTH/6DBSD5Wny7fbKsHhLFn9EnF23UJElEDI3emWlgAhxzd9HKmxMdRU6rQjUvD/6cN
+/Jv9pByE7QfvPyoNJ+fyX6aej0Q6KE2j46dJX/J5fKmKCk5WOp9O0EmmG2p0qyuUtQ54eOCOXMZ
acJqHo2YqQjPoimgzzKsifmtXjjMXxgbVYfV/JWPJYIaBt9g71QrThBJ5e7225SR2MHVufOs4BAn
P0bLlbSHyn+x1INubYSG1fjDMeAg6AKzudjWkL72nOiijdpYLtIxH8DoHXzEZC47zFpqQr3wf80s
kTGNPQVqJw6dXAf7oH2VaBZUxSGcZjSON0Lq2mejfMv3omwEc8tiSYEhKah7ikRvBErU+Pa/TjVY
ntSOIXQ0yfHyylaDGINwOo8c2ga8Pc4dM3B6myYfX8vstIeofi5sC0HqYjimRnBQ5/TrOBvIVjzG
5taMy+pCTywvworfomjTGPhMlGZfBvnznGhPJcVZj4bW4fIq19yEWiINDxJn6mOLNMyq+twPYkwl
lZG4paH/ctrshsbaluDWWuyiZUpIsajBK0v2wqjVUAYcmZik7f61qJzQ1TbpfFf3DYIIHlFcuXy7
8y8Wd2M25C02cgsAMYLoRQyCXleha9x4H646B299SjxELDEFem4KmpxpHma6zWbb2spN62hBek+y
WY6ujpQBEPU+bmzXHNTkQW+N8FkN1e7WBsz+/joNlUao8niVM+S8PBRGVHa2I/FDkrr9RD7NWJsa
73JYZDfi9OqSgVOJCppoOi67A7GhhKldETVJg280Ow7cBLllvwm/+f3w7+yor2GmeWqRf1B4Dl12
07dflkcroZr9plD0hnLG0AZjKMl1PLpv+8GEIr7YBXBc5vnzZUNv4xmGwKvR9RSvyWWGqPWD0WkO
/Qm/ucvNb2MWuGl+xYOczsjGmt4evXNTYs0n+Qr0XqU26phSJlT1nL1TkCxuXehbRhaZWG8YTaWI
lg5KJkHz3ZF6N3m3RAAoY3ofXDNUhZiVW8QQpj1qeQwo5SfM3Zhpf5VZ6UGTtkpBK0sBb0SKwEwW
AWvZOJwUkspSoaqeN9Y/dOWPlk9ADspg45rZsLNkYkakt0CcdcbXsskNS+nQSOPeN7ZwxqtmYHsS
tzN5yBICLjn9JDWVya5Nfu/JdmG7jlnA89X57w9WCl0WpqwpIUEisHzHBVVNpEoh+4/M0s3svW15
SXxvF9HOrr+ZZXiwmQma3z2nIoISCAxqLwqoN3vhembUhLEfYdVO049wQ72qJWmPLKHQxgyQwbBb
Fjj7y8d3JU6IkTNTsFBCr7T0kV4L4rSbo4LRH/nQa9/TaTjOZOQTmkGXLb2tvOKIfywtvcSPiqAZ
Ryy19icGW8hJ9pJv7Ofxm6GS6+2rrd78lsFFOpK2hQ+UC4NhU7nWQMb4EA/MuH2OLHvfSF+sLcD4
6l7CecZ8nsCALG+WztI7Y2ySwlOALU7h06hOO9l3e2sjRX77bmMn/7NDK+E8DtZFKZe+ycJiRaNy
/Vl3Zs+PPcn4kjmfbWlL0uZtIqKwJEiFcErWpS320ZrDIQxqwkhl3qpT6WqwX192jZWTDYWUoLCl
CyDSqvMFjVVKoYGZXq+0Vdmd5CHeJy3ULeg2bfGiry2G2rEJ5Fics+WLkI5aKqWqRTs9KF3D+LCZ
Uv1O4M+rMgjriblnIggIwmWi09VgcGufUzwaTe6WvnFrZUZ7kKb4MZSlx6zRjRtfHe4USbqx7fpa
UotPVTXfl2oQwAPPKWzCD/SQdNLm/qZAAseXyMgCWes3TuRb6lSua0Dfov9PnsKenO/7UPdAmJKw
YDbIPJRKdiWHgjBe3pU9+mgjkOjY9+TxRzAbu1gJBNPeRrlx5ctDLsCENbUyCmbLtkFT+nQgJ0ng
AW6C3nKD+hliq+O73QsjDM0ilQOAZnkuszSrsnIKCATkYX4jH02o9ze181bSPdoePI552lnAZpbJ
dBdXuaIlmCnGZJ93n6xJYGPb8WquBJ1Ot5sQnlJKZA+NZivXXN1HnpXCOjnFcsSRNLDSIgPbegwn
1th6Y6ncpuEWJGDl9AiE+X9mRAQ8zcDyGhamDjNRQX8nNR/acEt4fSVqi5agDqKS3BW+k3MTdoWc
UCYR3Mz6Wfcf+vwLxDrt+Gw3X3T9qvM3cpeVcgMiSif2RLA9WVI7tbY/RXHhzdWuqB+SyY0ofiu7
Yb7RpW+O5rbDJ6m/er9HUsTXeIYAsSKdOTfKLG6RlQD56E/Ij5NW3IyB8RhJX95vhd4Vw18yvq8u
qzZQTAK2TFFxNNJpX7fTdVU3O2C+G9fRmlNoaIoCtQJj96YMPcR2WJEP4RSMqGjNT3L/969DJ0Co
KvggOnGLdFmNGQjozQbnlj8qxo2GpkC6sYa18wPETox6ARHC+c4/iM9EdkHjFK9DDiSvTUEy4m7e
DWu+Tc8epCDgU267xU0amHbhUA9hp8zbjlETSEyU4SkJd7n/sx52WbGRxwo3WlxF4EPE7BrsD9TM
xapPfDvt65p5dIacNTg5rW501eGpLT5EduSmceRWW9pZK7vIwKFoyspA1kigz+1JU29UvGwKL8nF
tK79ow+4XDR1Czy44nGibwlqRFzk1OrO7eSaUvphJItUspZu5kGFZrk3tqg616zQhKUGyf5xRS52
z04qdi+dCkRGbkcEpbdGNFe8gQFgnhjQ5QIfX5bL1M6CbS3k75fqfSlTSk3ohn5Umjt4+9XgOG2h
1FbtiSYl+SlMDsuGG/gUY2hlds0qxpvOGY9U4l3T+aVZ38lZYOezjvSN3zt+TIQzEfaDic2Rud8X
mzj0eTUkpDhcTO2VFQzIjG8xOv3+O5ZuzrIUwRxF8XaZROidFhZQ3RZeQPEBYog0uo7k+5aMGG3M
/pM6ufb8AWGfIPon7Y79/BhuxfM1Vzn9Beq5QybG2I9Vrhee6s/SDYpf6qNeGT/eHQYFpfJ/y1zE
qFpLFDaSZcaJvJf4LxJI1xaEY5fNrLxifrfgAOcDWmEA63wtkyNPkG2Lw0Ua0Za2p4zoikSPVbHF
oLgWLkSz7/9b+p1QnYQno56jKMyUwku1+SrT4SNx4v08mM/vXxCzarSd6JhQ51zsW5ooVdxR//IC
as+WE3wf6+heJuOFLWkrm1jZPBql0KoIvnn8frF5YBuzVAuwpcblbdcFH+bJPFp1hhyHfUiS9krW
PijAa9NKhcr8QVVeTLO+CxrDrbTvdZJsLH0tuzn9Pcstbiue3U3H75kN/3PRK3u9Vm6MMr+Jk/BD
Q2UjBQdpka/SbQohEdlw2ZULCE5BpIvgVwHhtQw5Q69OydACTswbx82U61HxkBVM1cjLJLK6r5c/
9Io/2cRrAYADIMQI7bnnzmZQTxk8ZaiOIe1sHKf0n7nfiGdbNhYn3fCLJHX8sPTqKHdn/5hPwa7a
HBpcdaOTlSxcNqjKUVYaVqInR7v9KjFXlO7CeH95v7asiKh2cv7C0mEitmMtJhJwAWCFa559qv3x
spX1HTMFkQaiyBDwn1uxlTm2cMPSSxFjVxigTyOaT4fLRtaX8p+RpU5ACJmOPNfi00v3uf6YWVfx
5I3dBhpi1Z2pGzC4xHTeGx2uKrf8eLTYMKnRSDva61Kr7jpYthnTV71B8Y/qsFXsWds+UXhhxIRc
ByD2+falsZVAAstQtm3HVD6dOznLj06rfLq8gSs3GCwsVAAJ+RhaogarpIqVqazwBVO9R174WPjf
L1sQD7fFLQ1xnhAWg5lasECdLyQcmk6tNZJDy44yuNQgBkjCgfnyJv82THFHXAyyjfj31iYEvcz5
QoKPCJ62LLTPmWS0jk6K1Ua73vmqa3u/uxn0b53svXdxGIIaWszoEPCWcT/yFa1rCtKcsvsyml/9
+jroXmv1Zt4a2nz7nc4MLQN6U0BNlQ7cmUr9xUoI2Vvy8eI4nn8mJL9N2sW85WCEXRbIGr2fi7Y1
yTLG27n9YOZHKfxcB1fVcFuqt0GzAeZc+0Kn5sTBPolBRZDHXd1hLi0nb5Kv4VQ++tE3abxq4y3w
z6otJv9AIQJlold1bquf0ZDnpHEZyq+tHV/pxvxUaPVeqjuXztJGLvD24IoJdgHUgzWO/y783ZDa
OCjETTEMmWtZh8H+5Jf7y273NuwJGxDPwmaAONuSWaCIe3sqBjSYu+KnMT1X8V04AQPZeByv+RwI
beZcSQxpiiz2TVFQc9QsYUV5Mv2IisjT5WW8jasIgBNUeR78jgyLrerkqszLKi69It+ZJVqcPwL9
UYuvM7RZky2w5poXnBoTP+bE47KqCLsONiHPnnU3Sq4N68kwSteSr5utF9eaC4CmBNMGPg+E1+Lq
g852yI2QjavQ3kjroxCAM8IthoFVK0JOgjtJ8Acudi+sC4OycVoiQvU0ObCbOc+StcXGuuZpXOH/
GVnsml0NEpEWIzOHs7huoh+zciMrWyJvqx+HHgP5IrUY1HnPP05elo2VRJixE+M2Y2D3iqcptKXB
+M3qzHs18LONI7RqEfFn2qR0UsBen1sMjTA3ZJ/71c/+FVdsY3mVdC0N5a4tjpfdfHUP/zMFJODc
FGR6bRMXBe4wXUF1Vw2l6xikdRtmVv3hxMziuJq+UXXdgBk/3Zv91y58LqPXyytZ3TQT+RLKi6ij
LiFoCEroNVCb0lPVpz4+tMaN7PiARzxzC8G3uhiCjwzkmeiwLMKEzNYPWsZihiY6lJPmxSB8RkTJ
Ly9o9dOcmBF/fhIU0mywTdQsSy/pMmpj3hjtJ8V02+IvQqmYdvnf5YiNPbHDiGiqQrLP8wH5Ya2z
X/M5+JvPf2JicVKpjQWI42CiD56N6DFyHudxo664/vn/rGJxZhrd6SpDODKkVYcwuO2SYwVlRaij
M7P5pBbuukxITrZsmdpDxTE0lY6xLg+ZSx3EzMB8lIxvZmfvWivb97O+q8wuhpKmv0pm5/+2n8us
wbQY6oIL7Hd47dSPvX70m62C5oaXLzV01BRaArvERlo7Oyt8lFvHtbbgMxs+voSqVmYxICaHESXY
Oe2+tw+GemNtFXVWfYMBJHBPVEGQ3j33cE2ewlAZsTKUP9D8qKZ9nz6lfuBZyVY+t7prwIkh+WBM
jbTu3FSoWw3EzSWBTv6oVfs0+2ltxdLVzOTEhEiNTs5rHKStZvusxsxf7fz7qPyTOF5vv9iD6gKo
uRyE1rfuz3oWQcjqpbQYdN5gtQTlUdTtwnFkItYdjO+F8XrZ1tbCFlGiCYJergr2LqyNK3o3/fjZ
APqhaF/V8r5X/yIXZlDhvy+1CBh0ypM60LGm5vr31Joil47lAfmU68urWql3kUn+MbSc+QeeXNJ7
ZwvbYF/7H418Z9E+nOOrsdsV5lUREd3DK1/eAg+LBbwJUid2F3furIzQFzPI6vl18to78bUzfjR8
YZPJNCf2FKrRVf03afOJ0UUtqvDnJgwSjHZDfcjUp7IaUHI9qs3XAWHmbPhxeXM3jtuyDQc6ukpk
cdzyDvgwM6F1Wz6nkrWxqq2tXBw5uHmNuc8wIxc/jNgr2xsLXrjJuQoHb3LcZiuz3VqW+POTIx6k
ZSiNGvb86d5qH4rio1q9XN65tQfUqVcuDnZfpWXlCBPz8DJO37Vp4z5egR6cu/0i6I62H5hxjwF7
bF/nSXpWnNgtlfAJph0EUIzbKH8sUyYEMnPrxImk9ZLnLwJJbauVHEeYNvXiVcu6uzgNbi1rukn1
6KZ2ZG8uc4iozb0xyhvxcj2GkX+iicLA1e9gcPLlcsZcO60lOMeS7qXyDzkOj2E2HxQEZrI6vmfy
dqNaseorXG3gXXnOvUG4awwIjGksTpyBJEA17HNFh/ZlC7y7ehGcmFkcbKQrayee2NM26g+ZbXv1
ED32UB9n2s/Q2ZooX91GZkEpzYK4oBV5fgDMutV6ZiTJC1pBnJl4Tnds4W+TZ1ctPie9e/kwrC/u
j7nFra1D3N9A5855K14lsDD256bYzc1B23oXb61rEUio/fnB2GCoS17knEGqm3a8bfVHSb7R9Z//
t0UtggjjYlKRiU771P1j6ccc9rrxTonunXh32dDWohahROBSO73AUAtLl/0Q+58cH7qs5yK/G9W/
CSv0bwQGlkTK0MWPOTlgjuzrWcKMvhdG9nURfpY1w4uzyTOtEKYjGizjDzlIX3xnq6UrVrEMKqIO
zcgh/KBwp5wbNszG6OYBw1EkX4+Sc0v4fIpr874Pw63DtnbfnNpaLBIGwbyQc6LIqCbHMNgNxVM3
X1Gx2TuSG4Q6fGv2XxyBU5PiJ53sq54FZZVGLK9Jf2X2rdT9Glt0Unw4ebdIrdf8RTycIaAEA0Rf
7NxU3fXtmELm4c3JwfIZsP2m2nf+VBxUdWcHWyzdqxfRqblFLMkKSyu7BnMVOaWlX6eh6sLYbQc0
y5w7u9iX2c/ONDcOxaq7nCxyGVLCtLVKTXxC6d4ej31B2RBEg7nFJrYW/k9Xt4goWsFsWkuNyiuG
b4nsyeGHZNrIlMVf8cbzqb2jo0izDFax8+9Fa6QLzIobprCLh770n8m4Nq7sLROLEJIj0msXbU2C
Vfp3nP591fwPaVe2GzcObL9IACWKWl4ldbfbW7zEdpIXIdtI1L5vX38Pc3En3TTRxPgiGQQYAy4V
WSwWazlH9whULpQYCAHpgxhYlwwcCaOWg5oJjUeYkTLTrz1ZgkyHIKc8uP8KedcGjSQXuDoWuEJ3
Xb9tw2fup0eOZO7yozeeM24+esB9u+x9lUuHLjGUMgU6s9zbW6GRwAOPNtJE67fOf7B1o51KQz75
/dLWLKRaJ0OE2Nxxrjyff0pz1MmT2tjF60fyGkAQ9FCZRxsVpdIeOenEgX0MXVDvLILENcqAj8N1
m+pqY2pj+FeQLaU9R3cprJxBEGnwKGve/ndsR+NS1Sv3V4jk5wgiT5cXEMIKTDoWgYch//GFp5rj
qXSnDHlwkAG5mFKV/Ftl9MPqUYhZRR9vUqRhWoIYjS083PwlaPLiasaT77LVKSImoBdhTgiIpmiw
fNfAUrEsRT97jbmQHYDh7QlQHUFXR4b/elmQ6vkskMUwOQa0LYzeSt4nB/KHUzo+urXYuLPX8mAU
2z4GfWbRbVeD/RvV6HuG/FS2OrcZ05XXVXqiTwedimJiFf+e+z5nI3M1Z2hWscd2jCjIaXbmnPvB
mNcDiGSsKiIpIKIu66w40mhAR3spSt+YPpAb1KxqrNbYRO2piMcCEK4/5hWjlpdlKFAHLLStiqTv
H6xdOYs9bax3yhGFIGe1H8oJ/UCQNtx44Di6NlawSRmL8YBkk3tjIgQIrS37jsFddA45Ux7wBFjO
2X8H7BGfhJ5XTK1jTFCu8zarRcqFQu+J/WTtc57kEXCHseprEDu+xm8qXMCZMMmvjaiyksaBsCVZ
0DNjsDW0AC8VGOn64/JSKy4FSEKhEs8zvKDks1K1yLj4PUKrbp3AQJcmU1BwbkTmahzblbN9V/hm
AICY38NSf74sW+GDzmQLUzsJ68CyNwL3CMUrY3NCzMu4VtQMdGfryBVU5+RUR+mUrhnyg32D6kuy
9vcugp22OtCmAzUKQGHrq8tKqRYUHASYZQGIGhopJGHpsHVWsUCpsQeHbkstAGURZ3kFcQ9DCrT6
xQuABNfdlL2Qbiw1D27VkqL1zANkJAaPgEQoLekCANdxMdC7tzVdkG3d8MCGvo04AzHVti2jRp5q
aTEWxAScAxU4wefyMPk2JXYObVuMMk7jq99fj/GVmdzxQXMkVKEy5kX+FSXPw211aTNuwyfYC4sD
k03hWqdf2OCEuRW/5WN3RI/iz7Wxjiv5wNP4TLZ0W1Y9Q/oXmS+85rKHCbTcCTM/GXUX5lMRNJvr
BhMzHi4bkmorBfInECRMZFDkl4iXtV4zizL1iL8OCY34xeR5tCYaD6C4otHe/FeOdb6FqH72U0Yh
x4vn6K6K6gqDS+2Dke89a3dZJaUoSkVfKaDP0Jp7Lso1xnykDM6mBoJhwssDkLRaMN905hWzbzzd
kIJSnIDGwBrCxclNRjFrSvantDKShF+1m2MCLgZdMmtZr/d+6ZtRweO7pgBL3mU9xSmTHiWArEJm
CKjZwJOQOwxoa2GOckXU05SfBDQPsHSJjsJCqdyJDPHzE+eZ5RWNyQwZS+b+GKb8JuY8RLT9jMjo
6KZdQA03uqyWSqQLKFpBXAX+drk7bCrn1ttE/+NsfjaM0E++utuxnz+XKO5oH+IqP3oqTLoc6tGK
wRiOthMXHS3p9MvOAOGKjkhCvxdGGsTzDWf/uVcVpJV4gaFKj3QbBhnOl7RJ+UQyIdIwt/1iDtfb
wPfj7OwvL6NijBByLDHvQbCQwAw9l7ON7dq34na3ZvBi0ueEo0QGRBM0WEdW8hMFGLz6DS9ipW5E
Q7WoQHMVDXc4DkzGy8tIhubyBmedoFIGeupdyV+I+zo614n7VFGOloQP3PF/oFQwECJg2KULAsNv
SdYbWFMztZ5HTC2OpbVLMXvSga1Ss66K1DqOOl7P/ytLrnx7S4qWkRzraue/UuDwlnFcheiieukS
vuNVfbSGpQ1I43/ySPJ6WbjqIhSIh2gtAy7nu9oqSjxTPxLcTn4xwZM++bj30WQU+EYSVo2mK0In
TDob24bhncyEsIn+9JODNRRRkb217W4By/llvcSvkl3ZqV5SQNFtPaZzRS/bZL5axXfgcXzg96PQ
iQ5KZNMxbXB+FhIyJF7j4/f3fvlsptMPqzSij4jw0X4BLgOgKUoiGtJRv0ZJCWCiUQHoRAJisssS
VP5e9EIK1hoXc8zygY6Hac6Q6ApdMoSsCtYeGMC6mRmV9z0VIt3TQISkXidyvNR/ad1jWUTW5mFY
jIbl8qn8eVkj5bafaETPtwX4R2vLKgizFiMwgRtim5qNV66Zi+liQNugx1nu00YWmbtWh9TNmqBx
CIPTPEyKFzPrPyQHs5A4lQDmk/cGLB04LaK9x/PS+UAQB+9y9FJHptnr8g7KHfIBXQtPh6hNDoYN
kuVFz+B/fNLtBuc64xEbfrMmD0j1mcZP/32LBHAC+rTRD/BuStvfAPZbuXjVNOvbgAyOoUsvqHbo
rwBMNp3bwNpuXll4EODM310o0brXqc5n62RIJydFEbSvMshYnb2fPVJ2j0j38jqp4uhTNaRz05CR
IMUOEfN0m2ZAKzs2Y2T3Gj+pU0Q6MAx47NZIIaWj/b5s8z2YmINy6DTWrPL8AGFADI1+TzwzxWec
RH2uYfnDLJyAIDvygtR/ydEVmTs/K/+fy8umVOhEkljWE0mZP66IbSGpAS67A0zd0jkUvSbiUiZ6
TvUR+p5IaTHvtDYzlm3i2yPzjGBucW+mZuTY+ctkDlHqD9i4FYUtJ7K3YQqqmu+LIrvv2kX3Mar4
4fRjpItitVlvrRlUXjz/dcbwG9/qfQFoI7dOrxfbDuBCDpiejdLyA31TAlzj//bVk85aiqfeaIte
s4TfLcuPFhhY8w6AEit4rs3n/9fOylPVVRp7A+aMkfp102OVAMKyQuvUqINB0RiQJ507x6zWrXax
mhhk7awysMckAFXxZV1ULvd03aRIqJqc1uGi2ZGtD6YVWtPj0D9Z+W25XpW6G0snSzp7xdSa29KL
PVrm22p0gi4DyfrU76YsfcgmH8R+k0Y9ZdJDIBsBEg1vWHj58/PRtUO9tqKfDrM68bFYabnHOn5x
y+SYgQ45ADsIC3OWPde+f03atdn/5/XFcw/vPQQ1qGrLT+jJi1Nao28pTOoU7uznXHs4jiGbD/Z0
neluA5W6EGc7KGIju4y0+rm6RTtnvgMe4dBLjXvbRCTPBqSSeDiAKSQHCNyaOruV9AFZi6vLmirM
9Uy05O8Kuxv6roCmpXmXNbuifa1ijQiF84YIdF/SP1xrcla7cpqYL6KTI2sfszEy7F3m7+PpZqCa
RgSlLqDrwhQFkoDgfD1fxmnNTcZdLOPkXFnrdVq/ZvPny8ul1OVEhHTwCsNJ8phDRMV32XjXApAP
IGbbcuXrsH7FwksvEIxw/VVGsomtm/0lb7AxgBct+fXafFsSNNH/uKyPIuBFfh/FIsHgghYK6aC5
edWlmwuL8xno71DBGXQUmqpN+SvhXfk1t7i/mCMkEONhWm69/ljG0X9XArglQJTAIRIYDOf7DuwU
a9pEtS0pyYLmNSCZIv4tNaGOakNOpMiJWLcZKWlmRO6j/WWww9K6qbK3YTtc1kXhbcHP+a8ucvrT
jsvRSDl0yXwAJAJof7kpsr2Rvfn0vtoeLwtT7Y2YeEd+WQC/yvMZ3oiRc8BXoHFn7Sxkm5w+mLcm
3bkYgdOsnsrQ4MtR6YckNOJJEa8x4qkDty5KO3PUb8PNSnSVatXSoaCDF7UL7D/Y9LkZMC+dSgtA
nWEKIGxwLoO/tz5YSCZltf9opz88Wh4vr5/KGwCOTLSwY+QW8JnnEgeEvjP4yVAGWIAvOLWBZTyx
IgnYagScaaaKdcKkwKKl6GQoTBEDVzuwLofrct1v2X41AYmtuf7ESsm+51QvyZGKzg8vF8NO03JP
AOUGiqcgznZlGfXxgFbwBwNB+OWlVJniqUjJsXZzPq3TgIgYbVbXeeV/GTBgTO1UV2NVGQlsBHlx
IOGjF1QykmnD4yQxcIoXdDFa+WvrvvrozXSPJr+KU01orV7Hf4XJIM71UK61a0FYk6RXc1Fh7HK8
Au/TkdtVYLjbb8tZxsAziG5QROWrTrSUx7RTks1OJlq+a+YFY/uyJFaw8TtAEmu2zdSspyVZ5Rhj
/nYSKs5W8z017S4gPQvrfL11m2VXEhplJP20eF+JE0e192KQ5pD1VjA48yer+ZwsNqo8YFwD3dIH
DEpASQI8C5mJdz041Cho4+JsLk5y1fdw2Hz4p906jb9WnkqkPv+A6AryqHMXYPZoiaUGXKhDPvfx
80A/ddVh+5Wsbx9QxwKonSkgI98N185+OxntBv+ZZ3a44kHouxhC1JXFldogCgBtswAmlEsBYK4v
09aGFOLkj/iWMAfDUgxgl7KorwdTdymoGknQwfZXnmQ9W71tcGUIp/CstYKO/NrSb/UCfvLR3qMQ
c7eZ6+eYvLh9FzqFDjlbeUhOhEteLl+MqciTCQ6VFDceey5J/Jyn297Fyn5g804kSc6toeYG4iAs
a51foV1jzb6NunEIpTK+GLIELAPFfPq5HTbLPNl9BWV4+qujkVfteY+RfB3qj9JN/xUjhydNzkvW
5RBDeszLNHW4iFmSjxzdEyGSVfiDP1m8E0H2/NzOV0X/lCXHD+zIiQhp7426SEAjDD1MBgXAZWSl
aFfWOEfVYgEvGW86+GLQhEt7kpT5GNMaQur2FlwLXXub6hgXlE9HFH7ggASEH/D1zvedN6TI3YUg
6PF+juvnJHUDcDBgxvJ+hJ9YssDKnr3yA+URoLP/lSr8yEn+Cg+X1QfnCy42kAYMJHTQA315gxT2
DIXw9EcTKOgY5X6SFoV0nE34VXuxXnKK1wmnyY9xYejuGHQ5G4XbQ0+XbSIrbyL2luO4eXU2Z+hx
Pg3zFyaZI2fNj0a1Rh7rA5r9vKyZwirOhEnW7S6JaaUzhJXF9bh0iD2CedZUypSrd6KQZN7gM9mo
OeHJvaEnZrNerOIpxzRqavy6rIsiwDnTRXJsc2+QvsFf0NAvLxj23bsDMlB+G3Wef7eO9AXo5Tsn
05mfbgnFz0/Mz9ksf5pLsV8oNzpobShrwGNqXIT4dikIPtNNOlmeNyZAYYVuCYAMSg+8zYOujUin
h3SMRqTwliKBHtlCb9CBjxkCH4roWLoVMdqZJuLnJ8uVgnqmBpshrME9OMOtN+yXzhLnKWBDGdYa
m1CvGyALgV+JZ5F8Ew2lWTK/h/du1jqi/U3LdYREqrABCv0rQr6FWN95oscaWYs0GOfAN28XFgKw
xQWQ8pIHoxmiPOjoxKq9xF+p0sFN/ckYzBpSi5YFPX0sy6/NcjulS5AsmvOrWUNXOr904XnfikyW
A2D5eT14hu4iV5/cv8qILzixidqY6qb3hQS87bw5WJLdnB3KXAD/A8T5MFdXl12FbvWkM8tRSlu2
EgIBoIvBu2174HMejjya6bfLktSn6q9q0sGdK7/sSgJJgHBeR2SczKAyNQ3eqnv3zASlo9vaVT+M
XARCK/o4I4e/ddW3AWN+E/lWZdFqBZMOcklnFNIxxhwU+pNt6EXN1zH+pk2j6dZNClfMdgJK+YLf
P/jpd2OdrwAh9jY0bH95e3RLJxd9BhAjTJsw7iaxMfWzB8RSnwDcEdim6Z1TRZV1zXR4WMoLEQiq
QLhlaA99n+fE5R9bcIHenES8JEeKFI1r/HTRmn9ZPeUu/SvpXb6zMzkpxxGS1g6jRV0dNP1H7PtE
gvTkrF13HIlw5x2gYN3pJ1iTEh0kkfLKOJEh+zqv7bOOYo9Y8dUBr3dyjzL1UgyYk0fPqWbJlK5B
AJK76IsG0rzkGkxjdltMyeIsWY/ULALTi5b+duSfGuNweXOUJn4iSXINxM/GMbfFqe2fCIsY2fmN
zjOoDeCvNpJnoInF622GNrOBmGHaGXTYVdbObIagNcO6m8EUAtxo9L695uXXegrnUXPCdF8gOQrg
8yG8HKBlX/9y6E+UOS+vovLuOFlFyVFshb/F5SI0rF6T+ck3QZPxEI+fFxaVPTgZGl0TtMZAfKlM
zLYqtisw5IUJ0NhcEsZbOCcA/0rDSVeu0ImSDpczd9Y2msIWkTIzxH594euXKb9mOhhSnSTpiFFM
q8xuLyTNBrpWb7iRhmYfOMvPxdMcMKX3AyIwmlcBEInU5/ll324rEF4x3hkS780YQBLh/BjYQ6/r
zVWerhMx8umyeNEnIke1ud8xGzLNt06syagqTftEhHS4Bm8yR1c8nmbvOR3+We3jZdPWqSAdHZa1
DnB5sVJWlQUkTyIyHmj8z/9PiHR+Vrv15kmskzU5YBQrMb9/oMmX/5cQ+ZYtuy4b8FTG0wz3UGbt
NoMFLtcBsWnWS345dxPN7F4k8Ez3JbW/8eRQfABFChv+r/F6UizceujE9ETYgwHvkE2vfGrDrr7N
+a2JUbrLi6b0bCeyhPmdRMUGt9LcbSErab7HoOXZ2uKVZBR0tmQ3+H7UtuWeOeXXy1KVl+2JVOnc
DIPpFJt4MSXzN7t5MQBzPXXOvjBNVJUcL6jyXEcvqfEIMupknU7x7In7fWiA758GfrwDtlRg6Do5
dPYhnSfXqTpzEapZ69FbonJ+0+K660RIp2noNpvguoN9+Ht3eaqKH9oWa40IOcnfVp6xjsmf1fpc
jA9+/2RzjWNTi0CruCgmIk6VHVtB55aIg7RuY5BmV3n8guahy3amvHHoXxnSZoyOFS+mBxm8WF94
OQR8sff5EgdNU3+tbF0DstKsUY8H6hYQg5EOOD9MbcfQ/0RxwbmYXwCsWOCP+6njUdtcp9mR6LLG
SpNGddlGVyiGPWzpPu3iLfdXF+I4+Wqv1157TOuw9I6X11C5TydSJA/B8gIJ+GrFwaG36Jchy1tq
aEQIg32XeMIcDdhYoQc6as/Xbe4KyykTJFcLTJWRKzPf9UAbtJaoTw62uwRb/vYBnU4ESv6nGy0j
pwZ0KrzVunUQl4TxyFCnIKsO1UW5fCeiJDPfvCbPlm1DE4WfP25VGvLEvSkWzXie0hROpEiGbsGm
+2SEFKc4eBRIzg8luWe6znQFoYRoEPu7UbLncYDyvvgQM29JhEHDgnSBk963zW6pXyfMYfMbDJrw
+Gbqn9YMIAd7/0MPGldMJQEBRaBsSrZiA2JzdkQiHhlyutyy9ZujcxtKezyRIa0mRaXcZsiFikdT
SqOy/OEO34dtZ8a/WnvX6iZJlZt3Ik5a1d5IBtLFUMm2v7D1p2l9dvwbbRZCGUi6QDAHBCZS/zL+
oLcWrK7E3vXrEk7tjzTW2KDS0k8ESKs226nNGxcCuuGQl9eAZAK4yeVzq3KweKMDPVH4dBSGzzcf
Q6NG6iXweHStq6cmHa59hnaQbczY9YDBkvuEgBjAsnsdY6hqi9A25qF3CL2778hcraVamF8tcBjO
k+s+ojtpsW5y3TNWtYIUKOMUk+cW5oskQwBdj9G0KRXHy4piIPwkbAPzHT1cXkWFJQiGP2AmYI7X
Q6npfBV7YAwb3ANPOsE8KMBaYhIAh00HVSQOouTUz6RI98bkt+4yOpCCofaHpgEKalvsAXH/3CNv
7SBxfVkpxdqB44YCfUJgxABY+lypdCgK21sEE/uY7uqu/0mHJXQMoslTK8VQZB3Bcw0yTjn8dwGX
DHgAsFxPWfOlmtDHbnYPvg5NQ9Uuj9ymgBWHscHmxGechOUud0pmp+Cfjr2K7bw2z56Ik37Z8iTb
cTrelnFzn2fOW40mwGDanLs4KWlAhq0Nlrj1j3nPdKgyqv20QJwsGr9AISIDCEyThfnhFvTQonFy
9ustqAbHDFzEuyEIlNIgc3QAbEqRAu8HI/ZYbxnHLl3cBNSBZRkuy94fr2PW4b9vK2hRG11fvipH
C7q7v7KkYMrmzpQ5NmStgGQt06tqyoKeh2S7H7aI0scVcAKdsbtstJbCr5xJlazWAWN63S8F4AnK
XOCzLG52Z5l1/y2OvfXOGzj9ZMYO+x3Pi9fsk2EEc2bhkPiYEHN6nNeiQl3BMlsUOhdy9M2pm8K+
61G7a+hogszT8M2faZ84u5kncCwD+q6XoLBocxXnPHlJK3stotYY0j2PJ6bJ2yrcNWaxcCLRKogx
W7mBlJr1bBgCAHljIFWjz6N/BCBhah9m966aNN2CqpN5KkwKvucElmuMEIaJWMsKZqMjv00MMj+N
Bi++Xt43nSxp21Zu5HWbQxZNngb72JiHOA8/IkL0qaJT2XZl27cainGIEcetYP8s1QMo37WEVkot
EM4JHnZMYMvT66NfZ3zu4GQIWw/5TAKUEpDL1HUdqcag0VgFTm+wmaI9Tc5nWMWYW+Of1eJ1sK72
j6T6WY7FrYXBvHEtfnWmG5p2FrIyv9rAGZPk/OHyYppiQ+TLiAqOU9wMzGGyP80LMpgdFRsG7oEd
mGPeiG/Me+ZjxqEtMjBJM/uZdF4REMJvFsaNr25WPJXm6OyAkGJoNlfl2E4/R7iFE/dessbkm/Cl
E02DGcQH+XbPhtDMr0v/82XVVR4GepuYI8PlBCqCc1EVxtzTPs/KEINHGHgYkziMK7x3zDWP8erp
jUFXaFVKBEgR2FDRJojr+Fwi8ao5p0JiRn8P5m5G1b3drhxdDUUnRnLYMWhlZ7OBmLy+j7Ooie/G
DOalwwpQWy8o31AKdHAL+WIvT/ZqnIuc921ehknuZvupqYPMz26zdf3sj29pVdx1xRi2hL+NjrGv
iu3IrC+Xt1BpLejcFWgarmh2O/+CKenLyWa4mgYbTAyvsOVgqQ8d/1XqumiUDvtEkhSzgZAS3Fri
EuwGFvn5lzQdg3whQYo3Dx/nYxPPmiyQKhaFdYJPB9D/uCEk3YxknToqLkAExEtQ5ssadaOta2RQ
eTpbhC1oFwP20TuTXLkNgscKK9hGWf6yYIqWbNHlXVJGELZNxOQPmEWJ3H+LXlXXbg0EuiQB2tD1
sr6O3r7bbj1g/IEBwnQjVzcarGpGBr3NX5mSI0l4DI4THzItUB7VoCOEJ2u+T/SexvvWijbnU9qG
Kxyd8aW1wgIwFDWJhvLo1Ee/1oXgCoZvDKuiHIWhaAHDJB8Vv+rFox1fM9c3iR8w+3e8PDZZYMTB
bD07cbAlOxNMNt0nlt/QOoox2Npej+Oumb8WfFdn+8tbojIudPX+L20KSPak95QZl0ZHzb4Mx2mZ
AiIC1KGpe80QlsoR2eh4BBU8bAvYWufH019qBOnFWIaM/N76L43jAgTPwyD9B7orcVkDdNa3kVtE
0u9c0Jj3/cLsuUTn9dHHfm/8wdMNUatOCpwd2gJBGgroHsl599yrRwzjlGG1siuXtXdubV4ZZq8J
1sTKy/cxUFfxWgIwioBgOVdlzos6KXz0Ys195fNgm03yaQLG3XVH2jKi3UAep9Ear8t1IE64lmn1
dtk0lHpSsVsoD1L8Of8A8DbxzRnxAUZ7TKavJD6Uuu1SOVNM5v0rQvz85OJoG7riZQcRbZniCNxu
zo5vUTIRNL95gCncfUAjwJLgWY9VxZ9zcbTNae91QtxkhXbp36UL2618e7osRqnViRjp2h1bNC4M
LawdUHzAp3a7LqiMN6f/7BvHRtvsK37bOzs5kSbZiZVwa7NnSMPDfii+bMCRSssX3L1p8zZ4u7om
gfebtEfgLwaX9fwT/V4SLd2FZOvjrl6xnk16sMj11O1S/64ywrI9JEXktcWhI9dO0wW9/TP2dqn9
Ne2O8fjAdTj8Kv+Cd7dAc3cZZnOljWUtOluZhzUwMtG9fdXUEU9e/U3zWFOdCARsgIsEuTzeHdKJ
8OeiXU3wQIDp2zx0i7n3+nS3xlRjpsprEvRvmDK2wCyFKsm5nSbMmfq5E5fECgidXTmn7B9j6sY8
WGMri/c+H+MdsGSHpwIhqxtOFWqleBOU6aC5sVUag70NGPkCYAG5vfMvMbNhdON8ginPe59+q8qA
GLpGa9VxOZUhGXCOrrw23cTlkESbG+TWlVUAtLLeA23A+UADLwaqkf0Cp5rYRGlpR0CE4jKEQt2G
62G0siAbsw84zlMZcsRRGguCUciIPYwWgfvRPFp9+sMt+49kf04lSQaJUoNrJBWuu+JzX987w6dl
uyPZJ/58+aArd+hk0SQ3XXpzi45u7FCcPye9HRTgj7YjEKxt9gFRt8atKG0OL3o8yBDPv+PD7Njg
DIUpBn7YjZcdCuvR0UElqPwF0FT/T8SfA3hy71gr7dq5Fes2v23zL6uPzC4sdWNgqtjqVIrklSxu
5XScocgARmxr7AMgWFzeGNVSocMTQ85gXyUAEzw/nixvkHJkJkIResswblqi6VSXClfFIX8y4QTe
FUkq6Xj6C6bPehQfURRBXvGwYRyzxJvHapJgaQ5DlUfZvLusltIBnsqULhanyk0HXhD+PNkCu7od
kg6jtDek3M9r2Cf3wM5Ay9xloWKtpMvMEyS5hFECOj/5DjGGJOvQFY93ApqfJwFXVv7OVlRWux9U
h37wJ6VwLowBO1fk+1DNxZyg5IZYUoyVO2EWc2SoTWMK0vGmYM13k+uAEe+XB4C/mX1pzDXwkxRx
8j5fyyD3/6HZdlciRTT2V/Zy67vPAzk63lMyVmAiLSIXeDu6rs/36yI+1Qc7NvafgQj93MYI99dm
K/GpRb/j85NZfsXjbSJ4oyy/L+/Au/MC4F3BSAq/TAB7IT9Bex/Yt33qFGAkBV98u9lDkBebjvf0
3ZkRUnwmUq7wMO/2GQPvjVNxlCcw575d93X/svgWSOEq5+W/qwMqSgtI9hQVJDmnN9Ehzv0N0QJJ
k+8l0mWblYSXRbxzzNBF4Hgh748qlSk3iFSDQQtkPZDQbb6u9HnYAHW9BGaSBBV/Zc7usjTVyiGj
imccpjgsV0YGoFWz5hvrUKbi3Sszk1sv7V79RIfopzADBOhiOpdg9sqXq7AmmMV4mdSIfgh9c9f+
sUdke1kTlQiLmZjDE07z3TORLPO4+DhSYdqMTgiM0gGeRgeD9e7gYMDPxtHGexQg+e/S0x3HoDEw
AsrQLBCCz59pNYQJezJsGm5UU1h+d6FBFoMpABvEFvSn0iHlcTn5a2FjzTwkEf4xzKjcHsbl9fKy
qaQ4QL8BeAZD6tIXBnJyba5sRvKrZiJ9szxm9Acmle6aygOD4qZxxu+z0VAIyOLIR4kjivTEuajW
TpyyciGqA2LzMl5PFNWYK7++Muwbk4XLtnOQLMnmr5l7g6al/64nHvYo4TEUZQAacy7cH4FT2kxl
BSDuOkzdg+sd8Z4MUNLQCFLZIdiTYIDonMbsshQheBR0tf4KQWjwCsFjfr8k9uNlXdQiEO6iHmkB
5VTSxapJl9qALwRxbHJs+hkzk1Pz87IMlV2ILmK8vfBOwATt+XolKdg0QLZaoYj1w0M6y/3agbSY
/GcSOdgEtoTA8mDpeOxJYsYsn32nw2rZN3Xr35W2G2HWXrMnCi93JkUKdlHumKnJIaVrMLTPO5AV
2L/KqtTUW5RrhneIwPVHLlQePhk4y/x6gpjE+cLBDlnEQdtH2uH992NxYtH+lYPL6HzRGmeoWTZD
TlH1kdEetuUbra+31ApSB5So/n2N7EQbFjqoIsXVdCZXMm2r9YtkioVce9hhVC2sJj/ICm83LXZg
0yeCPMF/tkKACJsMPQ4A90HW7FzTaon5sAzgbYHvAi5ZHfBhDmL6GusG8RRbdyZIHLkTN+igKd+k
KwT1tCifXU6tI8q79c3aNd9ywE1r9FKspI+yFFopmIvBcbmrYDQwMm5SOIm+yV+BaxYNyTgGmMMK
MlLdUSTlYtvSyFSpCFIkvI8RW3jvEiq5awIRORurkC4OQM6mYEojvwK9Q6vJDCtOGzz8H+xnca3I
WU4+zV3ruXAdyNFfe2WVBo6JWgB1dRgvKo0QvLogvQdbHXK355vmr6SZ5hwarXj3c3Dx+o8UlCgd
1aycUqETOZJxpMSwnYlP8IWxe+BmElpuGeX9tr9s7KoL0j/VR7qLlzhFpqqEPvFWRXm+ASRx37s7
Zw0b5xrc6guQfVsj6jG8OW43nP7XJh/xVsKwIywEgTST6wYVUITFNHkV+hgjMI18Z632zrTqp8tq
KmKoUzHywEJsj2ZhFBCTpHgGxd9m2j7bpI4Gy7yqG50xKqWJi1ikEFFElIohfGkXY/Y2KAWzIE19
Q+wfnP9Opj5K8fq5rJriYgbKM6pAqAcx25YN0jR6gm4hqEZ59WCU9NZtv1+WoDTFEwmSKbZk7ZLS
hwQ3m8IqmYLNHJ7AUKExRaUijAEjAew7CNylVRt4tZYT6HfC3kseibs8U64bnxOH8+y5/OdlDoYm
By9QHzQB54e35vjfZc1g7Ev8FIu+qvqzi2SH3QTec1XtgHXp2nfubwJA/qocDpfXUeU6wMADWGER
4lgyRn1l923MVoCoZ96nDLmoav7Jx11MNo3rUDl6KpjboKYHWHzpSHesnE2LoyUpo+4duqKjpXaC
eM0D3y8Ok2cGvNRdZaZSNyQgfGyg74Jm6HxlCzAlVrNtV0CXpG92shwdsMh9cwt60wzsrhp7J9zs
9LPTuU98XuaA5al57OyZXMdle2R2R/fN0JZBYtKXy6v+vrqATUc3CsJiUYECXPn5p6H+hbwjKDLC
tu0DltJgduzAmVBNmZfsaNXxns2AljLaMWBZHpromGHVXY6Jjwlt61M7By37h7W6gbZ3+TB8Fq5z
PH8ZDq0lp25g//GcpQioq8GNUCuF6v/kTX+ozZdqC436rimjyyuhOscuQ98mLn8f3OiS9TeuMaBy
XlSh2ZbZVUsKO8xputzVtHA+IgoKInrygZson2Xb431c+VCu7rY7f0VReiGfHXd+vqzR++ZNyHAh
BZ28qHC8azZCwdMpiYhKN1CBunn6Mg38rp9+r/EvOs9HLx3SgI0kRC332eTLjgEePTIsAm6Z0dQE
/KoNBUI51hV1cMbkjumuYebM1xhPzdkMaB8C8DBp96CdiNGSt/qfx1TjMFVnDgjsYEXF1Qkwdvkd
A5xa7nQJLMhKgnj84br7qtlCruuPUyp2Ikd6yXitmxpebSBtP70My8NUHQnDuBXKY/6d2eyb+QOx
HIAcgdwl3DTqK+cHlsNLGvGc4sB6wBZHdt0w5qDvTI2bVB2HUzFieU/Cb3sYst4EKygAhh5mtw4G
DFp4up4wlS+G68E2CcdoycVvnIOy9EeOM7fcx+ld2QHx2r3yyX6odqmOg1up0YkwaaNS0tV9WWS4
3mwStO2NxQ89ICsvnzlVcHOqkeTp8z7p0ckGjdZub7hjWGGQMK1vB/5iTR8x8L/6yKyNE4bv5iKB
qMT82nhXS/7YWZ9bHRep8hidSJHuB8ef86VnkOJ7R795W5tP6DWfZs3lrzxESGnADvAGw+iVZG1J
MWW8xGMvoUnkj7+JxZFtfXP7/yHty5bk1IFtv4gIECDglaGGngd3u+0XRdttI0AgEDNffxe+5+xd
RRNFbJ+H9qOzJFKpVObKtUDioCU7w9QDd9xKRNccYqbS8iBMg2fRMuInqSS5cuAQyOIjT1R+quLI
3aKH+zMiv0yrTs0sEsTGAF+O5sGMhnL5S5vZHTDPddKkUWc747OFyUC2Azl1YfuAiLR5WBpe944r
uQ9Hz4gxxOd2QguQEhjyySVa8zq0RjKDmWrPAWRawdVGDqSTp6TzIx8n76mjSpQoOBjuc8pS73Gg
YOXpclZ/q/C/oBsL5MabqKDE23AZZ7tYs7oGzSbwZ/i8Qb/rUfUoqIW4m2qQuKYVSLiJqWe7ng9m
EfV9b9U7pxYUpLWTGdbKKR9KVk0QKE2FEn5bNk7gDHa5q4BbyOMGc661JQvhD7wtPX9EX/DOU40x
+ZQOxYcGadC3Uc+axE8cQBh98JPgVTVYE1LquorbwEpLQq+yzjFD4sT6c191Q3rbWiN9MHjuDRFI
F/o4cgYi7kF83IbALcfU5xbm0CwBDBNmbXX2yktvcG55judikPamc2+oXB15rJzdkHYI2syNkfJU
tZvrWH3qvPRpFTd+23Zib6hG7nLLLYtd6jU1uo2J1V8DFTm8M52nbdAPWgmpIVKKjYRh7RCeutAi
5qupnyDfh+ORo2tWs7uWPTmoLbnZl8vR63NLEBkDmlAzKTHKBJCmOj+Hdapb3JjrmONwX8gDSPNS
fTdWLyCl9cv0mjlHUztctrl6Ck9MLi6awe1qp9BQeFGAIZek4qiClI9xOX27bGd1D9F3RD8asDWc
+fOleXU1dYWAnWZQhx7Yf1mlL6lJn8q23/hc69v4r61l53sYCwj3zhXniR4M94c+PjZWEozuu1VG
0xTVGaTSt7RgVh4ZM6wafSOKejrmRxaRGgiPWAEgjFqgdxtXD7K/VcPPmL+PMkjt3YgDm3zBOfcx
1UrKxpckTLK3Rvy4vM2fI/n5ryDn24wpJJc1HL+iy4B0ZM9qzMJCHwLGw778ypMgqTferZ8dCBZN
e0Ylz8TCy3UXNuZaE94UUCWwg7LSdlbiHnu2ZWalxgs7eJCgm0zR1Vw25ljf0VJMEjdhT58tDxq/
HVeHhntX1ESzOCdZH3ATj7wmUcdEQhwLnNzuf3et+VfQmUEZjzWMIJ7vLzOAUTYy5PR59Zp4vzI+
+qbCrmrftPy9G+8wRjxOW62a1S0+MWqdG9VzJmJl4aMO9nRIDfrW8HYnlbWRBaycGyxu7jqgnI6Z
s2UFQkePkEmQqYKCHcyC+Z3yvuS4+fN7F7oXKsrr25xtgYU/x4XZJjqH85biHlwcGyjntF6r4D51
/kvVGSjL7xgbgSX8dflgrO7hiZ3FwWCeJ0fhYG2qvpLiR5NHRv942cT8Gc4zjfOlLHxDQUIHMBUs
pVGPky79AQTily1sbdbCEVxSOzYvsIgMaGpE7WOWuI8OOHwxV7NhajWQnOzXvJ8nD5C8dFN0VbCY
wr3XnA+tpv40gDyM+cy46Q3m16DT+e+rw4ma0fmQAoEuw7lJz6zaoXdR7SWNBcmd+zG5K7pkZ27x
qqy5womd5Thaz2tz1DnscKO4hmxN1FARTiLeiBVbZpaePYjOanWYaUEu4mHciOcqLPMt2PnnwRQI
jCASORSasTPh7sIOIF5loruogJZJP6Fv0jNrR0DRN/pD1pj5LYauUL9yK+0u0ZMuMtVYfHf7vLsm
9awA2Svgfy5/yNWVn/wicv4hHVNZSKTxi1zWPUtmfNSOFTry+bKVNQ89XffiuBlFPZUjw/46/Vev
KaFahwHU6hGwA65PSM7e0D+/bHF1XS5eyiiJzenFwmJcJlnJCYrASeKyXVrp9pU0uwxNRrFFEL4W
SzA1NWNqgJ1EOni+hdB3a2I5m2pb80Yx+ZAUNLi8mtVwj7bU7D0QeYXU+bkNzrK0mXR0Aipw8ccK
w/QHoh+abgfeNsN7IJT7Tbsx57MWwbB9AMOj7okkaWFT0zzIKgwo/9pD7DtGE4hpPOaWFdGi2fha
n6sbIGBBIXuGusHaEtPlZF6lpoQUaO3l/qSFUxf7Bv2myG3RXxXq5fJuri7sxNqivOHkfTPlOaxx
1Ltc6I3rDSoPtS+3+HJWzzvuSeSaKNHi1C/CpDYpURfzukZbB1FzszO9PEyAvGxqLUgdI+zHr0Bx
B2M13DLh7Fg6bnjO2lrxA1D/Aixr9p5zx8lzWUISC9cQxzuU5T9bl4c50Pe6l2x8w8/1HARq1E/R
zoSA7idc3uRmXpnMDfakrm9RIud7lrtt2IyghfWmEU12m5Mvl7/k2ikHCNDAPQSLyGrPV1d2Xukl
OuC/MYXglspFHcRVz6K2NH5dtrQWwWZ4HpgKZkHMJTudVkCJwNNyif6i2b3p49Qr6BwbDuSuast9
l3Ss7+0k7gHcQnsSz0HkpRsbvJpWOxQbrINJZdbOPl+tnXQ0HjIHxfCC+abZo537XHn+UHy3x/sk
uy+te0r3U9XsLq99dZcpqj4QgkX9aIlRN1ynteKeIlnS3jULkkJ4xRfxxttkpQRvIJMAdBi1bwdD
m4twQxXLiQ0saeAQ7qtxL+XDkD7SHLWfPacHvb4hZDclVtAjzzC+oepweZVrX9gFusCCPwEitwx3
mC1yC6AiZ2DSfef2uxlx2zzY7o2ZHvsh8R1Hbdy9a1EP3TWwQVk4Olj3+fd08TWNWmDFg/s+GXiY
POQAs9cgonKGMK63SF9XDigCAZ59c0BCd3QRCkglS8xmVTP0262uq9FyoRKnOGiVrTSJTBSZ9k3j
1mxjlSvIAFz96N0AuQZWW+CxzpcpU9KKPIfdYtwN1n1v+53XYr64w8MXmiq3nh207m8XfTQ0KELD
/s9E7PN4FTCimFfFZCGO77l9BjYWrW9AdZSTqz75aVWPPP647Dtrgf7EhrlENY2OzWyqYKP2rEdC
Wj+HssGg/0zt7AaIhAN66t+bePyG+qZPWuNYZlv0oyvOdPYLFsEBZRykxi5+gYQisAe+tLq+A9vO
NW2G0AbKbkzSrXg0n8jFIwrNsj/iERgI/ARwqoSZtZNhyUAr44nuNbtXb+0Us1kCsG+eOMq3j5Wu
2fmO2JB59ZntxPGNEVvZwSllZ+5aYelXqef2W2NCKykZWHpNNEVt4LfxPD7/5HTo5CDnAoOd2ntt
cndlsoWCWjWBs4QBBNBlfJLu6Wiejc6IYAxerWNFUPUFKuOyV63c3QYGrWeByfnF8OmN346VN7U2
Xgt5fiBVDBW/G5UQ3+Ns41OuWUKlb+akQ2z4BDClMhUZiRHhk7RHtTcOpXdly8eY/I0d5HigrjCN
ueV6/l1c4Vo17gB8l1y/NvSfelUd6gGRNrW3eFpWj6SFnjgajqATRJXk3BbRzNLiTjbT692x/gX1
GF/nB0NkkFK51+QLba9b+yrvXjjdAD+vHcVTy4v8siuISrhCVqKPt051axRHYmiBbd45/MWYDped
ZC0rANB+Rgk5eOp8El1KLR7noy5lUHrWjSXJ09h98boyimO5K9PGb8z+VtezG1dzr2qDfbtsfm2t
QPFCQsGZy8V/vsJJ7SFpG7uFsNx8a3uvo819Ik2oRbsQYNPf4KzXTbzFUrW+YmQidK67Y9pocbq1
YTQ5i7HiIbO/DBj01EYjHIwmCzIa31Cjx+QKFFdLM7DZR25tjR2sZSqQncKzEr1yIHCWF4rJuOF0
DU6LrG/cErn80e1rNJlH4L8Prhe53t5jOwEWuhRlwF22RT639ho0KJRYZ7YOJL7L0SDlJaxuIZce
9OnRQCOqATDA0n5zxAaqHcR4tNgtNI/++5cGcBd0DH+ACUtIP5DHccXnCwYz6OlN1qgcIj5Neevl
oF5vkzsnZe9d5jUbTfy10ITpGHAUYHQBVfvlvWaqQiSkkYFVmdApLnyHItkF8kfHwMflFa4kSGCC
QGsVPL7AQS/HXFlpKd2RmI3r7J8QB9mD0y5s8C70GnV0QJJ/2draV8R7AsAWmEIJ90+X4uTotIKB
593DkwKpz/MfCWsCoRM9iwy32vf1Q+fpQdeyXYw25GXTK3t6ZnkRGjUJtZt+fszU7KFnadAUgC2J
eGc6W3yna1EYpnB5zWqXcNdFjquNE8ZecsSHZjKvLPRicfPfcC0OzVJFWW75ecl30n2aKL+eerqv
9a3q6OpiHYLwhGIlDu0iWhRTUhFeYLGT9h0Qslqr/bJ5qtFlvrypK5EQoyHoNYAF0ET7ebHS1kXT
GGcSaa7RXim3ixCqA1oZP7WiOWj5cBRsS2xjBZI2S0HhQkUvC4+n5ZvFKh0HtL+wmSVHG3wv9pUR
75U44O1ZuAc+hbnz1dZuCm9H0heIRflQzrWd+/Y/s+gir8aDAiQquL0tKJue37Wt6Q1cG/E7UlQX
sr1lfnHsW1cxtOKvPbElzrH6Rf+1Zi9GCLphrBI02rHTECZo9K+oNYTDYPnlVshbCwgoZmB/UXGb
OSTPl8UEGfu2nfDo15sA6Ao0W9qnwiivuZk9DZ56vOxBq4cFwYdgFAxzdGi0nNur9UFP8FaUgeGN
gPGVkOXYZa3uW+UtiHDA5MuSJ1a8Ji5I7pIvl42v5LOoVP1rm5zbhoC3oSs0zYFbjIEVT28MvoVb
nU/A4r0A2CQwg6h9gM10Wb+A1FfJXQYqSaG5kQsUgK2PyAKT4+WVrN3PQHvNWD6Mss6YlfOl2C2G
3a0GzdxaeXKfxNzyJyuPH3M39sLOHsSet/I2dSiMA0RTj1bq83hEYhjbL6BXb46dzMeNZP7PRbVc
PXCjf8RdMOe3BAzkI5KGtMXHVajkd8LweyhZV/YH5jKvLX2eZUcAtt69hPqlrfZWqwJwqx+S/EG5
9JDZjc/QO01pcs1cuudEA6R+q8O3vnW26YC/AxUqazmz0tVtGo8evKDoICafXrXZW8p8QEnAVfyS
WuXRSt6M2vQJ7b+QXOzSVPlK35r2WHMUuAdYsvEcQXK7CKX4IEaSoS0XJCYGdRLLGA4AIwOZXquN
VH3dEt497p9xxT+p5skdjPpdJdr5CZta5OAa/FB3IqLC2V92ybWIhU4tOu82KsEYWz/3yEE3tRSD
qlD2ARalrA9J9pFgpNjaoipYjSAzeBrPAXAnfSpTFiPGuJoUw9GyYoxEHDo/O1tXDRIJrXvp3NH5
arSGcci5U97UTm3cuFQZ11ZRglTP8OKtiDaH4qXTe3P5BUBWTIIuC7QQaSamPUtV1MrvkhsmP1rt
N2kiB7TJZF8Ve7F1zta2+tTiIrcZealqbxbNTItvlR4IgrrweN+bW43+tbvh1M7ikcdypsu6hR2N
iJ1WAXXmDYE21EdIbUMphW+Ej7Xs4tTcwoN6kydD0mMjRfM2KbAAlM998qRroWTSl97usr+i4Ln2
4dA0QJ9/Zq5aZhZTmqdOYeKORQkE4MxcDYPa10B71RGODL1SDanMKAaoejdCrfpVLxV50GxvNK8a
J+/QqyyNYUczE8IeLQol8c6axvGRjFJ3AnMyTfGA6FPty76wnEPCsuE9MzBfENhjbEZ8ihEGYzfO
ruvKa/qQYGhUgZ+/kzwabE1dCV1qUTK7rVkQBoqfVjc+vEavD6TuszHUc09Lwo6nhRPUA3PvbK1K
ARs03PLBjC39S0UM8WbrOei4NMOdkOXXeqwHVmIwjCLKJj22eW8ibx09cLRhig6/wW3vOoeZti90
LX43VFKGqHqqZ7My+zIc26qP2rTRv2N2AWfd0hOKyaA85nRn84pcxT1kg/2m7BsR5HVv832dAxgA
EOPMKmEIa57L0g9eRUDs2YiWTL5XDsB3pENRITSB6f6qz7gH7sI4dT8kFDmCsXW831lcGsfc9JI9
qgRj6AkMY10BVA+upwZkfX4lscl+XKdjGkKxrw2AH4TyIPoxiAx9Tmh2m7AWJBrQY7F/5x5r3o2k
Gd0gi2v1s62N4llCL4r5djW6YeNq3m9hY1OfHOnEdxDP0NMgHoXESIQ13VigNI46lUE+wcBlX/Se
u+8KRgZMtzfHvGnTq6nviyPKW+SoNyh+V0PZJz4pOERuVQ2/0hTAk1e2PaInXtjSjYjWJXEI2sYC
JHQdu9VJqanDWBhOHGZE127zFh7rj5LIN6JGQF8YUIJWoMapqsIeYmvysRxSfk3VaFpBVU4VhnaG
qprFyWRtR0PG413K+/pOsyfj2VJDMgH6DCl2n5iSGA+l3RVl1PZGG99qjTJvhp7UkYnU9wdG3as9
aDUASy3hD/nGw2I1qM/zHeiuIY6ayzljpRr4TA4d4xTEaozseXVL+m9ZcmdmfpEeTPlbTeFo3lB3
c+x9zvoW8RtvGVR2MOw5s7cvoqnsGq+qM+QDmA++wXTYnR1/ZND8ANPLnsDc2Hc79L6vqzzxawHs
uyU3QtFK4ANXFhD8wJGBw3vZPSg0fco5bSWgGYZPgr190/YWzqIO1octAb6VmI4EGF1M/IMEfBn0
RFlb+eggG5BZDR4GFKoZOCUyDDR6RKD+6igzu8ZMQVpuRPc1w5h1wuwixtbsT9Qchibs2mg0VLRa
wHzvypyii3oY2RdmJhvetLafqKWAk5BAtQOx/TwVKcceUboCVprVFqpnlSWvDH1ohQ92W1AnIWi1
4RQbWeFPLe23SG1W8i30L13AX1DRASf7wnpjjnUy9bBuQf+51ltcX+woki3ly5UkAASBmM238BAA
hGFpBgVIt+QlkgCjiZR9gAAF7ukvztYDcS2pB0ACWSp2Eu/+pXeOdCjNMk4w5Ye9eqvQnUUJbsQQ
UdAAiQ5ZVBrjV/A0G4Hf7i1G/RFX23fWtV3lizjOborYcK553XkHHlMeMVbG1zzptciwRIdSRU0z
FmZNj26ooCAJJ6rjW4M5a6Uo7BbA/WQG/AL1e+4UXpcUtt5CyLqkqBHwyeeiiMT0nZuFb/DvGJ0h
IswtY8Pt17zh1OziM2V1kROVwmxr91GZfzHHcS+2hADn374IYWBVsSjgVjOAZpmCNsKsx05HStyh
Oh2b/D6L24fL6dKWidkdT18RUuFgxzCR5xm+MOOPpEn++0tl7kyjFQTW0rnufG5DVbrTiRoKUq5e
PhW19h4zsYOmwEbGPueRn3brxMyiDNAmQtHGhRmIppfiXmIogSe3qecLLzK7rzndX966lciHZWFJ
mGWlYPlduEBeoWaY2zVo7kceStncp5MTNYN1RRoWOvm4cZusmgO9xTzSOvfUFubSiVa0NZC1M9RY
jUlEdkUxAAE2L5PfllsiSSux1kLn+R9rC7/A4MWgpSOsKe1+6mufkI86u23sHUdfptgKRmufDuMZ
GBzECQa/08JDrAzEm7yfxVzoL8uJPGc/9L9F+sXrWVi1H4O11Vhf20xQQADW5AH/hsLUuUta5oBq
eZxVwNhhIlKy0p+ENfhtlgYjd8agpe2Py96yEjBQE0DmipH4OR9afL6cD9KTMzuDlACIDfQ+ju09
QU7sX7aztjKkhyZe62A//kQs5I6jk+CsAVFbR910DVpRH4MzXCE53Jr2XDeFDhqiL6gglkhak4HT
YBKATTnqTeo6QGgvI9B8JTuMW1XaNQehGB37H1NLMC1NMuRRBrDpGN4i6q6nVUgmGjg4fcJ9z+uw
2SJdWUtd8cH+NblwkaQtwF8zwKQDYb2qfPGQt+lDHlla9gDsqS/nwVr0uGaBC30vPC/oGdlAFq0k
AzNYCmz6HpIONJLO3RQNyk6lE3ZYQCQ1AWm1p6nbRtOPLoDSl/1my9QcEE4uAqF1xNRmRqBqqA5u
ZYcaEtdmyDCst3HlrIUWAPExYgH9NXzRxUkwh9FT7gjQadoVEYM6QUg0+awNfZQ6eeQKLRoGuXEF
rV1zpzYX4cyJU8q7FDYF9OwLZaIu+Hx5/9bOtwOmAQvVR2AqloeBAc1n1SPQiqXNwLMowGQPmJ27
QZu7unf/WlmegwIDaN3UA408tR5KFNprknl3M2hXcyB3FFv7Lt6SQFs7eicLW1b2ZVMadMoAs6b8
KxUPLvtNhmNSR5N44Pkz7X5d3sdVPzxZ4eIWT5uE6MlsjrNbdwBNWTSp102K/lV/OLFinnt7YqOH
aM77qBz0K/oUZfSMmxundy0+nu7c/CNOjpREt8foPRjBnLVPhoPRfijr0U5+Ujv6i02bGesAkXMR
9xfLadO2cQyJTevQCkj1JjSTA9SSPPZ62c6q+53YWaworb0WLWisyJzdrc1+uqUe9Ea6y4T3zWbW
VZllfxMtTkwuooVT9HY6TTCZNyiHspDzp3oEayYah/ZP3m21tlfdDwPKGLADPAO9rPNvNsa1K4gz
B6dY80V3VwJ/1iWPdrbVKFh1DgAg5kE+UJYtj9XEupHoOQzV4qud32pihynloPCiCvWkv/hqJ6YW
R6pAIc4ZTJgatRs9Iz7J20iIqxi1kSy7sbe6yatn68TcwhnNxOS6p+Yt1Ktdxtl13G+piH9WogC/
BAoO/+zewhHzxMsTq513b/xe0KcRQuJ88N3xqgGp/7TDkB4oDUV5aNIDBOECmrz03hNtHkYQtdXa
l8v7u5oqnP6ahY8CJQpqeAu/BnpYrbpGD893gBPt6tgv6bWHFIzoGDe+5kW0yYDxp8+zfPYA+AG1
QLBgYGpxkadoFNJQbj2C8cAl3zKQl5Oqv9Na5CZGth896U+FCgf1vfAERq7Zllbhun0UZcD2gTwF
cPbzE9OhE9onGuY7WoMeTbODbpnwi/ZFp51v5SZYJjHsm7N3i6o3S9+IDmtdPyBjMdiP7v1MVbdY
vTTbDthRrL7rv/YFDRlR4ejOBOjVK/PIEWXeqBwyuMYQxXb2huptxGhzo/JNQZK10HH6UxbHDDBa
SMs02IjCw2g7j3TvF15mehUfNtxtXtPyi58aWux4g7H1eQgLqZqD9Dd7NV1IBpR+Lb/QroWC475C
9SVFs4BvdY7Wqi2zxMk8loqZDPBTnn9sgAmyrvKw3bEpfbMEUOTD1B9zI0oh/5Cl93y8y/8CeXlm
c76UTq7RycLJaivYrFDIryKSjKYIaZr3gIskwzcMUvRPl3d47Zo7XeWcEp1Y5FNS5p0Bi6CrTLXr
rAQNg/T5EJj6bSq2KtVzdPj8Of93TzEicW6NGdWYkhKf0ynkVSLrQwkgu+P9urymtfvm3zV9RjBM
CpDleU3j0AaSVchGIIuXPOceljlttTJXQyLE1zC+hgKW6y1hNYIYVLYQQUKnBrI7U6Drj7Yl/NL5
4tIfQOoKOfqJ9SbZfVtsnI/1c/iP6SXGph40O3NHmG6qYdeTXd62YQ5ZsOQviBRmKak/CCZEn0/d
DUcNGJMisJTLV852agxIfEv03jfMK5GGzhRMm6LIq4f/xObiNDjTJApDwiZF6SBzdkJHfRi1/nSn
2dcUpKQsolqYGO+X3WdtFOJsrYszkXSu1goDdou8C5R3VM2dTRHcIfJ4AxynrjUhqnpc7lriM7p1
Rla/KWDkQDLNUk/m4oY10P8D3hCoeCHVS9unj0nfBz1/FdoWo9TqaTyxNP+Sk7PfDJ0ApzUsSSbC
kvPQxHBwqRXR5f1cWxDqx/AeE6BTcNeem5FGNwCugwlFoWHowUlTjPPFiKOFZX3PjHbj+btqDXhN
KEDgz1q24dxK5YamY0BIIxjvZyZwoTzIteoRrJDB5YWt7R8mBv8xtfBPsyQC9D4wxTUMImdmg5Yz
hrzDktr7y5b+FFiXgfPU1GIPHbvgXZfDlCyua/KdeA+0vGurG17+zKCiOn3XjVeDHUj3VWZPIJ/y
tmRc12LqyQ/4o1B24itowtIaLWWkPvIjz69092YWlnTJQ55sdZ/WrqRTU4s8p6uYVXvAxQf15PzO
+GtWJL6kXVhqcBzgUDtLbGzv6odEoRKgSCC+PnGuaynVsrpj+JCFfQSm+KUteVh1fzG/AXztv2YW
WZPpcvTQLJhBFnndSGs3wUQy2Acg+jZkwFb2ENPUYECkgD9jGnKxhxBm/Z/P5Xh9HQlmeWGv59C/
iJ2HFFW10FYDBti6Wm3kEysvIlC4YTjQRYcWRcV5q0/9BMz4PM+5DGyZaE9mmztBDr6njQ82u/vi
OKBpiE7srIYHKqnFcZgqk8ncxMMYpCG0DfUEHCHgEfruosIhIANkqI0pa7K2LvDxo3IPsUqInS7W
VckOFcNqBrthlsDE4LNoO1DkQpGutcFFYB+gBhElxPIzWzuaYBt0nDiym2TfTKmv4h6Vqz5ktI8m
6nzRpeG7rkAlNQPzUhaWhRdkJAsvB42VSGhDJg1BcKaRQcXk/FOMA4SnhhJQxqKuoeKJbCT1RfqR
N4+X7az5mo2BV/xhwuWTOKHTFRqqWOjHD83ehtYk48cYuEPQ5VjNwcE5/r+ZW0RdaahJd6bZXPwi
Pe4b3l3a3XP2UvSdv0nqv/YMAKE1wIAQuQVifDlWm5dVMtQ6xfByHwqoy3mNn2ZGWBMAfP3aPk7y
Vm4NY659uZm0G6AOhKRPXcSYtPbARY8RBxU2pggK8asYv/T61nTcSlD/Qw7+v3YWAQk0v+guGDhG
tnvoQPtDfVuzfGMKRLmJeZxfassji8g6S2eYBC+ApTfGg1JWAluO8TBYD9oAArbOBy1e23QglN9h
zF6WO5Atgcd2726VWlc/owOs2jzeOrcx5604iUs5dVKaj8MfJ230n1n13bF3pAOpJQSjwGbQ7sWw
cS7WQsapyYWj8oYNRU3xFWmtgmnynnNT24i2qx/wZFWLOMipOfZ2BxNaxW8qGxSN4CDtVHJrZ+Jr
t8k4uVYAwRH/Zxf/UAOe7CKhoi7dBrvoVP2H4vcONEoEj+9RA7sqzfZZi92dh0JlY73VfwVzOrO+
uNQ86TVj6WG1vD5mVVSlA/CLT1r7weJXl9/I8tlwI2V+Ka2NnHLtRXBmeXFQEo2QYnRhGQoVoabA
3NPwG5um94rKl7oUu7F/wrjbXou7MEufR/PV6LY48zY3f1ELyUw6yr7E5mfVh2CPwDGGjRfk6X33
R4ihmPAW+1pvKfyuxiIwF0PYBHB4Y3nVjmOsD4UFq9wIi+bZqR9Yv0uLDUdeu0NAa/u/Vpbcn1nK
WqnZsGJbuNNb3K67yTgQ+zupfdV/uXyDrGQPKAroGArGICZkbxanJnHGAqP+CEWei3GbbE/L19HT
npVe+Bi6gnIH8YXNNzokG0aXT3ULc0b/f769k6HsXmx2neJByW3US2+cOPFpsXH9zwF1EXBnOB6G
GUD0gUxwcVrAK+fFAOAhRzIeS1BLEXUcu60W/Ip3nBlZHAw7pzlrTBiZhocGr3ThgZgBOZi9celv
LWbh+4nmGkAUzHbcH1z1qIUz3/3v0ksAMALgN79R/8xQnt8RRQXdTGhYwAlFYIlX9OPcKRpt0IuW
Wx9ndd8wroTrHcWUTzQWHgGWWuowVbL7qftV9c9O/Gw3//0VgAX9a2W+oU7C9ZShoyQ0WNEcFEqF
X7kRZVHVfovNCi38DYdbu2NB4WxgmJ/ijtCX5wqd7rgmszknv1fxj96soE79Su1HZzoYfdS3IB/Y
8IuVCxAFWsfBSDzwNKiYnK8QoGPXEnMyKOwG4q3gsHEiCbCze1NZycb61k6wgygIgC1SMkAJz21B
tVUS5s64U8gOy+zoGS9cvrnD4NvNz8mMFCLw5UC15iVwD5BVIWECfGcRqMaKijjtYdEGYFFrWKBZ
YGaYWEgwmPR/MrV836PnkNlVNpvS+iAbsoNGvpoYxp+ku9XHWF8VnlAelOnRE1ykYnVMWDnEtgzG
RomPAjPiP9zS0N6A1C6fa4cwqCtLEV8Dei9uxDQ5N3QkkGcwDI8fs9aR0ncH6M6Dmjw3Wkg/86oL
dTPvNvK3lTsJ8AZieDPUF+2mxe6X9jDUGIoAphntWBRXaf1gy84XGAgzJQfN27fLn2DNl2fFLcy/
Iue3vEUsjWlbdmUNe7yp/EyC6+XbgHSc6g9u8heDKkBMYWoEyjbgGl02NzRLydac1zZVyvg6ED5G
xClvFWhqQ4DT7iCjkByw+A1Mx9oz2gFbxszHgafip/PKhYmh0BTIYltR9uoW+vgEKIfxPCUDMQKz
E823nprZgVi5/buyW+8dM6tdVHetmfoDej5Hq6jtN5z4ePRpk7tPbprZ2V6TVt+HtOo4j1RHs682
10BaT806BHuO8TueTNQ7DCM2th42KzcTVF9QL0Y/EjWJpYpZF3OI1I8QkAZH7J2M5Y0oTIBhnP8e
6MAxAvAl+n5gBlqC3jGq6IJdOitRC/cFZjx08ozat5f9MPsNt18Jc4imiN/OTFNBPg0XFgWXVjJP
wVU+xljLEZps9ZUaUEQd9rnkR3yPy46/ltnCJAbhMGSP6fUloMjVlCorKDhi1PS3nu0RaX2jTXyR
B92Q7TLvm5SvsfmaFhtUAmuT2aeGlxijoWwzvTFh2AKjZAVIfa2Fqfdgs3ciOr/qdwm78qo9SGIT
D+LFD8p5S+Jvk7yrt2YL1rq7Zz9lcbsMDeRwWoqfomkqsEGu1Rvob+ehrb+nTh2Y6kDym3gKMR4e
g6YE2NjiL1gmQZINCU1A/oHqWg5SOybDzJUJgDQDPUZq33NOfV1uRLm1LAG3KI4Mhldngs1FWCVO
Q3JGZ6Q3imT9TpB3lu/d2ZHVLh2vFFSHqLNJJj13FhfZ8Ez8CAVKDI8Blzof45NUiJX4KX02I6bl
N2LdEk+ENn0sySMhQ8iHq9qKABy47NcrF8iZzfkiPLFpOSA5t1zgNjXM3EwCc/7j+9wpsIXA4Bgg
/ADdXLa46kWny1zcrcPYx4NjzSZVpMudtPb5tJ+REoZzKI3GT8qjF9+iGtxUUA95LL3Xyz9gfckz
tQI8CE/mxcfFA6MUncAApK7fljKsmye3Qfd8ioAYKRCyL1tbe5djh/8xt3xUZUmVlczAV011Hpjk
IL27sTu2VaDl0APGGB+jr6V+QMM5px+Dsrbsr3vVv/YXh1aCbQHj6lhuPB0hJmQlX0vM2OnBmLxw
8zBAizlON2yu3TenS15kCX2Cu4HMO0zII+9+6dOd1f6+vK1rN8CpiUVSXXadmAYdu8oxky+BotKN
nQ0QhJf/P9LOY0lqrunWV6QIeTNVma5qRxvoBiYKaEDee139/4gT56Nqt6IU8DJgUhGdym1zZ65c
64B6VjXP7MoNsBD6IERMSzRNQPA3iggxqVecftIAxU/ONb2Lcme7TvU99K6s1TlbMkVuFV4iQMba
O90xp0p1b/T7YjNIX/Nsa0xgqeKdRrfcMK0B3xYiXZrWZw5r+nbg3RCWh94YNgzTA20TKXX57Jb3
+C6K3rrycHnCls5U+MXJn3C28TgRgxClk00PsgLusdZA9jizdFrF9ESHo75uED4ba5kbZXDk7NaU
bDp106jtk23pD+lKoWRxeE++ZD4gTs48WHZ1udNk5MmD4bGe3vLwcwMyYIypjU5rl+bi+DrwhsG+
pkNlL4yvbWh+BVkDyKAJYRXPkvQt7NOfc8f6LCUAhi6P8oI1wiL4PmjJgwxIJLSSQ+hr7DwqIYJM
X+2i6Q5qaFd0QRfxY+eN1fGyuYWNDhLeogWQw9R4p/cU+F1olw59G3I02W5bxqC5FBWJxkZf45xc
8oxiHcryBuQHCIaeT1qI5qqDnFC5UbTiKqiyXdZ1xyG0Dk1br4Rcc8pBuIeBNNBswKsddTyxnNL2
PUXHGlN21BxSa7gKrDVCvqWBoyWEwicbT3nHz+IFklyaGuq0UcMzGTmTHyhaIaAyWT8vz9DStoMn
ArVTDhRaF8RQpiTpVhRVX4J9AfkstzcAKnZO5x0L2bqSm+o+VktUNYu94tk/VmzPa1scSAuCWQJ/
pI3Ju5zPGVWbNgqsqdyo3rhrvGmXNwk0Y93eLKu73gy452s3laA3S42rbAyilWzIwkafJ5HkFXBQ
uPuEm75qs4aGerncFL1JX8gwQhjQd/eUeYKdHkmpK1utsrvs9NLMntgUr3vIMViUnVJyMSGqZH2V
eQxlCfTQl80sbYeZ21adOTroLhLOsJQWPsny1LljyrmS++GtVIyDMVUHU1P2l00tPX3Qp+Eysjm/
iGTErVc5iT4ZpOPyXt1kwCn1Tt/6oDtp7d/GMtDWttym3UtMVNF1/tV/NC+4ag+gxfwS83U7WDt4
qGnoCPt9X+hgS0Jp3HCYfxh8aXTLyP9uGdGtZ1ffVz5iIYqir1BDTBJ0BJl54RinmXECpmCUG3o+
Hkx0p8mtDHvHK78po3odedpVC3i7DRzf5fhYCdKXJptGgpn2BAwf3bXn+yizq9GuHKvc8C666+vh
CZbUJ8mXP5eT8+Wyo0vL98TU7+Pk5G4cx8IGy2JjqinoqR6z9EPUmcHGrPS1XOzSMWtT5gQAwLjC
eHbulTo2tga+n8uDhChPui+9brxd9uZ3IkA8gRzwEBaQ1VnMV5i2FD7DaYzVYlZSK/WtXN5M4482
PiSJ5mb156Axb0z/01gcveG5VH5ETrEpkzup2KfTwcqu9BEw5q7wr1DV6rWVy/P9rCLnzZOOlIkN
57hI/lgPhq/nHR3fCt1zqHK1qb8Z1bfIebo8CIt2UKJE+32mmhTFVgan0zpqgjD5oMRuUJSIeopX
cOitigssWsIlesl+6/4K530gFZXXh+j70beOeOET3Dyj92FIv1126P3CoVXod4Z7Bh5A+3O+cJwB
7UzbI8/U9ImJFHQDl4XnrbWyLznDTiCZ/pvKVoxX61Yy6irghdEVQ3JDWCrd5ZVKjy84R3/s65U6
yPuNN2dxKbHRJDpnV4WVqnjwl0weKYfK8oif2iujtTZmvsYftTR2cGfPbJ8afali2zK8KVqcZDy+
B+uQej/U5PPluZkP4/MNhxs0luML3TpEt+dzg+BpN5opjcqpATGj66UQQQQ3kJm5kX7U25+XrS17
88fa/PvJaaUoXqglMdbC3thNMpStibW9bGI+W985BL2Fo+gGdRVxl5aONvpTzvtIbrV7KbF3Sv7F
GZ4s9UWdWuhLWp6A5Rp72mWj7zDoWmKXptHwAOylQ93uA+NqhFxoSK9CEzAKacdirUtoYfnNwrjc
bfBEk2+fv+hkJO0hiJxu0Mg91SUiC3tpkrfxqtbUghXAXrSHmPrcteAIi9wb+nz0W8LexEi3Zj7Q
zCuRl4g26hi9jpH5sctfDCnZxt4jHS5vKNvf0CxSOdq2hH3r8sQq6vuZPfuY+fcTl+uerLg3x+CO
8yihEFc0MB2H25gr0G3s16zNbzogHM4k7ZL+bhjGlWNsYTB4EJJP5vKjU1Ds1FEHCJejfCghC7Q/
8m7zodPv6k1cJ2sR3Ps4WNWpdVLGhS4bUm5h2PNCCUPKctUmH5HE69BKdYtJfigt/80w2w9xGVsr
SIKFjQnEEuYAIM7Ub8RSgNEgpQklVMUCnm5Brt00Wbm7PH8Lwwc/AWBt+qzYl+LDpg+N0I5UFW7D
/GMxPiXZ1fj3uJKZZJFdAWURfKzi3p8MOy692Kg2kBFsBwhMoNWFENn/e1VZ7FAFnzFuME2KoxW2
Sef3CXZKOMThMPe0QxkebWl/ecQWbrT5GWhyvcwEgmLVpMp4kNLmWG186dbMntTyMCGQuNbvsTQv
7GzUEGWCLnhyz7eVA2/eUFp6xd5uafCzD23j7MNe/+tMB2PGUp7BcrSHWsJFE/t6SkWQMUsnRDUe
La906eO1yZH9w6Cd2BGumDGFjTsPsOOl2j6YtQcs8xMUYZmbjyt5h4VT/8yleWRPDqQwNrTIbjE1
QitgIlDbG842L+HJVrqXynxLKqSt1wiOFvLT5wM5r5oTq1KTaVNXYXUC9QPHnqP+HBUIyziIctfS
j/Dk8UhuGhUk/RGissvDu3BQABxA+g2Q51xeE46myqmrLMq8inpKtAGnA0L67yeQRkyLeiR3jvJO
5jglr2EOc8EqQw5lBBZnfYmS53BaiROWHCHkoR9Gs3ksi9wQnRq3RZ6F9SYsGxqBNj1h3OWhWthY
BG5/LAjvYFQhJigAsVA4R6NOXKkG7PYvXnCkchTNuqaysBhKrdB6+FHrTdIhMUyZS1kT01y4iziv
/1gQjgdpaOWhLLDQOw9hspMyWPFAK3tupq0UmpYs0flCghLSdxB084ydLGxtGFjWUGtuxvSmasg/
EUT8yMNt4x0uT8yaIWFimjYNwirHkMMK6xVENHnOUlcCpbBW/lxosqHLWrVIQejz3WcItijgQ0Xc
lzUqez3ybZ/L/N6UYCt8M8YtzM5N/6brb1N9z2tdMyoXCHhrr6zDpZV+8gnmnCo5GdcyrVp5HPmE
CZx5Zz7q+Up+fuGegjOB2r5J6DCjoc8NSHKexUhE15tGUd2esKXyXFWpXLrxL0/cwoF7akgsrdvS
WLexjSfyCOQbDvsbPbyeX8e8jA19rwUr6Yg1e+q5Y3kuKZ1vYq+NDlmxrXRCsH1qbBTJLdJf1tpi
WTowTsZRvCJtA7yU0TCOE8IOMk3n3/3m4fIIrpmYfz9ZC3Wj1Tpi60wVHNzDS6rcJ2vIi+XVMAO6
yW4pvMHOTfRlFIdZiBcz1qC8bf1doF0NaxJEi4tapw5Gow5QKlFCgQqUJU0tjgyRDHI6dZ21QuyC
BbjC4LAgKga5IqLX4rjyklIdy41JAO4C0tlCIF6vREXz9hdeq5TWaLaFz4dLT3xT6FY8NZGjl4jX
VVvJvKriz5QVJrQQi/ZDsIYQXXKJrBKPCpvqwjtcUZno5lQFZPDMRJ6ezab8NAZO9feJEdIwf4wI
Jx6tFxlCVCQ/+7By0Uy4bkydC8M8XF7JCyM3Qy6UuSIzl0qEQ6eMPCXKEJfe0OgW7MvOAmyDDqGb
ZfmHsnLsJ08vy49hUhorhhcOBZJyqN7wOOOFZghbqOkCr7WBXGxC+ejbu9Z5qMwrJbor4691AyPI
42U/Fy6rM3PCDa/7uG/pc5vdaO5aeRdLxS4qK6K9LWohK8txYYGg1UEzmgn8lcSC4JuvO0WbOh2x
ZXns0niTgCq57M7C6XBmQXDHShIDbbIBdwoAJFm8qaMnPb3L62F72dDSuJ26Mv9+ctIFPQSoiJ4T
qMqPdZ+7mY+sfHmj5PAw08132diaV8KaL0zkeXO5rzbtJJUf0iAedq1U+o/F5DzKWaOu+LZwirPB
5ioSMmfzCXju24jEXDEamOucxyw9VuEPp1tZCUvDNxPu6ZSLISEQwZxdGQ/pqE7VpkbV1nD79tDH
YI2eu7/v0qBD48SQ4IuneoA6YwzZ0QFRmEh+sLqt3m7H4CnoVgKVpeX9xxYR8/m42W0XAUTEVjM8
h/21/Q8pDgpO0Ehx683dfUK8MPrBMJitxtHgV9QqXyN64GVpJVWzUN6jxwRdHbYouZp3VGl9E5QT
ITtbyN96wzap061vurX8ojafm2RnD7egsCbn1+UlvrTmTqyKsVcKh5laz77Z+Y8iMV7VSt3Zdfb5
v1kRnpd9njhF2uMbYeRVTItEmuTXmr3Gh7h0edBOPBeaKDNRbT9fCJ6TQS6k44wl/8qTQ58+TXns
dpU79Qzk98s+/Y5FhEse2Osfa8KZpwY6CmUh1igPm1/HNjZuYitB3yI1vAkcvqZBQj5VD43iGxsj
q/NbC+jmEQBAvZOlJNwgUl4fgyg1t33V2LsmLn5c/sTFyQU2+TudPOvPnI+HFiZ60zsmX5g+9PF9
Qjux/PQPJqA3QtXDIMkkmujsxLfjlEEwJuSIu5j++7pwU89bCT9+x2XiaM80bkh+Eh+QnTv3Jcy1
bEzNkTssVndd89ryPmgDdRtFzr4v31TLccuu3QwF0BS5u2u0UXf7ctrX7ZfJfkiC6igp+jXJhw+G
7G0LZ037dekQOv0+7fz7+sBSSy+i7zaPXxv9Ll0Dbi2t7dO/P9s/ufhyPdJjXeeQUzmEtPQ4Nd3W
Cq6j6MHrgNut5MCWVs6pNWEnIcMgRSo4Blq0vo7VnBx4MdYAoEu366kNYf+YrT31ZcGIwfIWxR81
XnrxVh1XFugC8kalEAo8faafpAAtTIwP0/6QJrgyqS+9b9GXeayAt+bWEe4Ns77WyYmWaw+yJd9O
jQqzVTtaaXsGq7XvPiXxRyPhtXT3D317uEbIOvNIE/aLoLbQarsU0n6sFPEuLFP63LqXKft7+ctz
M8L9Z6e2J8clE4WA1JRvnRHpl2mCZ2t00aF0dW3lPl+eshO/hCmja7bu5d8rY2zQhATpApqEV8Ft
qkXbfhYcSaD9zoFKO+UaX8TSyj8dU2Hm1ABkuyYzpp78GLZf4vaqGq4vn5lLQdipCWFzSaqVT3Ks
EE8MyVNnq+6IZn1tVR8r+iWoDKwk4JZOJqDPc7UPgo93OLpykoyw9jBnJtLPMeq/ZwiTXPZocdA0
3msQbND9K2Ibet/r0Fbhfg9L+zWETU/JzTs7MFbMLCXJad37Y0dYiQpNfGWVYCdIw091+SlsnaM5
JlAsjBttfB0m6Urt2uc67Hd+P8sChht7TD5ddnbppXj6EcLq1K1UCXt5vvJG7UPrBehZ1bso0W8l
07+mSLIz0LPIMX/Z7NoYCwuzi1UDxm/MxpXmkvFxCwUYlnm8bGXNOWFtamHegPDESpVsbNwYPmmo
s2sASL4l8Y1HGfiyvcWD8mRGhUtAzs24DKzZnr4LvC0Qp8x5pdXrH6zQcsXSnKlmROHlLAlklNJ5
NWbarTxcGf62b+80ZSXKXQzh6S8FZ0lZj6ypEG+FvkVP4uxMmL9UuuqG19Uvy9xa6geIDqxkO3Tf
xjXt2MXD5MTmHDecxAV+U2vWWGATdaY4+jUYrduPr05036zyHC6FIGg8gzKm5xAshuAe1N4W6WB2
n2HfVdldG9xV+oemeNGmR5CIfz9jp7YEt1pVmsY2x5aeBG5g7gpvq6PDJfUr633Np3k/nAwfJEth
biJFtQnaZJcPNtJKP0JThbagoc9e2xCl7P6TZyIyFbGUtqz8eRSLD7n/0+o+hfD+OPLKAC6ti7nu
Dw4MWn0u03PHENmVe8minmhY8Hwm92Z/PcHA6jU3anF12aOlk+nUlDBXg54MeWtiCoUoL/8mW0fD
//nfTAjTlOWgTHk9E+kosMGED1LxVg5/D+adQRn/GzLxLezUepx6yrzmwlbfRTIMsUqNPkBI6fKD
4njy5rJTi2sPoAGZM5p5yWCcT5HZFDZItvl5NqgvE72um8kctlU/3shJRiOG9kqP54rNpfMWdg7C
RUpxc4b93KajB4pf9RR60xweuvlEb9B22Cb682Xflu0A39eo/YFFE3zz4V7SaZCoNk7WH5Foj1Dv
dCR/U4wri2/+Q+K7EPAmETCNOjM67NwhEA1RXU8MYtl9qwsAghot11dDvIMQSct2yppE7+K+OrEn
XFhpkfm9OmBPnQ5572rq1m++WMpdVvw12pjqhALhwyxYa6E3c+6YmkpK0oRRvckVgsNd39x5iIKp
x7+dJ6zAG6ASGpIdFjFJqR4b6jglqJ1HNKHdgsKthq209tR7P2jgnkjpz5L2pPVFmQ9VdyL673Xq
2dUWEWOEv9ICVsyHYq2P8v1RdG5ImJ3e9gMQMRr1I+0NqvKUN3L9/fKILZkAJq2ToSW/+a5vUbGB
2kudXbOkb2vll9m95Wv8PSsmxO7awWnjRp0woY7HyDhq8hX6upe9mKPF820zT8SMoieZAiJ7nrGT
e6+QylFuFJtUWYhMR0Np3s9XUjZLXpyaEK4FX4vkYQIxD/gM8qzCP0DNsivb7K9fU3iiyTKJIQgw
lHdQVy1pmrzhRMt741scpATHNAvdARZ66vvG3meGurIC3h85WNQ1QM8UEnVa6c7HTh/hFId5kpgB
oEHi30+OedV1dHcdg0Bzm8pN16pF70/TM4uakOH2SujE226+Yeluz8vdUIZfUWC8ncxurcHr/aWE
KVgAodsgcUiS/tw5tbXj0JsvJchbbmK/eTJTknpSaX4ceu+plbttbo6fLi/Gheb6c6PCUqnlEi5W
mdvC8qeHroCeIbXf7GjaONbX0bKQrQz3Y2UngL2kRzOv7xFQuZKtT3LibR29u84Ma1/E/sqrYXEB
nwyFMM8lMCLPS/kqpZn2XlvdD0CB86Bc8X5xxDkbSSVr3MpiS51uh21rD+yTdPhqNrqrI+SA/iZk
HtNwqC3JvTzYS2cxj5Q5PU6H+zvK60aGFDGy8SpJvzRatreV8jGdfmWddkPn+0q4sejbiTH1fDWV
julbFHHJptSI2GTxIa6PsoNoyk3dHBV7jatkccZOzGnn5iq/Co2qYignz3P7Du0cQ94M4VqtZs0r
4SneSqYsdR57ZGgcV9K+BeFWkr8p0Wtn31jSj8vztbj3T3yafT45qTtk6Z2Q7BB9I6o7hOq2bH74
Q3ZMyPf9N0vC5VlLWRXKcyhlZr/ymFKn6sb1x8z+e0AMu52TBXAqnTCocp17RHOkbkWKQ8im6S65
2/tmSNygjg+X3Vm84k7MCLNEYydRVcHFUDSxvPXyUDnAeaDtLltZXgt/nBGmJwt1ubZbnDHrWxr3
9pr1ueuPRXNlSpvS/nLZ2PJagLAe0BA6zbIQvRtDNjmexPqGX3kjtUQ3Zu1qpeUG2d/TAjNJcFfZ
c8Fljg3PJ6k0B0XzTEZPDWGlNZ+08tUaJEienuJM2SjFytpbOpV479PZSM8NsDpxGLWJql5AtJtV
hhtX9xVSHXnxOHafqzWKxqVBBBGt0cJHW9E77fZMb0c7ygh5c59mza7y1Q+qGoVXWWE8QKLVfLw8
Z0vLcC5IQmIF7z/49fOBnGEzetr4My9LtEtV/370h/1lEwuDB54JZ4AQI7UlzlVu+JU9RUBSHekx
7O4iDQ6PYmuSvbDDleW+kOOae8x5NNA7Qq1afG9VOTdZXjBRQQT/6vTmFNIW/UW3CMd9SBbD0mAs
lvuRHNj0lBlrADEgWoyXELnSekl7Fl0bMAmLRY8ot9PRiGOglyrFfiOKgi+WP8Y7penlCdW5OP6Y
eVK/kzU/P0qhlr41uW1uOnignyHqkj8iYzHd+yNV2DiTmr0dhQZPH1u67bWqu28bpafFwMhZEYUW
l2+08Nef42TQNkatFJ/B9NvBZlAKCe6bfPguS5LxVJe2dV8ljgcjZRocgBcOP8PWTLX7wdPhOLbm
OC2ZZPOXOTR5vdWSQD0W0yDten9KjpMcWCkMnTFUj3ocRLdGQU7KpW5lyK7RNeq4HYfRtEAd6Fnv
xmbuqFfwout0dk2pHuwipUDYtZatGphtH/S7BJ2ZneV53a+uHZzaDawoCDdO1DraxkMk5Tgq2nAT
KVJ6Wydp/9GOp+KllspP9G8/YKo7DHlmAdSWp6lzG8uBGzJQ01lrStX2YdcnX1ursTeTUiRPLcnu
g187Cm0MKryR2UD6H0BBWBU73Yz7DuivbF7pRqLtzEiOjkqSqbtE4VVrIjl5zaaR4BGo6qNUdeW1
0XX2cQSG0ZG3GoJd00lt8xZ7reJfw+CXgNNMCxvBejPMd6VeWdp1Hwzqponz1HG1AabiTZpU6JNQ
BC6e9SqMntSMtnttqruPaVFBpyM5zn7oPNABpWW2rq3X8tdhjCATatHgMLe64wMKVCIv2tP+TdNm
WXT+czvVjf2cJEM7bjo6a16zvkkPhQ519sac0ngPEdP4Q7Z8MDUV/f67VIq7T6gNOepWyTwzv5pK
HZtqZQSvKCaW9rXul85Hgu70MMKgoHpuWnra3QSBmONCJEbfRqa0ze2gFlZ2TRVH1xHyUeVdVspB
7uYOVUZXyxCFd/PMseheDYuCPdjn3b7NMv0lTP3YQ00ry66lVJYPJSO1bwizf1RJofNWilUrc2Pf
+2h0mrLtIHO5a7Vm2FPPVq/rICsPntQ4t1qfhCpW/RgFD7nxD03SR09wME9HoOrkuqchVHa5B425
Pky+WxVOB/2UYfT+tkis7oh+PJIAQzgo23LSlF9a2EF4U3ch4VOnDp5r+oN3q0lS8ixbef/Tmdpw
NzpT/Dj2eXMAgq38hKit6N0hsqebOIu8beob2mNZK9ImTKGScDW83RtlF4MdlfzqK6zVoepaaeF/
UaOIJGgRFnb/4GVZeg0MVCIxKjfJo97XznOjlv5DCsjgSz/Wo7WXY825mnrVyw6TJdW3gZJYXPBG
6O/SJjYfuyJB7bq3pUS5beSkeDJo4bhRJTP6lRsEh24/OeSPdb3ud7aftY5rxnbXPzd9lmyiqGyu
zckat0aaRruYNqFx7aBeuOZQgIJ2YWZJQylZiLJ6x0oNu045ENpM3koTfNZDuhktZwuKA72g6JNR
/tQRKnUDjszWja+/j36+zfI7Qx6+X76gFpr8eJqffIwQi9WyXNR+PN+5iQ9vwcc0S7eR9XUYtO3U
+r/y8q30jdvAI9xsoJ6q1161i9fW6QcI8UWCIrudDXOeq4+uo6zdtmW2zWoVnKmOjpFy0PVmZybB
NqUOAEfP68oAzLe8eGvhPymKmbgYGsXzKECSygiICreWWX2PA30b1MFey+qvbfKao6ziVl2+a8zc
3yZF4DrFsBKELC4GMhUWIS/vPjEBB94MFS4LXDXo4A+G135nq1x32XVGqWPF06X7GfTV/0zNn3Ly
XsklpA6aFqC4VJTb0NnJUbnL6cJBKHbsXszwagiuW3Ul1l+IwmmXnV/P0O4g9yAMbywnukcemPCR
y8+Y+hdU8g7TJEMOlVmbooqfpLW+0aWgi54WWFXo34YHT4jrAl+SpqTFZFiHmx4tZl8NYOQ7esmm
WZNUWYghFQSjSDsqvFo0kZK+y4JaL7SRoEt7a/zetdYajpbWx6mBeXxPJo1jUC1zGwNtU4Y0Jurp
fdZ7nxN07nkNJuX28iKZd5u4GzSa7GCN/J3aFqYLOAf3NoixTdY9V/1LEL365kpacHHI/pgQ22OC
URoLqcfEoA1bc6i3dXX1n5wQA/vMm/TeVLHQVt/t7tBan/6huIGQxKzMQSGA+oZI+aIB3RjjWOHt
EAage9ARycvalRTlc6YWt13QPE4B0tJlv1YKW9pP2kw5hoAgbVtiV2+sJTR9y2q96WoF9oDvcroj
UJOCaVcnHwd5Bfu6tPpocnPQCoOVjBV+vvrQsWtrbb6qYuVjme+S6btk3RCnXJ6vJSso3ShQcrFf
yTGcW2kDHpgyMeAmyj7UdHd6g1tqXOl/D2nQwAr/sSPsJaNwmj6MZbyB/FnOrUM9Jbc5IWOSySs1
oqVFjjy8TfQz7ySxgjhIFTqwAdPE9X+b2NMtJCuHy6O2tFWhZ+TemJ/nPGDPR23sZJ2rm9KN1Fo+
fWaZtS2H0NtkKhWjfzA1L3Xyz1DsiId471RxkljOHCTUbjhcZ9lPFKsu21gcMbrUZ/E9+taN+feT
g25UkrZ0Igl3hodYNlxPXQGvLY7XiQFhvPzAD7tm9OqNT/mYRipXL3s3WdMlWGDvZLPQHwq2mP+o
WZ/7YYZhGeSxOfewyeWhzmIyNUYzjlspiKRjkPfNbTSVZEELzUiVjW/r0fNUyvWnvEc+xUuV4ZBr
U3ZXVFDl7/5+jE+/TdgAzWRX0AqyZKqsA646HHOpX9nLCxDB2X/klWbGIsr2wg1SylGo9TZst/Gk
8yrUnpXyS68GhxgdviKj3pT+LAr5sTOClVB2aQGdGBZ1TcBA23U4MvBepOx7K9hnyprG2Pzt4u14
akI9n9tmygOlMA0aBjP5pSnUg+/VV5MVbApL99249OFbNh/qQv9yed6Wlu6pXeHFkGgVcmoyrqXS
Q5l8L6Vrq/h02cTSGQxcdZakRasVSa5z19BNGGzLY9rofLJ4ZBofTNAi8ufLVhbn6MSKsABbWDbi
fMRKH/6wi2O7BnhZ/Pvcyhy9M6jy92Pj5BCZzIyTMmePd+qL1N/G8srqXpwIEypQSuX0M4kJ8grc
jjWo1H/bCmk7aXDH8rGb5JWU67IVy4J5lmuX18f5XPR9wPnQ48VYP+X9rhwfqnjlYl80QY6Qq4Ng
D8LucxO+Yjdd03PaluPv8OUehDy8V/W/rKoTM8J821PK37XwpIyOhh7TfnDQzRc5XSloLy7eEzPC
gDmJTDYj9QHMjIe0uI2tYyuh4bO5vHjnj323+/9Y0YVab++E2ZT4WFGtzRTdytVXyJQc5WgPO2WN
FXnRI7B8/EPGBvzM+fzAQ2kOWh02m0i5DSe6VKL4GFU/aEZcwSAvJgCQ3/v/lkSvDBJFNoc2Xo2b
ttjb5o1RvCrja5Ad4ywnTDo20WOKXLO/VhNcHM8Ty8Jp2pFq8JsspoczACLwlDa3WvsytPdpdDuU
f4+641qCc2vm+gR1J+7chK5OMwMoCYr1Q4VGsvxQ9a6EAPfaHbu4s+Y4diYhIJ0w/35yBBFURGnk
MXMh9OS1rri9870LjpeX4uI5d2JkXj4nRmKzalonYtIkw3OV4Ymc0WUD8/4X1/pcY4I+Rp4RcMIb
Oi66FFJs5mbi7dyMwWbyk7t8cDZ+UV9lVrXyJlxa7qfmhKXgNxqIuwJzbeS5ie7v2+o3yeAa3HjN
LWFyZLtqkLPEjmN/S4Nr+q7GhHTsoY32l8dvaRWcOiRMkNP2Rt80GDIoC0N/lgdXar9GI75AdqHB
JDR3f88Z5/ew5jptIYKej9ds50tIqiQ3fvJa6UeIDNvoRg6eJN2Fmi3UbyP1Y5xtvGAlqF4a0NMv
EA542aO9qm/4gib9kIzPZDZdsuskg1wnCv/hWqS4wMaiD5OcixAFWXKcTvbA+RuOH1TpR5nutbV0
ztK0nZqY993JvpKqulOl2cSYK49ZhCqv6e0b+PMur47FpOepHWEdxqjeFG2Gnca5cpJvrbSju9PP
f2kG/XHZNhg3qfNhWBPjXjhwWSaaiqIYzJrvtCEmxEQJCLCqVKWrKN+7FnZh+AeV58GjLNiu7IGF
TX1mTtjUXR4mCYUsciR+9VBm2VZvon0H+pMIamVAF87DM1PC0pgIyezenMOZLt1VTXzt1+bu8pyt
eSMsjaqTLG1sMNGlHybldVSe7ek5+4e4DEcg8bbR7mCqhHu/7HXHzCeuqaF/pjhghMesWZmWpRfa
qQ0Rs6YgQpU1BTfUaCdboL9bx09daOm/NFbuqn65ayB/QswHjrXx8fIgLr2Oz2wL98qIUodj9NiW
9c9Rsevj66Q45OHLVO7q4JNvHBrteSyPfbHV5UfNXDlBFk6rM+vCioy1QNfLgdFNfX0TyD8qpGfj
wHe9XH7JizViljVr4qJ0kiCJ5xgOygpF+6l3aG1nnSunN5SXV8Z1/nLhvua5TRAz91Lq4IXPDy4t
KtTO9vDMGMt7o5RuZVJcfeM/lFFAusv7kmdUvxvlqY+9D7Yeopfw+fInLBydZ18g3AR5akuOEuNt
NFAxse1eofBWKfAGlWvdZosDe+KssEmg9ElbOcPZNjRuAsnfF7pxrTmdG6sJDWg//sUxkuLcsLDd
i5Gj7E9BksHkvTHKIzSHU04x9eqyiWWH/pgQzpYkRC9dGjChUKkeLLeIJ1IMt3F3FcUvl00t3gEz
RoNG7ZmGXViUMoXwsDIwNSYHNBhl7QZJOl3dhdlTYZYr+215u8P2Bv5l1vYT+UxZBGWvygnHGbrE
NbC/3Jwr9pMbjd1dYtSuAWRUNf2dGfqbRFHdHAXt1ngDTbMSMS8O8cmXCFs/CJShnro5wgTL2aOe
k9FFRydRte2DlQN2zZQwm7LaO40Z4LRkoWVogslq4m1VtW7U/YQmZW2MF8p6KvoB/xtjIZYoIujI
jQJzo/Q6oEXa0kY9cxf7kAF9dMwHOhXccI15Y/E2tGFqQkqdPIsINpIm1WzzCqNeG7sjeQrbLB7p
G1DyNarfxXPlxNL8JSchmWGUNLbpWPLJf4U0J3SSK1sr749lI5C7oNdtA10STpTQrpvYkNNm0zeE
J3axj2p7H8hrqhbLo/Y/M+LNG9eDNMUWZgYa66Vt5j3AKtQ7K7mdNSvCHWvTjRoMScaIxQdj/NU4
D1G29Z2/F7YkkpwJcf7fmGnCjrLBvYwKnTAbrp7mKNfhm9Rl5WsWRz+VTgt2l8+tNaeEcytNGtuJ
PYbOi3+Z484JP8IQkPj7y1bmrfnuGnUoeM19+2AChL1kWLXtBCPv6sQPtJ1emP5WH8N/CiVPrMy+
nizpcHACQCqcRSE6STzhrlS0rTwE4QAqXfZn8bR3dF7xcyWcbpJzS3mShpoyn3qmha6QSqkImtZv
DUvD+SABjv5v1oQQYNLbgEwTK2KomhvN62q3LGqolDsFMJ8mI/bYm6GbOk6+cgYuLo4TN4Xt28Y6
6I45W1GNz0VKXyCgnmy6SlRtc9nD+Q+J6wMaI0QZuDlpwhDGU7e6tslCtlZmg4tq0KnNQ3dUpV1M
BlCe6m1qO5teSw6XzS5NI8x7tPADrYQBWVj8Zaj7sBKw+Jvh3kk3QfXsK0c//R4Uo1tFazKViw+E
U3PCBZZDoNXJHeasAP4z497KIjeXD572YPSfwnCftpss/oe1c2pT2HldAdllkmDTb9Ae1o9ZlbiD
cU9oIFuP9hpCYOkBrs78+9bMNmhyiP0fade1HTeubL+IazGHVzB1VE72C9dIspgDmMmvvxuae8bd
aJ7mHV9bku2xR4VQqCoUqvY+PxjjiF50UyuRCIqf0YmgtH4jIN8ZkkQ5MBRroBuOpmOEa8/334Sz
lxr0WzB/9gca6EIFwX1QsBRyYv5VVs8U90oB5IImxflQhO3UpqTTK5SS1k6pdX6fKz6oi4lldV5Q
JY5YKJ4urEFGs0lfGxun3S1twkIRoN0zcqNy8FDob8m4coKWgiOUTIA1CuUTeOflZNQ1OGPrCTKE
CP1Yk1UIpImGHu/XWeeiIO4GrLPDCmaOtHh+ToRyhqnPjVkcwwohklE+J+PgG1HnVCjYjePSQ1ui
3asomaY/KjHeJ9qXks5HVXrORIEoAEcrAB2rKvOhDgr/+rleVsOTgXGGS9TDbuwBWGcrI7BohVe5
2/S9n00fqhaTAlgZ1dFAOVi3vS53caNB3sVAQ0G9xhdcFAkuwahMxnqMxUYz2o1shniqXnuNWzYk
eE+EzULZxUXGDpWiOSrvcKj7erJBbmej0d1t0TamoT0HUJVPalQ6vYFK0jlaWdolT86eMv8jmrNh
6oD8l8VsWKf3u5jSLfg+VlR5eRV/i+BsSDEwSOsUm2ehKhfElDAhKamQ8f+TzfothjsxVYG6sgwZ
GztOR6exEjfTG3cAZvN1MYuu7WTBuDOCR7rOaJhrM+OtNntm+WDB+KeHpANb5KZba5xcWzxe81tA
mZQT9ieTnGY46vpBHz+vz2hFBfhCsyQJBqtiAapQPo3K7WoYt/j9gQepoW0axVg8MCmQfREuzmwK
xW1bP1Jrc338i1YLhDeABkJPDNAHz30UWGJKI2twSlsxPQypThQpedSqJ12tNrWe7ftxrYOafccL
B3AikdMBmusitWRI1KetDm53VBsIG638BDbF9akt7v6JIG73B0sMUQcAQZF52zUaKC9RVrSGy7M4
G1TUop+IvdXzriYdZiEBFTJMwAAHk2fjVpyATBWJbyJQhttZXNmvpShUMlHzAw4y1AjwnVJqVwZB
mddsUptGfTUlR7fweLBiuxe1AtiGCD5BjYKqvHOtEMoAdCg6li7UM6duB5JkFN4TPRHhpohqIpQr
d4jFZfwtkK+ridqyivMBAmnpm/JNXbtt+Us0n6Q1hKM1Qdy9NRRMcJlSNjMBXBWtAzSzNH2XJdua
V16tlk6uYgAvG6R9DDGC/f3JBSxsMosaZo9SIRldvb0rW2vv90sS8HCPmmcGMo3zey6hAoqkZRXo
VMETiD1XaCz4g6JJlKBg/OhrAgWuzgWSaiMpsxRAgpX2djigqs2JEMkKw4r7WXTiKGsBzDxwQcyL
Hrak7ZOADkBusKQXI0Pi+JduHPr0KZVfEs2J0l2/ltJiKsyZIQ3BAsCacGmFA+cUIaibPBop2OtH
/bkEOkl+W6k+LlmmGSG7dWuuGYoFa4SrPt5PgQkOvjk+SynLgHnTJWA8izTv/dECXDGK1nv4pWzt
XXhBL4BNoCDVi5sH6ofZGTjRvCyu4h59qWjetETPrKa/ZlVcUe7F2ZyI4Ix4EfewfBpESA0lIA52
2uG2XwN3WbB1JuCLQBsCY4e+YG6LdNolSlxByKzgbhiiJxnTST08NFx3FEvaB0G4KQAcG3kM3smG
Uq406DJj+EK7EWQYeLHpVV8JCEBECtTeZMcqerwuc2mPkHCEuqMXH0XP3NwAj1Elad8BitnMvSKo
tplRr9jUpcAf0/otg0uezVqE4v0UMtIK8AIgnFXQRl6wxjivbp0ZDVqzE7VeFP77RCcqigBbY6Gq
CP6Dt0tWUcWWOdQA5bsJgl/x+FiuMY8vqgYqy1BqjUN1kawQR5BiTnjmtdvqiVoSCZUPI0tgZl+u
b9OSnoNw7h85nBGPihgtWi3klJWdKmBQv5HalQh/qTgKJdyyjjwBqnlRlXx+XAUjzkYQD0L78vJ+
ToJqEwDoo54VsDmIargB9d3s12JVHEop2oKH7Yc1APWwmMP84fpsvzPqnFHEUICWih4aPNzwOSBJ
LZRASkdgkGdjmJHGMpqXoYzCOyMbq49JLdBomQyVAWYGXUudvinMmyiNdFvp0M8IWq6k2OCbl36R
Gujqp3BOh9FsBgP0cXpYknie70LGNxwL1egDbZAeqihsnzUAV9aok64GkYihFt8Vo6p9AlvYem0n
GYlfsAa/xNYgVU4EeK77OEglKHBNRhC4AZhUTm7Ljt0ggmoyQVDRx16ZTuXXEAlTSNDoILohALHu
pIIikKFSJ+9kwG78QfEIlg9IZIx80wK9zvlOAjaoDEUT2oLX90Mm1b4oFIcgDP/A+OLpHphNYMbE
sDn7ro1hrlfJzFDrjNsKmCwTXoGJBorH6+qwZBdBBoXEFd5BTWDecPOZqTT0Rs5OmQWeAqvLkCSa
dOpQo6ePddhMZA5L2ZYzaSA6cMNdGfUmT9cHsRCwWUiTM9JseE88J56vaRSMVQYoIUBEloivlcek
SglAn/vheQynFYu5YFXOZHEGUw2iXp0myBKsnVX7WtQeQWeZGcJKeL0oBykRhDqIry9oRpMeZ3AO
sa5xJJv3k4w3Qk0AmpSlA/dg1rXi+foaLjgbYKMhHwZNx1HiGSCKMY3Rn4x5WWC3HRSUQQ5rN/sF
Q3kmgk35JOboWyD0TcAGtgdQpSWgv7akyWn7NVb4ZTFIKiGOgu/kQ4IwNqVyYqqv1u91jo7i4DER
fl1frQWcWQYl91sIpwZ5GGlNwtSAGt+JCvQIjelbIW4l6VnJfA2QKFWPV7ybDoVVa7qxcPWCcESl
AElBFRrfWDhHQlak34DVegPmt83Q5MDNv0n1nR45Dfrrr092IQy2AN4uoiMSrOJY1fN9y3sw9041
U/lq2AaJ6kvj+BPPAPsy7A+qWtjirG41ZXi5LvYbp4HzNJDLCnMR8qOPg5M7CC0DB4O+FEBKMctn
OCMAcObebM2bxpSIMqGvP4nfQ+1LpO2jOckkkpNXmF4n14AXg8qTov6ZgtJdbYZNBZS8TO5XUrpL
yoYEPkJPhpKHVsXztclQ5ytSDWsjt/F+wKN6WY670Xi9vhRLO3AqhTs58WwWHXqucTibarhRgUYK
yFMzVRoi6vG8FYsmfUhFyw+NILercbi7Ln7JNoAaVEXfLNBJYOTPJ1kFoYBGIpyoZGz8Vi5vFO0P
Lgvo6/otgguisj7JFZ0dWk2M73sxf0iiwWb1X9dnsrRdODesrxSxi8bD46hTk85GV+BOUluooJk9
uZq3Vj6tiDGWTihjbsY9Dm2LCr9i1Aj6WlZL8MJEEi1JZuHoABlDGxwxT2vN6yNN98yejo9mV/U3
VZalTgbIOPwjAYMksRi3EzHEqJFJMrbA7wE2cemIWi1Mdh0l6R3Yd5UjwCMaNEMCr7VqhhBYH6I4
HoLemHdqEuRAu5aTkFAroK9tYAFeK5LylrR6Gx+Gpp7vLXWonprEmnc9Hsqdvq1mk8S5DliPEvRU
IVGqKklshNYopwXuTf+haFnYu6VclhuhkCwnHKPgzhxkCg8vG4MH/tUCsLVq7yt0tBIiN2aNbFB0
V/dAiRYlGmyFItimpSBvDUFzpWpWvKIyJm8eKgtv3NZ0C3jh2Vc1QT1oFDcTEmVdCaK+IkUh3oja
eaCgqcpmmpv5Zap1KSeDkVR3yozkOgEaSBuQCeA9Lno5+6cxGyW/o3n6QwhjCUAHsY4HSwF8wis2
cjEOMkE+LcHlgOSWv6zJltAUmYFLFErjjAOopqubDqQdWxXpnxe8iwfASCq60amE0byRzC4pAFMx
/XuiGwVPwr9HwbmlDPnHatAwisGaD2NqAIqp868foSVbZOpAA0VvIXjqeWLyAeF0o/Y1rLIpgbAu
wrW7CmGNKk/IyvdSLNH3Zm4rfS2ruRTkmQBnBdGvjMph/q3IsgASqTRIjhTSQY7tUghRI1og67ip
xLVc01LwdSqLS13kXTLmRo9lrAwKwJcuyz0guj21Ga0fGkv4AzoDbNvJ3DhPF+OcC10JedGcjSTO
WtRMTsLBjONfaZQdJyOqHCB4FK5YAC2FGkP9dX1Tl+wivgEwY1BXqCEtdG7hywnwMVmLAUi0x2VI
sUo3mIb3QGjWilGXLCNAvJBVQ9KYdfKeS1JHWiYIBOHK1OC1yPretigKcFsFD90aqCJElITXGnBP
rk9wSXtOxXI7mpRVGSgstUZrg2VaY8NRU8QIBRI4ayzRzFfxccupLG43i7putETAYgKUj2QFNrTa
XJ/N8nb9s4g8RSFacoUmgRw7Nm90oLgPw75O36/LWDoDJ7PgUbTMTrTmoMWKhcVXXAsE9xAUX4S3
Le1XWr/WJHFGC6gGQNJm69Wi96+celsdHhXTnZqVMGZFB3habVh9ZRpzzMisQ9eYvdJKnXl26PAI
PKkVf7A2J6YjJ3edAnVVfZtih8Q8Jp01kqgCnKZLm5X796IcoJ2h2hq9pip/FehCq1VkZhWVNnLK
wqm1Y6WaxJBWNG5ZDnLgSLHiGsBrA+0nABJVLAGFRHjffdUAqVI1dwy+/kDr2GP5/8rhdKEu0ZCi
GFg3Sc48S6cHUQtekszcwaGtQf6szYkLa8OcTk1mIHesWcG7juQPCVEK0tSZSYbSePj/TYxTiAkN
VLQZMDEBWpeHpNZTt5KfgmjNdy35Z5AE/rOCvCmXpzTrVAhKx4IY3egCXJWI1susTHYTp3d5XQE5
nq7kc9eksrU+0XdcQyINveGwr8luyESn0g/ggyWTBHSVHHGkF7W5d31FF4/zyUQ5TyJGgyGCHw33
/F52cLsjsdQ9pgVFlCzYbbnWc7+mLZwHibu6RwMcxGXaRJRgq/cAFgOpzBov4qIcYLqDiAoVwBcc
GsNUFtI0ISOvW+U+ClCjglYiARktvVhj/VxcwRNR3JRyPbV6gAeyFxpEc3/p4walHeAaKOxa/4Ni
dAuZSLxyAuUdcDWcU+xkc6jyAoZKU0B0PZV/GVG2o7IMPC24x1odVwzW0svGqUC+xlkzhK7oRXgV
XKy3YqXu9LjZN6G4Lbo3MCne6ppOpAhqmos4Jtn2unIuemhcgyWQ/EoWnjjOzwMdsxIswtjFTKic
hCqAYXwPtGAlqlnUlRMp3AaWuVx2bQIpIgMY7vqtGCVel+LCqZUrB3zxgoPyD+BZ4VKLnBNnV0xk
HuowhyyhdeU+c1I5RvDtyEDvq1Vihs4YKkT9gy5mC8lyXKEBVsky2efrKHc6zbMB70R0CrxRHyoi
geFLF9qVPM6i/foth+dcmSJhCHKBPeKkFrjDfiJRPRQd6U0/CXpbqz80S3WvqwjbnIsw8UQkl7Ue
TbnQBAUiM2yYFTmIfvvcbujPRCqQ11nZvzVpnGOdzYph3WIhVVZS+RgKD7p1jNTHCB276goMwtpi
co510AtdLUTI0nvqzoIzFV47I7R/AdoLBbxjutqBvCaR865pJbCKMkiUpsRrtd5JrNAdZskJcbKD
MX/O4vFW79boM9m3vbaF3JmQ0I7VmyXEhiDDymmGlydtJZBcqhm1ENsBFBDt73hf4RZTLgxYlxhZ
0Fg4RP1LTd/aZq+EjiRvkhI5BZDnevOckSC5N8WI6IAz1/ZGt1Uq8MTG9nWdXTRrJ4Ph1rmO86af
Mky41x/ybnKrdI8c9YqQxVU9EcKtaqYMiTZQzDhNd0o9AnfkD8Ds8Hgpo19IRbX+BeGdga3K2h7Z
RgFLKPWfjRoQsSAAzVnZvcX1OhHEDPhJWJSqCqqkKQShbomUaLwMlRdJX7Fdl0JUoHeKSEDLSJaD
EuZcSI1+NYBiMUOiDrbQx37ZqbjcSP96W87FcBYEb9ChkirYe1OWe7cwxcCd4jZzrmvYpUs7l8Kp
u4ACICDCYDLmLDt58lJnMaHB+6D9/BM5AN1mtcd4x+HkmGOlJZmO2EdtweJuqpvaMiqiDK0PyL41
Uu1L84RJAesDlSPAZwSpwvkOyQw8eVSRv++gBtH0qKAD13AigCIA/ho3eZzaFcW7PEPnErnNyiNF
T8NMhD/T5xvccUhrhffXV3BR7b7B+HRw3WgWp9u9MZYG6M9xiJTsvSgG9RXtL4EfpNYa4M1lnAo+
KhX1jKx2G09BXDCVVcI8SpOK94e03AHCq29RZoHMOP2Bt53rk7p0kxAFpihTA/aULsucgZtF2nTd
qMHaSru6fpX0JynZghx5UmCNVhZwIaQ6F8YZuliUw1KYIUzOHEk9KhrAM2Iiml5fo7visQ7ceY0z
anEpT+bHbdo0gAk9jnWE4VlPlC4mMyC2EX/0wWYVMnRpLRUd3S0WHkJ0nScpQplD0JeCgW0rySgo
ZLSQmu8pIFx6p6v3+ev1rVuI+Fkd5W95nM4XsaFWiQF5RfrcqiQTb/LqJ24YtlUehYmMo2d2dmOt
GKyls43sLQr3EJ3ipZJTzrEahSjNAK6HCCNIgCdvgfHHlSKLpNVGFp9NdXt9nkvnDtBlgEsGBgnq
3tiATnwKqD7mdKIQ2KJJu/5plC9j8HldxMLztiqeyOATjFSTK7mtBfaGXj/Oxex03V+g7v6psszF
JN1JlbqvNJDcm4NP0RuVzq+oM1xxOAtVT+ej4MxmksURhoGZDkNlV9o7DYr7fCw9KSjsGIR4Q4hw
+SAIsV/3HfDFs5UimqXDcroKnEKlpaTlaAxicazl0qois/o6SwctuTPGldzkkhadiuLcUYmEITUa
TFVEfrquahIajtJ9Ko2HgC5tNkb/J8bnVCJn6UpNSYxmhsR0ekqoD+TvsMyJAFqItn9ujNCNRLsW
/31u/HxLOZM31nB6M5M6Gs8lMm7qml9fW0jOwJm5pDUN43RpijkigCUFI2hPmiI+9ErpKkrwUqB6
cy60h+tHZsnYnS4nZwaEJqgqlPTCDCg90cZHNW2J0QJZOvqVJNv439/82TriHm5IKBZGmdC5EZhb
mjToC8PNI/8a2h4XflJYTi49X5/Vsq35LYZTErxI95LBTkA7J5ugmY5qq7qiTFci2KWg73Q2nFYA
BiIUGwVixOahGJhTYq/CtpHom+vz+S8m5feEOPVQaDAlwOVGqRgS8mPWulr8qs+ObPjKgK4wj10T
NXuOHDzyroQWi/4JWOBozUCJGiOXOd8zc2ykclZDgE5m2vArT9XR19M52eL928QrYx70D0KlNq9z
r1Knr7typ+I1162TXPCuL8OiYcOjM0C7AIEFut7zkQhRlaZmipEI4i8QRQ21Vwn7EokwcS2eWpPE
KRAr0EqiHJJMK7RLwy2qp1J8C2nkllW64i8Wj/7JrDgtCpEEULsqQi4z89AHhR5zqk4oHqpIrsVo
OX+V4pfr67gYwaHu8J+F5NQJ3lkwZh3qpBk+eBiFzhVBFpDodlA7fXdvTbijd2t6xHbnPOuAs38i
lDM1Fg3iDgQdwLOq7g1UA4raPmtes1lyGyn0irpFcwLSLvcoc62tXbpWAbm2pcwSnsQfSqZ3sVFj
mXNwOkfJEwOJwTVGVV0jXnkZ/G5/vjZVLtYJRq2P0wZTNerOiYcZMiFsTp5pqtu19SNXQJBRDftW
S30q6z8McCOIANbux+Eg9l8CCudhO7eZ+GFJkY03GF8ZBT+JgwdaJ/u2Ke3MWiNM/c6EXg6a4RUi
OAPZD6eHVJmAX9uCbEmTDnB49gD+GDXazMkNjjkITU0UN/fjA3iK9eFpsHa6+Gp0a1AEi/4I5H3/
GQSnJBKd+xobBXR7QQefzPATl9MYRDCT04kUGKiNM3aasaKai+7iRCi3XbGcp2UWQWhaE4Vi5niT
rNbI4WAqFw/AP3Pjr9MduO3NXoOYqksNUBdFagpehbhBUXwkgbSrHp/Bvyo9SNFQDLYxRO2u6eKo
IUked79UKVFVkgaT9S6CdnYPAHvrKLa52ZKwsNTpfh6D9kfZp/Qg9U2ApjZDax4ALNR5E/jHIk8e
UsspLdyc2ngUOtJWldVhFDQA84uZ0V2YaO0GBSTKvjQoMktUkO5HIKk+lnUXI+EE0qxNEFXma94M
wS6tQxSgl0PQOVNXIWunDPNNYViZnwij5TdFAxIjAVR7g9kVhzxpDAcJstqZ0OL3DC6iYRfoFgin
wM+ALKBlFscMJUK3oEY3/gL2n3nMu7nqSGOYMhr2y97QvUBTi50SjamnBYboFKj5BHEg+viHqlF+
xG3a3ZWNFOeOhW51vKXNhTO3efQkJL1Osig379qsnwyiqDWg+/R5ljagqtYKVEFO+oeIBdxHNGQ9
vEYnopzYqkC6TK1o3JgWns5Qu2YA9JRR3HSWVb+Ycz89gWuA3pnjGN02aMrcmX0qbSm6cdxs6MWv
mMr9fVnW4g+QXVlb8F3gOwZmnXvVZNDJniep3dZIqO/CFIhtwIMMFQcZdvMZCBLtMaKTXgEAUyw+
A5D1eEGkd4EdosJiI5l5lcPxZbW665JJ0okctVbhpeaEbtA6CDSA0gVpNxKktOWJmIksPUxjE96r
gRyxro8suGnAtXWHiyDYXXVq5j+NOgwaUiZhFWPha8EEKLdhbUS1UO/EIG13YKEVjpbeMtga0Uxc
oBFMX3qjq3Y5g1nev+6nFj0jqDxVHVDRaNng/P2UQa8B3QG64LZUSTvRo67Opht0w195Yn6kdXcw
CoxaK6ftdcnLQY+FdMp3WRqwLM69RUwVsCuNORoQpcYLlCa1S9MCCy9VvVrpQ3SPCjDMeBQnYgbQ
CUHCTb0si5WbHPPDFyb5ZBS8n27r0hSRvLaRWL4BxJmvCts592kyONfnu+gcTwRxZrcH6q+ADDmA
uWnXkaJLe1IlwUEThR9dbJJ+XqNFXAxBUJutsMot00R+8XyBhSy1ALSUAPl02CvSN5RPbTxKME5t
iNjR6cdjYrj/fpaMVIJR/OGTb7hQ0XDTZRNkivU7I4EbtFcdrIxm96qtPYcvzw+pDrDEm0AP4m86
YQQyMdRkgJhIfApHAFTstewIs+uYqN8yVC8Gh5AkrUxwyZEBoxkFyeBOkC7Ir3srDqu+LUA0MRdE
A4Rt1MZuhfvP9XVcFIPyWUBMiBDEVySF3ZTTPkB4U86bOgUBmHCU26/rMliEzau+diKDi8BxuVAs
RYaM0KioJ9VoBKdgc1tZsKUDdiqFzfQkKAymSemoBCn9UAM2kIJbN7UH2anHcCXKX1YIBbdevHsh
f8/3wsV6USWCAFHaULvzoJEBRtSks02bcqvRVicFEhlRbTpgRFo7bt9b8ns58QRn4rUAsDnIvaG3
XhYZCt7JRAEkX4KPOc9tL3nMjxW5sTf7+73zZTmbtUqeb7P8W5YpS8D/ghCU3SMyBdM2F06NhlAO
NIarrJzBblxwiDujIxCBoNbFLe3IAbe1reMT10W7dUd7cCQ7IAkRSWULzkAC13A0p1vZgW9EtYtx
yRreedD2L108ZwhZKA6CaQ2EumxcvdM7qP+2G4xrJr/HZdixjTDTnrzB+XtUqVPYoRPYhmPa1Yrl
vUA0wqVaRMMU2pqBpXRZOCMNcMRI/4zEnLZxRqTQqS0CG6U/Np50E2yEfK+TDiv0HJHHz7VFkfkT
wIvnrkW9mPQlGD9GIkQExEHyvWnYxfbnbWkjrlSAuEribeBVm4/ezkhBoDkT+QJqgr32WgJ8OO7I
A4WbVWjLCF+QdcUV+1xHaQ4aS4UmOnEcZ+84R2d/xO889uF5xNtuCcEvR8/z8DuyJX5Ltr5PHnx8
+c8P3JqLd/JAfPz1Fr8+4N/h37rs7/HFZh82fjjsi20Tx76/dzb42G8gy2Ff8Gnjg/0T9k/ZH5zP
/cv9y/5zXzkV/rTf4+Nzz/4XjHO/ohHfTY5neooOY1FExRG0QZEli98SLSrEMctNopGS/PxbOZXb
1jHI5MYk9nsPhetObv8aPGqbihs8zrvMH/YD6chL5Yjk69O0Q89wpp2wMjbpQl1wchjPCbj+RKDC
6ZzBzOSxzkshi+z9W05SErKl/ni1Xft+pUL0AvsUZxRgCSrUQUerN2Sda0ME1IZAK3BDkP3awab7
/qFxMoL9uO5ovrH4z5f7XBDnaQZFHtMpDoDzS/JvkwVMU2i37ir4k4JJss8cP/dvb87Rco+3HtmO
bOL+3YdKDiqhjuZWruZ+kDuEqQRvOOTVdx/tzf3n536NhevCkbDLOXDGFZQ0gewZS3S+MN2IrnC5
QRqq+khUG31suJv1u+lteB9/ZCue/mIXoH7QRQulHNh0bAS338CgkfpZKCP7zXv3tr/uPtybx3DV
NF9Wi7AqHlB94R0KLMzGxZubUCldNOex/aIR7DUhB6wusd3NilZ9v+6ebjabD+IjEH+BYJnh+J4v
nhzIWSnjemPDvBy9t+PfPzxYlSOMC/v421AwY8Eshs/sxxb/nX1+/3Bd4hbkcLBhNu43X/cbZ38P
4/D5srmulxeOAUMFEbrOiItYN63IudGctpoalB04GO3GhtGLvy2WvVnrk/x+FePWBPhiaAwFUhKy
E7y/FocyT/MJi8+sGWwtJu2SlVO2tMMArZOQAgS9EGIC7oZRK1ae0xgcjCnZ71/2zvGn57/i+Ly6
K1sssZvDxXROJHHmUyxCKbAiSNofj9g22KY/2Bh0HEuI7MGRDAr0cx2KS6tMmnhmAhzn7ej9Ij7U
wd6s2NpLyAIowKkcbiJSn5dRWkLO8efP96enpxBhyhMMDwtWZvwef4Jo9+Dam8evyn78ehwI+/k1
kYlE7JeVx7fvald+aVFggKoJEwZZ5mEfazQogrFTgqaw47K9hUuGj4Sj3GzgKK8v82US9Xv6v4Ux
V3QSsg4GvKBGmTC4fzj+B3h5THXDHPR1URcugB01gHmbAH7/djbcZVREWmRqLdCdsqiDRRtbduzZ
+WchwHc4sCZzeS1PZMrn0wutdOwa2kImCs0JvgD8Dl9fMNsUEegv/9W/O9wdDu7KJl7mebnJco61
o70ciSkEwwKWxPOe/B/2zZpRWTzvp0vKGVojlOSqjtn0nKNBLFjPOx+a+rymJpdPY9x0OA+lx1kt
oe0Ugt4cb+vjZrOiHRf3mW/t0BGio0oDlTx8C5+SlIWQTn/v1N4gb2Agdx0Pzr9yP75Npb1hZ2Cl
8nX5+J+I5Y5/qgR5PksQy/QjJW+d/fYC5EK4g8luHXZ/QUToPRB4ShZ1tIg6iP8K2NfvO1VGcKHE
T6z/imP6Riy7sAInA+Mckwkq4hnADn+fFiiRc/z+goPDDg/zqHCV7LCyL/iKHwf8+n2YvoNvrBaO
8coZZuflyqj4UmiBBrQTz0bFRoYB/e292SjYWNglwP32pGsjUJhK8yMA0gDqsIB7gTiGW5eytDJN
rdHkyQR/31PYVYXdQl4x+xt7x8ykc++tBTXfeaszwWgs1QC2YeFui4JKhbOUbVIISWQqcEgluQ1J
SHI7t3vyC7+byYivIYumXIyBYCj+4c5+2D74W9fFkL6+7j8RcW092B5ccva4C92/vOzvNx35CnEX
/1yNXy9yjTLiAGDwAIkW4T1qkM4NHxV0LekEMQWVGJnfgq+GKJv5PXsPt+U2eahI7adPkzO8r9Fe
XDoUtExYYAlH7QGa6ZEAPBcsZOiYH9GqyrzXLfzp0xNzKViDx4kgqtqs7ctlYIWYCqEmxAGhBPgk
nMAgUlu0jcoC0f35I95kW2/e/FJ8YVe9xPY7+DZsneAZwwZQ1Vrczoz4mUqwcA5OGtEW0BQRpJzP
ddAjXdB7A6KfZf+td9KXbDsMvuSn28JvNnTFJlzcC2VOHqeCtNA6Ua4gr/ekR+mtf5Pth9QOGke+
OwwH+WA4om+sHPn/IhQV8ui1YBkULqlVq52QDCGEZplthM7P+H4+9JuPBiwmX8UeFtDDO8szXQsw
+Tvw33P9LZaLFuLAisEFBbGWbE8P9/mXaAN22o7F/fDjdXLy7TNKWlYL6pn1uNhRbCoSV0DtQAvy
+Y52Is7MzCY7W4TutA/Zn3zzSL9a5+kuych0G2GNkTwiybO4193r1vXi0vk95xPpXLRCrWamKqC3
yaSRGVUQL3A4wKgKXMGXX9fAh7/bjC7niucB3HVl5LE57S3zGCUnACciyYF+0RcZ5izb61vJHx/K
t3EHPC2bgoOQrJmIRcEIbHFwcIFA9pkT3KRB31UCBOe5i6IIF7001C/22kNGhsPkmZ51P2xGP3FX
s19MV/kpn0rmrKJgBIEcqGx7MTci7ypPvWsJCQ9N6OjEJM/NpvDvla12t7a33822Z6KB9QGebQ3E
jkg6AXXrXLN6MAwBHD1HTmdEgjPcWLcKQQORE3gAQPTifeq2+/xetUOkagFu/nI3+ECWh/UqSH7X
3EIH9oGr3tzMfmGXW5mEznO2cueS2fT5MX6fctxTUft+UUs9N02mlB3IFB39ZSSGC5pSV7n5WSEG
Qgmg3x7iXW/n24gkN9p99mBtcwdmwBeeSlfbrhyGi1ADNAIw7CjrZjX4uAWeL5iFJgKxrFQ8XnuG
TOKGyG7gVG4T+pNMBKzh/Lki8cKccxI57QgtFGFl4CWxa8GLXwQUINrULvbhgeI4qB/a/yEvzZwT
t+Jnk+SimRYcNSjIhshuVwjHKofAX5Y92uJbnIMmi0i5gxYp//pEL29FKtiB4ZwtBUurYcfPl1YR
9LkvRj2ye4fehMQg5s64zR8ARmAPXvKlOyg5QGY6PRQ3X4o7kJvMFol5k5O/BhK+Xx/MZQaGGwzn
1PBM32htCX7qCflAjTW7qRMBvOQB7GfvrRt4AEOhdomXAZnoJQn+dRkRJ5/bdbQNyLSZsRgTcpE5
aW5qT3azJ0DJPLQbaTP7zwAd8DICqhWnvQFi167bFLa1UuV4aRQxDBO4Q3gNR87jormgDhF0xi0S
Ue1Ho5EeheLbeB+65jZ6n2/EW80P7TxyXWsrrR00ttucDp5JvtAG1E/QHpIbF0Ui/Zv61fnzLUpn
JFs7Cj/poYlxytcM4mXchnBNkoBHgyQ3eG15JRSnXk8E0JbZyUFxkm3uDq7lYusFBNKKn3yFT8ax
N20gHTnjR2d3LbmueAun4HwAnOLFlp4rATqN2dXPEzZzTKSD+dUe3j5Nb9qNTrgf9+qX7KoEBVjF
Pn1Sgbdki7ubFs+JAQFk99qILtwTloQFsWjnw7k0RG5EWTZXadcjzooUe3DRGy9kMMXDXzMxnRac
kWTyEvKSPiESCe1PEaypKyO4CH/YABhgLtDroILft+WTbJBqjkJqaBhAH+MIMhug3oZ3A1mNPS7t
3rkgbqZUTbJMBvWmrT1mBwOcC4RmpNrH29x+lT9kz7RIsOLdLlMy3OQ4h5Lm/8PZd/S4zjPN/iIB
ymGraMnZnrwRJipZOevX3+IAH45NC6P7PpuzOcC0STWbze7qqgyMwzJsogHxwHqsIb622M9vdR8Z
FSp66Ue2ZHJuP8Fmg/kWZDkkyboNtEpTMkXHIlWW34Y9Jl1KtJVw33erwFE09D8ny+rNEV6VmkvO
NBNXOUHC6wSTUeRjytTVosrVwEVqczGSVdzqwzmzNQOoO6sG36nBoC2sfU+yMW0De5j0er3U85zd
7iv79LuBjaNCEAfYh5zTUXHlCtepak5G7vSWOxH4H2ec/z7SM0H0Zs009iQaurgNRfI0yXUA6/XE
U14gOfyRGOXngMWboTVY/nOxXcos74dicGZBW4RkBTNoEsLZ7ZduIh6DJ1OAftFG+Krs6SX1RFfY
VrjSLOBQMr1d/b3Wmfh5Y5He37ipcYiAhjPY0RDf8tVgxvtxG5y61UVPt4OB6G1kR9aOHiH7pHiL
uil3FYbbFdN7ncWcz0Yy7Icus9fOAd6+5VNsJhv1YQysaaUkemaUD/xuYhai1P2TlDJNostVmBq4
MEl8gSzd6TZsvMJbzYi+R01vMb++783B49d4RZjCw997/ssLcXtVgssWD0MF7XNoXtDn+eK3MsNf
qsQQnehZxN2ENW7yrYCn0pqxIB/japvBFBG0Af8wJ91/eAGrsTt40YP/Un6JCz4wc8bwewhXMFGc
Rs5OhTQQ4kySdAFuzj+KJ87OvcDqNKAqeBv5gp2YRa8bS6+E+26lyCMrR1MU9TA0KX6L0le7X4Ge
kOu0LDGEM5izR0cCtEN8zR1tB0rw+KnegKtvIUm7L3QTmzyYjFAQAJTj9/hd2Yz9UOHqoUwQTDqT
fRwivdNFAFtUHQ6+Ufcsoiizbmx06Jec7f5VANOgsyP6HETjhMoP8ywRwUqMPUZtRY9WgcW/+pvW
1hzM058wan/428fusCLo+kPWC/St6NLiq6r8rXML4mWo+oQhuTBiiV29NO4eIkuqITvxQTYVI8Qz
+aXxZF1zip/MKAztEXo+QBhFS0i3+4IEfgtmb1D3JKy/d4RsdVwLNRf//hbewFCoFOjZCkB1yF/s
o4+/F37fY6CMUSE0r0Bon6cwFgKLvqq+Ui8xFEP8ZM3YGpwlTuNZl0LOjcQTpQ90GKmzI7JlGfgM
ggh/rJCBXtyPyAi2GMxK8QziD75du+CTVHfBfmnC5j4rILv6zzLlUVo1hYEvh4lRXWwQ9/8EG/az
eoodZeFN8TvcT4WrG0PUjmZaEvlVCENgntDO+ZM9OaihIb8Wdfkr3UonvC2MagemRHlXPS7pnc/c
xlgnoGBkBg36mzTtZa0wFS8W+KDb/NTs1YNYoOJRGoJvaEZgxG/5YVz3row63vOCK5EdvFv4lWXq
DElamGshcaXmRZX0PTPpnCObgqLnn5DnGO1Kj8x6HX3ETpcZiw8q8tf/sk4iylWwihjo04XoFhjl
EwCPwWrPgervqTcLj3EiezHRmgtQwBPgvYAUE4V3yp064QKyqwaxUT6m73jP76YVA+Rfa2O2sTWK
9yWyzdkL4Nog5VbJRVIDPoXB3uCgYXmYVodujamJg+CgKMtuFkPw/bsI6wJ7u4hXETovLGUwvqSS
3KW4dv1jvAfqH2Go86A1xlvCl39a8B3y9KC/ngx+XoI6gI4BHe9HORcHPka8bw1IEoSp0e4yG5yA
VmnK+9aFIu5P9NCe1aUr7v5JxON6+2eXWmQ3KSFTRLCbAX62aw7oaAxerH+xGx41IA5xfrFJNHdM
rkzSszJ+7zdJqGFfL+60EdaCWRraTjMKK3LrT/aT15XNuJJwak/Twi03l7lcr5YmiIjrXqyh2ZAY
yZO2EY+Dqdk+8uX+tVn79sXrTqO+ZJNs4P2HhRSBRgBVPB3wuVaOBunSJsb00u9KI9kkh8kTjGgp
+JCL484OSRSAwyGyXtTbtouVRApj2KlR3Z7OKOXbkVc8Z4UVYC5tPbrlOX6EBBIyNvdv36UAyHBX
XKG/6C5FAMjijocr9TV+ypoBuYrRO9HpYko2KBVW8pMNhSKj28ovkR3CqVS73jyOer0y/v4Bc5n5
zQ+g1j5IkZrLAX7AYG4BQP6M1pX7nWxkN94JKNrKme4tsYAt2qTin8BHQyOXPeLfNux0tKi0fWzL
TnTMnqUt6oqMg1lyzoqA1VxYLekG0V9aIaTDUEYgarvUkRXlQKoZstpSIfVKSzbTDfMtef1Du14s
mczdKiiDI/CCNBzveqo1lQx4Yo7lhHzFqzoD1Nwm/1WpRoeMN2h0LjYre2F5c5FQUSDyhGwUAl50
ot9XBTfyipAYp4umS3vU319rvclW7Fo4pmZl8ScYXy0d09m0Afh2QL9AigMdKmpXMzEJpygn18tR
s0UnP00rQijqNtZmNBVkxfoGZDmYT15Kl2bWqwiA5pGOroyckKrWFEOXJmwsJSgQtcblq9hEp9F7
YNAVG1aSXaE6pXh43u55PdsFNrM+klfHUu7ya+XWqVAqQkMZCn3ImTDzBqe7yh5ksCywQyeTSgLc
2H3jUaA3S8t/q53RwjCa/rTlPcGWLMTLSX9O4QadF5gN2ldMrIM97d23AiPcjs4Sy+XMcwD8z8Tb
IXgmg9CESqsgL8KAVoBBeHkqeCt4FD7Y19Hk5a0Y4B244H334RoAdRWNCqiyohRJN9eVlBkrP5dJ
ua5+at/B8v4hmOFXjjlEoOUrwKK/QEX/3GzV9ZIw3kwjDLpahD4U3IL4FTIJ8VffACVQrcSIVGKs
8RFQs0M7wBm9yq1Rj9cM5jEyUBfdgGB8x7xVem4VTrxBjRyDlFawEGTuBiqwdgAUwa2IgQoI6dFI
Dq4mlRYfv0XYv0WG8FJbZ5S2nNZ6+CTQjuj0mdYWivekZgsGKdGMNoV+8fJzYE+WYCmHzFGthW9z
f1KufxNQmrf7w45c0Pek9tNDVkfvLdDoWM3HhdUPo1kAqR1hJ9bMaing8vc5EsqZhPgUDEyAFdO6
kkOJGbdciy5G9ZK8i0aVAY7VPWGI1A42wk4ve0PUw3evxV7VHkTffn7Yt8X6BwkDtwcUP0KBpBDc
E8yTdJgYQUOlDm18MTjIjGB621E99h3l6+Qpdy7rLDQmb/gZapvXF3b9PtHHeCbpHiMoo5ZNQ2Lj
TIgUtUHrOt9x69SBlJbJMoCkSRhcxzjPFOvDwmjkTJHx1iR9t3JKCzIRmOSdzI1OD5kbYJLnmUwV
FT/41k64447cm4CJogrDR19/r3jevEYmnAg52p3oYZWppXiZevQH9mxoBCfCEYmN3mnWtIuMyA0e
NAeMWL1JKrv+Lnf/QxUdG3D1C6horDBsygwxVKEHm7Olc/gQQgvDFL3SKdZlDJSGoXhG8Mq+VLq2
fAPf3/mgdcSjDresAKSRQs7hVRyKQnAQ8hXWz6z8bf7O1PpwEisLSrumhHloPV2sY98nr7AILBUL
OR842m/T7Mpiyo1TX3P44OxRPnIuEir+WH+nwCis5HOjmMyjD7ybAUZZczGqzB0sHC0kzUTVB9C1
29WGKdkBUbogcc5e4HD7sLNBDmIGjYkPbbIx1COM/GPxAT27Zg1qPHhlEio5KuEQi1GYQoGsOV0r
dvcCsTedhXRFrI+HTK8PkiOfW/Md491L6fLc98VkpEzuOKyXhlNmUhSoeYj+FwSarEEXAt1HvX5y
Wjv5QmUiWfy8SwapwC1DXy5gMxiMN+1P5vpet24CHbru0w8LyQx9qdTFzxlUMGWGojkS1zsYv5hr
baWVPPqYIOGylbOmR5Bg0eVQP2z05+fJ0AGtt2R9tTyNOXdZXJumPmuc9iB6HWBa2LepWZ8Yg9mh
7+UEW/KWL93CsPTBCs69mT2KmwCIkr+j10wiizTy39ppbe9MBVP2xHAXQ33jzsEuf+JMXNDx+Zt5
qw/c0YNouV5tlxrrM4VNuDBRPBWAZyHN3NtjlAe9H2Q+Wseoo5YYqfph9hFa2YWdrXk8dzeK1cP6
ZMm70FtE7ZA/Tl+OoGKG2B44Q/AEpjad6/NaLesgNTDN1Gk61rxJtlBRSNzEjJ020P/e47kbArko
po1kcJVD74zK1FL5UnWo5ELjzJhsVBKMwAu+q1X4HByLD7i2cFILnf/iETsQtwCdytzk+e/fMFPL
wJNBxDQlZp2g9UkzKAiRBGITFb9h9Nhv8bUkDV5MqxnJg2S0azBVWJClXBqqnvMuJIUoL0Dnjcwy
Uq+VMGaajOEBGRrs0eLf/TfempARprkdfGc7oDL3GmqtbnxcCiL3VSNRQ+sLtxKiNNQlqE9c+cEk
lKSxi54EO+qVostusAFvu7rwcWeWKKF3LstItNBxQtHm1pObS8aVl6ZEwjPq0gOafSb7lHr+RtmC
FxOV+m36lRnp+uItJpr3bgzLSDoIYg9vbrriyPlQ5RIrNJJjl3/z3zGkuAFO8qyhmeeb+UuHg7vq
eyD/vXQv7sLvxbh5v8lQpkURCSTxGgoMd6U5JsULTMTNX+7qI4vB4UcNAKXe+bpsJXMLDaDQVJxn
bqUHLmjPMQxZoBuZGSoa/JhvX6wU3l/NyDsVFDmQeiLxpGmECyizamKOqzluYQGhZJVvQFRbrP1V
wKMRhSJh5iDILR2t+5QXmT7a6hrpcqItRnlAlBZAyoDuxuCP7ROc2xKg42ey7uTlNvQ82Yd6tXCY
75MBIq8NlUsA2AGCpOHkXd+X0N7yL8booKl90XkjPynry94/AJr1kwV6Euk8YCOMuQR5nrkriWnC
1YHBBlBDUYsVhaTxkwSBmztLZ9ETLcaKP8Tjh7TrUPA2Ehdz4u1qTHVkvoIB+jCnX4qnvwDn2/h9
+xuofDdmI5AnafgN0qcADJCP65p0WiNeZ0Or/ZCXqt4zfn6zZnKJX+WbYXQJuzjEfRG67TbHNI3p
b6DwhmTBy3TuyDjjcwt8zJPw0LwufOn7/OB2qVQAZSCSdxF5LLV6Ac+eG6lm94wxY3AwkQ9tNKfE
XnKumWMEYDlL9DvQUkXv/na1DRS1qzGCO1cga/Dd4mPCRFqpQ1VAD/aSUWzZ08BgQm1hpTOn6MYs
+QhXmxwzQowZWBUwJAf57WqwA12v1oPRvpTncr3YdrzP+QAL+LdKOmxzTDlMJY8ks9YDBzg6rA9t
mx3OTaynjo/7+AXCEGZ4OgteZVxik3DGx0uXx5xnXf8K8iuvFp0PbdH4IfZ6Qt1ET7bQBTXCs2Z9
8y7IhjAAU5R6u14PS241v9mA0MnkEaXR7TgIC6hJBUVlDJx0prRqd6nBvKd4sfk6KZcupkCzR5aI
AP+fQeo+bjEwytcciZEOd7F9Z3gIjgDwTwaHwZf/AqPD1wXNCXktsRiRoHy4BTVsMPoIkK0xfDb4
jqmu2HBinT9HwHUVx8FYErKa6Tje2qQcWM3A+y4HOKqDLf4k694CkMzJN5dd6QKKYEvu0oVH9owO
g9eLpPb0IjWVrHQwyDrBKX2MNok7WIXBnv4+mbM++m8vf7PbKx+ViiiU+wpmOlux21ivbQnL6RZc
cskKda/EWThyQkl273Myg6O/4XNcX4L791oWtuz3drtaC1rCfnPpYSXe+A6IXp5rE1J69lJ0mSlC
3/jCbw/syk7LiU0QD7AjHjkEs2ZdWaAOfwHy5/j3gma87jfBBRgbVXhAKKkLwue0pgg7FQ1DDq8o
tTDSHw0g1VogUznKG7OVz4mZr/62OpMFwCohREMaoKIoQH0tUncOo9JHU8nKHlB6NlI7RvFN21zc
WgYuP1sJ2ZPiFMax1zVUp7XN4iPu/lNi5h5L1iRIzisYx70NnWzNa1DWSZEE6OkpeeI6PbBizkAi
oEde5PhgCBEA4Nh2VmCnZ0i5/r0FMw+qW/vk91194hKqtbUmAKnbepPNmRdbfOV2o83rl0d1+6U4
718LBu9j9o1B+hy27FSB6w4G/TeJ03uwaj91a07XLGnbovD3g77K0hrv80yi3Y6nMotGA0HH3K4x
ZkemkgZ85spkzvGh3HXnWDHlDbh1On1ytDfOSMzSNwRpMerMlNHBMYLPCxl0lDZRT7+13aVlGQZN
i7LiuUPivnnJDWUCaFQE/cGuW0egRZJQkCrN9pB+hJYKF0RtSFjagvsuAn4Ged6A+BiCnypV3RR6
f8jVBg9JzbelVue3o/GRGnhP8gctM4Vj6UYblFXdpag7UyFBhRHXF1IwDbSHdHun06Qq7AsUdVt0
6JWVdv7G4M0ntqBCOgbwmcOu+rW2Kl56zVy6WeacG1Q7YFoEWRhUwen4FZepyjEaNj961x4gQyDr
00Y28dQMUJlBltRh0ka1l9B193O5pCaDoWDUGsmbnTYrt0MAXkkUOdXOHC1xG5q8K5jZerQvJoFl
q2YI4KieZ1BxNDPHfPcM1VqYtp/BpN/+CCrbj5RCqkR2JI8rPCRxsj60tW/W2whTydpW1cuv5HvD
68m+MNWFq/Z3gbdX+q1t2tvKSgXvK2zD4cAOKL69ob36+il56h6poS4fMd32lh7zh2Y3fcgR6OEN
zvLfFyLN/aPj9ldQoRWyKxmkRfArAAl7LSHcN+jFR/q46Z6YH3UlnpoEHbu/bfIzoQaju5iXx3FD
nvgLoLgKp0IUQUJ1YlFGgZTIvoSKt9OAKk7ZP8SK/snq4Y/88FzpjGZUFngvTTRYgZJr4YPyrl3H
S/DtGVgiKsHwfODVOCAvFSq8y42kJKEvpnjU9yD01IeN6lqJkziYOQKrCsY/GfhDr0+t/sg4i3Mg
958A5lEixYGAvBPCz230E6NulFNOxpGX1klvAsFmd/pwjLbTsbnoJWO/84uj2zOoXlL9RmsDRdEZ
LORUSHkjlRI4A/Rabz10cZtYh3wRHrotIJl7sOQBQF2sBJDRVSPazKkB9CuU1ZEPLs6R3yeEtz+G
v92BZILO56XGj0HUBYIv7vBKCBDpmkNs4/uzL8oJWFjQ8kXGbuGqnUlvbm1T916rZhGXZLDdvSQ/
o2dygVXq4qF9/VS/JmfAI61Z9RtZ0eOj4uTkMb74HL5/hd/+BCoKtZg+KiryLXJLOwsvHaYHhK3k
YLjcGCxme+SPxRJTwD2CETUsICYg1oYyNSp7tzveAkDUB1WO0k7jjGTUsN4i9O7r2koOw5KxmfUB
pgH5F3g47nn6evd90AdluQK9wF3thM8iuB43fKuz50PyElpBvELuXC9d5jM+dWOUCq88E6aZmsIo
iLScYMXpKpRCV/Vr8axs+RW/l6BxDwaGdM2Rku3fEW7mXkG/AfFEJfNOPMBYt9uraNNQ+KmaYvDC
d8pt7KpeAM3wD/4QGMMxe4pMyY1ek+foHDtLdaQ5j8aAFyTW0C7lAJanHsQDpjb7uihxcRrZA7i1
MYkjcWZ7QemsjjFES2ZYk03gqCCwu1gI88+Zs5hL3WewuNTRcgG2EVBgzFPe7kDXVJesYfAjSusS
WvEhfVQ3rMtDbMgjkwoc9Gn+Qwp7a5O+y9CbyBkJNquNcgaFIJnwkk4iJulTsHri+Weoe8XLDPZ/
LxreGqY+NxjCI20IK5S7j5dDZ5IO26u05lGhVV3FwviTrT1xT93WNyRzwdNmDrLCIoarqJcBREoP
omBUmVCQQAXXf2S94iwTc7xdqpgAGpe8etYW7inQ2aLBBST97TeN0m4EvciIUiSE59CTZt61zgTo
CHX+xXXNxAwU2P/ZovyHmZIYhOWwBfRxuku36ldoEww5b/N7A92GLfvBLqjszbyvSVH/n03q4HB5
OfI9B5u5FaK7k+NmDE1CyyVsw12je+pidXtplZTHMixHJgTRBlRw736yT0mANtLoAglramD45IyL
17pLzaSZ2cCbddJqw3naSXIzYJ0QF6ottMwgWWGI52wdmwflWIPq8W8nvR9Tk8BgQiYvMOKPmES/
b+qLOMW8FuXIsCWb2X0MZvpe6xU63GWtO+Nn9XwiZzNbb5I9aD6ezsxD6BVv4DJ1/v4l958YvwQA
UrDZATFFGiq3Lpx0hVYW1QXo4xXTOOqRBTUx/9pIumyK4HDpnORzIcG4HyOCSVRNsHrC2wk8563J
RuuTQR2gRD/tw81gdy4UJwzuLd+InyA/XgpFJFW6eVVQ1qhzA4JZHx4Ma42NnHoF2LHDrav1tMM4
84DsbmE/7xyYmNNkkkmCJg3QoNvFKXhAtWxa5obAgSCgAQHQpP9iwGQo5246bzLe8bBc6vjeP5hh
FuUoXG94qeN2oT6jL1W8Xw09ik9uvFe3D/IX72Lcz2NRAMMMXm0aOFNMtODH98juX7MAJKEbR17M
4u1qxyxQwqro4D17dIA7MyC8FOoDcpnEUbb5pnqSV+Vac5eYQO6pASjDlA9JBdNnRdrCV523AYan
fbbp4b62cM715LvYlIhUaMo1SGxivXxmPKsFZPh9BCBYchfzdXKf0U5GtBn+bx8oJ5MhGhSwMn5O
U1vSSjkD67mWwYXCn4vcrO3BwsTlqtxE++TZgLTYgs/NWAdtNhrwaMGDO1akMvY4VAI5hfS8IT+q
b8qGUCTXhn/QIh03BJpI5uTxnM5sVRuDZAu2Z/z9xjblAWVcjWVbwjYYxH/Sp2pzOQhroNFULFsr
jMkQSr14ZJ8XzJI/S204uIlkYErgeKiBUscMClgo/RYwy6xlsN5wG2U9rTWL+a7NEYoCOrte7Dvf
rxRQHYIoBSETIAcydTWFXB8NSpcXpItjt160y3f5I77tCmUppLIJxqvalfKwsFDy1r1dKLEKnmmO
5VETolMMP2wu3AXqhUaBlxYadK/ZGqXtLebUTMghff1t7f7hjwLUtTUqjCTNUIMEqUQfZVylFgi9
ngjfkbLrvGqVuNojyL6szmowJic41Skyi8XKMjkpd+sl4wxELx4jXtTbX47zPBLTpkChF1TspN4j
u+W2WgXAObow68WDzr3G7uLnvT9EeJagyosPjO4vZLnxw65qMN0FTYYOwcwYjxI44I/gNMk9OQbe
L3WzZ7RJvcwZzcT1Ad1eih/3ICmCHUcaiaFTlJuBFbo1nhVsyl6SFKJ5+zzCXMHgJs54KF9EWz7L
+nvxg0KXlVtAtzuYS1pqDP12BKlNRwsSiwcLBcSA6Y7ohb3UmSjAtVuPMAWMR6TseiJC6wjIEdb1
V6OZWfGj+vy/I/Cw8CvLKhW6pkSbgoBYlvbp7rJvbMAPrUNmD40+YayCHKr6o9tWpS4tvchmPjge
pDzQwxhbB4iF+uCXlOlqHtLOEPSDijha4Nm7YLUobi7Ws0gworYX6Y6KwRWg/cAEQH7JlWslkSxf
8pArDHE7esFp3EVI8Rg3cFNYa5ceJfehEcoO/6zRyaySQ68pZNjCuGxCTD0Um9COtnhr2oEzOZJT
Lb6vZxI6WARzMOae0JLFIPrt+lRmUnpITZKjM5nj7oJp5a/KGm3/OXxj7EXyffLn6O1UQaWARUIs
AtizW3NBE1/4/tIWUMuxOAx+4g0fPbIHySeP902xxBFzX5eWgG8HchCXK0AhPG0PAtZ1Bska+Kgt
rEA7a4kG5KTWzCNYn/pXzDUY/AMU07aF41tJpScf6U+y6EMzX/X6R9zhrCp5SFsZcXEIUHuMLBag
slWGiScwaoi8Ue6ZhwF0Io25cCPM+C7JKyCYyaqkQE1dtBjBKS/JBLsKum2rPsWY2Rt/QI554Hal
GT+zLuQIyFAL5hUx5ZaVerlexNot/Qgq2wv9POPiFl+gsbkNZ/sJkMq81f+kBiSgZJcgDXx0mbMn
1j4GH7X3tLAJ5NqjPO56E36pgK8O8CgoBRTjYD/eQO3H4U4RRmqGg5roFfr1qExmKII+87Z/ip/l
Z1bvV/yuNTTzUXBSM130hZkDgEwPZWrA7QGKpwcNUzmr0yEd0e4+1U819EggHLUpDwyawQdxVy8+
ymfu5Bt7VJDGrZmpfQ57zEo9jha7jTwhNy/PBUarODd2Yi85SMYSflaYSbjQC4PwBWjwwLhBw1in
Me4koQXyDORfIphbOPBdIdGyPjkTVTO7PQaW4CmgFUGBR9VjL3aR6VvpCnq67rAercyBLqt15jfl
OcPk198+MfNwxm/69+sU6mAU6aTIaYlfJx+r0OLWPCAvnQFN9twe7WznW6z587fJuSzhxiSJEVdu
KEq5XNQ9TCrnl8iaXPDZvvFGuN9wBhnx9/U01MVNZAvo+v9tenG11AmUJq2qSx6m2x/lYXrp9h9I
wxxos3iH1BmMZInnbOZBi+2FShlh5sKM391QHUcwh2KCtQZm+ACIeBzql5/RKq095u6fezM4c6jT
uFAThAzPQoH+dwKcOvAYn0TbH5ca2u90tFU0PwgruUWB3roAQAIyIesX57DpeEDHJful1zlb2Ue6
tmP02mk7AI1z4zW0BHC0qvqw5iwwDO9Us8/1VfMy4qN0T5Pj68fC9LehtRCg7svrAHsTlRyVI1O5
KK3cekYSBxEgN/i9yRPKSJNZfWB+Ao+v79ZJwMXphhvpAJiA1a7k3f9eBYVxYNxBF0umQZE/3hoX
kpipUgk4d8xAvUFRc/gYZFOqbFz9mS4c/vbE+2I+rGH6FwTfhBYGLfpba4osZ2EcdOgFVTjtCkFn
Knr3+pI7hDdF/sodRcEMGliVmM1keNLXuFqa4p/JHGUF0jMkcwTSjqZGELsh44MOmuvVS4pyR4hX
Wez5pxHDQdbCasneUY6oAg0A0kEQWoGjhUodo0sStFHlY3LBEI3u3Iug5NVHCLQ9RevGFewUBaXs
pIHuHo3Rg+ZqTpthzk3WIelbAwD098+ZCwPXP4cemJFzP8kqRkuNbKM6MropgZVs/RVqC+Fa8KLz
IhBkJu25MUillkE/lkUeY/0R2H/BF4dZs2OzUmBqePLBilE4XwtLvOvTSMid/+24TMX1qU99oUtg
sTcaKFrqYErwYvuASV00SngnMf+2NxfUb+xRl2vY9r2alrDXmM1G2EydoekJeu7ZXjTY9xzsr1Bn
NHf4xCHKOvC1/xDab34AdaCysMrlOv/9AfW25m34mGx/Bt4zLlVf0VkIUoO5639dNZJJDcGKhAs8
i2gKjihuIWWbIKMaDc6sntE6OX3gJGN4Hw+iENH04GFm49BCbG6pF3kfQYgIIM6SgpkgDTGLilec
hqnVXmkqODH/Rpg7I+vzNcZ8fmSBK88GbYKeIVI+9lAeO/7viiCwDkpVjK6g7I9/qBKLqDKhxPdt
ZdS4vkA+tAM9D8yi9RhsO0N4EnCWMbSbPqySxWG/+5cael+oI2EKCoNYZGTnNngGvTwwQl5XBr8F
dRlYhVU3MZ7zl9xN7KXYNW+MoEhAQ4dRbBrQNAh+K0YN9plBPXRaaQbJFFJ3stBPWi2Gprs3Alna
lTXKjcOLEkyyhqWVluwFHqOH+4sZRbq8fxXXWbxwbO9BrpQ5yokw8VJyHJq6ePNWZgGEAhQmlAtG
flAxMv4+LPftKcqWfPvVZC4GULGFrd5rrY9hnTiYC3gh2HHGHvaL1aC7O4cyR3koJ7bgsCJLa15a
a3xX1h3InAA7E0HsEZwbp3o8Lp7Ju04qZZMqrqL6pPZcDpvqMV2FJumFjUa4gWCOkIKuoAFF5+Ag
v2LtzFlKnu4iPrEtguKY9L8gxkFF4B6TZPVYwTb3qX0l77a/5dF0bO0B5Wsvdxc/591rkrJHeaoU
tWxSkM8pbhkAi3qkKoQHrQR/O2pehB6zMS5b1cicv/3oLm2h7FIu2/SjljIl7IJzzFZj/eMkOez/
x/zB/PpI8o4pKSg0UP5zgeRRyGkdIpzHO+13ugUrCNBsKQiOKqt7j9z30GvXmJL6e3n3ycnv+v7Z
pXxIywQhFmOMqhDuCZmoMvqb6qOyOICGsov+eFyaSxdmYw56AZwMyiq4D/UluwkY1ixCLCfZmbap
rT3njsb+9OJDNYDM1Sg73t1Gj9+yPr6CAUEPbCdcR2Df1B4eF2upJAzc5IpYP6SWCZ4IyCKJFqVk
8pjLk0ysQEOOQddoNSEvFXXpiFHuvEcLsNywIKqZDi27FKDmTi+mWzAnBmYAFAIpzwpFtIDqka3Q
zu7UVXFAVmhY8h5NCnYhW5ld45Ul8v9XT+CIhSZGOsBSaXVQW8dbK9MWVnOfkZF9REoEYD0hfPtF
Cl7ZSNRUrH1FRvz7HKCBiSeGowDcIbvqBsyeE9ofob7r9RyMD4rLL6TY89aRIEiISZjOpsu30LpK
y3bAVxw9PjU7wSjwgDM4Bx586h3wakh6yFgwb4WE7VzDaLG5OJt13wgiewDoNQCYPAbFaI6jNotC
LskxxCtv63f1FKQAvkeocIyfio3h7Xdh0oW3ygoeWGDVis/I1rqFzzB360EBE9roxKmIzuftpy74
AHXJNqqNFPV5u9hjsNeWtuxXgw5UAfokXvsPd/qNRcq5FH5stTqDxd9XPyhG+4MGLGgDGrZqqftw
PxRGFH6vlke97NJikEG8EEKF3ZGPodlasclcQDZ+Hh3layEyzpxPsGVxwPKiko0dpW64Ka0vbAW1
RtxwWA/EVVIdvjxgxE7eTq8LxmaCIp6qgA/DFNp4NLxjiOSyCMB5jMeStmetCXSBYCyEIM97rMcO
ju6CPRLWqbB3Y4+6bhJfzCaBTwHZATD6KDqEWdzGjALKU2ar6Y0lHMnFU+j5JvqRHhaskxD/l3Xq
0hmCvpSnDNZbIycPiN1HZ7Novqsme86/KiP8XjA4c4ujIgrGG/BNAXBAqzLwDF9ODJ9DGXsL4Hfv
yY5k7Q979AOKFUTOnIvuYRS4RSniPwwyEhniK9vUAZmqSuEbDbbzY6ejH2D4+8TprJ9W0ZdaonNf
9doU9VUhcs9f+rCowZyebcJ9s2K2zHGp6TsX5rAgCMuyqDBi5Jey0igND7BzSaxMYLJpQCuDXj6Y
Xtxq9Rra+Yu25R/C07iOkcwkH8m44Lz3PGa/O/rvB1BRoEqndtBY8gOAiR2PMrBJqjNA5In9AvhK
r6zQBvQd+FTOAyWurUBbKHSGvaY/gbDfWnAtslral1FgVtBSAIkAymy3ETeponKK2ArgFSQviLuo
qLW7EIE3IFwG4ioyW5AJss7St557KYJG8J9h6hBlDMSv6gGGMf0yuSwudxawKcJhhQMcFf9B3YJs
+z+DNANLF9QxBN9h8C3w6lL/znQe330CjnI0WdQ7wNy0sLdzIfjaIokjV0mFNJRpK3GwGG9Yo/32
Hy5r5g00OzthqV95D8qiFked0ouM+UupIbtphy5Qv15mpo4GLBQWl2C0GlIaK/5ZPP29wt/n/L33
YGIKfHjoldKtfAl9wkZW4MraWfaUtfAMNggMmB8wg4i9Ze3CeIYrGxfk4+yKNbnXpTbhbMYA10V5
A/VSoHSoay7Uhgvbqli47KAIYMRfIXDVu+jAmBcL06fuEoxz9g6/Nkh91DZWwXuPzggZw0RZttef
X3m9Po+rHGTv/2V7rxZHpUN1iZS18mErt1jfkjEXl+gsGtGg3XwmfE2k+XPwD5/FKbAavNQT9KXZ
/70VCMAqskIAriCiAawhdVIHP+SggTMhO3V8J/2Z7Gb9MSE/VSzgys/BoXDEAGnF32u/n8iDVUki
nxTMn0BQ0GWrTJl8LhEqIEZzUNpY6bZ3Bji0pGcQYMPkPouaN87sEuHHPTCGGAarCppA4Ou9w3wJ
ZTLUXYangMIbw7r0uBNjRJbsgsRzOrZu56UQNBheua8l0au5QwwUqaqBV5Nl0QIjWdZVvBiqnNCf
jCQBH+wYWnPB6oJjLDaGvxLPgCR5oYh0ql18RRM/oo4xwNAa+FUAKMV+U34m4n0VjROHV7SpgL7y
/5F2Xb1x69z2FwmQRNVXtWmeca8vQmwn6p2qv/5b8sU51tDCEDcHAZIgBrJEcnOT3GUt57rZRLpr
ycQtj75rwC3PxMjc6/DKPQqV0IiIgsYWsUn20WVoAzX8FLDkHuR9qae/ENPx7xtvsscdbm5eMzoc
q1o57qDgANZCCIPOmu+MnywmSUxMARdScdPczbw86CjGyZtbyta/QirXER3xgBcex1GuWjNurKgn
A6scyo8YrzFOyOpndJjjP9ML6tzJe4xI3ina02dtR2/LOy2wpN/cspmViyPam1Azqcvq3InCnO5Q
5O31sdQRRTyapx6s+s/JttxGx3qfPkp2A1WvXXDju/5vs90m71zn/KNoAVtpCc94DtKEjWjO8J1X
nNB7A27G/B2HIAoZm21Y8C5Ws68/N2MCPRBc6/CCntnHmIvV2EvTkHWkwTNawL1cxu8NLlfkJO9N
D/e8YtMQHEox6oT3+g4hmcZGYIbnQL4Srz8+A2VKJspURcTAmUnXOtGgQoL/XET3amUjhuCRTYdP
AVfRtkVJVggy92STw2ELUNFQdyK4YJXjX9gc6uxRJzvTkeFbWPFuZZz8XhyMxg6e6g/NldBdca1t
kHb5rbv5NgYPt7QfOXTNK+fxOSiz5JFqghJ7BqUfI5oEdWva1lcRTqzGAyvvadxyNvRP13WGx5I1
tqU8CwUC76ncGZBbz24FS0KA8+rZRMKQHqXj7WXEn1vqHJBx0mNWQK80BaB+T54pWiZAfPyQ82VC
fl4ez3GYi80gTjRuR+DEuxplwFcd+iU8kC48wIrcYjd6yFYZbv71+vMjjxdZXHmlnOMzHivQAl9p
5oXsXR9ReeVEvfg1c+GxDgPkrObrhg4rFnfR7vRnuJGvZQinRe8+lpgXc12Jj51/C3M+FWIeE5/i
W4Kn1kVkGRzc6IiCdhpIV+P35qV8Ejbx6T489na84XF/rFwIztGZM8NUR1VN5pUY95rrb4zUMlFp
JKGbcm6LNz6SV+HW2HIjU7MhMW4E7aK4DODdj4CkyXgzIRtGQaZwI9pb7lDQbFzXz9KpdLNd8Vnh
Xs9Lz/501mCzxT1LwjmFJCV7zRtNuRLUzJwvm8OLDh2lzD1QXKoVewJN5Uw/4XvgQniEO7XGwqr3
OScMujbRiy9ADvH8/mP2FRmSCV8gbFFkXrnHzKXv6GrYpKBcLz78h+amf67fuI00K+cGcJGUJqhM
RhCWcdiqrrR1LmCBkZt9g0YatIbeoLMZ7O4r8K9us8Tmnow/7yHzZH9DMm6SBNPUJz6GKtrdTtoG
raPddBSV9pItvGqgHIj38km4EbdcPt/ZWlmzApUNfs0tqejQPZ9kWS3HkFAf0YfNcCU/oo4wdsAe
s8VxtEFwGUQE9/WmPzz9v70mxvuNyuzgyeiGMQ6EBl2peWh1h/gP+n/RLGJJn5eBVuIK88x+IzG7
Nc+1JokUjC9DWe6JvuSIYQtugaY7iMTSDZdndPaDl+aTWcna8Etd6oAHebmTiudZ5b50UATY+fei
96vZcpVMVg6GswEyfkHRhqjrdACSDzAFZMdJtOXeal+ah2Diiuut5LzBe4jnF/oUcI38kdBH/SEy
0RUWbkwd+tJs5FdcH47GtYoqK87KrVmmjh5JXFTnWgU2lwVds8qcsoCCdTC4I/edg6JyehW/QG33
TlHcFuqB9BeolXhXCB4uYzFRrpEkSIArfSRu+JQ7ETSXZZB66yhps+WT8oagq7iZ2+T/ZsSoZgcD
yMxKZzJv3FCTW2NMdZyx+/JK+mwgjQkXJD6ivCz4fSUcp18pGKAJj+tj7ZKGOkcsK7oHkWdhq2zz
uOpFkFzDhK4HL7QrlNOdxBtIKX1Unrlrt1wJ25U8LcwI9XNo0Ia+Nchbz72OkKqd0lfQOG1/Ga1b
de6wB28m2aT7CJTlyGWBAAfc2uSVM8Nrrn2Jy6ytlNexpNUz7r7f6NfCHY63Y9Ha9EhdatNXngDo
yhseA535RFCqjbpMtk6b1FKvi21EbfNjVCzzObyX7rJjMkv0DXYPvlABaSzxUDiibnHGunIVntn4
0YwBThl0ozJzLMZh09cVoBsd7D3i3s9Rxja54w14ybbGfXokpZVdc58Za/cGkJKhKB1hdbRNMP6I
FHmVqBOmmIKqE3Fky78Pdq/h0eSL0My+lPW1CyiFuSDEvWEG/oQRlqhSQcDvpL4nv4vjeA2u9NFT
PPUm8cS34DXkV1GtGtL3KH+s69iTop1HObdJIcoJUQn9lG9fH327OPDXctUnLeCYV4bUTTSFIiEm
Fd1REqTc7OgIGSWb3M0q0/pVesz+gnJ/1p9HFBcpcLQ7IkpxvknlekBNsRxTpPRBUQ1h5K1qDc5w
6CUQk+IVr7610A8BwfLtcMOx3bX70BKaeW2Ug5nmELWguJWoH7KbF4hCJbP0+DW688xbSL1vAlSR
+W7OdYYrBzi87yzhgeAXAgjMtpHksJcHCdDjHlcG/yh5DYgWcNLdIP2u7pVtehtvLg/3q2CZMWRg
onMKcrWo22Br8kxpSKQuAiZ9mJPABXqWS9z8Aohc4v7pzi0kg5t5yILstRN+cBVa/YHc8Ns85s15
6UMYO6sSlGD1KT5EvU7tp+SQhlam2TJ1DOjVoFJz+wt6tZUlPOSPZBfymMdWPNbZNDCrXgx1YvbF
PA0ehHlBdPDSDHa3jR3zTrqjbmjpCDnbl+f+Z928gfJEFBeg2gFE6aDzPrfyyCgTSGilMLV9fnXE
edvdxDcQ0niAjYP6ywIbv9d+Cs5tjOfeX2BL2GMQMQIxvaEyx1Gv5aIcjxm1qxpS7skWbQR/IghD
Zlf1Nt/mhn0j3xtztBUseNvx7jL6V8qfXew5S/J1kUOfLeOpM30MgjGkeF/lVmiLe22vYatrIwR0
Z0LpZKcee+8U719voBIHHuJ7CJA76UHdVF4OrkUwi3NJglYKc1Gf8P1NrEsvxb6uidYgcXX9IrjB
noA7tLhNn9FaB76G+Bnste5tIlrqTXUIHJTbo+Pt8rSs3U2++BZn+TY00rObManLnGQmtMvAAaXs
CciRw5ltrUOcBUxBN8SScfe7jLkW0TjDZPbdmPpdrRnAfA9ACXw1PIs34434UjmvoEFBGSQ8rhPu
lQNmfctlEl05XM7AmR3QmyQ2zbybAxpzn0vh+qOdbAQINvWQVZGsCBy+BjeitLrxZl7Lf+aZ2e0B
WCz8MgGssJ2gnaZaxT5JkPFtPq6qB+UaSmmOdtQRgZe52eZVh7vEZpw8HXHjHQnmm1xL3oRMOi6+
73caKj41R9qLN+K1aZONAqaI5PkeIq3WX9B1wO8sP4HZ+11O617z8QnykUgwMereTdbgCfbX1su9
7KXc6HsC2ojLtrY+7xCngvClBplu9sU/dMrYBB3mHfRtMK0GfrW1uhcCbhQdcZ3yEEOkAC9/EIr6
9t8dMRDGQgoC0HPF4Lm/lfK0jyNx+IquSE61HeH63jHrh4/8qbR+IwPxMFogmrfTJ4Obu1w736AJ
hqYDCDaZKFA6B9e6uk6qCeBk5hYyLaRtr7Nf0Auw1Vuc7jV4jTq7eK2h3j2Lpu84U792wC3hGZPv
qyjKtGEeOyhIPoaX5Bija7i0A6gkQLgo+TWL1GfXn5dhV52qDkGImRdkLmZkYhJ6RHoQ+CMRUoNj
/bZDpFK/zkErWu6SbQ+aH4IUuZrAw6GLGk01sQuOkPBR4ZKU/HQ0YDYAkyxUEwgINNkcbtsUMior
kUqV4dFePPF+gHBVAYvTHDNBiXf/EtjtO2jQLo//6yA7P+jOcRnvKjVRYowaVle3Hox9ejXdNO50
3Xm34JLCv7WQxWjxzzpI8K0H1cWd47nZCCh1VN3apdv4SbJRaY8zsLgqsE/7Zy7pxvwFl76QsUuj
KOq2JPMXXoeb8AF8fJDrM8B3hS84lCgJBBfC3rDkO4iZhCCm63in3lcWiv0ChHRw0YeQyUzSd74z
lGRsy15G4aN+fa29ovB+Uzug2LBqVEPZ9FCqFlLsu8L+wCXU+gMdOdFLHMFL4Z945YMr9qogcff9
LYy9pkGAokgJ34L8M8L6KOH4/WZCmsD/hJuEb8LtF39qVj0Tb6o7gR+gWCnrPvsEtt270LoqTlV8
AhLDGTqBZIiya7v32sneVYt8jqBEKZ99Ye4cQh4efCgoa+lfyd0H+rC9YpfavZM4vIbjrw1yYZFM
xpCVCRsrEfFV8jG6Q2fzG8jJkr3vfORWtJGvCyQxn3vkq0cPT17eNlq5pJzPCWOkWdgUZjcvi7F5
b2GD2/AeOeTpFpVTrxM6S+NbhGz0K/3aP+nzIvFYmX86b1QGEBDtIV+vI7TBmOgkmUlb9SGowoQr
hY4OGZMX9AM9xkL6JvmY+BTtKZSbDvgZYAUsXmYzpcbsuphrspq0YlVqqJwt661PrETadJC8BamX
bGsTCk7gTVH5c9ll/TwogDmn6EUka+EqmRSE0o5CLs+VwSa5U2WnzkZ4ac5ptIoxs2cgjItfIrOc
Q1ZNZlFiXKkWHCp5I3fltix/Xx7ISn0URrJAYY68mBp1SnugRDOx6og+hCK5q/zhulEMW/LrDoH5
2lFmechafUBfHq/o4Wco4fwD5mlYVNH4JULMRQarpcn4oqGhZ5iiD4GUW7GtrJoWnJVbO+OW42WM
VM2kru98jDcPN7R7ioZnGj113Ljiz9DXPKpZespE/yLygsyosjCTijbBO6lNPifR+Mzk0QVls0Wa
4KpTPjq8KKMWNUotifaKjGLvDKTpedVAj0ALY/DefZaGdIzQHafQnKNIyvk4g4nL5bpGo8DHlPeT
VUWHydiAFs1UkbsWoYDNK3Zct2NUq8Ij6BCfZOxYNmnjB/NU5MZolTl6SYVip+Q5p5Rh1fvg1voP
DGPIgyL1KJUCTNw90/K6nXB5VjwjNewRrYyTrceNe3nv8AbGWO5IJb8KOyCK2WRTAzpXxijZBR0q
js3ygBibDUKtVKRmnkH9MVFPKGi3yphX3rU6f8ga4VknzdFExmIVPSkjqUGVvA9G7SZ57uNTMMZO
4/+aoo2KDHaj8UikV/ciungMyBaA14olJUrLttX8uU4+Uj2jMjZ9A5X549hK3l8slIG0DdrAwGus
MwuV0FGeigQ4ajPak7ILJ8lthcS9jLLqyBYozCplhlLrMfo4QIleXuXNmHoBFV51ino8WW5viyDm
xad4iMwpVBBf7oYyR8lB63tF+1qpqIEXceFpg70cJ7vL41v1GovxMbc+9EzHWlsBrat2gvQY13u1
D2+nuncKqLwSI9pcxuONjjHIPJu6OKqBlzaDl+nkptQaSzFSN6LxaSjklLPL1q3xXythvaJB5VTX
I1hJJ6GCc3iomz+V/jkId5eHtX7ifs8jS1yCGsooLnPgUFN+axKQptRxLhygBn4lZxmaNoZBc3Ow
r9pimaGkQu7+CLTkkRrwRiufH1BNBF8lzaOtBU82nBLVs20KGQGdF89YXUY0y2HfoTIYHE3nQKas
ZbI5YhnD8phV3pDcSiXitvVz6G8vz+yqgS6QmBOgF3QznwYgmfITFTGPXo4oQl5bbWJYoKn4G3uZ
e0pnjhO0czJeRRH6lEbdvI4VkCLJySBsSCf5qKU9J/O8ulgLKMa1xHVSiiVIAWzULtwbcv8aq6Od
99quVk3OqFbPmgUU41OaWMghFIZJVALkcUwNTfPtu2Jw1ch+piFxQVrgMN4kViCv+9U8lIMianJy
vFTksHRy2EaVPlDI5dCbybBV6lw2Et5UMl4l0cOhLWpMZUUUi8pmYaU1qHCh19LnKs+lrNQRz6NE
8/HcZj3/9dz4q6woIcwJNDUefqfIGYlycG0MwY5m0YufZ+glb9o/MfSSEhM9VAZ0ROLGiSvfgSjv
s4JQzOXRz3jsA3XxPSw5TCfoedm3aNnKEUKSUFdtKKDiCjVXLTxBc1LTBXvVX8w4CAdV0AGizFch
jEUJRaqSIa+BKaLHGcLZrlKMzlSCSltWOIH6lfoXRVyCMWaVdkKB2iV0uGTVgXQHUbOV6KrPnEJ/
BD1NigR/xLvFrARszzGZRcY7jULifm4Qk/Z5dJ1RTGTp0Pg+IZbWOkpxDMRtErvIXfn0OBpbqd+H
9E6P3Fo7RAEvDrC2gxdTwKZoBGEkIUnxOY0avPVJ86nJyaYcfE42cPamrCkhBAQ+D2g0gqGFcX9S
GRQkKgAT6+1m0PJXyZhuL1vr2tGxhGDcnhkQBOBRL2wrcWM1yqHB4T8JN1Ly5Iu//hsUY6SaSQ2d
StgYdSNZYXbbCJVX6gdVyO2m4Mzc+gJ9zxxjo7QJ/SyFwLcNR2SL4CAQUKGpcJ5D6yCzRA/El9FS
wAwoGUwjagTsuqRBt2Qc2lngH0qSc5Zo7czVQBH0DwwzljpKC7+a5nxgfhzqB01oXpr8VKTU0yC4
HILch3M+rV6flojMbpuIkosxBWKbD3ZYbM3fGBw5jaW1jwR7Gu22y72/MA50ZKAC8/+as8+9OMU9
lLZz76MYoMANPbuC3rspPZnSAyU8MvzVfbUAm3++iIeUaZAHCGziUVQSd+gjWKNgg//f9kuvCyRL
6lxFeirM26pGiOSpBYc97720PseLb2D2dpBP6WDWGLCmWab/Nih3YYID2VUEnGCl6/e1ZSjXjf56
eZ65uMyGL3U91PsGuPWUWFASFLvbAhRysldC5UtIM6vUkOhVHAk3g8vQq9tlMWJmu+RZJ8T5COSy
dVMRGgDasOl4L5r1pZ11k3Bxgi75fCdaLK3QT2IhBHNKcRKdhkLNh9D25fJAVooFcRpBLuIfEOZi
35s11c0BVQOSeQ2ZYCo/m+amFq4y5dRFkLZ5NuVNQ09G8UF5tByrzmABzVz1hSpRhA7hHpugXKNV
RWuKHoQQZWy1aGuQAhR0leMN1u4zCB2gDhzlkfqPEgm1zGMxmOYSifJh7I7UtPTI80sUZBAIE9Ot
Ubic6V2LNi8Q2dO1M+S0GXMgdvqGyq5W3IzJZPkd9P5CahG8NprSElNeHfiqfYLhF8Xtc+su+9gg
kol8vApYU3zKo9qNRFS+BN2WM7pVC13AMBtwoGbSawVyz4bwQVur0q/gwi3Dr2wB/Nvg9671e1Dd
ibErh29BNVhqoXNOxxnix71i8QnMThxImKZxOKe/q8wRQ9VLlLtRGW7qlnN0rU+pCY1WBcTuPwJe
cW1AQm1ATq8QrprhNvGPebC7PJ/r0/kvBEtLHbR5VbQtIKocOXO9dPr0b2KDUDP5ZxRsm3wm+ZAL
nkehokOxTgonGA8hl9Fi1eqhcACWGZCjGwqzs8VASiPBAEqahK/4+0aqjW2tl27sT8dcJZteu80h
ooO3RME5EFedygKaOQ8hKptNUYeXUCo9lUNomWln9VG7a/1X0r811cTZA6suZYE3m83CSVehpMZ9
N0+oOW3INGzkXnTLQrYys7sOKm0z5yWiVHIumwpvmMzOy4ZuIOIMK5vCk+C/d2kVWpSMXkHepC5z
e7nkBBVWH6eQQwEtLXJMyCozi9qGSmbSCTMbydAFlodHaSqPkVRuDAOlXNJjJI3bIcBn6CMIHnxo
Klum8IyGXMtooE6t9d7lKVjdLVBYEFF9AIUctoNKGaKxjVUDLeTVsEnl9m4IeTm12Xn8cC7/QoCh
9nxxuxJv/CkEBOpLevWE92CcbAzFI8PfeLEFEHvUt6qemQOKcH3NtyMfKkY0tMpk2uYhL+686scW
UMyBLxtpEYnzMnZ022m3Rv9MJd45u/6uXoAwtpJrdBJHivHoWYAAKbF6VB4laAfwqR3nLtVdeY4o
NLx0HReY2f65D1b/UJp7kkVoAPqBNaHLXdl2qH+qB2vUtqQ6VfrfHA2L0TI+wOiKxIgFgOayowuK
5Qcbvek4d5fVdfuSe0RQFGXyDAjJ02ww5nXLE2M7RKBlGDVXl4h9eVetmvwChnEslayNRqwBBtIQ
Vlu+1wVo92aKhtjz/YEDtnp4L8CYwxti73pRjwCrxtwa01MJBrgx+NUUE8dd8oBmd7rw0log1Xh2
AijKb+J+A1Y9S0emL+JkSnlrNB8WCxi1xAGQxDAEEV0/WZDdh+LoZVVzf3mN1mFA2Ql6cCRI2ZJW
8CeHGbqiQW9JIFtARqQG7gdZ+iuD+0ZhHEWelHWAvAQoAKm6lczwYayiTZybnMjD6kkGasN/BsO4
ijbS06A1TPhYhFKmcKP4uatGW4oXehU4Ey8gwJs7xkEYtd8rbQG4oDiFMqj4Okju8kpbeGNi9iri
X6GpDZi6DMFep0bpB0rxpuxXlBogGxQTxKeqrCcuSaf24bJtrD+KcVShqw+ChKAUObdBpRVC2vc+
2D6oq0IVr3VpiBqn4lQWe5M6kJ9uUUwQDLwxzxP346z8xv0qN1rYfh5M1dglGPMkoZsZpQr+wLuB
rF4rFxDMKTl2Ak1TCRAQNHYEjKLUtxocrRzbyZDYI8p9Ia0e8BSseCNjNoKeQ8wp7WAyqqDvhrJ9
mup0c3nVVq1yMTJmE6ha1DZig0Uzi2Od5aiuedBhnZdBVq+qCxDG9EFnYQjjiHEgqm8pwq6BF6xl
YjVYMG2ADPp+EraXIXlTx2yEtBezvJUBmfs+gurpHrovb5chVl37YlTMgaURH2lYAz63QplvXh9z
v9i02jGCbsffABHQjMtEJeiuPN9YsRb2vkIEkLzo/Y2UxYEt52huHKATYSjPl7FWT2HwyPyDxSxV
XTUp1UzYQ6YeEDYYpNoh1CFo6wCfzmWodav4hmKWqElRBpOXgJJIe0WC0Y6VuyEDAYPYBu9dne7Q
ze72pS9zpnPd5L9xmXVTxAS6sAmmU4aPb0HQpwWPwdBzMjyrnngxkcwNg6ADySfz6AzFoeldqUSo
WoOoo+qVtekGoXd5MteN8XtQ8+csnODUdq0pZRhUGrgdMmRduSHNm6LxSkd5OIyTl9K+MyoRw5JR
aTPMb78qQlYuuW+LmOd1Z6/607H/MyYwgJ6PKTeEzI8MYJnhY9TvQMZJEnAWtvbUQzkvuZ/MP4P4
UCiU4ztWCCMQmvx37dBuew48CFqqTRmAowbcm/GfxjcDzxhEi+JCUiXCJivvu260zA6qLHhylp3v
yR0UFQk0FTr9blCqmzETeSnvyyYFNt3zz8qprjRdijWm8SPtDqpxS4twH6dPmvaW1Bpnm6xvT/CG
SRCag/os43WINJYQ88WZV6ciiBPtrkD7OmmgELUb8l8jiq/MkOMRVo1LRwebLiGCg6fG+QCHxJfl
qIbTRuTS0kO3oa8N+V1pnDfveuh5gTN/x2KzCO0Yx42PoenVrsx3WQTKqo+03mbd7ShtJBln7Wfd
Plbp7aj4zuWNurqIC2zGLyhGJVNtPtNJtU011KJDZgdJ/dbw2sAR2/4/TinjFyDyJMUSBVyQ/a6i
k1LaFbSgVc6gVk/bxaAYr9CYsZaWBChdMu1Utf2UWplzW79sG8jknq9ZKsZmmUeAiCq0sMGvCQjy
Cjdp5V1en9XTAdwF4KwWoekhMzZomJ1M4yxA7mMojoJCjlomPmm1fncZZv22vMBhbJCGZdL6BD6G
9M/IDkrEjaG2JYGIMHDF2hEgr+RbYStydvW67S9wGfuTR6Fp2gm4NarU6q7a+xOx8Hh0/BxKhAlY
Ys1fTR5+lDGomCq0TbTNla6j3vry+FeXc/EZjF0Sf8pJT2dflrb7UikPDerksgGNPMLEgVq90iyg
GOPMTLXs8fqCVkH2qcJw6hiPu9Jr+mfQNW7/07BYxvWkSfyczG/KoPaCMLKBZY62qHCunqtOBBpZ
GiSL0f5nMIuoKIMW6z2MtBo3SvMbxU9lkTmR6Kj0sRYbzu5ePQkWaMxama2eUH3AWon9m1w/at1B
Np96P0SZ7yEvvZG2nD3IA2RWLGl8QSmKeXh5bAXQhhKOUi1bdXHKiKtqLuGFg1b91/cI2S4dNQxR
bCyjTQIpBWtEpGGK6cNly1ivvllgMJcKv0EFVT5gUGIq3ppRj6bBtOisIpNB/ZAOp6qPr0XafNSk
RxG4Mj02/rQT5pRWHV1HtRTadZ3GbpES3847ZLug0p1ZsekLnCNj3QP+a1xsc5APxlY1rPChsTjt
BWQx0lI5BRUklS7PCA+HuWCA1SUuYx1mhZjilviFW+mNBUEIDsz6XtHnKCnSr6BPZA4OTSlQt4bh
6Npjp01WkzktBecFqNaGW1Hjqpiv3lrBAADOBzABgDPyHC/o9cFPFNhSmtipPlpFe5UhyTuEDwOI
5PKtiSJkAe0iOa/1btWIF8Dzzxe3miAyhbSYW81GvdoIQ7/peS0wq057gcCcjWmYqTjYMZUDyOry
ySs130n0baHwOGdWXfZXkykm0MCj93woehybQ9HDNPLwTq3cCBUVIu5Iiht1vINo1QoXUMys+YPc
iXk+Q1W3aM2wtEa0siDmeDQeCjNzWRCCI2B+cwrRlYnMf4RyzpzX7LXqNlG9DKZSsMD/KPQNexSD
oW0HFRUSQufR1RjbBWibSXNtpm6cgCeVcM6hFVoiBVSk6GebJU7AtstsrjLtkizRAUlzKzmqd+ON
9tCc5BvfA+HtC9hzcMXYBX9wxbjsO9Y29QKXPWflOslj6SskMu0MEEajMja+kYNDKzljfHsZa7Vb
cgnGeG4QeSUdrmVzD6dpQcI+gBwQ2Ast7SbbZ5vyYE4WhHrTx8oLnAT6xT6IVS5/wtp+WH6BfL4f
kNIkkabAfKbBa+PDOCJG8mDUjib9ugy0msZaIjE7D0SNudwHQJLjA1xyO7YOEQ+qitIRsq01rwKN
S8ULXvxUaMW5uERlNqFhdIHcCZjhxiqOEy6d92JsDYGFUHz4TB/9uwOdO9oj55fvBrxcK+EZE7M5
5SmJxA4sV1BLDD3/QbuJnxtHdyNQVI6bAAt6GzuGo9j1Tr2rHOENLcO7DdhBYd2l3WxxiIMxHHyq
W/Jae+KtcIh4t/Y1166jgxPUPlBHV1jK3VQbpyTO0AyoDyc/GuyRe2ytOSgdKltz/4MqQXnp3MLq
PKOpOOLwyH1LHVHElm18bifC6uNjicKsc41OaPQeAwWNriJI1vX0CK1XJfwkLTL7qeCZkluJj5O4
6U1PHUWXY93zPmEjSkt8ZqVTX6BipgM/JagBbYKNiAIwNS3KrRyLKMVO9mFHN0qZ2CVemULc71Bp
9DfpreVHzKfs4pxWkOlEfSQ+QipuewFEzqhSzHJe4nH1gbmEYd8INBNIlsCq8SSvDa9prqb+SRM0
tDe/NPGjWGzValdNd5eneO2KsERl3gpCOaCsfO6SVSphn0z6oU//CFL63IzC52UknsUyR0/diUWe
GxifPt6o0uPY3VP/z3+CYJ8FcZu2uR5gMHIy2XIk2z6ZvCnNncswvKVi+RonwwzVtp8nTfEEvMhx
3WmNXS1fd6rbS5+xdCgkR9Sy3WVczgyyF/0gHDpJDAEbqC818maddKvKz5cx1n3rv36FvQ2rRtyU
WYlVinrUrHYVwh3Ci2H0h1qV32PjvjGi7WXEdV/5jcj4mNFM6lTxgVhXR1/ERRtEIbyb1ioGihvB
xwgK9B8VSXljNOjinQ2jDU+F2SM8YipF+3F5JKtzJ32pCaHOS2XnTkQFUJ/OVBpypTmjYI3i0U9H
RxaIU2nXAbJ1/w2PmbksmMYknlvsk+quVq79xEvGq9h4zfzbQas5N7hV41sMjnHFuhjFiTizIYzd
hPr7XZ00VphwavJWvdEChHG1SdD1SHkDxO8rF13fthiZeH8b1yj04Jgdb7EYd6sFeSwnIqAKVPmb
KFlx6fQ+DvdEPgiUk1tanTt55nnTQbHyIzSv02YsUx/XJQjaq2O/l8AeUvH4ydevvQsUxhxyRS4F
lFGixvYYXtfbaYvs1S47lqDpiC0kbqFR5pBdbgvHzBMzCzKjrsxZvxUhIFwMF9/AWAltFUGpE2yB
7uOa4N79hJq+z5cHWQWpTeV0trrRIU0/PkOO3ib7SQXjn8L5htXyw+U3MEaE2OiQNQHmoQWflZP1
tno3HJoN+ATfq4/wlrhJCeqrSnIv78b1S/Fi7IxFpbk8ak0FXFBmGgJkvIcD3cqf/ic4U5BbEj3Z
qt6RJb0GqTnR3b9gET6f+9niF/cUX1GSxIyAr94fzQwXcf+qRz11DOTRMu7ag38nn/zJCt4vD3x1
0y7GzRzssdaUqjZLJ8agS0OUBtImgtvwkkAclK+H0GJ0eoK2B9Rw42Cq32P/oKZ2EnfWVHFeyPPH
/rhxfg/m6+hfwMhq44MVb57EILPTUP9N8JIxpdASyZ8pFPG4EhG35ZXMrjqjBep8D16gQsWwDrsR
qG35KfiKkyZbH3qjo/GgIW4YNd7lFVslWlpska97/wIvKDNTaOf46WhXtq7jday/4A/0yeontYFu
4qv4Tm3xTrjKN/RRie30VrgaN5e/guMVv/gYFx9BQZMHjwW7qSTslV7yCsWGFNPfnFuLqWU8UgHi
6y6c7aaqc8vXKluFXEfCuxLyFpDxOWmdz2UKQBHjj0Zym9apwg81cceksmKuAPlayHK5fIynUYWh
zvTZywpdY406mplvRN2JutZpGydE4E0tPZ0+oQWU4+N4S8a4GLmtRGhDYJi03SDgMKS/UUrNWTDe
VDLuBKXpBWRwgWHKVj+99NkumzYGav0gQOlNGidSw9nvbDGaOtZR280Llxmu0LoRlJ9ybMF4N8md
PZqHQeBYPe+Y/vr5wuxLAzYf1Vi8dIfybXkPidvyih5MN7WiY+PFVkPsu9F7TDfdvrdUyDZf3nar
d+HvDfHlGxb46D7wkcvEiIWEuoGuIxTIcS+z+f30oapsgrwfxIMsMU/XCipRZFytjOKpDXe6eaDV
U5i6OuEMhQfE3HjUQaiKbOZcKkevCkGHtEfrZto77V+V0YCQ4d8hMV5E6/osHNAtbIvFB5rNcTNN
kWsteB2862tj6MgQgpcYjWfn58AYE1FKtZlrCCWumZGgGGl3efXXd9c3ArODRzGUJ0OD9U1SbI1R
hdOlsH1dueoKwUoD1Wl6nXOkfkX/f9rDNyazo405XVfN7HVRXj0nso4nXppD59NMs63elAqxKkUg
k5UaivwRtUqGLrGqPmQZms2tPBLIu9xOzUc7oKGqVozhSuyH8k2hYXqH7koFZFagH7JQCRBts6lB
5WqJVrKqpcYflBX6T+0oju/QroTcVjWA2jUhgmmPFPUIiRYE24DqvpdRleDWVprJUe+C7qiPY7BD
LxxIMSk9NjRSZ7EbZXAqk0QfnTFCZSox1e2kN8rvUKxiaG8kGWJDgurGZLgXSz3bJJV6TwbB3CqF
DD5H4X+kXdlu3bqy/CIBEiVK1KuGNXh27HjIi2A7ieZ51tffUnDPthbNs4idg7zFwCqRbDabze6q
+K60Y0WyoOJkBAzm/22Gp5eZg8VCaQBmF4QXCor9p8XJkx7H3EsNaUTlaim/4+3MHmQE2uKz4BOX
y7IXc6QRFJGtGcgFnCiKE2Smm/7d8f2JwkVGipUVoFjCjqhBc0Z7Nxh2UfDr/J4QT6EO9jYVcgkr
g87ptgtr20iLGSB98hAue3X8vtB9iqAP/Rl5vFPa92ataPubg26DysUMxqrk3ExADdq3uH6KtQR0
eJfKcNTTh5TKUiDC5dqgca4ls2IKzmugKcprrH8Y6LZaLP9/nEjeu0xlEgY2QJLqPuhviX0zqaXT
lxdz5LXIzBelO+LNpZI9gQsPAt1eOQ1BBwKasdMFrCI7y5YOFFlWE+yXaXLzOLrpx/CmseY3q83/
5oDbwHErB4pGq+kJuGxC7dWonVmJHUt3jPRqks6oqJId7cf/jIxbNrMZbaYoGJmdkKOpJE7EDpX9
qiAm16zLNEJPsOFj451fSFFUhATWKoAKumj1jyjcJkaoQSCoFCvn3TzlTtNmu7lI3bHswQtU7KMw
Ocx5i0Zz9fk8rGgZ2arJjYJCkDrxJYwF9IwgdQf5+KDFAWvdDzRJ4ZRbXPjsaxWPpOfhRFtiC8eF
D0FkUUWdAJeq92PW+i37nnQyNyk6cLcgnGlaDbOXcgBIWP6CnEWcekMGigWwK5SXJDAlEZG2+kP+
rEWrDx53TW1VFuDg4mwZq8kG34iZRk4WvI3MQf2ypwegInrscea1UBdD07A9d06gvf/FhIJce0UH
TwCfAM0Uo0pYiWZyi/yEn3Xj5bmTXdCF87nB4BatzqnepCtnRhoRtMrsxxCtdAmi9lfS/zRkdFJC
E2Ggl0RNg2GixPXUsTA9LUM6YqcXOpI4ESiG3idaSu4goqgPien/gPAneDqCfldZaQTrsn2KCror
UHH+NyvzCcEd1ma1KEWvYBxtFfsRslP13Lnm8PM8inD/2irRoCgHUkTe+Gy9s+M4wdoM2lOXusRM
YAJ4iwWJtDVkElMXGsIGjHPCyMsspEwBZg8PgXmnMXTB03c0rXrUOkbdXzTswQvbqDKHZAgEck4N
IeiLygq0VTiAVPvQapxkon6RSjbQ+s387t2irLt743dBk0pL2mIDlfZNgNIE09qn5C7JJDAi976F
4R6P+3FaZmNltwiX4pB1xr4dUGaps12VEqcHh3Mx3aqajCFNtJe2qNzOtdMgtMd+RSWvdv+bdBfE
fjxvgLL5470fVF5aogGi7yakz2y881SMvE4FOJ60b+exhMNZ22sNtvIXqNzJXFhZ3g0G+CRGWIKq
sYvRoK8NeHXPwwiHhKeOP+4HPIccTNWVyaz1gKG4uqGQy77rK+O3HpZ7VN/uz2MJ9i94TMlq44gF
oRN9an5NEhs1SorRv8YOtwSKS+Nwo8cy8rp1nTkjP0HhNm4xGyW4EFq0vjSHaumcRnZECMwbAJA/
U0EYTqCwczqM2ZzjOQ0AQNPWy9HHuGgGaEwflwa6jIHyEbW507JA8sgj8EfguCU2CsNA6KTyxFh2
EJl62HRoL7PgwdXAmUzj3qoiJymuuquKysqcBIZxgrd+z8ZXzCHKQlAfgRK1YQfWgaQtD1l+XNpU
Mq4/edgv67UZGHcGFpFpZm0EIA3dF8aRErcz92nrp/aTNe5IXaC35zAle7r0TtczBKSyinDBVtsO
lac7QZBGx4rgC+b5OkMxFWGHtDict31RJdUJCOfh87W3eFnXL1VmP5hQ5pLYTjy1V62d416boLYq
ciJtfCgRfkk2+X8BR48vKNUIRfH76WKi8GKZR9KjuwCXaYp2S4Xtsvi5MB5apXQC6wgtKQfyk+fH
LNwoKNj8DyrnW5QqI6NqDeir6Xda6BXERaC6U+t9WDpVjudkGae+eCE/ATmbRYddkSsLhtm01+hr
sSe3niTBlHAqUXMFYkwTurZfaq9mwwqqsBphrmrc3Ux2NHlqPUPcXtOhpmajoxW8+z2aofAyRo3F
BO9XKeNGEI1TWyXoKUgxTYRDp8uZm92spOOCtgKE2kFI0Lp4E5Vv51dP5K23IJzNKBnKw5ZhXith
Q3dKXzKyVyHYZbljIzkXRA122haKM5ROBWlbkGE85uSjvn+q7mP6HFUPU7e30R8+Vn6WXkfZu67u
l/4wZi4KSOPYIzIiN5HP234HZz9dzFQGPUT4PLCFVPpToc4ecg6oqp8kW0O4glDVWLWgUS/LX2VS
PBuhqJ5gxDoF0ftuJopblbvzKygqx0VVyicKFxJFdhVlRgaUhOae1nrT/M7Ui0G9jOp9QC8HC1JM
5CpOrzXLnfpXmv4OlvdWVs65zhrv4LdfwVnrXKnq2PXoF9Zj30It4Vi6fU2dLrJAp4y8ZSfJLgjn
Fvq+YB2A2gvaa053h8msIFMs4C2LXXlZS/G+Y5E32lFZ9lAXxRrQmqWr1uyqcstBZUkdpVWECaYQ
kqz9yaMOXszcFJLQqYNHHqiLj9Cy7xMn+90c5l18lTz/grb6LbmJPW2Pw+w5g+q9epCRu4rn4J8P
4wuikdep+2nEh9XsIQ0iR1+OqS65s4gcBHpBoaCsWuttjFvXRR/nLCt09IY3T7UKH5GALOOCLr5G
ZL0honneQnG+KJ4hZbnoGE7X+ireLVKwBZzfKzIEzgXldZeN6QKEEpoorVY7qew1SXhybAfBeZdk
mvLYGAARJ0cQYkSGP+ZvkXpIIDqtXATtlSZjcxJZAfQJ/og+mwxZm9OdALn5fE601QqMncr8Gs0G
Mog/L5j87iYgIlgFChAS8w2SgRHh5pDACiDketHu2r1te+1HvH+evX4HJWAvcANQcDi55aA22peV
wotc9haeswylzGk2r0OMQTWqwk8jMraMi3iRnPtCHMT6kH3QmA57P51KZo4o5ooxzHm6jU3PSN7N
8paSh/NWKFywDQrnsFWijCuXKxw2WPFM5WCGqCiXtdOJyq4RkoE6woL6EIVo3ulYRpL11lAiZ2iz
/EZR9w36LNlTED71i6PT8jK173LgG2yHRhFbttNE8ATSMgx5PFyhwEx7Cp/NZhhp5Yw6xlWtZ/Qm
696Knun0QYpHpXaixUN1D8Om0G+JjJdLsM3X9BFDVTty+RrldkRr4f4JdU5Ug6rKT1bVXthSGUGW
CGMlTYcyHu66uLCdjq9Ph7abbRP5tmqoHG2mOwjo3J83FMGZSsia0UPogEyozY1DHTUzbQYIN9OI
ga7UX8Bd0bDffey3EKmO2e48nMD6T+A412VGoC+IV51oZQT9lsKudWVCKw9iejodzkP9OZo4hwIB
SwSXpg6tZKQ+TqcvArV7E9goxB8vSjRgjC4IWxwK2S+vvyj3Q4JOm9J/R72fQ78NLlj+IC8Yeh+5
l17prupYaLo4/0Wiud58EH+WKnZmjIuBD1p6VH3/mq3Ig8uOwPIyhNdVM//FhRgTYKAcAO2l0AXj
tucQUnTQFcDTVglwqPYaHkb90b5EBzt1XsfcKS0nnd3zo/yjUfl13j9hOd9DmgHpSdC9uE+5D26L
EES0e8grOcHRuIuvloO9Gy4zZ3Js3/6Bp8vcebOPb+0B1Ha6E+7a9xuQpXW72Q388x8mimIxHxao
J3B11aEbfmoQYReDODvAhwXflV11FXrdB6gsmRdchb4G7qW1q8zNj3/BtnQCS05hgzBTtGVlBA5b
CFnqg8Oezw9MVM16gsAttK6OdKgtIEwfg6cf0M54U94kL+332A0eKHLATvhgvFQIJ1GO4F1Efur8
/h8/gVv0vEppmIVQioZgqwOGrnftyvDK73f59cdrdU3343PgYqUVjznUmy9l9NWiaqWTKeBiSJuE
Id55MAXK4Xq6zX8zF30o5oEdP17KPZq+gsJRfhgP7MHeW/ez8/P88EUXzxP41e9tklxTgzoiI8bw
6e0tc8398K55E0prw3sILlZQZtZdsDXKiGwEpzzkvtBbhaoQnEa8h7OhWFXlSwqu6cBvqx0lMbLj
mTuZHh5p1O5aCS9QUqEmLkOR5I848ifZQ4DwDNYtA+9oBLoTeIg9HfhcWZVpQQjGXTpcrvXOSVXD
gVNGn85e14+lfctaJwRJe17cLOymkt1/RQcKKmoNjJ/qaGXj9rQyQdnK6IE/0kuWeGFyLOwQ+eCn
8wssg+H28GiiKbtVsb4BGm2XurxCR/iH0kTftE6mKyFSOiU6M5gJhhwLVfjckCLwaGt0tSXwl7ud
F+2De+Znx+mRPWp7/TBcTt+U6+L3A/2JqGOHo2TXQgd6cttn2a4Se8zNp3DDbpIWbBAKZjeFHrA3
4A6Mq2myy90abZTuhG5OZ9iru+XCOp6fb9EdZ415NBSSgSQIyYtTu5pmdBBpRoJJ6CBZZk17hdhu
B0HVccrR1xHPt0iwvqF/1SetjNtGFHchNW7ArnAT//KUASYkva5nbCsSotPn1xB8Oz840bY1IY4I
5ilTxWWKj7lmaoNjA7NKonmenLAqrXA3aWEG9bI8rP3zaOuv8cfxFo0LuZKwbud6AlrWdccCrbZd
q/szG9w0BidF9HoeTTh3GBqqAlUwiPCvTa0FGa9+LDu4nBglbO3VpGaSG5Qo0Q+NaFDGogLqTwb1
1DbCpJyhFlp1blnODhSonAWyp3bD/DQoL4eiuAhGSFQY8cFqDGdpe7fUoHfb6C6h9OL8cInIMaAG
EtT7cEEgHOSOXjLkoT70TQcuEeZXU+cadnCZz9l+CqaDlpFdUWQ7a3zQStPNVX2f9fMRROFOzaAK
QJMrSPa5EfQgezA09cGPpHhL8ahF+wqsuNn1HLMRpA4ZHlgtSZgm3GFgr0B8rFMDJwi3w1KDREqo
4su1+sUarzTbId1rBSnM6I5WzlRcmqpUYHv1F7wtbjHX2dwck2ZAG1VtgRm2qRPjdbrQFTcc/VxX
dmp5O9nXWpY5do+Kml3/F+lDsgXntl2UBWRKZoD3o/K9a5MLkz22WucnaIucgtox5vfzxiGMCraI
/NYrGG2nbh0uVL0YckFR8ZoicWkanhmazlh7OjRMQO+pgz+r7ZxM3UPCpch+jfOlZf+SfM1qiucm
n7sP4f0kC9UJXwMlUM+erv5UllKPTP4SpL4V3NXFi6rkIGt6rrNfCnuQ4AtKxIiFJJ8Jh27g0Zbb
KjTVmjoiPeafPDaIhozoCbd0Qo4UStnWzk5RHyN7wxVdubaYXFhqxJpWTcbQuW32EA07Fl/MCiRd
9B10I50ylHgmgau1mYWrNB7oNLyucVuKWmpUWCrK0fI2czrFfqgbBm1P6KLGP4ZK9uC5rhe3nido
3GZqAq0xw3gtuStCGM11DrL1wPJK81s6tk7aXhu65FQWIyLHDSGztQqVGx9KtYwibRFbWnEGNS+k
5IznBC33fa4/jP1vtA6CqE1WvyBy9zaubLjGo64FZX6c3SRGMnQmRU0QZClbekNAvE5I4RiNr45H
kvnKkrmGgrrNN9qXkIA41vrhvOkKDrWTL+CsKJpHXQltzLRulS9FW1VHuyON5CgRGs9mmNzkGvGo
hOVawhUP4TEMY9ek940Zu3hJ2nXGXxT1Ykh49kObMQ4ug3cGSWfl04KltGPVt8jisvhZi+PHrmS7
OYHVapXEeNbv/2Kun4iUI9pD2KYlQ79Wj6G2sCLZIWhDN5XqgYjXCvU76G/G1eiPT94cMYppsLFM
UFio4ErmVMryQ5VppQmcCubuE4Jz6wHRq5GsdXBqUhyQGAXX8G4tOyhCbwI3G1Fezpuf0DJsAoUf
GzRTcJ2np6Y+xSggW5XmlMIZFH3XBrdNvGeZqxezdx5KvNk2WJypD4UNEagRWNZSqndzV13bsXnf
L/a+GlCpqRPlgRgx+LSQUXamNpvvIJGu+zWNLvosT247luffJd+0ju+L5Wy+idsZ9lCNgx3jm4I8
eYIK6I9crW6yLP0IxqccD4ApqJhHJdjTNHEWA9RuQfhBTMhRn/8OQahns81ncP62LGmfsLVkFQJv
g00vNAjLBdOTJdNOF+NQlOZAmcdifFvS0hYl3qmAE4cuU/dWmB5L9F1Jq8NF4QkG9AnErbVBhynW
e8zrwD7UqN+bc4eUaGB9D6PioGevpg2pRrCp6HPn5e1zS4a7ntrP0JxytCK9SWa0mNoy8gjh5tp8
FLfYJR7wJzXCR6nUIdaVgTixZfvcQt8BOlWmWbKoQq+0geMWVVGUXmkIJrufkfvuvGnwStTT/I3l
YDVXbTBIgHKR56hC/nNKUO5XVy5UkHbgDHcoiq9STXKGiCfvE4jzTGViBsOcQDsvLX4adLmz4nsQ
wNLC6+cPPRglHl1sqJ9o3BnSjFEbo9QUG0LXcXN1VLvdK1pzY6sSr7T+0FcH8A8Qf3SUOSj4aI4S
2ih+bZE1z1Qv73JwXj/XkWex9BKkdOdXTNScj6MR8SpD6AHBMW7J0gCVi38KkZd8OkwQ+tJQzlCA
kzkzypsURJGKWe0Y/dn3v2nxi6B9FjdBiLvantnnko8R2ej2W7hVXSip0yLHedOOSeE0qB/wxlqP
PCOO0sP5cYuWdAvFLWlFy4wlBqDSMTxmgwa6t/4IUXcQhMnI+yWj4jta576ayITWIpdqynVZI+Ov
k4NpSd63hAfaZkR8GyusJiutADCBku372HhWSlR8085XQlB/dcRNNVSyjeZ+FSuah8S3YrwbGoYT
jzINO9HuhFeHVh8YNpAq5RJ7TB17paYw4zYc3QzCjmZnua1Nr8buPdamhxGykxLPs5opv3NArIjK
CoZM2hdhlRFRShOtUqv6rH+3G0gItGWSAbSovVonsxeGMiEv8bp+QpLTaCWoAvRWrfK7FqstN1QW
5jfxCC3UgcoeuNYJ+zI6zcT7loWNqvInZa6NSmzpmFBwQ13H4U8bnL9E7fcqNKaS9LdFE0SBkEQk
/bFUB4n3W0/HL+BI+5omip7X5PPpOJmW6PpYA7yak12c0G/psEgS/MKp3EBwG58kU6KWCxxsb6Y7
lPUf1CzzykjWLS9KBYFP9HMo3K7XC6xStjryJLvSo+9jFKEo+L4lXlpfmBFYFdQXBV1xf+FqdOTs
CTTY1mvI6fwVtZ3bbYtD0exx18mDXZH0ews6cwqLJAVGQq+2geJMsqcm2mQNQEXM9CfEEMk84tXZ
voVk9935UQn3ON5kdJzzKFHnWzRT6Mbi3RVTqWQuolX0rBfgPkBM1eTvlIV/NYefaFz00oRpa2Rr
YBFo1ybDE2ZytKPYSWVpTqEb2YyKs3VIIqpWNmNUc5jvpwj8KdVvW20vpuh5gCTu+SkUr9bnoDir
L6OyJtnanaV0YGi1r1PrvQvG21Zm9qKowt4MirN6UsRdSiBT4w5zbHt1GKR4jO7uO2t8Ccl4089j
7IboP7nMzMSQrZwQHLUdeDqzjbUb9NT6B5QiqVoOcAoqB6XypulDaY92Hjtl+5BVv6VMscJZ/QTk
le+rUEfDXQ3AUtuP9VvfeXb6nKuyXkURHbVtb3C4bY1X2DpQW5CydR62QOjHh8DrUYrrGA7dvynX
s9feLn7uhQ/Klemftxyhv9xgc/t8sIdktsoVG4rvNEt2FrGPuS47VMXB4QaHu5AvFIKURQ+c9M3w
zQviG8yn3yp/3hXfalCL4rDbg9xUEgWLXuNOppa7r4UjLnOsWmGfSj+LPOUQ+Mb1+GT8yvfFYc6g
F+U2vyHFRSVOTTivf5QyDZQBfym0QrNZXAYBgBm5tjU0ZNbebDWy4a2r8+VA3aBwq6eQLta11XKS
Zk/bWwrlnhxF4kvrQbegCks/nPc17mY4kOzh8bzlCHfHBptb0SK3hrhSgB12xuWcAUStr0CAsm9i
83AeSuhLN1DcKoJSAvzkIaAKZdwr4IwhcwLxNBQsmBkqDun383CytVv/vsmHTVVQ9VkBOM1+rbT7
cq2bljkz2eytf99g0AxJIyRJMXtNjKPhPu8OoXXB/qK9BgVqePhTddRz4cnrFKbt9C5iqYpTqLjM
FK+pPiIpKZvgkQKNJhTvYShoxD8Oo+6GKmcEUR3tnjXWX4xj1Xjj8roo7TUa0f1hqV4K7TEtyofz
6yQMHDbA3KkXtwV+cw0cYiT47NotFziSLnBG1EWZCYSGTfoXrxXboXJHUE5ZPJtsDVVUNL5OxNqB
k3EKhnutXmvFVAnf3WrXX7b35wD5Aygq1Cga1lgl6dCi0Idvw4xGrPOTKMPgDp8CSgY26IxBeIpV
w80gcNRZlaWMhNa+GQjnp+aso0bfAqTvK5BZqdQNCPMXS0P4VcqCIVGBDQxy7bpGFR+KXbn9W7e1
NpMZ01Ynh3LZx+VdEryixtsIHzsdCcj5mdBjn9xV0bGVPeaLCEdOwLmNPY5dWcRrK6yR+Sm9NMh1
aD5T0CpMToYHtfpKow4bJKeNMDQCH7VmEJUgsuRGvNSV1ZYxQAslf54idDcksTcS4lfUcNrWhEhi
4qq5sjtvO+LBbnC5wU5txCZzjTsXlPjMMZ5pzdAJ2OxP5RO4OVxtfiogElayJ5rKMlxScM7v9G2m
W+AEQuiSDqhduC6LG4t+QE/Ki62L3trXgRc2h0CWHhHa8mbMnNdRwiW0QU0NH0D8NmH3dW86NKh3
mvV0fnaFx9AGiHM2KlXHposAFFnRccZlkinFbiV3OQ8jGc+fm+7mJEo6mkwVXWEmO3DqcXqOQNik
4HVf63vJPUW2Zn/+vgGLUgPv+jXAEvJbq/xJd4PwGOA5v16Jm8ad2u+mFuzHMuURcSCIjm6KvmET
RK2cmyvzHGRQIWL5rhmdEIxJ6RSik0DZMz139KY8kGzG/zdHQ018AxOtLNZDhga4zH6a9V9V3h/P
T/t/mYrPL+J8YtWgXXJu0P09VPdgnxiH2yFDv190QUG1b+l7BW8lZufboSSYEhV5Q8rjE5gL3Fpo
yNCCYSqW+rUJ9X1nEmeazFtzNtCBY/mVEjpact/l88XAJrzYqUca5UddfdCz6MKmwWNtvo/stWiJ
q/YEZhJdDBYekkYS7btS+9VmjR+GqVOXmuoMLd4+VsaQsZYJdwnDws1AuLCQmHZKZ4qBZMPd0B3D
5KNGmZCheuE0S1ZL7GA/54xzsE1QDXaw3j1rAi3OhzaY9mp1r3W3Bu4UioVnl8fz5iHe/J+AnGcN
GzUzjRHWURkB6IfsQ6tqaNGc/PMwUivknWiBDtlhWPdFfgv1jpqBzCZ3QhXFX8c0dfO+90AKPWrS
14LVyk5jGwp9YgpSLrSxIbfLzWhlo5qPqAiAq/iqDeJ9YFyYsHhcX/rkPUVaa0rcobiacq/pBwfP
lpKBf51g4GtrqyLKJVWLf2BSzEFv8SiNALwGbU6L/NYuVS+NmHhBzbyczq5V3jUqJBcLd2m/UTB9
Z9GtOv97RsXT7+COE4I2/z6q8R1Rt1Q7JFdG8I+AjdYomtugTGIHjFTz7vzghWOH2DZydSpF0MB5
gHEhaZhSHeGYfZMZh7B+TGWU1etnf1lelMEyauCGrfKyaMPS4hl0RiNOYFZ4I4C8A4WECTPQlBMR
zw6uWvS1SE4y0bBQfqqvKuJI3/O1RAqxYFAGhjXNNyYoYfN5F06/zk/d13AZJ8gGg9uXk2mHqJs3
cKGKQGUIs5HWX8lGwe3IeK6zYFoXJ4/cATn6+abOXs4PYv1IfnG2g+BsrkdmwFYUQFjFrWL1IJPy
zfCqa/91Dvl0rrgAZsR6aOs2c6f6Wp9+lmhoyO+ZLnnSEK8IigyQZQE1gMmh5LM5hnOGFenJ6HTh
Lu0kSy6erX8AeIqKIJ7ZrKYAqOaHplnf1aPggQyBxHq/HjGYLci1gyCNgd2Lr9kKLcgK2etsBUMI
wkqUu8PxLlVAf5pJXzyHVEl/Qiyxe1yCBGLubZYGkluEcKB/up80VUfXFTeTRWKMamlgoCSM0CZ+
zFWntVInlxGVCi2cAgDiWEgZWFwsNll1Preg10QD3Q82oLknAKGPeX/exr8GB5jODQgXXpmRpdTd
CmJkexbfLeNDNjzh0HH6vpWsnNACN1CcOy3DQMsWA1AsuDLRtln0uXt+MELb2CCsX7AJm1GFa1bK
AITReMnjwwQVwvlGq7635sFIXspR8ogmct4aOorhv7GjvjAkdFPbQKjPRmBVPhY6GEvQ8t1EP6Pq
w7B+xMXx/OCE07dB4weHhsMR4T9eteZDnb0rlSRpI5w8dPOtLKqA4fNTqZ6GYzgoMLfhuQuvdPUm
rRBa26+W8ZKAJX38OD8eoXmvMs3IuIEuj7+MF4M652wJOzcZDAgpak5bJSjXlgUOMhjuJGqs3M7H
CjAZPRo2OgF1OAXZkUqEi7MZDHcaLYlJ2LwOptmVN2CuOIY/aOi0FE1/fvZE3cI1by6Xn/qD5Y0v
DO2AidtcgTH2/JQKShKwm22DrSygCBn5PkS91hdUz8XoFcg8cjF58Q/zFS3uh8DJr1IIOPr2o1JJ
QMVD/8TkPAhTBiOqbTTeIkI1h0fy76s5TsfEuY2mUxItCfD7kX7VVAfT/m7L6OTFNvI5BG5r5bE9
KgYDhMluFHoMWepIeRSFp4bNcJib+poD5k6NgcULxGOAkdcrKc4bMk4rb0v77/ugKRrm4JZA/2Wu
5+SpD1TTfsLBt3buDSZc+pIOD1nAIvSAsJ68T2lU/vuG9VNEzgCWWg+VMEdDVTE+D9WFan8/b9Wi
mduOiDOAJdWqfCD4fa09VMPvUYeO+7wfclmKV3QUElxzgAVeli/VkbOmJeiqggNUJ08bI4eSw6Ae
2dgi8DucH5LI4LZQnMEpUQHBpxruotKRxllST4+eaxZ7/xvK+hWb41AZzC5MOqCAUSfXBhfPsia4
tP4GBNwq5krig3qZU5ClJ7bZ2etQIPQCKQ0D5GiRrNFZaAJo1fsPCBeJNyGKccIIIDE6lhY99kw0
pKapBrnxx/PDESJZaLdCn5dqgu/0dDikQlYv0bB9LGPVxbxNpkOg+oNMuEpQGIPQFfHrSvQL4dM/
yfnN2kzpHJMYeVl3sAy3ptZTAklaQ18aBx3uDhTb3DlHb3MQ7sxWVvW9Whd/r9lic9bH5k4vRzyl
u6RY3J42d4utSW4bomACzA8MRyJyiRZPcBRGS1TAXtayjhDnbV8MntGCpzbpbVROleAn7Zog9Qhr
wPA29pIHIdH2whEIgwHpiwGHe7qIg0UCa4kRKlkQyGEhKLcrdhWw7i8uAjpuUmt/HjgQeGrcPlNs
AyEnIrLAJ+guC4fS68DKZde780YpHM8nEE+PW8/lGFUmgHS1heCv1gTdQ5FXo4rLHFQwJTtabJsb
OO4IQSqynPMSYbQZTw6URp0sUQ9sQoSbWRBziQu3s1EdO9321SK7JIhiaiRc0D6ChAvIt7ml0wst
0KaY4XqHfJNhf6uqCNyO9VWUEs/Qfnag6Tk/tyKvj9oDdACpuM6pfO+YZfeT0RWr16dj46hdFEJc
MC4OpAbt7IBXovrlfwPkdx8zU71rAGhnJZLCv0NTdZISQaI1ONSYns+jifY6OjChxArdNdDJcGEH
ivPqUe9xWTUm8KUyE+8GMv1w4QyCBwQ1aRZiT36vW4ua6PlqnRqZvML0Z5o6DdryQbHfPZwfzZ8o
iXdd6AHG0x3idPAKcqap4o6QZW2HYPBoH7oXcq2D/c6ZXsab1AWHGPlgx3G33JjO9+LavJ3v5ttX
1N4e7IMFChC09frnv0c0u9vP4UKfelzUJarwOesiTkGJR+Gn8wgC+gmK8tPPEXMbIi5znUBNuXP1
Hb0JrkE5cdd51sG6yS/6V8UbLqpr04FSDkaZXxV+JwtVRAfiFp8z1460NQrKgG+AkzPLrlh8E5SK
V+Kp4vxIBcTt60gZNF/wHL2u76nXTjKUcrYjOiqxTV8UnIDpXHjmBKYsM9hnOe7wfQcZP3SVoYkU
NSGeWvay0lGh77NQlA/WXDDz4cHl9COyQFtqo8UNKkn7i4DGx9xkTtL0u56ACSELnWG+SyJQFUY/
zw9f5OO3wFyIg8f4Gvc5AE9h4fTxoUAHazcdz4OIFtOCc9VMpH/xrMBNsVrZTWqaCKUVa78EYC/Z
M/OdLhIPJ6gsWM98UE0gQwcJaJ66I+1Hw+jBiONq4Z0JIVp01btxmh0GrT0OaXeI6fxgVq9o23WX
sECbuHZBikjSsSIcq42oFNWy4PDiE56KQoiC4mPwd3SZi+rcpAydvPEhPXh+TkUnlvWJw+c9p0Jt
GSpsYDFF8k2PE7/Wqh9LoHoDCZ2q/jnHsnI9UXDFsAlUA20kKHDmfLqx5OifmMBSEMQ6FFP0JT80
JZKDyRTc6Xp5PY1D5JJSCVyiEZlAk8jboyB+FcVYE4f8AQ05jDZpZtAw6PQ9Ge+G/NcyulO7m/59
H+naWqBDQstCFbDOp1nRtqCEKYHjMdlz1R6T5LWNP9LqtVc/ZLQZguc9YBnguqEoDsYVhXOyyVj0
M45/zChSyv2wm/GmNe606FajO6btGIFyEnkmsnylMF+zxeWc65RCiUkFF5urGrufk3uvHNpmx358
U55Y48et3zxJvIxw9Sj4LdZ+T/zj3Ju5ZHiNWTvlWYbGXHplqI6uvanJ90jGuijafmyDxPmzjI4l
i1ck3H8cCNlV6tuYuoaMc1zoa7Y43GYIJ0uf2IpTdKiU1Q6DkznFhX7fIf3m1Xd14NLH8xteMrI/
R8jm6haMyf/PYbz24qNjtnwuUwhN5d/O4wi6KGGVSEVAzQccc4TP5i2tVYKZecLRuzdd7aA97koX
UmHsVvsRPixusq/vQOYxOsvreWDRUbTF5aKabhWdL9kIq2zfw+EICrnQ3p2HIOtv8IHcFoPbcYOa
6WWqAGPYZcQhT9AQ96YjO7Ze8FA+aqNXuDqo8qgXvmXuJfoP3L9J92y/gNt7WWIpupJhdhdC7tJF
3YHwyjVR0LGwu6FujpIByyaVO3pnanWzOWHA1oO5L33tQ4FcNWRHwxu0Vcyjp3mZF++Rb+qdZXaM
l3C/XKB59iN6YjtZYui/zP4asINiE5363Ox3sRWaSwQnru7prtwH+2Pumppj7bSb2m1B6uYbXnul
/9KO6HUu9sne/G7+xR0dRFT/fAI3/dMSQHiS4tjskwtUvxLzyGSk3cKNCh0luHXVgAwj5+zy1tBq
tVxHWf3sm9+2MUAu58Ecfp9fWqFP3cBwni6d6go13YBBcXc7vIM6IiivSzJB/VwanoqxwApqo38b
rECcFaVLOi1RAKwQcgNZj5fO/yPtu5Yr15Fsf6XjvKOHBP3E9DzQbS/vSi8MlUoFWhB0oPn6u3hu
T/cWtUOce+5LR9dRlZJwiUTmyrVMAG3eWmZ4Zg/QgNl7SFTgXZl9tGbiW6M8OUbjT7V+Iqkdkvxm
YNmKP7wYM2Mn/euj5nU4c4h6U0SRVCpcKhB17qCLQArPGXcjxLbNl6na2sqVtpanm7fHF/8BKigN
WE5MxhK8qtTOWGoUN2dhK7dZYd7jPP+FwA4tuv8ysRiWFmdkGCsEBZRrQZ16vbpRMnTUsN1I9jFf
80cXHcSZucVubTqnJfHMYKQh49JL9HPnSARCXO0v7NYzM4vd2ptCHboIE2dm6pY1YZkqPrIjHhl8
sdbIeHFISOLAyyDSdP7k8zzbGAxxaCoFNobagAq1Ml29Df6KQBxUDpCZBymYThEXLybO5HXeIipF
7U39HWt+g0ycpodJ5BHw5hapF5tgddl+P4uXtp+jzuUc9OOpX3CS1jSYlW1gsUQBDsZau8r7esVB
XvJe5yYWtzCpQK5bJRgWSZAyja/z1OWgdtLE4/dDueRSzu0s7oKkAl8XFOYQQAHEYDfXvAmmgbtx
GbRrSp1rphY+v6KlmjU6TGWU+2AFFjVFG69Xt8c8ef9+VBcrsufDWnjKmmcmGIHxfCDbbnRb6tqn
dqcHjkevxQHyiH7uZp4aTJu9fR3fPabeI/PXHmrzWVo6qfNvWHiQou76TmnnndnxoOBBP5Vh3zmu
oR4IAyDy1/djvnTczs0tDkIF0o2xtGEObOsPZGbeAXMomCH6NVd1cWuCGBR5IRWHYJkkUftq0kiH
mFuvwkk7Cv1ks7dpbbdcnL0zKwtP5ThJXtAO+aCk2PS23BJiuEl0GJoiEPYNW+Ucn18KX1brzN7i
JcErtAdEEqMC95/920K24EXzlVvtGUqkTLqCeeRp9JUtvarCNoxO7P4vLB/SXtYMKwLH0GLHSg2q
5vGI8RJULTLQNCW6Z67J+V10XGdGFluSjWZM/pzUqEx8hT4n4Cn+fhgX83gQuDEtdJ/O0LWFQ5ky
6JMM0fwiI9dVecMZ4NPAqb4n+q9aXptgxxMnRjaZ8vC94Yvb/8zuwrtEVJ2yeD7xzcQgJYICroWI
aO1VdnGXnFlZrBKpZSEnJGS9il/p5Yc+HmlXuNBDYoKDGi0PSvP1+3FdPG1nFhdLNpSicriY90Wz
d9IfiTyx5oexdldfsALWUOASAHUF4/2yDiIVoUwthRURES+1tDDvSzezr6WarDyFLjS5wsSZqcVC
sQyiSxbHU2gAe/i9Kt1pm5ymDTnpN3XtFjvmjQfnh7pSrbvgTmbBFfT5obY/c5N9jlJFQzqN9UhK
gnnKRhkJCtlTF7u6OivyBlDo/X7VLuzGT+YWg2y1Prf6DOYEPRbkTk23Krn73oS6NqTFXgTarber
Oc9aG3c9Om1qv5CnLvfBVIrcYKDK360e1vZBsW9reTD4TZNcN8zv4Njildm99KTEeNFOhnIomhuX
qWW1UQwy9SicC59dadeQl7ov33TvLjnKY7uN77qwgED2NjtyVGf28WOzpqx1Ibj49AGLY8IjiHkZ
GT5giMJoCEXsx84P6VyJeK1SsTrWxUVbV0qSJwZMacxH8xz4pJir/4rDj+z4nobpc6n6yY7d9C4/
dm7yIDZva8nRtcEu7kbbLgEPdbDyXeH3uq+zxq2LIGGvWvr0/SZbs7S4FXOrHFtuYqz66MnoUOX7
Mb9rxvsoWbs45hOxuH/PF3DZxgkggaanNSzVFCL3r222ElBfyvKqUHPW8VQwbMTui6E0uqCRPqsk
QCDFiK7RzTDkYaWFEz+Mg4/BAWPiTbqxciHqF44pONRxKMDkqwLOuyhaxqxpRI4qMxinNb+Gf4M8
N0ovaQti3D7I7chNM4855rYQByZPJD6AFWo0DqZ21RsvZn+b8MSlIxiq2SaL/LSUAeruvXLIprAv
fWvCy0dzR32X2tGhi8BcbA+BBPgQdW2vGZ4keF3a9o12cxXNs6AeJLLDWF9brRIOMerQgC5ASXjN
A17YORTc6SqY7RAK0OWNgoRMWZLJQBwAD8igvgPCjcxzUL4z1jr8L83wuamFsy17aLnmdDaVHCF9
08Se1qduAk0A5ptixbNfNIbuUVNFDylFi9jni4RNPfgINRjLpeOCfDJUQPzaqi+kP5bdVSra8PsT
eOFmng39y97CsXXNyBO8QfFqIk+KBWZf+sAaM5y64Hs7a+NaeDVoaWqiMedxGcCLghTQpu+lsdGm
eCMse2evUkhdMKipaLsHxRKeLV/YJwmN7Qh03J2ngnCViV0yvY6QFuDVdaIGayrkF2YR6DTbRtHK
AFPn8vovuFVNDnNAam9E3igex2hCZiDs+cruuHDvf7Kz2IpC1WK9UazO4871kJ1y9SFZkwy44Cg/
mVhsQG3SnESrMG9tpHtU6z3zL7QeaIgBQT+FzCmKxYutQCfNZDzGZOlx99zyyZcivuPpSsxwcRxn
Vub9cZYekqpNzESBlQz+TWshGrPWXnVxMc4sLDx+SmKHigkWquJDVIEGXkkVadLvz82KkaX4jm6U
GsMB6bwBwJfW2PW2Ds+7gs5fmaulIpVdVNLSS4xE6YzrWFIfGgD+9+O4VG86X3WNfl6PukbLMSp6
HVgwplNiHo0x83oQSraj5ouEH2eoGY97PMYVFz0jKHRzD130fixBOtkrm6i/b7O1OsG8RIuo4NNH
LcJ2LlPeOgSzW3SPdnlfjVeMHfLmgKqUmgWyu/1+Ei66iX/vmD/lFM/2ZBopkqd03pNJv5EJxI2S
Z8iKRtlK09faei7OcCcduxHOfIaz9Karq0PBH74fyZqFxbVRVsyxBwUW0AwT8Q1t1ZV9fynv/2lp
Fl7CTPIJWmWYq9xQHuw0TV176m23c8abQZLAyexwSEq3be4ctDl/P7pV4wvnEbNJNew+woFQHoqo
BhLYq7rrYrqBMtuQOl5PDpzQFasXNyOyXrj6UXP4UnVoattkOomlV8BjRTxIdLRzA/Q8oDnwzbxT
/kJPnQbdThC/A2BKv6gj2oPeCOj3SnSgyt9FXT4MyIV1KvcVgDFXJpReOGjnthYT2rc2LaoskZ56
bNBNzNzsKN6sU3T/SO/q93Kld+oC0wAgXmdDW7hmOwK9nMphTr4rV8mTdZ9djR+V44qDNXpa4Bu7
J+OWrbk45ftBGvPPz463sGgOfRRYxes06H/LwjVO+i7O3RgUKyvGLrmSsxF+IeVURanwAbZQ6PR5
WnkTIG3pna1vvl+5S/fPuZ15Yc/GFBtpnrUp7BSaszNz/RCDXq4f1xJEa2YWjrhT41or2tmMoXh2
v0+RXVvL2l9Cc5zvCmN2amdjQQupNXazEbJFMWJTv6QP/Kj6/FC+6Pep6SYrbvjinXc+eQs/jE4q
RWbzIjX8ib1B7ve19RuXBAkQla3hkg9xoA8SqPzb/On/b9kW/hl+M6+TGpY17b23n6jWuJXy+L2N
1eEtXLQcM5Uo894wTxrQTa+q2x6S/Uzb3GNI5cu0H24yH6osdGOvPbdXHIqxcCi4tc14qGAbdfGq
cNVrHYV415zVMYIfCmAF1kqMdAFONePSIMGHhkIIoC4726MRnVyiVQF2Fgne9tdFvs9SaIf5tGj8
JL0fqxOPtl23qUafVFdptnISL2QY5g8A7SK6DlCYXuIqpgGkNzkH2toBljyTuV8IaGcDYwXJ5QiK
qbsxNqGJEhRrjJOqNc/m5zjps+nFySltBriVhb7ozDwwCzXJAjS526zfQTubONdFeayrl1Lb1NaT
Y7gS/TOkDDTlQ1XfTLxRDFcZslvAQ12HKYEGfsz+ZFfRdpKZZ4kHZEkgPlCUte8AQNkI6bb1K/gX
vLa9ZhMkM8RWozEKlDupNyEkWMbm2EwZCjWv9kQC0upgGwhVuk2nQBQ7o9qXhAdVv+NkE6U7k09u
W+wmG0zxm1reZ8Mp0sDTx12WMr/gv1hyYGCwNBFVFKXvTDd5es0p2oBCqL8LsR34dQp9xTFUWsSr
/Amkd0q0Ta2t7TyV4hb0bpA0OOTjLehrLDXz7XprVfd2GxaZ5gp5NMx9ym7N8kjkY2w9Oyj4T8es
PpQQvauynVXeFdmGN29R/4C6CXfuLbktTdcaN9Cs5jg/igSZWvLe6CCouO6nED0oQQJKkuJFaX6U
VgKa6wgSC0FmnmJI2KmPPL0n5Zs2QjAnApcFJMhMhukaUVPT9w3xneSdloansx/KeAX5AyISr0Mh
hcp0W9ghtp+Xlo9RtQW/7dT+bisvdY5KdI00lmwe7exnDwYf8GjJap6QAzSvuTN4mQyZHjRKsyNo
qmjBe2jQ61zrXaW0N3b2ArRQWCQB+HPX7vuvodPckjpLu+gKykLLdt/CYFFtxN0MxvHUnbWrw9bv
gsTNj43bKq5yo51AZRtgh90rDA2yK47wgnkTuSjdcVTI6kIJ/fPFUuVG2dUzTDA9ojXW673M49e1
4kbu870JwU6+f0fh6LkJqpWBX5DQRNXhzPLiYJrlaFo1LrU/4UFoFNpX7vQM6dICoat3ZwXWSQTN
cdzGO8sXfrqBbC2oefy1m+CCf/j0GYuLLpZN2bIen0E9MI3BdOSbGzjjPixfHsH97jq+dczcF+fX
9zP/NQr6PPzFNQdxItBCWKiXgUgqLl4F2MCEcDttbXzz9y/836fxLW46JSvAnGSgflW4xZXuaYc4
zDDOypebNogOzbbz1lJKFwpZn8e2uOGKWKNOa2NOiycocO14WEHiOED+0X9rT1f5xvDWKAfWRrmI
mnMNPDt/4nctZ68Zm2i40sj2+wW7dIuezaSjLGLkeBRoUarno2Kyn4qxnRS+E+B+bfo3VJx8Jx/e
2p66VhaD1thGew1a0vpE3s79mN9/ygUNvPMJ/sLk7Tg5Fc5ckkcweOtAJCbku9TPriL/Z7YZ/OkO
t5qLMovbhLYrvT4E2t/fG6l7//2HfNnEjgZ0OMC4GroJAH5fHJ6exGOu0Ahh1FiH1K68Cs61sU50
vPve0Jf1hSE0hgJaYYLSDg1wn92Uk0+5MCHYhMQb6MpNDpmhQKPh90a+rvDCyuJMUqlN+dDACkhV
we09IT5zyxRMv8De7jSPQ18WxatixROujW1xQrnoC4tVaY/+z9s2fRBG2K9xWs6/4pMTWAxscSCR
sSSN0mFgJFWUXZ5VxTMlmpmCaHEsT1aX5r9Jlw4recxLuwOtSxba7UG3bS8felkKmIyc8h7lwI3S
oAmMPvX1gWovK8u2ZmcOuM8eR5NOQSU8YgIdxHW+OoTmhu3pD1ACsqN9z+/EwThlO8Nr1pCQX59l
87xSaKShimPMlCefLTNrcnonyaAtscOp21mK+1y7MtA26MsI5n4lb2Wo83X8ZSHPDC4WsmNVl9Qd
DJqn9pggM7xxPOPWeu3DYRPv7avVdMSXxMBihAvHSoyR91YMg5URDn7pSZeqkKv39JBDVGPFr30t
3H+29mdy62wlO56XEmRJaJzx1Wt7I9/L3G3GgHrz+2zamNcNAqPYa9+wm8bt2r118SDiLQDKVwAn
v3SBjWpZcjoVPYBVgLTKbT9nsQxzbZAXt6sGFVB9bg3Vl0UEs7Ut4WBaEWx1vyGd4ZkBOVZ78TO6
sYIa6ZCr4oaF7ZrG7uXNCkUklC7mUG8p/9DZU8dMG3ZRWHrXbwGsDyM//0kfJs/wquvu58penY/d
l716Zm/++dliGoTmbRyXvWdRIFlaiG26mpds0J/o94rb4fW3MrNf8Qfz9jmzuAhmrS7KzYJghPYr
G90KeeoQTJzSTUPTV0e3uR59a0N2aBDZ/h4861XsyTFd6fCfw9YvowZXtgrCGcz0EgNY56KxS212
RvlRV3/b3cf303p5kGcGFi4AyLIeZKTw5e1gAuVdupWeeqli3/EO8NROOMC7oJRfo+9t1JGCjiGZ
hiJ3H2+ZSD2QD7jUjFxnqq570e8yW3PVvr63DYlUH0nWHhhfw/x5Tc4+d+FAZGZnlULn283cma/9
G/TOzDC+F9s74TZb+70Ip95P99p+8FTTH7zRv/9/RsB8/gRnEbhpRB/q3MCMFdOuUl5Jd2snnmM/
c3TYfL84FxcfCRaISuJcf9FiTqVRJWkD/zWh1sUncTUMyuZ7E18TxPNowBwBmjc04hr2YpMP3MLz
dPbI4PI20E5+1V2FxgE0tOOP1mUPxr4Fhb6XhHX4veGLbuvM7uK9lkZ1pkG/Axs7oTtdTEdUqcH2
OQZx/P69pcuz+O8RLoI9SEoYU8tgyXaek+RJT4Lvf/98QpZHFCgXQF4AHkDQusCdWI2IQelVYUsy
Y9Mg6RHdOMNdzzcqz6+KNbjHpdGcW1u4wcIUU9zksDY6zx0Ly3YN87RmYLEhTCsxBnU2YNr3MxWE
3H4/XZeCx5k5C9UdA0CdJZ2HSkew/cm6ByXLz8bwy3bTJCG6WRzmfW/oYvx9ZsleHNRyQFutlcFS
oinS43GMjHOWngr2C1IxIaMawKV563PpPPcJRx8cb58UiW4Gwy6vorxZ2fFfEbs4aiA51aEuDJzp
F74UKBhVmuT4nuy36qqO3wJU1Ljl8QogJSREWmXlJXDpiDk2AEBQhnKAoFmEk3qigW2ranqPRR30
Po5CK9BdE5SN/+dE/8f78J/so7z5v3u9+e//wp/fS4EyCgPP9+c//ve1+OB/u8nf3j+a/5r/4b/+
4uLvbT7Kq7fi61/69G/wy/9pHC/4t09/CHibtONt91GPdx9Nl7d//n585vw3/7c//NvHn7/lYRQf
//jjvex4O/82lpT8j3/+aPfrH3/8yUT7H+e//58/nAfwjz/uETy+Zcnbl3/y8da0//iD0r+DCAQg
c7xYsOTA+v7xt/5j/olq/h0N13jgQp4ClETg7vnjb7wEefo//tCdv6OT3sZ/Qys2AroZzNWAXmH+
kfV3qJQhIQ3WhlmAWzH/+J9P+7RC/16xv4HZ8aZMeNvApmrN5/jfbguqXfg14CGcIxwTnb3W7AfO
4qmmGbM6z4X0orqg8Y8oLi3IuTuKVAIigfEGorZWGxeAuSTxas3If9kppCymTvUtyABv+yRDUnh0
IhQCSE5tMB1o6esowcgY9bT6UfYtUJmF6rywAiqrUHXQvFqZHgxoFLpgNO78ZhDFw0RqEDBJJE1H
HNaPvBXpQepZ/NJbcrpL69TntmRHcBiSrVJlQ2DVkr9THW1vPR/kkwACz7Urg9xGoiVHkVpgH7St
pgoNqy+2VAE17liZ9R70Mz9r5UliDBl7zWMLmm/6OwQZb5zsJtafRAQ+2HKSVWBohdxNbBY26/Vf
EF4q7sFVMVz3ePN2fl3S9soSqvGTjZLedVY53VppbL5wPDXApIH67oYyBzwhaW/epjkzd440232q
IIbCBdzuhWZ7luEgoTIQC0iT1N5GJXRSK5GbYc0UM3C6str2vRG9OJLqV5FeqSBm95tiAFpCt5Ww
GFMkc6k9XfEpfewshFouqVguA1OJh6OGbpRDQZEgL0EE4Xc6i4+d0USbyMzR7GC8q5nR+W2vDjfc
MoaT1Ap+jDKqepFOcrfUkxtbE6rfasoQKhAEvO0z54kmUewNtWIfuqLBEPIud02gLvdlVKOtTW32
ZlEIiP3ov4iNYSc1fKlt8gdiEOPkxKJ2u7IdNiDgBpU2FcIztJQ99xPP3d40aq8yG/MxTYwflcKM
G9JGaC6rLO1YslhsogQ0Sb0NYV3X5o2+GXn1HqXoBujHQttmxkT2NC6iQKu18q0rnsxGAMtppPWt
STp66jU8gaTT/hYOHYmbi069LkaQY3FIRpwGfFdAqq7xUSNRDtNggO621Nv8zmYckCMpi62VMb6R
U1e7EKPDerRD+6T2Vv80SEyczEblWWumR0PJ5UGxCnaQvME7jIPogBqk91leooYCDu2ionNpF1lM
gd620YOKZr+P+pKGJlBtr0Lrqw0IqR0/roVymuJqQKUomTYSumqBPpqgSyvt6gRcS9q6bZUW3Cfp
8IPTYdwaat5dl9zSc1CoDKov2/FZwT9BYSRhDFpawH81mqJvo7G1tnmiQvEdvGjXtQPpDKBknPKJ
69Po4docXW4XeC1PNAaHPYWKBUqNHhGTgB5kEj0Wgs2vgmY8UEmrMCNO/d7qHEgUoU5+VTP1UWda
vYuiREHTs2HzPZ4z6k5Vai1kafajBzLW5S1PvSKvlCBn6d0A0U3pKqJ3fmH3vDkpydxmGrp93Jel
rzU2Xl8jJNbBrF16jZj4JgbjktcoJQuHyXyd7DjtAmUkTjD2RMURSeOwkBWAPxZzdj2EP9CvUhWt
O01m5oMnFx4oQ8dTH0/oyYNW0H2RJHKvWGXhxSXKmjSRwPSrenGIqJ5WIJ93Hsy0r4BiromLrlYL
00RG6poRJbuup8SlpaBb3nf6W8yn2Cs1lN2cAdDcXG1EaMR5dbCpoPckgSYKy/UjncoTaJiSH4Bp
3jVl9oMkTReIMqNXlg4G2jhm8Y5kYCMYpzEARdl1zIvEsy3Qiuc40sA3D5oLPpLOz5sMYIvKbv16
RKMhIdCKomWJFSz77Bgh+eopTLd+6tk4Pg7NkChgVLbuedNkk1sr7BBFkRGkXd+7FS6iY104Os5E
ywqcM3jfUoCscTSVG6amPxO61XXSBKNFQ9Lpr4xsTbOIfbOk6KDMrHAQ1U+EzXoZFnF/HOMu28ZV
AXEGThJyR9tsutZsCEz0QtuBpiAALE4Ejqw7MISx1gdMRgRxrUahFFAAqHPagBy/fyaZkQaKUngJ
BEK5EhmGm0+2V7P0xtQgU6daBPDdTB6YSvmuM/Fo7VpOt87U3Ot2cj2qZuKVhkSRRMvw4smIvOm7
hD0rUSuCjpLXpppad2CGfdMVqRbWJkBIMnrhYNSraN9u65E6+153tsDA7hWDtvfWlILJBFIBpLd2
VoveNUaUg+Xg/0UjGwWgt+gUZ2NVhqwn+0FzfmtpemPQLEOWhkTuOLA3xWEiIGqvXqVJJfa6mVS+
VRidW9f29N7KKvXtBuc0NUXr0rhymWlkR5KBT82lkWmADQzicdUoftc0+xELCYYBUqBLkdcsBBeE
l7VD/5HobHAdS423Uo/y7USJ8SMxE/uIl4wVENMCMUKlH6RgdlBGsgJLNXwV0BvGvsRVDvy7VYVs
yqqjLbrTMNbj3iocxAjqLQ5ZqJoxKEhoArV5a7pS7Sy97nIUvM2qRfCJrPhunHqOogZTUU+Qdr4Z
JHiMQlPEqpvkZfzbkZF8NFRNbHO97zfWBJbkss9fy4ZqG6Ywa2c2vbYz4/q3jPM8tGOnhpi9U9r3
mQBYlyMj5zVVwg7Ebsimaa1GdxXosPsRiYy7ajL0K2CUxc1Mq+Sylo+b0Y6LO6PNlE1fOOa+m9ro
VKANJ6yqTuymMS8PsRqNO5L0zBv6pgXJUUoeFRlTzyj7PhzHFLddO0FtyVUSfXp0WJKWro2e3w8d
pMUzm2pF/brqoeWAe+JnFhmWa6Fkv3d46Xg5J+1TOnUd6PASiLC1Y/+LC7B3uBPR2SFVcnYq0swO
TAJagl4egbHSQh18XUanKGGeK9VOaUcRWrSDlEx8b4hS/5X1OiYWV/YuV7TiKLVWBl2jD0GkcCRe
MfkW2MZMM1A0El0PeCpvKwRZProX7a3MbfbakAmhnr0DCeVhoOPBtEBWqJPQrJQQTeKeJozKy5Ro
n0Foukr5tnbSQwctLK+a4Lx7osVhnOYnQ+AdxkZtX0rwXRNzaHwNkJEk6/JjaRd6WDV8A1bd/eRE
4naUEJLuIrMIh6IvQ5ON70Qhu0gM7gRmPWUA5xwgNmCfUctkowFUZqXsx5A1WmAM5UlJ+JXNhslr
yHhoDZJ6JTbyBiScz2o2naQFKEVZGK6p1ICM9ODHQo4L2qFvTjZSj2SSbCjYq9USoEMl3xZE3+Xj
xH3bUvzKcd5j4O39OMUmxhkJkwJxH6k7ZxPbaHHL+p8VeW0FB+MIjdXhZOMq88E5WkD6e7wbR+PO
jurQHDCTQ6OiBTDVj2mXPWaOmoexI4vAthBxsfJgj7nYJPzaGWM0dkxILzBoDY5lUXtp0yaADCuF
z5n8Vau097W+FZ5CuHC1vHJHzfaZhfjb1XixIzR6L6XzBATGSLtTgbDb5ZqaBkQp7urIxPfLg1al
rmwxx1HeajgwcDKxhbsxV0GxpaFUJhzA+Uc92egMEnrE2qqpIXwIHI/XoI7+FffDYYhb6WdjYQZI
9D+1uhZkSveqQW6vbPNfsma/o6wKeiXdxhyi60LWyC8hWhkzwJ81I7mFTmXnTaIojkSBRDv0YITf
ye44jq3jq0qx1xkN4w6toFXcJUHTI7bOsfCumRn2vYO1xmtAesLU8MaXkI8SxBWqWj1NIwtlnFwx
g+GypAkkVWwTt3P+yEsAp0ZRPTGL7lP0KA3wp6MBLdmBpX6ksl3b6eVerdLhmkysf6az2ySAN4qf
pNUe5ASlMzdWkyPBSbYR6Aiwu4xDt63rChW4hAZqa0MCJDG8Ic3TK27wek9UbmzHmCHfil3nvIiK
125TEPo7n1LjNQeSZSiJB2WSPaJ9LGrZBhVDqUIzqZcP4irDNsTbYoh9I9chzRIzE924lVV/SM2Z
QtZVuVdW2OVU10OtsqZgVFKJ4I2Tq75OhN+a6k+Mbp8Tcipka/qW2chrIPXsx9Y2JT5mUK6s2ogQ
FEEFvCJm7WX4tX5t14abQYHoWU2RX7AceV2onRrGU15uZFuRAzFqxUM9qzhVDjMBlFEKF4GL2NDS
AuWBuBu1AZ/twNHZvgGGuiZFbxQFuWTavkkg4HPH9nssIei8x6ONboJmBJmGTq/KKNmLpCptl/Fk
39jJBqLvP8a6La+hHkbdMpP7jM+eaZRZmKHptO3tqwSyO4dGl1UY15V6QkwCnbS+V3EIUODLy9No
da+ZIs1QH6ZT40S48BRd28k0b7fN1Ke7rrJvcAWgXjxFhxbCekFeVsOzHql4V1T9B0fFE68dprh6
G+1lD+hyURPU7JkEP0ZVD5sy1k5x0ty1FZRt8Yo0cZyFjnOSvOTSwt1RoARWmDXQRUprvjRjw/A4
Bw27RfQmiEn7M08SE/QvDOOC3FzomCxshvJBz4snrmRw5Y75W6rOPS2zO9yGPk8S3cU53dnmVLo1
NZXHHPvc7Qod5zgfRy/qC1y6OrTWph7fCeZCze3b6bbo+8y1eP5GWQbYYjwSP0tNBBB2mwRKMtF3
0BJvOF7xbQI9+p4bG4VHe56VuU+grhswW7CAGaJ4Vk0nQM+eum8MwzcyaC5GBLV9K7WeqIr++9wx
9llpe1XuHGMUFtzO0YadAK4X8QOc6hSTO4mG+mAyjFMOWSg4sMhvCAhHRuThwcVp/Yiw+3DXmPmp
Ls0xkAl9b2n3hMDouisUVMKm6ZYaCZpz9R80rXQ/54h+CoP6th1FiEpSdROryrOeWbab6xxxuU2j
APgDgInr8ql0kB4f4lg5aWYC3BQu3w1CTvFhJxAma8D+ikkEAYYwcgACDaP71aWqjV08iAEMaU5u
70ZOII5h2+3JsBooSlU5A83llGLHi9F648VEN7WpgwO7yLN8T9MieiGT1J6nsRldw0zIIUlR+GCx
gQoH60oXDTHTZowLZ1fXk3ikHc5YVDRah204ZAwOHAHmKFW06KZj4g1OYTwXJO/1sHOSlzhtkRSY
4KXdWeK9wP+OUCqqtBHRNuePZqW/dmCBgJJZWeyrkhpeJmzqQ/WzRfwua8+G+JBHYwtwvkTXd7xr
Ld9qS+uWKjNHa1YqO3i95IEbZhrihUeunGnErWv9H+7OqzluJF3Tvwgd8Anc7AUK5UiKFClRonST
0XLwLhMmgV+/T6n7nBWpHin6XO1uTMxETM9IVQWT+eVrR/KNA+nr29Fz6WOLbOvPRVbj/TTGhB77
Y/DNajjzVdvqvIrL2LwddNae7KyGbAoCdJADL2kyB+XwvpiNfRrtrTrzMs7YrnsX/WsoGes2yMlE
+4184wTSQn/Y6W4f9u3wsFAo8nHSoc3JSwWnIHdLnjJtPXTxsF1HHAV2ruZMr/o22HuNj4u9ktEh
s6VNlyWqwbEr6gNZVaVMevD4+9itGRxViO/SOB3dttrstKfDT6r3xLUz6fiKq0jATC5Eu/P1zIdu
mhdx9rx6Pw0b27hpfSSBSBOll1hRb7jHrjkssacOw7RE11VlInvXzDjQtSWKjZZq7G9jUEFt57iu
ZhFZVtJKPV/jmg4/XHJZXqkMSdg6B3Uqhmq4qrKY2t2GfFC3NYL9qJIHKOXyMfSzPwewu3sj1j9x
mKPp8oV1pHBCnQOZ0TYWexhjc5aramj9yy3090FsM/l1aZhN6eA1rxomlLSwgejkdob8BiLZdi7R
QE24HarmovTO3/pRTHdklae9mZwvwSSiK4b8OLVEQD6BNUSnoO/7I8FP9hlTqPehHSYyP2UNPN8A
4GceUyVYmvW61fkYE7jc5FeWrYuTsvz4c2d3/SmelPWpn9biMHbYcUOV9/l+RHbxWJVkWDnay5LS
ilmuxGySts28h80GSZqBZ3aLUdlrS4IvsN1bqdMgYh2EmV8bAlnufbcX71le6vfxHBRvs1yKW9s2
+bFztfcgp4xFoHYskEusLeetcOp37RDeun5m8RVMu2xps+DgqmqfkQ5S34qZr1zT0iNfNrfkjXrv
vSB3XploaPKkgDMAj5O0Hvrt4NwZz1/E3s/WiqKRSYld6VvlUQiSNDPbdA8+kA2YQFBPH5bOt6pd
UQTZ08K+hXWeNeFNHpZBtQsiy3bAmLzM3eNBHK9rD9X//4wVeDOqr1/HV3/2L3mB/wshfw9u8D8j
/slUZ3+q54j/5U/8DfhHf4Q21nPytxzUt2Q0/BfgDxVwiZuB93H970H9/C//Bfj7fxDd4qL18WH4
/yoe/C/A3/nj4g39zhZd6oPJFP8XgD+xwM/xfte/hD3HGOM9yAgf5fxzvN9fCgZrOaMTybLybvZI
egeWZQ6IVGezHeWGobmSgrpBfOZfqzrq6CX1poaUBVuX78NoCJ393AfVrfILSeeAP5VtWmyNg+be
HbcnHubC2wWqQ1bjVLN7qZvHwEi5aeCCLbpGxee+lsPD5rVxjPQ688dURr1bJnnuRPeTFQgrcYx7
qe1V3TrRNlhn2JTizPkyONycsgnMuzJf5c0oNz52zkwlE9X3wj6LoAa4qORX16mKZKqyPkM8OeQH
9vD3c9McKGO6c73mLg9GNlaG6yV6ZQX5TcXcFuNcWBgXCSbaBYO1dzOOyG6zz3uKKTjmudo58f8r
GIK8eV+bwD4PUbYR8Bx442sT296nwH2nYkClxM7dV2WkkK8XpLwoDnMhfZn9n8MobiU4cBuV12TN
PNqVuV+jsEusctxjs5uTSSwscOiUAcQdA1JnliLR3YDWpBuY/QW5LXlkL3PirfwRf0tlThW3ihMx
eU+Z6A4rR70xinvnYA19MkYb7Vz+ynEblHlwrK/gh9nOMc27IisPY6Xui7D7lA02jhzO59lSo0Fl
NgvrhgFsYZ1+62/DoZj8HJNFfq/J7xzr+hz0871fFTsu75MK35WgiJ31IYu8Q6m7K3tzU8TugE3h
K0sqLhKn9riDofCW7Am7gzoEmqi6KLPf5OKhyNfH2V1AjPJj1q6kRzIiAgOBdU20KlVVDAA5Hbpq
TEK8DkVA+Y2cSVOg/bRby3Oz+q99Ge8lETMR7H5HUTDRN0lXhA+hXV8L9I9lwViL55YrV3AOIzmR
AwTNzMuNp5lLHfKqg8NWvrNBk2gJ3JsGemhyH6esv9ajf8Rv4j2M1sewE6+6vsqP1fBZRcsdEeBJ
JjfW6X5fCP1aZ2pviIkpTftt8sEVjH7nizrxta7TaJ0Z5eu94/d3bZ+lIL28OE1iyvDsN/FlsPXO
tblld0kolXyIRpqPp4A8kAe5WLtKt9nNIurX8WxXj/mihsRAbtWcRcNqPgXNBspu93vXtq5CckM+
qOHVZK9eoo0Mkq1S7wA2Tq7FwLdKPJwdZE693ojIf1s3s53aUXmXFfPR3RisCU5TEFoghDYulHrQ
/r5ZNuCWsCX6rzk4BcM0qb/LNOi9VEAdcwf5VQvaeduTQ3qSK/uU1s0INCy6XfyBl7V4VUnnZPf1
VR6NkDlj+Fr05qzGKu2oKQNCtwHP1jixh4u3BwHymp/d2TqZMPhmSp1GzXKYeUJcqznbC6mmtbp1
w2W4q6wxfu1tKGr1dDM3V8YhFZy0B6bV/E0VboyDUX9frMu1N8kF1mKxT5aVJzAYX0NEciW+IRfJ
0livabzaXZJZ1YcVJitRU5mU/lqnZWgjgJ6q3bTKU47uaavVjs6kpFPFYan6I2NE0k4Lo5J/txC5
N1It6nbcpFolTkGPEhOnlTCHvSmd8E3DubeQ7mNQESJUqWMt+elRdiWc5lQGmlQNMAlPO8W1p9rX
psluVw6mXpff2JPZGytO2wHoMYzPudPvtO+f3Bh1fMUgv3gzIgcWBs5EvLjfTM+ZDIIwjMaTgz+5
2pDsNfdBAX2gBpBJv8uf1nq59uV6RxHBFVmPuziX5J3YQFBZ2hHN1vrlOYNqsNcqPCk9wj+sQ5RE
45q2tb2vvHlKPNJJk6gLPm2Ksw+CHrps7ZAadvXKRhxlyuJKWM4r2xmuPBVzUKq+qirs3/eeClm5
s4Or8elo70ba5UeffqimyM9NgJzQ37CrjK9yP9uRpmASlRmyR67WueNxaoedPwWH2g9xP6l7cO5v
W9QdaGNuUnY1c1pD705rqiN0tI8C815U4wGDE25EWAkxhbRJj+mFAdp1iyBJm9+m4+goLXE1ium+
84eby3JkJEhLNbhn43+1ZLybAxklnvhi9JDaLTGwxevANsSac0JBt5Uojjm9KgEMrG9Gvhobc+Vv
4jRF5U3prTlvjDpPAbfdM7eLnR9mt6nujFw/XrDHcsth6nTxGmpnl/nTsu+2h6J/aobefBa5Ofnd
G1AYDgjFtazsV8NoNamWjYQicZo1uhKmgxmLkGQzBS4Dy54Y4dl3spPdF8R+41MOXvjeVWJqT4uS
2YZyz4vvvboEFhk7zdZCHr/6ojiCvDNbXL+3+7HuEzkHAc5z+huSDefxxy5v9HvFwe7T2vLRCQoS
yPm21O0N/K6dJ0M18jY29hDcSQnEvOudNv7sNcvK7pa78eMaN7OzaxpRb0CPuf6ks22KQL6ypdij
FHO7fY7PvjjUVLvNu6KPlxsfM+6yRxBXfdW+4FDk9kbd6MWX9q7WEz+d5kPWlLrnvb7par/5KgBJ
PwtP2fktt7hTn6qS0rNdvoA8D/aCZ64SVj+B4vr1cBCE/UcnMWSOn7ZrNfop/5aKYMTVexrDkd/I
XIQWdZABaKuhfDEpwqo1qVhmfIB1M5XFubLbUJ+7UVTRK6dtqCgMaFq7ryecH6msCt3t3NCKfIBW
veDnG6vVOnlWljk3WxkV4XExI8cehyV2xfMW2/J202MXpo2yLX8PPpnLVGaFHFO3dDnD+Bl8bTI5
wEC7BVlplUDs9nGaWZODgyaPvRDdwZLlt5nDQJFyqQaRLFp7p9IbdH3lO739gUB0u94PUVOUV2J1
BasetOhwAoTL3wyUMTm73O01yo8utLMU5LXPd8BXDnwdOwZBSMRzxOdGAGYNFJWpREKKrKd6bciA
YswLu33sK9s7RTAmHXEhoxmuTRvFn51tVDNfq+f443MYdndmbDXvZ+1sBubL5mQWkPrm3lhTCDnR
T3J0kMe2ML2dicVT3MXxdsrnlQIztURSw+HQ5HB2bah9aLJ8gBeNL25CnHRWc+WtJL1whJTtQoAS
ovG9DKb2mE06ml6bWnu3a7dqmzQbNWb7GlqpO4XLYi+JcYRjHdQwlmYfORLTFeyWdI5EQ2uQxXjD
uSlDk5eHySyiv+GL5V+3IYR0sCrkCXci7JrwRqAfAN2K+vJszzzRO/AzEaQi6yN/781xGByC1sQ+
BSnVMp4XE7R/xqqeb+SwIFNw43q6arI69FhtvZLDedbPzmGddd0mmxnn6x4qqKTqKeTt1PZYmItv
dQjOVmxPNXTHJqg6D82aJaNV+R8V3bvZvsxmu05te1UxaBnN5145h9eT6em2W6wqvFl0UJepLXM5
JZwsiP22nKmCVJ8NiEnmKpKMvIneW462fc6GzvDLP6F7tE8HI0Zz8CJamUEVVNSn/ubNHUiZpz+u
k8DmGfcSWs0pSkHidSkrkbIFOf5e+iuDzhwWeZwaL6cfPuQa14noQL6h07fuS6OH+dPkmYBY1mnC
3uNpGdwUMH5f9ZB5HPSp+1h3RTsjjPOzIdWO+2ZAdLV3mjzMUrvM7TdUknOWh15sThMQJZFiHtMS
6P/y3vebLErcEZOGo8su1eXifoJvA3/L5FIsab84xdVcZfq6npn89mEr2/rYdGgLjmiyrPvVbbbi
MGdd9iEQ77Kgynd5409fGqPW+jaaffNYzcrDUp3VzFbAyvFnXwrQ3HAb17t1tUb0CagN3pUs0ZLq
MMEebdVTRqaU14ZvRO97n2EMOqCsJRintLWX/nPURlrt5aBwKDcygJVdbOkxlDiRfUZnorddY5rx
abWtXuwYl8I4iUcnRO0Xed8CuXhffJGJEVu38T66iwcPPxKhPqXYL2c/Qbe1sArayCXSOoycbxmi
cJ8w5dldD3EQVAztWxcacOZRMCoEQ9swmXbioYOUJKZyq/RnqrMmPL/LxO0bh3Ae6e2yuUnQHmxM
NnF8eLXWgsZzB62JqOsHTw1Ds0PNRkBJN8SwdrnYgCC1iNl+h5WSIXCoBWhat2ZgY94c/2ruvTVK
grbLwt0QVTC4pAsVu3CWZHQvXjfc57Kw0EBPZf6Rdzb+ssEDQFZsoZRJsEYIOcssJ7TAC5e5PPRu
bh5q22/vx4KyD+p6Ol7IrWUL26AXHfiESK6EPs+4smul5sS0uWPtuqY3MG5diZhGNPMKBwQ97O83
u4N1j/XmfooKjMYj/wnzKwWasbpRRZ4AjxX+7t+jNq+Kzwos9Nv4ErF5puu8KD7/X8J2BPLf/4zt
7Nk02+fQzuUP/De0416iVG07pMhB0Fv139CO88dF3Ykg07bjAJn+/4F2ArScOLFJGObtoSFWALj8
De0E4g8sQZfwYRdZbmT74t9AOy90zhRMUb1A9xLvD5piX7w0JGxoiUZVlOR3TLZ7TdvlU5+F+mg5
W3Azbmt8VThNex17cXyMnFocPYY1yB1RAxHkm4jToJPTFTBo+fjDJfxbdfqjyvS5APn7F7vU7vDF
wJ1oVnkhwBaytMql9uHMEQJdt+PUcCjTC1+0UhTGWBwSfv2Bz7Xrlw+krkmAcV1qEgLhA879qGn1
bWhNbWo3Ff0lsgia8kp56Cp+/Snc02fKWdz57qXWi3hL4dLF9xJJmyTLf684v3mTfWPk5mFGGgr7
AnC4j63rZo/ZNLiv+3XJ/3o9nymtf7yiL1xXgjoqYuIwGRD1719+6YtfKCNvmDthsj0V1NXHrOnq
K73SRJHNDGWJqr322IzhAjVYsh9QmYXSLZ/cY4Og+LYWOrwbvTb68OsL8sKh/de3YgukZhUfGCTs
BXv8QUvMZpPFnsyYRI1nHQJuzWlwOkQyrdVCijEIgYgsd8Uw6WvIrirJV9RHYTjb76sWfIdCxXtr
ajhfKU806jdPxQvh/d9fL/QiGi+RVdOR8PzrRZugAV21VN8Q1gXsFRM4XvrqT9NN5iQIb3nvNxb4
VFiAhNJPTIQoIQrYvsPuutfA47++XC9fC+4hcZ0XETebAN6eF1cr3Bi1qKDI90EZ8SLSc4fYT+XR
XvS29ZQH8fq7+J3L3/ij1vvyiZxuQofqSPKtXr4XLmRjWeRDsY+Hrj6gp8RDV3XKfqPUuuzyls00
a5fl28AtSPJSj7crOC+0qIOnDYzx0V4g3H59FZ77QL7fFB5lFI0uTLHtuS+eZKN1MLh1WOylQOuj
qBzdK9ulwDaT5kRiFbWyiA9/c+lfLhBA8xxJ3YBVifeHBfP5k+BOvTfFkva4TsjsGHl6Pm5B3f3m
ev/Dp5B/65KBQRAmLauXB+CH16ENLYWNV1Z7BElc0HAsw109eb/LSP/pCjpuQIkjNcqCdjru8IuP
KVgmqrIMUzoYaqpwcjjYUNZTUk2jPG4Tp8fSasLXv75v3xv9nj1MfOzFwsK+5ZAi5b/4dUh844Bo
Zj/tUBHJk5UH1jffMXl76Fbg9mZx0C2sHml16WKplXmz7Rq9U9sCyBtFlupSi71xxgKjxjeVNeSw
Zx7AS7R2Jbbq4KIBUP7aPyhBnGgi/M08lGWA+xrf9F25lM79EHg62PejsCPmO6lvss1zOB1OwVon
PYw/8S+yM8eJ5eCo7dLtbrmM6ETnOTf7sfX6w2C5kH/KuNTDZ7G+pMvnzvgOxD+8ta1maRELUevH
c1JmiRExEEPl5x5it6LqlsSdRP0G9UltJ5Ez0LmM4Jdml9qdw/bezG126sOujo6eszLHVttcfxzh
ruU+9tb6nYkR0++iyrLm1ClRDqVAn9hzPNSjnyy3VCq1GrtMwmk4E2Ao38DeDO9qv2Qqb1T7t4Pn
P24r//QksRyRuMfbcckSfv4k1brckI+6nDndhtLRopbHS2faPhwIvibFYL7N66jd//pBurzgPz1H
6Gxgpvi7sMQ8/9BFyoyo+D5IG+C//eY28X5o+z51rfZ3Jul/+H3MBDGf5PAvGLfnH6U1FYehF/NR
vBXXzqrsg8xzLC5e71/xnK+HMLTq3a9/3z99KI3HITaMMMYg/fKiZtkszVbhFe7i8VVFGrbMRU29
slSpLZhPwlHZ//6ahg7rOxEJKGriCzv548rT+V5uZavPD0X5c4i54bu+iFrUX5k4/frn/bSLOaze
HiMIQY2+zyD0/KN06TedM3VBqkPAAXYtdQYEBa+z4+2V0zTmN5/3ws3PhuHQzSei8OKMYq6+eKN+
/G21CIZuqnKRNuHIgNNE8TeCMOtPRb4Vb6eqcZ/8CPz9aHcK/0EDsv1A01P1Pohz1l+b87xAVxh1
x3CpqBDnJbNfg+6RYO+3ej3r1kI1/+tr9A+PeMQCSVgFmSZswJeN4oeNQOq4Xyj5A7oY2vhmmgp4
px6AMuy1+R98FEMpNlcH6tn2Xjzi8zzreGgzQWUuCoAlsopzaVnRrmZp/s2d+IcHOxLB5bUVgqgW
/8VYv+aujsq5FKneAomECMh5Y3DFl6OLEFanLq/hyX/nG/2Ha3lxwF/qNH3yP+wX1xLsrDC5tYl0
ElW7r3I6d5SLMmrCm3L89W37+dHmGEFBKRBljB3vZdV2bjZRr3oO09aL/LT0JcLLbVJHv6xJNq7G
+l+Z/C9PNq3ovsCpeem48uwXT7bMcSHEYROmXUguBprl8SZmm/3NE/JPvwprLRKEyxIfui/Wo6EY
rT72sdwW4Yqr3ymmo9fk0y0+wY6asiH6zefxV/J4P1/hWWBw+nqX++Uy8j5//OsqjjmMtTZC09ny
0rIwUHat48+YBEYTt0nbecDXes37K20G6MUJThAOQDuQfEjnywcho1jtdQSRmxrMJeTCEVWcrpYn
SU2u0Z532jBLzMPo4e8Yt7eM7mSxybWvPxeyW4954S3fNHj/XTaRXn8YxMT2XXv5Aqe8sMEmOgqy
bI9WoLg1W6M+mtJmdrGEj72yV3GWtIGuP6AGMlSr2dmEeMhW09e86wriWfqsLqDc3OWT7JjBgDk7
oK18K4drTmr2Z1+B7+y49c2jnqbhseJuf6tyLW+la2J4U3puyF1Soz0kxWC1Day6APuOtENgCIRS
9ynAiSavYlGDQpaFXF8HVnHRkYUgXgddFWuVrE2ubn1LAYSW1iQgcKqt5gRIByWUZ4WNAAeS+eqO
g+DQn4XNn1hIhmZvpt59y4lhfl/jCMp2Vb042c1Ue8gW43U1n+SsYP00UDTREPDvfoK0dXyfo6Hv
D+OGZxOVstvUh6oYgA+dfN2qY2FEwPxkPGTkfCkWJCITms8oGa2HvorLMu0GyRfBj8UlnNQa+gdZ
Z/wT5sLgc6Nk/i10ZySoa1VQQaVwXTzUay17ZAxLf6dCq3/H/EYKiCWLAP4dCXaEXnlwN0IwLXS0
S2Wh8ipQdhroM2fmukCcWOjbDQBw6LW2uKk3CpTwB0XjYw0QDwYLWIxEYFjbq5E6whKqNIofYq8d
4iOsx3JtO3WLfsDxYWP6ONZc1gKSDrqvRRRsD8bZMYJS6bNumAKSNbOQdHBv+T9iGS1ok5XedDtF
3TjtYkuJt6XdWn1adFUUvVqipjtbQZt/cTs3ro5l58nzNi4IWqtyaM+F10J1zp6d3c/h5r7lg+x6
ZzT61MW02wPPNTnQEtvP16Ej+PRYdYZv6zZscnAdcrgLVSHq34wcl8SNn15yMsNIA7VDwppfJHIU
JnBq+svcdMjt4Dhgp0zZh91XkDPLntkDFttellTIRYFP/C5C/2dAhImOcoPIAZ4jxEK8SF9oXWcY
3KZz07618pYiqg15eu1uqC3g9pox6A+TfxFbhFab9lrFd7HfiTuXG55GwbTc9I71u5SSn7cqXmfS
Fy+jCuNY8GKrgomNFqshf2SIOGL4vlO9RvFM/Fce178JUv8J/GPvYPa6/PjYEUK8HDHiqvMmX9B4
Aga5nA2BR+ladu0NGi7/mipc/WceiDadS+B5RxXWnlNIt1sjIXmd8fOKaWWhivz28Os99OfHwg9A
RC9nYFRx4ffcmR9Gn6IOF+2UrcAO3I1oFhb8zl7YW4cuuthKqpazWCGdXTHUzs4a5+U3j+XPoI/j
s/Pw8axemJNebndb2dtFkC8wpXLObvuCpR9UsL/IlEF6ZDgdNhwCSWhV4rUoRnGutwneHZ5Sf8Tk
2jz9+np433NAnr0o4MciAppkvwcSfnlcd5Qxljd7GbPEPF0hzNiCA+oHBGCDJ4kdxdRUIAEX00T2
fsnpxO15kBLJbHWV8TR/mVcg1B2UgjibyiHgs6lz3J4edjbaXhST5k4GlerPnKBZ9dpYmis4xBjP
ujPU/Q4ne/Cuwi12csNqcdmJB6pVGu2oEzbZjJxp2dUUs5cOG6p0WS7Jtw7C9zkJsQzQ6+po9A+u
J3mtpuK2dl0SNeAuO8h9DB7kATdW+LlvDcvN2AyLOXthjbJDBGp5REThuYm2cKrven/Jzg734cnr
PYqCkIURSqGGJiI2Nih083nIOr/eN+tkIw9ekSlVCGIiB1m1IJykw85SCPcuoEnlMdyWbTw4m0fm
FCuwt5PYWrKDX672lhYmVG+1AFnA1mka57RErrWlY2CjVsbV+XpmdcHpSb25s+tyu343TJm3yw3l
ZkfkuuBfOTR3mw5w9B6SsnHA/oeuINh504DyrxuDL7ixyddlh6ybrxA49vi22Bj6Hrc4D9zTsCKQ
SLJVlQT+tr2YrtjC9Xlb5HBrdB/ON4MoYx+ppdyqdK1NR8PQMg4Kaf9YFQfSNpVz71bRdLBy3xvS
SUU26sUiIpcnmPqh33W1zu+g5+Mw6VFFvLUzE0TAGfAP3M0sHNIVRfTI1++dIUWdb7sH5dn6c47Z
6p4tO/sseIgKqLgi+MT4e6GS4xZTMxri/gk/LVtmmxOxy/FyAssqlUTL3hWDPEfrUiDM08sMdNdU
AAcxjpCkqDTyhGXIx7dah5dNwKz1cbwUZ+6XthFvuwFGPNWqpkOsKDocesKb8P1qiSF2tAyG0I1C
LHwVuuq9JPdncYeLIXJ3mH/pVlJyzElQcEf9jvlB26goY0hZxFjNmm68fc5B1UXzOHqd1eyhkgMG
PWvuvy5r3OWn3u8nEpxax512qDZQEyLJqNVxqPPgptxUjNKpwANyE7eXzxGrpU+toaclCbrVxSDr
6/DYyxEabsQ5M6U8hKa/MVraj7nT8gBCi1ifwqUUGMSRl4pUbTqoTgQ95E9ZYJaT1cTYBQsZGzsV
Tu09be0afpjGiXiCEe8jpTMV3EK6asWAOJqisC/nV2vYrau94v1dW/NxoW4PiMbU5mmzNneg4Ion
DWOj3x3xHF1mnCx6sjrLoInVVUynQewPE2Orth8nPZJyUfBQXZnNL78GQlv3mbZnMHvS+z/h5MXF
heTQ/lANsfV2NoUoLvOldd+M3uLR8+02b3jVUZ8s4Vx/qMoofJrp9XgbOGX1bZnDGQtCj7XLQu5g
sJoTkODGffapHgVa38mepmZXIqwx6IZzVEK8Z1OzJ86uq5FaOBFbRW+GlXytYFQXXwvCHilXtDaL
MNjHLrzTHnU9ugNMeU7Ba1k7d2iIMAwMuMSaIzZM7+Pc5BW0aTWsV9G89LwWQVa6Z8sa5naPNxy3
jAu/+lmbIFv29OtV5lrUwp8PG2fM19IMy5NpWkyHbthGj9WUBVd6GBwI+no2cMz5RlHKLEvizyrh
rJiZlqhGB6CxozhVI4Yr3a5ecGJjUTl1LwvG9Kw2dnHuJ4HguJqb4rZp1UBa6MhZcOdFdeTsVZht
ODydUN73fde9c7AgEc8f+8W2d91Zf/Esi/UsykrrbmaVzED4CZzYjVxYmjpUSdyEZSr73TJaMWI1
3kp1jIlP57a7fv7Oli7R2/Gm2njXmX49dgW0M4F6FWxWFnVVdScITglTXBtmPW5xnH3z1gEJ4NJN
1nvutBqgCbym5xIsDNwBOpR5l1NnWSVzRPjLxGkh6QfyHvZldLEx1k2JlyuupvBxlpied1iZ6i+F
Q/4t8Keo3o+Q/fe4hWCDnKltb4a12DyU1JfKOD35Ru5G38+pVfVHS+0X3K1zomjq+5SFbnfRhgbt
k3SG7ZPKLTmf8q5lFx0RvLcpN3O6Mf7QQTmhF6dfp7NWgdJ7ThehPIQW42VOm7rJeWrU2CtMqvgj
aHBtZhrhZLH4ZN1YmCkMnbn9X4Dh31FGr/+aBV4EJ734r//r/1PuHQjpP3PvhwIfYfvlxyAlwR/4
i3v3nD8Y4QTjLbx7DGrBoPlXjpJr/wGB4wHVYJ+gaNBnzP7bViHsP+yYkZjJD/zmu3fiv7n3+A8B
HEGdsm9fUpioePoXtoqXkz7GONiX7yQ/blAaCZ4jHJ4HrYaULN+HpiAYJqhp7BjDLH+MO288/3BR
/n46fuR+L/jMj/OjDfEbXSZqDhRch5e0IQQIBSQjCCtTpv+JhVOHvEyhn2LhRCMVWG232zaBnjdo
6+o3ENU/fjhYTsBlhiXwXhxpbD8byzZDpjZg8qDyB72zigcv9WfZ4Sjjo8dINlfsd+Y3POFPg/z3
331h2hnj6Tp+OTfD0VmDBVC0771i3ZUAV3sUphbH4365NUsvGOKN317rbMiPa0PZbFYJ94wHNtxN
iEx/V6D5on4CkPVyI2LY90sHhs83e37TLUfZlZNF+Z5D/3xTo56+wrA9nngkt4Pchu5bE7sKbbRN
nlBXVBX5P1V8H1E9+O+qOL5/FcC8C4EKHEuU9Yvnb5OOajZwqP24WuWrsm3DeAfRS0GNnZPONFk5
GJYcTUApJn/LvnMs9xy0GTAOLQdEfWP6VDcQX3acljRJtb+7eRcs+MVDS8ijD7wJ+cwr9wIrNlAQ
eg1X8u2ipXjw0Tfut4Z8oVBFwV61uT7WelXXXq3agx6sImXy17+rSLlgAC+/BLg45Yc+0DirxfMb
FkFRMulGJdpUZe6GovcvcQz1bTFp64wMRqRrQM4ZcI3CV0eIC7UmAEF/irD+HSj684JBC6MHeE4o
H4+O/wItiVFcxi101L7F8P4FPKQ6GBSOxzFT8l+i2DymP37UTyVMCDOzISgqDCGDnvEsW9MVQTPy
Y9Cs62vGJPGbI/8//LbL1WWtDkVIfswLgHlEKD66yLL37ojUOOrq6fi/OTuzHcdtYA0/kQBRu25t
yW139yyZzH4jzORMtO+7nv587HNx2rJgoXMxQZABQpMii8WqfwGHVJ6chrTzfizkOlh/UY4L7Seb
ijbruRqqMHNNUTuVbTVWgdelekXoM0nLydkO5Iq/7NSwd8a8QbmwoAxKF5FigqwtrLZRosxKTBE1
8a0cBkyfp/PHpCUk5pnS/SSpjk5mNRUQalXEcKhHawcApvCOUtX+mFKiehAAAUg0e9f8sgwTSg73
F+V2/QkDsI7x3RWQ/KzVohCtQCGRTPlt2WkPRV053pThr6fXRrAzlIwr1ydKdv8Jfwj2Cyl7en2i
6NN3kKiNxNcjtDYwTcGnjR/2OQRp7S22He4gKramRoOElpNLrevG9jqfSh5Plpv4qdFFJxi1mDL0
6nSxKtX1376KwKsM5sZ1S/pwPbU+RZJNKcPMdwYoWVTvM5DPUXaaxmnP4folPK+XkStElyAgSoWO
3OavimSp0dqxCh7d11KXGJ0byow+DgDvg5sFzjEZK0iQDhWJ96Js5ufStMSJym4XH/Nyti/w8tyP
NTDd71mrVX6pQOvwjbzXd8xWb08b+16V9FTuPkipqwvPHjXUMwLwLEElyhMtGvsg+hDdJVpanmrh
b4y61p7A+NYnx0LagLRqAm5c68QuaQ6hD+KFD0eCej7hUupTzHb0PtV15ffbP/qrwdZIxdrRFhCe
fepHNN6eYmf4K4sy66ws8Nf+w0gaH0rKfDK31fZyLOBmAf/woa6WXmbQeVKGYT4Zdb3nmLoRsGSQ
/P+xVpfNaFZxI5wm9dMAQ/GoViga6GF8FqEqfEdPcPyo7RIjUoe3XGUGspEyTTDVbIoUj2qU1n8p
E7C5EmjLsznO9sf7a7EVRUALckvRsgZZu6rdD3YMJRKVPX8gtT3rPbDGCuGZv/vILb+Noxac7493
UywHigESDhAvaoP0ddfWqyUEJmspMDRdkMn53dFq/jMPdqUdUfwxrePYuuP3boiKj8VoOn85ndFP
0OskgzZz04XGmRaov+BcWCpYQcPcg+FsrYdLMJDnxtFIVq7DwRi67LcI8RSz78a/UUlD0MEsa+Ur
QTZ9Kqy53HlSbBxsklib6jwLQst7ldXTbdVt6ig5ZA+R5MdccG9gb8Yb3ObfOqQ3EJoaCnenaSH3
3SrsCYB4wKVBRvNntS/RLRKIdna5n7LpDqgnorQCDusEYLeEUhs7h0UT2VHoIYTO0BY722AjsjA8
L4mXkAY94XqZtXqu8d0uc19zCsQKXbXBQK5Kj5k+TzsYoK2hABqy4wRJCjfK9VBmSVKcdSNXsl0q
EH6H9inpWpQ3qhHtsvu7e+tjAv/mGgEb7Jju6mNiV2CVPaVM30WOFY1U4aASBBRo4d3giTgADdeP
5tsnaPLuBWoNNoMbeDXoAFUhGKo4RKaxjz61gR148bjMT32q7inGy8+y2jXgI1hLpNYdhNZX0SKl
Sy9GjXgZ9Il+mYQxQhZE7M6MIvDXrRNR7ZfudlH67/2F3RoYi4uXfAchbfN2u44B8VzxECaYvmci
ar8XkRY96CQ/VKR6jcqWk37BqiHZez9tRAQHsAEqAkQuA9WG6/2TGUZjULXnjjDc6ENWh/8uYGxO
/YwbDO3hvabZ1nCMRkmDaEAev1piHtk8UAKhoFXrRu9CMdvf0mWpvtZRkX0SQaDtrOzmeEBDVPSp
uQbWT5TaUmgKKaPiVVPXPhdcVgeYzHjdDEvkq3m38xC8/ZCutCoBt0TM43vKn/Mq3YIjFQ5RP8C1
o9Eln77dY5dCz1oyFd3OqPmYwvsqIrPeSSm124DHwHASgCBq4ILXAB8pEDj1rhr5tESpNSKv0H9I
p8pCCzmZMAjV6dPD5eRUg3pR4hKuvzKnT5VtTRc7IfUDFatGT5o6hWiBRmrzPxmayyU0pcT9aie6
+wEeHKgXK8gtFOVLscBcqwvVPEypqX6cR5fOmQF2QfHiUFd/AvZUIPIqfXOqQOuqB1G5obETjzbS
D9d00Rsh0EKY0N3VcjeQsrVigf9Ud+AUsmqqfGEbaDtME+5iECaPw4IeZaGC7RnmROe/IaOn0Pk7
adT+ISbm81OkCAxtNKXZCVwbVRx+Gzsd1g4+hYa9+nVaPCbx6EZILi1oeHbmon0Cz4iikSbMsypQ
FwNQn6AIQG9OG8f+Ye4n5ViklrtTWru9I6BR0yyHWAQFR1s/K3MQwpSzzdC3BCDokDbDsSsXtJqH
yjjfj2Rbn4RXMxVRpqzTFl4d8Nbtsg5qcOi386BAK5715nHQKxsdztiEf6d1yReznVSwCnU4/INE
AtyWEaUUz7IW5xEJ1/qYLbl6GmzTPiXwT+KdXXN7i1HkpaIq8Qk06V5k61+d0WGpsqjqwsjPEj4L
iteph2hj81yZleNrShihO9jsZQSbg8pVIVkGQqHr14EhRFdaNcYA8c6JE0rZrIrOqQqGH6pgkX4f
HY7kktt7X15G7+sbTRa0/3/YVXS3FGgVSpQS6gC1XzJHl1ioYj7d/+hbkwMMTIYHPQ2todX1FRpa
SQ+b4BOXunWBft4c0SgdfCeIzGOTIHEG53j37SGLIeu5oYWkYXjBA8RZH35tQQtSlEbkD7lb/qXN
YXWmOwbIHnWxT+6Afhrk3+CcQur1wCmhF8fzeG+7y+92+yMo0euSGAYL5vq7ZnFVNlpH6djIRf3T
MKbwXNJku3R5unzl0w7f7GaMHk0izaWLw/xSYmD6PKYFCiq6pr2zszz+9/7X2LgKuHmg/JF1w5ha
X7HC4q3ZoL2M4q6B0s/UFE+Ka4+neHJszNGr7rlL8vwBRybH7ynMeveH36imuxYweEk/5CakfH29
JL2YwkEJGL+16vaEaMt8yiGSPrtNhAeQok1o6oxw0EORJb9bYM3viqVFJ2AJIoMKQ6Xv3Mlb0c/g
ZuQHCVwt1vgt0Bf1UDeQobowns9i6PGeC52vTmjuRZbNlXct2jXUJgHZrjYDz7xcn5Fq86nII7za
GMYPR0QIsrtWizmukgZ4MYz6me599D4YJu3H/aXfyD5oFLmOQPnNxOBjFXuFHldWlJF9ZIb0m6uD
P+D5+s9TM/Znu4qSi2ahEDg2Tfjr/sBbYcbUUPxyJE6Od8/1J88XlALHhSXOENZ/KAoXTaSAGvj9
UeTyrc8a7TjgVrJRB7P1ehSrpGMFQify+6pQ/VjFNy1qTZysSzv8jIbNns/lVlgDLU1WDAFBUj6v
x1MWtHGGnPGWWJsfzQUxCdQPa0gzFViFL0HiZCc1TxDfuT/PrQ0Lus+C2GGalrNeTfzkS4sHT4Ku
V2cilD2rH6wx/teYp/+QrlpcDobD05FJvhCxXl2FkQL4OSTf940FUzNnCSwS1NnuPTBX1jc3suyj
pqCb1ubN7mHZnKXMlimE6qBlVjdibDtFartp7DtJkXt9XupeWTbRGSqasRMBtjaO9Wqo1S1YFNmU
Dz3al4pDJ9+xGhSvQGUdu7zoTq2wrZ2NurVx0Hego0zpic7y6jhQYVFiV0CGDLIE04AF5G0FDOKI
EEp3jJEyP+SIIT28fdcwlIw8POYoNV7v1jrlomumAnWytp69EK7qqS1xf+qHYQ+Qu3XcCafEUlh0
4AxX65n2SeqSLdETpL520kKaknPFfr0/oRs6jqrR5nFkURj2IdW7VVoBRKZGDydLfDuPG0TFm+BE
05rWmYJ1wRnp+OdBTZofMHqqT7ZRipNbV9JAfekf0Jiqz+R+SJajwuCn6IY81loQewaiQD70zWon
9G59cluig3n5CQrYq91sA8aGtVEniKyoMZ4yhelVjYn7PNpkx6EqlweE9PW/d1ZoIwVC11GT5C94
YMb6dTtPdgnRvcHnXXOLZ03rv0kbl69zoCAcOLPDBQrd5wbXiKOzdJfB0sad/vDGvOlSgxcwYOkg
/ri6cpS2y3A3IP/R4qL3DXVaPMwL47OLiaEHTyR+UJdy2lnsrZcVFRqMQWn6wjm+YYbppRlGDY+M
3qw6PDVC3lKDHdlHaq8dLSl0FhHgyN+Jrhveo4KO08yC0eEppkm7Z+K5Ecf4LaYLmwcftJsHT29o
CJqEyNkUKHOfDFEiujOgZ6uD/d3pUckNv7oAaUzBTYLZLR3XVke8z3K3VfQy9Klrq7WfA1D8oedW
Lvya5grycFH6R4my5LGCcK2QCGvznqHv1vemAMiXI7eDgrwObQDdu6kvI186Sj4VfalfYLjElywU
/9aKqR+GaOhP97f5RvimJsa8eeBr2g08Q0w8i0Er06cB8/WAodOASUbvXGzVys49Wolf74+3kUa5
XPuqQzdWtvPXZ3kyAmSZC8YDuuCHGKCdrA4dlchr/+krY3pOQZLtXBkbu4jLghNEUYzs2ZXr/uom
Bsk5oehII4XbGGyfMZoPma7GJySG0r/uT+9mOXmoqNz49LUhd/N8uh6qpsO28HoHLacYvXyZtRAa
CZeFoSieEqj1ztRuTyt7lZsJ/0+qt3AJVnmbQJkvr7NU8SKjby/UIEw/1KXpfJIM7oc4FfOlg1vr
t2pRnOFDRd+ixM39Os+znQO0MXXa15rK/Qg9H1jX9dRbILoI31OjKtWlOhpqW/h1dsKx0Cmb/HR/
mW8uSTlr6POw82UJyFmdlKQmbIVwbzy44gP1LyufLRS+cLnYSRe3BwLoIQeCXS0n/WrrIMbRmNnY
K55D3LkEAsR9kQEQvT8dqUBzHXx40LBB2ZpQcWxKjNfDlKoAN0yP1jP6pnowpaKWORvaczSEwc+6
pWOLZFd/AdQdfgUp1n0wwLj/yFXs4cN2gBpRuDBVMAH0dcDKDuoQSvlnwIlpZ3vfnF75O8mBUE+h
86OtI5QbAtqF7KB4AWTAR1zjo99tGgbfnABhp2NlNs2Pci4q32lyZWeNbg6xHBqqOaI8sFI0dbXR
zbyGuQbvxSuxHjg3k2t9mTphXHq02D7f/xwbHx1sIUkYIG+Hft7qoyOWmFqjocjO6Rw+9hlsDKrq
8de3j0L36qV3Z8tHwvU3X7CMMyCpsbUCrby4S90/9RUyvm8ehaYSDRcNgS121irPW6o+WRR7Djyl
r63zzPvn0IM0ubx9lJf6FA/0F+rt9VxisPt8mzHw3LBzzkWtJFhDFc3OU2NjC/Ca4ins8hBnOqsV
A7jeU63qZI8qxtgg6vTTYILTbqRU6v0J3QxF4Ru0ouxqoPXEw/t6QhZiYjnlHxPLrwlNYEOPv6XR
UlBwy8N/7g91c6ZA81PdI3DyuqBFthpqNCq1zcKRoZpEPDbCCPwmNSNycOj/bQQ3ZA7Mz/nYad79
gTfmiGElbxpe9hxqZKyuYlvT9aC9AEF6Y4qrWlYEoQetwvFRk3B29sfGUAgp4P7HslJUXGPLKly/
nLDFNNdUJ4Ax3VAS4HgMP/Vuks7+/XltLCj9PBp94PSwClvDBAbLqkOoY67nQFjGljJxpqcmAKsD
jaG1f/VFW30zwzQ59kYW7slGbM2UChGSGCqomhuASBpAEspFGnhN5/xEsz1C2xFKixMASnn7NC2T
mjChCtWmdSxe0IqEiIDPZILken9oQfh71OOiT0YPaQQlwMh4RJe6+BYGVfLj/thbs+QRDuiDuh/v
E/n3r67F2Bzg6yDD6GU5OX/e2DZKl9RTdIHAw/2hboKxpfLK57VKJ58+vKtfDxWAMtWLLHC9dnTF
ZVKX4bFXrHZnQjKkX2X/spkExlSnqIDUvrUaxZlEiHMcnluumxePVgaXepr14j3ILO0cTq21E5Y3
FtAmzQczDPVW6n1cz8oEQdBQ3EatH3HNgx21iU93XDm7ZWXu3DNbUwNfDxqOrvAtIi4dYy1Sld7B
2Ed1H7syQaGa5iy+FNhJap4xdkN8vv/Nbmi94M14sMtmKaUhSJPu9fT6gnqYBAN6dkcF6DDgebYc
YIDjIDiHwyfItaN5SDBl8+Zad5CXzRXnUXEXAY8uNXzXKnXfatX4y/3ftbXqLltIqpzptDVXoXZQ
Gr1l/g4Xe1T8VLniBw+dF+kfOC076KiNsej5y3WnbKwx5vUSQPoP5qkIXXpzJTiDUkf5pMiDQ6Tn
2un+tDYC3gvCD2YE6FFYy9dDNREqR3kXOF7TDjl2faKHLQ+x8+ioRXqM9Gb46vTLXy2i2X/uj7w5
Sb4lWFLwTsTa65F7+PlY3jDJJUEisx6C+lwB7j2YKWrD94cSN/UYym4qGTifjieys54l5DSEc0KL
I5oDpqyNVlwaIx8fMEkUF+wt8tOsD8FDbQC61OxkPoWuUbz9HkOGjkgkxSRtx5Tr8SruJQsMrqoT
jjfDZcT+aTQes0IIzywG4/v9+W59VOAylOZ42aE/tPqoIYxrRKqR9dCw8vkwxLNz7OkznwIjkRK3
iclrVkMwOknTNyORWWkTZBlqNPKYrGkx9NwAlrkoJAZ59Sdf7PEh1BmZnsqyU+Ha2j/k8hRWAQYB
E5XB/9V61oZbz+h6OCQeUDYXi5bikJbwLkd358vdRkEpoCcLuIRbAIur58MIEA/qceJ4SQ5gsESA
wzNHDAIc+gHP3TzsZcS3M2M8dJVkqCHhWaPUeqtMUZxWbGy62z9N4GTnoY8/TLUxPdzfJ1sDUUqx
0MMj+SbSXC9hWWMB3lUmOlUgX3DZIqYWYDK82t67SDZH4u31cthVmgvXIxWzq0/IeFsAYIR2YC+a
57DOJ9zjGuU/TIo7i0e+TbqINsL1UImokllAPvciaJEX2gspcMYBx+DO3Su6bc2KhFReCNzHlG2u
h4KCJUuhleXpQRJ5aWvgq6EoLbAFzfLf/KkgD/Aaw6mPV8y6eVthjyXEklmeWScN9NkeO41KK8oP
/WyOv++PtbHfZZmN3r2cFhC062n12Cq3EIIsrxrs70Blpw9DKHoP28uC3jVU1vvD3WZpoEFfdIKg
r8m2wvVwmV2EdSGQa3DtNkBEbHD9xM7it5aYCPx8qv9DYnGyVpNyc0OfqTpblB/oT+aQzflMTXsJ
kq48Q3egfXF/Wjd1mdWAq2kZSIvxHdmHIsXxQRiK41PkqBHmWYz38ahjYOoW1c5ayhN7nYsSdrle
oOKo8kSvMgdUbQK8lljLvsitd4gwofqBhcnZmSI8FCif4s072RcoR8YlL+bx6/05b+0caJnUPUgl
VG2NKuYZ2NdJbOApOy04xIgUG1Kjy085X/UMxle8FUDFGusofNDioBoC4v1664wlovuJPnMA1cb8
kQSdYh2UejQfndwp9+p5cofcrC0iqoC1ZE99XTiseaCmesvkpiKjjTOG0yWzy/kMbDLZESvd2juc
CZu2GXxD6KzX8yrsfsyjpba8UY07WEYQikgYWk/NnOYTF3jyMYPJ/PZrTtJs5MXDvUOB9HpQXMsH
qe6Gds3cpmfaQ52HchS2LFMjjkOXqG9+x6AeyDAmPUTKMuss13CIzVrMJKsur07YPtdgHQ3l4qpl
tPPevS11s1GoZaG9IUVYgCtfz63QYeU3MRvFMhR3Og6iz4xjg/7Wo0FHH4XQWvkyNSRGKgiN8ySa
DrNcy3jASnkPfrgV7tg8/BxgbqgWrfJe3qtpMAw6067mhCYtnp6lHek72dHWDjI5ExLhyLPFXZ0M
pW4jgBGD6WV26Hi8qNID8mPDwcBm62QFJj4bcWHvXL23eadEM9IQpjlD8rmGLRi10wDrt3jLV1OO
Zp4GIn2cLOy16NLgUD56YToMFzfCpu3tgUe+JBCJBHVGwf36+845d2NT67jM4ub+IU2KGrWyWWpW
0FjGR8CiypjujLn1IXmi0uflrYbW3SoBLY1ZwXJ1liqm+EvPGo7NdtapOwysrajzepTVvRWAxI6b
GHvNsFB7HzESrOYHd8FRfdjD8WwNRXke7ACJBhZZq0My6rWKJ4swPbXTgX2pOH5HIQD/Ah9r//73
2niRvYgR8uqUAk1ijeFZpiwLnU41vcaKetWbplTD1hlbpe8pPm3JZU6M7F+tM4tPM/A+tPJSe/zh
SIrj/R+y9RHpfEGul6oAZAjXGycu9L4UggqqqcOQGLrOfhflzvLt/ihb17LMEOmWgocmM70eJeKm
TiHSW94wQis8ENvNdzDqUDseu1GJjgaG5r+nos6KY4Ko5uOgYHK0UwHfigikBZLBD5/eXfOxuRaz
KpWitJmLHlrRTcvJsoex8YBYVQ+tJuJ/TasAp3l/6lspAcggHqM8ZQAerxZYT8yyCx2q4dO0qITc
BgeyyK0pXA34b1canhv/YURAaACIVa5PQB/Xi12U2hRbcY+GZ6laH1tVUQ9jSRgPjT7wuxiG586A
W3tI4ochjaFvz+v3ekCUnIO+iTFR55WbYI4Zlu9Hdwp+3l/IrdOJLKnFAxugMt/wehRMow171rku
gS/qiLuGjj9keQ7bOnU/3x9q65tRsERZXMAQIm++HkrXylwfRuK4FQUQb02UA9Bvw665AqrfTPlu
D1Pjf7hOrV4PKP/+1Vse8UxkPxEX97o6HZ4ESiye3hv50eodxHzqGrNfTAFPqmidd3WV/nRGdKMt
N8ATDj2ynVvsFigrxVih3MBANShGWqvTajUKojgWb62lLuqfMXhYnCybShmPsWLmf8oRXWwft6AU
hlUqcoVdHOfPaFQo1CEQdcR2bunaN+NZ5K8ypdaDTEHF2nuibPUeU0VS+xkmo4+506e8a6zneSrt
t8fEq5FWB6hODFgiDSMJRXyrmrR4mBbF2nmpbGxnBiFDkd1gJrS6bMQs1e2yifcYXfKz0cxkm1kw
em0Y72Vcm0MBM9TgE/OIXgslLjj9DH2v8j2LpDukNFkeq7T+vOjIdr354BDg6azY8qXOK+F6H4+J
W0KQpyBgN0Z3ykbNPqkA3c6OU+DnZSbJzngbMR38DR0O4hyddWP1pfpEcSodoAEaRrBr4tbWj7Mo
1HOUODX+oIg4fbHVCIj9f5gmRDGHCgvcgnXpVox4OE1IlmEfszjP4Fnmj1QneFumS/DeaMxl50Ru
XJ90G+ncy4KOQ4vselmTem4K3O14eYlkpMRSLr7Z9KjucCKKI9Lf+UMTzsioxkZ7RGmz3xl/c5lf
jS832KvwlAx9Vy0ERG80jOWspUrqt5nmPHYN8H0d1PjRnHF9vL/IG8k0XV3oE2QndB3WOYODlF9h
TJntJWVbnbGPR/+uVIETYM1+boM2u+giRQGwL7Sd8781XXIi0nhCDReA/PtX052TqsnwkLQ9uODR
AzdRgJsb/s7xXDbvl7Svzz2UM+/+dLcOKekJ9TLan3zs1RUAfiPlkuaQJg51Qd4Kudfh7PdMIH2z
WgmRlAqJBOVQquA1fz2/fMYsZ5gpey4WuoHLYHbHGbGe00ATYWcpN27Sq6FWUW4eLDHgTo2+98JS
OnUizpkIxGGu0JQ0SYRO91fxluYlUQAsliGvU4qgqwhkh5G0/rF4XQaB8qceLePRTRvXt+uAYkyA
tWiFO1Jr9xjfDsNTqSsQvNI5DtGJHRtfiY3mWxpivKoD/vhbHxX7+/1fKM/q6qpnW6mIpMp6jb3G
KDtoyKHRK2wvzIP+ucmDf8awrndKGRubiWuFK/ylCEXJ/voLG2rdV/bY214wQuQLTCV5mFLcjKvY
3uMm3yoLUCd9PdaqbBLP6Jn3AUpC1tzYJf5Biy08xSrmf7TIbf/ENVCjD0os7Bzpuzj9gTouXrZV
WKcYO0c4gB5sugu2n089YnWVYjVvvmml5hC9IMrUXIDrQGK7itoHgGI8K1G6R4xZJsyTY+FHY+3s
PFZvPy6vC24kyE0Udcj5r9dd6ZcUL+nM9AbF1N6PibVcsIDq3hwZKTKTNcjHvkxUVumpYsHrWpSE
dypJ2smZqvJCNkZZJ82mGX5jVXxux1EKNApr5xF1u7Hk0DL9ojNLJ3F1vJoORgqNPNMLOm6CVmgV
EkT1dJq7LH1zQGQoemWEf15tPC6u1zKog0xPshpnFrfI3qVRop6XAM1MXjBf7x/JzUnxopDkJEcO
ej2SRGBPSK3w1VylAy7dS12llrR2Evrx/lC3Vwv/f/IjcgYylhvqgFqWAMezwEAUvEjOYRv/IJ51
J3tCGB6xetT563SPr3Abg6/GNFbfrJ4VJDxaxhxNPHdw2o6PAO7rYzxV0SlOx3xnjluH4NUc19tz
mdxupJXDeIjX+Yut1aeQCsDOqd6cFbe0LLTz7lxL0S2NvehFYALmRyz/OLo1hh/VYB3KdJnOiuWE
D/e/3OZ4lGpgsZHXwqW73iTjiLon6kuGF6kJigBz65wcDbmiOqeAGZroZ98fT4bo63uCr0ZXkpoM
OSbw6+vx+i5Hh3bQ2Smpk59UE6n9IMJJBzJ5dNQ0TKIVxcoetEZPdi6PrZlKoiY5Fw2wm5eJ1WDq
2qLLjOJ1F56bZOIdqnQFuFG1uYhZ+XF/ohulMEiqdMy5sokoPIauZ1o3g1aDKTc9DdXSC2ib8jEw
uwUU9ogAlZn1foDAIWrgkfLb0YvvglLSTqzZmjKYVUmRsaTI2Spuc5POjbAn3t+Vnfq1mdgYKDiK
eWnRm7jMSrqH8tkKOZS+ycNoqPNAWM25x8c7oqFten3LyV8cyN2dVc1+E5S/7i/v5tRYYKpBUm1o
/USqs9jq64paBvphla8OuKEPNnpePc7BT6XQwp3ds9FqYDTe6ZjHELqRt7j+nLrWTGOJagpxWyKz
8FI+5bmFaHbYawfNjatLpmA8K+bR+ICuWfuQu5hF6xZmiPdnLgdanyBuKhrGsJ/AZ8k49SqN18CG
djQbTTJqO+AJGvKPThXeUEt8Tw19+wxfR+l2ht3ez2hTwtqWHgDr9DpL+ywNtZ5v23QudeSm1T6N
pp5dOsok/+ALrfyPOSOokGFq/FHDDuthGhVsn+/PfnOHAW6QZDikFdacWytu9WmRHmMTgsPnvEyj
Hxjk/Y1LtDj9h5FkeQHkmgN9YfXB4aJSDQhIR/LO0T8Fc4/fk6Gg806BY2dttyZFUi9PKOVGmuXX
n7RWrXBWVIbSZizVY3QDcHFImtMcZ3s39eZQMvqCESVRXxPow0ox2jEmKiW8wnBVrrTvS5omXmAN
8T/3F1BuxPVGlfgTcg9wL+j6Xs8qyzqnWUxheKHrNr+0PuZ+MaI98udGIEBFB7AraFAJUVqtHc7P
nehpyXsJtuO+1Tf2D2dqhmfF0j51fTjvTGpj/VB/kkBeKGhUbFfDadk4DUIxDC+bKyhgqWXDAwmc
X0rZj3vdr82x4H+A52XIG/0no21HIy9itgUUEF+Umv3YmcZvHVPtL/c/1catzH3M840HugQmrj5V
V9A+tG1yqayvdOPUm3r4F54LKQjNfml0BImdGNSiqzzC5h13dv9WZMEki8ctsHf+rHMQRPS1qp3J
CUbVTk4jRq7v2rgzPMVRus9ZmiGeYCetNHUU5mORDJUPBT39dn8JthZbHgp2kbSdWYOKpzLAAHwi
W+4Uo1OPtRZXj4kDxwQQQtXuxJatTSt1Vf+vuked9Ppo0JfW8GnPeeqkLmlWQm/hMJpjd2qgD6c4
ktdvtrAht+Np9f9Dyi3w6tqYonlwuhmzMNcYuksrclwzReR8CES8p4K5uZug9CHjigUn6c/1UPpU
qlFW81ycygIbFJ5b9cMERck3U8dWDhS60y/BZDdfFWsUO2nX1thoFjiyQSQv7NU06XCMuKwTDso8
Fs+uiyxKqIn86FqN7lPbHP0+zH/FYZXtfNKt/cPm4WqizUp1zb2e9IRT2UB91vCKxlYf7DjKDkOm
Gw/lNC/+27cqfHJYYS8kZGu1voWBvMliUY62yu5/Cjs1P+ZW1j7AezF3JrW1T7GXw4mcrhH6sKs3
lkJtG8G7Essdgqs3tIPxcZgaaIuzKqV17N/3J7aVZCE/S58fZjet23WBZwI5nGQSIOPUQfQLA4/q
EtWJ+TQFWvHbpVj7eYaW52HtjO6VMpp/5XM4oTYTtzuwso3yD3RbwqEs+cvJryJi7A5abzXklw6v
hYPSKPNzVYJeXxrxo6qWitK8FT/VRhNeigBMp6vmKpvMqqhxpgiChRkNUVPfgyZuJH+ESMgIcJDA
1q15aEFpmn0wcn2nCroqYESwY1JD/dCG5AzDBDcNxck9ue2Ni/xq0FW0qjJUDgNqvJKqM2DrorUP
WDybO9fA1l6TIB5cQaWr9bqCmAfYOI9jbHlxpX3t7dh8WDo3O5pq8iwCtfjr/laTx3GVnMgSk6yE
MyDlnevjOivaCENOWJ4alEI6w2iHJrfG97EY8nOoVpMfJqN60CNqf2OQxx/vD78VLUws7XUgQ1A9
1lhg000GG/gMoKwYxcqgjRGOaLTwaMZR8fBfhgIGAWKcvGX9XliQ9GoNidGtymg6I5xe+Lz46w+J
MPaS881PCKmEipP7Qsu8XlQzSKsciVF62WNMQ6cItQ91PwoPXb7Msyo8C//D1F6Nt9qYqDVW7Yga
vedWCi7okE+OPOEW31WcvbbN5tTonEuBJTqO69eP48zx1FLQ88J2DJ6oU2TTIamrLDxkRT28w2vp
zUqjXNgU0yDiEYZgzMgt9OrCxj20D6KOkj9kbvuY97F2qAO8NN0keDN3ejWUnPyroerWjXumBNJh
GTGjEX3vtXUx7FSRt44cBSa671SRqYrIMPNqlLYdRJNwoDxdcVt0xl0HY/NAuI+ZFqoPZkQCmOGM
/VTGS/VLc6d2z6B+8wdILKSs8yI8urrNWmyG2giZdQ/pEGc8JCmAC30Y3D85rlh4P3DeLX1QTooS
Zp5w4j0lgK1Dj98GzTCuUlR4VndKaSCDTIJnebxLlPEA6KtH1jVy9L+nJU6C4/3DsTlbSTRitSVE
Z/VRYY5mhRkwmtaK6YBbY/9hQUnTizrkqaw4ztFkVMJnuxLWu8Wc9no1W4kYnQJK3fStKAithqcd
KIreJJwLN8qTgzoWP3o1Uf4WZtCdtJGPmw5Vd2zytt0JeJvvCanqT+WLx5O2rjFOdturzQRSyBX9
8s9gTN2JQnx5dsrBPdfopT3bStkcZKnjiKCVgeEXuiY7sWnr0pReBnxpvrm15gXpSgsvfqa5TA3r
Q50FCGGGwb53yVZcouWJxKtUsYBden2osgRxEMxr6dmr7b9G1opTVFXJYcqMzqdSsUe535zVy0UC
OpJezXoLF5kTBx3gyNZokuMy0Xmylnmv9LK1dWUGQK0NXjfJ4PWklLB106nn4Vtr4aRjJtnM75oM
QcvTjOxZfGhbLax8DjryqjyRRej1djb9BzAj1zNwd5o0iP6g4XH9M9AAxuJEUGkLxBJ+V7lpDsM4
Fo9Kiet7GU42piJ9dVKdElPcPCvPetUHO1D4re/7+jesg6aa1DjvAd6MZzrNyhI1z6LNtXPai/Sg
goc/348aWx+YCGXDaIOmdENWtvrJsGzcBj2jLMdzaXba2cWP4O/7o2xFQkoNSPfCsmGc1cU9RlQt
aTiamOxV8T9BVxv5wcmzIT64QzDs4Vq2QpFjyFo8JBt0jFZrKHq7m4uF/FXRkwaSqelqj1U8ZtHR
iXQ8lzoRwyoorC4JDx160XsV283ZkjegQ0owQK3weh8ZzThkSttQWjBH51Tl7XxewCzBZpjGnXeL
XLh1Wsu2lGwiZDFAlF0PlY6zVSz0brzFVPMQ67rOPdrKXHgdWE4/RoLVS3GW3ol1m6O+dIY1+is3
m6YuUCnKZec2tbLyUlrp5xLS2YOKJsOTgjnkUxFyUt++hSjCUQiWqA/i3/VMS4PH6EtxLCqnHk9C
dfkihrg7QzjdNYjaOhQyoaXsrgvqcOsPqMFyC200xrImKU9lpabvRkxSd47e1jaVLzawUFJFdj2j
IWuMHuVgJAjx3/vXLNpi9Bq05h/muDAw+RTxY4faGnChbNwhpmztUEItGHv+cPBWl7XRh1pkwnvz
pj4aLm2UaYeA1XgMm3BPfWR7KBgMZECoaq3Nv1xRg9tDQMxDPQ5fSLv71U7BgGvm2O0kQBsj8Z7E
Iko6Kkt49PUOacYJ/6gUvKfdx8YRqZjgcRgdMzsYVq8/vHk3IrNO9xsiMMXDdYhpQzFMepmQ2s1h
7HWGUJBjdeZ3Ucrr8v5QGzcCQ4FxYovQZ1tTcS0DPpSeUCMJMWz8k2DucNAx7v3ZN7UNqDbfA6hu
XMa0u2T8RN2WtEpu21dpuy3GNFYtQoqQrrgfxlxRP1eBm2GhMbbViPltlTmnyWkMSIuLnWFPOc7f
78954wC+OCBRCQcdwgvs+jc4WahXVU7lpzes5Mvg9ovfwtL8c3+UrQ1DYR92J4UVWgqr+75ZeL3+
L2dntiM10m3hJ7Lkebi105k1URQ00A031k9De7bD8/D05wukI1W6rLQAtbhB6p0Rjtixh7XXgvWQ
4EaLkMTrp/TfZlAQYCcMOciF9kwxJkTdgVwZH7bZ1KL2OpQGZxMZzqS9M9zGfqliIhtbPaRz2zXF
i+DCk0sXa1vJWlSqyzPzYSdnFGsYe1Fyn6M4TMgUpwfBys5nkn0KD254LgLoqevPZNvtwDQpEkKj
kc7nJC2cC6rO8cG93jmQBGO4fjpYkvRnk8aZgwukRL42pMh9OInaDZcJLVpnztEeGafyX0/pvptR
bt0PVvT7KEMgLsgbUOFg9IFw4nqNresUUU2lFZ6TTrxHJQkCXm+YQl2bjuKWve2EgER2tlDK0rao
JN6i3tJWek1pq2t3bjMOYYPQ38F27lsxITDwCFFIT68XFDV5L+jomgQGdXVHhKI/uczR3f323ZLg
dkm4B4KRrPDaSu71aKw1tFditNXOSjquJPuj+m50sv/9viXmYPD5vNaQ4m/WU0l5ejhoKMR3pvms
Inp9Ny9JGuQ2Dc/bpvZOIoR+sBTAiE4MsjFVVuj4Oh2BZaUVmm/EArHgSEnulMT5x1CKxPRRU1Hv
2mFOL6PVEd7etr9ztWkN0jQjzebR3qJCCbkYw6oI1pkKVi8MdCLKXlPJTIx1+XLb1N4pwQbyq8wN
UUzc1EvVqMrLEgKBk9m0nSSZXyCaaDy9OFjS3pa+tqNvzonQp4axOC730g1fnd5I79fFbZh3zIpz
46z9ZSyFFSZKjWL61B0Je+zuqEx9ACxTht76lj4T9tR3PAHrVBVPaLQrfzkq2htWpH26vaF7llDP
lFEloyhvyOvmdaWJkur044Y8v0MG1/uYdCTtsObaB3sq79YmKWA9kIYQWkokoPy2r17w2ZuRbuxo
/cE/UfzwBlN9sHo1/18MvuEBrrPy2ZqN8Q8uPD0K2rke/Qpr2w/rQE0UGXSapyXLUXvv6ZGMVdTf
eQAPTre3Urrc7fokoJ1CC8SPHNHN+gxNtKvB3GTTz+Q2eTT0l7Sui8fEcKJz21viBap45T9PzY+q
PDvBmM1jR58IjBWDyBvTra6LUUkSWp25rl9KiMSDyllznzfCCCHYbA/izL2lEvVR2pAzacwaXy9V
Se1+sYnVwfDr1v0Iz4+vz1F7qoy4k61G3a/7qg3TpB/C25u85wCYdaQpIlnbIOC9tjwyntCsXL0T
9prAm+ek9FWvag68954ZQltZuqP+9obbqynNLC2FbMPnpfm/GmGFi4Bd8yBQ2bsRRBCSk5VmBSu6
XkybMFcSR7CTrWbzUpe5dRFdqVwcoVSAty0RZJFSH1yI3ZXxHHFOoe55I6zVCwPp+JSV0SQsTpPO
LPq4ej9uf6W9hfEYwf4GyTvlue1XqpXEo7EEx4yu0oGpp96HsrMLCNc7Py1QdR/qdDjwLzsrk4+f
BP8yhv+GwBfma7VWF4VpCGsYRt9BFP6xndP5AKS9b0aii8kAABhu1pYmsdIoBeV7V+uUn2Kxis+a
cI6a67tWaCIDA8edAGG4PhpJadCjyJnjd4St3NmxsmR+MwzmwQnceecg8pZafRTZQJdtFmOWY61m
A105y8nM50pTvkdw+cJbbzwUALTe9+34TZ0RdtBH96hcs/P0wPBIa0ny1kNMuFmiJsBIlFEsqdhi
77HqGrhlzdye/VabTefgcOwag45XjnnxBm0brQ1s1a2Zyq5PuXgvatQ7oW6VdI/VQdRzePv47xpj
N/l6DO4SAV5/vLGL4wXIpXOqG/ET59j8heooagdrepQG7B0TjVkBhFdgCYTv7NqS2SkVRAkR7Y2y
ac8wlEyrv6xiOWpx7vDmGXhCeDRkLVzyL1wbKiaVUl7Dx1Jb+CvFoidPo6i6MF2c8a6oGec7FdNq
nBo7RWFxHmP9ZYSh/5xSqo+DdioaZiNtWLxPt7d69wADLaaugsYLFYbr36VB+a+sAwM/Ok/rt7xN
hgcyZjH4zTxEZ/bD9SCqgZnObww1TwM7L0VzEH/vfW4qjoBuZGGX6ffr31BnDdPveQv6gkTgHZP+
w1PW2vO5nfTDWHvHswLLh0UFmCZlsm2sraVWNBjUNyjiJu593dfKZbGGNrA5cn/DHTgHepx2f3Ce
SdklJo1I/g3zhprZnaOUYAzzzl6+6BPitZ5WDN9KEpo/uKeUpynIuWi2gZy63ssWzHMBjzROQYed
24/0yPkv14uyugxNq5rn26dn7/pA18t8q1TOAZtwbW004yWLY05PAlY7fylcAW+12TjLH0xtkHBC
zQCeiAOy9QgDZDAKGRQjY6t477Sa+28D2c9/t1cjf+0mAEXdjLElmAhlOXqzmri3vTaK8HEqpeFH
qOy1l4jpwCBJ9aHypzk9ypL2Dr5JmVHWHyjdbFmvUG6OPTCEcCF4rX02SlB1Wd4P56GK8j+4YzSR
+erQ68j6wPWXEkM1akhpgOmwhX5flWt1GuM4OtducgRu2nMpr01trrPRmk7dNh4UbwbjCr1N28Ke
+689WprwO8+eP63aGiZm2/tl5oiD1snekQS7BzMa8EAc7iaZr/vM0i26XyezM60POQMo53Iq+4Mo
cO/LkYsRKlHJ5BNKN/M6FyvIoacMqEW+xO3dEi2IrYNYfIJcfDrfPpV7GDagdJSpaLHJlHbz6bK4
BkLfxPapU+FYDfRmit57NG/nO3pDw39KT5s8GJsYHz3HVJSf7TVGPgV9jbrx7cXWvgLyny961Uw/
pt5U6oMfuLfjjLmDD2DUiSxq87075poKzZCtALMUn5ca2Ae43z/A0aDiQRkN9JPMEY3rHY8TEbm5
xjD90GpR6Jjd/2q1Ue5ibf0TFyqnJAkeASVRMb+2RFQ+W5MOWhJGYuQs7LKF86BQNaRJc1v3DkgC
dk8S5TpNg2qLzGzjsPWxmoWWSyI6q0m+eZQK77JC1T/lUWEfVKv33j7JgEL1AE4CyFavF6YyapH0
pQTOMFwa6mS9J5Rnug9z675MzjQ/KHaifL59euX/c+tTJe8ToiBS529bltSWKjEZreE6tn3yNFvC
8fGuovIbr1NPohuPcHK7BglIyJ1+gUY2+xmhtuCW9QzJHWrqUIJo3vfGYdRn7AwUMmrjqGW0u6m/
qJA5GNLu9aZCmaN4i0rPLS76/rkweuuzppTDeVyNAhaUJlWDHha8o4By99K9MrtxChazrj26TTjZ
SdWDNi0ErTFxNOa3v5k8TwBgaHNsOwGlYSt6IqkdKnINkk5LWyiiQTodMOySjgHpIYTot0/M3oWQ
9Nnar7QNh3K9oXmbdyO4H5qYiWk/d0tphPFkOu9y100PHsW9TQQdyqAAsRLd2o2pWEVjZKYhdbKG
NE/8UgXZ5cOecJiq7R0SSlsILxHCMh60MbTQf6q0kon3bqyR/Kjtfj1H2tSIcNYruh2F54be0PT/
3N7KvZfYARVLVAOEiiT1eisHUD5xTnp1ShhuuWRu3/9vbTPQGUlqPFqGYp9tkBQBJPMtk7Cmd+Bv
dpMeh1BKUpVSMtkm4ZC62RW5OQh3fRosshqtfrGSVUoBTr3WnmxjsD+BHlJW3xwmoJgTYPnJF4Nr
VoE9WmnrI5YyANxW9fLgBd/7JDyreCYZ8qE6d703sGjznQsZe9WF8QTYOz6TQOcnr1erzF+dRjtB
GVQfbMmuVYAd/MEZgkC9tsoI/jgNPSFmZqiyvlgbP7N8zh4hd1yf65RiHLOXR7Sje3h83K8mafBU
OfW4OQf0pdCYgm/vlAAHO8Pg1gVd1SYvUMM4QQKw+KsHgO+p4tlDI0K1iRqi9G+3g5vr9oHcu3By
NolDAR7L3IYKupPYowoN6Kkak+hC5gB9nWoc5ZP7VpjLh1+Y4up2DEqZC3C9A0m9Pa3ZvaFPxZOd
WcqBn5IedvuySbYbzhDddAAf159yzhTDaGW24E1FRw3Gti/ZnM+XKdPX+35war+OoMW3M6Febu/i
DgWW7J8zYUWmAn5vm8Q6gwZLrchdrObDi+4qahAV5fIFrvhpCBVGwYdLnhu68EfLnZ4QOM0heJMf
vJytF7PRsiNM7t65JnEiqSaCoaq3CS3qqIHzoXMcopho+W7Mqp6CBHNRb9EFtLcPtb06KEfr+h/c
JxJCaqSUs+n5b24xUsGaEa9SAiEqh+xZEV1xyuJOec67rPsXkpXBeVGT2PyT9cocQ1ep50j1yOuP
T5SVWt3Eeqco8qx3hVk6lzHT7e6jCSvbiz136EhajXGQ3Oy8x6D/cVggcuX0rjz5r9IOUJOOEHHl
nlAorB+jKupO2lqWP7pW+ZvZZf3A3M77gdIBySnaGZpkDb42t+R13lCO4pwNhv1SLG10mpk6/WZH
lbEEy+iZj9DZaJ+8SirFr8oR9/TecinU/JpC4JhvOTyXoo0VvTBd2ZiNhK+McBr4OeXUb2s7eDK6
ctcfB3dL5oeba00uDjhAcp9Zb+5WWy6wsbS9c5o7kXzpmlG/OFMevzCaY/9I86H0F7sXtZ9ayndj
MfoTtP36gZvccS38BpA6EP0C/d72vjs7Q3lhXqh/OtV6IWOHeIBhtbtodRDqtpnLY1TdKc95W2YH
Xm0n+iKRo8MviR2Y6t0c7KG0bFDUmF7KdPnY9ML9Qu/avddWz/3vYKvlaX2z1QCr6W/I7s0WPVMa
FEASmE9OoyeyZyIC76ejl0xgeImO4myUaXpNYJC3z84UK8Jf1ErVz2nM7/MrNevqEB1xC7bFrkxw
da0ujj7E/i/kJFBI4OHc9pFtZUjKIU+h6I2cpUAOpy+fqCUbB7HInhmKZxIfwn/oGFzfs8aqS7VO
OXNalCT1aUlroHRNsRZ/3d7xvfvEbgP/AmtAwrmJPqyhznrPgLQMLFgeB9qQNZ/UTo/8nrwF0pf4
4217u+ti7gV6B9St8ZfX69KMvFpcl/g6dZfqH7AH6g/HHo6QL7urkqgokMisacuM3YnKVBcHiqdy
Xadns87ogEDPfWoUp/8Al8XRFdl56yAuMLmXFDwAUWyuSO3SAcyy2TkJ5AOLwCwoG5+tws6SIFmH
Mr7UGsj20FTT5O/b+7lrmao1qa0j/9q8drZwrcXrSCNcJc8+LWYUf+Kt4GDqwubdLzXqh7WynG5b
3fNGdH0krwxdwTelw2auCzPF/TH6ZTfzJXbnJT1TKeDtyQylOaepkfxM2tRLgiqC7+DAGe55JMpf
1LhAkoN722y3vWoV/N8Uz81Oa+g6qVX81atyb/HNuTmattk7S9SywAKBoEVbYXNDOs8aiN+IrPoi
yc8Ib+Z+ZC/NUxVH31fS+oOt3fugsH5RcSZqog21eWBdY5p0ursus6/G0xoZ7V01qO+tpWou3gKY
vR2aIxzovkkyXmgCSAW2Ay1RodglVUIkhaAdA+g0NUzJ9+4Ce+PqfavtrHxEOMk6QCbvWZVsQWAr
2Fau6bUn0AsXNbhEpc1kUKQolUQJFSvu7+M1877biJwEyEUdkr3sfc1XVrdxsg3VMCRntCeUpVNf
PJjBzq07uhDUcgICop5J94dBp5php/azog/muYHP8aT102pD2AT60U5U4zPb2P0VZ/XyjLZA/3L7
eu05STi3pAASKoE899dbYyhL3NV0I07JHK+X2quiZwbKxOW2lb1bBJ23vMcur8w2J2qXSM0tmkEn
hBFANpeVGai5rZ4I3/rz75tiSoMyI302CuTyq7wKUjUV8SavR4tL80ZkpZXM9DPqYBdIqdKD+7O3
d2AVJOQRotM3ghqlTXxW5S5Q36zIz6hUKedCd8aDw7u3d3Iw6xeCEyiB/BWvFjRnOdLYhqy1lctP
kHnxnd6u3ygIH2FL9gyRSRJQ6VJreCu+J1RtEEUDbE1p6aBFuTEFZgXPUx6Tp//2R0K7iCkFenek
TdteV7XmWTFKzGPNsOgjRPl5qINHDxhh/AMHTnhHZMMWkrRseQ5MPTeZbQdUv6ZpBF39kJ9r6uvf
V2jlf/+toLzmAo6jE0GvYPOl4hE2gYkBXwIcR1yo7iehk8J20GXaUd13r7hF6ifncySIBYKc61NB
CpRoeSacU5Gp9UXTGyVIUZ0MlzEe/IpKczDnThN27rj40RIzZldqzSVZ58pP1GG57yqrOIDW7Pg7
Ol+Im0pqcLrAm+dkcaui1SuWrw5pc+qpoJ2mWiM01u00sKbhiIp21x7cIDRLbYamt3ErTza6aQ04
jWRSlMqXPE9hDoPGl8WIjLsoafWDAHbngjBWQ5kBWXOmt7e6GUNnQIc4EgApk5h+Zlkd309EAuFU
es0BsudXm2eTnVA/MmVpWJNJ8GYz86mIQO/xZClaPdpB3bO1z4rWdrBz0WT/kOWK/V+qd+1wUnCn
kb8SVMMCA5dVwxxhNo/+YpErnpBRYSR56hzxkTBYc8JkbUvV7yxvfRETYMdArPr4OWM6ovLXuGDy
nTmepPULwvgkKE2les4KyUSiqkOv+3GMesiPWptVy48L+C3OCfF8zCBuM1LOa5r2Q7GK4ac+t4Xi
98KG3mxZKrUJ1Lavl8BImvzDtNaDuECxZ6hhJjpdOdlt2f6VZbr179rU9sekjL2PbRK166mDhuyo
syBvx/XuykaeRpoKMIK/ZcDwyqeaA6QkljaCU3B18U/XLAjppFZ/aSyrungOfJ3CI7Dts0jjOVQ/
3fZ+bw+utM7rRAgkCVg2T9SAElIkcnl3uyh+N3ui73wyUeudbY2dGUyJ7v74A4tAjNAGg9WYF/h6
vfnCudEchpldHPKzDRwkWGyjftGcRISd6N0DT/g24KLESo5icjt/Qfqu7dWelejLSK+vR/YNbpOk
Pxu62wc1mgEkz9pyzpinOtjWt9cTo/SJYB5n7Be8xrVRL8/i0sDrnezOLr70a6pThhyt5wgI8cGb
LD359vxIgW1qjtSRgYBem4qzQZmWiNQy4TIGZapE7+NMtQ7Ki3vn5LUV+StendJ0Mea0simcC6S2
H4qmGp6gdCoCdJ1hLjbgRfqTz0YnClwfAzg8m9cGI1crlAkPT/La92Gtr0UAwny+FFkL8JPp1/sM
gcrfjgX4bBKNKVFwslN0bZSpTsNi1IfuVJ90H20zjfwhGsuXqTmcUtk7IVCEMWwBVSmFiE0yVzdD
3ykW134wK1hMzLEJ4Ji0fVhjjtiO924AAsqSMAWGJZ7q61WRWUhCDJBecY+UcjVaXkDsEH2Gul28
s9fJ8m23PBp53zswv6bNKZjSGNiGVenaGO2qs5UpKMLpMmtp+2EsXD2EQ6Dpg8ao4Cm47Vl21ynZ
RXgVYepyN55Uheej71yQhU2T6vcIw44nZhibp3Jh+sdAmOMCX0F9+ROjpORycJcy6eb6mb2bwo0E
/qUr1Jqh/v7b4BF3J4rSB8qST0FeaUcL3e4t09ByQobQjglw3Pbm7EA+w+Rinq8hRdjq1OUxquZR
lQSiFPNJL731oCq3faJ+2SNoZSaAejCx6/UBivLOU5cxXcMp79sPst10yfJp+JZHS/MAiNC9iCxW
P3hNHQW61sD9c3uP99bLknkdJRPPG2/qiCGpdHtmvU7yzcna+UPKuLlvm9N9aSTTz9vW9lZLfQeZ
TPw3qOLN7gpS0zWhrxTGkW6i6NwkD5mo1OosuqX5S1VEH2ra0n6Nhrl46mdX/3bb/u5q6RQzd8uM
HBH89W6jCKiMbTeuIQUKF0oKKz+ZSV+8swdN85VlOBrdfEMvIj8vRIHwlFHDozkvf9Ar3z6hvjhG
JrOUeV9pd+u0Oj9kUnbphl4LzaWcTopQ9HBYGvXR1PLkrwTw2kFUsHWH/AbujgMsAPpb8KibB3Om
odHxkdfQLLzlNAGmCDIrK4KMYaXw9v7umuIkkR8A06Jkf73cdYpLvaZfEsKZMjybSaGe+0oVn8e5
Ohp43DHFdeGSkl/SbN7CGtc+tdyuQwYEfKP90TZKZsymPHssc+Vg/7a+j/2jYgJTFW8J6KKtmuwY
ZwogjlgN9cJOToq6wgs4L8r3mLD+OYOC0vArs+wOooK99dkk6YSm/OHZvN5KQzAkVCFDFjqd6gQR
7DR+RAP0vskO5Qj3Tim4Iu4FGAqGE7crjHqWaGnKGo6eHPuYnXmhMJDZdyU9j6+LkRf/ru7iQNJr
6WdtFa4KSQ5MjQe+aGejJU+qHNcFKfNmaANFkMFte0UN+3z6osSm8mBVaNpkU7Wck3WkN8P06VGT
dWefiV9lEQmCRAZT5L+/uqFraRW6WsRaSHqiXbQ4Vs6JNacfZzLfg/dsx/uRTNFCAC1A7Xc7W1dW
FN01O9fCSGvc0OWvi6tBRp2W+hI2hhiePBfqRAQ6qlM9zPlB4v52pZJwg/FBhM6lH9hcTkOpZ1Wx
Ki1s0Tw5zWWc/BN7RXta4nW9v+0H3vpZOfZM0iXVJqhbbNxeWrZZi7aIFpaAkgKnLIaHQdXXByE8
4Rtt13++be/tzmoqwgU6BU4O8g7jWstYIQTq4cxAmN+q03jXOf2/xiDyF0urxaPSedqDypf2V1EV
p9vWdzZW0l4SbTKjT7l786rpURHFtTlOIYzx1aOSJv+VVhO/OF2unm9b2lkn0QksVSYJlWwhXB/W
xR4Wd3FxRXOrz2GNpOBHSPmX+9iqKHgvffdYxwheKnpWn8xs8g7KFb8GNV4nRPS+8LWQtnBSAa5u
4ShDQ1O+q8YltHM9MS6GHeWqT8anQ2Zux8m7jmKEFyDfpf/rCq2bzrIbmAWp2mcfClKn8n2LSGfm
J3rsiaC3UnR+5NjJ8tgTq4vHwS57aliQWKX3RZdFrd80LpWu3BmiS1FOlTj4dG9dDs0JmsN0sFgb
3YrrDaUx3mhxX3P7I7e+mK07h5pQ5eZRNylikeINo9r+efsz7lvlBuqSZvGN0FHZFnBdq1hNy0G/
MG43XfplmJ+9per/a2fS9nKskv/dNrpzSgEcu5ILFIZtChPXS7UnpfIWVBZCq4h6H6EN496xqjmc
O9c+OKa7phxaaS50hCqVy2tToPyM1u4dNUw7YV4EMOgAH6wE8EuWBx9w2zeUJ5LomZwEO2BzNqYg
YC6rOsnVsLTdPDDSbLnYkZv6quLa773IU0I7bR+p37fh728n8RzRHRC7t2OhE+pqiwDyF1bwnQYo
OhUXLXEQe9Os+ODa7bzP3DYeaPlE0b/ZajMIPDq4mYwIhOmae5B1X5fVa89lRa8jV+fmrm/79mE2
gMb7VZs1AajL/mC9Oy6dG0/2DjCevGgLs0yd2GaesuX4qEhfZ0M5PKRjlvzbggZ7qhtIXw6igR2D
kl1FEvyCDQIpf32IDDeOdaNplnAw5/pTXGdUuOO4uk9RiAsVUtADe28vpRxxpKFE5EKvdKvBkdvU
42i6q6Frp/GjUrkDSDYjgpchsbtzXczjp6Vz9E+3j9Hb80uwI0X0HOIeOpfS478KP8yhN9ykZlsH
sEaBLGwhTK9UX5KqrR6ZLvle1RJ4ZikHDcG3VxRfQJeJzeVzkn5e2zVygrql5cXUrc77kPc5Ddo8
LR7SvEgOrujOxl6Z2lzReB7MLK/xBp6blWDZYK8sYst9r7bGdF4jIQLNWPuDCGR3fSCMVMa2JdHY
BhXCEIvRJIKvqdVm9g/46/KHY/GeTEnpHdyMt6bIJ3Fyki+OoeZt9DwJO7b6bmnDgbgvWCgUvVv1
5KMpHOW3/SrQCI4L+G6uIZjl648Gk0Zqd+3a8lq1RVDC2HmuO9f0nVRRPt4+l28jDYnCwNdw5yW/
xea1EClUiQywYcrRh3sxjb2vOG151mYQKILz6C8Vonkw6DAFv/y+ACscRKoJly2VHxAwjOVdL3Ua
yrWG9LQL1TVt7vtqtr8ko2P4FIu051rvq4AgqburCjF84BFdzz0TlacRuEERxDMdjwPvsPeRQbhr
Mq6ViO6NN3IhfG4jmNPDUqwTzC2l+pnmCF0vzT0Sa3t7X1yNd5OUFqdAyXRzdO3Rjkpjjaowtowq
gODyx2QL7yEb+y6sR2P9mCz9EdPaWzckbRJZyvhVxpfX260WTtQUBHdhrkSxlIfWfVsZl3dLXgyn
VCoENsuin70uOVKafevmIcSAfp+vzYwbDdxryyvwxris9Dqsi8QictW0e5G580UZ0EhcCZQ+3D7Y
e7tLeomvJ2SQENdre0VWRXWvmXVolZMbpqqTB1CEpaG7duZd1uZ/U808arnvrZGiIlPmkioTx3tt
MydoJ+RT6zCqZz3InCYBZ5RwmdQ5C+LatX/b+XFzXtnb+InJcjqvTrU6nE2R+nojnHf10lcX1RX2
QWyyuzSKXGg38HCSG1wvrVbyTkTdVIdmY44+ZKAUESqhvM9hzfA94f1+BY+lkf5A1ksgwtDQtb2l
7oqEHIWtnPP4zs3rn2Neo07cQlnZDpZ3sJN79+IXqgCJCOLmrcftdLs1cneoQgjQrC8xHf/Ac9L0
VKMJduoazXlndW0e5JlRHrwqciHXqRZNOrj7WQzEb7QWrhdqMvBcFAzuhEmUdO8ZUl+e7HLMD6pM
bwAG+NlXZkCEXJuJhTAWbbGqkLZ+CstzH58Ms+2e3Cj+ECFZ/JA4ZRIm4KODNmY6K8nYbXMapif0
5XrC+tk8mFXcO1H0hwj9mCWCcn/zhVtXkGv3Dszz6zKFTdY34dohcq4263R2k/6oZrlrzyNEYEJa
lko3J7gbbCROmccJW93Nf5Tq6PwjdH1Sg3HpytxP0nr897YL2rdI0sILLguLGxdkZ11Pms6nnZvO
9Ftqe+GQRs1ZM5cYFLp7NNe+83bBNmTJshr8IaS519+4X0ygv7ZZhVrp6ifEkd3AXb3qXoimPzhP
e95Vlkl5TGgWwYR8bcod6hlGEpeP5ybeO3NaplNT1c5fUVdOT/CA4fOWAfDb7Q3dsQoBF20pGFcl
q9NmQ0eKkc48GnUIe253X8+jcleOfRzUBPzBUNtakNGtOjAqL+DmgkpCC/gLf3WotgyQGcDcbPWK
Juw1Z6SiYUbv8sr8YY3GcEJeZXpILD3+JWDz2E1acXBLdpYMoxMFJ14TMvoty2UHLdE6GXCaaVM0
BFXDyMDkxRCl62P+ybFbLUhN/UgA8s2MF680dESk3Ibktn2z0VVFZc02hHsCIyzskE4KI/59M1rf
iY3N+7g3oiUskZR7X85Ahh+XrI/+8eo4FafZVpSDt2e7B/LXSO8IzxQQQIA/14dtMWl3lrnuSu3J
5T7rhiFc2yYLrb7t6KfBbhrV5dFE1tYvY5TYG6VUKjdAArY8IrDEKlaSF9HJSZLqC7td/b20h+Ph
28P1ywoAJBC7lFDfgPS0yKMGNpYRTDil8aQrivm19LzuFBnxcI9kWXHuDGH5fZrWj9XoHjiorcOQ
1qloyhqxKQkI5Ma/SkqNYbCQjDe9UzyI9SmpjAcjVscHMVGsvn1z9ywREVG3AYggZ2GuLc1tbUyw
U7gnQdYz+VZFScp33ab5qlZrdQDn2DUGFkeOUP+ab9oYazxrWlcdZLu15l1gRnYbTHRGs8DQ1+XT
7ZXtnRM5hPv/xjbvd+etw6IMIMrbXgggz257cYDJXP7AiswGaY4QFm1bCpW9GFo0SsQtQzVnPe2s
u8TtnY+3rexuHIAQOtS8E5z/641zJoHuKrj5E3yH5Ydoij+DhxvOC0q9B+t5U+qSR0+yZILtIQF9
04qC8sLRM2EwuwpKlYKoUXxrzMoLeESGR9EmWtBEsGlDT9tdjHZ0XwiUfhe9/us3/MJzgG2iZrqJ
CCbRlKnbgc+HODJ9mPVc81Wtse8hvF5OWqysD0pvTgcv5zYowCjRF7MeANhx6dsx6t7OzERNM5yZ
LYZTqbbdFGQVnjSK9PaikNIefNQ9g4TQsrlI4RSqhuuPykRLlObQP9GBjhh1apgqZbv1k7vayoOW
HWqR7hwirAGjghGUUGtL0jDGhcgG04NMuNfqO0eU40NiLvbZIWo/2MtdU7xQVH9wLShyXi+tisbC
qybXPUX6VJ00Q6h+Qzn63JgM+P321aAeKom85YgZUM1rU91skwUUI6vKmuk+EfF3wTDAB60jEbpt
aedJYKYZdh1opaAN2gY5faaMGpow8Ai0hf1hGfX2b/rBKXNsVvWJNNZ+rKI1DtR4iqh5T/GB+R1/
htI0t5J2CWx0W1CVPsZpWmkgnZolyj4Z+dI9Tm5+FMntWaHHTu2D15V668bTJOgVOfOMP/NKxpob
U/G+6rknDh6CvaMPDI37xjivRBZdfzRhV7bVwsly6tup/Ktvy+Q+jbMxMLvBvdNo2wW//+lAgMoO
BePU8Hdc2xsQHXVWi6Zr0Y3DpXRt8aOxhP4CC7ye+ICe87M9utW7yB6avyuni4+kWN6kedK7SJJM
OebK5XtTZk4nz6bI652YvFfj82S1URA1Q/EdWLn6uU1Edc60eOpOvbDNGZGbrg8RQPT+opVbQpft
pc6X1IvHg0O1d1Ed0mrEBGQu9IYfIaK511erB/HrapyZnVl814is+4Zu4MFF3QkWuTpgYlGNo8+3
hY2asepm8FJ4p7WBcgAvJ7wPSzK4mm/F1vAsss4Ih8aav9/+9Ls7D9QJjLNs+4PmuP72+FjD7Zi1
PhV1kn7OGj25g7lKvGdMPX5oOzVffGPWpX66UGM/Vq3qc9qj4A7if1wp7apD/V21yugIP7OzH1w0
Cppgg3h5tpWNIjaLYYga7+S2Wu337Nvd2mEwWShyCq2vU79F6fV8ezt2Pjh+GdURWdyUFZzr3bBE
k8c5nfwTw5QrmYIBKbtljYgLz+vptqkdf0nhBGSHjXYM51/+lFdB7GSBVNdK3rcpVdoQ6W0wD3Yn
mKnO+6AnRbi3i+qz2ZRFWK4QWt62vuPIOGZMT+LHSEq33as67vrM9hLvBFjRuGvRdSdPnJIDx7K3
nQh7wvEh+WXICa7XaI72akQ5byoT8/+rrCr+HHMGH5FOPRqC2nGZgK0kRFAS4RKkXVtq0iaeq5I9
HEGtBXUDh00NxWrgrJ3U926yu9v7t2eP+Xgeb9JMplA376qaNmWrGp0HTqUvGVHPP3Vd3FyUpq4C
URRHbeRf3b3X2TwHBAlY2f2Dq5+i02Z93RjnfKTWOw0Vg7Zpko7wMjtd0Oi6eFg6Zb1LGnf0WyQm
fSn966cw574rDI6tN3X23WDZP2DZ04PZpoCOHt90sCF7nxr34XB3+AL0ZK4/gD6AS/W8wmOkMjU4
zrH9oS3Nwge0GIW39/7I1GYvCl7NrqwwNRVqeZ9pTknDzkhfLJ3p8dumdq4JcT7hLiOD9Hq3XiiJ
kyGbIPw4NWYeX8y1ot27KvXBNdk5TORH0EfCOgBf15ZIIwbu2wtEQ6F6Vfiu1erGvhN3WijMiZml
3rX/u72sbdlYuhuwD7+KbSowiE3yR9d1jWwb1qoI9d3PmkstyomKd4pIl38WSn/PcCz0frWmxcFK
dz4dERolvl/oHEaKNqektkvdmyxWKmUMXCgOfI9G+rMZN+VBBWp3jZJxCYNSNFBu+iv/miwLZVM9
jk4jXDs/Gb6Aby1R1KqBSrrJ/lmsWH92WiW6b5u+Pd/e391lIjIsx+JAmGwHXaTgjeFADUKAn+lf
mgWM0eJaUeF79Xg0RLRnC78ngRcQIIPjvV5nnTnGYs82nsEtdR91VPchy/MHd2W06fdXRdFFZoH0
kwnVri2hzjD/H2df1iOnrnb9i5CYwbdQ1NBjks58g9IZbMBgjCfg13+L/eqT0tWlLuXoSPtc7Oy4
APvxM6wBdeZYQwitkV6FVg9gicb2wpSss81y5Yq6VGsD8LCZhUDoZxNuermenzQwJ85ZvXNWoFVJ
+kR/S8PWwAUs9wtv7UDnqdPPq5YcBi19XA6DGq9s2AsBAL9hg1uAnr414V/+BlbTGCSwAc8MH50v
kH+Wn6Sark1vLyQ76OxjNIzG3X+8vper4OL0RCoyNO1s77dV3jMBVl2yqXUHuxiaQsneC1Twr16p
CANomGCPop2BjPNcdtEPRdc1sV/v1mBKviW+Sz+2jn78513zYpGzr0haNqxjgEXmSNWgm+CwhYLR
fS+d+/P2Uq80of7vgTZ+LeTbIX14Fl461dddFpktrtH+p8k0/xSG3foj8NLmZvHm7iBd1H6mYTuX
ANaN7Eblk+gL7QMCb+0irm2f7eHOrm2kCOiZoP0LJPj5aMNzLDLxGtQ7w4L2gMbtvIdl3mbDVMuC
y2saKpf20SYphup0m8+f1yv5EtgEDgNYLqSs7ooJRCNToDm22hPmZPm72aJH9QDghLqWoVwIQ4Dt
IWXHSUG/5tUMeYhnAn6Gt8vrGHAkKN8/NZJLWGh1S/zvucZ/03EoiG9ok/N+n+dl3LlIw7udB6JU
nfTRBG5k5YK+Ob29pS59wG0Q//+XOjv/ASj1uVDO27Ghj3Z8JmYPZVK7J57R5YDy7Mp6l14jPAA3
dAkkMYA6fBkJAiJrJ5PF2wW+mXcSGh8gu6zLQx+Y9PPbj3ap9Nu6XRgSbL5yr6DlNmNUByE+2ULE
8mONIA5aRP70w0hIE89hGj5tFTs0fTkroJeRnSB1EhfSByhWoYGE9mMsd2//pkuve8O5ogUXgZ16
7iUe1drjmed7O5URMLdAOLSPEmZtxQBZhxPYuuZfrdq3kJFtUB4Umij1z/EdCx+l5y/CQx+800ii
M9htGTtWcMN6WEnS/w/REI0O6A6hd4tG0tn3bUyNOULQ4p3nQ39sewM/mRy0l2azw377XV7aShnI
PTiUAA+/mnUiG+861yIYgitef+Kt+ArcCtkHGf1fNi2gl+BEYPiGVOss7AakXfsmnb3dOofZ18Wy
91M8uV3ThNc4y9vfdB5PAaoAhh5gIEBOt2f+K6lbMtaNC8H+6OZQ7cYuVkXtzdfe3KVdiA4wGEl4
cfkr/XhUlysaPDiEcbpMh1w59wWowLrwuO72tANP+u0vdfGp0AoG8wJY4ey8GPf8zCxuE2c0nfB3
c9bK92ZpgUN/e5nXGwI1DEAEQDKBw/WqpeKv0CccvJZWCUvFFz4BN1yOwyLed2wd1ZXE6cJiSJjA
f8JthP873xOzDme4cAparUG/lpEm5ODDwa60WeiuZPpb3vlyU0CUDO4LwGRs0u7nGJERKgMgXsQ4
Uy7KnkFao4dhdL4qYCNpTgzw3WMgE5MUaxKTuaijxV051a8/IH7BxpkBdeU/MtvLbQnLk5A5SRC1
Z8dvZ90HN+0A0fy3v9/rbbmtsjFrN0o7hl0vV4msXlQ7cQrIDe3LwGv6bxAS5W3F5Oh99IKhCXdv
r3jxIyIlhfbxBgU571HVywhbpk5TdKAmcmrXpoYEhIwrhtHGP9/peLi/ljp7OLNQJ0g80WoSHd/p
ZNB3Y42KKaRp/eHtp7r4tVJI1mPThEgkzvoHsBgI85YZWqk5hw91oNSTT8k1bd1L7w4DpS3Wb/2Q
czqTkTEZUgZxV9FM5MCS8Sftqd03Gfyh336eiyshcgB8jyTzFdZiqqM1iuaagqbZ0FMa1P6HYWx6
UfiNcP/DWgD4b0xc3Jq4w17uwSBvWn/WnreTqW92DFi6o1rUXKUA9P3zlAyCKlu9iW8EFYBzAci4
j0a2eJptXZD+uNKIHqdAwm4qma9hZS7tCFzIwPL+15s4N4DxU0cDYUJWgYmqK63mYNOvk/u3v9PF
VdDR3lr8wEmfs09Frps8YxOrapJq2Mg5ed9N+Xplle2gnEXDDTiKxjI6yxs39OUXsjNhDjP9psKA
n95pGOrsI89llex7fgAOKX33z08F6gf6Vxj7gX1xDs1tazukNUsZtkCXHsOhNU/MDNci0evKZmMj
wc0C5LkNunXWXow9j8poIk0lgjoqzRTZMgVMGBT71nsXtrSpGqTOVy6WC6/yxaJngYJ2vaSWZU2V
TkIATjDYd4NS5qSaSNIiH2d9hQJ5YYdATRlUC1xlmECf+3YYFyqMXRDRe6WiEp+SnCDleM3u6EJj
ZRPa22w7IESHLX+2RVqxKU1AcbvyIM4E2bAOOvPZVFcCkaRMWy882WGgB8hVNbcTiUFsCTtXvb1t
LgQt8L1Rd2RQWd28TV9uU/J/1ni0A4JSuBJqf+k+1159gG4z+frvS6G0RhzG3QwEw9ln5ApTN1AC
2qr2++k0zl5TrMG4lmrK8ytX9NZsOzt8m10XWpwglmJguP37v/JT8PjCXjAOwwybLzcZrs33MCDp
Dho36aP0t76DFbzB6+4hmPD2Y17YrVgbeCD8D6ZH518VUrlZQJO+qzzqpVW0zqKAnnxQRhIXeDi6
axKgl77g3+ttR/avZ5W07pckxnrgCKsyb50ocxpPt6GJ+JWq+MLpR1NnQ54AzYhULny5VO567fOI
tFW4Mv/H3GOuP8e8fS+bOBsKjgbgd1R2/eHtF3rxAVEcYhqIqPOKN2tw6JMWahuVTACXxJ/jR2BE
ghsiDbvygJeWQvzcZIowaEYJ9fIBfbUVIpLg27nG7WraNp9Db5KHCWLLV5a69C6R94BojZ44oFlb
DPrrs4mp55PCkLGCwwPkynIp9tSHFQpbbPy4uk4cUvATrqRcl/bm34tuz//XoplOIg9WIDgXmT/e
pJoG5dhwcSOMaW5yq6/p3uDyuficGyMGOTPe7LlgobJO0a6eIVsMXwEbFYhEAS3cCE+ZQrGgh1pL
7desrKN5USX6C0TuDJUi3nlzG+4oLDHmItLrnBay9eRTgM5EDRHHSIrCORefesDnJNReJR+LDFDe
P5OXgug5LDF9XjKAjMuMzKQvlCASpr8E+uTFGGcahmTwtnLl0ixygGYLa7BOw2Z3BJpxGLHbdPTd
8k72p9nWuduF2kS6NCP+JBbqIDLHekCVCjeN3dFPul6V/UjDrw1C6bTTmi0PIJXS9mCo8b4nS0KO
Q0o7VQRz0+QHiqeuQtMAMq/FbMISeSlTVUw0g/MDvLd2o9cqsCPUFGBuiFd48pWgfQGqM1SRHAFp
ulCQDblXDYv/tJBdm8oB4pC/MweD3FPXC/1Yx9TFuzheoo9Z37b+ycMgDcMei7hfLALFy6Fecv5k
aQD5oznzm9s1b4J4H4ee+onhardVAprfmFZn8e0o84YVLkytK+vYs6dujGTwkC+pf9elvotu2bzS
zwgH4Xu7Nu7H0Df8G2Qqpx8YoY0YqjV8gmR7kNzDJCoJUdmL8JtQXn8H68r43TAw9SvwMFMo/YYP
twuvawupOEQbFfjLI4BV03gwRrJ3rew8CjPsnjyPgGb4u1g3KS9taHu5sxJSlYUPTiQr1n7yfkoP
CVFhazUttwSExrH0oDTwTkeYKh7Xteau1NxEWTVH2YAGAPy0oF8czxj4KygG5AX48/pzwFT9ECyd
bnbTGOuvLfPmDfXSZbTMZ8vvJULV77Al4VI0I7CBRwtgx7NvHOtKKeYoug8NbeG1QTnkupK8G8wu
aET/xU6kFuVCVguwB9XjDkxEcbLRkMYwHKlBzxlXM3zilkJOQ8l61mWtJb4F5RIuJRiZxL9jOnBM
C8EgmorU0PlLCiP2+qbHYj+Bno36EoLQGDHiuqyTAjO35dlB1OG2G2T6C6IaAL10pF7Hqu+hLVR1
0Eroqigz4p0ikZcVyieTX9BUs71ClZsVbZ2YPyGKnl/MJ+7GJXXHD763hh911tOw9MSQKryT2i9H
ARsVmJrAIRevlTZLmY2cUCjeeo3aU2bnaef6Pmj2i28HAaHBsOtLCJuI5f3atGtacUfTHiIfIr2b
uDN5gVzU/0GdP6C/DmDNyUVhJ4pw7LqfVsKeq1j63oNfs6XP4HcvT4kOkVbF7bwEJUdlf6cURgAl
eDtN/NPPGpK9Wzpo/owowe0uzqQGgS8eZ1mu9Rq1A/yYxcj2C7BYDF8Dt245UIvhlzEprCIxIiPf
4tEL4vd1OEfQ/VYa+IBCZ87xkw2DEao9npJMF8CoJj96o0EDH7OUiz8YFgLUM4He6lejCMmjCVrj
D5DzZnVc4kfU4oZC7rErmkwz90C7YLUF5mHuLps6L4awogC4wHnT1H5NvBgDljkYBldOmZedwKaf
bGECX6kyw4FSH+0cR8tBTNR0hfPW5Desvug9dHhSFkHSMVje0Q5SCKV0CmcsH91MZZHxvvtBACWf
CqhImvZRQ/46nwohMxZ86HJkA+Wats2n0QQeKbK4sR3cfQKLyQf0BKBiMHoO0Ag1a7FjlEdRkS9s
aQ4ksuZLktA6LbKO5uFxXj0iik66jO37pZmD/bqCU7tfoHIb3i1g7/e/7RrQ+ima2KA+iFrETyuA
aZBzJrEWDwlQU829zqGQ9Yt7dTDcgtZI2EPmzzz8ChmbML/P7dgFOyTZ3odxZCNHQKBxCkiHingZ
pXMYlfHStc1BAXf3m/DM3CWuc/ooA8SYfTZCOe5IMiH7g2wMkxCokGIth7RN8REbT0HPOnX6ELHa
tfukG8E77evM/GZB40f3Lu37PzO8m1cAa1Mty64eTHjf9iv/NHqzrm9SCobTbkyb/ENm/KCv0Err
pz08iMSf1GRDitErWz7Bcs/y0lDnNXdMN3O6J/g90W41BIYz8RKM9MZPa5sXM5dec+ReDJFdk4On
D6EFpW6juEnoj0Vb0e6mIVnXXcz5OBa+Vl34QclmYO+wAWVXpjrinix7H9vtIetsCqnZJgPAlC88
JId07FJZtFMcabCVaJZ9wFjD82WZKtPD3VE33ryz0H+D9IjqpkXtOR5G3o+KAgvjN6bTfQn2qouK
ZjLpLSom2x+JXTOyb/wePrjcmw0S6RqWOnGVU9noX0200m86SlpV0kHmWSVMEn3ime+mu5aGOXwy
CRwbngDuStvdEKcQiId4oYmAXMxDZtYZIgVErUhJcoYr9N5mY+8BZAjLTUIhwcNm8ieIOPMfOQ98
+yXATJNVLV/BxJrRbUyifQoLy3w/qdTxDZaSThUE2UCNVRqCUNne9cEiv/oUsl5ewTCK7Pae8iyE
PIYYbrMH3bbdWMRA2rW/YVwAxTNczqt7lnDQkQf0op3+mHr+tJRqlAxREUJhwc5lgwA+jq0dLrpo
MQRHPhDRvs1NJjGkn6axEJjEuiJbs9H/Tpq8FcWmUhFBU3QeCUoFkMtKRK/BFZBdnMdyhgqyKmcY
TGSlH3aIANqHCQfcyODxeAcALIj5i63Zo7Fpv1TM1Au7D+dR3E4e5+2umSS/C0jn9cceip5+GThO
n22Lbwhxl7zjQNVhIFq2jQybSnNtSAHoR7LsmOnJfKNjBLliDalby5nP6usCIvOjHRYCrNSUzXVp
hsb4RQ308mmmW2qjukYjuNlQfzGWEQMR8ZRGRTvr5XGwOvEOYOiEtFwQUj8TN8GQAWr6/BFapwi5
PeajbBcgFHRFYuKweQcNGt9H3IfHc9FR3RB4qwcmkYhhOozLKQ7Xfq/hftnttOeGcL/U3MAOGcoh
fBdFy/Ko5mGKygAZdVMIls4xJE41tyXKzjTEZlwtfaAAybJfqm/1zEth6w5oNSTmQ5nwHFlw0EJR
q8CByNs9F3Oy3MFtQcUnFbMoPPIBRujHRAV6PFCv1vjtmCz1CwSzp56kH+W4pLJD3mNUTQBPkxkt
4jYZyL2MBdf3Y8tig982gtRShNm6xHmxxJknvyJHleOXTI6ifqx7QhEDfSTvDqZnSWfGW+vCFdVs
OGt9DOq0f6CY3NBdJjumT3GdKzrt8A+vgVE27RMUv4OyOwshqaFKvW7Cd2lzpGQIDn1c0ClA/xxU
YNUUC4F9aDFbk4tjhCatt4PibuQ+wD4x/hTgb1sPK0YztJi9cJqqHudg3If+kv+Am9NYF4EGbuMo
FYUysY5muCZHBKnjrYuJ+pitqHSqOHMZ8LMDhd5xmyg9PY6ae34xp9l/OD0NBfoMAYIVLU8UIpEH
rc77uWEehIhwtdhdMNXNz2TO8gXnpU2+h65OZOkyQt8r5CThDkOY+OilPjRIFk54VKKmYRpa40Ed
wtckVnfYf7WHjg64KwVBj+JRRUTMh0Hh3w05i7tdB7TUHyiiw7RqRKv0QxO7+Zt2ffsgeYRKsenA
mLvrRh4j/5A1TQpBnJFH5isKGKkAHyWsWW13adBFrIIWScwrMtrgU9KxbCp0vEgwIC0fHiHQDfaI
x+OJlIAuhu/kDGxjAYw10QfUXfLXuur+lpg8H49zz91XaAOR+3YhkNE3Fug1ZA8B/ovUkkUdmy7b
qy7yHod4MAjBLMpPBgZkvzpYuA3vc2fCR2zMaELpQL0njDsyuHT0vLvBxKP+FPder4oO9cSHuqsp
EvpmEh/xWDG7zdhAsUyT+4+zt5CgHLxA35N09kMkvGqtb1Mxx1+UjywWj1Iv+tguqYh2KkpA0UXJ
tn6BTjZOfETMEh9QBkz1SeaSZ8Xc4/vsclFPj+0ip6zoTEvBlRQWb9vHXXfru9D/OcS0wz0LFaZn
OHGEvzxBIQW1aNLez1riZsuN9ZuCW4SfCkch/trCJ32oJChxMMDVScLLhghIvS5Naw44dHotAtoE
p3wKqShDl1PInERclWT2bVhGsTZZ1UU2uBMN9ijENpO6L1rF176cbFYPR+LieADDEHqZVRK23g3q
CY/uUzGlP5nxMOZb7dQ3KKJX3uGGGXGHrNFA1AMyMdhI00ElwV7hBgCzDn2I33oRM6yFLOQPDl3S
1c96NS1qBdNGSQWkXpoWIsSkMkJxS4HxZeFUkMVLl6dI5QHyTVBsb8dQ4e/G0NvnUDwchrTs1oUf
VlO7uRiaPmo/GBv4P+HClJqSyqwb9n0y4/xPqJ9bnN8mVbgX0uBnlxFOdyIJkOR3dToEqOITDFPE
IMhc6pSHsFiLc9IVAWDzrmDzYOOSC+CMikzZDp7DzgGa5g0xALhSpT8sM9Nc4dqmChczl0EREF/G
BwGr5q4aZtnayiQZWM+N0KT0Blsv+MBQWTmyNhVtEUyTycs0pmx6mGs+PvRQxdAFGPIkv69R7h4t
76MvmMnWphBOCQUddRI9tQzopirxmnXH+HY3RCaEcZnvT0jrwxao43I2mfmQxgpkD5OyuL0ZJHqM
BShf8UfYMKnlqMaWfFmRP8KUngbfIf088Lu1geYI7tRVjqUbePQ+HOCV+q4d0vFHG3t82K/Ian/P
Ky7jkuMn/hGA0iKSwHr+3vVoOhXIEnVzXEJhOCrbtdflOAGGhVItSZBAJNN6n9BsxS5tYqQtw5p+
H4fZ0huuBpg3pS6PbQmYfYKmWZz0GSQdZoW9CtdP3GOp4uTBDG7J0MhBo+URym2dKYA0VO9D2tfr
3vmz+N13M6yr82QmSKnmOkE3KIjZ81aW4IZD2HZ71Lz2F26DoIHW0dBAXYYbvJU0n5t9ImdYis6L
W3c9FR65jTULH4GACp6Gkfis9O1iTuhsMpROWda+H+JkscUYQsGkSCEZGRd5wtWnoI6b5zCa4t96
1gQ96noUh1lDfqRE3YZ6PEYJnOAcEnnT5atVhR5yiGk1YuQ1gnqw/MYFkIuym4z7Hgnf4/gAhqL5
q7v8sd9kpTBOZf1PETvtDjAoUXKHdwox9JSm4Yd6FSHss+c16gtPQPL1EHEkBAXe8fRj9NvBFK1N
zVxgPiM+ZrnQdwnwgqIYsB0eJ9HyLw1UWH43LKmPSGc9B3G6vkUCotJT51b51VngRItREnQKhkj2
dUHhf4YObqa9HlljF9zohjfNIepDiq7atNZIAfpghoIGoYh1rZtcc0rhWTqWUjWSVUL7KAf8XoQP
us8WaP0zYyc8eBwc8TIGCuX+KB4r/B32CUY2Ca7ZPpLdji5OYOsTNs3IBfT4jK5L5iMhofOHFhn8
AEcBCBMUrUv9Xwla3LRgY8tzAJa5eu4BCE+LcZpQuM7TnD9M0yQgI9e3wVPk+cF3wpkLyhmGCT81
J+J9i12/lokM7U2+0DErPY005JQaiBGiK5mIG9jTkLz0Wh3v2YLiFlZvfuaKLsjntMrG2nnI0ly/
IEKNzVeQ9/kXSYLuq2p99B+Uv9Bkr+vRPSvLxAfSwv+5UCRV4S4Zk/RbzWb4I0t0nFY0mCP/uYm7
6M5hFO5Kn3lwyFgzS3/lTiApNCigEAzCxP+WRmxEM4taivzJSXWXQrnFQ7XerXchWDKstGTFbDYk
Iv0YqDY+hZ3tvg4J9DgqppL0N3KuBafRk+mTgq/4uGP+0n3BEKN9DniyGIDBhf0RgOQSorewIhFK
4ULLgMo0mPTCv1Q8LwFQWoXWZP4MEAfCBGjZKXYpLATCio4iQApV9yjgRjXbQ1/DQQ+CPUl8lFlD
/YJ3YkFjJDce23X1tIVtOOg9Sh7MFA2zJP85M6l+WwDDVTHkOSTfIz01QMVDpOADOCwZLxcl5U9f
IfRW2FbJ7wWx+TOgYuJzk6gQLYgmQRpRewJRlHM5TmXWdJ6r1iiAcYTIWvzqblJ+jk4E0KKQEiLW
280kldt9mI+n0TqEAmei5pF4FDJWaabdrrMQjSpt3OAmcqiKfgcamRRIHUNy6k0Ptz/UOvFn3WKA
95B0qA5L3No6w/HQPcRTNeMzdNsgTnXym2YO3w1xhj20WnhNlcy55FHpFTIUkWFNfpzQ50WJJ9KY
3UToNPJKs5bfjNFs7b73PU2KoPeTuTSpHYMyhyR2V41znNoiVGn2A0OYCb0QmBwj78RvgoAsmssH
0gYuKmm9zuDQd6y75fBG8e6jFqX+zkbEG4tcR2jeEJrEmHp0UYDU3OYC3XDVyidn/a7ZGRHPutA9
MewRXXv6XYcQ6gSMttPvdJ8EGkjJIX3sh5HTE8dV/0EIZoFYZKgAKjDbhCkUQOwKZLYZOesQiHgq
oRwcHLQyLa/kYvunSWeoV82cIaOvkXpMmNil5F5A/BJSYlq7B+D50SwioButRWhSXG4JTzBI7bwI
dsa9cnIsArQcn8LBeexIVNt+Q1KEYtCrxwxaogSdGRA8evWUenUTHyeWiM/t2IoTHSLxrcnj+pNZ
ZpdunWSow2rMJvLStShwylWp5CYbutGWPZUGKTZkM0UxI1/rD3Of5PNJoHH3DWYJ8XvqZV1TSlz+
pACBL+E73wWBgZ9kbe5pNGeQwEAvJihAPEbDbcgT79uMauORrYn+KO3SvRPdiFxryEX+EQcMn2vM
6+5WuBrFPm7qPPzgE89rTl1II6B19DhsZUZq8Wc8e6soZi5LwMHZVDpGiRijpmgtkrolQZG5q3OL
IT5cAse2JLxNDjG1IZwehi4WuCxT8R5xZHgnBj63uB+Ap95NdRJUUSKHCG0tG9wjm7M4VMBXJ/nd
NKJlejehhIMwEHQ9jomb7fvEBct3Mxjd3BCtEBCpUeFR9SnLSrfpn5eiTvLfnkyCR4qgg8M8Ut1V
PJvJJ7DtA7RlmyH7ttQSuANHdI6tVpvsqVPT0EKKOgVUf+inMSsaAtJ6kcNWhR0aF5pg7+doD+Ce
kxQYjIH3Ndp7Ce2KaMqM2rLa/MAFunm7uZXBRxPH/FNCTfwAT7oF9hoT9DNLQecF1uXoExZwT2hH
SIJ5BPIahLGvkza1OgIdQyGNT/jPpQFEspArkCbo4Gd+v8+nmvtVOpDkcdAGx4TNLQY5KY1n9DmR
evo7m7LxfYbR2J84lLaFDCFSIsR4tF2LnPaGlHylyTOPdfsMNxugH1aw5Y8URk7dnRgMCs8QlwEq
mTSbb9CJg9zmRDPVvB+iDe+eDJP4d9zJRjYHdSFDbwockZcjRR0GomcSXlPg+Ax3KCbFRxn1zRUI
yMUpIpAYAGVm4IGcw9pjBjuQrma8gsjnfd87AIMMOwDDlR5q6BuXguTXwEiXlgTQBXTcDXwCSOjL
B7Ph4qeSuKZaoFS0tcBIuJM6qXfQcEb2IoBlODRT/u9cTfi7BpjX4KWCnXUOH8DoknqYH6E9NihT
2Qle8B7J9J02ya9/n6tDwCUGzGWzes3OsDxei0lDW/tNBcnt5NjC/7Zs5shgVuOpw/+wFHRbAIQC
NPOVfktoahSsSBQrjtv8McGg6pT4yXJcbHSNOvwauwMQKiRpAOza9A/Ss89mcDxxk2ZtBTGL4R1k
c8RdrDHgffuBXg/S8dYicAMgxBFvfO2XmwPa9LY2m/gimlW7yXdmn+Y4nVT4z3JpoiurbWi+l3AW
EE5hwAwcI1IS2P++XE0F6wBHbag4ZQPDuGHl+X6k3mNiUOBmzLqjIppjFKjrQxTP1whgrw8CDjhI
PHAY2wRaz9k8zLjeBDNUJbsac0NO7HIDC3vxFBM0PutUok4TZHr/9gt+jcSAn10I3Dy0jeCac060
zbs2i4ecqAo4Slt2nVJo5HYebn7wEf55KQjJAUmJ9aANdm7OM9eEWY/YvoKgqrEoWilciKkaMIMK
06y9okb1GppENgaSD5Q5RmgAfpx9y228n04dvPnqSN44yFbsUF2hss4wf+3z4UNfR9EJRPcrT3lp
XRy8zUwcApooxV+uO0zQgUXxzauo7bN76/P20aVrusPg6In1oT4MLRyuwwVb+d9fbw62Ykhg0AMy
2NnCjT+tFi+WV3Sa3Cmw3XoKM2Na6DdxtNrfXuziU+ZAZ2cwyASmeDtJfwFc0PqVqVEzrxTuYHCe
TKDQCOr9fWeWR0wU5ceBYHCL2dU17YwLGxac8A2gDZQ9Lqqz7xrPNgSHx0ManvgAlvU2Okgk2qdh
8vsrW+jiUhB1g6gc4heOyNlDtgmiaKO2N5pH4NNBdzLxJvoYy3G4cgwvvU+IE6C9hbsdPOXzyCNb
pIOe4FWXQ2cVEqTqMHpWQFk4DD7baAwPS5iYHeTk7JX9+jrCAnK8RVgsDBjtuT947ctJQi8c+9XE
aO4Q5u9HXwVwrmTJx5aq+dPbO+cCGhMLxnCHyDcNTwibvXyrimuoGsDjAy6dw/IQ1WouO4XijCpY
dtVBh6kdepenniu3Y54le9O315Sb/6PMnUV6eDeBpwhY/KbqdnZ7IYnWEBBgPTDk9XQL2FOUbkOq
6EGx1tkdVNvRrGIUGtyFXRlKXKVRYO7Qzg0fodmCSfDbb+XCVgN3GwqUG4kEetLnL2WJFZARa1/5
FBJyACs55PxpckuHlV3JEV5f3Li1wfCPcbGiBXb+wRkwUZJTMlSEW1IYNrpb4Bz8K2fnwmW2MVKh
TYCLFJaL27b7K0CIHq80n3s8kJqQ9vcZ/y1WOX1M6hRc1BV+dpMn56d/f4uAOCQBkL6bB8H2lv9a
FBNph5wn76uVSVeKfI6OMRH1XjExXIEVXtzG/4UggheJHXT2gB6M0FZA6IcqZvTzaIQ9RNaqElie
4Q4GHPUxhFDiHmKX6rOI1qnkPBTXlEQvfcq/f8PZLqahRyOnCZ53hnAQeil8uGMeD/89OG0e7FBp
Br4QAirnaM0MVsgLpiEV1koLtAANLZIaU3G92vgZeAw0A9rOsm+4EK9pJ18KT3jDm3QfHJ+hQPvy
k4IWuSJWtEM18NjcNZkEknJhE9CEkPHTHjBkb2+hi+tBgycFehraKuEWqP/aQs0IYr7HJ8jP+nyp
MKwHWNvr0r1NgMcxmx7v2+tdYKWioEtwg+KWyRAWt2/814LgaFJ/SfhQ1T0f2en/cXZmy3UjWZb9
lbJ4bmRhHsoq8wG4uCNnUqSkFxgpUZhnBxyOr+91VVldQUoW7KyXsJBxAC/g8OGcvdcuFVeKWtNJ
LpR0i6thscTdOKLQaQi1IbBZIhyzSm11Q9Oe/Thta+dYT6X59Nd/12+HFlgzeJ5QyN2fctM//VlT
41h5AmAyJlm5/KpNuMo1GM8fbCN+e7dJ10bDzapHRf7th8+mRVD/NdkSrnQA8kBrr0tDIk6jxntJ
bPtHh77fzEpEvDDTQniiR/xeGp+5fe/MFARj0lCDgzlNYouyyaFxxoZNT4Rzu3pDO/+rn5JdKAYY
hrADQNl8zyhd+9KwqVQ18dh0yavnFOUjtih11RnLelA2ltwPVpNfJ6efV8RWTQwSu/r3vtGsXoIh
V1kbe44oIPA69oNdBXTP/NWLcpTeUVMxvJUSdO4MDxVljQ72r0fQL1ua898AKtXl6Muh5r3wWgyz
XRRKY2DrngvHavWPpX32us203JsqNbe+3vlR0VfTv8qT48o4c7jlQB74A96NKpQ0lkiKESg5cdv7
SfRpjBZ1DDslCYWa7Y/Y4L+M4vP1sGyRR8889cuOhiVUpWqtW0JvzOLZz9yu2ngUUV9WQKt9ZK7D
R3Eav4xjrng2H5+zUdBxv+csLHWADogSDdaqmSA6zx2v5wx9ak7+zgl1o3eFhNL7YEr4ZY9yvihi
eA8oE4fk90Hc+TQ3PiS4Np46vwmDYMUdiXiJTX710R7ld5/vvH5zlbNk8VfaumbaCCWaOPf0qg8d
re7rPcwwww+tVRc7ioXl14abu/vrMfvzxXizL+QzwhKm/sWLCjPo3dBpZ7SkKIK7WMM5dicoYtMR
C4gCrwppQUgDVPtIp6+I+y71nygmNBT+5yS9yBBko0pIqXpmnEfvs8xI/LAy0Tz9L2YTDFPnTSJF
nl/svxT9rDlzkzb2u7bZa7TSYooG3c4P6Pxkq5qv//qe/G50002lUMZ+7rwMv52j06AXtU2NP+5k
r3AuVdl20TL7BLCuBHxVfOSM/ZVqwjNgNTz73nRoy+8RfZ1bI4aqRRcn0qbprCfrDZuLdDklJFdd
e8pdRTyozPoiNNO7KvSmvnHNeUjCeljt226kYvWv33IQm0zfrFQUDd8vhrPo+nlski4m/raOg7Ht
9nRdshgql7H1EDx+MH//5k0zIHAEADEIobfeUxPoUFhNqktueWHl+2kQL45y09gHl7P964f7yzLP
fg5nPEcgqG7U8d5t7VY7yezURDBRsFseQ1fPrVcweR/RDX9dC87jBwQXj/Rcm3h3vEklgS2EfvVx
2XT6FpEvVGnL0o7+WsnQcpBo9olnHTgyfISm+vWkd67xcrJmJsEkBvPz7fAl+jxoPWn1sYUYiaNt
iSzT87KNAGY1x91kuwfRyik2M/Y5tgi666yfxs8ckT5K2/31qZKKaFGNMhyDN+k9XLuU1O91JJkg
Avxkry1y+RFQbr+RwumnD0bsb6/FvpIDNu1+8I5vPzXnVJ/iBdfye12E1WJB2zWKNVyUKuO/HkK/
uxTWyoAUcQPr0Xu4WjM5Xbv6Th/rarQ3DLHqYCb1p9Loiw9m518H6/kthHsARBha5fuZCKGEhdkl
4FEu5TqG9IRxhWRj2qUf3L1f6sCMGWDyBrePGDDWg7d3D89YL+2pIEJqUI+jcB80SpebdS7G2HEJ
nl4tWk7eWX7Ya335wSv5u/vJR6QsccbwsOC+vfjY6pbKVj6l1KpgO6DPOKBHzvflsHYfXOrXZfZn
HCCR5bz/7CXefU5KhkaHQHaIvcIR26rT3RvFzinWvaRDWssZyUFoEwwfNJl++056qGb++7rvanim
22d6SbYqInLmBNnP6aGufWNrNt24bYih3EA5HA51EQSsMGK4X+3Bf24Iq/5oZv/NkOKgh7qKPSHV
kPfl79VOoQ2XzUD2x+RGONH0Y1103gf3+bdXYWfowWp2earv7nNNIELG2XyIFWqqDR0+cWrpZn/9
l1/EM3rh7BzlQtRc3g4c2KMGS2M/xOR0NbtuVllMWp0ZLo2xfLBAufyqt9sk3MUcZji40flhdn17
qRZiXur3Ji9IXw2xX5HLmY5W87rwPoX+Ah7ngzfytxck9lnnM9CdeY+MyfzFQA3qDchLwDhK7NSb
qnS+oyXEcOiU1QcP7Dfv4HnehCkGOwZT07tlkQTmjNyXdgSQkFpR3jg6BY9KjxQ39YOX4XdjwyG6
lQ4hCwPs37e3ErOUt1QBCRkDd/vWkKR+bQIXzMAHj+x312FDzZEBZIvrv/eHkgnXZWWZgt4Vvh8H
ibjC+/lRVtrv7tvPZEzeKI/G4PmP+HPVgLOsliZyiGUWgIlFG7BNvWndOA2v+F+P9t/MXcR3nXMq
2FXwwd7NIaPhiHlYOhLgbOsc9QtiL8lHFK5zvlzCm3ejKZ//ZSQkw55+ALXFc/XVe59WRrxW1s2F
HGOj5tAeDHLYn+2UnRqND9a639xJ5gHdP8cns3V6zwsw6AY2MmjG2C+I+pAlsXYFvuFI+qht/vpO
/mZkcBvBAnlnOAGNwLcPbTx7vtk6jXFFgMsNohMvtIUzfzDOf/MGs6IZ7EnAdgbO+zxPt4H4taw2
47wqVVxkbbZvOnMgXwGVD2Xk/8UOiEYupWBoskyG7zvHZjJaRqUmEbcZlu9JX7ywb9gBFnW2/Fe9
4d+/Lf+RvrY3/zXxjf/4T/79re0UTZ9MvPvnPy7zb0M7tj/Ef55/7P9929sf+sd199rci+H1VVw+
d++/880P8vv/ef3Ns3h+84+4EblQt9ProO5eR2qOPy/CX3r+zv/fL/7b68/f8qC617//8a2dGnH+
bTQXmj/++aXD97//ca5G/vuff/0/v3b1XPNj2+G5+fb6/vtfn0fx9z+CvwGE4EFzRA3OJPlzYqR8
PX9Fc/5Gff7M/aB7fyadnsd20w4i+/sfjvG38/IIFZ/NF3798259bKfzl2zjb/TEKWlB/TlHw1PV
+e8/7M0T+p8n9m/NVN+0eSPGv//xdjSCUaQmRdsLFvn56APF+e2YL3vCR5Ou0UM365dyv7A3frRL
ki/o344XZTnpH4UO/HJFgktAEPxstnMgeQ/e02utE4jUz7zjoYmQM+A0WKU09Khd8JBtHTNfP6jb
/yyx/c8yzefiQAzWDRgABZvgl9Nd2zvI2XUk4IuLOxs1s0KCjKSzsDB/UQlcEOaCKHDZ8mEYTz9T
3MHkqlL7x2IN1YvszLmNUmBLTwEObv+DRfbtDH7+60BZnl1h9Ks54/rvZnCrnVwWWmsIUauynZ+b
0VWbZB3dawIFz9CSSvqbxmlRzP5plP5zMPz54b+ruXNlzH2MIYOSLOoUqtxvn34+ITfIBq1Fc+lA
t27Bx+0wyq5D2LXZpB/yVkerlrvmcD1h5jBOOD2DHjczfmxy93p08qqf8urOMUqhfTAdv6tB/fzr
ztIk6tO8JLwd73YERPi1tXTbNsQNikRYY0t0M9jjErYDPtlwIA7H22uD5jcbxx2Uu8Pf0/7A+M1Y
Kmtt/Do5Ir+tp6bULrMxTwHFuVrw0apBqsq7YxLHMPq0pJNy8AOCzqHs7W2s/dwNFoebUTiERORp
giHTMotTWVb63tOH721VrDHYweExw0P40jcF7iIb9fv1QL7hhSpS5ws2dzsPjWYeb7XFs6JCVaUZ
Tv5Awg8HA+ezhZI623R5ZqjNODvG8zQESkS0aasoKFWZ7foU9flm8TWx3kgVVMutHeTGy0pSvL3v
8IeAwOimoSlv1sJsUNgHrWXdFkG9mrE1YINpwrr1CzM08wx4RSjSYZm3lWGsxU3mynzZpV7TFNjp
ADBuBJMbbrBZoFe+9wanM3hQi//iQTrA1QEqejxMlSa2s3LqZifmriiBCGgeZynDO/eTaPRH2ira
4TBMlKuu1dwk6rAinklQwAptDKvBIYrU9WaiEhohl+fUy9B/I0/iZYCyZucXKndWaidrWcacOfiN
a6c46s/6bHdh0tXm7TDiHQLh6NRknI75pb169nDZ5JwwQxMjCExpbNqodEs3lUiqSgyO+oAXfiNa
dNW7PlhEGrar2eJEn/Ni2SlN119S10lyjoUr3wh/Z6Kz2Q1T6Mi0P3ZJCtNCrE1WPcyjGE/AJC0t
lGVWqOuJhhu+nravHuk1jv4mwNb4vcIdg0p6sLII6OuCeDtYvReden0VekTPoreyq+XGtQXz9Jro
zkmbxVLjUc5MHLk+DGTeWl//5oPuK7ccGZNLP/XtrasoyyOwny075tjlbwCTrNE6STHHiyK3zV61
lDFoTnokxdJQRy+m7HalivUdkJzE9JLT7VxHHOBjbRi3HIaIdU9gNogQ9W2woF6d2zNPoM2CLbhh
I6Kt3t84RDMMYU8o8pPGzDLvEyLL7zvKJMvB0WafinKdyltU9zDE54XmO2anIHfiZpjbQ+903U4r
hXG0Kv8ZtAJ5Ly52w+cV1675rXOTYUtMSfFdFQ52WRgsTFWDpRYjdqamj/O6mVA5uyfZifW7UWHj
7Scx7qzcnL85rVlc6kOhP3ho6+FUBmbD37AuYi/kYF2JxKkPKcqeJ2fA204bBb15brCVX+wsQhza
btl28/nVYioevJ/G6Zj1WHi1FkhwCagFdK3N2LU7YWwJi0iQTvjEaDVyNL6tqT9AasgT88loMkRu
RtkglG/nYtgPjjNBMGCd2FK0eMVJWjxohR38oMTiqEjw87gnx6p+aDtOiSHVhfxoDIsWKfI1NnZj
4fpax+4eK5aqQiyBxRN40RKztD+nFBlM7PAGj9ukD1SmOkoLJMWAx5i/VqnWo6cm595eC+clXxT+
nsVcIvqFSNSmxjvggW8v2tZ1gdroTnvqHJNZBeEMCulWlIXYugXa7W012d1W9Yb22vrBcNkTpBJP
RtctiPeS7EhFO4PHQN3jRzuuyNsTqwSWf9a5hKXUyptlSH0s5lhlN2M+rHc6QAN8yr59KtMR53Ex
atmlEtoUnMAMlJExVwa+bLG40WiSD04o4Eg8m87KpevrdRkQEx52yPg/k+LGYE2wTV6C/cNCOvXp
jd8Y+Q5+vl6GOJzHeHaEeVumq9ickWx7jzjzCBCC89gHXZtHuULwHWattm6DwZyNMDdNNtd94e+L
LCW7eZI25PGpVzu9rxxx0aaVfbAaHTl31ppd2AAnirKqme5Z+asXH0zAZWEMmC3qJUluhbEiebcC
H5BGv5r9XY0eethr6zTdKgs7E7iaxD05c+CXp1k0WTyrZb3RGuTy8NzzNfR1EDPwfaAhTOP61UpH
ewqbFuLEGnjn1Ycuun9bTiRR3taM9O5AFtMa7FmQyUaYeRXqjRwRiveMWN7t0r4aPZNQaunKeDZ1
uSncTIvMspg22uiMx6VybmZfHlCsPbSJb16Us1Jbshh2Zmnues/4VlfrHYiJ19Ho7ow2iN3SfFFp
ek1i6NZescITX3dwhrG/tq3BwE0z+hOuRXyaTmbcV2REC0PPt2M+h84CmWupe/6vhDPTe42Fl0Ea
scHb/CmRwbLtTcfdYsQr9gTmGhsK0daBlc7baGlevCadkcU2cMEdYxDXqyvFy2z3y2nmEh6rT0tu
s899RKHaP7bFkOgboWt72rfLuNVh6FahY4kmPw44mVQ0VKSBTQVqwxDBRBcNrTlVoV1Oz0W/kk7f
6PmlW5eT3BgayjIvl0OFUtDEePysOcs0RX7ia/ddnqZb5ucsPeTFuWdaWXXl7BPsyf4luWYOFQsn
Gx9anUmVQEKDO1yiR1n7KblreguWBs46GTIIOw6TRpIe62aEDLEI52JGH7j1QHaMO7YakmP74mSR
lcvlCmA0MZd+MEGxsFS3xPmsr11EflEx42OdewLvDXvekyrvXPVIcOdQ4a7zorbFTRGpxVN6qIt1
vSsS7jnTIA2AiAgF50s/eVkQ48LMorXXVwO3e3rmmbCP+sQ7218USlcSgzWMynAAKrkpVN3drExA
28LSFJm9Y1p9J9XZOt8jL1YD3OENlWcHi0+bFw8ee/sgxLI+2pGy6D3vfKnZt54GtrYqgvJHRzji
p37q8ikuq7w5jMTUACi2yyEqPcJ0grQ0Py2u5X8mLreejj1a+yYqRG63B5FbCSvHrOQu09t+bzcz
ZJ75bCPK++G6resm27OaVNe+FixfJrPu7oAfDEdV6/7tzJcvCdN+mv1iPHqlbV62VpU+InutkZyZ
wviKcME5YU0N9mlSGT/I+/I+pdO5DtYm0zfurPNFgHY98eAYMXy8ZIBNYWoiyitneHL71ihDF/Mm
RVXctKoZXhazXZBCGUVUWhOgVhP4SVh2NQV7sEx2XNmaBXUsrYyvHWyp0B/K4Gj0rYcdi9r+sZRW
02xLe4arQop5tLbZwvNelqNbj/Nu6mW5kV0705js8qfCY+e3dq5/1KnlGoCWFp7kFFhqa2vOxObK
KOUF+bync5jdsU4GN0xWnN2JLsE26zjo6eC6Md6kQ2IVxO34q3Ji5i551RrWSaqqvZsqMlIjlVrz
QS5LGvda599IRxgPJTmDp1oY/ZXyOnWjutoWHJmaYFvKFtGF4XK+1JeDpmb6WpaZRWMgl1sSkrUd
fQctifEprteZ1YhQ7woZ9jDrWlY0p//ekJ58gQ3IOA2DNn6yOKvj87f7I3wSQCSyTW9owJ/SYrz2
EOdfdGrSzQ0HgGPqaYemGMrPNKjls5NM7SdgWHJXkZGIp23HJk6FetaOOxtiTUhHs7oYJmeMOh03
YUbxd2v0xnS5ajXJiqtZsKBVcttWxKlWQyDiQtc4MPZ192BJzuitb1U71aguMn1wUXleGjupuguv
6ow4SMV0FZReE0EByk6mVw2R6H0/NKxlvLbKMjlIdyIEYJLqpMZOHPEkag9suYzN4DQaHI5szULs
ax3PvR+KTZ9l3kYBJ3lUaQ9e1urWkwQAtaEL9oJvtGYfMtHRCOo5rst83pWJ9drbQ4uKFY1RnCd2
cuq1FdJFNgZhkynzWqtV+wDxrLmsGx0OGtQu8GgZovWOCI9wnUpy1r1MnFQHYhssg9qXnuZArZvU
qbab8QE2zY9A+uP3WgYYfeGotgRgp37o5WdNyCSTHX7/alfpQmO7nzXAVpr2os7q7ypBHsneuznZ
LsgRD+s0XIDe+loSHR1htk+Zd8bxylscLWyrs8led/MoswowEQ07j2TlpD67BY84L3ejXa63EwSX
B8/Oiv3Sz822kj3WrK7pg8upGNewmQZYpEXPOLCGYku3q/sWsDN89YZqDbExss4Qsnqox0S7pLVZ
7ugr+p8CPHvA4wD8nrSqm+Jsrh59HP9h6Th1mFRNjjEXRpLRItOliXUUeJXmUFouRytjZumvep2+
RCDTC22YnfOuWI/zflkvks41tlKk9zwTGooWvhLIHuN2CuQjCLcmUmqpDovSb0ZQ+bEFi4NjTKO2
Ve3tIGvhTslFjdm4Y4hAa1IbxDtMLzV5fY3MmY5KjjEGa8tDTg8TzUabH3z2FxzoGutb5WJaqyd5
Z4nOwe48B9mTnms3VZqvW830X+nemUeethH7LC2HAMN40E0qJsnpSlWLPDEXcHSTWn3Pfm3dlxhZ
o8w0WUuX/MKcHEWgbG0TZE+O9RQHfaV2M2LzUA9Y3lNe7z2lr+SMXPtSexL/KqC1p7rwINko3HEO
eB0sbeu09eTEPFIGL2Pg35szltguKYao64wpMoyq3bqm2mu8QGEjbetiwfP4HaWZfJI1LoRwSZfl
4MshtNTa3FRFVdc040vy6FXXbWfh1RPJGzqbGidL9iCyPudOtm5H25o4jDkTPJg0reN+BiOGVsCd
DnjFAf/UCPkAmYmZR9ivWRsi8eNFAlN1tvOx+dCr5iURhAAsi/+9V6I48YP1tTdOmXsgeNO5BNpR
AJocBvtzivH26M7tfKVh134uYSXdSAPQAn5w1UOgdJ5tWqUiIkS6u5zpWj1Xtt7duIVeHMlItS8H
yBA39khEk95yvJCQyG45UDpHMMR05pqpO6ITgKKWapmBc6Gajlrjy0uRD8stPN3hqs8D/llLnLmT
Zt2LetEobdjy62DPxkstCeHDnTwNO6eRJSiVsVT7ADiSFY5UvA6O6438h5PAaPUyBpfofuq8Vf+e
QCWLg8lX3+GljTuJf3Y7eK0E+JEZ1alOQNs62tTtwEKxBQmSEvwnxVRDbM5a8oxVbcl7LN219YkO
L7qJpHXYdK4ieGrXysgjD7/066yN5MWQZ9nfjl1VPForV9oU3TzdJp6mjsvgUQgty+Fb0i/BvqTt
8rltJfS9xvmuQaQ82ioYIw3dwQPb9vsKUexFX3CiDV1rvZU4Q54yl61s1i3THh1i9lLafvnadQAn
M5MUY+o6u7bSx+NcrwFIrYY9kii7B3/u/VvdQ+BbMGj2QaHrG1mUAI86EmfxzJq7VqXaHUnFt4vq
so3tTLcToIhv1bikkVW38rKc5RcCICuyTAwwVmG7aN0LorJZ3zEjDVFbtqnYcErCvqjnS7KvJ637
vAxOj9W81E6pC3X0fMO7cNLTy9oYvY1baU0f5kXhHq1mkVAW6ppCDrtYe5v4FeNdLFMawVr390LB
TrjrKlUCvoQhpG3XYVl2namAD2A2intDFpdd2t7XVrK03zKx2HMVzqbTGLdp7c2Kqs7YXM9l5SQE
fvZncsOgG0djGnp250iufdo0i7Tj1CiX7BHyoAuk0e30FyPoXLWFqjB9BUgzldt56INdIibAlaW3
mifUqPbtXA6Ul3xVUztTNrHBJuAWokHJ+QOZmu8xA6fZlgoeu+NaVcBsnH6GEWsOpfKxmieBODQr
BZeLzkwppbVaMuP874HvbIBQaptC+JyyztizHSufgrIlg+mG6bQpn3shsfuOpZsX4XnQOp9lxlHo
itC2yv1BBa7sBv6OWSjOr4Vg8iTpBIv41qrZcoe4xjrj2narxGJimcdiCz2s/D4bVv1gciDAq1hN
d4jzluTk2bJ6hDtQPXJ6IvwJ4rb9dR1Kd9rluMvXK50ot3yXO4jFILzYV+RiVRzPC9PJNv1CitvZ
9bpepvAaxkNNLRFJiUjGm8GEE3L0TMSrQHhMMCx2U180tFcB1frZebvZVmBCYFnlbDXn9BYIiQeT
a6JGzNDKocw1gAF+BECWhg1Ae9f5RGKpqHbkMzCnZ4ZZYWwyOyqHRMOIPib2RSah0GyrvTL0pal4
ngN8n5XCZLm3epcOwmCafH+zrjxXiLD0T9axX27mdeb1Bqpiz3dZbgrzehlhKIYe204gApTyHpKO
4bk1Zl2tYSdHWsTlKgwBGjEDaeMlA2W8bB7YTBBEs4azZrj6tk3P1ZHC1JZLtyCzOUoNb3qi4SH3
c5lVzp0LfwbymgMt0cJZMrBu8FrdO43lX7Irzy6xdLNLtKalzmhH03qKxnOHMsrZfXpRkZayhDZj
o4wy/BJ1SSULquhzUDcJ0PRyncjAEnkXCXZgGzIfpHe7WvmZwu0nuXuw5tyiqNFZ8iZ1iIlu1qYX
Ye2uMEXcQpDJsrBpo+JUNMsDODiPXfIK0wiSl2IBAXOxuIe1kYkgOrFmzlja7ntmDwYMWQ7cX+SQ
ZDejZTXfhVdNj64pA2rg3Xhtg+AaQ7P1qjx01gVQc1MvcjeR1mzvHcC/4wGcDyjjdhio02aDDc1p
ls54MUIBCTO2VTckKSknQtVbPVrs35+UuaxXiOWCOur6LrBYUFvnk6MrvYqGYPFYm6fMe157GWDR
ylpW6aXxXbil6BKfcgEamj0PPqYfczBTsjcybyr3o7TZ8lN/buotZZgxuEhZb3eBM2SE//qJIiKO
+e55ngNHhJaW+Ix45eQxSApGn1Wa8jigrf0MEm948FNLXAFoTXfUGRgyuo/DayPYP6Z7IZy1PK2q
1PH+dGnub1pgQtUmt7F6QlurLXNXLzobK00zzBun92oL8nFTAWtzHbM6aCbAykibexgNepIu5BNS
jVcR9OzgtBCFYF77SmNiE+VYRZUSznHKhVWfuZ9OE3NWY3DLgv3+xnUm/WvunLedIDXlPYykBv5I
O/FW6BzceeemWjsosN0WzGOPLYWCy+q3OfCEjiO4G4+ZC7AvSIAN7tehLq9GXwTmNUFHuklBwmBr
BYCwBqgKeY5Xk7eSkIhO4xho/hzvup9mrwuEOxePktVcIecxrU030+X0R6NN4WAN7dfRkdYY9tIl
djoZRXVPPdd/zntRflVmny07EHrVo8mms+NlLa3HVacWEE7NolNc9+qS6uIyX/u8fnCVGm95AtyM
dW8MKK7AYJENB+sRS03o1ajF4ww0IlSnNClqwEqpfmUDQ31JZgrPteh5QaeU3JBNZiw64AHpdMAs
Z7bdXDGotY1lJw2VbmV1W5Lq2L0WPVBrepiq2wQEuFzZQc9Hm7C87qQYNPqbCfEAeEJSa5MTHJQx
4o1EHHTTHOUOJoq17HRnBSk1DhndlRmyWRW3EgBdVM+dbOOKjwP6Wa2VF0+12V8D52POYxGeNtQ5
lmTLAaduLiB+y4vRXuF89J7w1s+uXbffiClwxg3LuKlODuej5XYEssf2tJZmD2VnVXIz+G3/SQqv
a6O+bulzKK3w57ufXSxVG3V90AE8WUDdMuOlHWVwNRc+WoZxMVHi66yRdG2DLr0vC9yx+/PkGbu8
bF6oZVPwWNrw2TmP+uIuyKmbQMKTTUuCSPo6BmYeWZBDeOlyOzhkM+WicIX48eg42Go3wwQuGRRJ
TSp4ixIcNkpvy4ukN4Nu22He3jmaT5FfUOVv9vNosjJkMGJaID/NRWKYTUL+dVC73ydvzNRNEWDH
uBpcwcvr1MsqLvRl7nkDKZSYJyRexbpHhU8rkfMzUlInEMm66WFAjTygevgxtFoqaJ9p5WNn9bo6
yaU0ky/m6q59EJrwig7WaAziWc/1cn00k/PuAGae58dOOQcePFsQnPd2UgBpygx8xIYIpshtoUJu
qADlG2Da1H3mpGfNoImSZwdMjjnHS9mBzo3IMC+hpa1ZvqKnlUM93VCVL8bbus/NT+u0tl489oG1
bPV2TJ3IP2dxXU+aBvCvSfONP+ugwA3zbkqbcjtQGnzyqnL9luZ6cumsLQiVxHFOqFDWJ9tpc3bY
43jnpWu770jVDZ0Uc7AlXH9fsl26hvA6bMzO0LtNk6zeBZs5rmR2xBXRlfXubcsV38raSxk+Qe7t
9Czrb+hjV69GN8w/IPIuOW8VIZprNfd3OVye4CSn2j+5Xe8OG62UhDJDbwoimSbqydOXfD8WXSxM
aCkbstS8r4sdJF9GhLSfNLa+G08wFLwywxWopc5rnde+HQaWZ17OqhAHb2706+zs39xnaBfMo0xA
5oRV2w2bvC3EnsnA2XOsgqxLqaR9ARvtMoFPUlvAllsN61CfPVurXew1IirD0pfBCfv2cnRQb0Qu
WOyjymo6h0vpXWVBZ8auEoinQFAm5cbGDqXRCEmMXV1l632WgxKlj9XoZ1YqBS5/tZd9RYXw2RRj
FqFpKq95g4ClAkliU+ll4/RNWgFBCFjkofNYc3GBjc01I3DeK8KwMm9g4HDS3c7BOeaiJY30eqXe
esZvjbRWnVQ1oW10cxqafVLfr06V/aCXzWRnzJzYslrXi4iSMjpcFKpmlM2ZkNDaSjtmX9scpeis
cYM/OQsxUEGEYyhHxZwnBxXIKgT/On1xV6PaTP00XJjrmh6MtqI5ZiRP5Lk0rD1OohWRB+vbiVdA
c09KGj9gtBdX3TR/8hxDsRS2ZayoaF3QP1XXCwrCJdLsIb9rhXQ2HoQxUEwe7b4hAdMkFkQSrqVN
D5my/WdVyfbCQGJxQzGVgb/KvtnqzkDkn0NCRBGkuQnAGt1LxJ8GejhozeQAUtq2omTW5NZzO7fd
BLXeZy+1NWpHGm+RPw+wxrQiH3bZKkeBPkKbNrYvCzeUnI6jcnHu9cWvL1CStCCBdB+0HJ3Evck9
o1vNQf/GnojLDjtHtpdgB4MDB+TqkY5DvRElCRGL1mT06RM/B04ug+AEC7D9uuQzq5jEVvdJdr53
ReS8+hJ0vRkD9YAVSIH+iWg8SUVXsKTm7UDBwir1PNtOkkIW2M3qhJWpvFKN6abEkCB/k1r3Q/PM
ee80YHI3Z4lQ9H9A6SkeNaBCCO3URSdbmDG33cN/kw/s2VJA9UVOUWokCyqqfNnEfy2ReavN8Uz6
0iYZ1AA0MOKQm3JWM/1JyDkwX+o4XJhzizO2ELOGc1qTaf4mnf/L3Hktx41sXfqJ0AGXMLcFlKUR
rSTyBiFKFLxHJszTzwfqTJxmqUecnouJP/ridJyWClUAMnPvtZcxmbfppfspG00qyz9f9j1J6u2y
Aj4J1C8ddTQirPeXrWSKTfFM4GRXaTCJS4zLo7AA82ZLLT2aA7dS3gfXNPSV7vNfmhRXRZACLZYY
WjIN8eg5I9x0veMPZcH0eVD2imZmtc4cSmfz2sAgIsCZsBL5MEUDQ1yDmhoyhJcdGPrT8al8lSMl
BHO8zEXvKxoorK2PldtPzRdhDkI7OhqIOSEsWBSKF8bN1NCNsLOfZV7gJV0rD5aK0Cvqgzkzhu+u
j0fqDgdM7HetGtu1gyjq6jYD1tCCtlisa2U08tGjyx3xu6WsvcWH1oAGpMuGSFdZKrkdsnGet/lq
WxYakDnh6NAYtS/+bK8MEmzs2EVZdEBl6O8e/FQyQW2zQTvq0ZzjKjmi+ApcRy1HQTjG3WRlWGvn
9Aov4zRy1iWTBwZLaUXaGsVl0Ma2ZYdYti2UhVoZ9WBwju6ERIoY4uilukrCua/mo1Po9GwT6gt2
z65tTgZu9sxN6K+/QFnEQQhFm/ZaVh6CawQerrtnYpU+OUVlin2aKW/Y2pExfy8wI9UDrZtku8nV
1OtIOyeIAaR+OuHQgETTaNakQmmgY1qgZ5ZsjwW6spxuJgc49t2uu/CXnGPGw/S6gEHUQXiJ3XrG
9q3xO/oxLa32GNdBmKsREJTbzBmwrqnHpAAWMHKSNUxoM3gNF7I72Tgf+7t2mpdj48/69IsS/K9o
pg81/IbynDn6jnH6f8dE3b/WK4mzP/+o/4EkVGJi/7aLrCTXdyzU++Zb+o60+vbnf7FQ7b/gXBqe
D4sfTcQ7Fqrh/YVEmJWP24hNkNgqUvkPC9W2/nKZB0IzWbnsMKP5T/0vFqrp/kVsJ7sFexNqp5XG
/C9YqKiK3ivjwGFhXMN2wscGVyQ6tzOlAZytPs0L9VMKw1O3iWurZh3UDRySg9/jCVwuTBuceYZI
h9/iZQTtizmvab9GvlnET1EVSWvvdCWGYjUDxPxL7LbEFvRmRfmazyT8GMqy5DcJWRfn59ZweP+t
uUbt0rh4wapCSGdnpIvZ3TcaRvaZXVj1jUZssoXBYurg0zzZot8vKqJJmhhmY37ptIAC1VI6JT6G
UNtYGBi3E6fgYdBrNO0NCbG4uyamNhuh3mbwORKdsIDNkkXSDlv8Fx8Th0CoIC7TqNujxqt+WlWf
kGmBiLq9To20ffJoGI2LYZpBGPGtpbQbaQI3oFg1CURRhmkq9v+L3KZwNIoQQzXd3PIhl1EX2+a2
wAr5btQbDjCMHOYnzWRjD6deSe1+aSG87TKYJM4J68lxps3L0ocUkHNLZEfK2LuKZ5Y9ykVMGLW8
SsJ+mNrpmb/NISGbSY0PKCUd7dZvp0buMGrUYbIntX6Xla1B8lIal/POGnrGxmrB43TT9lH7NOiG
uaIMCEpRxavuB31G5N4njILKDcOFZjl4UlfkZbDTPuG+XBS7BNPOOGimOFlupGWgOfMg/0Cba40Y
b8LU8NPAHozkJEY1SFpl172OdeZ4d+7SqjSMSLqA1peZzVNN7exjTxyZtyO0TtivsN1PIOsL1v1K
JZTYiOVtNnQ1tddDYhFREo09HqweUuByawmls486K0HVgnVycs02BSnVC++rpMv1Q6XsiIwGIZMv
SeVG7qawSa7eiggo4KjFPaaoCriqfRrTMvuJUL2AZYjtu/GjFt10Q/LOktGk19qUbszK/oa3KA8J
afIY7UAoStIy6OnmLdGUWYspnIn9vl4TePHYiHx8MetMmpvaxFE+wMNdX8I0j5qBci7CGH/pMPg4
xZPBh9lp3YMBd3MV99uW5BLGTy0/jLurFie6qKe21wPaXaRpbz1/5be6QXM/Ku0eb0jPPnqawWIb
DPypMbkp+VDGdJRFENOmm8nU89mGl7UuxQFDBIr1LFN8RCOqfnqesOG0D4k2Lxlun4k1AVwMkAnL
H1gVF7A7aUwnDVvLPK1xRG9E4vufp6Rm5BWmUB8MeA1T80T+FYhrkZeK8Je31xXmVCS+SkNy3VKD
DBH8eum6MSn9nddAEg3NHrT8MqHjZXU4dDtB1nvfXAxJBe6fK+UWS0Tx1QSbcI6VPUKPjWf4uQ0R
MLfcEwu/Dsr8J2at+aVYOb2OMWrtpgDmfJm0ERiqiuof2coFNldWcLLygwEIxFGuRa7zVu8SQ6QO
cVn9jCXJVMtbXeysJbJbYNQW2G/VMzFvVNLqrapedDFuK+wUv2C6C0MKsvA2WwvxaS3Ja6rWR195
OaVDHNfPIwfyRTEzdA1woqCml2t5TxxdGZJ2CGr/VvyvbQDDRTqCcm0OsNShT8D01jrEiKdJLiCH
/bGgrfCSqTN4UilWybauhuHWM0cpQ/zYa8r72M1M7k9PmS4pZQ3MgDRu9Ftvg5EXfQ4FAz0P6R9t
2BjufJfXnZaE5tojOUZJt+Q1PIO1g5JrL9WvXdW89lfeW6vVrF1XjLD3jskUrRh5AvOnZe3PSJPO
t97as/nF8JjTgV/P5vxTX/s671eL99buIQyj9VOkcX4BGbyXSxcfh7VD5NcXofKkfJrW/jFdO8nc
Bx1v1u6yWftMZPC0nO7afVKR2XCl1pZUm+C91m+NKqpnVi5kMBrYZe1l9bWrlfVc3rNjlzE8ad+p
NtnaAetvzXCz9sXjW4s8tm23Iy2gBNB/a6LRqQkzoP3ILhefGIDAW9tu760DX966cQha0bd68a2D
UVbmM9hqnRBX5rYv6VtLH0X6fI8XnbPX07jVNoUw4Ue4b1CAb2fmto4d53opivxI5JO3ZyeRlyXz
1AC4Lj5hL9ISAuMuz2quhiCWpiyB+lYsItaBJTgaYUHkLY7+2QpbYBuBnGlhwrMZvMo2T0B2YBwF
9mX1BlwtyTfTkCsSLSb71UnUz0hfuqu4ADHBscN/nFcUxdNz91nzpjEN7b55GaqRALtshtLV6RHU
4dhVRpjyXnCp3HcvSDgBr9FX6MZeQRxwYfCczh+bV+jg/U/4V+0NO3wLNs/au6bZG74bxuDeS7C+
sHtDi+oVOJJkNzRhR9QDyU+md8u8xv1WdnN7mxHzcMeGWW5REyxfcOgRF4OXGOw2DWTrFbzqVxhL
gg/vzL4fbhEH+kFDaAeZPHMdlk4Tq6chSsHAGxex43VpJsvDUjZWFjRY3nXboe8adcgtIfwnDJ2x
UTYLLSMAKl8zKQxIvADnmZqvkjpynvJ8YbGbGB5uFosR+FbDtaGD0CaLnzRGNtFOY9N/9jqHs5/t
wCMTBLiO8wTT/02SDuYOh08lAxPYRnLS8hJtKqeySJGCNMFAO9XyL7kDKrkb8kVd2CgY3bBh6LuH
1o4ZbesqiCF1ix//LbbQPdOHEqgri+vTQlbatMFMDk5uYTjFsk8M14AGiNss7hEUY6AFE8/Ae1S+
MfcbDyGTnpEKUK8MB3ydv5otXzqYdJGJkMgOGsTItOMCxqkiupIiKMcdl8XFYA+MKKyjSnvF7BGG
5biGVoZxMfuKQb5JRCMs/t1IXPoSJI3CGLubG/ZuQ3NpVnV4e7D8el9e0nVJ4Lyo62XYt/Sad6Ob
Gn1Yg5liPcG52TPYMuDOARQbz2Q4ztONpM1hgGvbzR6pkaNxBuBODflDEVWAH2Ujb6DYQkIxIthw
rP/ZHE6xkNBsTLbz/NLP/P5rOtvNLSeyp07wM7Ffiqg6MoayKSfX3DXND8mshchDZlPmPp8gJO/c
yQIuKdDPHCySNuM96kh9Yye+2wRqgSezGUcBWbu3dKpW0F7HuC1am9lX6it1I0a3pG1kBM/MLPcv
ykb6HsERnPihrEb9MDNm8dlMUudijpp1YkiA9MEiqvbu13TFbmzxk+Lo2iEDoeUemq17MizUVRsX
X3ZFNIePtSEbvlbusM7KLsiatS7K3mvsvQ7pLweK6nMbJfjE+49SgCbd10YI8hC02ie3iSPCFwHN
rlc9jQjUVN9i11FmoS51H9Zao1N0TMqaGB5qlGKQq8kfDbx8ZrEX9D3bMu4p1hfKgG9dFQ/3yHFW
kmDfYa5lSOeVcWq/m7VkDhihTul2yhztOi/K5hl9t49gLCn4+/BjHIPAvwbuJiFgxGrmYIJAQ2gl
TQhgqTPjwkBix6FCbw7liqGoB7g/Am+X+tK2CJRiEgDkIrRLvcq8Nlyk0IwTjc/gBI0l088EpfZi
lU94X8eyi8NU2DNYW5J6n1tLT5C+9Ow9weD4zTFTiXUyG8KSyJ9gRB50TsXXTKza/Owxab30K8Iv
IG4OYh3uZu6lw8yr28a6tB+tIa+fkClDzSNS6NlOLYp5mEvTD0ip7S3xwEwro5Y8yKOEfnKsTKsf
j3pB/GWAQEF/jmDl9pvxrQlICFQwL6FhfM5iy4u2nb/AelbLWEPS8MYGcrZmwxZXUTQKaEDRT0uM
6QWTienI+e8dDcsbLv2+qkkN0QrZhGViLVYofU2v1uoPrvxiWsuXxOiWz9KYpb01HLncu6pz+y0a
a+uiEHn6w7Sieti0sJtu4AF6jKQL2wjAXDCsMDoL325b9Qfyj7p7ym+10Vj+0DPG9NBAFM0ZTJIH
xI3Pr7AbrCEKoztqcEk5wmn8IQht2TCAmo4sOqgiqD7UJsdulYc8aM4hSSM8O70muSXhMHvt7NL+
KRHW3ZV+2j37U+Lfx3MUbzHsskKTCAuCPSqmZIiNKvfGYfm+klhE/kZDy/J1YCyCQT3ESwuq8VgA
lnez+2R0tUXWFrEfG23tv7zRID2UqU07f1KmnwTEHQw7D7Ino4YCxVIxKeQRVoX+Rpl2dZohgDPL
hOg601N6hesS7WrFWrNx9OlGp/LYZ373JXXd+NHQTOfC7Gw2CxxPDks5Haje5k+21ppfRTM2ywaH
kOTCQMNhbSlOur0zm9WNqVldt+FtZz492ZOEM1j0pJsY6nEqDHfvxhTwrW7tMO1Tn/rBhHyKTtm/
ZLT4o54MiA+Yr6PiWrACvfCqNDsMamGNRLGECOGnpndK0QQeOX1ekzGOfzhaqw5zYlhbj00V5wAi
mYj4dTsrRPeY1sEgMnBEIgCTO3bJ4qpk7ryFvozMrWh4OznrfSRxFgrxHXHGzteasWAg+ziDam5Q
2uqWhySrRWyQqe6mTGE7JtaorsaleBUDf0uhRjl2jlVc2KR8ksTrYJggSxsWkla+eoyPt6mLuMEv
emehwqs7CO7YAYk9xhvDtc1067aKonwPn1o7dVqMx30P53ajwaB3oUPGOub6A4ZbeGIv1q6AMAu1
rC+SIPPq7KQPkbo1++rbEjfTifJiOOSz010W0oWCZHn2J7Psi8+qTFS7BeJLOZs56L+MGSEDsGZ6
ygtzGILO89NxZxUp7xLv5zFqOriaEyr8F7tK67uq1wcevhWRZdQlxXAB+yhC25a2us8wLFM/i66l
ccEagGDNATHUpmvgxI7Edr24o1186qGnyRNMHHXTuxqLKMEaLl1nXN0PfUo6CuZ8WChmB+tLR1rl
xu6kQUCY604vRBd6aAioOli9M7lLoKw0KLzGCzV5Z+P9NU6pvIflqR2ZGqEVSnQRBRY0sJETURfb
xqoSe9sjWtu1kflkt61xUWWoesrKGHawwDIHZy/tWZ90d28qaNNGlk0XgLzxcaL/gA+iNVi2zJyt
XUYaJOG/hLvNCb2BMVTzoXMt43Ea3LQI2BcINXYGvvPkGMYXHOOiIWBANAFH+flNPNXtM16tDvSM
vK8f5il6WAOZPxXEBHbHkZzLfoduQGYPXaVIV8AIVIdRCNH4JrWVFn2aBXFvCrLs50pfPUhIxYYo
TErPbkJr6tCt6DMUq6y4ox5EikJsMSbuhuhectIZvkmsMEDMWvV9Goe8CyXubnOqFXtVFvaeylPD
yITct9OksD7rS6VdcwC2L9JApJWImBzaSNW0YMtoXuHsWtZ7bc26G2G7HklezW5LImRct/CW0I3n
4mVJh2YOOHr9o5GUF7lFuiHRI8kBb0g2CrkkByhdHH8U66TiOdJ77UYslQLM9z0RDqs8LVCOBq9x
0p3l1l2U/Ioybj7g8dIPNzPUuV2dDM8cx+U9ng7T1svL4qack6Pk1+4l/tWEDKMXfLURM4nTkg2L
DmMfjea2hWAKcU20X71yuG4yLDlrwE8ySt30axpX+h2Rx2UAwcYEQNPTJz/vm4MWEyyaudp9HZF4
AiWhnA/UzD5yPUuj2qZPBn6HfH+p5JIfaServdVFzrNWEgWYx1ZylfGUhhoCeTgQngv7ehHVEaxn
QIVlzkeZ2Npdn3ESUfMIloJ1BwVMngD94iDhmNrhBW5fRTa5qXXqaiS9LwNESh85Cbo+Dy5K4AqZ
XuudbzxFksqOqLgu2koUixd+rSawuaZ6JtuPGq6YfxqQkdBQFelns7AkhVWUQi8S2WlNzrpCGedc
oyN4XFCUEgJf/XCRnj6InpDQXV/CqSzQE9nj1H8e7CpJLxFpD597W2intvKGJ6/S0c4KK6/Nm4w6
YnquhBcDwpI8zPAvkqjK6Icc4K4xjSG9oOrgNwL1oStNlxIw1S04eYiUavsHF6KZ2kCiHxfoHyBB
JKrp7Z4oboDLFu4TlLWh1rVNSv7m49zaMmwVEcybOFH2hVbp/AEae0yf7LFERZCgw3MqRjUMOOqY
wMsiBh5QNCNlCFmgJZlnQMQYopHPXDhkOaEdYjKmhimv9GG9DB3bzGS7NF08Uw/wKSnzj9xU/wkx
x9cAxyYMZgzE5+9nhLjWRCOe06/MD+eTV0pdHObFJvh9hnUb2LWMapI5u5nkZFi3f5ss/INzwHvF
+4rWY6mKOTDOBW8WZGfzSc9RfWvUyzevRq6R+pbcx7OR4Qw2yDA1WnlA5STvtCi30VxLTd/9+fLG
b9d3XDCDtfXAvsJ19bNpwejJLk5Iigb3UisVJ9bG5eBqOGEGsiGjhQYcxNIfZ+J9XUWKczgxwpNA
Bdicb0nOYYCdwYKQ3KG1JLYLWgRITanXbaHaw3ur2cSasNbdEj5VOSbe3b/9CR7ZD9xE9JCcvdiJ
vn98iSsSbXIAwxfdSLBQ1CsXDBR62fw9Km2hHpo3I4NE93mLJsb3L1mW2T0sdQDa7dhJICbaljYL
IQlO+TGSyH0vZB1H5l4kJhQxGzv56abGZc9ZBb+W9oGTzbmtBpRhLCPW0Bjsdfkf++wpaDDPweNt
WDYGWUj7BAvhaKNVlQlzVAEwbgcI7QXVXs4zSshXo/cojPXWa9P42e7JPN4vnTaRdPv2FLRWc4qb
D+7z+6E2ryr+KrhrCAo3lgnf8/19JiJZCjdiQu2gSlF78sec+qJUMd+L2uOWePv01Ucy0QRZvnCT
394Kv/Z5T8g7gjOYZHEKYuXCigMBFYv/gc+F9d7iSEAEx9EbQxRcWAQWR+euaE0G685PSFA2sYSw
DxYe495zEbeN2mozK/xbCVW1gCFBXO9VbJqxgVOImWTXMZGzyQV2J7E4YD4QMdAyk7TYMQvr4xCS
q71gKJCwe2brWAhIIBHBOMzmymmDJOx3hcPMt89ye4e6XE0rjQ/5jos2YK95dVnzgaX2k9Ypu8Mm
HNAVPiTY7rR42rcmGb3xdoSe+eBPlijI2iSn/aN3bF0G/+UkrDfHwrLF9PBvgRcPgeT942NwkTTR
Gj9ADouv7n5tquTu4cJgrHyoa84F0e/QTwsFTRUbkGM89Utx7VfJNKF/nwcD9GM1SgyLtmIt9ZPF
MkJvYSAbS1uLtOlhhEb2gfH/m7P/+2/OZB8fc4xVfP5NnC1w+GRGiU17jKFLMiXXWurRnZFFhl1w
StlXb7F0sa2rvsNcYNulKbyHxXfi/PSLA4G61v3EAKNH5FQxooVyIezmwDmQZxe6M+PsUDo6ajQm
u+bKgJJMn7wy5mPMCf4sRV6l+2PodUQUfcNMlhwUgKPsKzMKfX748yp7vx/DHHHgxsPPWF9jMi3e
mCV/o8n8l6dTrhQcmoA4yFdaTqmXzclZqToxCiDKoZXAM79xef78Bd4c1f57t/kG3GR4u0LHlwxK
yNt8+W/fYElILa+gH27gI/bor2LDpg5ePGCRX1MpbrNrH/3ITr6mWj2ssewr134yYvO7SASC36IR
qR2a4MvQkgvg1l2JsOe5yjjHaaCj6KipMWq3qzfuniykoglb+nWY+gKZJiGvZqRthQ3Wuv/gx53f
XibsFjE6qzoBUxUIoO8XgUjwxo+c4QfNVXsFWFQVwS/aNyCHf0UjLCP4cq51imAbEtlagYi6bpdH
W93zIgsdZjUYm1p3/E8z4G4I/TC7N6dpmBmLGeLel3N24ciKZQPnkmg7BlBVF+r6aFylk+cGoNog
/95sZTBCKnRbwJECyzm/6e7siH4u+PMvPnfGxGbZgqqA3T5SAGM1H3z/iwsNRr+oix/DG5HfgptH
G1T3K/wHK6EKsNJo1Y53rL4qFMzNvaiBjmkr6MyG1kqmD3hgZ/wEvgQWpLi1WSYMBTKx3LOKp7Tt
lHMGI5Vh5Dg/1rLR7rPMr1xsMYyoDSf0lY+qVQbD6KGI0u0oZi+69P0KxqzAeERuRmbt+L7Ewv9Z
JV6GhrfUnWuiiS1jJ5u8/NmlKBYuBMmDV6gR2uJeH72JFnGd0bLRNE9m04sHIRk5rCGxAJBv/6+m
RMO8QVeai0JapSqMNQ8rSHSjvOA1POONrno6UNHXCONEU1LvQqfuiW9mEh8HZCcipYRw3fNGqwrA
saCvSPjIkdD3kl1k+OpXNR9WvA1RzdIm+LVyZXuwHNvYeTAX6IVROUfb2qMpZ1KLZRPJT0Vbh5Vb
+vaxmrOVLaCZ+eWMJvmx92dAbVHTvm3yrEOyo0r/qtCRoAaViThoaw0lFbhAMY0DFHcXHxq8L//j
dP7/jUz0P5An5NMp/J/N6va47r03q1v//C+akOn/hU8d40lcmSmW7PW0/WVWZ/h/YU1mW5iUsdXy
Ryhi/jdLyPiLfERqQBoCes+3Yvw/LCHL/suD1sZ/crAvhwJs/juW0LtagDXo0eELFyompymF/1kp
NxYqrcBT4CyTHHyKMHP7RJZ6goU0gnggJHltQ0m4bWJL2w8QYg6pqsXhbzfrHzqf98Xar++wlrzs
BUzf4PK935gmJx2tsmvjAAzaONSL3oJ0ad1FM9sfETLXj/r7kbb+XM8DDXYMm9t6bis2YWEGx8TX
Np3buOHAXGVEdNCja/vzT3oztnx3IZ9OivqY4BGyFHiK739TPkTe6On8ppoU9C3E/engMfNN9wVz
v2smRJmN7WsL+a+tUm8I9Ll0NLBXOX8XYs6u1IS/RqwXDk5JiAbbwFsc/yGfjck4jKoSRtCOA+qJ
uEbevwGm7J0Nnl44dula6zubGRJFumlzp3maUlNs68atUkibzFxDK84GmOaVA/N1GuMKygw4WZAg
aca9a+bU3y6eBIs0Yqe56KoBjKvTyizCgidxGb7pS2Of6JkgsH9w284fDwJimMG4hZLLABfu7K5N
llmg4dWBX+LpO9RNfFdB2k9/vsiZCZ5rshBZjmsZTDHH6392lbaVo8kMlkjquDcAmuyROdyEiJfV
AsPD6raGJuZh42l1dvBjw/g0UgQGaVeaRIjTjpeWAe7t4dExKt6mD96d9dj7+6tDRKRO8adj0Qev
0PTPjsXOzAc6D77e0mPK0sDq1TeNpoOstp2+hR2qfVBpmusPPrsiW5SBjIHuGdvCs7J6KieBJQun
gVmr9NFAzbMivEt5iOui/R7nNkOJykaI55pJAzXLU/KFbA0n3RoZQrTAHUVyMsliLncqLx0RFJ0N
/z8rmvmbFy1mgn4YN72N3vdI0PSmab1/f8/o9/nmFi7HZDmdtc1yqRDbLhUvjl4+Ll0x7FO8LkI5
2FeN6f/48wt0vl/xgNbuA94zKR7CPU8Q0dKugirtangRWRH44GLvSWuYP1VaZH3Qq71ZNJ89mjUd
0HEZ1zEPEmc/jO4/1xwSrzeVSnVSYIrGT3eKFY7iyNDmQ+uRnryJfNLi4f7Y8esiOv9mimcqTBpP
Axu7ItbbHbBIxkwwSXLKhInRGLinCETeWiYmQyoXoQ43Mwl1fy6uK2VOr9AE3ZIZjdEdQd3SKRhT
htu1aDp7w2CYHF/0YAMWaRGDs2AsFSyYOq7MG8KpI5/BmencjrjOvEzCK+CCA/Cf6opkNphQOKOh
i6yBW+I00a97XpTkoJI2GT8q89cy/vz+rQcp74XNdizOjECRh7XItzqeFeSONjDMBtzEMycMXbxJ
iceqLrqvxVRo+3625u9LP4B0QYJPtpi6+Z+wg8x+TEUvKrxOrO4Ft5Xoa19Wzo3TZs4NJHYbwCwb
c3NXqHH+MdGiQnZvvfzbn9+5lZf82w9hZzShB9OwuPbZQT0UHRJzQUB6zUS33NGZqQsUrXUY+z3U
0Cqh3BO0lPtBtEPY2wbdGImSWH+3UbCoKqNvj5VzIidSPlpOYwF+cP6EJYBS8sFqPD9l1wXy9+96
toNFXmfYzrrBZrmFO1cWFQHMtWz7wS35fdsyqYTwCyFjZEUuz54tmRtwSouG0X2ZzC+tg75OJM18
bYskfqzh61SBZKvmLCwI/kbLA3vJ1IW8+fP3OO8k1/OEpsBmt+ar/NYmN+is42gVhhpN5AZ0kuNd
t3Lfmml0L0u4ClgPVHrYoBIFcfCc7oPr/35eUAZ6cNDxNEbech6H6MLH1KRNTaMl2KgkqGouRd02
G3uuUGLoFaOWP//gf7oguITHHkgXCY+dV/VvuMAEA0VZeh8H5pwMYQXf+zA46CxpdhjJDW75wfn0
++sEGMJp6FnsuWui2/vrDbw6CSydOGBiryA3qirowdL/9UvLVQTe0MLR2XLPK2HEfmB3+PIFSefb
SMv1bt383A9q3X/8LQ5e+di8G1iPrO/03+7d6FWuN/v8Ft9vUVxpeRuCQ3fhn5/QP10FixTKeUTq
5DacnRplxFaNAQCIEYZQod0u0VYMzL7/H67iCQoq0gVs4/yOibi0dQ+bDOzJZEFbOVjFYRzkdPfn
y9A6ne18KLZ4KjB5CVt2ziPudHOihy95MCNy0R2aamvX8Ef3eZY7R5bT/NnPbDyC8sr64Aeex0Wx
svEDZ1kL3Bsc0jXO3jxWsNV2ERsZagJrqw9L/TC0mtwVCQY2sENn/FgGjF8HWe2k/b0v/AcKoiiI
IugRf74L6/7+/iCDJ0GEt7P2kAwpzxadmMw+TWyJCU4jm28xznKwkAAvfXuePsi4M38/a0hsYg4B
9IiCBMOb9y+pk8bdpONsgG57YQaulN9vqkwqvAkb9CZwgzGr2KWYpJ1El+Pt6BUZpm5WjReCEcvk
M2RiN/pU8imgyxJBOnW40DCiSgjpk8xZ2JQZWiPwgEyAWFWhVYA4lCPt6uWEUYrRQYEO8AznPuI3
6Ox7vSNw1VMgy//2vq6B6PiE6yQiUAKb73/r1IG5z5GJpBbmOkGYeCwiApeHxXLKD1bl7/smsz1q
OZNXaXUCOXuEdA7FZBsD85yy0V/Heh4utSHOaUP9n3VbDR/UPr+/McyPbJBq+ggOpvMcYl+UJd5I
XA6Bj8d8qJngfQ2ZsdF6sO8PbuNv6CKbgI6ySXgOVpHoos7O/FK5EcOxDDzL7JiO6G51Gry+OS1N
gbRiqaCPFpaLENZDnd773VFHvhrmhsiPf36gv28XkD4AOdFWWZbJNPD9A7WUh6fDKix11dx8MeOx
36dQTOpN27V4fWFjshwLSI9bIy3FB+X677d83ddNZrmr+zzWVe+vjSIDQwXJLR9QpQRoB+wNTrtt
wFjyoxt+vsWvC5M5iE+OIZGJ/PP+UjIiW6jXMhmUmfxuVLYWRq4Z/8tXyOa32Az4aKvoRDnr31+E
CXnD5Fm1mHwv+XW8ZGo3T4l2qSxRf3Cptxbt7xscTwuEmqs4KxjFdOr9tbJc1GZZ603QLKXCDMz1
o/0cWUBT+PCi63GsXFgHVcx6etQcuOuBtCptxjh0MlAuZFCs0ClhbBJMvFkyaLqqvcRqBHf6ZJyU
e8u+IySm/wWM26HS0i+KKBdmxR2cyptYtnmzQ0mARcWf38ffHxS/izxYm8W/hlKc/y4IzHG5aJiH
9eVwgAQFp1rB4//zVX4b1nD7bEaecJEAFdft5f3tmxPwHFl0aJEq1T5NRQLHCwxKy2j9xPhJZQJx
k+4r3JHhhLKfK42tICmS/quFcnVk+uBBESwkCbmJyLY9k8OgGe0GqTR6KWTxUNuLVbFUilCrSowp
Gxl1OMxgITRs3G5E/Cq1crE+OPiM9bQ5ezEEym3AGjZojpezX+aP6bC0GVaAQ5E9GH7ZfetH6VDe
pu7J7m0O4kmYd1NTpg8RPLxLx2ysD3Iqf3+GLDeWGddnTMHifn9zZVlgJhpZgPuRKnZpRFwjqsaP
8pr/4SoUhWuFYxtc6HznihW8PPxVh8BoMfJuSKA5qkjp2z+/Kb/t1ACsLgmr1IboUAnYOrufSA4o
4I2pCygpxi84Ffk/ZeoWh7SNvAcmnnnYmT2jBj/1k5eoBBSodNOF9yQX+WHSw+8Pl82FE4NcMQH4
dG4G0Mz4O8Ua+m+k6UJeLrZYSqx+BBggnjm4fo+Jiqugc+1q3jYmJL3QkTCzb3QZmw9/vjP+21p8
/6ox8qSldNYYe57B2X4nS2kMuEDiiGdmPfh3tAiQF79Y8JsvRoyjKLm8W+aWiHNsVtdTNlS4muaY
pj6V6aw/DrI2v9iVk92X+Uzym18Vj4UkzyD0NTl+MfR+euDy0QPqvDIPrW42rrA6sPBHAghMN5Nt
aQ9M/7T4psZ3sdiMJdwKVp2VeQgwJ3GF1BcH1dTQfpbkqLSBMoUstr4XRZ+HGX8f7FmwlIcz5n+n
3ICuXSp7srYJxiPeJi5JpwgYmrs2nHYO8Y3jl9kL1ZF3ioCW581s1gZHJ9DBa2q24z1EPjva2nq8
mJuxFXWzsdJp+DpidbrsKjepnlvRw/rWMf8esRwsgApNBwvGndHO4nvrohkLZ89LZZiBw2AfLmYd
GLX2CxtynjfhmibYfi4npRfpEV9T8SySEZmYcJLqM3TMlesaOwRV+XGRtzgN4hmzybDxaSCSMvM7
ZK0Po33CF9APSkyL3BBvGv+xr3B7Q9SfNXfSqrvHSMbwQRamG8zi4E3jsI9Q4jqf0uGzxTprkKj1
2Dxi5fHsJXN2WUc9qj6Y/ZDNnHKpvuuTU23Nci7nI7TsNGZF1E4fdlmL1t+q4J/i9aG9toPW/i/O
zqQ3bmTLwn+l0XsCnIdFb8gclJqt0fKGsCyb8xAMDkH++v7o14tSSlCiGq8WDyiXmckkI27ce853
VNRl9fKk5VpphtaYaOZBQmwYNkVdjnFoytLPdv3YLFrIiuq9NoDWvs1THGBvGkiSRgNkjrTWhuFn
b/D8hA0pQiAi+678WYHzmDF7LstVXVRy2Y/IV685gdffU2Ldn0XbFEOUgAyBngoJTO5gVzGzN4h6
SMPaoh93QXBVHvWeFVdXJFIGaqOU6Q50/2KoMfNQVddBJaS/XWqLBVYvm6G7HgarmonGQ7kXaXOc
ExHjYWpBmykEEmdU07QS3SUwtmZDCCOENKihm0oO3u8Ge8aIfs6cKvpXRadA5Awu2nObzuUNXmo0
f24tDfts9Gsw1mrGlxo6osM6OtNaRYqR4xGSEykhoenHbE3DYjNON+vGul4TydebVy/bpjewt+eO
vgCcnzPc0UCM5YXWBLbY4f301E5Vcf/QZtpIu7vK0+9N1/ZeNEE4+1GhYfOJRlECrIrrxVdTTIl5
GS95+jiafdo9DaM+YzGw2infBkiIJVCtApu0lWK02paEijBPQhbvRmlhcDwclRt0FzQI28cso/OO
QtmE6kc6TPut9MCkrtvY/FuNvndRtNJEQYXB6aGo6g5EaUvBwsep6pd+NFLm5MqTlwnmlNV4jxbb
yBzvpUzS4TsOVQvsF9uUThs473mxQXNgZ1+C4mHQZ5eMB6iA0AKxD15CmwrSfVmsercsx0wA/Ad2
R9RLHdmLoQb10jgpZF+vHefbTEGghSzXDfZ525amfm7qVAwXepI4TKzyAc+B8q0cUkZR3+EjiJvD
1CLEI02mDqyLoA482Do6HPQwhm+Ny1n2wb7XCvLFK1W20066qhyiVFgjPMk2ba5AD9NaVlMe4MmQ
A9DsDF/uHuuQ4e3SvJ3myPfn9E0lAm957UNU1lxMUm4daJemRYcFU27cvlIhelyVXhbI4xE7G+1y
KonCr8xf0CFtL7JaTQMJVzPWZOlcF9i8RhWbOKkVCQULbZskhoI8nOAM3g2wGtuDnvaxgRFzrFoA
sVX22PemnZJEWNEb94jdADIktakIAaiiksMmtzCRq7KyConoAGdu90UtdoQXMYePTWFhj2oH+ZYF
egIy05ysjlgYt9fPlCh0sRX4EFe3/fwbyyhiNK/vre/IklMBrsdi85hkFqDUUGZQkbtQIMtqcMgh
PZshClL71vBnlmwsNgRd2sttTZ7N64B+fLp0AjY9DEW6xNPXY9PBw0YBHuYcK+JNPujNptBHvw9T
YAh/lsad7hXMzCk0gVLCWnFp7Rvzssoj9mM+iPtFhzADRPSKozvskni88DrJ4avSeU+zLeyHV631
XitH29cJbfY8RiLH607ajNriGglJdHioM+9W9fWDP/LMMNwBZn0DYO+ltIsDZfZ2KorfepajpiDd
YtQjDqQ3jeNex67OzCcosapWm4pnGQgBaEkV7KHM3ueiepZs7nYrL2Yjzu+bPLue5vHCccvX3EPM
0cFsMsAYPBSgoH3rl9FD3DS8g83fIOdsh9WFEBxrx87qETjhkwADUJO76nZAozsnTDEnKPB0sfUj
Sdm5MKLDVoh1GG0lLrqU7MW7uPZcyO9OoM5ozl7QeuLPIhH3CK7DhyL16jaJPQXaQuxxtzwMJHPr
K2h1qJqrGCu140GjDzzvm40cDKgq4GKFDbrrnqk3HqQGtNlHg/kD+Wt3ps/engy0H27qbAXKpsR0
Lvj97yyzeiSg7MzJQPZi8r/z2+Rb7noHp3j0kyvLqTAuUBOHFTvdBU9ZDy7/TyGSc48yMa5weFZJ
/2i0yZWdkr6Sq2nZW0t6kApXT5JN95WElw8vMGxt79Dp1mMs858GAXWiN51NSYBmPZm7mK48avB6
R3/7u9LMWyOlWZHSztYb/d7M+k0QxHXU+ij0cyhpfE0XW4u575v03kqHMMVMv4FSm4dVCp5YA9tr
Lbdu5XxHOPSsie+rryzR8l95X77JGKOhQmBt5uoyyYttMGH+DqqbuFTwuzTjkCeG9cPP+OGBVEeW
NqlzI6034OkupkXhmcs3k6m/NTxAW4hJb5n1Y2LAiTTpZkqc55L3KRxciGSufpYMjriDhOGPdADc
NSHHnJCPNW+2AYdRjddenewdIZyQkTznqb57MTXZrOGmt2XWnTUOT0WekEyzDK+8+DcogcpDMwNY
HPAiUW6ou6GbRBhbcPiGYhzCTFv5z0bVUSShr43Gpr6a+la/RILn7diY/Wd8rKj29Mm5spDG+rM8
02NlnfltR74M0znPvxSO3SCzJ8eitLRrkNIEWLkWs6dMncXUMftUFm91XmA8rrrfODoeJt94Qc6r
Iil/jlhJ2hAFm6cfJjh50Bh7W49JKWriS2iP6gnBnPbDZLT+VgGamSO0+PMQ6tQgpGphycBPj0n0
W+C3Joh4ziTUkBRYAQyzWdxhlxDBgXhzs4l0fZ490qNMA+wDKZo4XCXe3qgw++U7XFYjJgEJjP5m
jPHMRl06YqPyhWtsZ0ELAB8Ge4s0E7CpiMXd38EUuySh5M00EubS6Ps+T2w6vK1mYJo3sps4QNEY
VbwVIB4RK3jR4K8CjoDV4FUxCHzVyTSxSTqQi731K1ieIToCDFhNa0xkftSpoUW4DMTIyaIS57iB
43mLXR85IX0yfA8ozRosrZll/KwAon4TZqrubHca812BvQKgJTEYU2SURQylVi5EGYrO99+wTqQ/
ehuYRaisRnzzRl6ujSgLP8OBRtRD2fcaauXWmv1w5Oh83teYknl6lhrCDfTsISrSvsvDjOgN8jri
ogEUUZYxp51O4NNTbC53fk76B/tgGkHbktAYsskIwcNr7WYQLgEn/jQ4BEvZijIED0f3q5W24o9U
vnsXOAiGQ0bELkEobCeKxKymII5tbAneSSc6DljBfePPHNsWcUlmR5wCeRijjQaChIGNNZH0xjYy
Ud1OZlHhD6YvMF4Ib0FMgx3SusNnpzfXggW2iHRqNCIvJiu5CPIOZ5ClT7KCAT04f/Ja8PM1Ykie
7ZETauh4ZfpqBJrREqTUd09ab4yXDc4v/K8CiAecFwg3vI3Y9cJVMH3l+RVbOzhmDVpD4i1p1OTQ
NKNpjayDRyAIQluCVt4uTH0IUFPG8ljmqEk2TIjiJ0/I+tXRSLoKMf0YP804Dfi/g97e4Nzqr4rZ
MmDXjktFWWaVKCsysU5C0hpPzI5ic0zOG1EFAHSGJABViIUELnxg6Zdo+Hv/bMmptqPEDbK7YjKq
C02UzbNXtOO17q7P7qz13GUGN9raE5smH+e1TpqCb2qrxAjF4pPT1B51RhGbP1i8zSCKjYWd3R9G
yrdk8WkrNYXe1CHgpeSQA7D7Tkgdhlo4it4Y+ZWLEEmBv3jVCci6JSHO4sXGJh0CY6qepqKEP5OX
6zgMoYLD2DrmbQzLBL92HqByCJfZr5AS1+10kATvrhWSXl1kvQujzRqIvt44eZx90xI5BBuAnwy6
MnfIb2KX+C2oULNrEfjQjdedVfkJBsN6euWckSEEsJa+37Vj0VwZnkgFWUBa+gr62PruFhbyB134
cA5EEPg0FKvGp4aQEDc87nZ/a5AM8nMJSqYjIyrMnw3BNFdMiAcjChCOItmk8P5FSNrwLTOqhZOB
Vxn+nkylHOp17NOC6YjOxgmWm4Di/YmjGAGHg4Ez1dZLa6c1RNuGAXoEuW2XlVyatIi/bpn7dO3G
m5bhl0OTuN/4lRXck7RY3/LXji+l0XCUL9By3KcBZe7q/hoKXAmi/2OIOr4TTS5fesh+RLDIdW3K
aRpwCGrt1A1NjqHjVT716VnXkbYITHJOWrKTbCpaNy5ozgZBRttjniVk5CmzNQx65tLnWwLks2cj
SctnCGILq4an+HdzW3Q0/gnFwHpZgh6ySwpKrU1aEda0CjysaAtxSqhTp8sMak2xHWdGYNHYc2SP
rETxvoyUAQcSq0ic9PW2RlAiFv0NlGTmbUZH756b1m562khI8SMXmvj5UsQkM4AL6v2NhyGkIxJD
KbyBJm6mynMuclnRP+nGPEXbQiSPzimVTrfjo5kdsoEX1xh+ZWqs6xCjAG4MHkF5IXWNqMkSyyPQ
LVZSQsEs8++fLro72tIcAXyo6yteRA1PVLQakd52TJWVLI5iV0md9HaGC/WQ6K58bGSbsoElFYkI
dCx4JkAlsnEHin7HBkS41+9SgLVWNBkKf2dcFoQ2VqrFuDwVswwbhyg3tNq+fm706DLwUHrGFBEl
58sN8JHkNvVmoEhmPmv00vtiDkKyTjmLSDyKfrjYWn/BnHgNsao4jGzadPSudAzXydYwhPcigJeA
6XR9/efMembuxrbTXwa3W35DF2pf4yS25WFRwrvqJzf1Quwf8TesuwA1yrnr7zUqCWLXJP73KO7c
ttzktpeIPYfotcNFINpvsiQNHgb8ZzPmTLpP8L+c4bVk4UJOUzYzyBolgmwjk0Hq1BNDv7fKsSNe
Uy4DSeaQC+YtnUHiFwBHAo2GW5J/ox1g6+cwKyhmEWMuci+8YtkUIHhueoNu2NbXY4qblCRPDftx
XTo8V+xfm2ZIkluna3kYXIkgNiyCzMpIkF0AgA3asqJeOqP8XvWD82bobDLsTwPQ1cFq2cEBBbHm
Ldmytxe3+ZEX4BS2nhqraC61RZwN1Vz8sr3AvbJU0V830uWZgtXXYpMuu+mnPxXiikQ0mkxknv0d
oNpadUqL8LHhzGwXqSGRxahUMc+9b2unfZNlfOeVOw0nZIUKyznsvaK7t2kavniTHEnTVfKu9TJ1
Tb2nHlvlWtO+g8lEp5HxG7QELIkQdXx9OpOj37b7sWz1P2KEPxQvcenuCkBpyQ6jWPUj7saJGro0
SScNNAeGhoEV8ZEG8UiF18bttZ7o4I3HTsRXAMn7Z04GSRayqJcyAu+mrmBq2n6UqdmlQzyN5Usu
aUgeHKUrMohqMb7ikV9+Qd3IOJmyO9A+HIP6sUxoRvGTsyx/3TX+cBNdxi2s6h6TFxSIx3JNCoVa
M2Zm2USRiN+yLgPSukif+NdXMUHlIuYgmQSn5vop/qEbIc6qavOMaIAe1NElvT7ALKMcd19fxVwH
Ge8a4FyAqaIHsFZnjHps+aEWJaSBIHdIL2Ydtvg3dmjzujenMk2a4mlwBf/Ei5aO2K24bdwrAd8w
w6ZT2QXMaaXtXIL8NoUymj2MKM8nhVRbLugDpedl6cm9VL5zb7vztE2oZzZff/x1cvHh0zsI5hl3
I6I9tu9mjSlxQQN+hPBiI3kmdAN4CalSjjwlOD3K+fYwznGjcBfip0F7hoPo/Q+iZBrHs2fWEdtl
PQG5QUjPEwrROXSTbPgjPUcqrJEOlqZMz8wLFhEDHSbyAGDhlp5hGPTh7vcsGyem0J88kYhvQY8y
dmS0cuzkNfPFaKAyEiwq6/xCVZO6oul1QiTy2UWQxhhobbkG07H33x/SAuP0mq4TLaVs25UsgEXV
pCeG+cbHsTBWbKTQOnHlDr5k62gkY1PJ4e8jN8Tt6+otzQ2I2U0N/zMRmmNvkploW/QnqiORsy70
ty5IbHlZtVjfQ4u2Zho5SaLmbaW1/rNrEJZCh66THJ4rj9aarzeANlrc73RncptWU9yV6S8vI2eT
2X1tQ6XwbUkci0JrFTqzKF6sFCxpaGfFrK6KLKbdwdTH5qietUBPvbj3uQbpT95mKFotQ4Sl+qu0
94S9HYvJuzeGpYfyNYzEblvwunUA88Fa6FhUGWFv6pw1A1dPnoYhMP8sU0xjBvLhs8wEOa0Y+eUf
WS/yteIiwxkTM6U2NRlVIqq6yv2Nf8LIYeL7Smxsiqngeez6BjmC2TteFICzhLNQE6AVOgSQv/Rm
LV5YJ/vbgip33niOXT6nA9lFuN7zFo0OR0dzRzRE1l8u1szxkEwIxMNGSVN6E9eQWohrtsvvXVag
/4DBAl1RXyjdzia6FBqa+XTQomwZ+4Ns/eDN9rrmLpmRkRCQUC8vKkdoF5KwXpNPADgoBXMjRYw5
AbwoCZ5oOWafEUoIr0s867gQH027GTUGCjm9azG6hoAdaGjwoRgikqyrYCNgrJIlP0edGdc2EX7x
dq4XBQ+PHS+PxiGt74lNZMNLOexe8u3yP1k7cp7sZ4gcK8sk+6MNlTigaIO80ycqfQDFtOAUBoR2
AbBdEgDa0Zbv4pUp1wfC7lY8avlK6NYSZT2G86/Xt4+jW+o8dOC4guD5WpZ3pG2pDDEZghyEKFF0
7XcG7D7AWv7wB7daUx4yETCDWU9jwW6ZZ55gn9btsAXMr1200zpgPPGBPq64TJOxuiC3YULOWvN+
FQBKRPxPjeuty5P2akZVxgFM2s+1YgBkwrC6ACFo3Vg1ix5T23qrEbIN5Iz2PE2pc2EHDuhuSYfV
ppfx9Yf7/LPxsfCUuAj2j1YOVTd+Xa0+Ssz8BrTXLt05DZG+fn7KyWgca45Qd7AJoHoyMey6yAbf
3waUXLnZxQnQMIgvZTjLzvsTNBj9nAr8VmCNzQbWOyBWGN87l0Uu6sGmvIAR0MNEMh0PR6/XL2Vi
zRCRi/rc73XGTDm9/oa4rsevb8wR6mHdu2wLT9nq4McKgwnm/cdVCGlwv48NeQtpdZbl5Ep5XiB3
qpPmYchSqPSllpGp1+nnLh9+yxkeLooePwcVKb0FXYM7JkMJ/URLv/JlAoFtqeyULZcE1FIZ4kT1
s24m7zd2PjAWFT41Mj37WEPTTqUx9cBV0AY13q4h0RmeW8Mva7q/mkHPtidu0McyCOEc79fqksU6
oB/9noOu0U01VBO5Tjxe55yOto1tE75aOd3KK3J2Ylj0u8kziULLvGZjQU3bUz1Xt19/kk++OHoE
qnMPbYSD/vP9L6Ubc6VIvmsjxxj631ouY6xZU71zGXIcKlW7J1RYn7wzqJ/RrtFt59sf4ydUrDtp
N9PACoauvnFtWX+v3NG7nGwc8l9/tc8uhXaYdcPGkawfwzp8LaWxOzEZZI7Y2GFmwmAqYnZsoohA
f319sY/VCh1FhxvpwgVh7Ty6j7YzKIsc5BYTF14/YEL2Jq1YEL6+ymcvFsZMh7Mp9QrF15FOqCGW
ys8t0qw01cdOVAdO/OwjjIy35kjmIGQgizRT3k8lb42FRIrQcBAvER+rIYz1CqVxCG9HcW0uDCtJ
iq7cG3P23QeiAqVG8wW8CploRfK0jLo7nXjLPvlFWMoNhmb89vw01vuHTWuzjO5x2nIoW5wNXnbt
OquNNWlpcJ++vlMfn2vYHLQgqdOxsuJqeX8p4LqdMfsLaXBTMZ6lHSAFDbjZQVgIQgoInZt/f711
Ycb4iaH2w/VyoohbqMlE38Wzs5+GBEoqcpQtJBj/JluwvJ3YfNYH6v2KBfAXTexaHXMiOVbgj70x
eYbkVFjiJqANY8b3uemLK6+D1UdoBHMNwsjuZ+jeDK7qojxxBvjkBiNFCjhDMFg3UHu9v8EtkfE2
dWYVVVntXFtTnmxqU3TniaUzzLIonr6+wR9fMJyUXAoTHihozo7vr8esrtJJmm8jJZ9VwxQm+LdC
bV5gBIAW38XVMUhaR80KGiRgevQWkSftwFDFo38gOqvddf3in1iaPn4ZLrUGEfNtOBC7R6tFS+yB
1sFeRvZvJs9kJOqs/MG/1WevX2iVhfp/2RrYn9/fMlNUTErnjgAslZUPgnjau9nOmSqueOuvf52P
GsrVvWD6+AegI6GmXL/xP9oHizspGzR4FtE3Gc4VmpWoGxkqCIQgRItaevKjrLSJ4CTD2uW1mcKc
Mlv3BL/l4wLD5rKGcSFxWy1sx5+i1XhD+SFpexv9lpHfdLDz+inoUv3EPvbZL0hLxsCjiZWBBe39
98XrkjduxjkEQsJ0QE9JbIo6LU39WPcBHaaHxtfyfQS+R5dBbgNj3pNFVGiYNyI5ms03QXvL3GiD
qH5ZCtadOczdU9MXiUFTpdJfslb376uqTe9TgiQumbwsdHUcT6IZKleJiMOEq4dnTBRmQizev+8k
4X0H8oUSWce4dnxrZM4gC0XQenCXdHhXa5zXtP/HgCANJvnd3P5npfsvUJu3TVb38n/+e11f3q9/
XIWbQ1jk2o85/qkHPZDGzICHgflYXcaEN36DHSe39CHzxw5u0xoBquSJB+yTn91wTY62POyAgsyj
NcIXnkZ0Mk0JJx2cQyC8djN78Sl2zGdvk4lIHW08awSr3tFznBko1pgoEopWg3rnMFbkKkpskbM5
V2sy9my2qbkFAVthiGkWBKw+GUcXwRrJcuLV/uSdMq0AzxopeZbJmv/+SddAXBp/hbJUTfnGN2n7
IBad977ZpZuvV5FP7q6JrYJflCWY/x097UKZWVBlKWZOR8ktCkWy70BfnvhCfw9LR48OWBjE8iaK
F9b6o9ogCaCWVHgngH+LbiM1t/g5czzvwgp91IGpQrbtl7LdKsjXUS2IKBwxfKCsJ+KSaSfcel+q
qx7oRtSiBwPBLBP9Ehs0Cs8uaDcETfbnzBsAs2iN2ECLPbUZfvKbcLBi8/gPwenYsWahi1VGSmC5
KT1vV3eIJBFzXTCgnE/crM8eRcukT8u5iFMCL9r7nx8b5ujQWmJht2DUYvRFS4YNtb3ROCV9y0c7
OZjAF78V3eIePJJot5lWB9dfPxgfzQd/G9PemqpGb9r7S7X7x/bSugqREBlqESEEriSxql2unGa2
adFDMtpofvqnU6mFlK7Q90SWZd9Yg+w35YPIRChD2IgrSB9uyPlhlbEP3YK/z0AtI/bxaLHdI2NR
wGk9puF5WWbbUV8liZXIn9Rs1Cdu6idr118pOvZJ7BSQGN7f09gQnMdWuqfdWPMToxn/nqMSNExa
B1tDn4JHzO7piXv4yTODx1HHH0biDP8cPfVl06OSntihAS0gNRmM/FIOAu2fn+onakN4iB9XZ5ej
NBOfv23y4z4S0/IirdJcC5VAEhQ6BpGIYZrSOhvzEoUc0eKIACTmMozzVVE8ZMUSbPXEEt/qVAZo
GqzNHAzaZTcAkqbGrPR4UxtL/rC4eAmYz5UIUYdViLwV+VTKPdZOY00+biznPAEB8tMsGgOE2mK9
Qmwzqq0GQ+96RJiv0Zx0XOykMUNSXDyyguNgNICagc9Vj+QcVNSAbWO5oWeZ2m2fkkgfGUMAaMuu
3O/EKXkXTUFeT7jEurouxELDbPSFcY2iPek39miS1Ov1ov09uANRQ6oyGzThsyc7FMkaENN2yN2H
oXeMZ0BY7XeLQZNYvY/tfKd54IZ3Juv+sIHzr533U8sUlZUsPw+CdKYxzIz6rtQT1w5xZVuka6QT
GVV0DDTnpimARmwTuzeLcHQStDFM4c4ZKDI2FsksrlJOYSBa5NLGm3n2JW+TP00B5m6dT70eVXzG
Wpbm7aq4Qo4YVIi9IrzaqA3doKbd5ZhJroc6QvUYBISX3fiJ4yShnKVWAa+d5uvBnQtrN2sjevqS
iDyioMskf+riKpk3zNG7n25TQUjo2OPyrVdi/QnJyONvBX+/mBsKvO4SjZevbcql09OwimsSkQat
N7Mdefc0UXm6WgTbdkvYlK/6pYdKmaCFRI+/NEQYwbCboHDOm7b1x0d4G+jDNHoFYjOpvD2UJM5X
l5UaYRJVjLLDgl7EG+3oZYkEjOByU/RuejUOmdtsMSAMV6UIZnMvUZOh2lM6Om5UtP7vlKY+vy1f
7dJrdbMFSzoEPKuqkA5ay3FE56kIHCNtV2tQX9itsrezXvhvNEhUcd6Zc2dGTolyyBnaWdsgf1fO
1geO+kJm1qCIPxoJVMloqaF3qKmvwXJmqH5NhcQUXYRP329yguRG72eLh9iOSZnliZjRB4EWz7cw
5MpfrCicSUkIqLVwmdZb3bjG2O+1LOmrrVGYqt0t+NjEdiDiRpzFGIWIcKB3mkcMxokGqNzJbuk/
Azw+W5iwMhmQBhGvsHLR2/MgElpLvqh1sYzkeG8E+VE/us6Ix3PHbMFCa4W7hlD/nV3Wcdm2xJ8E
KWZVUQNg9roycCKRAsHez6PqXJx4RtNe+wOy/X2AFDw/K6p4QpHTakTRFySK1oelHVEkQ3Nr5m3e
+dN94jWJfcYuZXth1mXTZYMN4Hlkw/qZ0tfutgWbJNoxqPD6Bg1ra2y1xB2sm2AogCdlykzwe2TJ
W9br9QPBRJxZPGk4zaUtJxbKTh94WHKXicLWHwnzIN0ojl/teQaV7BUm4O1p8n4LCjQm16MsCHxC
Tns5GVmjv4w+bevQ0GmLYoKIgxe0lzEipDG/ddAEPWoU9HdpNZVkT0wkMyKAretI88sFbYjTG+f5
UHXWttDd5A1y4vCIlKN5+nqv/aQIw8rLMIyxGAec45m9g8XRqRaOwRgLfPiKqXldaXrx9vVVPu5G
zH89utmgHyktj8v3bE4Q3imuonlEvpMBBVpH5LuvL/Lxq2C5tjkGr+wxbJ9H+6zRWz39PvaPlqHt
1hMjj7hFXMzXV/nkq6B6wRbFTQtWtvP73TyXaM1SaCSc0cru4PSOvnMh0t7Ktmk2X1/qY9MHmBna
NU4vNA6QLry/FPB3ylooEqhPG/Q5Ccz+qB3d5nWKF/e8GhWODCzZ8kFoXTKdOUSanihdPhAL6G7y
q2HZReOnw0I6Og4g1qPXKSciDMcu1++YPFdE1Q2G0SDacmI75AVLbyemui9kq7rn2oijeR/Yidi2
GJ44FSZLdqK0OYIar/MGjzBbC3DBOnWgt/j+vjQpbGkF1ApRkrQfSQCs0So5unPhNjUkRQkJ8tc0
lGQblKgKdQbowApDM5tQQw26Vf10Un3+bgOknaN5TuufX/9sn8yYPSQwgc20SWfGeiyuQP0ye8aI
Mt0oHDJeGPgicIS7jgWrxMsnN4Xnj2+xH3tdKGbZvzkq9stt3WoOwQO5Nf7E/NbdjqNcVv20OdfU
MH2LHdVYln1pFlYVwXbC+OUJoMB7LUiLg+vHvgjTVmDLEINo5YmH8QMxiLsOwsFHnkBLjl/gqL9U
k7o44DdEoVAU6B+KvrCuoBiPb93cTbfUeW0cjZVJQL1tze2vWvZtBtqste+1VLk9KikL3uQU+NrB
MYrhLnXpJYa+AEgW1ZgM7O3XP8MnZxmgWrT3mPYySfSDdb34xymCvpcYVECTtlxHYPDElnvfqoZI
eHVxL0cCrAAiGr+WYsl+pBxyd3MxmtWJRemzT8Fpiva0SS0Oiu7oYR1amB8J0AoO91OgXXgDPZio
xGOXIoanGiBor5x/qL4pXALXFzVtCWcTP4k8LF5P3JCP7SUKdOgUNucCpqzHXLaxhChWoHaIHCI7
rvCpNURbKfciMcmjz63WOxi+0LdFnc23fZ6qR54I7C1God14sHU3E2bmLS34+YzavtgFRuzuGUzY
Vz3TlhOP23o+eX9qh71usJrjHqBHcOzSNjSkKBPwo2gsLHv11/cHtGVYFuelfLDN8tQZe30Yjq7H
5JLGOiG6DnPMo59pHPAMVrEqI5emxDWq1/ZM9LM6O/ETrHvQh8sAEKO3B4HNOz4pgZetAmDla8Zb
SbshVhLhG7xZIPNCaQsp3rwPNbFcPWYsEq3qOXQYo7wkCxzarz/Lxzvsr1o9+k2cPvk0R+/z4pVq
ZrSBb3MIhu+Z0fhbWfbzk7M41jlKx+zx6+t94CTa65mMuePfETHD7aPtTMRdY3U13U1vDLTfpcQt
zvZmfBM5pz3anPYVbGWBxN4eyX918kPse9PGKjFXkiOjVbeLUc5nIFU45C+xd6LX94lWDV4LR9C1
o82U5XiAGAw1Mg+LPlHd+TLecRZEOdIXmv4n96cF/H8XuL9cq61NTlp9d+tgS/jjws0vNhp1vhtK
301IcuimDtGOBRNhQQ3Kwt+sBiv69uJnUnbJN3uZvdducnW1HXDy/j9682iZWbj4WekAsFC/X/bm
vAvMJKWtJosGjacVp9p4ReCE6gE4eNafbNbknRym5Kmjk4iKvNPMK3J0G3WieFhfmffPOquNiQuV
uoEh6XHjTZo6CPiZjMZeBc5Zj2UJJ1NvX9A4P6XN+GRz8hms0IBgArxuueb7L21a2YyDAzCcXIgG
0pXfn9eLW947XpHdG6AshpAKK9mzHRAO5BvyprSc5EIaLrz2uhsPjHrr6yIgBrLIRHPQtJx0I04C
RfT1W/BxDfZXIR2kRzYFFrijIpWQ4kD0gPei2Zr0F0vJHjOe3l80OfgeTxKxSm58ewggV5zilH7y
wlNHUjL6FiJDitf392jQY6tbrIYhqdeNMws5BI5dgXqDIHm/8W5SBP4oqvOlR3fkieB1zMfpMQBM
rW9HZIU+brBaXmrSH2CXB94aUzrOiM7cpDOsE+v/x/UYBB1lnsUIh2r+eD325LiAiWehtEjEvORI
nWxco5v/H78GPTmWP8cxVjHI+1sSCM6LA8E6kZ80431ReXhXmQG9KSqW255sDk5m5DiHNZX4CQbI
J4pPdjXmdQw3QQiz+by/totgvNQmsjPjAD6UA2vkQrr5GPX4mP6gDMnBPTQx+Z4822T1oGUI89gS
j1gA3H1WyfibKJbuVLPys4/lgE2mviOhkun90ZuUmEHHXI3QctH6WO0mAOew/+qYg3EREIqXmvmr
3RHGbVYmC3FXGw9DoRdqCxDGO8SiarGzJfKUuPyTxYQQJ8BpjN+QQujrw/2PYk5TaGOKFKPLkhMq
WNEN2NK1cg6Fb1f/ft3iAAlNb1WiBcbfteYfl3Jnw0KCG8uoCaA4dDAPNmaWFVfN5J6qOv6yDd+v
kUhr/b+HmL+D6KO7ncYDOeup3UeqLe35Bp8dsatMAfNDaiTtNXZqwqOKtMX5RCIC04bOjXFgysB6
BslOt6CplvRBIABZAwCH9NbymwRdqce/3NieNmKfyxdx7nn5/Ew+I7jdgDrHwdhS6d61P/YWsbEM
RX6gRzKewZTIZ0Ko6ydDM36ZQas/9cao/+hcec5grtwtoyjG7RKMGfSPetFh1QmbjaUvRbJvck/q
uzjrrW8yWIMABhKdxrAXvAAYGDO8Oxh44JRoJdr2SGtHBmqjRtpdqNog/m1MOAz3RRkoY5cyHSIz
m0kgwfZ1FeB31Il5p7dcF0s0lmZP8xH90hNge1PgDErU6+Ry+8J8UkRH1Nm4PDuzgiNgVJic+M8z
jc24dwVajcn6X8rOa0duJUu7rzI49+yhN8B0X9CkKe9lboiSVKIng948/SxW9/9DmVmonDNAD7pa
KgVNMGLH3t9e3/Q7V1lQtriF0zBK53z+pEUYqp9Zxk5z/3xE7zx2SoirGP5w2tIvToOTTm6O5xnu
OTjrvo7j8UZkhrqD/BHRFDi1Z1a19531aFapaK6QDdHJI4MZOhw1G/FoaxtiKQcD6Q3C8eHKoM/8
bkllkzThZJl+Sysk8mNp2OHeZeMIlffbXCvU+0Z2lg1yWX2PRzi8CF2unauSFMGZ8POD1MK7pAmX
KEL81bbh8CI1IyyknqwuvqdSjuMmRsFkxtKghEv6PcE8+gYpk43Qmhy4Rkx6WxEEXuWDia1MHNJA
9/nG/I4GOnpogDSh1gNmotJ//KoyMcpqEq+qZyOtFJ9U2FD6Nt/eWz8K+oDqWje6IJ5k7WFGBP80
4+CiBrZSKpSlUAS/ZnUFZ4ZO98REQZ5AHHFElT7hOTovbg+zndh2UNprTRngk4QCOzhfMUBT0DvM
0ZOS22rfo9d94uzoc7dMj37OOfFs3Lt+JctIf+SSZeltM5vhz7Yr+34TOSZWn7paX5RJHOsc5zTp
resQyZ4JHj6Yx1R40HBxZKFb5LguiH47ApNSt56+SFizVVr3i8SP4jdFFLopBR8qK/E5ldXpXqSt
ZEMK71QSUfStLgh/LvoxeVs6To2JbMcDe5HXLe4Q4UXsna17rpPt8OWjN1rjDZIFKKyOU21jVMkx
aRq0ar70sOyMr+Rkt+Fu+Z1fjB2sjTNbzAfKvgN90zFur0rLoVd79E3+9/3D28N+v3UDbze6/v3o
nlEffbAaHIx1HGjMEU0F8jrW5eZpw0Db7fb34+X9mWE+qLOvw+jEtYDNUIgdvaxqlKMWMTzmVEH7
PF3V3nw37IzLfDN5UHq81p+2QHz28FMif7mTNs63zz/gD9Tsh0nmoyN8hfZxTBSSzIX748Hdf/OC
+/szQ5xGIYdDHEUhjbBwtVuHyFzLzf03OpaDNxrv3cdsk/gAq87Mk/dF53BeHg54FKCadgRtk0Sa
BxI9WPzOF15+re3BJPt4Dm/qa+dG2UoP2W7axRvg6RtnW23yQAmqjRHAknLL63lnB7Qrnlm+T54E
/qNIrqgtW6yWpLcOP82wTdB5g9bxGkxu96GVthe0nnK2ENa5c+Tp4Y4BqCyv5WzyM4RkR2NpNWU3
Nn7PLkGjBeEk1b8obClPSRin3yW953RnREDiQcKNjzTw4DtBOcO4xrRW+dWoym+z6WW3mLXlyait
+S022+6eAtLy5cz8ODm1UEFhESHnuB69EUseXilH8s5qRS08TUI9h8dhV49eP86jsdGVek6ulZSG
OF8oogTS0SxYB4fqNFIG50xF4QKc4+JVVIBmt0+TvrotBqGdS3ScnAMtci8kn2Rl1SQS4x5eZMn+
wNvT6OOf9ex1Inv8ezYKWoUc7LG+WMYCmNeazPlnJNL0ZVhkGF7QCTh/ANaydS9S6ET1ctw96c5R
sGrey4NAUz724BL3sCg5VzvvGZMOff2W+wPHE+mCBiagSdngg/ayRYCVHgVGW0JGunW0atHPhF6n
6wGkZdpaIC3YvAmEVYf3qVtdaY0ZerR2KPT9kCrU5bRa39ixNZD9zG2f5s8h6BUYdnFPJcGhM5zW
M8QIZ6bFOkEPvuL1ShAOsm+un/Pxat8R1mp5SRQY98U3m2K5qxrtNlaliyiJlK06TBtEX3trhoJZ
LwVl1/zcBv4eTp1eA01lyNbRoBy/9ZAoomqt9RrUdrwZI1Zr4Miq+c2MdBvLvahQPORFhPWWzOYX
QT0aZQXHFFQxd6v8yG9jrKbHMrR2bRTL145OnTokj33VjEa/ScqwhhM1Tdu8JmM7h2TaKbjKkCmy
PDArvcEgC0BAUTdwItqu3tgliI9K7kCWV7Z6aTdN9/L5gz9dpLhRSjA0X6wSxfcQ9I+TXJrSjNw6
BkcNXLqfFnkagq7qrQ3Q1/rh7w9F2omJpmoa6eOjhRo4U9Z0CZ0qvT4iSMjNaSM60AZ001W7z4d6
52UfvkpyIuRC15ICd/Yeyf5xW52Fq3Zdp4ST5QKwth5nTlE0BRSNMgR02ls+x6lad7W+xneaRH4w
4dEYjMqKv5Om2ZWtGic20sPfZZH3+wX3XH8Yq/qLqtFxmNi8SRt3vjs8caVbylDKXUQZDnJ2InZ6
PUSbKSv6HLBIKe81c673JcYiV/VciTPF1ndt1NGtEv0BaX3npZ+ky5QZoidJ+8LLrNl8k+MyL31Y
YtJdFiI12qDWHaStjAWJFoR0Gi30Iw7Eh2MuKC9zvqfhHcplrXtkYpTd1PURBuClYQh/GnV5JxSb
Zsd6tOICnk5uvKid0H5+/rpOQmeKuLjhUFNYPz1Sb4fLkOawzsdLBqcqHZIbpQ+nW9Fb495Z1AzR
skO6cknOLTkfDwqsg1bXtcf7KBbCi6NLdEyWEGiP3R1JldLHRq73OzDTr0s2LU96Z4szIeDpkY5b
xfWLwyBHT1p51yj7j4mZVGA8SWmXaGWyaof9gbITDQdsOkM5kWA1XHkL/4/jvgRWc1bBM41yDK+l
x76UmSqdq76d7sdrAZ39mElEQvw4a6Tp8FTHnK5qI2GsGhnIFhcK+cwH+dF98+WbyAJM1AcUrA7v
G1+LLKMcT5g7N/ZVmxTR86zWuUeXWbzvnNbww6zQbyqQe3ezjogXwtB0ZTZDuwFCNp8JhD9Y9bgO
tAkQBBAqHOP2+yUZRxB/hackffrNTAvA15EZfpcjh8jk88l9Wt5cdct/DHYUm81AJphmfKCRE05B
nJgXNP1sqHGMAHzaksJN8o03DPTLhi1S5Nsz469T6miBINriAjSKDQ52KYePXssz5MocEsmipt9S
W3K+pEYdBzqMIloS2GDEko5fZlQbtxOVvYfGIW0N5lR7akdjPhNafTDdWKxohyCJsE64o5Su1Ay1
Umpx6WUK2qfIlIwdBupnp9tHLxgyhEOkSZKHTvbDe7b0JVbjwUH/QCYH+yC7fVBntQHXimbWHUoY
LWnFdA0qzIK3tJpqCSZbXNY0ym3stlqW8ws64KyslKOUckmR18HnL+aDR/G+D9IhspY7jxU/cc+6
VFq8l8ggf97B5700s9rYfz7KB0+C4hKwZzjvKv/laG2l8Wi29ARjntkGDrYMCVZzeUqXgOkoZ4K4
j26ISJLTjr6y+I/TQ3blIIBwWErwHnAudbCKEQSkcnn8/I5Oe39JsrzrfSiXEjAeNwMYUSJKRwdQ
NWES8ggUokhdOUxt009RsVzM8Yg0rpjaedjE1RLDLhni0XJxDbSwyoqHR82ZknILD66PA6kXqDGX
yJ7J0pS6qrvmGHbgA2NBQeXzK//oAaELRfaDVJ3Ezfqu/lj8caMASdjRIlYtKKrtVncuwS6dc+D6
4I1TmaBcQ7sJ/WjH/QlVXKl2l1B+SJWoBG8ot4Em6UWNmHtRznzOpxXrtbUIuTO9snQXnhjANwY0
qxhhC7q4kYOCBEqYGKu8LQsYvXmlgL1ctMW3y8q6VjVsFrOqlLww0p1bKv2S38sDgXHjdPcTEsEz
KbmPro6GR5Z4mDsadYqj3VYRsxOTyyoB3TZh71ITl9/UJTJ/EMUr9vUcypa5T2kLvRGppldBl5fD
g6nZ6A4sPpUQOplctK5tTURJuOoWpdsgVT+nIftgXsB1QftOyR+0zfHBo4oS8vnomTwyi82+V+lz
XrRzG/1pqpDCL24+NosiFBWMqw5nH84u+PhOfeOVcgPaf5igPoul91W8A9FfJwluy5m4Sas2vqkA
Qec+ucX4GxzoL4siaT46OHEuLDg99tFEg0kr/cHMHY7ch9cEA7hB96wDBaus8V7o3cpXrLPfAMqX
jT7O/Q5xXyClxVvHITvQJ0dsR4UK0Ocf5gcThaScTnSCpIYT8fF+MdHv3tKAU8MIMWUU93keUG1O
7xoKNg9ltECmL4t5G8mY+Sp1agVmIWZPwqHusZFruvcRqgVmXS17JdPqM0HjaaSKIAROCw3CSA11
42gWg212cPbmnUkS+uiurexr2MDOZa5NmCDRobmV8tE+U3z9YFBeCGXl9YmQUTqKGhZRDq3RQxFr
w4XdCaTbNQSabltP1ezVoVT6VQxV4cx7OE28UH9XaYVeW1pUIvPD+TDEZqbCj6y9qSnabzFz5rFC
q/rVFqN+A7kUlhQ0Q+fVNGNgyaRZVIyWDSBuEFLC/MWMu/hHCzbhRqFXeJV+WvO3Xi3NL59f5weX
yTmFAxfKTwrvx2+kyvtW6mRBh4JVdJu+0uPLugFqOZat9p0Gh3MOOx/k9zR0tGBIcMZCL/K+Jf6x
c9Son+rUYEB9QITPPoKPYK7oy1eazqKCzVwtfgg9ne8UKZq+zEAcV9yOXth+KDojSOgZUXcVwU4a
NOxsF02YZm/QTAsYQukEFP3z53O6Ba27G/JOemBlgoGjaD+n9RIhGYU0RZJHQt0ovok6khq9DUDo
7w+FRR0FF75PVHBHK8hgEMGjUmUFAbATgAJ1XGGngztDaD5zVx98EiyceDSgR+AtmOsy/sdLiDMS
eZJMzdCqANzSy1DZPxZNjS4kR55XY3IZqdikNfI54NkHjxNNKeHbGleZDH44MFC6HGSnDPlCaeog
agfHL/Uycx19iM6Ei6fKXAvuBwOtMS+MiGOil12myOv0dawwK20o0FP8Vja0nq6Wp13nZpPGmRlu
++JsJis0xsBiRVp2IjfxhJAkUK4uASeus2btSBCaC2QCZmHHkQfXsVH3EW6GAOOjvg6cSK1DX4IA
/F2YQODdgU4LB58PjglnVpYP3h1iDRQsSPlpLz/uMBO1g4SpCIWXTUb8grNkf6mxIVwZ+A8+IO2S
/WJJ0/vP5+bpvk5MZCCzJ1yltn2MBbMjEnmg+GBg1FUYCBKgrpaO8rkYTOP1Hx7w3sEOq26VnkRQ
cofTY1L6MWsVBxJAMqt0tMzmvTktlOnoXVrcBJXEHjysQQ5a12+kihZpZG6gVgRhE21Dkr2fnKU9
q7I7nbWYEaJGUZhRJFiOPxcJJ5eZY2TjqbHNtply4vDxBjEcyCPK4nhpPNL1EWPtKrt6pFmbXunr
1RCpznNItaEVuWWbW99juchuk7DtAZ/2+cvnr+h0JddRmVIpphyBKd2xDsDOdcrIQqYNDfuQ72Ye
0zxT6bo/m2CT3S434+3nA34QhjG72NvIeKHDs6z1iv5YRVhzsR2SMC8tqloL4DSZQPURNaUgzr4T
CccpneiNjdGzXl8Y+TRumhazxWHSogfU5eYlkpCzwtN1lTycQrT88X2QmTGpWB1/9YVUKoCzVYAn
4BoFXbS29TMTcfotNsTyVmXoMDaO3oMIywStSMFQ9f0jKaqi2oShjfVHTsGEfmGAq1+kptN+0WbS
6r7dLorsTQsCfoUyw88zj/I0eqSqxopI7EyGhRd5+CjHGoGs3MgShLYBm5yhzSklzca0V1ELBLo2
6zS3xtNGaczxpnaszvAHWWi/YHmbm8+v5XSyG5qJ/IqEM7pY8piHlyJgSRNfQ1FtI/FKT7xy6fTa
T7rHujPB4OmawkDovdlUEXEiJz8cSIqtpGB6MVAzhp6iZCkSB6oTn9/OR6Os5xEdFSSChhNkgRqm
cd1x0MnamEkxlHYwVYDLPx/l9KGxNjLn6D5dl+TjDlx1qKi6m0rmJXHVeKsKeAPCNbpoVePX5yOd
3g8JA5MyFY9mrT8cPbWaM/HqmYAJbFaWlyQGSd+P7VmK1Qc3RCiCNIYIgYDdXi/jj2+7w7BLU+qQ
ruwxc64TMY1vEZlnv2nB3YxMzS9R3qUundn4EvcLzS5KP/hgg2svKhvqmuD8LvMowdAg660zW/vp
xXF2UOht4CzBKfBYKsIyrYRhntOCrNe/wixXQci12kNqZ933z5/2B3XFNc3BTks5z+ALPfowNXCD
LCGZ5AJQ7fj8FiVzU0VtLxBcp8GYTnjSS2wZHhJv1Q/NuH3q2yZ6IW5V/zaYBOwGhzvyUtw7AcDR
O0lLUgMj5SC2O1RHurxMe1ONsnMn2fVkcriCOlB/DBZPZg8Cj6NbjqR+DrMaXGypNtmzw97vJjal
GJjhaMd0OSX7gNdD1g39L62tRh+sz/Dj8+d++obJ5HN24v9gE4AIPJx+NLPT9coeSZORmWzimZMh
iYsec4n63FP9YBtbsUN4ERNyYyV7LAfCnY81t8Cf0I4rfKyMKl/TaEneKZcY+5RQpmPD+J1Xi5W4
JKv063kmHvBCWUe0qONBCzZRHih8LK2dWt7nD+Kjq8ONlEgPDiEH2GMexJKPQOJwWUQGaUNbHiDZ
bVU6wJ86dFRP+BE0F6k8yIkXaXQMIkWLtgDmH+zSpm9r5vyA49CCq+jnl3W6CpH646NQ1/4JpEBH
7wfHlDyWuqzw2qnP0ZTqxd6EI/93t6JVAUwXGklGTozO8b0rU9rJnFBLjwqU9EPkSXVJwXyhqG/I
ZxJsJzfEUNRAbZkOPsY7ngQAN3VRou/znBHTwiHVoi1H9L+dV4ZFa9AtyF5PkyU/HE7rMpSAT4+4
ENAVJHYIC4HON7blf/5y1jPpwQdMup1EFOkovmDU3UcfcJJbyxRCj/Ryu5ye6yzRnjUgqC+W1sp7
eg9MNzLlZjfhKwAbcKn+/lsjJbx6XvINy1zE4U0m4eBUpcnRCknKmkh1yq2we5yNKhzIPr/Tk7MQ
78teBf1rwX/9hA+HQuBJ0N+CrVHVCuFe4ZaqgrfaRUxornV/n9u8soHWfpt35SjorcPhWnBEjhhW
MJFtlvuC3TmozdGmwrmYvpqlwzare93D41FsaNDljGQjeFAo/rrsm0lg9sXw8PkTILV/+ra5KMoH
yASoQh3vUPbIxmPXGOyQJsCEZewhD3tk8mTEL6U6Op6RTRiyTIUW3XIBOELOtHq85g0pOteuNP1X
EqEP3sZGNL4unTZfUsHutzWcHdUrQCbRQ1OUbHuRMGawFG1fLYiDnKVjg8gReC+R0j8gujA7Oslq
2XjEn6XXXZqQkIiRh8XKLlbm5ikOgQh7ejSCQwm7Edyv1YxzcUEQimS7ZBH24ATABJIjCRvobsSD
KSg7PUv82KzUm1ZywhRKzdBe9mDP8JMoY/utiOdhZ4opl3AOSxecJdCY08Y/mM0NRSs7Be08Atl2
ml6LPYQE0mtqJeOlEyO7BdGQaMzRKMKwux8t6XsFKvpLZIUqBpPN/LW3Wu1XlFbSdyEnRoltuhFX
bq9mlsNe0Es3+PNKuLvrowCbTJRUXw0rsMoXQwetEUkWXOJMXiBxobJJpf0ix8l20mFobYvIjBe3
VgU8P7sSYCgwZJR9qVWd7wXmHdwgTaNfBZa7uiv3Ms5w0kw3520X6yxUCrBoJLrFhMdYn8+mGfRG
jXFbni7QWaGQ8pomMn7phgK0+DYUVaHiINAuiDO7dHpCxa/qvjXJzXNTjkXp906H+w9K/MZyKxpT
ap8mPkochjLDH2sdSxbuOIv+ZcEr9AlrAepRqai7cpMzSyLkwWKqAgdD0upiEWvnq1jKgvpDz+aG
4QfJfH+Apzu4zDLT8CHSU8drGhPLuKkUsAU5QauTb65tq7RNL/mvdGknPmxMIlQ3mmzlm6ZUTulG
joFlF+Kt/qV3ikUGsDwQaZJ7znAcnsbqF4nOfnp05L5+yWDJoSZEgMUM4SR6RUFAVrxOaemwSAii
YrRY2nAnd3CnvTK2mhXjQPkBDWEsVsP1DLwJ31PsRuFoPcOeSStPix37RizNcKXxNPnnrGh1aNQG
fQkWmp3x4K3p1veqfHX8YCJaq8ovs4O5qozJJTHMMvz5UvDBFkbSkdUQ8RkAs+PzFEqhhfq9DjNY
FvZtVebTY9vKzplRTgMSFkGUv5zcbHPdy452F7ILaiHHaeFJI6WFcdmEuoPXsPxkRMbGKo0XFDtX
qb2A4IJnP+NQCpxGvm2K4Uy26CRGBCaGoQE9h1QGOUQercaKKuxuVGnaC7U5/OFgJOKX1dJe1iae
WH/30fLGyQDZaMbZb5yjZP6o12NO6LdS8YW1FVoe/hat9bex+FTN1lMNYS/N0FS5D7cX3ZkNq6Vi
g9tql21GPdKfkqSNzhy7P3hshB+cuamHICs7rjnDj8WeQJAaacIhw9+lWTZY4q2Ec+vM4el0QtLo
sWJAkOTBTz2GVDYaJXMLv2vPsNkfs8SaN6FA8/r5uzkV5PBGKIwiklj3ZlJRh4+tN9q4TRNM0h0g
MDhslaRMvEXOFjvoQ7Zil47VEXsmQnfs1NJ5/JIbqUhx29KQ3oai7ve91ufDmQ/lg7snNqYiaHKo
ACZ5JNxo4zrXmwGreakpzYAeXDvIFNBLn9/9B6MAakCHhRqGEsXxzYfLlDZpRjnFiXCekeWO2NKh
9+rzUU7bCtZ2aYRVbJhgaUk8HD5jVVhWolarLdmYQP2e4uwxH1UTBx06RMJYz3dkA517ZdJwTikN
+k5VqYvBswvjzlLy9Hnqa3z9yMM7T1rumAhXmvHMRZ6GvTzqFblN5tigrKEeXqOObGLpcxIQSk1j
sJes0Ha+Vxb8JNHvl8mYn5EKghDDutgtqLftP39IH70KcBkrRIWAFKnO4fiZWrcYypIltnIFG0Sn
H2/kPFfOTPcPPl8q7KTgyZxxNjqWFxt9Zg5jqqy4PuCUY9qKDRlmOkcb69wh7zT5sTIxSPFSa1gF
Zsf9yyKsKrbNmoOENch3MW5HL+nizM99YsQ7FYOeu75XsvsojBL476r5RR8y46keOCh//mjfdZOH
RxquREPPTAXX4Xs9erexAJQcJghlTOByycUcLvLXOOu7HwgUE/RoICpad6zH0r4EC6e9KGOdxheD
mcy5V9id/hhSm3lWsgrTyjKjPyBXq34/d9YUBzls2590uyAcVcnvXubOLNrNsozyr6wbJw2sTUQG
PxVF8dsOx0b1q6gil5joi/n8+X2evlyVEguVFvSLK8326Da71JyEggrIo48n9Uk16kAqU/Ur7cz2
maFOv5Y1v6tTvaRlDM3k0fJkkD2m0Q7I9KxpiXqxyH0fWLXeRq5IK/2mLjBWDyqchL+SlRDIwEej
PofmPz2+QVpl/0Z5s+abjq/BbOqZjhessSaM01/KFMsNfIDajWbV2nc1zqaNHtbZy+fP+PS8xKJM
wwZvlCT3iW4PE46WuQRI2F5adKLhaBhfgLsZ122YLAQ12TkKwCkxcW2cYQfghVIlcY4LuxmHDDnX
aZrIMqV+LOwFi29lKTDpqyO71/ZzpEUNLoOa9BCrDv26dibyR8spewz1ujy+S8aQ40UlJABvCiqv
xwwzEV/raCxAXgCBeU+9qf5ZtWXzEC9jRQnQiJNv+I05oHKx3rpr4Q7gUlpSvsLMTeqRi0tpHoio
yrKrKcxMycXMtKZTsRcYltS2VCi+qaOW8Tn36L8la27LXYqbuY5qpIW9XDfY7CZLNn9tpMaKV+ll
2O+miIDFLVm3zrVsnnwaAN/58Ck+IpXgrLH++R8J6cbAUhf7TZz1lra9ImHW05mA/bdOU4L/+Qw5
KSGRt3iP8mjw4Ts8rrBGdDzacjL0JLat/DpTaVxdcW3NDmOHescRN6JbwlJvwioDFPn52CebCGOv
fiMsAKRN+c/hbdJ2KUV0MwMuomJygfqg9vgF7d9b1X8fIJbbf/0PP/+s8NhKorg7+vFf18lPPG2r
393/rL/2///a4S/961a8lY9d8/bWXb+K47958Iv8+/8Z33/tXg9+4JSedPN9/9bMD29tn3fvgwCD
Xv/m//UP/+vt/V95msXbP//CmaPs1n8twlDsr//80f7XP/8irkVLyVP77z/H+M9fuHkt+N1L7nqo
Pvylt9e2++dfqvIPLDMQ2xHxayh7V3jG+Pb+J/I/Vqk7/zMlRqqta3Wx5Cge//MvXfsHoA3i6bUv
klVt3aLaqn//I+UfpKaIgyHNvMf2yl//7+Lu/r3J/fvdfEzHpup8/C2878fkPAFKrHrs4xggT8O0
WEy6DFTyPA8Es8uF1LfRvm5IqoRLm/lVji1937oRJu6bQW3zF8sQv6Iq/z7M2oXad68pXnmBMRdL
IGaBh0s10HtvsA5Mi6XdTwPc4d5xSCeo7WuUULudAZhhDYpdLO6SkB3H2yhF2kay62W0Bp+UIkmc
triXFC3ZxfaMUXFNwkFEDi4dyi3n8btCpsN5GKrR1STl2uYk+diMF5WtXBDFRheNFD9PSfemklVw
Ya/3N6VKN7VUDiG9R63loifB6z1psGWPwx+KM+5is74pJ+NqsrKvVOcu9KHAcFyvNUjN/V4RRRQM
TnYVqqxHvSkeMHkotmw08Ff7Kd+NS36ztLW6D6X80rKqK3tOLilI6NdJYtz3s/5YLiGA1nnNmjlV
talpyUbEnweDhkaH7+uO9I90oduT1zfzLh0kY8sRvdw6KXDQrN1alaV4RIaDKyKNfIz50uFBuTQI
1rW2d1NLeCnGPy794I94jd3UApdPvXoAzxLUvdgl9RQ0S7NPJnjVQtvbcnQ1yFpgJ/3VSH5tqm03
XG19C07kzIQnpFAr2dp6dlrCJRzGXmiqqVb5ElhRE9xm0Tyrk7ox5lDadYtKz6iuc5CXpUBqmwTw
OBczRj8zmoNwt9oKgiQ/K2N1HwMJ8dN2oQEofEQa65aFsbh6Bhofv3ofwRidmXoTpDHc18Iisuhz
P7ezPW6nO4zCdrVhXie5vcHqa4svcOVHa24vytpLUUeXowhJcCGJc6WmiF3exldFEZaX0cPoSjB0
GwV9QWu90bLUurrAzWbIehfpATXGxNqGaf9z0JWr1MFSUmlnPDFVC+PdbIsrJ39PybeySlINo2Uw
oAM2Y9r8msvzd/pYtjNous3cl1dLXrxIbXZXmP1trXBqbQcM65EM6WBjpzJQ8AZnU+6CNlW2iUhR
paRi8kfd/lHnxXayM31jlqrkyQrAjnTEvzjtq4vRkneh0j1Mg7rnsHylVdTupGx0h3ktTQMqdMVK
pWP+vISldQPXn7pubz4oyJgwDauupKSOgrKpd8iWBMWnMpgXnBgStcQpCu/igtzqkuIZIPToUZTZ
JhIVHUfhl3GGNIal+Q/8UV2xxD8pub/MZVlfaBHqkEH/uVjWa0PgG6mY19E0gKmE8aQi+PmJGf2j
0YT7yVKuNGO+0orEzeZ6p0Y9fX0zwF0j2aamctuUYosFzT3GnEBIZueqyqdn8rH3Ua0GSaU9YoZx
LxTpISmZLU7jrroGzzHLJzXV8C7PlA19sFtT5uCm584XDbh6H2s3ehu+LjXTewEf3diVL8LuuhMC
c+o1KZqS3ZbknZIOqyG6scNW8pfV5fvU/oU3vOnKbfU4KtJFG2ZrklAnSdn0A3lxFglOD57Rmd0u
x9QZXZf+07ZgQ6HnLDZiesHW4hIzab8tCh5ww5xSS/WJH4CB9hbWx6TaF/UbUzT08gyQqqUXQVrX
hquw4NSSdKGY/SbU1Py2TpVybzbGxqz6p3ppn9WxuB0QM3nN1G7JJ9ZeJ3eFH5Lv2o6ORiVRxM9g
gn3sr70aE74k1cDzV9cDYm/fHpJdcTlC0DBfMCeN7efCnhbi+GojlHj2pVG7H5KOxX8ZruVwICOq
vmRNs+2AF7f2/JPGJa/TaQl1Zjpkk9ZJd203qfg5mF4HVtSYkhs5nXDp1Mve0xLzkmzgdYFNd8XJ
zyM6rwCvLD5tGs+GVd5ZBh9bv4aGId4F7hyS1lVbbW/0/bfEMh70fKFUUOwUzbxDE/uFjA1JA81A
qhQ1Dip7ljU6puJZoyt6GX61lSa27/4HWpXe99NAOjwyt4Bw1vdnPzdjee+IsWGkyvBMo3gdYxKu
etHcV7W8KRYyDYTGg2vNw5ex5yc8eytXLqtk10nOj3Et6vaTdjHK5R1LwURj8vjFzJTlcZjil1Yv
f5iReeWU9c9ZV++iIv/Kcr5vQnmfD7iC5/hhp0r/Ijf9Tu1b2Qv7Zm9V4NUQ2iMPm9XV+LR32TtG
1zBL2a0xQvPkebqAl/1DMiVw2/GAOTnIO5F317Nq/8yHqfQH2qoDp9FeStRLVD3yLghTcUv7IjtT
3nhK5PwekXVuZpWO27JWwNuUSRSklonZfB19p+nnK3YRF4tebBtkPC6bG5Ubx/q5TMNl1YvbhIyg
u9CNuwGvLVyHlcG1ovJLqaT1BvfROySoL4UsvWHQqLrO2O31WXnoZvz/GtPahY51P1rZNX7ZdzQS
vVYLm+qiWK5tDzcoxTzQP3QettMlRHowyZm1q0bFXLfzNigmZ9eBlYx70WGbjb4y1dRfVqre8Tqf
WbiaqywTu0yDVj6EuGML0T9Yoxh4QfLC586SMWNdVfXT2xQpj11IJr6ThktgSTdsHRniLap+NEME
DY1BRdea1FeqTSLN93mTTu7Y2vVGr7I75LcX+HzeJ4TwTN1ecZ0Brd6iA9FPxugHVrO5C7nwVtOz
n61qX8ROGLmYQKbXRDQZi42yItOtL6POSbJb2sKlMzeo4iZxRVI9JKL4qmiUQFIn3w1DmXqSkwkq
Aw0QmeGmWMOurr9S8/w5r9rfkqPtaBjMwX9rv4tqCqTGvgS+vewLQUtQP8pbQImDr0WweGGJKChy
vplwJPsFrrtZ+yBl9p0h32Sds427sfadbgHApCwsD+1mRPMGoh6rcAe3Y5iKwGqX74lp/8C6lBJ0
BO6tN+Tb2Uq3jli+VSHvCb9T/mlAgVht80qy1xbh0aU2T5dxyh6hOsODpgrqdGmx1YStMu9bpnOp
XSVAeXE0BskL0QotJ9YM27KOE88pjFeyDliTJ+N1DlEqGExjcDOt3Ra2STFrGGncXNJnwy72dET9
rAdT8Ronua6jSYHsTb2cxuudqZXjRqEM5qdG9gQB4ko1wnTLQtYH4aDT1j4lqIurKvFiucEXAkuf
TaPDlbLX/CC1/ivyGz1ei6waqXIxD03oxWH0BZVbv1nmWttqRqf6tTpgsNXhQB0bqI0okCL1gNWZ
6YCqutT2KM3dlJb6CuJBuA17waaduxvWuctBG65Yyckvq8k12P9XSPgRTD1ddke7xdF0Jt7qUr+X
YepIXSdtigxCLhJ2I0B7c2vOq6e6YT936vyAL8K3cZmv1SK5Atr+avVW5zZWx9UYELrUuM5co2tX
X4Wk9sxaEAqE+Uwq3MJ0IrLehNabAesivozZfDuy42I4s+v1+roWoey2w3grqVrq00p6300szEop
34yg3ztd6y5h8AN3l6RH3IC389RdFqp2EVVzRbZA+yXIH15a0/i4CPu51eGPSPbvcdEdCtIGfeRi
01UhNvSCSjGihA0JfD4tycIxni38f9k7s+W4kSxNv0tfN9KwOZZbxMbgLoqSKN3AJFGCY4djcSxP
3x+knh4xyFFYznWXWZWVZaYSAcDhfs5//gULM9Lpq3xadTPFtjNrNp15/Dzj9z+4QJoyHK8hNccE
MrDj943ept4ck+QRP4yzLiiSs44tM/uaT8O1ZaE/xFVk3C72eLv6Gm+6LGMiLztM7pPqIjddzm81
vGP1SYLA7Ode1R/iuDpm84DY3Nk12uk37rw8Mg9CR1eoxwqcYZfPzlVnz09EOND8OAQBttP8aMft
9ZQ5j2Xs3QX58tBVwxVrmFmyOT6S+KlQrolvXahvejMbN4kxXTpZcTGL8cqVzpGYB/xFcd/FKl3s
5oyCyq2He13gIdqWxg/yNW7KimJ4aZhU6Cy8S0Ds4PLqq7GqYT0sLMi5K7bmQOiegY08EFN8IYzw
3m7CY98lP2NHDgeYPLuCUyUzyDuJYSdeqnL8lAdJdiiS8stg5DvRhkfDrYJrM+jLQ9nnw2UuvVs3
BCXi6UXsRXswyZtGiQvKrp3TyKeaUPoj4pHhaBZlfwGRR+89wxwuVBOCrJlSHKVguw5rAgXmoaca
Z1tF1dibuz4uxkscYi8XMX2IlXs1Ox0pFmn4VRP9sZrTUuCGHUIucdkMhE9URWfs09U9zKJoxyiX
gU0fslS7PrycHDPfB66Zbs1xfuqKxqY1FvfSHaIBWd+O0RFdaN59cvry2q7Tj4GqrtI4wEigdvxd
Q0yQ0/A1ujWp4/6I5wG+bfypljJQC7IsqnafGR5pNFkZkSxU3Osl7SB7xszhCV55hx/WN8uWy5U7
iMtSwMbQii0RhcHBrZP2YGZDvIk92lE/MW8dWd5LKb72onUiksZue8MtItXWe0OoqF6vOIp3vg/J
bgluXarYKOv5l0Aybw21M4P6CRuClMYvAZmS2N5lApaNRzPjaWdDyMkHPtfvuNLcSaKNo7wtoXoQ
xR42a77kIt971ffZKT55RMPvWwR6LrU1HSyk9Xki16Ananef54v1RVproLts5I7p0MxCNJzNDDx5
jVIZ5/KGGs7iT2GDZoK7yPc9Chn2aIgNC54ruIGYW282aCDCHcnS1qZ0023jXc+B8ZTJdyWFYE/Q
L5zjX4nZjwuANG0IkSGQEJwEqauN4Vqqn4N6t5A7FmtKEOcYu/19o3P25iaykGBeSJ2jdrwL0Xxs
FPgNKdDttpy7Y9PMl26tLqFn1pFB+Cr0+wV3E+8qNMmtsez2qUpIqgAhYFMk3GTnGXbKie6+680n
+Bzx0W7cfUWTu5TO0auGPiIt+9OEXAc2yfJR+R5VzHwTs3vH5KPUndPuY9+5s0uBqaR/CKvyONXj
uyoH2bX79Hap66u0M2+wjL3pKcGkV33o6vaxbMR7RpjMLqyLTsoe+8PuYljcnZTzIzAC0sawu4cy
b1GZ2FRBeGbvCvtzjH8zhIKlpdkdnrLstuzUh7YU5jaRXX5he/Nzu7iXqqM1RXZI/MfaxmOCkTfD
EBHaam2IGCCopJk2RTumNMbVpQ6zMVq6lWzBdxw5cXrZ22NkxN8d+9PIhqgX9S7VszzopHi6Kr3w
pm7KG62tS3MiI9vU8Z1sdXEUQXyJex372exshCd/dL66bswAwmx5MBq6aVOoax/PdNc30DqlT0v5
VQ33ovmKQGQNhYJ5auh931CTmJm5gd/EQYrBYtnfdu1AYFBcP0xY7mEDWZZbMcn3s+MbV+Y49Nte
zPleaU2t75u3UFAe6zz44HR2FRHDQQXQttZFvqwl5a5w4I0sdhL51XJLBMlmsYfxMLTNBRzp24Zo
NgJPLry2e1xJ3vtq/ioy8dVXvn/Mp58ML44ZSEJZmXeqGZZbgZZgqI1nnMrkp5U1a5rBU6WW+oJ8
9Oc65i4CPetb2KQ4gbvexvYkvqtKYJ+Jxm1XhDBOcMq09n5eklUvQeuyIEKX7G7GejAOFjgfukl+
e82HElap/ZO0IMRJ5Psy8+7jA0nn2Y0WgXEpOj+78nrH2k0WMMCIrf8WcdJCvIN4/wtM/V9s+T88
BgX/b1j52P4ovlbPf+LK6x/4DSkb4p8QWB8SqwfHGIDaBdP9jSkblvmPh0kXBFR4UCYaVf7Uf4PK
QvyD3Ar5WrDOYFf7tf8BlYX1D44QzAoRZHmryZf4N6Dyy6EYJlHEPSBcsNbQAjQzrxj1id913dzi
52fbn4FZlz12lvYuW0rjICq/PDNhsV5O/n5fj1++5veSRMPI/OWYI7eDZaok1+uqHHm9EWMl0NiJ
vWdnq/a9R3oRK7+OfFCCrZSeeMLpw+UUdOsjhLj5ksHsw0Ry/WVKGh+JmdjrZAWJSGfGMS+R9l+/
E3OblRa+iu7xYXr5O8OwXhbgYnRvfvsFy095KR0VUr0rdYaA/PoNYBUWQmDgRTPqOk01tobOMpeO
81SHUh3GafIOdhb4O50F9RcfU/Uzd/b6DTCk8Fk4qGLgK5wOJVO7SMvWRqxi5yMwfba4G0kYBKVy
Pt8MIxLG1DGCM+/9jZv0GDXDUrPgakBDevk4C4JDusJNEe6zQ28oMpqo6diK2gFQ0amNn398gP89
OvkzSPQX5eP/0gbW18faQgzHh0Wtb55ynfquTRzMWREbLxVFBUxh/UGia18dgqvuKYO8QzLHYBnv
Hb+xwm28tN57VQTi2Yd4HkYjadKaIQo+EDuvkcLfSVw2sg33sEzbOHO9x8LSznc5VuYXBUF0jBp7
Cd5nJaDexd9v5q1nxwJxGEnCwYHt+/LZtamyCkHkC+JTM7hGRJ8fym5arsskr3fVYHu7v18Pujj/
xpOn53MoresDQjySwpdXXAQHhiqafNMZfncZQ4NdI1zs4T5NzUZuc6tLD/WA2yjeclNy9JzCeSKx
KLwCiSJwxcT8KLt154B6lkjOKqVwqhhv2IaXXhpZQq2V+h6vBUXr/MMplXiCPY3BJDitvJEdxuLR
hIi+OzSEfF/mXZI5u5bIxo9Da/dkDopATgdJn1YQoCrEDQGedbfzq96+bBzCF7I41H7U+R6EaBe2
KrbSNtUilXCdUTEszV3TafOrCiApRo1VtNQfYUuwejp34UO/iMreOX01Lzu77jFJ1yvTGs1Rrz6G
JNu2u5o0dWrIOtX7lS4NItQ2YR8xCadLcofG+B6nk/jInoYVN4tNPRFu2d3nQ4enifJT/wJvNqhJ
mTlmO/pG86IjBElcp3j0fK7rvqFqT031LS5APbGS9pdtKZNwOzrOZBAWFPfudhrEhJ50jM3vo6Ps
z245GsW9sqUDgDh3SMdJOluHcdXU2YTtUX1GSZkSdyG9FttuHbh8Ay0aT+geINVqZzUSgLdqRnnj
A25QSjaQV41Uj3OEtQ/RpKJy8nk3z6hPYBSL4MawCX/AkieXUIeLJEgvYHMbPsl2edruCKbOZtID
/eHDaDdsn3KSgLIDrmWfkT3SUOvGnDuMAhtNG9zp9ktpWpL+Kqk7NvgpzHZS+6AIC7M5uYpuAaAW
5lG3aDbIti/tiibfV+NorkblrrvvnL4f91nfDRgzB35S7OwG6vbWsFa6kOJ7/jimo062QZZl5dZr
wgFO2Fg7/H/XrD6FTbOM2zZsjc9FFQ4SuDiB6O8gdaOf9XPnmvkiVW0ATv6pbUaAhjoIFbyK2Rw/
497MKmrDbPrqN8KHNl316l6KbvZAXPsmwCI6oFHau65abmeyGLyd2SNf3mZMJQ9y8EAOVTzUeqP7
mh7JgwJ94c3L7O2HbOy6TYO1KTBF2ln3doFSapcDI4RRHMs5IYcPeC0di/ynXpisbfCgLj4Vnhjv
PWg+zAz14kDdnvPk1i6qId/MrOtxn8S4KoAjqeKuAeH5YI5sdrs5sJujxPQLGLkzh6jUY6j3oTeN
wEWAud/GSle3QRukYOrN2sdJjjHo2i0Z0dEsqvTZ14O1EMkhWw+xAC5K1khMVmQGhZfsgkICe0h/
jc4EnZ2OhIihnA/mSVS7FJMvhCOZNH/y+HHGxc5ULFsMx6yfcy5TkymqNvodfkRzuF38pSXRMXe8
YQPFyriSPYoeZnMxiMxUmeQ/ljIVpIPpii9eitS99gDQZKQHhuVbA24sASZlgYvLkJhGTwcJ+Ict
hzEyewNfGaOub+ZvmSNGZ23F0/veCDCg74du7CNwT3OMvKD2nmzyMdsoywuc+SsaNYIwFfyyVKvw
GXE4PzaWqfFY9fn8rhwb3zzoxqNzZqR70Zhm/LB+2+7Bmyvlbdil9GfDbcJP3cIHFVmQIuj4MBBN
CZ8JEU/MTRn+CAPabo5Sc7xSk0VTwRAeEygpVcoKHG1KrC5J6vdpPzAuw3C2NliudnedF7RJ1FBm
4dGAtd47FBPsDN5U5d2m7WT9gaFnjtk+KSfPol/6Lz2VQ30Y8VXp6cWzeGutXSLYP21j1Ps48W+y
vB4evCrFI5qkw2nYj3pVyhWARFg2jpOpjxLn+bvcTd2ODYD0+A3ZOSZxx2LdqnERyg6SbJ1+OxWJ
88ke2+CxAdrvD2K2hy/h4qvi6IB15ztrNNwn8ilt8jPzUrS7Elk+nasc1E0/t9ARK0gRP6Qvwxu+
yuaL1HP93cswR92Krkbh0lj+yLDaLvXVpNFYXlFayDszUEW+Mz3MHiK2Z/G8CAPvQrjG9pchbzGC
kIgI7rJeMfrW1RofivW/eWMNAegUZlJdvgfh7pyNP7tT8JPXOVYPY58Laxu7HkmaOAXOM4sqsZ+z
OCmWqGXdbMn68z90hlF8WaRvLltpWMSWTMU4mJcgVCRIFL0M86gvs/EpCJI85jRZxN0C5dVh5/bL
+iImtcEkJgKMdMNfhXSgwna6bvJgRJnVxOK7DlZwL575GKIc0ry9TRtbk30a0FTynZeJz1yubgUH
msH8czIBcpSusagZ1bQwWrFqp97IxrBlRJJMdZ15I/ExAM5EuShfumzsTNsXhlCVYazdaH6nECPN
W9Wm4OnhHMcfsCfwYbFVCmdI6J/FJw4wZqHeKJpdQ8Eo0ZjEyzfYLp3csULn9+WAr9JmKtt1ImPp
JtkvXu1M2EWYDHiHvghb/q5X95Euc+Vs8r5cJySk2R5x8PCWyC9z/1vgx7nDeTCSyRW7zN1Yce0C
26Sx7evakzbIYrHeAhVk+1G5qiatp/DzPAL1w3IiNGY+SgwQaNdxDXlyPLCxyHELs4zcmeilEn5u
h2NEg3i4Nhe2VsDL6jMeAEa2yYs6+G6FRDddL6PffNEQ+Eo2x9l9cBduAQjAya6ps2Bh2LG2vgMz
mD88o3K2vkkxxWRbxz8TTZQP7AD6oL1Hksx9a9q8C9dxGrEdyzy+TuEXPjvL2O8AvOsvJcLtu1hO
oSJdwGnvi5w4KHw0spZjr/jse8Z0H6QG7oEijXt0v5PZE1ECm6DM4IbkpiP3uZ/Ux7TOwOn9GlBb
ORXBI0ltDD/qJl0+CyHdR6N2xyvbJ22VjrJr5a7yh+7z2M2AYkqWw7Zk/uvduE7ldhfZIsZP42Jl
zYYHZ97U5L/MGysLhk+agunrNISdBf1kyR/jGlEypRTHzWY0i3kHL6OH4U0GypMLEIQIQFXd3ia4
hGdY5UUaJZqaNxqSlA/LzIvhsm185PPMQm3c3NZ/hiFROP+MhxKUtLScxtpkWpXrZEtb75d6jp2t
Kuflk6o9A0IARHKsxRQk9jafoCaQGJGHtKZT2D5MLsB8pOPaf1TMLSuSfDsPpNaXopabzkq6cJ9V
cT9t6SDir4PttM/d2OWPeBgir0JEb5NNjnHZh1KGzOXjrhVPLFr/UTZjc8k5t0I9hE6SJjEFiLYo
DUk/B/n2kNkUNfHP/hiAB5q26uWe4TE8GbwEEwy/ZZHKS7MI6qPqzCk9GJmBV6Rd2PYTsRsciF7J
zG6jjCX3OVFseW1L02kjHyn7NwSnzYAuqk3DHdaa2TcVTFidBu2MHajyBIT0tFTplTsD/+GrXYQP
iK+88MLt0A1Etik6xrX8wQ1B1zCxF4wNB1NDHOjcrPw818J+cIMgfG4giT1afj8vqHBTk3AXM80p
xRp/mWlEzPhzXGgN1cBEwBY5hUGqbxrCCOhSUl+2hV+GUG5M6dwp2blAm0GckWg9JuzvgU7GDykB
Ycgh5UzN1mcDGaI2hQAGWCI07tssoVzzlF0dNSxvlFuGkT+7uUnxt/Rz824mWR6PEMvWl03bzGbk
DzqADuCINDxMfraWbOUYqx1JhgHmRoxT7zMjbguqA795BkmUtCGWjbNCnHYLjJxEW8cg8bwLrybr
fMoDG0PTuco32pq9i7ofLN7MMOj7aZZU6rHuGtrXqXPzrWl3853hjVpvZhvZxztXWM4CA1COJSfJ
Yv1wKRd/YHwBms6I1gO7ThQYw0T+dwWBHbedrRhrOV7U5MjsOrdPp51XFAAz/qCGz22LNA4s1+SZ
xmymP1SQ+FvtDpaCJp4vZKb4ZWrgPWql3t7DhdLfJlUMoiPyamWZ2ASqA7LG9VdNMRRHbZzHENwc
dmai9yyMAotW+jcZ4LSz9/U0sQ94KfMP35xwpbPaKacpLyCGGLNpvnOJVxGRjwkRcDzx0RnJ6z3e
KKNS/Y1PXOSwkos4RqFtMVbmvKdC55+O4laMgPyGo39ggc7AJCnXjAHHKnmFEwS7CyD6FtJkC9Id
CQ0rNNKenh6zoByvg7bGxn2i7j/mVjOTvk7TfFQVsns+wMZ9GPQ0kuBuWZ+0ZSq6BT5Npt+9mr7E
NiZFNsRrtV8U9SBQS2PvO6F6BhRkPUHYMtzpXewbDDt7L/cfkXISpDRBiySBuh6WeGcBPHUbUbLn
bAzqArgkmZ4e3LliZ1tSF8vuehE/equnxFfkJDCxQqwQOn33PZdJMN1C22s+C2KlqQf9LJEHbrNv
N7UCtH83dKXzNLQzkHfgSteISGUgjBMHH4gb0iQReEtkypDvJGeu3FZOZqIN7ZrlU9e37nRltxPI
Hfl/zq1VVMTdmU7GTlz4hrpY2pnObmLZk5lY+BiXd9S8FudbWe7HoLWhdEwL1AysytuPxgytYMvL
t+6K1oJqJTTjezzqsmXbmJ24hHEL/G1nWnLjVSivwy5BpY9xA8A3/7qc2oSJ1WMupBfAiZvy76qw
wpspq/rrvqlHTbQPilPEX03xefTb6d2YxMaPLFBZinRYxPmlo/PR34yYCNWkUU3DzZKse8oYZ6O1
o04K7agjiQyyBoTIg6387nPoM568MOcqPfZONz2H4ezMByZuA+FL+PQSgtJYwAshOYTf3MExeWE1
/ECP6shZOZyrs0NhjXiEo+i6shVCMdrm1bjdzftKbfhNibPnRAzNLaiwke2ZfQYX0lVIu0k6yr8u
fMViOxtDeQ3TgKctJQ7ktqvdn1k7uz+61G6vgtT39QXFG93cNIbpR3vxxQe7StgvvLiM400jq+xu
plgI4fd1RQfJqJLHtk9rL/Iyz/2p8i4btq7fT8nnuRLuBDENoclWd615CU7B+KKtk4VUQaukdJzy
bD7Waspd2kfPFHtNksi0qdMuKw6crAVkkDHXNV1jkKKQ81vjanJT0mpphzL2nlTTMxsBxyUlXPO9
t2Wm8OhIxls4KcuXqe97TLhn44uaSuNLgV1zsHGnmiRKOYcVPAWl4EuSuscjNsamVZd5NszJno6x
+dpWfeyv3/9sb0jITYrNAGWYkSv8h/c4DfrzTgcjnDawUvO5n9b8uR5dRr6pHRk/EGuK+1WB/zMa
+daCt9KP7hMZx/7EdEq5P+Z0XB6UGzDEDAuX0I+2S7yGxWdBk6xFHIDFKDqQqACiucrZhPnLec2E
yhRleEjR79Rbpx7YUiRfAYpwi4ttRnfW+XF0dABJLSedrdVSHh0UWNbGdSWUYAKjnG8+duAwLWu3
q45YHQu99Zs2w7mmgpVTtUR2R1VdwEBW8UReR9Wjvdoz/abohTXRHwim8MrNkHmE4rWlqW7BkqUB
+FnO4qAgPX2M/a69U6lDVpSJyVYMGuRV7r5EAlZvqtJun1NYqk60UOzBpJnM4V25JOReekmeP7lW
QGeajj36hpaPmTOmtk2gkKHJ1SUsI0rJyG3pLyPRWSQ7zBw245a/G/R3Y1aLb6mFC3fU9LPBYVgN
2Sdb9tDaAbNbf+uVcAyiJJkNrDZro84PFqDfz5EpGjRfSdfJZ11+44ibrjur9CTevg1gADITIVn3
WSy2Fv+zS0xIfFu3r8swYluKfXhRbnwPDYDKJslwX7gES8muaCjmjqAEGsqN6lxvgbS7jMzLNZhC
lGMJ2G/CJkwp7ycdWvn7iXur9jAU3Y2l/S7CbsyjOXICTCQSB6vnnTfb+hvn79DvQ9+WN1MeJ+JY
4uUKY6VGuRbhq1WLnUzWRZl5RXKHv+L09J8Cywaz6lHFKhBFhuVqeRiDpL/9T9wQZxTqI6B4gYED
3BHpY98PRrL/O4D8xoSBjdoRaCF/ZSGcKMzmPKbXU4Dvjekll8h2xo0BEevK8ksQpaUPd4OPk+bf
L7pi0qeYtQNEB4uIsRhSwZeYtVOOsrH4BMD4KF0HTVkyZso7tKL6pmJr3nY+B1Sc+8UZuPxEhvxr
1uBjMIbOA94rIpQTfN40kKHbHfwDR9ujFSXFWEi4rU1/7DOqnTUB/sKYbNABDz1R27QDhAnfMzdq
CZrtYkAH/vujOHEX//2LUARb5E8L7G9P8XvRlaDWLc/CxIXjIe+mYmtr4IRxWn4MetTXaBe6NUQ3
jxaj10fttsVF6HYTIZRr7arTZl8Z/s9wks3VHDYxAHdM4EbtVOdM595YK2weDvMagbjTPn14nmox
5yWUhBmU4QIswcQ3DGfYdpmfo0U04vdx5p0zbTvJM/j1gIgKwuSK+ZCHXfU6cvlDU+bCghriklcW
un0BC9gkyGDMivbQQo/bmUYRHy1bpfuCEcI2rVBNtF04n5mJreviZMWiRHRNnFtc3pTnvPwRhgjg
OycCQe802JepGixmGo64LcRUnXFCdt+6FEbqBAozR7BPxWX20HpG63IcugDAV26OlYmCi/tbXPZC
W/bn1O3Nq2CCzahqnWU667v+46l2QnYoCWkIYasuu6KvjfeQ1doz89LXV6FfCWk7sVZeJ5knn1s7
hFnVsKujJ9LpoXKgnlMhZ7n3r18PphrrE0NW7uGGeLKhYMeAIkYiq5/4hy7UeiN14oIk93P67y/l
8VpWh4n1/Zx6vJNECRAsQ8AXepYro479o11kcJkRlp/ZG954ekgoMRJE1s1/TwMOQquYgq6kSOc0
dCLsIrILcMTqzFV+CXhfrG1IDQiZEW66q8zYPJn3CqgneLJzGZyqpl3WgA5zogbfJg0TJa/x2RTI
lbaVFMtOFDUlR4NrTW/H3pkEu1f7C15bNnp5xt0uH8+vwKw/1mTie60xCMz9DR078G7WU4mc56ti
apttl06oaZPwnCHAq7OIizo26kz+g2O9OHEN8UeKk7RliVZrA+tQQ0axMuyN28Mg7wjEOWizD7ZF
ymDjzNb/0k+UnY1Lr8bOQvzyGQtOVq01l44wUu5XIiONTCvGpDaDzx8bpX3dGvj5jLhp3GZea18N
uqaIz3wGo+TTnVnTbz141pgJd4JvFWual5sBCUjYxNFsbfISwqSR1tdlts4eOyZ4CZAFwvOgPTMp
f/3cUf1jV8C2wKZKUsDLa3o02061ioY46pvDrKHhLr0pLqsMLWLs1x1ttbNspE6qM1vfGwueXLCV
P0N4NVL+X1Ggf6yzPjaYQuJWtak9H6iL4/8KAId2u0rSj1Pf5jD1C9x4jVzuUq9td8ngwhZu7eTw
9xXw6lRh18ImAoIQ3CLoRidf3oQXZtmWkDrHsE0iDJ4memnK9GwMzpmJv9pLuJSDUShXoc4Qp5kP
xag0xl4U/Lh75BdYHsc74Zj/zoJnXdGsIj4nF4vVtbI7uaHZkrB5J+xUlGm2Bzst0weiIf/1br8G
xOMwgUWfCxnrlAfVW+MUJEtXoTyhj9QS9aB0c7gMGi7A39/Q6y8DFgcHPuYtWONA4Xq5SmOER3Jw
uJTRSnPYjUS97/s0gKefeUBkywBQViRdfsY16fXHwblMCUBAnmAvDE5qnlS1RlfhV0v+n5HvZ2E4
V1MRV9faGufrrrfx0UbVHHn9ud3w9TJZL0w5gAkVe8HKjfuzLLCK0YyDfqg3vj1Nj+R+Yw8DbfvM
t//WVdBfUxRgjYJh/8nGJ+Kpa7wG70O3tIMbslqepsxo3v391b15EX9NeVvzHZF9v7wVPVAKmAM2
joGTuxejpVY+eB2cWSDW628Ybh+8pV/ZQAjHT+5lcCaM3iso5jAn3Ftn1EwTqYmuAZAwTWbOHVlh
a+69zpXvhtWxf+kwKADOzuytJA/xohR2ehV0k/GhFjr4+veHYL31FHABtXHaJnERN6mXT4Egy5QI
ahRYTSl+Er6nPmNN8eCNS33lIMi4LLqZCDgxgPH7oz/coJtHP+tji+PBZo1qd2ImaGXjp7//rrcW
OM6THqvNpPw4zeVqQ2TbDJLrTdlY5T6pU0Y2iC23Yenll4vSP5KiKvfWHD7//bpvvC30bWvzx+62
VoovHwfw2uoqwaLIPYAV5GsgIzEDxdEsz+1SrxuXgFJGrLRP8sdIuzz5iBldamNRKSSinBwM3cCy
L4vZ2ZUFFKl+zs2NJokHLjpSYhHir1eEi3GmvbfXVf6yuEOeIjhkVhrhGjP08oaxyQFH6pl5a9eO
NzAw4SxTeERIiFsw2zk7WvNEEqDupq+N0dtfCKv62faeRQHCPAQnRnmXYxG2k0r59/BPUazZpfLe
y5kBTUJkurUdrbGyNpPphnurxY4QcZN5joz6xoLBytPGuinA6oH82Jf3waQQe2ELl1llucMPMrmC
hxhgaCd6UT0sfmx8smAP3EwOyN3fl8z6mk6eoMDL+RdawKo5rRaka/aNyahgU3Llb2MQm0jUE/uB
MsJ8UHN47tN444sl9sPjWFuzPyhNX95pBa3INqVdbgrIhA9U2cPdXLnOmbt640PweZ4EJaxBH9bp
vsAJk2ZWCM+o4sW+NytHsWMlKQKpxjrT0J6YEf6qCjhPHF4evQyk6pM1OCHlY4dpSyQnlsR+sSxA
2ObhiqRQyBk9LpH9aFqMq02+ldRuDu1YfrTS+Bo0Kr6ytTqz+bx+wr7FlgMA9KtX/GUF9Ef91xQK
XbkuETMYVnZwO8rMBiLjmU/v9bqhZoCWSdvLNkC58vI9hnYyFw7f0CYppvRT1QJUagRLFxWU3du6
YiTw93X6+o1yPTzs2GhI3fJPDXFcI8eC0eZ6rl2le/TR3Z4ZM6K+GvHz/8elfLz8uKLPUj25tZRh
X6Gmptj4A6JqsdZHSx5MR5EG2ZlLvfGu1hIZav3apFGsnzzFHK6GX7BiNMbSe1F67gFRtnHmKm++
q9DjkLQp8iD1vLxKYEkzn0ZuKIY6w2sS7VXFpGPTTy7EEy/XZwqgN9/VH9c72c38SZlp0JJHqtth
ea+8QEcwy7O9nMpzIMJbl1oNbzhoHZytTk3Z2rCLR0JyWIZNGyBhwemk64v2Cr8P90xj9dalOOgE
SBnO2b9NkP/4rhJ7bCZLQ9XImp547z4n0G4qrdva7I3t31eg9fqNwYcHOcazh4GJa66F+x/XKkUF
J2rNNqws2/qmCDo8aMwF7xucEbN9XbfeZijd4UNuLxC4unber4juvSdVvMlItkKrqOIAjfPKQUn7
Rm1RVlhnPsnXi3f9kSwqC4o2rsjOyx9p9tSNyLdKWHo5+cbkIewThqdnNprXjx0HQNQPRNutpkan
TRfjaKAj7RcbG4bhQcZlcVTKW7ZuLtSZS71uh1C+EDRBQU3NCwb88oaQiHoFUoQC5tFS5VvIAv5H
3FRwkLX6qYpM/FcRVQbzuSr2jVsEmOIWBeaudHwn141DWLUuxfRGz6MXR1WSdEyurf5isvMrH8br
Ay+fuId4XG5t7eqrOffrQ+PF8ZaZrMnQpa7qZxPKwKOlxuXMa37964BhPOos8quoE06fShIiEDR7
6HStHQzvDTOpbwYTREmuwct/X/evyyBcJTm40J6w+dJhv3wB05JCeMEODoSk1RDRUYWqvnvHodve
2jbGyhpyFk43pnvui3u9lvHaAvUU2GP5uEye4GQZZrSlasBLauV2H4LRmR+CFquEMze43sDLaovq
zlmddUnSxL3r5AYbEYs6yCeQOKaJl8uEAYAzMNSDRh1MKy0bkoweg/FoMISMwgIG2N+f8Bv3ScNP
ufwrYQAr5pdPOCdCKLRLbBWopcNdWA/ZLpdT8v7vV3ljyQDrEhWyNiLBL8nYn9sXG2UL5a7PmOo6
GuMO/Q54tnwSBefN36/01v2EqFEshDyc1KsZ2p9Xmkk9TUcDJ6XcDGOsfUv9zTfD5vHvV3mjzwS+
AkUFRAT4sf2T5TEUAdnWPjfUgrkV0DmDaYuxUbZN8zDZeV0xb33HkYylYm87eeP3XnTBoYG7u2fo
Bime/EvYhMi7//7D3lpPrKi1AQvw6jtNeMytkQk81JSNmpS47uADb6qcef0vz3IG2S6tuBdX+8Yr
1EaESp25/qvHzyNhwbAro3HiJZzsXGyOJMEKvGyzTOcfJAYjN34Xl2e+mtePn9Ka+ggUYk2soOB8
+ZZzbL47DmSMleHozQBDUh6yMYaBXhXMrL08Dy7CLIACakG+3pVy+epakigEeOY7ckV7DCEK/4OE
XfD7Afyv0vQ/yLL4Yy2uLokvHAyP/ddi/lNo+uuf/600tYJ/0EVjuU1dtiLga1X2W2jqITMFM2Bz
J5QDP8JVlPl/zAv9fygiCBinFaVto5X6H52pI/5hYkJBzqCISQaF0b/Rmb485aEDoPnEtXD9Zkxh
v1pMNRw2Bv84I8i0H68y3/zqhaMFnf2/mDuz5jiRdWv/oY8TyQy3VUWNGm3JsnxDeGSGhGT+9edB
7jjbVdaRos/Vt6Ojo8O7WwhIcnjftZ5lmPvZSNU6tvX4nYonDPVljP5n6nfp/dBYBqqOE5A20F+d
cMMqssbSW0EeXavmRzl4KfkdmifdDZkSfrfpe5U6V1U4SWKDcVy6t/MQ4mXJLKusT2mp2c2RFmPe
bM2+WbARytVBlog5mQ8WYJJA8mx/6BH+MhArEUclUOR+tU1zdxLPXl4Jcy/9ppZHoZKi2thmKkt4
u/24yUB2mCdJviC6VWnIpwjz3A+mVZO2hUJhGDG91iukNv3nPkvjfjsghgJwgY62uUupXXx00jRj
OzLI2TnqvgMixFa0LQ/57Fufba2bo53mOaDBQMEOHUEVbPbMQCEdABWYJjpRi1Cll4WRdOQYXX42
EP+ZTcm00Wec8Ke47x3Uka2bN9nKaBprOLRhMRYflJ/gG6ii3t8Vetfdp7Gu3xpR5DFdoNJ4Lgpx
q9VjjLlmjoZrmahyiw2oR0xmDu5n4CZQP+xKWdUd2QpVsSUedNQ+KtOkmtUOYNmvBFHX+OCcdEx3
OubN50EnBXdEbxGgBUcNaMtCPnuSepsoveFbp7BFrWw786BGJsAsg2pIiJTUXaBZ3wRI4yGwavYi
q9yMkUrSotQ5jtEY0/ci0/jzhnCHDcwRaa+SWiCGnqcIeWFomB97lCM2zMt8YfA5URtE0mqDuRty
E2RlhgPsLpmmvv+oCo9rQvyon8Ui/XZAHaM3VfCkoBO58zFF43aTKaVZR68qkgfXqvRkm0ZqAHyi
wvS7QEGG2zCpbYT3Wm44u9Fkj4JcZLaQik8Fdsfd3Bs5CKjZm83wtkm1fvjhmc2om6hR67QEzxiR
2nmcsH1V29ZSHBi6OknBVopKPpNaxT+iuODd9xabLxoQuQGYAIJ3Vd1y6akGnAQeJws01w+bu0zp
ZnaH3aXNdnCqRwmDFCN3umtbk/Gl24VQ5J/TYZQrAEFlN2wGwzCHO1Gj1n0sUJXnVzbDnlHoZMu/
jTdCdaZY/fOH3qwn/X70jTTbxIIIyR2CSNK8N00GIcoEJxR5FFX1IbT7eZP4ZdQd6CG7zhcr0qJp
M0WFo7YSX6n21NQxT22O4aXTfUUA2yMmNAPQpXRip6HjrktT8X9GEhRYKUsak12vavU82aOFtt6h
dsyXUmGm8BA8BugG6c6XPaQ5ZF5NK3YgcPTssc8bPhUhRwglVlfl6Se3xbJ6NziWLB7QThYqaIqE
eaNVRM0Fqe+TUZ46qXpAea4lh3pKU4RfE8ej7yz4KeK1EbDcQsksf7ZKS36hO8OSalTSfo5L/INA
JfV2a+v6Eah0s9Wi2ftkplbmbwdbWQ9Rnbg3VYcXqZ7yfRyBJxMJDh7DWALkU3RARPmkurtDlX7I
DWTBZYRZYKXDLJwjm7woChN2xLtqy36FCzhat33n3vkgZO9q0rg4AmNNXTkYHU9mpoefevTYTZAZ
WuLeO0b5UJrFL7JiF0EjHtidIE7t0M196YPp6Hj8iXlDugqpa7VvDR9LnZkwJ2Lgh1GE+iobhXOf
VwWwy6TZupH9BPwIF1cJ8qub9U/Sq34WvOhrtyZgKbZ0lFWD2k3QrA5u2X0r2+IWCaUX4BOONyLU
Pmop2oNBudPGX94M5EOasAj3Gqx4tTY+Dkm7k62ItypO4rWXDO51r4jD6foeBAiIrikhWUrpkGm6
6sYtS2ZWNt9yXJwlN34af/KAR4GEn2naGW3gVtCjsjSRn/VIx4OUfSqt6bTkOUIGjY7d7IHrietj
6zSbxsmsw+TX27yhMEn4ArUUFgOzm08YYPMtmFUYcNSktwIhLTDB9mS2ObNYl35gCcMcUfHNRlZx
xGd8hxPL2zJX2U+zOxG24KAGBUqyj9WSlmvAkiWu4xC1uVol1XwVhv0XOXOkbEosg5gUiQBynGql
Z4O39v2mWUWduesSZzX73qJF3USG+YOO5kHTcyqOBuRSVUzPYQb1Z42rcVXGA2m8vWDnq2tXRho9
mD51E5vzVOPTDJrHpp3I7S1q8KNJGmeANONuK3rTu6+Fr0GbaetrK3KOUVb6N11o3wvZD+sYYxjR
zd1T37v3IoXADwrmCh30vvdKYJaLnTUJmblHH4iQle4iOaWBmRnTYZryO1uLi42ujIDjthkdfY0a
BuskK5UG9+CgSf9bSqtiWGGCSDGM98BIseKkKDqjebj3vVHHeekhVBnye4IgtXQTtaJGtKnafj16
U/l1aOcXB5lbaBs5AidLSA7OV3R6axhT+bDr9dLeD6WTPk4iHGj8jxESYB3oDuZ4J/pMMQJPW0If
b6XpXSI3sdFlRJyPEquoq3/16yL64mtSkjfpNj7Ox0leMXVMtw2uEKjPtgeuv4SDPGfl1xj3kL4l
IGvedCij2mDCodaNTbSJ8PTsI4fMjlWTmjINOqBJDwrQVrqKUySUeEgsLVCDXwUhC8Z1HGWoGbHm
Rhsx9up5jFt934jY/UJVrA6qKk/uM7aPrBNZDwVsnJzbTve/CrvOAy/S4OXRrsqR4OpR5XyzM7/V
r3zkiSAiiVeg6cxuATON10tqK323GtrOWUczLaJaj8ZfPsX7DQBmdDvVpCVPtifndUa2q4PQs8qw
/ek2FseMfK8ksELT6TfKCckBMzCJDdglUu9JpHl7UxB2BjnTiIW3LUUm7iNMAsNGEyU3bQyhtolS
pd0Uc+yw56IksOt6rByqb+LbQtPVLjQG95sv+mw/i0EcvSxzMYRHkAlU225yROs5NTmYscaYAnfK
E1xKtXBqthi+fY8dXGHXJVx14ygtq691w0/WOe72GuE3WR6QZuuPdT3Ne4M/HdceB62DSMgWlfB+
WPajqP9OW3DamRCIP9dSN3OmxHxBrFpjXHMo6+I9ziV06B3xe1nRtcY26jUfuXOdiE/u4O9qn0wq
7FrtPrSa4iAKMWIZIUhvVSkgVXAOrWtwoO4xMorqoze6T0lOrriij5qvRK8A4cvyJqEJv25LB+6i
0nd2RANw05ia/oCW0whYY+mohdh/53ocdnhjzPsEbsbeYgLdt7WRHhKz4ojOzp3pEM+PZD08ubXW
7BCvY6Yyc+hyDXQJM8mc+57N9n3XdAMrVe2cWiI5R6xmB4mAHe+n14cdJA/83ym5z/7KryL9OgWs
fHQUMKbYSPKCfHYcZUEUFsX32lMKXq/qy4OHwfFmHv1tVzUhFOMG7xUJeIpP22wz90NLGh1iJScN
d7pGyderUu0bQWrxZ9GQ9hLbvswPtPn8cO/2QEToXngrX6OxMDdOdVJuQXA0NIWfrKlKX3mQCXbu
MDaA8DhV0Mj21+YwWMSN2cM9Uw/IAhYhexcLSQi6F0OZnXHw72j5dsTYk069aU0XKjS6tWOIhXOb
Uol+bE1T69cZdPJ9qkR6ovnVbgtjMJ99TjrVT6sKERsbrePDKHTm9jZT/vBJCgpmW1k4TrMiQRzU
6oT1/KPX19612VDRt0hG+sCREu7CrLnDDqAwpzRvBKir8o7JerJmuCC5UOMDrTac5V7nxb+cQjCk
02IyvkQoKdaqQfK/FpOPwdBqyG3ADAtJoh+Ev5MlMRgrZ/S8Db7LDEdpP32ToCLSrZ/FPTw5xxhv
nUHzTBIRvKTZO62NtH9MiZQ84Ym/z9sZSNmY+RXa3b5xjzGtwAcyfYHa4MI+dpk5Hku64ytVeWmQ
u+l3guv0ejO3en9lV76mrblUfY8LaTimdABWUHiBRiQtTE6RAUXOo0HfzvCoMwTeTOqVhv2ZtDyo
jWukOpEV9Gx3otuY1x+tBul4OL04p69sgkzwBddFsjM6l4xgRubedO2vCiv1h8Rpc7K+yPFZAvEW
pkMr8+shLLVDy0x91cVdvEbG/olo4eTErK6fvGK2b/qk0WGq0bPyQbJskaSE1xaz+K09lG5geInG
HiBKHu2hLtduPcdBNeEfILxSIao2gV3DP3miAaeuxibv77VQZLsS5wmhWPVBTGZ2ZeMheGxGwOiz
HJMAEoLagYjEWm4YTbRlDpKA4TuotYXAo4O/cLjOgMQtxhtRBVWSsNOfGc2dOzA51eOHuYdqZJeC
jUZS1TFkpzxU3cnmRBlAgYBvCzgIRwhL/m40aqJry95sr0Qcatul3HH0SpLR1nwy2h7tdrUFIIls
mxYVQscpYYcowVbBMOoq+5OjPGsdlhy804ivtrNbg0V8VsuxkjTLMOeGs1aP7sLRcbYFNbDrvC7d
T1E4zb9SX3OhjQox3xaiueUECf6t5rcN/Ly31gKzFgbDWsOH3mqdfwpT9oqa01YC7jG0X5F6Fm8L
YWeTNPOHtkntTVuytd/lg5bdOcQtwLm3IGqu0QAwgUXkHZsr19TjY5cP1bhu3BHuTJ0CSg7z5Edd
zVNQdJbcTnFiNSB9tbjdQocwe5yrxjIgOWeeBpcQSwjELcD4tnQPkyrCVe3k/RphbXu79Bm+ORPM
twksPAodvEor0akQcnVnTYGYUgN0ByeMZBU32GWDtBLZZjTM6MmMsvrZzqN2VaIh/6CbXR3YcEkO
YCaTI/mNUGUblRcP3aB04K/laE30biv/l81U9CCE+7Mgw3Fb9hGb4NhQkCp58/4CfgyNpykiD2Jl
pNL83tDdIt2GBY5twELuHWOq9jT95CmejexATEG/RTVHpy3LvSioSWRBWpomuH1UW225crzOEr3Y
AMGDrdd0GP3tTj2xuBUHNTTmTTeP7R6AR4W0jzFjEHNe5h/9NMquc4hRD4UzZaCLCMHoQRTy9L2T
y2s5hmkDTxAIsh7Qu+0ofzLHs1CILP2RY5fbEiadmN+nDl5yXmgFL3ZyvxGOMh6lLeUuLcvqICAa
24GLRkrHSZjB40uKaLhvm9BFqRO7BRCUXrc/ggc3+r00SCRte146nnXAM0MmNJhJXZlwCmQzdQLI
L/LtnLd4A7ssyXZGDfJjPbVZcp8anImCMDOcL7ke5d2aok0Rb4xZQlNaTWmb710Dzuc2b5X7bZAE
b19l9jDjBJ3m0QTREZdf83KqvwqtmB8xcJGwOlaa3/AZsS/l6WEuvh6skljyPgNnccqyaQAX4MVP
MH8Xi3ZL/um+Ycf5i82ZYqC6Mc5KLdGSa0OJqNuYNp/YaBb6M+UpEa1ae4hObmKGT3XhPrB+02UT
5F7/GDr08Qi3/RrAcTaprxmNg+MQl4uy+qXAZec9/1wIWX5nXejjw6Bp7r0HAUdiYXOaxyQjhXNl
wEyNQVRY1R6MEOTMNpH9UfPmOoh1MTwkLf7LBJII+0dI30+dhFub5noBjTq0o684Saks2Fqoc1IK
e41iAz1+Mz90plc+9Q7sz20865TXtNalNJBN9HnQvinV0mgy83gzEqkeb2omdeoUMbIBuDN68mW0
chaYpqsWjbRPA3rlFbEBA6KxdXkMFV2qNWbg5vuCzbltbELBOanl8hl6UHgqlQyBWmoEAmYBZzd+
iEQCCNslqkUPlN612Nlj6wwsEN2Pnq7mNSsT/xrfpMng9fuZb8gkS2RZsfjz9KXwREtWPiO5NQ+Y
BI5RBOlk5aeOkR+S0BaLt21oWK0XC2kn5BoBqT7vc2WMWbKmNiir2yJKeRio/WbYvfFM5Csxa/3g
Gis5DdSdTJdgyC3ckgWWMUL+AlXkU5+Z/FE+l5bNs5IQ+kY8viF/19PCKCC4ss48mkapDJDflpk/
4hnm9TcQltp9G3esQqRcTfyCgFzN7FrRnau/FSWCxqAIl87V71oOBSwektGm1IK6AjbJVZxqib0h
RiUk0bYwIaCLQRMjYQNdOt5ja5PPmm3yAxBb8ph+F3dMyX75pGmAnraDErwDR0bcnGOO/Dt+taBq
lB3pzm6y55qa14DDet5DkuGWwHfz81veE6VXKcvqFpIM759Km16c6qYu1DN9af4kgodSPQqjy8d7
pksgzgpdW3atWQ2DMua4nl0X02il9pr89y670Zl6iqu+y7onNv6KpDVnDJtHXYlZbofKrZYFLQpx
X6CpJ2fFk/w0soj5RZuhsvMb9Af8VsjMO+dAHVCr8Xa205olXZU3KdHWJKbzO8D8H+PKp7BlUrdD
gBZCKtVk2SF1r7jFMUevuzKgquLSlk20Szobaybh8VeaM0E0b0brUzJ6BqdUL0W9SnRy6c7FgxX2
g7P6f8KIS+ptlk08cWi7GDXJAWSxS5W8hbuhVwevUvbzH52Vu99Ngj/dTOdqELROHlJwD4su0gA8
TdbShftDDQLS1fAFmQir2DDr25KAS8zrRe/QMRZuk2xNvQOh//Y1jb8uyn+7NP5tnEC0ZS610mym
0WCzeVo5cLGeKd/1hEwwGn42HO82BrTvozWpul55vVZGnHvg62wnSi3I3bL6Ph8KHBd+L+wgNUqC
KEZRbCeztr/UwEFgHsUDR+N6liz2U2uWJQeXFsIc3IGPbq0Tm6nX+hHjlt4QMpI27zkGzqUGPFO+
TA+XpkfT1FgaqOfPdNYMqbN80EyktMnYrpoDCULoZEx7vGsGa7g2XZT+KYGjD28/2b8fLC5DsaSY
Lpm09KLOr1zzqfUJRD9g6gYbyyx3DpSN45+xDd1xRVA7sRFvX/FCorjcLJtWz8cYwRZVFwv49c8B
1JSJQhFIGakp8vBmtvqSspMGsxzsjVzVoe9dQdZwbzW7l8fSIxCFAj7mFdGBtttqLfEZePlNPMVv
/2LnOoHl98Jntoj56AjScbs0P5Y17IWaBX2V4/q584pivEvjhu1iI1L2Bm9fbHmjfzTgXi6G7oL6
5uJD5Xs6fwiQnpyqUsSV9D6KdszsJBIAfviXOjHal8gDkAjoFEkFmj5v6dn/8bVO/ZymfFMVH6ei
3A6xKoFGU8WE+VHKYG14+7YuBzKXw2KD7osWKY0A/0IBUU56UjIfVSv5svAkY0LzYZooAu28MGPS
RwO/FKFYGKgsz+yxNm//Ajg2Lp4szU7USy5WEnqqyNWW//+PO04GIxkzGkMr9vd19xSrfNaC1LJa
hxakFt2y57B6or0iSbsAHvgzCsuKUPeoXqiGboMfmAwKKiYtXcUbFcUVnJTS9WQAvAWKv+mlCdz1
1rTwVIxhT5GtZf5Y19GQcMaYjXk/mukA91GL0fuHTNH5ahLoH/Yyklj97a5l7v/dl7H7loWWRsKy
B7UIir81qE03tAQsuGqFNqovHgys5ISbPTFu6EQszH2gXxMO9Va0d/kA9wuU5KhXj5wtWFBp3dAe
rMnNoHvVC36wBzEoBkkaIvMfxUK69IeQv1c9DABch6F9qnF73kf+xJ+CjrIX3r4Jw8FixtN3g7CX
lTgFQLc2+oJfngTAZNeaKB9onZrR10iOMtyicvaORaMoBFut25F5nvm/IGSxVPKME/YAiMvqY9ei
FXsqfUhNqyaO409z0873rja1LKaGxa9g5yFtKYP6e36VNHJJZXB7NiGtp43zPranCVl6brGLrvy4
0z6SOBG2h6nCDLKD300OJ59Tqm8qEBrFlvBKfo6ZUEkKjLkup5Xls6VaT03MLipD/6621GngP40L
HiKkmzPDmYo0jOrFyAJdkCdJQ+9lP2KTPpUcx8rSxm1itpRSVTmOYo9RShSn0R0KB5QLAcuEBU6y
DvqXn9AlFhfpaNCkm0oNNYiNKEn8Pc29l4fgctMufXACBTWgG1cze/x0Ia7E6g6MlnzGk97SvJFj
SKV58LdAG90nw2wYNamgzzFpQ30Ttm1ZBKFECypDzfsKbuBawXlhWSnT6UZ3LA6QuUon7fh7lway
Et8TVC9rpdV9sbGobP7Sq8y4J25XB1CCMNHeQEaaCamoZfnesnchfkATzlTBFgodDdJm8hLOP1Uf
qYw0dSCICTCWcQ3R0r3nHpmnPFjsYq3X8Q2IF17B25PE5eSroztmmXW5Pprqv5xXxsD5MPQGGt65
z/we4cmNNxWn27u3r3O5uOrYyhYbIGJ8Lum5F7MhragYsxSFkNLy0pOps83n413avnnZPONI6f9R
AP2vVvNlOv9zWUHMQAkNw55NwC4WpIsrUsm14J5WzcoyNfdT7OvFz1SYhOTFqW8v2CWXo3I+I9g/
hbNefQYOEv56+6Yvl1EdrjtSBrxmixUKMdz5Sx34isYioyM7x4l/O07hIDfRaP70p4aP+u1r/TWA
uJbNM17sG6ipL31ncReV4FDcmYzOKvtm22FSr6w45w/8vpIrt/HGH78lD//+ug4Sdhpj6DSRTp7f
I5HfhlYWkBPBoI131cThiAKee48+Gq2JaU8/imhiZL19VT7Ii9driMWF6aLMNdky4lQ+vy5rUemo
EP4ZFaH8VgiljpMlmooMwryUAUBJ50dC7OAvGyDqDxuGBUrl1FNfVWwmbaB5U/3DqNLGCNCQ2KeM
xt5EgqCf37tFbz5KwPZX/kjRERRan37y6RF/LRJDtJsq9DxOvxTdWAH7ifpikshhY0R9/zVPvEVK
k/jjEb69XW2MwZ++mnaPSx+mXp1eMWnS+UE5/m3AylPvZt0YD2gmSu9u1F1WkSlpouRz5XtF22LR
rpHerRzNLcyd+3Ls7VivNYD45LzSbwH0fGgpVXU/faNldlChN8vjUM2WS5er7LU9Qhgm09hKW4I2
OlzWdJCX47vfSP68fKn5aCbb/Wvkp7N3Z/UTPyHKZVLeiLYKPwB11OmuzkMrimPnhKkXKK+VqHqg
InIUNYAFrKwyrgzWM3++i3C2IPfwLEQks+RKOW2/67rHcrxNZov5pRxS7VbRtv84vtRn4qghOY9W
6o+0LZfCV+KLW2UXLTeCfIZS8MTajZBw3NnZQuA1S/Q2etn/ynPTLlGL9BHr8eQJkCWkIogrRfzG
ApoDowqKr7P2lSwnCo9AvJ6SuCzd7VR0/n6cI/OzksnwySbdle2B5tjyqFWmfSobWEfrKU69JCh9
T+1IjWNot6jk9nSRPWedVCEr05RarbX2xqFvTiqbEY3JwT79nqptinYNH0aoZVe/azWplZTqWcbD
8qp8j6VaRgnbpN//Pg0aLzoRqu16VyDYPOvKpZL4ebQr0J4e+e970Ic+waPkHT2TyOo8WMhfKOpY
Ipy/IFfJTqWuVQWFSa2mmM3uEyCub28H/GLtFl8tElAxd114DW83zLcNMXh1gDijKIBCqwlX8Yi7
cGMjvNHWyAEZzL9lKTNwdQORRRvJnVN4FJLxFDoGVWkZi1XDN1LQGFteLjDQxdnkNBWw92kcd29/
+X9/95jhUPsuatMlLuDilEbKKRj1Ma0JLqT4Aagchuo9OPS5/PZyoX+lIH2oCv66jLY+i8T+X6Oy
lwv9T3L2/x8B2KxBfzzsv6SjH4efP36eJWa//Ae/taOG9V8oeTk1QU9yDex7PPjf2lEySl4m/mWh
xetrLkf2f7Sjjv9fYkmuQLnPO1uMFP+jHV3iS5Yj5oJDgMOAt/LfaEfPTzrInBdzgsOA4IdhennB
Hf1x0umQ65X+QEtPQ2gVtLJz7/PMVfRjVXnKNCf9kS7MUyVsgGF/PKNXikDni/zvS1MHIrHNw9DI
13G+EBlFVPt03+01S6wObt6S10mvko0n9fIdrs3rl7J5CxgiHB7o+aVYEWPdmEt77Q1WvSkykl2T
Gg+R1mvDO3d1/pn9visqMXzCS90QEf/5pegHZI2puCs9ia3j0AEBRwQ4vYNeee21ofx4Ud/yRV+e
kbsiilJyeW2iXcHBtuYUbntEq8euK+tDaHiw/0bVmERYpChs3n5v5xumf+4QMwt+ItrYDNvzO6Qf
6uRpSreg1lp0F53VIPsVebXtC1OjkA7xkjSsf1dZ+eeqi53FwwXK3vRitPj5IAe6QvYa0tu0jsh9
XdddUu5lk6nD2zd4vgF+uRTmJRMDAMeJpbR1foO4MJMJdJ21ro2JRC8Hit0unSkBOqAwN5aR9Btg
6mHge814HUr13o70lSHEwFnmA/yhwJEudmgoJjkE57zcfmzSk1H5lB14ma0dvH2f50eL3/eJZI2Q
JKqicLIurtMLluMopaJNeuh8kC3FcxTN6koSIoT8Lfb2b1/vla8Qfw6HGXhBDtPX5XPVAO11qWth
bdHNvRPBDZ0mZ3qEfv9eaezVS3kUQV1gHI55SavJ6cma0oOLTY/iO+RddxeBA72PoS6/8zW8NliW
aiv5Qi90oItxGbIZAye9JDhPlHdcSgYJudfoZDyqZQ/QGUfg7xRCP4ks1K9qiimbt5/qK5+jYSL0
4SRqg0i4NAy5GiHDwOJtmPGG9uCHHfkFbjwdmhkRLNkrSJkMt3zPUvzKBMQQ5UTqY7ZnHbqYBKpx
kvBplzS+BJ5tHaHGLmBEbaNx0I6Z1DoEnuyfZJc0/+ps+HvUmvjpdPBhLKrGxQQ7QXDtjBYZgtNl
T7C97d2cZ/YGfqXzTjH31Xv0BcczQXEVg8X5PKArgNCQKekiOn61aWu0E307Tb+k6p1rqO8JoaIY
hFaJtAB9v/1WXxnAzD6mI4gRxQr1Yr74Y11OEiuNhLQt/P5kmyojSTcIALIg0av4nc9SX4bofw78
L0+Usv0L7w3QEMy+8/tUlGAz6qHgMRuP00KdszEu527LUsrpdMqv8jAxdoOCImEWFVkEqftDE3H1
zrR7AeD45/fgORtY00glsC52qBRB+h7JEfIic2Q4h/Fj7wIeTeJoCW+vxSaNbYyFfvolHYp6q3Xi
59sP/ZUJkS0avwjqCsq+y6brz7Jv25VzJGLLoh6HAnrU7AwZdhdvHWsst6D943cG2GsvGQsNkr5l
g4jf7/x6EiBwb9kDA6wa661IpLlBxpPARn03JOyVaYpt/2JUsl82fBe3NvdaI2wqO+v8BTbp9tiF
LH0aPjoDSICwsJ197fbypyuH/Lbpi/eS0V65VYs8PbAAtKhoxF1Mkw7Ht1jPc75aOq2bnn3yysaN
erRxI7wzIb5yq/TA2BdzXl3q+BcThJRtXwotJruIJeh2ssxk44Y9sejwvrd5ZOHysUUUcMT1VhJ9
WvD2IHpl9f7z8s7F1yQRMUfIaU2W7GXI4mbe1kB73rnJ86H6slN3eJPshRasIc2K86EjnAmC8mTK
oETxtzKNwnlyEcxuKl+ESFOc7PT2XZ2/v3+uh7aPFQY0iC4urocCVUerxwrn0VnfGfkQ7YkKAnri
kh769qXO39/LpVCXcSyn2AmGw7vYlgBrCUXqYnEUEvVxamRkkczG10xa4Vb1Qj9h0q820PujDbYC
653Z8Hw5/efqLGw6gnwOWcvB7885QMPeoZDUtkFo65SRsEytEPqgdhRE4CQ5tPKG7Jm7t2/5tYsu
B0RGrQGiYzER/nlRvYuAtOtpEwyIMA55SQatIMIh8MWc/XK9NLt3525455WeL28vd4plcYH5QZOE
83JRgAzTnOZKJhu8OzZw/6Sy94mcsFLUM+E+rUtKvR8Z3TaapfnOQ35l9MIGIZaR9E7EAJcQ3Q5O
Pj6nnkyhlnymVtMiOPI+adK9q6PPm8Xh7ef72q2SjrjsBblh+tTnz9eN2xQNHo5CCGNyPSaRe3QR
ca4lKsWrvMrrlJglrfkgkVq+M5pfvVU6X5zV2Ititj6/dB5rVBpjXu3kDunJLWuyvNp2/NTxSwQp
oU7vPNqXhsd/VvPfrxWeB5MbHDEm/IvpT9DAKsvIwj0pTX9LhdnGJoFuCjXkLB8r10E1L+n4JqvZ
8mnSl55/l4as5ias5UBHP5S/9yudbzB+/0pLGd/Eg49/3r9YfDJtzBNQ1U3gFqSU0ETe+mSjYgog
W731DcRviGyuUuRSgSeakZl6MLekJnTvTJqvTGKL7xrbLWvDsnE9fxcG/YyZDGcVlLY73SUlGPGx
T7+GqXLfYSidLwK/79gWDG5WO8F+4uKta34pYrK52oC8J//aGoxq14ey/fz2sH5tbMGIgb9AhWg5
gZzfj84iF09kMgV+s+gyEz/fEuOuP4rO6TajKEmbfvuCrz1AKliwbZHv2BQAzi/YhjEBi6JuA+TN
5babxXikdztAzU/j3duXeu3ecEfzPw91A2P5/FK1GZVT2lkqAF2E0Ue45X5e2pBW1PkEN7fvoVJe
uzXglDS8uD1kHMsU8seGG+LMklToqKBueoT0rt3upbO4TQ20g2/f2vKjLr9QNnwASOCP8PeLidfC
ZtsuWeRBWznGRtlz+VApL7vNrcggYMUh541woXjVjuF7dIkLfPnvgemwMeLIz1/eZeDpLIkqJg9c
BV7heAflk4QOcbAjBaBvt4amdQ/kdIbfqemrfYzVma40IU+LYsZFPBnm4W0b0ywoxsj1TsBllg6G
FocHSyf5xMGY7b2zSr2yG+D8tTToGA18URdTd2go7Ed+p4IBDsQ1hrGrEYLDnY9t8XaMxu5WJJr5
NVFTiYOYIPa3X9Urs+mScOvQGAQHBKfrYljkdjpRwwyZuoCooyPuQifoa3okm0SrSIYgl5Fwcw0R
6VfYegSTdF2rVh5oo51Pg/YxtWfz0zu/07KDPB8/LJ4cuZfdPNuFl/PcH0PVkrLuW+jzASSOduvG
nYe/zG2PIgyTrQEceUUMZxFh5cq9e7QU0/0kE+f57d/i70G8rODY+pYYbbYQF9vc3pImRjZFycNG
3rhIGtY8KHNnqE471lXl7edcRSt9asrt21e+OCcuY9jnitCYwb5QYnWWqeOP+5+ppLhWp3Fp33X2
mL/mHcuWMHc14phfrjY7B0V0zWn0QxkHJsrhWz0Rw+Pbv8bfEwbIrMVvbwKEXiAe578FKYo6Hp2p
CkwN4oGVG0gYRz29dadqOvxfLsVMCoKMZ3g5CPmYK8SZXCqbrfZbozU2rAQyJBfVt/PO9/bae4WB
yeablgAEyovvbcgyMApmLwNbGGomvafQWtp/xmKI9c3vGIXKLws2oVgbZB++Oz+9NrZZNpmJkWrC
Gr1YYVDPqCnzYxk0WWyc8Od460REYq3idg6EiOSJ9ivm8gmGXTk3SDZL/ertp/33yoPGjYMHdZeX
lfVil0A4CTGwRi6DtPPKmwiXLFul2DFOsy2qvZ5n/36L6LMBp6nD86ZHcXlg7QGjEaig4ZxzGnLX
ahxnuRptfd1iVzklkT6+xx5cxubFDMIuSKCYYVpFu3LxkkNTugOu3iLoKTJtOlbv6wmLH+U6FZ6Q
P+M09rPs//DdoiZhzQPV5HO+W76oP75b1BSpZ/QEa7ttG+7M3P5vzs5rR25jW8NPRIA53DbZ3RM0
CiPJsnVD2LI3cw5F8unPVzrA3iKbaGIM2IYAw15dxQqr1vqD1P/sogsmAO0nuCTOU+PBAQpENHZB
WvXZe3RxxN/3v+7OtuXacwF9UGTSkHNf/4jO1Uvsrfrq3Jqj9tesjcXVcKbioltt+/V+qJ2FxGVN
J4geGyXEnyJAv4x3UTWKLkoLgCsbon863SufSmChkDfUNrCw32oO0rO9k1EmnLxxZK3HkIozv85w
l2MLOLslhItaH61AaRAUCQBNfgmhVcDKyc3xe8OJWp8TakHXzrLDHpH+8NC4ZWeWDVltcmV9GH2b
zR7i34w4+ybNmRPcm3zcQ+mFTTTIjbChxvgv5tmzWFVSopoLaT3qxTVgCQ7QwbO5t17AVhgfF1tY
D/yGvzJ98g5uPrk5NpsH2wr6JkDO6Ftu8VHojITJiCnkuSq1+UGMVhjkIIs+3R/UzjlMZYcY8nVO
lXszKDwPIUvM+LUOkCbhHRnZE+DXzl8c0jK4rfy7UzoNaPEvbpz+i5VLGszhQAMKdPHmbisNu42t
ySHvNsLuXVEnGDDGY4iwjTlpVzuuMKq9P9ydvUIaYbE1KbezeLfD7TG3wiaQ+pKDhFw8YxhzcrOl
PY257Xwaq7E8eF/srFB2pEfrl3KzpW51wHOYz2oxU/2rnQRjscxz3/diKV9rE7r/28cmX77cKCxP
5nW9Po2602oFEza6Q7Cg6yZD5SsslGctwTYgsqsjwwS5yzcLFDwk5hDobFJT2rZK+U5O6rp5d9bT
uPZTk/3Ag3TGYcuI7aC3K/Gu1dqK+6UPp/Myz85BOWv/ByD9SIdarqHNgK3Ribm/+AH4LJbf2zAf
3ukNbxm3xEiv9kzMIHEEOA2lU/0OkOzb26cbjXLqH/RQyVI20dMBexcxdN2Z7ALfk9DF6A2okoOp
jT6BWm2Lg6V0+0iQbU0UHiWOgT9sAfJw0dFytXIvcHF5fUgymaBMkxaoyvSlTEvjEVMC0NqLopwm
pUh/m0GT+SmYXFRS3PGtpQd+DC1dWK0SPYn1wnq1qZloBqyXvCBpRP/STpBkZzc0L/cn+eYQJApP
RY5AA7FU3s3rKKGHFWkmsIM0nHy5oAO4nACqHbWm5KdarWQ08rg+aZXSNwCuuIlSMUZ9iXTEsHro
Ta46/YBL4Vy11hKnKjaih/uDujkTAPS6VFK4Q4DdoPi2HlSNow2mlyqKC15U/gHMcPrqzh3WgE1y
1FvcCUWiJ21NSLWln886lDcVPZW3WQ+aMJKGtVLT72SkUdn7AMORWLk/stuJ5DNJoTbAvchlbuUe
rdZ1eROaRtDO9l9KEY4Irsz1pR0deiCFUA4m8uYAIBINNPlqp5TCKbQenZbNkbE46GtQ+sThG410
BODK/oMqrPEFtbAOB0kPZGLYxcvD2LbYk90f76anyRtRjpXPKMGiFgmuXL+/5F4O8qcYEA96gGM7
juGRFtqz74ST+S0eXdCHhdka30w8DXFeK5oxAw+UzuTDk1bEJyNrpzeyWv7/B/Gm0lT0hWlubj64
qHHa1vLCCCAgmd/dWkccpI+aj3qUv85Kt3wGSNL/E0+adVBt2vn0ZKEahWAbACB8mvVMFB18MHrX
aoCR9fyEppodQO3unyEUInKxdPbB+bPz7alNUKCge+LR2dzE85BhGaYBlDrVNOomCCuRqYgOq87A
LEv7xauQ53rnRLWWXxG6o78yqjqFvfsLYGd/8SvAf4DOlzSezVaetUGHklpg7DrjmVA1GHLWCGWc
2dj9QajbrFuCaLjd+bLSR2f7aXW91NpIdefAoCd3hqQ9nkWVIWo8muWlwI/+NCpjeV4WMQcJ0Hof
tnD39q9MQurxrpGYrJtZH9HacdDUmYPB0ZrHKtRAfYRmcq4b3tICh/ODA2XnK1NEpFFvWGAjyLzX
q6quHTQfKwuLDB4cJ8eKUd1RGuWpc0vlnykr0QPMCq/8DDpkEn4YQgM5mPaddQ1UQWY5FKOpzG2q
qGmYUEhdWNdUw7InXe310xR2y1ccBZd/RMUyO5jivSHzwKAsQQ0G2sdmYeOyCZSdU48efeGmr3gH
x09GgeKVD/i5aX1aQC5SQVWRoTUDT/1jQmH1+/1lvfMbeHFwcUgnHoa9SZPj1JJWGrEaQKtPL2q+
9JRo2txG32lAWRECb/s5B+J+bfQR0bQ5/hdXpEQQM+nShuJmEsw8beHmtfhdikE/pQOiHxVaUmfX
iMXBs24nrUIBhxoQaDEyyRte6RSNOZh/1wymAVB5kNWLcRas/3fI98C4STPnj6402sCNFfchyzlh
SK806/3cOm0grP5I81RO7job4SYzqDfq1A344yazminvaRBNrcAyo/olSuwJ+VFTGqLCbSrRCfCH
uB2vlKaPpuI226IWRbGXO40eGpzP9W7LDNLpyZusAIf65MHJLXQV2JYHKNnbHUXmIwHHcnVZ6taV
MZlpbNewzFD4NPXPbtTo17RBHBDRVBNFVQ6Rgy18e0gTjmwVug9dF5jg62EpcQfO2YjsYFyyIihD
xFlQTEhOfOn6cn/j7IaSrq2AUH7yxdahRD64ipuXdsAdrPmoKbFvuhhFjsk5Ohp3p5Gkg0MJMWnS
yXWoJWoTRYuxD8Hf/h2anBEkv9zA8xrvMXj1ycFJvLcqSekAAdMrk8WCdThVV8QineC56Zr6C1Dg
/MLWrf0e39xXRAjxy9WM8FrB3zs4EHcH6lDdYmvCC94iD2Fd56WBiECgJVrrj7WBcI+I1Zey75DH
zJSjZsxuPNoxWF8aVGi3rXTNRUo4ovIVeHQ2HxxbFF+8yOJJh9Xao53U7d/318ztYUspTW528Dw6
XaDNYZsWUZJrGfEEqgtXPTLQ75mt9p1YCvMCi8JGrxTRQNjl2WOvWUdPrL3h0veksMV5T2lEX39Y
TAoKI8uZXr2evYcwtIwrYKbIN3rPfFomNF7uD1ceItvjjYYGDrCoOoO92axbNEMyMxpbWDII8rzk
tLA/K51tkDL2YWB0vXOJ7OgoLd4NyivOphBIQ35b5jIW8KmWW9kBWEvzCbkmbBiQYz7X7hw+zMrY
XEWN1t79ke59WLTjJCSDB5++pRdqcH29RpRW0KEE2PqDhh5qByLFPKGxbv8nU9GG8FUtQXixSUoV
sSMn/nL/J+x9XKB/FEe5RbnLN8lEH89i6WPdQke1t56qyRjPi6aEAYotyGoN/dGDaC8eJSgeY1wj
lL83p4Q3uTnSScivKLoxI4OcahdwntUfGph6lBgzqI/3B7hz4FLxokggywM2uLH16s1yta6KwTAC
hKsMLsY5uVikvefIGX7cj7QzNKoEqKmzT/Cg2DYz0j4rcq2CQFYDsE678s9qQd0Zqnbhp4191Lzf
iQbaGqw1WQmQrS1ts8py+OOJ6gTqYFDCMqhEOIOhBU02tUHXx+OB0PptPE4gyDEg9GW5wNukuW0T
xoWtJNF5mrX8Amss8SEBKn6RpsJHOmA8SAI2Bony5WyD1aGzS37Pc0bdBKzzEd1rlQdDW876jwkf
jx8IvBWfCjGq79XFML8XeT1+ROU7ekzqoUGz2vHii1ok4h1vAZXWQonbixu630hgeebe/9ryFFqf
UtyorCsIUyTjfIn1uvIMhY54GYcBSkn2Azuzhr+Yi8f7UfZmnZ1icvZzkZPzr6N0FT6McTqHQZIK
jGm6Knl0kM0qHK977JX+YAXfHoI04bhgcDNGZYPGyTqaQbePzLELg2zqRl8HVO57YWWc1KicLrHl
FGdYWkcI0tsNSiWIvIGvzAXH7lkHNY20S2N7ic6mmkOTX4rYR2TfvJBmHDVodsZnkjWTooCDk/W1
dShk+Ragox1v4zyenvrIcU6m3VTnJa8zZK7U5nmpvKObZWd8Fu9Djh9oERIKvA6aom9Hn81OANlZ
QFvUYvAjHDM/ww7uDzrGt/cJEABaQbxCKbgCXV+H8tD0swbUSM6j3SM8Ow7WpVFE8YdWhB6qjJFm
XGYR9s3ZQa3kpbVQmr+/XPc2LQ4T3CSYucg/bHYFr0FbCFEmZ6ecqn8Q+20/CLEMGJZZlnLlx1gX
dTABASIE1f5Qh7I6d2VUlYGoZnALPdePJ7DfQpM/fmmA3BwkqT+z0M22xTabvr7cuSpVz/UUVfCN
w2hS4vM0zjn6VJqRPCV6rXxIE0tN/U7kSFROhf5xEXr9Ht7F/BKWKQJlsNq+NUY1f4BIHoG1AKU6
qS1moGnZDh+wuyz/0PHb1VHSNuhoNsp0NLfy621+uuyDQY2QNe8bTZ/aBOhThH18HtTyc1Wr+aPW
ZLEkTeFN44AKiouuv2ZDrZ+Ek/VXhYsWqsLgvs9LPTqDH6kPZvPmdOL8g1lIW5B+Ov/cJKYSNlYK
SMMYTzvxY1Rm3XgSJsXEzOuMV0sNi8v99bUXkC3EpUAfSxZ81l8v7MtKGSbFxA4IFrced8ZTPWBr
7uQoL9ZjnF3vx7vZuzDfCANil6KazRm8joe06mAixGDhIiXEpYG8AkgBVMKCVEJwP9TO0MiuiQI5
AR+TrdE2ibCSjlZp+qNorPbUUT36j7dU6FYWigjKyusOAu6MzTPJwTjvAfOQGa3HBus/7Yq6Mf1J
GdwzVK08MOhZ+6Y5DK/3x3ZzLhGBXUdREL1n5ErkufxLEdzo05bCFKQLtWiBVSy8qrW5zM91gboF
plxdkBdz9Rrryhi4UXEEML8twhMfcyo2DqwBmkWbZYN6ItVfO4X0Aa0nsPQhevaWHrsXq+9ea0Ux
pjN7J+wuiSa0L14n5pfMqZuHKAuFf38qZKjVJpY/BTgPpEoKHHS111NRS1lJJ4L/EukI2Te15gRl
V3Zv35jS5s11XENS1LasLbWJRz2U0n8g+sfL4JX1SQG7eHLr0Quyyjh6Iu6OijebLvmi8l28HtUM
RcSZpsH0DRoKj6KMyndDg17H/bm7ub7l3PF4kCA3TsFtCqoJem656DCFUYzwb7cAACXKvqROQ9NE
wTtMNz/OgI0OOM57O1PyeDRKDNDUzc0TCbktOjzY4/mJ1tu/d3qJ8CvSVSqC0Y2WnnujPSoS7Udk
r1Dko7K9xdm1ejOinAJ1p5GSnVUGGWJG1c8vjAWgOmrEBxN7+/nwX6N0AkqG+gml+/XnK3QnW/SS
ePqgK1cLvy+0hbHCeevnIwo9RpAq0il+y6cxvTCKqVXDh1qi7AOO2vg34BnxXtSD9FCbEXCXfjHW
AZDwdjLJvjA3MtkKnD/2ZnA8h9jUA3vBhFH4MIRt+mAidXNOcGR+ttx8OhjmTR2MUxylNvxB0GOi
LbC5M+i8F16N/ZKf9liim85UPg4oJ509DZ1tOn/U4ywXZ5wCqcv7E7xzzhEabokrPyVQvc3hMkem
IsBTS+llLKOiXjgoWFv6uUWmHjeObsbGbWwvxYApglXo00WxFeNVtYDw3v8lt3eLobIpyHnhf5Bu
b86DfgTxaqeccgq+ruewaXCM0nrnybbmo/R67/OyrqjPk9Kh4bAJ1WH5oOghwhERopqBUxuoa2uz
8oBT43jSOuT47w9tNx6iRdD/qXT+1Nf49S7rcgN1NFoi6OW12jlSCiYQd9N3qJK7kGS7+eAdvDeV
gEfYmRaYJPKe9d4cbGHzbkDHIXORc9TwuQjm2B3Pg6YfNef3jgFJ3aYGDhkUvMM6VIJnhW2UhGqd
aDh7ZHOBUbpvRlixP8AuUEkkj6VMvNkfkUBBMWxayxfQfE9hnNtoG80h2svpX86IKcH973V7aZBU
0Yxh/7Mt9C0GaOkL5H4F36ubUu2aZ6XiK2rbPVVOGZ1HLfLOU64dUQf3gnJRqewCKCO0p9YzqdUz
nWAHWaHEnHuued0cXnR4bn9xaFgvymiX0tBAnX6/P1b5gdbJBWVEqAlsPOQ/uSLWYet4sbqphzfc
YseCoHyTYGrheV946dY8WUovUOxafKpRAzg4evZ2BaVa8houSYdBryMbaAVXttDQUcrr5tKZfXNK
kiq5elGPzVJnjMH9kf5k12+HStcX/QaUhCgWb7LXMrfUzFYjtiFGF4hwRpgHnMNocP/2uEgsJO+B
WwFrwqQtsI3IUvFUk3pY01j9rvGim05mUdfmyZhKLTpXU40gEraFHcYTQ4XPhRfnQviI30/fusTW
/pNTc+79stGL7gGgf9ZBTyzr0Z81PA9PjmJnr26imcj1okyJ6mO64G1SL2P9VlQDeQjUIOBsHAek
W/JD/JJK91W8VOPCJ24m6EFxZtsnw8v7cxLFsEQRjkdV2258nWrdKce/5WA3/aSdbuYdNB8VG1R6
2FPb3esZnYfXrmsg+KImf8yG2dPXsVv1h8g1dG2HtB0+9xpY1JNpZYh/Fomhf2m02e5OS5+Yv1eu
GdEqj9vGwqBhCD9aydCEWG2UKoDkNm9w/qmd+jEqrGZErVxDqa3HHOooGdk5VukPg3f6qW3Aq2A9
j+m8FFbcktQ5ijkFmjfnn8WkRCde4PP5/lrdCwVphzuD/QHQe3MYGPlQ11pmGqyen+YzFf0axNm5
MfL+oEi7c+5IftB/Q20uw9KsHc1MGJVlDdrzqNf574t8FZ14AMb5qS+b6QExsuVyf4S7YTEdhYFC
YYLcbj2ZphmhppIwwpwuXH5qawv551QgdI+FwFD/jiOecsaNyD2IuzOzSG5i7E25iUxj246OXfRK
Y36Pr7YGdnJgoU917zbvQl39cX+EO+cbNxUFAHI6iWrcHDd1U5WTU2YoJAiR/5PXk3PxTESWEbfN
m+fEg+t0P+DOXbwKuMlapxKkcTSQLKP5q34e0cP5jhq8fXCM7k4gGlFUUsgarS312lQrV+R6jbqH
FmHoMzXe61Dp5RPKeEdsqb1QGl9K50kqmRebpZlOE5YLDfWNQYv6D1HRYnGXdNCm8vLv+1O3sxrJ
K+iI0MvjnbgFnqKoOAk9DnnNzC0IKOQsLoorKPDWY3TN0kZ7nafiSEl+73uBbZOLg+4Wj+D1Fkjc
wcP2he+F0iHrMRndAAryv8irKQ3xhJJcL77Z5iihZjrYM9bfaDq0+h9RW/5Tl7rzajfZwXrf+1oM
hSQF/SnKWpuvZTgjANVxMnzUtZOXymq4TnB+rYNlCZWDHsduLIhO8pEGgHdb1KulaETuwYH2Bq8J
0KibTxQ28scJl9vg/tLY+0ok0yi7GNC/adysv1I8a8JqBOej1qXTZami+OrgNuDfj7J3WEjuLoxr
Zok1v45i6AIfqnRmQGn/+zxhpUOpYrmYDrknGprt+X643UHJgih5u3x2bgZlK95s1u5AfYL66LsS
bzOsGnMnVIP7cfb2FUT+/8aR3/GX1EPeOjDXiWMIKFooO+KpZzYDMCBvuWT17D51bTH8dj/o7lxS
6yUwVyctonVQWC2RnZcLQTv4pqcw7JJvYzL3lyZ2nJe8d5HGvR9xbzp5n1DtsaRrtiF/0S/DTLWs
SweVpR+nhRXkVtn6ZaTqB8+6/SisEklvQQRgc2XO7lgI3cbztinG/slrUvD6ejYdrMS9TybJZcjl
AwxlQa7HUmlpWSS9bvhAmhK0SCnJ9TkWcyU+U5CF3WdxKJl8OzBKLTrVHdCQGGpsOQip1uu1Jlj8
OU+FwLNq+1UbDffL/Y90+9KRBR0NKL7sEcN7XQ+sK0Y9xomUNQ/u/xrXtvkwJl37qWzC2o8AveJw
1dmAINPhYLfdTimROYQoKHNawRpbRzYHnFDHlvGVhTO+GIqRfAPVPDxXfYN+UYRLlLJY7kFjT67y
ddZNJUmWHiWiFiaWnPRf1iTlzS6P2X3wr7DOaBTLRRoXS+siT4aH+zO7HwpQJxShn0WzdShrrjTa
XEAl8JoRQe40jZ96IyLLU3Gk4nC7ty2YyzQFENul6riVneqtlL7owt7OxqHxJTAvsOMsxog1yb5m
Q6EcFHL3lqY8RiQXkgRki49ONDSCRMTbhddV5NO/FA9qjEbv/QncWyAgMqhI/azYbGtfaYsQHrRD
sCZel7zn7SuuisB5RF1Ej9B04wZw5srgftCdocnEAKFWSI5gJbarkmp5DxWbBaJE4jlHA/7sjZwu
96PsrA2enC7terqQ9P02x4nZOHbR50QZsCCCIVfGaGvb3QfEvrI3v2RIcGTthP+WMuq28yaoQI3Y
TJLEpWoY0KHByz12l8Bb6srXzHLwJwuXyjePD0ViWSXmEXXb7sMDCDgUJGh/0fPxNxpZ5TcwEEWQ
4P528MHkB1nvaMmPBWdBX4pu5hbD61gF7dllRgPMncVHMxXTGZKx4+cmr+i8qYUP4b14mqK4eHVj
/Uis8fZLQokgYVDpzKBAY21SFNxnc9WbHcD5mNN9d+1QbYISVtx5qeZoePO0EkyWLPiYNnTrzVum
EMuEtVwJAxiLnmuTzOa7dpntK89T7Xr/C95yIJCfkX4tUOapmSLOsD6+SsXR82qYiyAW+QjjZ5zO
Ktvh7KXD/Bz1E86XOEU8T7EFEViZ3pmj2368/xtu9yJx6VHJmwnhmC3EAAyNYhsLQjho8E7Y+2r1
OUqW+PIvosj7lSyTnG/rPMQzHLfU3C0CoQ/9Q0JqC4bCMA92/O0RLZMTCDSytseo9PV0Gn07YaBN
Dc3oqHEbyTI+6v0YPSW2mIuTVvXdwQfcmzzOL4MevwVpcov9jswOgWSAAwEeau1rr2X2y1i73cEl
tzcsB/QHSBVd6lrK7fHLfVqkvC+qJS5By2XmQzxB+c+XakLnbCpO2IYexbu9E5jBX+LJ3/NLvLmi
kww3pQycWXnJQUN9owQ7PyRWlcLVdL/3XuwdbLqbIcIlpuEl4XMU6wDtrUOqYTnURYTK66S3Jo5Y
g+cL02kfTIk715LqCLR/c6IQD0IA5SfMv+Qzfx3Piculw32FlaLEySVua7o9BkAGfmV/cHb+7Oms
Dk8Zy5C9AxYJpOlN9jdxPFYI+BZB146YAphiin5nLU0fnGUYka1LipJO25z70iPg3NSe8aeapDp+
6JmavsNOWP+66AZ6onOKFG6Wo6nfTiPgYrMs/kTqg9+PMcI3XvLdg2a38ycK2LjAJ0YznZSqPWhQ
7s4cZxZdF25XWqTrmStr5J0ntlOQFJP9TqjOcLZGXjiYWB9VlW7WoZw4wgDCkOqiW/TBMDnGJHhv
B7gufbeEi6t9WMzXMu1jMPNNl46+mSdHqnd7USUWDP4jf98w/0oP7yjbmIoAB6b57C1TDfvBUnAn
qqNL0SsqIH1dO98/H/dmlQoJzGP4wUD9NifXkqVD2NhKzgsOEbIWr9SgQ3iTAmF5BOPeDUWXB1QZ
OoK86dYfUCzd7ETAAoIe7NfJiq0Gg1oRBjF177eex3xA1PQQdgcYIKtN61CxGwlTuGYe9KJwrw6t
tGC0eizAsji+GBgA/XZ/Fm/vUxkQ0KIJAQEdiC3mQplkLw/ASqBNUdqeNLPyLsCc86ehVap3Ilq6
Z0xyOrR4s+pv6qD62VHT6uBG3VlARAHwAXONtsNWsMUrwAlWpZsF3Zg4AfYUVbBMZn2yRDK/90Kv
QRvdLA+C7nxVjk7yQerpXHxbTEtX9NAVXTML0C9MznhAiy+L5nQ0XoBH3J/l3VAUpUBswu4gL1t/
1aaEqIxTahZErRpduy6PLqOrD+87q83fftiA05GKopLsdNOZTwpjNI1SIdTYeKcqXNyL0jS4oJXt
UYnjJsUl+5FCdoB6EXXm+bYeVVSkEpwUZgi/FF6gRpl1rdEo963R837YVjPRfkU2tZUwBaSkjp5E
e5MKLFsKdPGMoBixDk8qz+OTB3nQIvh7GgcF1dZa1X2tDoeDYs7OXQugFLSDbA1wCGxO8MVJsau2
hjxYjFGFP9bWn/NwwTUvbMsHrTDy6/31srcfqJaS/dngWSi3rIdmDBRG7GzKgyzS66fCsdCAqfXy
gs4P7TOtKE5pnDYHR48cxObSRQj8f0E3l24yF8vYoqAZTKGB6tZQ5PNnmNz2tSoz5zEzDJxFM0fD
8MHUsz/uD3g3NiUsABegqAFIrgfsatPcj/rCc2XqjeelVHuMkW3LVzsj9tty+DPDTvlpmOwjuN7e
IqJcLKVwpavoVq/Am8vSVZIkD9R+iR5m3r1fod5GPsfVEQB0NxTZ2s9rUso0rcdINQvbK7XMIRRo
n5ZCdT5XoyP8ZVDDgwrFXiQDGzeE+37K9W/uKyZtMuHqZQGIusRfOjwlxQQcM52c9vL2D8dbDOI7
yR44xM3OKKkFprbKcYM+aPk4F2nbnLy8eG2aVrkaNZxlLkkFw/h2+no/8t7NRf2RJgvh8SZVNwmw
nfCSd4TFSbcoWqB7qXFpWrV7dGc79od2mrEpTNxvYxNjMYcbpg073nIPUtW9nUqrHH4Vx4I0xl1/
1DlMMlkzyYLeTL3HQY9R6MNpy2/y8k/NRSeb/s2RjNvNE4pzV8JLaBGR9zPydcw60YsxqmdiYuAd
TGY3fELwxz0opu1tSSgpaBbJOgaMz3WUHr79FHdexvE6TB+wrlOu7jyFF27L705o1Yvf9E79frbR
sDiY1L2LBY4ejC66ONxhmwGKckS/CMPdwBz1tvbNPhHnqcuiB8vK2m9pX7t/ul404dztFrPfLa6q
HPyCvQOf1yPqvVLTg6xkM/gha/B8d7LA5pLzeT4DDYmHNBAq1Zu0NI8o/3s7Vt6gZO+AqKnmr+Ml
uU3TVCEermi5787eEmiNnV5ir80Pduze0CD/8OinOsS23YRK2wnzzsog7fESHV9z14bIH3YPuV3O
Z9Et5sE6uh0a56uU7qRVRmVx28O3zVZbwijKgnESr1HbDU+9SqKJa2rz5oQO7AUlGXkW0Q/Z5iO5
VPbyzC4L8M8epBGsGwCPHy9FO5oH6+NWMkDiPPiLFrS8MbfnnteVJoXggoxVSaY/9C4bMXPEOTU5
tZ1YPs908v4WUz75nTckl8S2BrTFSvuk07q4FEJUB6fh7TnEj5HqqByJcC+3KMJcVRyzXzLOYTyT
v1SlJTI/tzrzwRaUq05hUXdfo6Euo4OkYTcuFRZkhl3wBdve7qDT6O/HNAtQP/0xKUpyBm7gvBss
yuC8tuegGCzj8/2Tf29FwdvAjECK/t1A7D36XWbRVFlgCi2HKSiyi5MK9WU28NH4F6G41RDI4xTg
nbTel4sYIv6nfOYWSOPFchPMOqvGxsCkPfKdut2XOvgMFjAGOxLSvzlyOoRHrcEklDD16jRmMN17
ctygiSL1AbSZ/vj2oclbC2gNWFDwmuuhtYk96GXesFtK60PstpXPXV5e3D5eDiLtjYyHAqtDIjRv
7qu5TAwXllpGUSKRgkSQFZamiE5TknSf+1yUBxA6+cvXiazEhZA1Q8PgVbn9aKY+R4pTOWlga01z
GR2l+9C4rf7p7fMH1EVK/Usm+7Yrr+kVNf6iTgOkTEeskDX7bGW0uQbOnPP9UHsD+jWU3BC/VBfx
1+7LuCeUW2Xah6wP0yvq3eO/2Mq8o2g+AuKHr77JwSeuQi3C9AalsGx69srefQlbpEStcQr/ckoI
znV/2IzfWRvSXkRqr3BusZ3XQ4u6slC57pOADtrfYUjpplgMB/8LmGZzqB41d3dm8qfANohSHv2I
y6zDhUhRYThoJqgANN2li+3pI7yot/mdwWwGRfazEEa2T7NiuwBbTy/MuCHKUNRje1LSsPIb1IS/
T7EyvQddetSR2DkRISNQVyATZadta2FI77lENORanFof2pfl23HsnOb0UHRkLxQXHoUF6pncfptj
qp7aLMp6PlgeFm2A4UN3mUsuGzAjRz2svUtW1jHhUZGrkO1uXkxGnMH15tANchGqJ2xLtB9aqJjl
KUyktkouXWJwJgjiyVOvkSh0H/2T/FoOZenjbT78eX8b7g1dQhFUlilPq23ryYRpLiylTVBkV5IP
2pKHLxx6KBSp0RHwcedaxTiZ1BcaMxJAWypNh+mVXWDNCy0VvKXhNC0AnAGodZy0IwJFWniuMm95
eOsAuX0ABYAxQncATbP17oh12niumsG0ahPvrE9De8omDgQrTdKDJ+rtvjcgEYMJg/lOF3hr8ACO
36nVLEmCYhI5lurNeAalhk9LBaff0+ojrZzbjQ9kT1ZWKfYxyO07DU4w0LAeNf1laeNv1HqLM1xB
5frmCZSmV9LjhvXKmbaewCGb7BxWexxMvTCCokkblLI67HUwfjndD7U3IFirPMxQrLqVahclcnNY
CUcBGbsC0g1OsqDMH9yPInfz+iolAlVhSOesQlbzekCIjdIWHOMpKBGk+qS2XnqxLVSnWt6G14z/
7ORESvmpa+YjRMzOAuESp7pINiRbTptnChxzZ/JwjA24gbFx6b3h0hnd/E+5pFhFlNl8sPZ341E2
/UmvYAtsMj0Ml8LO6okXtsUMbKrK/UIdokdPb+arnUs/5ftTe7vFeTyQ6dF/1aRGzKbGl9c96kIF
GXKXNuG1hqiLuumi+2GC2DzNKvPJSIb0IGnZCwozlTOMlz0SY5tMYswMMvNpmgI48uVZzwbn7HT4
W2n2oLyz9aj6lOBpdpBY3J6bEhD8v6By6n9JX1S9BSMBAIJOqB36VbO4zzShhN/2efT69kmlIEwd
DyIQjiebE6zP8laMNesVU9z5L00TeGa4iVJeEn1Wgq5gKZWV82bKGO9A2IdseWrR6LpuPqWJpFA1
xfkUZBYkFbpuczChQQ4FKfWo71nu248Z4pGiYR4gH/Kbr1gPi4dhVjkFqTM3PqlOfzbRoPSFkzqX
+xO6cwDwtPspA0jfi7to/e3CUOnGaqinoKN387ygrHBuQwOiUZqmmvaAEo5yDTW1fKkMER7E3jni
aO/JbhhlGIoim3WDono6NN4iuO/E56735g9TY6Zf7g9wZ3HinwzfGHUmco1tOYSsSSvxbhXBEBtS
YHFIrlzvdZAlc3PwLtnZfDD86FnKgw3BgU064yVZNlcep6db0p1vs3GhIqmWT4VFvy+v0+43pRjz
g6A740PegBKePEc1Ltz1B5xVZaE0k4jA9ibvFJe5GiCw3j2kjuhO96dSfo/1ZQF/G3I4tHTKL2gq
rEPZVhdqnoDiz4pMviuA4HwTgtQrVbwiSCn8H1SWduOB1ASJA/iI6sc63gziohYt+ZA5W+5TkU/J
S5xHNSTjKSr+aryhOAh4uyAZIL1ZqdLGo3nbcercuBGTtoyB1uKMEjVj/5zAxzu4iXaioDsnAUZS
EAgxjPWw4njJDL1RhoAFC58ZGMQT5kTlwaG8M3kUbeAvAsVhVW4LRstodIPGrRqMsSEMMmoxXkMR
Zd+UdkieF60ND6oAO8OS/CipDkF9int2PazKElVCU3cIvMpUr7UzKuf4mFl/u8dIW2lEII8j42zR
yYurZ41nL0PQW13yMWr78Elp54STWWiUkwfnIyIm7cEX25tLVCdIU5Bykk/L9dCSRBnIV6wBTFPh
/oXyb+5H8GEe4hmt7XScjkRubvc0LzDqjlKiE07AFqbZeQ1kr7oYMYEqprMeJ81Ta7JgqN4eiT7u
fDX6KyCbqLfBxNyifuYh9ZauL1ny5dg8NamhXbOYJ8n9k2NnQOxi4GBsYmqI2wttsVKldTUGNIV5
/lFP2/6cmhXOgvGRtOptJPAiYKxh0QOTMbdnBs2q2OnTilzEVdsPZqdaX7yiWPRTIhovPhjWLZlS
knh+fiWkkjmCN7cnYltjgmPeFAxJXI0IgJcSlr8krnNCzILn1UKX5WGIinm8WuQ06PzMiYV+VJmq
PGFr1cpPIY7EP/pFsTo/8/rqqxDz/ENxu+TLHJvjD/JWD6Begw7aw0yJ2TjlQjeW4P4Hut1WkP8o
MKCPIYUytiiRETJDZkRJHyQR9ZpTPBXV14y2UXQqkCg5oawO88oTB/vqVu+AAiXVIYgEyLOy5DeX
l8eJ2xVx3QcjrK5vU7go6B6P1qKd62GY+2syCPtiSm/dSytgnNtzaPxHcdraPi1ZbHoHR9jtPkd4
m7ejhHAgrL716Z5i0P+CDgOK413y3PFSPs9RnvvGmPXPWeJEB/fNXjx60qBGaI2zZuXm/CVxNrF4
z7S0J/kqLN0vUMY9ew3M2xjs5GnANevgTrjd7JS58SHnVcIBc3OhdiNtlRwiZJA4SQPWoWUHltlR
trwXRR6VdGzpuXNUr0eF+ScQbcCYwVim3rXC/vZCS6o9WLG3G11KEUlJQy5s8pFNcjAurVZFWMsG
ke4mZ+pu7SczbLKTyh58Mzrk/zg7rx65jW0L/yICzOGVze5J0lhhlPxC2Nd2Medi+vX3Kz3cq+YQ
TYyAY8OAcFRdrF27dlh7LbUUMSqMzTSCtxiCbAHIXgQt4T+aYqhNl9OfpYcQKyH5fO/Gtfh6+zLu
bQ1uCiiXYLtU3OjXH7DRS4vxJeLixp79UwcteRaaVQ1TmeUW//P2tVQggvlRvKdkc71WrzUSg4Gg
aunt5InXLz5TfMrfj9pSHalK7TgZDIJYVWk1EShs9tXNc4UnECRvutTvtTnwwthM6rABhPTQLs58
MknTz7c3uAMjgMKE4Bg2ah4GkOXXO4yNdg4GXfnouZWgFdPkc5lP8pRU3C9/ceT9AkPYg4k63Klv
9fXSL6Px/faPUGtcR84KeUf9FswWFK1bKMMciGBdC05UthLOvklRj/AUTP7ft9fZsxwCZai61EQa
DHnXe/ULz5PpxDowb2ZRSUsxLBq/QTe2mQ++657vgmiIdXhmSVM3S9FLWCZtiWE24x6GGVRylyaD
xyDzuyc3n8Yft3em7HDzBYkq4YlRgZ8FlPB6Z+ucp2jGqjy1cgz0QgFryjRo2nBcV+N+GWAkTBIZ
hKO1HvGs7ZitisHIQPAA7HgT/QHUMMyyywkpxJqjIG4V8EWkwAYsc9C+0y2swtlr5rvbG945yqtV
N9/XKsSyrhM1Bwvyn/vcL5YnQ4j51ATyiNBlf4OqEq24QzGb62/LprVWX/Bvsy7Sy2y7C6iWmvKG
5DlGOn168nPjSOxC/aXbA1WQVGDFdNedLWTSi+sZSg4D6r9chyladOI5nta3Q7N5XWlKquCKZGHL
TVrMkw6TbMqLF4jvQ5F5n4rViy+dJc2jsdOf6e92R5T6qHsTS6GFqD7zL6855AXxOtSAZdzeL/9w
kkI+jCK2QRGn9bMxz9o/w9INkdl7/SPE0PUna8qH9YRzyD+l45p8NGP3H5HY8Ylwo/+Phisl2MJZ
osAX8qjluHfmjNKRp9H9RuJrUw6NxQQ1YcPzaSaropaCHbzoQFhmZhrfy9IOzrScrJfbNv16UUrM
+EEdb0znY2tokzs4Q+55cFfpTbqErZ83H/VKb6eQgn36wVgX33iQjPuIgxf89WWiHKMmmCiJogOx
RTGMowVkZKH4Oyyue1mHNngiuy/CdYzjN/tFllIzfFA600Xa0lW7gx6784yjyhatYm7XG5tI6yb3
D0er2z7Me8u9u/1Vdzen8kTAIYBjtiTkutZ2ELZIntXBmaI0DdxLiYhGmJqdcRCwv/bCbI6+KsQ9
QMqxm42Jx9LM7AqrKQfPvgzmmv+ba5X/BzK9/bkZGfRzBoZAdT0/gui/fm5YGfdEc47iCbWT65Ut
YbWtG3CRl2adT0E+x+/qkuctiSeYDaq86T7f/qq7C6KwROuaiheQ1esFCV3bJUhVrOx77ZPHCF9Y
1Fl9KrvZvCQp4ODb66kH7Np7+LCG0sFClkVlsJtPK2xD2nGDEy7RQH9MO2t6DAz4dxbkniLomYrP
NWCOu3ps1tBeu7/evLrtqXq6xQ8ABr1JZIVZtJKeIPmfa9NXFilF29AqfRxX0A2nnPmOCyNm1fss
lcPZMNsj1NqOEV/9gO0jO7WaUU7eEA0tTTzaI2BIhnJ81zvz0aDT65eHSILWFb8XQCvd5+uTnY3c
C1AUkhFa130EByS0pv5whETY2xDejgtJJRFW2K3BTpPjNmMro9alZR8vOJollsjAo/1zun14O6aq
Op+0JohRFNX69YZS/rAxbCkjPUciNTbsPKwmyAmbpdRPiXbIIbW3NUYJiRbYGYHeJhYbq25unEaX
kZOL6t7XcKTJUK/vG5CaB1t7zUdNgYWsA0Zd+oDIUm3twlJd0M6UYP4YVz4ls1vnp9hu1yqkpxWs
IeK/zgWZ5aW6W0wdGfEEwp0/fJk4Ja02CbcQcAlDnikx15/zJXbfmXbe5geOcfeTKNVGSPcsyuPq
z395+2m5UQgqBhmZ6dDdyxFKqrlLXlJRBJ9vH/ZOzYS4EJ0w+ASAA1Klvl5qHn0RtAZfRK+b/tL1
NaJ0GtXcpsuac9slnzNGpe7Qy5m5trp/8mHKfWRaqzs4mh2r43cQOlBqIwHYPjvtwgSuLLCCWhaB
wGWsTliYGBtZrcWoovDenNzwxLl8YKJ/QtVtQzUx07EpMzFFc5LKB88fKVWOI/U2J9YO9rbjjJkZ
AHqOpyBj3HY69LIGj7dMY1S5FhIEjIc9rFmZRWiMDBFThSnjBPp4367JGlllegS63LEmStwU4lhb
ZXEbo5cuU7Rp7dNoSYX+6BfW3yWqO1/H7vB+7fhC0jfwj1wwisBbJHYLJUulpzGszVVjneWQNy9r
3KYHXAC7+wFjTn0Z4SSawdcm67SFnZCLjlE3l+tjtk7TOSlSg3qp1hyc3E6EQpkG9gtGXcB3b8Ov
1guqkubLGDluUn6Ra189FnFgfTLM3AzHBk2qKjXmsBzstxekwHdTRaEkZYCyCzYuwNOwKMDmY1QW
rRExbUOY29bZeUkG6yBW2PUBjH8oVhiQPDj96w8KmbHsB4emXzcE7UU3SnFXVll9nvPk81A7+YfR
MYd3+KIyGt01D2Xg13eSXOjga+/5ACJqZssZUwYmufFFhvT91q+LKaoXGPHCYu1pNelGMX9LKhus
dLLAF3bb/+3kEAChGR1mgJK2rrW5G/ZiusWa0c8N2iGl2T9aKFK53pO/oK8zIz120mL4oW4vundN
1MHSA4delUT5+nsvTBFK04FOpSNrCgt31j5ZS519uL3K3jUhqFYGRBTGEPn1Kl5mpY7dIX9nDcI5
x/FYh+uSt8+zWR8Nl+9+ReyGZ4RCEZiG66UCsWQSSa8xQtUY0kQjZro2lWN9hgTy32Euxy+Fbh+l
/Hv7470CRIHF+Lxd14vapeFIt66nSNOmGaOUfR3p0jWfZeEciS3sbZAat451qgbDtmVXdGtsTsmC
yzHGxH9wnSFNP7UwRjtfrFm9UqKGHdcxp+KoKbR3JwCeUgbApfF6bMLLaV1se4BjIWp0COkF8XvU
jL28yNSYzsAJj8g5jtbbhO6xEc9Wk7Fe2gxZpLdjci7arr7oS+BfxGgdsYjtnSKDLIAI+Zc6zutT
XDRE6+VSj5EGfO0bWnuoYsvYlmeUwNODBsnRWhsztWYm/3MTBADoE/M8LU7wWC3Uv+olOYLn7y5F
mZiuMpxUdA+vtyUGq4UVkt6/1ZTOl0Giv5KMpX6eNfft43s0dwFr0HFT6fS2GpGPgTbVJrZZa11w
B5udf2d2AAACrsfltkvZc1yQXqKMSAxN1rMxDh4gv3LMcYyYobKNc8X3HNUAwpFX3jNCEgGsHVYm
cNcb15XkKUV22ycotd30o60VLg0FJ3tsPFv08AevR/d777iUaitjkKStzDpdH5ePMDxcNQKsLBHa
RXelfWkrhNjiWZpvj+3J4RR9CliK1zMiNHVFZa4xga6+VOcctdAXDENSDnCyg6X2jgtgLt0RiqIk
jZvP2MW+iQBwOkZBPPYPFWndZ007VCfY/XbAyF2eURq+W5ySonQnsEzwUGJa7jO3RPnKHSWvzWwe
9eP3/DAAs/9ba3NOg1VbfuaBXYBooLhjisl/8rTZ/2somOnU9MSLMqbKfsPqadVBsACynCqnChJ/
ycaKrBlameGiqGrU/5ZGx/CWGPz4ICrYNfqfE7hqphmkzfUyoy243QmGgUg4wEOjEPajL2wucY8C
fMSrdMSOtHtyzGEprIbCIG/elg6IVy2WhsRg7O04tBoneVyGTiPfM3D14W3nsbsagABIKeEoQoj7
en/2KKSD2CeojXp037uBeJDtrAR75D9vX4jvZ6osEl63rdnHRuYZGiN2kSt0KkD+4t0jA/IlGWvt
AJa+lx6Qf5BGkqnDY78JQdy17dwq5QM2aFp902aIBbzazBXtdXoeh0EPq1krTutcfLu9RWPPWFSY
jFQjlDfcvOuPKdxAy8uJTAsS7fXJnVD5rp2lvsvkCMm71Jy7orTnD20zpt+hT4qfOjNL1xNU3fm5
Tur+zs2E9acey9J9V7hJ9a+0xuW/2z9y78CVKrSKWuhXbg0a8vEmMwLewECfnM9ZMgGuLTTxTzBm
R4ole5+DvgwgC/CSqgtx/TmcirnU1uNhquIAUlp8xMXtF6j9TaAPyHcdzVTvbU0hW4h2ASaAOL1e
b6iMlOdk5nnPF8jEKjf7ZisC9HrwfycRZKCQtpnKP2G5vF6Km5vQnmRrbpshw4DyU/cNKu3RPaUN
EiKnt5+Zei582ICY7tqmYKJm0qNbjDFqG9t8hINguO8d54eKZQ5W2jsyMHAq9QKzAtr0el+upmtu
kccDMDTRA7tAvxrcYQMiIoCHrhPCeLOsM6ELhU0qB6C1SBo27m6028G30kxCXmZrD6IwIYGuxmTl
kg7xQfK19/TCPAfJAcUDlZ5c746E3qsXm7Xq0R4/5bk7aBEp4egdfMWddVSXlckxJhhpSW3eJs/s
l6qEoDZyJit5cMqlPRdxW/64bRW7q4ADAIVDrvWqu8pATzmiOiwjTYp4PZfCj19coNbN2wMWGkH/
v87G1qniAEws2A3IrDlc/LkBuZWkB+2712IRdP1hQftp4zRxtzmHYwfpaKACGzWmlSyPblHPRlg3
BW5pbIv8uz6k9V/TUnfy3qoLg4REJgzb24BK/kLMyrTO+uL0D4YutASOHs/Mw870xyFkRGv40y8D
8UEI2T4PaVWYkawg2cInFZV4Hru8Ul5wscZwjCtrPUmmaHMqDZn94PdkE+euzteXbim6+ODj7lw4
NewHRww5CYWzTZVncieAYzYyvsL3IQ0o0+Wz5dbjvV1nFez8y9F0057REBFynD/B5Ns+Qh5XdtDA
BhH1Thx8XKzOfgB3YR2F7rvbYpiCmRHidk72+qYxf5xOScFDHze2f8GjZS/Ea3qk+f74JNI0iW7f
hR3Xr6YpaDxTfSS527j+lY7iag18xlKDs6zLqvbeakeUSqvZPjixvS+o+Ctp+MCEQAh6vTVZUFJB
+3rATnOH6leZf7PoBx8EMXurqPq/4uNUU3ybD9ho5mhqoqJZ1+radxClUxZOlMYPvtsOcopDcmjx
4IMJorcPmRMMud2b/gDbdCr1yPVn8QFdKgvSWIlSzXPb9WJ6P3XV8Bm19uXvzHU142wbOcImt49w
b8eEbJRzUDVi9GBzE4y5q9c4oWUX29kSrsIw73tp6gfVhj3DhP4NgJYapWAk7vr02kmf9XhFDt2n
CvZDOGV9P89thV8bijn0c3ngpJWr37R8IfDhXhORqv/YnGM+i7zoLa2PgLJTFWtHa0nuBhJRALip
Vc0n2lxp/inINL8IYf2b/779VfcuBgVUHAz9FJ6JTUi69EXXG4jbRl46aTl6Opr3aHm588w0+nJw
grtr8eZ5oPdJprecNomj+bamjSB9C5yv5mkeVMpQ+Deu2RzY7e4xElWqoX3KcFuihQKVazufnCGq
B3t4yO28Y/DOXdHUbeSDoziPf+MzAt6F/Q20AD2Oa7PpKAcTzuJf7H6Mn5JasxDNCYxHKzGOuht7
W6OprOTQqR4BobleaoSfaBhhC2BsuHfu5Lhkp6Tx0ovXx8NXjfUPgpW9RgNTvBQJVK2AWd6NiY6j
N8FsyuRDSXfnVI7SD8Jhnp+auVpFOJX9/KVa7eV/mtKWDZTtwr0D5SA+ulZeVb/xnX/9LZvrSUTb
24IqfDTybaDBZ2ITomAHGpRE3L39SPF3QFx+8iVswR9JYo2tOzI8A1ObRAOsMsBsZv2l7Wb7fHup
PdcGB7C6f0rwa/vIG/qUQY5G7pssWn7KTXN6R+FV/357lb0+OjhpRcJAOUVBoTaW49tdP2szHrSr
PRfJtCK5zIVeR8D9mTF2/emdY2X1u6QCjde3zoKbjeU8XLpceowwUGi5A+pdv1Sx4zwM5MsH8fdP
aoatNwQcC0AYsk9sfPNMm5AmVrCLSSbJuuHfes2897a+LPNdxT2+a5oeMeQy9/rxzjTz7gU4fvA9
sa38guhu9lfaWEYJLe7sWwcHtOe56FmSORqcD/nj9ZerGhiCDEreIE87Lz21U+zfA8l0/uwZrP0N
E1eUAOQGvHTAIq/X6jIJ08O8kByITH4W3vIvklbBQ5um9sfbBrGzKyaZgAnDPcDM2/Zi14mW9DRP
IFbFo9kEu5PVI3pGyMZwAPz3BxvbeeoghWaSG0dCW3Y7ZmpD5TqNPmNGWezboSvhTa/syQuntqne
A+M1L2mu/zDnqT9IHXb3qdjbqLPzsm9hOF5fMxpaMHlEGXICROKU5xbWyjt99I/YFfbiJarsChNN
QgR3+eb0KoaSFstoucqVld63i0RdymtkGGQoF2uD752MuJ8+Cg0nok0pigLW8maVJlamRclAL7xu
ZAdbhx0DbkoGWltSBgb0Yu5ftNmqcw+5xe8cKckYeAylM7FV1a1jSa19ppRWocM3hgx2+Y/BhAyK
nnR5CMOs+RAgD30Zar08eJbUldu4CkKm/1t6C171Gcig/Q89fGP23fdZp9PsohvyGf6C6nGa0+Bj
n5VHEJ8dR03gSceZy0Lqsr2bfRwkWlmCCRn7cQph0DCfYqaXDjKInRdeTSrQh6I6oHRYrj2AVcu6
bRXyRE6Z9k0kWZ2dWnvwntdpoRklmRQ9OMfdfXF+SoWRnW3DF11Pexn3Oh/TTpY1LINOr0MzCex/
3+5xGFT+v3U2sQsjgAmqyBQXaWs0l2ku4/Ncm/7Javz0gNVrd0sm0B2ESUj6tsFmYYhV6I6k6wXL
YZQhiXBihvqopLhnhfCpwhaDKSIYsqkYuRZslE2mjsomhhdmrOJaez7LpWujhIzlvlzco+GqPX9G
SEsZjrloaB42i/puDfum/FmiratHfYGgenDQE0MUITm4ZbumqEoB4Jgho9zmzcYKFmIYaEa5Ndzm
FZLIRrj6ODUG6IpIVH3/+TcsRFEOWQyVgNo3r21/8uGFFjOhkNVaJUyxo33Kynn4ZCGG+fA7SxF2
kYwAKd6OWBnL6muLarQZfZ4zx7vUUetn/tmrraNB7L0TQ4UK5nT+ofasnsZfmlF2BzO8oSln1dbt
V9mu4k8kOpx3U2XEL7d3tWf3KkpXM98QjmxfWfLzwZOTag/pmf/CSHTxVYOL4MAudjdEYYuUFbI3
kvLrDQ26xrzIwDNHWU67oNbRhlPeNfdTpR+9MXsmyIgIqGS4G+Bj3FiEQHVkNnxe76aQ4gJ3unZf
dFn+slqyu0C7FR84jr0rTe+fTSlOGj7j9dY6RssF6gPEoNnSnAMvT58TMc+hpGcVIi4rQ81d479v
n9re9+S8KG8CLSJM2QS+bqY1zYzmSSTK3H9hbH9C5Vs2T/EEQ/rtpfbCsF+W2iYb5MVAXxvqqLqf
lPMlTVLtuag9rQndKQlO3uCU75HJBPOIuwui24vvHSbvJtSkhAzUwDd2szZZajcaRRylA/SeTPKP
wun0SDeX9X1qJkdi6nuXAaQWUwOqlANe/fosTSQPYXmdgHnbOhM/toNaeq8f0TTtHh5ZmxoQw1Nu
Y74Wuaa2zKkZOekqzsiaVecpaVpKz3F/cO/2jBOjVHxz1BkAiV1vKIkhZkIGk6R0lQvom2U5o0hd
hUPnmBcrt5DqSOCbvn1ou18RSBr9DwBNwGGvF83N0sxETw0QUF5+1wxoSzDncdQy21sFP4ztU28E
z7ExjRhWD8tNC+DTc9kAEEA0Zhni8nx7L3tnRagKEQmQctJgZaC/eOJ5ZbDWGbH+DOLNb2lGZY9J
nUWEXu4eobJ2d6RExFS7jN75xvooRnuFdClWeI3vXDKnLhmX8Y+muPauFAEp7tFiNpko5HpHSp89
S6TO1I82DNCn2yoacMq7pszLB8+rRXT7C+7VgwgFKEEqBAJrbh4zmnQ6kApmIdfaBX2ZrsFdoaXu
O1tbk/MUI0turY1zaddMC4fcrU6ke/Hdai5vVoVXvDBMY1Llg/eNxtD1zhc9EK5XLrRp0DN7Z9lF
dioBsSBnhraESCvte5EL5yA43zMgmMqURgiixcD9rxfVlyaOS3ecIruotfejLhlFaP30k5+B/L/9
pffsh6anQkXAjfBaHj2NFz+YmFhL5i64iKDPv0xoot7dXmVvQ9BLEW9BCUhIudmQQRXIMmaGnJrY
1MLKyES0aD5xrBb8xpQaQzdMqWE+itZk40jqDreIYjdzce4Qh5kT12FrxONLsUzLQX9kx1HSKaAl
DioHgs5tXb3Pe+pfgSIJSxz3YmV9FS5FM13gP+uYVvD8Ex3XIwLCnadVCXWS4KBKoQQHrm1jjGVa
+MaAQVpa9qeZ+dZ93Y3yZPVd/h+9tJXBz/RjEEvr7eB6WnYACWlck/lvm+QNyIYJLuwpGrWUIS0o
tE511jQnkrq/blvLK5ukWKTmGtUgDmzJ2+jIHRFCpz3XQJZc9KelZ4i/pqH66fYqr3yaWoU3jpMD
dUTT5/pDJnlbUaQvWGWU06MLaua5QgXkQpz4KRm1N9OXq+XgWmCmHIMhk7teThTW1I1N2kR14vt3
mi67SBvtDK1Vw3rrbWNOhigBfik8CC/D5k0wF5qUcT00URvM8tEOyjXql6x8gkjrKEZXf9VVhUTR
//FFmJgiPYVn9HpX+iBKrxTEIZY7KZmIxgm9zs2hctWC+xgEbwgxS/vQUN4Op2B+M02fWp70EH5T
5sQoMF4vX8LcVac9wJ4SLqMzlbL2U1OqsVGisqir2vpkd8tRqPLKmalF6YcqfD4PwnbPjd6hGFaK
NlJSRqeeCfNLrSHZaaWxuNy20d2lSL8Bq1H0xnyu9+euPLy9YzWRt3rrXZ+ZOBeXuL3pvOXgIXjl
zNgVIQQ0kpTFld7O9VJKmspNzamJePH0LkSPp/9h0gqdQ9HY2sfaGpyPjF0kX27vcOeuAyhSYACV
UIJ8vV625ad0kzCaaDZq6AcWHr1U1MNvfEe1LfIeHnHg0NerTM4syIKxk2ocqjvL0czIT30jHCYR
nH9jQwoGgAujRLrVqhWLpwV2zIZM3Ws+WSWXlMKaC5PQ7XX2TIPSE/BMXjso0bdbGih1J4XdwN2V
lme/zf6bZZBE5RgcdY72VlLDd/DxsSFq+dcfDwrhQKNiUkeusfr3PoiUsM0C/d2YOc1b3xiMkA4V
ZwS0QeFBr5cSGIk2eRRJnCadwnqc9Dt/nXlMe7t4uP39dtw/HRBm2TEKZmC2k5SYQDrCT15FonZl
G/ZLoWfvTW+aHgAb+KPio8jLgzPbW5PuAHAuqoWvG/GIv1kpO0TftJ/Sc4qGUpj18xoaaGHfVb5/
1Azfu9O/rreJFeYi5jRHpD8dafBaN4N2ymZzefBlbEHDkCR3TZsfsRgpc9g+CZQ1sH6DJ++VBEnF
e+30eltFplZVZ+rj+qmguvI0z76rGLbLcCp0j1DTFydrds2D+/d6z0yLKn0QUknG3L3Nnr3U6dym
w49VcIk9FGK1omlgsmMUxfBZz6f2wTO5MLeN6fUVUSOq1BxIl5mW27LbBeZk04+BgYF/W+G6Vtrj
TE4RmlBAvNmVYbP8j/oGLEosd31FZE2AhkW3jP/Nztd+nJdwduLyc9l5zcEVed0qZcLCYIKE7h2I
CgaOr9fKHLfQVnYWQRE+pGhJ9H4WVlqd/yjmqmbuDyXgU9uXYjjJ2ejfgyfnyc0ZMDN5sUT6w41z
WBN8G/DrwVV6/W6QYCspjZ8DLv72+rZjTTnEdvkMmpV9zqjWnXS0VL7cPtfXF5aOE0AIWJUoF0Aa
df0BEIQcisQnvMl0Uw/zVHNC4Y3Bi8yb7+Y0+AdNxL1NsSA5O1UDgNHKzH4pHKyL29ktJc/Idwf7
0jHo3f6B8Lh7NCyxty01JstEJywlr8qdFLyrFcNpGTFuYRYbkgJUjuuKsAp68dxL7ajE/zPkvHYK
1MZIktQYIECPLXoYsiadGhxW62eJeJjFXD8HJIUvg8Z4DaKMjf3iLTETgvHo9e9jGcgfuRv0UZwH
9bes8t2nfhD+kz5W5HNW0E4PTZvYqORm4lPRGGlklO0h4EaZ96sfjTCuKtJC37Ad7/BiEmbLTjuG
bIfKC7Ug1z+2KH4/WohqPgfeoL+rnMX6vhhacJBa7p0QCAUFQSPyg7712hIWyLRmf7SIqwf7PzmL
4DlY2+qc+vbXDmDvUXVxbzlgRczW0nlUyOTr5awqDWK9S/toQYHon0pz5nuJugUcD5YfwtJzVN/Z
8Zc/Gco8nCURzLa0n1auXQ2j1kHAYY7PydAZIVVU+6Hxp6O24857wFIqxSP8VzDv663pdjLoOSI4
gE27cb34rWzOlU6C8ChaLnBh9X7UgwY9qPC/rmBB4oWABi8R1GXUjja+s6uRlO1yQP8riqkQXWU9
EmtGPHVhVoj4S6I1y6dal3WUTXHcomsZ9POTYy1+E3a2KI6401+/yvwc6KJVr1c9EJvKZ9XHhd/X
Zhfpk5TfM2lDm+6X87vOmJJLRtPtR+LNdXGpzSn9tFS5vNz2pDt3ibcKD6pTe6XrpizwF9cW9GvM
nHXfg99f8u8Nyhqhl6TJQ+tp4uSn2fqyNHK6b2rvqBexY2tKX53slLPgid5kGMwLOsYwyz5qfM2L
WncSH0xdJE8gGIqPtze5uxTVGdrbqmy5hfAMDELTUakhe6nQKi5XYYcS0N6pTMFz315q58ZS+1HM
Mr6qk26bprU0GMmHbCOSOsIzd6vWTQNPs+PloTEs5bk3k6O89/aSYKeuj9DPLHSXIPNEI9mjb+r6
cUpy6LjaKV215d3YO/MBUHbve/7/JsEpXK/Yeu6SaVrcAUxf10i4Hf2iYVnfOTkgot/4nuqy0g/+
yXF1vdSk9UYa23kfBaSE76vaTJ/XsdEQoV5SpoWKwP1we8G9C4GECBVuclJ802ZvTeI2+ppCV5qY
Mg3juqofgjH9NzXT7gMTz8uj1zvBM6QHR4M8O0EGlQvQVjB+MH5sbQJkKA363kq7Lopl7t6R5HQn
aLTenjQygEZBRoGDVJN943aXtpSWS9YdCb35q66K9b1lGDHTmctwvv0hd4wEnT6aqBS8YOPYFkT7
vqlXMZJUuTFaklDvtdE0oQoBwe0RMnTHiRIGsS26fEwgb7v59mKYPTDKMuosS/an2cjap04y6QcD
kNY/+nBmfU3GqXqs7Cp/l0kAdrf3+hr6pfpWrE+9iwSZy39tpqvvjV6lUAv85TPivdM/40hRr9Vq
+66zqNsYieufBRFRWA1ucEfYbh/8hh03QBeaBJawhN/wikAs05d5SBFpt8upuLiZPf0xtQGg5Pmc
lkFxf3vHO9b6s4jJbDlXBWzk9YYhPu/nOGfDcFUkT0XtJl9G2acHq+xcRlb5WYPSHdLuzRtRSCPx
CELYE2LBP0Y9d8PAKtv3gdc0TzkSB5+IYhriwPXI7+yZFEEe4+U4A0iutoHe7C/J1OmUBITh3Cdd
40dVRn9JpNl036e9RqPNMKN5teqL58/F19ufd+8wmSymw6WabNQzrz+vmeWFmo7BngxrxeV431tC
5Esh/f90LTEPnOzeVaX9g78Du0hguzlMMD52UqU4hRWzmcO6r/pHswL8sNIEODDT10dKP55V6MCY
BGLbOdjaD7psbCFeC6Z4+Zi4TnwqEc0IwfM5d5C0N3TvYqadYn7I7W/6GgNNGA2MifIH3EDAUDdn
2sail4lo+shzBJJ+eeKkZ1NqHY4Wxe8i1BfTvvfWyTkXfuf758Xri0tPapNf8jqxQ31ouyzMZO6Z
4WwlfTTa0/DXwY9U3/o6uQH3S6UCyXMKiIRH1yfvuyKr0wme0G4Wy5O5qpdI5nUoh7mC78of3q3u
J/r8USDsKQn12XXuU6t7M7iNbwXCB0YjNW1OZ+T6Z8Ak4TaMxMF2VVvuw6CNPwRD7edltIuLAcvp
OYvXo9Lpa6NnKlvNiCg6KmZw1J//EouK1axTEffMNaE9k521dR6NsIAxU7+bjAXux2Doluzu9gd/
bfvEvjZtOwA/dNG2GR1wM88qJDm3RGvkRDNSnObRjf/os8I5KCP8hDFcn61Hukpeobi9aYxszlYu
XImghHkq1ga7usSWNQZhTq8L82+S6XFI4R+/QwmyJZmeQMmcxsqd/147bbTOgZXB5aKvjv/el11X
njRPjj8ms0ODQvMX/ytkt81yQWZYDGFf6f0f9Vj4Rxni6zPibBw+GLwRqtO5iVJWQ6vjIsMoZUYu
ZE+udwIvpf0n6qRgNHIsX958PGQnhBBUuyjAbNM1NJL56728i7zMFi7Ml03wcYXc8KVzpuDQD752
TsDZSA5p6eB4+Y9rC2zyLHOWzkPPnNGI9n1uWrHzY8onlOr9pCj9Z6AwzhRqKO8OkVZoaEw6pczi
i0cfPbsUk+KhXrqi+WbSTuzDunbNJPT1OnkvypSCuRyTmAqKtj5bEqxQmARN8KVtzNQKKaghtxBP
vvchW6vkZZVrY4a6B9X8Jc6c5A8v9uW7ydd0EdU18VDYFglt5bywIEYEW9jXZ8NvHHSKY1B/p0mT
joNOOQJ/9yOjXstpbqYlvaxJlTWhYFZWPJZ5Ia0wr+EmPwXFrBfhAv1b8ISSi8iQxU6z8TJorS+f
RiK85HsHEhSNAnMQJlSDASy3ltDjD9acG809pGSoX1RG0XlUx1z/z7WB8+jN+RWgCIov4LApW9GO
uD4hoKdmYrpUsYWXBqFAgf3kjKKEIzkIzsWSeOe32h8jR3AG/wRIqAmG6/WQRnGNHuC3wpkk33u7
bc4DPEsfqgkK+dtLvb5a5KbkqNAmkQCQEV8vBeO/aBnrbCNzasu72DeSJ28xQF55+fLE2MlRAv6z
5XXtjujrYVU4PvXSbKs91rBYAKLA9i6xg27pYnbrNzOTqbzL+T+8qywr/ruHc1dERLCx+FAstV2e
ako168lz4yD+Uvvz9IWnOq3DnGZw/GR3nfFP3bRdG/K4tN/kYGcf0rmmepKkYvWfIXcm0W9HMT2U
WgZbHNmWOZ+63G31cDDTIIHELnC+er0lvjsoar+0RlfFoeOWTsMcezGLcGVK5muXlLI+AZJp/qdC
m/SznlXaj2EENgd9xOR/TXqIbcIuFf0DjdxijdJKdh9Fpun/gkKHpbsJ4mwNvaUiYFen8c2UtvwK
z5v7WPS5+e8yIk4Sufaa/k181zVnY0bNJWwKRHr/WBO/pE2Std7HZCz6r0xwrhTUtbgvT03PGPlT
mRv+l5WxOvFc9YnuhCV22nxeZTIlH7zYsge4DPpsLSJT6JXzIS6hCT8FhF1cPKgBHgs/mL9aQ+IM
J4155e9aV6Y9Q1ldulANclsoN2ELoniFKGUeSRBmJVWNOP9Y5Epg2jZi+TxBy6SHzLMvdWiMVE0v
NbWJF6llpK8VCiHDyY3tJQvl2ImnVQb19EHOq3YWgp7YgX1vX1rFi04kS9Ocu8v4xsa+J64ZOGGQ
YLPbNY/GEBTvGBfJvFO38AcHi23zE7WYx1NL8MIkDHjJ68s0DALRHekYSJ3qxWkupHfxY3kE+nlV
TVStHqXQx8ukCniOdb0M3Xi7ZXyPYfKsSrRz5Yv5iUpTfHYEfjfszGD+/L+Uncdy3Uiyhp8IEfBm
CxxD7ylS3CAoUSp4VBWAgnn6+51Z3BixFc2YdasF4aBMZv4uF8F0GRo1YJPbxP6cNrFtVcjPHfUV
5xVvj9OL/fem5l90+p1PzOyTG/hnwiaGgW65rBHxEh1l3VM0NZYB1AsSjSN5WAYvsyDN1h/8GIzG
UTgmiDnotjNMUyocTTu1jDALXItkdzlq+W0h5N2DPzUXcCpENxc7N9F1lA5y0tVZTioDky052m4G
v2TM72VQ1d6+H9y2SPOlzJ193YbRYRiQYuwd3JLutBkEf7opTkdO0gxpPMe9OMBe3ExGcOTapVNg
ot+zXarumHimbPaVlTj3nBRRt2/GJbkVYz6/aen4W6rKPCiPqhfja2OjRc2Mb7G9i3zgB59FOCxZ
Efb+u5IGlmephukmb9DPp2Lq5vC86qoy3+eutL7XvQhvIgzEyCJG95rsoMiwzSrKUPagYBC+95Xb
X1ZFsZgr357i114rfyVzRrfnQ7ENIqu3QtkHW8fLd5C/8XzVSwUvpM6dp8mPxyC1EPjcLLXob0GR
+mq3iI0AOBXHdZ5OU9x7mXCj6hrNN6sKNG19qmUVXZALQFmHgzRoSov2Kk6JRWJ+PSJxmY60VBht
1s26XYqm7SCRk3iSRdjqvLEP+Be6cAIuJnsKBMLZluAT2Vj9fFDCX9GnxUv1iPVS4OxMHSiK0YJg
xlRHupa73LTFneioVh6mWOm3orLxexZkDj4D8XVxuuTu/L3DUdLade7Sfdj2sIVnPQ7FW1Zbbfy6
lEJbVDqDqDNYEMErQ9r10TRjfFPEJL1mqzUmPzf+8Y+LluQy4LMRfh97p2oz2/KTZ3tB/L8fwiKX
u7XbnAj2UO7ixlt6sttBU8nHbI1ycTs5XeFmy6ho5sgmFhXUHG8p0zZck+Fb38bDh7Eae93DkZc3
0MyAH7zSCa7aTbn1LplU66VaofKFoIjdzS4Z+uqgWwtLKI3rg3cAXIw+urFZf9G8R/zVyp288byJ
A6TYW+NMv2kmOr0v4mV7DtCxrM+RJwgpJW7dGrKy07N1Na86UFlUxFW1M2UU3g9DXz5OiCKDy6Dm
10vpm9HQbXoocRvtwrI9sn/Eg/ZMTGJYp7ex4i4czRUWzG1yEQi/nzNTLuGy37Y1KtJ5rJpu3ynA
DoJuVuOdd8PSvRJ4OyypiiLrWFQjGQFY0RQ/yqXLb/o5Vg3hRtJ+DTp3jNLW88T9NG+bxvrA9ZGk
WrSD1hwMd74VNG4WFqv3y+gmGlN/QruTLhiy3LhFrFmitWkeBZpj94iXVHNZmzwOriInhyApVl/a
5wRg+EFWVXUZVKnoos7NAkJkr04g4ltrLS57damrhy4/jdWWeluecjLSchi+IpRpm9ezyZIF+tXi
uVJRfzg+uTc9KrObkEZInOWmlLdo8MN32c2RTseNlJbslEelD9jVTCb1NIvqwq+8+k5YvqAc9yYZ
vSR1FR+MfYqRr4c1zPy8ts0t0rumvHeJ8FXZUOm+wYEWDDelJXLinTWa5SHyXB3vMJmJR5xb5fIY
ATh02egVOdwcETc9kGrIg52lKpuDpbsCiVOcF9vl4M+6uWg3v/pp5bSr500l+nVPjk9hH1SMTWnm
iCpKdjk/2ZbGyyLIg1qt+YGEU9HvR7+sb7Agh0/iFuSlXaA8DWV5rHLZF2kvtqS9NiIUv0EoomgP
q3/1DpY/YSMQNav9vswAvCneJXOw007tfdBpUwP1a+Udt4lxY3byK7zDe6TNMyXzEWpONEfwvd2q
YcLoB6N9YVl9ItiKmzdn1YZw59pl2Un+a5w8yMKNbk3k+G+iTObybJNyDu9QBU/NQfVJ0R66Rtn3
ax1s68misruN5oJvQuhPQQZK2Wwsa7eR55UbtO92WxmZkUE63fumjYsjebXdcrGapUOk07fOt63V
I0ezuxQXBifPAJzC7V+Z1fkG/6hu/laveJin8xaNIzFvREHP2mO79KhS1KH16/jeaIforcUZo2AH
oXiL99aQFzr1urkEGhy6+LdepkBDPlDdN7albVLiXKzmfHZz+2flb0pebFPr3JOb4U37aujDixoP
PXmUTTPE/Ei9fsjDkKrR1m643c+6EpcWpSkVRc5nEQOW2eeRkM2TVVr2wEU4tO/lYno3lUraPxDb
lm6a5+t4rXOW+W5e8PC6wLdq6JEB+EF5CIokOQsXs837kjxanQ7wfPJDMY8myaSmNJ46xCQ76HHa
v0wKPeIcX8lFQfRS9Wkslqxvypx44Ykzji9+v463TeGsdhpqjY1jPeW2vOgdiZs3WWLld6pLn2h5
J+n7LDKQli/m0hRl5pP4LakKHOuC8jRAWMWq35ojIXt9jYS3nHzSQ9ceI/mgkj4hz6P3TWvFWVhu
U/kBfVe4qaX8RpyrqVzdtPdM093lis9y3m/GVddVjFvL80bJXV71IClFCqqyJURbdtWJ/VI4t/Xm
tEkaem0+7Ve2tcmEcRqPjmCMUfY226rT0KyAPtPs9nsYadvAlGMY1rOT/0yxa6K+/WY3VZWnterl
7WDV0fvkt/yxKhQBzj+LXm9lhVQiE4KT6iDLpEpSGAXVS2lV8l6CQY57UzvRcsA2dXYJpanHKuNy
yvG2jyTKkT6c3SqjBdeHRoqV4YNwCzs18cLq0EMwX0tHbQYaz+LMV46z0CGetCh+FkiVPxDLzbjc
ETJ/sCxn6jIBpeZ9EVXi7Yyyc+zepc1nWm2tbxzV29FxLnWpL2SAkuKlLEsquKiagpehsq0xI70y
eo03ph47N2iqNo3cKceKrWzENZbueZwyPJ7m66Dwpyjd+FthCvbMLZLRtZoUra/HwEOUlr/upj4G
cI+lXdG0k8/JPap580y07nIbTWtFmlduh3c0VPH54E6zlXU87YN8UoG7scCKY/Aarzn4lbtIqE75
uB7llkQkLldB8G4zNk/SXOr8J4wCNMCtrO3iMarl4O1l6MmXyomaNq1841wlodn4Nq3jfSuYLmD3
Y9XWGTZEVrybXON7Rw50dRVtm5+kanXsX0wLAmIol4l6YI7znVoaaifby4v8bInn0s4qFRQ6k8Ec
VDs8K5wP5ArW6ZMIh/XrePUOH6V4OmDj0j14fSCICl3dVcKhKdWWugjZ3xDKcnnUgw9T2mlIOuCq
6Poi60UVz5cep1R1GZtq6dnQA9QTrPKii62FlZ2us9L5gX2pVdaG43btd4Ob7+JJNGtaQpXjco18
zVQDmtmcNWaSxXFCvTwhylAA5bAiiAsWU2zOStdyooPTd+5L0DEDPuLxw05Qi23f0xuV9T5yuji5
KmqiF1M7b+brxgvq+rxxuLFS6ZU4zeZAJo/2oJ1xX0yb/U6emrYPuXC1PlbNrF4iewFHooEQd8FM
F5WpAsO3NEiwrKNoWcELRps8JRF28QXltYdGnTlpe2RqZYU7BVxqY8zusYE7kv2WA2CNVaThyZWN
HB+isenk+pAIRYWC3qfhYFRF9gG0jwBFSkaMxvCUJwG/z4Cr0OsgMPVhhRZrnNlTEVNVdsFbPbij
yhrCgDiRWNvc58xOrvSiJOeMPUDVckGqLEYUkVrT2h2H625papMqrBBg6oVDI7NYs3izcGsC7+AL
xgdpHiSwx/n2SLl4soDmOsvpx1CVYcf50ybfqnCK8VdMtJ+XKfE4YXXMwxnaH7COjKnFiN1MayjO
z1TPPtWaH5o4VbPwfsoOu7DUJSZqOMSWktVT3C0JcAYGaFEaBGYxaPokc/0WI8f9FHn1sO9hGAYp
pHSUJC2aHs60JCFqRG9WOxwbDEkuNm+peA3cpZxjG9Stn3kIT7Z087p6y9AqLk7mdZO5C7Zihl0K
2eKXEiJsaAvK6Er3ipQUt4u7iHvQLpq7nLP8+xSMXCMV63JL6y3crjgeqK29XlOfEOTr/urqIr/X
badeh6212iuvNqu1x2luQXrpYVlzUq/kWYV899k266oyk89uCKQUJ5eVWIN7vojjZZpe4ID+wo32
ZWeWb6JaIbnUENiczDe5V2VLIKJLdykhiaO/kdfBvHLD6zLuStRtwKK7fA79hopLWrtKW9OaJYMO
f4fBFiSXgRyLbwUhI3z9ySyvE44cJN2Nlv7o/YSZlmP86NzpfeNm8eB5d4vnrB3jPtVcLbU9QOms
C/nk94Ja04iKzzyPZCRloSJqPtWe245Zt8j80lX4zmVzXY3erlyKtsmMUMWjwS5YwXrV8F3KBM+2
S1lMc05GTTj3KUPN8VH3S4Az1lD4/QU+8sGvIir9eleOkl48dGaBEy+qsH43lOE4p7pOrOetc3Wf
BUwL+6Pbygld1dTGadCFqGv5E4zEWpt2YDBtP6VbZBZAMy+R5Y7l6f/g/svfC6uKRKoXOZESzqHe
kumejx+BGif3Omq3Zth7yRj+WlTeEhC6yYZ2muo0HeqqrHZzUjFuq8n/kdzdLX9k80gf+3Cszf05
KcEytqvq5FeAHmAAHinXX2teFhcCJzB5G3RYwmSGgdiLtnxIloS+t2w0u7M4GIfJf7a9Iv4dOWtA
hoUzxsWuMssQXc2tP953U1h8x5otbHYlXUKdMrUdtouNNL1f+P6P5zFlV5I1jd38dOzanrmES2YK
k46nR1fOpTgbbUiWZ3HuzWxAe+l+t7M7V/ua6qxmCtp5r0vXmPcpqnorI87Elkxg2oQJTDPr5ewk
fJNpIDdfpYHxjcqmeIruLR0AkWAM7UOHzTGxg7U5RBMnX+xcI2aB0dkp4UUp3kPl74bkgOJ0XWK/
3cFB/xjJL/oxVUNR00aBSu0gS031bnU8ZIGgPv2PMSe2b5c7TXUslsKoHZVZUzFTxDpzjnKfj0Hc
HfOgyLhACfzi88FWJni1pQEgCJMKy02v7KMeFDXyur1e7OC3CkN6ClOe4E6cGOi9qxJuM8urntO2
G+ZvaFBEmQmKqEdrkdZIcbBYZwpwJk7Rv2nuZjNVqVVjZZF6+Uxy7UCZ/021yiOgfTHTh9UJddOo
Uvxs6z5/WdayfJuomJlTY/b8rBxcmbO8E9vzSlK5mxa+hbS18eM19XATEZnbkOEd0Z+VqVMK91qv
9Dk75BKRvV8XRxwNycoPeu3HhzUuGbkMcqhqGmrFragZPuPFWnBBZPh3y6c4Wmcr9UW/3HNcM0eo
Fmt+l5bf/1Zy7iXKpTLSmdn8uks3fPruce/yHvHcqc/pCKbfwTZ6DwUb6Ncie0h7DeOTnrbfZmyb
FF6IUkjZ4ZzmWOXGqU0fSnq9v8bPiu7QpAUjh3fHGfpiB6MlqvZKEqyVYms8gKoEm75jlrM21Ndj
ZTIAmU7fB7Sh5YWXbAgEKrf1vusi7O4m1zXvSS1rc6XWJp6BJecoSG0VCnlV6iLu9rTg2F4vydzv
ykEl/XkNbPBRMua/TEh87C7wkYzuMSY7WcoBOcrMXzfH3iMElFfxaI1P9WxtP/GV7J5Q4Eb1oes6
JsYT2O11NGy9IJ0pxBYYxlY9pMPUBS9ti1fOblOxlKf51vBAEljupo5vdfqM41ceRr8trDR0cw7w
hTsMTMzuLTtrOafvN4erGn3zyDASvl+Ap5Pt9ExGK9E9OKGe1gvGGv7jRpkMzGfomPewSFWZCmbu
G2PGZjk3LUPSrCntgTWjLeb2bUu6XVrptXOyIraSZr+O3tJmemrwOHNh1d022lPrmUiSOr7xwQx/
NyTcPvc4sk3ZvJ5K6GKt43ORt3NFmWar+Z4twFSIOJzpZhBVp/GZDuc2axI8cLO61t5z4PfAFSNZ
ECfAxeqcK1V440XBBCNPZ41e97hqsal9XnZRQy/tLKCc8yZ/zutSPsPL7dUOxz1R7fIiIClg0JNP
MQBw/juf5+VqVWb7aGrO0Wu7d2a2JQrw8Uj5ay6CrXeHs1U11lm42mICCQqn/NAyYe2OAzXLe7Is
NLGe3NyDzD3V7lpfVffkwlq3fiT9xwHwtEwnFUb3SJbb7wq/ynLf1VEg08Fy+SuXlcjxLAxMR084
+zkzgGXlutA0jEHmcXjXu2LMT3TjYTwFRnbr+EYhW70UU8xlGOWWFGz6GOCq1NV0xlBkm9C4euyK
uq5os6LVlrgt2h1eGbWiOEiC8mfumWBIRwMjC1+xRTRAMO7QpijX+yVFo+E+U5KED36zREM2NfFy
IXrpJKmMAuu8MevoX84htHkztVN51qxu8dxuTJCuCuwc1UFEoyyp7w1tie/J4PtGs1LsSR0YuBKq
oeYuieI8yVaw/mecgYLqgPqsD3ZTs6riAGor7qFINeSmOEylZO8kR+jz0/dALdG1XqwaVK127XMI
/lUPpKTZCHWb1FcOANaYuqYu7yzX4T7XkxmqfTd2+buA8CdTZTSnIcnMaMLiZvPb1KaEeszJz6Z0
bLp63IcmH162poP0qiVHRYqpon5GuGj9rFgAP0eoDEUGSJG/+rVb3Q4jVUO2zcoDEMff5ThtmuFe
Ucpu2ptQDAQamra5aLrJEgfHHqyLmNMu3GOW4ne7wUR5d1YPzdZmIbkIbSrLkNtmGALnyvfHKdrj
UUC9RfuLhNmNyuKQaFf0WaGVc74xoQdQ6NV0rIDCgnQib5AStzVzzHRdjR2Ds9DncuaIpcIQ0PkS
jp8VdDipriPdJ5REweZ+tJAwfvQ+Bq9Z7TQOdcCIr0WCMUHaTLjCZ+BtQ5Qmfa5v53YrnR07o43w
8liJ8vOTafWPodPYgsah2F5GL5jtrF7D3tuNFsMeKghnqrKoX/yXvoHEfVkQr+SmGmbJ9WqtiZOp
pHVuzXZqLTl8guIScmn/lG9xcWKRuM5DQPGM558fgOO2TX0ByhEXWVuN1mOksBPBM6tybxs6nO4+
d9vto4XlEJ/3fjc9x2Up7kIVH0oh7eFssRzGYm2oXQYC/lr78AuS5HpM1vkVrCKWZ6ij2kuaIPVh
NYKTgRRV/o+6tdy7bd6GhHrSjJBDaQFuJfcPSVTxxtA2p3JgmhP5DW1m7RX7U5NtdkLW8Y6DVSRM
beZJnfWwuxgbyQYAaCXtvbnSjVdwWPpzdbP6+fJdcVc/eHycMm2s0f3dxwWV7skt72r0kn458o79
rV9VktK1WnJG5B7/zS4JxzpZDuPqvDVJQwsascxTYix8dLGtgQTIh7335pyhPjP94C1cIsoGV+fl
T8gQOD+NeHtWaYRRR3INosu0L+58JlPk1wT2bmWFBhzfjYWUCWKJvi060dppH2IfRpJ7OIp936nx
yU/IBLucQDSG/dognKMFDlHnynCThIGQdP0OfaSWh9Wir97jLMpl4+pCbMeEafsz8mjvNC8O6FZW
A9Z0tjKumtJxqFGRFdoRkIpE1PopA/CY4Y/F3cH1EIpu728dpoJUek5zKLca7uPejqfEVqmn5jU4
GG9srZuWoTOZtbJuRvlLFloXN4uI5/xsHsqaKoecSm/lFC3d2t03zWLBODECDqe+mUrw6DULB09N
z2pSajtStUhhpVXuQWZKFtiaeNS5hfXojosf4zTv1nCiUtGGnIP7SDld9eCJUJk8tbESbbALXZX3
5JOr292ozlpshi9cOv7ZYIcIqojNdKmsO9uyXuyindvzapkVWQa4p5T9ZYFhxfQYOmajvrLiLe5/
RX3pUs+A9/GMUSZIF9Kpt4KZ1n6bbecsWGp3vlY+03OgAmm6355lzNZn4Mc0XwctQ5H/zpMtIhoa
R9nmcuhIvn2pRSPGj9jh7ryx4z4PswVX+eUbOIu2n1oT1qbK8iRsne+9JQM7PDQN4OBZ7hgDijx4
W7x9WEt/YvBQwxXvHVzZ+shjNDCiOCVtr1yJBA+8er5ls7mdCFt82GeMzhwrjbU/4PrUw0hg6gKU
gstDza+DWmKYouDMBNtkPbaB21NpTLMMopchN3qF0zzaii0VQLSIf4TKC6MfUxjX0XgsAUhFkfpL
WMmBqVPpt68y5pb5SGhXcf+LF6+8XMqyGW+DVTknTm3RYO2N4iWPLheNRuNYesa0VzZduX+MSc+Y
9w0z8+0+lPz7+9SOwQjw5yeh70OUYmmewsK2lrd8Xbg2AEnW5Eyzvnm10KmTI/PwyZw7o+HKLGwX
DIWR2qwvVmvCuzkcotqcDe1MTsjYNeXMVTkN1Q0MqEId+jma+gu92Vu1N0Hr1W9Ye+SK3naI9Z5x
p2+fabglW1p11K87z1rbCBCDAUu2Bn4Xv9bsmAfsAavlalgDWpjN5n7dj8uILQK2zuv3SSzFL71s
jj4POQTq3eLX+XdL6N5OhWXm56BjCnxY7ITM+L71phT1fEOIEtefv8fQrO7fxFDnEQ2WlyxnQvKH
Mu6NNT8XbJePKVAVuR2Qm9cjTEznGcURc6WAYX2STgmztxQVjXUHhCqaXR1X29uqov4BObTztMbC
juiShnI/qKLsQA+oEdNCIbRNwU6K645++y6G0Qhz2R/aIM3DvHgbCQxxMhPo0aSYha6vrbutM4Ws
se2dM7nq59oE9us81cuFhZ91Aw+mD8+nAU97OrNwb3nsC0Is63OvqhQkgXG7Av8xzb4Xxr/s2T1z
urkTuI1ccwJ4/XKur5qIEMzZH0EehCdlm5rClSP4XAsJQzL4+dFuzvIkexkxMo0a0+1UA599txVA
vg8VJ+KTbemBYXQrYchNQVSsABoerIPGCWF5FPy6T6VCTrKre6NfIRrFD3ndOvVBdHkUPfSEer8o
Aith6PhL8JH0pl4ZwAQDffQatF0WzEu91yJZTt4OdYQXs6gZq80LKbdXw+jM2HU0qj039lyczbCX
++sA7VJJHx1wfSe6Y36BsxxADb6TzHtm1y6u0KwHTSanvBLMmwfyebn4OxBPlUd+qoJIvynB3bRf
1hYCR0W/zm1cJyTbTlu+njHKEv5uiIe2uIQ+ZbUkF5Ztsy/zbXre4AcMe3rH9UcbOsXPyiL+KqXA
HC48IX3nsCpVvulxhp8cF0V1N0q/BLN04x6i4rqNwCujqy/pl+hZsdxPrk96BpE5bViMGdQeABhQ
VWDe0XSEG8iWXNWUQNGBy8o0vpWqfBsfi4J2OLXrHnv8iEpH7/xlXe7GyjOSn2QJ7LTgBNpSoaOG
E89JYFgJM3CcJwkO6keHMeYLiD6UB1NjQJ2xLBlWV1spL8VCibU3aHUMh9spdDDYSvW9Vp7/ZCdL
3qQc+6wbd1hH98qSWpepDQT0KsQQNvR4AxzuftBAyRxGcXEgLLU4TLa0piwCtXIOjZMM98EgthPZ
L3Cve6HDO6x1cHxtew7x1NrqeN0X5brelXBxH71SqfZSJ2Ff7HPfVCJTsA3GfR7kIgbkocg4xBo4
/DQ3YJRvgklI5pdOoA6O21btYZJ+wuCHBpDB67iYbFqd6a3j7vWzxsEH5wVNRbftlA3ZjVlbEYm9
XSQlPuiRN1yCnqz9q1NtcbnffCt+j/oh9jJFRoLZs7kxT6ha7IAJkhsS/1zZ/XhtFhKsMqyQmKzH
bdtduL3F2Lpw6OQOFAjuNxUY/YszFFSrLu3ThIhptk37uThxpivCnp+rSm9nFRyKhrmrBSYLH6h+
1oUOnpwFa+JLh/vufmudkHrg31mZ/yCSQQ/HVynG9cimpvtsetQ14zpRVDF7lZU+tEsRnJvqy6d8
VsPi94vdEZbf+NMleB59or7TpKiw3bo4k5K5c9Tw9YPegexUQ+ZYVk9kJfbjX7zaPwh5p4f+h/+J
BJMp4um//xfffhION1GOLbVPivAllsn9Y0+SwLEFu//fH0UqMuxc3KO4VT4rtHDgcZq1llEmHQgF
XlyORxHW07FwVPeFV8lnGu3JOvmUwv6f7Af86D5R8opZdmw7E2d5Ba++zglFqKO2PLIXahib3Y//
eX2cCMJETmNvBhPw05erV7nlUEcSeAOre95sZjmPOUe/+P3+9lIwmNGwuhih/mN9IGdvo3qpkgzK
HnmyM4xvL3fqXWMC4N5KB1/QJ/+yNBxi2l3qeNQRIPR/Lg0XRvgwIPLPklD9KH273okZTnk59V/5
gvxlf5FbZmNWxbnOYvzECkUSp6SyyiRjAKIfIQJE1w1V7xe/33/sN/6gRbIqEnR5LIgQY4XPulwZ
6IDmkM9kjczt824Krt05ZwLtkjxHqABnpopN5uggylRu08kpOC9tXXhH+DT+CWCc9i58mcf/ffkk
Abxvn2sUVc0nPjvdXoRUgx960NDnszKBtgJjyyNk598f9E+qKgqv0zrFN9En8dn79CS3KpBzE3Ka
wcixd6NTMiG0CoQNXDkHrHtdvq4bFKkHkTgLrN7ZadhP6TbLr9w+/7m4PLwjAb4g53KwJp92qFU4
A/gKPb9V1MsPQBYQ0BUfhVekeOVXodP/PFl52Emi6J2c6nn9P1dyVQ1ODhbChCxy4msZde9ShhbA
FWcq6gt/VwszfyH0+eszT0Ye7NYT4fnTM8Ml1hbVP7snMMFBEtyVqcmPDm0i5c4S4ZrZTusc/v0D
n/7SP1c4L0p8MasJKjLynD9fFMrJ4qsa4Glk8oHSHSI8TMD1cArvTEe/VnvXUfBNu+mr8N+/fs9T
rshJfRuhD/rzyZ2vMONsl4TVO0zPy7As31avYe46L3N7++9v+c/jAoEvTsmny5LL67O/TOkNlTQq
SU5YTXy051UdnQ2k4d+f8rc3Cmh/ER5xWjifvQno4XNmrhHH7RJo9MQ9yNbUtZcr7Pkvrqu/rZXA
RReG1DQ6oUV//nhbnQwqwq0pS+B03Szjmt/4MIS+O7g12Put8/M5pWKogv2/v+LffkjM8jCiJVoR
ke3pJ/ivy9+qbIalE23wNrvtW+MSd7VrktGbd//+nM9CWodjB9llhNwzAGj0Pt0kg+WQmbCGCUID
hIS4xrLjqtHZAV/UsForSsZ5Cj40VMmb2YuLL17znxcnzBqUAFjF+Liofs6Bn4wLfgv6nOWYa2c+
Ju9pRebfbpwrjBDt8Su7vr+tHAweT86tHkP+z26cBRYd1YrINYsn2xxIiLnPyRDadWUYf3Ggf/Wk
Tz8sfqNbuSp+WBH2KFZbh6CIqs53LUGg5//+Df/6qFNYq4upBdZknzY4s69c6NxPMt8q/R/YWJBE
4ZXymyyLrwLL//a9kFP8/6M+3VKUI+EEKpVkpkjwt3ZrQV4jwyICvwNom4RM/vurfT41XTiDJ4k3
Gu+TKXTw6Xl0Qhi/TfW0n63ZOaJNWuBurcmhPmUOeN5iDpFg3uOtzfDFSfb5R/3PkzESQnF4uo4/
Kxsrd0Lx6LrTPh7q+Hfb98l5DT6Mob7Tf7EH//Yo7BVtzmasCQP/0xkTYtjfrKM9Iak18W+I936G
aOJpNNr6qqf4/P1Ob4WY7OQmjKswt+6fx0rTTNotBVxXy1uugWecb7qddQqSET40cfOVZu7z6cnj
TtJdfGRgNuKO+enNnHESbRUnZr9YJUzKMD4G/5FWoLQAYe17/h1AfV98uc9H2umhHCdUbP6pK0w+
laxlYNQY9fA3YxDRK9cK6jODUcmzRkl8oNoI9kyE+otiUvF7sS7z4/+8ZCln+Ir0Uh7v/GnjGwHi
ptd23LerHo9jfej7B68V011bxMEeXLaHU9J/9dJ/WUPo9tkipxDWCE3Vnx/WTJT+PGTc17oC1Ald
a8uoXcPfQpewDf79Ff/2WU9afT8+ueWymP58mJqgjlCbjf/H3pksx41l2fZXymJc0EPflFXmAHB4
y74RKU1gFEWh7y9wAXz9W1BGVSYpmlhRozd4ZmmyVLhIuDuae+45e68dWpAZA6+05UXdJf1VpM3J
VrSo0ZSmVj84rdo7167G9+pwQamEgryFmxepE6tx3gj06p1+odPjZUTj2uJbIWpv345S3jnJkh8z
0evX7AeLBzrIRtji523JzWGuFnllShsLU0cY1ZHha6SMf1Q9v/sukbCtnEFEqG8v+YkdPfHSGdJl
FfteK9zF5yqx9l2h9PvOtorn35+Ln8XOvxaW6+Xu4IjBr47SQf2lvOuRNHbzNIQJJjKsi5NzL7xh
vJX1YFykOm1iPY7SO6+n/1u0U3UibjXdYHuKTnla9PvRqaW3/eBNrRf5L2+KjakJUxK+zFu6TEeT
VE8gsId5Y5cn2nbl1iEbfe/Eab5p+nkJ6l5Y5726NKFV1Oi/OelhO4BsJ5G1/qBefO96JbXGpfSG
LmG+Zfeg/I+jWmdEvcikPCE4F9tGuOMl+6tveRM7zKim9oPL9b1jwoigHAYyywL2ZuUC1qkuioxF
iKUoQzGjj+soSzjX2eyOuc/wj3ZEGZnOB4vJu8clcmBlXCJreJuopjFFXxLadASbGzbzB1Gt4NmB
pFKmMQk+W0WFXJa35gen/N3jgkVcH3w4v9+e8VokUzpYlQhVvTD2TpbbNlJkkZ0ibOKbsZ41hiq4
0D54FK1f49sLjbuNVQ2gNujHN8wGiSR40A0sIqA2x/s0nfqNPtjW/e+v53eWFDKC8JlzT0OafAse
QH9aWMJb+tDu6iz0wBQd8BMgwujjH/icx6DXJz2gWjBAtQ7GB/XdO1+tzokk59PUkPu9LUUoHeYu
1xIupSKzT5mN3N4l3mlH0dqHotKR/7X9R4Sdd55jHJR2DIXCant/c/2yuAGq9VjGhoEZtDPnLNgz
TfncidLAseT41+9R2Ej6um4TzKy+XTbdfgU2264IzWJWTr3dd9cJauB6q2KqTAO1EPF29pz56vdn
9r3vlvYOVR5frE5a8+ulTGC1sFDgi1AZFrGba63cC6tRQ2y57pWOxh1nYTdf/y8OatLtWJOM1nL6
9UGbsk/VwmKxtvOkPk0mffPOtZTnuGmmnVrpF+TvzvkHd8o7FQKVAZewzveoQ/B/fdA5yhy7MCMR
1lHZ0yQ3hlsxu5hwDa/Du/r7T/hO3U4yBmZnrto1T+htOSJ0fRxGSQ02Y0Y28J0dLbkYtwpzUF9g
9w4MGN9bkS/d4++P/EsrkfWQQSoZsytpa03Gff051Wph1Z899Eg0D5hvzO1FyxDzB6aNeZs0BgGq
RtNZz24TNZjd0TUjBlF09ViQDX7PNEeeGl1WyQZVFB6D37+79+4qVmpuLLqc7CvenARrlKrCk5t1
0UXs5ooa5T+aiHMm66ofxeNfRQH+/DJoftPCpUwjbOP1lzEnrua0LbuYBIGlbwlwBzqdzF2qC/2v
LwArWRixKaFtKgE0rw/FrMnoE4xkYYQufUcV/LniLt/xgGE743XWpaeXefjXv04icwHlgeAnxefN
jYQXrrYRfg8hYeC0D7RquJRpNYdehDDFJDbu5vfHe+9pAZTP9QzqO5dAqdef0a3UpR7nagxHM1L3
UzJomO57cY9tUsOWr0WcQ01+UOG9d81AQiUHBkTmSll8fdAxTYArYkMI6Yobge21CNOKVNmgK1RW
hIHxwYl850FhoCo2DU4nWSJvj9e4PICZWsvQmuP8vLHS7qHTzXlHhy3/8vvv852PRlcddByfjwaw
vb7+L10ua6H7uSyZZIqJetNxWwf7sY1xURkQjEOaXz6oyt45oIk7mzWcUeHKAnx9wKo2Ma3grwjz
No62lS1fSjPV94SuoWpG2P3B9fnOVwl+EzIwA2IYFG83SszhB8bGqgx7nlkhwsB8hyzCRJFuf0Qd
/0mBe1MJrWUQWWpgwegvv3nu2QnKMzudplBkyby3DGgHbaoM14QWaxtbip4NqVpdpUOvHvsGS47V
e8ulKof4awpC+xtucBMygtHtxzXPxTGs6DaOuuHCZRt45HrI9hW+l30c5+IjnNlPrNwvb37dttKG
tH5Nylo0gzBO5HOh1fU1CqMI75alT9aJsLvqoUYIQhE7T/Gjx3J8qNsUTglKI+VFGHWKjwSQQL/5
/bX5zhLGfIAxm0ap4zAAe32pqEoNSLXjUtFsoaBVKt2V1jRCcUEQBtoi3y+K12PKrI0Pbvj3jky3
ntY20wnIRm+fMtZAanwST2GmOt/JqzCp1xdxgRPdCjWhFw92P6a+7L3hg0LzncuVoQgjKHZsXK66
/vojxxjGKtFoUwhNPUGdZuc+aYNGaLXk5v3+233nSQqnez0O3XF4KG8+oyGK2GA1nGA9RKu235Tl
DqHP5DfDhDZyXrq90+rjBx/wndt/fdKQYEFdoOpvu+qzZg1dXmOIb2aIKCqCWqTeYD72i5wqngAg
QZrg9x/0l++Uq5n60lqnFTT43m5QUA7U2uQOM3df2l/0WlLt9NqUO5SYH80Q3zsUFyxkC4oY95dQ
uyYrRjtz4Gesms0jdr3Uz0cXmRI97g/qmPcOBZnK4Ay6tkVh8fpKqbRmzlxbmUMsxPTsy84cAgvN
S4LKSRYfXCvrKv7q4QB0kFYlnHVaruh239yJLtYahLTgFlLU1hcIuDMb21wNuOX3p+qX+47jsM1a
c0ZUmO5vIykxNEhMLzpYh5kEX0DN8TG1GsKQMIzhniE7OBkG++hN6Jx/f+Rf7oYVq2hTKPMAZyPy
E435L+ugnXuQDNaOOsbXdi+Gvgl7/JkbMSjzlt74/KBqhdz+/qDvnEOL/p2x0mjZF7yN1kpA7GF3
1ZAwIYYDv6GnN9VMU88RSG3/N4cyiDJYPxyV0+vLxcY5p6GBXNVSgvhbq2eeD74Ogb3n/GNg93+e
p/+IX+qrf1wX/d//k78/180MISwRb/769/P0uav7+of4z/XH/vufvf6hv182L9Wt6F5exPlT8/Zf
vvpBfv+fx988iadXf8FQgcvoenjp5puXHh/Qz4PwTtd/+T998d9efv4WWO0vf/vjuR4qsf62OK2r
P/586fD9b38g5/2Xb339/X++ePFU8nM3dflUpU+//MTLUy/4Ye8TWGmWE6q6dQS97q/ly89X1E/s
B9mqucD5YH+tzL6q7kTytz9Ml5dQPREqh5UY9DWXUF8PP18yPkHCY9f8U3TlrPHa//XJX52jf56z
fwNCdFWnlej/9gdZPq/vccpaW8fYQiFIl2UlV76+QgDD5ABgeCg3EUanE25sGP8NakVjbyuk+l6N
IHdmYtL6JS5vMD978WmSfU66cZOUvdmFC8GX2vdyqjttJxUaiwehjegpeP6WZYi3IxIbGWdJRIQP
3KKwdnvLe8JFx/jfLmKtvQSMkmhnMzwjZS+Iti4Ar8VdnNxB+x2U87ocTJSaRlnUNSx1M+6gTjja
fsya2O79sa4159BKXdxCjHBOxKy4V8aQ9sshHXJ8IB3O6c1UNhaNjJjJuxP1LQiD2JnworcVvYZv
FoDKgchYCCbRGU66TqqbhAhI9V5lZB9dtC4hl7uk9Co7nNO511FaRph3XKjnsDnUpPpiJmVkM6Ua
x2lfAW33fJF5RRTONmDEYAGHlG+Wqe2QQSvEhQOErOw8cBUXww6N/FjZAperyQHqexmfFwKfSIkH
7rbJ02Xcdm0vz9RCwjfJYYYMPh8h/SpooNzghkAXxCKHr1wZK2OLkBqodimVzgQEkafJBvmtBvPF
iEfY7TyJx+IcFp58bDIbDzcGGCcNCwYWmm8NCqz6eBjMF1JE5s954m7iyAOGSNwG2sk+tq+Lqauh
7ZYoZjuBbp9yV4u/V6Bhsp0SKTdlwYNzU5h9/xQVMIu9GgMF5ZZ5lghzeZhdFRMmoCcLfssRbo7e
oUlLxAmGS2ts8GgUmMNyzPfsiM6nVgEtEFEmHrUKI25sgMHx0gkvd2kUz6pVIdPGS1oCZ8kz79LB
gzH50SxzsdG0wTqp2ZR9LfqOq8ZB1jcFTbkgw+7k5P6IkfaovqrEQF30DqH2zoIe25MkrPe35Vgn
ath5Y7NjeURui/mn4rvhOj1flJXBG9PwJSXXywYPV5alatuBaTu0KD2XaKv7eA4XCAjQSk1ooUGl
5WLfWYOB+RGP+s1EF2LANevWD4NoFxArab7cm7LoMK3jC7ACYYJC8SfHri7qlFaJr1LREAqSjN1d
1abpdxfJtAiwe4wPkngKzIiNMd8Nve0A1esiW/MlJaWyn1MirP0+6uLvnpck9522OBDrokmvdxHb
afQvcm5+tH1cuJsy6rJrAhHxCKOrVq7xm2ZOmE0m8nkXES8NE2x1X+RIwJLvZTUnQEcXdSoFJmm/
ipX0O11/MZ+JJJe6D47MviZ7ML5Hx2di3rWzaJek8KJ9cHXGo84NhTPFRccfqkqbXRaFQgFsidL6
gRUVn5Yy8BpuP2cyMQiO8ixGbHOXFll90w0OnF/T6fVDXnmRDKzR7B8U2gLizGFeth9rE120VkXe
OUJtqw6Kvs2mjYqqTgVbl485ZYatXrpKE3nbTORAKfQZysRRh8NAHT4o/feGKfhLTVhpcahE7sVX
kGRKQGQacJbQEzzDvi0Rzv+gt/Tqa8x7wO9lD8ZypoBiiIJpVjrauEaZP7uo7KctbsLGDoZUYWbE
1sahhV05A3rzuisxTGr5vUaRF21EOZQPk2eMGoSJzH3uqrm6gnrFrqywgEaEjO8hrZdDElWBorUK
B4/MVTZWNHeOGBNI2NJVYWpFevJDd6aqhTvY1I92HIv+yCxGlKilp+iswnPtbhtLW4Dg2VEPWG5m
grAVtErxDmM/cgM3k5wpGx3XvaHjGPLBppSgfrWxvFjvWG+bWKO+j6ZMx+kGzAu7hAN/w0iL6Doq
FCR8plG1V61o40dbF0BbVNPz4j0HXc0gqhlF8AINfQ4sTpvYjIY3p2GrG/ixSQ4vnkpVGoAxJc+2
TcuNbAYN1jI2zVISSmOrjbWid9v+2mbjGkPMq21CexLExYGZqabjawD+jo1ZQzzjZl6eweO597U+
iJelJH0dawQOYXwBmFiy0cSfXONnCPjCee/0/5d405VxftvTph82dGcQAS7UkLRacRLd4tSwsp20
FFwHWD4r2JIAuRLScsbU8nXgFuXWqF3sG3niVZ85a2MXWHEdfQdYY02c02WMA5zO8IEx+Nb4m6vu
NKTuDONjWubSF7BNiMHrc/UmRhc9hW5pdBhOQAwdZunopB7q83hjOAlOZQLG+sW3+la7LUDcXeIf
kEUwl+UIiS5Fox6oU71cmr301I1rxIC+K01iWI5jeUydTGn8Ye61KQDlKXD9LqW4pibQCdHNTdD7
1WSgxxIra1h4aCIT6Xae7y6e+YDNVrsBHAGWlnxfLldnbJy9pFGYYDGxSIpSdbCS20SxizaQnkJ6
Exwb9Qmxeaf5vSnhlblVaV9VM7s7wDGt2Z8BxMKFaGClvFJy3k7QoUGGCBXr/efBTPTrhf+gbFm5
1NSfQRjeszzV+dEaB521jUClME1Sg5gUHEqMBTFxqXBt6gawQNxBsEKSO/APmS8/Lu44lGFjm8qF
VyI/9WVJyFWAjEjOGwfnxQ+chjVunbZeFOK9B+KbLaUfnvkdEZwNtsFfYjNJr5oB6kdYyEbn/koW
7VhOgOgCGDpOtMHhkN4yQksiLvm+c0OTQqHb6NgKT9DLbGx85MU6jICK1YgEN+PbYk3ZRTvp0BPN
ujUFqwRnkcSmSlxrFRQy8NXaCD6od9uAhldr+rW7Nvcc4JC172Z6B/oT/NajZkAi3Sj4IM5wrLOI
RQ4BHEEpFB7bM5P8B6sesHjnaW/c1+yVlh2yC/g3QBuXYdvLqWOAMkNJwQeZSpL9Go4U5EkGEmAw
YVLu66px8Bxz0xCORl//jkie2iA9i+8/mNh6XcHdonftwMQ2zybdpvvCjo3GudWB+oR7QF2MSWfU
vw3KBB7AA1fzhK8x/kpIktYec4sUCNb0QgA+cXvlBplQh6ndTYAOZWJOh62WZ6br6+04XCeJ0sVH
2BOKcyjNwR7PusVdb6WZBFTIrWp2ps0mEQtDigUVpnPH4LTHuH0j59m4QeiZf5VOCdpRr/tsZw1D
mSFkdTFNp1jK7KvCgfiz6dSqr7ZlChw986WImbjX7gBQxLCn3D5b0hHxzSxSrkdH1sb8Q6qDrF4W
TQGFsnipjv8nxdjpnOGaGZPP1MRZsYtUSHZn+rwY3tFcFOQtfdf0cpsOqtQogN2o3yYZsTXPtI7z
ZFv2wlRvqScc/cwyotm8MeYIF4zQ8Dl/0N990ypggMd4i/Nisc3RkOGsr//LRjrKdMXGCAJRjJfP
zS5PIdY55QcNurd5MuthEBOgymRPZnK4N21kr2uqnnoQKQOWJuxKaTHdao7g0UlVifsEm2RzZjd1
lgWzQTWodrLdRE7a3f3c4f3/ze4fZK39brN7K1OxvHTFU/X91YZ3/al/bHg19dMacs2tgKiV5pvJ
jvMfG17rE+mXNOIwg9B20XFs/HPD63xyoUSrzGRXCRfP139ueK1PjDEBN9PKp5m3ei7+woaXidHr
DS9KArhAqBZ4Zwz2f9FpGGkf450EuaCbS/KYm14eqHoGIEgzM5rfaqv2gcd4lEaJoIJIHIKzpeJc
lW0RHZKlVcMm8VTf1OL+wutFcwvI4mvDvOEgokG7ZB/snXLM/Gce86rzmFEjQiDsw+dVynqaLrZ5
PnpdaBHbdGhiz6ZSHPvxOKWLi0MmRuqgwP/z9VGT5Ospw26IbLRVnRBbuDTLl8lhrDCN8JsOYBXm
Uzwa1knLptvKq9PziZ/mId1hYa5Gua4ecfcoYErC8hL9FmzZdWExXfUmihOsnfiBlDKJd3B3srCA
trXJzQG6bgcqwe+S1NpRfbFpLLnTrjPAiP7aVA5ij42oMDEfg25sjqBC5a6I2XtCDRufZQECsDPM
F0C9+OFrwH817LFAz73saBclj3WlYPJvdOM5So7xqBVtznJM9+QgR90pAZa5yHY0g6TWqeiTR7Wa
lW9I69jTNV7ug7qg7aml83HqQU/5jjYpX1j7ca4OmbMXwgDAUdut9yXWRH4EDd/c9oMRb2ZzLEh9
yIsfE/ThfV6N2ylCLtYnP7cKVXVIakg6m6oydoKn+N7Fl3svO8jQAxSpc3afzqlPrNbyCV8b9zXA
IPg6aWGdoDdpwdB0y6GABnZhpGoKXK+sd16tZsTFZCtDyygrOP1KuoZUrPzZmdSdwbJ+0H20T2M3
4NaN6uV6GU3rWq/wj9ssLgcEZd7ObZVu53l9fxoXisnByO0j9nfCj2C77h2qEz/mpN7rhSLhCmK1
RSmn71rYhAGwgWxjMcbYtIai3QE6LHQKakAJ6PJ821oiv5mc3dyBeMMzj+K8bHa9yJ1v0mEnqdNs
5qsr1I0zgQHWy3YraQzjH4t62Catc4SPa54T2mgFDAETv3DScuNEBaUDkLwDlXV5SMpW7BsPqrEt
vV05jupnlATunWlHYis9TVMCT4VnXdiFGwqWZlzEmflYF0OCVV2JQXrFenWKvCrJfLUH+8PoGYKA
2WfaY1Iky27OxvEZ3/McRLGht/DTdX3TN5N2oOMkWuAHabKLIR/yhyVCWdH10AmqKoA+ErfkzeCx
Dczg4VAP/N+Zczn6My08nOgSSZdVTF+hu6kBqJzpW6Un1h10g6+5onW4RAvjAqfoqYC7Fqw5xTtD
sbRLEA5R2DPY3UlwKWHdgC2uSr4iQXLIeduStljhDN3bE9tymBKEEvq9lSSO38zF8LmV3pL7EcJi
3KzDo4Ji5l4fuxU/bsptX5dbdZrqfUUc4EZXOjWwtfyRBpsaStOJHrhVh7Msc4vrMpk+O5Hn7AdL
MUJbX69GLFXG5WRmN0WKV3oWU7pV0jy/igYQUWYuXOjRchousLGbpJvUGfK5qm7zz7Y+TXuQksOl
MEbnpZ0S7TS7+GcwmvYGECyKSBzVEjbzpIqz0lQnJaTDpZ+z0SrxuseybzfApaqLBGQQRInSogOQ
d7sa1q4fDcs3RXbzeUJU3ndc9sxT2KNDMm36JJhMe9r2rgI+Du7IC7U2PHJ+344dgThWRSlPei5M
SoF52xT5fa6YFlFoMutgyilDKY8uxZ13mdYzKZdKO+QPLbf6RU2nPgsypVqua6U6d+PO3BhurB9Y
ypLI10HuYT/H3R0WjlndTbVtNgdVjatdEuV9s8l0NmN0Av20VI66E8sNMDXh03eZ/aIlag8qnl6E
bqp8xpxsn5a8zO70wcb9JN0z9l6KDyhH36Dg4Xuvk2w32ewPatK5NqPixQfDTIazGGwwXRnT3GHZ
p/OYj89GK1ixhqw8GAMKfU0DET6R+AJt18oDLLNAZIoCYm6XLecpaQbhCDi9Rgu1RVD3bOfdl6IH
puyNj05RXJgAYW2Mh5BP4gyIYWXbqY8XCDZPPDV7kTdPQCDnc2Wu4zNLWy8Sg9m1iqQ1ZO9iYAma
Ym3fLDwps6W/QBFkPCqRFodxYZZHwGcgrWDy3uWpM39lsuSGBDAANs2HIgAI2dPOWeovetE+euN8
kUvvEvpQ5Hdj9110bbcVOpprHowhTwvJhNaZLhbkTTiR0vFAAtFJOHoSzKZ7bRQavgFFfqukEj2I
vqETmlfpJq6WhWXbqwJy7bNN6noAifOEQF8ChWCaGGC540iPLwtMbJthBHldFKnr90N+NoAkaQOL
BZitlCLLvZl66m0zOvlTyWiMvowbOwH0juhAsmK761Nr4mk3FA9zBMYBiN6yc23gm9DPogCXcf04
QKozSbQbYFc78B2oYY1vDGebrWZXKa5xYTgnCyTud8Kk9EuvKNXrjt0jZD/e6iU0pRkYU3/U3Ww+
SieOPtfjZGWntG6LqymKnjUpi2MXsYjZgPViR0MPhuhyJ6el3sbogUHfN87By1O4OsJKvrRzasH0
bQzCH5S4OVRWNFUhcSwHp2V14bns8odl7bgw1U1WW9MJ0YB9mc8qUN640JrreFqcp0ovmB/YOH4o
qzBPMzCozjnF0EEECTNXcpmHz0auPvQ1d9TkIp1I4QW6GOXZvEHl3dYd6Woa4Zz3eqTU+7gdrSSo
KD0doOzqSlqkiPAbjBwbjKz2Y5OCXIgbo0P+2kbnNmD0i6TLxpsu7qeD1uftJlHahSaIC3CnNoi6
IYtEeeY9Fqavrf3VoBxd5yJuI+0UA6PbEuFAcBj7bN3q9BAmZ3S2JLaxSwrFoL+qg3fzc69MggH6
wtYbkp3SN9W+HstzmjWaT24vKjyYpjXteXB5dIYWG0inCSGYDimUPJoRoYwG86tAApX7uqtMfpVp
TAcwkH0HKwrasvLmizoCR7wQLnucOq27y2DEs4RoM/gwzZ0Cqant1dgqjdgXWHo2Ezc7GY2ZbbQB
HTjtK6SJnJ6uq8lAJ4FiR6xcjDzcVW7zZOLBBV9HocNkN5+XLmu/dCi71TPYhdFLYbSDdkuTcQJ4
2zjLtkZGEAVL6nzt2MUWkPtTU99WYKyDHm7EzrIz996s+x+dofyohW3cSi9yNy5MIhgHhgvCWDTl
k2c0AuxWkbVkKwnvojOdgQqkdD+DuFWyDa8qRyzMO42tNBVJUt+aZt/tHLYM23bMlxsr41JhFrLw
xscgG0S3VRmAuNRaiCvrUick0wJ+Kzjhl5ZiP5jUklsYGJD2YicJl2nKXtxycTYu+aWHtd8F+jHP
99CNm5Az0e5BxC/31YRWdSy/tqbOMCwinsNBJEIJkZ9VHpVYuYC+I6pRK784RET6TpqemdZyC7wC
vBxBgU+ZsC6yXHRXfZHHB+qU685st4XdXIB7eNFrj/F3ddOq3gvxszfpZD4bub5TAJDvZb2sW3j3
TrryUBTOVcT8GEaJdiB7qUcrAly0Z1Dim4l96GLwWCB+ECQ5eh50FjU946zCTCApFsu3KYtWIbpk
puN4IiNFLbH7m3lqNZx/aS1JEhjqUrmu2VcDT83TZ4cK9lpHDHCH3g5JQyJsILz6HF9DeGWQw1wq
qB29YL5llLdRaWT+4k3w83FhHKHOxaEEZnbpWfOMxMzrRsrcNLJPMLwUm1UvjtcUDXlNFySet16h
KpvE7rKbeOCfrD7PTpvPVdko+97L0r3bLOwWkoLVtSQv/aDEhXLlLLXtBsxQlwuzIJgYhHvMlgvS
fmp19UWCxjMwnNS6MlcGmNOkwA7BMqo8jA17N1DlTOkE2bQHMeFgGUFygOjBH+HwhYZZ8BQum2Sf
r974IsqQAVWcYCvl+cPaa7SnTOjgyN14Oi+FSV5i+ki4Dl9EX03KoZoLKojS3nXRQON5AFrADivT
rhqih/xMd2+KRVSbanis4FGymAy3ZbqooTMs5d42om7rukAIY8s5VqWQx8QwgEiCULtOWv2sMFuY
c8MSYpNrHyDzGDcthC+fcIV+U4FOPLdb4IimbCtGYEW5IxA7Pli6Eu1q1VvCmRL80kld/TzRJn3b
lra5Q93fAlJ02uus5PJedClX7pCkspjORyu9hv0JOlBI5SCbpTiPSFAmnqXyspD8kzLf0twqbxYx
fR8YEO0lLSqIuQpoKqAdCRX3oFRnFrcdKNa+t4IUF8M9zXdu2Tj2bjTmdw8DPGo9FNEYm6GUan/X
uSTvsafyzPUXlHTHUpM/8jS+TiO9moLJrppw7rxlk2g8EZRFs4M4oXWfmNVjDOn3QiPPJIYarZAR
U6VuDzFPIb7PJTempFdH7Lx6BDcGtnhc2LDiqMjdprpqx85hG5nFVxD9PZhqVXljWYvYJp26BK1N
h7ZcIym7UVs2kAK57MBitt+bpqwfLGEV0hcTzyE/psVg1imTD2lFxuepdbVdndn57djO6kYCgtiK
pSsOBLjk52lm3nExUPwMYlaPC/PRMuyaNWxuUtqDGKI0RHZUsz5nnN+EDCef/Ye5fpbEV6Jpuixn
4d52cUNNqKe9+1hyYZx66Qr6HU1zPmAdDGChzXfuYiEEHSblW7TMc0DUbfpDE7b7yBwqO4Ddnu7+
vbbKFqKjq/uppQG1YoQA+TMy9uDotSB11CeNEdHp3+EzLxmNDnC3hjfu1dar/BmU0wXz5ossHaLA
sb2YaiG9ZtuZXWiT9qe94C816O7qkv+9FZi8Eqb8zwQru5d6lXr0b3/V/4NaFbbuv2vfnT2J8bVU
5ecP/ClVQXVieOwJHYgqqokw5b86d7r6CUcuUzITJchqb6K9+6dUxXI/qZQhQERsHWMrLI3/7txZ
1if87WQEgtHBJLTq4v5C5w4rypvOHcponPnAcgg8Rdf3VgSeT5SMjps5G4MO1o/SE94XRAfpwvxn
2BWGEr/Qz4FZBSzO/RItBe5ldx6w27Y9Uk7NK8zPdrcuHYqmsBmMgDxm4Qxed5ctzZwEHZqbKbDS
HHS1VusaAGOzKCrci239JcIiSVKNi1gOIdpAkBzcV70NeZQ7aZBbEYFhw6zWWwj9kX5C7WHLIJdJ
fse3RqYheTLT82TWnUIogCkIQmrYpsMD1VTY0FJSwrsQLCFzsqhkIUpbbZsnJpR0a4rUFJ9+AaOQ
nDymPvboMQ6fW8IXAaIYlm+MivFUpFNL3TjZJtj32uzUvS5z5RhpTGCtXqLk8aLqR78kyjGHkUcL
oSWaqVi668haAWsMBciHKA2dMSvssOEBBlaV+8agQizVy/kChR7mGJmZ82dw5BaJlEOTHCAyp+U2
ZWPzZa5AVgV2YzIJbqtoeYSxyZ4rJ93macpJAFgpVYytclzfYsO6y6qYjIzGQzcjPwzDHi5RZmGk
r1RNap07gw36um0LMyamsht+JFacfo5NDhMWKE3zoOodhZgEuS4phSqVcy0h7OSYzV18PzcmmE6v
lMsDUXk1/cUh4Qk8uMQjbNJYG0RQQOD7LFCIMHQlbbvddaOrtqS72B20TruW4sjoixg1c8F+F1ZF
kpc+jiw089FS0ayckaSATsu079CxjaPRUFb7UsOGGaCOgDtdIP+ghcrH4fQa7BlNGU2wTwCzH+dS
H5qAkiDiK4EJbwbQyEaG/j1B3JuqEw2ScHKpHsnfaT1kIJ0BKlQfiYlRZifUmgEa6mwSEsUwtR/O
hpHd7QZxG+9hdNpY7gfbmb/Rh6oezS6ruWbcevpmNiqNOfyKSocrmgklakdzigKWEy6lbk7XhW+o
qjPUWlGySWCTX5uKk5MNs6jVmgOVf6cMIvomSR37vixhjGOryVTIx0TQ5CH7XuFLADePAkpyDs69
sEc4M+upr6cCDpoB7bgNp3pQHswZn/B+LIb4h+pSlO4qOZT2RhqQUS8nYgJo5JL+2W5IdJh3SStL
jwgofQ0K0bvkc7TEHulCZhZ1u7hrPJeZn7F8bjpg+T5JSG0aCEp6IrEAUSZBQn862Sr0uIuASRUK
lyGT4oxQa5kF+c8mDF1j8XUaWuMhcrsu2hjaYibwx9g/nxsuvFHa0oCzdvmSZ+WxLp3KPMRxPXQH
QrSZBvYFu+OAwB5L7IpMpNklSPtB3UtHW+iu9gvnXCOrvg9oDSKq6ApvsYIZk7XckJro2jvFLSJG
mh49+oBUlmU6TgRE3jlEjiPiWmqyJtMmHa/dzq21I8FBhbVfKTfyFoJRrn1NK8MsQ0cpaiqiQpsa
dslL/8hOzDL9pJbjhG7YoE2pzxlBOP+XvfNYjhzJ1vQTocYhHGI5AUQEtcik3sBIZhJaOvTTz4fs
butkMC85ub+rMqvqJhCAw/2c//wCRjOcYkgfKRL2Ta14QZcJIfDhdTTiBE2ogIbFrdG13njWz4lJ
qgmpivFFRi7LW2cTeLCJM29g4DDlEe82yUy1x+8TfBerGneLCX76mqnJAea1SZsJHLMyoxdLG6yn
1dv+x9B35KoRjpFvY1x4xjO8SBecLhjj3JUdEXugplG9bW1dk3uYddm9jsS228h4SD0EfHZ07xSG
as4Yj6MwL2vZ3ZdFmJOnZLUkDnRDv+DoCMZAOIRMsd2zoCdlWCYzbr425mJLD1DjYa2a5cUbdLrv
djQXoEZ7JJ6gdjFHhnSQmDfUNBF25XhMVwFhYcjbAUXbbG/kIjwhmbE0N1xW3ZPEpV5MKGjhljgX
DK27EHvaTahbOD0qysN5Aw/MdYNwYma0dQjiTHbk/8QBjvd6eqwJzXmrVTPZ5FyFoAzpwC5+HNpw
h7dy1NmvCBitHJZTNgiSrhoH7HHAE8Cl4hypMifwOxmjPjlqS8t9wFgTGw9AH/2lFXXYsnmktoDA
og3qJF7CbjmKk6z1jgcSL15VS7e/IS9yudHwbbhRCOrUUeG6j5pThWCxVrrs8ziiLwjb8UWitTnt
8YAzN+huQnwhiQ7rq6m6aTEOPx+VKt56zEPwJSJz8ajTSHL3Qy7xChOkfpswIFbAtcLhMBlzLMd0
e+EkGwnTIpQxj6Yntm+HRpEl+iA7Sx9vtFR3vy14ENy7DVMxUjKm/goDgxaBER3jfZZo2EWGVi/Y
iNuMML+C94Jf+pwfL3PYaJTnMRrXlpANBnAQAyEZZDPzAtAqm6TPbthbbS6/Vz3JykExEI6Bzp/0
cwijUFY2zKe9x6EuCNbGfjp+zlS/uJuqTnEaxruoIlKIpGrLH+rJhLQG9PrG7xmApTT87NZRBXTI
sGR4QnRnPHaBW7bTZdzGc7SVmT41BKThYLsRbTkQbaWDZq1Wh4iBpRZj3BqPkEP8/x1qd/PK4GbQ
/H/+U3p+4G//3/zlkL/N//7fJbH+DwIBFI46YhIkvDo16b+G2bq3UrRRYq8px2ggV8bDf9jbxj8M
uCmh1xE3+sjf2Num9w8CP485AGoHjNX4T/+5r/8f9vb7gthA4ou9CxN17Gsovw9lQ7iBkwRMNNhK
nx2uM2xAqV2GVCOlqp6+UtAa5oFuwUA2hGbQEpxBPAqIHtzObxyPRhapFc1Z7HdtZT0sXpe8CKeJ
m03O9PvcJTWTHZ4MqHaF3caXFcaL6EeN4WIG4TePijInGA+zgvRyCqFybaNY9R7xsnV6bfWWrRNF
YTMrDk0PswirKyqa6nrNgBAlHose38VmwgLhIQuhzG0sIsamzUAZMPtRqFdwzIy0uCNgjgoDC0/z
Gn+O6sobi4F7aagHQAocopS73BoCzXKThzasibd0cgwxSbFEaKasdFw2YVLX9K5tif1Yl4XGk2dq
DlwqfOPuFAQGHZ86LO83E6xjAp6kRjzKonXksYLXUo/iKj5cRG1e3aspLE6B1MCySodc6NRkAs2w
sKxx7B0bOmExWKSQaX0DdDs4BmB3N+vDz9TJGnvb6Uv3RGSAvIwJQ4XZPbXywVWIUzYEzBo2elRj
tH1tKZs7OEBTckQM5jCwA0XztZN1ZbHiPyhp3FprHuGkh/eJN+VVICQePURTCcVhIZZmxv1jHJ8s
keDqjDWYew+LcCLfeuqKF4LGCCyqLAhLhI0oQHqFOc3AVNnTr0ctKswjq5NKkiKpI3scTVDkhiqu
A+lKcILvHGsQDBvsvvfLsXVPWbU1pxYcgxtA17hmvXDGknZLJBsSVMd+Il/CMjYFh/8zYQyageaQ
NCxk+3Pc7sp2bq7msRte0nbsLey5l67fVEnPMLWw1NBsUN4Yt5aQLVHLC7TWAdv8eN9FI6bvFb3W
bVePuB3LEvLCBiHGcDmEcY6z71BQEHGyykBqnoNOFQ3Z3uys9mdSiwq7f4Og3sxgyZy5bTx6vkH5
8SNKOY9IoprFTQkVMQlIH23B1epBiSNdtICJBBX2D9YoiZ405tggnw55C17/mTM+cVpPDfGfNsz7
tmpF50eNw1zeWpOPN6E1esVxMSsrP7bxaIh9lon24qb2yuDWNAUnwnZCzO67JObNkqnbYVA+K4KH
9byuCOvQmu8mPp9kErRTXO50cyI2wsgsY4KPa2C3YCqDUL/RszJMizO61RoyM4X8YjYceFqC3kHU
c5ZBQMxIccGIZHxj4oh1+OjmfM3cxo00p7E5spNYOTgqInHe0KXU4Fxi9jSf87fTdwaZFDeqa2Gn
sHURZmFSUZ87soLVmWmTe1FMpRZv40U2P0guIylbD3Uspml/UKGhUuiea9ul3x5FVDmkSY/50zh3
HaGHPVVNECaU0XARI/PnaMqiO0/r2VG7qUbcuifiNJEnHhzemxg25rgllbstd7Tb3Sv0AcIO+6EQ
5jn9QtaAsA1kJuZt3KM8UWvaM8x++wnEGv9qM22Ny47m6s5JlLipsUj/FnkxdvoCUPZKeuReQv13
jSaQmekUwf8e1P8+qJGj/s8ndfCzLJ7b7Hfimc3/4d+8M/kPElqOY7Ao7JhQff7nqAahYh5kImHE
GgznyhXX+g965fyDaJv/hvoJOxD+8V/0yvqHP8fZDhC22kpZfye0endU2wBq6O05ojk1kfhz8r8/
O6uS5Z0my+iP1QpKkFQYhF3dICZqqqPfnsm/q4TfNV2rBPS/qs1fl8IPGdxtrVf4gPhJvx/TnHHh
YvVq8g2TpE8uZ0CIVtnZ5AzlGYKVmslBkd+mdevuaSPjLySHvwyWDq/vYB2IqAwbEJ76++v3YzyH
RbR0PomJUXylG7HLp+Ym7g4DeoLltKQYLB7BHKdk79oN5OY40r9j/u68EuUdXnFOtU7Qsp2SRJtJ
oA9yH5xmF2Ya7rDGgpf63kHW+NaMjZMGpR03sY83YhIg4WEOi4qC3AWSi8q3CTZVviHV20GtMzbx
DeuHmDYGb+FL5MzD/TBI41YoCB+QDbSVFJTHt5+/j19F4oc3AvERq125vpFDQ/G5FmFrz2mHqmcl
iPTCMp7LQdJbz7Usio2W2tY9lCz9OVdoZAPH1YmOIn8BdZHNHvxjKaAybZDQyZ0W55FN7GRUvypa
eywp6EIgj5ep61BsRegPiLsyX5nkSH0fyay7CRlNgeOkeU6rFjeIQQbs8I/cDh3I1BMZ6yd2OH+T
DVGStNMxvRA0wpQgd7ftXtN+nm5U5qhiq/Erxgt97uOLYVKNcaKsOl5rkz7NdqJwsLcRjeQM19Kp
WLB+q+0emg/QwRYah03T21pxG8TEtzlwLMvuWeQCHU1pz3p1rHpsms8Xt3K0QCnTfQp18lmOKgfr
8i2KJ30BZZwcJ9BDL4Git/Tdd7ikUXRllikuUIAp8bPTInY8MioD1sXoTAVpnS3iIAQsJTFuNORm
DcQhOTTFkljYWbcJJt6pTFw0BqB8EPOWwep7+n0PQhNFECSDbhkz82zQ4E+dqhD1IJ2lnX9LbC8R
W2f6FRvQR2MfWG7eOkeJPnnGKz/Ylqcz4TTCdyz8164z2B7jOQ4pXrhbErdOdgl9PQQ+VkXhZ/gP
5cehaeb4cKOsYvJVoxi5TMkVgCRQwKoKZDziYZynentp2OVSIexzKEJGqUpyGEi1DF960KpkZ3Wm
E/m8pHmVGzZ2Eyyc7oQaYsEOhgRCOMIdSgGQQcJGADGEAMzNXTH866hiiPJngemfNiOXLRenPHSF
4tDGXKVyBqEAauW89vZ2rJOeYavmMtONYdn0Yzdtl0GrdoOgEsMHM3z7/OOjczv89BharHZsHnUc
RgDvN6NO16IEf80BhQxpTWvjcgpUmpwYxILtK91Lv3DT+qUYP9j9kPm6DvJ8uj8M6N5f0F7zmTGp
IJSwJD+vsygrWuqMU0LG3Oe+mdqj0FisoEPEEZAOKI5zaDYv1ZhVsBJm3d4UaZjvFlh6p6aWYpH3
+fM4MPxYTwdLrPMYolDxELDMA70v059a75q88wsNAk7lzXLfmykDVgGXFAYpyqOUsJ2jElWaB1xr
EFaManMHI6ADEonEF6fVehq8f16c1dgM0MVybn+we4W5WNJr9pAqCTdEnQ6W7+F6lhb/Ajf+x4W4
duqHF6I+sDiPYH67Uq7d7W/dq15nchQuDcCKgF4hzCC0j+2MET09g/OTkKiZ0L4UowI6PyJuCB5P
OKrJI4MgqvdjOpP8NI8PjVxMhJ5220CHBXvdF5oKCzD5Qqov7vnj4pWw1eHQG6Q2rJ3++1smMUI6
Q7je8rDUL7pZKcSaSMgSp4y/J5De9l8sjvXl//dlrFYE0gVIwPIIRunqfPf+goD8FVJLQ/hEQFt3
DdbGNrGPoKC+Gy1mYDfYc+0LPY8uUy/L7sYRitBmbJS2+/xG3i8K6hYqF8GADwsWKZhHHny11P+1
TiIGiUZQ7K5zmsSNICDo5vOrfHAsWy+DwF5K4dI18Gm8/7mmjanLuGqxtGryvsFgyHX0XYX9LUG+
9tpbdbjrVLvcknI0nIVRaRj+RIIa5H8m9hl7OIFoe9uR7rbpJuMLA/T3O+f6DHAVomzE6xjpw790
DL+t1xqdFpHF3Fw7FuFxQ+j9FjA/3pfZcBv1Wbp1rUEPwiaLT8U8fJW/8Ker67gMYMwB4Ik/8vtH
k7SGitBHQQlY8C7bdqvSrQJVXTZzDCEV/yjtPBuMEcijxm0Um/Lx6fO38/57/dfvB9ISLH02bgQg
7+8Ar5yYIo81MJRpufhdjb0ZkvpmuqpqANgwzZMjY1bD9vPLHmyQ63Uls28Kf8kuiSv0wdqj4wVR
qkdMaVIsjrZwr8VtHjWURoOJLRe1mrPVVKVfygJ6nV9O8TjtEqbGOTGA+VLv0L7EU/D5XYFN8HN/
/zTXs3PVVaFYAXTE/uH944CSbqiZ1BFf1eNV1JjudaJNhJ2WIu83VGSrmqNGloYbJ2f6hUS76KFE
k6m2d4mTyHw7TbPTqnVku4noGsTGhPdBXNYS2s1Gzzv7tTAqiNuo+TQcIKLUdIIY98sHO5awenKY
6Xuc+/I9z2K5siLvPsUW+MxhFwlJ6CZulMI2cdhZZQ4RjbP8TcZe/GBpE2OlsouTBbVyDXpUKKC1
3TrPe9XisIm3iFqN47GXxRQgMR2mIMRmPGhLW7LK4WmSKj6KS63WoQ0WsQ3A05Vc/BSTHTSgcA8G
JxBdmFzC9cUJR9U6rO2q9hTO4aBfMDwNmyjWrJaY83pj6PdjA2DTWnB8/XKeB20jHBurJQpGs92X
iY42mhF3h4Sv0vOAisp9Q38B7Oaip7yz9d4bNw21/BSQKjcRStQ17U+s0dE6gjtI1Ji5lpyUKX4y
VgSlnECavruZsL9+yMNE/XQjExLqRNAZSBNhWD9jnarweI0kcIEb5kHi5zONL5zkwKkQf8obYWGW
u7MXL2+PTAIrmXSKMIt2qQszFp2yPl+WDI9+9u40vbh6HF/QLw3I5PXOuyPcK6MqxMLhHBctKNAw
zWMGpPDjRuoTwyyoB3pmRmFXZJlvQNvPtuRvlvqmjtZsQ0he3BmbReNeoMFNHorc9khs02deaCdi
WBXIn1pY/Ubs7RfbwToUWa0XTDqhf/g3SPO4bHNnYcDc5/w9Svsfc58td2i+DbEZoEMdT41CKayB
6Oh+Vs9wCRpgON5frtI7t5r753ToPIu0IiEeDUqVH1SWcxP0erG82XAYHgjxhkeXiUmfjsHjpLmJ
tdK8abWseaz6UVxD6/CutXwUOWF/ZnpSVCkzywy3s9kHnfIm2slluujIplS+Vpuzs8q6nFdkibkH
mQBQFTmMZZ7IzLXDPWUsDV1bmX27NTAYGU4jsM4m0GzlGnuyySHYDhTHKiBODjr/8MtfYJZJRS+S
TdNx6sZAzehDUET3vSsIEoeQn6EVyHrWZrjqe5cwplMhWK95tosMsj8MkxrvEVRsyyq5FWQI1lPz
Rphy/OxWmGzCT196l6Fy5g7bQvSQH6CF0QMb+NBn20xFvXsyt8CJ0O4z7XiAJKjBgM/ndNOx9b+E
mrVMG2dp7PqEX15PF/0sI32fxTNncY8zEg16PaUE5oRAdKR8Qj3oNjqx92pv1QpSKsVYTXJZZ1tI
nEIxl3ugMujOmaYic5fDd2Vhd5XxQA/H8N1NQvMiY7EyfBWdXRwZ9iC6oO2wKNmGCzk8AVGR5o0H
roznRpR5FxXvyA1orWAeDHzcNW8w6c4arcrg9dnlgM6YWTx/sIiMhyhxoeU20qsbyuvUvhtVDpfC
7nrQg7wM0wfLzBnMOmhwtWMCY5ynuiJUOCDyWH+d7K6+1oaGWSPou8OQPtFQ8RmEAJ/ich0XWzpy
cg3tlpRGDbY2abrE5z7CmnXf8HIJHwpZLtDV8n59rtP62ZmeupnnBTm9ARmI/NRJ8+SaGKo7O0au
2qMuI07gzsyYNZAvbl4RrLwUuyaNZXdEcJRx3kVW7W7thUezlQRe+mM9NPSV9WB9w6F5ApNv4bsE
1dQ08cbI+vE7lFOPEN1BV/PWmlME8AbEdhbIQqBokuiyZsV2gPL8bnFqigbi0JTk34UYy3lT5yYR
f7CYJZ09I+DqyIPjAHQqDBP9i4Sja3bryFJNtn6BENeEUuQUq8XD6qxBjmr0Q+owQvwpm8RJworw
giJvdesc4TWVttcVHkmA4aBpO1iKnL0qh+4ZZWq5RpZe/hSLmd7zF6w3pYX9GKRTUz66RTt6m3wh
cztIwoQwcgzyoR7NrrVC4iT1bsxYQJ/BXCX5pifILk/hZRlBbxpmeekadRf6VWOCHgmCBL9NYTPf
pcT3OT6d3nSPKGGqT2bFYjmyVD9nW5hOcvDXPAUXjdmc50ewiW1adMtCsI7iYnlj59QvvBTm2KZR
7hht+iGOkoBJBkmPfS1I8hwn+O5624Sky4oqR1SPwghndLRudWZc9qPVj2cx/OyrnGhzO1jwo8D0
Gm0/3gft1MDXKOviCT2LQ9YuAnHL9ttVqe9j24R1aNIwnTknTA41p54i2QhWyqy2NY1fhhuxRDaA
0jIMd5XoB3hOtR6zb+ixOuHLsc0A8i+TRfKNUdEn9l1jzNq3pWIsdbzkRXZuTIqTMDZiAexm9n2/
J5wRr4NKOxv7sE6OrHDNhFftN/jeZkk0OlZAS6POcVJSP4s8r+/1ZrxqB2bu1DQndVRUyRdd1MdS
VoJF2gSKSGk4HzpeyFLIxMMKmxxdMXNEKUEZuXBq1Y52CjRQbo0OaWOWpuLChm/yRS/zvon7VU8y
6pUoji1gZuswKBF1BuQQekS/jZFwLHFY77UZbRnTMLFDW5V+0VB/rJsJTLOdNdYEN2ZxmINQT4s7
ZopPspxwWXHr2cLUo592Lh/5rUdIBbtpmF9/Xp9+TFFDvY3TP62Ugdkxc/H35SnwWjukg63wTknq
sxxJzX2qxHAye0SyTi0HOtFRaaARTQryXII+aeTIETTWXnx+J3/4+RbUMiLtAPo8htXvb0SD1J3D
jeFGUNwCKnT21hvH4WiwJBm1MUwwMWfi+POLmn9YY0AL2KR7EqG6cwhzZdZANiU6bt/M1fCjZDVA
5htazwvGpC5Rn2hdlvoaIFC4hyeO4ir04vk57oyQnFB20DJYaqMtt1O3RLtGl5g/hXnfn0N9s8lf
dVoOdQv1R7fLal17FKbiWDHq/GaZa0II49Ty+yWbt1nlmeeeHIipKzunKzcFokLbl2qA/mdiGFNv
5oLp31IaZRS4DAEmXzVzaAcRWKzae1qlADYFHKhRJFO4rTqHwI7PH9fH9h5OhSFs8FxIEqAx799R
iv+M4DQe0VSX4f2cJpn0IdrOfxtiRM/k0L5ikgfEJOgk319H48pdWoe9n3S6SefqWhzDcJkR+FbX
zFWJL+MUJKDWgO/1xW/8w2fPV7hOm1gSGBoc4Gx09YIqnVBbPrZh41hRd9yLqb+zcms5HeLWvf/8
mR5aY6x9K6InjOZ/jV1+uQn+jm+Zg+pVRSHq9znb/7KsRtWJC4lY0+Q2ozIjZd7tvhe1427HJpqO
BxzP/g79/LXZuSvjG9CGHy9/3eRvoAWpEDa+VPiXwXstjiK+xHOzNZkq93p50+dOu4e88NIrKhyL
uT6ELCe6xUBLnFsz1qmqqLLjtLXKZ4nBwfcvntDHj9TGjd0U8FhQloNdvV8OeUWZlrRolfBn03Na
0qqO/HFu4UdI2WaviUx72zfSdLlEzKsXMG7XBrGOZwOlkWb0CgoIRgRM1Mc+9XFQ65/aOq/Vpms0
qwyIgCL7WwkW9AYQN++/AAH+AE2Aza23zgBImJZ5AM81k47PzYRW1mtgzLEfp/t6LthkejDdH8Jp
vlsJZDwEdll7DN4sXmtpTTeJOTFIGrBXmr44Wrkqz+w9LAFAyS7L7o+JJYvw/TPtYpZkmWW973lU
5ycD828qITxtnkkIYijj1QQWBbmhJXdkmESJX7cZpFcd3e0dw/aeUb6rD9deWYllM0aCBGYKOkLh
gGsT91KZevyTWIW4CLy8G9qNF0MbAfwxhnm95AzsoWnxjxFFGgb48WiVcJcN6iKSzfOXpvVC/WQp
vWZEBuZoR73gfaGW1NDKDcMcfu8LfagYys7RTUjZ86xEOJlBF/XmGwMc8ZgvES5gmdf02AuVYVn5
YrSqKWDMW/BjlhmLuHBkxeFk7OjJqR0V9i1MfDJL49BsH2MGy99NHRsEuExD0zK2Sso9GmGDPr/r
nGZrMXfTTk00tQsquB4ejG1n8KamOXtLVNrYmxoDPXj39JUyIAigyJEpCfsMBqLz5A7t8jykc5rD
NIXDvkHujXyujCRk12LUsLdz8zINA4kYfUAfN1Y7WRaFhXQOSmMe9c19j74uwobCqU28nxjXQKv3
8qcI2z1qSlnlW81A7bV3HZW92fTr1lHeD9auAzygJF3MmnRUrl1DVs3q0M/tubv0FgfpMohxfkYr
4yq/Ecj3A6yvonTDflmfg1MQRgYxNtM2oxdX3l/vwDafwMpVWxlrsO3eL02I4djKwE6GKB7re09O
4zayVqKz584nWup9lej4cce3rdXVBrjWWsOBD041MUBmtlpYT2HkLResvyZhnDyFlx3lF65azBf+
NoRHBw8CHrfxaAagso11x/ttu3X6in9fdwyWbRORW+cyXqeicJovHuUfdk685tcvXV+5C/rBdaA7
K9ValNDOrJIrqq5010d0rJHeag99AUQj6SSOORSGrVlo6dXnO/dH7BMMgINtNQdirHa47wmE/osY
YBQMU+fuetxQrvR+9WITonr4/FJ/eImSU5uhAC0DfkMHZ4RAgp5TI/NLnWX+DvnHCFEkOhX0apo2
CcXn7u8vCGd9fXlMXmCcvH+FeQfXu630DtKgXGPqcRQIgT9u8MCfzxp7TL+4nnE442HNwJJBjcWQ
cp2EHRRFVTnbyhasmbagK/SzpkQFUZBAHzSG6+x1pXvLPhv7+aa2pQYxu/GsO430Tiw5nQaLDDtL
43oXygF5C6lrWuCkEbaerpz6b0gfZRqsXDH8UyqPQOUxUvpXGP0fliP+TSx9ajUHueHBM8PtUumz
CTIWAWGftP2UXRZFApDRSNFuEM9EJ9OIzYkqU/M4NyYc6z5/aR+bDMpK4vAIEqLiovJ6/9IisMCe
BFpWiQpX3Vhh7icMgt+6EC2L2UUTJrtQDD6/6Meqea1l8c434YeQkHCwv9SeM/eq9XBEMliUC9OY
EzPG0uPvrwJ7iMEj3/payB38NFTfukHgLVYRznLd0q760B7q08+vsv6Vg7IBHjSJ7djm0xkfrvqW
LrwXKoRDioZlp88FjjapCV6DkhVIA6XY59f7ww7i0KBJgpjgeLFq3v+qQtZCwjxd88JKeep1WnKP
uKvYIcgAl/n8Wh+CAfnCyIJ1HIaKJkfQr8CQ33Zl9gwHxKsYfbClJ3D+9hQpBxMKCoDjpO4a39Tx
EwOcZ5rRNaS5JrFxMZTFvMMJHy1YNGCU/dVN/eGzR6bJzkaZBQ9JGu+fwLC0XpNkU+93kRZeulZZ
H7lzWt11eo2Vki1Ge0swE4KyOk3SRxY49FiMVr4qGNfLHLx4GgTGa3R+8F+cg0VcYhYaowynXuwb
C5Mjxp+3KiuM780coZPRWqU9OlniYgdUTdNPtx28+SpPYv0VkMaAzpa5brT9/IX94Wt2GQGvEW/c
Fwvk/aNRg3ILx1RQNrTwuYTifmwq2zwRw7RsvYRybYSj8MWDWH/n4XOQJnM8wFU6tg/RCjkirymK
e98ql/Q4Ivgl0K0MG+lpwVCBc267pIM4i4dBvf71r0WMS8lgghFxBwebZzRx3qSeh8V0lYmrmGno
pYYGCnqcHR3NsiXWs0yr588v+iuF8P3vJRzD0fmlKGSRLRxsK1VSRCuAybZiVy2ec7I3ugtqtqQO
FLVDuFEZ+Yl+3HhM09C7EqtJEvein6Gd7O6dyUgpXmsrLn2EO0a7A/8l3dBykedgvVuOKVhzrV9A
E5uv+8y1fsadZGs2Ec5g2S2RXC6NVWibGTzF3hOXZUyc62o+L5ZQfVFDfNxsICRQsGB1ZvKpH/ZE
Wp67+KAC7Gr9IPetleXwxl2ssnHXOP78uX641C9cE24hjokwVFdm6+8FYBam2Atjg4besLtZGm3a
I8iStKyx/NsFS4VCf7fiFsy0SKd6f6XELeZCH+k9Gbckwag34XFJA+YLDefUSelh0Ji1+mYapdp9
/hs/0jRYrC6OkgAKCMC5h/eX5mAgEol0At/De/x7qaP1NWeGFVDvq6MFM52rvISxhwpiCZhymRcq
VdW1HjdIA7rIOc7SRl2oat0+Pr+zDycyWSXY+Jp8wytR+DBFS3iFWfHTFz/Fqus8dnv7VEaZefL5
VYiEONws6F6gL6/8YYwRhHVwesmsx3Kvgq0/VXD0donuaYhwnDo3cBAa3YfOyasHMcmVRSXx5A3C
Mh2ZY5tVNIJ62ROGi8yQceKPOZM3RFC0T96UuS9VWk06osuxdM8NYOFyO2ZCfNe0ZrgsXNU1sOMF
PtpUf80SrPbBhDjQ+1S+3mh2fIyliIHlRBV1ra9BO2YcSDuIMFwVGHXpQ++ee2mDNfmCY4aHw1tM
lz9biSBIYGyBPrNF0cEnWf+odB2aplG0sI/orft2Y/cgA8GI3dANvlexOIWLb1UnUZMxLBnbXg2A
qEKo4zGzB3tje3k6H+MEhRQiZ6/Xgno0e3XUM7N2vuH+g5Z3iVgQb2YzyluvmYYf0q2W8ihGwoxt
tWPW8ALbdsYzPZlqcwcsyjSzhUNcogAcuhfSDIwnxnzK2wzIXiib+4mhiRyK5qorOqzreFEh5GQH
LwLSDeYVDWpQcki7sV4TrIOwP+ma/hE1ofUGG8A4XSYDdqfWZrW3tSsPnVMx5+U50zk9PVnSrCw2
NlwpGDfYGZHiuMiY8pr0RcS7iBO4j9TuN8KecxNap6LzcxLb1rDzNx2ubtXt91JGrdjXFUThQA4d
tNOxK5c7xDbi1lVx88ikHX+ShbXgbpi44asLKbQJg16N9WVkTeOri7kK8ncCOZ+wYktIv8B8/RbR
ki23MUaBmh/bmYkTHN0qzk6eIUI4a2MJpAMhNz5CGJRl+96IyiMBX4iIqa50813W1LoIMGZvsPDU
6CUCmNyQRXCvmSrK6s54s5KuVX4IToz/HGcjgWBwTVpOAR2TgFJm8cYbjeocDl2B3Sa1jU4zk40R
Uu9yhfAKhLfHTVevNmK6O87Qegi3wIu6xMtUDyNnNfIap5eaSbx5FhuEAIjeVta2n9smPas0G3P3
NLHah5ZN7qqyY5cMgbjpz+EHlfcpBjw3aP8Z6KscMW/Qk10Q4QrWet+8wohvUm/ybH8EF3nBYKF+
UcswGmBDnv1QUKrZm7nRMRfnA4N+qWGijTTGbaQMXMbB8WZSoRa0OlAMxFDNuCWsCSV0uzSv9Db9
cYH3HrkOxTxgeU3U5CuVtJagY2q6XWktYECdtHgwg+pgdbcjSX+7mEk9r3jWqtwvKc6hkLuwlzdl
xhe5wabT+yEru3nAsIKer4tNC5aRoden+tx5P+dxiNgK7BjBt1B2nAVV7zb9ZkjKmNG/ZddaYAKH
l0HnykHsVAS5+jSn9rygswm7TatV8OjoCaIvw+z+sB87mIGhtMC+BIbnQWmjGGAMTJmFj4WEU+6w
C3VuS9sFMEuBeU8ZQGL35tjT9I1vLPzWMOY+LpssuR7LKOtPV/6VvcFwob0Hhkv/NrpLp+x1DeEw
IQKC5kh7f4xRbuUlegW814rUfOmgCPiVVarHqoq/qLY+PocViTUg1towxggRen+lpMuKPBnpdiz8
8gLMMBF6aPXy1bn8oYYFWkM644GuQU6FK/f+Ml0YVh6jdZgM/chsv+W7ecoxOVgdA9wTPip1ZeTu
cFpbODfkcdU8Qojh46ly18fji9HIYuCuNsPqMuCI7aE7PNaVpt1iPkLqx+en6Mf5CHdLvQvNGAfx
dRDw/m5huFS5FqrRRzUWEX0Cx56i001/AvjYl/2E+0fVz64Pghudx8lUnQ6j1f9t38tNgJYzIaSS
0RlFvL8JQs1MzkxGEEVhYAk7hwbatunRlJ11MYDif9HZfCwcuBxtL0NvnRd1+JungRGX6zBoG+LB
vIhEUbxM1pIdox1AieQl4RdLYv3A3lX5/Dx6bNY51RoynYNpQMYho4kEZI48GPx3SRohvKUo5/NS
xNE29EKs7MLF/UYAprNt3ZCj7/O3/KGVW28A6A7iqOHxfA9KxcqN5nGZ0D4J7JiD1SPshNQW51mm
6c8hLcaHKbbk/efX/FiDc02qMqAFy4D5dPCjBbFBuE/gtREmWQqqndTHE5QdmKMYgX5xqT+8UF0n
TowZH/2bsSrLf6/3CWLSYotBiA+YkSRoor0QR5vWsh/H0XP6Uyce1COwQx7trVQCQNsCm7olDDna
2e2sbzhp9PeJlhrfsVSGsYVAZOn3g6z1Wxuvh2YzJfICtVJ4LZh+FZtKFsiNzKoFD9CWWrwsmIsk
Pj4Y3j4HRbwtay9+DoURwZyjTT4dh9I7J+DAjXeGNUgMlEn0unLDdEbaO6nSCWq9WfYTGskkSHMz
gjzdpuXz7Ohxsi00s34hH5WTL59GgntmEkyCTktRhyRaQUwZOc4xdg5EWb0Bq5M5gUFKC5ljJEz7
HBuZqbkeitgt/HlJk2rnmhCi/Abt31eowZ9eBavMpqs1eBmHXQlz7Y6AxoaGaMofi8I2zqbi/1F3
XruRY9m2/ZXzAZcFevNyH2jCKyLklXohJKVE7zY9v/4Mljmoyi50dj020CigqzszHLdZa805Jp9O
GgBtZKhvfua//5vXY8+gZ0udh8LhVwnCn7pKNrSVBd0YFxhHwYg96yFp9IlVF57EzkbIjS7/5BhR
/ubJ1nCx0MLib8fQ8sNuhc3KkMiDmZjmLst5Yh9f0arAFKOkfatgl27iClwmE9D0JNIJ/R8lNR4j
MKyOPO/QFNrBkMqan0pFKn6yt/3tm+N8Uyh++V7sHw57qRltp1wtzA2+92ctdjLQP4NFAwukx0/K
7L/ZVlBEs7YZvaLh+dEo0EGNjiXN4rWcdHCTpmlONbiWIwrghv9axduwiueffED1735xCm2yoNeB
hPVjZnlfpXEiGXzCIXZwMDWzaYbHMjNjfVPr6mByQQ+jhOyjXH2OGwm3oxPiq1c6RKpgm5JhPrEi
OebmlH6WKyLip2o71GDhoKN/Rj7X3Rt04BZPtHozbZaisS/8nboF8ZIElsFIswbodlrBookQoPTS
0Nk/2dL+dahNXa+CssClpZsk7/6wZQ8s3CmkwefZZi+eEhpSG3rTUMJrpXQCgpAL7HOaBGULVWGc
azSIM6nTccKY7Uk0jtj9+z32by5PvB/bIs+VQZb8o/dEKOSAIWxHQQdVFTaWzejJZSoW/aSsxz/8
42G5GrC4DzLQwpr843xSYBd1iG8ZPTmakx3soqoLZkTMtwRHjYprlghsGeyl8dtCA2h1+WOwR+pf
RG/pROPazUMt3iciNGqQkmZxJ3O3sA4Nln6kkCzMxuutebqlcTQ9J7kkC3i9I7RcvY2lBBEETFQA
1CaJiVFGkpYE7eA7ha/ymamTRS1Ott4djtv0ZM1OfM1yZN7QGbo23Nig0oESkbn1rCw1WorMQmPo
Mdo3v/KwyZfNHDcRS0NNjZ/NPH9tn//lkoHi8jfeCf184ILaX8/AqIMBCKHD8FCaK+RdSdhYpSXU
RsbUy4Aq1FKe6c2pd7ZkOB270zQVB2IU9KcE5OZtNuhldMvVg9TtkAFifwKUScLnjHHZrzOLPoXD
u+8Dq4U6cG9Z5BsEnKiJ+E0s848Qlf8Zf/K/LTAV09qf1ty/AHdu3vKOo+i37NUVz/Pr//93Fz+u
e1RhLL0/UJN/uPgV/RdlnVxwECHvU9D3/Z+LXzNhUHL1osinsoQpylJrf4tL1UiPQWjGrZ9rIU4i
qq5/ANzhpf66aOl+YsnSKKrYr1ZN53pS/OkUlseokCL2H9dATJzYPBkjhHjSI0qzvy3rwUvmt07T
rkr+tsRXu3/sq20H7sOc41u5T7dausZenZBZBG17P4Y4e9udkJ/YcHeA0N2kUIKoofmB/TpcdrZy
u6g0zY2Xpb5BK+qtLz3WD+q07eCDD0ep/iAbz5ECZd5Fj+Z0K+dbS6Azp2OFsX4q9x3rENMzGXcu
YQJ+Rcu0ybdmvWXURCNDHCr+lYUA1kz2dkF2FZQ+GQFNIj5zguqEkVHnX+uIVoD+qVdXEyoy7I57
bFl+Vn8t46plfJlhgShF866E86WT572k5SSkaEh6SLzUbjIZ16IkaMe82Nk7W6KXVJFHqwryjeqa
iYmpGzKLE4hZ8+TsQ63rU2Xco/rfxsPbpFVPBmOfKRw3xrwgfRqrXRE+OQMwk5r41Co+RviIuBVu
YMnupWrgSwRGpAzkumkB4z4/s2ow2rOvTF8Tkeck4NXW7Zy86s1+iCc20G99dIwbqGkWbqCMDpM4
FwmzOofChUnvGOKPcgs0ioa6y+VPZfmwwaM5b4rJTE1oK6SelLb3lRXXRYgkwvihtwEjWjtDRIGg
/yXjMZmsFzlZ9jNxoD0IEokrbm90N1i3oQKtt4gAKgJJrr5T5l60ZNsh6i8TieWrWV2Fz5lppMzE
2nbmWlubOO9qwtOm+qyheW/Bl6lVAI47iOPWHeHmkM8QxM1bmUeelPLoJLq33tHjA5wWsKfIZMn+
HObkWHO3Xqp7mnhT+h1kHKpU/CfW6OvdfrJJehWvMmFx6to0Mki0SOn4YjofI0bfLc+3kQcllnNT
IwGUv0qL2r3ZrvRyf3LKLQfTySyGoxVpbhmS2lgm28W+1J3haVYQQTvA/H6IzKdh+FYvKJfym7zF
pxXzHlgJ6ytGxqvCPLIqU5RU37IZliJnmaztUwDlaHtqMfuDNqFiSF0bJVNEx3pADrDgOaHO9gxd
2rSNhglq2ZUxvVuE62MEb1SZ/KSjetE+iizZlQUD4akkv7akqojnDao71xwnfCZQiKwrZFBPkk+D
QjAveOXQ/9NOeP3tGPszvMNa5yh/Ot1+22BQUYMKWVsFP1Z4DO1UJ+4ScM35F3EMYBces5HfEtsv
WPdFvWLecx1J8Rdhn/Qm3c/EJSlDHNTLRMrnuK3ycDOZmDhwKQ8RYSH6tQD4buIAcGBT1cp7Od0B
xVhsv/uEROQl/BnuCgoVnj5ji6o2Y0oAFMNIdThW8d3SbEAyMGEiVMNWAJgSiqq9Yh3E8eHa8hOS
4YAsR8/kfgZYwp2o/JeTqX+PVx1kKR3N9tgUABPbPXcZ0D8tHfYh20rjQ86bKNGGMTNE9XZp47ui
I/tz2v77L/XHify/fKnrTftPuzbXIIi2Ol/qkj/ibLvqVerHMPMX1HtF+TrXCp3QF9PiS9kqswiw
Av/kd/1Vo/Tj78rNCyIAZlo6Iz90CUr8LDax2b2bKVyv4ecDcspW+yDODj813xfNLVpvgSdoiEC2
uZ7d6ea+lF4aa48MO6subBWy+iQnJ1a9NO8n4xjZ29zxMxDysrnDhstm+pNYvx9KkPWL45JKlw8x
PSbkH/P2GDRZTJtwmArnve9yv5dNZjmnOVt+8v380Ev8/YUwSgDIURGF/PgLRX3ey2PRw3CDuu7b
QFsiz562iU3mx89ey/qXj4WQdTXSMohAsweM6q/PA4m4k4Rbs4dtdbJL884KlX3SjjvcJ7vBHHxa
537pxFhmtJexBjVraHQn91kVGCgkspGcWJie5VK62ZwyRKHoyvJNlII5z4tnOZL8iHOebFPOzmKX
l9V9GhX+qD3FLF4S9r5LSP3Z/z0nb/YJDWt53c170CTReWw/FD3ZdsZ8XRQf3xCZbuIwXXT5trF7
nDv4d2eEOQqpZ4bvmF+4HD28ZF7EwsTBT8CncIe5hhTreBSEr+Rk7yt5Ok2rLVdhKxmnwBL5To2e
ciITIMLsa4IbpVhCsB0AqiykK3arg4i3NtGaPBWomSe/G84K0cgV4/RC9RNF4a6ydi+F14UPcr4H
aOJiS7PKWzC17Or1ZkxwARKnIPgarG9DJDZj/SwZT+sxbEFNNeZn5pGuBn0uLJadE5O5p9/X1uwl
CYGO8g3hU+QNfFfkU2Y3vklCdiw9oK72mvw7XeODXARYsA9zT86Y82Ur3y2+Ak0OJKi/Y/nWZ3Ay
rYul3KXFZegQ/+6z7m7g5DBhjzTSc5QNvtz8egKA6e9gETY2CWZKwhSnRip0GhVQX5knrfG7leTm
du9CN9ou2uybce2ZK/2TS9uackH/ix4gu+fsSpC/9fbU6DIfnRh4nJTNou27pXiw824bRzbnZ4KW
dxh9sqR2k574bUf2VLWb+fAaXlqHo23pex6pD5WZl5wrx0UJKoWwiWQXgzrOVQ9j2daaP5hAkcCD
7pJ1UoEEpEODr4JU4VMeOX6lEwzA3YyXK2OsMELfp0NIosZTBid7NA9qy5x4S6Qd0V5Imc0nZmLB
gM3NMq8dcD17sXbrkaoRgE4KKRUSO3dJ3pNU4tkwmcmfDfK++/B2yoIwN1gz3ZZHbyNnhAG+EHfk
qkgC6z7agZ0DSGR7g3EcyKOD5XcwUmdvFJY7MghD/wiFMXFFWOITvFtU4z7XHmkh3mh6TwVuHpR6
G0aPdoxXzNaIotcwq4NkzyHykVAY3mHj3drSNQ4VDxBh03+ME9kEgvY3gYq6fBhmrgQhJkBrM9rt
oXVC7jCpr4KnHU3uI0igKvWu1EWQg51UwCqp9Vcl78zurhaDm2o+KWLuyuMddXJ9Mtt1opdkYMZO
wl/uSG5VqXsibbn+jfbnYhaejREpd4AocEQqT2t7xVB8Y9lp3LgKjUO8cDiogeclpF080IHaS2hh
nDG+z3LVXQiDJvTeAzYXylJgwQPv2w+p4vfSXyAf4p9CMjeSBxJG9+uVckzJ4HJWkjEti3jYxPVH
2T7XWQ0KnjMju+imvOn6b3ISPxJu7i8tiXFNBEoC0/lOCm9aOi72E/kj7iJiL4m+1JqrJs4pnP3k
i3s2MSRcukHW0tfFRWpQWxSMNyeLR/WaZ6yXiWdlvoMU7tr9s6XeIHJiHvm8uiDxsnuYPz14MoFu
qh52JH9WXyr50EpBDcxzHno/Js4ChFQodRtNvSo7crl8XQ/U+KmR4kPUssdW2ZMzDkQmwcxPjGAt
JXolv1iw/8xm3mjlsm3AahllF2hMswfmvUWc+xI5clMO/ihsL41ie5E57VLm1bm51wT3FpNZu8ky
Fq+RIIamaPb8Wu40PvXpo1J+ldyVIPIwzIeMJZMVNnN3Sp9a0gJwRPrpfT59Nyh7mqrfTQVo/vmO
sOxtNy+HuFjxTFjPYnErtaSzLPsQRFlp0VARumcmO9BwNHhUF4GCq+KzXVY3bXnP0dCueYpd/iCP
x1jwlOb7wT420psyotDjrXQVrSHpmo05QooVGzwHZOeANFklua2rGx8jiiBbYdnKwtd4WjuZWOg6
YIqCHVra8CARYyJgsZVezzmUUdnaAqekQWS59WzM9wXmFhv5yJJVh9T+rnSELdmHnoAsCvJtlMSE
FhQuurV3oqkGZzfqBokIN2iJjmH3mMm7fszdQdAW3w3yt7Hn2MSmDdigtsq9oV/AemMVycZbIWF8
30WoFcKD3p206Z4JdBMSZ6XyCU644HyVwHpEbbsW/E4rfbbTS0jtxd0Hu7PfZip7wRHviJua27F5
Xcqnen2dIj8XIn2VGHAMRvOKacsL+9JLn5qq9e1sYXtRN0ScCCs6JTOFBA+tI0+EW6puGcleP10y
Y/ZHSDgWpqG5ts4S9TcI180SwzQYqlc72WWD6hMYdezWLNVlo1PDZkEkTw/QzSrzPGTfBusVde2j
IkxPV77WoKR52dBg9WfwGfnEc7psYtIGF5nCJFb95XWCgpAtGzQ0IQVRnOy1nmCbEC5Gy+DHD/XC
n2VoERYbeMZOBMrWucUP7qcLYxrF8iedU5tHdepbd6F0rU1o4mAZOGRW6KfoNriPkRxGZOYcBJup
UW+LTtsNyiNB7rdqZQSTHbNYsm0miEu1HReRzXPDVj9WA42+jESw+6k99T3iE4Ip8rA+Kfl9y6lM
kDhY0ThwrBeK+7Nm0ydpHsPpE5TGudWKvaQzDld1Fz7hl5yQQ9cRtMRQ3gnoSvDDfJOIm8I+H5Sr
iiafQE1A6itCaKlsxFnvGyHl/MNIhGtRGLQX+gDU76bisa5NRtIQYdfPb8/UR3HkKnqJMrvD6R1t
+zJ9ICGP3WQ95LIDqTu+040uCQxBSl6lKbtSqfo06D04/AXfj7yAc+dhTwv2Eb5djU8IdI3DvbxR
1ZrgI7IhOWJy6B3SwHkOv7tyQPDKSIzSQ4fgBKqFnzHnmnNuckyYy1Wk5eWZzuVkhNeAS0iezhJr
max0iBpfzVT4rZrv4hILj3WdnENtCtfWMjfJ+CwYdvRlG+mI8Gn5ZKqxLSBX2ZVBXNVy0qj4pZDJ
p2wQR2ETxlpvhVbjYM83hWyf4/WWorWXNJkeNbT6ib5Dir0BqgO/hKdHrm/0qPIRK1G0V37WP0Gf
8voVnBXypKaoj4BCpdM5Bw3LtPem7i4oUry+EMG0Vq1T+aamzbkX0R6ebAi8BTQtCQpF/x2Cjj+Y
+aEflH1kRhubPFOuiN7UXAFvBS1JCilzHIeLaIw4C/mOZRbfNdIbBrb9hiT4Try207RRp5a4zMYl
l4Kkb06HAlODyu2T78g2ClBWGzbjbkUZLD6seTeSIKGY3wr7vu8AtEccf+ULT7Meesosb/ElMkgi
tUQyffiVfh6+rlSSWCLqcaZUrhZ/rJ6EumxKlG559biUjxQFat1u5MXY6Pka9LkR9VuUW1sSoItF
eolEduh15dikL9GawcSVchwY/99oU5W4TptfyDs9k3mxX7pmm6jjliacoecHRjB+USZ3v9bD/6jz
TAuQ//yYaARO7aOqsbxGcff//7Pm9H9ROBLY4T81Dv6lL32fV8Nn+dd4pF//yO+tafMXFOIwZC0U
RlSNq4ngdxa89guQd32d1aEgx5dJvfkHC978xcaZRbuYf2AGthhj/t6a1o1fdJVhLnQ35l62ov4j
Fjyivx8nonTAVYRPvD7eGFxh6//+py7HwjsYzN5IOJ7k4kkLe/tds4XEBkXqE8dCtO62czTMNmHg
TootU9FgrBuLrkEBT8rxA90YdyTDEdUunnuCj7XSUs+yPhetj5As+mijMo6Rei7SGVLEMO/kPIyg
aGBwULfkwbN2ZiVhHq932KoLot4ObUpIdK9qYGGcVt2WcZY8RnanVEGNoyzejEWD7KwBtvam1ilF
9yDgsLjwhiycmsswVf5STpgyE9MyyXRoKgK/21wToZtNxdj6mRZmlz5qJXyRhtYqu9gMyxGzu8Zb
L1OV3rLRNJ7T2kt+0CpDMO/SigYE0ei8CjA+AN+NFOfuUBHFsodLEpFyY8vzd6G0VKAEvyhvaUW4
ehp246nJp+FkKdX8a7CIwD4/E9pHlRezSwgFa0eAoyLC0glIz9laPUxxV64NgJ6TKLuXNIoUiSay
OUS7xqmtwW+WdHoBCtncaeXUcoHsZa4ecJ36F6PWjSJobUe8FJGhf2MMaTxZ0UTqdOM0l9BMBm5/
kzkWniG0mFMPNRmpMVN61mqHMFUOfRXnf+gsuxqMSod0tPK6yn5yopbmHnd1CQFhqZAFLMluU0sX
C4/8dBV6fgxroKoz9wJH3xEoUzam1+jJvk1FEji6PyeAhfPpjXrsVlZOFVgueFzP9FtXAOvSnRFg
+A7TB9WQPAKkrEDWivcFEaONhNQz6JcjBbkYc8Fou79RyMshRfMy9f2DHDqHWFKe8vYzBXfWrJ2K
5FNvOtiU8kvSl6diTWCkg9xjZMsl2njk7SqDJHujrm3BP7w0Gbb7Mj03RAqB+71l+dHG5dJE7C/V
wUzWUhUwLq2mrOHWPXH9Vzeoj2PXDkHFZ/WJQACxVTXosFZx6mTbJaPnXu7sfYowAr9Epz7gV9Tu
zXypPjAr7LWJR9Aep8mPSZBM3UpTHkLAELSTFEKRZOseTzMjohr9NXc429CDQZmlF6ZNBFw3/Zea
iRvTTq+GbdfH0mhTbxjb8aFFlSasbNOH/SGOBnG2QPzroEGjgRBA5yTUxLf1/mq28ibRFn/RnWdH
eZPnMyHIHnwdRa/RzTwjiguYzzxz3QgKwW/KnVENrwBK6IvCg7PJgkxUoLo0IiX8zg5cpZTEk255
NfWBkWl3r1nAYlPTq9HnwS31JZBteC9y09jYDpnGVnRBvOOxWfq6w7ACBXliE/RJ6vk0wm2S0mO0
tmFLCYqRcbJBgjhkeudyuTM08tp03otOmVt11X0vPcb5h9qHR82CFD2/qCbyTaf5sFIoPckxgZPK
kvWcCeJu9BGbNLcjhkBzJ5Vu0g54rynoIsIG4/vRUR6aqay2se68S0xteOqOA8ncakV8kdGQEitl
tyByYUWI5sFq0FvI4wQ3uNA8y65vCyrc0KTsbcxRo7J8MbvuNOhcMcAp0chNNwW43n1n1v5A+alL
TBQIWGMCUe5MuXFjLix9qnpmOH4a/bymQPaqepsIY/RVbYY3H2XXRCfmHcP0VDS79Zm28zHcEs4G
WXDKMKslRnackDjd0d/3x2b4ZkkVt710uJkJVtSW7Fk1jW01AIEgImBLt3lvLPZ9scze0I4bHKju
slxQhB0cyhPkkAhQeZKHNj/LefKOt97FzdDjvYdn6GpNTkYCm7yzaWi+ZIMwN0vIKm5ftEF5bYqJ
Zl+R3pdjs9Vnx9cL7ba2kotckIsqE8uJ6nTICUq3zlYpCIPMZmuovZrZoUUgM6y+PXyOQGmv9NcW
mg13ozmg6MgOgKGHAXGa0/biHmbczSB9MTJ+nDVxp44HZxSbQViPHeSTmogg+jSl2m2nkXljUo/T
MVpOFnEgQmJfVtLksqTNaUmJMjbmna6zMMd2Mze3cY0HyJTWGNLAyc+5uoP+dxpj2/KwGEBCRHyv
D5GFwRX+aNpZARnxSBbn0XFw8wxC3aRNbfsaAnqX4HlIbam26dXwq50MyG7ZLhktFDvo5t8Kw8x8
ebB3Vt1cOKaZPUBK8rJheNRHBNoxHS0u7dhHgiqjcdSO2ykV26WrT8SVbA1yTzlnl+6SdMapDT9E
Lp+UkRK/rDbdUARZxgmQToHoC7JU1e2S9e9NYpzk2bwqlWBWQz0KqBJIGPvx+6LunaW8WNPFlug0
tleZnu4oH3UblZ7W+gpZt05VMJ42JZ2hzQKEDDCfgH6WtRdo0W6fC9zg8viW1MhwZumdKI2vIlGO
wLHo6dJAn03qui7ZNB0zHWUSG6vYNyN978h8GHU0S/aoRKBtThKjziSrL5g+VoefVjz2wvhmL4L+
hPnR4DBO5e59ESscS6reszlMDmC2XJyXkBBsO2hnfaMRsu2GonqJJTHCR5ev84JycV6ujrIveqZO
csriqnyJ7NWaE2zWpp1G25nN9y0xxZsa6vzK7WWx1Ru1m3YNm7lCEqwPwY7WRnSKHMlHJ+/sIjo+
0uB4hkyCjGTxI2WnaGwUuIL89fOTLHetxKTXMc6LoGEItyENaGcZwqFjp0+70jZYnQzWSc7ezdoL
Mi4bihwG+tG4Iebvy+CEyyCm+VPDNBm9pTGPu2o9VjNmjPYFhbpOg4uN6REDyTHCELPYs3PbhVfS
55+nNNs3jrMhA839FQZJIx5oxREEQ5Aa+NKieNtoySF1ooeU9B3k14NHPbfpdQCgfYyobS7HQKTy
M9FHH4Wo2MfmnRDtue/o+0ssn6rbZ7PNY6wZG+L8vkdEu4FRSW5auz+MdXZlEmw2pCR3/jgrD4aJ
pECEI97KDiSb3RonAsT3msV5UHjmInYSA5dzymcjl6zLnG2vDPI1Ehz5tAAS4jTS71VIwxlvI3C/
Ch9HwZ47vRVo9vOBDzjf5ynsJFhCTfaqpTavUn6rI8LRnfnONhnlz68aysmEfry5DLfANYIUK1OZ
fVuZ9dPCnGNKzo3NTTA+5QQ7Jib+NntnGsQ7Yo5U2eBRdp7yilttQSRlmnLS0VtTbYzgGl4p0kTQ
byhri0Wark5vBAAEaejH9MsgZejVk1mVuEm+LfVznJLg6YqkuCQ0Vq1YdUdT30Rk72YZ2q41rmyR
qjMzMYuWud6p/GTmwY6j2KVEjXaJ2uxTVfbngQ86H9GivIjGuB/x3jwbNedxTNyQjLiEHmaoKlA5
JIJVZhR1kI3bmbJy2NSE75Gvt8zccrlIynnrrYfrpM2bkTcy0bYuaXDg5OXx7Djr5OWRuijAjKTD
KriFRi9uE8Kd/CFZ+yA1PSEomPBwtBv4dU9D80ne8nauLoN8LOouIIEUkAszqFTf5PU7CBC6JicL
iUcVzA55eK3B40XCoEnp8QljYJ8Vl7ZmUNBVx1bOo5cBAnULIjafwfnrMYoMukFCgpav6/eEMoG9
ivZm126VfOw/dQNKRd+RgJh3QWWkZOIslPpRFTEvodbIejQM5ZBYVBQvWqNwHS6vSUprtlG7p2Rs
mj3OYc9RVyEMMTPxLOs+ODU4K512X9LWXXjFrCHdkQ7UhA+q4f3B2Xuz2q0hOS6SnXICVTNa31tT
+LMkPxi0eJ2lBtXRxB0ndw7/0epqry+pnharfWfiisdf+971w3hbko+gNauEQd/MEW1R61O359dG
HLSZ6znTJ2QVeJduZsXYJXNv3JaYvOXlmEjqZ4GMr61wgwmalCFXodKhmpBVFjkrKERgpKL+tORm
1WAH630H1I7bmsumj9UNkNyHZOKHMop9PL2P+bTLU+0mZf5k1c62Je1+EJ8wewIjoQ8UfsDfuXTa
uIm00Utz3UtJ2Yyq8hhZ+cYUDgEW6HWGu9baFcUd7xWZooSaIzaeTE4a8FC3Ku0ytVe8Si1vUsaL
vW3t9AjU9vClJdQX6vwgWvNmiOSTzWZ51ot+i43O70dxhW/oYYdFfaDRfmXS6reKdDub8ZvSE0gl
j5pvCCUjynGAjieY4hBMhD4klO61xaAXbZysyXidsJbuyCHZTU0d7jMzIu5nkS6o67nuyAxd05fc
usPX4uNJ9JQMxCZ+SVc2cvGmYbhqLPtaAjoqsoOSimsYyhZBSvDd3byIykOZC9+OyhsNa0QVw3hV
zHnD//FriRRXmrHCAF004LDGmXwOo6e5bGHIBYkGt6ht0ptokTxtKoKm0UnZjBlsJaqFFrMfX2Ob
/VxlNrdwPSyokiP5LQNruEu1XA6EilFQAptCZfwAUdcjhjiYheJg5qW4wZV/wCGbMut1TqpgDXYJ
YwkDB6VjME4iP+q+mNOwCUyJBWxTr3o6OqWlEDkYBc4N2Zm/W1mLoo0opgO68e6oWr3m5VElfUpk
iQSJIp2yrPlo2nCrqRI+TQzLzkgbzbTj2Sc99phqNBt1XbJnDy1msOCOOUlomBhYl9sBCqU5Dm4/
aUdjkfc6E9ustW+I+XwG47wraInONh21pUE4JEWSpzrtWxENW6tR8YPOkxqMGMnphmujQ9xXsezT
SBvuGi0ll0v1J4RIlkWPnKYts5bZPnUh7WMLiZfK/VQvYXYm9W3dbvu4NoMhrFyn2ptz/7Uk+/X3
6zcLuR6jmzLqYjGJlPwN7jvTU4xTo/W63G6/IR9nCEMKevcVqiCod0zwUuaTjizCDTpG7FBpBr4X
jxKMUFeaekxT/eKsc0ZG59yjIaVe+mrl4OaMQ/gOcDr6DsKm8FwiaRZsGMpEjpXJYpY0uQWrCXDK
K7i3voQh6aE7HPGhvDUrUyEfFzPnZSgmjHuE5SikUjYcRh2Ll0mpotRw55XZuoLPpzTAPYkKWO07
9TVVrMjct50GyHdoNX0VwVcUR5qWKrdcmqiDZ7JUairQJX6hac7fZ0fVEmRm7YjT/1uKiklcJkVc
lSbi0ko14p/Fr/9kvNcsv+np/1HX8z9raf636W3pHP6b1CwUpDQ1/+et/P4/u0+xfEYVXsy/6G/X
P/97j5N8SgXjFPJ3+odrRuX/9TiNX9BdY0O3IL2ZJLHzZ/7ocRq/4EQiMgLtjgVwdNU+/dHjVH+h
BaLCq8P6SLcTQME/kN8ieqWF+WcVlUKwFNhZzPYQNClmfzDxTT3hvqRHpZ4+iJYsyQkXjEs0un2j
yEtOqlRZt9+wukZcTI2I/oYtFph+BbxD+hgTg7lNKjsUJ0B8x7eoG5XHNiYy0w/npTS8qhCcgxMo
NyIPBoPgg8nuSNI01Lyx98QOkPGjDhOUcBzuaEiw/bfibMgT0xmnneUvciHHnD9qhlPQD3nOfDeT
8ieJgJ6Qaa0KxADCjaWT6udoB0vtZMbXsAUQ0enJs4ji7CScHqmektvc5caYKEUaABi9q2Uq9mFe
9/BbDWvkX0SqslOSgasJ3nr5YM/2KG46p7CXLX40cbSHUZNoyeVmEFk9CTR67tzLhaPcJHOY+5Al
+Gu10h7OoHrTczJrOaLUlDgpLvUD5YXZLw2dMFkFpBRmL2EUiWOODobD1GRgR80GtB2Z0ZxUbtWQ
aclmkzZ3Qhq7rzYmgflIcDvt2yaTHNl3ioSELm3MBY6voXW03aJD2ztBO0/Ykg05DJRGRiwRmsTG
E/brJK8jAsnBHTvLuWhxZsRe040GxfKQRwQxtOarJEgycnvQqx/QTKwPSQfJh3MjYwhrkHTphyKx
dlGYMrXU7II0jSEP40dL0gyBDKScLCqbLDsXdtGdW7WVJVe1hynnPh7ylMV2x3GTKop6MnFwv6qi
D2c3KRP1iSMSOVFac+VVcOLvCtMyhMeXT9bRkpW9iRxaTx6HPCV3kXVRP9JGjN4R4TAL78PKsl00
CstzYQPfQ+xWFwg8Zv3Xl5ZpGOUZQR+uIsvGdRlQhROCDSANOn1uTRt4W2p4NM1+bd1VhDoEdmgq
x3Se58iluGWSWqcpErHEjLv7YdF5a42F0lqbnXSfi7lK9/Xc9O9ELI9ny1yy92SSu/MEnQXl3RAp
pwVXEfcvwwzvO6x1JrKPlmzQQbf6NRaRycFBlfpRDczOzGNWWFrcdKUkP7ad1ek8rvX42kaMPjz8
mORw6vCNwJICHLiXmKNwLCaz/ZGkg/RsswNwbPTpxLQ5VK79JMP20mE8omxXWXQbkz/M5MDKuNfQ
O0Jl4oCTDmTQIMthikzlyaBF1bkZPvcH8hDIWBU6AQ6+mEtL8fQijjGizjSFfEMucTJFjRSt0bDM
FaBdO/p3OU+rDKKktFyzzCmfkylXP5ywEJ/lyGkakHXJFzdnt205jrDclfEll9XsThtjbd4OrVwy
CJjimgHhkBGuoSqhfRcOCnLX0FJaUAPGFIEjUGazoFdh0wpIS7ljWq6E5e1ozuRljv9L3pktWYpk
WfZX+gOaEFBQFF7vbNfm2c1eEDNzd2ZQQBm/vhaRVV0RHlWRkt1P3Z2SkiIZkml3hqNn7712vFAV
ZvxN6/YY5TqzfCWdytWGXo0253na1L3VurIYEIfhmERDzVELQehsOlggu6CpvO8cvb03E8Y62QOn
d/ARB6OSW89t6WIoSrzX2Ivn5zZz0MTZUSXLznd5+EMw97rCUuFUnwUa6mecu5gvEnuyh/3k9QAt
TYRXd69baCGXMgqdl7Zv8ORVnZ/CiVRh8lK6/pRuGOZjiZ+w8lnD9Qj1Ix62ZkON2fjFfcKClFo3
Gp+vLfSlFS6rU6V1aPVkwVskewvywWvHCWDE0wF+ZGPmvl42LPbS+iojZydZ+boo+zQqYmjOFtuU
N2XcVl/UEbKpY5zq74lzs8EDL+I/CNXY+ERyF7DIsjjZjvgJd4PFkD7f0B27yF3ahSi0ineDOKeO
AEcnaY0jo7IXB48jBg2OcDqUXNNj3zp1zCsrUJRv1yaJY/FCyRBib4KJ1jtVRFofrSLnvFP6uqCx
j7TUDV+sMtz61Bno+wYWeoazu8MO5aAG/ZyrQaBpx6XMHhe9FMW5nRdy8H5o8T9PuGFhIbMaQ1M8
J8XgMgaewAJYY8/d99y03zleungtxxTjVq6UUQert1C//Hx5qGs+UxIiSa84Z/rTZ19VxasPSqU/
1XWkLiPPwRlapV3/ZZJ0vB0s4zeXEjc/1qnwNrH7ati3VkIkL+2Iiu0iNkT/pOznV/uvo8A1Beig
wMPhRP1K9POqUXIlT+ttaLLujohNcsF9mzStMvFeZLSkFENYXc4ZMI5/XQv/f3MqdFYgw39fpnrV
Tz/KzxrvxZ+iWOv/6R+zIHI39TI+STkwbWuhJxPfP/RuRkGCWB6hVK7UyqbQ6H/NgtImpeXBgoD/
DJQKLNV/zoLhbyQ8+VshQXkSXP/iLCh/MXHDgeI5yN+1c0Ap3An/LHdTnZnEbh97JMCN4fYxzXvD
CZsTWdF+NRr5c9LQNJOsdO5njNBb2cCEzOysxOlUoq3lC8sQBgSiTpS1MBejigo6MrvFHBcaHFjs
x2QtYvORlv6HVtFL3XpvzGFseVwFUD/9ieH/CWDOuPGToto4ydrAhMNma6orQ23SWc3xA4Ui3701
fNB5urmAYQP2LkkUl6EJio8orMsqnJHTkuizmcLxzTgUmk9Lkj5OY8oxOIZEssS2ujYOQrnvzxV4
XxvZpiSjC8Q653VSBMWiYDkEMUCdpC69WzvCJBcRXLkK27HbUrWeYTKGTeTOz0EVvcflYM65yO/B
FBfkaHiWW7jxzXFtbDz3Ftt0mmQZnXvnnUz0PauB6Uh965dKpuIcmgIXT1dzNIxQ97jGR7EbHKq6
/JTp6B5TE3bbqo2bQybCaDOuKyWKO8yWD4e9lybutNQxaZ5S2ryk4GM0uBEHrPFkIRJzJrIZX3Ym
eNcdZgJW4uKztikVZZ5T8uSBiboEfQmc1K7xTI5gXuxV7rXK+bpA/9tqAag0c0W+dSysnXOxXJQB
nRRp5xyKpm1uOEg7ZHvJOGH3o41AVA+JN1GivYTdTldYQUUqrotVg+X+RFdUmtDiwdS/lbp9YfWm
NlSEBPyHYTsdNs9uNiNdrutbu2ef1ddP9hAFKxUVQ1gyvGgwvQdO7tdy7ChD0FN/IyJWWq1B3eWd
1psimdfd+nxKmbRxIyFeJc7wasY62HmieSTQG2GUG66NxwaxriqSXi1WtFTPB12xfl6fAW7oj0hH
WMecK9kwiGUO90HKX24WfFO7LhKf9hz7+77JePd0fdCe/db7zGO5oEWqBLTNleCyMHgisZJyXwid
z3bAfVdUyy3IiGds0occDBKiAVnETr4WjUVPXuRPh1myqTGD6ED1TS225UrsS7dvn0ZtnwI3USgA
3vd4lAUxrvEVyhI7wtq2LhKMXLjrcS+Hbf/WuvGTTqboUcIhO6U0ke3dhDACLpbd7Aks68GJIyxA
ikj7F3WjYPnxKp1DWpsKJc9rN52e6KKtHJxjafvWKY6GI2WDlGqp6JT1MxXAZoDw2E+nwbgXdhYE
p3B2j5oe3ePA9+vVNu0nMKx851R1v6vXDyFO2G36Fg5j8Bbvdh9/BUPzPLjsKSc/nncBMva24zmR
LVvCI1tiGi4Uz7MYihsdTskWp83CcZ3Ede+EF4PQy9WUxPrcVWINnPghTbRwsF2o1ZvaSd+5JpB5
D/hck4lVv+Pnry3W3APNyg4DxPhIGv4tTce9YWzYBWJwj5a78t/WcBPeguKCa6M4el2ttrUEE4ip
OaHzyPGDQ2CZG7m21HNw35oliDdBpbHLpz2SnS4wOHDS513LvYdZdfJJVVWAIQ5rYs+WaMBLGhI3
dGZ87AZPiGCWsfx0zwSH4z/vWLsP6b0t3EsGOa4qVkrG6sODJvHQxGvPLeYSi0KAHdGPmH24TQgA
JGQYz5/IRJiVzbIKSlH0HdoE/iAa4ptUPYdh1jO9c/4VMTCptF+e+0p9DlF5VQwIj03NUaXOyPlF
hNOLMcx31UibaU6Ms2zAl8R8yoVCDeqKLDpEGb/Ols6p2urny0xZEo8vZCvD1haQApuyKFU/8paW
JLvAKBK4w/Ukpu/1jJEwSwER0tdz4cap2qtoDP43ZpP/H316+NfWgvT/fna5qWEU/o/rj68f3+tf
DHv//v/9xwgj3N+AHthMKoHiJsUP6D9GGGH/ts4O0IfZWlH1uCI9/mOdJXDzYXZZV1osXfH0/ecI
Y/8W8A9BcYg1S46Z71/YZsEE/mWbBeY+BOXC8EsnL9CkXxAmaPONSAxHfkvVWAPsOXGusln8SDWI
lRmnGCoAKuF2kcG70+lvSWJd+P7of3A4WM/D7XcZl5jkgv4O8B4W/M6XNaK22swSe1wfvrm0uR7K
HHZ/5NzT1cfFvbkDXfpN4yy7BYGc/JQQ0Ej3Nhc5Z+SU9i976m7q4qdLupPi046SADtMH41R9e2S
nO38opvz8jFPJDmlMsNpTwejxUk09Ob8oW7afUIOOQ/KY+1nt/FkdqGzomGmWhzmwFqukzkNr1Pg
49wvMbcnYAvJ0j0XdfvSlMs1DXnXzpjEx2WmfBajUIYKW6Zq3vR15e65FiGL17V/K2UirlU8H+0q
vygB2kJgvOjb4hnGMOqUR8Y89b5cwxsYtdzC4Xplt13d/AhDvFMllpMhIsvrrBaLpr8qVf09oVKw
CayTpsgT61P5qgZ7z7kE8xAJrpV5rzdj5T26DhajHlVpLlvrAKnotW1YJMTLU5PrH/jwhiurqJ7y
Wr0tIKgotowPbia+V8yOmQPnepqt+yqNLusqRHlu43lT6QJzY1mEN1zu6IcG4XnoNaRV/SNqiTqs
QaT2kBpFbZZj2bsmIrW+dM01VzS2hWXyBLVgNV50VJL3kgU+ZYxyEtV3tda6A5JXD4konpL2ocCL
vYFlyUY0babHdMLwUtBFp4T7YRijCi87TDXW/QxL4a4k7nEIM1R6l6XORtLHCaewvelaYW6VR5f1
MJvhmJaDsyfkA89Xx8y15L2SltVjkuU43Y3aBusOQCtOwSlxNtw6tGmCMSH9H9KCIWwrwG+POm43
PSrtmJAw5hvtWmAR9ajupMUyNib6YgVQhUyzNrz53t4RCzqLa1PnEZTEJ6hzZPgoP1NiRKOzdKcc
N1mUBjdqXm77wGIRI4bj3LC4jPvoNGZUXPgTW4SU7qq2xJfVc+u0Rf1ZK+53nhn0pl0qFPiyjXhZ
Q+S/wfJ9U4mFzqTCGOUGxaIHR3Of1Oo+67pXVPFyEzlrpqq/nCOcr0O7a23arT2VPbFbn/l9FM1n
NsI/UPWCn0Fa3hsBzIz/6u2nxnokeTogE1s9mmyYGwz5gk/Asso7Wd/SBfdWI8JFIe2M1SFbXnuC
LyHxAzZWF07WC/Y4KrmRyXJPe958igInus3ak2fzWwp7+ANVurfDtqQasf5hYfZEuLdmkCd6C0Pv
nVv/1uaX60iL6GD6Joe11TAm28iH0hIMwEEYShe0oGi2mTfNJ1/N+iRZTN+5pVRH2vLiXdk1xRGr
2GNRMXCG9mZKuBNPvs3cqn56C0VV5MZv8mzBjhepG5ow2f7WN0HOoa4s+NN+3O68MT5MWXiOhquU
feLJzhCcs7J0HlhPgwPNLPCUtZdfdfmIE0DyEwO5yaRC6tUbPA4V/VdD42jvWflBt/Loh/A1AFqy
pCxJgVVCfwEHdHdB3xkOFD+GNj2z4bhLeBqnfK5r6lA/QpNU+7REzxaDfYvTeec51iWC99bgoAvD
fiNrFt+blanmIp5a4fTuNJBxEEon1uyBOTUaCwxAsX4D9izfet34GmTLVTY25aZf83Lzos4UD35j
/CNBiS62ZPMDtdd8rLl18iuQO/zT9LKq8Vr7E3IgpbyER8gws8DpZDPurFAt73ZunY2r3ueyvKT5
J72h6SHbK1mO+9TMb06qdtJMV3FhsXf3pi9wR5Bb60OM7hB4y7WVcAqg9FNt21qeYtPdpT3tgm7H
hV73A+5cdvLU12ofGK7DCkw38ppKTFzh8PWUC3ZkOcGiZnnYfQRNcDTN8DQ5q1dyerXg0O5tmIek
dq+ztMG7QkomJby6JFZ4Hauxvym8yjpbgdktaYYxd6iAiTaI4LKqqi+aK9FERqKRbYn7jO7NLcbV
e9ZppIqpmuBd/+kMrrmMGuI7tRJfHC44N8cvYzxn166dT+9pg53Sz/xXKoadTT1Fd/7wZMnYO7NR
b9aTXXpmjocHUDTmjgTTIytk/2CnYbybw7i6gFXLp5h0zI0x4SSPWyGY4Vuv7flrn4U0/Y7E95sK
gSEo9VZBhjmyAvAPwbI3xsY8Jjq2W3Z6kzr6zrG6y7T2f8aaKLTtDw6nLu+MDYUoaINokmeDx15y
+NIp8m+qaWew7OQ5VsY5Nr7/RS9lewjl7D1iHG/uY6iim54kj2aEDWJCz423cyNtPRcmJSBaOdae
bl7JYUOl+3b9poVeol8cZPzrjlTVnbRJDVBv3tywy20fpiSzbuIylRc1m+77eAwSpGtTXBmWEXdN
EVXJZWLFtMeFRn1LnCn5XTzyrpyOnUSZzMmrZsl0ETZ62TbL4n6GXRRdUZHcMlLk1PTNE99W0CFO
izqiVNW/oljXH21jeeeGZf++AbNy7hIoxJPM84dgIPUYs0CH9Ijz8tSJrHjIl0jgZ6R4uRiCXUaM
cospQ5761OhDmNqUnLoA635igQ85pWcV9fJR/uF72UoN6eQZT113azCBX5Lw/qCQ2XzPQ2i+U1Y2
FM92PWlVPnOyZ+fMZ2vQgNm+t+Ml2Y92ia1qAm656QLPuWhmo3aZaejdkqKrru0x0Zdu3nZ7Tzb2
LVolUVZ+1VzX29bcSUgz13YHXb0qioPsPyS9nNQIcXOqSlPsIczdwt+ABJMFMt+3jd+kmFlaHFhT
aJ07TSJz6kl/OUuyCla+N1I8qpuNleM6CJc0PlsxyEaOLIj1NXH+ehOlst6j8fvfOOZMt0nefBC0
w9Uym/FzlGwDmB2BF8WzZPFbkf/eFT6sBD/Ty1moqHlIe0Y6M+byLcdAXXM4EqQX6Ig/xkmdwqIE
FlHVN5HKL6OgO7gRiCEuzt3H4Ez2sTflVzHbhOv9HQTvSzW32xAKzEVlBvNMsOCm4C2WwfielcWl
NZNKRQoiRzZmt31fYruh/JaRDACilr+/sQYl2D5GAinEtPZVnSj6xBNx1oao7Njmv9vN1WTqe1XX
/aUuSCEX3UPPWspF7N2jTREG5i6xJP14BILy3Z8cse0nVTzP0fDSRUuPmc/9PexR7vsyOblVFR/q
OrysSc9ybBb1LYXV13UZnALfe6ZcuQ+ZrRpWeeM+H/z7MLkcBT9CXEcVdklv01WVfQORbV0a6EMZ
THcNMQe7vXbqnDl0hKuf8kNO8ZZuO9eqnyUhh7hG1BLzRc9WUdvqQKlZeoys9IG2HTYdfoxEONrn
Mo1eFjqWd0obC8S0X57VhDI59HV4P8VUxPsiOkIwoLg3eXH9trlSROZZTzqs9/pq/sah4hs36UtK
mKddb+RJBD+Bfoe3SuTxxVSTvx/5335YFQH+qeIukZLIaad51/rmKwZtfe7DpymPr+qRHJ7rs+GZ
AG3QerRxiW4naH01r3yVnOH6da/AgsidMwsWHY7yMLwT01JRncLAXpN3CcYz6saIYz9Kf4Sjh7oW
ZtcoI9xczAvIf+vKDfLrSlI2348R+YX4WnbPbhfg1EmHa+AvV7O3nN2F9O9S40gRRf4YSitBeTjP
DacMSs9x+IXngmgGIQAzO8OPAs3TQSx8z9smPXq465zC2jCNkasI+Br1htB92wLEzEvIUpOszt7A
7M29y2If0fAj3mu/Qz9pJ24M/Alrwprb+uxEKv+mQ0DFlHDbETnZoGVf26E5xBJHQJ5mLu7qBvzp
vy57/F9nc1kRiv/9UuA5bz/S6scf1QxIMv+hZnj2b7QnBCvPBklDBisc/B9qhhC/OS7MOdDQNoqC
Y2M6+fdVgFxXAStf3/69d+FPaob3m0vBz6pykLejgSL8V3YBK3DmD74WoMkCEwFmatulDZ6k4J+1
jDJhHyt6jOtZLsJzrDIPokj3zxjY/+WjeIrXs7LBHfmLYkIhX1CmGtKAFaXUWNpZbk6TKefPP7zt
+MtnPJt/ZFj9IubxYiDwAapaW37g7Py61jCy1CD01j0j8i+6ho3VtIytU9iq9Kz6qnu20Cou65yT
yj++1sRS4x/1f/HQf0HWro8drA11wkZWDX7tFyqjpitscp67OqaZ+7NoKEdJ8SMHLDcsOpYYv2YA
1cdMkCbfoVXFL+gtzltFw0a0S8oOg7jVuyTNY0sJdoatXVc3jnRZd/yT5/rXT2PdTFHQR25U8skj
ov0xrknUgoVlbw87J3HNQxekWYTz0TTT/u8/DhS3X75bEg8AXWV84thMf6XiZx0OgNFfIPgUuek2
iSsmeYtvsBmvAwocGVkZ6pfsW8K4gfng7x/8Ly8yoBmUUiVn/Tcb4V+5TsZkDu7KgG01eeolmdWl
2zCt/v2jrG/Vn34+AMKgMPOxO/wmaWL581vZuBhTYwZ/onpZ9zb4wYp5cPULt4Fvf/9Iv4qOXDiU
4ohO2anrEg7+5UOTc6gxVdvOLm0YczeVT9tIM0Rqh5XduixyyRn57x/xv3gHAbezpYQQK6jAWT/e
r4+HtIo7yJn/M+17kmI+7Bnm+4Bs6zBuJ59+9b9/lL98SbggUgymaDgIFMV662/6D48iK+m1Xsaj
uLaOHjIfz3WhUpsy1tS9EHbz4tZzcfd/9pi/XvTSyuNezGOKAGWL5pRl5+AO1iQ6Xk1AmIssi/on
1N2/vk4uSbzWELCvTZfOL/BYorOt6TI4HSKwovOQLebOcZfpnFs18ViZjTmbJMoTon/yI/zr94bC
QF/aXJr4grJd/vP7G1ejFWSNEbtmaoqHQbbJR7FEzEymxLMx+GX+T8htf/lJcAXkX1g40cWEkOLP
D0hPWtQVa48IR0B964S60bveLjN/1wSZdfH3n6RDhwV/7w8/QeGxyOb3DUidjbqUf6m5Xx09qgGo
1fkUXh/7bsmqs86QcV4z0xbJMeZFRoe4XER15Ozok0PDdFlsCrb2J+m0jfMxFZONHhzT4dFyqKEl
94xgN5NqblHNt3DF8CZOkyaG2RZEd/ZOKyN/Xw11NWAonxxWIqqD+dT3igmZRc6o8D/1+GzKluPw
bYvj27ucB+VU53EhIvAaLJNqdiYuth2IrrAAKUyDqRNx36picClZEk7m02NPSqFlgP/6aqQbxYdj
g0uTU2BkfTnsIWBnpJb+VlcYZS+oIiYsE8pEqY0c+gF0C1W51Ta2a+hPVLXwbR/akJ0pTjxyGQRj
yHhg7cyvMaeS2KbWNoarQ5Xm3dhghSYVgivxzsoxmx0aofQ3CjYtNuNLxr5+4ngPClJZQLAoDgwo
NW/t5BZSgOOe/NjuXrACsOINnHg1kqpKz/EXV0dv8vZaxAIQYRR1DW+tHkUOtaOFN/1s7AlYiq5Z
Sm2EWYtTahMJAZowoBOb8dm8zADv42NY5AJKUo2YTERRFe3lAqbgJMhxW9DRVBQw23vRfcgxzD7a
uO3eo0AZYHc1DFP/0h7HVrUbr5gC53HkduHcewTmumM5zyVBxsYzeqR7oCazY7EKHU/TEi7ikEzD
gKKfTLAUmcQH8QQCBa9uvcR4obhNxCPl9YbUk+tkEAxZWPj5nXC6arkYUMbLrWOjaV9QduBlBEhi
BXEpq5zXLLMCTE6cay+7js+d7d1iEXKMODw/IYkTuY2ziCV1oYfmJYhaYRPvNSl+E8IL+Y3UGYp8
IIi3RSj1fBOSpCDCa7T/2Lbr2j5y86a+5LrOsFFqJE/SBp0gBtdW8qOtOgamJggI/uTa1cE3ApTe
D3YsmEFKHPXOgcoJRH1R2r/vP6fmBQ3behKimfKDS4JpBIYSAfiZSavhAI6zhTNWnI/Zdv3a/OSb
X0N3qfVgsdSLopcc7JNGw+5b7Cs4+PRu0bjmdhgR0nO9yJFI2GD0fdU7cbW3ehDf9ByAyeBnFfbu
UVV1/FoXAMvXdiYyJHEn3DVDPjefFDU44U0KoQ7DiPBntZ0CVpoEVgZKqBeAlzSRjJHznV03qHdP
syTk6+W6YGSKyHzJUuCKDFTBzajzEGc3vYV/dVeOLplYPrscw0SChfPQuZWlD7Mb4PzBPL70t5rB
CoRqUmhvb2PZ0E+lBfL1gZtglh56gKX9lvtbczNHIcc2JzUlFODR/mYNTXaLcCe9Y59OsuAD7/L0
ooWsO7HstUTwLFzXPvPTtd+wCM8AfrUlHqsuXsL3XMwBQUSaRjhW5oHThu+AMMrkzsXvDORucKhf
QVyzc0zkGx3Jhjjm4JWYLeyxfXW8su3uXCzbbAULp38c3FgmF3bdCmq6ehMlcw4jmZsyns1CxBeu
KOxpi+c4ya40qLD80Iq5E2ATUtU9jKoWBFgDAwnkVC7kPomvp3n7PctzZ3qClZhVp3VFUuxHr/OC
H7G/UAxTMJtmyDhRYm961G6oH+O4WPg1UjXc1TJ3rua29IrD5Fds4QBnlcclVfZ7ishCSyNeBZ6z
7PL7wBpFC99Z5w8M0fZLsniG/FLAAjJEm6IueCyac+A79hsL+emH3xfzz4opwD3Ktklu9RSk+q60
SxQTq9LvsnbHe0FhWrf2GwXPNnuJF7s1bHIhwKF+hVwXMSOo4CEDyvddh/XyrRvdumF9J1S210Z2
gB+iqTmiTNKQhNGBwFVrryTC2I2zE0GntDy5rFVurEq5Ozo6xbINumyE7DOvnEeRJ6yAKbcHGmZN
Al4pzQr6Kgdi+aTymCvW0HBlBOS4eCDAkpEgj5Tly0h9PIYQRY3a0ZRCQR+rJV50WQz9Dxp58AaJ
sLVeaLkTdxUuThfJoC9iqHSu+DHlmawOoqldc0YoHk4BdL2YhFHNrz0yQXGiFThqL7re+B9jHlCj
IpKp/9Y5hYB064GA3ulsnm56fPL3RQeSe2Us40WPpZ9Y4EeBJO1LO0pJIFSFqFfccv2jLGT24VIC
yHonpFxx11DK1+0KCEWwFRfR2nTB9MC3aysL7l0Hh9XTaGNCBsPoDh/rR/sFahQ2njQjXC3X4pVu
HD8dU+CCeX89KnsKSEcBiCwH+qj3ddbFd7ZXcvPJqjn5Nkte/y7AIVTtuQvbCZpM24hdkrdkDeOo
yu/I0zftznT4qU5DCXuF1ZDXcAdXes7oJUytT1rkRjY2SBCwpxLCFft8dqt3wzYzvJmnAp4YJaFT
haVvgLaLplxcV2PvrBWJgd5XNum0kyJt8yMpfE2y01JdvHUrqb98yjC7Q95nFtIz7+jPDAyrRaxk
BsrGT8TjE3XbYS99E0fHqaj5e1rM60ZLTsdGhYtP7cCcSEQpv3gVU5Z2hyoK5QDijOow8FpVStGk
YWRGcXdkcnDkuJa/OGOEbBjW6d3UapfK07R2PrrYLlrSAykgGfbl/rgRixV8FNSefathmAggtrWg
2tmb3OdldNBiU4pnMBqavv6wIHvDgaO9ImdJJQZIN+kEkcpvu+k9ECB/Dm2Ytg+kJJdkx9lF99sg
D+vxWEFYsbdaa1av2CuKaU8Xq32wOkGcml9Ic/Y7t5z3LSWeIDAYeT5TLooPATdnSha9CDDKEIx+
d2irnFW7YfoyuJsCLptOQtIB5n6r3EPn4fq+wKms4JFhUXojj9mhR/YLaAJiBxkcuGgOWQ8uQ8cN
XPcUT6pcdKcpN+3TTDjavoiqog+2EHfsaUe5jrZvxrjBXZ/qnE81NyZ5UMyl1g5Mv8ZlKdqZfX2f
gnZsqYo7kCQePrNgIIMbo2AhyiApUUJoQomUn/pseL1kCakiKnsC6m2bxzcZbS+sP50eqnlHb5e7
WTwNfLjCsbg+cAKyNqqmtyLxfOLGZZkMp9FX5iFC1TFnjCSSO9DoJS96cBnKgglw0sZCv7xtNJ3k
R5vtr39SbpkBv8waBuDU6dLXcYmGj1aMWbAH9hOonUfo+WdUZrjVOjcC6jRwmf45yCoEaNOHZ3vU
mNSnDrfjgGb2YkRMiwCdIXyfk6UkHhp20t7W4doSFde+r7deP7cvY1NhNJ9Urz+nOqkfqxTERdfq
BQm91fqkasOLbnUqfRiRAU4ENcZhhrGP+PdSejm35NyvSDEPWbdtXA2qvSmd5rXLBy02crKrM6WM
iOZJ7xB1tAatXqwk1wPhlpiQKQ104bgX5cAz4rTHbCpZb8A57USj917LZopf2tocoip/7OGjB+pS
sHwH0uI77vWSW7Lesd9qkf8mB/YpCB8FlpYxDl+lsbsRV+egw/MczQN6Y+T7j5WavPyoHVldU2a8
fGuZ8LI9OV3GRLsLGehEmnn21l2a8UKhJb9Gc4TcX9ZlecPHCeZhyAJo+AIQwD3x9fk9WaqWTfRQ
lI+GEqVHIebqmTsQmBF3NNGPIZ2ozYyJUdM1MFEh2QR5a/Fdm4ObIDJ0oIXtFL+ES7NSQZsCzYsR
e/oakrK68dxpPXPwwUK/WdKu2w+0TTIAx5PsmRXpyONoalcXOsByAjGkBgGsfcuFDKEm8Wp5vSQ8
IVt8P+6S8eYPWQ3LM6P8EkSXMfcLV8iWr8RQZ4eQprnH2eu5iRQTZuMZF2dDGrjXP4my9vQgxlPz
CREWrpGfuO3tmEUcCSBolKSkugX0sDGhfnREqQ8KHCFZ6n6x/H06dW67S2Jjp9t08se3OJYaRlCF
IG2NXNt3cG+Ab4Pj4uKsafHEogvGBKaoF5fnyBUr7J9L0fOgs+STQilNxp2QzG0FmiO55BJZvnUz
lLSjGafgsQBAgU1lqvt305JO3FgxZuexm2S58whTvAR8EfILel7L19Amf4eRMHM4AfRSXbFWWOnG
gUmfHX47hJMx+tQbx8rCnhRLxYV9sgi8bUDEwFaMBr6TDGCe9xOcb4UxxWnjs0kCJ0Vxb2uzJci0
cgw69OBNMw5cUG1iR/Q2wUflbDyQ+zotDrkxlDycGDCtkIIGi7PsZlBpCQVj8gqOQWoqbajutjp6
BRfdbd1RYrcdec7JsY0tcNG4JdwnKoe4OssxkG8MLh7mT5npWwJboH2gRxgXx2hWoagwClw2g7a5
XXURTPR0dLrovteFXW5Hvx/fBhhcTzmnpYJLa1bBh3T85oa9YMgVprUZPlotSkaqqabttOeMSjw6
7hqws2bpKR2I6+Y9FRNYk9gKEZ2S0vTzfshGeohlH5RPTqy9J7u3yZgHJnAf8XJAa3aygTNUEzA1
cjzvQojEc59+kCuDVOLBRPool5DzWVAGXNN7yVcdrlhosNLRffzTn2TywMmrTw7REOfvjUyHH1r0
U3WYyAu1LCXaFWXbQcRg/+jhMWJOho86Gtv/6Wc2HIxqdr2ZjeFCz2tNza7aRZxa0YrFLMrD+kp/
YANam66ypIA5D87tHGH330PeG8nSc8AgeOnN2Y/UwsNOewEz8KbEBjXDqPFyf6s6hvuNGOfiakWt
fOv7wr2KOwz+29LWnDiTwBcfwimtq6GdDFx2O7U2Co83LliIoQ8Nxa3AdbSdZIdBOJm9y6XEIBSs
usDBNzTZMh+gnzHtzxxmLZ/nkdUxaTG75Qex8R2F34rg2qMlK+u5V0XzEUXFwq3dTeMnCqw4zmRR
3Y9bC1PV48QUhQCGBh5dl1URusdwCPk7TAesLWZOJd9F5yXftLT1c6QEaTNTpJE5xTk8xI3pFsDg
HKBAsFBit5gLTqnMly02N15Hzthx1KMpn3I+aPx3pZSnPK695jx4YVIj8cUGvEkMepog7yWqhASO
PNvpeOKSuowkJ22b/jGh3YfRzwkDprjkYBtVsnnI87FknsfXzUVFlhmT9LJQkKvIVwH3pQRLnKw8
b++raAkBhQm+BEzqXIjJudUpDkprkMBoZacpeLDEW2iMgImrLaZHLsw+tuy+Z7+kWaJc9eVcW8dI
qX7Z9V6C6gnpF1RX2SoPmxsF88FHhdAFEGMpZwxXY+29Dv/G3pksx22s2/pd7vjAgQSQCeS0eha7
EhuR1AQhUhL6LtHj6e8H++zYshzXjj09504cdlhUFauAROb61/qWqSrsKXoM+u0obFKhI7ZxOHuB
bLBliQV/ge6meEceVV8lc4fN3pQzKG4f1OHnzgcRtMEIJ772bFApHaQzMsYmx7V5LkUmotNA/TGc
wYHROR6IGatYMlN67GQw0a6LcTb8CckRlZSR/TpiDZNbWDmDeyVJczT70rXirw3EKoxcGavetWl1
ZZ1MtfpIKq24sDxG1lBj5jrgziBDK09uuPDR9rMG0kW2Ec4UR8L2NrFFXFyNusVo3/bULAEy6GoM
3XU84zNpmnE5mKSr9N4DRe/sCu1Gu4ivbzikHsinnWq5Vva2h4zwaqNWAXYjeFpuIcd2wWYqZK22
LsdIEGuNgDJDCpnukiZleGPq0IHaUIzTM3cwLFi3RTSJq16mJ8MZSh3IRBMLNLIG9mukmr5nonJf
OW0Ak6wkeU+vU/Ls0PQmeO5F6lV6s/9iMNd/RIWnKXzyqALc2NMovyMf5+xHvCihQZ3tynzwR6f/
NvoTAB526s2bLpW4D7o6oo81iYJnHluVv/EyrtPjMAzVJ4YcxIoC49XPnVtgp6etXF9yv8xeETbC
DLJJ3LGTblqsL61o4UKRIubBb02BqVbKhIFkWSdg4gKOFx9LWKPJwIcBwFXjqNziM5nljpR7RB9N
EHnvbmqHjxCigMsXfmjLWwLBVX6gymD+QjLJzreiy5GbLDO444loeJ5c2gSxcGeWGAyV67e+c0q6
BtMfdVjzrhvdmnQg1fWYeNAsywuGUO6IHsjEj7Jq++HkKpdtxBRR4QbiM07ibWovA/XlWVo9zw3D
HJBQ3fRUm86Ltz3ecOxmklPoacBrQB/SiK9xN00pOO+pZTn3SAiwKgyMGBD+aBbfKAiCbIGQP296
L7dyHttxHe4ia4pwMvhJ8skopPON10cLVGyB6yimS74/DNyE88HCijOQ4lLBC/n8CXSJsz7T+yoa
eOEqndnEt4W6n5cg8E65h/TBRRRHL9pC3dn2c0WxPKIemlub+N43hg2GWk5WAwJBpvbMrqxygiJN
DGDaaaEFwQwVOFcryueDE0vz8BoUJRRme5YlG3Ab7Qm/tAwFUPKyB10QNvVL1VTVdy+0xWNaBl24
V3088mWiX217p22eWTGHO2fwZcdRPi/BabFA/3DzNnt3ZhdrL6YeCxoU4Bl3782DeA1lNKXbvjd0
ABH+6m9lE0A+TzLdqP2YrdqJVUloPbSQO4TibC8MryQaMHIXIAIgWHNWU0tkudGr65bNRedWQfDI
HcNPM20QMwmqKb3oKYUxrnEXnSI3G/TBE0NxZ2VgbQ8prbd6bVMNnunmnrmLAYgH2xb5qt3YXe4E
hwrKQww9SizsaHw6og8cq8IbjOvA9mSEQfKcFpQQEiapGsrCnPiHrSMnP5QOVsrNpPP6iaJSyZeW
SutL2Elo7gsfAukrtD/I1mMOO9atNGa6JQ0+Ro1rltxPRAxJWXO4qweRPSdDZah6otScKOE0FD7W
U8t/HiZaF3n2F950yF2RfTBtRkWCtwL/xphcLlDoM7lwxTjlFzA5LnukxHab96H2IJp3jY/SzEqp
o0s1SJpcsOqM313Zd99EQ0sEztnY9GdaxTkstNZo6UMV5+KefMQAwVCMOM5lX1Fm1DRactJBtrg1
rBMW62I/n3wPh9UNVtz2xRaORTcK25Urd+wxOBOm8z7WEmA6epsQ4dZSQfmS2kkQ7kJ7Du4xHsmH
Gannw0YLQ1CafOs9biuOSh7uxQA3L17WjRR+DXOCueiOWUB0B/Sdk5dsXefEVDuvz06jyE3PfUOT
S037GBvzoiYJsJD4cXqruLEsAp7brndlhdlKpO/4Guh0bpMK6FNMAJ3IHUBFf0MPL5H8MXVZZme2
iHQxd3B9NhzcAraAgai6UwVY5WypvPmWSjtOWEcZHrBqUr9GnIBv6UBWQpa4/UoDH9eEIrmeEdCc
HaSo5E0EDRcLR7ax2haq5S72w7a796Qzf5mUh1sKTyS3L1vRhGD8YLXNkaIm4BXCns1TXDved6ek
hHmX1i0+usYlr2XTkGl4EFQgCSByiAc3BmoHiGQhUGHNMYZaN+Ky2LosHMN+YJ6J3ZuTdnrFmE3e
j243tJxV3QG5Y0Ra3CsTIBG4aDbOnr0DJAxgcm7AW4nHaGuDLHoaiwLqmBOi3GOQBbZ2Db4+kTti
95G46tpAksSs7YtYr222WDxwd01XCzTZ3EV5jpgKj8yGankz0l/EzKiUwLhcCzfkHpMJVTFjNnNH
56ZyoNtaFK6wHbDC4BjHzCkPuicHBloNHP2+bnO0cU0lDsOsoKJxPoT+VN8oblm2kQ6Px9sMYRQO
EvLbsivUUL4VgbLIk+qMVqCQ0+Yn9iMUnrHdZPflz0P+nDecC/bpLGGY8Zaw1ArulOrYLoufX0an
IZ8XFFiPttiBFxuSW40CEuZoOwdngQ2BgrVGJtLIpCGdV3Rrb9YbBce1hfsIh9jSM/UY0by2/JT+
ofWsMFX7Fk2MpjI+Ybr1qE6+U+EaTOBY4ff3Wb0AvYP5cgY3P5bMQMxu0OFw3We16q+62LHuEU+A
UyfxmoM1tksPhG6S+Lu3GIDfCTPBHMofB+tDG7ek8WyCvlTrVGlKdMSY+Yn7FmwJtmEeyv3CqnCo
fTu8T3LXu7Mrt3ofmAYs2wnRxgfokdWc7MIpY+i7sBXa4hxU1U4Ckgs3ecNQ6kBMmxiCgFzxIPNQ
m6Nu4mxdxdPK3fiRy9EV87R9YjcMkJdzMjLOQIDROrMN9gW8/cSOn2wU7e4joT0yONQuDRU7qwgD
4icrlCa7B6GhzJHNPip9hexZXI+xzfiT5BdASyyolbepZ45lNMlobsym9l54ZnY0dNYNz9syUXZ7
YJyfpye3ynuQlbLv7wS0cPMQZ2x4sdgqhLUo8odXPAHIyBATh351GwZi3tAplVAswFPaOxBy8QMK
ZHr3wHZ/opvKzgmUQvnoHrAtJV/aKsHlueTotZumaUdW84Tdai918Vjg2L3F8zJHFDV4NXQUTfjo
0DIWiA+FKBVFA8CB+s08NZzdXbn0hKc4wnXbNtV5yGLk4KEU+TAAQ42LUB0mdyneLN9v7V3VO5Ap
h2VQb6Ye+pzRQUJ5xuBUCBPE6DtzxSvnbxru9vXQtIgRdWanPzQFPa9TgrEOinvef2jZ1+Ybpxjc
WIeYmg/vrWK1KkCwOyjIsI+7osj3udI8IqA4WdFO5RSUbHVamfmMOFbRc6l6JogUPJB7URpLwYbW
S1YIWCpcIMZNguFHA+eFxa01KK9uVkbhE7OIuONMNZqvowdkcWPFfhNtnDRU3pGQGSwzzpqBtW10
uJClwFVwiqw+EkjJOgkIquBe2sNE8h7LgKYtghpWv7r/cdhLO80/YxVuSwjOumqvMdH67l4vgvqx
hgfE8jgnwp2OXkyH9CZtbFrzLELCM6K9gmlZGYaRJL1kFCPeQhDYGYs/dMjy3rWuakhHl4DNXrH3
rVas5URxGsoTuszQwM2N2GJ9xXDfL5/rCOY+DTNxDZ2YQz0fFKHomuN7GIAXbVJg3ja+0mTVqXNM
5dpgm+VZUyCFmRZQPvdtX3V4wxSPFVlW1gJteoT5gqShxvM49hM2iyLTh7DmYcagyIM+12SKQ8PU
xSvCG99zRaR3XPor/lEyUA7yyTfAsxBF+OBmAce1jb1qXaaHZTnzcYGezUXUcaKpmJpvGeME3Ho4
Zb91PKYerWW18JaWOw9bEU+1t81nT1554QiL2SK0h8BYUt68E4i91OKRspRMtEU3U86Fkr8tqokh
qixNMF5bElzfdtRdvRDNTkgUUV3t3C5z52z81M/FoWxgD2xVVjT66KSFTV6r6eHHJjGeeM6RKfp7
b5zk6NtS8Zd7WbU8U4ybpKe4Ane76wV15KjOXJfTFQB69VH5lf4QTTcuG4CDzqhR3qxK3XJ2gCHa
YV5oNhoHd/EsEfljevemvP4RUEF2zNoxLe7GnBnA1YBgirN+YigA59SP75GY2o6GJlIXCIjodeTz
ke3LzzPH1wqVfGn9q5ywkP0pZCsrr0hs05nO09xWh8TgH4DcEKD6d71ktOsl5GBvREQ6lI7wPraP
LiPF+H4yiaf3sec39avDQ7G8uJZuLBo68X5skS5QAd1ENX8Yw/4/qe//4O39yVn1lwaSu+9d/N3k
oPran23Mv//UH4lmf3Ux00wPcwU7YICZ+V82ZjpIlCOlbTuovHhKJY6wf9mY3d/k+n/4QTbF8Pkw
g/03oA9eiy8xiGHYxTaLi9n7T2zMzuoq+8kFZoMi8jAQAvtTWN2g+fzZdSaCpZ3mFX3U1g1Vja10
qG/qbBQcuuLbnZ8x5iNrxrXb+iAdGImkxd7yDTv40WHUbU89idHRwQ4Q6jd6McqXZpqYMsuOlfOw
0B6yNhzq8MmDK3HFrTNsyxnt46dP/fJXB/P6Nn/5NSQfBvXewAZRc34xSrPzDRqqUwLY+sR+a6KY
/caOPLaWURfu2rxoHqrJi0+chbIre7Ht7d+/vru+wF/eQGA7iiEpzk97NYX+ZMecvQYU4QhfpA3z
9AYQd3bbkRZFzWo6noKh24PpjYbwXDPkP/l9NjMFsR5zRe0y/q79sBif6uqFbsm4vV+wnN07BC+O
o2Ftq4PWXLmeJ7w96Egy5iXRMKySFsKy0m8p3j3v1jOCnofZp3tMMm46//FRF8vwD7/q2prz66+K
URw7lM+Jl+7XXxy1ZeTbg79a4vokqx8y9iV3LTbA9rAstVaHGPDh3RhoAK3ZFAQDtdl4JreZF6KG
Bzp+0cOYf/XRkQGtT65ui80KqYAKIzmBUk5BfPwfHLl/bdqxNc5/LThbBuTWmPX++esZXW/IRVcy
3umbnI3f9J3hyrK3+AX32smG66IawzPD60dn8paTj0GQUvBOvs/FQBWpO5X4wYDlIMPEzTE0PkYT
RI/+Gq7H+Az6J/iI2nrGB7EYJhYYbZpnj9IMarf1eJ4Ttz+4qrQvwVyhnTH15WtsDlbRqR0ATBq5
k6x5z6aOFJF2zUvmuPMPHqjWQyOK/OwnugePUTt3tQWo3qs80IPICFthsva6nlr/PpjLYI9AXz76
ctCA15dnkwXL56pvyhcaZsrPlp8rHnjUAqgob66TiOrIsG/mC+THfCZ6X7FFyorpDFde3dUz2my1
lOW9cRp2FeHgvrgwDG8QVRhU6uzBH5b2LuySMSOzyZgvM/n4iJktzXaxFV5xxkJnp9QMr8Mwj7e+
T+rVoZs8apfkbkrb+yHXh8lIGCecn3Rvvzn1yrGF7AJTCPU2YiPhdCS+tP1JJDORsKkc1HFCLt0V
UwBZGRLLTnGA2Ia64t7GIMekxvzuvahfghndY1BDd2kgEOwzuz83zAIOZiqqf/AKi1+XH/IZxE5c
kGiYarWnfll+ahUlUyWB1LQwPA1jutXRVrVDc3Tq2vwgE26f5k6gdaTJfD/SVn87K/+lsxyr2BnM
syTrG0sJil9Amyo3KnOoWMlpWO9+x+dsN1Ny9Q8OckG05k83Mu9aucqTQlHE5NnuL0Z1QKKuD8cC
ZbeGT5DWLkM2cC8s6rM+TVxBfsG8TITDeMwjAb0xgkehGeS8/f3i+euCsr4P2B6BhLoHyebXtXMi
JBdjmMXRMA3Nk074flOfvGTMFvTgkJ18wnHR/dN39tdX5WHhryQP4QnfcdZP56cV2xYqcqx+xDVE
RnTYx8PYvHq+iT76zGXjqyCTjUfJmPcZvL8+on0XhIanvg/fhobRb0czxFvTt+0NqGy1qV0RXKtm
2mV2gVzx958QKNdfvyvB043Hm4Lau3rhf1nAzAiWCPMXgA2NPVn2/j1v/j2eV2Uiww51pAtmh/cF
LidODabfg7oeYieqtlPOCKZtofnQjvi19rzqIvEx32F69FGE2B1bMhe7ESvPO4OdUwIn4TwMDGZz
Wb7QdAOFkaTGNinb8FEpp7hSDalNCE3P6/AQoHgQzkcPdtMujOrgEcMsLcZjRNUHjaflNu78/i6w
+Q+McsrZiNbyjjqiNCd2aDv0sPBNGLU3SzP0L9hQh33IzOQiBVFc6K023IcQ+tFiL/GXRPvzuVJB
cEyr1OxbHYUHBsXQSiNceQdrbNRjO1MAbAFiOma0Lmxkosxe2yVPZgyebzIeodLSnkSJSirUK9gM
LO0NCgmj5Wy8KS3Low5JtWeDCfIiZdN+op5o+MbYRhxYzrI7Gw82Yqc3LGdiYBPcEby3O5jpxJOm
xr2NpfOpwvdxrB23flX0n+F3i+SdbPvkYqWuc8b+RmUlm7+rKeVMP1UgM6CtZGCYCpoqlFnOkDiG
Y+Hq6L6AvcaazUQGRsVY2UzZfaAxCt7Ne9sose/wf2Js6CN3T1/CUB16l3ApaKgRcRNX7uxZuKja
YN4HCWbDXYnt96uIqnrXEaQNbPTCgo6nuzkZ1S5IwukmpTMrUElHH4l8pZ7CJQIUf1ZRCmzX0EnU
DsltMLNTbPD6buyxbO9yPDg3KJPdEeVavxc8bY6lakhxYnOgh36KaoZBQ8/3LKvgtgvM8zLn9BdX
XXAfDIuG7lfmtz4k4C1OaHlsfftit9aXuE0m9GQM0fCDkRbrgSxI3AAqwaqAS9U4x5Rz4Y7WulcI
qNUnolPBfa6o6hjZCz2DBhCf2UY7VxVcsms7yq5cdwmO0FQ7FPtsfioaepWivK4funmir6lcUfYp
qAFaPbe06YwXo+r5Mmhy6sRmsWgUbGcxBB7JTYzbuu9wZ4H0iXhvfSGAHVNIssBn2dFRN+6iduq+
8B2Oj1AGvoT0dALjm5zLMND2I0HynXnM+dSfMcNPHVUdFLGLHfE7lNo+/z5bs3UsoLL6K0QVmmaK
zfO8NJgXC5BrW5XSj43r9jste+RX08JPDlOG54wRxFNYzvhsoqW57W12pwfjVNanjhvmE6iV7B0X
+C1wSEqIPFN9sBfDlTPo9QrCjX92vcJ58GLwIUtg+s8UbDymyAhnWNU2uGNCF1tHciEvCfUZ1GnG
3a7AgnHK+QLuSiv2vgoW/RdLdcWpYu15Jnhb39etU72yVY3pJEnnm9aNKFsBKu+nR4pJKbwbcyqH
yjaJxwOMYOqbSRg4hr74OHwFdArLLk2T78Y3brHrsEbdJi2u2aTyxqs8cpwj11jzTqnvh99AgQkM
XS+WD+WPpIg6iiyar30mQBi1E/K7jpHXPha1TeAvLxyMf+DtBYGo2iOPRn2IbEz+zN0uTs7kiEmf
3oW5UMde+97XIVGnStPrbsPOO7GbyfzPMHWbZAP5VLNBW5Lxs+/0jbub1q5jzLeCdjUr6+5HqGcf
c4ZKRj9lvKnbkQaZBQvTsY+atboBiBPxi/Ck0zlG/amSuzhWNndeNlp3YzOUj3FaWiwLdZscc/YO
7K9t2GcLwhGSEKxJ0SUMeefpnWrD4Lqpq/KWqWVWbwOwfTD/pvxbojBJgnouXoIymgjcK+8dXHb/
GPcWC//s7cMWD6oevPE2VY05cUOLu0zXej/i2Y6wzPhkBNsAefY8TKW3jTIfD3pUSmVvEm8y4ZFJ
GTwGnv/V20xpoEvJ1GjOgnUs3dqe83uXF/d+Xdf4EfJkOoHBRAEjooLtWzLpo7OBSSLGsdKZnhMl
Od3ZpLN32N4wKHSuLb6NKNniHvch7ozfXykdU3UbuXTebML1NpgDgklFM9sSBhTMzw2PkdH5ZBLo
2d96TT1txTu+G6rQLWhYc0EqRcpeKFbwZowZjd63oC2pE5Y8gFM8Sce67KfLWM5tsG1UlRzTaRF3
tDvhiESWv0oli29fqAL/1CSmS4mln4U4NLHcM3429YFcuecexiGBAWPn7FGuq6TPuV6ph9izQUyO
I9Ty41QEwQ3Pcf2ZF8+bBzuL0/Q9nMrIvXjAyPqtx2YkYxcskP4TE9qQQ0VQQzXBYvUNTxdjnKIV
dyjB5vT7W2Vs6F0xOsfJ7YziqbYLc5JlLu4KyM8nLGvizrb5MS14GHN4M8EOh4l7FfKUuREF8Ghm
Ovz2yTTqPZLa/GD0jO84cKrquVoWxiBONLMFcqthunSQiEAD+mp4mKxC3MVLRU0X20nva9pUXBpi
mn3gmRaj60PKgRLTSIbLHHQDfxGoEHNCpNc3UrbRbnHd/K0ONe9jQFPf+BBC3jQhmAbwTVA/MIT3
G4YUURds9QA+qaxib2Uu8IuQIuLbwOXgdzvH8tXIv9c0ETEawdgHwfqS42KBr0HgZD/HozmR8JH3
FfvEcpsLXcQ8OHV1TeKNkZcvLU0jZ8VHh8WfkZ5x2m9e5evP8zIDrbcXYoXsKCb5lWCP/SL00DJk
EGThaPz0hkuKJPJjCaz01tNVcJBOtJLCNRdoPMGFLM61CZvV64+mXDL03JfSB3Xoe2O1z1SXg0dh
oNfiQ0Ggp87TLN7XXArnVs7marRKsW+XtvykmwluCbLsXdzHYNjbYaFYavIR2gFeT3svlR9V3ImV
ZR5HZ5cWK1LfeXbvu4Cs+9zxbhdtdzuyQvxc55ozk+9kP2q9ntRaDfKBncQh8EP/XUCPYvVBzjyR
6a6vUXWdnR8m+bfWZ9dB32wW2zq9ceeAnUrdFydAe+WPcq6mW7wsNgjRuM+28bLCTVVnqDhFlO7f
li5ftyq1iOkvFzxBQtoON7BuIH0vbklbaOOeUFU8Ljy/bg0IkyU/qS4OZ56gbnLtUN+y9YmBXdFx
pCnhrgVW4QrnJdsJJcITLhQIn601ffcILOyouhNXxrUn+oAG8ZB6xlHblpP/qfIWBjcZd/Y2H+bP
oeO9sMd89OPok4kpabKa2lxTKyGOed89rPP2jaSaC/HHvEeM17Yw+SSdVLRu1hMbqVkW1id8r+zS
wZ4e58X6FI+2hvjOWdJSct5j9e55LR70nSOn+6gb+uuqSqt7gpHTCRUh+OLGpXNhsIQxbszc+zSi
QcszBbVmMsEVOpvots2z8E5NffupjJv0mRbwl7qyvZMLZuPOLfuveEapyMYZpLZWjPsqSZNkBcsk
J1pwPuPeVG/9ZOlt60XmGxpzslswAnEddIzDFzUGbAwD7+iQ51qCxOOZiaMY17SNhaIKkAjxOx0Z
T3l8++63pJTP2plvlw58G/Dn/X8lVVRhdceYKtvgjsNLtK+oHNyzE30u2XYmMwyebJg2JRi6jSvM
e6u6h6CXH04mXsqBNb2x6wcT9o+ZlT7F8UwoNfnqxPbz7yex/0jp/l9J+Px7lMdN0sX911/Jnv+G
eTi0arvS87WPeeuP6ux/wTzs3yDIr6hPeBormRw58V8quII/rjmcw7FCtSOu/G8V3P0tAFi+iubg
GITzH3E9fz/q/yzeCi09DzEeIcTmLfyapfdCmedRLeud72NpgSaNc5pnj+d8tYKoQ98qBkp463h4
MiBlcrsNWeATCn6XBLLufhYx4apMdjTUthiL9ktbgId2K8iHe2eIYBz3STOwkEfp3F5Pk7DA7bSU
TP29SkCp+S8qARKwWrVZhRrlSPgKf9Y0gjZw/QUr3k4RGdWnJWri/phkqIFnHNPUlvj4874lHOKu
fcKo35Ma6WKl85KKSuokyjcQP1wmepJCrt3g1NEzdK3kokK6YsHv9Pn1hLOcdNYUdQ921LEQC0+r
5GqSdEseGtDKeAGDII9OPGOn5tQ63XoSw48bbVKmpzEW2yp/Zem1z2NB4HsTMDYj8GMYIlwwERef
vTmZfKpkCUTxMGhYYCJOkB84SYthv6Z+8x3zvTDcjvZKtcYcOtBVMTkB0ZxIpXJPpgkvekJuG2nL
cgVsCeUK/AyZxVySsvP6suZMKSKusxL0tD8EbMiicGzI78bDzeR3wScV5DC0I98dh30qEvyDQ9VC
y+oKJdqTopt95Jg0mpsSDTU4S05C9ZEtE3RLhTr8LUj85twsWl6nJkD+TtPSXJE/Mm+M/43HCktw
8UQRXWM2QSywWzBEgsJn+uhNLmN3GeIO1TifHFxB7AKHu2Dxe7Gxe/DI7GDWNIXIfXQMdjGIENYc
cQJVoUjvUe2Q8jiELN9CXB/dpohH90fDlAfTXpWPTyLvB2uLX8f5HjkN/ZGk8hI4K1Z6J+Iude4r
dts3zajGFetYcQeMvGPK4Q1RMR/MKqP0cXkCrOWODz6FexQ7tcXsHiZsUPc2vUHgY8fFp/PIHajH
c9diWxpEBR65ECPPLijwlB+E8eRn2IjBB/iGWXHWjklTkRjM6BMsuT63wrC0b+NIU4KrMjE1fHs8
Gve6NNM9s6Wx21mE/EARpkPgYQkDNUJWLx3MNf2Iy4+xnriaNe4ajwAuI/8DVyIKSt72SCbeMMZf
ieTF/t5lUPY2K5pxsIYviA3lwF2zj0Q9RowkpPfogExlhsZsAhsijh0fQFi/IRFBG/1ix+j69hxy
DksSIN5cf7SBQjCTR4I3drbNUdXSLQ7g8QUN2VDVWgT9RWNIrrYWUYwXUifBA96DZXwCypa+pnnl
I/YFFMd7zZCDZsTvxqG+ND1N7DCo4isyvjxeNWDAH1bTi48e72+9XeJyPmFuRCOLliD/Ucq5uy38
rHoirbPN2h4W5MAaQhqem/jaDs34XsSROsvCSwHBBRXpkSB46/wgaE/wX8KnuWv4smOLqw/vV/eR
13atr3RPCTT3tzW0Z6wLlMC2kEjMHhig4NDJzumIzS141T2+wVMcTzj8NVtuThaaWMG2jSZ/3xES
w2kRQmLdCnKT0ba3QjwZGUU889VsUFWxhzT0LkTkg3+0Pb7LK8JhhBjxDhIJp2+Era7sA45nxpBr
sFi7ER1tuvho0mxaMmE64jgNMrV9dyTEMllGDILc3A7P0QBL+VgQtcDv4Hpr2iaPIjpVeVY9dVbG
zcx5te/JE0cLF+IYA8l0Rn9+z0KnKvfhxBZFO170iep4hgyC18u2EMap1qplN+f7wTO48lKLiwah
1HQvyGPNGitIPNwbIVGUrYULBZdAQvroGmMBFRfJBFKK/w4JuIXZC7MPaz6oKR/g7E5NQVcUAeOH
mOoVbBZ9gv9YtEFZXmt7XkNxkgzTxsMgk2ymJAxpSUPQdjZGTSQrkZ4TcYkIAUWHmAQH/F4hClSn
rAatXvaD5x+6DDo/fMouuksAeXQnfE8hn5CPCn1T6AyMOoeE8avjmPgpcFuvwBiZqW9OrxGT7AF3
0o1iQS++qSRetjH3uMJwHmLcgH/CtCc3jl7OgB9hNbSpggNcA3+8jkYnKHZjYE9fsyATt8nUEVRl
YfY+4ANAy+Cq7rDjaZasCv4vkR/dOY86Ud312OTzc0wlWs5Fzsmnaqvg3o8z55MTTu0PE1TO+ziU
tFpnmSs574x91m3DlqqBTauBeHGHudz+XdghGOcs3GBfxzi6R1HjUVGNsvQ2iqtrw+iTuq2g7tqv
c7Jk/r7sdbvCFBnzbQ21EQzTOh8iIvBgvZnaRXKxY7KG6mtZ5BorfNMrCWDoqAuwIWrNBjWbpGaW
TBRey+wjZhQwkSQMenxBFTrnLmhy7ykJZ/40teVDcCY+hbnW4/644JZHwJKRxbS5YQSNW4nwLuGu
WsJIiLjEduEU0fHgRCvucs05ZRSGVvoymq57IkuGcld2Y3jBtoutOXNjRC3RYML5Y+byH22e/4dW
9/iMl/7fpLu7yoxf5z87RPiBPxwirvgNspsA5sSGjkGix67uD9Cd95vCfutgznAk/ydw2QD/997Y
54d84p6MtJXvo/XzQ/9yiPi/sc1mU22T21I+G+f/xCGyDpb+vTdmYG6DIcMOx9jJpgNI/DJ4Cryy
0ktNWQXppeYTN0B9UZX0yfE6NSNaJxXjw08fzeWPv/tnGt2fN7HrKyocKRwWeMKsxUQcCH4ezC0k
Y2zHkBcmmFE+IwKqY+yU7dXfv4q/gqP+/IuxVeZTcvkEWaK9dab70/xPlz1OyziSuzks+hdcvdaj
nC1zj+GuZ31LpPPEJtGPto3dBYwKio666q5u2U02Kwakim00tKLBl7JzW6UXtjxUd+15QEcf9u8f
jjIcoXf5NHUOvnRkFdJ/Cenr0i5Y3Oi4AYk7GwpWmQLYE3GgIX4CWAnawsu7GCyQMwjo6Da2NRxi
vZdhSM5ZfOGLiHCdofff7CQpkp0zVn27kytIII2XFPRtTEcIQ6gsuh4pwHuMTTzQGR0n9ueO1i7M
cQI7w8ZXVUvrmTtSspwqijrPIUOTRzdPR3gS4dpy2xW2Li4VCyu4EPrW/NMCkVEhUWTibHjcedtm
JpK/L4bMXbYCu+IVBtyEPGs9mju2pXFLx4is8m0RAYDd/hfOZskExSiEz8a7lFnCVBC4XXWdLVOT
bdIu5pOiRy6BNOImybT7+2/+r1c0A0J6DH0ubdulz+HPX/xgzzysE8vdNW7l7vvQEsSBYO83HrOn
xE78f7jS1lPvr1ca906AM2i93Dii/fkFY7ZUmZ/BeGf+UbLUplXu32ChGuK9dOv0HvwB6epu8awH
PXRsRSLUzfjY9SHuRrYlSUyTyhTRY57N6auUffzuLkR3NzbZ3PHku1L8yGZiygermfODsYKa9EA9
OA9DG5j1q0JcLHkqckCaRnMVrWh8koVhjsgUrkbtNrcanKJpHV8Rflqp4v7CLMbVTV2itlTW53ag
oWcjCq1BbsADPGO6hMcs/ZmwUYVF9ctSVkSH//6r+vOM/velQNPitVaEcBC1f7+Hf75HZ1EF0OnF
rhiHZa/ipd0yyFKnsE2eHLvoThxgxe3fv+YvasAfL7rWiOCy83F0/FptJ5hhSObDYheFrv9Oaind
xRLtTrKPTDbt2KcPeURJApiy6IlpAWdaMv//l7PzWnZbubboF6EKoZFeSYLkzkFb0pZeUIpAI6OR
8fV3YPtFDEXWuT62y/ZxCYGNDmvNOWZNd9WvvmBXKlDN2epzpcGcwu4c84Mi9RuyXQZn5R0bpLt4
Z0t9yzG1DnxhF1cGuHk6g5KvhsoJ3JHtmqa1TH3/vLaocAksn0NyyYvSI0WM+77Dp0t1tht7P101
7RQ+ZzLvHYLg9bkAukFiQiDpPjeU9JuczUc85tUGm19qAwBH97qCwEw/Baksyq+ibqCe2fQ775xI
gB7oq7DDNY9CiNPniEi79RoMx1Oi0ai9/Pss0//hvL3svoE6LiBXV7ePdBtOIyjP4JLaJBkBcrjd
3mk61HeWYkK5fCXjUNS3jATPZeU1LV7morpY3vM/7zHlLhQNfo3jtq7hNsbfFq7Y8XGUsyGNwT1m
+n62O7/4U89S3nlgvH32T8sB9vKtnH4I3iLO1Bcyp/c/Eem/d0ITOJvKOIqDiWYXmBDjK1EKy6xJ
q2CFJQ8steHH28sXFadX9b0FyeosQdC2IY5kTW0RpXWOyjkQ/aSydZuLRb7WVtWjFWqww3Toi+nG
pjqxLt10sQQS0URmV68GsUs8bN6YHDMQzcove5dDT2Q/WaDpvFVh6MIADFak4T3SILKoai1GkYCz
y3vt64LJjSNccof9PAMrGaY5l+iMnkSQtK+3Gbk5+a0qLfnVjpl9wN7NyRxgb+cYarrsr1eRr2n4
qT1LfHENryDzaWpJpovi0CkfEigCewNsxBgMVP5uyPSk2JMnSY7cwsaqxkQ67xq/ALDjdP4oADh0
c3VlJJ8sRAbSI7Yvi/YWyK84WhfaeI5wzMTZwj7x/+Sdi1x9IC1vTOJwS2LHNZna+etRZQGJ6jko
iQ6H88hqYJoOxg3ZVNHWVR4sQ6f2tXVvtyKIpwwx+eURdPKtIu2inOoYHqGmrnOsLp5gEDn0hzLa
3GO+n9PY2E1NPN1pIh3eLl/qSM3Gx7pcaykuI4lGJnW8bcyNrAFQLLMA7vdwP7bS2nUiwbyfdl37
tfJ7vdtIzUbdQqXu0xw7HrSi5US/kn1n/r1yNydTMHdDVhWLvU+yJtXtw3fdcnCvTFVlAR+o0d5k
tDseB7Qf9Pb79L6KNEhdSTr/Hj3ip4loaT6btoOtqHWI3J6M6L5Ust4VYZ1d+Uk+itkH8yd3ht6c
e3NdFrmP3co/k5q2lFkQmxDyQ3Eg3TVpabzgcWKrB0kAalOYTrg8sN3PxXog+ZbYECPLv1NWlnCL
KrhXa1A4hgpMG9EGrupePmOZrLw9siQSk1HTZO1dNrma2l1+qWdGEz8vdklki9ZyYjp8p+DfYM8O
kqgYIgj2lSvrO75h/VXX6vI/T/2Gbjm8HIEoHmmkf3Qtm05a0bQRzsKJclZLPMQ+gUDzY0IG9ujh
pfkegzS6qfJu3vaN6f2043q+snE8870uJ0IGET/X0iQ5fF6gniPpxU5IwmYkUPXoonzrnDzZzWKG
C4p2qBivbLiOlKwfXxEPbbIzZpoAznw0RyS6hdWUivImkzEqrLbJdWIkdEGdqPBk/rmw8vYpCrOs
gyandYRDVDV2TYdfbanZjia2md4lIKmDebcZsqneTkS0FOvKIgwwmbuZ80Kl04MsCFveXh4gxrKx
ORrbgqMvu23bcajpL3//n7FdSlrOzDjE5egpVReMnj5ppaGi0TsQ4dyhkqGLiq0ug+ItWkmilq5j
3eZclju/aG5q+dbVB0utKn8w+yu3554cBBCmE5UsXP5QC3XLMsD/uT1RRZNUFYiAjtJieDsoNWkb
YuqHpyEcJI0DRuOzDSCk2vT6oN2l/EiUbdAlaSQqLVHZ8aABbJhiv7kfE5pNK6xlucKR6YEn04wY
s7ZsVUUSRyOb9UB74482Gji/Ks0Cgtias42giQMDkT4+7lpKX0hZPlPZH4mLIETpzdFjDPrAEpv+
24CsOX6Qs8PZQNpJ+hgS6PHWNa35S+CK/ovFAENfzfa9W7d4mKE4VDneNPLniGNrKi0FcBvZ3tNk
+POn0OzHP4XFjT1goOM4g7OKiuDQJzQxUCDWiGiVVTDfWFI9i7QN8ZO4/WuT1DG5JLPd76kVcmqd
Q5J6ZKU5v1NrbP7A8ApJqNJjar3u3GU/YtQH5WpqCpY2LKgQdMKF5rFrW28icA0JprbrPCrZ0NKG
6Mrx4cxHu3QQofUv9RzbOfqNiXTzrcqqNFIqx+oBBGgDywE2DnSC4iYa2Z9cGfMnm1RO2zrqbwj6
FovtMSC7rXoYTlOubfrQVp9Q+RGqRiT6FjlRfOuFJcfbaILAx6Gz+WUjxt1SyLGvrCrnnnqRUaML
5MHZ0ByObDudCrNoG4LuE9LLZiOfb4ijJje+7X6Ok4xfLz/0ucstiyqLPguZ9REq8M+H5KHloWQL
ckANcHVpnZSbsDDmX3lbvMyDI6+R//kCTmcWB78Vqlr+4j8czYu20ghY1njLNKPafm0KLDCAPIoa
uY7CM9usODV1HrF92dDvjQTtF7xYod76JEfh7I2h6+ymQuejxpZKmblkK4ZhHRxgQC9ZvBH3ni7U
y1H/WaZZomN+mJpmb8+LSmUWim/dgoGIFQNT54hgKnb2Df0ycx3avnyFXgeSyUx8TJR17jV0vaB3
cUbL57rY1GY6g72PjeYNQpWOZxqy3NMQac3nsvYEZpg2f2kzlTxDzQ1x8Xt0NRBejuT+wSwLXwho
qOKdq83zb5tZMlvbrJCPgpbTT2hVU4KDfiSRrTMSdswDXFCMm2FiLnr5OSMdUmf9Qn1cd2v2b1B8
xKzheQWiOfu3dOGG73CFNIQdudC/h4MHwkqaaUtNJi6Hn3od4sQeJ+W9TlMxdtTUE0TbrVN1r3MD
gX49WiUGr1S2/sqsG/m9Qm9ocPqsMI10liMf6NZ5rARJCg/PRSD/BGimTrBu67PaREtPezVk1PEx
A6C0XSGT1bAEtw7IAMICUIQ7REzcgyBQrCGoHt9lKOPftQ2JY421wnnkA6je7X4YgC3qZftH78dc
rDqcIHtEefZfI/VikvyEyJ8RHjufKxJ9npXo6k+N5g5fJt8iM0i0SwcsiVPW9QbIoIffWgMCjT8j
+joZZoq+t8fBtm5w19FFoZJFNRKQ2dcYa0BD2CTG9nWLXKyBKlp4b0nhgAMB96c9CBvn08qY2V1t
ZFnquypP/PTWcSZd3ydlnjylro0TVcSFcSO8ssSUmi6lyGgYou7Hf/5+lxMIrg/K02S9Hk2Seb/k
LsiU7zdV3heoN+mjN2BdjxSWGWpU/pVtzZmvdzk+ewgjKKez6z2cnkiXgy9vE1CExM5Ze7kqbosI
tQMIHW17+dFOiwYflXw2UCZVe/j6RzMF4CYtLe3ExyeOHGk1Zr79UIyedjMkkxG4shWfZ9h4KehV
OdyxxWtehrTD4375Pg7x/h8bORQ3vFwiBejpeUdbIasU9iyS3kdMOGLnaRQN+WBI4/wZTaHUCaPX
6nTLI5SLThHX5JXrn9QOeA2CzRhlNCQ/3MfhKyf02sC+oMKNzDLzxe96Sq2960LGCcMtAYbTA73U
9MoJ4dxD48ByPFRBwjs5IWiqGexyzBhXo2kNO2QNOPtbyC8oBb1SZ8OinKe8J+LLAEB2xU91ZlFi
TPOoXJ97+FhC/lmUzNIx8J4BtIlwHf2SqsUbYEDR9WBLDAhpm+rb5Z+YDfnpqkRzRudoTXoO6UZH
4xqjVi7TmRwcQrRTiaBi1n9EadcgPlazmva9P43exrGzqNj4I5HCWyPGHPnSK4ueny/K4TdLN713
zBzlD3qebrNGZ45xztOXma7QJItFOs1Rvs7w+8p1RB/82Q1V8pNWMRtn3HTVA/QQimTSa6N3yfa3
DAZkgtGqHMAJbEvQUO+6ay7GMm9kSRj0pLFYtH3nIWfbOgLgK9OvJcyHboOP2reQILYAGYdK2N5q
SvLorncpUQSO8Cg1giZtb4E8TBG8uChjChsS3HWaURKvmw9UqyT1j19FM4VJ0Etz+D4UjkcfKcza
9cDjtzxQzMLgk5P2w3X7sYEOCVV+PZscjVZ4NVkHRjItwlWN87bcAHdwHg3gufgZ254QPkATYbKG
QZcuBV5Te0P7X0XYcsekXud1G1JR72LtB3NtW64A2cF9aUb++JWaUrhEFTVsjWp+3P4ph95+VQQe
/GV/J8vVUEdR9EkmeptshjgELTDJkLTfJuumTQZI/ZPTylQLEBJPNUoDQwCTjNMOOn0bxxZepFzC
fG8GFd1XiF1ecjJnO/KjumY/UDXj8E7xzN2UKgVXOfekE/sS/sVKL0f9a0HvgCqemAhBKFmHb8Pa
ojNuYWSCU0FaI82rGqbK1zGrh19MPxQekZQ13RovSnVjVazuHDWw66DrtgBsmmMpfjP1dMvRC+3m
Ti/LPHsC8dJXAc00J9qEbcWfQvKdEvc0QmYDGmTSOOs2jEKisM1yhifkl2kdwH2k6EgfzkPSYEqe
2Y7q/vuQZ3mBXwjx+Ap2ugvJBJLTCsmNz+oYhbwhjMyZTXxEIV56SyGcdQZt/Ckj2DYbTzPGX4By
7F+Rz+e0qoTm/2UbY7u3RNqU5U56nSv3JB/a9a2k8AElCw3TX2ueRyw+nMfvbRMH4RpzAAhIkOW4
uYpZTN96sxnvKoaNfIilhVYfNXrytQUW8cuAvOevk1pjKpIoO+DO16Xq9qas7ZbUbWJ2Ni5xDAZ6
ansmSHnqtaC21WRt8Olhv8FPBL+avl9JQKdjaAAa0UmQ5JfFPZj+tCjeuJOs3JjAMID0afNo3Rh6
K+SdSkh72FbUMOIrZ5Fz05FFn5pqHxUm8WGS/2cGjDKsNN5E0QS8JtRDK3ZtzL9i3JVtSavJNurA
rZ3xRc97O14J1BxXjiFn1nmiegiVWopvLPdHVRu31ZNWw0y0KSSJfnZfGg9ROPNN+/H3y3Pv6fLG
scsl12XZUdCdWv7+P48KkKdBiSi8DcaAZauMkCgAwBL91uxZ7ewKnwohE/aVRfX0+QzmIN8yaEcg
i3WPng+7SavrE6soqrx5zxw97Tp7tj7TN/h0+flOV1KuRJGCU5qHkOC4hTSN6KPqnkoKYR5Atgio
3JhFqjhDW5gDUPjx+8VO994k2ZVV7XQZ5cqOy1S79F6Y8A/frCdpahp+4ZK7g0mM6oizmrpyIhtb
0NX0ieW8/KTn3ilaYh+RMWJiNiuH1yNBXOAgyynK5JBC2cCHb7XS8i+NYagrw/PMoIHbQd+KIpC3
RMkdXmpKUE1lHpYpqQoKankfLmeXoeZ0Y+lTctNEZbxLy+banvTMI1psAYVjgyGB4nTUMsP6ExkJ
QUMb3xlw95T4SedYeF9mhuiVKeBMCQ4pP6UP36Q3t2hGDp/RLvpI70Trb7Q2i/pv1UQMDALACAMe
ff4N3WbSPGXhOjP+YlBG3JPekgg9A9BdW1XUl+spFqK5SeNCXTl2nHkPlDZN26M1+hHceHhvhMgy
OeJVIb42GR781F6olrbaCb8urvzU5y4Fh4SsBEzbrJFH80Oc2IjzZhFuXDKtwCoYYO6K1uwD/jvg
7ctD+HTeNQBVLCAZwZmKRvnhc03o1uZJE/7GopsV7WCEFfskm3JC70xNkIzoaeUN/VujxUoi4qfF
MO5euYdzD8x5jg4Sv79/svulFUAUDAzaDXLc/C/8hvh72Y7A6nLagC+Xn/fMd0Rn2zJdUs0W38DR
8xJdYwknLb1NXE51Q7CUX4Oc48NKtoZAHi7xfXxBBVlf2eGfuS7FY+b7pYrHfxCH7xkMsqjHCWSw
AnQWDA7AlRUAtfpLk0flqo6GdidbOf/30ytzBrjBj363wWb/8LIjmWUO/HvJBsA2vJ07MVrZNxZl
gK+ivVK/PDPx84RIsNh/W+Bsji5WoIWFSJUmQULZPPAK3UNQIiDe9dGU/Z6mVtxYNj60leMrTQaX
f9gzg8gF0UJ8K4eopW5y+KRu2scGioo4iAhk+lT0TXdD7V5/0AgXvnKpM78ldQf2CgJmh8XceHip
1PNSRE1IcIx5Ko17S1RaEBJKAmKPMnFBpg7KToHl/D9PDCaPZ1MgRlOgs8AeXrfGaunZFk1Yo7Hc
v65el191YnJuwGzY+8tvcxmOh92Qw0sdPaI1gB4iu5p+Lz5mc53liUZRB0XVlc9i+XOOrwMHaKnj
UPhm63X4SBQnO1NPpjRIiri499CNPxGuY99rBeh7F+XY9vJzHRGIltoGVh0Ue+TFCs7uxxKQjmMj
hO00C/y+xhNWJrmP9RfFv6gCdxbVYyjV8Kn2iQLcemXXvkCxqr7SOlO7kLYOUAiNEIdtwW4AiLqV
FPYqH8JyU01ZcoPpmObs5Tv+qH8fvyKPFZGyhI3a0D6aOXCCZ5DmfPQb5kTlA99LgWY0yj7HA775
p5oSG/3XsOsl9APht/hcyvhv5+ak0msqh/nU+1mR7iIzdt91RBbtpi2RJ6+JlnK/q6yipWGlADr6
3Iq/55qfPS+ZQ+oW0U//OZ89wZ4xFx4WSUFA2wrBPIHslx/y9OOl2IV0kx8HcBlyt8NhYLi5xYEu
lkEzym/RaOTPBMeRIyDMt8sXMs4MbIodrAC+z3pOlvPhlZJucnNXS4nSoDy8HfA3b1Or955bL7Ee
qVzPz6VeD68d28tHUfrAA2wZAlaNKzIXUqOAWFbkgAVClz7N5Xs7nT7ZvKIu1Nmeo/c7hmPNFRyA
SsoYx6MqdnL2vsVOn9zWOcXHiF3A1mjD+UbauAkuX/hDRXg0xIRPzicmOzZ7qBsPX4on+ymBO0TH
GqpUDvNMN/ZSz+Z64zaCyHmTHQEQsdSwiIojW+8NEDY5DXpX+w9h34zZWvkDpaCQ/IZshTTNffcM
S+a7HOqwv7tyt8uccHS3KNMMNiuWpyNFMY/u1jWiqCsp1uANTgLRTji2FNmNoH/6xNeCCgLxJnXi
/M62kp5ss85qAlH4ySOnXf/P5bs5M564GcqlKKz558d4++cwx0LvkfqHuoqfJd+qQuv/QK6Yv16+
yplpkrgEBKf+cgKwrKNpsub0JkiR40yDQ+MPA7iFJmyR5OF2rcbugfLF5QuefieLcs0TVAg95Deg
/g5fcj5VZllDbw50iPMRpYAqe7Nnt35A+xxuoS4ZzzECoJ09VaD5KCFiRYsAioOZcNUnzA/6PTFs
6U4atLAu39vJltXky6UdzhK47FrNo08Ywqne18qxAwGZRnLWy8ocAgZm5UBvyCnYlSMR4OsmdZy3
tujtHJHUgjq9fBcnmwDuAhUwoSNsrnzKBocvaIpaLc/LHnLaWAzo22hbopRGkNOCTMX0md5GDMfg
8kWtM88ODIolDKkCleJjBQ7BXCTaySQMukbgyGmEmPGDaE4xr0wL3xn2NuKjt1EWWq9mGsZ/EFE2
v/gWhp9DE1bUDy2v/juNc00GInzPEJ+YRwlvAer8MEu90tGvzYBKR6IZ/roD6nem/Ux5W2JQ+5cB
T9ILW1m5IFInzIRFjmh5DdnJ23lyBB6Sjdb403YSyK9oYIznrNczdz3rQ0QSq0hcOKvRhPMzdUCi
W9xn/Mx+ubdvMze0nCu7mDO/ERRMdD98hcvG9Pg3EmR7VpZSgXSTalNMuXpqIaRtAXvdZVobbylO
+NcGxsmMwHaGcrph8S9jWWuOBgYBUfhUqyaoObiR0QgLaFWNrjtcGYCn3aJl32Q6PgdF/mJFO7xQ
NzigT4yZp/Ms46FjhV1rAO52Ao9oUHtFvUn8BiZDrPAK2N24IL2NL5cH5Lk3zDaYlgVfAJPg0cMi
A7NqMsYVIX+6pHQmp4AJgdTyqcGJ54h6j1KYZJfLVz1ZKfnyoKKja+X9QtM5uqqBFghh5tgEY9FY
N8Vcwm/XNXnjxGEW4Igrd8DQP8J1/1OiOLtHLszMg7rLoS11slCixzaLLjWaAFW3/82kSbZOYQZZ
q8lP8hlmvJmsARRp4soKfTL/L9dlQDEj8w//uCSgZpxkxHKgsAbb+Dj6WFV7K9Vv+jY37oY86X5e
fsGnisjlguxGeL0Y29mPHI4tJbSwzWGUB9JPdRznBCltCBAkCxixhPfXjTBYOIlacikMq27WhJxO
j/Ww0KixiOvdlR/81HGz3A8WWUrEDgoLZxmH/yyzJTEDI4tKE2jTVBZyo0JFegES4y7aWImWZOQU
qsIhK6qygeDEuOKwuubCXJd5TSgALL/mTlfQ0m6hvVppgP2kGVYwUcgUj3sn0wiSc4iWwptIJxuP
dPxnztAM3SLiTp4G9o3fNdGoZY9taoHvEL69UhGGmE096uyK01KK+R5vcPJNIx8jWw1E5/Ybgtmb
z6k5kOoC/3bx8XbSeYpJO35j2FjvlkVGJTxcGGm6lo4V9uKZOJBUGKW9HiO9viEyx2x2FXb8d8wU
9uM8kJW9MejI7f1ZX5CcNZrMALeFFW5sciTG3yF5mooaQ57tTLotBGDAzh8J60lrX75h5ZYg+CRc
vkIOcbkPJaS+G/bK2Kqh0uc3FueDz8WAkXPx98zWHrMAKqDeahcQS9+5e/rUuod6JJ/+Tr5SdSBI
Fu6uDPpljB3s8/jNSYslXW6pCaLVOfzNq4j+2CCrMlB47/eok9y1js94b9N/uLKu/q/8fXQxynuU
VjmE0uPTj3dYkHUSmwQKYJ+617735BqTM1oYBu2SRQ9HFIr7k4NqSC96lOM3tkfWkgGtZdOWvZH+
K7HJaUHTmJXYNOde/TXMNtQITNXm6a4Lo/YzYWPkN6hFf3ibafpo3sM4zBGMqwTAXTa7/RtMlNLY
KGdyxIbgIqBTRpsWn5JMJ+wVyjL1QFy8PnwFVHef/cYh0nCR1nvPqkLWHow2js5NiNhHbWqdtCSM
txhz+q7BDNvreKvW4E6h6mtNhvBJDJ0NSE7Fqt5z7PWfxiKtf2eygNOaml1K9CKSxhdjmnQXeqcZ
ReSfCCSGtt9pn0pmAhKYo7i8p3ULaZ7jQFPfuvW8xFZmFJnWI+POXkd2Xn5PtbZH1dI6JRYh4IfO
2h4cd4+xPuq36UhznTnHjoJF6Q3nGSWhWCtayMOG3GvhbJycQ+I27HIWN0wb7rT2i6HYyxwW5xo/
j/FbunGdv4uot+zN2OrUhCkj6zdO73QIekYCDMHN0N5aEVuu/WY7U5kB4NXooc9a7+vQUq/izzSk
eBSEOlprgQKngzJpTwQMRTV5FkObugu5zm+/obEXPVV3S/5pzLT2Po1p2I67eKL/iIxngJWfdUpg
m6Kzx+4mh8OzooMgv6vYRz2k+Yi3+gkYr9G62V7FDYkiXQRa4o3h3qRPpCwOL1nkGlkwhdgaNm3i
z7RCIeNvm4T0pQ1W5kQ+l1U3vo5WJMWu7Qpyth3NmTbuoGCqsS8kwFQPRU8YDNthjHmZI+TOtzXA
U5M+NQm0rBxOQlhNIdtJ/mHvFF7wZAfggoABtu+kSORSqL90VhNvi+sStlSZ2fYPmY7++IDvk0Zu
GFvzYxS682tT6/q7Qq9CYjdp9BIdki/fbRgG0cYem+YNFgM+IiPtuKkmpJO3xuI2PaLkiX6SnQyJ
ghwXAith4Ea/CdXACM2/VcR34JoiVssx2vKliTKVvVidg83eBuDwE+lqauHrGaZ3oF322+X18HSb
Qx4IipxlyafuZy0bkn+Wn8lsR52XmQdQjWPqQjjTF03AHjIVyqN2NN8zIiCuLHpnFn0OlBRt0QOx
7ptHF7VrNux9PZaEB+aI08rKDlJkhltPjOaXuB7s3X9+SK7HhhXfAfOubx4+ZNeJsStgbQZFEc27
yrE4HDgTnMGkaW/csHeoheXXZDfndhqWTVtyKf6wtzlWqmuGDvWupbCitbDegqyIPfjrYUSCnwux
EBFdGRm3ZQSDa4Xeus0+e25c1HuEX857k4pB/T9eO3vqhfmNKpXz7+FraPTcKSZHQqPQ/PhLDQpt
BVMLTZZs5kCV47WxdWaZW8ou+KTpmOqUNA6vl5L3qiXkZgVmVSavdY0YAuWNf4/cRl75hc+MqMWU
hSULIRvHx6Nf2KoVmxyz6QJK6MPr4IeQQMLit4dN9IVi2bX26Jlt+lKrXjqWNITZRx4+WWTXxZTF
VhcUoQmuj8YddYoR7RiFtrQLGPb1FpdydkOyZP10eTCfFnrp1S3dUvoQ7MWxah9eXFaxO1hdMgSc
aa094ovspuL/uwnZ2wcUBdogq6W2bUGE0qqIso0FYvMT8x+ZZYmbWpAKnWlbO+ZgrWrwjBsHMvtW
N1vb21y51eU9HO09Ft0z6inTpUXzYaz4Z3bpHJ2KaCcASUMJ+oJrDsRbVkygq+XsroAKDt9qLOMB
lAn7E3K4dp92YXtlbJzaN3hhvKcPTTTtseNxHy5dncIlDYwaXpruROtE+Vse0V0OMkSfzaZOp/pT
bDSds+llYhDtUqX5586aja8Ra+liis6rxwHN9q+kkvrtnGBJQ+KfZTV6rrL/ikQ6/CRCY/7vszMC
do4HCNkpCx1Xx4hjl4XTzBD0/dG965C2AimV/Z1eFRVZXU1xO89pfmXLuJwxj340qscckTh82/Sb
jqYJLUIK6rX0udyF+wfNVn0pq8i6Wog7MzhYb0xOftT/LI78h+MYWUrisEQgYSM2atomo1d8Ay8Z
PQK/EghvXRJX87pqt6TI19V22bXfh0ZY/D/eMY1i5FqsDx6dtsPb8HPOvTZw0IBeBMjuAeroktK5
oWyZ3BfN/Ntg6b5yADidrjjx0XCn3kVJhZrf4TXRwPjAvrmmLJLsJuvi6afEmuytOQLGQRYDl77y
JZ6UlrFTMlXYWISpLere0aSRZI7T5frcQVUwRA7RB4QWqq5MhSveafxsQH1ebLwmWkRiCSV1MtgW
j6B7wu9a2hl/rtzP6Y+PP4OD+CKHpYV7PDNQW8iBUPdkyhHyhYGMOcIi3XivDR5CtAYuQFHo/UOS
6ouXFkqSRB/87fJNnJraeSnM4jpbH1pv/rFyCOSSaibNHoLOIG8pqGYk/2szL/w7gn/TYT0rjRvx
cDVTkBZKvdTzNBHmO3nixY1sc1qZLfElKyBL6lsI2Q3wkVGBPB+pZnybtBAXvNOn6ibFdzLse5VK
oiZFbF7jdpz2OZhkafn5VOBpHOClOhxQZAQkMurrIcBqlKMAmJt97tG4Y2myeHeTMTLHquQmpZYZ
lJo0IOFoqPNXOKWogOrwMwjVLm/cpspvZaxXbOGtan/5fZ+WeKEJ0lXGpsi8Apvo8CarluzDGKBu
YLN73+HxxRFPSFdQow9+xTswPvdFp9/k6DwDE1LtlQ/97OUpGOqmS1XP+EgT+GcxonqWjEjuJpAJ
PWGbfWIR2DO5HSGouQuWcN0o2t6IeTN7WBVitNWisw21K+v3RyP2cH512HLTDNTZGpFidPQaZpvw
NP7XPmAZqrwHGLxJfC8NIMxPyG5xIUV00J7xVyAUAv6mPdrm0Jfs0nL/1i/aIt07sQVukDYf5PhU
AIoPMmOGuFJP9Qho2+Csu/K1wlfrkfareWOFiBPwHcZWfSM0qf0orIRCd6HXbL9BVOfoisOScrcx
aMm+zpf8sgzUXmCOHXLmiZReMFRZZ69Sib98k0R1tDdntwm3BWylFgJLlNyorCB+gMFDEm2ZgqW4
7Vun+eG1Y/WFqBTxGjlxmn4eQpHe1Oys6pUzcQbwTNLhdpPni3u3dwp/TbVbvyJMPN2Jor3BoaSz
a0NAcbxl6mE1O4h8+NCdSd4XgsNbVjYMcnhl28uD/GOrefTzsu2nfbIIflhVluX1n2FGQJqv93o4
BJS4axGvdIPD6KZCxdWtwkSYKiDSM84fDS0ioZdlgEjCtBpn95fRqFq/EUbbml/1QtM/X76zM4sO
LUWcWmwbqWcf15ZRf3Z10xAe081SI/MhLDY4MOqfQ998BQwzby5f7sw+1aXVJha9G5VsgCuHL6Kv
Q71ri6XwFFmYkVeovwi/iZ1Y55gd9Vm3dTPiNW/Dtq3yjc9yQLRnXhJhNw5NnwdI0ciTzvsewW85
OHjSycvEO5aqpn/uwzF87lG2iyu3fTpUXKxzrJU0CCnCi6PanOsT+IBRM6X3QBI93J2OlEo1DHdV
AyXhv19sQbVyLervyGaPxkrD0hJN5gwWyKjd23QsnY2r0/eK6LVdudTp7McSxx54mf4oBTpHu7oi
C22KjsUczHoxBKZXlT80KtNbQdpWtWrdvNwP7DK3LJnRGiQPCVSXx8NppYHiPRKqpRnPedBb/v4/
34Ub+iZNc38ObDbWv5CWuG+jX8LrUHFFDiK65x55u126V1adj4/74IOEU0kF1EAbh4UbU8jhhQkU
N/qwhoShRlxmt12k64+qmdP0wYYRV21jBQB9Z2JIG1ZyYAsE57JI3mwjxY+kZ4P3Z0nYfK5S9nFb
G1QhaeY58sxV0lUkuWZKNh2BiNOEJD9cJnGes6V4PbI/aNOJuM5pJoR83ZUCBb4TwmcWWuu9lwo6
6YZAgxrtZ66Pr2qU0Ps9p6vQ7XBvfxxq+f1qDPuuX1GuJKUDMl98ZVo4+V14PbwZGuK4r13/eMAj
iIyFGck5WGpxKUSbvLpRbWOAVB86wyV7Qou2Xq9dNekuI+74d0HKbIJARhXCinj4u0yFHVIYEHow
mkNc3I6hqVhJcOVoG+rZ0bcyxA+4wl1EbbgTnvZ+eTyefOg8N4ozhJI0Um2O1IeXTyM84HFK6jfH
ONY4zx5xBibE2Xic2y9f6uTbo7mDJNMUjEIE1Sc+WREhUSoUr7gp8i28wuFLrGhME6gwDkGsBud+
EpwGJh+TDJEe0e7y9T/oTEevGiUspDq4R9SjjhsOcompraLKCKAT4fDEe1JSKfez+r4MjcLbjPRy
C1JdCWbNJCa4tRgKqqYQZ5J4zwRvU8HNdX0knTnCnqfD899QbSeOIh4F7FSYbuKTxu0TiwBqjTAB
Nwm3uWuU+qbVS6IqvHIw4bC2ZfU0jyx82FWxXCX0q2HJRR4JsqbKmytD+6OZd/zcArmHvihiIWwv
P8w/c449GJXVhbYR+F43VLe6Zhi/R8uN1WMXR3QYRtUZ3bo2cZusexIFzIeW9NBh7evE8gaqntxd
3igRLXY1UgjZEoZrRXbvf0Z68ekhtiCQj/MI/O6j82BXySKcrKVq38Q487H6zwuQxvPGB0pJzrCL
sOfFpEnMobyyLpzuV7i2Y4Oj4QW5wtGPtqPY0Qqmx9YEEVOQcj1N0vvc9+30l1fDdJRKCs+eoGKO
Vsd9VMRiVbhz4ugbyP9xjedWXvlaTtv/3BG6ScprUAgZrUcTg0dqa+LpjFaLrt5rWfTTzcwUDV64
SPw9Z7XyloQ9Z6PyVnstsb681onuXJkezo0djPR8NhybmaOONb9mFg4TKXRAFFxDITjsS+wert9m
9IQBQ1Qb+trhr8qF+7EGHjrv+0LZ6T5uUYWudJyNhDOFcfvMvAaDwapxca9xkKvny9/2ya7O4kgF
2NICrOC5J6VIs3Okl5euCGDIiscSp9Gaz9Z47eq5+JxlVfbzP18PlOGStsruiI3d0SeFE75DY4lx
1atFWKyJEw3vFpLvNzfqCRhwC6pKV3YOpwsF8BUKRcuPYSF/OB6hpS3jaExFwNcarpvGB2Wg56lS
K2vCMZEkE53BJJwJMyeR+Uqp5sxoZHWCvEXZHN+Nc9ygx3w94ib3RNDH1K5VRDImHMZKGXdNEssw
sPKp2OsevhhjENVtIjs9vhNIWK8MyDM/NIdmXsHSk+bouLylf+ayOu0q2yN1PKg6PKEttvgfDWfo
jN0F4Jb1KNHNXfkST5dIrPEUFWgPQeI63cHP/mCJOrKDkbbXLbW8riD0RGl3ypHi/zg7rx63kS4N
/yICzGEvRYnq3G238w3hyJxj8dfvU/3tYi1KEOHFYDDAGDMlFounTnhDtlE4XXg+epyWlIKUYIg3
Wu9fz5dVOuP6uWAxF51efNgVFATz6FEkxS9gIvUGpH+9HOaOpB2SmcGBQkVqtZ2eAxh3SJooSC0D
iUmEH+9gi+DlqE2hdReDdds6xutE621FhOrQ55P5Bgq0Jy8QwRNCuaUqB+4P+wEpgB5tgqZ6p6L1
Agdfr/zOHTYxpW9x6u87UC5rM/ZnKIJuI2D002VHvQydGf+TA3KZ+hOZrFcHmGPNX7QBaNyu9nrj
l6mGCqpVdUVzBj0/7c5jONxj2xt6kiijqS8ogCAGN9qdgb50X2W3pZ7G7xDfnSnjS8OqfdGJ6H0T
G+WrDWoAHU41G35NCB5OQVhFkipbxt33PlGHz8WMyvpOtRbbIeO2BxToFJwNfKxVIItUpOBPMNOb
30uROyVizbETTCBP1LsunYc7vWwcZCvGJP4WJ8AMGJ/Wo9ipXeXUvicmmvSV0pLDuF2U7lylXkZg
IhbsDFfpxu8RYP9WjtGjcS/THv5XQOJ/c0qG0C8WEmw/qRjIiwpWnx+jf/47i1uwLAiy982uDcWc
glZNefC2VUJzD3pJefEY/caHUDjpg7DGaPFxqupvPZV3fUgz0ysYjBvpT4oE1DNKDlq4mz27/RiS
glaHsNFRJ9UsoQ07Btz07abByB4VNYH2Ab85hqyc65COpaOAteswpEKEvVO65Qndn3TxB70ZqRRM
Q8FAnlblQ8ufvQuLCOlYTx+VyJ/LklpCipsLyqzGQBIGyEIwVvX42+5cskIEE7svCOxnv/uxQmuQ
qtcF5dZH1Re9aAWap5No7mGthvkeBAv2NnaqxX+InFqJN61d6/4wzJ4Adh4iIycKEwdCLCfRQUqB
F3x2BlWLblKsCW5C3ZkQwtTAtuFtE9fgSltVis7hnAW8qar60iflmMWOYXR8x2gkMliN8egOoRfF
+sTNbAABGRnOwGnGiHjnRR4OBak+9NGtMeBjiuaWgqORV464BCKuK34t6PrzryHum7uySPLHASw3
4mHD8idFEf6XC3Qk96FX0HJDOWDeExnH+IEubvYttTK+XK2YbOEPWZzYOx1m5M9KIBsBf2F0HprK
S3+wcfCrLTTc841L8EK8cv4zlJFzLMa3p5/xYtISEZaN4pmyVPsk8mAQdlW3x9EXw8BMjBsTA9l6
WIUNhi/UhSjNkh2uo5UlqspQcjUOQiC4KaMCa3zALy/coMlcCIoMQRDwhPUj+wOrdMKlM73YeR8F
BuNh7aBEWfjMKBnHMtsZ++OYZumHVrO3hvMXdhM+NpkT6TaI43XCjTIIFihqEgf9GJV4+C7aDSI3
xhMlaPekh7G19frOcH6EYYS7HdcC5cfQY012cYxGlJFpYGHIrLT7MSxz/5Vyv8aHNVFS795tovim
MEpkv1qY9F/6MYSRqmrIIPh9E4b5J6ezwVQVdIqfshKO242FikTjo8TjWXs96pTa73pN+4gtm977
HcOLnwnj3Soo65nxtGDgiXZOAgt7FyaIjO5EmRn3SlioOPuVi3imGWW2GIPoRokSv6U+xFk9SrGJ
3MSTFvKIAvSqKCVAnxNRFOFYAaMCMMO3rmq2b6S58XFQdGqFOO+Hz3YmgAZVjeIoewYXNdMJFVsP
Zg5RpiNSG5mNn4q6fh0ssQzYfSPSE0Ci1lAiEbX2o64cFP3mXCckpyLFPYgZWdLtEd7DNxfvGIe4
E6GE0WZAZ3ZZF2NEUld6+RRq0Tzu1ZJJlhTgW9IDfdZJHPk6vV+tRxsWx1Varv4SedlPoeblY157
6nBzPVfWz083qSOcf0IgZSgJ+ulH6zTWjNHdiCcStjKWL8oJGXLXVlD9ttB6yC08BbDzVYIhxoit
WwbF94YsnHyMVFGdtNtJXdjApP9dloaA5FhPSF1TcRV9Il6N0HTuPbcVFOBqlexngX+L10aGj45P
6be2OT+hNFeKPdLWf2alGoLrz3c2dkJSlEmOSziCv0WGvupfDnKqmk5eEaCUMgPpEzZi0Es80s5J
MErymIyFdDjoytV/1DmaY/J0UfyEoBY5e7ObipekSVBcEFiz3NTYEOq4z7oL5Pax1JWNCHrhZdig
XsC+SFrDGQoIl5MiMcK6DkAl4KXTwCZIAK9/H/Lk8xibX3hI9cP1DXpjoZ5GUVJLJOiQo6ERTgfo
9ABULloxQ421pWrTwtoZVVjdzFmjVoc67WgetrF0UtTphRUHE0dlELNKMYt9qfed5XdCxwgJofL8
Awi4Ei3EqbfDZ7vB8X0KZ1I2Pm+MfkIndz8msBmKvT1rTU0TxgbW4AKafUkgs/SPhsBGSZnmqt13
qE8t74cqNpJnPTYEjETTAdceJ1ACC2Ue4DSEGfpTZvQb9yTrswWIMIE+7M3iLtPz+vvCjBzhZ4yu
8p3j9gyb1DHGLdtNo/IpUeb+R7GMEYca1ioaKqnW45Zjmngfs8Xv7Zx3FHgaRtS39MOczxQg03hn
AcVEEAhMyNdhGmnrO+mUPHom+GtShKL808axynCLSxIJ7kiU+67h+2Z0G2IFDMRRAcm6xOm+cvKh
QuUSyKFPZjF+qTEbnfaxkQ3trdbaQwx1J0dPJ2q8/GO/IE90xKwZQfJeIxbur5+AN4jG2QmgyQ/S
hREUddvpCWiLxXD70UsDI9XjeJ9FukHGr5rdLrQb4Izj3ODGg/jXjSX4nJCIsa2PFUDV8qjH9myg
Ad3o3/ocl4WH0Wj14mmW2wFijLSbCmmsrEf4mxli0WpB7oFFLXqjeGYXU0BIw0jIVsOyevawXHvE
n0BMe8xnDQ9dcluh0xopzu++zZWXwmvtX4aNS9LGd3d+16LviaoPeQTNFHfdYJphXzp4xmaBNVfl
nVgQX0sj2sulantHun7RRtUqv6nVjtM5AswBrwAqw7rpN055O4611PEq4lhDTkkru0cvz5fj9Ve7
ro4JfmQO9K9ZjP7QWjna0qJpKQnTwYhs02PqtBUan233LFpdbJyiC0sxLTYkhIPZDQTP00ME2JTe
nTXnQQce7Yj8Ibj0znZfaNAoG0SQN57oavsgR8gODwMBBtSrjCzEp9Yp3CQJMLmzikChNB53CujQ
m4iZvPc0jbP7O9S68HawBvFrHrg8h6EHJO+mg02RlaNC6qeqJdRdttjpjVfbTf4Upu4S7VWrN168
LB/IWwagansOThvf9X2Do26raNGtaY/Wn1HHwHbnagNSRPR7hk+NZUpuarEwfBHMi3tftbr2o6g6
w4aZRZP0IezsTZeK86Nr8x29DU1BjjKgO933RqlAEtY9u6AqmFKNkzd4r6GjKPdK3lIgK+44bTGG
z7SoaeLJeeCbYA9gjjUgKSlyTe2mqQxSJfO8Xddb+rFLO+u+GBT1DkKzdVMkVblD3mz4bSoRNt4t
RqlY5ZXWjYefws5ChvOxLRfM6K1RSnp7RQ50WcMmb6djLr6R5pxfrDb4KdUCWwqegYT6dJeIWyQ2
QOQkREsN0DkFQtSBRbR6PfNbVC4x4zbbja/80qJIjkLjQdicofYqrsY4gNjL6OYBB8Y5Tj2WdtwC
+7qxmBM7bXHfO3Ef/OsXj7WmJt0jNPnXGkcc1m5WcMW0AYyNNt2h12h9LJ0cmFhND/D6WjI1PP0M
oV5CTwIe5nJxrNUZTdiFSDV1VbAsWIt3MLO8Kg8g+VuHURTeU4VaoA9pQ/16fd2zUMN0mCdDHMnS
KIHWEhDCJnLWyO8ErXA/0nPAhtI1MzMQo9G8v77U2dfFUsyBLcdGu5xgv4o0ijtDKJs13HFjkf02
is480mAqfgAIoGPjRMtGSXvWygXqhaYeQzAddQuPxOz0oJpcC27bVXXQoxH6GodFZ2FLAnWw7prp
WFga1Is47vlzLi3M5pYyQDjO3Yiwl36GRf6JhwbgMxLo1bSnyMcaEYO4DWA5KD9TbXRxOsa5UlhQ
weibTea9WaWKAdfQzXeDCkRKuGW9caec7z6jSL4b8IAuNcoaMiaYRmGfvgyBmmvicWi9Zc/mubc4
hU8qvwIrq41E4OxIc5yp3aXSA7cyh/t0+7UR/kyYJCgL4t10k+s0O6HVpMcimpdHyyswWBlQumZ+
mG90Gc4PNeJGTHqB/5CDA0k+XXkcDLNdUCcLEnvINLh0+nBXWSS3JGFpuPGYZ5GJx5Rq8Xw7HDha
vaeL8c0qAqZxF7idYXwHeKDddJ1aYaWkT3uvxbRrhkS9sejFJwTdicwfqBuyzdNF29Fgho9BVuBS
QO1VHd5+U3v6TV5n/UbkvbQUV6LHIIeWI+Dd06XKDOHLSPe6wFBjezcM43dkB8fPZudE/zjbchj2
oPIjJa0dEsi1hgqo/ryoJ51ENlacOzHN/Tso8j/iNHZxPHQoPK4HpPMDCmBJ3rxEXOZp9iogwSTG
OVP0zHSUKf/phFjlOkvoYtNoMZze6XNhtHDYWlTlheW+Xl/8/HuE8gtFTiXxklqBqxwvxji+B4VI
mqzl7jHmsycs6d6DoxbhA+TJ/8dyfPUapFuJBlujYuhX4LWlFXmwdIv5aC6d2M0NgzUrcrKvEzIE
h+uPd/5V0LXjNQKMe0ubV6dGZpUYkts8XgfRyB7s+U4th3DfDEO90zpNuS9nYwtfdWlRZG8lugWU
AkyN06NakPLMQBG5NwdhB6L03CNSN/PBYyIRdGaVP9j1GG086fn3YeBGhGSGA7QdMO7qU6wd4bm1
2eVghfTsWald5EM4VnuPccpGDL/0fMibUF7aNNBA2Z0+X9Q6+kS1nAfTrI0PZUblF+YFErJx4f5A
U2kCUrmpG32GGADLB0aBpIsRMGP6NZILbBB+2ouVB3Y0Ve8iqad9XArmIUCj9FukF/FUQKaVUQa6
Y49Jng7YMXvWDxerI39Bx/z79aN1/tmCa6PFIpXloBNIQ8i/J6PAu6JyQPA08Aq1eikF5NTBoPoA
6I5kldvFB6czlL1X/a9358/5v6Lf1ct/0rG/XRnPXzUbj3qhBn2Bg+2tDnVMWeQK7EACtc6yT2NH
H8XSq+E2Sdwt16AzOpnjQeKBl0FVRgOZc3X6lFaPPR+lrIPXlOPdUHo5T0yRlhcp1HiTj5bR7tJq
cIMpNeCLWCHkrkzLP+WlugWrOYtU/BLOACb0tLUw71jd44gFOXVhjQ64ceBBlT5/YPCevBNdhIdV
YVobl/fZ6/Xg7UlyF8gYssQ1HCRPS2OKDHvGGm5u3gMceag88Ab4KNf3qBaEL2Y1tD8GR1durp+r
8+cEaYxstk7px7zWWn3IbDZeSemiBs1QWUz7qblMFKyfnSz6npX6FmD20nIaoAoSFZdm0XoAniBw
q1dprQU9WnO7ClbyEYsOBlQTrdVxqJWf1x/vwomitGVvweMz5LHXdVvilaqwlUULVFo/L6Y3pc9D
ZCfHKiYL3okcB/nQsynJ06z4klqlSpqaOIfFzMXn6z/lTdnmpNph6mGCbABWIkuPdaCuCn4mI9QF
rk+hiucobbtuN87cEgw/xii6qcCv9i9qnWpfoI2AlfMmK572VF+9iSJ16QZ4Non6gUFhT86cG8sn
3SEUHJrQ0DCCb9TJ8vGTaQBkCxg5u65s7N4vESkuEMAOMaEqI7hc/5pRyGmOJDmxydQb7upTQTOm
z61u0oIK5LkAXOU4H/GkrF4S05FpRp4eEmS59rk9bwFXZDz4e0uxHIGlTqbN7A74zJp92YMlGHCw
WvxsMnQ/qlz7Lq3HagNGsb6B5CpSco63B1rq7MXNKBmYbawufqnpy8/USb6Vs50/9YmnPDIZYowb
t1taQWcX0H8WZeYATQoK2VrGf3JNyAmjufgR2XzD0HA0QIu6zX42I/2D1iK3lteQI32wa8lr1Xvu
bvFE+YRtb3tsk7HZCBQXN4EUivybOxhZqdPQbM426lVeooKgKIm7zps1LvslQFC4yFAUo3FsgLds
HK4zYiP7QK8cpXtyVipae5XeWEXYMpHtF1/BXnIXGoV3VNrM+1CaVfQrbQBzpDViCN2ozkcIz6U0
rY9uc50qE5Ei8QQorQm8EFyx6ZTFDWqLgMeKPv8yR5htRLkbb6RGZ0K48he/mb8Rprmu1w5iadXN
CN0DK2zN3nmwMSbfRcj5IbOmRNBP7NaBmZF7KjIO8RS0ZmbvcXZ1Do6eKh8AeZLg9OlWy/OMqSB/
lYQ+gvQjBBEQT9+fpqAOV0a6RDP20zc970b8WsTofZqWyr2rklBR9wi2atE+Vga6mCZKMMquqNXh
dqYDy/yTch0LJlVRnxUUCT/VdmK80JVMxl1pAQQJrofLddohfy+fNrUeRTQZ/Oq9j/Bty37MBEi/
pHtB8zy5G3BS2Q+2vZXMnjUr3taCqwW9WvIU3t7oX7CsKbfJ2nJAI0mWOJ+4+ZV3igIsK8rH4UcT
qeYO0FbK8a6Tg1CcLlgGu/b//XkpNyWASaYca0qNHXUErh7N3spYfsVlDLwl1LwPWt+Zm15vMiKv
wqZMsOh9yasIusDpWWgpnSFCEzaNZWC+1onYV+gr3IBPwLgLNyOsI6rMueVr048FkOBdNs+i2dVG
OL27/tjrhICtl5JokikHAu8sIRg9xCmrqFn8gumP36b9so9Ss7xT1U4ggLkYG9XEG/Ns/exIxJMV
aNAkwCucPruC3ljIegvuIGFzq08gvp+sau4YuMEOHXZuFwI9zJWOXH8oh9T2I8D13wcLbuHOlPaA
h8xIWzRJQkX8GFMF6ZRyiFEjdYxFOc5EGkzGWrP9hg22+S7K54LzEtX9rWX31rQRlS9tH2BCzi2d
TMLyqpqPROdZiAbR0+uKnMFzpjxHUaEQcDrJdA3Np+uv68ItQBscJAsER5KpdbqIYUEapVUlfDts
Zl/L4+ygzA4eIU1ToBOvfB2iNN14xrNIQAOGzNQGXUAijqzQ6RtrlgiwGIo+WAua7v24FNAC3SxC
fEbfMmY9ezy5lOwKW4yGKP1W2XATLdMSKi5L6Z3ygGvJdEzKUsBms2z02Cr7sFRdv7GnF5+Pugow
OBcd5KHT5wuxjzaNDM80JsnNdyAk8b5rVfR0pST69dd3li/xfGjqSQgqKHxe4+lSbcrxnxHS2juV
XX1JIZz4dgJSbuvSvriOyUGRbR4p9Xm6To23EWq7EDqLMFzu6IbQePHY2H22JOEHI8xKH1WJ+ps9
FuNzrAngbLio+aVdoDcR9o71k4zYDDKULjZ24OyDwYodqhQ4a1oJ3NKrNKbVm0kPMeuhfWh4r9R/
8wEyjoD/KbzjiCjSRj/+wssFXezauCGZDDfXzKMR+yk7wUp031SOEwCFAAiCA5EfLd7Wy730aBza
t8fjE11H9SxJBagFvhMcuYHKpwA5uyiu/b7q8mMtNGVjKy89GqW6VD+B3w70/vQlQybLcgtmxX5g
GPoaF5jblU7d3A+Ou9X5lWHsJGjz1pCZ4ZlgADCIXpUYLigB1VzABKLvI5L9lDYFMuWz8YOPxXjo
sKB5QvBqVIJGsdKDmvX9/vqHIz/89Q/gMQl5cAtB16wCQ9WroROWGKPbTjM/gr9Snsu2aG6kh+fT
IubkbkIBLmYIORfB9aXPMzceng6MJjtSfE5rIRbK2qrXbJisU9pX1cE2h3Q8wijBO5ukO7xpVMqu
O5oSjJNj5J+cY2gWE67LYHLNP9lSNoGjIdP/2Cy5+bER9GZ33YJMf4Q6I5KnkII2IvaFMHryi1ev
KypKJWop8/c46nSvji3GW9hvKVxYE8QOotSvo0lWfn2fLi3KpIkPjWqBQyk/j7+SONtJ55QCuNqP
Xpj8EW2LJJeWIThUdNMzuLshiIBNHK4vel6m8XI4lgyzCaoQeVbxBIkHuoJKUe3jRvPir4mHdiup
QRSWx2XRIFeGKaDLfd2O5m0ed9m3brH65ADzfZ5fljZEDcuFrvZ6/WddOq7sAemNLJ6gG5zuRZWn
IE5jcppxKpwAU7/54I7IEeqZob/LMEUHut6YReDW+ZYV76UoBCSD9AAnF27rVejX0kSld5LXmKEZ
PfqGKoIz7L71yaX/jR9s8/2fH1WaqPPSXURWzhAqDd5leQwset9ljb7vXDNFU7gKfaw51UMxx78q
1Ui/oNa45SNw4UGZYyD4Q9tBSo6swh9yO0lq0YzdFxHWgprZF7dDng17XVHMY6RtZu0X7lSb61vm
CFCE+Ov0nU6O2YRVGLGxk53pweBaZXyL9MqmjIp8Q6tYh3QEGZecmQJ1WC1UoxQTuhOz2NCQ+LJF
pPZxHMLuYcJlDwmbWTk2Sp35YcwYdTeVQ/9ozwMqAGVU2Ds6E/Fu0vT03fX3fOHzBgYhS0L+wZle
1Syp8JDXGzRkD6EBPA16n/kKYI2bsg2796DrjIc2rT5eX/PSlpMCQCqTwxXuuNWWL1mul2pCaTDh
V5NHuf3oKHGzMSs/O0iAkHCjYMpIf5JFVqskKT05hWELO10mPvhI3GDDCsLqPKh3A1iljbvs0npE
BSnXj5kCja3Tp3JqvdPV0XH9Cv902Xr0jgwo7UfVLRu/SaZNhLB8NScHigeU/D3OFKBU0E6nCy7M
DBx91llQV+DaKHns/ATxMUeHDu/XZF8j1vAMAgqbUmupUV3WIxS8YngSOtLcSQd9GBDIMa301jgo
mMn6dk6MCaxkiMtg9txE7BoDCeqdqNUYBOGkjkd8TDtvp0ROvaV+cXYSeRxqEcQ64Cho5rpXb6Ce
X5Z14fqupUBK04GtIqMDFfFQilo/aohQBob1zwJ/yEcZ5B/0BxgAEa5W8UZl0iWQvXR9bnAUjZrZ
xjKqL41lDyTN28+d8Oh41Vve5WffgFwWhT+LZACQ/TrsFEJF+NtiWVN6t924qYP5BP7z0ZYi9qWF
UOyg0YepGpfq6iatFSrpRik8SMqAw83ent5XlVV8uv5JXzr8TFikoTPxjQ09PYuTXRlqLgToe93p
32sTTnTVkFeoQSTqbd8gT3V9vbMkmamZ5OBz8JklMcU8Xa+NhxF+WAHrqszo+w1lVz30SBZru0qv
2h/XF7twMgki7N3b6fTWUhsTHJ0kzbj8LLCLj5oh/izGlO7MOhtuvTIvHnIO70aud2FDpYI5FqWA
bKiqVtFLoGFGpWF5fuWOUNrmxgYROROcMQ39sYz6Jh7/QjThnpdzWcYOkrd5uqOzldVLBZzCX9B4
AiJeFDhXUCk3Q0HpkyFdH+VKfOhbGvNz6zSQeBfvaE/teIMw45bix8XHJ8uSP4fovcakIDEUVoMe
hxJEMRyLkcxqkg3WIna+kFgnwfU3fJbYcZxkbuVCt9AhdMrj9leS62DakS8xoVQpQ0u/I+l1njJv
Gh9SWL0/FnNRb5rOcPEZ0QZjY+1LpwsKpInPrUxD1kmlSZTpRwfiShri2Gyhm/zQJPDkyqLtXoci
nd7jazybu+tP/DYWW90eRDyIBeRZoNrUVdzr6OTja5aHftlGlrhHNSYbvgKkRxh7qJS5q3zYrQJZ
AdfL37kYJY7+NGr9T2Xp8ADuTMWZof1Bojy6jnSj1OfQfR+G+tT6CaUIXi0xY+ed10d942Oj4hV7
9hYWXhPOsf5jKdT4QzpiRUGbz0Yk2hxtJHFNhHsOtV2h1ovgrVfeZ8rc5hA0o1i5jVqlNe6RJRtv
ykStpl3bFcVHO7RQ7RaGG+YbA6rzKkTO5uWABEgG/olvAP2/joVQw6Sr0hldqVbYyGsgqPjHDqvi
rgHNu+/0pfiGDg2qW4NX32pL2u3S2ptec4URyS6PRL3l8nHhs2CWD6OaHAMBkjPkzeCiANLNup+E
5fB5aSZbXo7peJ8iPixlkKNoo9Fy1iKg1fQ/OGZSRLjHp19GU9ZNNXkpGcPcmf6wMFUFQq4dRQHw
cTcqPS3ftG5gUZKJtDTbEpiv14/qhYemFCA7JWvGhHptYAmaQKGR1+r+JCYH8k1fdhjy5qp3QEp6
eFLQACn+tXeIUyePi9qbnBICWTh96grfFMa7teFXabU8TGZT7PCtyGF1Dsvtvz4dUHn6viyCU9uZ
i4Ee6wMVBwPHPJ2od9RSBM6Q/kjdNDnoWvqvGlUEVAjyxDpsT00S1VWYt5VJNRL+9gFxIsQwj/Gx
dvPqk9DoPl9/svM7mnKKBPU/UFWcBU83UYx6G1W1rWM643jZbq6S4ccwlLYTMC6C0nN9tfODymro
oDCI47pgsrxazRGJNhWxQfqYufduhpfyDp6SSHYZsqzHJYm9bt9nCjReLaurH3o+KVu31nmuJaHs
SJ0zfcGvc13YeK3pDJE5gb6tW/V+yRfjlVMzbDzp+fcA4hkpOlDAcDqsN2+0v6LSZGE/WudQ9dK5
Qj7KFqGxzwwoxiU9oI+LR9S9vrVnaA95aKTmgSEHhtBi5C/6a0W1bZC1SgoIRbXnVoE268OhHzr3
zkKh/QUcAQyq3M4KvynG5nPI2AEphDL8GuWN/nL9t1w6VBAGUVVhckZRtzq/nejHZp7gYPV2jJNi
VcQ3SW+rR+mVsLHPF5bS0HiiUrfhCZBunj71LAxDcaCl+GGq5c9m6r5SIocPXTR/uP5M56NtuA+E
dLot6CEwKV0FWUzZcEVKW9N35rZ8T+Or/hCSANVYDLp1u7PKKplvsibq5t2ctA4m6R0kpp2+uG7G
+Kap7J1lw4P1tQb6/L9/xtINleSQprTOgO90G1xdUbt8BFKeu/Rm/KEewhtEIYoJSQe92m9shcxr
T9MSecioEoBD4OJz1o+wECvpu8HwCwxEDAQaam1Y8GPSlvi9m0EX8bM0ar/OuUcfHqWf6XfhMhRc
TP47XzWnKto6/PI1r38Rr18KQcMx5O2cPr+8etSiTVXs7uL8gLKB8WvAEyPAyUj52cNT7mA5FLg4
AEZIsKYo1UAsfbexMRfCG6h6IjZ1D4iDtSJiXC5SHDJCB6gO50PnCX0vUGz4NVNG3i5lnTa7yFOS
mLRjzL8yIt26Es9EjQgCMhMCTQdwE7736pAmaG8qoVOofljm051q9ul9nqrtRwsv4ju6k3hgFXPl
x81CCpgrkf5tVNXqJp+T8Vi2Xf4K4qb6NlVqfmdVVvr7+sG5EHqR6eeY0vOgLFwDC10TidKiylTf
rjF/MlAKRyWkteMNBdZzTIPU5QQtQq0LJRNKwOlpEG5YNSLCEaxudButvQnEQtvDsdhFc93AJjXn
DzWVmy4VINTndIHkh0hrtJGaXrgDmA7h3iXVQmWf9vRnTLY5Ok7SqiRjRfxBz5Lms6knySeoy/b9
DI504yuQCc/qI4B6ITWiuHW4Zle3q4a+jVe7WIZYKAw8l64THYYpL+50b6pve6MFP8XQ8fb6O714
5CCx8fWBoUTbR/6qv+6diaepFyom3+bG+y6HUnf1lIsPrZkUN3OSljnE3TD8Y9ui/VJIFSsg9tJ0
hfpcfTKj2UZGMVILf8nc/t1UVBgjXf+JF/eF5hu9CFsCBuSx/OsXVguzH64OzV/KNr7VO/Q4jTqM
72DKodEH57p555hLu3HYL719TiCzKODbRMpVcyDJvGHKykLzR72KsIRtRPKOhAevj7mwk8bXxxGp
mOtPeukDAw4o2Rs2xcfbOO2vJ1U6R63NRmi+KszlFZ+4T3hfTl+vL3LhyiUP/r9FVjEmw+einplE
+aKVtu5wzBYE+LyoLBCx7Of/zzaCXsWnjdknzcfTlxcuLTd/ibMUCrFGcaASHKYDH4Hwzalh4NXF
W/r48vevPyMpReZY5EAkiPL5/97ExdSUsk5IiRO9uK0HDBHnrLOCASOdW5yJftH3qO9KwNc3/76x
UChgFNHlAKWwWtjr0yVzOrQLgOtCBDVMC33RdnyC09ZtHJSLz8jHwCUlnSDX2pwpsAXFJvz7nRfN
7Vet0MLpYU7xhGbUWxrIVaH2FEQGblK+rs3RvxpCy3uKj4KAwVcJ7mN1htIqyafYpWLVEaUKIoEk
Qqsu5UuDIMrh+q5eStx4QoAPwEu4EdaKdjWDrAp/Jd1fbHue73GmneZnhNWmyEcYgU3GZhxMcalm
rfI4JpPZ3xe50JWXvEfaY9fXWusETh8Pn2KVoLYRnC6FCVR7mZ8y3aZ0X4WJ0MYmOUKl09cj2F21
luDnscTdA65Cv2CfLRtF86VYKJlWiPLg1ouA9enh7gcAINZMDwtdamiHhfFpxH7tJhzy/OhOjbMP
zbjfONeXShOahAw/eAkUmt7qGUvHSoxRIyyVSzuUn91sju/M1mvmA95OOQPhomqYXC7KsBuSUjHu
pi6byp0SgxfcUSrH1daZuBAoqURBO1LSU/6uyVjAALSKk6f6sTJXylGNLK0PwBk32RcqjaU6RjG1
zb6vjWU6xlECH43UPmV7xtz8kmqFPlKcA1TeqTOeQyDPtWjr4F76jfLESg8VeDhrGmmvKwXlcqfS
x2s0ejahHuS5K4Lrn4cMKqtox/8dSVKEDjBnf0Pu/xXtmHcOIy7sOHBSVtzO1WJ9KobhnZo2yvFf
VyKocgLkXB5LqvU17Hlh2/ZRbaMdMBXHJHJR5KBT/j1txvL1+lLnp5ylGE/xGuWK63swLpPI6IzO
9gtHRdw4UdSAw4RbggIDQCjaFMyWmDd28uKi4PTktA8421pYoVlMB84i9nBcST0NDJtOPD0AN/AQ
mn5ICnO+9RpV34jk5/FDjj10QgE9NvDN8lf99f5yLGQMvXEwpUugg3L/oo0yq9YR4Z3i6FRY2V3f
2gvJNbxQRvASrqfJ0c7pgihJTUNGg8dvhVg+xkXN9BvoVf4K/bc7AOUNHzXE9w5pqxuP4eyID10l
tq7KM2sPieSjIS5tc2QXcF3oxJg+TsjF2WRXteZk6F5JFakonUc0AiBaNztN7427aHDmb30V68/5
IpW2rBCCz05P7eaPWtnuN6tM6x6d8Kn5jHoCmpexNYtq143K/Ktp3MYLvNx07xLTao07uB7Kx+u7
KTfr9OvjMWiZsp1AWM/m0VoszN5AB8t3tGZSj3ahJS7GfXpFUz7GFA/I9TwHAyEsO2SDkVR+RY/C
3MjhzyMNjQOGj7Q2UFJGx+X0lba63amhAXlPT1sYjVaavOuQ/Ng4qeeRRlbGUMwllI1GxWqVBW/I
Wllc01fnSaveN2OdK3tTui7XCwX1xqVzcTW6YJRdUijGWh1TbEeHLLI90zfqoTbuClszy8dFR5bI
d+wOycDrL/LScjSh0B5AUVWKwJ1u4aLOkm2FucfSJ+43203LwxDGyZdKx6/6+lIX3hagCWmfDHOa
OLpqefU420nPCYcquo1/asjqfaqjZCNPuBBWWISdQ7ed4sVYhRWgwC4YRxZZ1FoxcEiosoCmXgzT
Zm4X+7ZA3GHDxONSZDlZc5UUejpwEHcsHUwzIDPNKlZJ6BXNQQ/3/T2dzeh1EZqbYgs5zcd0jtX7
sZunz9d398KLPPkRq3Njhe1ijoIvUqAbeXAk3ntK4vadC4Dj348oE02IMiDyOTJrbAhIvq6gp+j6
EEmYnIxs+p2yNAQoZV62mgMXkjCQPPSFZMojC8TV7taMDWsvr11fU8bcONZxbryYVrcYR08rmmzv
JToqr3afLdON007tp0hk3oIjTDTdgncNi42h1aWNpjfMKeZBmRytThhGiWbLjJpjnHX2L8iYxXcK
+HncpYY+bRXGlxbjW6EKB0xLj2S12MgIv4TjwGI5cjVt1LgfyB/aG90Vwwad9dJSeOGxDIUpl9Nq
n80oSdJRSx1fE46i7ZEacKddE7eR+G/OzmtHbuQKw09EgDnckuwwWaMs3RDelcScM5/eX82Vmk00
MQvYsIHFTnUVK5zwBz8qVOf77e36VstavSB8TJ4Q5DygsK6XMS+pd9gOB9UOVR3n0nHsO6/u4j52
1SxTP8VLPFOFNrnUXRguxWloNCowBQDJrBuiVyfS1dPt37S1AthQEk1CJoB2Je6Wv0KSBQXDMEKQ
F2KN3n/Jw2bwKnrqsKYNZWeorbsQjSCWmi2tO2v2ko2kf5xRCvXiZGx+JlTZ7yuk1aKd211sj9Ui
U/wXXVbySLCuq+0TWDNmmgUAmcgwsMzG8Vj+hfQu6kedpGluI+XyzwS77p2bfiM6QFoQ9AKJmiit
rR4VvdTmnGDA9sZKtwuUHKL6GBFd6kd865bQnWczXw6qXIWfu2bK8OAeO0vZ+RFboRZ3hgOBDqq0
4Elffk7HtvMq0GrHC2yns+/nQVIWv7GA8rqg16SPkZTnsTeZVojrMgCV0C1tJab1PirDszwuy+85
y8ofQGBZwN5UsHLWe8sKXcxztdaz5RY1VmtOqjupjkbQK1qFc67djV3y/qNpELYKXRxhWrnukhRd
2KhKD56rcmYsm5wRi4hMXn61hLtf33sGcBxhJJAbdDqJqi4XrR21qRyCLvLpFHSPVow0DHqG2QF3
uGJnc14/1Qxlc6nBZUdRZZ0BKJ2VVnPYRL4x9PUpNYWqsq0Vp3TGaBjAxh4W5vp4Q8sVITdFU7Df
axyORGblAIyVvCqAx94VWedXRmU82n2yB3i6HkpYYwpvXTJGJBHE8f/rJqmXuMjaDvaGpKkFZeOU
x59K1bNWdc679wZDURCAKy+yqTVYzZkGG9OyiR5pCbqlqfreTRasH1pbK4/v3RsMJQZiDcFtrHHz
waDVaIhgE2wGZnDMKH54aOfJB7VCdOz2UNd7A4G7txQYOhI9Ee1yAZMevmMSpZKnqhkCe4ljzIdY
CmbQS9ZLLut/bg93fU8ynNgU9EptSJbq5XAhhbYZoHRAil8GSDkgHIjdXDb/M5X5yxy2+U6j+Uqg
loxXxvCMOJXaPhyj1d0ko3yMjhkQwyXlDnNp6aBZmiD9mz+khdyJrmQE+Rf+WuP0btcZ8g8bMdbY
zeVE/Z1YZfLktI1Rw4HCteeZZsaontBDw7LHXcoaX5zbC7QR4/Iek/GBCBDtynVXICCC7WnFSN4U
lOYnE6ORTymNY7fuMSvk5w1+6Fjl2Uy0exXt5KcwRrj09m+4flUEaQAtIp5M8uc1li2ajVGnrIVI
8WhiWlkKzHpUq8ekyUvqb5V6Z1VBckCVO0GXCE7V7eE3GkYiJOEVFW7OJEurx9SKnGIEgIqAf8o7
4TqQdLwEyfxfqiZhB4F2a+vmMC1/RLPSfIz0JT5SSx5+4TfQgHvX+pMRKc6xzIYhOCQOJnu3f+DW
JgbtS+2f61tQKy438VstMJEt7rfasQ96GqQkJEqEjVHUnxCamH2lzZudQcUfvYww6NopKIjzWTiw
615hFrcNrulIJZPeGd+Cqix5EpvBVyur82dKknd9HM9eIg3RDgR/644V6hWoLNIiu3JqreEEgxTN
kK5VFLQNEtXynTyw7zWj2KvabKys6I0TG6O/JXbf5cpKkRoXs87KwnUmPLTGdAEqJmm6pyhT4OOT
m/r0//ba8luHjmEJD6FlWvzvasdh5BzzX16sULVm+0dclZ1Pq7T35X6Wk0OmZuEfFHWc4DjqqFVB
ETccN5qKPTmnjaXmdyA+xqGjUrCmoC4I3EAbhXg645cYeoY9gNtH57E/pcqwh7XauPpBAqDIRYOH
duD6QStbSwn6Pg99J+stdB/UMvoYhnI5u0s2Bfd6axg7ucjW9MS9xsEWMNl1U2coVbkuG27/2hkB
5EhZ+T2XQQajWdF9u31GN4cSxie8bSLGWp1RCsl96AC/8SSdzDnTrfyctDFeHRMypf9hKBqQQgpL
AJ1Xb1rQjhUCWFrghVPioMqqo66R52ERuVJi7r3XW/OiDWRC7kXyCumvyxMC073LsY8NPF0Ph94v
nFFuTgg+Y6OY23k37NzFW8PxeqK9RA9AZa9cDpdqNV9slAJPxevtKTLH1CszlMgJzbVwZx233mpM
GvlW5PrAYtfvTqwiz9O3McGBPlTNQ2DE7Sc9TpNvWqUUf5YgrVu0e2r9OZZjSz6S0SQfJr0w8Cgb
l+nfHrODgPswnJBVJ5DBTsbU0pceOfpft7+4Iqa9uoxpCyF8jxAXb4C+qrBBMZkjFEnE0ckrxA0y
G4K2FFTdIakt/SPRY6+44RJVL1UtR7M/o814kHp0lOOg7Z+NGL1LMCVARaW+1sadj7bxfouMXyRk
YEMJ+C8/WtiifVbMBuFjaEmgjFLrEfaF4zbyqB2oveq+Vk74P9dDa7hZC2Xl9vJsXCxQcZFj45yz
PmsSQhjno6MnoAnxEO2PTS8N4O55GoNpeoa0slcl2xxOaHXAAIRxuE5vGmOmaOxwaWJhfK8aWeFh
Gk6Y1GbjSZnkw+3JbZTJKMaJgbDyAIO7fojzRVbbUcYiMem6+NhQvDvAuIjunAnzglpLqwIbBKP/
vAxZ9S20nOIuagfzrhkWaycj2diFIDoRCKY2D9zwCtXdqkOPALbkaYO63AtDXNRq9fZ8e8Ibu4na
Atc1wTPHcy1XQPwjOWGgRn6Pv+M5XaLwg5SMzj1JfeXl4BWPHUfHnTt0xGKlf69pAwE8kpxEPeKV
oje/2syFJvW2NgP5wR1ROeb4dWA5raAz10S6b9SG7Nqoj+ycoI1rDw4ZzfY3kBzTvjxBnTIJbR8y
5loJrAPQ1NTHSM86BOP+rXeNTOTlgL8vyPuclnWFquHqdjiJka8szRJ7gE7Mr3o9TveNLkcH1Umn
R32KFxfJYqoRYwqpogvjPemHjRlTaDDJ2G2CS4qulzOOW6dGx88M/XgZlVNXElRSr8n+6QnW9u55
kVOubk9dCGyAnQFoIK+VrWMsoizgBBEyE1l5V9HE/tyYUncq4jQ7D3lbf8/SzhHvaYF1ObTeO72p
4KlkRvC/voYoPXWQXXaSno1bBCaNAFmIn0QN73IBGhAWupaA3pCc+I/WAmvRwsg+mPmQnEqnnXbu
yK31JschN6USDCdlVf5Zah38ZaXi2TIV9J1HbEm4n0XQF9GX/Q9zo9IK5ItyM52h1WCUclvU63sG
K1uZ7HVyHp0sse/KwlDwn9G6ZWfArQeSegzwdoMGG3fTajtZo5rFC+Ie/lLJ6mnoNOtkQaz1AyM4
4Uv0AhQX5rujNG6r6POpwpX0pW0GxW8RZ7tPNBQsh7AKDrevsq1FJ4+BLkUzlSh09WwnOKzOdqrF
fimX6GTm0sdehzPe9kG483nF/NZbHN1i4jMcZ0DOiyPwV12KQqa8WAYXCGXwFzPq8n86HIBdzSq7
R6dQzFfDgv/vWFK2U/DYmCLtEopuEIz44utzHEimHgRBEfpSgTDeNC0EpG0MD18b/kNsCMQFdAyl
HMHNXq0meCen76o69MuhWE4Gzu0PZgRlKm2LPTmBjZeOapjGsXzrN64bBnOAKn8uZmWHSvCkRaH2
VJZLdHr39kC3W4gmUn4BkruaEGytKKuNOfSLeAjxqmp6pz4kI970bSzvNSY27huOJJ+fFaQxsQ52
taEDHhQTtVAsNx6dfOA1m4spduPaGRo/kPTux+3pbY1IvADenlPNzbOaXlpMuVpoXPFzXQYnu0Pe
3V7sxY1MLXwAsbRHONkaj0QPpQ1he4Ov8eUZaEJ5GWrLCP22rhHftYzB0xBN9aIlsr+krR3/h88n
EgeEEGBiQbe4HG9B1CdoSz30zZEQNw0owZgzhvZYge3RCbZOGRtF6E1YyLWud0pRY3A46MLGq64W
Pw7KxrPy2HgNeJneH4qwSd4Md7mzYBNfzspaOthehZahaKwubhj00lkOMYKI8BF6f6GH+hKDCUsb
UB6roeo4dqwCcVd/Huv2RVNz8x7L2/ExWaQ9PvvGAtKKMMljYSLwMK3eh7y2c2D9ceqrUYVkQdoh
xaTXTVG76TBMO0sofvfqMhasD+GdS8HjCt+pDb29WDTj/NSQ66/gaeqHNtyVPNkqIiFUBt8Qgjnx
zXq/g6fqRZ8+9VvIpSciyM+REcjncbFxxoLQ7lqNIpQ65x7qdVKdo8Z6r6shwTLkQ0GhEwdAWZsp
1nzTyklGltW0KmyJ7F99EOefEQLt7sopCXY2zNYzT0uVYjHDkfKtsdcT/Y9MU2paZQrSH2hmFPVD
BjbhvjeD0Z8CJ3/qqCyepa6wDr0e1y/AGItPLRjAx7DQ9dgr81r7n26M8b+3L7uNb041D7cpsBoU
9NbvoEIjvdHyMvGXeJCBRUpQXKJ0j06z8cyzn2itg+JH8mLdLwxmQqkeExM++WzD35Nk/DJVUhNs
dZfUPE2jZT5I/YgqeBxX5k6UtXGIKKJxK5AgURdeBxmwUmZAGmnmZ9mc/C4sKXwMx9q8j+1ip5q2
NU/69QC/KCfQtVk9HWpvDQUfGwxI0Zj3ZCfpHVGBfKB6rx1GFPwfEWdOToQD+vn2d9x4RHiJ6d8o
lFpEU+zy+uvbSK6MhDnSRI3/dIbRHsZZG3AiNur23OfjHghta6rUnintMAMI/eKf/xW5ddFiwn0C
ZJ328nCk6Ty4bRLrLrSx6Jgmtf0aDEvlqnpYvv6HqUKYU4hPQVStIfekPDEqPSyyjlCFi5j1+KW1
55+zPE0nu3Csu9vDbe0eige0oMmwBZVhNdEZ1JGeTEgUDEbxfWqM0FMmFG7lqFP/3B5q6yMKT2+C
DhHrrGVFqwL9wGKRM18dCxOeW6H8r+iy/MOg0LnVzMzZAYpdH34qbBRpIHdR0Oclu5xa3CxNO6QS
Zojxknp47ZTP7bDsyX1eL+DlKKt4A3+9tCgzFBEaNVO+DEVBhU0pug/TSMvgvQvIFQPQjpeFD0XS
fDkhRWrmNsoWgVyNrE9It/7EA9g8OwDnH7Ji2IMMi3zw8sEUUAFaMORw4JTXBUR9NJQ6lcPCt4V1
Rkmq2ropRLlneVoa1GdwN3aNkQzOmjCI5F1L42bnbrveMvwEhwoBIAKwnW+P7V/HsAowAZKRJ/IB
2dkt6ql69dmY2v4+QEjglKGS827FRkxzhHCH6L3AOFk/30OhRwFuuYUv01c7pFWsnBY7cmhF6Xty
DFs7h8FwVabhDv5DTP6vybV61VDlqQsfAZyOrjPNiifYf03vInLv7JAdtw4DigsirUFCnxTqcjBg
aJ0dOiMKiTrsW/pBhYsRa7wXCognYL1nhJcVcFNoI1dScynaiugHoQQW161Ohcoc3MwcTBrVi+on
2uQc51nNDpXazSc7CkAZBGrw+/Yxub67eQXo4wGcoFx5rQJlpZFd2mruD+XguNpITlWAQ7nDuj7x
An2a79j0sy/P+bBTit3arkIdmwCL7AP80OUi4y6/WEHFXdCl9vxsJPOfzFCHHHAkGsmYooyH2zMV
udN6tdFioN1EtElqvHqQkwyYdCgznmwtv0Zl0Xu3LMbicYo6y0OZuXL7qIt26KpbyyuwL2/2d3Co
V4OWCKTUWRcXvqPTEWoDwilUGRB9yY0UIIeSntLYib8qUh++vwpsoVsghIdRphJF2cv1LeKqoz2E
UqxU9ZGnSUX7PEe4BXWoVflZYZSeaSbzTsK8UernMabnTk+ELUVV9HJUqbArc3BQzaREi2pT4UiZ
7sWZqf3kigi7Q9jhjX4nISXauY0VTDmokaEBEj0I9dV2VN+PrOIHAYoAh0R8Qvfh8gcVBIF9IqPz
txiN4taptdwjsY9+ltoFf27vsM3JO/iUI3BGFe8KRW5UYWvoeJ7gFmuOfpXkaeVGaCdUrlU3PKhG
PDyWY7R8A/ROFEbmOLzORtifaj1xvJ0fs3G7iA4PL59DDwIn1MuJ580E5U0T4tZtZZ0gq2de6FTf
BvFLJiWIzzY200Tedn5noITiB13YHt//G3A94me8eb4icXf5G7jHcilIycRDwjL5qY6M8Um3Z8fg
rFn97y4O5A8GAWLzKJlx9LXSuRNORK9ltPM2bjzPtH+F5wYLAk1itRhTIs04r4epvyhtdd+Pqn1O
lXy8L0ogY5IWaPdlN2QechD9lwkK8841IO6yy7tHWAEIhWgE92gXrIafY12pqwGpq2XOW0/FvM+b
NClyh15q/Ntrfn3NvfFN6Ivg6oQqnfjnfz+UWV9NMX64Hsg+B4KvUn0dqnT20VfP7yScVb7pkyln
799tFFyQyYAfTTrN/70ctisbZcJYwcHTpFPPLbQfP9Xb4gle1+hjvcqVs5jqJ6gX53m0ywdlavOd
33D1jVlYUzS9eNEAabwJf/01cylr26zTcLmflRjgVxqDFEUroMygUg2S5Sr2YnyMyjnu8MlupuJA
gTS7e+fq8xtoItNYJD0g0Vx96FEC86BOJfqNgRHep3NXniy9Tg5RIlmvY59hIT3v2p5evaRvg9I1
RRhBSBCu0pJWabtwqCpEDqWyQhAl6s9BpfeHds6/SWEwnG7P8Zr8K8YTIjwwDkE6rENriNuDhgbz
iPJm7nwtM7O6b5yova+WZfY1lKLOnWOO9zzk1oemT4JXHEuNc985/WM5ydrPOuxmY+fjXz20ouAH
9I0Guogn1qDFdOxSlBibEaipZB+LslLxgC86T2+yyTWcdPRSC8EydcAw9fZyXJ1tMTLSEG91E4Lo
1c438Od0evr3Xpc54aFu6saHVZ94s9XsoQw3JykqqMI3R4x5echy+rc6hniDZ5mN9Iw0o+yWcaKc
kyhuTyXieYdGrRtXphe7E6tujsyQIs8m+l6r0zjmUkhOxSRtY4DR10y18lSA5vpnViH2lordvGI3
iYwo8nbaTjS+tcDi24IgoNvKS3I566DAuV7IAXrDgoDVqYw17d+Qumt6bEcn23myrq5PckXeB8y9
YPOAHlwdYAQXpqKdYFcA0M9PyxCBlIxxwP00ju14KrUcXYu5x83y9ibaHJaQgRSHHvqV0iZa75rT
TOkAuTZfToE2mme1mHBdTZb44LwZquRxs7NzNz4qmo/oBAMVABm1vjCBY5PfmegbtmmT4Ivc9D6W
85pbQ9jyiVWCX5o1hnfdkuyJwG58UqgliN6+ibjAGL/8pPSvlQFWAWK3hVzczUqXvtjamP1WKkXd
2bkblyNlVp5DGC2ihbM6M+lcax1B6OARmSFbMxB4YIdRtY9Zr+lPRRk2X97/KdHUpR5L2CmQp5dz
U9UQqZy2HjCwjPRDmMzZXaY5qGzIRXOImwAxwSku3kv8Ytu+QRGoTHFBrK9krmNbAdU/eEkZTccA
Bbr7sWrDB7jg0c4J2fp2tEph7iA/S3NlVViRWU7TGDghDQqppzhp5Cd7bHIvtvvgx+2lfFuri7hJ
TAt2mUkBlV7muljctQYmDFY4eFKi9C+9lCaTP/KkGB50Vydy0VyMm+OsK73p1pIT/HDCIf2Y6U4w
uhjL9M/KWKc4RQeaOvvob2YfNEmVDK8Y5ci677LWcnwpC/TvzmLlT8jqhD9rtPknr+1oALgz1dl3
I70okxKDcuJggvJOrW4zJW3RlB4cbtI+0R97rWtPXR2FrwWuCwK3vddWf7OSWK2hUFsWm0Kc9DX8
0VTmcNFqIs4GqIONhQcm77+pZWWGm2TBGN4v3Zj+sFjJ5TwUeZ6/JvWcjT41TfQ2eyuIP9hDkDuu
oRYIflAZ7eZvUzZNKFwYqBy7S78Mn7JBGXeC5o2TC8hDkCs5v9zEq5WiTZqZUSBNHnkUbHTM4sJf
TW/U3Qvkxz5yoyHJjZ084aryw9dhX1M6J4UjZBe/6a8YUsESrBlbBVezaq5eQ8f5p1NLdWdbbw2C
+yqFcqEtQAnkcpC8XWKla1Uihijr3ajQTbgxRXq4fXg2nhSKkYDPgBqAOFqjwJaqsmO5kwhFlWE5
80mHO33phK5AOJ+XvHS8NHKcnSdl43LQ6KtQpRMGu2QDl1NL9Llz8oUwLG2a4s8wL9FyDCRLow2A
StxOzLc1QxBuKN6wTwh+V8UVeVhaLQkJ+KsqzmqAdXr12iFO961BFBK6TNIc7SY0X2+v68arSZkX
qDkNX8RE11CsBAreWML38KZS7jovLMz4NZkRhhzw00X9LDPSR1lP46esG6Wdb7q1vEDswBayxSm8
rbYnULpYKRwuD9GsO/TNLIcnWhHtIkiC0rjzqGztUzao4N8Dr7/iTxSyMwEoiibPKgrzB99cVV05
MfcKgVuTEmaxUFfA3sLbvtwzi+PUjUG/3MOwbsYfuWofhgl5AWQ4UHy8/fG2xhKK8BbtV0qO6yb6
xOsMNQDkcU/pyTeiiXCnVeTmMUmb9j+cBSE8z8NFrGOtRT0KZCUBHWJQ0CgIiwdsD2+mAXs/y0qy
cxI2vhTZGJc2TVUBjFwdu35cRhRKOQmajDZ5W+kBVK2m2tkPGxcydT1MPKDXCUyc+BV/XY6aXnRa
PtOZVeqIBsNYKRZNPaPLXWOIyvp+zkxzJ/a/LqnhqAdYlwgVcUNK1KtHgMpJzZNkD6ivVbF04HTL
v+E06U8oPM1/8NwD/6AkbQUKwply2Ydan5/kWmpVt25LJKjevX9E8gv/Q9ysBJaXSxDlIUioglwE
uUPTTabZomXfl6cRpZSdqW9sVaBVvHzkXNSr10TlZJzUhDLHIFgm5sloO/NLXycaXLY02xlq40oz
KNHpNBw57KAhLmdlJs3YN70O2Ag5kbM6KKgIKcb4LFnq9GIsqXy2azwNkN/VPrx7PekcCy0RvP+E
0sflyHHHOgYakzSMOXoOs0ojnojHCuXzXJt39De2VpSERqjN82qgWng5WG/FsdbP1ogFaJt+SRMY
0bKkGY+AaJO72/PaOCpC7o6olbIMCLLVUHptmJU8qD0cSml8nltFPRoC29myxX2tGfeAYxtPIeNZ
opGEeix4zcuppY7aOpViIIRb9MMxpELmSkP9xVQi7WxlznRXyLsGWeLorQJL7jW+HfES5NQ1NNSU
ZMRN46H3ZkNPczekd9e6+uyYzyFyH5VbakP+LePfNd2wqsvPqp2WewaLG5+UahuQDo4KtEtL7Oy/
rqTeCRTIdaxzaKT5v5EupR9n2ZmfTAyj9yL3rTWm6EXvkZ7ntRKt2Rh2HOoRiR2m43e9NhmHRQuH
pwTPbB8CEkkJqJKdm31rkf8edLWROiVRltAkA6rMYvDSxZrvsiWEdRylFk7jSfwgmcWvnOxXCMH9
hyeMBiV9UDrKaNZc5bKpbLSRGB3dH90vR6U6wsGXsHQt9noFW18STgaYKNJmwei7/JKNHobUkljd
KRrms1KQeGVwRPwuMZXj7cP5Rm9Z71whtEUvGQT/VcSBH1DRdJPee9ZgtoelqZKHRVKTh0aJ0p+l
pbWD6yR1/bHuVc9I+nNf5Wbt5noTwzDIjJOI3gmhF/MXLglLQtLdG/+LevRWb//QrVsEfpzgAwme
pbl6/OxpUU2A1sjizYX0y5qiSXWLVK4/thX0bARJlE+3B9z4CHAZuLL4ECzNOo4A1V10acJxgi2G
p6SdtU85NeWj1YTLt/8wFMwjARmiJbM2N9BG6n3NIPfIWjfSR61IwSelc869VQ/aTia58b7xuICr
ZxWJkNY5N+2COi8MQIS1jUi1pNEIbDnnn/sikRDKLKpzBdrRbSac9G7PciMwY2TCMqHKQ/1yFZip
c0vB25h6L9NM6YxPqek5WqTs7JNrHCVgBYoKAobhCDauuLr+ugbrilRj0dnQUq7m92aTfrCsejyM
digd9FAKPo6Dk7iTDBsprHRUIK3C2XnxNreOcLISwpuihHr5E5xZ01sWgtdA5tTqoa37kk2OC55v
9m8v6uZQosaPzgYU67VhVhvKRm0kNrvUme0zRgMp8p6pcuRWeTdoQCws7XM4PkJce41wseUwixaa
gp5TWcEhHqgXdZEaImXZ9V5HAo3seLlHdLlmdb6NCnIZ3UNhBbnaNUtkynlUaL03ILh+XHIrPaBI
uDzbCNWdYUlY87Eq9fqY2omGJWKZlaBlg+ExkLPxqKnJeBqkEdE+K+yjQwa+wi/o+u/pzW68hyIy
Fx0n/oeDdfnF68YOkzBTOFVtOLz08ZzwTJTOPay95BMajY5v0mk83/72G+8hXT4yKiI4ztMaxaGj
ZADEiW3W9NNwByOk+ZEmy/wkL0tyGvo8NVw16IPHpIHoL0W9umf4vTVrTpmAlWsUOtfv1JR01HUi
oh5NmuxT1trTQxOS5IU68jy1hA/HokrZDlZm6xoR+0BoRIKUXsvDxJ3aqiX1eW8wSvspxMvE7cNx
j92+da7AjFIuEjcJBcrLDzrpaoWoOJeVXtftQamK4t86b38HSd3tZJLXClsCXUW6QctDKLascfN9
wJ6BNtd7VRvYLrqT0ktVdN9NsyueVSks6F3qqi+H0owMbAGoXi5b7Ntr/bFI8+jH7T21OW+B3ROV
Mhowq9CjHMZoSFXxPBhBd9Q66R8EaYfPdEDKnWbExubhCTLQ6qDUCjh4dWRCqs9NWkoY0+Nl8rUt
eumuUJNWd1E2X17iptRe9UDr3k0dIEQG4U4REP8bxHFWE1wSpx/KpQZET33upxLUtjsZnfky5dMu
I31riujNgySl4IySwCpmiZD8D7iHyXx6WT9WVTR9QW6EyoQ6mr2goFq+VRe4yY9d22GKhSjiMY2t
+g5ceHFy9HKeXLtIEh08YY+kcWAShIVSKR1Go57+w5YH9gaxTWDeSd3FbP56OKtMaap4dHAtjqjC
Zk4U+1kSJI/m0LybvSTyFO4LylxvTfrVAzlJc9lLddXjVN6dMwf/5G4CgBP1VfxgWqW1s9U2rgyR
54qogI19pcvVxLGUhwxJ64RVc1ozPyhBp36+fXQ2IlTgDkKAGKA50LpVelLPI86ZPa7PnazOaAGP
ufOYAWn/UU2d/ZxIafPn9oAbZxUiORU8ygVULK5wtnhVjnOpdV6KYNxZ17vPiiRhhRO3exptm1Oj
TAjpBi9mKi2XW0OPsqquR0YKjIUAEYqZF4cBqkKZPN31SRHtvGxbpS4RIYpYmKoBzg+XA86RHqpW
zVrSZgkASMnRtwmBy3tNH3B2aIDXHJpSX35m8ZQ8pH0gPUu8wOchrXv5/WUu4n8CVsEBIiVbfda2
HpsBz0dED8emfsmCXPNrbOcj1+yT6b+MBW6a+By+BFr9l9MG0K6R1rLOVR5GuYc6gHHfligqupqU
Th9vb5+t24k6AYV7gCtg0bXLwSapyaSFDpZXItf0I0779HsNMOW1hFjV+aO5zIWrtoqz88JsHUZH
QSBelA7gSa4+rW61/GVD77x8CvCZ7dLgKPWlfLw9uY3YSJi2AX9herQIVu+3FveWGTeMkjjd6Adj
Irtw7gy3mnMDKUslfQy6LH4cS1ylA2PYq8VsD093ggyeXuM6A5DCSQoQ4OIuyOEuF5NRwUybtYO2
dN3dYnXLfWdo3cmZHIlmrR7snJ/rTwvgklNDsA7Q7kpgpBmnOul0MAWpsiw/piGzDwEyfolfTg7l
4TywRskdSkveuQKvbyQyHv5DTZjIDKzt5ZYqbLMsiygaPUx4KNPMufyhNZuXxsjk77e/7zV3jOQK
XXkoNghEUoNfhQ+zlE1a0lIjwdK2MQ4jOhMflBg7VheJuPSH3JjqKVAt6ee0JMULvUz13omT6EEU
wr9XyiA9wm+zPxVysCe/t7X49B/QJSUlEzWyy0UASFJoqRX0lEsCmDitjCFTgyd0iVVVG2EgaRtu
jFX9TuJ7veU4zJRXBdyOG2RtUNvhgG3p+IJ5jpPmtVsu9gyAvDXbH+AOFdNDCCE5aUM1/IwWRDSP
qbbgWnX7q1y/E/wGpKAoknFbXnXJlhx47WSB94jKoT61cjY8x2FXfVXpXn+mWfNuoQ1R6OTfgzoH
9g6i/OVSL1ZUqnZMqXfMKT1hgJT6UYMFGvAWc+dIbWxtZgTIA+QXu20N0+kRU7aajL+d8Rx7dTSE
gFpsEwmlYo+8sjkUEmaw48nvqNJfzkpKusKsdcpBshM9l7ZwXModpXgw1X7XrXBzLK4pQEFoFBO6
XI6lDlYWFhXpNdUSpXmYjLFyzmWKGb3sFPPXd28P6LOC8QkMmqbt6mREkRPLg8NgVY1FQhDpz4m2
BLEfjVbuK/OY7gX7128NmneUtAg08fHkMbicHa9ArGFWTHETFMczDMTEVypugtvT2jjwYsODrSfK
dEBoXI6iN6lkdBMpxYxa8ORHtpWMbhXV6XmeLOdzbDbqIamCcq/nvzk7E2AD8Qlx+1XBP1TNGaNr
LppAskfPicv4BJBD3oNabu0RrljKdlxqYB7F7/grMZB7qDJUjynyaA1I2hYgbz5qkRdTfvNvL+Xm
UOKvobsp4r/VUGmVBclIZ8rTKhkBO8Sz7vNh+FfvC3unDrpRJ0REjk4JSTcnjYD9clYSKg6ikMhl
Ybe11+ht+assFtvPaj29KxfJfNQ7/WM4jMo/SRwv3zBN2iPKbX1AghTOBNoU3M+r2SKXbXQOKnpe
BMPJC81lObb2kOys6cbDQJuPLoKFJhrNqdURxzEtL5ssB8Y5R+ghBmNwNxhzftBKu3/qaqfFzK+j
Fouc96nWnD0Doq1PCnyU/jA4dErcq3hPqxotMgYaNv0SJ8dJSmsf8v7g1ebUHd6/e0BvApwXsQdP
0OUnbaNJsvOixKS6SAyvrRFhHgzsACe9fjfdj79O9EEvCIo499nq04Ud7edaBvmHHHv7jzy01Rcn
SvK7CHzYzk7dWEB2B4Q0HdcXqESr6yWfO72QlopeG1mIr+dRfZAmC5HAsXXe/36jg2YSnKMRyp22
2iqjHAyImFBRlBdegFjtBoS3hUqtTc0t9KoUj5nbn2yj+iUoOWiKIIkGunENamhyIxtk8a4WCY5n
bp4tpfGhl8ZROZTtVP9rdnrcASDvCwNKXmK91rmlQH1sA+tlSnEVOYRmofT/2/lZW4uuCHacIzjr
NCwut1IyGaFk2twOWTHVR2k00/rYdyOGbVwa1W/TAFPiQQ6M1K9tNJpPchfFoHawyn6UFHhPrp7g
gvA4GZFFmzDL5U+dNqXVTlCycbRFBQXNeLodRCWrs4WozWTIcUKBCVy0b1Iq8pCN1w9Onb7ENV6M
PFbKeZjrnlI4Mqi3F2lrjVRVx9eJGrAG2vZyjUrLIC83Kf9WURy7MN2khzhU/pF7U9mp+W6NpAnQ
C8gryAXO6rQlThaiaIq5a5ViKl+WFEAB4ESesUx76ocbj7lIGVlWwa4FGnE5KY2YK0KUiZAyqueH
ClsFgtnGBoQRa+GpVmf8uWvq6beXUvzVyy4sRUmqoQLMRodsbQBgUV5toZ+BOgnZRqM6ZT9Moyx2
sC0b24VRLAEP5HqEqnE5NzyMlGTQwbYo+On6+dKpD1Gbav9zksQ6Sp0eHRGYMv3YCVW3lFv94+1J
vsEB17NUHO4XcBmiGrfaMPHg6Bm098HrBmyyz2oANQecTRDMbtAqUeAFNRSZg9VXkn4IorKbXEwp
2t8J3FsYsb38sy6i+lRiVHQcgiC6GxFm/dJKaWwewnTU26M2RqrkxlnUUiUauUwPcdma1XGmJgbL
z8jG7N4ypOKQaaFT7szvOiclkBBwd1F0oKiyLjqkWIJ1JvERXmfO17gaTk5gilauSEodyaFHleMk
Nc8Qk3JAWYq48JDT/57H5ivmAXfgx15vL7m4AC5WXOwo1M/emPiEVKu3Y0L0VLF66hBz1iVfU1KX
z/T0p/9zdl47chtru74iAszhlGSnSfKM0tgnhGTJzGSxGItX/z/UBjbUPY1paC2fLdmqZsUvvOHU
94G59wa/jrW8Tz57dXVLpm9by7cj0w8jrKHSfqniKTz8yipekChVQUCSHvR7uwf2uibKAx5a9jce
kjdXxK+zA7KEscBMXJ7bmvqVQHp8iHQ/6Q/LYnbHif5BNPjmciPevzYU3LVN5cMn+L5EgpDlFn2A
+QKCF6WMkmpuDraNR2nN2bvxIF9bP3ABNPnIBDdI6PmJHRvT6fN6grvly6SFtzXY3+rSSL7C0Oxj
/DQRQCyK5WlUq30j7Lg6NPXlDe8CLuGyj245c1vo9swCrm6GMK1ph74opoO/zOnDYuQp6lWyCvtF
pIf3N+21+YUFT4eP8i/ffXFNlVqPDUoPnriARRcOFaJfHlLyu6SSt8SXr+1SE5woZE1kfiCIn89v
aUmncAI14I7ZVyEVRRUvAWqZteNU8Tq55o1m39XxqO26jEY0ftleoyTJItMPiHRd03d1AdK9s22s
cnwsOen43eLcXx2P1JC5hDHClXT+fYRexTKv+WYKX84vw9gFMRTJ9iTdFLSJVLe8Qt626zmGlrfp
c0OABYB3MaGm1nbUxesReVskMPa6hm3NPtNgOEXW6Dkf6sKt/dgKvJGnJ9DSD61uD/NfejauzH+R
zXPY9Fbjh345+jgWNPA2+UPzIyR5549Tk+3Hok3/y/iXxPhidkhCFwMxCRoovPi7YPGLpyQnfSbD
rV7f39Nv003GAkVEpr65RINhPV+JdM6behW0OxNN1145s+K1tFf76I3K+D7IBjqsUUvaX1wCL7bm
rz8NXY7+n4Zs268g6MMUkCXyLyl9iYKVUCBsHulVssaj6RffVDMgLSl8vfry/idf23u4t4BT3hyG
kLk6/2JUFitobZIa+GiNH3iKhjFM1qnHEycpynjIxS08wpsoiq/jsoI2aFF2pd55PmKXlsLwZMdt
2bfap6BcjecsS24EUVcH2cpldJEJ1S5L+xi5rOvsiSGqMHH87JSa+1guk3l8f/Ku3YHYFv//US62
i2GAJ9X9dogmFNjiLDeDKEN0Ne77wt29P9S1deKGoIJF35LO5UWM4I/15NU0oCPNl+qBeqT+3BKE
vwqiuDbUFLfujVft2sdRCdiUIbgDgcucrxOWmkujCTrNhsBSLMGU+pCPPnVHiSb6+x/3ljbHnkD4
kFAPuAiJ7cXXwWVznMXiBc2mxcp2ztBbzyalHHdPg1t+1GYxFFipdUuOT/Cg8h3xTOqFjmyGzzjZ
KS907daoogz6p3PisoAs35jmlIVtJVwrzPXK+KvIejBQTmWWp2IeNTucEJv4Mds4C4cTspLmjSW7
OoF8zYZxhjpxWZHrWRO3dfwhCrzVRL5j8vaDVeqHgC7zjQm8tjso1VLB0VFApAhxvlae3wivcYgg
m6VUOznVznfqYmU0u44Wz5Z5K6W99mkbqYeGNjcHKd/5eJm+WrmRrIxnUtNstJEQzqsLIqzkf9mG
aKGAm0OUDn7zxVBGWtnUGunselWSI5w8dw+FUpBg+ia/kcBeCaaoJZA8QmgGT3rZQJ8czZ1slY3R
iOX5zwSZ+TYUtpoiV9e6O2CX9W4WehvPztilf37aSNLBwls0STh2F7ei7P0yb0VDkcCsReh2znAs
QUiGnjGX+/dP25XFo+wGQBBIOD2oSwMWz1DS6hpCizxP/5uG1tqbYpzoQs3FjZG2tblIL2AwYylD
wwu1ysuqoigzqNg6z2naaO2uqAuxtx1xS63/2vc43BtUT3m/3iQVXL0BrGy+Z3DQFQ2zTs6v3WDO
E8mlqL7/+eTxcNGuBXAGLupinVTQ646WE6shO5fj7DD3dxVe0E+obhuf3x9q+6vezN7GTOQOgYpw
SZFesFB0i4p6ihHkeF6YbXCw1mncl+XsYBsTGFSk5z8uLm66wVQWiT4oQZA4nZ9s5HXlKkYGBdKS
PIxJoCNKO5t7lcAxncCc3UjTrn0kCRqZC3t/y2LOxzMz+C0eyk8R+W+3m+1xfsEj3D6ynbwGDpVs
TznauDfSpiv35SadzZ3C27b1JM9HXRe7d6i8cakQie0rXC72AZozGD8jcgcGddq9v5TXtigNE3pP
vNzUAS92TVnkaYvmcx+149rsSm/Uj602/wuG+1Yf4cp8wtamz4qxEEW/S7L71lwYek/reecANGeJ
ML+WdoUqe6vrsAQ8XWpYgA6m/c/7X3jl7twkaTfqEKPTYTufUS7TpJNbVLdIa4n9QnNCY6nax7a2
103V3wqL1sno29TdjWztWjZDuI786y8gyRurAYlXTSBHDE9dObQvIyfmUR9X/EhKIz0mrjGeqLLO
H4aJMjRmJVbkFXq9L8ahjc1VDs99MKNJj9Lzv0LpcpdqRXtLcPTKfuOC4keiDrA9LhezI6zFGp2W
ZBkMzLzTnM48pZaVhE0wqJObOvrh/dV4C81ClBXFOC5ezvHG/D1fDkv6GSVn6gKGRq0+6rWWcKk0
69w/atO4vhiq6e39WATpHeXZ1ohnrZyKyBZK/jf5E5HE+z/oygHg93DGkZfdAobtz3/rThpdjjOt
zu/JlrEPK9E49LgMOwKye0sJ+tpcc7RplG/esyAPzoeywHVTaCmoFqBfkR3WjtQyVJ41AO506uyp
CKzqFgD+2qnjLSXTAOmCv8bldON6WkN6xHm3h2eN42C/s8pyiVvRri/9Zkc4Wo4Zvz+nVwflXd16
MjzllyRIv646FOowTy3TvvhaJRNOQ8Lv7nxRZwBQ03zvaMstvahrC7kJElKYRjHkDTLXH7JurAan
R/fFTkJ77vXIouRzMAftj6X62cPc8gHOKRub4fL901avypzO6GErWbREiy5/XFTwww7m9OX9mby2
ZYibUXnn9aPivf35b7vTTNZqlripozzgZkenR2QRx+pXze1xfxpIEt4f7tocckNuRHWAmuA6zodT
AwZlGQlHpKa+jHSnabE+tGRsGvx//8NQtGK20dA3vNSzqz13rJSREagbbI8FjdAdqfGPdnTF6X8Y
aWMM0Wdig5jbbv19Dv1k8lRNF3AkSwM6FeR/9yVGBAEqvR/fH+pamQbgjQs8HNj/Rlc9HyvInb6o
fI4b/JaG24TSYN4OwU6TBm4k5Tzu1eBrMUJmOBqZdX9IpWffSBau7ZmNoIWAG+1lEHznv2HwJdwJ
kyfd8Jsy6lacy03hyXChMxV3HRrW73/0tU2DXQWHjunFl+ziWpv1MnH1hpXMEiiAdpEGOxfDl9CY
gz/W5uHgbeg0zPss6k+XpfOcnMPwhxLQ/2o1O4piP4Sfdi8C0MeNSbwWNWxdUfw/N3fCS5gpxUU5
WxZxmItUdJQHff13Msv2gQpITRkqX++DEoEZYor0xh66kpqQvBLg0gJiL102Zd2lRAd4oHSTTbXx
tWlzAbQDasz7i7YtykUIzygb64e8BPmNizhzmAA9uYKqDQQD7QgUIP87txpxEP687Ky5RyXAdWBI
1ZNOn2LMbwRlV/fMBr37f8NfSrpLMeduHfCRtSVcGuGL8xeCDjKy7D4/vv+lV4+DS8OFEB7xql+i
Pr8d/3o0pNGlHP+8Xrw4U4WRhY022VGa0g8wlkW7MbVXB+TTCKs349/LLFYr8nHls7EO19ICmJrS
YzvTnSgjxItUByH//Q+8ulW30UAVbrf2xRNfON3G0GK8ts6qpyCrk4OaNhIo7/BS7pLe1l6KdRxe
VsNvbzwYv4AMl/uISA7YJtV6wFDbQv82u+4wlLXppxQa6bOo09xZk4Fy3Vp+Af+gmycSUg/tNVPL
/pqLMXN5natyV01ZgqoE/j1uNBSdHkB3ABIZJmXQt+GyLPoc9p1najtl9/pXv5hmGWo4U9s35u7a
PnSpRm7oRWS+L+k8c+X4K6YZ/HyjtXdmui4oiWo2fiBB2um3OODXVur30S5uStUWRlOY3JQSJa69
26kynIqifpV5nd8hcpgyUZ4R6VpT3NBruLYnKQ2gSEHGiCfUxRs4A4Xr54BKhDl0a0SGVh91ZFMj
v1LtPuhF9tf7e/La9cLyQpbhfedBvNgW6VoXtdJo34KZ1u4tpCP10HaV0iF5qklEHep4czwaY/al
YA3+XZQN1fX933DtIoV5txWlQdFDvj/fmmWeZZpbSjA4arU+J+YQfE4xKd29P8pbVAJvEinehumF
owUV/nwYk6Uskp5iattma3nIsSr9kcoZ0XqNY2CFmKh/qhv8jZBKruo4N6rsp5f4XU7bCHdKqocp
DZV5WepHrbGSIUZWd1LhrFnrGPqyXv8RoxjqyLdq4YVFryWojbkOG9XUjFo85b1pQDCvuqaKZ3/o
/himw96gm0odhLISsubbpv7thHudKGW9ESaXsXY/TH7C2RB6uR8G/cabe+Uw8rRv9DHat7CgtgX9
baRu7fDJEVRcys6xQ3QunCNhVhKaBUDp91ft2r211VeI0KhLk/ldbA5ERolofKoCQVIUTeQJAal3
RTXln7wwtWfarIUXpgWqrCfPWQrrNEh7/NT6Vvs0iNZlNzvpXIe545JCrTwqjz6lMhkWuhjzB9nL
+blXTOpepFg534idr+RXW3wAAnprxUFiOJ+oFciw6gvKwVVp5zuhKXWsBvcbStTB5yLJ0pxzXd9E
911L3VFOoOS3tfU3UMj5sMKr3C7PyMClVdlPWj87MU2QrA5baifQiBGNhvk/T2Xkl1DmJ6UFoSv9
dsdZN/97fwGv7BWyS5N6DtW5zdP5/LeAfR9Wbw26CNkI63ueTebO6HywsP2kylsv7JX5hj0OmI8X
HWLjJfDI16hEGP7EC5t0zYNfDlY09VO6J/1DB7My639wIx9vLPKVL2RQCuFcLISDl71W7JnQfpEr
Da65q+J2HM2TPep6FKAKvfvjydxcj6kP8IhT4d9ej98PHvJvZu/LPurtqd75gs7qVC3mDvHUW+WW
a1O5HW/gymBS3gBfV99fnLqibTeZCEYAhamiHkLTwRXAh0UeZPeend3iSF+bym0KSR3IpaE7nn/f
OvtuauIqhlBkZ0R2UQx7e/CAB+T9cCPavDoUYR//41l4wxWtZj13przpo6w2s0MaNNZhCMQcN2Nz
C/R3Ldmk6wp3BaoMJIVLCHqe6y1gAMoQTc5JK6ERRzSJst1iKsxnKoQnnbHFFDoXSxwENM71uexv
BLu/NC8vAkAqIIDyfqmZgSI9n1vbE7qYUGn9pcfe7VuW9RNFi/TzKoWHMH/pc02KUqvSo99P8B4X
XQgR1sNQ+ZG7eum9Zyw0BKkAuqe5kU4QS8TAPr+/w6/EP7iIE57+avE7lyDoKetaZENMGfkoLdP0
ydadNVqfe2lUd0ngpDeq+Fd2AQw6jEgorBMcXAJOW12BY3GpRQHYqXDhTloYmEn6IMSq33rJtgm+
WICNModQyEYTx833fAGI+qbEWig5iG5J3J2lvDE2pW0hBDZ1zXFpsFAPjSTBjtpS2qHAzbgOXc3R
9n88xVDqtmABRgRmGRcbQeAz6uULeZY+KeyEsaWPMzNXOycY5X3bdOmX98e7OsdA6DZ6jk7v4uLS
Ejppw7KSoVvB6IIyI2an8DHcTdQH/jgwIcMJLO4tFB24Py6i53ZRhjm4FuZDaRUcMQPBn8vI9H3d
Dbdwj2+/ahuKQTYBQqo3F9Fkj6E7xsuujEa9WfYOzOFQn5JxXyU3eWJvzwQVeEAitCZ5SUGvnW+c
LKCzi4SvjPQawr5uT9mJmLnc28KqIlMlzY1c61dZ9HynMoGbyijR09YJ2r79t2cGdVavpY3Gt1Hj
t6Jm8p12P2nSdsKJM/JBCdXpaLDA8Q2FM9j3bWkHeAvYftojQT+TQ1hzWk1h4jV1uUNJyror6mT6
Ufi1uU+SfChjuSzGA3OHC6FAsPmvFIWPbPf+zrty8VKx5PECbU3/n6z7/EOSVlOuXjJzpW3PPynr
16cWHbxTU8NHCz1tGHblogWHDiPeU+An+ldHOPIWNuXaVoEu9osHzVa5ZJZnbTv0dZVjgmFm+V/s
kvypcKwq9GZxywHsSuiHAgVFPiCO8ICIt86/OJCZZWnbhYYBuPPYLDPlBWsotKOostCvin3m2vOD
4/Yt8jrBtB/YsoZzUxnpbfTAz0CTzwR/ThfxklZhK5xPx4HX1UrtGT8YbzwsVTbFs+yJ3nEHOpZ2
cavaf+WcEGiCzaYQSCPlUjFGkBwtVe/IKJA+ZCCvVQ+JlfdPc1CWI4zwCeXh9zfY2zoBOo6gLWHW
clrexCuzpzdtspmddZUGVqDTVVTNJpLnHZ2wXNMcrOVmPfYms/v0/shb2HxxRDfZGvxOaKFsUP/z
daYsuIhZUIhT2bL1wNri0V9v6zNcHQaqFf+QUaAXcz5MN/blmiwBV4/doTaRuKo9+b1SW82YEMFQ
lTJ3GqqHu1RRfi1yrfg017kR60GZPQ/+VLV7mWTZfs0s//T+FFw5VrxhQIeRS9+W4eI91XokLM28
JKApWvMTSlz9zksBwMRGQr0vfn+waxt6032CKIIOE06IFxNB5ZyKGYNp+tDs6sy2o2zwvQ9DUKJK
p/FoO1TKbgx6bUP/PuhFRu907Vq7ekYnfixd+hNFFwca8YLtJuaHiRbQjWjo7XbmyG5MSYBSZK2X
eb2uz8WcltMvQ2R1Ancmwy6R2q6V5RqO3jLvKGDaBxybbzl3v/lS+hFQcSgCURclIr/4UpF7yqX3
Dy9Gy73+aNsyraHZSr+IvGRV4tisS3rL1OXNBiIbJQwidYM3CTLsorSerFlRqRTW8Ajfuj6Yo9U/
ODIx7hvXSP5YK24bDDrMpvdBHfZSkl715SDMtt0U1LT+vqxMJ5600ouDrvE+vb9X3ywjQ8GRR9tn
q6S/6fPkOpQmYjkAOPOUPeeCRgFMSkFJ21tDY4XMOC/ox/WtusVU/pXrnl1LDM09SBWP7NRBp+78
mGwak22rUSZT0je+jWab/SSgReXfVoAFiMKszSzayn9gu71+QQ4pDcJ0EcFTUkhH7USFvyXA8ES+
vD8lb47v9rt4ESgwAmtiAc5/l+fXxqINyF3hymNa1FVXa+/NUx6nE+Ga7IVDFcTAQeH9Yd9cn7T2
NolajhSIcNpTF8NuWOhgA567dVJ+bRo/M6gXErfduCjeVHG3cTDghF1JN9+8BNoSUnSSzcA4i14c
Kjvzy9Dwl9yKMtMcPueAstdwqVWAZFvTxBKt2uP7X3plz20tYhNeDpZnsA3Pv7RElRD6Cr9gTbMN
2i+HvZ+3dlh7fRB3RZfupHSppMr6Fvz87Ryj7EvuRqliC8Mvu8bdAlgq96ixpYU3PhqJpj52+XCr
C/72giKCJNwHe0No8SYkHrNC8eGk8D1t06joJ/uItd23dR2mY7ZQ9X1/Ot/uV3BlbBvgXqhhg+I/
n07sPYPRsunlY6zeIiOSDONdaQ7psbCc5CVxZvNOaoW4cf+/vRAZlZLILx8/duzFi1qLifTUAfm1
9qW5T9sa+Elt5VFeLuLGybg6FHfThmciGb4EQa5dV5pzAMTGburkW9YuyY+lqIwPk+Za3/+Hudz4
EL/qkERN53OpGdnMVNPC1FycEo5uI1Ijrs00zZBWp+x5mtNejVh94J58YxmvfiWx6NZaQaT+suM3
O1IJXLCHyO/d/DCZ4MaB/+iHtchvudG9PYCkh0ADOf6AEYn9z78yX4SjaSblHXj//kHYU5kfArlO
B8vq/J+gi1o/VMrxHu0mc280id/mWcAgYa9tO1WnI3AJmDKtec0SvwfSs5qmCIFxiC9N6cxuLFOx
fs1td6736TrJT47frP8FY6DMSOu8yflT0sb2QxAAofS9ic++WeskK+clocVa1n2NeQ6c08ioGt+6
sbBXLp1NcARa4JZvgNk6n+3UAHMKgnuIHLuW96mpdXtl5rf0oa9dOr+Psv2K3/JwyvjFJBDWibxl
LCHzYk/r9wnA8XYQwx4h8Onn+0flLUt/w8iDZfhVXabHc/FdLVVADZ4QKLSutPqQUl/nhkllek/N
4K9/T1zCd5RtDIR1/dk6ma4aHqrAyl/qpKnvvMyCXff+T7o6B+ghYPBAlsOVeD4HLVIPebnhO9qy
6r+4WlvdqdIz/u782ot9DJ9vFb6vnVnCoa1gBeIJbZLzAZ1xqOWwUh5LSi0/znS640SocrcJL53e
/7arQ22lR3ArXE9v2kODt86uD2isgzC2X72mOgFCGOLCmJ0/fp/pCsKxhNrBBUEQdP5Vbq2NxZD6
PeUqr/Jixy+wIs2ScUB72t5EZfE61mWu7+FlFIc//sxfFE+OJvka8N7zsdeNbNGgAhJNaFo+jtSO
ntPZg1IKx2b//lAo8F45mlSviAWIQ0nXLsubdo91RieB13s4O8l7bSl9bI47WrgYxljti8w0PjN1
M3M9SGMcP62YPlHL9qU2hHbmlfneAGf7UStd7ZtSS/KxlUnihugW1Eas9KSb497vjCDEc1OpgzKc
dIrzysv1gxgd8aOTli32Uo7Dvy7Y1CWUq3SzsJ/y/lnpMNei3BX2D79byh/GsBTtEcsguwq7Xix/
4T4ztiH1tC1eL6zqX8J740vjEz3RKRD+69x7U39Qa1u8bi64LVBku3ehtCblS25bhLDSxL4Kk/g+
K0IPdbjHvpgCcaTwOrlb9AlCo9BX+WOapFs9Va6n7ZWbkKgTwGIAhi1YksRLlUv3gHsn+ioWbrb7
LFj9/JgESUCa7zfeFKN+2WSRalVf7eimNGustUa+7JEQqY6BqGaKa0LzrbCuVZc+yyltX4HSpt8a
2YyvOHY67c5sa9HDB0WfL7an1XnEsBaTTWjA0xNlIkOLtWQcl0gLzMW4T4pa2CGXRPFv4wyZ9uh7
mfECxKzDoyv3ko+GFEYQj4gwoVmZVeDUe73xipcJr5hi508g/MLKadRXGANZHhIbj4p/pSu+rMs6
WSRH6Lc6KJNQNJuy/rFZNTxAVqPhN42OkSwbESv/GTReisMavP40spdy6T+IAa4gGmFobO1TpLWo
OGq5+aRhEZPfoQHXPOWel/ClWVDepY5WO/vaZ/tHvFD2azsV2bcZhuwrmMQAD3L0/3W6AoU61FKa
1i43HDoE1VKgM5fYqRMgV1LQLWhwLXy0dVvNu7T1OuQjcwNAX5pJnFiB2ar6MAgLU68mTb5O9Wo4
IA+Qz4nlbBT23hvboILD04jyEckCAwxEPWV3naGDZeMrjH06OJl9p9kLhW7AQ3YZYq+cidCfEGo5
OpOna/Ew9ibuq5SF7jSigJ+IKGGGJTIKR0zoEMwn8PQF3jmp7n2z56Bz9m4CUyisMFfyQ9NAQPtl
XJpSHfKgWvxToxyjiNGzbJ2DlST8ZZq2qLvZzh0NMYmiffbNrv2QVIUYwkqX/QO9dOtlnnMdFfax
nv9xXfr9kTmDDT5g2lWVYPQG17kz/CSxgC2RbWIsD+J/v/b+auDl4/QA23Kfz6y8Cchzli1Otxvs
FH0cR0s1xCT1dGj3lZIdGihjl/w7up4qj3aXDP+2idl8JbNcM1Dws63CAUPidq9SZfyXFW7xoPQl
5xZys24K7cWTcOy91PbCppPBxz7V2Kmt6sp+m97yuLANYWQCvH1OUoHm9UI6cLcgKewdsBQmn2xa
s/mvL2hwhMqdBhXVONKWoTZ2/cnzKssJJUF3s6+oTFG6yap6PM6Vl8QBsH1khjM/MU9gE9pyOw/T
vxSLrTGcqdq9BHhv+PEk6/mUOv78WU5aq4fKLpO/3YVdEjdYvcrTlC7ZT5Ju9bdjd24XT7U180gq
Z0Hzn0XWY+EHWh1V/hi8DO40N6C2sjI9adk6L+hlaogcmY0gM7T8WTdiyxn1NQSPYetHYg9f7gZZ
Jl3YtlClo1mhzb2TRqPh1bnqK/bCiUj9uNfbRg9lkxXdHsHssXjKshEx+D4f1RSrsqmnY54US3If
NO0s73IdBYAw83BOjNJhmaZT62sV/lFDT3FPLahYHDW1iC70Ml1b/snydKk+kd3aPwx/znAhEZls
H4EwmBTUy7WV63PPz5l3vqWojSFMv9QPRmd5y2FYsU66Z/JRsHcVMHQtCrqqGD4of7Hy+2TVpmTX
oSLX/nCtya1f06xquA6V6rQUeJvrowNxcB0ZeN/dPO3976mhBjMPh2SSCqlPtHO9r2bpoLsZzs46
ah872ymCn4pQUcR+qRqpHfQsWQwtdFRCBzRcDLOHiwXKvxQqbMA/KT1q9dItD2js99k39JP1Khys
1V9/aMY0dQ7OJ67ojknqmKl3n/gB11Vk5MGgfxqW0Vi+gFZM0BUzWmN+QlQxH36Uo5mZXzW76Kt7
jQfFihBqTJP/pIUV/LgX/oblOUhbquIZHK05Py5LpuwOylEA7Drsa0Nri1hSfGx/5sFqNg2C6UM7
fkQKPW/vy2XuPHp7/orBt6yH9BVJN0cXbB99TJ+KuRM29n/p0j6k1O1dvNdrp7c++XTRKsrx9jjB
nJktUbxolduX6a41S6vgqeqGxBdoNZiZ9pF5060YYJLZf/BpYKZauPZIX6Jis9qprSJSS6edvlYW
9KhdoTe+EtFCWRr0ukr9OTkObjlkT0MdTOJnna+bhORssfWf7G5Wzt7gbIDE0RHHRQhHp25T/KRx
0qcyniw8u08Z2XMam4lbP03mMgxHiQFfS6/ensS93yI/m4ZBjYyPFbmdaOnMmfBFvMjwVmX7YSPm
AIWfIrPHHBpqWw2PNsXU4DGrPC8NVT32CcgfS6EjFeJnGrif6j5nUUCpaXNZhsMSjOKwlEGxHMt6
tM1j6zu9fSrbxYFCrrdBsRcuQLnQrrY4ttWsqonWehz1FCeCIM1++N46pU8CtKMZrk6NPF3aTcoO
9XFETKrXMhqMpqXUh36T5ojXpCImFZXV4h5lzgKbC+Rr6/24tJYddTNCWB02p0MexBgO1jTIy9zQ
4WE3GIA0WD9tD+SaZDHmZHoaOsZYfQAPjoLzOhrFl2wABx610+BoBwts44egcVMrNFstGONpMoev
+moMU1jBGMTMQ0/nU2KaaE030lvoXOVY08R56VofVLX0r7Tz5zUabc2QIWlQstw1InBVDL9lBOiR
d2a+QwcDxSPXGyrwZ4nJv6/PVfq9dpBdiUQwpc1ROWv1gBlpXcTWItr7QTP07DGBFqB265RkHybu
PSYOpO1nZwPZZeFqlq7PW0UXMBqarqIx4fHfRnUxEhd4hWc20ZRRWY0KiVpfJFJ8KsJG73v9H1H2
NU25IZAiJEr0uzBIPGHt8dqbgoOPKIYTzn0j/NgbWm5mKTpEqjtj7HEm0Ec1fBL1MHeHPK/X+TtR
o2mH9Pmq4memzQWQEbwU5kPSQxNbntI5s8r9mq7zqoUQDebu1W+qQff2K/7aJkJwiSN3Xe/O1a4z
0kD7bkxS/1tIWP4mqvidOumznP3QBZbNucqL3NvpWNlroYLbU9P98c3hvumd4qgnTt7cTTi7+aGB
aNr4bOizrhN6O0rEqZ40684lmZP3aljUgnpQZw7EtN5Ys9WLwY5x0sNi16gDSrRuvaxD6BrTjJIy
8OMTBlDZGgdt4xi7KZeEZCGZtEyfuIyN8smc3ax8zofGaD6oFuvPXWG1so0GzV8+ouaXVEegeh5U
wioTkUhysR7snALbQ8A6HuxqddgbNgHvDqXRpXxuXWVZu0x0/l1faOtPTwB4XLotJG2qvHkqnVp+
rfDu6kOv0wlRuoXeA5DduXZD38qBpVLnrr5zaobvDowMPTS7VbgPYh3EuGv12v3P9ccUppk7d/Wd
Vbbef9Nk91mccnk+tBLltzh1S9DcNbFtHRlOW+Xx0gX1x5lr4sXuuwHiI0U03uk6b5InDA0sGfZj
ifoLAsFmFqN4Yr4sIi/akMi4/Wuted1OfWby0oqmWJM73mGJzGHWEMAOMt1EyTzFj/CdrFseAxzI
HkuxCUtJqU1lyJXatVGmdQ3uGHnd/wNbrXzmLvdXWt1N/WUpyyo/cBKyj4lw+EtHF6pmtIDtJTKb
NCV3c5GjHDalGBHu3EExfI+c8lEzjdkLaTDPGM2UwVYq7zUyMSTbgqjvnArC9JLoz1leOAVhlYGp
3eD37X26THr9lcpc/y1JuhbY4WQIeceZ9A7aCPbobzer0oyud10UIeYiyZdpKqYuBGW39nGQVlIP
CfDyfwa3G/ZaFzQiNCeA8J9W16/Xh94WWh5RAR6Gu2oZxffJClZ+MFxC4K8WZeLjYHML1EUbjPvO
k1N15+beeiolq/XSJn72YEzcjDslzdW442gmzYlCR1uHdofpyMM8rl1/8G0aCfuya/CC0ALKPwQO
w2TtBi8Q9WtvzmXzasy624QotDXFl7nW3CDS1tYuwrJoOjRMGitIwDh1w7dUqwB4kPQUuR3V8yi8
aAmI76hdmwS4SE6Y634qqtm/yyRsx6gWmS5fUdxUfph6efJqcreizFGl02e7GLK/9XKdv/qr3X3p
lNc8qVqs32hyFdXJ5+pYwnxiJ8dm7Uz1IWmz5rMHS47qZ87kNWgADd+00bPm0JKAvWe38790mRtM
x/T/ODqv5TiVLQw/EVXkcAvDBOUsyzfUlmWTGmhiN/3055tzu7fLlmage60/LnPyHReLmU9BWWz+
SzI1fpCPu+v/KSxHh4ek6YP4wjHOkRrUTKqTaYVzF0TDcFeFDFUpF0WMzHWU9svWsauficVxvIdK
Tct8VhSkc8hExdDfi9ms7Vn5snHeO7PK6al1mHfv5FbrU9PpRiIb2Kwbvkn9xzfjJk++Naj+qWMw
9e781V//VWgzp8MksAqnfoygi2FomIdsHRpK8pYA5ct9VYspyh1SFJ3Hwo2tluC5IP6xbZ28wdub
5QKOUbupakRv3680S11U3cbFIbD8eDtts1cwii2BOHVer8pzPdj1k7V1St+Gvbuo8xw7xbECjVnu
etUElxBzRpCVyjX2bcenQyH5NYSPXHynv8DDhs2l7D3vzStHwXDhLe2VEYq9T8c2NK4tA6Btai2A
iOT0Ep2Ru7PntvzrKFFTvNssFQOVp79WVYwNzTU8o420CzcfXUe+IBz1+ow707odp3FqDiryaFTw
R/7hlNCP6a/bWQVTW7HUPoJoUa+Mtov/FWjddhd3kmQYFeHk3eD8aKIMe4n2nvS8xsfJjeLiFJjO
Fek0mWbJN1oYVbp1PEwHTlAON+Y//cfxq7o/DONm2WlcxvXfoZn2Ml/DUN/Uimw3nQqn9MCNKXXV
d2Iohin1V1pRWN3rgAtlaPrhaO+U0Z1Y8hYCKWPLVGpInZ5KIvp54uHBDWiJOFOsAohmkwXPYYJJ
a7q2L4tb1zTB7d50kZ3a4NTOczPMozmCd7nBcYNl//R04u7Z2JDmebQBCcobt+kXc0B8S1xJ4dbN
374gLz9dxsFyTrzWrnPamFG6s/aJib34pdnr22bX10qbuCn8VCwkKbMDWlWcxXxH43n0qui07h52
Sk4dB5MFiUrBsSzWaszQ8zvmnszNbcn7ZHDXj8ViTswNP07OzIqvvUROMWSb9NoK6I1Fh3c0KQMC
zmxgk5l/ekxrK4peS6foo7Suyq5Ky2EFZImrcsSF1PaFlblk5D/WFi33aYtjcXr0qz06t7ZopgOQ
lfPEIS5+hXtS+amr/f67svzuJl5dVLhWV9vtRSrmRDIcr2xG0xr/pcFK9Zuf9lo10TrJfGqAJ74I
CvHeOt6+7STccRQ56TnBZ5/s9Zh6npruF5/L6Z9abP+d9GvEKkjxm4e13GLDRhIC+4Ce7b+x/PhU
im7arTLVuHZ9Z018WDS/D+oiBw/hVlG5zvPatLZ1riY62u4CmID1QPxzeNvjQ2kPQ18n8oigzXuJ
O2tKEB67zZSGoVVMLH3//26NSqwfADopX03syPkx8qm+zMfVL1Xu+3MsDuvkzK8Bh8RfszGpZgSN
dcHFE/P2bk9EoOcS6XuSx1w3Dqd/vN1pnIo8+bwnp1Ynwnof+nb9Nm6khsMiKm88Or4SWCaFbx6X
Uc7isuF7XFLuT++jcwJTHuJurYqzt/vFs3EHzeuEz+q8K8seD8NWEbVEeCh+nWqusBV4iy51uppl
9PhaS762tTDRI5JmYEMen8VNxYim5bCjrzyrjUib1JXo5XPd2/Z08FvsK0xja0+qQzvs/20obmXW
EPfYpnU01CCG3VK9kFpftKR0MUCfiScGx2mDuX1eJF63I0Dt9DYFLQIz1IjLlOFogtusqyn+YbfR
l8hif0zBEuSpq12wh2QRw/q9JO44H4fZ9uRtH5ST9Z+hVPBfMtVLkc2i8u+KScifGEy4zZtd+e/r
WtQX4xalyBkZgjoNVEURLSyx/c9rwc3yap1Ixp7GWY0ZExlMfMq3364v0+Bqc1ywMm0Hw0lx8Rmm
RY7h0H9LikFT2l1Z80fi9fpFh1w9YgcnysZyct6Gvdr8m05L8ax3VdgvIUPBerRsNWJixCwwnXbL
mx8F9gSRcrT2j5Zhecz9ceovMQSgm2nDDHkf6M6cFMGA7AnGEV3uVs3y6SJ+ni+ktooHKWYUrVEZ
LNvJsWZxjvXg1jfdVUbCkhN0A2CXGBiduCMwSxeq+9nB0XfQ5qlzs23xGOdVoTBedaFZisPuxvoz
ps1VpG0ceU9WWFfsgzq270d6KpecnEP9H7OpaDJ7YXU7RMz4IiP4SP+SSRE8kXbYdKeyjfz3KfYB
67YwbAzFEHsCAjyQrrdu9fWrdk2QXz3VX1fGo8qk6RsfE+Fqnnu/Y4Uj24JEXmMX1ZbOphyfHAsb
KLNRtPIiyC46xsov1MMWjkmJjMIsuWnWcH5YY4uJqYzH9p6xZqdVua7d7aCjUDlpAmr+NpS0nX20
Y9vxMRlhz682C9hXubO6ZNKjnvlB7vV65xMbE/A24DdvOPKk76UtZRr/xADDdtr3ST7gHQsNRACd
G49eHfLAgTPLtHGb6zBdqnE4lf0854xyhFC7Xkczrkus9+uCuKy/Dcq6OM/cKK+D6d27wb32m7nx
OiAR7pLCPFtJ5eLJofMp1eCZxBPZlnTvy9UKvgEHA3lhjw/uzTiE5VmZ0SYNgCaC3+jk2++CEwsA
G7fb3e6IekgZuOYP4dXCgr6x1H2oBotXn9YOAoj30fcyv4vr+RAXpd1greh4P3lVyTGILH4XgFcd
3e1xGfm5QxL5Y9NTrPzoBAH4xJ6sYsz4AmI7BXHyrdStYvMmp4DJYtx3VM+F5UHFzJYqSL4nHjYr
HSnLFNSDl4dNCwyUmZMs4Mijq4XxAQ7jEjS7tMFQjducwae3V+5oyzm0O6LVPKzMVt+Fzsy9o5nb
xgcQyr2524aE9Yc4YldeOqesvEPQuPtj0ZjudzNGeGW2gJ5VL6Yr8YFscj42EuxqK2vlIsy97rzu
cwuYwD5EFy7/ia0OghfheTOtg0uwOncxlbE3u/brLVfUyPBGFV7tg6X24Y9ok9JJ4cuG6r6Strpf
5hkKZZ6S9Zdb1lEDAknkHj3xJkqnbh5vZQhce+i6Sj8MRbOtr9O21HEeEGrXp75XSkgbumpuSt1W
4j3ZE3e9fq0hYf5KDV9eNHbVZWMTtnKPeP+3UeuNJ5bun+TbmwDjKF+yyw+lRPyJLZUfuu5KireT
sNDFYR30OhxC7RXyPGIo17cibvvnnQd0v/GkLN5jivD8t37oojGrYJ/1Vyib6Ya2Y8QvxvY6K+sm
V4PPbVNC+SRn/sK8xK/CiSLI6cc6YiXnApjYOvez5Vn3Alm+ur9Cif+FjRdqUiNCxpJNzq457L09
qYPagm3PLavxfnvrMlupYyX9nBZ6G+vjqCDSDsb3pg8gncQ6L+0+fTs9TMaD9LrpJ1zs5nERm4d1
D5Wrmy3ujsWzdbSSWVQn4zMcPFatqKySy06+mPvWBjU8kuMRvHUg7CJKPjUEWnsGUdbbXVyH86vo
IMy+Z39dm0w6y8BBH3b7QbAF7Ox/LODpZnQY3LoJ79O53OgEv6uNDCSwI87Cy05wt3ibq2qqU4aY
sYLbMcCpMwtekrXV5tV8itEOmB22DypQfv+cqGX4R724T2UW4i5O0660pvMCRSjP1JnyC3Hvz3w0
lWOCM8qTaM8GSiTPu1X4wyEhA+vKHhXFLWxPwD5Q98k9yTpUznd10hCMkIzjP89n4zh4/UwtbGjW
0FxtKMMzThz9ODZi0pkkFrHgBpVUYoSwU6DfHKrroYwH93xVfWHflNFaP8G2kmoGX178sdnYye3o
Igtidwknk8WhMz3UdHlOaeXU5j+YX9hBmkWDIiWllEkFaSkz6zWm8nYIt8E7z7JtPsM44eToGlP+
mbuh6HJ2bv6wQuNLOC7mPJPKFfT82HRx8WPCbvrr1yPDtmqdmjm9D559MiHHh7EugNZn6Vk546RV
Hcd67JfnYFPy7DDfGdBHEQxpVbExHcHeA3nid4lcoK9uf/U2RNMvI/v3eNq0sj4SsexOum9j4pzI
9x7lpSU6fk5bu9JPMaxLky+uGdoje/quiC8xrCygSYtN+5nDOWjm2dl/ebse4RGTXrOcxgJLgKZ7
XGcm0vbLWunov3WsnCYz/38+elwg4qDRWEN/G+W0hw1Z3i97MpUDkzGLP71TEBE9WAPezqqzw9MW
z0194K9sXsvRGp3XpKeFJFXuLOZjMo3eTLJQtIPwrB40QktJW3iELvMbYH4be4TCpWvSYChkfwP9
RHYiRWN6Osay9u1DWw7lfl8QzvlovB0ZDoeT/a+fI3En0H2vJ2E3VMu1oQ7zhiPlCkV2o0Cuwmte
JbitMjkptyHBzAPCkusS37VBLK2LJ52hyekL6uU9q2e5puz7LPJeF7YH2Dwtb5I2hnl2WU2hqWN3
G/KNSwAAubQA5kif+2/yvBbCN+4XmVe9O7KprK7s0n6T+oswhpl7T3viZFlraTheO78+J3XZzLSM
9h6fg3N9YIXU5SEsGb0uARrcOvMiBT42DwXxReAo5BGQNdb7JLC54UBURpXotB2qhLI1LihEJJ7h
pbd6rD+5GFf5MLY1fCSykipOWUzkF/Nzs6cs6iJMnYiR7NDvw/DSE0sf3zYqYguy5oCaB2K5vSMu
nG46mD5SzV0QjLLLk7KIAVACXd4midXudxYNkXfDrAz63cWFwvN1hZd/Lsd1OHNN2e+D29l/A3en
uaK6qlNBcoaOqnDhtDxvVqFbwvu6QOZz6c3HYmv7/kv3giF+awP7YV7KDim87vHb+u7kgK9a+zyl
8VDxdZAMZF0IEIFZ8FUgfOK5/Oq1rX3hHJe1gMtivFlvYbFVdZodH9rOOCV/upyR4Fw0Ul4rC3d/
kakhFXqC4dy3lxIyas5EV678h2KDhvcMgYl7FzX1kZlZhWD4FOGl7FnqkuxtEGXQbO14jfIwL1uL
vv9Q4guKz6LCh3GpdRl8jPCTN8os+5AN0PQlI9OqxHGXvWWlgmXi2nXhyPcOXOWjN7sJMktd1Qlb
HIrlUNQzqUTYyJvxxoKgfh0Zm/x3tsFZPvmeHqO/4O4VCoGohrzpAIT0QajKAeNBhsjUW6rhu12n
WWK0nV1Gd88uLkXXkCg371jjL56jKTZBw8lZDWte7P9Cy/AHN5agV0Qagnndm42XovuxWY3GJDnW
cRVEnKfd7p6FkO1rU47173KFRybCZSjRKjjJZrB29s1fOA0HgsHAxdUc5zqej7uRi3sAK0ADwTy+
0H4TmZD0z2RJbvt9ojUvohsEcVQXICfaBim/2RQYBUwciT8DvNmW6hoUKnc6ZzO3e9t6+U4B/Ibd
xR0PAdJ3eWHXWOdclJgMDhQVhjeufxUebBVneYbyYueGCyoNUy6D3s4EdafT47ATEwE2RgldOkiO
tlGgOThv68B5HU9h/4SQZ/SfbZfv6XcojTDnlbM8Tmd7q8LXJpZulBNrA4WtCXGpHuA9OOtglgHh
3Nl3E7y+pK6lJTAXb2soemCWzlEgb8L7gDni6u+Wppw+QsWx/yn8WrCCXu987ndvz9Zkmd8Q/Bdt
rhWhZwc+Zvk5qjVa7+vedpsLKAusf/f/X8XYsfD5gpl1nsvaQ2ygpWk+cRJWY9p2GtNdIsuGZN66
bjxc2EZetGbkucqs2zhzx4I4oJk8ll8+UAZPFrqQLtO0gfRHp/O5qiL+53+jCgIFqh7bb+Gg6x97
r5oyRW9ifw9zFFa3xTRSQgd5Fy5HZ5fyTU179zeWYjI5GU+NupNrtyaUnsUjaaJeRXivWckPvnGc
ufzXWXNcZYSvEfCIm9F+YQdCe05ADrJMlEQBRG2MCKsJnIX7e+ZIp/y4kConH678s6KKeltQ0St+
gcYJD7E/AkNOvm+5hynpS/VbRvPwSpd9gj7JzKU4UmDtoiuo6vDQDUTWkycyjmQV2c6EfsCMyUKz
nm+q+m4WkavTpiV56+CVM+D9CDR5ZxACICradfAPyS1hwESyj++UvE3ElEzx/tqF0nFS7h4P5rol
ZvHOSI7EQ2SWkAZT4OHifpxmIP551FaUS5Iu1e91620/25ppte+h350x93tp6ty1CvEYz72rQaoE
t1gxk6X5HCorRA887Wq8abTFyDC1k38fFt665wRfLdXB6Caxc443aadVHFBRM0LX5EMsJ3NYKtRt
V3x2v+vj2QmP274R/1gPo9zz3mrCEJ5vFx/WhjIQiGDlM28V4r/noo4SDuxVhrcFc8Jr4flovbwE
xeoGToPtpBhDdUySKXpkDBm+ILy86SGe2+a82K5W52HkryYdQ7QPjj9sJJqNUj5afRv9C41gSoBw
jfsjPLz/ODH6fkEWINvHJYPAhrhwd8xGqaM4DSoEEJfCB2GySoKv/7ZeZfa0QR0CO6qkbg9MmUhf
ZgMFIruZ2JBx7DebXFmyvQK7bGIID5uVKUV3wwxqS1TfOS243NcU7CxMogKyJu+DrkT8BZ3/MuI7
CrJFefNPsXOM3TY0AbiHwhHOdpDXTZJVtlkZrIuyflxn3U1vdYvU786inu/tqic1aezv5hyCKs9f
rLPzN1Rt5z0sotDdAdVMEeQWk+udGeBRM0dZ5q6etfZT9BBJkFbg++sdeVHTaxUEFI3xJHME7UvA
8Udfr3wYTEiPKfqLXaSb2rvfYbcG7Q33WfCtirV+2InSeUvmMSSTfA8QuiOXaN/J/d+KzLdBXFEy
2fETGL+/3FchF08qpyoJ03UNtx9T+0DyZPWU5izcqr3f7aZGJQWXD7Axzcgh4lHENwzpXnWoHBiQ
wx6W3ZvaaMs+EhIx2Y9NtXHysEtOP/2um8duKiweyZ7TPlsK0R6dhZYWCESQ2M+9J2yfjCqKnklU
KvaHQRk1/QkGox9X19viE8N94eRLsWwJ8kUr+W1kG7AQUggAqoSqyPkTecgE83bzhtO1PwOrWudV
jH4qSaqMo0jNt41X6gX2gNC7bAtr71Fawfof167a6ZHxBp27izN8lo1p0R/NCZBKn9i6vJHtOsN4
jl3y4Mg19LO9iKGWyQcT7rlMlv6d3buDktZ1+cghMBLKhrz3W+5R8+VtJWD8FRz79LuxemuKwYuy
EsyI35kUHx7Gto2PRdxWdR4Zu3wXdjU453BBcoR6SBRkaMmBA7XU8/gC9ZGkhaJVGBHp7AE+zQha
GR/i6pdYazHnbZzItwIjTHhAMRA8oYtFyOXw+z13M/XTHBVl06XrNPrz/dpZ5RcAK428dl0PpIwm
kmM2LNv5xvON3jM91GQ8Ep+n/4Lq4eGciVwV2dpAcOckpamQmJowma67SGS/tKsYXORq2qmIV7e6
B5O03q8Va4V7s8WOumFpc7nTuFW2k+sbzzy3gF//NfGurUyuEVsFa2YZHut1iz4MudLNg66NW7LB
iv4r2K1ozXXIR8IZWxu2knoe7DzaowXgpxLNem5WLLcoKbzyAhbd9MfeCZvb0EN0DCcuuFLFvoPy
GyPc/yztJ9apFKLk10lG974BZLZ4StUkD6YiHonJy3V/7bMnwhOSfnV2WQKu6/40PsXKcqt8DgKe
zBgR1hfhccCiqvR6VOOieqmnqCyzcV2DP10YoTjq6O17d7reea1ba7NQyYWk+6iE3tlsjBg9jla3
BF/Rtog/de1sH4RkhGEWDny8zGmWAcFqki1dg8j825CarCc3HC22tn717gSawV81Kr7xqKBxItQd
V9oZUm7F0UixtkTbzdRW977cM8RZJWNxL8XtUkSqz6bZbd4piXL2TBEnY51Md6X86QPanju0UXAn
RSQ+UPD4A2oEhw/KrcMAypg94qkOlpKe1zpR/212w2ljIQe4K2wUlke1q1ilYLXlV9GuNgJaK3BI
m/JEt6dWA/PO8EislCxrvP5gpN2vDiEj0qzFEXQQ+QORM/M1WOcMQDpzyjuzC2rYlM8FjzW68toC
qJinPkbS4oc9Sdir556r1bH78+gE+jGE0miyBbFPlBKeopuUpJlpuuaJRFtaBjukC+0mXfIUtYX1
glwKUUY5L837tsHR9enG1npDVELbo69SNXrnxWberRgVIY4s6Z+IuPb3wzJFychfWCKnQ/8wmHRA
P7yk1VTII+D/BGGY7JXPLrGV2++EEKo/jV9Ef9EDRbfeFAAkO4q5Hp1OHSaHOFmrJS897bqniM/g
LUpq188Rwa2Xlbic5YH2rfaPGq3KfkCMEWw386DF+lg5Mn6G7xz6TG6T+9Qo0shutsHpfvfovZFc
+TaVcp2l1gd6DUOVtqtX3yEyWUba4TvrA4awQnKMRj1zZchN4apOPA/Sir7VUC/JH8SG3nJsEJz7
8JmquUcrD/goVz/5GbYYWMlDWZZPGEspCHHbgSSvbfGtc7tvjUG/upv+JiClV5+62em6w4S60L+D
DCme1hj+/6inXgLDe2VhH/XcQO5beOIoN/Bq4CC21lcb/as4sliEx2mvbH28NpZgDjEy3lCsrRCL
LaRbn+sYKcjLNq76q5yH7XEN41Ie12IdIQjCaSyymtafIW8D3wcJ2CxvIkrQDW5LhfQvtedkoBJA
cPp8qN5vp2/C37nn9m5srINB1tbee/Hejy9BVyud2pJhAc3+1jrp2ur1EI4suSkNObWThguMNqng
6C6OsnAimBgZiIcyvlZ/Ioqzj3SquFgg1mW/LfuNo55cCKRh09CVPzUe6ZChG3jmlufCy3vVcxZC
wEoX3fHIFU5EvNgJ4w7Gb+XG2I2KQU1+FuJdB/SJt7Xi1hjb8d1ZXGAdFlXYRXW1GaAiH5fuRI3d
0J4L6rBfSop527vJr9eembpRt2hc5MdOuPrtLkrPAbCqOdbsETsklNSutHPwPRU7Oa02kX8fr8ru
T4uzqv4sh9reD/3CJAzSBBCcOrQlcWFjnDuPATJubMZeizBrcNpvliIfX9HkqDl3arQvqPArSlhR
Wla3gbDghKqoangSYk/fdz1BbjlCtD6363AYWHdjyY8i9PTl4108jnLrhkviSlhlngj4cMW3MT/P
skSIOQlf3ieS2yItrb0KU4SjU/EYbw6ZJF2x+8lTlVCGk7cr7QX30cYulFHxkRCmJ8quZ9wIxXao
dMg22iJeuoNuHoYTG+z6HKw++rTSx3ZNeFHsTheOrXlhVRuGv3EEsIXeflk4yE0S91mAmqk4BjQe
oTsR9uBcVtAJuiFiTpKNdrC3qRbtTxTBk+UUqPHyRuO8/rKA2T1OQxa+FBVmuR8HpGa01MlmRqvl
bOLdrStVHbvWsx0SF7lcc6uSAcT0uClumr6kOj5sZPxhUE4wkCdhBfrRaKT9Ct0A+8SAMLdGngtk
Vqzw/1Vst4d9K7ogU8G+PRL4IHWOR72eMmPWHYJgW3px30MeybRO3GY4tIbO2NTwuWve63bXB8hX
tBiLFVqnjVNtO87U6VTHyvhXjYFWxYOvNwk6bcmqSEdbbZ9N0E/PapgW1kb6T+tMIr0PoCzxyKRB
19Y689q1MxfF0wyY2+3Fr4B/8snzouW1m4mYyXs+CBjDaENoPIlokjceSMk9SNZKuqh/DVtwuToe
J2Xa5hhXMiLef6817hvUj1NWattuDlc3P7Qpp+Z3hGnAy0O5qJZYZ7dhHV81rTrxQBdtWvsD4tnE
51BAZDgWrNgboqgRDc5K6EzXvFpbHU2XtQjsu95dY6A1BxfjjO4R7CAYvPDWjvBf4W1QzQuF7jMM
W9TPt7rdIl5qUKrvtrCH8AgAzf8rWi7VDHBieV2YO4rUW5L6Gk0UxHmtA699jAK5vqres/Vn41Wl
e1moo0y++y3UFzF7kwVZX1T2zw5TNj30E5lYB9TvvswWpxXLqXB1e3IR6zd/nXhU4T9b2npIEQYQ
ldq4s0OdeDzaT1QlANRJMwevZvK67iNkTZ6AY+vp+qib6yMj9w7o3ZriEz+lt59xQqw3wuvK8Bx6
wkVkG5kud0DEdI5BtxNwTwQ0XkocTprfZ4JtLwDtfpVlz9lioaz/15e+/UPoIOIjYnvDxwL7ElD7
fs1QboCaktOqgLWzlSSaBZpWrMjI7cb/BD1zplxGctDQsFvwkywSOwmySdTTDoLor0VK+3cxTUl4
P4nNrJ+Ki+4X14hJDn5Ibl2GmqOUkDpd+I0zBph2wu1cP2xsrGXeOKPYM/rArZivpVVnX0IXoYiq
2vDQjyO4Rz9L+3Wq4DhP/DAoIVlY5KdAEjwfQHPdOXfpbGpyFgHxd8ap2PyzwqL/aXsUHKdmjrzl
MNAj/BLUsG3NZNj/PWCTYIFqrvYPm8eaHuGafucsSYx5bJD57je83aP8qHWEiCtV27D9BiYZl5MP
Qa5ZUP2FekKMPcu7WEu3eVlkEKxMpSHaet8k3X9F5zt33qSAiOgzw6DWxeTEF6UCTXZ229lvkSAK
kzVGrC9L1GP04O5UN72/9Wu6Wx0SSRhD3tUp8TmRvVVw9kzrEj5VodBI2a0yvp+9YYmvD8wC02OH
pmmz0puS6lfX7GWTMkJS/Ax745AyVPNtkAhV3tZICqfLskUjWvY5ZCEo4p45lEqtiTFZdrs6WD4O
lTRenWlnYvGYLfgh3CcNu7ScttrWb7xc03ZumqWxTyUX3xmmDCHVMi7uPTGnzv69QR8UOR8yQlGf
0Gq0Tusq75KWjJODE7EPXTQuQx/FD223qR60i1qscYz5b/EpJnx0KcIqThssnX8ndRcfRbO5ztEl
KvVHYVS/B2pCjK1BgPKguTI9fLw2pHGk/n8UN1sF1jys/xY7Nu/thJQ1daa1fvVJvVIHW8zTo7X7
+3DqQwH811uqI5c3KMHoPMOLflwX9AIHiuoHnbWOH/TffTSPYJDOWPwDZGkxl7jj1h7HGcdI1tY8
ZEw4bfmrEjYkGjOrSrKuN+AtTQTunJUDgpUbtYMTrd0MSqudxoZmkODy7IVNJ84NXJb3NFnKPGKy
6L1ULeF+K9jRuZIpFufWnu1qSQ0Ga6Y1v8NHWYMmhg96w+SB0Y4DIR5d+wVhhBYHh9s5ut/k1I+X
nVZLrGUksjk5+5V+ZCZt2pScgY3HQGFEBPsl8RgNV+KtB/S3tn8IFiDjQ7uU21vcMDLfOG3FouQp
q7iV3JeEFYTrp5wLODkvRGhzZMVGgLbEnBTHwnLtTzUxoqVdM66vAYa8J1zw4Cf9Vogva9mKNxsI
GRxuX9ohG8ep/AHbY5tqF2tFRMZM8Mf2QFeB7pjkoVzF/jSafeOhbzHHnGK7t8NDy930DOwSAG+v
OHdPcVwE77vX9NZ70ngF43AXxZ/DIM2vgbkRlYWpmbq2QBPYYfdELVubjbRwcrr5QfCgCqKicD+y
l6mwvisJgIAz4mcClKDE9AaUJLCP/hrb67sIuqi82GIpr99PV2EZqbTHAMtkBylyDXILx6h+BYws
6nNvt9UX9hhbg8P1E/xhgGXpyBnR9499ZwcPdOrU6EfJKnzr2t76xVfT7xkyue59uHK62eCV0d+N
6uR/w2Qz3q+e9ILDYuJJ/Kz90gTXE9RVA6SxtN8nl6q+G7TNpn+Ffw9KTp4lBrtpSKr6IQsZSy+9
DyPjb1M5DGqt7WaEkm0Isnbrf5ydV2/lSHqG/4rh6yFcLKaiYfvi5KDcCi3dEN0tiZlFFjN/vZ+z
vvH0NHqwCyywwIahDkPVV2+kSH5QeX6OgsGZHpDeOqfeENdIfBzKgkNV1VZzkC1APNOr6t0dKEKK
YnxEMQSVmoUw0sb93gmnYJ8hOItgt2Ts7shCwuCZ4Uh/bFMhfjhtPJ/a2M4BNQu4cySCy3SH67e+
R64Wa2ANsmXu3cRtnlItree+LIyz7pk7bu1WWNGhbi3rGo1n1D3JCt/dhqTS4RC2MyC2VQ7ZA1Oi
0/D44kGu8HaLs2p0gCw35A1aSdAn0gK8SRyCsg/03knjudm7czNM2zjrkYequvOyu5ConPTV0aEJ
bwEGpuHaGIbLTT35+9C6tEz08s1dMvkFWke0zNzt7O2TSMj00GJs0BeyS352aRqBodZZdw88licH
RI3pbT4vQ3IH+KCSVbr44wex/yxPCUb1yVoR1pf2Oze1Aw1OV6XLuo0Cduiqwh22rt3UDfbzBNB0
8EovqLfF7Lj7sqNDfZfEtGu8SrIjk3XTZQbOOUM7Br4FFLDpZ4XBG4UDR8TNPOokPxZ133ywdMeP
i9NZw9YuMqiq2mnxyWQ0Nn9aTOFnZPPzeNYBp961m45Bsu3txdmOsvbyTVOqTO0WO09xU0wg9kXO
faU/hR3Y8+ZygOYtbYyudmQ7R0zq6QsaEpVjslRwhQxAUfNozVb1Hc8G9A89RxOZAHNfOxhFDD7P
VGt9LuLGtndBR+3hfmyxaT+T1j12UGFg2HD3OvUZ4j2XQbmYkQeVbsirjh70Rwx6PnFkr3L05fiV
gcelhTgRjwGS3MaW/ClmUumOvoLaQ3k9hDFYmcCnxTjaf4VYLN4cNgGbF4wDNSLkLN55Dbm4F4VA
8AgNkdxMmHLoqSgaV++VVyO+HfzFgfpWtXtlM5l/yiqY7d2i4BdWDRkxP1qO98kRci7/kKmHKjEe
huE7i0g9obFnDN1hk9PfUjsNFD4XFp0VHjdpVvOCIXZTcC7EyeNVEcSyGwZv2GRLMkHSUtkwSaX+
HgTYpQ14a7DOGPjOUdwpitOMa34wCqAh06PrhQRcVLo6OiglHiq66/koi2nywClz/Tn0Qr26PZYH
QpEgdWU88d2HlsvOWLdtrfZmFkhaY7+avkNrZ80B8Zx/g/U8nW+XDunJgcM8BCPx80uPi7IT7/jO
AMfwKcSnUuAlQQhpF8V6SpzJ3mJgxZQZdL4626Bvxa5YQqyGhA+g8XNtJT/qxQ5eelP3N/C0QOSV
qoanju+45Cv3yzNmGMRuVY9LKisdOAsx5+nt2JK4s5vb2GUpiQ1K+wRx98ny2HE2tIiZWyLC6+8q
td1P0nry8zLjB4AuczWMHqbHTwrfnEeHcylsqXJba5cGnXhY8gGUUTrVUm6GngBw9Iox4hv+QM62
SCaWO75q8wPFI0UAbQUTdcjt2j8wAJChUGkLN5LVVugQyYzMNknjSO815BjVb7LYqyTRSGEyH5xu
kcNxLPLqVHkivfRyVYF7gPvW5TomdZDkCC2W9qtnzdI+IieHdyfYoES8hGCuRQrCi78ag2q64pSX
hiebI1J7PSBBvteTW9L5NZcp+7litt0qQTrfKsuG+doZLxCMnY1hsBlb1+UfYgVV/pYu+Fj2AOO8
5iq3LfNAHJGr126UhefEsi6AW+Rntx6tix8CEYng/54GZ5Go+I2TQLgQfRoV/pHAtqo41wVo9oOd
NlZ6rBaTLpsIRT8C16qygYiwuQRZVud3Jh8zewVMo9/KMIR2IsoMFnG06SncdrE9JJsct/kNJlDs
ihwrXcza/jhd4bGEew8YPOSqlmWPJLUPiKds89KdNtKeco9Nk0rTdd32w5WM2vRdqs7Vr0Ey2d8m
eKEq24iyiaot3qPkRgFvFftRzyGqPqoQwnXHQn2LGMORP/ieyuhcJlresE4mLM7aG7srzYKAobHg
99lXBdCac8r9OM2OHpzg7Zh0w7cANdK74Cz50BGz6G6nJWu/qjaNh23idtX4UCH43iTYbnHtN3Qz
VqoPwhOVmvFB6HKE9YxNsk1lpONNgKI63jmRq8ojmGvV0MYdsvry95uJcWvMn/qwFd1tkafZOeDd
meGtGrCGaKAAY98DApMVVeTF2kZRjyePRPhne7wIH1Gih0+Vwse78segeYuHxL1w0FnarbRPO946
hEVOV66Xx990BSWDegLsk2YN6IoNm8r0RWc+31eaYcdcWaxr5hhl0fDVY169i+1CMz24cnz3bDM+
Thk1HAyZvbMLsWi9ZSZtyw3iMesgqjb/pkzHgTx3qm4FmyUJUUe67GwSSOxhF7lpojdUPIuvKJ70
N8vL2jNvRMOOmGTBQ1mnIjpLmg/OJJpMzjFWxHHvUM5iiSQhqH8gDrleNhj3MKTURIlEZ05PSG6C
EsJ/NUM8tCsj/d7hHKS9V0i5MDnYvPZsgXlQPgMjtcNVjDyv2PnUkQ474hGqTwZ3z6GpIJSCXUoS
O4/bQbkHwwkIG13baCwhcorlOssuajWdZnZ5RfLcMO7ysHNgcKtC35ewkEBDdqaQ9U+Rt1xXGSM0
80zvO8eqkaFmapF5tJs9gIrtGNhyl4Bccy6Gg0AcF5XNOsfuS7dn3s24PGdpHceRAWU7dtBTKwE+
gqJg1glBE8OoOW0RkmTO3XARhEvJbkOUdBsgp4qwgaHPzG6pnoXLcrLJkEIzDpSnlfR47gjmXthr
CyJfVsTNmbdxbIvHqK3m8lTM1Xzb5lF/wxwMWem4ckY22brNVYRuFIu1FbUM4Y7V30qc/hJflTec
20qHyzPu/+UmEF2dcPSXKKcZZg2A26IwkvNJPEwBGUg7y19IBOauqIB0F1ahU6bY7fdeVxbjzoJq
ZLNFSJdtyTEob2kG5qNl63MfOCu71SGqCTQhf6upvpoiCs6LzXK/YrAtnxsnK68Hy/f0Ji6ibscp
TGFkA+Q5MuiiYMq1JkqfLjO18xjDfQ642oe2DoJmea+1i2qiXrxm06VRdEOWSRdfARV6SbY2pQj5
Wc3wbOWxd6oxeXNXodD2UzG7w7ZFRNivNHApwHwayPJdjjQMnPsMw9uwslJ30i8F6So/ysZBPWZ1
9iTxtJN5Pw6uN60q7ehgx0jH8JMRIpCvyCVsoMvyGV0iBL0db8shEmdt+xerEEa/DEG95SBDuKge
1/mE7BwPnHRBaTtSBlemnmZvE1xgGIAZN8I/h099WTUokboba0Yrclvngf+97moHjT4Dgtku7hSK
F3a4Wp0mavgWqHMW31UyaYM9bPIt9BBetpz8HD6mWlnj0Fm7umEi3HSiYQWv0HSuBd7+eB0iX8Q+
zN64nlI13ICXh3xYDXPdzuT4VNdhZU/OGTkVFeSAAw2SwzQz75Hfd/ETytGkJfylQ3bS6YZgIQW7
hbk/7w3OWwyEyV0fyfoBGdGAH5azoFqT1RH+cMde5cdAJ8N7Oc3Jda8GnzyfuvRuLcfz5LecCCTU
0QlKlVUNu9FvLkM7h4Ikx3hohtkfSQwYLy6yOfbvfUEXAJu6VQOEyr5t78sc9zwXq7CNKX9K261K
G/chulhhmbiFW245w7q4k1ukGTiYEi3uEVcgjRtErG8uvqPjVCL1AFopQThKk2BvasK0aTl6V0G6
Z2zC1+D48xe/JiX1bY5xgA1DqMq7WbtJdUyixFQfowXqv8JCAbmv4anbA/rc4Bo9ewcz1ki8DSGw
GjBQFPLll0gH72H/GWyM7In88cnieTEB7pGVM3vzI1i4e296M31PYUFfJ8uyq2cnbIbjQPsvZiyO
wSA0dVUyCgTFpx3H84eAyIlW3dK3X3L+qgs0AgW8yRMsihzIUvG11UEknRVFLYrvM+MnD/BmdRnC
lnbaQ7nPsASHS/wxTZr1CC0BnLG1YxqEEpS73Q77kDjFi2+nes/CYZIT68mlLQ4ls7+ViAnZOoWz
fEdYNCwbupqVOuU5OOTadc10bko2sW0u87ghnEpq54tfNIk5qSrqv2noDwxRpKo8X2ytKXkK6XTD
ssjQFaTs0DuTlGDPpuXITuQGYostkqukfEusmoW3F5kJj1k72vfJTH3mwebjiVfxnA83Vh/O/Tok
f4GThkeXJgoD0w9rDvf4RyEGRvybNjnECP519WEnZA6uyjD3uq1TUV1FqneMOYxfEoGBST++6lB+
vQawGjADaUIIudsFSbiJCUxJ11meTXea3oAXq5yX9rFzeE14VfnskYbWZf/EKT7rXwIffTo+2KV7
ssjqeQHvuRj4m0TfRXHOr4Er7a+I52io0qG5rF6FVed9oTaPIIIxzRa2Bk74iCJxH6h1mAl1G9qd
wQU+IfkdIA9S3V65gaOQa9hxd+dEgW92NkEVL/RT+t+43Y53cKNFcGpvMa/uhMkn/4DONjvZURLp
tdN6NsgZCAHBUB2S3/VCIz0sOGdfdR0WE2fiQSv+sbPvz+rc6Hm80nHctKcxjQJoNEVWzBokSYGP
AD/gg+U/ASeCqNc7zABYhQYKqNI1PpAeK1culnHDGEt+RzJLPrl5iCN3k7cJKt3exOgAwFOZW2sS
lBEMkJdmbydMQXskF42/tfDzMRkA9YkNLktZrpbKxVHuaCnumzbCjs06qbcYYBNr3fcIFdZpuywS
M5HKzGEcfRaZrNBx9qPkgNURvEMJ7WqYx/o1mZdQHxD4uf5KdE38mPpD/DTghIfA9MLOo1SgMt/A
q7hfKsnb17YQAooIZ0mwwkxkruDmoQY6MxPEJZ0pUXsMhs2PvCexmkQPNUerPq0wf0TYReddr4fx
fnG5mTC/MSe9BODyxfcd2sFxkNkx33KlniOfZ3GiwFiOBSucQCRpEUFXoFCyvJPCJ1yf0iIgjKBi
rm/3nN+zL3PLQr+OUbN1JNsDKm8DTP3jrqiIX1mplES4jZOE0Ze+FJl9a+vSP6IL6FM6B2W8I5E5
Lw4zharpGfkdW1uLplWcwgHMegWH1uHUCAkRRJ7k7+EljbmySVmz18oM+rEd3fDRxk7t7gxfz8X+
rq19X6dNvOcdvaz3vWVYr/s638Hv9uiIJhm8tH6J4LCdLKRMg8uHGfbS3Y9Nj3KjSGWp9oNue38z
Yi7dXYhbHC8YUS9YpQsoitVR1LupG9WDZTTyj9StumITotp/ncnwCjYFquEHNOnwThHeY0TpdDua
VV9LryQaJUHNPBmDu8eCMwmRm2LQYhBLObJNHlpCjEYT4WwXWWHS2E226shkex/YXZ8mvZA6gBRJ
Nrcj17qxF5wUW2I0rJjrFu1hxjxlnQFrHbqG8aOPiHRz7xhhVe03RZUAnbJ8jOEKH9s/FuJGpXdl
JoFAG3iqlQ3rGJ3Hua/EridkPbwk5TjuRxu46kY1nRkh5snRQT2XtbW9wscciHUahf09D28ooDUq
/T2kH/hrjbQnOAVOlImDHYo5ZICWsrpypn7x+eQ8+YbRK3hmr8/tbY/2k3NvaoffbWPZX4gJ4Bzc
6hHEo0Tja7AwvodNu8h1SbBMf1qi2I73wNnhR+3XdXK0HREThA4cb61Hp6+XbUMX0XRF/ISTbhit
mIhLPZiXxURusjKW0liZrcRGyqI8pvccNcZwtP2y4xsKi3LaORo7waaOwfm3vke+B6F7FPKiA4is
4AuZDdgw/Bgd7m4BZATe8yb3aAMG11AyLhFsHoGKp17FnJBJHiPxYJraiaI/4SrWEaSL91kzZS7M
dA/inSAYPjsKizuhsJKouAzuiPQ+aU3fyFqJnhzfqtIDvjL5HdqIdE4GtZEszl7K7QwKZ6991bYa
xsvDRpwPOclzCY4ZNnQx0D3lDZckaiTEjH4Byu9qRRBw9eli9NKnwGNKW2cl+/+W4q/gEuWX4Njk
uwo5/pNE0j8xdvGUNCWOy8adAzt7FY3fTsjXaqJR4mQp75yQmsj9xDzMGw5CUD4Q1KlBLRcXVCFn
WfhqFajPDwhlW0IlywBokTaSCkV2Jf0I13EgeOijza2+LQwkxZHppJBHzlVTfkK+Q19pDAxH/qhX
JAqHryJCAXs2ROBSNmznLBbLcg6KvsI1Ui6FusFE21U3QNH+a9BAzj1a5MGo7QyCxwUtBF5EXCw1
JimnyJa9j1cV1KxP4+Z7iADyVGLjmq8QvIll74w4iPeDMma4hVmNbnvt599F1bXpA3JwFIy8gzNg
JZ5jzhONQ62J6AcveHMA/7MT3rk027RlzFiR8wA1Vk+JKKxpdWedEhmJ53ym0vOQ91P2KHRH2MGg
9YihII9xDCmVFmduzHAXtlqnW/YgXX7PWgafbWulS7PvvXS+RllOAPlsG/9rkiM0pHW857ONTZsg
hg3i6ba66CzBotSDIKgK4690sl0D7j9CvkAlPFSxjwwDR0HeX+WhMwU7YZXVfhGchXDrioZwCp7G
2bbroVmTjBb62yFzB7UbCFRFue+R3o8BI+ur4+go80oEaA1Z4bAXHaqJLPbt2HLEOWTEQ2znLOz0
beh11VcvXfIXRXggpyE7mh/nJcv0lZwQ1m2ZbZTcxhIl8yaeljjadGpGj5kQzcS3EaPaAmO24Yw4
EsL0T0oiKCwpsU4IElrOE1FC/V6Hce6uuX/5gMs3nnhZtakeCisbrSeExtTzhhm1bVcBPZnRFh0y
wzPWI45L9jhWxYHTXG6uW6tp78Tk1MN26MYhRa+QJd7WJgPza45GK90Fbdj1e2iW5ESCHUevqZbo
PaBLSjbCxcqGbR829ZXj6NolUSZYin0bTZKv2EPPywnEKvtvXTihw6o90gAxo4dqvyBsTFacLCQn
y8UuHWIg806/TOxJCD9sqytXWIUqeDTQ+Qm/lZuVBGAEfb1C3OpMdwyFsl6TDgmkq3LtnWSG1Ps4
GD2mx5pnAWCACLa+QhM6jtsFPdN1robYux27PMyvxymdoKXzdtojJE3fR8sKBP1dGQ/Nlos8gqMR
+yT96vKBt5b3WSVDM93AAgdm116KO0+ThScQGmHEDg7J1sVbm+BPIrFaVzxb2uvBRBa/Y/sPZmAf
EnQyDKR+qvAteOXFrWZRVaS6SpAcuMBLgsHJ2L5t6zAeSSzzA29bk/bNktAxeu3sGvSI7CIi+hbH
Gt/RbXifuTY4sVWZYUB2tJ6vccAl70whdXkxwHebcJxQAl7W8g3nnwl+NpniB20ykF5kHGCDwggn
g26rzAfJZen3bKmgkiKGvn0AGpBc4RujyEGjQ+tp6eiK/ks6ak54XeJE93lj63d8OuTXNHjkp21u
t9TBJuUCvGErmzaGANwzJNVBErilWDTYiDA6PCdlo9UpinX/vFTL8oU4DZIYGMk/sE1pFp8gbGvi
GNrw4LTouIjtWeZHkTfeRdYwow30ebvuWyfJDqnlx3ecnaCi/A4L/anwWg5Ll/wxvSYojEAF19hW
tlLdYAfHusvNe9+MmCWlwWBPKG2Di0mBQ8wHgS+hfq4Lkmh3l66wb14+df2p4tvd41uOuvPUVfkn
2GIrkJlRgeYh2OgIIsWN8hkO+KbA9ND88v3GTN+DKp1mSzydDlfGicp9mIUxtVElkMhpyrLChv5b
JAiuh2cB/Uyd35BaFhc3xNWwFOshJ4DBdwB/N03BufFykh2ikxJQjFshl0BvhQkJrvUqHHUrl2BZ
lJr43LsbzZf25pqwe28CHV0RASTQN48dypC2buxLmjzHGwZ8P1+2i0rse8KgEUGZsKjv0UlAdrc8
5kNLKBhUPgfFN4ESPt8g6CXdmQxZMtiXqLbzrZU7/icPy9jriiDu5OimkwS3qQlEXEdekXtntro+
3pNM5CZ7/JQ8Av6Xw0FlVcHO5DlBexUhjr50Oc0Rr2BbqZeEGcUcYkGWtV1V1ocn6DM5LFWfyt2U
9Yu++GrKe7SvoLLco/KjMi7IpJd3y2dZErh3TZCLcXbJILofpNknHxxqppsUkeO9O2oMgFVh18+5
sp0nFr3wJu3L7muIY7LfxlaoMMuXLr6tUb7EDJLP3rKM4yomEaHjrLZk1J8Thn3M0TehjUuFy3Yu
5q7d5Jwz8Lcrhf6/q3uymSM38m4LBPcWS2jW/+DQDI9ZjKn9LUWt+Tb0TvAq6oHSCDsj9ogTd+x9
KWSPREpT58s2lfvjmaQs31kXoBNavEKOldFR61iN2xIAzF1n2JjNDrzL+rJE6fImhTFmQ2m19wpg
zmtOUxEnJSJozd1MogFhBkS3QIIjTLp1YyDxFUOMZFSq7PTGalBmrsIu1uM2tPwCDA1WaNOaVPVQ
63ARCFfl+OHOWXFHz2+E3pktjMyqyG2R0EV0L6+9YJyyK1I5xVM3MBdYQxHRKTtMgJhCwbiNXlBZ
6yh0Qv9GLaFN/mbriVcfx8M9Op4kWecIU+kiraiZJxUr6g9wIxj6q8ZSL5SqBvbGYgbcAWuSStQX
A7EjND9Nya5ix0NBgCpvjU/KZFvcYSCaXkko2wPCe4FrjlwRfGh1D4c9XUiJCroX00WB02hcpN3t
EwQGl2yAtuDMlcIGr1oPlpBEiq7sTgihxifKJ9zurXNmoh0R6lhyX9gTfUsRUKSDTrz2y+feJ0QL
dTPXvjd+ewnRLfmL5sZ073FKlA4U3mjXJ2YpfZWNnU3UxjTWH7NviSsJUAOoD1V+7eSy7ndqDtFY
53ywzhWA4ZJtPKcOWXUdduwbe0Y8sV3K1Cp3ddGrF84G1LQJQ/DiCoqJvTSdF8L8msx0xMYwAY67
Ui2M3ZGjtLmwzHG68Ua8DRs3kxfC1/Kip9mfi8+uYkr/9GzmvR2ZpHZ/LhuiblbE/RGUPzTwiSs3
W7S/rWiQHGEbwE9WSep6T2NSa5gHJUH5sybFTA4zVL/P/lJO5DTm7bhJsb0OK3LJGo9ueul/lKj9
zmZuxedFYhSv7IEzAasPEMSqJ2fw4j5CvE847Bx+sct4yO9GS/XJOW1rH0sfdn4+R4P9tdE6wyBl
4m5f0gBLtKgbFpw/rWX5noLrEIOnjb3Tsd+54DrKRSnYEal8HTUk6qxodG+Lwxh4wFo404RZRZ3l
fUkJDn7vfNKRCXMJx9s8NFG89pyWFTZK+X53XoJoYVcYb/ZWs1PrG3J3YfItklpIkp3Ei9867feO
LHK0NZIxdK/8QXxkdBoVN+y2+gZbEy3ebSTsfmuZSCCZLrAq8gPiDBCUvO6TGrvskSAUmCnC88xT
7TYdKf1zNvwgq6vRq4HCxg/jahFtCKCA0iD7TN11hZ8wHbDakmrXuNlnyCdIDrAcMvgnd/SvRgZg
3EpJH/woCbMdSJ4iRWdVcBQMVuQxsQhUhRhHvPcGZ10IAXtaGsYNjl6TyFek9PjvfovYu82Miday
iNg9tGOCa3ToWF3QJIUvqMuTgzQpuTymHDElZx7R3DTQ2YhDiC7vkO5Mit5RIxN0F7bT5NWtKGv5
Q6MOqI8h0ZElaeWteKfew3LWc1w5mEcrv8v2At36jaumstuHMlqGdWFgObczdTpij/5uvvHV1GNg
mWJ72pS5V38r4jh9jZA0Prl+OBH5Nhk+pnfaDUW5JwWqb1d+KWKB7Kbv71NKI6JDZvI8PaJ6YKZG
btcdlatt4qQQkr9MVapeFPn6zC/DMCGAKQfypu1l+JaWDtP60rXo+AqXIyfSSO9xUW4AoklAF4ZE
j74V2JguT27Bxb0nKyxwBVu5W1zaPQG6e7IMfFQTpfFRFgM5XcYAqp71F69bWBTrGs8dvGc7tDt/
qLzXPq59jOZycR79BWkhtQmx2GYw1mg2SNmQsNAup1O+ocQjeRTLxQZhcoD9ssYpCLQRNhZMq0DD
5g6E367ikqV1k4CBbUeSmnpWGzj79RAg/75BEdKRXAYdRMa1wA4h0zXXCput6Me8eIzJHIkIvJ6g
IVFRhsOW5F0cCJGfTxBzkZrLAxtyGm+AQ9zi4Djo6ra1HJzvHvR6dUWeP8N1aaxLrFWniVzPXPog
eM8s56ttYv8x4lirtk5pLwU6JTxuGydA0LFBusOEio1RX03UpTyXiCK+99pYFfyfcp/Kdh6IysCA
DTIR1/ZXAuiLBzWYGYAfqdd1SB4FKYAV5X7zqRE+LTohIPxnxbI6I3vTiSJRcajB3MnBplcjUNNT
OfTT12ZB8W6pLEeH3C7D2aQTGLPjipRAXETeTwViPHmeKCLAHMZ4dckWwGu1p5PJ3NmD5N0Y0dU9
zrWjqS/U3CCEQ3iYSWocEVURMI4Pw0fOae1QGREu1VGK+IUMuli+eX4LZj7S/XWTsID/cO1Yzjs/
I6H62sJiAlY8hypjZSXmHRywdNSdWyR4EHpcHM12odW2X2XJ7MybGB3mkc2kL0gl1cinW8v1HvrS
69nECvalGiNpv0plY+WMkr45+UMahpusSgLmE2JinG0wdcPbEszOs53Mldy0ULPBWgyN4o2O6bYj
LjedQY8rnDUO2qPyPHvCEeArYdS9JiMe7itGlfmEiVl2O+OA6cesBvjs4fAJBcfTq+8QgHI6hb9N
noYxYCUL+9jJNtBBCmA+Au7YcJrKv1qEfjRrcivnYEdzWP61Slp/IoHGmk5/NJxJOAjBMgWFxwYj
NGkdg2lIMv+jScJxbKqCJhrllOLK0CPy3bGTDAC4FHAnQ4RBgXzuxvkRdzhP8aKhYSOsYIwfag9G
h1aXDKSPhjTyQQRnd9QuPeGAb0DjvbprTFL11/DZkvFdmzh6tPtJLBuZLu4Rw1FaYrdpkmr1Rzg6
zlwx1m0Q2GRneIWQ8HBe9Xz3h10DVtRgg5skiPx3CLvuqXKy9DI7ocUS2JNf/lgWHI1icLAA+62M
mGgFikULiSswSF36uz9wUHahCKJiq32ZOGvBvnkSOSU8hwwh8/w3tVC/qDuTl141/imBIK3iUq30
/6qxWrSOuaibSwGXdF8KD6HLbhq7yTlMfVxcLejs3uYon4+d22Xnf/+3//if//ox/Wf8oe/+r87y
36q+vNMpmNd///svKqmkC//NGO+6IrR/6jocmWYCVjmuXRExP0d+sE2J/gfnvqis805tf3+9X9RE
cb3QReKI3iRUP5UBxtls6A7iBGVJqFYyGT+tvjM3nDWm0++v9JceSRYMNOiucDj/eNzZP9/VMUti
TcIWXbPGSs/j0ss9G+q4di1aIrzS+Wb8kbhz6jbOrdf/+P3F/9J5CBPHJe3ApQPWh6P+88WbZIhz
XPk0SVQmO9YipcOS4I5dG3f4Bd0hIZEnL/7Ze/uPi/KrhUBeJ8OfnuUy12OXeGjglravn4VDTHZV
N9Yt4fjpP9uuyA8LPddRDmk/FJn99BhhzaaOtgPsZnXd7qogrDYYV7vNFFGv9Ptb+Zc3JnBtcBXb
4989zxc/tX25kRxqEvGJngz8LybMiuvJaT7dcihv/vkLcZ50KaW3YVLFT+1she17yJzIDiA1t11N
oAK3kuV1BxmOV/P31/rLZ8ePcZUfeiGNewrj7p/fD/y21K+UobsOyB4lWXqWq9zRkBZohlfUYwyb
31/vL0Vil+uFl8fFAiNxzv35elndxcSecT2DNn9PAqS1dfulvP/9VX7xq2j4lCFEhQDecH96VGUT
L2zriqGTXrJ1pLNwh32UnNxOEIXijP6X31/vF6+GDAKcvqEMYIV+/sRtC1dsKVDkFaKnkd7zYXUb
worcUS3Pv7/UL34aXkvp8b4H3EP3pwc2XOCBMqV8YqkK/ymre0iHoHY/O+IK96hXk79Zl3/x02hD
R9kHRMAHJi///f/bEyzaAdgp0dRZRPMellgzlSOoWrON/10z468uRVU1lwt8NpifPzASD7qLjYH4
GVJBD9S78AX0UAg42fr17+/iry9FLu3lXyFv/p9/lYzwqeAounzLbrOyZCqOEXJCY2Xu3yxQv3pe
rBmshQhvWf1/el61RHI4JfwUg6ABvy6H7DGesn3ijeSvLU22+xd+Gcyp6/teyK38ae2l+WMshpBX
saIZeT+NTrxxKQ/bd232+S9cSYYOwSNKBGzdf76HWP5p0gmwiecGan7p42hrNKX12RSbf+VHOZgr
BbfQ95yfLhUz27t2OrFKjZLUPHIDjl6ECYMYiOBv6iP/ulvT+UzIJ9wackXabf/8qxCWo76JCBgm
GadC2jySobOLGcwh5SkO/RyNQbzXSQsmZEGlfJpDh0Pvv3BrlVChayvlqJ+b2zUH+MpMpD7IyGpo
RMJ7DmBpDkKN2d8syP/4Z/2pXTzAzSyotPAFDLC0fxpPRFx2GlLMWVdLlXy1DCzOqpsoOqrRnN2K
pMjvUmPcMwRZe0Urnrhly1220O3qiCYn+JjzevhApF0pzviItGD480OW2gC8FmaYv9mw/jKj/vTn
/vR8LAvRau4rZ53DWcRVAgsbTRQhUHuxJbxdrMu5S0keJjbk98/kHxPo726U/PObQU4KhpeRK7dE
OSJ6IGeuVLc+4Nm6sf3hHF5kAQAFn5FxzJVIy+TQ9NHf/BW/WrhY/Hle/mXhUj8tx1iJ3MxB5oPv
j6TJKCVxvEX8fyQyvPmbS10+qr/8XuIU+MIRBfv+Tx8dsEvWY+Rz11H35qHY3EPMVFC7pMrWRAr9
/u7+6mLOpWEUtQdmCPnTzBPW+f9ydma7cttMu74iAZopnXarpzU4nh3nRIj9JZrnWVf/P/QGNiy1
0MJKDrMAsymSxWLVO7SmVMOl9ZgH2rHQzPJFEXF9sYYxpR5vwkHbmZ+2NaZDyYCMRLeFvvY1dmFc
k0VgxomcS4PSL84E4LH98iZI128T3l8AUnT7jHjg8B50UfvHZAy8heYE2z2qkfZBsQL3NAEErzwo
Neq5omp+efxh5P2wWgV4xhqKKg5FP+6R5a7L5RoUqGqBkYNr6VRA8E16cKfHo2xsK+4ml6yWW0pX
1dXe9ueRNixKCMdmUlHZNdFMEZZ+gI4/nR+PtBFfieEat7vOZzfs1QZOB6MHe0cCSJuovs1h7t9K
2jxHiiqyF2Hnl77RQuQhXeUFM5H67ZGVrJqAh602UeLOjX2EDBoNoXV0lUL50NoqdAt1KosXWNjp
n4+nurG/LAyPTZ4L7C5t/ZwGLwktuGIsHaDwtQOlfKgp2FF+jdH8IC3YM+rdWEWb65ElxK/boq23
3Cv46qDvaVHbB73WPOGRjhxg2Tovte64O8so/6nVtmQoV9PJbXg+rw2dMe5p8AryuZFTQS8obaIO
1dIoRBccn7XTYKr6K2ZZyk6Y2DgNNkAmx7YA31iWJv/+Wzaa5mOF2S3Ce5bAjAg5rsjzw9J+efPC
0Z1AnVynGCMQH12OYisoy0M2JcmdffWTWZUxvQMAyFc4lokLFq+v9J1gtLl0rs2rkjtfE85qYpbR
asRA9ooaBG11UpAYe0XnxIq9CKL5258rfEBWz3Zs3SADXs6v5eEErCBHvpA3BGgj8hyBcfepLoF4
Pv6UW/MiaDmubuILK4zVvBJEtQuAyNYR+pmF3RBaxEqKWW0HANF7PNTWBS03P48HSjowP1fTgrmv
2l3HtLB8EsGxdIreAiogiitSNCo6yymEqHRw84F32jT8U9cA4HH2qZ/mTiM5f/xztmZuc5fRQCee
WtbqRmtSPKLEgGom7rvi2sGHOo9u86UboMj+h5FcF3UsMD5cFDIO/XYoeL1hV8ovIFvUsReALIbw
kQ72FX+8nW+8deyFfJ/hsUbv11ndE81YA9NqgFSUQH5vqDPSacPLyqvp4zwhI63cICo618fz24ij
ZCFkptzGXBu6sZxfIFB9nJDRBlWcBvBugWJkoa19n8zsWs6uv/Pi3ZwjLSRhkmKhbrlauAKyg6NP
qDj5UdF9EJEZH3Hkma/oayQvcAYxoEC5cOeZKM/BOp46liHhVVjKO/ZqjjOCdGDsEHJPwauifewi
bQbFKoy+P/6WW5NzhMOOZF/axLjlt0QNzfRHtDyO9mQ1X8bZ1Z/qAiBrjCvp1yF00pduUKb/PR50
6yhQVkZV1OURZ1py8r9v0DoXlTmglgAdZvSKSZmOdqrAD6BPfHnzUFQ7qcRQC5Sln9V3xGRbss1o
HUAB1ryQGuULZeXknFZ+v3MFbsyKKjlUJ1XwUiSpWc6qg8IEMatBLdZV1XMCppJWSGojge38+3hS
G5sDqh9bkYSJGoy6WrRR9f0mKbXmaAAoeVdjXD3C98zx6Xw8zkZuJnMj3YYupzKlVQB1RJUnMfK2
IF1q95oqjnI2slY9kpjT8ISf/t7oQSuUXIIYIYjkx+PhN865EKoNpIQ+mU2FcPlBnTrvrEAYnHPV
Gj4JX50/gudGttTp83M15cpOnXXjLAj8TqmLU9kynHXcTDofynFCRzHBxuoS6a74t1EgdkY09hEx
waIyi4fmjzdPkkiNBIxhGKrK82E5SeSPEe4HpX3sXQTqCpQi/rDpS5/RhETXhHfkzpr++mqryMJV
yP50DIszKFYh202HiS5pg7halyQ/rDATP2Vg/6EKaJ1Qp2o02rVwDGEwzdA9wHEFnzPqjrb3eOL3
X9sStkseYZBb4S6+Oi7QOJBwiiiPqraif8A4Mf2XRgQuqFAPnpFLsMRhgl9j7lzD95vKYlPxWuEG
ZmAhT/FvscdGYzhyMFbCwxDXMbB5k4cZZfIEk+UfNmG0M8vN4TRHdpZczeWqXA6HbKEGcwl4k9QB
/AyCx7zVqf6C7hWIIhw6S/H2+ckvitcXRHiNOS4HdGypTFwMDewfha5kzIH9NHemfYstf8BEs2h3
Zrixjpi6MabgHiFZXV2PRtVHGU5L0D/drLlGRomCPfYOnuL7yTUMFf82K4q+c2pk5FluYir5xHPe
NDzbeE8tZ0lZtqB5xFHF1wNcUz1iNJiQ5witLP9nh1X1v7ht8BCAXrRzfu6jvBzZJh/gAW4DvFqO
bKIuNNWVxYWJhumJzrO41Yajv6D1U+w0Cjf2DnVbzaAWRwGXILgcSvH1uAxNE4RDiW5jPU7zCX41
MOe5/FT4uHk/PpCbM2MFqSaBqzOt1a2SZCJU5gjQCTTn/FyQNwLw95Uz8jnpzkfcWj6Nso5ruzSb
VLHapLE+wu7IpIbMDP+vr5XgZKK9g8q38ZXGr35B1EhaJYzKTi4ng8py3/AYZkjHJXnki642azJM
uBNldQv5g6qSglPROaLSsXMk7heOVwdFY/YloebuDPYauiSQv9tj08TI6kAH8BCiKc+odaI6hDvM
zufU5E5YT0vIJxn9Jp2ceHUcarVEKLk1WrDOlhQBVeLLlIXmiUJ5D0kcIs1FLRtoAraaXasqQ640
cttT2wcG0h5D9aoirPbl8Xa6X2MbDT+dAh79Zm6Q1XYCcx1AvpNrbKo5epJZo3wOkna8oBVkf2tb
iJjXeDRQygbBTTB8PPrGEri8Lsn6+A/GxirMu8IeoeUCXVCa+a8ACWTaLRhNT5CZCIHnx4Pd50lE
IY3mLOfGMsgLlgcVv50SUUQcKlRA3VdMuRDaEfNw9TNsc6mkiVsRZAhKdm0bnywACG+vAgsOEePz
K2xE2VfnSbVqvL3yvDsWaFmcYbxrH9UqNTy0h5qdJOn+BDEUGRkUUi5vJrycaye5B4kF3kYfcxjH
VdheIrqcOzt6YxRSMN6VMjegFbFaPkyFoLMjPH7UHZi6Ew5AT2gK9qfH6yb/leWxEbLoKGcDs4X9
spxLgXAtctIjGq1S02sKjf5ma/GfxjDPl/8wkk2KZ/Cgo062SmV7lMsgrgz9cQjsCX2a2EWrxr8J
p+93RtrYi1TMeYRoKFXTT1+vT+hgTWNL/RiYuw38iM46m6M+vGo6VfpDZjTJ52yCsdeIvvrWDPbb
S8co0IEY0oEl2PQ3V+cekV6qOhkoKolXfKEJPp+KAW3KRB3N/7B+v6AK7q/VW7cB0YHpO9HpyEoE
sfZSiYT+XNbF71E83OtHyM+23iqCGUn4ioqo9GpDOj5GVdoEz7IyZuMTmnflt1Kx9W+6ArL30LeO
62VFXrz5usKXF+AaD0qNitl6MZHsGcc0MPvjCJLyGXOl0tMG19o5bFvHAJM7qn8SRUD7dnkMhglz
aNVEph2uIdqgs4FeqzHXR/z83l6aYiq8JwkftFOpAy6H0nS4ysCrATsJbEsEQq0n3PCsQ2AgyfL2
IycrKBI6QN/bWh05vW4wBuqN/lj5zXSZXdSxQ9rD57QffzweaStY0X7jmpGgKlrSy0nZrZG5c4rj
RlWX3a2tG/uYO2D8H4+ytUpcqIYFqxZlTGsVrErDp+AXw7qsHKxDUOZHDrq2quvcFv3O5Xk3FJMg
q+YljNEXuJJVljSjtdTYHf6uqtWLCxYp07UaOmoM8I9Oj2d1d67kUHw5m9Ioma65urkUzLxhFCF5
lORZcAX4HCBD1Ibv8WVrvkOSR5LA1SSr7M3D2mS5WAzRNuCWWUdJGtjsgxI/TG4Asur2T6wTtUua
Jfo/yK46BUJQVrVzzu72CQ+G3wddbX4LOZwsCEeJZDZ1ks+pPU/R0F8fT21j8ejauUzOADOjrrFH
Xe1ac4FQguygGTccjiYskrBzqytkBx4PdZfiyQmBlaQ/y2cEIbHc+D5oksgYE+nLmY44s6Hsahro
74BXUC5lr9t/kYIln0bR7Jy4u0tuNfBq16DmApbeDOdj22rDmScg4kWRBT9Tm+PyCbH10EPIC9o9
3sMvdJKznbO4sWttWXfjzNMyoRS9nDgae3NbuzidqCEeVIdIRdXSC8I0f/HRBYjhZVRogkzoWtz+
wxenAY/sFB0zks3lwKRclYZJO7LfPvoDeuQ6f+q4EF3gvwivUsV8KWrXOeEjV+4UpLemTGecaiDX
H/Cv1ScfSsXVcr+QUwbDf0SDPhpekBNXlZ9znyvv+7CJFSq4Rf3z8ZQ3Tg2PKB7AfGzXAFS3nLJd
zGY1IYBz7NDAmE9xh6zXMW7zKN2JCVsDkXQapJsuGNJ1y437Qq+cGuq0TR1K2upMtf8chlBWdhZx
cyDKb7JxouLCuJpR1M7CTP1ElcLIOLgWmDDMTb/Xkd2IA4II/v9HWR3OMEGoHc0P9YgSSHsRto+U
e+hKFSLx5poIeC+SdVoj8DLpy6zuC8SkqqwPdbA2dqF/D5VJ+6B3giYXMCLv8W7Y2IaCrBbrelt2
m9fwOdxyHDdPffWI7BuSewhXIg0+TLdYNOOtbkeQ/ahM7bx5NuIcCQt6NzI/AhuySiVUEQoFpy0N
nbms/knp5W9kEed3A5HhGfZ97lmzNJhzBcryj6e7tYi2LHFRTqDgv94qON4FbZawS7rMni4w0nFj
jCH46cjsvP12EqTtoN0ojdh3GFmXZk8dwO+Bp9QUl6LMxRmzyT3w+9aEqBaC3BMQF511wzAcaqeb
aqzcUJKqzu4sqltbFeYVf2DjrfUsdqWshkg4p+BlvArS7ohlHDZf+rG28uxUhN10xvlrusBm3KuB
bs5KEDtUUnWLl+QyRtGpKYNJYVah0pW3IhyCKwLoCPmk1bxz9WwOxfVHTZGyIG2K5VBJBD4/E6l+
bPDEvEFbMG8l7ilPNtsk39l9W4eNlSIg6mRotLWWY+GaELetzRc0jPqfBILiNWrhySW443otZhEY
V8/F5fGOl/fI4qHFqvHU+VUup5ayBgiUwNuDfCTcT67sNGlVEntTNWQ5rHk8GBGgznfQHfcdkV9D
Av6xNGIKDNnlNC386/MhBCqYoJSMPB0VB6KZc45CC805CIXaeYxwlIeV1eOcUkYawgqjq+2s7FaU
Ydq83IF30ZtZRdFEaFhEhRFgt9jR3yt4sagAMuzhQhVt+JkXrQVhCUX6vqmNvXz4fmxOPWEVDz+q
+JSQlp+gVAJ77Ccfp64irrzONMcEdbyD7p5hJDVeZYbDqaWCd3q82Pc3IcNaGtvYlNir9fsWhj7l
rA6SG7bq5klMsf+aoHh3fTzK/ZGRAwDt5gHN/aCuJ5c484SH3Ahw1rduhhHgo4W+y3ksq29vHkmY
BAD5lCY/W6cQWKJTmxuFDifR0E9uMoeXwXGrizYP9s6k7s8m/XOJ0nVskBd3YLLAjiwlbyJw+C6K
6kZeIByuKuhQ5Y5/Bv2qHATq3zsB4f5w0m4Ge8Ezlzco3Y/lNukE7O3OAqwHYzO6mhW2tjUOc9ex
hWrbRICG3/o9ZRWJVzzPQ1pM6++Z90nSYD2FLlY4d5B7x5rAUPDoeMkA0+xsxvszsBxMbqPfOoNl
54fDIOFCom7RoHYaxCGCzvDU2Rpw6YWoLwoD7y8MvXfKPFsj0ztjl9q41XKFLEcuVKu1AjqexwAx
pq9OJKCXluicokSKX+yIZmlVY3FsZXq/E/vuF9TmhoQzJQkkHHu5y36bMzzbIA8aPNWI8Dh3gIC9
jVoKYxxl5Y9JVs07G+j+KDIeTWeYKgxIuWU5XopcI0o/7oR1ju6+Ul0ecT8LDS8wu73Kwv1HFSqh
Rdd0m4cwXIvlUIjGjDOSGINnlXWPmUDftF8iF5F2rWuTDnrwaP2F00r9HGC/vrOV7j8rY7OWgJdN
yihrFlU6aWinjgXqHWVcfvSN2L/O2LU+DYbeXEJV63ay4vvPKnNEur7kOw4wxdWzEIucUbEjMXi1
URGy3Xg8oJqBs6la//n4RP7qby7vZyHhq64u+2iywbX8rGlYw0V3g8nDKxY1xiEDPHSoTbxRQfMZ
3dceaaz3NoI6f4C5nRD3j+mEHKQiNKYEOOoehjSzdxql99eI0Am7KgmyvMDWQD80ojoVkDCf21dx
GUS1JzwaQz79+3ju8gJeTR2qliWzEx79d9EPTjg2W5rZA+r3UbDOQNV6IHyq6KJhNAr8zADNABnK
8ZDmbI1DNiGP9/gnbCw0ZRY5OpU5NB/kpv/tvJquj05s4rCpLTV5ITFor2ptqU9g4o2dV+rmUDTP
YNkQ6cH1LodqYoPco9EGT5+VFvOzPNTMY9g0SDwLY+h2AsNGEkZlmMeVAdhNvu1WMwt7VkJFmQTB
o0HJj52uwY1GOufJgJV67FsNjroxRRcowc67Zq6D98Gs7VE6t1YYeizdIAeQNqSf9ZyRCtS1YsRQ
SNNeJt3AGCbCCzvPZmQJsX9F0FJXvDSFy0/u0n1+vLqbw3OuCB4wquGVLoc308YPEwKHl2c5vQzy
Ulp4PRxoJ7ZGZBFBv6fQ0qhoc/IKReyhqbeWnDcZSHiK87wEV2vQ2uA4urEevaDPyh8lFoWXlKLI
uYr1/xAhuXjYy9A+qYCseSuB1jmtPg8jaigJihlYJl+H0TbOKNpEiNvo7eXxp92aGigj2rR0LTVS
puWnjXHBTEzB9qp6d/xsM4AHibF9jstoD7axFY1kIUQmSQC71ju57VScIiOAjYlR6sUtzB1UlXA+
w2ng8ZxkqF3FI+oR3NvQWiHRrlmtIp36Mii44YrKcJ5xQ7VOfoHaUNG186fWQuAaVS339HjQjQ/J
xS1rLxJGof+CIvwWgZAzFUOQoJtnB+WAaxjmQF5pSFegukHjaycs/IK/redIQx1sERwRyS5YrtsE
tjjL1QmPZgDGg4bAee7i8DfnqjjPVa/Np8GP2gKN5Wz6gQCDhZg8qqro+lZSdWagJjocWjVG9TPB
xuIdEOx2utAA1YLz0KEdP6Or8VenChxlUWhjjfCJsecPihYo/sGqg945Ic0+tk+xHhWvTDxIUWHW
30wLZa8Y5DukRy48Bn1VYsrDok6F1aG9h/jlJ7UYnoIBVUVMs8RTauKd8OZVhPHGGxNErEWFRK7y
b6uYdBzKEGqtV2f6/NNCje+pQIPgOyLfe0jmjQ0DSd6BFApwAHLIaihKSmml5J3p6V1efkASJntu
VSu/0tEM/n48q40DIbtWlGFskpO7bLZrQpCpHUPR9R6fyakdT2vn8ClO6cZBrdRfdNyOdpL3jVyP
5JKmJl+Sfpm5Wjlj1mvhozzmZbmdf4hEREErJwmrB8DvbbsHKNya4+/DrQ5EnsqHNPV5b8bgyr22
ToCumjrjjnhwG66qnnYo1jNmqZ4ef9ytdUQJE1kA3pyUQ1c5ZoRCKqqCFHSHaVS/J5Ro/qzUoPqS
Jtn8/vFQ8p5ZHXp6KrwQTDBUQHhWc2w0FE4C+nFeNc3qqYkq3Ls7419cdXDtGhX9WOD48m/V0I14
PPDGx2VgAU6TxdTg3SyPhQUjxOn9RvOSVqC5M+jKZyBS/8IW6d+NLSBKe9Lyne+6sX9cyj1Ud2my
E+NWkx2cEoVkwZi9XztcFGiQvGYg/uJDo2PLlINFPj+e5cZKwgRXJTqE9iDF2OUsG9S/3G5Gp3RA
9+i7prbNu8mM8eylebfzvtz6oJKnzWoSxCluLYdSUshfGaoOqIu2KiKgbT047QfR5oKeR6vrR712
nPdDCSHo7XOEuGgY6C2RSVnyq/8W4KKKgo9BEonRHirPJwy7pm9VqqDQnrpZvfP+2PqgbFYKlzJb
JhIsB6uF3iaRo2po+M3jV1rOTQOnzzHPthNNOzni1he15HUIHB9kyBpek+DXR5fD0jzh+nWD8ZvW
P3fuXAOyQTnkRGtLP0H573ZaIBupqQuuhyyDYjDjrlJDouocV7WJgYFVKv1tEmlwFT5i8sdqCkCD
talufsx8w/6c9Vb3b95Qj3q8oltBgcqkBMvTgOSHLD8yFqDCGprKoPJco5Fuz5rbXcwitf5Ok1q9
WfiLn0IAfl4zBc0eeWtr+hRoADVJpugdTMHQx24s7MFAEizM09MkjKBCzVKvPiUuiFmz8JNnHAFs
j4dqf4Lnnt4ez35ri/GwRV5BSgZxjS5nn9BhR25NNQBuGrnXI/9+iErXvCpob/yH8ADzV4LkyQzu
UvNQS+JQIEjuZUOIYGPodJeMbsYtK/EzeTyrrc3MEGCbeLqTU64Ojh7gLZGJ2PAQSiw6KttJ7cF7
MH/kA/DjAzYuw3OPPfPeuPcxFzEFjg+FRTDIqM8sv2ZgFSWyYPVMWBr69x2syBM+nfjU8H/Hv0sK
Nt5bJ+qgYYV+hFRCkiI+ywGREUeFtG9mL9X0+M+q0jHk8xXtkKjYN2X4Ix4QWx53gu+vq2N5jzrU
FOncSDkHKiOrIzPqKp7PST+h8xmohTf2o/Y8mJb/9wBl/FPqT+FLGzToXk9lbl9b2C2vCQ7Hl6l3
1f89/gD3+5ckkKyB/j2EtrsWao+WKTIQCoU/JP8/q3CEf+RgA1/LvMq/PR7q/qySBErgEjcqj6J1
9qAbQW/EdTx7HZrapzHT3VOIP+2pzBrrc+REPta+CGikUaw8lyXW7Y+H39hbsuSnSgwkqdIaYh5A
g7aphqF70dZRji5DghpeDIIhORqj5V9cNy12Op33xwjNZK5yUjvggmRoy93lxKbdY1A4eZqkYPSp
XZ+MTnFPmLHMP7A7qi6JLj48nuZ9OGZMSvMOlyyJ5rpyjCmZNnYVaoR1E0Vf0kx/3/hO8ZFwqFy1
IURZlLe/55AL73zfrZ1EBAQWDOKaJ+hqskGGSacbJipWqygctaMePCspOP6kTYKde/0eV+84JC6g
KLD2YSet66pN29XpYGFjYQAABTw7xOjIJxgHOrVfvGuycTikWMp6sT6MN6EF08eItOszoqp4n7Zp
8qpXIrg+/vBb+4tGJcV6cFckAKtDjZtYjGUBoSSaIRYcQlQmMaHISafhS1n5LXctRN0ej7m12CRR
1GmgxYGTXtXF4gLLrngcZurZ5fDizpr+FWPW9OY0Rva/HJ/GZ5A7wtMSc9iJYZuz5TYCxcnLmOL2
cmtrBeJXfoUwMpX+9t3YaMWRfqzyDdGr9qkOA38neGztLsIHx8kCckunazleBh53EBFOlLBEu/M4
cuWR9OEEMTrFzp0gF2oVnQlTfE0a7ISqdS23yPDclWaYaOCO7QdaEybL2A5f3rx0VGrka4qKFJnw
6rhUKPxNThNPyMdmY3XEmlDcqhw1HNMq46uqYSfjNVGLkShkDmVn32wEJjI1SL5kxzyq1nBfCrlV
31Cn8uZgLvHIqqqbVQ76uw4DsmcK5d1h1Mbi9HjGG1uGdIJrXUKSuPVWS2jR4beiKJc6qQ32raaJ
pwYW0Ge1t744SaRfHg+3FSToYVNzkJoGFhfucssM1BzLuYdH6E6qOIIOECcqjeAVBsv+UBpd8ZeG
tLM3YYpyGlUMEE91rdrwS/3kc9SVCNNj2B3uRMlfZZX17iJM0BShc4oFkzzSvz2AyOJoWTbt5NmF
0N8nrjLfRN9Vn8C25T8CbN9O6oReajLU4Z8lT8WfMXY+KmKQZnHG1zI6zXgDvLREoKuaxMPOxtgo
91MxoVkln74mJf9VFIPyXc7C6EdvsIoGtZxyGFIvQjnne6MaijgLBTfUJxv1i59DhmvkkUal+oLu
MgoDO+u3tV+oCat062jAAhVafqkspiIcFhT9rR4vykNG1nnuUG9+lk11no5RbjxN+KldbZyQETN3
85810P/iZIxo61dCyV+Bv5qXSJTZS1IPuOx1iWLt7OqNrIYASPqE1qTsEMi//7aeUV+JOJ/U0Yv9
YiwvxmxGz/pUZM/ckO5fyLajn1ug5M6nzJFJVdvJ//r4Q20cZkkP0FGwAedEMF7+AgsRPiwh6RUH
EaHjKcAU+wnPgv6LnTp0bPoWUe0TdnzO268AOFUMKYmJYFRWV0DcVnpPcx4zPsBVmIrWmEH/E9aG
AklaB+mAnbvI9NubJ0tTXDMhVAFTM9bvXcvXML6KBtXDTagu/wqUKbzGtDqri4MPQHQIojBTn7RM
b3dmK3fb6twyMMkGTwWYSeuDAcrQxPIopxxUJ2XlTTGeobhK4wt5wJLeKPbihIyG6/HY+zyE6MmT
56yudridOnzoBFn6wkbITvOHBPvArnx2++mHAdLoHKvdex2nz5vpo8pNw7f79Phb30+ZogTsOW53
sCUo3C03lmnE8xBSmfWAk+nfKA5ZUOUs5JiaHJ3ux2NtBB7QKyp5qwRb0MxdnfbQ5YGjzpyTWR+a
4jkjNuWekYbiu9nVTf2azdPkYDtYTybG7zAYj42PvjZWNFmxh4a4zwDAfIhfbC0SWqQulxMfIgO1
EpgWeK93EwCaSgsvM044Owf3PsAth5F//y10tEMJccQxOg9QmxPQt3a656bEsACrjuZvN+7N8+OP
vDUgZ5V6ETgBGmCrPdXGdmeNWdJjMQcf0ikwAsKmFIYUxoYHH1DNTkq89R3BxMvlpIyAQN1yghho
agAQmt4z+jp4LeYm/6xb4+5FLwPN8qhQoUALw0COieTwl37cb9+RqkxHh6vDOcyss3/jEiadi7PM
+z5zERbC13l6nsMOSXwR+x+qRDFeizLIvLYbnPePP/B9Pk4tygCCQYwgn1nzD9CP7vQZBouHmxIw
06SMlW9xpounQNNAJtAex4Aj1/1/yNeTvVrYRmrB6BRskPyhf3RXnq8UZP4Dve29MMJT4ogRh/8s
hiZ5ztXWrtAaQiT2l5PhnyFmxUffLLuvbdX9zMLW+NxEc3pKynBE068XL/Rs2o+PP879TSl/nsTw
S24nVO/lbijC0cTJJ+tpLXclFWZ0fT4qdhFeJqU0DIybHQE3ph9QDYoN9ROC6tZOSri1H7miESYl
yPB4Wf0C38lNv3b5BYOF8ekh9DNQs7GzR8XdOmYQLIHdQ/aEzL4KHwmOdr2OuZunKGr/pSrUBINH
vE+nizvP1bmnjbtzK25OjEoW5Bf4Efdd9KgxUfHPew8f7uKn0WXFO8ed3l67J0OnN8m9K7X51scZ
LnVeFCHxKk9b9dQqvvCirMeTq1DejqehigBMnBIG8m68p5d7xecWd51QoFbRO/GlGAbXs0M1PPmB
W775YpcFC9ZJlpAZdLUpOiB1aWS4nQeuE3HVrmtPeqjjLB6GeyWSrY0hiLtS0lCnIrSKh2Xb1k5p
EX9NTtcfkZ2a11bHlVxXMcSGQrhDDdq4vzUIxyjIQY+lx7Pah3Qb8rLDBcjzIfCgrp3Vl3qsAg+d
Zn/nZtkIfLpK+gvkgacD6dlyvcAjGTH1rd5rhYPIqz+7xyBXYrAcfXPVA5f0XTHHE+Vjf+dM/0KB
r6K/TgObiiKtbOa62iqhDtyIrkznmUrYfMmTSUQeVpjioEXg5K5V6WrfEXbGfFrFuWw6hgPlzWYi
Q5Xe5lhBsZk7PMK4X65BCRHQexz2NlaB1iWnkisK3Mm6P1JMTtnQ2xo8gIb2Za7S7yWmPCh02zvx
dSMILAZaLXfj864eQsCNM2380UPBA7cQo7Wanerb/XuDxyHkQm51oGG0CZZr3eF9PXQKu1ifZ/Xi
9n3Nm1RTTrWp1AdHzdV3So1dzuOvuHW5QWa0qdTz0oHuttphOmX6zmiwB+1iOyyOszJhv2vM+KM7
Q67/UMpMRUNCbQ0vnspowGXFMD/kRll+REoIDWgCR5eQ5PjBc8yD8MKJGb89/o1bHwYou2yFEVDM
tfhNggmgbZaolsSaYn9OsUI9GVGnnILEpd4Rj8LDwto+PB50a3tJWB5NTooqdxqY6Njjeir83nPY
zNc4LP7q/YgCwRg0O0+SrTNObRMUjKzhUx9YrrsfNzMcF4X0wg3y73bR/5kgRHmJyjZ/Udrev1Fh
gZ1QmXs8gY1+CekqBxAAonQdWfNZS2fwW82WFypI/sbLmrp4F00icA9TMVmXqGjTY8ZTDDqIVg7X
OgWvMzQ5aFO62Hucoo0gLh9FdEzAnEpQ5PIz4CeZBn2qscpZk976uKEgEarfWlFPT/ZYNZfH6yuv
n3V4QwgDoxWZ0oFBWg6HMZLZxzCJPF0L+4/Y6kAZbrPSOllDhf85TqHRc4Ag2zv8ios/FKcd/kP8
cqiC0l6mb0NusvwBOscOTyO39RShvUsxufw6BUNJX24Yd6a6tZVR2uX2kHcJfJvlSElWhvSOGYlU
dDylGdbCil0X58QS3dsTdWCOdPzBrpGRrssIcT5PSYZnqRcJfYhOjWNh90ZJEqusprkCaWv/QVMZ
q1Bg0vq3xysqN8hqRWkWIxIoBRC0eysUPSiSLGDsLlfsc6e00ugLl95Xh/9bHc08bp9Gu9oz0tnY
SIBn6DoSLeSLfrWOoVWlnOoatmkQ2fk1UdXhEJsKb/rIV8aPozCG6tLrivFpAkuOiEFj7r1QNiII
aAxKsbbsiiGSvVxgG888Z1b8xmObJmd3Sj+JssdFeta7s1q65Q19+9BruK3fvrNAJ0iIKWEdQZ5V
6dmPRO0ObcoejiPnLyxgzUs66SVdorzbuYX1zUlCSeXOR7QXstFykrk6O/6sYm0zjML6UeMT/ERr
SL/Ufdrf5rYLvTCww6PQovxrh/Og7TkxYIlZNbEZShy/D2AI1cOtH0fDgwSSYmE25QLYUWw0f1al
EWJLlNt/DP4cGciZz/1fGczpge85D09dGlVHooTlHCgSYW4X29U1nKI9+4rNWULjlHU4GKNrXKTj
hDjHNkPr1ZZSfFbG4SlFAm2C06nXB5rbk4I95Di/Uv6sdh47GwEY9BBPHYIS0OH1RtYxEQxr0bRe
iyPUdwLnp8ooggbwKfAAK9S/PD6uG2kVFSnJrZDh/k7fo6tiJyRxbD27KXk1wxLscP7L98RKNoIf
CSIvg1+GQrzklttGVI3f56HSemrV4WGRJ1mEWVvZTE+lg4nm4zltxQIgrfISQ06TNvFyMMxVYyvt
Z15yijl9qR2zzj/MrQ99uxsa45XWCZ5lPaUELCR5TZ+GBDu8xz9hg7AC8AHVAvqHaHhTZFz+BgU1
hb43NFiNmlWNyOYj04pCQ9n4L/acG8GxDoz6q24UZvYqwkmXztt9cKz0VvvZt5Z4KeJsT8tlIzST
1NKZIVMHa7gOUGHjpshzYRYM1HF4yWJcohmqPWdBPp2iutHDA9I1eyphG6NC4pUYIpe0itbQ8kuE
euJi8ahUXl829jf4yZVxwN9s+qxFNaLG9C/c5yTsip+PV2BrWBNFXGhYtKvZ4stha6fuwY0iPd3H
joq4Kmydl6Sgl3J0MRs5Id8MVoKbauf4bg6L9h6wY6p1XEnLYQ010kLbn7EFzy33m1XpIy8H04+B
5ddBeVbbvDvbYzDuDHvvIkGwIA5KwU/aj9z9y3HVXKsTR1dAxSecrVdDa7B+7w03/TFR0/4Yu7WR
HFK41dduMnP7oCVJlXr+EFc6SPMQP1cHHVpPQ1gbCURoAzUem7h/HeZCCf55vDQbweDXY1G2oFma
dSakWUk4lO6AqlSd6xj9mqkbTe9tAxWMDIvErt4LCFsDEsbp+EkEB4Wk5ccBR1ZS5EbGShUlWHuy
6PS5TsvoKWsRH9h5SGzsAA4XhQm5Bdjyqx3QjU7jhFz3nu/H1remtr8U5Zy9Ohj3emPVl+eoCvYy
gI1LA005Mr1f1Wg2/HKCEz1DMykFjZtCwYElThuBbbeaBgcE4IZvlTvslaU3YixEYMjb8p0g3/7L
ETEhNue2zWoKV+GQwF+I5/YaOiP91CRyESebNSV8FYE5ZE/DXJlKfMhrXf/7zTsJbjVq1LScZU69
+tYR3QA/q6vK0zIAvpOojYMSCOJYiGfc+fFYW98YARz60WiNkOKtNpGbUgHgOFdeGNf9x0BLpy+J
2qO2QDPnks9luFO529hHUBexYkDjiDRgLfkqTGobIEF4EKZa9QFtPVw5RzUOR7Qk2/iPqvTJ8FDy
2yO/bGQEUh0Goh+JNKJfq9vTSLXY0htaVREYmFOIEIOnObyLH3/NjSOJjCPlanoJBtqhq/AcqW4k
3KRsvDTpCojd5vQUNyI+hm5Svf1D0omiaUBOJcdcTWgupjbrja713NyqqkOQgKxKisD5yBf4B06P
OMMwCE6P57exW1zcE6FJ0e9DYmw9v7joiwzWoGfYUf7aTzjKziZ2zNk06efB38WnbewWhDmkQNX/
u99X4zlJgoB+xXh214b/5moGUrcFLVCqxvSuitXkQ17oe7TcrUnSZ+ChJ/MJaubLINCleV2jNN16
1WiK9sQVG89Xvrb7rEZD8LXNdIjHj7/rr/C5eF/SdoAGBgUY3hLNy9VEtcSK0n7qqRjoKXIDg0Bk
4TxQAc/iQ9RrRexVjWp80SIxJzetp557DqaqvQS9SsppVqpvIJRVWPqPDIGW9H1ScQxubtho2ikY
6jj7MHMopVaD4b8Pmjz4X9iWLbZraLK/9P3sfEsLJ8uOU2OM4kwDOQ12cse7peQ4cI0D6gHyTc1Z
/v23hh/vt7GzopoZgkP5EHNPeeP/UXdey5EjWZp+lba6Rw3g0GbTcwGEpNbM5I1bCia0BhxwPP1+
UWKnyEzL3L5ca+uqZlMgAuFwP+c/v7B7MypbZz3krvrCLXj8+V39/pKo4sEmTqZqCELee5GkKzxE
XFvdTZcPgTpfh3nII1fRr0YABf26MwpqnbMJas2vysPvthsmmgxc6F85RpievdvCBxx5Zq0TdzPk
2Dtsk1OqfCb57H/xQJ7+ztt1c3IaAJdgDz9ZD7zbvocAGoHoiHvBVGTWkca8OybcuTnivv7LvJnv
HgzeFLoT2IEnSW343tgEj4zan7BEh6JZ27cFXhIXfW/fTEYqt001cRj+/PP7wfVO9eYpzJRUDRDa
t0tG+KSii+x0E00pCOFeU1dfrcM6r5DoWcP3oV3jPvDzi/5g0TAno9ikAoBk976d6LvWDHXSu5t1
WdvnRCOdbpk+MIPt8AnC0P+8tWjUf37RH3yM1DjMgYEfAOffl3INKb7TkOXeZkg741ElkMYOeW2Q
OpO0vwx8/MFmw1iM3YbuhZKOsfPb+zqIqTQJX7c30ILLNhrG1LnoSAOfI8qO/NYMugRqgUgE/Xkn
MJV209y4tho3uCOwpfomugrvAZZpZW+QqqxO5JmDWvYiEwJfLzsxDo7KRnwiZLqcTTmqpUiMJqxF
X45NHpkGtncxH13+4jWF/vjze/k98syIwyTJirafLhn86O3bc1KXio0Isk2bZOYFZH0xR+HiVidm
b5/30bwEk7ult2vPJ7fHmdLXbp9HxpL5Iykgtl8dfv6KvoeXTq/opEUHzqJXfT9FNwcn7cEnm00I
02ze8qEWwy6zk9XYYnwoGHGsK01JPUBFiAhjL18dGh4cGRPS6eI1N70h7glG7yMTFnodeVhgNyxQ
0zF3GUKAIs6GPL+pO7PMot729Efwbpd8b7zhi21DpMiDFj7eU2XhkEVBCPJ4zNY5zDD1dy00Nijl
v/z8PX+/onHOwLAcASmeKIDQbz8EXXYIn3TdbpDfebFuRHnoqxGCwzr/arb1/TaBEIgBDr0Qs/vv
RKNdjzIjqdtmI4J++pgqx0NH5VnE4GCkF5l0g794Wn+4wphr0SScKgQcUd6+OSLfSFOHjLoRYz5v
OdiL2Cn7Yhs0I6JKVSO86QITjtnqblcYG4daSxmnfpP9ycD6rzfJ7sMfSe9fmlb3Ge7q7778n+v2
tb4f+9fX8fJT+9+nX/2/P/o/b7/kN//6y5tP46c3X2zrMRv17fTa67tX4prHv9PlTz/5//rNf73+
8VcedPv679++NFM9nv5akjX1b3996/j1379xO/6xlE5//69vXn2q+L2bpvxUf/3uF14/DeO/fxPO
78zogP5B3KDZAYL89q/59fQdi+9g0cq2xnTnJFlmU6ubfkz//Zvr/B7wk39wEzgsaZZ/+9eAbp9v
OeHvpDVhk0GMGH00P/Tb32+c16ETXL3fff2veqpuGgTyA9c8gT7/exrDyT7NOaEI4/ZwYr++52ph
GWr1JiUZUQwtQknM681xl1tJLaM6MXw/qvyhL6O28MKbtUu9rV0UNvvmhHLzP+pE/ngpp0MMQjBj
mdME4e0SxUVy7gb6+Xgqe71NSl9up76/00HyKx+rt0/691d6V9j5TSc03CAMK5fK3fZJmMWU7fk1
LdavZNM/usH44xJxziyPGvf9UFGQ7jMYtWWSpzuq/aqGOV5IM92EZLVuyZ6YNtrpxigPcztKxCJ2
4aT0yz+W41+f+j8/5R+933++hnd3dnWmIQf9MXme0+zaxiRoI+vMuFssImJ+fqm3O9uft5bJGn6L
sGko9t8d1K5W1Sxb1hOK2+nC6sPBjuFJe5ia8CAYpPss869akbf1z5/XBEg9wUo0XviKv104Lj7p
jpvy9nI+xTQyOoMDyzDSeGgG48ooTBHJNFt/dUT+4NHhoQHlwxKUXui9TbZOyKAqJgz78OVqngNr
mi6SFJ3sdlCzJ3cN/HCbQPEaFbKLsewG957SPPa6D9QLwvbKO7gJvce2Mr2+2+AjSlWyQuW7H8bV
uKkhv7fXZGsV+HjotFE3Ph2IH//84/rRyjj5qILMIkz8Y5/7Z4uDlqpR8LCs2HcKoaM+SdU+LEm+
jWwOi1+UOcEft+TdbkP8KbcL+Rbb1/tyXK8Otpw40MQNTnIqGrDgCdlhsuy2CeqUWdKUtnKjnNIo
iUoQ/oUPcKuisXVbELRVen6UGA0+he0yUBVYdIQXlgFTbTP7o99BG67t8aBgkdebrh+dNAYNWx6Y
NFrkoASqeVSLv1SPa+ZkaRwmU5XFOQSKIAIgU+ogZdt9E6ghswh6Qn1Tp4hzNq5VAyJv/AwZjbYD
g6KwRRh3MJDsN4zVwBI35pTV2U3f+Lhktl0wo+TvO6uMjbpYX2oo++Wuyh3hXmKACmHAHxPjvneV
83mq3LTdSbteaRoKmXmESc/zxpRtxphiNYIvVmLWNQ2z1ZPaQOLvnXUSafb+5HbRaFF+R/x3nHC7
TsdpK8RsFJtlsooPo9mFN5NdyZGIJKd9pJcz/ctZqebWLTq32utmatjhy9V/DEdcTmJaenHt90P3
kdvkJjh2iekr6Lqvd5OTZCSsr7KU0eAn7uvspPi9zJaSuE6U5fDFc7T/nFWT9wEwZrGips29s9Yd
1y+DyPHHJQHT/uAW9XrV53PyShU536oG9Xy0drJ4KeygCTZ9va5BNCTQbsZiESmxCq37pOGYNpFq
PH2f9zVS4XZtzHuCpZJkSz+p7oOiDe5WX3GjSiX0HC15MDpYKJTroXWbssYyt5qmaDaDFToH5n4B
MKjfhXjk+EkTcVP8L169yHy/Fkb2bcwJmN8wt8ZlS3aE3LGYs5kxaD2razcZxFmXZ3MbVRy2d5yZ
frn16CX8KWr80FmfFtw71d4zFsc7S8GEnbMsUEIO0VrNKt+jSc4fa9kLPw4SeKpRnc+FijA17B8H
wqntyIfM0x5ODpDu0cH9t9n5avDSyGEoOUaTksAikapIAUkZrw+ZuJpxqQJXsYZERk5PHbjtq265
TUyzpgvkpOmils3Mji1k+qjOlqb8YqdFtmyhC9Pi9Ck2OVGo1fjSztnU7QzDWLEgVb6rD3pYXR4V
x88BYEZ/fCTkftBxiCWXHXOw4RBG2Fbhbyl1hk+kKyYEckCLiOa2qJ1IrflcEnEnjCvi3aR7EGmH
XW3vJR6a47XtvU0tWoHXqZrWZReA13mbzpYsBViuUDg4H/2wPndn180fm45yKhoNhdVL7a1duNfo
lvWlBIIyLkUPmf55CWz4DnXbud2OcNJleZVDmi/HZE75T+T7szfFdBhL+RmDs8CJw7nEHsipq+lp
8GSqrsUoivSaEbmLnwoPyrmT6HQAEkkm87aFBf3smqMMotXTTb+HBWnE5sjqTGN8Q2oSA5daJ3Au
w368YgmEz2arW3LY8OEPI792weqFJcP1uCz9mMWGn7OCPbmUG9tPnfvaEqkTwRqxcR1rQ/NSicFI
GNiZzIXGTIMLNV1oTAcvKV29VZbJDsKm2bjWs4s898bHXvwznPVVfZBVS6OIca+U3Uvjef06xs08
YeR7mQrV0TQLq3erc2nLzj80XuZhdKvU6NUN6Y6daK2IuZbvXFcFsQXuJjSHMikpnDIg+qM0KhOD
JugeD+XkTorOdfU5BWvXaSM79QifEVNRVfvZaVmEk2CUv5F5MgXxTErWQ4fhTHqocmtpo9IM1BhP
/DEUiv5SPGvXXGVkadJ7Y2OcPG8HgpzsG7kU1aUztIU4DHocmvvJ1bTLdV57T8XkqQdP1eGFYfXp
JV7iK0rDwpJ+tLpOcg59npSkwksxsSJ0cTEH7uuq2sehseW9ky6qiZJOuZt5tbwJr9+q/iTTksDe
ubMijbPg3ZC2wyOW0iCRoQbrnQP1JA098TgncoPL5bYXw7idjeWyTLvlKs/LT40jIVl0Enl2PSMx
HcYe06mhhBeUhmrniNmPDJmITToauFZhBlpCl1fKjNzJMs+xtdh2RVBszbaL1jn/mOResnHskrZt
Skf3AJ6V7Yw+DD8UU2hECPhue8bK2SFr3QvgD3mZrYvcYiCxc1WaACqY3rnRIwlZmlXt2IBQ3E0y
iVe93kvtb4LaPyWnZnpOo9b0tnlYFVsbgwvlD3sd+lg6OsplbQRJGTmpAiAoynSH08tB+t1zt6YN
W1G7BJ8GTGB2flNWBzqw6Vj0svwYLmIhidlR+2pk41oWN9iHOIpoOCur3rbO8qUOm+eikPThTbrV
dscRINriD/ZKu/PdJb/Ml7qNMt8ezouhtU0okfLFmR0LnR7EkWgKfPnZCudjbRvyUNTiSzDDjI6N
ynrpitWIR51xmg95sZ+q3kyjJp/NqJXNM+EW3rMc1vbBZteLqTGDWwPqx7bC54O57PQtT1tva4Tp
+TB0XxZf9hvVlbdN7R5DMJC9IfJnCHc3M26cBItwShene1WUuI0mBU4qa6+nMJZm3+MTXqujTHug
ETc9GzLrQZS2E9eN1cYhqtndzEjmkDvSPdMFQ7U66+w4M6DwTNQGFYeTY36QmT32G9knem/Vwr7K
kSE0ERZK+aYXM6Bjr0QZqaJ7ceouva9h3GUnJmvnbnqJu9PWT9qb0tPebuxgWVLJPpz4+Vdz5nLi
iK6+JtDnjOC4Q9WKNg6G5nOKljcP5ZnoVwP7NGs4BmOznjWJf505RNWE03CRIlGIpR8asVufthVM
RXQOd7i6aCGifKNSDD77K8nwhOgAOBAcHcObWs/z1SNIB49NIicg57MbkOHt1Aa5Gs08Rjxw4iLF
+TzSpSO3WH4e22xd793Zvp5y/9Wc+J2x1uLgDnmsGvPbTAodRdp43RrmGKs6gIVGuGxrVF9kkPcb
Zw1wLbCd63RO1IfFHYyjs6a3BV1vEXU54SZCZMbGbI3mdiXQK7L6pd54a7mzB7/fVbW/mQLY3v7Q
bSdvcaN6WmOaHRFlxrilGoS56s5i05SB2qJPvm2cPtmlfvWSDCq4t2vrrAjaOTZMDFdSKK6hDC6l
W0aj335yQkUTYwz3hsqPY6jjIUk/kDj8oCdcsFTXn7eIyTdtmnyqcs438AgrGjt5VZXG1svablsP
XQoOTHskqXom2C1DRwnezU0Q+51l7lOANnJFymDT5o1Jf+oYcTgIflgljtwnOVmi3PvM+9BoH/6Q
1t/A7rJNitR6mKo1zvrPbWW7EbHjuPB4Wdy0bcnDqV+wqp8YYE7b1QjHCzvQ7Le6uXQoiOeIzT6I
yjWZH4Mly7ztqI1+X/c24mDTm+d4bjoI/9XSGzXLPRypUsMRzshI7fghcRN8ylMn1Z/F1AHXLqNm
2+tkHuDU0GcHMP71NvNkcq+zpX5OZ0/IyHezjrtWJVi+CDsNikjNwnz1x9Rao9yb4LYxsMq7uMw8
4wR1VmMdcZRy62sMITbUJ159tNJBBJFruOv0Iez8NdubhAaFR5TN41WOnbqzs6TT3BRm30pMO0P7
gJl6eiY4gen0JEkVUd+L5WgWZXgwFsKHY/y1c1bOUBd+5ISp/TmxvLKMXaSn2TbHpfkbt7H0OSJq
E+Rdh197HVgq6uXkzFGB3QQAKbP+dAdpzn8Jp8UR0VBrVx1bWLdXA1gPt9Ew5QMYtzr5+/jiLtAZ
aRq2YeVX5qiHYtPjY/PJmmuLgwAsSrCo3SGLoU4XwJOZm8tt24sO3n9owgSGskLlKwgeWiOJAcyw
UWFrPtH63rcVyclxCIiTRebclTgz1mmuIppb/rdyVGhFKH7Sb620QJWnwUlQ+g5Gy6Cw6cwuIogq
O1q2al4S29bb2ZXiaQzdUezyyRie59CHR7XomrvkC3Tt0RwifY/bIPEustIeTZSequf/Tuuelc7R
5dPbTdWT5+vsKUsqFqolav/BChaOMRijQYarBtxrpA2yfxnaIede6Wo9EVinLm5xeLlJdReSr4ln
OGcDg2wu7o/li593gRep2moPlig1aWDC6V4lQPZLNdfqFk7M/AL7tDuWU6sJ32zqzt76Zeg+j72k
Cizrbt0X2FyMFNurv8TtDGQWiTz0xjhbJ+uzSrPw2ZEh+1HpJjn7bmEkOJTo3nscyKSjkGdhKihG
5Xzn+F3ztVBVxbaUYBsbT0unLybsgMzYWXtFuzI5brclp9Op9wYapdc+0M6LWUn3wfaqdoga6H1k
YCu3lRGezz1q1cmY2bgWXbY8ivX81Ztqmzzp+iSfHz1l3TmlP94m0q2ys4GL3JUzxUEEMGSoveOO
Bcfl7JXxmA4TCgo7WD/Lym1utYEwJu7cpHySjei+qNJcrwtG+s3pKWtd1kLSPUByHWl8vRRb9m4M
Q8iYxlyKTTINa04p41GzjOua2Hhpus6LV8tA875F9sUYSCXhxJWVw4TaHZj2pGP2rc4W+3ayISRF
zugPw4YSYf0QrE03cMz40LeGUel6P4i2fFwGaaH5waH3qzFN0OaGpO/uVLnQn6IrbtooYKdNtmVZ
m187yaQ4xol79uNBJJ6znfFvI8ZXk0Mbreusx3h1tb7ICOuZNy2Btx9LFfQWQVZG25A3I+UaqWAZ
CmJ4jaWJqqIMTq5vmqbKlT2jknTGshf/tcAm2k5wXKRznvixLUr3zq7WPIgMKvzHUjP5jawhmOjU
SPq2IgZtFUwhz6y7rcHI7KgAHpOdJugQxvboWcfK1Ym1K9J8XHYrVJdxXygR6kviP0cYip7In4wm
rPzIz5301qdstSLDnftm6zIyaTcdeUoFVPeqTgAgTp2R0Rfra2APE+TihrRf6kdl3AWpuQSRiVMI
U27Z+8UOc6750TN6r4lPPncGBXbd3Vor5tdRNutiOJzcRqu9mdjlbT8uRBKsCyPXLRlrKmNhCRBk
VZC3GqFMZTuXHOG0a2q3VuGSxHPrBc8ycxsVM+EA3UhKCTl8sGTx6T8G2OjRKZRouB0fF6632CT8
jwbACahZ8zhHATtKpInh3TOY/pWC4gfQqwvNFcdDPA/xdH2HaisvL9bpdKml1+uuq+xiY+cEGFij
Nx9Iqv4Vs+YH2OHpTTG4xNyHDL3T9/9Bj/CRBJnuCeoVfs/mzuD0nCXAQ2kY/5lkA4QXItSJxAmz
RZwyfd5dyrZnv0/TkkslgRf7JucbrM4ltlfL/ZVDwAmhfoNR4jVBkrIPdx0EG9D+7dvyGsfDAa5K
N2W9mHcrXhfHChSvYq9r5q1hT9qPRl4n5WVg5sMGwKO5ahcj2VmErz+Ioeguh2RNf5UP893Hy+tC
S4+XCzDtiaLx9nVloTsURYFuUNj6o8ryiYYKJ4pmSrItBbR58/OF+4PLYfYBin/KMDiRQt5erki6
3psWL9uEblVshNRYUoAWHZBufcOQ2t7//HKnu/rurjM1sICM4aJBfXk3n3REnQhYhNkGw145fOoa
3FCf4EM3W4cQef3iz4ZVfOoUdkGrO3p/ItP/0VDyMvvSN0PzbXw7gXw7yfz/cHTJ+v6vvyeCPxhd
9uOUfCrfDi/5lT+Hl4b3O+5BaOhR85wszSE2/z29NGzrd3hfzA1gY/CZmWw3f00vHXEaebIrYGQt
mKSfLFv+ml7a5u8n/gaBysw7sY3D7OPv1/bXHOtn08vTkv/fRcMVmJ3DUjhZgxH0apnvGO1UT+Xq
mLkfJ0PhXzG7zm7VILtdoBIoxXWGX0kL5zvq6iK7NCcvvf/Hvfrr9fxzrvaH/OTNC4DpxyA2ZIwP
+eI7N/QZukadgnbHvFLj0RgwZBsn4XDVejkq8NeIxDHKc2ccsiu3MnwaFBAasqwUVWYDwHq+uF77
VGnvo8xaKpJusecHkeRq3RstsmZC2PxtvXi/mpm9m0ueNm42N2Z03DcmZ+DEb5/vDtSS0TDNo+fp
pTpo+PLebsha2giYkf4HaDRTuQsXg6HdKFeRHRloWcW5XsTwK8/EP4yV397HE7EHetbJbQ/J57uj
q9N6QBFtzzg7YzO3DdVElePoqcD52Urzz4D57g61JJmeEr9pnH8GpeQBk4XR3C8t4epnDYe53gmD
4JO4NMy83JZzAjRMEEw2nAtznn+VMPx2y+IOIlVEIIx3FHvy6QR8eweNIhxKeMhLvLgusATqSMs7
eE3pkdxD2kAD3pog8LeSLJw3RWpS0P18+b3TpJ9eAQc9jyUugEiWOSDfvgJQ9cKz4HNQM2MyEaVq
rRNm2iEZbXapQIu7JszTM1M6yripHB06AEBTsyRMEBqPhB9RzsN2ZNzGXN8q6YONvMvGp//8ZbLc
UH7gpMis6L2nURBmXmbKdYp5koqF7jaY7s2+KXbtZJpJbIpuhIMlpkYc8tUQ6VW7Lmm+X5KWnkOY
a7dssTSxIH/VXTCiGLRn8YtT3347zD3dyhNjH50SfhrMKN6bELHMhe4b0cRh4yb9ddnZLdGS6XgC
EfXsrRu31Q1EmRBrNF9XCCi9oAS0NdC0HuqppZVK5jw4Wxs5fR4Q/+8APov5vHPLz3mXG03kLUV/
17hjF8TwMJWBDalh4MBvzNLc6j5MHGCjvFLXTByku4ej78lHaOfzow8K5EbmdOpNvKkKkl8QL95p
pHjzAJHUO1C+6OXhfb07fP21FLWefCY0Sd7mMX6CyRRVpknVPJtVwqRBdkQOzrOTb2ctzOc0UPZF
j2aDYW1Dh4VcKhf+L14WI/x3+zsuGdj4UV86UO8Rb70rxTpCu4HUdME8qyn9o9XM3XEe9ZJvQlCh
+nMuKjp7X2b1dF5W47HOSHDY5jPSKT0GN7i+kiZiqWU++m25MNEwdkPe90+TOc0P2g4/QES3j6XM
Zua91WSlJ8mzvx36frkIx5retIbk74v6OrPgUCD2H+uzPqjGvW32OdypwHxoVP21rmUd2375WCar
d6X7PgMl0TrfGnBdAW/mKpbdvNX4AzaWM963iGB3fam/qc5jINLWL4uJi+ZGMOw8n41+kCh10beL
Pi03VNfVOSoqXolhmru6G2EislzSr0XPFD1SHa+XpeoH28E8hYUZWedeonoddno9TaD8aTrTy3K3
wqvcJygODmu7tPco3e/Bt60InYZ5KJd8vXSWEl5+IOsCKVrX7tvFCz4ZCHrjPLHTS1ll1kb00nth
Lz8b7N7BhdwLD7oxk4Nbi/ps6QDHVeIX4PkjVigxEIWqNmUi3OfOY8Bc+MY9TuIhKtOxPpaWTvbW
aFa7KvN77P5xEvfHeb5rG/EYyq64FmhpcNigI9YGkF2Pt4iR1RcaatIHwtKMF8RlMD8rM2cqZubj
ap65MwLgs9Arplccaruv1Ujpvgxb2s5iP5RLeYMseNl2gazu23R8yUS47MiNerUX0Q3bsFvIjViK
ASRTm94pCqTPP5s9Jo/xwqTTBZKR+bdhHPyvHY3fTehM3nO/yOAVR+l6jAEtVeSNqXHl5F62b4dL
6g7hVNPRgwh5wGoQTrtZn5vuAFYI9EQPyuewPYl8wMXxfdjkS8pY3kuy23kc52Oy9vJoo2Jo9jPc
7CuFki7CbbkHRQyZMqu5OdpD4G1wVaz3Qnnpk61BbOvVPs8TOQPvzM5ZUqRGgH9b6ewnldZHVI7l
YdWtYteHYf7YduqLKpJ+4kOr+0+YmvSfxWwLFujsrLsgE/W9OwK3jEALHoPdBhLnilPPp7Bm5jCl
BhLvEdJCgLnYM9QxwdTkxCQ50dxP6WCGSXill883RAaCwMMdCqJuKokF8ApnynmSinrYFYvn98d0
WLL9lKOUh6LxITFc+z4AIdsaSnef2ViLw+yI7gV1cHnTKVDiwKSztnSOX4KXEYZRQaQo2GAfuhz6
2KJ9D6gkQPZtrgJCrSEK8eiSXx2lfcJe7i08siEjwmPVTcWFLrr1MgFIg1FiFrFIs8vSNZiOp054
qF3PPLcVCbwZdNY9LiWfW3OdHi3Bio2SQSxnc+b1O4XvalxVTnlWyvmGuf/HcXLUbjGD/gggmpI0
SJW8XYU1f2zWIrsNFZTLcC6s2wByxR1jAeMo1FxvtAf81Fd+eMB5pX9YgDJQI/mFc6CquuGr7Ck3
6/xQ+MpVUa0M/8gANXkofX/5rMAEP4wagINwCbQZFdK7K010zsEqRv6xpPD7eqn7r1ZTDBlgTl5/
HAutDtpgYMRN0gcJSb+IxlICXNt1Xz4W63Jrl3l1TfCc/hyuyQiBdfxcOe5r2HV4a7W2kZ4jlijv
kYUVV5PI1beFJA9qXztvLgwnCfcyN9LDEKzegTh3Pj67mIk2Y/JWx5Jz7rEa1q99lk0fHBLI7nCP
m1Eo2sEZBmNLnK6nm7BwH79gXI67aVWlJLjSrmz82qq2Sw64lrhyOJ0ejt4nVppsMSG0QWaNbIlW
lc3dljCM+kkUgX1duOkauUREXdgY+R8sMy3OhGw/WaNUtxAI8jMAw2XPxNnfea5RXPWLh6n43AMu
1v3wJOtWXpRzL446yDUEEDXedOVQXA8jV5v56WSr7CwqTgzfXi16S8pJuU8GSEJUYPNzVtTjVdGT
n7D3cHhzd7Ic8LXWRdZdB5A1oqyfMZip3CR5NXFDUcxk2fcRmV55A43E7I3h1qCG4t/hblnLV9iI
6rIK6nqbVV5/M+WqilPoXvHg5TkTbv0EM4L06oYs+WZYvA9QlsMd2DJ4XdFBVpmkJHB2MHPbiApC
J2is1G3Si+KSAXJ6Z82iP+ZkHzRo70qwOqZU2RHikPnU0ZhdyMbwLgDx/TiVKQMzLi32JQyhbe9m
/oGgNeNL76vXLGzEUWYiOKN21kvkKf7hS3Y0jHTmHrlYljPlp6Luu7bZFgzOd0sfiId2sYyVOZvz
1Rjs8CJIqwmGzDip62wSu9NoNzfa6XGoamvvKtN7aJEb7calnY5r0YgXP6x2Q4BNT5yOq/XqttDL
fS3qG+kk/Z4idPm4TO16xWxiusrcBA5Tkg1Hr2V8H3UtEe512S7ndrbqa4jF3UGN3YmSYomIHcA+
x7YsgXHWPqs1DM9wzYM6hk6quWilY074QjHlCbLiPCvpulbWyR5mVH3m1LY6VIsyiliW6H/RKLy2
njMz/JvLnXPaWwJVYR3WLcED1sQeInZcsfbzIqxdFTjNPU92eb7CgIOE3xdJHFCBR460ddQZq7PV
jWs8ja42rzKidD4uduUfGA9Y2daWMoy1XMCKVUEn1jEHeyCcoX/qEtP+YMwLu7xv5/MrkmH/xqtX
xqxDhWrPWQgTjXmaPwnl3FdBxmiVQ2jxx/BeFkv/MqkyuVegTd/mtSleMUpKb7NMFjtvNLxDMDB5
jODoIHdume3GgL3L0fOQZGRt+nX01vRYFC7O9tJEX5Yh6236tLgcT5+ZcDBoZezCWVVkbXbI8XeK
ipxHxNZmd99kzUBn4VBdLFic7/NltWLmixb0FJUlt0Jgn8GDVWRfLbCLc8RygP7kvLpfWjNjBGar
0dmOs9RPs2qNW7gf6bwxoHIxu8L/7gNsDBdBYVXcK9uF+NBk2uWuBF9TgX5mA/mSHcBh2hEthJnd
ED8x0GrDxz/T0DeuDWgTEJ3qFGSaB6vchCFP/W5aCGioVNHcYYNFukxo6q9T49ZZtFS6FzuGmP5H
kcyZH5kWKHZE+Rc8OtBckBzaYS5x6uWSNkqRcRca1bKcMRvIgycXrunOKqeQExNZMU/7DIaNF0vb
V86MxCwMQcxhtyZRv0AyulVZq7XNCkWgfugS+JmRhBXkHZhh6htWR5FcoBxP5l3eeV64mUlsc3cC
GlEVJyJoDtMwho9WOlVfhT22B0Wz9y3pUCxTW1Tj5TKtyU21WgUy2mliCg9dcGLfCaeTBMFjMDPV
9WXqT00d493zFaPJQEW5rSh5Er/7yMmbXpCjZB7MLA+TOF8IjdxPpiP1xhxGzg2GWN5eGlnLKWaj
EM5DqzPiPp+cuPg/1J3HkuVIkmV/aKwEzEC2II87J+EeG4iTCHAOA/v6Pi+rerozW7pKajcjkquM
jHT354CZqt57j47UNyE3T/NedYmzRLpTxy927w7QYtxta4PaKMGdTZvu8OwLuyPI6E3l9zib7kvZ
YTFe5p7/sboK1fw/G/ERc23BhsaaWAB+dJLnYrHiD5AtgCBXU1R7DDBLE5S4OV/mjM3te4bpzntd
9MUQLMIcx73urV4fZpTlfaBlqQOoFXsHliAqQvunjfsD96EzammgNUNxK1SKEL4KWSMf45t0dzZC
zONCsU1NAmUNl4hIWdw+d0gnfpsZ6aVsJnE7NRLcyPW6LoN1zub5VMS1+6J3bKvAC+lJ/YzQ1YoA
qrWX/6yx6F54lWtx0jShxj3lgdr2OXAD+AV8GXYBpX1fnud0G/MAKytLrVQfa6/uUOBJQIhDTi4T
wfNq1PiSqd072QQETMG6gXPGz8iqHyc7m1rlvGJAGfNQLPxGI7dVct45HcBGv56rtIc1OHpU5SSM
HqxWz25XKOKR7YE4ZEenhlWxLeTqS7wrNwIcwHvaL2IJY+WaEcva7MdmW06Jndr3hFGNU2vk4sNI
daJfo7XxgeVlPsCXaW3hN7gG9xNC7xOqG1dDZQNL0XvL+9FeBXu3sbsqapa1PyuVmB8Lh/dtU7bT
b49ZpMVrJBo8j9bIkZf2FuuhqoqeU2HMafeFParxuuIaMRcm/gqqPmdUtlusqa0DQXpAYOyQ1RD9
87nMH+Ts/z51c8Bp01QQ4CWNzST3L4pCh1Y2TLE++E7X4s/ZUrqfLMHsU+Ss/vSqHFWuxLJhcsXm
9seUbyZ+0Jl0Ble04Y2BU47JeNewptWKyCUmlW/qTOcR6Q08KFs2qndlLKUdiGKuztqa4F8f02lG
VebxJ4MnMFkGk9aVp7ksLUE22PJWOjUFMEFLN2/0uxEXy7VeKGSQEaH8l8Go62zjTx8CgHS4jWBq
gDZdI+J/nqF1deY0Gj00fI08+bI0r4JlHg/Nr3XGQMe3Mgea2eoPWPsp+LnQC79g+dQYjLLQb/BL
5Xd6mZHPZVHt8i+2bv2PIS2hY8iHV8ifSwzP+us3p2EkH9uOqm+ouvwlieE4+722ebiUq66aLnMC
trS0gJRH45azJtIp2bgQCKujN/vnT8uf9aDreBFtkRzgNRHI1PuvVNakNQx8G1fMwroi7U79mQXI
S5TY5rjbivxf8e6v8tKffi18OZP8oQ3bCtnvr2gSq4b6lGVa5cer9TGKpX0d7WELmtH2/i2F9u8/
GHXtlcpKjpW29M8PQJU0Im+StWJu4qVBtnraqavSOYCXZh3/+Az/LZnpuan4559qTP+rEvWnpNz/
G9E4JKD/9hz9D33p6Vf/mfEL+XvM7pql++Mv/CMaZxJlY4iO2qoTCTGuKbd/ROPcv6FOXAm2/Bk8
LH4n/6ktoUhdcfGMBq8AGTSm/6stITtB8bWuMWECc4xz7X9HW2KN7p+PBjguDgN+gnss8UWYIKj5
5ycDunVGOKBnPNDn04kNTiKaykaeBImBD7PR1Q+jn0t/hRTqM5X8aXqNCFJj7O+oZuMLU0XrM2Yh
eOCBgzuW6Zr+SPNt2+HJti5jnuOfTXkg3/S8GfYsBKvTs8Tlfu8ZY3mZmyH7PSeW9iDKDE/pNopb
GTNCFsPc3ep5jt0rm9U9wxUKKFu1r8MmkqCeU2a0UsnQWBwRFWM2RD2++xf2KLAYddSS46ivFX0I
nCl/05buwZWr9WT17bY3RZF/Ng57WciJzUfTZF6FujI+sE0RpWq05WHBW3FB3N6iZtiqnSSHe2kG
HN5Su08MyA2L81jqMRFgQ3+KsSEGKFAm49hF8TGY8YfnppgFGj1aYoU7OFvTYGuN75gZaT0jZWdU
6S1bbxl3dHtZXMOIW+mbNr45s7yzk5d5bR6FLPtDCp//Xq0x00NvBtKpJfP8o+6n9VLXbsJ3r8Zf
2H3ZzFFiPNY3w/RLrKtMZuf1U89T7YlgRXcUq/XcbPX8XuDQC6qEa2jWk3BOsdAaFjUQnc5DXDXG
zda47ctMBR85trIPTiOmZ0rsihxDy8Dc0Mr5RK7BDsZiUK8jBVQWzCmMycTqvDtPpV+KKkHP8alX
ZD9Z61CZgXBNiDzOGH+xjjjdA+UaH0yzBc1GkbRvY3jzbWvdSRGzQrcZ7yHSvQncQn6KB5hhvAy0
xTrWV6aR1YWzTNUtZLfXpLXJuSxakBTq0zGzR1mYWcTg7IZSpz25K6usxmpLd6aVN1Ejt/M4LeeO
0JyoZFC2/WeKm85PVFJEdTW9TAbBE3I5VH+CkpegdtfyTcCkUKFR203oFO7R7Rz1qpy8OOupO59j
TH8DsshG0KsCDE/4fqdNbRUm2G3zrI7m7hsTYeWzwHL2TQMYl9OdYszMCLombvelEfvenlkjhl3K
SOP41ChWutVTcQNoUQWZ5+bw8ty9m5uIrsk1LDULa9d0VoztkZF4OOm6ul9ndivZyd52a7pbZ91n
2ip8uZYT6S+TOk5EGpO5kgmQORq4u0jiqa5ZDp2RdSdj8n71vX4UhPADJx/PuswXfzFXRuejs9yk
dPhUKMluMq4znjk/T+Qdwk1JXjgznaLZKs4mi4FOU9mlCMDaTvY6JjWzNo8ZTPrboWlv8QBbD4so
qb6c7msQ/YvDXPeOsuoBNhfOwJEWg3QljaVubZHjiI+FdOAFo23+2F+jO/mKAd7BrMcG4Cyg7Cpt
37FXN9Ashgi8CP3HNlr2uWcOui8QI/xJUtaPcXKHUQpmRJ6+k5LS9mBn51eFKrOjpVFPBDZuRlfw
WaWIVm19csiwlrX5O6+yY89S3hsm+9YrwS4MyOXdOHhdiKMUI+J13mrO8xdZclamdJr5yl4ISHy9
m529TuzMjEHPaAnssxnKBuawUOvT53iDZjVmzb5eqwMNQDGELv3tJcuy9tWCsRUwBf8q0/yBbkfd
QxD1U8+6wbFwzNbxlYVHlZ8lOc/k2D6R/PyuV+fDUd2tnMr21sloOzHVln7VxIeUPYAn2ZIVS5Td
H0VZTK+dqKob2F5sV2O7j29sHWSipSy+zMnrL1hGNbIT5fabVq8Ia3yWEaJvci4yYhGqYHUbnbi2
+nmdx0GrW+I0tnqJ8rSwBYCZT1R32LxxvGx7zLtk7pke7JbU4zT04pRhb+qwoRw+XgG8O9Iq83Ob
LdsvZya4V2PBPgG3d17NfmNJi0gfV2qan1ljySLEg6ffTnbV3w1xdrKS4oEdpW2NG9HLdom13ZTF
GsSei/OuJjn2jbuZUefk5Rips/WW5F//CzCg/IULgUZw8x70KbcC152XT5kL92NtC9pzGZ/5QTbn
KuyEbGc6sldrjqZO6kfiJIx8neybzbQOS2XYIypGvX5t2OL52BpV+TpcrbTsWD+Sd6A1TYz6QTST
ngVr7pFEwvf/JpbrGNurorFdfmK3fcGx2YQz4rDJLD6+nbriayau5rO5DMOocMpQS8sk5d3ujI82
zYY2UMIYXjMXJy8/apxeRyKJiYuydJgXkal4rDfbBrxLbsvdD6uwjq7AfmnSc10oPwo3LFpcwZYm
XIkO2Kp3Rwjj4G2yvh+Fmo6eVzQXo2lEOFg5WruRVQbEvmTqL2Y+JDM5u954aWsuqYluG89/paZP
BWWHOVeNe0Evuvb1CuF4xuE6tgFbMcjBDGWNpDY2sfjoVKYemZj1T8J060ejTYcnShHXN8gyBKWN
IoltImZIaoKa0zi0Gk8ud8jc2w0djTqlRdnuZbwVL42lvzZdxiPG0oaz1y7mKdv65YPPI+UCtjv6
na29xkVSJjP8R2tYorO/OOuSMGlJDE5IxOFr6MG8L+p9Qy0dLEM9PRqASTpX9gFW8CxMYu8px94N
Tei26+NHUTjcxCzZVOOc75RXvrAJNP7NKNveMQg5DMO6L+W369ah0Jz9aE1Q67ZPzdhNsVOEaQq9
xYdbud7hUI8vbkGnPOXz0dKnD3cSS+VXHBQBwYz281ouns1GefdVMmARXrZ4YL0CzvRYNVjHYhGu
iWqvj++N7NTec3hHSTqGtLLTXmyJZHgG0psywrzRSo5jrViSXc3UBz7cFkEzGh6mXLdfel4nDB/j
0j3lWEQi4NnefZrUw0fWK/pUxTUTAzmK1FbYrBnJ3WMq7YZHkOovGdt+N3qz/Qvn4OcKHYUhkpr5
cBA3W41htlxlComhHrhB+4rpCUXa0Oln2WzlkywQILK460Mkhf3cbGrvpPqnk2uvnkkKuB9kfduQ
9z0k+A4WpPvlHYX7oK3dHh/6N0ikS+I2eyN2OCU9BO4NSMVrxu+498nLJGcuofrXlK9UKdvc88dt
skdIn83rQCT57obiwxFuf2dUepS3i7yYxGIfZUtkBQ0zvaebM967fprOtUBXTOzSvJvVOBwYFl6D
IYuOhLognJVj/kVKL46mwRh9yKzmy5wwakNi6tzfZlUilxiys/dGSznbNEkoLUb1ekkHPt2tyUkD
WRfW1V7OzsytZx+q2CYmwSjrHgUlxYxh9IflmvX1hjy5I1uoqijbqjZyDCVCPYlVJLlhj7WRPaiN
+LI0U+8WTCLjfdmsCJqAzF4gMA+g8apBEcUjc4GskGamiCwGk7kGPjc1ID7/xJd8MIn6OHr85JWX
zN06kA5XC2Uybh1qpjvlPsnf+JiXk/67sECAt1V6dghuna5ZynPZJp3f9dl6KNK1Ovb9VahQjvGj
c/UqQLIjMSIMlhAR1L5uwqu6wfXdLcsi5WAnCOiNkN9LGV8wwxc55X2eeJGRxeS2mM8PEeAjvBHO
5BS8pZagODOIFfp/POdZs7Y/+yUTEZntPca25g2WNZPrbc3mCnorRbGmjSyKdGucEnzKmAGGOj5X
vGhkSore0ug8UnLHSz1AYJhnr/I7kl/PXk907ogkTMBCW0nb53gKDy3iG2jsgdin1W7qx9wD4+tc
M6sCy+6ZoDuZ0p7rpDAMvtBVq93y0tTDctZiPjjNfdXHAVU3bboobk3nebUTbaFvT4rHhbDSXhBL
2aGCN4SVLIwNqy0IWxgVI6fWNZEnsg6UFDin53Jmi7dtomdy/rPyLKGQQ2XSog0Wwl0sumxnJrL/
MPKFF1rkRfPbEMP2UWAW8kdCzDvm5M8TsFZm6V4/E4ag0LBAgRPd0FlCFHfmLWKn3Fb7UknuJBOl
79bqVX/K67Z8NmgDOJho6rhArKBC04nmMrF+8umoIwk0O0yReAKAFvOubR15iQf13sJTCUt3RCjy
VCYPgJG2o6quYZxas+u7VWXGYUnV6Jtt4gUj6lLUmGI66VzOpw5RZV8S3mWdbSPwnbhJILA67dTg
amcUKhFVcW8e6zztwN1ZIkpxWYigdVT1NqytPOaty5pld/C4QfQ1bJ1qPfCvuFCJPNF4DWjZP7BD
bEVIw/qodd5nxfPrG2sN4HheCTJUSSTGrgxsgz4Z0wltUbpoHD2jtd6lbmIGrBoROASEODPub4en
LTUf5946oa7LiJgCYp31U3nf5pIcjXzYT2r2jlmVUePqmZ9p82NDx+dP5uydSFQ5/hJb2ZHnowgY
pY9vfKPvMLFlkI/NDzFnHtpnPn7gSfg15+l5qnESbOWMxLntwPbdLB38zzzGtjA46W9T8kYIDWCU
xajz0HkTnK68In/eOpfFUq/eIIyoUPArvCq+2dJiCopZVbckDWtOoNLFg7G4cUhfLG+ckbNqjcHV
OUJ7aY2MloumwrepFkONkCnVoYmIROhVUPUSeDEvlqr3Wa3X584oA7MnKbLV8qnfKrHDfrTtO12+
T3HqvnEQYpvIip+1VkOG92SeWkGe6eJVq9ctao1GIkOw5zY2BnkYWU86T3SIHG0Z5YU30ivQ0Pts
Y6wfmxiYPykV1gUyX3fQsT0tz6NOI+EJviwO9djO9/zFLtq85SnLty8iYGMIeZxRaZ2rMJ/a+L5z
JP1O57yaGVlfcnlxfrS8XH3m5NkDqY/kWXh1IrNd0Fzy1p+MRdw6zuQ9Gh4cyaAnI4kQ67tqvMmK
qrxj9etwNrvM3nWrstEWrUjKHt8LM27ojXRH5gApYHVK35MUmN1463XeV64Qm1G8JmgYQ7QIA1G3
M8LCBpWzut2LkuA6RNMHRgd9LdWH9/GaqqCp5HmV/DqAV5Ltnuzp0FnkGeE5BMac3MYMU0+TXLc7
fSl/YlbG7IN15DACIvVpXoAdMdefuuzWEH1yXOiX2VVA3+lme3llO+hr3wYMV4woT6p9ZuukhFYK
HiITFCB89WnQP7KxVxysxs9css+hniE1bGYfYkrET8JcieT2aFIRlxYCWzVGroso1JTbg67qp07v
jl3LQyYkO/rMXHIIW3q70xPrwn1L6jR+Kth8Y8yEtzS57oalzz4xSSmcPvGpnJyfzjCdR8r1jvVz
+7nnMm4K/Ym7YrhTBN1OldMwpqgNeqzZOsexgV0jrg8YHBE8rXg39Xglai+6LtCpZm89qILUezzb
ZNl0Dpykro8p876gG+W017VSPvS2le2JR607+NVsuc2vUUCp7gagBuSj3TfP4lSpCWIXMTncvIhv
CurxQxuXfbBueILManiZq3xn9vmlqfrvFmh1pDWSTpWfa78u2XYiygXMpO4fqsF5Hgm0+bJsqGNn
b9zXljvdEjA0iHCJg7K64UiLjk3GadYwJtsblFZi75rchh6Sj2tENufB6zE+5FLo7NbcPhm6k4ec
2V7aliYQBrZ647uIgSTJwKKMjqoCxSRJ2BBmTtriY+yTQbqgzmKCIwyfaEf9ymhoUo1tsFVyV2Dn
M72EfG1fMfzLsiTM4X7ftGUVh9LMX0AS3YI70A5w5yzePEY83tTT0mMCD7epSr8yrajJiuej/EjM
zAuKtH5qjeVjNLEqVhWacVFXfEbJRhSrXXDn5Uwx+rE/dvbSo5rHmPt08WjY3Qn/Ne2mbRVBYyYH
iF7dniV1cFVaqtd16XBLN6ufSO1d5+K5syr3RqOw9qY1zEe9w85TnOe6/qF6PWdHi5bhvOmzi+7i
6LNUNHOi3Box5vzrc1IfzIWnPK1ieCCj+0DhoUW28jAGmCqodGcJedNPy2pyjDQ0mIoX1KcEJFJr
ur/cNf0CQEp6s1grH2Hlul8Cm0ejuetd15mHDksDnZCX7Ts2qrCdaHyUUx/AlhhwTMjxsRoX38vK
N9PIu+NmgKatUhevj37RRPuA3rjvTWH/dnHVWlm8L9rtvZ8pJzIMQe5WWYBUGFj49DyYHG3rbZRG
8tPzWEbgkIwn0EdiPv1yuBR9ZfK5OZRkb3rFBz8NCehAGWw6/pxmyc/GOOA/Lnu/LySC7GIyM8gC
ti6WYeLU9bNVVOl+sZbzkAwuF8c677bV/OgK+wQt6AJEAZRO45tL9qusGuAk1yfQmhhWjm2ks44J
C6Osx7NUoJd61yzYfGk/LBO/Lm/uI2wclE4QP2KCmFHqwGwYizyh5awjI95ldvWc2d5RL0qDY4i+
ryzz9o/sNj09CUPzxU7N3zDGdCL+uuV3qTR3IrX7i1KNuLjDT62b3oQFSTrJzVD23bfT1dOuHdjQ
pOgFI2PLqzCdW/jn1lx/cs/mVPRFMJtmDwcCX8/mtKSoSfD33a/eMiLdXm4ZQgPeKb/UsLwZOSZH
1CYu3yo1D3mf5DcZovZF7wz5TFw9uRXYE6fC+iFU/tEYk3nwphuC8OrQtclXcV0evXbacpnXYWGd
2FLumH9Ttgy+50wXPdPOs+IyWSBerEUP06O1b6vKvgErEnlpsfHptVzTs7HtUC61d4BxvrsYMlJt
PBzMtcIp8GtoooHnv1vuWYYZzXq/N4rf64bF+X1qjPBqeNiKsg4rs/i1ynrntiUF5Fjn9/Y2lCEJ
iwGzajUxwkp/DHkpjomwN57HC1AA/VkDxeADzyi/U2XYYVWb2skB9/DAOJMVaPjy/FTrS0b4oj5R
jsaXmTcrE/UTS1BvMfbMUBY63JPAJYJ2WF7Y1oJymp7TJOHsV0KELokY2FDxGx7ZA/i0IWo2vIMW
q4lv+PiXnVDyQLydb7RJ6+feWzipWlu9KfEm4aYYK5sdSseGeVBNgV2x4mG19P7Jqhimza7BUtTt
WPAm7ilJvmyRRXGRnLXeCJSavuu4ubXwj+xoj749dBij6QhPl9pZNMm+9BI+MZBuFcQLIkiRKA0c
HXoTgjTYTvYm3SAmZb7bHG2vllg/p4tUEdwO68dKoeQj4JL+mas5IBzd+82m4SuNG/ewxANLKDRs
WuxHHR6MKRfHDMWgw+JYM721R65u1/o1SGwZTFf0ZfmCEZ/snNZa3gtedhqQPNjmJ5DNBzvjIWww
aO5VBmw7Rw7mxpU4ozPnvS1GLJD8TWWrE/yj9QbcRrJrJz2aKvwwmRNoKxMVxuIG9S/Pu7pXjrlb
vfypByQOkyupfmJjPOexYPY1P6pRsrM9nrmVe3YhUjVlK3Vz33dTUAEMPy1kicPa7Rn3Z87XUsI3
tSklVm0Q+9zp5Lm3uakYgvVna63BfSssBQ0DhM7hRfA669wxmDW59chL+0AqbY2bEY5W0Mt6Jgi+
AXCEguU0+nX8194sW9+f2QJwJVjOHCoT0zk/ToabK1qgaes+AHvBwatT+UXboA93I37AqEyF8FeL
a9Kk4zqseIxDirVnIu7mYRRVdxBCzxK/1al7UMXncEnn0bf7xrsZugm3oco93mtWVnOy5td98Hru
vGCBBMWkPDh3lFPHycntKtiufidcu6q+ifWGg4k7KIm0bnRxz9A6612xsspV9+5zZu+fQusaqjsX
B4rWVOBuupkZP9izD6tRF1HZIXtms6M3mOkPQ45GOHkc89PSqR0kzfxoLF4cxAtfggDa08i9/Itf
bhcBPoEu62BLIUyeaz9EOWjfKbXNlX1cpr+aLs3oJpmIudh+AoyLxZccLO2Slo720WebvbfrcX4j
1ry8Fsyeg7Ixm91YtOUptRnudxm+b2h95jumK/2GkZDc5z2FpuIgvIu97KViB9BlKbz6AYKG/Tlp
Q9eDuvMg7XmiDVdlpq9j3kicFuTgbuuuKm7KkVVe+sKW+1yX2c06q/ZNOZt3mkUV75hOYfB32bxl
DrFxUy8wIaqt/ki6/t7K0A9SjVnSIDuBszx3bnkg1E730BP4hWnNE2UfZOWsku8k4qqJkj6ZXxcv
z0+qsnTmTLF1t7ZwE5hFztrJazbrjP1je1py6hG71PEjV/W4ctUayZ1TUg+XTWLvieWTv3d698ds
Lf33JAcVVrHb7JrYhmWBlWNHiMvydVNxLc5bCJJEf7QKtzkaRju81YZcL+xTaM4N9MNvKL7M4DLI
rGT1krG3eKoBEcwOg2wLClLYbsMLKXyN4wYoxLfKmqutQY/3jErNc7O85kMhPpxljOmM7PFgVJp6
GBIrCd1tQZOrs3K/FHke2IPXn9l8vnCFUVwUw3x9ea6ukrJagmGiLqLG64z4Poun+aAZunVmsbcT
rIusqRCc8qvlAzhtNdIrIwaoLc7EfgJWsxWPPR1+9H8sXuQenyhLNvOJuMME3y3eBmhEy5ZEZkIK
oxRJyhFj9X/PNv9bPoz/7xjEEhPE/x7kvWnK72b6k9OCNXv/meM1tb8B3b/GqejQIFsTFPy70cKw
/8ZqM1xNOGwceY0y/pfTwv0bVgo8GDp5TKAt10jcP1K8lvybZZMKIimHPQc827+V4tXlH8z//3L7
OCyPkDgtSAZqeDcI+P8lgNY5naWy1KIzQGAT7hRPkQXW7SEnwjEBZ8SsuWeEdS8MC1BE7uhRViha
aTzvd4WlVfkBLpE27HqVwYkr3HTEBm875g9w5Jji3enb7KVi3JR3OxA8sJUcHq9kWOSrpl/3D/Tt
ubea+C3XTLoHL84ft6km3lRbN9IW3r4skuGkEVy8Nla/Wem33OjAKNnV9h0b1mTuMm0BRl+TWGNS
NKhJZ27RbdYpRYjE5WGol62pkluLQELoJOas3Uu819cJ0JQVYY4o7+7cbhbjVzNlWvqsRq9Od7Nm
ygOsIhqovqyep0b/mTaeu/gCiYnSK5nNiq6GS22HiqcddAVplCm+UJASZIPmvq0eHPZmBR/YvY5r
JSgQjTUmYQWjIJoWGasgFQ4k92yBsyMUcWk7t4cIQmhylw/ji1Glxg83UdaFFDL94uzp/OG1x0zM
mqGHPjC2VdhCWSYHk36ePhAZ6aJ7bHWR6mrnrpwqWhFnie2oKJb4bkir9hM60+xXVkU4B2/7YcTg
cJfUyOUneMzyRVb2lbDqdPSxqRMvz57Q5cNglSNALHbHfmmyRvtnpOv5rAMaTvFIA4WEbORRqXkc
KErN6kNWTnlJByFP5MQsNP9OUmx65Bg7t52+UtkXx1wR8szgk/wsYun5blJcgTM9qJjKFvI8jYU8
s2pI3HHH2eo4e/F0duZK9qFjWi+0t4cRLiHke1j4/kB0KLpmNx9X775JMJbREk9eWIwy/2n0QxqU
M0uahsK4KQiBMORuu+wy5F52WKa+YFBhz8wnaJkldP/QqiubeURiHwhPIPwx+vARYJC08Cbtxn4h
Jg0BbIcF/7w07o/EHpsQSrii1sLTTrG049ZXGA4shNr1xi7wcWeeZUeNkwO6meXeE3Ec4vmFauE6
Qc1grLfznbVizHEHg2yxsB8Y2TywLI1leEsbmv3VSVOAeCy2TPch905MQDcGDPX2niy4ADJsGhAV
13XfkpALO7wVG6sjGegZ8BvBaYXbhjliwV1/bJP8Mo/xySseWCQujyu4VV+7Gj7MQcqwjsfx5DJT
w1ysUNIh2flZ4T2hw/R7otGQgBTwn9JbxoNcSiSBKbBGY/M1FkVEDfH/iEAldXB1TQiMQ4tP5urd
bdmuS6/HoiPWSZ6F29wNa3a3LjGpFaCezTTOO3YVBMi5gcSq6onyxdPq7IXEWXYkCBsWk448WtgX
Qpy1X7sUB0Rj6B2YaQapmf3e8q0Kenf+3FrHBs7Tvxg9yZC+c1iQlb5dPeQ3TTfyhFTbdSDi4spS
y0K8YEtZjLCuxwTyhluuYAHhM3yOGHDJb1a0pKInBdCK8dAJF85WhSUCh7x86dGJJv9qs2UGkQUA
Q5bfMq7RqDAsE3FQ02IcWBmGQdou8jqYWc9I19xU4Rxnt9vGqx7w8nLXw0q10shdp/IFYZimx1AD
BCYXqM5d7ZrhqBdX/zhLFNc5Ru+Fo55YFA/XsbqpjIdtgrsmkAKCDNavIi14KiE2HSin7X2p2ULz
V8NuD23irLd6Vs4fZqzb567pDmVbpqRWWzdSBtxVum58x6TGM+9VtvD2aDvL4ml0MoZPol5KvAyF
iWiDYcw3GV1GBmzVBx4UoyWyYLxb2uoeGx7uCH6nxSiPtSVBNbbuaSz79rUVZcxBSYUodwgonkv2
Nh+RfMvOR5aBabU4pY601ffLft7wjRCGSHcEH/VjaWWMV7YFcBGrI4egwR5IGzbYHwzt4t3WllZk
pLXEK0bBH7sbrGMH8BFHVmWkdO46E2AmLBBdYw+c0dT2UTktMRcffK+pcIzbtvNayn2gVinUu8dk
EtZFeWYceczaQafNyaUpjD5MeotyvbGE+UhagMthwX4ow3GCPWavm3PXLcrbacBcbhJZxHi3edp4
DW+Gon+b1yOyIaee3R+Yd0YpDNib1rbvG2xQESk+mgMWeZ4LEoF3LEK3eALxwbN6ZClYHMZ4qqO/
C11lI9XBJR13Nc/qaLVB343iRx0n4pRqQ3NfJrrc6fka328D5xks0gigTGgoDDim3VyYcPKsVvVd
NS0AZq2qvVNttyuIy5vTHGol4RhSnaFkNhat6WRSnxbLBZdLvqsVq0gg8jAd1ceTDaL2Edaq7zjy
KVuSz8wFuAZOFdOB4/V7IsFwvDaJo7nHeVJGbWrceyaP3pq2tyyDuodj0p7M0hqPahHWU152v4dC
/42jjAAXyvYXEK86dPQOiT6/ddz/oO5MlttWsq77RPgDfTMlwV4UqdaWJwi1SCT6PoGn/xZcURHX
dtW9UcN/4oksgQQS2Zyz99pK7OoSPY3DyLuvNb402LL5oaD8uJrRTd5Qxta2XmuiInFlfuNZpQ7m
PZdH31H9Icu48RRx64ss8uqqZTqfvc2NN8Ov3VVZRMNW5zBcB9I+E9n2GBRT+WIatdi7hLVsy958
/ukHt8uK9QtWOQo4m3qCJSLq6e3M3FLVdzWhjg/ZLOPnSbVffcJCQ6O2W6tyjG6pFtVbEeD6rPN+
pPrl3qNtm1ecOMUeeHiyo1RkbYhUzWm1OUVYCilD2EcNzcRRp2/QtmfOwjdWPvpriBfT2hLitW6z
6pEzcXuXpmN1co0SQSjyp4NesVsqDDmeLYfOvM9seASY3+x5StEaRqbBnI1h5IYaSYXdUR1L3ZM3
kOU1FjEqiC5uykM5zdl7O4JdoZVL28AYn6rSeyZgZZs11ngcjMbgVUNY6w2R2iSdV246UXhPNKjH
S8Gu+CKy4snwkwxrG2xFe26hZLr2vYZubQMxsdyXelCeGuaVB9+P1WmuKFMlZYyHx/RrB07c7CUv
tWVrRtjxehAWj/vwpAUROSidpm2cKaWvQlvXhMGZkITTNcAheJPIwnRhhrymji4SLG3B69wE5Xdj
1JOzb87+eOgytEOalc2v42ClHACntv+Rt7Fz7yoaq1mnyuc8d+wrOFl/BRavPTqO9zR1mrO3WM5P
QJfQbCmh3wW1MXWrqhXsLycRv4yuGL7QuBSbXk56SOuW9RQrSHo7o4zdz74avyrg9/eDUXgn2qIJ
HioMGoIff1DJqI9o98UXMrVPmdNrKka33zd9zuF0SrsbBLnufUeHdOMx9S9BbUQhGFrjrCfY3vRH
SgRVE8hvrGWOr5074aKmopDtPRJ1wAOXI7OgbmUlNRoA/EOLPbVo4cdsOmq+TKialIfI8RXaZMdC
lyhuVdI3e9sTLveJpdtCd0alK7Vu56Y231O3cvhESPSLbm6/eEkKamOzLsgC9SQqbiewj26jvqnS
W8tGpp8dZjlq1Jb73C2eB8ZfdR397k16A+26mP2C9EocFyYS2Br3LThGp3+qghKjpp+8YPBQG4Tv
/WKdDWPhP8VQakpbP5B1fXTcAX106UU7YbbgFkaSkuf0Ju/Nmjuot49FHz/UXbl2S3FmwePwYdp3
MD5D2lg3g4cZN6VX4XyoGaUTu5BsdjeREb3PkXB3qDCuha9Tjvbm19LXbpOMEqQozHZLyoS+pU8J
CU+ni1oj3Nbslj02NeSWsnqBFIltSHKAs3NupFXtfA+Pp89isob2+FG17XcrqzHtauUTpw+a+Knm
PWsd75+XETFMM/KoTUaBWGM2LoSNRxvV61kovEl+K+nRrCgYLoCKIthjE5Rh0iALRzL9ZnmEsjl0
fVbsfJDDofTeidl4Jx6Lxp1BO5aJZ5P0brfDzbG21EjXmeqczqajQBC00eGoHtM2+jJkdaxFHBwi
zhJrbbLyB0HSwGEa6Z2qIKZElA7ZEXkpRdAxCo59BdcylUB+S0Epb0bEsVZmFG0yb0wQV2hHAgHp
xKQRFkZnRkdFJO8Kdgktfb15M8REJQfJFVJrRPdOQXDgPKY3dW8N6xo8KL5NH7VNNcGwm7rxFceB
POeaZl2YkL8VXd08FNKJdpii2HBNaXb0JmAdc6moC1qs61lHijK7ZPzDk7dqgi4/xvECccYu1Xjq
Svc+2Jej/ZgJ02BcBxCSvLCk/WXb1iGPagEfWqptnQbP+LCYyDFoG80ELsEeXATR3PAmjnsUQMI6
NJZqt+OsMY2WvQwdoZGlEBRvWu123GUtCT3CPG7IOIouvj+9+K7I9zqTtBeNoWisDSu/JsTZmZp2
n7T4hDg0AYBWVrmLqAjPriU2tELnbWPr9V6x8w8bM2j22VQ92Ra8oJwkl33Qdls/EOIp09LsRxCf
E78zaDTCXOdKi8osncawc1tzHQHsWWdBBNDWGrZofm6MkT/cVgPrTbQPYh6JAdx9wBlR9yWPtHhy
akQ3Heortir1vvTYseljj7882I4u/8808l1mpdO2Sa3nTEqwymQ1HGKwDxgju5GDp0O8WWqyNrLR
AIW4To32qDy5NVNPbLxZFtsYM+QqDzLUTNoGtQic7hx8FbAyXNkYHNui6DZGXB0TSN+hNvoIWs0m
DevJzMhhAJc5y35e4Qgs0eA7FAdBNePdP8rJdVYIIZw9ckEkj5QjV6ZRXGGz0udCO7YXeVfuJ9lG
exduMvO31mxMiC3rzGPLPG/auJgOi6xpncgExqwmP5Swrq29zcEEXGnOyv2IIWqP7f57U9GOt3Lr
R813CzMDWdLI7HAT5Jd++Bw5slKZcCCIEQsQSD2sjYg1uPqOXk/RmvmRyqrcz2a5H7ORYs5QoQpw
P8ou/6F5JpJabKQrM++fUhKaENyBem/tcHLO1NJvE9/9Zin/LaIFu5lamldgSE70FcEIS3Ueca2v
A0H2oQswCPq6w8G7mQ9WxVupVbJZs64HKEp1dZLEDmwR41sr3fSr9RQAasPkigYxtmnXoPxbs3hQ
/O6RnnG8zU9C16ewd7q7zsWfIrvh1pi7F8+cqJXX44OKCnQmaOQ5XNpUlxC/F3qNQ6fEBu8M/h1P
B7SJS9F9onzSixRCrD8fZvgfKd7rReXeUUbAawSm22ZTIYyFFJNjOJ46DrPu8J034jZBQFeqft+Z
GIlHM5jZWFYo2diuUrXp0MEN4GRk3p6y7tkP0jQchna8mpSvmPGQ1aM0PmWRg5JCQHLRocMfpjLX
VjXooZMBOizUhMampm04r1Q4wdeodJ27iRm60NujAdJ1M8kU4rJWXwfRXvJqvMRZz+GP1dMHvFL6
NLuiyBuPiFTj0BvVz4rdaaADi2PQ3SQx068bWI+ER5wFZZuVi2klhG2A/XUC8gOF298IfU72dZ0E
i1Bgujec6JI1LMVTsBetX71h1m1WJoqdc0/JhzaN/OrKDGpyrctjPacCbuVMcULj21Scs2gGBV9k
8VACyor3QYwcMST3KsF+cDQ0nca3haIKa8u7Qcj1erZhWXulQIdeYXdPSjNH9DyZ68SZrZVwjRYc
d8vOP+nUJQKtBJLKrJfDRnpm+76cRK0Hrnnn+/12SqPu/BNyr6p42KAn5F4oSUvRMB+9KjqPGet2
6bxHdbtDZ3+fcxLf1x2unREHP+cvauaddTKz6TDl8Z1fInIx8vyIYGYLAv0ZKOyHni8dEpoxYTMj
VMoGBJN21RQkNtCuJ4LL3RGrE5btNzeZbAJz5YNyyX2e3fxa+9Nb5lefjsBhH8GnXQuBmF1WwMoM
g6XUaXc1eKJCzbcliJTY8PatXhxre3z1c1aCeUIdNMVq2AiFs2gQfR6m9lyAxWdOMDn00uAxXixD
K3a2qV1b4f/IJlNjpEsqMiM5I9XVt4lakcxSyCdrykn9AsiitEF/ooCbMr5OWXRyPYV2pyEfxA+i
hHbToudXEfmqJZEVlm9N+4Tsl20/gL20su0oFFRhuz42jbWrpElYkT2Y9/RfvXXPIo7/PL5rk5RV
0ddeBj/74brBlbIzaDYvS8Ih7re5gXQcsQkepHytye5O64Znig6oIKqqQY+HaAUpGC+rG5HZMkGe
yeYUicdU0Gd01sr7NpXlVxPVTDGehaZN5NfApc8bo527wsnEC2Nk9U7Y1FJmMw6pAS+KrnZXVkm+
dds42LoTSWN4/B2B/zrWGqKdu3OfLZr8tP5UZvccN+1WSfMVEAVioghrCTB2ioBIjhpqLaFFmWvN
Il2HbQavf5j8S5ZgW3SCt37itKl67z4NoGUPXkVDhjDZkCiEjogk9o2ZR3USKMQADqHbTiVLly+d
AzlWCt1Jc++3Otx0HfR1aTG8M9k94LaT5FcQfj1N5KhoHcYAU6+hcBiUfSNLQv2LFjJeVj9po/4j
Jal1FanEesys6pkzWRBWCEzQysrbutQe6Lr96Lri3StUGBuooFxrQIQ4JcMKLi5eG5QJiH28D2Cl
JLJ3SDSBR26bMb+4U5eFKkaLTUE6WScGphN+kaKtGYVVilKF0Vw4qBcLd6rWA5dbF4WcVvTtaNJO
k7FBWumwEQf6YtE+Z8RD8Gy1iHFTax92RLPWTBxMjD5OR89CPQO3ol2TSIU7yey+pSYe+dji2M3J
xyRmzNZGm7mOiBTM3dka6Tp2Ox0lGYVSDotMd4EZ2nFnAAUwkMzDQN0KGXXrVk4SRicuq7HSvjw5
HLQ6/fQrxTKBGlalh8brX2MfBxFcpefEg2poW+IySRKXECH3qjtlLa/cbNSEbXRjvS5Z5i9piR/K
8ZFQw5LSYR3yDnu5mLZC94NNQIFq7dCVXTtTMa7J5rmnJLHqO+YbuzpI+PPPoqcJ71ZvnJ1HPHY3
gxp2ImiuSWw/qXSyTwM5wVSHoyO4ZJwun5ORvBuVPApn+N6DDzDqV3Bs3/y8/zHYkfucdwSsed7s
HQ2dNYYEnUNXCwiFTD5rAR90l+oTKguyNcPWK/aGP++wqT47pv2GAek5la3Y0z4KuVsIbTWW+fIT
vT9Wmoz2RQZyr5l+dE27uDTM7xwUEQAhsSEMdV5EnJyvuxjxAGM/HF3r2LrVO4kGYxiYqTr6NK0Q
GZskdNWIDjhCoMQwxstIHe9VLjXdOm/upl6j/J49+qN151doVizPB0yhlRuTvKhNXbHNcZz5Q+hd
fY4GjefQkxEAmtwfMBzoQETWnogQuhMOwwMkoEXNPpg+zSb1I5YnlQUnG/wRgkRjTdo6MDGcmWYp
CDwm3hNKSJ4yzWn1pzePalpFjdg2rnOxPRjWbZTeqb6j9QLyx+jjxzKyr3lvX5WMr2zwFOYMlLj+
OO+L3Ll0pYUeyEEQ3OqVzSLjTgDZu3zvs5VAGA8/LEjYgzmjcUe+zMzFISPgSQ77pA2diO2QXiDJ
k1WAu6f1EDO7JIPpaMjvBdUIytiYHku9ptNJM/R/6vj+V1v9L/mz/7/1hZde6X9vC+8+m/y1mP5q
wF9+4V/+e8MBxkxTGNX6wr4AAvPvtrDz/3wXGEZAi5RiGg1bfuff0bT8kmtYLljnxWlv6Jj2/90W
9iBCUy7zLMeio+uS4v0/wJ1/hX96xJGarv/Tzg9a3nes33rCsxcBSOrmhPyEKPaYLlz84bhFI51q
ga2cBnWYo94Nyhz/wjTwmOPP8j9gnX8F+/68MnfF9HWHuGTXsumJ/wK2H/HOoDygf9LmVCo8Nv9v
nHkjbxNzmujZ6bkBRWGiQj7pu+Hm/ssT+g+XN35l0S7XBytsLzHUpkdO5k9W7V/A+p1N5kjlSli0
HmySxfVCa9PHg7SD0hY8dZNB2jYeClxHKSQrYsuNcte1sAj//oP8ivz4+TnoyNu044F1U5r87T5U
tAdp46AyS3MIwo9+NPkhrQNJpc5CfwX61VH/Umb811v/K/bj5yU900BWoPP9GZG/EV8HvYRAOmly
LeXsnHQrFZx7+vHYC6Ul/3Cf/xxglgdOH+Q0soNF4/DrY27VqLpel2hTsXfQTkMNkB6ybsC11CVE
GOCF0nHxzK3+9vf39T99Sdt1ec4O2AvLWn7+l+fbFkTPmBUJ3PQIGvfWVTKSRwvbHVxKSOb/+9fk
Peb9IaCPyzm/3dKKFdqfUitfQ9akm81RfxPjrsC7Kz/yxggO6XKr//4bLrfur3oORjABCibKEmIo
bNtbRvhfvqGa9R7XH42RCjnKm2OUPDzJfPEPl/nzRbV13VnCLnzeE/uP0TJhqYWqnK1JVXNOhMx9
SLvv+u2sMOIORrrFdoaMO6Oa+A9TxJ+P0IbEinAF7DdTp/cbGqSwWnBCFbE/o8P0sNJS2oQRgV8f
M5GxzT88wd/4zMtbwYPjMo5jM/eShfHr7fSIPihqk20cZmz57A2gYRG0kxNmGEmPXQUBBRsVnLxo
U3uLRvfYYSTCDa2oc5FIh1NQFGP9Dx/rz3vggQTy0XbxuH0UXr9+qtTXY8iRmFF6UBTTiVidaV10
QTqek0QE/zAX/aeLWUv8h46Jkaia3y42Tzq5jJhD1wGahVNX04si+gsnf2uP1cv/OnqXxc2wSRZg
+uP48+sXQ0KM+QJZxRrlRLADdsjozasKBfPfX+fP4esR5GG5AfR9g9Xmt+/URYYitj0m54dsqLOc
tGw3j8SLZTPFSaoiQfyuY3F+zMlNkv9w7T/nds9g+IJDZWllsfltDuqKFvsyikb4eiarG1u1iWO6
m2AkAOWdnnvsYPo/DJg/ZwW0Xeg9wel4/p8vTW2gYykipLDCnNVVo5X+zMzrh39/V/+Y1l3dXmJE
gmVuQA+2/Pwvcw/4EYQXfGPyfQ2NmoKMzlHt28c0oXYP/xHyNS/v5e8v+hO1/8uMxwTkYQReSFLL
VZf7/Zerlg1MFk6jBIBmgQhIUo39PVLJapW2Yvb3WgaKezekPrAI8osZUBPIiI+EHCkKKeBBD2QI
p9Y+7cHd/MOj/vlu/PLZeNBu4OFisTBB/7Gfsco06KZBmzAqVeWORA057KS7qMMNc/DJovXkCSeE
uEY5LtFJzsWhlQOFdhJ9P2k1o+p2UKaXC5gt+af3+o+XwENGqLPjMZc5zrV/u3EDNivoLZQjOuBm
35puyH/MINHcDaCA5I7iuaafk0xjYBpQPYHuzY0yN9NsAgFkg/jN8UacZL03eJhBBvPo0X0YNzhr
vZgyR6MmRLEVU3LqmC5GAdkPAK3hYdNk4mapEGR2+lE2DKb1YKYDwF3lo/0Zi0XyX2m4CKiiUW4G
L6T08+gq/3PIjULtW+wEcvH9LoYK0+f/mZMZeJzqaNzEE4bcbby8Ww0mbLnCe8OHQFd9rxojuepW
VGzNPFni9GCJvHsG9m19hM699lUuSLrknkQYKQZ1LalaAotVln8yIQkVq6GCuUhQTu6nL9KV6jbR
sT5t/n5E//5cmNXZxwckIejkDfHvrwMa3IkSZJ0CILxFIwQUz8o2dlhSx/n76yyrBX/qL+OT3hN/
n9wBF6qc4fj2b/OgVH3TBVBpKNMlrnjVTG0hkypqTPgcE1oeM7q5JVUv2eBorzrMYdY1SvBak+VG
sBxObesGeZpz6xZxVYSxGwj0JfM2S5EiKFNb2ZgHyTIYYZmwpkX3MyEiOBh48cRGIEen4Jhnu8WJ
B3cY/Mx27JIfszngDiDxvFrDokMxV0GXTBCtvY7ttC9VLb/rkE8bgPnp+JDYA7xUtlo48rmbyHUq
xGDtZJC/6tb13TIlJltyjWxS5mki17PpDyBtiIEm29htdrLTI2g4vmDuJ1iQdna6iBEKG/J/5HnF
TBplOuqbiEy6u7FqnDPsjrWZUrveAl/X6SkFGtB+DZXiTohJbW3PaUAz98b8zYpR2tmVNb/y0A3q
J65jhjV+sHZHZxEfU8vK02y1LB8eUQoHZF5ia1tg11R4JgkGBpLRquNTTBgVXIC9weyDACWLJZRO
1t5F1GHuaxuwAL2p/NNue7hYgagXkU3mtMY6rqTaRX186YOqtnZN5jcVmW9t8EVTqaFIr2nOd9oX
alqXxozHLbEUtEirRT1Db7O/6vQT7gwQPgeXcXJDhRgSW2dt3Sbwt42Fvp2br98Wk92AydHkLvH7
Fr6W4XTNJi5qu9vrhvMpoumHJgWdTrivwfeGEXUvSBdclX2/uGITCmPZaFgvnV4b+zHwqXdk0TNK
SvPa6MAyh9n8MBCXbIC6+ZQZZ83A7zrR1g/gguirmLrKecpdeUKV4dxXAQjr1dzHbkefykJZpznN
F0B6clchD7rmbvB7I73Nogpvn4tVGqZD35jjhJkjp9dgzxkANN8ynquRRJkdCdEmDfxKvzOlHQOg
cGgPxxWoiWR+b8aB/ZgjITEPVF+q1OrvUXp1mywN6h0lPCpanKXKHewKckgYiF3IrNU667TnDkqN
JJhW07ojwvAu3xRRCpI+SRrv0YjlozCjLj5yaMmIcNYt3CxFgmMqqBy5mUHMf2tVN3MnUydjxohj
lhHNzkBRlT14X03fZWrUw94ARARtSR05Zru83MnLYAlUFrIBtQwyocNtT9OcuuP83EjnWXJKXXFX
HapfxYECqtqMrOOrkYmLkvyIhEbL0y0UFQOc/hA4H6YM5nqdl52Rha1VqAtyZ6KCZ4HYUgFCW8cO
cOskU7juYFNvFnHwHUBo7ULkBkd4aDyRCXtgcMRTgdr4gPPqARBnfddPdfIhQCwdijK7kR2iCcDg
oZubDFPntVJAIWBxUFgr0uEHu52PwGZxU9rwBsbF/i6R4jGebfug5qUXMeT3SBEu2lSSCFHb2jcZ
zRdHYaFO4+TFAICP5tSPgw8xYjKZ/ek46fGZSSpeef2w8ToaM9Rxw8Cti41q7ZcYXSkJDubF0Ehs
7ZwKd9L8ZHk4MHJan7GrzkWMusFwQbNohrVDmvTVE+pe+eZL4FRv6JCeAmcxWbklEuieFlAbq1c9
8HpQPNX0zv7uXlnzo68Tz6S11D9Mg5RcWiHFuixopUI/uqkYY5mIVkNj3NcREbCChRefNZQLo6KR
Mih33UBcDWmlXTJYDxUZ5LhoZHzD9pMOCT5r3IvoCcdy0m7BQYxEQeCANCB4cwXdOSpX6KFJWRXB
IApdAZqijq3ytjACDE51RFvfoo8xdtae/D7s9pZ8RJG0Y6szs0Eg9pQaJw28TF8BXnkwLd4hvygv
iMjW6PhzdsLJpy+EfWD35vghAqKF3Gs4HykbDyAwuaY+uszpvjsQro4R79kNXcNqbZOfYkBYDkel
EexbDRcSXbX1oJnqwdYaoi/y4kmfhtPsNc2mCZZDRoyQFNYNYvj5wG7iPLfkctBa/mxno0JFQ9ps
ZuanwcAUlEbHlmjQHYHGxUrDCN3B8INS6wUUkpWFFDQRmwrr2G1GJg1yoRKiiqHzYHLvsV6ytou2
BwhpbDUnvsvYf62oUqhV5ox3qfTfY5cuD3NsDOoP8ValiffWRHSEhcDYF4WH9biJ6XRomHUohMdn
zLvvpkAEKFL/CGoA8WlWfPnoFmic5skXx0OxtjNyjvypBOYezcWpyZx869tB9kAibPY0RzUPxaRm
PVTavNErmAodiTxhGqfwZfUdu2YEUiZyetf8NAkLZ9Rx8u+RbZ+TvPAPTTXdC8PeG+PwkBfVTddX
90Wr5Hel6rskThxczN5E6wVI4EQYZiky6zCDIqe4RFSPC4qe/gPm5QwbO7mwtzOz8z2WxnvdKQkH
GdXOdWHslOps1YjPnMp+KsEKRH4Qr/w6vspUHGvNuZnVcGeKmomuH25NO71NvQqmHfAfh3rJPh2H
r3LGOFtW042IDeaNorgZ4GjhOhcl0mD9C/tVNfFQTDIEllaSY46nlFiKVZmb0GSyEQ90vKsX4TC7
DO+AUesOaBKAM5Ac9SpbHniOPiEecJuAWsLgYS9iaZHeIsoD06y7+KyL4gkJ0TsnG1zSTUv/PUVw
HTZU4RiLs02kFeLsup2OXRPgrOyDFyZwAnCS+Uc0ANpYGTGLuOVK9ilajKXZ1JcMoWpl4k8t/bm/
GwktQV4GkA8507QSCTG52D4JrIZnGopyQjQYye2ApKPW0x0uXXzmkKcKet8pWqB15aArbar8ddQC
DyJe8aETp76iGhBsgX6sSFwn/scWgFIG61Kwj16PY/ToFjW2PElRBmEeuoPqNR6N0xAH6pJGab93
YtsIaeDXZOZo34YKuXOWT3SEq+gW2UUE7Au8RJ4e9Owx8uJ9NE7hNBDSA4YLe87Zg7Kq+w2rcVH0
a4KNsWCnNbLOyNogLPnA0//ueskBLArScHd+dHSsM/g6vMOI52Td5g2/kVOraszMIB2uIgsHayXs
up02ZpKOkXn1yZ9x9Ae6W9iTUQa4lvYccWrDCLpGdXVlp7HVgxnFSlqFVDQ+zGw4tkl5mnW4mbpJ
FBTMdiR02jZGwDR4/pWq8hPhzh+ysLdO52yoHG3oYm3K0nsYnfyC/y5bzXn64jVzWFvjU+knTN2s
sC3IVnuw7W2HMGlr+dmV+mm2Vf1AIysnuq+24E1GBYw5o+dxAI4Py0K2t5Bq2bC77Yp8A3wREYqu
JSw5KawdbT9a2WPzUBO81GhatfWpp62cYdnwaOWz3kFl8ZR+Q6DfvRl7t3ZOuclV2glg3uLzSdF5
E6HAkEJ+UmbxSbMT4HQO2jGj0wrMj27wI6Hag+d7goGJGDVUwXQlm+s0+8VN6qrhFtLBuzeBwvRI
R7gpfXbk7KZpQtZXD4XupZ9dyE3kl1g69G0PemFDggwG/Eh7SjiVPMZ+8OYivieJ4QDM/N53tUcn
0tZdS4EQQdBXgt2WY6jF0c3zfugB0pXEpTsNlAYivjUjaTOLtckiwBZ7eKHW/drjV6BT51Ubt/Af
3RHjiDDM7ZJ4uVMzaTR+bj2msf9AOqpHWaO+o3+DNFSVt7qJX5wo9h/2qB2brjLXZMYTZ2t59ypD
geQBJ97kMRLzlJCCFrIltVnvwCZth7ayJfOxwZYknCykaH7B3+mtW/j2W9otd2Ut39Kmd0kaEJeS
gEr2fSpTkGBoaBsZ5gq054o6Er3o6rnVTfCMU/VRWuOdUQX2oUKZ94Q8Pwd70sGZjWLic4xWHYdx
vnQ4Z0LNjIctweY40+spJx9F1K+Ii2/MrDonLGCIe7QIKYPuov8aE31FLTA9M+4AFCfDS1dAySry
iXmO7cjMFHrjBXScwxxSyj4S5bvW0brtugVfL5JL3UUXrCXHcej7VZXLYFeVHavOhPRPs8d0De0C
R5+PMQamjUQwNjcof9wolE1KiLbMn+u53aP+ZzpjZlnptbeZCAy+yRyJcMsyAcEWT2isPmen9q96
3IqzTrf0WHoESeQJj1nhpd1k7hifrQF/YhodxGjuaAyhRym4sJtp0Pg93iB/jHZFpl2lD8mhnZ5R
ZzyXAU3VcYoPngc3ZNJCvSMSpVXWTdm1d9gCshVygxtrxjLioExBlOKweLHJAQJy3wfeY4nXZ+3M
zRUh7fepWFDF1r7P9YXmyW3SfF+FWT9CIGqf7Fl7MpJaP9V+eQeA5b42iGbqkZBiBnsBpL+zCt47
7F03sLIVwDLz2DjBcZ7Vxq8x6usNxxJOMCzVW/gbzFGlt7X7hvQataGOccjmjk503Ba3PpkSxhrc
3HRjNs6wqYcF7BXdGTYxlwMKBCom0SGo8i1+g+c8y7F0ZoClDQ61KvU5KRtfXaWWdxfagNA9d+Nl
HmjljDhEwoQiU+fMWg6WzxnVTBFwyxEupYbTp0eCMQZPHBi7h4Boa4z9upbmJFFUgllFwv8CSm3o
8y3RjFN67yYNy/TUBVm7d9JBnBGSpXcqLvGMlAOTn9a0bBlrK7FuTYRsVLN+Ks8Iu2KjGRNL9EEl
x3nWhlztNV2Mt/B2YlJAlKeeq0hWlyoh4mytG4mWbROnN69RpUUs1sYQuUSzZhmaeIKsQl4pH/11
O6Li7Y3HEimWcYNy0Xt0q05ciTKNwz6eLrMZPaL1uTOo8L8ppeyw9l+Z76q1nBY40WX0GqyCtSmP
bkyY4CKlkRnICr17wV6P01G11iqIIOag/RvuHHSbW496ltZyWJCkBWrxo0JUMJPCuFYqu484PGdz
fzVRxVEILtZTA8M5D5yLEhmlj6mUZ/BeeJPiqI3eHCHTi5DVppQevkgUqxFp9uFU2291g5krN6Px
AEK7Ym5H88wvzUCmNMbu2mlYZZoxPs6WjIn6UEgKiuYElOJbmmCNamu9f2w886Xwq2eyRijCZQWl
8Ep4b1I5GmeOyCCkRM6nJADJIz3xTaROTfWx0YlmYi6BW+g8Z5OfPeRV/N3MeWEZG6WzAu62tjVU
eF7W4WsYJCzJqCzgug0zkNs4roUViqEZ8foXe8hZB82q75PeunRzmYQCwfmJ9vpbmcoSCuOkHkSl
5cNNr/rilXNZ/FYXjX/NFquOSvzsPq5MKruJgq+N5YNewnhPgRLUqU/cjztf1QC8ErjYtCt7l/lM
GpykpMBGU8TOAy/4a9uoa8Ju/lIEII3R1ZXpRhZKe+IgTMU1orHzgNIQgqPegBRiYX2sMKDcZPMs
r57XT0dvDr7NOpkwYM2vsSW/2TyHU2kT3y28YH7W3JyBwKat3bTABZ8yHBArVLBiM4oufwKqu2zA
c+fBiGO+gmtA4qbdd1Ad/DXluOO1mgPxDqHLfXfIuHvuMwcPamc/14bunwTJIBcZoynCSSXPmR8N
bCXoomOD0leyVoCZJvPkNwPas8rBxgguQhcGTfxWvUuvPfNY6KCNzStt5ixsnOpurMsRlDDVJ96Y
LcrYmlqbLU60R4pNg2rnMBRdf/BLAAfJgCOgrJzhyULFLtdN4H43jc7c4ABHDNbMxtYOcgMpgdlv
0iBPN14QbBJKQysbiTc2HQwKuIGJD+rpsevT/OAOiViXppUeZ71Fy45jeJWAu1l5yOlXjd9+h8n/
Ja1iO/mYATP2iusMufImEZYVZuXUyt2EM7V8iBs918LcdJtzV2EoWlmwxJ4worMumBUZaYD1XiiS
oKMaXcRfiAGMk5kofUcaPfUzbcIh3vXXyWInjeQ6Owy4hcPO0RfiXaOG7aBX7R4epBcqIrGQ5ptg
hMrJlbdN7qJpj5G6we4hP7d0rXiNkjJ+8PTUOcMBxNpo5iGBuNlL1iXipYDqiKavHXHFVgBHTJE2
YBcD65OwCIMmgaUQncVJ83/cncly41ibnm9FUZvujjDUmIfF3xEpihQlSkplSjluGJCEIkBiIgYS
oMMR3vgivPbqX3jnpXd1J74SP4cUqwSKlcoU4Eq5tOj+M5V1AJzhO9/wvu/nOrQ21s8Btut96ugw
MKdZrtylItNMvDSfHtOJF0eFszPRoXH4UzZkbUCRqvEFcRerOjW1AcKjCxJItgV6GJOmS9a7RA7i
mLa/OhtyWMP6pH8NWWvO9xIxrUkxhaMlL2qT4GTlO3jc9iQdnynIdiWnizHMMrLU5HaFyGage0Wx
XHB6wXZDrEeTJPsKVC5bftaQgtMuadSmTW4dFfb9uUx/LajFUZmDOKSs8DGPinVVAnR3vwTxhuwk
cHW5xyVBLbLG6y/wtWXlZD4fa8Ypd4WZEALRN/RajnTzdhJNzCtUCFaTobUuJ2TzWT49xT2tdRyK
OB+WNBK034ULnLwzmvch+jNGUnU5BJFffErQNfF78czkL6pFpUGKrSvwBSRC4Oic+SrtjgQIT9P8
Xq6iJna2zOowuoSDW12FdTnNBlopa0N/sTARIaBFNfEVeUfy2VlUy7d0sJHpjynbiVcgZoTCygIS
aX9q0EWSUpkhT47nk6VUDWhCVs6HpOXRd6p8E11SipeRc8TNBVfIWoAlO9OCcWH34WLxepJ6TLh9
oqykdzW9ceDPz28jyzrR1OUJaoHvq+UM/Zop6WdHuZOg40dJ/jabpegQ5uggFinmhv5gwwUp5ndI
BcIByH1lxGp/8fFq/UXp2YW86s+s5epLDkZYt8lG1khn4gSRuyPiIt/Qr5dEPkW1NKEskXARQbw/
gJ1pEWp+zfwlCoHwoCkbTXJlQBQ/jgCv0tt3kt3T2GBIj4evyqQwLxMTMcQZTWonC8ih/Cf6NSnz
2Y3mlEK+Ip0OS6O6tQvYtlN/ZQ3neNt9Qii/PKI/uXWW8K5H05lls8SkKWlvrMXk62YLJCtRdCwS
E+Z9aFuIb6BYNakysz7J9QXSdXFaVxwReltp56Ulx7cTnZ7qPShSC/1sni8jjVyDKLcOlKU6XQ6B
/xHQI0Sf2cexXxAXJJZGeELcWJZkd0LnJEnsWofmi7w00EfbcHp+ltIKQlvOTWsUB1IOw4FWwtGA
DWPnA22xqOSRFeWS8ZZeGJY5VJNAsvq6BMRgHK+A2yvoIJqjZSprySnLG9DTdKGqKxqJQlY9t6w5
sDHQKlRhQXPQow6WqYrYAGj1yU0R1qF2PqtkTIG5kPi/NVYIxoKcOIgJpTnU+VU8Ps+Q5i8GFV2J
/IFv6KmMdbHR+aT1XaKdRwrqedfgwTNl5BRGHg7lIFwthzY9BVMYlWszsbCnZfR1YZrz4ErP0Rq+
QPjUQtZ1Webp9Ah5Ezi6jhnJ0oVjIv06ZGR6cILWhMJZIEJfaNn87UTPiLBUa1afGdBD7mx9lr9l
D6+KQbbQCgmp1BTtotJBTlPLqhQ8puTnw0giDAzR4hxfzWSoQeDIlqLm83Fe5NAxxmkO0WJJ9XKC
33m5mqAsRS3uV8dafeJKJcjCAR/NM61+i/EuRgFtJGKw8sPId8wT4AoC+bEklwPZ8yRSE0T/Vj6d
QyUkipS5g28U60ukl2gemYnie11R1+oZZqndl/ZUGlAzH38ew0xURFrN/xzlgb8coM2/pHcBTgft
PycVviVCofV5nKU+Tl3AXjBybT4KLY1EkB+azmVU1dVQDWxYDaUDA2hlxGOIFbMa+kpa47lHeZzf
iLLKoKS/0Ocqm8FziVHXv5tLMyQ6M+N8Mp7NkDdVahDijvpukdPH52SJXEnPQiP+dCXL16UK/0Iy
0KMEnmGSyFk3FQjzMcRWWI3SpFTPYKnJc3DOtXSilqFHMxckI5zx/FrNVKIaEnI6X1KvloR/2VeH
Rbv2KZ98nQWx4Lk7+XER6zEsLSNU6JcjMadQivFm0Vu4WWWii3euBWf0NqiuLCLVK4t913NU7ZNO
I46gR6VWvQ3JIlA4s5AHo8JRf5hRaP3oz7Tk3UyxPmuIaB0vlQjFg2oxRuSjTKv+zK6v6KouYxno
XU7v8/TCzjKLZH1hv5055RLqJulsyAmgp/04ny1OISKGJ7Y5c26XZVicoEmQQLyL80t6ddJKiAwl
0behwk0W1m7uf1TksTay0vI2m6lhH1jhqRWMq3MUQc1jbgwkeQtLOwNelFJhylLXCmYBksJzte7P
sljkSOn9mAyoJmr90JhDA0FeSL8tJX9S9iQnnsP3nkXssNnSrN25NZsuUWyWVML+aXAlujF99vW6
+LwMba4JTX4nMdIFvevMtyX0NajyqIafyVSOoZtSMrtc4ooMaMS3uIdRn7+LaZV3JWXl2VSxyBsp
5hJFXwcY4ZGRaSSKlKmh04w4WWlffAEkL5AQ7iPZGV/mOtqrmQUOAHorV3NPKaezk2gq07cQoA5s
Z3nlf/XHpo3eZSKP4eBXE0qwaYpdtYGDRwjuHy0hFIA5U1HdJGeoOKZKmiRCq2WZGjLZ/eWE9q2Z
bR/TYs261uSYcAD05gkFSVR6Y3+snvgh3DW6WYZInCzj1QBp4vnFRFpktzB0tcvpbOGVILXBec9R
T4SH3UO3ogiOtUiS6TaUVMi94ogaNIgcKQG5LDhQxgk4+EA6KlZj/V2lWssvaZ6qzvF4gfIMnaqN
9/FkieeRpWEfcq19SQLHhiM3HsKmHRK/BYNcLmlDKlfvwYRICLrHxbuMqhjua5CIhr7AIxCaHswR
B/yUIwRH5DY2tNOJwU48qqrEej8OQADYyTQ8dbKFM0ynJfIHU4sMHVyyqS0nZxzZ01nsr76ApiOr
PSH3KE/N7J2ko83k4/YT0ebT2XWpLZXPS4QmLukMu+BuVn3yOKb6Vq2cjzNT5FfhYE1PSkMJjuUE
bAFwPAQ7cfCJ7XJ1SCcL7WTsz8qrVQpRpxehV0y90vG05Ti/B5TvhVOoFNm8LN3FVLUguehz+MF0
giBJV/IcanoUuyFkUBLv2UsV/i5o4LPaygd2qCC7g5qGPpdQk4wXp8jKQ1mrjDNVhdKhWYjbOUn9
JVcR5gZI8iGKUPJDow5jIrr4pTryQPJ5YiC3iLsAXnCs0tdJnqMMAzAoKgZSJPwbSQqP41pQocnT
nc+IxukbVvnvSYXHI3pvvl/gOS9sGq7DLSOckErKkRqw27OkktmsRk3IPEF+xx/lGUL6DiSQETiP
goXAJjpLhws4IoeFwMj1Sl4mKD06aGKzidFKogcGOhx95KduLHl6G4EXG9AscXJMQbCP76V8QIlm
SKp9ehY59dcUaUchBKh4EoIWvUBDBAWaUP1hZadLuvWi4Eq5IF/V9L6obP+MJr7OJ7i4EQlLqw74
L5QptnIR5dNje0xgUCL56kMwiaVRKBFWJ9AUb6o8Lc5U9AxHE67no8wvZ0Pa5tBcHsr023xuk1Cy
0JmmTOyP7Bmd4n2Ampd2mJJDJ+1cI1x0Qk6RIISwC8qQBvLPWciwF6P0JpAl4EoY1T7iecYg4RYc
6HSt79dSZB2n5F4u0P8jFyzTqTQO6CSl5JYzKuKMW9BAF0IeW/U5HXTnH4wxQWxEpvKzZEqndS2d
JXUpoxU5TZJzstiwf7KvQWlEV2VpOCNUSYIzVTGU4TyT8g9jW1dG2Vy2z5PJfH5P8lgeBdJ8MkJs
eQF/K4DTNZnKb0F4SeM+9oyqA2Uyij6TuGcU02iYQjQ+cmzhMyYr+hZX2qxfw+saqKpkoLwwM4qr
0oylSzugbDEh8L9JpdS+GoM47YfwUYfqZFUJqlqYvJfV1LW1PD7PEY5IBnmNLoeVJjBK9XqK8iL9
52nkMqatWkZ+Gqmus2mkjsyK0OuiJs39Hu1TKsMr0WWgtyDVeyYtSDUKl5EKUAIvc67MjseyVZ2Q
M1HOrGVIB6gxXxBnALCmSzKbg1mY52dmVTn0kalr+yyhw54ocidfayxNNeRUO9dZMgvpQpxGFYIH
eU6fg5L+r3WlYAMg8fdr4GrDCGZvH2wCpy0wsuzTOMPFJPdh0/Z3IS+g8JG5k0dVJumw/LWp2tMg
O37QJ6r8q2/Dgy0yfLJF7evyh9Qw83dLXZc+xEGpXmSxlZ2titWn6dyOLipCrHfoumdoO5v0zotq
aMXpJNJOTWteZqTRVYSqlhTHjrV4QWQvVzWK4UbYNwgM5SMIQGpyGpoxVh4Gs0L+epJBj5SKCfLX
ZiGXvcRI4zsac/ll31FX4w/+vJj9ik6CQ01F4i6w0VbpFYXMtsmdBcTXOEBR5ShNgumNmtaGfgQq
TrWhhs0NfGAlHxV5PjvBoOGzhcYKDBhx4xLIr6UM8mIFvY9C+zUYhop8dplcST7Rwk20xPpB9eNz
xrRMejsnoTcFQIMAzEcdTAXO09ScnNlxLBoSlaY2VGMSDXIaBcVR5SeUPPRqgQ6Sv0iVuqfo5cSD
owW9UEUoLE0RllC1GO32fDk/o/Uw9sHQKqoY2uoc2RQizXARX9CvYvxJXa1ufeQRqMhT+54Z2DH6
mZ7TvKe61Cp5NrBSaYnYtymiZD2514XSi5yOhb7PRWKVXwI2OdnEKoByLGjISWDY/Xml0yNtnKaI
i4O6it8aIKYmfUBoWD287aECt5h+8QGZpVKbzuGXjpMTZRJBzDZrGLL4KhIdCyQb5WrTgsuWBwPa
rpzkhrHs+2WcX4RTZFOyEJojkQHpQlSPj2QFdMs0M5wBqmtI/xA09LTKvnMs6HyI6Ogn0VwpPk0l
ZXLqJMjuokozz4ako+YcIIAQBLvo7M6ryRXzDY4IPN5oRlNnsKfLBHE4iDgDWt6QPF6xSJJfpMcr
qhjSyJFXQvaQ2BOIzdJW+GV8sdKV1ZXtpBpZ+Xoirc6wq9RoUUYXPbBJelEfpQUevRzYfHa/Corp
KTIHEIX5ndzPMdIUkKM5GgglEBUCkslwYWp0TDDk5YIWlibKizBASwRt9PdLyowDeAbUhywdEFZl
fKXLuyFx+YvdpxrWkAir+LyKg+VQ0dIQx8GO0TWiS+JnrTQoqKaJbn3OUMVF0SmrowvUdqejpVzx
Hjh9Y2pexMuTUl7AgpevmG2Mc55MWcM4WZ0GJGCfBV0+gVyC0jFlGa6WTexr78C/k6Qs9EWWPMDp
VzYk+94yMk0aFGHkSMbgImCzRNRZWEIyxS5civUWheAizyDIOETBwyWKwezYKgbgijWsrhwqknhj
0ypGdrzQStEQsPAlL0J5koZqZRItN/jhHyL2tWmp2+D+nXjJpRt5+W533lfZdxcU7Z/z/i6oKHix
N8mSx9Q/VRBxHnrvyoeaoSL7KnOhAA5XgckDJir+8YuC7iukBItMHr9DQ4ffbJvvaoeGAXkeFga8
CAeK1h/cP+XQJuOrICGLoKwqaIE/wP3j3zc3qArLRbVNywLHAEcCshS/f4SnlwxJNUoIur2QbDXl
zCSTi165gBtHgwQQPUcVlb2vehGQZS8XNUzWyZQGSThU9CQfhoo6Nftkr/Ajo1SV+/HENs/zvMhX
wDZJ8RyvkFW80dUVNdzIzKz7mWYvHWAZiLScG2qxPF6CT4qO6akzR09SzzxLr9TqhLqGNYjqwiBj
PEato6Q0SK+wyXLxVo91Uork/yPk/ZC4+xBWEG/GwXw1ppnofOWf2KVuD5IFyOQepBUNh1wCjM6N
XVG4opYCq7vKvtYwKy90+AMgGnIr/6DpcycAsQvFoGeNdQpTegpwtAeFn25ahhLhhSmA77jSJXlI
2KS9S0D0euacG4Q7LEvOCBGQPCSgDFDetAP7S1EVQIfoF4dG6HhqcaxjTKWQkjIQc3Hk2Zktp2l5
GdaFap9Y88QfagjQUkZZGao81GkTdxOuNDo6yOWqgskdUqIDrxxd0hudxLjPdH+hl6nxKUf0i7xx
WScjC2AU8K0ywWwWNPOZ95HJ6pM5RCaOfGBawBaLTLjqS3VxJdsprgDx0OIDAqT0iQC6CWZ3YozJ
rzpj2rkdlRY6GEepDn5xVhr6RWVUs7d0z9JujbjUSqJdGx/TTkqHyKSkc8lFjbr2mRosVKRPw1IZ
UpMJj2lPXb1LyHeW/XhVcbvNFHz6xdI3EZmjbHsVJ3D8AekprDPdjuFdB5/moBk+mmoh041hLIPV
ptSgH4WBA8uCvnZQsAi131szKfzIBqc4US5MYKu2hOJUXxrHQMbysZE6x+jAZdnlrIqzqxUlthFt
sKi2g1hYlMckTOc2bdNS5WMESojtbyjoxlCjnvQnxnw+7VMopRJA4cuVzTEaTfSGVj7oprRwA9nR
V8cklGi7GM6BhZDv1Qt0p3ChUMapHTLnfmplX0g40BZoVZTVxWQmoU+LCC8l+hmO7fvZpECbZFrL
PMMBWUOk4qPuQgY2PI1ikwgnQNrewVFFOvRIssvZVe7EVtqzUYbibpO5+Hr2SjhhJBCJY5coZgGu
k3KeYEiYkiPqUualHUuoySpAtN/q00VCB7pquYA9X8mBB1fIT8i6pYsLR8onZwYWaGip0jREYKGI
o2Oye1l0luhaeponVjQfGJGCtKkTT5AOUeSFSAOW2kU9Bno8cebVO2tp53iZyzk4sjrQ6bUT+bn8
LgpkOT5NNak6j+B8sYljmQbO6txR9JsisuhNhBVFJmttl3/oAvu5zPSHVz12C7cPrq6o35VeVr/3
cpJ1NJnfcHfFb69goxU3ycv+0bcHemgQf1On3j9+uUvKuBBvADI1fnx/KeKaaFx661dav++3Rghd
Pqu8Z2hTP6RrhmJDQvvlIEziycPfS9x60HEpIVqKs/l5vIzf+vpvf9hmGr/9b7716t56RU7v//EL
BJ1Wn66rh4bOlU9rRUAa/MBZfTQDyqFhGUyLDAGL5zzaFH+27N/+qO4+XPAvW325JhZd1WQo7Jsv
x2159OWadqjoBmleBYdY/DAxr2sGhDfVbgp061ABe2GAkNjs7ub2V5xDRPnpAkAs8Dp3P1oSLWdA
P6QbpqZbOK7rH87To02gWIcGiQUoUbDPXtnqb95oxw7/gNFj8Q0bzSNZ31l1nY0vQ57XjFe68R3u
VuKTtkuP5bNBp5KS33yn2lh6VT50ILEjBbH57Ws8/62Nv3GomYJaaXEBrH8aU4ASDF3BDSZhc8xe
kfW3Wh9851CceWRslM36Nq0/n65pNgoLr9b6s2nbHgCDC5DV1dWH1W/aAVU/pLjowMB+rb6PyFu0
cgEM+5DtTYcZjMD6Z8cEiE2gwOAXJPSH4/HaLgG2basp0JkCzoChWc1v5+7HLUS5AJ7P+uf1uT/6
5pVefgMarK/OupLN2nxj0waoGrtjPb2vyPCRF2i74qysTTyDItdmUzePvaYg10WeDXmvza83l8wr
mgKz7Qyw7mhKICNGVmr909z69iEOBp6Bszlbr+jLRdK11Wk3tUPkKywMHuIa4qf55aqYGNK1W3P4
+nweu7XXS2szhFgQcmtuexVzZ3MTbA+Fs3EvX9HiO229PU1sbKGf5hDMPwpyVAU/QOTUue3XP6/u
xCtK22/XqVGo1AtlW99sfGzIoylQVDrhiV88HIvXt/EVs+1NryHfaKMJa1sPU9C87RT9UNcJeADN
v7Y7j3C0pd0zzEMWHh61Ke578dNYflxdpPCwisrmanlFp36Td3u5j6Mrh2Jfc91tvnvny3HzxN8j
NPYwMa/v7Fttp8BQufQMkzYyTZNPdItjT7F7m916dSYfjGZ7y6fQyxPjjojWww5obn3l0FKEpOYj
w/i6YhxVbWv5dE4/8Aii/b2xvn1IFpgeqEjnbX42XtYrMgIQT9saQM65omnk+B9uuJ37Tz4UkA/z
wcd4TZ/utPb2Of6K4ZDjfcjkNX1eLKBC4ZtdJuwkP6/uChBKsK28fmo8Jrqk8OF2rj2DSBAtY0KC
13blrzEpbT/asUGqGHLT6ouiBrKaIr/9+j667V7Xyd1TzcDJ2173TWMvg9RRSHsCq3+de/2JbvmP
lnIN/B3Rn9qibrX+2Vl9AE42NlAIGL7OGSDb3va4m4cKKVvUWx9M2hNHn8wHdwGpvc3PqzsHbY+B
IR8i/kZpZxvNNzcBiW1TRLvbPSC/OktAxbHtJqC+QTZDpU3UZpFx7B8FvCanBIeIpkWbY/D6bj3o
bi2nwHAOTQtZaFXAG8RPcwoIeMn/sQusrd/32s6B2TbrQeRDxwbB9HqwBE3XR7IOqezryLk+lD9e
3y4gRdtyF1DmVjEDfOFe90+1D9GcBvb26gLfdbjazgXishMxz+8FvOYBkARuVwdFuy2Bvr7lV/W2
y29ohw6aIGjibWzAjhGQAAEY6GDr290hMuKvK/5VHhJyL88BaRhClPgdy2jeg+L88wtOx3ZyNrfO
d4V/3/GPfocJ9vwgvF8DBAMv34cj/LN/sAWTPf39AzpuDYHDoRUa5qh2IV7PdwJAb/yHAj+4eZcN
bk78+T8acMI1sO3RL7dAt/VzH/7zhw9++iq/w+Ke/qoJd/vx3z/6SkvTaC1BFygLXL5DQofT+jf8
SpL0UAxUKlAkPTQ8uL/lV8qaQq6FjAxOOhvXodHC328tRVZRV20a6dAQiogUoN1f/JUbk9k4dttp
HgZe5mZ3fr02S/XDQRM8n3/8AuEnmwTuY4yxzdX5h314Akb+/Zr+1rDvyzxvjqqKyKPtsDe//e9s
FtTediRhElWRM/r2wPvM2V9jyUzRWETnFeHzAUSgDYX1F++Lfd/+6Fra7pHGxvmu3z/MuVgCU6TU
uVx1XCwLvh5Wu/VXsp//WNTmDbZhpz367Q9eYS88Km8iLwvu3Pjg2o2SxokRoPw/XudlJ+aIPnXl
fWNYtYNhrxOkjpP44DQP3fg+376nWDWtg+F7yV2SH/zryPNC+vT8277HiGij7eRcJlnhe1l8cOFm
gRu7+54joqe2z+klyWzv2B18w4Du4ds3FNNvdTGmd49pL7z7g+uC/5cfJL8erKk0sbdjfkX3kraz
M8i8+M4/QP2/fjp+B7P/MP411Nv1YrNhD97EBVdXEdwdnO/uX0HZbftJJ6UbbUcRi4Lhaj3m0HOz
+4dddCC+4eIOnWc33P5d4xBCuWn/xFGQBbcwfLYjiS+hArb9415O0Xdd40iPBXkRufnD52xH3Dyg
gze/9JYHPTf07pO46S5wVW4f9vLXvwxKbzvK+pVFl7q2W+ajG5duUW4H2owLVKvtuJdumTVH7eLM
ign+6rnC+G9fcf3GoiLU9o2vguLORdZ3n8XEB+7gAW5augfiE07KIPYal6Oy7uK65oa9fINcMTHN
OXeM9q/NJZX7bhjunRdRl2w78dcuNMSDoRd6sfufDt7kdx4C3VzywtjciBOLk3LvHtAq2G/MGaFJ
+4ffJDNvZ9ZIuXYxbjxpvq3WxduWCzdsLLEqmvy2XYFPLG+Qryd8UBboDm+HFIeLiH77x5dvzSdO
pipYgG3fmw5ZaeplcNv3WHQDowtACDIUoGAQZIaAYrR9Ino7j/yTiwAhhYO3JaqS+Iv7DggP5cmo
K1Cysh2Rs332s/eFOH9NeCf6cZp/x1Anm4h1b27rLowHLSiCRfOmVzs4LEeZuwrC7WYVZ1DrwB8V
MbH3eFCBHWl7HnoiILttToHRgaHr35UuXRq3LyjmwOzgdR98cu5fwq7HgwuoYtu5GLjhTHgm++yA
9eyx34Tx38pCnZT1zltTBG7/2tdlxtGIGlsDbnH7ga/czJ2Ubr0daeOpdeCRXHm7rmUXlj0rd192
ja5quys+ItuzKvExHk8DmePtH//sTv151wDAAsoyuOuNbJp4z/+npZiX5rGy8rYxtx3sXML0gM2w
doiO3Ox2N5P13No9f5bfIP8VhM1NoXRwNMTbYjibQXkHqZkb3zs4cn2X4Hn78WvfsIt7ya0jPPw9
KT0BpWl7/Ho7u6MLZ/aYHncxudPt261vpw4i0O248cF7D7HkMLhrPKGD7XFCzsttpmUFSrftJJN3
uvfoJ5U2LhFBVmo78tANdhJBXRReztjHO+uHLln7tyVUxs0M5jt5GqODeFIIwOVeRnp0+5rr61T0
eW87x1fIAxXJwfvgrikuJwAVbcfexPajoCg24eWltwiaFkSAfLt5ynl513REoUS1H5sMRBzcu/eb
dERy606asyQUFtq+/02ZzTbz02NfUoLYYwyh+rd/0GY5PgYxOZZi/UXkpg82VoGUVHNluih1HGWc
39w/+Ej37mCvkUelo/13fbj+5hM62Mg0qSA52LBvqiDet136Xpm5d25zS1kd3CXXbtMrUq0O7Nu1
SNTRmobqTFA2N4vg27edi83uxIUp/N/+GXpRI3IwuihLrj/gwuUJXkOITLCIOrNDm1vg4F8Hmcs5
+7ftvAh7rZGTevZW/HmeP5X9DlA7eL9/7IRXUevuETc3vR6tA2OK2fTi3VKEgPz98fUvK55feNXO
Xax0kfzYHK8r4DOZt7b9F8JTAVq+feO1R//8/nw+umlkSRuj6x1YoR7zm7nhwQOCoTE+0vTfMsrY
rO+rFFKYv7313MbU/B4X//kCb8b/eQcY0DCVxu+J20U+lHl8Ap9sHt7kjjl45t804Jg/C8zyq8Cy
PN4JlsAfNw/iwyd/5xb4vVTfGBbw3xPL8YPj7kAZYA21HJEuRkkz8qIML8Rm2nz+GqOy94it74hW
Y7/Bg+AA7zjrHN2WE7GGWux7501ho9U7vxUnofnG+3BirZ5xhSbrZBc6sA9zt/OU8g911e81cOwZ
d2cj7gN9tn/QkUubx7sHQM92S4qLhibdT5C07R934eUJDZ3dqLlUMImegJM7eJg78TPvtvFVe7De
7R/U215HoAcEmEg4Haz05nyLybT3AOmfe+zPu6WgCHNLf88t9WhnP7mFHr//Q3L68V/1McvFlrTQ
eNb2N9u//FbN5Qgk4KoZ9XXhwSSEUCLh0rhbhFLpZkn/rCbwvOfVD8Fzhovd2lkXkSpJvsKLgJhs
31JsvKe34aMl+86bdpjE98IcPR6Xgv32jy+fjEsmeF2C2g4l3lj5poP4na98RUARNSaC1oHbp/zZ
C+/bnX9NYX/jD2z3+xoc/XBimu5ew5V7cuC+8W9/ltsX3j65lJ9bhefP0JuYynPWWN0O8ohrp6d5
KykdHHgM1CQoG6hPQb9ta0doRYG3s44Sh1628ibJYgc/0UXek5d3s51E0hMf8McNylEZTrgxGyv4
PK3i+Y1x7MWRm822syusiVA0bDvXpxnT0AQ0Cv5w22H7Obio5iR0gULtrbw7f2fYDnJ/g+BJKqUL
vNbAzRJvXzq9C4DDJsG3XamNH7b9059dAs/vspPgluAInPh2qPU920GS/IQ6T5x7dWPcZ2+t73hh
uB5u3By2A8sm0mt3DddLMIDbngr62pK8bpgGRe5g3GEJ3jNrTMJa5b/t+57ePTEO664Zrcct3LD5
tl0Uy868bGeDId7VftHOwAdcuHUzZ7/WNm87DedusQPgW0sWth42KPxy1zVRnuZkyj8i9+/0PK/D
ZOHOdjaw3sEcnwfYdcoieeEFzbSn3oF5Py8rL7pNymyy3Q1rX7wLhMdFEt4zJ41xu2BPUXF3mxVx
xejAUFwI2954WaEP2nbD/UleQOkC10gqcLmD4uviaoZ4teP1KF1gUa4g15UTtwGfXQsxtJ3i9wm3
XPPgrZX8244rTrS3O7CQkmo98NpqAl9oVpe7iDquUzgb2zcUJ3ktedL6hSE33MI2awzcCW10CbOw
+b5dBEnXy6BYbbJxzVfu4EB/mGVMccP9WQvIt53jh9LcCL7CfdIMG59WTMofvp4+4lwJUnGPtmON
ORGtJdu++7eaYIpsX/1yp/vay3ZQ7Ejpt39jcDzemsW6U0k0lC54ApsazYV7t4dwuNGfbTvjoyRP
Fg3z8XsHn7ZD//bfhPnfF5rR3YUuBoh+KRoakKqmP60L7W7Mn5da0y1EmP4/yWW7vrAp2129dsA6
AL306nQnh9MFtevEXblUjbIgbbxvF5jEU3A5jUGVDnLNp3nmek2nQ4hWtz0lvOt8O8p6wbq4t86S
7H5nCrowR6NyCVq38bZdkBPPPZK8TZAKPLXtY15u8t/izm1HWU+t2UHS4h0l3EbiBu2u7UNe/qrX
bnkfHLzJ3N07qgu6/XW9kypV1Q6czwc/Q7zzQT8KhKxDvp2ItcPYBd76Ew2uoSXEjZQspd7tg14+
41+8aMdh7CLTe5kcsOn+JT/YjXy45tq/84kIqA6uy9t7ONPgYRpHUVfphtr+GTdlfLvvzhZShYrV
Rfz25rY8uCjzZoi8Gb2DOfrP7/vX/fcf+8f/5UBsHiHC8mT/AxaAr6sJoVm6DNBj71WTtQQg6W9Y
2dsKpTT2AT1Nn9vCP88TFKiGv+VS7ENrdZGfIHz5NQm3CkXbhRWXA8q3KgxEh9Ynii7amdrPXqI/
cd0FgO9veAJ/nfjku4T6xuOl6SCMf0PO5NYNps2BO7i032Rc2s0M3bP75vnyFv7FJITflvuP56GL
ssYFfG4Kyo1hu3hhv9xdtA4826OsjL3g8btqHbxrz6UqcN9cM9Ezqm3cdJ0FQmJr1rg+ukhwAZ5p
Kgd0UR0BATU5GIn/c/3m/fbj1zGJ3MHKnYJneaJwpnShf8HIzaVTlA7sw5mbNk0DLZC2k/Jyj35U
Z5N6tWvO6BLffuhNHm6UZDuaTl0o/mwwzXvG7mBjjMixzPynU9LBuT53dzjoWielM5hyT45IF3Ij
ZJYnaLk0rIXSBR6Tat99sGiGvorZwV3HwG69g+BWuuCwXXrpTvGsC2lHoQUCkmFv6NiFQu8VNfEn
G9np4GxfoZqDyNQTcmwnyisUYdwUs7E1QevESBcyEDe+G+zmGFTRN7XtvXrjToOnM62qHZzuGzdY
Nu0+/b07eGO41cIt3N0dahcW6cPq1tszHV3AGj4GXgHIeDsB663Rhal7S24oWRycFugzpgf/ftAv
kiwpyoeT+fhxoslyBwvw8MARsnK5H2Q8cvs/g30PtfQu8BDXKRnHsN5nb6CddOH7XAT39xT3+m7e
zLOt60F/fs5Ign4XA/Fh1q79YAadJWbWfv+fG3GAxytFDgjJ/Q7Se+tbxWWBsiD8P//1v+czt3aR
B6hhz/IGQ/cWDMR21RrpXHIfptaFoNhNECWZdC5yc4+/0KIRkNaF9Me1R1Aw2273/N+PAzepiZeC
g3dlfN8k4ou2G6rVgUd7nMzuEybwxp0RRgZN5gA9fFBV72DxRm6Jcm4jFy66RJk0CtpO5cvd5ytX
CgPpDuSvlOfldrxNjLJ+xrOZuecj7Wsi7T0jd2CDzt20QMN0z+DPXlw/L7EkKKx/w7xSOEF4vuFp
d7A90dOi+vF4fTs4UEdJkeOSNIZVuhgXd6SRVOvCfTriPiccfzwFXXg4Pd+9fzxmFxjWrbqVQMYI
/ZmeiL4aD+nC5npRcocTAPn0+ed1sAPJZHlZ0qxTP184et4o9mh4kDWD6S4Uc34XUVgz5/crjnVR
SO25qXfw0cvuG9e5aGfVNhQ5ngYAipvqYGYHiaL+pE6L7euJC66LqLo/hz2ZYPfCPeLfz2sCP79N
+ggt7eSfugCw9Qs/SNKmue7CIxJ6gifkfpsjd6GyfoKT2jCuz9eOnp/dE0ohjWvgeUjadwz6VAVe
7iBj0fvtfxXewf2/nC6SHcEqestu9/XLHcGRF9eNqdijX1H+MG70PLjd9QqULtL1BBJJ4TcuF6WL
MIX33ZmFLtTSLoizJm4Oa3m7TmsHu4trBPpMUjRjKloJbx/z8u0gIsZlw+tQupDYZNidQTu4MS64
SO92KR0dHIkLel2gNVA2ImLF7OAsb0bepR0oXVxzF8lK2N9drcoumKeXAS7+dmutd3AXV8Z61OZ9
oXShOrdpxiEdBXm+2z2jg5j2/W//LGO6WTSmowsi43sik6ammdpFsfDaq+98Lwy9xmam2/L2A15u
Kh7keZ5INalyB2eQvI63w/pRu1EMFKKrB+ceJdTtFIgtrXZR6bwmnbZTdVK7ACNfI1jd2HG0Vt2+
/MvX7yZpRmmq1oG3ff3b/0gObpLot3+uxQaust/+Z3wXNOWs1C6aP4FcDHbqZVALOpgVN17tGmha
Frcf+MPkyQHvAhlBnmAGhOFg4OYNt0jtAshAF85gx6dXuyij9snDCGXl7ayuT2AXF+zXJzGI2kX5
4WsQ3bq3y6bF6AJfvrGhT893FzzPI4ozNzhzjTQpONjtpL/ccry5rZvQIYuKIdALerfT350es3uk
33ZjiBfmYff9Z48agtLRQPyLu5Aud//xfwEAAP//</cx:binary>
              </cx:geoCache>
            </cx:geography>
          </cx:layoutPr>
          <cx:valueColors>
            <cx:minColor>
              <a:schemeClr val="tx2"/>
            </cx:minColor>
            <cx:midColor>
              <a:schemeClr val="accent1">
                <a:lumMod val="20000"/>
                <a:lumOff val="80000"/>
              </a:schemeClr>
            </cx:midColor>
            <cx:maxColor>
              <a:srgbClr val="4C6C9C"/>
            </cx:maxColor>
          </cx:valueColors>
          <cx:valueColorPositions count="3">
            <cx:minPosition>
              <cx:number val="1"/>
            </cx:minPosition>
            <cx:midPosition>
              <cx:number val="2"/>
            </cx:midPosition>
            <cx:maxPosition>
              <cx:number val="4"/>
            </cx:maxPosition>
          </cx:valueColorPositions>
        </cx:series>
      </cx:plotAreaRegion>
    </cx:plotArea>
  </cx:chart>
</cx: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withinLinear" id="18">
  <a:schemeClr val="accent5"/>
</cs:colorStyle>
</file>

<file path=ppt/charts/style1.xml><?xml version="1.0" encoding="utf-8"?>
<cs:chartStyle xmlns:cs="http://schemas.microsoft.com/office/drawing/2012/chartStyle" xmlns:a="http://schemas.openxmlformats.org/drawingml/2006/main" id="31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494">
  <cs:axisTitle>
    <cs:lnRef idx="0"/>
    <cs:fillRef idx="0"/>
    <cs:effectRef idx="0"/>
    <cs:fontRef idx="minor">
      <a:schemeClr val="tx1">
        <a:lumMod val="65000"/>
        <a:lumOff val="35000"/>
      </a:schemeClr>
    </cs:fontRef>
    <cs:defRPr sz="1197"/>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cs:chartArea>
  <cs:dataLabel>
    <cs:lnRef idx="0"/>
    <cs:fillRef idx="0"/>
    <cs:effectRef idx="0"/>
    <cs:fontRef idx="minor">
      <a:schemeClr val="tx1">
        <a:lumMod val="65000"/>
        <a:lumOff val="35000"/>
      </a:schemeClr>
    </cs:fontRef>
    <cs:defRPr sz="1131"/>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solidFill>
        <a:schemeClr val="phClr"/>
      </a:solidFill>
      <a:ln w="3175">
        <a:solidFill>
          <a:schemeClr val="bg1"/>
        </a:solidFill>
      </a:ln>
    </cs:spPr>
  </cs:dataPoint>
  <cs:dataPoint3D>
    <cs:lnRef idx="0"/>
    <cs:fillRef idx="0">
      <cs:styleClr val="auto"/>
    </cs:fillRef>
    <cs:effectRef idx="0"/>
    <cs:fontRef idx="minor">
      <a:schemeClr val="tx1"/>
    </cs:fontRef>
    <cs:spPr>
      <a:solidFill>
        <a:schemeClr val="phClr"/>
      </a:solidFill>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fillRef idx="0">
      <cs:styleClr val="auto"/>
    </cs:fillRef>
    <cs:effectRef idx="0"/>
    <cs:fontRef idx="minor">
      <a:schemeClr val="tx1"/>
    </cs:fontRef>
    <cs:spPr>
      <a:solidFill>
        <a:schemeClr val="phClr"/>
      </a:solidFill>
      <a:ln w="9525">
        <a:solidFill>
          <a:schemeClr val="lt1"/>
        </a:solidFill>
      </a:ln>
    </cs:spPr>
  </cs:dataPointMarker>
  <cs:dataPointMarkerLayout symbol="circle" size="5"/>
  <cs:dataPointWireframe>
    <cs:lnRef idx="0">
      <cs:styleClr val="auto"/>
    </cs:lnRef>
    <cs:fillRef idx="0"/>
    <cs:effectRef idx="0"/>
    <cs:fontRef idx="minor">
      <a:schemeClr val="tx1"/>
    </cs:fontRef>
    <cs:spPr>
      <a:ln w="2857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15000"/>
            <a:lumOff val="8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cs:seriesAxis>
  <cs:seriesLine>
    <cs:lnRef idx="0"/>
    <cs:fillRef idx="0"/>
    <cs:effectRef idx="0"/>
    <cs:fontRef idx="minor">
      <a:schemeClr val="tx1"/>
    </cs:fontRef>
    <cs:spPr>
      <a:ln w="9525" cap="flat">
        <a:solidFill>
          <a:srgbClr val="D9D9D9"/>
        </a:solidFill>
        <a:round/>
      </a:ln>
    </cs:spPr>
  </cs:seriesLine>
  <cs:title>
    <cs:lnRef idx="0"/>
    <cs:fillRef idx="0"/>
    <cs:effectRef idx="0"/>
    <cs:fontRef idx="minor">
      <a:schemeClr val="tx1">
        <a:lumMod val="65000"/>
        <a:lumOff val="35000"/>
      </a:schemeClr>
    </cs:fontRef>
    <cs:defRPr sz="1862"/>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197"/>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cs:valueAxis>
  <cs:wall>
    <cs:lnRef idx="0"/>
    <cs:fillRef idx="0"/>
    <cs:effectRef idx="0"/>
    <cs:fontRef idx="minor">
      <a:schemeClr val="tx1"/>
    </cs:fontRef>
  </cs:wall>
</cs:chartStyle>
</file>

<file path=ppt/comments/modernComment_7FFFF162_A759465E.xml><?xml version="1.0" encoding="utf-8"?>
<p188:cmLst xmlns:a="http://schemas.openxmlformats.org/drawingml/2006/main" xmlns:r="http://schemas.openxmlformats.org/officeDocument/2006/relationships" xmlns:p188="http://schemas.microsoft.com/office/powerpoint/2018/8/main">
  <p188:cm id="{F051A2E4-A955-4315-9D1D-5250CA8F78C9}" authorId="{0075010A-C945-AD21-3E5D-022A6FF92A1F}" status="resolved" created="2025-08-25T16:31:18.988" complete="100000">
    <ac:txMkLst xmlns:ac="http://schemas.microsoft.com/office/drawing/2013/main/command">
      <pc:docMk xmlns:pc="http://schemas.microsoft.com/office/powerpoint/2013/main/command"/>
      <pc:sldMk xmlns:pc="http://schemas.microsoft.com/office/powerpoint/2013/main/command" cId="2807645790" sldId="2147479906"/>
      <ac:spMk id="94" creationId="{9823C0B4-E90C-2B49-A866-8C4D7541F7F4}"/>
      <ac:txMk cp="175" len="6">
        <ac:context len="199" hash="3449904727"/>
      </ac:txMk>
    </ac:txMkLst>
    <p188:pos x="680252" y="788696"/>
    <p188:txBody>
      <a:bodyPr/>
      <a:lstStyle/>
      <a:p>
        <a:r>
          <a:rPr lang="en-US"/>
          <a:t>The country has developed or is developing two SMR designs?</a:t>
        </a:r>
      </a:p>
    </p188:txBody>
  </p188:cm>
</p188:cmLst>
</file>

<file path=ppt/comments/modernComment_7FFFF163_511D0173.xml><?xml version="1.0" encoding="utf-8"?>
<p188:cmLst xmlns:a="http://schemas.openxmlformats.org/drawingml/2006/main" xmlns:r="http://schemas.openxmlformats.org/officeDocument/2006/relationships" xmlns:p188="http://schemas.microsoft.com/office/powerpoint/2018/8/main">
  <p188:cm id="{2DD61EB9-9819-43C7-915F-3C5E2BAF7082}" authorId="{0075010A-C945-AD21-3E5D-022A6FF92A1F}" status="resolved" created="2025-08-25T17:54:08.838" complete="100000">
    <ac:deMkLst xmlns:ac="http://schemas.microsoft.com/office/drawing/2013/main/command">
      <pc:docMk xmlns:pc="http://schemas.microsoft.com/office/powerpoint/2013/main/command"/>
      <pc:sldMk xmlns:pc="http://schemas.microsoft.com/office/powerpoint/2013/main/command" cId="1360855411" sldId="2147479907"/>
      <ac:graphicFrameMk id="59" creationId="{00000000-0000-0000-0000-000000000000}"/>
    </ac:deMkLst>
    <p188:txBody>
      <a:bodyPr/>
      <a:lstStyle/>
      <a:p>
        <a:r>
          <a:rPr lang="en-US"/>
          <a:t>The years along bottom axis appear to crash into each other – any way to space out a bit? (maybe label every 5 years)</a:t>
        </a:r>
      </a:p>
    </p188:txBody>
  </p188:cm>
</p188:cmLst>
</file>

<file path=ppt/comments/modernComment_7FFFF178_18835E18.xml><?xml version="1.0" encoding="utf-8"?>
<p188:cmLst xmlns:a="http://schemas.openxmlformats.org/drawingml/2006/main" xmlns:r="http://schemas.openxmlformats.org/officeDocument/2006/relationships" xmlns:p188="http://schemas.microsoft.com/office/powerpoint/2018/8/main">
  <p188:cm id="{73419BD1-5F4F-472F-B1FA-E4C67F7B8271}" authorId="{0075010A-C945-AD21-3E5D-022A6FF92A1F}" status="resolved" created="2025-08-27T21:31:16.199" complete="100000">
    <ac:txMkLst xmlns:ac="http://schemas.microsoft.com/office/drawing/2013/main/command">
      <pc:docMk xmlns:pc="http://schemas.microsoft.com/office/powerpoint/2013/main/command"/>
      <pc:sldMk xmlns:pc="http://schemas.microsoft.com/office/powerpoint/2013/main/command" cId="411262488" sldId="2147479928"/>
      <ac:spMk id="7" creationId="{5E01044C-B2AA-FB68-7C38-4A76F9414F78}"/>
      <ac:txMk cp="15" len="50">
        <ac:context len="480" hash="4246262148"/>
      </ac:txMk>
    </ac:txMkLst>
    <p188:pos x="3181097" y="268224"/>
    <p188:txBody>
      <a:bodyPr/>
      <a:lstStyle/>
      <a:p>
        <a:r>
          <a:rPr lang="en-US"/>
          <a:t>Link doesn’t work</a:t>
        </a:r>
      </a:p>
    </p188:txBody>
  </p188:cm>
</p188:cmLst>
</file>

<file path=ppt/comments/modernComment_7FFFFF51_5D8498FA.xml><?xml version="1.0" encoding="utf-8"?>
<p188:cmLst xmlns:a="http://schemas.openxmlformats.org/drawingml/2006/main" xmlns:r="http://schemas.openxmlformats.org/officeDocument/2006/relationships" xmlns:p188="http://schemas.microsoft.com/office/powerpoint/2018/8/main">
  <p188:cm id="{ADA50939-EF91-45A9-B678-2A6D93A0FD5C}" authorId="{0075010A-C945-AD21-3E5D-022A6FF92A1F}" status="resolved" created="2025-08-25T17:34:27.419" complete="100000">
    <ac:txMkLst xmlns:ac="http://schemas.microsoft.com/office/drawing/2013/main/command">
      <pc:docMk xmlns:pc="http://schemas.microsoft.com/office/powerpoint/2013/main/command"/>
      <pc:sldMk xmlns:pc="http://schemas.microsoft.com/office/powerpoint/2013/main/command" cId="1568971002" sldId="2147483473"/>
      <ac:graphicFrameMk id="2" creationId="{F0662181-517A-878F-CF71-E2FBA3F27AB7}"/>
      <ac:tblMk/>
      <ac:tcMk rowId="1498815543" colId="1110654787"/>
      <ac:txMk cp="80">
        <ac:context len="81" hash="1228386481"/>
      </ac:txMk>
    </ac:txMkLst>
    <p188:pos x="3259546" y="1966925"/>
    <p188:txBody>
      <a:bodyPr/>
      <a:lstStyle/>
      <a:p>
        <a:r>
          <a:rPr lang="en-US"/>
          <a:t>Why ellipsis here?</a:t>
        </a:r>
      </a:p>
    </p188:txBody>
  </p188:cm>
</p188:cmLst>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46400" cy="4968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49688" y="0"/>
            <a:ext cx="2946400" cy="496888"/>
          </a:xfrm>
          <a:prstGeom prst="rect">
            <a:avLst/>
          </a:prstGeom>
        </p:spPr>
        <p:txBody>
          <a:bodyPr vert="horz" lIns="91440" tIns="45720" rIns="91440" bIns="45720" rtlCol="0"/>
          <a:lstStyle>
            <a:lvl1pPr algn="r">
              <a:defRPr sz="1200"/>
            </a:lvl1pPr>
          </a:lstStyle>
          <a:p>
            <a:fld id="{9481DBE8-F946-45E1-9C39-F42D6A176899}" type="datetimeFigureOut">
              <a:rPr lang="en-US" smtClean="0"/>
              <a:t>5/22/26</a:t>
            </a:fld>
            <a:endParaRPr lang="en-US"/>
          </a:p>
        </p:txBody>
      </p:sp>
      <p:sp>
        <p:nvSpPr>
          <p:cNvPr id="4" name="Slide Image Placeholder 3"/>
          <p:cNvSpPr>
            <a:spLocks noGrp="1" noRot="1" noChangeAspect="1"/>
          </p:cNvSpPr>
          <p:nvPr>
            <p:ph type="sldImg" idx="2"/>
          </p:nvPr>
        </p:nvSpPr>
        <p:spPr>
          <a:xfrm>
            <a:off x="422275" y="1241425"/>
            <a:ext cx="5953125" cy="3349625"/>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79450" y="4776788"/>
            <a:ext cx="5438775" cy="3908425"/>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9429750"/>
            <a:ext cx="2946400" cy="496888"/>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49688" y="9429750"/>
            <a:ext cx="2946400" cy="496888"/>
          </a:xfrm>
          <a:prstGeom prst="rect">
            <a:avLst/>
          </a:prstGeom>
        </p:spPr>
        <p:txBody>
          <a:bodyPr vert="horz" lIns="91440" tIns="45720" rIns="91440" bIns="45720" rtlCol="0" anchor="b"/>
          <a:lstStyle>
            <a:lvl1pPr algn="r">
              <a:defRPr sz="1200"/>
            </a:lvl1pPr>
          </a:lstStyle>
          <a:p>
            <a:fld id="{7C7120ED-20B9-4CC8-A606-12D10436DCAF}" type="slidenum">
              <a:rPr lang="en-US" smtClean="0"/>
              <a:t>‹#›</a:t>
            </a:fld>
            <a:endParaRPr lang="en-US"/>
          </a:p>
        </p:txBody>
      </p:sp>
    </p:spTree>
    <p:extLst>
      <p:ext uri="{BB962C8B-B14F-4D97-AF65-F5344CB8AC3E}">
        <p14:creationId xmlns:p14="http://schemas.microsoft.com/office/powerpoint/2010/main" val="78839328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extLst>
    <p:ext uri="{620B2872-D7B9-4A21-9093-7833F8D536E1}">
      <p15:sldGuideLst xmlns:p15="http://schemas.microsoft.com/office/powerpoint/2012/main">
        <p15:guide id="1" orient="horz" pos="3126" userDrawn="1">
          <p15:clr>
            <a:srgbClr val="F26B43"/>
          </p15:clr>
        </p15:guide>
        <p15:guide id="2" pos="2141" userDrawn="1">
          <p15:clr>
            <a:srgbClr val="F26B43"/>
          </p15:clr>
        </p15:guide>
      </p15:sldGuideLst>
    </p:ext>
  </p:extLst>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7C7120ED-20B9-4CC8-A606-12D10436DCAF}" type="slidenum">
              <a:rPr lang="en-US" smtClean="0"/>
              <a:t>1</a:t>
            </a:fld>
            <a:endParaRPr lang="en-US"/>
          </a:p>
        </p:txBody>
      </p:sp>
    </p:spTree>
    <p:extLst>
      <p:ext uri="{BB962C8B-B14F-4D97-AF65-F5344CB8AC3E}">
        <p14:creationId xmlns:p14="http://schemas.microsoft.com/office/powerpoint/2010/main" val="385392876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816F2A7-BB9C-D54F-94A8-64E8BAC3F84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02794B0-DAB4-F2E1-3D0E-C108297EBCE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FEB5F82-A357-E00C-1EB0-BC0DDB35CDFA}"/>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2A45DD96-FE92-E2A9-A697-E072CBD7D19D}"/>
              </a:ext>
            </a:extLst>
          </p:cNvPr>
          <p:cNvSpPr>
            <a:spLocks noGrp="1"/>
          </p:cNvSpPr>
          <p:nvPr>
            <p:ph type="sldNum" sz="quarter" idx="5"/>
          </p:nvPr>
        </p:nvSpPr>
        <p:spPr/>
        <p:txBody>
          <a:bodyPr/>
          <a:lstStyle/>
          <a:p>
            <a:pPr marL="177800" marR="0" lvl="0" indent="-177800" algn="r" defTabSz="711200" rtl="0" eaLnBrk="1" fontAlgn="auto" latinLnBrk="0" hangingPunct="1">
              <a:lnSpc>
                <a:spcPct val="100000"/>
              </a:lnSpc>
              <a:spcBef>
                <a:spcPts val="1200"/>
              </a:spcBef>
              <a:spcAft>
                <a:spcPts val="0"/>
              </a:spcAft>
              <a:buClrTx/>
              <a:buSzTx/>
              <a:buFontTx/>
              <a:buChar char="•"/>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177800" marR="0" lvl="0" indent="-177800" algn="r" defTabSz="711200" rtl="0" eaLnBrk="1" fontAlgn="auto" latinLnBrk="0" hangingPunct="1">
                <a:lnSpc>
                  <a:spcPct val="100000"/>
                </a:lnSpc>
                <a:spcBef>
                  <a:spcPts val="1200"/>
                </a:spcBef>
                <a:spcAft>
                  <a:spcPts val="0"/>
                </a:spcAft>
                <a:buClrTx/>
                <a:buSzTx/>
                <a:buFontTx/>
                <a:buChar char="•"/>
                <a:tabLst/>
                <a:defRPr/>
              </a:pPr>
              <a:t>10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5654343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F175272-6158-3D34-275C-34724EA024E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29C9349-CCDD-7E22-4A06-DB31558E6D3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47FC195-5BD6-CB6C-9213-DCA4DABF3F7B}"/>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22F7AD9E-2515-2DD4-D3A1-00747A21EA2D}"/>
              </a:ext>
            </a:extLst>
          </p:cNvPr>
          <p:cNvSpPr>
            <a:spLocks noGrp="1"/>
          </p:cNvSpPr>
          <p:nvPr>
            <p:ph type="sldNum" sz="quarter" idx="5"/>
          </p:nvPr>
        </p:nvSpPr>
        <p:spPr/>
        <p:txBody>
          <a:bodyPr/>
          <a:lstStyle/>
          <a:p>
            <a:pPr marL="177800" marR="0" lvl="0" indent="-177800" algn="r" defTabSz="711200" rtl="0" eaLnBrk="1" fontAlgn="auto" latinLnBrk="0" hangingPunct="1">
              <a:lnSpc>
                <a:spcPct val="100000"/>
              </a:lnSpc>
              <a:spcBef>
                <a:spcPts val="1200"/>
              </a:spcBef>
              <a:spcAft>
                <a:spcPts val="0"/>
              </a:spcAft>
              <a:buClrTx/>
              <a:buSzTx/>
              <a:buFontTx/>
              <a:buChar char="•"/>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177800" marR="0" lvl="0" indent="-177800" algn="r" defTabSz="711200" rtl="0" eaLnBrk="1" fontAlgn="auto" latinLnBrk="0" hangingPunct="1">
                <a:lnSpc>
                  <a:spcPct val="100000"/>
                </a:lnSpc>
                <a:spcBef>
                  <a:spcPts val="1200"/>
                </a:spcBef>
                <a:spcAft>
                  <a:spcPts val="0"/>
                </a:spcAft>
                <a:buClrTx/>
                <a:buSzTx/>
                <a:buFontTx/>
                <a:buChar char="•"/>
                <a:tabLst/>
                <a:defRPr/>
              </a:pPr>
              <a:t>11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8090431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A9D86F7-8F8F-624F-D33D-0AEB15AAA9C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286F109-7C48-4C3D-1053-98DC2B3DBCD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5A64BED-05F2-BF10-D240-01E7FE0B12A7}"/>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806DB55A-8EE9-92DF-C096-9688D575E2F8}"/>
              </a:ext>
            </a:extLst>
          </p:cNvPr>
          <p:cNvSpPr>
            <a:spLocks noGrp="1"/>
          </p:cNvSpPr>
          <p:nvPr>
            <p:ph type="sldNum" sz="quarter" idx="5"/>
          </p:nvPr>
        </p:nvSpPr>
        <p:spPr/>
        <p:txBody>
          <a:bodyPr/>
          <a:lstStyle/>
          <a:p>
            <a:pPr marL="177800" marR="0" lvl="0" indent="-177800" algn="r" defTabSz="711200" rtl="0" eaLnBrk="1" fontAlgn="auto" latinLnBrk="0" hangingPunct="1">
              <a:lnSpc>
                <a:spcPct val="100000"/>
              </a:lnSpc>
              <a:spcBef>
                <a:spcPts val="1200"/>
              </a:spcBef>
              <a:spcAft>
                <a:spcPts val="0"/>
              </a:spcAft>
              <a:buClrTx/>
              <a:buSzTx/>
              <a:buFontTx/>
              <a:buChar char="•"/>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177800" marR="0" lvl="0" indent="-177800" algn="r" defTabSz="711200" rtl="0" eaLnBrk="1" fontAlgn="auto" latinLnBrk="0" hangingPunct="1">
                <a:lnSpc>
                  <a:spcPct val="100000"/>
                </a:lnSpc>
                <a:spcBef>
                  <a:spcPts val="1200"/>
                </a:spcBef>
                <a:spcAft>
                  <a:spcPts val="0"/>
                </a:spcAft>
                <a:buClrTx/>
                <a:buSzTx/>
                <a:buFontTx/>
                <a:buChar char="•"/>
                <a:tabLst/>
                <a:defRPr/>
              </a:pPr>
              <a:t>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2167006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7C7120ED-20B9-4CC8-A606-12D10436DCAF}" type="slidenum">
              <a:rPr lang="en-US" smtClean="0"/>
              <a:t>13</a:t>
            </a:fld>
            <a:endParaRPr lang="en-US"/>
          </a:p>
        </p:txBody>
      </p:sp>
    </p:spTree>
    <p:extLst>
      <p:ext uri="{BB962C8B-B14F-4D97-AF65-F5344CB8AC3E}">
        <p14:creationId xmlns:p14="http://schemas.microsoft.com/office/powerpoint/2010/main" val="35246580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4D6D726-85BA-1DCB-F5E2-3E8BB6B60B8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E33E2D3-D5EF-BE74-980D-29AE186B6F5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9824D1D-A48C-EDDC-ADAA-165A1EB26025}"/>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0E31F575-7ACC-7609-AC2D-69893AF251F3}"/>
              </a:ext>
            </a:extLst>
          </p:cNvPr>
          <p:cNvSpPr>
            <a:spLocks noGrp="1"/>
          </p:cNvSpPr>
          <p:nvPr>
            <p:ph type="sldNum" sz="quarter" idx="5"/>
          </p:nvPr>
        </p:nvSpPr>
        <p:spPr/>
        <p:txBody>
          <a:bodyPr/>
          <a:lstStyle/>
          <a:p>
            <a:pPr marL="177800" marR="0" lvl="0" indent="-177800" algn="r" defTabSz="711200" rtl="0" eaLnBrk="1" fontAlgn="auto" latinLnBrk="0" hangingPunct="1">
              <a:lnSpc>
                <a:spcPct val="100000"/>
              </a:lnSpc>
              <a:spcBef>
                <a:spcPts val="1200"/>
              </a:spcBef>
              <a:spcAft>
                <a:spcPts val="0"/>
              </a:spcAft>
              <a:buClrTx/>
              <a:buSzTx/>
              <a:buFontTx/>
              <a:buChar char="•"/>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177800" marR="0" lvl="0" indent="-177800" algn="r" defTabSz="711200" rtl="0" eaLnBrk="1" fontAlgn="auto" latinLnBrk="0" hangingPunct="1">
                <a:lnSpc>
                  <a:spcPct val="100000"/>
                </a:lnSpc>
                <a:spcBef>
                  <a:spcPts val="1200"/>
                </a:spcBef>
                <a:spcAft>
                  <a:spcPts val="0"/>
                </a:spcAft>
                <a:buClrTx/>
                <a:buSzTx/>
                <a:buFontTx/>
                <a:buChar char="•"/>
                <a:tabLst/>
                <a:defRPr/>
              </a:pPr>
              <a:t>14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4323357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48E70A7-24D7-BF27-37D2-38B003885BD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BF70F3F-2BB5-9B29-9267-18AF6B998AD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1267416-566E-7D4E-2553-D34BD1D49F66}"/>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89112A48-CED1-BE1F-8770-3FE8F7590EEF}"/>
              </a:ext>
            </a:extLst>
          </p:cNvPr>
          <p:cNvSpPr>
            <a:spLocks noGrp="1"/>
          </p:cNvSpPr>
          <p:nvPr>
            <p:ph type="sldNum" sz="quarter" idx="5"/>
          </p:nvPr>
        </p:nvSpPr>
        <p:spPr/>
        <p:txBody>
          <a:bodyPr/>
          <a:lstStyle/>
          <a:p>
            <a:pPr marL="177800" marR="0" lvl="0" indent="-177800" algn="r" defTabSz="711200" rtl="0" eaLnBrk="1" fontAlgn="auto" latinLnBrk="0" hangingPunct="1">
              <a:lnSpc>
                <a:spcPct val="100000"/>
              </a:lnSpc>
              <a:spcBef>
                <a:spcPts val="1200"/>
              </a:spcBef>
              <a:spcAft>
                <a:spcPts val="0"/>
              </a:spcAft>
              <a:buClrTx/>
              <a:buSzTx/>
              <a:buFontTx/>
              <a:buChar char="•"/>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177800" marR="0" lvl="0" indent="-177800" algn="r" defTabSz="711200" rtl="0" eaLnBrk="1" fontAlgn="auto" latinLnBrk="0" hangingPunct="1">
                <a:lnSpc>
                  <a:spcPct val="100000"/>
                </a:lnSpc>
                <a:spcBef>
                  <a:spcPts val="1200"/>
                </a:spcBef>
                <a:spcAft>
                  <a:spcPts val="0"/>
                </a:spcAft>
                <a:buClrTx/>
                <a:buSzTx/>
                <a:buFontTx/>
                <a:buChar char="•"/>
                <a:tabLst/>
                <a:defRPr/>
              </a:pPr>
              <a:t>16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5485112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9E9C466-A308-1D6D-8CD1-25D8C554DC2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BB1C213-A5EF-0EB1-9EBE-1F11DC665C8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8857A4D-0170-0399-FECE-9199408B8426}"/>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3C64844D-32B9-E8BB-164B-FB2E69B40EDD}"/>
              </a:ext>
            </a:extLst>
          </p:cNvPr>
          <p:cNvSpPr>
            <a:spLocks noGrp="1"/>
          </p:cNvSpPr>
          <p:nvPr>
            <p:ph type="sldNum" sz="quarter" idx="10"/>
          </p:nvPr>
        </p:nvSpPr>
        <p:spPr/>
        <p:txBody>
          <a:bodyPr/>
          <a:lstStyle/>
          <a:p>
            <a:fld id="{7C7120ED-20B9-4CC8-A606-12D10436DCAF}" type="slidenum">
              <a:rPr lang="en-US" smtClean="0"/>
              <a:t>18</a:t>
            </a:fld>
            <a:endParaRPr lang="en-US"/>
          </a:p>
        </p:txBody>
      </p:sp>
    </p:spTree>
    <p:extLst>
      <p:ext uri="{BB962C8B-B14F-4D97-AF65-F5344CB8AC3E}">
        <p14:creationId xmlns:p14="http://schemas.microsoft.com/office/powerpoint/2010/main" val="93437464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7C7120ED-20B9-4CC8-A606-12D10436DCAF}" type="slidenum">
              <a:rPr lang="en-US" smtClean="0"/>
              <a:t>19</a:t>
            </a:fld>
            <a:endParaRPr lang="en-US"/>
          </a:p>
        </p:txBody>
      </p:sp>
    </p:spTree>
    <p:extLst>
      <p:ext uri="{BB962C8B-B14F-4D97-AF65-F5344CB8AC3E}">
        <p14:creationId xmlns:p14="http://schemas.microsoft.com/office/powerpoint/2010/main" val="361530245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C3D803D-134B-0397-4259-DA24D42EFA0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995158A-FC77-B141-878A-621C452A575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AA3CA24-BD58-88F2-F748-8FB116A78CFC}"/>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496BF4A7-47D1-FCC0-795F-F6820BAB0414}"/>
              </a:ext>
            </a:extLst>
          </p:cNvPr>
          <p:cNvSpPr>
            <a:spLocks noGrp="1"/>
          </p:cNvSpPr>
          <p:nvPr>
            <p:ph type="sldNum" sz="quarter" idx="5"/>
          </p:nvPr>
        </p:nvSpPr>
        <p:spPr/>
        <p:txBody>
          <a:bodyPr/>
          <a:lstStyle/>
          <a:p>
            <a:pPr marL="177800" marR="0" lvl="0" indent="-177800" algn="r" defTabSz="711200" rtl="0" eaLnBrk="1" fontAlgn="auto" latinLnBrk="0" hangingPunct="1">
              <a:lnSpc>
                <a:spcPct val="100000"/>
              </a:lnSpc>
              <a:spcBef>
                <a:spcPts val="1200"/>
              </a:spcBef>
              <a:spcAft>
                <a:spcPts val="0"/>
              </a:spcAft>
              <a:buClrTx/>
              <a:buSzTx/>
              <a:buFontTx/>
              <a:buChar char="•"/>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177800" marR="0" lvl="0" indent="-177800" algn="r" defTabSz="711200" rtl="0" eaLnBrk="1" fontAlgn="auto" latinLnBrk="0" hangingPunct="1">
                <a:lnSpc>
                  <a:spcPct val="100000"/>
                </a:lnSpc>
                <a:spcBef>
                  <a:spcPts val="1200"/>
                </a:spcBef>
                <a:spcAft>
                  <a:spcPts val="0"/>
                </a:spcAft>
                <a:buClrTx/>
                <a:buSzTx/>
                <a:buFontTx/>
                <a:buChar char="•"/>
                <a:tabLst/>
                <a:defRPr/>
              </a:pPr>
              <a:t>20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7388268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13F24B4-E836-B4FC-F013-FD4BF6C6BE5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8411F3C-BE0F-3D56-258A-8BB510F78BC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36352CE-E440-98AE-635A-848E383990F4}"/>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9CEFC209-AFF0-9876-3818-72E512F01E69}"/>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72DF57D-4D84-2F49-A6C0-4F3FE24A161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7642499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7C7120ED-20B9-4CC8-A606-12D10436DCAF}" type="slidenum">
              <a:rPr lang="en-US" smtClean="0"/>
              <a:t>2</a:t>
            </a:fld>
            <a:endParaRPr lang="en-US"/>
          </a:p>
        </p:txBody>
      </p:sp>
    </p:spTree>
    <p:extLst>
      <p:ext uri="{BB962C8B-B14F-4D97-AF65-F5344CB8AC3E}">
        <p14:creationId xmlns:p14="http://schemas.microsoft.com/office/powerpoint/2010/main" val="129683567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8597F53-E217-1483-DF49-14D7F94F0CD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3AF8A17-3496-5601-210F-0EE4583ED24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6902D94-DE45-EFAE-DF7F-4822A707BA9F}"/>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6A30B57E-D821-6AEA-67BE-B2F2BBDF3B81}"/>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72DF57D-4D84-2F49-A6C0-4F3FE24A161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3735961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4DD4B58-FFA4-3097-36B0-6CDAF9F1D20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883DC24-31B0-F650-7B3E-A7E9A538BFC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E59C653-073D-1576-C5D1-966F1B52A517}"/>
              </a:ext>
            </a:extLst>
          </p:cNvPr>
          <p:cNvSpPr>
            <a:spLocks noGrp="1"/>
          </p:cNvSpPr>
          <p:nvPr>
            <p:ph type="body" idx="1"/>
          </p:nvPr>
        </p:nvSpPr>
        <p:spPr/>
        <p:txBody>
          <a:bodyPr/>
          <a:lstStyle/>
          <a:p>
            <a:endParaRPr lang="en-US"/>
          </a:p>
          <a:p>
            <a:endParaRPr lang="en-US"/>
          </a:p>
        </p:txBody>
      </p:sp>
      <p:sp>
        <p:nvSpPr>
          <p:cNvPr id="4" name="Slide Number Placeholder 3">
            <a:extLst>
              <a:ext uri="{FF2B5EF4-FFF2-40B4-BE49-F238E27FC236}">
                <a16:creationId xmlns:a16="http://schemas.microsoft.com/office/drawing/2014/main" id="{BE383746-3EE5-F39D-E30E-49C34856F7AD}"/>
              </a:ext>
            </a:extLst>
          </p:cNvPr>
          <p:cNvSpPr>
            <a:spLocks noGrp="1"/>
          </p:cNvSpPr>
          <p:nvPr>
            <p:ph type="sldNum" sz="quarter" idx="5"/>
          </p:nvPr>
        </p:nvSpPr>
        <p:spPr/>
        <p:txBody>
          <a:bodyPr/>
          <a:lstStyle/>
          <a:p>
            <a:pPr marL="177800" marR="0" lvl="0" indent="-177800" algn="r" defTabSz="711200" rtl="0" eaLnBrk="1" fontAlgn="auto" latinLnBrk="0" hangingPunct="1">
              <a:lnSpc>
                <a:spcPct val="100000"/>
              </a:lnSpc>
              <a:spcBef>
                <a:spcPts val="1200"/>
              </a:spcBef>
              <a:spcAft>
                <a:spcPts val="0"/>
              </a:spcAft>
              <a:buClrTx/>
              <a:buSzTx/>
              <a:buFontTx/>
              <a:buChar char="•"/>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177800" marR="0" lvl="0" indent="-177800" algn="r" defTabSz="711200" rtl="0" eaLnBrk="1" fontAlgn="auto" latinLnBrk="0" hangingPunct="1">
                <a:lnSpc>
                  <a:spcPct val="100000"/>
                </a:lnSpc>
                <a:spcBef>
                  <a:spcPts val="1200"/>
                </a:spcBef>
                <a:spcAft>
                  <a:spcPts val="0"/>
                </a:spcAft>
                <a:buClrTx/>
                <a:buSzTx/>
                <a:buFontTx/>
                <a:buChar char="•"/>
                <a:tabLst/>
                <a:defRPr/>
              </a:pPr>
              <a:t>23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1926999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72DF57D-4D84-2F49-A6C0-4F3FE24A161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2208281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7C7120ED-20B9-4CC8-A606-12D10436DCAF}" type="slidenum">
              <a:rPr lang="en-US" smtClean="0"/>
              <a:t>25</a:t>
            </a:fld>
            <a:endParaRPr lang="en-US"/>
          </a:p>
        </p:txBody>
      </p:sp>
    </p:spTree>
    <p:extLst>
      <p:ext uri="{BB962C8B-B14F-4D97-AF65-F5344CB8AC3E}">
        <p14:creationId xmlns:p14="http://schemas.microsoft.com/office/powerpoint/2010/main" val="303618001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0401C7F-4777-E744-A418-FAED91B7064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0A70F0E-E144-69EE-00D1-04EC3D5D5BB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F499174-34DC-0721-FCCA-57D6A038DB86}"/>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9F5F095F-16DB-04D9-02A1-103C7E8FC397}"/>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6986614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3BF247D-F734-FD8B-BBA9-74CD2C671B14}"/>
            </a:ext>
          </a:extLst>
        </p:cNvPr>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460E2788-719D-5821-35E5-5CB9C563E7F9}"/>
              </a:ext>
            </a:extLst>
          </p:cNvPr>
          <p:cNvSpPr>
            <a:spLocks noGrp="1" noRot="1" noChangeAspect="1"/>
          </p:cNvSpPr>
          <p:nvPr>
            <p:ph type="sldImg"/>
          </p:nvPr>
        </p:nvSpPr>
        <p:spPr/>
      </p:sp>
      <p:sp>
        <p:nvSpPr>
          <p:cNvPr id="3" name="Marcador de notas 2">
            <a:extLst>
              <a:ext uri="{FF2B5EF4-FFF2-40B4-BE49-F238E27FC236}">
                <a16:creationId xmlns:a16="http://schemas.microsoft.com/office/drawing/2014/main" id="{D57E06BC-ADF6-6633-B4F9-501E768C268F}"/>
              </a:ext>
            </a:extLst>
          </p:cNvPr>
          <p:cNvSpPr>
            <a:spLocks noGrp="1"/>
          </p:cNvSpPr>
          <p:nvPr>
            <p:ph type="body" idx="1"/>
          </p:nvPr>
        </p:nvSpPr>
        <p:spPr/>
        <p:txBody>
          <a:bodyPr/>
          <a:lstStyle/>
          <a:p>
            <a:endParaRPr lang="en-US">
              <a:ea typeface="Calibri"/>
              <a:cs typeface="Calibri"/>
            </a:endParaRPr>
          </a:p>
        </p:txBody>
      </p:sp>
      <p:sp>
        <p:nvSpPr>
          <p:cNvPr id="4" name="Marcador de número de diapositiva 3">
            <a:extLst>
              <a:ext uri="{FF2B5EF4-FFF2-40B4-BE49-F238E27FC236}">
                <a16:creationId xmlns:a16="http://schemas.microsoft.com/office/drawing/2014/main" id="{991A95A2-B588-DC6E-A853-C7B1C8589045}"/>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2571654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0118BF8-5280-308A-D3E5-B2514BD3DADA}"/>
            </a:ext>
          </a:extLst>
        </p:cNvPr>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16DB47EB-DCA7-AAC6-B6E3-0F6BFE11EC93}"/>
              </a:ext>
            </a:extLst>
          </p:cNvPr>
          <p:cNvSpPr>
            <a:spLocks noGrp="1" noRot="1" noChangeAspect="1"/>
          </p:cNvSpPr>
          <p:nvPr>
            <p:ph type="sldImg"/>
          </p:nvPr>
        </p:nvSpPr>
        <p:spPr/>
      </p:sp>
      <p:sp>
        <p:nvSpPr>
          <p:cNvPr id="3" name="Marcador de notas 2">
            <a:extLst>
              <a:ext uri="{FF2B5EF4-FFF2-40B4-BE49-F238E27FC236}">
                <a16:creationId xmlns:a16="http://schemas.microsoft.com/office/drawing/2014/main" id="{3DDFEBA3-3943-5C73-B9E7-7BEE07E05E52}"/>
              </a:ext>
            </a:extLst>
          </p:cNvPr>
          <p:cNvSpPr>
            <a:spLocks noGrp="1"/>
          </p:cNvSpPr>
          <p:nvPr>
            <p:ph type="body" idx="1"/>
          </p:nvPr>
        </p:nvSpPr>
        <p:spPr/>
        <p:txBody>
          <a:bodyPr/>
          <a:lstStyle/>
          <a:p>
            <a:endParaRPr lang="en-US"/>
          </a:p>
        </p:txBody>
      </p:sp>
      <p:sp>
        <p:nvSpPr>
          <p:cNvPr id="4" name="Marcador de número de diapositiva 3">
            <a:extLst>
              <a:ext uri="{FF2B5EF4-FFF2-40B4-BE49-F238E27FC236}">
                <a16:creationId xmlns:a16="http://schemas.microsoft.com/office/drawing/2014/main" id="{826A24C3-DA4C-6423-FC48-163BADA73843}"/>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0645471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09325D0-4B47-8E4F-7C4F-AAB6D3A4052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37F18C8-43D9-69E9-382B-C7896FDAE3A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8076335-29E0-EF27-F6F9-8B68AD979B32}"/>
              </a:ext>
            </a:extLst>
          </p:cNvPr>
          <p:cNvSpPr>
            <a:spLocks noGrp="1"/>
          </p:cNvSpPr>
          <p:nvPr>
            <p:ph type="body" idx="1"/>
          </p:nvPr>
        </p:nvSpPr>
        <p:spPr/>
        <p:txBody>
          <a:bodyPr/>
          <a:lstStyle/>
          <a:p>
            <a:pPr marL="0" indent="0">
              <a:buFontTx/>
              <a:buNone/>
            </a:pPr>
            <a:endParaRPr lang="en-US"/>
          </a:p>
        </p:txBody>
      </p:sp>
      <p:sp>
        <p:nvSpPr>
          <p:cNvPr id="4" name="Slide Number Placeholder 3">
            <a:extLst>
              <a:ext uri="{FF2B5EF4-FFF2-40B4-BE49-F238E27FC236}">
                <a16:creationId xmlns:a16="http://schemas.microsoft.com/office/drawing/2014/main" id="{1323495A-1D73-85C9-EB44-B0C2FDA925A6}"/>
              </a:ext>
            </a:extLst>
          </p:cNvPr>
          <p:cNvSpPr>
            <a:spLocks noGrp="1"/>
          </p:cNvSpPr>
          <p:nvPr>
            <p:ph type="sldNum" sz="quarter" idx="5"/>
          </p:nvPr>
        </p:nvSpPr>
        <p:spPr/>
        <p:txBody>
          <a:bodyPr/>
          <a:lstStyle/>
          <a:p>
            <a:fld id="{7C7120ED-20B9-4CC8-A606-12D10436DCAF}" type="slidenum">
              <a:rPr lang="en-US" smtClean="0"/>
              <a:t>30</a:t>
            </a:fld>
            <a:endParaRPr lang="en-US"/>
          </a:p>
        </p:txBody>
      </p:sp>
    </p:spTree>
    <p:extLst>
      <p:ext uri="{BB962C8B-B14F-4D97-AF65-F5344CB8AC3E}">
        <p14:creationId xmlns:p14="http://schemas.microsoft.com/office/powerpoint/2010/main" val="33585713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F03C6A0-E7D2-A116-F1D1-201466DEA4B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434B86F-952B-5D63-7E4D-8F2C866510D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8E34937-5BF2-89B1-4B42-3AB4F4E810B5}"/>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38A7A664-AD9C-A0DA-3DD3-767D7B68BC8D}"/>
              </a:ext>
            </a:extLst>
          </p:cNvPr>
          <p:cNvSpPr>
            <a:spLocks noGrp="1"/>
          </p:cNvSpPr>
          <p:nvPr>
            <p:ph type="sldNum" sz="quarter" idx="5"/>
          </p:nvPr>
        </p:nvSpPr>
        <p:spPr/>
        <p:txBody>
          <a:bodyPr/>
          <a:lstStyle/>
          <a:p>
            <a:endParaRPr lang="en-US"/>
          </a:p>
        </p:txBody>
      </p:sp>
    </p:spTree>
    <p:extLst>
      <p:ext uri="{BB962C8B-B14F-4D97-AF65-F5344CB8AC3E}">
        <p14:creationId xmlns:p14="http://schemas.microsoft.com/office/powerpoint/2010/main" val="283943476"/>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7C7120ED-20B9-4CC8-A606-12D10436DCAF}" type="slidenum">
              <a:rPr lang="en-US" smtClean="0"/>
              <a:t>32</a:t>
            </a:fld>
            <a:endParaRPr lang="en-US"/>
          </a:p>
        </p:txBody>
      </p:sp>
    </p:spTree>
    <p:extLst>
      <p:ext uri="{BB962C8B-B14F-4D97-AF65-F5344CB8AC3E}">
        <p14:creationId xmlns:p14="http://schemas.microsoft.com/office/powerpoint/2010/main" val="323661940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7C7120ED-20B9-4CC8-A606-12D10436DCAF}" type="slidenum">
              <a:rPr lang="en-US" smtClean="0"/>
              <a:t>3</a:t>
            </a:fld>
            <a:endParaRPr lang="en-US"/>
          </a:p>
        </p:txBody>
      </p:sp>
    </p:spTree>
    <p:extLst>
      <p:ext uri="{BB962C8B-B14F-4D97-AF65-F5344CB8AC3E}">
        <p14:creationId xmlns:p14="http://schemas.microsoft.com/office/powerpoint/2010/main" val="131052695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15BA0BB-9A1A-37C3-D130-A21DDECA716E}"/>
            </a:ext>
          </a:extLst>
        </p:cNvPr>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FAF2AC43-15CE-5790-6524-A5C1D193155D}"/>
              </a:ext>
            </a:extLst>
          </p:cNvPr>
          <p:cNvSpPr>
            <a:spLocks noGrp="1" noRot="1" noChangeAspect="1"/>
          </p:cNvSpPr>
          <p:nvPr>
            <p:ph type="sldImg"/>
          </p:nvPr>
        </p:nvSpPr>
        <p:spPr/>
      </p:sp>
      <p:sp>
        <p:nvSpPr>
          <p:cNvPr id="3" name="Marcador de notas 2">
            <a:extLst>
              <a:ext uri="{FF2B5EF4-FFF2-40B4-BE49-F238E27FC236}">
                <a16:creationId xmlns:a16="http://schemas.microsoft.com/office/drawing/2014/main" id="{5325E448-B689-0F63-AC8A-A56C53D248BA}"/>
              </a:ext>
            </a:extLst>
          </p:cNvPr>
          <p:cNvSpPr>
            <a:spLocks noGrp="1"/>
          </p:cNvSpPr>
          <p:nvPr>
            <p:ph type="body" idx="1"/>
          </p:nvPr>
        </p:nvSpPr>
        <p:spPr/>
        <p:txBody>
          <a:bodyPr/>
          <a:lstStyle/>
          <a:p>
            <a:endParaRPr lang="en-US">
              <a:ea typeface="Calibri"/>
              <a:cs typeface="Calibri"/>
            </a:endParaRPr>
          </a:p>
        </p:txBody>
      </p:sp>
      <p:sp>
        <p:nvSpPr>
          <p:cNvPr id="4" name="Marcador de número de diapositiva 3">
            <a:extLst>
              <a:ext uri="{FF2B5EF4-FFF2-40B4-BE49-F238E27FC236}">
                <a16:creationId xmlns:a16="http://schemas.microsoft.com/office/drawing/2014/main" id="{3346F07F-ABA6-18BE-5AD7-2DE05612F724}"/>
              </a:ext>
            </a:extLst>
          </p:cNvPr>
          <p:cNvSpPr>
            <a:spLocks noGrp="1"/>
          </p:cNvSpPr>
          <p:nvPr>
            <p:ph type="sldNum" sz="quarter" idx="10"/>
          </p:nvPr>
        </p:nvSpPr>
        <p:spPr/>
        <p:txBody>
          <a:bodyPr/>
          <a:lstStyle/>
          <a:p>
            <a:fld id="{7C7120ED-20B9-4CC8-A606-12D10436DCAF}" type="slidenum">
              <a:rPr lang="en-US" smtClean="0"/>
              <a:t>33</a:t>
            </a:fld>
            <a:endParaRPr lang="en-US"/>
          </a:p>
        </p:txBody>
      </p:sp>
    </p:spTree>
    <p:extLst>
      <p:ext uri="{BB962C8B-B14F-4D97-AF65-F5344CB8AC3E}">
        <p14:creationId xmlns:p14="http://schemas.microsoft.com/office/powerpoint/2010/main" val="124166389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D866503-CB6B-2FCF-403F-F64139166EE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E940DC8-0F21-1D2B-BD40-5CC874111FA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DEE9044-2D37-B4E5-A8DA-69E97D654650}"/>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240723A2-D6FE-9003-C77F-C052A1444973}"/>
              </a:ext>
            </a:extLst>
          </p:cNvPr>
          <p:cNvSpPr>
            <a:spLocks noGrp="1"/>
          </p:cNvSpPr>
          <p:nvPr>
            <p:ph type="sldNum" sz="quarter" idx="5"/>
          </p:nvPr>
        </p:nvSpPr>
        <p:spPr/>
        <p:txBody>
          <a:bodyPr/>
          <a:lstStyle/>
          <a:p>
            <a:pPr marL="177800" marR="0" lvl="0" indent="-177800" algn="r" defTabSz="711200" rtl="0" eaLnBrk="1" fontAlgn="auto" latinLnBrk="0" hangingPunct="1">
              <a:lnSpc>
                <a:spcPct val="100000"/>
              </a:lnSpc>
              <a:spcBef>
                <a:spcPts val="1200"/>
              </a:spcBef>
              <a:spcAft>
                <a:spcPts val="0"/>
              </a:spcAft>
              <a:buClrTx/>
              <a:buSzTx/>
              <a:buFontTx/>
              <a:buChar char="•"/>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177800" marR="0" lvl="0" indent="-177800" algn="r" defTabSz="711200" rtl="0" eaLnBrk="1" fontAlgn="auto" latinLnBrk="0" hangingPunct="1">
                <a:lnSpc>
                  <a:spcPct val="100000"/>
                </a:lnSpc>
                <a:spcBef>
                  <a:spcPts val="1200"/>
                </a:spcBef>
                <a:spcAft>
                  <a:spcPts val="0"/>
                </a:spcAft>
                <a:buClrTx/>
                <a:buSzTx/>
                <a:buFontTx/>
                <a:buChar char="•"/>
                <a:tabLst/>
                <a:defRPr/>
              </a:pPr>
              <a:t>34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354197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477D8A2-44F4-E5B8-469E-52AA6D31D58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2C84308-C071-BC35-5386-18FED0088FA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6093B7D-DA38-983A-827A-950BE74E9EBE}"/>
              </a:ext>
            </a:extLst>
          </p:cNvPr>
          <p:cNvSpPr>
            <a:spLocks noGrp="1"/>
          </p:cNvSpPr>
          <p:nvPr>
            <p:ph type="body" idx="1"/>
          </p:nvPr>
        </p:nvSpPr>
        <p:spPr/>
        <p:txBody>
          <a:bodyPr/>
          <a:lstStyle/>
          <a:p>
            <a:endParaRPr lang="en-US">
              <a:ea typeface="Calibri"/>
              <a:cs typeface="Calibri"/>
            </a:endParaRPr>
          </a:p>
        </p:txBody>
      </p:sp>
      <p:sp>
        <p:nvSpPr>
          <p:cNvPr id="4" name="Slide Number Placeholder 3">
            <a:extLst>
              <a:ext uri="{FF2B5EF4-FFF2-40B4-BE49-F238E27FC236}">
                <a16:creationId xmlns:a16="http://schemas.microsoft.com/office/drawing/2014/main" id="{4729D774-CD07-E43A-5BB4-628741A10AA1}"/>
              </a:ext>
            </a:extLst>
          </p:cNvPr>
          <p:cNvSpPr>
            <a:spLocks noGrp="1"/>
          </p:cNvSpPr>
          <p:nvPr>
            <p:ph type="sldNum" sz="quarter" idx="5"/>
          </p:nvPr>
        </p:nvSpPr>
        <p:spPr/>
        <p:txBody>
          <a:bodyPr/>
          <a:lstStyle/>
          <a:p>
            <a:pPr marL="177800" marR="0" lvl="0" indent="-177800" algn="r" defTabSz="711200" rtl="0" eaLnBrk="1" fontAlgn="auto" latinLnBrk="0" hangingPunct="1">
              <a:lnSpc>
                <a:spcPct val="100000"/>
              </a:lnSpc>
              <a:spcBef>
                <a:spcPts val="1200"/>
              </a:spcBef>
              <a:spcAft>
                <a:spcPts val="0"/>
              </a:spcAft>
              <a:buClrTx/>
              <a:buSzTx/>
              <a:buFontTx/>
              <a:buChar char="•"/>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177800" marR="0" lvl="0" indent="-177800" algn="r" defTabSz="711200" rtl="0" eaLnBrk="1" fontAlgn="auto" latinLnBrk="0" hangingPunct="1">
                <a:lnSpc>
                  <a:spcPct val="100000"/>
                </a:lnSpc>
                <a:spcBef>
                  <a:spcPts val="1200"/>
                </a:spcBef>
                <a:spcAft>
                  <a:spcPts val="0"/>
                </a:spcAft>
                <a:buClrTx/>
                <a:buSzTx/>
                <a:buFontTx/>
                <a:buChar char="•"/>
                <a:tabLst/>
                <a:defRPr/>
              </a:pPr>
              <a:t>35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5326656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D7C5450-53CE-BFD9-5D0F-704C1A168DA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ADA1F7E-A250-FBBB-68B0-0F53B10F802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6E57950-2EDC-F429-CDF6-D85D1512BB60}"/>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547EC92C-5DBB-FE5C-6783-98445FE65B9F}"/>
              </a:ext>
            </a:extLst>
          </p:cNvPr>
          <p:cNvSpPr>
            <a:spLocks noGrp="1"/>
          </p:cNvSpPr>
          <p:nvPr>
            <p:ph type="sldNum" sz="quarter" idx="5"/>
          </p:nvPr>
        </p:nvSpPr>
        <p:spPr/>
        <p:txBody>
          <a:bodyPr/>
          <a:lstStyle/>
          <a:p>
            <a:fld id="{7C7120ED-20B9-4CC8-A606-12D10436DCAF}" type="slidenum">
              <a:rPr lang="en-US" smtClean="0"/>
              <a:t>36</a:t>
            </a:fld>
            <a:endParaRPr lang="en-US"/>
          </a:p>
        </p:txBody>
      </p:sp>
    </p:spTree>
    <p:extLst>
      <p:ext uri="{BB962C8B-B14F-4D97-AF65-F5344CB8AC3E}">
        <p14:creationId xmlns:p14="http://schemas.microsoft.com/office/powerpoint/2010/main" val="958531365"/>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A01EFD1-3518-B5E8-360B-0BA8C836C71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F6F2C8B-2253-219C-FFE6-E021C364864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101B435-F90B-CBC9-9A73-4393C780F8D7}"/>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5E084909-8BBC-50DE-D904-A8934C8DBED4}"/>
              </a:ext>
            </a:extLst>
          </p:cNvPr>
          <p:cNvSpPr>
            <a:spLocks noGrp="1"/>
          </p:cNvSpPr>
          <p:nvPr>
            <p:ph type="sldNum" sz="quarter" idx="10"/>
          </p:nvPr>
        </p:nvSpPr>
        <p:spPr/>
        <p:txBody>
          <a:bodyPr/>
          <a:lstStyle/>
          <a:p>
            <a:fld id="{7C7120ED-20B9-4CC8-A606-12D10436DCAF}" type="slidenum">
              <a:rPr lang="en-US" smtClean="0"/>
              <a:t>38</a:t>
            </a:fld>
            <a:endParaRPr lang="en-US"/>
          </a:p>
        </p:txBody>
      </p:sp>
    </p:spTree>
    <p:extLst>
      <p:ext uri="{BB962C8B-B14F-4D97-AF65-F5344CB8AC3E}">
        <p14:creationId xmlns:p14="http://schemas.microsoft.com/office/powerpoint/2010/main" val="146178154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BD3F486-709E-534E-924B-00851B76FFA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2484833-FAFE-EB7D-E671-5383486EDFB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6A702D0-33EB-EF91-E7A0-127CE79BE7AA}"/>
              </a:ext>
            </a:extLst>
          </p:cNvPr>
          <p:cNvSpPr>
            <a:spLocks noGrp="1"/>
          </p:cNvSpPr>
          <p:nvPr>
            <p:ph type="body" idx="1"/>
          </p:nvPr>
        </p:nvSpPr>
        <p:spPr/>
        <p:txBody>
          <a:bodyPr/>
          <a:lstStyle/>
          <a:p>
            <a:endParaRPr lang="en-US">
              <a:ea typeface="Calibri"/>
              <a:cs typeface="Calibri"/>
            </a:endParaRPr>
          </a:p>
        </p:txBody>
      </p:sp>
      <p:sp>
        <p:nvSpPr>
          <p:cNvPr id="4" name="Slide Number Placeholder 3">
            <a:extLst>
              <a:ext uri="{FF2B5EF4-FFF2-40B4-BE49-F238E27FC236}">
                <a16:creationId xmlns:a16="http://schemas.microsoft.com/office/drawing/2014/main" id="{93BB2FB6-BDFA-467B-3DD0-7D2D99DCD603}"/>
              </a:ext>
            </a:extLst>
          </p:cNvPr>
          <p:cNvSpPr>
            <a:spLocks noGrp="1"/>
          </p:cNvSpPr>
          <p:nvPr>
            <p:ph type="sldNum" sz="quarter" idx="5"/>
          </p:nvPr>
        </p:nvSpPr>
        <p:spPr/>
        <p:txBody>
          <a:bodyPr/>
          <a:lstStyle/>
          <a:p>
            <a:fld id="{4E8835E5-D0DF-49C6-9C58-4292A89EE293}" type="slidenum">
              <a:rPr lang="en-US" smtClean="0"/>
              <a:t>39</a:t>
            </a:fld>
            <a:endParaRPr lang="en-US"/>
          </a:p>
        </p:txBody>
      </p:sp>
    </p:spTree>
    <p:extLst>
      <p:ext uri="{BB962C8B-B14F-4D97-AF65-F5344CB8AC3E}">
        <p14:creationId xmlns:p14="http://schemas.microsoft.com/office/powerpoint/2010/main" val="260558299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7C7120ED-20B9-4CC8-A606-12D10436DCAF}" type="slidenum">
              <a:rPr lang="en-US" smtClean="0"/>
              <a:t>41</a:t>
            </a:fld>
            <a:endParaRPr lang="en-US"/>
          </a:p>
        </p:txBody>
      </p:sp>
    </p:spTree>
    <p:extLst>
      <p:ext uri="{BB962C8B-B14F-4D97-AF65-F5344CB8AC3E}">
        <p14:creationId xmlns:p14="http://schemas.microsoft.com/office/powerpoint/2010/main" val="340422400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7C7120ED-20B9-4CC8-A606-12D10436DCAF}" type="slidenum">
              <a:rPr lang="en-US" smtClean="0"/>
              <a:t>42</a:t>
            </a:fld>
            <a:endParaRPr lang="en-US"/>
          </a:p>
        </p:txBody>
      </p:sp>
    </p:spTree>
    <p:extLst>
      <p:ext uri="{BB962C8B-B14F-4D97-AF65-F5344CB8AC3E}">
        <p14:creationId xmlns:p14="http://schemas.microsoft.com/office/powerpoint/2010/main" val="126979401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9E9C466-A308-1D6D-8CD1-25D8C554DC2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BB1C213-A5EF-0EB1-9EBE-1F11DC665C8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8857A4D-0170-0399-FECE-9199408B8426}"/>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3C64844D-32B9-E8BB-164B-FB2E69B40EDD}"/>
              </a:ext>
            </a:extLst>
          </p:cNvPr>
          <p:cNvSpPr>
            <a:spLocks noGrp="1"/>
          </p:cNvSpPr>
          <p:nvPr>
            <p:ph type="sldNum" sz="quarter" idx="10"/>
          </p:nvPr>
        </p:nvSpPr>
        <p:spPr/>
        <p:txBody>
          <a:bodyPr/>
          <a:lstStyle/>
          <a:p>
            <a:pPr marL="177800" marR="0" lvl="0" indent="-177800" algn="r" defTabSz="711200" rtl="0" eaLnBrk="1" fontAlgn="auto" latinLnBrk="0" hangingPunct="1">
              <a:lnSpc>
                <a:spcPct val="100000"/>
              </a:lnSpc>
              <a:spcBef>
                <a:spcPts val="1200"/>
              </a:spcBef>
              <a:spcAft>
                <a:spcPts val="0"/>
              </a:spcAft>
              <a:buClrTx/>
              <a:buSzTx/>
              <a:buFontTx/>
              <a:buChar char="•"/>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177800" marR="0" lvl="0" indent="-177800" algn="r" defTabSz="711200" rtl="0" eaLnBrk="1" fontAlgn="auto" latinLnBrk="0" hangingPunct="1">
                <a:lnSpc>
                  <a:spcPct val="100000"/>
                </a:lnSpc>
                <a:spcBef>
                  <a:spcPts val="1200"/>
                </a:spcBef>
                <a:spcAft>
                  <a:spcPts val="0"/>
                </a:spcAft>
                <a:buClrTx/>
                <a:buSzTx/>
                <a:buFontTx/>
                <a:buChar char="•"/>
                <a:tabLst/>
                <a:defRPr/>
              </a:pPr>
              <a:t>44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71356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47E0D95-91D1-F103-8529-4AE70CA7089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9358610-D139-620F-35A2-EC771498C45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E3D8B82-3B25-870D-D4E5-38044284E439}"/>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04082098-8592-8A11-E281-3A415F1B7985}"/>
              </a:ext>
            </a:extLst>
          </p:cNvPr>
          <p:cNvSpPr>
            <a:spLocks noGrp="1"/>
          </p:cNvSpPr>
          <p:nvPr>
            <p:ph type="sldNum" sz="quarter" idx="5"/>
          </p:nvPr>
        </p:nvSpPr>
        <p:spPr/>
        <p:txBody>
          <a:bodyPr/>
          <a:lstStyle/>
          <a:p>
            <a:pPr marL="177800" marR="0" lvl="0" indent="-177800" algn="r" defTabSz="711200" rtl="0" eaLnBrk="1" fontAlgn="auto" latinLnBrk="0" hangingPunct="1">
              <a:lnSpc>
                <a:spcPct val="100000"/>
              </a:lnSpc>
              <a:spcBef>
                <a:spcPts val="1200"/>
              </a:spcBef>
              <a:spcAft>
                <a:spcPts val="0"/>
              </a:spcAft>
              <a:buClrTx/>
              <a:buSzTx/>
              <a:buFontTx/>
              <a:buChar char="•"/>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177800" marR="0" lvl="0" indent="-177800" algn="r" defTabSz="711200" rtl="0" eaLnBrk="1" fontAlgn="auto" latinLnBrk="0" hangingPunct="1">
                <a:lnSpc>
                  <a:spcPct val="100000"/>
                </a:lnSpc>
                <a:spcBef>
                  <a:spcPts val="1200"/>
                </a:spcBef>
                <a:spcAft>
                  <a:spcPts val="0"/>
                </a:spcAft>
                <a:buClrTx/>
                <a:buSzTx/>
                <a:buFontTx/>
                <a:buChar char="•"/>
                <a:tabLst/>
                <a:defRPr/>
              </a:pPr>
              <a:t>45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2121604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2DAF65C-4FA8-4CB5-30F1-7C0EC6214DC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E60F705-620D-6E01-13F0-0DE41E3936B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04C16F7-BD20-3606-7B69-C635495E3AB6}"/>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AB4929ED-E615-F674-7B5D-2E01C2345CBB}"/>
              </a:ext>
            </a:extLst>
          </p:cNvPr>
          <p:cNvSpPr>
            <a:spLocks noGrp="1"/>
          </p:cNvSpPr>
          <p:nvPr>
            <p:ph type="sldNum" sz="quarter" idx="10"/>
          </p:nvPr>
        </p:nvSpPr>
        <p:spPr/>
        <p:txBody>
          <a:bodyPr/>
          <a:lstStyle/>
          <a:p>
            <a:fld id="{7C7120ED-20B9-4CC8-A606-12D10436DCAF}" type="slidenum">
              <a:rPr lang="en-US" smtClean="0"/>
              <a:t>4</a:t>
            </a:fld>
            <a:endParaRPr lang="en-US"/>
          </a:p>
        </p:txBody>
      </p:sp>
    </p:spTree>
    <p:extLst>
      <p:ext uri="{BB962C8B-B14F-4D97-AF65-F5344CB8AC3E}">
        <p14:creationId xmlns:p14="http://schemas.microsoft.com/office/powerpoint/2010/main" val="13543396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7C7120ED-20B9-4CC8-A606-12D10436DCAF}" type="slidenum">
              <a:rPr lang="en-US" smtClean="0"/>
              <a:t>46</a:t>
            </a:fld>
            <a:endParaRPr lang="en-US"/>
          </a:p>
        </p:txBody>
      </p:sp>
    </p:spTree>
    <p:extLst>
      <p:ext uri="{BB962C8B-B14F-4D97-AF65-F5344CB8AC3E}">
        <p14:creationId xmlns:p14="http://schemas.microsoft.com/office/powerpoint/2010/main" val="45384181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EA008D5-6259-26DD-D76C-537BBF901E9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CFAC728-D520-FC47-0C9B-3F2977BB7B6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03996D6-80AE-5EA2-5367-77BC88A7AA68}"/>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ED778F91-1736-198C-7633-EBCB0812AEB3}"/>
              </a:ext>
            </a:extLst>
          </p:cNvPr>
          <p:cNvSpPr>
            <a:spLocks noGrp="1"/>
          </p:cNvSpPr>
          <p:nvPr>
            <p:ph type="sldNum" sz="quarter" idx="5"/>
          </p:nvPr>
        </p:nvSpPr>
        <p:spPr/>
        <p:txBody>
          <a:bodyPr/>
          <a:lstStyle/>
          <a:p>
            <a:fld id="{7C7120ED-20B9-4CC8-A606-12D10436DCAF}" type="slidenum">
              <a:rPr lang="en-US" smtClean="0"/>
              <a:t>47</a:t>
            </a:fld>
            <a:endParaRPr lang="en-US"/>
          </a:p>
        </p:txBody>
      </p:sp>
    </p:spTree>
    <p:extLst>
      <p:ext uri="{BB962C8B-B14F-4D97-AF65-F5344CB8AC3E}">
        <p14:creationId xmlns:p14="http://schemas.microsoft.com/office/powerpoint/2010/main" val="194727757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708FAD0-2C99-525A-FFAF-4ECE61ECDCE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F7244D1-D25C-C16B-34A0-DC9B67B8B0F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3D87946-86F4-E06C-8ED0-4B2A50E62C67}"/>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0F366515-C489-0F91-CD81-A94229862E67}"/>
              </a:ext>
            </a:extLst>
          </p:cNvPr>
          <p:cNvSpPr>
            <a:spLocks noGrp="1"/>
          </p:cNvSpPr>
          <p:nvPr>
            <p:ph type="sldNum" sz="quarter" idx="5"/>
          </p:nvPr>
        </p:nvSpPr>
        <p:spPr/>
        <p:txBody>
          <a:bodyPr/>
          <a:lstStyle/>
          <a:p>
            <a:pPr marL="177800" marR="0" lvl="0" indent="-177800" algn="r" defTabSz="711200" rtl="0" eaLnBrk="1" fontAlgn="auto" latinLnBrk="0" hangingPunct="1">
              <a:lnSpc>
                <a:spcPct val="100000"/>
              </a:lnSpc>
              <a:spcBef>
                <a:spcPts val="1200"/>
              </a:spcBef>
              <a:spcAft>
                <a:spcPts val="0"/>
              </a:spcAft>
              <a:buClrTx/>
              <a:buSzTx/>
              <a:buFontTx/>
              <a:buChar char="•"/>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177800" marR="0" lvl="0" indent="-177800" algn="r" defTabSz="711200" rtl="0" eaLnBrk="1" fontAlgn="auto" latinLnBrk="0" hangingPunct="1">
                <a:lnSpc>
                  <a:spcPct val="100000"/>
                </a:lnSpc>
                <a:spcBef>
                  <a:spcPts val="1200"/>
                </a:spcBef>
                <a:spcAft>
                  <a:spcPts val="0"/>
                </a:spcAft>
                <a:buClrTx/>
                <a:buSzTx/>
                <a:buFontTx/>
                <a:buChar char="•"/>
                <a:tabLst/>
                <a:defRPr/>
              </a:pPr>
              <a:t>48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33940611"/>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459C341-F9F6-E64E-F46F-DBEF9A1D03F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3A7A632-92D8-4F07-4AA1-ACE9D462200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C17D0DD-4D10-1275-F7A7-7A4E0646BA84}"/>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1D871EB5-248D-0D76-17E7-EB2EEEFA78E4}"/>
              </a:ext>
            </a:extLst>
          </p:cNvPr>
          <p:cNvSpPr>
            <a:spLocks noGrp="1"/>
          </p:cNvSpPr>
          <p:nvPr>
            <p:ph type="sldNum" sz="quarter" idx="5"/>
          </p:nvPr>
        </p:nvSpPr>
        <p:spPr/>
        <p:txBody>
          <a:bodyPr/>
          <a:lstStyle/>
          <a:p>
            <a:pPr marL="177800" marR="0" lvl="0" indent="-177800" algn="r" defTabSz="711200" rtl="0" eaLnBrk="1" fontAlgn="auto" latinLnBrk="0" hangingPunct="1">
              <a:lnSpc>
                <a:spcPct val="100000"/>
              </a:lnSpc>
              <a:spcBef>
                <a:spcPts val="1200"/>
              </a:spcBef>
              <a:spcAft>
                <a:spcPts val="0"/>
              </a:spcAft>
              <a:buClrTx/>
              <a:buSzTx/>
              <a:buFontTx/>
              <a:buChar char="•"/>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177800" marR="0" lvl="0" indent="-177800" algn="r" defTabSz="711200" rtl="0" eaLnBrk="1" fontAlgn="auto" latinLnBrk="0" hangingPunct="1">
                <a:lnSpc>
                  <a:spcPct val="100000"/>
                </a:lnSpc>
                <a:spcBef>
                  <a:spcPts val="1200"/>
                </a:spcBef>
                <a:spcAft>
                  <a:spcPts val="0"/>
                </a:spcAft>
                <a:buClrTx/>
                <a:buSzTx/>
                <a:buFontTx/>
                <a:buChar char="•"/>
                <a:tabLst/>
                <a:defRPr/>
              </a:pPr>
              <a:t>49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87749778"/>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C03183B-256A-E3BD-B437-D95D8AC5FC4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2A68D16-5785-996D-3711-A75519216E6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7654846-BC13-28BA-D340-885224C74416}"/>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B2094538-5F84-DC90-3FC3-CF59586D0DAF}"/>
              </a:ext>
            </a:extLst>
          </p:cNvPr>
          <p:cNvSpPr>
            <a:spLocks noGrp="1"/>
          </p:cNvSpPr>
          <p:nvPr>
            <p:ph type="sldNum" sz="quarter" idx="5"/>
          </p:nvPr>
        </p:nvSpPr>
        <p:spPr/>
        <p:txBody>
          <a:bodyPr/>
          <a:lstStyle/>
          <a:p>
            <a:pPr marL="177800" marR="0" lvl="0" indent="-177800" algn="r" defTabSz="711200" rtl="0" eaLnBrk="1" fontAlgn="auto" latinLnBrk="0" hangingPunct="1">
              <a:lnSpc>
                <a:spcPct val="100000"/>
              </a:lnSpc>
              <a:spcBef>
                <a:spcPts val="1200"/>
              </a:spcBef>
              <a:spcAft>
                <a:spcPts val="0"/>
              </a:spcAft>
              <a:buClrTx/>
              <a:buSzTx/>
              <a:buFontTx/>
              <a:buChar char="•"/>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177800" marR="0" lvl="0" indent="-177800" algn="r" defTabSz="711200" rtl="0" eaLnBrk="1" fontAlgn="auto" latinLnBrk="0" hangingPunct="1">
                <a:lnSpc>
                  <a:spcPct val="100000"/>
                </a:lnSpc>
                <a:spcBef>
                  <a:spcPts val="1200"/>
                </a:spcBef>
                <a:spcAft>
                  <a:spcPts val="0"/>
                </a:spcAft>
                <a:buClrTx/>
                <a:buSzTx/>
                <a:buFontTx/>
                <a:buChar char="•"/>
                <a:tabLst/>
                <a:defRPr/>
              </a:pPr>
              <a:t>50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87234962"/>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C990003-E28B-9AA7-8044-B2D161BD17B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6A0E3F5-907B-A759-3E50-D953C0E8815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0D28381-10A3-5B3F-4E5C-B1E2539AC5E7}"/>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09B3D025-F825-9928-710E-D528BEEDAEB7}"/>
              </a:ext>
            </a:extLst>
          </p:cNvPr>
          <p:cNvSpPr>
            <a:spLocks noGrp="1"/>
          </p:cNvSpPr>
          <p:nvPr>
            <p:ph type="sldNum" sz="quarter" idx="5"/>
          </p:nvPr>
        </p:nvSpPr>
        <p:spPr/>
        <p:txBody>
          <a:bodyPr/>
          <a:lstStyle/>
          <a:p>
            <a:pPr marL="177800" marR="0" lvl="0" indent="-177800" algn="r" defTabSz="711200" rtl="0" eaLnBrk="1" fontAlgn="auto" latinLnBrk="0" hangingPunct="1">
              <a:lnSpc>
                <a:spcPct val="100000"/>
              </a:lnSpc>
              <a:spcBef>
                <a:spcPts val="1200"/>
              </a:spcBef>
              <a:spcAft>
                <a:spcPts val="0"/>
              </a:spcAft>
              <a:buClrTx/>
              <a:buSzTx/>
              <a:buFontTx/>
              <a:buChar char="•"/>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177800" marR="0" lvl="0" indent="-177800" algn="r" defTabSz="711200" rtl="0" eaLnBrk="1" fontAlgn="auto" latinLnBrk="0" hangingPunct="1">
                <a:lnSpc>
                  <a:spcPct val="100000"/>
                </a:lnSpc>
                <a:spcBef>
                  <a:spcPts val="1200"/>
                </a:spcBef>
                <a:spcAft>
                  <a:spcPts val="0"/>
                </a:spcAft>
                <a:buClrTx/>
                <a:buSzTx/>
                <a:buFontTx/>
                <a:buChar char="•"/>
                <a:tabLst/>
                <a:defRPr/>
              </a:pPr>
              <a:t>51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83314685"/>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612C960-079A-FECA-661E-E797DAADCF6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AD752E1-8648-61D8-F51A-B8836C85606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1FDBA8E-0BA6-50FE-5C32-8685FFF4CBEE}"/>
              </a:ext>
            </a:extLst>
          </p:cNvPr>
          <p:cNvSpPr>
            <a:spLocks noGrp="1"/>
          </p:cNvSpPr>
          <p:nvPr>
            <p:ph type="body" idx="1"/>
          </p:nvPr>
        </p:nvSpPr>
        <p:spPr/>
        <p:txBody>
          <a:bodyPr/>
          <a:lstStyle/>
          <a:p>
            <a:endParaRPr lang="en-US" dirty="0"/>
          </a:p>
          <a:p>
            <a:endParaRPr lang="en-US" dirty="0"/>
          </a:p>
        </p:txBody>
      </p:sp>
      <p:sp>
        <p:nvSpPr>
          <p:cNvPr id="4" name="Slide Number Placeholder 3">
            <a:extLst>
              <a:ext uri="{FF2B5EF4-FFF2-40B4-BE49-F238E27FC236}">
                <a16:creationId xmlns:a16="http://schemas.microsoft.com/office/drawing/2014/main" id="{ACB371D4-00DF-1737-B7E8-AB2D76332A4D}"/>
              </a:ext>
            </a:extLst>
          </p:cNvPr>
          <p:cNvSpPr>
            <a:spLocks noGrp="1"/>
          </p:cNvSpPr>
          <p:nvPr>
            <p:ph type="sldNum" sz="quarter" idx="5"/>
          </p:nvPr>
        </p:nvSpPr>
        <p:spPr/>
        <p:txBody>
          <a:bodyPr/>
          <a:lstStyle/>
          <a:p>
            <a:pPr marL="177800" marR="0" lvl="0" indent="-177800" algn="r" defTabSz="711200" rtl="0" eaLnBrk="1" fontAlgn="auto" latinLnBrk="0" hangingPunct="1">
              <a:lnSpc>
                <a:spcPct val="100000"/>
              </a:lnSpc>
              <a:spcBef>
                <a:spcPts val="1200"/>
              </a:spcBef>
              <a:spcAft>
                <a:spcPts val="0"/>
              </a:spcAft>
              <a:buClrTx/>
              <a:buSzTx/>
              <a:buFontTx/>
              <a:buChar char="•"/>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177800" marR="0" lvl="0" indent="-177800" algn="r" defTabSz="711200" rtl="0" eaLnBrk="1" fontAlgn="auto" latinLnBrk="0" hangingPunct="1">
                <a:lnSpc>
                  <a:spcPct val="100000"/>
                </a:lnSpc>
                <a:spcBef>
                  <a:spcPts val="1200"/>
                </a:spcBef>
                <a:spcAft>
                  <a:spcPts val="0"/>
                </a:spcAft>
                <a:buClrTx/>
                <a:buSzTx/>
                <a:buFontTx/>
                <a:buChar char="•"/>
                <a:tabLst/>
                <a:defRPr/>
              </a:pPr>
              <a:t>52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4638853"/>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42F5D2C-6633-7D93-2984-7C72A2E6774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6C21C5C-CF73-15A6-9BD9-F51B7AA33BC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7428A67-8317-E72D-2F66-71C97D9FFE20}"/>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FD53A3F0-6B43-D31D-483B-CC6593E7246B}"/>
              </a:ext>
            </a:extLst>
          </p:cNvPr>
          <p:cNvSpPr>
            <a:spLocks noGrp="1"/>
          </p:cNvSpPr>
          <p:nvPr>
            <p:ph type="sldNum" sz="quarter" idx="5"/>
          </p:nvPr>
        </p:nvSpPr>
        <p:spPr/>
        <p:txBody>
          <a:bodyPr/>
          <a:lstStyle/>
          <a:p>
            <a:pPr marL="177800" marR="0" lvl="0" indent="-177800" algn="r" defTabSz="711200" rtl="0" eaLnBrk="1" fontAlgn="auto" latinLnBrk="0" hangingPunct="1">
              <a:lnSpc>
                <a:spcPct val="100000"/>
              </a:lnSpc>
              <a:spcBef>
                <a:spcPts val="1200"/>
              </a:spcBef>
              <a:spcAft>
                <a:spcPts val="0"/>
              </a:spcAft>
              <a:buClrTx/>
              <a:buSzTx/>
              <a:buFontTx/>
              <a:buChar char="•"/>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177800" marR="0" lvl="0" indent="-177800" algn="r" defTabSz="711200" rtl="0" eaLnBrk="1" fontAlgn="auto" latinLnBrk="0" hangingPunct="1">
                <a:lnSpc>
                  <a:spcPct val="100000"/>
                </a:lnSpc>
                <a:spcBef>
                  <a:spcPts val="1200"/>
                </a:spcBef>
                <a:spcAft>
                  <a:spcPts val="0"/>
                </a:spcAft>
                <a:buClrTx/>
                <a:buSzTx/>
                <a:buFontTx/>
                <a:buChar char="•"/>
                <a:tabLst/>
                <a:defRPr/>
              </a:pPr>
              <a:t>53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15962537"/>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50628A8-B4AE-0603-91BD-24AF0F13572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796A10E-4827-1A9F-F9A2-125804F3CFA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9A1866E-B217-0585-C407-564FC158770D}"/>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2F0E6839-4CFC-2CB5-C2FA-445C21052E3F}"/>
              </a:ext>
            </a:extLst>
          </p:cNvPr>
          <p:cNvSpPr>
            <a:spLocks noGrp="1"/>
          </p:cNvSpPr>
          <p:nvPr>
            <p:ph type="sldNum" sz="quarter" idx="5"/>
          </p:nvPr>
        </p:nvSpPr>
        <p:spPr/>
        <p:txBody>
          <a:bodyPr/>
          <a:lstStyle/>
          <a:p>
            <a:pPr marL="177800" marR="0" lvl="0" indent="-177800" algn="r" defTabSz="711200" rtl="0" eaLnBrk="1" fontAlgn="auto" latinLnBrk="0" hangingPunct="1">
              <a:lnSpc>
                <a:spcPct val="100000"/>
              </a:lnSpc>
              <a:spcBef>
                <a:spcPts val="1200"/>
              </a:spcBef>
              <a:spcAft>
                <a:spcPts val="0"/>
              </a:spcAft>
              <a:buClrTx/>
              <a:buSzTx/>
              <a:buFontTx/>
              <a:buChar char="•"/>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177800" marR="0" lvl="0" indent="-177800" algn="r" defTabSz="711200" rtl="0" eaLnBrk="1" fontAlgn="auto" latinLnBrk="0" hangingPunct="1">
                <a:lnSpc>
                  <a:spcPct val="100000"/>
                </a:lnSpc>
                <a:spcBef>
                  <a:spcPts val="1200"/>
                </a:spcBef>
                <a:spcAft>
                  <a:spcPts val="0"/>
                </a:spcAft>
                <a:buClrTx/>
                <a:buSzTx/>
                <a:buFontTx/>
                <a:buChar char="•"/>
                <a:tabLst/>
                <a:defRPr/>
              </a:pPr>
              <a:t>54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38344464"/>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06D5AE0-E391-A47A-0A1B-7232B1867D0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3C372A1-6D9E-6128-270C-B67C845A4C2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BCC2483-6C5D-1760-EED4-FB1009DB6852}"/>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B5EECE3B-6F4B-6A7B-B1F6-8901F964355A}"/>
              </a:ext>
            </a:extLst>
          </p:cNvPr>
          <p:cNvSpPr>
            <a:spLocks noGrp="1"/>
          </p:cNvSpPr>
          <p:nvPr>
            <p:ph type="sldNum" sz="quarter" idx="10"/>
          </p:nvPr>
        </p:nvSpPr>
        <p:spPr/>
        <p:txBody>
          <a:bodyPr/>
          <a:lstStyle/>
          <a:p>
            <a:pPr marL="177800" marR="0" lvl="0" indent="-177800" algn="r" defTabSz="711200" rtl="0" eaLnBrk="1" fontAlgn="auto" latinLnBrk="0" hangingPunct="1">
              <a:lnSpc>
                <a:spcPct val="100000"/>
              </a:lnSpc>
              <a:spcBef>
                <a:spcPts val="1200"/>
              </a:spcBef>
              <a:spcAft>
                <a:spcPts val="0"/>
              </a:spcAft>
              <a:buClrTx/>
              <a:buSzTx/>
              <a:buFontTx/>
              <a:buChar char="•"/>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177800" marR="0" lvl="0" indent="-177800" algn="r" defTabSz="711200" rtl="0" eaLnBrk="1" fontAlgn="auto" latinLnBrk="0" hangingPunct="1">
                <a:lnSpc>
                  <a:spcPct val="100000"/>
                </a:lnSpc>
                <a:spcBef>
                  <a:spcPts val="1200"/>
                </a:spcBef>
                <a:spcAft>
                  <a:spcPts val="0"/>
                </a:spcAft>
                <a:buClrTx/>
                <a:buSzTx/>
                <a:buFontTx/>
                <a:buChar char="•"/>
                <a:tabLst/>
                <a:defRPr/>
              </a:pPr>
              <a:t>56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7117317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46D86C2-2239-5DE3-16AA-60E9FF0BF2D1}"/>
            </a:ext>
          </a:extLst>
        </p:cNvPr>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43027A22-F28B-1B31-9276-ADD8AA16D564}"/>
              </a:ext>
            </a:extLst>
          </p:cNvPr>
          <p:cNvSpPr>
            <a:spLocks noGrp="1" noRot="1" noChangeAspect="1"/>
          </p:cNvSpPr>
          <p:nvPr>
            <p:ph type="sldImg"/>
          </p:nvPr>
        </p:nvSpPr>
        <p:spPr/>
      </p:sp>
      <p:sp>
        <p:nvSpPr>
          <p:cNvPr id="3" name="Marcador de notas 2">
            <a:extLst>
              <a:ext uri="{FF2B5EF4-FFF2-40B4-BE49-F238E27FC236}">
                <a16:creationId xmlns:a16="http://schemas.microsoft.com/office/drawing/2014/main" id="{DA5284D4-5C90-DCEF-3F7E-7874F2340D0E}"/>
              </a:ext>
            </a:extLst>
          </p:cNvPr>
          <p:cNvSpPr>
            <a:spLocks noGrp="1"/>
          </p:cNvSpPr>
          <p:nvPr>
            <p:ph type="body" idx="1"/>
          </p:nvPr>
        </p:nvSpPr>
        <p:spPr/>
        <p:txBody>
          <a:bodyPr/>
          <a:lstStyle/>
          <a:p>
            <a:endParaRPr lang="en-US"/>
          </a:p>
        </p:txBody>
      </p:sp>
      <p:sp>
        <p:nvSpPr>
          <p:cNvPr id="4" name="Marcador de número de diapositiva 3">
            <a:extLst>
              <a:ext uri="{FF2B5EF4-FFF2-40B4-BE49-F238E27FC236}">
                <a16:creationId xmlns:a16="http://schemas.microsoft.com/office/drawing/2014/main" id="{4EC673D3-55D4-D105-0CC5-A4B814066F39}"/>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257196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672DF57D-4D84-2F49-A6C0-4F3FE24A161C}" type="slidenum">
              <a:rPr lang="en-US" smtClean="0"/>
              <a:t>57</a:t>
            </a:fld>
            <a:endParaRPr lang="en-US"/>
          </a:p>
        </p:txBody>
      </p:sp>
    </p:spTree>
    <p:extLst>
      <p:ext uri="{BB962C8B-B14F-4D97-AF65-F5344CB8AC3E}">
        <p14:creationId xmlns:p14="http://schemas.microsoft.com/office/powerpoint/2010/main" val="683912308"/>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1BFF268-0E34-E2DF-1271-612196BD7FA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8A8A172-6C90-C0C7-3034-740562F0395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A3A547B-A928-6ED3-14FB-5A0CF01906BE}"/>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A40E8CC7-2B9A-B364-7C7B-51419D773D37}"/>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72DF57D-4D84-2F49-A6C0-4F3FE24A161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58758907"/>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7F68FAD-1858-03FD-0CD7-001305A60AC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9949B29-64D0-916D-33BE-CEA158B9F7C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DA98FB8-43FF-5DD1-5BFD-4222180378D1}"/>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B011D72C-0E81-EFF2-BAFD-A2C3EADC4F37}"/>
              </a:ext>
            </a:extLst>
          </p:cNvPr>
          <p:cNvSpPr>
            <a:spLocks noGrp="1"/>
          </p:cNvSpPr>
          <p:nvPr>
            <p:ph type="sldNum" sz="quarter" idx="5"/>
          </p:nvPr>
        </p:nvSpPr>
        <p:spPr/>
        <p:txBody>
          <a:bodyPr/>
          <a:lstStyle/>
          <a:p>
            <a:fld id="{7C7120ED-20B9-4CC8-A606-12D10436DCAF}" type="slidenum">
              <a:rPr lang="en-US" smtClean="0"/>
              <a:t>60</a:t>
            </a:fld>
            <a:endParaRPr lang="en-US"/>
          </a:p>
        </p:txBody>
      </p:sp>
    </p:spTree>
    <p:extLst>
      <p:ext uri="{BB962C8B-B14F-4D97-AF65-F5344CB8AC3E}">
        <p14:creationId xmlns:p14="http://schemas.microsoft.com/office/powerpoint/2010/main" val="2708583392"/>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EF9F1C7-3F57-7827-2E64-258E3B1AF0B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39EFB48-6EC8-BA57-FB31-AD863C0BF4F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06408B3-CCED-02D0-2D91-6AE12F188D7E}"/>
              </a:ext>
            </a:extLst>
          </p:cNvPr>
          <p:cNvSpPr>
            <a:spLocks noGrp="1"/>
          </p:cNvSpPr>
          <p:nvPr>
            <p:ph type="body" idx="1"/>
          </p:nvPr>
        </p:nvSpPr>
        <p:spPr/>
        <p:txBody>
          <a:bodyPr/>
          <a:lstStyle/>
          <a:p>
            <a:pPr marL="0" indent="0">
              <a:buFontTx/>
              <a:buNone/>
            </a:pPr>
            <a:endParaRPr lang="en-US"/>
          </a:p>
        </p:txBody>
      </p:sp>
      <p:sp>
        <p:nvSpPr>
          <p:cNvPr id="4" name="Slide Number Placeholder 3">
            <a:extLst>
              <a:ext uri="{FF2B5EF4-FFF2-40B4-BE49-F238E27FC236}">
                <a16:creationId xmlns:a16="http://schemas.microsoft.com/office/drawing/2014/main" id="{C5989D65-D7BA-49E4-D7B3-D3641EAD358E}"/>
              </a:ext>
            </a:extLst>
          </p:cNvPr>
          <p:cNvSpPr>
            <a:spLocks noGrp="1"/>
          </p:cNvSpPr>
          <p:nvPr>
            <p:ph type="sldNum" sz="quarter" idx="5"/>
          </p:nvPr>
        </p:nvSpPr>
        <p:spPr/>
        <p:txBody>
          <a:bodyPr/>
          <a:lstStyle/>
          <a:p>
            <a:pPr marL="177800" marR="0" lvl="0" indent="-177800" algn="r" defTabSz="711200" rtl="0" eaLnBrk="1" fontAlgn="auto" latinLnBrk="0" hangingPunct="1">
              <a:lnSpc>
                <a:spcPct val="100000"/>
              </a:lnSpc>
              <a:spcBef>
                <a:spcPts val="1200"/>
              </a:spcBef>
              <a:spcAft>
                <a:spcPts val="0"/>
              </a:spcAft>
              <a:buClrTx/>
              <a:buSzTx/>
              <a:buFontTx/>
              <a:buChar char="•"/>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177800" marR="0" lvl="0" indent="-177800" algn="r" defTabSz="711200" rtl="0" eaLnBrk="1" fontAlgn="auto" latinLnBrk="0" hangingPunct="1">
                <a:lnSpc>
                  <a:spcPct val="100000"/>
                </a:lnSpc>
                <a:spcBef>
                  <a:spcPts val="1200"/>
                </a:spcBef>
                <a:spcAft>
                  <a:spcPts val="0"/>
                </a:spcAft>
                <a:buClrTx/>
                <a:buSzTx/>
                <a:buFontTx/>
                <a:buChar char="•"/>
                <a:tabLst/>
                <a:defRPr/>
              </a:pPr>
              <a:t>65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5772180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F4E7293-60AC-5A16-AEF7-BC0CCDAADBE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60EF9B2-A065-0B05-D770-76143C2A006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58D25E2-95B3-68D9-E731-3D9B61034755}"/>
              </a:ext>
            </a:extLst>
          </p:cNvPr>
          <p:cNvSpPr>
            <a:spLocks noGrp="1"/>
          </p:cNvSpPr>
          <p:nvPr>
            <p:ph type="body" idx="1"/>
          </p:nvPr>
        </p:nvSpPr>
        <p:spPr/>
        <p:txBody>
          <a:bodyPr/>
          <a:lstStyle/>
          <a:p>
            <a:endParaRPr lang="en-US">
              <a:ea typeface="Calibri"/>
              <a:cs typeface="Calibri"/>
            </a:endParaRPr>
          </a:p>
          <a:p>
            <a:endParaRPr lang="en-US">
              <a:ea typeface="Calibri"/>
              <a:cs typeface="Calibri"/>
            </a:endParaRPr>
          </a:p>
        </p:txBody>
      </p:sp>
      <p:sp>
        <p:nvSpPr>
          <p:cNvPr id="4" name="Slide Number Placeholder 3">
            <a:extLst>
              <a:ext uri="{FF2B5EF4-FFF2-40B4-BE49-F238E27FC236}">
                <a16:creationId xmlns:a16="http://schemas.microsoft.com/office/drawing/2014/main" id="{EC0D60F0-0CCC-B1BE-978A-D039115085BF}"/>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F2026DD-9B05-49FD-8387-C9B0870D6C7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00397261"/>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0F8F74D-E3E9-8CE3-4E26-DFF968BE48B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C83ED42-E179-B7FB-E288-461D0BC5586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FB4E75D-A07B-EB8E-5B01-FE6A78A2F794}"/>
              </a:ext>
            </a:extLst>
          </p:cNvPr>
          <p:cNvSpPr>
            <a:spLocks noGrp="1"/>
          </p:cNvSpPr>
          <p:nvPr>
            <p:ph type="body" idx="1"/>
          </p:nvPr>
        </p:nvSpPr>
        <p:spPr/>
        <p:txBody>
          <a:bodyPr/>
          <a:lstStyle/>
          <a:p>
            <a:endParaRPr lang="en-US"/>
          </a:p>
          <a:p>
            <a:endParaRPr lang="en-US">
              <a:ea typeface="Calibri" panose="020F0502020204030204"/>
              <a:cs typeface="Calibri" panose="020F0502020204030204"/>
            </a:endParaRPr>
          </a:p>
        </p:txBody>
      </p:sp>
      <p:sp>
        <p:nvSpPr>
          <p:cNvPr id="4" name="Slide Number Placeholder 3">
            <a:extLst>
              <a:ext uri="{FF2B5EF4-FFF2-40B4-BE49-F238E27FC236}">
                <a16:creationId xmlns:a16="http://schemas.microsoft.com/office/drawing/2014/main" id="{313D9665-7837-6666-5706-C83FBEF28E01}"/>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00408625"/>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48F5619-816D-D2D7-ACF4-6C1B6DCDD2B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4119E16-2C4B-6EC6-5F77-24EA5A870BF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6BB930E-5BA7-3E74-269B-9330EA7B6EA2}"/>
              </a:ext>
            </a:extLst>
          </p:cNvPr>
          <p:cNvSpPr>
            <a:spLocks noGrp="1"/>
          </p:cNvSpPr>
          <p:nvPr>
            <p:ph type="body" idx="1"/>
          </p:nvPr>
        </p:nvSpPr>
        <p:spPr/>
        <p:txBody>
          <a:bodyPr/>
          <a:lstStyle/>
          <a:p>
            <a:endParaRPr lang="en-US">
              <a:ea typeface="Calibri"/>
              <a:cs typeface="Calibri"/>
            </a:endParaRPr>
          </a:p>
        </p:txBody>
      </p:sp>
      <p:sp>
        <p:nvSpPr>
          <p:cNvPr id="4" name="Slide Number Placeholder 3">
            <a:extLst>
              <a:ext uri="{FF2B5EF4-FFF2-40B4-BE49-F238E27FC236}">
                <a16:creationId xmlns:a16="http://schemas.microsoft.com/office/drawing/2014/main" id="{914E5B85-8E01-9407-5E59-180CA7468CF8}"/>
              </a:ext>
            </a:extLst>
          </p:cNvPr>
          <p:cNvSpPr>
            <a:spLocks noGrp="1"/>
          </p:cNvSpPr>
          <p:nvPr>
            <p:ph type="sldNum" sz="quarter" idx="5"/>
          </p:nvPr>
        </p:nvSpPr>
        <p:spPr/>
        <p:txBody>
          <a:bodyPr/>
          <a:lstStyle/>
          <a:p>
            <a:fld id="{4E8835E5-D0DF-49C6-9C58-4292A89EE293}" type="slidenum">
              <a:rPr lang="en-US" smtClean="0"/>
              <a:t>68</a:t>
            </a:fld>
            <a:endParaRPr lang="en-US"/>
          </a:p>
        </p:txBody>
      </p:sp>
    </p:spTree>
    <p:extLst>
      <p:ext uri="{BB962C8B-B14F-4D97-AF65-F5344CB8AC3E}">
        <p14:creationId xmlns:p14="http://schemas.microsoft.com/office/powerpoint/2010/main" val="3344462507"/>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7C7120ED-20B9-4CC8-A606-12D10436DCAF}" type="slidenum">
              <a:rPr lang="en-US" smtClean="0"/>
              <a:t>69</a:t>
            </a:fld>
            <a:endParaRPr lang="en-US"/>
          </a:p>
        </p:txBody>
      </p:sp>
    </p:spTree>
    <p:extLst>
      <p:ext uri="{BB962C8B-B14F-4D97-AF65-F5344CB8AC3E}">
        <p14:creationId xmlns:p14="http://schemas.microsoft.com/office/powerpoint/2010/main" val="921992632"/>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2964A74-1710-7927-FB56-1722D72781E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3513AA3-2EFF-C085-F21D-22E1B388C6B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9D704AB-0D2C-F4F4-2B0C-5BE140FF2B9E}"/>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703F2C90-6888-24C5-1063-9411C11A5534}"/>
              </a:ext>
            </a:extLst>
          </p:cNvPr>
          <p:cNvSpPr>
            <a:spLocks noGrp="1"/>
          </p:cNvSpPr>
          <p:nvPr>
            <p:ph type="sldNum" sz="quarter" idx="5"/>
          </p:nvPr>
        </p:nvSpPr>
        <p:spPr/>
        <p:txBody>
          <a:bodyPr/>
          <a:lstStyle/>
          <a:p>
            <a:pPr marL="177800" marR="0" lvl="0" indent="-177800" algn="r" defTabSz="711200" rtl="0" eaLnBrk="1" fontAlgn="auto" latinLnBrk="0" hangingPunct="1">
              <a:lnSpc>
                <a:spcPct val="100000"/>
              </a:lnSpc>
              <a:spcBef>
                <a:spcPts val="1200"/>
              </a:spcBef>
              <a:spcAft>
                <a:spcPts val="0"/>
              </a:spcAft>
              <a:buClrTx/>
              <a:buSzTx/>
              <a:buFontTx/>
              <a:buChar char="•"/>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177800" marR="0" lvl="0" indent="-177800" algn="r" defTabSz="711200" rtl="0" eaLnBrk="1" fontAlgn="auto" latinLnBrk="0" hangingPunct="1">
                <a:lnSpc>
                  <a:spcPct val="100000"/>
                </a:lnSpc>
                <a:spcBef>
                  <a:spcPts val="1200"/>
                </a:spcBef>
                <a:spcAft>
                  <a:spcPts val="0"/>
                </a:spcAft>
                <a:buClrTx/>
                <a:buSzTx/>
                <a:buFontTx/>
                <a:buChar char="•"/>
                <a:tabLst/>
                <a:defRPr/>
              </a:pPr>
              <a:t>70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41698229"/>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n-US"/>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3856902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24EAC67-B2DD-679C-7C18-7EE55D24C32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455E342-7F3E-47AE-790C-6BF9A949A47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3D324E3-95F4-2ABC-F222-9B232F4ECA4F}"/>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A4ED5814-6893-27B7-332A-32A4954C8AA5}"/>
              </a:ext>
            </a:extLst>
          </p:cNvPr>
          <p:cNvSpPr>
            <a:spLocks noGrp="1"/>
          </p:cNvSpPr>
          <p:nvPr>
            <p:ph type="sldNum" sz="quarter" idx="5"/>
          </p:nvPr>
        </p:nvSpPr>
        <p:spPr/>
        <p:txBody>
          <a:bodyPr/>
          <a:lstStyle/>
          <a:p>
            <a:pPr marL="177800" marR="0" lvl="0" indent="-177800" algn="r" defTabSz="711200" rtl="0" eaLnBrk="1" fontAlgn="auto" latinLnBrk="0" hangingPunct="1">
              <a:lnSpc>
                <a:spcPct val="100000"/>
              </a:lnSpc>
              <a:spcBef>
                <a:spcPts val="1200"/>
              </a:spcBef>
              <a:spcAft>
                <a:spcPts val="0"/>
              </a:spcAft>
              <a:buClrTx/>
              <a:buSzTx/>
              <a:buFontTx/>
              <a:buChar char="•"/>
              <a:tabLst/>
              <a:defRPr/>
            </a:pPr>
            <a:fld id="{C375B6E9-55A5-4211-8954-2EB0961095E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177800" marR="0" lvl="0" indent="-177800" algn="r" defTabSz="711200" rtl="0" eaLnBrk="1" fontAlgn="auto" latinLnBrk="0" hangingPunct="1">
                <a:lnSpc>
                  <a:spcPct val="100000"/>
                </a:lnSpc>
                <a:spcBef>
                  <a:spcPts val="1200"/>
                </a:spcBef>
                <a:spcAft>
                  <a:spcPts val="0"/>
                </a:spcAft>
                <a:buClrTx/>
                <a:buSzTx/>
                <a:buFontTx/>
                <a:buChar char="•"/>
                <a:tabLst/>
                <a:defRPr/>
              </a:pPr>
              <a:t>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59263599"/>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25E7115-EB6A-B257-5980-CACABB9287DB}"/>
            </a:ext>
          </a:extLst>
        </p:cNvPr>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AA2E4A10-8B07-A4B2-B44C-BD440AFE83E2}"/>
              </a:ext>
            </a:extLst>
          </p:cNvPr>
          <p:cNvSpPr>
            <a:spLocks noGrp="1" noRot="1" noChangeAspect="1"/>
          </p:cNvSpPr>
          <p:nvPr>
            <p:ph type="sldImg"/>
          </p:nvPr>
        </p:nvSpPr>
        <p:spPr/>
      </p:sp>
      <p:sp>
        <p:nvSpPr>
          <p:cNvPr id="3" name="Marcador de notas 2">
            <a:extLst>
              <a:ext uri="{FF2B5EF4-FFF2-40B4-BE49-F238E27FC236}">
                <a16:creationId xmlns:a16="http://schemas.microsoft.com/office/drawing/2014/main" id="{7D98698B-45DF-6346-6AF0-0C833A7D551E}"/>
              </a:ext>
            </a:extLst>
          </p:cNvPr>
          <p:cNvSpPr>
            <a:spLocks noGrp="1"/>
          </p:cNvSpPr>
          <p:nvPr>
            <p:ph type="body" idx="1"/>
          </p:nvPr>
        </p:nvSpPr>
        <p:spPr/>
        <p:txBody>
          <a:bodyPr/>
          <a:lstStyle/>
          <a:p>
            <a:endParaRPr lang="en-US"/>
          </a:p>
        </p:txBody>
      </p:sp>
      <p:sp>
        <p:nvSpPr>
          <p:cNvPr id="4" name="Marcador de número de diapositiva 3">
            <a:extLst>
              <a:ext uri="{FF2B5EF4-FFF2-40B4-BE49-F238E27FC236}">
                <a16:creationId xmlns:a16="http://schemas.microsoft.com/office/drawing/2014/main" id="{CFA6400F-0B83-DD5A-F34C-D05628AE1528}"/>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5008399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E2345EE-3264-E87A-FD91-33202968265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8C3C404-1F49-4BD7-54B6-CB752AFDB36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9803BF0-6E10-39C4-8F8D-3D15BA7F3613}"/>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6B74A210-3963-FFBC-68DF-4953507386FF}"/>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6701831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F4C6D48-C9AB-A411-7F18-9A5232D5683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CF6DC9D-B5BA-BDF8-DEBC-FDFDAE954D2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F7454F2-7925-B4A9-E6B0-BB520FDB30EC}"/>
              </a:ext>
            </a:extLst>
          </p:cNvPr>
          <p:cNvSpPr>
            <a:spLocks noGrp="1"/>
          </p:cNvSpPr>
          <p:nvPr>
            <p:ph type="body" idx="1"/>
          </p:nvPr>
        </p:nvSpPr>
        <p:spPr/>
        <p:txBody>
          <a:bodyPr/>
          <a:lstStyle/>
          <a:p>
            <a:pPr rtl="0" fontAlgn="base"/>
            <a:endParaRPr lang="en-US" sz="1200" b="0" i="0" kern="1200">
              <a:solidFill>
                <a:schemeClr val="tx1"/>
              </a:solidFill>
              <a:effectLst/>
              <a:latin typeface="+mn-lt"/>
              <a:ea typeface="+mn-ea"/>
              <a:cs typeface="+mn-cs"/>
            </a:endParaRPr>
          </a:p>
        </p:txBody>
      </p:sp>
      <p:sp>
        <p:nvSpPr>
          <p:cNvPr id="4" name="Slide Number Placeholder 3">
            <a:extLst>
              <a:ext uri="{FF2B5EF4-FFF2-40B4-BE49-F238E27FC236}">
                <a16:creationId xmlns:a16="http://schemas.microsoft.com/office/drawing/2014/main" id="{B0845849-EEC0-90E5-73CA-12F881CD9886}"/>
              </a:ext>
            </a:extLst>
          </p:cNvPr>
          <p:cNvSpPr>
            <a:spLocks noGrp="1"/>
          </p:cNvSpPr>
          <p:nvPr>
            <p:ph type="sldNum" sz="quarter" idx="5"/>
          </p:nvPr>
        </p:nvSpPr>
        <p:spPr/>
        <p:txBody>
          <a:bodyPr/>
          <a:lstStyle/>
          <a:p>
            <a:fld id="{7C7120ED-20B9-4CC8-A606-12D10436DCAF}" type="slidenum">
              <a:rPr lang="en-US" smtClean="0"/>
              <a:t>8</a:t>
            </a:fld>
            <a:endParaRPr lang="en-US"/>
          </a:p>
        </p:txBody>
      </p:sp>
    </p:spTree>
    <p:extLst>
      <p:ext uri="{BB962C8B-B14F-4D97-AF65-F5344CB8AC3E}">
        <p14:creationId xmlns:p14="http://schemas.microsoft.com/office/powerpoint/2010/main" val="279042551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ADF8426-2325-D596-321F-5C3A3F15A60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F539A4B-5BF4-5C4E-BC11-26B82BD408C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996533F-ACE2-148D-0B3C-9950FEC7DB8E}"/>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71A32837-2933-3521-0CFE-FCB58A2CAF12}"/>
              </a:ext>
            </a:extLst>
          </p:cNvPr>
          <p:cNvSpPr>
            <a:spLocks noGrp="1"/>
          </p:cNvSpPr>
          <p:nvPr>
            <p:ph type="sldNum" sz="quarter" idx="5"/>
          </p:nvPr>
        </p:nvSpPr>
        <p:spPr/>
        <p:txBody>
          <a:bodyPr/>
          <a:lstStyle/>
          <a:p>
            <a:pPr marL="177800" marR="0" lvl="0" indent="-177800" algn="r" defTabSz="711200" rtl="0" eaLnBrk="1" fontAlgn="auto" latinLnBrk="0" hangingPunct="1">
              <a:lnSpc>
                <a:spcPct val="100000"/>
              </a:lnSpc>
              <a:spcBef>
                <a:spcPts val="1200"/>
              </a:spcBef>
              <a:spcAft>
                <a:spcPts val="0"/>
              </a:spcAft>
              <a:buClrTx/>
              <a:buSzTx/>
              <a:buFontTx/>
              <a:buChar char="•"/>
              <a:tabLst/>
              <a:defRPr/>
            </a:pPr>
            <a:fld id="{7C7120ED-20B9-4CC8-A606-12D10436DC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177800" marR="0" lvl="0" indent="-177800" algn="r" defTabSz="711200" rtl="0" eaLnBrk="1" fontAlgn="auto" latinLnBrk="0" hangingPunct="1">
                <a:lnSpc>
                  <a:spcPct val="100000"/>
                </a:lnSpc>
                <a:spcBef>
                  <a:spcPts val="1200"/>
                </a:spcBef>
                <a:spcAft>
                  <a:spcPts val="0"/>
                </a:spcAft>
                <a:buClrTx/>
                <a:buSzTx/>
                <a:buFontTx/>
                <a:buChar char="•"/>
                <a:tabLst/>
                <a:defRPr/>
              </a:pPr>
              <a:t>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85220809"/>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Master" Target="../slideMasters/slideMaster1.xml"/><Relationship Id="rId1" Type="http://schemas.openxmlformats.org/officeDocument/2006/relationships/tags" Target="../tags/tag5.xml"/><Relationship Id="rId5" Type="http://schemas.openxmlformats.org/officeDocument/2006/relationships/image" Target="../media/image3.png"/><Relationship Id="rId4" Type="http://schemas.openxmlformats.org/officeDocument/2006/relationships/image" Target="../media/image2.emf"/></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slideMaster" Target="../slideMasters/slideMaster1.xml"/><Relationship Id="rId1" Type="http://schemas.openxmlformats.org/officeDocument/2006/relationships/tags" Target="../tags/tag1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2.xml"/><Relationship Id="rId1" Type="http://schemas.openxmlformats.org/officeDocument/2006/relationships/tags" Target="../tags/tag15.xml"/><Relationship Id="rId6" Type="http://schemas.openxmlformats.org/officeDocument/2006/relationships/hyperlink" Target="mailto:gwagner@columbia.edu" TargetMode="External"/><Relationship Id="rId5" Type="http://schemas.openxmlformats.org/officeDocument/2006/relationships/hyperlink" Target="https://creativecommons.org/licenses/by/4.0/" TargetMode="External"/><Relationship Id="rId4" Type="http://schemas.openxmlformats.org/officeDocument/2006/relationships/image" Target="../media/image8.emf"/></Relationships>
</file>

<file path=ppt/slideLayouts/_rels/slideLayout18.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2.xml"/><Relationship Id="rId1" Type="http://schemas.openxmlformats.org/officeDocument/2006/relationships/tags" Target="../tags/tag16.xml"/><Relationship Id="rId6" Type="http://schemas.openxmlformats.org/officeDocument/2006/relationships/hyperlink" Target="mailto:gwagner@columbia.edu" TargetMode="External"/><Relationship Id="rId5" Type="http://schemas.openxmlformats.org/officeDocument/2006/relationships/hyperlink" Target="https://creativecommons.org/licenses/by/4.0/" TargetMode="External"/><Relationship Id="rId4" Type="http://schemas.openxmlformats.org/officeDocument/2006/relationships/image" Target="../media/image9.emf"/></Relationships>
</file>

<file path=ppt/slideLayouts/_rels/slideLayout19.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2.xml"/><Relationship Id="rId1" Type="http://schemas.openxmlformats.org/officeDocument/2006/relationships/tags" Target="../tags/tag17.xml"/><Relationship Id="rId6" Type="http://schemas.openxmlformats.org/officeDocument/2006/relationships/hyperlink" Target="mailto:gwagner@columbia.edu" TargetMode="External"/><Relationship Id="rId5" Type="http://schemas.openxmlformats.org/officeDocument/2006/relationships/hyperlink" Target="https://creativecommons.org/licenses/by/4.0/" TargetMode="External"/><Relationship Id="rId4" Type="http://schemas.openxmlformats.org/officeDocument/2006/relationships/image" Target="../media/image9.emf"/></Relationships>
</file>

<file path=ppt/slideLayouts/_rels/slideLayout2.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1.xml"/><Relationship Id="rId1" Type="http://schemas.openxmlformats.org/officeDocument/2006/relationships/tags" Target="../tags/tag6.xml"/><Relationship Id="rId5" Type="http://schemas.openxmlformats.org/officeDocument/2006/relationships/image" Target="../media/image3.png"/><Relationship Id="rId4" Type="http://schemas.openxmlformats.org/officeDocument/2006/relationships/image" Target="../media/image4.emf"/></Relationships>
</file>

<file path=ppt/slideLayouts/_rels/slideLayout20.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2.xml"/><Relationship Id="rId1" Type="http://schemas.openxmlformats.org/officeDocument/2006/relationships/tags" Target="../tags/tag18.xml"/><Relationship Id="rId6" Type="http://schemas.openxmlformats.org/officeDocument/2006/relationships/hyperlink" Target="mailto:gwagner@columbia.edu" TargetMode="External"/><Relationship Id="rId5" Type="http://schemas.openxmlformats.org/officeDocument/2006/relationships/hyperlink" Target="https://creativecommons.org/licenses/by/4.0/" TargetMode="External"/><Relationship Id="rId4" Type="http://schemas.openxmlformats.org/officeDocument/2006/relationships/image" Target="../media/image9.emf"/></Relationships>
</file>

<file path=ppt/slideLayouts/_rels/slideLayout21.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2.xml"/><Relationship Id="rId1" Type="http://schemas.openxmlformats.org/officeDocument/2006/relationships/tags" Target="../tags/tag19.xml"/><Relationship Id="rId6" Type="http://schemas.openxmlformats.org/officeDocument/2006/relationships/hyperlink" Target="mailto:gwagner@columbia.edu" TargetMode="External"/><Relationship Id="rId5" Type="http://schemas.openxmlformats.org/officeDocument/2006/relationships/hyperlink" Target="https://creativecommons.org/licenses/by/4.0/" TargetMode="External"/><Relationship Id="rId4" Type="http://schemas.openxmlformats.org/officeDocument/2006/relationships/image" Target="../media/image9.emf"/></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Master" Target="../slideMasters/slideMaster1.xml"/><Relationship Id="rId1" Type="http://schemas.openxmlformats.org/officeDocument/2006/relationships/tags" Target="../tags/tag7.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emf"/></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slideMaster" Target="../slideMasters/slideMaster3.xml"/><Relationship Id="rId1" Type="http://schemas.openxmlformats.org/officeDocument/2006/relationships/tags" Target="../tags/tag21.xml"/></Relationships>
</file>

<file path=ppt/slideLayouts/_rels/slideLayout35.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Master" Target="../slideMasters/slideMaster4.xml"/><Relationship Id="rId1" Type="http://schemas.openxmlformats.org/officeDocument/2006/relationships/tags" Target="../tags/tag25.xml"/><Relationship Id="rId5" Type="http://schemas.openxmlformats.org/officeDocument/2006/relationships/image" Target="../media/image3.png"/><Relationship Id="rId4" Type="http://schemas.openxmlformats.org/officeDocument/2006/relationships/image" Target="../media/image2.emf"/></Relationships>
</file>

<file path=ppt/slideLayouts/_rels/slideLayout36.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4.xml"/><Relationship Id="rId1" Type="http://schemas.openxmlformats.org/officeDocument/2006/relationships/tags" Target="../tags/tag26.xml"/><Relationship Id="rId5" Type="http://schemas.openxmlformats.org/officeDocument/2006/relationships/image" Target="../media/image3.png"/><Relationship Id="rId4" Type="http://schemas.openxmlformats.org/officeDocument/2006/relationships/image" Target="../media/image4.emf"/></Relationships>
</file>

<file path=ppt/slideLayouts/_rels/slideLayout37.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Master" Target="../slideMasters/slideMaster4.xml"/><Relationship Id="rId1" Type="http://schemas.openxmlformats.org/officeDocument/2006/relationships/tags" Target="../tags/tag27.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emf"/></Relationships>
</file>

<file path=ppt/slideLayouts/_rels/slideLayout38.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4.xml"/><Relationship Id="rId1" Type="http://schemas.openxmlformats.org/officeDocument/2006/relationships/tags" Target="../tags/tag28.xml"/><Relationship Id="rId5" Type="http://schemas.openxmlformats.org/officeDocument/2006/relationships/image" Target="../media/image3.png"/><Relationship Id="rId4" Type="http://schemas.openxmlformats.org/officeDocument/2006/relationships/image" Target="../media/image4.emf"/></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1.xml"/><Relationship Id="rId1" Type="http://schemas.openxmlformats.org/officeDocument/2006/relationships/tags" Target="../tags/tag8.xml"/><Relationship Id="rId5" Type="http://schemas.openxmlformats.org/officeDocument/2006/relationships/image" Target="../media/image3.png"/><Relationship Id="rId4" Type="http://schemas.openxmlformats.org/officeDocument/2006/relationships/image" Target="../media/image4.emf"/></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slideMaster" Target="../slideMasters/slideMaster4.xml"/><Relationship Id="rId1" Type="http://schemas.openxmlformats.org/officeDocument/2006/relationships/tags" Target="../tags/tag29.xml"/></Relationships>
</file>

<file path=ppt/slideLayouts/_rels/slideLayout42.xml.rels><?xml version="1.0" encoding="UTF-8" standalone="yes"?>
<Relationships xmlns="http://schemas.openxmlformats.org/package/2006/relationships"><Relationship Id="rId3" Type="http://schemas.openxmlformats.org/officeDocument/2006/relationships/slideMaster" Target="../slideMasters/slideMaster4.xml"/><Relationship Id="rId2" Type="http://schemas.openxmlformats.org/officeDocument/2006/relationships/tags" Target="../tags/tag31.xml"/><Relationship Id="rId1" Type="http://schemas.openxmlformats.org/officeDocument/2006/relationships/tags" Target="../tags/tag30.xml"/><Relationship Id="rId4" Type="http://schemas.openxmlformats.org/officeDocument/2006/relationships/image" Target="../media/image7.png"/></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slideMaster" Target="../slideMasters/slideMaster4.xml"/><Relationship Id="rId1" Type="http://schemas.openxmlformats.org/officeDocument/2006/relationships/tags" Target="../tags/tag3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4.xml"/><Relationship Id="rId1" Type="http://schemas.openxmlformats.org/officeDocument/2006/relationships/tags" Target="../tags/tag33.xml"/><Relationship Id="rId6" Type="http://schemas.openxmlformats.org/officeDocument/2006/relationships/hyperlink" Target="mailto:gwagner@columbia.edu" TargetMode="External"/><Relationship Id="rId5" Type="http://schemas.openxmlformats.org/officeDocument/2006/relationships/hyperlink" Target="https://creativecommons.org/licenses/by/4.0/" TargetMode="External"/><Relationship Id="rId4" Type="http://schemas.openxmlformats.org/officeDocument/2006/relationships/image" Target="../media/image9.emf"/></Relationships>
</file>

<file path=ppt/slideLayouts/_rels/slideLayout53.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Master" Target="../slideMasters/slideMaster5.xml"/><Relationship Id="rId1" Type="http://schemas.openxmlformats.org/officeDocument/2006/relationships/tags" Target="../tags/tag37.xml"/><Relationship Id="rId5" Type="http://schemas.openxmlformats.org/officeDocument/2006/relationships/image" Target="../media/image3.png"/><Relationship Id="rId4" Type="http://schemas.openxmlformats.org/officeDocument/2006/relationships/image" Target="../media/image2.emf"/></Relationships>
</file>

<file path=ppt/slideLayouts/_rels/slideLayout54.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5.xml"/><Relationship Id="rId1" Type="http://schemas.openxmlformats.org/officeDocument/2006/relationships/tags" Target="../tags/tag38.xml"/><Relationship Id="rId5" Type="http://schemas.openxmlformats.org/officeDocument/2006/relationships/image" Target="../media/image3.png"/><Relationship Id="rId4" Type="http://schemas.openxmlformats.org/officeDocument/2006/relationships/image" Target="../media/image4.emf"/></Relationships>
</file>

<file path=ppt/slideLayouts/_rels/slideLayout55.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Master" Target="../slideMasters/slideMaster5.xml"/><Relationship Id="rId1" Type="http://schemas.openxmlformats.org/officeDocument/2006/relationships/tags" Target="../tags/tag39.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emf"/></Relationships>
</file>

<file path=ppt/slideLayouts/_rels/slideLayout56.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5.xml"/><Relationship Id="rId1" Type="http://schemas.openxmlformats.org/officeDocument/2006/relationships/tags" Target="../tags/tag40.xml"/><Relationship Id="rId5" Type="http://schemas.openxmlformats.org/officeDocument/2006/relationships/image" Target="../media/image3.png"/><Relationship Id="rId4" Type="http://schemas.openxmlformats.org/officeDocument/2006/relationships/image" Target="../media/image4.emf"/></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slideMaster" Target="../slideMasters/slideMaster5.xml"/><Relationship Id="rId1" Type="http://schemas.openxmlformats.org/officeDocument/2006/relationships/tags" Target="../tags/tag4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slideMaster" Target="../slideMasters/slideMaster5.xml"/><Relationship Id="rId1" Type="http://schemas.openxmlformats.org/officeDocument/2006/relationships/tags" Target="../tags/tag4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9.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5.xml"/><Relationship Id="rId1" Type="http://schemas.openxmlformats.org/officeDocument/2006/relationships/tags" Target="../tags/tag43.xml"/><Relationship Id="rId6" Type="http://schemas.openxmlformats.org/officeDocument/2006/relationships/hyperlink" Target="mailto:gwagner@columbia.edu" TargetMode="External"/><Relationship Id="rId5" Type="http://schemas.openxmlformats.org/officeDocument/2006/relationships/hyperlink" Target="https://creativecommons.org/licenses/by/4.0/" TargetMode="External"/><Relationship Id="rId4" Type="http://schemas.openxmlformats.org/officeDocument/2006/relationships/image" Target="../media/image9.emf"/></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slideMaster" Target="../slideMasters/slideMaster1.xml"/><Relationship Id="rId1" Type="http://schemas.openxmlformats.org/officeDocument/2006/relationships/tags" Target="../tags/tag9.xml"/></Relationships>
</file>

<file path=ppt/slideLayouts/_rels/slideLayout70.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5.xml"/><Relationship Id="rId1" Type="http://schemas.openxmlformats.org/officeDocument/2006/relationships/tags" Target="../tags/tag44.xml"/><Relationship Id="rId6" Type="http://schemas.openxmlformats.org/officeDocument/2006/relationships/hyperlink" Target="mailto:gwagner@columbia.edu" TargetMode="External"/><Relationship Id="rId5" Type="http://schemas.openxmlformats.org/officeDocument/2006/relationships/hyperlink" Target="https://creativecommons.org/licenses/by/4.0/" TargetMode="External"/><Relationship Id="rId4" Type="http://schemas.openxmlformats.org/officeDocument/2006/relationships/image" Target="../media/image9.emf"/></Relationships>
</file>

<file path=ppt/slideLayouts/_rels/slideLayout71.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6.xml"/><Relationship Id="rId1" Type="http://schemas.openxmlformats.org/officeDocument/2006/relationships/tags" Target="../tags/tag47.xml"/><Relationship Id="rId6" Type="http://schemas.openxmlformats.org/officeDocument/2006/relationships/hyperlink" Target="mailto:gwagner@columbia.edu" TargetMode="External"/><Relationship Id="rId5" Type="http://schemas.openxmlformats.org/officeDocument/2006/relationships/hyperlink" Target="https://creativecommons.org/licenses/by/4.0/" TargetMode="External"/><Relationship Id="rId4" Type="http://schemas.openxmlformats.org/officeDocument/2006/relationships/image" Target="../media/image8.emf"/></Relationships>
</file>

<file path=ppt/slideLayouts/_rels/slideLayout72.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6.xml"/><Relationship Id="rId1" Type="http://schemas.openxmlformats.org/officeDocument/2006/relationships/tags" Target="../tags/tag48.xml"/><Relationship Id="rId6" Type="http://schemas.openxmlformats.org/officeDocument/2006/relationships/hyperlink" Target="mailto:gwagner@columbia.edu" TargetMode="External"/><Relationship Id="rId5" Type="http://schemas.openxmlformats.org/officeDocument/2006/relationships/hyperlink" Target="https://creativecommons.org/licenses/by/4.0/" TargetMode="External"/><Relationship Id="rId4" Type="http://schemas.openxmlformats.org/officeDocument/2006/relationships/image" Target="../media/image9.emf"/></Relationships>
</file>

<file path=ppt/slideLayouts/_rels/slideLayout73.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6.xml"/><Relationship Id="rId1" Type="http://schemas.openxmlformats.org/officeDocument/2006/relationships/tags" Target="../tags/tag49.xml"/><Relationship Id="rId6" Type="http://schemas.openxmlformats.org/officeDocument/2006/relationships/hyperlink" Target="mailto:gwagner@columbia.edu" TargetMode="External"/><Relationship Id="rId5" Type="http://schemas.openxmlformats.org/officeDocument/2006/relationships/hyperlink" Target="https://creativecommons.org/licenses/by/4.0/" TargetMode="External"/><Relationship Id="rId4" Type="http://schemas.openxmlformats.org/officeDocument/2006/relationships/image" Target="../media/image9.emf"/></Relationships>
</file>

<file path=ppt/slideLayouts/_rels/slideLayout74.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6.xml"/><Relationship Id="rId1" Type="http://schemas.openxmlformats.org/officeDocument/2006/relationships/tags" Target="../tags/tag50.xml"/><Relationship Id="rId6" Type="http://schemas.openxmlformats.org/officeDocument/2006/relationships/hyperlink" Target="mailto:gwagner@columbia.edu" TargetMode="External"/><Relationship Id="rId5" Type="http://schemas.openxmlformats.org/officeDocument/2006/relationships/hyperlink" Target="https://creativecommons.org/licenses/by/4.0/" TargetMode="External"/><Relationship Id="rId4" Type="http://schemas.openxmlformats.org/officeDocument/2006/relationships/image" Target="../media/image9.emf"/></Relationships>
</file>

<file path=ppt/slideLayouts/_rels/slideLayout75.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6.xml"/><Relationship Id="rId1" Type="http://schemas.openxmlformats.org/officeDocument/2006/relationships/tags" Target="../tags/tag51.xml"/><Relationship Id="rId6" Type="http://schemas.openxmlformats.org/officeDocument/2006/relationships/hyperlink" Target="mailto:gwagner@columbia.edu" TargetMode="External"/><Relationship Id="rId5" Type="http://schemas.openxmlformats.org/officeDocument/2006/relationships/hyperlink" Target="https://creativecommons.org/licenses/by/4.0/" TargetMode="External"/><Relationship Id="rId4" Type="http://schemas.openxmlformats.org/officeDocument/2006/relationships/image" Target="../media/image9.emf"/></Relationships>
</file>

<file path=ppt/slideLayouts/_rels/slideLayout8.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11.xml"/><Relationship Id="rId1" Type="http://schemas.openxmlformats.org/officeDocument/2006/relationships/tags" Target="../tags/tag10.xml"/><Relationship Id="rId4" Type="http://schemas.openxmlformats.org/officeDocument/2006/relationships/image" Target="../media/image7.png"/></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Deck title">
    <p:bg>
      <p:bgPr>
        <a:solidFill>
          <a:srgbClr val="009BDB"/>
        </a:solidFill>
        <a:effectLst/>
      </p:bgPr>
    </p:bg>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15BEEFE8-08DB-4323-1C3F-1B2713BA00FD}"/>
              </a:ext>
            </a:extLst>
          </p:cNvPr>
          <p:cNvGraphicFramePr>
            <a:graphicFrameLocks noChangeAspect="1"/>
          </p:cNvGraphicFramePr>
          <p:nvPr>
            <p:custDataLst>
              <p:tags r:id="rId1"/>
            </p:custDataLst>
            <p:extLst>
              <p:ext uri="{D42A27DB-BD31-4B8C-83A1-F6EECF244321}">
                <p14:modId xmlns:p14="http://schemas.microsoft.com/office/powerpoint/2010/main" val="1046823976"/>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4" name="think-cell data - do not delete" hidden="1">
                        <a:extLst>
                          <a:ext uri="{FF2B5EF4-FFF2-40B4-BE49-F238E27FC236}">
                            <a16:creationId xmlns:a16="http://schemas.microsoft.com/office/drawing/2014/main" id="{15BEEFE8-08DB-4323-1C3F-1B2713BA00FD}"/>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8B7FC975-48D4-E344-AA0E-6BF906D04B8F}"/>
              </a:ext>
            </a:extLst>
          </p:cNvPr>
          <p:cNvSpPr>
            <a:spLocks noGrp="1"/>
          </p:cNvSpPr>
          <p:nvPr>
            <p:ph type="title" hasCustomPrompt="1"/>
          </p:nvPr>
        </p:nvSpPr>
        <p:spPr>
          <a:xfrm>
            <a:off x="5280951" y="3302241"/>
            <a:ext cx="6432630" cy="1605426"/>
          </a:xfrm>
        </p:spPr>
        <p:txBody>
          <a:bodyPr vert="horz" lIns="0" tIns="91440" rIns="0" bIns="0" anchor="t" anchorCtr="0">
            <a:normAutofit/>
          </a:bodyPr>
          <a:lstStyle>
            <a:lvl1pPr>
              <a:lnSpc>
                <a:spcPts val="3600"/>
              </a:lnSpc>
              <a:defRPr sz="4800">
                <a:solidFill>
                  <a:srgbClr val="F1F4F7"/>
                </a:solidFill>
              </a:defRPr>
            </a:lvl1pPr>
          </a:lstStyle>
          <a:p>
            <a:r>
              <a:rPr lang="en-US"/>
              <a:t>Deck Title </a:t>
            </a:r>
          </a:p>
        </p:txBody>
      </p:sp>
      <p:cxnSp>
        <p:nvCxnSpPr>
          <p:cNvPr id="3" name="Straight Connector 2">
            <a:extLst>
              <a:ext uri="{FF2B5EF4-FFF2-40B4-BE49-F238E27FC236}">
                <a16:creationId xmlns:a16="http://schemas.microsoft.com/office/drawing/2014/main" id="{25822FE9-D507-C840-A53B-A87F0DAB04F1}"/>
              </a:ext>
            </a:extLst>
          </p:cNvPr>
          <p:cNvCxnSpPr/>
          <p:nvPr/>
        </p:nvCxnSpPr>
        <p:spPr>
          <a:xfrm>
            <a:off x="0" y="3277363"/>
            <a:ext cx="121920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5" name="Text Placeholder 4">
            <a:extLst>
              <a:ext uri="{FF2B5EF4-FFF2-40B4-BE49-F238E27FC236}">
                <a16:creationId xmlns:a16="http://schemas.microsoft.com/office/drawing/2014/main" id="{FD3040F0-F99F-E542-942E-C6B8AD8A7537}"/>
              </a:ext>
            </a:extLst>
          </p:cNvPr>
          <p:cNvSpPr>
            <a:spLocks noGrp="1"/>
          </p:cNvSpPr>
          <p:nvPr>
            <p:ph type="body" sz="quarter" idx="10" hasCustomPrompt="1"/>
          </p:nvPr>
        </p:nvSpPr>
        <p:spPr>
          <a:xfrm>
            <a:off x="5280951" y="5184774"/>
            <a:ext cx="6432630" cy="1181301"/>
          </a:xfrm>
        </p:spPr>
        <p:txBody>
          <a:bodyPr lIns="0">
            <a:normAutofit/>
          </a:bodyPr>
          <a:lstStyle>
            <a:lvl1pPr marL="0" indent="0">
              <a:lnSpc>
                <a:spcPts val="2400"/>
              </a:lnSpc>
              <a:buNone/>
              <a:defRPr sz="2000" b="1" i="0">
                <a:solidFill>
                  <a:srgbClr val="F1F4F7"/>
                </a:solidFill>
                <a:latin typeface="Arial" panose="020B0604020202020204" pitchFamily="34" charset="0"/>
              </a:defRPr>
            </a:lvl1pPr>
          </a:lstStyle>
          <a:p>
            <a:pPr lvl="0"/>
            <a:r>
              <a:rPr lang="en-US"/>
              <a:t>Authors</a:t>
            </a:r>
          </a:p>
        </p:txBody>
      </p:sp>
      <p:sp>
        <p:nvSpPr>
          <p:cNvPr id="8" name="Text Placeholder 8">
            <a:extLst>
              <a:ext uri="{FF2B5EF4-FFF2-40B4-BE49-F238E27FC236}">
                <a16:creationId xmlns:a16="http://schemas.microsoft.com/office/drawing/2014/main" id="{B1A05A3F-1493-B94B-8610-C082B2A031EA}"/>
              </a:ext>
            </a:extLst>
          </p:cNvPr>
          <p:cNvSpPr>
            <a:spLocks noGrp="1"/>
          </p:cNvSpPr>
          <p:nvPr>
            <p:ph type="body" sz="quarter" idx="12" hasCustomPrompt="1"/>
          </p:nvPr>
        </p:nvSpPr>
        <p:spPr>
          <a:xfrm>
            <a:off x="5280951" y="493776"/>
            <a:ext cx="2699675" cy="477345"/>
          </a:xfrm>
        </p:spPr>
        <p:txBody>
          <a:bodyPr>
            <a:normAutofit/>
          </a:bodyPr>
          <a:lstStyle>
            <a:lvl1pPr marL="0" indent="0">
              <a:buNone/>
              <a:defRPr sz="1800" b="1" i="0">
                <a:solidFill>
                  <a:schemeClr val="bg1"/>
                </a:solidFill>
                <a:latin typeface="Arial" panose="020B0604020202020204" pitchFamily="34" charset="0"/>
              </a:defRPr>
            </a:lvl1pPr>
          </a:lstStyle>
          <a:p>
            <a:pPr lvl="0"/>
            <a:r>
              <a:rPr lang="en-US"/>
              <a:t>Date</a:t>
            </a:r>
          </a:p>
        </p:txBody>
      </p:sp>
      <p:sp>
        <p:nvSpPr>
          <p:cNvPr id="9" name="Rectangle 8"/>
          <p:cNvSpPr/>
          <p:nvPr/>
        </p:nvSpPr>
        <p:spPr bwMode="gray">
          <a:xfrm>
            <a:off x="6972300" y="6590007"/>
            <a:ext cx="2819400" cy="240711"/>
          </a:xfrm>
          <a:prstGeom prst="rect">
            <a:avLst/>
          </a:prstGeom>
          <a:solidFill>
            <a:srgbClr val="009BDB"/>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pic>
        <p:nvPicPr>
          <p:cNvPr id="10" name="Picture 9"/>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411272" y="342685"/>
            <a:ext cx="2850036" cy="477381"/>
          </a:xfrm>
          <a:prstGeom prst="rect">
            <a:avLst/>
          </a:prstGeom>
        </p:spPr>
      </p:pic>
    </p:spTree>
    <p:extLst>
      <p:ext uri="{BB962C8B-B14F-4D97-AF65-F5344CB8AC3E}">
        <p14:creationId xmlns:p14="http://schemas.microsoft.com/office/powerpoint/2010/main" val="1299870128"/>
      </p:ext>
    </p:extLst>
  </p:cSld>
  <p:clrMapOvr>
    <a:masterClrMapping/>
  </p:clrMapOvr>
  <p:extLst>
    <p:ext uri="{DCECCB84-F9BA-43D5-87BE-67443E8EF086}">
      <p15:sldGuideLst xmlns:p15="http://schemas.microsoft.com/office/powerpoint/2012/main">
        <p15:guide id="1" pos="208">
          <p15:clr>
            <a:srgbClr val="CCCCCC"/>
          </p15:clr>
        </p15:guide>
        <p15:guide id="2" pos="7472">
          <p15:clr>
            <a:srgbClr val="CCCCCC"/>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Closing">
    <p:bg>
      <p:bgPr>
        <a:solidFill>
          <a:srgbClr val="687078"/>
        </a:solidFill>
        <a:effectLst/>
      </p:bgPr>
    </p:bg>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02A68D94-1AC2-4749-A0EC-AF7FBD0688C1}"/>
              </a:ext>
            </a:extLst>
          </p:cNvPr>
          <p:cNvSpPr>
            <a:spLocks noGrp="1"/>
          </p:cNvSpPr>
          <p:nvPr>
            <p:ph type="body" sz="quarter" idx="10" hasCustomPrompt="1"/>
          </p:nvPr>
        </p:nvSpPr>
        <p:spPr>
          <a:xfrm>
            <a:off x="682947" y="5278219"/>
            <a:ext cx="9421813" cy="1065213"/>
          </a:xfrm>
        </p:spPr>
        <p:txBody>
          <a:bodyPr anchor="b" anchorCtr="0">
            <a:normAutofit/>
          </a:bodyPr>
          <a:lstStyle>
            <a:lvl1pPr marL="0" indent="0">
              <a:buNone/>
              <a:defRPr sz="6000" b="1" i="0">
                <a:solidFill>
                  <a:schemeClr val="bg1"/>
                </a:solidFill>
                <a:latin typeface="Arial" panose="020B0604020202020204" pitchFamily="34" charset="0"/>
              </a:defRPr>
            </a:lvl1pPr>
          </a:lstStyle>
          <a:p>
            <a:pPr lvl="0"/>
            <a:r>
              <a:rPr lang="en-US"/>
              <a:t>Closing statement</a:t>
            </a:r>
          </a:p>
        </p:txBody>
      </p:sp>
      <p:pic>
        <p:nvPicPr>
          <p:cNvPr id="5" name="Picture 4"/>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11272" y="342685"/>
            <a:ext cx="2850036" cy="477381"/>
          </a:xfrm>
          <a:prstGeom prst="rect">
            <a:avLst/>
          </a:prstGeom>
        </p:spPr>
      </p:pic>
    </p:spTree>
    <p:extLst>
      <p:ext uri="{BB962C8B-B14F-4D97-AF65-F5344CB8AC3E}">
        <p14:creationId xmlns:p14="http://schemas.microsoft.com/office/powerpoint/2010/main" val="2376192733"/>
      </p:ext>
    </p:extLst>
  </p:cSld>
  <p:clrMapOvr>
    <a:masterClrMapping/>
  </p:clrMapOvr>
  <p:extLst>
    <p:ext uri="{DCECCB84-F9BA-43D5-87BE-67443E8EF086}">
      <p15:sldGuideLst xmlns:p15="http://schemas.microsoft.com/office/powerpoint/2012/main">
        <p15:guide id="1" pos="208">
          <p15:clr>
            <a:srgbClr val="CCCCCC"/>
          </p15:clr>
        </p15:guide>
        <p15:guide id="2" pos="7472">
          <p15:clr>
            <a:srgbClr val="CCCCCC"/>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itle">
    <p:bg>
      <p:bgPr>
        <a:solidFill>
          <a:srgbClr val="89939C"/>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7FC975-48D4-E344-AA0E-6BF906D04B8F}"/>
              </a:ext>
            </a:extLst>
          </p:cNvPr>
          <p:cNvSpPr>
            <a:spLocks noGrp="1"/>
          </p:cNvSpPr>
          <p:nvPr>
            <p:ph type="title"/>
          </p:nvPr>
        </p:nvSpPr>
        <p:spPr>
          <a:xfrm>
            <a:off x="5280951" y="3302241"/>
            <a:ext cx="6432630" cy="1605426"/>
          </a:xfrm>
        </p:spPr>
        <p:txBody>
          <a:bodyPr lIns="0" tIns="91440" rIns="0" bIns="0" anchor="t" anchorCtr="0">
            <a:normAutofit/>
          </a:bodyPr>
          <a:lstStyle>
            <a:lvl1pPr>
              <a:lnSpc>
                <a:spcPts val="3600"/>
              </a:lnSpc>
              <a:defRPr sz="3600">
                <a:solidFill>
                  <a:srgbClr val="F1F4F7"/>
                </a:solidFill>
              </a:defRPr>
            </a:lvl1pPr>
          </a:lstStyle>
          <a:p>
            <a:r>
              <a:rPr lang="en-US"/>
              <a:t>Click to edit Master title style</a:t>
            </a:r>
          </a:p>
        </p:txBody>
      </p:sp>
      <p:cxnSp>
        <p:nvCxnSpPr>
          <p:cNvPr id="3" name="Straight Connector 2">
            <a:extLst>
              <a:ext uri="{FF2B5EF4-FFF2-40B4-BE49-F238E27FC236}">
                <a16:creationId xmlns:a16="http://schemas.microsoft.com/office/drawing/2014/main" id="{25822FE9-D507-C840-A53B-A87F0DAB04F1}"/>
              </a:ext>
            </a:extLst>
          </p:cNvPr>
          <p:cNvCxnSpPr/>
          <p:nvPr userDrawn="1"/>
        </p:nvCxnSpPr>
        <p:spPr>
          <a:xfrm>
            <a:off x="0" y="3277363"/>
            <a:ext cx="121920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5" name="Text Placeholder 4">
            <a:extLst>
              <a:ext uri="{FF2B5EF4-FFF2-40B4-BE49-F238E27FC236}">
                <a16:creationId xmlns:a16="http://schemas.microsoft.com/office/drawing/2014/main" id="{FD3040F0-F99F-E542-942E-C6B8AD8A7537}"/>
              </a:ext>
            </a:extLst>
          </p:cNvPr>
          <p:cNvSpPr>
            <a:spLocks noGrp="1"/>
          </p:cNvSpPr>
          <p:nvPr>
            <p:ph type="body" sz="quarter" idx="10" hasCustomPrompt="1"/>
          </p:nvPr>
        </p:nvSpPr>
        <p:spPr>
          <a:xfrm>
            <a:off x="5280951" y="5184774"/>
            <a:ext cx="6432630" cy="1181301"/>
          </a:xfrm>
        </p:spPr>
        <p:txBody>
          <a:bodyPr lIns="0">
            <a:normAutofit/>
          </a:bodyPr>
          <a:lstStyle>
            <a:lvl1pPr marL="0" indent="0">
              <a:lnSpc>
                <a:spcPts val="2400"/>
              </a:lnSpc>
              <a:buNone/>
              <a:defRPr sz="2000" b="1" i="0">
                <a:solidFill>
                  <a:srgbClr val="F1F4F7"/>
                </a:solidFill>
                <a:latin typeface="Arial" panose="020B0604020202020204" pitchFamily="34" charset="0"/>
              </a:defRPr>
            </a:lvl1pPr>
          </a:lstStyle>
          <a:p>
            <a:pPr lvl="0"/>
            <a:r>
              <a:rPr lang="en-US"/>
              <a:t>Speaker Name and Title</a:t>
            </a:r>
          </a:p>
        </p:txBody>
      </p:sp>
      <p:sp>
        <p:nvSpPr>
          <p:cNvPr id="7" name="Text Placeholder 6">
            <a:extLst>
              <a:ext uri="{FF2B5EF4-FFF2-40B4-BE49-F238E27FC236}">
                <a16:creationId xmlns:a16="http://schemas.microsoft.com/office/drawing/2014/main" id="{54317654-C294-EF48-A819-903B7082F7C6}"/>
              </a:ext>
            </a:extLst>
          </p:cNvPr>
          <p:cNvSpPr>
            <a:spLocks noGrp="1"/>
          </p:cNvSpPr>
          <p:nvPr>
            <p:ph type="body" sz="quarter" idx="11" hasCustomPrompt="1"/>
          </p:nvPr>
        </p:nvSpPr>
        <p:spPr>
          <a:xfrm>
            <a:off x="8738245" y="491925"/>
            <a:ext cx="2998486" cy="416422"/>
          </a:xfrm>
        </p:spPr>
        <p:txBody>
          <a:bodyPr anchor="ctr" anchorCtr="0">
            <a:normAutofit/>
          </a:bodyPr>
          <a:lstStyle>
            <a:lvl1pPr marL="0" indent="0" algn="r">
              <a:buNone/>
              <a:defRPr sz="2000" b="1" i="0">
                <a:solidFill>
                  <a:srgbClr val="F1F4F7"/>
                </a:solidFill>
                <a:latin typeface="Arial" panose="020B0604020202020204" pitchFamily="34" charset="0"/>
              </a:defRPr>
            </a:lvl1pPr>
          </a:lstStyle>
          <a:p>
            <a:pPr lvl="0"/>
            <a:r>
              <a:rPr lang="en-US"/>
              <a:t>Date</a:t>
            </a:r>
          </a:p>
        </p:txBody>
      </p:sp>
      <p:sp>
        <p:nvSpPr>
          <p:cNvPr id="10" name="Text Placeholder 8">
            <a:extLst>
              <a:ext uri="{FF2B5EF4-FFF2-40B4-BE49-F238E27FC236}">
                <a16:creationId xmlns:a16="http://schemas.microsoft.com/office/drawing/2014/main" id="{80314010-54D2-C64E-8187-349281B7F31C}"/>
              </a:ext>
            </a:extLst>
          </p:cNvPr>
          <p:cNvSpPr>
            <a:spLocks noGrp="1"/>
          </p:cNvSpPr>
          <p:nvPr>
            <p:ph type="body" sz="quarter" idx="12" hasCustomPrompt="1"/>
          </p:nvPr>
        </p:nvSpPr>
        <p:spPr>
          <a:xfrm>
            <a:off x="3528274" y="425753"/>
            <a:ext cx="2998486" cy="1582738"/>
          </a:xfrm>
        </p:spPr>
        <p:txBody>
          <a:bodyPr>
            <a:normAutofit/>
          </a:bodyPr>
          <a:lstStyle>
            <a:lvl1pPr marL="0" indent="0">
              <a:buNone/>
              <a:defRPr sz="1800" b="1" i="0">
                <a:solidFill>
                  <a:schemeClr val="bg1"/>
                </a:solidFill>
                <a:latin typeface="Arial" panose="020B0604020202020204" pitchFamily="34" charset="0"/>
              </a:defRPr>
            </a:lvl1pPr>
          </a:lstStyle>
          <a:p>
            <a:pPr lvl="0"/>
            <a:r>
              <a:rPr lang="en-US"/>
              <a:t>(Optional) Center, Program, or Division Name</a:t>
            </a:r>
          </a:p>
        </p:txBody>
      </p:sp>
      <p:sp>
        <p:nvSpPr>
          <p:cNvPr id="4" name="Rectangle 3"/>
          <p:cNvSpPr/>
          <p:nvPr userDrawn="1"/>
        </p:nvSpPr>
        <p:spPr bwMode="gray">
          <a:xfrm>
            <a:off x="6972300" y="6590007"/>
            <a:ext cx="2819400" cy="240711"/>
          </a:xfrm>
          <a:prstGeom prst="rect">
            <a:avLst/>
          </a:prstGeom>
          <a:solidFill>
            <a:srgbClr val="89939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pic>
        <p:nvPicPr>
          <p:cNvPr id="9" name="Picture 8"/>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11272" y="342685"/>
            <a:ext cx="2850036" cy="477381"/>
          </a:xfrm>
          <a:prstGeom prst="rect">
            <a:avLst/>
          </a:prstGeom>
        </p:spPr>
      </p:pic>
    </p:spTree>
    <p:extLst>
      <p:ext uri="{BB962C8B-B14F-4D97-AF65-F5344CB8AC3E}">
        <p14:creationId xmlns:p14="http://schemas.microsoft.com/office/powerpoint/2010/main" val="580582723"/>
      </p:ext>
    </p:extLst>
  </p:cSld>
  <p:clrMapOvr>
    <a:masterClrMapping/>
  </p:clrMapOvr>
  <p:extLst>
    <p:ext uri="{DCECCB84-F9BA-43D5-87BE-67443E8EF086}">
      <p15:sldGuideLst xmlns:p15="http://schemas.microsoft.com/office/powerpoint/2012/main">
        <p15:guide id="1" pos="208" userDrawn="1">
          <p15:clr>
            <a:srgbClr val="CCCCCC"/>
          </p15:clr>
        </p15:guide>
        <p15:guide id="2" pos="7472" userDrawn="1">
          <p15:clr>
            <a:srgbClr val="CCCCCC"/>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Title with Picture">
    <p:bg>
      <p:bgPr>
        <a:solidFill>
          <a:srgbClr val="181A1C"/>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B14CAA46-A955-2041-9170-6DF9BA57BD7B}"/>
              </a:ext>
            </a:extLst>
          </p:cNvPr>
          <p:cNvSpPr>
            <a:spLocks noGrp="1"/>
          </p:cNvSpPr>
          <p:nvPr>
            <p:ph type="pic" sz="quarter" idx="12"/>
          </p:nvPr>
        </p:nvSpPr>
        <p:spPr>
          <a:xfrm>
            <a:off x="0" y="0"/>
            <a:ext cx="12192000" cy="6858000"/>
          </a:xfrm>
        </p:spPr>
        <p:txBody>
          <a:bodyPr>
            <a:normAutofit/>
          </a:bodyPr>
          <a:lstStyle>
            <a:lvl1pPr marL="914400" indent="-457200" algn="l">
              <a:buFont typeface="+mj-lt"/>
              <a:buAutoNum type="arabicPeriod"/>
              <a:defRPr sz="1800">
                <a:solidFill>
                  <a:schemeClr val="bg1"/>
                </a:solidFill>
                <a:latin typeface="Times" pitchFamily="2" charset="0"/>
              </a:defRPr>
            </a:lvl1pPr>
          </a:lstStyle>
          <a:p>
            <a:r>
              <a:rPr lang="en-US"/>
              <a:t>Click icon to add picture</a:t>
            </a:r>
          </a:p>
        </p:txBody>
      </p:sp>
      <p:sp>
        <p:nvSpPr>
          <p:cNvPr id="2" name="Title 1">
            <a:extLst>
              <a:ext uri="{FF2B5EF4-FFF2-40B4-BE49-F238E27FC236}">
                <a16:creationId xmlns:a16="http://schemas.microsoft.com/office/drawing/2014/main" id="{8B7FC975-48D4-E344-AA0E-6BF906D04B8F}"/>
              </a:ext>
            </a:extLst>
          </p:cNvPr>
          <p:cNvSpPr>
            <a:spLocks noGrp="1"/>
          </p:cNvSpPr>
          <p:nvPr>
            <p:ph type="title"/>
          </p:nvPr>
        </p:nvSpPr>
        <p:spPr>
          <a:xfrm>
            <a:off x="5280951" y="3302241"/>
            <a:ext cx="6432630" cy="1605426"/>
          </a:xfrm>
        </p:spPr>
        <p:txBody>
          <a:bodyPr lIns="0" tIns="91440" rIns="0" bIns="0" anchor="t" anchorCtr="0">
            <a:normAutofit/>
          </a:bodyPr>
          <a:lstStyle>
            <a:lvl1pPr>
              <a:lnSpc>
                <a:spcPts val="3600"/>
              </a:lnSpc>
              <a:defRPr sz="3600">
                <a:solidFill>
                  <a:srgbClr val="F1F4F7"/>
                </a:solidFill>
              </a:defRPr>
            </a:lvl1pPr>
          </a:lstStyle>
          <a:p>
            <a:r>
              <a:rPr lang="en-US"/>
              <a:t>Click to edit Master title style</a:t>
            </a:r>
          </a:p>
        </p:txBody>
      </p:sp>
      <p:cxnSp>
        <p:nvCxnSpPr>
          <p:cNvPr id="3" name="Straight Connector 2">
            <a:extLst>
              <a:ext uri="{FF2B5EF4-FFF2-40B4-BE49-F238E27FC236}">
                <a16:creationId xmlns:a16="http://schemas.microsoft.com/office/drawing/2014/main" id="{25822FE9-D507-C840-A53B-A87F0DAB04F1}"/>
              </a:ext>
            </a:extLst>
          </p:cNvPr>
          <p:cNvCxnSpPr/>
          <p:nvPr userDrawn="1"/>
        </p:nvCxnSpPr>
        <p:spPr>
          <a:xfrm>
            <a:off x="0" y="3277363"/>
            <a:ext cx="121920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5" name="Text Placeholder 4">
            <a:extLst>
              <a:ext uri="{FF2B5EF4-FFF2-40B4-BE49-F238E27FC236}">
                <a16:creationId xmlns:a16="http://schemas.microsoft.com/office/drawing/2014/main" id="{FD3040F0-F99F-E542-942E-C6B8AD8A7537}"/>
              </a:ext>
            </a:extLst>
          </p:cNvPr>
          <p:cNvSpPr>
            <a:spLocks noGrp="1"/>
          </p:cNvSpPr>
          <p:nvPr>
            <p:ph type="body" sz="quarter" idx="10" hasCustomPrompt="1"/>
          </p:nvPr>
        </p:nvSpPr>
        <p:spPr>
          <a:xfrm>
            <a:off x="5280951" y="5184774"/>
            <a:ext cx="6432630" cy="1181301"/>
          </a:xfrm>
        </p:spPr>
        <p:txBody>
          <a:bodyPr lIns="0">
            <a:normAutofit/>
          </a:bodyPr>
          <a:lstStyle>
            <a:lvl1pPr marL="0" indent="0">
              <a:lnSpc>
                <a:spcPts val="2400"/>
              </a:lnSpc>
              <a:buNone/>
              <a:defRPr sz="2000" b="1" i="0">
                <a:solidFill>
                  <a:srgbClr val="F1F4F7"/>
                </a:solidFill>
                <a:latin typeface="Arial" panose="020B0604020202020204" pitchFamily="34" charset="0"/>
              </a:defRPr>
            </a:lvl1pPr>
          </a:lstStyle>
          <a:p>
            <a:pPr lvl="0"/>
            <a:r>
              <a:rPr lang="en-US"/>
              <a:t>Speaker Name and Title</a:t>
            </a:r>
          </a:p>
        </p:txBody>
      </p:sp>
      <p:sp>
        <p:nvSpPr>
          <p:cNvPr id="7" name="Text Placeholder 6">
            <a:extLst>
              <a:ext uri="{FF2B5EF4-FFF2-40B4-BE49-F238E27FC236}">
                <a16:creationId xmlns:a16="http://schemas.microsoft.com/office/drawing/2014/main" id="{54317654-C294-EF48-A819-903B7082F7C6}"/>
              </a:ext>
            </a:extLst>
          </p:cNvPr>
          <p:cNvSpPr>
            <a:spLocks noGrp="1"/>
          </p:cNvSpPr>
          <p:nvPr>
            <p:ph type="body" sz="quarter" idx="11" hasCustomPrompt="1"/>
          </p:nvPr>
        </p:nvSpPr>
        <p:spPr>
          <a:xfrm>
            <a:off x="8738245" y="491925"/>
            <a:ext cx="2998486" cy="416422"/>
          </a:xfrm>
        </p:spPr>
        <p:txBody>
          <a:bodyPr anchor="ctr" anchorCtr="0">
            <a:normAutofit/>
          </a:bodyPr>
          <a:lstStyle>
            <a:lvl1pPr marL="0" indent="0" algn="r">
              <a:buNone/>
              <a:defRPr sz="2000" b="1" i="0">
                <a:solidFill>
                  <a:srgbClr val="F1F4F7"/>
                </a:solidFill>
                <a:latin typeface="Arial" panose="020B0604020202020204" pitchFamily="34" charset="0"/>
              </a:defRPr>
            </a:lvl1pPr>
          </a:lstStyle>
          <a:p>
            <a:pPr lvl="0"/>
            <a:r>
              <a:rPr lang="en-US"/>
              <a:t>Date</a:t>
            </a:r>
          </a:p>
        </p:txBody>
      </p:sp>
      <p:sp>
        <p:nvSpPr>
          <p:cNvPr id="10" name="Text Placeholder 8">
            <a:extLst>
              <a:ext uri="{FF2B5EF4-FFF2-40B4-BE49-F238E27FC236}">
                <a16:creationId xmlns:a16="http://schemas.microsoft.com/office/drawing/2014/main" id="{5A04659C-9D48-E843-9CF9-9183C7BF9195}"/>
              </a:ext>
            </a:extLst>
          </p:cNvPr>
          <p:cNvSpPr>
            <a:spLocks noGrp="1"/>
          </p:cNvSpPr>
          <p:nvPr>
            <p:ph type="body" sz="quarter" idx="13" hasCustomPrompt="1"/>
          </p:nvPr>
        </p:nvSpPr>
        <p:spPr>
          <a:xfrm>
            <a:off x="3528274" y="425753"/>
            <a:ext cx="2998486" cy="1582738"/>
          </a:xfrm>
        </p:spPr>
        <p:txBody>
          <a:bodyPr>
            <a:normAutofit/>
          </a:bodyPr>
          <a:lstStyle>
            <a:lvl1pPr marL="0" indent="0">
              <a:buNone/>
              <a:defRPr sz="1800" b="1" i="0">
                <a:solidFill>
                  <a:schemeClr val="bg1"/>
                </a:solidFill>
                <a:latin typeface="Arial" panose="020B0604020202020204" pitchFamily="34" charset="0"/>
              </a:defRPr>
            </a:lvl1pPr>
          </a:lstStyle>
          <a:p>
            <a:pPr lvl="0"/>
            <a:r>
              <a:rPr lang="en-US"/>
              <a:t>(Optional) Center, Program, or Division Name</a:t>
            </a:r>
          </a:p>
        </p:txBody>
      </p:sp>
      <p:sp>
        <p:nvSpPr>
          <p:cNvPr id="9" name="Rectangle 8"/>
          <p:cNvSpPr/>
          <p:nvPr userDrawn="1"/>
        </p:nvSpPr>
        <p:spPr bwMode="gray">
          <a:xfrm>
            <a:off x="6972300" y="6590007"/>
            <a:ext cx="2819400" cy="240711"/>
          </a:xfrm>
          <a:prstGeom prst="rect">
            <a:avLst/>
          </a:prstGeom>
          <a:solidFill>
            <a:srgbClr val="181A1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pic>
        <p:nvPicPr>
          <p:cNvPr id="11" name="Picture 10"/>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11272" y="342685"/>
            <a:ext cx="2850036" cy="477381"/>
          </a:xfrm>
          <a:prstGeom prst="rect">
            <a:avLst/>
          </a:prstGeom>
        </p:spPr>
      </p:pic>
    </p:spTree>
    <p:extLst>
      <p:ext uri="{BB962C8B-B14F-4D97-AF65-F5344CB8AC3E}">
        <p14:creationId xmlns:p14="http://schemas.microsoft.com/office/powerpoint/2010/main" val="2539530187"/>
      </p:ext>
    </p:extLst>
  </p:cSld>
  <p:clrMapOvr>
    <a:masterClrMapping/>
  </p:clrMapOvr>
  <p:extLst>
    <p:ext uri="{DCECCB84-F9BA-43D5-87BE-67443E8EF086}">
      <p15:sldGuideLst xmlns:p15="http://schemas.microsoft.com/office/powerpoint/2012/main">
        <p15:guide id="1" orient="horz" pos="2064">
          <p15:clr>
            <a:srgbClr val="FBAE40"/>
          </p15:clr>
        </p15:guide>
        <p15:guide id="2" pos="3312">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_Single Talking Point">
    <p:bg>
      <p:bgPr>
        <a:solidFill>
          <a:schemeClr val="bg1"/>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7B920ED7-C5A1-2544-9572-F2AF41CB5A8C}"/>
              </a:ext>
            </a:extLst>
          </p:cNvPr>
          <p:cNvSpPr/>
          <p:nvPr userDrawn="1"/>
        </p:nvSpPr>
        <p:spPr>
          <a:xfrm>
            <a:off x="0" y="0"/>
            <a:ext cx="12192000" cy="6145823"/>
          </a:xfrm>
          <a:prstGeom prst="rect">
            <a:avLst/>
          </a:prstGeom>
          <a:solidFill>
            <a:srgbClr val="F1F4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6720275F-86FC-8540-8EC3-BB1C02C04F52}"/>
              </a:ext>
            </a:extLst>
          </p:cNvPr>
          <p:cNvSpPr>
            <a:spLocks noGrp="1"/>
          </p:cNvSpPr>
          <p:nvPr>
            <p:ph type="title" hasCustomPrompt="1"/>
          </p:nvPr>
        </p:nvSpPr>
        <p:spPr>
          <a:xfrm>
            <a:off x="838200" y="365125"/>
            <a:ext cx="8004858" cy="4461518"/>
          </a:xfrm>
        </p:spPr>
        <p:txBody>
          <a:bodyPr>
            <a:normAutofit/>
          </a:bodyPr>
          <a:lstStyle>
            <a:lvl1pPr>
              <a:lnSpc>
                <a:spcPts val="4000"/>
              </a:lnSpc>
              <a:defRPr sz="4000">
                <a:solidFill>
                  <a:srgbClr val="181A1C"/>
                </a:solidFill>
              </a:defRPr>
            </a:lvl1pPr>
          </a:lstStyle>
          <a:p>
            <a:r>
              <a:rPr lang="en-US"/>
              <a:t>Single talking point</a:t>
            </a:r>
          </a:p>
        </p:txBody>
      </p:sp>
      <p:cxnSp>
        <p:nvCxnSpPr>
          <p:cNvPr id="7" name="Straight Connector 6">
            <a:extLst>
              <a:ext uri="{FF2B5EF4-FFF2-40B4-BE49-F238E27FC236}">
                <a16:creationId xmlns:a16="http://schemas.microsoft.com/office/drawing/2014/main" id="{B4B70EEE-40E6-C540-A277-FA92F80A0C99}"/>
              </a:ext>
            </a:extLst>
          </p:cNvPr>
          <p:cNvCxnSpPr/>
          <p:nvPr userDrawn="1"/>
        </p:nvCxnSpPr>
        <p:spPr>
          <a:xfrm>
            <a:off x="0" y="6142367"/>
            <a:ext cx="12192000" cy="0"/>
          </a:xfrm>
          <a:prstGeom prst="line">
            <a:avLst/>
          </a:prstGeom>
          <a:ln>
            <a:solidFill>
              <a:srgbClr val="181A1C"/>
            </a:solidFill>
          </a:ln>
        </p:spPr>
        <p:style>
          <a:lnRef idx="1">
            <a:schemeClr val="accent1"/>
          </a:lnRef>
          <a:fillRef idx="0">
            <a:schemeClr val="accent1"/>
          </a:fillRef>
          <a:effectRef idx="0">
            <a:schemeClr val="accent1"/>
          </a:effectRef>
          <a:fontRef idx="minor">
            <a:schemeClr val="tx1"/>
          </a:fontRef>
        </p:style>
      </p:cxnSp>
      <p:pic>
        <p:nvPicPr>
          <p:cNvPr id="8" name="Picture 7">
            <a:extLst>
              <a:ext uri="{FF2B5EF4-FFF2-40B4-BE49-F238E27FC236}">
                <a16:creationId xmlns:a16="http://schemas.microsoft.com/office/drawing/2014/main" id="{9DE8D747-B65F-8E49-AC3E-DDF6EDC1E523}"/>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8554655" y="214005"/>
            <a:ext cx="3429000" cy="3429000"/>
          </a:xfrm>
          <a:prstGeom prst="rect">
            <a:avLst/>
          </a:prstGeom>
        </p:spPr>
      </p:pic>
      <p:pic>
        <p:nvPicPr>
          <p:cNvPr id="9" name="Picture 8"/>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277587" y="6392206"/>
            <a:ext cx="2302327" cy="385640"/>
          </a:xfrm>
          <a:prstGeom prst="rect">
            <a:avLst/>
          </a:prstGeom>
        </p:spPr>
      </p:pic>
    </p:spTree>
    <p:extLst>
      <p:ext uri="{BB962C8B-B14F-4D97-AF65-F5344CB8AC3E}">
        <p14:creationId xmlns:p14="http://schemas.microsoft.com/office/powerpoint/2010/main" val="45583488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2_Single Talking Point">
    <p:bg>
      <p:bgPr>
        <a:solidFill>
          <a:schemeClr val="bg1"/>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7B920ED7-C5A1-2544-9572-F2AF41CB5A8C}"/>
              </a:ext>
            </a:extLst>
          </p:cNvPr>
          <p:cNvSpPr/>
          <p:nvPr userDrawn="1"/>
        </p:nvSpPr>
        <p:spPr>
          <a:xfrm>
            <a:off x="0" y="0"/>
            <a:ext cx="12192000" cy="6145823"/>
          </a:xfrm>
          <a:prstGeom prst="rect">
            <a:avLst/>
          </a:prstGeom>
          <a:solidFill>
            <a:srgbClr val="181A1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6720275F-86FC-8540-8EC3-BB1C02C04F52}"/>
              </a:ext>
            </a:extLst>
          </p:cNvPr>
          <p:cNvSpPr>
            <a:spLocks noGrp="1"/>
          </p:cNvSpPr>
          <p:nvPr>
            <p:ph type="title" hasCustomPrompt="1"/>
          </p:nvPr>
        </p:nvSpPr>
        <p:spPr>
          <a:xfrm>
            <a:off x="838200" y="365125"/>
            <a:ext cx="8004858" cy="4461518"/>
          </a:xfrm>
        </p:spPr>
        <p:txBody>
          <a:bodyPr>
            <a:normAutofit/>
          </a:bodyPr>
          <a:lstStyle>
            <a:lvl1pPr>
              <a:lnSpc>
                <a:spcPts val="4000"/>
              </a:lnSpc>
              <a:defRPr sz="4000">
                <a:solidFill>
                  <a:srgbClr val="009BDB"/>
                </a:solidFill>
              </a:defRPr>
            </a:lvl1pPr>
          </a:lstStyle>
          <a:p>
            <a:r>
              <a:rPr lang="en-US"/>
              <a:t>Single talking point</a:t>
            </a:r>
          </a:p>
        </p:txBody>
      </p:sp>
      <p:pic>
        <p:nvPicPr>
          <p:cNvPr id="4" name="Picture 3">
            <a:extLst>
              <a:ext uri="{FF2B5EF4-FFF2-40B4-BE49-F238E27FC236}">
                <a16:creationId xmlns:a16="http://schemas.microsoft.com/office/drawing/2014/main" id="{D0469804-59D3-3C43-828B-D58740383919}"/>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8554655" y="214005"/>
            <a:ext cx="3429000" cy="3429000"/>
          </a:xfrm>
          <a:prstGeom prst="rect">
            <a:avLst/>
          </a:prstGeom>
        </p:spPr>
      </p:pic>
      <p:cxnSp>
        <p:nvCxnSpPr>
          <p:cNvPr id="7" name="Straight Connector 6">
            <a:extLst>
              <a:ext uri="{FF2B5EF4-FFF2-40B4-BE49-F238E27FC236}">
                <a16:creationId xmlns:a16="http://schemas.microsoft.com/office/drawing/2014/main" id="{B4B70EEE-40E6-C540-A277-FA92F80A0C99}"/>
              </a:ext>
            </a:extLst>
          </p:cNvPr>
          <p:cNvCxnSpPr/>
          <p:nvPr userDrawn="1"/>
        </p:nvCxnSpPr>
        <p:spPr>
          <a:xfrm>
            <a:off x="0" y="6142367"/>
            <a:ext cx="12192000" cy="0"/>
          </a:xfrm>
          <a:prstGeom prst="line">
            <a:avLst/>
          </a:prstGeom>
          <a:ln>
            <a:solidFill>
              <a:srgbClr val="181A1C"/>
            </a:solidFill>
          </a:ln>
        </p:spPr>
        <p:style>
          <a:lnRef idx="1">
            <a:schemeClr val="accent1"/>
          </a:lnRef>
          <a:fillRef idx="0">
            <a:schemeClr val="accent1"/>
          </a:fillRef>
          <a:effectRef idx="0">
            <a:schemeClr val="accent1"/>
          </a:effectRef>
          <a:fontRef idx="minor">
            <a:schemeClr val="tx1"/>
          </a:fontRef>
        </p:style>
      </p:cxnSp>
      <p:pic>
        <p:nvPicPr>
          <p:cNvPr id="8" name="Picture 7"/>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277587" y="6392206"/>
            <a:ext cx="2302327" cy="385640"/>
          </a:xfrm>
          <a:prstGeom prst="rect">
            <a:avLst/>
          </a:prstGeom>
        </p:spPr>
      </p:pic>
    </p:spTree>
    <p:extLst>
      <p:ext uri="{BB962C8B-B14F-4D97-AF65-F5344CB8AC3E}">
        <p14:creationId xmlns:p14="http://schemas.microsoft.com/office/powerpoint/2010/main" val="150384035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_Closing">
    <p:bg>
      <p:bgPr>
        <a:solidFill>
          <a:srgbClr val="181A1C"/>
        </a:solidFill>
        <a:effectLst/>
      </p:bgPr>
    </p:bg>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02A68D94-1AC2-4749-A0EC-AF7FBD0688C1}"/>
              </a:ext>
            </a:extLst>
          </p:cNvPr>
          <p:cNvSpPr>
            <a:spLocks noGrp="1"/>
          </p:cNvSpPr>
          <p:nvPr>
            <p:ph type="body" sz="quarter" idx="10" hasCustomPrompt="1"/>
          </p:nvPr>
        </p:nvSpPr>
        <p:spPr>
          <a:xfrm>
            <a:off x="682947" y="5278219"/>
            <a:ext cx="9421813" cy="1065213"/>
          </a:xfrm>
        </p:spPr>
        <p:txBody>
          <a:bodyPr anchor="b" anchorCtr="0">
            <a:normAutofit/>
          </a:bodyPr>
          <a:lstStyle>
            <a:lvl1pPr marL="0" indent="0">
              <a:buNone/>
              <a:defRPr sz="6000" b="1" i="0">
                <a:solidFill>
                  <a:srgbClr val="009BDB"/>
                </a:solidFill>
                <a:latin typeface="Arial" panose="020B0604020202020204" pitchFamily="34" charset="0"/>
              </a:defRPr>
            </a:lvl1pPr>
          </a:lstStyle>
          <a:p>
            <a:pPr lvl="0"/>
            <a:r>
              <a:rPr lang="en-US"/>
              <a:t>Closing statement</a:t>
            </a:r>
          </a:p>
        </p:txBody>
      </p:sp>
      <p:pic>
        <p:nvPicPr>
          <p:cNvPr id="5" name="Picture 4"/>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411272" y="342685"/>
            <a:ext cx="2850036" cy="477381"/>
          </a:xfrm>
          <a:prstGeom prst="rect">
            <a:avLst/>
          </a:prstGeom>
        </p:spPr>
      </p:pic>
    </p:spTree>
    <p:custDataLst>
      <p:tags r:id="rId1"/>
    </p:custDataLst>
    <p:extLst>
      <p:ext uri="{BB962C8B-B14F-4D97-AF65-F5344CB8AC3E}">
        <p14:creationId xmlns:p14="http://schemas.microsoft.com/office/powerpoint/2010/main" val="393385413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_Blank">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17603272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Key Messages">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A95B8BD8-E431-D455-1ED2-406291B065BB}"/>
              </a:ext>
            </a:extLst>
          </p:cNvPr>
          <p:cNvGraphicFramePr>
            <a:graphicFrameLocks noChangeAspect="1"/>
          </p:cNvGraphicFramePr>
          <p:nvPr userDrawn="1">
            <p:custDataLst>
              <p:tags r:id="rId1"/>
            </p:custDataLst>
            <p:extLst>
              <p:ext uri="{D42A27DB-BD31-4B8C-83A1-F6EECF244321}">
                <p14:modId xmlns:p14="http://schemas.microsoft.com/office/powerpoint/2010/main" val="3810513497"/>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A95B8BD8-E431-D455-1ED2-406291B065BB}"/>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Footer Placeholder 2">
            <a:extLst>
              <a:ext uri="{FF2B5EF4-FFF2-40B4-BE49-F238E27FC236}">
                <a16:creationId xmlns:a16="http://schemas.microsoft.com/office/drawing/2014/main" id="{7045F9B6-796B-AD17-FD3C-8E2FC7947FC7}"/>
              </a:ext>
            </a:extLst>
          </p:cNvPr>
          <p:cNvSpPr>
            <a:spLocks noGrp="1"/>
          </p:cNvSpPr>
          <p:nvPr>
            <p:ph type="ftr" sz="quarter" idx="10"/>
          </p:nvPr>
        </p:nvSpPr>
        <p:spPr/>
        <p:txBody>
          <a:bodyPr/>
          <a:lstStyle/>
          <a:p>
            <a:pPr marL="0" indent="0">
              <a:spcBef>
                <a:spcPts val="0"/>
              </a:spcBef>
              <a:buNone/>
            </a:pPr>
            <a:r>
              <a:rPr lang="en-US" sz="800">
                <a:solidFill>
                  <a:srgbClr val="000000"/>
                </a:solidFill>
              </a:rPr>
              <a:t>Source: Name with link (year)</a:t>
            </a:r>
          </a:p>
          <a:p>
            <a:pPr marL="0" indent="0">
              <a:spcBef>
                <a:spcPts val="0"/>
              </a:spcBef>
              <a:buNone/>
            </a:pPr>
            <a:r>
              <a:rPr lang="en-US" sz="800">
                <a:solidFill>
                  <a:srgbClr val="000000"/>
                </a:solidFill>
              </a:rPr>
              <a:t>Credit: Names (date); share/adapt </a:t>
            </a:r>
            <a:r>
              <a:rPr lang="en-US" sz="800">
                <a:solidFill>
                  <a:srgbClr val="000000"/>
                </a:solidFill>
                <a:hlinkClick r:id="rId5"/>
              </a:rPr>
              <a:t>with attribution</a:t>
            </a:r>
            <a:r>
              <a:rPr lang="en-US" sz="800">
                <a:solidFill>
                  <a:srgbClr val="000000"/>
                </a:solidFill>
              </a:rPr>
              <a:t>. Contact: </a:t>
            </a:r>
            <a:r>
              <a:rPr lang="en-US" sz="800">
                <a:solidFill>
                  <a:srgbClr val="000000"/>
                </a:solidFill>
                <a:hlinkClick r:id="rId6"/>
              </a:rPr>
              <a:t>gwagner@columbia.edu</a:t>
            </a:r>
            <a:r>
              <a:rPr lang="en-US" sz="800">
                <a:solidFill>
                  <a:srgbClr val="000000"/>
                </a:solidFill>
              </a:rPr>
              <a:t> </a:t>
            </a:r>
          </a:p>
        </p:txBody>
      </p:sp>
      <p:sp>
        <p:nvSpPr>
          <p:cNvPr id="6" name="Picture Placeholder 28">
            <a:extLst>
              <a:ext uri="{FF2B5EF4-FFF2-40B4-BE49-F238E27FC236}">
                <a16:creationId xmlns:a16="http://schemas.microsoft.com/office/drawing/2014/main" id="{8D15BC06-EE81-73BA-5732-C5A6FE9E4950}"/>
              </a:ext>
            </a:extLst>
          </p:cNvPr>
          <p:cNvSpPr>
            <a:spLocks noGrp="1"/>
          </p:cNvSpPr>
          <p:nvPr>
            <p:ph type="pic" sz="quarter" idx="12"/>
          </p:nvPr>
        </p:nvSpPr>
        <p:spPr>
          <a:xfrm>
            <a:off x="330200" y="768350"/>
            <a:ext cx="3510784" cy="4981062"/>
          </a:xfrm>
        </p:spPr>
        <p:txBody>
          <a:bodyPr/>
          <a:lstStyle/>
          <a:p>
            <a:r>
              <a:rPr lang="en-US"/>
              <a:t>Click icon to add picture</a:t>
            </a:r>
          </a:p>
        </p:txBody>
      </p:sp>
      <p:sp>
        <p:nvSpPr>
          <p:cNvPr id="7" name="Title 2">
            <a:extLst>
              <a:ext uri="{FF2B5EF4-FFF2-40B4-BE49-F238E27FC236}">
                <a16:creationId xmlns:a16="http://schemas.microsoft.com/office/drawing/2014/main" id="{00C511C6-4B4D-BFFD-D831-47A5849E34EF}"/>
              </a:ext>
            </a:extLst>
          </p:cNvPr>
          <p:cNvSpPr>
            <a:spLocks noGrp="1"/>
          </p:cNvSpPr>
          <p:nvPr>
            <p:ph type="title" hasCustomPrompt="1"/>
          </p:nvPr>
        </p:nvSpPr>
        <p:spPr>
          <a:xfrm>
            <a:off x="501445" y="4826613"/>
            <a:ext cx="3165987" cy="882788"/>
          </a:xfrm>
          <a:prstGeom prst="rect">
            <a:avLst/>
          </a:prstGeom>
        </p:spPr>
        <p:txBody>
          <a:bodyPr vert="horz" anchor="t">
            <a:noAutofit/>
          </a:bodyPr>
          <a:lstStyle>
            <a:lvl1pPr>
              <a:defRPr>
                <a:solidFill>
                  <a:schemeClr val="tx1"/>
                </a:solidFill>
              </a:defRPr>
            </a:lvl1pPr>
          </a:lstStyle>
          <a:p>
            <a:r>
              <a:rPr lang="en-US" sz="2400">
                <a:solidFill>
                  <a:schemeClr val="bg1"/>
                </a:solidFill>
              </a:rPr>
              <a:t>Key messages</a:t>
            </a:r>
            <a:br>
              <a:rPr lang="en-US" sz="2400">
                <a:solidFill>
                  <a:schemeClr val="bg1"/>
                </a:solidFill>
              </a:rPr>
            </a:br>
            <a:r>
              <a:rPr lang="en-US" sz="2400" b="0">
                <a:solidFill>
                  <a:schemeClr val="bg1"/>
                </a:solidFill>
              </a:rPr>
              <a:t>Section title</a:t>
            </a:r>
            <a:endParaRPr lang="en-US" sz="2400">
              <a:solidFill>
                <a:schemeClr val="bg1"/>
              </a:solidFill>
            </a:endParaRPr>
          </a:p>
        </p:txBody>
      </p:sp>
      <p:sp>
        <p:nvSpPr>
          <p:cNvPr id="8" name="Text Placeholder 2">
            <a:extLst>
              <a:ext uri="{FF2B5EF4-FFF2-40B4-BE49-F238E27FC236}">
                <a16:creationId xmlns:a16="http://schemas.microsoft.com/office/drawing/2014/main" id="{1BB0C580-AC9F-ECD5-99CE-AEC9A368329A}"/>
              </a:ext>
            </a:extLst>
          </p:cNvPr>
          <p:cNvSpPr>
            <a:spLocks noGrp="1"/>
          </p:cNvSpPr>
          <p:nvPr>
            <p:ph type="body" sz="quarter" idx="13"/>
          </p:nvPr>
        </p:nvSpPr>
        <p:spPr>
          <a:xfrm>
            <a:off x="4183267" y="768350"/>
            <a:ext cx="7502525" cy="95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9753707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43B131C-746B-39C7-7312-75C7B13BBCEF}"/>
              </a:ext>
            </a:extLst>
          </p:cNvPr>
          <p:cNvGraphicFramePr>
            <a:graphicFrameLocks noChangeAspect="1"/>
          </p:cNvGraphicFramePr>
          <p:nvPr userDrawn="1">
            <p:custDataLst>
              <p:tags r:id="rId1"/>
            </p:custDataLst>
            <p:extLst>
              <p:ext uri="{D42A27DB-BD31-4B8C-83A1-F6EECF244321}">
                <p14:modId xmlns:p14="http://schemas.microsoft.com/office/powerpoint/2010/main" val="915706324"/>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B43B131C-746B-39C7-7312-75C7B13BBCE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Footer Placeholder 2">
            <a:extLst>
              <a:ext uri="{FF2B5EF4-FFF2-40B4-BE49-F238E27FC236}">
                <a16:creationId xmlns:a16="http://schemas.microsoft.com/office/drawing/2014/main" id="{1C264867-586E-1C64-451B-C7C39742C700}"/>
              </a:ext>
            </a:extLst>
          </p:cNvPr>
          <p:cNvSpPr>
            <a:spLocks noGrp="1"/>
          </p:cNvSpPr>
          <p:nvPr>
            <p:ph type="ftr" sz="quarter" idx="10"/>
          </p:nvPr>
        </p:nvSpPr>
        <p:spPr/>
        <p:txBody>
          <a:bodyPr/>
          <a:lstStyle/>
          <a:p>
            <a:pPr marL="0" indent="0">
              <a:spcBef>
                <a:spcPts val="0"/>
              </a:spcBef>
              <a:buNone/>
            </a:pPr>
            <a:r>
              <a:rPr lang="en-US" sz="800">
                <a:solidFill>
                  <a:srgbClr val="000000"/>
                </a:solidFill>
              </a:rPr>
              <a:t>Source: Name with link (year)</a:t>
            </a:r>
          </a:p>
          <a:p>
            <a:pPr marL="0" indent="0">
              <a:spcBef>
                <a:spcPts val="0"/>
              </a:spcBef>
              <a:buNone/>
            </a:pPr>
            <a:r>
              <a:rPr lang="en-US" sz="800">
                <a:solidFill>
                  <a:srgbClr val="000000"/>
                </a:solidFill>
              </a:rPr>
              <a:t>Credit: Names (date); share/adapt </a:t>
            </a:r>
            <a:r>
              <a:rPr lang="en-US" sz="800">
                <a:solidFill>
                  <a:srgbClr val="000000"/>
                </a:solidFill>
                <a:hlinkClick r:id="rId5"/>
              </a:rPr>
              <a:t>with attribution</a:t>
            </a:r>
            <a:r>
              <a:rPr lang="en-US" sz="800">
                <a:solidFill>
                  <a:srgbClr val="000000"/>
                </a:solidFill>
              </a:rPr>
              <a:t>. Contact: </a:t>
            </a:r>
            <a:r>
              <a:rPr lang="en-US" sz="800">
                <a:solidFill>
                  <a:srgbClr val="000000"/>
                </a:solidFill>
                <a:hlinkClick r:id="rId6"/>
              </a:rPr>
              <a:t>gwagner@columbia.edu</a:t>
            </a:r>
            <a:r>
              <a:rPr lang="en-US" sz="800">
                <a:solidFill>
                  <a:srgbClr val="000000"/>
                </a:solidFill>
              </a:rPr>
              <a:t> </a:t>
            </a:r>
          </a:p>
        </p:txBody>
      </p:sp>
      <p:sp>
        <p:nvSpPr>
          <p:cNvPr id="10" name="Title 1">
            <a:extLst>
              <a:ext uri="{FF2B5EF4-FFF2-40B4-BE49-F238E27FC236}">
                <a16:creationId xmlns:a16="http://schemas.microsoft.com/office/drawing/2014/main" id="{1C78BD8F-C645-A2A2-1872-C72128CDC9DD}"/>
              </a:ext>
            </a:extLst>
          </p:cNvPr>
          <p:cNvSpPr>
            <a:spLocks noGrp="1"/>
          </p:cNvSpPr>
          <p:nvPr>
            <p:ph type="title" hasCustomPrompt="1"/>
          </p:nvPr>
        </p:nvSpPr>
        <p:spPr>
          <a:xfrm>
            <a:off x="330200" y="523318"/>
            <a:ext cx="11531600" cy="882788"/>
          </a:xfrm>
          <a:prstGeom prst="rect">
            <a:avLst/>
          </a:prstGeom>
        </p:spPr>
        <p:txBody>
          <a:bodyPr vert="horz" tIns="0" anchor="t">
            <a:normAutofit/>
          </a:bodyPr>
          <a:lstStyle>
            <a:lvl1pPr>
              <a:defRPr sz="2800" baseline="0"/>
            </a:lvl1pPr>
          </a:lstStyle>
          <a:p>
            <a:r>
              <a:rPr lang="en-US"/>
              <a:t>Slide title: key message in 1-2 lines</a:t>
            </a:r>
          </a:p>
        </p:txBody>
      </p:sp>
    </p:spTree>
    <p:extLst>
      <p:ext uri="{BB962C8B-B14F-4D97-AF65-F5344CB8AC3E}">
        <p14:creationId xmlns:p14="http://schemas.microsoft.com/office/powerpoint/2010/main" val="232729361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With subtitle and observation box">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43B131C-746B-39C7-7312-75C7B13BBCEF}"/>
              </a:ext>
            </a:extLst>
          </p:cNvPr>
          <p:cNvGraphicFramePr>
            <a:graphicFrameLocks noChangeAspect="1"/>
          </p:cNvGraphicFramePr>
          <p:nvPr userDrawn="1">
            <p:custDataLst>
              <p:tags r:id="rId1"/>
            </p:custDataLst>
            <p:extLst>
              <p:ext uri="{D42A27DB-BD31-4B8C-83A1-F6EECF244321}">
                <p14:modId xmlns:p14="http://schemas.microsoft.com/office/powerpoint/2010/main" val="915706324"/>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B43B131C-746B-39C7-7312-75C7B13BBCE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Footer Placeholder 2">
            <a:extLst>
              <a:ext uri="{FF2B5EF4-FFF2-40B4-BE49-F238E27FC236}">
                <a16:creationId xmlns:a16="http://schemas.microsoft.com/office/drawing/2014/main" id="{1C264867-586E-1C64-451B-C7C39742C700}"/>
              </a:ext>
            </a:extLst>
          </p:cNvPr>
          <p:cNvSpPr>
            <a:spLocks noGrp="1"/>
          </p:cNvSpPr>
          <p:nvPr>
            <p:ph type="ftr" sz="quarter" idx="10"/>
          </p:nvPr>
        </p:nvSpPr>
        <p:spPr/>
        <p:txBody>
          <a:bodyPr/>
          <a:lstStyle/>
          <a:p>
            <a:pPr marL="0" indent="0">
              <a:spcBef>
                <a:spcPts val="0"/>
              </a:spcBef>
              <a:buNone/>
            </a:pPr>
            <a:r>
              <a:rPr lang="en-US" sz="800">
                <a:solidFill>
                  <a:srgbClr val="000000"/>
                </a:solidFill>
              </a:rPr>
              <a:t>Source: Name with link (year)</a:t>
            </a:r>
          </a:p>
          <a:p>
            <a:pPr marL="0" indent="0">
              <a:spcBef>
                <a:spcPts val="0"/>
              </a:spcBef>
              <a:buNone/>
            </a:pPr>
            <a:r>
              <a:rPr lang="en-US" sz="800">
                <a:solidFill>
                  <a:srgbClr val="000000"/>
                </a:solidFill>
              </a:rPr>
              <a:t>Credit: Names (date); share/adapt </a:t>
            </a:r>
            <a:r>
              <a:rPr lang="en-US" sz="800">
                <a:solidFill>
                  <a:srgbClr val="000000"/>
                </a:solidFill>
                <a:hlinkClick r:id="rId5"/>
              </a:rPr>
              <a:t>with attribution</a:t>
            </a:r>
            <a:r>
              <a:rPr lang="en-US" sz="800">
                <a:solidFill>
                  <a:srgbClr val="000000"/>
                </a:solidFill>
              </a:rPr>
              <a:t>. Contact: </a:t>
            </a:r>
            <a:r>
              <a:rPr lang="en-US" sz="800">
                <a:solidFill>
                  <a:srgbClr val="000000"/>
                </a:solidFill>
                <a:hlinkClick r:id="rId6"/>
              </a:rPr>
              <a:t>gwagner@columbia.edu</a:t>
            </a:r>
            <a:r>
              <a:rPr lang="en-US" sz="800">
                <a:solidFill>
                  <a:srgbClr val="000000"/>
                </a:solidFill>
              </a:rPr>
              <a:t> </a:t>
            </a:r>
          </a:p>
        </p:txBody>
      </p:sp>
      <p:sp>
        <p:nvSpPr>
          <p:cNvPr id="7" name="Content Placeholder 6">
            <a:extLst>
              <a:ext uri="{FF2B5EF4-FFF2-40B4-BE49-F238E27FC236}">
                <a16:creationId xmlns:a16="http://schemas.microsoft.com/office/drawing/2014/main" id="{54F8E7B7-198F-4CAB-9547-888AF75277E4}"/>
              </a:ext>
            </a:extLst>
          </p:cNvPr>
          <p:cNvSpPr>
            <a:spLocks noGrp="1"/>
          </p:cNvSpPr>
          <p:nvPr>
            <p:ph sz="quarter" idx="12" hasCustomPrompt="1"/>
          </p:nvPr>
        </p:nvSpPr>
        <p:spPr>
          <a:xfrm>
            <a:off x="329184" y="1554480"/>
            <a:ext cx="8979408" cy="274320"/>
          </a:xfrm>
        </p:spPr>
        <p:txBody>
          <a:bodyPr lIns="36576" tIns="36576" rIns="36576" bIns="36576"/>
          <a:lstStyle/>
          <a:p>
            <a:pPr marL="0" indent="0">
              <a:spcBef>
                <a:spcPts val="0"/>
              </a:spcBef>
              <a:buNone/>
            </a:pPr>
            <a:r>
              <a:rPr lang="en-US" sz="1600" b="1">
                <a:solidFill>
                  <a:srgbClr val="000000"/>
                </a:solidFill>
              </a:rPr>
              <a:t>Subtitle</a:t>
            </a:r>
          </a:p>
        </p:txBody>
      </p:sp>
      <p:sp>
        <p:nvSpPr>
          <p:cNvPr id="10" name="Title 1">
            <a:extLst>
              <a:ext uri="{FF2B5EF4-FFF2-40B4-BE49-F238E27FC236}">
                <a16:creationId xmlns:a16="http://schemas.microsoft.com/office/drawing/2014/main" id="{1C78BD8F-C645-A2A2-1872-C72128CDC9DD}"/>
              </a:ext>
            </a:extLst>
          </p:cNvPr>
          <p:cNvSpPr>
            <a:spLocks noGrp="1"/>
          </p:cNvSpPr>
          <p:nvPr>
            <p:ph type="title" hasCustomPrompt="1"/>
          </p:nvPr>
        </p:nvSpPr>
        <p:spPr>
          <a:xfrm>
            <a:off x="330200" y="523318"/>
            <a:ext cx="11531600" cy="882788"/>
          </a:xfrm>
          <a:prstGeom prst="rect">
            <a:avLst/>
          </a:prstGeom>
        </p:spPr>
        <p:txBody>
          <a:bodyPr vert="horz" tIns="0" anchor="t">
            <a:normAutofit/>
          </a:bodyPr>
          <a:lstStyle>
            <a:lvl1pPr>
              <a:defRPr sz="2800" baseline="0"/>
            </a:lvl1pPr>
          </a:lstStyle>
          <a:p>
            <a:r>
              <a:rPr lang="en-US"/>
              <a:t>Slide title: key message in 1-2 lines</a:t>
            </a:r>
          </a:p>
        </p:txBody>
      </p:sp>
      <p:sp>
        <p:nvSpPr>
          <p:cNvPr id="12" name="Text Placeholder 11">
            <a:extLst>
              <a:ext uri="{FF2B5EF4-FFF2-40B4-BE49-F238E27FC236}">
                <a16:creationId xmlns:a16="http://schemas.microsoft.com/office/drawing/2014/main" id="{88BF458D-A3E1-842C-53A3-F0B8A02FFCAD}"/>
              </a:ext>
            </a:extLst>
          </p:cNvPr>
          <p:cNvSpPr>
            <a:spLocks noGrp="1"/>
          </p:cNvSpPr>
          <p:nvPr>
            <p:ph type="body" sz="quarter" idx="13"/>
          </p:nvPr>
        </p:nvSpPr>
        <p:spPr>
          <a:xfrm>
            <a:off x="9308592" y="1554480"/>
            <a:ext cx="2551176" cy="4262438"/>
          </a:xfrm>
          <a:solidFill>
            <a:srgbClr val="E4E8EF"/>
          </a:solidFill>
        </p:spPr>
        <p:txBody>
          <a:bodyPr lIns="137160" tIns="137160" rIns="274320" bIns="137160"/>
          <a:lstStyle>
            <a:lvl1pPr marL="285750" indent="-285750">
              <a:buFont typeface="Arial" panose="020B0604020202020204" pitchFamily="34" charset="0"/>
              <a:buChar char="•"/>
              <a:defRPr sz="1250" b="1"/>
            </a:lvl1pPr>
            <a:lvl2pPr marL="361950" indent="-180975">
              <a:buFont typeface="Arial" panose="020B0604020202020204" pitchFamily="34" charset="0"/>
              <a:buChar char="•"/>
              <a:defRPr/>
            </a:lvl2pPr>
            <a:lvl3pPr marL="534988" indent="-173038">
              <a:buFont typeface="Arial" panose="020B0604020202020204" pitchFamily="34" charset="0"/>
              <a:buChar char="•"/>
              <a:defRPr/>
            </a:lvl3pPr>
            <a:lvl4pPr marL="715963" indent="-180975">
              <a:buFont typeface="Arial" panose="020B0604020202020204" pitchFamily="34" charset="0"/>
              <a:buChar char="•"/>
              <a:defRPr/>
            </a:lvl4pPr>
            <a:lvl5pPr marL="898525" indent="-182563">
              <a:buFont typeface="Arial" panose="020B0604020202020204" pitchFamily="34" charset="0"/>
              <a:buChar char="•"/>
              <a:defRPr/>
            </a:lvl5pPr>
          </a:lstStyle>
          <a:p>
            <a:pPr lvl="0"/>
            <a:r>
              <a:rPr lang="en-US"/>
              <a:t>Click to edit Master text styles</a:t>
            </a:r>
          </a:p>
        </p:txBody>
      </p:sp>
    </p:spTree>
    <p:extLst>
      <p:ext uri="{BB962C8B-B14F-4D97-AF65-F5344CB8AC3E}">
        <p14:creationId xmlns:p14="http://schemas.microsoft.com/office/powerpoint/2010/main" val="356557605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p:cSld name="Section dividers">
    <p:bg>
      <p:bgPr>
        <a:solidFill>
          <a:srgbClr val="009BDB"/>
        </a:soli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B33C4170-CB53-6C4B-961F-E3486FD41555}"/>
              </a:ext>
            </a:extLst>
          </p:cNvPr>
          <p:cNvGraphicFramePr>
            <a:graphicFrameLocks noChangeAspect="1"/>
          </p:cNvGraphicFramePr>
          <p:nvPr>
            <p:custDataLst>
              <p:tags r:id="rId1"/>
            </p:custDataLst>
            <p:extLst>
              <p:ext uri="{D42A27DB-BD31-4B8C-83A1-F6EECF244321}">
                <p14:modId xmlns:p14="http://schemas.microsoft.com/office/powerpoint/2010/main" val="2306640878"/>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3" name="think-cell data - do not delete" hidden="1">
                        <a:extLst>
                          <a:ext uri="{FF2B5EF4-FFF2-40B4-BE49-F238E27FC236}">
                            <a16:creationId xmlns:a16="http://schemas.microsoft.com/office/drawing/2014/main" id="{B33C4170-CB53-6C4B-961F-E3486FD41555}"/>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1210A01E-DF31-B94D-94BE-4ECDF48E0CA8}"/>
              </a:ext>
            </a:extLst>
          </p:cNvPr>
          <p:cNvSpPr>
            <a:spLocks noGrp="1"/>
          </p:cNvSpPr>
          <p:nvPr>
            <p:ph type="title" hasCustomPrompt="1"/>
          </p:nvPr>
        </p:nvSpPr>
        <p:spPr>
          <a:xfrm>
            <a:off x="831850" y="3362700"/>
            <a:ext cx="10515600" cy="2436792"/>
          </a:xfrm>
          <a:prstGeom prst="rect">
            <a:avLst/>
          </a:prstGeom>
        </p:spPr>
        <p:txBody>
          <a:bodyPr vert="horz" lIns="0" bIns="0" anchor="b">
            <a:noAutofit/>
          </a:bodyPr>
          <a:lstStyle>
            <a:lvl1pPr>
              <a:defRPr sz="4800">
                <a:solidFill>
                  <a:schemeClr val="bg1"/>
                </a:solidFill>
              </a:defRPr>
            </a:lvl1pPr>
          </a:lstStyle>
          <a:p>
            <a:r>
              <a:rPr lang="en-US"/>
              <a:t>Section title slide:</a:t>
            </a:r>
            <a:br>
              <a:rPr lang="en-US"/>
            </a:br>
            <a:r>
              <a:rPr lang="en-US"/>
              <a:t>Use a representative photo for the background</a:t>
            </a:r>
          </a:p>
        </p:txBody>
      </p:sp>
      <p:pic>
        <p:nvPicPr>
          <p:cNvPr id="5" name="Picture 4"/>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411272" y="342685"/>
            <a:ext cx="2850036" cy="477381"/>
          </a:xfrm>
          <a:prstGeom prst="rect">
            <a:avLst/>
          </a:prstGeom>
        </p:spPr>
      </p:pic>
    </p:spTree>
    <p:extLst>
      <p:ext uri="{BB962C8B-B14F-4D97-AF65-F5344CB8AC3E}">
        <p14:creationId xmlns:p14="http://schemas.microsoft.com/office/powerpoint/2010/main" val="2115210565"/>
      </p:ext>
    </p:extLst>
  </p:cSld>
  <p:clrMapOvr>
    <a:masterClrMapping/>
  </p:clrMapOvr>
  <p:extLst>
    <p:ext uri="{DCECCB84-F9BA-43D5-87BE-67443E8EF086}">
      <p15:sldGuideLst xmlns:p15="http://schemas.microsoft.com/office/powerpoint/2012/main">
        <p15:guide id="1" pos="208">
          <p15:clr>
            <a:srgbClr val="CCCCCC"/>
          </p15:clr>
        </p15:guide>
        <p15:guide id="2" pos="7472">
          <p15:clr>
            <a:srgbClr val="CCCCCC"/>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With subtitle, underline, and observation box">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43B131C-746B-39C7-7312-75C7B13BBCEF}"/>
              </a:ext>
            </a:extLst>
          </p:cNvPr>
          <p:cNvGraphicFramePr>
            <a:graphicFrameLocks noChangeAspect="1"/>
          </p:cNvGraphicFramePr>
          <p:nvPr userDrawn="1">
            <p:custDataLst>
              <p:tags r:id="rId1"/>
            </p:custDataLst>
            <p:extLst>
              <p:ext uri="{D42A27DB-BD31-4B8C-83A1-F6EECF244321}">
                <p14:modId xmlns:p14="http://schemas.microsoft.com/office/powerpoint/2010/main" val="915706324"/>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B43B131C-746B-39C7-7312-75C7B13BBCE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Footer Placeholder 2">
            <a:extLst>
              <a:ext uri="{FF2B5EF4-FFF2-40B4-BE49-F238E27FC236}">
                <a16:creationId xmlns:a16="http://schemas.microsoft.com/office/drawing/2014/main" id="{1C264867-586E-1C64-451B-C7C39742C700}"/>
              </a:ext>
            </a:extLst>
          </p:cNvPr>
          <p:cNvSpPr>
            <a:spLocks noGrp="1"/>
          </p:cNvSpPr>
          <p:nvPr>
            <p:ph type="ftr" sz="quarter" idx="10"/>
          </p:nvPr>
        </p:nvSpPr>
        <p:spPr/>
        <p:txBody>
          <a:bodyPr/>
          <a:lstStyle/>
          <a:p>
            <a:pPr marL="0" indent="0">
              <a:spcBef>
                <a:spcPts val="0"/>
              </a:spcBef>
              <a:buNone/>
            </a:pPr>
            <a:r>
              <a:rPr lang="en-US" sz="800">
                <a:solidFill>
                  <a:srgbClr val="000000"/>
                </a:solidFill>
              </a:rPr>
              <a:t>Source: Name with link (year)</a:t>
            </a:r>
          </a:p>
          <a:p>
            <a:pPr marL="0" indent="0">
              <a:spcBef>
                <a:spcPts val="0"/>
              </a:spcBef>
              <a:buNone/>
            </a:pPr>
            <a:r>
              <a:rPr lang="en-US" sz="800">
                <a:solidFill>
                  <a:srgbClr val="000000"/>
                </a:solidFill>
              </a:rPr>
              <a:t>Credit: Names (date); share/adapt </a:t>
            </a:r>
            <a:r>
              <a:rPr lang="en-US" sz="800">
                <a:solidFill>
                  <a:srgbClr val="000000"/>
                </a:solidFill>
                <a:hlinkClick r:id="rId5"/>
              </a:rPr>
              <a:t>with attribution</a:t>
            </a:r>
            <a:r>
              <a:rPr lang="en-US" sz="800">
                <a:solidFill>
                  <a:srgbClr val="000000"/>
                </a:solidFill>
              </a:rPr>
              <a:t>. Contact: </a:t>
            </a:r>
            <a:r>
              <a:rPr lang="en-US" sz="800">
                <a:solidFill>
                  <a:srgbClr val="000000"/>
                </a:solidFill>
                <a:hlinkClick r:id="rId6"/>
              </a:rPr>
              <a:t>gwagner@columbia.edu</a:t>
            </a:r>
            <a:r>
              <a:rPr lang="en-US" sz="800">
                <a:solidFill>
                  <a:srgbClr val="000000"/>
                </a:solidFill>
              </a:rPr>
              <a:t> </a:t>
            </a:r>
          </a:p>
        </p:txBody>
      </p:sp>
      <p:sp>
        <p:nvSpPr>
          <p:cNvPr id="7" name="Content Placeholder 6">
            <a:extLst>
              <a:ext uri="{FF2B5EF4-FFF2-40B4-BE49-F238E27FC236}">
                <a16:creationId xmlns:a16="http://schemas.microsoft.com/office/drawing/2014/main" id="{54F8E7B7-198F-4CAB-9547-888AF75277E4}"/>
              </a:ext>
            </a:extLst>
          </p:cNvPr>
          <p:cNvSpPr>
            <a:spLocks noGrp="1"/>
          </p:cNvSpPr>
          <p:nvPr>
            <p:ph sz="quarter" idx="12" hasCustomPrompt="1"/>
          </p:nvPr>
        </p:nvSpPr>
        <p:spPr>
          <a:xfrm>
            <a:off x="329184" y="1554480"/>
            <a:ext cx="8979408" cy="274320"/>
          </a:xfrm>
        </p:spPr>
        <p:txBody>
          <a:bodyPr lIns="36576" tIns="36576" rIns="36576" bIns="36576"/>
          <a:lstStyle/>
          <a:p>
            <a:pPr marL="0" indent="0">
              <a:spcBef>
                <a:spcPts val="0"/>
              </a:spcBef>
              <a:buNone/>
            </a:pPr>
            <a:r>
              <a:rPr lang="en-US" sz="1600" b="1">
                <a:solidFill>
                  <a:srgbClr val="000000"/>
                </a:solidFill>
              </a:rPr>
              <a:t>Subtitle with underline (this layout only works if keeping observations box width</a:t>
            </a:r>
          </a:p>
        </p:txBody>
      </p:sp>
      <p:sp>
        <p:nvSpPr>
          <p:cNvPr id="10" name="Title 1">
            <a:extLst>
              <a:ext uri="{FF2B5EF4-FFF2-40B4-BE49-F238E27FC236}">
                <a16:creationId xmlns:a16="http://schemas.microsoft.com/office/drawing/2014/main" id="{1C78BD8F-C645-A2A2-1872-C72128CDC9DD}"/>
              </a:ext>
            </a:extLst>
          </p:cNvPr>
          <p:cNvSpPr>
            <a:spLocks noGrp="1"/>
          </p:cNvSpPr>
          <p:nvPr>
            <p:ph type="title" hasCustomPrompt="1"/>
          </p:nvPr>
        </p:nvSpPr>
        <p:spPr>
          <a:xfrm>
            <a:off x="330200" y="523318"/>
            <a:ext cx="11531600" cy="882788"/>
          </a:xfrm>
          <a:prstGeom prst="rect">
            <a:avLst/>
          </a:prstGeom>
        </p:spPr>
        <p:txBody>
          <a:bodyPr vert="horz" tIns="0" anchor="t">
            <a:normAutofit/>
          </a:bodyPr>
          <a:lstStyle>
            <a:lvl1pPr>
              <a:defRPr sz="2800" baseline="0"/>
            </a:lvl1pPr>
          </a:lstStyle>
          <a:p>
            <a:r>
              <a:rPr lang="en-US"/>
              <a:t>Slide title: key message in 1-2 lines</a:t>
            </a:r>
          </a:p>
        </p:txBody>
      </p:sp>
      <p:sp>
        <p:nvSpPr>
          <p:cNvPr id="12" name="Text Placeholder 11">
            <a:extLst>
              <a:ext uri="{FF2B5EF4-FFF2-40B4-BE49-F238E27FC236}">
                <a16:creationId xmlns:a16="http://schemas.microsoft.com/office/drawing/2014/main" id="{88BF458D-A3E1-842C-53A3-F0B8A02FFCAD}"/>
              </a:ext>
            </a:extLst>
          </p:cNvPr>
          <p:cNvSpPr>
            <a:spLocks noGrp="1"/>
          </p:cNvSpPr>
          <p:nvPr>
            <p:ph type="body" sz="quarter" idx="13"/>
          </p:nvPr>
        </p:nvSpPr>
        <p:spPr>
          <a:xfrm>
            <a:off x="9308592" y="1554480"/>
            <a:ext cx="2551176" cy="4262438"/>
          </a:xfrm>
          <a:solidFill>
            <a:srgbClr val="E4E8EF"/>
          </a:solidFill>
        </p:spPr>
        <p:txBody>
          <a:bodyPr lIns="137160" tIns="137160" rIns="274320" bIns="137160"/>
          <a:lstStyle>
            <a:lvl1pPr marL="285750" indent="-285750">
              <a:buFont typeface="Arial" panose="020B0604020202020204" pitchFamily="34" charset="0"/>
              <a:buChar char="•"/>
              <a:defRPr sz="1250" b="1"/>
            </a:lvl1pPr>
            <a:lvl2pPr marL="361950" indent="-180975">
              <a:buFont typeface="Arial" panose="020B0604020202020204" pitchFamily="34" charset="0"/>
              <a:buChar char="•"/>
              <a:defRPr/>
            </a:lvl2pPr>
            <a:lvl3pPr marL="534988" indent="-173038">
              <a:buFont typeface="Arial" panose="020B0604020202020204" pitchFamily="34" charset="0"/>
              <a:buChar char="•"/>
              <a:defRPr/>
            </a:lvl3pPr>
            <a:lvl4pPr marL="715963" indent="-180975">
              <a:buFont typeface="Arial" panose="020B0604020202020204" pitchFamily="34" charset="0"/>
              <a:buChar char="•"/>
              <a:defRPr/>
            </a:lvl4pPr>
            <a:lvl5pPr marL="898525" indent="-182563">
              <a:buFont typeface="Arial" panose="020B0604020202020204" pitchFamily="34" charset="0"/>
              <a:buChar char="•"/>
              <a:defRPr/>
            </a:lvl5pPr>
          </a:lstStyle>
          <a:p>
            <a:pPr lvl="0"/>
            <a:r>
              <a:rPr lang="en-US"/>
              <a:t>Click to edit Master text styles</a:t>
            </a:r>
          </a:p>
        </p:txBody>
      </p:sp>
      <p:cxnSp>
        <p:nvCxnSpPr>
          <p:cNvPr id="2" name="btfpColumnHeaderBoxLine984923">
            <a:extLst>
              <a:ext uri="{FF2B5EF4-FFF2-40B4-BE49-F238E27FC236}">
                <a16:creationId xmlns:a16="http://schemas.microsoft.com/office/drawing/2014/main" id="{A57A790C-5AD8-5931-341B-931E147F71EC}"/>
              </a:ext>
            </a:extLst>
          </p:cNvPr>
          <p:cNvCxnSpPr>
            <a:cxnSpLocks/>
          </p:cNvCxnSpPr>
          <p:nvPr userDrawn="1"/>
        </p:nvCxnSpPr>
        <p:spPr bwMode="gray">
          <a:xfrm flipV="1">
            <a:off x="323333" y="1829068"/>
            <a:ext cx="7480300"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388073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With category label">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43B131C-746B-39C7-7312-75C7B13BBCEF}"/>
              </a:ext>
            </a:extLst>
          </p:cNvPr>
          <p:cNvGraphicFramePr>
            <a:graphicFrameLocks noChangeAspect="1"/>
          </p:cNvGraphicFramePr>
          <p:nvPr userDrawn="1">
            <p:custDataLst>
              <p:tags r:id="rId1"/>
            </p:custDataLst>
            <p:extLst>
              <p:ext uri="{D42A27DB-BD31-4B8C-83A1-F6EECF244321}">
                <p14:modId xmlns:p14="http://schemas.microsoft.com/office/powerpoint/2010/main" val="915706324"/>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B43B131C-746B-39C7-7312-75C7B13BBCE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Footer Placeholder 2">
            <a:extLst>
              <a:ext uri="{FF2B5EF4-FFF2-40B4-BE49-F238E27FC236}">
                <a16:creationId xmlns:a16="http://schemas.microsoft.com/office/drawing/2014/main" id="{1C264867-586E-1C64-451B-C7C39742C700}"/>
              </a:ext>
            </a:extLst>
          </p:cNvPr>
          <p:cNvSpPr>
            <a:spLocks noGrp="1"/>
          </p:cNvSpPr>
          <p:nvPr>
            <p:ph type="ftr" sz="quarter" idx="10"/>
          </p:nvPr>
        </p:nvSpPr>
        <p:spPr/>
        <p:txBody>
          <a:bodyPr/>
          <a:lstStyle/>
          <a:p>
            <a:pPr marL="0" indent="0">
              <a:spcBef>
                <a:spcPts val="0"/>
              </a:spcBef>
              <a:buNone/>
            </a:pPr>
            <a:r>
              <a:rPr lang="en-US" sz="800">
                <a:solidFill>
                  <a:srgbClr val="000000"/>
                </a:solidFill>
              </a:rPr>
              <a:t>Source: Name with link (year)</a:t>
            </a:r>
          </a:p>
          <a:p>
            <a:pPr marL="0" indent="0">
              <a:spcBef>
                <a:spcPts val="0"/>
              </a:spcBef>
              <a:buNone/>
            </a:pPr>
            <a:r>
              <a:rPr lang="en-US" sz="800">
                <a:solidFill>
                  <a:srgbClr val="000000"/>
                </a:solidFill>
              </a:rPr>
              <a:t>Credit: Names (date); share/adapt </a:t>
            </a:r>
            <a:r>
              <a:rPr lang="en-US" sz="800">
                <a:solidFill>
                  <a:srgbClr val="000000"/>
                </a:solidFill>
                <a:hlinkClick r:id="rId5"/>
              </a:rPr>
              <a:t>with attribution</a:t>
            </a:r>
            <a:r>
              <a:rPr lang="en-US" sz="800">
                <a:solidFill>
                  <a:srgbClr val="000000"/>
                </a:solidFill>
              </a:rPr>
              <a:t>. Contact: </a:t>
            </a:r>
            <a:r>
              <a:rPr lang="en-US" sz="800">
                <a:solidFill>
                  <a:srgbClr val="000000"/>
                </a:solidFill>
                <a:hlinkClick r:id="rId6"/>
              </a:rPr>
              <a:t>gwagner@columbia.edu</a:t>
            </a:r>
            <a:r>
              <a:rPr lang="en-US" sz="800">
                <a:solidFill>
                  <a:srgbClr val="000000"/>
                </a:solidFill>
              </a:rPr>
              <a:t> </a:t>
            </a:r>
          </a:p>
        </p:txBody>
      </p:sp>
      <p:sp>
        <p:nvSpPr>
          <p:cNvPr id="7" name="Content Placeholder 6">
            <a:extLst>
              <a:ext uri="{FF2B5EF4-FFF2-40B4-BE49-F238E27FC236}">
                <a16:creationId xmlns:a16="http://schemas.microsoft.com/office/drawing/2014/main" id="{54F8E7B7-198F-4CAB-9547-888AF75277E4}"/>
              </a:ext>
            </a:extLst>
          </p:cNvPr>
          <p:cNvSpPr>
            <a:spLocks noGrp="1"/>
          </p:cNvSpPr>
          <p:nvPr>
            <p:ph sz="quarter" idx="12" hasCustomPrompt="1"/>
          </p:nvPr>
        </p:nvSpPr>
        <p:spPr>
          <a:xfrm>
            <a:off x="329184" y="1554480"/>
            <a:ext cx="8979408" cy="274320"/>
          </a:xfrm>
        </p:spPr>
        <p:txBody>
          <a:bodyPr lIns="36576" tIns="36576" rIns="36576" bIns="36576"/>
          <a:lstStyle/>
          <a:p>
            <a:pPr marL="0" indent="0">
              <a:spcBef>
                <a:spcPts val="0"/>
              </a:spcBef>
              <a:buNone/>
            </a:pPr>
            <a:r>
              <a:rPr lang="en-US" sz="1600" b="1">
                <a:solidFill>
                  <a:srgbClr val="000000"/>
                </a:solidFill>
              </a:rPr>
              <a:t>Subtitle</a:t>
            </a:r>
          </a:p>
        </p:txBody>
      </p:sp>
      <p:sp>
        <p:nvSpPr>
          <p:cNvPr id="10" name="Title 1">
            <a:extLst>
              <a:ext uri="{FF2B5EF4-FFF2-40B4-BE49-F238E27FC236}">
                <a16:creationId xmlns:a16="http://schemas.microsoft.com/office/drawing/2014/main" id="{1C78BD8F-C645-A2A2-1872-C72128CDC9DD}"/>
              </a:ext>
            </a:extLst>
          </p:cNvPr>
          <p:cNvSpPr>
            <a:spLocks noGrp="1"/>
          </p:cNvSpPr>
          <p:nvPr>
            <p:ph type="title" hasCustomPrompt="1"/>
          </p:nvPr>
        </p:nvSpPr>
        <p:spPr>
          <a:xfrm>
            <a:off x="330200" y="523318"/>
            <a:ext cx="11531600" cy="882788"/>
          </a:xfrm>
          <a:prstGeom prst="rect">
            <a:avLst/>
          </a:prstGeom>
        </p:spPr>
        <p:txBody>
          <a:bodyPr vert="horz" tIns="0" anchor="t">
            <a:normAutofit/>
          </a:bodyPr>
          <a:lstStyle>
            <a:lvl1pPr>
              <a:defRPr sz="2800" baseline="0"/>
            </a:lvl1pPr>
          </a:lstStyle>
          <a:p>
            <a:r>
              <a:rPr lang="en-US"/>
              <a:t>Slide title: key message in 1-2 lines</a:t>
            </a:r>
          </a:p>
        </p:txBody>
      </p:sp>
      <p:sp>
        <p:nvSpPr>
          <p:cNvPr id="12" name="Text Placeholder 11">
            <a:extLst>
              <a:ext uri="{FF2B5EF4-FFF2-40B4-BE49-F238E27FC236}">
                <a16:creationId xmlns:a16="http://schemas.microsoft.com/office/drawing/2014/main" id="{88BF458D-A3E1-842C-53A3-F0B8A02FFCAD}"/>
              </a:ext>
            </a:extLst>
          </p:cNvPr>
          <p:cNvSpPr>
            <a:spLocks noGrp="1"/>
          </p:cNvSpPr>
          <p:nvPr>
            <p:ph type="body" sz="quarter" idx="13"/>
          </p:nvPr>
        </p:nvSpPr>
        <p:spPr>
          <a:xfrm>
            <a:off x="9308592" y="1554480"/>
            <a:ext cx="2551176" cy="4262438"/>
          </a:xfrm>
          <a:solidFill>
            <a:srgbClr val="E4E8EF"/>
          </a:solidFill>
        </p:spPr>
        <p:txBody>
          <a:bodyPr lIns="137160" tIns="137160" rIns="274320" bIns="137160"/>
          <a:lstStyle>
            <a:lvl1pPr marL="285750" indent="-285750">
              <a:buFont typeface="Arial" panose="020B0604020202020204" pitchFamily="34" charset="0"/>
              <a:buChar char="•"/>
              <a:defRPr sz="1250" b="1"/>
            </a:lvl1pPr>
            <a:lvl2pPr marL="361950" indent="-180975">
              <a:buFont typeface="Arial" panose="020B0604020202020204" pitchFamily="34" charset="0"/>
              <a:buChar char="•"/>
              <a:defRPr/>
            </a:lvl2pPr>
            <a:lvl3pPr marL="534988" indent="-173038">
              <a:buFont typeface="Arial" panose="020B0604020202020204" pitchFamily="34" charset="0"/>
              <a:buChar char="•"/>
              <a:defRPr/>
            </a:lvl3pPr>
            <a:lvl4pPr marL="715963" indent="-180975">
              <a:buFont typeface="Arial" panose="020B0604020202020204" pitchFamily="34" charset="0"/>
              <a:buChar char="•"/>
              <a:defRPr/>
            </a:lvl4pPr>
            <a:lvl5pPr marL="898525" indent="-182563">
              <a:buFont typeface="Arial" panose="020B0604020202020204" pitchFamily="34" charset="0"/>
              <a:buChar char="•"/>
              <a:defRPr/>
            </a:lvl5pPr>
          </a:lstStyle>
          <a:p>
            <a:pPr lvl="0"/>
            <a:r>
              <a:rPr lang="en-US"/>
              <a:t>Click to edit Master text styles</a:t>
            </a:r>
          </a:p>
        </p:txBody>
      </p:sp>
      <p:sp>
        <p:nvSpPr>
          <p:cNvPr id="6" name="Content Placeholder 5">
            <a:extLst>
              <a:ext uri="{FF2B5EF4-FFF2-40B4-BE49-F238E27FC236}">
                <a16:creationId xmlns:a16="http://schemas.microsoft.com/office/drawing/2014/main" id="{309A90EF-FF8B-AFA1-8B21-8596D5C804A2}"/>
              </a:ext>
            </a:extLst>
          </p:cNvPr>
          <p:cNvSpPr>
            <a:spLocks noGrp="1"/>
          </p:cNvSpPr>
          <p:nvPr>
            <p:ph sz="quarter" idx="14" hasCustomPrompt="1"/>
          </p:nvPr>
        </p:nvSpPr>
        <p:spPr>
          <a:xfrm>
            <a:off x="-1" y="0"/>
            <a:ext cx="3886200" cy="320040"/>
          </a:xfrm>
          <a:solidFill>
            <a:schemeClr val="accent6"/>
          </a:solidFill>
        </p:spPr>
        <p:txBody>
          <a:bodyPr lIns="36576" tIns="36576" rIns="36576" bIns="36576">
            <a:noAutofit/>
          </a:bodyPr>
          <a:lstStyle>
            <a:lvl2pPr marL="180975" indent="0" algn="ctr">
              <a:buNone/>
              <a:defRPr sz="1600" b="1">
                <a:solidFill>
                  <a:schemeClr val="bg1"/>
                </a:solidFill>
              </a:defRPr>
            </a:lvl2pPr>
          </a:lstStyle>
          <a:p>
            <a:pPr lvl="1"/>
            <a:r>
              <a:rPr lang="en-US" b="1"/>
              <a:t>Category 1</a:t>
            </a:r>
            <a:endParaRPr lang="en-US"/>
          </a:p>
        </p:txBody>
      </p:sp>
    </p:spTree>
    <p:extLst>
      <p:ext uri="{BB962C8B-B14F-4D97-AF65-F5344CB8AC3E}">
        <p14:creationId xmlns:p14="http://schemas.microsoft.com/office/powerpoint/2010/main" val="100156749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A01A985-EBD8-A488-C7BF-B06827C1D34F}"/>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CC411614-91C2-4CA6-68FF-FBE4BA3858B2}"/>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89DF89BD-EDFA-5F4A-DA01-85C5D3C4C5D6}"/>
              </a:ext>
            </a:extLst>
          </p:cNvPr>
          <p:cNvSpPr>
            <a:spLocks noGrp="1"/>
          </p:cNvSpPr>
          <p:nvPr>
            <p:ph type="dt" sz="half" idx="10"/>
          </p:nvPr>
        </p:nvSpPr>
        <p:spPr/>
        <p:txBody>
          <a:bodyPr/>
          <a:lstStyle/>
          <a:p>
            <a:fld id="{0C69F9C6-1120-F94F-8D44-5FAD32EEB7E1}" type="datetimeFigureOut">
              <a:rPr lang="en-US" smtClean="0"/>
              <a:t>5/22/26</a:t>
            </a:fld>
            <a:endParaRPr lang="en-US"/>
          </a:p>
        </p:txBody>
      </p:sp>
      <p:sp>
        <p:nvSpPr>
          <p:cNvPr id="5" name="Footer Placeholder 4">
            <a:extLst>
              <a:ext uri="{FF2B5EF4-FFF2-40B4-BE49-F238E27FC236}">
                <a16:creationId xmlns:a16="http://schemas.microsoft.com/office/drawing/2014/main" id="{400045E6-99EA-1B77-5059-373B2BFA386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68FF1D5-7C9A-2CB8-754B-F6B219A34773}"/>
              </a:ext>
            </a:extLst>
          </p:cNvPr>
          <p:cNvSpPr>
            <a:spLocks noGrp="1"/>
          </p:cNvSpPr>
          <p:nvPr>
            <p:ph type="sldNum" sz="quarter" idx="12"/>
          </p:nvPr>
        </p:nvSpPr>
        <p:spPr/>
        <p:txBody>
          <a:bodyPr/>
          <a:lstStyle/>
          <a:p>
            <a:fld id="{CB78A1FF-2A3A-1542-BC26-E8EDA5E1EE60}" type="slidenum">
              <a:rPr lang="en-US" smtClean="0"/>
              <a:t>‹#›</a:t>
            </a:fld>
            <a:endParaRPr lang="en-US"/>
          </a:p>
        </p:txBody>
      </p:sp>
    </p:spTree>
    <p:extLst>
      <p:ext uri="{BB962C8B-B14F-4D97-AF65-F5344CB8AC3E}">
        <p14:creationId xmlns:p14="http://schemas.microsoft.com/office/powerpoint/2010/main" val="286318881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B369F2C-4BBB-7F45-7F01-0784E3206EC2}"/>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5CF1DB01-9937-295A-E01A-AA3312402CBC}"/>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68518FF-C185-6ED1-45A4-1CFCEDE42709}"/>
              </a:ext>
            </a:extLst>
          </p:cNvPr>
          <p:cNvSpPr>
            <a:spLocks noGrp="1"/>
          </p:cNvSpPr>
          <p:nvPr>
            <p:ph type="dt" sz="half" idx="10"/>
          </p:nvPr>
        </p:nvSpPr>
        <p:spPr/>
        <p:txBody>
          <a:bodyPr/>
          <a:lstStyle/>
          <a:p>
            <a:fld id="{0C69F9C6-1120-F94F-8D44-5FAD32EEB7E1}" type="datetimeFigureOut">
              <a:rPr lang="en-US" smtClean="0"/>
              <a:t>5/22/26</a:t>
            </a:fld>
            <a:endParaRPr lang="en-US"/>
          </a:p>
        </p:txBody>
      </p:sp>
      <p:sp>
        <p:nvSpPr>
          <p:cNvPr id="5" name="Footer Placeholder 4">
            <a:extLst>
              <a:ext uri="{FF2B5EF4-FFF2-40B4-BE49-F238E27FC236}">
                <a16:creationId xmlns:a16="http://schemas.microsoft.com/office/drawing/2014/main" id="{0DAB61B3-D89C-9315-2064-625932984CD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0864332-A54C-66AB-D2EC-12FD3668A4B6}"/>
              </a:ext>
            </a:extLst>
          </p:cNvPr>
          <p:cNvSpPr>
            <a:spLocks noGrp="1"/>
          </p:cNvSpPr>
          <p:nvPr>
            <p:ph type="sldNum" sz="quarter" idx="12"/>
          </p:nvPr>
        </p:nvSpPr>
        <p:spPr/>
        <p:txBody>
          <a:bodyPr/>
          <a:lstStyle/>
          <a:p>
            <a:fld id="{CB78A1FF-2A3A-1542-BC26-E8EDA5E1EE60}" type="slidenum">
              <a:rPr lang="en-US" smtClean="0"/>
              <a:t>‹#›</a:t>
            </a:fld>
            <a:endParaRPr lang="en-US"/>
          </a:p>
        </p:txBody>
      </p:sp>
    </p:spTree>
    <p:extLst>
      <p:ext uri="{BB962C8B-B14F-4D97-AF65-F5344CB8AC3E}">
        <p14:creationId xmlns:p14="http://schemas.microsoft.com/office/powerpoint/2010/main" val="166048791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B48C2D0-9B0C-485F-5CCF-B0437E090594}"/>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22C927A6-1088-904F-05F1-61069206CD7C}"/>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B5A8C52B-401D-9687-0410-EF4201AA632D}"/>
              </a:ext>
            </a:extLst>
          </p:cNvPr>
          <p:cNvSpPr>
            <a:spLocks noGrp="1"/>
          </p:cNvSpPr>
          <p:nvPr>
            <p:ph type="dt" sz="half" idx="10"/>
          </p:nvPr>
        </p:nvSpPr>
        <p:spPr/>
        <p:txBody>
          <a:bodyPr/>
          <a:lstStyle/>
          <a:p>
            <a:fld id="{0C69F9C6-1120-F94F-8D44-5FAD32EEB7E1}" type="datetimeFigureOut">
              <a:rPr lang="en-US" smtClean="0"/>
              <a:t>5/22/26</a:t>
            </a:fld>
            <a:endParaRPr lang="en-US"/>
          </a:p>
        </p:txBody>
      </p:sp>
      <p:sp>
        <p:nvSpPr>
          <p:cNvPr id="5" name="Footer Placeholder 4">
            <a:extLst>
              <a:ext uri="{FF2B5EF4-FFF2-40B4-BE49-F238E27FC236}">
                <a16:creationId xmlns:a16="http://schemas.microsoft.com/office/drawing/2014/main" id="{CDFCD7D6-B1B4-B26D-2DB7-8AF4E85E82E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4470F33-9567-95D7-A366-4243E1722405}"/>
              </a:ext>
            </a:extLst>
          </p:cNvPr>
          <p:cNvSpPr>
            <a:spLocks noGrp="1"/>
          </p:cNvSpPr>
          <p:nvPr>
            <p:ph type="sldNum" sz="quarter" idx="12"/>
          </p:nvPr>
        </p:nvSpPr>
        <p:spPr/>
        <p:txBody>
          <a:bodyPr/>
          <a:lstStyle/>
          <a:p>
            <a:fld id="{CB78A1FF-2A3A-1542-BC26-E8EDA5E1EE60}" type="slidenum">
              <a:rPr lang="en-US" smtClean="0"/>
              <a:t>‹#›</a:t>
            </a:fld>
            <a:endParaRPr lang="en-US"/>
          </a:p>
        </p:txBody>
      </p:sp>
    </p:spTree>
    <p:extLst>
      <p:ext uri="{BB962C8B-B14F-4D97-AF65-F5344CB8AC3E}">
        <p14:creationId xmlns:p14="http://schemas.microsoft.com/office/powerpoint/2010/main" val="1923516059"/>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3B215FA-D622-C363-BB5B-32E44558D6A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FDAF067D-DA8C-34C5-6332-7992993BEF72}"/>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6435BEC8-469F-2B79-CC15-A86CD8CBC2CC}"/>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94D98747-F065-C89C-E483-CD710AC0A25E}"/>
              </a:ext>
            </a:extLst>
          </p:cNvPr>
          <p:cNvSpPr>
            <a:spLocks noGrp="1"/>
          </p:cNvSpPr>
          <p:nvPr>
            <p:ph type="dt" sz="half" idx="10"/>
          </p:nvPr>
        </p:nvSpPr>
        <p:spPr/>
        <p:txBody>
          <a:bodyPr/>
          <a:lstStyle/>
          <a:p>
            <a:fld id="{0C69F9C6-1120-F94F-8D44-5FAD32EEB7E1}" type="datetimeFigureOut">
              <a:rPr lang="en-US" smtClean="0"/>
              <a:t>5/22/26</a:t>
            </a:fld>
            <a:endParaRPr lang="en-US"/>
          </a:p>
        </p:txBody>
      </p:sp>
      <p:sp>
        <p:nvSpPr>
          <p:cNvPr id="6" name="Footer Placeholder 5">
            <a:extLst>
              <a:ext uri="{FF2B5EF4-FFF2-40B4-BE49-F238E27FC236}">
                <a16:creationId xmlns:a16="http://schemas.microsoft.com/office/drawing/2014/main" id="{C1C40638-326B-2B09-EF9D-6BA72E8BC548}"/>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AAFCB433-D6C7-3B80-F070-0945A927D38D}"/>
              </a:ext>
            </a:extLst>
          </p:cNvPr>
          <p:cNvSpPr>
            <a:spLocks noGrp="1"/>
          </p:cNvSpPr>
          <p:nvPr>
            <p:ph type="sldNum" sz="quarter" idx="12"/>
          </p:nvPr>
        </p:nvSpPr>
        <p:spPr/>
        <p:txBody>
          <a:bodyPr/>
          <a:lstStyle/>
          <a:p>
            <a:fld id="{CB78A1FF-2A3A-1542-BC26-E8EDA5E1EE60}" type="slidenum">
              <a:rPr lang="en-US" smtClean="0"/>
              <a:t>‹#›</a:t>
            </a:fld>
            <a:endParaRPr lang="en-US"/>
          </a:p>
        </p:txBody>
      </p:sp>
    </p:spTree>
    <p:extLst>
      <p:ext uri="{BB962C8B-B14F-4D97-AF65-F5344CB8AC3E}">
        <p14:creationId xmlns:p14="http://schemas.microsoft.com/office/powerpoint/2010/main" val="171718672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0EC3AD3-B473-D8F4-4E1E-EA99AA46994D}"/>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9B863A02-F6F7-3026-4D31-F5F7864A02AD}"/>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5EEB0BFF-8B23-2DBE-C408-395D2DB36CB2}"/>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DDD57751-B7A8-7EF8-51C6-76DF2E86F5E4}"/>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731FF9FA-102D-7072-BD32-FDF48B6E88B0}"/>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F18D4FD4-1130-4F13-A051-EA574164DF0D}"/>
              </a:ext>
            </a:extLst>
          </p:cNvPr>
          <p:cNvSpPr>
            <a:spLocks noGrp="1"/>
          </p:cNvSpPr>
          <p:nvPr>
            <p:ph type="dt" sz="half" idx="10"/>
          </p:nvPr>
        </p:nvSpPr>
        <p:spPr/>
        <p:txBody>
          <a:bodyPr/>
          <a:lstStyle/>
          <a:p>
            <a:fld id="{0C69F9C6-1120-F94F-8D44-5FAD32EEB7E1}" type="datetimeFigureOut">
              <a:rPr lang="en-US" smtClean="0"/>
              <a:t>5/22/26</a:t>
            </a:fld>
            <a:endParaRPr lang="en-US"/>
          </a:p>
        </p:txBody>
      </p:sp>
      <p:sp>
        <p:nvSpPr>
          <p:cNvPr id="8" name="Footer Placeholder 7">
            <a:extLst>
              <a:ext uri="{FF2B5EF4-FFF2-40B4-BE49-F238E27FC236}">
                <a16:creationId xmlns:a16="http://schemas.microsoft.com/office/drawing/2014/main" id="{4A33385E-1774-FB2A-B60A-E9668DABA78D}"/>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7E93D497-85F4-6B5B-DD36-F50AED976653}"/>
              </a:ext>
            </a:extLst>
          </p:cNvPr>
          <p:cNvSpPr>
            <a:spLocks noGrp="1"/>
          </p:cNvSpPr>
          <p:nvPr>
            <p:ph type="sldNum" sz="quarter" idx="12"/>
          </p:nvPr>
        </p:nvSpPr>
        <p:spPr/>
        <p:txBody>
          <a:bodyPr/>
          <a:lstStyle/>
          <a:p>
            <a:fld id="{CB78A1FF-2A3A-1542-BC26-E8EDA5E1EE60}" type="slidenum">
              <a:rPr lang="en-US" smtClean="0"/>
              <a:t>‹#›</a:t>
            </a:fld>
            <a:endParaRPr lang="en-US"/>
          </a:p>
        </p:txBody>
      </p:sp>
    </p:spTree>
    <p:extLst>
      <p:ext uri="{BB962C8B-B14F-4D97-AF65-F5344CB8AC3E}">
        <p14:creationId xmlns:p14="http://schemas.microsoft.com/office/powerpoint/2010/main" val="3386926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C86C3C-6AE2-E58A-1ECC-21706D593D42}"/>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5126FDCC-F057-1050-354B-845D21BF66BF}"/>
              </a:ext>
            </a:extLst>
          </p:cNvPr>
          <p:cNvSpPr>
            <a:spLocks noGrp="1"/>
          </p:cNvSpPr>
          <p:nvPr>
            <p:ph type="dt" sz="half" idx="10"/>
          </p:nvPr>
        </p:nvSpPr>
        <p:spPr/>
        <p:txBody>
          <a:bodyPr/>
          <a:lstStyle/>
          <a:p>
            <a:fld id="{0C69F9C6-1120-F94F-8D44-5FAD32EEB7E1}" type="datetimeFigureOut">
              <a:rPr lang="en-US" smtClean="0"/>
              <a:t>5/22/26</a:t>
            </a:fld>
            <a:endParaRPr lang="en-US"/>
          </a:p>
        </p:txBody>
      </p:sp>
      <p:sp>
        <p:nvSpPr>
          <p:cNvPr id="4" name="Footer Placeholder 3">
            <a:extLst>
              <a:ext uri="{FF2B5EF4-FFF2-40B4-BE49-F238E27FC236}">
                <a16:creationId xmlns:a16="http://schemas.microsoft.com/office/drawing/2014/main" id="{A3E49961-D925-9C3A-FABC-CDBD8076C9AF}"/>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51FFBE7C-2C6A-BCA6-3989-607686283306}"/>
              </a:ext>
            </a:extLst>
          </p:cNvPr>
          <p:cNvSpPr>
            <a:spLocks noGrp="1"/>
          </p:cNvSpPr>
          <p:nvPr>
            <p:ph type="sldNum" sz="quarter" idx="12"/>
          </p:nvPr>
        </p:nvSpPr>
        <p:spPr/>
        <p:txBody>
          <a:bodyPr/>
          <a:lstStyle/>
          <a:p>
            <a:fld id="{CB78A1FF-2A3A-1542-BC26-E8EDA5E1EE60}" type="slidenum">
              <a:rPr lang="en-US" smtClean="0"/>
              <a:t>‹#›</a:t>
            </a:fld>
            <a:endParaRPr lang="en-US"/>
          </a:p>
        </p:txBody>
      </p:sp>
    </p:spTree>
    <p:extLst>
      <p:ext uri="{BB962C8B-B14F-4D97-AF65-F5344CB8AC3E}">
        <p14:creationId xmlns:p14="http://schemas.microsoft.com/office/powerpoint/2010/main" val="136856867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6CD2BB06-CDDC-6217-90D2-6326AA0FEF23}"/>
              </a:ext>
            </a:extLst>
          </p:cNvPr>
          <p:cNvSpPr>
            <a:spLocks noGrp="1"/>
          </p:cNvSpPr>
          <p:nvPr>
            <p:ph type="dt" sz="half" idx="10"/>
          </p:nvPr>
        </p:nvSpPr>
        <p:spPr/>
        <p:txBody>
          <a:bodyPr/>
          <a:lstStyle/>
          <a:p>
            <a:fld id="{0C69F9C6-1120-F94F-8D44-5FAD32EEB7E1}" type="datetimeFigureOut">
              <a:rPr lang="en-US" smtClean="0"/>
              <a:t>5/22/26</a:t>
            </a:fld>
            <a:endParaRPr lang="en-US"/>
          </a:p>
        </p:txBody>
      </p:sp>
      <p:sp>
        <p:nvSpPr>
          <p:cNvPr id="3" name="Footer Placeholder 2">
            <a:extLst>
              <a:ext uri="{FF2B5EF4-FFF2-40B4-BE49-F238E27FC236}">
                <a16:creationId xmlns:a16="http://schemas.microsoft.com/office/drawing/2014/main" id="{1619358A-7A20-6BDD-2F54-AFBF46123F61}"/>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2276C151-8611-74DF-3BEE-8F1B64D0A59C}"/>
              </a:ext>
            </a:extLst>
          </p:cNvPr>
          <p:cNvSpPr>
            <a:spLocks noGrp="1"/>
          </p:cNvSpPr>
          <p:nvPr>
            <p:ph type="sldNum" sz="quarter" idx="12"/>
          </p:nvPr>
        </p:nvSpPr>
        <p:spPr/>
        <p:txBody>
          <a:bodyPr/>
          <a:lstStyle/>
          <a:p>
            <a:fld id="{CB78A1FF-2A3A-1542-BC26-E8EDA5E1EE60}" type="slidenum">
              <a:rPr lang="en-US" smtClean="0"/>
              <a:t>‹#›</a:t>
            </a:fld>
            <a:endParaRPr lang="en-US"/>
          </a:p>
        </p:txBody>
      </p:sp>
    </p:spTree>
    <p:extLst>
      <p:ext uri="{BB962C8B-B14F-4D97-AF65-F5344CB8AC3E}">
        <p14:creationId xmlns:p14="http://schemas.microsoft.com/office/powerpoint/2010/main" val="87142753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4484408-E799-03AF-30A6-0699A5D43F00}"/>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938CA69A-4298-923B-0BD7-EAC263F38A1A}"/>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43CA3976-5281-9AFC-94EA-18DA5F24E421}"/>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8DBF2BB0-7E05-39CE-9352-D15ADED2F499}"/>
              </a:ext>
            </a:extLst>
          </p:cNvPr>
          <p:cNvSpPr>
            <a:spLocks noGrp="1"/>
          </p:cNvSpPr>
          <p:nvPr>
            <p:ph type="dt" sz="half" idx="10"/>
          </p:nvPr>
        </p:nvSpPr>
        <p:spPr/>
        <p:txBody>
          <a:bodyPr/>
          <a:lstStyle/>
          <a:p>
            <a:fld id="{0C69F9C6-1120-F94F-8D44-5FAD32EEB7E1}" type="datetimeFigureOut">
              <a:rPr lang="en-US" smtClean="0"/>
              <a:t>5/22/26</a:t>
            </a:fld>
            <a:endParaRPr lang="en-US"/>
          </a:p>
        </p:txBody>
      </p:sp>
      <p:sp>
        <p:nvSpPr>
          <p:cNvPr id="6" name="Footer Placeholder 5">
            <a:extLst>
              <a:ext uri="{FF2B5EF4-FFF2-40B4-BE49-F238E27FC236}">
                <a16:creationId xmlns:a16="http://schemas.microsoft.com/office/drawing/2014/main" id="{8694B641-E786-837D-B58E-629C61804129}"/>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6BA01489-7B32-D8D9-F291-3F04836AB566}"/>
              </a:ext>
            </a:extLst>
          </p:cNvPr>
          <p:cNvSpPr>
            <a:spLocks noGrp="1"/>
          </p:cNvSpPr>
          <p:nvPr>
            <p:ph type="sldNum" sz="quarter" idx="12"/>
          </p:nvPr>
        </p:nvSpPr>
        <p:spPr/>
        <p:txBody>
          <a:bodyPr/>
          <a:lstStyle/>
          <a:p>
            <a:fld id="{CB78A1FF-2A3A-1542-BC26-E8EDA5E1EE60}" type="slidenum">
              <a:rPr lang="en-US" smtClean="0"/>
              <a:t>‹#›</a:t>
            </a:fld>
            <a:endParaRPr lang="en-US"/>
          </a:p>
        </p:txBody>
      </p:sp>
    </p:spTree>
    <p:extLst>
      <p:ext uri="{BB962C8B-B14F-4D97-AF65-F5344CB8AC3E}">
        <p14:creationId xmlns:p14="http://schemas.microsoft.com/office/powerpoint/2010/main" val="385593012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Single Talking Point">
    <p:bg>
      <p:bgPr>
        <a:solidFill>
          <a:schemeClr val="bg1"/>
        </a:solidFill>
        <a:effectLst/>
      </p:bgPr>
    </p:bg>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73B67B3B-0E9A-5C17-0EEA-5D0883E7FB35}"/>
              </a:ext>
            </a:extLst>
          </p:cNvPr>
          <p:cNvGraphicFramePr>
            <a:graphicFrameLocks noChangeAspect="1"/>
          </p:cNvGraphicFramePr>
          <p:nvPr>
            <p:custDataLst>
              <p:tags r:id="rId1"/>
            </p:custDataLst>
            <p:extLst>
              <p:ext uri="{D42A27DB-BD31-4B8C-83A1-F6EECF244321}">
                <p14:modId xmlns:p14="http://schemas.microsoft.com/office/powerpoint/2010/main" val="3243840952"/>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4" name="think-cell data - do not delete" hidden="1">
                        <a:extLst>
                          <a:ext uri="{FF2B5EF4-FFF2-40B4-BE49-F238E27FC236}">
                            <a16:creationId xmlns:a16="http://schemas.microsoft.com/office/drawing/2014/main" id="{73B67B3B-0E9A-5C17-0EEA-5D0883E7FB35}"/>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6" name="Rectangle 5">
            <a:extLst>
              <a:ext uri="{FF2B5EF4-FFF2-40B4-BE49-F238E27FC236}">
                <a16:creationId xmlns:a16="http://schemas.microsoft.com/office/drawing/2014/main" id="{7B920ED7-C5A1-2544-9572-F2AF41CB5A8C}"/>
              </a:ext>
            </a:extLst>
          </p:cNvPr>
          <p:cNvSpPr/>
          <p:nvPr/>
        </p:nvSpPr>
        <p:spPr>
          <a:xfrm>
            <a:off x="0" y="0"/>
            <a:ext cx="12192000" cy="6145823"/>
          </a:xfrm>
          <a:prstGeom prst="rect">
            <a:avLst/>
          </a:prstGeom>
          <a:solidFill>
            <a:srgbClr val="F1F4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6720275F-86FC-8540-8EC3-BB1C02C04F52}"/>
              </a:ext>
            </a:extLst>
          </p:cNvPr>
          <p:cNvSpPr>
            <a:spLocks noGrp="1"/>
          </p:cNvSpPr>
          <p:nvPr>
            <p:ph type="title" hasCustomPrompt="1"/>
          </p:nvPr>
        </p:nvSpPr>
        <p:spPr>
          <a:xfrm>
            <a:off x="329184" y="521208"/>
            <a:ext cx="8004858" cy="1230315"/>
          </a:xfrm>
        </p:spPr>
        <p:txBody>
          <a:bodyPr vert="horz">
            <a:normAutofit/>
          </a:bodyPr>
          <a:lstStyle>
            <a:lvl1pPr>
              <a:lnSpc>
                <a:spcPts val="4000"/>
              </a:lnSpc>
              <a:defRPr sz="2800">
                <a:solidFill>
                  <a:srgbClr val="181A1C"/>
                </a:solidFill>
              </a:defRPr>
            </a:lvl1pPr>
          </a:lstStyle>
          <a:p>
            <a:r>
              <a:rPr lang="en-US"/>
              <a:t>Single talking point</a:t>
            </a:r>
          </a:p>
        </p:txBody>
      </p:sp>
      <p:cxnSp>
        <p:nvCxnSpPr>
          <p:cNvPr id="7" name="Straight Connector 6">
            <a:extLst>
              <a:ext uri="{FF2B5EF4-FFF2-40B4-BE49-F238E27FC236}">
                <a16:creationId xmlns:a16="http://schemas.microsoft.com/office/drawing/2014/main" id="{B4B70EEE-40E6-C540-A277-FA92F80A0C99}"/>
              </a:ext>
            </a:extLst>
          </p:cNvPr>
          <p:cNvCxnSpPr/>
          <p:nvPr/>
        </p:nvCxnSpPr>
        <p:spPr>
          <a:xfrm>
            <a:off x="0" y="6142367"/>
            <a:ext cx="12192000" cy="0"/>
          </a:xfrm>
          <a:prstGeom prst="line">
            <a:avLst/>
          </a:prstGeom>
          <a:ln>
            <a:solidFill>
              <a:srgbClr val="181A1C"/>
            </a:solidFill>
          </a:ln>
        </p:spPr>
        <p:style>
          <a:lnRef idx="1">
            <a:schemeClr val="accent1"/>
          </a:lnRef>
          <a:fillRef idx="0">
            <a:schemeClr val="accent1"/>
          </a:fillRef>
          <a:effectRef idx="0">
            <a:schemeClr val="accent1"/>
          </a:effectRef>
          <a:fontRef idx="minor">
            <a:schemeClr val="tx1"/>
          </a:fontRef>
        </p:style>
      </p:cxnSp>
      <p:pic>
        <p:nvPicPr>
          <p:cNvPr id="8" name="Picture 7">
            <a:extLst>
              <a:ext uri="{FF2B5EF4-FFF2-40B4-BE49-F238E27FC236}">
                <a16:creationId xmlns:a16="http://schemas.microsoft.com/office/drawing/2014/main" id="{9DE8D747-B65F-8E49-AC3E-DDF6EDC1E523}"/>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8554655" y="214005"/>
            <a:ext cx="3429000" cy="3429000"/>
          </a:xfrm>
          <a:prstGeom prst="rect">
            <a:avLst/>
          </a:prstGeom>
        </p:spPr>
      </p:pic>
      <p:sp>
        <p:nvSpPr>
          <p:cNvPr id="3" name="Rectangle 2">
            <a:extLst>
              <a:ext uri="{FF2B5EF4-FFF2-40B4-BE49-F238E27FC236}">
                <a16:creationId xmlns:a16="http://schemas.microsoft.com/office/drawing/2014/main" id="{354AAA08-91D1-5D48-447B-A684A50D7464}"/>
              </a:ext>
            </a:extLst>
          </p:cNvPr>
          <p:cNvSpPr/>
          <p:nvPr userDrawn="1"/>
        </p:nvSpPr>
        <p:spPr>
          <a:xfrm>
            <a:off x="0" y="0"/>
            <a:ext cx="12192000" cy="6145823"/>
          </a:xfrm>
          <a:prstGeom prst="rect">
            <a:avLst/>
          </a:prstGeom>
          <a:solidFill>
            <a:srgbClr val="F1F4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 name="Straight Connector 9">
            <a:extLst>
              <a:ext uri="{FF2B5EF4-FFF2-40B4-BE49-F238E27FC236}">
                <a16:creationId xmlns:a16="http://schemas.microsoft.com/office/drawing/2014/main" id="{17CC340C-3B93-DE27-8EA4-866BCF4165BE}"/>
              </a:ext>
            </a:extLst>
          </p:cNvPr>
          <p:cNvCxnSpPr/>
          <p:nvPr userDrawn="1"/>
        </p:nvCxnSpPr>
        <p:spPr>
          <a:xfrm>
            <a:off x="0" y="6142367"/>
            <a:ext cx="12192000" cy="0"/>
          </a:xfrm>
          <a:prstGeom prst="line">
            <a:avLst/>
          </a:prstGeom>
          <a:ln>
            <a:solidFill>
              <a:srgbClr val="181A1C"/>
            </a:solidFill>
          </a:ln>
        </p:spPr>
        <p:style>
          <a:lnRef idx="1">
            <a:schemeClr val="accent1"/>
          </a:lnRef>
          <a:fillRef idx="0">
            <a:schemeClr val="accent1"/>
          </a:fillRef>
          <a:effectRef idx="0">
            <a:schemeClr val="accent1"/>
          </a:effectRef>
          <a:fontRef idx="minor">
            <a:schemeClr val="tx1"/>
          </a:fontRef>
        </p:style>
      </p:cxnSp>
      <p:pic>
        <p:nvPicPr>
          <p:cNvPr id="11" name="Picture 10">
            <a:extLst>
              <a:ext uri="{FF2B5EF4-FFF2-40B4-BE49-F238E27FC236}">
                <a16:creationId xmlns:a16="http://schemas.microsoft.com/office/drawing/2014/main" id="{AD44F36C-82A8-7B05-EFCE-A849930D6859}"/>
              </a:ext>
            </a:extLst>
          </p:cNvPr>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8554655" y="214005"/>
            <a:ext cx="3429000" cy="3429000"/>
          </a:xfrm>
          <a:prstGeom prst="rect">
            <a:avLst/>
          </a:prstGeom>
        </p:spPr>
      </p:pic>
      <p:pic>
        <p:nvPicPr>
          <p:cNvPr id="13" name="Picture 12"/>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a:off x="277587" y="6392206"/>
            <a:ext cx="2302327" cy="385640"/>
          </a:xfrm>
          <a:prstGeom prst="rect">
            <a:avLst/>
          </a:prstGeom>
        </p:spPr>
      </p:pic>
    </p:spTree>
    <p:extLst>
      <p:ext uri="{BB962C8B-B14F-4D97-AF65-F5344CB8AC3E}">
        <p14:creationId xmlns:p14="http://schemas.microsoft.com/office/powerpoint/2010/main" val="325172621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CDBB1-6D60-7754-52CA-C34CD9DECACC}"/>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FEA46D7D-3020-BB9D-17B4-4D1D36F6583B}"/>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B91AF06B-0BDB-CBD2-2756-F183C53A6CC3}"/>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116307F4-ECE5-3E8E-5F18-80FD6C2C15A1}"/>
              </a:ext>
            </a:extLst>
          </p:cNvPr>
          <p:cNvSpPr>
            <a:spLocks noGrp="1"/>
          </p:cNvSpPr>
          <p:nvPr>
            <p:ph type="dt" sz="half" idx="10"/>
          </p:nvPr>
        </p:nvSpPr>
        <p:spPr/>
        <p:txBody>
          <a:bodyPr/>
          <a:lstStyle/>
          <a:p>
            <a:fld id="{0C69F9C6-1120-F94F-8D44-5FAD32EEB7E1}" type="datetimeFigureOut">
              <a:rPr lang="en-US" smtClean="0"/>
              <a:t>5/22/26</a:t>
            </a:fld>
            <a:endParaRPr lang="en-US"/>
          </a:p>
        </p:txBody>
      </p:sp>
      <p:sp>
        <p:nvSpPr>
          <p:cNvPr id="6" name="Footer Placeholder 5">
            <a:extLst>
              <a:ext uri="{FF2B5EF4-FFF2-40B4-BE49-F238E27FC236}">
                <a16:creationId xmlns:a16="http://schemas.microsoft.com/office/drawing/2014/main" id="{74CD500E-CAB0-94BB-C5C6-64B476FCFB38}"/>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954666F9-4F48-423E-FDA2-EBCF5E744B6B}"/>
              </a:ext>
            </a:extLst>
          </p:cNvPr>
          <p:cNvSpPr>
            <a:spLocks noGrp="1"/>
          </p:cNvSpPr>
          <p:nvPr>
            <p:ph type="sldNum" sz="quarter" idx="12"/>
          </p:nvPr>
        </p:nvSpPr>
        <p:spPr/>
        <p:txBody>
          <a:bodyPr/>
          <a:lstStyle/>
          <a:p>
            <a:fld id="{CB78A1FF-2A3A-1542-BC26-E8EDA5E1EE60}" type="slidenum">
              <a:rPr lang="en-US" smtClean="0"/>
              <a:t>‹#›</a:t>
            </a:fld>
            <a:endParaRPr lang="en-US"/>
          </a:p>
        </p:txBody>
      </p:sp>
    </p:spTree>
    <p:extLst>
      <p:ext uri="{BB962C8B-B14F-4D97-AF65-F5344CB8AC3E}">
        <p14:creationId xmlns:p14="http://schemas.microsoft.com/office/powerpoint/2010/main" val="102809219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92C5462-F2C7-3989-81D6-F354C2FA848D}"/>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DA0D8337-0C11-E46F-A417-24E37105C7A8}"/>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A52F0EE-39B7-432E-9BF7-A2CAA850B72F}"/>
              </a:ext>
            </a:extLst>
          </p:cNvPr>
          <p:cNvSpPr>
            <a:spLocks noGrp="1"/>
          </p:cNvSpPr>
          <p:nvPr>
            <p:ph type="dt" sz="half" idx="10"/>
          </p:nvPr>
        </p:nvSpPr>
        <p:spPr/>
        <p:txBody>
          <a:bodyPr/>
          <a:lstStyle/>
          <a:p>
            <a:fld id="{0C69F9C6-1120-F94F-8D44-5FAD32EEB7E1}" type="datetimeFigureOut">
              <a:rPr lang="en-US" smtClean="0"/>
              <a:t>5/22/26</a:t>
            </a:fld>
            <a:endParaRPr lang="en-US"/>
          </a:p>
        </p:txBody>
      </p:sp>
      <p:sp>
        <p:nvSpPr>
          <p:cNvPr id="5" name="Footer Placeholder 4">
            <a:extLst>
              <a:ext uri="{FF2B5EF4-FFF2-40B4-BE49-F238E27FC236}">
                <a16:creationId xmlns:a16="http://schemas.microsoft.com/office/drawing/2014/main" id="{256516E4-2F0B-3E08-347B-DFD44E5F545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38DB27F-B167-9CF6-4EEA-B00F33193049}"/>
              </a:ext>
            </a:extLst>
          </p:cNvPr>
          <p:cNvSpPr>
            <a:spLocks noGrp="1"/>
          </p:cNvSpPr>
          <p:nvPr>
            <p:ph type="sldNum" sz="quarter" idx="12"/>
          </p:nvPr>
        </p:nvSpPr>
        <p:spPr/>
        <p:txBody>
          <a:bodyPr/>
          <a:lstStyle/>
          <a:p>
            <a:fld id="{CB78A1FF-2A3A-1542-BC26-E8EDA5E1EE60}" type="slidenum">
              <a:rPr lang="en-US" smtClean="0"/>
              <a:t>‹#›</a:t>
            </a:fld>
            <a:endParaRPr lang="en-US"/>
          </a:p>
        </p:txBody>
      </p:sp>
    </p:spTree>
    <p:extLst>
      <p:ext uri="{BB962C8B-B14F-4D97-AF65-F5344CB8AC3E}">
        <p14:creationId xmlns:p14="http://schemas.microsoft.com/office/powerpoint/2010/main" val="1249674631"/>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804D909D-08FD-00BE-978C-FF2D36AE07BD}"/>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968BD908-0A2D-E6C5-B7BA-735A4A32740C}"/>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0877318-EF1B-9B2C-0F84-5256B2115C4B}"/>
              </a:ext>
            </a:extLst>
          </p:cNvPr>
          <p:cNvSpPr>
            <a:spLocks noGrp="1"/>
          </p:cNvSpPr>
          <p:nvPr>
            <p:ph type="dt" sz="half" idx="10"/>
          </p:nvPr>
        </p:nvSpPr>
        <p:spPr/>
        <p:txBody>
          <a:bodyPr/>
          <a:lstStyle/>
          <a:p>
            <a:fld id="{0C69F9C6-1120-F94F-8D44-5FAD32EEB7E1}" type="datetimeFigureOut">
              <a:rPr lang="en-US" smtClean="0"/>
              <a:t>5/22/26</a:t>
            </a:fld>
            <a:endParaRPr lang="en-US"/>
          </a:p>
        </p:txBody>
      </p:sp>
      <p:sp>
        <p:nvSpPr>
          <p:cNvPr id="5" name="Footer Placeholder 4">
            <a:extLst>
              <a:ext uri="{FF2B5EF4-FFF2-40B4-BE49-F238E27FC236}">
                <a16:creationId xmlns:a16="http://schemas.microsoft.com/office/drawing/2014/main" id="{658F1DBF-5D4F-64DC-7975-C8C465F5F49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3B6D7DA8-2B44-455D-B804-813FBDFC1F08}"/>
              </a:ext>
            </a:extLst>
          </p:cNvPr>
          <p:cNvSpPr>
            <a:spLocks noGrp="1"/>
          </p:cNvSpPr>
          <p:nvPr>
            <p:ph type="sldNum" sz="quarter" idx="12"/>
          </p:nvPr>
        </p:nvSpPr>
        <p:spPr/>
        <p:txBody>
          <a:bodyPr/>
          <a:lstStyle/>
          <a:p>
            <a:fld id="{CB78A1FF-2A3A-1542-BC26-E8EDA5E1EE60}" type="slidenum">
              <a:rPr lang="en-US" smtClean="0"/>
              <a:t>‹#›</a:t>
            </a:fld>
            <a:endParaRPr lang="en-US"/>
          </a:p>
        </p:txBody>
      </p:sp>
    </p:spTree>
    <p:extLst>
      <p:ext uri="{BB962C8B-B14F-4D97-AF65-F5344CB8AC3E}">
        <p14:creationId xmlns:p14="http://schemas.microsoft.com/office/powerpoint/2010/main" val="326297380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userDrawn="1">
  <p:cSld name="1_Section Divider Alt">
    <p:bg>
      <p:bgPr>
        <a:solidFill>
          <a:srgbClr val="009BDB"/>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10A01E-DF31-B94D-94BE-4ECDF48E0CA8}"/>
              </a:ext>
            </a:extLst>
          </p:cNvPr>
          <p:cNvSpPr>
            <a:spLocks noGrp="1"/>
          </p:cNvSpPr>
          <p:nvPr>
            <p:ph type="title"/>
          </p:nvPr>
        </p:nvSpPr>
        <p:spPr>
          <a:xfrm>
            <a:off x="831850" y="3362700"/>
            <a:ext cx="10515600" cy="2436792"/>
          </a:xfrm>
          <a:prstGeom prst="rect">
            <a:avLst/>
          </a:prstGeom>
        </p:spPr>
        <p:txBody>
          <a:bodyPr lIns="0" bIns="0" anchor="b"/>
          <a:lstStyle>
            <a:lvl1pPr>
              <a:defRPr sz="6000">
                <a:solidFill>
                  <a:schemeClr val="bg1"/>
                </a:solidFill>
              </a:defRPr>
            </a:lvl1pPr>
          </a:lstStyle>
          <a:p>
            <a:r>
              <a:rPr lang="en-US"/>
              <a:t>Click to edit Master title style</a:t>
            </a:r>
          </a:p>
        </p:txBody>
      </p:sp>
      <p:pic>
        <p:nvPicPr>
          <p:cNvPr id="4" name="Picture 3"/>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11272" y="342685"/>
            <a:ext cx="2850036" cy="477381"/>
          </a:xfrm>
          <a:prstGeom prst="rect">
            <a:avLst/>
          </a:prstGeom>
        </p:spPr>
      </p:pic>
    </p:spTree>
    <p:extLst>
      <p:ext uri="{BB962C8B-B14F-4D97-AF65-F5344CB8AC3E}">
        <p14:creationId xmlns:p14="http://schemas.microsoft.com/office/powerpoint/2010/main" val="3141823235"/>
      </p:ext>
    </p:extLst>
  </p:cSld>
  <p:clrMapOvr>
    <a:masterClrMapping/>
  </p:clrMapOvr>
  <p:extLst>
    <p:ext uri="{DCECCB84-F9BA-43D5-87BE-67443E8EF086}">
      <p15:sldGuideLst xmlns:p15="http://schemas.microsoft.com/office/powerpoint/2012/main">
        <p15:guide id="1" pos="208">
          <p15:clr>
            <a:srgbClr val="CCCCCC"/>
          </p15:clr>
        </p15:guide>
        <p15:guide id="2" pos="7472">
          <p15:clr>
            <a:srgbClr val="CCCCCC"/>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Standar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ACFF5ED-9D6E-DB42-A3F6-02AFC2E5B889}"/>
              </a:ext>
            </a:extLst>
          </p:cNvPr>
          <p:cNvSpPr>
            <a:spLocks noGrp="1"/>
          </p:cNvSpPr>
          <p:nvPr>
            <p:ph type="title"/>
          </p:nvPr>
        </p:nvSpPr>
        <p:spPr>
          <a:xfrm>
            <a:off x="330200" y="523318"/>
            <a:ext cx="11531600" cy="882788"/>
          </a:xfrm>
          <a:prstGeom prst="rect">
            <a:avLst/>
          </a:prstGeom>
        </p:spPr>
        <p:txBody>
          <a:bodyPr tIns="0" anchor="t">
            <a:normAutofit/>
          </a:bodyPr>
          <a:lstStyle>
            <a:lvl1pPr>
              <a:defRPr sz="2800" baseline="0"/>
            </a:lvl1pPr>
          </a:lstStyle>
          <a:p>
            <a:endParaRPr lang="en-US"/>
          </a:p>
        </p:txBody>
      </p:sp>
      <p:cxnSp>
        <p:nvCxnSpPr>
          <p:cNvPr id="7" name="Straight Connector 6">
            <a:extLst>
              <a:ext uri="{FF2B5EF4-FFF2-40B4-BE49-F238E27FC236}">
                <a16:creationId xmlns:a16="http://schemas.microsoft.com/office/drawing/2014/main" id="{FE0F6C81-D090-2241-80CE-63094035FC9A}"/>
              </a:ext>
            </a:extLst>
          </p:cNvPr>
          <p:cNvCxnSpPr/>
          <p:nvPr userDrawn="1"/>
        </p:nvCxnSpPr>
        <p:spPr>
          <a:xfrm>
            <a:off x="0" y="513379"/>
            <a:ext cx="12192000" cy="0"/>
          </a:xfrm>
          <a:prstGeom prst="line">
            <a:avLst/>
          </a:prstGeom>
          <a:ln>
            <a:solidFill>
              <a:srgbClr val="181A1C"/>
            </a:solidFill>
          </a:ln>
        </p:spPr>
        <p:style>
          <a:lnRef idx="1">
            <a:schemeClr val="accent1"/>
          </a:lnRef>
          <a:fillRef idx="0">
            <a:schemeClr val="accent1"/>
          </a:fillRef>
          <a:effectRef idx="0">
            <a:schemeClr val="accent1"/>
          </a:effectRef>
          <a:fontRef idx="minor">
            <a:schemeClr val="tx1"/>
          </a:fontRef>
        </p:style>
      </p:cxnSp>
      <p:sp>
        <p:nvSpPr>
          <p:cNvPr id="5" name="Rectangle 4"/>
          <p:cNvSpPr/>
          <p:nvPr userDrawn="1"/>
        </p:nvSpPr>
        <p:spPr>
          <a:xfrm>
            <a:off x="11292412" y="280303"/>
            <a:ext cx="569388" cy="215444"/>
          </a:xfrm>
          <a:prstGeom prst="rect">
            <a:avLst/>
          </a:prstGeom>
        </p:spPr>
        <p:txBody>
          <a:bodyPr wrap="none" anchor="ctr">
            <a:spAutoFit/>
          </a:bodyPr>
          <a:lstStyle/>
          <a:p>
            <a:pPr marL="0" indent="0" algn="r">
              <a:buNone/>
            </a:pPr>
            <a:fld id="{BB69BBE8-4DB2-4642-B003-B220ACD5A2FD}" type="slidenum">
              <a:rPr lang="en-US" sz="800" b="0" baseline="0" smtClean="0">
                <a:solidFill>
                  <a:schemeClr val="tx1"/>
                </a:solidFill>
                <a:latin typeface="Arial (body)"/>
              </a:rPr>
              <a:pPr marL="0" indent="0" algn="r">
                <a:buNone/>
              </a:pPr>
              <a:t>‹#›</a:t>
            </a:fld>
            <a:r>
              <a:rPr lang="en-US" sz="800" b="0" baseline="0" dirty="0">
                <a:solidFill>
                  <a:schemeClr val="tx1"/>
                </a:solidFill>
                <a:latin typeface="Arial (body)"/>
              </a:rPr>
              <a:t> of 73</a:t>
            </a:r>
          </a:p>
        </p:txBody>
      </p:sp>
      <p:pic>
        <p:nvPicPr>
          <p:cNvPr id="6" name="Picture 5"/>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59473" y="6392206"/>
            <a:ext cx="2302327" cy="385640"/>
          </a:xfrm>
          <a:prstGeom prst="rect">
            <a:avLst/>
          </a:prstGeom>
        </p:spPr>
      </p:pic>
    </p:spTree>
    <p:custDataLst>
      <p:tags r:id="rId1"/>
    </p:custDataLst>
    <p:extLst>
      <p:ext uri="{BB962C8B-B14F-4D97-AF65-F5344CB8AC3E}">
        <p14:creationId xmlns:p14="http://schemas.microsoft.com/office/powerpoint/2010/main" val="2049755268"/>
      </p:ext>
    </p:extLst>
  </p:cSld>
  <p:clrMapOvr>
    <a:masterClrMapping/>
  </p:clrMapOvr>
  <p:extLst>
    <p:ext uri="{DCECCB84-F9BA-43D5-87BE-67443E8EF086}">
      <p15:sldGuideLst xmlns:p15="http://schemas.microsoft.com/office/powerpoint/2012/main">
        <p15:guide id="1" pos="208">
          <p15:clr>
            <a:srgbClr val="CCCCCC"/>
          </p15:clr>
        </p15:guide>
        <p15:guide id="2" pos="2402">
          <p15:clr>
            <a:srgbClr val="CCCCCC"/>
          </p15:clr>
        </p15:guide>
        <p15:guide id="3" pos="2742">
          <p15:clr>
            <a:srgbClr val="CCCCCC"/>
          </p15:clr>
        </p15:guide>
        <p15:guide id="4" pos="4937">
          <p15:clr>
            <a:srgbClr val="CCCCCC"/>
          </p15:clr>
        </p15:guide>
        <p15:guide id="5" pos="5277">
          <p15:clr>
            <a:srgbClr val="CCCCCC"/>
          </p15:clr>
        </p15:guide>
        <p15:guide id="6" pos="7472">
          <p15:clr>
            <a:srgbClr val="CCCCCC"/>
          </p15:clr>
        </p15:guide>
      </p15:sldGuideLst>
    </p:ext>
  </p:extLs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p:cSld name="Deck title">
    <p:bg>
      <p:bgPr>
        <a:solidFill>
          <a:srgbClr val="009BDB"/>
        </a:solidFill>
        <a:effectLst/>
      </p:bgPr>
    </p:bg>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15BEEFE8-08DB-4323-1C3F-1B2713BA00FD}"/>
              </a:ext>
            </a:extLst>
          </p:cNvPr>
          <p:cNvGraphicFramePr>
            <a:graphicFrameLocks noChangeAspect="1"/>
          </p:cNvGraphicFramePr>
          <p:nvPr>
            <p:custDataLst>
              <p:tags r:id="rId1"/>
            </p:custDataLst>
            <p:extLst>
              <p:ext uri="{D42A27DB-BD31-4B8C-83A1-F6EECF244321}">
                <p14:modId xmlns:p14="http://schemas.microsoft.com/office/powerpoint/2010/main" val="1046823976"/>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4" name="think-cell data - do not delete" hidden="1">
                        <a:extLst>
                          <a:ext uri="{FF2B5EF4-FFF2-40B4-BE49-F238E27FC236}">
                            <a16:creationId xmlns:a16="http://schemas.microsoft.com/office/drawing/2014/main" id="{15BEEFE8-08DB-4323-1C3F-1B2713BA00FD}"/>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8B7FC975-48D4-E344-AA0E-6BF906D04B8F}"/>
              </a:ext>
            </a:extLst>
          </p:cNvPr>
          <p:cNvSpPr>
            <a:spLocks noGrp="1"/>
          </p:cNvSpPr>
          <p:nvPr>
            <p:ph type="title" hasCustomPrompt="1"/>
          </p:nvPr>
        </p:nvSpPr>
        <p:spPr>
          <a:xfrm>
            <a:off x="5280951" y="3302241"/>
            <a:ext cx="6432630" cy="1605426"/>
          </a:xfrm>
        </p:spPr>
        <p:txBody>
          <a:bodyPr vert="horz" lIns="0" tIns="91440" rIns="0" bIns="0" anchor="t" anchorCtr="0">
            <a:normAutofit/>
          </a:bodyPr>
          <a:lstStyle>
            <a:lvl1pPr>
              <a:lnSpc>
                <a:spcPts val="3600"/>
              </a:lnSpc>
              <a:defRPr sz="4800">
                <a:solidFill>
                  <a:srgbClr val="F1F4F7"/>
                </a:solidFill>
              </a:defRPr>
            </a:lvl1pPr>
          </a:lstStyle>
          <a:p>
            <a:r>
              <a:rPr lang="en-US"/>
              <a:t>Deck Title </a:t>
            </a:r>
          </a:p>
        </p:txBody>
      </p:sp>
      <p:cxnSp>
        <p:nvCxnSpPr>
          <p:cNvPr id="3" name="Straight Connector 2">
            <a:extLst>
              <a:ext uri="{FF2B5EF4-FFF2-40B4-BE49-F238E27FC236}">
                <a16:creationId xmlns:a16="http://schemas.microsoft.com/office/drawing/2014/main" id="{25822FE9-D507-C840-A53B-A87F0DAB04F1}"/>
              </a:ext>
            </a:extLst>
          </p:cNvPr>
          <p:cNvCxnSpPr/>
          <p:nvPr/>
        </p:nvCxnSpPr>
        <p:spPr>
          <a:xfrm>
            <a:off x="0" y="3277363"/>
            <a:ext cx="121920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5" name="Text Placeholder 4">
            <a:extLst>
              <a:ext uri="{FF2B5EF4-FFF2-40B4-BE49-F238E27FC236}">
                <a16:creationId xmlns:a16="http://schemas.microsoft.com/office/drawing/2014/main" id="{FD3040F0-F99F-E542-942E-C6B8AD8A7537}"/>
              </a:ext>
            </a:extLst>
          </p:cNvPr>
          <p:cNvSpPr>
            <a:spLocks noGrp="1"/>
          </p:cNvSpPr>
          <p:nvPr>
            <p:ph type="body" sz="quarter" idx="10" hasCustomPrompt="1"/>
          </p:nvPr>
        </p:nvSpPr>
        <p:spPr>
          <a:xfrm>
            <a:off x="5280951" y="5184774"/>
            <a:ext cx="6432630" cy="1181301"/>
          </a:xfrm>
        </p:spPr>
        <p:txBody>
          <a:bodyPr lIns="0">
            <a:normAutofit/>
          </a:bodyPr>
          <a:lstStyle>
            <a:lvl1pPr marL="0" indent="0">
              <a:lnSpc>
                <a:spcPts val="2400"/>
              </a:lnSpc>
              <a:buNone/>
              <a:defRPr sz="2000" b="1" i="0">
                <a:solidFill>
                  <a:srgbClr val="F1F4F7"/>
                </a:solidFill>
                <a:latin typeface="Arial" panose="020B0604020202020204" pitchFamily="34" charset="0"/>
              </a:defRPr>
            </a:lvl1pPr>
          </a:lstStyle>
          <a:p>
            <a:pPr lvl="0"/>
            <a:r>
              <a:rPr lang="en-US"/>
              <a:t>Authors</a:t>
            </a:r>
          </a:p>
        </p:txBody>
      </p:sp>
      <p:sp>
        <p:nvSpPr>
          <p:cNvPr id="8" name="Text Placeholder 8">
            <a:extLst>
              <a:ext uri="{FF2B5EF4-FFF2-40B4-BE49-F238E27FC236}">
                <a16:creationId xmlns:a16="http://schemas.microsoft.com/office/drawing/2014/main" id="{B1A05A3F-1493-B94B-8610-C082B2A031EA}"/>
              </a:ext>
            </a:extLst>
          </p:cNvPr>
          <p:cNvSpPr>
            <a:spLocks noGrp="1"/>
          </p:cNvSpPr>
          <p:nvPr>
            <p:ph type="body" sz="quarter" idx="12" hasCustomPrompt="1"/>
          </p:nvPr>
        </p:nvSpPr>
        <p:spPr>
          <a:xfrm>
            <a:off x="5280951" y="493776"/>
            <a:ext cx="2699675" cy="477345"/>
          </a:xfrm>
        </p:spPr>
        <p:txBody>
          <a:bodyPr>
            <a:normAutofit/>
          </a:bodyPr>
          <a:lstStyle>
            <a:lvl1pPr marL="0" indent="0">
              <a:buNone/>
              <a:defRPr sz="1800" b="1" i="0">
                <a:solidFill>
                  <a:schemeClr val="bg1"/>
                </a:solidFill>
                <a:latin typeface="Arial" panose="020B0604020202020204" pitchFamily="34" charset="0"/>
              </a:defRPr>
            </a:lvl1pPr>
          </a:lstStyle>
          <a:p>
            <a:pPr lvl="0"/>
            <a:r>
              <a:rPr lang="en-US"/>
              <a:t>Date</a:t>
            </a:r>
          </a:p>
        </p:txBody>
      </p:sp>
      <p:sp>
        <p:nvSpPr>
          <p:cNvPr id="9" name="Rectangle 8"/>
          <p:cNvSpPr/>
          <p:nvPr/>
        </p:nvSpPr>
        <p:spPr bwMode="gray">
          <a:xfrm>
            <a:off x="6972300" y="6590007"/>
            <a:ext cx="2819400" cy="240711"/>
          </a:xfrm>
          <a:prstGeom prst="rect">
            <a:avLst/>
          </a:prstGeom>
          <a:solidFill>
            <a:srgbClr val="009BDB"/>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pic>
        <p:nvPicPr>
          <p:cNvPr id="10" name="Picture 9"/>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411272" y="342685"/>
            <a:ext cx="2850036" cy="477381"/>
          </a:xfrm>
          <a:prstGeom prst="rect">
            <a:avLst/>
          </a:prstGeom>
        </p:spPr>
      </p:pic>
    </p:spTree>
    <p:extLst>
      <p:ext uri="{BB962C8B-B14F-4D97-AF65-F5344CB8AC3E}">
        <p14:creationId xmlns:p14="http://schemas.microsoft.com/office/powerpoint/2010/main" val="2915466003"/>
      </p:ext>
    </p:extLst>
  </p:cSld>
  <p:clrMapOvr>
    <a:masterClrMapping/>
  </p:clrMapOvr>
  <p:extLst>
    <p:ext uri="{DCECCB84-F9BA-43D5-87BE-67443E8EF086}">
      <p15:sldGuideLst xmlns:p15="http://schemas.microsoft.com/office/powerpoint/2012/main">
        <p15:guide id="1" pos="208">
          <p15:clr>
            <a:srgbClr val="CCCCCC"/>
          </p15:clr>
        </p15:guide>
        <p15:guide id="2" pos="7472">
          <p15:clr>
            <a:srgbClr val="CCCCCC"/>
          </p15:clr>
        </p15:guide>
      </p15:sldGuideLst>
    </p:ext>
  </p:extLst>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preserve="1">
  <p:cSld name="Section dividers">
    <p:bg>
      <p:bgPr>
        <a:solidFill>
          <a:srgbClr val="009BDB"/>
        </a:soli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B33C4170-CB53-6C4B-961F-E3486FD41555}"/>
              </a:ext>
            </a:extLst>
          </p:cNvPr>
          <p:cNvGraphicFramePr>
            <a:graphicFrameLocks noChangeAspect="1"/>
          </p:cNvGraphicFramePr>
          <p:nvPr>
            <p:custDataLst>
              <p:tags r:id="rId1"/>
            </p:custDataLst>
            <p:extLst>
              <p:ext uri="{D42A27DB-BD31-4B8C-83A1-F6EECF244321}">
                <p14:modId xmlns:p14="http://schemas.microsoft.com/office/powerpoint/2010/main" val="2306640878"/>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3" name="think-cell data - do not delete" hidden="1">
                        <a:extLst>
                          <a:ext uri="{FF2B5EF4-FFF2-40B4-BE49-F238E27FC236}">
                            <a16:creationId xmlns:a16="http://schemas.microsoft.com/office/drawing/2014/main" id="{B33C4170-CB53-6C4B-961F-E3486FD41555}"/>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1210A01E-DF31-B94D-94BE-4ECDF48E0CA8}"/>
              </a:ext>
            </a:extLst>
          </p:cNvPr>
          <p:cNvSpPr>
            <a:spLocks noGrp="1"/>
          </p:cNvSpPr>
          <p:nvPr>
            <p:ph type="title" hasCustomPrompt="1"/>
          </p:nvPr>
        </p:nvSpPr>
        <p:spPr>
          <a:xfrm>
            <a:off x="831850" y="3362700"/>
            <a:ext cx="10515600" cy="2436792"/>
          </a:xfrm>
          <a:prstGeom prst="rect">
            <a:avLst/>
          </a:prstGeom>
        </p:spPr>
        <p:txBody>
          <a:bodyPr vert="horz" lIns="0" bIns="0" anchor="b">
            <a:noAutofit/>
          </a:bodyPr>
          <a:lstStyle>
            <a:lvl1pPr>
              <a:defRPr sz="4800">
                <a:solidFill>
                  <a:schemeClr val="bg1"/>
                </a:solidFill>
              </a:defRPr>
            </a:lvl1pPr>
          </a:lstStyle>
          <a:p>
            <a:r>
              <a:rPr lang="en-US"/>
              <a:t>Section title slide:</a:t>
            </a:r>
            <a:br>
              <a:rPr lang="en-US"/>
            </a:br>
            <a:r>
              <a:rPr lang="en-US"/>
              <a:t>Use a representative photo for the background</a:t>
            </a:r>
          </a:p>
        </p:txBody>
      </p:sp>
      <p:pic>
        <p:nvPicPr>
          <p:cNvPr id="5" name="Picture 4"/>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411272" y="342685"/>
            <a:ext cx="2850036" cy="477381"/>
          </a:xfrm>
          <a:prstGeom prst="rect">
            <a:avLst/>
          </a:prstGeom>
        </p:spPr>
      </p:pic>
    </p:spTree>
    <p:extLst>
      <p:ext uri="{BB962C8B-B14F-4D97-AF65-F5344CB8AC3E}">
        <p14:creationId xmlns:p14="http://schemas.microsoft.com/office/powerpoint/2010/main" val="2697753664"/>
      </p:ext>
    </p:extLst>
  </p:cSld>
  <p:clrMapOvr>
    <a:masterClrMapping/>
  </p:clrMapOvr>
  <p:extLst>
    <p:ext uri="{DCECCB84-F9BA-43D5-87BE-67443E8EF086}">
      <p15:sldGuideLst xmlns:p15="http://schemas.microsoft.com/office/powerpoint/2012/main">
        <p15:guide id="1" pos="208">
          <p15:clr>
            <a:srgbClr val="CCCCCC"/>
          </p15:clr>
        </p15:guide>
        <p15:guide id="2" pos="7472">
          <p15:clr>
            <a:srgbClr val="CCCCCC"/>
          </p15:clr>
        </p15:guide>
      </p15:sldGuideLst>
    </p:ext>
  </p:extLs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p:cSld name="Single Talking Point">
    <p:bg>
      <p:bgPr>
        <a:solidFill>
          <a:schemeClr val="bg1"/>
        </a:solidFill>
        <a:effectLst/>
      </p:bgPr>
    </p:bg>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73B67B3B-0E9A-5C17-0EEA-5D0883E7FB35}"/>
              </a:ext>
            </a:extLst>
          </p:cNvPr>
          <p:cNvGraphicFramePr>
            <a:graphicFrameLocks noChangeAspect="1"/>
          </p:cNvGraphicFramePr>
          <p:nvPr>
            <p:custDataLst>
              <p:tags r:id="rId1"/>
            </p:custDataLst>
            <p:extLst>
              <p:ext uri="{D42A27DB-BD31-4B8C-83A1-F6EECF244321}">
                <p14:modId xmlns:p14="http://schemas.microsoft.com/office/powerpoint/2010/main" val="3243840952"/>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4" name="think-cell data - do not delete" hidden="1">
                        <a:extLst>
                          <a:ext uri="{FF2B5EF4-FFF2-40B4-BE49-F238E27FC236}">
                            <a16:creationId xmlns:a16="http://schemas.microsoft.com/office/drawing/2014/main" id="{73B67B3B-0E9A-5C17-0EEA-5D0883E7FB35}"/>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6" name="Rectangle 5">
            <a:extLst>
              <a:ext uri="{FF2B5EF4-FFF2-40B4-BE49-F238E27FC236}">
                <a16:creationId xmlns:a16="http://schemas.microsoft.com/office/drawing/2014/main" id="{7B920ED7-C5A1-2544-9572-F2AF41CB5A8C}"/>
              </a:ext>
            </a:extLst>
          </p:cNvPr>
          <p:cNvSpPr/>
          <p:nvPr/>
        </p:nvSpPr>
        <p:spPr>
          <a:xfrm>
            <a:off x="0" y="0"/>
            <a:ext cx="12192000" cy="6145823"/>
          </a:xfrm>
          <a:prstGeom prst="rect">
            <a:avLst/>
          </a:prstGeom>
          <a:solidFill>
            <a:srgbClr val="F1F4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6720275F-86FC-8540-8EC3-BB1C02C04F52}"/>
              </a:ext>
            </a:extLst>
          </p:cNvPr>
          <p:cNvSpPr>
            <a:spLocks noGrp="1"/>
          </p:cNvSpPr>
          <p:nvPr>
            <p:ph type="title" hasCustomPrompt="1"/>
          </p:nvPr>
        </p:nvSpPr>
        <p:spPr>
          <a:xfrm>
            <a:off x="329184" y="521208"/>
            <a:ext cx="8004858" cy="1230315"/>
          </a:xfrm>
        </p:spPr>
        <p:txBody>
          <a:bodyPr vert="horz">
            <a:normAutofit/>
          </a:bodyPr>
          <a:lstStyle>
            <a:lvl1pPr>
              <a:lnSpc>
                <a:spcPts val="4000"/>
              </a:lnSpc>
              <a:defRPr sz="2800">
                <a:solidFill>
                  <a:srgbClr val="181A1C"/>
                </a:solidFill>
              </a:defRPr>
            </a:lvl1pPr>
          </a:lstStyle>
          <a:p>
            <a:r>
              <a:rPr lang="en-US"/>
              <a:t>Single talking point</a:t>
            </a:r>
          </a:p>
        </p:txBody>
      </p:sp>
      <p:cxnSp>
        <p:nvCxnSpPr>
          <p:cNvPr id="7" name="Straight Connector 6">
            <a:extLst>
              <a:ext uri="{FF2B5EF4-FFF2-40B4-BE49-F238E27FC236}">
                <a16:creationId xmlns:a16="http://schemas.microsoft.com/office/drawing/2014/main" id="{B4B70EEE-40E6-C540-A277-FA92F80A0C99}"/>
              </a:ext>
            </a:extLst>
          </p:cNvPr>
          <p:cNvCxnSpPr/>
          <p:nvPr/>
        </p:nvCxnSpPr>
        <p:spPr>
          <a:xfrm>
            <a:off x="0" y="6142367"/>
            <a:ext cx="12192000" cy="0"/>
          </a:xfrm>
          <a:prstGeom prst="line">
            <a:avLst/>
          </a:prstGeom>
          <a:ln>
            <a:solidFill>
              <a:srgbClr val="181A1C"/>
            </a:solidFill>
          </a:ln>
        </p:spPr>
        <p:style>
          <a:lnRef idx="1">
            <a:schemeClr val="accent1"/>
          </a:lnRef>
          <a:fillRef idx="0">
            <a:schemeClr val="accent1"/>
          </a:fillRef>
          <a:effectRef idx="0">
            <a:schemeClr val="accent1"/>
          </a:effectRef>
          <a:fontRef idx="minor">
            <a:schemeClr val="tx1"/>
          </a:fontRef>
        </p:style>
      </p:cxnSp>
      <p:pic>
        <p:nvPicPr>
          <p:cNvPr id="8" name="Picture 7">
            <a:extLst>
              <a:ext uri="{FF2B5EF4-FFF2-40B4-BE49-F238E27FC236}">
                <a16:creationId xmlns:a16="http://schemas.microsoft.com/office/drawing/2014/main" id="{9DE8D747-B65F-8E49-AC3E-DDF6EDC1E523}"/>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8554655" y="214005"/>
            <a:ext cx="3429000" cy="3429000"/>
          </a:xfrm>
          <a:prstGeom prst="rect">
            <a:avLst/>
          </a:prstGeom>
        </p:spPr>
      </p:pic>
      <p:sp>
        <p:nvSpPr>
          <p:cNvPr id="3" name="Rectangle 2">
            <a:extLst>
              <a:ext uri="{FF2B5EF4-FFF2-40B4-BE49-F238E27FC236}">
                <a16:creationId xmlns:a16="http://schemas.microsoft.com/office/drawing/2014/main" id="{354AAA08-91D1-5D48-447B-A684A50D7464}"/>
              </a:ext>
            </a:extLst>
          </p:cNvPr>
          <p:cNvSpPr/>
          <p:nvPr userDrawn="1"/>
        </p:nvSpPr>
        <p:spPr>
          <a:xfrm>
            <a:off x="0" y="0"/>
            <a:ext cx="12192000" cy="6145823"/>
          </a:xfrm>
          <a:prstGeom prst="rect">
            <a:avLst/>
          </a:prstGeom>
          <a:solidFill>
            <a:srgbClr val="F1F4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 name="Straight Connector 9">
            <a:extLst>
              <a:ext uri="{FF2B5EF4-FFF2-40B4-BE49-F238E27FC236}">
                <a16:creationId xmlns:a16="http://schemas.microsoft.com/office/drawing/2014/main" id="{17CC340C-3B93-DE27-8EA4-866BCF4165BE}"/>
              </a:ext>
            </a:extLst>
          </p:cNvPr>
          <p:cNvCxnSpPr/>
          <p:nvPr userDrawn="1"/>
        </p:nvCxnSpPr>
        <p:spPr>
          <a:xfrm>
            <a:off x="0" y="6142367"/>
            <a:ext cx="12192000" cy="0"/>
          </a:xfrm>
          <a:prstGeom prst="line">
            <a:avLst/>
          </a:prstGeom>
          <a:ln>
            <a:solidFill>
              <a:srgbClr val="181A1C"/>
            </a:solidFill>
          </a:ln>
        </p:spPr>
        <p:style>
          <a:lnRef idx="1">
            <a:schemeClr val="accent1"/>
          </a:lnRef>
          <a:fillRef idx="0">
            <a:schemeClr val="accent1"/>
          </a:fillRef>
          <a:effectRef idx="0">
            <a:schemeClr val="accent1"/>
          </a:effectRef>
          <a:fontRef idx="minor">
            <a:schemeClr val="tx1"/>
          </a:fontRef>
        </p:style>
      </p:cxnSp>
      <p:pic>
        <p:nvPicPr>
          <p:cNvPr id="11" name="Picture 10">
            <a:extLst>
              <a:ext uri="{FF2B5EF4-FFF2-40B4-BE49-F238E27FC236}">
                <a16:creationId xmlns:a16="http://schemas.microsoft.com/office/drawing/2014/main" id="{AD44F36C-82A8-7B05-EFCE-A849930D6859}"/>
              </a:ext>
            </a:extLst>
          </p:cNvPr>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8554655" y="214005"/>
            <a:ext cx="3429000" cy="3429000"/>
          </a:xfrm>
          <a:prstGeom prst="rect">
            <a:avLst/>
          </a:prstGeom>
        </p:spPr>
      </p:pic>
      <p:pic>
        <p:nvPicPr>
          <p:cNvPr id="12" name="Picture 11"/>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a:off x="277587" y="6392206"/>
            <a:ext cx="2302327" cy="385640"/>
          </a:xfrm>
          <a:prstGeom prst="rect">
            <a:avLst/>
          </a:prstGeom>
        </p:spPr>
      </p:pic>
    </p:spTree>
    <p:extLst>
      <p:ext uri="{BB962C8B-B14F-4D97-AF65-F5344CB8AC3E}">
        <p14:creationId xmlns:p14="http://schemas.microsoft.com/office/powerpoint/2010/main" val="202763849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preserve="1">
  <p:cSld name="Appendix">
    <p:bg>
      <p:bgPr>
        <a:solidFill>
          <a:srgbClr val="687078"/>
        </a:soli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B33C4170-CB53-6C4B-961F-E3486FD41555}"/>
              </a:ext>
            </a:extLst>
          </p:cNvPr>
          <p:cNvGraphicFramePr>
            <a:graphicFrameLocks noChangeAspect="1"/>
          </p:cNvGraphicFramePr>
          <p:nvPr>
            <p:custDataLst>
              <p:tags r:id="rId1"/>
            </p:custDataLst>
            <p:extLst>
              <p:ext uri="{D42A27DB-BD31-4B8C-83A1-F6EECF244321}">
                <p14:modId xmlns:p14="http://schemas.microsoft.com/office/powerpoint/2010/main" val="1619911342"/>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3" name="think-cell data - do not delete" hidden="1">
                        <a:extLst>
                          <a:ext uri="{FF2B5EF4-FFF2-40B4-BE49-F238E27FC236}">
                            <a16:creationId xmlns:a16="http://schemas.microsoft.com/office/drawing/2014/main" id="{B33C4170-CB53-6C4B-961F-E3486FD41555}"/>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4" name="Text Placeholder 5">
            <a:extLst>
              <a:ext uri="{FF2B5EF4-FFF2-40B4-BE49-F238E27FC236}">
                <a16:creationId xmlns:a16="http://schemas.microsoft.com/office/drawing/2014/main" id="{FCAC3596-1183-E1C5-279E-EF9E70AF08E9}"/>
              </a:ext>
            </a:extLst>
          </p:cNvPr>
          <p:cNvSpPr>
            <a:spLocks noGrp="1"/>
          </p:cNvSpPr>
          <p:nvPr>
            <p:ph type="title" idx="4294967295" hasCustomPrompt="1"/>
          </p:nvPr>
        </p:nvSpPr>
        <p:spPr>
          <a:xfrm>
            <a:off x="682625" y="5278438"/>
            <a:ext cx="9421813" cy="1065212"/>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rmAutofit/>
          </a:bodyPr>
          <a:lstStyle>
            <a:lvl1pPr>
              <a:defRPr sz="4800"/>
            </a:lvl1pPr>
          </a:lstStyle>
          <a:p>
            <a:pPr marL="0" marR="0" lvl="0" indent="0" algn="l" defTabSz="914354" rtl="0" eaLnBrk="1" fontAlgn="auto" latinLnBrk="0" hangingPunct="1">
              <a:lnSpc>
                <a:spcPct val="100000"/>
              </a:lnSpc>
              <a:spcBef>
                <a:spcPts val="1200"/>
              </a:spcBef>
              <a:spcAft>
                <a:spcPts val="0"/>
              </a:spcAft>
              <a:buClrTx/>
              <a:buSzTx/>
              <a:buFont typeface="Arial" panose="020B0604020202020204" pitchFamily="34" charset="0"/>
              <a:buNone/>
              <a:tabLst/>
              <a:defRPr/>
            </a:pPr>
            <a:r>
              <a:rPr kumimoji="0" lang="en-US" sz="6000" b="1" i="0" u="none" strike="noStrike" kern="1200" cap="none" spc="0" normalizeH="0" baseline="0" noProof="0">
                <a:ln>
                  <a:noFill/>
                </a:ln>
                <a:solidFill>
                  <a:schemeClr val="bg1"/>
                </a:solidFill>
                <a:effectLst/>
                <a:uLnTx/>
                <a:uFillTx/>
                <a:latin typeface="Arial" panose="020B0604020202020204" pitchFamily="34" charset="0"/>
                <a:ea typeface="+mn-ea"/>
                <a:cs typeface="+mn-cs"/>
              </a:rPr>
              <a:t>Appendix</a:t>
            </a:r>
          </a:p>
        </p:txBody>
      </p:sp>
      <p:pic>
        <p:nvPicPr>
          <p:cNvPr id="5" name="Picture 4"/>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411272" y="342685"/>
            <a:ext cx="2850036" cy="477381"/>
          </a:xfrm>
          <a:prstGeom prst="rect">
            <a:avLst/>
          </a:prstGeom>
        </p:spPr>
      </p:pic>
    </p:spTree>
    <p:extLst>
      <p:ext uri="{BB962C8B-B14F-4D97-AF65-F5344CB8AC3E}">
        <p14:creationId xmlns:p14="http://schemas.microsoft.com/office/powerpoint/2010/main" val="3486917753"/>
      </p:ext>
    </p:extLst>
  </p:cSld>
  <p:clrMapOvr>
    <a:masterClrMapping/>
  </p:clrMapOvr>
  <p:extLst>
    <p:ext uri="{DCECCB84-F9BA-43D5-87BE-67443E8EF086}">
      <p15:sldGuideLst xmlns:p15="http://schemas.microsoft.com/office/powerpoint/2012/main">
        <p15:guide id="1" pos="208">
          <p15:clr>
            <a:srgbClr val="CCCCCC"/>
          </p15:clr>
        </p15:guide>
        <p15:guide id="2" pos="7472">
          <p15:clr>
            <a:srgbClr val="CCCCCC"/>
          </p15:clr>
        </p15:guide>
      </p15:sldGuideLst>
    </p:ext>
  </p:extLs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p:cSld name="Blank">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01196718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p:cSld name="Appendix">
    <p:bg>
      <p:bgPr>
        <a:solidFill>
          <a:srgbClr val="687078"/>
        </a:soli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B33C4170-CB53-6C4B-961F-E3486FD41555}"/>
              </a:ext>
            </a:extLst>
          </p:cNvPr>
          <p:cNvGraphicFramePr>
            <a:graphicFrameLocks noChangeAspect="1"/>
          </p:cNvGraphicFramePr>
          <p:nvPr>
            <p:custDataLst>
              <p:tags r:id="rId1"/>
            </p:custDataLst>
            <p:extLst>
              <p:ext uri="{D42A27DB-BD31-4B8C-83A1-F6EECF244321}">
                <p14:modId xmlns:p14="http://schemas.microsoft.com/office/powerpoint/2010/main" val="1619911342"/>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3" name="think-cell data - do not delete" hidden="1">
                        <a:extLst>
                          <a:ext uri="{FF2B5EF4-FFF2-40B4-BE49-F238E27FC236}">
                            <a16:creationId xmlns:a16="http://schemas.microsoft.com/office/drawing/2014/main" id="{B33C4170-CB53-6C4B-961F-E3486FD41555}"/>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4" name="Text Placeholder 5">
            <a:extLst>
              <a:ext uri="{FF2B5EF4-FFF2-40B4-BE49-F238E27FC236}">
                <a16:creationId xmlns:a16="http://schemas.microsoft.com/office/drawing/2014/main" id="{FCAC3596-1183-E1C5-279E-EF9E70AF08E9}"/>
              </a:ext>
            </a:extLst>
          </p:cNvPr>
          <p:cNvSpPr>
            <a:spLocks noGrp="1"/>
          </p:cNvSpPr>
          <p:nvPr>
            <p:ph type="title" idx="4294967295" hasCustomPrompt="1"/>
          </p:nvPr>
        </p:nvSpPr>
        <p:spPr>
          <a:xfrm>
            <a:off x="682625" y="5278438"/>
            <a:ext cx="9421813" cy="1065212"/>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rmAutofit/>
          </a:bodyPr>
          <a:lstStyle>
            <a:lvl1pPr>
              <a:defRPr sz="4800"/>
            </a:lvl1pPr>
          </a:lstStyle>
          <a:p>
            <a:pPr marL="0" marR="0" lvl="0" indent="0" algn="l" defTabSz="914354" rtl="0" eaLnBrk="1" fontAlgn="auto" latinLnBrk="0" hangingPunct="1">
              <a:lnSpc>
                <a:spcPct val="100000"/>
              </a:lnSpc>
              <a:spcBef>
                <a:spcPts val="1200"/>
              </a:spcBef>
              <a:spcAft>
                <a:spcPts val="0"/>
              </a:spcAft>
              <a:buClrTx/>
              <a:buSzTx/>
              <a:buFont typeface="Arial" panose="020B0604020202020204" pitchFamily="34" charset="0"/>
              <a:buNone/>
              <a:tabLst/>
              <a:defRPr/>
            </a:pPr>
            <a:r>
              <a:rPr kumimoji="0" lang="en-US" sz="6000" b="1" i="0" u="none" strike="noStrike" kern="1200" cap="none" spc="0" normalizeH="0" baseline="0" noProof="0">
                <a:ln>
                  <a:noFill/>
                </a:ln>
                <a:solidFill>
                  <a:schemeClr val="bg1"/>
                </a:solidFill>
                <a:effectLst/>
                <a:uLnTx/>
                <a:uFillTx/>
                <a:latin typeface="Arial" panose="020B0604020202020204" pitchFamily="34" charset="0"/>
                <a:ea typeface="+mn-ea"/>
                <a:cs typeface="+mn-cs"/>
              </a:rPr>
              <a:t>Appendix</a:t>
            </a:r>
          </a:p>
        </p:txBody>
      </p:sp>
      <p:pic>
        <p:nvPicPr>
          <p:cNvPr id="5" name="Picture 4"/>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411272" y="342685"/>
            <a:ext cx="2850036" cy="477381"/>
          </a:xfrm>
          <a:prstGeom prst="rect">
            <a:avLst/>
          </a:prstGeom>
        </p:spPr>
      </p:pic>
    </p:spTree>
    <p:extLst>
      <p:ext uri="{BB962C8B-B14F-4D97-AF65-F5344CB8AC3E}">
        <p14:creationId xmlns:p14="http://schemas.microsoft.com/office/powerpoint/2010/main" val="2495749079"/>
      </p:ext>
    </p:extLst>
  </p:cSld>
  <p:clrMapOvr>
    <a:masterClrMapping/>
  </p:clrMapOvr>
  <p:extLst>
    <p:ext uri="{DCECCB84-F9BA-43D5-87BE-67443E8EF086}">
      <p15:sldGuideLst xmlns:p15="http://schemas.microsoft.com/office/powerpoint/2012/main">
        <p15:guide id="1" pos="208">
          <p15:clr>
            <a:srgbClr val="CCCCCC"/>
          </p15:clr>
        </p15:guide>
        <p15:guide id="2" pos="7472">
          <p15:clr>
            <a:srgbClr val="CCCCCC"/>
          </p15:clr>
        </p15:guide>
      </p15:sldGuideLst>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userDrawn="1">
  <p:cSld name="1_Title">
    <p:bg>
      <p:bgPr>
        <a:solidFill>
          <a:srgbClr val="009BDB"/>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7FC975-48D4-E344-AA0E-6BF906D04B8F}"/>
              </a:ext>
            </a:extLst>
          </p:cNvPr>
          <p:cNvSpPr>
            <a:spLocks noGrp="1"/>
          </p:cNvSpPr>
          <p:nvPr>
            <p:ph type="title"/>
          </p:nvPr>
        </p:nvSpPr>
        <p:spPr>
          <a:xfrm>
            <a:off x="5280951" y="3302241"/>
            <a:ext cx="6432630" cy="1605426"/>
          </a:xfrm>
        </p:spPr>
        <p:txBody>
          <a:bodyPr lIns="0" tIns="91440" rIns="0" bIns="0" anchor="t" anchorCtr="0">
            <a:normAutofit/>
          </a:bodyPr>
          <a:lstStyle>
            <a:lvl1pPr>
              <a:lnSpc>
                <a:spcPts val="3600"/>
              </a:lnSpc>
              <a:defRPr sz="3600">
                <a:solidFill>
                  <a:srgbClr val="F1F4F7"/>
                </a:solidFill>
              </a:defRPr>
            </a:lvl1pPr>
          </a:lstStyle>
          <a:p>
            <a:r>
              <a:rPr lang="en-US"/>
              <a:t>Click to edit Master title style</a:t>
            </a:r>
          </a:p>
        </p:txBody>
      </p:sp>
      <p:cxnSp>
        <p:nvCxnSpPr>
          <p:cNvPr id="3" name="Straight Connector 2">
            <a:extLst>
              <a:ext uri="{FF2B5EF4-FFF2-40B4-BE49-F238E27FC236}">
                <a16:creationId xmlns:a16="http://schemas.microsoft.com/office/drawing/2014/main" id="{25822FE9-D507-C840-A53B-A87F0DAB04F1}"/>
              </a:ext>
            </a:extLst>
          </p:cNvPr>
          <p:cNvCxnSpPr/>
          <p:nvPr userDrawn="1"/>
        </p:nvCxnSpPr>
        <p:spPr>
          <a:xfrm>
            <a:off x="0" y="3277363"/>
            <a:ext cx="121920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5" name="Text Placeholder 4">
            <a:extLst>
              <a:ext uri="{FF2B5EF4-FFF2-40B4-BE49-F238E27FC236}">
                <a16:creationId xmlns:a16="http://schemas.microsoft.com/office/drawing/2014/main" id="{FD3040F0-F99F-E542-942E-C6B8AD8A7537}"/>
              </a:ext>
            </a:extLst>
          </p:cNvPr>
          <p:cNvSpPr>
            <a:spLocks noGrp="1"/>
          </p:cNvSpPr>
          <p:nvPr>
            <p:ph type="body" sz="quarter" idx="10" hasCustomPrompt="1"/>
          </p:nvPr>
        </p:nvSpPr>
        <p:spPr>
          <a:xfrm>
            <a:off x="5280951" y="5184774"/>
            <a:ext cx="6432630" cy="1181301"/>
          </a:xfrm>
        </p:spPr>
        <p:txBody>
          <a:bodyPr lIns="0">
            <a:normAutofit/>
          </a:bodyPr>
          <a:lstStyle>
            <a:lvl1pPr marL="0" indent="0">
              <a:lnSpc>
                <a:spcPts val="2400"/>
              </a:lnSpc>
              <a:buNone/>
              <a:defRPr sz="2000" b="1" i="0">
                <a:solidFill>
                  <a:srgbClr val="F1F4F7"/>
                </a:solidFill>
                <a:latin typeface="Arial" panose="020B0604020202020204" pitchFamily="34" charset="0"/>
              </a:defRPr>
            </a:lvl1pPr>
          </a:lstStyle>
          <a:p>
            <a:pPr lvl="0"/>
            <a:r>
              <a:rPr lang="en-US"/>
              <a:t>Speaker Name and Title</a:t>
            </a:r>
          </a:p>
        </p:txBody>
      </p:sp>
      <p:sp>
        <p:nvSpPr>
          <p:cNvPr id="7" name="Text Placeholder 6">
            <a:extLst>
              <a:ext uri="{FF2B5EF4-FFF2-40B4-BE49-F238E27FC236}">
                <a16:creationId xmlns:a16="http://schemas.microsoft.com/office/drawing/2014/main" id="{54317654-C294-EF48-A819-903B7082F7C6}"/>
              </a:ext>
            </a:extLst>
          </p:cNvPr>
          <p:cNvSpPr>
            <a:spLocks noGrp="1"/>
          </p:cNvSpPr>
          <p:nvPr>
            <p:ph type="body" sz="quarter" idx="11" hasCustomPrompt="1"/>
          </p:nvPr>
        </p:nvSpPr>
        <p:spPr>
          <a:xfrm>
            <a:off x="8738245" y="491925"/>
            <a:ext cx="2998486" cy="416422"/>
          </a:xfrm>
        </p:spPr>
        <p:txBody>
          <a:bodyPr anchor="ctr" anchorCtr="0">
            <a:normAutofit/>
          </a:bodyPr>
          <a:lstStyle>
            <a:lvl1pPr marL="0" indent="0" algn="r">
              <a:buNone/>
              <a:defRPr sz="2000" b="1" i="0">
                <a:solidFill>
                  <a:srgbClr val="F1F4F7"/>
                </a:solidFill>
                <a:latin typeface="Arial" panose="020B0604020202020204" pitchFamily="34" charset="0"/>
              </a:defRPr>
            </a:lvl1pPr>
          </a:lstStyle>
          <a:p>
            <a:pPr lvl="0"/>
            <a:r>
              <a:rPr lang="en-US"/>
              <a:t>Date</a:t>
            </a:r>
          </a:p>
        </p:txBody>
      </p:sp>
      <p:sp>
        <p:nvSpPr>
          <p:cNvPr id="8" name="Text Placeholder 8">
            <a:extLst>
              <a:ext uri="{FF2B5EF4-FFF2-40B4-BE49-F238E27FC236}">
                <a16:creationId xmlns:a16="http://schemas.microsoft.com/office/drawing/2014/main" id="{B1A05A3F-1493-B94B-8610-C082B2A031EA}"/>
              </a:ext>
            </a:extLst>
          </p:cNvPr>
          <p:cNvSpPr>
            <a:spLocks noGrp="1"/>
          </p:cNvSpPr>
          <p:nvPr>
            <p:ph type="body" sz="quarter" idx="12" hasCustomPrompt="1"/>
          </p:nvPr>
        </p:nvSpPr>
        <p:spPr>
          <a:xfrm>
            <a:off x="3528274" y="425753"/>
            <a:ext cx="2998486" cy="1582738"/>
          </a:xfrm>
        </p:spPr>
        <p:txBody>
          <a:bodyPr>
            <a:normAutofit/>
          </a:bodyPr>
          <a:lstStyle>
            <a:lvl1pPr marL="0" indent="0">
              <a:buNone/>
              <a:defRPr sz="1800" b="1" i="0">
                <a:solidFill>
                  <a:schemeClr val="bg1"/>
                </a:solidFill>
                <a:latin typeface="Arial" panose="020B0604020202020204" pitchFamily="34" charset="0"/>
              </a:defRPr>
            </a:lvl1pPr>
          </a:lstStyle>
          <a:p>
            <a:pPr lvl="0"/>
            <a:r>
              <a:rPr lang="en-US"/>
              <a:t>(Optional) Center, Program, or Division Name</a:t>
            </a:r>
          </a:p>
        </p:txBody>
      </p:sp>
      <p:sp>
        <p:nvSpPr>
          <p:cNvPr id="9" name="Rectangle 8"/>
          <p:cNvSpPr/>
          <p:nvPr userDrawn="1"/>
        </p:nvSpPr>
        <p:spPr bwMode="gray">
          <a:xfrm>
            <a:off x="6972300" y="6590007"/>
            <a:ext cx="2819400" cy="240711"/>
          </a:xfrm>
          <a:prstGeom prst="rect">
            <a:avLst/>
          </a:prstGeom>
          <a:solidFill>
            <a:srgbClr val="009BDB"/>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pic>
        <p:nvPicPr>
          <p:cNvPr id="10" name="Picture 9"/>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11272" y="342685"/>
            <a:ext cx="2850036" cy="477381"/>
          </a:xfrm>
          <a:prstGeom prst="rect">
            <a:avLst/>
          </a:prstGeom>
        </p:spPr>
      </p:pic>
    </p:spTree>
    <p:extLst>
      <p:ext uri="{BB962C8B-B14F-4D97-AF65-F5344CB8AC3E}">
        <p14:creationId xmlns:p14="http://schemas.microsoft.com/office/powerpoint/2010/main" val="3315448962"/>
      </p:ext>
    </p:extLst>
  </p:cSld>
  <p:clrMapOvr>
    <a:masterClrMapping/>
  </p:clrMapOvr>
  <p:extLst>
    <p:ext uri="{DCECCB84-F9BA-43D5-87BE-67443E8EF086}">
      <p15:sldGuideLst xmlns:p15="http://schemas.microsoft.com/office/powerpoint/2012/main">
        <p15:guide id="1" pos="208">
          <p15:clr>
            <a:srgbClr val="CCCCCC"/>
          </p15:clr>
        </p15:guide>
        <p15:guide id="2" pos="7472">
          <p15:clr>
            <a:srgbClr val="CCCCCC"/>
          </p15:clr>
        </p15:guide>
      </p15:sldGuideLst>
    </p:ext>
  </p:extLst>
</p:sldLayout>
</file>

<file path=ppt/slideLayouts/slideLayout41.xml><?xml version="1.0" encoding="utf-8"?>
<p:sldLayout xmlns:a="http://schemas.openxmlformats.org/drawingml/2006/main" xmlns:r="http://schemas.openxmlformats.org/officeDocument/2006/relationships" xmlns:p="http://schemas.openxmlformats.org/presentationml/2006/main" userDrawn="1">
  <p:cSld name="Standar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ACFF5ED-9D6E-DB42-A3F6-02AFC2E5B889}"/>
              </a:ext>
            </a:extLst>
          </p:cNvPr>
          <p:cNvSpPr>
            <a:spLocks noGrp="1"/>
          </p:cNvSpPr>
          <p:nvPr>
            <p:ph type="title"/>
          </p:nvPr>
        </p:nvSpPr>
        <p:spPr>
          <a:xfrm>
            <a:off x="330200" y="523318"/>
            <a:ext cx="11531600" cy="882788"/>
          </a:xfrm>
          <a:prstGeom prst="rect">
            <a:avLst/>
          </a:prstGeom>
        </p:spPr>
        <p:txBody>
          <a:bodyPr tIns="0" anchor="t">
            <a:normAutofit/>
          </a:bodyPr>
          <a:lstStyle>
            <a:lvl1pPr>
              <a:defRPr sz="2800" baseline="0"/>
            </a:lvl1pPr>
          </a:lstStyle>
          <a:p>
            <a:endParaRPr lang="en-US"/>
          </a:p>
        </p:txBody>
      </p:sp>
      <p:cxnSp>
        <p:nvCxnSpPr>
          <p:cNvPr id="7" name="Straight Connector 6">
            <a:extLst>
              <a:ext uri="{FF2B5EF4-FFF2-40B4-BE49-F238E27FC236}">
                <a16:creationId xmlns:a16="http://schemas.microsoft.com/office/drawing/2014/main" id="{FE0F6C81-D090-2241-80CE-63094035FC9A}"/>
              </a:ext>
            </a:extLst>
          </p:cNvPr>
          <p:cNvCxnSpPr/>
          <p:nvPr userDrawn="1"/>
        </p:nvCxnSpPr>
        <p:spPr>
          <a:xfrm>
            <a:off x="0" y="513379"/>
            <a:ext cx="12192000" cy="0"/>
          </a:xfrm>
          <a:prstGeom prst="line">
            <a:avLst/>
          </a:prstGeom>
          <a:ln>
            <a:solidFill>
              <a:srgbClr val="181A1C"/>
            </a:solidFill>
          </a:ln>
        </p:spPr>
        <p:style>
          <a:lnRef idx="1">
            <a:schemeClr val="accent1"/>
          </a:lnRef>
          <a:fillRef idx="0">
            <a:schemeClr val="accent1"/>
          </a:fillRef>
          <a:effectRef idx="0">
            <a:schemeClr val="accent1"/>
          </a:effectRef>
          <a:fontRef idx="minor">
            <a:schemeClr val="tx1"/>
          </a:fontRef>
        </p:style>
      </p:cxnSp>
      <p:sp>
        <p:nvSpPr>
          <p:cNvPr id="5" name="Rectangle 4"/>
          <p:cNvSpPr/>
          <p:nvPr userDrawn="1"/>
        </p:nvSpPr>
        <p:spPr>
          <a:xfrm>
            <a:off x="11292412" y="280303"/>
            <a:ext cx="569388" cy="215444"/>
          </a:xfrm>
          <a:prstGeom prst="rect">
            <a:avLst/>
          </a:prstGeom>
        </p:spPr>
        <p:txBody>
          <a:bodyPr wrap="none" anchor="ctr">
            <a:spAutoFit/>
          </a:bodyPr>
          <a:lstStyle/>
          <a:p>
            <a:pPr marL="0" indent="0" algn="r">
              <a:buNone/>
            </a:pPr>
            <a:fld id="{BB69BBE8-4DB2-4642-B003-B220ACD5A2FD}" type="slidenum">
              <a:rPr lang="en-US" sz="800" b="0" baseline="0" smtClean="0">
                <a:solidFill>
                  <a:schemeClr val="tx1"/>
                </a:solidFill>
                <a:latin typeface="+mn-lt"/>
              </a:rPr>
              <a:pPr marL="0" indent="0" algn="r">
                <a:buNone/>
              </a:pPr>
              <a:t>‹#›</a:t>
            </a:fld>
            <a:r>
              <a:rPr lang="en-US" sz="800" b="0" baseline="0" dirty="0">
                <a:solidFill>
                  <a:schemeClr val="tx1"/>
                </a:solidFill>
                <a:latin typeface="+mn-lt"/>
              </a:rPr>
              <a:t> of 73</a:t>
            </a:r>
          </a:p>
        </p:txBody>
      </p:sp>
      <p:pic>
        <p:nvPicPr>
          <p:cNvPr id="6" name="Picture 5"/>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59473" y="6392206"/>
            <a:ext cx="2302327" cy="385640"/>
          </a:xfrm>
          <a:prstGeom prst="rect">
            <a:avLst/>
          </a:prstGeom>
        </p:spPr>
      </p:pic>
    </p:spTree>
    <p:custDataLst>
      <p:tags r:id="rId1"/>
    </p:custDataLst>
    <p:extLst>
      <p:ext uri="{BB962C8B-B14F-4D97-AF65-F5344CB8AC3E}">
        <p14:creationId xmlns:p14="http://schemas.microsoft.com/office/powerpoint/2010/main" val="3154905803"/>
      </p:ext>
    </p:extLst>
  </p:cSld>
  <p:clrMapOvr>
    <a:masterClrMapping/>
  </p:clrMapOvr>
  <p:extLst>
    <p:ext uri="{DCECCB84-F9BA-43D5-87BE-67443E8EF086}">
      <p15:sldGuideLst xmlns:p15="http://schemas.microsoft.com/office/powerpoint/2012/main">
        <p15:guide id="1" pos="208">
          <p15:clr>
            <a:srgbClr val="CCCCCC"/>
          </p15:clr>
        </p15:guide>
        <p15:guide id="2" pos="2402">
          <p15:clr>
            <a:srgbClr val="CCCCCC"/>
          </p15:clr>
        </p15:guide>
        <p15:guide id="3" pos="2742">
          <p15:clr>
            <a:srgbClr val="CCCCCC"/>
          </p15:clr>
        </p15:guide>
        <p15:guide id="4" pos="4937">
          <p15:clr>
            <a:srgbClr val="CCCCCC"/>
          </p15:clr>
        </p15:guide>
        <p15:guide id="5" pos="5277">
          <p15:clr>
            <a:srgbClr val="CCCCCC"/>
          </p15:clr>
        </p15:guide>
        <p15:guide id="6" pos="7472">
          <p15:clr>
            <a:srgbClr val="CCCCCC"/>
          </p15:clr>
        </p15:guide>
      </p15:sldGuideLst>
    </p:ext>
  </p:extLst>
</p:sldLayout>
</file>

<file path=ppt/slideLayouts/slideLayout42.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
        <p:nvSpPr>
          <p:cNvPr id="9" name="Do not remove" hidden="1">
            <a:extLst>
              <a:ext uri="{FF2B5EF4-FFF2-40B4-BE49-F238E27FC236}">
                <a16:creationId xmlns:a16="http://schemas.microsoft.com/office/drawing/2014/main" id="{62EC59FB-ED46-DFEB-6961-719C0DDFB4F3}"/>
              </a:ext>
            </a:extLst>
          </p:cNvPr>
          <p:cNvSpPr/>
          <p:nvPr userDrawn="1">
            <p:custDataLst>
              <p:tags r:id="rId2"/>
            </p:custDataLst>
          </p:nvPr>
        </p:nvSpPr>
        <p:spPr bwMode="gray">
          <a:xfrm>
            <a:off x="0" y="0"/>
            <a:ext cx="12700" cy="12700"/>
          </a:xfrm>
          <a:prstGeom prst="octagon">
            <a:avLst/>
          </a:prstGeom>
          <a:noFill/>
          <a:ln w="9525" cap="flat" cmpd="sng" algn="ctr">
            <a:noFill/>
            <a:prstDash val="solid"/>
            <a:miter lim="800000"/>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cap="flat" cmpd="sng" algn="ctr">
                <a:solidFill>
                  <a:schemeClr val="tx1"/>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3" name="Title 1">
            <a:extLst>
              <a:ext uri="{FF2B5EF4-FFF2-40B4-BE49-F238E27FC236}">
                <a16:creationId xmlns:a16="http://schemas.microsoft.com/office/drawing/2014/main" id="{CACFF5ED-9D6E-DB42-A3F6-02AFC2E5B889}"/>
              </a:ext>
            </a:extLst>
          </p:cNvPr>
          <p:cNvSpPr>
            <a:spLocks noGrp="1"/>
          </p:cNvSpPr>
          <p:nvPr>
            <p:ph type="title"/>
          </p:nvPr>
        </p:nvSpPr>
        <p:spPr>
          <a:xfrm>
            <a:off x="330200" y="523318"/>
            <a:ext cx="11531600" cy="659434"/>
          </a:xfrm>
          <a:prstGeom prst="rect">
            <a:avLst/>
          </a:prstGeom>
        </p:spPr>
        <p:txBody>
          <a:bodyPr tIns="0" anchor="t">
            <a:normAutofit/>
          </a:bodyPr>
          <a:lstStyle>
            <a:lvl1pPr>
              <a:defRPr sz="2800"/>
            </a:lvl1pPr>
          </a:lstStyle>
          <a:p>
            <a:r>
              <a:rPr lang="en-US"/>
              <a:t>Click to edit Master title style</a:t>
            </a:r>
          </a:p>
        </p:txBody>
      </p:sp>
      <p:cxnSp>
        <p:nvCxnSpPr>
          <p:cNvPr id="4" name="Straight Connector 3">
            <a:extLst>
              <a:ext uri="{FF2B5EF4-FFF2-40B4-BE49-F238E27FC236}">
                <a16:creationId xmlns:a16="http://schemas.microsoft.com/office/drawing/2014/main" id="{FE0F6C81-D090-2241-80CE-63094035FC9A}"/>
              </a:ext>
            </a:extLst>
          </p:cNvPr>
          <p:cNvCxnSpPr/>
          <p:nvPr userDrawn="1"/>
        </p:nvCxnSpPr>
        <p:spPr>
          <a:xfrm>
            <a:off x="0" y="513379"/>
            <a:ext cx="12192000" cy="0"/>
          </a:xfrm>
          <a:prstGeom prst="line">
            <a:avLst/>
          </a:prstGeom>
          <a:ln>
            <a:solidFill>
              <a:srgbClr val="181A1C"/>
            </a:solidFill>
          </a:ln>
        </p:spPr>
        <p:style>
          <a:lnRef idx="1">
            <a:schemeClr val="accent1"/>
          </a:lnRef>
          <a:fillRef idx="0">
            <a:schemeClr val="accent1"/>
          </a:fillRef>
          <a:effectRef idx="0">
            <a:schemeClr val="accent1"/>
          </a:effectRef>
          <a:fontRef idx="minor">
            <a:schemeClr val="tx1"/>
          </a:fontRef>
        </p:style>
      </p:cxnSp>
      <p:sp>
        <p:nvSpPr>
          <p:cNvPr id="7" name="Rectangle 6"/>
          <p:cNvSpPr/>
          <p:nvPr userDrawn="1"/>
        </p:nvSpPr>
        <p:spPr>
          <a:xfrm>
            <a:off x="11292412" y="280303"/>
            <a:ext cx="569388" cy="215444"/>
          </a:xfrm>
          <a:prstGeom prst="rect">
            <a:avLst/>
          </a:prstGeom>
        </p:spPr>
        <p:txBody>
          <a:bodyPr wrap="none" anchor="ctr">
            <a:spAutoFit/>
          </a:bodyPr>
          <a:lstStyle/>
          <a:p>
            <a:pPr marL="0" indent="0" algn="r">
              <a:buNone/>
            </a:pPr>
            <a:fld id="{BB69BBE8-4DB2-4642-B003-B220ACD5A2FD}" type="slidenum">
              <a:rPr lang="en-US" sz="800" b="0" baseline="0" smtClean="0">
                <a:solidFill>
                  <a:schemeClr val="tx1"/>
                </a:solidFill>
                <a:latin typeface="+mn-lt"/>
              </a:rPr>
              <a:pPr marL="0" indent="0" algn="r">
                <a:buNone/>
              </a:pPr>
              <a:t>‹#›</a:t>
            </a:fld>
            <a:r>
              <a:rPr lang="en-US" sz="800" b="0" baseline="0" dirty="0">
                <a:solidFill>
                  <a:schemeClr val="tx1"/>
                </a:solidFill>
                <a:latin typeface="+mn-lt"/>
              </a:rPr>
              <a:t> of 73</a:t>
            </a:r>
            <a:endParaRPr lang="en-US" sz="800" dirty="0">
              <a:solidFill>
                <a:schemeClr val="tx1"/>
              </a:solidFill>
            </a:endParaRPr>
          </a:p>
        </p:txBody>
      </p:sp>
      <p:pic>
        <p:nvPicPr>
          <p:cNvPr id="8" name="Picture 7"/>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9559473" y="6392206"/>
            <a:ext cx="2302327" cy="385640"/>
          </a:xfrm>
          <a:prstGeom prst="rect">
            <a:avLst/>
          </a:prstGeom>
        </p:spPr>
      </p:pic>
    </p:spTree>
    <p:custDataLst>
      <p:tags r:id="rId1"/>
    </p:custDataLst>
    <p:extLst>
      <p:ext uri="{BB962C8B-B14F-4D97-AF65-F5344CB8AC3E}">
        <p14:creationId xmlns:p14="http://schemas.microsoft.com/office/powerpoint/2010/main" val="909557402"/>
      </p:ext>
    </p:extLst>
  </p:cSld>
  <p:clrMapOvr>
    <a:masterClrMapping/>
  </p:clrMapOvr>
  <p:extLst>
    <p:ext uri="{DCECCB84-F9BA-43D5-87BE-67443E8EF086}">
      <p15:sldGuideLst xmlns:p15="http://schemas.microsoft.com/office/powerpoint/2012/main">
        <p15:guide id="1" pos="208">
          <p15:clr>
            <a:srgbClr val="CCCCCC"/>
          </p15:clr>
        </p15:guide>
        <p15:guide id="2" pos="7472">
          <p15:clr>
            <a:srgbClr val="CCCCCC"/>
          </p15:clr>
        </p15:guide>
      </p15:sldGuideLst>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userDrawn="1">
  <p:cSld name="1_Section Divider Alt">
    <p:bg>
      <p:bgPr>
        <a:solidFill>
          <a:srgbClr val="009BDB"/>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10A01E-DF31-B94D-94BE-4ECDF48E0CA8}"/>
              </a:ext>
            </a:extLst>
          </p:cNvPr>
          <p:cNvSpPr>
            <a:spLocks noGrp="1"/>
          </p:cNvSpPr>
          <p:nvPr>
            <p:ph type="title"/>
          </p:nvPr>
        </p:nvSpPr>
        <p:spPr>
          <a:xfrm>
            <a:off x="831850" y="3362700"/>
            <a:ext cx="10515600" cy="2436792"/>
          </a:xfrm>
          <a:prstGeom prst="rect">
            <a:avLst/>
          </a:prstGeom>
        </p:spPr>
        <p:txBody>
          <a:bodyPr lIns="0" bIns="0" anchor="b"/>
          <a:lstStyle>
            <a:lvl1pPr>
              <a:defRPr sz="6000">
                <a:solidFill>
                  <a:schemeClr val="bg1"/>
                </a:solidFill>
              </a:defRPr>
            </a:lvl1pPr>
          </a:lstStyle>
          <a:p>
            <a:r>
              <a:rPr lang="en-US"/>
              <a:t>Click to edit Master title style</a:t>
            </a:r>
          </a:p>
        </p:txBody>
      </p:sp>
      <p:pic>
        <p:nvPicPr>
          <p:cNvPr id="4" name="Picture 3"/>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11272" y="342685"/>
            <a:ext cx="2850036" cy="477381"/>
          </a:xfrm>
          <a:prstGeom prst="rect">
            <a:avLst/>
          </a:prstGeom>
        </p:spPr>
      </p:pic>
    </p:spTree>
    <p:extLst>
      <p:ext uri="{BB962C8B-B14F-4D97-AF65-F5344CB8AC3E}">
        <p14:creationId xmlns:p14="http://schemas.microsoft.com/office/powerpoint/2010/main" val="3296500315"/>
      </p:ext>
    </p:extLst>
  </p:cSld>
  <p:clrMapOvr>
    <a:masterClrMapping/>
  </p:clrMapOvr>
  <p:extLst>
    <p:ext uri="{DCECCB84-F9BA-43D5-87BE-67443E8EF086}">
      <p15:sldGuideLst xmlns:p15="http://schemas.microsoft.com/office/powerpoint/2012/main">
        <p15:guide id="1" pos="208">
          <p15:clr>
            <a:srgbClr val="CCCCCC"/>
          </p15:clr>
        </p15:guide>
        <p15:guide id="2" pos="7472">
          <p15:clr>
            <a:srgbClr val="CCCCCC"/>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userDrawn="1">
  <p:cSld name="Closing">
    <p:bg>
      <p:bgPr>
        <a:solidFill>
          <a:srgbClr val="687078"/>
        </a:solidFill>
        <a:effectLst/>
      </p:bgPr>
    </p:bg>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02A68D94-1AC2-4749-A0EC-AF7FBD0688C1}"/>
              </a:ext>
            </a:extLst>
          </p:cNvPr>
          <p:cNvSpPr>
            <a:spLocks noGrp="1"/>
          </p:cNvSpPr>
          <p:nvPr>
            <p:ph type="body" sz="quarter" idx="10" hasCustomPrompt="1"/>
          </p:nvPr>
        </p:nvSpPr>
        <p:spPr>
          <a:xfrm>
            <a:off x="682947" y="5278219"/>
            <a:ext cx="9421813" cy="1065213"/>
          </a:xfrm>
        </p:spPr>
        <p:txBody>
          <a:bodyPr anchor="b" anchorCtr="0">
            <a:normAutofit/>
          </a:bodyPr>
          <a:lstStyle>
            <a:lvl1pPr marL="0" indent="0">
              <a:buNone/>
              <a:defRPr sz="6000" b="1" i="0">
                <a:solidFill>
                  <a:schemeClr val="bg1"/>
                </a:solidFill>
                <a:latin typeface="Arial" panose="020B0604020202020204" pitchFamily="34" charset="0"/>
              </a:defRPr>
            </a:lvl1pPr>
          </a:lstStyle>
          <a:p>
            <a:pPr lvl="0"/>
            <a:r>
              <a:rPr lang="en-US"/>
              <a:t>Closing statement</a:t>
            </a:r>
          </a:p>
        </p:txBody>
      </p:sp>
      <p:pic>
        <p:nvPicPr>
          <p:cNvPr id="5" name="Picture 4"/>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11272" y="342685"/>
            <a:ext cx="2850036" cy="477381"/>
          </a:xfrm>
          <a:prstGeom prst="rect">
            <a:avLst/>
          </a:prstGeom>
        </p:spPr>
      </p:pic>
    </p:spTree>
    <p:extLst>
      <p:ext uri="{BB962C8B-B14F-4D97-AF65-F5344CB8AC3E}">
        <p14:creationId xmlns:p14="http://schemas.microsoft.com/office/powerpoint/2010/main" val="775687043"/>
      </p:ext>
    </p:extLst>
  </p:cSld>
  <p:clrMapOvr>
    <a:masterClrMapping/>
  </p:clrMapOvr>
  <p:extLst>
    <p:ext uri="{DCECCB84-F9BA-43D5-87BE-67443E8EF086}">
      <p15:sldGuideLst xmlns:p15="http://schemas.microsoft.com/office/powerpoint/2012/main">
        <p15:guide id="1" pos="208">
          <p15:clr>
            <a:srgbClr val="CCCCCC"/>
          </p15:clr>
        </p15:guide>
        <p15:guide id="2" pos="7472">
          <p15:clr>
            <a:srgbClr val="CCCCCC"/>
          </p15:clr>
        </p15:guide>
      </p15:sldGuideLst>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Title">
    <p:bg>
      <p:bgPr>
        <a:solidFill>
          <a:srgbClr val="89939C"/>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7FC975-48D4-E344-AA0E-6BF906D04B8F}"/>
              </a:ext>
            </a:extLst>
          </p:cNvPr>
          <p:cNvSpPr>
            <a:spLocks noGrp="1"/>
          </p:cNvSpPr>
          <p:nvPr>
            <p:ph type="title"/>
          </p:nvPr>
        </p:nvSpPr>
        <p:spPr>
          <a:xfrm>
            <a:off x="5280951" y="3302241"/>
            <a:ext cx="6432630" cy="1605426"/>
          </a:xfrm>
        </p:spPr>
        <p:txBody>
          <a:bodyPr lIns="0" tIns="91440" rIns="0" bIns="0" anchor="t" anchorCtr="0">
            <a:normAutofit/>
          </a:bodyPr>
          <a:lstStyle>
            <a:lvl1pPr>
              <a:lnSpc>
                <a:spcPts val="3600"/>
              </a:lnSpc>
              <a:defRPr sz="3600">
                <a:solidFill>
                  <a:srgbClr val="F1F4F7"/>
                </a:solidFill>
              </a:defRPr>
            </a:lvl1pPr>
          </a:lstStyle>
          <a:p>
            <a:r>
              <a:rPr lang="en-US"/>
              <a:t>Click to edit Master title style</a:t>
            </a:r>
          </a:p>
        </p:txBody>
      </p:sp>
      <p:cxnSp>
        <p:nvCxnSpPr>
          <p:cNvPr id="3" name="Straight Connector 2">
            <a:extLst>
              <a:ext uri="{FF2B5EF4-FFF2-40B4-BE49-F238E27FC236}">
                <a16:creationId xmlns:a16="http://schemas.microsoft.com/office/drawing/2014/main" id="{25822FE9-D507-C840-A53B-A87F0DAB04F1}"/>
              </a:ext>
            </a:extLst>
          </p:cNvPr>
          <p:cNvCxnSpPr/>
          <p:nvPr userDrawn="1"/>
        </p:nvCxnSpPr>
        <p:spPr>
          <a:xfrm>
            <a:off x="0" y="3277363"/>
            <a:ext cx="121920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5" name="Text Placeholder 4">
            <a:extLst>
              <a:ext uri="{FF2B5EF4-FFF2-40B4-BE49-F238E27FC236}">
                <a16:creationId xmlns:a16="http://schemas.microsoft.com/office/drawing/2014/main" id="{FD3040F0-F99F-E542-942E-C6B8AD8A7537}"/>
              </a:ext>
            </a:extLst>
          </p:cNvPr>
          <p:cNvSpPr>
            <a:spLocks noGrp="1"/>
          </p:cNvSpPr>
          <p:nvPr>
            <p:ph type="body" sz="quarter" idx="10" hasCustomPrompt="1"/>
          </p:nvPr>
        </p:nvSpPr>
        <p:spPr>
          <a:xfrm>
            <a:off x="5280951" y="5184774"/>
            <a:ext cx="6432630" cy="1181301"/>
          </a:xfrm>
        </p:spPr>
        <p:txBody>
          <a:bodyPr lIns="0">
            <a:normAutofit/>
          </a:bodyPr>
          <a:lstStyle>
            <a:lvl1pPr marL="0" indent="0">
              <a:lnSpc>
                <a:spcPts val="2400"/>
              </a:lnSpc>
              <a:buNone/>
              <a:defRPr sz="2000" b="1" i="0">
                <a:solidFill>
                  <a:srgbClr val="F1F4F7"/>
                </a:solidFill>
                <a:latin typeface="Arial" panose="020B0604020202020204" pitchFamily="34" charset="0"/>
              </a:defRPr>
            </a:lvl1pPr>
          </a:lstStyle>
          <a:p>
            <a:pPr lvl="0"/>
            <a:r>
              <a:rPr lang="en-US"/>
              <a:t>Speaker Name and Title</a:t>
            </a:r>
          </a:p>
        </p:txBody>
      </p:sp>
      <p:sp>
        <p:nvSpPr>
          <p:cNvPr id="7" name="Text Placeholder 6">
            <a:extLst>
              <a:ext uri="{FF2B5EF4-FFF2-40B4-BE49-F238E27FC236}">
                <a16:creationId xmlns:a16="http://schemas.microsoft.com/office/drawing/2014/main" id="{54317654-C294-EF48-A819-903B7082F7C6}"/>
              </a:ext>
            </a:extLst>
          </p:cNvPr>
          <p:cNvSpPr>
            <a:spLocks noGrp="1"/>
          </p:cNvSpPr>
          <p:nvPr>
            <p:ph type="body" sz="quarter" idx="11" hasCustomPrompt="1"/>
          </p:nvPr>
        </p:nvSpPr>
        <p:spPr>
          <a:xfrm>
            <a:off x="8738245" y="491925"/>
            <a:ext cx="2998486" cy="416422"/>
          </a:xfrm>
        </p:spPr>
        <p:txBody>
          <a:bodyPr anchor="ctr" anchorCtr="0">
            <a:normAutofit/>
          </a:bodyPr>
          <a:lstStyle>
            <a:lvl1pPr marL="0" indent="0" algn="r">
              <a:buNone/>
              <a:defRPr sz="2000" b="1" i="0">
                <a:solidFill>
                  <a:srgbClr val="F1F4F7"/>
                </a:solidFill>
                <a:latin typeface="Arial" panose="020B0604020202020204" pitchFamily="34" charset="0"/>
              </a:defRPr>
            </a:lvl1pPr>
          </a:lstStyle>
          <a:p>
            <a:pPr lvl="0"/>
            <a:r>
              <a:rPr lang="en-US"/>
              <a:t>Date</a:t>
            </a:r>
          </a:p>
        </p:txBody>
      </p:sp>
      <p:sp>
        <p:nvSpPr>
          <p:cNvPr id="10" name="Text Placeholder 8">
            <a:extLst>
              <a:ext uri="{FF2B5EF4-FFF2-40B4-BE49-F238E27FC236}">
                <a16:creationId xmlns:a16="http://schemas.microsoft.com/office/drawing/2014/main" id="{80314010-54D2-C64E-8187-349281B7F31C}"/>
              </a:ext>
            </a:extLst>
          </p:cNvPr>
          <p:cNvSpPr>
            <a:spLocks noGrp="1"/>
          </p:cNvSpPr>
          <p:nvPr>
            <p:ph type="body" sz="quarter" idx="12" hasCustomPrompt="1"/>
          </p:nvPr>
        </p:nvSpPr>
        <p:spPr>
          <a:xfrm>
            <a:off x="3528274" y="425753"/>
            <a:ext cx="2998486" cy="1582738"/>
          </a:xfrm>
        </p:spPr>
        <p:txBody>
          <a:bodyPr>
            <a:normAutofit/>
          </a:bodyPr>
          <a:lstStyle>
            <a:lvl1pPr marL="0" indent="0">
              <a:buNone/>
              <a:defRPr sz="1800" b="1" i="0">
                <a:solidFill>
                  <a:schemeClr val="bg1"/>
                </a:solidFill>
                <a:latin typeface="Arial" panose="020B0604020202020204" pitchFamily="34" charset="0"/>
              </a:defRPr>
            </a:lvl1pPr>
          </a:lstStyle>
          <a:p>
            <a:pPr lvl="0"/>
            <a:r>
              <a:rPr lang="en-US"/>
              <a:t>(Optional) Center, Program, or Division Name</a:t>
            </a:r>
          </a:p>
        </p:txBody>
      </p:sp>
      <p:sp>
        <p:nvSpPr>
          <p:cNvPr id="4" name="Rectangle 3"/>
          <p:cNvSpPr/>
          <p:nvPr userDrawn="1"/>
        </p:nvSpPr>
        <p:spPr bwMode="gray">
          <a:xfrm>
            <a:off x="6972300" y="6590007"/>
            <a:ext cx="2819400" cy="240711"/>
          </a:xfrm>
          <a:prstGeom prst="rect">
            <a:avLst/>
          </a:prstGeom>
          <a:solidFill>
            <a:srgbClr val="89939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pic>
        <p:nvPicPr>
          <p:cNvPr id="9" name="Picture 8"/>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11272" y="342685"/>
            <a:ext cx="2850036" cy="477381"/>
          </a:xfrm>
          <a:prstGeom prst="rect">
            <a:avLst/>
          </a:prstGeom>
        </p:spPr>
      </p:pic>
    </p:spTree>
    <p:extLst>
      <p:ext uri="{BB962C8B-B14F-4D97-AF65-F5344CB8AC3E}">
        <p14:creationId xmlns:p14="http://schemas.microsoft.com/office/powerpoint/2010/main" val="1850782725"/>
      </p:ext>
    </p:extLst>
  </p:cSld>
  <p:clrMapOvr>
    <a:masterClrMapping/>
  </p:clrMapOvr>
  <p:extLst>
    <p:ext uri="{DCECCB84-F9BA-43D5-87BE-67443E8EF086}">
      <p15:sldGuideLst xmlns:p15="http://schemas.microsoft.com/office/powerpoint/2012/main">
        <p15:guide id="1" pos="208">
          <p15:clr>
            <a:srgbClr val="CCCCCC"/>
          </p15:clr>
        </p15:guide>
        <p15:guide id="2" pos="7472">
          <p15:clr>
            <a:srgbClr val="CCCCCC"/>
          </p15:clr>
        </p15:guide>
      </p15:sldGuideLst>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Title with Picture">
    <p:bg>
      <p:bgPr>
        <a:solidFill>
          <a:srgbClr val="181A1C"/>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B14CAA46-A955-2041-9170-6DF9BA57BD7B}"/>
              </a:ext>
            </a:extLst>
          </p:cNvPr>
          <p:cNvSpPr>
            <a:spLocks noGrp="1"/>
          </p:cNvSpPr>
          <p:nvPr>
            <p:ph type="pic" sz="quarter" idx="12"/>
          </p:nvPr>
        </p:nvSpPr>
        <p:spPr>
          <a:xfrm>
            <a:off x="0" y="0"/>
            <a:ext cx="12192000" cy="6858000"/>
          </a:xfrm>
        </p:spPr>
        <p:txBody>
          <a:bodyPr>
            <a:normAutofit/>
          </a:bodyPr>
          <a:lstStyle>
            <a:lvl1pPr marL="914400" indent="-457200" algn="l">
              <a:buFont typeface="+mj-lt"/>
              <a:buAutoNum type="arabicPeriod"/>
              <a:defRPr sz="1800">
                <a:solidFill>
                  <a:schemeClr val="bg1"/>
                </a:solidFill>
                <a:latin typeface="Times" pitchFamily="2" charset="0"/>
              </a:defRPr>
            </a:lvl1pPr>
          </a:lstStyle>
          <a:p>
            <a:r>
              <a:rPr lang="en-US"/>
              <a:t>Click icon to add picture</a:t>
            </a:r>
          </a:p>
        </p:txBody>
      </p:sp>
      <p:sp>
        <p:nvSpPr>
          <p:cNvPr id="2" name="Title 1">
            <a:extLst>
              <a:ext uri="{FF2B5EF4-FFF2-40B4-BE49-F238E27FC236}">
                <a16:creationId xmlns:a16="http://schemas.microsoft.com/office/drawing/2014/main" id="{8B7FC975-48D4-E344-AA0E-6BF906D04B8F}"/>
              </a:ext>
            </a:extLst>
          </p:cNvPr>
          <p:cNvSpPr>
            <a:spLocks noGrp="1"/>
          </p:cNvSpPr>
          <p:nvPr>
            <p:ph type="title"/>
          </p:nvPr>
        </p:nvSpPr>
        <p:spPr>
          <a:xfrm>
            <a:off x="5280951" y="3302241"/>
            <a:ext cx="6432630" cy="1605426"/>
          </a:xfrm>
        </p:spPr>
        <p:txBody>
          <a:bodyPr lIns="0" tIns="91440" rIns="0" bIns="0" anchor="t" anchorCtr="0">
            <a:normAutofit/>
          </a:bodyPr>
          <a:lstStyle>
            <a:lvl1pPr>
              <a:lnSpc>
                <a:spcPts val="3600"/>
              </a:lnSpc>
              <a:defRPr sz="3600">
                <a:solidFill>
                  <a:srgbClr val="F1F4F7"/>
                </a:solidFill>
              </a:defRPr>
            </a:lvl1pPr>
          </a:lstStyle>
          <a:p>
            <a:r>
              <a:rPr lang="en-US"/>
              <a:t>Click to edit Master title style</a:t>
            </a:r>
          </a:p>
        </p:txBody>
      </p:sp>
      <p:cxnSp>
        <p:nvCxnSpPr>
          <p:cNvPr id="3" name="Straight Connector 2">
            <a:extLst>
              <a:ext uri="{FF2B5EF4-FFF2-40B4-BE49-F238E27FC236}">
                <a16:creationId xmlns:a16="http://schemas.microsoft.com/office/drawing/2014/main" id="{25822FE9-D507-C840-A53B-A87F0DAB04F1}"/>
              </a:ext>
            </a:extLst>
          </p:cNvPr>
          <p:cNvCxnSpPr/>
          <p:nvPr userDrawn="1"/>
        </p:nvCxnSpPr>
        <p:spPr>
          <a:xfrm>
            <a:off x="0" y="3277363"/>
            <a:ext cx="121920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5" name="Text Placeholder 4">
            <a:extLst>
              <a:ext uri="{FF2B5EF4-FFF2-40B4-BE49-F238E27FC236}">
                <a16:creationId xmlns:a16="http://schemas.microsoft.com/office/drawing/2014/main" id="{FD3040F0-F99F-E542-942E-C6B8AD8A7537}"/>
              </a:ext>
            </a:extLst>
          </p:cNvPr>
          <p:cNvSpPr>
            <a:spLocks noGrp="1"/>
          </p:cNvSpPr>
          <p:nvPr>
            <p:ph type="body" sz="quarter" idx="10" hasCustomPrompt="1"/>
          </p:nvPr>
        </p:nvSpPr>
        <p:spPr>
          <a:xfrm>
            <a:off x="5280951" y="5184774"/>
            <a:ext cx="6432630" cy="1181301"/>
          </a:xfrm>
        </p:spPr>
        <p:txBody>
          <a:bodyPr lIns="0">
            <a:normAutofit/>
          </a:bodyPr>
          <a:lstStyle>
            <a:lvl1pPr marL="0" indent="0">
              <a:lnSpc>
                <a:spcPts val="2400"/>
              </a:lnSpc>
              <a:buNone/>
              <a:defRPr sz="2000" b="1" i="0">
                <a:solidFill>
                  <a:srgbClr val="F1F4F7"/>
                </a:solidFill>
                <a:latin typeface="Arial" panose="020B0604020202020204" pitchFamily="34" charset="0"/>
              </a:defRPr>
            </a:lvl1pPr>
          </a:lstStyle>
          <a:p>
            <a:pPr lvl="0"/>
            <a:r>
              <a:rPr lang="en-US"/>
              <a:t>Speaker Name and Title</a:t>
            </a:r>
          </a:p>
        </p:txBody>
      </p:sp>
      <p:sp>
        <p:nvSpPr>
          <p:cNvPr id="7" name="Text Placeholder 6">
            <a:extLst>
              <a:ext uri="{FF2B5EF4-FFF2-40B4-BE49-F238E27FC236}">
                <a16:creationId xmlns:a16="http://schemas.microsoft.com/office/drawing/2014/main" id="{54317654-C294-EF48-A819-903B7082F7C6}"/>
              </a:ext>
            </a:extLst>
          </p:cNvPr>
          <p:cNvSpPr>
            <a:spLocks noGrp="1"/>
          </p:cNvSpPr>
          <p:nvPr>
            <p:ph type="body" sz="quarter" idx="11" hasCustomPrompt="1"/>
          </p:nvPr>
        </p:nvSpPr>
        <p:spPr>
          <a:xfrm>
            <a:off x="8738245" y="491925"/>
            <a:ext cx="2998486" cy="416422"/>
          </a:xfrm>
        </p:spPr>
        <p:txBody>
          <a:bodyPr anchor="ctr" anchorCtr="0">
            <a:normAutofit/>
          </a:bodyPr>
          <a:lstStyle>
            <a:lvl1pPr marL="0" indent="0" algn="r">
              <a:buNone/>
              <a:defRPr sz="2000" b="1" i="0">
                <a:solidFill>
                  <a:srgbClr val="F1F4F7"/>
                </a:solidFill>
                <a:latin typeface="Arial" panose="020B0604020202020204" pitchFamily="34" charset="0"/>
              </a:defRPr>
            </a:lvl1pPr>
          </a:lstStyle>
          <a:p>
            <a:pPr lvl="0"/>
            <a:r>
              <a:rPr lang="en-US"/>
              <a:t>Date</a:t>
            </a:r>
          </a:p>
        </p:txBody>
      </p:sp>
      <p:sp>
        <p:nvSpPr>
          <p:cNvPr id="10" name="Text Placeholder 8">
            <a:extLst>
              <a:ext uri="{FF2B5EF4-FFF2-40B4-BE49-F238E27FC236}">
                <a16:creationId xmlns:a16="http://schemas.microsoft.com/office/drawing/2014/main" id="{5A04659C-9D48-E843-9CF9-9183C7BF9195}"/>
              </a:ext>
            </a:extLst>
          </p:cNvPr>
          <p:cNvSpPr>
            <a:spLocks noGrp="1"/>
          </p:cNvSpPr>
          <p:nvPr>
            <p:ph type="body" sz="quarter" idx="13" hasCustomPrompt="1"/>
          </p:nvPr>
        </p:nvSpPr>
        <p:spPr>
          <a:xfrm>
            <a:off x="3528274" y="425753"/>
            <a:ext cx="2998486" cy="1582738"/>
          </a:xfrm>
        </p:spPr>
        <p:txBody>
          <a:bodyPr>
            <a:normAutofit/>
          </a:bodyPr>
          <a:lstStyle>
            <a:lvl1pPr marL="0" indent="0">
              <a:buNone/>
              <a:defRPr sz="1800" b="1" i="0">
                <a:solidFill>
                  <a:schemeClr val="bg1"/>
                </a:solidFill>
                <a:latin typeface="Arial" panose="020B0604020202020204" pitchFamily="34" charset="0"/>
              </a:defRPr>
            </a:lvl1pPr>
          </a:lstStyle>
          <a:p>
            <a:pPr lvl="0"/>
            <a:r>
              <a:rPr lang="en-US"/>
              <a:t>(Optional) Center, Program, or Division Name</a:t>
            </a:r>
          </a:p>
        </p:txBody>
      </p:sp>
      <p:sp>
        <p:nvSpPr>
          <p:cNvPr id="9" name="Rectangle 8"/>
          <p:cNvSpPr/>
          <p:nvPr userDrawn="1"/>
        </p:nvSpPr>
        <p:spPr bwMode="gray">
          <a:xfrm>
            <a:off x="6972300" y="6590007"/>
            <a:ext cx="2819400" cy="240711"/>
          </a:xfrm>
          <a:prstGeom prst="rect">
            <a:avLst/>
          </a:prstGeom>
          <a:solidFill>
            <a:srgbClr val="181A1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pic>
        <p:nvPicPr>
          <p:cNvPr id="11" name="Picture 10"/>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11272" y="342685"/>
            <a:ext cx="2850036" cy="477381"/>
          </a:xfrm>
          <a:prstGeom prst="rect">
            <a:avLst/>
          </a:prstGeom>
        </p:spPr>
      </p:pic>
    </p:spTree>
    <p:extLst>
      <p:ext uri="{BB962C8B-B14F-4D97-AF65-F5344CB8AC3E}">
        <p14:creationId xmlns:p14="http://schemas.microsoft.com/office/powerpoint/2010/main" val="1420224195"/>
      </p:ext>
    </p:extLst>
  </p:cSld>
  <p:clrMapOvr>
    <a:masterClrMapping/>
  </p:clrMapOvr>
  <p:extLst>
    <p:ext uri="{DCECCB84-F9BA-43D5-87BE-67443E8EF086}">
      <p15:sldGuideLst xmlns:p15="http://schemas.microsoft.com/office/powerpoint/2012/main">
        <p15:guide id="1" orient="horz" pos="2064">
          <p15:clr>
            <a:srgbClr val="FBAE40"/>
          </p15:clr>
        </p15:guide>
        <p15:guide id="2" pos="3312">
          <p15:clr>
            <a:srgbClr val="FBAE40"/>
          </p15:clr>
        </p15:guide>
      </p15:sldGuideLst>
    </p:ext>
  </p:extLs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_Single Talking Point">
    <p:bg>
      <p:bgPr>
        <a:solidFill>
          <a:schemeClr val="bg1"/>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7B920ED7-C5A1-2544-9572-F2AF41CB5A8C}"/>
              </a:ext>
            </a:extLst>
          </p:cNvPr>
          <p:cNvSpPr/>
          <p:nvPr userDrawn="1"/>
        </p:nvSpPr>
        <p:spPr>
          <a:xfrm>
            <a:off x="0" y="0"/>
            <a:ext cx="12192000" cy="6145823"/>
          </a:xfrm>
          <a:prstGeom prst="rect">
            <a:avLst/>
          </a:prstGeom>
          <a:solidFill>
            <a:srgbClr val="F1F4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6720275F-86FC-8540-8EC3-BB1C02C04F52}"/>
              </a:ext>
            </a:extLst>
          </p:cNvPr>
          <p:cNvSpPr>
            <a:spLocks noGrp="1"/>
          </p:cNvSpPr>
          <p:nvPr>
            <p:ph type="title" hasCustomPrompt="1"/>
          </p:nvPr>
        </p:nvSpPr>
        <p:spPr>
          <a:xfrm>
            <a:off x="838200" y="365125"/>
            <a:ext cx="8004858" cy="4461518"/>
          </a:xfrm>
        </p:spPr>
        <p:txBody>
          <a:bodyPr>
            <a:normAutofit/>
          </a:bodyPr>
          <a:lstStyle>
            <a:lvl1pPr>
              <a:lnSpc>
                <a:spcPts val="4000"/>
              </a:lnSpc>
              <a:defRPr sz="4000">
                <a:solidFill>
                  <a:srgbClr val="181A1C"/>
                </a:solidFill>
              </a:defRPr>
            </a:lvl1pPr>
          </a:lstStyle>
          <a:p>
            <a:r>
              <a:rPr lang="en-US"/>
              <a:t>Single talking point</a:t>
            </a:r>
          </a:p>
        </p:txBody>
      </p:sp>
      <p:cxnSp>
        <p:nvCxnSpPr>
          <p:cNvPr id="7" name="Straight Connector 6">
            <a:extLst>
              <a:ext uri="{FF2B5EF4-FFF2-40B4-BE49-F238E27FC236}">
                <a16:creationId xmlns:a16="http://schemas.microsoft.com/office/drawing/2014/main" id="{B4B70EEE-40E6-C540-A277-FA92F80A0C99}"/>
              </a:ext>
            </a:extLst>
          </p:cNvPr>
          <p:cNvCxnSpPr/>
          <p:nvPr userDrawn="1"/>
        </p:nvCxnSpPr>
        <p:spPr>
          <a:xfrm>
            <a:off x="0" y="6142367"/>
            <a:ext cx="12192000" cy="0"/>
          </a:xfrm>
          <a:prstGeom prst="line">
            <a:avLst/>
          </a:prstGeom>
          <a:ln>
            <a:solidFill>
              <a:srgbClr val="181A1C"/>
            </a:solidFill>
          </a:ln>
        </p:spPr>
        <p:style>
          <a:lnRef idx="1">
            <a:schemeClr val="accent1"/>
          </a:lnRef>
          <a:fillRef idx="0">
            <a:schemeClr val="accent1"/>
          </a:fillRef>
          <a:effectRef idx="0">
            <a:schemeClr val="accent1"/>
          </a:effectRef>
          <a:fontRef idx="minor">
            <a:schemeClr val="tx1"/>
          </a:fontRef>
        </p:style>
      </p:cxnSp>
      <p:pic>
        <p:nvPicPr>
          <p:cNvPr id="8" name="Picture 7">
            <a:extLst>
              <a:ext uri="{FF2B5EF4-FFF2-40B4-BE49-F238E27FC236}">
                <a16:creationId xmlns:a16="http://schemas.microsoft.com/office/drawing/2014/main" id="{9DE8D747-B65F-8E49-AC3E-DDF6EDC1E523}"/>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8554655" y="214005"/>
            <a:ext cx="3429000" cy="3429000"/>
          </a:xfrm>
          <a:prstGeom prst="rect">
            <a:avLst/>
          </a:prstGeom>
        </p:spPr>
      </p:pic>
      <p:pic>
        <p:nvPicPr>
          <p:cNvPr id="9" name="Picture 8"/>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277587" y="6392206"/>
            <a:ext cx="2302327" cy="385640"/>
          </a:xfrm>
          <a:prstGeom prst="rect">
            <a:avLst/>
          </a:prstGeom>
        </p:spPr>
      </p:pic>
    </p:spTree>
    <p:extLst>
      <p:ext uri="{BB962C8B-B14F-4D97-AF65-F5344CB8AC3E}">
        <p14:creationId xmlns:p14="http://schemas.microsoft.com/office/powerpoint/2010/main" val="449872978"/>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2_Single Talking Point">
    <p:bg>
      <p:bgPr>
        <a:solidFill>
          <a:schemeClr val="bg1"/>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7B920ED7-C5A1-2544-9572-F2AF41CB5A8C}"/>
              </a:ext>
            </a:extLst>
          </p:cNvPr>
          <p:cNvSpPr/>
          <p:nvPr userDrawn="1"/>
        </p:nvSpPr>
        <p:spPr>
          <a:xfrm>
            <a:off x="0" y="0"/>
            <a:ext cx="12192000" cy="6145823"/>
          </a:xfrm>
          <a:prstGeom prst="rect">
            <a:avLst/>
          </a:prstGeom>
          <a:solidFill>
            <a:srgbClr val="181A1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6720275F-86FC-8540-8EC3-BB1C02C04F52}"/>
              </a:ext>
            </a:extLst>
          </p:cNvPr>
          <p:cNvSpPr>
            <a:spLocks noGrp="1"/>
          </p:cNvSpPr>
          <p:nvPr>
            <p:ph type="title" hasCustomPrompt="1"/>
          </p:nvPr>
        </p:nvSpPr>
        <p:spPr>
          <a:xfrm>
            <a:off x="838200" y="365125"/>
            <a:ext cx="8004858" cy="4461518"/>
          </a:xfrm>
        </p:spPr>
        <p:txBody>
          <a:bodyPr>
            <a:normAutofit/>
          </a:bodyPr>
          <a:lstStyle>
            <a:lvl1pPr>
              <a:lnSpc>
                <a:spcPts val="4000"/>
              </a:lnSpc>
              <a:defRPr sz="4000">
                <a:solidFill>
                  <a:srgbClr val="009BDB"/>
                </a:solidFill>
              </a:defRPr>
            </a:lvl1pPr>
          </a:lstStyle>
          <a:p>
            <a:r>
              <a:rPr lang="en-US"/>
              <a:t>Single talking point</a:t>
            </a:r>
          </a:p>
        </p:txBody>
      </p:sp>
      <p:pic>
        <p:nvPicPr>
          <p:cNvPr id="4" name="Picture 3">
            <a:extLst>
              <a:ext uri="{FF2B5EF4-FFF2-40B4-BE49-F238E27FC236}">
                <a16:creationId xmlns:a16="http://schemas.microsoft.com/office/drawing/2014/main" id="{D0469804-59D3-3C43-828B-D58740383919}"/>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8554655" y="214005"/>
            <a:ext cx="3429000" cy="3429000"/>
          </a:xfrm>
          <a:prstGeom prst="rect">
            <a:avLst/>
          </a:prstGeom>
        </p:spPr>
      </p:pic>
      <p:cxnSp>
        <p:nvCxnSpPr>
          <p:cNvPr id="7" name="Straight Connector 6">
            <a:extLst>
              <a:ext uri="{FF2B5EF4-FFF2-40B4-BE49-F238E27FC236}">
                <a16:creationId xmlns:a16="http://schemas.microsoft.com/office/drawing/2014/main" id="{B4B70EEE-40E6-C540-A277-FA92F80A0C99}"/>
              </a:ext>
            </a:extLst>
          </p:cNvPr>
          <p:cNvCxnSpPr/>
          <p:nvPr userDrawn="1"/>
        </p:nvCxnSpPr>
        <p:spPr>
          <a:xfrm>
            <a:off x="0" y="6142367"/>
            <a:ext cx="12192000" cy="0"/>
          </a:xfrm>
          <a:prstGeom prst="line">
            <a:avLst/>
          </a:prstGeom>
          <a:ln>
            <a:solidFill>
              <a:srgbClr val="181A1C"/>
            </a:solidFill>
          </a:ln>
        </p:spPr>
        <p:style>
          <a:lnRef idx="1">
            <a:schemeClr val="accent1"/>
          </a:lnRef>
          <a:fillRef idx="0">
            <a:schemeClr val="accent1"/>
          </a:fillRef>
          <a:effectRef idx="0">
            <a:schemeClr val="accent1"/>
          </a:effectRef>
          <a:fontRef idx="minor">
            <a:schemeClr val="tx1"/>
          </a:fontRef>
        </p:style>
      </p:cxnSp>
      <p:pic>
        <p:nvPicPr>
          <p:cNvPr id="8" name="Picture 7"/>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277587" y="6392206"/>
            <a:ext cx="2302327" cy="385640"/>
          </a:xfrm>
          <a:prstGeom prst="rect">
            <a:avLst/>
          </a:prstGeom>
        </p:spPr>
      </p:pic>
    </p:spTree>
    <p:extLst>
      <p:ext uri="{BB962C8B-B14F-4D97-AF65-F5344CB8AC3E}">
        <p14:creationId xmlns:p14="http://schemas.microsoft.com/office/powerpoint/2010/main" val="147682075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1_Closing">
    <p:bg>
      <p:bgPr>
        <a:solidFill>
          <a:srgbClr val="181A1C"/>
        </a:solidFill>
        <a:effectLst/>
      </p:bgPr>
    </p:bg>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02A68D94-1AC2-4749-A0EC-AF7FBD0688C1}"/>
              </a:ext>
            </a:extLst>
          </p:cNvPr>
          <p:cNvSpPr>
            <a:spLocks noGrp="1"/>
          </p:cNvSpPr>
          <p:nvPr>
            <p:ph type="body" sz="quarter" idx="10" hasCustomPrompt="1"/>
          </p:nvPr>
        </p:nvSpPr>
        <p:spPr>
          <a:xfrm>
            <a:off x="682947" y="5278219"/>
            <a:ext cx="9421813" cy="1065213"/>
          </a:xfrm>
        </p:spPr>
        <p:txBody>
          <a:bodyPr anchor="b" anchorCtr="0">
            <a:normAutofit/>
          </a:bodyPr>
          <a:lstStyle>
            <a:lvl1pPr marL="0" indent="0">
              <a:buNone/>
              <a:defRPr sz="6000" b="1" i="0">
                <a:solidFill>
                  <a:srgbClr val="009BDB"/>
                </a:solidFill>
                <a:latin typeface="Arial" panose="020B0604020202020204" pitchFamily="34" charset="0"/>
              </a:defRPr>
            </a:lvl1pPr>
          </a:lstStyle>
          <a:p>
            <a:pPr lvl="0"/>
            <a:r>
              <a:rPr lang="en-US"/>
              <a:t>Closing statement</a:t>
            </a:r>
          </a:p>
        </p:txBody>
      </p:sp>
      <p:pic>
        <p:nvPicPr>
          <p:cNvPr id="5" name="Picture 4"/>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411272" y="342685"/>
            <a:ext cx="2850036" cy="477381"/>
          </a:xfrm>
          <a:prstGeom prst="rect">
            <a:avLst/>
          </a:prstGeom>
        </p:spPr>
      </p:pic>
    </p:spTree>
    <p:custDataLst>
      <p:tags r:id="rId1"/>
    </p:custDataLst>
    <p:extLst>
      <p:ext uri="{BB962C8B-B14F-4D97-AF65-F5344CB8AC3E}">
        <p14:creationId xmlns:p14="http://schemas.microsoft.com/office/powerpoint/2010/main" val="360905431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Blank">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408124980"/>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1_Blank">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025638837"/>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B7EA8D-FF6D-2835-A3DE-3B01EFC5A169}"/>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7DEC1D22-4E9D-68EB-1CB0-960EF543F4BC}"/>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135B951-F800-C744-3E4A-BC74BEA3781A}"/>
              </a:ext>
            </a:extLst>
          </p:cNvPr>
          <p:cNvSpPr>
            <a:spLocks noGrp="1"/>
          </p:cNvSpPr>
          <p:nvPr>
            <p:ph type="dt" sz="half" idx="10"/>
          </p:nvPr>
        </p:nvSpPr>
        <p:spPr/>
        <p:txBody>
          <a:bodyPr/>
          <a:lstStyle/>
          <a:p>
            <a:fld id="{DE634234-8E63-BD49-8CD3-F09F0FAC4A4B}" type="datetimeFigureOut">
              <a:rPr lang="en-US" smtClean="0"/>
              <a:t>5/22/26</a:t>
            </a:fld>
            <a:endParaRPr lang="en-US"/>
          </a:p>
        </p:txBody>
      </p:sp>
      <p:sp>
        <p:nvSpPr>
          <p:cNvPr id="5" name="Footer Placeholder 4">
            <a:extLst>
              <a:ext uri="{FF2B5EF4-FFF2-40B4-BE49-F238E27FC236}">
                <a16:creationId xmlns:a16="http://schemas.microsoft.com/office/drawing/2014/main" id="{A0592145-34BD-B98F-BFB2-E1531CE7AA69}"/>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32B64BA-13E2-283A-1A1A-5C12B8616B94}"/>
              </a:ext>
            </a:extLst>
          </p:cNvPr>
          <p:cNvSpPr>
            <a:spLocks noGrp="1"/>
          </p:cNvSpPr>
          <p:nvPr>
            <p:ph type="sldNum" sz="quarter" idx="12"/>
          </p:nvPr>
        </p:nvSpPr>
        <p:spPr/>
        <p:txBody>
          <a:bodyPr/>
          <a:lstStyle/>
          <a:p>
            <a:fld id="{5FACD765-62B6-AB41-A909-5D99359709F4}" type="slidenum">
              <a:rPr lang="en-US" smtClean="0"/>
              <a:t>‹#›</a:t>
            </a:fld>
            <a:endParaRPr lang="en-US"/>
          </a:p>
        </p:txBody>
      </p:sp>
    </p:spTree>
    <p:extLst>
      <p:ext uri="{BB962C8B-B14F-4D97-AF65-F5344CB8AC3E}">
        <p14:creationId xmlns:p14="http://schemas.microsoft.com/office/powerpoint/2010/main" val="306668247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userDrawn="1">
  <p:cSld name="With subtitle and observation box">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43B131C-746B-39C7-7312-75C7B13BBCEF}"/>
              </a:ext>
            </a:extLst>
          </p:cNvPr>
          <p:cNvGraphicFramePr>
            <a:graphicFrameLocks noChangeAspect="1"/>
          </p:cNvGraphicFramePr>
          <p:nvPr userDrawn="1">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B43B131C-746B-39C7-7312-75C7B13BBCE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Footer Placeholder 2">
            <a:extLst>
              <a:ext uri="{FF2B5EF4-FFF2-40B4-BE49-F238E27FC236}">
                <a16:creationId xmlns:a16="http://schemas.microsoft.com/office/drawing/2014/main" id="{1C264867-586E-1C64-451B-C7C39742C700}"/>
              </a:ext>
            </a:extLst>
          </p:cNvPr>
          <p:cNvSpPr>
            <a:spLocks noGrp="1"/>
          </p:cNvSpPr>
          <p:nvPr>
            <p:ph type="ftr" sz="quarter" idx="10"/>
          </p:nvPr>
        </p:nvSpPr>
        <p:spPr/>
        <p:txBody>
          <a:bodyPr/>
          <a:lstStyle/>
          <a:p>
            <a:pPr marL="0" indent="0">
              <a:spcBef>
                <a:spcPts val="0"/>
              </a:spcBef>
              <a:buNone/>
            </a:pPr>
            <a:r>
              <a:rPr lang="en-US" sz="800">
                <a:solidFill>
                  <a:srgbClr val="000000"/>
                </a:solidFill>
              </a:rPr>
              <a:t>Source: Name with link (year)</a:t>
            </a:r>
          </a:p>
          <a:p>
            <a:pPr marL="0" indent="0">
              <a:spcBef>
                <a:spcPts val="0"/>
              </a:spcBef>
              <a:buNone/>
            </a:pPr>
            <a:r>
              <a:rPr lang="en-US" sz="800">
                <a:solidFill>
                  <a:srgbClr val="000000"/>
                </a:solidFill>
              </a:rPr>
              <a:t>Credit: Names (date); share/adapt </a:t>
            </a:r>
            <a:r>
              <a:rPr lang="en-US" sz="800">
                <a:solidFill>
                  <a:srgbClr val="000000"/>
                </a:solidFill>
                <a:hlinkClick r:id="rId5"/>
              </a:rPr>
              <a:t>with attribution</a:t>
            </a:r>
            <a:r>
              <a:rPr lang="en-US" sz="800">
                <a:solidFill>
                  <a:srgbClr val="000000"/>
                </a:solidFill>
              </a:rPr>
              <a:t>. Contact: </a:t>
            </a:r>
            <a:r>
              <a:rPr lang="en-US" sz="800">
                <a:solidFill>
                  <a:srgbClr val="000000"/>
                </a:solidFill>
                <a:hlinkClick r:id="rId6"/>
              </a:rPr>
              <a:t>gwagner@columbia.edu</a:t>
            </a:r>
            <a:r>
              <a:rPr lang="en-US" sz="800">
                <a:solidFill>
                  <a:srgbClr val="000000"/>
                </a:solidFill>
              </a:rPr>
              <a:t> </a:t>
            </a:r>
          </a:p>
        </p:txBody>
      </p:sp>
      <p:sp>
        <p:nvSpPr>
          <p:cNvPr id="7" name="Content Placeholder 6">
            <a:extLst>
              <a:ext uri="{FF2B5EF4-FFF2-40B4-BE49-F238E27FC236}">
                <a16:creationId xmlns:a16="http://schemas.microsoft.com/office/drawing/2014/main" id="{54F8E7B7-198F-4CAB-9547-888AF75277E4}"/>
              </a:ext>
            </a:extLst>
          </p:cNvPr>
          <p:cNvSpPr>
            <a:spLocks noGrp="1"/>
          </p:cNvSpPr>
          <p:nvPr>
            <p:ph sz="quarter" idx="12" hasCustomPrompt="1"/>
          </p:nvPr>
        </p:nvSpPr>
        <p:spPr>
          <a:xfrm>
            <a:off x="329184" y="1554480"/>
            <a:ext cx="8979408" cy="274320"/>
          </a:xfrm>
        </p:spPr>
        <p:txBody>
          <a:bodyPr lIns="36576" tIns="36576" rIns="36576" bIns="36576"/>
          <a:lstStyle/>
          <a:p>
            <a:pPr marL="0" indent="0">
              <a:spcBef>
                <a:spcPts val="0"/>
              </a:spcBef>
              <a:buNone/>
            </a:pPr>
            <a:r>
              <a:rPr lang="en-US" sz="1600" b="1">
                <a:solidFill>
                  <a:srgbClr val="000000"/>
                </a:solidFill>
              </a:rPr>
              <a:t>Subtitle</a:t>
            </a:r>
          </a:p>
        </p:txBody>
      </p:sp>
      <p:sp>
        <p:nvSpPr>
          <p:cNvPr id="10" name="Title 1">
            <a:extLst>
              <a:ext uri="{FF2B5EF4-FFF2-40B4-BE49-F238E27FC236}">
                <a16:creationId xmlns:a16="http://schemas.microsoft.com/office/drawing/2014/main" id="{1C78BD8F-C645-A2A2-1872-C72128CDC9DD}"/>
              </a:ext>
            </a:extLst>
          </p:cNvPr>
          <p:cNvSpPr>
            <a:spLocks noGrp="1"/>
          </p:cNvSpPr>
          <p:nvPr>
            <p:ph type="title" hasCustomPrompt="1"/>
          </p:nvPr>
        </p:nvSpPr>
        <p:spPr>
          <a:xfrm>
            <a:off x="330200" y="523318"/>
            <a:ext cx="11531600" cy="882788"/>
          </a:xfrm>
          <a:prstGeom prst="rect">
            <a:avLst/>
          </a:prstGeom>
        </p:spPr>
        <p:txBody>
          <a:bodyPr vert="horz" tIns="0" anchor="t">
            <a:normAutofit/>
          </a:bodyPr>
          <a:lstStyle>
            <a:lvl1pPr>
              <a:defRPr sz="2800" baseline="0"/>
            </a:lvl1pPr>
          </a:lstStyle>
          <a:p>
            <a:r>
              <a:rPr lang="en-US"/>
              <a:t>Slide title: key message in 1-2 lines</a:t>
            </a:r>
          </a:p>
        </p:txBody>
      </p:sp>
      <p:sp>
        <p:nvSpPr>
          <p:cNvPr id="12" name="Text Placeholder 11">
            <a:extLst>
              <a:ext uri="{FF2B5EF4-FFF2-40B4-BE49-F238E27FC236}">
                <a16:creationId xmlns:a16="http://schemas.microsoft.com/office/drawing/2014/main" id="{88BF458D-A3E1-842C-53A3-F0B8A02FFCAD}"/>
              </a:ext>
            </a:extLst>
          </p:cNvPr>
          <p:cNvSpPr>
            <a:spLocks noGrp="1"/>
          </p:cNvSpPr>
          <p:nvPr>
            <p:ph type="body" sz="quarter" idx="13"/>
          </p:nvPr>
        </p:nvSpPr>
        <p:spPr>
          <a:xfrm>
            <a:off x="9308592" y="1554480"/>
            <a:ext cx="2551176" cy="4262438"/>
          </a:xfrm>
          <a:solidFill>
            <a:srgbClr val="E4E8EF"/>
          </a:solidFill>
        </p:spPr>
        <p:txBody>
          <a:bodyPr lIns="137160" tIns="137160" rIns="274320" bIns="137160"/>
          <a:lstStyle>
            <a:lvl1pPr marL="285750" indent="-285750">
              <a:buFont typeface="Arial" panose="020B0604020202020204" pitchFamily="34" charset="0"/>
              <a:buChar char="•"/>
              <a:defRPr sz="1250" b="1"/>
            </a:lvl1pPr>
            <a:lvl2pPr marL="361950" indent="-180975">
              <a:buFont typeface="Arial" panose="020B0604020202020204" pitchFamily="34" charset="0"/>
              <a:buChar char="•"/>
              <a:defRPr/>
            </a:lvl2pPr>
            <a:lvl3pPr marL="534988" indent="-173038">
              <a:buFont typeface="Arial" panose="020B0604020202020204" pitchFamily="34" charset="0"/>
              <a:buChar char="•"/>
              <a:defRPr/>
            </a:lvl3pPr>
            <a:lvl4pPr marL="715963" indent="-180975">
              <a:buFont typeface="Arial" panose="020B0604020202020204" pitchFamily="34" charset="0"/>
              <a:buChar char="•"/>
              <a:defRPr/>
            </a:lvl4pPr>
            <a:lvl5pPr marL="898525" indent="-182563">
              <a:buFont typeface="Arial" panose="020B0604020202020204" pitchFamily="34" charset="0"/>
              <a:buChar char="•"/>
              <a:defRPr/>
            </a:lvl5pPr>
          </a:lstStyle>
          <a:p>
            <a:pPr lvl="0"/>
            <a:r>
              <a:rPr lang="en-US"/>
              <a:t>Click to edit Master text styles</a:t>
            </a:r>
          </a:p>
        </p:txBody>
      </p:sp>
    </p:spTree>
    <p:extLst>
      <p:ext uri="{BB962C8B-B14F-4D97-AF65-F5344CB8AC3E}">
        <p14:creationId xmlns:p14="http://schemas.microsoft.com/office/powerpoint/2010/main" val="2373373415"/>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p:cSld name="Deck title">
    <p:bg>
      <p:bgPr>
        <a:solidFill>
          <a:srgbClr val="009BDB"/>
        </a:solidFill>
        <a:effectLst/>
      </p:bgPr>
    </p:bg>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15BEEFE8-08DB-4323-1C3F-1B2713BA00FD}"/>
              </a:ext>
            </a:extLst>
          </p:cNvPr>
          <p:cNvGraphicFramePr>
            <a:graphicFrameLocks noChangeAspect="1"/>
          </p:cNvGraphicFramePr>
          <p:nvPr>
            <p:custDataLst>
              <p:tags r:id="rId1"/>
            </p:custDataLst>
            <p:extLst>
              <p:ext uri="{D42A27DB-BD31-4B8C-83A1-F6EECF244321}">
                <p14:modId xmlns:p14="http://schemas.microsoft.com/office/powerpoint/2010/main" val="1600805655"/>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4" name="think-cell data - do not delete" hidden="1">
                        <a:extLst>
                          <a:ext uri="{FF2B5EF4-FFF2-40B4-BE49-F238E27FC236}">
                            <a16:creationId xmlns:a16="http://schemas.microsoft.com/office/drawing/2014/main" id="{15BEEFE8-08DB-4323-1C3F-1B2713BA00FD}"/>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8B7FC975-48D4-E344-AA0E-6BF906D04B8F}"/>
              </a:ext>
            </a:extLst>
          </p:cNvPr>
          <p:cNvSpPr>
            <a:spLocks noGrp="1"/>
          </p:cNvSpPr>
          <p:nvPr>
            <p:ph type="title" hasCustomPrompt="1"/>
          </p:nvPr>
        </p:nvSpPr>
        <p:spPr>
          <a:xfrm>
            <a:off x="5280951" y="3302241"/>
            <a:ext cx="6432630" cy="1605426"/>
          </a:xfrm>
        </p:spPr>
        <p:txBody>
          <a:bodyPr vert="horz" lIns="0" tIns="91440" rIns="0" bIns="0" anchor="t" anchorCtr="0">
            <a:normAutofit/>
          </a:bodyPr>
          <a:lstStyle>
            <a:lvl1pPr>
              <a:lnSpc>
                <a:spcPts val="3600"/>
              </a:lnSpc>
              <a:defRPr sz="4800">
                <a:solidFill>
                  <a:srgbClr val="F1F4F7"/>
                </a:solidFill>
              </a:defRPr>
            </a:lvl1pPr>
          </a:lstStyle>
          <a:p>
            <a:r>
              <a:rPr lang="en-US"/>
              <a:t>Deck Title </a:t>
            </a:r>
          </a:p>
        </p:txBody>
      </p:sp>
      <p:cxnSp>
        <p:nvCxnSpPr>
          <p:cNvPr id="3" name="Straight Connector 2">
            <a:extLst>
              <a:ext uri="{FF2B5EF4-FFF2-40B4-BE49-F238E27FC236}">
                <a16:creationId xmlns:a16="http://schemas.microsoft.com/office/drawing/2014/main" id="{25822FE9-D507-C840-A53B-A87F0DAB04F1}"/>
              </a:ext>
            </a:extLst>
          </p:cNvPr>
          <p:cNvCxnSpPr/>
          <p:nvPr/>
        </p:nvCxnSpPr>
        <p:spPr>
          <a:xfrm>
            <a:off x="0" y="3277363"/>
            <a:ext cx="121920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5" name="Text Placeholder 4">
            <a:extLst>
              <a:ext uri="{FF2B5EF4-FFF2-40B4-BE49-F238E27FC236}">
                <a16:creationId xmlns:a16="http://schemas.microsoft.com/office/drawing/2014/main" id="{FD3040F0-F99F-E542-942E-C6B8AD8A7537}"/>
              </a:ext>
            </a:extLst>
          </p:cNvPr>
          <p:cNvSpPr>
            <a:spLocks noGrp="1"/>
          </p:cNvSpPr>
          <p:nvPr>
            <p:ph type="body" sz="quarter" idx="10" hasCustomPrompt="1"/>
          </p:nvPr>
        </p:nvSpPr>
        <p:spPr>
          <a:xfrm>
            <a:off x="5280951" y="5184774"/>
            <a:ext cx="6432630" cy="1181301"/>
          </a:xfrm>
        </p:spPr>
        <p:txBody>
          <a:bodyPr lIns="0">
            <a:normAutofit/>
          </a:bodyPr>
          <a:lstStyle>
            <a:lvl1pPr marL="0" indent="0">
              <a:lnSpc>
                <a:spcPts val="2400"/>
              </a:lnSpc>
              <a:buNone/>
              <a:defRPr sz="2000" b="1" i="0">
                <a:solidFill>
                  <a:srgbClr val="F1F4F7"/>
                </a:solidFill>
                <a:latin typeface="Arial" panose="020B0604020202020204" pitchFamily="34" charset="0"/>
              </a:defRPr>
            </a:lvl1pPr>
          </a:lstStyle>
          <a:p>
            <a:pPr lvl="0"/>
            <a:r>
              <a:rPr lang="en-US"/>
              <a:t>Authors</a:t>
            </a:r>
          </a:p>
        </p:txBody>
      </p:sp>
      <p:sp>
        <p:nvSpPr>
          <p:cNvPr id="8" name="Text Placeholder 8">
            <a:extLst>
              <a:ext uri="{FF2B5EF4-FFF2-40B4-BE49-F238E27FC236}">
                <a16:creationId xmlns:a16="http://schemas.microsoft.com/office/drawing/2014/main" id="{B1A05A3F-1493-B94B-8610-C082B2A031EA}"/>
              </a:ext>
            </a:extLst>
          </p:cNvPr>
          <p:cNvSpPr>
            <a:spLocks noGrp="1"/>
          </p:cNvSpPr>
          <p:nvPr>
            <p:ph type="body" sz="quarter" idx="12" hasCustomPrompt="1"/>
          </p:nvPr>
        </p:nvSpPr>
        <p:spPr>
          <a:xfrm>
            <a:off x="5280951" y="493776"/>
            <a:ext cx="2699675" cy="477345"/>
          </a:xfrm>
        </p:spPr>
        <p:txBody>
          <a:bodyPr>
            <a:normAutofit/>
          </a:bodyPr>
          <a:lstStyle>
            <a:lvl1pPr marL="0" indent="0">
              <a:buNone/>
              <a:defRPr sz="1800" b="1" i="0">
                <a:solidFill>
                  <a:schemeClr val="bg1"/>
                </a:solidFill>
                <a:latin typeface="Arial" panose="020B0604020202020204" pitchFamily="34" charset="0"/>
              </a:defRPr>
            </a:lvl1pPr>
          </a:lstStyle>
          <a:p>
            <a:pPr lvl="0"/>
            <a:r>
              <a:rPr lang="en-US"/>
              <a:t>Date</a:t>
            </a:r>
          </a:p>
        </p:txBody>
      </p:sp>
      <p:sp>
        <p:nvSpPr>
          <p:cNvPr id="9" name="Rectangle 8"/>
          <p:cNvSpPr/>
          <p:nvPr/>
        </p:nvSpPr>
        <p:spPr bwMode="gray">
          <a:xfrm>
            <a:off x="6972300" y="6590007"/>
            <a:ext cx="2819400" cy="240711"/>
          </a:xfrm>
          <a:prstGeom prst="rect">
            <a:avLst/>
          </a:prstGeom>
          <a:solidFill>
            <a:srgbClr val="009BDB"/>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pic>
        <p:nvPicPr>
          <p:cNvPr id="10" name="Picture 9"/>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411272" y="342685"/>
            <a:ext cx="2850036" cy="477381"/>
          </a:xfrm>
          <a:prstGeom prst="rect">
            <a:avLst/>
          </a:prstGeom>
        </p:spPr>
      </p:pic>
    </p:spTree>
    <p:extLst>
      <p:ext uri="{BB962C8B-B14F-4D97-AF65-F5344CB8AC3E}">
        <p14:creationId xmlns:p14="http://schemas.microsoft.com/office/powerpoint/2010/main" val="925785328"/>
      </p:ext>
    </p:extLst>
  </p:cSld>
  <p:clrMapOvr>
    <a:masterClrMapping/>
  </p:clrMapOvr>
  <p:extLst>
    <p:ext uri="{DCECCB84-F9BA-43D5-87BE-67443E8EF086}">
      <p15:sldGuideLst xmlns:p15="http://schemas.microsoft.com/office/powerpoint/2012/main">
        <p15:guide id="1" pos="208">
          <p15:clr>
            <a:srgbClr val="CCCCCC"/>
          </p15:clr>
        </p15:guide>
        <p15:guide id="2" pos="7472">
          <p15:clr>
            <a:srgbClr val="CCCCCC"/>
          </p15:clr>
        </p15:guide>
      </p15:sldGuideLst>
    </p:ext>
  </p:extLst>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preserve="1">
  <p:cSld name="Section dividers">
    <p:bg>
      <p:bgPr>
        <a:solidFill>
          <a:srgbClr val="009BDB"/>
        </a:soli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B33C4170-CB53-6C4B-961F-E3486FD41555}"/>
              </a:ext>
            </a:extLst>
          </p:cNvPr>
          <p:cNvGraphicFramePr>
            <a:graphicFrameLocks noChangeAspect="1"/>
          </p:cNvGraphicFramePr>
          <p:nvPr>
            <p:custDataLst>
              <p:tags r:id="rId1"/>
            </p:custDataLst>
            <p:extLst>
              <p:ext uri="{D42A27DB-BD31-4B8C-83A1-F6EECF244321}">
                <p14:modId xmlns:p14="http://schemas.microsoft.com/office/powerpoint/2010/main" val="1839963963"/>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3" name="think-cell data - do not delete" hidden="1">
                        <a:extLst>
                          <a:ext uri="{FF2B5EF4-FFF2-40B4-BE49-F238E27FC236}">
                            <a16:creationId xmlns:a16="http://schemas.microsoft.com/office/drawing/2014/main" id="{B33C4170-CB53-6C4B-961F-E3486FD41555}"/>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1210A01E-DF31-B94D-94BE-4ECDF48E0CA8}"/>
              </a:ext>
            </a:extLst>
          </p:cNvPr>
          <p:cNvSpPr>
            <a:spLocks noGrp="1"/>
          </p:cNvSpPr>
          <p:nvPr>
            <p:ph type="title" hasCustomPrompt="1"/>
          </p:nvPr>
        </p:nvSpPr>
        <p:spPr>
          <a:xfrm>
            <a:off x="831850" y="3362700"/>
            <a:ext cx="10515600" cy="2436792"/>
          </a:xfrm>
          <a:prstGeom prst="rect">
            <a:avLst/>
          </a:prstGeom>
        </p:spPr>
        <p:txBody>
          <a:bodyPr vert="horz" lIns="0" bIns="0" anchor="b">
            <a:noAutofit/>
          </a:bodyPr>
          <a:lstStyle>
            <a:lvl1pPr>
              <a:defRPr sz="4800">
                <a:solidFill>
                  <a:schemeClr val="bg1"/>
                </a:solidFill>
              </a:defRPr>
            </a:lvl1pPr>
          </a:lstStyle>
          <a:p>
            <a:r>
              <a:rPr lang="en-US"/>
              <a:t>Section title slide:</a:t>
            </a:r>
            <a:br>
              <a:rPr lang="en-US"/>
            </a:br>
            <a:r>
              <a:rPr lang="en-US"/>
              <a:t>Use a representative photo for the background</a:t>
            </a:r>
          </a:p>
        </p:txBody>
      </p:sp>
      <p:pic>
        <p:nvPicPr>
          <p:cNvPr id="5" name="Picture 4"/>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411272" y="342685"/>
            <a:ext cx="2850036" cy="477381"/>
          </a:xfrm>
          <a:prstGeom prst="rect">
            <a:avLst/>
          </a:prstGeom>
        </p:spPr>
      </p:pic>
    </p:spTree>
    <p:extLst>
      <p:ext uri="{BB962C8B-B14F-4D97-AF65-F5344CB8AC3E}">
        <p14:creationId xmlns:p14="http://schemas.microsoft.com/office/powerpoint/2010/main" val="430018252"/>
      </p:ext>
    </p:extLst>
  </p:cSld>
  <p:clrMapOvr>
    <a:masterClrMapping/>
  </p:clrMapOvr>
  <p:extLst>
    <p:ext uri="{DCECCB84-F9BA-43D5-87BE-67443E8EF086}">
      <p15:sldGuideLst xmlns:p15="http://schemas.microsoft.com/office/powerpoint/2012/main">
        <p15:guide id="1" pos="208">
          <p15:clr>
            <a:srgbClr val="CCCCCC"/>
          </p15:clr>
        </p15:guide>
        <p15:guide id="2" pos="7472">
          <p15:clr>
            <a:srgbClr val="CCCCCC"/>
          </p15:clr>
        </p15:guide>
      </p15:sldGuideLst>
    </p:ext>
  </p:extLst>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p:cSld name="Single Talking Point">
    <p:bg>
      <p:bgPr>
        <a:solidFill>
          <a:schemeClr val="bg1"/>
        </a:solidFill>
        <a:effectLst/>
      </p:bgPr>
    </p:bg>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73B67B3B-0E9A-5C17-0EEA-5D0883E7FB35}"/>
              </a:ext>
            </a:extLst>
          </p:cNvPr>
          <p:cNvGraphicFramePr>
            <a:graphicFrameLocks noChangeAspect="1"/>
          </p:cNvGraphicFramePr>
          <p:nvPr>
            <p:custDataLst>
              <p:tags r:id="rId1"/>
            </p:custDataLst>
            <p:extLst>
              <p:ext uri="{D42A27DB-BD31-4B8C-83A1-F6EECF244321}">
                <p14:modId xmlns:p14="http://schemas.microsoft.com/office/powerpoint/2010/main" val="2316206382"/>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4" name="think-cell data - do not delete" hidden="1">
                        <a:extLst>
                          <a:ext uri="{FF2B5EF4-FFF2-40B4-BE49-F238E27FC236}">
                            <a16:creationId xmlns:a16="http://schemas.microsoft.com/office/drawing/2014/main" id="{73B67B3B-0E9A-5C17-0EEA-5D0883E7FB35}"/>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6" name="Rectangle 5">
            <a:extLst>
              <a:ext uri="{FF2B5EF4-FFF2-40B4-BE49-F238E27FC236}">
                <a16:creationId xmlns:a16="http://schemas.microsoft.com/office/drawing/2014/main" id="{7B920ED7-C5A1-2544-9572-F2AF41CB5A8C}"/>
              </a:ext>
            </a:extLst>
          </p:cNvPr>
          <p:cNvSpPr/>
          <p:nvPr/>
        </p:nvSpPr>
        <p:spPr>
          <a:xfrm>
            <a:off x="0" y="0"/>
            <a:ext cx="12192000" cy="6145823"/>
          </a:xfrm>
          <a:prstGeom prst="rect">
            <a:avLst/>
          </a:prstGeom>
          <a:solidFill>
            <a:srgbClr val="F1F4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6720275F-86FC-8540-8EC3-BB1C02C04F52}"/>
              </a:ext>
            </a:extLst>
          </p:cNvPr>
          <p:cNvSpPr>
            <a:spLocks noGrp="1"/>
          </p:cNvSpPr>
          <p:nvPr>
            <p:ph type="title" hasCustomPrompt="1"/>
          </p:nvPr>
        </p:nvSpPr>
        <p:spPr>
          <a:xfrm>
            <a:off x="329184" y="521208"/>
            <a:ext cx="8004858" cy="1230315"/>
          </a:xfrm>
        </p:spPr>
        <p:txBody>
          <a:bodyPr vert="horz">
            <a:normAutofit/>
          </a:bodyPr>
          <a:lstStyle>
            <a:lvl1pPr>
              <a:lnSpc>
                <a:spcPts val="4000"/>
              </a:lnSpc>
              <a:defRPr sz="2800">
                <a:solidFill>
                  <a:srgbClr val="181A1C"/>
                </a:solidFill>
              </a:defRPr>
            </a:lvl1pPr>
          </a:lstStyle>
          <a:p>
            <a:r>
              <a:rPr lang="en-US"/>
              <a:t>Single talking point</a:t>
            </a:r>
          </a:p>
        </p:txBody>
      </p:sp>
      <p:cxnSp>
        <p:nvCxnSpPr>
          <p:cNvPr id="7" name="Straight Connector 6">
            <a:extLst>
              <a:ext uri="{FF2B5EF4-FFF2-40B4-BE49-F238E27FC236}">
                <a16:creationId xmlns:a16="http://schemas.microsoft.com/office/drawing/2014/main" id="{B4B70EEE-40E6-C540-A277-FA92F80A0C99}"/>
              </a:ext>
            </a:extLst>
          </p:cNvPr>
          <p:cNvCxnSpPr/>
          <p:nvPr/>
        </p:nvCxnSpPr>
        <p:spPr>
          <a:xfrm>
            <a:off x="0" y="6142367"/>
            <a:ext cx="12192000" cy="0"/>
          </a:xfrm>
          <a:prstGeom prst="line">
            <a:avLst/>
          </a:prstGeom>
          <a:ln>
            <a:solidFill>
              <a:srgbClr val="181A1C"/>
            </a:solidFill>
          </a:ln>
        </p:spPr>
        <p:style>
          <a:lnRef idx="1">
            <a:schemeClr val="accent1"/>
          </a:lnRef>
          <a:fillRef idx="0">
            <a:schemeClr val="accent1"/>
          </a:fillRef>
          <a:effectRef idx="0">
            <a:schemeClr val="accent1"/>
          </a:effectRef>
          <a:fontRef idx="minor">
            <a:schemeClr val="tx1"/>
          </a:fontRef>
        </p:style>
      </p:cxnSp>
      <p:pic>
        <p:nvPicPr>
          <p:cNvPr id="8" name="Picture 7">
            <a:extLst>
              <a:ext uri="{FF2B5EF4-FFF2-40B4-BE49-F238E27FC236}">
                <a16:creationId xmlns:a16="http://schemas.microsoft.com/office/drawing/2014/main" id="{9DE8D747-B65F-8E49-AC3E-DDF6EDC1E523}"/>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8554655" y="214005"/>
            <a:ext cx="3429000" cy="3429000"/>
          </a:xfrm>
          <a:prstGeom prst="rect">
            <a:avLst/>
          </a:prstGeom>
        </p:spPr>
      </p:pic>
      <p:sp>
        <p:nvSpPr>
          <p:cNvPr id="3" name="Rectangle 2">
            <a:extLst>
              <a:ext uri="{FF2B5EF4-FFF2-40B4-BE49-F238E27FC236}">
                <a16:creationId xmlns:a16="http://schemas.microsoft.com/office/drawing/2014/main" id="{354AAA08-91D1-5D48-447B-A684A50D7464}"/>
              </a:ext>
            </a:extLst>
          </p:cNvPr>
          <p:cNvSpPr/>
          <p:nvPr userDrawn="1"/>
        </p:nvSpPr>
        <p:spPr>
          <a:xfrm>
            <a:off x="0" y="0"/>
            <a:ext cx="12192000" cy="6145823"/>
          </a:xfrm>
          <a:prstGeom prst="rect">
            <a:avLst/>
          </a:prstGeom>
          <a:solidFill>
            <a:srgbClr val="F1F4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 name="Straight Connector 9">
            <a:extLst>
              <a:ext uri="{FF2B5EF4-FFF2-40B4-BE49-F238E27FC236}">
                <a16:creationId xmlns:a16="http://schemas.microsoft.com/office/drawing/2014/main" id="{17CC340C-3B93-DE27-8EA4-866BCF4165BE}"/>
              </a:ext>
            </a:extLst>
          </p:cNvPr>
          <p:cNvCxnSpPr/>
          <p:nvPr userDrawn="1"/>
        </p:nvCxnSpPr>
        <p:spPr>
          <a:xfrm>
            <a:off x="0" y="6142367"/>
            <a:ext cx="12192000" cy="0"/>
          </a:xfrm>
          <a:prstGeom prst="line">
            <a:avLst/>
          </a:prstGeom>
          <a:ln>
            <a:solidFill>
              <a:srgbClr val="181A1C"/>
            </a:solidFill>
          </a:ln>
        </p:spPr>
        <p:style>
          <a:lnRef idx="1">
            <a:schemeClr val="accent1"/>
          </a:lnRef>
          <a:fillRef idx="0">
            <a:schemeClr val="accent1"/>
          </a:fillRef>
          <a:effectRef idx="0">
            <a:schemeClr val="accent1"/>
          </a:effectRef>
          <a:fontRef idx="minor">
            <a:schemeClr val="tx1"/>
          </a:fontRef>
        </p:style>
      </p:cxnSp>
      <p:pic>
        <p:nvPicPr>
          <p:cNvPr id="11" name="Picture 10">
            <a:extLst>
              <a:ext uri="{FF2B5EF4-FFF2-40B4-BE49-F238E27FC236}">
                <a16:creationId xmlns:a16="http://schemas.microsoft.com/office/drawing/2014/main" id="{AD44F36C-82A8-7B05-EFCE-A849930D6859}"/>
              </a:ext>
            </a:extLst>
          </p:cNvPr>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8554655" y="214005"/>
            <a:ext cx="3429000" cy="3429000"/>
          </a:xfrm>
          <a:prstGeom prst="rect">
            <a:avLst/>
          </a:prstGeom>
        </p:spPr>
      </p:pic>
      <p:pic>
        <p:nvPicPr>
          <p:cNvPr id="12" name="Picture 11"/>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a:off x="277587" y="6392206"/>
            <a:ext cx="2302327" cy="385640"/>
          </a:xfrm>
          <a:prstGeom prst="rect">
            <a:avLst/>
          </a:prstGeom>
        </p:spPr>
      </p:pic>
    </p:spTree>
    <p:extLst>
      <p:ext uri="{BB962C8B-B14F-4D97-AF65-F5344CB8AC3E}">
        <p14:creationId xmlns:p14="http://schemas.microsoft.com/office/powerpoint/2010/main" val="1370889319"/>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preserve="1">
  <p:cSld name="Appendix">
    <p:bg>
      <p:bgPr>
        <a:solidFill>
          <a:srgbClr val="687078"/>
        </a:soli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B33C4170-CB53-6C4B-961F-E3486FD41555}"/>
              </a:ext>
            </a:extLst>
          </p:cNvPr>
          <p:cNvGraphicFramePr>
            <a:graphicFrameLocks noChangeAspect="1"/>
          </p:cNvGraphicFramePr>
          <p:nvPr>
            <p:custDataLst>
              <p:tags r:id="rId1"/>
            </p:custDataLst>
            <p:extLst>
              <p:ext uri="{D42A27DB-BD31-4B8C-83A1-F6EECF244321}">
                <p14:modId xmlns:p14="http://schemas.microsoft.com/office/powerpoint/2010/main" val="1118851000"/>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3" name="think-cell data - do not delete" hidden="1">
                        <a:extLst>
                          <a:ext uri="{FF2B5EF4-FFF2-40B4-BE49-F238E27FC236}">
                            <a16:creationId xmlns:a16="http://schemas.microsoft.com/office/drawing/2014/main" id="{B33C4170-CB53-6C4B-961F-E3486FD41555}"/>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4" name="Text Placeholder 5">
            <a:extLst>
              <a:ext uri="{FF2B5EF4-FFF2-40B4-BE49-F238E27FC236}">
                <a16:creationId xmlns:a16="http://schemas.microsoft.com/office/drawing/2014/main" id="{FCAC3596-1183-E1C5-279E-EF9E70AF08E9}"/>
              </a:ext>
            </a:extLst>
          </p:cNvPr>
          <p:cNvSpPr>
            <a:spLocks noGrp="1"/>
          </p:cNvSpPr>
          <p:nvPr>
            <p:ph type="title" idx="4294967295" hasCustomPrompt="1"/>
          </p:nvPr>
        </p:nvSpPr>
        <p:spPr>
          <a:xfrm>
            <a:off x="682625" y="5278438"/>
            <a:ext cx="9421813" cy="1065212"/>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rmAutofit/>
          </a:bodyPr>
          <a:lstStyle>
            <a:lvl1pPr>
              <a:defRPr sz="4800"/>
            </a:lvl1pPr>
          </a:lstStyle>
          <a:p>
            <a:pPr marL="0" marR="0" lvl="0" indent="0" algn="l" defTabSz="914354" rtl="0" eaLnBrk="1" fontAlgn="auto" latinLnBrk="0" hangingPunct="1">
              <a:lnSpc>
                <a:spcPct val="100000"/>
              </a:lnSpc>
              <a:spcBef>
                <a:spcPts val="1200"/>
              </a:spcBef>
              <a:spcAft>
                <a:spcPts val="0"/>
              </a:spcAft>
              <a:buClrTx/>
              <a:buSzTx/>
              <a:buFont typeface="Arial" panose="020B0604020202020204" pitchFamily="34" charset="0"/>
              <a:buNone/>
              <a:tabLst/>
              <a:defRPr/>
            </a:pPr>
            <a:r>
              <a:rPr kumimoji="0" lang="en-US" sz="6000" b="1" i="0" u="none" strike="noStrike" kern="1200" cap="none" spc="0" normalizeH="0" baseline="0" noProof="0">
                <a:ln>
                  <a:noFill/>
                </a:ln>
                <a:solidFill>
                  <a:schemeClr val="bg1"/>
                </a:solidFill>
                <a:effectLst/>
                <a:uLnTx/>
                <a:uFillTx/>
                <a:latin typeface="Arial" panose="020B0604020202020204" pitchFamily="34" charset="0"/>
                <a:ea typeface="+mn-ea"/>
                <a:cs typeface="+mn-cs"/>
              </a:rPr>
              <a:t>Appendix</a:t>
            </a:r>
          </a:p>
        </p:txBody>
      </p:sp>
      <p:pic>
        <p:nvPicPr>
          <p:cNvPr id="5" name="Picture 4"/>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411272" y="342685"/>
            <a:ext cx="2850036" cy="477381"/>
          </a:xfrm>
          <a:prstGeom prst="rect">
            <a:avLst/>
          </a:prstGeom>
        </p:spPr>
      </p:pic>
    </p:spTree>
    <p:extLst>
      <p:ext uri="{BB962C8B-B14F-4D97-AF65-F5344CB8AC3E}">
        <p14:creationId xmlns:p14="http://schemas.microsoft.com/office/powerpoint/2010/main" val="874435265"/>
      </p:ext>
    </p:extLst>
  </p:cSld>
  <p:clrMapOvr>
    <a:masterClrMapping/>
  </p:clrMapOvr>
  <p:extLst>
    <p:ext uri="{DCECCB84-F9BA-43D5-87BE-67443E8EF086}">
      <p15:sldGuideLst xmlns:p15="http://schemas.microsoft.com/office/powerpoint/2012/main">
        <p15:guide id="1" pos="208">
          <p15:clr>
            <a:srgbClr val="CCCCCC"/>
          </p15:clr>
        </p15:guide>
        <p15:guide id="2" pos="7472">
          <p15:clr>
            <a:srgbClr val="CCCCCC"/>
          </p15:clr>
        </p15:guide>
      </p15:sldGuideLst>
    </p:ext>
  </p:extLst>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p:cSld name="Blank">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773670416"/>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userDrawn="1">
  <p:cSld name="1_Title">
    <p:bg>
      <p:bgPr>
        <a:solidFill>
          <a:srgbClr val="009BDB"/>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7FC975-48D4-E344-AA0E-6BF906D04B8F}"/>
              </a:ext>
            </a:extLst>
          </p:cNvPr>
          <p:cNvSpPr>
            <a:spLocks noGrp="1"/>
          </p:cNvSpPr>
          <p:nvPr>
            <p:ph type="title"/>
          </p:nvPr>
        </p:nvSpPr>
        <p:spPr>
          <a:xfrm>
            <a:off x="5280951" y="3302241"/>
            <a:ext cx="6432630" cy="1605426"/>
          </a:xfrm>
        </p:spPr>
        <p:txBody>
          <a:bodyPr lIns="0" tIns="91440" rIns="0" bIns="0" anchor="t" anchorCtr="0">
            <a:normAutofit/>
          </a:bodyPr>
          <a:lstStyle>
            <a:lvl1pPr>
              <a:lnSpc>
                <a:spcPts val="3600"/>
              </a:lnSpc>
              <a:defRPr sz="3600">
                <a:solidFill>
                  <a:srgbClr val="F1F4F7"/>
                </a:solidFill>
              </a:defRPr>
            </a:lvl1pPr>
          </a:lstStyle>
          <a:p>
            <a:r>
              <a:rPr lang="en-US"/>
              <a:t>Click to edit Master title style</a:t>
            </a:r>
          </a:p>
        </p:txBody>
      </p:sp>
      <p:cxnSp>
        <p:nvCxnSpPr>
          <p:cNvPr id="3" name="Straight Connector 2">
            <a:extLst>
              <a:ext uri="{FF2B5EF4-FFF2-40B4-BE49-F238E27FC236}">
                <a16:creationId xmlns:a16="http://schemas.microsoft.com/office/drawing/2014/main" id="{25822FE9-D507-C840-A53B-A87F0DAB04F1}"/>
              </a:ext>
            </a:extLst>
          </p:cNvPr>
          <p:cNvCxnSpPr/>
          <p:nvPr userDrawn="1"/>
        </p:nvCxnSpPr>
        <p:spPr>
          <a:xfrm>
            <a:off x="0" y="3277363"/>
            <a:ext cx="121920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5" name="Text Placeholder 4">
            <a:extLst>
              <a:ext uri="{FF2B5EF4-FFF2-40B4-BE49-F238E27FC236}">
                <a16:creationId xmlns:a16="http://schemas.microsoft.com/office/drawing/2014/main" id="{FD3040F0-F99F-E542-942E-C6B8AD8A7537}"/>
              </a:ext>
            </a:extLst>
          </p:cNvPr>
          <p:cNvSpPr>
            <a:spLocks noGrp="1"/>
          </p:cNvSpPr>
          <p:nvPr>
            <p:ph type="body" sz="quarter" idx="10" hasCustomPrompt="1"/>
          </p:nvPr>
        </p:nvSpPr>
        <p:spPr>
          <a:xfrm>
            <a:off x="5280951" y="5184774"/>
            <a:ext cx="6432630" cy="1181301"/>
          </a:xfrm>
        </p:spPr>
        <p:txBody>
          <a:bodyPr lIns="0">
            <a:normAutofit/>
          </a:bodyPr>
          <a:lstStyle>
            <a:lvl1pPr marL="0" indent="0">
              <a:lnSpc>
                <a:spcPts val="2400"/>
              </a:lnSpc>
              <a:buNone/>
              <a:defRPr sz="2000" b="1" i="0">
                <a:solidFill>
                  <a:srgbClr val="F1F4F7"/>
                </a:solidFill>
                <a:latin typeface="Arial" panose="020B0604020202020204" pitchFamily="34" charset="0"/>
              </a:defRPr>
            </a:lvl1pPr>
          </a:lstStyle>
          <a:p>
            <a:pPr lvl="0"/>
            <a:r>
              <a:rPr lang="en-US"/>
              <a:t>Speaker Name and Title</a:t>
            </a:r>
          </a:p>
        </p:txBody>
      </p:sp>
      <p:sp>
        <p:nvSpPr>
          <p:cNvPr id="7" name="Text Placeholder 6">
            <a:extLst>
              <a:ext uri="{FF2B5EF4-FFF2-40B4-BE49-F238E27FC236}">
                <a16:creationId xmlns:a16="http://schemas.microsoft.com/office/drawing/2014/main" id="{54317654-C294-EF48-A819-903B7082F7C6}"/>
              </a:ext>
            </a:extLst>
          </p:cNvPr>
          <p:cNvSpPr>
            <a:spLocks noGrp="1"/>
          </p:cNvSpPr>
          <p:nvPr>
            <p:ph type="body" sz="quarter" idx="11" hasCustomPrompt="1"/>
          </p:nvPr>
        </p:nvSpPr>
        <p:spPr>
          <a:xfrm>
            <a:off x="8738245" y="491925"/>
            <a:ext cx="2998486" cy="416422"/>
          </a:xfrm>
        </p:spPr>
        <p:txBody>
          <a:bodyPr anchor="ctr" anchorCtr="0">
            <a:normAutofit/>
          </a:bodyPr>
          <a:lstStyle>
            <a:lvl1pPr marL="0" indent="0" algn="r">
              <a:buNone/>
              <a:defRPr sz="2000" b="1" i="0">
                <a:solidFill>
                  <a:srgbClr val="F1F4F7"/>
                </a:solidFill>
                <a:latin typeface="Arial" panose="020B0604020202020204" pitchFamily="34" charset="0"/>
              </a:defRPr>
            </a:lvl1pPr>
          </a:lstStyle>
          <a:p>
            <a:pPr lvl="0"/>
            <a:r>
              <a:rPr lang="en-US"/>
              <a:t>Date</a:t>
            </a:r>
          </a:p>
        </p:txBody>
      </p:sp>
      <p:sp>
        <p:nvSpPr>
          <p:cNvPr id="8" name="Text Placeholder 8">
            <a:extLst>
              <a:ext uri="{FF2B5EF4-FFF2-40B4-BE49-F238E27FC236}">
                <a16:creationId xmlns:a16="http://schemas.microsoft.com/office/drawing/2014/main" id="{B1A05A3F-1493-B94B-8610-C082B2A031EA}"/>
              </a:ext>
            </a:extLst>
          </p:cNvPr>
          <p:cNvSpPr>
            <a:spLocks noGrp="1"/>
          </p:cNvSpPr>
          <p:nvPr>
            <p:ph type="body" sz="quarter" idx="12" hasCustomPrompt="1"/>
          </p:nvPr>
        </p:nvSpPr>
        <p:spPr>
          <a:xfrm>
            <a:off x="3528274" y="425753"/>
            <a:ext cx="2998486" cy="1582738"/>
          </a:xfrm>
        </p:spPr>
        <p:txBody>
          <a:bodyPr>
            <a:normAutofit/>
          </a:bodyPr>
          <a:lstStyle>
            <a:lvl1pPr marL="0" indent="0">
              <a:buNone/>
              <a:defRPr sz="1800" b="1" i="0">
                <a:solidFill>
                  <a:schemeClr val="bg1"/>
                </a:solidFill>
                <a:latin typeface="Arial" panose="020B0604020202020204" pitchFamily="34" charset="0"/>
              </a:defRPr>
            </a:lvl1pPr>
          </a:lstStyle>
          <a:p>
            <a:pPr lvl="0"/>
            <a:r>
              <a:rPr lang="en-US"/>
              <a:t>(Optional) Center, Program, or Division Name</a:t>
            </a:r>
          </a:p>
        </p:txBody>
      </p:sp>
      <p:sp>
        <p:nvSpPr>
          <p:cNvPr id="9" name="Rectangle 8"/>
          <p:cNvSpPr/>
          <p:nvPr userDrawn="1"/>
        </p:nvSpPr>
        <p:spPr bwMode="gray">
          <a:xfrm>
            <a:off x="6972300" y="6590007"/>
            <a:ext cx="2819400" cy="240711"/>
          </a:xfrm>
          <a:prstGeom prst="rect">
            <a:avLst/>
          </a:prstGeom>
          <a:solidFill>
            <a:srgbClr val="009BDB"/>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pic>
        <p:nvPicPr>
          <p:cNvPr id="10" name="Picture 9"/>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11272" y="342685"/>
            <a:ext cx="2850036" cy="477381"/>
          </a:xfrm>
          <a:prstGeom prst="rect">
            <a:avLst/>
          </a:prstGeom>
        </p:spPr>
      </p:pic>
    </p:spTree>
    <p:extLst>
      <p:ext uri="{BB962C8B-B14F-4D97-AF65-F5344CB8AC3E}">
        <p14:creationId xmlns:p14="http://schemas.microsoft.com/office/powerpoint/2010/main" val="17642682"/>
      </p:ext>
    </p:extLst>
  </p:cSld>
  <p:clrMapOvr>
    <a:masterClrMapping/>
  </p:clrMapOvr>
  <p:extLst>
    <p:ext uri="{DCECCB84-F9BA-43D5-87BE-67443E8EF086}">
      <p15:sldGuideLst xmlns:p15="http://schemas.microsoft.com/office/powerpoint/2012/main">
        <p15:guide id="1" pos="208">
          <p15:clr>
            <a:srgbClr val="CCCCCC"/>
          </p15:clr>
        </p15:guide>
        <p15:guide id="2" pos="7472">
          <p15:clr>
            <a:srgbClr val="CCCCCC"/>
          </p15:clr>
        </p15:guide>
      </p15:sldGuideLst>
    </p:ext>
  </p:extLst>
</p:sldLayout>
</file>

<file path=ppt/slideLayouts/slideLayout59.xml><?xml version="1.0" encoding="utf-8"?>
<p:sldLayout xmlns:a="http://schemas.openxmlformats.org/drawingml/2006/main" xmlns:r="http://schemas.openxmlformats.org/officeDocument/2006/relationships" xmlns:p="http://schemas.openxmlformats.org/presentationml/2006/main" userDrawn="1">
  <p:cSld name="Standar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ACFF5ED-9D6E-DB42-A3F6-02AFC2E5B889}"/>
              </a:ext>
            </a:extLst>
          </p:cNvPr>
          <p:cNvSpPr>
            <a:spLocks noGrp="1"/>
          </p:cNvSpPr>
          <p:nvPr>
            <p:ph type="title"/>
          </p:nvPr>
        </p:nvSpPr>
        <p:spPr>
          <a:xfrm>
            <a:off x="330200" y="523318"/>
            <a:ext cx="11531600" cy="882788"/>
          </a:xfrm>
          <a:prstGeom prst="rect">
            <a:avLst/>
          </a:prstGeom>
        </p:spPr>
        <p:txBody>
          <a:bodyPr tIns="0" anchor="t">
            <a:normAutofit/>
          </a:bodyPr>
          <a:lstStyle>
            <a:lvl1pPr>
              <a:defRPr sz="2800" baseline="0"/>
            </a:lvl1pPr>
          </a:lstStyle>
          <a:p>
            <a:endParaRPr lang="en-US"/>
          </a:p>
        </p:txBody>
      </p:sp>
      <p:cxnSp>
        <p:nvCxnSpPr>
          <p:cNvPr id="7" name="Straight Connector 6">
            <a:extLst>
              <a:ext uri="{FF2B5EF4-FFF2-40B4-BE49-F238E27FC236}">
                <a16:creationId xmlns:a16="http://schemas.microsoft.com/office/drawing/2014/main" id="{FE0F6C81-D090-2241-80CE-63094035FC9A}"/>
              </a:ext>
            </a:extLst>
          </p:cNvPr>
          <p:cNvCxnSpPr/>
          <p:nvPr userDrawn="1"/>
        </p:nvCxnSpPr>
        <p:spPr>
          <a:xfrm>
            <a:off x="0" y="513379"/>
            <a:ext cx="12192000" cy="0"/>
          </a:xfrm>
          <a:prstGeom prst="line">
            <a:avLst/>
          </a:prstGeom>
          <a:ln>
            <a:solidFill>
              <a:srgbClr val="181A1C"/>
            </a:solidFill>
          </a:ln>
        </p:spPr>
        <p:style>
          <a:lnRef idx="1">
            <a:schemeClr val="accent1"/>
          </a:lnRef>
          <a:fillRef idx="0">
            <a:schemeClr val="accent1"/>
          </a:fillRef>
          <a:effectRef idx="0">
            <a:schemeClr val="accent1"/>
          </a:effectRef>
          <a:fontRef idx="minor">
            <a:schemeClr val="tx1"/>
          </a:fontRef>
        </p:style>
      </p:cxnSp>
      <p:sp>
        <p:nvSpPr>
          <p:cNvPr id="5" name="Rectangle 4"/>
          <p:cNvSpPr/>
          <p:nvPr userDrawn="1"/>
        </p:nvSpPr>
        <p:spPr>
          <a:xfrm>
            <a:off x="11292412" y="280303"/>
            <a:ext cx="569388" cy="215444"/>
          </a:xfrm>
          <a:prstGeom prst="rect">
            <a:avLst/>
          </a:prstGeom>
        </p:spPr>
        <p:txBody>
          <a:bodyPr wrap="none" anchor="ctr">
            <a:spAutoFit/>
          </a:bodyPr>
          <a:lstStyle/>
          <a:p>
            <a:pPr marL="0" indent="0" algn="r">
              <a:buNone/>
            </a:pPr>
            <a:fld id="{BB69BBE8-4DB2-4642-B003-B220ACD5A2FD}" type="slidenum">
              <a:rPr lang="en-US" sz="800" b="0" baseline="0" smtClean="0">
                <a:solidFill>
                  <a:schemeClr val="tx1"/>
                </a:solidFill>
                <a:latin typeface="+mn-lt"/>
              </a:rPr>
              <a:pPr marL="0" indent="0" algn="r">
                <a:buNone/>
              </a:pPr>
              <a:t>‹#›</a:t>
            </a:fld>
            <a:r>
              <a:rPr lang="en-US" sz="800" b="0" baseline="0" dirty="0">
                <a:solidFill>
                  <a:schemeClr val="tx1"/>
                </a:solidFill>
                <a:latin typeface="+mn-lt"/>
              </a:rPr>
              <a:t> of 73</a:t>
            </a:r>
          </a:p>
        </p:txBody>
      </p:sp>
      <p:pic>
        <p:nvPicPr>
          <p:cNvPr id="6" name="Picture 5"/>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59473" y="6392206"/>
            <a:ext cx="2302327" cy="385640"/>
          </a:xfrm>
          <a:prstGeom prst="rect">
            <a:avLst/>
          </a:prstGeom>
        </p:spPr>
      </p:pic>
    </p:spTree>
    <p:custDataLst>
      <p:tags r:id="rId1"/>
    </p:custDataLst>
    <p:extLst>
      <p:ext uri="{BB962C8B-B14F-4D97-AF65-F5344CB8AC3E}">
        <p14:creationId xmlns:p14="http://schemas.microsoft.com/office/powerpoint/2010/main" val="4213187580"/>
      </p:ext>
    </p:extLst>
  </p:cSld>
  <p:clrMapOvr>
    <a:masterClrMapping/>
  </p:clrMapOvr>
  <p:extLst>
    <p:ext uri="{DCECCB84-F9BA-43D5-87BE-67443E8EF086}">
      <p15:sldGuideLst xmlns:p15="http://schemas.microsoft.com/office/powerpoint/2012/main">
        <p15:guide id="1" pos="208">
          <p15:clr>
            <a:srgbClr val="CCCCCC"/>
          </p15:clr>
        </p15:guide>
        <p15:guide id="2" pos="2402">
          <p15:clr>
            <a:srgbClr val="CCCCCC"/>
          </p15:clr>
        </p15:guide>
        <p15:guide id="3" pos="2742">
          <p15:clr>
            <a:srgbClr val="CCCCCC"/>
          </p15:clr>
        </p15:guide>
        <p15:guide id="4" pos="4937">
          <p15:clr>
            <a:srgbClr val="CCCCCC"/>
          </p15:clr>
        </p15:guide>
        <p15:guide id="5" pos="5277">
          <p15:clr>
            <a:srgbClr val="CCCCCC"/>
          </p15:clr>
        </p15:guide>
        <p15:guide id="6" pos="7472">
          <p15:clr>
            <a:srgbClr val="CCCCCC"/>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1_Title">
    <p:bg>
      <p:bgPr>
        <a:solidFill>
          <a:srgbClr val="009BDB"/>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7FC975-48D4-E344-AA0E-6BF906D04B8F}"/>
              </a:ext>
            </a:extLst>
          </p:cNvPr>
          <p:cNvSpPr>
            <a:spLocks noGrp="1"/>
          </p:cNvSpPr>
          <p:nvPr>
            <p:ph type="title"/>
          </p:nvPr>
        </p:nvSpPr>
        <p:spPr>
          <a:xfrm>
            <a:off x="5280951" y="3302241"/>
            <a:ext cx="6432630" cy="1605426"/>
          </a:xfrm>
        </p:spPr>
        <p:txBody>
          <a:bodyPr lIns="0" tIns="91440" rIns="0" bIns="0" anchor="t" anchorCtr="0">
            <a:normAutofit/>
          </a:bodyPr>
          <a:lstStyle>
            <a:lvl1pPr>
              <a:lnSpc>
                <a:spcPts val="3600"/>
              </a:lnSpc>
              <a:defRPr sz="3600">
                <a:solidFill>
                  <a:srgbClr val="F1F4F7"/>
                </a:solidFill>
              </a:defRPr>
            </a:lvl1pPr>
          </a:lstStyle>
          <a:p>
            <a:r>
              <a:rPr lang="en-US"/>
              <a:t>Click to edit Master title style</a:t>
            </a:r>
          </a:p>
        </p:txBody>
      </p:sp>
      <p:cxnSp>
        <p:nvCxnSpPr>
          <p:cNvPr id="3" name="Straight Connector 2">
            <a:extLst>
              <a:ext uri="{FF2B5EF4-FFF2-40B4-BE49-F238E27FC236}">
                <a16:creationId xmlns:a16="http://schemas.microsoft.com/office/drawing/2014/main" id="{25822FE9-D507-C840-A53B-A87F0DAB04F1}"/>
              </a:ext>
            </a:extLst>
          </p:cNvPr>
          <p:cNvCxnSpPr/>
          <p:nvPr userDrawn="1"/>
        </p:nvCxnSpPr>
        <p:spPr>
          <a:xfrm>
            <a:off x="0" y="3277363"/>
            <a:ext cx="121920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5" name="Text Placeholder 4">
            <a:extLst>
              <a:ext uri="{FF2B5EF4-FFF2-40B4-BE49-F238E27FC236}">
                <a16:creationId xmlns:a16="http://schemas.microsoft.com/office/drawing/2014/main" id="{FD3040F0-F99F-E542-942E-C6B8AD8A7537}"/>
              </a:ext>
            </a:extLst>
          </p:cNvPr>
          <p:cNvSpPr>
            <a:spLocks noGrp="1"/>
          </p:cNvSpPr>
          <p:nvPr>
            <p:ph type="body" sz="quarter" idx="10" hasCustomPrompt="1"/>
          </p:nvPr>
        </p:nvSpPr>
        <p:spPr>
          <a:xfrm>
            <a:off x="5280951" y="5184774"/>
            <a:ext cx="6432630" cy="1181301"/>
          </a:xfrm>
        </p:spPr>
        <p:txBody>
          <a:bodyPr lIns="0">
            <a:normAutofit/>
          </a:bodyPr>
          <a:lstStyle>
            <a:lvl1pPr marL="0" indent="0">
              <a:lnSpc>
                <a:spcPts val="2400"/>
              </a:lnSpc>
              <a:buNone/>
              <a:defRPr sz="2000" b="1" i="0">
                <a:solidFill>
                  <a:srgbClr val="F1F4F7"/>
                </a:solidFill>
                <a:latin typeface="Arial" panose="020B0604020202020204" pitchFamily="34" charset="0"/>
              </a:defRPr>
            </a:lvl1pPr>
          </a:lstStyle>
          <a:p>
            <a:pPr lvl="0"/>
            <a:r>
              <a:rPr lang="en-US"/>
              <a:t>Speaker Name and Title</a:t>
            </a:r>
          </a:p>
        </p:txBody>
      </p:sp>
      <p:sp>
        <p:nvSpPr>
          <p:cNvPr id="7" name="Text Placeholder 6">
            <a:extLst>
              <a:ext uri="{FF2B5EF4-FFF2-40B4-BE49-F238E27FC236}">
                <a16:creationId xmlns:a16="http://schemas.microsoft.com/office/drawing/2014/main" id="{54317654-C294-EF48-A819-903B7082F7C6}"/>
              </a:ext>
            </a:extLst>
          </p:cNvPr>
          <p:cNvSpPr>
            <a:spLocks noGrp="1"/>
          </p:cNvSpPr>
          <p:nvPr>
            <p:ph type="body" sz="quarter" idx="11" hasCustomPrompt="1"/>
          </p:nvPr>
        </p:nvSpPr>
        <p:spPr>
          <a:xfrm>
            <a:off x="8738245" y="491925"/>
            <a:ext cx="2998486" cy="416422"/>
          </a:xfrm>
        </p:spPr>
        <p:txBody>
          <a:bodyPr anchor="ctr" anchorCtr="0">
            <a:normAutofit/>
          </a:bodyPr>
          <a:lstStyle>
            <a:lvl1pPr marL="0" indent="0" algn="r">
              <a:buNone/>
              <a:defRPr sz="2000" b="1" i="0">
                <a:solidFill>
                  <a:srgbClr val="F1F4F7"/>
                </a:solidFill>
                <a:latin typeface="Arial" panose="020B0604020202020204" pitchFamily="34" charset="0"/>
              </a:defRPr>
            </a:lvl1pPr>
          </a:lstStyle>
          <a:p>
            <a:pPr lvl="0"/>
            <a:r>
              <a:rPr lang="en-US"/>
              <a:t>Date</a:t>
            </a:r>
          </a:p>
        </p:txBody>
      </p:sp>
      <p:sp>
        <p:nvSpPr>
          <p:cNvPr id="8" name="Text Placeholder 8">
            <a:extLst>
              <a:ext uri="{FF2B5EF4-FFF2-40B4-BE49-F238E27FC236}">
                <a16:creationId xmlns:a16="http://schemas.microsoft.com/office/drawing/2014/main" id="{B1A05A3F-1493-B94B-8610-C082B2A031EA}"/>
              </a:ext>
            </a:extLst>
          </p:cNvPr>
          <p:cNvSpPr>
            <a:spLocks noGrp="1"/>
          </p:cNvSpPr>
          <p:nvPr>
            <p:ph type="body" sz="quarter" idx="12" hasCustomPrompt="1"/>
          </p:nvPr>
        </p:nvSpPr>
        <p:spPr>
          <a:xfrm>
            <a:off x="3528274" y="425753"/>
            <a:ext cx="2998486" cy="1582738"/>
          </a:xfrm>
        </p:spPr>
        <p:txBody>
          <a:bodyPr>
            <a:normAutofit/>
          </a:bodyPr>
          <a:lstStyle>
            <a:lvl1pPr marL="0" indent="0">
              <a:buNone/>
              <a:defRPr sz="1800" b="1" i="0">
                <a:solidFill>
                  <a:schemeClr val="bg1"/>
                </a:solidFill>
                <a:latin typeface="Arial" panose="020B0604020202020204" pitchFamily="34" charset="0"/>
              </a:defRPr>
            </a:lvl1pPr>
          </a:lstStyle>
          <a:p>
            <a:pPr lvl="0"/>
            <a:r>
              <a:rPr lang="en-US"/>
              <a:t>(Optional) Center, Program, or Division Name</a:t>
            </a:r>
          </a:p>
        </p:txBody>
      </p:sp>
      <p:sp>
        <p:nvSpPr>
          <p:cNvPr id="9" name="Rectangle 8"/>
          <p:cNvSpPr/>
          <p:nvPr userDrawn="1"/>
        </p:nvSpPr>
        <p:spPr bwMode="gray">
          <a:xfrm>
            <a:off x="6972300" y="6590007"/>
            <a:ext cx="2819400" cy="240711"/>
          </a:xfrm>
          <a:prstGeom prst="rect">
            <a:avLst/>
          </a:prstGeom>
          <a:solidFill>
            <a:srgbClr val="009BDB"/>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pic>
        <p:nvPicPr>
          <p:cNvPr id="10" name="Picture 9"/>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11272" y="342685"/>
            <a:ext cx="2850036" cy="477381"/>
          </a:xfrm>
          <a:prstGeom prst="rect">
            <a:avLst/>
          </a:prstGeom>
        </p:spPr>
      </p:pic>
    </p:spTree>
    <p:extLst>
      <p:ext uri="{BB962C8B-B14F-4D97-AF65-F5344CB8AC3E}">
        <p14:creationId xmlns:p14="http://schemas.microsoft.com/office/powerpoint/2010/main" val="3201384482"/>
      </p:ext>
    </p:extLst>
  </p:cSld>
  <p:clrMapOvr>
    <a:masterClrMapping/>
  </p:clrMapOvr>
  <p:extLst>
    <p:ext uri="{DCECCB84-F9BA-43D5-87BE-67443E8EF086}">
      <p15:sldGuideLst xmlns:p15="http://schemas.microsoft.com/office/powerpoint/2012/main">
        <p15:guide id="1" pos="208">
          <p15:clr>
            <a:srgbClr val="CCCCCC"/>
          </p15:clr>
        </p15:guide>
        <p15:guide id="2" pos="7472">
          <p15:clr>
            <a:srgbClr val="CCCCCC"/>
          </p15:clr>
        </p15:guide>
      </p15:sldGuideLst>
    </p:ext>
  </p:extLst>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userDrawn="1">
  <p:cSld name="1_Section Divider Alt">
    <p:bg>
      <p:bgPr>
        <a:solidFill>
          <a:srgbClr val="009BDB"/>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10A01E-DF31-B94D-94BE-4ECDF48E0CA8}"/>
              </a:ext>
            </a:extLst>
          </p:cNvPr>
          <p:cNvSpPr>
            <a:spLocks noGrp="1"/>
          </p:cNvSpPr>
          <p:nvPr>
            <p:ph type="title"/>
          </p:nvPr>
        </p:nvSpPr>
        <p:spPr>
          <a:xfrm>
            <a:off x="831850" y="3362700"/>
            <a:ext cx="10515600" cy="2436792"/>
          </a:xfrm>
          <a:prstGeom prst="rect">
            <a:avLst/>
          </a:prstGeom>
        </p:spPr>
        <p:txBody>
          <a:bodyPr lIns="0" bIns="0" anchor="b"/>
          <a:lstStyle>
            <a:lvl1pPr>
              <a:defRPr sz="6000">
                <a:solidFill>
                  <a:schemeClr val="bg1"/>
                </a:solidFill>
              </a:defRPr>
            </a:lvl1pPr>
          </a:lstStyle>
          <a:p>
            <a:r>
              <a:rPr lang="en-US"/>
              <a:t>Click to edit Master title style</a:t>
            </a:r>
          </a:p>
        </p:txBody>
      </p:sp>
      <p:pic>
        <p:nvPicPr>
          <p:cNvPr id="4" name="Picture 3"/>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11272" y="342685"/>
            <a:ext cx="2850036" cy="477381"/>
          </a:xfrm>
          <a:prstGeom prst="rect">
            <a:avLst/>
          </a:prstGeom>
        </p:spPr>
      </p:pic>
    </p:spTree>
    <p:extLst>
      <p:ext uri="{BB962C8B-B14F-4D97-AF65-F5344CB8AC3E}">
        <p14:creationId xmlns:p14="http://schemas.microsoft.com/office/powerpoint/2010/main" val="2828677165"/>
      </p:ext>
    </p:extLst>
  </p:cSld>
  <p:clrMapOvr>
    <a:masterClrMapping/>
  </p:clrMapOvr>
  <p:extLst>
    <p:ext uri="{DCECCB84-F9BA-43D5-87BE-67443E8EF086}">
      <p15:sldGuideLst xmlns:p15="http://schemas.microsoft.com/office/powerpoint/2012/main">
        <p15:guide id="1" pos="208">
          <p15:clr>
            <a:srgbClr val="CCCCCC"/>
          </p15:clr>
        </p15:guide>
        <p15:guide id="2" pos="7472">
          <p15:clr>
            <a:srgbClr val="CCCCCC"/>
          </p15:clr>
        </p15:guide>
      </p15:sldGuideLst>
    </p:ext>
  </p:extLst>
</p:sldLayout>
</file>

<file path=ppt/slideLayouts/slideLayout61.xml><?xml version="1.0" encoding="utf-8"?>
<p:sldLayout xmlns:a="http://schemas.openxmlformats.org/drawingml/2006/main" xmlns:r="http://schemas.openxmlformats.org/officeDocument/2006/relationships" xmlns:p="http://schemas.openxmlformats.org/presentationml/2006/main" userDrawn="1">
  <p:cSld name="Closing">
    <p:bg>
      <p:bgPr>
        <a:solidFill>
          <a:srgbClr val="687078"/>
        </a:solidFill>
        <a:effectLst/>
      </p:bgPr>
    </p:bg>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02A68D94-1AC2-4749-A0EC-AF7FBD0688C1}"/>
              </a:ext>
            </a:extLst>
          </p:cNvPr>
          <p:cNvSpPr>
            <a:spLocks noGrp="1"/>
          </p:cNvSpPr>
          <p:nvPr>
            <p:ph type="body" sz="quarter" idx="10" hasCustomPrompt="1"/>
          </p:nvPr>
        </p:nvSpPr>
        <p:spPr>
          <a:xfrm>
            <a:off x="682947" y="5278219"/>
            <a:ext cx="9421813" cy="1065213"/>
          </a:xfrm>
        </p:spPr>
        <p:txBody>
          <a:bodyPr anchor="b" anchorCtr="0">
            <a:normAutofit/>
          </a:bodyPr>
          <a:lstStyle>
            <a:lvl1pPr marL="0" indent="0">
              <a:buNone/>
              <a:defRPr sz="6000" b="1" i="0">
                <a:solidFill>
                  <a:schemeClr val="bg1"/>
                </a:solidFill>
                <a:latin typeface="Arial" panose="020B0604020202020204" pitchFamily="34" charset="0"/>
              </a:defRPr>
            </a:lvl1pPr>
          </a:lstStyle>
          <a:p>
            <a:pPr lvl="0"/>
            <a:r>
              <a:rPr lang="en-US"/>
              <a:t>Closing statement</a:t>
            </a:r>
          </a:p>
        </p:txBody>
      </p:sp>
      <p:pic>
        <p:nvPicPr>
          <p:cNvPr id="5" name="Picture 4"/>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11272" y="342685"/>
            <a:ext cx="2850036" cy="477381"/>
          </a:xfrm>
          <a:prstGeom prst="rect">
            <a:avLst/>
          </a:prstGeom>
        </p:spPr>
      </p:pic>
    </p:spTree>
    <p:extLst>
      <p:ext uri="{BB962C8B-B14F-4D97-AF65-F5344CB8AC3E}">
        <p14:creationId xmlns:p14="http://schemas.microsoft.com/office/powerpoint/2010/main" val="1762831906"/>
      </p:ext>
    </p:extLst>
  </p:cSld>
  <p:clrMapOvr>
    <a:masterClrMapping/>
  </p:clrMapOvr>
  <p:extLst>
    <p:ext uri="{DCECCB84-F9BA-43D5-87BE-67443E8EF086}">
      <p15:sldGuideLst xmlns:p15="http://schemas.microsoft.com/office/powerpoint/2012/main">
        <p15:guide id="1" pos="208">
          <p15:clr>
            <a:srgbClr val="CCCCCC"/>
          </p15:clr>
        </p15:guide>
        <p15:guide id="2" pos="7472">
          <p15:clr>
            <a:srgbClr val="CCCCCC"/>
          </p15:clr>
        </p15:guide>
      </p15:sldGuideLst>
    </p:ext>
  </p:extLst>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Title">
    <p:bg>
      <p:bgPr>
        <a:solidFill>
          <a:srgbClr val="89939C"/>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7FC975-48D4-E344-AA0E-6BF906D04B8F}"/>
              </a:ext>
            </a:extLst>
          </p:cNvPr>
          <p:cNvSpPr>
            <a:spLocks noGrp="1"/>
          </p:cNvSpPr>
          <p:nvPr>
            <p:ph type="title"/>
          </p:nvPr>
        </p:nvSpPr>
        <p:spPr>
          <a:xfrm>
            <a:off x="5280951" y="3302241"/>
            <a:ext cx="6432630" cy="1605426"/>
          </a:xfrm>
        </p:spPr>
        <p:txBody>
          <a:bodyPr lIns="0" tIns="91440" rIns="0" bIns="0" anchor="t" anchorCtr="0">
            <a:normAutofit/>
          </a:bodyPr>
          <a:lstStyle>
            <a:lvl1pPr>
              <a:lnSpc>
                <a:spcPts val="3600"/>
              </a:lnSpc>
              <a:defRPr sz="3600">
                <a:solidFill>
                  <a:srgbClr val="F1F4F7"/>
                </a:solidFill>
              </a:defRPr>
            </a:lvl1pPr>
          </a:lstStyle>
          <a:p>
            <a:r>
              <a:rPr lang="en-US"/>
              <a:t>Click to edit Master title style</a:t>
            </a:r>
          </a:p>
        </p:txBody>
      </p:sp>
      <p:cxnSp>
        <p:nvCxnSpPr>
          <p:cNvPr id="3" name="Straight Connector 2">
            <a:extLst>
              <a:ext uri="{FF2B5EF4-FFF2-40B4-BE49-F238E27FC236}">
                <a16:creationId xmlns:a16="http://schemas.microsoft.com/office/drawing/2014/main" id="{25822FE9-D507-C840-A53B-A87F0DAB04F1}"/>
              </a:ext>
            </a:extLst>
          </p:cNvPr>
          <p:cNvCxnSpPr/>
          <p:nvPr userDrawn="1"/>
        </p:nvCxnSpPr>
        <p:spPr>
          <a:xfrm>
            <a:off x="0" y="3277363"/>
            <a:ext cx="121920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5" name="Text Placeholder 4">
            <a:extLst>
              <a:ext uri="{FF2B5EF4-FFF2-40B4-BE49-F238E27FC236}">
                <a16:creationId xmlns:a16="http://schemas.microsoft.com/office/drawing/2014/main" id="{FD3040F0-F99F-E542-942E-C6B8AD8A7537}"/>
              </a:ext>
            </a:extLst>
          </p:cNvPr>
          <p:cNvSpPr>
            <a:spLocks noGrp="1"/>
          </p:cNvSpPr>
          <p:nvPr>
            <p:ph type="body" sz="quarter" idx="10" hasCustomPrompt="1"/>
          </p:nvPr>
        </p:nvSpPr>
        <p:spPr>
          <a:xfrm>
            <a:off x="5280951" y="5184774"/>
            <a:ext cx="6432630" cy="1181301"/>
          </a:xfrm>
        </p:spPr>
        <p:txBody>
          <a:bodyPr lIns="0">
            <a:normAutofit/>
          </a:bodyPr>
          <a:lstStyle>
            <a:lvl1pPr marL="0" indent="0">
              <a:lnSpc>
                <a:spcPts val="2400"/>
              </a:lnSpc>
              <a:buNone/>
              <a:defRPr sz="2000" b="1" i="0">
                <a:solidFill>
                  <a:srgbClr val="F1F4F7"/>
                </a:solidFill>
                <a:latin typeface="Arial" panose="020B0604020202020204" pitchFamily="34" charset="0"/>
              </a:defRPr>
            </a:lvl1pPr>
          </a:lstStyle>
          <a:p>
            <a:pPr lvl="0"/>
            <a:r>
              <a:rPr lang="en-US"/>
              <a:t>Speaker Name and Title</a:t>
            </a:r>
          </a:p>
        </p:txBody>
      </p:sp>
      <p:sp>
        <p:nvSpPr>
          <p:cNvPr id="7" name="Text Placeholder 6">
            <a:extLst>
              <a:ext uri="{FF2B5EF4-FFF2-40B4-BE49-F238E27FC236}">
                <a16:creationId xmlns:a16="http://schemas.microsoft.com/office/drawing/2014/main" id="{54317654-C294-EF48-A819-903B7082F7C6}"/>
              </a:ext>
            </a:extLst>
          </p:cNvPr>
          <p:cNvSpPr>
            <a:spLocks noGrp="1"/>
          </p:cNvSpPr>
          <p:nvPr>
            <p:ph type="body" sz="quarter" idx="11" hasCustomPrompt="1"/>
          </p:nvPr>
        </p:nvSpPr>
        <p:spPr>
          <a:xfrm>
            <a:off x="8738245" y="491925"/>
            <a:ext cx="2998486" cy="416422"/>
          </a:xfrm>
        </p:spPr>
        <p:txBody>
          <a:bodyPr anchor="ctr" anchorCtr="0">
            <a:normAutofit/>
          </a:bodyPr>
          <a:lstStyle>
            <a:lvl1pPr marL="0" indent="0" algn="r">
              <a:buNone/>
              <a:defRPr sz="2000" b="1" i="0">
                <a:solidFill>
                  <a:srgbClr val="F1F4F7"/>
                </a:solidFill>
                <a:latin typeface="Arial" panose="020B0604020202020204" pitchFamily="34" charset="0"/>
              </a:defRPr>
            </a:lvl1pPr>
          </a:lstStyle>
          <a:p>
            <a:pPr lvl="0"/>
            <a:r>
              <a:rPr lang="en-US"/>
              <a:t>Date</a:t>
            </a:r>
          </a:p>
        </p:txBody>
      </p:sp>
      <p:sp>
        <p:nvSpPr>
          <p:cNvPr id="10" name="Text Placeholder 8">
            <a:extLst>
              <a:ext uri="{FF2B5EF4-FFF2-40B4-BE49-F238E27FC236}">
                <a16:creationId xmlns:a16="http://schemas.microsoft.com/office/drawing/2014/main" id="{80314010-54D2-C64E-8187-349281B7F31C}"/>
              </a:ext>
            </a:extLst>
          </p:cNvPr>
          <p:cNvSpPr>
            <a:spLocks noGrp="1"/>
          </p:cNvSpPr>
          <p:nvPr>
            <p:ph type="body" sz="quarter" idx="12" hasCustomPrompt="1"/>
          </p:nvPr>
        </p:nvSpPr>
        <p:spPr>
          <a:xfrm>
            <a:off x="3528274" y="425753"/>
            <a:ext cx="2998486" cy="1582738"/>
          </a:xfrm>
        </p:spPr>
        <p:txBody>
          <a:bodyPr>
            <a:normAutofit/>
          </a:bodyPr>
          <a:lstStyle>
            <a:lvl1pPr marL="0" indent="0">
              <a:buNone/>
              <a:defRPr sz="1800" b="1" i="0">
                <a:solidFill>
                  <a:schemeClr val="bg1"/>
                </a:solidFill>
                <a:latin typeface="Arial" panose="020B0604020202020204" pitchFamily="34" charset="0"/>
              </a:defRPr>
            </a:lvl1pPr>
          </a:lstStyle>
          <a:p>
            <a:pPr lvl="0"/>
            <a:r>
              <a:rPr lang="en-US"/>
              <a:t>(Optional) Center, Program, or Division Name</a:t>
            </a:r>
          </a:p>
        </p:txBody>
      </p:sp>
      <p:sp>
        <p:nvSpPr>
          <p:cNvPr id="4" name="Rectangle 3"/>
          <p:cNvSpPr/>
          <p:nvPr userDrawn="1"/>
        </p:nvSpPr>
        <p:spPr bwMode="gray">
          <a:xfrm>
            <a:off x="6972300" y="6590007"/>
            <a:ext cx="2819400" cy="240711"/>
          </a:xfrm>
          <a:prstGeom prst="rect">
            <a:avLst/>
          </a:prstGeom>
          <a:solidFill>
            <a:srgbClr val="89939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pic>
        <p:nvPicPr>
          <p:cNvPr id="9" name="Picture 8"/>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11272" y="342685"/>
            <a:ext cx="2850036" cy="477381"/>
          </a:xfrm>
          <a:prstGeom prst="rect">
            <a:avLst/>
          </a:prstGeom>
        </p:spPr>
      </p:pic>
    </p:spTree>
    <p:extLst>
      <p:ext uri="{BB962C8B-B14F-4D97-AF65-F5344CB8AC3E}">
        <p14:creationId xmlns:p14="http://schemas.microsoft.com/office/powerpoint/2010/main" val="2681348142"/>
      </p:ext>
    </p:extLst>
  </p:cSld>
  <p:clrMapOvr>
    <a:masterClrMapping/>
  </p:clrMapOvr>
  <p:extLst>
    <p:ext uri="{DCECCB84-F9BA-43D5-87BE-67443E8EF086}">
      <p15:sldGuideLst xmlns:p15="http://schemas.microsoft.com/office/powerpoint/2012/main">
        <p15:guide id="1" pos="208">
          <p15:clr>
            <a:srgbClr val="CCCCCC"/>
          </p15:clr>
        </p15:guide>
        <p15:guide id="2" pos="7472">
          <p15:clr>
            <a:srgbClr val="CCCCCC"/>
          </p15:clr>
        </p15:guide>
      </p15:sldGuideLst>
    </p:ext>
  </p:extLst>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Title with Picture">
    <p:bg>
      <p:bgPr>
        <a:solidFill>
          <a:srgbClr val="181A1C"/>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B14CAA46-A955-2041-9170-6DF9BA57BD7B}"/>
              </a:ext>
            </a:extLst>
          </p:cNvPr>
          <p:cNvSpPr>
            <a:spLocks noGrp="1"/>
          </p:cNvSpPr>
          <p:nvPr>
            <p:ph type="pic" sz="quarter" idx="12"/>
          </p:nvPr>
        </p:nvSpPr>
        <p:spPr>
          <a:xfrm>
            <a:off x="0" y="0"/>
            <a:ext cx="12192000" cy="6858000"/>
          </a:xfrm>
        </p:spPr>
        <p:txBody>
          <a:bodyPr>
            <a:normAutofit/>
          </a:bodyPr>
          <a:lstStyle>
            <a:lvl1pPr marL="914400" indent="-457200" algn="l">
              <a:buFont typeface="+mj-lt"/>
              <a:buAutoNum type="arabicPeriod"/>
              <a:defRPr sz="1800">
                <a:solidFill>
                  <a:schemeClr val="bg1"/>
                </a:solidFill>
                <a:latin typeface="Times" pitchFamily="2" charset="0"/>
              </a:defRPr>
            </a:lvl1pPr>
          </a:lstStyle>
          <a:p>
            <a:r>
              <a:rPr lang="en-US"/>
              <a:t>Click icon to add picture</a:t>
            </a:r>
          </a:p>
        </p:txBody>
      </p:sp>
      <p:sp>
        <p:nvSpPr>
          <p:cNvPr id="2" name="Title 1">
            <a:extLst>
              <a:ext uri="{FF2B5EF4-FFF2-40B4-BE49-F238E27FC236}">
                <a16:creationId xmlns:a16="http://schemas.microsoft.com/office/drawing/2014/main" id="{8B7FC975-48D4-E344-AA0E-6BF906D04B8F}"/>
              </a:ext>
            </a:extLst>
          </p:cNvPr>
          <p:cNvSpPr>
            <a:spLocks noGrp="1"/>
          </p:cNvSpPr>
          <p:nvPr>
            <p:ph type="title"/>
          </p:nvPr>
        </p:nvSpPr>
        <p:spPr>
          <a:xfrm>
            <a:off x="5280951" y="3302241"/>
            <a:ext cx="6432630" cy="1605426"/>
          </a:xfrm>
        </p:spPr>
        <p:txBody>
          <a:bodyPr lIns="0" tIns="91440" rIns="0" bIns="0" anchor="t" anchorCtr="0">
            <a:normAutofit/>
          </a:bodyPr>
          <a:lstStyle>
            <a:lvl1pPr>
              <a:lnSpc>
                <a:spcPts val="3600"/>
              </a:lnSpc>
              <a:defRPr sz="3600">
                <a:solidFill>
                  <a:srgbClr val="F1F4F7"/>
                </a:solidFill>
              </a:defRPr>
            </a:lvl1pPr>
          </a:lstStyle>
          <a:p>
            <a:r>
              <a:rPr lang="en-US"/>
              <a:t>Click to edit Master title style</a:t>
            </a:r>
          </a:p>
        </p:txBody>
      </p:sp>
      <p:cxnSp>
        <p:nvCxnSpPr>
          <p:cNvPr id="3" name="Straight Connector 2">
            <a:extLst>
              <a:ext uri="{FF2B5EF4-FFF2-40B4-BE49-F238E27FC236}">
                <a16:creationId xmlns:a16="http://schemas.microsoft.com/office/drawing/2014/main" id="{25822FE9-D507-C840-A53B-A87F0DAB04F1}"/>
              </a:ext>
            </a:extLst>
          </p:cNvPr>
          <p:cNvCxnSpPr/>
          <p:nvPr userDrawn="1"/>
        </p:nvCxnSpPr>
        <p:spPr>
          <a:xfrm>
            <a:off x="0" y="3277363"/>
            <a:ext cx="121920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5" name="Text Placeholder 4">
            <a:extLst>
              <a:ext uri="{FF2B5EF4-FFF2-40B4-BE49-F238E27FC236}">
                <a16:creationId xmlns:a16="http://schemas.microsoft.com/office/drawing/2014/main" id="{FD3040F0-F99F-E542-942E-C6B8AD8A7537}"/>
              </a:ext>
            </a:extLst>
          </p:cNvPr>
          <p:cNvSpPr>
            <a:spLocks noGrp="1"/>
          </p:cNvSpPr>
          <p:nvPr>
            <p:ph type="body" sz="quarter" idx="10" hasCustomPrompt="1"/>
          </p:nvPr>
        </p:nvSpPr>
        <p:spPr>
          <a:xfrm>
            <a:off x="5280951" y="5184774"/>
            <a:ext cx="6432630" cy="1181301"/>
          </a:xfrm>
        </p:spPr>
        <p:txBody>
          <a:bodyPr lIns="0">
            <a:normAutofit/>
          </a:bodyPr>
          <a:lstStyle>
            <a:lvl1pPr marL="0" indent="0">
              <a:lnSpc>
                <a:spcPts val="2400"/>
              </a:lnSpc>
              <a:buNone/>
              <a:defRPr sz="2000" b="1" i="0">
                <a:solidFill>
                  <a:srgbClr val="F1F4F7"/>
                </a:solidFill>
                <a:latin typeface="Arial" panose="020B0604020202020204" pitchFamily="34" charset="0"/>
              </a:defRPr>
            </a:lvl1pPr>
          </a:lstStyle>
          <a:p>
            <a:pPr lvl="0"/>
            <a:r>
              <a:rPr lang="en-US"/>
              <a:t>Speaker Name and Title</a:t>
            </a:r>
          </a:p>
        </p:txBody>
      </p:sp>
      <p:sp>
        <p:nvSpPr>
          <p:cNvPr id="7" name="Text Placeholder 6">
            <a:extLst>
              <a:ext uri="{FF2B5EF4-FFF2-40B4-BE49-F238E27FC236}">
                <a16:creationId xmlns:a16="http://schemas.microsoft.com/office/drawing/2014/main" id="{54317654-C294-EF48-A819-903B7082F7C6}"/>
              </a:ext>
            </a:extLst>
          </p:cNvPr>
          <p:cNvSpPr>
            <a:spLocks noGrp="1"/>
          </p:cNvSpPr>
          <p:nvPr>
            <p:ph type="body" sz="quarter" idx="11" hasCustomPrompt="1"/>
          </p:nvPr>
        </p:nvSpPr>
        <p:spPr>
          <a:xfrm>
            <a:off x="8738245" y="491925"/>
            <a:ext cx="2998486" cy="416422"/>
          </a:xfrm>
        </p:spPr>
        <p:txBody>
          <a:bodyPr anchor="ctr" anchorCtr="0">
            <a:normAutofit/>
          </a:bodyPr>
          <a:lstStyle>
            <a:lvl1pPr marL="0" indent="0" algn="r">
              <a:buNone/>
              <a:defRPr sz="2000" b="1" i="0">
                <a:solidFill>
                  <a:srgbClr val="F1F4F7"/>
                </a:solidFill>
                <a:latin typeface="Arial" panose="020B0604020202020204" pitchFamily="34" charset="0"/>
              </a:defRPr>
            </a:lvl1pPr>
          </a:lstStyle>
          <a:p>
            <a:pPr lvl="0"/>
            <a:r>
              <a:rPr lang="en-US"/>
              <a:t>Date</a:t>
            </a:r>
          </a:p>
        </p:txBody>
      </p:sp>
      <p:sp>
        <p:nvSpPr>
          <p:cNvPr id="10" name="Text Placeholder 8">
            <a:extLst>
              <a:ext uri="{FF2B5EF4-FFF2-40B4-BE49-F238E27FC236}">
                <a16:creationId xmlns:a16="http://schemas.microsoft.com/office/drawing/2014/main" id="{5A04659C-9D48-E843-9CF9-9183C7BF9195}"/>
              </a:ext>
            </a:extLst>
          </p:cNvPr>
          <p:cNvSpPr>
            <a:spLocks noGrp="1"/>
          </p:cNvSpPr>
          <p:nvPr>
            <p:ph type="body" sz="quarter" idx="13" hasCustomPrompt="1"/>
          </p:nvPr>
        </p:nvSpPr>
        <p:spPr>
          <a:xfrm>
            <a:off x="3528274" y="425753"/>
            <a:ext cx="2998486" cy="1582738"/>
          </a:xfrm>
        </p:spPr>
        <p:txBody>
          <a:bodyPr>
            <a:normAutofit/>
          </a:bodyPr>
          <a:lstStyle>
            <a:lvl1pPr marL="0" indent="0">
              <a:buNone/>
              <a:defRPr sz="1800" b="1" i="0">
                <a:solidFill>
                  <a:schemeClr val="bg1"/>
                </a:solidFill>
                <a:latin typeface="Arial" panose="020B0604020202020204" pitchFamily="34" charset="0"/>
              </a:defRPr>
            </a:lvl1pPr>
          </a:lstStyle>
          <a:p>
            <a:pPr lvl="0"/>
            <a:r>
              <a:rPr lang="en-US"/>
              <a:t>(Optional) Center, Program, or Division Name</a:t>
            </a:r>
          </a:p>
        </p:txBody>
      </p:sp>
      <p:sp>
        <p:nvSpPr>
          <p:cNvPr id="9" name="Rectangle 8"/>
          <p:cNvSpPr/>
          <p:nvPr userDrawn="1"/>
        </p:nvSpPr>
        <p:spPr bwMode="gray">
          <a:xfrm>
            <a:off x="6972300" y="6590007"/>
            <a:ext cx="2819400" cy="240711"/>
          </a:xfrm>
          <a:prstGeom prst="rect">
            <a:avLst/>
          </a:prstGeom>
          <a:solidFill>
            <a:srgbClr val="181A1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pic>
        <p:nvPicPr>
          <p:cNvPr id="11" name="Picture 10"/>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11272" y="342685"/>
            <a:ext cx="2850036" cy="477381"/>
          </a:xfrm>
          <a:prstGeom prst="rect">
            <a:avLst/>
          </a:prstGeom>
        </p:spPr>
      </p:pic>
    </p:spTree>
    <p:extLst>
      <p:ext uri="{BB962C8B-B14F-4D97-AF65-F5344CB8AC3E}">
        <p14:creationId xmlns:p14="http://schemas.microsoft.com/office/powerpoint/2010/main" val="2406063597"/>
      </p:ext>
    </p:extLst>
  </p:cSld>
  <p:clrMapOvr>
    <a:masterClrMapping/>
  </p:clrMapOvr>
  <p:extLst>
    <p:ext uri="{DCECCB84-F9BA-43D5-87BE-67443E8EF086}">
      <p15:sldGuideLst xmlns:p15="http://schemas.microsoft.com/office/powerpoint/2012/main">
        <p15:guide id="1" orient="horz" pos="2064">
          <p15:clr>
            <a:srgbClr val="FBAE40"/>
          </p15:clr>
        </p15:guide>
        <p15:guide id="2" pos="3312">
          <p15:clr>
            <a:srgbClr val="FBAE40"/>
          </p15:clr>
        </p15:guide>
      </p15:sldGuideLst>
    </p:ext>
  </p:extLst>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1_Single Talking Point">
    <p:bg>
      <p:bgPr>
        <a:solidFill>
          <a:schemeClr val="bg1"/>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7B920ED7-C5A1-2544-9572-F2AF41CB5A8C}"/>
              </a:ext>
            </a:extLst>
          </p:cNvPr>
          <p:cNvSpPr/>
          <p:nvPr userDrawn="1"/>
        </p:nvSpPr>
        <p:spPr>
          <a:xfrm>
            <a:off x="0" y="0"/>
            <a:ext cx="12192000" cy="6145823"/>
          </a:xfrm>
          <a:prstGeom prst="rect">
            <a:avLst/>
          </a:prstGeom>
          <a:solidFill>
            <a:srgbClr val="F1F4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6720275F-86FC-8540-8EC3-BB1C02C04F52}"/>
              </a:ext>
            </a:extLst>
          </p:cNvPr>
          <p:cNvSpPr>
            <a:spLocks noGrp="1"/>
          </p:cNvSpPr>
          <p:nvPr>
            <p:ph type="title" hasCustomPrompt="1"/>
          </p:nvPr>
        </p:nvSpPr>
        <p:spPr>
          <a:xfrm>
            <a:off x="838200" y="365125"/>
            <a:ext cx="8004858" cy="4461518"/>
          </a:xfrm>
        </p:spPr>
        <p:txBody>
          <a:bodyPr>
            <a:normAutofit/>
          </a:bodyPr>
          <a:lstStyle>
            <a:lvl1pPr>
              <a:lnSpc>
                <a:spcPts val="4000"/>
              </a:lnSpc>
              <a:defRPr sz="4000">
                <a:solidFill>
                  <a:srgbClr val="181A1C"/>
                </a:solidFill>
              </a:defRPr>
            </a:lvl1pPr>
          </a:lstStyle>
          <a:p>
            <a:r>
              <a:rPr lang="en-US"/>
              <a:t>Single talking point</a:t>
            </a:r>
          </a:p>
        </p:txBody>
      </p:sp>
      <p:cxnSp>
        <p:nvCxnSpPr>
          <p:cNvPr id="7" name="Straight Connector 6">
            <a:extLst>
              <a:ext uri="{FF2B5EF4-FFF2-40B4-BE49-F238E27FC236}">
                <a16:creationId xmlns:a16="http://schemas.microsoft.com/office/drawing/2014/main" id="{B4B70EEE-40E6-C540-A277-FA92F80A0C99}"/>
              </a:ext>
            </a:extLst>
          </p:cNvPr>
          <p:cNvCxnSpPr/>
          <p:nvPr userDrawn="1"/>
        </p:nvCxnSpPr>
        <p:spPr>
          <a:xfrm>
            <a:off x="0" y="6142367"/>
            <a:ext cx="12192000" cy="0"/>
          </a:xfrm>
          <a:prstGeom prst="line">
            <a:avLst/>
          </a:prstGeom>
          <a:ln>
            <a:solidFill>
              <a:srgbClr val="181A1C"/>
            </a:solidFill>
          </a:ln>
        </p:spPr>
        <p:style>
          <a:lnRef idx="1">
            <a:schemeClr val="accent1"/>
          </a:lnRef>
          <a:fillRef idx="0">
            <a:schemeClr val="accent1"/>
          </a:fillRef>
          <a:effectRef idx="0">
            <a:schemeClr val="accent1"/>
          </a:effectRef>
          <a:fontRef idx="minor">
            <a:schemeClr val="tx1"/>
          </a:fontRef>
        </p:style>
      </p:cxnSp>
      <p:pic>
        <p:nvPicPr>
          <p:cNvPr id="8" name="Picture 7">
            <a:extLst>
              <a:ext uri="{FF2B5EF4-FFF2-40B4-BE49-F238E27FC236}">
                <a16:creationId xmlns:a16="http://schemas.microsoft.com/office/drawing/2014/main" id="{9DE8D747-B65F-8E49-AC3E-DDF6EDC1E523}"/>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8554655" y="214005"/>
            <a:ext cx="3429000" cy="3429000"/>
          </a:xfrm>
          <a:prstGeom prst="rect">
            <a:avLst/>
          </a:prstGeom>
        </p:spPr>
      </p:pic>
      <p:pic>
        <p:nvPicPr>
          <p:cNvPr id="9" name="Picture 8"/>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277587" y="6392206"/>
            <a:ext cx="2302327" cy="385640"/>
          </a:xfrm>
          <a:prstGeom prst="rect">
            <a:avLst/>
          </a:prstGeom>
        </p:spPr>
      </p:pic>
    </p:spTree>
    <p:extLst>
      <p:ext uri="{BB962C8B-B14F-4D97-AF65-F5344CB8AC3E}">
        <p14:creationId xmlns:p14="http://schemas.microsoft.com/office/powerpoint/2010/main" val="3625966596"/>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2_Single Talking Point">
    <p:bg>
      <p:bgPr>
        <a:solidFill>
          <a:schemeClr val="bg1"/>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7B920ED7-C5A1-2544-9572-F2AF41CB5A8C}"/>
              </a:ext>
            </a:extLst>
          </p:cNvPr>
          <p:cNvSpPr/>
          <p:nvPr userDrawn="1"/>
        </p:nvSpPr>
        <p:spPr>
          <a:xfrm>
            <a:off x="0" y="0"/>
            <a:ext cx="12192000" cy="6145823"/>
          </a:xfrm>
          <a:prstGeom prst="rect">
            <a:avLst/>
          </a:prstGeom>
          <a:solidFill>
            <a:srgbClr val="181A1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6720275F-86FC-8540-8EC3-BB1C02C04F52}"/>
              </a:ext>
            </a:extLst>
          </p:cNvPr>
          <p:cNvSpPr>
            <a:spLocks noGrp="1"/>
          </p:cNvSpPr>
          <p:nvPr>
            <p:ph type="title" hasCustomPrompt="1"/>
          </p:nvPr>
        </p:nvSpPr>
        <p:spPr>
          <a:xfrm>
            <a:off x="838200" y="365125"/>
            <a:ext cx="8004858" cy="4461518"/>
          </a:xfrm>
        </p:spPr>
        <p:txBody>
          <a:bodyPr>
            <a:normAutofit/>
          </a:bodyPr>
          <a:lstStyle>
            <a:lvl1pPr>
              <a:lnSpc>
                <a:spcPts val="4000"/>
              </a:lnSpc>
              <a:defRPr sz="4000">
                <a:solidFill>
                  <a:srgbClr val="009BDB"/>
                </a:solidFill>
              </a:defRPr>
            </a:lvl1pPr>
          </a:lstStyle>
          <a:p>
            <a:r>
              <a:rPr lang="en-US"/>
              <a:t>Single talking point</a:t>
            </a:r>
          </a:p>
        </p:txBody>
      </p:sp>
      <p:pic>
        <p:nvPicPr>
          <p:cNvPr id="4" name="Picture 3">
            <a:extLst>
              <a:ext uri="{FF2B5EF4-FFF2-40B4-BE49-F238E27FC236}">
                <a16:creationId xmlns:a16="http://schemas.microsoft.com/office/drawing/2014/main" id="{D0469804-59D3-3C43-828B-D58740383919}"/>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8554655" y="214005"/>
            <a:ext cx="3429000" cy="3429000"/>
          </a:xfrm>
          <a:prstGeom prst="rect">
            <a:avLst/>
          </a:prstGeom>
        </p:spPr>
      </p:pic>
      <p:cxnSp>
        <p:nvCxnSpPr>
          <p:cNvPr id="7" name="Straight Connector 6">
            <a:extLst>
              <a:ext uri="{FF2B5EF4-FFF2-40B4-BE49-F238E27FC236}">
                <a16:creationId xmlns:a16="http://schemas.microsoft.com/office/drawing/2014/main" id="{B4B70EEE-40E6-C540-A277-FA92F80A0C99}"/>
              </a:ext>
            </a:extLst>
          </p:cNvPr>
          <p:cNvCxnSpPr/>
          <p:nvPr userDrawn="1"/>
        </p:nvCxnSpPr>
        <p:spPr>
          <a:xfrm>
            <a:off x="0" y="6142367"/>
            <a:ext cx="12192000" cy="0"/>
          </a:xfrm>
          <a:prstGeom prst="line">
            <a:avLst/>
          </a:prstGeom>
          <a:ln>
            <a:solidFill>
              <a:srgbClr val="181A1C"/>
            </a:solidFill>
          </a:ln>
        </p:spPr>
        <p:style>
          <a:lnRef idx="1">
            <a:schemeClr val="accent1"/>
          </a:lnRef>
          <a:fillRef idx="0">
            <a:schemeClr val="accent1"/>
          </a:fillRef>
          <a:effectRef idx="0">
            <a:schemeClr val="accent1"/>
          </a:effectRef>
          <a:fontRef idx="minor">
            <a:schemeClr val="tx1"/>
          </a:fontRef>
        </p:style>
      </p:cxnSp>
      <p:pic>
        <p:nvPicPr>
          <p:cNvPr id="8" name="Picture 7"/>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277587" y="6392206"/>
            <a:ext cx="2302327" cy="385640"/>
          </a:xfrm>
          <a:prstGeom prst="rect">
            <a:avLst/>
          </a:prstGeom>
        </p:spPr>
      </p:pic>
    </p:spTree>
    <p:extLst>
      <p:ext uri="{BB962C8B-B14F-4D97-AF65-F5344CB8AC3E}">
        <p14:creationId xmlns:p14="http://schemas.microsoft.com/office/powerpoint/2010/main" val="2878854725"/>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1_Closing">
    <p:bg>
      <p:bgPr>
        <a:solidFill>
          <a:srgbClr val="181A1C"/>
        </a:solidFill>
        <a:effectLst/>
      </p:bgPr>
    </p:bg>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02A68D94-1AC2-4749-A0EC-AF7FBD0688C1}"/>
              </a:ext>
            </a:extLst>
          </p:cNvPr>
          <p:cNvSpPr>
            <a:spLocks noGrp="1"/>
          </p:cNvSpPr>
          <p:nvPr>
            <p:ph type="body" sz="quarter" idx="10" hasCustomPrompt="1"/>
          </p:nvPr>
        </p:nvSpPr>
        <p:spPr>
          <a:xfrm>
            <a:off x="682947" y="5278219"/>
            <a:ext cx="9421813" cy="1065213"/>
          </a:xfrm>
        </p:spPr>
        <p:txBody>
          <a:bodyPr anchor="b" anchorCtr="0">
            <a:normAutofit/>
          </a:bodyPr>
          <a:lstStyle>
            <a:lvl1pPr marL="0" indent="0">
              <a:buNone/>
              <a:defRPr sz="6000" b="1" i="0">
                <a:solidFill>
                  <a:srgbClr val="009BDB"/>
                </a:solidFill>
                <a:latin typeface="Arial" panose="020B0604020202020204" pitchFamily="34" charset="0"/>
              </a:defRPr>
            </a:lvl1pPr>
          </a:lstStyle>
          <a:p>
            <a:pPr lvl="0"/>
            <a:r>
              <a:rPr lang="en-US"/>
              <a:t>Closing statement</a:t>
            </a:r>
          </a:p>
        </p:txBody>
      </p:sp>
      <p:pic>
        <p:nvPicPr>
          <p:cNvPr id="5" name="Picture 4"/>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411272" y="342685"/>
            <a:ext cx="2850036" cy="477381"/>
          </a:xfrm>
          <a:prstGeom prst="rect">
            <a:avLst/>
          </a:prstGeom>
        </p:spPr>
      </p:pic>
    </p:spTree>
    <p:custDataLst>
      <p:tags r:id="rId1"/>
    </p:custDataLst>
    <p:extLst>
      <p:ext uri="{BB962C8B-B14F-4D97-AF65-F5344CB8AC3E}">
        <p14:creationId xmlns:p14="http://schemas.microsoft.com/office/powerpoint/2010/main" val="2415540006"/>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1_Blank">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52253299"/>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B7EA8D-FF6D-2835-A3DE-3B01EFC5A169}"/>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7DEC1D22-4E9D-68EB-1CB0-960EF543F4BC}"/>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135B951-F800-C744-3E4A-BC74BEA3781A}"/>
              </a:ext>
            </a:extLst>
          </p:cNvPr>
          <p:cNvSpPr>
            <a:spLocks noGrp="1"/>
          </p:cNvSpPr>
          <p:nvPr>
            <p:ph type="dt" sz="half" idx="10"/>
          </p:nvPr>
        </p:nvSpPr>
        <p:spPr/>
        <p:txBody>
          <a:bodyPr/>
          <a:lstStyle/>
          <a:p>
            <a:fld id="{DE634234-8E63-BD49-8CD3-F09F0FAC4A4B}" type="datetimeFigureOut">
              <a:rPr lang="en-US" smtClean="0"/>
              <a:t>5/22/26</a:t>
            </a:fld>
            <a:endParaRPr lang="en-US"/>
          </a:p>
        </p:txBody>
      </p:sp>
      <p:sp>
        <p:nvSpPr>
          <p:cNvPr id="5" name="Footer Placeholder 4">
            <a:extLst>
              <a:ext uri="{FF2B5EF4-FFF2-40B4-BE49-F238E27FC236}">
                <a16:creationId xmlns:a16="http://schemas.microsoft.com/office/drawing/2014/main" id="{A0592145-34BD-B98F-BFB2-E1531CE7AA69}"/>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32B64BA-13E2-283A-1A1A-5C12B8616B94}"/>
              </a:ext>
            </a:extLst>
          </p:cNvPr>
          <p:cNvSpPr>
            <a:spLocks noGrp="1"/>
          </p:cNvSpPr>
          <p:nvPr>
            <p:ph type="sldNum" sz="quarter" idx="12"/>
          </p:nvPr>
        </p:nvSpPr>
        <p:spPr/>
        <p:txBody>
          <a:bodyPr/>
          <a:lstStyle/>
          <a:p>
            <a:fld id="{5FACD765-62B6-AB41-A909-5D99359709F4}" type="slidenum">
              <a:rPr lang="en-US" smtClean="0"/>
              <a:t>‹#›</a:t>
            </a:fld>
            <a:endParaRPr lang="en-US"/>
          </a:p>
        </p:txBody>
      </p:sp>
    </p:spTree>
    <p:extLst>
      <p:ext uri="{BB962C8B-B14F-4D97-AF65-F5344CB8AC3E}">
        <p14:creationId xmlns:p14="http://schemas.microsoft.com/office/powerpoint/2010/main" val="342472757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With subtitle and observation box">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43B131C-746B-39C7-7312-75C7B13BBCEF}"/>
              </a:ext>
            </a:extLst>
          </p:cNvPr>
          <p:cNvGraphicFramePr>
            <a:graphicFrameLocks noChangeAspect="1"/>
          </p:cNvGraphicFramePr>
          <p:nvPr userDrawn="1">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B43B131C-746B-39C7-7312-75C7B13BBCE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Footer Placeholder 2">
            <a:extLst>
              <a:ext uri="{FF2B5EF4-FFF2-40B4-BE49-F238E27FC236}">
                <a16:creationId xmlns:a16="http://schemas.microsoft.com/office/drawing/2014/main" id="{1C264867-586E-1C64-451B-C7C39742C700}"/>
              </a:ext>
            </a:extLst>
          </p:cNvPr>
          <p:cNvSpPr>
            <a:spLocks noGrp="1"/>
          </p:cNvSpPr>
          <p:nvPr>
            <p:ph type="ftr" sz="quarter" idx="10"/>
          </p:nvPr>
        </p:nvSpPr>
        <p:spPr/>
        <p:txBody>
          <a:bodyPr/>
          <a:lstStyle/>
          <a:p>
            <a:pPr marL="0" indent="0">
              <a:spcBef>
                <a:spcPts val="0"/>
              </a:spcBef>
              <a:buNone/>
            </a:pPr>
            <a:r>
              <a:rPr lang="en-US" sz="800">
                <a:solidFill>
                  <a:srgbClr val="000000"/>
                </a:solidFill>
              </a:rPr>
              <a:t>Source: Name with link (year)</a:t>
            </a:r>
          </a:p>
          <a:p>
            <a:pPr marL="0" indent="0">
              <a:spcBef>
                <a:spcPts val="0"/>
              </a:spcBef>
              <a:buNone/>
            </a:pPr>
            <a:r>
              <a:rPr lang="en-US" sz="800">
                <a:solidFill>
                  <a:srgbClr val="000000"/>
                </a:solidFill>
              </a:rPr>
              <a:t>Credit: Names (date); share/adapt </a:t>
            </a:r>
            <a:r>
              <a:rPr lang="en-US" sz="800">
                <a:solidFill>
                  <a:srgbClr val="000000"/>
                </a:solidFill>
                <a:hlinkClick r:id="rId5"/>
              </a:rPr>
              <a:t>with attribution</a:t>
            </a:r>
            <a:r>
              <a:rPr lang="en-US" sz="800">
                <a:solidFill>
                  <a:srgbClr val="000000"/>
                </a:solidFill>
              </a:rPr>
              <a:t>. Contact: </a:t>
            </a:r>
            <a:r>
              <a:rPr lang="en-US" sz="800">
                <a:solidFill>
                  <a:srgbClr val="000000"/>
                </a:solidFill>
                <a:hlinkClick r:id="rId6"/>
              </a:rPr>
              <a:t>gwagner@columbia.edu</a:t>
            </a:r>
            <a:r>
              <a:rPr lang="en-US" sz="800">
                <a:solidFill>
                  <a:srgbClr val="000000"/>
                </a:solidFill>
              </a:rPr>
              <a:t> </a:t>
            </a:r>
          </a:p>
        </p:txBody>
      </p:sp>
      <p:sp>
        <p:nvSpPr>
          <p:cNvPr id="7" name="Content Placeholder 6">
            <a:extLst>
              <a:ext uri="{FF2B5EF4-FFF2-40B4-BE49-F238E27FC236}">
                <a16:creationId xmlns:a16="http://schemas.microsoft.com/office/drawing/2014/main" id="{54F8E7B7-198F-4CAB-9547-888AF75277E4}"/>
              </a:ext>
            </a:extLst>
          </p:cNvPr>
          <p:cNvSpPr>
            <a:spLocks noGrp="1"/>
          </p:cNvSpPr>
          <p:nvPr>
            <p:ph sz="quarter" idx="12" hasCustomPrompt="1"/>
          </p:nvPr>
        </p:nvSpPr>
        <p:spPr>
          <a:xfrm>
            <a:off x="329184" y="1554480"/>
            <a:ext cx="8979408" cy="274320"/>
          </a:xfrm>
        </p:spPr>
        <p:txBody>
          <a:bodyPr lIns="36576" tIns="36576" rIns="36576" bIns="36576"/>
          <a:lstStyle/>
          <a:p>
            <a:pPr marL="0" indent="0">
              <a:spcBef>
                <a:spcPts val="0"/>
              </a:spcBef>
              <a:buNone/>
            </a:pPr>
            <a:r>
              <a:rPr lang="en-US" sz="1600" b="1">
                <a:solidFill>
                  <a:srgbClr val="000000"/>
                </a:solidFill>
              </a:rPr>
              <a:t>Subtitle</a:t>
            </a:r>
          </a:p>
        </p:txBody>
      </p:sp>
      <p:sp>
        <p:nvSpPr>
          <p:cNvPr id="10" name="Title 1">
            <a:extLst>
              <a:ext uri="{FF2B5EF4-FFF2-40B4-BE49-F238E27FC236}">
                <a16:creationId xmlns:a16="http://schemas.microsoft.com/office/drawing/2014/main" id="{1C78BD8F-C645-A2A2-1872-C72128CDC9DD}"/>
              </a:ext>
            </a:extLst>
          </p:cNvPr>
          <p:cNvSpPr>
            <a:spLocks noGrp="1"/>
          </p:cNvSpPr>
          <p:nvPr>
            <p:ph type="title" hasCustomPrompt="1"/>
          </p:nvPr>
        </p:nvSpPr>
        <p:spPr>
          <a:xfrm>
            <a:off x="330200" y="523318"/>
            <a:ext cx="11531600" cy="882788"/>
          </a:xfrm>
          <a:prstGeom prst="rect">
            <a:avLst/>
          </a:prstGeom>
        </p:spPr>
        <p:txBody>
          <a:bodyPr vert="horz" tIns="0" anchor="t">
            <a:normAutofit/>
          </a:bodyPr>
          <a:lstStyle>
            <a:lvl1pPr>
              <a:defRPr sz="2800" baseline="0"/>
            </a:lvl1pPr>
          </a:lstStyle>
          <a:p>
            <a:r>
              <a:rPr lang="en-US"/>
              <a:t>Slide title: key message in 1-2 lines</a:t>
            </a:r>
          </a:p>
        </p:txBody>
      </p:sp>
      <p:sp>
        <p:nvSpPr>
          <p:cNvPr id="12" name="Text Placeholder 11">
            <a:extLst>
              <a:ext uri="{FF2B5EF4-FFF2-40B4-BE49-F238E27FC236}">
                <a16:creationId xmlns:a16="http://schemas.microsoft.com/office/drawing/2014/main" id="{88BF458D-A3E1-842C-53A3-F0B8A02FFCAD}"/>
              </a:ext>
            </a:extLst>
          </p:cNvPr>
          <p:cNvSpPr>
            <a:spLocks noGrp="1"/>
          </p:cNvSpPr>
          <p:nvPr>
            <p:ph type="body" sz="quarter" idx="13"/>
          </p:nvPr>
        </p:nvSpPr>
        <p:spPr>
          <a:xfrm>
            <a:off x="9308592" y="1554480"/>
            <a:ext cx="2551176" cy="4262438"/>
          </a:xfrm>
          <a:solidFill>
            <a:srgbClr val="E4E8EF"/>
          </a:solidFill>
        </p:spPr>
        <p:txBody>
          <a:bodyPr lIns="137160" tIns="137160" rIns="274320" bIns="137160"/>
          <a:lstStyle>
            <a:lvl1pPr marL="285750" indent="-285750">
              <a:buFont typeface="Arial" panose="020B0604020202020204" pitchFamily="34" charset="0"/>
              <a:buChar char="•"/>
              <a:defRPr sz="1250" b="1"/>
            </a:lvl1pPr>
            <a:lvl2pPr marL="361950" indent="-180975">
              <a:buFont typeface="Arial" panose="020B0604020202020204" pitchFamily="34" charset="0"/>
              <a:buChar char="•"/>
              <a:defRPr/>
            </a:lvl2pPr>
            <a:lvl3pPr marL="534988" indent="-173038">
              <a:buFont typeface="Arial" panose="020B0604020202020204" pitchFamily="34" charset="0"/>
              <a:buChar char="•"/>
              <a:defRPr/>
            </a:lvl3pPr>
            <a:lvl4pPr marL="715963" indent="-180975">
              <a:buFont typeface="Arial" panose="020B0604020202020204" pitchFamily="34" charset="0"/>
              <a:buChar char="•"/>
              <a:defRPr/>
            </a:lvl4pPr>
            <a:lvl5pPr marL="898525" indent="-182563">
              <a:buFont typeface="Arial" panose="020B0604020202020204" pitchFamily="34" charset="0"/>
              <a:buChar char="•"/>
              <a:defRPr/>
            </a:lvl5pPr>
          </a:lstStyle>
          <a:p>
            <a:pPr lvl="0"/>
            <a:r>
              <a:rPr lang="en-US"/>
              <a:t>Click to edit Master text styles</a:t>
            </a:r>
          </a:p>
        </p:txBody>
      </p:sp>
    </p:spTree>
    <p:extLst>
      <p:ext uri="{BB962C8B-B14F-4D97-AF65-F5344CB8AC3E}">
        <p14:creationId xmlns:p14="http://schemas.microsoft.com/office/powerpoint/2010/main" val="17015536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Standar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ACFF5ED-9D6E-DB42-A3F6-02AFC2E5B889}"/>
              </a:ext>
            </a:extLst>
          </p:cNvPr>
          <p:cNvSpPr>
            <a:spLocks noGrp="1"/>
          </p:cNvSpPr>
          <p:nvPr>
            <p:ph type="title"/>
          </p:nvPr>
        </p:nvSpPr>
        <p:spPr>
          <a:xfrm>
            <a:off x="330200" y="523318"/>
            <a:ext cx="11531600" cy="882788"/>
          </a:xfrm>
          <a:prstGeom prst="rect">
            <a:avLst/>
          </a:prstGeom>
        </p:spPr>
        <p:txBody>
          <a:bodyPr tIns="0" anchor="t">
            <a:normAutofit/>
          </a:bodyPr>
          <a:lstStyle>
            <a:lvl1pPr>
              <a:defRPr sz="2800" baseline="0"/>
            </a:lvl1pPr>
          </a:lstStyle>
          <a:p>
            <a:endParaRPr lang="en-US"/>
          </a:p>
        </p:txBody>
      </p:sp>
      <p:cxnSp>
        <p:nvCxnSpPr>
          <p:cNvPr id="7" name="Straight Connector 6">
            <a:extLst>
              <a:ext uri="{FF2B5EF4-FFF2-40B4-BE49-F238E27FC236}">
                <a16:creationId xmlns:a16="http://schemas.microsoft.com/office/drawing/2014/main" id="{FE0F6C81-D090-2241-80CE-63094035FC9A}"/>
              </a:ext>
            </a:extLst>
          </p:cNvPr>
          <p:cNvCxnSpPr/>
          <p:nvPr userDrawn="1"/>
        </p:nvCxnSpPr>
        <p:spPr>
          <a:xfrm>
            <a:off x="0" y="513379"/>
            <a:ext cx="12192000" cy="0"/>
          </a:xfrm>
          <a:prstGeom prst="line">
            <a:avLst/>
          </a:prstGeom>
          <a:ln>
            <a:solidFill>
              <a:srgbClr val="181A1C"/>
            </a:solidFill>
          </a:ln>
        </p:spPr>
        <p:style>
          <a:lnRef idx="1">
            <a:schemeClr val="accent1"/>
          </a:lnRef>
          <a:fillRef idx="0">
            <a:schemeClr val="accent1"/>
          </a:fillRef>
          <a:effectRef idx="0">
            <a:schemeClr val="accent1"/>
          </a:effectRef>
          <a:fontRef idx="minor">
            <a:schemeClr val="tx1"/>
          </a:fontRef>
        </p:style>
      </p:cxnSp>
      <p:sp>
        <p:nvSpPr>
          <p:cNvPr id="5" name="Rectangle 4"/>
          <p:cNvSpPr/>
          <p:nvPr userDrawn="1"/>
        </p:nvSpPr>
        <p:spPr>
          <a:xfrm>
            <a:off x="11292412" y="280303"/>
            <a:ext cx="569388" cy="215444"/>
          </a:xfrm>
          <a:prstGeom prst="rect">
            <a:avLst/>
          </a:prstGeom>
        </p:spPr>
        <p:txBody>
          <a:bodyPr wrap="none" anchor="ctr">
            <a:spAutoFit/>
          </a:bodyPr>
          <a:lstStyle/>
          <a:p>
            <a:pPr marL="0" indent="0" algn="r">
              <a:buNone/>
            </a:pPr>
            <a:fld id="{BB69BBE8-4DB2-4642-B003-B220ACD5A2FD}" type="slidenum">
              <a:rPr lang="en-US" sz="800" b="0" baseline="0" smtClean="0">
                <a:solidFill>
                  <a:schemeClr val="tx1"/>
                </a:solidFill>
                <a:latin typeface="+mn-lt"/>
              </a:rPr>
              <a:pPr marL="0" indent="0" algn="r">
                <a:buNone/>
              </a:pPr>
              <a:t>‹#›</a:t>
            </a:fld>
            <a:r>
              <a:rPr lang="en-US" sz="800" b="0" baseline="0" dirty="0">
                <a:solidFill>
                  <a:schemeClr val="tx1"/>
                </a:solidFill>
                <a:latin typeface="+mn-lt"/>
              </a:rPr>
              <a:t> of 73</a:t>
            </a:r>
          </a:p>
        </p:txBody>
      </p:sp>
      <p:pic>
        <p:nvPicPr>
          <p:cNvPr id="6" name="Picture 5"/>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59473" y="6392206"/>
            <a:ext cx="2302327" cy="385640"/>
          </a:xfrm>
          <a:prstGeom prst="rect">
            <a:avLst/>
          </a:prstGeom>
        </p:spPr>
      </p:pic>
    </p:spTree>
    <p:custDataLst>
      <p:tags r:id="rId1"/>
    </p:custDataLst>
    <p:extLst>
      <p:ext uri="{BB962C8B-B14F-4D97-AF65-F5344CB8AC3E}">
        <p14:creationId xmlns:p14="http://schemas.microsoft.com/office/powerpoint/2010/main" val="3919028051"/>
      </p:ext>
    </p:extLst>
  </p:cSld>
  <p:clrMapOvr>
    <a:masterClrMapping/>
  </p:clrMapOvr>
  <p:extLst>
    <p:ext uri="{DCECCB84-F9BA-43D5-87BE-67443E8EF086}">
      <p15:sldGuideLst xmlns:p15="http://schemas.microsoft.com/office/powerpoint/2012/main">
        <p15:guide id="1" pos="208">
          <p15:clr>
            <a:srgbClr val="CCCCCC"/>
          </p15:clr>
        </p15:guide>
        <p15:guide id="2" pos="2402">
          <p15:clr>
            <a:srgbClr val="CCCCCC"/>
          </p15:clr>
        </p15:guide>
        <p15:guide id="3" pos="2742">
          <p15:clr>
            <a:srgbClr val="CCCCCC"/>
          </p15:clr>
        </p15:guide>
        <p15:guide id="4" pos="4937">
          <p15:clr>
            <a:srgbClr val="CCCCCC"/>
          </p15:clr>
        </p15:guide>
        <p15:guide id="5" pos="5277">
          <p15:clr>
            <a:srgbClr val="CCCCCC"/>
          </p15:clr>
        </p15:guide>
        <p15:guide id="6" pos="7472">
          <p15:clr>
            <a:srgbClr val="CCCCCC"/>
          </p15:clr>
        </p15:guide>
      </p15:sldGuideLst>
    </p:ext>
  </p:extLst>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With subtitle, underline, and observation box">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43B131C-746B-39C7-7312-75C7B13BBCEF}"/>
              </a:ext>
            </a:extLst>
          </p:cNvPr>
          <p:cNvGraphicFramePr>
            <a:graphicFrameLocks noChangeAspect="1"/>
          </p:cNvGraphicFramePr>
          <p:nvPr userDrawn="1">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B43B131C-746B-39C7-7312-75C7B13BBCE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Footer Placeholder 2">
            <a:extLst>
              <a:ext uri="{FF2B5EF4-FFF2-40B4-BE49-F238E27FC236}">
                <a16:creationId xmlns:a16="http://schemas.microsoft.com/office/drawing/2014/main" id="{1C264867-586E-1C64-451B-C7C39742C700}"/>
              </a:ext>
            </a:extLst>
          </p:cNvPr>
          <p:cNvSpPr>
            <a:spLocks noGrp="1"/>
          </p:cNvSpPr>
          <p:nvPr>
            <p:ph type="ftr" sz="quarter" idx="10"/>
          </p:nvPr>
        </p:nvSpPr>
        <p:spPr/>
        <p:txBody>
          <a:bodyPr/>
          <a:lstStyle/>
          <a:p>
            <a:pPr marL="0" indent="0">
              <a:spcBef>
                <a:spcPts val="0"/>
              </a:spcBef>
              <a:buNone/>
            </a:pPr>
            <a:r>
              <a:rPr lang="en-US" sz="800">
                <a:solidFill>
                  <a:srgbClr val="000000"/>
                </a:solidFill>
              </a:rPr>
              <a:t>Source: Name with link (year)</a:t>
            </a:r>
          </a:p>
          <a:p>
            <a:pPr marL="0" indent="0">
              <a:spcBef>
                <a:spcPts val="0"/>
              </a:spcBef>
              <a:buNone/>
            </a:pPr>
            <a:r>
              <a:rPr lang="en-US" sz="800">
                <a:solidFill>
                  <a:srgbClr val="000000"/>
                </a:solidFill>
              </a:rPr>
              <a:t>Credit: Names (date); share/adapt </a:t>
            </a:r>
            <a:r>
              <a:rPr lang="en-US" sz="800">
                <a:solidFill>
                  <a:srgbClr val="000000"/>
                </a:solidFill>
                <a:hlinkClick r:id="rId5"/>
              </a:rPr>
              <a:t>with attribution</a:t>
            </a:r>
            <a:r>
              <a:rPr lang="en-US" sz="800">
                <a:solidFill>
                  <a:srgbClr val="000000"/>
                </a:solidFill>
              </a:rPr>
              <a:t>. Contact: </a:t>
            </a:r>
            <a:r>
              <a:rPr lang="en-US" sz="800">
                <a:solidFill>
                  <a:srgbClr val="000000"/>
                </a:solidFill>
                <a:hlinkClick r:id="rId6"/>
              </a:rPr>
              <a:t>gwagner@columbia.edu</a:t>
            </a:r>
            <a:r>
              <a:rPr lang="en-US" sz="800">
                <a:solidFill>
                  <a:srgbClr val="000000"/>
                </a:solidFill>
              </a:rPr>
              <a:t> </a:t>
            </a:r>
          </a:p>
        </p:txBody>
      </p:sp>
      <p:sp>
        <p:nvSpPr>
          <p:cNvPr id="7" name="Content Placeholder 6">
            <a:extLst>
              <a:ext uri="{FF2B5EF4-FFF2-40B4-BE49-F238E27FC236}">
                <a16:creationId xmlns:a16="http://schemas.microsoft.com/office/drawing/2014/main" id="{54F8E7B7-198F-4CAB-9547-888AF75277E4}"/>
              </a:ext>
            </a:extLst>
          </p:cNvPr>
          <p:cNvSpPr>
            <a:spLocks noGrp="1"/>
          </p:cNvSpPr>
          <p:nvPr>
            <p:ph sz="quarter" idx="12" hasCustomPrompt="1"/>
          </p:nvPr>
        </p:nvSpPr>
        <p:spPr>
          <a:xfrm>
            <a:off x="329184" y="1554480"/>
            <a:ext cx="8979408" cy="274320"/>
          </a:xfrm>
        </p:spPr>
        <p:txBody>
          <a:bodyPr lIns="36576" tIns="36576" rIns="36576" bIns="36576"/>
          <a:lstStyle/>
          <a:p>
            <a:pPr marL="0" indent="0">
              <a:spcBef>
                <a:spcPts val="0"/>
              </a:spcBef>
              <a:buNone/>
            </a:pPr>
            <a:r>
              <a:rPr lang="en-US" sz="1600" b="1">
                <a:solidFill>
                  <a:srgbClr val="000000"/>
                </a:solidFill>
              </a:rPr>
              <a:t>Subtitle with underline (this layout only works if keeping observations box width</a:t>
            </a:r>
          </a:p>
        </p:txBody>
      </p:sp>
      <p:sp>
        <p:nvSpPr>
          <p:cNvPr id="10" name="Title 1">
            <a:extLst>
              <a:ext uri="{FF2B5EF4-FFF2-40B4-BE49-F238E27FC236}">
                <a16:creationId xmlns:a16="http://schemas.microsoft.com/office/drawing/2014/main" id="{1C78BD8F-C645-A2A2-1872-C72128CDC9DD}"/>
              </a:ext>
            </a:extLst>
          </p:cNvPr>
          <p:cNvSpPr>
            <a:spLocks noGrp="1"/>
          </p:cNvSpPr>
          <p:nvPr>
            <p:ph type="title" hasCustomPrompt="1"/>
          </p:nvPr>
        </p:nvSpPr>
        <p:spPr>
          <a:xfrm>
            <a:off x="330200" y="523318"/>
            <a:ext cx="11531600" cy="882788"/>
          </a:xfrm>
          <a:prstGeom prst="rect">
            <a:avLst/>
          </a:prstGeom>
        </p:spPr>
        <p:txBody>
          <a:bodyPr vert="horz" tIns="0" anchor="t">
            <a:normAutofit/>
          </a:bodyPr>
          <a:lstStyle>
            <a:lvl1pPr>
              <a:defRPr sz="2800" baseline="0"/>
            </a:lvl1pPr>
          </a:lstStyle>
          <a:p>
            <a:r>
              <a:rPr lang="en-US"/>
              <a:t>Slide title: key message in 1-2 lines</a:t>
            </a:r>
          </a:p>
        </p:txBody>
      </p:sp>
      <p:sp>
        <p:nvSpPr>
          <p:cNvPr id="12" name="Text Placeholder 11">
            <a:extLst>
              <a:ext uri="{FF2B5EF4-FFF2-40B4-BE49-F238E27FC236}">
                <a16:creationId xmlns:a16="http://schemas.microsoft.com/office/drawing/2014/main" id="{88BF458D-A3E1-842C-53A3-F0B8A02FFCAD}"/>
              </a:ext>
            </a:extLst>
          </p:cNvPr>
          <p:cNvSpPr>
            <a:spLocks noGrp="1"/>
          </p:cNvSpPr>
          <p:nvPr>
            <p:ph type="body" sz="quarter" idx="13"/>
          </p:nvPr>
        </p:nvSpPr>
        <p:spPr>
          <a:xfrm>
            <a:off x="9308592" y="1554480"/>
            <a:ext cx="2551176" cy="4262438"/>
          </a:xfrm>
          <a:solidFill>
            <a:srgbClr val="E4E8EF"/>
          </a:solidFill>
        </p:spPr>
        <p:txBody>
          <a:bodyPr lIns="137160" tIns="137160" rIns="274320" bIns="137160"/>
          <a:lstStyle>
            <a:lvl1pPr marL="285750" indent="-285750">
              <a:buFont typeface="Arial" panose="020B0604020202020204" pitchFamily="34" charset="0"/>
              <a:buChar char="•"/>
              <a:defRPr sz="1250" b="1"/>
            </a:lvl1pPr>
            <a:lvl2pPr marL="361950" indent="-180975">
              <a:buFont typeface="Arial" panose="020B0604020202020204" pitchFamily="34" charset="0"/>
              <a:buChar char="•"/>
              <a:defRPr/>
            </a:lvl2pPr>
            <a:lvl3pPr marL="534988" indent="-173038">
              <a:buFont typeface="Arial" panose="020B0604020202020204" pitchFamily="34" charset="0"/>
              <a:buChar char="•"/>
              <a:defRPr/>
            </a:lvl3pPr>
            <a:lvl4pPr marL="715963" indent="-180975">
              <a:buFont typeface="Arial" panose="020B0604020202020204" pitchFamily="34" charset="0"/>
              <a:buChar char="•"/>
              <a:defRPr/>
            </a:lvl4pPr>
            <a:lvl5pPr marL="898525" indent="-182563">
              <a:buFont typeface="Arial" panose="020B0604020202020204" pitchFamily="34" charset="0"/>
              <a:buChar char="•"/>
              <a:defRPr/>
            </a:lvl5pPr>
          </a:lstStyle>
          <a:p>
            <a:pPr lvl="0"/>
            <a:r>
              <a:rPr lang="en-US"/>
              <a:t>Click to edit Master text styles</a:t>
            </a:r>
          </a:p>
        </p:txBody>
      </p:sp>
      <p:cxnSp>
        <p:nvCxnSpPr>
          <p:cNvPr id="2" name="btfpColumnHeaderBoxLine984923">
            <a:extLst>
              <a:ext uri="{FF2B5EF4-FFF2-40B4-BE49-F238E27FC236}">
                <a16:creationId xmlns:a16="http://schemas.microsoft.com/office/drawing/2014/main" id="{A57A790C-5AD8-5931-341B-931E147F71EC}"/>
              </a:ext>
            </a:extLst>
          </p:cNvPr>
          <p:cNvCxnSpPr>
            <a:cxnSpLocks/>
          </p:cNvCxnSpPr>
          <p:nvPr userDrawn="1"/>
        </p:nvCxnSpPr>
        <p:spPr bwMode="gray">
          <a:xfrm flipV="1">
            <a:off x="323333" y="1829068"/>
            <a:ext cx="7480300"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15359808"/>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Key Messages">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A95B8BD8-E431-D455-1ED2-406291B065BB}"/>
              </a:ext>
            </a:extLst>
          </p:cNvPr>
          <p:cNvGraphicFramePr>
            <a:graphicFrameLocks noChangeAspect="1"/>
          </p:cNvGraphicFramePr>
          <p:nvPr userDrawn="1">
            <p:custDataLst>
              <p:tags r:id="rId1"/>
            </p:custDataLst>
            <p:extLst>
              <p:ext uri="{D42A27DB-BD31-4B8C-83A1-F6EECF244321}">
                <p14:modId xmlns:p14="http://schemas.microsoft.com/office/powerpoint/2010/main" val="3277787067"/>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A95B8BD8-E431-D455-1ED2-406291B065BB}"/>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Footer Placeholder 2">
            <a:extLst>
              <a:ext uri="{FF2B5EF4-FFF2-40B4-BE49-F238E27FC236}">
                <a16:creationId xmlns:a16="http://schemas.microsoft.com/office/drawing/2014/main" id="{7045F9B6-796B-AD17-FD3C-8E2FC7947FC7}"/>
              </a:ext>
            </a:extLst>
          </p:cNvPr>
          <p:cNvSpPr>
            <a:spLocks noGrp="1"/>
          </p:cNvSpPr>
          <p:nvPr>
            <p:ph type="ftr" sz="quarter" idx="10"/>
          </p:nvPr>
        </p:nvSpPr>
        <p:spPr/>
        <p:txBody>
          <a:bodyPr/>
          <a:lstStyle/>
          <a:p>
            <a:pPr marL="0" indent="0">
              <a:spcBef>
                <a:spcPts val="0"/>
              </a:spcBef>
              <a:buNone/>
            </a:pPr>
            <a:r>
              <a:rPr lang="en-US" sz="800">
                <a:solidFill>
                  <a:srgbClr val="000000"/>
                </a:solidFill>
              </a:rPr>
              <a:t>Source: Name with link (year)</a:t>
            </a:r>
          </a:p>
          <a:p>
            <a:pPr marL="0" indent="0">
              <a:spcBef>
                <a:spcPts val="0"/>
              </a:spcBef>
              <a:buNone/>
            </a:pPr>
            <a:r>
              <a:rPr lang="en-US" sz="800">
                <a:solidFill>
                  <a:srgbClr val="000000"/>
                </a:solidFill>
              </a:rPr>
              <a:t>Credit: Names (date); share/adapt </a:t>
            </a:r>
            <a:r>
              <a:rPr lang="en-US" sz="800">
                <a:solidFill>
                  <a:srgbClr val="000000"/>
                </a:solidFill>
                <a:hlinkClick r:id="rId5"/>
              </a:rPr>
              <a:t>with attribution</a:t>
            </a:r>
            <a:r>
              <a:rPr lang="en-US" sz="800">
                <a:solidFill>
                  <a:srgbClr val="000000"/>
                </a:solidFill>
              </a:rPr>
              <a:t>. Contact: </a:t>
            </a:r>
            <a:r>
              <a:rPr lang="en-US" sz="800">
                <a:solidFill>
                  <a:srgbClr val="000000"/>
                </a:solidFill>
                <a:hlinkClick r:id="rId6"/>
              </a:rPr>
              <a:t>gwagner@columbia.edu</a:t>
            </a:r>
            <a:r>
              <a:rPr lang="en-US" sz="800">
                <a:solidFill>
                  <a:srgbClr val="000000"/>
                </a:solidFill>
              </a:rPr>
              <a:t> </a:t>
            </a:r>
          </a:p>
        </p:txBody>
      </p:sp>
      <p:sp>
        <p:nvSpPr>
          <p:cNvPr id="6" name="Picture Placeholder 28">
            <a:extLst>
              <a:ext uri="{FF2B5EF4-FFF2-40B4-BE49-F238E27FC236}">
                <a16:creationId xmlns:a16="http://schemas.microsoft.com/office/drawing/2014/main" id="{8D15BC06-EE81-73BA-5732-C5A6FE9E4950}"/>
              </a:ext>
            </a:extLst>
          </p:cNvPr>
          <p:cNvSpPr>
            <a:spLocks noGrp="1"/>
          </p:cNvSpPr>
          <p:nvPr>
            <p:ph type="pic" sz="quarter" idx="12"/>
          </p:nvPr>
        </p:nvSpPr>
        <p:spPr>
          <a:xfrm>
            <a:off x="330200" y="768350"/>
            <a:ext cx="3510784" cy="4981062"/>
          </a:xfrm>
        </p:spPr>
        <p:txBody>
          <a:bodyPr/>
          <a:lstStyle/>
          <a:p>
            <a:r>
              <a:rPr lang="en-US"/>
              <a:t>Click icon to add picture</a:t>
            </a:r>
          </a:p>
        </p:txBody>
      </p:sp>
      <p:sp>
        <p:nvSpPr>
          <p:cNvPr id="7" name="Title 2">
            <a:extLst>
              <a:ext uri="{FF2B5EF4-FFF2-40B4-BE49-F238E27FC236}">
                <a16:creationId xmlns:a16="http://schemas.microsoft.com/office/drawing/2014/main" id="{00C511C6-4B4D-BFFD-D831-47A5849E34EF}"/>
              </a:ext>
            </a:extLst>
          </p:cNvPr>
          <p:cNvSpPr>
            <a:spLocks noGrp="1"/>
          </p:cNvSpPr>
          <p:nvPr>
            <p:ph type="title" hasCustomPrompt="1"/>
          </p:nvPr>
        </p:nvSpPr>
        <p:spPr>
          <a:xfrm>
            <a:off x="501445" y="4826613"/>
            <a:ext cx="3165987" cy="882788"/>
          </a:xfrm>
          <a:prstGeom prst="rect">
            <a:avLst/>
          </a:prstGeom>
        </p:spPr>
        <p:txBody>
          <a:bodyPr vert="horz" anchor="t">
            <a:noAutofit/>
          </a:bodyPr>
          <a:lstStyle>
            <a:lvl1pPr>
              <a:defRPr>
                <a:solidFill>
                  <a:schemeClr val="tx1"/>
                </a:solidFill>
              </a:defRPr>
            </a:lvl1pPr>
          </a:lstStyle>
          <a:p>
            <a:r>
              <a:rPr lang="en-US" sz="2400">
                <a:solidFill>
                  <a:schemeClr val="bg1"/>
                </a:solidFill>
              </a:rPr>
              <a:t>Key messages</a:t>
            </a:r>
            <a:br>
              <a:rPr lang="en-US" sz="2400">
                <a:solidFill>
                  <a:schemeClr val="bg1"/>
                </a:solidFill>
              </a:rPr>
            </a:br>
            <a:r>
              <a:rPr lang="en-US" sz="2400" b="0">
                <a:solidFill>
                  <a:schemeClr val="bg1"/>
                </a:solidFill>
              </a:rPr>
              <a:t>Section title</a:t>
            </a:r>
            <a:endParaRPr lang="en-US" sz="2400">
              <a:solidFill>
                <a:schemeClr val="bg1"/>
              </a:solidFill>
            </a:endParaRPr>
          </a:p>
        </p:txBody>
      </p:sp>
      <p:sp>
        <p:nvSpPr>
          <p:cNvPr id="8" name="Text Placeholder 2">
            <a:extLst>
              <a:ext uri="{FF2B5EF4-FFF2-40B4-BE49-F238E27FC236}">
                <a16:creationId xmlns:a16="http://schemas.microsoft.com/office/drawing/2014/main" id="{1BB0C580-AC9F-ECD5-99CE-AEC9A368329A}"/>
              </a:ext>
            </a:extLst>
          </p:cNvPr>
          <p:cNvSpPr>
            <a:spLocks noGrp="1"/>
          </p:cNvSpPr>
          <p:nvPr>
            <p:ph type="body" sz="quarter" idx="13"/>
          </p:nvPr>
        </p:nvSpPr>
        <p:spPr>
          <a:xfrm>
            <a:off x="4183267" y="768350"/>
            <a:ext cx="7502525" cy="95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62704131"/>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43B131C-746B-39C7-7312-75C7B13BBCEF}"/>
              </a:ext>
            </a:extLst>
          </p:cNvPr>
          <p:cNvGraphicFramePr>
            <a:graphicFrameLocks noChangeAspect="1"/>
          </p:cNvGraphicFramePr>
          <p:nvPr userDrawn="1">
            <p:custDataLst>
              <p:tags r:id="rId1"/>
            </p:custDataLst>
            <p:extLst>
              <p:ext uri="{D42A27DB-BD31-4B8C-83A1-F6EECF244321}">
                <p14:modId xmlns:p14="http://schemas.microsoft.com/office/powerpoint/2010/main" val="1722953640"/>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B43B131C-746B-39C7-7312-75C7B13BBCE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Footer Placeholder 2">
            <a:extLst>
              <a:ext uri="{FF2B5EF4-FFF2-40B4-BE49-F238E27FC236}">
                <a16:creationId xmlns:a16="http://schemas.microsoft.com/office/drawing/2014/main" id="{1C264867-586E-1C64-451B-C7C39742C700}"/>
              </a:ext>
            </a:extLst>
          </p:cNvPr>
          <p:cNvSpPr>
            <a:spLocks noGrp="1"/>
          </p:cNvSpPr>
          <p:nvPr>
            <p:ph type="ftr" sz="quarter" idx="10"/>
          </p:nvPr>
        </p:nvSpPr>
        <p:spPr/>
        <p:txBody>
          <a:bodyPr/>
          <a:lstStyle/>
          <a:p>
            <a:pPr marL="0" indent="0">
              <a:spcBef>
                <a:spcPts val="0"/>
              </a:spcBef>
              <a:buNone/>
            </a:pPr>
            <a:r>
              <a:rPr lang="en-US" sz="800">
                <a:solidFill>
                  <a:srgbClr val="000000"/>
                </a:solidFill>
              </a:rPr>
              <a:t>Source: Name with link (year)</a:t>
            </a:r>
          </a:p>
          <a:p>
            <a:pPr marL="0" indent="0">
              <a:spcBef>
                <a:spcPts val="0"/>
              </a:spcBef>
              <a:buNone/>
            </a:pPr>
            <a:r>
              <a:rPr lang="en-US" sz="800">
                <a:solidFill>
                  <a:srgbClr val="000000"/>
                </a:solidFill>
              </a:rPr>
              <a:t>Credit: Names (date); share/adapt </a:t>
            </a:r>
            <a:r>
              <a:rPr lang="en-US" sz="800">
                <a:solidFill>
                  <a:srgbClr val="000000"/>
                </a:solidFill>
                <a:hlinkClick r:id="rId5"/>
              </a:rPr>
              <a:t>with attribution</a:t>
            </a:r>
            <a:r>
              <a:rPr lang="en-US" sz="800">
                <a:solidFill>
                  <a:srgbClr val="000000"/>
                </a:solidFill>
              </a:rPr>
              <a:t>. Contact: </a:t>
            </a:r>
            <a:r>
              <a:rPr lang="en-US" sz="800">
                <a:solidFill>
                  <a:srgbClr val="000000"/>
                </a:solidFill>
                <a:hlinkClick r:id="rId6"/>
              </a:rPr>
              <a:t>gwagner@columbia.edu</a:t>
            </a:r>
            <a:r>
              <a:rPr lang="en-US" sz="800">
                <a:solidFill>
                  <a:srgbClr val="000000"/>
                </a:solidFill>
              </a:rPr>
              <a:t> </a:t>
            </a:r>
          </a:p>
        </p:txBody>
      </p:sp>
      <p:sp>
        <p:nvSpPr>
          <p:cNvPr id="10" name="Title 1">
            <a:extLst>
              <a:ext uri="{FF2B5EF4-FFF2-40B4-BE49-F238E27FC236}">
                <a16:creationId xmlns:a16="http://schemas.microsoft.com/office/drawing/2014/main" id="{1C78BD8F-C645-A2A2-1872-C72128CDC9DD}"/>
              </a:ext>
            </a:extLst>
          </p:cNvPr>
          <p:cNvSpPr>
            <a:spLocks noGrp="1"/>
          </p:cNvSpPr>
          <p:nvPr>
            <p:ph type="title" hasCustomPrompt="1"/>
          </p:nvPr>
        </p:nvSpPr>
        <p:spPr>
          <a:xfrm>
            <a:off x="330200" y="523318"/>
            <a:ext cx="11531600" cy="882788"/>
          </a:xfrm>
          <a:prstGeom prst="rect">
            <a:avLst/>
          </a:prstGeom>
        </p:spPr>
        <p:txBody>
          <a:bodyPr vert="horz" tIns="0" anchor="t">
            <a:normAutofit/>
          </a:bodyPr>
          <a:lstStyle>
            <a:lvl1pPr>
              <a:defRPr sz="2800" baseline="0"/>
            </a:lvl1pPr>
          </a:lstStyle>
          <a:p>
            <a:r>
              <a:rPr lang="en-US"/>
              <a:t>Slide title: key message in 1-2 lines</a:t>
            </a:r>
          </a:p>
        </p:txBody>
      </p:sp>
    </p:spTree>
    <p:extLst>
      <p:ext uri="{BB962C8B-B14F-4D97-AF65-F5344CB8AC3E}">
        <p14:creationId xmlns:p14="http://schemas.microsoft.com/office/powerpoint/2010/main" val="69200304"/>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With subtitle and observation box">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43B131C-746B-39C7-7312-75C7B13BBCEF}"/>
              </a:ext>
            </a:extLst>
          </p:cNvPr>
          <p:cNvGraphicFramePr>
            <a:graphicFrameLocks noChangeAspect="1"/>
          </p:cNvGraphicFramePr>
          <p:nvPr userDrawn="1">
            <p:custDataLst>
              <p:tags r:id="rId1"/>
            </p:custDataLst>
            <p:extLst>
              <p:ext uri="{D42A27DB-BD31-4B8C-83A1-F6EECF244321}">
                <p14:modId xmlns:p14="http://schemas.microsoft.com/office/powerpoint/2010/main" val="2279209222"/>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B43B131C-746B-39C7-7312-75C7B13BBCE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Footer Placeholder 2">
            <a:extLst>
              <a:ext uri="{FF2B5EF4-FFF2-40B4-BE49-F238E27FC236}">
                <a16:creationId xmlns:a16="http://schemas.microsoft.com/office/drawing/2014/main" id="{1C264867-586E-1C64-451B-C7C39742C700}"/>
              </a:ext>
            </a:extLst>
          </p:cNvPr>
          <p:cNvSpPr>
            <a:spLocks noGrp="1"/>
          </p:cNvSpPr>
          <p:nvPr>
            <p:ph type="ftr" sz="quarter" idx="10"/>
          </p:nvPr>
        </p:nvSpPr>
        <p:spPr/>
        <p:txBody>
          <a:bodyPr/>
          <a:lstStyle/>
          <a:p>
            <a:pPr marL="0" indent="0">
              <a:spcBef>
                <a:spcPts val="0"/>
              </a:spcBef>
              <a:buNone/>
            </a:pPr>
            <a:r>
              <a:rPr lang="en-US" sz="800">
                <a:solidFill>
                  <a:srgbClr val="000000"/>
                </a:solidFill>
              </a:rPr>
              <a:t>Source: Name with link (year)</a:t>
            </a:r>
          </a:p>
          <a:p>
            <a:pPr marL="0" indent="0">
              <a:spcBef>
                <a:spcPts val="0"/>
              </a:spcBef>
              <a:buNone/>
            </a:pPr>
            <a:r>
              <a:rPr lang="en-US" sz="800">
                <a:solidFill>
                  <a:srgbClr val="000000"/>
                </a:solidFill>
              </a:rPr>
              <a:t>Credit: Names (date); share/adapt </a:t>
            </a:r>
            <a:r>
              <a:rPr lang="en-US" sz="800">
                <a:solidFill>
                  <a:srgbClr val="000000"/>
                </a:solidFill>
                <a:hlinkClick r:id="rId5"/>
              </a:rPr>
              <a:t>with attribution</a:t>
            </a:r>
            <a:r>
              <a:rPr lang="en-US" sz="800">
                <a:solidFill>
                  <a:srgbClr val="000000"/>
                </a:solidFill>
              </a:rPr>
              <a:t>. Contact: </a:t>
            </a:r>
            <a:r>
              <a:rPr lang="en-US" sz="800">
                <a:solidFill>
                  <a:srgbClr val="000000"/>
                </a:solidFill>
                <a:hlinkClick r:id="rId6"/>
              </a:rPr>
              <a:t>gwagner@columbia.edu</a:t>
            </a:r>
            <a:r>
              <a:rPr lang="en-US" sz="800">
                <a:solidFill>
                  <a:srgbClr val="000000"/>
                </a:solidFill>
              </a:rPr>
              <a:t> </a:t>
            </a:r>
          </a:p>
        </p:txBody>
      </p:sp>
      <p:sp>
        <p:nvSpPr>
          <p:cNvPr id="7" name="Content Placeholder 6">
            <a:extLst>
              <a:ext uri="{FF2B5EF4-FFF2-40B4-BE49-F238E27FC236}">
                <a16:creationId xmlns:a16="http://schemas.microsoft.com/office/drawing/2014/main" id="{54F8E7B7-198F-4CAB-9547-888AF75277E4}"/>
              </a:ext>
            </a:extLst>
          </p:cNvPr>
          <p:cNvSpPr>
            <a:spLocks noGrp="1"/>
          </p:cNvSpPr>
          <p:nvPr>
            <p:ph sz="quarter" idx="12" hasCustomPrompt="1"/>
          </p:nvPr>
        </p:nvSpPr>
        <p:spPr>
          <a:xfrm>
            <a:off x="329184" y="1554480"/>
            <a:ext cx="8979408" cy="274320"/>
          </a:xfrm>
        </p:spPr>
        <p:txBody>
          <a:bodyPr lIns="36576" tIns="36576" rIns="36576" bIns="36576"/>
          <a:lstStyle/>
          <a:p>
            <a:pPr marL="0" indent="0">
              <a:spcBef>
                <a:spcPts val="0"/>
              </a:spcBef>
              <a:buNone/>
            </a:pPr>
            <a:r>
              <a:rPr lang="en-US" sz="1600" b="1">
                <a:solidFill>
                  <a:srgbClr val="000000"/>
                </a:solidFill>
              </a:rPr>
              <a:t>Subtitle</a:t>
            </a:r>
          </a:p>
        </p:txBody>
      </p:sp>
      <p:sp>
        <p:nvSpPr>
          <p:cNvPr id="10" name="Title 1">
            <a:extLst>
              <a:ext uri="{FF2B5EF4-FFF2-40B4-BE49-F238E27FC236}">
                <a16:creationId xmlns:a16="http://schemas.microsoft.com/office/drawing/2014/main" id="{1C78BD8F-C645-A2A2-1872-C72128CDC9DD}"/>
              </a:ext>
            </a:extLst>
          </p:cNvPr>
          <p:cNvSpPr>
            <a:spLocks noGrp="1"/>
          </p:cNvSpPr>
          <p:nvPr>
            <p:ph type="title" hasCustomPrompt="1"/>
          </p:nvPr>
        </p:nvSpPr>
        <p:spPr>
          <a:xfrm>
            <a:off x="330200" y="523318"/>
            <a:ext cx="11531600" cy="882788"/>
          </a:xfrm>
          <a:prstGeom prst="rect">
            <a:avLst/>
          </a:prstGeom>
        </p:spPr>
        <p:txBody>
          <a:bodyPr vert="horz" tIns="0" anchor="t">
            <a:normAutofit/>
          </a:bodyPr>
          <a:lstStyle>
            <a:lvl1pPr>
              <a:defRPr sz="2800" baseline="0"/>
            </a:lvl1pPr>
          </a:lstStyle>
          <a:p>
            <a:r>
              <a:rPr lang="en-US"/>
              <a:t>Slide title: key message in 1-2 lines</a:t>
            </a:r>
          </a:p>
        </p:txBody>
      </p:sp>
      <p:sp>
        <p:nvSpPr>
          <p:cNvPr id="12" name="Text Placeholder 11">
            <a:extLst>
              <a:ext uri="{FF2B5EF4-FFF2-40B4-BE49-F238E27FC236}">
                <a16:creationId xmlns:a16="http://schemas.microsoft.com/office/drawing/2014/main" id="{88BF458D-A3E1-842C-53A3-F0B8A02FFCAD}"/>
              </a:ext>
            </a:extLst>
          </p:cNvPr>
          <p:cNvSpPr>
            <a:spLocks noGrp="1"/>
          </p:cNvSpPr>
          <p:nvPr>
            <p:ph type="body" sz="quarter" idx="13"/>
          </p:nvPr>
        </p:nvSpPr>
        <p:spPr>
          <a:xfrm>
            <a:off x="9308592" y="1554480"/>
            <a:ext cx="2551176" cy="4262438"/>
          </a:xfrm>
          <a:solidFill>
            <a:srgbClr val="E4E8EF"/>
          </a:solidFill>
        </p:spPr>
        <p:txBody>
          <a:bodyPr lIns="137160" tIns="137160" rIns="274320" bIns="137160"/>
          <a:lstStyle>
            <a:lvl1pPr marL="285750" indent="-285750">
              <a:buFont typeface="Arial" panose="020B0604020202020204" pitchFamily="34" charset="0"/>
              <a:buChar char="•"/>
              <a:defRPr sz="1250" b="1"/>
            </a:lvl1pPr>
            <a:lvl2pPr marL="361950" indent="-180975">
              <a:buFont typeface="Arial" panose="020B0604020202020204" pitchFamily="34" charset="0"/>
              <a:buChar char="•"/>
              <a:defRPr/>
            </a:lvl2pPr>
            <a:lvl3pPr marL="534988" indent="-173038">
              <a:buFont typeface="Arial" panose="020B0604020202020204" pitchFamily="34" charset="0"/>
              <a:buChar char="•"/>
              <a:defRPr/>
            </a:lvl3pPr>
            <a:lvl4pPr marL="715963" indent="-180975">
              <a:buFont typeface="Arial" panose="020B0604020202020204" pitchFamily="34" charset="0"/>
              <a:buChar char="•"/>
              <a:defRPr/>
            </a:lvl4pPr>
            <a:lvl5pPr marL="898525" indent="-182563">
              <a:buFont typeface="Arial" panose="020B0604020202020204" pitchFamily="34" charset="0"/>
              <a:buChar char="•"/>
              <a:defRPr/>
            </a:lvl5pPr>
          </a:lstStyle>
          <a:p>
            <a:pPr lvl="0"/>
            <a:r>
              <a:rPr lang="en-US"/>
              <a:t>Click to edit Master text styles</a:t>
            </a:r>
          </a:p>
        </p:txBody>
      </p:sp>
    </p:spTree>
    <p:extLst>
      <p:ext uri="{BB962C8B-B14F-4D97-AF65-F5344CB8AC3E}">
        <p14:creationId xmlns:p14="http://schemas.microsoft.com/office/powerpoint/2010/main" val="2310585489"/>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With subtitle, underline, and observation box">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43B131C-746B-39C7-7312-75C7B13BBCEF}"/>
              </a:ext>
            </a:extLst>
          </p:cNvPr>
          <p:cNvGraphicFramePr>
            <a:graphicFrameLocks noChangeAspect="1"/>
          </p:cNvGraphicFramePr>
          <p:nvPr userDrawn="1">
            <p:custDataLst>
              <p:tags r:id="rId1"/>
            </p:custDataLst>
            <p:extLst>
              <p:ext uri="{D42A27DB-BD31-4B8C-83A1-F6EECF244321}">
                <p14:modId xmlns:p14="http://schemas.microsoft.com/office/powerpoint/2010/main" val="4039050840"/>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B43B131C-746B-39C7-7312-75C7B13BBCE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Footer Placeholder 2">
            <a:extLst>
              <a:ext uri="{FF2B5EF4-FFF2-40B4-BE49-F238E27FC236}">
                <a16:creationId xmlns:a16="http://schemas.microsoft.com/office/drawing/2014/main" id="{1C264867-586E-1C64-451B-C7C39742C700}"/>
              </a:ext>
            </a:extLst>
          </p:cNvPr>
          <p:cNvSpPr>
            <a:spLocks noGrp="1"/>
          </p:cNvSpPr>
          <p:nvPr>
            <p:ph type="ftr" sz="quarter" idx="10"/>
          </p:nvPr>
        </p:nvSpPr>
        <p:spPr/>
        <p:txBody>
          <a:bodyPr/>
          <a:lstStyle/>
          <a:p>
            <a:pPr marL="0" indent="0">
              <a:spcBef>
                <a:spcPts val="0"/>
              </a:spcBef>
              <a:buNone/>
            </a:pPr>
            <a:r>
              <a:rPr lang="en-US" sz="800">
                <a:solidFill>
                  <a:srgbClr val="000000"/>
                </a:solidFill>
              </a:rPr>
              <a:t>Source: Name with link (year)</a:t>
            </a:r>
          </a:p>
          <a:p>
            <a:pPr marL="0" indent="0">
              <a:spcBef>
                <a:spcPts val="0"/>
              </a:spcBef>
              <a:buNone/>
            </a:pPr>
            <a:r>
              <a:rPr lang="en-US" sz="800">
                <a:solidFill>
                  <a:srgbClr val="000000"/>
                </a:solidFill>
              </a:rPr>
              <a:t>Credit: Names (date); share/adapt </a:t>
            </a:r>
            <a:r>
              <a:rPr lang="en-US" sz="800">
                <a:solidFill>
                  <a:srgbClr val="000000"/>
                </a:solidFill>
                <a:hlinkClick r:id="rId5"/>
              </a:rPr>
              <a:t>with attribution</a:t>
            </a:r>
            <a:r>
              <a:rPr lang="en-US" sz="800">
                <a:solidFill>
                  <a:srgbClr val="000000"/>
                </a:solidFill>
              </a:rPr>
              <a:t>. Contact: </a:t>
            </a:r>
            <a:r>
              <a:rPr lang="en-US" sz="800">
                <a:solidFill>
                  <a:srgbClr val="000000"/>
                </a:solidFill>
                <a:hlinkClick r:id="rId6"/>
              </a:rPr>
              <a:t>gwagner@columbia.edu</a:t>
            </a:r>
            <a:r>
              <a:rPr lang="en-US" sz="800">
                <a:solidFill>
                  <a:srgbClr val="000000"/>
                </a:solidFill>
              </a:rPr>
              <a:t> </a:t>
            </a:r>
          </a:p>
        </p:txBody>
      </p:sp>
      <p:sp>
        <p:nvSpPr>
          <p:cNvPr id="7" name="Content Placeholder 6">
            <a:extLst>
              <a:ext uri="{FF2B5EF4-FFF2-40B4-BE49-F238E27FC236}">
                <a16:creationId xmlns:a16="http://schemas.microsoft.com/office/drawing/2014/main" id="{54F8E7B7-198F-4CAB-9547-888AF75277E4}"/>
              </a:ext>
            </a:extLst>
          </p:cNvPr>
          <p:cNvSpPr>
            <a:spLocks noGrp="1"/>
          </p:cNvSpPr>
          <p:nvPr>
            <p:ph sz="quarter" idx="12" hasCustomPrompt="1"/>
          </p:nvPr>
        </p:nvSpPr>
        <p:spPr>
          <a:xfrm>
            <a:off x="329184" y="1554480"/>
            <a:ext cx="8979408" cy="274320"/>
          </a:xfrm>
        </p:spPr>
        <p:txBody>
          <a:bodyPr lIns="36576" tIns="36576" rIns="36576" bIns="36576"/>
          <a:lstStyle/>
          <a:p>
            <a:pPr marL="0" indent="0">
              <a:spcBef>
                <a:spcPts val="0"/>
              </a:spcBef>
              <a:buNone/>
            </a:pPr>
            <a:r>
              <a:rPr lang="en-US" sz="1600" b="1">
                <a:solidFill>
                  <a:srgbClr val="000000"/>
                </a:solidFill>
              </a:rPr>
              <a:t>Subtitle with underline (this layout only works if keeping observations box width</a:t>
            </a:r>
          </a:p>
        </p:txBody>
      </p:sp>
      <p:sp>
        <p:nvSpPr>
          <p:cNvPr id="10" name="Title 1">
            <a:extLst>
              <a:ext uri="{FF2B5EF4-FFF2-40B4-BE49-F238E27FC236}">
                <a16:creationId xmlns:a16="http://schemas.microsoft.com/office/drawing/2014/main" id="{1C78BD8F-C645-A2A2-1872-C72128CDC9DD}"/>
              </a:ext>
            </a:extLst>
          </p:cNvPr>
          <p:cNvSpPr>
            <a:spLocks noGrp="1"/>
          </p:cNvSpPr>
          <p:nvPr>
            <p:ph type="title" hasCustomPrompt="1"/>
          </p:nvPr>
        </p:nvSpPr>
        <p:spPr>
          <a:xfrm>
            <a:off x="330200" y="523318"/>
            <a:ext cx="11531600" cy="882788"/>
          </a:xfrm>
          <a:prstGeom prst="rect">
            <a:avLst/>
          </a:prstGeom>
        </p:spPr>
        <p:txBody>
          <a:bodyPr vert="horz" tIns="0" anchor="t">
            <a:normAutofit/>
          </a:bodyPr>
          <a:lstStyle>
            <a:lvl1pPr>
              <a:defRPr sz="2800" baseline="0"/>
            </a:lvl1pPr>
          </a:lstStyle>
          <a:p>
            <a:r>
              <a:rPr lang="en-US"/>
              <a:t>Slide title: key message in 1-2 lines</a:t>
            </a:r>
          </a:p>
        </p:txBody>
      </p:sp>
      <p:sp>
        <p:nvSpPr>
          <p:cNvPr id="12" name="Text Placeholder 11">
            <a:extLst>
              <a:ext uri="{FF2B5EF4-FFF2-40B4-BE49-F238E27FC236}">
                <a16:creationId xmlns:a16="http://schemas.microsoft.com/office/drawing/2014/main" id="{88BF458D-A3E1-842C-53A3-F0B8A02FFCAD}"/>
              </a:ext>
            </a:extLst>
          </p:cNvPr>
          <p:cNvSpPr>
            <a:spLocks noGrp="1"/>
          </p:cNvSpPr>
          <p:nvPr>
            <p:ph type="body" sz="quarter" idx="13"/>
          </p:nvPr>
        </p:nvSpPr>
        <p:spPr>
          <a:xfrm>
            <a:off x="9308592" y="1554480"/>
            <a:ext cx="2551176" cy="4262438"/>
          </a:xfrm>
          <a:solidFill>
            <a:srgbClr val="E4E8EF"/>
          </a:solidFill>
        </p:spPr>
        <p:txBody>
          <a:bodyPr lIns="137160" tIns="137160" rIns="274320" bIns="137160"/>
          <a:lstStyle>
            <a:lvl1pPr marL="285750" indent="-285750">
              <a:buFont typeface="Arial" panose="020B0604020202020204" pitchFamily="34" charset="0"/>
              <a:buChar char="•"/>
              <a:defRPr sz="1250" b="1"/>
            </a:lvl1pPr>
            <a:lvl2pPr marL="361950" indent="-180975">
              <a:buFont typeface="Arial" panose="020B0604020202020204" pitchFamily="34" charset="0"/>
              <a:buChar char="•"/>
              <a:defRPr/>
            </a:lvl2pPr>
            <a:lvl3pPr marL="534988" indent="-173038">
              <a:buFont typeface="Arial" panose="020B0604020202020204" pitchFamily="34" charset="0"/>
              <a:buChar char="•"/>
              <a:defRPr/>
            </a:lvl3pPr>
            <a:lvl4pPr marL="715963" indent="-180975">
              <a:buFont typeface="Arial" panose="020B0604020202020204" pitchFamily="34" charset="0"/>
              <a:buChar char="•"/>
              <a:defRPr/>
            </a:lvl4pPr>
            <a:lvl5pPr marL="898525" indent="-182563">
              <a:buFont typeface="Arial" panose="020B0604020202020204" pitchFamily="34" charset="0"/>
              <a:buChar char="•"/>
              <a:defRPr/>
            </a:lvl5pPr>
          </a:lstStyle>
          <a:p>
            <a:pPr lvl="0"/>
            <a:r>
              <a:rPr lang="en-US"/>
              <a:t>Click to edit Master text styles</a:t>
            </a:r>
          </a:p>
        </p:txBody>
      </p:sp>
      <p:cxnSp>
        <p:nvCxnSpPr>
          <p:cNvPr id="2" name="btfpColumnHeaderBoxLine984923">
            <a:extLst>
              <a:ext uri="{FF2B5EF4-FFF2-40B4-BE49-F238E27FC236}">
                <a16:creationId xmlns:a16="http://schemas.microsoft.com/office/drawing/2014/main" id="{A57A790C-5AD8-5931-341B-931E147F71EC}"/>
              </a:ext>
            </a:extLst>
          </p:cNvPr>
          <p:cNvCxnSpPr>
            <a:cxnSpLocks/>
          </p:cNvCxnSpPr>
          <p:nvPr userDrawn="1"/>
        </p:nvCxnSpPr>
        <p:spPr bwMode="gray">
          <a:xfrm flipV="1">
            <a:off x="323333" y="1829068"/>
            <a:ext cx="7480300"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26560667"/>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With category label">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43B131C-746B-39C7-7312-75C7B13BBCEF}"/>
              </a:ext>
            </a:extLst>
          </p:cNvPr>
          <p:cNvGraphicFramePr>
            <a:graphicFrameLocks noChangeAspect="1"/>
          </p:cNvGraphicFramePr>
          <p:nvPr userDrawn="1">
            <p:custDataLst>
              <p:tags r:id="rId1"/>
            </p:custDataLst>
            <p:extLst>
              <p:ext uri="{D42A27DB-BD31-4B8C-83A1-F6EECF244321}">
                <p14:modId xmlns:p14="http://schemas.microsoft.com/office/powerpoint/2010/main" val="2204175460"/>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B43B131C-746B-39C7-7312-75C7B13BBCE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Footer Placeholder 2">
            <a:extLst>
              <a:ext uri="{FF2B5EF4-FFF2-40B4-BE49-F238E27FC236}">
                <a16:creationId xmlns:a16="http://schemas.microsoft.com/office/drawing/2014/main" id="{1C264867-586E-1C64-451B-C7C39742C700}"/>
              </a:ext>
            </a:extLst>
          </p:cNvPr>
          <p:cNvSpPr>
            <a:spLocks noGrp="1"/>
          </p:cNvSpPr>
          <p:nvPr>
            <p:ph type="ftr" sz="quarter" idx="10"/>
          </p:nvPr>
        </p:nvSpPr>
        <p:spPr/>
        <p:txBody>
          <a:bodyPr/>
          <a:lstStyle/>
          <a:p>
            <a:pPr marL="0" indent="0">
              <a:spcBef>
                <a:spcPts val="0"/>
              </a:spcBef>
              <a:buNone/>
            </a:pPr>
            <a:r>
              <a:rPr lang="en-US" sz="800">
                <a:solidFill>
                  <a:srgbClr val="000000"/>
                </a:solidFill>
              </a:rPr>
              <a:t>Source: Name with link (year)</a:t>
            </a:r>
          </a:p>
          <a:p>
            <a:pPr marL="0" indent="0">
              <a:spcBef>
                <a:spcPts val="0"/>
              </a:spcBef>
              <a:buNone/>
            </a:pPr>
            <a:r>
              <a:rPr lang="en-US" sz="800">
                <a:solidFill>
                  <a:srgbClr val="000000"/>
                </a:solidFill>
              </a:rPr>
              <a:t>Credit: Names (date); share/adapt </a:t>
            </a:r>
            <a:r>
              <a:rPr lang="en-US" sz="800">
                <a:solidFill>
                  <a:srgbClr val="000000"/>
                </a:solidFill>
                <a:hlinkClick r:id="rId5"/>
              </a:rPr>
              <a:t>with attribution</a:t>
            </a:r>
            <a:r>
              <a:rPr lang="en-US" sz="800">
                <a:solidFill>
                  <a:srgbClr val="000000"/>
                </a:solidFill>
              </a:rPr>
              <a:t>. Contact: </a:t>
            </a:r>
            <a:r>
              <a:rPr lang="en-US" sz="800">
                <a:solidFill>
                  <a:srgbClr val="000000"/>
                </a:solidFill>
                <a:hlinkClick r:id="rId6"/>
              </a:rPr>
              <a:t>gwagner@columbia.edu</a:t>
            </a:r>
            <a:r>
              <a:rPr lang="en-US" sz="800">
                <a:solidFill>
                  <a:srgbClr val="000000"/>
                </a:solidFill>
              </a:rPr>
              <a:t> </a:t>
            </a:r>
          </a:p>
        </p:txBody>
      </p:sp>
      <p:sp>
        <p:nvSpPr>
          <p:cNvPr id="7" name="Content Placeholder 6">
            <a:extLst>
              <a:ext uri="{FF2B5EF4-FFF2-40B4-BE49-F238E27FC236}">
                <a16:creationId xmlns:a16="http://schemas.microsoft.com/office/drawing/2014/main" id="{54F8E7B7-198F-4CAB-9547-888AF75277E4}"/>
              </a:ext>
            </a:extLst>
          </p:cNvPr>
          <p:cNvSpPr>
            <a:spLocks noGrp="1"/>
          </p:cNvSpPr>
          <p:nvPr>
            <p:ph sz="quarter" idx="12" hasCustomPrompt="1"/>
          </p:nvPr>
        </p:nvSpPr>
        <p:spPr>
          <a:xfrm>
            <a:off x="329184" y="1554480"/>
            <a:ext cx="8979408" cy="274320"/>
          </a:xfrm>
        </p:spPr>
        <p:txBody>
          <a:bodyPr lIns="36576" tIns="36576" rIns="36576" bIns="36576"/>
          <a:lstStyle/>
          <a:p>
            <a:pPr marL="0" indent="0">
              <a:spcBef>
                <a:spcPts val="0"/>
              </a:spcBef>
              <a:buNone/>
            </a:pPr>
            <a:r>
              <a:rPr lang="en-US" sz="1600" b="1">
                <a:solidFill>
                  <a:srgbClr val="000000"/>
                </a:solidFill>
              </a:rPr>
              <a:t>Subtitle</a:t>
            </a:r>
          </a:p>
        </p:txBody>
      </p:sp>
      <p:sp>
        <p:nvSpPr>
          <p:cNvPr id="10" name="Title 1">
            <a:extLst>
              <a:ext uri="{FF2B5EF4-FFF2-40B4-BE49-F238E27FC236}">
                <a16:creationId xmlns:a16="http://schemas.microsoft.com/office/drawing/2014/main" id="{1C78BD8F-C645-A2A2-1872-C72128CDC9DD}"/>
              </a:ext>
            </a:extLst>
          </p:cNvPr>
          <p:cNvSpPr>
            <a:spLocks noGrp="1"/>
          </p:cNvSpPr>
          <p:nvPr>
            <p:ph type="title" hasCustomPrompt="1"/>
          </p:nvPr>
        </p:nvSpPr>
        <p:spPr>
          <a:xfrm>
            <a:off x="330200" y="523318"/>
            <a:ext cx="11531600" cy="882788"/>
          </a:xfrm>
          <a:prstGeom prst="rect">
            <a:avLst/>
          </a:prstGeom>
        </p:spPr>
        <p:txBody>
          <a:bodyPr vert="horz" tIns="0" anchor="t">
            <a:normAutofit/>
          </a:bodyPr>
          <a:lstStyle>
            <a:lvl1pPr>
              <a:defRPr sz="2800" baseline="0"/>
            </a:lvl1pPr>
          </a:lstStyle>
          <a:p>
            <a:r>
              <a:rPr lang="en-US"/>
              <a:t>Slide title: key message in 1-2 lines</a:t>
            </a:r>
          </a:p>
        </p:txBody>
      </p:sp>
      <p:sp>
        <p:nvSpPr>
          <p:cNvPr id="12" name="Text Placeholder 11">
            <a:extLst>
              <a:ext uri="{FF2B5EF4-FFF2-40B4-BE49-F238E27FC236}">
                <a16:creationId xmlns:a16="http://schemas.microsoft.com/office/drawing/2014/main" id="{88BF458D-A3E1-842C-53A3-F0B8A02FFCAD}"/>
              </a:ext>
            </a:extLst>
          </p:cNvPr>
          <p:cNvSpPr>
            <a:spLocks noGrp="1"/>
          </p:cNvSpPr>
          <p:nvPr>
            <p:ph type="body" sz="quarter" idx="13"/>
          </p:nvPr>
        </p:nvSpPr>
        <p:spPr>
          <a:xfrm>
            <a:off x="9308592" y="1554480"/>
            <a:ext cx="2551176" cy="4262438"/>
          </a:xfrm>
          <a:solidFill>
            <a:srgbClr val="E4E8EF"/>
          </a:solidFill>
        </p:spPr>
        <p:txBody>
          <a:bodyPr lIns="137160" tIns="137160" rIns="274320" bIns="137160"/>
          <a:lstStyle>
            <a:lvl1pPr marL="285750" indent="-285750">
              <a:buFont typeface="Arial" panose="020B0604020202020204" pitchFamily="34" charset="0"/>
              <a:buChar char="•"/>
              <a:defRPr sz="1250" b="1"/>
            </a:lvl1pPr>
            <a:lvl2pPr marL="361950" indent="-180975">
              <a:buFont typeface="Arial" panose="020B0604020202020204" pitchFamily="34" charset="0"/>
              <a:buChar char="•"/>
              <a:defRPr/>
            </a:lvl2pPr>
            <a:lvl3pPr marL="534988" indent="-173038">
              <a:buFont typeface="Arial" panose="020B0604020202020204" pitchFamily="34" charset="0"/>
              <a:buChar char="•"/>
              <a:defRPr/>
            </a:lvl3pPr>
            <a:lvl4pPr marL="715963" indent="-180975">
              <a:buFont typeface="Arial" panose="020B0604020202020204" pitchFamily="34" charset="0"/>
              <a:buChar char="•"/>
              <a:defRPr/>
            </a:lvl4pPr>
            <a:lvl5pPr marL="898525" indent="-182563">
              <a:buFont typeface="Arial" panose="020B0604020202020204" pitchFamily="34" charset="0"/>
              <a:buChar char="•"/>
              <a:defRPr/>
            </a:lvl5pPr>
          </a:lstStyle>
          <a:p>
            <a:pPr lvl="0"/>
            <a:r>
              <a:rPr lang="en-US"/>
              <a:t>Click to edit Master text styles</a:t>
            </a:r>
          </a:p>
        </p:txBody>
      </p:sp>
      <p:sp>
        <p:nvSpPr>
          <p:cNvPr id="6" name="Content Placeholder 5">
            <a:extLst>
              <a:ext uri="{FF2B5EF4-FFF2-40B4-BE49-F238E27FC236}">
                <a16:creationId xmlns:a16="http://schemas.microsoft.com/office/drawing/2014/main" id="{309A90EF-FF8B-AFA1-8B21-8596D5C804A2}"/>
              </a:ext>
            </a:extLst>
          </p:cNvPr>
          <p:cNvSpPr>
            <a:spLocks noGrp="1"/>
          </p:cNvSpPr>
          <p:nvPr>
            <p:ph sz="quarter" idx="14" hasCustomPrompt="1"/>
          </p:nvPr>
        </p:nvSpPr>
        <p:spPr>
          <a:xfrm>
            <a:off x="-1" y="0"/>
            <a:ext cx="3886200" cy="320040"/>
          </a:xfrm>
          <a:solidFill>
            <a:schemeClr val="accent6"/>
          </a:solidFill>
        </p:spPr>
        <p:txBody>
          <a:bodyPr lIns="36576" tIns="36576" rIns="36576" bIns="36576">
            <a:noAutofit/>
          </a:bodyPr>
          <a:lstStyle>
            <a:lvl2pPr marL="180975" indent="0" algn="ctr">
              <a:buNone/>
              <a:defRPr sz="1600" b="1">
                <a:solidFill>
                  <a:schemeClr val="bg1"/>
                </a:solidFill>
              </a:defRPr>
            </a:lvl2pPr>
          </a:lstStyle>
          <a:p>
            <a:pPr lvl="1"/>
            <a:r>
              <a:rPr lang="en-US" b="1"/>
              <a:t>Category 1</a:t>
            </a:r>
            <a:endParaRPr lang="en-US"/>
          </a:p>
        </p:txBody>
      </p:sp>
    </p:spTree>
    <p:extLst>
      <p:ext uri="{BB962C8B-B14F-4D97-AF65-F5344CB8AC3E}">
        <p14:creationId xmlns:p14="http://schemas.microsoft.com/office/powerpoint/2010/main" val="342569702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
        <p:nvSpPr>
          <p:cNvPr id="9" name="Do not remove" hidden="1">
            <a:extLst>
              <a:ext uri="{FF2B5EF4-FFF2-40B4-BE49-F238E27FC236}">
                <a16:creationId xmlns:a16="http://schemas.microsoft.com/office/drawing/2014/main" id="{62EC59FB-ED46-DFEB-6961-719C0DDFB4F3}"/>
              </a:ext>
            </a:extLst>
          </p:cNvPr>
          <p:cNvSpPr/>
          <p:nvPr userDrawn="1">
            <p:custDataLst>
              <p:tags r:id="rId2"/>
            </p:custDataLst>
          </p:nvPr>
        </p:nvSpPr>
        <p:spPr bwMode="gray">
          <a:xfrm>
            <a:off x="0" y="0"/>
            <a:ext cx="12700" cy="12700"/>
          </a:xfrm>
          <a:prstGeom prst="octagon">
            <a:avLst/>
          </a:prstGeom>
          <a:noFill/>
          <a:ln w="9525" cap="flat" cmpd="sng" algn="ctr">
            <a:noFill/>
            <a:prstDash val="solid"/>
            <a:miter lim="800000"/>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cap="flat" cmpd="sng" algn="ctr">
                <a:solidFill>
                  <a:schemeClr val="tx1"/>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3" name="Title 1">
            <a:extLst>
              <a:ext uri="{FF2B5EF4-FFF2-40B4-BE49-F238E27FC236}">
                <a16:creationId xmlns:a16="http://schemas.microsoft.com/office/drawing/2014/main" id="{CACFF5ED-9D6E-DB42-A3F6-02AFC2E5B889}"/>
              </a:ext>
            </a:extLst>
          </p:cNvPr>
          <p:cNvSpPr>
            <a:spLocks noGrp="1"/>
          </p:cNvSpPr>
          <p:nvPr>
            <p:ph type="title"/>
          </p:nvPr>
        </p:nvSpPr>
        <p:spPr>
          <a:xfrm>
            <a:off x="330200" y="523318"/>
            <a:ext cx="11531600" cy="659434"/>
          </a:xfrm>
          <a:prstGeom prst="rect">
            <a:avLst/>
          </a:prstGeom>
        </p:spPr>
        <p:txBody>
          <a:bodyPr tIns="0" anchor="t">
            <a:normAutofit/>
          </a:bodyPr>
          <a:lstStyle>
            <a:lvl1pPr>
              <a:defRPr sz="2800"/>
            </a:lvl1pPr>
          </a:lstStyle>
          <a:p>
            <a:r>
              <a:rPr lang="en-US"/>
              <a:t>Click to edit Master title style</a:t>
            </a:r>
          </a:p>
        </p:txBody>
      </p:sp>
      <p:cxnSp>
        <p:nvCxnSpPr>
          <p:cNvPr id="4" name="Straight Connector 3">
            <a:extLst>
              <a:ext uri="{FF2B5EF4-FFF2-40B4-BE49-F238E27FC236}">
                <a16:creationId xmlns:a16="http://schemas.microsoft.com/office/drawing/2014/main" id="{FE0F6C81-D090-2241-80CE-63094035FC9A}"/>
              </a:ext>
            </a:extLst>
          </p:cNvPr>
          <p:cNvCxnSpPr/>
          <p:nvPr userDrawn="1"/>
        </p:nvCxnSpPr>
        <p:spPr>
          <a:xfrm>
            <a:off x="0" y="513379"/>
            <a:ext cx="12192000" cy="0"/>
          </a:xfrm>
          <a:prstGeom prst="line">
            <a:avLst/>
          </a:prstGeom>
          <a:ln>
            <a:solidFill>
              <a:srgbClr val="181A1C"/>
            </a:solidFill>
          </a:ln>
        </p:spPr>
        <p:style>
          <a:lnRef idx="1">
            <a:schemeClr val="accent1"/>
          </a:lnRef>
          <a:fillRef idx="0">
            <a:schemeClr val="accent1"/>
          </a:fillRef>
          <a:effectRef idx="0">
            <a:schemeClr val="accent1"/>
          </a:effectRef>
          <a:fontRef idx="minor">
            <a:schemeClr val="tx1"/>
          </a:fontRef>
        </p:style>
      </p:cxnSp>
      <p:sp>
        <p:nvSpPr>
          <p:cNvPr id="7" name="Rectangle 6"/>
          <p:cNvSpPr/>
          <p:nvPr userDrawn="1"/>
        </p:nvSpPr>
        <p:spPr>
          <a:xfrm>
            <a:off x="11292412" y="280303"/>
            <a:ext cx="569388" cy="215444"/>
          </a:xfrm>
          <a:prstGeom prst="rect">
            <a:avLst/>
          </a:prstGeom>
        </p:spPr>
        <p:txBody>
          <a:bodyPr wrap="none" anchor="ctr">
            <a:spAutoFit/>
          </a:bodyPr>
          <a:lstStyle/>
          <a:p>
            <a:pPr marL="0" indent="0" algn="r">
              <a:buNone/>
            </a:pPr>
            <a:fld id="{BB69BBE8-4DB2-4642-B003-B220ACD5A2FD}" type="slidenum">
              <a:rPr lang="en-US" sz="800" b="0" baseline="0" smtClean="0">
                <a:solidFill>
                  <a:schemeClr val="tx1"/>
                </a:solidFill>
                <a:latin typeface="+mn-lt"/>
              </a:rPr>
              <a:pPr marL="0" indent="0" algn="r">
                <a:buNone/>
              </a:pPr>
              <a:t>‹#›</a:t>
            </a:fld>
            <a:r>
              <a:rPr lang="en-US" sz="800" b="0" baseline="0" dirty="0">
                <a:solidFill>
                  <a:schemeClr val="tx1"/>
                </a:solidFill>
                <a:latin typeface="+mn-lt"/>
              </a:rPr>
              <a:t> of 73</a:t>
            </a:r>
            <a:endParaRPr lang="en-US" sz="800" dirty="0">
              <a:solidFill>
                <a:schemeClr val="tx1"/>
              </a:solidFill>
            </a:endParaRPr>
          </a:p>
        </p:txBody>
      </p:sp>
      <p:pic>
        <p:nvPicPr>
          <p:cNvPr id="8" name="Picture 7"/>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9559473" y="6392206"/>
            <a:ext cx="2302327" cy="385640"/>
          </a:xfrm>
          <a:prstGeom prst="rect">
            <a:avLst/>
          </a:prstGeom>
        </p:spPr>
      </p:pic>
    </p:spTree>
    <p:custDataLst>
      <p:tags r:id="rId1"/>
    </p:custDataLst>
    <p:extLst>
      <p:ext uri="{BB962C8B-B14F-4D97-AF65-F5344CB8AC3E}">
        <p14:creationId xmlns:p14="http://schemas.microsoft.com/office/powerpoint/2010/main" val="834894458"/>
      </p:ext>
    </p:extLst>
  </p:cSld>
  <p:clrMapOvr>
    <a:masterClrMapping/>
  </p:clrMapOvr>
  <p:extLst>
    <p:ext uri="{DCECCB84-F9BA-43D5-87BE-67443E8EF086}">
      <p15:sldGuideLst xmlns:p15="http://schemas.microsoft.com/office/powerpoint/2012/main">
        <p15:guide id="1" pos="208">
          <p15:clr>
            <a:srgbClr val="CCCCCC"/>
          </p15:clr>
        </p15:guide>
        <p15:guide id="2" pos="7472">
          <p15:clr>
            <a:srgbClr val="CCCCCC"/>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userDrawn="1">
  <p:cSld name="1_Section Divider Alt">
    <p:bg>
      <p:bgPr>
        <a:solidFill>
          <a:srgbClr val="009BDB"/>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10A01E-DF31-B94D-94BE-4ECDF48E0CA8}"/>
              </a:ext>
            </a:extLst>
          </p:cNvPr>
          <p:cNvSpPr>
            <a:spLocks noGrp="1"/>
          </p:cNvSpPr>
          <p:nvPr>
            <p:ph type="title"/>
          </p:nvPr>
        </p:nvSpPr>
        <p:spPr>
          <a:xfrm>
            <a:off x="831850" y="3362700"/>
            <a:ext cx="10515600" cy="2436792"/>
          </a:xfrm>
          <a:prstGeom prst="rect">
            <a:avLst/>
          </a:prstGeom>
        </p:spPr>
        <p:txBody>
          <a:bodyPr lIns="0" bIns="0" anchor="b"/>
          <a:lstStyle>
            <a:lvl1pPr>
              <a:defRPr sz="6000">
                <a:solidFill>
                  <a:schemeClr val="bg1"/>
                </a:solidFill>
              </a:defRPr>
            </a:lvl1pPr>
          </a:lstStyle>
          <a:p>
            <a:r>
              <a:rPr lang="en-US"/>
              <a:t>Click to edit Master title style</a:t>
            </a:r>
          </a:p>
        </p:txBody>
      </p:sp>
      <p:pic>
        <p:nvPicPr>
          <p:cNvPr id="4" name="Picture 3"/>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11272" y="342685"/>
            <a:ext cx="2850036" cy="477381"/>
          </a:xfrm>
          <a:prstGeom prst="rect">
            <a:avLst/>
          </a:prstGeom>
        </p:spPr>
      </p:pic>
    </p:spTree>
    <p:extLst>
      <p:ext uri="{BB962C8B-B14F-4D97-AF65-F5344CB8AC3E}">
        <p14:creationId xmlns:p14="http://schemas.microsoft.com/office/powerpoint/2010/main" val="3050475071"/>
      </p:ext>
    </p:extLst>
  </p:cSld>
  <p:clrMapOvr>
    <a:masterClrMapping/>
  </p:clrMapOvr>
  <p:extLst>
    <p:ext uri="{DCECCB84-F9BA-43D5-87BE-67443E8EF086}">
      <p15:sldGuideLst xmlns:p15="http://schemas.microsoft.com/office/powerpoint/2012/main">
        <p15:guide id="1" pos="208">
          <p15:clr>
            <a:srgbClr val="CCCCCC"/>
          </p15:clr>
        </p15:guide>
        <p15:guide id="2" pos="7472">
          <p15:clr>
            <a:srgbClr val="CCCCCC"/>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ags" Target="../tags/tag2.xml"/><Relationship Id="rId3" Type="http://schemas.openxmlformats.org/officeDocument/2006/relationships/slideLayout" Target="../slideLayouts/slideLayout3.xml"/><Relationship Id="rId21" Type="http://schemas.openxmlformats.org/officeDocument/2006/relationships/oleObject" Target="../embeddings/oleObject1.bin"/><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tags" Target="../tags/tag4.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oleObject" Target="../embeddings/oleObject2.bin"/><Relationship Id="rId10" Type="http://schemas.openxmlformats.org/officeDocument/2006/relationships/slideLayout" Target="../slideLayouts/slideLayout10.xml"/><Relationship Id="rId19" Type="http://schemas.openxmlformats.org/officeDocument/2006/relationships/tags" Target="../tags/tag3.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image" Target="../media/image1.emf"/></Relationships>
</file>

<file path=ppt/slideMasters/_rels/slideMaster2.xml.rels><?xml version="1.0" encoding="UTF-8" standalone="yes"?>
<Relationships xmlns="http://schemas.openxmlformats.org/package/2006/relationships"><Relationship Id="rId8" Type="http://schemas.openxmlformats.org/officeDocument/2006/relationships/tags" Target="../tags/tag14.xml"/><Relationship Id="rId13" Type="http://schemas.openxmlformats.org/officeDocument/2006/relationships/image" Target="../media/image7.png"/><Relationship Id="rId3" Type="http://schemas.openxmlformats.org/officeDocument/2006/relationships/slideLayout" Target="../slideLayouts/slideLayout19.xml"/><Relationship Id="rId7" Type="http://schemas.openxmlformats.org/officeDocument/2006/relationships/tags" Target="../tags/tag13.xml"/><Relationship Id="rId12" Type="http://schemas.openxmlformats.org/officeDocument/2006/relationships/hyperlink" Target="mailto:gwagner@columbia.edu" TargetMode="External"/><Relationship Id="rId2" Type="http://schemas.openxmlformats.org/officeDocument/2006/relationships/slideLayout" Target="../slideLayouts/slideLayout18.xml"/><Relationship Id="rId1" Type="http://schemas.openxmlformats.org/officeDocument/2006/relationships/slideLayout" Target="../slideLayouts/slideLayout17.xml"/><Relationship Id="rId6" Type="http://schemas.openxmlformats.org/officeDocument/2006/relationships/theme" Target="../theme/theme2.xml"/><Relationship Id="rId11" Type="http://schemas.openxmlformats.org/officeDocument/2006/relationships/hyperlink" Target="https://creativecommons.org/licenses/by/4.0/" TargetMode="External"/><Relationship Id="rId5" Type="http://schemas.openxmlformats.org/officeDocument/2006/relationships/slideLayout" Target="../slideLayouts/slideLayout21.xml"/><Relationship Id="rId10" Type="http://schemas.openxmlformats.org/officeDocument/2006/relationships/image" Target="../media/image1.emf"/><Relationship Id="rId4" Type="http://schemas.openxmlformats.org/officeDocument/2006/relationships/slideLayout" Target="../slideLayouts/slideLayout20.xml"/><Relationship Id="rId9" Type="http://schemas.openxmlformats.org/officeDocument/2006/relationships/oleObject" Target="../embeddings/oleObject5.bin"/></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9.xml"/><Relationship Id="rId13" Type="http://schemas.openxmlformats.org/officeDocument/2006/relationships/slideLayout" Target="../slideLayouts/slideLayout34.xml"/><Relationship Id="rId3" Type="http://schemas.openxmlformats.org/officeDocument/2006/relationships/slideLayout" Target="../slideLayouts/slideLayout24.xml"/><Relationship Id="rId7" Type="http://schemas.openxmlformats.org/officeDocument/2006/relationships/slideLayout" Target="../slideLayouts/slideLayout28.xml"/><Relationship Id="rId12" Type="http://schemas.openxmlformats.org/officeDocument/2006/relationships/slideLayout" Target="../slideLayouts/slideLayout33.xml"/><Relationship Id="rId17" Type="http://schemas.openxmlformats.org/officeDocument/2006/relationships/image" Target="../media/image10.emf"/><Relationship Id="rId2" Type="http://schemas.openxmlformats.org/officeDocument/2006/relationships/slideLayout" Target="../slideLayouts/slideLayout23.xml"/><Relationship Id="rId16" Type="http://schemas.openxmlformats.org/officeDocument/2006/relationships/oleObject" Target="../embeddings/oleObject6.bin"/><Relationship Id="rId1" Type="http://schemas.openxmlformats.org/officeDocument/2006/relationships/slideLayout" Target="../slideLayouts/slideLayout22.xml"/><Relationship Id="rId6" Type="http://schemas.openxmlformats.org/officeDocument/2006/relationships/slideLayout" Target="../slideLayouts/slideLayout27.xml"/><Relationship Id="rId11" Type="http://schemas.openxmlformats.org/officeDocument/2006/relationships/slideLayout" Target="../slideLayouts/slideLayout32.xml"/><Relationship Id="rId5" Type="http://schemas.openxmlformats.org/officeDocument/2006/relationships/slideLayout" Target="../slideLayouts/slideLayout26.xml"/><Relationship Id="rId15" Type="http://schemas.openxmlformats.org/officeDocument/2006/relationships/tags" Target="../tags/tag20.xml"/><Relationship Id="rId10" Type="http://schemas.openxmlformats.org/officeDocument/2006/relationships/slideLayout" Target="../slideLayouts/slideLayout31.xml"/><Relationship Id="rId4" Type="http://schemas.openxmlformats.org/officeDocument/2006/relationships/slideLayout" Target="../slideLayouts/slideLayout25.xml"/><Relationship Id="rId9" Type="http://schemas.openxmlformats.org/officeDocument/2006/relationships/slideLayout" Target="../slideLayouts/slideLayout30.xml"/><Relationship Id="rId14" Type="http://schemas.openxmlformats.org/officeDocument/2006/relationships/theme" Target="../theme/theme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2.xml"/><Relationship Id="rId13" Type="http://schemas.openxmlformats.org/officeDocument/2006/relationships/slideLayout" Target="../slideLayouts/slideLayout47.xml"/><Relationship Id="rId18" Type="http://schemas.openxmlformats.org/officeDocument/2006/relationships/slideLayout" Target="../slideLayouts/slideLayout52.xml"/><Relationship Id="rId3" Type="http://schemas.openxmlformats.org/officeDocument/2006/relationships/slideLayout" Target="../slideLayouts/slideLayout37.xml"/><Relationship Id="rId21" Type="http://schemas.openxmlformats.org/officeDocument/2006/relationships/tags" Target="../tags/tag23.xml"/><Relationship Id="rId7" Type="http://schemas.openxmlformats.org/officeDocument/2006/relationships/slideLayout" Target="../slideLayouts/slideLayout41.xml"/><Relationship Id="rId12" Type="http://schemas.openxmlformats.org/officeDocument/2006/relationships/slideLayout" Target="../slideLayouts/slideLayout46.xml"/><Relationship Id="rId17" Type="http://schemas.openxmlformats.org/officeDocument/2006/relationships/slideLayout" Target="../slideLayouts/slideLayout51.xml"/><Relationship Id="rId25" Type="http://schemas.openxmlformats.org/officeDocument/2006/relationships/oleObject" Target="../embeddings/oleObject2.bin"/><Relationship Id="rId2" Type="http://schemas.openxmlformats.org/officeDocument/2006/relationships/slideLayout" Target="../slideLayouts/slideLayout36.xml"/><Relationship Id="rId16" Type="http://schemas.openxmlformats.org/officeDocument/2006/relationships/slideLayout" Target="../slideLayouts/slideLayout50.xml"/><Relationship Id="rId20" Type="http://schemas.openxmlformats.org/officeDocument/2006/relationships/tags" Target="../tags/tag22.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24" Type="http://schemas.openxmlformats.org/officeDocument/2006/relationships/image" Target="../media/image1.emf"/><Relationship Id="rId5" Type="http://schemas.openxmlformats.org/officeDocument/2006/relationships/slideLayout" Target="../slideLayouts/slideLayout39.xml"/><Relationship Id="rId15" Type="http://schemas.openxmlformats.org/officeDocument/2006/relationships/slideLayout" Target="../slideLayouts/slideLayout49.xml"/><Relationship Id="rId23" Type="http://schemas.openxmlformats.org/officeDocument/2006/relationships/oleObject" Target="../embeddings/oleObject1.bin"/><Relationship Id="rId10" Type="http://schemas.openxmlformats.org/officeDocument/2006/relationships/slideLayout" Target="../slideLayouts/slideLayout44.xml"/><Relationship Id="rId19" Type="http://schemas.openxmlformats.org/officeDocument/2006/relationships/theme" Target="../theme/theme4.xml"/><Relationship Id="rId4" Type="http://schemas.openxmlformats.org/officeDocument/2006/relationships/slideLayout" Target="../slideLayouts/slideLayout38.xml"/><Relationship Id="rId9" Type="http://schemas.openxmlformats.org/officeDocument/2006/relationships/slideLayout" Target="../slideLayouts/slideLayout43.xml"/><Relationship Id="rId14" Type="http://schemas.openxmlformats.org/officeDocument/2006/relationships/slideLayout" Target="../slideLayouts/slideLayout48.xml"/><Relationship Id="rId22" Type="http://schemas.openxmlformats.org/officeDocument/2006/relationships/tags" Target="../tags/tag2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60.xml"/><Relationship Id="rId13" Type="http://schemas.openxmlformats.org/officeDocument/2006/relationships/slideLayout" Target="../slideLayouts/slideLayout65.xml"/><Relationship Id="rId18" Type="http://schemas.openxmlformats.org/officeDocument/2006/relationships/slideLayout" Target="../slideLayouts/slideLayout70.xml"/><Relationship Id="rId3" Type="http://schemas.openxmlformats.org/officeDocument/2006/relationships/slideLayout" Target="../slideLayouts/slideLayout55.xml"/><Relationship Id="rId21" Type="http://schemas.openxmlformats.org/officeDocument/2006/relationships/tags" Target="../tags/tag35.xml"/><Relationship Id="rId7" Type="http://schemas.openxmlformats.org/officeDocument/2006/relationships/slideLayout" Target="../slideLayouts/slideLayout59.xml"/><Relationship Id="rId12" Type="http://schemas.openxmlformats.org/officeDocument/2006/relationships/slideLayout" Target="../slideLayouts/slideLayout64.xml"/><Relationship Id="rId17" Type="http://schemas.openxmlformats.org/officeDocument/2006/relationships/slideLayout" Target="../slideLayouts/slideLayout69.xml"/><Relationship Id="rId25" Type="http://schemas.openxmlformats.org/officeDocument/2006/relationships/oleObject" Target="../embeddings/oleObject2.bin"/><Relationship Id="rId2" Type="http://schemas.openxmlformats.org/officeDocument/2006/relationships/slideLayout" Target="../slideLayouts/slideLayout54.xml"/><Relationship Id="rId16" Type="http://schemas.openxmlformats.org/officeDocument/2006/relationships/slideLayout" Target="../slideLayouts/slideLayout68.xml"/><Relationship Id="rId20" Type="http://schemas.openxmlformats.org/officeDocument/2006/relationships/tags" Target="../tags/tag34.xml"/><Relationship Id="rId1" Type="http://schemas.openxmlformats.org/officeDocument/2006/relationships/slideLayout" Target="../slideLayouts/slideLayout53.xml"/><Relationship Id="rId6" Type="http://schemas.openxmlformats.org/officeDocument/2006/relationships/slideLayout" Target="../slideLayouts/slideLayout58.xml"/><Relationship Id="rId11" Type="http://schemas.openxmlformats.org/officeDocument/2006/relationships/slideLayout" Target="../slideLayouts/slideLayout63.xml"/><Relationship Id="rId24" Type="http://schemas.openxmlformats.org/officeDocument/2006/relationships/image" Target="../media/image1.emf"/><Relationship Id="rId5" Type="http://schemas.openxmlformats.org/officeDocument/2006/relationships/slideLayout" Target="../slideLayouts/slideLayout57.xml"/><Relationship Id="rId15" Type="http://schemas.openxmlformats.org/officeDocument/2006/relationships/slideLayout" Target="../slideLayouts/slideLayout67.xml"/><Relationship Id="rId23" Type="http://schemas.openxmlformats.org/officeDocument/2006/relationships/oleObject" Target="../embeddings/oleObject1.bin"/><Relationship Id="rId10" Type="http://schemas.openxmlformats.org/officeDocument/2006/relationships/slideLayout" Target="../slideLayouts/slideLayout62.xml"/><Relationship Id="rId19" Type="http://schemas.openxmlformats.org/officeDocument/2006/relationships/theme" Target="../theme/theme5.xml"/><Relationship Id="rId4" Type="http://schemas.openxmlformats.org/officeDocument/2006/relationships/slideLayout" Target="../slideLayouts/slideLayout56.xml"/><Relationship Id="rId9" Type="http://schemas.openxmlformats.org/officeDocument/2006/relationships/slideLayout" Target="../slideLayouts/slideLayout61.xml"/><Relationship Id="rId14" Type="http://schemas.openxmlformats.org/officeDocument/2006/relationships/slideLayout" Target="../slideLayouts/slideLayout66.xml"/><Relationship Id="rId22" Type="http://schemas.openxmlformats.org/officeDocument/2006/relationships/tags" Target="../tags/tag36.xml"/></Relationships>
</file>

<file path=ppt/slideMasters/_rels/slideMaster6.xml.rels><?xml version="1.0" encoding="UTF-8" standalone="yes"?>
<Relationships xmlns="http://schemas.openxmlformats.org/package/2006/relationships"><Relationship Id="rId8" Type="http://schemas.openxmlformats.org/officeDocument/2006/relationships/tags" Target="../tags/tag46.xml"/><Relationship Id="rId13" Type="http://schemas.openxmlformats.org/officeDocument/2006/relationships/image" Target="../media/image7.png"/><Relationship Id="rId3" Type="http://schemas.openxmlformats.org/officeDocument/2006/relationships/slideLayout" Target="../slideLayouts/slideLayout73.xml"/><Relationship Id="rId7" Type="http://schemas.openxmlformats.org/officeDocument/2006/relationships/tags" Target="../tags/tag45.xml"/><Relationship Id="rId12" Type="http://schemas.openxmlformats.org/officeDocument/2006/relationships/hyperlink" Target="mailto:gwagner@columbia.edu" TargetMode="External"/><Relationship Id="rId2" Type="http://schemas.openxmlformats.org/officeDocument/2006/relationships/slideLayout" Target="../slideLayouts/slideLayout72.xml"/><Relationship Id="rId1" Type="http://schemas.openxmlformats.org/officeDocument/2006/relationships/slideLayout" Target="../slideLayouts/slideLayout71.xml"/><Relationship Id="rId6" Type="http://schemas.openxmlformats.org/officeDocument/2006/relationships/theme" Target="../theme/theme6.xml"/><Relationship Id="rId11" Type="http://schemas.openxmlformats.org/officeDocument/2006/relationships/hyperlink" Target="https://creativecommons.org/licenses/by/4.0/" TargetMode="External"/><Relationship Id="rId5" Type="http://schemas.openxmlformats.org/officeDocument/2006/relationships/slideLayout" Target="../slideLayouts/slideLayout75.xml"/><Relationship Id="rId10" Type="http://schemas.openxmlformats.org/officeDocument/2006/relationships/image" Target="../media/image1.emf"/><Relationship Id="rId4" Type="http://schemas.openxmlformats.org/officeDocument/2006/relationships/slideLayout" Target="../slideLayouts/slideLayout74.xml"/><Relationship Id="rId9" Type="http://schemas.openxmlformats.org/officeDocument/2006/relationships/oleObject" Target="../embeddings/oleObject5.bin"/></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C3EEFE3C-04B9-AB3C-EAE9-80904F3FD8AA}"/>
              </a:ext>
            </a:extLst>
          </p:cNvPr>
          <p:cNvGraphicFramePr>
            <a:graphicFrameLocks noChangeAspect="1"/>
          </p:cNvGraphicFramePr>
          <p:nvPr>
            <p:custDataLst>
              <p:tags r:id="rId19"/>
            </p:custDataLst>
            <p:extLst>
              <p:ext uri="{D42A27DB-BD31-4B8C-83A1-F6EECF244321}">
                <p14:modId xmlns:p14="http://schemas.microsoft.com/office/powerpoint/2010/main" val="144945946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1" imgW="503" imgH="503" progId="TCLayout.ActiveDocument.1">
                  <p:embed/>
                </p:oleObj>
              </mc:Choice>
              <mc:Fallback>
                <p:oleObj name="think-cell Slide" r:id="rId21" imgW="503" imgH="503" progId="TCLayout.ActiveDocument.1">
                  <p:embed/>
                  <p:pic>
                    <p:nvPicPr>
                      <p:cNvPr id="3" name="think-cell data - do not delete" hidden="1">
                        <a:extLst>
                          <a:ext uri="{FF2B5EF4-FFF2-40B4-BE49-F238E27FC236}">
                            <a16:creationId xmlns:a16="http://schemas.microsoft.com/office/drawing/2014/main" id="{C3EEFE3C-04B9-AB3C-EAE9-80904F3FD8AA}"/>
                          </a:ext>
                        </a:extLst>
                      </p:cNvPr>
                      <p:cNvPicPr/>
                      <p:nvPr/>
                    </p:nvPicPr>
                    <p:blipFill>
                      <a:blip r:embed="rId22"/>
                      <a:stretch>
                        <a:fillRect/>
                      </a:stretch>
                    </p:blipFill>
                    <p:spPr>
                      <a:xfrm>
                        <a:off x="1588" y="1588"/>
                        <a:ext cx="1588" cy="1588"/>
                      </a:xfrm>
                      <a:prstGeom prst="rect">
                        <a:avLst/>
                      </a:prstGeom>
                    </p:spPr>
                  </p:pic>
                </p:oleObj>
              </mc:Fallback>
            </mc:AlternateContent>
          </a:graphicData>
        </a:graphic>
      </p:graphicFrame>
      <p:sp>
        <p:nvSpPr>
          <p:cNvPr id="5" name="BtfpConfiguration" hidden="1"/>
          <p:cNvSpPr txBox="1"/>
          <p:nvPr/>
        </p:nvSpPr>
        <p:spPr bwMode="hidden">
          <a:xfrm>
            <a:off x="0" y="0"/>
            <a:ext cx="36000" cy="36000"/>
          </a:xfrm>
          <a:prstGeom prst="rect">
            <a:avLst/>
          </a:prstGeom>
          <a:noFill/>
        </p:spPr>
        <p:txBody>
          <a:bodyPr wrap="none" lIns="0" tIns="0" rIns="0" bIns="0" rtlCol="0">
            <a:noAutofit/>
          </a:bodyPr>
          <a:lstStyle/>
          <a:p>
            <a:pPr marL="0" indent="0">
              <a:buNone/>
            </a:pPr>
            <a:r>
              <a:rPr lang="en-US" sz="100">
                <a:solidFill>
                  <a:schemeClr val="bg1">
                    <a:alpha val="0"/>
                  </a:schemeClr>
                </a:solidFill>
              </a:rPr>
              <a:t>&lt;</a:t>
            </a:r>
            <a:r>
              <a:rPr lang="en-US" sz="100" err="1">
                <a:solidFill>
                  <a:schemeClr val="bg1">
                    <a:alpha val="0"/>
                  </a:schemeClr>
                </a:solidFill>
              </a:rPr>
              <a:t>btfp</a:t>
            </a:r>
            <a:r>
              <a:rPr lang="en-US" sz="100">
                <a:solidFill>
                  <a:schemeClr val="bg1">
                    <a:alpha val="0"/>
                  </a:schemeClr>
                </a:solidFill>
              </a:rPr>
              <a:t>&gt;</a:t>
            </a:r>
          </a:p>
          <a:p>
            <a:pPr marL="0" indent="0">
              <a:buNone/>
            </a:pPr>
            <a:r>
              <a:rPr lang="en-US" sz="100">
                <a:solidFill>
                  <a:schemeClr val="bg1">
                    <a:alpha val="0"/>
                  </a:schemeClr>
                </a:solidFill>
              </a:rPr>
              <a:t>  &lt;template version="2.3.3" type="branded" </a:t>
            </a:r>
            <a:r>
              <a:rPr lang="en-US" sz="100" err="1">
                <a:solidFill>
                  <a:schemeClr val="bg1">
                    <a:alpha val="0"/>
                  </a:schemeClr>
                </a:solidFill>
              </a:rPr>
              <a:t>pageSize</a:t>
            </a:r>
            <a:r>
              <a:rPr lang="en-US" sz="100">
                <a:solidFill>
                  <a:schemeClr val="bg1">
                    <a:alpha val="0"/>
                  </a:schemeClr>
                </a:solidFill>
              </a:rPr>
              <a:t>="widescreen" /&gt;</a:t>
            </a:r>
          </a:p>
          <a:p>
            <a:pPr marL="0" indent="0">
              <a:buNone/>
            </a:pPr>
            <a:r>
              <a:rPr lang="en-US" sz="100">
                <a:solidFill>
                  <a:schemeClr val="bg1">
                    <a:alpha val="0"/>
                  </a:schemeClr>
                </a:solidFill>
              </a:rPr>
              <a:t>  &lt;!--BTFPCONFIGURATION:3C627466703E0D0A20203C74656D706C6174652076657273696F6E3D22322E332E342220747970653D226272616E66656622207061676553697A653D227769666573637265656E22202F3E0D0A3C2F627466703E--&gt;</a:t>
            </a:r>
          </a:p>
          <a:p>
            <a:pPr marL="0" indent="0">
              <a:buNone/>
            </a:pPr>
            <a:r>
              <a:rPr lang="en-US" sz="100">
                <a:solidFill>
                  <a:schemeClr val="bg1">
                    <a:alpha val="0"/>
                  </a:schemeClr>
                </a:solidFill>
              </a:rPr>
              <a:t>&lt;/</a:t>
            </a:r>
            <a:r>
              <a:rPr lang="en-US" sz="100" err="1">
                <a:solidFill>
                  <a:schemeClr val="bg1">
                    <a:alpha val="0"/>
                  </a:schemeClr>
                </a:solidFill>
              </a:rPr>
              <a:t>btfp</a:t>
            </a:r>
            <a:r>
              <a:rPr lang="en-US" sz="100">
                <a:solidFill>
                  <a:schemeClr val="bg1">
                    <a:alpha val="0"/>
                  </a:schemeClr>
                </a:solidFill>
              </a:rPr>
              <a:t>&gt;</a:t>
            </a:r>
          </a:p>
        </p:txBody>
      </p:sp>
      <p:sp>
        <p:nvSpPr>
          <p:cNvPr id="8" name="CreatedFooter"/>
          <p:cNvSpPr/>
          <p:nvPr/>
        </p:nvSpPr>
        <p:spPr>
          <a:xfrm>
            <a:off x="8263033" y="6642830"/>
            <a:ext cx="1368171" cy="165036"/>
          </a:xfrm>
          <a:prstGeom prst="rect">
            <a:avLst/>
          </a:prstGeom>
        </p:spPr>
        <p:txBody>
          <a:bodyPr wrap="square" lIns="36000" tIns="36000" rIns="36000" bIns="36000">
            <a:spAutoFit/>
          </a:bodyPr>
          <a:lstStyle/>
          <a:p>
            <a:pPr marL="0" indent="0" algn="ctr" defTabSz="711200" rtl="0" eaLnBrk="1" latinLnBrk="0" hangingPunct="1">
              <a:spcBef>
                <a:spcPts val="1200"/>
              </a:spcBef>
              <a:buNone/>
            </a:pPr>
            <a:r>
              <a:rPr lang="en-US" sz="600">
                <a:solidFill>
                  <a:srgbClr val="FFFFFF"/>
                </a:solidFill>
              </a:rPr>
              <a:t>CKI Steel Background v231101-GF</a:t>
            </a:r>
          </a:p>
        </p:txBody>
      </p:sp>
      <p:sp>
        <p:nvSpPr>
          <p:cNvPr id="7" name="OfficeCode"/>
          <p:cNvSpPr/>
          <p:nvPr/>
        </p:nvSpPr>
        <p:spPr>
          <a:xfrm>
            <a:off x="7348519" y="6642830"/>
            <a:ext cx="288036" cy="165036"/>
          </a:xfrm>
          <a:prstGeom prst="rect">
            <a:avLst/>
          </a:prstGeom>
        </p:spPr>
        <p:txBody>
          <a:bodyPr wrap="square" lIns="36000" tIns="36000" rIns="36000" bIns="36000">
            <a:spAutoFit/>
          </a:bodyPr>
          <a:lstStyle/>
          <a:p>
            <a:pPr marL="0" indent="0" algn="ctr" defTabSz="711200" rtl="0" eaLnBrk="1" latinLnBrk="0" hangingPunct="1">
              <a:spcBef>
                <a:spcPts val="1200"/>
              </a:spcBef>
              <a:buNone/>
            </a:pPr>
            <a:r>
              <a:rPr lang="en-US" sz="600">
                <a:solidFill>
                  <a:srgbClr val="FFFFFF"/>
                </a:solidFill>
              </a:rPr>
              <a:t>BOS</a:t>
            </a:r>
          </a:p>
        </p:txBody>
      </p:sp>
      <p:sp>
        <p:nvSpPr>
          <p:cNvPr id="13" name="Title Placeholder 8">
            <a:extLst>
              <a:ext uri="{FF2B5EF4-FFF2-40B4-BE49-F238E27FC236}">
                <a16:creationId xmlns:a16="http://schemas.microsoft.com/office/drawing/2014/main" id="{CCECC6B5-B58A-574A-B188-965A3EA68087}"/>
              </a:ext>
            </a:extLst>
          </p:cNvPr>
          <p:cNvSpPr>
            <a:spLocks noGrp="1"/>
          </p:cNvSpPr>
          <p:nvPr>
            <p:ph type="title"/>
          </p:nvPr>
        </p:nvSpPr>
        <p:spPr>
          <a:xfrm>
            <a:off x="334963" y="365125"/>
            <a:ext cx="11522075" cy="1325563"/>
          </a:xfrm>
          <a:prstGeom prst="rect">
            <a:avLst/>
          </a:prstGeom>
        </p:spPr>
        <p:txBody>
          <a:bodyPr vert="horz" lIns="91440" tIns="45720" rIns="91440" bIns="45720" rtlCol="0" anchor="ctr">
            <a:normAutofit/>
          </a:bodyPr>
          <a:lstStyle/>
          <a:p>
            <a:r>
              <a:rPr lang="en-US"/>
              <a:t>Click to edit Master title style</a:t>
            </a:r>
          </a:p>
        </p:txBody>
      </p:sp>
      <p:sp>
        <p:nvSpPr>
          <p:cNvPr id="15" name="Text Placeholder 10">
            <a:extLst>
              <a:ext uri="{FF2B5EF4-FFF2-40B4-BE49-F238E27FC236}">
                <a16:creationId xmlns:a16="http://schemas.microsoft.com/office/drawing/2014/main" id="{115DFB91-512B-3844-A114-92FBEDCA92F2}"/>
              </a:ext>
            </a:extLst>
          </p:cNvPr>
          <p:cNvSpPr>
            <a:spLocks noGrp="1"/>
          </p:cNvSpPr>
          <p:nvPr>
            <p:ph type="body" idx="1"/>
          </p:nvPr>
        </p:nvSpPr>
        <p:spPr>
          <a:xfrm>
            <a:off x="334963" y="1825625"/>
            <a:ext cx="11522075" cy="4351338"/>
          </a:xfrm>
          <a:prstGeom prst="rect">
            <a:avLst/>
          </a:prstGeom>
        </p:spPr>
        <p:txBody>
          <a:bodyPr vert="horz" lIns="91440" tIns="45720" rIns="91440" bIns="45720" rtlCol="0">
            <a:normAutofit/>
          </a:bodyPr>
          <a:lstStyle/>
          <a:p>
            <a:pPr lvl="0"/>
            <a:r>
              <a:rPr lang="en-US"/>
              <a:t> Click to edit Master text styles</a:t>
            </a:r>
          </a:p>
          <a:p>
            <a:pPr lvl="1"/>
            <a:r>
              <a:rPr lang="en-US"/>
              <a:t> Second level</a:t>
            </a:r>
          </a:p>
          <a:p>
            <a:pPr lvl="2"/>
            <a:r>
              <a:rPr lang="en-US"/>
              <a:t>Third level</a:t>
            </a:r>
          </a:p>
          <a:p>
            <a:pPr lvl="3"/>
            <a:r>
              <a:rPr lang="en-US"/>
              <a:t>Fourth level</a:t>
            </a:r>
          </a:p>
          <a:p>
            <a:pPr lvl="4"/>
            <a:r>
              <a:rPr lang="en-US"/>
              <a:t>Fifth level</a:t>
            </a:r>
          </a:p>
        </p:txBody>
      </p:sp>
      <p:graphicFrame>
        <p:nvGraphicFramePr>
          <p:cNvPr id="2" name="think-cell data - do not delete" hidden="1">
            <a:extLst>
              <a:ext uri="{FF2B5EF4-FFF2-40B4-BE49-F238E27FC236}">
                <a16:creationId xmlns:a16="http://schemas.microsoft.com/office/drawing/2014/main" id="{4636565C-8558-7A15-DFC2-FDFB04642811}"/>
              </a:ext>
            </a:extLst>
          </p:cNvPr>
          <p:cNvGraphicFramePr>
            <a:graphicFrameLocks noChangeAspect="1"/>
          </p:cNvGraphicFramePr>
          <p:nvPr userDrawn="1">
            <p:custDataLst>
              <p:tags r:id="rId20"/>
            </p:custDataLst>
            <p:extLst>
              <p:ext uri="{D42A27DB-BD31-4B8C-83A1-F6EECF244321}">
                <p14:modId xmlns:p14="http://schemas.microsoft.com/office/powerpoint/2010/main" val="336192591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3" imgW="503" imgH="503" progId="TCLayout.ActiveDocument.1">
                  <p:embed/>
                </p:oleObj>
              </mc:Choice>
              <mc:Fallback>
                <p:oleObj name="think-cell Slide" r:id="rId23" imgW="503" imgH="503" progId="TCLayout.ActiveDocument.1">
                  <p:embed/>
                  <p:pic>
                    <p:nvPicPr>
                      <p:cNvPr id="2" name="think-cell data - do not delete" hidden="1">
                        <a:extLst>
                          <a:ext uri="{FF2B5EF4-FFF2-40B4-BE49-F238E27FC236}">
                            <a16:creationId xmlns:a16="http://schemas.microsoft.com/office/drawing/2014/main" id="{4636565C-8558-7A15-DFC2-FDFB04642811}"/>
                          </a:ext>
                        </a:extLst>
                      </p:cNvPr>
                      <p:cNvPicPr/>
                      <p:nvPr/>
                    </p:nvPicPr>
                    <p:blipFill>
                      <a:blip r:embed="rId22"/>
                      <a:stretch>
                        <a:fillRect/>
                      </a:stretch>
                    </p:blipFill>
                    <p:spPr>
                      <a:xfrm>
                        <a:off x="1588" y="1588"/>
                        <a:ext cx="1588" cy="1588"/>
                      </a:xfrm>
                      <a:prstGeom prst="rect">
                        <a:avLst/>
                      </a:prstGeom>
                    </p:spPr>
                  </p:pic>
                </p:oleObj>
              </mc:Fallback>
            </mc:AlternateContent>
          </a:graphicData>
        </a:graphic>
      </p:graphicFrame>
      <p:sp>
        <p:nvSpPr>
          <p:cNvPr id="4" name="BtfpConfiguration" hidden="1">
            <a:extLst>
              <a:ext uri="{FF2B5EF4-FFF2-40B4-BE49-F238E27FC236}">
                <a16:creationId xmlns:a16="http://schemas.microsoft.com/office/drawing/2014/main" id="{605CE243-AD21-AAD1-C34D-EA973E0B1A18}"/>
              </a:ext>
            </a:extLst>
          </p:cNvPr>
          <p:cNvSpPr txBox="1"/>
          <p:nvPr userDrawn="1"/>
        </p:nvSpPr>
        <p:spPr bwMode="hidden">
          <a:xfrm>
            <a:off x="0" y="0"/>
            <a:ext cx="36000" cy="36000"/>
          </a:xfrm>
          <a:prstGeom prst="rect">
            <a:avLst/>
          </a:prstGeom>
          <a:noFill/>
        </p:spPr>
        <p:txBody>
          <a:bodyPr wrap="none" lIns="0" tIns="0" rIns="0" bIns="0" rtlCol="0">
            <a:noAutofit/>
          </a:bodyPr>
          <a:lstStyle/>
          <a:p>
            <a:pPr marL="0" indent="0">
              <a:buNone/>
            </a:pPr>
            <a:r>
              <a:rPr lang="en-US" sz="100">
                <a:solidFill>
                  <a:schemeClr val="bg1">
                    <a:alpha val="0"/>
                  </a:schemeClr>
                </a:solidFill>
              </a:rPr>
              <a:t>&lt;</a:t>
            </a:r>
            <a:r>
              <a:rPr lang="en-US" sz="100" err="1">
                <a:solidFill>
                  <a:schemeClr val="bg1">
                    <a:alpha val="0"/>
                  </a:schemeClr>
                </a:solidFill>
              </a:rPr>
              <a:t>btfp</a:t>
            </a:r>
            <a:r>
              <a:rPr lang="en-US" sz="100">
                <a:solidFill>
                  <a:schemeClr val="bg1">
                    <a:alpha val="0"/>
                  </a:schemeClr>
                </a:solidFill>
              </a:rPr>
              <a:t>&gt;</a:t>
            </a:r>
          </a:p>
          <a:p>
            <a:pPr marL="0" indent="0">
              <a:buNone/>
            </a:pPr>
            <a:r>
              <a:rPr lang="en-US" sz="100">
                <a:solidFill>
                  <a:schemeClr val="bg1">
                    <a:alpha val="0"/>
                  </a:schemeClr>
                </a:solidFill>
              </a:rPr>
              <a:t>  &lt;template version="2.3.3" type="branded" </a:t>
            </a:r>
            <a:r>
              <a:rPr lang="en-US" sz="100" err="1">
                <a:solidFill>
                  <a:schemeClr val="bg1">
                    <a:alpha val="0"/>
                  </a:schemeClr>
                </a:solidFill>
              </a:rPr>
              <a:t>pageSize</a:t>
            </a:r>
            <a:r>
              <a:rPr lang="en-US" sz="100">
                <a:solidFill>
                  <a:schemeClr val="bg1">
                    <a:alpha val="0"/>
                  </a:schemeClr>
                </a:solidFill>
              </a:rPr>
              <a:t>="widescreen" /&gt;</a:t>
            </a:r>
          </a:p>
          <a:p>
            <a:pPr marL="0" indent="0">
              <a:buNone/>
            </a:pPr>
            <a:r>
              <a:rPr lang="en-US" sz="100">
                <a:solidFill>
                  <a:schemeClr val="bg1">
                    <a:alpha val="0"/>
                  </a:schemeClr>
                </a:solidFill>
              </a:rPr>
              <a:t>  &lt;!--BTFPCONFIGURATION:3C627466703E0D0A20203C74656D706C6174652076657273696F6E3D22322E332E342220747970653D226272616E66656622207061676553697A653D227769666573637265656E22202F3E0D0A3C2F627466703E--&gt;</a:t>
            </a:r>
          </a:p>
          <a:p>
            <a:pPr marL="0" indent="0">
              <a:buNone/>
            </a:pPr>
            <a:r>
              <a:rPr lang="en-US" sz="100">
                <a:solidFill>
                  <a:schemeClr val="bg1">
                    <a:alpha val="0"/>
                  </a:schemeClr>
                </a:solidFill>
              </a:rPr>
              <a:t>&lt;/</a:t>
            </a:r>
            <a:r>
              <a:rPr lang="en-US" sz="100" err="1">
                <a:solidFill>
                  <a:schemeClr val="bg1">
                    <a:alpha val="0"/>
                  </a:schemeClr>
                </a:solidFill>
              </a:rPr>
              <a:t>btfp</a:t>
            </a:r>
            <a:r>
              <a:rPr lang="en-US" sz="100">
                <a:solidFill>
                  <a:schemeClr val="bg1">
                    <a:alpha val="0"/>
                  </a:schemeClr>
                </a:solidFill>
              </a:rPr>
              <a:t>&gt;</a:t>
            </a:r>
          </a:p>
        </p:txBody>
      </p:sp>
      <p:sp>
        <p:nvSpPr>
          <p:cNvPr id="6" name="CreatedFooter">
            <a:extLst>
              <a:ext uri="{FF2B5EF4-FFF2-40B4-BE49-F238E27FC236}">
                <a16:creationId xmlns:a16="http://schemas.microsoft.com/office/drawing/2014/main" id="{E112567E-82B6-79C1-C013-1743727F986E}"/>
              </a:ext>
            </a:extLst>
          </p:cNvPr>
          <p:cNvSpPr/>
          <p:nvPr userDrawn="1"/>
        </p:nvSpPr>
        <p:spPr>
          <a:xfrm>
            <a:off x="8263033" y="6642830"/>
            <a:ext cx="1368171" cy="165036"/>
          </a:xfrm>
          <a:prstGeom prst="rect">
            <a:avLst/>
          </a:prstGeom>
        </p:spPr>
        <p:txBody>
          <a:bodyPr wrap="square" lIns="36000" tIns="36000" rIns="36000" bIns="36000">
            <a:spAutoFit/>
          </a:bodyPr>
          <a:lstStyle/>
          <a:p>
            <a:pPr marL="0" indent="0" algn="ctr" defTabSz="711200" rtl="0" eaLnBrk="1" latinLnBrk="0" hangingPunct="1">
              <a:spcBef>
                <a:spcPts val="1200"/>
              </a:spcBef>
              <a:buNone/>
            </a:pPr>
            <a:r>
              <a:rPr lang="en-US" sz="600">
                <a:solidFill>
                  <a:srgbClr val="FFFFFF"/>
                </a:solidFill>
              </a:rPr>
              <a:t>CKI Steel Background v231101-GF</a:t>
            </a:r>
          </a:p>
        </p:txBody>
      </p:sp>
      <p:sp>
        <p:nvSpPr>
          <p:cNvPr id="9" name="OfficeCode">
            <a:extLst>
              <a:ext uri="{FF2B5EF4-FFF2-40B4-BE49-F238E27FC236}">
                <a16:creationId xmlns:a16="http://schemas.microsoft.com/office/drawing/2014/main" id="{96D9871C-A4D9-E8AE-F492-A8CA1F4EFF08}"/>
              </a:ext>
            </a:extLst>
          </p:cNvPr>
          <p:cNvSpPr/>
          <p:nvPr userDrawn="1"/>
        </p:nvSpPr>
        <p:spPr>
          <a:xfrm>
            <a:off x="7348519" y="6642830"/>
            <a:ext cx="288036" cy="165036"/>
          </a:xfrm>
          <a:prstGeom prst="rect">
            <a:avLst/>
          </a:prstGeom>
        </p:spPr>
        <p:txBody>
          <a:bodyPr wrap="square" lIns="36000" tIns="36000" rIns="36000" bIns="36000">
            <a:spAutoFit/>
          </a:bodyPr>
          <a:lstStyle/>
          <a:p>
            <a:pPr marL="0" indent="0" algn="ctr" defTabSz="711200" rtl="0" eaLnBrk="1" latinLnBrk="0" hangingPunct="1">
              <a:spcBef>
                <a:spcPts val="1200"/>
              </a:spcBef>
              <a:buNone/>
            </a:pPr>
            <a:r>
              <a:rPr lang="en-US" sz="600">
                <a:solidFill>
                  <a:srgbClr val="FFFFFF"/>
                </a:solidFill>
              </a:rPr>
              <a:t>BOS</a:t>
            </a:r>
          </a:p>
        </p:txBody>
      </p:sp>
    </p:spTree>
    <p:custDataLst>
      <p:tags r:id="rId18"/>
    </p:custDataLst>
    <p:extLst>
      <p:ext uri="{BB962C8B-B14F-4D97-AF65-F5344CB8AC3E}">
        <p14:creationId xmlns:p14="http://schemas.microsoft.com/office/powerpoint/2010/main" val="2277532209"/>
      </p:ext>
    </p:extLst>
  </p:cSld>
  <p:clrMap bg1="lt1" tx1="dk1" bg2="lt2" tx2="dk2" accent1="accent1" accent2="accent2" accent3="accent3" accent4="accent4" accent5="accent5" accent6="accent6" hlink="hlink" folHlink="folHlink"/>
  <p:sldLayoutIdLst>
    <p:sldLayoutId id="2147483679" r:id="rId1"/>
    <p:sldLayoutId id="2147483680" r:id="rId2"/>
    <p:sldLayoutId id="2147483681" r:id="rId3"/>
    <p:sldLayoutId id="2147483682" r:id="rId4"/>
    <p:sldLayoutId id="2147483683" r:id="rId5"/>
    <p:sldLayoutId id="2147483684" r:id="rId6"/>
    <p:sldLayoutId id="2147483685" r:id="rId7"/>
    <p:sldLayoutId id="2147483686" r:id="rId8"/>
    <p:sldLayoutId id="2147483687" r:id="rId9"/>
    <p:sldLayoutId id="2147483688" r:id="rId10"/>
    <p:sldLayoutId id="2147483665" r:id="rId11"/>
    <p:sldLayoutId id="2147483666" r:id="rId12"/>
    <p:sldLayoutId id="2147483667" r:id="rId13"/>
    <p:sldLayoutId id="2147483671" r:id="rId14"/>
    <p:sldLayoutId id="2147483673" r:id="rId15"/>
    <p:sldLayoutId id="2147483672" r:id="rId16"/>
  </p:sldLayoutIdLst>
  <p:txStyles>
    <p:titleStyle>
      <a:lvl1pPr algn="l" defTabSz="711200" rtl="0" eaLnBrk="1" latinLnBrk="0" hangingPunct="1">
        <a:lnSpc>
          <a:spcPct val="100000"/>
        </a:lnSpc>
        <a:spcBef>
          <a:spcPct val="0"/>
        </a:spcBef>
        <a:buNone/>
        <a:defRPr sz="3600" b="1" kern="1200">
          <a:solidFill>
            <a:schemeClr val="tx1"/>
          </a:solidFill>
          <a:latin typeface="+mj-lt"/>
          <a:ea typeface="+mj-ea"/>
          <a:cs typeface="+mj-cs"/>
        </a:defRPr>
      </a:lvl1pPr>
    </p:titleStyle>
    <p:body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177800" indent="-177800" algn="l" defTabSz="711200" rtl="0" eaLnBrk="1" latinLnBrk="0" hangingPunct="1">
        <a:spcBef>
          <a:spcPts val="1200"/>
        </a:spcBef>
        <a:buChar char="•"/>
        <a:defRPr sz="1600" kern="1200">
          <a:solidFill>
            <a:schemeClr val="tx1"/>
          </a:solidFill>
          <a:latin typeface="+mn-lt"/>
          <a:ea typeface="+mn-ea"/>
          <a:cs typeface="+mn-cs"/>
        </a:defRPr>
      </a:lvl1pPr>
      <a:lvl2pPr marL="355600" indent="-177800" algn="l" defTabSz="711200" rtl="0" eaLnBrk="1" latinLnBrk="0" hangingPunct="1">
        <a:spcBef>
          <a:spcPts val="600"/>
        </a:spcBef>
        <a:buChar char="–"/>
        <a:defRPr sz="1400" kern="1200">
          <a:solidFill>
            <a:schemeClr val="tx1"/>
          </a:solidFill>
          <a:latin typeface="+mn-lt"/>
          <a:ea typeface="+mn-ea"/>
          <a:cs typeface="+mn-cs"/>
        </a:defRPr>
      </a:lvl2pPr>
      <a:lvl3pPr marL="533400" indent="-177800" algn="l" defTabSz="711200" rtl="0" eaLnBrk="1" latinLnBrk="0" hangingPunct="1">
        <a:spcBef>
          <a:spcPts val="600"/>
        </a:spcBef>
        <a:buChar char="&gt;"/>
        <a:defRPr sz="1400" kern="1200">
          <a:solidFill>
            <a:schemeClr val="tx1"/>
          </a:solidFill>
          <a:latin typeface="+mn-lt"/>
          <a:ea typeface="+mn-ea"/>
          <a:cs typeface="+mn-cs"/>
        </a:defRPr>
      </a:lvl3pPr>
      <a:lvl4pPr marL="711200" indent="-177800" algn="l" defTabSz="711200" rtl="0" eaLnBrk="1" latinLnBrk="0" hangingPunct="1">
        <a:spcBef>
          <a:spcPts val="600"/>
        </a:spcBef>
        <a:buChar char="–"/>
        <a:defRPr sz="1400" kern="1200">
          <a:solidFill>
            <a:schemeClr val="tx1"/>
          </a:solidFill>
          <a:latin typeface="+mn-lt"/>
          <a:ea typeface="+mn-ea"/>
          <a:cs typeface="+mn-cs"/>
        </a:defRPr>
      </a:lvl4pPr>
      <a:lvl5pPr marL="889000" indent="-177800" algn="l" defTabSz="711200" rtl="0" eaLnBrk="1" latinLnBrk="0" hangingPunct="1">
        <a:spcBef>
          <a:spcPts val="600"/>
        </a:spcBef>
        <a:buChar char="&gt;"/>
        <a:defRPr sz="1400" kern="1200">
          <a:solidFill>
            <a:schemeClr val="tx1"/>
          </a:solidFill>
          <a:latin typeface="+mn-lt"/>
          <a:ea typeface="+mn-ea"/>
          <a:cs typeface="+mn-cs"/>
        </a:defRPr>
      </a:lvl5pPr>
      <a:lvl6pPr marL="1066800" algn="l" defTabSz="711200" rtl="0" eaLnBrk="1" latinLnBrk="0" hangingPunct="1">
        <a:defRPr sz="1400" kern="1200">
          <a:solidFill>
            <a:schemeClr val="tx1"/>
          </a:solidFill>
          <a:latin typeface="+mn-lt"/>
          <a:ea typeface="+mn-ea"/>
          <a:cs typeface="+mn-cs"/>
        </a:defRPr>
      </a:lvl6pPr>
      <a:lvl7pPr marL="1244600" algn="l" defTabSz="711200" rtl="0" eaLnBrk="1" latinLnBrk="0" hangingPunct="1">
        <a:defRPr sz="1400" kern="1200">
          <a:solidFill>
            <a:schemeClr val="tx1"/>
          </a:solidFill>
          <a:latin typeface="+mn-lt"/>
          <a:ea typeface="+mn-ea"/>
          <a:cs typeface="+mn-cs"/>
        </a:defRPr>
      </a:lvl7pPr>
      <a:lvl8pPr marL="1422400" algn="l" defTabSz="711200" rtl="0" eaLnBrk="1" latinLnBrk="0" hangingPunct="1">
        <a:defRPr sz="1400" kern="1200">
          <a:solidFill>
            <a:schemeClr val="tx1"/>
          </a:solidFill>
          <a:latin typeface="+mn-lt"/>
          <a:ea typeface="+mn-ea"/>
          <a:cs typeface="+mn-cs"/>
        </a:defRPr>
      </a:lvl8pPr>
      <a:lvl9pPr marL="1600200" algn="l" defTabSz="711200" rtl="0" eaLnBrk="1" latinLnBrk="0" hangingPunct="1">
        <a:defRPr sz="14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550">
          <p15:clr>
            <a:srgbClr val="D1D1D1"/>
          </p15:clr>
        </p15:guide>
        <p15:guide id="2" pos="211">
          <p15:clr>
            <a:srgbClr val="D1D1D1"/>
          </p15:clr>
        </p15:guide>
        <p15:guide id="4" orient="horz" pos="799">
          <p15:clr>
            <a:srgbClr val="D1D1D1"/>
          </p15:clr>
        </p15:guide>
        <p15:guide id="7" orient="horz" pos="4133">
          <p15:clr>
            <a:srgbClr val="D1D1D1"/>
          </p15:clr>
        </p15:guide>
        <p15:guide id="8" pos="7469">
          <p15:clr>
            <a:srgbClr val="D1D1D1"/>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C3EEFE3C-04B9-AB3C-EAE9-80904F3FD8AA}"/>
              </a:ext>
            </a:extLst>
          </p:cNvPr>
          <p:cNvGraphicFramePr>
            <a:graphicFrameLocks noChangeAspect="1"/>
          </p:cNvGraphicFramePr>
          <p:nvPr>
            <p:custDataLst>
              <p:tags r:id="rId8"/>
            </p:custDataLst>
            <p:extLst>
              <p:ext uri="{D42A27DB-BD31-4B8C-83A1-F6EECF244321}">
                <p14:modId xmlns:p14="http://schemas.microsoft.com/office/powerpoint/2010/main" val="183322816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503" imgH="503" progId="TCLayout.ActiveDocument.1">
                  <p:embed/>
                </p:oleObj>
              </mc:Choice>
              <mc:Fallback>
                <p:oleObj name="think-cell Slide" r:id="rId9" imgW="503" imgH="503" progId="TCLayout.ActiveDocument.1">
                  <p:embed/>
                  <p:pic>
                    <p:nvPicPr>
                      <p:cNvPr id="3" name="think-cell data - do not delete" hidden="1">
                        <a:extLst>
                          <a:ext uri="{FF2B5EF4-FFF2-40B4-BE49-F238E27FC236}">
                            <a16:creationId xmlns:a16="http://schemas.microsoft.com/office/drawing/2014/main" id="{C3EEFE3C-04B9-AB3C-EAE9-80904F3FD8AA}"/>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5" name="BtfpConfiguration" hidden="1"/>
          <p:cNvSpPr txBox="1"/>
          <p:nvPr/>
        </p:nvSpPr>
        <p:spPr bwMode="hidden">
          <a:xfrm>
            <a:off x="0" y="0"/>
            <a:ext cx="36000" cy="36000"/>
          </a:xfrm>
          <a:prstGeom prst="rect">
            <a:avLst/>
          </a:prstGeom>
          <a:noFill/>
        </p:spPr>
        <p:txBody>
          <a:bodyPr wrap="none" lIns="0" tIns="0" rIns="0" bIns="0" rtlCol="0">
            <a:noAutofit/>
          </a:bodyPr>
          <a:lstStyle/>
          <a:p>
            <a:pPr marL="0" indent="0">
              <a:buNone/>
            </a:pPr>
            <a:r>
              <a:rPr lang="en-US" sz="100">
                <a:solidFill>
                  <a:schemeClr val="bg1">
                    <a:alpha val="0"/>
                  </a:schemeClr>
                </a:solidFill>
              </a:rPr>
              <a:t>&lt;</a:t>
            </a:r>
            <a:r>
              <a:rPr lang="en-US" sz="100" err="1">
                <a:solidFill>
                  <a:schemeClr val="bg1">
                    <a:alpha val="0"/>
                  </a:schemeClr>
                </a:solidFill>
              </a:rPr>
              <a:t>btfp</a:t>
            </a:r>
            <a:r>
              <a:rPr lang="en-US" sz="100">
                <a:solidFill>
                  <a:schemeClr val="bg1">
                    <a:alpha val="0"/>
                  </a:schemeClr>
                </a:solidFill>
              </a:rPr>
              <a:t>&gt;</a:t>
            </a:r>
          </a:p>
          <a:p>
            <a:pPr marL="0" indent="0">
              <a:buNone/>
            </a:pPr>
            <a:r>
              <a:rPr lang="en-US" sz="100">
                <a:solidFill>
                  <a:schemeClr val="bg1">
                    <a:alpha val="0"/>
                  </a:schemeClr>
                </a:solidFill>
              </a:rPr>
              <a:t>  &lt;template version="2.3.3" type="branded" </a:t>
            </a:r>
            <a:r>
              <a:rPr lang="en-US" sz="100" err="1">
                <a:solidFill>
                  <a:schemeClr val="bg1">
                    <a:alpha val="0"/>
                  </a:schemeClr>
                </a:solidFill>
              </a:rPr>
              <a:t>pageSize</a:t>
            </a:r>
            <a:r>
              <a:rPr lang="en-US" sz="100">
                <a:solidFill>
                  <a:schemeClr val="bg1">
                    <a:alpha val="0"/>
                  </a:schemeClr>
                </a:solidFill>
              </a:rPr>
              <a:t>="widescreen" /&gt;</a:t>
            </a:r>
          </a:p>
          <a:p>
            <a:pPr marL="0" indent="0">
              <a:buNone/>
            </a:pPr>
            <a:r>
              <a:rPr lang="en-US" sz="100">
                <a:solidFill>
                  <a:schemeClr val="bg1">
                    <a:alpha val="0"/>
                  </a:schemeClr>
                </a:solidFill>
              </a:rPr>
              <a:t>  &lt;!--BTFPCONFIGURATION:3C627466703E0D0A20203C74656D706C6174652076657273696F6E3D22322E332E342220747970653D226272616E66656622207061676553697A653D227769666573637265656E22202F3E0D0A3C2F627466703E--&gt;</a:t>
            </a:r>
          </a:p>
          <a:p>
            <a:pPr marL="0" indent="0">
              <a:buNone/>
            </a:pPr>
            <a:r>
              <a:rPr lang="en-US" sz="100">
                <a:solidFill>
                  <a:schemeClr val="bg1">
                    <a:alpha val="0"/>
                  </a:schemeClr>
                </a:solidFill>
              </a:rPr>
              <a:t>&lt;/</a:t>
            </a:r>
            <a:r>
              <a:rPr lang="en-US" sz="100" err="1">
                <a:solidFill>
                  <a:schemeClr val="bg1">
                    <a:alpha val="0"/>
                  </a:schemeClr>
                </a:solidFill>
              </a:rPr>
              <a:t>btfp</a:t>
            </a:r>
            <a:r>
              <a:rPr lang="en-US" sz="100">
                <a:solidFill>
                  <a:schemeClr val="bg1">
                    <a:alpha val="0"/>
                  </a:schemeClr>
                </a:solidFill>
              </a:rPr>
              <a:t>&gt;</a:t>
            </a:r>
          </a:p>
        </p:txBody>
      </p:sp>
      <p:sp>
        <p:nvSpPr>
          <p:cNvPr id="8" name="CreatedFooter"/>
          <p:cNvSpPr/>
          <p:nvPr/>
        </p:nvSpPr>
        <p:spPr>
          <a:xfrm>
            <a:off x="8263033" y="6642830"/>
            <a:ext cx="1368171" cy="165036"/>
          </a:xfrm>
          <a:prstGeom prst="rect">
            <a:avLst/>
          </a:prstGeom>
        </p:spPr>
        <p:txBody>
          <a:bodyPr wrap="square" lIns="36000" tIns="36000" rIns="36000" bIns="36000">
            <a:spAutoFit/>
          </a:bodyPr>
          <a:lstStyle/>
          <a:p>
            <a:pPr marL="0" indent="0" algn="ctr" defTabSz="711200" rtl="0" eaLnBrk="1" latinLnBrk="0" hangingPunct="1">
              <a:spcBef>
                <a:spcPts val="1200"/>
              </a:spcBef>
              <a:buNone/>
            </a:pPr>
            <a:r>
              <a:rPr lang="en-US" sz="600">
                <a:solidFill>
                  <a:srgbClr val="FFFFFF"/>
                </a:solidFill>
              </a:rPr>
              <a:t>CKI Steel Background v231101-GF</a:t>
            </a:r>
          </a:p>
        </p:txBody>
      </p:sp>
      <p:sp>
        <p:nvSpPr>
          <p:cNvPr id="7" name="OfficeCode"/>
          <p:cNvSpPr/>
          <p:nvPr/>
        </p:nvSpPr>
        <p:spPr>
          <a:xfrm>
            <a:off x="7348519" y="6642830"/>
            <a:ext cx="288036" cy="165036"/>
          </a:xfrm>
          <a:prstGeom prst="rect">
            <a:avLst/>
          </a:prstGeom>
        </p:spPr>
        <p:txBody>
          <a:bodyPr wrap="square" lIns="36000" tIns="36000" rIns="36000" bIns="36000">
            <a:spAutoFit/>
          </a:bodyPr>
          <a:lstStyle/>
          <a:p>
            <a:pPr marL="0" indent="0" algn="ctr" defTabSz="711200" rtl="0" eaLnBrk="1" latinLnBrk="0" hangingPunct="1">
              <a:spcBef>
                <a:spcPts val="1200"/>
              </a:spcBef>
              <a:buNone/>
            </a:pPr>
            <a:r>
              <a:rPr lang="en-US" sz="600">
                <a:solidFill>
                  <a:srgbClr val="FFFFFF"/>
                </a:solidFill>
              </a:rPr>
              <a:t>BOS</a:t>
            </a:r>
          </a:p>
        </p:txBody>
      </p:sp>
      <p:sp>
        <p:nvSpPr>
          <p:cNvPr id="15" name="Text Placeholder 10">
            <a:extLst>
              <a:ext uri="{FF2B5EF4-FFF2-40B4-BE49-F238E27FC236}">
                <a16:creationId xmlns:a16="http://schemas.microsoft.com/office/drawing/2014/main" id="{115DFB91-512B-3844-A114-92FBEDCA92F2}"/>
              </a:ext>
            </a:extLst>
          </p:cNvPr>
          <p:cNvSpPr>
            <a:spLocks noGrp="1"/>
          </p:cNvSpPr>
          <p:nvPr>
            <p:ph type="body" idx="1"/>
          </p:nvPr>
        </p:nvSpPr>
        <p:spPr>
          <a:xfrm>
            <a:off x="334963" y="1825625"/>
            <a:ext cx="11522075" cy="4351338"/>
          </a:xfrm>
          <a:prstGeom prst="rect">
            <a:avLst/>
          </a:prstGeom>
        </p:spPr>
        <p:txBody>
          <a:bodyPr vert="horz" lIns="91440" tIns="45720" rIns="91440" bIns="45720" rtlCol="0">
            <a:normAutofit/>
          </a:bodyPr>
          <a:lstStyle/>
          <a:p>
            <a:pPr lvl="0"/>
            <a:r>
              <a:rPr lang="en-US"/>
              <a:t> Click to edit Master text styles</a:t>
            </a:r>
          </a:p>
          <a:p>
            <a:pPr lvl="1"/>
            <a:r>
              <a:rPr lang="en-US"/>
              <a:t> Second level</a:t>
            </a:r>
          </a:p>
          <a:p>
            <a:pPr lvl="2"/>
            <a:r>
              <a:rPr lang="en-US"/>
              <a:t>Third level</a:t>
            </a:r>
          </a:p>
          <a:p>
            <a:pPr lvl="3"/>
            <a:r>
              <a:rPr lang="en-US"/>
              <a:t>Fourth level</a:t>
            </a:r>
          </a:p>
          <a:p>
            <a:pPr lvl="4"/>
            <a:r>
              <a:rPr lang="en-US"/>
              <a:t>Fifth level</a:t>
            </a:r>
          </a:p>
        </p:txBody>
      </p:sp>
      <p:sp>
        <p:nvSpPr>
          <p:cNvPr id="2" name="Footer Placeholder 4">
            <a:extLst>
              <a:ext uri="{FF2B5EF4-FFF2-40B4-BE49-F238E27FC236}">
                <a16:creationId xmlns:a16="http://schemas.microsoft.com/office/drawing/2014/main" id="{354FF811-E56F-469F-16DD-4B5262FACA7F}"/>
              </a:ext>
            </a:extLst>
          </p:cNvPr>
          <p:cNvSpPr>
            <a:spLocks noGrp="1"/>
          </p:cNvSpPr>
          <p:nvPr>
            <p:ph type="ftr" sz="quarter" idx="3"/>
          </p:nvPr>
        </p:nvSpPr>
        <p:spPr>
          <a:xfrm>
            <a:off x="329184" y="6356350"/>
            <a:ext cx="11532616" cy="274320"/>
          </a:xfrm>
          <a:prstGeom prst="rect">
            <a:avLst/>
          </a:prstGeom>
        </p:spPr>
        <p:txBody>
          <a:bodyPr vert="horz" lIns="0" tIns="0" rIns="0" bIns="0" rtlCol="0" anchor="t"/>
          <a:lstStyle>
            <a:lvl1pPr algn="l">
              <a:defRPr sz="800">
                <a:solidFill>
                  <a:schemeClr val="tx1">
                    <a:tint val="82000"/>
                  </a:schemeClr>
                </a:solidFill>
              </a:defRPr>
            </a:lvl1pPr>
          </a:lstStyle>
          <a:p>
            <a:pPr marL="0" indent="0">
              <a:spcBef>
                <a:spcPts val="0"/>
              </a:spcBef>
              <a:buNone/>
            </a:pPr>
            <a:r>
              <a:rPr lang="en-US" sz="800">
                <a:solidFill>
                  <a:srgbClr val="000000"/>
                </a:solidFill>
              </a:rPr>
              <a:t>Source: Name with link (year)</a:t>
            </a:r>
          </a:p>
          <a:p>
            <a:pPr marL="0" indent="0">
              <a:spcBef>
                <a:spcPts val="0"/>
              </a:spcBef>
              <a:buNone/>
            </a:pPr>
            <a:r>
              <a:rPr lang="en-US" sz="800">
                <a:solidFill>
                  <a:srgbClr val="000000"/>
                </a:solidFill>
              </a:rPr>
              <a:t>Credit: Names (date); share/adapt </a:t>
            </a:r>
            <a:r>
              <a:rPr lang="en-US" sz="800">
                <a:solidFill>
                  <a:srgbClr val="000000"/>
                </a:solidFill>
                <a:hlinkClick r:id="rId11"/>
              </a:rPr>
              <a:t>with attribution</a:t>
            </a:r>
            <a:r>
              <a:rPr lang="en-US" sz="800">
                <a:solidFill>
                  <a:srgbClr val="000000"/>
                </a:solidFill>
              </a:rPr>
              <a:t>. Contact: </a:t>
            </a:r>
            <a:r>
              <a:rPr lang="en-US" sz="800">
                <a:solidFill>
                  <a:srgbClr val="000000"/>
                </a:solidFill>
                <a:hlinkClick r:id="rId12"/>
              </a:rPr>
              <a:t>gwagner@columbia.edu</a:t>
            </a:r>
            <a:r>
              <a:rPr lang="en-US" sz="800">
                <a:solidFill>
                  <a:srgbClr val="000000"/>
                </a:solidFill>
              </a:rPr>
              <a:t> </a:t>
            </a:r>
          </a:p>
        </p:txBody>
      </p:sp>
      <p:cxnSp>
        <p:nvCxnSpPr>
          <p:cNvPr id="9" name="Straight Connector 8">
            <a:extLst>
              <a:ext uri="{FF2B5EF4-FFF2-40B4-BE49-F238E27FC236}">
                <a16:creationId xmlns:a16="http://schemas.microsoft.com/office/drawing/2014/main" id="{7395F338-471E-FA38-41D0-3375145984BA}"/>
              </a:ext>
            </a:extLst>
          </p:cNvPr>
          <p:cNvCxnSpPr/>
          <p:nvPr/>
        </p:nvCxnSpPr>
        <p:spPr>
          <a:xfrm>
            <a:off x="0" y="513379"/>
            <a:ext cx="12192000" cy="0"/>
          </a:xfrm>
          <a:prstGeom prst="line">
            <a:avLst/>
          </a:prstGeom>
          <a:ln>
            <a:solidFill>
              <a:srgbClr val="181A1C"/>
            </a:solidFill>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B81021E2-9353-F5D6-4831-71C13B1AC983}"/>
              </a:ext>
            </a:extLst>
          </p:cNvPr>
          <p:cNvSpPr txBox="1"/>
          <p:nvPr/>
        </p:nvSpPr>
        <p:spPr bwMode="gray">
          <a:xfrm>
            <a:off x="10777929" y="272597"/>
            <a:ext cx="1079110" cy="215444"/>
          </a:xfrm>
          <a:prstGeom prst="rect">
            <a:avLst/>
          </a:prstGeom>
          <a:noFill/>
        </p:spPr>
        <p:txBody>
          <a:bodyPr wrap="square" lIns="91440" tIns="45720" rIns="91440" bIns="45720" rtlCol="0" anchor="ctr">
            <a:spAutoFit/>
          </a:bodyPr>
          <a:lstStyle/>
          <a:p>
            <a:pPr marL="0" indent="0" algn="r">
              <a:spcBef>
                <a:spcPts val="600"/>
              </a:spcBef>
              <a:spcAft>
                <a:spcPts val="600"/>
              </a:spcAft>
              <a:buNone/>
            </a:pPr>
            <a:fld id="{DBBFD4BF-CE92-6F42-B836-6FA9C3EC13F8}" type="slidenum">
              <a:rPr lang="en-US" sz="800" b="0" smtClean="0">
                <a:latin typeface="+mn-lt"/>
              </a:rPr>
              <a:pPr marL="0" indent="0" algn="r">
                <a:spcBef>
                  <a:spcPts val="600"/>
                </a:spcBef>
                <a:spcAft>
                  <a:spcPts val="600"/>
                </a:spcAft>
                <a:buNone/>
              </a:pPr>
              <a:t>‹#›</a:t>
            </a:fld>
            <a:r>
              <a:rPr lang="en-US" sz="800" b="0" dirty="0">
                <a:latin typeface="+mn-lt"/>
              </a:rPr>
              <a:t> of 73</a:t>
            </a:r>
          </a:p>
        </p:txBody>
      </p:sp>
      <p:pic>
        <p:nvPicPr>
          <p:cNvPr id="11" name="Picture 10"/>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9559473" y="6392206"/>
            <a:ext cx="2302327" cy="385640"/>
          </a:xfrm>
          <a:prstGeom prst="rect">
            <a:avLst/>
          </a:prstGeom>
        </p:spPr>
      </p:pic>
    </p:spTree>
    <p:custDataLst>
      <p:tags r:id="rId7"/>
    </p:custDataLst>
    <p:extLst>
      <p:ext uri="{BB962C8B-B14F-4D97-AF65-F5344CB8AC3E}">
        <p14:creationId xmlns:p14="http://schemas.microsoft.com/office/powerpoint/2010/main" val="341564433"/>
      </p:ext>
    </p:extLst>
  </p:cSld>
  <p:clrMap bg1="lt1" tx1="dk1" bg2="lt2" tx2="dk2" accent1="accent1" accent2="accent2" accent3="accent3" accent4="accent4" accent5="accent5" accent6="accent6" hlink="hlink" folHlink="folHlink"/>
  <p:sldLayoutIdLst>
    <p:sldLayoutId id="2147483690" r:id="rId1"/>
    <p:sldLayoutId id="2147483691" r:id="rId2"/>
    <p:sldLayoutId id="2147483692" r:id="rId3"/>
    <p:sldLayoutId id="2147483693" r:id="rId4"/>
    <p:sldLayoutId id="2147483694" r:id="rId5"/>
  </p:sldLayoutIdLst>
  <p:hf hdr="0" dt="0"/>
  <p:txStyles>
    <p:titleStyle>
      <a:lvl1pPr algn="l" defTabSz="711200" rtl="0" eaLnBrk="1" latinLnBrk="0" hangingPunct="1">
        <a:lnSpc>
          <a:spcPct val="100000"/>
        </a:lnSpc>
        <a:spcBef>
          <a:spcPct val="0"/>
        </a:spcBef>
        <a:buNone/>
        <a:defRPr sz="3600" b="1" kern="1200">
          <a:solidFill>
            <a:schemeClr val="tx1"/>
          </a:solidFill>
          <a:latin typeface="+mj-lt"/>
          <a:ea typeface="+mj-ea"/>
          <a:cs typeface="+mj-cs"/>
        </a:defRPr>
      </a:lvl1pPr>
    </p:titleStyle>
    <p:body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177800" indent="-177800" algn="l" defTabSz="711200" rtl="0" eaLnBrk="1" latinLnBrk="0" hangingPunct="1">
        <a:spcBef>
          <a:spcPts val="1200"/>
        </a:spcBef>
        <a:buChar char="•"/>
        <a:defRPr sz="1600" kern="1200">
          <a:solidFill>
            <a:schemeClr val="tx1"/>
          </a:solidFill>
          <a:latin typeface="+mn-lt"/>
          <a:ea typeface="+mn-ea"/>
          <a:cs typeface="+mn-cs"/>
        </a:defRPr>
      </a:lvl1pPr>
      <a:lvl2pPr marL="355600" indent="-177800" algn="l" defTabSz="711200" rtl="0" eaLnBrk="1" latinLnBrk="0" hangingPunct="1">
        <a:spcBef>
          <a:spcPts val="600"/>
        </a:spcBef>
        <a:buChar char="–"/>
        <a:defRPr sz="1400" kern="1200">
          <a:solidFill>
            <a:schemeClr val="tx1"/>
          </a:solidFill>
          <a:latin typeface="+mn-lt"/>
          <a:ea typeface="+mn-ea"/>
          <a:cs typeface="+mn-cs"/>
        </a:defRPr>
      </a:lvl2pPr>
      <a:lvl3pPr marL="533400" indent="-177800" algn="l" defTabSz="711200" rtl="0" eaLnBrk="1" latinLnBrk="0" hangingPunct="1">
        <a:spcBef>
          <a:spcPts val="600"/>
        </a:spcBef>
        <a:buChar char="&gt;"/>
        <a:defRPr sz="1400" kern="1200">
          <a:solidFill>
            <a:schemeClr val="tx1"/>
          </a:solidFill>
          <a:latin typeface="+mn-lt"/>
          <a:ea typeface="+mn-ea"/>
          <a:cs typeface="+mn-cs"/>
        </a:defRPr>
      </a:lvl3pPr>
      <a:lvl4pPr marL="711200" indent="-177800" algn="l" defTabSz="711200" rtl="0" eaLnBrk="1" latinLnBrk="0" hangingPunct="1">
        <a:spcBef>
          <a:spcPts val="600"/>
        </a:spcBef>
        <a:buChar char="–"/>
        <a:defRPr sz="1400" kern="1200">
          <a:solidFill>
            <a:schemeClr val="tx1"/>
          </a:solidFill>
          <a:latin typeface="+mn-lt"/>
          <a:ea typeface="+mn-ea"/>
          <a:cs typeface="+mn-cs"/>
        </a:defRPr>
      </a:lvl4pPr>
      <a:lvl5pPr marL="889000" indent="-177800" algn="l" defTabSz="711200" rtl="0" eaLnBrk="1" latinLnBrk="0" hangingPunct="1">
        <a:spcBef>
          <a:spcPts val="600"/>
        </a:spcBef>
        <a:buChar char="&gt;"/>
        <a:defRPr sz="1400" kern="1200">
          <a:solidFill>
            <a:schemeClr val="tx1"/>
          </a:solidFill>
          <a:latin typeface="+mn-lt"/>
          <a:ea typeface="+mn-ea"/>
          <a:cs typeface="+mn-cs"/>
        </a:defRPr>
      </a:lvl5pPr>
      <a:lvl6pPr marL="1066800" algn="l" defTabSz="711200" rtl="0" eaLnBrk="1" latinLnBrk="0" hangingPunct="1">
        <a:defRPr sz="1400" kern="1200">
          <a:solidFill>
            <a:schemeClr val="tx1"/>
          </a:solidFill>
          <a:latin typeface="+mn-lt"/>
          <a:ea typeface="+mn-ea"/>
          <a:cs typeface="+mn-cs"/>
        </a:defRPr>
      </a:lvl6pPr>
      <a:lvl7pPr marL="1244600" algn="l" defTabSz="711200" rtl="0" eaLnBrk="1" latinLnBrk="0" hangingPunct="1">
        <a:defRPr sz="1400" kern="1200">
          <a:solidFill>
            <a:schemeClr val="tx1"/>
          </a:solidFill>
          <a:latin typeface="+mn-lt"/>
          <a:ea typeface="+mn-ea"/>
          <a:cs typeface="+mn-cs"/>
        </a:defRPr>
      </a:lvl7pPr>
      <a:lvl8pPr marL="1422400" algn="l" defTabSz="711200" rtl="0" eaLnBrk="1" latinLnBrk="0" hangingPunct="1">
        <a:defRPr sz="1400" kern="1200">
          <a:solidFill>
            <a:schemeClr val="tx1"/>
          </a:solidFill>
          <a:latin typeface="+mn-lt"/>
          <a:ea typeface="+mn-ea"/>
          <a:cs typeface="+mn-cs"/>
        </a:defRPr>
      </a:lvl8pPr>
      <a:lvl9pPr marL="1600200" algn="l" defTabSz="711200" rtl="0" eaLnBrk="1" latinLnBrk="0" hangingPunct="1">
        <a:defRPr sz="14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550">
          <p15:clr>
            <a:srgbClr val="D1D1D1"/>
          </p15:clr>
        </p15:guide>
        <p15:guide id="2" pos="211">
          <p15:clr>
            <a:srgbClr val="D1D1D1"/>
          </p15:clr>
        </p15:guide>
        <p15:guide id="4" orient="horz" pos="799">
          <p15:clr>
            <a:srgbClr val="D1D1D1"/>
          </p15:clr>
        </p15:guide>
        <p15:guide id="7" orient="horz" pos="4133">
          <p15:clr>
            <a:srgbClr val="D1D1D1"/>
          </p15:clr>
        </p15:guide>
        <p15:guide id="8" pos="7469">
          <p15:clr>
            <a:srgbClr val="D1D1D1"/>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aphicFrame>
        <p:nvGraphicFramePr>
          <p:cNvPr id="8" name="think-cell data - do not delete" hidden="1">
            <a:extLst>
              <a:ext uri="{FF2B5EF4-FFF2-40B4-BE49-F238E27FC236}">
                <a16:creationId xmlns:a16="http://schemas.microsoft.com/office/drawing/2014/main" id="{5CB7DBE4-8682-1B6B-D63F-265B8142DAB1}"/>
              </a:ext>
            </a:extLst>
          </p:cNvPr>
          <p:cNvGraphicFramePr>
            <a:graphicFrameLocks/>
          </p:cNvGraphicFramePr>
          <p:nvPr userDrawn="1">
            <p:custDataLst>
              <p:tags r:id="rId15"/>
            </p:custDataLst>
            <p:extLst>
              <p:ext uri="{D42A27DB-BD31-4B8C-83A1-F6EECF244321}">
                <p14:modId xmlns:p14="http://schemas.microsoft.com/office/powerpoint/2010/main" val="3668720976"/>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16" imgW="7772400" imgH="10058400" progId="TCLayout.ActiveDocument.1">
                  <p:embed/>
                </p:oleObj>
              </mc:Choice>
              <mc:Fallback>
                <p:oleObj name="think-cell Slide" r:id="rId16" imgW="7772400" imgH="10058400" progId="TCLayout.ActiveDocument.1">
                  <p:embed/>
                  <p:pic>
                    <p:nvPicPr>
                      <p:cNvPr id="8" name="think-cell data - do not delete" hidden="1">
                        <a:extLst>
                          <a:ext uri="{FF2B5EF4-FFF2-40B4-BE49-F238E27FC236}">
                            <a16:creationId xmlns:a16="http://schemas.microsoft.com/office/drawing/2014/main" id="{5CB7DBE4-8682-1B6B-D63F-265B8142DAB1}"/>
                          </a:ext>
                        </a:extLst>
                      </p:cNvPr>
                      <p:cNvPicPr/>
                      <p:nvPr/>
                    </p:nvPicPr>
                    <p:blipFill>
                      <a:blip r:embed="rId17"/>
                      <a:stretch>
                        <a:fillRect/>
                      </a:stretch>
                    </p:blipFill>
                    <p:spPr>
                      <a:xfrm>
                        <a:off x="1588" y="1588"/>
                        <a:ext cx="1227" cy="1588"/>
                      </a:xfrm>
                      <a:prstGeom prst="rect">
                        <a:avLst/>
                      </a:prstGeom>
                    </p:spPr>
                  </p:pic>
                </p:oleObj>
              </mc:Fallback>
            </mc:AlternateContent>
          </a:graphicData>
        </a:graphic>
      </p:graphicFrame>
      <p:sp>
        <p:nvSpPr>
          <p:cNvPr id="2" name="Title Placeholder 1">
            <a:extLst>
              <a:ext uri="{FF2B5EF4-FFF2-40B4-BE49-F238E27FC236}">
                <a16:creationId xmlns:a16="http://schemas.microsoft.com/office/drawing/2014/main" id="{E46E2FBD-5854-8B2B-5C7F-D0B30AEFE8EA}"/>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F361157A-E7A4-CC45-F2D2-F10B43433B22}"/>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CCF770A-BD26-6411-FBCF-738B3C5D7CDA}"/>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0C69F9C6-1120-F94F-8D44-5FAD32EEB7E1}" type="datetimeFigureOut">
              <a:rPr lang="en-US" smtClean="0"/>
              <a:t>5/22/26</a:t>
            </a:fld>
            <a:endParaRPr lang="en-US"/>
          </a:p>
        </p:txBody>
      </p:sp>
      <p:sp>
        <p:nvSpPr>
          <p:cNvPr id="5" name="Footer Placeholder 4">
            <a:extLst>
              <a:ext uri="{FF2B5EF4-FFF2-40B4-BE49-F238E27FC236}">
                <a16:creationId xmlns:a16="http://schemas.microsoft.com/office/drawing/2014/main" id="{DCD41BA0-B759-D441-AB99-B3D710F5D127}"/>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n-US"/>
          </a:p>
        </p:txBody>
      </p:sp>
      <p:sp>
        <p:nvSpPr>
          <p:cNvPr id="6" name="Slide Number Placeholder 5">
            <a:extLst>
              <a:ext uri="{FF2B5EF4-FFF2-40B4-BE49-F238E27FC236}">
                <a16:creationId xmlns:a16="http://schemas.microsoft.com/office/drawing/2014/main" id="{3E52253D-0C3E-3C22-F504-4B878C56DFA7}"/>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CB78A1FF-2A3A-1542-BC26-E8EDA5E1EE60}" type="slidenum">
              <a:rPr lang="en-US" smtClean="0"/>
              <a:t>‹#›</a:t>
            </a:fld>
            <a:endParaRPr lang="en-US"/>
          </a:p>
        </p:txBody>
      </p:sp>
    </p:spTree>
    <p:extLst>
      <p:ext uri="{BB962C8B-B14F-4D97-AF65-F5344CB8AC3E}">
        <p14:creationId xmlns:p14="http://schemas.microsoft.com/office/powerpoint/2010/main" val="1533732671"/>
      </p:ext>
    </p:extLst>
  </p:cSld>
  <p:clrMap bg1="lt1" tx1="dk1" bg2="lt2" tx2="dk2" accent1="accent1" accent2="accent2" accent3="accent3" accent4="accent4" accent5="accent5" accent6="accent6" hlink="hlink" folHlink="folHlink"/>
  <p:sldLayoutIdLst>
    <p:sldLayoutId id="2147483710" r:id="rId1"/>
    <p:sldLayoutId id="2147483711" r:id="rId2"/>
    <p:sldLayoutId id="2147483712" r:id="rId3"/>
    <p:sldLayoutId id="2147483713" r:id="rId4"/>
    <p:sldLayoutId id="2147483714" r:id="rId5"/>
    <p:sldLayoutId id="2147483715" r:id="rId6"/>
    <p:sldLayoutId id="2147483716" r:id="rId7"/>
    <p:sldLayoutId id="2147483717" r:id="rId8"/>
    <p:sldLayoutId id="2147483718" r:id="rId9"/>
    <p:sldLayoutId id="2147483719" r:id="rId10"/>
    <p:sldLayoutId id="2147483720" r:id="rId11"/>
    <p:sldLayoutId id="2147483721" r:id="rId12"/>
    <p:sldLayoutId id="2147483722" r:id="rId1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F26B43"/>
          </p15:clr>
        </p15:guide>
        <p15:guide id="2" pos="3840" userDrawn="1">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C3EEFE3C-04B9-AB3C-EAE9-80904F3FD8AA}"/>
              </a:ext>
            </a:extLst>
          </p:cNvPr>
          <p:cNvGraphicFramePr>
            <a:graphicFrameLocks noChangeAspect="1"/>
          </p:cNvGraphicFramePr>
          <p:nvPr>
            <p:custDataLst>
              <p:tags r:id="rId21"/>
            </p:custDataLst>
            <p:extLst>
              <p:ext uri="{D42A27DB-BD31-4B8C-83A1-F6EECF244321}">
                <p14:modId xmlns:p14="http://schemas.microsoft.com/office/powerpoint/2010/main" val="144945946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3" imgW="503" imgH="503" progId="TCLayout.ActiveDocument.1">
                  <p:embed/>
                </p:oleObj>
              </mc:Choice>
              <mc:Fallback>
                <p:oleObj name="think-cell Slide" r:id="rId23" imgW="503" imgH="503" progId="TCLayout.ActiveDocument.1">
                  <p:embed/>
                  <p:pic>
                    <p:nvPicPr>
                      <p:cNvPr id="3" name="think-cell data - do not delete" hidden="1">
                        <a:extLst>
                          <a:ext uri="{FF2B5EF4-FFF2-40B4-BE49-F238E27FC236}">
                            <a16:creationId xmlns:a16="http://schemas.microsoft.com/office/drawing/2014/main" id="{C3EEFE3C-04B9-AB3C-EAE9-80904F3FD8AA}"/>
                          </a:ext>
                        </a:extLst>
                      </p:cNvPr>
                      <p:cNvPicPr/>
                      <p:nvPr/>
                    </p:nvPicPr>
                    <p:blipFill>
                      <a:blip r:embed="rId24"/>
                      <a:stretch>
                        <a:fillRect/>
                      </a:stretch>
                    </p:blipFill>
                    <p:spPr>
                      <a:xfrm>
                        <a:off x="1588" y="1588"/>
                        <a:ext cx="1588" cy="1588"/>
                      </a:xfrm>
                      <a:prstGeom prst="rect">
                        <a:avLst/>
                      </a:prstGeom>
                    </p:spPr>
                  </p:pic>
                </p:oleObj>
              </mc:Fallback>
            </mc:AlternateContent>
          </a:graphicData>
        </a:graphic>
      </p:graphicFrame>
      <p:sp>
        <p:nvSpPr>
          <p:cNvPr id="5" name="BtfpConfiguration" hidden="1"/>
          <p:cNvSpPr txBox="1"/>
          <p:nvPr/>
        </p:nvSpPr>
        <p:spPr bwMode="hidden">
          <a:xfrm>
            <a:off x="0" y="0"/>
            <a:ext cx="36000" cy="36000"/>
          </a:xfrm>
          <a:prstGeom prst="rect">
            <a:avLst/>
          </a:prstGeom>
          <a:noFill/>
        </p:spPr>
        <p:txBody>
          <a:bodyPr wrap="none" lIns="0" tIns="0" rIns="0" bIns="0" rtlCol="0">
            <a:noAutofit/>
          </a:bodyPr>
          <a:lstStyle/>
          <a:p>
            <a:pPr marL="0" indent="0">
              <a:buNone/>
            </a:pPr>
            <a:r>
              <a:rPr lang="en-US" sz="100">
                <a:solidFill>
                  <a:schemeClr val="bg1">
                    <a:alpha val="0"/>
                  </a:schemeClr>
                </a:solidFill>
              </a:rPr>
              <a:t>&lt;</a:t>
            </a:r>
            <a:r>
              <a:rPr lang="en-US" sz="100" err="1">
                <a:solidFill>
                  <a:schemeClr val="bg1">
                    <a:alpha val="0"/>
                  </a:schemeClr>
                </a:solidFill>
              </a:rPr>
              <a:t>btfp</a:t>
            </a:r>
            <a:r>
              <a:rPr lang="en-US" sz="100">
                <a:solidFill>
                  <a:schemeClr val="bg1">
                    <a:alpha val="0"/>
                  </a:schemeClr>
                </a:solidFill>
              </a:rPr>
              <a:t>&gt;</a:t>
            </a:r>
          </a:p>
          <a:p>
            <a:pPr marL="0" indent="0">
              <a:buNone/>
            </a:pPr>
            <a:r>
              <a:rPr lang="en-US" sz="100">
                <a:solidFill>
                  <a:schemeClr val="bg1">
                    <a:alpha val="0"/>
                  </a:schemeClr>
                </a:solidFill>
              </a:rPr>
              <a:t>  &lt;template version="2.3.3" type="branded" </a:t>
            </a:r>
            <a:r>
              <a:rPr lang="en-US" sz="100" err="1">
                <a:solidFill>
                  <a:schemeClr val="bg1">
                    <a:alpha val="0"/>
                  </a:schemeClr>
                </a:solidFill>
              </a:rPr>
              <a:t>pageSize</a:t>
            </a:r>
            <a:r>
              <a:rPr lang="en-US" sz="100">
                <a:solidFill>
                  <a:schemeClr val="bg1">
                    <a:alpha val="0"/>
                  </a:schemeClr>
                </a:solidFill>
              </a:rPr>
              <a:t>="widescreen" /&gt;</a:t>
            </a:r>
          </a:p>
          <a:p>
            <a:pPr marL="0" indent="0">
              <a:buNone/>
            </a:pPr>
            <a:r>
              <a:rPr lang="en-US" sz="100">
                <a:solidFill>
                  <a:schemeClr val="bg1">
                    <a:alpha val="0"/>
                  </a:schemeClr>
                </a:solidFill>
              </a:rPr>
              <a:t>  &lt;!--BTFPCONFIGURATION:3C627466703E0D0A20203C74656D706C6174652076657273696F6E3D22322E332E342220747970653D226272616E66656622207061676553697A653D227769666573637265656E22202F3E0D0A3C2F627466703E--&gt;</a:t>
            </a:r>
          </a:p>
          <a:p>
            <a:pPr marL="0" indent="0">
              <a:buNone/>
            </a:pPr>
            <a:r>
              <a:rPr lang="en-US" sz="100">
                <a:solidFill>
                  <a:schemeClr val="bg1">
                    <a:alpha val="0"/>
                  </a:schemeClr>
                </a:solidFill>
              </a:rPr>
              <a:t>&lt;/</a:t>
            </a:r>
            <a:r>
              <a:rPr lang="en-US" sz="100" err="1">
                <a:solidFill>
                  <a:schemeClr val="bg1">
                    <a:alpha val="0"/>
                  </a:schemeClr>
                </a:solidFill>
              </a:rPr>
              <a:t>btfp</a:t>
            </a:r>
            <a:r>
              <a:rPr lang="en-US" sz="100">
                <a:solidFill>
                  <a:schemeClr val="bg1">
                    <a:alpha val="0"/>
                  </a:schemeClr>
                </a:solidFill>
              </a:rPr>
              <a:t>&gt;</a:t>
            </a:r>
          </a:p>
        </p:txBody>
      </p:sp>
      <p:sp>
        <p:nvSpPr>
          <p:cNvPr id="8" name="CreatedFooter"/>
          <p:cNvSpPr/>
          <p:nvPr/>
        </p:nvSpPr>
        <p:spPr>
          <a:xfrm>
            <a:off x="8263033" y="6642830"/>
            <a:ext cx="1368171" cy="165036"/>
          </a:xfrm>
          <a:prstGeom prst="rect">
            <a:avLst/>
          </a:prstGeom>
        </p:spPr>
        <p:txBody>
          <a:bodyPr wrap="square" lIns="36000" tIns="36000" rIns="36000" bIns="36000">
            <a:spAutoFit/>
          </a:bodyPr>
          <a:lstStyle/>
          <a:p>
            <a:pPr marL="0" indent="0" algn="ctr" defTabSz="711200" rtl="0" eaLnBrk="1" latinLnBrk="0" hangingPunct="1">
              <a:spcBef>
                <a:spcPts val="1200"/>
              </a:spcBef>
              <a:buNone/>
            </a:pPr>
            <a:r>
              <a:rPr lang="en-US" sz="600">
                <a:solidFill>
                  <a:srgbClr val="FFFFFF"/>
                </a:solidFill>
              </a:rPr>
              <a:t>CKI Steel Background v231101-GF</a:t>
            </a:r>
          </a:p>
        </p:txBody>
      </p:sp>
      <p:sp>
        <p:nvSpPr>
          <p:cNvPr id="7" name="OfficeCode"/>
          <p:cNvSpPr/>
          <p:nvPr/>
        </p:nvSpPr>
        <p:spPr>
          <a:xfrm>
            <a:off x="7348519" y="6642830"/>
            <a:ext cx="288036" cy="165036"/>
          </a:xfrm>
          <a:prstGeom prst="rect">
            <a:avLst/>
          </a:prstGeom>
        </p:spPr>
        <p:txBody>
          <a:bodyPr wrap="square" lIns="36000" tIns="36000" rIns="36000" bIns="36000">
            <a:spAutoFit/>
          </a:bodyPr>
          <a:lstStyle/>
          <a:p>
            <a:pPr marL="0" indent="0" algn="ctr" defTabSz="711200" rtl="0" eaLnBrk="1" latinLnBrk="0" hangingPunct="1">
              <a:spcBef>
                <a:spcPts val="1200"/>
              </a:spcBef>
              <a:buNone/>
            </a:pPr>
            <a:r>
              <a:rPr lang="en-US" sz="600">
                <a:solidFill>
                  <a:srgbClr val="FFFFFF"/>
                </a:solidFill>
              </a:rPr>
              <a:t>BOS</a:t>
            </a:r>
          </a:p>
        </p:txBody>
      </p:sp>
      <p:sp>
        <p:nvSpPr>
          <p:cNvPr id="13" name="Title Placeholder 8">
            <a:extLst>
              <a:ext uri="{FF2B5EF4-FFF2-40B4-BE49-F238E27FC236}">
                <a16:creationId xmlns:a16="http://schemas.microsoft.com/office/drawing/2014/main" id="{CCECC6B5-B58A-574A-B188-965A3EA68087}"/>
              </a:ext>
            </a:extLst>
          </p:cNvPr>
          <p:cNvSpPr>
            <a:spLocks noGrp="1"/>
          </p:cNvSpPr>
          <p:nvPr>
            <p:ph type="title"/>
          </p:nvPr>
        </p:nvSpPr>
        <p:spPr>
          <a:xfrm>
            <a:off x="334963" y="365125"/>
            <a:ext cx="11522075" cy="1325563"/>
          </a:xfrm>
          <a:prstGeom prst="rect">
            <a:avLst/>
          </a:prstGeom>
        </p:spPr>
        <p:txBody>
          <a:bodyPr vert="horz" lIns="91440" tIns="45720" rIns="91440" bIns="45720" rtlCol="0" anchor="ctr">
            <a:normAutofit/>
          </a:bodyPr>
          <a:lstStyle/>
          <a:p>
            <a:r>
              <a:rPr lang="en-US"/>
              <a:t>Click to edit Master title style</a:t>
            </a:r>
          </a:p>
        </p:txBody>
      </p:sp>
      <p:sp>
        <p:nvSpPr>
          <p:cNvPr id="15" name="Text Placeholder 10">
            <a:extLst>
              <a:ext uri="{FF2B5EF4-FFF2-40B4-BE49-F238E27FC236}">
                <a16:creationId xmlns:a16="http://schemas.microsoft.com/office/drawing/2014/main" id="{115DFB91-512B-3844-A114-92FBEDCA92F2}"/>
              </a:ext>
            </a:extLst>
          </p:cNvPr>
          <p:cNvSpPr>
            <a:spLocks noGrp="1"/>
          </p:cNvSpPr>
          <p:nvPr>
            <p:ph type="body" idx="1"/>
          </p:nvPr>
        </p:nvSpPr>
        <p:spPr>
          <a:xfrm>
            <a:off x="334963" y="1825625"/>
            <a:ext cx="11522075" cy="4351338"/>
          </a:xfrm>
          <a:prstGeom prst="rect">
            <a:avLst/>
          </a:prstGeom>
        </p:spPr>
        <p:txBody>
          <a:bodyPr vert="horz" lIns="91440" tIns="45720" rIns="91440" bIns="45720" rtlCol="0">
            <a:normAutofit/>
          </a:bodyPr>
          <a:lstStyle/>
          <a:p>
            <a:pPr lvl="0"/>
            <a:r>
              <a:rPr lang="en-US"/>
              <a:t> Click to edit Master text styles</a:t>
            </a:r>
          </a:p>
          <a:p>
            <a:pPr lvl="1"/>
            <a:r>
              <a:rPr lang="en-US"/>
              <a:t> Second level</a:t>
            </a:r>
          </a:p>
          <a:p>
            <a:pPr lvl="2"/>
            <a:r>
              <a:rPr lang="en-US"/>
              <a:t>Third level</a:t>
            </a:r>
          </a:p>
          <a:p>
            <a:pPr lvl="3"/>
            <a:r>
              <a:rPr lang="en-US"/>
              <a:t>Fourth level</a:t>
            </a:r>
          </a:p>
          <a:p>
            <a:pPr lvl="4"/>
            <a:r>
              <a:rPr lang="en-US"/>
              <a:t>Fifth level</a:t>
            </a:r>
          </a:p>
        </p:txBody>
      </p:sp>
      <p:graphicFrame>
        <p:nvGraphicFramePr>
          <p:cNvPr id="2" name="think-cell data - do not delete" hidden="1">
            <a:extLst>
              <a:ext uri="{FF2B5EF4-FFF2-40B4-BE49-F238E27FC236}">
                <a16:creationId xmlns:a16="http://schemas.microsoft.com/office/drawing/2014/main" id="{4636565C-8558-7A15-DFC2-FDFB04642811}"/>
              </a:ext>
            </a:extLst>
          </p:cNvPr>
          <p:cNvGraphicFramePr>
            <a:graphicFrameLocks noChangeAspect="1"/>
          </p:cNvGraphicFramePr>
          <p:nvPr userDrawn="1">
            <p:custDataLst>
              <p:tags r:id="rId22"/>
            </p:custDataLst>
            <p:extLst>
              <p:ext uri="{D42A27DB-BD31-4B8C-83A1-F6EECF244321}">
                <p14:modId xmlns:p14="http://schemas.microsoft.com/office/powerpoint/2010/main" val="336192591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5" imgW="503" imgH="503" progId="TCLayout.ActiveDocument.1">
                  <p:embed/>
                </p:oleObj>
              </mc:Choice>
              <mc:Fallback>
                <p:oleObj name="think-cell Slide" r:id="rId25" imgW="503" imgH="503" progId="TCLayout.ActiveDocument.1">
                  <p:embed/>
                  <p:pic>
                    <p:nvPicPr>
                      <p:cNvPr id="2" name="think-cell data - do not delete" hidden="1">
                        <a:extLst>
                          <a:ext uri="{FF2B5EF4-FFF2-40B4-BE49-F238E27FC236}">
                            <a16:creationId xmlns:a16="http://schemas.microsoft.com/office/drawing/2014/main" id="{4636565C-8558-7A15-DFC2-FDFB04642811}"/>
                          </a:ext>
                        </a:extLst>
                      </p:cNvPr>
                      <p:cNvPicPr/>
                      <p:nvPr/>
                    </p:nvPicPr>
                    <p:blipFill>
                      <a:blip r:embed="rId24"/>
                      <a:stretch>
                        <a:fillRect/>
                      </a:stretch>
                    </p:blipFill>
                    <p:spPr>
                      <a:xfrm>
                        <a:off x="1588" y="1588"/>
                        <a:ext cx="1588" cy="1588"/>
                      </a:xfrm>
                      <a:prstGeom prst="rect">
                        <a:avLst/>
                      </a:prstGeom>
                    </p:spPr>
                  </p:pic>
                </p:oleObj>
              </mc:Fallback>
            </mc:AlternateContent>
          </a:graphicData>
        </a:graphic>
      </p:graphicFrame>
      <p:sp>
        <p:nvSpPr>
          <p:cNvPr id="4" name="BtfpConfiguration" hidden="1">
            <a:extLst>
              <a:ext uri="{FF2B5EF4-FFF2-40B4-BE49-F238E27FC236}">
                <a16:creationId xmlns:a16="http://schemas.microsoft.com/office/drawing/2014/main" id="{605CE243-AD21-AAD1-C34D-EA973E0B1A18}"/>
              </a:ext>
            </a:extLst>
          </p:cNvPr>
          <p:cNvSpPr txBox="1"/>
          <p:nvPr userDrawn="1"/>
        </p:nvSpPr>
        <p:spPr bwMode="hidden">
          <a:xfrm>
            <a:off x="0" y="0"/>
            <a:ext cx="36000" cy="36000"/>
          </a:xfrm>
          <a:prstGeom prst="rect">
            <a:avLst/>
          </a:prstGeom>
          <a:noFill/>
        </p:spPr>
        <p:txBody>
          <a:bodyPr wrap="none" lIns="0" tIns="0" rIns="0" bIns="0" rtlCol="0">
            <a:noAutofit/>
          </a:bodyPr>
          <a:lstStyle/>
          <a:p>
            <a:pPr marL="0" indent="0">
              <a:buNone/>
            </a:pPr>
            <a:r>
              <a:rPr lang="en-US" sz="100">
                <a:solidFill>
                  <a:schemeClr val="bg1">
                    <a:alpha val="0"/>
                  </a:schemeClr>
                </a:solidFill>
              </a:rPr>
              <a:t>&lt;</a:t>
            </a:r>
            <a:r>
              <a:rPr lang="en-US" sz="100" err="1">
                <a:solidFill>
                  <a:schemeClr val="bg1">
                    <a:alpha val="0"/>
                  </a:schemeClr>
                </a:solidFill>
              </a:rPr>
              <a:t>btfp</a:t>
            </a:r>
            <a:r>
              <a:rPr lang="en-US" sz="100">
                <a:solidFill>
                  <a:schemeClr val="bg1">
                    <a:alpha val="0"/>
                  </a:schemeClr>
                </a:solidFill>
              </a:rPr>
              <a:t>&gt;</a:t>
            </a:r>
          </a:p>
          <a:p>
            <a:pPr marL="0" indent="0">
              <a:buNone/>
            </a:pPr>
            <a:r>
              <a:rPr lang="en-US" sz="100">
                <a:solidFill>
                  <a:schemeClr val="bg1">
                    <a:alpha val="0"/>
                  </a:schemeClr>
                </a:solidFill>
              </a:rPr>
              <a:t>  &lt;template version="2.3.3" type="branded" </a:t>
            </a:r>
            <a:r>
              <a:rPr lang="en-US" sz="100" err="1">
                <a:solidFill>
                  <a:schemeClr val="bg1">
                    <a:alpha val="0"/>
                  </a:schemeClr>
                </a:solidFill>
              </a:rPr>
              <a:t>pageSize</a:t>
            </a:r>
            <a:r>
              <a:rPr lang="en-US" sz="100">
                <a:solidFill>
                  <a:schemeClr val="bg1">
                    <a:alpha val="0"/>
                  </a:schemeClr>
                </a:solidFill>
              </a:rPr>
              <a:t>="widescreen" /&gt;</a:t>
            </a:r>
          </a:p>
          <a:p>
            <a:pPr marL="0" indent="0">
              <a:buNone/>
            </a:pPr>
            <a:r>
              <a:rPr lang="en-US" sz="100">
                <a:solidFill>
                  <a:schemeClr val="bg1">
                    <a:alpha val="0"/>
                  </a:schemeClr>
                </a:solidFill>
              </a:rPr>
              <a:t>  &lt;!--BTFPCONFIGURATION:3C627466703E0D0A20203C74656D706C6174652076657273696F6E3D22322E332E342220747970653D226272616E66656622207061676553697A653D227769666573637265656E22202F3E0D0A3C2F627466703E--&gt;</a:t>
            </a:r>
          </a:p>
          <a:p>
            <a:pPr marL="0" indent="0">
              <a:buNone/>
            </a:pPr>
            <a:r>
              <a:rPr lang="en-US" sz="100">
                <a:solidFill>
                  <a:schemeClr val="bg1">
                    <a:alpha val="0"/>
                  </a:schemeClr>
                </a:solidFill>
              </a:rPr>
              <a:t>&lt;/</a:t>
            </a:r>
            <a:r>
              <a:rPr lang="en-US" sz="100" err="1">
                <a:solidFill>
                  <a:schemeClr val="bg1">
                    <a:alpha val="0"/>
                  </a:schemeClr>
                </a:solidFill>
              </a:rPr>
              <a:t>btfp</a:t>
            </a:r>
            <a:r>
              <a:rPr lang="en-US" sz="100">
                <a:solidFill>
                  <a:schemeClr val="bg1">
                    <a:alpha val="0"/>
                  </a:schemeClr>
                </a:solidFill>
              </a:rPr>
              <a:t>&gt;</a:t>
            </a:r>
          </a:p>
        </p:txBody>
      </p:sp>
      <p:sp>
        <p:nvSpPr>
          <p:cNvPr id="6" name="CreatedFooter">
            <a:extLst>
              <a:ext uri="{FF2B5EF4-FFF2-40B4-BE49-F238E27FC236}">
                <a16:creationId xmlns:a16="http://schemas.microsoft.com/office/drawing/2014/main" id="{E112567E-82B6-79C1-C013-1743727F986E}"/>
              </a:ext>
            </a:extLst>
          </p:cNvPr>
          <p:cNvSpPr/>
          <p:nvPr userDrawn="1"/>
        </p:nvSpPr>
        <p:spPr>
          <a:xfrm>
            <a:off x="8263033" y="6642830"/>
            <a:ext cx="1368171" cy="165036"/>
          </a:xfrm>
          <a:prstGeom prst="rect">
            <a:avLst/>
          </a:prstGeom>
        </p:spPr>
        <p:txBody>
          <a:bodyPr wrap="square" lIns="36000" tIns="36000" rIns="36000" bIns="36000">
            <a:spAutoFit/>
          </a:bodyPr>
          <a:lstStyle/>
          <a:p>
            <a:pPr marL="0" indent="0" algn="ctr" defTabSz="711200" rtl="0" eaLnBrk="1" latinLnBrk="0" hangingPunct="1">
              <a:spcBef>
                <a:spcPts val="1200"/>
              </a:spcBef>
              <a:buNone/>
            </a:pPr>
            <a:r>
              <a:rPr lang="en-US" sz="600">
                <a:solidFill>
                  <a:srgbClr val="FFFFFF"/>
                </a:solidFill>
              </a:rPr>
              <a:t>CKI Steel Background v231101-GF</a:t>
            </a:r>
          </a:p>
        </p:txBody>
      </p:sp>
      <p:sp>
        <p:nvSpPr>
          <p:cNvPr id="9" name="OfficeCode">
            <a:extLst>
              <a:ext uri="{FF2B5EF4-FFF2-40B4-BE49-F238E27FC236}">
                <a16:creationId xmlns:a16="http://schemas.microsoft.com/office/drawing/2014/main" id="{96D9871C-A4D9-E8AE-F492-A8CA1F4EFF08}"/>
              </a:ext>
            </a:extLst>
          </p:cNvPr>
          <p:cNvSpPr/>
          <p:nvPr userDrawn="1"/>
        </p:nvSpPr>
        <p:spPr>
          <a:xfrm>
            <a:off x="7348519" y="6642830"/>
            <a:ext cx="288036" cy="165036"/>
          </a:xfrm>
          <a:prstGeom prst="rect">
            <a:avLst/>
          </a:prstGeom>
        </p:spPr>
        <p:txBody>
          <a:bodyPr wrap="square" lIns="36000" tIns="36000" rIns="36000" bIns="36000">
            <a:spAutoFit/>
          </a:bodyPr>
          <a:lstStyle/>
          <a:p>
            <a:pPr marL="0" indent="0" algn="ctr" defTabSz="711200" rtl="0" eaLnBrk="1" latinLnBrk="0" hangingPunct="1">
              <a:spcBef>
                <a:spcPts val="1200"/>
              </a:spcBef>
              <a:buNone/>
            </a:pPr>
            <a:r>
              <a:rPr lang="en-US" sz="600">
                <a:solidFill>
                  <a:srgbClr val="FFFFFF"/>
                </a:solidFill>
              </a:rPr>
              <a:t>BOS</a:t>
            </a:r>
          </a:p>
        </p:txBody>
      </p:sp>
    </p:spTree>
    <p:custDataLst>
      <p:tags r:id="rId20"/>
    </p:custDataLst>
    <p:extLst>
      <p:ext uri="{BB962C8B-B14F-4D97-AF65-F5344CB8AC3E}">
        <p14:creationId xmlns:p14="http://schemas.microsoft.com/office/powerpoint/2010/main" val="1258076702"/>
      </p:ext>
    </p:extLst>
  </p:cSld>
  <p:clrMap bg1="lt1" tx1="dk1" bg2="lt2" tx2="dk2" accent1="accent1" accent2="accent2" accent3="accent3" accent4="accent4" accent5="accent5" accent6="accent6" hlink="hlink" folHlink="folHlink"/>
  <p:sldLayoutIdLst>
    <p:sldLayoutId id="2147483724" r:id="rId1"/>
    <p:sldLayoutId id="2147483725" r:id="rId2"/>
    <p:sldLayoutId id="2147483726" r:id="rId3"/>
    <p:sldLayoutId id="2147483727" r:id="rId4"/>
    <p:sldLayoutId id="2147483728" r:id="rId5"/>
    <p:sldLayoutId id="2147483729" r:id="rId6"/>
    <p:sldLayoutId id="2147483730" r:id="rId7"/>
    <p:sldLayoutId id="2147483731" r:id="rId8"/>
    <p:sldLayoutId id="2147483732" r:id="rId9"/>
    <p:sldLayoutId id="2147483733" r:id="rId10"/>
    <p:sldLayoutId id="2147483734" r:id="rId11"/>
    <p:sldLayoutId id="2147483735" r:id="rId12"/>
    <p:sldLayoutId id="2147483736" r:id="rId13"/>
    <p:sldLayoutId id="2147483737" r:id="rId14"/>
    <p:sldLayoutId id="2147483738" r:id="rId15"/>
    <p:sldLayoutId id="2147483739" r:id="rId16"/>
    <p:sldLayoutId id="2147483740" r:id="rId17"/>
    <p:sldLayoutId id="2147483767" r:id="rId18"/>
  </p:sldLayoutIdLst>
  <p:txStyles>
    <p:titleStyle>
      <a:lvl1pPr algn="l" defTabSz="711200" rtl="0" eaLnBrk="1" latinLnBrk="0" hangingPunct="1">
        <a:lnSpc>
          <a:spcPct val="100000"/>
        </a:lnSpc>
        <a:spcBef>
          <a:spcPct val="0"/>
        </a:spcBef>
        <a:buNone/>
        <a:defRPr sz="3600" b="1" kern="1200">
          <a:solidFill>
            <a:schemeClr val="tx1"/>
          </a:solidFill>
          <a:latin typeface="+mj-lt"/>
          <a:ea typeface="+mj-ea"/>
          <a:cs typeface="+mj-cs"/>
        </a:defRPr>
      </a:lvl1pPr>
    </p:titleStyle>
    <p:body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177800" indent="-177800" algn="l" defTabSz="711200" rtl="0" eaLnBrk="1" latinLnBrk="0" hangingPunct="1">
        <a:spcBef>
          <a:spcPts val="1200"/>
        </a:spcBef>
        <a:buChar char="•"/>
        <a:defRPr sz="1600" kern="1200">
          <a:solidFill>
            <a:schemeClr val="tx1"/>
          </a:solidFill>
          <a:latin typeface="+mn-lt"/>
          <a:ea typeface="+mn-ea"/>
          <a:cs typeface="+mn-cs"/>
        </a:defRPr>
      </a:lvl1pPr>
      <a:lvl2pPr marL="355600" indent="-177800" algn="l" defTabSz="711200" rtl="0" eaLnBrk="1" latinLnBrk="0" hangingPunct="1">
        <a:spcBef>
          <a:spcPts val="600"/>
        </a:spcBef>
        <a:buChar char="–"/>
        <a:defRPr sz="1400" kern="1200">
          <a:solidFill>
            <a:schemeClr val="tx1"/>
          </a:solidFill>
          <a:latin typeface="+mn-lt"/>
          <a:ea typeface="+mn-ea"/>
          <a:cs typeface="+mn-cs"/>
        </a:defRPr>
      </a:lvl2pPr>
      <a:lvl3pPr marL="533400" indent="-177800" algn="l" defTabSz="711200" rtl="0" eaLnBrk="1" latinLnBrk="0" hangingPunct="1">
        <a:spcBef>
          <a:spcPts val="600"/>
        </a:spcBef>
        <a:buChar char="&gt;"/>
        <a:defRPr sz="1400" kern="1200">
          <a:solidFill>
            <a:schemeClr val="tx1"/>
          </a:solidFill>
          <a:latin typeface="+mn-lt"/>
          <a:ea typeface="+mn-ea"/>
          <a:cs typeface="+mn-cs"/>
        </a:defRPr>
      </a:lvl3pPr>
      <a:lvl4pPr marL="711200" indent="-177800" algn="l" defTabSz="711200" rtl="0" eaLnBrk="1" latinLnBrk="0" hangingPunct="1">
        <a:spcBef>
          <a:spcPts val="600"/>
        </a:spcBef>
        <a:buChar char="–"/>
        <a:defRPr sz="1400" kern="1200">
          <a:solidFill>
            <a:schemeClr val="tx1"/>
          </a:solidFill>
          <a:latin typeface="+mn-lt"/>
          <a:ea typeface="+mn-ea"/>
          <a:cs typeface="+mn-cs"/>
        </a:defRPr>
      </a:lvl4pPr>
      <a:lvl5pPr marL="889000" indent="-177800" algn="l" defTabSz="711200" rtl="0" eaLnBrk="1" latinLnBrk="0" hangingPunct="1">
        <a:spcBef>
          <a:spcPts val="600"/>
        </a:spcBef>
        <a:buChar char="&gt;"/>
        <a:defRPr sz="1400" kern="1200">
          <a:solidFill>
            <a:schemeClr val="tx1"/>
          </a:solidFill>
          <a:latin typeface="+mn-lt"/>
          <a:ea typeface="+mn-ea"/>
          <a:cs typeface="+mn-cs"/>
        </a:defRPr>
      </a:lvl5pPr>
      <a:lvl6pPr marL="1066800" algn="l" defTabSz="711200" rtl="0" eaLnBrk="1" latinLnBrk="0" hangingPunct="1">
        <a:defRPr sz="1400" kern="1200">
          <a:solidFill>
            <a:schemeClr val="tx1"/>
          </a:solidFill>
          <a:latin typeface="+mn-lt"/>
          <a:ea typeface="+mn-ea"/>
          <a:cs typeface="+mn-cs"/>
        </a:defRPr>
      </a:lvl6pPr>
      <a:lvl7pPr marL="1244600" algn="l" defTabSz="711200" rtl="0" eaLnBrk="1" latinLnBrk="0" hangingPunct="1">
        <a:defRPr sz="1400" kern="1200">
          <a:solidFill>
            <a:schemeClr val="tx1"/>
          </a:solidFill>
          <a:latin typeface="+mn-lt"/>
          <a:ea typeface="+mn-ea"/>
          <a:cs typeface="+mn-cs"/>
        </a:defRPr>
      </a:lvl7pPr>
      <a:lvl8pPr marL="1422400" algn="l" defTabSz="711200" rtl="0" eaLnBrk="1" latinLnBrk="0" hangingPunct="1">
        <a:defRPr sz="1400" kern="1200">
          <a:solidFill>
            <a:schemeClr val="tx1"/>
          </a:solidFill>
          <a:latin typeface="+mn-lt"/>
          <a:ea typeface="+mn-ea"/>
          <a:cs typeface="+mn-cs"/>
        </a:defRPr>
      </a:lvl8pPr>
      <a:lvl9pPr marL="1600200" algn="l" defTabSz="711200" rtl="0" eaLnBrk="1" latinLnBrk="0" hangingPunct="1">
        <a:defRPr sz="14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550">
          <p15:clr>
            <a:srgbClr val="D1D1D1"/>
          </p15:clr>
        </p15:guide>
        <p15:guide id="2" pos="211">
          <p15:clr>
            <a:srgbClr val="D1D1D1"/>
          </p15:clr>
        </p15:guide>
        <p15:guide id="4" orient="horz" pos="799">
          <p15:clr>
            <a:srgbClr val="D1D1D1"/>
          </p15:clr>
        </p15:guide>
        <p15:guide id="7" orient="horz" pos="4133">
          <p15:clr>
            <a:srgbClr val="D1D1D1"/>
          </p15:clr>
        </p15:guide>
        <p15:guide id="8" pos="7469">
          <p15:clr>
            <a:srgbClr val="D1D1D1"/>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C3EEFE3C-04B9-AB3C-EAE9-80904F3FD8AA}"/>
              </a:ext>
            </a:extLst>
          </p:cNvPr>
          <p:cNvGraphicFramePr>
            <a:graphicFrameLocks noChangeAspect="1"/>
          </p:cNvGraphicFramePr>
          <p:nvPr>
            <p:custDataLst>
              <p:tags r:id="rId21"/>
            </p:custDataLst>
            <p:extLst>
              <p:ext uri="{D42A27DB-BD31-4B8C-83A1-F6EECF244321}">
                <p14:modId xmlns:p14="http://schemas.microsoft.com/office/powerpoint/2010/main" val="395757950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3" imgW="503" imgH="503" progId="TCLayout.ActiveDocument.1">
                  <p:embed/>
                </p:oleObj>
              </mc:Choice>
              <mc:Fallback>
                <p:oleObj name="think-cell Slide" r:id="rId23" imgW="503" imgH="503" progId="TCLayout.ActiveDocument.1">
                  <p:embed/>
                  <p:pic>
                    <p:nvPicPr>
                      <p:cNvPr id="3" name="think-cell data - do not delete" hidden="1">
                        <a:extLst>
                          <a:ext uri="{FF2B5EF4-FFF2-40B4-BE49-F238E27FC236}">
                            <a16:creationId xmlns:a16="http://schemas.microsoft.com/office/drawing/2014/main" id="{C3EEFE3C-04B9-AB3C-EAE9-80904F3FD8AA}"/>
                          </a:ext>
                        </a:extLst>
                      </p:cNvPr>
                      <p:cNvPicPr/>
                      <p:nvPr/>
                    </p:nvPicPr>
                    <p:blipFill>
                      <a:blip r:embed="rId24"/>
                      <a:stretch>
                        <a:fillRect/>
                      </a:stretch>
                    </p:blipFill>
                    <p:spPr>
                      <a:xfrm>
                        <a:off x="1588" y="1588"/>
                        <a:ext cx="1588" cy="1588"/>
                      </a:xfrm>
                      <a:prstGeom prst="rect">
                        <a:avLst/>
                      </a:prstGeom>
                    </p:spPr>
                  </p:pic>
                </p:oleObj>
              </mc:Fallback>
            </mc:AlternateContent>
          </a:graphicData>
        </a:graphic>
      </p:graphicFrame>
      <p:sp>
        <p:nvSpPr>
          <p:cNvPr id="5" name="BtfpConfiguration" hidden="1"/>
          <p:cNvSpPr txBox="1"/>
          <p:nvPr/>
        </p:nvSpPr>
        <p:spPr bwMode="hidden">
          <a:xfrm>
            <a:off x="0" y="0"/>
            <a:ext cx="36000" cy="36000"/>
          </a:xfrm>
          <a:prstGeom prst="rect">
            <a:avLst/>
          </a:prstGeom>
          <a:noFill/>
        </p:spPr>
        <p:txBody>
          <a:bodyPr wrap="none" lIns="0" tIns="0" rIns="0" bIns="0" rtlCol="0">
            <a:noAutofit/>
          </a:bodyPr>
          <a:lstStyle/>
          <a:p>
            <a:pPr marL="0" indent="0">
              <a:buNone/>
            </a:pPr>
            <a:r>
              <a:rPr lang="en-US" sz="100">
                <a:solidFill>
                  <a:schemeClr val="bg1">
                    <a:alpha val="0"/>
                  </a:schemeClr>
                </a:solidFill>
              </a:rPr>
              <a:t>&lt;</a:t>
            </a:r>
            <a:r>
              <a:rPr lang="en-US" sz="100" err="1">
                <a:solidFill>
                  <a:schemeClr val="bg1">
                    <a:alpha val="0"/>
                  </a:schemeClr>
                </a:solidFill>
              </a:rPr>
              <a:t>btfp</a:t>
            </a:r>
            <a:r>
              <a:rPr lang="en-US" sz="100">
                <a:solidFill>
                  <a:schemeClr val="bg1">
                    <a:alpha val="0"/>
                  </a:schemeClr>
                </a:solidFill>
              </a:rPr>
              <a:t>&gt;</a:t>
            </a:r>
          </a:p>
          <a:p>
            <a:pPr marL="0" indent="0">
              <a:buNone/>
            </a:pPr>
            <a:r>
              <a:rPr lang="en-US" sz="100">
                <a:solidFill>
                  <a:schemeClr val="bg1">
                    <a:alpha val="0"/>
                  </a:schemeClr>
                </a:solidFill>
              </a:rPr>
              <a:t>  &lt;template version="2.3.3" type="branded" </a:t>
            </a:r>
            <a:r>
              <a:rPr lang="en-US" sz="100" err="1">
                <a:solidFill>
                  <a:schemeClr val="bg1">
                    <a:alpha val="0"/>
                  </a:schemeClr>
                </a:solidFill>
              </a:rPr>
              <a:t>pageSize</a:t>
            </a:r>
            <a:r>
              <a:rPr lang="en-US" sz="100">
                <a:solidFill>
                  <a:schemeClr val="bg1">
                    <a:alpha val="0"/>
                  </a:schemeClr>
                </a:solidFill>
              </a:rPr>
              <a:t>="widescreen" /&gt;</a:t>
            </a:r>
          </a:p>
          <a:p>
            <a:pPr marL="0" indent="0">
              <a:buNone/>
            </a:pPr>
            <a:r>
              <a:rPr lang="en-US" sz="100">
                <a:solidFill>
                  <a:schemeClr val="bg1">
                    <a:alpha val="0"/>
                  </a:schemeClr>
                </a:solidFill>
              </a:rPr>
              <a:t>  &lt;!--BTFPCONFIGURATION:3C627466703E0D0A20203C74656D706C6174652076657273696F6E3D22322E332E342220747970653D226272616E66656622207061676553697A653D227769666573637265656E22202F3E0D0A3C2F627466703E--&gt;</a:t>
            </a:r>
          </a:p>
          <a:p>
            <a:pPr marL="0" indent="0">
              <a:buNone/>
            </a:pPr>
            <a:r>
              <a:rPr lang="en-US" sz="100">
                <a:solidFill>
                  <a:schemeClr val="bg1">
                    <a:alpha val="0"/>
                  </a:schemeClr>
                </a:solidFill>
              </a:rPr>
              <a:t>&lt;/</a:t>
            </a:r>
            <a:r>
              <a:rPr lang="en-US" sz="100" err="1">
                <a:solidFill>
                  <a:schemeClr val="bg1">
                    <a:alpha val="0"/>
                  </a:schemeClr>
                </a:solidFill>
              </a:rPr>
              <a:t>btfp</a:t>
            </a:r>
            <a:r>
              <a:rPr lang="en-US" sz="100">
                <a:solidFill>
                  <a:schemeClr val="bg1">
                    <a:alpha val="0"/>
                  </a:schemeClr>
                </a:solidFill>
              </a:rPr>
              <a:t>&gt;</a:t>
            </a:r>
          </a:p>
        </p:txBody>
      </p:sp>
      <p:sp>
        <p:nvSpPr>
          <p:cNvPr id="8" name="CreatedFooter"/>
          <p:cNvSpPr/>
          <p:nvPr/>
        </p:nvSpPr>
        <p:spPr>
          <a:xfrm>
            <a:off x="8263033" y="6642830"/>
            <a:ext cx="1368171" cy="165036"/>
          </a:xfrm>
          <a:prstGeom prst="rect">
            <a:avLst/>
          </a:prstGeom>
        </p:spPr>
        <p:txBody>
          <a:bodyPr wrap="square" lIns="36000" tIns="36000" rIns="36000" bIns="36000">
            <a:spAutoFit/>
          </a:bodyPr>
          <a:lstStyle/>
          <a:p>
            <a:pPr marL="0" indent="0" algn="ctr" defTabSz="711200" rtl="0" eaLnBrk="1" latinLnBrk="0" hangingPunct="1">
              <a:spcBef>
                <a:spcPts val="1200"/>
              </a:spcBef>
              <a:buNone/>
            </a:pPr>
            <a:r>
              <a:rPr lang="en-US" sz="600">
                <a:solidFill>
                  <a:srgbClr val="FFFFFF"/>
                </a:solidFill>
              </a:rPr>
              <a:t>CKI Steel Background v231101-GF</a:t>
            </a:r>
          </a:p>
        </p:txBody>
      </p:sp>
      <p:sp>
        <p:nvSpPr>
          <p:cNvPr id="7" name="OfficeCode"/>
          <p:cNvSpPr/>
          <p:nvPr/>
        </p:nvSpPr>
        <p:spPr>
          <a:xfrm>
            <a:off x="7348519" y="6642830"/>
            <a:ext cx="288036" cy="165036"/>
          </a:xfrm>
          <a:prstGeom prst="rect">
            <a:avLst/>
          </a:prstGeom>
        </p:spPr>
        <p:txBody>
          <a:bodyPr wrap="square" lIns="36000" tIns="36000" rIns="36000" bIns="36000">
            <a:spAutoFit/>
          </a:bodyPr>
          <a:lstStyle/>
          <a:p>
            <a:pPr marL="0" indent="0" algn="ctr" defTabSz="711200" rtl="0" eaLnBrk="1" latinLnBrk="0" hangingPunct="1">
              <a:spcBef>
                <a:spcPts val="1200"/>
              </a:spcBef>
              <a:buNone/>
            </a:pPr>
            <a:r>
              <a:rPr lang="en-US" sz="600">
                <a:solidFill>
                  <a:srgbClr val="FFFFFF"/>
                </a:solidFill>
              </a:rPr>
              <a:t>BOS</a:t>
            </a:r>
          </a:p>
        </p:txBody>
      </p:sp>
      <p:sp>
        <p:nvSpPr>
          <p:cNvPr id="13" name="Title Placeholder 8">
            <a:extLst>
              <a:ext uri="{FF2B5EF4-FFF2-40B4-BE49-F238E27FC236}">
                <a16:creationId xmlns:a16="http://schemas.microsoft.com/office/drawing/2014/main" id="{CCECC6B5-B58A-574A-B188-965A3EA68087}"/>
              </a:ext>
            </a:extLst>
          </p:cNvPr>
          <p:cNvSpPr>
            <a:spLocks noGrp="1"/>
          </p:cNvSpPr>
          <p:nvPr>
            <p:ph type="title"/>
          </p:nvPr>
        </p:nvSpPr>
        <p:spPr>
          <a:xfrm>
            <a:off x="334963" y="365125"/>
            <a:ext cx="11522075" cy="1325563"/>
          </a:xfrm>
          <a:prstGeom prst="rect">
            <a:avLst/>
          </a:prstGeom>
        </p:spPr>
        <p:txBody>
          <a:bodyPr vert="horz" lIns="91440" tIns="45720" rIns="91440" bIns="45720" rtlCol="0" anchor="ctr">
            <a:normAutofit/>
          </a:bodyPr>
          <a:lstStyle/>
          <a:p>
            <a:r>
              <a:rPr lang="en-US"/>
              <a:t>Click to edit Master title style</a:t>
            </a:r>
          </a:p>
        </p:txBody>
      </p:sp>
      <p:sp>
        <p:nvSpPr>
          <p:cNvPr id="15" name="Text Placeholder 10">
            <a:extLst>
              <a:ext uri="{FF2B5EF4-FFF2-40B4-BE49-F238E27FC236}">
                <a16:creationId xmlns:a16="http://schemas.microsoft.com/office/drawing/2014/main" id="{115DFB91-512B-3844-A114-92FBEDCA92F2}"/>
              </a:ext>
            </a:extLst>
          </p:cNvPr>
          <p:cNvSpPr>
            <a:spLocks noGrp="1"/>
          </p:cNvSpPr>
          <p:nvPr>
            <p:ph type="body" idx="1"/>
          </p:nvPr>
        </p:nvSpPr>
        <p:spPr>
          <a:xfrm>
            <a:off x="334963" y="1825625"/>
            <a:ext cx="11522075" cy="4351338"/>
          </a:xfrm>
          <a:prstGeom prst="rect">
            <a:avLst/>
          </a:prstGeom>
        </p:spPr>
        <p:txBody>
          <a:bodyPr vert="horz" lIns="91440" tIns="45720" rIns="91440" bIns="45720" rtlCol="0">
            <a:normAutofit/>
          </a:bodyPr>
          <a:lstStyle/>
          <a:p>
            <a:pPr lvl="0"/>
            <a:r>
              <a:rPr lang="en-US"/>
              <a:t> Click to edit Master text styles</a:t>
            </a:r>
          </a:p>
          <a:p>
            <a:pPr lvl="1"/>
            <a:r>
              <a:rPr lang="en-US"/>
              <a:t> Second level</a:t>
            </a:r>
          </a:p>
          <a:p>
            <a:pPr lvl="2"/>
            <a:r>
              <a:rPr lang="en-US"/>
              <a:t>Third level</a:t>
            </a:r>
          </a:p>
          <a:p>
            <a:pPr lvl="3"/>
            <a:r>
              <a:rPr lang="en-US"/>
              <a:t>Fourth level</a:t>
            </a:r>
          </a:p>
          <a:p>
            <a:pPr lvl="4"/>
            <a:r>
              <a:rPr lang="en-US"/>
              <a:t>Fifth level</a:t>
            </a:r>
          </a:p>
        </p:txBody>
      </p:sp>
      <p:graphicFrame>
        <p:nvGraphicFramePr>
          <p:cNvPr id="2" name="think-cell data - do not delete" hidden="1">
            <a:extLst>
              <a:ext uri="{FF2B5EF4-FFF2-40B4-BE49-F238E27FC236}">
                <a16:creationId xmlns:a16="http://schemas.microsoft.com/office/drawing/2014/main" id="{4636565C-8558-7A15-DFC2-FDFB04642811}"/>
              </a:ext>
            </a:extLst>
          </p:cNvPr>
          <p:cNvGraphicFramePr>
            <a:graphicFrameLocks noChangeAspect="1"/>
          </p:cNvGraphicFramePr>
          <p:nvPr userDrawn="1">
            <p:custDataLst>
              <p:tags r:id="rId22"/>
            </p:custDataLst>
            <p:extLst>
              <p:ext uri="{D42A27DB-BD31-4B8C-83A1-F6EECF244321}">
                <p14:modId xmlns:p14="http://schemas.microsoft.com/office/powerpoint/2010/main" val="273647564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5" imgW="503" imgH="503" progId="TCLayout.ActiveDocument.1">
                  <p:embed/>
                </p:oleObj>
              </mc:Choice>
              <mc:Fallback>
                <p:oleObj name="think-cell Slide" r:id="rId25" imgW="503" imgH="503" progId="TCLayout.ActiveDocument.1">
                  <p:embed/>
                  <p:pic>
                    <p:nvPicPr>
                      <p:cNvPr id="2" name="think-cell data - do not delete" hidden="1">
                        <a:extLst>
                          <a:ext uri="{FF2B5EF4-FFF2-40B4-BE49-F238E27FC236}">
                            <a16:creationId xmlns:a16="http://schemas.microsoft.com/office/drawing/2014/main" id="{4636565C-8558-7A15-DFC2-FDFB04642811}"/>
                          </a:ext>
                        </a:extLst>
                      </p:cNvPr>
                      <p:cNvPicPr/>
                      <p:nvPr/>
                    </p:nvPicPr>
                    <p:blipFill>
                      <a:blip r:embed="rId24"/>
                      <a:stretch>
                        <a:fillRect/>
                      </a:stretch>
                    </p:blipFill>
                    <p:spPr>
                      <a:xfrm>
                        <a:off x="1588" y="1588"/>
                        <a:ext cx="1588" cy="1588"/>
                      </a:xfrm>
                      <a:prstGeom prst="rect">
                        <a:avLst/>
                      </a:prstGeom>
                    </p:spPr>
                  </p:pic>
                </p:oleObj>
              </mc:Fallback>
            </mc:AlternateContent>
          </a:graphicData>
        </a:graphic>
      </p:graphicFrame>
      <p:sp>
        <p:nvSpPr>
          <p:cNvPr id="4" name="BtfpConfiguration" hidden="1">
            <a:extLst>
              <a:ext uri="{FF2B5EF4-FFF2-40B4-BE49-F238E27FC236}">
                <a16:creationId xmlns:a16="http://schemas.microsoft.com/office/drawing/2014/main" id="{605CE243-AD21-AAD1-C34D-EA973E0B1A18}"/>
              </a:ext>
            </a:extLst>
          </p:cNvPr>
          <p:cNvSpPr txBox="1"/>
          <p:nvPr userDrawn="1"/>
        </p:nvSpPr>
        <p:spPr bwMode="hidden">
          <a:xfrm>
            <a:off x="0" y="0"/>
            <a:ext cx="36000" cy="36000"/>
          </a:xfrm>
          <a:prstGeom prst="rect">
            <a:avLst/>
          </a:prstGeom>
          <a:noFill/>
        </p:spPr>
        <p:txBody>
          <a:bodyPr wrap="none" lIns="0" tIns="0" rIns="0" bIns="0" rtlCol="0">
            <a:noAutofit/>
          </a:bodyPr>
          <a:lstStyle/>
          <a:p>
            <a:pPr marL="0" indent="0">
              <a:buNone/>
            </a:pPr>
            <a:r>
              <a:rPr lang="en-US" sz="100">
                <a:solidFill>
                  <a:schemeClr val="bg1">
                    <a:alpha val="0"/>
                  </a:schemeClr>
                </a:solidFill>
              </a:rPr>
              <a:t>&lt;</a:t>
            </a:r>
            <a:r>
              <a:rPr lang="en-US" sz="100" err="1">
                <a:solidFill>
                  <a:schemeClr val="bg1">
                    <a:alpha val="0"/>
                  </a:schemeClr>
                </a:solidFill>
              </a:rPr>
              <a:t>btfp</a:t>
            </a:r>
            <a:r>
              <a:rPr lang="en-US" sz="100">
                <a:solidFill>
                  <a:schemeClr val="bg1">
                    <a:alpha val="0"/>
                  </a:schemeClr>
                </a:solidFill>
              </a:rPr>
              <a:t>&gt;</a:t>
            </a:r>
          </a:p>
          <a:p>
            <a:pPr marL="0" indent="0">
              <a:buNone/>
            </a:pPr>
            <a:r>
              <a:rPr lang="en-US" sz="100">
                <a:solidFill>
                  <a:schemeClr val="bg1">
                    <a:alpha val="0"/>
                  </a:schemeClr>
                </a:solidFill>
              </a:rPr>
              <a:t>  &lt;template version="2.3.3" type="branded" </a:t>
            </a:r>
            <a:r>
              <a:rPr lang="en-US" sz="100" err="1">
                <a:solidFill>
                  <a:schemeClr val="bg1">
                    <a:alpha val="0"/>
                  </a:schemeClr>
                </a:solidFill>
              </a:rPr>
              <a:t>pageSize</a:t>
            </a:r>
            <a:r>
              <a:rPr lang="en-US" sz="100">
                <a:solidFill>
                  <a:schemeClr val="bg1">
                    <a:alpha val="0"/>
                  </a:schemeClr>
                </a:solidFill>
              </a:rPr>
              <a:t>="widescreen" /&gt;</a:t>
            </a:r>
          </a:p>
          <a:p>
            <a:pPr marL="0" indent="0">
              <a:buNone/>
            </a:pPr>
            <a:r>
              <a:rPr lang="en-US" sz="100">
                <a:solidFill>
                  <a:schemeClr val="bg1">
                    <a:alpha val="0"/>
                  </a:schemeClr>
                </a:solidFill>
              </a:rPr>
              <a:t>  &lt;!--BTFPCONFIGURATION:3C627466703E0D0A20203C74656D706C6174652076657273696F6E3D22322E332E342220747970653D226272616E66656622207061676553697A653D227769666573637265656E22202F3E0D0A3C2F627466703E--&gt;</a:t>
            </a:r>
          </a:p>
          <a:p>
            <a:pPr marL="0" indent="0">
              <a:buNone/>
            </a:pPr>
            <a:r>
              <a:rPr lang="en-US" sz="100">
                <a:solidFill>
                  <a:schemeClr val="bg1">
                    <a:alpha val="0"/>
                  </a:schemeClr>
                </a:solidFill>
              </a:rPr>
              <a:t>&lt;/</a:t>
            </a:r>
            <a:r>
              <a:rPr lang="en-US" sz="100" err="1">
                <a:solidFill>
                  <a:schemeClr val="bg1">
                    <a:alpha val="0"/>
                  </a:schemeClr>
                </a:solidFill>
              </a:rPr>
              <a:t>btfp</a:t>
            </a:r>
            <a:r>
              <a:rPr lang="en-US" sz="100">
                <a:solidFill>
                  <a:schemeClr val="bg1">
                    <a:alpha val="0"/>
                  </a:schemeClr>
                </a:solidFill>
              </a:rPr>
              <a:t>&gt;</a:t>
            </a:r>
          </a:p>
        </p:txBody>
      </p:sp>
      <p:sp>
        <p:nvSpPr>
          <p:cNvPr id="6" name="CreatedFooter">
            <a:extLst>
              <a:ext uri="{FF2B5EF4-FFF2-40B4-BE49-F238E27FC236}">
                <a16:creationId xmlns:a16="http://schemas.microsoft.com/office/drawing/2014/main" id="{E112567E-82B6-79C1-C013-1743727F986E}"/>
              </a:ext>
            </a:extLst>
          </p:cNvPr>
          <p:cNvSpPr/>
          <p:nvPr userDrawn="1"/>
        </p:nvSpPr>
        <p:spPr>
          <a:xfrm>
            <a:off x="8263033" y="6642830"/>
            <a:ext cx="1368171" cy="165036"/>
          </a:xfrm>
          <a:prstGeom prst="rect">
            <a:avLst/>
          </a:prstGeom>
        </p:spPr>
        <p:txBody>
          <a:bodyPr wrap="square" lIns="36000" tIns="36000" rIns="36000" bIns="36000">
            <a:spAutoFit/>
          </a:bodyPr>
          <a:lstStyle/>
          <a:p>
            <a:pPr marL="0" indent="0" algn="ctr" defTabSz="711200" rtl="0" eaLnBrk="1" latinLnBrk="0" hangingPunct="1">
              <a:spcBef>
                <a:spcPts val="1200"/>
              </a:spcBef>
              <a:buNone/>
            </a:pPr>
            <a:r>
              <a:rPr lang="en-US" sz="600">
                <a:solidFill>
                  <a:srgbClr val="FFFFFF"/>
                </a:solidFill>
              </a:rPr>
              <a:t>CKI Steel Background v231101-GF</a:t>
            </a:r>
          </a:p>
        </p:txBody>
      </p:sp>
      <p:sp>
        <p:nvSpPr>
          <p:cNvPr id="9" name="OfficeCode">
            <a:extLst>
              <a:ext uri="{FF2B5EF4-FFF2-40B4-BE49-F238E27FC236}">
                <a16:creationId xmlns:a16="http://schemas.microsoft.com/office/drawing/2014/main" id="{96D9871C-A4D9-E8AE-F492-A8CA1F4EFF08}"/>
              </a:ext>
            </a:extLst>
          </p:cNvPr>
          <p:cNvSpPr/>
          <p:nvPr userDrawn="1"/>
        </p:nvSpPr>
        <p:spPr>
          <a:xfrm>
            <a:off x="7348519" y="6642830"/>
            <a:ext cx="288036" cy="165036"/>
          </a:xfrm>
          <a:prstGeom prst="rect">
            <a:avLst/>
          </a:prstGeom>
        </p:spPr>
        <p:txBody>
          <a:bodyPr wrap="square" lIns="36000" tIns="36000" rIns="36000" bIns="36000">
            <a:spAutoFit/>
          </a:bodyPr>
          <a:lstStyle/>
          <a:p>
            <a:pPr marL="0" indent="0" algn="ctr" defTabSz="711200" rtl="0" eaLnBrk="1" latinLnBrk="0" hangingPunct="1">
              <a:spcBef>
                <a:spcPts val="1200"/>
              </a:spcBef>
              <a:buNone/>
            </a:pPr>
            <a:r>
              <a:rPr lang="en-US" sz="600">
                <a:solidFill>
                  <a:srgbClr val="FFFFFF"/>
                </a:solidFill>
              </a:rPr>
              <a:t>BOS</a:t>
            </a:r>
          </a:p>
        </p:txBody>
      </p:sp>
    </p:spTree>
    <p:custDataLst>
      <p:tags r:id="rId20"/>
    </p:custDataLst>
    <p:extLst>
      <p:ext uri="{BB962C8B-B14F-4D97-AF65-F5344CB8AC3E}">
        <p14:creationId xmlns:p14="http://schemas.microsoft.com/office/powerpoint/2010/main" val="1187751839"/>
      </p:ext>
    </p:extLst>
  </p:cSld>
  <p:clrMap bg1="lt1" tx1="dk1" bg2="lt2" tx2="dk2" accent1="accent1" accent2="accent2" accent3="accent3" accent4="accent4" accent5="accent5" accent6="accent6" hlink="hlink" folHlink="folHlink"/>
  <p:sldLayoutIdLst>
    <p:sldLayoutId id="2147483742" r:id="rId1"/>
    <p:sldLayoutId id="2147483743" r:id="rId2"/>
    <p:sldLayoutId id="2147483744" r:id="rId3"/>
    <p:sldLayoutId id="2147483745" r:id="rId4"/>
    <p:sldLayoutId id="2147483746" r:id="rId5"/>
    <p:sldLayoutId id="2147483747" r:id="rId6"/>
    <p:sldLayoutId id="2147483748" r:id="rId7"/>
    <p:sldLayoutId id="2147483750" r:id="rId8"/>
    <p:sldLayoutId id="2147483751" r:id="rId9"/>
    <p:sldLayoutId id="2147483752" r:id="rId10"/>
    <p:sldLayoutId id="2147483753" r:id="rId11"/>
    <p:sldLayoutId id="2147483754" r:id="rId12"/>
    <p:sldLayoutId id="2147483755" r:id="rId13"/>
    <p:sldLayoutId id="2147483756" r:id="rId14"/>
    <p:sldLayoutId id="2147483757" r:id="rId15"/>
    <p:sldLayoutId id="2147483758" r:id="rId16"/>
    <p:sldLayoutId id="2147483759" r:id="rId17"/>
    <p:sldLayoutId id="2147483760" r:id="rId18"/>
  </p:sldLayoutIdLst>
  <p:txStyles>
    <p:titleStyle>
      <a:lvl1pPr algn="l" defTabSz="711200" rtl="0" eaLnBrk="1" latinLnBrk="0" hangingPunct="1">
        <a:lnSpc>
          <a:spcPct val="100000"/>
        </a:lnSpc>
        <a:spcBef>
          <a:spcPct val="0"/>
        </a:spcBef>
        <a:buNone/>
        <a:defRPr sz="3600" b="1" kern="1200">
          <a:solidFill>
            <a:schemeClr val="tx1"/>
          </a:solidFill>
          <a:latin typeface="+mj-lt"/>
          <a:ea typeface="+mj-ea"/>
          <a:cs typeface="+mj-cs"/>
        </a:defRPr>
      </a:lvl1pPr>
    </p:titleStyle>
    <p:body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177800" indent="-177800" algn="l" defTabSz="711200" rtl="0" eaLnBrk="1" latinLnBrk="0" hangingPunct="1">
        <a:spcBef>
          <a:spcPts val="1200"/>
        </a:spcBef>
        <a:buChar char="•"/>
        <a:defRPr sz="1600" kern="1200">
          <a:solidFill>
            <a:schemeClr val="tx1"/>
          </a:solidFill>
          <a:latin typeface="+mn-lt"/>
          <a:ea typeface="+mn-ea"/>
          <a:cs typeface="+mn-cs"/>
        </a:defRPr>
      </a:lvl1pPr>
      <a:lvl2pPr marL="355600" indent="-177800" algn="l" defTabSz="711200" rtl="0" eaLnBrk="1" latinLnBrk="0" hangingPunct="1">
        <a:spcBef>
          <a:spcPts val="600"/>
        </a:spcBef>
        <a:buChar char="–"/>
        <a:defRPr sz="1400" kern="1200">
          <a:solidFill>
            <a:schemeClr val="tx1"/>
          </a:solidFill>
          <a:latin typeface="+mn-lt"/>
          <a:ea typeface="+mn-ea"/>
          <a:cs typeface="+mn-cs"/>
        </a:defRPr>
      </a:lvl2pPr>
      <a:lvl3pPr marL="533400" indent="-177800" algn="l" defTabSz="711200" rtl="0" eaLnBrk="1" latinLnBrk="0" hangingPunct="1">
        <a:spcBef>
          <a:spcPts val="600"/>
        </a:spcBef>
        <a:buChar char="&gt;"/>
        <a:defRPr sz="1400" kern="1200">
          <a:solidFill>
            <a:schemeClr val="tx1"/>
          </a:solidFill>
          <a:latin typeface="+mn-lt"/>
          <a:ea typeface="+mn-ea"/>
          <a:cs typeface="+mn-cs"/>
        </a:defRPr>
      </a:lvl3pPr>
      <a:lvl4pPr marL="711200" indent="-177800" algn="l" defTabSz="711200" rtl="0" eaLnBrk="1" latinLnBrk="0" hangingPunct="1">
        <a:spcBef>
          <a:spcPts val="600"/>
        </a:spcBef>
        <a:buChar char="–"/>
        <a:defRPr sz="1400" kern="1200">
          <a:solidFill>
            <a:schemeClr val="tx1"/>
          </a:solidFill>
          <a:latin typeface="+mn-lt"/>
          <a:ea typeface="+mn-ea"/>
          <a:cs typeface="+mn-cs"/>
        </a:defRPr>
      </a:lvl4pPr>
      <a:lvl5pPr marL="889000" indent="-177800" algn="l" defTabSz="711200" rtl="0" eaLnBrk="1" latinLnBrk="0" hangingPunct="1">
        <a:spcBef>
          <a:spcPts val="600"/>
        </a:spcBef>
        <a:buChar char="&gt;"/>
        <a:defRPr sz="1400" kern="1200">
          <a:solidFill>
            <a:schemeClr val="tx1"/>
          </a:solidFill>
          <a:latin typeface="+mn-lt"/>
          <a:ea typeface="+mn-ea"/>
          <a:cs typeface="+mn-cs"/>
        </a:defRPr>
      </a:lvl5pPr>
      <a:lvl6pPr marL="1066800" algn="l" defTabSz="711200" rtl="0" eaLnBrk="1" latinLnBrk="0" hangingPunct="1">
        <a:defRPr sz="1400" kern="1200">
          <a:solidFill>
            <a:schemeClr val="tx1"/>
          </a:solidFill>
          <a:latin typeface="+mn-lt"/>
          <a:ea typeface="+mn-ea"/>
          <a:cs typeface="+mn-cs"/>
        </a:defRPr>
      </a:lvl6pPr>
      <a:lvl7pPr marL="1244600" algn="l" defTabSz="711200" rtl="0" eaLnBrk="1" latinLnBrk="0" hangingPunct="1">
        <a:defRPr sz="1400" kern="1200">
          <a:solidFill>
            <a:schemeClr val="tx1"/>
          </a:solidFill>
          <a:latin typeface="+mn-lt"/>
          <a:ea typeface="+mn-ea"/>
          <a:cs typeface="+mn-cs"/>
        </a:defRPr>
      </a:lvl7pPr>
      <a:lvl8pPr marL="1422400" algn="l" defTabSz="711200" rtl="0" eaLnBrk="1" latinLnBrk="0" hangingPunct="1">
        <a:defRPr sz="1400" kern="1200">
          <a:solidFill>
            <a:schemeClr val="tx1"/>
          </a:solidFill>
          <a:latin typeface="+mn-lt"/>
          <a:ea typeface="+mn-ea"/>
          <a:cs typeface="+mn-cs"/>
        </a:defRPr>
      </a:lvl8pPr>
      <a:lvl9pPr marL="1600200" algn="l" defTabSz="711200" rtl="0" eaLnBrk="1" latinLnBrk="0" hangingPunct="1">
        <a:defRPr sz="14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550">
          <p15:clr>
            <a:srgbClr val="D1D1D1"/>
          </p15:clr>
        </p15:guide>
        <p15:guide id="2" pos="211">
          <p15:clr>
            <a:srgbClr val="D1D1D1"/>
          </p15:clr>
        </p15:guide>
        <p15:guide id="4" orient="horz" pos="799">
          <p15:clr>
            <a:srgbClr val="D1D1D1"/>
          </p15:clr>
        </p15:guide>
        <p15:guide id="7" orient="horz" pos="4133">
          <p15:clr>
            <a:srgbClr val="D1D1D1"/>
          </p15:clr>
        </p15:guide>
        <p15:guide id="8" pos="7469">
          <p15:clr>
            <a:srgbClr val="D1D1D1"/>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C3EEFE3C-04B9-AB3C-EAE9-80904F3FD8AA}"/>
              </a:ext>
            </a:extLst>
          </p:cNvPr>
          <p:cNvGraphicFramePr>
            <a:graphicFrameLocks noChangeAspect="1"/>
          </p:cNvGraphicFramePr>
          <p:nvPr>
            <p:custDataLst>
              <p:tags r:id="rId8"/>
            </p:custDataLst>
            <p:extLst>
              <p:ext uri="{D42A27DB-BD31-4B8C-83A1-F6EECF244321}">
                <p14:modId xmlns:p14="http://schemas.microsoft.com/office/powerpoint/2010/main" val="152563764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503" imgH="503" progId="TCLayout.ActiveDocument.1">
                  <p:embed/>
                </p:oleObj>
              </mc:Choice>
              <mc:Fallback>
                <p:oleObj name="think-cell Slide" r:id="rId9" imgW="503" imgH="503" progId="TCLayout.ActiveDocument.1">
                  <p:embed/>
                  <p:pic>
                    <p:nvPicPr>
                      <p:cNvPr id="3" name="think-cell data - do not delete" hidden="1">
                        <a:extLst>
                          <a:ext uri="{FF2B5EF4-FFF2-40B4-BE49-F238E27FC236}">
                            <a16:creationId xmlns:a16="http://schemas.microsoft.com/office/drawing/2014/main" id="{C3EEFE3C-04B9-AB3C-EAE9-80904F3FD8AA}"/>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5" name="BtfpConfiguration" hidden="1"/>
          <p:cNvSpPr txBox="1"/>
          <p:nvPr/>
        </p:nvSpPr>
        <p:spPr bwMode="hidden">
          <a:xfrm>
            <a:off x="0" y="0"/>
            <a:ext cx="36000" cy="36000"/>
          </a:xfrm>
          <a:prstGeom prst="rect">
            <a:avLst/>
          </a:prstGeom>
          <a:noFill/>
        </p:spPr>
        <p:txBody>
          <a:bodyPr wrap="none" lIns="0" tIns="0" rIns="0" bIns="0" rtlCol="0">
            <a:noAutofit/>
          </a:bodyPr>
          <a:lstStyle/>
          <a:p>
            <a:pPr marL="0" indent="0">
              <a:buNone/>
            </a:pPr>
            <a:r>
              <a:rPr lang="en-US" sz="100">
                <a:solidFill>
                  <a:schemeClr val="bg1">
                    <a:alpha val="0"/>
                  </a:schemeClr>
                </a:solidFill>
              </a:rPr>
              <a:t>&lt;</a:t>
            </a:r>
            <a:r>
              <a:rPr lang="en-US" sz="100" err="1">
                <a:solidFill>
                  <a:schemeClr val="bg1">
                    <a:alpha val="0"/>
                  </a:schemeClr>
                </a:solidFill>
              </a:rPr>
              <a:t>btfp</a:t>
            </a:r>
            <a:r>
              <a:rPr lang="en-US" sz="100">
                <a:solidFill>
                  <a:schemeClr val="bg1">
                    <a:alpha val="0"/>
                  </a:schemeClr>
                </a:solidFill>
              </a:rPr>
              <a:t>&gt;</a:t>
            </a:r>
          </a:p>
          <a:p>
            <a:pPr marL="0" indent="0">
              <a:buNone/>
            </a:pPr>
            <a:r>
              <a:rPr lang="en-US" sz="100">
                <a:solidFill>
                  <a:schemeClr val="bg1">
                    <a:alpha val="0"/>
                  </a:schemeClr>
                </a:solidFill>
              </a:rPr>
              <a:t>  &lt;template version="2.3.3" type="branded" </a:t>
            </a:r>
            <a:r>
              <a:rPr lang="en-US" sz="100" err="1">
                <a:solidFill>
                  <a:schemeClr val="bg1">
                    <a:alpha val="0"/>
                  </a:schemeClr>
                </a:solidFill>
              </a:rPr>
              <a:t>pageSize</a:t>
            </a:r>
            <a:r>
              <a:rPr lang="en-US" sz="100">
                <a:solidFill>
                  <a:schemeClr val="bg1">
                    <a:alpha val="0"/>
                  </a:schemeClr>
                </a:solidFill>
              </a:rPr>
              <a:t>="widescreen" /&gt;</a:t>
            </a:r>
          </a:p>
          <a:p>
            <a:pPr marL="0" indent="0">
              <a:buNone/>
            </a:pPr>
            <a:r>
              <a:rPr lang="en-US" sz="100">
                <a:solidFill>
                  <a:schemeClr val="bg1">
                    <a:alpha val="0"/>
                  </a:schemeClr>
                </a:solidFill>
              </a:rPr>
              <a:t>  &lt;!--BTFPCONFIGURATION:3C627466703E0D0A20203C74656D706C6174652076657273696F6E3D22322E332E342220747970653D226272616E66656622207061676553697A653D227769666573637265656E22202F3E0D0A3C2F627466703E--&gt;</a:t>
            </a:r>
          </a:p>
          <a:p>
            <a:pPr marL="0" indent="0">
              <a:buNone/>
            </a:pPr>
            <a:r>
              <a:rPr lang="en-US" sz="100">
                <a:solidFill>
                  <a:schemeClr val="bg1">
                    <a:alpha val="0"/>
                  </a:schemeClr>
                </a:solidFill>
              </a:rPr>
              <a:t>&lt;/</a:t>
            </a:r>
            <a:r>
              <a:rPr lang="en-US" sz="100" err="1">
                <a:solidFill>
                  <a:schemeClr val="bg1">
                    <a:alpha val="0"/>
                  </a:schemeClr>
                </a:solidFill>
              </a:rPr>
              <a:t>btfp</a:t>
            </a:r>
            <a:r>
              <a:rPr lang="en-US" sz="100">
                <a:solidFill>
                  <a:schemeClr val="bg1">
                    <a:alpha val="0"/>
                  </a:schemeClr>
                </a:solidFill>
              </a:rPr>
              <a:t>&gt;</a:t>
            </a:r>
          </a:p>
        </p:txBody>
      </p:sp>
      <p:sp>
        <p:nvSpPr>
          <p:cNvPr id="8" name="CreatedFooter"/>
          <p:cNvSpPr/>
          <p:nvPr/>
        </p:nvSpPr>
        <p:spPr>
          <a:xfrm>
            <a:off x="8263033" y="6642830"/>
            <a:ext cx="1368171" cy="165036"/>
          </a:xfrm>
          <a:prstGeom prst="rect">
            <a:avLst/>
          </a:prstGeom>
        </p:spPr>
        <p:txBody>
          <a:bodyPr wrap="square" lIns="36000" tIns="36000" rIns="36000" bIns="36000">
            <a:spAutoFit/>
          </a:bodyPr>
          <a:lstStyle/>
          <a:p>
            <a:pPr marL="0" indent="0" algn="ctr" defTabSz="711200" rtl="0" eaLnBrk="1" latinLnBrk="0" hangingPunct="1">
              <a:spcBef>
                <a:spcPts val="1200"/>
              </a:spcBef>
              <a:buNone/>
            </a:pPr>
            <a:r>
              <a:rPr lang="en-US" sz="600">
                <a:solidFill>
                  <a:srgbClr val="FFFFFF"/>
                </a:solidFill>
              </a:rPr>
              <a:t>CKI Steel Background v231101-GF</a:t>
            </a:r>
          </a:p>
        </p:txBody>
      </p:sp>
      <p:sp>
        <p:nvSpPr>
          <p:cNvPr id="7" name="OfficeCode"/>
          <p:cNvSpPr/>
          <p:nvPr/>
        </p:nvSpPr>
        <p:spPr>
          <a:xfrm>
            <a:off x="7348519" y="6642830"/>
            <a:ext cx="288036" cy="165036"/>
          </a:xfrm>
          <a:prstGeom prst="rect">
            <a:avLst/>
          </a:prstGeom>
        </p:spPr>
        <p:txBody>
          <a:bodyPr wrap="square" lIns="36000" tIns="36000" rIns="36000" bIns="36000">
            <a:spAutoFit/>
          </a:bodyPr>
          <a:lstStyle/>
          <a:p>
            <a:pPr marL="0" indent="0" algn="ctr" defTabSz="711200" rtl="0" eaLnBrk="1" latinLnBrk="0" hangingPunct="1">
              <a:spcBef>
                <a:spcPts val="1200"/>
              </a:spcBef>
              <a:buNone/>
            </a:pPr>
            <a:r>
              <a:rPr lang="en-US" sz="600">
                <a:solidFill>
                  <a:srgbClr val="FFFFFF"/>
                </a:solidFill>
              </a:rPr>
              <a:t>BOS</a:t>
            </a:r>
          </a:p>
        </p:txBody>
      </p:sp>
      <p:sp>
        <p:nvSpPr>
          <p:cNvPr id="15" name="Text Placeholder 10">
            <a:extLst>
              <a:ext uri="{FF2B5EF4-FFF2-40B4-BE49-F238E27FC236}">
                <a16:creationId xmlns:a16="http://schemas.microsoft.com/office/drawing/2014/main" id="{115DFB91-512B-3844-A114-92FBEDCA92F2}"/>
              </a:ext>
            </a:extLst>
          </p:cNvPr>
          <p:cNvSpPr>
            <a:spLocks noGrp="1"/>
          </p:cNvSpPr>
          <p:nvPr>
            <p:ph type="body" idx="1"/>
          </p:nvPr>
        </p:nvSpPr>
        <p:spPr>
          <a:xfrm>
            <a:off x="334963" y="1825625"/>
            <a:ext cx="11522075" cy="4351338"/>
          </a:xfrm>
          <a:prstGeom prst="rect">
            <a:avLst/>
          </a:prstGeom>
        </p:spPr>
        <p:txBody>
          <a:bodyPr vert="horz" lIns="91440" tIns="45720" rIns="91440" bIns="45720" rtlCol="0">
            <a:normAutofit/>
          </a:bodyPr>
          <a:lstStyle/>
          <a:p>
            <a:pPr lvl="0"/>
            <a:r>
              <a:rPr lang="en-US"/>
              <a:t> Click to edit Master text styles</a:t>
            </a:r>
          </a:p>
          <a:p>
            <a:pPr lvl="1"/>
            <a:r>
              <a:rPr lang="en-US"/>
              <a:t> Second level</a:t>
            </a:r>
          </a:p>
          <a:p>
            <a:pPr lvl="2"/>
            <a:r>
              <a:rPr lang="en-US"/>
              <a:t>Third level</a:t>
            </a:r>
          </a:p>
          <a:p>
            <a:pPr lvl="3"/>
            <a:r>
              <a:rPr lang="en-US"/>
              <a:t>Fourth level</a:t>
            </a:r>
          </a:p>
          <a:p>
            <a:pPr lvl="4"/>
            <a:r>
              <a:rPr lang="en-US"/>
              <a:t>Fifth level</a:t>
            </a:r>
          </a:p>
        </p:txBody>
      </p:sp>
      <p:sp>
        <p:nvSpPr>
          <p:cNvPr id="2" name="Footer Placeholder 4">
            <a:extLst>
              <a:ext uri="{FF2B5EF4-FFF2-40B4-BE49-F238E27FC236}">
                <a16:creationId xmlns:a16="http://schemas.microsoft.com/office/drawing/2014/main" id="{354FF811-E56F-469F-16DD-4B5262FACA7F}"/>
              </a:ext>
            </a:extLst>
          </p:cNvPr>
          <p:cNvSpPr>
            <a:spLocks noGrp="1"/>
          </p:cNvSpPr>
          <p:nvPr>
            <p:ph type="ftr" sz="quarter" idx="3"/>
          </p:nvPr>
        </p:nvSpPr>
        <p:spPr>
          <a:xfrm>
            <a:off x="329184" y="6356350"/>
            <a:ext cx="11532616" cy="274320"/>
          </a:xfrm>
          <a:prstGeom prst="rect">
            <a:avLst/>
          </a:prstGeom>
        </p:spPr>
        <p:txBody>
          <a:bodyPr vert="horz" lIns="0" tIns="0" rIns="0" bIns="0" rtlCol="0" anchor="t"/>
          <a:lstStyle>
            <a:lvl1pPr algn="l">
              <a:defRPr sz="800">
                <a:solidFill>
                  <a:schemeClr val="tx1">
                    <a:tint val="82000"/>
                  </a:schemeClr>
                </a:solidFill>
              </a:defRPr>
            </a:lvl1pPr>
          </a:lstStyle>
          <a:p>
            <a:pPr marL="0" indent="0">
              <a:spcBef>
                <a:spcPts val="0"/>
              </a:spcBef>
              <a:buNone/>
            </a:pPr>
            <a:r>
              <a:rPr lang="en-US" sz="800">
                <a:solidFill>
                  <a:srgbClr val="000000"/>
                </a:solidFill>
              </a:rPr>
              <a:t>Source: Name with link (year)</a:t>
            </a:r>
          </a:p>
          <a:p>
            <a:pPr marL="0" indent="0">
              <a:spcBef>
                <a:spcPts val="0"/>
              </a:spcBef>
              <a:buNone/>
            </a:pPr>
            <a:r>
              <a:rPr lang="en-US" sz="800">
                <a:solidFill>
                  <a:srgbClr val="000000"/>
                </a:solidFill>
              </a:rPr>
              <a:t>Credit: Names (date); share/adapt </a:t>
            </a:r>
            <a:r>
              <a:rPr lang="en-US" sz="800">
                <a:solidFill>
                  <a:srgbClr val="000000"/>
                </a:solidFill>
                <a:hlinkClick r:id="rId11"/>
              </a:rPr>
              <a:t>with attribution</a:t>
            </a:r>
            <a:r>
              <a:rPr lang="en-US" sz="800">
                <a:solidFill>
                  <a:srgbClr val="000000"/>
                </a:solidFill>
              </a:rPr>
              <a:t>. Contact: </a:t>
            </a:r>
            <a:r>
              <a:rPr lang="en-US" sz="800">
                <a:solidFill>
                  <a:srgbClr val="000000"/>
                </a:solidFill>
                <a:hlinkClick r:id="rId12"/>
              </a:rPr>
              <a:t>gwagner@columbia.edu</a:t>
            </a:r>
            <a:r>
              <a:rPr lang="en-US" sz="800">
                <a:solidFill>
                  <a:srgbClr val="000000"/>
                </a:solidFill>
              </a:rPr>
              <a:t> </a:t>
            </a:r>
          </a:p>
        </p:txBody>
      </p:sp>
      <p:cxnSp>
        <p:nvCxnSpPr>
          <p:cNvPr id="9" name="Straight Connector 8">
            <a:extLst>
              <a:ext uri="{FF2B5EF4-FFF2-40B4-BE49-F238E27FC236}">
                <a16:creationId xmlns:a16="http://schemas.microsoft.com/office/drawing/2014/main" id="{7395F338-471E-FA38-41D0-3375145984BA}"/>
              </a:ext>
            </a:extLst>
          </p:cNvPr>
          <p:cNvCxnSpPr/>
          <p:nvPr/>
        </p:nvCxnSpPr>
        <p:spPr>
          <a:xfrm>
            <a:off x="0" y="513379"/>
            <a:ext cx="12192000" cy="0"/>
          </a:xfrm>
          <a:prstGeom prst="line">
            <a:avLst/>
          </a:prstGeom>
          <a:ln>
            <a:solidFill>
              <a:srgbClr val="181A1C"/>
            </a:solidFill>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B81021E2-9353-F5D6-4831-71C13B1AC983}"/>
              </a:ext>
            </a:extLst>
          </p:cNvPr>
          <p:cNvSpPr txBox="1"/>
          <p:nvPr/>
        </p:nvSpPr>
        <p:spPr bwMode="gray">
          <a:xfrm>
            <a:off x="10777929" y="272597"/>
            <a:ext cx="1079110" cy="215444"/>
          </a:xfrm>
          <a:prstGeom prst="rect">
            <a:avLst/>
          </a:prstGeom>
          <a:noFill/>
        </p:spPr>
        <p:txBody>
          <a:bodyPr wrap="square" lIns="91440" tIns="45720" rIns="91440" bIns="45720" rtlCol="0" anchor="ctr">
            <a:spAutoFit/>
          </a:bodyPr>
          <a:lstStyle/>
          <a:p>
            <a:pPr marL="0" indent="0" algn="r">
              <a:spcBef>
                <a:spcPts val="600"/>
              </a:spcBef>
              <a:spcAft>
                <a:spcPts val="600"/>
              </a:spcAft>
              <a:buNone/>
            </a:pPr>
            <a:fld id="{DBBFD4BF-CE92-6F42-B836-6FA9C3EC13F8}" type="slidenum">
              <a:rPr lang="en-US" sz="800" b="0" smtClean="0">
                <a:latin typeface="+mn-lt"/>
              </a:rPr>
              <a:pPr marL="0" indent="0" algn="r">
                <a:spcBef>
                  <a:spcPts val="600"/>
                </a:spcBef>
                <a:spcAft>
                  <a:spcPts val="600"/>
                </a:spcAft>
                <a:buNone/>
              </a:pPr>
              <a:t>‹#›</a:t>
            </a:fld>
            <a:r>
              <a:rPr lang="en-US" sz="800" b="0" dirty="0">
                <a:latin typeface="+mn-lt"/>
              </a:rPr>
              <a:t> of 73</a:t>
            </a:r>
          </a:p>
        </p:txBody>
      </p:sp>
      <p:pic>
        <p:nvPicPr>
          <p:cNvPr id="11" name="Picture 10"/>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9559473" y="6392206"/>
            <a:ext cx="2302327" cy="385640"/>
          </a:xfrm>
          <a:prstGeom prst="rect">
            <a:avLst/>
          </a:prstGeom>
        </p:spPr>
      </p:pic>
    </p:spTree>
    <p:custDataLst>
      <p:tags r:id="rId7"/>
    </p:custDataLst>
    <p:extLst>
      <p:ext uri="{BB962C8B-B14F-4D97-AF65-F5344CB8AC3E}">
        <p14:creationId xmlns:p14="http://schemas.microsoft.com/office/powerpoint/2010/main" val="3196547618"/>
      </p:ext>
    </p:extLst>
  </p:cSld>
  <p:clrMap bg1="lt1" tx1="dk1" bg2="lt2" tx2="dk2" accent1="accent1" accent2="accent2" accent3="accent3" accent4="accent4" accent5="accent5" accent6="accent6" hlink="hlink" folHlink="folHlink"/>
  <p:sldLayoutIdLst>
    <p:sldLayoutId id="2147483762" r:id="rId1"/>
    <p:sldLayoutId id="2147483763" r:id="rId2"/>
    <p:sldLayoutId id="2147483764" r:id="rId3"/>
    <p:sldLayoutId id="2147483765" r:id="rId4"/>
    <p:sldLayoutId id="2147483766" r:id="rId5"/>
  </p:sldLayoutIdLst>
  <p:hf hdr="0" dt="0"/>
  <p:txStyles>
    <p:titleStyle>
      <a:lvl1pPr algn="l" defTabSz="711200" rtl="0" eaLnBrk="1" latinLnBrk="0" hangingPunct="1">
        <a:lnSpc>
          <a:spcPct val="100000"/>
        </a:lnSpc>
        <a:spcBef>
          <a:spcPct val="0"/>
        </a:spcBef>
        <a:buNone/>
        <a:defRPr sz="3600" b="1" kern="1200">
          <a:solidFill>
            <a:schemeClr val="tx1"/>
          </a:solidFill>
          <a:latin typeface="+mj-lt"/>
          <a:ea typeface="+mj-ea"/>
          <a:cs typeface="+mj-cs"/>
        </a:defRPr>
      </a:lvl1pPr>
    </p:titleStyle>
    <p:body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177800" indent="-177800" algn="l" defTabSz="711200" rtl="0" eaLnBrk="1" latinLnBrk="0" hangingPunct="1">
        <a:spcBef>
          <a:spcPts val="1200"/>
        </a:spcBef>
        <a:buChar char="•"/>
        <a:defRPr sz="1600" kern="1200">
          <a:solidFill>
            <a:schemeClr val="tx1"/>
          </a:solidFill>
          <a:latin typeface="+mn-lt"/>
          <a:ea typeface="+mn-ea"/>
          <a:cs typeface="+mn-cs"/>
        </a:defRPr>
      </a:lvl1pPr>
      <a:lvl2pPr marL="355600" indent="-177800" algn="l" defTabSz="711200" rtl="0" eaLnBrk="1" latinLnBrk="0" hangingPunct="1">
        <a:spcBef>
          <a:spcPts val="600"/>
        </a:spcBef>
        <a:buChar char="–"/>
        <a:defRPr sz="1400" kern="1200">
          <a:solidFill>
            <a:schemeClr val="tx1"/>
          </a:solidFill>
          <a:latin typeface="+mn-lt"/>
          <a:ea typeface="+mn-ea"/>
          <a:cs typeface="+mn-cs"/>
        </a:defRPr>
      </a:lvl2pPr>
      <a:lvl3pPr marL="533400" indent="-177800" algn="l" defTabSz="711200" rtl="0" eaLnBrk="1" latinLnBrk="0" hangingPunct="1">
        <a:spcBef>
          <a:spcPts val="600"/>
        </a:spcBef>
        <a:buChar char="&gt;"/>
        <a:defRPr sz="1400" kern="1200">
          <a:solidFill>
            <a:schemeClr val="tx1"/>
          </a:solidFill>
          <a:latin typeface="+mn-lt"/>
          <a:ea typeface="+mn-ea"/>
          <a:cs typeface="+mn-cs"/>
        </a:defRPr>
      </a:lvl3pPr>
      <a:lvl4pPr marL="711200" indent="-177800" algn="l" defTabSz="711200" rtl="0" eaLnBrk="1" latinLnBrk="0" hangingPunct="1">
        <a:spcBef>
          <a:spcPts val="600"/>
        </a:spcBef>
        <a:buChar char="–"/>
        <a:defRPr sz="1400" kern="1200">
          <a:solidFill>
            <a:schemeClr val="tx1"/>
          </a:solidFill>
          <a:latin typeface="+mn-lt"/>
          <a:ea typeface="+mn-ea"/>
          <a:cs typeface="+mn-cs"/>
        </a:defRPr>
      </a:lvl4pPr>
      <a:lvl5pPr marL="889000" indent="-177800" algn="l" defTabSz="711200" rtl="0" eaLnBrk="1" latinLnBrk="0" hangingPunct="1">
        <a:spcBef>
          <a:spcPts val="600"/>
        </a:spcBef>
        <a:buChar char="&gt;"/>
        <a:defRPr sz="1400" kern="1200">
          <a:solidFill>
            <a:schemeClr val="tx1"/>
          </a:solidFill>
          <a:latin typeface="+mn-lt"/>
          <a:ea typeface="+mn-ea"/>
          <a:cs typeface="+mn-cs"/>
        </a:defRPr>
      </a:lvl5pPr>
      <a:lvl6pPr marL="1066800" algn="l" defTabSz="711200" rtl="0" eaLnBrk="1" latinLnBrk="0" hangingPunct="1">
        <a:defRPr sz="1400" kern="1200">
          <a:solidFill>
            <a:schemeClr val="tx1"/>
          </a:solidFill>
          <a:latin typeface="+mn-lt"/>
          <a:ea typeface="+mn-ea"/>
          <a:cs typeface="+mn-cs"/>
        </a:defRPr>
      </a:lvl6pPr>
      <a:lvl7pPr marL="1244600" algn="l" defTabSz="711200" rtl="0" eaLnBrk="1" latinLnBrk="0" hangingPunct="1">
        <a:defRPr sz="1400" kern="1200">
          <a:solidFill>
            <a:schemeClr val="tx1"/>
          </a:solidFill>
          <a:latin typeface="+mn-lt"/>
          <a:ea typeface="+mn-ea"/>
          <a:cs typeface="+mn-cs"/>
        </a:defRPr>
      </a:lvl7pPr>
      <a:lvl8pPr marL="1422400" algn="l" defTabSz="711200" rtl="0" eaLnBrk="1" latinLnBrk="0" hangingPunct="1">
        <a:defRPr sz="1400" kern="1200">
          <a:solidFill>
            <a:schemeClr val="tx1"/>
          </a:solidFill>
          <a:latin typeface="+mn-lt"/>
          <a:ea typeface="+mn-ea"/>
          <a:cs typeface="+mn-cs"/>
        </a:defRPr>
      </a:lvl8pPr>
      <a:lvl9pPr marL="1600200" algn="l" defTabSz="711200" rtl="0" eaLnBrk="1" latinLnBrk="0" hangingPunct="1">
        <a:defRPr sz="14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550">
          <p15:clr>
            <a:srgbClr val="D1D1D1"/>
          </p15:clr>
        </p15:guide>
        <p15:guide id="2" pos="211">
          <p15:clr>
            <a:srgbClr val="D1D1D1"/>
          </p15:clr>
        </p15:guide>
        <p15:guide id="4" orient="horz" pos="799">
          <p15:clr>
            <a:srgbClr val="D1D1D1"/>
          </p15:clr>
        </p15:guide>
        <p15:guide id="7" orient="horz" pos="4133">
          <p15:clr>
            <a:srgbClr val="D1D1D1"/>
          </p15:clr>
        </p15:guide>
        <p15:guide id="8" pos="7469">
          <p15:clr>
            <a:srgbClr val="D1D1D1"/>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53.xml"/><Relationship Id="rId1" Type="http://schemas.openxmlformats.org/officeDocument/2006/relationships/tags" Target="../tags/tag52.xml"/><Relationship Id="rId6" Type="http://schemas.openxmlformats.org/officeDocument/2006/relationships/image" Target="../media/image1.emf"/><Relationship Id="rId5" Type="http://schemas.openxmlformats.org/officeDocument/2006/relationships/oleObject" Target="../embeddings/oleObject7.bin"/><Relationship Id="rId4"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26" Type="http://schemas.openxmlformats.org/officeDocument/2006/relationships/tags" Target="../tags/tag270.xml"/><Relationship Id="rId21" Type="http://schemas.openxmlformats.org/officeDocument/2006/relationships/tags" Target="../tags/tag265.xml"/><Relationship Id="rId42" Type="http://schemas.openxmlformats.org/officeDocument/2006/relationships/tags" Target="../tags/tag286.xml"/><Relationship Id="rId47" Type="http://schemas.openxmlformats.org/officeDocument/2006/relationships/tags" Target="../tags/tag291.xml"/><Relationship Id="rId63" Type="http://schemas.openxmlformats.org/officeDocument/2006/relationships/tags" Target="../tags/tag307.xml"/><Relationship Id="rId68" Type="http://schemas.openxmlformats.org/officeDocument/2006/relationships/tags" Target="../tags/tag312.xml"/><Relationship Id="rId84" Type="http://schemas.openxmlformats.org/officeDocument/2006/relationships/tags" Target="../tags/tag328.xml"/><Relationship Id="rId89" Type="http://schemas.openxmlformats.org/officeDocument/2006/relationships/tags" Target="../tags/tag333.xml"/><Relationship Id="rId16" Type="http://schemas.openxmlformats.org/officeDocument/2006/relationships/tags" Target="../tags/tag260.xml"/><Relationship Id="rId11" Type="http://schemas.openxmlformats.org/officeDocument/2006/relationships/tags" Target="../tags/tag255.xml"/><Relationship Id="rId32" Type="http://schemas.openxmlformats.org/officeDocument/2006/relationships/tags" Target="../tags/tag276.xml"/><Relationship Id="rId37" Type="http://schemas.openxmlformats.org/officeDocument/2006/relationships/tags" Target="../tags/tag281.xml"/><Relationship Id="rId53" Type="http://schemas.openxmlformats.org/officeDocument/2006/relationships/tags" Target="../tags/tag297.xml"/><Relationship Id="rId58" Type="http://schemas.openxmlformats.org/officeDocument/2006/relationships/tags" Target="../tags/tag302.xml"/><Relationship Id="rId74" Type="http://schemas.openxmlformats.org/officeDocument/2006/relationships/tags" Target="../tags/tag318.xml"/><Relationship Id="rId79" Type="http://schemas.openxmlformats.org/officeDocument/2006/relationships/tags" Target="../tags/tag323.xml"/><Relationship Id="rId102" Type="http://schemas.openxmlformats.org/officeDocument/2006/relationships/chart" Target="../charts/chart10.xml"/><Relationship Id="rId5" Type="http://schemas.openxmlformats.org/officeDocument/2006/relationships/tags" Target="../tags/tag249.xml"/><Relationship Id="rId90" Type="http://schemas.openxmlformats.org/officeDocument/2006/relationships/slideLayout" Target="../slideLayouts/slideLayout7.xml"/><Relationship Id="rId95" Type="http://schemas.openxmlformats.org/officeDocument/2006/relationships/hyperlink" Target="https://www.iaea.org/topics/nuclear-power-and-climate-change/climate-change-and-nuclear-power-2022" TargetMode="External"/><Relationship Id="rId22" Type="http://schemas.openxmlformats.org/officeDocument/2006/relationships/tags" Target="../tags/tag266.xml"/><Relationship Id="rId27" Type="http://schemas.openxmlformats.org/officeDocument/2006/relationships/tags" Target="../tags/tag271.xml"/><Relationship Id="rId43" Type="http://schemas.openxmlformats.org/officeDocument/2006/relationships/tags" Target="../tags/tag287.xml"/><Relationship Id="rId48" Type="http://schemas.openxmlformats.org/officeDocument/2006/relationships/tags" Target="../tags/tag292.xml"/><Relationship Id="rId64" Type="http://schemas.openxmlformats.org/officeDocument/2006/relationships/tags" Target="../tags/tag308.xml"/><Relationship Id="rId69" Type="http://schemas.openxmlformats.org/officeDocument/2006/relationships/tags" Target="../tags/tag313.xml"/><Relationship Id="rId80" Type="http://schemas.openxmlformats.org/officeDocument/2006/relationships/tags" Target="../tags/tag324.xml"/><Relationship Id="rId85" Type="http://schemas.openxmlformats.org/officeDocument/2006/relationships/tags" Target="../tags/tag329.xml"/><Relationship Id="rId12" Type="http://schemas.openxmlformats.org/officeDocument/2006/relationships/tags" Target="../tags/tag256.xml"/><Relationship Id="rId17" Type="http://schemas.openxmlformats.org/officeDocument/2006/relationships/tags" Target="../tags/tag261.xml"/><Relationship Id="rId25" Type="http://schemas.openxmlformats.org/officeDocument/2006/relationships/tags" Target="../tags/tag269.xml"/><Relationship Id="rId33" Type="http://schemas.openxmlformats.org/officeDocument/2006/relationships/tags" Target="../tags/tag277.xml"/><Relationship Id="rId38" Type="http://schemas.openxmlformats.org/officeDocument/2006/relationships/tags" Target="../tags/tag282.xml"/><Relationship Id="rId46" Type="http://schemas.openxmlformats.org/officeDocument/2006/relationships/tags" Target="../tags/tag290.xml"/><Relationship Id="rId59" Type="http://schemas.openxmlformats.org/officeDocument/2006/relationships/tags" Target="../tags/tag303.xml"/><Relationship Id="rId67" Type="http://schemas.openxmlformats.org/officeDocument/2006/relationships/tags" Target="../tags/tag311.xml"/><Relationship Id="rId20" Type="http://schemas.openxmlformats.org/officeDocument/2006/relationships/tags" Target="../tags/tag264.xml"/><Relationship Id="rId41" Type="http://schemas.openxmlformats.org/officeDocument/2006/relationships/tags" Target="../tags/tag285.xml"/><Relationship Id="rId54" Type="http://schemas.openxmlformats.org/officeDocument/2006/relationships/tags" Target="../tags/tag298.xml"/><Relationship Id="rId62" Type="http://schemas.openxmlformats.org/officeDocument/2006/relationships/tags" Target="../tags/tag306.xml"/><Relationship Id="rId70" Type="http://schemas.openxmlformats.org/officeDocument/2006/relationships/tags" Target="../tags/tag314.xml"/><Relationship Id="rId75" Type="http://schemas.openxmlformats.org/officeDocument/2006/relationships/tags" Target="../tags/tag319.xml"/><Relationship Id="rId83" Type="http://schemas.openxmlformats.org/officeDocument/2006/relationships/tags" Target="../tags/tag327.xml"/><Relationship Id="rId88" Type="http://schemas.openxmlformats.org/officeDocument/2006/relationships/tags" Target="../tags/tag332.xml"/><Relationship Id="rId91" Type="http://schemas.openxmlformats.org/officeDocument/2006/relationships/notesSlide" Target="../notesSlides/notesSlide10.xml"/><Relationship Id="rId96" Type="http://schemas.openxmlformats.org/officeDocument/2006/relationships/hyperlink" Target="https://eneroutlook.enerdata.net/total-electricity-generation-projections.html" TargetMode="External"/><Relationship Id="rId1" Type="http://schemas.openxmlformats.org/officeDocument/2006/relationships/tags" Target="../tags/tag245.xml"/><Relationship Id="rId6" Type="http://schemas.openxmlformats.org/officeDocument/2006/relationships/tags" Target="../tags/tag250.xml"/><Relationship Id="rId15" Type="http://schemas.openxmlformats.org/officeDocument/2006/relationships/tags" Target="../tags/tag259.xml"/><Relationship Id="rId23" Type="http://schemas.openxmlformats.org/officeDocument/2006/relationships/tags" Target="../tags/tag267.xml"/><Relationship Id="rId28" Type="http://schemas.openxmlformats.org/officeDocument/2006/relationships/tags" Target="../tags/tag272.xml"/><Relationship Id="rId36" Type="http://schemas.openxmlformats.org/officeDocument/2006/relationships/tags" Target="../tags/tag280.xml"/><Relationship Id="rId49" Type="http://schemas.openxmlformats.org/officeDocument/2006/relationships/tags" Target="../tags/tag293.xml"/><Relationship Id="rId57" Type="http://schemas.openxmlformats.org/officeDocument/2006/relationships/tags" Target="../tags/tag301.xml"/><Relationship Id="rId10" Type="http://schemas.openxmlformats.org/officeDocument/2006/relationships/tags" Target="../tags/tag254.xml"/><Relationship Id="rId31" Type="http://schemas.openxmlformats.org/officeDocument/2006/relationships/tags" Target="../tags/tag275.xml"/><Relationship Id="rId44" Type="http://schemas.openxmlformats.org/officeDocument/2006/relationships/tags" Target="../tags/tag288.xml"/><Relationship Id="rId52" Type="http://schemas.openxmlformats.org/officeDocument/2006/relationships/tags" Target="../tags/tag296.xml"/><Relationship Id="rId60" Type="http://schemas.openxmlformats.org/officeDocument/2006/relationships/tags" Target="../tags/tag304.xml"/><Relationship Id="rId65" Type="http://schemas.openxmlformats.org/officeDocument/2006/relationships/tags" Target="../tags/tag309.xml"/><Relationship Id="rId73" Type="http://schemas.openxmlformats.org/officeDocument/2006/relationships/tags" Target="../tags/tag317.xml"/><Relationship Id="rId78" Type="http://schemas.openxmlformats.org/officeDocument/2006/relationships/tags" Target="../tags/tag322.xml"/><Relationship Id="rId81" Type="http://schemas.openxmlformats.org/officeDocument/2006/relationships/tags" Target="../tags/tag325.xml"/><Relationship Id="rId86" Type="http://schemas.openxmlformats.org/officeDocument/2006/relationships/tags" Target="../tags/tag330.xml"/><Relationship Id="rId94" Type="http://schemas.openxmlformats.org/officeDocument/2006/relationships/hyperlink" Target="https://www.energy.gov/eere/solar/federal-solar-tax-credits-businesses#:~:text=Solar%20systems%20that%20are%20placed,)%5B5%5D%20in%20size." TargetMode="External"/><Relationship Id="rId99" Type="http://schemas.openxmlformats.org/officeDocument/2006/relationships/hyperlink" Target="https://business.columbia.edu/faculty/people/gernot-wagner" TargetMode="External"/><Relationship Id="rId101" Type="http://schemas.openxmlformats.org/officeDocument/2006/relationships/chart" Target="../charts/chart9.xml"/><Relationship Id="rId4" Type="http://schemas.openxmlformats.org/officeDocument/2006/relationships/tags" Target="../tags/tag248.xml"/><Relationship Id="rId9" Type="http://schemas.openxmlformats.org/officeDocument/2006/relationships/tags" Target="../tags/tag253.xml"/><Relationship Id="rId13" Type="http://schemas.openxmlformats.org/officeDocument/2006/relationships/tags" Target="../tags/tag257.xml"/><Relationship Id="rId18" Type="http://schemas.openxmlformats.org/officeDocument/2006/relationships/tags" Target="../tags/tag262.xml"/><Relationship Id="rId39" Type="http://schemas.openxmlformats.org/officeDocument/2006/relationships/tags" Target="../tags/tag283.xml"/><Relationship Id="rId34" Type="http://schemas.openxmlformats.org/officeDocument/2006/relationships/tags" Target="../tags/tag278.xml"/><Relationship Id="rId50" Type="http://schemas.openxmlformats.org/officeDocument/2006/relationships/tags" Target="../tags/tag294.xml"/><Relationship Id="rId55" Type="http://schemas.openxmlformats.org/officeDocument/2006/relationships/tags" Target="../tags/tag299.xml"/><Relationship Id="rId76" Type="http://schemas.openxmlformats.org/officeDocument/2006/relationships/tags" Target="../tags/tag320.xml"/><Relationship Id="rId97" Type="http://schemas.openxmlformats.org/officeDocument/2006/relationships/hyperlink" Target="https://www-pub.iaea.org/MTCD/Publications/PDF/RDS-1-44_web.pdf" TargetMode="External"/><Relationship Id="rId7" Type="http://schemas.openxmlformats.org/officeDocument/2006/relationships/tags" Target="../tags/tag251.xml"/><Relationship Id="rId71" Type="http://schemas.openxmlformats.org/officeDocument/2006/relationships/tags" Target="../tags/tag315.xml"/><Relationship Id="rId92" Type="http://schemas.openxmlformats.org/officeDocument/2006/relationships/oleObject" Target="../embeddings/oleObject16.bin"/><Relationship Id="rId2" Type="http://schemas.openxmlformats.org/officeDocument/2006/relationships/tags" Target="../tags/tag246.xml"/><Relationship Id="rId29" Type="http://schemas.openxmlformats.org/officeDocument/2006/relationships/tags" Target="../tags/tag273.xml"/><Relationship Id="rId24" Type="http://schemas.openxmlformats.org/officeDocument/2006/relationships/tags" Target="../tags/tag268.xml"/><Relationship Id="rId40" Type="http://schemas.openxmlformats.org/officeDocument/2006/relationships/tags" Target="../tags/tag284.xml"/><Relationship Id="rId45" Type="http://schemas.openxmlformats.org/officeDocument/2006/relationships/tags" Target="../tags/tag289.xml"/><Relationship Id="rId66" Type="http://schemas.openxmlformats.org/officeDocument/2006/relationships/tags" Target="../tags/tag310.xml"/><Relationship Id="rId87" Type="http://schemas.openxmlformats.org/officeDocument/2006/relationships/tags" Target="../tags/tag331.xml"/><Relationship Id="rId61" Type="http://schemas.openxmlformats.org/officeDocument/2006/relationships/tags" Target="../tags/tag305.xml"/><Relationship Id="rId82" Type="http://schemas.openxmlformats.org/officeDocument/2006/relationships/tags" Target="../tags/tag326.xml"/><Relationship Id="rId19" Type="http://schemas.openxmlformats.org/officeDocument/2006/relationships/tags" Target="../tags/tag263.xml"/><Relationship Id="rId14" Type="http://schemas.openxmlformats.org/officeDocument/2006/relationships/tags" Target="../tags/tag258.xml"/><Relationship Id="rId30" Type="http://schemas.openxmlformats.org/officeDocument/2006/relationships/tags" Target="../tags/tag274.xml"/><Relationship Id="rId35" Type="http://schemas.openxmlformats.org/officeDocument/2006/relationships/tags" Target="../tags/tag279.xml"/><Relationship Id="rId56" Type="http://schemas.openxmlformats.org/officeDocument/2006/relationships/tags" Target="../tags/tag300.xml"/><Relationship Id="rId77" Type="http://schemas.openxmlformats.org/officeDocument/2006/relationships/tags" Target="../tags/tag321.xml"/><Relationship Id="rId100" Type="http://schemas.openxmlformats.org/officeDocument/2006/relationships/hyperlink" Target="https://business.columbia.edu/insights/climate/cki" TargetMode="External"/><Relationship Id="rId8" Type="http://schemas.openxmlformats.org/officeDocument/2006/relationships/tags" Target="../tags/tag252.xml"/><Relationship Id="rId51" Type="http://schemas.openxmlformats.org/officeDocument/2006/relationships/tags" Target="../tags/tag295.xml"/><Relationship Id="rId72" Type="http://schemas.openxmlformats.org/officeDocument/2006/relationships/tags" Target="../tags/tag316.xml"/><Relationship Id="rId93" Type="http://schemas.openxmlformats.org/officeDocument/2006/relationships/image" Target="../media/image15.emf"/><Relationship Id="rId98" Type="http://schemas.openxmlformats.org/officeDocument/2006/relationships/hyperlink" Target="https://eneroutlook.enerdata.net/forecast-world-co2-intensity-of-electricity-generation.html" TargetMode="External"/><Relationship Id="rId3" Type="http://schemas.openxmlformats.org/officeDocument/2006/relationships/tags" Target="../tags/tag247.xml"/></Relationships>
</file>

<file path=ppt/slides/_rels/slide11.xml.rels><?xml version="1.0" encoding="UTF-8" standalone="yes"?>
<Relationships xmlns="http://schemas.openxmlformats.org/package/2006/relationships"><Relationship Id="rId8" Type="http://schemas.openxmlformats.org/officeDocument/2006/relationships/hyperlink" Target="https://www.energy.gov/eere/solar/federal-solar-tax-credits-businesses#:~:text=Solar%20systems%20that%20are%20placed,)%5B5%5D%20in%20size." TargetMode="External"/><Relationship Id="rId13" Type="http://schemas.openxmlformats.org/officeDocument/2006/relationships/hyperlink" Target="https://www.nucnet.org/news/capital-costs-are-high-but-can-be-reduced-to-economically-competitive-level-10-4-2021" TargetMode="External"/><Relationship Id="rId18" Type="http://schemas.openxmlformats.org/officeDocument/2006/relationships/hyperlink" Target="https://business.columbia.edu/faculty/people/gernot-wagner" TargetMode="External"/><Relationship Id="rId3" Type="http://schemas.openxmlformats.org/officeDocument/2006/relationships/tags" Target="../tags/tag336.xml"/><Relationship Id="rId7" Type="http://schemas.openxmlformats.org/officeDocument/2006/relationships/image" Target="../media/image15.emf"/><Relationship Id="rId12" Type="http://schemas.openxmlformats.org/officeDocument/2006/relationships/hyperlink" Target="https://www.lazard.com/media/xemfey0k/lazards-lcoeplus-june-2024-_vf.pdf" TargetMode="External"/><Relationship Id="rId17" Type="http://schemas.openxmlformats.org/officeDocument/2006/relationships/hyperlink" Target="https://fisa-euradwaste2025.ncbj.gov.pl/sites/fisa-euradwaste2025.ncbj.gov.pl/files/2025-05/162_poster.pdf" TargetMode="External"/><Relationship Id="rId2" Type="http://schemas.openxmlformats.org/officeDocument/2006/relationships/tags" Target="../tags/tag335.xml"/><Relationship Id="rId16" Type="http://schemas.openxmlformats.org/officeDocument/2006/relationships/hyperlink" Target="https://iea.blob.core.windows.net/assets/b6a6fc8c-c62e-411d-a15c-bf211ccc06f3/ThePathtoaNewEraforNuclearEnergy.pdf" TargetMode="External"/><Relationship Id="rId1" Type="http://schemas.openxmlformats.org/officeDocument/2006/relationships/tags" Target="../tags/tag334.xml"/><Relationship Id="rId6" Type="http://schemas.openxmlformats.org/officeDocument/2006/relationships/oleObject" Target="../embeddings/oleObject17.bin"/><Relationship Id="rId11" Type="http://schemas.openxmlformats.org/officeDocument/2006/relationships/hyperlink" Target="https://www.fusionindustryassociation.org/wp-content/uploads/2024/07/2024-annual-global-fusion-industry-report.pdf" TargetMode="External"/><Relationship Id="rId5" Type="http://schemas.openxmlformats.org/officeDocument/2006/relationships/notesSlide" Target="../notesSlides/notesSlide11.xml"/><Relationship Id="rId15" Type="http://schemas.openxmlformats.org/officeDocument/2006/relationships/hyperlink" Target="https://iea.blob.core.windows.net/assets/ae17da3d-e8a5-4163-a3ec-2e6fb0b5677d/Projected-Costs-of-Generating-Electricity-2020.pdf" TargetMode="External"/><Relationship Id="rId10" Type="http://schemas.openxmlformats.org/officeDocument/2006/relationships/hyperlink" Target="https://www-pub.iaea.org/MTCD/Publications/PDF/PUB1911_web.pdf" TargetMode="External"/><Relationship Id="rId19" Type="http://schemas.openxmlformats.org/officeDocument/2006/relationships/hyperlink" Target="https://business.columbia.edu/insights/climate/cki" TargetMode="External"/><Relationship Id="rId4" Type="http://schemas.openxmlformats.org/officeDocument/2006/relationships/slideLayout" Target="../slideLayouts/slideLayout7.xml"/><Relationship Id="rId9" Type="http://schemas.openxmlformats.org/officeDocument/2006/relationships/hyperlink" Target="https://www.iea.org/reports/nuclear-power-and-secure-energy-transitions" TargetMode="External"/><Relationship Id="rId14" Type="http://schemas.openxmlformats.org/officeDocument/2006/relationships/hyperlink" Target="https://gain.inl.gov/content/uploads/4/2024/11/INL-RPT-23-72972-Literature-Review-of-Adv-Reactor-Cost-Estimates.pdf" TargetMode="External"/></Relationships>
</file>

<file path=ppt/slides/_rels/slide12.xml.rels><?xml version="1.0" encoding="UTF-8" standalone="yes"?>
<Relationships xmlns="http://schemas.openxmlformats.org/package/2006/relationships"><Relationship Id="rId13" Type="http://schemas.openxmlformats.org/officeDocument/2006/relationships/tags" Target="../tags/tag349.xml"/><Relationship Id="rId18" Type="http://schemas.openxmlformats.org/officeDocument/2006/relationships/tags" Target="../tags/tag354.xml"/><Relationship Id="rId26" Type="http://schemas.openxmlformats.org/officeDocument/2006/relationships/tags" Target="../tags/tag362.xml"/><Relationship Id="rId39" Type="http://schemas.openxmlformats.org/officeDocument/2006/relationships/oleObject" Target="../embeddings/oleObject18.bin"/><Relationship Id="rId21" Type="http://schemas.openxmlformats.org/officeDocument/2006/relationships/tags" Target="../tags/tag357.xml"/><Relationship Id="rId34" Type="http://schemas.openxmlformats.org/officeDocument/2006/relationships/tags" Target="../tags/tag370.xml"/><Relationship Id="rId42" Type="http://schemas.openxmlformats.org/officeDocument/2006/relationships/hyperlink" Target="https://world-nuclear.org/our-association/publications/global-trends-reports/world-nuclear-performance-report-2024" TargetMode="External"/><Relationship Id="rId47" Type="http://schemas.openxmlformats.org/officeDocument/2006/relationships/image" Target="../media/image19.png"/><Relationship Id="rId7" Type="http://schemas.openxmlformats.org/officeDocument/2006/relationships/tags" Target="../tags/tag343.xml"/><Relationship Id="rId2" Type="http://schemas.openxmlformats.org/officeDocument/2006/relationships/tags" Target="../tags/tag338.xml"/><Relationship Id="rId16" Type="http://schemas.openxmlformats.org/officeDocument/2006/relationships/tags" Target="../tags/tag352.xml"/><Relationship Id="rId29" Type="http://schemas.openxmlformats.org/officeDocument/2006/relationships/tags" Target="../tags/tag365.xml"/><Relationship Id="rId1" Type="http://schemas.openxmlformats.org/officeDocument/2006/relationships/tags" Target="../tags/tag337.xml"/><Relationship Id="rId6" Type="http://schemas.openxmlformats.org/officeDocument/2006/relationships/tags" Target="../tags/tag342.xml"/><Relationship Id="rId11" Type="http://schemas.openxmlformats.org/officeDocument/2006/relationships/tags" Target="../tags/tag347.xml"/><Relationship Id="rId24" Type="http://schemas.openxmlformats.org/officeDocument/2006/relationships/tags" Target="../tags/tag360.xml"/><Relationship Id="rId32" Type="http://schemas.openxmlformats.org/officeDocument/2006/relationships/tags" Target="../tags/tag368.xml"/><Relationship Id="rId37" Type="http://schemas.openxmlformats.org/officeDocument/2006/relationships/slideLayout" Target="../slideLayouts/slideLayout7.xml"/><Relationship Id="rId40" Type="http://schemas.openxmlformats.org/officeDocument/2006/relationships/image" Target="../media/image15.emf"/><Relationship Id="rId45" Type="http://schemas.openxmlformats.org/officeDocument/2006/relationships/hyperlink" Target="https://business.columbia.edu/insights/climate/cki" TargetMode="External"/><Relationship Id="rId5" Type="http://schemas.openxmlformats.org/officeDocument/2006/relationships/tags" Target="../tags/tag341.xml"/><Relationship Id="rId15" Type="http://schemas.openxmlformats.org/officeDocument/2006/relationships/tags" Target="../tags/tag351.xml"/><Relationship Id="rId23" Type="http://schemas.openxmlformats.org/officeDocument/2006/relationships/tags" Target="../tags/tag359.xml"/><Relationship Id="rId28" Type="http://schemas.openxmlformats.org/officeDocument/2006/relationships/tags" Target="../tags/tag364.xml"/><Relationship Id="rId36" Type="http://schemas.openxmlformats.org/officeDocument/2006/relationships/tags" Target="../tags/tag372.xml"/><Relationship Id="rId10" Type="http://schemas.openxmlformats.org/officeDocument/2006/relationships/tags" Target="../tags/tag346.xml"/><Relationship Id="rId19" Type="http://schemas.openxmlformats.org/officeDocument/2006/relationships/tags" Target="../tags/tag355.xml"/><Relationship Id="rId31" Type="http://schemas.openxmlformats.org/officeDocument/2006/relationships/tags" Target="../tags/tag367.xml"/><Relationship Id="rId44" Type="http://schemas.openxmlformats.org/officeDocument/2006/relationships/hyperlink" Target="https://business.columbia.edu/faculty/people/gernot-wagner" TargetMode="External"/><Relationship Id="rId4" Type="http://schemas.openxmlformats.org/officeDocument/2006/relationships/tags" Target="../tags/tag340.xml"/><Relationship Id="rId9" Type="http://schemas.openxmlformats.org/officeDocument/2006/relationships/tags" Target="../tags/tag345.xml"/><Relationship Id="rId14" Type="http://schemas.openxmlformats.org/officeDocument/2006/relationships/tags" Target="../tags/tag350.xml"/><Relationship Id="rId22" Type="http://schemas.openxmlformats.org/officeDocument/2006/relationships/tags" Target="../tags/tag358.xml"/><Relationship Id="rId27" Type="http://schemas.openxmlformats.org/officeDocument/2006/relationships/tags" Target="../tags/tag363.xml"/><Relationship Id="rId30" Type="http://schemas.openxmlformats.org/officeDocument/2006/relationships/tags" Target="../tags/tag366.xml"/><Relationship Id="rId35" Type="http://schemas.openxmlformats.org/officeDocument/2006/relationships/tags" Target="../tags/tag371.xml"/><Relationship Id="rId43" Type="http://schemas.openxmlformats.org/officeDocument/2006/relationships/hyperlink" Target="https://globalenergymonitor.org/projects/global-nuclear-power-tracker/" TargetMode="External"/><Relationship Id="rId48" Type="http://schemas.openxmlformats.org/officeDocument/2006/relationships/image" Target="../media/image20.png"/><Relationship Id="rId8" Type="http://schemas.openxmlformats.org/officeDocument/2006/relationships/tags" Target="../tags/tag344.xml"/><Relationship Id="rId3" Type="http://schemas.openxmlformats.org/officeDocument/2006/relationships/tags" Target="../tags/tag339.xml"/><Relationship Id="rId12" Type="http://schemas.openxmlformats.org/officeDocument/2006/relationships/tags" Target="../tags/tag348.xml"/><Relationship Id="rId17" Type="http://schemas.openxmlformats.org/officeDocument/2006/relationships/tags" Target="../tags/tag353.xml"/><Relationship Id="rId25" Type="http://schemas.openxmlformats.org/officeDocument/2006/relationships/tags" Target="../tags/tag361.xml"/><Relationship Id="rId33" Type="http://schemas.openxmlformats.org/officeDocument/2006/relationships/tags" Target="../tags/tag369.xml"/><Relationship Id="rId38" Type="http://schemas.openxmlformats.org/officeDocument/2006/relationships/notesSlide" Target="../notesSlides/notesSlide12.xml"/><Relationship Id="rId46" Type="http://schemas.openxmlformats.org/officeDocument/2006/relationships/chart" Target="../charts/chart11.xml"/><Relationship Id="rId20" Type="http://schemas.openxmlformats.org/officeDocument/2006/relationships/tags" Target="../tags/tag356.xml"/><Relationship Id="rId41" Type="http://schemas.openxmlformats.org/officeDocument/2006/relationships/hyperlink" Target="https://www.energy.gov/eere/solar/federal-solar-tax-credits-businesses#:~:text=Solar%20systems%20that%20are%20placed,)%5B5%5D%20in%20size." TargetMode="External"/></Relationships>
</file>

<file path=ppt/slides/_rels/slide13.xml.rels><?xml version="1.0" encoding="UTF-8" standalone="yes"?>
<Relationships xmlns="http://schemas.openxmlformats.org/package/2006/relationships"><Relationship Id="rId13" Type="http://schemas.openxmlformats.org/officeDocument/2006/relationships/tags" Target="../tags/tag385.xml"/><Relationship Id="rId18" Type="http://schemas.openxmlformats.org/officeDocument/2006/relationships/tags" Target="../tags/tag390.xml"/><Relationship Id="rId26" Type="http://schemas.openxmlformats.org/officeDocument/2006/relationships/tags" Target="../tags/tag398.xml"/><Relationship Id="rId39" Type="http://schemas.openxmlformats.org/officeDocument/2006/relationships/hyperlink" Target="https://www-pub.iaea.org/MTCD/Publications/PDF/PUB1911_web.pdf" TargetMode="External"/><Relationship Id="rId21" Type="http://schemas.openxmlformats.org/officeDocument/2006/relationships/tags" Target="../tags/tag393.xml"/><Relationship Id="rId34" Type="http://schemas.openxmlformats.org/officeDocument/2006/relationships/notesSlide" Target="../notesSlides/notesSlide13.xml"/><Relationship Id="rId42" Type="http://schemas.openxmlformats.org/officeDocument/2006/relationships/hyperlink" Target="https://www.brucepower.com/life-extension-program-mcr-project/" TargetMode="External"/><Relationship Id="rId7" Type="http://schemas.openxmlformats.org/officeDocument/2006/relationships/tags" Target="../tags/tag379.xml"/><Relationship Id="rId2" Type="http://schemas.openxmlformats.org/officeDocument/2006/relationships/tags" Target="../tags/tag374.xml"/><Relationship Id="rId16" Type="http://schemas.openxmlformats.org/officeDocument/2006/relationships/tags" Target="../tags/tag388.xml"/><Relationship Id="rId29" Type="http://schemas.openxmlformats.org/officeDocument/2006/relationships/tags" Target="../tags/tag401.xml"/><Relationship Id="rId1" Type="http://schemas.openxmlformats.org/officeDocument/2006/relationships/tags" Target="../tags/tag373.xml"/><Relationship Id="rId6" Type="http://schemas.openxmlformats.org/officeDocument/2006/relationships/tags" Target="../tags/tag378.xml"/><Relationship Id="rId11" Type="http://schemas.openxmlformats.org/officeDocument/2006/relationships/tags" Target="../tags/tag383.xml"/><Relationship Id="rId24" Type="http://schemas.openxmlformats.org/officeDocument/2006/relationships/tags" Target="../tags/tag396.xml"/><Relationship Id="rId32" Type="http://schemas.openxmlformats.org/officeDocument/2006/relationships/tags" Target="../tags/tag404.xml"/><Relationship Id="rId37" Type="http://schemas.openxmlformats.org/officeDocument/2006/relationships/chart" Target="../charts/chart12.xml"/><Relationship Id="rId40" Type="http://schemas.openxmlformats.org/officeDocument/2006/relationships/hyperlink" Target="https://globalenergymonitor.org/projects/global-nuclear-power-tracker/" TargetMode="External"/><Relationship Id="rId45" Type="http://schemas.openxmlformats.org/officeDocument/2006/relationships/hyperlink" Target="https://business.columbia.edu/insights/climate/cki" TargetMode="External"/><Relationship Id="rId5" Type="http://schemas.openxmlformats.org/officeDocument/2006/relationships/tags" Target="../tags/tag377.xml"/><Relationship Id="rId15" Type="http://schemas.openxmlformats.org/officeDocument/2006/relationships/tags" Target="../tags/tag387.xml"/><Relationship Id="rId23" Type="http://schemas.openxmlformats.org/officeDocument/2006/relationships/tags" Target="../tags/tag395.xml"/><Relationship Id="rId28" Type="http://schemas.openxmlformats.org/officeDocument/2006/relationships/tags" Target="../tags/tag400.xml"/><Relationship Id="rId36" Type="http://schemas.openxmlformats.org/officeDocument/2006/relationships/image" Target="../media/image12.emf"/><Relationship Id="rId10" Type="http://schemas.openxmlformats.org/officeDocument/2006/relationships/tags" Target="../tags/tag382.xml"/><Relationship Id="rId19" Type="http://schemas.openxmlformats.org/officeDocument/2006/relationships/tags" Target="../tags/tag391.xml"/><Relationship Id="rId31" Type="http://schemas.openxmlformats.org/officeDocument/2006/relationships/tags" Target="../tags/tag403.xml"/><Relationship Id="rId44" Type="http://schemas.openxmlformats.org/officeDocument/2006/relationships/hyperlink" Target="https://business.columbia.edu/faculty/people/gernot-wagner" TargetMode="External"/><Relationship Id="rId4" Type="http://schemas.openxmlformats.org/officeDocument/2006/relationships/tags" Target="../tags/tag376.xml"/><Relationship Id="rId9" Type="http://schemas.openxmlformats.org/officeDocument/2006/relationships/tags" Target="../tags/tag381.xml"/><Relationship Id="rId14" Type="http://schemas.openxmlformats.org/officeDocument/2006/relationships/tags" Target="../tags/tag386.xml"/><Relationship Id="rId22" Type="http://schemas.openxmlformats.org/officeDocument/2006/relationships/tags" Target="../tags/tag394.xml"/><Relationship Id="rId27" Type="http://schemas.openxmlformats.org/officeDocument/2006/relationships/tags" Target="../tags/tag399.xml"/><Relationship Id="rId30" Type="http://schemas.openxmlformats.org/officeDocument/2006/relationships/tags" Target="../tags/tag402.xml"/><Relationship Id="rId35" Type="http://schemas.openxmlformats.org/officeDocument/2006/relationships/oleObject" Target="../embeddings/oleObject19.bin"/><Relationship Id="rId43" Type="http://schemas.openxmlformats.org/officeDocument/2006/relationships/hyperlink" Target="https://www.cer-rec.gc.ca/en/data-analysis/energy-markets/provincial-territorial-energy-profiles/provincial-territorial-energy-profiles-canada.html#:~:text=This%20column%20graph%20shows%20the,CO2e%20per%20kWh." TargetMode="External"/><Relationship Id="rId8" Type="http://schemas.openxmlformats.org/officeDocument/2006/relationships/tags" Target="../tags/tag380.xml"/><Relationship Id="rId3" Type="http://schemas.openxmlformats.org/officeDocument/2006/relationships/tags" Target="../tags/tag375.xml"/><Relationship Id="rId12" Type="http://schemas.openxmlformats.org/officeDocument/2006/relationships/tags" Target="../tags/tag384.xml"/><Relationship Id="rId17" Type="http://schemas.openxmlformats.org/officeDocument/2006/relationships/tags" Target="../tags/tag389.xml"/><Relationship Id="rId25" Type="http://schemas.openxmlformats.org/officeDocument/2006/relationships/tags" Target="../tags/tag397.xml"/><Relationship Id="rId33" Type="http://schemas.openxmlformats.org/officeDocument/2006/relationships/slideLayout" Target="../slideLayouts/slideLayout7.xml"/><Relationship Id="rId38" Type="http://schemas.openxmlformats.org/officeDocument/2006/relationships/hyperlink" Target="https://www.energy.gov/eere/solar/federal-solar-tax-credits-businesses#:~:text=Solar%20systems%20that%20are%20placed,)%5B5%5D%20in%20size." TargetMode="External"/><Relationship Id="rId46" Type="http://schemas.openxmlformats.org/officeDocument/2006/relationships/image" Target="../media/image21.png"/><Relationship Id="rId20" Type="http://schemas.openxmlformats.org/officeDocument/2006/relationships/tags" Target="../tags/tag392.xml"/><Relationship Id="rId41" Type="http://schemas.openxmlformats.org/officeDocument/2006/relationships/hyperlink" Target="https://world-nuclear.org/our-association/publications/world-nuclear-performance-report/global-nuclear-industry-performance" TargetMode="External"/></Relationships>
</file>

<file path=ppt/slides/_rels/slide14.xml.rels><?xml version="1.0" encoding="UTF-8" standalone="yes"?>
<Relationships xmlns="http://schemas.openxmlformats.org/package/2006/relationships"><Relationship Id="rId13" Type="http://schemas.openxmlformats.org/officeDocument/2006/relationships/tags" Target="../tags/tag417.xml"/><Relationship Id="rId18" Type="http://schemas.openxmlformats.org/officeDocument/2006/relationships/tags" Target="../tags/tag422.xml"/><Relationship Id="rId26" Type="http://schemas.openxmlformats.org/officeDocument/2006/relationships/tags" Target="../tags/tag430.xml"/><Relationship Id="rId39" Type="http://schemas.openxmlformats.org/officeDocument/2006/relationships/tags" Target="../tags/tag443.xml"/><Relationship Id="rId21" Type="http://schemas.openxmlformats.org/officeDocument/2006/relationships/tags" Target="../tags/tag425.xml"/><Relationship Id="rId34" Type="http://schemas.openxmlformats.org/officeDocument/2006/relationships/tags" Target="../tags/tag438.xml"/><Relationship Id="rId42" Type="http://schemas.openxmlformats.org/officeDocument/2006/relationships/tags" Target="../tags/tag446.xml"/><Relationship Id="rId47" Type="http://schemas.openxmlformats.org/officeDocument/2006/relationships/oleObject" Target="../embeddings/oleObject20.bin"/><Relationship Id="rId50" Type="http://schemas.openxmlformats.org/officeDocument/2006/relationships/hyperlink" Target="https://holtecinternational.com/2023/09/12/holtec-and-wolverine-ink-power-purchase-agreement-for-palisades/" TargetMode="External"/><Relationship Id="rId55" Type="http://schemas.openxmlformats.org/officeDocument/2006/relationships/hyperlink" Target="https://programs.dsireusa.org/system/program/detail/3094" TargetMode="External"/><Relationship Id="rId7" Type="http://schemas.openxmlformats.org/officeDocument/2006/relationships/tags" Target="../tags/tag411.xml"/><Relationship Id="rId2" Type="http://schemas.openxmlformats.org/officeDocument/2006/relationships/tags" Target="../tags/tag406.xml"/><Relationship Id="rId16" Type="http://schemas.openxmlformats.org/officeDocument/2006/relationships/tags" Target="../tags/tag420.xml"/><Relationship Id="rId29" Type="http://schemas.openxmlformats.org/officeDocument/2006/relationships/tags" Target="../tags/tag433.xml"/><Relationship Id="rId11" Type="http://schemas.openxmlformats.org/officeDocument/2006/relationships/tags" Target="../tags/tag415.xml"/><Relationship Id="rId24" Type="http://schemas.openxmlformats.org/officeDocument/2006/relationships/tags" Target="../tags/tag428.xml"/><Relationship Id="rId32" Type="http://schemas.openxmlformats.org/officeDocument/2006/relationships/tags" Target="../tags/tag436.xml"/><Relationship Id="rId37" Type="http://schemas.openxmlformats.org/officeDocument/2006/relationships/tags" Target="../tags/tag441.xml"/><Relationship Id="rId40" Type="http://schemas.openxmlformats.org/officeDocument/2006/relationships/tags" Target="../tags/tag444.xml"/><Relationship Id="rId45" Type="http://schemas.openxmlformats.org/officeDocument/2006/relationships/slideLayout" Target="../slideLayouts/slideLayout7.xml"/><Relationship Id="rId53" Type="http://schemas.openxmlformats.org/officeDocument/2006/relationships/hyperlink" Target="https://holtecinternational.com/2024/03/27/historic-repowering-of-michigans-palisades-power-plant-closer-to-reality-as-holtec-obtains-up-to-1-52-billion-in-conditional-loan-commitment-from-the-doe/" TargetMode="External"/><Relationship Id="rId58" Type="http://schemas.openxmlformats.org/officeDocument/2006/relationships/chart" Target="../charts/chart13.xml"/><Relationship Id="rId5" Type="http://schemas.openxmlformats.org/officeDocument/2006/relationships/tags" Target="../tags/tag409.xml"/><Relationship Id="rId19" Type="http://schemas.openxmlformats.org/officeDocument/2006/relationships/tags" Target="../tags/tag423.xml"/><Relationship Id="rId4" Type="http://schemas.openxmlformats.org/officeDocument/2006/relationships/tags" Target="../tags/tag408.xml"/><Relationship Id="rId9" Type="http://schemas.openxmlformats.org/officeDocument/2006/relationships/tags" Target="../tags/tag413.xml"/><Relationship Id="rId14" Type="http://schemas.openxmlformats.org/officeDocument/2006/relationships/tags" Target="../tags/tag418.xml"/><Relationship Id="rId22" Type="http://schemas.openxmlformats.org/officeDocument/2006/relationships/tags" Target="../tags/tag426.xml"/><Relationship Id="rId27" Type="http://schemas.openxmlformats.org/officeDocument/2006/relationships/tags" Target="../tags/tag431.xml"/><Relationship Id="rId30" Type="http://schemas.openxmlformats.org/officeDocument/2006/relationships/tags" Target="../tags/tag434.xml"/><Relationship Id="rId35" Type="http://schemas.openxmlformats.org/officeDocument/2006/relationships/tags" Target="../tags/tag439.xml"/><Relationship Id="rId43" Type="http://schemas.openxmlformats.org/officeDocument/2006/relationships/tags" Target="../tags/tag447.xml"/><Relationship Id="rId48" Type="http://schemas.openxmlformats.org/officeDocument/2006/relationships/image" Target="../media/image15.emf"/><Relationship Id="rId56" Type="http://schemas.openxmlformats.org/officeDocument/2006/relationships/hyperlink" Target="https://business.columbia.edu/faculty/people/gernot-wagner" TargetMode="External"/><Relationship Id="rId8" Type="http://schemas.openxmlformats.org/officeDocument/2006/relationships/tags" Target="../tags/tag412.xml"/><Relationship Id="rId51" Type="http://schemas.openxmlformats.org/officeDocument/2006/relationships/hyperlink" Target="https://holtecinternational.com/2024/09/18/hh-39-16/" TargetMode="External"/><Relationship Id="rId3" Type="http://schemas.openxmlformats.org/officeDocument/2006/relationships/tags" Target="../tags/tag407.xml"/><Relationship Id="rId12" Type="http://schemas.openxmlformats.org/officeDocument/2006/relationships/tags" Target="../tags/tag416.xml"/><Relationship Id="rId17" Type="http://schemas.openxmlformats.org/officeDocument/2006/relationships/tags" Target="../tags/tag421.xml"/><Relationship Id="rId25" Type="http://schemas.openxmlformats.org/officeDocument/2006/relationships/tags" Target="../tags/tag429.xml"/><Relationship Id="rId33" Type="http://schemas.openxmlformats.org/officeDocument/2006/relationships/tags" Target="../tags/tag437.xml"/><Relationship Id="rId38" Type="http://schemas.openxmlformats.org/officeDocument/2006/relationships/tags" Target="../tags/tag442.xml"/><Relationship Id="rId46" Type="http://schemas.openxmlformats.org/officeDocument/2006/relationships/notesSlide" Target="../notesSlides/notesSlide14.xml"/><Relationship Id="rId20" Type="http://schemas.openxmlformats.org/officeDocument/2006/relationships/tags" Target="../tags/tag424.xml"/><Relationship Id="rId41" Type="http://schemas.openxmlformats.org/officeDocument/2006/relationships/tags" Target="../tags/tag445.xml"/><Relationship Id="rId54" Type="http://schemas.openxmlformats.org/officeDocument/2006/relationships/hyperlink" Target="https://holtecinternational.com/2024/09/30/hh-39-17/" TargetMode="External"/><Relationship Id="rId1" Type="http://schemas.openxmlformats.org/officeDocument/2006/relationships/tags" Target="../tags/tag405.xml"/><Relationship Id="rId6" Type="http://schemas.openxmlformats.org/officeDocument/2006/relationships/tags" Target="../tags/tag410.xml"/><Relationship Id="rId15" Type="http://schemas.openxmlformats.org/officeDocument/2006/relationships/tags" Target="../tags/tag419.xml"/><Relationship Id="rId23" Type="http://schemas.openxmlformats.org/officeDocument/2006/relationships/tags" Target="../tags/tag427.xml"/><Relationship Id="rId28" Type="http://schemas.openxmlformats.org/officeDocument/2006/relationships/tags" Target="../tags/tag432.xml"/><Relationship Id="rId36" Type="http://schemas.openxmlformats.org/officeDocument/2006/relationships/tags" Target="../tags/tag440.xml"/><Relationship Id="rId49" Type="http://schemas.openxmlformats.org/officeDocument/2006/relationships/hyperlink" Target="https://www.energy.gov/eere/solar/federal-solar-tax-credits-businesses#:~:text=Solar%20systems%20that%20are%20placed,)%5B5%5D%20in%20size." TargetMode="External"/><Relationship Id="rId57" Type="http://schemas.openxmlformats.org/officeDocument/2006/relationships/hyperlink" Target="https://business.columbia.edu/insights/climate/cki" TargetMode="External"/><Relationship Id="rId10" Type="http://schemas.openxmlformats.org/officeDocument/2006/relationships/tags" Target="../tags/tag414.xml"/><Relationship Id="rId31" Type="http://schemas.openxmlformats.org/officeDocument/2006/relationships/tags" Target="../tags/tag435.xml"/><Relationship Id="rId44" Type="http://schemas.openxmlformats.org/officeDocument/2006/relationships/tags" Target="../tags/tag448.xml"/><Relationship Id="rId52" Type="http://schemas.openxmlformats.org/officeDocument/2006/relationships/hyperlink" Target="https://holtecinternational.com/2024/08/15/palisades-cooling-system-upgraded-to-counter-the-continuing-threat-of-global-warming/" TargetMode="External"/></Relationships>
</file>

<file path=ppt/slides/_rels/slide15.xml.rels><?xml version="1.0" encoding="UTF-8" standalone="yes"?>
<Relationships xmlns="http://schemas.openxmlformats.org/package/2006/relationships"><Relationship Id="rId117" Type="http://schemas.openxmlformats.org/officeDocument/2006/relationships/tags" Target="../tags/tag565.xml"/><Relationship Id="rId21" Type="http://schemas.openxmlformats.org/officeDocument/2006/relationships/tags" Target="../tags/tag469.xml"/><Relationship Id="rId42" Type="http://schemas.openxmlformats.org/officeDocument/2006/relationships/tags" Target="../tags/tag490.xml"/><Relationship Id="rId63" Type="http://schemas.openxmlformats.org/officeDocument/2006/relationships/tags" Target="../tags/tag511.xml"/><Relationship Id="rId84" Type="http://schemas.openxmlformats.org/officeDocument/2006/relationships/tags" Target="../tags/tag532.xml"/><Relationship Id="rId138" Type="http://schemas.openxmlformats.org/officeDocument/2006/relationships/tags" Target="../tags/tag586.xml"/><Relationship Id="rId159" Type="http://schemas.openxmlformats.org/officeDocument/2006/relationships/tags" Target="../tags/tag607.xml"/><Relationship Id="rId170" Type="http://schemas.openxmlformats.org/officeDocument/2006/relationships/hyperlink" Target="https://www.energy.gov/eere/solar/federal-solar-tax-credits-businesses#:~:text=Solar%20systems%20that%20are%20placed,)%5B5%5D%20in%20size." TargetMode="External"/><Relationship Id="rId107" Type="http://schemas.openxmlformats.org/officeDocument/2006/relationships/tags" Target="../tags/tag555.xml"/><Relationship Id="rId11" Type="http://schemas.openxmlformats.org/officeDocument/2006/relationships/tags" Target="../tags/tag459.xml"/><Relationship Id="rId32" Type="http://schemas.openxmlformats.org/officeDocument/2006/relationships/tags" Target="../tags/tag480.xml"/><Relationship Id="rId53" Type="http://schemas.openxmlformats.org/officeDocument/2006/relationships/tags" Target="../tags/tag501.xml"/><Relationship Id="rId74" Type="http://schemas.openxmlformats.org/officeDocument/2006/relationships/tags" Target="../tags/tag522.xml"/><Relationship Id="rId128" Type="http://schemas.openxmlformats.org/officeDocument/2006/relationships/tags" Target="../tags/tag576.xml"/><Relationship Id="rId149" Type="http://schemas.openxmlformats.org/officeDocument/2006/relationships/tags" Target="../tags/tag597.xml"/><Relationship Id="rId5" Type="http://schemas.openxmlformats.org/officeDocument/2006/relationships/tags" Target="../tags/tag453.xml"/><Relationship Id="rId95" Type="http://schemas.openxmlformats.org/officeDocument/2006/relationships/tags" Target="../tags/tag543.xml"/><Relationship Id="rId160" Type="http://schemas.openxmlformats.org/officeDocument/2006/relationships/tags" Target="../tags/tag608.xml"/><Relationship Id="rId181" Type="http://schemas.openxmlformats.org/officeDocument/2006/relationships/chart" Target="../charts/chart19.xml"/><Relationship Id="rId22" Type="http://schemas.openxmlformats.org/officeDocument/2006/relationships/tags" Target="../tags/tag470.xml"/><Relationship Id="rId43" Type="http://schemas.openxmlformats.org/officeDocument/2006/relationships/tags" Target="../tags/tag491.xml"/><Relationship Id="rId64" Type="http://schemas.openxmlformats.org/officeDocument/2006/relationships/tags" Target="../tags/tag512.xml"/><Relationship Id="rId118" Type="http://schemas.openxmlformats.org/officeDocument/2006/relationships/tags" Target="../tags/tag566.xml"/><Relationship Id="rId139" Type="http://schemas.openxmlformats.org/officeDocument/2006/relationships/tags" Target="../tags/tag587.xml"/><Relationship Id="rId85" Type="http://schemas.openxmlformats.org/officeDocument/2006/relationships/tags" Target="../tags/tag533.xml"/><Relationship Id="rId150" Type="http://schemas.openxmlformats.org/officeDocument/2006/relationships/tags" Target="../tags/tag598.xml"/><Relationship Id="rId171" Type="http://schemas.openxmlformats.org/officeDocument/2006/relationships/hyperlink" Target="https://globalenergymonitor.org/projects/global-nuclear-power-tracker/" TargetMode="External"/><Relationship Id="rId12" Type="http://schemas.openxmlformats.org/officeDocument/2006/relationships/tags" Target="../tags/tag460.xml"/><Relationship Id="rId33" Type="http://schemas.openxmlformats.org/officeDocument/2006/relationships/tags" Target="../tags/tag481.xml"/><Relationship Id="rId108" Type="http://schemas.openxmlformats.org/officeDocument/2006/relationships/tags" Target="../tags/tag556.xml"/><Relationship Id="rId129" Type="http://schemas.openxmlformats.org/officeDocument/2006/relationships/tags" Target="../tags/tag577.xml"/><Relationship Id="rId54" Type="http://schemas.openxmlformats.org/officeDocument/2006/relationships/tags" Target="../tags/tag502.xml"/><Relationship Id="rId75" Type="http://schemas.openxmlformats.org/officeDocument/2006/relationships/tags" Target="../tags/tag523.xml"/><Relationship Id="rId96" Type="http://schemas.openxmlformats.org/officeDocument/2006/relationships/tags" Target="../tags/tag544.xml"/><Relationship Id="rId140" Type="http://schemas.openxmlformats.org/officeDocument/2006/relationships/tags" Target="../tags/tag588.xml"/><Relationship Id="rId161" Type="http://schemas.openxmlformats.org/officeDocument/2006/relationships/tags" Target="../tags/tag609.xml"/><Relationship Id="rId182" Type="http://schemas.openxmlformats.org/officeDocument/2006/relationships/chart" Target="../charts/chart20.xml"/><Relationship Id="rId6" Type="http://schemas.openxmlformats.org/officeDocument/2006/relationships/tags" Target="../tags/tag454.xml"/><Relationship Id="rId23" Type="http://schemas.openxmlformats.org/officeDocument/2006/relationships/tags" Target="../tags/tag471.xml"/><Relationship Id="rId119" Type="http://schemas.openxmlformats.org/officeDocument/2006/relationships/tags" Target="../tags/tag567.xml"/><Relationship Id="rId44" Type="http://schemas.openxmlformats.org/officeDocument/2006/relationships/tags" Target="../tags/tag492.xml"/><Relationship Id="rId65" Type="http://schemas.openxmlformats.org/officeDocument/2006/relationships/tags" Target="../tags/tag513.xml"/><Relationship Id="rId86" Type="http://schemas.openxmlformats.org/officeDocument/2006/relationships/tags" Target="../tags/tag534.xml"/><Relationship Id="rId130" Type="http://schemas.openxmlformats.org/officeDocument/2006/relationships/tags" Target="../tags/tag578.xml"/><Relationship Id="rId151" Type="http://schemas.openxmlformats.org/officeDocument/2006/relationships/tags" Target="../tags/tag599.xml"/><Relationship Id="rId172" Type="http://schemas.openxmlformats.org/officeDocument/2006/relationships/hyperlink" Target="https://www.iea.org/reports/the-path-to-a-new-era-for-nuclear-energy" TargetMode="External"/><Relationship Id="rId13" Type="http://schemas.openxmlformats.org/officeDocument/2006/relationships/tags" Target="../tags/tag461.xml"/><Relationship Id="rId18" Type="http://schemas.openxmlformats.org/officeDocument/2006/relationships/tags" Target="../tags/tag466.xml"/><Relationship Id="rId39" Type="http://schemas.openxmlformats.org/officeDocument/2006/relationships/tags" Target="../tags/tag487.xml"/><Relationship Id="rId109" Type="http://schemas.openxmlformats.org/officeDocument/2006/relationships/tags" Target="../tags/tag557.xml"/><Relationship Id="rId34" Type="http://schemas.openxmlformats.org/officeDocument/2006/relationships/tags" Target="../tags/tag482.xml"/><Relationship Id="rId50" Type="http://schemas.openxmlformats.org/officeDocument/2006/relationships/tags" Target="../tags/tag498.xml"/><Relationship Id="rId55" Type="http://schemas.openxmlformats.org/officeDocument/2006/relationships/tags" Target="../tags/tag503.xml"/><Relationship Id="rId76" Type="http://schemas.openxmlformats.org/officeDocument/2006/relationships/tags" Target="../tags/tag524.xml"/><Relationship Id="rId97" Type="http://schemas.openxmlformats.org/officeDocument/2006/relationships/tags" Target="../tags/tag545.xml"/><Relationship Id="rId104" Type="http://schemas.openxmlformats.org/officeDocument/2006/relationships/tags" Target="../tags/tag552.xml"/><Relationship Id="rId120" Type="http://schemas.openxmlformats.org/officeDocument/2006/relationships/tags" Target="../tags/tag568.xml"/><Relationship Id="rId125" Type="http://schemas.openxmlformats.org/officeDocument/2006/relationships/tags" Target="../tags/tag573.xml"/><Relationship Id="rId141" Type="http://schemas.openxmlformats.org/officeDocument/2006/relationships/tags" Target="../tags/tag589.xml"/><Relationship Id="rId146" Type="http://schemas.openxmlformats.org/officeDocument/2006/relationships/tags" Target="../tags/tag594.xml"/><Relationship Id="rId167" Type="http://schemas.openxmlformats.org/officeDocument/2006/relationships/oleObject" Target="../embeddings/oleObject21.bin"/><Relationship Id="rId188" Type="http://schemas.openxmlformats.org/officeDocument/2006/relationships/chart" Target="../charts/chart26.xml"/><Relationship Id="rId7" Type="http://schemas.openxmlformats.org/officeDocument/2006/relationships/tags" Target="../tags/tag455.xml"/><Relationship Id="rId71" Type="http://schemas.openxmlformats.org/officeDocument/2006/relationships/tags" Target="../tags/tag519.xml"/><Relationship Id="rId92" Type="http://schemas.openxmlformats.org/officeDocument/2006/relationships/tags" Target="../tags/tag540.xml"/><Relationship Id="rId162" Type="http://schemas.openxmlformats.org/officeDocument/2006/relationships/tags" Target="../tags/tag610.xml"/><Relationship Id="rId183" Type="http://schemas.openxmlformats.org/officeDocument/2006/relationships/chart" Target="../charts/chart21.xml"/><Relationship Id="rId2" Type="http://schemas.openxmlformats.org/officeDocument/2006/relationships/tags" Target="../tags/tag450.xml"/><Relationship Id="rId29" Type="http://schemas.openxmlformats.org/officeDocument/2006/relationships/tags" Target="../tags/tag477.xml"/><Relationship Id="rId24" Type="http://schemas.openxmlformats.org/officeDocument/2006/relationships/tags" Target="../tags/tag472.xml"/><Relationship Id="rId40" Type="http://schemas.openxmlformats.org/officeDocument/2006/relationships/tags" Target="../tags/tag488.xml"/><Relationship Id="rId45" Type="http://schemas.openxmlformats.org/officeDocument/2006/relationships/tags" Target="../tags/tag493.xml"/><Relationship Id="rId66" Type="http://schemas.openxmlformats.org/officeDocument/2006/relationships/tags" Target="../tags/tag514.xml"/><Relationship Id="rId87" Type="http://schemas.openxmlformats.org/officeDocument/2006/relationships/tags" Target="../tags/tag535.xml"/><Relationship Id="rId110" Type="http://schemas.openxmlformats.org/officeDocument/2006/relationships/tags" Target="../tags/tag558.xml"/><Relationship Id="rId115" Type="http://schemas.openxmlformats.org/officeDocument/2006/relationships/tags" Target="../tags/tag563.xml"/><Relationship Id="rId131" Type="http://schemas.openxmlformats.org/officeDocument/2006/relationships/tags" Target="../tags/tag579.xml"/><Relationship Id="rId136" Type="http://schemas.openxmlformats.org/officeDocument/2006/relationships/tags" Target="../tags/tag584.xml"/><Relationship Id="rId157" Type="http://schemas.openxmlformats.org/officeDocument/2006/relationships/tags" Target="../tags/tag605.xml"/><Relationship Id="rId178" Type="http://schemas.openxmlformats.org/officeDocument/2006/relationships/chart" Target="../charts/chart16.xml"/><Relationship Id="rId61" Type="http://schemas.openxmlformats.org/officeDocument/2006/relationships/tags" Target="../tags/tag509.xml"/><Relationship Id="rId82" Type="http://schemas.openxmlformats.org/officeDocument/2006/relationships/tags" Target="../tags/tag530.xml"/><Relationship Id="rId152" Type="http://schemas.openxmlformats.org/officeDocument/2006/relationships/tags" Target="../tags/tag600.xml"/><Relationship Id="rId173" Type="http://schemas.openxmlformats.org/officeDocument/2006/relationships/hyperlink" Target="https://www.iea.org/reports/nuclear-power-and-secure-energy-transitions" TargetMode="External"/><Relationship Id="rId19" Type="http://schemas.openxmlformats.org/officeDocument/2006/relationships/tags" Target="../tags/tag467.xml"/><Relationship Id="rId14" Type="http://schemas.openxmlformats.org/officeDocument/2006/relationships/tags" Target="../tags/tag462.xml"/><Relationship Id="rId30" Type="http://schemas.openxmlformats.org/officeDocument/2006/relationships/tags" Target="../tags/tag478.xml"/><Relationship Id="rId35" Type="http://schemas.openxmlformats.org/officeDocument/2006/relationships/tags" Target="../tags/tag483.xml"/><Relationship Id="rId56" Type="http://schemas.openxmlformats.org/officeDocument/2006/relationships/tags" Target="../tags/tag504.xml"/><Relationship Id="rId77" Type="http://schemas.openxmlformats.org/officeDocument/2006/relationships/tags" Target="../tags/tag525.xml"/><Relationship Id="rId100" Type="http://schemas.openxmlformats.org/officeDocument/2006/relationships/tags" Target="../tags/tag548.xml"/><Relationship Id="rId105" Type="http://schemas.openxmlformats.org/officeDocument/2006/relationships/tags" Target="../tags/tag553.xml"/><Relationship Id="rId126" Type="http://schemas.openxmlformats.org/officeDocument/2006/relationships/tags" Target="../tags/tag574.xml"/><Relationship Id="rId147" Type="http://schemas.openxmlformats.org/officeDocument/2006/relationships/tags" Target="../tags/tag595.xml"/><Relationship Id="rId168" Type="http://schemas.openxmlformats.org/officeDocument/2006/relationships/image" Target="../media/image12.emf"/><Relationship Id="rId8" Type="http://schemas.openxmlformats.org/officeDocument/2006/relationships/tags" Target="../tags/tag456.xml"/><Relationship Id="rId51" Type="http://schemas.openxmlformats.org/officeDocument/2006/relationships/tags" Target="../tags/tag499.xml"/><Relationship Id="rId72" Type="http://schemas.openxmlformats.org/officeDocument/2006/relationships/tags" Target="../tags/tag520.xml"/><Relationship Id="rId93" Type="http://schemas.openxmlformats.org/officeDocument/2006/relationships/tags" Target="../tags/tag541.xml"/><Relationship Id="rId98" Type="http://schemas.openxmlformats.org/officeDocument/2006/relationships/tags" Target="../tags/tag546.xml"/><Relationship Id="rId121" Type="http://schemas.openxmlformats.org/officeDocument/2006/relationships/tags" Target="../tags/tag569.xml"/><Relationship Id="rId142" Type="http://schemas.openxmlformats.org/officeDocument/2006/relationships/tags" Target="../tags/tag590.xml"/><Relationship Id="rId163" Type="http://schemas.openxmlformats.org/officeDocument/2006/relationships/tags" Target="../tags/tag611.xml"/><Relationship Id="rId184" Type="http://schemas.openxmlformats.org/officeDocument/2006/relationships/chart" Target="../charts/chart22.xml"/><Relationship Id="rId3" Type="http://schemas.openxmlformats.org/officeDocument/2006/relationships/tags" Target="../tags/tag451.xml"/><Relationship Id="rId25" Type="http://schemas.openxmlformats.org/officeDocument/2006/relationships/tags" Target="../tags/tag473.xml"/><Relationship Id="rId46" Type="http://schemas.openxmlformats.org/officeDocument/2006/relationships/tags" Target="../tags/tag494.xml"/><Relationship Id="rId67" Type="http://schemas.openxmlformats.org/officeDocument/2006/relationships/tags" Target="../tags/tag515.xml"/><Relationship Id="rId116" Type="http://schemas.openxmlformats.org/officeDocument/2006/relationships/tags" Target="../tags/tag564.xml"/><Relationship Id="rId137" Type="http://schemas.openxmlformats.org/officeDocument/2006/relationships/tags" Target="../tags/tag585.xml"/><Relationship Id="rId158" Type="http://schemas.openxmlformats.org/officeDocument/2006/relationships/tags" Target="../tags/tag606.xml"/><Relationship Id="rId20" Type="http://schemas.openxmlformats.org/officeDocument/2006/relationships/tags" Target="../tags/tag468.xml"/><Relationship Id="rId41" Type="http://schemas.openxmlformats.org/officeDocument/2006/relationships/tags" Target="../tags/tag489.xml"/><Relationship Id="rId62" Type="http://schemas.openxmlformats.org/officeDocument/2006/relationships/tags" Target="../tags/tag510.xml"/><Relationship Id="rId83" Type="http://schemas.openxmlformats.org/officeDocument/2006/relationships/tags" Target="../tags/tag531.xml"/><Relationship Id="rId88" Type="http://schemas.openxmlformats.org/officeDocument/2006/relationships/tags" Target="../tags/tag536.xml"/><Relationship Id="rId111" Type="http://schemas.openxmlformats.org/officeDocument/2006/relationships/tags" Target="../tags/tag559.xml"/><Relationship Id="rId132" Type="http://schemas.openxmlformats.org/officeDocument/2006/relationships/tags" Target="../tags/tag580.xml"/><Relationship Id="rId153" Type="http://schemas.openxmlformats.org/officeDocument/2006/relationships/tags" Target="../tags/tag601.xml"/><Relationship Id="rId174" Type="http://schemas.openxmlformats.org/officeDocument/2006/relationships/hyperlink" Target="https://business.columbia.edu/faculty/people/gernot-wagner" TargetMode="External"/><Relationship Id="rId179" Type="http://schemas.openxmlformats.org/officeDocument/2006/relationships/chart" Target="../charts/chart17.xml"/><Relationship Id="rId15" Type="http://schemas.openxmlformats.org/officeDocument/2006/relationships/tags" Target="../tags/tag463.xml"/><Relationship Id="rId36" Type="http://schemas.openxmlformats.org/officeDocument/2006/relationships/tags" Target="../tags/tag484.xml"/><Relationship Id="rId57" Type="http://schemas.openxmlformats.org/officeDocument/2006/relationships/tags" Target="../tags/tag505.xml"/><Relationship Id="rId106" Type="http://schemas.openxmlformats.org/officeDocument/2006/relationships/tags" Target="../tags/tag554.xml"/><Relationship Id="rId127" Type="http://schemas.openxmlformats.org/officeDocument/2006/relationships/tags" Target="../tags/tag575.xml"/><Relationship Id="rId10" Type="http://schemas.openxmlformats.org/officeDocument/2006/relationships/tags" Target="../tags/tag458.xml"/><Relationship Id="rId31" Type="http://schemas.openxmlformats.org/officeDocument/2006/relationships/tags" Target="../tags/tag479.xml"/><Relationship Id="rId52" Type="http://schemas.openxmlformats.org/officeDocument/2006/relationships/tags" Target="../tags/tag500.xml"/><Relationship Id="rId73" Type="http://schemas.openxmlformats.org/officeDocument/2006/relationships/tags" Target="../tags/tag521.xml"/><Relationship Id="rId78" Type="http://schemas.openxmlformats.org/officeDocument/2006/relationships/tags" Target="../tags/tag526.xml"/><Relationship Id="rId94" Type="http://schemas.openxmlformats.org/officeDocument/2006/relationships/tags" Target="../tags/tag542.xml"/><Relationship Id="rId99" Type="http://schemas.openxmlformats.org/officeDocument/2006/relationships/tags" Target="../tags/tag547.xml"/><Relationship Id="rId101" Type="http://schemas.openxmlformats.org/officeDocument/2006/relationships/tags" Target="../tags/tag549.xml"/><Relationship Id="rId122" Type="http://schemas.openxmlformats.org/officeDocument/2006/relationships/tags" Target="../tags/tag570.xml"/><Relationship Id="rId143" Type="http://schemas.openxmlformats.org/officeDocument/2006/relationships/tags" Target="../tags/tag591.xml"/><Relationship Id="rId148" Type="http://schemas.openxmlformats.org/officeDocument/2006/relationships/tags" Target="../tags/tag596.xml"/><Relationship Id="rId164" Type="http://schemas.openxmlformats.org/officeDocument/2006/relationships/tags" Target="../tags/tag612.xml"/><Relationship Id="rId169" Type="http://schemas.openxmlformats.org/officeDocument/2006/relationships/image" Target="../media/image22.png"/><Relationship Id="rId185" Type="http://schemas.openxmlformats.org/officeDocument/2006/relationships/chart" Target="../charts/chart23.xml"/><Relationship Id="rId4" Type="http://schemas.openxmlformats.org/officeDocument/2006/relationships/tags" Target="../tags/tag452.xml"/><Relationship Id="rId9" Type="http://schemas.openxmlformats.org/officeDocument/2006/relationships/tags" Target="../tags/tag457.xml"/><Relationship Id="rId180" Type="http://schemas.openxmlformats.org/officeDocument/2006/relationships/chart" Target="../charts/chart18.xml"/><Relationship Id="rId26" Type="http://schemas.openxmlformats.org/officeDocument/2006/relationships/tags" Target="../tags/tag474.xml"/><Relationship Id="rId47" Type="http://schemas.openxmlformats.org/officeDocument/2006/relationships/tags" Target="../tags/tag495.xml"/><Relationship Id="rId68" Type="http://schemas.openxmlformats.org/officeDocument/2006/relationships/tags" Target="../tags/tag516.xml"/><Relationship Id="rId89" Type="http://schemas.openxmlformats.org/officeDocument/2006/relationships/tags" Target="../tags/tag537.xml"/><Relationship Id="rId112" Type="http://schemas.openxmlformats.org/officeDocument/2006/relationships/tags" Target="../tags/tag560.xml"/><Relationship Id="rId133" Type="http://schemas.openxmlformats.org/officeDocument/2006/relationships/tags" Target="../tags/tag581.xml"/><Relationship Id="rId154" Type="http://schemas.openxmlformats.org/officeDocument/2006/relationships/tags" Target="../tags/tag602.xml"/><Relationship Id="rId175" Type="http://schemas.openxmlformats.org/officeDocument/2006/relationships/hyperlink" Target="https://business.columbia.edu/insights/climate/cki" TargetMode="External"/><Relationship Id="rId16" Type="http://schemas.openxmlformats.org/officeDocument/2006/relationships/tags" Target="../tags/tag464.xml"/><Relationship Id="rId37" Type="http://schemas.openxmlformats.org/officeDocument/2006/relationships/tags" Target="../tags/tag485.xml"/><Relationship Id="rId58" Type="http://schemas.openxmlformats.org/officeDocument/2006/relationships/tags" Target="../tags/tag506.xml"/><Relationship Id="rId79" Type="http://schemas.openxmlformats.org/officeDocument/2006/relationships/tags" Target="../tags/tag527.xml"/><Relationship Id="rId102" Type="http://schemas.openxmlformats.org/officeDocument/2006/relationships/tags" Target="../tags/tag550.xml"/><Relationship Id="rId123" Type="http://schemas.openxmlformats.org/officeDocument/2006/relationships/tags" Target="../tags/tag571.xml"/><Relationship Id="rId144" Type="http://schemas.openxmlformats.org/officeDocument/2006/relationships/tags" Target="../tags/tag592.xml"/><Relationship Id="rId90" Type="http://schemas.openxmlformats.org/officeDocument/2006/relationships/tags" Target="../tags/tag538.xml"/><Relationship Id="rId165" Type="http://schemas.openxmlformats.org/officeDocument/2006/relationships/tags" Target="../tags/tag613.xml"/><Relationship Id="rId186" Type="http://schemas.openxmlformats.org/officeDocument/2006/relationships/chart" Target="../charts/chart24.xml"/><Relationship Id="rId27" Type="http://schemas.openxmlformats.org/officeDocument/2006/relationships/tags" Target="../tags/tag475.xml"/><Relationship Id="rId48" Type="http://schemas.openxmlformats.org/officeDocument/2006/relationships/tags" Target="../tags/tag496.xml"/><Relationship Id="rId69" Type="http://schemas.openxmlformats.org/officeDocument/2006/relationships/tags" Target="../tags/tag517.xml"/><Relationship Id="rId113" Type="http://schemas.openxmlformats.org/officeDocument/2006/relationships/tags" Target="../tags/tag561.xml"/><Relationship Id="rId134" Type="http://schemas.openxmlformats.org/officeDocument/2006/relationships/tags" Target="../tags/tag582.xml"/><Relationship Id="rId80" Type="http://schemas.openxmlformats.org/officeDocument/2006/relationships/tags" Target="../tags/tag528.xml"/><Relationship Id="rId155" Type="http://schemas.openxmlformats.org/officeDocument/2006/relationships/tags" Target="../tags/tag603.xml"/><Relationship Id="rId176" Type="http://schemas.openxmlformats.org/officeDocument/2006/relationships/chart" Target="../charts/chart14.xml"/><Relationship Id="rId17" Type="http://schemas.openxmlformats.org/officeDocument/2006/relationships/tags" Target="../tags/tag465.xml"/><Relationship Id="rId38" Type="http://schemas.openxmlformats.org/officeDocument/2006/relationships/tags" Target="../tags/tag486.xml"/><Relationship Id="rId59" Type="http://schemas.openxmlformats.org/officeDocument/2006/relationships/tags" Target="../tags/tag507.xml"/><Relationship Id="rId103" Type="http://schemas.openxmlformats.org/officeDocument/2006/relationships/tags" Target="../tags/tag551.xml"/><Relationship Id="rId124" Type="http://schemas.openxmlformats.org/officeDocument/2006/relationships/tags" Target="../tags/tag572.xml"/><Relationship Id="rId70" Type="http://schemas.openxmlformats.org/officeDocument/2006/relationships/tags" Target="../tags/tag518.xml"/><Relationship Id="rId91" Type="http://schemas.openxmlformats.org/officeDocument/2006/relationships/tags" Target="../tags/tag539.xml"/><Relationship Id="rId145" Type="http://schemas.openxmlformats.org/officeDocument/2006/relationships/tags" Target="../tags/tag593.xml"/><Relationship Id="rId166" Type="http://schemas.openxmlformats.org/officeDocument/2006/relationships/slideLayout" Target="../slideLayouts/slideLayout7.xml"/><Relationship Id="rId187" Type="http://schemas.openxmlformats.org/officeDocument/2006/relationships/chart" Target="../charts/chart25.xml"/><Relationship Id="rId1" Type="http://schemas.openxmlformats.org/officeDocument/2006/relationships/tags" Target="../tags/tag449.xml"/><Relationship Id="rId28" Type="http://schemas.openxmlformats.org/officeDocument/2006/relationships/tags" Target="../tags/tag476.xml"/><Relationship Id="rId49" Type="http://schemas.openxmlformats.org/officeDocument/2006/relationships/tags" Target="../tags/tag497.xml"/><Relationship Id="rId114" Type="http://schemas.openxmlformats.org/officeDocument/2006/relationships/tags" Target="../tags/tag562.xml"/><Relationship Id="rId60" Type="http://schemas.openxmlformats.org/officeDocument/2006/relationships/tags" Target="../tags/tag508.xml"/><Relationship Id="rId81" Type="http://schemas.openxmlformats.org/officeDocument/2006/relationships/tags" Target="../tags/tag529.xml"/><Relationship Id="rId135" Type="http://schemas.openxmlformats.org/officeDocument/2006/relationships/tags" Target="../tags/tag583.xml"/><Relationship Id="rId156" Type="http://schemas.openxmlformats.org/officeDocument/2006/relationships/tags" Target="../tags/tag604.xml"/><Relationship Id="rId177" Type="http://schemas.openxmlformats.org/officeDocument/2006/relationships/chart" Target="../charts/chart15.xml"/></Relationships>
</file>

<file path=ppt/slides/_rels/slide16.xml.rels><?xml version="1.0" encoding="UTF-8" standalone="yes"?>
<Relationships xmlns="http://schemas.openxmlformats.org/package/2006/relationships"><Relationship Id="rId13" Type="http://schemas.openxmlformats.org/officeDocument/2006/relationships/tags" Target="../tags/tag626.xml"/><Relationship Id="rId18" Type="http://schemas.openxmlformats.org/officeDocument/2006/relationships/tags" Target="../tags/tag631.xml"/><Relationship Id="rId26" Type="http://schemas.openxmlformats.org/officeDocument/2006/relationships/tags" Target="../tags/tag639.xml"/><Relationship Id="rId39" Type="http://schemas.openxmlformats.org/officeDocument/2006/relationships/notesSlide" Target="../notesSlides/notesSlide15.xml"/><Relationship Id="rId21" Type="http://schemas.openxmlformats.org/officeDocument/2006/relationships/tags" Target="../tags/tag634.xml"/><Relationship Id="rId34" Type="http://schemas.openxmlformats.org/officeDocument/2006/relationships/tags" Target="../tags/tag647.xml"/><Relationship Id="rId42" Type="http://schemas.openxmlformats.org/officeDocument/2006/relationships/chart" Target="../charts/chart27.xml"/><Relationship Id="rId47" Type="http://schemas.openxmlformats.org/officeDocument/2006/relationships/hyperlink" Target="https://www.offgridai.us/" TargetMode="External"/><Relationship Id="rId50" Type="http://schemas.openxmlformats.org/officeDocument/2006/relationships/hyperlink" Target="https://www.gartner.com/en/newsroom/press-releases/2024-11-12-gartner-predicts-power-shortages-will-restrict-40-percent-of-ai-data-centers-by-20270" TargetMode="External"/><Relationship Id="rId7" Type="http://schemas.openxmlformats.org/officeDocument/2006/relationships/tags" Target="../tags/tag620.xml"/><Relationship Id="rId2" Type="http://schemas.openxmlformats.org/officeDocument/2006/relationships/tags" Target="../tags/tag615.xml"/><Relationship Id="rId16" Type="http://schemas.openxmlformats.org/officeDocument/2006/relationships/tags" Target="../tags/tag629.xml"/><Relationship Id="rId29" Type="http://schemas.openxmlformats.org/officeDocument/2006/relationships/tags" Target="../tags/tag642.xml"/><Relationship Id="rId11" Type="http://schemas.openxmlformats.org/officeDocument/2006/relationships/tags" Target="../tags/tag624.xml"/><Relationship Id="rId24" Type="http://schemas.openxmlformats.org/officeDocument/2006/relationships/tags" Target="../tags/tag637.xml"/><Relationship Id="rId32" Type="http://schemas.openxmlformats.org/officeDocument/2006/relationships/tags" Target="../tags/tag645.xml"/><Relationship Id="rId37" Type="http://schemas.openxmlformats.org/officeDocument/2006/relationships/tags" Target="../tags/tag650.xml"/><Relationship Id="rId40" Type="http://schemas.openxmlformats.org/officeDocument/2006/relationships/oleObject" Target="../embeddings/oleObject22.bin"/><Relationship Id="rId45" Type="http://schemas.openxmlformats.org/officeDocument/2006/relationships/hyperlink" Target="https://iea.blob.core.windows.net/assets/34eac603-ecf1-464f-b813-2ecceb8f81c2/EnergyandAI.pdf" TargetMode="External"/><Relationship Id="rId53" Type="http://schemas.openxmlformats.org/officeDocument/2006/relationships/hyperlink" Target="https://business.columbia.edu/insights/climate/cki" TargetMode="External"/><Relationship Id="rId5" Type="http://schemas.openxmlformats.org/officeDocument/2006/relationships/tags" Target="../tags/tag618.xml"/><Relationship Id="rId10" Type="http://schemas.openxmlformats.org/officeDocument/2006/relationships/tags" Target="../tags/tag623.xml"/><Relationship Id="rId19" Type="http://schemas.openxmlformats.org/officeDocument/2006/relationships/tags" Target="../tags/tag632.xml"/><Relationship Id="rId31" Type="http://schemas.openxmlformats.org/officeDocument/2006/relationships/tags" Target="../tags/tag644.xml"/><Relationship Id="rId44" Type="http://schemas.openxmlformats.org/officeDocument/2006/relationships/hyperlink" Target="https://www.energy.gov/eere/solar/federal-solar-tax-credits-businesses#:~:text=Solar%20systems%20that%20are%20placed,)%5B5%5D%20in%20size." TargetMode="External"/><Relationship Id="rId52" Type="http://schemas.openxmlformats.org/officeDocument/2006/relationships/hyperlink" Target="https://business.columbia.edu/faculty/people/gernot-wagner" TargetMode="External"/><Relationship Id="rId4" Type="http://schemas.openxmlformats.org/officeDocument/2006/relationships/tags" Target="../tags/tag617.xml"/><Relationship Id="rId9" Type="http://schemas.openxmlformats.org/officeDocument/2006/relationships/tags" Target="../tags/tag622.xml"/><Relationship Id="rId14" Type="http://schemas.openxmlformats.org/officeDocument/2006/relationships/tags" Target="../tags/tag627.xml"/><Relationship Id="rId22" Type="http://schemas.openxmlformats.org/officeDocument/2006/relationships/tags" Target="../tags/tag635.xml"/><Relationship Id="rId27" Type="http://schemas.openxmlformats.org/officeDocument/2006/relationships/tags" Target="../tags/tag640.xml"/><Relationship Id="rId30" Type="http://schemas.openxmlformats.org/officeDocument/2006/relationships/tags" Target="../tags/tag643.xml"/><Relationship Id="rId35" Type="http://schemas.openxmlformats.org/officeDocument/2006/relationships/tags" Target="../tags/tag648.xml"/><Relationship Id="rId43" Type="http://schemas.openxmlformats.org/officeDocument/2006/relationships/chart" Target="../charts/chart28.xml"/><Relationship Id="rId48" Type="http://schemas.openxmlformats.org/officeDocument/2006/relationships/hyperlink" Target="https://ember-energy.org/app/uploads/2025/04/Report-Global-Electricity-Review-2025.pdf" TargetMode="External"/><Relationship Id="rId8" Type="http://schemas.openxmlformats.org/officeDocument/2006/relationships/tags" Target="../tags/tag621.xml"/><Relationship Id="rId51" Type="http://schemas.openxmlformats.org/officeDocument/2006/relationships/hyperlink" Target="https://www.lastenergy.com/blog/smrs-colocation-data-centers" TargetMode="External"/><Relationship Id="rId3" Type="http://schemas.openxmlformats.org/officeDocument/2006/relationships/tags" Target="../tags/tag616.xml"/><Relationship Id="rId12" Type="http://schemas.openxmlformats.org/officeDocument/2006/relationships/tags" Target="../tags/tag625.xml"/><Relationship Id="rId17" Type="http://schemas.openxmlformats.org/officeDocument/2006/relationships/tags" Target="../tags/tag630.xml"/><Relationship Id="rId25" Type="http://schemas.openxmlformats.org/officeDocument/2006/relationships/tags" Target="../tags/tag638.xml"/><Relationship Id="rId33" Type="http://schemas.openxmlformats.org/officeDocument/2006/relationships/tags" Target="../tags/tag646.xml"/><Relationship Id="rId38" Type="http://schemas.openxmlformats.org/officeDocument/2006/relationships/slideLayout" Target="../slideLayouts/slideLayout7.xml"/><Relationship Id="rId46" Type="http://schemas.openxmlformats.org/officeDocument/2006/relationships/hyperlink" Target="https://iea.blob.core.windows.net/assets/0f028d5f-26b1-47ca-ad2a-5ca3103d070a/Electricity2025.pdf" TargetMode="External"/><Relationship Id="rId20" Type="http://schemas.openxmlformats.org/officeDocument/2006/relationships/tags" Target="../tags/tag633.xml"/><Relationship Id="rId41" Type="http://schemas.openxmlformats.org/officeDocument/2006/relationships/image" Target="../media/image15.emf"/><Relationship Id="rId1" Type="http://schemas.openxmlformats.org/officeDocument/2006/relationships/tags" Target="../tags/tag614.xml"/><Relationship Id="rId6" Type="http://schemas.openxmlformats.org/officeDocument/2006/relationships/tags" Target="../tags/tag619.xml"/><Relationship Id="rId15" Type="http://schemas.openxmlformats.org/officeDocument/2006/relationships/tags" Target="../tags/tag628.xml"/><Relationship Id="rId23" Type="http://schemas.openxmlformats.org/officeDocument/2006/relationships/tags" Target="../tags/tag636.xml"/><Relationship Id="rId28" Type="http://schemas.openxmlformats.org/officeDocument/2006/relationships/tags" Target="../tags/tag641.xml"/><Relationship Id="rId36" Type="http://schemas.openxmlformats.org/officeDocument/2006/relationships/tags" Target="../tags/tag649.xml"/><Relationship Id="rId49" Type="http://schemas.openxmlformats.org/officeDocument/2006/relationships/hyperlink" Target="https://www.bloomberg.com/professional/insights/webinar/bnef-data-centers-webinar/" TargetMode="External"/></Relationships>
</file>

<file path=ppt/slides/_rels/slide17.xml.rels><?xml version="1.0" encoding="UTF-8" standalone="yes"?>
<Relationships xmlns="http://schemas.openxmlformats.org/package/2006/relationships"><Relationship Id="rId3" Type="http://schemas.openxmlformats.org/officeDocument/2006/relationships/slideLayout" Target="../slideLayouts/slideLayout9.xml"/><Relationship Id="rId2" Type="http://schemas.openxmlformats.org/officeDocument/2006/relationships/tags" Target="../tags/tag652.xml"/><Relationship Id="rId1" Type="http://schemas.openxmlformats.org/officeDocument/2006/relationships/tags" Target="../tags/tag651.xml"/><Relationship Id="rId6" Type="http://schemas.openxmlformats.org/officeDocument/2006/relationships/image" Target="../media/image1.emf"/><Relationship Id="rId5" Type="http://schemas.openxmlformats.org/officeDocument/2006/relationships/oleObject" Target="../embeddings/oleObject23.bin"/><Relationship Id="rId4" Type="http://schemas.openxmlformats.org/officeDocument/2006/relationships/image" Target="../media/image23.jpeg"/></Relationships>
</file>

<file path=ppt/slides/_rels/slide18.xml.rels><?xml version="1.0" encoding="UTF-8" standalone="yes"?>
<Relationships xmlns="http://schemas.openxmlformats.org/package/2006/relationships"><Relationship Id="rId8" Type="http://schemas.openxmlformats.org/officeDocument/2006/relationships/slideLayout" Target="../slideLayouts/slideLayout7.xml"/><Relationship Id="rId13" Type="http://schemas.openxmlformats.org/officeDocument/2006/relationships/hyperlink" Target="https://www.energy.gov/eere/solar/federal-solar-tax-credits-businesses#:~:text=Solar%20systems%20that%20are%20placed,)%5B5%5D%20in%20size." TargetMode="External"/><Relationship Id="rId3" Type="http://schemas.openxmlformats.org/officeDocument/2006/relationships/tags" Target="../tags/tag655.xml"/><Relationship Id="rId7" Type="http://schemas.openxmlformats.org/officeDocument/2006/relationships/tags" Target="../tags/tag659.xml"/><Relationship Id="rId12" Type="http://schemas.openxmlformats.org/officeDocument/2006/relationships/image" Target="../media/image24.jpeg"/><Relationship Id="rId2" Type="http://schemas.openxmlformats.org/officeDocument/2006/relationships/tags" Target="../tags/tag654.xml"/><Relationship Id="rId1" Type="http://schemas.openxmlformats.org/officeDocument/2006/relationships/tags" Target="../tags/tag653.xml"/><Relationship Id="rId6" Type="http://schemas.openxmlformats.org/officeDocument/2006/relationships/tags" Target="../tags/tag658.xml"/><Relationship Id="rId11" Type="http://schemas.openxmlformats.org/officeDocument/2006/relationships/image" Target="../media/image15.emf"/><Relationship Id="rId5" Type="http://schemas.openxmlformats.org/officeDocument/2006/relationships/tags" Target="../tags/tag657.xml"/><Relationship Id="rId15" Type="http://schemas.openxmlformats.org/officeDocument/2006/relationships/hyperlink" Target="https://business.columbia.edu/insights/climate/cki" TargetMode="External"/><Relationship Id="rId10" Type="http://schemas.openxmlformats.org/officeDocument/2006/relationships/oleObject" Target="../embeddings/oleObject24.bin"/><Relationship Id="rId4" Type="http://schemas.openxmlformats.org/officeDocument/2006/relationships/tags" Target="../tags/tag656.xml"/><Relationship Id="rId9" Type="http://schemas.openxmlformats.org/officeDocument/2006/relationships/notesSlide" Target="../notesSlides/notesSlide16.xml"/><Relationship Id="rId14" Type="http://schemas.openxmlformats.org/officeDocument/2006/relationships/hyperlink" Target="https://business.columbia.edu/faculty/people/gernot-wagner" TargetMode="External"/></Relationships>
</file>

<file path=ppt/slides/_rels/slide19.xml.rels><?xml version="1.0" encoding="UTF-8" standalone="yes"?>
<Relationships xmlns="http://schemas.openxmlformats.org/package/2006/relationships"><Relationship Id="rId8" Type="http://schemas.openxmlformats.org/officeDocument/2006/relationships/hyperlink" Target="https://www.nei.org/news/2015/land-needs-for-wind-solar-dwarf-nuclear-plants" TargetMode="External"/><Relationship Id="rId13" Type="http://schemas.openxmlformats.org/officeDocument/2006/relationships/hyperlink" Target="https://business.columbia.edu/faculty/people/gernot-wagner" TargetMode="External"/><Relationship Id="rId3" Type="http://schemas.openxmlformats.org/officeDocument/2006/relationships/slideLayout" Target="../slideLayouts/slideLayout18.xml"/><Relationship Id="rId7" Type="http://schemas.openxmlformats.org/officeDocument/2006/relationships/hyperlink" Target="https://energy.ec.europa.eu/topics/nuclear-energy/small-modular-reactors/small-modular-reactors-explained_en" TargetMode="External"/><Relationship Id="rId12" Type="http://schemas.openxmlformats.org/officeDocument/2006/relationships/hyperlink" Target="https://www.cnbc.com/2024/11/30/ge-vernova-plans-for-small-nuclear-plants-across-the-developed-world.html#:~:text=GE%20Vernova's%20SMR%2C%20the%20BWRX,large%20nuclear%20plant%2C%20Holmes%20said" TargetMode="External"/><Relationship Id="rId2" Type="http://schemas.openxmlformats.org/officeDocument/2006/relationships/tags" Target="../tags/tag661.xml"/><Relationship Id="rId16" Type="http://schemas.openxmlformats.org/officeDocument/2006/relationships/image" Target="../media/image26.jpeg"/><Relationship Id="rId1" Type="http://schemas.openxmlformats.org/officeDocument/2006/relationships/tags" Target="../tags/tag660.xml"/><Relationship Id="rId6" Type="http://schemas.openxmlformats.org/officeDocument/2006/relationships/image" Target="../media/image17.emf"/><Relationship Id="rId11" Type="http://schemas.openxmlformats.org/officeDocument/2006/relationships/hyperlink" Target="https://holtecinternational.com/products-and-services/smr/faqs/#:~:text=An%20SMR%2D300%20installation%20takes,typically%20necessary%20for%20larger%20reactors." TargetMode="External"/><Relationship Id="rId5" Type="http://schemas.openxmlformats.org/officeDocument/2006/relationships/oleObject" Target="../embeddings/oleObject25.bin"/><Relationship Id="rId15" Type="http://schemas.openxmlformats.org/officeDocument/2006/relationships/image" Target="../media/image25.jpeg"/><Relationship Id="rId10" Type="http://schemas.openxmlformats.org/officeDocument/2006/relationships/hyperlink" Target="https://www.statista.com/statistics/712841/median-construction-time-for-reactors-since-1981/" TargetMode="External"/><Relationship Id="rId4" Type="http://schemas.openxmlformats.org/officeDocument/2006/relationships/notesSlide" Target="../notesSlides/notesSlide17.xml"/><Relationship Id="rId9" Type="http://schemas.openxmlformats.org/officeDocument/2006/relationships/hyperlink" Target="https://www.iaea.org/newscenter/news/what-are-small-modular-reactors-smrs" TargetMode="External"/><Relationship Id="rId14" Type="http://schemas.openxmlformats.org/officeDocument/2006/relationships/hyperlink" Target="https://business.columbia.edu/insights/climate/cki" TargetMode="External"/></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9.xml"/><Relationship Id="rId1" Type="http://schemas.openxmlformats.org/officeDocument/2006/relationships/tags" Target="../tags/tag54.xml"/><Relationship Id="rId6" Type="http://schemas.openxmlformats.org/officeDocument/2006/relationships/image" Target="../media/image12.emf"/><Relationship Id="rId5" Type="http://schemas.openxmlformats.org/officeDocument/2006/relationships/oleObject" Target="../embeddings/oleObject8.bin"/><Relationship Id="rId4" Type="http://schemas.openxmlformats.org/officeDocument/2006/relationships/image" Target="../media/image11.jpeg"/></Relationships>
</file>

<file path=ppt/slides/_rels/slide20.xml.rels><?xml version="1.0" encoding="UTF-8" standalone="yes"?>
<Relationships xmlns="http://schemas.openxmlformats.org/package/2006/relationships"><Relationship Id="rId8" Type="http://schemas.openxmlformats.org/officeDocument/2006/relationships/hyperlink" Target="https://www.energy.gov/ne/articles/nuclear-101-how-does-nuclear-reactor-work#:~:text=The%20water%20in%20the%20core,and%20the%20process%20is%20repeated." TargetMode="External"/><Relationship Id="rId3" Type="http://schemas.openxmlformats.org/officeDocument/2006/relationships/tags" Target="../tags/tag664.xml"/><Relationship Id="rId7" Type="http://schemas.openxmlformats.org/officeDocument/2006/relationships/hyperlink" Target="https://www.energy.gov/eere/solar/federal-solar-tax-credits-businesses#:~:text=Solar%20systems%20that%20are%20placed,)%5B5%5D%20in%20size." TargetMode="External"/><Relationship Id="rId12" Type="http://schemas.openxmlformats.org/officeDocument/2006/relationships/hyperlink" Target="https://business.columbia.edu/insights/climate/cki" TargetMode="External"/><Relationship Id="rId2" Type="http://schemas.openxmlformats.org/officeDocument/2006/relationships/tags" Target="../tags/tag663.xml"/><Relationship Id="rId1" Type="http://schemas.openxmlformats.org/officeDocument/2006/relationships/tags" Target="../tags/tag662.xml"/><Relationship Id="rId6" Type="http://schemas.openxmlformats.org/officeDocument/2006/relationships/oleObject" Target="../embeddings/oleObject26.bin"/><Relationship Id="rId11" Type="http://schemas.openxmlformats.org/officeDocument/2006/relationships/hyperlink" Target="https://business.columbia.edu/faculty/people/gernot-wagner" TargetMode="External"/><Relationship Id="rId5" Type="http://schemas.openxmlformats.org/officeDocument/2006/relationships/notesSlide" Target="../notesSlides/notesSlide18.xml"/><Relationship Id="rId10" Type="http://schemas.openxmlformats.org/officeDocument/2006/relationships/hyperlink" Target="https://inl.gov/trending-topics/small-modular-reactors/" TargetMode="External"/><Relationship Id="rId4" Type="http://schemas.openxmlformats.org/officeDocument/2006/relationships/slideLayout" Target="../slideLayouts/slideLayout18.xml"/><Relationship Id="rId9" Type="http://schemas.openxmlformats.org/officeDocument/2006/relationships/hyperlink" Target="https://www.oecd-nea.org/jcms/pl_26297/the-nea-small-modular-reactor-smr-strategy" TargetMode="External"/></Relationships>
</file>

<file path=ppt/slides/_rels/slide21.xml.rels><?xml version="1.0" encoding="UTF-8" standalone="yes"?>
<Relationships xmlns="http://schemas.openxmlformats.org/package/2006/relationships"><Relationship Id="rId8" Type="http://schemas.openxmlformats.org/officeDocument/2006/relationships/hyperlink" Target="https://world-nuclear.org/information-library/nuclear-fuel-cycle/nuclear-power-reactors/nuclear-power-reactors?utm_source=chatgpt.com" TargetMode="External"/><Relationship Id="rId3" Type="http://schemas.openxmlformats.org/officeDocument/2006/relationships/slideLayout" Target="../slideLayouts/slideLayout18.xml"/><Relationship Id="rId7" Type="http://schemas.openxmlformats.org/officeDocument/2006/relationships/hyperlink" Target="https://www.theiet.org/media/8809/nuclear-reactor-types.pdf?" TargetMode="External"/><Relationship Id="rId2" Type="http://schemas.openxmlformats.org/officeDocument/2006/relationships/tags" Target="../tags/tag666.xml"/><Relationship Id="rId1" Type="http://schemas.openxmlformats.org/officeDocument/2006/relationships/tags" Target="../tags/tag665.xml"/><Relationship Id="rId6" Type="http://schemas.openxmlformats.org/officeDocument/2006/relationships/hyperlink" Target="https://www.energy.gov/eere/solar/federal-solar-tax-credits-businesses#:~:text=Solar%20systems%20that%20are%20placed,)%5B5%5D%20in%20size." TargetMode="External"/><Relationship Id="rId11" Type="http://schemas.openxmlformats.org/officeDocument/2006/relationships/hyperlink" Target="https://business.columbia.edu/insights/climate/cki" TargetMode="External"/><Relationship Id="rId5" Type="http://schemas.openxmlformats.org/officeDocument/2006/relationships/oleObject" Target="../embeddings/oleObject27.bin"/><Relationship Id="rId10" Type="http://schemas.openxmlformats.org/officeDocument/2006/relationships/hyperlink" Target="https://business.columbia.edu/faculty/people/gernot-wagner" TargetMode="External"/><Relationship Id="rId4" Type="http://schemas.openxmlformats.org/officeDocument/2006/relationships/notesSlide" Target="../notesSlides/notesSlide19.xml"/><Relationship Id="rId9" Type="http://schemas.openxmlformats.org/officeDocument/2006/relationships/hyperlink" Target="https://www-pub.iaea.org/MTCD/Publications/PDF/TE-2027_web.pdf" TargetMode="External"/></Relationships>
</file>

<file path=ppt/slides/_rels/slide22.xml.rels><?xml version="1.0" encoding="UTF-8" standalone="yes"?>
<Relationships xmlns="http://schemas.openxmlformats.org/package/2006/relationships"><Relationship Id="rId8" Type="http://schemas.openxmlformats.org/officeDocument/2006/relationships/hyperlink" Target="http://www-pub.iaea.org/mtcd/publications/pdf/te_1645_cd/pdf/tecdoc_1645.pdf" TargetMode="External"/><Relationship Id="rId13" Type="http://schemas.openxmlformats.org/officeDocument/2006/relationships/hyperlink" Target="https://www.gen-4.org/generation-iv-criteria-and-technologies/molten-salt-reactors-msr" TargetMode="External"/><Relationship Id="rId18" Type="http://schemas.openxmlformats.org/officeDocument/2006/relationships/hyperlink" Target="https://business.columbia.edu/insights/climate/cki" TargetMode="External"/><Relationship Id="rId3" Type="http://schemas.openxmlformats.org/officeDocument/2006/relationships/slideLayout" Target="../slideLayouts/slideLayout34.xml"/><Relationship Id="rId7" Type="http://schemas.openxmlformats.org/officeDocument/2006/relationships/hyperlink" Target="https://www.energy.gov/sites/prod/files/2016/03/f30/QTR2015-4J-High-Temperature-Reactors.pdf" TargetMode="External"/><Relationship Id="rId12" Type="http://schemas.openxmlformats.org/officeDocument/2006/relationships/hyperlink" Target="https://world-nuclear.org/information-library/current-and-future-generation/molten-salt-reactors" TargetMode="External"/><Relationship Id="rId17" Type="http://schemas.openxmlformats.org/officeDocument/2006/relationships/hyperlink" Target="https://business.columbia.edu/faculty/people/gernot-wagner" TargetMode="External"/><Relationship Id="rId2" Type="http://schemas.openxmlformats.org/officeDocument/2006/relationships/tags" Target="../tags/tag668.xml"/><Relationship Id="rId16" Type="http://schemas.openxmlformats.org/officeDocument/2006/relationships/hyperlink" Target="https://world-nuclear.org/images/articles/Pocket%20Guide%20Reactors.pdf" TargetMode="External"/><Relationship Id="rId1" Type="http://schemas.openxmlformats.org/officeDocument/2006/relationships/tags" Target="../tags/tag667.xml"/><Relationship Id="rId6" Type="http://schemas.openxmlformats.org/officeDocument/2006/relationships/hyperlink" Target="https://www.energy.gov/eere/solar/federal-solar-tax-credits-businesses#:~:text=Solar%20systems%20that%20are%20placed,)%5B5%5D%20in%20size." TargetMode="External"/><Relationship Id="rId11" Type="http://schemas.openxmlformats.org/officeDocument/2006/relationships/hyperlink" Target="https://www.iaea.org/topics/molten-salt-reactors" TargetMode="External"/><Relationship Id="rId5" Type="http://schemas.openxmlformats.org/officeDocument/2006/relationships/oleObject" Target="../embeddings/oleObject28.bin"/><Relationship Id="rId15" Type="http://schemas.openxmlformats.org/officeDocument/2006/relationships/hyperlink" Target="https://www.moltexenergy.com/moltex-demonstrates-reactors-unique-capability-to-consume-nuclear-waste-and-close-the-fuel-cycle/" TargetMode="External"/><Relationship Id="rId10" Type="http://schemas.openxmlformats.org/officeDocument/2006/relationships/hyperlink" Target="https://www.terrestrialenergy.com/technology/molten-salt-reactor" TargetMode="External"/><Relationship Id="rId4" Type="http://schemas.openxmlformats.org/officeDocument/2006/relationships/notesSlide" Target="../notesSlides/notesSlide20.xml"/><Relationship Id="rId9" Type="http://schemas.openxmlformats.org/officeDocument/2006/relationships/hyperlink" Target="https://inldigitallibrary.inl.gov/sites/sti/sti/6531061.pdf" TargetMode="External"/><Relationship Id="rId14" Type="http://schemas.openxmlformats.org/officeDocument/2006/relationships/hyperlink" Target="https://www.pnnl.gov/main/publications/external/technical_reports/PNNL-30739.pdf" TargetMode="External"/></Relationships>
</file>

<file path=ppt/slides/_rels/slide23.xml.rels><?xml version="1.0" encoding="UTF-8" standalone="yes"?>
<Relationships xmlns="http://schemas.openxmlformats.org/package/2006/relationships"><Relationship Id="rId13" Type="http://schemas.openxmlformats.org/officeDocument/2006/relationships/tags" Target="../tags/tag681.xml"/><Relationship Id="rId18" Type="http://schemas.openxmlformats.org/officeDocument/2006/relationships/tags" Target="../tags/tag686.xml"/><Relationship Id="rId26" Type="http://schemas.openxmlformats.org/officeDocument/2006/relationships/tags" Target="../tags/tag694.xml"/><Relationship Id="rId39" Type="http://schemas.openxmlformats.org/officeDocument/2006/relationships/hyperlink" Target="https://link.springer.com/content/pdf/10.1007/978-3-658-25987-7_11.pdf" TargetMode="External"/><Relationship Id="rId21" Type="http://schemas.openxmlformats.org/officeDocument/2006/relationships/tags" Target="../tags/tag689.xml"/><Relationship Id="rId34" Type="http://schemas.openxmlformats.org/officeDocument/2006/relationships/hyperlink" Target="https://www.energypolicy.columbia.edu/the-uncertain-costs-of-new-nuclear-reactors-what-study-estimates-reveal-about-the-potential-for-nuclear-in-a-decarbonizing-world/" TargetMode="External"/><Relationship Id="rId42" Type="http://schemas.openxmlformats.org/officeDocument/2006/relationships/chart" Target="../charts/chart29.xml"/><Relationship Id="rId7" Type="http://schemas.openxmlformats.org/officeDocument/2006/relationships/tags" Target="../tags/tag675.xml"/><Relationship Id="rId2" Type="http://schemas.openxmlformats.org/officeDocument/2006/relationships/tags" Target="../tags/tag670.xml"/><Relationship Id="rId16" Type="http://schemas.openxmlformats.org/officeDocument/2006/relationships/tags" Target="../tags/tag684.xml"/><Relationship Id="rId29" Type="http://schemas.openxmlformats.org/officeDocument/2006/relationships/oleObject" Target="../embeddings/oleObject29.bin"/><Relationship Id="rId1" Type="http://schemas.openxmlformats.org/officeDocument/2006/relationships/tags" Target="../tags/tag669.xml"/><Relationship Id="rId6" Type="http://schemas.openxmlformats.org/officeDocument/2006/relationships/tags" Target="../tags/tag674.xml"/><Relationship Id="rId11" Type="http://schemas.openxmlformats.org/officeDocument/2006/relationships/tags" Target="../tags/tag679.xml"/><Relationship Id="rId24" Type="http://schemas.openxmlformats.org/officeDocument/2006/relationships/tags" Target="../tags/tag692.xml"/><Relationship Id="rId32" Type="http://schemas.openxmlformats.org/officeDocument/2006/relationships/hyperlink" Target="https://world-nuclear.org/information-library/economic-aspects/economics-of-nuclear-power" TargetMode="External"/><Relationship Id="rId37" Type="http://schemas.openxmlformats.org/officeDocument/2006/relationships/hyperlink" Target="https://www.reuters.com/world/china/china-starts-up-worlds-first-fourth-generation-nuclear-reactor-2023-12-06/" TargetMode="External"/><Relationship Id="rId40" Type="http://schemas.openxmlformats.org/officeDocument/2006/relationships/hyperlink" Target="https://business.columbia.edu/faculty/people/gernot-wagner" TargetMode="External"/><Relationship Id="rId45" Type="http://schemas.openxmlformats.org/officeDocument/2006/relationships/chart" Target="../charts/chart32.xml"/><Relationship Id="rId5" Type="http://schemas.openxmlformats.org/officeDocument/2006/relationships/tags" Target="../tags/tag673.xml"/><Relationship Id="rId15" Type="http://schemas.openxmlformats.org/officeDocument/2006/relationships/tags" Target="../tags/tag683.xml"/><Relationship Id="rId23" Type="http://schemas.openxmlformats.org/officeDocument/2006/relationships/tags" Target="../tags/tag691.xml"/><Relationship Id="rId28" Type="http://schemas.openxmlformats.org/officeDocument/2006/relationships/notesSlide" Target="../notesSlides/notesSlide21.xml"/><Relationship Id="rId36" Type="http://schemas.openxmlformats.org/officeDocument/2006/relationships/hyperlink" Target="https://www.cleantech.com/advanced-nuclear-fissions-role-in-the-energy-transition/" TargetMode="External"/><Relationship Id="rId10" Type="http://schemas.openxmlformats.org/officeDocument/2006/relationships/tags" Target="../tags/tag678.xml"/><Relationship Id="rId19" Type="http://schemas.openxmlformats.org/officeDocument/2006/relationships/tags" Target="../tags/tag687.xml"/><Relationship Id="rId31" Type="http://schemas.openxmlformats.org/officeDocument/2006/relationships/hyperlink" Target="https://globalenergymonitor.org/projects/global-nuclear-power-tracker/" TargetMode="External"/><Relationship Id="rId44" Type="http://schemas.openxmlformats.org/officeDocument/2006/relationships/chart" Target="../charts/chart31.xml"/><Relationship Id="rId4" Type="http://schemas.openxmlformats.org/officeDocument/2006/relationships/tags" Target="../tags/tag672.xml"/><Relationship Id="rId9" Type="http://schemas.openxmlformats.org/officeDocument/2006/relationships/tags" Target="../tags/tag677.xml"/><Relationship Id="rId14" Type="http://schemas.openxmlformats.org/officeDocument/2006/relationships/tags" Target="../tags/tag682.xml"/><Relationship Id="rId22" Type="http://schemas.openxmlformats.org/officeDocument/2006/relationships/tags" Target="../tags/tag690.xml"/><Relationship Id="rId27" Type="http://schemas.openxmlformats.org/officeDocument/2006/relationships/slideLayout" Target="../slideLayouts/slideLayout34.xml"/><Relationship Id="rId30" Type="http://schemas.openxmlformats.org/officeDocument/2006/relationships/hyperlink" Target="https://www.energy.gov/eere/solar/federal-solar-tax-credits-businesses#:~:text=Solar%20systems%20that%20are%20placed,)%5B5%5D%20in%20size." TargetMode="External"/><Relationship Id="rId35" Type="http://schemas.openxmlformats.org/officeDocument/2006/relationships/hyperlink" Target="https://www.energy.gov/" TargetMode="External"/><Relationship Id="rId43" Type="http://schemas.openxmlformats.org/officeDocument/2006/relationships/chart" Target="../charts/chart30.xml"/><Relationship Id="rId8" Type="http://schemas.openxmlformats.org/officeDocument/2006/relationships/tags" Target="../tags/tag676.xml"/><Relationship Id="rId3" Type="http://schemas.openxmlformats.org/officeDocument/2006/relationships/tags" Target="../tags/tag671.xml"/><Relationship Id="rId12" Type="http://schemas.openxmlformats.org/officeDocument/2006/relationships/tags" Target="../tags/tag680.xml"/><Relationship Id="rId17" Type="http://schemas.openxmlformats.org/officeDocument/2006/relationships/tags" Target="../tags/tag685.xml"/><Relationship Id="rId25" Type="http://schemas.openxmlformats.org/officeDocument/2006/relationships/tags" Target="../tags/tag693.xml"/><Relationship Id="rId33" Type="http://schemas.openxmlformats.org/officeDocument/2006/relationships/hyperlink" Target="https://world-nuclear.org/information-library/nuclear-fuel-cycle/nuclear-power-reactors/advanced-nuclear-power-reactors" TargetMode="External"/><Relationship Id="rId38" Type="http://schemas.openxmlformats.org/officeDocument/2006/relationships/hyperlink" Target="https://web.mit.edu/kshirvan/www/research/ANP201%20TR%20CANES.pdf" TargetMode="External"/><Relationship Id="rId46" Type="http://schemas.openxmlformats.org/officeDocument/2006/relationships/chart" Target="../charts/chart33.xml"/><Relationship Id="rId20" Type="http://schemas.openxmlformats.org/officeDocument/2006/relationships/tags" Target="../tags/tag688.xml"/><Relationship Id="rId41" Type="http://schemas.openxmlformats.org/officeDocument/2006/relationships/hyperlink" Target="https://business.columbia.edu/insights/climate/cki" TargetMode="External"/></Relationships>
</file>

<file path=ppt/slides/_rels/slide24.xml.rels><?xml version="1.0" encoding="UTF-8" standalone="yes"?>
<Relationships xmlns="http://schemas.openxmlformats.org/package/2006/relationships"><Relationship Id="rId13" Type="http://schemas.openxmlformats.org/officeDocument/2006/relationships/tags" Target="../tags/tag707.xml"/><Relationship Id="rId18" Type="http://schemas.openxmlformats.org/officeDocument/2006/relationships/tags" Target="../tags/tag712.xml"/><Relationship Id="rId26" Type="http://schemas.openxmlformats.org/officeDocument/2006/relationships/tags" Target="../tags/tag720.xml"/><Relationship Id="rId39" Type="http://schemas.openxmlformats.org/officeDocument/2006/relationships/oleObject" Target="../embeddings/oleObject30.bin"/><Relationship Id="rId21" Type="http://schemas.openxmlformats.org/officeDocument/2006/relationships/tags" Target="../tags/tag715.xml"/><Relationship Id="rId34" Type="http://schemas.openxmlformats.org/officeDocument/2006/relationships/tags" Target="../tags/tag728.xml"/><Relationship Id="rId42" Type="http://schemas.openxmlformats.org/officeDocument/2006/relationships/hyperlink" Target="https://www.hydrogeninsight.com/electrolysers/nuclear-hydrogen-makes-a-lot-of-intellectual-sense-us-energy-loans-head/2-1-1527866?zephr_sso_ott=gm1Ps9" TargetMode="External"/><Relationship Id="rId47" Type="http://schemas.openxmlformats.org/officeDocument/2006/relationships/hyperlink" Target="https://www.ctvc.co/final-hydrogen-tax-credits-get-greenlight-228/" TargetMode="External"/><Relationship Id="rId50" Type="http://schemas.openxmlformats.org/officeDocument/2006/relationships/hyperlink" Target="https://business.columbia.edu/insights/climate/cki" TargetMode="External"/><Relationship Id="rId7" Type="http://schemas.openxmlformats.org/officeDocument/2006/relationships/tags" Target="../tags/tag701.xml"/><Relationship Id="rId2" Type="http://schemas.openxmlformats.org/officeDocument/2006/relationships/tags" Target="../tags/tag696.xml"/><Relationship Id="rId16" Type="http://schemas.openxmlformats.org/officeDocument/2006/relationships/tags" Target="../tags/tag710.xml"/><Relationship Id="rId29" Type="http://schemas.openxmlformats.org/officeDocument/2006/relationships/tags" Target="../tags/tag723.xml"/><Relationship Id="rId11" Type="http://schemas.openxmlformats.org/officeDocument/2006/relationships/tags" Target="../tags/tag705.xml"/><Relationship Id="rId24" Type="http://schemas.openxmlformats.org/officeDocument/2006/relationships/tags" Target="../tags/tag718.xml"/><Relationship Id="rId32" Type="http://schemas.openxmlformats.org/officeDocument/2006/relationships/tags" Target="../tags/tag726.xml"/><Relationship Id="rId37" Type="http://schemas.openxmlformats.org/officeDocument/2006/relationships/slideLayout" Target="../slideLayouts/slideLayout34.xml"/><Relationship Id="rId40" Type="http://schemas.openxmlformats.org/officeDocument/2006/relationships/hyperlink" Target="https://www.energy.gov/eere/solar/federal-solar-tax-credits-businesses#:~:text=Solar%20systems%20that%20are%20placed,)%5B5%5D%20in%20size." TargetMode="External"/><Relationship Id="rId45" Type="http://schemas.openxmlformats.org/officeDocument/2006/relationships/hyperlink" Target="https://www.hydrogen.energy.gov/docs/hydrogenprogramlibraries/pdfs/20006-production-cost-high-temperature-electrolysis.pdf?Status=Master" TargetMode="External"/><Relationship Id="rId53" Type="http://schemas.openxmlformats.org/officeDocument/2006/relationships/chart" Target="../charts/chart36.xml"/><Relationship Id="rId5" Type="http://schemas.openxmlformats.org/officeDocument/2006/relationships/tags" Target="../tags/tag699.xml"/><Relationship Id="rId10" Type="http://schemas.openxmlformats.org/officeDocument/2006/relationships/tags" Target="../tags/tag704.xml"/><Relationship Id="rId19" Type="http://schemas.openxmlformats.org/officeDocument/2006/relationships/tags" Target="../tags/tag713.xml"/><Relationship Id="rId31" Type="http://schemas.openxmlformats.org/officeDocument/2006/relationships/tags" Target="../tags/tag725.xml"/><Relationship Id="rId44" Type="http://schemas.openxmlformats.org/officeDocument/2006/relationships/hyperlink" Target="https://world-nuclear.org/information-library/energy-and-the-environment/hydrogen-production-and-uses" TargetMode="External"/><Relationship Id="rId52" Type="http://schemas.openxmlformats.org/officeDocument/2006/relationships/chart" Target="../charts/chart35.xml"/><Relationship Id="rId4" Type="http://schemas.openxmlformats.org/officeDocument/2006/relationships/tags" Target="../tags/tag698.xml"/><Relationship Id="rId9" Type="http://schemas.openxmlformats.org/officeDocument/2006/relationships/tags" Target="../tags/tag703.xml"/><Relationship Id="rId14" Type="http://schemas.openxmlformats.org/officeDocument/2006/relationships/tags" Target="../tags/tag708.xml"/><Relationship Id="rId22" Type="http://schemas.openxmlformats.org/officeDocument/2006/relationships/tags" Target="../tags/tag716.xml"/><Relationship Id="rId27" Type="http://schemas.openxmlformats.org/officeDocument/2006/relationships/tags" Target="../tags/tag721.xml"/><Relationship Id="rId30" Type="http://schemas.openxmlformats.org/officeDocument/2006/relationships/tags" Target="../tags/tag724.xml"/><Relationship Id="rId35" Type="http://schemas.openxmlformats.org/officeDocument/2006/relationships/tags" Target="../tags/tag729.xml"/><Relationship Id="rId43" Type="http://schemas.openxmlformats.org/officeDocument/2006/relationships/hyperlink" Target="https://www.belfercenter.org/research-analysis/colors-hydrogen" TargetMode="External"/><Relationship Id="rId48" Type="http://schemas.openxmlformats.org/officeDocument/2006/relationships/hyperlink" Target="https://www.lazard.com/media/xemfey0k/lazards-lcoeplus-june-2024-_vf.pdf" TargetMode="External"/><Relationship Id="rId8" Type="http://schemas.openxmlformats.org/officeDocument/2006/relationships/tags" Target="../tags/tag702.xml"/><Relationship Id="rId51" Type="http://schemas.openxmlformats.org/officeDocument/2006/relationships/chart" Target="../charts/chart34.xml"/><Relationship Id="rId3" Type="http://schemas.openxmlformats.org/officeDocument/2006/relationships/tags" Target="../tags/tag697.xml"/><Relationship Id="rId12" Type="http://schemas.openxmlformats.org/officeDocument/2006/relationships/tags" Target="../tags/tag706.xml"/><Relationship Id="rId17" Type="http://schemas.openxmlformats.org/officeDocument/2006/relationships/tags" Target="../tags/tag711.xml"/><Relationship Id="rId25" Type="http://schemas.openxmlformats.org/officeDocument/2006/relationships/tags" Target="../tags/tag719.xml"/><Relationship Id="rId33" Type="http://schemas.openxmlformats.org/officeDocument/2006/relationships/tags" Target="../tags/tag727.xml"/><Relationship Id="rId38" Type="http://schemas.openxmlformats.org/officeDocument/2006/relationships/notesSlide" Target="../notesSlides/notesSlide22.xml"/><Relationship Id="rId46" Type="http://schemas.openxmlformats.org/officeDocument/2006/relationships/hyperlink" Target="https://iea.blob.core.windows.net/assets/89c1e382-dc59-46ca-aa47-9f7d41531ab5/GlobalHydrogenReview2024.pdf" TargetMode="External"/><Relationship Id="rId20" Type="http://schemas.openxmlformats.org/officeDocument/2006/relationships/tags" Target="../tags/tag714.xml"/><Relationship Id="rId41" Type="http://schemas.openxmlformats.org/officeDocument/2006/relationships/hyperlink" Target="https://www.nationalgrid.com/stories/energy-explained/hydrogen-colour-spectrum" TargetMode="External"/><Relationship Id="rId1" Type="http://schemas.openxmlformats.org/officeDocument/2006/relationships/tags" Target="../tags/tag695.xml"/><Relationship Id="rId6" Type="http://schemas.openxmlformats.org/officeDocument/2006/relationships/tags" Target="../tags/tag700.xml"/><Relationship Id="rId15" Type="http://schemas.openxmlformats.org/officeDocument/2006/relationships/tags" Target="../tags/tag709.xml"/><Relationship Id="rId23" Type="http://schemas.openxmlformats.org/officeDocument/2006/relationships/tags" Target="../tags/tag717.xml"/><Relationship Id="rId28" Type="http://schemas.openxmlformats.org/officeDocument/2006/relationships/tags" Target="../tags/tag722.xml"/><Relationship Id="rId36" Type="http://schemas.openxmlformats.org/officeDocument/2006/relationships/tags" Target="../tags/tag730.xml"/><Relationship Id="rId49" Type="http://schemas.openxmlformats.org/officeDocument/2006/relationships/hyperlink" Target="https://business.columbia.edu/faculty/people/gernot-wagner" TargetMode="External"/></Relationships>
</file>

<file path=ppt/slides/_rels/slide25.xml.rels><?xml version="1.0" encoding="UTF-8" standalone="yes"?>
<Relationships xmlns="http://schemas.openxmlformats.org/package/2006/relationships"><Relationship Id="rId8" Type="http://schemas.openxmlformats.org/officeDocument/2006/relationships/slideLayout" Target="../slideLayouts/slideLayout7.xml"/><Relationship Id="rId13" Type="http://schemas.openxmlformats.org/officeDocument/2006/relationships/hyperlink" Target="https://www.businesswire.com/news/home/20241001700233/en/TerraPower-Isotopes-Brings-Actinium-225-to-Market?utm_source=chatgpt.com" TargetMode="External"/><Relationship Id="rId18" Type="http://schemas.openxmlformats.org/officeDocument/2006/relationships/hyperlink" Target="https://business.columbia.edu/insights/climate/cki" TargetMode="External"/><Relationship Id="rId3" Type="http://schemas.openxmlformats.org/officeDocument/2006/relationships/tags" Target="../tags/tag733.xml"/><Relationship Id="rId21" Type="http://schemas.openxmlformats.org/officeDocument/2006/relationships/chart" Target="../charts/chart37.xml"/><Relationship Id="rId7" Type="http://schemas.openxmlformats.org/officeDocument/2006/relationships/tags" Target="../tags/tag737.xml"/><Relationship Id="rId12" Type="http://schemas.openxmlformats.org/officeDocument/2006/relationships/hyperlink" Target="https://www.terrapower.com/about/" TargetMode="External"/><Relationship Id="rId17" Type="http://schemas.openxmlformats.org/officeDocument/2006/relationships/hyperlink" Target="https://business.columbia.edu/faculty/people/gernot-wagner" TargetMode="External"/><Relationship Id="rId2" Type="http://schemas.openxmlformats.org/officeDocument/2006/relationships/tags" Target="../tags/tag732.xml"/><Relationship Id="rId16" Type="http://schemas.openxmlformats.org/officeDocument/2006/relationships/hyperlink" Target="https://neutronbytes.com/2019/01/06/terrapower-to-leave-china-but-bill-gates-is-still-in-the-game/" TargetMode="External"/><Relationship Id="rId20" Type="http://schemas.openxmlformats.org/officeDocument/2006/relationships/image" Target="../media/image28.jpeg"/><Relationship Id="rId1" Type="http://schemas.openxmlformats.org/officeDocument/2006/relationships/tags" Target="../tags/tag731.xml"/><Relationship Id="rId6" Type="http://schemas.openxmlformats.org/officeDocument/2006/relationships/tags" Target="../tags/tag736.xml"/><Relationship Id="rId11" Type="http://schemas.openxmlformats.org/officeDocument/2006/relationships/image" Target="../media/image12.emf"/><Relationship Id="rId5" Type="http://schemas.openxmlformats.org/officeDocument/2006/relationships/tags" Target="../tags/tag735.xml"/><Relationship Id="rId15" Type="http://schemas.openxmlformats.org/officeDocument/2006/relationships/hyperlink" Target="https://world-nuclear-news.org/Articles/TerraPower,-CNNC-team-up-on-travelling-wave-reacto" TargetMode="External"/><Relationship Id="rId10" Type="http://schemas.openxmlformats.org/officeDocument/2006/relationships/oleObject" Target="../embeddings/oleObject31.bin"/><Relationship Id="rId19" Type="http://schemas.openxmlformats.org/officeDocument/2006/relationships/image" Target="../media/image27.png"/><Relationship Id="rId4" Type="http://schemas.openxmlformats.org/officeDocument/2006/relationships/tags" Target="../tags/tag734.xml"/><Relationship Id="rId9" Type="http://schemas.openxmlformats.org/officeDocument/2006/relationships/notesSlide" Target="../notesSlides/notesSlide23.xml"/><Relationship Id="rId14" Type="http://schemas.openxmlformats.org/officeDocument/2006/relationships/hyperlink" Target="https://www.reuters.com/business/energy/bill-gates-4-bln-high-tech-nuclear-reactor-set-wyoming-coal-site-2021-11-17/" TargetMode="External"/></Relationships>
</file>

<file path=ppt/slides/_rels/slide26.xml.rels><?xml version="1.0" encoding="UTF-8" standalone="yes"?>
<Relationships xmlns="http://schemas.openxmlformats.org/package/2006/relationships"><Relationship Id="rId3" Type="http://schemas.openxmlformats.org/officeDocument/2006/relationships/slideLayout" Target="../slideLayouts/slideLayout9.xml"/><Relationship Id="rId2" Type="http://schemas.openxmlformats.org/officeDocument/2006/relationships/tags" Target="../tags/tag739.xml"/><Relationship Id="rId1" Type="http://schemas.openxmlformats.org/officeDocument/2006/relationships/tags" Target="../tags/tag738.xml"/><Relationship Id="rId6" Type="http://schemas.openxmlformats.org/officeDocument/2006/relationships/image" Target="../media/image1.emf"/><Relationship Id="rId5" Type="http://schemas.openxmlformats.org/officeDocument/2006/relationships/oleObject" Target="../embeddings/oleObject32.bin"/><Relationship Id="rId4" Type="http://schemas.openxmlformats.org/officeDocument/2006/relationships/image" Target="../media/image29.jpeg"/></Relationships>
</file>

<file path=ppt/slides/_rels/slide27.xml.rels><?xml version="1.0" encoding="UTF-8" standalone="yes"?>
<Relationships xmlns="http://schemas.openxmlformats.org/package/2006/relationships"><Relationship Id="rId8" Type="http://schemas.openxmlformats.org/officeDocument/2006/relationships/tags" Target="../tags/tag747.xml"/><Relationship Id="rId13" Type="http://schemas.openxmlformats.org/officeDocument/2006/relationships/image" Target="../media/image30.jpeg"/><Relationship Id="rId3" Type="http://schemas.openxmlformats.org/officeDocument/2006/relationships/tags" Target="../tags/tag742.xml"/><Relationship Id="rId7" Type="http://schemas.openxmlformats.org/officeDocument/2006/relationships/tags" Target="../tags/tag746.xml"/><Relationship Id="rId12" Type="http://schemas.openxmlformats.org/officeDocument/2006/relationships/image" Target="../media/image15.emf"/><Relationship Id="rId2" Type="http://schemas.openxmlformats.org/officeDocument/2006/relationships/tags" Target="../tags/tag741.xml"/><Relationship Id="rId16" Type="http://schemas.openxmlformats.org/officeDocument/2006/relationships/hyperlink" Target="https://business.columbia.edu/insights/climate/cki" TargetMode="External"/><Relationship Id="rId1" Type="http://schemas.openxmlformats.org/officeDocument/2006/relationships/tags" Target="../tags/tag740.xml"/><Relationship Id="rId6" Type="http://schemas.openxmlformats.org/officeDocument/2006/relationships/tags" Target="../tags/tag745.xml"/><Relationship Id="rId11" Type="http://schemas.openxmlformats.org/officeDocument/2006/relationships/oleObject" Target="../embeddings/oleObject33.bin"/><Relationship Id="rId5" Type="http://schemas.openxmlformats.org/officeDocument/2006/relationships/tags" Target="../tags/tag744.xml"/><Relationship Id="rId15" Type="http://schemas.openxmlformats.org/officeDocument/2006/relationships/hyperlink" Target="https://business.columbia.edu/faculty/people/gernot-wagner" TargetMode="External"/><Relationship Id="rId10" Type="http://schemas.openxmlformats.org/officeDocument/2006/relationships/notesSlide" Target="../notesSlides/notesSlide24.xml"/><Relationship Id="rId4" Type="http://schemas.openxmlformats.org/officeDocument/2006/relationships/tags" Target="../tags/tag743.xml"/><Relationship Id="rId9" Type="http://schemas.openxmlformats.org/officeDocument/2006/relationships/slideLayout" Target="../slideLayouts/slideLayout41.xml"/><Relationship Id="rId14" Type="http://schemas.openxmlformats.org/officeDocument/2006/relationships/hyperlink" Target="https://www.energy.gov/eere/solar/federal-solar-tax-credits-businesses#:~:text=Solar%20systems%20that%20are%20placed,)%5B5%5D%20in%20size." TargetMode="External"/></Relationships>
</file>

<file path=ppt/slides/_rels/slide28.xml.rels><?xml version="1.0" encoding="UTF-8" standalone="yes"?>
<Relationships xmlns="http://schemas.openxmlformats.org/package/2006/relationships"><Relationship Id="rId26" Type="http://schemas.openxmlformats.org/officeDocument/2006/relationships/tags" Target="../tags/tag773.xml"/><Relationship Id="rId21" Type="http://schemas.openxmlformats.org/officeDocument/2006/relationships/tags" Target="../tags/tag768.xml"/><Relationship Id="rId42" Type="http://schemas.openxmlformats.org/officeDocument/2006/relationships/tags" Target="../tags/tag789.xml"/><Relationship Id="rId47" Type="http://schemas.openxmlformats.org/officeDocument/2006/relationships/tags" Target="../tags/tag794.xml"/><Relationship Id="rId63" Type="http://schemas.openxmlformats.org/officeDocument/2006/relationships/tags" Target="../tags/tag810.xml"/><Relationship Id="rId68" Type="http://schemas.openxmlformats.org/officeDocument/2006/relationships/tags" Target="../tags/tag815.xml"/><Relationship Id="rId84" Type="http://schemas.openxmlformats.org/officeDocument/2006/relationships/image" Target="../media/image15.emf"/><Relationship Id="rId89" Type="http://schemas.openxmlformats.org/officeDocument/2006/relationships/hyperlink" Target="https://business.columbia.edu/insights/climate/cki" TargetMode="External"/><Relationship Id="rId16" Type="http://schemas.openxmlformats.org/officeDocument/2006/relationships/tags" Target="../tags/tag763.xml"/><Relationship Id="rId11" Type="http://schemas.openxmlformats.org/officeDocument/2006/relationships/tags" Target="../tags/tag758.xml"/><Relationship Id="rId32" Type="http://schemas.openxmlformats.org/officeDocument/2006/relationships/tags" Target="../tags/tag779.xml"/><Relationship Id="rId37" Type="http://schemas.openxmlformats.org/officeDocument/2006/relationships/tags" Target="../tags/tag784.xml"/><Relationship Id="rId53" Type="http://schemas.openxmlformats.org/officeDocument/2006/relationships/tags" Target="../tags/tag800.xml"/><Relationship Id="rId58" Type="http://schemas.openxmlformats.org/officeDocument/2006/relationships/tags" Target="../tags/tag805.xml"/><Relationship Id="rId74" Type="http://schemas.openxmlformats.org/officeDocument/2006/relationships/tags" Target="../tags/tag821.xml"/><Relationship Id="rId79" Type="http://schemas.openxmlformats.org/officeDocument/2006/relationships/tags" Target="../tags/tag826.xml"/><Relationship Id="rId5" Type="http://schemas.openxmlformats.org/officeDocument/2006/relationships/tags" Target="../tags/tag752.xml"/><Relationship Id="rId14" Type="http://schemas.openxmlformats.org/officeDocument/2006/relationships/tags" Target="../tags/tag761.xml"/><Relationship Id="rId22" Type="http://schemas.openxmlformats.org/officeDocument/2006/relationships/tags" Target="../tags/tag769.xml"/><Relationship Id="rId27" Type="http://schemas.openxmlformats.org/officeDocument/2006/relationships/tags" Target="../tags/tag774.xml"/><Relationship Id="rId30" Type="http://schemas.openxmlformats.org/officeDocument/2006/relationships/tags" Target="../tags/tag777.xml"/><Relationship Id="rId35" Type="http://schemas.openxmlformats.org/officeDocument/2006/relationships/tags" Target="../tags/tag782.xml"/><Relationship Id="rId43" Type="http://schemas.openxmlformats.org/officeDocument/2006/relationships/tags" Target="../tags/tag790.xml"/><Relationship Id="rId48" Type="http://schemas.openxmlformats.org/officeDocument/2006/relationships/tags" Target="../tags/tag795.xml"/><Relationship Id="rId56" Type="http://schemas.openxmlformats.org/officeDocument/2006/relationships/tags" Target="../tags/tag803.xml"/><Relationship Id="rId64" Type="http://schemas.openxmlformats.org/officeDocument/2006/relationships/tags" Target="../tags/tag811.xml"/><Relationship Id="rId69" Type="http://schemas.openxmlformats.org/officeDocument/2006/relationships/tags" Target="../tags/tag816.xml"/><Relationship Id="rId77" Type="http://schemas.openxmlformats.org/officeDocument/2006/relationships/tags" Target="../tags/tag824.xml"/><Relationship Id="rId8" Type="http://schemas.openxmlformats.org/officeDocument/2006/relationships/tags" Target="../tags/tag755.xml"/><Relationship Id="rId51" Type="http://schemas.openxmlformats.org/officeDocument/2006/relationships/tags" Target="../tags/tag798.xml"/><Relationship Id="rId72" Type="http://schemas.openxmlformats.org/officeDocument/2006/relationships/tags" Target="../tags/tag819.xml"/><Relationship Id="rId80" Type="http://schemas.openxmlformats.org/officeDocument/2006/relationships/tags" Target="../tags/tag827.xml"/><Relationship Id="rId85" Type="http://schemas.openxmlformats.org/officeDocument/2006/relationships/chart" Target="../charts/chart38.xml"/><Relationship Id="rId3" Type="http://schemas.openxmlformats.org/officeDocument/2006/relationships/tags" Target="../tags/tag750.xml"/><Relationship Id="rId12" Type="http://schemas.openxmlformats.org/officeDocument/2006/relationships/tags" Target="../tags/tag759.xml"/><Relationship Id="rId17" Type="http://schemas.openxmlformats.org/officeDocument/2006/relationships/tags" Target="../tags/tag764.xml"/><Relationship Id="rId25" Type="http://schemas.openxmlformats.org/officeDocument/2006/relationships/tags" Target="../tags/tag772.xml"/><Relationship Id="rId33" Type="http://schemas.openxmlformats.org/officeDocument/2006/relationships/tags" Target="../tags/tag780.xml"/><Relationship Id="rId38" Type="http://schemas.openxmlformats.org/officeDocument/2006/relationships/tags" Target="../tags/tag785.xml"/><Relationship Id="rId46" Type="http://schemas.openxmlformats.org/officeDocument/2006/relationships/tags" Target="../tags/tag793.xml"/><Relationship Id="rId59" Type="http://schemas.openxmlformats.org/officeDocument/2006/relationships/tags" Target="../tags/tag806.xml"/><Relationship Id="rId67" Type="http://schemas.openxmlformats.org/officeDocument/2006/relationships/tags" Target="../tags/tag814.xml"/><Relationship Id="rId20" Type="http://schemas.openxmlformats.org/officeDocument/2006/relationships/tags" Target="../tags/tag767.xml"/><Relationship Id="rId41" Type="http://schemas.openxmlformats.org/officeDocument/2006/relationships/tags" Target="../tags/tag788.xml"/><Relationship Id="rId54" Type="http://schemas.openxmlformats.org/officeDocument/2006/relationships/tags" Target="../tags/tag801.xml"/><Relationship Id="rId62" Type="http://schemas.openxmlformats.org/officeDocument/2006/relationships/tags" Target="../tags/tag809.xml"/><Relationship Id="rId70" Type="http://schemas.openxmlformats.org/officeDocument/2006/relationships/tags" Target="../tags/tag817.xml"/><Relationship Id="rId75" Type="http://schemas.openxmlformats.org/officeDocument/2006/relationships/tags" Target="../tags/tag822.xml"/><Relationship Id="rId83" Type="http://schemas.openxmlformats.org/officeDocument/2006/relationships/oleObject" Target="../embeddings/oleObject34.bin"/><Relationship Id="rId88" Type="http://schemas.openxmlformats.org/officeDocument/2006/relationships/hyperlink" Target="https://business.columbia.edu/faculty/people/gernot-wagner" TargetMode="External"/><Relationship Id="rId1" Type="http://schemas.openxmlformats.org/officeDocument/2006/relationships/tags" Target="../tags/tag748.xml"/><Relationship Id="rId6" Type="http://schemas.openxmlformats.org/officeDocument/2006/relationships/tags" Target="../tags/tag753.xml"/><Relationship Id="rId15" Type="http://schemas.openxmlformats.org/officeDocument/2006/relationships/tags" Target="../tags/tag762.xml"/><Relationship Id="rId23" Type="http://schemas.openxmlformats.org/officeDocument/2006/relationships/tags" Target="../tags/tag770.xml"/><Relationship Id="rId28" Type="http://schemas.openxmlformats.org/officeDocument/2006/relationships/tags" Target="../tags/tag775.xml"/><Relationship Id="rId36" Type="http://schemas.openxmlformats.org/officeDocument/2006/relationships/tags" Target="../tags/tag783.xml"/><Relationship Id="rId49" Type="http://schemas.openxmlformats.org/officeDocument/2006/relationships/tags" Target="../tags/tag796.xml"/><Relationship Id="rId57" Type="http://schemas.openxmlformats.org/officeDocument/2006/relationships/tags" Target="../tags/tag804.xml"/><Relationship Id="rId10" Type="http://schemas.openxmlformats.org/officeDocument/2006/relationships/tags" Target="../tags/tag757.xml"/><Relationship Id="rId31" Type="http://schemas.openxmlformats.org/officeDocument/2006/relationships/tags" Target="../tags/tag778.xml"/><Relationship Id="rId44" Type="http://schemas.openxmlformats.org/officeDocument/2006/relationships/tags" Target="../tags/tag791.xml"/><Relationship Id="rId52" Type="http://schemas.openxmlformats.org/officeDocument/2006/relationships/tags" Target="../tags/tag799.xml"/><Relationship Id="rId60" Type="http://schemas.openxmlformats.org/officeDocument/2006/relationships/tags" Target="../tags/tag807.xml"/><Relationship Id="rId65" Type="http://schemas.openxmlformats.org/officeDocument/2006/relationships/tags" Target="../tags/tag812.xml"/><Relationship Id="rId73" Type="http://schemas.openxmlformats.org/officeDocument/2006/relationships/tags" Target="../tags/tag820.xml"/><Relationship Id="rId78" Type="http://schemas.openxmlformats.org/officeDocument/2006/relationships/tags" Target="../tags/tag825.xml"/><Relationship Id="rId81" Type="http://schemas.openxmlformats.org/officeDocument/2006/relationships/slideLayout" Target="../slideLayouts/slideLayout41.xml"/><Relationship Id="rId86" Type="http://schemas.openxmlformats.org/officeDocument/2006/relationships/hyperlink" Target="https://www.lazard.com/media/eijnqja3/lazards-lcoeplus-june-2025.pdf" TargetMode="External"/><Relationship Id="rId4" Type="http://schemas.openxmlformats.org/officeDocument/2006/relationships/tags" Target="../tags/tag751.xml"/><Relationship Id="rId9" Type="http://schemas.openxmlformats.org/officeDocument/2006/relationships/tags" Target="../tags/tag756.xml"/><Relationship Id="rId13" Type="http://schemas.openxmlformats.org/officeDocument/2006/relationships/tags" Target="../tags/tag760.xml"/><Relationship Id="rId18" Type="http://schemas.openxmlformats.org/officeDocument/2006/relationships/tags" Target="../tags/tag765.xml"/><Relationship Id="rId39" Type="http://schemas.openxmlformats.org/officeDocument/2006/relationships/tags" Target="../tags/tag786.xml"/><Relationship Id="rId34" Type="http://schemas.openxmlformats.org/officeDocument/2006/relationships/tags" Target="../tags/tag781.xml"/><Relationship Id="rId50" Type="http://schemas.openxmlformats.org/officeDocument/2006/relationships/tags" Target="../tags/tag797.xml"/><Relationship Id="rId55" Type="http://schemas.openxmlformats.org/officeDocument/2006/relationships/tags" Target="../tags/tag802.xml"/><Relationship Id="rId76" Type="http://schemas.openxmlformats.org/officeDocument/2006/relationships/tags" Target="../tags/tag823.xml"/><Relationship Id="rId7" Type="http://schemas.openxmlformats.org/officeDocument/2006/relationships/tags" Target="../tags/tag754.xml"/><Relationship Id="rId71" Type="http://schemas.openxmlformats.org/officeDocument/2006/relationships/tags" Target="../tags/tag818.xml"/><Relationship Id="rId2" Type="http://schemas.openxmlformats.org/officeDocument/2006/relationships/tags" Target="../tags/tag749.xml"/><Relationship Id="rId29" Type="http://schemas.openxmlformats.org/officeDocument/2006/relationships/tags" Target="../tags/tag776.xml"/><Relationship Id="rId24" Type="http://schemas.openxmlformats.org/officeDocument/2006/relationships/tags" Target="../tags/tag771.xml"/><Relationship Id="rId40" Type="http://schemas.openxmlformats.org/officeDocument/2006/relationships/tags" Target="../tags/tag787.xml"/><Relationship Id="rId45" Type="http://schemas.openxmlformats.org/officeDocument/2006/relationships/tags" Target="../tags/tag792.xml"/><Relationship Id="rId66" Type="http://schemas.openxmlformats.org/officeDocument/2006/relationships/tags" Target="../tags/tag813.xml"/><Relationship Id="rId87" Type="http://schemas.openxmlformats.org/officeDocument/2006/relationships/hyperlink" Target="https://www.statista.com/statistics/1328102/construction-time-for-nuclear-reactors-worldwide/" TargetMode="External"/><Relationship Id="rId61" Type="http://schemas.openxmlformats.org/officeDocument/2006/relationships/tags" Target="../tags/tag808.xml"/><Relationship Id="rId82" Type="http://schemas.openxmlformats.org/officeDocument/2006/relationships/notesSlide" Target="../notesSlides/notesSlide25.xml"/><Relationship Id="rId19" Type="http://schemas.openxmlformats.org/officeDocument/2006/relationships/tags" Target="../tags/tag766.xml"/></Relationships>
</file>

<file path=ppt/slides/_rels/slide29.xml.rels><?xml version="1.0" encoding="UTF-8" standalone="yes"?>
<Relationships xmlns="http://schemas.openxmlformats.org/package/2006/relationships"><Relationship Id="rId26" Type="http://schemas.openxmlformats.org/officeDocument/2006/relationships/tags" Target="../tags/tag853.xml"/><Relationship Id="rId21" Type="http://schemas.openxmlformats.org/officeDocument/2006/relationships/tags" Target="../tags/tag848.xml"/><Relationship Id="rId34" Type="http://schemas.openxmlformats.org/officeDocument/2006/relationships/tags" Target="../tags/tag861.xml"/><Relationship Id="rId42" Type="http://schemas.openxmlformats.org/officeDocument/2006/relationships/tags" Target="../tags/tag869.xml"/><Relationship Id="rId47" Type="http://schemas.openxmlformats.org/officeDocument/2006/relationships/tags" Target="../tags/tag874.xml"/><Relationship Id="rId50" Type="http://schemas.openxmlformats.org/officeDocument/2006/relationships/tags" Target="../tags/tag877.xml"/><Relationship Id="rId55" Type="http://schemas.openxmlformats.org/officeDocument/2006/relationships/image" Target="../media/image15.emf"/><Relationship Id="rId63" Type="http://schemas.openxmlformats.org/officeDocument/2006/relationships/hyperlink" Target="https://business.columbia.edu/faculty/people/gernot-wagner" TargetMode="External"/><Relationship Id="rId7" Type="http://schemas.openxmlformats.org/officeDocument/2006/relationships/tags" Target="../tags/tag834.xml"/><Relationship Id="rId2" Type="http://schemas.openxmlformats.org/officeDocument/2006/relationships/tags" Target="../tags/tag829.xml"/><Relationship Id="rId16" Type="http://schemas.openxmlformats.org/officeDocument/2006/relationships/tags" Target="../tags/tag843.xml"/><Relationship Id="rId29" Type="http://schemas.openxmlformats.org/officeDocument/2006/relationships/tags" Target="../tags/tag856.xml"/><Relationship Id="rId11" Type="http://schemas.openxmlformats.org/officeDocument/2006/relationships/tags" Target="../tags/tag838.xml"/><Relationship Id="rId24" Type="http://schemas.openxmlformats.org/officeDocument/2006/relationships/tags" Target="../tags/tag851.xml"/><Relationship Id="rId32" Type="http://schemas.openxmlformats.org/officeDocument/2006/relationships/tags" Target="../tags/tag859.xml"/><Relationship Id="rId37" Type="http://schemas.openxmlformats.org/officeDocument/2006/relationships/tags" Target="../tags/tag864.xml"/><Relationship Id="rId40" Type="http://schemas.openxmlformats.org/officeDocument/2006/relationships/tags" Target="../tags/tag867.xml"/><Relationship Id="rId45" Type="http://schemas.openxmlformats.org/officeDocument/2006/relationships/tags" Target="../tags/tag872.xml"/><Relationship Id="rId53" Type="http://schemas.openxmlformats.org/officeDocument/2006/relationships/notesSlide" Target="../notesSlides/notesSlide26.xml"/><Relationship Id="rId58" Type="http://schemas.openxmlformats.org/officeDocument/2006/relationships/hyperlink" Target="https://www.oecd-nea.org/upload/docs/application/pdf/2020-07/7530-reducing-cost-nuclear-construction.pdf" TargetMode="External"/><Relationship Id="rId66" Type="http://schemas.openxmlformats.org/officeDocument/2006/relationships/chart" Target="../charts/chart40.xml"/><Relationship Id="rId5" Type="http://schemas.openxmlformats.org/officeDocument/2006/relationships/tags" Target="../tags/tag832.xml"/><Relationship Id="rId61" Type="http://schemas.openxmlformats.org/officeDocument/2006/relationships/hyperlink" Target="https://fred.stlouisfed.org/series/PCU32733273" TargetMode="External"/><Relationship Id="rId19" Type="http://schemas.openxmlformats.org/officeDocument/2006/relationships/tags" Target="../tags/tag846.xml"/><Relationship Id="rId14" Type="http://schemas.openxmlformats.org/officeDocument/2006/relationships/tags" Target="../tags/tag841.xml"/><Relationship Id="rId22" Type="http://schemas.openxmlformats.org/officeDocument/2006/relationships/tags" Target="../tags/tag849.xml"/><Relationship Id="rId27" Type="http://schemas.openxmlformats.org/officeDocument/2006/relationships/tags" Target="../tags/tag854.xml"/><Relationship Id="rId30" Type="http://schemas.openxmlformats.org/officeDocument/2006/relationships/tags" Target="../tags/tag857.xml"/><Relationship Id="rId35" Type="http://schemas.openxmlformats.org/officeDocument/2006/relationships/tags" Target="../tags/tag862.xml"/><Relationship Id="rId43" Type="http://schemas.openxmlformats.org/officeDocument/2006/relationships/tags" Target="../tags/tag870.xml"/><Relationship Id="rId48" Type="http://schemas.openxmlformats.org/officeDocument/2006/relationships/tags" Target="../tags/tag875.xml"/><Relationship Id="rId56" Type="http://schemas.openxmlformats.org/officeDocument/2006/relationships/hyperlink" Target="https://www.lazard.com/media/uounhon4/lazards-lcoeplus-june-2025.pdf" TargetMode="External"/><Relationship Id="rId64" Type="http://schemas.openxmlformats.org/officeDocument/2006/relationships/hyperlink" Target="https://business.columbia.edu/insights/climate/cki" TargetMode="External"/><Relationship Id="rId8" Type="http://schemas.openxmlformats.org/officeDocument/2006/relationships/tags" Target="../tags/tag835.xml"/><Relationship Id="rId51" Type="http://schemas.openxmlformats.org/officeDocument/2006/relationships/tags" Target="../tags/tag878.xml"/><Relationship Id="rId3" Type="http://schemas.openxmlformats.org/officeDocument/2006/relationships/tags" Target="../tags/tag830.xml"/><Relationship Id="rId12" Type="http://schemas.openxmlformats.org/officeDocument/2006/relationships/tags" Target="../tags/tag839.xml"/><Relationship Id="rId17" Type="http://schemas.openxmlformats.org/officeDocument/2006/relationships/tags" Target="../tags/tag844.xml"/><Relationship Id="rId25" Type="http://schemas.openxmlformats.org/officeDocument/2006/relationships/tags" Target="../tags/tag852.xml"/><Relationship Id="rId33" Type="http://schemas.openxmlformats.org/officeDocument/2006/relationships/tags" Target="../tags/tag860.xml"/><Relationship Id="rId38" Type="http://schemas.openxmlformats.org/officeDocument/2006/relationships/tags" Target="../tags/tag865.xml"/><Relationship Id="rId46" Type="http://schemas.openxmlformats.org/officeDocument/2006/relationships/tags" Target="../tags/tag873.xml"/><Relationship Id="rId59" Type="http://schemas.openxmlformats.org/officeDocument/2006/relationships/hyperlink" Target="https://www.statista.com/statistics/195544/us-producer-price-index-of-concrete-products-since-1990/" TargetMode="External"/><Relationship Id="rId67" Type="http://schemas.openxmlformats.org/officeDocument/2006/relationships/chart" Target="../charts/chart41.xml"/><Relationship Id="rId20" Type="http://schemas.openxmlformats.org/officeDocument/2006/relationships/tags" Target="../tags/tag847.xml"/><Relationship Id="rId41" Type="http://schemas.openxmlformats.org/officeDocument/2006/relationships/tags" Target="../tags/tag868.xml"/><Relationship Id="rId54" Type="http://schemas.openxmlformats.org/officeDocument/2006/relationships/oleObject" Target="../embeddings/oleObject35.bin"/><Relationship Id="rId62" Type="http://schemas.openxmlformats.org/officeDocument/2006/relationships/hyperlink" Target="https://fred.stlouisfed.org/series/WPU101" TargetMode="External"/><Relationship Id="rId1" Type="http://schemas.openxmlformats.org/officeDocument/2006/relationships/tags" Target="../tags/tag828.xml"/><Relationship Id="rId6" Type="http://schemas.openxmlformats.org/officeDocument/2006/relationships/tags" Target="../tags/tag833.xml"/><Relationship Id="rId15" Type="http://schemas.openxmlformats.org/officeDocument/2006/relationships/tags" Target="../tags/tag842.xml"/><Relationship Id="rId23" Type="http://schemas.openxmlformats.org/officeDocument/2006/relationships/tags" Target="../tags/tag850.xml"/><Relationship Id="rId28" Type="http://schemas.openxmlformats.org/officeDocument/2006/relationships/tags" Target="../tags/tag855.xml"/><Relationship Id="rId36" Type="http://schemas.openxmlformats.org/officeDocument/2006/relationships/tags" Target="../tags/tag863.xml"/><Relationship Id="rId49" Type="http://schemas.openxmlformats.org/officeDocument/2006/relationships/tags" Target="../tags/tag876.xml"/><Relationship Id="rId57" Type="http://schemas.openxmlformats.org/officeDocument/2006/relationships/hyperlink" Target="https://world-nuclear.org/information-library/economic-aspects/economics-of-nuclear-power" TargetMode="External"/><Relationship Id="rId10" Type="http://schemas.openxmlformats.org/officeDocument/2006/relationships/tags" Target="../tags/tag837.xml"/><Relationship Id="rId31" Type="http://schemas.openxmlformats.org/officeDocument/2006/relationships/tags" Target="../tags/tag858.xml"/><Relationship Id="rId44" Type="http://schemas.openxmlformats.org/officeDocument/2006/relationships/tags" Target="../tags/tag871.xml"/><Relationship Id="rId52" Type="http://schemas.openxmlformats.org/officeDocument/2006/relationships/slideLayout" Target="../slideLayouts/slideLayout41.xml"/><Relationship Id="rId60" Type="http://schemas.openxmlformats.org/officeDocument/2006/relationships/hyperlink" Target="https://ifp.org/nuclear-power-plant-construction-costs/" TargetMode="External"/><Relationship Id="rId65" Type="http://schemas.openxmlformats.org/officeDocument/2006/relationships/chart" Target="../charts/chart39.xml"/><Relationship Id="rId4" Type="http://schemas.openxmlformats.org/officeDocument/2006/relationships/tags" Target="../tags/tag831.xml"/><Relationship Id="rId9" Type="http://schemas.openxmlformats.org/officeDocument/2006/relationships/tags" Target="../tags/tag836.xml"/><Relationship Id="rId13" Type="http://schemas.openxmlformats.org/officeDocument/2006/relationships/tags" Target="../tags/tag840.xml"/><Relationship Id="rId18" Type="http://schemas.openxmlformats.org/officeDocument/2006/relationships/tags" Target="../tags/tag845.xml"/><Relationship Id="rId39" Type="http://schemas.openxmlformats.org/officeDocument/2006/relationships/tags" Target="../tags/tag866.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9.xml"/><Relationship Id="rId1" Type="http://schemas.openxmlformats.org/officeDocument/2006/relationships/tags" Target="../tags/tag55.xml"/><Relationship Id="rId6" Type="http://schemas.openxmlformats.org/officeDocument/2006/relationships/image" Target="../media/image14.emf"/><Relationship Id="rId5" Type="http://schemas.openxmlformats.org/officeDocument/2006/relationships/oleObject" Target="../embeddings/oleObject9.bin"/><Relationship Id="rId4" Type="http://schemas.openxmlformats.org/officeDocument/2006/relationships/image" Target="../media/image13.jpeg"/></Relationships>
</file>

<file path=ppt/slides/_rels/slide30.xml.rels><?xml version="1.0" encoding="UTF-8" standalone="yes"?>
<Relationships xmlns="http://schemas.openxmlformats.org/package/2006/relationships"><Relationship Id="rId13" Type="http://schemas.openxmlformats.org/officeDocument/2006/relationships/tags" Target="../tags/tag891.xml"/><Relationship Id="rId18" Type="http://schemas.openxmlformats.org/officeDocument/2006/relationships/tags" Target="../tags/tag896.xml"/><Relationship Id="rId26" Type="http://schemas.openxmlformats.org/officeDocument/2006/relationships/tags" Target="../tags/tag904.xml"/><Relationship Id="rId39" Type="http://schemas.openxmlformats.org/officeDocument/2006/relationships/hyperlink" Target="https://es.catapult.org.uk/report/nuclear-cost-drivers/?reportDownload=https://esc-production-2021.s3.eu-west-2.amazonaws.com/2021/08/ETI-Nuclear-Cost-Drivers-Full-Report-FINAL.pdf" TargetMode="External"/><Relationship Id="rId21" Type="http://schemas.openxmlformats.org/officeDocument/2006/relationships/tags" Target="../tags/tag899.xml"/><Relationship Id="rId34" Type="http://schemas.openxmlformats.org/officeDocument/2006/relationships/tags" Target="../tags/tag912.xml"/><Relationship Id="rId42" Type="http://schemas.openxmlformats.org/officeDocument/2006/relationships/hyperlink" Target="https://business.columbia.edu/faculty/people/gernot-wagner" TargetMode="External"/><Relationship Id="rId7" Type="http://schemas.openxmlformats.org/officeDocument/2006/relationships/tags" Target="../tags/tag885.xml"/><Relationship Id="rId2" Type="http://schemas.openxmlformats.org/officeDocument/2006/relationships/tags" Target="../tags/tag880.xml"/><Relationship Id="rId16" Type="http://schemas.openxmlformats.org/officeDocument/2006/relationships/tags" Target="../tags/tag894.xml"/><Relationship Id="rId20" Type="http://schemas.openxmlformats.org/officeDocument/2006/relationships/tags" Target="../tags/tag898.xml"/><Relationship Id="rId29" Type="http://schemas.openxmlformats.org/officeDocument/2006/relationships/tags" Target="../tags/tag907.xml"/><Relationship Id="rId41" Type="http://schemas.openxmlformats.org/officeDocument/2006/relationships/hyperlink" Target="https://www.georgiapower.com/about/energy/plants/plant-vogtle.html" TargetMode="External"/><Relationship Id="rId1" Type="http://schemas.openxmlformats.org/officeDocument/2006/relationships/tags" Target="../tags/tag879.xml"/><Relationship Id="rId6" Type="http://schemas.openxmlformats.org/officeDocument/2006/relationships/tags" Target="../tags/tag884.xml"/><Relationship Id="rId11" Type="http://schemas.openxmlformats.org/officeDocument/2006/relationships/tags" Target="../tags/tag889.xml"/><Relationship Id="rId24" Type="http://schemas.openxmlformats.org/officeDocument/2006/relationships/tags" Target="../tags/tag902.xml"/><Relationship Id="rId32" Type="http://schemas.openxmlformats.org/officeDocument/2006/relationships/tags" Target="../tags/tag910.xml"/><Relationship Id="rId37" Type="http://schemas.openxmlformats.org/officeDocument/2006/relationships/oleObject" Target="../embeddings/oleObject36.bin"/><Relationship Id="rId40" Type="http://schemas.openxmlformats.org/officeDocument/2006/relationships/hyperlink" Target="https://www.oecd-nea.org/upload/docs/application/pdf/2020-07/7530-reducing-cost-nuclear-construction.pdf" TargetMode="External"/><Relationship Id="rId5" Type="http://schemas.openxmlformats.org/officeDocument/2006/relationships/tags" Target="../tags/tag883.xml"/><Relationship Id="rId15" Type="http://schemas.openxmlformats.org/officeDocument/2006/relationships/tags" Target="../tags/tag893.xml"/><Relationship Id="rId23" Type="http://schemas.openxmlformats.org/officeDocument/2006/relationships/tags" Target="../tags/tag901.xml"/><Relationship Id="rId28" Type="http://schemas.openxmlformats.org/officeDocument/2006/relationships/tags" Target="../tags/tag906.xml"/><Relationship Id="rId36" Type="http://schemas.openxmlformats.org/officeDocument/2006/relationships/notesSlide" Target="../notesSlides/notesSlide27.xml"/><Relationship Id="rId10" Type="http://schemas.openxmlformats.org/officeDocument/2006/relationships/tags" Target="../tags/tag888.xml"/><Relationship Id="rId19" Type="http://schemas.openxmlformats.org/officeDocument/2006/relationships/tags" Target="../tags/tag897.xml"/><Relationship Id="rId31" Type="http://schemas.openxmlformats.org/officeDocument/2006/relationships/tags" Target="../tags/tag909.xml"/><Relationship Id="rId44" Type="http://schemas.openxmlformats.org/officeDocument/2006/relationships/chart" Target="../charts/chart42.xml"/><Relationship Id="rId4" Type="http://schemas.openxmlformats.org/officeDocument/2006/relationships/tags" Target="../tags/tag882.xml"/><Relationship Id="rId9" Type="http://schemas.openxmlformats.org/officeDocument/2006/relationships/tags" Target="../tags/tag887.xml"/><Relationship Id="rId14" Type="http://schemas.openxmlformats.org/officeDocument/2006/relationships/tags" Target="../tags/tag892.xml"/><Relationship Id="rId22" Type="http://schemas.openxmlformats.org/officeDocument/2006/relationships/tags" Target="../tags/tag900.xml"/><Relationship Id="rId27" Type="http://schemas.openxmlformats.org/officeDocument/2006/relationships/tags" Target="../tags/tag905.xml"/><Relationship Id="rId30" Type="http://schemas.openxmlformats.org/officeDocument/2006/relationships/tags" Target="../tags/tag908.xml"/><Relationship Id="rId35" Type="http://schemas.openxmlformats.org/officeDocument/2006/relationships/slideLayout" Target="../slideLayouts/slideLayout41.xml"/><Relationship Id="rId43" Type="http://schemas.openxmlformats.org/officeDocument/2006/relationships/hyperlink" Target="https://business.columbia.edu/insights/climate/cki" TargetMode="External"/><Relationship Id="rId8" Type="http://schemas.openxmlformats.org/officeDocument/2006/relationships/tags" Target="../tags/tag886.xml"/><Relationship Id="rId3" Type="http://schemas.openxmlformats.org/officeDocument/2006/relationships/tags" Target="../tags/tag881.xml"/><Relationship Id="rId12" Type="http://schemas.openxmlformats.org/officeDocument/2006/relationships/tags" Target="../tags/tag890.xml"/><Relationship Id="rId17" Type="http://schemas.openxmlformats.org/officeDocument/2006/relationships/tags" Target="../tags/tag895.xml"/><Relationship Id="rId25" Type="http://schemas.openxmlformats.org/officeDocument/2006/relationships/tags" Target="../tags/tag903.xml"/><Relationship Id="rId33" Type="http://schemas.openxmlformats.org/officeDocument/2006/relationships/tags" Target="../tags/tag911.xml"/><Relationship Id="rId38" Type="http://schemas.openxmlformats.org/officeDocument/2006/relationships/image" Target="../media/image31.emf"/></Relationships>
</file>

<file path=ppt/slides/_rels/slide31.xml.rels><?xml version="1.0" encoding="UTF-8" standalone="yes"?>
<Relationships xmlns="http://schemas.openxmlformats.org/package/2006/relationships"><Relationship Id="rId8" Type="http://schemas.openxmlformats.org/officeDocument/2006/relationships/hyperlink" Target="https://www.galois.com/articles/how-do-you-modernize-safety-critical-designs-in-nuclear-power-rde" TargetMode="External"/><Relationship Id="rId13" Type="http://schemas.openxmlformats.org/officeDocument/2006/relationships/hyperlink" Target="https://www.enec.gov.ae/news/latest-news/unit-4-start-up-at-barakah-nuclear-energy-plant-accelerates-uae-towards-net-zero-2050/" TargetMode="External"/><Relationship Id="rId18" Type="http://schemas.openxmlformats.org/officeDocument/2006/relationships/image" Target="../media/image35.png"/><Relationship Id="rId3" Type="http://schemas.openxmlformats.org/officeDocument/2006/relationships/notesSlide" Target="../notesSlides/notesSlide28.xml"/><Relationship Id="rId7" Type="http://schemas.openxmlformats.org/officeDocument/2006/relationships/hyperlink" Target="https://www.galois.com/articles/demonstrating-rigorous-digital-engineering-for-nuclear-power-plant-systems" TargetMode="External"/><Relationship Id="rId12" Type="http://schemas.openxmlformats.org/officeDocument/2006/relationships/hyperlink" Target="https://www.researchgate.net/profile/Robbie-Lyons/publication/333132997_Production_Learning_in_a_Small_Modular_Reactor_Supply_Chain/links/5cdd328a299bf14d959ced05/Production-Learning-in-a-Small-Modular-Reactor-Supply-Chain.pdf?__cf_chl_tk=6SWMsZuYL44ft946xfRGyV2HsGkstlPAinLqfHpZoPA-1753797438-1.0.1.1-YN8TsOvWCCAtWNM78lPyn6qpPugubOTY1BGpk6zyKhE" TargetMode="External"/><Relationship Id="rId17" Type="http://schemas.openxmlformats.org/officeDocument/2006/relationships/image" Target="../media/image34.png"/><Relationship Id="rId2" Type="http://schemas.openxmlformats.org/officeDocument/2006/relationships/slideLayout" Target="../slideLayouts/slideLayout42.xml"/><Relationship Id="rId16" Type="http://schemas.openxmlformats.org/officeDocument/2006/relationships/image" Target="../media/image33.png"/><Relationship Id="rId1" Type="http://schemas.openxmlformats.org/officeDocument/2006/relationships/tags" Target="../tags/tag913.xml"/><Relationship Id="rId6" Type="http://schemas.openxmlformats.org/officeDocument/2006/relationships/hyperlink" Target="https://www.oecd-nea.org/upload/docs/application/pdf/2020-07/7530-reducing-cost-nuclear-construction.pdf" TargetMode="External"/><Relationship Id="rId11" Type="http://schemas.openxmlformats.org/officeDocument/2006/relationships/hyperlink" Target="https://es.catapult.org.uk/report/nuclear-cost-drivers/?reportDownload=https://esc-production-2021.s3.eu-west-2.amazonaws.com/2021/08/ETI-Nuclear-Cost-Drivers-Full-Report-FINAL.pdf" TargetMode="External"/><Relationship Id="rId5" Type="http://schemas.openxmlformats.org/officeDocument/2006/relationships/image" Target="../media/image32.emf"/><Relationship Id="rId15" Type="http://schemas.openxmlformats.org/officeDocument/2006/relationships/hyperlink" Target="https://business.columbia.edu/insights/climate/cki" TargetMode="External"/><Relationship Id="rId10" Type="http://schemas.openxmlformats.org/officeDocument/2006/relationships/hyperlink" Target="https://www.researchgate.net/publication/322819770_Why_are_Megaprojects_Including_Nuclear_Power_Plants_Delivered_Overbudget_and_Late_Reasons_and_Remedies" TargetMode="External"/><Relationship Id="rId4" Type="http://schemas.openxmlformats.org/officeDocument/2006/relationships/oleObject" Target="../embeddings/oleObject37.bin"/><Relationship Id="rId9" Type="http://schemas.openxmlformats.org/officeDocument/2006/relationships/hyperlink" Target="https://nuclearinst.com/write/MediaUploads/2765_-_Nuclear_PM_SIG_Report_No.5.pdf" TargetMode="External"/><Relationship Id="rId14" Type="http://schemas.openxmlformats.org/officeDocument/2006/relationships/hyperlink" Target="https://business.columbia.edu/faculty/people/gernot-wagner" TargetMode="External"/></Relationships>
</file>

<file path=ppt/slides/_rels/slide32.xml.rels><?xml version="1.0" encoding="UTF-8" standalone="yes"?>
<Relationships xmlns="http://schemas.openxmlformats.org/package/2006/relationships"><Relationship Id="rId13" Type="http://schemas.openxmlformats.org/officeDocument/2006/relationships/tags" Target="../tags/tag926.xml"/><Relationship Id="rId18" Type="http://schemas.openxmlformats.org/officeDocument/2006/relationships/tags" Target="../tags/tag931.xml"/><Relationship Id="rId26" Type="http://schemas.openxmlformats.org/officeDocument/2006/relationships/tags" Target="../tags/tag939.xml"/><Relationship Id="rId39" Type="http://schemas.openxmlformats.org/officeDocument/2006/relationships/tags" Target="../tags/tag952.xml"/><Relationship Id="rId21" Type="http://schemas.openxmlformats.org/officeDocument/2006/relationships/tags" Target="../tags/tag934.xml"/><Relationship Id="rId34" Type="http://schemas.openxmlformats.org/officeDocument/2006/relationships/tags" Target="../tags/tag947.xml"/><Relationship Id="rId42" Type="http://schemas.openxmlformats.org/officeDocument/2006/relationships/tags" Target="../tags/tag955.xml"/><Relationship Id="rId47" Type="http://schemas.openxmlformats.org/officeDocument/2006/relationships/tags" Target="../tags/tag960.xml"/><Relationship Id="rId50" Type="http://schemas.openxmlformats.org/officeDocument/2006/relationships/notesSlide" Target="../notesSlides/notesSlide29.xml"/><Relationship Id="rId55" Type="http://schemas.openxmlformats.org/officeDocument/2006/relationships/hyperlink" Target="https://nuclearinst.com/write/MediaUploads/2765_-_Nuclear_PM_SIG_Report_No.5.pdf" TargetMode="External"/><Relationship Id="rId7" Type="http://schemas.openxmlformats.org/officeDocument/2006/relationships/tags" Target="../tags/tag920.xml"/><Relationship Id="rId2" Type="http://schemas.openxmlformats.org/officeDocument/2006/relationships/tags" Target="../tags/tag915.xml"/><Relationship Id="rId16" Type="http://schemas.openxmlformats.org/officeDocument/2006/relationships/tags" Target="../tags/tag929.xml"/><Relationship Id="rId29" Type="http://schemas.openxmlformats.org/officeDocument/2006/relationships/tags" Target="../tags/tag942.xml"/><Relationship Id="rId11" Type="http://schemas.openxmlformats.org/officeDocument/2006/relationships/tags" Target="../tags/tag924.xml"/><Relationship Id="rId24" Type="http://schemas.openxmlformats.org/officeDocument/2006/relationships/tags" Target="../tags/tag937.xml"/><Relationship Id="rId32" Type="http://schemas.openxmlformats.org/officeDocument/2006/relationships/tags" Target="../tags/tag945.xml"/><Relationship Id="rId37" Type="http://schemas.openxmlformats.org/officeDocument/2006/relationships/tags" Target="../tags/tag950.xml"/><Relationship Id="rId40" Type="http://schemas.openxmlformats.org/officeDocument/2006/relationships/tags" Target="../tags/tag953.xml"/><Relationship Id="rId45" Type="http://schemas.openxmlformats.org/officeDocument/2006/relationships/tags" Target="../tags/tag958.xml"/><Relationship Id="rId53" Type="http://schemas.openxmlformats.org/officeDocument/2006/relationships/hyperlink" Target="https://www.oecd-nea.org/upload/docs/application/pdf/2020-07/7530-reducing-cost-nuclear-construction.pdf" TargetMode="External"/><Relationship Id="rId58" Type="http://schemas.openxmlformats.org/officeDocument/2006/relationships/hyperlink" Target="https://business.columbia.edu/faculty/people/gernot-wagner" TargetMode="External"/><Relationship Id="rId5" Type="http://schemas.openxmlformats.org/officeDocument/2006/relationships/tags" Target="../tags/tag918.xml"/><Relationship Id="rId61" Type="http://schemas.openxmlformats.org/officeDocument/2006/relationships/chart" Target="../charts/chart44.xml"/><Relationship Id="rId19" Type="http://schemas.openxmlformats.org/officeDocument/2006/relationships/tags" Target="../tags/tag932.xml"/><Relationship Id="rId14" Type="http://schemas.openxmlformats.org/officeDocument/2006/relationships/tags" Target="../tags/tag927.xml"/><Relationship Id="rId22" Type="http://schemas.openxmlformats.org/officeDocument/2006/relationships/tags" Target="../tags/tag935.xml"/><Relationship Id="rId27" Type="http://schemas.openxmlformats.org/officeDocument/2006/relationships/tags" Target="../tags/tag940.xml"/><Relationship Id="rId30" Type="http://schemas.openxmlformats.org/officeDocument/2006/relationships/tags" Target="../tags/tag943.xml"/><Relationship Id="rId35" Type="http://schemas.openxmlformats.org/officeDocument/2006/relationships/tags" Target="../tags/tag948.xml"/><Relationship Id="rId43" Type="http://schemas.openxmlformats.org/officeDocument/2006/relationships/tags" Target="../tags/tag956.xml"/><Relationship Id="rId48" Type="http://schemas.openxmlformats.org/officeDocument/2006/relationships/tags" Target="../tags/tag961.xml"/><Relationship Id="rId56" Type="http://schemas.openxmlformats.org/officeDocument/2006/relationships/hyperlink" Target="https://www.researchgate.net/publication/322819770_Why_are_Megaprojects_Including_Nuclear_Power_Plants_Delivered_Overbudget_and_Late_Reasons_and_Remedies" TargetMode="External"/><Relationship Id="rId8" Type="http://schemas.openxmlformats.org/officeDocument/2006/relationships/tags" Target="../tags/tag921.xml"/><Relationship Id="rId51" Type="http://schemas.openxmlformats.org/officeDocument/2006/relationships/oleObject" Target="../embeddings/oleObject38.bin"/><Relationship Id="rId3" Type="http://schemas.openxmlformats.org/officeDocument/2006/relationships/tags" Target="../tags/tag916.xml"/><Relationship Id="rId12" Type="http://schemas.openxmlformats.org/officeDocument/2006/relationships/tags" Target="../tags/tag925.xml"/><Relationship Id="rId17" Type="http://schemas.openxmlformats.org/officeDocument/2006/relationships/tags" Target="../tags/tag930.xml"/><Relationship Id="rId25" Type="http://schemas.openxmlformats.org/officeDocument/2006/relationships/tags" Target="../tags/tag938.xml"/><Relationship Id="rId33" Type="http://schemas.openxmlformats.org/officeDocument/2006/relationships/tags" Target="../tags/tag946.xml"/><Relationship Id="rId38" Type="http://schemas.openxmlformats.org/officeDocument/2006/relationships/tags" Target="../tags/tag951.xml"/><Relationship Id="rId46" Type="http://schemas.openxmlformats.org/officeDocument/2006/relationships/tags" Target="../tags/tag959.xml"/><Relationship Id="rId59" Type="http://schemas.openxmlformats.org/officeDocument/2006/relationships/hyperlink" Target="https://business.columbia.edu/insights/climate/cki" TargetMode="External"/><Relationship Id="rId20" Type="http://schemas.openxmlformats.org/officeDocument/2006/relationships/tags" Target="../tags/tag933.xml"/><Relationship Id="rId41" Type="http://schemas.openxmlformats.org/officeDocument/2006/relationships/tags" Target="../tags/tag954.xml"/><Relationship Id="rId54" Type="http://schemas.openxmlformats.org/officeDocument/2006/relationships/hyperlink" Target="https://www.galois.com/articles/demonstrating-rigorous-digital-engineering-for-nuclear-power-plant-systems" TargetMode="External"/><Relationship Id="rId62" Type="http://schemas.openxmlformats.org/officeDocument/2006/relationships/chart" Target="../charts/chart45.xml"/><Relationship Id="rId1" Type="http://schemas.openxmlformats.org/officeDocument/2006/relationships/tags" Target="../tags/tag914.xml"/><Relationship Id="rId6" Type="http://schemas.openxmlformats.org/officeDocument/2006/relationships/tags" Target="../tags/tag919.xml"/><Relationship Id="rId15" Type="http://schemas.openxmlformats.org/officeDocument/2006/relationships/tags" Target="../tags/tag928.xml"/><Relationship Id="rId23" Type="http://schemas.openxmlformats.org/officeDocument/2006/relationships/tags" Target="../tags/tag936.xml"/><Relationship Id="rId28" Type="http://schemas.openxmlformats.org/officeDocument/2006/relationships/tags" Target="../tags/tag941.xml"/><Relationship Id="rId36" Type="http://schemas.openxmlformats.org/officeDocument/2006/relationships/tags" Target="../tags/tag949.xml"/><Relationship Id="rId49" Type="http://schemas.openxmlformats.org/officeDocument/2006/relationships/slideLayout" Target="../slideLayouts/slideLayout41.xml"/><Relationship Id="rId57" Type="http://schemas.openxmlformats.org/officeDocument/2006/relationships/hyperlink" Target="https://es.catapult.org.uk/report/nuclear-cost-drivers/?reportDownload=https://esc-production-2021.s3.eu-west-2.amazonaws.com/2021/08/ETI-Nuclear-Cost-Drivers-Full-Report-FINAL.pdf" TargetMode="External"/><Relationship Id="rId10" Type="http://schemas.openxmlformats.org/officeDocument/2006/relationships/tags" Target="../tags/tag923.xml"/><Relationship Id="rId31" Type="http://schemas.openxmlformats.org/officeDocument/2006/relationships/tags" Target="../tags/tag944.xml"/><Relationship Id="rId44" Type="http://schemas.openxmlformats.org/officeDocument/2006/relationships/tags" Target="../tags/tag957.xml"/><Relationship Id="rId52" Type="http://schemas.openxmlformats.org/officeDocument/2006/relationships/image" Target="../media/image36.emf"/><Relationship Id="rId60" Type="http://schemas.openxmlformats.org/officeDocument/2006/relationships/chart" Target="../charts/chart43.xml"/><Relationship Id="rId4" Type="http://schemas.openxmlformats.org/officeDocument/2006/relationships/tags" Target="../tags/tag917.xml"/><Relationship Id="rId9" Type="http://schemas.openxmlformats.org/officeDocument/2006/relationships/tags" Target="../tags/tag922.xml"/></Relationships>
</file>

<file path=ppt/slides/_rels/slide33.xml.rels><?xml version="1.0" encoding="UTF-8" standalone="yes"?>
<Relationships xmlns="http://schemas.openxmlformats.org/package/2006/relationships"><Relationship Id="rId13" Type="http://schemas.openxmlformats.org/officeDocument/2006/relationships/tags" Target="../tags/tag974.xml"/><Relationship Id="rId18" Type="http://schemas.openxmlformats.org/officeDocument/2006/relationships/tags" Target="../tags/tag979.xml"/><Relationship Id="rId26" Type="http://schemas.openxmlformats.org/officeDocument/2006/relationships/tags" Target="../tags/tag987.xml"/><Relationship Id="rId39" Type="http://schemas.openxmlformats.org/officeDocument/2006/relationships/chart" Target="../charts/chart47.xml"/><Relationship Id="rId21" Type="http://schemas.openxmlformats.org/officeDocument/2006/relationships/tags" Target="../tags/tag982.xml"/><Relationship Id="rId34" Type="http://schemas.openxmlformats.org/officeDocument/2006/relationships/hyperlink" Target="https://inldigitallibrary.inl.gov/sites/sti/sti/Sort_107010.pdf" TargetMode="External"/><Relationship Id="rId7" Type="http://schemas.openxmlformats.org/officeDocument/2006/relationships/tags" Target="../tags/tag968.xml"/><Relationship Id="rId12" Type="http://schemas.openxmlformats.org/officeDocument/2006/relationships/tags" Target="../tags/tag973.xml"/><Relationship Id="rId17" Type="http://schemas.openxmlformats.org/officeDocument/2006/relationships/tags" Target="../tags/tag978.xml"/><Relationship Id="rId25" Type="http://schemas.openxmlformats.org/officeDocument/2006/relationships/tags" Target="../tags/tag986.xml"/><Relationship Id="rId33" Type="http://schemas.openxmlformats.org/officeDocument/2006/relationships/image" Target="../media/image15.emf"/><Relationship Id="rId38" Type="http://schemas.openxmlformats.org/officeDocument/2006/relationships/chart" Target="../charts/chart46.xml"/><Relationship Id="rId2" Type="http://schemas.openxmlformats.org/officeDocument/2006/relationships/tags" Target="../tags/tag963.xml"/><Relationship Id="rId16" Type="http://schemas.openxmlformats.org/officeDocument/2006/relationships/tags" Target="../tags/tag977.xml"/><Relationship Id="rId20" Type="http://schemas.openxmlformats.org/officeDocument/2006/relationships/tags" Target="../tags/tag981.xml"/><Relationship Id="rId29" Type="http://schemas.openxmlformats.org/officeDocument/2006/relationships/tags" Target="../tags/tag990.xml"/><Relationship Id="rId1" Type="http://schemas.openxmlformats.org/officeDocument/2006/relationships/tags" Target="../tags/tag962.xml"/><Relationship Id="rId6" Type="http://schemas.openxmlformats.org/officeDocument/2006/relationships/tags" Target="../tags/tag967.xml"/><Relationship Id="rId11" Type="http://schemas.openxmlformats.org/officeDocument/2006/relationships/tags" Target="../tags/tag972.xml"/><Relationship Id="rId24" Type="http://schemas.openxmlformats.org/officeDocument/2006/relationships/tags" Target="../tags/tag985.xml"/><Relationship Id="rId32" Type="http://schemas.openxmlformats.org/officeDocument/2006/relationships/oleObject" Target="../embeddings/oleObject39.bin"/><Relationship Id="rId37" Type="http://schemas.openxmlformats.org/officeDocument/2006/relationships/hyperlink" Target="https://business.columbia.edu/insights/climate/cki" TargetMode="External"/><Relationship Id="rId40" Type="http://schemas.openxmlformats.org/officeDocument/2006/relationships/chart" Target="../charts/chart48.xml"/><Relationship Id="rId5" Type="http://schemas.openxmlformats.org/officeDocument/2006/relationships/tags" Target="../tags/tag966.xml"/><Relationship Id="rId15" Type="http://schemas.openxmlformats.org/officeDocument/2006/relationships/tags" Target="../tags/tag976.xml"/><Relationship Id="rId23" Type="http://schemas.openxmlformats.org/officeDocument/2006/relationships/tags" Target="../tags/tag984.xml"/><Relationship Id="rId28" Type="http://schemas.openxmlformats.org/officeDocument/2006/relationships/tags" Target="../tags/tag989.xml"/><Relationship Id="rId36" Type="http://schemas.openxmlformats.org/officeDocument/2006/relationships/hyperlink" Target="https://business.columbia.edu/faculty/people/gernot-wagner" TargetMode="External"/><Relationship Id="rId10" Type="http://schemas.openxmlformats.org/officeDocument/2006/relationships/tags" Target="../tags/tag971.xml"/><Relationship Id="rId19" Type="http://schemas.openxmlformats.org/officeDocument/2006/relationships/tags" Target="../tags/tag980.xml"/><Relationship Id="rId31" Type="http://schemas.openxmlformats.org/officeDocument/2006/relationships/notesSlide" Target="../notesSlides/notesSlide30.xml"/><Relationship Id="rId4" Type="http://schemas.openxmlformats.org/officeDocument/2006/relationships/tags" Target="../tags/tag965.xml"/><Relationship Id="rId9" Type="http://schemas.openxmlformats.org/officeDocument/2006/relationships/tags" Target="../tags/tag970.xml"/><Relationship Id="rId14" Type="http://schemas.openxmlformats.org/officeDocument/2006/relationships/tags" Target="../tags/tag975.xml"/><Relationship Id="rId22" Type="http://schemas.openxmlformats.org/officeDocument/2006/relationships/tags" Target="../tags/tag983.xml"/><Relationship Id="rId27" Type="http://schemas.openxmlformats.org/officeDocument/2006/relationships/tags" Target="../tags/tag988.xml"/><Relationship Id="rId30" Type="http://schemas.openxmlformats.org/officeDocument/2006/relationships/slideLayout" Target="../slideLayouts/slideLayout41.xml"/><Relationship Id="rId35" Type="http://schemas.openxmlformats.org/officeDocument/2006/relationships/hyperlink" Target="https://ieefa.org/sites/default/files/2024-05/SMRs%20Still%20Too%20Expensive%20Too%20Slow%20Too%20Risky_May%202024.pdf" TargetMode="External"/><Relationship Id="rId8" Type="http://schemas.openxmlformats.org/officeDocument/2006/relationships/tags" Target="../tags/tag969.xml"/><Relationship Id="rId3" Type="http://schemas.openxmlformats.org/officeDocument/2006/relationships/tags" Target="../tags/tag964.xml"/></Relationships>
</file>

<file path=ppt/slides/_rels/slide34.xml.rels><?xml version="1.0" encoding="UTF-8" standalone="yes"?>
<Relationships xmlns="http://schemas.openxmlformats.org/package/2006/relationships"><Relationship Id="rId8" Type="http://schemas.openxmlformats.org/officeDocument/2006/relationships/image" Target="../media/image37.png"/><Relationship Id="rId13" Type="http://schemas.openxmlformats.org/officeDocument/2006/relationships/image" Target="../media/image42.png"/><Relationship Id="rId18" Type="http://schemas.openxmlformats.org/officeDocument/2006/relationships/hyperlink" Target="https://business.columbia.edu/faculty/people/gernot-wagner" TargetMode="External"/><Relationship Id="rId3" Type="http://schemas.openxmlformats.org/officeDocument/2006/relationships/tags" Target="../tags/tag993.xml"/><Relationship Id="rId7" Type="http://schemas.openxmlformats.org/officeDocument/2006/relationships/image" Target="../media/image15.emf"/><Relationship Id="rId12" Type="http://schemas.openxmlformats.org/officeDocument/2006/relationships/image" Target="../media/image41.png"/><Relationship Id="rId17" Type="http://schemas.openxmlformats.org/officeDocument/2006/relationships/hyperlink" Target="https://world-nuclear.org/information-library/nuclear-fuel-cycle/nuclear-waste/storage-and-disposal-of-radioactive-waste" TargetMode="External"/><Relationship Id="rId2" Type="http://schemas.openxmlformats.org/officeDocument/2006/relationships/tags" Target="../tags/tag992.xml"/><Relationship Id="rId16" Type="http://schemas.openxmlformats.org/officeDocument/2006/relationships/hyperlink" Target="https://world-nuclear.org/information-library/nuclear-fuel-cycle/nuclear-waste/radioactive-wastes-myths-and-realities" TargetMode="External"/><Relationship Id="rId1" Type="http://schemas.openxmlformats.org/officeDocument/2006/relationships/tags" Target="../tags/tag991.xml"/><Relationship Id="rId6" Type="http://schemas.openxmlformats.org/officeDocument/2006/relationships/oleObject" Target="../embeddings/oleObject40.bin"/><Relationship Id="rId11" Type="http://schemas.openxmlformats.org/officeDocument/2006/relationships/image" Target="../media/image40.png"/><Relationship Id="rId5" Type="http://schemas.openxmlformats.org/officeDocument/2006/relationships/notesSlide" Target="../notesSlides/notesSlide31.xml"/><Relationship Id="rId15" Type="http://schemas.openxmlformats.org/officeDocument/2006/relationships/hyperlink" Target="https://www.energy.gov/sites/default/files/2025-07/LIFTOFF_DOE_Advanced-Nuclear-Update.pdf" TargetMode="External"/><Relationship Id="rId10" Type="http://schemas.openxmlformats.org/officeDocument/2006/relationships/image" Target="../media/image39.png"/><Relationship Id="rId19" Type="http://schemas.openxmlformats.org/officeDocument/2006/relationships/hyperlink" Target="https://business.columbia.edu/insights/climate/cki" TargetMode="External"/><Relationship Id="rId4" Type="http://schemas.openxmlformats.org/officeDocument/2006/relationships/slideLayout" Target="../slideLayouts/slideLayout41.xml"/><Relationship Id="rId9" Type="http://schemas.openxmlformats.org/officeDocument/2006/relationships/image" Target="../media/image38.png"/><Relationship Id="rId14" Type="http://schemas.openxmlformats.org/officeDocument/2006/relationships/hyperlink" Target="https://www.energy.gov/eere/solar/federal-solar-tax-credits-businesses#:~:text=Solar%20systems%20that%20are%20placed,)%5B5%5D%20in%20size." TargetMode="External"/></Relationships>
</file>

<file path=ppt/slides/_rels/slide35.xml.rels><?xml version="1.0" encoding="UTF-8" standalone="yes"?>
<Relationships xmlns="http://schemas.openxmlformats.org/package/2006/relationships"><Relationship Id="rId8" Type="http://schemas.openxmlformats.org/officeDocument/2006/relationships/image" Target="../media/image43.jpeg"/><Relationship Id="rId13" Type="http://schemas.openxmlformats.org/officeDocument/2006/relationships/hyperlink" Target="https://www.posiva.fi/en/index/news/pressreleasesstockexchangereleases/2024/thisisonkaloandthisishowitworks.html" TargetMode="External"/><Relationship Id="rId18" Type="http://schemas.openxmlformats.org/officeDocument/2006/relationships/hyperlink" Target="https://nucleus.iaea.org/sites/connect/SFMpublic/TM%20on%20Spent%20Fuel%20Characterization%20for%20the%20Manageme/Salvolainen_Posiva.pdf" TargetMode="External"/><Relationship Id="rId3" Type="http://schemas.openxmlformats.org/officeDocument/2006/relationships/tags" Target="../tags/tag996.xml"/><Relationship Id="rId7" Type="http://schemas.openxmlformats.org/officeDocument/2006/relationships/image" Target="../media/image15.emf"/><Relationship Id="rId12" Type="http://schemas.openxmlformats.org/officeDocument/2006/relationships/hyperlink" Target="https://www.science.org/content/article/finland-built-tomb-store-nuclear-waste-can-it-survive-100000-years" TargetMode="External"/><Relationship Id="rId17" Type="http://schemas.openxmlformats.org/officeDocument/2006/relationships/hyperlink" Target="https://curie.pnnl.gov/system/files/Posiva_2011_Olkiluoto_Pamphlet.pdf" TargetMode="External"/><Relationship Id="rId2" Type="http://schemas.openxmlformats.org/officeDocument/2006/relationships/tags" Target="../tags/tag995.xml"/><Relationship Id="rId16" Type="http://schemas.openxmlformats.org/officeDocument/2006/relationships/hyperlink" Target="https://curie.pnnl.gov/system/files/NuclearWaste_s_1-16%20-%20nuclearwaste25-9-2007_0.pdf" TargetMode="External"/><Relationship Id="rId20" Type="http://schemas.openxmlformats.org/officeDocument/2006/relationships/hyperlink" Target="https://business.columbia.edu/insights/climate/cki" TargetMode="External"/><Relationship Id="rId1" Type="http://schemas.openxmlformats.org/officeDocument/2006/relationships/tags" Target="../tags/tag994.xml"/><Relationship Id="rId6" Type="http://schemas.openxmlformats.org/officeDocument/2006/relationships/oleObject" Target="../embeddings/oleObject41.bin"/><Relationship Id="rId11" Type="http://schemas.openxmlformats.org/officeDocument/2006/relationships/hyperlink" Target="https://www.energy.gov/eere/solar/federal-solar-tax-credits-businesses#:~:text=Solar%20systems%20that%20are%20placed,)%5B5%5D%20in%20size." TargetMode="External"/><Relationship Id="rId5" Type="http://schemas.openxmlformats.org/officeDocument/2006/relationships/notesSlide" Target="../notesSlides/notesSlide32.xml"/><Relationship Id="rId15" Type="http://schemas.openxmlformats.org/officeDocument/2006/relationships/hyperlink" Target="https://world-nuclear.org/images/articles/WNA-Nuclear-Fuel-Cycle-Royal-Commission-issues-paper-4-submission-final.pdf" TargetMode="External"/><Relationship Id="rId10" Type="http://schemas.openxmlformats.org/officeDocument/2006/relationships/image" Target="../media/image45.jpeg"/><Relationship Id="rId19" Type="http://schemas.openxmlformats.org/officeDocument/2006/relationships/hyperlink" Target="https://business.columbia.edu/faculty/people/gernot-wagner" TargetMode="External"/><Relationship Id="rId4" Type="http://schemas.openxmlformats.org/officeDocument/2006/relationships/slideLayout" Target="../slideLayouts/slideLayout41.xml"/><Relationship Id="rId9" Type="http://schemas.openxmlformats.org/officeDocument/2006/relationships/image" Target="../media/image44.jpeg"/><Relationship Id="rId14" Type="http://schemas.openxmlformats.org/officeDocument/2006/relationships/hyperlink" Target="https://www.ans.org/news/article-6349/finland-begins-trial-run-of-onkalo-repository/" TargetMode="External"/></Relationships>
</file>

<file path=ppt/slides/_rels/slide36.xml.rels><?xml version="1.0" encoding="UTF-8" standalone="yes"?>
<Relationships xmlns="http://schemas.openxmlformats.org/package/2006/relationships"><Relationship Id="rId13" Type="http://schemas.openxmlformats.org/officeDocument/2006/relationships/tags" Target="../tags/tag1009.xml"/><Relationship Id="rId18" Type="http://schemas.openxmlformats.org/officeDocument/2006/relationships/tags" Target="../tags/tag1014.xml"/><Relationship Id="rId26" Type="http://schemas.openxmlformats.org/officeDocument/2006/relationships/tags" Target="../tags/tag1022.xml"/><Relationship Id="rId39" Type="http://schemas.openxmlformats.org/officeDocument/2006/relationships/tags" Target="../tags/tag1035.xml"/><Relationship Id="rId21" Type="http://schemas.openxmlformats.org/officeDocument/2006/relationships/tags" Target="../tags/tag1017.xml"/><Relationship Id="rId34" Type="http://schemas.openxmlformats.org/officeDocument/2006/relationships/tags" Target="../tags/tag1030.xml"/><Relationship Id="rId42" Type="http://schemas.openxmlformats.org/officeDocument/2006/relationships/slideLayout" Target="../slideLayouts/slideLayout41.xml"/><Relationship Id="rId47" Type="http://schemas.openxmlformats.org/officeDocument/2006/relationships/hyperlink" Target="https://www.ans.org/news/article-6112/surveys-reveal-public-support-for-but-some-concerns-on-nuclear-energy/" TargetMode="External"/><Relationship Id="rId50" Type="http://schemas.openxmlformats.org/officeDocument/2006/relationships/hyperlink" Target="https://link.springer.com/article/10.1057/s41311-024-00618-0?utm_source=getftr&amp;utm_medium=getftr&amp;utm_campaign=getftr_pilot&amp;getft_integrator=scite#citeas" TargetMode="External"/><Relationship Id="rId55" Type="http://schemas.openxmlformats.org/officeDocument/2006/relationships/hyperlink" Target="https://business.columbia.edu/insights/climate/cki" TargetMode="External"/><Relationship Id="rId7" Type="http://schemas.openxmlformats.org/officeDocument/2006/relationships/tags" Target="../tags/tag1003.xml"/><Relationship Id="rId2" Type="http://schemas.openxmlformats.org/officeDocument/2006/relationships/tags" Target="../tags/tag998.xml"/><Relationship Id="rId16" Type="http://schemas.openxmlformats.org/officeDocument/2006/relationships/tags" Target="../tags/tag1012.xml"/><Relationship Id="rId29" Type="http://schemas.openxmlformats.org/officeDocument/2006/relationships/tags" Target="../tags/tag1025.xml"/><Relationship Id="rId11" Type="http://schemas.openxmlformats.org/officeDocument/2006/relationships/tags" Target="../tags/tag1007.xml"/><Relationship Id="rId24" Type="http://schemas.openxmlformats.org/officeDocument/2006/relationships/tags" Target="../tags/tag1020.xml"/><Relationship Id="rId32" Type="http://schemas.openxmlformats.org/officeDocument/2006/relationships/tags" Target="../tags/tag1028.xml"/><Relationship Id="rId37" Type="http://schemas.openxmlformats.org/officeDocument/2006/relationships/tags" Target="../tags/tag1033.xml"/><Relationship Id="rId40" Type="http://schemas.openxmlformats.org/officeDocument/2006/relationships/tags" Target="../tags/tag1036.xml"/><Relationship Id="rId45" Type="http://schemas.openxmlformats.org/officeDocument/2006/relationships/image" Target="../media/image46.emf"/><Relationship Id="rId53" Type="http://schemas.openxmlformats.org/officeDocument/2006/relationships/hyperlink" Target="https://www.hunton.com/insights/legal/navigating-the-nuclear-landscape-understanding-thailands-laws-and-approach" TargetMode="External"/><Relationship Id="rId58" Type="http://schemas.openxmlformats.org/officeDocument/2006/relationships/image" Target="../media/image48.png"/><Relationship Id="rId5" Type="http://schemas.openxmlformats.org/officeDocument/2006/relationships/tags" Target="../tags/tag1001.xml"/><Relationship Id="rId19" Type="http://schemas.openxmlformats.org/officeDocument/2006/relationships/tags" Target="../tags/tag1015.xml"/><Relationship Id="rId4" Type="http://schemas.openxmlformats.org/officeDocument/2006/relationships/tags" Target="../tags/tag1000.xml"/><Relationship Id="rId9" Type="http://schemas.openxmlformats.org/officeDocument/2006/relationships/tags" Target="../tags/tag1005.xml"/><Relationship Id="rId14" Type="http://schemas.openxmlformats.org/officeDocument/2006/relationships/tags" Target="../tags/tag1010.xml"/><Relationship Id="rId22" Type="http://schemas.openxmlformats.org/officeDocument/2006/relationships/tags" Target="../tags/tag1018.xml"/><Relationship Id="rId27" Type="http://schemas.openxmlformats.org/officeDocument/2006/relationships/tags" Target="../tags/tag1023.xml"/><Relationship Id="rId30" Type="http://schemas.openxmlformats.org/officeDocument/2006/relationships/tags" Target="../tags/tag1026.xml"/><Relationship Id="rId35" Type="http://schemas.openxmlformats.org/officeDocument/2006/relationships/tags" Target="../tags/tag1031.xml"/><Relationship Id="rId43" Type="http://schemas.openxmlformats.org/officeDocument/2006/relationships/notesSlide" Target="../notesSlides/notesSlide33.xml"/><Relationship Id="rId48" Type="http://schemas.openxmlformats.org/officeDocument/2006/relationships/hyperlink" Target="https://www.nuclearbusiness-platform.com/media/insights/chinas-nuclear-power-program-a-blueprint-for-global-competitiveness" TargetMode="External"/><Relationship Id="rId56" Type="http://schemas.openxmlformats.org/officeDocument/2006/relationships/chart" Target="../charts/chart49.xml"/><Relationship Id="rId8" Type="http://schemas.openxmlformats.org/officeDocument/2006/relationships/tags" Target="../tags/tag1004.xml"/><Relationship Id="rId51" Type="http://schemas.openxmlformats.org/officeDocument/2006/relationships/hyperlink" Target="https://psssj.eu/index.php/ojsdata/article/view/89" TargetMode="External"/><Relationship Id="rId3" Type="http://schemas.openxmlformats.org/officeDocument/2006/relationships/tags" Target="../tags/tag999.xml"/><Relationship Id="rId12" Type="http://schemas.openxmlformats.org/officeDocument/2006/relationships/tags" Target="../tags/tag1008.xml"/><Relationship Id="rId17" Type="http://schemas.openxmlformats.org/officeDocument/2006/relationships/tags" Target="../tags/tag1013.xml"/><Relationship Id="rId25" Type="http://schemas.openxmlformats.org/officeDocument/2006/relationships/tags" Target="../tags/tag1021.xml"/><Relationship Id="rId33" Type="http://schemas.openxmlformats.org/officeDocument/2006/relationships/tags" Target="../tags/tag1029.xml"/><Relationship Id="rId38" Type="http://schemas.openxmlformats.org/officeDocument/2006/relationships/tags" Target="../tags/tag1034.xml"/><Relationship Id="rId46" Type="http://schemas.openxmlformats.org/officeDocument/2006/relationships/hyperlink" Target="https://www.radiantenergygroup.com/reports/us-public-attitudes-toward-clean-energy-2024-nuclear" TargetMode="External"/><Relationship Id="rId59" Type="http://schemas.openxmlformats.org/officeDocument/2006/relationships/image" Target="../media/image49.png"/><Relationship Id="rId20" Type="http://schemas.openxmlformats.org/officeDocument/2006/relationships/tags" Target="../tags/tag1016.xml"/><Relationship Id="rId41" Type="http://schemas.openxmlformats.org/officeDocument/2006/relationships/tags" Target="../tags/tag1037.xml"/><Relationship Id="rId54" Type="http://schemas.openxmlformats.org/officeDocument/2006/relationships/hyperlink" Target="https://business.columbia.edu/faculty/people/gernot-wagner" TargetMode="External"/><Relationship Id="rId1" Type="http://schemas.openxmlformats.org/officeDocument/2006/relationships/tags" Target="../tags/tag997.xml"/><Relationship Id="rId6" Type="http://schemas.openxmlformats.org/officeDocument/2006/relationships/tags" Target="../tags/tag1002.xml"/><Relationship Id="rId15" Type="http://schemas.openxmlformats.org/officeDocument/2006/relationships/tags" Target="../tags/tag1011.xml"/><Relationship Id="rId23" Type="http://schemas.openxmlformats.org/officeDocument/2006/relationships/tags" Target="../tags/tag1019.xml"/><Relationship Id="rId28" Type="http://schemas.openxmlformats.org/officeDocument/2006/relationships/tags" Target="../tags/tag1024.xml"/><Relationship Id="rId36" Type="http://schemas.openxmlformats.org/officeDocument/2006/relationships/tags" Target="../tags/tag1032.xml"/><Relationship Id="rId49" Type="http://schemas.openxmlformats.org/officeDocument/2006/relationships/hyperlink" Target="https://www.ecns.cn/cns-wire/2025-02-27/detail-ihepcskv6108813.shtml" TargetMode="External"/><Relationship Id="rId57" Type="http://schemas.openxmlformats.org/officeDocument/2006/relationships/image" Target="../media/image47.png"/><Relationship Id="rId10" Type="http://schemas.openxmlformats.org/officeDocument/2006/relationships/tags" Target="../tags/tag1006.xml"/><Relationship Id="rId31" Type="http://schemas.openxmlformats.org/officeDocument/2006/relationships/tags" Target="../tags/tag1027.xml"/><Relationship Id="rId44" Type="http://schemas.openxmlformats.org/officeDocument/2006/relationships/oleObject" Target="../embeddings/oleObject42.bin"/><Relationship Id="rId52" Type="http://schemas.openxmlformats.org/officeDocument/2006/relationships/hyperlink" Target="https://ieeexplore.ieee.org/stamp/stamp.jsp?tp=&amp;arnumber=6497734" TargetMode="External"/></Relationships>
</file>

<file path=ppt/slides/_rels/slide37.xml.rels><?xml version="1.0" encoding="UTF-8" standalone="yes"?>
<Relationships xmlns="http://schemas.openxmlformats.org/package/2006/relationships"><Relationship Id="rId3" Type="http://schemas.openxmlformats.org/officeDocument/2006/relationships/slideLayout" Target="../slideLayouts/slideLayout9.xml"/><Relationship Id="rId2" Type="http://schemas.openxmlformats.org/officeDocument/2006/relationships/tags" Target="../tags/tag1039.xml"/><Relationship Id="rId1" Type="http://schemas.openxmlformats.org/officeDocument/2006/relationships/tags" Target="../tags/tag1038.xml"/><Relationship Id="rId6" Type="http://schemas.openxmlformats.org/officeDocument/2006/relationships/image" Target="../media/image1.emf"/><Relationship Id="rId5" Type="http://schemas.openxmlformats.org/officeDocument/2006/relationships/oleObject" Target="../embeddings/oleObject32.bin"/><Relationship Id="rId4" Type="http://schemas.openxmlformats.org/officeDocument/2006/relationships/image" Target="../media/image50.jpeg"/></Relationships>
</file>

<file path=ppt/slides/_rels/slide38.xml.rels><?xml version="1.0" encoding="UTF-8" standalone="yes"?>
<Relationships xmlns="http://schemas.openxmlformats.org/package/2006/relationships"><Relationship Id="rId8" Type="http://schemas.openxmlformats.org/officeDocument/2006/relationships/slideLayout" Target="../slideLayouts/slideLayout7.xml"/><Relationship Id="rId13" Type="http://schemas.openxmlformats.org/officeDocument/2006/relationships/hyperlink" Target="https://business.columbia.edu/insights/climate/cki" TargetMode="External"/><Relationship Id="rId3" Type="http://schemas.openxmlformats.org/officeDocument/2006/relationships/tags" Target="../tags/tag1042.xml"/><Relationship Id="rId7" Type="http://schemas.openxmlformats.org/officeDocument/2006/relationships/tags" Target="../tags/tag1046.xml"/><Relationship Id="rId12" Type="http://schemas.openxmlformats.org/officeDocument/2006/relationships/hyperlink" Target="https://business.columbia.edu/faculty/people/gernot-wagner" TargetMode="External"/><Relationship Id="rId2" Type="http://schemas.openxmlformats.org/officeDocument/2006/relationships/tags" Target="../tags/tag1041.xml"/><Relationship Id="rId1" Type="http://schemas.openxmlformats.org/officeDocument/2006/relationships/tags" Target="../tags/tag1040.xml"/><Relationship Id="rId6" Type="http://schemas.openxmlformats.org/officeDocument/2006/relationships/tags" Target="../tags/tag1045.xml"/><Relationship Id="rId11" Type="http://schemas.openxmlformats.org/officeDocument/2006/relationships/image" Target="../media/image15.emf"/><Relationship Id="rId5" Type="http://schemas.openxmlformats.org/officeDocument/2006/relationships/tags" Target="../tags/tag1044.xml"/><Relationship Id="rId10" Type="http://schemas.openxmlformats.org/officeDocument/2006/relationships/oleObject" Target="../embeddings/oleObject43.bin"/><Relationship Id="rId4" Type="http://schemas.openxmlformats.org/officeDocument/2006/relationships/tags" Target="../tags/tag1043.xml"/><Relationship Id="rId9" Type="http://schemas.openxmlformats.org/officeDocument/2006/relationships/notesSlide" Target="../notesSlides/notesSlide34.xml"/><Relationship Id="rId14" Type="http://schemas.openxmlformats.org/officeDocument/2006/relationships/image" Target="../media/image51.jpeg"/></Relationships>
</file>

<file path=ppt/slides/_rels/slide39.xml.rels><?xml version="1.0" encoding="UTF-8" standalone="yes"?>
<Relationships xmlns="http://schemas.openxmlformats.org/package/2006/relationships"><Relationship Id="rId13" Type="http://schemas.openxmlformats.org/officeDocument/2006/relationships/tags" Target="../tags/tag1059.xml"/><Relationship Id="rId18" Type="http://schemas.openxmlformats.org/officeDocument/2006/relationships/tags" Target="../tags/tag1064.xml"/><Relationship Id="rId26" Type="http://schemas.openxmlformats.org/officeDocument/2006/relationships/oleObject" Target="../embeddings/oleObject44.bin"/><Relationship Id="rId39" Type="http://schemas.openxmlformats.org/officeDocument/2006/relationships/image" Target="../media/image55.png"/><Relationship Id="rId21" Type="http://schemas.openxmlformats.org/officeDocument/2006/relationships/tags" Target="../tags/tag1067.xml"/><Relationship Id="rId34" Type="http://schemas.openxmlformats.org/officeDocument/2006/relationships/chart" Target="../charts/chart51.xml"/><Relationship Id="rId42" Type="http://schemas.openxmlformats.org/officeDocument/2006/relationships/image" Target="../media/image58.png"/><Relationship Id="rId47" Type="http://schemas.openxmlformats.org/officeDocument/2006/relationships/image" Target="../media/image63.png"/><Relationship Id="rId50" Type="http://schemas.openxmlformats.org/officeDocument/2006/relationships/image" Target="../media/image66.png"/><Relationship Id="rId55" Type="http://schemas.openxmlformats.org/officeDocument/2006/relationships/image" Target="../media/image71.png"/><Relationship Id="rId7" Type="http://schemas.openxmlformats.org/officeDocument/2006/relationships/tags" Target="../tags/tag1053.xml"/><Relationship Id="rId2" Type="http://schemas.openxmlformats.org/officeDocument/2006/relationships/tags" Target="../tags/tag1048.xml"/><Relationship Id="rId16" Type="http://schemas.openxmlformats.org/officeDocument/2006/relationships/tags" Target="../tags/tag1062.xml"/><Relationship Id="rId29" Type="http://schemas.openxmlformats.org/officeDocument/2006/relationships/hyperlink" Target="https://namrc.co.uk/wp-content/uploads/2010/11/NIA-supply-chain-guide.pdf" TargetMode="External"/><Relationship Id="rId11" Type="http://schemas.openxmlformats.org/officeDocument/2006/relationships/tags" Target="../tags/tag1057.xml"/><Relationship Id="rId24" Type="http://schemas.openxmlformats.org/officeDocument/2006/relationships/slideLayout" Target="../slideLayouts/slideLayout8.xml"/><Relationship Id="rId32" Type="http://schemas.openxmlformats.org/officeDocument/2006/relationships/hyperlink" Target="https://business.columbia.edu/insights/climate/cki" TargetMode="External"/><Relationship Id="rId37" Type="http://schemas.openxmlformats.org/officeDocument/2006/relationships/image" Target="../media/image53.png"/><Relationship Id="rId40" Type="http://schemas.openxmlformats.org/officeDocument/2006/relationships/image" Target="../media/image56.png"/><Relationship Id="rId45" Type="http://schemas.openxmlformats.org/officeDocument/2006/relationships/image" Target="../media/image61.png"/><Relationship Id="rId53" Type="http://schemas.openxmlformats.org/officeDocument/2006/relationships/image" Target="../media/image69.jpeg"/><Relationship Id="rId58" Type="http://schemas.openxmlformats.org/officeDocument/2006/relationships/image" Target="../media/image74.png"/><Relationship Id="rId5" Type="http://schemas.openxmlformats.org/officeDocument/2006/relationships/tags" Target="../tags/tag1051.xml"/><Relationship Id="rId61" Type="http://schemas.openxmlformats.org/officeDocument/2006/relationships/image" Target="../media/image77.png"/><Relationship Id="rId19" Type="http://schemas.openxmlformats.org/officeDocument/2006/relationships/tags" Target="../tags/tag1065.xml"/><Relationship Id="rId14" Type="http://schemas.openxmlformats.org/officeDocument/2006/relationships/tags" Target="../tags/tag1060.xml"/><Relationship Id="rId22" Type="http://schemas.openxmlformats.org/officeDocument/2006/relationships/tags" Target="../tags/tag1068.xml"/><Relationship Id="rId27" Type="http://schemas.openxmlformats.org/officeDocument/2006/relationships/image" Target="../media/image52.emf"/><Relationship Id="rId30" Type="http://schemas.openxmlformats.org/officeDocument/2006/relationships/hyperlink" Target="https://energy-oil-gas.com/news/top-10-nuclear-power-companies-leading-the-global-energy-future/" TargetMode="External"/><Relationship Id="rId35" Type="http://schemas.openxmlformats.org/officeDocument/2006/relationships/chart" Target="../charts/chart52.xml"/><Relationship Id="rId43" Type="http://schemas.openxmlformats.org/officeDocument/2006/relationships/image" Target="../media/image59.png"/><Relationship Id="rId48" Type="http://schemas.openxmlformats.org/officeDocument/2006/relationships/image" Target="../media/image64.png"/><Relationship Id="rId56" Type="http://schemas.openxmlformats.org/officeDocument/2006/relationships/image" Target="../media/image72.png"/><Relationship Id="rId8" Type="http://schemas.openxmlformats.org/officeDocument/2006/relationships/tags" Target="../tags/tag1054.xml"/><Relationship Id="rId51" Type="http://schemas.openxmlformats.org/officeDocument/2006/relationships/image" Target="../media/image67.png"/><Relationship Id="rId3" Type="http://schemas.openxmlformats.org/officeDocument/2006/relationships/tags" Target="../tags/tag1049.xml"/><Relationship Id="rId12" Type="http://schemas.openxmlformats.org/officeDocument/2006/relationships/tags" Target="../tags/tag1058.xml"/><Relationship Id="rId17" Type="http://schemas.openxmlformats.org/officeDocument/2006/relationships/tags" Target="../tags/tag1063.xml"/><Relationship Id="rId25" Type="http://schemas.openxmlformats.org/officeDocument/2006/relationships/notesSlide" Target="../notesSlides/notesSlide35.xml"/><Relationship Id="rId33" Type="http://schemas.openxmlformats.org/officeDocument/2006/relationships/chart" Target="../charts/chart50.xml"/><Relationship Id="rId38" Type="http://schemas.openxmlformats.org/officeDocument/2006/relationships/image" Target="../media/image54.png"/><Relationship Id="rId46" Type="http://schemas.openxmlformats.org/officeDocument/2006/relationships/image" Target="../media/image62.png"/><Relationship Id="rId59" Type="http://schemas.openxmlformats.org/officeDocument/2006/relationships/image" Target="../media/image75.png"/><Relationship Id="rId20" Type="http://schemas.openxmlformats.org/officeDocument/2006/relationships/tags" Target="../tags/tag1066.xml"/><Relationship Id="rId41" Type="http://schemas.openxmlformats.org/officeDocument/2006/relationships/image" Target="../media/image57.png"/><Relationship Id="rId54" Type="http://schemas.openxmlformats.org/officeDocument/2006/relationships/image" Target="../media/image70.png"/><Relationship Id="rId1" Type="http://schemas.openxmlformats.org/officeDocument/2006/relationships/tags" Target="../tags/tag1047.xml"/><Relationship Id="rId6" Type="http://schemas.openxmlformats.org/officeDocument/2006/relationships/tags" Target="../tags/tag1052.xml"/><Relationship Id="rId15" Type="http://schemas.openxmlformats.org/officeDocument/2006/relationships/tags" Target="../tags/tag1061.xml"/><Relationship Id="rId23" Type="http://schemas.openxmlformats.org/officeDocument/2006/relationships/tags" Target="../tags/tag1069.xml"/><Relationship Id="rId28" Type="http://schemas.openxmlformats.org/officeDocument/2006/relationships/hyperlink" Target="https://globalenergymonitor.org/projects/global-nuclear-power-tracker/" TargetMode="External"/><Relationship Id="rId36" Type="http://schemas.openxmlformats.org/officeDocument/2006/relationships/chart" Target="../charts/chart53.xml"/><Relationship Id="rId49" Type="http://schemas.openxmlformats.org/officeDocument/2006/relationships/image" Target="../media/image65.png"/><Relationship Id="rId57" Type="http://schemas.openxmlformats.org/officeDocument/2006/relationships/image" Target="../media/image73.png"/><Relationship Id="rId10" Type="http://schemas.openxmlformats.org/officeDocument/2006/relationships/tags" Target="../tags/tag1056.xml"/><Relationship Id="rId31" Type="http://schemas.openxmlformats.org/officeDocument/2006/relationships/hyperlink" Target="https://business.columbia.edu/faculty/people/gernot-wagner" TargetMode="External"/><Relationship Id="rId44" Type="http://schemas.openxmlformats.org/officeDocument/2006/relationships/image" Target="../media/image60.png"/><Relationship Id="rId52" Type="http://schemas.openxmlformats.org/officeDocument/2006/relationships/image" Target="../media/image68.png"/><Relationship Id="rId60" Type="http://schemas.openxmlformats.org/officeDocument/2006/relationships/image" Target="../media/image76.png"/><Relationship Id="rId4" Type="http://schemas.openxmlformats.org/officeDocument/2006/relationships/tags" Target="../tags/tag1050.xml"/><Relationship Id="rId9" Type="http://schemas.openxmlformats.org/officeDocument/2006/relationships/tags" Target="../tags/tag1055.xml"/></Relationships>
</file>

<file path=ppt/slides/_rels/slide4.xml.rels><?xml version="1.0" encoding="UTF-8" standalone="yes"?>
<Relationships xmlns="http://schemas.openxmlformats.org/package/2006/relationships"><Relationship Id="rId8" Type="http://schemas.openxmlformats.org/officeDocument/2006/relationships/tags" Target="../tags/tag63.xml"/><Relationship Id="rId13" Type="http://schemas.openxmlformats.org/officeDocument/2006/relationships/oleObject" Target="../embeddings/oleObject10.bin"/><Relationship Id="rId3" Type="http://schemas.openxmlformats.org/officeDocument/2006/relationships/tags" Target="../tags/tag58.xml"/><Relationship Id="rId7" Type="http://schemas.openxmlformats.org/officeDocument/2006/relationships/tags" Target="../tags/tag62.xml"/><Relationship Id="rId12" Type="http://schemas.openxmlformats.org/officeDocument/2006/relationships/notesSlide" Target="../notesSlides/notesSlide4.xml"/><Relationship Id="rId17" Type="http://schemas.openxmlformats.org/officeDocument/2006/relationships/hyperlink" Target="https://business.columbia.edu/insights/climate/cki" TargetMode="External"/><Relationship Id="rId2" Type="http://schemas.openxmlformats.org/officeDocument/2006/relationships/tags" Target="../tags/tag57.xml"/><Relationship Id="rId16" Type="http://schemas.openxmlformats.org/officeDocument/2006/relationships/hyperlink" Target="https://business.columbia.edu/faculty/people/gernot-wagner" TargetMode="External"/><Relationship Id="rId1" Type="http://schemas.openxmlformats.org/officeDocument/2006/relationships/tags" Target="../tags/tag56.xml"/><Relationship Id="rId6" Type="http://schemas.openxmlformats.org/officeDocument/2006/relationships/tags" Target="../tags/tag61.xml"/><Relationship Id="rId11" Type="http://schemas.openxmlformats.org/officeDocument/2006/relationships/slideLayout" Target="../slideLayouts/slideLayout7.xml"/><Relationship Id="rId5" Type="http://schemas.openxmlformats.org/officeDocument/2006/relationships/tags" Target="../tags/tag60.xml"/><Relationship Id="rId15" Type="http://schemas.openxmlformats.org/officeDocument/2006/relationships/image" Target="../media/image16.jpeg"/><Relationship Id="rId10" Type="http://schemas.openxmlformats.org/officeDocument/2006/relationships/tags" Target="../tags/tag65.xml"/><Relationship Id="rId4" Type="http://schemas.openxmlformats.org/officeDocument/2006/relationships/tags" Target="../tags/tag59.xml"/><Relationship Id="rId9" Type="http://schemas.openxmlformats.org/officeDocument/2006/relationships/tags" Target="../tags/tag64.xml"/><Relationship Id="rId14" Type="http://schemas.openxmlformats.org/officeDocument/2006/relationships/image" Target="../media/image15.emf"/></Relationships>
</file>

<file path=ppt/slides/_rels/slide40.xml.rels><?xml version="1.0" encoding="UTF-8" standalone="yes"?>
<Relationships xmlns="http://schemas.openxmlformats.org/package/2006/relationships"><Relationship Id="rId13" Type="http://schemas.openxmlformats.org/officeDocument/2006/relationships/tags" Target="../tags/tag1082.xml"/><Relationship Id="rId18" Type="http://schemas.openxmlformats.org/officeDocument/2006/relationships/tags" Target="../tags/tag1087.xml"/><Relationship Id="rId26" Type="http://schemas.openxmlformats.org/officeDocument/2006/relationships/tags" Target="../tags/tag1095.xml"/><Relationship Id="rId39" Type="http://schemas.openxmlformats.org/officeDocument/2006/relationships/tags" Target="../tags/tag1108.xml"/><Relationship Id="rId21" Type="http://schemas.openxmlformats.org/officeDocument/2006/relationships/tags" Target="../tags/tag1090.xml"/><Relationship Id="rId34" Type="http://schemas.openxmlformats.org/officeDocument/2006/relationships/tags" Target="../tags/tag1103.xml"/><Relationship Id="rId42" Type="http://schemas.openxmlformats.org/officeDocument/2006/relationships/tags" Target="../tags/tag1111.xml"/><Relationship Id="rId47" Type="http://schemas.openxmlformats.org/officeDocument/2006/relationships/tags" Target="../tags/tag1116.xml"/><Relationship Id="rId50" Type="http://schemas.openxmlformats.org/officeDocument/2006/relationships/image" Target="../media/image78.emf"/><Relationship Id="rId55" Type="http://schemas.openxmlformats.org/officeDocument/2006/relationships/image" Target="../media/image20.png"/><Relationship Id="rId7" Type="http://schemas.openxmlformats.org/officeDocument/2006/relationships/tags" Target="../tags/tag1076.xml"/><Relationship Id="rId2" Type="http://schemas.openxmlformats.org/officeDocument/2006/relationships/tags" Target="../tags/tag1071.xml"/><Relationship Id="rId16" Type="http://schemas.openxmlformats.org/officeDocument/2006/relationships/tags" Target="../tags/tag1085.xml"/><Relationship Id="rId29" Type="http://schemas.openxmlformats.org/officeDocument/2006/relationships/tags" Target="../tags/tag1098.xml"/><Relationship Id="rId11" Type="http://schemas.openxmlformats.org/officeDocument/2006/relationships/tags" Target="../tags/tag1080.xml"/><Relationship Id="rId24" Type="http://schemas.openxmlformats.org/officeDocument/2006/relationships/tags" Target="../tags/tag1093.xml"/><Relationship Id="rId32" Type="http://schemas.openxmlformats.org/officeDocument/2006/relationships/tags" Target="../tags/tag1101.xml"/><Relationship Id="rId37" Type="http://schemas.openxmlformats.org/officeDocument/2006/relationships/tags" Target="../tags/tag1106.xml"/><Relationship Id="rId40" Type="http://schemas.openxmlformats.org/officeDocument/2006/relationships/tags" Target="../tags/tag1109.xml"/><Relationship Id="rId45" Type="http://schemas.openxmlformats.org/officeDocument/2006/relationships/tags" Target="../tags/tag1114.xml"/><Relationship Id="rId53" Type="http://schemas.openxmlformats.org/officeDocument/2006/relationships/hyperlink" Target="https://business.columbia.edu/insights/climate/cki" TargetMode="External"/><Relationship Id="rId58" Type="http://schemas.openxmlformats.org/officeDocument/2006/relationships/image" Target="../media/image19.png"/><Relationship Id="rId5" Type="http://schemas.openxmlformats.org/officeDocument/2006/relationships/tags" Target="../tags/tag1074.xml"/><Relationship Id="rId61" Type="http://schemas.openxmlformats.org/officeDocument/2006/relationships/image" Target="../media/image83.png"/><Relationship Id="rId19" Type="http://schemas.openxmlformats.org/officeDocument/2006/relationships/tags" Target="../tags/tag1088.xml"/><Relationship Id="rId14" Type="http://schemas.openxmlformats.org/officeDocument/2006/relationships/tags" Target="../tags/tag1083.xml"/><Relationship Id="rId22" Type="http://schemas.openxmlformats.org/officeDocument/2006/relationships/tags" Target="../tags/tag1091.xml"/><Relationship Id="rId27" Type="http://schemas.openxmlformats.org/officeDocument/2006/relationships/tags" Target="../tags/tag1096.xml"/><Relationship Id="rId30" Type="http://schemas.openxmlformats.org/officeDocument/2006/relationships/tags" Target="../tags/tag1099.xml"/><Relationship Id="rId35" Type="http://schemas.openxmlformats.org/officeDocument/2006/relationships/tags" Target="../tags/tag1104.xml"/><Relationship Id="rId43" Type="http://schemas.openxmlformats.org/officeDocument/2006/relationships/tags" Target="../tags/tag1112.xml"/><Relationship Id="rId48" Type="http://schemas.openxmlformats.org/officeDocument/2006/relationships/slideLayout" Target="../slideLayouts/slideLayout7.xml"/><Relationship Id="rId56" Type="http://schemas.openxmlformats.org/officeDocument/2006/relationships/image" Target="../media/image79.png"/><Relationship Id="rId8" Type="http://schemas.openxmlformats.org/officeDocument/2006/relationships/tags" Target="../tags/tag1077.xml"/><Relationship Id="rId51" Type="http://schemas.openxmlformats.org/officeDocument/2006/relationships/hyperlink" Target="https://www.iaea.org/publications/15748/nuclear-power-reactors-in-the-world" TargetMode="External"/><Relationship Id="rId3" Type="http://schemas.openxmlformats.org/officeDocument/2006/relationships/tags" Target="../tags/tag1072.xml"/><Relationship Id="rId12" Type="http://schemas.openxmlformats.org/officeDocument/2006/relationships/tags" Target="../tags/tag1081.xml"/><Relationship Id="rId17" Type="http://schemas.openxmlformats.org/officeDocument/2006/relationships/tags" Target="../tags/tag1086.xml"/><Relationship Id="rId25" Type="http://schemas.openxmlformats.org/officeDocument/2006/relationships/tags" Target="../tags/tag1094.xml"/><Relationship Id="rId33" Type="http://schemas.openxmlformats.org/officeDocument/2006/relationships/tags" Target="../tags/tag1102.xml"/><Relationship Id="rId38" Type="http://schemas.openxmlformats.org/officeDocument/2006/relationships/tags" Target="../tags/tag1107.xml"/><Relationship Id="rId46" Type="http://schemas.openxmlformats.org/officeDocument/2006/relationships/tags" Target="../tags/tag1115.xml"/><Relationship Id="rId59" Type="http://schemas.openxmlformats.org/officeDocument/2006/relationships/image" Target="../media/image81.png"/><Relationship Id="rId20" Type="http://schemas.openxmlformats.org/officeDocument/2006/relationships/tags" Target="../tags/tag1089.xml"/><Relationship Id="rId41" Type="http://schemas.openxmlformats.org/officeDocument/2006/relationships/tags" Target="../tags/tag1110.xml"/><Relationship Id="rId54" Type="http://schemas.openxmlformats.org/officeDocument/2006/relationships/chart" Target="../charts/chart54.xml"/><Relationship Id="rId62" Type="http://schemas.openxmlformats.org/officeDocument/2006/relationships/image" Target="../media/image84.png"/><Relationship Id="rId1" Type="http://schemas.openxmlformats.org/officeDocument/2006/relationships/tags" Target="../tags/tag1070.xml"/><Relationship Id="rId6" Type="http://schemas.openxmlformats.org/officeDocument/2006/relationships/tags" Target="../tags/tag1075.xml"/><Relationship Id="rId15" Type="http://schemas.openxmlformats.org/officeDocument/2006/relationships/tags" Target="../tags/tag1084.xml"/><Relationship Id="rId23" Type="http://schemas.openxmlformats.org/officeDocument/2006/relationships/tags" Target="../tags/tag1092.xml"/><Relationship Id="rId28" Type="http://schemas.openxmlformats.org/officeDocument/2006/relationships/tags" Target="../tags/tag1097.xml"/><Relationship Id="rId36" Type="http://schemas.openxmlformats.org/officeDocument/2006/relationships/tags" Target="../tags/tag1105.xml"/><Relationship Id="rId49" Type="http://schemas.openxmlformats.org/officeDocument/2006/relationships/oleObject" Target="../embeddings/oleObject45.bin"/><Relationship Id="rId57" Type="http://schemas.openxmlformats.org/officeDocument/2006/relationships/image" Target="../media/image80.png"/><Relationship Id="rId10" Type="http://schemas.openxmlformats.org/officeDocument/2006/relationships/tags" Target="../tags/tag1079.xml"/><Relationship Id="rId31" Type="http://schemas.openxmlformats.org/officeDocument/2006/relationships/tags" Target="../tags/tag1100.xml"/><Relationship Id="rId44" Type="http://schemas.openxmlformats.org/officeDocument/2006/relationships/tags" Target="../tags/tag1113.xml"/><Relationship Id="rId52" Type="http://schemas.openxmlformats.org/officeDocument/2006/relationships/hyperlink" Target="https://business.columbia.edu/faculty/people/gernot-wagner" TargetMode="External"/><Relationship Id="rId60" Type="http://schemas.openxmlformats.org/officeDocument/2006/relationships/image" Target="../media/image82.png"/><Relationship Id="rId4" Type="http://schemas.openxmlformats.org/officeDocument/2006/relationships/tags" Target="../tags/tag1073.xml"/><Relationship Id="rId9" Type="http://schemas.openxmlformats.org/officeDocument/2006/relationships/tags" Target="../tags/tag1078.xml"/></Relationships>
</file>

<file path=ppt/slides/_rels/slide41.xml.rels><?xml version="1.0" encoding="UTF-8" standalone="yes"?>
<Relationships xmlns="http://schemas.openxmlformats.org/package/2006/relationships"><Relationship Id="rId26" Type="http://schemas.openxmlformats.org/officeDocument/2006/relationships/tags" Target="../tags/tag1142.xml"/><Relationship Id="rId21" Type="http://schemas.openxmlformats.org/officeDocument/2006/relationships/tags" Target="../tags/tag1137.xml"/><Relationship Id="rId42" Type="http://schemas.openxmlformats.org/officeDocument/2006/relationships/tags" Target="../tags/tag1158.xml"/><Relationship Id="rId47" Type="http://schemas.openxmlformats.org/officeDocument/2006/relationships/tags" Target="../tags/tag1163.xml"/><Relationship Id="rId63" Type="http://schemas.openxmlformats.org/officeDocument/2006/relationships/tags" Target="../tags/tag1179.xml"/><Relationship Id="rId68" Type="http://schemas.openxmlformats.org/officeDocument/2006/relationships/hyperlink" Target="https://www.energy.gov/sites/default/files/2024-12/Nuclear%2520Energy%2520Supply%2520Chain%2520Report%2520-%2520Final%5B1%5D.pdf" TargetMode="External"/><Relationship Id="rId2" Type="http://schemas.openxmlformats.org/officeDocument/2006/relationships/tags" Target="../tags/tag1118.xml"/><Relationship Id="rId16" Type="http://schemas.openxmlformats.org/officeDocument/2006/relationships/tags" Target="../tags/tag1132.xml"/><Relationship Id="rId29" Type="http://schemas.openxmlformats.org/officeDocument/2006/relationships/tags" Target="../tags/tag1145.xml"/><Relationship Id="rId11" Type="http://schemas.openxmlformats.org/officeDocument/2006/relationships/tags" Target="../tags/tag1127.xml"/><Relationship Id="rId24" Type="http://schemas.openxmlformats.org/officeDocument/2006/relationships/tags" Target="../tags/tag1140.xml"/><Relationship Id="rId32" Type="http://schemas.openxmlformats.org/officeDocument/2006/relationships/tags" Target="../tags/tag1148.xml"/><Relationship Id="rId37" Type="http://schemas.openxmlformats.org/officeDocument/2006/relationships/tags" Target="../tags/tag1153.xml"/><Relationship Id="rId40" Type="http://schemas.openxmlformats.org/officeDocument/2006/relationships/tags" Target="../tags/tag1156.xml"/><Relationship Id="rId45" Type="http://schemas.openxmlformats.org/officeDocument/2006/relationships/tags" Target="../tags/tag1161.xml"/><Relationship Id="rId53" Type="http://schemas.openxmlformats.org/officeDocument/2006/relationships/tags" Target="../tags/tag1169.xml"/><Relationship Id="rId58" Type="http://schemas.openxmlformats.org/officeDocument/2006/relationships/tags" Target="../tags/tag1174.xml"/><Relationship Id="rId66" Type="http://schemas.openxmlformats.org/officeDocument/2006/relationships/oleObject" Target="../embeddings/oleObject46.bin"/><Relationship Id="rId74" Type="http://schemas.openxmlformats.org/officeDocument/2006/relationships/hyperlink" Target="https://business.columbia.edu/insights/climate/cki" TargetMode="External"/><Relationship Id="rId5" Type="http://schemas.openxmlformats.org/officeDocument/2006/relationships/tags" Target="../tags/tag1121.xml"/><Relationship Id="rId61" Type="http://schemas.openxmlformats.org/officeDocument/2006/relationships/tags" Target="../tags/tag1177.xml"/><Relationship Id="rId19" Type="http://schemas.openxmlformats.org/officeDocument/2006/relationships/tags" Target="../tags/tag1135.xml"/><Relationship Id="rId14" Type="http://schemas.openxmlformats.org/officeDocument/2006/relationships/tags" Target="../tags/tag1130.xml"/><Relationship Id="rId22" Type="http://schemas.openxmlformats.org/officeDocument/2006/relationships/tags" Target="../tags/tag1138.xml"/><Relationship Id="rId27" Type="http://schemas.openxmlformats.org/officeDocument/2006/relationships/tags" Target="../tags/tag1143.xml"/><Relationship Id="rId30" Type="http://schemas.openxmlformats.org/officeDocument/2006/relationships/tags" Target="../tags/tag1146.xml"/><Relationship Id="rId35" Type="http://schemas.openxmlformats.org/officeDocument/2006/relationships/tags" Target="../tags/tag1151.xml"/><Relationship Id="rId43" Type="http://schemas.openxmlformats.org/officeDocument/2006/relationships/tags" Target="../tags/tag1159.xml"/><Relationship Id="rId48" Type="http://schemas.openxmlformats.org/officeDocument/2006/relationships/tags" Target="../tags/tag1164.xml"/><Relationship Id="rId56" Type="http://schemas.openxmlformats.org/officeDocument/2006/relationships/tags" Target="../tags/tag1172.xml"/><Relationship Id="rId64" Type="http://schemas.openxmlformats.org/officeDocument/2006/relationships/slideLayout" Target="../slideLayouts/slideLayout7.xml"/><Relationship Id="rId69" Type="http://schemas.openxmlformats.org/officeDocument/2006/relationships/hyperlink" Target="http://c" TargetMode="External"/><Relationship Id="rId8" Type="http://schemas.openxmlformats.org/officeDocument/2006/relationships/tags" Target="../tags/tag1124.xml"/><Relationship Id="rId51" Type="http://schemas.openxmlformats.org/officeDocument/2006/relationships/tags" Target="../tags/tag1167.xml"/><Relationship Id="rId72" Type="http://schemas.openxmlformats.org/officeDocument/2006/relationships/hyperlink" Target="https://fissilematerials.org/countries/united_states.html" TargetMode="External"/><Relationship Id="rId3" Type="http://schemas.openxmlformats.org/officeDocument/2006/relationships/tags" Target="../tags/tag1119.xml"/><Relationship Id="rId12" Type="http://schemas.openxmlformats.org/officeDocument/2006/relationships/tags" Target="../tags/tag1128.xml"/><Relationship Id="rId17" Type="http://schemas.openxmlformats.org/officeDocument/2006/relationships/tags" Target="../tags/tag1133.xml"/><Relationship Id="rId25" Type="http://schemas.openxmlformats.org/officeDocument/2006/relationships/tags" Target="../tags/tag1141.xml"/><Relationship Id="rId33" Type="http://schemas.openxmlformats.org/officeDocument/2006/relationships/tags" Target="../tags/tag1149.xml"/><Relationship Id="rId38" Type="http://schemas.openxmlformats.org/officeDocument/2006/relationships/tags" Target="../tags/tag1154.xml"/><Relationship Id="rId46" Type="http://schemas.openxmlformats.org/officeDocument/2006/relationships/tags" Target="../tags/tag1162.xml"/><Relationship Id="rId59" Type="http://schemas.openxmlformats.org/officeDocument/2006/relationships/tags" Target="../tags/tag1175.xml"/><Relationship Id="rId67" Type="http://schemas.openxmlformats.org/officeDocument/2006/relationships/image" Target="../media/image78.emf"/><Relationship Id="rId20" Type="http://schemas.openxmlformats.org/officeDocument/2006/relationships/tags" Target="../tags/tag1136.xml"/><Relationship Id="rId41" Type="http://schemas.openxmlformats.org/officeDocument/2006/relationships/tags" Target="../tags/tag1157.xml"/><Relationship Id="rId54" Type="http://schemas.openxmlformats.org/officeDocument/2006/relationships/tags" Target="../tags/tag1170.xml"/><Relationship Id="rId62" Type="http://schemas.openxmlformats.org/officeDocument/2006/relationships/tags" Target="../tags/tag1178.xml"/><Relationship Id="rId70" Type="http://schemas.openxmlformats.org/officeDocument/2006/relationships/hyperlink" Target="https://www.stormsmith.nl/Resources/m36materials20190927F.pdf" TargetMode="External"/><Relationship Id="rId75" Type="http://schemas.openxmlformats.org/officeDocument/2006/relationships/chart" Target="../charts/chart55.xml"/><Relationship Id="rId1" Type="http://schemas.openxmlformats.org/officeDocument/2006/relationships/tags" Target="../tags/tag1117.xml"/><Relationship Id="rId6" Type="http://schemas.openxmlformats.org/officeDocument/2006/relationships/tags" Target="../tags/tag1122.xml"/><Relationship Id="rId15" Type="http://schemas.openxmlformats.org/officeDocument/2006/relationships/tags" Target="../tags/tag1131.xml"/><Relationship Id="rId23" Type="http://schemas.openxmlformats.org/officeDocument/2006/relationships/tags" Target="../tags/tag1139.xml"/><Relationship Id="rId28" Type="http://schemas.openxmlformats.org/officeDocument/2006/relationships/tags" Target="../tags/tag1144.xml"/><Relationship Id="rId36" Type="http://schemas.openxmlformats.org/officeDocument/2006/relationships/tags" Target="../tags/tag1152.xml"/><Relationship Id="rId49" Type="http://schemas.openxmlformats.org/officeDocument/2006/relationships/tags" Target="../tags/tag1165.xml"/><Relationship Id="rId57" Type="http://schemas.openxmlformats.org/officeDocument/2006/relationships/tags" Target="../tags/tag1173.xml"/><Relationship Id="rId10" Type="http://schemas.openxmlformats.org/officeDocument/2006/relationships/tags" Target="../tags/tag1126.xml"/><Relationship Id="rId31" Type="http://schemas.openxmlformats.org/officeDocument/2006/relationships/tags" Target="../tags/tag1147.xml"/><Relationship Id="rId44" Type="http://schemas.openxmlformats.org/officeDocument/2006/relationships/tags" Target="../tags/tag1160.xml"/><Relationship Id="rId52" Type="http://schemas.openxmlformats.org/officeDocument/2006/relationships/tags" Target="../tags/tag1168.xml"/><Relationship Id="rId60" Type="http://schemas.openxmlformats.org/officeDocument/2006/relationships/tags" Target="../tags/tag1176.xml"/><Relationship Id="rId65" Type="http://schemas.openxmlformats.org/officeDocument/2006/relationships/notesSlide" Target="../notesSlides/notesSlide36.xml"/><Relationship Id="rId73" Type="http://schemas.openxmlformats.org/officeDocument/2006/relationships/hyperlink" Target="https://business.columbia.edu/faculty/people/gernot-wagner" TargetMode="External"/><Relationship Id="rId4" Type="http://schemas.openxmlformats.org/officeDocument/2006/relationships/tags" Target="../tags/tag1120.xml"/><Relationship Id="rId9" Type="http://schemas.openxmlformats.org/officeDocument/2006/relationships/tags" Target="../tags/tag1125.xml"/><Relationship Id="rId13" Type="http://schemas.openxmlformats.org/officeDocument/2006/relationships/tags" Target="../tags/tag1129.xml"/><Relationship Id="rId18" Type="http://schemas.openxmlformats.org/officeDocument/2006/relationships/tags" Target="../tags/tag1134.xml"/><Relationship Id="rId39" Type="http://schemas.openxmlformats.org/officeDocument/2006/relationships/tags" Target="../tags/tag1155.xml"/><Relationship Id="rId34" Type="http://schemas.openxmlformats.org/officeDocument/2006/relationships/tags" Target="../tags/tag1150.xml"/><Relationship Id="rId50" Type="http://schemas.openxmlformats.org/officeDocument/2006/relationships/tags" Target="../tags/tag1166.xml"/><Relationship Id="rId55" Type="http://schemas.openxmlformats.org/officeDocument/2006/relationships/tags" Target="../tags/tag1171.xml"/><Relationship Id="rId76" Type="http://schemas.openxmlformats.org/officeDocument/2006/relationships/chart" Target="../charts/chart56.xml"/><Relationship Id="rId7" Type="http://schemas.openxmlformats.org/officeDocument/2006/relationships/tags" Target="../tags/tag1123.xml"/><Relationship Id="rId71" Type="http://schemas.openxmlformats.org/officeDocument/2006/relationships/hyperlink" Target="https://www.bgr.bund.de/EN/Themen/Energie/Kernbrennstoffe/kernbrennstoffe_node_en.html" TargetMode="External"/></Relationships>
</file>

<file path=ppt/slides/_rels/slide42.xml.rels><?xml version="1.0" encoding="UTF-8" standalone="yes"?>
<Relationships xmlns="http://schemas.openxmlformats.org/package/2006/relationships"><Relationship Id="rId26" Type="http://schemas.openxmlformats.org/officeDocument/2006/relationships/tags" Target="../tags/tag1205.xml"/><Relationship Id="rId21" Type="http://schemas.openxmlformats.org/officeDocument/2006/relationships/tags" Target="../tags/tag1200.xml"/><Relationship Id="rId42" Type="http://schemas.openxmlformats.org/officeDocument/2006/relationships/hyperlink" Target="https://www.energy.gov/sites/default/files/2024-12/Nuclear%2520Energy%2520Supply%2520Chain%2520Report%2520-%2520Final%5B1%5D.pdf" TargetMode="External"/><Relationship Id="rId47" Type="http://schemas.openxmlformats.org/officeDocument/2006/relationships/hyperlink" Target="https://world-nuclear.org/information-library/nuclear-fuel-cycle/conversion-enrichment-and-fabrication/uranium-enrichment" TargetMode="External"/><Relationship Id="rId63" Type="http://schemas.openxmlformats.org/officeDocument/2006/relationships/image" Target="../media/image80.png"/><Relationship Id="rId68" Type="http://schemas.openxmlformats.org/officeDocument/2006/relationships/image" Target="../media/image92.jpeg"/><Relationship Id="rId16" Type="http://schemas.openxmlformats.org/officeDocument/2006/relationships/tags" Target="../tags/tag1195.xml"/><Relationship Id="rId11" Type="http://schemas.openxmlformats.org/officeDocument/2006/relationships/tags" Target="../tags/tag1190.xml"/><Relationship Id="rId24" Type="http://schemas.openxmlformats.org/officeDocument/2006/relationships/tags" Target="../tags/tag1203.xml"/><Relationship Id="rId32" Type="http://schemas.openxmlformats.org/officeDocument/2006/relationships/tags" Target="../tags/tag1211.xml"/><Relationship Id="rId37" Type="http://schemas.openxmlformats.org/officeDocument/2006/relationships/tags" Target="../tags/tag1216.xml"/><Relationship Id="rId40" Type="http://schemas.openxmlformats.org/officeDocument/2006/relationships/oleObject" Target="../embeddings/oleObject47.bin"/><Relationship Id="rId45" Type="http://schemas.openxmlformats.org/officeDocument/2006/relationships/hyperlink" Target="https://www.worldnuclearreport.org/IMG/pdf/wnisr2023-table17-uranium_enrichment_capacity.pdf" TargetMode="External"/><Relationship Id="rId53" Type="http://schemas.openxmlformats.org/officeDocument/2006/relationships/chart" Target="../charts/chart58.xml"/><Relationship Id="rId58" Type="http://schemas.openxmlformats.org/officeDocument/2006/relationships/image" Target="../media/image88.svg"/><Relationship Id="rId66" Type="http://schemas.openxmlformats.org/officeDocument/2006/relationships/image" Target="../media/image84.png"/><Relationship Id="rId74" Type="http://schemas.openxmlformats.org/officeDocument/2006/relationships/image" Target="../media/image97.svg"/><Relationship Id="rId5" Type="http://schemas.openxmlformats.org/officeDocument/2006/relationships/tags" Target="../tags/tag1184.xml"/><Relationship Id="rId61" Type="http://schemas.openxmlformats.org/officeDocument/2006/relationships/image" Target="../media/image91.svg"/><Relationship Id="rId19" Type="http://schemas.openxmlformats.org/officeDocument/2006/relationships/tags" Target="../tags/tag1198.xml"/><Relationship Id="rId14" Type="http://schemas.openxmlformats.org/officeDocument/2006/relationships/tags" Target="../tags/tag1193.xml"/><Relationship Id="rId22" Type="http://schemas.openxmlformats.org/officeDocument/2006/relationships/tags" Target="../tags/tag1201.xml"/><Relationship Id="rId27" Type="http://schemas.openxmlformats.org/officeDocument/2006/relationships/tags" Target="../tags/tag1206.xml"/><Relationship Id="rId30" Type="http://schemas.openxmlformats.org/officeDocument/2006/relationships/tags" Target="../tags/tag1209.xml"/><Relationship Id="rId35" Type="http://schemas.openxmlformats.org/officeDocument/2006/relationships/tags" Target="../tags/tag1214.xml"/><Relationship Id="rId43" Type="http://schemas.openxmlformats.org/officeDocument/2006/relationships/hyperlink" Target="https://world-nuclear.org/information-library/nuclear-fuel-cycle/mining-of-uranium/world-uranium-mining-production#.UZ9-sJynE-0" TargetMode="External"/><Relationship Id="rId48" Type="http://schemas.openxmlformats.org/officeDocument/2006/relationships/hyperlink" Target="https://world-nuclear.org/information-library/nuclear-fuel-cycle/fuel-recycling/processing-of-used-nuclear-fuel" TargetMode="External"/><Relationship Id="rId56" Type="http://schemas.openxmlformats.org/officeDocument/2006/relationships/image" Target="../media/image86.svg"/><Relationship Id="rId64" Type="http://schemas.openxmlformats.org/officeDocument/2006/relationships/image" Target="../media/image19.png"/><Relationship Id="rId69" Type="http://schemas.openxmlformats.org/officeDocument/2006/relationships/image" Target="../media/image93.png"/><Relationship Id="rId77" Type="http://schemas.openxmlformats.org/officeDocument/2006/relationships/image" Target="../media/image99.png"/><Relationship Id="rId8" Type="http://schemas.openxmlformats.org/officeDocument/2006/relationships/tags" Target="../tags/tag1187.xml"/><Relationship Id="rId51" Type="http://schemas.openxmlformats.org/officeDocument/2006/relationships/hyperlink" Target="https://business.columbia.edu/insights/climate/cki" TargetMode="External"/><Relationship Id="rId72" Type="http://schemas.openxmlformats.org/officeDocument/2006/relationships/image" Target="../media/image96.svg"/><Relationship Id="rId3" Type="http://schemas.openxmlformats.org/officeDocument/2006/relationships/tags" Target="../tags/tag1182.xml"/><Relationship Id="rId12" Type="http://schemas.openxmlformats.org/officeDocument/2006/relationships/tags" Target="../tags/tag1191.xml"/><Relationship Id="rId17" Type="http://schemas.openxmlformats.org/officeDocument/2006/relationships/tags" Target="../tags/tag1196.xml"/><Relationship Id="rId25" Type="http://schemas.openxmlformats.org/officeDocument/2006/relationships/tags" Target="../tags/tag1204.xml"/><Relationship Id="rId33" Type="http://schemas.openxmlformats.org/officeDocument/2006/relationships/tags" Target="../tags/tag1212.xml"/><Relationship Id="rId38" Type="http://schemas.openxmlformats.org/officeDocument/2006/relationships/slideLayout" Target="../slideLayouts/slideLayout7.xml"/><Relationship Id="rId46" Type="http://schemas.openxmlformats.org/officeDocument/2006/relationships/hyperlink" Target="https://world-nuclear.org/information-library/nuclear-fuel-cycle/conversion-enrichment-and-fabrication/fuel-fabrication" TargetMode="External"/><Relationship Id="rId59" Type="http://schemas.openxmlformats.org/officeDocument/2006/relationships/image" Target="../media/image89.svg"/><Relationship Id="rId67" Type="http://schemas.openxmlformats.org/officeDocument/2006/relationships/image" Target="../media/image81.png"/><Relationship Id="rId20" Type="http://schemas.openxmlformats.org/officeDocument/2006/relationships/tags" Target="../tags/tag1199.xml"/><Relationship Id="rId41" Type="http://schemas.openxmlformats.org/officeDocument/2006/relationships/image" Target="../media/image78.emf"/><Relationship Id="rId54" Type="http://schemas.openxmlformats.org/officeDocument/2006/relationships/chart" Target="../charts/chart59.xml"/><Relationship Id="rId62" Type="http://schemas.openxmlformats.org/officeDocument/2006/relationships/image" Target="../media/image20.png"/><Relationship Id="rId70" Type="http://schemas.openxmlformats.org/officeDocument/2006/relationships/image" Target="../media/image94.svg"/><Relationship Id="rId75" Type="http://schemas.openxmlformats.org/officeDocument/2006/relationships/image" Target="../media/image98.svg"/><Relationship Id="rId1" Type="http://schemas.openxmlformats.org/officeDocument/2006/relationships/tags" Target="../tags/tag1180.xml"/><Relationship Id="rId6" Type="http://schemas.openxmlformats.org/officeDocument/2006/relationships/tags" Target="../tags/tag1185.xml"/><Relationship Id="rId15" Type="http://schemas.openxmlformats.org/officeDocument/2006/relationships/tags" Target="../tags/tag1194.xml"/><Relationship Id="rId23" Type="http://schemas.openxmlformats.org/officeDocument/2006/relationships/tags" Target="../tags/tag1202.xml"/><Relationship Id="rId28" Type="http://schemas.openxmlformats.org/officeDocument/2006/relationships/tags" Target="../tags/tag1207.xml"/><Relationship Id="rId36" Type="http://schemas.openxmlformats.org/officeDocument/2006/relationships/tags" Target="../tags/tag1215.xml"/><Relationship Id="rId49" Type="http://schemas.openxmlformats.org/officeDocument/2006/relationships/hyperlink" Target="https://world-nuclear.org/images/articles/economics-report-2024-April.pdf" TargetMode="External"/><Relationship Id="rId57" Type="http://schemas.openxmlformats.org/officeDocument/2006/relationships/image" Target="../media/image87.svg"/><Relationship Id="rId10" Type="http://schemas.openxmlformats.org/officeDocument/2006/relationships/tags" Target="../tags/tag1189.xml"/><Relationship Id="rId31" Type="http://schemas.openxmlformats.org/officeDocument/2006/relationships/tags" Target="../tags/tag1210.xml"/><Relationship Id="rId44" Type="http://schemas.openxmlformats.org/officeDocument/2006/relationships/hyperlink" Target="https://www.stormsmith.nl/Resources/m36materials20190927F.pdf" TargetMode="External"/><Relationship Id="rId52" Type="http://schemas.openxmlformats.org/officeDocument/2006/relationships/chart" Target="../charts/chart57.xml"/><Relationship Id="rId60" Type="http://schemas.openxmlformats.org/officeDocument/2006/relationships/image" Target="../media/image90.svg"/><Relationship Id="rId65" Type="http://schemas.openxmlformats.org/officeDocument/2006/relationships/image" Target="../media/image82.png"/><Relationship Id="rId73" Type="http://schemas.openxmlformats.org/officeDocument/2006/relationships/chart" Target="../charts/chart60.xml"/><Relationship Id="rId4" Type="http://schemas.openxmlformats.org/officeDocument/2006/relationships/tags" Target="../tags/tag1183.xml"/><Relationship Id="rId9" Type="http://schemas.openxmlformats.org/officeDocument/2006/relationships/tags" Target="../tags/tag1188.xml"/><Relationship Id="rId13" Type="http://schemas.openxmlformats.org/officeDocument/2006/relationships/tags" Target="../tags/tag1192.xml"/><Relationship Id="rId18" Type="http://schemas.openxmlformats.org/officeDocument/2006/relationships/tags" Target="../tags/tag1197.xml"/><Relationship Id="rId39" Type="http://schemas.openxmlformats.org/officeDocument/2006/relationships/notesSlide" Target="../notesSlides/notesSlide37.xml"/><Relationship Id="rId34" Type="http://schemas.openxmlformats.org/officeDocument/2006/relationships/tags" Target="../tags/tag1213.xml"/><Relationship Id="rId50" Type="http://schemas.openxmlformats.org/officeDocument/2006/relationships/hyperlink" Target="https://business.columbia.edu/faculty/people/gernot-wagner" TargetMode="External"/><Relationship Id="rId55" Type="http://schemas.openxmlformats.org/officeDocument/2006/relationships/image" Target="../media/image85.svg"/><Relationship Id="rId76" Type="http://schemas.openxmlformats.org/officeDocument/2006/relationships/image" Target="../media/image83.png"/><Relationship Id="rId7" Type="http://schemas.openxmlformats.org/officeDocument/2006/relationships/tags" Target="../tags/tag1186.xml"/><Relationship Id="rId71" Type="http://schemas.openxmlformats.org/officeDocument/2006/relationships/image" Target="../media/image95.svg"/><Relationship Id="rId2" Type="http://schemas.openxmlformats.org/officeDocument/2006/relationships/tags" Target="../tags/tag1181.xml"/><Relationship Id="rId29" Type="http://schemas.openxmlformats.org/officeDocument/2006/relationships/tags" Target="../tags/tag1208.xml"/></Relationships>
</file>

<file path=ppt/slides/_rels/slide43.xml.rels><?xml version="1.0" encoding="UTF-8" standalone="yes"?>
<Relationships xmlns="http://schemas.openxmlformats.org/package/2006/relationships"><Relationship Id="rId3" Type="http://schemas.openxmlformats.org/officeDocument/2006/relationships/slideLayout" Target="../slideLayouts/slideLayout9.xml"/><Relationship Id="rId2" Type="http://schemas.openxmlformats.org/officeDocument/2006/relationships/tags" Target="../tags/tag1218.xml"/><Relationship Id="rId1" Type="http://schemas.openxmlformats.org/officeDocument/2006/relationships/tags" Target="../tags/tag1217.xml"/><Relationship Id="rId6" Type="http://schemas.openxmlformats.org/officeDocument/2006/relationships/image" Target="../media/image1.emf"/><Relationship Id="rId5" Type="http://schemas.openxmlformats.org/officeDocument/2006/relationships/oleObject" Target="../embeddings/oleObject32.bin"/><Relationship Id="rId4" Type="http://schemas.openxmlformats.org/officeDocument/2006/relationships/image" Target="../media/image100.jpeg"/></Relationships>
</file>

<file path=ppt/slides/_rels/slide44.xml.rels><?xml version="1.0" encoding="UTF-8" standalone="yes"?>
<Relationships xmlns="http://schemas.openxmlformats.org/package/2006/relationships"><Relationship Id="rId8" Type="http://schemas.openxmlformats.org/officeDocument/2006/relationships/slideLayout" Target="../slideLayouts/slideLayout7.xml"/><Relationship Id="rId13" Type="http://schemas.openxmlformats.org/officeDocument/2006/relationships/hyperlink" Target="https://www.iea.org/reports/the-path-to-a-new-era-for-nuclear-energy" TargetMode="External"/><Relationship Id="rId3" Type="http://schemas.openxmlformats.org/officeDocument/2006/relationships/tags" Target="../tags/tag1221.xml"/><Relationship Id="rId7" Type="http://schemas.openxmlformats.org/officeDocument/2006/relationships/tags" Target="../tags/tag1225.xml"/><Relationship Id="rId12" Type="http://schemas.openxmlformats.org/officeDocument/2006/relationships/image" Target="../media/image101.jpeg"/><Relationship Id="rId2" Type="http://schemas.openxmlformats.org/officeDocument/2006/relationships/tags" Target="../tags/tag1220.xml"/><Relationship Id="rId1" Type="http://schemas.openxmlformats.org/officeDocument/2006/relationships/tags" Target="../tags/tag1219.xml"/><Relationship Id="rId6" Type="http://schemas.openxmlformats.org/officeDocument/2006/relationships/tags" Target="../tags/tag1224.xml"/><Relationship Id="rId11" Type="http://schemas.openxmlformats.org/officeDocument/2006/relationships/image" Target="../media/image15.emf"/><Relationship Id="rId5" Type="http://schemas.openxmlformats.org/officeDocument/2006/relationships/tags" Target="../tags/tag1223.xml"/><Relationship Id="rId15" Type="http://schemas.openxmlformats.org/officeDocument/2006/relationships/hyperlink" Target="https://business.columbia.edu/insights/climate/cki" TargetMode="External"/><Relationship Id="rId10" Type="http://schemas.openxmlformats.org/officeDocument/2006/relationships/oleObject" Target="../embeddings/oleObject48.bin"/><Relationship Id="rId4" Type="http://schemas.openxmlformats.org/officeDocument/2006/relationships/tags" Target="../tags/tag1222.xml"/><Relationship Id="rId9" Type="http://schemas.openxmlformats.org/officeDocument/2006/relationships/notesSlide" Target="../notesSlides/notesSlide38.xml"/><Relationship Id="rId14" Type="http://schemas.openxmlformats.org/officeDocument/2006/relationships/hyperlink" Target="https://business.columbia.edu/faculty/people/gernot-wagner" TargetMode="External"/></Relationships>
</file>

<file path=ppt/slides/_rels/slide45.xml.rels><?xml version="1.0" encoding="UTF-8" standalone="yes"?>
<Relationships xmlns="http://schemas.openxmlformats.org/package/2006/relationships"><Relationship Id="rId26" Type="http://schemas.openxmlformats.org/officeDocument/2006/relationships/tags" Target="../tags/tag1251.xml"/><Relationship Id="rId21" Type="http://schemas.openxmlformats.org/officeDocument/2006/relationships/tags" Target="../tags/tag1246.xml"/><Relationship Id="rId42" Type="http://schemas.openxmlformats.org/officeDocument/2006/relationships/tags" Target="../tags/tag1267.xml"/><Relationship Id="rId47" Type="http://schemas.openxmlformats.org/officeDocument/2006/relationships/tags" Target="../tags/tag1272.xml"/><Relationship Id="rId63" Type="http://schemas.openxmlformats.org/officeDocument/2006/relationships/hyperlink" Target="https://world-nuclear.org/information-library/country-profiles" TargetMode="External"/><Relationship Id="rId68" Type="http://schemas.openxmlformats.org/officeDocument/2006/relationships/hyperlink" Target="https://www.cleanenergywire.org/news/economy-minister-confirms-end-germanys-resistance-nuclear-power-eu-level" TargetMode="External"/><Relationship Id="rId7" Type="http://schemas.openxmlformats.org/officeDocument/2006/relationships/tags" Target="../tags/tag1232.xml"/><Relationship Id="rId71" Type="http://schemas.openxmlformats.org/officeDocument/2006/relationships/chart" Target="../charts/chart61.xml"/><Relationship Id="rId2" Type="http://schemas.openxmlformats.org/officeDocument/2006/relationships/tags" Target="../tags/tag1227.xml"/><Relationship Id="rId16" Type="http://schemas.openxmlformats.org/officeDocument/2006/relationships/tags" Target="../tags/tag1241.xml"/><Relationship Id="rId29" Type="http://schemas.openxmlformats.org/officeDocument/2006/relationships/tags" Target="../tags/tag1254.xml"/><Relationship Id="rId11" Type="http://schemas.openxmlformats.org/officeDocument/2006/relationships/tags" Target="../tags/tag1236.xml"/><Relationship Id="rId24" Type="http://schemas.openxmlformats.org/officeDocument/2006/relationships/tags" Target="../tags/tag1249.xml"/><Relationship Id="rId32" Type="http://schemas.openxmlformats.org/officeDocument/2006/relationships/tags" Target="../tags/tag1257.xml"/><Relationship Id="rId37" Type="http://schemas.openxmlformats.org/officeDocument/2006/relationships/tags" Target="../tags/tag1262.xml"/><Relationship Id="rId40" Type="http://schemas.openxmlformats.org/officeDocument/2006/relationships/tags" Target="../tags/tag1265.xml"/><Relationship Id="rId45" Type="http://schemas.openxmlformats.org/officeDocument/2006/relationships/tags" Target="../tags/tag1270.xml"/><Relationship Id="rId53" Type="http://schemas.openxmlformats.org/officeDocument/2006/relationships/tags" Target="../tags/tag1278.xml"/><Relationship Id="rId58" Type="http://schemas.openxmlformats.org/officeDocument/2006/relationships/slideLayout" Target="../slideLayouts/slideLayout7.xml"/><Relationship Id="rId66" Type="http://schemas.openxmlformats.org/officeDocument/2006/relationships/hyperlink" Target="https://www.world-nuclear-news.org/articles/belgium-retires-oldest-nuclear-power-reactor" TargetMode="External"/><Relationship Id="rId5" Type="http://schemas.openxmlformats.org/officeDocument/2006/relationships/tags" Target="../tags/tag1230.xml"/><Relationship Id="rId61" Type="http://schemas.openxmlformats.org/officeDocument/2006/relationships/image" Target="../media/image15.emf"/><Relationship Id="rId19" Type="http://schemas.openxmlformats.org/officeDocument/2006/relationships/tags" Target="../tags/tag1244.xml"/><Relationship Id="rId14" Type="http://schemas.openxmlformats.org/officeDocument/2006/relationships/tags" Target="../tags/tag1239.xml"/><Relationship Id="rId22" Type="http://schemas.openxmlformats.org/officeDocument/2006/relationships/tags" Target="../tags/tag1247.xml"/><Relationship Id="rId27" Type="http://schemas.openxmlformats.org/officeDocument/2006/relationships/tags" Target="../tags/tag1252.xml"/><Relationship Id="rId30" Type="http://schemas.openxmlformats.org/officeDocument/2006/relationships/tags" Target="../tags/tag1255.xml"/><Relationship Id="rId35" Type="http://schemas.openxmlformats.org/officeDocument/2006/relationships/tags" Target="../tags/tag1260.xml"/><Relationship Id="rId43" Type="http://schemas.openxmlformats.org/officeDocument/2006/relationships/tags" Target="../tags/tag1268.xml"/><Relationship Id="rId48" Type="http://schemas.openxmlformats.org/officeDocument/2006/relationships/tags" Target="../tags/tag1273.xml"/><Relationship Id="rId56" Type="http://schemas.openxmlformats.org/officeDocument/2006/relationships/tags" Target="../tags/tag1281.xml"/><Relationship Id="rId64" Type="http://schemas.openxmlformats.org/officeDocument/2006/relationships/hyperlink" Target="https://www.iea.org/reports/the-path-to-a-new-era-for-nuclear-energy" TargetMode="External"/><Relationship Id="rId69" Type="http://schemas.openxmlformats.org/officeDocument/2006/relationships/hyperlink" Target="https://business.columbia.edu/faculty/people/gernot-wagner" TargetMode="External"/><Relationship Id="rId8" Type="http://schemas.openxmlformats.org/officeDocument/2006/relationships/tags" Target="../tags/tag1233.xml"/><Relationship Id="rId51" Type="http://schemas.openxmlformats.org/officeDocument/2006/relationships/tags" Target="../tags/tag1276.xml"/><Relationship Id="rId3" Type="http://schemas.openxmlformats.org/officeDocument/2006/relationships/tags" Target="../tags/tag1228.xml"/><Relationship Id="rId12" Type="http://schemas.openxmlformats.org/officeDocument/2006/relationships/tags" Target="../tags/tag1237.xml"/><Relationship Id="rId17" Type="http://schemas.openxmlformats.org/officeDocument/2006/relationships/tags" Target="../tags/tag1242.xml"/><Relationship Id="rId25" Type="http://schemas.openxmlformats.org/officeDocument/2006/relationships/tags" Target="../tags/tag1250.xml"/><Relationship Id="rId33" Type="http://schemas.openxmlformats.org/officeDocument/2006/relationships/tags" Target="../tags/tag1258.xml"/><Relationship Id="rId38" Type="http://schemas.openxmlformats.org/officeDocument/2006/relationships/tags" Target="../tags/tag1263.xml"/><Relationship Id="rId46" Type="http://schemas.openxmlformats.org/officeDocument/2006/relationships/tags" Target="../tags/tag1271.xml"/><Relationship Id="rId59" Type="http://schemas.openxmlformats.org/officeDocument/2006/relationships/notesSlide" Target="../notesSlides/notesSlide39.xml"/><Relationship Id="rId67" Type="http://schemas.openxmlformats.org/officeDocument/2006/relationships/hyperlink" Target="https://www.world-nuclear-news.org/articles/feasibility-study-for-belarus-new-nuclear-to-be-prepared-in-2025" TargetMode="External"/><Relationship Id="rId20" Type="http://schemas.openxmlformats.org/officeDocument/2006/relationships/tags" Target="../tags/tag1245.xml"/><Relationship Id="rId41" Type="http://schemas.openxmlformats.org/officeDocument/2006/relationships/tags" Target="../tags/tag1266.xml"/><Relationship Id="rId54" Type="http://schemas.openxmlformats.org/officeDocument/2006/relationships/tags" Target="../tags/tag1279.xml"/><Relationship Id="rId62" Type="http://schemas.openxmlformats.org/officeDocument/2006/relationships/hyperlink" Target="https://www.energy.gov/eere/solar/federal-solar-tax-credits-businesses#:~:text=Solar%20systems%20that%20are%20placed,)%5B5%5D%20in%20size." TargetMode="External"/><Relationship Id="rId70" Type="http://schemas.openxmlformats.org/officeDocument/2006/relationships/hyperlink" Target="https://business.columbia.edu/insights/climate/cki" TargetMode="External"/><Relationship Id="rId1" Type="http://schemas.openxmlformats.org/officeDocument/2006/relationships/tags" Target="../tags/tag1226.xml"/><Relationship Id="rId6" Type="http://schemas.openxmlformats.org/officeDocument/2006/relationships/tags" Target="../tags/tag1231.xml"/><Relationship Id="rId15" Type="http://schemas.openxmlformats.org/officeDocument/2006/relationships/tags" Target="../tags/tag1240.xml"/><Relationship Id="rId23" Type="http://schemas.openxmlformats.org/officeDocument/2006/relationships/tags" Target="../tags/tag1248.xml"/><Relationship Id="rId28" Type="http://schemas.openxmlformats.org/officeDocument/2006/relationships/tags" Target="../tags/tag1253.xml"/><Relationship Id="rId36" Type="http://schemas.openxmlformats.org/officeDocument/2006/relationships/tags" Target="../tags/tag1261.xml"/><Relationship Id="rId49" Type="http://schemas.openxmlformats.org/officeDocument/2006/relationships/tags" Target="../tags/tag1274.xml"/><Relationship Id="rId57" Type="http://schemas.openxmlformats.org/officeDocument/2006/relationships/tags" Target="../tags/tag1282.xml"/><Relationship Id="rId10" Type="http://schemas.openxmlformats.org/officeDocument/2006/relationships/tags" Target="../tags/tag1235.xml"/><Relationship Id="rId31" Type="http://schemas.openxmlformats.org/officeDocument/2006/relationships/tags" Target="../tags/tag1256.xml"/><Relationship Id="rId44" Type="http://schemas.openxmlformats.org/officeDocument/2006/relationships/tags" Target="../tags/tag1269.xml"/><Relationship Id="rId52" Type="http://schemas.openxmlformats.org/officeDocument/2006/relationships/tags" Target="../tags/tag1277.xml"/><Relationship Id="rId60" Type="http://schemas.openxmlformats.org/officeDocument/2006/relationships/oleObject" Target="../embeddings/oleObject49.bin"/><Relationship Id="rId65" Type="http://schemas.openxmlformats.org/officeDocument/2006/relationships/hyperlink" Target="https://www.aec.go.jp/kettei/hakusho/2021/pdf/gaiyo_e.pdf" TargetMode="External"/><Relationship Id="rId4" Type="http://schemas.openxmlformats.org/officeDocument/2006/relationships/tags" Target="../tags/tag1229.xml"/><Relationship Id="rId9" Type="http://schemas.openxmlformats.org/officeDocument/2006/relationships/tags" Target="../tags/tag1234.xml"/><Relationship Id="rId13" Type="http://schemas.openxmlformats.org/officeDocument/2006/relationships/tags" Target="../tags/tag1238.xml"/><Relationship Id="rId18" Type="http://schemas.openxmlformats.org/officeDocument/2006/relationships/tags" Target="../tags/tag1243.xml"/><Relationship Id="rId39" Type="http://schemas.openxmlformats.org/officeDocument/2006/relationships/tags" Target="../tags/tag1264.xml"/><Relationship Id="rId34" Type="http://schemas.openxmlformats.org/officeDocument/2006/relationships/tags" Target="../tags/tag1259.xml"/><Relationship Id="rId50" Type="http://schemas.openxmlformats.org/officeDocument/2006/relationships/tags" Target="../tags/tag1275.xml"/><Relationship Id="rId55" Type="http://schemas.openxmlformats.org/officeDocument/2006/relationships/tags" Target="../tags/tag1280.xml"/></Relationships>
</file>

<file path=ppt/slides/_rels/slide46.xml.rels><?xml version="1.0" encoding="UTF-8" standalone="yes"?>
<Relationships xmlns="http://schemas.openxmlformats.org/package/2006/relationships"><Relationship Id="rId8" Type="http://schemas.openxmlformats.org/officeDocument/2006/relationships/image" Target="../media/image102.emf"/><Relationship Id="rId13" Type="http://schemas.openxmlformats.org/officeDocument/2006/relationships/hyperlink" Target="https://world-nuclear.org/information-library/country-profiles/countries-t-z/usa-nuclear-power?" TargetMode="External"/><Relationship Id="rId18" Type="http://schemas.openxmlformats.org/officeDocument/2006/relationships/hyperlink" Target="https://www.iea.org/reports/the-path-to-a-new-era-for-nuclear-energy" TargetMode="External"/><Relationship Id="rId3" Type="http://schemas.openxmlformats.org/officeDocument/2006/relationships/tags" Target="../tags/tag1285.xml"/><Relationship Id="rId21" Type="http://schemas.openxmlformats.org/officeDocument/2006/relationships/hyperlink" Target="https://www.oecd-nea.org/jcms/pl_51110/projected-costs-of-generating-electricity-2020-edition" TargetMode="External"/><Relationship Id="rId7" Type="http://schemas.openxmlformats.org/officeDocument/2006/relationships/oleObject" Target="../embeddings/oleObject50.bin"/><Relationship Id="rId12" Type="http://schemas.openxmlformats.org/officeDocument/2006/relationships/hyperlink" Target="https://www.energy.gov/eere/solar/federal-solar-tax-credits-businesses#:~:text=Solar%20systems%20that%20are%20placed,)%5B5%5D%20in%20size." TargetMode="External"/><Relationship Id="rId17" Type="http://schemas.openxmlformats.org/officeDocument/2006/relationships/hyperlink" Target="https://www.foronuclear.org/en/updates/news/the-eu-recognises-the-value-of-nuclear-technology-now-it-is-time-to-take-action/" TargetMode="External"/><Relationship Id="rId25" Type="http://schemas.openxmlformats.org/officeDocument/2006/relationships/hyperlink" Target="https://business.columbia.edu/insights/climate/nuclear" TargetMode="External"/><Relationship Id="rId2" Type="http://schemas.openxmlformats.org/officeDocument/2006/relationships/tags" Target="../tags/tag1284.xml"/><Relationship Id="rId16" Type="http://schemas.openxmlformats.org/officeDocument/2006/relationships/hyperlink" Target="https://world-nuclear.org/information-library/country-profiles/countries-a-f/china-nuclear-power" TargetMode="External"/><Relationship Id="rId20" Type="http://schemas.openxmlformats.org/officeDocument/2006/relationships/hyperlink" Target="https://world-nuclear.org/information-library/economic-aspects/economics-of-nuclear-power#:~:text=The%20levelized%20cost%20of%20energy,costs%20and%20nuclear%2Dspecific%20taxes." TargetMode="External"/><Relationship Id="rId1" Type="http://schemas.openxmlformats.org/officeDocument/2006/relationships/tags" Target="../tags/tag1283.xml"/><Relationship Id="rId6" Type="http://schemas.openxmlformats.org/officeDocument/2006/relationships/notesSlide" Target="../notesSlides/notesSlide40.xml"/><Relationship Id="rId11" Type="http://schemas.openxmlformats.org/officeDocument/2006/relationships/image" Target="../media/image105.gif"/><Relationship Id="rId24" Type="http://schemas.openxmlformats.org/officeDocument/2006/relationships/hyperlink" Target="https://business.columbia.edu/insights/climate/cki" TargetMode="External"/><Relationship Id="rId5" Type="http://schemas.openxmlformats.org/officeDocument/2006/relationships/slideLayout" Target="../slideLayouts/slideLayout8.xml"/><Relationship Id="rId15" Type="http://schemas.openxmlformats.org/officeDocument/2006/relationships/hyperlink" Target="https://www.nucleareurope.eu/project/pathways-to-2050" TargetMode="External"/><Relationship Id="rId23" Type="http://schemas.openxmlformats.org/officeDocument/2006/relationships/hyperlink" Target="https://business.columbia.edu/faculty/people/gernot-wagner" TargetMode="External"/><Relationship Id="rId10" Type="http://schemas.openxmlformats.org/officeDocument/2006/relationships/image" Target="../media/image104.png"/><Relationship Id="rId19" Type="http://schemas.openxmlformats.org/officeDocument/2006/relationships/hyperlink" Target="https://itif.org/publications/2024/06/17/how-innovative-is-china-in-nuclear-power/" TargetMode="External"/><Relationship Id="rId4" Type="http://schemas.openxmlformats.org/officeDocument/2006/relationships/tags" Target="../tags/tag1286.xml"/><Relationship Id="rId9" Type="http://schemas.openxmlformats.org/officeDocument/2006/relationships/image" Target="../media/image103.gif"/><Relationship Id="rId14" Type="http://schemas.openxmlformats.org/officeDocument/2006/relationships/hyperlink" Target="https://www.lazard.com/media/uounhon4/lazards-lcoeplus-june-2025.pdf" TargetMode="External"/><Relationship Id="rId22" Type="http://schemas.openxmlformats.org/officeDocument/2006/relationships/hyperlink" Target="https://www.nuclearbusiness-platform.com/media/insights/chinas-nuclear-power-program-a-blueprint-for-global-competitiveness#:~:text=The%20Chinese%20government%20has%20played,Considerations%20Driving%20Nuclear%20Ambitions:%2D" TargetMode="External"/></Relationships>
</file>

<file path=ppt/slides/_rels/slide47.xml.rels><?xml version="1.0" encoding="UTF-8" standalone="yes"?>
<Relationships xmlns="http://schemas.openxmlformats.org/package/2006/relationships"><Relationship Id="rId8" Type="http://schemas.openxmlformats.org/officeDocument/2006/relationships/tags" Target="../tags/tag1294.xml"/><Relationship Id="rId13" Type="http://schemas.openxmlformats.org/officeDocument/2006/relationships/oleObject" Target="../embeddings/oleObject51.bin"/><Relationship Id="rId18" Type="http://schemas.openxmlformats.org/officeDocument/2006/relationships/hyperlink" Target="https://cresforum.org/publications/the-issue-brief-key-federal-policies-fueling-nuclear-innovation-and-reinvestment/" TargetMode="External"/><Relationship Id="rId26" Type="http://schemas.openxmlformats.org/officeDocument/2006/relationships/hyperlink" Target="https://business.columbia.edu/faculty/people/gernot-wagner" TargetMode="External"/><Relationship Id="rId3" Type="http://schemas.openxmlformats.org/officeDocument/2006/relationships/tags" Target="../tags/tag1289.xml"/><Relationship Id="rId21" Type="http://schemas.openxmlformats.org/officeDocument/2006/relationships/hyperlink" Target="https://www.lexology.com/library/detail.aspx?g=d3046816-839b-449e-9373-271defa59076" TargetMode="External"/><Relationship Id="rId7" Type="http://schemas.openxmlformats.org/officeDocument/2006/relationships/tags" Target="../tags/tag1293.xml"/><Relationship Id="rId12" Type="http://schemas.openxmlformats.org/officeDocument/2006/relationships/notesSlide" Target="../notesSlides/notesSlide41.xml"/><Relationship Id="rId17" Type="http://schemas.openxmlformats.org/officeDocument/2006/relationships/hyperlink" Target="https://www.iea.org/reports/the-path-to-a-new-era-for-nuclear-energy" TargetMode="External"/><Relationship Id="rId25" Type="http://schemas.openxmlformats.org/officeDocument/2006/relationships/hyperlink" Target="https://www.hunton.com/insights/legal/recent-nuclear-executive-orders-to-accelerate-us-nuclear-renaissance" TargetMode="External"/><Relationship Id="rId2" Type="http://schemas.openxmlformats.org/officeDocument/2006/relationships/tags" Target="../tags/tag1288.xml"/><Relationship Id="rId16" Type="http://schemas.openxmlformats.org/officeDocument/2006/relationships/hyperlink" Target="https://www.energy.gov/eere/solar/federal-solar-tax-credits-businesses#:~:text=Solar%20systems%20that%20are%20placed,)%5B5%5D%20in%20size." TargetMode="External"/><Relationship Id="rId20" Type="http://schemas.openxmlformats.org/officeDocument/2006/relationships/hyperlink" Target="https://www.energy.gov/ne/articles/hydrogen-production-tax-credit-explained-nuclear-power-plants" TargetMode="External"/><Relationship Id="rId1" Type="http://schemas.openxmlformats.org/officeDocument/2006/relationships/tags" Target="../tags/tag1287.xml"/><Relationship Id="rId6" Type="http://schemas.openxmlformats.org/officeDocument/2006/relationships/tags" Target="../tags/tag1292.xml"/><Relationship Id="rId11" Type="http://schemas.openxmlformats.org/officeDocument/2006/relationships/slideLayout" Target="../slideLayouts/slideLayout7.xml"/><Relationship Id="rId24" Type="http://schemas.openxmlformats.org/officeDocument/2006/relationships/hyperlink" Target="https://www.americanactionforum.org/insight/trumps-nuclear-executive-orders-overview-and-analysis/" TargetMode="External"/><Relationship Id="rId5" Type="http://schemas.openxmlformats.org/officeDocument/2006/relationships/tags" Target="../tags/tag1291.xml"/><Relationship Id="rId15" Type="http://schemas.openxmlformats.org/officeDocument/2006/relationships/chart" Target="../charts/chart62.xml"/><Relationship Id="rId23" Type="http://schemas.openxmlformats.org/officeDocument/2006/relationships/hyperlink" Target="https://www.energypolicy.columbia.edu/assessing-the-energy-impacts-of-the-one-big-beautiful-bill-act/" TargetMode="External"/><Relationship Id="rId10" Type="http://schemas.openxmlformats.org/officeDocument/2006/relationships/tags" Target="../tags/tag1296.xml"/><Relationship Id="rId19" Type="http://schemas.openxmlformats.org/officeDocument/2006/relationships/hyperlink" Target="https://www.irs.gov/credits-deductions/zero-emission-nuclear-power-production-credit" TargetMode="External"/><Relationship Id="rId4" Type="http://schemas.openxmlformats.org/officeDocument/2006/relationships/tags" Target="../tags/tag1290.xml"/><Relationship Id="rId9" Type="http://schemas.openxmlformats.org/officeDocument/2006/relationships/tags" Target="../tags/tag1295.xml"/><Relationship Id="rId14" Type="http://schemas.openxmlformats.org/officeDocument/2006/relationships/image" Target="../media/image15.emf"/><Relationship Id="rId22" Type="http://schemas.openxmlformats.org/officeDocument/2006/relationships/hyperlink" Target="https://www.congress.gov/bill/119th-congress/house-bill/1/text" TargetMode="External"/><Relationship Id="rId27" Type="http://schemas.openxmlformats.org/officeDocument/2006/relationships/hyperlink" Target="https://business.columbia.edu/insights/climate/cki" TargetMode="External"/></Relationships>
</file>

<file path=ppt/slides/_rels/slide48.xml.rels><?xml version="1.0" encoding="UTF-8" standalone="yes"?>
<Relationships xmlns="http://schemas.openxmlformats.org/package/2006/relationships"><Relationship Id="rId8" Type="http://schemas.openxmlformats.org/officeDocument/2006/relationships/oleObject" Target="../embeddings/oleObject52.bin"/><Relationship Id="rId13" Type="http://schemas.openxmlformats.org/officeDocument/2006/relationships/hyperlink" Target="https://energy.ec.europa.eu/news/focus-eu-nuclear-energy-policy-why-it-matters-us-all-2024-03-13_en" TargetMode="External"/><Relationship Id="rId18" Type="http://schemas.openxmlformats.org/officeDocument/2006/relationships/hyperlink" Target="https://business.columbia.edu/insights/climate/cki" TargetMode="External"/><Relationship Id="rId3" Type="http://schemas.openxmlformats.org/officeDocument/2006/relationships/tags" Target="../tags/tag1299.xml"/><Relationship Id="rId21" Type="http://schemas.openxmlformats.org/officeDocument/2006/relationships/image" Target="../media/image106.png"/><Relationship Id="rId7" Type="http://schemas.openxmlformats.org/officeDocument/2006/relationships/notesSlide" Target="../notesSlides/notesSlide42.xml"/><Relationship Id="rId12" Type="http://schemas.openxmlformats.org/officeDocument/2006/relationships/hyperlink" Target="https://world-nuclear.org/information-library/country-profiles/others/european-union" TargetMode="External"/><Relationship Id="rId17" Type="http://schemas.openxmlformats.org/officeDocument/2006/relationships/hyperlink" Target="https://business.columbia.edu/faculty/people/gernot-wagner" TargetMode="External"/><Relationship Id="rId2" Type="http://schemas.openxmlformats.org/officeDocument/2006/relationships/tags" Target="../tags/tag1298.xml"/><Relationship Id="rId16" Type="http://schemas.openxmlformats.org/officeDocument/2006/relationships/hyperlink" Target="https://energy.ec.europa.eu/topics/nuclear-energy/small-modular-reactors_en#eu-leadership-and-strategic-independence-for-smrs" TargetMode="External"/><Relationship Id="rId1" Type="http://schemas.openxmlformats.org/officeDocument/2006/relationships/tags" Target="../tags/tag1297.xml"/><Relationship Id="rId6" Type="http://schemas.openxmlformats.org/officeDocument/2006/relationships/slideLayout" Target="../slideLayouts/slideLayout7.xml"/><Relationship Id="rId11" Type="http://schemas.openxmlformats.org/officeDocument/2006/relationships/hyperlink" Target="https://www.iea.org/reports/the-path-to-a-new-era-for-nuclear-energy" TargetMode="External"/><Relationship Id="rId5" Type="http://schemas.openxmlformats.org/officeDocument/2006/relationships/tags" Target="../tags/tag1301.xml"/><Relationship Id="rId15" Type="http://schemas.openxmlformats.org/officeDocument/2006/relationships/hyperlink" Target="https://energy.ec.europa.eu/topics/nuclear-energy/euratom-safeguards_en" TargetMode="External"/><Relationship Id="rId10" Type="http://schemas.openxmlformats.org/officeDocument/2006/relationships/hyperlink" Target="https://www.energy.gov/eere/solar/federal-solar-tax-credits-businesses#:~:text=Solar%20systems%20that%20are%20placed,)%5B5%5D%20in%20size." TargetMode="External"/><Relationship Id="rId19" Type="http://schemas.microsoft.com/office/2014/relationships/chartEx" Target="../charts/chartEx1.xml"/><Relationship Id="rId4" Type="http://schemas.openxmlformats.org/officeDocument/2006/relationships/tags" Target="../tags/tag1300.xml"/><Relationship Id="rId9" Type="http://schemas.openxmlformats.org/officeDocument/2006/relationships/image" Target="../media/image15.emf"/><Relationship Id="rId14" Type="http://schemas.openxmlformats.org/officeDocument/2006/relationships/hyperlink" Target="https://energy.ec.europa.eu/topics/nuclear-energy/nuclear-safety_en" TargetMode="External"/></Relationships>
</file>

<file path=ppt/slides/_rels/slide49.xml.rels><?xml version="1.0" encoding="UTF-8" standalone="yes"?>
<Relationships xmlns="http://schemas.openxmlformats.org/package/2006/relationships"><Relationship Id="rId13" Type="http://schemas.openxmlformats.org/officeDocument/2006/relationships/tags" Target="../tags/tag1314.xml"/><Relationship Id="rId18" Type="http://schemas.openxmlformats.org/officeDocument/2006/relationships/tags" Target="../tags/tag1319.xml"/><Relationship Id="rId26" Type="http://schemas.openxmlformats.org/officeDocument/2006/relationships/tags" Target="../tags/tag1327.xml"/><Relationship Id="rId39" Type="http://schemas.openxmlformats.org/officeDocument/2006/relationships/tags" Target="../tags/tag1340.xml"/><Relationship Id="rId21" Type="http://schemas.openxmlformats.org/officeDocument/2006/relationships/tags" Target="../tags/tag1322.xml"/><Relationship Id="rId34" Type="http://schemas.openxmlformats.org/officeDocument/2006/relationships/tags" Target="../tags/tag1335.xml"/><Relationship Id="rId42" Type="http://schemas.openxmlformats.org/officeDocument/2006/relationships/tags" Target="../tags/tag1343.xml"/><Relationship Id="rId47" Type="http://schemas.openxmlformats.org/officeDocument/2006/relationships/image" Target="../media/image15.emf"/><Relationship Id="rId50" Type="http://schemas.openxmlformats.org/officeDocument/2006/relationships/hyperlink" Target="https://world-nuclear.org/information-library/country-profiles/others/european-union" TargetMode="External"/><Relationship Id="rId55" Type="http://schemas.openxmlformats.org/officeDocument/2006/relationships/hyperlink" Target="https://business.columbia.edu/faculty/people/gernot-wagner" TargetMode="External"/><Relationship Id="rId7" Type="http://schemas.openxmlformats.org/officeDocument/2006/relationships/tags" Target="../tags/tag1308.xml"/><Relationship Id="rId2" Type="http://schemas.openxmlformats.org/officeDocument/2006/relationships/tags" Target="../tags/tag1303.xml"/><Relationship Id="rId16" Type="http://schemas.openxmlformats.org/officeDocument/2006/relationships/tags" Target="../tags/tag1317.xml"/><Relationship Id="rId29" Type="http://schemas.openxmlformats.org/officeDocument/2006/relationships/tags" Target="../tags/tag1330.xml"/><Relationship Id="rId11" Type="http://schemas.openxmlformats.org/officeDocument/2006/relationships/tags" Target="../tags/tag1312.xml"/><Relationship Id="rId24" Type="http://schemas.openxmlformats.org/officeDocument/2006/relationships/tags" Target="../tags/tag1325.xml"/><Relationship Id="rId32" Type="http://schemas.openxmlformats.org/officeDocument/2006/relationships/tags" Target="../tags/tag1333.xml"/><Relationship Id="rId37" Type="http://schemas.openxmlformats.org/officeDocument/2006/relationships/tags" Target="../tags/tag1338.xml"/><Relationship Id="rId40" Type="http://schemas.openxmlformats.org/officeDocument/2006/relationships/tags" Target="../tags/tag1341.xml"/><Relationship Id="rId45" Type="http://schemas.openxmlformats.org/officeDocument/2006/relationships/notesSlide" Target="../notesSlides/notesSlide43.xml"/><Relationship Id="rId53" Type="http://schemas.openxmlformats.org/officeDocument/2006/relationships/hyperlink" Target="https://www.eia.gov/todayinenergy/detail.php?id=55559" TargetMode="External"/><Relationship Id="rId58" Type="http://schemas.openxmlformats.org/officeDocument/2006/relationships/chart" Target="../charts/chart64.xml"/><Relationship Id="rId5" Type="http://schemas.openxmlformats.org/officeDocument/2006/relationships/tags" Target="../tags/tag1306.xml"/><Relationship Id="rId19" Type="http://schemas.openxmlformats.org/officeDocument/2006/relationships/tags" Target="../tags/tag1320.xml"/><Relationship Id="rId4" Type="http://schemas.openxmlformats.org/officeDocument/2006/relationships/tags" Target="../tags/tag1305.xml"/><Relationship Id="rId9" Type="http://schemas.openxmlformats.org/officeDocument/2006/relationships/tags" Target="../tags/tag1310.xml"/><Relationship Id="rId14" Type="http://schemas.openxmlformats.org/officeDocument/2006/relationships/tags" Target="../tags/tag1315.xml"/><Relationship Id="rId22" Type="http://schemas.openxmlformats.org/officeDocument/2006/relationships/tags" Target="../tags/tag1323.xml"/><Relationship Id="rId27" Type="http://schemas.openxmlformats.org/officeDocument/2006/relationships/tags" Target="../tags/tag1328.xml"/><Relationship Id="rId30" Type="http://schemas.openxmlformats.org/officeDocument/2006/relationships/tags" Target="../tags/tag1331.xml"/><Relationship Id="rId35" Type="http://schemas.openxmlformats.org/officeDocument/2006/relationships/tags" Target="../tags/tag1336.xml"/><Relationship Id="rId43" Type="http://schemas.openxmlformats.org/officeDocument/2006/relationships/tags" Target="../tags/tag1344.xml"/><Relationship Id="rId48" Type="http://schemas.openxmlformats.org/officeDocument/2006/relationships/hyperlink" Target="https://www.energy.gov/eere/solar/federal-solar-tax-credits-businesses#:~:text=Solar%20systems%20that%20are%20placed,)%5B5%5D%20in%20size." TargetMode="External"/><Relationship Id="rId56" Type="http://schemas.openxmlformats.org/officeDocument/2006/relationships/hyperlink" Target="https://business.columbia.edu/insights/climate/cki" TargetMode="External"/><Relationship Id="rId8" Type="http://schemas.openxmlformats.org/officeDocument/2006/relationships/tags" Target="../tags/tag1309.xml"/><Relationship Id="rId51" Type="http://schemas.openxmlformats.org/officeDocument/2006/relationships/hyperlink" Target="https://world-nuclear.org/information-library/country-profiles/countries-g-n/germany" TargetMode="External"/><Relationship Id="rId3" Type="http://schemas.openxmlformats.org/officeDocument/2006/relationships/tags" Target="../tags/tag1304.xml"/><Relationship Id="rId12" Type="http://schemas.openxmlformats.org/officeDocument/2006/relationships/tags" Target="../tags/tag1313.xml"/><Relationship Id="rId17" Type="http://schemas.openxmlformats.org/officeDocument/2006/relationships/tags" Target="../tags/tag1318.xml"/><Relationship Id="rId25" Type="http://schemas.openxmlformats.org/officeDocument/2006/relationships/tags" Target="../tags/tag1326.xml"/><Relationship Id="rId33" Type="http://schemas.openxmlformats.org/officeDocument/2006/relationships/tags" Target="../tags/tag1334.xml"/><Relationship Id="rId38" Type="http://schemas.openxmlformats.org/officeDocument/2006/relationships/tags" Target="../tags/tag1339.xml"/><Relationship Id="rId46" Type="http://schemas.openxmlformats.org/officeDocument/2006/relationships/oleObject" Target="../embeddings/oleObject53.bin"/><Relationship Id="rId59" Type="http://schemas.openxmlformats.org/officeDocument/2006/relationships/image" Target="../media/image106.jpeg"/><Relationship Id="rId20" Type="http://schemas.openxmlformats.org/officeDocument/2006/relationships/tags" Target="../tags/tag1321.xml"/><Relationship Id="rId41" Type="http://schemas.openxmlformats.org/officeDocument/2006/relationships/tags" Target="../tags/tag1342.xml"/><Relationship Id="rId54" Type="http://schemas.openxmlformats.org/officeDocument/2006/relationships/hyperlink" Target="https://www.base.bund.de/en/nuclear-safety/nuclear-phase-out/nuclear-phase-out_content.html#a456438" TargetMode="External"/><Relationship Id="rId1" Type="http://schemas.openxmlformats.org/officeDocument/2006/relationships/tags" Target="../tags/tag1302.xml"/><Relationship Id="rId6" Type="http://schemas.openxmlformats.org/officeDocument/2006/relationships/tags" Target="../tags/tag1307.xml"/><Relationship Id="rId15" Type="http://schemas.openxmlformats.org/officeDocument/2006/relationships/tags" Target="../tags/tag1316.xml"/><Relationship Id="rId23" Type="http://schemas.openxmlformats.org/officeDocument/2006/relationships/tags" Target="../tags/tag1324.xml"/><Relationship Id="rId28" Type="http://schemas.openxmlformats.org/officeDocument/2006/relationships/tags" Target="../tags/tag1329.xml"/><Relationship Id="rId36" Type="http://schemas.openxmlformats.org/officeDocument/2006/relationships/tags" Target="../tags/tag1337.xml"/><Relationship Id="rId49" Type="http://schemas.openxmlformats.org/officeDocument/2006/relationships/hyperlink" Target="https://www.iea.org/reports/the-path-to-a-new-era-for-nuclear-energy" TargetMode="External"/><Relationship Id="rId57" Type="http://schemas.openxmlformats.org/officeDocument/2006/relationships/chart" Target="../charts/chart63.xml"/><Relationship Id="rId10" Type="http://schemas.openxmlformats.org/officeDocument/2006/relationships/tags" Target="../tags/tag1311.xml"/><Relationship Id="rId31" Type="http://schemas.openxmlformats.org/officeDocument/2006/relationships/tags" Target="../tags/tag1332.xml"/><Relationship Id="rId44" Type="http://schemas.openxmlformats.org/officeDocument/2006/relationships/slideLayout" Target="../slideLayouts/slideLayout7.xml"/><Relationship Id="rId52" Type="http://schemas.openxmlformats.org/officeDocument/2006/relationships/hyperlink" Target="https://world-nuclear.org/information-library/country-profiles/countries-a-f/france" TargetMode="External"/><Relationship Id="rId60" Type="http://schemas.openxmlformats.org/officeDocument/2006/relationships/image" Target="../media/image107.jpeg"/></Relationships>
</file>

<file path=ppt/slides/_rels/slide5.xml.rels><?xml version="1.0" encoding="UTF-8" standalone="yes"?>
<Relationships xmlns="http://schemas.openxmlformats.org/package/2006/relationships"><Relationship Id="rId13" Type="http://schemas.openxmlformats.org/officeDocument/2006/relationships/tags" Target="../tags/tag78.xml"/><Relationship Id="rId18" Type="http://schemas.openxmlformats.org/officeDocument/2006/relationships/tags" Target="../tags/tag83.xml"/><Relationship Id="rId26" Type="http://schemas.openxmlformats.org/officeDocument/2006/relationships/tags" Target="../tags/tag91.xml"/><Relationship Id="rId39" Type="http://schemas.openxmlformats.org/officeDocument/2006/relationships/hyperlink" Target="https://sris.iaea.org/region-overview/radioactive-waste-summary" TargetMode="External"/><Relationship Id="rId21" Type="http://schemas.openxmlformats.org/officeDocument/2006/relationships/tags" Target="../tags/tag86.xml"/><Relationship Id="rId34" Type="http://schemas.openxmlformats.org/officeDocument/2006/relationships/tags" Target="../tags/tag99.xml"/><Relationship Id="rId42" Type="http://schemas.openxmlformats.org/officeDocument/2006/relationships/hyperlink" Target="https://world-nuclear.org/information-library/nuclear-fuel-cycle/nuclear-waste/radioactive-waste-management#:~:text=Low%2Dlevel%20waste%20(LLW),radioactivity%20of%20all%20radioactive%20waste." TargetMode="External"/><Relationship Id="rId47" Type="http://schemas.openxmlformats.org/officeDocument/2006/relationships/chart" Target="../charts/chart1.xml"/><Relationship Id="rId7" Type="http://schemas.openxmlformats.org/officeDocument/2006/relationships/tags" Target="../tags/tag72.xml"/><Relationship Id="rId2" Type="http://schemas.openxmlformats.org/officeDocument/2006/relationships/tags" Target="../tags/tag67.xml"/><Relationship Id="rId16" Type="http://schemas.openxmlformats.org/officeDocument/2006/relationships/tags" Target="../tags/tag81.xml"/><Relationship Id="rId29" Type="http://schemas.openxmlformats.org/officeDocument/2006/relationships/tags" Target="../tags/tag94.xml"/><Relationship Id="rId1" Type="http://schemas.openxmlformats.org/officeDocument/2006/relationships/tags" Target="../tags/tag66.xml"/><Relationship Id="rId6" Type="http://schemas.openxmlformats.org/officeDocument/2006/relationships/tags" Target="../tags/tag71.xml"/><Relationship Id="rId11" Type="http://schemas.openxmlformats.org/officeDocument/2006/relationships/tags" Target="../tags/tag76.xml"/><Relationship Id="rId24" Type="http://schemas.openxmlformats.org/officeDocument/2006/relationships/tags" Target="../tags/tag89.xml"/><Relationship Id="rId32" Type="http://schemas.openxmlformats.org/officeDocument/2006/relationships/tags" Target="../tags/tag97.xml"/><Relationship Id="rId37" Type="http://schemas.openxmlformats.org/officeDocument/2006/relationships/oleObject" Target="../embeddings/oleObject11.bin"/><Relationship Id="rId40" Type="http://schemas.openxmlformats.org/officeDocument/2006/relationships/hyperlink" Target="https://ourworldindata.org/grapher/death-rates-from-energy-production-per-twh" TargetMode="External"/><Relationship Id="rId45" Type="http://schemas.openxmlformats.org/officeDocument/2006/relationships/hyperlink" Target="https://business.columbia.edu/faculty/people/gernot-wagner" TargetMode="External"/><Relationship Id="rId5" Type="http://schemas.openxmlformats.org/officeDocument/2006/relationships/tags" Target="../tags/tag70.xml"/><Relationship Id="rId15" Type="http://schemas.openxmlformats.org/officeDocument/2006/relationships/tags" Target="../tags/tag80.xml"/><Relationship Id="rId23" Type="http://schemas.openxmlformats.org/officeDocument/2006/relationships/tags" Target="../tags/tag88.xml"/><Relationship Id="rId28" Type="http://schemas.openxmlformats.org/officeDocument/2006/relationships/tags" Target="../tags/tag93.xml"/><Relationship Id="rId36" Type="http://schemas.openxmlformats.org/officeDocument/2006/relationships/notesSlide" Target="../notesSlides/notesSlide5.xml"/><Relationship Id="rId10" Type="http://schemas.openxmlformats.org/officeDocument/2006/relationships/tags" Target="../tags/tag75.xml"/><Relationship Id="rId19" Type="http://schemas.openxmlformats.org/officeDocument/2006/relationships/tags" Target="../tags/tag84.xml"/><Relationship Id="rId31" Type="http://schemas.openxmlformats.org/officeDocument/2006/relationships/tags" Target="../tags/tag96.xml"/><Relationship Id="rId44" Type="http://schemas.openxmlformats.org/officeDocument/2006/relationships/hyperlink" Target="https://www.sustainabilitybynumbers.com/p/renewables-waste" TargetMode="External"/><Relationship Id="rId4" Type="http://schemas.openxmlformats.org/officeDocument/2006/relationships/tags" Target="../tags/tag69.xml"/><Relationship Id="rId9" Type="http://schemas.openxmlformats.org/officeDocument/2006/relationships/tags" Target="../tags/tag74.xml"/><Relationship Id="rId14" Type="http://schemas.openxmlformats.org/officeDocument/2006/relationships/tags" Target="../tags/tag79.xml"/><Relationship Id="rId22" Type="http://schemas.openxmlformats.org/officeDocument/2006/relationships/tags" Target="../tags/tag87.xml"/><Relationship Id="rId27" Type="http://schemas.openxmlformats.org/officeDocument/2006/relationships/tags" Target="../tags/tag92.xml"/><Relationship Id="rId30" Type="http://schemas.openxmlformats.org/officeDocument/2006/relationships/tags" Target="../tags/tag95.xml"/><Relationship Id="rId35" Type="http://schemas.openxmlformats.org/officeDocument/2006/relationships/slideLayout" Target="../slideLayouts/slideLayout41.xml"/><Relationship Id="rId43" Type="http://schemas.openxmlformats.org/officeDocument/2006/relationships/hyperlink" Target="https://world-nuclear.org/information-library/nuclear-fuel-cycle/nuclear-waste/radioactive-wastes-myths-and-realities#Point2" TargetMode="External"/><Relationship Id="rId48" Type="http://schemas.openxmlformats.org/officeDocument/2006/relationships/chart" Target="../charts/chart2.xml"/><Relationship Id="rId8" Type="http://schemas.openxmlformats.org/officeDocument/2006/relationships/tags" Target="../tags/tag73.xml"/><Relationship Id="rId3" Type="http://schemas.openxmlformats.org/officeDocument/2006/relationships/tags" Target="../tags/tag68.xml"/><Relationship Id="rId12" Type="http://schemas.openxmlformats.org/officeDocument/2006/relationships/tags" Target="../tags/tag77.xml"/><Relationship Id="rId17" Type="http://schemas.openxmlformats.org/officeDocument/2006/relationships/tags" Target="../tags/tag82.xml"/><Relationship Id="rId25" Type="http://schemas.openxmlformats.org/officeDocument/2006/relationships/tags" Target="../tags/tag90.xml"/><Relationship Id="rId33" Type="http://schemas.openxmlformats.org/officeDocument/2006/relationships/tags" Target="../tags/tag98.xml"/><Relationship Id="rId38" Type="http://schemas.openxmlformats.org/officeDocument/2006/relationships/image" Target="../media/image15.emf"/><Relationship Id="rId46" Type="http://schemas.openxmlformats.org/officeDocument/2006/relationships/hyperlink" Target="https://business.columbia.edu/insights/climate/cki" TargetMode="External"/><Relationship Id="rId20" Type="http://schemas.openxmlformats.org/officeDocument/2006/relationships/tags" Target="../tags/tag85.xml"/><Relationship Id="rId41" Type="http://schemas.openxmlformats.org/officeDocument/2006/relationships/hyperlink" Target="https://ourworldindata.org/land-use-per-energy-source" TargetMode="External"/></Relationships>
</file>

<file path=ppt/slides/_rels/slide50.xml.rels><?xml version="1.0" encoding="UTF-8" standalone="yes"?>
<Relationships xmlns="http://schemas.openxmlformats.org/package/2006/relationships"><Relationship Id="rId8" Type="http://schemas.openxmlformats.org/officeDocument/2006/relationships/tags" Target="../tags/tag1352.xml"/><Relationship Id="rId13" Type="http://schemas.openxmlformats.org/officeDocument/2006/relationships/tags" Target="../tags/tag1357.xml"/><Relationship Id="rId18" Type="http://schemas.openxmlformats.org/officeDocument/2006/relationships/hyperlink" Target="https://www.energy.gov/eere/solar/federal-solar-tax-credits-businesses#:~:text=Solar%20systems%20that%20are%20placed,)%5B5%5D%20in%20size." TargetMode="External"/><Relationship Id="rId3" Type="http://schemas.openxmlformats.org/officeDocument/2006/relationships/tags" Target="../tags/tag1347.xml"/><Relationship Id="rId21" Type="http://schemas.openxmlformats.org/officeDocument/2006/relationships/hyperlink" Target="https://www.catf.us/2023/07/2022-french-nuclear-outages-lessons-nuclear-energy-europe/" TargetMode="External"/><Relationship Id="rId7" Type="http://schemas.openxmlformats.org/officeDocument/2006/relationships/tags" Target="../tags/tag1351.xml"/><Relationship Id="rId12" Type="http://schemas.openxmlformats.org/officeDocument/2006/relationships/tags" Target="../tags/tag1356.xml"/><Relationship Id="rId17" Type="http://schemas.openxmlformats.org/officeDocument/2006/relationships/image" Target="../media/image15.emf"/><Relationship Id="rId25" Type="http://schemas.openxmlformats.org/officeDocument/2006/relationships/chart" Target="../charts/chart65.xml"/><Relationship Id="rId2" Type="http://schemas.openxmlformats.org/officeDocument/2006/relationships/tags" Target="../tags/tag1346.xml"/><Relationship Id="rId16" Type="http://schemas.openxmlformats.org/officeDocument/2006/relationships/oleObject" Target="../embeddings/oleObject54.bin"/><Relationship Id="rId20" Type="http://schemas.openxmlformats.org/officeDocument/2006/relationships/hyperlink" Target="https://world-nuclear.org/information-library/country-profiles/countries-a-f/france" TargetMode="External"/><Relationship Id="rId1" Type="http://schemas.openxmlformats.org/officeDocument/2006/relationships/tags" Target="../tags/tag1345.xml"/><Relationship Id="rId6" Type="http://schemas.openxmlformats.org/officeDocument/2006/relationships/tags" Target="../tags/tag1350.xml"/><Relationship Id="rId11" Type="http://schemas.openxmlformats.org/officeDocument/2006/relationships/tags" Target="../tags/tag1355.xml"/><Relationship Id="rId24" Type="http://schemas.openxmlformats.org/officeDocument/2006/relationships/hyperlink" Target="https://business.columbia.edu/insights/climate/cki" TargetMode="External"/><Relationship Id="rId5" Type="http://schemas.openxmlformats.org/officeDocument/2006/relationships/tags" Target="../tags/tag1349.xml"/><Relationship Id="rId15" Type="http://schemas.openxmlformats.org/officeDocument/2006/relationships/notesSlide" Target="../notesSlides/notesSlide44.xml"/><Relationship Id="rId23" Type="http://schemas.openxmlformats.org/officeDocument/2006/relationships/hyperlink" Target="https://business.columbia.edu/faculty/people/gernot-wagner" TargetMode="External"/><Relationship Id="rId10" Type="http://schemas.openxmlformats.org/officeDocument/2006/relationships/tags" Target="../tags/tag1354.xml"/><Relationship Id="rId19" Type="http://schemas.openxmlformats.org/officeDocument/2006/relationships/hyperlink" Target="https://analysesetdonnees.rte-france.com/en/generation/nuclear" TargetMode="External"/><Relationship Id="rId4" Type="http://schemas.openxmlformats.org/officeDocument/2006/relationships/tags" Target="../tags/tag1348.xml"/><Relationship Id="rId9" Type="http://schemas.openxmlformats.org/officeDocument/2006/relationships/tags" Target="../tags/tag1353.xml"/><Relationship Id="rId14" Type="http://schemas.openxmlformats.org/officeDocument/2006/relationships/slideLayout" Target="../slideLayouts/slideLayout7.xml"/><Relationship Id="rId22" Type="http://schemas.openxmlformats.org/officeDocument/2006/relationships/hyperlink" Target="https://www.base.bund.de/en/nuclear-safety/nuclear-phase-out/nuclear-phase-out_content.html#a456438" TargetMode="External"/></Relationships>
</file>

<file path=ppt/slides/_rels/slide51.xml.rels><?xml version="1.0" encoding="UTF-8" standalone="yes"?>
<Relationships xmlns="http://schemas.openxmlformats.org/package/2006/relationships"><Relationship Id="rId13" Type="http://schemas.openxmlformats.org/officeDocument/2006/relationships/tags" Target="../tags/tag1370.xml"/><Relationship Id="rId18" Type="http://schemas.openxmlformats.org/officeDocument/2006/relationships/tags" Target="../tags/tag1375.xml"/><Relationship Id="rId26" Type="http://schemas.openxmlformats.org/officeDocument/2006/relationships/tags" Target="../tags/tag1383.xml"/><Relationship Id="rId39" Type="http://schemas.openxmlformats.org/officeDocument/2006/relationships/hyperlink" Target="https://world-nuclear.org/information-library/country-profiles/countries-a-f/china-nuclear-power#energy-policy-and-clean-air" TargetMode="External"/><Relationship Id="rId21" Type="http://schemas.openxmlformats.org/officeDocument/2006/relationships/tags" Target="../tags/tag1378.xml"/><Relationship Id="rId34" Type="http://schemas.openxmlformats.org/officeDocument/2006/relationships/oleObject" Target="../embeddings/oleObject55.bin"/><Relationship Id="rId42" Type="http://schemas.openxmlformats.org/officeDocument/2006/relationships/hyperlink" Target="https://www.nucnet.org/news/first-hualong-one-reactor-begins-commercial-operation-at-fuqing-2-1-2021" TargetMode="External"/><Relationship Id="rId7" Type="http://schemas.openxmlformats.org/officeDocument/2006/relationships/tags" Target="../tags/tag1364.xml"/><Relationship Id="rId2" Type="http://schemas.openxmlformats.org/officeDocument/2006/relationships/tags" Target="../tags/tag1359.xml"/><Relationship Id="rId16" Type="http://schemas.openxmlformats.org/officeDocument/2006/relationships/tags" Target="../tags/tag1373.xml"/><Relationship Id="rId29" Type="http://schemas.openxmlformats.org/officeDocument/2006/relationships/tags" Target="../tags/tag1386.xml"/><Relationship Id="rId1" Type="http://schemas.openxmlformats.org/officeDocument/2006/relationships/tags" Target="../tags/tag1358.xml"/><Relationship Id="rId6" Type="http://schemas.openxmlformats.org/officeDocument/2006/relationships/tags" Target="../tags/tag1363.xml"/><Relationship Id="rId11" Type="http://schemas.openxmlformats.org/officeDocument/2006/relationships/tags" Target="../tags/tag1368.xml"/><Relationship Id="rId24" Type="http://schemas.openxmlformats.org/officeDocument/2006/relationships/tags" Target="../tags/tag1381.xml"/><Relationship Id="rId32" Type="http://schemas.openxmlformats.org/officeDocument/2006/relationships/slideLayout" Target="../slideLayouts/slideLayout7.xml"/><Relationship Id="rId37" Type="http://schemas.openxmlformats.org/officeDocument/2006/relationships/hyperlink" Target="https://world-nuclear.org/our-association/publications/global-trends-reports/world-nuclear-performance-report-2024" TargetMode="External"/><Relationship Id="rId40" Type="http://schemas.openxmlformats.org/officeDocument/2006/relationships/hyperlink" Target="https://www.world-nuclear-news.org/Articles/Nuclear-growth-revealed-in-China-s-new-Five-Year-P" TargetMode="External"/><Relationship Id="rId45" Type="http://schemas.openxmlformats.org/officeDocument/2006/relationships/chart" Target="../charts/chart66.xml"/><Relationship Id="rId5" Type="http://schemas.openxmlformats.org/officeDocument/2006/relationships/tags" Target="../tags/tag1362.xml"/><Relationship Id="rId15" Type="http://schemas.openxmlformats.org/officeDocument/2006/relationships/tags" Target="../tags/tag1372.xml"/><Relationship Id="rId23" Type="http://schemas.openxmlformats.org/officeDocument/2006/relationships/tags" Target="../tags/tag1380.xml"/><Relationship Id="rId28" Type="http://schemas.openxmlformats.org/officeDocument/2006/relationships/tags" Target="../tags/tag1385.xml"/><Relationship Id="rId36" Type="http://schemas.openxmlformats.org/officeDocument/2006/relationships/hyperlink" Target="https://www.energy.gov/eere/solar/federal-solar-tax-credits-businesses#:~:text=Solar%20systems%20that%20are%20placed,)%5B5%5D%20in%20size." TargetMode="External"/><Relationship Id="rId10" Type="http://schemas.openxmlformats.org/officeDocument/2006/relationships/tags" Target="../tags/tag1367.xml"/><Relationship Id="rId19" Type="http://schemas.openxmlformats.org/officeDocument/2006/relationships/tags" Target="../tags/tag1376.xml"/><Relationship Id="rId31" Type="http://schemas.openxmlformats.org/officeDocument/2006/relationships/tags" Target="../tags/tag1388.xml"/><Relationship Id="rId44" Type="http://schemas.openxmlformats.org/officeDocument/2006/relationships/hyperlink" Target="https://business.columbia.edu/insights/climate/cki" TargetMode="External"/><Relationship Id="rId4" Type="http://schemas.openxmlformats.org/officeDocument/2006/relationships/tags" Target="../tags/tag1361.xml"/><Relationship Id="rId9" Type="http://schemas.openxmlformats.org/officeDocument/2006/relationships/tags" Target="../tags/tag1366.xml"/><Relationship Id="rId14" Type="http://schemas.openxmlformats.org/officeDocument/2006/relationships/tags" Target="../tags/tag1371.xml"/><Relationship Id="rId22" Type="http://schemas.openxmlformats.org/officeDocument/2006/relationships/tags" Target="../tags/tag1379.xml"/><Relationship Id="rId27" Type="http://schemas.openxmlformats.org/officeDocument/2006/relationships/tags" Target="../tags/tag1384.xml"/><Relationship Id="rId30" Type="http://schemas.openxmlformats.org/officeDocument/2006/relationships/tags" Target="../tags/tag1387.xml"/><Relationship Id="rId35" Type="http://schemas.openxmlformats.org/officeDocument/2006/relationships/image" Target="../media/image15.emf"/><Relationship Id="rId43" Type="http://schemas.openxmlformats.org/officeDocument/2006/relationships/hyperlink" Target="https://business.columbia.edu/faculty/people/gernot-wagner" TargetMode="External"/><Relationship Id="rId8" Type="http://schemas.openxmlformats.org/officeDocument/2006/relationships/tags" Target="../tags/tag1365.xml"/><Relationship Id="rId3" Type="http://schemas.openxmlformats.org/officeDocument/2006/relationships/tags" Target="../tags/tag1360.xml"/><Relationship Id="rId12" Type="http://schemas.openxmlformats.org/officeDocument/2006/relationships/tags" Target="../tags/tag1369.xml"/><Relationship Id="rId17" Type="http://schemas.openxmlformats.org/officeDocument/2006/relationships/tags" Target="../tags/tag1374.xml"/><Relationship Id="rId25" Type="http://schemas.openxmlformats.org/officeDocument/2006/relationships/tags" Target="../tags/tag1382.xml"/><Relationship Id="rId33" Type="http://schemas.openxmlformats.org/officeDocument/2006/relationships/notesSlide" Target="../notesSlides/notesSlide45.xml"/><Relationship Id="rId38" Type="http://schemas.openxmlformats.org/officeDocument/2006/relationships/hyperlink" Target="https://www.iea.org/reports/the-path-to-a-new-era-for-nuclear-energy" TargetMode="External"/><Relationship Id="rId20" Type="http://schemas.openxmlformats.org/officeDocument/2006/relationships/tags" Target="../tags/tag1377.xml"/><Relationship Id="rId41" Type="http://schemas.openxmlformats.org/officeDocument/2006/relationships/hyperlink" Target="https://chineseclimatepolicy.oxfordenergy.org/wp-content/uploads/2022/11/Guide-to-Chinese-Climate-Policy-2022.pdf" TargetMode="External"/></Relationships>
</file>

<file path=ppt/slides/_rels/slide52.xml.rels><?xml version="1.0" encoding="UTF-8" standalone="yes"?>
<Relationships xmlns="http://schemas.openxmlformats.org/package/2006/relationships"><Relationship Id="rId26" Type="http://schemas.openxmlformats.org/officeDocument/2006/relationships/tags" Target="../tags/tag1414.xml"/><Relationship Id="rId21" Type="http://schemas.openxmlformats.org/officeDocument/2006/relationships/tags" Target="../tags/tag1409.xml"/><Relationship Id="rId42" Type="http://schemas.openxmlformats.org/officeDocument/2006/relationships/tags" Target="../tags/tag1430.xml"/><Relationship Id="rId47" Type="http://schemas.openxmlformats.org/officeDocument/2006/relationships/tags" Target="../tags/tag1435.xml"/><Relationship Id="rId63" Type="http://schemas.openxmlformats.org/officeDocument/2006/relationships/tags" Target="../tags/tag1451.xml"/><Relationship Id="rId68" Type="http://schemas.openxmlformats.org/officeDocument/2006/relationships/tags" Target="../tags/tag1456.xml"/><Relationship Id="rId84" Type="http://schemas.openxmlformats.org/officeDocument/2006/relationships/hyperlink" Target="https://www.iea.org/reports/the-path-to-a-new-era-for-nuclear-energy" TargetMode="External"/><Relationship Id="rId89" Type="http://schemas.openxmlformats.org/officeDocument/2006/relationships/hyperlink" Target="https://www.world-nuclear-news.org/articles/indian-budget-launches-nuclear-energy-mission" TargetMode="External"/><Relationship Id="rId16" Type="http://schemas.openxmlformats.org/officeDocument/2006/relationships/tags" Target="../tags/tag1404.xml"/><Relationship Id="rId11" Type="http://schemas.openxmlformats.org/officeDocument/2006/relationships/tags" Target="../tags/tag1399.xml"/><Relationship Id="rId32" Type="http://schemas.openxmlformats.org/officeDocument/2006/relationships/tags" Target="../tags/tag1420.xml"/><Relationship Id="rId37" Type="http://schemas.openxmlformats.org/officeDocument/2006/relationships/tags" Target="../tags/tag1425.xml"/><Relationship Id="rId53" Type="http://schemas.openxmlformats.org/officeDocument/2006/relationships/tags" Target="../tags/tag1441.xml"/><Relationship Id="rId58" Type="http://schemas.openxmlformats.org/officeDocument/2006/relationships/tags" Target="../tags/tag1446.xml"/><Relationship Id="rId74" Type="http://schemas.openxmlformats.org/officeDocument/2006/relationships/tags" Target="../tags/tag1462.xml"/><Relationship Id="rId79" Type="http://schemas.openxmlformats.org/officeDocument/2006/relationships/notesSlide" Target="../notesSlides/notesSlide46.xml"/><Relationship Id="rId5" Type="http://schemas.openxmlformats.org/officeDocument/2006/relationships/tags" Target="../tags/tag1393.xml"/><Relationship Id="rId90" Type="http://schemas.openxmlformats.org/officeDocument/2006/relationships/hyperlink" Target="https://www.impriindia.com/insights/nuclear-energy-mission-viksit-bharat/" TargetMode="External"/><Relationship Id="rId95" Type="http://schemas.openxmlformats.org/officeDocument/2006/relationships/image" Target="../media/image108.gif"/><Relationship Id="rId22" Type="http://schemas.openxmlformats.org/officeDocument/2006/relationships/tags" Target="../tags/tag1410.xml"/><Relationship Id="rId27" Type="http://schemas.openxmlformats.org/officeDocument/2006/relationships/tags" Target="../tags/tag1415.xml"/><Relationship Id="rId43" Type="http://schemas.openxmlformats.org/officeDocument/2006/relationships/tags" Target="../tags/tag1431.xml"/><Relationship Id="rId48" Type="http://schemas.openxmlformats.org/officeDocument/2006/relationships/tags" Target="../tags/tag1436.xml"/><Relationship Id="rId64" Type="http://schemas.openxmlformats.org/officeDocument/2006/relationships/tags" Target="../tags/tag1452.xml"/><Relationship Id="rId69" Type="http://schemas.openxmlformats.org/officeDocument/2006/relationships/tags" Target="../tags/tag1457.xml"/><Relationship Id="rId80" Type="http://schemas.openxmlformats.org/officeDocument/2006/relationships/oleObject" Target="../embeddings/oleObject56.bin"/><Relationship Id="rId85" Type="http://schemas.openxmlformats.org/officeDocument/2006/relationships/hyperlink" Target="https://www.enecho.meti.go.jp/about/pamphlet/pdf/energy_in_japan2024.pdf" TargetMode="External"/><Relationship Id="rId3" Type="http://schemas.openxmlformats.org/officeDocument/2006/relationships/tags" Target="../tags/tag1391.xml"/><Relationship Id="rId12" Type="http://schemas.openxmlformats.org/officeDocument/2006/relationships/tags" Target="../tags/tag1400.xml"/><Relationship Id="rId17" Type="http://schemas.openxmlformats.org/officeDocument/2006/relationships/tags" Target="../tags/tag1405.xml"/><Relationship Id="rId25" Type="http://schemas.openxmlformats.org/officeDocument/2006/relationships/tags" Target="../tags/tag1413.xml"/><Relationship Id="rId33" Type="http://schemas.openxmlformats.org/officeDocument/2006/relationships/tags" Target="../tags/tag1421.xml"/><Relationship Id="rId38" Type="http://schemas.openxmlformats.org/officeDocument/2006/relationships/tags" Target="../tags/tag1426.xml"/><Relationship Id="rId46" Type="http://schemas.openxmlformats.org/officeDocument/2006/relationships/tags" Target="../tags/tag1434.xml"/><Relationship Id="rId59" Type="http://schemas.openxmlformats.org/officeDocument/2006/relationships/tags" Target="../tags/tag1447.xml"/><Relationship Id="rId67" Type="http://schemas.openxmlformats.org/officeDocument/2006/relationships/tags" Target="../tags/tag1455.xml"/><Relationship Id="rId20" Type="http://schemas.openxmlformats.org/officeDocument/2006/relationships/tags" Target="../tags/tag1408.xml"/><Relationship Id="rId41" Type="http://schemas.openxmlformats.org/officeDocument/2006/relationships/tags" Target="../tags/tag1429.xml"/><Relationship Id="rId54" Type="http://schemas.openxmlformats.org/officeDocument/2006/relationships/tags" Target="../tags/tag1442.xml"/><Relationship Id="rId62" Type="http://schemas.openxmlformats.org/officeDocument/2006/relationships/tags" Target="../tags/tag1450.xml"/><Relationship Id="rId70" Type="http://schemas.openxmlformats.org/officeDocument/2006/relationships/tags" Target="../tags/tag1458.xml"/><Relationship Id="rId75" Type="http://schemas.openxmlformats.org/officeDocument/2006/relationships/tags" Target="../tags/tag1463.xml"/><Relationship Id="rId83" Type="http://schemas.openxmlformats.org/officeDocument/2006/relationships/hyperlink" Target="https://world-nuclear.org/our-association/publications/global-trends-reports/world-nuclear-performance-report-2024" TargetMode="External"/><Relationship Id="rId88" Type="http://schemas.openxmlformats.org/officeDocument/2006/relationships/hyperlink" Target="https://data.bloomberglp.com/professional/sites/24/2020-06-26-Indias-Clean-Power-Revolution_Final.pdf" TargetMode="External"/><Relationship Id="rId91" Type="http://schemas.openxmlformats.org/officeDocument/2006/relationships/hyperlink" Target="https://ember-energy.org/data/electricity-data-explorer/" TargetMode="External"/><Relationship Id="rId96" Type="http://schemas.openxmlformats.org/officeDocument/2006/relationships/image" Target="../media/image109.gif"/><Relationship Id="rId1" Type="http://schemas.openxmlformats.org/officeDocument/2006/relationships/tags" Target="../tags/tag1389.xml"/><Relationship Id="rId6" Type="http://schemas.openxmlformats.org/officeDocument/2006/relationships/tags" Target="../tags/tag1394.xml"/><Relationship Id="rId15" Type="http://schemas.openxmlformats.org/officeDocument/2006/relationships/tags" Target="../tags/tag1403.xml"/><Relationship Id="rId23" Type="http://schemas.openxmlformats.org/officeDocument/2006/relationships/tags" Target="../tags/tag1411.xml"/><Relationship Id="rId28" Type="http://schemas.openxmlformats.org/officeDocument/2006/relationships/tags" Target="../tags/tag1416.xml"/><Relationship Id="rId36" Type="http://schemas.openxmlformats.org/officeDocument/2006/relationships/tags" Target="../tags/tag1424.xml"/><Relationship Id="rId49" Type="http://schemas.openxmlformats.org/officeDocument/2006/relationships/tags" Target="../tags/tag1437.xml"/><Relationship Id="rId57" Type="http://schemas.openxmlformats.org/officeDocument/2006/relationships/tags" Target="../tags/tag1445.xml"/><Relationship Id="rId10" Type="http://schemas.openxmlformats.org/officeDocument/2006/relationships/tags" Target="../tags/tag1398.xml"/><Relationship Id="rId31" Type="http://schemas.openxmlformats.org/officeDocument/2006/relationships/tags" Target="../tags/tag1419.xml"/><Relationship Id="rId44" Type="http://schemas.openxmlformats.org/officeDocument/2006/relationships/tags" Target="../tags/tag1432.xml"/><Relationship Id="rId52" Type="http://schemas.openxmlformats.org/officeDocument/2006/relationships/tags" Target="../tags/tag1440.xml"/><Relationship Id="rId60" Type="http://schemas.openxmlformats.org/officeDocument/2006/relationships/tags" Target="../tags/tag1448.xml"/><Relationship Id="rId65" Type="http://schemas.openxmlformats.org/officeDocument/2006/relationships/tags" Target="../tags/tag1453.xml"/><Relationship Id="rId73" Type="http://schemas.openxmlformats.org/officeDocument/2006/relationships/tags" Target="../tags/tag1461.xml"/><Relationship Id="rId78" Type="http://schemas.openxmlformats.org/officeDocument/2006/relationships/slideLayout" Target="../slideLayouts/slideLayout7.xml"/><Relationship Id="rId81" Type="http://schemas.openxmlformats.org/officeDocument/2006/relationships/image" Target="../media/image15.emf"/><Relationship Id="rId86" Type="http://schemas.openxmlformats.org/officeDocument/2006/relationships/hyperlink" Target="https://www.world-nuclear-news.org/articles/south-korea-confirms-need-for-new-reactors" TargetMode="External"/><Relationship Id="rId94" Type="http://schemas.openxmlformats.org/officeDocument/2006/relationships/chart" Target="../charts/chart67.xml"/><Relationship Id="rId99" Type="http://schemas.openxmlformats.org/officeDocument/2006/relationships/chart" Target="../charts/chart69.xml"/><Relationship Id="rId4" Type="http://schemas.openxmlformats.org/officeDocument/2006/relationships/tags" Target="../tags/tag1392.xml"/><Relationship Id="rId9" Type="http://schemas.openxmlformats.org/officeDocument/2006/relationships/tags" Target="../tags/tag1397.xml"/><Relationship Id="rId13" Type="http://schemas.openxmlformats.org/officeDocument/2006/relationships/tags" Target="../tags/tag1401.xml"/><Relationship Id="rId18" Type="http://schemas.openxmlformats.org/officeDocument/2006/relationships/tags" Target="../tags/tag1406.xml"/><Relationship Id="rId39" Type="http://schemas.openxmlformats.org/officeDocument/2006/relationships/tags" Target="../tags/tag1427.xml"/><Relationship Id="rId34" Type="http://schemas.openxmlformats.org/officeDocument/2006/relationships/tags" Target="../tags/tag1422.xml"/><Relationship Id="rId50" Type="http://schemas.openxmlformats.org/officeDocument/2006/relationships/tags" Target="../tags/tag1438.xml"/><Relationship Id="rId55" Type="http://schemas.openxmlformats.org/officeDocument/2006/relationships/tags" Target="../tags/tag1443.xml"/><Relationship Id="rId76" Type="http://schemas.openxmlformats.org/officeDocument/2006/relationships/tags" Target="../tags/tag1464.xml"/><Relationship Id="rId97" Type="http://schemas.openxmlformats.org/officeDocument/2006/relationships/image" Target="../media/image110.gif"/><Relationship Id="rId7" Type="http://schemas.openxmlformats.org/officeDocument/2006/relationships/tags" Target="../tags/tag1395.xml"/><Relationship Id="rId71" Type="http://schemas.openxmlformats.org/officeDocument/2006/relationships/tags" Target="../tags/tag1459.xml"/><Relationship Id="rId92" Type="http://schemas.openxmlformats.org/officeDocument/2006/relationships/hyperlink" Target="https://business.columbia.edu/faculty/people/gernot-wagner" TargetMode="External"/><Relationship Id="rId2" Type="http://schemas.openxmlformats.org/officeDocument/2006/relationships/tags" Target="../tags/tag1390.xml"/><Relationship Id="rId29" Type="http://schemas.openxmlformats.org/officeDocument/2006/relationships/tags" Target="../tags/tag1417.xml"/><Relationship Id="rId24" Type="http://schemas.openxmlformats.org/officeDocument/2006/relationships/tags" Target="../tags/tag1412.xml"/><Relationship Id="rId40" Type="http://schemas.openxmlformats.org/officeDocument/2006/relationships/tags" Target="../tags/tag1428.xml"/><Relationship Id="rId45" Type="http://schemas.openxmlformats.org/officeDocument/2006/relationships/tags" Target="../tags/tag1433.xml"/><Relationship Id="rId66" Type="http://schemas.openxmlformats.org/officeDocument/2006/relationships/tags" Target="../tags/tag1454.xml"/><Relationship Id="rId87" Type="http://schemas.openxmlformats.org/officeDocument/2006/relationships/hyperlink" Target="https://ieefa.org/resources/south-koreas-11th-power-plan-makes-partial-progress-towards-decarbonization" TargetMode="External"/><Relationship Id="rId61" Type="http://schemas.openxmlformats.org/officeDocument/2006/relationships/tags" Target="../tags/tag1449.xml"/><Relationship Id="rId82" Type="http://schemas.openxmlformats.org/officeDocument/2006/relationships/hyperlink" Target="https://www.energy.gov/eere/solar/federal-solar-tax-credits-businesses#:~:text=Solar%20systems%20that%20are%20placed,)%5B5%5D%20in%20size." TargetMode="External"/><Relationship Id="rId19" Type="http://schemas.openxmlformats.org/officeDocument/2006/relationships/tags" Target="../tags/tag1407.xml"/><Relationship Id="rId14" Type="http://schemas.openxmlformats.org/officeDocument/2006/relationships/tags" Target="../tags/tag1402.xml"/><Relationship Id="rId30" Type="http://schemas.openxmlformats.org/officeDocument/2006/relationships/tags" Target="../tags/tag1418.xml"/><Relationship Id="rId35" Type="http://schemas.openxmlformats.org/officeDocument/2006/relationships/tags" Target="../tags/tag1423.xml"/><Relationship Id="rId56" Type="http://schemas.openxmlformats.org/officeDocument/2006/relationships/tags" Target="../tags/tag1444.xml"/><Relationship Id="rId77" Type="http://schemas.openxmlformats.org/officeDocument/2006/relationships/tags" Target="../tags/tag1465.xml"/><Relationship Id="rId8" Type="http://schemas.openxmlformats.org/officeDocument/2006/relationships/tags" Target="../tags/tag1396.xml"/><Relationship Id="rId51" Type="http://schemas.openxmlformats.org/officeDocument/2006/relationships/tags" Target="../tags/tag1439.xml"/><Relationship Id="rId72" Type="http://schemas.openxmlformats.org/officeDocument/2006/relationships/tags" Target="../tags/tag1460.xml"/><Relationship Id="rId93" Type="http://schemas.openxmlformats.org/officeDocument/2006/relationships/hyperlink" Target="https://business.columbia.edu/insights/climate/cki" TargetMode="External"/><Relationship Id="rId98" Type="http://schemas.openxmlformats.org/officeDocument/2006/relationships/chart" Target="../charts/chart68.xml"/></Relationships>
</file>

<file path=ppt/slides/_rels/slide53.xml.rels><?xml version="1.0" encoding="UTF-8" standalone="yes"?>
<Relationships xmlns="http://schemas.openxmlformats.org/package/2006/relationships"><Relationship Id="rId8" Type="http://schemas.openxmlformats.org/officeDocument/2006/relationships/hyperlink" Target="https://www.energy.gov/eere/solar/federal-solar-tax-credits-businesses#:~:text=Solar%20systems%20that%20are%20placed,)%5B5%5D%20in%20size." TargetMode="External"/><Relationship Id="rId13" Type="http://schemas.openxmlformats.org/officeDocument/2006/relationships/hyperlink" Target="https://pris.iaea.org/PRIS/CountryStatistics/CountryDetails.aspx?current=JP" TargetMode="External"/><Relationship Id="rId3" Type="http://schemas.openxmlformats.org/officeDocument/2006/relationships/tags" Target="../tags/tag1468.xml"/><Relationship Id="rId7" Type="http://schemas.openxmlformats.org/officeDocument/2006/relationships/image" Target="../media/image15.emf"/><Relationship Id="rId12" Type="http://schemas.openxmlformats.org/officeDocument/2006/relationships/hyperlink" Target="https://www.google.com/finance/quote/TKECY:OTCMKTS?window=MAX" TargetMode="External"/><Relationship Id="rId17" Type="http://schemas.openxmlformats.org/officeDocument/2006/relationships/image" Target="../media/image111.svg"/><Relationship Id="rId2" Type="http://schemas.openxmlformats.org/officeDocument/2006/relationships/tags" Target="../tags/tag1467.xml"/><Relationship Id="rId16" Type="http://schemas.openxmlformats.org/officeDocument/2006/relationships/hyperlink" Target="https://business.columbia.edu/insights/climate/cki" TargetMode="External"/><Relationship Id="rId1" Type="http://schemas.openxmlformats.org/officeDocument/2006/relationships/tags" Target="../tags/tag1466.xml"/><Relationship Id="rId6" Type="http://schemas.openxmlformats.org/officeDocument/2006/relationships/oleObject" Target="../embeddings/oleObject57.bin"/><Relationship Id="rId11" Type="http://schemas.openxmlformats.org/officeDocument/2006/relationships/hyperlink" Target="https://www.reuters.com/article/business/tokyo-electric-set-to-receive-59-bln-financing-source-idUST9N0GD01Q/#:~:text=Y300%20bln%20new-,financing%20%2D%20source,the%20Nikkei%20and%20Asahi%20newspapers." TargetMode="External"/><Relationship Id="rId5" Type="http://schemas.openxmlformats.org/officeDocument/2006/relationships/notesSlide" Target="../notesSlides/notesSlide47.xml"/><Relationship Id="rId15" Type="http://schemas.openxmlformats.org/officeDocument/2006/relationships/hyperlink" Target="https://business.columbia.edu/faculty/people/gernot-wagner" TargetMode="External"/><Relationship Id="rId10" Type="http://schemas.openxmlformats.org/officeDocument/2006/relationships/hyperlink" Target="https://world-nuclear.org/information-library/country-profiles/countries-g-n/japan-nuclear-power#public-opinion" TargetMode="External"/><Relationship Id="rId4" Type="http://schemas.openxmlformats.org/officeDocument/2006/relationships/slideLayout" Target="../slideLayouts/slideLayout7.xml"/><Relationship Id="rId9" Type="http://schemas.openxmlformats.org/officeDocument/2006/relationships/hyperlink" Target="https://www.eia.gov/todayinenergy/detail.php?id=64204" TargetMode="External"/><Relationship Id="rId14" Type="http://schemas.openxmlformats.org/officeDocument/2006/relationships/hyperlink" Target="https://doi.org/10.1155/2017/4107614" TargetMode="External"/></Relationships>
</file>

<file path=ppt/slides/_rels/slide54.xml.rels><?xml version="1.0" encoding="UTF-8" standalone="yes"?>
<Relationships xmlns="http://schemas.openxmlformats.org/package/2006/relationships"><Relationship Id="rId8" Type="http://schemas.openxmlformats.org/officeDocument/2006/relationships/image" Target="../media/image15.emf"/><Relationship Id="rId13" Type="http://schemas.openxmlformats.org/officeDocument/2006/relationships/hyperlink" Target="https://energyforgrowth.org/wp-content/uploads/2023/04/2023-Update_-Who-in-Africa-is-Ready-for-Nuclear-Power_-1-1.pdf" TargetMode="External"/><Relationship Id="rId18" Type="http://schemas.openxmlformats.org/officeDocument/2006/relationships/hyperlink" Target="https://business.columbia.edu/insights/climate/cki" TargetMode="External"/><Relationship Id="rId3" Type="http://schemas.openxmlformats.org/officeDocument/2006/relationships/tags" Target="../tags/tag1471.xml"/><Relationship Id="rId21" Type="http://schemas.openxmlformats.org/officeDocument/2006/relationships/image" Target="../media/image114.jpeg"/><Relationship Id="rId7" Type="http://schemas.openxmlformats.org/officeDocument/2006/relationships/oleObject" Target="../embeddings/oleObject58.bin"/><Relationship Id="rId12" Type="http://schemas.openxmlformats.org/officeDocument/2006/relationships/hyperlink" Target="https://www.africa-energy.com/news-centre/article/more-african-governments-consider-nuclear-power-costs-could" TargetMode="External"/><Relationship Id="rId17" Type="http://schemas.openxmlformats.org/officeDocument/2006/relationships/hyperlink" Target="https://business.columbia.edu/faculty/people/gernot-wagner" TargetMode="External"/><Relationship Id="rId2" Type="http://schemas.openxmlformats.org/officeDocument/2006/relationships/tags" Target="../tags/tag1470.xml"/><Relationship Id="rId16" Type="http://schemas.openxmlformats.org/officeDocument/2006/relationships/hyperlink" Target="https://www.nuclearbusiness-platform.com/media/insights/nigerias-path-to-nuclear-energy-advancing-infrastructure-partnerships-and-power-goals" TargetMode="External"/><Relationship Id="rId20" Type="http://schemas.openxmlformats.org/officeDocument/2006/relationships/image" Target="../media/image113.jpeg"/><Relationship Id="rId1" Type="http://schemas.openxmlformats.org/officeDocument/2006/relationships/tags" Target="../tags/tag1469.xml"/><Relationship Id="rId6" Type="http://schemas.microsoft.com/office/2018/10/relationships/comments" Target="../comments/modernComment_7FFFF162_A759465E.xml"/><Relationship Id="rId11" Type="http://schemas.openxmlformats.org/officeDocument/2006/relationships/hyperlink" Target="https://cnpp.iaea.org/public/countries/AR/profile/highlights" TargetMode="External"/><Relationship Id="rId24" Type="http://schemas.openxmlformats.org/officeDocument/2006/relationships/image" Target="../media/image117.jpeg"/><Relationship Id="rId5" Type="http://schemas.openxmlformats.org/officeDocument/2006/relationships/notesSlide" Target="../notesSlides/notesSlide48.xml"/><Relationship Id="rId15" Type="http://schemas.openxmlformats.org/officeDocument/2006/relationships/hyperlink" Target="https://www.reuters.com/markets/deals/ghana-signs-agreement-build-small-nuscale-nuclear-reactor-2024-08-29/" TargetMode="External"/><Relationship Id="rId23" Type="http://schemas.openxmlformats.org/officeDocument/2006/relationships/image" Target="../media/image116.jpeg"/><Relationship Id="rId10" Type="http://schemas.openxmlformats.org/officeDocument/2006/relationships/hyperlink" Target="https://www.iea.org/reports/the-path-to-a-new-era-for-nuclear-energy" TargetMode="External"/><Relationship Id="rId19" Type="http://schemas.openxmlformats.org/officeDocument/2006/relationships/image" Target="../media/image112.jpeg"/><Relationship Id="rId4" Type="http://schemas.openxmlformats.org/officeDocument/2006/relationships/slideLayout" Target="../slideLayouts/slideLayout7.xml"/><Relationship Id="rId9" Type="http://schemas.openxmlformats.org/officeDocument/2006/relationships/hyperlink" Target="https://www.energy.gov/eere/solar/federal-solar-tax-credits-businesses#:~:text=Solar%20systems%20that%20are%20placed,)%5B5%5D%20in%20size." TargetMode="External"/><Relationship Id="rId14" Type="http://schemas.openxmlformats.org/officeDocument/2006/relationships/hyperlink" Target="https://www.world-nuclear-news.org/articles/permit-granted-for-used-fuel-storage-facility-at-egypts-el-dabaa-nuclear-plant" TargetMode="External"/><Relationship Id="rId22" Type="http://schemas.openxmlformats.org/officeDocument/2006/relationships/image" Target="../media/image115.jpeg"/></Relationships>
</file>

<file path=ppt/slides/_rels/slide55.xml.rels><?xml version="1.0" encoding="UTF-8" standalone="yes"?>
<Relationships xmlns="http://schemas.openxmlformats.org/package/2006/relationships"><Relationship Id="rId3" Type="http://schemas.openxmlformats.org/officeDocument/2006/relationships/slideLayout" Target="../slideLayouts/slideLayout9.xml"/><Relationship Id="rId2" Type="http://schemas.openxmlformats.org/officeDocument/2006/relationships/tags" Target="../tags/tag1473.xml"/><Relationship Id="rId1" Type="http://schemas.openxmlformats.org/officeDocument/2006/relationships/tags" Target="../tags/tag1472.xml"/><Relationship Id="rId6" Type="http://schemas.openxmlformats.org/officeDocument/2006/relationships/image" Target="../media/image1.emf"/><Relationship Id="rId5" Type="http://schemas.openxmlformats.org/officeDocument/2006/relationships/oleObject" Target="../embeddings/oleObject59.bin"/><Relationship Id="rId4" Type="http://schemas.openxmlformats.org/officeDocument/2006/relationships/image" Target="../media/image118.jpeg"/></Relationships>
</file>

<file path=ppt/slides/_rels/slide56.xml.rels><?xml version="1.0" encoding="UTF-8" standalone="yes"?>
<Relationships xmlns="http://schemas.openxmlformats.org/package/2006/relationships"><Relationship Id="rId8" Type="http://schemas.openxmlformats.org/officeDocument/2006/relationships/tags" Target="../tags/tag1481.xml"/><Relationship Id="rId13" Type="http://schemas.openxmlformats.org/officeDocument/2006/relationships/image" Target="../media/image119.jpeg"/><Relationship Id="rId3" Type="http://schemas.openxmlformats.org/officeDocument/2006/relationships/tags" Target="../tags/tag1476.xml"/><Relationship Id="rId7" Type="http://schemas.openxmlformats.org/officeDocument/2006/relationships/tags" Target="../tags/tag1480.xml"/><Relationship Id="rId12" Type="http://schemas.openxmlformats.org/officeDocument/2006/relationships/image" Target="../media/image15.emf"/><Relationship Id="rId2" Type="http://schemas.openxmlformats.org/officeDocument/2006/relationships/tags" Target="../tags/tag1475.xml"/><Relationship Id="rId1" Type="http://schemas.openxmlformats.org/officeDocument/2006/relationships/tags" Target="../tags/tag1474.xml"/><Relationship Id="rId6" Type="http://schemas.openxmlformats.org/officeDocument/2006/relationships/tags" Target="../tags/tag1479.xml"/><Relationship Id="rId11" Type="http://schemas.openxmlformats.org/officeDocument/2006/relationships/oleObject" Target="../embeddings/oleObject60.bin"/><Relationship Id="rId5" Type="http://schemas.openxmlformats.org/officeDocument/2006/relationships/tags" Target="../tags/tag1478.xml"/><Relationship Id="rId15" Type="http://schemas.openxmlformats.org/officeDocument/2006/relationships/hyperlink" Target="https://business.columbia.edu/insights/climate/cki" TargetMode="External"/><Relationship Id="rId10" Type="http://schemas.openxmlformats.org/officeDocument/2006/relationships/notesSlide" Target="../notesSlides/notesSlide49.xml"/><Relationship Id="rId4" Type="http://schemas.openxmlformats.org/officeDocument/2006/relationships/tags" Target="../tags/tag1477.xml"/><Relationship Id="rId9" Type="http://schemas.openxmlformats.org/officeDocument/2006/relationships/slideLayout" Target="../slideLayouts/slideLayout7.xml"/><Relationship Id="rId14" Type="http://schemas.openxmlformats.org/officeDocument/2006/relationships/hyperlink" Target="https://business.columbia.edu/faculty/people/gernot-wagner" TargetMode="External"/></Relationships>
</file>

<file path=ppt/slides/_rels/slide57.xml.rels><?xml version="1.0" encoding="UTF-8" standalone="yes"?>
<Relationships xmlns="http://schemas.openxmlformats.org/package/2006/relationships"><Relationship Id="rId13" Type="http://schemas.openxmlformats.org/officeDocument/2006/relationships/tags" Target="../tags/tag1494.xml"/><Relationship Id="rId18" Type="http://schemas.openxmlformats.org/officeDocument/2006/relationships/tags" Target="../tags/tag1499.xml"/><Relationship Id="rId26" Type="http://schemas.openxmlformats.org/officeDocument/2006/relationships/tags" Target="../tags/tag1507.xml"/><Relationship Id="rId39" Type="http://schemas.openxmlformats.org/officeDocument/2006/relationships/tags" Target="../tags/tag1520.xml"/><Relationship Id="rId21" Type="http://schemas.openxmlformats.org/officeDocument/2006/relationships/tags" Target="../tags/tag1502.xml"/><Relationship Id="rId34" Type="http://schemas.openxmlformats.org/officeDocument/2006/relationships/tags" Target="../tags/tag1515.xml"/><Relationship Id="rId42" Type="http://schemas.openxmlformats.org/officeDocument/2006/relationships/slideLayout" Target="../slideLayouts/slideLayout7.xml"/><Relationship Id="rId47" Type="http://schemas.openxmlformats.org/officeDocument/2006/relationships/hyperlink" Target="https://www.energy.gov/eere/solar/federal-solar-tax-credits-businesses#:~:text=Solar%20systems%20that%20are%20placed,)%5B5%5D%20in%20size." TargetMode="External"/><Relationship Id="rId50" Type="http://schemas.openxmlformats.org/officeDocument/2006/relationships/hyperlink" Target="https://greenly.earth/en-us/blog/industries/will-nuclear-fusion-help-solve-our-future-energy-needs" TargetMode="External"/><Relationship Id="rId55" Type="http://schemas.openxmlformats.org/officeDocument/2006/relationships/hyperlink" Target="https://business.columbia.edu/faculty/people/gernot-wagner" TargetMode="External"/><Relationship Id="rId7" Type="http://schemas.openxmlformats.org/officeDocument/2006/relationships/tags" Target="../tags/tag1488.xml"/><Relationship Id="rId2" Type="http://schemas.openxmlformats.org/officeDocument/2006/relationships/tags" Target="../tags/tag1483.xml"/><Relationship Id="rId16" Type="http://schemas.openxmlformats.org/officeDocument/2006/relationships/tags" Target="../tags/tag1497.xml"/><Relationship Id="rId29" Type="http://schemas.openxmlformats.org/officeDocument/2006/relationships/tags" Target="../tags/tag1510.xml"/><Relationship Id="rId11" Type="http://schemas.openxmlformats.org/officeDocument/2006/relationships/tags" Target="../tags/tag1492.xml"/><Relationship Id="rId24" Type="http://schemas.openxmlformats.org/officeDocument/2006/relationships/tags" Target="../tags/tag1505.xml"/><Relationship Id="rId32" Type="http://schemas.openxmlformats.org/officeDocument/2006/relationships/tags" Target="../tags/tag1513.xml"/><Relationship Id="rId37" Type="http://schemas.openxmlformats.org/officeDocument/2006/relationships/tags" Target="../tags/tag1518.xml"/><Relationship Id="rId40" Type="http://schemas.openxmlformats.org/officeDocument/2006/relationships/tags" Target="../tags/tag1521.xml"/><Relationship Id="rId45" Type="http://schemas.openxmlformats.org/officeDocument/2006/relationships/image" Target="../media/image120.emf"/><Relationship Id="rId53" Type="http://schemas.openxmlformats.org/officeDocument/2006/relationships/hyperlink" Target="https://www.iter.org/machine/supporting-systems/tritium-breeding" TargetMode="External"/><Relationship Id="rId5" Type="http://schemas.openxmlformats.org/officeDocument/2006/relationships/tags" Target="../tags/tag1486.xml"/><Relationship Id="rId10" Type="http://schemas.openxmlformats.org/officeDocument/2006/relationships/tags" Target="../tags/tag1491.xml"/><Relationship Id="rId19" Type="http://schemas.openxmlformats.org/officeDocument/2006/relationships/tags" Target="../tags/tag1500.xml"/><Relationship Id="rId31" Type="http://schemas.openxmlformats.org/officeDocument/2006/relationships/tags" Target="../tags/tag1512.xml"/><Relationship Id="rId44" Type="http://schemas.openxmlformats.org/officeDocument/2006/relationships/oleObject" Target="../embeddings/oleObject61.bin"/><Relationship Id="rId52" Type="http://schemas.openxmlformats.org/officeDocument/2006/relationships/hyperlink" Target="https://www.iter.org/fusion-energy/advantages-fusion" TargetMode="External"/><Relationship Id="rId4" Type="http://schemas.openxmlformats.org/officeDocument/2006/relationships/tags" Target="../tags/tag1485.xml"/><Relationship Id="rId9" Type="http://schemas.openxmlformats.org/officeDocument/2006/relationships/tags" Target="../tags/tag1490.xml"/><Relationship Id="rId14" Type="http://schemas.openxmlformats.org/officeDocument/2006/relationships/tags" Target="../tags/tag1495.xml"/><Relationship Id="rId22" Type="http://schemas.openxmlformats.org/officeDocument/2006/relationships/tags" Target="../tags/tag1503.xml"/><Relationship Id="rId27" Type="http://schemas.openxmlformats.org/officeDocument/2006/relationships/tags" Target="../tags/tag1508.xml"/><Relationship Id="rId30" Type="http://schemas.openxmlformats.org/officeDocument/2006/relationships/tags" Target="../tags/tag1511.xml"/><Relationship Id="rId35" Type="http://schemas.openxmlformats.org/officeDocument/2006/relationships/tags" Target="../tags/tag1516.xml"/><Relationship Id="rId43" Type="http://schemas.openxmlformats.org/officeDocument/2006/relationships/notesSlide" Target="../notesSlides/notesSlide50.xml"/><Relationship Id="rId48" Type="http://schemas.openxmlformats.org/officeDocument/2006/relationships/hyperlink" Target="https://www.euronuclear.org/glossary/fuel-comparison/" TargetMode="External"/><Relationship Id="rId56" Type="http://schemas.openxmlformats.org/officeDocument/2006/relationships/hyperlink" Target="https://business.columbia.edu/insights/climate/cki" TargetMode="External"/><Relationship Id="rId8" Type="http://schemas.openxmlformats.org/officeDocument/2006/relationships/tags" Target="../tags/tag1489.xml"/><Relationship Id="rId51" Type="http://schemas.openxmlformats.org/officeDocument/2006/relationships/hyperlink" Target="https://www.sciencedirect.com/science/article/pii/B9780323998802000187" TargetMode="External"/><Relationship Id="rId3" Type="http://schemas.openxmlformats.org/officeDocument/2006/relationships/tags" Target="../tags/tag1484.xml"/><Relationship Id="rId12" Type="http://schemas.openxmlformats.org/officeDocument/2006/relationships/tags" Target="../tags/tag1493.xml"/><Relationship Id="rId17" Type="http://schemas.openxmlformats.org/officeDocument/2006/relationships/tags" Target="../tags/tag1498.xml"/><Relationship Id="rId25" Type="http://schemas.openxmlformats.org/officeDocument/2006/relationships/tags" Target="../tags/tag1506.xml"/><Relationship Id="rId33" Type="http://schemas.openxmlformats.org/officeDocument/2006/relationships/tags" Target="../tags/tag1514.xml"/><Relationship Id="rId38" Type="http://schemas.openxmlformats.org/officeDocument/2006/relationships/tags" Target="../tags/tag1519.xml"/><Relationship Id="rId46" Type="http://schemas.openxmlformats.org/officeDocument/2006/relationships/chart" Target="../charts/chart70.xml"/><Relationship Id="rId20" Type="http://schemas.openxmlformats.org/officeDocument/2006/relationships/tags" Target="../tags/tag1501.xml"/><Relationship Id="rId41" Type="http://schemas.openxmlformats.org/officeDocument/2006/relationships/tags" Target="../tags/tag1522.xml"/><Relationship Id="rId54" Type="http://schemas.openxmlformats.org/officeDocument/2006/relationships/hyperlink" Target="https://www.energy.gov/science/doe-explainsdeuterium-tritium-fusion-fuel#:~:text=Deuterium%20is%20common%3A%20about%201,about%202%2C400%20gallons%20of%20oil." TargetMode="External"/><Relationship Id="rId1" Type="http://schemas.openxmlformats.org/officeDocument/2006/relationships/tags" Target="../tags/tag1482.xml"/><Relationship Id="rId6" Type="http://schemas.openxmlformats.org/officeDocument/2006/relationships/tags" Target="../tags/tag1487.xml"/><Relationship Id="rId15" Type="http://schemas.openxmlformats.org/officeDocument/2006/relationships/tags" Target="../tags/tag1496.xml"/><Relationship Id="rId23" Type="http://schemas.openxmlformats.org/officeDocument/2006/relationships/tags" Target="../tags/tag1504.xml"/><Relationship Id="rId28" Type="http://schemas.openxmlformats.org/officeDocument/2006/relationships/tags" Target="../tags/tag1509.xml"/><Relationship Id="rId36" Type="http://schemas.openxmlformats.org/officeDocument/2006/relationships/tags" Target="../tags/tag1517.xml"/><Relationship Id="rId49" Type="http://schemas.openxmlformats.org/officeDocument/2006/relationships/hyperlink" Target="https://home.uni-leipzig.de/energy/energy-fundamentals/11.htm" TargetMode="External"/></Relationships>
</file>

<file path=ppt/slides/_rels/slide58.xml.rels><?xml version="1.0" encoding="UTF-8" standalone="yes"?>
<Relationships xmlns="http://schemas.openxmlformats.org/package/2006/relationships"><Relationship Id="rId8" Type="http://schemas.openxmlformats.org/officeDocument/2006/relationships/oleObject" Target="../embeddings/oleObject62.bin"/><Relationship Id="rId13" Type="http://schemas.openxmlformats.org/officeDocument/2006/relationships/hyperlink" Target="https://www.brucemccabe.com/futurebites/a-timeline-for-fusion" TargetMode="External"/><Relationship Id="rId3" Type="http://schemas.openxmlformats.org/officeDocument/2006/relationships/tags" Target="../tags/tag1525.xml"/><Relationship Id="rId7" Type="http://schemas.openxmlformats.org/officeDocument/2006/relationships/notesSlide" Target="../notesSlides/notesSlide51.xml"/><Relationship Id="rId12" Type="http://schemas.openxmlformats.org/officeDocument/2006/relationships/hyperlink" Target="https://www.energy.gov/articles/doe-national-laboratory-makes-history-achieving-fusion-ignition" TargetMode="External"/><Relationship Id="rId17" Type="http://schemas.openxmlformats.org/officeDocument/2006/relationships/image" Target="../media/image121.svg"/><Relationship Id="rId2" Type="http://schemas.openxmlformats.org/officeDocument/2006/relationships/tags" Target="../tags/tag1524.xml"/><Relationship Id="rId16" Type="http://schemas.openxmlformats.org/officeDocument/2006/relationships/hyperlink" Target="https://business.columbia.edu/insights/climate/cki" TargetMode="External"/><Relationship Id="rId1" Type="http://schemas.openxmlformats.org/officeDocument/2006/relationships/tags" Target="../tags/tag1523.xml"/><Relationship Id="rId6" Type="http://schemas.openxmlformats.org/officeDocument/2006/relationships/slideLayout" Target="../slideLayouts/slideLayout7.xml"/><Relationship Id="rId11" Type="http://schemas.openxmlformats.org/officeDocument/2006/relationships/hyperlink" Target="https://www.iter.org/" TargetMode="External"/><Relationship Id="rId5" Type="http://schemas.openxmlformats.org/officeDocument/2006/relationships/tags" Target="../tags/tag1527.xml"/><Relationship Id="rId15" Type="http://schemas.openxmlformats.org/officeDocument/2006/relationships/hyperlink" Target="https://business.columbia.edu/faculty/people/gernot-wagner" TargetMode="External"/><Relationship Id="rId10" Type="http://schemas.openxmlformats.org/officeDocument/2006/relationships/hyperlink" Target="https://www.fusionindustryassociation.org/wp-content/uploads/2024/07/2024-annual-global-fusion-industry-report.pdf" TargetMode="External"/><Relationship Id="rId4" Type="http://schemas.openxmlformats.org/officeDocument/2006/relationships/tags" Target="../tags/tag1526.xml"/><Relationship Id="rId9" Type="http://schemas.openxmlformats.org/officeDocument/2006/relationships/hyperlink" Target="https://www.energy.gov/eere/solar/federal-solar-tax-credits-businesses#:~:text=Solar%20systems%20that%20are%20placed,)%5B5%5D%20in%20size." TargetMode="External"/><Relationship Id="rId14" Type="http://schemas.openxmlformats.org/officeDocument/2006/relationships/hyperlink" Target="https://www.eu-startups.com/2025/03/marvel-fusion-bags-additional-e50-million-for-nuclear-fusion-and-prototype-facility/" TargetMode="External"/></Relationships>
</file>

<file path=ppt/slides/_rels/slide59.xml.rels><?xml version="1.0" encoding="UTF-8" standalone="yes"?>
<Relationships xmlns="http://schemas.openxmlformats.org/package/2006/relationships"><Relationship Id="rId8" Type="http://schemas.openxmlformats.org/officeDocument/2006/relationships/hyperlink" Target="https://www.energy.gov/eere/solar/federal-solar-tax-credits-businesses#:~:text=Solar%20systems%20that%20are%20placed,)%5B5%5D%20in%20size." TargetMode="External"/><Relationship Id="rId13" Type="http://schemas.openxmlformats.org/officeDocument/2006/relationships/hyperlink" Target="https://pubs.aip.org/physicstoday/online/41898/National-Ignition-Facility-surpasses-long-awaited" TargetMode="External"/><Relationship Id="rId18" Type="http://schemas.openxmlformats.org/officeDocument/2006/relationships/image" Target="../media/image124.png"/><Relationship Id="rId3" Type="http://schemas.openxmlformats.org/officeDocument/2006/relationships/tags" Target="../tags/tag1530.xml"/><Relationship Id="rId7" Type="http://schemas.openxmlformats.org/officeDocument/2006/relationships/image" Target="../media/image12.emf"/><Relationship Id="rId12" Type="http://schemas.openxmlformats.org/officeDocument/2006/relationships/hyperlink" Target="https://www.fusionindustryassociation.org/wp-content/uploads/2024/07/2024-annual-global-fusion-industry-report.pdf" TargetMode="External"/><Relationship Id="rId17" Type="http://schemas.openxmlformats.org/officeDocument/2006/relationships/image" Target="../media/image123.svg"/><Relationship Id="rId2" Type="http://schemas.openxmlformats.org/officeDocument/2006/relationships/tags" Target="../tags/tag1529.xml"/><Relationship Id="rId16" Type="http://schemas.openxmlformats.org/officeDocument/2006/relationships/image" Target="../media/image122.png"/><Relationship Id="rId1" Type="http://schemas.openxmlformats.org/officeDocument/2006/relationships/tags" Target="../tags/tag1528.xml"/><Relationship Id="rId6" Type="http://schemas.openxmlformats.org/officeDocument/2006/relationships/oleObject" Target="../embeddings/oleObject63.bin"/><Relationship Id="rId11" Type="http://schemas.openxmlformats.org/officeDocument/2006/relationships/hyperlink" Target="https://usfusionenergy.org/approaches-fusion" TargetMode="External"/><Relationship Id="rId5" Type="http://schemas.openxmlformats.org/officeDocument/2006/relationships/slideLayout" Target="../slideLayouts/slideLayout7.xml"/><Relationship Id="rId15" Type="http://schemas.openxmlformats.org/officeDocument/2006/relationships/hyperlink" Target="https://business.columbia.edu/insights/climate/cki" TargetMode="External"/><Relationship Id="rId10" Type="http://schemas.openxmlformats.org/officeDocument/2006/relationships/hyperlink" Target="https://nhsjs.com/2024/nuclear-fusion-overview-of-challenges-and-recent-progress/#google_vignette" TargetMode="External"/><Relationship Id="rId4" Type="http://schemas.openxmlformats.org/officeDocument/2006/relationships/tags" Target="../tags/tag1531.xml"/><Relationship Id="rId9" Type="http://schemas.openxmlformats.org/officeDocument/2006/relationships/hyperlink" Target="https://www.iaea.org/bulletin/magnetic-fusion-confinement-with-tokamaks-and-stellarators" TargetMode="External"/><Relationship Id="rId14" Type="http://schemas.openxmlformats.org/officeDocument/2006/relationships/hyperlink" Target="https://business.columbia.edu/faculty/people/gernot-wagner" TargetMode="External"/></Relationships>
</file>

<file path=ppt/slides/_rels/slide6.xml.rels><?xml version="1.0" encoding="UTF-8" standalone="yes"?>
<Relationships xmlns="http://schemas.openxmlformats.org/package/2006/relationships"><Relationship Id="rId26" Type="http://schemas.openxmlformats.org/officeDocument/2006/relationships/tags" Target="../tags/tag125.xml"/><Relationship Id="rId21" Type="http://schemas.openxmlformats.org/officeDocument/2006/relationships/tags" Target="../tags/tag120.xml"/><Relationship Id="rId42" Type="http://schemas.openxmlformats.org/officeDocument/2006/relationships/tags" Target="../tags/tag141.xml"/><Relationship Id="rId47" Type="http://schemas.openxmlformats.org/officeDocument/2006/relationships/tags" Target="../tags/tag146.xml"/><Relationship Id="rId63" Type="http://schemas.openxmlformats.org/officeDocument/2006/relationships/oleObject" Target="../embeddings/oleObject12.bin"/><Relationship Id="rId68" Type="http://schemas.openxmlformats.org/officeDocument/2006/relationships/hyperlink" Target="https://www.iea.org/data-and-statistics/charts/evolution-of-nuclear-power-generation-by-region-1972-2026" TargetMode="External"/><Relationship Id="rId16" Type="http://schemas.openxmlformats.org/officeDocument/2006/relationships/tags" Target="../tags/tag115.xml"/><Relationship Id="rId11" Type="http://schemas.openxmlformats.org/officeDocument/2006/relationships/tags" Target="../tags/tag110.xml"/><Relationship Id="rId32" Type="http://schemas.openxmlformats.org/officeDocument/2006/relationships/tags" Target="../tags/tag131.xml"/><Relationship Id="rId37" Type="http://schemas.openxmlformats.org/officeDocument/2006/relationships/tags" Target="../tags/tag136.xml"/><Relationship Id="rId53" Type="http://schemas.openxmlformats.org/officeDocument/2006/relationships/tags" Target="../tags/tag152.xml"/><Relationship Id="rId58" Type="http://schemas.openxmlformats.org/officeDocument/2006/relationships/tags" Target="../tags/tag157.xml"/><Relationship Id="rId74" Type="http://schemas.openxmlformats.org/officeDocument/2006/relationships/hyperlink" Target="https://www.nrc.gov/reactors/operating/ops-experience/fire-protection/defense-in-depth.html" TargetMode="External"/><Relationship Id="rId79" Type="http://schemas.openxmlformats.org/officeDocument/2006/relationships/chart" Target="../charts/chart3.xml"/><Relationship Id="rId5" Type="http://schemas.openxmlformats.org/officeDocument/2006/relationships/tags" Target="../tags/tag104.xml"/><Relationship Id="rId61" Type="http://schemas.openxmlformats.org/officeDocument/2006/relationships/slideLayout" Target="../slideLayouts/slideLayout42.xml"/><Relationship Id="rId19" Type="http://schemas.openxmlformats.org/officeDocument/2006/relationships/tags" Target="../tags/tag118.xml"/><Relationship Id="rId14" Type="http://schemas.openxmlformats.org/officeDocument/2006/relationships/tags" Target="../tags/tag113.xml"/><Relationship Id="rId22" Type="http://schemas.openxmlformats.org/officeDocument/2006/relationships/tags" Target="../tags/tag121.xml"/><Relationship Id="rId27" Type="http://schemas.openxmlformats.org/officeDocument/2006/relationships/tags" Target="../tags/tag126.xml"/><Relationship Id="rId30" Type="http://schemas.openxmlformats.org/officeDocument/2006/relationships/tags" Target="../tags/tag129.xml"/><Relationship Id="rId35" Type="http://schemas.openxmlformats.org/officeDocument/2006/relationships/tags" Target="../tags/tag134.xml"/><Relationship Id="rId43" Type="http://schemas.openxmlformats.org/officeDocument/2006/relationships/tags" Target="../tags/tag142.xml"/><Relationship Id="rId48" Type="http://schemas.openxmlformats.org/officeDocument/2006/relationships/tags" Target="../tags/tag147.xml"/><Relationship Id="rId56" Type="http://schemas.openxmlformats.org/officeDocument/2006/relationships/tags" Target="../tags/tag155.xml"/><Relationship Id="rId64" Type="http://schemas.openxmlformats.org/officeDocument/2006/relationships/image" Target="../media/image17.emf"/><Relationship Id="rId69" Type="http://schemas.openxmlformats.org/officeDocument/2006/relationships/hyperlink" Target="https://www.iaea.org/sites/default/files/26404794246.pdf" TargetMode="External"/><Relationship Id="rId77" Type="http://schemas.openxmlformats.org/officeDocument/2006/relationships/hyperlink" Target="https://business.columbia.edu/insights/climate/cki" TargetMode="External"/><Relationship Id="rId8" Type="http://schemas.openxmlformats.org/officeDocument/2006/relationships/tags" Target="../tags/tag107.xml"/><Relationship Id="rId51" Type="http://schemas.openxmlformats.org/officeDocument/2006/relationships/tags" Target="../tags/tag150.xml"/><Relationship Id="rId72" Type="http://schemas.openxmlformats.org/officeDocument/2006/relationships/hyperlink" Target="https://world-nuclear.org/information-library/safety-and-security/safety-of-plants/safety-of-nuclear-power-reactors#:~:text=Apart%20from%20Chernobyl%2C%20no%20nuclear,abandoned%20medical%20or%20industrial%20equipment." TargetMode="External"/><Relationship Id="rId80" Type="http://schemas.openxmlformats.org/officeDocument/2006/relationships/chart" Target="../charts/chart4.xml"/><Relationship Id="rId3" Type="http://schemas.openxmlformats.org/officeDocument/2006/relationships/tags" Target="../tags/tag102.xml"/><Relationship Id="rId12" Type="http://schemas.openxmlformats.org/officeDocument/2006/relationships/tags" Target="../tags/tag111.xml"/><Relationship Id="rId17" Type="http://schemas.openxmlformats.org/officeDocument/2006/relationships/tags" Target="../tags/tag116.xml"/><Relationship Id="rId25" Type="http://schemas.openxmlformats.org/officeDocument/2006/relationships/tags" Target="../tags/tag124.xml"/><Relationship Id="rId33" Type="http://schemas.openxmlformats.org/officeDocument/2006/relationships/tags" Target="../tags/tag132.xml"/><Relationship Id="rId38" Type="http://schemas.openxmlformats.org/officeDocument/2006/relationships/tags" Target="../tags/tag137.xml"/><Relationship Id="rId46" Type="http://schemas.openxmlformats.org/officeDocument/2006/relationships/tags" Target="../tags/tag145.xml"/><Relationship Id="rId59" Type="http://schemas.openxmlformats.org/officeDocument/2006/relationships/tags" Target="../tags/tag158.xml"/><Relationship Id="rId67" Type="http://schemas.openxmlformats.org/officeDocument/2006/relationships/hyperlink" Target="https://world-nuclear.org/information-library/safety-and-security/safety-of-plants/fukushima-daiichi-accident" TargetMode="External"/><Relationship Id="rId20" Type="http://schemas.openxmlformats.org/officeDocument/2006/relationships/tags" Target="../tags/tag119.xml"/><Relationship Id="rId41" Type="http://schemas.openxmlformats.org/officeDocument/2006/relationships/tags" Target="../tags/tag140.xml"/><Relationship Id="rId54" Type="http://schemas.openxmlformats.org/officeDocument/2006/relationships/tags" Target="../tags/tag153.xml"/><Relationship Id="rId62" Type="http://schemas.openxmlformats.org/officeDocument/2006/relationships/notesSlide" Target="../notesSlides/notesSlide6.xml"/><Relationship Id="rId70" Type="http://schemas.openxmlformats.org/officeDocument/2006/relationships/hyperlink" Target="https://www.extrica.com/article/22419#About%20this%20article" TargetMode="External"/><Relationship Id="rId75" Type="http://schemas.openxmlformats.org/officeDocument/2006/relationships/hyperlink" Target="https://www.bls.gov/opub/ted/2023/mining-fatalities-rose-21-8-percent-from-2020-to-2021.htm" TargetMode="External"/><Relationship Id="rId1" Type="http://schemas.openxmlformats.org/officeDocument/2006/relationships/tags" Target="../tags/tag100.xml"/><Relationship Id="rId6" Type="http://schemas.openxmlformats.org/officeDocument/2006/relationships/tags" Target="../tags/tag105.xml"/><Relationship Id="rId15" Type="http://schemas.openxmlformats.org/officeDocument/2006/relationships/tags" Target="../tags/tag114.xml"/><Relationship Id="rId23" Type="http://schemas.openxmlformats.org/officeDocument/2006/relationships/tags" Target="../tags/tag122.xml"/><Relationship Id="rId28" Type="http://schemas.openxmlformats.org/officeDocument/2006/relationships/tags" Target="../tags/tag127.xml"/><Relationship Id="rId36" Type="http://schemas.openxmlformats.org/officeDocument/2006/relationships/tags" Target="../tags/tag135.xml"/><Relationship Id="rId49" Type="http://schemas.openxmlformats.org/officeDocument/2006/relationships/tags" Target="../tags/tag148.xml"/><Relationship Id="rId57" Type="http://schemas.openxmlformats.org/officeDocument/2006/relationships/tags" Target="../tags/tag156.xml"/><Relationship Id="rId10" Type="http://schemas.openxmlformats.org/officeDocument/2006/relationships/tags" Target="../tags/tag109.xml"/><Relationship Id="rId31" Type="http://schemas.openxmlformats.org/officeDocument/2006/relationships/tags" Target="../tags/tag130.xml"/><Relationship Id="rId44" Type="http://schemas.openxmlformats.org/officeDocument/2006/relationships/tags" Target="../tags/tag143.xml"/><Relationship Id="rId52" Type="http://schemas.openxmlformats.org/officeDocument/2006/relationships/tags" Target="../tags/tag151.xml"/><Relationship Id="rId60" Type="http://schemas.openxmlformats.org/officeDocument/2006/relationships/tags" Target="../tags/tag159.xml"/><Relationship Id="rId65" Type="http://schemas.openxmlformats.org/officeDocument/2006/relationships/hyperlink" Target="https://world-nuclear.org/our-association/publications/global-trends-reports/world-nuclear-performance-report-2024" TargetMode="External"/><Relationship Id="rId73" Type="http://schemas.openxmlformats.org/officeDocument/2006/relationships/hyperlink" Target="https://www.sciencedirect.com/science/article/pii/S0301421519303611#sec3.3" TargetMode="External"/><Relationship Id="rId78" Type="http://schemas.openxmlformats.org/officeDocument/2006/relationships/hyperlink" Target="https://business.columbia.edu/insights/climate/nuclear" TargetMode="External"/><Relationship Id="rId81" Type="http://schemas.openxmlformats.org/officeDocument/2006/relationships/chart" Target="../charts/chart5.xml"/><Relationship Id="rId4" Type="http://schemas.openxmlformats.org/officeDocument/2006/relationships/tags" Target="../tags/tag103.xml"/><Relationship Id="rId9" Type="http://schemas.openxmlformats.org/officeDocument/2006/relationships/tags" Target="../tags/tag108.xml"/><Relationship Id="rId13" Type="http://schemas.openxmlformats.org/officeDocument/2006/relationships/tags" Target="../tags/tag112.xml"/><Relationship Id="rId18" Type="http://schemas.openxmlformats.org/officeDocument/2006/relationships/tags" Target="../tags/tag117.xml"/><Relationship Id="rId39" Type="http://schemas.openxmlformats.org/officeDocument/2006/relationships/tags" Target="../tags/tag138.xml"/><Relationship Id="rId34" Type="http://schemas.openxmlformats.org/officeDocument/2006/relationships/tags" Target="../tags/tag133.xml"/><Relationship Id="rId50" Type="http://schemas.openxmlformats.org/officeDocument/2006/relationships/tags" Target="../tags/tag149.xml"/><Relationship Id="rId55" Type="http://schemas.openxmlformats.org/officeDocument/2006/relationships/tags" Target="../tags/tag154.xml"/><Relationship Id="rId76" Type="http://schemas.openxmlformats.org/officeDocument/2006/relationships/hyperlink" Target="https://business.columbia.edu/faculty/people/gernot-wagner" TargetMode="External"/><Relationship Id="rId7" Type="http://schemas.openxmlformats.org/officeDocument/2006/relationships/tags" Target="../tags/tag106.xml"/><Relationship Id="rId71" Type="http://schemas.openxmlformats.org/officeDocument/2006/relationships/hyperlink" Target="https://www.bisconti.com/blog/public-opinion-2023#:~:text=Record%20Support%20for%20Nuclear%20Energy,in%20the%2060%20percent%20range." TargetMode="External"/><Relationship Id="rId2" Type="http://schemas.openxmlformats.org/officeDocument/2006/relationships/tags" Target="../tags/tag101.xml"/><Relationship Id="rId29" Type="http://schemas.openxmlformats.org/officeDocument/2006/relationships/tags" Target="../tags/tag128.xml"/><Relationship Id="rId24" Type="http://schemas.openxmlformats.org/officeDocument/2006/relationships/tags" Target="../tags/tag123.xml"/><Relationship Id="rId40" Type="http://schemas.openxmlformats.org/officeDocument/2006/relationships/tags" Target="../tags/tag139.xml"/><Relationship Id="rId45" Type="http://schemas.openxmlformats.org/officeDocument/2006/relationships/tags" Target="../tags/tag144.xml"/><Relationship Id="rId66" Type="http://schemas.openxmlformats.org/officeDocument/2006/relationships/hyperlink" Target="https://world-nuclear.org/information-library/safety-and-security/safety-of-plants/chernobyl-accident#Notesd" TargetMode="External"/></Relationships>
</file>

<file path=ppt/slides/_rels/slide60.xml.rels><?xml version="1.0" encoding="UTF-8" standalone="yes"?>
<Relationships xmlns="http://schemas.openxmlformats.org/package/2006/relationships"><Relationship Id="rId8" Type="http://schemas.openxmlformats.org/officeDocument/2006/relationships/image" Target="../media/image12.emf"/><Relationship Id="rId13" Type="http://schemas.openxmlformats.org/officeDocument/2006/relationships/hyperlink" Target="https://www.fusionindustryassociation.org/wp-content/uploads/2025/07/2025-Global-Fusion-Industry-Report.pdf" TargetMode="External"/><Relationship Id="rId3" Type="http://schemas.openxmlformats.org/officeDocument/2006/relationships/tags" Target="../tags/tag1534.xml"/><Relationship Id="rId7" Type="http://schemas.openxmlformats.org/officeDocument/2006/relationships/oleObject" Target="../embeddings/oleObject64.bin"/><Relationship Id="rId12" Type="http://schemas.openxmlformats.org/officeDocument/2006/relationships/hyperlink" Target="https://www.world-nuclear-news.org/articles/germanys-marvel-fusion-raises-further-eur113-million" TargetMode="External"/><Relationship Id="rId2" Type="http://schemas.openxmlformats.org/officeDocument/2006/relationships/tags" Target="../tags/tag1533.xml"/><Relationship Id="rId16" Type="http://schemas.openxmlformats.org/officeDocument/2006/relationships/hyperlink" Target="https://business.columbia.edu/insights/climate/cki" TargetMode="External"/><Relationship Id="rId1" Type="http://schemas.openxmlformats.org/officeDocument/2006/relationships/tags" Target="../tags/tag1532.xml"/><Relationship Id="rId6" Type="http://schemas.openxmlformats.org/officeDocument/2006/relationships/notesSlide" Target="../notesSlides/notesSlide52.xml"/><Relationship Id="rId11" Type="http://schemas.openxmlformats.org/officeDocument/2006/relationships/hyperlink" Target="https://news.mit.edu/2024/commonwealth-fusion-systems-unveils-worlds-first-fusion-power-plant-1217" TargetMode="External"/><Relationship Id="rId5" Type="http://schemas.openxmlformats.org/officeDocument/2006/relationships/slideLayout" Target="../slideLayouts/slideLayout7.xml"/><Relationship Id="rId15" Type="http://schemas.openxmlformats.org/officeDocument/2006/relationships/hyperlink" Target="https://business.columbia.edu/faculty/people/gernot-wagner" TargetMode="External"/><Relationship Id="rId10" Type="http://schemas.openxmlformats.org/officeDocument/2006/relationships/hyperlink" Target="https://pitchbook.com/" TargetMode="External"/><Relationship Id="rId4" Type="http://schemas.openxmlformats.org/officeDocument/2006/relationships/tags" Target="../tags/tag1535.xml"/><Relationship Id="rId9" Type="http://schemas.openxmlformats.org/officeDocument/2006/relationships/hyperlink" Target="https://www.energy.gov/eere/solar/federal-solar-tax-credits-businesses#:~:text=Solar%20systems%20that%20are%20placed,)%5B5%5D%20in%20size." TargetMode="External"/><Relationship Id="rId14" Type="http://schemas.openxmlformats.org/officeDocument/2006/relationships/hyperlink" Target="https://www.neimagazine.com/news/california-recognises-fusion-energy-as-distinct-from-nuclear-fission-11228490/?cf-view" TargetMode="External"/></Relationships>
</file>

<file path=ppt/slides/_rels/slide61.xml.rels><?xml version="1.0" encoding="UTF-8" standalone="yes"?>
<Relationships xmlns="http://schemas.openxmlformats.org/package/2006/relationships"><Relationship Id="rId13" Type="http://schemas.openxmlformats.org/officeDocument/2006/relationships/tags" Target="../tags/tag1548.xml"/><Relationship Id="rId18" Type="http://schemas.openxmlformats.org/officeDocument/2006/relationships/tags" Target="../tags/tag1553.xml"/><Relationship Id="rId26" Type="http://schemas.openxmlformats.org/officeDocument/2006/relationships/tags" Target="../tags/tag1561.xml"/><Relationship Id="rId39" Type="http://schemas.openxmlformats.org/officeDocument/2006/relationships/tags" Target="../tags/tag1574.xml"/><Relationship Id="rId21" Type="http://schemas.openxmlformats.org/officeDocument/2006/relationships/tags" Target="../tags/tag1556.xml"/><Relationship Id="rId34" Type="http://schemas.openxmlformats.org/officeDocument/2006/relationships/tags" Target="../tags/tag1569.xml"/><Relationship Id="rId42" Type="http://schemas.openxmlformats.org/officeDocument/2006/relationships/oleObject" Target="../embeddings/oleObject65.bin"/><Relationship Id="rId47" Type="http://schemas.openxmlformats.org/officeDocument/2006/relationships/hyperlink" Target="https://news.mit.edu/2024/commonwealth-fusion-systems-unveils-worlds-first-fusion-power-plant-1217" TargetMode="External"/><Relationship Id="rId50" Type="http://schemas.openxmlformats.org/officeDocument/2006/relationships/image" Target="../media/image125.png"/><Relationship Id="rId55" Type="http://schemas.openxmlformats.org/officeDocument/2006/relationships/image" Target="../media/image127.png"/><Relationship Id="rId7" Type="http://schemas.openxmlformats.org/officeDocument/2006/relationships/tags" Target="../tags/tag1542.xml"/><Relationship Id="rId2" Type="http://schemas.openxmlformats.org/officeDocument/2006/relationships/tags" Target="../tags/tag1537.xml"/><Relationship Id="rId16" Type="http://schemas.openxmlformats.org/officeDocument/2006/relationships/tags" Target="../tags/tag1551.xml"/><Relationship Id="rId29" Type="http://schemas.openxmlformats.org/officeDocument/2006/relationships/tags" Target="../tags/tag1564.xml"/><Relationship Id="rId11" Type="http://schemas.openxmlformats.org/officeDocument/2006/relationships/tags" Target="../tags/tag1546.xml"/><Relationship Id="rId24" Type="http://schemas.openxmlformats.org/officeDocument/2006/relationships/tags" Target="../tags/tag1559.xml"/><Relationship Id="rId32" Type="http://schemas.openxmlformats.org/officeDocument/2006/relationships/tags" Target="../tags/tag1567.xml"/><Relationship Id="rId37" Type="http://schemas.openxmlformats.org/officeDocument/2006/relationships/tags" Target="../tags/tag1572.xml"/><Relationship Id="rId40" Type="http://schemas.openxmlformats.org/officeDocument/2006/relationships/tags" Target="../tags/tag1575.xml"/><Relationship Id="rId45" Type="http://schemas.openxmlformats.org/officeDocument/2006/relationships/hyperlink" Target="https://www.energy.gov/eere/solar/federal-solar-tax-credits-businesses#:~:text=Solar%20systems%20that%20are%20placed,)%5B5%5D%20in%20size." TargetMode="External"/><Relationship Id="rId53" Type="http://schemas.openxmlformats.org/officeDocument/2006/relationships/chart" Target="../charts/chart71.xml"/><Relationship Id="rId5" Type="http://schemas.openxmlformats.org/officeDocument/2006/relationships/tags" Target="../tags/tag1540.xml"/><Relationship Id="rId10" Type="http://schemas.openxmlformats.org/officeDocument/2006/relationships/tags" Target="../tags/tag1545.xml"/><Relationship Id="rId19" Type="http://schemas.openxmlformats.org/officeDocument/2006/relationships/tags" Target="../tags/tag1554.xml"/><Relationship Id="rId31" Type="http://schemas.openxmlformats.org/officeDocument/2006/relationships/tags" Target="../tags/tag1566.xml"/><Relationship Id="rId44" Type="http://schemas.openxmlformats.org/officeDocument/2006/relationships/hyperlink" Target="https://www.world-nuclear-news.org/articles/germanys-marvel-fusion-raises-further-eur113-million" TargetMode="External"/><Relationship Id="rId52" Type="http://schemas.microsoft.com/office/2007/relationships/hdphoto" Target="../media/hdphoto1.wdp"/><Relationship Id="rId4" Type="http://schemas.openxmlformats.org/officeDocument/2006/relationships/tags" Target="../tags/tag1539.xml"/><Relationship Id="rId9" Type="http://schemas.openxmlformats.org/officeDocument/2006/relationships/tags" Target="../tags/tag1544.xml"/><Relationship Id="rId14" Type="http://schemas.openxmlformats.org/officeDocument/2006/relationships/tags" Target="../tags/tag1549.xml"/><Relationship Id="rId22" Type="http://schemas.openxmlformats.org/officeDocument/2006/relationships/tags" Target="../tags/tag1557.xml"/><Relationship Id="rId27" Type="http://schemas.openxmlformats.org/officeDocument/2006/relationships/tags" Target="../tags/tag1562.xml"/><Relationship Id="rId30" Type="http://schemas.openxmlformats.org/officeDocument/2006/relationships/tags" Target="../tags/tag1565.xml"/><Relationship Id="rId35" Type="http://schemas.openxmlformats.org/officeDocument/2006/relationships/tags" Target="../tags/tag1570.xml"/><Relationship Id="rId43" Type="http://schemas.openxmlformats.org/officeDocument/2006/relationships/image" Target="../media/image12.emf"/><Relationship Id="rId48" Type="http://schemas.openxmlformats.org/officeDocument/2006/relationships/hyperlink" Target="https://business.columbia.edu/faculty/people/gernot-wagner" TargetMode="External"/><Relationship Id="rId56" Type="http://schemas.openxmlformats.org/officeDocument/2006/relationships/image" Target="../media/image128.png"/><Relationship Id="rId8" Type="http://schemas.openxmlformats.org/officeDocument/2006/relationships/tags" Target="../tags/tag1543.xml"/><Relationship Id="rId51" Type="http://schemas.openxmlformats.org/officeDocument/2006/relationships/image" Target="../media/image126.png"/><Relationship Id="rId3" Type="http://schemas.openxmlformats.org/officeDocument/2006/relationships/tags" Target="../tags/tag1538.xml"/><Relationship Id="rId12" Type="http://schemas.openxmlformats.org/officeDocument/2006/relationships/tags" Target="../tags/tag1547.xml"/><Relationship Id="rId17" Type="http://schemas.openxmlformats.org/officeDocument/2006/relationships/tags" Target="../tags/tag1552.xml"/><Relationship Id="rId25" Type="http://schemas.openxmlformats.org/officeDocument/2006/relationships/tags" Target="../tags/tag1560.xml"/><Relationship Id="rId33" Type="http://schemas.openxmlformats.org/officeDocument/2006/relationships/tags" Target="../tags/tag1568.xml"/><Relationship Id="rId38" Type="http://schemas.openxmlformats.org/officeDocument/2006/relationships/tags" Target="../tags/tag1573.xml"/><Relationship Id="rId46" Type="http://schemas.openxmlformats.org/officeDocument/2006/relationships/hyperlink" Target="https://pitchbook.com/" TargetMode="External"/><Relationship Id="rId20" Type="http://schemas.openxmlformats.org/officeDocument/2006/relationships/tags" Target="../tags/tag1555.xml"/><Relationship Id="rId41" Type="http://schemas.openxmlformats.org/officeDocument/2006/relationships/slideLayout" Target="../slideLayouts/slideLayout7.xml"/><Relationship Id="rId54" Type="http://schemas.openxmlformats.org/officeDocument/2006/relationships/chart" Target="../charts/chart72.xml"/><Relationship Id="rId1" Type="http://schemas.openxmlformats.org/officeDocument/2006/relationships/tags" Target="../tags/tag1536.xml"/><Relationship Id="rId6" Type="http://schemas.openxmlformats.org/officeDocument/2006/relationships/tags" Target="../tags/tag1541.xml"/><Relationship Id="rId15" Type="http://schemas.openxmlformats.org/officeDocument/2006/relationships/tags" Target="../tags/tag1550.xml"/><Relationship Id="rId23" Type="http://schemas.openxmlformats.org/officeDocument/2006/relationships/tags" Target="../tags/tag1558.xml"/><Relationship Id="rId28" Type="http://schemas.openxmlformats.org/officeDocument/2006/relationships/tags" Target="../tags/tag1563.xml"/><Relationship Id="rId36" Type="http://schemas.openxmlformats.org/officeDocument/2006/relationships/tags" Target="../tags/tag1571.xml"/><Relationship Id="rId49" Type="http://schemas.openxmlformats.org/officeDocument/2006/relationships/hyperlink" Target="https://business.columbia.edu/insights/climate/cki" TargetMode="External"/></Relationships>
</file>

<file path=ppt/slides/_rels/slide62.xml.rels><?xml version="1.0" encoding="UTF-8" standalone="yes"?>
<Relationships xmlns="http://schemas.openxmlformats.org/package/2006/relationships"><Relationship Id="rId26" Type="http://schemas.openxmlformats.org/officeDocument/2006/relationships/tags" Target="../tags/tag1601.xml"/><Relationship Id="rId21" Type="http://schemas.openxmlformats.org/officeDocument/2006/relationships/tags" Target="../tags/tag1596.xml"/><Relationship Id="rId42" Type="http://schemas.openxmlformats.org/officeDocument/2006/relationships/tags" Target="../tags/tag1617.xml"/><Relationship Id="rId47" Type="http://schemas.openxmlformats.org/officeDocument/2006/relationships/tags" Target="../tags/tag1622.xml"/><Relationship Id="rId63" Type="http://schemas.openxmlformats.org/officeDocument/2006/relationships/tags" Target="../tags/tag1638.xml"/><Relationship Id="rId68" Type="http://schemas.openxmlformats.org/officeDocument/2006/relationships/tags" Target="../tags/tag1643.xml"/><Relationship Id="rId84" Type="http://schemas.openxmlformats.org/officeDocument/2006/relationships/hyperlink" Target="https://www.utilitydive.com/news/ai-artificial-intelligence-fusion-power/712433/" TargetMode="External"/><Relationship Id="rId89" Type="http://schemas.openxmlformats.org/officeDocument/2006/relationships/hyperlink" Target="https://business.columbia.edu/insights/climate/cki" TargetMode="External"/><Relationship Id="rId16" Type="http://schemas.openxmlformats.org/officeDocument/2006/relationships/tags" Target="../tags/tag1591.xml"/><Relationship Id="rId11" Type="http://schemas.openxmlformats.org/officeDocument/2006/relationships/tags" Target="../tags/tag1586.xml"/><Relationship Id="rId32" Type="http://schemas.openxmlformats.org/officeDocument/2006/relationships/tags" Target="../tags/tag1607.xml"/><Relationship Id="rId37" Type="http://schemas.openxmlformats.org/officeDocument/2006/relationships/tags" Target="../tags/tag1612.xml"/><Relationship Id="rId53" Type="http://schemas.openxmlformats.org/officeDocument/2006/relationships/tags" Target="../tags/tag1628.xml"/><Relationship Id="rId58" Type="http://schemas.openxmlformats.org/officeDocument/2006/relationships/tags" Target="../tags/tag1633.xml"/><Relationship Id="rId74" Type="http://schemas.openxmlformats.org/officeDocument/2006/relationships/chart" Target="../charts/chart75.xml"/><Relationship Id="rId79" Type="http://schemas.openxmlformats.org/officeDocument/2006/relationships/hyperlink" Target="https://www.gov.uk/government/news/government-announces-up-to-650-million-for-uk-alternatives-to-euratom-rt?utm_source=chatgpt.com\" TargetMode="External"/><Relationship Id="rId5" Type="http://schemas.openxmlformats.org/officeDocument/2006/relationships/tags" Target="../tags/tag1580.xml"/><Relationship Id="rId90" Type="http://schemas.openxmlformats.org/officeDocument/2006/relationships/image" Target="../media/image103.gif"/><Relationship Id="rId22" Type="http://schemas.openxmlformats.org/officeDocument/2006/relationships/tags" Target="../tags/tag1597.xml"/><Relationship Id="rId27" Type="http://schemas.openxmlformats.org/officeDocument/2006/relationships/tags" Target="../tags/tag1602.xml"/><Relationship Id="rId43" Type="http://schemas.openxmlformats.org/officeDocument/2006/relationships/tags" Target="../tags/tag1618.xml"/><Relationship Id="rId48" Type="http://schemas.openxmlformats.org/officeDocument/2006/relationships/tags" Target="../tags/tag1623.xml"/><Relationship Id="rId64" Type="http://schemas.openxmlformats.org/officeDocument/2006/relationships/tags" Target="../tags/tag1639.xml"/><Relationship Id="rId69" Type="http://schemas.openxmlformats.org/officeDocument/2006/relationships/slideLayout" Target="../slideLayouts/slideLayout7.xml"/><Relationship Id="rId8" Type="http://schemas.openxmlformats.org/officeDocument/2006/relationships/tags" Target="../tags/tag1583.xml"/><Relationship Id="rId51" Type="http://schemas.openxmlformats.org/officeDocument/2006/relationships/tags" Target="../tags/tag1626.xml"/><Relationship Id="rId72" Type="http://schemas.openxmlformats.org/officeDocument/2006/relationships/chart" Target="../charts/chart73.xml"/><Relationship Id="rId80" Type="http://schemas.openxmlformats.org/officeDocument/2006/relationships/hyperlink" Target="https://neutronbytes.com/2021/08/21/mixed-messages-from-congress-on-funding-nuclear-energy/" TargetMode="External"/><Relationship Id="rId85" Type="http://schemas.openxmlformats.org/officeDocument/2006/relationships/hyperlink" Target="https://ww2.aip.org/fyi/2023/fy23-budget-outcomes-national-nuclear-security-administration" TargetMode="External"/><Relationship Id="rId93" Type="http://schemas.openxmlformats.org/officeDocument/2006/relationships/image" Target="../media/image129.png"/><Relationship Id="rId3" Type="http://schemas.openxmlformats.org/officeDocument/2006/relationships/tags" Target="../tags/tag1578.xml"/><Relationship Id="rId12" Type="http://schemas.openxmlformats.org/officeDocument/2006/relationships/tags" Target="../tags/tag1587.xml"/><Relationship Id="rId17" Type="http://schemas.openxmlformats.org/officeDocument/2006/relationships/tags" Target="../tags/tag1592.xml"/><Relationship Id="rId25" Type="http://schemas.openxmlformats.org/officeDocument/2006/relationships/tags" Target="../tags/tag1600.xml"/><Relationship Id="rId33" Type="http://schemas.openxmlformats.org/officeDocument/2006/relationships/tags" Target="../tags/tag1608.xml"/><Relationship Id="rId38" Type="http://schemas.openxmlformats.org/officeDocument/2006/relationships/tags" Target="../tags/tag1613.xml"/><Relationship Id="rId46" Type="http://schemas.openxmlformats.org/officeDocument/2006/relationships/tags" Target="../tags/tag1621.xml"/><Relationship Id="rId59" Type="http://schemas.openxmlformats.org/officeDocument/2006/relationships/tags" Target="../tags/tag1634.xml"/><Relationship Id="rId67" Type="http://schemas.openxmlformats.org/officeDocument/2006/relationships/tags" Target="../tags/tag1642.xml"/><Relationship Id="rId20" Type="http://schemas.openxmlformats.org/officeDocument/2006/relationships/tags" Target="../tags/tag1595.xml"/><Relationship Id="rId41" Type="http://schemas.openxmlformats.org/officeDocument/2006/relationships/tags" Target="../tags/tag1616.xml"/><Relationship Id="rId54" Type="http://schemas.openxmlformats.org/officeDocument/2006/relationships/tags" Target="../tags/tag1629.xml"/><Relationship Id="rId62" Type="http://schemas.openxmlformats.org/officeDocument/2006/relationships/tags" Target="../tags/tag1637.xml"/><Relationship Id="rId70" Type="http://schemas.openxmlformats.org/officeDocument/2006/relationships/oleObject" Target="../embeddings/oleObject66.bin"/><Relationship Id="rId75" Type="http://schemas.openxmlformats.org/officeDocument/2006/relationships/chart" Target="../charts/chart76.xml"/><Relationship Id="rId83" Type="http://schemas.openxmlformats.org/officeDocument/2006/relationships/hyperlink" Target="https://www.gov.uk/government/news/plan-for-change-to-deliver-jobs-and-growth-in-uk-leading-fusion-industry" TargetMode="External"/><Relationship Id="rId88" Type="http://schemas.openxmlformats.org/officeDocument/2006/relationships/hyperlink" Target="https://business.columbia.edu/faculty/people/gernot-wagner" TargetMode="External"/><Relationship Id="rId91" Type="http://schemas.openxmlformats.org/officeDocument/2006/relationships/image" Target="../media/image104.png"/><Relationship Id="rId1" Type="http://schemas.openxmlformats.org/officeDocument/2006/relationships/tags" Target="../tags/tag1576.xml"/><Relationship Id="rId6" Type="http://schemas.openxmlformats.org/officeDocument/2006/relationships/tags" Target="../tags/tag1581.xml"/><Relationship Id="rId15" Type="http://schemas.openxmlformats.org/officeDocument/2006/relationships/tags" Target="../tags/tag1590.xml"/><Relationship Id="rId23" Type="http://schemas.openxmlformats.org/officeDocument/2006/relationships/tags" Target="../tags/tag1598.xml"/><Relationship Id="rId28" Type="http://schemas.openxmlformats.org/officeDocument/2006/relationships/tags" Target="../tags/tag1603.xml"/><Relationship Id="rId36" Type="http://schemas.openxmlformats.org/officeDocument/2006/relationships/tags" Target="../tags/tag1611.xml"/><Relationship Id="rId49" Type="http://schemas.openxmlformats.org/officeDocument/2006/relationships/tags" Target="../tags/tag1624.xml"/><Relationship Id="rId57" Type="http://schemas.openxmlformats.org/officeDocument/2006/relationships/tags" Target="../tags/tag1632.xml"/><Relationship Id="rId10" Type="http://schemas.openxmlformats.org/officeDocument/2006/relationships/tags" Target="../tags/tag1585.xml"/><Relationship Id="rId31" Type="http://schemas.openxmlformats.org/officeDocument/2006/relationships/tags" Target="../tags/tag1606.xml"/><Relationship Id="rId44" Type="http://schemas.openxmlformats.org/officeDocument/2006/relationships/tags" Target="../tags/tag1619.xml"/><Relationship Id="rId52" Type="http://schemas.openxmlformats.org/officeDocument/2006/relationships/tags" Target="../tags/tag1627.xml"/><Relationship Id="rId60" Type="http://schemas.openxmlformats.org/officeDocument/2006/relationships/tags" Target="../tags/tag1635.xml"/><Relationship Id="rId65" Type="http://schemas.openxmlformats.org/officeDocument/2006/relationships/tags" Target="../tags/tag1640.xml"/><Relationship Id="rId73" Type="http://schemas.openxmlformats.org/officeDocument/2006/relationships/chart" Target="../charts/chart74.xml"/><Relationship Id="rId78" Type="http://schemas.openxmlformats.org/officeDocument/2006/relationships/hyperlink" Target="https://www.fusionindustryassociation.org/wp-content/uploads/2024/07/2024-annual-global-fusion-industry-report.pdf" TargetMode="External"/><Relationship Id="rId81" Type="http://schemas.openxmlformats.org/officeDocument/2006/relationships/hyperlink" Target="https://commission.europa.eu/strategy-and-policy/eu-budget/eu-borrower-investor-relations/euratom_en" TargetMode="External"/><Relationship Id="rId86" Type="http://schemas.openxmlformats.org/officeDocument/2006/relationships/hyperlink" Target="https://www.fusionindustryassociation.org/fia-urges-prioritization-of-commercializing-fusion-energy-in-u-s-fy25-budget/?utm_source=chatgpt.com" TargetMode="External"/><Relationship Id="rId4" Type="http://schemas.openxmlformats.org/officeDocument/2006/relationships/tags" Target="../tags/tag1579.xml"/><Relationship Id="rId9" Type="http://schemas.openxmlformats.org/officeDocument/2006/relationships/tags" Target="../tags/tag1584.xml"/><Relationship Id="rId13" Type="http://schemas.openxmlformats.org/officeDocument/2006/relationships/tags" Target="../tags/tag1588.xml"/><Relationship Id="rId18" Type="http://schemas.openxmlformats.org/officeDocument/2006/relationships/tags" Target="../tags/tag1593.xml"/><Relationship Id="rId39" Type="http://schemas.openxmlformats.org/officeDocument/2006/relationships/tags" Target="../tags/tag1614.xml"/><Relationship Id="rId34" Type="http://schemas.openxmlformats.org/officeDocument/2006/relationships/tags" Target="../tags/tag1609.xml"/><Relationship Id="rId50" Type="http://schemas.openxmlformats.org/officeDocument/2006/relationships/tags" Target="../tags/tag1625.xml"/><Relationship Id="rId55" Type="http://schemas.openxmlformats.org/officeDocument/2006/relationships/tags" Target="../tags/tag1630.xml"/><Relationship Id="rId76" Type="http://schemas.openxmlformats.org/officeDocument/2006/relationships/hyperlink" Target="https://www.energy.gov/eere/solar/federal-solar-tax-credits-businesses#:~:text=Solar%20systems%20that%20are%20placed,)%5B5%5D%20in%20size." TargetMode="External"/><Relationship Id="rId7" Type="http://schemas.openxmlformats.org/officeDocument/2006/relationships/tags" Target="../tags/tag1582.xml"/><Relationship Id="rId71" Type="http://schemas.openxmlformats.org/officeDocument/2006/relationships/image" Target="../media/image12.emf"/><Relationship Id="rId92" Type="http://schemas.openxmlformats.org/officeDocument/2006/relationships/image" Target="../media/image105.gif"/><Relationship Id="rId2" Type="http://schemas.openxmlformats.org/officeDocument/2006/relationships/tags" Target="../tags/tag1577.xml"/><Relationship Id="rId29" Type="http://schemas.openxmlformats.org/officeDocument/2006/relationships/tags" Target="../tags/tag1604.xml"/><Relationship Id="rId24" Type="http://schemas.openxmlformats.org/officeDocument/2006/relationships/tags" Target="../tags/tag1599.xml"/><Relationship Id="rId40" Type="http://schemas.openxmlformats.org/officeDocument/2006/relationships/tags" Target="../tags/tag1615.xml"/><Relationship Id="rId45" Type="http://schemas.openxmlformats.org/officeDocument/2006/relationships/tags" Target="../tags/tag1620.xml"/><Relationship Id="rId66" Type="http://schemas.openxmlformats.org/officeDocument/2006/relationships/tags" Target="../tags/tag1641.xml"/><Relationship Id="rId87" Type="http://schemas.openxmlformats.org/officeDocument/2006/relationships/hyperlink" Target="https://www.world-nuclear-news.org/articles/germany-plans-massive-investment-in-fusion" TargetMode="External"/><Relationship Id="rId61" Type="http://schemas.openxmlformats.org/officeDocument/2006/relationships/tags" Target="../tags/tag1636.xml"/><Relationship Id="rId82" Type="http://schemas.openxmlformats.org/officeDocument/2006/relationships/hyperlink" Target="https://blog.cfs.energy/the-race-to-lead-the-world-in-fusion-has-begun/" TargetMode="External"/><Relationship Id="rId19" Type="http://schemas.openxmlformats.org/officeDocument/2006/relationships/tags" Target="../tags/tag1594.xml"/><Relationship Id="rId14" Type="http://schemas.openxmlformats.org/officeDocument/2006/relationships/tags" Target="../tags/tag1589.xml"/><Relationship Id="rId30" Type="http://schemas.openxmlformats.org/officeDocument/2006/relationships/tags" Target="../tags/tag1605.xml"/><Relationship Id="rId35" Type="http://schemas.openxmlformats.org/officeDocument/2006/relationships/tags" Target="../tags/tag1610.xml"/><Relationship Id="rId56" Type="http://schemas.openxmlformats.org/officeDocument/2006/relationships/tags" Target="../tags/tag1631.xml"/><Relationship Id="rId77" Type="http://schemas.openxmlformats.org/officeDocument/2006/relationships/hyperlink" Target="https://pitchbook.com/" TargetMode="External"/></Relationships>
</file>

<file path=ppt/slides/_rels/slide63.xml.rels><?xml version="1.0" encoding="UTF-8" standalone="yes"?>
<Relationships xmlns="http://schemas.openxmlformats.org/package/2006/relationships"><Relationship Id="rId8" Type="http://schemas.openxmlformats.org/officeDocument/2006/relationships/image" Target="../media/image134.jpeg"/><Relationship Id="rId13" Type="http://schemas.openxmlformats.org/officeDocument/2006/relationships/hyperlink" Target="mailto:hk2901@Columbia.edu" TargetMode="External"/><Relationship Id="rId3" Type="http://schemas.openxmlformats.org/officeDocument/2006/relationships/oleObject" Target="../embeddings/oleObject67.bin"/><Relationship Id="rId7" Type="http://schemas.openxmlformats.org/officeDocument/2006/relationships/image" Target="../media/image133.jpeg"/><Relationship Id="rId12" Type="http://schemas.openxmlformats.org/officeDocument/2006/relationships/image" Target="../media/image137.jpeg"/><Relationship Id="rId17" Type="http://schemas.openxmlformats.org/officeDocument/2006/relationships/image" Target="../media/image141.png"/><Relationship Id="rId2" Type="http://schemas.openxmlformats.org/officeDocument/2006/relationships/slideLayout" Target="../slideLayouts/slideLayout7.xml"/><Relationship Id="rId16" Type="http://schemas.openxmlformats.org/officeDocument/2006/relationships/image" Target="../media/image140.jpeg"/><Relationship Id="rId1" Type="http://schemas.openxmlformats.org/officeDocument/2006/relationships/tags" Target="../tags/tag1644.xml"/><Relationship Id="rId6" Type="http://schemas.openxmlformats.org/officeDocument/2006/relationships/image" Target="../media/image132.jpeg"/><Relationship Id="rId11" Type="http://schemas.openxmlformats.org/officeDocument/2006/relationships/image" Target="../media/image136.png"/><Relationship Id="rId5" Type="http://schemas.openxmlformats.org/officeDocument/2006/relationships/image" Target="../media/image131.jpeg"/><Relationship Id="rId15" Type="http://schemas.openxmlformats.org/officeDocument/2006/relationships/image" Target="../media/image139.jpeg"/><Relationship Id="rId10" Type="http://schemas.openxmlformats.org/officeDocument/2006/relationships/hyperlink" Target="mailto:gwagner@Columbia.edu" TargetMode="External"/><Relationship Id="rId4" Type="http://schemas.openxmlformats.org/officeDocument/2006/relationships/image" Target="../media/image130.emf"/><Relationship Id="rId9" Type="http://schemas.openxmlformats.org/officeDocument/2006/relationships/image" Target="../media/image135.jpeg"/><Relationship Id="rId14" Type="http://schemas.openxmlformats.org/officeDocument/2006/relationships/image" Target="../media/image138.jpeg"/></Relationships>
</file>

<file path=ppt/slides/_rels/slide64.xml.rels><?xml version="1.0" encoding="UTF-8" standalone="yes"?>
<Relationships xmlns="http://schemas.openxmlformats.org/package/2006/relationships"><Relationship Id="rId3" Type="http://schemas.openxmlformats.org/officeDocument/2006/relationships/slideLayout" Target="../slideLayouts/slideLayout10.xml"/><Relationship Id="rId2" Type="http://schemas.openxmlformats.org/officeDocument/2006/relationships/tags" Target="../tags/tag1646.xml"/><Relationship Id="rId1" Type="http://schemas.openxmlformats.org/officeDocument/2006/relationships/tags" Target="../tags/tag1645.xml"/><Relationship Id="rId5" Type="http://schemas.openxmlformats.org/officeDocument/2006/relationships/image" Target="../media/image15.emf"/><Relationship Id="rId4" Type="http://schemas.openxmlformats.org/officeDocument/2006/relationships/oleObject" Target="../embeddings/oleObject68.bin"/></Relationships>
</file>

<file path=ppt/slides/_rels/slide65.xml.rels><?xml version="1.0" encoding="UTF-8" standalone="yes"?>
<Relationships xmlns="http://schemas.openxmlformats.org/package/2006/relationships"><Relationship Id="rId8" Type="http://schemas.openxmlformats.org/officeDocument/2006/relationships/hyperlink" Target="https://www-pub.iaea.org/MTCD/Publications/PDF/P1756_web.pdf" TargetMode="External"/><Relationship Id="rId13" Type="http://schemas.openxmlformats.org/officeDocument/2006/relationships/hyperlink" Target="https://atb.nrel.gov/electricity/2024/nuclear%E2%80%8B" TargetMode="External"/><Relationship Id="rId18" Type="http://schemas.openxmlformats.org/officeDocument/2006/relationships/hyperlink" Target="https://business.columbia.edu/faculty/people/gernot-wagner" TargetMode="External"/><Relationship Id="rId3" Type="http://schemas.openxmlformats.org/officeDocument/2006/relationships/slideLayout" Target="../slideLayouts/slideLayout7.xml"/><Relationship Id="rId7" Type="http://schemas.openxmlformats.org/officeDocument/2006/relationships/image" Target="../media/image15.emf"/><Relationship Id="rId12" Type="http://schemas.openxmlformats.org/officeDocument/2006/relationships/hyperlink" Target="https://edf.hal.science/hal-01977209/document" TargetMode="External"/><Relationship Id="rId17" Type="http://schemas.openxmlformats.org/officeDocument/2006/relationships/hyperlink" Target="https://www.energy.gov/ne/articles/what-generation-capacity" TargetMode="External"/><Relationship Id="rId2" Type="http://schemas.openxmlformats.org/officeDocument/2006/relationships/tags" Target="../tags/tag1648.xml"/><Relationship Id="rId16" Type="http://schemas.openxmlformats.org/officeDocument/2006/relationships/hyperlink" Target="https://iea.blob.core.windows.net/assets/cbe6ad3a-eb3e-463f-8b2a-5d1fa4ce39bf/TheFutureofGeothermal.pdf" TargetMode="External"/><Relationship Id="rId1" Type="http://schemas.openxmlformats.org/officeDocument/2006/relationships/tags" Target="../tags/tag1647.xml"/><Relationship Id="rId6" Type="http://schemas.openxmlformats.org/officeDocument/2006/relationships/oleObject" Target="../embeddings/oleObject69.bin"/><Relationship Id="rId11" Type="http://schemas.openxmlformats.org/officeDocument/2006/relationships/hyperlink" Target="https://www.eia.gov/tools/faqs/faq.php?id=228&amp;t=3" TargetMode="External"/><Relationship Id="rId5" Type="http://schemas.microsoft.com/office/2018/10/relationships/comments" Target="../comments/modernComment_7FFFFF51_5D8498FA.xml"/><Relationship Id="rId15" Type="http://schemas.openxmlformats.org/officeDocument/2006/relationships/hyperlink" Target="https://journals.plos.org/plosone/article?id=10.1371/journal.pone.0270155" TargetMode="External"/><Relationship Id="rId10" Type="http://schemas.openxmlformats.org/officeDocument/2006/relationships/hyperlink" Target="https://www.energy.gov/ne/benefits-small-modular-reactors-smrs" TargetMode="External"/><Relationship Id="rId19" Type="http://schemas.openxmlformats.org/officeDocument/2006/relationships/hyperlink" Target="https://business.columbia.edu/insights/climate/cki" TargetMode="External"/><Relationship Id="rId4" Type="http://schemas.openxmlformats.org/officeDocument/2006/relationships/notesSlide" Target="../notesSlides/notesSlide53.xml"/><Relationship Id="rId9" Type="http://schemas.openxmlformats.org/officeDocument/2006/relationships/hyperlink" Target="https://www.iaea.org/newscenter/news/what-are-small-modular-reactors-smrs" TargetMode="External"/><Relationship Id="rId14" Type="http://schemas.openxmlformats.org/officeDocument/2006/relationships/hyperlink" Target="file:///Users/clarazibell/Downloads/%7bA0F5C88B-0000-C521-AAAD-996DCC98AF0F%7d%20(1).pdf" TargetMode="External"/></Relationships>
</file>

<file path=ppt/slides/_rels/slide66.xml.rels><?xml version="1.0" encoding="UTF-8" standalone="yes"?>
<Relationships xmlns="http://schemas.openxmlformats.org/package/2006/relationships"><Relationship Id="rId8" Type="http://schemas.openxmlformats.org/officeDocument/2006/relationships/tags" Target="../tags/tag1656.xml"/><Relationship Id="rId13" Type="http://schemas.openxmlformats.org/officeDocument/2006/relationships/tags" Target="../tags/tag1661.xml"/><Relationship Id="rId18" Type="http://schemas.openxmlformats.org/officeDocument/2006/relationships/oleObject" Target="../embeddings/oleObject70.bin"/><Relationship Id="rId26" Type="http://schemas.openxmlformats.org/officeDocument/2006/relationships/hyperlink" Target="https://business.columbia.edu/faculty/people/gernot-wagner" TargetMode="External"/><Relationship Id="rId3" Type="http://schemas.openxmlformats.org/officeDocument/2006/relationships/tags" Target="../tags/tag1651.xml"/><Relationship Id="rId21" Type="http://schemas.openxmlformats.org/officeDocument/2006/relationships/hyperlink" Target="https://nuclearinnovationalliance.org/safety" TargetMode="External"/><Relationship Id="rId7" Type="http://schemas.openxmlformats.org/officeDocument/2006/relationships/tags" Target="../tags/tag1655.xml"/><Relationship Id="rId12" Type="http://schemas.openxmlformats.org/officeDocument/2006/relationships/tags" Target="../tags/tag1660.xml"/><Relationship Id="rId17" Type="http://schemas.openxmlformats.org/officeDocument/2006/relationships/notesSlide" Target="../notesSlides/notesSlide54.xml"/><Relationship Id="rId25" Type="http://schemas.openxmlformats.org/officeDocument/2006/relationships/hyperlink" Target="https://ourworldindata.org/grapher/death-rates-from-energy-production-per-twh" TargetMode="External"/><Relationship Id="rId2" Type="http://schemas.openxmlformats.org/officeDocument/2006/relationships/tags" Target="../tags/tag1650.xml"/><Relationship Id="rId16" Type="http://schemas.openxmlformats.org/officeDocument/2006/relationships/slideLayout" Target="../slideLayouts/slideLayout7.xml"/><Relationship Id="rId20" Type="http://schemas.openxmlformats.org/officeDocument/2006/relationships/hyperlink" Target="https://www.energy.gov/eere/solar/federal-solar-tax-credits-businesses#:~:text=Solar%20systems%20that%20are%20placed,)%5B5%5D%20in%20size." TargetMode="External"/><Relationship Id="rId1" Type="http://schemas.openxmlformats.org/officeDocument/2006/relationships/tags" Target="../tags/tag1649.xml"/><Relationship Id="rId6" Type="http://schemas.openxmlformats.org/officeDocument/2006/relationships/tags" Target="../tags/tag1654.xml"/><Relationship Id="rId11" Type="http://schemas.openxmlformats.org/officeDocument/2006/relationships/tags" Target="../tags/tag1659.xml"/><Relationship Id="rId24" Type="http://schemas.openxmlformats.org/officeDocument/2006/relationships/hyperlink" Target="https://www.nuscalepower.com/exploring-smrs/smr-101/nuclear-power-and-safety" TargetMode="External"/><Relationship Id="rId5" Type="http://schemas.openxmlformats.org/officeDocument/2006/relationships/tags" Target="../tags/tag1653.xml"/><Relationship Id="rId15" Type="http://schemas.openxmlformats.org/officeDocument/2006/relationships/tags" Target="../tags/tag1663.xml"/><Relationship Id="rId23" Type="http://schemas.openxmlformats.org/officeDocument/2006/relationships/hyperlink" Target="https://www.ucs.org/resources/small-modular-reactors" TargetMode="External"/><Relationship Id="rId28" Type="http://schemas.openxmlformats.org/officeDocument/2006/relationships/chart" Target="../charts/chart77.xml"/><Relationship Id="rId10" Type="http://schemas.openxmlformats.org/officeDocument/2006/relationships/tags" Target="../tags/tag1658.xml"/><Relationship Id="rId19" Type="http://schemas.openxmlformats.org/officeDocument/2006/relationships/image" Target="../media/image15.emf"/><Relationship Id="rId4" Type="http://schemas.openxmlformats.org/officeDocument/2006/relationships/tags" Target="../tags/tag1652.xml"/><Relationship Id="rId9" Type="http://schemas.openxmlformats.org/officeDocument/2006/relationships/tags" Target="../tags/tag1657.xml"/><Relationship Id="rId14" Type="http://schemas.openxmlformats.org/officeDocument/2006/relationships/tags" Target="../tags/tag1662.xml"/><Relationship Id="rId22" Type="http://schemas.openxmlformats.org/officeDocument/2006/relationships/hyperlink" Target="https://energy.ec.europa.eu/topics/nuclear-energy/small-modular-reactors/small-modular-reactors-explained_en" TargetMode="External"/><Relationship Id="rId27" Type="http://schemas.openxmlformats.org/officeDocument/2006/relationships/hyperlink" Target="https://business.columbia.edu/insights/climate/cki" TargetMode="External"/></Relationships>
</file>

<file path=ppt/slides/_rels/slide67.xml.rels><?xml version="1.0" encoding="UTF-8" standalone="yes"?>
<Relationships xmlns="http://schemas.openxmlformats.org/package/2006/relationships"><Relationship Id="rId26" Type="http://schemas.openxmlformats.org/officeDocument/2006/relationships/tags" Target="../tags/tag1689.xml"/><Relationship Id="rId21" Type="http://schemas.openxmlformats.org/officeDocument/2006/relationships/tags" Target="../tags/tag1684.xml"/><Relationship Id="rId42" Type="http://schemas.openxmlformats.org/officeDocument/2006/relationships/tags" Target="../tags/tag1705.xml"/><Relationship Id="rId47" Type="http://schemas.openxmlformats.org/officeDocument/2006/relationships/tags" Target="../tags/tag1710.xml"/><Relationship Id="rId63" Type="http://schemas.openxmlformats.org/officeDocument/2006/relationships/tags" Target="../tags/tag1726.xml"/><Relationship Id="rId68" Type="http://schemas.openxmlformats.org/officeDocument/2006/relationships/tags" Target="../tags/tag1731.xml"/><Relationship Id="rId84" Type="http://schemas.openxmlformats.org/officeDocument/2006/relationships/tags" Target="../tags/tag1747.xml"/><Relationship Id="rId89" Type="http://schemas.microsoft.com/office/2018/10/relationships/comments" Target="../comments/modernComment_7FFFF178_18835E18.xml"/><Relationship Id="rId16" Type="http://schemas.openxmlformats.org/officeDocument/2006/relationships/tags" Target="../tags/tag1679.xml"/><Relationship Id="rId11" Type="http://schemas.openxmlformats.org/officeDocument/2006/relationships/tags" Target="../tags/tag1674.xml"/><Relationship Id="rId32" Type="http://schemas.openxmlformats.org/officeDocument/2006/relationships/tags" Target="../tags/tag1695.xml"/><Relationship Id="rId37" Type="http://schemas.openxmlformats.org/officeDocument/2006/relationships/tags" Target="../tags/tag1700.xml"/><Relationship Id="rId53" Type="http://schemas.openxmlformats.org/officeDocument/2006/relationships/tags" Target="../tags/tag1716.xml"/><Relationship Id="rId58" Type="http://schemas.openxmlformats.org/officeDocument/2006/relationships/tags" Target="../tags/tag1721.xml"/><Relationship Id="rId74" Type="http://schemas.openxmlformats.org/officeDocument/2006/relationships/tags" Target="../tags/tag1737.xml"/><Relationship Id="rId79" Type="http://schemas.openxmlformats.org/officeDocument/2006/relationships/tags" Target="../tags/tag1742.xml"/><Relationship Id="rId5" Type="http://schemas.openxmlformats.org/officeDocument/2006/relationships/tags" Target="../tags/tag1668.xml"/><Relationship Id="rId90" Type="http://schemas.openxmlformats.org/officeDocument/2006/relationships/oleObject" Target="../embeddings/oleObject71.bin"/><Relationship Id="rId95" Type="http://schemas.openxmlformats.org/officeDocument/2006/relationships/hyperlink" Target="https://www.sciencedirect.com/science/article/pii/S2214629625000416#:~:text=Carbon%20capture%2C%20utilisation%20and%20storage%2C%20often%20referred%20to%20simply%20as,%2C%20societal%20acceptance%2C%20and%20financing." TargetMode="External"/><Relationship Id="rId22" Type="http://schemas.openxmlformats.org/officeDocument/2006/relationships/tags" Target="../tags/tag1685.xml"/><Relationship Id="rId27" Type="http://schemas.openxmlformats.org/officeDocument/2006/relationships/tags" Target="../tags/tag1690.xml"/><Relationship Id="rId43" Type="http://schemas.openxmlformats.org/officeDocument/2006/relationships/tags" Target="../tags/tag1706.xml"/><Relationship Id="rId48" Type="http://schemas.openxmlformats.org/officeDocument/2006/relationships/tags" Target="../tags/tag1711.xml"/><Relationship Id="rId64" Type="http://schemas.openxmlformats.org/officeDocument/2006/relationships/tags" Target="../tags/tag1727.xml"/><Relationship Id="rId69" Type="http://schemas.openxmlformats.org/officeDocument/2006/relationships/tags" Target="../tags/tag1732.xml"/><Relationship Id="rId80" Type="http://schemas.openxmlformats.org/officeDocument/2006/relationships/tags" Target="../tags/tag1743.xml"/><Relationship Id="rId85" Type="http://schemas.openxmlformats.org/officeDocument/2006/relationships/tags" Target="../tags/tag1748.xml"/><Relationship Id="rId12" Type="http://schemas.openxmlformats.org/officeDocument/2006/relationships/tags" Target="../tags/tag1675.xml"/><Relationship Id="rId17" Type="http://schemas.openxmlformats.org/officeDocument/2006/relationships/tags" Target="../tags/tag1680.xml"/><Relationship Id="rId25" Type="http://schemas.openxmlformats.org/officeDocument/2006/relationships/tags" Target="../tags/tag1688.xml"/><Relationship Id="rId33" Type="http://schemas.openxmlformats.org/officeDocument/2006/relationships/tags" Target="../tags/tag1696.xml"/><Relationship Id="rId38" Type="http://schemas.openxmlformats.org/officeDocument/2006/relationships/tags" Target="../tags/tag1701.xml"/><Relationship Id="rId46" Type="http://schemas.openxmlformats.org/officeDocument/2006/relationships/tags" Target="../tags/tag1709.xml"/><Relationship Id="rId59" Type="http://schemas.openxmlformats.org/officeDocument/2006/relationships/tags" Target="../tags/tag1722.xml"/><Relationship Id="rId67" Type="http://schemas.openxmlformats.org/officeDocument/2006/relationships/tags" Target="../tags/tag1730.xml"/><Relationship Id="rId20" Type="http://schemas.openxmlformats.org/officeDocument/2006/relationships/tags" Target="../tags/tag1683.xml"/><Relationship Id="rId41" Type="http://schemas.openxmlformats.org/officeDocument/2006/relationships/tags" Target="../tags/tag1704.xml"/><Relationship Id="rId54" Type="http://schemas.openxmlformats.org/officeDocument/2006/relationships/tags" Target="../tags/tag1717.xml"/><Relationship Id="rId62" Type="http://schemas.openxmlformats.org/officeDocument/2006/relationships/tags" Target="../tags/tag1725.xml"/><Relationship Id="rId70" Type="http://schemas.openxmlformats.org/officeDocument/2006/relationships/tags" Target="../tags/tag1733.xml"/><Relationship Id="rId75" Type="http://schemas.openxmlformats.org/officeDocument/2006/relationships/tags" Target="../tags/tag1738.xml"/><Relationship Id="rId83" Type="http://schemas.openxmlformats.org/officeDocument/2006/relationships/tags" Target="../tags/tag1746.xml"/><Relationship Id="rId88" Type="http://schemas.openxmlformats.org/officeDocument/2006/relationships/notesSlide" Target="../notesSlides/notesSlide55.xml"/><Relationship Id="rId91" Type="http://schemas.openxmlformats.org/officeDocument/2006/relationships/image" Target="../media/image142.emf"/><Relationship Id="rId96" Type="http://schemas.openxmlformats.org/officeDocument/2006/relationships/hyperlink" Target="https://ourworldindata.org/grapher/death-rates-from-energy-production-per-twh?tab=table" TargetMode="External"/><Relationship Id="rId1" Type="http://schemas.openxmlformats.org/officeDocument/2006/relationships/tags" Target="../tags/tag1664.xml"/><Relationship Id="rId6" Type="http://schemas.openxmlformats.org/officeDocument/2006/relationships/tags" Target="../tags/tag1669.xml"/><Relationship Id="rId15" Type="http://schemas.openxmlformats.org/officeDocument/2006/relationships/tags" Target="../tags/tag1678.xml"/><Relationship Id="rId23" Type="http://schemas.openxmlformats.org/officeDocument/2006/relationships/tags" Target="../tags/tag1686.xml"/><Relationship Id="rId28" Type="http://schemas.openxmlformats.org/officeDocument/2006/relationships/tags" Target="../tags/tag1691.xml"/><Relationship Id="rId36" Type="http://schemas.openxmlformats.org/officeDocument/2006/relationships/tags" Target="../tags/tag1699.xml"/><Relationship Id="rId49" Type="http://schemas.openxmlformats.org/officeDocument/2006/relationships/tags" Target="../tags/tag1712.xml"/><Relationship Id="rId57" Type="http://schemas.openxmlformats.org/officeDocument/2006/relationships/tags" Target="../tags/tag1720.xml"/><Relationship Id="rId10" Type="http://schemas.openxmlformats.org/officeDocument/2006/relationships/tags" Target="../tags/tag1673.xml"/><Relationship Id="rId31" Type="http://schemas.openxmlformats.org/officeDocument/2006/relationships/tags" Target="../tags/tag1694.xml"/><Relationship Id="rId44" Type="http://schemas.openxmlformats.org/officeDocument/2006/relationships/tags" Target="../tags/tag1707.xml"/><Relationship Id="rId52" Type="http://schemas.openxmlformats.org/officeDocument/2006/relationships/tags" Target="../tags/tag1715.xml"/><Relationship Id="rId60" Type="http://schemas.openxmlformats.org/officeDocument/2006/relationships/tags" Target="../tags/tag1723.xml"/><Relationship Id="rId65" Type="http://schemas.openxmlformats.org/officeDocument/2006/relationships/tags" Target="../tags/tag1728.xml"/><Relationship Id="rId73" Type="http://schemas.openxmlformats.org/officeDocument/2006/relationships/tags" Target="../tags/tag1736.xml"/><Relationship Id="rId78" Type="http://schemas.openxmlformats.org/officeDocument/2006/relationships/tags" Target="../tags/tag1741.xml"/><Relationship Id="rId81" Type="http://schemas.openxmlformats.org/officeDocument/2006/relationships/tags" Target="../tags/tag1744.xml"/><Relationship Id="rId86" Type="http://schemas.openxmlformats.org/officeDocument/2006/relationships/tags" Target="../tags/tag1749.xml"/><Relationship Id="rId94" Type="http://schemas.openxmlformats.org/officeDocument/2006/relationships/hyperlink" Target="https://www.energy.gov/sites/default/files/2025-07/LIFTOFF_DOE_Carbon-Management.pdf" TargetMode="External"/><Relationship Id="rId99" Type="http://schemas.openxmlformats.org/officeDocument/2006/relationships/hyperlink" Target="https://business.columbia.edu/faculty/people/gernot-wagner" TargetMode="External"/><Relationship Id="rId101" Type="http://schemas.openxmlformats.org/officeDocument/2006/relationships/chart" Target="../charts/chart79.xml"/><Relationship Id="rId4" Type="http://schemas.openxmlformats.org/officeDocument/2006/relationships/tags" Target="../tags/tag1667.xml"/><Relationship Id="rId9" Type="http://schemas.openxmlformats.org/officeDocument/2006/relationships/tags" Target="../tags/tag1672.xml"/><Relationship Id="rId13" Type="http://schemas.openxmlformats.org/officeDocument/2006/relationships/tags" Target="../tags/tag1676.xml"/><Relationship Id="rId18" Type="http://schemas.openxmlformats.org/officeDocument/2006/relationships/tags" Target="../tags/tag1681.xml"/><Relationship Id="rId39" Type="http://schemas.openxmlformats.org/officeDocument/2006/relationships/tags" Target="../tags/tag1702.xml"/><Relationship Id="rId34" Type="http://schemas.openxmlformats.org/officeDocument/2006/relationships/tags" Target="../tags/tag1697.xml"/><Relationship Id="rId50" Type="http://schemas.openxmlformats.org/officeDocument/2006/relationships/tags" Target="../tags/tag1713.xml"/><Relationship Id="rId55" Type="http://schemas.openxmlformats.org/officeDocument/2006/relationships/tags" Target="../tags/tag1718.xml"/><Relationship Id="rId76" Type="http://schemas.openxmlformats.org/officeDocument/2006/relationships/tags" Target="../tags/tag1739.xml"/><Relationship Id="rId97" Type="http://schemas.openxmlformats.org/officeDocument/2006/relationships/hyperlink" Target="https://www.bisconti.com/blog/record-high-support-2024" TargetMode="External"/><Relationship Id="rId7" Type="http://schemas.openxmlformats.org/officeDocument/2006/relationships/tags" Target="../tags/tag1670.xml"/><Relationship Id="rId71" Type="http://schemas.openxmlformats.org/officeDocument/2006/relationships/tags" Target="../tags/tag1734.xml"/><Relationship Id="rId92" Type="http://schemas.openxmlformats.org/officeDocument/2006/relationships/chart" Target="../charts/chart78.xml"/><Relationship Id="rId2" Type="http://schemas.openxmlformats.org/officeDocument/2006/relationships/tags" Target="../tags/tag1665.xml"/><Relationship Id="rId29" Type="http://schemas.openxmlformats.org/officeDocument/2006/relationships/tags" Target="../tags/tag1692.xml"/><Relationship Id="rId24" Type="http://schemas.openxmlformats.org/officeDocument/2006/relationships/tags" Target="../tags/tag1687.xml"/><Relationship Id="rId40" Type="http://schemas.openxmlformats.org/officeDocument/2006/relationships/tags" Target="../tags/tag1703.xml"/><Relationship Id="rId45" Type="http://schemas.openxmlformats.org/officeDocument/2006/relationships/tags" Target="../tags/tag1708.xml"/><Relationship Id="rId66" Type="http://schemas.openxmlformats.org/officeDocument/2006/relationships/tags" Target="../tags/tag1729.xml"/><Relationship Id="rId87" Type="http://schemas.openxmlformats.org/officeDocument/2006/relationships/slideLayout" Target="../slideLayouts/slideLayout41.xml"/><Relationship Id="rId61" Type="http://schemas.openxmlformats.org/officeDocument/2006/relationships/tags" Target="../tags/tag1724.xml"/><Relationship Id="rId82" Type="http://schemas.openxmlformats.org/officeDocument/2006/relationships/tags" Target="../tags/tag1745.xml"/><Relationship Id="rId19" Type="http://schemas.openxmlformats.org/officeDocument/2006/relationships/tags" Target="../tags/tag1682.xml"/><Relationship Id="rId14" Type="http://schemas.openxmlformats.org/officeDocument/2006/relationships/tags" Target="../tags/tag1677.xml"/><Relationship Id="rId30" Type="http://schemas.openxmlformats.org/officeDocument/2006/relationships/tags" Target="../tags/tag1693.xml"/><Relationship Id="rId35" Type="http://schemas.openxmlformats.org/officeDocument/2006/relationships/tags" Target="../tags/tag1698.xml"/><Relationship Id="rId56" Type="http://schemas.openxmlformats.org/officeDocument/2006/relationships/tags" Target="../tags/tag1719.xml"/><Relationship Id="rId77" Type="http://schemas.openxmlformats.org/officeDocument/2006/relationships/tags" Target="../tags/tag1740.xml"/><Relationship Id="rId100" Type="http://schemas.openxmlformats.org/officeDocument/2006/relationships/hyperlink" Target="https://business.columbia.edu/insights/climate/cki" TargetMode="External"/><Relationship Id="rId8" Type="http://schemas.openxmlformats.org/officeDocument/2006/relationships/tags" Target="../tags/tag1671.xml"/><Relationship Id="rId51" Type="http://schemas.openxmlformats.org/officeDocument/2006/relationships/tags" Target="../tags/tag1714.xml"/><Relationship Id="rId72" Type="http://schemas.openxmlformats.org/officeDocument/2006/relationships/tags" Target="../tags/tag1735.xml"/><Relationship Id="rId93" Type="http://schemas.openxmlformats.org/officeDocument/2006/relationships/hyperlink" Target="https://www.energy.gov/eere/solar/federal-solar-tax-credits-businesses#:~:text=Solar%20systems%20that%20are%20placed,)%5B5%5D%20in%20size." TargetMode="External"/><Relationship Id="rId98" Type="http://schemas.openxmlformats.org/officeDocument/2006/relationships/hyperlink" Target="https://nuclearinnovationalliance.org/safety" TargetMode="External"/><Relationship Id="rId3" Type="http://schemas.openxmlformats.org/officeDocument/2006/relationships/tags" Target="../tags/tag1666.xml"/></Relationships>
</file>

<file path=ppt/slides/_rels/slide68.xml.rels><?xml version="1.0" encoding="UTF-8" standalone="yes"?>
<Relationships xmlns="http://schemas.openxmlformats.org/package/2006/relationships"><Relationship Id="rId8" Type="http://schemas.openxmlformats.org/officeDocument/2006/relationships/hyperlink" Target="https://www.mdpi.com/2071-1050/15/23/16466#B8-sustainability-15-16466" TargetMode="External"/><Relationship Id="rId13" Type="http://schemas.openxmlformats.org/officeDocument/2006/relationships/hyperlink" Target="https://business.columbia.edu/insights/climate/cki" TargetMode="External"/><Relationship Id="rId3" Type="http://schemas.openxmlformats.org/officeDocument/2006/relationships/slideLayout" Target="../slideLayouts/slideLayout42.xml"/><Relationship Id="rId7" Type="http://schemas.openxmlformats.org/officeDocument/2006/relationships/hyperlink" Target="https://www.sustainabilitybynumbers.com/p/renewables-waste" TargetMode="External"/><Relationship Id="rId12" Type="http://schemas.openxmlformats.org/officeDocument/2006/relationships/hyperlink" Target="https://business.columbia.edu/faculty/people/gernot-wagner" TargetMode="External"/><Relationship Id="rId2" Type="http://schemas.openxmlformats.org/officeDocument/2006/relationships/tags" Target="../tags/tag1751.xml"/><Relationship Id="rId1" Type="http://schemas.openxmlformats.org/officeDocument/2006/relationships/tags" Target="../tags/tag1750.xml"/><Relationship Id="rId6" Type="http://schemas.openxmlformats.org/officeDocument/2006/relationships/image" Target="../media/image52.emf"/><Relationship Id="rId11" Type="http://schemas.openxmlformats.org/officeDocument/2006/relationships/hyperlink" Target="https://www.epa.gov/coalash/coal-ash-basics#:~:text=Some%20power%20plants%20may%20dispose,ash%20was%20generated%20in%202014." TargetMode="External"/><Relationship Id="rId5" Type="http://schemas.openxmlformats.org/officeDocument/2006/relationships/oleObject" Target="../embeddings/oleObject72.bin"/><Relationship Id="rId10" Type="http://schemas.openxmlformats.org/officeDocument/2006/relationships/hyperlink" Target="https://www.mdpi.com/2071-1050/16/11/4517#:~:text=Accordingly%2C%20scholars%20and%20researchers%20have,to%20keep%20the%20environment%20safe." TargetMode="External"/><Relationship Id="rId4" Type="http://schemas.openxmlformats.org/officeDocument/2006/relationships/notesSlide" Target="../notesSlides/notesSlide56.xml"/><Relationship Id="rId9" Type="http://schemas.openxmlformats.org/officeDocument/2006/relationships/hyperlink" Target="https://www.sciencedirect.com/science/article/pii/S2667378924000117#bib0006" TargetMode="External"/></Relationships>
</file>

<file path=ppt/slides/_rels/slide69.xml.rels><?xml version="1.0" encoding="UTF-8" standalone="yes"?>
<Relationships xmlns="http://schemas.openxmlformats.org/package/2006/relationships"><Relationship Id="rId26" Type="http://schemas.openxmlformats.org/officeDocument/2006/relationships/tags" Target="../tags/tag1777.xml"/><Relationship Id="rId21" Type="http://schemas.openxmlformats.org/officeDocument/2006/relationships/tags" Target="../tags/tag1772.xml"/><Relationship Id="rId42" Type="http://schemas.openxmlformats.org/officeDocument/2006/relationships/tags" Target="../tags/tag1793.xml"/><Relationship Id="rId47" Type="http://schemas.openxmlformats.org/officeDocument/2006/relationships/tags" Target="../tags/tag1798.xml"/><Relationship Id="rId63" Type="http://schemas.openxmlformats.org/officeDocument/2006/relationships/tags" Target="../tags/tag1814.xml"/><Relationship Id="rId68" Type="http://schemas.openxmlformats.org/officeDocument/2006/relationships/tags" Target="../tags/tag1819.xml"/><Relationship Id="rId16" Type="http://schemas.openxmlformats.org/officeDocument/2006/relationships/tags" Target="../tags/tag1767.xml"/><Relationship Id="rId11" Type="http://schemas.openxmlformats.org/officeDocument/2006/relationships/tags" Target="../tags/tag1762.xml"/><Relationship Id="rId32" Type="http://schemas.openxmlformats.org/officeDocument/2006/relationships/tags" Target="../tags/tag1783.xml"/><Relationship Id="rId37" Type="http://schemas.openxmlformats.org/officeDocument/2006/relationships/tags" Target="../tags/tag1788.xml"/><Relationship Id="rId53" Type="http://schemas.openxmlformats.org/officeDocument/2006/relationships/tags" Target="../tags/tag1804.xml"/><Relationship Id="rId58" Type="http://schemas.openxmlformats.org/officeDocument/2006/relationships/tags" Target="../tags/tag1809.xml"/><Relationship Id="rId74" Type="http://schemas.openxmlformats.org/officeDocument/2006/relationships/hyperlink" Target="https://www.sciencedirect.com/book/9780123859716/materials-and-the-environment?via=ihub=" TargetMode="External"/><Relationship Id="rId79" Type="http://schemas.openxmlformats.org/officeDocument/2006/relationships/chart" Target="../charts/chart80.xml"/><Relationship Id="rId5" Type="http://schemas.openxmlformats.org/officeDocument/2006/relationships/tags" Target="../tags/tag1756.xml"/><Relationship Id="rId61" Type="http://schemas.openxmlformats.org/officeDocument/2006/relationships/tags" Target="../tags/tag1812.xml"/><Relationship Id="rId19" Type="http://schemas.openxmlformats.org/officeDocument/2006/relationships/tags" Target="../tags/tag1770.xml"/><Relationship Id="rId14" Type="http://schemas.openxmlformats.org/officeDocument/2006/relationships/tags" Target="../tags/tag1765.xml"/><Relationship Id="rId22" Type="http://schemas.openxmlformats.org/officeDocument/2006/relationships/tags" Target="../tags/tag1773.xml"/><Relationship Id="rId27" Type="http://schemas.openxmlformats.org/officeDocument/2006/relationships/tags" Target="../tags/tag1778.xml"/><Relationship Id="rId30" Type="http://schemas.openxmlformats.org/officeDocument/2006/relationships/tags" Target="../tags/tag1781.xml"/><Relationship Id="rId35" Type="http://schemas.openxmlformats.org/officeDocument/2006/relationships/tags" Target="../tags/tag1786.xml"/><Relationship Id="rId43" Type="http://schemas.openxmlformats.org/officeDocument/2006/relationships/tags" Target="../tags/tag1794.xml"/><Relationship Id="rId48" Type="http://schemas.openxmlformats.org/officeDocument/2006/relationships/tags" Target="../tags/tag1799.xml"/><Relationship Id="rId56" Type="http://schemas.openxmlformats.org/officeDocument/2006/relationships/tags" Target="../tags/tag1807.xml"/><Relationship Id="rId64" Type="http://schemas.openxmlformats.org/officeDocument/2006/relationships/tags" Target="../tags/tag1815.xml"/><Relationship Id="rId69" Type="http://schemas.openxmlformats.org/officeDocument/2006/relationships/slideLayout" Target="../slideLayouts/slideLayout7.xml"/><Relationship Id="rId77" Type="http://schemas.openxmlformats.org/officeDocument/2006/relationships/hyperlink" Target="https://business.columbia.edu/faculty/people/gernot-wagner" TargetMode="External"/><Relationship Id="rId8" Type="http://schemas.openxmlformats.org/officeDocument/2006/relationships/tags" Target="../tags/tag1759.xml"/><Relationship Id="rId51" Type="http://schemas.openxmlformats.org/officeDocument/2006/relationships/tags" Target="../tags/tag1802.xml"/><Relationship Id="rId72" Type="http://schemas.openxmlformats.org/officeDocument/2006/relationships/image" Target="../media/image78.emf"/><Relationship Id="rId80" Type="http://schemas.openxmlformats.org/officeDocument/2006/relationships/chart" Target="../charts/chart81.xml"/><Relationship Id="rId3" Type="http://schemas.openxmlformats.org/officeDocument/2006/relationships/tags" Target="../tags/tag1754.xml"/><Relationship Id="rId12" Type="http://schemas.openxmlformats.org/officeDocument/2006/relationships/tags" Target="../tags/tag1763.xml"/><Relationship Id="rId17" Type="http://schemas.openxmlformats.org/officeDocument/2006/relationships/tags" Target="../tags/tag1768.xml"/><Relationship Id="rId25" Type="http://schemas.openxmlformats.org/officeDocument/2006/relationships/tags" Target="../tags/tag1776.xml"/><Relationship Id="rId33" Type="http://schemas.openxmlformats.org/officeDocument/2006/relationships/tags" Target="../tags/tag1784.xml"/><Relationship Id="rId38" Type="http://schemas.openxmlformats.org/officeDocument/2006/relationships/tags" Target="../tags/tag1789.xml"/><Relationship Id="rId46" Type="http://schemas.openxmlformats.org/officeDocument/2006/relationships/tags" Target="../tags/tag1797.xml"/><Relationship Id="rId59" Type="http://schemas.openxmlformats.org/officeDocument/2006/relationships/tags" Target="../tags/tag1810.xml"/><Relationship Id="rId67" Type="http://schemas.openxmlformats.org/officeDocument/2006/relationships/tags" Target="../tags/tag1818.xml"/><Relationship Id="rId20" Type="http://schemas.openxmlformats.org/officeDocument/2006/relationships/tags" Target="../tags/tag1771.xml"/><Relationship Id="rId41" Type="http://schemas.openxmlformats.org/officeDocument/2006/relationships/tags" Target="../tags/tag1792.xml"/><Relationship Id="rId54" Type="http://schemas.openxmlformats.org/officeDocument/2006/relationships/tags" Target="../tags/tag1805.xml"/><Relationship Id="rId62" Type="http://schemas.openxmlformats.org/officeDocument/2006/relationships/tags" Target="../tags/tag1813.xml"/><Relationship Id="rId70" Type="http://schemas.openxmlformats.org/officeDocument/2006/relationships/notesSlide" Target="../notesSlides/notesSlide57.xml"/><Relationship Id="rId75" Type="http://schemas.openxmlformats.org/officeDocument/2006/relationships/hyperlink" Target="https://world-nuclear.org/information-library/nuclear-fuel-cycle/nuclear-power-reactors/advanced-nuclear-power-reactors" TargetMode="External"/><Relationship Id="rId1" Type="http://schemas.openxmlformats.org/officeDocument/2006/relationships/tags" Target="../tags/tag1752.xml"/><Relationship Id="rId6" Type="http://schemas.openxmlformats.org/officeDocument/2006/relationships/tags" Target="../tags/tag1757.xml"/><Relationship Id="rId15" Type="http://schemas.openxmlformats.org/officeDocument/2006/relationships/tags" Target="../tags/tag1766.xml"/><Relationship Id="rId23" Type="http://schemas.openxmlformats.org/officeDocument/2006/relationships/tags" Target="../tags/tag1774.xml"/><Relationship Id="rId28" Type="http://schemas.openxmlformats.org/officeDocument/2006/relationships/tags" Target="../tags/tag1779.xml"/><Relationship Id="rId36" Type="http://schemas.openxmlformats.org/officeDocument/2006/relationships/tags" Target="../tags/tag1787.xml"/><Relationship Id="rId49" Type="http://schemas.openxmlformats.org/officeDocument/2006/relationships/tags" Target="../tags/tag1800.xml"/><Relationship Id="rId57" Type="http://schemas.openxmlformats.org/officeDocument/2006/relationships/tags" Target="../tags/tag1808.xml"/><Relationship Id="rId10" Type="http://schemas.openxmlformats.org/officeDocument/2006/relationships/tags" Target="../tags/tag1761.xml"/><Relationship Id="rId31" Type="http://schemas.openxmlformats.org/officeDocument/2006/relationships/tags" Target="../tags/tag1782.xml"/><Relationship Id="rId44" Type="http://schemas.openxmlformats.org/officeDocument/2006/relationships/tags" Target="../tags/tag1795.xml"/><Relationship Id="rId52" Type="http://schemas.openxmlformats.org/officeDocument/2006/relationships/tags" Target="../tags/tag1803.xml"/><Relationship Id="rId60" Type="http://schemas.openxmlformats.org/officeDocument/2006/relationships/tags" Target="../tags/tag1811.xml"/><Relationship Id="rId65" Type="http://schemas.openxmlformats.org/officeDocument/2006/relationships/tags" Target="../tags/tag1816.xml"/><Relationship Id="rId73" Type="http://schemas.openxmlformats.org/officeDocument/2006/relationships/hyperlink" Target="https://www.energy.gov/sites/default/files/2024-12/Nuclear%2520Energy%2520Supply%2520Chain%2520Report%2520-%2520Final%5B1%5D.pdf" TargetMode="External"/><Relationship Id="rId78" Type="http://schemas.openxmlformats.org/officeDocument/2006/relationships/hyperlink" Target="https://business.columbia.edu/insights/climate/cki" TargetMode="External"/><Relationship Id="rId81" Type="http://schemas.openxmlformats.org/officeDocument/2006/relationships/chart" Target="../charts/chart82.xml"/><Relationship Id="rId4" Type="http://schemas.openxmlformats.org/officeDocument/2006/relationships/tags" Target="../tags/tag1755.xml"/><Relationship Id="rId9" Type="http://schemas.openxmlformats.org/officeDocument/2006/relationships/tags" Target="../tags/tag1760.xml"/><Relationship Id="rId13" Type="http://schemas.openxmlformats.org/officeDocument/2006/relationships/tags" Target="../tags/tag1764.xml"/><Relationship Id="rId18" Type="http://schemas.openxmlformats.org/officeDocument/2006/relationships/tags" Target="../tags/tag1769.xml"/><Relationship Id="rId39" Type="http://schemas.openxmlformats.org/officeDocument/2006/relationships/tags" Target="../tags/tag1790.xml"/><Relationship Id="rId34" Type="http://schemas.openxmlformats.org/officeDocument/2006/relationships/tags" Target="../tags/tag1785.xml"/><Relationship Id="rId50" Type="http://schemas.openxmlformats.org/officeDocument/2006/relationships/tags" Target="../tags/tag1801.xml"/><Relationship Id="rId55" Type="http://schemas.openxmlformats.org/officeDocument/2006/relationships/tags" Target="../tags/tag1806.xml"/><Relationship Id="rId76" Type="http://schemas.openxmlformats.org/officeDocument/2006/relationships/hyperlink" Target="https://fhr.nuc.berkeley.edu/wp-content/uploads/2014/10/05-001-A_Material_input.pdf" TargetMode="External"/><Relationship Id="rId7" Type="http://schemas.openxmlformats.org/officeDocument/2006/relationships/tags" Target="../tags/tag1758.xml"/><Relationship Id="rId71" Type="http://schemas.openxmlformats.org/officeDocument/2006/relationships/oleObject" Target="../embeddings/oleObject73.bin"/><Relationship Id="rId2" Type="http://schemas.openxmlformats.org/officeDocument/2006/relationships/tags" Target="../tags/tag1753.xml"/><Relationship Id="rId29" Type="http://schemas.openxmlformats.org/officeDocument/2006/relationships/tags" Target="../tags/tag1780.xml"/><Relationship Id="rId24" Type="http://schemas.openxmlformats.org/officeDocument/2006/relationships/tags" Target="../tags/tag1775.xml"/><Relationship Id="rId40" Type="http://schemas.openxmlformats.org/officeDocument/2006/relationships/tags" Target="../tags/tag1791.xml"/><Relationship Id="rId45" Type="http://schemas.openxmlformats.org/officeDocument/2006/relationships/tags" Target="../tags/tag1796.xml"/><Relationship Id="rId66" Type="http://schemas.openxmlformats.org/officeDocument/2006/relationships/tags" Target="../tags/tag1817.xml"/></Relationships>
</file>

<file path=ppt/slides/_rels/slide7.xml.rels><?xml version="1.0" encoding="UTF-8" standalone="yes"?>
<Relationships xmlns="http://schemas.openxmlformats.org/package/2006/relationships"><Relationship Id="rId13" Type="http://schemas.openxmlformats.org/officeDocument/2006/relationships/tags" Target="../tags/tag172.xml"/><Relationship Id="rId18" Type="http://schemas.openxmlformats.org/officeDocument/2006/relationships/tags" Target="../tags/tag177.xml"/><Relationship Id="rId26" Type="http://schemas.openxmlformats.org/officeDocument/2006/relationships/tags" Target="../tags/tag185.xml"/><Relationship Id="rId39" Type="http://schemas.openxmlformats.org/officeDocument/2006/relationships/oleObject" Target="../embeddings/oleObject13.bin"/><Relationship Id="rId21" Type="http://schemas.openxmlformats.org/officeDocument/2006/relationships/tags" Target="../tags/tag180.xml"/><Relationship Id="rId34" Type="http://schemas.openxmlformats.org/officeDocument/2006/relationships/tags" Target="../tags/tag193.xml"/><Relationship Id="rId42" Type="http://schemas.openxmlformats.org/officeDocument/2006/relationships/hyperlink" Target="https://www.eia.gov/electricity/gridmonitor/dashboard/electric_overview/US48/US48" TargetMode="External"/><Relationship Id="rId7" Type="http://schemas.openxmlformats.org/officeDocument/2006/relationships/tags" Target="../tags/tag166.xml"/><Relationship Id="rId2" Type="http://schemas.openxmlformats.org/officeDocument/2006/relationships/tags" Target="../tags/tag161.xml"/><Relationship Id="rId16" Type="http://schemas.openxmlformats.org/officeDocument/2006/relationships/tags" Target="../tags/tag175.xml"/><Relationship Id="rId29" Type="http://schemas.openxmlformats.org/officeDocument/2006/relationships/tags" Target="../tags/tag188.xml"/><Relationship Id="rId1" Type="http://schemas.openxmlformats.org/officeDocument/2006/relationships/tags" Target="../tags/tag160.xml"/><Relationship Id="rId6" Type="http://schemas.openxmlformats.org/officeDocument/2006/relationships/tags" Target="../tags/tag165.xml"/><Relationship Id="rId11" Type="http://schemas.openxmlformats.org/officeDocument/2006/relationships/tags" Target="../tags/tag170.xml"/><Relationship Id="rId24" Type="http://schemas.openxmlformats.org/officeDocument/2006/relationships/tags" Target="../tags/tag183.xml"/><Relationship Id="rId32" Type="http://schemas.openxmlformats.org/officeDocument/2006/relationships/tags" Target="../tags/tag191.xml"/><Relationship Id="rId37" Type="http://schemas.openxmlformats.org/officeDocument/2006/relationships/slideLayout" Target="../slideLayouts/slideLayout41.xml"/><Relationship Id="rId40" Type="http://schemas.openxmlformats.org/officeDocument/2006/relationships/image" Target="../media/image18.emf"/><Relationship Id="rId45" Type="http://schemas.openxmlformats.org/officeDocument/2006/relationships/hyperlink" Target="https://business.columbia.edu/insights/climate/cki" TargetMode="External"/><Relationship Id="rId5" Type="http://schemas.openxmlformats.org/officeDocument/2006/relationships/tags" Target="../tags/tag164.xml"/><Relationship Id="rId15" Type="http://schemas.openxmlformats.org/officeDocument/2006/relationships/tags" Target="../tags/tag174.xml"/><Relationship Id="rId23" Type="http://schemas.openxmlformats.org/officeDocument/2006/relationships/tags" Target="../tags/tag182.xml"/><Relationship Id="rId28" Type="http://schemas.openxmlformats.org/officeDocument/2006/relationships/tags" Target="../tags/tag187.xml"/><Relationship Id="rId36" Type="http://schemas.openxmlformats.org/officeDocument/2006/relationships/tags" Target="../tags/tag195.xml"/><Relationship Id="rId10" Type="http://schemas.openxmlformats.org/officeDocument/2006/relationships/tags" Target="../tags/tag169.xml"/><Relationship Id="rId19" Type="http://schemas.openxmlformats.org/officeDocument/2006/relationships/tags" Target="../tags/tag178.xml"/><Relationship Id="rId31" Type="http://schemas.openxmlformats.org/officeDocument/2006/relationships/tags" Target="../tags/tag190.xml"/><Relationship Id="rId44" Type="http://schemas.openxmlformats.org/officeDocument/2006/relationships/hyperlink" Target="https://business.columbia.edu/faculty/people/gernot-wagner" TargetMode="External"/><Relationship Id="rId4" Type="http://schemas.openxmlformats.org/officeDocument/2006/relationships/tags" Target="../tags/tag163.xml"/><Relationship Id="rId9" Type="http://schemas.openxmlformats.org/officeDocument/2006/relationships/tags" Target="../tags/tag168.xml"/><Relationship Id="rId14" Type="http://schemas.openxmlformats.org/officeDocument/2006/relationships/tags" Target="../tags/tag173.xml"/><Relationship Id="rId22" Type="http://schemas.openxmlformats.org/officeDocument/2006/relationships/tags" Target="../tags/tag181.xml"/><Relationship Id="rId27" Type="http://schemas.openxmlformats.org/officeDocument/2006/relationships/tags" Target="../tags/tag186.xml"/><Relationship Id="rId30" Type="http://schemas.openxmlformats.org/officeDocument/2006/relationships/tags" Target="../tags/tag189.xml"/><Relationship Id="rId35" Type="http://schemas.openxmlformats.org/officeDocument/2006/relationships/tags" Target="../tags/tag194.xml"/><Relationship Id="rId43" Type="http://schemas.openxmlformats.org/officeDocument/2006/relationships/hyperlink" Target="https://world-nuclear.org/information-library/country-profiles/countries-t-z/usa-nuclear-power" TargetMode="External"/><Relationship Id="rId8" Type="http://schemas.openxmlformats.org/officeDocument/2006/relationships/tags" Target="../tags/tag167.xml"/><Relationship Id="rId3" Type="http://schemas.openxmlformats.org/officeDocument/2006/relationships/tags" Target="../tags/tag162.xml"/><Relationship Id="rId12" Type="http://schemas.openxmlformats.org/officeDocument/2006/relationships/tags" Target="../tags/tag171.xml"/><Relationship Id="rId17" Type="http://schemas.openxmlformats.org/officeDocument/2006/relationships/tags" Target="../tags/tag176.xml"/><Relationship Id="rId25" Type="http://schemas.openxmlformats.org/officeDocument/2006/relationships/tags" Target="../tags/tag184.xml"/><Relationship Id="rId33" Type="http://schemas.openxmlformats.org/officeDocument/2006/relationships/tags" Target="../tags/tag192.xml"/><Relationship Id="rId38" Type="http://schemas.openxmlformats.org/officeDocument/2006/relationships/notesSlide" Target="../notesSlides/notesSlide7.xml"/><Relationship Id="rId46" Type="http://schemas.openxmlformats.org/officeDocument/2006/relationships/chart" Target="../charts/chart6.xml"/><Relationship Id="rId20" Type="http://schemas.openxmlformats.org/officeDocument/2006/relationships/tags" Target="../tags/tag179.xml"/><Relationship Id="rId41" Type="http://schemas.openxmlformats.org/officeDocument/2006/relationships/hyperlink" Target="https://www.lazard.com/media/eijnqja3/lazards-lcoeplus-june-2025.pdf" TargetMode="External"/></Relationships>
</file>

<file path=ppt/slides/_rels/slide70.xml.rels><?xml version="1.0" encoding="UTF-8" standalone="yes"?>
<Relationships xmlns="http://schemas.openxmlformats.org/package/2006/relationships"><Relationship Id="rId13" Type="http://schemas.openxmlformats.org/officeDocument/2006/relationships/tags" Target="../tags/tag1832.xml"/><Relationship Id="rId18" Type="http://schemas.openxmlformats.org/officeDocument/2006/relationships/tags" Target="../tags/tag1837.xml"/><Relationship Id="rId26" Type="http://schemas.openxmlformats.org/officeDocument/2006/relationships/notesSlide" Target="../notesSlides/notesSlide58.xml"/><Relationship Id="rId39" Type="http://schemas.openxmlformats.org/officeDocument/2006/relationships/chart" Target="../charts/chart84.xml"/><Relationship Id="rId21" Type="http://schemas.openxmlformats.org/officeDocument/2006/relationships/tags" Target="../tags/tag1840.xml"/><Relationship Id="rId34" Type="http://schemas.openxmlformats.org/officeDocument/2006/relationships/hyperlink" Target="https://www.base.bund.de/en/nuclear-safety/nuclear-phase-out/nuclear-phase-out_content.html#a456438" TargetMode="External"/><Relationship Id="rId7" Type="http://schemas.openxmlformats.org/officeDocument/2006/relationships/tags" Target="../tags/tag1826.xml"/><Relationship Id="rId12" Type="http://schemas.openxmlformats.org/officeDocument/2006/relationships/tags" Target="../tags/tag1831.xml"/><Relationship Id="rId17" Type="http://schemas.openxmlformats.org/officeDocument/2006/relationships/tags" Target="../tags/tag1836.xml"/><Relationship Id="rId25" Type="http://schemas.openxmlformats.org/officeDocument/2006/relationships/slideLayout" Target="../slideLayouts/slideLayout7.xml"/><Relationship Id="rId33" Type="http://schemas.openxmlformats.org/officeDocument/2006/relationships/hyperlink" Target="https://www.asahi.com/special/08003/TKY201105250637.html" TargetMode="External"/><Relationship Id="rId38" Type="http://schemas.openxmlformats.org/officeDocument/2006/relationships/chart" Target="../charts/chart83.xml"/><Relationship Id="rId2" Type="http://schemas.openxmlformats.org/officeDocument/2006/relationships/tags" Target="../tags/tag1821.xml"/><Relationship Id="rId16" Type="http://schemas.openxmlformats.org/officeDocument/2006/relationships/tags" Target="../tags/tag1835.xml"/><Relationship Id="rId20" Type="http://schemas.openxmlformats.org/officeDocument/2006/relationships/tags" Target="../tags/tag1839.xml"/><Relationship Id="rId29" Type="http://schemas.openxmlformats.org/officeDocument/2006/relationships/image" Target="../media/image15.emf"/><Relationship Id="rId1" Type="http://schemas.openxmlformats.org/officeDocument/2006/relationships/tags" Target="../tags/tag1820.xml"/><Relationship Id="rId6" Type="http://schemas.openxmlformats.org/officeDocument/2006/relationships/tags" Target="../tags/tag1825.xml"/><Relationship Id="rId11" Type="http://schemas.openxmlformats.org/officeDocument/2006/relationships/tags" Target="../tags/tag1830.xml"/><Relationship Id="rId24" Type="http://schemas.openxmlformats.org/officeDocument/2006/relationships/tags" Target="../tags/tag1843.xml"/><Relationship Id="rId32" Type="http://schemas.openxmlformats.org/officeDocument/2006/relationships/hyperlink" Target="https://k1project.columbia.edu/news/french-nuclear-policy-after-fukushima" TargetMode="External"/><Relationship Id="rId37" Type="http://schemas.openxmlformats.org/officeDocument/2006/relationships/hyperlink" Target="https://business.columbia.edu/insights/climate/cki" TargetMode="External"/><Relationship Id="rId40" Type="http://schemas.openxmlformats.org/officeDocument/2006/relationships/chart" Target="../charts/chart85.xml"/><Relationship Id="rId5" Type="http://schemas.openxmlformats.org/officeDocument/2006/relationships/tags" Target="../tags/tag1824.xml"/><Relationship Id="rId15" Type="http://schemas.openxmlformats.org/officeDocument/2006/relationships/tags" Target="../tags/tag1834.xml"/><Relationship Id="rId23" Type="http://schemas.openxmlformats.org/officeDocument/2006/relationships/tags" Target="../tags/tag1842.xml"/><Relationship Id="rId28" Type="http://schemas.openxmlformats.org/officeDocument/2006/relationships/oleObject" Target="../embeddings/oleObject74.bin"/><Relationship Id="rId36" Type="http://schemas.openxmlformats.org/officeDocument/2006/relationships/hyperlink" Target="https://business.columbia.edu/faculty/people/gernot-wagner" TargetMode="External"/><Relationship Id="rId10" Type="http://schemas.openxmlformats.org/officeDocument/2006/relationships/tags" Target="../tags/tag1829.xml"/><Relationship Id="rId19" Type="http://schemas.openxmlformats.org/officeDocument/2006/relationships/tags" Target="../tags/tag1838.xml"/><Relationship Id="rId31" Type="http://schemas.openxmlformats.org/officeDocument/2006/relationships/hyperlink" Target="https://ember-energy.org/data/electricity-data-explorer/" TargetMode="External"/><Relationship Id="rId4" Type="http://schemas.openxmlformats.org/officeDocument/2006/relationships/tags" Target="../tags/tag1823.xml"/><Relationship Id="rId9" Type="http://schemas.openxmlformats.org/officeDocument/2006/relationships/tags" Target="../tags/tag1828.xml"/><Relationship Id="rId14" Type="http://schemas.openxmlformats.org/officeDocument/2006/relationships/tags" Target="../tags/tag1833.xml"/><Relationship Id="rId22" Type="http://schemas.openxmlformats.org/officeDocument/2006/relationships/tags" Target="../tags/tag1841.xml"/><Relationship Id="rId27" Type="http://schemas.microsoft.com/office/2018/10/relationships/comments" Target="../comments/modernComment_7FFFF163_511D0173.xml"/><Relationship Id="rId30" Type="http://schemas.openxmlformats.org/officeDocument/2006/relationships/hyperlink" Target="https://www.energy.gov/eere/solar/federal-solar-tax-credits-businesses#:~:text=Solar%20systems%20that%20are%20placed,)%5B5%5D%20in%20size." TargetMode="External"/><Relationship Id="rId35" Type="http://schemas.openxmlformats.org/officeDocument/2006/relationships/hyperlink" Target="https://www.theguardian.com/world/2011/jun/27/nicolas-sarkozy-france-nuclear-power" TargetMode="External"/><Relationship Id="rId8" Type="http://schemas.openxmlformats.org/officeDocument/2006/relationships/tags" Target="../tags/tag1827.xml"/><Relationship Id="rId3" Type="http://schemas.openxmlformats.org/officeDocument/2006/relationships/tags" Target="../tags/tag1822.xml"/></Relationships>
</file>

<file path=ppt/slides/_rels/slide71.xml.rels><?xml version="1.0" encoding="UTF-8" standalone="yes"?>
<Relationships xmlns="http://schemas.openxmlformats.org/package/2006/relationships"><Relationship Id="rId8" Type="http://schemas.openxmlformats.org/officeDocument/2006/relationships/hyperlink" Target="https://business.columbia.edu/faculty/people/gernot-wagner" TargetMode="External"/><Relationship Id="rId3" Type="http://schemas.openxmlformats.org/officeDocument/2006/relationships/tags" Target="../tags/tag1846.xml"/><Relationship Id="rId7" Type="http://schemas.openxmlformats.org/officeDocument/2006/relationships/image" Target="../media/image15.emf"/><Relationship Id="rId2" Type="http://schemas.openxmlformats.org/officeDocument/2006/relationships/tags" Target="../tags/tag1845.xml"/><Relationship Id="rId1" Type="http://schemas.openxmlformats.org/officeDocument/2006/relationships/tags" Target="../tags/tag1844.xml"/><Relationship Id="rId6" Type="http://schemas.openxmlformats.org/officeDocument/2006/relationships/oleObject" Target="../embeddings/oleObject75.bin"/><Relationship Id="rId5" Type="http://schemas.openxmlformats.org/officeDocument/2006/relationships/notesSlide" Target="../notesSlides/notesSlide59.xml"/><Relationship Id="rId4" Type="http://schemas.openxmlformats.org/officeDocument/2006/relationships/slideLayout" Target="../slideLayouts/slideLayout7.xml"/><Relationship Id="rId9" Type="http://schemas.openxmlformats.org/officeDocument/2006/relationships/hyperlink" Target="https://business.columbia.edu/insights/climate/cki" TargetMode="External"/></Relationships>
</file>

<file path=ppt/slides/_rels/slide72.xml.rels><?xml version="1.0" encoding="UTF-8" standalone="yes"?>
<Relationships xmlns="http://schemas.openxmlformats.org/package/2006/relationships"><Relationship Id="rId8" Type="http://schemas.openxmlformats.org/officeDocument/2006/relationships/hyperlink" Target="https://business.columbia.edu/faculty/people/gernot-wagner" TargetMode="External"/><Relationship Id="rId3" Type="http://schemas.openxmlformats.org/officeDocument/2006/relationships/tags" Target="../tags/tag1849.xml"/><Relationship Id="rId7" Type="http://schemas.openxmlformats.org/officeDocument/2006/relationships/image" Target="../media/image15.emf"/><Relationship Id="rId2" Type="http://schemas.openxmlformats.org/officeDocument/2006/relationships/tags" Target="../tags/tag1848.xml"/><Relationship Id="rId1" Type="http://schemas.openxmlformats.org/officeDocument/2006/relationships/tags" Target="../tags/tag1847.xml"/><Relationship Id="rId6" Type="http://schemas.openxmlformats.org/officeDocument/2006/relationships/oleObject" Target="../embeddings/oleObject75.bin"/><Relationship Id="rId5" Type="http://schemas.openxmlformats.org/officeDocument/2006/relationships/notesSlide" Target="../notesSlides/notesSlide60.xml"/><Relationship Id="rId4" Type="http://schemas.openxmlformats.org/officeDocument/2006/relationships/slideLayout" Target="../slideLayouts/slideLayout7.xml"/><Relationship Id="rId9" Type="http://schemas.openxmlformats.org/officeDocument/2006/relationships/hyperlink" Target="https://business.columbia.edu/insights/climate/cki" TargetMode="External"/></Relationships>
</file>

<file path=ppt/slides/_rels/slide73.xml.rels><?xml version="1.0" encoding="UTF-8" standalone="yes"?>
<Relationships xmlns="http://schemas.openxmlformats.org/package/2006/relationships"><Relationship Id="rId3" Type="http://schemas.openxmlformats.org/officeDocument/2006/relationships/slideLayout" Target="../slideLayouts/slideLayout7.xml"/><Relationship Id="rId7" Type="http://schemas.openxmlformats.org/officeDocument/2006/relationships/hyperlink" Target="https://business.columbia.edu/insights/climate/cki" TargetMode="External"/><Relationship Id="rId2" Type="http://schemas.openxmlformats.org/officeDocument/2006/relationships/tags" Target="../tags/tag1851.xml"/><Relationship Id="rId1" Type="http://schemas.openxmlformats.org/officeDocument/2006/relationships/tags" Target="../tags/tag1850.xml"/><Relationship Id="rId6" Type="http://schemas.openxmlformats.org/officeDocument/2006/relationships/hyperlink" Target="https://business.columbia.edu/faculty/people/gernot-wagner" TargetMode="External"/><Relationship Id="rId5" Type="http://schemas.openxmlformats.org/officeDocument/2006/relationships/image" Target="../media/image143.emf"/><Relationship Id="rId4" Type="http://schemas.openxmlformats.org/officeDocument/2006/relationships/oleObject" Target="../embeddings/oleObject76.bin"/></Relationships>
</file>

<file path=ppt/slides/_rels/slide8.xml.rels><?xml version="1.0" encoding="UTF-8" standalone="yes"?>
<Relationships xmlns="http://schemas.openxmlformats.org/package/2006/relationships"><Relationship Id="rId8" Type="http://schemas.openxmlformats.org/officeDocument/2006/relationships/hyperlink" Target="https://atb.nrel.gov/electricity/2024/utility-scale_battery%E2%80%8B_storage" TargetMode="External"/><Relationship Id="rId13" Type="http://schemas.openxmlformats.org/officeDocument/2006/relationships/hyperlink" Target="https://www.eia.gov/tools/faqs/faq.php?id=228&amp;t=3" TargetMode="External"/><Relationship Id="rId18" Type="http://schemas.openxmlformats.org/officeDocument/2006/relationships/hyperlink" Target="https://iea.blob.core.windows.net/assets/cbe6ad3a-eb3e-463f-8b2a-5d1fa4ce39bf/TheFutureofGeothermal.pdf" TargetMode="External"/><Relationship Id="rId3" Type="http://schemas.openxmlformats.org/officeDocument/2006/relationships/notesSlide" Target="../notesSlides/notesSlide8.xml"/><Relationship Id="rId21" Type="http://schemas.openxmlformats.org/officeDocument/2006/relationships/hyperlink" Target="https://business.columbia.edu/faculty/people/gernot-wagner" TargetMode="External"/><Relationship Id="rId7" Type="http://schemas.openxmlformats.org/officeDocument/2006/relationships/hyperlink" Target="https://www.lazard.com/media/eijnqja3/lazards-lcoeplus-june-2025.pdf" TargetMode="External"/><Relationship Id="rId12" Type="http://schemas.openxmlformats.org/officeDocument/2006/relationships/hyperlink" Target="https://www.energy.gov/ne/benefits-small-modular-reactors-smrs" TargetMode="External"/><Relationship Id="rId17" Type="http://schemas.openxmlformats.org/officeDocument/2006/relationships/hyperlink" Target="https://journals.plos.org/plosone/article?id=10.1371/journal.pone.0270155" TargetMode="External"/><Relationship Id="rId2" Type="http://schemas.openxmlformats.org/officeDocument/2006/relationships/slideLayout" Target="../slideLayouts/slideLayout42.xml"/><Relationship Id="rId16" Type="http://schemas.openxmlformats.org/officeDocument/2006/relationships/hyperlink" Target="https://documents.dps.ny.gov/public/Common/ViewDoc.aspx?DocRefId=%7BA0F5C88B-0000-C521-AAAD-996DCC98AF0F%7D" TargetMode="External"/><Relationship Id="rId20" Type="http://schemas.openxmlformats.org/officeDocument/2006/relationships/hyperlink" Target="https://www.slb.com/resource-library/insights-articles/beyond-lcoe-what's-the-true-value-of-geothermal-energy" TargetMode="External"/><Relationship Id="rId1" Type="http://schemas.openxmlformats.org/officeDocument/2006/relationships/tags" Target="../tags/tag196.xml"/><Relationship Id="rId6" Type="http://schemas.openxmlformats.org/officeDocument/2006/relationships/chart" Target="../charts/chart7.xml"/><Relationship Id="rId11" Type="http://schemas.openxmlformats.org/officeDocument/2006/relationships/hyperlink" Target="https://www.iaea.org/newscenter/news/what-are-small-modular-reactors-smrs" TargetMode="External"/><Relationship Id="rId5" Type="http://schemas.openxmlformats.org/officeDocument/2006/relationships/image" Target="../media/image17.emf"/><Relationship Id="rId15" Type="http://schemas.openxmlformats.org/officeDocument/2006/relationships/hyperlink" Target="https://atb.nrel.gov/electricity/2024/nuclear%E2%80%8B" TargetMode="External"/><Relationship Id="rId10" Type="http://schemas.openxmlformats.org/officeDocument/2006/relationships/hyperlink" Target="https://www-pub.iaea.org/MTCD/Publications/PDF/P1756_web.pdf" TargetMode="External"/><Relationship Id="rId19" Type="http://schemas.openxmlformats.org/officeDocument/2006/relationships/hyperlink" Target="https://www.energy.gov/ne/articles/what-generation-capacity" TargetMode="External"/><Relationship Id="rId4" Type="http://schemas.openxmlformats.org/officeDocument/2006/relationships/oleObject" Target="../embeddings/oleObject14.bin"/><Relationship Id="rId9" Type="http://schemas.openxmlformats.org/officeDocument/2006/relationships/hyperlink" Target="https://www.energy.gov/eere/analysis/2022-grid-energy-storage-technology-cost-and-performance-assessment" TargetMode="External"/><Relationship Id="rId14" Type="http://schemas.openxmlformats.org/officeDocument/2006/relationships/hyperlink" Target="https://edf.hal.science/hal-01977209/document" TargetMode="External"/><Relationship Id="rId22" Type="http://schemas.openxmlformats.org/officeDocument/2006/relationships/hyperlink" Target="https://business.columbia.edu/insights/climate/cki" TargetMode="External"/></Relationships>
</file>

<file path=ppt/slides/_rels/slide9.xml.rels><?xml version="1.0" encoding="UTF-8" standalone="yes"?>
<Relationships xmlns="http://schemas.openxmlformats.org/package/2006/relationships"><Relationship Id="rId13" Type="http://schemas.openxmlformats.org/officeDocument/2006/relationships/tags" Target="../tags/tag209.xml"/><Relationship Id="rId18" Type="http://schemas.openxmlformats.org/officeDocument/2006/relationships/tags" Target="../tags/tag214.xml"/><Relationship Id="rId26" Type="http://schemas.openxmlformats.org/officeDocument/2006/relationships/tags" Target="../tags/tag222.xml"/><Relationship Id="rId39" Type="http://schemas.openxmlformats.org/officeDocument/2006/relationships/tags" Target="../tags/tag235.xml"/><Relationship Id="rId21" Type="http://schemas.openxmlformats.org/officeDocument/2006/relationships/tags" Target="../tags/tag217.xml"/><Relationship Id="rId34" Type="http://schemas.openxmlformats.org/officeDocument/2006/relationships/tags" Target="../tags/tag230.xml"/><Relationship Id="rId42" Type="http://schemas.openxmlformats.org/officeDocument/2006/relationships/tags" Target="../tags/tag238.xml"/><Relationship Id="rId47" Type="http://schemas.openxmlformats.org/officeDocument/2006/relationships/tags" Target="../tags/tag243.xml"/><Relationship Id="rId50" Type="http://schemas.openxmlformats.org/officeDocument/2006/relationships/notesSlide" Target="../notesSlides/notesSlide9.xml"/><Relationship Id="rId55" Type="http://schemas.openxmlformats.org/officeDocument/2006/relationships/hyperlink" Target="https://world-nuclear.org/our-association/publications/global-trends-reports/world-nuclear-performance-report-2024" TargetMode="External"/><Relationship Id="rId7" Type="http://schemas.openxmlformats.org/officeDocument/2006/relationships/tags" Target="../tags/tag203.xml"/><Relationship Id="rId2" Type="http://schemas.openxmlformats.org/officeDocument/2006/relationships/tags" Target="../tags/tag198.xml"/><Relationship Id="rId16" Type="http://schemas.openxmlformats.org/officeDocument/2006/relationships/tags" Target="../tags/tag212.xml"/><Relationship Id="rId29" Type="http://schemas.openxmlformats.org/officeDocument/2006/relationships/tags" Target="../tags/tag225.xml"/><Relationship Id="rId11" Type="http://schemas.openxmlformats.org/officeDocument/2006/relationships/tags" Target="../tags/tag207.xml"/><Relationship Id="rId24" Type="http://schemas.openxmlformats.org/officeDocument/2006/relationships/tags" Target="../tags/tag220.xml"/><Relationship Id="rId32" Type="http://schemas.openxmlformats.org/officeDocument/2006/relationships/tags" Target="../tags/tag228.xml"/><Relationship Id="rId37" Type="http://schemas.openxmlformats.org/officeDocument/2006/relationships/tags" Target="../tags/tag233.xml"/><Relationship Id="rId40" Type="http://schemas.openxmlformats.org/officeDocument/2006/relationships/tags" Target="../tags/tag236.xml"/><Relationship Id="rId45" Type="http://schemas.openxmlformats.org/officeDocument/2006/relationships/tags" Target="../tags/tag241.xml"/><Relationship Id="rId53" Type="http://schemas.openxmlformats.org/officeDocument/2006/relationships/chart" Target="../charts/chart8.xml"/><Relationship Id="rId58" Type="http://schemas.openxmlformats.org/officeDocument/2006/relationships/hyperlink" Target="https://business.columbia.edu/faculty/people/gernot-wagner" TargetMode="External"/><Relationship Id="rId5" Type="http://schemas.openxmlformats.org/officeDocument/2006/relationships/tags" Target="../tags/tag201.xml"/><Relationship Id="rId19" Type="http://schemas.openxmlformats.org/officeDocument/2006/relationships/tags" Target="../tags/tag215.xml"/><Relationship Id="rId4" Type="http://schemas.openxmlformats.org/officeDocument/2006/relationships/tags" Target="../tags/tag200.xml"/><Relationship Id="rId9" Type="http://schemas.openxmlformats.org/officeDocument/2006/relationships/tags" Target="../tags/tag205.xml"/><Relationship Id="rId14" Type="http://schemas.openxmlformats.org/officeDocument/2006/relationships/tags" Target="../tags/tag210.xml"/><Relationship Id="rId22" Type="http://schemas.openxmlformats.org/officeDocument/2006/relationships/tags" Target="../tags/tag218.xml"/><Relationship Id="rId27" Type="http://schemas.openxmlformats.org/officeDocument/2006/relationships/tags" Target="../tags/tag223.xml"/><Relationship Id="rId30" Type="http://schemas.openxmlformats.org/officeDocument/2006/relationships/tags" Target="../tags/tag226.xml"/><Relationship Id="rId35" Type="http://schemas.openxmlformats.org/officeDocument/2006/relationships/tags" Target="../tags/tag231.xml"/><Relationship Id="rId43" Type="http://schemas.openxmlformats.org/officeDocument/2006/relationships/tags" Target="../tags/tag239.xml"/><Relationship Id="rId48" Type="http://schemas.openxmlformats.org/officeDocument/2006/relationships/tags" Target="../tags/tag244.xml"/><Relationship Id="rId56" Type="http://schemas.openxmlformats.org/officeDocument/2006/relationships/hyperlink" Target="https://www.iea.org/data-and-statistics/charts/evolution-of-nuclear-power-generation-by-region-1972-2026" TargetMode="External"/><Relationship Id="rId8" Type="http://schemas.openxmlformats.org/officeDocument/2006/relationships/tags" Target="../tags/tag204.xml"/><Relationship Id="rId51" Type="http://schemas.openxmlformats.org/officeDocument/2006/relationships/oleObject" Target="../embeddings/oleObject15.bin"/><Relationship Id="rId3" Type="http://schemas.openxmlformats.org/officeDocument/2006/relationships/tags" Target="../tags/tag199.xml"/><Relationship Id="rId12" Type="http://schemas.openxmlformats.org/officeDocument/2006/relationships/tags" Target="../tags/tag208.xml"/><Relationship Id="rId17" Type="http://schemas.openxmlformats.org/officeDocument/2006/relationships/tags" Target="../tags/tag213.xml"/><Relationship Id="rId25" Type="http://schemas.openxmlformats.org/officeDocument/2006/relationships/tags" Target="../tags/tag221.xml"/><Relationship Id="rId33" Type="http://schemas.openxmlformats.org/officeDocument/2006/relationships/tags" Target="../tags/tag229.xml"/><Relationship Id="rId38" Type="http://schemas.openxmlformats.org/officeDocument/2006/relationships/tags" Target="../tags/tag234.xml"/><Relationship Id="rId46" Type="http://schemas.openxmlformats.org/officeDocument/2006/relationships/tags" Target="../tags/tag242.xml"/><Relationship Id="rId59" Type="http://schemas.openxmlformats.org/officeDocument/2006/relationships/hyperlink" Target="https://business.columbia.edu/insights/climate/cki" TargetMode="External"/><Relationship Id="rId20" Type="http://schemas.openxmlformats.org/officeDocument/2006/relationships/tags" Target="../tags/tag216.xml"/><Relationship Id="rId41" Type="http://schemas.openxmlformats.org/officeDocument/2006/relationships/tags" Target="../tags/tag237.xml"/><Relationship Id="rId54" Type="http://schemas.openxmlformats.org/officeDocument/2006/relationships/hyperlink" Target="https://www.energy.gov/eere/solar/federal-solar-tax-credits-businesses#:~:text=Solar%20systems%20that%20are%20placed,)%5B5%5D%20in%20size." TargetMode="External"/><Relationship Id="rId1" Type="http://schemas.openxmlformats.org/officeDocument/2006/relationships/tags" Target="../tags/tag197.xml"/><Relationship Id="rId6" Type="http://schemas.openxmlformats.org/officeDocument/2006/relationships/tags" Target="../tags/tag202.xml"/><Relationship Id="rId15" Type="http://schemas.openxmlformats.org/officeDocument/2006/relationships/tags" Target="../tags/tag211.xml"/><Relationship Id="rId23" Type="http://schemas.openxmlformats.org/officeDocument/2006/relationships/tags" Target="../tags/tag219.xml"/><Relationship Id="rId28" Type="http://schemas.openxmlformats.org/officeDocument/2006/relationships/tags" Target="../tags/tag224.xml"/><Relationship Id="rId36" Type="http://schemas.openxmlformats.org/officeDocument/2006/relationships/tags" Target="../tags/tag232.xml"/><Relationship Id="rId49" Type="http://schemas.openxmlformats.org/officeDocument/2006/relationships/slideLayout" Target="../slideLayouts/slideLayout7.xml"/><Relationship Id="rId57" Type="http://schemas.openxmlformats.org/officeDocument/2006/relationships/hyperlink" Target="https://www.iaea.org/sites/default/files/26404794246.pdf" TargetMode="External"/><Relationship Id="rId10" Type="http://schemas.openxmlformats.org/officeDocument/2006/relationships/tags" Target="../tags/tag206.xml"/><Relationship Id="rId31" Type="http://schemas.openxmlformats.org/officeDocument/2006/relationships/tags" Target="../tags/tag227.xml"/><Relationship Id="rId44" Type="http://schemas.openxmlformats.org/officeDocument/2006/relationships/tags" Target="../tags/tag240.xml"/><Relationship Id="rId52" Type="http://schemas.openxmlformats.org/officeDocument/2006/relationships/image" Target="../media/image15.emf"/></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8373C9B1-D482-A9EE-B213-50BDA6EC6008}"/>
              </a:ext>
              <a:ext uri="{C183D7F6-B498-43B3-948B-1728B52AA6E4}">
                <adec:decorative xmlns:adec="http://schemas.microsoft.com/office/drawing/2017/decorative" val="0"/>
              </a:ext>
            </a:extLst>
          </p:cNvPr>
          <p:cNvGraphicFramePr>
            <a:graphicFrameLocks noChangeAspect="1"/>
          </p:cNvGraphicFramePr>
          <p:nvPr>
            <p:custDataLst>
              <p:tags r:id="rId2"/>
            </p:custDataLst>
            <p:extLst>
              <p:ext uri="{D42A27DB-BD31-4B8C-83A1-F6EECF244321}">
                <p14:modId xmlns:p14="http://schemas.microsoft.com/office/powerpoint/2010/main" val="263446562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503" imgH="503" progId="TCLayout.ActiveDocument.1">
                  <p:embed/>
                </p:oleObj>
              </mc:Choice>
              <mc:Fallback>
                <p:oleObj name="think-cell Slide" r:id="rId5" imgW="503" imgH="503" progId="TCLayout.ActiveDocument.1">
                  <p:embed/>
                  <p:pic>
                    <p:nvPicPr>
                      <p:cNvPr id="7" name="think-cell data - do not delete" hidden="1">
                        <a:extLst>
                          <a:ext uri="{FF2B5EF4-FFF2-40B4-BE49-F238E27FC236}">
                            <a16:creationId xmlns:a16="http://schemas.microsoft.com/office/drawing/2014/main" id="{8373C9B1-D482-A9EE-B213-50BDA6EC6008}"/>
                          </a:ext>
                          <a:ext uri="{C183D7F6-B498-43B3-948B-1728B52AA6E4}">
                            <adec:decorative xmlns:adec="http://schemas.microsoft.com/office/drawing/2017/decorative" val="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362A7501-57ED-42A1-A874-B8B05F13756E}"/>
              </a:ext>
            </a:extLst>
          </p:cNvPr>
          <p:cNvSpPr>
            <a:spLocks noGrp="1"/>
          </p:cNvSpPr>
          <p:nvPr>
            <p:ph type="title"/>
          </p:nvPr>
        </p:nvSpPr>
        <p:spPr/>
        <p:txBody>
          <a:bodyPr vert="horz">
            <a:normAutofit/>
          </a:bodyPr>
          <a:lstStyle/>
          <a:p>
            <a:pPr>
              <a:lnSpc>
                <a:spcPts val="5000"/>
              </a:lnSpc>
              <a:spcBef>
                <a:spcPts val="600"/>
              </a:spcBef>
            </a:pPr>
            <a:r>
              <a:rPr lang="en-US" sz="4800"/>
              <a:t>Reenergizing Nuclear</a:t>
            </a:r>
          </a:p>
        </p:txBody>
      </p:sp>
      <p:sp>
        <p:nvSpPr>
          <p:cNvPr id="3" name="Text Placeholder 2">
            <a:extLst>
              <a:ext uri="{FF2B5EF4-FFF2-40B4-BE49-F238E27FC236}">
                <a16:creationId xmlns:a16="http://schemas.microsoft.com/office/drawing/2014/main" id="{BF6853DA-26B4-912B-BDE2-31A8244F8A97}"/>
              </a:ext>
            </a:extLst>
          </p:cNvPr>
          <p:cNvSpPr>
            <a:spLocks noGrp="1"/>
          </p:cNvSpPr>
          <p:nvPr>
            <p:ph type="body" sz="quarter" idx="10"/>
          </p:nvPr>
        </p:nvSpPr>
        <p:spPr/>
        <p:txBody>
          <a:bodyPr vert="horz" lIns="0" tIns="45720" rIns="91440" bIns="45720" rtlCol="0" anchor="t">
            <a:normAutofit fontScale="85000" lnSpcReduction="10000"/>
          </a:bodyPr>
          <a:lstStyle/>
          <a:p>
            <a:r>
              <a:rPr lang="en-US">
                <a:latin typeface="Arial"/>
                <a:cs typeface="Arial"/>
              </a:rPr>
              <a:t>Quint </a:t>
            </a:r>
            <a:r>
              <a:rPr lang="en-US" err="1">
                <a:latin typeface="Arial"/>
                <a:cs typeface="Arial"/>
              </a:rPr>
              <a:t>Houwink</a:t>
            </a:r>
            <a:r>
              <a:rPr lang="en-US">
                <a:latin typeface="Arial"/>
                <a:cs typeface="Arial"/>
              </a:rPr>
              <a:t>, Adele Teh, Hinako Arai, Vedant Bhansali, </a:t>
            </a:r>
            <a:r>
              <a:rPr lang="en-US"/>
              <a:t>Khande-Jaé Fisher, </a:t>
            </a:r>
            <a:r>
              <a:rPr lang="en-US">
                <a:latin typeface="Arial"/>
                <a:cs typeface="Arial"/>
              </a:rPr>
              <a:t>Brenda Rain, Christian </a:t>
            </a:r>
            <a:r>
              <a:rPr lang="en-US" err="1">
                <a:latin typeface="Arial"/>
                <a:cs typeface="Arial"/>
              </a:rPr>
              <a:t>Sandjaja</a:t>
            </a:r>
            <a:r>
              <a:rPr lang="en-US">
                <a:latin typeface="Arial"/>
                <a:cs typeface="Arial"/>
              </a:rPr>
              <a:t>, Clara Zibell, Isabel Hoyos, </a:t>
            </a:r>
            <a:r>
              <a:rPr lang="en-US" err="1">
                <a:latin typeface="Arial"/>
                <a:cs typeface="Arial"/>
              </a:rPr>
              <a:t>Hyae</a:t>
            </a:r>
            <a:r>
              <a:rPr lang="en-US">
                <a:latin typeface="Arial"/>
                <a:cs typeface="Arial"/>
              </a:rPr>
              <a:t> Ryung Kim, and Gernot Wagner</a:t>
            </a:r>
          </a:p>
        </p:txBody>
      </p:sp>
      <p:sp>
        <p:nvSpPr>
          <p:cNvPr id="5" name="Text Placeholder 2">
            <a:extLst>
              <a:ext uri="{FF2B5EF4-FFF2-40B4-BE49-F238E27FC236}">
                <a16:creationId xmlns:a16="http://schemas.microsoft.com/office/drawing/2014/main" id="{BF6853DA-26B4-912B-BDE2-31A8244F8A97}"/>
              </a:ext>
            </a:extLst>
          </p:cNvPr>
          <p:cNvSpPr>
            <a:spLocks noGrp="1"/>
          </p:cNvSpPr>
          <p:nvPr>
            <p:ph type="body" sz="quarter" idx="11"/>
          </p:nvPr>
        </p:nvSpPr>
        <p:spPr>
          <a:xfrm>
            <a:off x="5280951" y="494787"/>
            <a:ext cx="6432630" cy="1181301"/>
          </a:xfrm>
        </p:spPr>
        <p:txBody>
          <a:bodyPr vert="horz" lIns="0" tIns="45720" rIns="91440" bIns="45720" rtlCol="0" anchor="t">
            <a:normAutofit/>
          </a:bodyPr>
          <a:lstStyle/>
          <a:p>
            <a:pPr algn="l"/>
            <a:r>
              <a:rPr lang="en-US" dirty="0">
                <a:latin typeface="Arial"/>
                <a:cs typeface="Arial"/>
              </a:rPr>
              <a:t>23 September 2025</a:t>
            </a:r>
          </a:p>
        </p:txBody>
      </p:sp>
    </p:spTree>
    <p:custDataLst>
      <p:tags r:id="rId1"/>
    </p:custDataLst>
    <p:extLst>
      <p:ext uri="{BB962C8B-B14F-4D97-AF65-F5344CB8AC3E}">
        <p14:creationId xmlns:p14="http://schemas.microsoft.com/office/powerpoint/2010/main" val="266786476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249EBED-1E63-BE6F-EFB3-1EB335ECABE1}"/>
            </a:ext>
          </a:extLst>
        </p:cNvPr>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6E2721FC-0AAB-7CE0-484F-F261A6059C88}"/>
              </a:ext>
            </a:extLst>
          </p:cNvPr>
          <p:cNvGraphicFramePr>
            <a:graphicFrameLocks noChangeAspect="1"/>
          </p:cNvGraphicFramePr>
          <p:nvPr>
            <p:custDataLst>
              <p:tags r:id="rId2"/>
            </p:custDataLst>
            <p:extLst>
              <p:ext uri="{D42A27DB-BD31-4B8C-83A1-F6EECF244321}">
                <p14:modId xmlns:p14="http://schemas.microsoft.com/office/powerpoint/2010/main" val="314670225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2" imgW="592" imgH="591" progId="TCLayout.ActiveDocument.1">
                  <p:embed/>
                </p:oleObj>
              </mc:Choice>
              <mc:Fallback>
                <p:oleObj name="think-cell Slide" r:id="rId92" imgW="592" imgH="591" progId="TCLayout.ActiveDocument.1">
                  <p:embed/>
                  <p:pic>
                    <p:nvPicPr>
                      <p:cNvPr id="7" name="think-cell data - do not delete" hidden="1">
                        <a:extLst>
                          <a:ext uri="{FF2B5EF4-FFF2-40B4-BE49-F238E27FC236}">
                            <a16:creationId xmlns:a16="http://schemas.microsoft.com/office/drawing/2014/main" id="{6E2721FC-0AAB-7CE0-484F-F261A6059C88}"/>
                          </a:ext>
                        </a:extLst>
                      </p:cNvPr>
                      <p:cNvPicPr/>
                      <p:nvPr/>
                    </p:nvPicPr>
                    <p:blipFill>
                      <a:blip r:embed="rId93"/>
                      <a:stretch>
                        <a:fillRect/>
                      </a:stretch>
                    </p:blipFill>
                    <p:spPr>
                      <a:xfrm>
                        <a:off x="1588" y="1588"/>
                        <a:ext cx="1588" cy="1588"/>
                      </a:xfrm>
                      <a:prstGeom prst="rect">
                        <a:avLst/>
                      </a:prstGeom>
                    </p:spPr>
                  </p:pic>
                </p:oleObj>
              </mc:Fallback>
            </mc:AlternateContent>
          </a:graphicData>
        </a:graphic>
      </p:graphicFrame>
      <p:grpSp>
        <p:nvGrpSpPr>
          <p:cNvPr id="52" name="Group 51">
            <a:extLst>
              <a:ext uri="{FF2B5EF4-FFF2-40B4-BE49-F238E27FC236}">
                <a16:creationId xmlns:a16="http://schemas.microsoft.com/office/drawing/2014/main" id="{2BCD4C7A-B06D-129F-6F18-C5F253A2607A}"/>
              </a:ext>
            </a:extLst>
          </p:cNvPr>
          <p:cNvGrpSpPr/>
          <p:nvPr/>
        </p:nvGrpSpPr>
        <p:grpSpPr>
          <a:xfrm>
            <a:off x="3122613" y="1849438"/>
            <a:ext cx="6799263" cy="4114800"/>
            <a:chOff x="3158978" y="1688354"/>
            <a:chExt cx="6798731" cy="4565482"/>
          </a:xfrm>
        </p:grpSpPr>
        <p:sp>
          <p:nvSpPr>
            <p:cNvPr id="652" name="Rectangle 651">
              <a:extLst>
                <a:ext uri="{FF2B5EF4-FFF2-40B4-BE49-F238E27FC236}">
                  <a16:creationId xmlns:a16="http://schemas.microsoft.com/office/drawing/2014/main" id="{302E52DA-CFF0-B14D-1881-7AE4A59233C2}"/>
                </a:ext>
              </a:extLst>
            </p:cNvPr>
            <p:cNvSpPr/>
            <p:nvPr/>
          </p:nvSpPr>
          <p:spPr bwMode="gray">
            <a:xfrm>
              <a:off x="6574429" y="1688354"/>
              <a:ext cx="3383280" cy="4565482"/>
            </a:xfrm>
            <a:prstGeom prst="rect">
              <a:avLst/>
            </a:prstGeom>
            <a:solidFill>
              <a:schemeClr val="accent6">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650" name="Rectangle 649">
              <a:extLst>
                <a:ext uri="{FF2B5EF4-FFF2-40B4-BE49-F238E27FC236}">
                  <a16:creationId xmlns:a16="http://schemas.microsoft.com/office/drawing/2014/main" id="{09333CC7-962B-9DC7-F264-B9D5327CAD7E}"/>
                </a:ext>
              </a:extLst>
            </p:cNvPr>
            <p:cNvSpPr/>
            <p:nvPr/>
          </p:nvSpPr>
          <p:spPr bwMode="gray">
            <a:xfrm>
              <a:off x="3158978" y="1688354"/>
              <a:ext cx="3380984" cy="4565482"/>
            </a:xfrm>
            <a:prstGeom prst="rect">
              <a:avLst/>
            </a:prstGeom>
            <a:solidFill>
              <a:schemeClr val="bg1">
                <a:lumMod val="9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grpSp>
      <p:cxnSp>
        <p:nvCxnSpPr>
          <p:cNvPr id="395" name="btfpColumnHeaderBoxLine223027">
            <a:extLst>
              <a:ext uri="{FF2B5EF4-FFF2-40B4-BE49-F238E27FC236}">
                <a16:creationId xmlns:a16="http://schemas.microsoft.com/office/drawing/2014/main" id="{BDCE31E1-D0AA-8963-9A37-C838A8D725B3}"/>
              </a:ext>
            </a:extLst>
          </p:cNvPr>
          <p:cNvCxnSpPr/>
          <p:nvPr/>
        </p:nvCxnSpPr>
        <p:spPr bwMode="gray">
          <a:xfrm>
            <a:off x="339725" y="4003675"/>
            <a:ext cx="9567863"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6" name="Title 5">
            <a:extLst>
              <a:ext uri="{FF2B5EF4-FFF2-40B4-BE49-F238E27FC236}">
                <a16:creationId xmlns:a16="http://schemas.microsoft.com/office/drawing/2014/main" id="{B3B594A6-32D3-84F0-21B8-226A094B7E6F}"/>
              </a:ext>
            </a:extLst>
          </p:cNvPr>
          <p:cNvSpPr>
            <a:spLocks noGrp="1"/>
          </p:cNvSpPr>
          <p:nvPr>
            <p:ph type="title"/>
          </p:nvPr>
        </p:nvSpPr>
        <p:spPr>
          <a:xfrm>
            <a:off x="330200" y="513158"/>
            <a:ext cx="11531600" cy="882788"/>
          </a:xfrm>
        </p:spPr>
        <p:txBody>
          <a:bodyPr vert="horz">
            <a:noAutofit/>
          </a:bodyPr>
          <a:lstStyle/>
          <a:p>
            <a:r>
              <a:rPr lang="en-US"/>
              <a:t>Nuclear projected to generate 6-11% of global electricity by 2050 and prevent 1 to 3 GT CO</a:t>
            </a:r>
            <a:r>
              <a:rPr lang="en-US" baseline="-25000"/>
              <a:t>2</a:t>
            </a:r>
            <a:r>
              <a:rPr lang="en-US"/>
              <a:t> annually until 2050</a:t>
            </a:r>
          </a:p>
        </p:txBody>
      </p:sp>
      <p:sp>
        <p:nvSpPr>
          <p:cNvPr id="32" name="btfpNotesBox368131">
            <a:hlinkClick r:id="rId94"/>
            <a:extLst>
              <a:ext uri="{FF2B5EF4-FFF2-40B4-BE49-F238E27FC236}">
                <a16:creationId xmlns:a16="http://schemas.microsoft.com/office/drawing/2014/main" id="{1D9AED3B-5E9D-DF11-330A-DB7012381B16}"/>
              </a:ext>
            </a:extLst>
          </p:cNvPr>
          <p:cNvSpPr txBox="1"/>
          <p:nvPr>
            <p:custDataLst>
              <p:tags r:id="rId3"/>
            </p:custDataLst>
          </p:nvPr>
        </p:nvSpPr>
        <p:spPr bwMode="gray">
          <a:xfrm>
            <a:off x="330200" y="6309360"/>
            <a:ext cx="9468708" cy="492443"/>
          </a:xfrm>
          <a:prstGeom prst="rect">
            <a:avLst/>
          </a:prstGeom>
          <a:noFill/>
        </p:spPr>
        <p:txBody>
          <a:bodyPr vert="horz" wrap="square" lIns="0" tIns="0" rIns="0" bIns="0" rtlCol="0" anchor="b">
            <a:spAutoFit/>
          </a:bodyPr>
          <a:lstStyle/>
          <a:p>
            <a:pPr defTabSz="711200">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 Assumes average grid carbon intensity per region</a:t>
            </a:r>
            <a:r>
              <a:rPr lang="en-US" sz="800" dirty="0">
                <a:solidFill>
                  <a:srgbClr val="000000"/>
                </a:solidFill>
                <a:latin typeface="Arial"/>
              </a:rPr>
              <a:t> in 2024</a:t>
            </a:r>
            <a:r>
              <a:rPr kumimoji="0" lang="en-US" sz="800" b="0" i="0" u="none" strike="noStrike" kern="1200" cap="none" spc="0" normalizeH="0" baseline="0" noProof="0" dirty="0">
                <a:ln>
                  <a:noFill/>
                </a:ln>
                <a:solidFill>
                  <a:srgbClr val="000000"/>
                </a:solidFill>
                <a:effectLst/>
                <a:uLnTx/>
                <a:uFillTx/>
                <a:latin typeface="Arial"/>
                <a:ea typeface="+mn-ea"/>
                <a:cs typeface="+mn-cs"/>
              </a:rPr>
              <a:t>. As the average includes nuclear, the actual emissions prevented will be slightly higher until 2030 and lower after 2030 as renewables grow.</a:t>
            </a:r>
          </a:p>
          <a:p>
            <a:pPr defTabSz="711200">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IAEA,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95"/>
              </a:rPr>
              <a:t>Climate Change and Nuclear Power</a:t>
            </a:r>
            <a:r>
              <a:rPr kumimoji="0" lang="en-US" sz="800" b="0" i="0" u="none" strike="noStrike" kern="1200" cap="none" spc="0" normalizeH="0" baseline="0" noProof="0" dirty="0">
                <a:ln>
                  <a:noFill/>
                </a:ln>
                <a:solidFill>
                  <a:srgbClr val="000000"/>
                </a:solidFill>
                <a:effectLst/>
                <a:uLnTx/>
                <a:uFillTx/>
                <a:latin typeface="Arial"/>
                <a:ea typeface="+mn-ea"/>
                <a:cs typeface="+mn-cs"/>
              </a:rPr>
              <a:t> (2022); </a:t>
            </a:r>
            <a:r>
              <a:rPr kumimoji="0" lang="en-US" sz="800" b="0" i="0" u="none" strike="noStrike" kern="1200" cap="none" spc="0" normalizeH="0" baseline="0" noProof="0" dirty="0" err="1">
                <a:ln>
                  <a:noFill/>
                </a:ln>
                <a:solidFill>
                  <a:srgbClr val="000000"/>
                </a:solidFill>
                <a:effectLst/>
                <a:uLnTx/>
                <a:uFillTx/>
                <a:latin typeface="Arial"/>
                <a:ea typeface="+mn-ea"/>
                <a:cs typeface="+mn-cs"/>
              </a:rPr>
              <a:t>Enerdata</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96"/>
              </a:rPr>
              <a:t>Total electricity generation</a:t>
            </a:r>
            <a:r>
              <a:rPr kumimoji="0" lang="en-US" sz="800" b="0" i="0" u="none" strike="noStrike" kern="1200" cap="none" spc="0" normalizeH="0" baseline="0" noProof="0" dirty="0">
                <a:ln>
                  <a:noFill/>
                </a:ln>
                <a:solidFill>
                  <a:srgbClr val="000000"/>
                </a:solidFill>
                <a:effectLst/>
                <a:uLnTx/>
                <a:uFillTx/>
                <a:latin typeface="Arial"/>
                <a:ea typeface="+mn-ea"/>
                <a:cs typeface="+mn-cs"/>
              </a:rPr>
              <a:t> (2024); IAEA,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97"/>
              </a:rPr>
              <a:t>Energy, Electricity and Nuclear Power Estimates for the Period up to 2050</a:t>
            </a:r>
            <a:r>
              <a:rPr kumimoji="0" lang="en-US" sz="800" b="0" i="0" u="none" strike="noStrike" kern="1200" cap="none" spc="0" normalizeH="0" baseline="0" noProof="0" dirty="0">
                <a:ln>
                  <a:noFill/>
                </a:ln>
                <a:solidFill>
                  <a:srgbClr val="000000"/>
                </a:solidFill>
                <a:effectLst/>
                <a:uLnTx/>
                <a:uFillTx/>
                <a:latin typeface="Arial"/>
                <a:ea typeface="+mn-ea"/>
                <a:cs typeface="+mn-cs"/>
              </a:rPr>
              <a:t> (2024); </a:t>
            </a:r>
            <a:br>
              <a:rPr kumimoji="0" lang="en-US" sz="800" b="0" i="0" u="none" strike="noStrike" kern="1200" cap="none" spc="0" normalizeH="0" baseline="0" noProof="0" dirty="0">
                <a:ln>
                  <a:noFill/>
                </a:ln>
                <a:solidFill>
                  <a:srgbClr val="000000"/>
                </a:solidFill>
                <a:effectLst/>
                <a:uLnTx/>
                <a:uFillTx/>
                <a:latin typeface="Arial"/>
                <a:ea typeface="+mn-ea"/>
                <a:cs typeface="+mn-cs"/>
              </a:rPr>
            </a:br>
            <a:r>
              <a:rPr kumimoji="0" lang="en-US" sz="800" b="0" i="0" u="none" strike="noStrike" kern="1200" cap="none" spc="0" normalizeH="0" baseline="0" noProof="0" dirty="0" err="1">
                <a:ln>
                  <a:noFill/>
                </a:ln>
                <a:solidFill>
                  <a:srgbClr val="000000"/>
                </a:solidFill>
                <a:effectLst/>
                <a:uLnTx/>
                <a:uFillTx/>
                <a:latin typeface="Arial"/>
                <a:ea typeface="+mn-ea"/>
                <a:cs typeface="+mn-cs"/>
              </a:rPr>
              <a:t>Eneroutlook</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98"/>
              </a:rPr>
              <a:t>CO2 intensity of electricity generation</a:t>
            </a:r>
            <a:r>
              <a:rPr lang="en-US" sz="800" dirty="0">
                <a:solidFill>
                  <a:srgbClr val="000000"/>
                </a:solidFill>
                <a:latin typeface="Arial"/>
              </a:rPr>
              <a:t> </a:t>
            </a:r>
            <a:r>
              <a:rPr kumimoji="0" lang="en-US" sz="800" b="0" i="0" u="none" strike="noStrike" kern="1200" cap="none" spc="0" normalizeH="0" baseline="0" noProof="0" dirty="0">
                <a:ln>
                  <a:noFill/>
                </a:ln>
                <a:solidFill>
                  <a:srgbClr val="000000"/>
                </a:solidFill>
                <a:effectLst/>
                <a:uLnTx/>
                <a:uFillTx/>
                <a:latin typeface="Arial"/>
                <a:ea typeface="+mn-ea"/>
                <a:cs typeface="+mn-cs"/>
              </a:rPr>
              <a:t>(2022).</a:t>
            </a:r>
          </a:p>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Quint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99"/>
              </a:rPr>
              <a:t>Gernot Wagner</a:t>
            </a:r>
            <a:r>
              <a:rPr kumimoji="0" lang="en-US" sz="800" b="0" i="0" u="none" strike="noStrike" kern="1200" cap="none" spc="0" normalizeH="0" baseline="0" noProof="0" dirty="0">
                <a:ln>
                  <a:noFill/>
                </a:ln>
                <a:solidFill>
                  <a:srgbClr val="000000"/>
                </a:solidFill>
                <a:effectLst/>
                <a:uLnTx/>
                <a:uFillTx/>
                <a:latin typeface="Arial"/>
                <a:ea typeface="+mn-ea"/>
                <a:cs typeface="+mn-cs"/>
              </a:rPr>
              <a:t>. Share with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00"/>
              </a:rPr>
              <a:t>attribution</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u="none" strike="noStrike" kern="1200" cap="none" spc="0" normalizeH="0" baseline="0" noProof="0" dirty="0">
                <a:ln>
                  <a:noFill/>
                </a:ln>
                <a:solidFill>
                  <a:srgbClr val="000000"/>
                </a:solidFill>
                <a:effectLst/>
                <a:uLnTx/>
                <a:uFillTx/>
                <a:latin typeface="Arial"/>
                <a:ea typeface="+mn-ea"/>
                <a:cs typeface="+mn-cs"/>
              </a:rPr>
              <a:t>et al., </a:t>
            </a:r>
            <a:r>
              <a:rPr kumimoji="0" lang="en-US" sz="800" b="0" i="0" u="none" strike="noStrike" kern="1200" cap="none" spc="0" normalizeH="0" baseline="0" noProof="0" dirty="0">
                <a:ln>
                  <a:noFill/>
                </a:ln>
                <a:solidFill>
                  <a:srgbClr val="000000"/>
                </a:solidFill>
                <a:effectLst/>
                <a:uLnTx/>
                <a:uFillTx/>
                <a:latin typeface="Arial"/>
                <a:ea typeface="+mn-ea"/>
                <a:cs typeface="+mn-cs"/>
              </a:rPr>
              <a:t>"Reenergizing Nuclear" (23 September 2025).</a:t>
            </a:r>
          </a:p>
        </p:txBody>
      </p:sp>
      <p:graphicFrame>
        <p:nvGraphicFramePr>
          <p:cNvPr id="131" name="Chart 130"/>
          <p:cNvGraphicFramePr/>
          <p:nvPr>
            <p:custDataLst>
              <p:tags r:id="rId4"/>
            </p:custDataLst>
            <p:extLst>
              <p:ext uri="{D42A27DB-BD31-4B8C-83A1-F6EECF244321}">
                <p14:modId xmlns:p14="http://schemas.microsoft.com/office/powerpoint/2010/main" val="3316265778"/>
              </p:ext>
            </p:extLst>
          </p:nvPr>
        </p:nvGraphicFramePr>
        <p:xfrm>
          <a:off x="1890713" y="2398713"/>
          <a:ext cx="8099425" cy="1844675"/>
        </p:xfrm>
        <a:graphic>
          <a:graphicData uri="http://schemas.openxmlformats.org/drawingml/2006/chart">
            <c:chart xmlns:c="http://schemas.openxmlformats.org/drawingml/2006/chart" xmlns:r="http://schemas.openxmlformats.org/officeDocument/2006/relationships" r:id="rId101"/>
          </a:graphicData>
        </a:graphic>
      </p:graphicFrame>
      <p:cxnSp>
        <p:nvCxnSpPr>
          <p:cNvPr id="20" name="Straight Connector 19">
            <a:extLst>
              <a:ext uri="{FF2B5EF4-FFF2-40B4-BE49-F238E27FC236}">
                <a16:creationId xmlns:a16="http://schemas.microsoft.com/office/drawing/2014/main" id="{90C61F4A-B296-9690-80AC-F77A86314196}"/>
              </a:ext>
            </a:extLst>
          </p:cNvPr>
          <p:cNvCxnSpPr/>
          <p:nvPr>
            <p:custDataLst>
              <p:tags r:id="rId5"/>
            </p:custDataLst>
          </p:nvPr>
        </p:nvCxnSpPr>
        <p:spPr bwMode="auto">
          <a:xfrm flipH="1">
            <a:off x="4402138" y="2878138"/>
            <a:ext cx="111125" cy="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26" name="Straight Connector 25">
            <a:extLst>
              <a:ext uri="{FF2B5EF4-FFF2-40B4-BE49-F238E27FC236}">
                <a16:creationId xmlns:a16="http://schemas.microsoft.com/office/drawing/2014/main" id="{B1240351-57F1-3ED5-69BD-FCC508B105AE}"/>
              </a:ext>
            </a:extLst>
          </p:cNvPr>
          <p:cNvCxnSpPr/>
          <p:nvPr>
            <p:custDataLst>
              <p:tags r:id="rId6"/>
            </p:custDataLst>
          </p:nvPr>
        </p:nvCxnSpPr>
        <p:spPr bwMode="auto">
          <a:xfrm>
            <a:off x="4402138" y="2878138"/>
            <a:ext cx="0" cy="669925"/>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8" name="Straight Connector 17">
            <a:extLst>
              <a:ext uri="{FF2B5EF4-FFF2-40B4-BE49-F238E27FC236}">
                <a16:creationId xmlns:a16="http://schemas.microsoft.com/office/drawing/2014/main" id="{5ABEF123-EDF6-2F93-0CE4-348F4F49CE7E}"/>
              </a:ext>
            </a:extLst>
          </p:cNvPr>
          <p:cNvCxnSpPr/>
          <p:nvPr>
            <p:custDataLst>
              <p:tags r:id="rId7"/>
            </p:custDataLst>
          </p:nvPr>
        </p:nvCxnSpPr>
        <p:spPr bwMode="auto">
          <a:xfrm flipH="1">
            <a:off x="4491038" y="3046413"/>
            <a:ext cx="22225" cy="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9" name="Straight Connector 18">
            <a:extLst>
              <a:ext uri="{FF2B5EF4-FFF2-40B4-BE49-F238E27FC236}">
                <a16:creationId xmlns:a16="http://schemas.microsoft.com/office/drawing/2014/main" id="{73C996D3-4198-CBD7-B80F-9DF6E39A508E}"/>
              </a:ext>
            </a:extLst>
          </p:cNvPr>
          <p:cNvCxnSpPr/>
          <p:nvPr>
            <p:custDataLst>
              <p:tags r:id="rId8"/>
            </p:custDataLst>
          </p:nvPr>
        </p:nvCxnSpPr>
        <p:spPr bwMode="auto">
          <a:xfrm>
            <a:off x="4491038" y="3046413"/>
            <a:ext cx="0" cy="576263"/>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6" name="Straight Connector 15">
            <a:extLst>
              <a:ext uri="{FF2B5EF4-FFF2-40B4-BE49-F238E27FC236}">
                <a16:creationId xmlns:a16="http://schemas.microsoft.com/office/drawing/2014/main" id="{F45D4FC9-65F3-6125-77A8-AEBE3A88C036}"/>
              </a:ext>
            </a:extLst>
          </p:cNvPr>
          <p:cNvCxnSpPr/>
          <p:nvPr>
            <p:custDataLst>
              <p:tags r:id="rId9"/>
            </p:custDataLst>
          </p:nvPr>
        </p:nvCxnSpPr>
        <p:spPr bwMode="auto">
          <a:xfrm>
            <a:off x="4579938" y="3298825"/>
            <a:ext cx="0" cy="38735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4" name="Straight Connector 3"/>
          <p:cNvCxnSpPr/>
          <p:nvPr>
            <p:custDataLst>
              <p:tags r:id="rId10"/>
            </p:custDataLst>
          </p:nvPr>
        </p:nvCxnSpPr>
        <p:spPr bwMode="auto">
          <a:xfrm>
            <a:off x="2374900" y="3457575"/>
            <a:ext cx="0" cy="136525"/>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 name="Straight Connector 4"/>
          <p:cNvCxnSpPr/>
          <p:nvPr>
            <p:custDataLst>
              <p:tags r:id="rId11"/>
            </p:custDataLst>
          </p:nvPr>
        </p:nvCxnSpPr>
        <p:spPr bwMode="auto">
          <a:xfrm>
            <a:off x="2511425" y="3205163"/>
            <a:ext cx="192088" cy="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27" name="Straight Connector 26"/>
          <p:cNvCxnSpPr/>
          <p:nvPr>
            <p:custDataLst>
              <p:tags r:id="rId12"/>
            </p:custDataLst>
          </p:nvPr>
        </p:nvCxnSpPr>
        <p:spPr bwMode="auto">
          <a:xfrm>
            <a:off x="2703513" y="3205163"/>
            <a:ext cx="0" cy="319088"/>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218" name="Text Placeholder 10">
            <a:extLst>
              <a:ext uri="{FF2B5EF4-FFF2-40B4-BE49-F238E27FC236}">
                <a16:creationId xmlns:a16="http://schemas.microsoft.com/office/drawing/2014/main" id="{115DFB91-512B-3844-A114-92FBEDCA92F2}"/>
              </a:ext>
            </a:extLst>
          </p:cNvPr>
          <p:cNvSpPr>
            <a:spLocks noGrp="1"/>
          </p:cNvSpPr>
          <p:nvPr>
            <p:custDataLst>
              <p:tags r:id="rId13"/>
            </p:custDataLst>
          </p:nvPr>
        </p:nvSpPr>
        <p:spPr bwMode="gray">
          <a:xfrm>
            <a:off x="3289300" y="3619500"/>
            <a:ext cx="274638" cy="168275"/>
          </a:xfrm>
          <a:prstGeom prst="rect">
            <a:avLst/>
          </a:prstGeom>
          <a:solidFill>
            <a:schemeClr val="accent4"/>
          </a:solidFill>
          <a:ln>
            <a:noFill/>
          </a:ln>
          <a:effectLst/>
        </p:spPr>
        <p:txBody>
          <a:bodyPr vert="horz" wrap="none" lIns="20638" tIns="0" rIns="2063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D1886254-AE4C-4D51-89B1-D63BCB3068CF}" type="datetime'''''''''4''''''''''6''''''''''''''''''''0'''''''''''">
              <a:rPr lang="en-US" altLang="en-US" sz="1100" smtClean="0">
                <a:solidFill>
                  <a:schemeClr val="bg1"/>
                </a:solidFill>
                <a:effectLst/>
              </a:rPr>
              <a:pPr marL="0" lvl="0" indent="0" algn="ctr">
                <a:spcBef>
                  <a:spcPct val="0"/>
                </a:spcBef>
                <a:spcAft>
                  <a:spcPct val="0"/>
                </a:spcAft>
                <a:buNone/>
              </a:pPr>
              <a:t>460</a:t>
            </a:fld>
            <a:endParaRPr lang="en-US" sz="1100">
              <a:solidFill>
                <a:schemeClr val="bg1"/>
              </a:solidFill>
            </a:endParaRPr>
          </a:p>
        </p:txBody>
      </p:sp>
      <p:sp>
        <p:nvSpPr>
          <p:cNvPr id="12" name="Text Placeholder 10">
            <a:extLst>
              <a:ext uri="{FF2B5EF4-FFF2-40B4-BE49-F238E27FC236}">
                <a16:creationId xmlns:a16="http://schemas.microsoft.com/office/drawing/2014/main" id="{115DFB91-512B-3844-A114-92FBEDCA92F2}"/>
              </a:ext>
            </a:extLst>
          </p:cNvPr>
          <p:cNvSpPr>
            <a:spLocks noGrp="1"/>
          </p:cNvSpPr>
          <p:nvPr>
            <p:custDataLst>
              <p:tags r:id="rId14"/>
            </p:custDataLst>
          </p:nvPr>
        </p:nvSpPr>
        <p:spPr bwMode="gray">
          <a:xfrm>
            <a:off x="3289300" y="3854450"/>
            <a:ext cx="274638" cy="168275"/>
          </a:xfrm>
          <a:prstGeom prst="rect">
            <a:avLst/>
          </a:prstGeom>
          <a:solidFill>
            <a:srgbClr val="4C6C9C"/>
          </a:solidFill>
          <a:ln>
            <a:noFill/>
          </a:ln>
          <a:effectLst/>
        </p:spPr>
        <p:txBody>
          <a:bodyPr vert="horz" wrap="none" lIns="20638" tIns="0" rIns="2063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3479DFC9-DF97-42F7-908E-0797802D06CE}" type="datetime'''''6''''6''''''''''''''''''''''''''''''''3'''''">
              <a:rPr lang="en-US" altLang="en-US" sz="1100" smtClean="0">
                <a:solidFill>
                  <a:schemeClr val="bg1"/>
                </a:solidFill>
                <a:effectLst/>
              </a:rPr>
              <a:pPr marL="0" lvl="0" indent="0" algn="ctr">
                <a:spcBef>
                  <a:spcPct val="0"/>
                </a:spcBef>
                <a:spcAft>
                  <a:spcPct val="0"/>
                </a:spcAft>
                <a:buNone/>
              </a:pPr>
              <a:t>663</a:t>
            </a:fld>
            <a:endParaRPr lang="en-US" sz="1100">
              <a:solidFill>
                <a:schemeClr val="bg1"/>
              </a:solidFill>
            </a:endParaRPr>
          </a:p>
        </p:txBody>
      </p:sp>
      <p:sp>
        <p:nvSpPr>
          <p:cNvPr id="164" name="Text Placeholder 10">
            <a:extLst>
              <a:ext uri="{FF2B5EF4-FFF2-40B4-BE49-F238E27FC236}">
                <a16:creationId xmlns:a16="http://schemas.microsoft.com/office/drawing/2014/main" id="{115DFB91-512B-3844-A114-92FBEDCA92F2}"/>
              </a:ext>
            </a:extLst>
          </p:cNvPr>
          <p:cNvSpPr>
            <a:spLocks noGrp="1"/>
          </p:cNvSpPr>
          <p:nvPr>
            <p:custDataLst>
              <p:tags r:id="rId15"/>
            </p:custDataLst>
          </p:nvPr>
        </p:nvSpPr>
        <p:spPr bwMode="gray">
          <a:xfrm>
            <a:off x="6049963" y="3549650"/>
            <a:ext cx="274638" cy="168275"/>
          </a:xfrm>
          <a:prstGeom prst="rect">
            <a:avLst/>
          </a:prstGeom>
          <a:solidFill>
            <a:schemeClr val="accent6"/>
          </a:solidFill>
          <a:ln>
            <a:noFill/>
          </a:ln>
          <a:effectLst/>
        </p:spPr>
        <p:txBody>
          <a:bodyPr vert="horz" wrap="none" lIns="20638" tIns="0" rIns="2063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FBA800D0-064C-414F-B56E-0CBBC11057D5}" type="datetime'''''''''''''''''2''''''3''8'''''''''''''''''''''''''''">
              <a:rPr lang="en-US" altLang="en-US" sz="1100" smtClean="0">
                <a:solidFill>
                  <a:schemeClr val="bg1"/>
                </a:solidFill>
                <a:effectLst/>
              </a:rPr>
              <a:pPr marL="0" lvl="0" indent="0" algn="ctr">
                <a:spcBef>
                  <a:spcPct val="0"/>
                </a:spcBef>
                <a:spcAft>
                  <a:spcPct val="0"/>
                </a:spcAft>
                <a:buNone/>
              </a:pPr>
              <a:t>238</a:t>
            </a:fld>
            <a:endParaRPr lang="en-US" sz="1100">
              <a:solidFill>
                <a:schemeClr val="bg1"/>
              </a:solidFill>
            </a:endParaRPr>
          </a:p>
        </p:txBody>
      </p:sp>
      <p:sp>
        <p:nvSpPr>
          <p:cNvPr id="13" name="Text Placeholder 10">
            <a:extLst>
              <a:ext uri="{FF2B5EF4-FFF2-40B4-BE49-F238E27FC236}">
                <a16:creationId xmlns:a16="http://schemas.microsoft.com/office/drawing/2014/main" id="{115DFB91-512B-3844-A114-92FBEDCA92F2}"/>
              </a:ext>
            </a:extLst>
          </p:cNvPr>
          <p:cNvSpPr>
            <a:spLocks noGrp="1"/>
          </p:cNvSpPr>
          <p:nvPr>
            <p:custDataLst>
              <p:tags r:id="rId16"/>
            </p:custDataLst>
          </p:nvPr>
        </p:nvSpPr>
        <p:spPr bwMode="gray">
          <a:xfrm>
            <a:off x="5556250" y="3624263"/>
            <a:ext cx="274638" cy="168275"/>
          </a:xfrm>
          <a:prstGeom prst="rect">
            <a:avLst/>
          </a:prstGeom>
          <a:solidFill>
            <a:schemeClr val="accent4"/>
          </a:solidFill>
          <a:ln>
            <a:noFill/>
          </a:ln>
          <a:effectLst/>
        </p:spPr>
        <p:txBody>
          <a:bodyPr vert="horz" wrap="none" lIns="20638" tIns="0" rIns="2063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59E5DA98-61EB-4052-A903-A01324CA7BC9}" type="datetime'''''''''6''''''''''''''14'''''''''''''">
              <a:rPr lang="en-US" altLang="en-US" sz="1100" smtClean="0">
                <a:solidFill>
                  <a:schemeClr val="bg1"/>
                </a:solidFill>
                <a:effectLst/>
              </a:rPr>
              <a:pPr marL="0" lvl="0" indent="0" algn="ctr">
                <a:spcBef>
                  <a:spcPct val="0"/>
                </a:spcBef>
                <a:spcAft>
                  <a:spcPct val="0"/>
                </a:spcAft>
                <a:buNone/>
              </a:pPr>
              <a:t>614</a:t>
            </a:fld>
            <a:endParaRPr lang="en-US" sz="1100">
              <a:solidFill>
                <a:schemeClr val="bg1"/>
              </a:solidFill>
            </a:endParaRPr>
          </a:p>
        </p:txBody>
      </p:sp>
      <p:sp>
        <p:nvSpPr>
          <p:cNvPr id="14" name="Text Placeholder 10">
            <a:extLst>
              <a:ext uri="{FF2B5EF4-FFF2-40B4-BE49-F238E27FC236}">
                <a16:creationId xmlns:a16="http://schemas.microsoft.com/office/drawing/2014/main" id="{115DFB91-512B-3844-A114-92FBEDCA92F2}"/>
              </a:ext>
            </a:extLst>
          </p:cNvPr>
          <p:cNvSpPr>
            <a:spLocks noGrp="1"/>
          </p:cNvSpPr>
          <p:nvPr>
            <p:custDataLst>
              <p:tags r:id="rId17"/>
            </p:custDataLst>
          </p:nvPr>
        </p:nvSpPr>
        <p:spPr bwMode="gray">
          <a:xfrm>
            <a:off x="6049963" y="3736975"/>
            <a:ext cx="274638" cy="168275"/>
          </a:xfrm>
          <a:prstGeom prst="rect">
            <a:avLst/>
          </a:prstGeom>
          <a:solidFill>
            <a:schemeClr val="accent1"/>
          </a:solidFill>
          <a:ln>
            <a:noFill/>
          </a:ln>
          <a:effectLst/>
        </p:spPr>
        <p:txBody>
          <a:bodyPr vert="horz" wrap="none" lIns="20638" tIns="0" rIns="2063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033A46CD-BBEC-48B8-9C47-F777A5932E70}" type="datetime'6''''''''''59'''''''">
              <a:rPr lang="en-US" altLang="en-US" sz="1100" smtClean="0">
                <a:solidFill>
                  <a:schemeClr val="bg1"/>
                </a:solidFill>
                <a:effectLst/>
              </a:rPr>
              <a:pPr marL="0" lvl="0" indent="0" algn="ctr">
                <a:spcBef>
                  <a:spcPct val="0"/>
                </a:spcBef>
                <a:spcAft>
                  <a:spcPct val="0"/>
                </a:spcAft>
                <a:buNone/>
              </a:pPr>
              <a:t>659</a:t>
            </a:fld>
            <a:endParaRPr lang="en-US" sz="1100">
              <a:solidFill>
                <a:schemeClr val="bg1"/>
              </a:solidFill>
            </a:endParaRPr>
          </a:p>
        </p:txBody>
      </p:sp>
      <p:sp>
        <p:nvSpPr>
          <p:cNvPr id="15" name="Text Placeholder 10">
            <a:extLst>
              <a:ext uri="{FF2B5EF4-FFF2-40B4-BE49-F238E27FC236}">
                <a16:creationId xmlns:a16="http://schemas.microsoft.com/office/drawing/2014/main" id="{115DFB91-512B-3844-A114-92FBEDCA92F2}"/>
              </a:ext>
            </a:extLst>
          </p:cNvPr>
          <p:cNvSpPr>
            <a:spLocks noGrp="1"/>
          </p:cNvSpPr>
          <p:nvPr>
            <p:custDataLst>
              <p:tags r:id="rId18"/>
            </p:custDataLst>
          </p:nvPr>
        </p:nvSpPr>
        <p:spPr bwMode="gray">
          <a:xfrm>
            <a:off x="5556250" y="3854450"/>
            <a:ext cx="274638" cy="168275"/>
          </a:xfrm>
          <a:prstGeom prst="rect">
            <a:avLst/>
          </a:prstGeom>
          <a:solidFill>
            <a:srgbClr val="4C6C9C"/>
          </a:solidFill>
          <a:ln>
            <a:noFill/>
          </a:ln>
          <a:effectLst/>
        </p:spPr>
        <p:txBody>
          <a:bodyPr vert="horz" wrap="none" lIns="20638" tIns="0" rIns="2063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839AEB71-1F69-40A2-A5E8-2E39182A08CB}" type="datetime'''''''''''''''6''''''''''6''''''''''''''''6'''''''">
              <a:rPr lang="en-US" altLang="en-US" sz="1100" smtClean="0">
                <a:solidFill>
                  <a:schemeClr val="bg1"/>
                </a:solidFill>
                <a:effectLst/>
              </a:rPr>
              <a:pPr marL="0" lvl="0" indent="0" algn="ctr">
                <a:spcBef>
                  <a:spcPct val="0"/>
                </a:spcBef>
                <a:spcAft>
                  <a:spcPct val="0"/>
                </a:spcAft>
                <a:buNone/>
              </a:pPr>
              <a:t>666</a:t>
            </a:fld>
            <a:endParaRPr lang="en-US" sz="1100">
              <a:solidFill>
                <a:schemeClr val="bg1"/>
              </a:solidFill>
            </a:endParaRPr>
          </a:p>
        </p:txBody>
      </p:sp>
      <p:sp>
        <p:nvSpPr>
          <p:cNvPr id="375" name="Text Placeholder 10">
            <a:extLst>
              <a:ext uri="{FF2B5EF4-FFF2-40B4-BE49-F238E27FC236}">
                <a16:creationId xmlns:a16="http://schemas.microsoft.com/office/drawing/2014/main" id="{115DFB91-512B-3844-A114-92FBEDCA92F2}"/>
              </a:ext>
            </a:extLst>
          </p:cNvPr>
          <p:cNvSpPr>
            <a:spLocks noGrp="1"/>
          </p:cNvSpPr>
          <p:nvPr>
            <p:custDataLst>
              <p:tags r:id="rId19"/>
            </p:custDataLst>
          </p:nvPr>
        </p:nvSpPr>
        <p:spPr bwMode="gray">
          <a:xfrm>
            <a:off x="6689725" y="3498850"/>
            <a:ext cx="274638" cy="168275"/>
          </a:xfrm>
          <a:prstGeom prst="rect">
            <a:avLst/>
          </a:prstGeom>
          <a:solidFill>
            <a:schemeClr val="accent2"/>
          </a:solidFill>
          <a:ln>
            <a:noFill/>
          </a:ln>
          <a:effectLst/>
        </p:spPr>
        <p:txBody>
          <a:bodyPr vert="horz" wrap="none" lIns="20638" tIns="0" rIns="2063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1FBD216D-66E2-486C-9D05-60BC42332F25}" type="datetime'''''''''''''''''''5''''''''4''''''''''6'''''''''">
              <a:rPr lang="en-US" altLang="en-US" sz="1100" smtClean="0">
                <a:solidFill>
                  <a:schemeClr val="bg1"/>
                </a:solidFill>
                <a:effectLst/>
              </a:rPr>
              <a:pPr marL="0" lvl="0" indent="0" algn="ctr">
                <a:spcBef>
                  <a:spcPct val="0"/>
                </a:spcBef>
                <a:spcAft>
                  <a:spcPct val="0"/>
                </a:spcAft>
                <a:buNone/>
              </a:pPr>
              <a:t>546</a:t>
            </a:fld>
            <a:endParaRPr lang="en-US" sz="1100">
              <a:solidFill>
                <a:schemeClr val="bg1"/>
              </a:solidFill>
            </a:endParaRPr>
          </a:p>
        </p:txBody>
      </p:sp>
      <p:sp>
        <p:nvSpPr>
          <p:cNvPr id="28" name="Text Placeholder 10">
            <a:extLst>
              <a:ext uri="{FF2B5EF4-FFF2-40B4-BE49-F238E27FC236}">
                <a16:creationId xmlns:a16="http://schemas.microsoft.com/office/drawing/2014/main" id="{115DFB91-512B-3844-A114-92FBEDCA92F2}"/>
              </a:ext>
            </a:extLst>
          </p:cNvPr>
          <p:cNvSpPr>
            <a:spLocks noGrp="1"/>
          </p:cNvSpPr>
          <p:nvPr>
            <p:custDataLst>
              <p:tags r:id="rId20"/>
            </p:custDataLst>
          </p:nvPr>
        </p:nvSpPr>
        <p:spPr bwMode="gray">
          <a:xfrm>
            <a:off x="2155825" y="3602038"/>
            <a:ext cx="274638" cy="168275"/>
          </a:xfrm>
          <a:prstGeom prst="rect">
            <a:avLst/>
          </a:prstGeom>
          <a:solidFill>
            <a:schemeClr val="accent4"/>
          </a:solidFill>
          <a:ln>
            <a:noFill/>
          </a:ln>
          <a:effectLst/>
        </p:spPr>
        <p:txBody>
          <a:bodyPr vert="horz" wrap="none" lIns="20638" tIns="0" rIns="2063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3A0E7378-9B3F-4E45-AC9A-233B9C137417}" type="datetime'''''''''''''''''''''''''''''''''''567'''''''''">
              <a:rPr lang="en-US" altLang="en-US" sz="1100" smtClean="0">
                <a:solidFill>
                  <a:schemeClr val="bg1"/>
                </a:solidFill>
                <a:effectLst/>
              </a:rPr>
              <a:pPr marL="0" lvl="0" indent="0" algn="ctr">
                <a:spcBef>
                  <a:spcPct val="0"/>
                </a:spcBef>
                <a:spcAft>
                  <a:spcPct val="0"/>
                </a:spcAft>
                <a:buNone/>
              </a:pPr>
              <a:t>567</a:t>
            </a:fld>
            <a:endParaRPr lang="en-US" sz="1100">
              <a:solidFill>
                <a:schemeClr val="bg1"/>
              </a:solidFill>
            </a:endParaRPr>
          </a:p>
        </p:txBody>
      </p:sp>
      <p:sp>
        <p:nvSpPr>
          <p:cNvPr id="376" name="Text Placeholder 10">
            <a:extLst>
              <a:ext uri="{FF2B5EF4-FFF2-40B4-BE49-F238E27FC236}">
                <a16:creationId xmlns:a16="http://schemas.microsoft.com/office/drawing/2014/main" id="{115DFB91-512B-3844-A114-92FBEDCA92F2}"/>
              </a:ext>
            </a:extLst>
          </p:cNvPr>
          <p:cNvSpPr>
            <a:spLocks noGrp="1"/>
          </p:cNvSpPr>
          <p:nvPr>
            <p:custDataLst>
              <p:tags r:id="rId21"/>
            </p:custDataLst>
          </p:nvPr>
        </p:nvSpPr>
        <p:spPr bwMode="gray">
          <a:xfrm>
            <a:off x="6689725" y="3609975"/>
            <a:ext cx="274638" cy="168275"/>
          </a:xfrm>
          <a:prstGeom prst="rect">
            <a:avLst/>
          </a:prstGeom>
          <a:solidFill>
            <a:schemeClr val="accent4"/>
          </a:solidFill>
          <a:ln>
            <a:noFill/>
          </a:ln>
          <a:effectLst/>
        </p:spPr>
        <p:txBody>
          <a:bodyPr vert="horz" wrap="none" lIns="20638" tIns="0" rIns="2063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953247A3-C27D-487F-BCD1-C854C6838A32}" type="datetime'''''50''1'''''''''''''''''''''''''''">
              <a:rPr lang="en-US" altLang="en-US" sz="1100" smtClean="0">
                <a:solidFill>
                  <a:schemeClr val="bg1"/>
                </a:solidFill>
                <a:effectLst/>
              </a:rPr>
              <a:pPr marL="0" lvl="0" indent="0" algn="ctr">
                <a:spcBef>
                  <a:spcPct val="0"/>
                </a:spcBef>
                <a:spcAft>
                  <a:spcPct val="0"/>
                </a:spcAft>
                <a:buNone/>
              </a:pPr>
              <a:t>501</a:t>
            </a:fld>
            <a:endParaRPr lang="en-US" sz="1100">
              <a:solidFill>
                <a:schemeClr val="bg1"/>
              </a:solidFill>
            </a:endParaRPr>
          </a:p>
        </p:txBody>
      </p:sp>
      <p:sp>
        <p:nvSpPr>
          <p:cNvPr id="92" name="Text Placeholder 10">
            <a:extLst>
              <a:ext uri="{FF2B5EF4-FFF2-40B4-BE49-F238E27FC236}">
                <a16:creationId xmlns:a16="http://schemas.microsoft.com/office/drawing/2014/main" id="{90145CFF-6388-70B2-BBF6-8E169BA0BDB0}"/>
              </a:ext>
            </a:extLst>
          </p:cNvPr>
          <p:cNvSpPr>
            <a:spLocks noGrp="1"/>
          </p:cNvSpPr>
          <p:nvPr>
            <p:custDataLst>
              <p:tags r:id="rId22"/>
            </p:custDataLst>
          </p:nvPr>
        </p:nvSpPr>
        <p:spPr bwMode="gray">
          <a:xfrm>
            <a:off x="8316913" y="3370263"/>
            <a:ext cx="274638" cy="168275"/>
          </a:xfrm>
          <a:prstGeom prst="rect">
            <a:avLst/>
          </a:prstGeom>
          <a:solidFill>
            <a:schemeClr val="accent6"/>
          </a:solidFill>
          <a:ln>
            <a:noFill/>
          </a:ln>
          <a:effectLst/>
        </p:spPr>
        <p:txBody>
          <a:bodyPr vert="horz" wrap="none" lIns="20638" tIns="0" rIns="2063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9211AB82-0D08-46D2-A991-76AB6B5ADA0E}" type="datetime'''''''''''''''''2''''''''''''''''''''87'''''''''''''''">
              <a:rPr lang="en-US" altLang="en-US" sz="1100" smtClean="0">
                <a:solidFill>
                  <a:schemeClr val="bg1"/>
                </a:solidFill>
                <a:effectLst/>
              </a:rPr>
              <a:pPr marL="0" lvl="0" indent="0" algn="ctr">
                <a:spcBef>
                  <a:spcPct val="0"/>
                </a:spcBef>
                <a:spcAft>
                  <a:spcPct val="0"/>
                </a:spcAft>
                <a:buNone/>
              </a:pPr>
              <a:t>287</a:t>
            </a:fld>
            <a:endParaRPr lang="en-US" sz="1100">
              <a:solidFill>
                <a:schemeClr val="bg1"/>
              </a:solidFill>
            </a:endParaRPr>
          </a:p>
        </p:txBody>
      </p:sp>
      <p:sp>
        <p:nvSpPr>
          <p:cNvPr id="220" name="Text Placeholder 10">
            <a:extLst>
              <a:ext uri="{FF2B5EF4-FFF2-40B4-BE49-F238E27FC236}">
                <a16:creationId xmlns:a16="http://schemas.microsoft.com/office/drawing/2014/main" id="{115DFB91-512B-3844-A114-92FBEDCA92F2}"/>
              </a:ext>
            </a:extLst>
          </p:cNvPr>
          <p:cNvSpPr>
            <a:spLocks noGrp="1"/>
          </p:cNvSpPr>
          <p:nvPr>
            <p:custDataLst>
              <p:tags r:id="rId23"/>
            </p:custDataLst>
          </p:nvPr>
        </p:nvSpPr>
        <p:spPr bwMode="gray">
          <a:xfrm>
            <a:off x="9450388" y="3133725"/>
            <a:ext cx="274638" cy="168275"/>
          </a:xfrm>
          <a:prstGeom prst="rect">
            <a:avLst/>
          </a:prstGeom>
          <a:solidFill>
            <a:schemeClr val="accent6"/>
          </a:solidFill>
          <a:ln>
            <a:noFill/>
          </a:ln>
          <a:effectLst/>
        </p:spPr>
        <p:txBody>
          <a:bodyPr vert="horz" wrap="none" lIns="20638" tIns="0" rIns="2063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2CF256C4-C9EE-4144-BE0B-C6E0C7A1174E}" type="datetime'''''''''''''''''''''''''''''''4''6''''''''5'''''''">
              <a:rPr lang="en-US" altLang="en-US" sz="1100" smtClean="0">
                <a:solidFill>
                  <a:schemeClr val="bg1"/>
                </a:solidFill>
                <a:effectLst/>
              </a:rPr>
              <a:pPr marL="0" lvl="0" indent="0" algn="ctr">
                <a:spcBef>
                  <a:spcPct val="0"/>
                </a:spcBef>
                <a:spcAft>
                  <a:spcPct val="0"/>
                </a:spcAft>
                <a:buNone/>
              </a:pPr>
              <a:t>465</a:t>
            </a:fld>
            <a:endParaRPr lang="en-US" sz="1100">
              <a:solidFill>
                <a:schemeClr val="bg1"/>
              </a:solidFill>
            </a:endParaRPr>
          </a:p>
        </p:txBody>
      </p:sp>
      <p:sp>
        <p:nvSpPr>
          <p:cNvPr id="38" name="Text Placeholder 10">
            <a:extLst>
              <a:ext uri="{FF2B5EF4-FFF2-40B4-BE49-F238E27FC236}">
                <a16:creationId xmlns:a16="http://schemas.microsoft.com/office/drawing/2014/main" id="{AEE2E54C-6C91-3B58-9418-01E11A69CF30}"/>
              </a:ext>
            </a:extLst>
          </p:cNvPr>
          <p:cNvSpPr>
            <a:spLocks noGrp="1"/>
          </p:cNvSpPr>
          <p:nvPr>
            <p:custDataLst>
              <p:tags r:id="rId24"/>
            </p:custDataLst>
          </p:nvPr>
        </p:nvSpPr>
        <p:spPr bwMode="gray">
          <a:xfrm>
            <a:off x="2343150" y="2952750"/>
            <a:ext cx="390525"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AE43B50C-EA70-4558-82F7-576AD2A7B7E9}" type="datetime'''''''''''''''''''2,''''''''9''''15'''''''''">
              <a:rPr lang="en-US" altLang="en-US" sz="1100" smtClean="0"/>
              <a:pPr marL="0" lvl="0" indent="0" algn="ctr">
                <a:spcBef>
                  <a:spcPct val="0"/>
                </a:spcBef>
                <a:spcAft>
                  <a:spcPct val="0"/>
                </a:spcAft>
                <a:buNone/>
              </a:pPr>
              <a:t>2,915</a:t>
            </a:fld>
            <a:endParaRPr lang="en-US" sz="1100"/>
          </a:p>
        </p:txBody>
      </p:sp>
      <p:sp>
        <p:nvSpPr>
          <p:cNvPr id="74" name="Text Placeholder 10">
            <a:extLst>
              <a:ext uri="{FF2B5EF4-FFF2-40B4-BE49-F238E27FC236}">
                <a16:creationId xmlns:a16="http://schemas.microsoft.com/office/drawing/2014/main" id="{9C7F868D-F9CA-621D-40AC-DC10FBDE34C6}"/>
              </a:ext>
            </a:extLst>
          </p:cNvPr>
          <p:cNvSpPr>
            <a:spLocks noGrp="1"/>
          </p:cNvSpPr>
          <p:nvPr>
            <p:custDataLst>
              <p:tags r:id="rId25"/>
            </p:custDataLst>
          </p:nvPr>
        </p:nvSpPr>
        <p:spPr bwMode="gray">
          <a:xfrm>
            <a:off x="3476625" y="3259138"/>
            <a:ext cx="390525"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D2DD8D08-5F09-4FB1-8EF9-00A392A7F0E0}" type="datetime'''''3'',''''''0''''''''''''''''''''''''''''''8''''''''''4'">
              <a:rPr lang="en-US" altLang="en-US" sz="1100" smtClean="0"/>
              <a:pPr marL="0" lvl="0" indent="0" algn="ctr">
                <a:spcBef>
                  <a:spcPct val="0"/>
                </a:spcBef>
                <a:spcAft>
                  <a:spcPct val="0"/>
                </a:spcAft>
                <a:buNone/>
              </a:pPr>
              <a:t>3,084</a:t>
            </a:fld>
            <a:endParaRPr lang="en-US" sz="1100"/>
          </a:p>
        </p:txBody>
      </p:sp>
      <p:sp>
        <p:nvSpPr>
          <p:cNvPr id="75" name="Text Placeholder 10">
            <a:extLst>
              <a:ext uri="{FF2B5EF4-FFF2-40B4-BE49-F238E27FC236}">
                <a16:creationId xmlns:a16="http://schemas.microsoft.com/office/drawing/2014/main" id="{F7F22502-0421-8DC3-D299-BA4052305572}"/>
              </a:ext>
            </a:extLst>
          </p:cNvPr>
          <p:cNvSpPr>
            <a:spLocks noGrp="1"/>
          </p:cNvSpPr>
          <p:nvPr>
            <p:custDataLst>
              <p:tags r:id="rId26"/>
            </p:custDataLst>
          </p:nvPr>
        </p:nvSpPr>
        <p:spPr bwMode="gray">
          <a:xfrm>
            <a:off x="4610100" y="2625725"/>
            <a:ext cx="390525"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51493ECD-8B13-49CD-A733-8DBF9C34DBE5}" type="datetime'3'''''''''',''''8''''''''''''''''''''''1''''''''2'''''''''''">
              <a:rPr lang="en-US" altLang="en-US" sz="1100" smtClean="0"/>
              <a:pPr marL="0" lvl="0" indent="0" algn="ctr">
                <a:spcBef>
                  <a:spcPct val="0"/>
                </a:spcBef>
                <a:spcAft>
                  <a:spcPct val="0"/>
                </a:spcAft>
                <a:buNone/>
              </a:pPr>
              <a:t>3,812</a:t>
            </a:fld>
            <a:endParaRPr lang="en-US" sz="1100"/>
          </a:p>
        </p:txBody>
      </p:sp>
      <p:sp>
        <p:nvSpPr>
          <p:cNvPr id="76" name="Text Placeholder 10">
            <a:extLst>
              <a:ext uri="{FF2B5EF4-FFF2-40B4-BE49-F238E27FC236}">
                <a16:creationId xmlns:a16="http://schemas.microsoft.com/office/drawing/2014/main" id="{9F501C38-6BEC-22C6-3347-120651E7DAA2}"/>
              </a:ext>
            </a:extLst>
          </p:cNvPr>
          <p:cNvSpPr>
            <a:spLocks noGrp="1"/>
          </p:cNvSpPr>
          <p:nvPr>
            <p:custDataLst>
              <p:tags r:id="rId27"/>
            </p:custDataLst>
          </p:nvPr>
        </p:nvSpPr>
        <p:spPr bwMode="gray">
          <a:xfrm>
            <a:off x="5743575" y="3070225"/>
            <a:ext cx="390525"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972942BC-8BEC-480D-97D5-4056F752A900}" type="datetime'''''''''''4'''''''''',1''''''''''''57'''''''''''">
              <a:rPr lang="en-US" altLang="en-US" sz="1100" smtClean="0"/>
              <a:pPr marL="0" lvl="0" indent="0" algn="ctr">
                <a:spcBef>
                  <a:spcPct val="0"/>
                </a:spcBef>
                <a:spcAft>
                  <a:spcPct val="0"/>
                </a:spcAft>
                <a:buNone/>
              </a:pPr>
              <a:t>4,157</a:t>
            </a:fld>
            <a:endParaRPr lang="en-US" sz="1100"/>
          </a:p>
        </p:txBody>
      </p:sp>
      <p:sp>
        <p:nvSpPr>
          <p:cNvPr id="88" name="Text Placeholder 10">
            <a:extLst>
              <a:ext uri="{FF2B5EF4-FFF2-40B4-BE49-F238E27FC236}">
                <a16:creationId xmlns:a16="http://schemas.microsoft.com/office/drawing/2014/main" id="{382DFBB9-0464-EC72-851D-E20EC0CA1A59}"/>
              </a:ext>
            </a:extLst>
          </p:cNvPr>
          <p:cNvSpPr>
            <a:spLocks noGrp="1"/>
          </p:cNvSpPr>
          <p:nvPr>
            <p:custDataLst>
              <p:tags r:id="rId28"/>
            </p:custDataLst>
          </p:nvPr>
        </p:nvSpPr>
        <p:spPr bwMode="gray">
          <a:xfrm>
            <a:off x="6877050" y="3195638"/>
            <a:ext cx="390525"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874F52A8-F7FB-485E-B3AF-0309C8A2D8CF}" type="datetime'''''3'''''''''''',''''''''''''4''''''''43'''''''''''''''">
              <a:rPr lang="en-US" altLang="en-US" sz="1100" smtClean="0"/>
              <a:pPr marL="0" lvl="0" indent="0" algn="ctr">
                <a:spcBef>
                  <a:spcPct val="0"/>
                </a:spcBef>
                <a:spcAft>
                  <a:spcPct val="0"/>
                </a:spcAft>
                <a:buNone/>
              </a:pPr>
              <a:t>3,443</a:t>
            </a:fld>
            <a:endParaRPr lang="en-US" sz="1100"/>
          </a:p>
        </p:txBody>
      </p:sp>
      <p:sp>
        <p:nvSpPr>
          <p:cNvPr id="91" name="Text Placeholder 10">
            <a:extLst>
              <a:ext uri="{FF2B5EF4-FFF2-40B4-BE49-F238E27FC236}">
                <a16:creationId xmlns:a16="http://schemas.microsoft.com/office/drawing/2014/main" id="{79578E44-4B12-FF9A-0F59-E508B4026CE3}"/>
              </a:ext>
            </a:extLst>
          </p:cNvPr>
          <p:cNvSpPr>
            <a:spLocks noGrp="1"/>
          </p:cNvSpPr>
          <p:nvPr>
            <p:custDataLst>
              <p:tags r:id="rId29"/>
            </p:custDataLst>
          </p:nvPr>
        </p:nvSpPr>
        <p:spPr bwMode="gray">
          <a:xfrm>
            <a:off x="8010525" y="2852738"/>
            <a:ext cx="390525"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D65B96F2-CF55-44CC-B97C-71CA8A843DF9}" type="datetime'''''''''''''''''5'''''''''''''',3''''''9''''0'''''''''">
              <a:rPr lang="en-US" altLang="en-US" sz="1100" smtClean="0"/>
              <a:pPr marL="0" lvl="0" indent="0" algn="ctr">
                <a:spcBef>
                  <a:spcPct val="0"/>
                </a:spcBef>
                <a:spcAft>
                  <a:spcPct val="0"/>
                </a:spcAft>
                <a:buNone/>
              </a:pPr>
              <a:t>5,390</a:t>
            </a:fld>
            <a:endParaRPr lang="en-US" sz="1100"/>
          </a:p>
        </p:txBody>
      </p:sp>
      <p:sp>
        <p:nvSpPr>
          <p:cNvPr id="93" name="Text Placeholder 10">
            <a:extLst>
              <a:ext uri="{FF2B5EF4-FFF2-40B4-BE49-F238E27FC236}">
                <a16:creationId xmlns:a16="http://schemas.microsoft.com/office/drawing/2014/main" id="{819685D9-BCAA-05DF-1BB4-1C17D23A619C}"/>
              </a:ext>
            </a:extLst>
          </p:cNvPr>
          <p:cNvSpPr>
            <a:spLocks noGrp="1"/>
          </p:cNvSpPr>
          <p:nvPr>
            <p:custDataLst>
              <p:tags r:id="rId30"/>
            </p:custDataLst>
          </p:nvPr>
        </p:nvSpPr>
        <p:spPr bwMode="gray">
          <a:xfrm>
            <a:off x="9144000" y="2451100"/>
            <a:ext cx="390525"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CA4A83A2-3BE9-468D-A76A-62DD4918FF8E}" type="datetime'''7'''''',''''''''''''''''''''''''''6''''''''6''''''''''6'''">
              <a:rPr lang="en-US" altLang="en-US" sz="1100" smtClean="0"/>
              <a:pPr marL="0" lvl="0" indent="0" algn="ctr">
                <a:spcBef>
                  <a:spcPct val="0"/>
                </a:spcBef>
                <a:spcAft>
                  <a:spcPct val="0"/>
                </a:spcAft>
                <a:buNone/>
              </a:pPr>
              <a:t>7,666</a:t>
            </a:fld>
            <a:endParaRPr lang="en-US" sz="1100"/>
          </a:p>
        </p:txBody>
      </p:sp>
      <p:sp>
        <p:nvSpPr>
          <p:cNvPr id="115" name="Text Placeholder 10">
            <a:extLst>
              <a:ext uri="{FF2B5EF4-FFF2-40B4-BE49-F238E27FC236}">
                <a16:creationId xmlns:a16="http://schemas.microsoft.com/office/drawing/2014/main" id="{115DFB91-512B-3844-A114-92FBEDCA92F2}"/>
              </a:ext>
            </a:extLst>
          </p:cNvPr>
          <p:cNvSpPr>
            <a:spLocks noGrp="1"/>
          </p:cNvSpPr>
          <p:nvPr>
            <p:custDataLst>
              <p:tags r:id="rId31"/>
            </p:custDataLst>
          </p:nvPr>
        </p:nvSpPr>
        <p:spPr bwMode="gray">
          <a:xfrm>
            <a:off x="4422775" y="3848100"/>
            <a:ext cx="274638" cy="168275"/>
          </a:xfrm>
          <a:prstGeom prst="rect">
            <a:avLst/>
          </a:prstGeom>
          <a:solidFill>
            <a:srgbClr val="4C6C9C"/>
          </a:solidFill>
          <a:ln>
            <a:noFill/>
          </a:ln>
          <a:effectLst/>
        </p:spPr>
        <p:txBody>
          <a:bodyPr vert="horz" wrap="none" lIns="20638" tIns="0" rIns="2063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62C9E9BE-BF6D-4E80-801D-7E68877BC9DD}" type="datetime'''''''''''''''''''''''''''''''73''''''''''''''''''''''9'">
              <a:rPr lang="en-US" altLang="en-US" sz="1100" smtClean="0">
                <a:solidFill>
                  <a:schemeClr val="bg1"/>
                </a:solidFill>
              </a:rPr>
              <a:pPr marL="0" lvl="0" indent="0" algn="ctr">
                <a:spcBef>
                  <a:spcPct val="0"/>
                </a:spcBef>
                <a:spcAft>
                  <a:spcPct val="0"/>
                </a:spcAft>
                <a:buNone/>
              </a:pPr>
              <a:t>739</a:t>
            </a:fld>
            <a:endParaRPr lang="en-US" sz="1100">
              <a:solidFill>
                <a:schemeClr val="bg1"/>
              </a:solidFill>
            </a:endParaRPr>
          </a:p>
        </p:txBody>
      </p:sp>
      <p:sp>
        <p:nvSpPr>
          <p:cNvPr id="123" name="Text Placeholder 10">
            <a:extLst>
              <a:ext uri="{FF2B5EF4-FFF2-40B4-BE49-F238E27FC236}">
                <a16:creationId xmlns:a16="http://schemas.microsoft.com/office/drawing/2014/main" id="{115DFB91-512B-3844-A114-92FBEDCA92F2}"/>
              </a:ext>
            </a:extLst>
          </p:cNvPr>
          <p:cNvSpPr>
            <a:spLocks noGrp="1"/>
          </p:cNvSpPr>
          <p:nvPr>
            <p:custDataLst>
              <p:tags r:id="rId32"/>
            </p:custDataLst>
          </p:nvPr>
        </p:nvSpPr>
        <p:spPr bwMode="gray">
          <a:xfrm>
            <a:off x="6689725" y="3852863"/>
            <a:ext cx="274638" cy="168275"/>
          </a:xfrm>
          <a:prstGeom prst="rect">
            <a:avLst/>
          </a:prstGeom>
          <a:solidFill>
            <a:srgbClr val="4C6C9C"/>
          </a:solidFill>
          <a:ln>
            <a:noFill/>
          </a:ln>
          <a:effectLst/>
        </p:spPr>
        <p:txBody>
          <a:bodyPr vert="horz" wrap="none" lIns="20638" tIns="0" rIns="2063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AD680DAD-517C-4F0B-9105-AF0CDD017694}" type="datetime'''''6''''8''7'''''''''''''''''''">
              <a:rPr lang="en-US" altLang="en-US" sz="1100" smtClean="0">
                <a:solidFill>
                  <a:schemeClr val="bg1"/>
                </a:solidFill>
              </a:rPr>
              <a:pPr marL="0" lvl="0" indent="0" algn="ctr">
                <a:spcBef>
                  <a:spcPct val="0"/>
                </a:spcBef>
                <a:spcAft>
                  <a:spcPct val="0"/>
                </a:spcAft>
                <a:buNone/>
              </a:pPr>
              <a:t>687</a:t>
            </a:fld>
            <a:endParaRPr lang="en-US" sz="1100">
              <a:solidFill>
                <a:schemeClr val="bg1"/>
              </a:solidFill>
            </a:endParaRPr>
          </a:p>
        </p:txBody>
      </p:sp>
      <p:sp>
        <p:nvSpPr>
          <p:cNvPr id="9" name="Text Placeholder 10">
            <a:extLst>
              <a:ext uri="{FF2B5EF4-FFF2-40B4-BE49-F238E27FC236}">
                <a16:creationId xmlns:a16="http://schemas.microsoft.com/office/drawing/2014/main" id="{115DFB91-512B-3844-A114-92FBEDCA92F2}"/>
              </a:ext>
            </a:extLst>
          </p:cNvPr>
          <p:cNvSpPr>
            <a:spLocks noGrp="1"/>
          </p:cNvSpPr>
          <p:nvPr>
            <p:custDataLst>
              <p:tags r:id="rId33"/>
            </p:custDataLst>
          </p:nvPr>
        </p:nvSpPr>
        <p:spPr bwMode="gray">
          <a:xfrm>
            <a:off x="2155825" y="3856038"/>
            <a:ext cx="274638" cy="168275"/>
          </a:xfrm>
          <a:prstGeom prst="rect">
            <a:avLst/>
          </a:prstGeom>
          <a:solidFill>
            <a:srgbClr val="4C6C9C"/>
          </a:solidFill>
          <a:ln>
            <a:noFill/>
          </a:ln>
          <a:effectLst/>
        </p:spPr>
        <p:txBody>
          <a:bodyPr vert="horz" wrap="none" lIns="20638" tIns="0" rIns="2063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B0229E18-F96C-4704-BAC6-9E46204BA76D}" type="datetime'''''''''''6''''''''''''''''''''4''''''5'''''">
              <a:rPr lang="en-US" altLang="en-US" sz="1100" smtClean="0">
                <a:solidFill>
                  <a:schemeClr val="bg1"/>
                </a:solidFill>
                <a:effectLst/>
              </a:rPr>
              <a:pPr marL="0" lvl="0" indent="0" algn="ctr">
                <a:spcBef>
                  <a:spcPct val="0"/>
                </a:spcBef>
                <a:spcAft>
                  <a:spcPct val="0"/>
                </a:spcAft>
                <a:buNone/>
              </a:pPr>
              <a:t>645</a:t>
            </a:fld>
            <a:endParaRPr lang="en-US" sz="1100">
              <a:solidFill>
                <a:schemeClr val="bg1"/>
              </a:solidFill>
            </a:endParaRPr>
          </a:p>
        </p:txBody>
      </p:sp>
      <p:sp>
        <p:nvSpPr>
          <p:cNvPr id="10" name="Text Placeholder 10">
            <a:extLst>
              <a:ext uri="{FF2B5EF4-FFF2-40B4-BE49-F238E27FC236}">
                <a16:creationId xmlns:a16="http://schemas.microsoft.com/office/drawing/2014/main" id="{115DFB91-512B-3844-A114-92FBEDCA92F2}"/>
              </a:ext>
            </a:extLst>
          </p:cNvPr>
          <p:cNvSpPr>
            <a:spLocks noGrp="1"/>
          </p:cNvSpPr>
          <p:nvPr>
            <p:custDataLst>
              <p:tags r:id="rId34"/>
            </p:custDataLst>
          </p:nvPr>
        </p:nvSpPr>
        <p:spPr bwMode="gray">
          <a:xfrm>
            <a:off x="3289300" y="3427413"/>
            <a:ext cx="274638" cy="168275"/>
          </a:xfrm>
          <a:prstGeom prst="rect">
            <a:avLst/>
          </a:prstGeom>
          <a:solidFill>
            <a:srgbClr val="C30C3E"/>
          </a:solidFill>
          <a:ln>
            <a:noFill/>
          </a:ln>
          <a:effectLst/>
        </p:spPr>
        <p:txBody>
          <a:bodyPr vert="horz" wrap="none" lIns="20638" tIns="0" rIns="2063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6C442198-EDCA-4030-988F-A843F56E2D36}" type="datetime'''''''''''''''6''''6''''''''''''''''''''''6'">
              <a:rPr lang="en-US" altLang="en-US" sz="1100" smtClean="0">
                <a:solidFill>
                  <a:schemeClr val="bg1"/>
                </a:solidFill>
                <a:effectLst/>
              </a:rPr>
              <a:pPr marL="0" lvl="0" indent="0" algn="ctr">
                <a:spcBef>
                  <a:spcPct val="0"/>
                </a:spcBef>
                <a:spcAft>
                  <a:spcPct val="0"/>
                </a:spcAft>
                <a:buNone/>
              </a:pPr>
              <a:t>666</a:t>
            </a:fld>
            <a:endParaRPr lang="en-US" sz="1100">
              <a:solidFill>
                <a:schemeClr val="bg1"/>
              </a:solidFill>
            </a:endParaRPr>
          </a:p>
        </p:txBody>
      </p:sp>
      <p:sp>
        <p:nvSpPr>
          <p:cNvPr id="217" name="Text Placeholder 10">
            <a:extLst>
              <a:ext uri="{FF2B5EF4-FFF2-40B4-BE49-F238E27FC236}">
                <a16:creationId xmlns:a16="http://schemas.microsoft.com/office/drawing/2014/main" id="{115DFB91-512B-3844-A114-92FBEDCA92F2}"/>
              </a:ext>
            </a:extLst>
          </p:cNvPr>
          <p:cNvSpPr>
            <a:spLocks noGrp="1"/>
          </p:cNvSpPr>
          <p:nvPr>
            <p:custDataLst>
              <p:tags r:id="rId35"/>
            </p:custDataLst>
          </p:nvPr>
        </p:nvSpPr>
        <p:spPr bwMode="gray">
          <a:xfrm>
            <a:off x="3783013" y="3525838"/>
            <a:ext cx="274638" cy="168275"/>
          </a:xfrm>
          <a:prstGeom prst="rect">
            <a:avLst/>
          </a:prstGeom>
          <a:solidFill>
            <a:schemeClr val="accent2"/>
          </a:solidFill>
          <a:ln>
            <a:noFill/>
          </a:ln>
          <a:effectLst/>
        </p:spPr>
        <p:txBody>
          <a:bodyPr vert="horz" wrap="none" lIns="20638" tIns="0" rIns="2063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1EC60649-665A-49BD-9193-AFA21BB6148F}" type="datetime'4''4''''4'''''''''''''''''''''''''''''''''''''''">
              <a:rPr lang="en-US" altLang="en-US" sz="1100" smtClean="0">
                <a:solidFill>
                  <a:schemeClr val="bg1"/>
                </a:solidFill>
                <a:effectLst/>
              </a:rPr>
              <a:pPr marL="0" lvl="0" indent="0" algn="ctr">
                <a:spcBef>
                  <a:spcPct val="0"/>
                </a:spcBef>
                <a:spcAft>
                  <a:spcPct val="0"/>
                </a:spcAft>
                <a:buNone/>
              </a:pPr>
              <a:t>444</a:t>
            </a:fld>
            <a:endParaRPr lang="en-US" sz="1100">
              <a:solidFill>
                <a:schemeClr val="bg1"/>
              </a:solidFill>
            </a:endParaRPr>
          </a:p>
        </p:txBody>
      </p:sp>
      <p:sp>
        <p:nvSpPr>
          <p:cNvPr id="236" name="Text Placeholder 10">
            <a:extLst>
              <a:ext uri="{FF2B5EF4-FFF2-40B4-BE49-F238E27FC236}">
                <a16:creationId xmlns:a16="http://schemas.microsoft.com/office/drawing/2014/main" id="{115DFB91-512B-3844-A114-92FBEDCA92F2}"/>
              </a:ext>
            </a:extLst>
          </p:cNvPr>
          <p:cNvSpPr>
            <a:spLocks noGrp="1"/>
          </p:cNvSpPr>
          <p:nvPr>
            <p:custDataLst>
              <p:tags r:id="rId36"/>
            </p:custDataLst>
          </p:nvPr>
        </p:nvSpPr>
        <p:spPr bwMode="gray">
          <a:xfrm>
            <a:off x="7183438" y="3556000"/>
            <a:ext cx="274638" cy="168275"/>
          </a:xfrm>
          <a:prstGeom prst="rect">
            <a:avLst/>
          </a:prstGeom>
          <a:solidFill>
            <a:schemeClr val="accent6"/>
          </a:solidFill>
          <a:ln>
            <a:noFill/>
          </a:ln>
          <a:effectLst/>
        </p:spPr>
        <p:txBody>
          <a:bodyPr vert="horz" wrap="none" lIns="20638" tIns="0" rIns="2063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12136404-CFF8-4079-A59F-A547D890CC34}" type="datetime'''''''''''''''''''''''''''10''''''''''5'''">
              <a:rPr lang="en-US" altLang="en-US" sz="1100" smtClean="0">
                <a:solidFill>
                  <a:schemeClr val="bg1"/>
                </a:solidFill>
                <a:effectLst/>
              </a:rPr>
              <a:pPr marL="0" lvl="0" indent="0" algn="ctr">
                <a:spcBef>
                  <a:spcPct val="0"/>
                </a:spcBef>
                <a:spcAft>
                  <a:spcPct val="0"/>
                </a:spcAft>
                <a:buNone/>
              </a:pPr>
              <a:t>105</a:t>
            </a:fld>
            <a:endParaRPr lang="en-US" sz="1100">
              <a:solidFill>
                <a:schemeClr val="bg1"/>
              </a:solidFill>
            </a:endParaRPr>
          </a:p>
        </p:txBody>
      </p:sp>
      <p:sp>
        <p:nvSpPr>
          <p:cNvPr id="681" name="Rectangle 680">
            <a:extLst>
              <a:ext uri="{FF2B5EF4-FFF2-40B4-BE49-F238E27FC236}">
                <a16:creationId xmlns:a16="http://schemas.microsoft.com/office/drawing/2014/main" id="{CF70AE26-4B8A-450D-AFFF-B1C06212254F}"/>
              </a:ext>
            </a:extLst>
          </p:cNvPr>
          <p:cNvSpPr/>
          <p:nvPr>
            <p:custDataLst>
              <p:tags r:id="rId37"/>
            </p:custDataLst>
          </p:nvPr>
        </p:nvSpPr>
        <p:spPr bwMode="auto">
          <a:xfrm>
            <a:off x="354013" y="2651125"/>
            <a:ext cx="1416050" cy="1270000"/>
          </a:xfrm>
          <a:prstGeom prst="rect">
            <a:avLst/>
          </a:prstGeom>
          <a:noFill/>
          <a:ln w="3175" cap="flat" cmpd="sng" algn="ctr">
            <a:solidFill>
              <a:schemeClr val="tx1"/>
            </a:solidFill>
            <a:prstDash val="solid"/>
            <a:miter lim="800000"/>
            <a:headEnd type="none" w="med" len="med"/>
            <a:tailEnd type="none" w="med" len="me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17" name="Rectangle 116">
            <a:extLst>
              <a:ext uri="{FF2B5EF4-FFF2-40B4-BE49-F238E27FC236}">
                <a16:creationId xmlns:a16="http://schemas.microsoft.com/office/drawing/2014/main" id="{0950A57C-A0EE-DDD0-939D-A8D25018E5F2}"/>
              </a:ext>
            </a:extLst>
          </p:cNvPr>
          <p:cNvSpPr/>
          <p:nvPr>
            <p:custDataLst>
              <p:tags r:id="rId38"/>
            </p:custDataLst>
          </p:nvPr>
        </p:nvSpPr>
        <p:spPr bwMode="auto">
          <a:xfrm>
            <a:off x="404813" y="2706688"/>
            <a:ext cx="179388" cy="133350"/>
          </a:xfrm>
          <a:prstGeom prst="rect">
            <a:avLst/>
          </a:prstGeom>
          <a:solidFill>
            <a:srgbClr val="4C6C9C"/>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18" name="Rectangle 117">
            <a:extLst>
              <a:ext uri="{FF2B5EF4-FFF2-40B4-BE49-F238E27FC236}">
                <a16:creationId xmlns:a16="http://schemas.microsoft.com/office/drawing/2014/main" id="{AD4CC6A4-A5BE-7F03-401E-7A46A413E4C2}"/>
              </a:ext>
            </a:extLst>
          </p:cNvPr>
          <p:cNvSpPr/>
          <p:nvPr>
            <p:custDataLst>
              <p:tags r:id="rId39"/>
            </p:custDataLst>
          </p:nvPr>
        </p:nvSpPr>
        <p:spPr bwMode="auto">
          <a:xfrm>
            <a:off x="404813" y="2909888"/>
            <a:ext cx="179388" cy="133350"/>
          </a:xfrm>
          <a:prstGeom prst="rect">
            <a:avLst/>
          </a:prstGeom>
          <a:solidFill>
            <a:schemeClr val="accent1"/>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19" name="Rectangle 118">
            <a:extLst>
              <a:ext uri="{FF2B5EF4-FFF2-40B4-BE49-F238E27FC236}">
                <a16:creationId xmlns:a16="http://schemas.microsoft.com/office/drawing/2014/main" id="{EAA95995-8A68-DEDC-C31D-F389CAF5A887}"/>
              </a:ext>
            </a:extLst>
          </p:cNvPr>
          <p:cNvSpPr/>
          <p:nvPr>
            <p:custDataLst>
              <p:tags r:id="rId40"/>
            </p:custDataLst>
          </p:nvPr>
        </p:nvSpPr>
        <p:spPr bwMode="auto">
          <a:xfrm>
            <a:off x="404813" y="3113088"/>
            <a:ext cx="179388" cy="133350"/>
          </a:xfrm>
          <a:prstGeom prst="rect">
            <a:avLst/>
          </a:prstGeom>
          <a:solidFill>
            <a:schemeClr val="accent4"/>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20" name="Rectangle 119">
            <a:extLst>
              <a:ext uri="{FF2B5EF4-FFF2-40B4-BE49-F238E27FC236}">
                <a16:creationId xmlns:a16="http://schemas.microsoft.com/office/drawing/2014/main" id="{3657353A-9D29-04BA-5AB5-DDE381B3EB62}"/>
              </a:ext>
            </a:extLst>
          </p:cNvPr>
          <p:cNvSpPr/>
          <p:nvPr>
            <p:custDataLst>
              <p:tags r:id="rId41"/>
            </p:custDataLst>
          </p:nvPr>
        </p:nvSpPr>
        <p:spPr bwMode="auto">
          <a:xfrm>
            <a:off x="404813" y="3316288"/>
            <a:ext cx="179388" cy="133350"/>
          </a:xfrm>
          <a:prstGeom prst="rect">
            <a:avLst/>
          </a:prstGeom>
          <a:solidFill>
            <a:schemeClr val="accent6"/>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21" name="Rectangle 120">
            <a:extLst>
              <a:ext uri="{FF2B5EF4-FFF2-40B4-BE49-F238E27FC236}">
                <a16:creationId xmlns:a16="http://schemas.microsoft.com/office/drawing/2014/main" id="{C280F24D-39B3-830B-42F3-94076DF70633}"/>
              </a:ext>
            </a:extLst>
          </p:cNvPr>
          <p:cNvSpPr/>
          <p:nvPr>
            <p:custDataLst>
              <p:tags r:id="rId42"/>
            </p:custDataLst>
          </p:nvPr>
        </p:nvSpPr>
        <p:spPr bwMode="auto">
          <a:xfrm>
            <a:off x="404813" y="3519488"/>
            <a:ext cx="179388" cy="133350"/>
          </a:xfrm>
          <a:prstGeom prst="rect">
            <a:avLst/>
          </a:prstGeom>
          <a:solidFill>
            <a:schemeClr val="accent2"/>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22" name="Rectangle 121">
            <a:extLst>
              <a:ext uri="{FF2B5EF4-FFF2-40B4-BE49-F238E27FC236}">
                <a16:creationId xmlns:a16="http://schemas.microsoft.com/office/drawing/2014/main" id="{6350DC50-9389-8219-B979-712C06CD697A}"/>
              </a:ext>
            </a:extLst>
          </p:cNvPr>
          <p:cNvSpPr/>
          <p:nvPr>
            <p:custDataLst>
              <p:tags r:id="rId43"/>
            </p:custDataLst>
          </p:nvPr>
        </p:nvSpPr>
        <p:spPr bwMode="auto">
          <a:xfrm>
            <a:off x="404813" y="3722688"/>
            <a:ext cx="179388" cy="133350"/>
          </a:xfrm>
          <a:prstGeom prst="rect">
            <a:avLst/>
          </a:prstGeom>
          <a:solidFill>
            <a:srgbClr val="C30C3E"/>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33" name="Text Placeholder 10">
            <a:extLst>
              <a:ext uri="{FF2B5EF4-FFF2-40B4-BE49-F238E27FC236}">
                <a16:creationId xmlns:a16="http://schemas.microsoft.com/office/drawing/2014/main" id="{115DFB91-512B-3844-A114-92FBEDCA92F2}"/>
              </a:ext>
            </a:extLst>
          </p:cNvPr>
          <p:cNvSpPr>
            <a:spLocks noGrp="1"/>
          </p:cNvSpPr>
          <p:nvPr>
            <p:custDataLst>
              <p:tags r:id="rId44"/>
            </p:custDataLst>
          </p:nvPr>
        </p:nvSpPr>
        <p:spPr bwMode="auto">
          <a:xfrm>
            <a:off x="635000" y="2701925"/>
            <a:ext cx="9112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202D2DB6-A3D0-4B22-8152-86762756D914}" type="datetime'''''Eur''''''''''op''''''''''ea''''''n'''' ''U''''ni''on'''">
              <a:rPr lang="en-US" altLang="en-US" sz="1000" smtClean="0">
                <a:effectLst/>
              </a:rPr>
              <a:pPr marL="0" lvl="0" indent="0">
                <a:spcBef>
                  <a:spcPct val="0"/>
                </a:spcBef>
                <a:spcAft>
                  <a:spcPct val="0"/>
                </a:spcAft>
                <a:buNone/>
              </a:pPr>
              <a:t>European Union</a:t>
            </a:fld>
            <a:endParaRPr lang="en-US" sz="1000"/>
          </a:p>
        </p:txBody>
      </p:sp>
      <p:sp>
        <p:nvSpPr>
          <p:cNvPr id="31" name="Text Placeholder 10">
            <a:extLst>
              <a:ext uri="{FF2B5EF4-FFF2-40B4-BE49-F238E27FC236}">
                <a16:creationId xmlns:a16="http://schemas.microsoft.com/office/drawing/2014/main" id="{115DFB91-512B-3844-A114-92FBEDCA92F2}"/>
              </a:ext>
            </a:extLst>
          </p:cNvPr>
          <p:cNvSpPr>
            <a:spLocks noGrp="1"/>
          </p:cNvSpPr>
          <p:nvPr>
            <p:custDataLst>
              <p:tags r:id="rId45"/>
            </p:custDataLst>
          </p:nvPr>
        </p:nvSpPr>
        <p:spPr bwMode="auto">
          <a:xfrm>
            <a:off x="635000" y="2905125"/>
            <a:ext cx="7572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r>
              <a:rPr lang="en-US" altLang="en-US" sz="1000">
                <a:effectLst/>
              </a:rPr>
              <a:t>U.S.</a:t>
            </a:r>
            <a:endParaRPr lang="en-US" sz="1000"/>
          </a:p>
        </p:txBody>
      </p:sp>
      <p:sp>
        <p:nvSpPr>
          <p:cNvPr id="29" name="Text Placeholder 10">
            <a:extLst>
              <a:ext uri="{FF2B5EF4-FFF2-40B4-BE49-F238E27FC236}">
                <a16:creationId xmlns:a16="http://schemas.microsoft.com/office/drawing/2014/main" id="{115DFB91-512B-3844-A114-92FBEDCA92F2}"/>
              </a:ext>
            </a:extLst>
          </p:cNvPr>
          <p:cNvSpPr>
            <a:spLocks noGrp="1"/>
          </p:cNvSpPr>
          <p:nvPr>
            <p:custDataLst>
              <p:tags r:id="rId46"/>
            </p:custDataLst>
          </p:nvPr>
        </p:nvSpPr>
        <p:spPr bwMode="auto">
          <a:xfrm>
            <a:off x="635000" y="3108325"/>
            <a:ext cx="10842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426D8AAA-8A98-4966-A5DA-14BE6DC99CB6}" type="datetime'''''''''''''''''''''''O''''''''''''''''''t''''''he''''r'">
              <a:rPr lang="en-US" altLang="en-US" sz="1000" smtClean="0">
                <a:solidFill>
                  <a:srgbClr val="000000"/>
                </a:solidFill>
              </a:rPr>
              <a:pPr marL="0" lvl="0" indent="0">
                <a:spcBef>
                  <a:spcPct val="0"/>
                </a:spcBef>
                <a:spcAft>
                  <a:spcPct val="0"/>
                </a:spcAft>
                <a:buNone/>
              </a:pPr>
              <a:t>Other</a:t>
            </a:fld>
            <a:r>
              <a:rPr lang="en-US" altLang="en-US" sz="1000">
                <a:effectLst/>
              </a:rPr>
              <a:t> (incl. Russia)</a:t>
            </a:r>
            <a:endParaRPr lang="en-US" sz="1000"/>
          </a:p>
        </p:txBody>
      </p:sp>
      <p:sp>
        <p:nvSpPr>
          <p:cNvPr id="37" name="Text Placeholder 10">
            <a:extLst>
              <a:ext uri="{FF2B5EF4-FFF2-40B4-BE49-F238E27FC236}">
                <a16:creationId xmlns:a16="http://schemas.microsoft.com/office/drawing/2014/main" id="{45E4206E-CACB-C6B1-EF05-A0BB2E84DE2D}"/>
              </a:ext>
            </a:extLst>
          </p:cNvPr>
          <p:cNvSpPr>
            <a:spLocks noGrp="1"/>
          </p:cNvSpPr>
          <p:nvPr>
            <p:custDataLst>
              <p:tags r:id="rId47"/>
            </p:custDataLst>
          </p:nvPr>
        </p:nvSpPr>
        <p:spPr bwMode="auto">
          <a:xfrm>
            <a:off x="635000" y="3311525"/>
            <a:ext cx="2730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11EEA3FC-2D57-4BD9-9501-9591350E9672}" type="datetime'''''I''''''''''''n''''''''''''''''''''''di''''''a'''''''''">
              <a:rPr lang="en-US" altLang="en-US" sz="1000" smtClean="0"/>
              <a:pPr marL="0" lvl="0" indent="0">
                <a:spcBef>
                  <a:spcPct val="0"/>
                </a:spcBef>
                <a:spcAft>
                  <a:spcPct val="0"/>
                </a:spcAft>
                <a:buNone/>
              </a:pPr>
              <a:t>India</a:t>
            </a:fld>
            <a:endParaRPr lang="en-US" sz="1000"/>
          </a:p>
        </p:txBody>
      </p:sp>
      <p:sp>
        <p:nvSpPr>
          <p:cNvPr id="36" name="Text Placeholder 10">
            <a:extLst>
              <a:ext uri="{FF2B5EF4-FFF2-40B4-BE49-F238E27FC236}">
                <a16:creationId xmlns:a16="http://schemas.microsoft.com/office/drawing/2014/main" id="{C21CD552-D674-4668-7FE1-29E32B255362}"/>
              </a:ext>
            </a:extLst>
          </p:cNvPr>
          <p:cNvSpPr>
            <a:spLocks noGrp="1"/>
          </p:cNvSpPr>
          <p:nvPr>
            <p:custDataLst>
              <p:tags r:id="rId48"/>
            </p:custDataLst>
          </p:nvPr>
        </p:nvSpPr>
        <p:spPr bwMode="auto">
          <a:xfrm>
            <a:off x="635000" y="3514725"/>
            <a:ext cx="5969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FAF9546C-9B6C-4E97-BDB6-61047B9BF838}" type="datetime'O''t''''h''''''''''''e''''r'''' A''''si''''''''''''''''''''a'">
              <a:rPr lang="en-US" altLang="en-US" sz="1000" smtClean="0"/>
              <a:pPr marL="0" lvl="0" indent="0">
                <a:spcBef>
                  <a:spcPct val="0"/>
                </a:spcBef>
                <a:spcAft>
                  <a:spcPct val="0"/>
                </a:spcAft>
                <a:buNone/>
              </a:pPr>
              <a:t>Other Asia</a:t>
            </a:fld>
            <a:endParaRPr lang="en-US" sz="1000"/>
          </a:p>
        </p:txBody>
      </p:sp>
      <p:sp>
        <p:nvSpPr>
          <p:cNvPr id="35" name="Text Placeholder 10">
            <a:extLst>
              <a:ext uri="{FF2B5EF4-FFF2-40B4-BE49-F238E27FC236}">
                <a16:creationId xmlns:a16="http://schemas.microsoft.com/office/drawing/2014/main" id="{5A209A28-EE1C-8B28-4510-6FAA5F47652B}"/>
              </a:ext>
            </a:extLst>
          </p:cNvPr>
          <p:cNvSpPr>
            <a:spLocks noGrp="1"/>
          </p:cNvSpPr>
          <p:nvPr>
            <p:custDataLst>
              <p:tags r:id="rId49"/>
            </p:custDataLst>
          </p:nvPr>
        </p:nvSpPr>
        <p:spPr bwMode="auto">
          <a:xfrm>
            <a:off x="635000" y="3717925"/>
            <a:ext cx="3302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F6966692-9D84-4EE7-BD7B-A710CBF0E7CF}" type="datetime'''''''''''''''C''''h''''''ina'">
              <a:rPr lang="en-US" altLang="en-US" sz="1000" smtClean="0"/>
              <a:pPr marL="0" lvl="0" indent="0">
                <a:spcBef>
                  <a:spcPct val="0"/>
                </a:spcBef>
                <a:spcAft>
                  <a:spcPct val="0"/>
                </a:spcAft>
                <a:buNone/>
              </a:pPr>
              <a:t>China</a:t>
            </a:fld>
            <a:endParaRPr lang="en-US" sz="1000"/>
          </a:p>
        </p:txBody>
      </p:sp>
      <p:sp>
        <p:nvSpPr>
          <p:cNvPr id="178" name="TextBox 177">
            <a:extLst>
              <a:ext uri="{FF2B5EF4-FFF2-40B4-BE49-F238E27FC236}">
                <a16:creationId xmlns:a16="http://schemas.microsoft.com/office/drawing/2014/main" id="{33CBA626-1372-30D9-ED3C-91EDA6AC6048}"/>
              </a:ext>
            </a:extLst>
          </p:cNvPr>
          <p:cNvSpPr txBox="1"/>
          <p:nvPr/>
        </p:nvSpPr>
        <p:spPr bwMode="gray">
          <a:xfrm>
            <a:off x="366713" y="2003425"/>
            <a:ext cx="1454150" cy="461963"/>
          </a:xfrm>
          <a:prstGeom prst="rect">
            <a:avLst/>
          </a:prstGeom>
          <a:noFill/>
        </p:spPr>
        <p:txBody>
          <a:bodyPr wrap="square" lIns="36576" tIns="0" rIns="0" bIns="0" rtlCol="0">
            <a:spAutoFit/>
          </a:bodyPr>
          <a:lstStyle/>
          <a:p>
            <a:pPr marL="0" indent="0" algn="l">
              <a:spcBef>
                <a:spcPts val="600"/>
              </a:spcBef>
              <a:spcAft>
                <a:spcPts val="600"/>
              </a:spcAft>
              <a:buNone/>
            </a:pPr>
            <a:r>
              <a:rPr lang="en-US" sz="1000" b="1"/>
              <a:t>Nuclear power generation outlook</a:t>
            </a:r>
            <a:r>
              <a:rPr lang="en-US" sz="1000"/>
              <a:t>, </a:t>
            </a:r>
            <a:r>
              <a:rPr lang="en-US" sz="1000" err="1"/>
              <a:t>TWh</a:t>
            </a:r>
            <a:endParaRPr lang="en-US" sz="1000" b="1"/>
          </a:p>
        </p:txBody>
      </p:sp>
      <p:sp>
        <p:nvSpPr>
          <p:cNvPr id="180" name="btfpColumnHeaderBoxText223027">
            <a:extLst>
              <a:ext uri="{FF2B5EF4-FFF2-40B4-BE49-F238E27FC236}">
                <a16:creationId xmlns:a16="http://schemas.microsoft.com/office/drawing/2014/main" id="{CDF8632C-7B95-E489-EAB1-EB53EB83AE71}"/>
              </a:ext>
            </a:extLst>
          </p:cNvPr>
          <p:cNvSpPr txBox="1"/>
          <p:nvPr/>
        </p:nvSpPr>
        <p:spPr bwMode="gray">
          <a:xfrm>
            <a:off x="329184" y="1554480"/>
            <a:ext cx="9567863" cy="288219"/>
          </a:xfrm>
          <a:prstGeom prst="rect">
            <a:avLst/>
          </a:prstGeom>
          <a:noFill/>
        </p:spPr>
        <p:txBody>
          <a:bodyPr vert="horz" wrap="square" lIns="36036" tIns="36036" rIns="36036" bIns="36036" rtlCol="0" anchor="b">
            <a:spAutoFit/>
          </a:bodyPr>
          <a:lstStyle/>
          <a:p>
            <a:pPr marL="0" indent="0">
              <a:spcBef>
                <a:spcPts val="0"/>
              </a:spcBef>
              <a:buNone/>
            </a:pPr>
            <a:r>
              <a:rPr lang="en-US" sz="1400" b="1">
                <a:solidFill>
                  <a:srgbClr val="000000"/>
                </a:solidFill>
              </a:rPr>
              <a:t>Nuclear power generation and emissions prevented</a:t>
            </a:r>
            <a:r>
              <a:rPr lang="en-US" sz="1400">
                <a:solidFill>
                  <a:srgbClr val="000000"/>
                </a:solidFill>
              </a:rPr>
              <a:t>, 2025-2050</a:t>
            </a:r>
          </a:p>
        </p:txBody>
      </p:sp>
      <p:cxnSp>
        <p:nvCxnSpPr>
          <p:cNvPr id="181" name="btfpColumnHeaderBoxLine223027">
            <a:extLst>
              <a:ext uri="{FF2B5EF4-FFF2-40B4-BE49-F238E27FC236}">
                <a16:creationId xmlns:a16="http://schemas.microsoft.com/office/drawing/2014/main" id="{D9618CF8-368F-0932-8C3A-59EE9588A460}"/>
              </a:ext>
            </a:extLst>
          </p:cNvPr>
          <p:cNvCxnSpPr/>
          <p:nvPr/>
        </p:nvCxnSpPr>
        <p:spPr bwMode="gray">
          <a:xfrm>
            <a:off x="316944" y="1849438"/>
            <a:ext cx="9601200"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82" name="TextBox 181">
            <a:extLst>
              <a:ext uri="{FF2B5EF4-FFF2-40B4-BE49-F238E27FC236}">
                <a16:creationId xmlns:a16="http://schemas.microsoft.com/office/drawing/2014/main" id="{E8D9FE4D-9164-C5C4-A0D9-84660F8B2CF6}"/>
              </a:ext>
            </a:extLst>
          </p:cNvPr>
          <p:cNvSpPr txBox="1"/>
          <p:nvPr/>
        </p:nvSpPr>
        <p:spPr bwMode="gray">
          <a:xfrm>
            <a:off x="366713" y="4264025"/>
            <a:ext cx="1454150" cy="307975"/>
          </a:xfrm>
          <a:prstGeom prst="rect">
            <a:avLst/>
          </a:prstGeom>
          <a:noFill/>
        </p:spPr>
        <p:txBody>
          <a:bodyPr wrap="square" lIns="36576" tIns="0" rIns="0" bIns="0" rtlCol="0">
            <a:spAutoFit/>
          </a:bodyPr>
          <a:lstStyle/>
          <a:p>
            <a:pPr marL="0" indent="0" algn="l">
              <a:spcBef>
                <a:spcPts val="600"/>
              </a:spcBef>
              <a:spcAft>
                <a:spcPts val="600"/>
              </a:spcAft>
              <a:buNone/>
            </a:pPr>
            <a:r>
              <a:rPr lang="en-US" sz="1000" b="1"/>
              <a:t>Annual emissions prevented*, </a:t>
            </a:r>
            <a:r>
              <a:rPr lang="en-US" sz="1000"/>
              <a:t>MTCO</a:t>
            </a:r>
            <a:r>
              <a:rPr lang="en-US" sz="1000" baseline="-25000"/>
              <a:t>2</a:t>
            </a:r>
            <a:endParaRPr lang="en-US" sz="1000"/>
          </a:p>
        </p:txBody>
      </p:sp>
      <p:sp>
        <p:nvSpPr>
          <p:cNvPr id="200" name="Oval 199">
            <a:extLst>
              <a:ext uri="{FF2B5EF4-FFF2-40B4-BE49-F238E27FC236}">
                <a16:creationId xmlns:a16="http://schemas.microsoft.com/office/drawing/2014/main" id="{827BC72C-497C-E0EB-6ACB-19601C19A284}"/>
              </a:ext>
            </a:extLst>
          </p:cNvPr>
          <p:cNvSpPr/>
          <p:nvPr/>
        </p:nvSpPr>
        <p:spPr bwMode="gray">
          <a:xfrm>
            <a:off x="2317750" y="2127250"/>
            <a:ext cx="469900" cy="24130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36000" numCol="1" spcCol="0" rtlCol="0" fromWordArt="0" anchor="ctr" anchorCtr="0" forceAA="0" compatLnSpc="1">
            <a:prstTxWarp prst="textNoShape">
              <a:avLst/>
            </a:prstTxWarp>
            <a:noAutofit/>
          </a:bodyPr>
          <a:lstStyle/>
          <a:p>
            <a:pPr marL="0" indent="0" algn="ctr">
              <a:buNone/>
            </a:pPr>
            <a:r>
              <a:rPr lang="en-US" sz="1100">
                <a:solidFill>
                  <a:schemeClr val="tx1"/>
                </a:solidFill>
              </a:rPr>
              <a:t>10%</a:t>
            </a:r>
          </a:p>
        </p:txBody>
      </p:sp>
      <p:sp>
        <p:nvSpPr>
          <p:cNvPr id="201" name="Oval 200">
            <a:extLst>
              <a:ext uri="{FF2B5EF4-FFF2-40B4-BE49-F238E27FC236}">
                <a16:creationId xmlns:a16="http://schemas.microsoft.com/office/drawing/2014/main" id="{294CB7A6-CD8E-99F6-A4DD-AD1BA66D5CA4}"/>
              </a:ext>
            </a:extLst>
          </p:cNvPr>
          <p:cNvSpPr/>
          <p:nvPr/>
        </p:nvSpPr>
        <p:spPr bwMode="gray">
          <a:xfrm>
            <a:off x="4589462" y="2127250"/>
            <a:ext cx="471488" cy="24130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36000" numCol="1" spcCol="0" rtlCol="0" fromWordArt="0" anchor="ctr" anchorCtr="0" forceAA="0" compatLnSpc="1">
            <a:prstTxWarp prst="textNoShape">
              <a:avLst/>
            </a:prstTxWarp>
            <a:noAutofit/>
          </a:bodyPr>
          <a:lstStyle/>
          <a:p>
            <a:pPr marL="0" indent="0" algn="ctr">
              <a:buNone/>
            </a:pPr>
            <a:r>
              <a:rPr lang="en-US" sz="1100">
                <a:solidFill>
                  <a:schemeClr val="tx1"/>
                </a:solidFill>
              </a:rPr>
              <a:t>7%</a:t>
            </a:r>
          </a:p>
        </p:txBody>
      </p:sp>
      <p:sp>
        <p:nvSpPr>
          <p:cNvPr id="202" name="Oval 201">
            <a:extLst>
              <a:ext uri="{FF2B5EF4-FFF2-40B4-BE49-F238E27FC236}">
                <a16:creationId xmlns:a16="http://schemas.microsoft.com/office/drawing/2014/main" id="{FBC4E578-1422-7B6C-C041-7F1F0B2C2C97}"/>
              </a:ext>
            </a:extLst>
          </p:cNvPr>
          <p:cNvSpPr/>
          <p:nvPr/>
        </p:nvSpPr>
        <p:spPr bwMode="gray">
          <a:xfrm>
            <a:off x="6864351" y="2127250"/>
            <a:ext cx="468313" cy="24130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36000" numCol="1" spcCol="0" rtlCol="0" fromWordArt="0" anchor="ctr" anchorCtr="0" forceAA="0" compatLnSpc="1">
            <a:prstTxWarp prst="textNoShape">
              <a:avLst/>
            </a:prstTxWarp>
            <a:noAutofit/>
          </a:bodyPr>
          <a:lstStyle/>
          <a:p>
            <a:pPr marL="0" indent="0" algn="ctr">
              <a:buNone/>
            </a:pPr>
            <a:r>
              <a:rPr lang="en-US" sz="1100">
                <a:solidFill>
                  <a:schemeClr val="tx1"/>
                </a:solidFill>
              </a:rPr>
              <a:t>8%</a:t>
            </a:r>
          </a:p>
        </p:txBody>
      </p:sp>
      <p:sp>
        <p:nvSpPr>
          <p:cNvPr id="203" name="Oval 202">
            <a:extLst>
              <a:ext uri="{FF2B5EF4-FFF2-40B4-BE49-F238E27FC236}">
                <a16:creationId xmlns:a16="http://schemas.microsoft.com/office/drawing/2014/main" id="{CD401281-ED14-FBE2-AA29-2B5E1214EBF3}"/>
              </a:ext>
            </a:extLst>
          </p:cNvPr>
          <p:cNvSpPr/>
          <p:nvPr/>
        </p:nvSpPr>
        <p:spPr bwMode="gray">
          <a:xfrm>
            <a:off x="9136063" y="2127250"/>
            <a:ext cx="469900" cy="24130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36000" numCol="1" spcCol="0" rtlCol="0" fromWordArt="0" anchor="ctr" anchorCtr="0" forceAA="0" compatLnSpc="1">
            <a:prstTxWarp prst="textNoShape">
              <a:avLst/>
            </a:prstTxWarp>
            <a:noAutofit/>
          </a:bodyPr>
          <a:lstStyle/>
          <a:p>
            <a:pPr marL="0" indent="0" algn="ctr">
              <a:buNone/>
            </a:pPr>
            <a:r>
              <a:rPr lang="en-US" sz="1100">
                <a:solidFill>
                  <a:schemeClr val="tx1"/>
                </a:solidFill>
              </a:rPr>
              <a:t>11%</a:t>
            </a:r>
          </a:p>
        </p:txBody>
      </p:sp>
      <p:sp>
        <p:nvSpPr>
          <p:cNvPr id="205" name="Oval 204">
            <a:extLst>
              <a:ext uri="{FF2B5EF4-FFF2-40B4-BE49-F238E27FC236}">
                <a16:creationId xmlns:a16="http://schemas.microsoft.com/office/drawing/2014/main" id="{BBD26B79-720B-590B-C40E-64D4DD03E407}"/>
              </a:ext>
            </a:extLst>
          </p:cNvPr>
          <p:cNvSpPr/>
          <p:nvPr/>
        </p:nvSpPr>
        <p:spPr bwMode="gray">
          <a:xfrm>
            <a:off x="3454401" y="2127250"/>
            <a:ext cx="468313" cy="24130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36000" numCol="1" spcCol="0" rtlCol="0" fromWordArt="0" anchor="ctr" anchorCtr="0" forceAA="0" compatLnSpc="1">
            <a:prstTxWarp prst="textNoShape">
              <a:avLst/>
            </a:prstTxWarp>
            <a:noAutofit/>
          </a:bodyPr>
          <a:lstStyle/>
          <a:p>
            <a:pPr marL="0" indent="0" algn="ctr">
              <a:buNone/>
            </a:pPr>
            <a:r>
              <a:rPr lang="en-US" sz="1100">
                <a:solidFill>
                  <a:schemeClr val="tx1"/>
                </a:solidFill>
              </a:rPr>
              <a:t>8%</a:t>
            </a:r>
          </a:p>
        </p:txBody>
      </p:sp>
      <p:sp>
        <p:nvSpPr>
          <p:cNvPr id="206" name="Oval 205">
            <a:extLst>
              <a:ext uri="{FF2B5EF4-FFF2-40B4-BE49-F238E27FC236}">
                <a16:creationId xmlns:a16="http://schemas.microsoft.com/office/drawing/2014/main" id="{D6F0E5CE-B06B-B401-9685-4D07328C4F87}"/>
              </a:ext>
            </a:extLst>
          </p:cNvPr>
          <p:cNvSpPr/>
          <p:nvPr/>
        </p:nvSpPr>
        <p:spPr bwMode="gray">
          <a:xfrm>
            <a:off x="5727701" y="2127250"/>
            <a:ext cx="468313" cy="24130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36000" numCol="1" spcCol="0" rtlCol="0" fromWordArt="0" anchor="ctr" anchorCtr="0" forceAA="0" compatLnSpc="1">
            <a:prstTxWarp prst="textNoShape">
              <a:avLst/>
            </a:prstTxWarp>
            <a:noAutofit/>
          </a:bodyPr>
          <a:lstStyle/>
          <a:p>
            <a:pPr marL="0" indent="0" algn="ctr">
              <a:buNone/>
            </a:pPr>
            <a:r>
              <a:rPr lang="en-US" sz="1100">
                <a:solidFill>
                  <a:schemeClr val="tx1"/>
                </a:solidFill>
              </a:rPr>
              <a:t>6%</a:t>
            </a:r>
          </a:p>
        </p:txBody>
      </p:sp>
      <p:sp>
        <p:nvSpPr>
          <p:cNvPr id="207" name="Oval 206">
            <a:extLst>
              <a:ext uri="{FF2B5EF4-FFF2-40B4-BE49-F238E27FC236}">
                <a16:creationId xmlns:a16="http://schemas.microsoft.com/office/drawing/2014/main" id="{EA8585A6-7770-57F7-E3C0-6A76209E7FEA}"/>
              </a:ext>
            </a:extLst>
          </p:cNvPr>
          <p:cNvSpPr/>
          <p:nvPr/>
        </p:nvSpPr>
        <p:spPr bwMode="gray">
          <a:xfrm>
            <a:off x="7999413" y="2127250"/>
            <a:ext cx="469900" cy="24130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36000" numCol="1" spcCol="0" rtlCol="0" fromWordArt="0" anchor="ctr" anchorCtr="0" forceAA="0" compatLnSpc="1">
            <a:prstTxWarp prst="textNoShape">
              <a:avLst/>
            </a:prstTxWarp>
            <a:noAutofit/>
          </a:bodyPr>
          <a:lstStyle/>
          <a:p>
            <a:pPr marL="0" indent="0" algn="ctr">
              <a:buNone/>
            </a:pPr>
            <a:r>
              <a:rPr lang="en-US" sz="1100">
                <a:solidFill>
                  <a:schemeClr val="tx1"/>
                </a:solidFill>
              </a:rPr>
              <a:t>9%</a:t>
            </a:r>
          </a:p>
        </p:txBody>
      </p:sp>
      <p:graphicFrame>
        <p:nvGraphicFramePr>
          <p:cNvPr id="132" name="Chart 131"/>
          <p:cNvGraphicFramePr/>
          <p:nvPr>
            <p:custDataLst>
              <p:tags r:id="rId50"/>
            </p:custDataLst>
            <p:extLst>
              <p:ext uri="{D42A27DB-BD31-4B8C-83A1-F6EECF244321}">
                <p14:modId xmlns:p14="http://schemas.microsoft.com/office/powerpoint/2010/main" val="1470013451"/>
              </p:ext>
            </p:extLst>
          </p:nvPr>
        </p:nvGraphicFramePr>
        <p:xfrm>
          <a:off x="1905000" y="3992563"/>
          <a:ext cx="8085138" cy="1854200"/>
        </p:xfrm>
        <a:graphic>
          <a:graphicData uri="http://schemas.openxmlformats.org/drawingml/2006/chart">
            <c:chart xmlns:c="http://schemas.openxmlformats.org/drawingml/2006/chart" xmlns:r="http://schemas.openxmlformats.org/officeDocument/2006/relationships" r:id="rId102"/>
          </a:graphicData>
        </a:graphic>
      </p:graphicFrame>
      <p:sp>
        <p:nvSpPr>
          <p:cNvPr id="21" name="Text Placeholder 10">
            <a:extLst>
              <a:ext uri="{FF2B5EF4-FFF2-40B4-BE49-F238E27FC236}">
                <a16:creationId xmlns:a16="http://schemas.microsoft.com/office/drawing/2014/main" id="{115DFB91-512B-3844-A114-92FBEDCA92F2}"/>
              </a:ext>
            </a:extLst>
          </p:cNvPr>
          <p:cNvSpPr>
            <a:spLocks noGrp="1"/>
          </p:cNvSpPr>
          <p:nvPr>
            <p:custDataLst>
              <p:tags r:id="rId51"/>
            </p:custDataLst>
          </p:nvPr>
        </p:nvSpPr>
        <p:spPr bwMode="gray">
          <a:xfrm>
            <a:off x="2662238" y="5207000"/>
            <a:ext cx="274638" cy="168275"/>
          </a:xfrm>
          <a:prstGeom prst="rect">
            <a:avLst/>
          </a:prstGeom>
          <a:solidFill>
            <a:schemeClr val="accent2"/>
          </a:solidFill>
          <a:ln>
            <a:noFill/>
          </a:ln>
          <a:effectLst/>
        </p:spPr>
        <p:txBody>
          <a:bodyPr vert="horz" wrap="none" lIns="20638" tIns="0" rIns="2063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EAFF784B-3CC6-4AD4-A7B2-D9138C937C4A}" type="datetime'1''''''''''''''5''''''''''''''''''''''4'''''''''">
              <a:rPr lang="en-US" altLang="en-US" sz="1100" smtClean="0">
                <a:solidFill>
                  <a:schemeClr val="bg1"/>
                </a:solidFill>
                <a:effectLst/>
              </a:rPr>
              <a:pPr marL="0" lvl="0" indent="0" algn="ctr">
                <a:spcBef>
                  <a:spcPct val="0"/>
                </a:spcBef>
                <a:spcAft>
                  <a:spcPct val="0"/>
                </a:spcAft>
                <a:buNone/>
              </a:pPr>
              <a:t>154</a:t>
            </a:fld>
            <a:endParaRPr lang="en-US" sz="1100">
              <a:solidFill>
                <a:schemeClr val="bg1"/>
              </a:solidFill>
            </a:endParaRPr>
          </a:p>
        </p:txBody>
      </p:sp>
      <p:sp>
        <p:nvSpPr>
          <p:cNvPr id="22" name="Text Placeholder 10">
            <a:extLst>
              <a:ext uri="{FF2B5EF4-FFF2-40B4-BE49-F238E27FC236}">
                <a16:creationId xmlns:a16="http://schemas.microsoft.com/office/drawing/2014/main" id="{115DFB91-512B-3844-A114-92FBEDCA92F2}"/>
              </a:ext>
            </a:extLst>
          </p:cNvPr>
          <p:cNvSpPr>
            <a:spLocks noGrp="1"/>
          </p:cNvSpPr>
          <p:nvPr>
            <p:custDataLst>
              <p:tags r:id="rId52"/>
            </p:custDataLst>
          </p:nvPr>
        </p:nvSpPr>
        <p:spPr bwMode="gray">
          <a:xfrm>
            <a:off x="2170113" y="5311775"/>
            <a:ext cx="274638" cy="168275"/>
          </a:xfrm>
          <a:prstGeom prst="rect">
            <a:avLst/>
          </a:prstGeom>
          <a:solidFill>
            <a:schemeClr val="accent4"/>
          </a:solidFill>
          <a:ln>
            <a:noFill/>
          </a:ln>
          <a:effectLst/>
        </p:spPr>
        <p:txBody>
          <a:bodyPr vert="horz" wrap="none" lIns="20638" tIns="0" rIns="2063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7D16A5AF-A900-42B8-AD2B-33908D31B479}" type="datetime'''''''''''''''''''''''''1''''''''8''''''''''''''''''9'''''''''">
              <a:rPr lang="en-US" altLang="en-US" sz="1100" smtClean="0">
                <a:solidFill>
                  <a:schemeClr val="bg1"/>
                </a:solidFill>
                <a:effectLst/>
              </a:rPr>
              <a:pPr marL="0" lvl="0" indent="0" algn="ctr">
                <a:spcBef>
                  <a:spcPct val="0"/>
                </a:spcBef>
                <a:spcAft>
                  <a:spcPct val="0"/>
                </a:spcAft>
                <a:buNone/>
              </a:pPr>
              <a:t>189</a:t>
            </a:fld>
            <a:endParaRPr lang="en-US" sz="1100">
              <a:solidFill>
                <a:schemeClr val="bg1"/>
              </a:solidFill>
            </a:endParaRPr>
          </a:p>
        </p:txBody>
      </p:sp>
      <p:sp>
        <p:nvSpPr>
          <p:cNvPr id="43" name="Text Placeholder 10">
            <a:extLst>
              <a:ext uri="{FF2B5EF4-FFF2-40B4-BE49-F238E27FC236}">
                <a16:creationId xmlns:a16="http://schemas.microsoft.com/office/drawing/2014/main" id="{115DFB91-512B-3844-A114-92FBEDCA92F2}"/>
              </a:ext>
            </a:extLst>
          </p:cNvPr>
          <p:cNvSpPr>
            <a:spLocks noGrp="1"/>
          </p:cNvSpPr>
          <p:nvPr>
            <p:custDataLst>
              <p:tags r:id="rId53"/>
            </p:custDataLst>
          </p:nvPr>
        </p:nvSpPr>
        <p:spPr bwMode="gray">
          <a:xfrm>
            <a:off x="2662238" y="5414963"/>
            <a:ext cx="274638" cy="168275"/>
          </a:xfrm>
          <a:prstGeom prst="rect">
            <a:avLst/>
          </a:prstGeom>
          <a:solidFill>
            <a:schemeClr val="accent1"/>
          </a:solidFill>
          <a:ln>
            <a:noFill/>
          </a:ln>
          <a:effectLst/>
        </p:spPr>
        <p:txBody>
          <a:bodyPr vert="horz" wrap="none" lIns="20638" tIns="0" rIns="2063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81A506F4-89CC-4D77-B6DF-D1E76213AC43}" type="datetime'2''''2''''''''''''''''''6'''''''''">
              <a:rPr lang="en-US" altLang="en-US" sz="1100" smtClean="0">
                <a:solidFill>
                  <a:schemeClr val="bg1"/>
                </a:solidFill>
                <a:effectLst/>
              </a:rPr>
              <a:pPr marL="0" lvl="0" indent="0" algn="ctr">
                <a:spcBef>
                  <a:spcPct val="0"/>
                </a:spcBef>
                <a:spcAft>
                  <a:spcPct val="0"/>
                </a:spcAft>
                <a:buNone/>
              </a:pPr>
              <a:t>226</a:t>
            </a:fld>
            <a:endParaRPr lang="en-US" sz="1100">
              <a:solidFill>
                <a:schemeClr val="bg1"/>
              </a:solidFill>
            </a:endParaRPr>
          </a:p>
        </p:txBody>
      </p:sp>
      <p:sp>
        <p:nvSpPr>
          <p:cNvPr id="17" name="Text Placeholder 10">
            <a:extLst>
              <a:ext uri="{FF2B5EF4-FFF2-40B4-BE49-F238E27FC236}">
                <a16:creationId xmlns:a16="http://schemas.microsoft.com/office/drawing/2014/main" id="{115DFB91-512B-3844-A114-92FBEDCA92F2}"/>
              </a:ext>
            </a:extLst>
          </p:cNvPr>
          <p:cNvSpPr>
            <a:spLocks noGrp="1"/>
          </p:cNvSpPr>
          <p:nvPr>
            <p:custDataLst>
              <p:tags r:id="rId54"/>
            </p:custDataLst>
          </p:nvPr>
        </p:nvSpPr>
        <p:spPr bwMode="gray">
          <a:xfrm>
            <a:off x="2208213" y="5492750"/>
            <a:ext cx="196850" cy="168275"/>
          </a:xfrm>
          <a:prstGeom prst="rect">
            <a:avLst/>
          </a:prstGeom>
          <a:solidFill>
            <a:srgbClr val="4C6C9C"/>
          </a:solidFill>
          <a:ln>
            <a:noFill/>
          </a:ln>
          <a:effectLst/>
        </p:spPr>
        <p:txBody>
          <a:bodyPr vert="horz" wrap="none" lIns="20638" tIns="0" rIns="2063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3EE7C346-392B-4666-B608-4F7E10C32E18}" type="datetime'9''''2'''''''''''''''''''''''''''''''''''''''''''">
              <a:rPr lang="en-US" altLang="en-US" sz="1100" smtClean="0">
                <a:solidFill>
                  <a:schemeClr val="bg1"/>
                </a:solidFill>
                <a:effectLst/>
              </a:rPr>
              <a:pPr marL="0" lvl="0" indent="0" algn="ctr">
                <a:spcBef>
                  <a:spcPct val="0"/>
                </a:spcBef>
                <a:spcAft>
                  <a:spcPct val="0"/>
                </a:spcAft>
                <a:buNone/>
              </a:pPr>
              <a:t>92</a:t>
            </a:fld>
            <a:endParaRPr lang="en-US" sz="1100">
              <a:solidFill>
                <a:schemeClr val="bg1"/>
              </a:solidFill>
            </a:endParaRPr>
          </a:p>
        </p:txBody>
      </p:sp>
      <p:sp>
        <p:nvSpPr>
          <p:cNvPr id="667" name="Text Placeholder 10">
            <a:extLst>
              <a:ext uri="{FF2B5EF4-FFF2-40B4-BE49-F238E27FC236}">
                <a16:creationId xmlns:a16="http://schemas.microsoft.com/office/drawing/2014/main" id="{115DFB91-512B-3844-A114-92FBEDCA92F2}"/>
              </a:ext>
            </a:extLst>
          </p:cNvPr>
          <p:cNvSpPr>
            <a:spLocks noGrp="1"/>
          </p:cNvSpPr>
          <p:nvPr>
            <p:custDataLst>
              <p:tags r:id="rId55"/>
            </p:custDataLst>
          </p:nvPr>
        </p:nvSpPr>
        <p:spPr bwMode="auto">
          <a:xfrm>
            <a:off x="2390775" y="5707063"/>
            <a:ext cx="323850"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268BF5C2-B412-456C-91DD-E8D967C9668E}" type="datetime'''''2''''''''''''''''''''''''''0''''''''''''2''''5'''">
              <a:rPr lang="en-US" altLang="en-US" sz="1100" smtClean="0">
                <a:effectLst/>
              </a:rPr>
              <a:pPr marL="0" lvl="0" indent="0" algn="ctr">
                <a:spcBef>
                  <a:spcPct val="0"/>
                </a:spcBef>
                <a:spcAft>
                  <a:spcPct val="0"/>
                </a:spcAft>
                <a:buNone/>
              </a:pPr>
              <a:t>2025</a:t>
            </a:fld>
            <a:endParaRPr lang="en-US" sz="1100"/>
          </a:p>
        </p:txBody>
      </p:sp>
      <p:sp>
        <p:nvSpPr>
          <p:cNvPr id="34" name="Text Placeholder 10">
            <a:extLst>
              <a:ext uri="{FF2B5EF4-FFF2-40B4-BE49-F238E27FC236}">
                <a16:creationId xmlns:a16="http://schemas.microsoft.com/office/drawing/2014/main" id="{115DFB91-512B-3844-A114-92FBEDCA92F2}"/>
              </a:ext>
            </a:extLst>
          </p:cNvPr>
          <p:cNvSpPr>
            <a:spLocks noGrp="1"/>
          </p:cNvSpPr>
          <p:nvPr>
            <p:custDataLst>
              <p:tags r:id="rId56"/>
            </p:custDataLst>
          </p:nvPr>
        </p:nvSpPr>
        <p:spPr bwMode="gray">
          <a:xfrm>
            <a:off x="3302000" y="5216525"/>
            <a:ext cx="274638" cy="168275"/>
          </a:xfrm>
          <a:prstGeom prst="rect">
            <a:avLst/>
          </a:prstGeom>
          <a:solidFill>
            <a:schemeClr val="accent2"/>
          </a:solidFill>
          <a:ln>
            <a:noFill/>
          </a:ln>
          <a:effectLst/>
        </p:spPr>
        <p:txBody>
          <a:bodyPr vert="horz" wrap="none" lIns="20638" tIns="0" rIns="2063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E0C61E28-A566-4A64-8147-68488261222C}" type="datetime'2''''''''''''''''''''''''''''''06'''''''''''">
              <a:rPr lang="en-US" altLang="en-US" sz="1100" smtClean="0">
                <a:solidFill>
                  <a:schemeClr val="bg1"/>
                </a:solidFill>
                <a:effectLst/>
              </a:rPr>
              <a:pPr marL="0" lvl="0" indent="0" algn="ctr">
                <a:spcBef>
                  <a:spcPct val="0"/>
                </a:spcBef>
                <a:spcAft>
                  <a:spcPct val="0"/>
                </a:spcAft>
                <a:buNone/>
              </a:pPr>
              <a:t>206</a:t>
            </a:fld>
            <a:endParaRPr lang="en-US" sz="1100">
              <a:solidFill>
                <a:schemeClr val="bg1"/>
              </a:solidFill>
            </a:endParaRPr>
          </a:p>
        </p:txBody>
      </p:sp>
      <p:sp>
        <p:nvSpPr>
          <p:cNvPr id="462" name="Text Placeholder 10">
            <a:extLst>
              <a:ext uri="{FF2B5EF4-FFF2-40B4-BE49-F238E27FC236}">
                <a16:creationId xmlns:a16="http://schemas.microsoft.com/office/drawing/2014/main" id="{115DFB91-512B-3844-A114-92FBEDCA92F2}"/>
              </a:ext>
            </a:extLst>
          </p:cNvPr>
          <p:cNvSpPr>
            <a:spLocks noGrp="1"/>
          </p:cNvSpPr>
          <p:nvPr>
            <p:custDataLst>
              <p:tags r:id="rId57"/>
            </p:custDataLst>
          </p:nvPr>
        </p:nvSpPr>
        <p:spPr bwMode="gray">
          <a:xfrm>
            <a:off x="3832225" y="5278438"/>
            <a:ext cx="196850" cy="168275"/>
          </a:xfrm>
          <a:prstGeom prst="rect">
            <a:avLst/>
          </a:prstGeom>
          <a:solidFill>
            <a:schemeClr val="accent6"/>
          </a:solidFill>
          <a:ln>
            <a:noFill/>
          </a:ln>
          <a:effectLst/>
        </p:spPr>
        <p:txBody>
          <a:bodyPr vert="horz" wrap="none" lIns="20638" tIns="0" rIns="2063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CDF021B7-F0B6-4749-9C44-7373874F78F2}" type="datetime'''4''''5'''''''''''''''''''''''''''''''">
              <a:rPr lang="en-US" altLang="en-US" sz="1100" smtClean="0">
                <a:solidFill>
                  <a:schemeClr val="bg1"/>
                </a:solidFill>
                <a:effectLst/>
              </a:rPr>
              <a:pPr marL="0" lvl="0" indent="0" algn="ctr">
                <a:spcBef>
                  <a:spcPct val="0"/>
                </a:spcBef>
                <a:spcAft>
                  <a:spcPct val="0"/>
                </a:spcAft>
                <a:buNone/>
              </a:pPr>
              <a:t>45</a:t>
            </a:fld>
            <a:endParaRPr lang="en-US" sz="1100">
              <a:solidFill>
                <a:schemeClr val="bg1"/>
              </a:solidFill>
            </a:endParaRPr>
          </a:p>
        </p:txBody>
      </p:sp>
      <p:sp>
        <p:nvSpPr>
          <p:cNvPr id="23" name="Text Placeholder 10">
            <a:extLst>
              <a:ext uri="{FF2B5EF4-FFF2-40B4-BE49-F238E27FC236}">
                <a16:creationId xmlns:a16="http://schemas.microsoft.com/office/drawing/2014/main" id="{115DFB91-512B-3844-A114-92FBEDCA92F2}"/>
              </a:ext>
            </a:extLst>
          </p:cNvPr>
          <p:cNvSpPr>
            <a:spLocks noGrp="1"/>
          </p:cNvSpPr>
          <p:nvPr>
            <p:custDataLst>
              <p:tags r:id="rId58"/>
            </p:custDataLst>
          </p:nvPr>
        </p:nvSpPr>
        <p:spPr bwMode="gray">
          <a:xfrm>
            <a:off x="3302000" y="5327650"/>
            <a:ext cx="274638" cy="168275"/>
          </a:xfrm>
          <a:prstGeom prst="rect">
            <a:avLst/>
          </a:prstGeom>
          <a:solidFill>
            <a:schemeClr val="accent4"/>
          </a:solidFill>
          <a:ln>
            <a:noFill/>
          </a:ln>
          <a:effectLst/>
        </p:spPr>
        <p:txBody>
          <a:bodyPr vert="horz" wrap="none" lIns="20638" tIns="0" rIns="2063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4F803385-D604-4C48-B82B-36AD4FE400DA}" type="datetime'''''1''''''''''''''''''''''''''''''''53'''''''''''''''''''">
              <a:rPr lang="en-US" altLang="en-US" sz="1100" smtClean="0">
                <a:solidFill>
                  <a:schemeClr val="bg1"/>
                </a:solidFill>
                <a:effectLst/>
              </a:rPr>
              <a:pPr marL="0" lvl="0" indent="0" algn="ctr">
                <a:spcBef>
                  <a:spcPct val="0"/>
                </a:spcBef>
                <a:spcAft>
                  <a:spcPct val="0"/>
                </a:spcAft>
                <a:buNone/>
              </a:pPr>
              <a:t>153</a:t>
            </a:fld>
            <a:endParaRPr lang="en-US" sz="1100">
              <a:solidFill>
                <a:schemeClr val="bg1"/>
              </a:solidFill>
            </a:endParaRPr>
          </a:p>
        </p:txBody>
      </p:sp>
      <p:sp>
        <p:nvSpPr>
          <p:cNvPr id="39" name="Text Placeholder 10">
            <a:extLst>
              <a:ext uri="{FF2B5EF4-FFF2-40B4-BE49-F238E27FC236}">
                <a16:creationId xmlns:a16="http://schemas.microsoft.com/office/drawing/2014/main" id="{115DFB91-512B-3844-A114-92FBEDCA92F2}"/>
              </a:ext>
            </a:extLst>
          </p:cNvPr>
          <p:cNvSpPr>
            <a:spLocks noGrp="1"/>
          </p:cNvSpPr>
          <p:nvPr>
            <p:custDataLst>
              <p:tags r:id="rId59"/>
            </p:custDataLst>
          </p:nvPr>
        </p:nvSpPr>
        <p:spPr bwMode="gray">
          <a:xfrm>
            <a:off x="3794125" y="5416550"/>
            <a:ext cx="274638" cy="168275"/>
          </a:xfrm>
          <a:prstGeom prst="rect">
            <a:avLst/>
          </a:prstGeom>
          <a:solidFill>
            <a:schemeClr val="accent1"/>
          </a:solidFill>
          <a:ln>
            <a:noFill/>
          </a:ln>
          <a:effectLst/>
        </p:spPr>
        <p:txBody>
          <a:bodyPr vert="horz" wrap="none" lIns="20638" tIns="0" rIns="2063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5BD3FE5E-423A-4ECD-9E91-C64277DA51A9}" type="datetime'''''''2''''''''''''09'''''''''''">
              <a:rPr lang="en-US" altLang="en-US" sz="1100" smtClean="0">
                <a:solidFill>
                  <a:schemeClr val="bg1"/>
                </a:solidFill>
                <a:effectLst/>
              </a:rPr>
              <a:pPr marL="0" lvl="0" indent="0" algn="ctr">
                <a:spcBef>
                  <a:spcPct val="0"/>
                </a:spcBef>
                <a:spcAft>
                  <a:spcPct val="0"/>
                </a:spcAft>
                <a:buNone/>
              </a:pPr>
              <a:t>209</a:t>
            </a:fld>
            <a:endParaRPr lang="en-US" sz="1100">
              <a:solidFill>
                <a:schemeClr val="bg1"/>
              </a:solidFill>
            </a:endParaRPr>
          </a:p>
        </p:txBody>
      </p:sp>
      <p:sp>
        <p:nvSpPr>
          <p:cNvPr id="455" name="Text Placeholder 10">
            <a:extLst>
              <a:ext uri="{FF2B5EF4-FFF2-40B4-BE49-F238E27FC236}">
                <a16:creationId xmlns:a16="http://schemas.microsoft.com/office/drawing/2014/main" id="{F12A5FCC-EB81-FF7A-5D0D-EC0911CAFDA8}"/>
              </a:ext>
            </a:extLst>
          </p:cNvPr>
          <p:cNvSpPr>
            <a:spLocks noGrp="1"/>
          </p:cNvSpPr>
          <p:nvPr>
            <p:custDataLst>
              <p:tags r:id="rId60"/>
            </p:custDataLst>
          </p:nvPr>
        </p:nvSpPr>
        <p:spPr bwMode="gray">
          <a:xfrm>
            <a:off x="3340100" y="5492750"/>
            <a:ext cx="196850" cy="168275"/>
          </a:xfrm>
          <a:prstGeom prst="rect">
            <a:avLst/>
          </a:prstGeom>
          <a:solidFill>
            <a:srgbClr val="4C6C9C"/>
          </a:solidFill>
          <a:ln>
            <a:noFill/>
          </a:ln>
          <a:effectLst/>
        </p:spPr>
        <p:txBody>
          <a:bodyPr vert="horz" wrap="none" lIns="20638" tIns="0" rIns="2063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9A822FE2-CF36-42B9-A877-68F20AE1DF5F}" type="datetime'''95'''''''''''''''''''''''''">
              <a:rPr lang="en-US" altLang="en-US" sz="1100" smtClean="0">
                <a:solidFill>
                  <a:schemeClr val="bg1"/>
                </a:solidFill>
                <a:effectLst/>
              </a:rPr>
              <a:pPr marL="0" lvl="0" indent="0" algn="ctr">
                <a:spcBef>
                  <a:spcPct val="0"/>
                </a:spcBef>
                <a:spcAft>
                  <a:spcPct val="0"/>
                </a:spcAft>
                <a:buNone/>
              </a:pPr>
              <a:t>95</a:t>
            </a:fld>
            <a:endParaRPr lang="en-US" sz="1100">
              <a:solidFill>
                <a:schemeClr val="bg1"/>
              </a:solidFill>
            </a:endParaRPr>
          </a:p>
        </p:txBody>
      </p:sp>
      <p:sp>
        <p:nvSpPr>
          <p:cNvPr id="668" name="Text Placeholder 10">
            <a:extLst>
              <a:ext uri="{FF2B5EF4-FFF2-40B4-BE49-F238E27FC236}">
                <a16:creationId xmlns:a16="http://schemas.microsoft.com/office/drawing/2014/main" id="{115DFB91-512B-3844-A114-92FBEDCA92F2}"/>
              </a:ext>
            </a:extLst>
          </p:cNvPr>
          <p:cNvSpPr>
            <a:spLocks noGrp="1"/>
          </p:cNvSpPr>
          <p:nvPr>
            <p:custDataLst>
              <p:tags r:id="rId61"/>
            </p:custDataLst>
          </p:nvPr>
        </p:nvSpPr>
        <p:spPr bwMode="auto">
          <a:xfrm>
            <a:off x="3522663" y="5707063"/>
            <a:ext cx="323850"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EB0ACCEE-E4DA-4769-B137-42E655BAA806}" type="datetime'''''''''''''''''''2''''''''0''''''3''''''0'''''''''''">
              <a:rPr lang="en-US" altLang="en-US" sz="1100" smtClean="0">
                <a:effectLst/>
              </a:rPr>
              <a:pPr marL="0" lvl="0" indent="0" algn="ctr">
                <a:spcBef>
                  <a:spcPct val="0"/>
                </a:spcBef>
                <a:spcAft>
                  <a:spcPct val="0"/>
                </a:spcAft>
                <a:buNone/>
              </a:pPr>
              <a:t>2030</a:t>
            </a:fld>
            <a:endParaRPr lang="en-US" sz="1100"/>
          </a:p>
        </p:txBody>
      </p:sp>
      <p:sp>
        <p:nvSpPr>
          <p:cNvPr id="552" name="Text Placeholder 10">
            <a:extLst>
              <a:ext uri="{FF2B5EF4-FFF2-40B4-BE49-F238E27FC236}">
                <a16:creationId xmlns:a16="http://schemas.microsoft.com/office/drawing/2014/main" id="{115DFB91-512B-3844-A114-92FBEDCA92F2}"/>
              </a:ext>
            </a:extLst>
          </p:cNvPr>
          <p:cNvSpPr>
            <a:spLocks noGrp="1"/>
          </p:cNvSpPr>
          <p:nvPr>
            <p:custDataLst>
              <p:tags r:id="rId62"/>
            </p:custDataLst>
          </p:nvPr>
        </p:nvSpPr>
        <p:spPr bwMode="gray">
          <a:xfrm>
            <a:off x="4962525" y="5249863"/>
            <a:ext cx="196850" cy="168275"/>
          </a:xfrm>
          <a:prstGeom prst="rect">
            <a:avLst/>
          </a:prstGeom>
          <a:solidFill>
            <a:schemeClr val="accent6"/>
          </a:solidFill>
          <a:ln>
            <a:noFill/>
          </a:ln>
          <a:effectLst/>
        </p:spPr>
        <p:txBody>
          <a:bodyPr vert="horz" wrap="none" lIns="20638" tIns="0" rIns="2063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ABE1B636-526E-490C-8883-96C7640B13E1}" type="datetime'''''''''''''''''''''''''''''''''95'''''''''''''''''''''''''''">
              <a:rPr lang="en-US" altLang="en-US" sz="1100" smtClean="0">
                <a:solidFill>
                  <a:schemeClr val="bg1"/>
                </a:solidFill>
                <a:effectLst/>
              </a:rPr>
              <a:pPr marL="0" lvl="0" indent="0" algn="ctr">
                <a:spcBef>
                  <a:spcPct val="0"/>
                </a:spcBef>
                <a:spcAft>
                  <a:spcPct val="0"/>
                </a:spcAft>
                <a:buNone/>
              </a:pPr>
              <a:t>95</a:t>
            </a:fld>
            <a:endParaRPr lang="en-US" sz="1100">
              <a:solidFill>
                <a:schemeClr val="bg1"/>
              </a:solidFill>
            </a:endParaRPr>
          </a:p>
        </p:txBody>
      </p:sp>
      <p:sp>
        <p:nvSpPr>
          <p:cNvPr id="24" name="Text Placeholder 10">
            <a:extLst>
              <a:ext uri="{FF2B5EF4-FFF2-40B4-BE49-F238E27FC236}">
                <a16:creationId xmlns:a16="http://schemas.microsoft.com/office/drawing/2014/main" id="{115DFB91-512B-3844-A114-92FBEDCA92F2}"/>
              </a:ext>
            </a:extLst>
          </p:cNvPr>
          <p:cNvSpPr>
            <a:spLocks noGrp="1"/>
          </p:cNvSpPr>
          <p:nvPr>
            <p:custDataLst>
              <p:tags r:id="rId63"/>
            </p:custDataLst>
          </p:nvPr>
        </p:nvSpPr>
        <p:spPr bwMode="gray">
          <a:xfrm>
            <a:off x="4432300" y="5318125"/>
            <a:ext cx="274638" cy="168275"/>
          </a:xfrm>
          <a:prstGeom prst="rect">
            <a:avLst/>
          </a:prstGeom>
          <a:solidFill>
            <a:schemeClr val="accent4"/>
          </a:solidFill>
          <a:ln>
            <a:noFill/>
          </a:ln>
          <a:effectLst/>
        </p:spPr>
        <p:txBody>
          <a:bodyPr vert="horz" wrap="none" lIns="20638" tIns="0" rIns="2063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8DD20EA0-6DC1-46A2-B1D7-5BD70ECEA3A2}" type="datetime'''''''''''''''''''''1''''''''''7''''''9'''''''''''''''''''''">
              <a:rPr lang="en-US" altLang="en-US" sz="1100" smtClean="0">
                <a:solidFill>
                  <a:schemeClr val="bg1"/>
                </a:solidFill>
                <a:effectLst/>
              </a:rPr>
              <a:pPr marL="0" lvl="0" indent="0" algn="ctr">
                <a:spcBef>
                  <a:spcPct val="0"/>
                </a:spcBef>
                <a:spcAft>
                  <a:spcPct val="0"/>
                </a:spcAft>
                <a:buNone/>
              </a:pPr>
              <a:t>179</a:t>
            </a:fld>
            <a:endParaRPr lang="en-US" sz="1100">
              <a:solidFill>
                <a:schemeClr val="bg1"/>
              </a:solidFill>
            </a:endParaRPr>
          </a:p>
        </p:txBody>
      </p:sp>
      <p:sp>
        <p:nvSpPr>
          <p:cNvPr id="48" name="Text Placeholder 10">
            <a:extLst>
              <a:ext uri="{FF2B5EF4-FFF2-40B4-BE49-F238E27FC236}">
                <a16:creationId xmlns:a16="http://schemas.microsoft.com/office/drawing/2014/main" id="{ED173792-E9A2-73A5-5A73-82AC0C6585E0}"/>
              </a:ext>
            </a:extLst>
          </p:cNvPr>
          <p:cNvSpPr>
            <a:spLocks noGrp="1"/>
          </p:cNvSpPr>
          <p:nvPr>
            <p:custDataLst>
              <p:tags r:id="rId64"/>
            </p:custDataLst>
          </p:nvPr>
        </p:nvSpPr>
        <p:spPr bwMode="gray">
          <a:xfrm>
            <a:off x="4924425" y="5413375"/>
            <a:ext cx="274638" cy="168275"/>
          </a:xfrm>
          <a:prstGeom prst="rect">
            <a:avLst/>
          </a:prstGeom>
          <a:solidFill>
            <a:schemeClr val="accent1"/>
          </a:solidFill>
          <a:ln>
            <a:noFill/>
          </a:ln>
          <a:effectLst/>
        </p:spPr>
        <p:txBody>
          <a:bodyPr vert="horz" wrap="none" lIns="20638" tIns="0" rIns="2063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BA1E3085-A37A-4A6C-BCB9-EC0DE69801FA}" type="datetime'''2''''''''''0''''''''''''''''''5'''''''''''''''''''''''">
              <a:rPr lang="en-US" altLang="en-US" sz="1100" smtClean="0">
                <a:solidFill>
                  <a:schemeClr val="bg1"/>
                </a:solidFill>
                <a:effectLst/>
              </a:rPr>
              <a:pPr marL="0" lvl="0" indent="0" algn="ctr">
                <a:spcBef>
                  <a:spcPct val="0"/>
                </a:spcBef>
                <a:spcAft>
                  <a:spcPct val="0"/>
                </a:spcAft>
                <a:buNone/>
              </a:pPr>
              <a:t>205</a:t>
            </a:fld>
            <a:endParaRPr lang="en-US" sz="1100">
              <a:solidFill>
                <a:schemeClr val="bg1"/>
              </a:solidFill>
            </a:endParaRPr>
          </a:p>
        </p:txBody>
      </p:sp>
      <p:sp>
        <p:nvSpPr>
          <p:cNvPr id="553" name="Text Placeholder 10">
            <a:extLst>
              <a:ext uri="{FF2B5EF4-FFF2-40B4-BE49-F238E27FC236}">
                <a16:creationId xmlns:a16="http://schemas.microsoft.com/office/drawing/2014/main" id="{115DFB91-512B-3844-A114-92FBEDCA92F2}"/>
              </a:ext>
            </a:extLst>
          </p:cNvPr>
          <p:cNvSpPr>
            <a:spLocks noGrp="1"/>
          </p:cNvSpPr>
          <p:nvPr>
            <p:custDataLst>
              <p:tags r:id="rId65"/>
            </p:custDataLst>
          </p:nvPr>
        </p:nvSpPr>
        <p:spPr bwMode="gray">
          <a:xfrm>
            <a:off x="4432300" y="5489575"/>
            <a:ext cx="274638" cy="168275"/>
          </a:xfrm>
          <a:prstGeom prst="rect">
            <a:avLst/>
          </a:prstGeom>
          <a:solidFill>
            <a:srgbClr val="4C6C9C"/>
          </a:solidFill>
          <a:ln>
            <a:noFill/>
          </a:ln>
          <a:effectLst/>
        </p:spPr>
        <p:txBody>
          <a:bodyPr vert="horz" wrap="none" lIns="20638" tIns="0" rIns="2063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F43E96DF-AC6B-4EDC-8530-2AAB76BD964B}" type="datetime'''''''''''''''''''''''''''''1''''''''''''''0''''''5'">
              <a:rPr lang="en-US" altLang="en-US" sz="1100" smtClean="0">
                <a:solidFill>
                  <a:schemeClr val="bg1"/>
                </a:solidFill>
                <a:effectLst/>
              </a:rPr>
              <a:pPr marL="0" lvl="0" indent="0" algn="ctr">
                <a:spcBef>
                  <a:spcPct val="0"/>
                </a:spcBef>
                <a:spcAft>
                  <a:spcPct val="0"/>
                </a:spcAft>
                <a:buNone/>
              </a:pPr>
              <a:t>105</a:t>
            </a:fld>
            <a:endParaRPr lang="en-US" sz="1100">
              <a:solidFill>
                <a:schemeClr val="bg1"/>
              </a:solidFill>
            </a:endParaRPr>
          </a:p>
        </p:txBody>
      </p:sp>
      <p:sp>
        <p:nvSpPr>
          <p:cNvPr id="669" name="Text Placeholder 10">
            <a:extLst>
              <a:ext uri="{FF2B5EF4-FFF2-40B4-BE49-F238E27FC236}">
                <a16:creationId xmlns:a16="http://schemas.microsoft.com/office/drawing/2014/main" id="{115DFB91-512B-3844-A114-92FBEDCA92F2}"/>
              </a:ext>
            </a:extLst>
          </p:cNvPr>
          <p:cNvSpPr>
            <a:spLocks noGrp="1"/>
          </p:cNvSpPr>
          <p:nvPr>
            <p:custDataLst>
              <p:tags r:id="rId66"/>
            </p:custDataLst>
          </p:nvPr>
        </p:nvSpPr>
        <p:spPr bwMode="auto">
          <a:xfrm>
            <a:off x="4652963" y="5707063"/>
            <a:ext cx="323850"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EDF18AA4-8FFB-42A9-948E-F3D9A23AE10A}" type="datetime'''''''''2''''''''''''0''''''''''''4''0'''''''''''''''">
              <a:rPr lang="en-US" altLang="en-US" sz="1100" smtClean="0">
                <a:effectLst/>
              </a:rPr>
              <a:pPr marL="0" lvl="0" indent="0" algn="ctr">
                <a:spcBef>
                  <a:spcPct val="0"/>
                </a:spcBef>
                <a:spcAft>
                  <a:spcPct val="0"/>
                </a:spcAft>
                <a:buNone/>
              </a:pPr>
              <a:t>2040</a:t>
            </a:fld>
            <a:endParaRPr lang="en-US" sz="1100"/>
          </a:p>
        </p:txBody>
      </p:sp>
      <p:sp>
        <p:nvSpPr>
          <p:cNvPr id="40" name="Text Placeholder 10">
            <a:extLst>
              <a:ext uri="{FF2B5EF4-FFF2-40B4-BE49-F238E27FC236}">
                <a16:creationId xmlns:a16="http://schemas.microsoft.com/office/drawing/2014/main" id="{115DFB91-512B-3844-A114-92FBEDCA92F2}"/>
              </a:ext>
            </a:extLst>
          </p:cNvPr>
          <p:cNvSpPr>
            <a:spLocks noGrp="1"/>
          </p:cNvSpPr>
          <p:nvPr>
            <p:custDataLst>
              <p:tags r:id="rId67"/>
            </p:custDataLst>
          </p:nvPr>
        </p:nvSpPr>
        <p:spPr bwMode="gray">
          <a:xfrm>
            <a:off x="6056313" y="5329238"/>
            <a:ext cx="274638" cy="168275"/>
          </a:xfrm>
          <a:prstGeom prst="rect">
            <a:avLst/>
          </a:prstGeom>
          <a:solidFill>
            <a:schemeClr val="accent4"/>
          </a:solidFill>
          <a:ln>
            <a:noFill/>
          </a:ln>
          <a:effectLst/>
        </p:spPr>
        <p:txBody>
          <a:bodyPr vert="horz" wrap="none" lIns="20638" tIns="0" rIns="2063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DF422CC4-DFBD-45D7-BAEE-1B6AC8F200B6}" type="datetime'''2''''''''0''''''''''''''''''''''''''5'''''''''''''''''''''">
              <a:rPr lang="en-US" altLang="en-US" sz="1100" smtClean="0">
                <a:solidFill>
                  <a:schemeClr val="bg1"/>
                </a:solidFill>
                <a:effectLst/>
              </a:rPr>
              <a:pPr marL="0" lvl="0" indent="0" algn="ctr">
                <a:spcBef>
                  <a:spcPct val="0"/>
                </a:spcBef>
                <a:spcAft>
                  <a:spcPct val="0"/>
                </a:spcAft>
                <a:buNone/>
              </a:pPr>
              <a:t>205</a:t>
            </a:fld>
            <a:endParaRPr lang="en-US" sz="1100">
              <a:solidFill>
                <a:schemeClr val="bg1"/>
              </a:solidFill>
            </a:endParaRPr>
          </a:p>
        </p:txBody>
      </p:sp>
      <p:sp>
        <p:nvSpPr>
          <p:cNvPr id="44" name="Text Placeholder 10">
            <a:extLst>
              <a:ext uri="{FF2B5EF4-FFF2-40B4-BE49-F238E27FC236}">
                <a16:creationId xmlns:a16="http://schemas.microsoft.com/office/drawing/2014/main" id="{F0B2CA81-6CFE-F677-9649-399A1445F633}"/>
              </a:ext>
            </a:extLst>
          </p:cNvPr>
          <p:cNvSpPr>
            <a:spLocks noGrp="1"/>
          </p:cNvSpPr>
          <p:nvPr>
            <p:custDataLst>
              <p:tags r:id="rId68"/>
            </p:custDataLst>
          </p:nvPr>
        </p:nvSpPr>
        <p:spPr bwMode="gray">
          <a:xfrm>
            <a:off x="5564188" y="5424488"/>
            <a:ext cx="274638" cy="168275"/>
          </a:xfrm>
          <a:prstGeom prst="rect">
            <a:avLst/>
          </a:prstGeom>
          <a:solidFill>
            <a:schemeClr val="accent1"/>
          </a:solidFill>
          <a:ln>
            <a:noFill/>
          </a:ln>
          <a:effectLst/>
        </p:spPr>
        <p:txBody>
          <a:bodyPr vert="horz" wrap="none" lIns="20638" tIns="0" rIns="2063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1B1E2A7F-29AF-4000-9DF7-F57358ADB8B0}" type="datetime'''''''''''1''''''''''''7''''''''''''9'''''''''">
              <a:rPr lang="en-US" altLang="en-US" sz="1100" smtClean="0">
                <a:solidFill>
                  <a:schemeClr val="bg1"/>
                </a:solidFill>
                <a:effectLst/>
              </a:rPr>
              <a:pPr marL="0" lvl="0" indent="0" algn="ctr">
                <a:spcBef>
                  <a:spcPct val="0"/>
                </a:spcBef>
                <a:spcAft>
                  <a:spcPct val="0"/>
                </a:spcAft>
                <a:buNone/>
              </a:pPr>
              <a:t>179</a:t>
            </a:fld>
            <a:endParaRPr lang="en-US" sz="1100">
              <a:solidFill>
                <a:schemeClr val="bg1"/>
              </a:solidFill>
            </a:endParaRPr>
          </a:p>
        </p:txBody>
      </p:sp>
      <p:sp>
        <p:nvSpPr>
          <p:cNvPr id="670" name="Text Placeholder 10">
            <a:extLst>
              <a:ext uri="{FF2B5EF4-FFF2-40B4-BE49-F238E27FC236}">
                <a16:creationId xmlns:a16="http://schemas.microsoft.com/office/drawing/2014/main" id="{115DFB91-512B-3844-A114-92FBEDCA92F2}"/>
              </a:ext>
            </a:extLst>
          </p:cNvPr>
          <p:cNvSpPr>
            <a:spLocks noGrp="1"/>
          </p:cNvSpPr>
          <p:nvPr>
            <p:custDataLst>
              <p:tags r:id="rId69"/>
            </p:custDataLst>
          </p:nvPr>
        </p:nvSpPr>
        <p:spPr bwMode="auto">
          <a:xfrm>
            <a:off x="5784850" y="5707063"/>
            <a:ext cx="323850"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61196E81-1162-429E-81B5-C407CBAEE793}" type="datetime'''''''''''''''''2''0''''''''''''''''''''''''''''5''0'''''''">
              <a:rPr lang="en-US" altLang="en-US" sz="1100" smtClean="0">
                <a:effectLst/>
              </a:rPr>
              <a:pPr marL="0" lvl="0" indent="0" algn="ctr">
                <a:spcBef>
                  <a:spcPct val="0"/>
                </a:spcBef>
                <a:spcAft>
                  <a:spcPct val="0"/>
                </a:spcAft>
                <a:buNone/>
              </a:pPr>
              <a:t>2050</a:t>
            </a:fld>
            <a:endParaRPr lang="en-US" sz="1100"/>
          </a:p>
        </p:txBody>
      </p:sp>
      <p:sp>
        <p:nvSpPr>
          <p:cNvPr id="42" name="Text Placeholder 10">
            <a:extLst>
              <a:ext uri="{FF2B5EF4-FFF2-40B4-BE49-F238E27FC236}">
                <a16:creationId xmlns:a16="http://schemas.microsoft.com/office/drawing/2014/main" id="{115DFB91-512B-3844-A114-92FBEDCA92F2}"/>
              </a:ext>
            </a:extLst>
          </p:cNvPr>
          <p:cNvSpPr>
            <a:spLocks noGrp="1"/>
          </p:cNvSpPr>
          <p:nvPr>
            <p:custDataLst>
              <p:tags r:id="rId70"/>
            </p:custDataLst>
          </p:nvPr>
        </p:nvSpPr>
        <p:spPr bwMode="gray">
          <a:xfrm>
            <a:off x="2170113" y="5111750"/>
            <a:ext cx="274638" cy="168275"/>
          </a:xfrm>
          <a:prstGeom prst="rect">
            <a:avLst/>
          </a:prstGeom>
          <a:solidFill>
            <a:srgbClr val="C30C3E"/>
          </a:solidFill>
          <a:ln>
            <a:noFill/>
          </a:ln>
          <a:effectLst/>
        </p:spPr>
        <p:txBody>
          <a:bodyPr vert="horz" wrap="none" lIns="20638" tIns="0" rIns="2063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EC6E4394-8181-4492-9A39-9C6E1B0AFDBD}" type="datetime'''''''''''''''''''''''''''''23''''''''0'''''''''''''">
              <a:rPr lang="en-US" altLang="en-US" sz="1100" smtClean="0">
                <a:solidFill>
                  <a:schemeClr val="bg1"/>
                </a:solidFill>
                <a:effectLst/>
              </a:rPr>
              <a:pPr marL="0" lvl="0" indent="0" algn="ctr">
                <a:spcBef>
                  <a:spcPct val="0"/>
                </a:spcBef>
                <a:spcAft>
                  <a:spcPct val="0"/>
                </a:spcAft>
                <a:buNone/>
              </a:pPr>
              <a:t>230</a:t>
            </a:fld>
            <a:endParaRPr lang="en-US" sz="1100">
              <a:solidFill>
                <a:schemeClr val="bg1"/>
              </a:solidFill>
            </a:endParaRPr>
          </a:p>
        </p:txBody>
      </p:sp>
      <p:sp>
        <p:nvSpPr>
          <p:cNvPr id="25" name="Text Placeholder 10">
            <a:extLst>
              <a:ext uri="{FF2B5EF4-FFF2-40B4-BE49-F238E27FC236}">
                <a16:creationId xmlns:a16="http://schemas.microsoft.com/office/drawing/2014/main" id="{115DFB91-512B-3844-A114-92FBEDCA92F2}"/>
              </a:ext>
            </a:extLst>
          </p:cNvPr>
          <p:cNvSpPr>
            <a:spLocks noGrp="1"/>
          </p:cNvSpPr>
          <p:nvPr>
            <p:custDataLst>
              <p:tags r:id="rId71"/>
            </p:custDataLst>
          </p:nvPr>
        </p:nvSpPr>
        <p:spPr bwMode="gray">
          <a:xfrm>
            <a:off x="6696075" y="5321300"/>
            <a:ext cx="274638" cy="168275"/>
          </a:xfrm>
          <a:prstGeom prst="rect">
            <a:avLst/>
          </a:prstGeom>
          <a:solidFill>
            <a:schemeClr val="accent4"/>
          </a:solidFill>
          <a:ln>
            <a:noFill/>
          </a:ln>
          <a:effectLst/>
        </p:spPr>
        <p:txBody>
          <a:bodyPr vert="horz" wrap="none" lIns="20638" tIns="0" rIns="2063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AC53F82A-981B-421D-B9C2-8049A20C6EF6}" type="datetime'''''''''1''''''''6''''''''''''''''''''''''7'''''">
              <a:rPr lang="en-US" altLang="en-US" sz="1100" smtClean="0">
                <a:solidFill>
                  <a:schemeClr val="bg1"/>
                </a:solidFill>
                <a:effectLst/>
              </a:rPr>
              <a:pPr marL="0" lvl="0" indent="0" algn="ctr">
                <a:spcBef>
                  <a:spcPct val="0"/>
                </a:spcBef>
                <a:spcAft>
                  <a:spcPct val="0"/>
                </a:spcAft>
                <a:buNone/>
              </a:pPr>
              <a:t>167</a:t>
            </a:fld>
            <a:endParaRPr lang="en-US" sz="1100">
              <a:solidFill>
                <a:schemeClr val="bg1"/>
              </a:solidFill>
            </a:endParaRPr>
          </a:p>
        </p:txBody>
      </p:sp>
      <p:sp>
        <p:nvSpPr>
          <p:cNvPr id="46" name="Text Placeholder 10">
            <a:extLst>
              <a:ext uri="{FF2B5EF4-FFF2-40B4-BE49-F238E27FC236}">
                <a16:creationId xmlns:a16="http://schemas.microsoft.com/office/drawing/2014/main" id="{96F25D46-BAD9-B69C-4D27-1CF118C0468C}"/>
              </a:ext>
            </a:extLst>
          </p:cNvPr>
          <p:cNvSpPr>
            <a:spLocks noGrp="1"/>
          </p:cNvSpPr>
          <p:nvPr>
            <p:custDataLst>
              <p:tags r:id="rId72"/>
            </p:custDataLst>
          </p:nvPr>
        </p:nvSpPr>
        <p:spPr bwMode="gray">
          <a:xfrm>
            <a:off x="7188200" y="5414963"/>
            <a:ext cx="274638" cy="168275"/>
          </a:xfrm>
          <a:prstGeom prst="rect">
            <a:avLst/>
          </a:prstGeom>
          <a:solidFill>
            <a:schemeClr val="accent1"/>
          </a:solidFill>
          <a:ln>
            <a:noFill/>
          </a:ln>
          <a:effectLst/>
        </p:spPr>
        <p:txBody>
          <a:bodyPr vert="horz" wrap="none" lIns="20638" tIns="0" rIns="2063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C6AE4E18-5774-49DF-A132-F1CE4E76DF51}" type="datetime'''2''''1''''''''2'''''''''''''''''''''''''''''''''''''''''''''">
              <a:rPr lang="en-US" altLang="en-US" sz="1100" smtClean="0">
                <a:solidFill>
                  <a:schemeClr val="bg1"/>
                </a:solidFill>
                <a:effectLst/>
              </a:rPr>
              <a:pPr marL="0" lvl="0" indent="0" algn="ctr">
                <a:spcBef>
                  <a:spcPct val="0"/>
                </a:spcBef>
                <a:spcAft>
                  <a:spcPct val="0"/>
                </a:spcAft>
                <a:buNone/>
              </a:pPr>
              <a:t>212</a:t>
            </a:fld>
            <a:endParaRPr lang="en-US" sz="1100">
              <a:solidFill>
                <a:schemeClr val="bg1"/>
              </a:solidFill>
            </a:endParaRPr>
          </a:p>
        </p:txBody>
      </p:sp>
      <p:sp>
        <p:nvSpPr>
          <p:cNvPr id="460" name="Text Placeholder 10">
            <a:extLst>
              <a:ext uri="{FF2B5EF4-FFF2-40B4-BE49-F238E27FC236}">
                <a16:creationId xmlns:a16="http://schemas.microsoft.com/office/drawing/2014/main" id="{575063AE-78EA-114F-E971-383D6D202DAB}"/>
              </a:ext>
            </a:extLst>
          </p:cNvPr>
          <p:cNvSpPr>
            <a:spLocks noGrp="1"/>
          </p:cNvSpPr>
          <p:nvPr>
            <p:custDataLst>
              <p:tags r:id="rId73"/>
            </p:custDataLst>
          </p:nvPr>
        </p:nvSpPr>
        <p:spPr bwMode="gray">
          <a:xfrm>
            <a:off x="6734175" y="5491163"/>
            <a:ext cx="196850" cy="168275"/>
          </a:xfrm>
          <a:prstGeom prst="rect">
            <a:avLst/>
          </a:prstGeom>
          <a:solidFill>
            <a:srgbClr val="4C6C9C"/>
          </a:solidFill>
          <a:ln>
            <a:noFill/>
          </a:ln>
          <a:effectLst/>
        </p:spPr>
        <p:txBody>
          <a:bodyPr vert="horz" wrap="none" lIns="20638" tIns="0" rIns="2063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E978C93D-BC93-4F63-90A0-A8B7956DEC25}" type="datetime'''''98'''''''''''''''''''''''">
              <a:rPr lang="en-US" altLang="en-US" sz="1100" smtClean="0">
                <a:solidFill>
                  <a:schemeClr val="bg1"/>
                </a:solidFill>
                <a:effectLst/>
              </a:rPr>
              <a:pPr marL="0" lvl="0" indent="0" algn="ctr">
                <a:spcBef>
                  <a:spcPct val="0"/>
                </a:spcBef>
                <a:spcAft>
                  <a:spcPct val="0"/>
                </a:spcAft>
                <a:buNone/>
              </a:pPr>
              <a:t>98</a:t>
            </a:fld>
            <a:endParaRPr lang="en-US" sz="1100">
              <a:solidFill>
                <a:schemeClr val="bg1"/>
              </a:solidFill>
            </a:endParaRPr>
          </a:p>
        </p:txBody>
      </p:sp>
      <p:sp>
        <p:nvSpPr>
          <p:cNvPr id="671" name="Text Placeholder 10">
            <a:extLst>
              <a:ext uri="{FF2B5EF4-FFF2-40B4-BE49-F238E27FC236}">
                <a16:creationId xmlns:a16="http://schemas.microsoft.com/office/drawing/2014/main" id="{115DFB91-512B-3844-A114-92FBEDCA92F2}"/>
              </a:ext>
            </a:extLst>
          </p:cNvPr>
          <p:cNvSpPr>
            <a:spLocks noGrp="1"/>
          </p:cNvSpPr>
          <p:nvPr>
            <p:custDataLst>
              <p:tags r:id="rId74"/>
            </p:custDataLst>
          </p:nvPr>
        </p:nvSpPr>
        <p:spPr bwMode="auto">
          <a:xfrm>
            <a:off x="6916738" y="5707063"/>
            <a:ext cx="323850"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B8DF6381-44EC-4C50-9FED-778D3563FA07}" type="datetime'''''''''''''2''''''''''0''''''''''''3''0'''''">
              <a:rPr lang="en-US" altLang="en-US" sz="1100" smtClean="0">
                <a:effectLst/>
              </a:rPr>
              <a:pPr marL="0" lvl="0" indent="0" algn="ctr">
                <a:spcBef>
                  <a:spcPct val="0"/>
                </a:spcBef>
                <a:spcAft>
                  <a:spcPct val="0"/>
                </a:spcAft>
                <a:buNone/>
              </a:pPr>
              <a:t>2030</a:t>
            </a:fld>
            <a:endParaRPr lang="en-US" sz="1100"/>
          </a:p>
        </p:txBody>
      </p:sp>
      <p:sp>
        <p:nvSpPr>
          <p:cNvPr id="566" name="Text Placeholder 10">
            <a:extLst>
              <a:ext uri="{FF2B5EF4-FFF2-40B4-BE49-F238E27FC236}">
                <a16:creationId xmlns:a16="http://schemas.microsoft.com/office/drawing/2014/main" id="{115DFB91-512B-3844-A114-92FBEDCA92F2}"/>
              </a:ext>
            </a:extLst>
          </p:cNvPr>
          <p:cNvSpPr>
            <a:spLocks noGrp="1"/>
          </p:cNvSpPr>
          <p:nvPr>
            <p:custDataLst>
              <p:tags r:id="rId75"/>
            </p:custDataLst>
          </p:nvPr>
        </p:nvSpPr>
        <p:spPr bwMode="gray">
          <a:xfrm>
            <a:off x="8320088" y="5119688"/>
            <a:ext cx="274638" cy="168275"/>
          </a:xfrm>
          <a:prstGeom prst="rect">
            <a:avLst/>
          </a:prstGeom>
          <a:solidFill>
            <a:schemeClr val="accent6"/>
          </a:solidFill>
          <a:ln>
            <a:noFill/>
          </a:ln>
          <a:effectLst/>
        </p:spPr>
        <p:txBody>
          <a:bodyPr vert="horz" wrap="none" lIns="20638" tIns="0" rIns="2063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AB6D6B52-634B-4FAD-8476-6CA08D25AD93}" type="datetime'''''''''''''''''1''''''''''''''5''''''''''5'''">
              <a:rPr lang="en-US" altLang="en-US" sz="1100" smtClean="0">
                <a:solidFill>
                  <a:schemeClr val="bg1"/>
                </a:solidFill>
                <a:effectLst/>
              </a:rPr>
              <a:pPr marL="0" lvl="0" indent="0" algn="ctr">
                <a:spcBef>
                  <a:spcPct val="0"/>
                </a:spcBef>
                <a:spcAft>
                  <a:spcPct val="0"/>
                </a:spcAft>
                <a:buNone/>
              </a:pPr>
              <a:t>155</a:t>
            </a:fld>
            <a:endParaRPr lang="en-US" sz="1100">
              <a:solidFill>
                <a:schemeClr val="bg1"/>
              </a:solidFill>
            </a:endParaRPr>
          </a:p>
        </p:txBody>
      </p:sp>
      <p:sp>
        <p:nvSpPr>
          <p:cNvPr id="568" name="Text Placeholder 10">
            <a:extLst>
              <a:ext uri="{FF2B5EF4-FFF2-40B4-BE49-F238E27FC236}">
                <a16:creationId xmlns:a16="http://schemas.microsoft.com/office/drawing/2014/main" id="{115DFB91-512B-3844-A114-92FBEDCA92F2}"/>
              </a:ext>
            </a:extLst>
          </p:cNvPr>
          <p:cNvSpPr>
            <a:spLocks noGrp="1"/>
          </p:cNvSpPr>
          <p:nvPr>
            <p:custDataLst>
              <p:tags r:id="rId76"/>
            </p:custDataLst>
          </p:nvPr>
        </p:nvSpPr>
        <p:spPr bwMode="gray">
          <a:xfrm>
            <a:off x="7827963" y="5481638"/>
            <a:ext cx="274638" cy="168275"/>
          </a:xfrm>
          <a:prstGeom prst="rect">
            <a:avLst/>
          </a:prstGeom>
          <a:solidFill>
            <a:srgbClr val="4C6C9C"/>
          </a:solidFill>
          <a:ln>
            <a:noFill/>
          </a:ln>
          <a:effectLst/>
        </p:spPr>
        <p:txBody>
          <a:bodyPr vert="horz" wrap="none" lIns="20638" tIns="0" rIns="2063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0D7B487E-4919-4F1C-862E-A57D3ABC42BB}" type="datetime'''''''''''''''''''''''''''''1''''''''''''4''''''2'">
              <a:rPr lang="en-US" altLang="en-US" sz="1100" smtClean="0">
                <a:solidFill>
                  <a:schemeClr val="bg1"/>
                </a:solidFill>
                <a:effectLst/>
              </a:rPr>
              <a:pPr marL="0" lvl="0" indent="0" algn="ctr">
                <a:spcBef>
                  <a:spcPct val="0"/>
                </a:spcBef>
                <a:spcAft>
                  <a:spcPct val="0"/>
                </a:spcAft>
                <a:buNone/>
              </a:pPr>
              <a:t>142</a:t>
            </a:fld>
            <a:endParaRPr lang="en-US" sz="1100">
              <a:solidFill>
                <a:schemeClr val="bg1"/>
              </a:solidFill>
            </a:endParaRPr>
          </a:p>
        </p:txBody>
      </p:sp>
      <p:sp>
        <p:nvSpPr>
          <p:cNvPr id="672" name="Text Placeholder 10">
            <a:extLst>
              <a:ext uri="{FF2B5EF4-FFF2-40B4-BE49-F238E27FC236}">
                <a16:creationId xmlns:a16="http://schemas.microsoft.com/office/drawing/2014/main" id="{115DFB91-512B-3844-A114-92FBEDCA92F2}"/>
              </a:ext>
            </a:extLst>
          </p:cNvPr>
          <p:cNvSpPr>
            <a:spLocks noGrp="1"/>
          </p:cNvSpPr>
          <p:nvPr>
            <p:custDataLst>
              <p:tags r:id="rId77"/>
            </p:custDataLst>
          </p:nvPr>
        </p:nvSpPr>
        <p:spPr bwMode="auto">
          <a:xfrm>
            <a:off x="8048625" y="5707063"/>
            <a:ext cx="323850"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23E15DAE-E52B-4F97-9421-6797AB677A13}" type="datetime'''''''''''''''''20''''4''''''0'''''">
              <a:rPr lang="en-US" altLang="en-US" sz="1100" smtClean="0">
                <a:effectLst/>
              </a:rPr>
              <a:pPr marL="0" lvl="0" indent="0" algn="ctr">
                <a:spcBef>
                  <a:spcPct val="0"/>
                </a:spcBef>
                <a:spcAft>
                  <a:spcPct val="0"/>
                </a:spcAft>
                <a:buNone/>
              </a:pPr>
              <a:t>2040</a:t>
            </a:fld>
            <a:endParaRPr lang="en-US" sz="1100"/>
          </a:p>
        </p:txBody>
      </p:sp>
      <p:sp>
        <p:nvSpPr>
          <p:cNvPr id="570" name="Text Placeholder 10">
            <a:extLst>
              <a:ext uri="{FF2B5EF4-FFF2-40B4-BE49-F238E27FC236}">
                <a16:creationId xmlns:a16="http://schemas.microsoft.com/office/drawing/2014/main" id="{115DFB91-512B-3844-A114-92FBEDCA92F2}"/>
              </a:ext>
            </a:extLst>
          </p:cNvPr>
          <p:cNvSpPr>
            <a:spLocks noGrp="1"/>
          </p:cNvSpPr>
          <p:nvPr>
            <p:custDataLst>
              <p:tags r:id="rId78"/>
            </p:custDataLst>
          </p:nvPr>
        </p:nvSpPr>
        <p:spPr bwMode="gray">
          <a:xfrm>
            <a:off x="9204325" y="5472113"/>
            <a:ext cx="274638" cy="168275"/>
          </a:xfrm>
          <a:prstGeom prst="rect">
            <a:avLst/>
          </a:prstGeom>
          <a:solidFill>
            <a:srgbClr val="4C6C9C"/>
          </a:solidFill>
          <a:ln>
            <a:noFill/>
          </a:ln>
          <a:effectLst/>
        </p:spPr>
        <p:txBody>
          <a:bodyPr vert="horz" wrap="none" lIns="20638" tIns="0" rIns="2063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932D148A-7CC2-4F9F-B0E3-0EC03F5B833B}" type="datetime'''''''''''''''1''''''''''''''''''8''1'''''''">
              <a:rPr lang="en-US" altLang="en-US" sz="1100" smtClean="0">
                <a:solidFill>
                  <a:schemeClr val="bg1"/>
                </a:solidFill>
                <a:effectLst/>
              </a:rPr>
              <a:pPr marL="0" lvl="0" indent="0" algn="ctr">
                <a:spcBef>
                  <a:spcPct val="0"/>
                </a:spcBef>
                <a:spcAft>
                  <a:spcPct val="0"/>
                </a:spcAft>
                <a:buNone/>
              </a:pPr>
              <a:t>181</a:t>
            </a:fld>
            <a:endParaRPr lang="en-US" sz="1100">
              <a:solidFill>
                <a:schemeClr val="bg1"/>
              </a:solidFill>
            </a:endParaRPr>
          </a:p>
        </p:txBody>
      </p:sp>
      <p:sp>
        <p:nvSpPr>
          <p:cNvPr id="673" name="Text Placeholder 10">
            <a:extLst>
              <a:ext uri="{FF2B5EF4-FFF2-40B4-BE49-F238E27FC236}">
                <a16:creationId xmlns:a16="http://schemas.microsoft.com/office/drawing/2014/main" id="{115DFB91-512B-3844-A114-92FBEDCA92F2}"/>
              </a:ext>
            </a:extLst>
          </p:cNvPr>
          <p:cNvSpPr>
            <a:spLocks noGrp="1"/>
          </p:cNvSpPr>
          <p:nvPr>
            <p:custDataLst>
              <p:tags r:id="rId79"/>
            </p:custDataLst>
          </p:nvPr>
        </p:nvSpPr>
        <p:spPr bwMode="auto">
          <a:xfrm>
            <a:off x="9178925" y="5707063"/>
            <a:ext cx="323850"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DFF96AD7-D2BA-4237-BEE6-ABF1B03C94FF}" type="datetime'''''''''2''''''''''''''05''''''''''''''''''''''''0'''''">
              <a:rPr lang="en-US" altLang="en-US" sz="1100" smtClean="0">
                <a:effectLst/>
              </a:rPr>
              <a:pPr marL="0" lvl="0" indent="0" algn="ctr">
                <a:spcBef>
                  <a:spcPct val="0"/>
                </a:spcBef>
                <a:spcAft>
                  <a:spcPct val="0"/>
                </a:spcAft>
                <a:buNone/>
              </a:pPr>
              <a:t>2050</a:t>
            </a:fld>
            <a:endParaRPr lang="en-US" sz="1100"/>
          </a:p>
        </p:txBody>
      </p:sp>
      <p:sp>
        <p:nvSpPr>
          <p:cNvPr id="314" name="Text Placeholder 10">
            <a:extLst>
              <a:ext uri="{FF2B5EF4-FFF2-40B4-BE49-F238E27FC236}">
                <a16:creationId xmlns:a16="http://schemas.microsoft.com/office/drawing/2014/main" id="{CD5540C7-17D9-E26A-8050-4BF5E9C2DC9D}"/>
              </a:ext>
            </a:extLst>
          </p:cNvPr>
          <p:cNvSpPr>
            <a:spLocks noGrp="1"/>
          </p:cNvSpPr>
          <p:nvPr>
            <p:custDataLst>
              <p:tags r:id="rId80"/>
            </p:custDataLst>
          </p:nvPr>
        </p:nvSpPr>
        <p:spPr bwMode="gray">
          <a:xfrm>
            <a:off x="2416175" y="4943475"/>
            <a:ext cx="274638"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34E00C7C-4920-4FEB-9735-B237B370B18F}" type="datetime'''93''2'''''''''''''''''''''''''">
              <a:rPr lang="en-US" altLang="en-US" sz="1100" smtClean="0"/>
              <a:pPr marL="0" lvl="0" indent="0" algn="ctr">
                <a:spcBef>
                  <a:spcPct val="0"/>
                </a:spcBef>
                <a:spcAft>
                  <a:spcPct val="0"/>
                </a:spcAft>
                <a:buNone/>
              </a:pPr>
              <a:t>932</a:t>
            </a:fld>
            <a:endParaRPr lang="en-US" sz="1100"/>
          </a:p>
        </p:txBody>
      </p:sp>
      <p:sp>
        <p:nvSpPr>
          <p:cNvPr id="315" name="Text Placeholder 10">
            <a:extLst>
              <a:ext uri="{FF2B5EF4-FFF2-40B4-BE49-F238E27FC236}">
                <a16:creationId xmlns:a16="http://schemas.microsoft.com/office/drawing/2014/main" id="{6024398A-4F15-563B-C3CB-D28334B5ABFC}"/>
              </a:ext>
            </a:extLst>
          </p:cNvPr>
          <p:cNvSpPr>
            <a:spLocks noGrp="1"/>
          </p:cNvSpPr>
          <p:nvPr>
            <p:custDataLst>
              <p:tags r:id="rId81"/>
            </p:custDataLst>
          </p:nvPr>
        </p:nvSpPr>
        <p:spPr bwMode="gray">
          <a:xfrm>
            <a:off x="3489325" y="4894263"/>
            <a:ext cx="390525"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4A965BF6-0FFE-4D54-B4C3-734EA7155879}" type="datetime'''''''''''''''1'''''''''',''''0''''''''''3''7'''''''''''">
              <a:rPr lang="en-US" altLang="en-US" sz="1100" smtClean="0"/>
              <a:pPr marL="0" lvl="0" indent="0" algn="ctr">
                <a:spcBef>
                  <a:spcPct val="0"/>
                </a:spcBef>
                <a:spcAft>
                  <a:spcPct val="0"/>
                </a:spcAft>
                <a:buNone/>
              </a:pPr>
              <a:t>1,037</a:t>
            </a:fld>
            <a:endParaRPr lang="en-US" sz="1100"/>
          </a:p>
        </p:txBody>
      </p:sp>
      <p:sp>
        <p:nvSpPr>
          <p:cNvPr id="316" name="Text Placeholder 10">
            <a:extLst>
              <a:ext uri="{FF2B5EF4-FFF2-40B4-BE49-F238E27FC236}">
                <a16:creationId xmlns:a16="http://schemas.microsoft.com/office/drawing/2014/main" id="{AC2EF23C-8238-B246-56C6-FC4C5D34E59D}"/>
              </a:ext>
            </a:extLst>
          </p:cNvPr>
          <p:cNvSpPr>
            <a:spLocks noGrp="1"/>
          </p:cNvSpPr>
          <p:nvPr>
            <p:custDataLst>
              <p:tags r:id="rId82"/>
            </p:custDataLst>
          </p:nvPr>
        </p:nvSpPr>
        <p:spPr bwMode="gray">
          <a:xfrm>
            <a:off x="4619625" y="4733925"/>
            <a:ext cx="390525"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0627E4AC-1B6B-4390-BE81-3A6A7C73496C}" type="datetime'''''''''''''''1'''''',''''''''''''3''58'''''">
              <a:rPr lang="en-US" altLang="en-US" sz="1100" smtClean="0"/>
              <a:pPr marL="0" lvl="0" indent="0" algn="ctr">
                <a:spcBef>
                  <a:spcPct val="0"/>
                </a:spcBef>
                <a:spcAft>
                  <a:spcPct val="0"/>
                </a:spcAft>
                <a:buNone/>
              </a:pPr>
              <a:t>1,358</a:t>
            </a:fld>
            <a:endParaRPr lang="en-US" sz="1100"/>
          </a:p>
        </p:txBody>
      </p:sp>
      <p:sp>
        <p:nvSpPr>
          <p:cNvPr id="317" name="Text Placeholder 10">
            <a:extLst>
              <a:ext uri="{FF2B5EF4-FFF2-40B4-BE49-F238E27FC236}">
                <a16:creationId xmlns:a16="http://schemas.microsoft.com/office/drawing/2014/main" id="{51FBA01A-C0AD-B4FF-8D38-267CF0EBE0C1}"/>
              </a:ext>
            </a:extLst>
          </p:cNvPr>
          <p:cNvSpPr>
            <a:spLocks noGrp="1"/>
          </p:cNvSpPr>
          <p:nvPr>
            <p:custDataLst>
              <p:tags r:id="rId83"/>
            </p:custDataLst>
          </p:nvPr>
        </p:nvSpPr>
        <p:spPr bwMode="gray">
          <a:xfrm>
            <a:off x="5751513" y="4633913"/>
            <a:ext cx="390525"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2530F31E-9195-4748-9BC3-4FAC3E0523CA}" type="datetime'1'',''''''''''5''''''''''''''''''''''''''''''''''6''''''''''1'">
              <a:rPr lang="en-US" altLang="en-US" sz="1100" smtClean="0"/>
              <a:pPr marL="0" lvl="0" indent="0" algn="ctr">
                <a:spcBef>
                  <a:spcPct val="0"/>
                </a:spcBef>
                <a:spcAft>
                  <a:spcPct val="0"/>
                </a:spcAft>
                <a:buNone/>
              </a:pPr>
              <a:t>1,561</a:t>
            </a:fld>
            <a:endParaRPr lang="en-US" sz="1100"/>
          </a:p>
        </p:txBody>
      </p:sp>
      <p:sp>
        <p:nvSpPr>
          <p:cNvPr id="328" name="Text Placeholder 10">
            <a:extLst>
              <a:ext uri="{FF2B5EF4-FFF2-40B4-BE49-F238E27FC236}">
                <a16:creationId xmlns:a16="http://schemas.microsoft.com/office/drawing/2014/main" id="{6D4A2347-D1DA-016A-C12B-85893B9D58AA}"/>
              </a:ext>
            </a:extLst>
          </p:cNvPr>
          <p:cNvSpPr>
            <a:spLocks noGrp="1"/>
          </p:cNvSpPr>
          <p:nvPr>
            <p:custDataLst>
              <p:tags r:id="rId84"/>
            </p:custDataLst>
          </p:nvPr>
        </p:nvSpPr>
        <p:spPr bwMode="gray">
          <a:xfrm>
            <a:off x="6883400" y="4814888"/>
            <a:ext cx="390525"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4C32013C-A44D-44A4-99FE-C5C88EA38E37}" type="datetime'''''''''''''''''1'',''''''''1''''9''''''''5'''''''">
              <a:rPr lang="en-US" altLang="en-US" sz="1100" smtClean="0"/>
              <a:pPr marL="0" lvl="0" indent="0" algn="ctr">
                <a:spcBef>
                  <a:spcPct val="0"/>
                </a:spcBef>
                <a:spcAft>
                  <a:spcPct val="0"/>
                </a:spcAft>
                <a:buNone/>
              </a:pPr>
              <a:t>1,195</a:t>
            </a:fld>
            <a:endParaRPr lang="en-US" sz="1100"/>
          </a:p>
        </p:txBody>
      </p:sp>
      <p:sp>
        <p:nvSpPr>
          <p:cNvPr id="330" name="Text Placeholder 10">
            <a:extLst>
              <a:ext uri="{FF2B5EF4-FFF2-40B4-BE49-F238E27FC236}">
                <a16:creationId xmlns:a16="http://schemas.microsoft.com/office/drawing/2014/main" id="{741140C6-10CA-EF92-A310-9FDA9A4DE39B}"/>
              </a:ext>
            </a:extLst>
          </p:cNvPr>
          <p:cNvSpPr>
            <a:spLocks noGrp="1"/>
          </p:cNvSpPr>
          <p:nvPr>
            <p:custDataLst>
              <p:tags r:id="rId85"/>
            </p:custDataLst>
          </p:nvPr>
        </p:nvSpPr>
        <p:spPr bwMode="gray">
          <a:xfrm>
            <a:off x="8015288" y="4456113"/>
            <a:ext cx="390525"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C23E00B1-079B-40B1-942C-2267411FE958}" type="datetime'''''1'''''''''''''''',''''''''''''''''''9''2''''1'">
              <a:rPr lang="en-US" altLang="en-US" sz="1100" smtClean="0"/>
              <a:pPr marL="0" lvl="0" indent="0" algn="ctr">
                <a:spcBef>
                  <a:spcPct val="0"/>
                </a:spcBef>
                <a:spcAft>
                  <a:spcPct val="0"/>
                </a:spcAft>
                <a:buNone/>
              </a:pPr>
              <a:t>1,921</a:t>
            </a:fld>
            <a:endParaRPr lang="en-US" sz="1100"/>
          </a:p>
        </p:txBody>
      </p:sp>
      <p:sp>
        <p:nvSpPr>
          <p:cNvPr id="332" name="Text Placeholder 10">
            <a:extLst>
              <a:ext uri="{FF2B5EF4-FFF2-40B4-BE49-F238E27FC236}">
                <a16:creationId xmlns:a16="http://schemas.microsoft.com/office/drawing/2014/main" id="{841388E5-3F97-DE99-28F3-C0DC3697E0C8}"/>
              </a:ext>
            </a:extLst>
          </p:cNvPr>
          <p:cNvSpPr>
            <a:spLocks noGrp="1"/>
          </p:cNvSpPr>
          <p:nvPr>
            <p:custDataLst>
              <p:tags r:id="rId86"/>
            </p:custDataLst>
          </p:nvPr>
        </p:nvSpPr>
        <p:spPr bwMode="gray">
          <a:xfrm>
            <a:off x="9145588" y="4044950"/>
            <a:ext cx="390525"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35A00AE4-7C69-46E0-90F2-9CDC1962CE37}" type="datetime'''2'',''''''''7''''''''''''''5''''''''''''''1'''''''''''''">
              <a:rPr lang="en-US" altLang="en-US" sz="1100" smtClean="0"/>
              <a:pPr marL="0" lvl="0" indent="0" algn="ctr">
                <a:spcBef>
                  <a:spcPct val="0"/>
                </a:spcBef>
                <a:spcAft>
                  <a:spcPct val="0"/>
                </a:spcAft>
                <a:buNone/>
              </a:pPr>
              <a:t>2,751</a:t>
            </a:fld>
            <a:endParaRPr lang="en-US" sz="1100"/>
          </a:p>
        </p:txBody>
      </p:sp>
      <p:sp>
        <p:nvSpPr>
          <p:cNvPr id="125" name="Text Placeholder 10">
            <a:extLst>
              <a:ext uri="{FF2B5EF4-FFF2-40B4-BE49-F238E27FC236}">
                <a16:creationId xmlns:a16="http://schemas.microsoft.com/office/drawing/2014/main" id="{115DFB91-512B-3844-A114-92FBEDCA92F2}"/>
              </a:ext>
            </a:extLst>
          </p:cNvPr>
          <p:cNvSpPr>
            <a:spLocks noGrp="1"/>
          </p:cNvSpPr>
          <p:nvPr>
            <p:custDataLst>
              <p:tags r:id="rId87"/>
            </p:custDataLst>
          </p:nvPr>
        </p:nvSpPr>
        <p:spPr bwMode="gray">
          <a:xfrm>
            <a:off x="6696075" y="5187950"/>
            <a:ext cx="274638" cy="168275"/>
          </a:xfrm>
          <a:prstGeom prst="rect">
            <a:avLst/>
          </a:prstGeom>
          <a:solidFill>
            <a:schemeClr val="accent2"/>
          </a:solidFill>
          <a:ln>
            <a:noFill/>
          </a:ln>
          <a:effectLst/>
        </p:spPr>
        <p:txBody>
          <a:bodyPr vert="horz" wrap="none" lIns="20638" tIns="0" rIns="2063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E7485A8D-D176-47D2-AC77-45059269D9E2}" type="datetime'''''''''''''''''''''''''2''''''''''54'''">
              <a:rPr lang="en-US" altLang="en-US" sz="1100" smtClean="0">
                <a:solidFill>
                  <a:schemeClr val="bg1"/>
                </a:solidFill>
              </a:rPr>
              <a:pPr marL="0" lvl="0" indent="0" algn="ctr">
                <a:spcBef>
                  <a:spcPct val="0"/>
                </a:spcBef>
                <a:spcAft>
                  <a:spcPct val="0"/>
                </a:spcAft>
                <a:buNone/>
              </a:pPr>
              <a:t>254</a:t>
            </a:fld>
            <a:endParaRPr lang="en-US" sz="1100">
              <a:solidFill>
                <a:schemeClr val="bg1"/>
              </a:solidFill>
            </a:endParaRPr>
          </a:p>
        </p:txBody>
      </p:sp>
      <p:sp>
        <p:nvSpPr>
          <p:cNvPr id="126" name="Text Placeholder 10">
            <a:extLst>
              <a:ext uri="{FF2B5EF4-FFF2-40B4-BE49-F238E27FC236}">
                <a16:creationId xmlns:a16="http://schemas.microsoft.com/office/drawing/2014/main" id="{115DFB91-512B-3844-A114-92FBEDCA92F2}"/>
              </a:ext>
            </a:extLst>
          </p:cNvPr>
          <p:cNvSpPr>
            <a:spLocks noGrp="1"/>
          </p:cNvSpPr>
          <p:nvPr>
            <p:custDataLst>
              <p:tags r:id="rId88"/>
            </p:custDataLst>
          </p:nvPr>
        </p:nvSpPr>
        <p:spPr bwMode="gray">
          <a:xfrm>
            <a:off x="9204325" y="4935538"/>
            <a:ext cx="274638" cy="168275"/>
          </a:xfrm>
          <a:prstGeom prst="rect">
            <a:avLst/>
          </a:prstGeom>
          <a:solidFill>
            <a:schemeClr val="accent6"/>
          </a:solidFill>
          <a:ln>
            <a:noFill/>
          </a:ln>
          <a:effectLst/>
        </p:spPr>
        <p:txBody>
          <a:bodyPr vert="horz" wrap="none" lIns="20638" tIns="0" rIns="2063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7F4E05CE-75F3-44AB-89D8-6D2D18E4AF02}" type="datetime'''''''''''2''''''''''''''''''''''''''''''''52'''">
              <a:rPr lang="en-US" altLang="en-US" sz="1100" smtClean="0">
                <a:solidFill>
                  <a:schemeClr val="bg1"/>
                </a:solidFill>
              </a:rPr>
              <a:pPr marL="0" lvl="0" indent="0" algn="ctr">
                <a:spcBef>
                  <a:spcPct val="0"/>
                </a:spcBef>
                <a:spcAft>
                  <a:spcPct val="0"/>
                </a:spcAft>
                <a:buNone/>
              </a:pPr>
              <a:t>252</a:t>
            </a:fld>
            <a:endParaRPr lang="en-US" sz="1100">
              <a:solidFill>
                <a:schemeClr val="bg1"/>
              </a:solidFill>
            </a:endParaRPr>
          </a:p>
        </p:txBody>
      </p:sp>
      <p:sp>
        <p:nvSpPr>
          <p:cNvPr id="468" name="Text Placeholder 10">
            <a:extLst>
              <a:ext uri="{FF2B5EF4-FFF2-40B4-BE49-F238E27FC236}">
                <a16:creationId xmlns:a16="http://schemas.microsoft.com/office/drawing/2014/main" id="{115DFB91-512B-3844-A114-92FBEDCA92F2}"/>
              </a:ext>
            </a:extLst>
          </p:cNvPr>
          <p:cNvSpPr>
            <a:spLocks noGrp="1"/>
          </p:cNvSpPr>
          <p:nvPr>
            <p:custDataLst>
              <p:tags r:id="rId89"/>
            </p:custDataLst>
          </p:nvPr>
        </p:nvSpPr>
        <p:spPr bwMode="gray">
          <a:xfrm>
            <a:off x="7226300" y="5265738"/>
            <a:ext cx="196850" cy="168275"/>
          </a:xfrm>
          <a:prstGeom prst="rect">
            <a:avLst/>
          </a:prstGeom>
          <a:solidFill>
            <a:schemeClr val="accent6"/>
          </a:solidFill>
          <a:ln>
            <a:noFill/>
          </a:ln>
          <a:effectLst/>
        </p:spPr>
        <p:txBody>
          <a:bodyPr vert="horz" wrap="none" lIns="20638" tIns="0" rIns="2063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152E08BD-EE4A-4A93-86A4-69CF747F5B75}" type="datetime'''57'''''''''''''''''''''''''''''''''''''''''''''''''''''''''">
              <a:rPr lang="en-US" altLang="en-US" sz="1100" smtClean="0">
                <a:solidFill>
                  <a:schemeClr val="bg1"/>
                </a:solidFill>
                <a:effectLst/>
              </a:rPr>
              <a:pPr marL="0" lvl="0" indent="0" algn="ctr">
                <a:spcBef>
                  <a:spcPct val="0"/>
                </a:spcBef>
                <a:spcAft>
                  <a:spcPct val="0"/>
                </a:spcAft>
                <a:buNone/>
              </a:pPr>
              <a:t>57</a:t>
            </a:fld>
            <a:endParaRPr lang="en-US" sz="1100">
              <a:solidFill>
                <a:schemeClr val="bg1"/>
              </a:solidFill>
            </a:endParaRPr>
          </a:p>
        </p:txBody>
      </p:sp>
      <p:sp>
        <p:nvSpPr>
          <p:cNvPr id="392" name="TextBox 391">
            <a:extLst>
              <a:ext uri="{FF2B5EF4-FFF2-40B4-BE49-F238E27FC236}">
                <a16:creationId xmlns:a16="http://schemas.microsoft.com/office/drawing/2014/main" id="{6BB860B3-E879-1608-6127-FC79282811FA}"/>
              </a:ext>
            </a:extLst>
          </p:cNvPr>
          <p:cNvSpPr txBox="1"/>
          <p:nvPr/>
        </p:nvSpPr>
        <p:spPr bwMode="gray">
          <a:xfrm>
            <a:off x="7538993" y="1625156"/>
            <a:ext cx="2416619" cy="153888"/>
          </a:xfrm>
          <a:prstGeom prst="rect">
            <a:avLst/>
          </a:prstGeom>
          <a:noFill/>
        </p:spPr>
        <p:txBody>
          <a:bodyPr wrap="square" lIns="36576" tIns="0" rIns="0" bIns="0" rtlCol="0">
            <a:spAutoFit/>
          </a:bodyPr>
          <a:lstStyle/>
          <a:p>
            <a:pPr marL="0" indent="0" algn="l">
              <a:spcBef>
                <a:spcPts val="600"/>
              </a:spcBef>
              <a:spcAft>
                <a:spcPts val="600"/>
              </a:spcAft>
              <a:buNone/>
            </a:pPr>
            <a:r>
              <a:rPr lang="en-US" sz="1000" b="1"/>
              <a:t>Nuclear fraction of global electricity, </a:t>
            </a:r>
            <a:r>
              <a:rPr lang="en-US" sz="1000"/>
              <a:t>%</a:t>
            </a:r>
            <a:endParaRPr lang="en-US" sz="1000" b="1"/>
          </a:p>
        </p:txBody>
      </p:sp>
      <p:sp>
        <p:nvSpPr>
          <p:cNvPr id="646" name="TextBox 645">
            <a:extLst>
              <a:ext uri="{FF2B5EF4-FFF2-40B4-BE49-F238E27FC236}">
                <a16:creationId xmlns:a16="http://schemas.microsoft.com/office/drawing/2014/main" id="{9109C52A-9E01-824E-CEE5-7ADF2AD51E35}"/>
              </a:ext>
            </a:extLst>
          </p:cNvPr>
          <p:cNvSpPr txBox="1"/>
          <p:nvPr/>
        </p:nvSpPr>
        <p:spPr bwMode="gray">
          <a:xfrm>
            <a:off x="2139950" y="1908175"/>
            <a:ext cx="820738" cy="153988"/>
          </a:xfrm>
          <a:prstGeom prst="rect">
            <a:avLst/>
          </a:prstGeom>
          <a:noFill/>
        </p:spPr>
        <p:txBody>
          <a:bodyPr wrap="square" lIns="36576" tIns="0" rIns="0" bIns="0" rtlCol="0">
            <a:spAutoFit/>
          </a:bodyPr>
          <a:lstStyle/>
          <a:p>
            <a:pPr marL="0" indent="0" algn="ctr">
              <a:spcBef>
                <a:spcPts val="600"/>
              </a:spcBef>
              <a:spcAft>
                <a:spcPts val="600"/>
              </a:spcAft>
              <a:buNone/>
            </a:pPr>
            <a:r>
              <a:rPr lang="en-US" sz="1000" b="1"/>
              <a:t>Actual</a:t>
            </a:r>
          </a:p>
        </p:txBody>
      </p:sp>
      <p:sp>
        <p:nvSpPr>
          <p:cNvPr id="647" name="TextBox 646">
            <a:extLst>
              <a:ext uri="{FF2B5EF4-FFF2-40B4-BE49-F238E27FC236}">
                <a16:creationId xmlns:a16="http://schemas.microsoft.com/office/drawing/2014/main" id="{B9586FF6-1E40-16FA-7EE9-C0A5DDEC0BF4}"/>
              </a:ext>
            </a:extLst>
          </p:cNvPr>
          <p:cNvSpPr txBox="1"/>
          <p:nvPr/>
        </p:nvSpPr>
        <p:spPr bwMode="gray">
          <a:xfrm>
            <a:off x="4086225" y="1908175"/>
            <a:ext cx="1454150" cy="153988"/>
          </a:xfrm>
          <a:prstGeom prst="rect">
            <a:avLst/>
          </a:prstGeom>
          <a:noFill/>
        </p:spPr>
        <p:txBody>
          <a:bodyPr wrap="square" lIns="36576" tIns="0" rIns="0" bIns="0" rtlCol="0">
            <a:spAutoFit/>
          </a:bodyPr>
          <a:lstStyle/>
          <a:p>
            <a:pPr marL="0" indent="0" algn="ctr">
              <a:spcBef>
                <a:spcPts val="600"/>
              </a:spcBef>
              <a:spcAft>
                <a:spcPts val="600"/>
              </a:spcAft>
              <a:buNone/>
            </a:pPr>
            <a:r>
              <a:rPr lang="en-US" sz="1000" b="1"/>
              <a:t>Low outlook</a:t>
            </a:r>
          </a:p>
        </p:txBody>
      </p:sp>
      <p:sp>
        <p:nvSpPr>
          <p:cNvPr id="648" name="TextBox 647">
            <a:extLst>
              <a:ext uri="{FF2B5EF4-FFF2-40B4-BE49-F238E27FC236}">
                <a16:creationId xmlns:a16="http://schemas.microsoft.com/office/drawing/2014/main" id="{C0A295C3-A27E-B5CC-CDED-BCC761386E5F}"/>
              </a:ext>
            </a:extLst>
          </p:cNvPr>
          <p:cNvSpPr txBox="1"/>
          <p:nvPr/>
        </p:nvSpPr>
        <p:spPr bwMode="gray">
          <a:xfrm>
            <a:off x="7502525" y="1908175"/>
            <a:ext cx="1454150" cy="153988"/>
          </a:xfrm>
          <a:prstGeom prst="rect">
            <a:avLst/>
          </a:prstGeom>
          <a:noFill/>
        </p:spPr>
        <p:txBody>
          <a:bodyPr wrap="square" lIns="36576" tIns="0" rIns="0" bIns="0" rtlCol="0">
            <a:spAutoFit/>
          </a:bodyPr>
          <a:lstStyle/>
          <a:p>
            <a:pPr marL="0" indent="0" algn="ctr">
              <a:spcBef>
                <a:spcPts val="600"/>
              </a:spcBef>
              <a:spcAft>
                <a:spcPts val="600"/>
              </a:spcAft>
              <a:buNone/>
            </a:pPr>
            <a:r>
              <a:rPr lang="en-US" sz="1000" b="1"/>
              <a:t>High outlook</a:t>
            </a:r>
          </a:p>
        </p:txBody>
      </p:sp>
      <p:sp>
        <p:nvSpPr>
          <p:cNvPr id="660" name="TextBox 8">
            <a:extLst>
              <a:ext uri="{FF2B5EF4-FFF2-40B4-BE49-F238E27FC236}">
                <a16:creationId xmlns:a16="http://schemas.microsoft.com/office/drawing/2014/main" id="{665A9845-BCE0-0010-E3EA-45185C48CF5C}"/>
              </a:ext>
            </a:extLst>
          </p:cNvPr>
          <p:cNvSpPr txBox="1"/>
          <p:nvPr/>
        </p:nvSpPr>
        <p:spPr bwMode="gray">
          <a:xfrm>
            <a:off x="10048547" y="1554480"/>
            <a:ext cx="1895616" cy="3772828"/>
          </a:xfrm>
          <a:prstGeom prst="rect">
            <a:avLst/>
          </a:prstGeom>
          <a:solidFill>
            <a:srgbClr val="E3E8EE"/>
          </a:solidFill>
        </p:spPr>
        <p:txBody>
          <a:bodyPr wrap="square" lIns="137160" tIns="137160" rIns="137160" bIns="137160" rtlCol="0" anchor="t">
            <a:spAutoFit/>
          </a:bodyPr>
          <a:lstStyle/>
          <a:p>
            <a:pPr marL="0" indent="0">
              <a:spcAft>
                <a:spcPts val="600"/>
              </a:spcAft>
              <a:buNone/>
            </a:pPr>
            <a:r>
              <a:rPr lang="en-US" sz="1200" b="1"/>
              <a:t>Observations</a:t>
            </a:r>
            <a:r>
              <a:rPr lang="en-US" sz="1600" b="1"/>
              <a:t>   </a:t>
            </a:r>
            <a:endParaRPr kumimoji="0" lang="en-US" sz="1200" i="0" u="none" strike="noStrike" kern="1200" cap="none" spc="0" normalizeH="0" baseline="0" noProof="0">
              <a:ln>
                <a:noFill/>
              </a:ln>
              <a:solidFill>
                <a:srgbClr val="000000"/>
              </a:solidFill>
              <a:effectLst/>
              <a:uLnTx/>
              <a:uFillTx/>
              <a:latin typeface="Arial"/>
              <a:ea typeface="+mn-ea"/>
              <a:cs typeface="+mn-cs"/>
            </a:endParaRPr>
          </a:p>
          <a:p>
            <a:pPr marL="171450" indent="-171450">
              <a:spcBef>
                <a:spcPts val="0"/>
              </a:spcBef>
              <a:spcAft>
                <a:spcPts val="400"/>
              </a:spcAft>
              <a:buFont typeface="Arial" panose="020B0604020202020204" pitchFamily="34" charset="0"/>
              <a:buChar char="•"/>
            </a:pPr>
            <a:r>
              <a:rPr lang="en-US" sz="1050" b="1"/>
              <a:t>Current nuclear </a:t>
            </a:r>
            <a:br>
              <a:rPr lang="en-US" sz="1050" b="1"/>
            </a:br>
            <a:r>
              <a:rPr lang="en-US" sz="1050" b="1"/>
              <a:t>power production is expected to grow 1.5x to 3x until 2050 </a:t>
            </a:r>
            <a:r>
              <a:rPr lang="en-US" sz="1050"/>
              <a:t>depending on the scenario.</a:t>
            </a:r>
          </a:p>
          <a:p>
            <a:pPr marL="171450" indent="-171450">
              <a:spcBef>
                <a:spcPts val="0"/>
              </a:spcBef>
              <a:spcAft>
                <a:spcPts val="400"/>
              </a:spcAft>
              <a:buFont typeface="Arial" panose="020B0604020202020204" pitchFamily="34" charset="0"/>
              <a:buChar char="•"/>
            </a:pPr>
            <a:r>
              <a:rPr lang="en-US" sz="1050" b="1"/>
              <a:t>Growth will be driven by the United States and emerging economies</a:t>
            </a:r>
            <a:r>
              <a:rPr lang="en-US" sz="1050"/>
              <a:t>, which will be responsible for over half of nuclear power by 2050.</a:t>
            </a:r>
          </a:p>
          <a:p>
            <a:pPr marL="171450" indent="-171450">
              <a:spcBef>
                <a:spcPts val="0"/>
              </a:spcBef>
              <a:spcAft>
                <a:spcPts val="400"/>
              </a:spcAft>
              <a:buFont typeface="Arial" panose="020B0604020202020204" pitchFamily="34" charset="0"/>
              <a:buChar char="•"/>
            </a:pPr>
            <a:r>
              <a:rPr lang="en-US" sz="1050"/>
              <a:t>Emissions prevented increase with nuclear power.</a:t>
            </a:r>
            <a:r>
              <a:rPr lang="en-US" sz="1050" b="1"/>
              <a:t> The true impact decreases as grids decarbonize in other ways.</a:t>
            </a:r>
          </a:p>
        </p:txBody>
      </p:sp>
      <p:sp>
        <p:nvSpPr>
          <p:cNvPr id="11" name="Oval 10">
            <a:extLst>
              <a:ext uri="{FF2B5EF4-FFF2-40B4-BE49-F238E27FC236}">
                <a16:creationId xmlns:a16="http://schemas.microsoft.com/office/drawing/2014/main" id="{2BB7C5D9-6993-4063-3786-A3CD97ED4762}"/>
              </a:ext>
            </a:extLst>
          </p:cNvPr>
          <p:cNvSpPr/>
          <p:nvPr/>
        </p:nvSpPr>
        <p:spPr bwMode="gray">
          <a:xfrm>
            <a:off x="7121799" y="1596921"/>
            <a:ext cx="387350" cy="19900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36000" numCol="1" spcCol="0" rtlCol="0" fromWordArt="0" anchor="ctr" anchorCtr="0" forceAA="0" compatLnSpc="1">
            <a:prstTxWarp prst="textNoShape">
              <a:avLst/>
            </a:prstTxWarp>
            <a:noAutofit/>
          </a:bodyPr>
          <a:lstStyle/>
          <a:p>
            <a:pPr marL="0" indent="0" algn="ctr">
              <a:buNone/>
            </a:pPr>
            <a:r>
              <a:rPr lang="en-US" sz="1000">
                <a:solidFill>
                  <a:schemeClr val="tx1"/>
                </a:solidFill>
              </a:rPr>
              <a:t>x%</a:t>
            </a:r>
          </a:p>
        </p:txBody>
      </p:sp>
    </p:spTree>
    <p:custDataLst>
      <p:tags r:id="rId1"/>
    </p:custDataLst>
    <p:extLst>
      <p:ext uri="{BB962C8B-B14F-4D97-AF65-F5344CB8AC3E}">
        <p14:creationId xmlns:p14="http://schemas.microsoft.com/office/powerpoint/2010/main" val="193363884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2006ACB-5F40-6E53-8AF8-7738CFB78B9B}"/>
            </a:ext>
          </a:extLst>
        </p:cNvPr>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89F89F9E-9207-7A3C-21F7-D6BBC53E7E2C}"/>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592" imgH="591" progId="TCLayout.ActiveDocument.1">
                  <p:embed/>
                </p:oleObj>
              </mc:Choice>
              <mc:Fallback>
                <p:oleObj name="think-cell Slide" r:id="rId6" imgW="592" imgH="591" progId="TCLayout.ActiveDocument.1">
                  <p:embed/>
                  <p:pic>
                    <p:nvPicPr>
                      <p:cNvPr id="7" name="think-cell data - do not delete" hidden="1">
                        <a:extLst>
                          <a:ext uri="{FF2B5EF4-FFF2-40B4-BE49-F238E27FC236}">
                            <a16:creationId xmlns:a16="http://schemas.microsoft.com/office/drawing/2014/main" id="{89F89F9E-9207-7A3C-21F7-D6BBC53E7E2C}"/>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22" name="Rectangle 21">
            <a:extLst>
              <a:ext uri="{FF2B5EF4-FFF2-40B4-BE49-F238E27FC236}">
                <a16:creationId xmlns:a16="http://schemas.microsoft.com/office/drawing/2014/main" id="{BD542301-9200-0FA0-2124-AA4C74202288}"/>
              </a:ext>
            </a:extLst>
          </p:cNvPr>
          <p:cNvSpPr/>
          <p:nvPr/>
        </p:nvSpPr>
        <p:spPr bwMode="gray">
          <a:xfrm>
            <a:off x="9835662" y="1437378"/>
            <a:ext cx="1454640" cy="4487171"/>
          </a:xfrm>
          <a:prstGeom prst="rect">
            <a:avLst/>
          </a:prstGeom>
          <a:solidFill>
            <a:schemeClr val="tx2">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a:solidFill>
                <a:schemeClr val="tx1"/>
              </a:solidFill>
            </a:endParaRPr>
          </a:p>
        </p:txBody>
      </p:sp>
      <p:sp>
        <p:nvSpPr>
          <p:cNvPr id="21" name="Rectangle 20">
            <a:extLst>
              <a:ext uri="{FF2B5EF4-FFF2-40B4-BE49-F238E27FC236}">
                <a16:creationId xmlns:a16="http://schemas.microsoft.com/office/drawing/2014/main" id="{80187A06-2E67-674A-1199-13980F85AFBB}"/>
              </a:ext>
            </a:extLst>
          </p:cNvPr>
          <p:cNvSpPr/>
          <p:nvPr/>
        </p:nvSpPr>
        <p:spPr bwMode="gray">
          <a:xfrm>
            <a:off x="5263662" y="1437378"/>
            <a:ext cx="4478215" cy="4487171"/>
          </a:xfrm>
          <a:prstGeom prst="rect">
            <a:avLst/>
          </a:prstGeom>
          <a:solidFill>
            <a:schemeClr val="bg2">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a:solidFill>
                <a:schemeClr val="tx1"/>
              </a:solidFill>
            </a:endParaRPr>
          </a:p>
        </p:txBody>
      </p:sp>
      <p:sp>
        <p:nvSpPr>
          <p:cNvPr id="20" name="Rectangle 19">
            <a:extLst>
              <a:ext uri="{FF2B5EF4-FFF2-40B4-BE49-F238E27FC236}">
                <a16:creationId xmlns:a16="http://schemas.microsoft.com/office/drawing/2014/main" id="{D9134F65-1288-E3D6-A963-730A6B9F3528}"/>
              </a:ext>
            </a:extLst>
          </p:cNvPr>
          <p:cNvSpPr/>
          <p:nvPr/>
        </p:nvSpPr>
        <p:spPr bwMode="gray">
          <a:xfrm>
            <a:off x="3762375" y="1437378"/>
            <a:ext cx="1501287" cy="4487171"/>
          </a:xfrm>
          <a:prstGeom prst="rect">
            <a:avLst/>
          </a:prstGeom>
          <a:solidFill>
            <a:schemeClr val="bg2">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a:solidFill>
                <a:schemeClr val="tx1"/>
              </a:solidFill>
            </a:endParaRPr>
          </a:p>
        </p:txBody>
      </p:sp>
      <p:sp>
        <p:nvSpPr>
          <p:cNvPr id="18" name="Rectangle 17">
            <a:extLst>
              <a:ext uri="{FF2B5EF4-FFF2-40B4-BE49-F238E27FC236}">
                <a16:creationId xmlns:a16="http://schemas.microsoft.com/office/drawing/2014/main" id="{67BE675D-B6B2-11A6-1F74-945AC084F278}"/>
              </a:ext>
            </a:extLst>
          </p:cNvPr>
          <p:cNvSpPr/>
          <p:nvPr/>
        </p:nvSpPr>
        <p:spPr bwMode="gray">
          <a:xfrm>
            <a:off x="2003426" y="1437378"/>
            <a:ext cx="1758949" cy="4487171"/>
          </a:xfrm>
          <a:prstGeom prst="rect">
            <a:avLst/>
          </a:prstGeom>
          <a:solidFill>
            <a:schemeClr val="bg2">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a:solidFill>
                <a:schemeClr val="tx1"/>
              </a:solidFill>
            </a:endParaRPr>
          </a:p>
        </p:txBody>
      </p:sp>
      <p:sp>
        <p:nvSpPr>
          <p:cNvPr id="16" name="Rectangle 15">
            <a:extLst>
              <a:ext uri="{FF2B5EF4-FFF2-40B4-BE49-F238E27FC236}">
                <a16:creationId xmlns:a16="http://schemas.microsoft.com/office/drawing/2014/main" id="{873EF746-F9FF-D6A6-F46B-294597B31EA5}"/>
              </a:ext>
            </a:extLst>
          </p:cNvPr>
          <p:cNvSpPr/>
          <p:nvPr/>
        </p:nvSpPr>
        <p:spPr bwMode="gray">
          <a:xfrm>
            <a:off x="2022473" y="5321565"/>
            <a:ext cx="9253728" cy="781828"/>
          </a:xfrm>
          <a:prstGeom prst="rect">
            <a:avLst/>
          </a:prstGeom>
          <a:gradFill flip="none" rotWithShape="1">
            <a:gsLst>
              <a:gs pos="34000">
                <a:schemeClr val="bg1"/>
              </a:gs>
              <a:gs pos="24000">
                <a:schemeClr val="accent6">
                  <a:lumMod val="20000"/>
                  <a:lumOff val="80000"/>
                </a:schemeClr>
              </a:gs>
              <a:gs pos="0">
                <a:schemeClr val="accent6">
                  <a:lumMod val="60000"/>
                  <a:lumOff val="40000"/>
                </a:schemeClr>
              </a:gs>
              <a:gs pos="44000">
                <a:schemeClr val="bg1"/>
              </a:gs>
            </a:gsLst>
            <a:lin ang="0" scaled="0"/>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a:solidFill>
                <a:schemeClr val="tx1"/>
              </a:solidFill>
            </a:endParaRPr>
          </a:p>
        </p:txBody>
      </p:sp>
      <p:sp>
        <p:nvSpPr>
          <p:cNvPr id="11" name="Rectangle 10">
            <a:extLst>
              <a:ext uri="{FF2B5EF4-FFF2-40B4-BE49-F238E27FC236}">
                <a16:creationId xmlns:a16="http://schemas.microsoft.com/office/drawing/2014/main" id="{808D882B-EC69-7DED-5FCD-008499245DAF}"/>
              </a:ext>
            </a:extLst>
          </p:cNvPr>
          <p:cNvSpPr/>
          <p:nvPr/>
        </p:nvSpPr>
        <p:spPr bwMode="gray">
          <a:xfrm>
            <a:off x="2022473" y="4960077"/>
            <a:ext cx="9253728" cy="383188"/>
          </a:xfrm>
          <a:prstGeom prst="rect">
            <a:avLst/>
          </a:prstGeom>
          <a:gradFill flip="none" rotWithShape="1">
            <a:gsLst>
              <a:gs pos="37000">
                <a:schemeClr val="accent6">
                  <a:lumMod val="60000"/>
                  <a:lumOff val="40000"/>
                </a:schemeClr>
              </a:gs>
              <a:gs pos="0">
                <a:schemeClr val="accent6">
                  <a:lumMod val="75000"/>
                </a:schemeClr>
              </a:gs>
              <a:gs pos="100000">
                <a:schemeClr val="bg1"/>
              </a:gs>
            </a:gsLst>
            <a:lin ang="0" scaled="0"/>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a:solidFill>
                <a:schemeClr val="tx1"/>
              </a:solidFill>
            </a:endParaRPr>
          </a:p>
        </p:txBody>
      </p:sp>
      <p:sp>
        <p:nvSpPr>
          <p:cNvPr id="8" name="Rectangle 7">
            <a:extLst>
              <a:ext uri="{FF2B5EF4-FFF2-40B4-BE49-F238E27FC236}">
                <a16:creationId xmlns:a16="http://schemas.microsoft.com/office/drawing/2014/main" id="{0CC50DBB-01EA-C361-15CE-A41084B73B11}"/>
              </a:ext>
            </a:extLst>
          </p:cNvPr>
          <p:cNvSpPr/>
          <p:nvPr/>
        </p:nvSpPr>
        <p:spPr bwMode="gray">
          <a:xfrm>
            <a:off x="2022473" y="4259135"/>
            <a:ext cx="9253728" cy="334835"/>
          </a:xfrm>
          <a:prstGeom prst="rect">
            <a:avLst/>
          </a:prstGeom>
          <a:gradFill flip="none" rotWithShape="1">
            <a:gsLst>
              <a:gs pos="28000">
                <a:schemeClr val="accent6">
                  <a:lumMod val="40000"/>
                  <a:lumOff val="60000"/>
                </a:schemeClr>
              </a:gs>
              <a:gs pos="0">
                <a:schemeClr val="accent6">
                  <a:lumMod val="20000"/>
                  <a:lumOff val="80000"/>
                </a:schemeClr>
              </a:gs>
              <a:gs pos="57000">
                <a:schemeClr val="accent6">
                  <a:lumMod val="60000"/>
                  <a:lumOff val="40000"/>
                </a:schemeClr>
              </a:gs>
              <a:gs pos="83000">
                <a:schemeClr val="accent6"/>
              </a:gs>
              <a:gs pos="100000">
                <a:schemeClr val="accent6">
                  <a:lumMod val="75000"/>
                </a:schemeClr>
              </a:gs>
            </a:gsLst>
            <a:lin ang="0" scaled="0"/>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a:solidFill>
                <a:schemeClr val="tx1"/>
              </a:solidFill>
            </a:endParaRPr>
          </a:p>
        </p:txBody>
      </p:sp>
      <p:sp>
        <p:nvSpPr>
          <p:cNvPr id="9" name="Rectangle 8">
            <a:extLst>
              <a:ext uri="{FF2B5EF4-FFF2-40B4-BE49-F238E27FC236}">
                <a16:creationId xmlns:a16="http://schemas.microsoft.com/office/drawing/2014/main" id="{396B9808-023F-A887-9B58-DDA761D00E5B}"/>
              </a:ext>
            </a:extLst>
          </p:cNvPr>
          <p:cNvSpPr/>
          <p:nvPr/>
        </p:nvSpPr>
        <p:spPr bwMode="gray">
          <a:xfrm>
            <a:off x="2022473" y="4593970"/>
            <a:ext cx="9253728" cy="366107"/>
          </a:xfrm>
          <a:prstGeom prst="rect">
            <a:avLst/>
          </a:prstGeom>
          <a:gradFill flip="none" rotWithShape="1">
            <a:gsLst>
              <a:gs pos="39000">
                <a:schemeClr val="accent6">
                  <a:lumMod val="75000"/>
                </a:schemeClr>
              </a:gs>
              <a:gs pos="28000">
                <a:schemeClr val="accent6">
                  <a:lumMod val="20000"/>
                  <a:lumOff val="80000"/>
                </a:schemeClr>
              </a:gs>
              <a:gs pos="51000">
                <a:schemeClr val="accent6">
                  <a:lumMod val="75000"/>
                </a:schemeClr>
              </a:gs>
              <a:gs pos="78500">
                <a:schemeClr val="bg1"/>
              </a:gs>
              <a:gs pos="67000">
                <a:schemeClr val="bg1"/>
              </a:gs>
              <a:gs pos="94000">
                <a:schemeClr val="accent6">
                  <a:lumMod val="75000"/>
                </a:schemeClr>
              </a:gs>
              <a:gs pos="19000">
                <a:schemeClr val="accent6">
                  <a:lumMod val="20000"/>
                  <a:lumOff val="80000"/>
                </a:schemeClr>
              </a:gs>
              <a:gs pos="1000">
                <a:schemeClr val="accent6">
                  <a:lumMod val="75000"/>
                </a:schemeClr>
              </a:gs>
            </a:gsLst>
            <a:lin ang="0" scaled="0"/>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a:solidFill>
                <a:schemeClr val="tx1"/>
              </a:solidFill>
            </a:endParaRPr>
          </a:p>
        </p:txBody>
      </p:sp>
      <p:sp>
        <p:nvSpPr>
          <p:cNvPr id="6" name="Title 5">
            <a:extLst>
              <a:ext uri="{FF2B5EF4-FFF2-40B4-BE49-F238E27FC236}">
                <a16:creationId xmlns:a16="http://schemas.microsoft.com/office/drawing/2014/main" id="{4E547110-9F93-3D63-F66A-473A8B1203D0}"/>
              </a:ext>
            </a:extLst>
          </p:cNvPr>
          <p:cNvSpPr>
            <a:spLocks noGrp="1"/>
          </p:cNvSpPr>
          <p:nvPr>
            <p:ph type="title"/>
          </p:nvPr>
        </p:nvSpPr>
        <p:spPr/>
        <p:txBody>
          <a:bodyPr vert="horz">
            <a:noAutofit/>
          </a:bodyPr>
          <a:lstStyle/>
          <a:p>
            <a:r>
              <a:rPr lang="en-US"/>
              <a:t>Life extension is most economically favorable option; new smaller reactors are costlier yet safer and less wasteful</a:t>
            </a:r>
          </a:p>
        </p:txBody>
      </p:sp>
      <p:sp>
        <p:nvSpPr>
          <p:cNvPr id="453" name="Rectangle 452">
            <a:extLst>
              <a:ext uri="{FF2B5EF4-FFF2-40B4-BE49-F238E27FC236}">
                <a16:creationId xmlns:a16="http://schemas.microsoft.com/office/drawing/2014/main" id="{1DA2BF71-E531-EC12-D49A-483257CB1257}"/>
              </a:ext>
            </a:extLst>
          </p:cNvPr>
          <p:cNvSpPr/>
          <p:nvPr/>
        </p:nvSpPr>
        <p:spPr bwMode="gray">
          <a:xfrm rot="16200000">
            <a:off x="-84801" y="4429783"/>
            <a:ext cx="1415830" cy="411127"/>
          </a:xfrm>
          <a:prstGeom prst="rect">
            <a:avLst/>
          </a:prstGeom>
          <a:solidFill>
            <a:schemeClr val="bg2"/>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100" b="1">
                <a:solidFill>
                  <a:schemeClr val="bg1"/>
                </a:solidFill>
              </a:rPr>
              <a:t>Policies and regulation</a:t>
            </a:r>
          </a:p>
        </p:txBody>
      </p:sp>
      <p:sp>
        <p:nvSpPr>
          <p:cNvPr id="454" name="Rectangle 453">
            <a:extLst>
              <a:ext uri="{FF2B5EF4-FFF2-40B4-BE49-F238E27FC236}">
                <a16:creationId xmlns:a16="http://schemas.microsoft.com/office/drawing/2014/main" id="{B80FB096-DA35-22EE-E288-4576B9D5583E}"/>
              </a:ext>
            </a:extLst>
          </p:cNvPr>
          <p:cNvSpPr/>
          <p:nvPr/>
        </p:nvSpPr>
        <p:spPr bwMode="gray">
          <a:xfrm rot="16200000">
            <a:off x="236821" y="5523991"/>
            <a:ext cx="772584" cy="411129"/>
          </a:xfrm>
          <a:prstGeom prst="rect">
            <a:avLst/>
          </a:prstGeom>
          <a:solidFill>
            <a:schemeClr val="bg2"/>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100" b="1" err="1">
                <a:solidFill>
                  <a:schemeClr val="bg1"/>
                </a:solidFill>
              </a:rPr>
              <a:t>Economicviability</a:t>
            </a:r>
            <a:endParaRPr lang="en-US" sz="1100" b="1">
              <a:solidFill>
                <a:schemeClr val="bg1"/>
              </a:solidFill>
            </a:endParaRPr>
          </a:p>
        </p:txBody>
      </p:sp>
      <p:sp>
        <p:nvSpPr>
          <p:cNvPr id="702" name="Rectangle 701">
            <a:extLst>
              <a:ext uri="{FF2B5EF4-FFF2-40B4-BE49-F238E27FC236}">
                <a16:creationId xmlns:a16="http://schemas.microsoft.com/office/drawing/2014/main" id="{3EA603C6-2181-072E-7AE1-B0FC80F92F9E}"/>
              </a:ext>
            </a:extLst>
          </p:cNvPr>
          <p:cNvSpPr/>
          <p:nvPr/>
        </p:nvSpPr>
        <p:spPr bwMode="gray">
          <a:xfrm rot="16200000">
            <a:off x="-419904" y="2675720"/>
            <a:ext cx="2086035" cy="411128"/>
          </a:xfrm>
          <a:prstGeom prst="rect">
            <a:avLst/>
          </a:prstGeom>
          <a:solidFill>
            <a:schemeClr val="bg2"/>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100" b="1">
                <a:solidFill>
                  <a:schemeClr val="bg1"/>
                </a:solidFill>
              </a:rPr>
              <a:t>Technology</a:t>
            </a:r>
          </a:p>
        </p:txBody>
      </p:sp>
      <p:sp>
        <p:nvSpPr>
          <p:cNvPr id="24" name="Rectangle 23">
            <a:extLst>
              <a:ext uri="{FF2B5EF4-FFF2-40B4-BE49-F238E27FC236}">
                <a16:creationId xmlns:a16="http://schemas.microsoft.com/office/drawing/2014/main" id="{905672CD-0FA2-577B-F3FD-4104DA880F4D}"/>
              </a:ext>
            </a:extLst>
          </p:cNvPr>
          <p:cNvSpPr/>
          <p:nvPr/>
        </p:nvSpPr>
        <p:spPr bwMode="gray">
          <a:xfrm rot="5400000">
            <a:off x="11278726" y="4906627"/>
            <a:ext cx="942019" cy="224129"/>
          </a:xfrm>
          <a:prstGeom prst="rect">
            <a:avLst/>
          </a:prstGeom>
          <a:gradFill flip="none" rotWithShape="1">
            <a:gsLst>
              <a:gs pos="40000">
                <a:schemeClr val="accent6">
                  <a:lumMod val="40000"/>
                  <a:lumOff val="60000"/>
                </a:schemeClr>
              </a:gs>
              <a:gs pos="19000">
                <a:schemeClr val="bg1"/>
              </a:gs>
              <a:gs pos="77000">
                <a:schemeClr val="accent6"/>
              </a:gs>
              <a:gs pos="100000">
                <a:schemeClr val="accent6">
                  <a:lumMod val="75000"/>
                </a:schemeClr>
              </a:gs>
            </a:gsLst>
            <a:lin ang="0" scaled="0"/>
            <a:tileRect/>
          </a:gra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a:solidFill>
                <a:schemeClr val="tx1"/>
              </a:solidFill>
            </a:endParaRPr>
          </a:p>
        </p:txBody>
      </p:sp>
      <p:sp>
        <p:nvSpPr>
          <p:cNvPr id="25" name="TextBox 24">
            <a:extLst>
              <a:ext uri="{FF2B5EF4-FFF2-40B4-BE49-F238E27FC236}">
                <a16:creationId xmlns:a16="http://schemas.microsoft.com/office/drawing/2014/main" id="{DB31EF42-3A84-37ED-4AFE-6B413514D99B}"/>
              </a:ext>
            </a:extLst>
          </p:cNvPr>
          <p:cNvSpPr txBox="1"/>
          <p:nvPr/>
        </p:nvSpPr>
        <p:spPr bwMode="gray">
          <a:xfrm>
            <a:off x="11382968" y="5558051"/>
            <a:ext cx="733535" cy="323165"/>
          </a:xfrm>
          <a:prstGeom prst="rect">
            <a:avLst/>
          </a:prstGeom>
          <a:noFill/>
        </p:spPr>
        <p:txBody>
          <a:bodyPr wrap="square" lIns="0" tIns="0" rIns="0" bIns="0" rtlCol="0">
            <a:spAutoFit/>
          </a:bodyPr>
          <a:lstStyle/>
          <a:p>
            <a:pPr marL="0" indent="0" algn="ctr">
              <a:spcBef>
                <a:spcPts val="600"/>
              </a:spcBef>
              <a:spcAft>
                <a:spcPts val="600"/>
              </a:spcAft>
              <a:buNone/>
            </a:pPr>
            <a:r>
              <a:rPr lang="en-US" sz="1050"/>
              <a:t>More favorable</a:t>
            </a:r>
          </a:p>
        </p:txBody>
      </p:sp>
      <p:sp>
        <p:nvSpPr>
          <p:cNvPr id="26" name="TextBox 25">
            <a:extLst>
              <a:ext uri="{FF2B5EF4-FFF2-40B4-BE49-F238E27FC236}">
                <a16:creationId xmlns:a16="http://schemas.microsoft.com/office/drawing/2014/main" id="{5D5BB3F3-3038-B9F0-5F97-238534B6F0B1}"/>
              </a:ext>
            </a:extLst>
          </p:cNvPr>
          <p:cNvSpPr txBox="1"/>
          <p:nvPr/>
        </p:nvSpPr>
        <p:spPr bwMode="gray">
          <a:xfrm>
            <a:off x="11357249" y="4156167"/>
            <a:ext cx="784973" cy="323165"/>
          </a:xfrm>
          <a:prstGeom prst="rect">
            <a:avLst/>
          </a:prstGeom>
          <a:noFill/>
        </p:spPr>
        <p:txBody>
          <a:bodyPr wrap="square" lIns="0" tIns="0" rIns="0" bIns="0" rtlCol="0">
            <a:spAutoFit/>
          </a:bodyPr>
          <a:lstStyle/>
          <a:p>
            <a:pPr marL="0" indent="0" algn="ctr">
              <a:spcBef>
                <a:spcPts val="600"/>
              </a:spcBef>
              <a:spcAft>
                <a:spcPts val="600"/>
              </a:spcAft>
              <a:buNone/>
            </a:pPr>
            <a:r>
              <a:rPr lang="en-US" sz="1050"/>
              <a:t>Less favorable</a:t>
            </a:r>
          </a:p>
        </p:txBody>
      </p:sp>
      <p:sp>
        <p:nvSpPr>
          <p:cNvPr id="29" name="btfpNotesBox368131">
            <a:hlinkClick r:id="rId8"/>
            <a:extLst>
              <a:ext uri="{FF2B5EF4-FFF2-40B4-BE49-F238E27FC236}">
                <a16:creationId xmlns:a16="http://schemas.microsoft.com/office/drawing/2014/main" id="{8CFE6171-CAF3-356E-52A4-726443697809}"/>
              </a:ext>
            </a:extLst>
          </p:cNvPr>
          <p:cNvSpPr txBox="1"/>
          <p:nvPr>
            <p:custDataLst>
              <p:tags r:id="rId3"/>
            </p:custDataLst>
          </p:nvPr>
        </p:nvSpPr>
        <p:spPr bwMode="gray">
          <a:xfrm>
            <a:off x="461621" y="6159639"/>
            <a:ext cx="8974988" cy="615553"/>
          </a:xfrm>
          <a:prstGeom prst="rect">
            <a:avLst/>
          </a:prstGeom>
          <a:noFill/>
        </p:spPr>
        <p:txBody>
          <a:bodyPr vert="horz" wrap="square" lIns="0" tIns="0" rIns="0" bIns="0" rtlCol="0" anchor="b">
            <a:spAutoFit/>
          </a:bodyPr>
          <a:lstStyle/>
          <a:p>
            <a:pPr defTabSz="711200">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 Based on a 20-year extension and 7% real discount rate. (**) </a:t>
            </a:r>
            <a:r>
              <a:rPr lang="en-US" sz="800" dirty="0">
                <a:solidFill>
                  <a:srgbClr val="000000"/>
                </a:solidFill>
                <a:latin typeface="Arial"/>
              </a:rPr>
              <a:t>Extending</a:t>
            </a:r>
            <a:r>
              <a:rPr kumimoji="0" lang="en-US" sz="800" b="0" i="0" u="none" strike="noStrike" kern="1200" cap="none" spc="0" normalizeH="0" baseline="0" noProof="0" dirty="0">
                <a:ln>
                  <a:noFill/>
                </a:ln>
                <a:solidFill>
                  <a:srgbClr val="000000"/>
                </a:solidFill>
                <a:effectLst/>
                <a:uLnTx/>
                <a:uFillTx/>
                <a:latin typeface="Arial"/>
                <a:ea typeface="+mn-ea"/>
                <a:cs typeface="+mn-cs"/>
              </a:rPr>
              <a:t> life and </a:t>
            </a:r>
            <a:r>
              <a:rPr lang="en-US" sz="800" dirty="0">
                <a:solidFill>
                  <a:srgbClr val="000000"/>
                </a:solidFill>
                <a:latin typeface="Arial"/>
              </a:rPr>
              <a:t>b</a:t>
            </a:r>
            <a:r>
              <a:rPr kumimoji="0" lang="en-US" sz="800" b="0" i="0" u="none" strike="noStrike" kern="1200" cap="none" spc="0" normalizeH="0" baseline="0" noProof="0" dirty="0" err="1">
                <a:ln>
                  <a:noFill/>
                </a:ln>
                <a:solidFill>
                  <a:srgbClr val="000000"/>
                </a:solidFill>
                <a:effectLst/>
                <a:uLnTx/>
                <a:uFillTx/>
                <a:latin typeface="Arial"/>
                <a:ea typeface="+mn-ea"/>
                <a:cs typeface="+mn-cs"/>
              </a:rPr>
              <a:t>uild</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lang="en-US" sz="800" dirty="0">
                <a:solidFill>
                  <a:srgbClr val="000000"/>
                </a:solidFill>
                <a:latin typeface="Arial"/>
              </a:rPr>
              <a:t>of large</a:t>
            </a:r>
            <a:r>
              <a:rPr kumimoji="0" lang="en-US" sz="800" b="0" i="0" u="none" strike="noStrike" kern="1200" cap="none" spc="0" normalizeH="0" baseline="0" noProof="0" dirty="0">
                <a:ln>
                  <a:noFill/>
                </a:ln>
                <a:solidFill>
                  <a:srgbClr val="000000"/>
                </a:solidFill>
                <a:effectLst/>
                <a:uLnTx/>
                <a:uFillTx/>
                <a:latin typeface="Arial"/>
                <a:ea typeface="+mn-ea"/>
                <a:cs typeface="+mn-cs"/>
              </a:rPr>
              <a:t> reactors for 2020</a:t>
            </a:r>
            <a:r>
              <a:rPr lang="en-US" sz="800" dirty="0">
                <a:solidFill>
                  <a:srgbClr val="000000"/>
                </a:solidFill>
                <a:latin typeface="Arial"/>
              </a:rPr>
              <a:t>,</a:t>
            </a:r>
            <a:r>
              <a:rPr kumimoji="0" lang="en-US" sz="800" b="0" i="0" u="none" strike="noStrike" kern="1200" cap="none" spc="0" normalizeH="0" baseline="0" noProof="0" dirty="0">
                <a:ln>
                  <a:noFill/>
                </a:ln>
                <a:solidFill>
                  <a:srgbClr val="000000"/>
                </a:solidFill>
                <a:effectLst/>
                <a:uLnTx/>
                <a:uFillTx/>
                <a:latin typeface="Arial"/>
                <a:ea typeface="+mn-ea"/>
                <a:cs typeface="+mn-cs"/>
              </a:rPr>
              <a:t> smaller reactors from 2019, fusion from 2023.</a:t>
            </a:r>
          </a:p>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IEA,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9"/>
              </a:rPr>
              <a:t>Nuclear Power and Secure Energy Transitions</a:t>
            </a:r>
            <a:r>
              <a:rPr kumimoji="0" lang="en-US" sz="800" b="0" i="0" u="none" strike="noStrike" kern="1200" cap="none" spc="0" normalizeH="0" baseline="0" noProof="0" dirty="0">
                <a:ln>
                  <a:noFill/>
                </a:ln>
                <a:solidFill>
                  <a:srgbClr val="000000"/>
                </a:solidFill>
                <a:effectLst/>
                <a:uLnTx/>
                <a:uFillTx/>
                <a:latin typeface="Arial"/>
                <a:ea typeface="+mn-ea"/>
                <a:cs typeface="+mn-cs"/>
              </a:rPr>
              <a:t> (2022); IAEA,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0"/>
              </a:rPr>
              <a:t>Climate Change and Nuclear Power</a:t>
            </a:r>
            <a:r>
              <a:rPr kumimoji="0" lang="en-US" sz="800" b="0" i="0" u="none" strike="noStrike" kern="1200" cap="none" spc="0" normalizeH="0" baseline="0" noProof="0" dirty="0">
                <a:ln>
                  <a:noFill/>
                </a:ln>
                <a:solidFill>
                  <a:srgbClr val="000000"/>
                </a:solidFill>
                <a:effectLst/>
                <a:uLnTx/>
                <a:uFillTx/>
                <a:latin typeface="Arial"/>
                <a:ea typeface="+mn-ea"/>
                <a:cs typeface="+mn-cs"/>
              </a:rPr>
              <a:t> (2020, 2024); Fusion Industry Association,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1"/>
              </a:rPr>
              <a:t>The global fusion industry</a:t>
            </a:r>
            <a:r>
              <a:rPr kumimoji="0" lang="en-US" sz="800" b="0" i="0" u="none" strike="noStrike" kern="1200" cap="none" spc="0" normalizeH="0" baseline="0" noProof="0" dirty="0">
                <a:ln>
                  <a:noFill/>
                </a:ln>
                <a:solidFill>
                  <a:srgbClr val="000000"/>
                </a:solidFill>
                <a:effectLst/>
                <a:uLnTx/>
                <a:uFillTx/>
                <a:latin typeface="Arial"/>
                <a:ea typeface="+mn-ea"/>
                <a:cs typeface="+mn-cs"/>
              </a:rPr>
              <a:t> (2024); Lazard,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2"/>
              </a:rPr>
              <a:t>LCOE</a:t>
            </a:r>
            <a:r>
              <a:rPr kumimoji="0" lang="en-US" sz="800" b="0" i="0" u="none" strike="noStrike" kern="1200" cap="none" spc="0" normalizeH="0" baseline="0" noProof="0" dirty="0">
                <a:ln>
                  <a:noFill/>
                </a:ln>
                <a:solidFill>
                  <a:srgbClr val="000000"/>
                </a:solidFill>
                <a:effectLst/>
                <a:uLnTx/>
                <a:uFillTx/>
                <a:latin typeface="Arial"/>
                <a:ea typeface="+mn-ea"/>
                <a:cs typeface="+mn-cs"/>
              </a:rPr>
              <a:t> (2025); NUCNET,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3"/>
              </a:rPr>
              <a:t>Nuclear Fusion</a:t>
            </a:r>
            <a:r>
              <a:rPr kumimoji="0" lang="en-US" sz="800" b="0" i="0" u="none" strike="noStrike" kern="1200" cap="none" spc="0" normalizeH="0" baseline="0" noProof="0" dirty="0">
                <a:ln>
                  <a:noFill/>
                </a:ln>
                <a:solidFill>
                  <a:srgbClr val="000000"/>
                </a:solidFill>
                <a:effectLst/>
                <a:uLnTx/>
                <a:uFillTx/>
                <a:latin typeface="Arial"/>
                <a:ea typeface="+mn-ea"/>
                <a:cs typeface="+mn-cs"/>
              </a:rPr>
              <a:t> (2021); IES,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4"/>
              </a:rPr>
              <a:t>Literature Review of Advanced Reactor Cost Estimates </a:t>
            </a:r>
            <a:r>
              <a:rPr kumimoji="0" lang="en-US" sz="800" b="0" i="0" u="none" strike="noStrike" kern="1200" cap="none" spc="0" normalizeH="0" baseline="0" noProof="0" dirty="0">
                <a:ln>
                  <a:noFill/>
                </a:ln>
                <a:solidFill>
                  <a:srgbClr val="000000"/>
                </a:solidFill>
                <a:effectLst/>
                <a:uLnTx/>
                <a:uFillTx/>
                <a:latin typeface="Arial"/>
                <a:ea typeface="+mn-ea"/>
                <a:cs typeface="+mn-cs"/>
              </a:rPr>
              <a:t>(2020); IEA,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5"/>
              </a:rPr>
              <a:t>Projected costs of generating electricity</a:t>
            </a:r>
            <a:r>
              <a:rPr kumimoji="0" lang="en-US" sz="800" b="0" i="0" u="none" strike="noStrike" kern="1200" cap="none" spc="0" normalizeH="0" baseline="0" noProof="0" dirty="0">
                <a:ln>
                  <a:noFill/>
                </a:ln>
                <a:solidFill>
                  <a:srgbClr val="000000"/>
                </a:solidFill>
                <a:effectLst/>
                <a:uLnTx/>
                <a:uFillTx/>
                <a:latin typeface="Arial"/>
                <a:ea typeface="+mn-ea"/>
                <a:cs typeface="+mn-cs"/>
              </a:rPr>
              <a:t> (2020); IEA,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6"/>
              </a:rPr>
              <a:t>The path to a new era for nuclear energy </a:t>
            </a:r>
            <a:r>
              <a:rPr kumimoji="0" lang="en-US" sz="800" b="0" i="0" u="none" strike="noStrike" kern="1200" cap="none" spc="0" normalizeH="0" baseline="0" noProof="0" dirty="0">
                <a:ln>
                  <a:noFill/>
                </a:ln>
                <a:solidFill>
                  <a:srgbClr val="000000"/>
                </a:solidFill>
                <a:effectLst/>
                <a:uLnTx/>
                <a:uFillTx/>
                <a:latin typeface="Arial"/>
                <a:ea typeface="+mn-ea"/>
                <a:cs typeface="+mn-cs"/>
              </a:rPr>
              <a:t>(2025); </a:t>
            </a:r>
            <a:r>
              <a:rPr kumimoji="0" lang="en-US" sz="800" b="0" i="0" u="none" strike="noStrike" kern="1200" cap="none" spc="0" normalizeH="0" baseline="0" noProof="0" dirty="0" err="1">
                <a:ln>
                  <a:noFill/>
                </a:ln>
                <a:solidFill>
                  <a:srgbClr val="000000"/>
                </a:solidFill>
                <a:effectLst/>
                <a:uLnTx/>
                <a:uFillTx/>
                <a:latin typeface="Arial"/>
                <a:ea typeface="+mn-ea"/>
                <a:cs typeface="+mn-cs"/>
              </a:rPr>
              <a:t>Smoliski</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lang="en-US" sz="800" dirty="0">
                <a:solidFill>
                  <a:srgbClr val="000000"/>
                </a:solidFill>
                <a:latin typeface="Arial"/>
              </a:rPr>
              <a:t>et al., </a:t>
            </a:r>
            <a:r>
              <a:rPr kumimoji="0" lang="en-US" sz="800" b="0" i="0" u="none" strike="noStrike" kern="1200" cap="none" spc="0" normalizeH="0" baseline="0" noProof="0" dirty="0">
                <a:ln>
                  <a:noFill/>
                </a:ln>
                <a:solidFill>
                  <a:srgbClr val="000000"/>
                </a:solidFill>
                <a:effectLst/>
                <a:uLnTx/>
                <a:uFillTx/>
                <a:latin typeface="Arial"/>
                <a:hlinkClick r:id="rId17"/>
              </a:rPr>
              <a:t>From conception to technological implementation – SMR’s technology </a:t>
            </a:r>
            <a:r>
              <a:rPr lang="en-US" sz="800" dirty="0">
                <a:solidFill>
                  <a:srgbClr val="000000"/>
                </a:solidFill>
                <a:latin typeface="Arial"/>
                <a:hlinkClick r:id="rId17"/>
              </a:rPr>
              <a:t>readiness</a:t>
            </a:r>
            <a:r>
              <a:rPr kumimoji="0" lang="en-US" sz="800" b="0" i="0" u="none" strike="noStrike" kern="1200" cap="none" spc="0" normalizeH="0" baseline="0" noProof="0" dirty="0">
                <a:ln>
                  <a:noFill/>
                </a:ln>
                <a:solidFill>
                  <a:srgbClr val="000000"/>
                </a:solidFill>
                <a:effectLst/>
                <a:uLnTx/>
                <a:uFillTx/>
                <a:latin typeface="Arial"/>
                <a:hlinkClick r:id="rId17"/>
              </a:rPr>
              <a:t> levels</a:t>
            </a:r>
            <a:r>
              <a:rPr kumimoji="0" lang="en-US" sz="800" b="0" i="0" u="none" strike="noStrike" kern="1200" cap="none" spc="0" normalizeH="0" baseline="0" noProof="0" dirty="0">
                <a:ln>
                  <a:noFill/>
                </a:ln>
                <a:solidFill>
                  <a:srgbClr val="000000"/>
                </a:solidFill>
                <a:effectLst/>
                <a:uLnTx/>
                <a:uFillTx/>
                <a:latin typeface="Arial"/>
                <a:ea typeface="+mn-ea"/>
                <a:cs typeface="+mn-cs"/>
              </a:rPr>
              <a:t> (2025).</a:t>
            </a:r>
          </a:p>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Brenda Rain, Quint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8"/>
              </a:rPr>
              <a:t>Gernot Wagner</a:t>
            </a:r>
            <a:r>
              <a:rPr kumimoji="0" lang="en-US" sz="800" b="0" i="0" u="none" strike="noStrike" kern="1200" cap="none" spc="0" normalizeH="0" baseline="0" noProof="0" dirty="0">
                <a:ln>
                  <a:noFill/>
                </a:ln>
                <a:solidFill>
                  <a:srgbClr val="000000"/>
                </a:solidFill>
                <a:effectLst/>
                <a:uLnTx/>
                <a:uFillTx/>
                <a:latin typeface="Arial"/>
                <a:ea typeface="+mn-ea"/>
                <a:cs typeface="+mn-cs"/>
              </a:rPr>
              <a:t>. Share with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9"/>
              </a:rPr>
              <a:t>attribution</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u="none" strike="noStrike" kern="1200" cap="none" spc="0" normalizeH="0" baseline="0" noProof="0" dirty="0">
                <a:ln>
                  <a:noFill/>
                </a:ln>
                <a:solidFill>
                  <a:srgbClr val="000000"/>
                </a:solidFill>
                <a:effectLst/>
                <a:uLnTx/>
                <a:uFillTx/>
                <a:latin typeface="Arial"/>
                <a:ea typeface="+mn-ea"/>
                <a:cs typeface="+mn-cs"/>
              </a:rPr>
              <a:t>et al., </a:t>
            </a:r>
            <a:r>
              <a:rPr kumimoji="0" lang="en-US" sz="800" b="0" i="0" u="none" strike="noStrike" kern="1200" cap="none" spc="0" normalizeH="0" baseline="0" noProof="0" dirty="0">
                <a:ln>
                  <a:noFill/>
                </a:ln>
                <a:solidFill>
                  <a:srgbClr val="000000"/>
                </a:solidFill>
                <a:effectLst/>
                <a:uLnTx/>
                <a:uFillTx/>
                <a:latin typeface="Arial"/>
                <a:ea typeface="+mn-ea"/>
                <a:cs typeface="+mn-cs"/>
              </a:rPr>
              <a:t>"Reenergizing Nuclear" (</a:t>
            </a:r>
            <a:r>
              <a:rPr lang="en-US" sz="800" dirty="0">
                <a:solidFill>
                  <a:srgbClr val="000000"/>
                </a:solidFill>
                <a:latin typeface="Arial"/>
              </a:rPr>
              <a:t>23 September </a:t>
            </a:r>
            <a:r>
              <a:rPr kumimoji="0" lang="en-US" sz="800" b="0" i="0" u="none" strike="noStrike" kern="1200" cap="none" spc="0" normalizeH="0" baseline="0" noProof="0" dirty="0">
                <a:ln>
                  <a:noFill/>
                </a:ln>
                <a:solidFill>
                  <a:srgbClr val="000000"/>
                </a:solidFill>
                <a:effectLst/>
                <a:uLnTx/>
                <a:uFillTx/>
                <a:latin typeface="Arial"/>
                <a:ea typeface="+mn-ea"/>
                <a:cs typeface="+mn-cs"/>
              </a:rPr>
              <a:t>2025).</a:t>
            </a:r>
          </a:p>
        </p:txBody>
      </p:sp>
      <p:sp>
        <p:nvSpPr>
          <p:cNvPr id="46" name="Rectangle 45">
            <a:extLst>
              <a:ext uri="{FF2B5EF4-FFF2-40B4-BE49-F238E27FC236}">
                <a16:creationId xmlns:a16="http://schemas.microsoft.com/office/drawing/2014/main" id="{0CC50DBB-01EA-C361-15CE-A41084B73B11}"/>
              </a:ext>
            </a:extLst>
          </p:cNvPr>
          <p:cNvSpPr/>
          <p:nvPr/>
        </p:nvSpPr>
        <p:spPr bwMode="gray">
          <a:xfrm>
            <a:off x="2022473" y="3928800"/>
            <a:ext cx="9253728" cy="334835"/>
          </a:xfrm>
          <a:prstGeom prst="rect">
            <a:avLst/>
          </a:prstGeom>
          <a:gradFill flip="none" rotWithShape="1">
            <a:gsLst>
              <a:gs pos="28000">
                <a:schemeClr val="accent6">
                  <a:lumMod val="40000"/>
                  <a:lumOff val="60000"/>
                </a:schemeClr>
              </a:gs>
              <a:gs pos="0">
                <a:schemeClr val="accent6">
                  <a:lumMod val="20000"/>
                  <a:lumOff val="80000"/>
                </a:schemeClr>
              </a:gs>
              <a:gs pos="57000">
                <a:schemeClr val="accent6">
                  <a:lumMod val="60000"/>
                  <a:lumOff val="40000"/>
                </a:schemeClr>
              </a:gs>
              <a:gs pos="83000">
                <a:schemeClr val="accent6"/>
              </a:gs>
              <a:gs pos="100000">
                <a:schemeClr val="accent6">
                  <a:lumMod val="75000"/>
                </a:schemeClr>
              </a:gs>
            </a:gsLst>
            <a:lin ang="0" scaled="0"/>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a:solidFill>
                <a:schemeClr val="tx1"/>
              </a:solidFill>
            </a:endParaRPr>
          </a:p>
        </p:txBody>
      </p:sp>
      <p:graphicFrame>
        <p:nvGraphicFramePr>
          <p:cNvPr id="4" name="Table 3">
            <a:extLst>
              <a:ext uri="{FF2B5EF4-FFF2-40B4-BE49-F238E27FC236}">
                <a16:creationId xmlns:a16="http://schemas.microsoft.com/office/drawing/2014/main" id="{2BE5234F-7BB7-A54F-9C06-F73DD729E8F9}"/>
              </a:ext>
            </a:extLst>
          </p:cNvPr>
          <p:cNvGraphicFramePr>
            <a:graphicFrameLocks noGrp="1"/>
          </p:cNvGraphicFramePr>
          <p:nvPr>
            <p:extLst>
              <p:ext uri="{D42A27DB-BD31-4B8C-83A1-F6EECF244321}">
                <p14:modId xmlns:p14="http://schemas.microsoft.com/office/powerpoint/2010/main" val="2920812877"/>
              </p:ext>
            </p:extLst>
          </p:nvPr>
        </p:nvGraphicFramePr>
        <p:xfrm>
          <a:off x="828678" y="1394382"/>
          <a:ext cx="10461624" cy="4719902"/>
        </p:xfrm>
        <a:graphic>
          <a:graphicData uri="http://schemas.openxmlformats.org/drawingml/2006/table">
            <a:tbl>
              <a:tblPr firstRow="1" bandRow="1">
                <a:tableStyleId>{5940675A-B579-460E-94D1-54222C63F5DA}</a:tableStyleId>
              </a:tblPr>
              <a:tblGrid>
                <a:gridCol w="1176738">
                  <a:extLst>
                    <a:ext uri="{9D8B030D-6E8A-4147-A177-3AD203B41FA5}">
                      <a16:colId xmlns:a16="http://schemas.microsoft.com/office/drawing/2014/main" val="218360474"/>
                    </a:ext>
                  </a:extLst>
                </a:gridCol>
                <a:gridCol w="1751830">
                  <a:extLst>
                    <a:ext uri="{9D8B030D-6E8A-4147-A177-3AD203B41FA5}">
                      <a16:colId xmlns:a16="http://schemas.microsoft.com/office/drawing/2014/main" val="1290963886"/>
                    </a:ext>
                  </a:extLst>
                </a:gridCol>
                <a:gridCol w="1506416">
                  <a:extLst>
                    <a:ext uri="{9D8B030D-6E8A-4147-A177-3AD203B41FA5}">
                      <a16:colId xmlns:a16="http://schemas.microsoft.com/office/drawing/2014/main" val="3495052323"/>
                    </a:ext>
                  </a:extLst>
                </a:gridCol>
                <a:gridCol w="2349009">
                  <a:extLst>
                    <a:ext uri="{9D8B030D-6E8A-4147-A177-3AD203B41FA5}">
                      <a16:colId xmlns:a16="http://schemas.microsoft.com/office/drawing/2014/main" val="542061086"/>
                    </a:ext>
                  </a:extLst>
                </a:gridCol>
                <a:gridCol w="2215534">
                  <a:extLst>
                    <a:ext uri="{9D8B030D-6E8A-4147-A177-3AD203B41FA5}">
                      <a16:colId xmlns:a16="http://schemas.microsoft.com/office/drawing/2014/main" val="3179223344"/>
                    </a:ext>
                  </a:extLst>
                </a:gridCol>
                <a:gridCol w="1462097">
                  <a:extLst>
                    <a:ext uri="{9D8B030D-6E8A-4147-A177-3AD203B41FA5}">
                      <a16:colId xmlns:a16="http://schemas.microsoft.com/office/drawing/2014/main" val="3457830857"/>
                    </a:ext>
                  </a:extLst>
                </a:gridCol>
              </a:tblGrid>
              <a:tr h="445339">
                <a:tc>
                  <a:txBody>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lang="en-US" sz="1200" b="1" kern="1200">
                          <a:solidFill>
                            <a:schemeClr val="tx1"/>
                          </a:solidFill>
                          <a:latin typeface="+mn-lt"/>
                          <a:ea typeface="+mn-ea"/>
                          <a:cs typeface="+mn-cs"/>
                        </a:rPr>
                        <a:t>Pathway</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lang="en-US" sz="1200" b="1">
                          <a:solidFill>
                            <a:schemeClr val="tx1"/>
                          </a:solidFill>
                        </a:rPr>
                        <a:t> Life</a:t>
                      </a:r>
                      <a:r>
                        <a:rPr lang="en-US" sz="1200" b="1" baseline="0">
                          <a:solidFill>
                            <a:schemeClr val="tx1"/>
                          </a:solidFill>
                        </a:rPr>
                        <a:t> extension</a:t>
                      </a:r>
                      <a:endParaRPr lang="en-US" sz="1200" b="1">
                        <a:solidFill>
                          <a:schemeClr val="tx1"/>
                        </a:solidFill>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lang="en-US" sz="1200" b="1">
                          <a:solidFill>
                            <a:schemeClr val="tx1"/>
                          </a:solidFill>
                        </a:rPr>
                        <a:t>New large reactors</a:t>
                      </a:r>
                    </a:p>
                  </a:txBody>
                  <a:tcPr marL="45720" marR="45720" anchor="ctr">
                    <a:lnL w="12700" cap="flat" cmpd="sng" algn="ctr">
                      <a:noFill/>
                      <a:prstDash val="solid"/>
                      <a:round/>
                      <a:headEnd type="none" w="med" len="med"/>
                      <a:tailEnd type="none" w="med" len="med"/>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indent="0" algn="ctr">
                        <a:buNone/>
                      </a:pPr>
                      <a:r>
                        <a:rPr lang="en-US" sz="1200" b="1">
                          <a:solidFill>
                            <a:schemeClr val="tx1"/>
                          </a:solidFill>
                        </a:rPr>
                        <a:t>New smaller reactors</a:t>
                      </a:r>
                    </a:p>
                  </a:txBody>
                  <a:tcPr marL="45720" marR="45720" anchor="ctr">
                    <a:lnL w="12700" cmpd="sng">
                      <a:noFill/>
                    </a:lnL>
                    <a:lnR w="12700" cap="flat" cmpd="sng" algn="ctr">
                      <a:noFill/>
                      <a:prstDash val="solid"/>
                      <a:round/>
                      <a:headEnd type="none" w="med" len="med"/>
                      <a:tailEnd type="none" w="med" len="med"/>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indent="0" algn="ctr">
                        <a:buNone/>
                      </a:pPr>
                      <a:endParaRPr lang="en-US" sz="1200" b="1"/>
                    </a:p>
                  </a:txBody>
                  <a:tcPr marL="45720" marR="45720" anchor="ctr">
                    <a:lnL w="12700" cmpd="sng">
                      <a:noFill/>
                    </a:lnL>
                    <a:lnR w="12700" cap="flat" cmpd="sng" algn="ctr">
                      <a:noFill/>
                      <a:prstDash val="solid"/>
                      <a:round/>
                      <a:headEnd type="none" w="med" len="med"/>
                      <a:tailEnd type="none" w="med" len="med"/>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ctr">
                        <a:buNone/>
                      </a:pPr>
                      <a:r>
                        <a:rPr lang="en-US" sz="1200" b="1">
                          <a:solidFill>
                            <a:schemeClr val="tx1"/>
                          </a:solidFill>
                        </a:rPr>
                        <a:t>Fusion</a:t>
                      </a:r>
                    </a:p>
                  </a:txBody>
                  <a:tcPr marL="45720" marR="4572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84392410"/>
                  </a:ext>
                </a:extLst>
              </a:tr>
              <a:tr h="356271">
                <a:tc>
                  <a:txBody>
                    <a:bodyPr/>
                    <a:lstStyle/>
                    <a:p>
                      <a:pPr marL="0" indent="0" algn="l">
                        <a:buNone/>
                      </a:pPr>
                      <a:r>
                        <a:rPr lang="en-US" sz="900" b="1"/>
                        <a:t>Type</a:t>
                      </a: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711200" rtl="0" eaLnBrk="1" fontAlgn="auto" latinLnBrk="0" hangingPunct="1">
                        <a:lnSpc>
                          <a:spcPct val="100000"/>
                        </a:lnSpc>
                        <a:spcBef>
                          <a:spcPts val="1200"/>
                        </a:spcBef>
                        <a:spcAft>
                          <a:spcPts val="0"/>
                        </a:spcAft>
                        <a:buClrTx/>
                        <a:buSzTx/>
                        <a:buNone/>
                        <a:tabLst/>
                        <a:defRPr/>
                      </a:pPr>
                      <a:r>
                        <a:rPr lang="en-US" sz="900" b="1"/>
                        <a:t>Water reactors</a:t>
                      </a: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711200" rtl="0" eaLnBrk="1" fontAlgn="auto" latinLnBrk="0" hangingPunct="1">
                        <a:lnSpc>
                          <a:spcPct val="100000"/>
                        </a:lnSpc>
                        <a:spcBef>
                          <a:spcPts val="1200"/>
                        </a:spcBef>
                        <a:spcAft>
                          <a:spcPts val="0"/>
                        </a:spcAft>
                        <a:buClrTx/>
                        <a:buSzTx/>
                        <a:buNone/>
                        <a:tabLst/>
                        <a:defRPr/>
                      </a:pPr>
                      <a:r>
                        <a:rPr lang="en-US" sz="900" b="1"/>
                        <a:t>Mostly water</a:t>
                      </a:r>
                      <a:r>
                        <a:rPr lang="en-US" sz="900" b="1" baseline="0"/>
                        <a:t> reactors</a:t>
                      </a:r>
                      <a:endParaRPr lang="en-US" sz="900" b="1"/>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a:buNone/>
                      </a:pPr>
                      <a:r>
                        <a:rPr lang="en-US" sz="900" b="1"/>
                        <a:t>Water reactors</a:t>
                      </a: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a:buNone/>
                      </a:pPr>
                      <a:r>
                        <a:rPr lang="en-US" sz="900" b="1"/>
                        <a:t>Gas, liquid metal, molten salt</a:t>
                      </a:r>
                      <a:r>
                        <a:rPr lang="en-US" sz="900" b="1" baseline="0"/>
                        <a:t> reactors</a:t>
                      </a:r>
                      <a:endParaRPr lang="en-US" sz="900" b="1"/>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711200" rtl="0" eaLnBrk="1" fontAlgn="auto" latinLnBrk="0" hangingPunct="1">
                        <a:lnSpc>
                          <a:spcPct val="100000"/>
                        </a:lnSpc>
                        <a:spcBef>
                          <a:spcPts val="1200"/>
                        </a:spcBef>
                        <a:spcAft>
                          <a:spcPts val="0"/>
                        </a:spcAft>
                        <a:buClrTx/>
                        <a:buSzTx/>
                        <a:buNone/>
                        <a:tabLst/>
                        <a:defRPr/>
                      </a:pPr>
                      <a:r>
                        <a:rPr lang="en-US" sz="900" b="1"/>
                        <a:t>MCF or ICF</a:t>
                      </a:r>
                    </a:p>
                  </a:txBody>
                  <a:tcPr marL="45720" marR="4572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112805242"/>
                  </a:ext>
                </a:extLst>
              </a:tr>
              <a:tr h="222669">
                <a:tc>
                  <a:txBody>
                    <a:bodyPr/>
                    <a:lstStyle/>
                    <a:p>
                      <a:pPr marL="0" indent="0" algn="l">
                        <a:buNone/>
                      </a:pPr>
                      <a:r>
                        <a:rPr lang="en-US" sz="900" b="1"/>
                        <a:t>TRL</a:t>
                      </a: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711200" rtl="0" eaLnBrk="1" fontAlgn="auto" latinLnBrk="0" hangingPunct="1">
                        <a:lnSpc>
                          <a:spcPct val="100000"/>
                        </a:lnSpc>
                        <a:spcBef>
                          <a:spcPts val="1200"/>
                        </a:spcBef>
                        <a:spcAft>
                          <a:spcPts val="0"/>
                        </a:spcAft>
                        <a:buClrTx/>
                        <a:buSzTx/>
                        <a:buNone/>
                        <a:tabLst/>
                        <a:defRPr/>
                      </a:pPr>
                      <a:r>
                        <a:rPr lang="en-US" sz="900"/>
                        <a:t>9</a:t>
                      </a:r>
                    </a:p>
                  </a:txBody>
                  <a:tcPr marL="45720" marR="4572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711200" rtl="0" eaLnBrk="1" fontAlgn="auto" latinLnBrk="0" hangingPunct="1">
                        <a:lnSpc>
                          <a:spcPct val="100000"/>
                        </a:lnSpc>
                        <a:spcBef>
                          <a:spcPts val="1200"/>
                        </a:spcBef>
                        <a:spcAft>
                          <a:spcPts val="0"/>
                        </a:spcAft>
                        <a:buClrTx/>
                        <a:buSzTx/>
                        <a:buNone/>
                        <a:tabLst/>
                        <a:defRPr/>
                      </a:pPr>
                      <a:r>
                        <a:rPr lang="en-US" sz="900"/>
                        <a:t>Varies</a:t>
                      </a:r>
                    </a:p>
                  </a:txBody>
                  <a:tcPr marL="45720" marR="4572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711200" rtl="0" eaLnBrk="1" fontAlgn="auto" latinLnBrk="0" hangingPunct="1">
                        <a:lnSpc>
                          <a:spcPct val="100000"/>
                        </a:lnSpc>
                        <a:spcBef>
                          <a:spcPts val="1200"/>
                        </a:spcBef>
                        <a:spcAft>
                          <a:spcPts val="0"/>
                        </a:spcAft>
                        <a:buClrTx/>
                        <a:buSzTx/>
                        <a:buNone/>
                        <a:tabLst/>
                        <a:defRPr/>
                      </a:pPr>
                      <a:r>
                        <a:rPr lang="en-US" sz="900"/>
                        <a:t>3-8</a:t>
                      </a: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711200" rtl="0" eaLnBrk="1" fontAlgn="auto" latinLnBrk="0" hangingPunct="1">
                        <a:lnSpc>
                          <a:spcPct val="100000"/>
                        </a:lnSpc>
                        <a:spcBef>
                          <a:spcPts val="1200"/>
                        </a:spcBef>
                        <a:spcAft>
                          <a:spcPts val="0"/>
                        </a:spcAft>
                        <a:buClrTx/>
                        <a:buSzTx/>
                        <a:buNone/>
                        <a:tabLst/>
                        <a:defRPr/>
                      </a:pPr>
                      <a:r>
                        <a:rPr lang="en-US" sz="900" b="0"/>
                        <a:t>Most 2-3</a:t>
                      </a:r>
                      <a:endParaRPr lang="en-US" sz="900"/>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a:buNone/>
                      </a:pPr>
                      <a:r>
                        <a:rPr lang="en-US" sz="900" b="0"/>
                        <a:t>3-4 </a:t>
                      </a:r>
                    </a:p>
                  </a:txBody>
                  <a:tcPr marL="45720" marR="4572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623662637"/>
                  </a:ext>
                </a:extLst>
              </a:tr>
              <a:tr h="222669">
                <a:tc>
                  <a:txBody>
                    <a:bodyPr/>
                    <a:lstStyle/>
                    <a:p>
                      <a:pPr marL="0" indent="0" algn="l">
                        <a:buNone/>
                      </a:pPr>
                      <a:r>
                        <a:rPr lang="en-US" sz="900" b="1"/>
                        <a:t>Size </a:t>
                      </a: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711200" rtl="0" eaLnBrk="1" fontAlgn="auto" latinLnBrk="0" hangingPunct="1">
                        <a:lnSpc>
                          <a:spcPct val="100000"/>
                        </a:lnSpc>
                        <a:spcBef>
                          <a:spcPts val="1200"/>
                        </a:spcBef>
                        <a:spcAft>
                          <a:spcPts val="0"/>
                        </a:spcAft>
                        <a:buClrTx/>
                        <a:buSzTx/>
                        <a:buNone/>
                        <a:tabLst/>
                        <a:defRPr/>
                      </a:pPr>
                      <a:r>
                        <a:rPr lang="en-US" sz="900"/>
                        <a:t>&gt; 1,000 MW</a:t>
                      </a:r>
                    </a:p>
                  </a:txBody>
                  <a:tcPr marL="45720" marR="4572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711200" rtl="0" eaLnBrk="1" fontAlgn="auto" latinLnBrk="0" hangingPunct="1">
                        <a:lnSpc>
                          <a:spcPct val="100000"/>
                        </a:lnSpc>
                        <a:spcBef>
                          <a:spcPts val="1200"/>
                        </a:spcBef>
                        <a:spcAft>
                          <a:spcPts val="0"/>
                        </a:spcAft>
                        <a:buClrTx/>
                        <a:buSzTx/>
                        <a:buNone/>
                        <a:tabLst/>
                        <a:defRPr/>
                      </a:pPr>
                      <a:r>
                        <a:rPr lang="en-US" sz="900"/>
                        <a:t>&gt; 1,000 MW</a:t>
                      </a:r>
                    </a:p>
                  </a:txBody>
                  <a:tcPr marL="45720" marR="4572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711200" rtl="0" eaLnBrk="1" fontAlgn="auto" latinLnBrk="0" hangingPunct="1">
                        <a:lnSpc>
                          <a:spcPct val="100000"/>
                        </a:lnSpc>
                        <a:spcBef>
                          <a:spcPts val="1200"/>
                        </a:spcBef>
                        <a:spcAft>
                          <a:spcPts val="0"/>
                        </a:spcAft>
                        <a:buClrTx/>
                        <a:buSzTx/>
                        <a:buNone/>
                        <a:tabLst/>
                        <a:defRPr/>
                      </a:pPr>
                      <a:r>
                        <a:rPr lang="en-US" sz="900"/>
                        <a:t>XMR (&lt;50 MW) | Small (&lt; ~400 MW)</a:t>
                      </a: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711200" rtl="0" eaLnBrk="1" fontAlgn="auto" latinLnBrk="0" hangingPunct="1">
                        <a:lnSpc>
                          <a:spcPct val="100000"/>
                        </a:lnSpc>
                        <a:spcBef>
                          <a:spcPts val="1200"/>
                        </a:spcBef>
                        <a:spcAft>
                          <a:spcPts val="0"/>
                        </a:spcAft>
                        <a:buClrTx/>
                        <a:buSzTx/>
                        <a:buNone/>
                        <a:tabLst/>
                        <a:defRPr/>
                      </a:pPr>
                      <a:r>
                        <a:rPr lang="en-US" sz="900"/>
                        <a:t>XMR (&lt;50 MW) | Small (&lt; ~400 MW)</a:t>
                      </a: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a:buNone/>
                      </a:pPr>
                      <a:r>
                        <a:rPr lang="en-US" sz="900" b="0"/>
                        <a:t>&lt; 500 MW</a:t>
                      </a:r>
                    </a:p>
                  </a:txBody>
                  <a:tcPr marL="45720" marR="4572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740085938"/>
                  </a:ext>
                </a:extLst>
              </a:tr>
              <a:tr h="356271">
                <a:tc>
                  <a:txBody>
                    <a:bodyPr/>
                    <a:lstStyle/>
                    <a:p>
                      <a:pPr marL="0" indent="0" algn="l">
                        <a:buNone/>
                      </a:pPr>
                      <a:r>
                        <a:rPr lang="en-US" sz="900" b="1"/>
                        <a:t>Construction or deployment time</a:t>
                      </a: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711200" rtl="0" eaLnBrk="1" fontAlgn="auto" latinLnBrk="0" hangingPunct="1">
                        <a:lnSpc>
                          <a:spcPct val="100000"/>
                        </a:lnSpc>
                        <a:spcBef>
                          <a:spcPts val="1200"/>
                        </a:spcBef>
                        <a:spcAft>
                          <a:spcPts val="0"/>
                        </a:spcAft>
                        <a:buClrTx/>
                        <a:buSzTx/>
                        <a:buNone/>
                        <a:tabLst/>
                        <a:defRPr/>
                      </a:pPr>
                      <a:r>
                        <a:rPr lang="en-US" sz="900"/>
                        <a:t>Immediate </a:t>
                      </a:r>
                    </a:p>
                  </a:txBody>
                  <a:tcPr marL="45720" marR="4572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711200" rtl="0" eaLnBrk="1" fontAlgn="auto" latinLnBrk="0" hangingPunct="1">
                        <a:lnSpc>
                          <a:spcPct val="100000"/>
                        </a:lnSpc>
                        <a:spcBef>
                          <a:spcPts val="1200"/>
                        </a:spcBef>
                        <a:spcAft>
                          <a:spcPts val="0"/>
                        </a:spcAft>
                        <a:buClrTx/>
                        <a:buSzTx/>
                        <a:buNone/>
                        <a:tabLst/>
                        <a:defRPr/>
                      </a:pPr>
                      <a:r>
                        <a:rPr lang="en-US" sz="900"/>
                        <a:t>10-12 years</a:t>
                      </a:r>
                    </a:p>
                  </a:txBody>
                  <a:tcPr marL="45720" marR="4572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711200" rtl="0" eaLnBrk="1" fontAlgn="auto" latinLnBrk="0" hangingPunct="1">
                        <a:lnSpc>
                          <a:spcPct val="100000"/>
                        </a:lnSpc>
                        <a:spcBef>
                          <a:spcPts val="1200"/>
                        </a:spcBef>
                        <a:spcAft>
                          <a:spcPts val="0"/>
                        </a:spcAft>
                        <a:buClrTx/>
                        <a:buSzTx/>
                        <a:buNone/>
                        <a:tabLst/>
                        <a:defRPr/>
                      </a:pPr>
                      <a:r>
                        <a:rPr lang="en-US" sz="900"/>
                        <a:t>3-5 years</a:t>
                      </a: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711200" rtl="0" eaLnBrk="1" fontAlgn="auto" latinLnBrk="0" hangingPunct="1">
                        <a:lnSpc>
                          <a:spcPct val="100000"/>
                        </a:lnSpc>
                        <a:spcBef>
                          <a:spcPts val="1200"/>
                        </a:spcBef>
                        <a:spcAft>
                          <a:spcPts val="0"/>
                        </a:spcAft>
                        <a:buClrTx/>
                        <a:buSzTx/>
                        <a:buNone/>
                        <a:tabLst/>
                        <a:defRPr/>
                      </a:pPr>
                      <a:r>
                        <a:rPr lang="en-US" sz="900" b="0"/>
                        <a:t>3-5 years</a:t>
                      </a:r>
                      <a:endParaRPr lang="en-US" sz="900"/>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a:buNone/>
                      </a:pPr>
                      <a:r>
                        <a:rPr lang="en-US" sz="900" b="0"/>
                        <a:t>Earliest by mid-2030s</a:t>
                      </a:r>
                    </a:p>
                  </a:txBody>
                  <a:tcPr marL="45720" marR="4572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745207551"/>
                  </a:ext>
                </a:extLst>
              </a:tr>
              <a:tr h="356271">
                <a:tc>
                  <a:txBody>
                    <a:bodyPr/>
                    <a:lstStyle/>
                    <a:p>
                      <a:pPr marL="0" indent="0" algn="l">
                        <a:buNone/>
                      </a:pPr>
                      <a:r>
                        <a:rPr lang="en-US" sz="900" b="1"/>
                        <a:t>Potential application</a:t>
                      </a: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711200" rtl="0" eaLnBrk="1" fontAlgn="auto" latinLnBrk="0" hangingPunct="1">
                        <a:lnSpc>
                          <a:spcPct val="100000"/>
                        </a:lnSpc>
                        <a:spcBef>
                          <a:spcPts val="1200"/>
                        </a:spcBef>
                        <a:spcAft>
                          <a:spcPts val="0"/>
                        </a:spcAft>
                        <a:buClrTx/>
                        <a:buSzTx/>
                        <a:buNone/>
                        <a:tabLst/>
                        <a:defRPr/>
                      </a:pPr>
                      <a:r>
                        <a:rPr lang="en-US" sz="900"/>
                        <a:t>Grid services</a:t>
                      </a:r>
                    </a:p>
                  </a:txBody>
                  <a:tcPr marL="45720" marR="4572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711200" rtl="0" eaLnBrk="1" fontAlgn="auto" latinLnBrk="0" hangingPunct="1">
                        <a:lnSpc>
                          <a:spcPct val="100000"/>
                        </a:lnSpc>
                        <a:spcBef>
                          <a:spcPts val="1200"/>
                        </a:spcBef>
                        <a:spcAft>
                          <a:spcPts val="0"/>
                        </a:spcAft>
                        <a:buClrTx/>
                        <a:buSzTx/>
                        <a:buNone/>
                        <a:tabLst/>
                        <a:defRPr/>
                      </a:pPr>
                      <a:r>
                        <a:rPr lang="en-US" sz="900"/>
                        <a:t>Grid services</a:t>
                      </a:r>
                    </a:p>
                  </a:txBody>
                  <a:tcPr marL="45720" marR="4572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711200" rtl="0" eaLnBrk="1" fontAlgn="auto" latinLnBrk="0" hangingPunct="1">
                        <a:lnSpc>
                          <a:spcPct val="100000"/>
                        </a:lnSpc>
                        <a:spcBef>
                          <a:spcPts val="1200"/>
                        </a:spcBef>
                        <a:spcAft>
                          <a:spcPts val="0"/>
                        </a:spcAft>
                        <a:buClrTx/>
                        <a:buSzTx/>
                        <a:buNone/>
                        <a:tabLst/>
                        <a:defRPr/>
                      </a:pPr>
                      <a:r>
                        <a:rPr lang="en-US" sz="900" b="0"/>
                        <a:t>Grid</a:t>
                      </a:r>
                      <a:r>
                        <a:rPr lang="en-US" sz="900" b="0" baseline="0"/>
                        <a:t> services,</a:t>
                      </a:r>
                      <a:r>
                        <a:rPr lang="en-US" sz="900" b="0"/>
                        <a:t> district heating, mining,</a:t>
                      </a:r>
                      <a:r>
                        <a:rPr lang="en-US" sz="900" b="0" baseline="0"/>
                        <a:t> </a:t>
                      </a:r>
                      <a:r>
                        <a:rPr lang="en-US" sz="900" b="0"/>
                        <a:t>desalination, data centers</a:t>
                      </a: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711200" rtl="0" eaLnBrk="1" fontAlgn="auto" latinLnBrk="0" hangingPunct="1">
                        <a:lnSpc>
                          <a:spcPct val="100000"/>
                        </a:lnSpc>
                        <a:spcBef>
                          <a:spcPts val="1200"/>
                        </a:spcBef>
                        <a:spcAft>
                          <a:spcPts val="0"/>
                        </a:spcAft>
                        <a:buClrTx/>
                        <a:buSzTx/>
                        <a:buNone/>
                        <a:tabLst/>
                        <a:defRPr/>
                      </a:pPr>
                      <a:r>
                        <a:rPr lang="en-US" sz="900" b="0"/>
                        <a:t>Grid</a:t>
                      </a:r>
                      <a:r>
                        <a:rPr lang="en-US" sz="900" b="0" baseline="0"/>
                        <a:t> services,</a:t>
                      </a:r>
                      <a:r>
                        <a:rPr lang="en-US" sz="900" b="0"/>
                        <a:t> hydrogen, hard-to-abate industries, data centers</a:t>
                      </a: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a:buNone/>
                      </a:pPr>
                      <a:r>
                        <a:rPr lang="en-US" sz="900" b="0"/>
                        <a:t>Grid services </a:t>
                      </a:r>
                    </a:p>
                  </a:txBody>
                  <a:tcPr marL="45720" marR="4572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879586556"/>
                  </a:ext>
                </a:extLst>
              </a:tr>
              <a:tr h="544753">
                <a:tc>
                  <a:txBody>
                    <a:bodyPr/>
                    <a:lstStyle/>
                    <a:p>
                      <a:pPr marL="0" indent="0" algn="l">
                        <a:buNone/>
                      </a:pPr>
                      <a:r>
                        <a:rPr lang="en-US" sz="900" b="1"/>
                        <a:t>Financing</a:t>
                      </a: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711200" rtl="0" eaLnBrk="1" fontAlgn="auto" latinLnBrk="0" hangingPunct="1">
                        <a:lnSpc>
                          <a:spcPct val="100000"/>
                        </a:lnSpc>
                        <a:spcBef>
                          <a:spcPts val="1200"/>
                        </a:spcBef>
                        <a:spcAft>
                          <a:spcPts val="0"/>
                        </a:spcAft>
                        <a:buClrTx/>
                        <a:buSzTx/>
                        <a:buNone/>
                        <a:tabLst/>
                        <a:defRPr/>
                      </a:pPr>
                      <a:r>
                        <a:rPr lang="en-US" sz="900"/>
                        <a:t>Mostly public funding, some commercial debt</a:t>
                      </a:r>
                    </a:p>
                  </a:txBody>
                  <a:tcPr marL="45720" marR="4572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711200" rtl="0" eaLnBrk="1" fontAlgn="auto" latinLnBrk="0" hangingPunct="1">
                        <a:lnSpc>
                          <a:spcPct val="100000"/>
                        </a:lnSpc>
                        <a:spcBef>
                          <a:spcPts val="1200"/>
                        </a:spcBef>
                        <a:spcAft>
                          <a:spcPts val="0"/>
                        </a:spcAft>
                        <a:buClrTx/>
                        <a:buSzTx/>
                        <a:buFontTx/>
                        <a:buNone/>
                        <a:tabLst/>
                        <a:defRPr/>
                      </a:pPr>
                      <a:r>
                        <a:rPr lang="en-US" sz="900"/>
                        <a:t>Mostly public funding</a:t>
                      </a:r>
                    </a:p>
                  </a:txBody>
                  <a:tcPr marL="45720" marR="4572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711200" rtl="0" eaLnBrk="1" fontAlgn="auto" latinLnBrk="0" hangingPunct="1">
                        <a:lnSpc>
                          <a:spcPct val="100000"/>
                        </a:lnSpc>
                        <a:spcBef>
                          <a:spcPts val="1200"/>
                        </a:spcBef>
                        <a:spcAft>
                          <a:spcPts val="0"/>
                        </a:spcAft>
                        <a:buClrTx/>
                        <a:buSzTx/>
                        <a:buFontTx/>
                        <a:buNone/>
                        <a:tabLst/>
                        <a:defRPr/>
                      </a:pPr>
                      <a:r>
                        <a:rPr lang="en-US" sz="900" b="0"/>
                        <a:t>Mostly public-private partnership, but</a:t>
                      </a:r>
                      <a:br>
                        <a:rPr lang="en-US" sz="900" b="0"/>
                      </a:br>
                      <a:r>
                        <a:rPr lang="en-US" sz="900" b="0"/>
                        <a:t>MAG-7 and private </a:t>
                      </a:r>
                      <a:r>
                        <a:rPr lang="en-US" sz="900" b="0" err="1"/>
                        <a:t>offtakers</a:t>
                      </a:r>
                      <a:r>
                        <a:rPr lang="en-US" sz="900" b="0"/>
                        <a:t> increasing</a:t>
                      </a: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711200" rtl="0" eaLnBrk="1" fontAlgn="auto" latinLnBrk="0" hangingPunct="1">
                        <a:lnSpc>
                          <a:spcPct val="100000"/>
                        </a:lnSpc>
                        <a:spcBef>
                          <a:spcPts val="1200"/>
                        </a:spcBef>
                        <a:spcAft>
                          <a:spcPts val="0"/>
                        </a:spcAft>
                        <a:buClrTx/>
                        <a:buSzTx/>
                        <a:buFontTx/>
                        <a:buNone/>
                        <a:tabLst/>
                        <a:defRPr/>
                      </a:pPr>
                      <a:r>
                        <a:rPr lang="en-US" sz="900" b="0"/>
                        <a:t>Mostly public-private partnership, but MAG-7 and private </a:t>
                      </a:r>
                      <a:r>
                        <a:rPr lang="en-US" sz="900" b="0" err="1"/>
                        <a:t>offtakers</a:t>
                      </a:r>
                      <a:r>
                        <a:rPr lang="en-US" sz="900" b="0"/>
                        <a:t> increasing</a:t>
                      </a: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a:buNone/>
                      </a:pPr>
                      <a:r>
                        <a:rPr lang="en-US" sz="900" b="0"/>
                        <a:t>Public funding and VC, MAG-7 and private </a:t>
                      </a:r>
                      <a:r>
                        <a:rPr lang="en-US" sz="900" b="0" err="1"/>
                        <a:t>offtakers</a:t>
                      </a:r>
                      <a:endParaRPr lang="en-US" sz="900" b="0"/>
                    </a:p>
                  </a:txBody>
                  <a:tcPr marL="45720" marR="4572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733592388"/>
                  </a:ext>
                </a:extLst>
              </a:tr>
              <a:tr h="356271">
                <a:tc>
                  <a:txBody>
                    <a:bodyPr/>
                    <a:lstStyle/>
                    <a:p>
                      <a:pPr marL="0" indent="0" algn="l">
                        <a:buNone/>
                      </a:pPr>
                      <a:r>
                        <a:rPr lang="en-US" sz="900" b="1"/>
                        <a:t>Waste management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711200" rtl="0" eaLnBrk="1" fontAlgn="auto" latinLnBrk="0" hangingPunct="1">
                        <a:lnSpc>
                          <a:spcPct val="100000"/>
                        </a:lnSpc>
                        <a:spcBef>
                          <a:spcPts val="1200"/>
                        </a:spcBef>
                        <a:spcAft>
                          <a:spcPts val="0"/>
                        </a:spcAft>
                        <a:buClrTx/>
                        <a:buSzTx/>
                        <a:buNone/>
                        <a:tabLst/>
                        <a:defRPr/>
                      </a:pPr>
                      <a:r>
                        <a:rPr lang="en-US" sz="900"/>
                        <a:t>Conventional</a:t>
                      </a:r>
                    </a:p>
                  </a:txBody>
                  <a:tcPr marL="45720" marR="4572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711200" rtl="0" eaLnBrk="1" fontAlgn="auto" latinLnBrk="0" hangingPunct="1">
                        <a:lnSpc>
                          <a:spcPct val="100000"/>
                        </a:lnSpc>
                        <a:spcBef>
                          <a:spcPts val="1200"/>
                        </a:spcBef>
                        <a:spcAft>
                          <a:spcPts val="0"/>
                        </a:spcAft>
                        <a:buClrTx/>
                        <a:buSzTx/>
                        <a:buNone/>
                        <a:tabLst/>
                        <a:defRPr/>
                      </a:pPr>
                      <a:r>
                        <a:rPr lang="en-US" sz="900"/>
                        <a:t>Varies</a:t>
                      </a: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711200" rtl="0" eaLnBrk="1" fontAlgn="auto" latinLnBrk="0" hangingPunct="1">
                        <a:lnSpc>
                          <a:spcPct val="100000"/>
                        </a:lnSpc>
                        <a:spcBef>
                          <a:spcPts val="1200"/>
                        </a:spcBef>
                        <a:spcAft>
                          <a:spcPts val="0"/>
                        </a:spcAft>
                        <a:buClrTx/>
                        <a:buSzTx/>
                        <a:buNone/>
                        <a:tabLst/>
                        <a:defRPr/>
                      </a:pPr>
                      <a:r>
                        <a:rPr lang="en-US" sz="900"/>
                        <a:t>Less waste</a:t>
                      </a:r>
                    </a:p>
                  </a:txBody>
                  <a:tcPr marL="45720" marR="45720" anchor="ctr">
                    <a:lnL w="12700"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tcPr>
                </a:tc>
                <a:tc>
                  <a:txBody>
                    <a:bodyPr/>
                    <a:lstStyle/>
                    <a:p>
                      <a:pPr marL="0" marR="0" lvl="0" indent="0" algn="l" defTabSz="711200" rtl="0" eaLnBrk="1" fontAlgn="auto" latinLnBrk="0" hangingPunct="1">
                        <a:lnSpc>
                          <a:spcPct val="100000"/>
                        </a:lnSpc>
                        <a:spcBef>
                          <a:spcPts val="1200"/>
                        </a:spcBef>
                        <a:spcAft>
                          <a:spcPts val="0"/>
                        </a:spcAft>
                        <a:buClrTx/>
                        <a:buSzTx/>
                        <a:buNone/>
                        <a:tabLst/>
                        <a:defRPr/>
                      </a:pPr>
                      <a:r>
                        <a:rPr lang="en-US" sz="900" b="0"/>
                        <a:t>Less waste, reprocessing, extended use</a:t>
                      </a:r>
                      <a:endParaRPr lang="en-US" sz="900"/>
                    </a:p>
                  </a:txBody>
                  <a:tcPr marL="45720" marR="4572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tcPr>
                </a:tc>
                <a:tc>
                  <a:txBody>
                    <a:bodyPr/>
                    <a:lstStyle/>
                    <a:p>
                      <a:pPr marL="0" indent="0" algn="l">
                        <a:buNone/>
                      </a:pPr>
                      <a:r>
                        <a:rPr lang="en-US" sz="900" b="0"/>
                        <a:t>Minimal waste</a:t>
                      </a:r>
                    </a:p>
                  </a:txBody>
                  <a:tcPr marL="45720" marR="45720" anchor="ctr">
                    <a:lnL w="12700" cmpd="sng">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065416271"/>
                  </a:ext>
                </a:extLst>
              </a:tr>
              <a:tr h="305129">
                <a:tc>
                  <a:txBody>
                    <a:bodyPr/>
                    <a:lstStyle/>
                    <a:p>
                      <a:pPr marL="0" indent="0" algn="l">
                        <a:buNone/>
                      </a:pPr>
                      <a:r>
                        <a:rPr lang="en-US" sz="900" b="1"/>
                        <a:t>Safety</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711200" rtl="0" eaLnBrk="1" fontAlgn="auto" latinLnBrk="0" hangingPunct="1">
                        <a:lnSpc>
                          <a:spcPct val="100000"/>
                        </a:lnSpc>
                        <a:spcBef>
                          <a:spcPts val="1200"/>
                        </a:spcBef>
                        <a:spcAft>
                          <a:spcPts val="0"/>
                        </a:spcAft>
                        <a:buClrTx/>
                        <a:buSzTx/>
                        <a:buNone/>
                        <a:tabLst/>
                        <a:defRPr/>
                      </a:pPr>
                      <a:r>
                        <a:rPr lang="en-US" sz="900"/>
                        <a:t>Active</a:t>
                      </a:r>
                    </a:p>
                  </a:txBody>
                  <a:tcPr marL="45720" marR="4572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711200" rtl="0" eaLnBrk="1" fontAlgn="auto" latinLnBrk="0" hangingPunct="1">
                        <a:lnSpc>
                          <a:spcPct val="100000"/>
                        </a:lnSpc>
                        <a:spcBef>
                          <a:spcPts val="1200"/>
                        </a:spcBef>
                        <a:spcAft>
                          <a:spcPts val="0"/>
                        </a:spcAft>
                        <a:buClrTx/>
                        <a:buSzTx/>
                        <a:buNone/>
                        <a:tabLst/>
                        <a:defRPr/>
                      </a:pPr>
                      <a:r>
                        <a:rPr lang="en-US" sz="900"/>
                        <a:t>Active or passive</a:t>
                      </a: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711200" rtl="0" eaLnBrk="1" fontAlgn="auto" latinLnBrk="0" hangingPunct="1">
                        <a:lnSpc>
                          <a:spcPct val="100000"/>
                        </a:lnSpc>
                        <a:spcBef>
                          <a:spcPts val="1200"/>
                        </a:spcBef>
                        <a:spcAft>
                          <a:spcPts val="0"/>
                        </a:spcAft>
                        <a:buClrTx/>
                        <a:buSzTx/>
                        <a:buNone/>
                        <a:tabLst/>
                        <a:defRPr/>
                      </a:pPr>
                      <a:r>
                        <a:rPr lang="en-US" sz="900"/>
                        <a:t>Mainly passive</a:t>
                      </a:r>
                    </a:p>
                  </a:txBody>
                  <a:tcPr marL="45720" marR="45720"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l" defTabSz="711200" rtl="0" eaLnBrk="1" fontAlgn="auto" latinLnBrk="0" hangingPunct="1">
                        <a:lnSpc>
                          <a:spcPct val="100000"/>
                        </a:lnSpc>
                        <a:spcBef>
                          <a:spcPts val="1200"/>
                        </a:spcBef>
                        <a:spcAft>
                          <a:spcPts val="0"/>
                        </a:spcAft>
                        <a:buClrTx/>
                        <a:buSzTx/>
                        <a:buNone/>
                        <a:tabLst/>
                        <a:defRPr/>
                      </a:pPr>
                      <a:r>
                        <a:rPr lang="en-US" sz="900" b="0"/>
                        <a:t>Mainly passive</a:t>
                      </a:r>
                      <a:endParaRPr lang="en-US" sz="900"/>
                    </a:p>
                  </a:txBody>
                  <a:tcPr marL="45720" marR="4572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indent="0" algn="l">
                        <a:buNone/>
                      </a:pPr>
                      <a:r>
                        <a:rPr lang="en-US" sz="900" b="0"/>
                        <a:t>Naturally the safest</a:t>
                      </a:r>
                    </a:p>
                  </a:txBody>
                  <a:tcPr marL="45720" marR="45720" anchor="ctr">
                    <a:lnL w="12700" cmpd="sng">
                      <a:noFill/>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954961447"/>
                  </a:ext>
                </a:extLst>
              </a:tr>
              <a:tr h="369025">
                <a:tc>
                  <a:txBody>
                    <a:bodyPr/>
                    <a:lstStyle/>
                    <a:p>
                      <a:pPr marL="0" indent="0" algn="l">
                        <a:buNone/>
                      </a:pPr>
                      <a:r>
                        <a:rPr lang="en-US" sz="900" b="1"/>
                        <a:t>Proliferation</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711200" rtl="0" eaLnBrk="1" fontAlgn="auto" latinLnBrk="0" hangingPunct="1">
                        <a:lnSpc>
                          <a:spcPct val="100000"/>
                        </a:lnSpc>
                        <a:spcBef>
                          <a:spcPts val="1200"/>
                        </a:spcBef>
                        <a:spcAft>
                          <a:spcPts val="0"/>
                        </a:spcAft>
                        <a:buClrTx/>
                        <a:buSzTx/>
                        <a:buNone/>
                        <a:tabLst/>
                        <a:defRPr/>
                      </a:pPr>
                      <a:r>
                        <a:rPr lang="en-US" sz="900"/>
                        <a:t>LEU &lt; ~5%</a:t>
                      </a:r>
                    </a:p>
                  </a:txBody>
                  <a:tcPr marL="45720" marR="4572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711200" rtl="0" eaLnBrk="1" fontAlgn="auto" latinLnBrk="0" hangingPunct="1">
                        <a:lnSpc>
                          <a:spcPct val="100000"/>
                        </a:lnSpc>
                        <a:spcBef>
                          <a:spcPts val="1200"/>
                        </a:spcBef>
                        <a:spcAft>
                          <a:spcPts val="0"/>
                        </a:spcAft>
                        <a:buClrTx/>
                        <a:buSzTx/>
                        <a:buNone/>
                        <a:tabLst/>
                        <a:defRPr/>
                      </a:pPr>
                      <a:r>
                        <a:rPr lang="en-US" sz="900"/>
                        <a:t>Mainly LEU</a:t>
                      </a: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711200" rtl="0" eaLnBrk="1" fontAlgn="auto" latinLnBrk="0" hangingPunct="1">
                        <a:lnSpc>
                          <a:spcPct val="100000"/>
                        </a:lnSpc>
                        <a:spcBef>
                          <a:spcPts val="1200"/>
                        </a:spcBef>
                        <a:spcAft>
                          <a:spcPts val="0"/>
                        </a:spcAft>
                        <a:buClrTx/>
                        <a:buSzTx/>
                        <a:buNone/>
                        <a:tabLst/>
                        <a:defRPr/>
                      </a:pPr>
                      <a:r>
                        <a:rPr lang="en-US" sz="900"/>
                        <a:t>LEU &lt; ~5%</a:t>
                      </a:r>
                    </a:p>
                  </a:txBody>
                  <a:tcPr marL="45720" marR="45720"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l" defTabSz="711200" rtl="0" eaLnBrk="1" fontAlgn="auto" latinLnBrk="0" hangingPunct="1">
                        <a:lnSpc>
                          <a:spcPct val="100000"/>
                        </a:lnSpc>
                        <a:spcBef>
                          <a:spcPts val="1200"/>
                        </a:spcBef>
                        <a:spcAft>
                          <a:spcPts val="0"/>
                        </a:spcAft>
                        <a:buClrTx/>
                        <a:buSzTx/>
                        <a:buNone/>
                        <a:tabLst/>
                        <a:defRPr/>
                      </a:pPr>
                      <a:r>
                        <a:rPr lang="en-US" sz="900"/>
                        <a:t>20% &gt; HALEU &gt; 5%</a:t>
                      </a:r>
                    </a:p>
                  </a:txBody>
                  <a:tcPr marL="45720" marR="4572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indent="0" algn="l">
                        <a:buNone/>
                      </a:pPr>
                      <a:r>
                        <a:rPr lang="en-US" sz="900" b="0"/>
                        <a:t>Almost free</a:t>
                      </a:r>
                    </a:p>
                  </a:txBody>
                  <a:tcPr marL="45720" marR="45720" anchor="ctr">
                    <a:lnL w="12700" cmpd="sng">
                      <a:noFill/>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151385324"/>
                  </a:ext>
                </a:extLst>
              </a:tr>
              <a:tr h="331686">
                <a:tc>
                  <a:txBody>
                    <a:bodyPr/>
                    <a:lstStyle/>
                    <a:p>
                      <a:pPr marL="0" indent="0" algn="l">
                        <a:buNone/>
                      </a:pPr>
                      <a:r>
                        <a:rPr lang="en-US" sz="900" b="1"/>
                        <a:t>Supply chain</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711200" rtl="0" eaLnBrk="1" fontAlgn="auto" latinLnBrk="0" hangingPunct="1">
                        <a:lnSpc>
                          <a:spcPct val="100000"/>
                        </a:lnSpc>
                        <a:spcBef>
                          <a:spcPts val="1200"/>
                        </a:spcBef>
                        <a:spcAft>
                          <a:spcPts val="0"/>
                        </a:spcAft>
                        <a:buClrTx/>
                        <a:buSzTx/>
                        <a:buNone/>
                        <a:tabLst/>
                        <a:defRPr/>
                      </a:pPr>
                      <a:r>
                        <a:rPr lang="en-US" sz="900"/>
                        <a:t>Mature for fuel but challenging to replace outdated hardware</a:t>
                      </a:r>
                    </a:p>
                  </a:txBody>
                  <a:tcPr marL="45720" marR="4572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711200" rtl="0" eaLnBrk="1" fontAlgn="auto" latinLnBrk="0" hangingPunct="1">
                        <a:lnSpc>
                          <a:spcPct val="100000"/>
                        </a:lnSpc>
                        <a:spcBef>
                          <a:spcPts val="1200"/>
                        </a:spcBef>
                        <a:spcAft>
                          <a:spcPts val="0"/>
                        </a:spcAft>
                        <a:buClrTx/>
                        <a:buSzTx/>
                        <a:buNone/>
                        <a:tabLst/>
                        <a:defRPr/>
                      </a:pPr>
                      <a:r>
                        <a:rPr lang="en-US" sz="900"/>
                        <a:t>Mature for water</a:t>
                      </a:r>
                      <a:r>
                        <a:rPr lang="en-US" sz="900" baseline="0"/>
                        <a:t> reactors</a:t>
                      </a:r>
                      <a:endParaRPr lang="en-US" sz="900"/>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711200" rtl="0" eaLnBrk="1" fontAlgn="auto" latinLnBrk="0" hangingPunct="1">
                        <a:lnSpc>
                          <a:spcPct val="100000"/>
                        </a:lnSpc>
                        <a:spcBef>
                          <a:spcPts val="1200"/>
                        </a:spcBef>
                        <a:spcAft>
                          <a:spcPts val="0"/>
                        </a:spcAft>
                        <a:buClrTx/>
                        <a:buSzTx/>
                        <a:buNone/>
                        <a:tabLst/>
                        <a:defRPr/>
                      </a:pPr>
                      <a:r>
                        <a:rPr lang="en-US" sz="900"/>
                        <a:t>Mature for fuel but less for hardware of</a:t>
                      </a:r>
                      <a:r>
                        <a:rPr lang="en-US" sz="900" baseline="0"/>
                        <a:t> </a:t>
                      </a:r>
                      <a:r>
                        <a:rPr lang="en-US" sz="900"/>
                        <a:t>novelty of designs</a:t>
                      </a:r>
                    </a:p>
                  </a:txBody>
                  <a:tcPr marL="45720" marR="45720" anchor="ctr">
                    <a:lnL w="12700" cap="flat" cmpd="sng" algn="ctr">
                      <a:noFill/>
                      <a:prstDash val="solid"/>
                      <a:round/>
                      <a:headEnd type="none" w="med" len="med"/>
                      <a:tailEnd type="none" w="med" len="med"/>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711200" rtl="0" eaLnBrk="1" fontAlgn="auto" latinLnBrk="0" hangingPunct="1">
                        <a:lnSpc>
                          <a:spcPct val="100000"/>
                        </a:lnSpc>
                        <a:spcBef>
                          <a:spcPts val="1200"/>
                        </a:spcBef>
                        <a:spcAft>
                          <a:spcPts val="0"/>
                        </a:spcAft>
                        <a:buClrTx/>
                        <a:buSzTx/>
                        <a:buNone/>
                        <a:tabLst/>
                        <a:defRPr/>
                      </a:pPr>
                      <a:r>
                        <a:rPr lang="en-US" sz="900" b="0"/>
                        <a:t>Immature for fuel and hardware</a:t>
                      </a:r>
                      <a:endParaRPr lang="en-US" sz="900"/>
                    </a:p>
                  </a:txBody>
                  <a:tcPr marL="45720" marR="4572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a:buNone/>
                      </a:pPr>
                      <a:r>
                        <a:rPr lang="en-US" sz="900" b="0"/>
                        <a:t>Highly immature</a:t>
                      </a:r>
                    </a:p>
                  </a:txBody>
                  <a:tcPr marL="45720" marR="45720" anchor="ctr">
                    <a:lnL w="12700" cmpd="sng">
                      <a:noFill/>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664639448"/>
                  </a:ext>
                </a:extLst>
              </a:tr>
              <a:tr h="489873">
                <a:tc>
                  <a:txBody>
                    <a:bodyPr/>
                    <a:lstStyle/>
                    <a:p>
                      <a:pPr marL="0" indent="0" algn="l">
                        <a:buNone/>
                      </a:pPr>
                      <a:r>
                        <a:rPr lang="en-US" sz="900" b="1"/>
                        <a:t>Initial cost**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711200" rtl="0" eaLnBrk="1" fontAlgn="auto" latinLnBrk="0" hangingPunct="1">
                        <a:lnSpc>
                          <a:spcPct val="100000"/>
                        </a:lnSpc>
                        <a:spcBef>
                          <a:spcPts val="1200"/>
                        </a:spcBef>
                        <a:spcAft>
                          <a:spcPts val="0"/>
                        </a:spcAft>
                        <a:buClrTx/>
                        <a:buSzTx/>
                        <a:buNone/>
                        <a:tabLst/>
                        <a:defRPr/>
                      </a:pPr>
                      <a:r>
                        <a:rPr lang="en-US" sz="900"/>
                        <a:t>450-950 USD/</a:t>
                      </a:r>
                      <a:r>
                        <a:rPr lang="en-US" sz="900" err="1"/>
                        <a:t>kWe</a:t>
                      </a:r>
                      <a:r>
                        <a:rPr lang="en-US" sz="900"/>
                        <a:t> for 10-20 years of extension</a:t>
                      </a:r>
                    </a:p>
                  </a:txBody>
                  <a:tcPr marL="45720" marR="4572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711200" rtl="0" eaLnBrk="1" fontAlgn="auto" latinLnBrk="0" hangingPunct="1">
                        <a:lnSpc>
                          <a:spcPct val="100000"/>
                        </a:lnSpc>
                        <a:spcBef>
                          <a:spcPts val="1200"/>
                        </a:spcBef>
                        <a:spcAft>
                          <a:spcPts val="0"/>
                        </a:spcAft>
                        <a:buClrTx/>
                        <a:buSzTx/>
                        <a:buFontTx/>
                        <a:buNone/>
                        <a:tabLst/>
                        <a:defRPr/>
                      </a:pPr>
                      <a:r>
                        <a:rPr lang="en-US" sz="900"/>
                        <a:t>1,800-4,300 USD/</a:t>
                      </a:r>
                      <a:r>
                        <a:rPr lang="en-US" sz="900" err="1"/>
                        <a:t>kWe</a:t>
                      </a:r>
                      <a:r>
                        <a:rPr lang="en-US" sz="900"/>
                        <a:t>, but 1-5x cost overruns</a:t>
                      </a: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711200" rtl="0" eaLnBrk="1" fontAlgn="auto" latinLnBrk="0" hangingPunct="1">
                        <a:lnSpc>
                          <a:spcPct val="100000"/>
                        </a:lnSpc>
                        <a:spcBef>
                          <a:spcPts val="1200"/>
                        </a:spcBef>
                        <a:spcAft>
                          <a:spcPts val="0"/>
                        </a:spcAft>
                        <a:buClrTx/>
                        <a:buSzTx/>
                        <a:buNone/>
                        <a:tabLst/>
                        <a:defRPr/>
                      </a:pPr>
                      <a:r>
                        <a:rPr lang="en-US" sz="900"/>
                        <a:t>~ 4,000 USD/</a:t>
                      </a:r>
                      <a:r>
                        <a:rPr lang="en-US" sz="900" err="1"/>
                        <a:t>kWe</a:t>
                      </a:r>
                      <a:r>
                        <a:rPr lang="en-US" sz="900"/>
                        <a:t>, highly uncertain (HU)</a:t>
                      </a:r>
                    </a:p>
                  </a:txBody>
                  <a:tcPr marL="45720" marR="45720" anchor="ctr">
                    <a:lnL w="12700"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tcPr>
                </a:tc>
                <a:tc>
                  <a:txBody>
                    <a:bodyPr/>
                    <a:lstStyle/>
                    <a:p>
                      <a:pPr marL="0" marR="0" lvl="0" indent="0" algn="l" defTabSz="711200" rtl="0" eaLnBrk="1" fontAlgn="auto" latinLnBrk="0" hangingPunct="1">
                        <a:lnSpc>
                          <a:spcPct val="100000"/>
                        </a:lnSpc>
                        <a:spcBef>
                          <a:spcPts val="1200"/>
                        </a:spcBef>
                        <a:spcAft>
                          <a:spcPts val="0"/>
                        </a:spcAft>
                        <a:buClrTx/>
                        <a:buSzTx/>
                        <a:buNone/>
                        <a:tabLst/>
                        <a:defRPr/>
                      </a:pPr>
                      <a:r>
                        <a:rPr lang="en-US" sz="900"/>
                        <a:t>6,000-7,000 USD/</a:t>
                      </a:r>
                      <a:r>
                        <a:rPr lang="en-US" sz="900" err="1"/>
                        <a:t>kWe</a:t>
                      </a:r>
                      <a:r>
                        <a:rPr lang="en-US" sz="900"/>
                        <a:t>, HU</a:t>
                      </a:r>
                    </a:p>
                  </a:txBody>
                  <a:tcPr marL="45720" marR="4572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tcPr>
                </a:tc>
                <a:tc>
                  <a:txBody>
                    <a:bodyPr/>
                    <a:lstStyle/>
                    <a:p>
                      <a:pPr marL="0" indent="0" algn="l">
                        <a:buNone/>
                      </a:pPr>
                      <a:r>
                        <a:rPr lang="en-US" sz="900" b="0"/>
                        <a:t>4,000-8,000 USD/</a:t>
                      </a:r>
                      <a:r>
                        <a:rPr lang="en-US" sz="900" err="1"/>
                        <a:t>kWe</a:t>
                      </a:r>
                      <a:r>
                        <a:rPr lang="en-US" sz="900" b="0"/>
                        <a:t>, HU</a:t>
                      </a:r>
                    </a:p>
                  </a:txBody>
                  <a:tcPr marL="45720" marR="45720" anchor="ctr">
                    <a:lnL w="12700" cmpd="sng">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33104487"/>
                  </a:ext>
                </a:extLst>
              </a:tr>
              <a:tr h="289272">
                <a:tc>
                  <a:txBody>
                    <a:bodyPr/>
                    <a:lstStyle/>
                    <a:p>
                      <a:pPr marL="0" indent="0" algn="l">
                        <a:buNone/>
                      </a:pPr>
                      <a:r>
                        <a:rPr lang="en-US" sz="900" b="1"/>
                        <a:t>LCOE</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711200" rtl="0" eaLnBrk="1" fontAlgn="auto" latinLnBrk="0" hangingPunct="1">
                        <a:lnSpc>
                          <a:spcPct val="100000"/>
                        </a:lnSpc>
                        <a:spcBef>
                          <a:spcPts val="1200"/>
                        </a:spcBef>
                        <a:spcAft>
                          <a:spcPts val="0"/>
                        </a:spcAft>
                        <a:buClrTx/>
                        <a:buSzTx/>
                        <a:buNone/>
                        <a:tabLst/>
                        <a:defRPr/>
                      </a:pPr>
                      <a:r>
                        <a:rPr lang="en-US" sz="900"/>
                        <a:t>$30-$40/MWh*</a:t>
                      </a:r>
                    </a:p>
                  </a:txBody>
                  <a:tcPr marL="45720" marR="4572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711200" rtl="0" eaLnBrk="1" fontAlgn="auto" latinLnBrk="0" hangingPunct="1">
                        <a:lnSpc>
                          <a:spcPct val="100000"/>
                        </a:lnSpc>
                        <a:spcBef>
                          <a:spcPts val="1200"/>
                        </a:spcBef>
                        <a:spcAft>
                          <a:spcPts val="0"/>
                        </a:spcAft>
                        <a:buClrTx/>
                        <a:buSzTx/>
                        <a:buNone/>
                        <a:tabLst/>
                        <a:defRPr/>
                      </a:pPr>
                      <a:r>
                        <a:rPr lang="en-US" sz="900" b="0"/>
                        <a:t>$138-$222/MWh</a:t>
                      </a: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711200" rtl="0" eaLnBrk="1" fontAlgn="auto" latinLnBrk="0" hangingPunct="1">
                        <a:lnSpc>
                          <a:spcPct val="100000"/>
                        </a:lnSpc>
                        <a:spcBef>
                          <a:spcPts val="1200"/>
                        </a:spcBef>
                        <a:spcAft>
                          <a:spcPts val="0"/>
                        </a:spcAft>
                        <a:buClrTx/>
                        <a:buSzTx/>
                        <a:buNone/>
                        <a:tabLst/>
                        <a:defRPr/>
                      </a:pPr>
                      <a:r>
                        <a:rPr lang="en-US" sz="900" b="0"/>
                        <a:t>$50-$120/MWh, HU</a:t>
                      </a:r>
                    </a:p>
                  </a:txBody>
                  <a:tcPr marL="45720" marR="45720" anchor="ctr">
                    <a:lnL w="12700" cap="flat" cmpd="sng" algn="ctr">
                      <a:noFill/>
                      <a:prstDash val="solid"/>
                      <a:round/>
                      <a:headEnd type="none" w="med" len="med"/>
                      <a:tailEnd type="none" w="med" len="med"/>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711200" rtl="0" eaLnBrk="1" fontAlgn="auto" latinLnBrk="0" hangingPunct="1">
                        <a:lnSpc>
                          <a:spcPct val="100000"/>
                        </a:lnSpc>
                        <a:spcBef>
                          <a:spcPts val="1200"/>
                        </a:spcBef>
                        <a:spcAft>
                          <a:spcPts val="0"/>
                        </a:spcAft>
                        <a:buClrTx/>
                        <a:buSzTx/>
                        <a:buFontTx/>
                        <a:buNone/>
                        <a:tabLst/>
                        <a:defRPr/>
                      </a:pPr>
                      <a:r>
                        <a:rPr lang="en-US" sz="900" b="0"/>
                        <a:t>$50-$120/MWh, HU</a:t>
                      </a:r>
                    </a:p>
                  </a:txBody>
                  <a:tcPr marL="45720" marR="4572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a:buNone/>
                      </a:pPr>
                      <a:r>
                        <a:rPr lang="en-US" sz="900" b="0" dirty="0"/>
                        <a:t>$20-$100/MWh, HU</a:t>
                      </a:r>
                    </a:p>
                  </a:txBody>
                  <a:tcPr marL="45720" marR="45720" anchor="ctr">
                    <a:lnL w="12700" cmpd="sng">
                      <a:noFill/>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748081894"/>
                  </a:ext>
                </a:extLst>
              </a:tr>
            </a:tbl>
          </a:graphicData>
        </a:graphic>
      </p:graphicFrame>
    </p:spTree>
    <p:custDataLst>
      <p:tags r:id="rId1"/>
    </p:custDataLst>
    <p:extLst>
      <p:ext uri="{BB962C8B-B14F-4D97-AF65-F5344CB8AC3E}">
        <p14:creationId xmlns:p14="http://schemas.microsoft.com/office/powerpoint/2010/main" val="174168209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3731C9C-459D-62B5-F4F3-D4FEE2F7B511}"/>
            </a:ext>
          </a:extLst>
        </p:cNvPr>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F8465149-520C-F37C-84D5-4798C00D3E32}"/>
              </a:ext>
            </a:extLst>
          </p:cNvPr>
          <p:cNvGraphicFramePr>
            <a:graphicFrameLocks noChangeAspect="1"/>
          </p:cNvGraphicFramePr>
          <p:nvPr>
            <p:custDataLst>
              <p:tags r:id="rId2"/>
            </p:custDataLst>
            <p:extLst>
              <p:ext uri="{D42A27DB-BD31-4B8C-83A1-F6EECF244321}">
                <p14:modId xmlns:p14="http://schemas.microsoft.com/office/powerpoint/2010/main" val="58317569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9" imgW="592" imgH="591" progId="TCLayout.ActiveDocument.1">
                  <p:embed/>
                </p:oleObj>
              </mc:Choice>
              <mc:Fallback>
                <p:oleObj name="think-cell Slide" r:id="rId39" imgW="592" imgH="591" progId="TCLayout.ActiveDocument.1">
                  <p:embed/>
                  <p:pic>
                    <p:nvPicPr>
                      <p:cNvPr id="7" name="think-cell data - do not delete" hidden="1">
                        <a:extLst>
                          <a:ext uri="{FF2B5EF4-FFF2-40B4-BE49-F238E27FC236}">
                            <a16:creationId xmlns:a16="http://schemas.microsoft.com/office/drawing/2014/main" id="{F8465149-520C-F37C-84D5-4798C00D3E32}"/>
                          </a:ext>
                        </a:extLst>
                      </p:cNvPr>
                      <p:cNvPicPr/>
                      <p:nvPr/>
                    </p:nvPicPr>
                    <p:blipFill>
                      <a:blip r:embed="rId40"/>
                      <a:stretch>
                        <a:fillRect/>
                      </a:stretch>
                    </p:blipFill>
                    <p:spPr>
                      <a:xfrm>
                        <a:off x="1588" y="1588"/>
                        <a:ext cx="1588"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AD8E189C-D309-49DA-60DF-54FA19766308}"/>
              </a:ext>
            </a:extLst>
          </p:cNvPr>
          <p:cNvSpPr>
            <a:spLocks noGrp="1"/>
          </p:cNvSpPr>
          <p:nvPr>
            <p:ph type="title"/>
          </p:nvPr>
        </p:nvSpPr>
        <p:spPr>
          <a:xfrm>
            <a:off x="330199" y="523318"/>
            <a:ext cx="11861801" cy="882788"/>
          </a:xfrm>
        </p:spPr>
        <p:txBody>
          <a:bodyPr vert="horz">
            <a:noAutofit/>
          </a:bodyPr>
          <a:lstStyle/>
          <a:p>
            <a:r>
              <a:rPr lang="en-US"/>
              <a:t>The average age of nuclear power plants doubled since 2000 to 31 years, indicating the need to extend their lifetime beyond 40 years</a:t>
            </a:r>
          </a:p>
        </p:txBody>
      </p:sp>
      <p:sp>
        <p:nvSpPr>
          <p:cNvPr id="32" name="btfpNotesBox368131">
            <a:hlinkClick r:id="rId41"/>
            <a:extLst>
              <a:ext uri="{FF2B5EF4-FFF2-40B4-BE49-F238E27FC236}">
                <a16:creationId xmlns:a16="http://schemas.microsoft.com/office/drawing/2014/main" id="{5AC31D2C-F7A1-BCDF-07B9-86955E8BFCB2}"/>
              </a:ext>
            </a:extLst>
          </p:cNvPr>
          <p:cNvSpPr txBox="1"/>
          <p:nvPr>
            <p:custDataLst>
              <p:tags r:id="rId3"/>
            </p:custDataLst>
          </p:nvPr>
        </p:nvSpPr>
        <p:spPr bwMode="gray">
          <a:xfrm>
            <a:off x="330199" y="6309360"/>
            <a:ext cx="11531600" cy="492443"/>
          </a:xfrm>
          <a:prstGeom prst="rect">
            <a:avLst/>
          </a:prstGeom>
          <a:noFill/>
        </p:spPr>
        <p:txBody>
          <a:bodyPr vert="horz" wrap="square" lIns="0" tIns="0" rIns="0" bIns="0" rtlCol="0" anchor="b">
            <a:spAutoFit/>
          </a:bodyPr>
          <a:lstStyle/>
          <a:p>
            <a:pPr defTabSz="711200">
              <a:defRPr/>
            </a:pP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defTabSz="711200">
              <a:defRPr/>
            </a:pPr>
            <a:endParaRPr lang="en-US" sz="800" dirty="0">
              <a:solidFill>
                <a:srgbClr val="000000"/>
              </a:solidFill>
              <a:latin typeface="Arial"/>
            </a:endParaRPr>
          </a:p>
          <a:p>
            <a:pPr defTabSz="711200">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lang="en-US" sz="800" dirty="0">
                <a:solidFill>
                  <a:srgbClr val="000000"/>
                </a:solidFill>
                <a:latin typeface="Arial"/>
              </a:rPr>
              <a:t>WNA,</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42"/>
              </a:rPr>
              <a:t>World Nuclear Performance Report</a:t>
            </a:r>
            <a:r>
              <a:rPr kumimoji="0" lang="en-US" sz="800" b="0" i="0" u="none" strike="noStrike" kern="1200" cap="none" spc="0" normalizeH="0" baseline="0" noProof="0" dirty="0">
                <a:ln>
                  <a:noFill/>
                </a:ln>
                <a:solidFill>
                  <a:srgbClr val="000000"/>
                </a:solidFill>
                <a:effectLst/>
                <a:uLnTx/>
                <a:uFillTx/>
                <a:latin typeface="Arial"/>
                <a:ea typeface="+mn-ea"/>
                <a:cs typeface="+mn-cs"/>
              </a:rPr>
              <a:t> (2024); Global Energy Monitor,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43"/>
              </a:rPr>
              <a:t>Global Nuclear Power Tracker</a:t>
            </a:r>
            <a:r>
              <a:rPr kumimoji="0" lang="en-US" sz="800" b="0" i="0" u="none" strike="noStrike" kern="1200" cap="none" spc="0" normalizeH="0" baseline="0" noProof="0" dirty="0">
                <a:ln>
                  <a:noFill/>
                </a:ln>
                <a:solidFill>
                  <a:srgbClr val="000000"/>
                </a:solidFill>
                <a:effectLst/>
                <a:uLnTx/>
                <a:uFillTx/>
                <a:latin typeface="Arial"/>
                <a:ea typeface="+mn-ea"/>
                <a:cs typeface="+mn-cs"/>
              </a:rPr>
              <a:t> (2024).</a:t>
            </a:r>
          </a:p>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Quint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44"/>
              </a:rPr>
              <a:t>Gernot Wagner</a:t>
            </a:r>
            <a:r>
              <a:rPr kumimoji="0" lang="en-US" sz="800" b="0" i="0" u="none" strike="noStrike" kern="1200" cap="none" spc="0" normalizeH="0" baseline="0" noProof="0" dirty="0">
                <a:ln>
                  <a:noFill/>
                </a:ln>
                <a:solidFill>
                  <a:srgbClr val="000000"/>
                </a:solidFill>
                <a:effectLst/>
                <a:uLnTx/>
                <a:uFillTx/>
                <a:latin typeface="Arial"/>
                <a:ea typeface="+mn-ea"/>
                <a:cs typeface="+mn-cs"/>
              </a:rPr>
              <a:t>. Share with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45"/>
              </a:rPr>
              <a:t>attribution</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u="none" strike="noStrike" kern="1200" cap="none" spc="0" normalizeH="0" baseline="0" noProof="0" dirty="0">
                <a:ln>
                  <a:noFill/>
                </a:ln>
                <a:solidFill>
                  <a:srgbClr val="000000"/>
                </a:solidFill>
                <a:effectLst/>
                <a:uLnTx/>
                <a:uFillTx/>
                <a:latin typeface="Arial"/>
                <a:ea typeface="+mn-ea"/>
                <a:cs typeface="+mn-cs"/>
              </a:rPr>
              <a:t>et al., </a:t>
            </a:r>
            <a:r>
              <a:rPr kumimoji="0" lang="en-US" sz="800" b="0" i="0" u="none" strike="noStrike" kern="1200" cap="none" spc="0" normalizeH="0" baseline="0" noProof="0" dirty="0">
                <a:ln>
                  <a:noFill/>
                </a:ln>
                <a:solidFill>
                  <a:srgbClr val="000000"/>
                </a:solidFill>
                <a:effectLst/>
                <a:uLnTx/>
                <a:uFillTx/>
                <a:latin typeface="Arial"/>
                <a:ea typeface="+mn-ea"/>
                <a:cs typeface="+mn-cs"/>
              </a:rPr>
              <a:t>"Reenergizing Nuclear" (23 September 2025).</a:t>
            </a:r>
          </a:p>
        </p:txBody>
      </p:sp>
      <p:graphicFrame>
        <p:nvGraphicFramePr>
          <p:cNvPr id="19" name="Chart 18">
            <a:extLst>
              <a:ext uri="{FF2B5EF4-FFF2-40B4-BE49-F238E27FC236}">
                <a16:creationId xmlns:a16="http://schemas.microsoft.com/office/drawing/2014/main" id="{6A3CF95E-8D01-0E8D-BCFC-A6B1D510F5E2}"/>
              </a:ext>
            </a:extLst>
          </p:cNvPr>
          <p:cNvGraphicFramePr/>
          <p:nvPr>
            <p:custDataLst>
              <p:tags r:id="rId4"/>
            </p:custDataLst>
            <p:extLst>
              <p:ext uri="{D42A27DB-BD31-4B8C-83A1-F6EECF244321}">
                <p14:modId xmlns:p14="http://schemas.microsoft.com/office/powerpoint/2010/main" val="2680950875"/>
              </p:ext>
            </p:extLst>
          </p:nvPr>
        </p:nvGraphicFramePr>
        <p:xfrm>
          <a:off x="446088" y="2732088"/>
          <a:ext cx="8797925" cy="3006725"/>
        </p:xfrm>
        <a:graphic>
          <a:graphicData uri="http://schemas.openxmlformats.org/drawingml/2006/chart">
            <c:chart xmlns:c="http://schemas.openxmlformats.org/drawingml/2006/chart" xmlns:r="http://schemas.openxmlformats.org/officeDocument/2006/relationships" r:id="rId46"/>
          </a:graphicData>
        </a:graphic>
      </p:graphicFrame>
      <p:sp>
        <p:nvSpPr>
          <p:cNvPr id="1206" name="Text Placeholder 10">
            <a:extLst>
              <a:ext uri="{FF2B5EF4-FFF2-40B4-BE49-F238E27FC236}">
                <a16:creationId xmlns:a16="http://schemas.microsoft.com/office/drawing/2014/main" id="{2CF57A5D-5BE3-AC2F-9928-065376B8C0C9}"/>
              </a:ext>
            </a:extLst>
          </p:cNvPr>
          <p:cNvSpPr>
            <a:spLocks noGrp="1"/>
          </p:cNvSpPr>
          <p:nvPr>
            <p:custDataLst>
              <p:tags r:id="rId5"/>
            </p:custDataLst>
          </p:nvPr>
        </p:nvSpPr>
        <p:spPr bwMode="auto">
          <a:xfrm>
            <a:off x="431800" y="5707063"/>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0FEC5B27-BEAD-4302-9688-55FD8696BB38}" type="datetime'''''''1''''''''''''''''''''''''9''''''70'''''''''''''''''''''">
              <a:rPr lang="en-US" altLang="en-US" sz="1200" smtClean="0"/>
              <a:pPr marL="0" lvl="0" indent="0" algn="ctr">
                <a:spcBef>
                  <a:spcPct val="0"/>
                </a:spcBef>
                <a:spcAft>
                  <a:spcPct val="0"/>
                </a:spcAft>
                <a:buNone/>
              </a:pPr>
              <a:t>1970</a:t>
            </a:fld>
            <a:endParaRPr lang="en-US" sz="1200"/>
          </a:p>
        </p:txBody>
      </p:sp>
      <p:sp>
        <p:nvSpPr>
          <p:cNvPr id="1312" name="Text Placeholder 10">
            <a:extLst>
              <a:ext uri="{FF2B5EF4-FFF2-40B4-BE49-F238E27FC236}">
                <a16:creationId xmlns:a16="http://schemas.microsoft.com/office/drawing/2014/main" id="{833A054A-4EA9-EF5E-8554-55661F4F8FBE}"/>
              </a:ext>
            </a:extLst>
          </p:cNvPr>
          <p:cNvSpPr>
            <a:spLocks noGrp="1"/>
          </p:cNvSpPr>
          <p:nvPr>
            <p:custDataLst>
              <p:tags r:id="rId6"/>
            </p:custDataLst>
          </p:nvPr>
        </p:nvSpPr>
        <p:spPr bwMode="auto">
          <a:xfrm>
            <a:off x="2001838" y="5707063"/>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B81C5C03-2AFD-442A-96DA-14A150A1FE1A}" type="datetime'''1''''''''''''''9''''''''''''''''8''''''''''0'''''''">
              <a:rPr lang="en-US" altLang="en-US" sz="1200" smtClean="0"/>
              <a:pPr marL="0" lvl="0" indent="0" algn="ctr">
                <a:spcBef>
                  <a:spcPct val="0"/>
                </a:spcBef>
                <a:spcAft>
                  <a:spcPct val="0"/>
                </a:spcAft>
                <a:buNone/>
              </a:pPr>
              <a:t>1980</a:t>
            </a:fld>
            <a:endParaRPr lang="en-US" sz="1200"/>
          </a:p>
        </p:txBody>
      </p:sp>
      <p:sp>
        <p:nvSpPr>
          <p:cNvPr id="1313" name="Text Placeholder 10">
            <a:extLst>
              <a:ext uri="{FF2B5EF4-FFF2-40B4-BE49-F238E27FC236}">
                <a16:creationId xmlns:a16="http://schemas.microsoft.com/office/drawing/2014/main" id="{04A3AE99-2352-817D-9F0A-EB2048F6FE7F}"/>
              </a:ext>
            </a:extLst>
          </p:cNvPr>
          <p:cNvSpPr>
            <a:spLocks noGrp="1"/>
          </p:cNvSpPr>
          <p:nvPr>
            <p:custDataLst>
              <p:tags r:id="rId7"/>
            </p:custDataLst>
          </p:nvPr>
        </p:nvSpPr>
        <p:spPr bwMode="auto">
          <a:xfrm>
            <a:off x="3570288" y="5707063"/>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86AFD330-996B-4A9A-A83D-9C9052C76438}" type="datetime'''''''''''''1''''''''''''9''''''''''''''9''''''''''0'''">
              <a:rPr lang="en-US" altLang="en-US" sz="1200" smtClean="0"/>
              <a:pPr marL="0" lvl="0" indent="0" algn="ctr">
                <a:spcBef>
                  <a:spcPct val="0"/>
                </a:spcBef>
                <a:spcAft>
                  <a:spcPct val="0"/>
                </a:spcAft>
                <a:buNone/>
              </a:pPr>
              <a:t>1990</a:t>
            </a:fld>
            <a:endParaRPr lang="en-US" sz="1200"/>
          </a:p>
        </p:txBody>
      </p:sp>
      <p:sp>
        <p:nvSpPr>
          <p:cNvPr id="1314" name="Text Placeholder 10">
            <a:extLst>
              <a:ext uri="{FF2B5EF4-FFF2-40B4-BE49-F238E27FC236}">
                <a16:creationId xmlns:a16="http://schemas.microsoft.com/office/drawing/2014/main" id="{EB3A5CAA-8994-2C7E-FA51-E5F8411EDA97}"/>
              </a:ext>
            </a:extLst>
          </p:cNvPr>
          <p:cNvSpPr>
            <a:spLocks noGrp="1"/>
          </p:cNvSpPr>
          <p:nvPr>
            <p:custDataLst>
              <p:tags r:id="rId8"/>
            </p:custDataLst>
          </p:nvPr>
        </p:nvSpPr>
        <p:spPr bwMode="auto">
          <a:xfrm>
            <a:off x="5140325" y="5707063"/>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59601FA2-7A8D-4D06-BAC4-8B913D83258D}" type="datetime'''2''''0''''''''0''''''''''''''''''''''0'''''''''''''">
              <a:rPr lang="en-US" altLang="en-US" sz="1200" smtClean="0"/>
              <a:pPr marL="0" lvl="0" indent="0" algn="ctr">
                <a:spcBef>
                  <a:spcPct val="0"/>
                </a:spcBef>
                <a:spcAft>
                  <a:spcPct val="0"/>
                </a:spcAft>
                <a:buNone/>
              </a:pPr>
              <a:t>2000</a:t>
            </a:fld>
            <a:endParaRPr lang="en-US" sz="1200"/>
          </a:p>
        </p:txBody>
      </p:sp>
      <p:sp>
        <p:nvSpPr>
          <p:cNvPr id="1315" name="Text Placeholder 10">
            <a:extLst>
              <a:ext uri="{FF2B5EF4-FFF2-40B4-BE49-F238E27FC236}">
                <a16:creationId xmlns:a16="http://schemas.microsoft.com/office/drawing/2014/main" id="{B8F7CEA7-560D-F1AE-7BD1-2FDDB424CE3E}"/>
              </a:ext>
            </a:extLst>
          </p:cNvPr>
          <p:cNvSpPr>
            <a:spLocks noGrp="1"/>
          </p:cNvSpPr>
          <p:nvPr>
            <p:custDataLst>
              <p:tags r:id="rId9"/>
            </p:custDataLst>
          </p:nvPr>
        </p:nvSpPr>
        <p:spPr bwMode="auto">
          <a:xfrm>
            <a:off x="6710363" y="5707063"/>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F36B2DCE-76EF-4CC6-9E04-3342219F2EB0}" type="datetime'''2''''''''''''''''''''''''''''0''''''''''1''''''''''''''0'">
              <a:rPr lang="en-US" altLang="en-US" sz="1200" smtClean="0"/>
              <a:pPr marL="0" lvl="0" indent="0" algn="ctr">
                <a:spcBef>
                  <a:spcPct val="0"/>
                </a:spcBef>
                <a:spcAft>
                  <a:spcPct val="0"/>
                </a:spcAft>
                <a:buNone/>
              </a:pPr>
              <a:t>2010</a:t>
            </a:fld>
            <a:endParaRPr lang="en-US" sz="1200"/>
          </a:p>
        </p:txBody>
      </p:sp>
      <p:sp>
        <p:nvSpPr>
          <p:cNvPr id="1316" name="Text Placeholder 10">
            <a:extLst>
              <a:ext uri="{FF2B5EF4-FFF2-40B4-BE49-F238E27FC236}">
                <a16:creationId xmlns:a16="http://schemas.microsoft.com/office/drawing/2014/main" id="{DAE09AAD-EE6B-9E20-1338-56DA211DDF2A}"/>
              </a:ext>
            </a:extLst>
          </p:cNvPr>
          <p:cNvSpPr>
            <a:spLocks noGrp="1"/>
          </p:cNvSpPr>
          <p:nvPr>
            <p:custDataLst>
              <p:tags r:id="rId10"/>
            </p:custDataLst>
          </p:nvPr>
        </p:nvSpPr>
        <p:spPr bwMode="auto">
          <a:xfrm>
            <a:off x="8280400" y="5707063"/>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AEC79250-6651-4C47-A2E2-2962AF1B3531}" type="datetime'''''''''''''''''''''''''''''''2''''0''''2''''0'''''''''''">
              <a:rPr lang="en-US" altLang="en-US" sz="1200" smtClean="0"/>
              <a:pPr marL="0" lvl="0" indent="0" algn="ctr">
                <a:spcBef>
                  <a:spcPct val="0"/>
                </a:spcBef>
                <a:spcAft>
                  <a:spcPct val="0"/>
                </a:spcAft>
                <a:buNone/>
              </a:pPr>
              <a:t>2020</a:t>
            </a:fld>
            <a:endParaRPr lang="en-US" sz="1200"/>
          </a:p>
        </p:txBody>
      </p:sp>
      <p:sp>
        <p:nvSpPr>
          <p:cNvPr id="1135" name="Text Placeholder 10">
            <a:extLst>
              <a:ext uri="{FF2B5EF4-FFF2-40B4-BE49-F238E27FC236}">
                <a16:creationId xmlns:a16="http://schemas.microsoft.com/office/drawing/2014/main" id="{173CB03D-0739-09D4-D7F9-0DAC9B08B4EB}"/>
              </a:ext>
            </a:extLst>
          </p:cNvPr>
          <p:cNvSpPr>
            <a:spLocks noGrp="1"/>
          </p:cNvSpPr>
          <p:nvPr>
            <p:custDataLst>
              <p:tags r:id="rId11"/>
            </p:custDataLst>
          </p:nvPr>
        </p:nvSpPr>
        <p:spPr bwMode="gray">
          <a:xfrm>
            <a:off x="542925" y="5424488"/>
            <a:ext cx="1285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81F1AAAD-D2A6-443E-95EE-EF984D14390A}" type="datetime'''''''''''''''''''''''3'''''''">
              <a:rPr lang="en-US" altLang="en-US" sz="1200" smtClean="0"/>
              <a:pPr marL="0" lvl="0" indent="0" algn="ctr">
                <a:spcBef>
                  <a:spcPct val="0"/>
                </a:spcBef>
                <a:spcAft>
                  <a:spcPct val="0"/>
                </a:spcAft>
                <a:buNone/>
              </a:pPr>
              <a:t>3</a:t>
            </a:fld>
            <a:endParaRPr lang="en-US" sz="1200"/>
          </a:p>
        </p:txBody>
      </p:sp>
      <p:sp>
        <p:nvSpPr>
          <p:cNvPr id="1442" name="Text Placeholder 10">
            <a:extLst>
              <a:ext uri="{FF2B5EF4-FFF2-40B4-BE49-F238E27FC236}">
                <a16:creationId xmlns:a16="http://schemas.microsoft.com/office/drawing/2014/main" id="{2C3FFC92-D804-7A2B-6EF1-BE955BF66DD6}"/>
              </a:ext>
            </a:extLst>
          </p:cNvPr>
          <p:cNvSpPr>
            <a:spLocks noGrp="1"/>
          </p:cNvSpPr>
          <p:nvPr>
            <p:custDataLst>
              <p:tags r:id="rId12"/>
            </p:custDataLst>
          </p:nvPr>
        </p:nvSpPr>
        <p:spPr bwMode="gray">
          <a:xfrm>
            <a:off x="1284288" y="5194300"/>
            <a:ext cx="2127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4D5FA8A0-27A5-485E-897B-52BFBBCE49FE}" type="datetime'''3''''''''''''''5'''''''">
              <a:rPr lang="en-US" altLang="en-US" sz="1200" smtClean="0"/>
              <a:pPr marL="0" lvl="0" indent="0" algn="ctr">
                <a:spcBef>
                  <a:spcPct val="0"/>
                </a:spcBef>
                <a:spcAft>
                  <a:spcPct val="0"/>
                </a:spcAft>
                <a:buNone/>
              </a:pPr>
              <a:t>35</a:t>
            </a:fld>
            <a:endParaRPr lang="en-US" sz="1200"/>
          </a:p>
        </p:txBody>
      </p:sp>
      <p:sp>
        <p:nvSpPr>
          <p:cNvPr id="1449" name="Text Placeholder 10">
            <a:extLst>
              <a:ext uri="{FF2B5EF4-FFF2-40B4-BE49-F238E27FC236}">
                <a16:creationId xmlns:a16="http://schemas.microsoft.com/office/drawing/2014/main" id="{5824EE86-BD5E-88B6-419E-F2E06B3EFE74}"/>
              </a:ext>
            </a:extLst>
          </p:cNvPr>
          <p:cNvSpPr>
            <a:spLocks noGrp="1"/>
          </p:cNvSpPr>
          <p:nvPr>
            <p:custDataLst>
              <p:tags r:id="rId13"/>
            </p:custDataLst>
          </p:nvPr>
        </p:nvSpPr>
        <p:spPr bwMode="gray">
          <a:xfrm>
            <a:off x="2070100" y="4970463"/>
            <a:ext cx="2127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10CC9119-696E-4EE3-ACD2-509AEC97CE26}" type="datetime'''''6''''''''''7'''''''''''''''''''''''''''''''''''">
              <a:rPr lang="en-US" altLang="en-US" sz="1200" smtClean="0"/>
              <a:pPr marL="0" lvl="0" indent="0" algn="ctr">
                <a:spcBef>
                  <a:spcPct val="0"/>
                </a:spcBef>
                <a:spcAft>
                  <a:spcPct val="0"/>
                </a:spcAft>
                <a:buNone/>
              </a:pPr>
              <a:t>67</a:t>
            </a:fld>
            <a:endParaRPr lang="en-US" sz="1200"/>
          </a:p>
        </p:txBody>
      </p:sp>
      <p:sp>
        <p:nvSpPr>
          <p:cNvPr id="1452" name="Text Placeholder 10">
            <a:extLst>
              <a:ext uri="{FF2B5EF4-FFF2-40B4-BE49-F238E27FC236}">
                <a16:creationId xmlns:a16="http://schemas.microsoft.com/office/drawing/2014/main" id="{CA13D694-C6D0-0E23-1EA6-EC5003B903C3}"/>
              </a:ext>
            </a:extLst>
          </p:cNvPr>
          <p:cNvSpPr>
            <a:spLocks noGrp="1"/>
          </p:cNvSpPr>
          <p:nvPr>
            <p:custDataLst>
              <p:tags r:id="rId14"/>
            </p:custDataLst>
          </p:nvPr>
        </p:nvSpPr>
        <p:spPr bwMode="gray">
          <a:xfrm>
            <a:off x="2746375" y="4314825"/>
            <a:ext cx="2968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84319B9A-152C-439C-803F-9C4C04345685}" type="datetime'''''''''''''1''''''''5''''8'''''''''''''''''''''''">
              <a:rPr lang="en-US" altLang="en-US" sz="1200" smtClean="0"/>
              <a:pPr marL="0" lvl="0" indent="0" algn="ctr">
                <a:spcBef>
                  <a:spcPct val="0"/>
                </a:spcBef>
                <a:spcAft>
                  <a:spcPct val="0"/>
                </a:spcAft>
                <a:buNone/>
              </a:pPr>
              <a:t>158</a:t>
            </a:fld>
            <a:endParaRPr lang="en-US" sz="1200"/>
          </a:p>
        </p:txBody>
      </p:sp>
      <p:sp>
        <p:nvSpPr>
          <p:cNvPr id="1455" name="Text Placeholder 10">
            <a:extLst>
              <a:ext uri="{FF2B5EF4-FFF2-40B4-BE49-F238E27FC236}">
                <a16:creationId xmlns:a16="http://schemas.microsoft.com/office/drawing/2014/main" id="{1FDEE408-A345-48E0-CAA9-E673B764FBDF}"/>
              </a:ext>
            </a:extLst>
          </p:cNvPr>
          <p:cNvSpPr>
            <a:spLocks noGrp="1"/>
          </p:cNvSpPr>
          <p:nvPr>
            <p:custDataLst>
              <p:tags r:id="rId15"/>
            </p:custDataLst>
          </p:nvPr>
        </p:nvSpPr>
        <p:spPr bwMode="gray">
          <a:xfrm>
            <a:off x="3597275" y="3676650"/>
            <a:ext cx="2968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8B8F7F6C-B55E-449F-85CD-3F8340C87AA5}" type="datetime'''''''''''2''''''''4''''3'''''''''''''''''''''">
              <a:rPr lang="en-US" altLang="en-US" sz="1200" smtClean="0"/>
              <a:pPr marL="0" lvl="0" indent="0" algn="ctr">
                <a:spcBef>
                  <a:spcPct val="0"/>
                </a:spcBef>
                <a:spcAft>
                  <a:spcPct val="0"/>
                </a:spcAft>
                <a:buNone/>
              </a:pPr>
              <a:t>243</a:t>
            </a:fld>
            <a:endParaRPr lang="en-US" sz="1200"/>
          </a:p>
        </p:txBody>
      </p:sp>
      <p:sp>
        <p:nvSpPr>
          <p:cNvPr id="1458" name="Text Placeholder 10">
            <a:extLst>
              <a:ext uri="{FF2B5EF4-FFF2-40B4-BE49-F238E27FC236}">
                <a16:creationId xmlns:a16="http://schemas.microsoft.com/office/drawing/2014/main" id="{E147EB84-E2FD-89B2-16B4-889A6A1A28F0}"/>
              </a:ext>
            </a:extLst>
          </p:cNvPr>
          <p:cNvSpPr>
            <a:spLocks noGrp="1"/>
          </p:cNvSpPr>
          <p:nvPr>
            <p:custDataLst>
              <p:tags r:id="rId16"/>
            </p:custDataLst>
          </p:nvPr>
        </p:nvSpPr>
        <p:spPr bwMode="gray">
          <a:xfrm>
            <a:off x="4383088" y="3508375"/>
            <a:ext cx="2968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F7DD0301-C06C-454B-8FDB-0CDCC9A8EE01}" type="datetime'''''2''''''''''''6''''''''''''''''''''7'''''''''''''''''''''''">
              <a:rPr lang="en-US" altLang="en-US" sz="1200" smtClean="0"/>
              <a:pPr marL="0" lvl="0" indent="0" algn="ctr">
                <a:spcBef>
                  <a:spcPct val="0"/>
                </a:spcBef>
                <a:spcAft>
                  <a:spcPct val="0"/>
                </a:spcAft>
                <a:buNone/>
              </a:pPr>
              <a:t>267</a:t>
            </a:fld>
            <a:endParaRPr lang="en-US" sz="1200"/>
          </a:p>
        </p:txBody>
      </p:sp>
      <p:sp>
        <p:nvSpPr>
          <p:cNvPr id="1461" name="Text Placeholder 10">
            <a:extLst>
              <a:ext uri="{FF2B5EF4-FFF2-40B4-BE49-F238E27FC236}">
                <a16:creationId xmlns:a16="http://schemas.microsoft.com/office/drawing/2014/main" id="{999547DD-C3A4-A80A-F55D-E2CCBB823580}"/>
              </a:ext>
            </a:extLst>
          </p:cNvPr>
          <p:cNvSpPr>
            <a:spLocks noGrp="1"/>
          </p:cNvSpPr>
          <p:nvPr>
            <p:custDataLst>
              <p:tags r:id="rId17"/>
            </p:custDataLst>
          </p:nvPr>
        </p:nvSpPr>
        <p:spPr bwMode="gray">
          <a:xfrm>
            <a:off x="5167313" y="3416300"/>
            <a:ext cx="2968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C772BCB4-D3FC-4635-B6A1-02D0ED7F49DE}" type="datetime'''''2''8''''''''''''''''''''''''''''''''1'''''''''">
              <a:rPr lang="en-US" altLang="en-US" sz="1200" smtClean="0"/>
              <a:pPr marL="0" lvl="0" indent="0" algn="ctr">
                <a:spcBef>
                  <a:spcPct val="0"/>
                </a:spcBef>
                <a:spcAft>
                  <a:spcPct val="0"/>
                </a:spcAft>
                <a:buNone/>
              </a:pPr>
              <a:t>281</a:t>
            </a:fld>
            <a:endParaRPr lang="en-US" sz="1200"/>
          </a:p>
        </p:txBody>
      </p:sp>
      <p:sp>
        <p:nvSpPr>
          <p:cNvPr id="1467" name="Text Placeholder 10">
            <a:extLst>
              <a:ext uri="{FF2B5EF4-FFF2-40B4-BE49-F238E27FC236}">
                <a16:creationId xmlns:a16="http://schemas.microsoft.com/office/drawing/2014/main" id="{02BF0801-33F2-56BB-33E0-3A9405DBD4E6}"/>
              </a:ext>
            </a:extLst>
          </p:cNvPr>
          <p:cNvSpPr>
            <a:spLocks noGrp="1"/>
          </p:cNvSpPr>
          <p:nvPr>
            <p:custDataLst>
              <p:tags r:id="rId18"/>
            </p:custDataLst>
          </p:nvPr>
        </p:nvSpPr>
        <p:spPr bwMode="gray">
          <a:xfrm>
            <a:off x="5953125" y="3286125"/>
            <a:ext cx="2968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35B8E9CB-4B88-4018-A116-F6C7FC45BBCA}" type="datetime'''''3''0''''0'''">
              <a:rPr lang="en-US" altLang="en-US" sz="1200" smtClean="0"/>
              <a:pPr marL="0" lvl="0" indent="0" algn="ctr">
                <a:spcBef>
                  <a:spcPct val="0"/>
                </a:spcBef>
                <a:spcAft>
                  <a:spcPct val="0"/>
                </a:spcAft>
                <a:buNone/>
              </a:pPr>
              <a:t>300</a:t>
            </a:fld>
            <a:endParaRPr lang="en-US" sz="1200"/>
          </a:p>
        </p:txBody>
      </p:sp>
      <p:sp>
        <p:nvSpPr>
          <p:cNvPr id="1464" name="Text Placeholder 10">
            <a:extLst>
              <a:ext uri="{FF2B5EF4-FFF2-40B4-BE49-F238E27FC236}">
                <a16:creationId xmlns:a16="http://schemas.microsoft.com/office/drawing/2014/main" id="{EB5CA613-156D-9534-BC83-166586B87019}"/>
              </a:ext>
            </a:extLst>
          </p:cNvPr>
          <p:cNvSpPr>
            <a:spLocks noGrp="1"/>
          </p:cNvSpPr>
          <p:nvPr>
            <p:custDataLst>
              <p:tags r:id="rId19"/>
            </p:custDataLst>
          </p:nvPr>
        </p:nvSpPr>
        <p:spPr bwMode="gray">
          <a:xfrm>
            <a:off x="6737350" y="3216275"/>
            <a:ext cx="2968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38C070A7-75EB-4946-B51C-0C42C5C399B3}" type="datetime'''3''0''''''''''''8'''''''''">
              <a:rPr lang="en-US" altLang="en-US" sz="1200" smtClean="0"/>
              <a:pPr marL="0" lvl="0" indent="0" algn="ctr">
                <a:spcBef>
                  <a:spcPct val="0"/>
                </a:spcBef>
                <a:spcAft>
                  <a:spcPct val="0"/>
                </a:spcAft>
                <a:buNone/>
              </a:pPr>
              <a:t>308</a:t>
            </a:fld>
            <a:endParaRPr lang="en-US" sz="1200"/>
          </a:p>
        </p:txBody>
      </p:sp>
      <p:sp>
        <p:nvSpPr>
          <p:cNvPr id="1470" name="Text Placeholder 10">
            <a:extLst>
              <a:ext uri="{FF2B5EF4-FFF2-40B4-BE49-F238E27FC236}">
                <a16:creationId xmlns:a16="http://schemas.microsoft.com/office/drawing/2014/main" id="{2F90FC4C-99C3-595B-129A-44EEA26AA32F}"/>
              </a:ext>
            </a:extLst>
          </p:cNvPr>
          <p:cNvSpPr>
            <a:spLocks noGrp="1"/>
          </p:cNvSpPr>
          <p:nvPr>
            <p:custDataLst>
              <p:tags r:id="rId20"/>
            </p:custDataLst>
          </p:nvPr>
        </p:nvSpPr>
        <p:spPr bwMode="gray">
          <a:xfrm>
            <a:off x="7454900" y="3067050"/>
            <a:ext cx="2968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5B8FB421-9391-4EE2-8E12-23674DB842B4}" type="datetime'''''33''''''''''''''''2'">
              <a:rPr lang="en-US" altLang="en-US" sz="1200" smtClean="0"/>
              <a:pPr marL="0" lvl="0" indent="0" algn="ctr">
                <a:spcBef>
                  <a:spcPct val="0"/>
                </a:spcBef>
                <a:spcAft>
                  <a:spcPct val="0"/>
                </a:spcAft>
                <a:buNone/>
              </a:pPr>
              <a:t>332</a:t>
            </a:fld>
            <a:endParaRPr lang="en-US" sz="1200"/>
          </a:p>
        </p:txBody>
      </p:sp>
      <p:sp>
        <p:nvSpPr>
          <p:cNvPr id="1473" name="Text Placeholder 10">
            <a:extLst>
              <a:ext uri="{FF2B5EF4-FFF2-40B4-BE49-F238E27FC236}">
                <a16:creationId xmlns:a16="http://schemas.microsoft.com/office/drawing/2014/main" id="{0897D1EB-46AD-EB57-AD39-2660D1BE7902}"/>
              </a:ext>
            </a:extLst>
          </p:cNvPr>
          <p:cNvSpPr>
            <a:spLocks noGrp="1"/>
          </p:cNvSpPr>
          <p:nvPr>
            <p:custDataLst>
              <p:tags r:id="rId21"/>
            </p:custDataLst>
          </p:nvPr>
        </p:nvSpPr>
        <p:spPr bwMode="gray">
          <a:xfrm>
            <a:off x="8240713" y="2811463"/>
            <a:ext cx="2968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FB4CD507-83F6-43C5-9411-71DB3527E567}" type="datetime'''''''''''3''''''''6''''''''8'''''''''''''''''''''">
              <a:rPr lang="en-US" altLang="en-US" sz="1200" smtClean="0"/>
              <a:pPr marL="0" lvl="0" indent="0" algn="ctr">
                <a:spcBef>
                  <a:spcPct val="0"/>
                </a:spcBef>
                <a:spcAft>
                  <a:spcPct val="0"/>
                </a:spcAft>
                <a:buNone/>
              </a:pPr>
              <a:t>368</a:t>
            </a:fld>
            <a:endParaRPr lang="en-US" sz="1200"/>
          </a:p>
        </p:txBody>
      </p:sp>
      <p:sp>
        <p:nvSpPr>
          <p:cNvPr id="1476" name="Text Placeholder 10">
            <a:extLst>
              <a:ext uri="{FF2B5EF4-FFF2-40B4-BE49-F238E27FC236}">
                <a16:creationId xmlns:a16="http://schemas.microsoft.com/office/drawing/2014/main" id="{9600E39B-FEA1-B332-D737-3AE998AB677C}"/>
              </a:ext>
            </a:extLst>
          </p:cNvPr>
          <p:cNvSpPr>
            <a:spLocks noGrp="1"/>
          </p:cNvSpPr>
          <p:nvPr>
            <p:custDataLst>
              <p:tags r:id="rId22"/>
            </p:custDataLst>
          </p:nvPr>
        </p:nvSpPr>
        <p:spPr bwMode="gray">
          <a:xfrm>
            <a:off x="8934450" y="2606675"/>
            <a:ext cx="2968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E50815D8-66E1-4C09-B124-EE5F950B4C36}" type="datetime'''''''''''''39''''''6'''''''''''''''''">
              <a:rPr lang="en-US" altLang="en-US" sz="1200" smtClean="0"/>
              <a:pPr marL="0" lvl="0" indent="0" algn="ctr">
                <a:spcBef>
                  <a:spcPct val="0"/>
                </a:spcBef>
                <a:spcAft>
                  <a:spcPct val="0"/>
                </a:spcAft>
                <a:buNone/>
              </a:pPr>
              <a:t>396</a:t>
            </a:fld>
            <a:endParaRPr lang="en-US" sz="1200"/>
          </a:p>
        </p:txBody>
      </p:sp>
      <p:sp>
        <p:nvSpPr>
          <p:cNvPr id="1364" name="Rectangle 1363">
            <a:extLst>
              <a:ext uri="{FF2B5EF4-FFF2-40B4-BE49-F238E27FC236}">
                <a16:creationId xmlns:a16="http://schemas.microsoft.com/office/drawing/2014/main" id="{F7C5B15E-4C2A-7A89-03E0-34D53AEBAF14}"/>
              </a:ext>
            </a:extLst>
          </p:cNvPr>
          <p:cNvSpPr/>
          <p:nvPr>
            <p:custDataLst>
              <p:tags r:id="rId23"/>
            </p:custDataLst>
          </p:nvPr>
        </p:nvSpPr>
        <p:spPr bwMode="auto">
          <a:xfrm>
            <a:off x="528638" y="2760663"/>
            <a:ext cx="214313" cy="160338"/>
          </a:xfrm>
          <a:prstGeom prst="rect">
            <a:avLst/>
          </a:prstGeom>
          <a:solidFill>
            <a:schemeClr val="accent2"/>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363" name="Rectangle 1362">
            <a:extLst>
              <a:ext uri="{FF2B5EF4-FFF2-40B4-BE49-F238E27FC236}">
                <a16:creationId xmlns:a16="http://schemas.microsoft.com/office/drawing/2014/main" id="{40AFB6FA-5CF2-8DF7-4ED4-076DE301ED60}"/>
              </a:ext>
            </a:extLst>
          </p:cNvPr>
          <p:cNvSpPr/>
          <p:nvPr>
            <p:custDataLst>
              <p:tags r:id="rId24"/>
            </p:custDataLst>
          </p:nvPr>
        </p:nvSpPr>
        <p:spPr bwMode="auto">
          <a:xfrm>
            <a:off x="528638" y="2994025"/>
            <a:ext cx="214313" cy="160338"/>
          </a:xfrm>
          <a:prstGeom prst="rect">
            <a:avLst/>
          </a:prstGeom>
          <a:solidFill>
            <a:srgbClr val="364D6E"/>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362" name="Rectangle 1361">
            <a:extLst>
              <a:ext uri="{FF2B5EF4-FFF2-40B4-BE49-F238E27FC236}">
                <a16:creationId xmlns:a16="http://schemas.microsoft.com/office/drawing/2014/main" id="{7479CAF7-9B05-52E5-C362-D60AA0985B63}"/>
              </a:ext>
            </a:extLst>
          </p:cNvPr>
          <p:cNvSpPr/>
          <p:nvPr>
            <p:custDataLst>
              <p:tags r:id="rId25"/>
            </p:custDataLst>
          </p:nvPr>
        </p:nvSpPr>
        <p:spPr bwMode="auto">
          <a:xfrm>
            <a:off x="528638" y="3227388"/>
            <a:ext cx="214313" cy="160338"/>
          </a:xfrm>
          <a:prstGeom prst="rect">
            <a:avLst/>
          </a:prstGeom>
          <a:solidFill>
            <a:srgbClr val="4C6C9C"/>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361" name="Rectangle 1360">
            <a:extLst>
              <a:ext uri="{FF2B5EF4-FFF2-40B4-BE49-F238E27FC236}">
                <a16:creationId xmlns:a16="http://schemas.microsoft.com/office/drawing/2014/main" id="{1262AC23-9CAE-FC03-9CE6-BCE740D494D3}"/>
              </a:ext>
            </a:extLst>
          </p:cNvPr>
          <p:cNvSpPr/>
          <p:nvPr>
            <p:custDataLst>
              <p:tags r:id="rId26"/>
            </p:custDataLst>
          </p:nvPr>
        </p:nvSpPr>
        <p:spPr bwMode="auto">
          <a:xfrm>
            <a:off x="528638" y="3460750"/>
            <a:ext cx="214313" cy="160338"/>
          </a:xfrm>
          <a:prstGeom prst="rect">
            <a:avLst/>
          </a:prstGeom>
          <a:solidFill>
            <a:srgbClr val="6F8DB9"/>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360" name="Rectangle 1359">
            <a:extLst>
              <a:ext uri="{FF2B5EF4-FFF2-40B4-BE49-F238E27FC236}">
                <a16:creationId xmlns:a16="http://schemas.microsoft.com/office/drawing/2014/main" id="{695EC631-463F-1AD5-5417-628197AD0FEA}"/>
              </a:ext>
            </a:extLst>
          </p:cNvPr>
          <p:cNvSpPr/>
          <p:nvPr>
            <p:custDataLst>
              <p:tags r:id="rId27"/>
            </p:custDataLst>
          </p:nvPr>
        </p:nvSpPr>
        <p:spPr bwMode="auto">
          <a:xfrm>
            <a:off x="528638" y="3694113"/>
            <a:ext cx="214313" cy="160338"/>
          </a:xfrm>
          <a:prstGeom prst="rect">
            <a:avLst/>
          </a:prstGeom>
          <a:solidFill>
            <a:srgbClr val="9DB1CF"/>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359" name="Rectangle 1358">
            <a:extLst>
              <a:ext uri="{FF2B5EF4-FFF2-40B4-BE49-F238E27FC236}">
                <a16:creationId xmlns:a16="http://schemas.microsoft.com/office/drawing/2014/main" id="{2B305047-1CD8-FECC-2450-1F37350F8B2A}"/>
              </a:ext>
            </a:extLst>
          </p:cNvPr>
          <p:cNvSpPr/>
          <p:nvPr>
            <p:custDataLst>
              <p:tags r:id="rId28"/>
            </p:custDataLst>
          </p:nvPr>
        </p:nvSpPr>
        <p:spPr bwMode="auto">
          <a:xfrm>
            <a:off x="528638" y="3927475"/>
            <a:ext cx="214313" cy="160338"/>
          </a:xfrm>
          <a:prstGeom prst="rect">
            <a:avLst/>
          </a:prstGeom>
          <a:solidFill>
            <a:srgbClr val="C3CFE1"/>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358" name="Rectangle 1357">
            <a:extLst>
              <a:ext uri="{FF2B5EF4-FFF2-40B4-BE49-F238E27FC236}">
                <a16:creationId xmlns:a16="http://schemas.microsoft.com/office/drawing/2014/main" id="{2E30F3B3-B97D-808E-3023-BE6E389F314E}"/>
              </a:ext>
            </a:extLst>
          </p:cNvPr>
          <p:cNvSpPr/>
          <p:nvPr>
            <p:custDataLst>
              <p:tags r:id="rId29"/>
            </p:custDataLst>
          </p:nvPr>
        </p:nvSpPr>
        <p:spPr bwMode="auto">
          <a:xfrm>
            <a:off x="528638" y="4160838"/>
            <a:ext cx="214313" cy="160338"/>
          </a:xfrm>
          <a:prstGeom prst="rect">
            <a:avLst/>
          </a:prstGeom>
          <a:solidFill>
            <a:srgbClr val="DFE5EF"/>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349" name="Text Placeholder 10">
            <a:extLst>
              <a:ext uri="{FF2B5EF4-FFF2-40B4-BE49-F238E27FC236}">
                <a16:creationId xmlns:a16="http://schemas.microsoft.com/office/drawing/2014/main" id="{115DFB91-512B-3844-A114-92FBEDCA92F2}"/>
              </a:ext>
            </a:extLst>
          </p:cNvPr>
          <p:cNvSpPr>
            <a:spLocks noGrp="1"/>
          </p:cNvSpPr>
          <p:nvPr>
            <p:custDataLst>
              <p:tags r:id="rId30"/>
            </p:custDataLst>
          </p:nvPr>
        </p:nvSpPr>
        <p:spPr bwMode="auto">
          <a:xfrm>
            <a:off x="793750" y="2755900"/>
            <a:ext cx="2571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15C2DE7F-DCD1-4586-A0B4-74A91442897A}" type="datetime'''''''''''''''''''4''''8''''''''''''''''+'''''">
              <a:rPr lang="en-US" altLang="en-US" sz="1200" smtClean="0"/>
              <a:pPr marL="0" lvl="0" indent="0">
                <a:spcBef>
                  <a:spcPct val="0"/>
                </a:spcBef>
                <a:spcAft>
                  <a:spcPct val="0"/>
                </a:spcAft>
                <a:buNone/>
              </a:pPr>
              <a:t>48+</a:t>
            </a:fld>
            <a:endParaRPr lang="en-US" sz="1200"/>
          </a:p>
        </p:txBody>
      </p:sp>
      <p:sp>
        <p:nvSpPr>
          <p:cNvPr id="1353" name="Text Placeholder 10">
            <a:extLst>
              <a:ext uri="{FF2B5EF4-FFF2-40B4-BE49-F238E27FC236}">
                <a16:creationId xmlns:a16="http://schemas.microsoft.com/office/drawing/2014/main" id="{115DFB91-512B-3844-A114-92FBEDCA92F2}"/>
              </a:ext>
            </a:extLst>
          </p:cNvPr>
          <p:cNvSpPr>
            <a:spLocks noGrp="1"/>
          </p:cNvSpPr>
          <p:nvPr>
            <p:custDataLst>
              <p:tags r:id="rId31"/>
            </p:custDataLst>
          </p:nvPr>
        </p:nvSpPr>
        <p:spPr bwMode="auto">
          <a:xfrm>
            <a:off x="793750" y="2989263"/>
            <a:ext cx="3873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BBF25B70-A209-405E-B268-946254491637}" type="datetime'''''''''''''''''''''''''40''''''''-''4''''''''7'''''">
              <a:rPr lang="en-US" altLang="en-US" sz="1200" smtClean="0"/>
              <a:pPr marL="0" lvl="0" indent="0">
                <a:spcBef>
                  <a:spcPct val="0"/>
                </a:spcBef>
                <a:spcAft>
                  <a:spcPct val="0"/>
                </a:spcAft>
                <a:buNone/>
              </a:pPr>
              <a:t>40-47</a:t>
            </a:fld>
            <a:endParaRPr lang="en-US" sz="1200"/>
          </a:p>
        </p:txBody>
      </p:sp>
      <p:sp>
        <p:nvSpPr>
          <p:cNvPr id="1352" name="Text Placeholder 10">
            <a:extLst>
              <a:ext uri="{FF2B5EF4-FFF2-40B4-BE49-F238E27FC236}">
                <a16:creationId xmlns:a16="http://schemas.microsoft.com/office/drawing/2014/main" id="{115DFB91-512B-3844-A114-92FBEDCA92F2}"/>
              </a:ext>
            </a:extLst>
          </p:cNvPr>
          <p:cNvSpPr>
            <a:spLocks noGrp="1"/>
          </p:cNvSpPr>
          <p:nvPr>
            <p:custDataLst>
              <p:tags r:id="rId32"/>
            </p:custDataLst>
          </p:nvPr>
        </p:nvSpPr>
        <p:spPr bwMode="auto">
          <a:xfrm>
            <a:off x="793750" y="3222625"/>
            <a:ext cx="3873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37FCB1D7-768C-4F94-A8B6-339213DA2C4F}" type="datetime'''''''''''''''3''''''''''2''''''''''''''-3''''''''''''''''''9'">
              <a:rPr lang="en-US" altLang="en-US" sz="1200" smtClean="0"/>
              <a:pPr marL="0" lvl="0" indent="0">
                <a:spcBef>
                  <a:spcPct val="0"/>
                </a:spcBef>
                <a:spcAft>
                  <a:spcPct val="0"/>
                </a:spcAft>
                <a:buNone/>
              </a:pPr>
              <a:t>32-39</a:t>
            </a:fld>
            <a:endParaRPr lang="en-US" sz="1200"/>
          </a:p>
        </p:txBody>
      </p:sp>
      <p:sp>
        <p:nvSpPr>
          <p:cNvPr id="1351" name="Text Placeholder 10">
            <a:extLst>
              <a:ext uri="{FF2B5EF4-FFF2-40B4-BE49-F238E27FC236}">
                <a16:creationId xmlns:a16="http://schemas.microsoft.com/office/drawing/2014/main" id="{115DFB91-512B-3844-A114-92FBEDCA92F2}"/>
              </a:ext>
            </a:extLst>
          </p:cNvPr>
          <p:cNvSpPr>
            <a:spLocks noGrp="1"/>
          </p:cNvSpPr>
          <p:nvPr>
            <p:custDataLst>
              <p:tags r:id="rId33"/>
            </p:custDataLst>
          </p:nvPr>
        </p:nvSpPr>
        <p:spPr bwMode="auto">
          <a:xfrm>
            <a:off x="793750" y="3455988"/>
            <a:ext cx="3873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60B6B95E-2316-449F-B1E1-EDC438892671}" type="datetime'''''''''''''2''''4''-''31'''''''''''''''''''''''''''''''''''''">
              <a:rPr lang="en-US" altLang="en-US" sz="1200" smtClean="0"/>
              <a:pPr marL="0" lvl="0" indent="0">
                <a:spcBef>
                  <a:spcPct val="0"/>
                </a:spcBef>
                <a:spcAft>
                  <a:spcPct val="0"/>
                </a:spcAft>
                <a:buNone/>
              </a:pPr>
              <a:t>24-31</a:t>
            </a:fld>
            <a:endParaRPr lang="en-US" sz="1200"/>
          </a:p>
        </p:txBody>
      </p:sp>
      <p:sp>
        <p:nvSpPr>
          <p:cNvPr id="1354" name="Text Placeholder 10">
            <a:extLst>
              <a:ext uri="{FF2B5EF4-FFF2-40B4-BE49-F238E27FC236}">
                <a16:creationId xmlns:a16="http://schemas.microsoft.com/office/drawing/2014/main" id="{115DFB91-512B-3844-A114-92FBEDCA92F2}"/>
              </a:ext>
            </a:extLst>
          </p:cNvPr>
          <p:cNvSpPr>
            <a:spLocks noGrp="1"/>
          </p:cNvSpPr>
          <p:nvPr>
            <p:custDataLst>
              <p:tags r:id="rId34"/>
            </p:custDataLst>
          </p:nvPr>
        </p:nvSpPr>
        <p:spPr bwMode="auto">
          <a:xfrm>
            <a:off x="793750" y="3689350"/>
            <a:ext cx="3873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B38D8483-85A8-40B3-990B-98D2585E43F2}" type="datetime'''''''''''''''''''1''''6''''''''-2''''3'''''''''''''''''">
              <a:rPr lang="en-US" altLang="en-US" sz="1200" smtClean="0"/>
              <a:pPr marL="0" lvl="0" indent="0">
                <a:spcBef>
                  <a:spcPct val="0"/>
                </a:spcBef>
                <a:spcAft>
                  <a:spcPct val="0"/>
                </a:spcAft>
                <a:buNone/>
              </a:pPr>
              <a:t>16-23</a:t>
            </a:fld>
            <a:endParaRPr lang="en-US" sz="1200"/>
          </a:p>
        </p:txBody>
      </p:sp>
      <p:sp>
        <p:nvSpPr>
          <p:cNvPr id="1356" name="Text Placeholder 10">
            <a:extLst>
              <a:ext uri="{FF2B5EF4-FFF2-40B4-BE49-F238E27FC236}">
                <a16:creationId xmlns:a16="http://schemas.microsoft.com/office/drawing/2014/main" id="{115DFB91-512B-3844-A114-92FBEDCA92F2}"/>
              </a:ext>
            </a:extLst>
          </p:cNvPr>
          <p:cNvSpPr>
            <a:spLocks noGrp="1"/>
          </p:cNvSpPr>
          <p:nvPr>
            <p:custDataLst>
              <p:tags r:id="rId35"/>
            </p:custDataLst>
          </p:nvPr>
        </p:nvSpPr>
        <p:spPr bwMode="auto">
          <a:xfrm>
            <a:off x="793750" y="3922713"/>
            <a:ext cx="3032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D7D0AEE5-A678-4D26-BC18-CF590421693C}" type="datetime'''''''''''''''8''''''''''''''''-''''1''''5'">
              <a:rPr lang="en-US" altLang="en-US" sz="1200" smtClean="0"/>
              <a:pPr marL="0" lvl="0" indent="0">
                <a:spcBef>
                  <a:spcPct val="0"/>
                </a:spcBef>
                <a:spcAft>
                  <a:spcPct val="0"/>
                </a:spcAft>
                <a:buNone/>
              </a:pPr>
              <a:t>8-15</a:t>
            </a:fld>
            <a:endParaRPr lang="en-US" sz="1200"/>
          </a:p>
        </p:txBody>
      </p:sp>
      <p:sp>
        <p:nvSpPr>
          <p:cNvPr id="1355" name="Text Placeholder 10">
            <a:extLst>
              <a:ext uri="{FF2B5EF4-FFF2-40B4-BE49-F238E27FC236}">
                <a16:creationId xmlns:a16="http://schemas.microsoft.com/office/drawing/2014/main" id="{115DFB91-512B-3844-A114-92FBEDCA92F2}"/>
              </a:ext>
            </a:extLst>
          </p:cNvPr>
          <p:cNvSpPr>
            <a:spLocks noGrp="1"/>
          </p:cNvSpPr>
          <p:nvPr>
            <p:custDataLst>
              <p:tags r:id="rId36"/>
            </p:custDataLst>
          </p:nvPr>
        </p:nvSpPr>
        <p:spPr bwMode="auto">
          <a:xfrm>
            <a:off x="793750" y="4156075"/>
            <a:ext cx="1730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967E9C02-84A5-4435-9FA2-374D7BF23E6A}" type="datetime'''''''''''''''''&lt;''''''''''''''''''8'''''''''''''''''">
              <a:rPr lang="en-US" altLang="en-US" sz="1200" smtClean="0"/>
              <a:pPr marL="0" lvl="0" indent="0">
                <a:spcBef>
                  <a:spcPct val="0"/>
                </a:spcBef>
                <a:spcAft>
                  <a:spcPct val="0"/>
                </a:spcAft>
                <a:buNone/>
              </a:pPr>
              <a:t>&lt;8</a:t>
            </a:fld>
            <a:endParaRPr lang="en-US" sz="1200"/>
          </a:p>
        </p:txBody>
      </p:sp>
      <p:sp>
        <p:nvSpPr>
          <p:cNvPr id="1437" name="btfpColumnHeaderBoxText223027">
            <a:extLst>
              <a:ext uri="{FF2B5EF4-FFF2-40B4-BE49-F238E27FC236}">
                <a16:creationId xmlns:a16="http://schemas.microsoft.com/office/drawing/2014/main" id="{0066CE38-9A13-26E4-C98F-E4E6B0876118}"/>
              </a:ext>
            </a:extLst>
          </p:cNvPr>
          <p:cNvSpPr txBox="1"/>
          <p:nvPr/>
        </p:nvSpPr>
        <p:spPr bwMode="gray">
          <a:xfrm>
            <a:off x="376238" y="1554480"/>
            <a:ext cx="9567863" cy="288219"/>
          </a:xfrm>
          <a:prstGeom prst="rect">
            <a:avLst/>
          </a:prstGeom>
          <a:noFill/>
        </p:spPr>
        <p:txBody>
          <a:bodyPr vert="horz" wrap="square" lIns="36036" tIns="36036" rIns="36036" bIns="36036" rtlCol="0" anchor="b">
            <a:spAutoFit/>
          </a:bodyPr>
          <a:lstStyle/>
          <a:p>
            <a:pPr marL="0" indent="0">
              <a:spcBef>
                <a:spcPts val="0"/>
              </a:spcBef>
              <a:buNone/>
            </a:pPr>
            <a:r>
              <a:rPr lang="en-US" sz="1400" b="1">
                <a:solidFill>
                  <a:srgbClr val="000000"/>
                </a:solidFill>
              </a:rPr>
              <a:t>Nuclear plant capacity by age of reactor, </a:t>
            </a:r>
            <a:r>
              <a:rPr lang="en-US" sz="1400">
                <a:solidFill>
                  <a:srgbClr val="000000"/>
                </a:solidFill>
              </a:rPr>
              <a:t>GW, 1970-2024</a:t>
            </a:r>
          </a:p>
        </p:txBody>
      </p:sp>
      <p:cxnSp>
        <p:nvCxnSpPr>
          <p:cNvPr id="1438" name="btfpColumnHeaderBoxLine223027">
            <a:extLst>
              <a:ext uri="{FF2B5EF4-FFF2-40B4-BE49-F238E27FC236}">
                <a16:creationId xmlns:a16="http://schemas.microsoft.com/office/drawing/2014/main" id="{CC89B5DC-405C-2366-8A41-BD0F9DF00DE2}"/>
              </a:ext>
            </a:extLst>
          </p:cNvPr>
          <p:cNvCxnSpPr>
            <a:cxnSpLocks/>
          </p:cNvCxnSpPr>
          <p:nvPr/>
        </p:nvCxnSpPr>
        <p:spPr bwMode="gray">
          <a:xfrm>
            <a:off x="376238" y="1842699"/>
            <a:ext cx="8904922"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482" name="Oval 1481">
            <a:extLst>
              <a:ext uri="{FF2B5EF4-FFF2-40B4-BE49-F238E27FC236}">
                <a16:creationId xmlns:a16="http://schemas.microsoft.com/office/drawing/2014/main" id="{BEA246EE-CF6F-B64D-58C7-6532776150A8}"/>
              </a:ext>
            </a:extLst>
          </p:cNvPr>
          <p:cNvSpPr/>
          <p:nvPr/>
        </p:nvSpPr>
        <p:spPr bwMode="gray">
          <a:xfrm>
            <a:off x="412750" y="2113424"/>
            <a:ext cx="388938" cy="21890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36000" numCol="1" spcCol="0" rtlCol="0" fromWordArt="0" anchor="ctr" anchorCtr="0" forceAA="0" compatLnSpc="1">
            <a:prstTxWarp prst="textNoShape">
              <a:avLst/>
            </a:prstTxWarp>
            <a:noAutofit/>
          </a:bodyPr>
          <a:lstStyle/>
          <a:p>
            <a:pPr marL="0" indent="0" algn="ctr">
              <a:buNone/>
            </a:pPr>
            <a:r>
              <a:rPr lang="en-US" sz="1200">
                <a:solidFill>
                  <a:schemeClr val="tx1"/>
                </a:solidFill>
              </a:rPr>
              <a:t>&lt;5</a:t>
            </a:r>
          </a:p>
        </p:txBody>
      </p:sp>
      <p:sp>
        <p:nvSpPr>
          <p:cNvPr id="1485" name="TextBox 1484">
            <a:extLst>
              <a:ext uri="{FF2B5EF4-FFF2-40B4-BE49-F238E27FC236}">
                <a16:creationId xmlns:a16="http://schemas.microsoft.com/office/drawing/2014/main" id="{D56A8B6B-604A-B0E8-B4C7-3AD161AC8C83}"/>
              </a:ext>
            </a:extLst>
          </p:cNvPr>
          <p:cNvSpPr txBox="1"/>
          <p:nvPr/>
        </p:nvSpPr>
        <p:spPr bwMode="gray">
          <a:xfrm>
            <a:off x="6355016" y="1620500"/>
            <a:ext cx="2924109" cy="307777"/>
          </a:xfrm>
          <a:prstGeom prst="rect">
            <a:avLst/>
          </a:prstGeom>
          <a:noFill/>
        </p:spPr>
        <p:txBody>
          <a:bodyPr wrap="square" lIns="36576" tIns="0" rIns="0" bIns="0" rtlCol="0">
            <a:spAutoFit/>
          </a:bodyPr>
          <a:lstStyle/>
          <a:p>
            <a:pPr marL="0" indent="0" algn="l">
              <a:spcBef>
                <a:spcPts val="600"/>
              </a:spcBef>
              <a:spcAft>
                <a:spcPts val="600"/>
              </a:spcAft>
              <a:buNone/>
            </a:pPr>
            <a:r>
              <a:rPr lang="en-US" sz="1000" b="1"/>
              <a:t>Average age of nuclear plant, </a:t>
            </a:r>
            <a:r>
              <a:rPr lang="en-US" sz="1000"/>
              <a:t>years in operation</a:t>
            </a:r>
            <a:endParaRPr lang="en-US" sz="1000" b="1"/>
          </a:p>
        </p:txBody>
      </p:sp>
      <p:sp>
        <p:nvSpPr>
          <p:cNvPr id="1486" name="Oval 1485">
            <a:extLst>
              <a:ext uri="{FF2B5EF4-FFF2-40B4-BE49-F238E27FC236}">
                <a16:creationId xmlns:a16="http://schemas.microsoft.com/office/drawing/2014/main" id="{37D8566E-C59B-CF61-1E51-88CF123101CD}"/>
              </a:ext>
            </a:extLst>
          </p:cNvPr>
          <p:cNvSpPr/>
          <p:nvPr/>
        </p:nvSpPr>
        <p:spPr bwMode="gray">
          <a:xfrm>
            <a:off x="5908103" y="1592265"/>
            <a:ext cx="387350" cy="19900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36000" numCol="1" spcCol="0" rtlCol="0" fromWordArt="0" anchor="ctr" anchorCtr="0" forceAA="0" compatLnSpc="1">
            <a:prstTxWarp prst="textNoShape">
              <a:avLst/>
            </a:prstTxWarp>
            <a:noAutofit/>
          </a:bodyPr>
          <a:lstStyle/>
          <a:p>
            <a:pPr marL="0" indent="0" algn="ctr">
              <a:buNone/>
            </a:pPr>
            <a:r>
              <a:rPr lang="en-US" sz="1000">
                <a:solidFill>
                  <a:schemeClr val="tx1"/>
                </a:solidFill>
              </a:rPr>
              <a:t>xx</a:t>
            </a:r>
          </a:p>
        </p:txBody>
      </p:sp>
      <p:sp>
        <p:nvSpPr>
          <p:cNvPr id="1487" name="Oval 1486">
            <a:extLst>
              <a:ext uri="{FF2B5EF4-FFF2-40B4-BE49-F238E27FC236}">
                <a16:creationId xmlns:a16="http://schemas.microsoft.com/office/drawing/2014/main" id="{D1BE8884-2516-DA74-AC54-DF90EA91E16E}"/>
              </a:ext>
            </a:extLst>
          </p:cNvPr>
          <p:cNvSpPr/>
          <p:nvPr/>
        </p:nvSpPr>
        <p:spPr bwMode="gray">
          <a:xfrm>
            <a:off x="1182688" y="2113424"/>
            <a:ext cx="388938" cy="21890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36000" numCol="1" spcCol="0" rtlCol="0" fromWordArt="0" anchor="ctr" anchorCtr="0" forceAA="0" compatLnSpc="1">
            <a:prstTxWarp prst="textNoShape">
              <a:avLst/>
            </a:prstTxWarp>
            <a:noAutofit/>
          </a:bodyPr>
          <a:lstStyle/>
          <a:p>
            <a:pPr marL="0" indent="0" algn="ctr">
              <a:buNone/>
            </a:pPr>
            <a:r>
              <a:rPr lang="en-US" sz="1200">
                <a:solidFill>
                  <a:schemeClr val="tx1"/>
                </a:solidFill>
              </a:rPr>
              <a:t>&lt;5</a:t>
            </a:r>
          </a:p>
        </p:txBody>
      </p:sp>
      <p:sp>
        <p:nvSpPr>
          <p:cNvPr id="1488" name="Oval 1487">
            <a:extLst>
              <a:ext uri="{FF2B5EF4-FFF2-40B4-BE49-F238E27FC236}">
                <a16:creationId xmlns:a16="http://schemas.microsoft.com/office/drawing/2014/main" id="{105E698C-8E07-2F12-ADAE-21535B6A7ED9}"/>
              </a:ext>
            </a:extLst>
          </p:cNvPr>
          <p:cNvSpPr/>
          <p:nvPr/>
        </p:nvSpPr>
        <p:spPr bwMode="gray">
          <a:xfrm>
            <a:off x="1951038" y="2113424"/>
            <a:ext cx="388938" cy="21890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36000" numCol="1" spcCol="0" rtlCol="0" fromWordArt="0" anchor="ctr" anchorCtr="0" forceAA="0" compatLnSpc="1">
            <a:prstTxWarp prst="textNoShape">
              <a:avLst/>
            </a:prstTxWarp>
            <a:noAutofit/>
          </a:bodyPr>
          <a:lstStyle/>
          <a:p>
            <a:pPr marL="0" indent="0" algn="ctr">
              <a:buNone/>
            </a:pPr>
            <a:r>
              <a:rPr lang="en-US" sz="1200">
                <a:solidFill>
                  <a:schemeClr val="tx1"/>
                </a:solidFill>
              </a:rPr>
              <a:t>5</a:t>
            </a:r>
          </a:p>
        </p:txBody>
      </p:sp>
      <p:sp>
        <p:nvSpPr>
          <p:cNvPr id="1489" name="Oval 1488">
            <a:extLst>
              <a:ext uri="{FF2B5EF4-FFF2-40B4-BE49-F238E27FC236}">
                <a16:creationId xmlns:a16="http://schemas.microsoft.com/office/drawing/2014/main" id="{7FAC9D14-7094-9082-E502-06F24B8780BF}"/>
              </a:ext>
            </a:extLst>
          </p:cNvPr>
          <p:cNvSpPr/>
          <p:nvPr/>
        </p:nvSpPr>
        <p:spPr bwMode="gray">
          <a:xfrm>
            <a:off x="2720975" y="2113424"/>
            <a:ext cx="388938" cy="21890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36000" numCol="1" spcCol="0" rtlCol="0" fromWordArt="0" anchor="ctr" anchorCtr="0" forceAA="0" compatLnSpc="1">
            <a:prstTxWarp prst="textNoShape">
              <a:avLst/>
            </a:prstTxWarp>
            <a:noAutofit/>
          </a:bodyPr>
          <a:lstStyle/>
          <a:p>
            <a:pPr marL="0" indent="0" algn="ctr">
              <a:buNone/>
            </a:pPr>
            <a:r>
              <a:rPr lang="en-US" sz="1200">
                <a:solidFill>
                  <a:schemeClr val="tx1"/>
                </a:solidFill>
              </a:rPr>
              <a:t>6</a:t>
            </a:r>
          </a:p>
        </p:txBody>
      </p:sp>
      <p:sp>
        <p:nvSpPr>
          <p:cNvPr id="1490" name="Oval 1489">
            <a:extLst>
              <a:ext uri="{FF2B5EF4-FFF2-40B4-BE49-F238E27FC236}">
                <a16:creationId xmlns:a16="http://schemas.microsoft.com/office/drawing/2014/main" id="{40090654-CE4B-3248-D81A-795CE1F21CA7}"/>
              </a:ext>
            </a:extLst>
          </p:cNvPr>
          <p:cNvSpPr/>
          <p:nvPr/>
        </p:nvSpPr>
        <p:spPr bwMode="gray">
          <a:xfrm>
            <a:off x="3489325" y="2113424"/>
            <a:ext cx="388938" cy="21890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36000" numCol="1" spcCol="0" rtlCol="0" fromWordArt="0" anchor="ctr" anchorCtr="0" forceAA="0" compatLnSpc="1">
            <a:prstTxWarp prst="textNoShape">
              <a:avLst/>
            </a:prstTxWarp>
            <a:noAutofit/>
          </a:bodyPr>
          <a:lstStyle/>
          <a:p>
            <a:pPr marL="0" indent="0" algn="ctr">
              <a:buNone/>
            </a:pPr>
            <a:r>
              <a:rPr lang="en-US" sz="1200">
                <a:solidFill>
                  <a:schemeClr val="tx1"/>
                </a:solidFill>
              </a:rPr>
              <a:t>8</a:t>
            </a:r>
          </a:p>
        </p:txBody>
      </p:sp>
      <p:sp>
        <p:nvSpPr>
          <p:cNvPr id="1491" name="Oval 1490">
            <a:extLst>
              <a:ext uri="{FF2B5EF4-FFF2-40B4-BE49-F238E27FC236}">
                <a16:creationId xmlns:a16="http://schemas.microsoft.com/office/drawing/2014/main" id="{E61C6C41-2E66-87B6-9B56-3DD48BB76DCB}"/>
              </a:ext>
            </a:extLst>
          </p:cNvPr>
          <p:cNvSpPr/>
          <p:nvPr/>
        </p:nvSpPr>
        <p:spPr bwMode="gray">
          <a:xfrm>
            <a:off x="4259263" y="2113424"/>
            <a:ext cx="388938" cy="21890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36000" numCol="1" spcCol="0" rtlCol="0" fromWordArt="0" anchor="ctr" anchorCtr="0" forceAA="0" compatLnSpc="1">
            <a:prstTxWarp prst="textNoShape">
              <a:avLst/>
            </a:prstTxWarp>
            <a:noAutofit/>
          </a:bodyPr>
          <a:lstStyle/>
          <a:p>
            <a:pPr marL="0" indent="0" algn="ctr">
              <a:buNone/>
            </a:pPr>
            <a:r>
              <a:rPr lang="en-US" sz="1200">
                <a:solidFill>
                  <a:schemeClr val="tx1"/>
                </a:solidFill>
              </a:rPr>
              <a:t>12</a:t>
            </a:r>
          </a:p>
        </p:txBody>
      </p:sp>
      <p:sp>
        <p:nvSpPr>
          <p:cNvPr id="1492" name="Oval 1491">
            <a:extLst>
              <a:ext uri="{FF2B5EF4-FFF2-40B4-BE49-F238E27FC236}">
                <a16:creationId xmlns:a16="http://schemas.microsoft.com/office/drawing/2014/main" id="{50298F4B-2704-1AC3-B28E-2F17D15D83B0}"/>
              </a:ext>
            </a:extLst>
          </p:cNvPr>
          <p:cNvSpPr/>
          <p:nvPr/>
        </p:nvSpPr>
        <p:spPr bwMode="gray">
          <a:xfrm>
            <a:off x="5027613" y="2113424"/>
            <a:ext cx="388938" cy="21890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36000" numCol="1" spcCol="0" rtlCol="0" fromWordArt="0" anchor="ctr" anchorCtr="0" forceAA="0" compatLnSpc="1">
            <a:prstTxWarp prst="textNoShape">
              <a:avLst/>
            </a:prstTxWarp>
            <a:noAutofit/>
          </a:bodyPr>
          <a:lstStyle/>
          <a:p>
            <a:pPr marL="0" indent="0" algn="ctr">
              <a:buNone/>
            </a:pPr>
            <a:r>
              <a:rPr lang="en-US" sz="1200">
                <a:solidFill>
                  <a:schemeClr val="tx1"/>
                </a:solidFill>
              </a:rPr>
              <a:t>16</a:t>
            </a:r>
          </a:p>
        </p:txBody>
      </p:sp>
      <p:sp>
        <p:nvSpPr>
          <p:cNvPr id="1493" name="Oval 1492">
            <a:extLst>
              <a:ext uri="{FF2B5EF4-FFF2-40B4-BE49-F238E27FC236}">
                <a16:creationId xmlns:a16="http://schemas.microsoft.com/office/drawing/2014/main" id="{E60D085F-82BE-12ED-ED55-EB28984FAD78}"/>
              </a:ext>
            </a:extLst>
          </p:cNvPr>
          <p:cNvSpPr/>
          <p:nvPr/>
        </p:nvSpPr>
        <p:spPr bwMode="gray">
          <a:xfrm>
            <a:off x="5795963" y="2113424"/>
            <a:ext cx="388938" cy="21890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36000" numCol="1" spcCol="0" rtlCol="0" fromWordArt="0" anchor="ctr" anchorCtr="0" forceAA="0" compatLnSpc="1">
            <a:prstTxWarp prst="textNoShape">
              <a:avLst/>
            </a:prstTxWarp>
            <a:noAutofit/>
          </a:bodyPr>
          <a:lstStyle/>
          <a:p>
            <a:pPr marL="0" indent="0" algn="ctr">
              <a:buNone/>
            </a:pPr>
            <a:r>
              <a:rPr lang="en-US" sz="1200">
                <a:solidFill>
                  <a:schemeClr val="tx1"/>
                </a:solidFill>
              </a:rPr>
              <a:t>20</a:t>
            </a:r>
          </a:p>
        </p:txBody>
      </p:sp>
      <p:sp>
        <p:nvSpPr>
          <p:cNvPr id="1494" name="Oval 1493">
            <a:extLst>
              <a:ext uri="{FF2B5EF4-FFF2-40B4-BE49-F238E27FC236}">
                <a16:creationId xmlns:a16="http://schemas.microsoft.com/office/drawing/2014/main" id="{612A85F0-4B7D-6493-B85C-E1DF446E2B77}"/>
              </a:ext>
            </a:extLst>
          </p:cNvPr>
          <p:cNvSpPr/>
          <p:nvPr/>
        </p:nvSpPr>
        <p:spPr bwMode="gray">
          <a:xfrm>
            <a:off x="6565900" y="2113424"/>
            <a:ext cx="388938" cy="21890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36000" numCol="1" spcCol="0" rtlCol="0" fromWordArt="0" anchor="ctr" anchorCtr="0" forceAA="0" compatLnSpc="1">
            <a:prstTxWarp prst="textNoShape">
              <a:avLst/>
            </a:prstTxWarp>
            <a:noAutofit/>
          </a:bodyPr>
          <a:lstStyle/>
          <a:p>
            <a:pPr marL="0" indent="0" algn="ctr">
              <a:buNone/>
            </a:pPr>
            <a:r>
              <a:rPr lang="en-US" sz="1200">
                <a:solidFill>
                  <a:schemeClr val="tx1"/>
                </a:solidFill>
              </a:rPr>
              <a:t>25</a:t>
            </a:r>
          </a:p>
        </p:txBody>
      </p:sp>
      <p:sp>
        <p:nvSpPr>
          <p:cNvPr id="1495" name="Oval 1494">
            <a:extLst>
              <a:ext uri="{FF2B5EF4-FFF2-40B4-BE49-F238E27FC236}">
                <a16:creationId xmlns:a16="http://schemas.microsoft.com/office/drawing/2014/main" id="{9456E7CD-200E-084A-A932-08F63E8A13C3}"/>
              </a:ext>
            </a:extLst>
          </p:cNvPr>
          <p:cNvSpPr/>
          <p:nvPr/>
        </p:nvSpPr>
        <p:spPr bwMode="gray">
          <a:xfrm>
            <a:off x="7334250" y="2113424"/>
            <a:ext cx="388938" cy="21890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36000" numCol="1" spcCol="0" rtlCol="0" fromWordArt="0" anchor="ctr" anchorCtr="0" forceAA="0" compatLnSpc="1">
            <a:prstTxWarp prst="textNoShape">
              <a:avLst/>
            </a:prstTxWarp>
            <a:noAutofit/>
          </a:bodyPr>
          <a:lstStyle/>
          <a:p>
            <a:pPr marL="0" indent="0" algn="ctr">
              <a:buNone/>
            </a:pPr>
            <a:r>
              <a:rPr lang="en-US" sz="1200">
                <a:solidFill>
                  <a:schemeClr val="tx1"/>
                </a:solidFill>
              </a:rPr>
              <a:t>27</a:t>
            </a:r>
          </a:p>
        </p:txBody>
      </p:sp>
      <p:sp>
        <p:nvSpPr>
          <p:cNvPr id="1496" name="Oval 1495">
            <a:extLst>
              <a:ext uri="{FF2B5EF4-FFF2-40B4-BE49-F238E27FC236}">
                <a16:creationId xmlns:a16="http://schemas.microsoft.com/office/drawing/2014/main" id="{CC21A187-30A1-2061-9EF0-02767DCDE7C1}"/>
              </a:ext>
            </a:extLst>
          </p:cNvPr>
          <p:cNvSpPr/>
          <p:nvPr/>
        </p:nvSpPr>
        <p:spPr bwMode="gray">
          <a:xfrm>
            <a:off x="8104188" y="2113424"/>
            <a:ext cx="388938" cy="21890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36000" numCol="1" spcCol="0" rtlCol="0" fromWordArt="0" anchor="ctr" anchorCtr="0" forceAA="0" compatLnSpc="1">
            <a:prstTxWarp prst="textNoShape">
              <a:avLst/>
            </a:prstTxWarp>
            <a:noAutofit/>
          </a:bodyPr>
          <a:lstStyle/>
          <a:p>
            <a:pPr marL="0" indent="0" algn="ctr">
              <a:buNone/>
            </a:pPr>
            <a:r>
              <a:rPr lang="en-US" sz="1200">
                <a:solidFill>
                  <a:schemeClr val="tx1"/>
                </a:solidFill>
              </a:rPr>
              <a:t>30</a:t>
            </a:r>
          </a:p>
        </p:txBody>
      </p:sp>
      <p:sp>
        <p:nvSpPr>
          <p:cNvPr id="1497" name="Oval 1496">
            <a:extLst>
              <a:ext uri="{FF2B5EF4-FFF2-40B4-BE49-F238E27FC236}">
                <a16:creationId xmlns:a16="http://schemas.microsoft.com/office/drawing/2014/main" id="{09366F13-3904-A0D1-D514-AFEA9A1A6A2F}"/>
              </a:ext>
            </a:extLst>
          </p:cNvPr>
          <p:cNvSpPr/>
          <p:nvPr/>
        </p:nvSpPr>
        <p:spPr bwMode="gray">
          <a:xfrm>
            <a:off x="8872538" y="2113424"/>
            <a:ext cx="388938" cy="21890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36000" numCol="1" spcCol="0" rtlCol="0" fromWordArt="0" anchor="ctr" anchorCtr="0" forceAA="0" compatLnSpc="1">
            <a:prstTxWarp prst="textNoShape">
              <a:avLst/>
            </a:prstTxWarp>
            <a:noAutofit/>
          </a:bodyPr>
          <a:lstStyle/>
          <a:p>
            <a:pPr marL="0" indent="0" algn="ctr">
              <a:buNone/>
            </a:pPr>
            <a:r>
              <a:rPr lang="en-US" sz="1200">
                <a:solidFill>
                  <a:schemeClr val="tx1"/>
                </a:solidFill>
              </a:rPr>
              <a:t>31</a:t>
            </a:r>
          </a:p>
        </p:txBody>
      </p:sp>
      <p:sp>
        <p:nvSpPr>
          <p:cNvPr id="1515" name="TextBox 8">
            <a:extLst>
              <a:ext uri="{FF2B5EF4-FFF2-40B4-BE49-F238E27FC236}">
                <a16:creationId xmlns:a16="http://schemas.microsoft.com/office/drawing/2014/main" id="{E7378C29-9679-17D9-0DEC-E17CC4144537}"/>
              </a:ext>
            </a:extLst>
          </p:cNvPr>
          <p:cNvSpPr txBox="1"/>
          <p:nvPr/>
        </p:nvSpPr>
        <p:spPr bwMode="gray">
          <a:xfrm>
            <a:off x="9445624" y="1554480"/>
            <a:ext cx="2624137" cy="3439403"/>
          </a:xfrm>
          <a:prstGeom prst="rect">
            <a:avLst/>
          </a:prstGeom>
          <a:solidFill>
            <a:srgbClr val="E3E8EE"/>
          </a:solidFill>
        </p:spPr>
        <p:txBody>
          <a:bodyPr wrap="square" lIns="137160" tIns="137160" rIns="274320" bIns="137160" rtlCol="0" anchor="t">
            <a:spAutoFit/>
          </a:bodyPr>
          <a:lstStyle/>
          <a:p>
            <a:pPr marL="0" indent="0">
              <a:spcAft>
                <a:spcPts val="600"/>
              </a:spcAft>
              <a:buNone/>
            </a:pPr>
            <a:r>
              <a:rPr lang="en-US" sz="1200" b="1"/>
              <a:t>Observations   </a:t>
            </a:r>
            <a:endParaRPr kumimoji="0" lang="en-US" sz="1200" i="0" u="none" strike="noStrike" kern="1200" cap="none" spc="0" normalizeH="0" baseline="0" noProof="0">
              <a:ln>
                <a:noFill/>
              </a:ln>
              <a:solidFill>
                <a:srgbClr val="000000"/>
              </a:solidFill>
              <a:effectLst/>
              <a:uLnTx/>
              <a:uFillTx/>
              <a:latin typeface="Arial"/>
            </a:endParaRPr>
          </a:p>
          <a:p>
            <a:pPr marL="171450" indent="-171450">
              <a:spcBef>
                <a:spcPts val="0"/>
              </a:spcBef>
              <a:spcAft>
                <a:spcPts val="400"/>
              </a:spcAft>
              <a:buFont typeface="Arial" panose="020B0604020202020204" pitchFamily="34" charset="0"/>
              <a:buChar char="•"/>
            </a:pPr>
            <a:r>
              <a:rPr lang="en-US" sz="1050" b="1"/>
              <a:t>Global capacity of operational nuclear plants grew rapidly to 243 MW in 1990,</a:t>
            </a:r>
            <a:r>
              <a:rPr lang="en-US" sz="1050"/>
              <a:t> which then gradually grew to 396 MW today.</a:t>
            </a:r>
          </a:p>
          <a:p>
            <a:pPr marL="171450" indent="-171450">
              <a:spcBef>
                <a:spcPts val="0"/>
              </a:spcBef>
              <a:spcAft>
                <a:spcPts val="400"/>
              </a:spcAft>
              <a:buFont typeface="Arial" panose="020B0604020202020204" pitchFamily="34" charset="0"/>
              <a:buChar char="•"/>
            </a:pPr>
            <a:r>
              <a:rPr lang="en-US" sz="1050" b="1"/>
              <a:t>Between 2000 and 2010, few new plants were constructed</a:t>
            </a:r>
            <a:r>
              <a:rPr lang="en-US" sz="1050"/>
              <a:t>, leading to a rapid increase in average age that corresponded to the number of years passed (+9 years in 10 years’ time).</a:t>
            </a:r>
          </a:p>
          <a:p>
            <a:pPr marL="171450" indent="-171450">
              <a:spcBef>
                <a:spcPts val="0"/>
              </a:spcBef>
              <a:spcAft>
                <a:spcPts val="400"/>
              </a:spcAft>
              <a:buFont typeface="Arial" panose="020B0604020202020204" pitchFamily="34" charset="0"/>
              <a:buChar char="•"/>
            </a:pPr>
            <a:r>
              <a:rPr lang="en-US" sz="1050" b="1"/>
              <a:t>Since 2010</a:t>
            </a:r>
            <a:r>
              <a:rPr lang="en-US" sz="1050"/>
              <a:t>, new plants have become operational, </a:t>
            </a:r>
            <a:r>
              <a:rPr lang="en-US" sz="1050" b="1"/>
              <a:t>stabilizing the increase in average plant age.</a:t>
            </a:r>
          </a:p>
          <a:p>
            <a:pPr marL="171450" indent="-171450">
              <a:spcBef>
                <a:spcPts val="0"/>
              </a:spcBef>
              <a:spcAft>
                <a:spcPts val="400"/>
              </a:spcAft>
              <a:buFont typeface="Arial" panose="020B0604020202020204" pitchFamily="34" charset="0"/>
              <a:buChar char="•"/>
            </a:pPr>
            <a:r>
              <a:rPr lang="en-US" sz="1050" b="1"/>
              <a:t>With &gt;250 MW capacity at &gt;24 years of age, extending plants’ lifetime is extremely promising.</a:t>
            </a:r>
          </a:p>
        </p:txBody>
      </p:sp>
      <p:sp>
        <p:nvSpPr>
          <p:cNvPr id="5" name="Speech Bubble: Rectangle 4">
            <a:extLst>
              <a:ext uri="{FF2B5EF4-FFF2-40B4-BE49-F238E27FC236}">
                <a16:creationId xmlns:a16="http://schemas.microsoft.com/office/drawing/2014/main" id="{5113EBC0-730F-3716-D6B1-2360915F054B}"/>
              </a:ext>
            </a:extLst>
          </p:cNvPr>
          <p:cNvSpPr/>
          <p:nvPr/>
        </p:nvSpPr>
        <p:spPr bwMode="gray">
          <a:xfrm>
            <a:off x="1725696" y="2806860"/>
            <a:ext cx="1781907" cy="896977"/>
          </a:xfrm>
          <a:prstGeom prst="wedgeRectCallout">
            <a:avLst>
              <a:gd name="adj1" fmla="val 14984"/>
              <a:gd name="adj2" fmla="val 70310"/>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000">
                <a:solidFill>
                  <a:schemeClr val="bg1"/>
                </a:solidFill>
              </a:rPr>
              <a:t>     The U.S. didn’t build any   nuclear reactors between 1996 and 2016 and has built only ~3 MW since, compared with 100 MW before 1996.</a:t>
            </a:r>
          </a:p>
        </p:txBody>
      </p:sp>
      <p:pic>
        <p:nvPicPr>
          <p:cNvPr id="9" name="Picture 6" descr="Flag of the United States - Wikipedia">
            <a:extLst>
              <a:ext uri="{FF2B5EF4-FFF2-40B4-BE49-F238E27FC236}">
                <a16:creationId xmlns:a16="http://schemas.microsoft.com/office/drawing/2014/main" id="{7354FEAA-A9F7-474C-5BB1-1978B0740B82}"/>
              </a:ext>
            </a:extLst>
          </p:cNvPr>
          <p:cNvPicPr>
            <a:picLocks noChangeArrowheads="1"/>
          </p:cNvPicPr>
          <p:nvPr/>
        </p:nvPicPr>
        <p:blipFill rotWithShape="1">
          <a:blip r:embed="rId47" cstate="screen">
            <a:extLst>
              <a:ext uri="{28A0092B-C50C-407E-A947-70E740481C1C}">
                <a14:useLocalDpi xmlns:a14="http://schemas.microsoft.com/office/drawing/2010/main"/>
              </a:ext>
            </a:extLst>
          </a:blip>
          <a:srcRect r="11190"/>
          <a:stretch/>
        </p:blipFill>
        <p:spPr bwMode="auto">
          <a:xfrm>
            <a:off x="1734557" y="2811304"/>
            <a:ext cx="182880" cy="182880"/>
          </a:xfrm>
          <a:prstGeom prst="ellipse">
            <a:avLst/>
          </a:prstGeom>
          <a:ln w="3175" cap="rnd">
            <a:solidFill>
              <a:schemeClr val="bg1"/>
            </a:solidFill>
          </a:ln>
          <a:effectLst>
            <a:outerShdw blurRad="381000" dist="292100" dir="5400000" sx="-80000" sy="-18000" rotWithShape="0">
              <a:srgbClr val="000000">
                <a:alpha val="22000"/>
              </a:srgbClr>
            </a:outerShdw>
          </a:effectLst>
          <a:extLst>
            <a:ext uri="{909E8E84-426E-40DD-AFC4-6F175D3DCCD1}">
              <a14:hiddenFill xmlns:a14="http://schemas.microsoft.com/office/drawing/2010/main">
                <a:solidFill>
                  <a:srgbClr val="FFFFFF"/>
                </a:solidFill>
              </a14:hiddenFill>
            </a:ext>
          </a:extLst>
        </p:spPr>
      </p:pic>
      <p:sp>
        <p:nvSpPr>
          <p:cNvPr id="4" name="Speech Bubble: Rectangle 3">
            <a:extLst>
              <a:ext uri="{FF2B5EF4-FFF2-40B4-BE49-F238E27FC236}">
                <a16:creationId xmlns:a16="http://schemas.microsoft.com/office/drawing/2014/main" id="{3C7348DF-B5EE-6E2B-B004-2FC0C9A9F884}"/>
              </a:ext>
            </a:extLst>
          </p:cNvPr>
          <p:cNvSpPr/>
          <p:nvPr/>
        </p:nvSpPr>
        <p:spPr bwMode="gray">
          <a:xfrm>
            <a:off x="4626230" y="4013994"/>
            <a:ext cx="1781907" cy="896977"/>
          </a:xfrm>
          <a:prstGeom prst="wedgeRectCallout">
            <a:avLst>
              <a:gd name="adj1" fmla="val -72196"/>
              <a:gd name="adj2" fmla="val 27268"/>
            </a:avLst>
          </a:prstGeom>
          <a:solidFill>
            <a:srgbClr val="00206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000">
                <a:solidFill>
                  <a:srgbClr val="FFFFFF"/>
                </a:solidFill>
              </a:rPr>
              <a:t>     Between 1982 and 1992,         France alone built ~70 GW of nuclear power, which will reach its design lifetime in the next decade.</a:t>
            </a:r>
          </a:p>
        </p:txBody>
      </p:sp>
      <p:pic>
        <p:nvPicPr>
          <p:cNvPr id="12" name="Picture 2" descr="Flag of France - Wikipedia">
            <a:extLst>
              <a:ext uri="{FF2B5EF4-FFF2-40B4-BE49-F238E27FC236}">
                <a16:creationId xmlns:a16="http://schemas.microsoft.com/office/drawing/2014/main" id="{D5B9CB38-0D9B-FE7B-213C-5B60F0938AD3}"/>
              </a:ext>
            </a:extLst>
          </p:cNvPr>
          <p:cNvPicPr>
            <a:picLocks noChangeArrowheads="1"/>
          </p:cNvPicPr>
          <p:nvPr/>
        </p:nvPicPr>
        <p:blipFill rotWithShape="1">
          <a:blip r:embed="rId48" cstate="screen">
            <a:extLst>
              <a:ext uri="{28A0092B-C50C-407E-A947-70E740481C1C}">
                <a14:useLocalDpi xmlns:a14="http://schemas.microsoft.com/office/drawing/2010/main"/>
              </a:ext>
            </a:extLst>
          </a:blip>
          <a:srcRect l="10366" r="8463"/>
          <a:stretch/>
        </p:blipFill>
        <p:spPr bwMode="auto">
          <a:xfrm>
            <a:off x="4626963" y="4019232"/>
            <a:ext cx="182880" cy="182880"/>
          </a:xfrm>
          <a:prstGeom prst="ellipse">
            <a:avLst/>
          </a:prstGeom>
          <a:ln w="3175" cap="rnd">
            <a:solidFill>
              <a:schemeClr val="bg1"/>
            </a:solidFill>
          </a:ln>
          <a:effectLst>
            <a:outerShdw blurRad="381000" dist="292100" dir="5400000" sx="-80000" sy="-18000" rotWithShape="0">
              <a:srgbClr val="000000">
                <a:alpha val="22000"/>
              </a:srgbClr>
            </a:outerShdw>
          </a:effectLst>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48A0068C-8000-E5CD-B115-B457623D3CAF}"/>
              </a:ext>
            </a:extLst>
          </p:cNvPr>
          <p:cNvSpPr/>
          <p:nvPr/>
        </p:nvSpPr>
        <p:spPr bwMode="gray">
          <a:xfrm>
            <a:off x="0" y="0"/>
            <a:ext cx="2926080" cy="382208"/>
          </a:xfrm>
          <a:prstGeom prst="rect">
            <a:avLst/>
          </a:prstGeom>
          <a:solidFill>
            <a:schemeClr val="accent1">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1">
                <a:solidFill>
                  <a:schemeClr val="tx1"/>
                </a:solidFill>
              </a:rPr>
              <a:t>Deep dive: Extending lifetime </a:t>
            </a:r>
          </a:p>
        </p:txBody>
      </p:sp>
    </p:spTree>
    <p:custDataLst>
      <p:tags r:id="rId1"/>
    </p:custDataLst>
    <p:extLst>
      <p:ext uri="{BB962C8B-B14F-4D97-AF65-F5344CB8AC3E}">
        <p14:creationId xmlns:p14="http://schemas.microsoft.com/office/powerpoint/2010/main" val="55838392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7EF4DC9F-2734-28E5-F5B0-BEE7D93D7E19}"/>
              </a:ext>
            </a:extLst>
          </p:cNvPr>
          <p:cNvGraphicFramePr>
            <a:graphicFrameLocks noChangeAspect="1"/>
          </p:cNvGraphicFramePr>
          <p:nvPr>
            <p:custDataLst>
              <p:tags r:id="rId1"/>
            </p:custDataLst>
            <p:extLst>
              <p:ext uri="{D42A27DB-BD31-4B8C-83A1-F6EECF244321}">
                <p14:modId xmlns:p14="http://schemas.microsoft.com/office/powerpoint/2010/main" val="152877340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5" imgW="405" imgH="405" progId="TCLayout.ActiveDocument.1">
                  <p:embed/>
                </p:oleObj>
              </mc:Choice>
              <mc:Fallback>
                <p:oleObj name="think-cell Slide" r:id="rId35" imgW="405" imgH="405" progId="TCLayout.ActiveDocument.1">
                  <p:embed/>
                  <p:pic>
                    <p:nvPicPr>
                      <p:cNvPr id="0" name=""/>
                      <p:cNvPicPr/>
                      <p:nvPr/>
                    </p:nvPicPr>
                    <p:blipFill>
                      <a:blip r:embed="rId36"/>
                      <a:stretch>
                        <a:fillRect/>
                      </a:stretch>
                    </p:blipFill>
                    <p:spPr>
                      <a:xfrm>
                        <a:off x="1588" y="1588"/>
                        <a:ext cx="1588" cy="1588"/>
                      </a:xfrm>
                      <a:prstGeom prst="rect">
                        <a:avLst/>
                      </a:prstGeom>
                    </p:spPr>
                  </p:pic>
                </p:oleObj>
              </mc:Fallback>
            </mc:AlternateContent>
          </a:graphicData>
        </a:graphic>
      </p:graphicFrame>
      <p:graphicFrame>
        <p:nvGraphicFramePr>
          <p:cNvPr id="473" name="Chart 472">
            <a:extLst>
              <a:ext uri="{FF2B5EF4-FFF2-40B4-BE49-F238E27FC236}">
                <a16:creationId xmlns:a16="http://schemas.microsoft.com/office/drawing/2014/main" id="{90C49797-9517-3614-4C1B-B050899CB623}"/>
              </a:ext>
            </a:extLst>
          </p:cNvPr>
          <p:cNvGraphicFramePr/>
          <p:nvPr>
            <p:custDataLst>
              <p:tags r:id="rId2"/>
            </p:custDataLst>
            <p:extLst>
              <p:ext uri="{D42A27DB-BD31-4B8C-83A1-F6EECF244321}">
                <p14:modId xmlns:p14="http://schemas.microsoft.com/office/powerpoint/2010/main" val="3236556887"/>
              </p:ext>
            </p:extLst>
          </p:nvPr>
        </p:nvGraphicFramePr>
        <p:xfrm>
          <a:off x="836613" y="1689100"/>
          <a:ext cx="6026150" cy="4081463"/>
        </p:xfrm>
        <a:graphic>
          <a:graphicData uri="http://schemas.openxmlformats.org/drawingml/2006/chart">
            <c:chart xmlns:c="http://schemas.openxmlformats.org/drawingml/2006/chart" xmlns:r="http://schemas.openxmlformats.org/officeDocument/2006/relationships" r:id="rId37"/>
          </a:graphicData>
        </a:graphic>
      </p:graphicFrame>
      <p:sp>
        <p:nvSpPr>
          <p:cNvPr id="276" name="Text Placeholder 10">
            <a:extLst>
              <a:ext uri="{FF2B5EF4-FFF2-40B4-BE49-F238E27FC236}">
                <a16:creationId xmlns:a16="http://schemas.microsoft.com/office/drawing/2014/main" id="{115DFB91-512B-3844-A114-92FBEDCA92F2}"/>
              </a:ext>
            </a:extLst>
          </p:cNvPr>
          <p:cNvSpPr>
            <a:spLocks noGrp="1"/>
          </p:cNvSpPr>
          <p:nvPr>
            <p:custDataLst>
              <p:tags r:id="rId3"/>
            </p:custDataLst>
          </p:nvPr>
        </p:nvSpPr>
        <p:spPr bwMode="gray">
          <a:xfrm>
            <a:off x="682625" y="5597525"/>
            <a:ext cx="841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C1A09759-E028-4DB0-AB51-DCCBFE27E52C}" type="datetime'''''''0'''">
              <a:rPr lang="en-US" altLang="en-US" sz="1200" smtClean="0">
                <a:effectLst/>
              </a:rPr>
              <a:pPr marL="0" lvl="0" indent="0" algn="r">
                <a:spcBef>
                  <a:spcPct val="0"/>
                </a:spcBef>
                <a:spcAft>
                  <a:spcPct val="0"/>
                </a:spcAft>
                <a:buNone/>
              </a:pPr>
              <a:t>0</a:t>
            </a:fld>
            <a:endParaRPr lang="en-US" sz="1200"/>
          </a:p>
        </p:txBody>
      </p:sp>
      <p:sp>
        <p:nvSpPr>
          <p:cNvPr id="277" name="Text Placeholder 10">
            <a:extLst>
              <a:ext uri="{FF2B5EF4-FFF2-40B4-BE49-F238E27FC236}">
                <a16:creationId xmlns:a16="http://schemas.microsoft.com/office/drawing/2014/main" id="{115DFB91-512B-3844-A114-92FBEDCA92F2}"/>
              </a:ext>
            </a:extLst>
          </p:cNvPr>
          <p:cNvSpPr>
            <a:spLocks noGrp="1"/>
          </p:cNvSpPr>
          <p:nvPr>
            <p:custDataLst>
              <p:tags r:id="rId4"/>
            </p:custDataLst>
          </p:nvPr>
        </p:nvSpPr>
        <p:spPr bwMode="gray">
          <a:xfrm>
            <a:off x="598488" y="5108575"/>
            <a:ext cx="1682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44605743-CDBD-48A9-AE7B-9AADEFDC2102}" type="datetime'''5''''''''''''''''''''''''''''0'''''''''''''''">
              <a:rPr lang="en-US" altLang="en-US" sz="1200" smtClean="0">
                <a:effectLst/>
              </a:rPr>
              <a:pPr marL="0" lvl="0" indent="0" algn="r">
                <a:spcBef>
                  <a:spcPct val="0"/>
                </a:spcBef>
                <a:spcAft>
                  <a:spcPct val="0"/>
                </a:spcAft>
                <a:buNone/>
              </a:pPr>
              <a:t>50</a:t>
            </a:fld>
            <a:endParaRPr lang="en-US" sz="1200"/>
          </a:p>
        </p:txBody>
      </p:sp>
      <p:sp>
        <p:nvSpPr>
          <p:cNvPr id="278" name="Text Placeholder 10">
            <a:extLst>
              <a:ext uri="{FF2B5EF4-FFF2-40B4-BE49-F238E27FC236}">
                <a16:creationId xmlns:a16="http://schemas.microsoft.com/office/drawing/2014/main" id="{115DFB91-512B-3844-A114-92FBEDCA92F2}"/>
              </a:ext>
            </a:extLst>
          </p:cNvPr>
          <p:cNvSpPr>
            <a:spLocks noGrp="1"/>
          </p:cNvSpPr>
          <p:nvPr>
            <p:custDataLst>
              <p:tags r:id="rId5"/>
            </p:custDataLst>
          </p:nvPr>
        </p:nvSpPr>
        <p:spPr bwMode="gray">
          <a:xfrm>
            <a:off x="514350" y="4618038"/>
            <a:ext cx="2524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7BD7DB42-C7AC-4420-9AE6-AD203767FF6B}" type="datetime'''''''10''''''''0'''''''''''''''''''">
              <a:rPr lang="en-US" altLang="en-US" sz="1200" smtClean="0">
                <a:effectLst/>
              </a:rPr>
              <a:pPr marL="0" lvl="0" indent="0" algn="r">
                <a:spcBef>
                  <a:spcPct val="0"/>
                </a:spcBef>
                <a:spcAft>
                  <a:spcPct val="0"/>
                </a:spcAft>
                <a:buNone/>
              </a:pPr>
              <a:t>100</a:t>
            </a:fld>
            <a:endParaRPr lang="en-US" sz="1200"/>
          </a:p>
        </p:txBody>
      </p:sp>
      <p:sp>
        <p:nvSpPr>
          <p:cNvPr id="279" name="Text Placeholder 10">
            <a:extLst>
              <a:ext uri="{FF2B5EF4-FFF2-40B4-BE49-F238E27FC236}">
                <a16:creationId xmlns:a16="http://schemas.microsoft.com/office/drawing/2014/main" id="{115DFB91-512B-3844-A114-92FBEDCA92F2}"/>
              </a:ext>
            </a:extLst>
          </p:cNvPr>
          <p:cNvSpPr>
            <a:spLocks noGrp="1"/>
          </p:cNvSpPr>
          <p:nvPr>
            <p:custDataLst>
              <p:tags r:id="rId6"/>
            </p:custDataLst>
          </p:nvPr>
        </p:nvSpPr>
        <p:spPr bwMode="gray">
          <a:xfrm>
            <a:off x="514350" y="4129088"/>
            <a:ext cx="2524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E0790B9A-103E-4D46-914B-8E8B24983F7F}" type="datetime'1''''5''''''''''''0'''''''''''''''''''''">
              <a:rPr lang="en-US" altLang="en-US" sz="1200" smtClean="0">
                <a:effectLst/>
              </a:rPr>
              <a:pPr marL="0" lvl="0" indent="0" algn="r">
                <a:spcBef>
                  <a:spcPct val="0"/>
                </a:spcBef>
                <a:spcAft>
                  <a:spcPct val="0"/>
                </a:spcAft>
                <a:buNone/>
              </a:pPr>
              <a:t>150</a:t>
            </a:fld>
            <a:endParaRPr lang="en-US" sz="1200"/>
          </a:p>
        </p:txBody>
      </p:sp>
      <p:sp>
        <p:nvSpPr>
          <p:cNvPr id="280" name="Text Placeholder 10">
            <a:extLst>
              <a:ext uri="{FF2B5EF4-FFF2-40B4-BE49-F238E27FC236}">
                <a16:creationId xmlns:a16="http://schemas.microsoft.com/office/drawing/2014/main" id="{115DFB91-512B-3844-A114-92FBEDCA92F2}"/>
              </a:ext>
            </a:extLst>
          </p:cNvPr>
          <p:cNvSpPr>
            <a:spLocks noGrp="1"/>
          </p:cNvSpPr>
          <p:nvPr>
            <p:custDataLst>
              <p:tags r:id="rId7"/>
            </p:custDataLst>
          </p:nvPr>
        </p:nvSpPr>
        <p:spPr bwMode="gray">
          <a:xfrm>
            <a:off x="514350" y="3640138"/>
            <a:ext cx="2524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824A3164-00E6-42D2-9E69-52B26F42D7C1}" type="datetime'''''''''''''''''''''''''''''''''2''''00'''''">
              <a:rPr lang="en-US" altLang="en-US" sz="1200" smtClean="0">
                <a:effectLst/>
              </a:rPr>
              <a:pPr marL="0" lvl="0" indent="0" algn="r">
                <a:spcBef>
                  <a:spcPct val="0"/>
                </a:spcBef>
                <a:spcAft>
                  <a:spcPct val="0"/>
                </a:spcAft>
                <a:buNone/>
              </a:pPr>
              <a:t>200</a:t>
            </a:fld>
            <a:endParaRPr lang="en-US" sz="1200"/>
          </a:p>
        </p:txBody>
      </p:sp>
      <p:sp>
        <p:nvSpPr>
          <p:cNvPr id="281" name="Text Placeholder 10">
            <a:extLst>
              <a:ext uri="{FF2B5EF4-FFF2-40B4-BE49-F238E27FC236}">
                <a16:creationId xmlns:a16="http://schemas.microsoft.com/office/drawing/2014/main" id="{115DFB91-512B-3844-A114-92FBEDCA92F2}"/>
              </a:ext>
            </a:extLst>
          </p:cNvPr>
          <p:cNvSpPr>
            <a:spLocks noGrp="1"/>
          </p:cNvSpPr>
          <p:nvPr>
            <p:custDataLst>
              <p:tags r:id="rId8"/>
            </p:custDataLst>
          </p:nvPr>
        </p:nvSpPr>
        <p:spPr bwMode="gray">
          <a:xfrm>
            <a:off x="514350" y="3149600"/>
            <a:ext cx="2524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954BBC95-5FED-4BA1-B3FE-51491121AD78}" type="datetime'''''''''''''''''2''''''''''''''''''''''''''''50'''''''''">
              <a:rPr lang="en-US" altLang="en-US" sz="1200" smtClean="0">
                <a:effectLst/>
              </a:rPr>
              <a:pPr marL="0" lvl="0" indent="0" algn="r">
                <a:spcBef>
                  <a:spcPct val="0"/>
                </a:spcBef>
                <a:spcAft>
                  <a:spcPct val="0"/>
                </a:spcAft>
                <a:buNone/>
              </a:pPr>
              <a:t>250</a:t>
            </a:fld>
            <a:endParaRPr lang="en-US" sz="1200"/>
          </a:p>
        </p:txBody>
      </p:sp>
      <p:sp>
        <p:nvSpPr>
          <p:cNvPr id="282" name="Text Placeholder 10">
            <a:extLst>
              <a:ext uri="{FF2B5EF4-FFF2-40B4-BE49-F238E27FC236}">
                <a16:creationId xmlns:a16="http://schemas.microsoft.com/office/drawing/2014/main" id="{115DFB91-512B-3844-A114-92FBEDCA92F2}"/>
              </a:ext>
            </a:extLst>
          </p:cNvPr>
          <p:cNvSpPr>
            <a:spLocks noGrp="1"/>
          </p:cNvSpPr>
          <p:nvPr>
            <p:custDataLst>
              <p:tags r:id="rId9"/>
            </p:custDataLst>
          </p:nvPr>
        </p:nvSpPr>
        <p:spPr bwMode="gray">
          <a:xfrm>
            <a:off x="514350" y="2660650"/>
            <a:ext cx="2524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DF0C13F3-5998-43E2-AEDF-805817D2D72F}" type="datetime'''3''0''''''''''''''''''0'''''''''''">
              <a:rPr lang="en-US" altLang="en-US" sz="1200" smtClean="0">
                <a:effectLst/>
              </a:rPr>
              <a:pPr marL="0" lvl="0" indent="0" algn="r">
                <a:spcBef>
                  <a:spcPct val="0"/>
                </a:spcBef>
                <a:spcAft>
                  <a:spcPct val="0"/>
                </a:spcAft>
                <a:buNone/>
              </a:pPr>
              <a:t>300</a:t>
            </a:fld>
            <a:endParaRPr lang="en-US" sz="1200"/>
          </a:p>
        </p:txBody>
      </p:sp>
      <p:sp>
        <p:nvSpPr>
          <p:cNvPr id="283" name="Text Placeholder 10">
            <a:extLst>
              <a:ext uri="{FF2B5EF4-FFF2-40B4-BE49-F238E27FC236}">
                <a16:creationId xmlns:a16="http://schemas.microsoft.com/office/drawing/2014/main" id="{115DFB91-512B-3844-A114-92FBEDCA92F2}"/>
              </a:ext>
            </a:extLst>
          </p:cNvPr>
          <p:cNvSpPr>
            <a:spLocks noGrp="1"/>
          </p:cNvSpPr>
          <p:nvPr>
            <p:custDataLst>
              <p:tags r:id="rId10"/>
            </p:custDataLst>
          </p:nvPr>
        </p:nvSpPr>
        <p:spPr bwMode="gray">
          <a:xfrm>
            <a:off x="514350" y="2170113"/>
            <a:ext cx="2524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A979B4D8-C95D-4FE7-843B-7C9CA19F7AA9}" type="datetime'3''''5''''''''''''''''''0'''''''''''''">
              <a:rPr lang="en-US" altLang="en-US" sz="1200" smtClean="0">
                <a:effectLst/>
              </a:rPr>
              <a:pPr marL="0" lvl="0" indent="0" algn="r">
                <a:spcBef>
                  <a:spcPct val="0"/>
                </a:spcBef>
                <a:spcAft>
                  <a:spcPct val="0"/>
                </a:spcAft>
                <a:buNone/>
              </a:pPr>
              <a:t>350</a:t>
            </a:fld>
            <a:endParaRPr lang="en-US" sz="1200"/>
          </a:p>
        </p:txBody>
      </p:sp>
      <p:sp>
        <p:nvSpPr>
          <p:cNvPr id="284" name="Text Placeholder 10">
            <a:extLst>
              <a:ext uri="{FF2B5EF4-FFF2-40B4-BE49-F238E27FC236}">
                <a16:creationId xmlns:a16="http://schemas.microsoft.com/office/drawing/2014/main" id="{115DFB91-512B-3844-A114-92FBEDCA92F2}"/>
              </a:ext>
            </a:extLst>
          </p:cNvPr>
          <p:cNvSpPr>
            <a:spLocks noGrp="1"/>
          </p:cNvSpPr>
          <p:nvPr>
            <p:custDataLst>
              <p:tags r:id="rId11"/>
            </p:custDataLst>
          </p:nvPr>
        </p:nvSpPr>
        <p:spPr bwMode="gray">
          <a:xfrm>
            <a:off x="514350" y="1681163"/>
            <a:ext cx="2524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B50B2F39-1FBF-4761-8F65-BDAB2A926A3A}" type="datetime'''''''''''''''''''''''''4''''''''''0''''''''0'''''''''">
              <a:rPr lang="en-US" altLang="en-US" sz="1200" smtClean="0">
                <a:effectLst/>
              </a:rPr>
              <a:pPr marL="0" lvl="0" indent="0" algn="r">
                <a:spcBef>
                  <a:spcPct val="0"/>
                </a:spcBef>
                <a:spcAft>
                  <a:spcPct val="0"/>
                </a:spcAft>
                <a:buNone/>
              </a:pPr>
              <a:t>400</a:t>
            </a:fld>
            <a:endParaRPr lang="en-US" sz="1200"/>
          </a:p>
        </p:txBody>
      </p:sp>
      <p:sp>
        <p:nvSpPr>
          <p:cNvPr id="5" name="Text Placeholder 10">
            <a:extLst>
              <a:ext uri="{FF2B5EF4-FFF2-40B4-BE49-F238E27FC236}">
                <a16:creationId xmlns:a16="http://schemas.microsoft.com/office/drawing/2014/main" id="{115DFB91-512B-3844-A114-92FBEDCA92F2}"/>
              </a:ext>
            </a:extLst>
          </p:cNvPr>
          <p:cNvSpPr>
            <a:spLocks noGrp="1"/>
          </p:cNvSpPr>
          <p:nvPr>
            <p:custDataLst>
              <p:tags r:id="rId12"/>
            </p:custDataLst>
          </p:nvPr>
        </p:nvSpPr>
        <p:spPr bwMode="auto">
          <a:xfrm>
            <a:off x="744538" y="5738813"/>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4C9807EC-4F58-4793-815F-B8F3605AFC3E}" type="datetime'''''''''''''''''2''''''''''''''''''''''''''''0''2''5'">
              <a:rPr lang="en-US" altLang="en-US" sz="1200" smtClean="0"/>
              <a:pPr marL="0" lvl="0" indent="0" algn="ctr">
                <a:spcBef>
                  <a:spcPct val="0"/>
                </a:spcBef>
                <a:spcAft>
                  <a:spcPct val="0"/>
                </a:spcAft>
                <a:buNone/>
              </a:pPr>
              <a:t>2025</a:t>
            </a:fld>
            <a:endParaRPr lang="en-US" sz="1200"/>
          </a:p>
        </p:txBody>
      </p:sp>
      <p:sp>
        <p:nvSpPr>
          <p:cNvPr id="173" name="Text Placeholder 10">
            <a:extLst>
              <a:ext uri="{FF2B5EF4-FFF2-40B4-BE49-F238E27FC236}">
                <a16:creationId xmlns:a16="http://schemas.microsoft.com/office/drawing/2014/main" id="{FAD119DD-0A17-719C-D5DE-FFC6B9AD0E63}"/>
              </a:ext>
            </a:extLst>
          </p:cNvPr>
          <p:cNvSpPr>
            <a:spLocks noGrp="1"/>
          </p:cNvSpPr>
          <p:nvPr>
            <p:custDataLst>
              <p:tags r:id="rId13"/>
            </p:custDataLst>
          </p:nvPr>
        </p:nvSpPr>
        <p:spPr bwMode="auto">
          <a:xfrm>
            <a:off x="1135063" y="5738813"/>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E54A2569-2566-4B07-97D5-803ABC5E6390}" type="datetime'''''''2''''0''''''''''''''''''''''30'''''''''">
              <a:rPr lang="en-US" altLang="en-US" sz="1200" smtClean="0"/>
              <a:pPr marL="0" lvl="0" indent="0" algn="ctr">
                <a:spcBef>
                  <a:spcPct val="0"/>
                </a:spcBef>
                <a:spcAft>
                  <a:spcPct val="0"/>
                </a:spcAft>
                <a:buNone/>
              </a:pPr>
              <a:t>2030</a:t>
            </a:fld>
            <a:endParaRPr lang="en-US" sz="1200"/>
          </a:p>
        </p:txBody>
      </p:sp>
      <p:sp>
        <p:nvSpPr>
          <p:cNvPr id="183" name="Text Placeholder 10">
            <a:extLst>
              <a:ext uri="{FF2B5EF4-FFF2-40B4-BE49-F238E27FC236}">
                <a16:creationId xmlns:a16="http://schemas.microsoft.com/office/drawing/2014/main" id="{D1A1929D-C03B-B400-E804-2D394A41AABB}"/>
              </a:ext>
            </a:extLst>
          </p:cNvPr>
          <p:cNvSpPr>
            <a:spLocks noGrp="1"/>
          </p:cNvSpPr>
          <p:nvPr>
            <p:custDataLst>
              <p:tags r:id="rId14"/>
            </p:custDataLst>
          </p:nvPr>
        </p:nvSpPr>
        <p:spPr bwMode="auto">
          <a:xfrm>
            <a:off x="1916113" y="5738813"/>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6A3CB021-F14D-49CA-B1A5-A283DE53A4B1}" type="datetime'''''2''0''''''''''''''''''''''''''''40'''''''''''''''''''''''">
              <a:rPr lang="en-US" altLang="en-US" sz="1200" smtClean="0"/>
              <a:pPr marL="0" lvl="0" indent="0" algn="ctr">
                <a:spcBef>
                  <a:spcPct val="0"/>
                </a:spcBef>
                <a:spcAft>
                  <a:spcPct val="0"/>
                </a:spcAft>
                <a:buNone/>
              </a:pPr>
              <a:t>2040</a:t>
            </a:fld>
            <a:endParaRPr lang="en-US" sz="1200"/>
          </a:p>
        </p:txBody>
      </p:sp>
      <p:sp>
        <p:nvSpPr>
          <p:cNvPr id="193" name="Text Placeholder 10">
            <a:extLst>
              <a:ext uri="{FF2B5EF4-FFF2-40B4-BE49-F238E27FC236}">
                <a16:creationId xmlns:a16="http://schemas.microsoft.com/office/drawing/2014/main" id="{59A70354-F89F-7931-F8F8-9B45FCB799F5}"/>
              </a:ext>
            </a:extLst>
          </p:cNvPr>
          <p:cNvSpPr>
            <a:spLocks noGrp="1"/>
          </p:cNvSpPr>
          <p:nvPr>
            <p:custDataLst>
              <p:tags r:id="rId15"/>
            </p:custDataLst>
          </p:nvPr>
        </p:nvSpPr>
        <p:spPr bwMode="auto">
          <a:xfrm>
            <a:off x="2698750" y="5738813"/>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F0DC9214-69B6-489A-A15F-57F14001A284}" type="datetime'''''''''''2''''''0''''''''''''''''''''50'''''''''''''">
              <a:rPr lang="en-US" altLang="en-US" sz="1200" smtClean="0"/>
              <a:pPr marL="0" lvl="0" indent="0" algn="ctr">
                <a:spcBef>
                  <a:spcPct val="0"/>
                </a:spcBef>
                <a:spcAft>
                  <a:spcPct val="0"/>
                </a:spcAft>
                <a:buNone/>
              </a:pPr>
              <a:t>2050</a:t>
            </a:fld>
            <a:endParaRPr lang="en-US" sz="1200"/>
          </a:p>
        </p:txBody>
      </p:sp>
      <p:sp>
        <p:nvSpPr>
          <p:cNvPr id="203" name="Text Placeholder 10">
            <a:extLst>
              <a:ext uri="{FF2B5EF4-FFF2-40B4-BE49-F238E27FC236}">
                <a16:creationId xmlns:a16="http://schemas.microsoft.com/office/drawing/2014/main" id="{D92E70D7-7B1F-CAD0-5CE8-CE3220BFF6FE}"/>
              </a:ext>
            </a:extLst>
          </p:cNvPr>
          <p:cNvSpPr>
            <a:spLocks noGrp="1"/>
          </p:cNvSpPr>
          <p:nvPr>
            <p:custDataLst>
              <p:tags r:id="rId16"/>
            </p:custDataLst>
          </p:nvPr>
        </p:nvSpPr>
        <p:spPr bwMode="auto">
          <a:xfrm>
            <a:off x="3479800" y="5738813"/>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6972018C-3810-424C-8764-A6A753CA00D1}" type="datetime'2''''''0''''''''''''''''''''''''6''''''''''''''0'''''">
              <a:rPr lang="en-US" altLang="en-US" sz="1200" smtClean="0"/>
              <a:pPr marL="0" lvl="0" indent="0" algn="ctr">
                <a:spcBef>
                  <a:spcPct val="0"/>
                </a:spcBef>
                <a:spcAft>
                  <a:spcPct val="0"/>
                </a:spcAft>
                <a:buNone/>
              </a:pPr>
              <a:t>2060</a:t>
            </a:fld>
            <a:endParaRPr lang="en-US" sz="1200"/>
          </a:p>
        </p:txBody>
      </p:sp>
      <p:sp>
        <p:nvSpPr>
          <p:cNvPr id="213" name="Text Placeholder 10">
            <a:extLst>
              <a:ext uri="{FF2B5EF4-FFF2-40B4-BE49-F238E27FC236}">
                <a16:creationId xmlns:a16="http://schemas.microsoft.com/office/drawing/2014/main" id="{5B0CA702-8550-A343-1C6D-E70E03202DDD}"/>
              </a:ext>
            </a:extLst>
          </p:cNvPr>
          <p:cNvSpPr>
            <a:spLocks noGrp="1"/>
          </p:cNvSpPr>
          <p:nvPr>
            <p:custDataLst>
              <p:tags r:id="rId17"/>
            </p:custDataLst>
          </p:nvPr>
        </p:nvSpPr>
        <p:spPr bwMode="auto">
          <a:xfrm>
            <a:off x="4260850" y="5738813"/>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48CD422B-E173-42C2-B19E-7EEBD5F31F1B}" type="datetime'''''2''''''''''''''''''0''''''''''''7''''''''''''''''''0'">
              <a:rPr lang="en-US" altLang="en-US" sz="1200" smtClean="0"/>
              <a:pPr marL="0" lvl="0" indent="0" algn="ctr">
                <a:spcBef>
                  <a:spcPct val="0"/>
                </a:spcBef>
                <a:spcAft>
                  <a:spcPct val="0"/>
                </a:spcAft>
                <a:buNone/>
              </a:pPr>
              <a:t>2070</a:t>
            </a:fld>
            <a:endParaRPr lang="en-US" sz="1200"/>
          </a:p>
        </p:txBody>
      </p:sp>
      <p:sp>
        <p:nvSpPr>
          <p:cNvPr id="223" name="Text Placeholder 10">
            <a:extLst>
              <a:ext uri="{FF2B5EF4-FFF2-40B4-BE49-F238E27FC236}">
                <a16:creationId xmlns:a16="http://schemas.microsoft.com/office/drawing/2014/main" id="{9A1D3A29-F0C5-B5E8-9D1B-38A01BBEE3A8}"/>
              </a:ext>
            </a:extLst>
          </p:cNvPr>
          <p:cNvSpPr>
            <a:spLocks noGrp="1"/>
          </p:cNvSpPr>
          <p:nvPr>
            <p:custDataLst>
              <p:tags r:id="rId18"/>
            </p:custDataLst>
          </p:nvPr>
        </p:nvSpPr>
        <p:spPr bwMode="auto">
          <a:xfrm>
            <a:off x="5041900" y="5738813"/>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69A84EBA-2481-4137-99B4-29DEBB5C30B5}" type="datetime'''''''''''''''''''''''''''''''''2''''0''''''''8''''''0'">
              <a:rPr lang="en-US" altLang="en-US" sz="1200" smtClean="0"/>
              <a:pPr marL="0" lvl="0" indent="0" algn="ctr">
                <a:spcBef>
                  <a:spcPct val="0"/>
                </a:spcBef>
                <a:spcAft>
                  <a:spcPct val="0"/>
                </a:spcAft>
                <a:buNone/>
              </a:pPr>
              <a:t>2080</a:t>
            </a:fld>
            <a:endParaRPr lang="en-US" sz="1200"/>
          </a:p>
        </p:txBody>
      </p:sp>
      <p:sp>
        <p:nvSpPr>
          <p:cNvPr id="233" name="Text Placeholder 10">
            <a:extLst>
              <a:ext uri="{FF2B5EF4-FFF2-40B4-BE49-F238E27FC236}">
                <a16:creationId xmlns:a16="http://schemas.microsoft.com/office/drawing/2014/main" id="{CF5AE992-DA45-F868-0DDE-8D677FC2EF8F}"/>
              </a:ext>
            </a:extLst>
          </p:cNvPr>
          <p:cNvSpPr>
            <a:spLocks noGrp="1"/>
          </p:cNvSpPr>
          <p:nvPr>
            <p:custDataLst>
              <p:tags r:id="rId19"/>
            </p:custDataLst>
          </p:nvPr>
        </p:nvSpPr>
        <p:spPr bwMode="auto">
          <a:xfrm>
            <a:off x="5824538" y="5738813"/>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100D900C-2637-4E71-8EF7-0A47F2E03712}" type="datetime'''''''''''''2''''''''''''''''''''0''''''''''''''''''''''90'">
              <a:rPr lang="en-US" altLang="en-US" sz="1200" smtClean="0"/>
              <a:pPr marL="0" lvl="0" indent="0" algn="ctr">
                <a:spcBef>
                  <a:spcPct val="0"/>
                </a:spcBef>
                <a:spcAft>
                  <a:spcPct val="0"/>
                </a:spcAft>
                <a:buNone/>
              </a:pPr>
              <a:t>2090</a:t>
            </a:fld>
            <a:endParaRPr lang="en-US" sz="1200"/>
          </a:p>
        </p:txBody>
      </p:sp>
      <p:sp>
        <p:nvSpPr>
          <p:cNvPr id="243" name="Text Placeholder 10">
            <a:extLst>
              <a:ext uri="{FF2B5EF4-FFF2-40B4-BE49-F238E27FC236}">
                <a16:creationId xmlns:a16="http://schemas.microsoft.com/office/drawing/2014/main" id="{10A03AFC-B9EB-9807-849D-C1E89C74919C}"/>
              </a:ext>
            </a:extLst>
          </p:cNvPr>
          <p:cNvSpPr>
            <a:spLocks noGrp="1"/>
          </p:cNvSpPr>
          <p:nvPr>
            <p:custDataLst>
              <p:tags r:id="rId20"/>
            </p:custDataLst>
          </p:nvPr>
        </p:nvSpPr>
        <p:spPr bwMode="auto">
          <a:xfrm>
            <a:off x="6605588" y="5738813"/>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F9072406-E088-42DC-B9EF-B0A8F8CFF54F}" type="datetime'''''''''''''''''2''1''''''''''''''''''''0''0'''''">
              <a:rPr lang="en-US" altLang="en-US" sz="1200" smtClean="0"/>
              <a:pPr marL="0" lvl="0" indent="0" algn="ctr">
                <a:spcBef>
                  <a:spcPct val="0"/>
                </a:spcBef>
                <a:spcAft>
                  <a:spcPct val="0"/>
                </a:spcAft>
                <a:buNone/>
              </a:pPr>
              <a:t>2100</a:t>
            </a:fld>
            <a:endParaRPr lang="en-US" sz="1200"/>
          </a:p>
        </p:txBody>
      </p:sp>
      <p:sp>
        <p:nvSpPr>
          <p:cNvPr id="468" name="Text Placeholder 10">
            <a:extLst>
              <a:ext uri="{FF2B5EF4-FFF2-40B4-BE49-F238E27FC236}">
                <a16:creationId xmlns:a16="http://schemas.microsoft.com/office/drawing/2014/main" id="{115DFB91-512B-3844-A114-92FBEDCA92F2}"/>
              </a:ext>
            </a:extLst>
          </p:cNvPr>
          <p:cNvSpPr>
            <a:spLocks noGrp="1"/>
          </p:cNvSpPr>
          <p:nvPr>
            <p:custDataLst>
              <p:tags r:id="rId21"/>
            </p:custDataLst>
          </p:nvPr>
        </p:nvSpPr>
        <p:spPr bwMode="auto">
          <a:xfrm>
            <a:off x="787401" y="1462088"/>
            <a:ext cx="2635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r>
              <a:rPr lang="en-US" altLang="en-US" sz="1200">
                <a:effectLst/>
              </a:rPr>
              <a:t>GW</a:t>
            </a:r>
            <a:endParaRPr lang="en-US" sz="1200"/>
          </a:p>
        </p:txBody>
      </p:sp>
      <p:sp>
        <p:nvSpPr>
          <p:cNvPr id="2" name="Title 1">
            <a:extLst>
              <a:ext uri="{FF2B5EF4-FFF2-40B4-BE49-F238E27FC236}">
                <a16:creationId xmlns:a16="http://schemas.microsoft.com/office/drawing/2014/main" id="{C6E20083-3E96-D13B-BA34-08E6B3D31B17}"/>
              </a:ext>
            </a:extLst>
          </p:cNvPr>
          <p:cNvSpPr>
            <a:spLocks noGrp="1"/>
          </p:cNvSpPr>
          <p:nvPr>
            <p:ph type="title"/>
          </p:nvPr>
        </p:nvSpPr>
        <p:spPr/>
        <p:txBody>
          <a:bodyPr vert="horz">
            <a:noAutofit/>
          </a:bodyPr>
          <a:lstStyle/>
          <a:p>
            <a:r>
              <a:rPr lang="en-US"/>
              <a:t>Extending the lifetime of all nuclear plants by 10 years adds ~30,000 TWh and saves ~950 MtCO</a:t>
            </a:r>
            <a:r>
              <a:rPr lang="en-US" baseline="-25000"/>
              <a:t>2</a:t>
            </a:r>
            <a:r>
              <a:rPr lang="en-US"/>
              <a:t>e but comes with uncertainty</a:t>
            </a:r>
          </a:p>
        </p:txBody>
      </p:sp>
      <p:sp>
        <p:nvSpPr>
          <p:cNvPr id="22" name="btfpNotesBox368131">
            <a:hlinkClick r:id="rId38"/>
            <a:extLst>
              <a:ext uri="{FF2B5EF4-FFF2-40B4-BE49-F238E27FC236}">
                <a16:creationId xmlns:a16="http://schemas.microsoft.com/office/drawing/2014/main" id="{82433009-C251-D81E-F560-D7497B5C9A02}"/>
              </a:ext>
            </a:extLst>
          </p:cNvPr>
          <p:cNvSpPr txBox="1"/>
          <p:nvPr>
            <p:custDataLst>
              <p:tags r:id="rId22"/>
            </p:custDataLst>
          </p:nvPr>
        </p:nvSpPr>
        <p:spPr bwMode="gray">
          <a:xfrm>
            <a:off x="330199" y="6309361"/>
            <a:ext cx="9184504" cy="492443"/>
          </a:xfrm>
          <a:prstGeom prst="rect">
            <a:avLst/>
          </a:prstGeom>
          <a:noFill/>
        </p:spPr>
        <p:txBody>
          <a:bodyPr vert="horz" wrap="square" lIns="0" tIns="0" rIns="0" bIns="0" rtlCol="0" anchor="b">
            <a:spAutoFit/>
          </a:bodyPr>
          <a:lstStyle/>
          <a:p>
            <a:pPr defTabSz="711200">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 Assumes 2025 carbon intensity of grids respective to global distribution of nuclear power today. (**) Assumes Canada’s carbon grid intensity in 2022 (100 g CO</a:t>
            </a:r>
            <a:r>
              <a:rPr lang="en-US" sz="800" baseline="-25000" dirty="0">
                <a:solidFill>
                  <a:srgbClr val="000000"/>
                </a:solidFill>
                <a:latin typeface="Arial"/>
              </a:rPr>
              <a:t>2</a:t>
            </a:r>
            <a:r>
              <a:rPr lang="en-US" sz="800" dirty="0">
                <a:solidFill>
                  <a:srgbClr val="000000"/>
                </a:solidFill>
                <a:latin typeface="Arial"/>
              </a:rPr>
              <a:t>e/kWh).</a:t>
            </a: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defTabSz="711200">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lang="en-US" sz="800" dirty="0">
                <a:solidFill>
                  <a:srgbClr val="000000"/>
                </a:solidFill>
                <a:latin typeface="Arial"/>
              </a:rPr>
              <a:t>IAEA, </a:t>
            </a:r>
            <a:r>
              <a:rPr lang="en-US" sz="800" dirty="0">
                <a:solidFill>
                  <a:srgbClr val="000000"/>
                </a:solidFill>
                <a:latin typeface="Arial"/>
                <a:hlinkClick r:id="rId39"/>
              </a:rPr>
              <a:t>Climate Change and Nuclear Power</a:t>
            </a:r>
            <a:r>
              <a:rPr lang="en-US" sz="800" dirty="0">
                <a:solidFill>
                  <a:srgbClr val="000000"/>
                </a:solidFill>
                <a:latin typeface="Arial"/>
              </a:rPr>
              <a:t> (2020); </a:t>
            </a:r>
            <a:r>
              <a:rPr kumimoji="0" lang="en-US" sz="800" b="0" i="0" u="none" strike="noStrike" kern="1200" cap="none" spc="0" normalizeH="0" baseline="0" noProof="0" dirty="0">
                <a:ln>
                  <a:noFill/>
                </a:ln>
                <a:solidFill>
                  <a:srgbClr val="000000"/>
                </a:solidFill>
                <a:effectLst/>
                <a:uLnTx/>
                <a:uFillTx/>
                <a:latin typeface="Arial"/>
                <a:ea typeface="+mn-ea"/>
                <a:cs typeface="+mn-cs"/>
              </a:rPr>
              <a:t>Global Energy Monitor,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40"/>
              </a:rPr>
              <a:t>Global Nuclear Power Tracker</a:t>
            </a:r>
            <a:r>
              <a:rPr kumimoji="0" lang="en-US" sz="800" b="0" i="0" u="none" strike="noStrike" kern="1200" cap="none" spc="0" normalizeH="0" baseline="0" noProof="0" dirty="0">
                <a:ln>
                  <a:noFill/>
                </a:ln>
                <a:solidFill>
                  <a:srgbClr val="000000"/>
                </a:solidFill>
                <a:effectLst/>
                <a:uLnTx/>
                <a:uFillTx/>
                <a:latin typeface="Arial"/>
                <a:ea typeface="+mn-ea"/>
                <a:cs typeface="+mn-cs"/>
              </a:rPr>
              <a:t> (2024); WNA,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41"/>
              </a:rPr>
              <a:t>Global Nuclear Industry Performance</a:t>
            </a:r>
            <a:r>
              <a:rPr kumimoji="0" lang="en-US" sz="800" b="0" i="0" u="none" strike="noStrike" kern="1200" cap="none" spc="0" normalizeH="0" baseline="0" noProof="0" dirty="0">
                <a:ln>
                  <a:noFill/>
                </a:ln>
                <a:solidFill>
                  <a:srgbClr val="000000"/>
                </a:solidFill>
                <a:effectLst/>
                <a:uLnTx/>
                <a:uFillTx/>
                <a:latin typeface="Arial"/>
                <a:ea typeface="+mn-ea"/>
                <a:cs typeface="+mn-cs"/>
              </a:rPr>
              <a:t> (2024);</a:t>
            </a:r>
            <a:br>
              <a:rPr kumimoji="0" lang="en-US" sz="800" b="0" i="0" u="none" strike="noStrike" kern="1200" cap="none" spc="0" normalizeH="0" baseline="0" noProof="0" dirty="0">
                <a:ln>
                  <a:noFill/>
                </a:ln>
                <a:solidFill>
                  <a:srgbClr val="000000"/>
                </a:solidFill>
                <a:effectLst/>
                <a:uLnTx/>
                <a:uFillTx/>
                <a:latin typeface="Arial"/>
                <a:ea typeface="+mn-ea"/>
                <a:cs typeface="+mn-cs"/>
              </a:rPr>
            </a:br>
            <a:r>
              <a:rPr kumimoji="0" lang="en-US" sz="800" b="0" i="0" u="none" strike="noStrike" kern="1200" cap="none" spc="0" normalizeH="0" baseline="0" noProof="0" dirty="0">
                <a:ln>
                  <a:noFill/>
                </a:ln>
                <a:solidFill>
                  <a:srgbClr val="000000"/>
                </a:solidFill>
                <a:effectLst/>
                <a:uLnTx/>
                <a:uFillTx/>
                <a:latin typeface="Arial"/>
                <a:ea typeface="+mn-ea"/>
                <a:cs typeface="+mn-cs"/>
              </a:rPr>
              <a:t>Bruce Power,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42"/>
              </a:rPr>
              <a:t>Life-Extension Program &amp; MCR Project</a:t>
            </a:r>
            <a:r>
              <a:rPr kumimoji="0" lang="en-US" sz="800" b="0" i="0" u="none" strike="noStrike" kern="1200" cap="none" spc="0" normalizeH="0" baseline="0" noProof="0" dirty="0">
                <a:ln>
                  <a:noFill/>
                </a:ln>
                <a:solidFill>
                  <a:srgbClr val="000000"/>
                </a:solidFill>
                <a:effectLst/>
                <a:uLnTx/>
                <a:uFillTx/>
                <a:latin typeface="Arial"/>
                <a:ea typeface="+mn-ea"/>
                <a:cs typeface="+mn-cs"/>
              </a:rPr>
              <a:t> (2023);</a:t>
            </a:r>
            <a:r>
              <a:rPr kumimoji="0" lang="en-US" sz="800" b="0" i="0" u="none" strike="noStrike" kern="1200" cap="none" spc="0" normalizeH="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a:ln>
                  <a:noFill/>
                </a:ln>
                <a:solidFill>
                  <a:srgbClr val="000000"/>
                </a:solidFill>
                <a:effectLst/>
                <a:uLnTx/>
                <a:uFillTx/>
                <a:latin typeface="Arial"/>
                <a:ea typeface="+mn-ea"/>
                <a:cs typeface="+mn-cs"/>
              </a:rPr>
              <a:t>CEC,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43"/>
              </a:rPr>
              <a:t>Provincial and Territorial Energy Profiles – Canada</a:t>
            </a:r>
            <a:r>
              <a:rPr kumimoji="0" lang="en-US" sz="800" b="0" i="0" u="none" strike="noStrike" kern="1200" cap="none" spc="0" normalizeH="0" baseline="0" noProof="0" dirty="0">
                <a:ln>
                  <a:noFill/>
                </a:ln>
                <a:solidFill>
                  <a:srgbClr val="000000"/>
                </a:solidFill>
                <a:effectLst/>
                <a:uLnTx/>
                <a:uFillTx/>
                <a:latin typeface="Arial"/>
                <a:ea typeface="+mn-ea"/>
                <a:cs typeface="+mn-cs"/>
              </a:rPr>
              <a:t> (2022).</a:t>
            </a:r>
          </a:p>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Quint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44"/>
              </a:rPr>
              <a:t>Gernot Wagner</a:t>
            </a:r>
            <a:r>
              <a:rPr kumimoji="0" lang="en-US" sz="800" b="0" i="0" u="none" strike="noStrike" kern="1200" cap="none" spc="0" normalizeH="0" baseline="0" noProof="0" dirty="0">
                <a:ln>
                  <a:noFill/>
                </a:ln>
                <a:solidFill>
                  <a:srgbClr val="000000"/>
                </a:solidFill>
                <a:effectLst/>
                <a:uLnTx/>
                <a:uFillTx/>
                <a:latin typeface="Arial"/>
                <a:ea typeface="+mn-ea"/>
                <a:cs typeface="+mn-cs"/>
              </a:rPr>
              <a:t>. Share with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45"/>
              </a:rPr>
              <a:t>attribution</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u="none" strike="noStrike" kern="1200" cap="none" spc="0" normalizeH="0" baseline="0" noProof="0" dirty="0">
                <a:ln>
                  <a:noFill/>
                </a:ln>
                <a:solidFill>
                  <a:srgbClr val="000000"/>
                </a:solidFill>
                <a:effectLst/>
                <a:uLnTx/>
                <a:uFillTx/>
                <a:latin typeface="Arial"/>
                <a:ea typeface="+mn-ea"/>
                <a:cs typeface="+mn-cs"/>
              </a:rPr>
              <a:t> et al., </a:t>
            </a:r>
            <a:r>
              <a:rPr kumimoji="0" lang="en-US" sz="800" b="0" i="0" u="none" strike="noStrike" kern="1200" cap="none" spc="0" normalizeH="0" baseline="0" noProof="0" dirty="0">
                <a:ln>
                  <a:noFill/>
                </a:ln>
                <a:solidFill>
                  <a:srgbClr val="000000"/>
                </a:solidFill>
                <a:effectLst/>
                <a:uLnTx/>
                <a:uFillTx/>
                <a:latin typeface="Arial"/>
                <a:ea typeface="+mn-ea"/>
                <a:cs typeface="+mn-cs"/>
              </a:rPr>
              <a:t>"Reenergizing Nuclear" (23 September 2025).</a:t>
            </a:r>
          </a:p>
        </p:txBody>
      </p:sp>
      <p:sp>
        <p:nvSpPr>
          <p:cNvPr id="423" name="Rectangle 422">
            <a:extLst>
              <a:ext uri="{FF2B5EF4-FFF2-40B4-BE49-F238E27FC236}">
                <a16:creationId xmlns:a16="http://schemas.microsoft.com/office/drawing/2014/main" id="{95B7EEE7-A8F3-E710-DD1A-1CB2FDCBBF6B}"/>
              </a:ext>
            </a:extLst>
          </p:cNvPr>
          <p:cNvSpPr/>
          <p:nvPr/>
        </p:nvSpPr>
        <p:spPr bwMode="gray">
          <a:xfrm>
            <a:off x="5726113" y="1771651"/>
            <a:ext cx="1054100" cy="1571913"/>
          </a:xfrm>
          <a:prstGeom prst="rect">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412" name="Rectangle 411">
            <a:extLst>
              <a:ext uri="{FF2B5EF4-FFF2-40B4-BE49-F238E27FC236}">
                <a16:creationId xmlns:a16="http://schemas.microsoft.com/office/drawing/2014/main" id="{8E61E794-E6A4-5D02-D1EF-672AFC8F20AF}"/>
              </a:ext>
            </a:extLst>
          </p:cNvPr>
          <p:cNvSpPr/>
          <p:nvPr>
            <p:custDataLst>
              <p:tags r:id="rId23"/>
            </p:custDataLst>
          </p:nvPr>
        </p:nvSpPr>
        <p:spPr bwMode="auto">
          <a:xfrm>
            <a:off x="5815013" y="2159000"/>
            <a:ext cx="214313" cy="160338"/>
          </a:xfrm>
          <a:prstGeom prst="rect">
            <a:avLst/>
          </a:prstGeom>
          <a:solidFill>
            <a:srgbClr val="D6D7D9"/>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413" name="Rectangle 412">
            <a:extLst>
              <a:ext uri="{FF2B5EF4-FFF2-40B4-BE49-F238E27FC236}">
                <a16:creationId xmlns:a16="http://schemas.microsoft.com/office/drawing/2014/main" id="{244CDB2B-AB05-63B9-4B2B-AA78B35E004B}"/>
              </a:ext>
            </a:extLst>
          </p:cNvPr>
          <p:cNvSpPr/>
          <p:nvPr>
            <p:custDataLst>
              <p:tags r:id="rId24"/>
            </p:custDataLst>
          </p:nvPr>
        </p:nvSpPr>
        <p:spPr bwMode="auto">
          <a:xfrm>
            <a:off x="5815013" y="2392363"/>
            <a:ext cx="214313" cy="160338"/>
          </a:xfrm>
          <a:prstGeom prst="rect">
            <a:avLst/>
          </a:prstGeom>
          <a:solidFill>
            <a:srgbClr val="C3CFE1"/>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414" name="Rectangle 413">
            <a:extLst>
              <a:ext uri="{FF2B5EF4-FFF2-40B4-BE49-F238E27FC236}">
                <a16:creationId xmlns:a16="http://schemas.microsoft.com/office/drawing/2014/main" id="{3812668E-F5B1-DE90-54A9-57D5DE6D4CB0}"/>
              </a:ext>
            </a:extLst>
          </p:cNvPr>
          <p:cNvSpPr/>
          <p:nvPr>
            <p:custDataLst>
              <p:tags r:id="rId25"/>
            </p:custDataLst>
          </p:nvPr>
        </p:nvSpPr>
        <p:spPr bwMode="auto">
          <a:xfrm>
            <a:off x="5815013" y="2625725"/>
            <a:ext cx="214313" cy="160338"/>
          </a:xfrm>
          <a:prstGeom prst="rect">
            <a:avLst/>
          </a:prstGeom>
          <a:solidFill>
            <a:srgbClr val="9DB1CF"/>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415" name="Rectangle 414">
            <a:extLst>
              <a:ext uri="{FF2B5EF4-FFF2-40B4-BE49-F238E27FC236}">
                <a16:creationId xmlns:a16="http://schemas.microsoft.com/office/drawing/2014/main" id="{C96DD4C8-D317-4C12-B904-717B8CD17CBE}"/>
              </a:ext>
            </a:extLst>
          </p:cNvPr>
          <p:cNvSpPr/>
          <p:nvPr>
            <p:custDataLst>
              <p:tags r:id="rId26"/>
            </p:custDataLst>
          </p:nvPr>
        </p:nvSpPr>
        <p:spPr bwMode="auto">
          <a:xfrm>
            <a:off x="5815013" y="2859088"/>
            <a:ext cx="214313" cy="160338"/>
          </a:xfrm>
          <a:prstGeom prst="rect">
            <a:avLst/>
          </a:prstGeom>
          <a:solidFill>
            <a:srgbClr val="6F8DB9"/>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416" name="Rectangle 415">
            <a:extLst>
              <a:ext uri="{FF2B5EF4-FFF2-40B4-BE49-F238E27FC236}">
                <a16:creationId xmlns:a16="http://schemas.microsoft.com/office/drawing/2014/main" id="{30100AE4-8636-D1AC-A8F0-658A33EC68F9}"/>
              </a:ext>
            </a:extLst>
          </p:cNvPr>
          <p:cNvSpPr/>
          <p:nvPr>
            <p:custDataLst>
              <p:tags r:id="rId27"/>
            </p:custDataLst>
          </p:nvPr>
        </p:nvSpPr>
        <p:spPr bwMode="auto">
          <a:xfrm>
            <a:off x="5815013" y="3092450"/>
            <a:ext cx="214313" cy="160338"/>
          </a:xfrm>
          <a:prstGeom prst="rect">
            <a:avLst/>
          </a:prstGeom>
          <a:solidFill>
            <a:srgbClr val="364D6E"/>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53" name="Text Placeholder 10">
            <a:extLst>
              <a:ext uri="{FF2B5EF4-FFF2-40B4-BE49-F238E27FC236}">
                <a16:creationId xmlns:a16="http://schemas.microsoft.com/office/drawing/2014/main" id="{115DFB91-512B-3844-A114-92FBEDCA92F2}"/>
              </a:ext>
            </a:extLst>
          </p:cNvPr>
          <p:cNvSpPr>
            <a:spLocks noGrp="1"/>
          </p:cNvSpPr>
          <p:nvPr>
            <p:custDataLst>
              <p:tags r:id="rId28"/>
            </p:custDataLst>
          </p:nvPr>
        </p:nvSpPr>
        <p:spPr bwMode="auto">
          <a:xfrm>
            <a:off x="6080125" y="2154238"/>
            <a:ext cx="5826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EDBD77DA-4DA7-43B1-91BE-EDB0A35D3D3B}" type="datetime'''''''''''''4''''''''''''''''''''''''''''''''''''''0'''''''''">
              <a:rPr lang="en-US" altLang="en-US" sz="1200" smtClean="0">
                <a:effectLst/>
              </a:rPr>
              <a:pPr marL="0" lvl="0" indent="0">
                <a:spcBef>
                  <a:spcPct val="0"/>
                </a:spcBef>
                <a:spcAft>
                  <a:spcPct val="0"/>
                </a:spcAft>
                <a:buNone/>
              </a:pPr>
              <a:t>40</a:t>
            </a:fld>
            <a:r>
              <a:rPr lang="en-US" altLang="en-US" sz="1200">
                <a:effectLst/>
              </a:rPr>
              <a:t> years</a:t>
            </a:r>
            <a:endParaRPr lang="en-US" sz="1200"/>
          </a:p>
        </p:txBody>
      </p:sp>
      <p:sp>
        <p:nvSpPr>
          <p:cNvPr id="252" name="Text Placeholder 10">
            <a:extLst>
              <a:ext uri="{FF2B5EF4-FFF2-40B4-BE49-F238E27FC236}">
                <a16:creationId xmlns:a16="http://schemas.microsoft.com/office/drawing/2014/main" id="{115DFB91-512B-3844-A114-92FBEDCA92F2}"/>
              </a:ext>
            </a:extLst>
          </p:cNvPr>
          <p:cNvSpPr>
            <a:spLocks noGrp="1"/>
          </p:cNvSpPr>
          <p:nvPr>
            <p:custDataLst>
              <p:tags r:id="rId29"/>
            </p:custDataLst>
          </p:nvPr>
        </p:nvSpPr>
        <p:spPr bwMode="auto">
          <a:xfrm>
            <a:off x="6080125" y="2387600"/>
            <a:ext cx="5826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9A8B8384-BF64-4EAE-A8C6-A7FD8C6B78A6}" type="datetime'''''''''''''''''''''''''''5''0'">
              <a:rPr lang="en-US" altLang="en-US" sz="1200" smtClean="0">
                <a:effectLst/>
              </a:rPr>
              <a:pPr marL="0" lvl="0" indent="0">
                <a:spcBef>
                  <a:spcPct val="0"/>
                </a:spcBef>
                <a:spcAft>
                  <a:spcPct val="0"/>
                </a:spcAft>
                <a:buNone/>
              </a:pPr>
              <a:t>50</a:t>
            </a:fld>
            <a:r>
              <a:rPr lang="en-US" altLang="en-US" sz="1200">
                <a:effectLst/>
              </a:rPr>
              <a:t> years</a:t>
            </a:r>
            <a:endParaRPr lang="en-US" sz="1200"/>
          </a:p>
        </p:txBody>
      </p:sp>
      <p:sp>
        <p:nvSpPr>
          <p:cNvPr id="251" name="Text Placeholder 10">
            <a:extLst>
              <a:ext uri="{FF2B5EF4-FFF2-40B4-BE49-F238E27FC236}">
                <a16:creationId xmlns:a16="http://schemas.microsoft.com/office/drawing/2014/main" id="{115DFB91-512B-3844-A114-92FBEDCA92F2}"/>
              </a:ext>
            </a:extLst>
          </p:cNvPr>
          <p:cNvSpPr>
            <a:spLocks noGrp="1"/>
          </p:cNvSpPr>
          <p:nvPr>
            <p:custDataLst>
              <p:tags r:id="rId30"/>
            </p:custDataLst>
          </p:nvPr>
        </p:nvSpPr>
        <p:spPr bwMode="auto">
          <a:xfrm>
            <a:off x="6080125" y="2620963"/>
            <a:ext cx="5826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D71CE27A-1984-40FA-930E-F74B02B6D2EB}" type="datetime'''''''''''''''''''6''''''''''''''0'''''''''''''''''''''''''''">
              <a:rPr lang="en-US" altLang="en-US" sz="1200" smtClean="0">
                <a:effectLst/>
              </a:rPr>
              <a:pPr marL="0" lvl="0" indent="0">
                <a:spcBef>
                  <a:spcPct val="0"/>
                </a:spcBef>
                <a:spcAft>
                  <a:spcPct val="0"/>
                </a:spcAft>
                <a:buNone/>
              </a:pPr>
              <a:t>60</a:t>
            </a:fld>
            <a:r>
              <a:rPr lang="en-US" altLang="en-US" sz="1200">
                <a:effectLst/>
              </a:rPr>
              <a:t> years</a:t>
            </a:r>
            <a:endParaRPr lang="en-US" sz="1200"/>
          </a:p>
        </p:txBody>
      </p:sp>
      <p:sp>
        <p:nvSpPr>
          <p:cNvPr id="250" name="Text Placeholder 10">
            <a:extLst>
              <a:ext uri="{FF2B5EF4-FFF2-40B4-BE49-F238E27FC236}">
                <a16:creationId xmlns:a16="http://schemas.microsoft.com/office/drawing/2014/main" id="{115DFB91-512B-3844-A114-92FBEDCA92F2}"/>
              </a:ext>
            </a:extLst>
          </p:cNvPr>
          <p:cNvSpPr>
            <a:spLocks noGrp="1"/>
          </p:cNvSpPr>
          <p:nvPr>
            <p:custDataLst>
              <p:tags r:id="rId31"/>
            </p:custDataLst>
          </p:nvPr>
        </p:nvSpPr>
        <p:spPr bwMode="auto">
          <a:xfrm>
            <a:off x="6080125" y="2854325"/>
            <a:ext cx="5826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F5008989-C550-45B0-92DF-92716E988822}" type="datetime'''''''7''''''''''''0'''''''''">
              <a:rPr lang="en-US" altLang="en-US" sz="1200" smtClean="0">
                <a:effectLst/>
              </a:rPr>
              <a:pPr marL="0" lvl="0" indent="0">
                <a:spcBef>
                  <a:spcPct val="0"/>
                </a:spcBef>
                <a:spcAft>
                  <a:spcPct val="0"/>
                </a:spcAft>
                <a:buNone/>
              </a:pPr>
              <a:t>70</a:t>
            </a:fld>
            <a:r>
              <a:rPr lang="en-US" altLang="en-US" sz="1200">
                <a:effectLst/>
              </a:rPr>
              <a:t> years</a:t>
            </a:r>
            <a:endParaRPr lang="en-US" sz="1200"/>
          </a:p>
        </p:txBody>
      </p:sp>
      <p:sp>
        <p:nvSpPr>
          <p:cNvPr id="249" name="Text Placeholder 10">
            <a:extLst>
              <a:ext uri="{FF2B5EF4-FFF2-40B4-BE49-F238E27FC236}">
                <a16:creationId xmlns:a16="http://schemas.microsoft.com/office/drawing/2014/main" id="{115DFB91-512B-3844-A114-92FBEDCA92F2}"/>
              </a:ext>
            </a:extLst>
          </p:cNvPr>
          <p:cNvSpPr>
            <a:spLocks noGrp="1"/>
          </p:cNvSpPr>
          <p:nvPr>
            <p:custDataLst>
              <p:tags r:id="rId32"/>
            </p:custDataLst>
          </p:nvPr>
        </p:nvSpPr>
        <p:spPr bwMode="auto">
          <a:xfrm>
            <a:off x="6080125" y="3087688"/>
            <a:ext cx="5826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48069756-7BF9-4D90-B4CD-A856BB093384}" type="datetime'''''''''''''''8''''''''''''''''0'''''''''''''''">
              <a:rPr lang="en-US" altLang="en-US" sz="1200" smtClean="0">
                <a:effectLst/>
              </a:rPr>
              <a:pPr marL="0" lvl="0" indent="0">
                <a:spcBef>
                  <a:spcPct val="0"/>
                </a:spcBef>
                <a:spcAft>
                  <a:spcPct val="0"/>
                </a:spcAft>
                <a:buNone/>
              </a:pPr>
              <a:t>80</a:t>
            </a:fld>
            <a:r>
              <a:rPr lang="en-US" altLang="en-US" sz="1200">
                <a:effectLst/>
              </a:rPr>
              <a:t> years</a:t>
            </a:r>
            <a:endParaRPr lang="en-US" sz="1200"/>
          </a:p>
        </p:txBody>
      </p:sp>
      <p:sp>
        <p:nvSpPr>
          <p:cNvPr id="424" name="TextBox 423">
            <a:extLst>
              <a:ext uri="{FF2B5EF4-FFF2-40B4-BE49-F238E27FC236}">
                <a16:creationId xmlns:a16="http://schemas.microsoft.com/office/drawing/2014/main" id="{678BA26C-DE19-CE8B-6B3B-4C3C15B1F153}"/>
              </a:ext>
            </a:extLst>
          </p:cNvPr>
          <p:cNvSpPr txBox="1"/>
          <p:nvPr/>
        </p:nvSpPr>
        <p:spPr bwMode="gray">
          <a:xfrm>
            <a:off x="5824538" y="1910515"/>
            <a:ext cx="633413" cy="276999"/>
          </a:xfrm>
          <a:prstGeom prst="rect">
            <a:avLst/>
          </a:prstGeom>
          <a:noFill/>
        </p:spPr>
        <p:txBody>
          <a:bodyPr wrap="none" lIns="0" tIns="0" rIns="0" bIns="91440" rtlCol="0">
            <a:spAutoFit/>
          </a:bodyPr>
          <a:lstStyle/>
          <a:p>
            <a:pPr marL="0" indent="0" algn="l">
              <a:spcBef>
                <a:spcPts val="600"/>
              </a:spcBef>
              <a:spcAft>
                <a:spcPts val="600"/>
              </a:spcAft>
              <a:buNone/>
            </a:pPr>
            <a:r>
              <a:rPr lang="en-US" sz="1200" b="1"/>
              <a:t>Lifespan</a:t>
            </a:r>
          </a:p>
        </p:txBody>
      </p:sp>
      <p:sp>
        <p:nvSpPr>
          <p:cNvPr id="444" name="TextBox 443">
            <a:extLst>
              <a:ext uri="{FF2B5EF4-FFF2-40B4-BE49-F238E27FC236}">
                <a16:creationId xmlns:a16="http://schemas.microsoft.com/office/drawing/2014/main" id="{AC730494-9D74-8822-CFF8-42C6033CA989}"/>
              </a:ext>
            </a:extLst>
          </p:cNvPr>
          <p:cNvSpPr txBox="1"/>
          <p:nvPr/>
        </p:nvSpPr>
        <p:spPr bwMode="gray">
          <a:xfrm>
            <a:off x="1013383" y="3074066"/>
            <a:ext cx="556243" cy="276999"/>
          </a:xfrm>
          <a:prstGeom prst="rect">
            <a:avLst/>
          </a:prstGeom>
          <a:noFill/>
        </p:spPr>
        <p:txBody>
          <a:bodyPr wrap="none" lIns="0" tIns="0" rIns="0" bIns="91440" rtlCol="0">
            <a:spAutoFit/>
          </a:bodyPr>
          <a:lstStyle/>
          <a:p>
            <a:pPr marL="0" indent="0" algn="l">
              <a:spcBef>
                <a:spcPts val="600"/>
              </a:spcBef>
              <a:spcAft>
                <a:spcPts val="600"/>
              </a:spcAft>
              <a:buNone/>
            </a:pPr>
            <a:r>
              <a:rPr lang="en-US" sz="1200" b="1"/>
              <a:t>31 PWh</a:t>
            </a:r>
          </a:p>
        </p:txBody>
      </p:sp>
      <p:sp>
        <p:nvSpPr>
          <p:cNvPr id="445" name="TextBox 444">
            <a:extLst>
              <a:ext uri="{FF2B5EF4-FFF2-40B4-BE49-F238E27FC236}">
                <a16:creationId xmlns:a16="http://schemas.microsoft.com/office/drawing/2014/main" id="{833EDBC6-D3DD-D8DF-FC5D-FA7806111C71}"/>
              </a:ext>
            </a:extLst>
          </p:cNvPr>
          <p:cNvSpPr txBox="1"/>
          <p:nvPr/>
        </p:nvSpPr>
        <p:spPr bwMode="gray">
          <a:xfrm>
            <a:off x="1818339" y="3074066"/>
            <a:ext cx="556243" cy="276999"/>
          </a:xfrm>
          <a:prstGeom prst="rect">
            <a:avLst/>
          </a:prstGeom>
          <a:noFill/>
        </p:spPr>
        <p:txBody>
          <a:bodyPr wrap="none" lIns="0" tIns="0" rIns="0" bIns="91440" rtlCol="0">
            <a:spAutoFit/>
          </a:bodyPr>
          <a:lstStyle/>
          <a:p>
            <a:pPr marL="0" indent="0" algn="l">
              <a:spcBef>
                <a:spcPts val="600"/>
              </a:spcBef>
              <a:spcAft>
                <a:spcPts val="600"/>
              </a:spcAft>
              <a:buNone/>
            </a:pPr>
            <a:r>
              <a:rPr lang="en-US" sz="1200" b="1"/>
              <a:t>24 PWh</a:t>
            </a:r>
          </a:p>
        </p:txBody>
      </p:sp>
      <p:sp>
        <p:nvSpPr>
          <p:cNvPr id="446" name="TextBox 445">
            <a:extLst>
              <a:ext uri="{FF2B5EF4-FFF2-40B4-BE49-F238E27FC236}">
                <a16:creationId xmlns:a16="http://schemas.microsoft.com/office/drawing/2014/main" id="{514C9A41-4611-367A-85D6-C517A25508FC}"/>
              </a:ext>
            </a:extLst>
          </p:cNvPr>
          <p:cNvSpPr txBox="1"/>
          <p:nvPr/>
        </p:nvSpPr>
        <p:spPr bwMode="gray">
          <a:xfrm>
            <a:off x="2623295" y="3074066"/>
            <a:ext cx="556243" cy="276999"/>
          </a:xfrm>
          <a:prstGeom prst="rect">
            <a:avLst/>
          </a:prstGeom>
          <a:noFill/>
        </p:spPr>
        <p:txBody>
          <a:bodyPr wrap="none" lIns="0" tIns="0" rIns="0" bIns="91440" rtlCol="0">
            <a:spAutoFit/>
          </a:bodyPr>
          <a:lstStyle/>
          <a:p>
            <a:pPr marL="0" indent="0" algn="l">
              <a:spcBef>
                <a:spcPts val="600"/>
              </a:spcBef>
              <a:spcAft>
                <a:spcPts val="600"/>
              </a:spcAft>
              <a:buNone/>
            </a:pPr>
            <a:r>
              <a:rPr lang="en-US" sz="1200" b="1"/>
              <a:t>28 PWh</a:t>
            </a:r>
          </a:p>
        </p:txBody>
      </p:sp>
      <p:sp>
        <p:nvSpPr>
          <p:cNvPr id="447" name="TextBox 446">
            <a:extLst>
              <a:ext uri="{FF2B5EF4-FFF2-40B4-BE49-F238E27FC236}">
                <a16:creationId xmlns:a16="http://schemas.microsoft.com/office/drawing/2014/main" id="{56906565-B013-55B8-C7BD-CA271BB98F64}"/>
              </a:ext>
            </a:extLst>
          </p:cNvPr>
          <p:cNvSpPr txBox="1"/>
          <p:nvPr/>
        </p:nvSpPr>
        <p:spPr bwMode="gray">
          <a:xfrm>
            <a:off x="3428252" y="3074066"/>
            <a:ext cx="556243" cy="276999"/>
          </a:xfrm>
          <a:prstGeom prst="rect">
            <a:avLst/>
          </a:prstGeom>
          <a:noFill/>
        </p:spPr>
        <p:txBody>
          <a:bodyPr wrap="none" lIns="0" tIns="0" rIns="0" bIns="91440" rtlCol="0">
            <a:spAutoFit/>
          </a:bodyPr>
          <a:lstStyle/>
          <a:p>
            <a:pPr marL="0" indent="0" algn="l">
              <a:spcBef>
                <a:spcPts val="600"/>
              </a:spcBef>
              <a:spcAft>
                <a:spcPts val="600"/>
              </a:spcAft>
              <a:buNone/>
            </a:pPr>
            <a:r>
              <a:rPr lang="en-US" sz="1200" b="1">
                <a:solidFill>
                  <a:srgbClr val="FFFFFF"/>
                </a:solidFill>
              </a:rPr>
              <a:t>28 PWh</a:t>
            </a:r>
          </a:p>
        </p:txBody>
      </p:sp>
      <p:sp>
        <p:nvSpPr>
          <p:cNvPr id="460" name="Speech Bubble: Rectangle 459">
            <a:extLst>
              <a:ext uri="{FF2B5EF4-FFF2-40B4-BE49-F238E27FC236}">
                <a16:creationId xmlns:a16="http://schemas.microsoft.com/office/drawing/2014/main" id="{FEB24699-0DDF-462F-638F-14696344295F}"/>
              </a:ext>
            </a:extLst>
          </p:cNvPr>
          <p:cNvSpPr/>
          <p:nvPr/>
        </p:nvSpPr>
        <p:spPr bwMode="gray">
          <a:xfrm>
            <a:off x="1285693" y="1647884"/>
            <a:ext cx="2543357" cy="802259"/>
          </a:xfrm>
          <a:prstGeom prst="wedgeRectCallout">
            <a:avLst>
              <a:gd name="adj1" fmla="val -62191"/>
              <a:gd name="adj2" fmla="val 29339"/>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200">
                <a:solidFill>
                  <a:schemeClr val="bg1"/>
                </a:solidFill>
              </a:rPr>
              <a:t>30% of nuclear capacity today comes from nuclear reactors at ages 40 to 60 years. Most of these are scheduled to retire in the 2030s.</a:t>
            </a:r>
          </a:p>
        </p:txBody>
      </p:sp>
      <p:sp>
        <p:nvSpPr>
          <p:cNvPr id="461" name="TextBox 8">
            <a:extLst>
              <a:ext uri="{FF2B5EF4-FFF2-40B4-BE49-F238E27FC236}">
                <a16:creationId xmlns:a16="http://schemas.microsoft.com/office/drawing/2014/main" id="{9D41ECD3-1A05-86DB-D2A9-ADF88D3A1168}"/>
              </a:ext>
            </a:extLst>
          </p:cNvPr>
          <p:cNvSpPr txBox="1"/>
          <p:nvPr/>
        </p:nvSpPr>
        <p:spPr bwMode="gray">
          <a:xfrm>
            <a:off x="7245350" y="1584586"/>
            <a:ext cx="4476495" cy="1985159"/>
          </a:xfrm>
          <a:prstGeom prst="rect">
            <a:avLst/>
          </a:prstGeom>
          <a:solidFill>
            <a:srgbClr val="E3E8EE"/>
          </a:solidFill>
        </p:spPr>
        <p:txBody>
          <a:bodyPr wrap="square" lIns="137160" tIns="137160" rIns="274320" bIns="137160" rtlCol="0" anchor="t">
            <a:spAutoFit/>
          </a:bodyPr>
          <a:lstStyle/>
          <a:p>
            <a:pPr marL="0" indent="0">
              <a:spcAft>
                <a:spcPts val="600"/>
              </a:spcAft>
              <a:buNone/>
            </a:pPr>
            <a:r>
              <a:rPr lang="en-US" sz="1200" b="1"/>
              <a:t>Observations   </a:t>
            </a:r>
            <a:endParaRPr kumimoji="0" lang="en-US" sz="1200" i="0" u="none" strike="noStrike" kern="1200" cap="none" spc="0" normalizeH="0" baseline="0" noProof="0">
              <a:ln>
                <a:noFill/>
              </a:ln>
              <a:solidFill>
                <a:srgbClr val="000000"/>
              </a:solidFill>
              <a:effectLst/>
              <a:uLnTx/>
              <a:uFillTx/>
              <a:latin typeface="Arial"/>
            </a:endParaRPr>
          </a:p>
          <a:p>
            <a:pPr marL="171450" indent="-171450">
              <a:spcBef>
                <a:spcPts val="0"/>
              </a:spcBef>
              <a:spcAft>
                <a:spcPts val="400"/>
              </a:spcAft>
              <a:buFont typeface="Arial" panose="020B0604020202020204" pitchFamily="34" charset="0"/>
              <a:buChar char="•"/>
            </a:pPr>
            <a:r>
              <a:rPr lang="en-US" sz="1050"/>
              <a:t>The 130 GW nuclear capacity coming from </a:t>
            </a:r>
            <a:r>
              <a:rPr lang="en-US" sz="1050" b="1"/>
              <a:t>nuclear plants at ages over 40 years prove the feasibility of extending lifetimes, although this is uncharted terrain.</a:t>
            </a:r>
          </a:p>
          <a:p>
            <a:pPr marL="171450" indent="-171450">
              <a:spcBef>
                <a:spcPts val="0"/>
              </a:spcBef>
              <a:spcAft>
                <a:spcPts val="400"/>
              </a:spcAft>
              <a:buFont typeface="Arial" panose="020B0604020202020204" pitchFamily="34" charset="0"/>
              <a:buChar char="•"/>
            </a:pPr>
            <a:r>
              <a:rPr lang="en-US" sz="1050" b="1"/>
              <a:t>Extending plants’ lifetime is cheap and believed to be safe.</a:t>
            </a:r>
          </a:p>
          <a:p>
            <a:pPr marL="171450" indent="-171450">
              <a:spcBef>
                <a:spcPts val="0"/>
              </a:spcBef>
              <a:spcAft>
                <a:spcPts val="400"/>
              </a:spcAft>
              <a:buFont typeface="Arial" panose="020B0604020202020204" pitchFamily="34" charset="0"/>
              <a:buChar char="•"/>
            </a:pPr>
            <a:r>
              <a:rPr lang="en-US" sz="1050" b="1"/>
              <a:t>An extension of just 10 years of all existing nuclear power generates ~31,000 TWh, which saves 950 MTCO</a:t>
            </a:r>
            <a:r>
              <a:rPr lang="en-US" sz="1050" b="1" baseline="-25000"/>
              <a:t>2</a:t>
            </a:r>
            <a:r>
              <a:rPr lang="en-US" sz="1050" b="1"/>
              <a:t>e*.</a:t>
            </a:r>
          </a:p>
          <a:p>
            <a:pPr marL="171450" indent="-171450">
              <a:spcBef>
                <a:spcPts val="0"/>
              </a:spcBef>
              <a:spcAft>
                <a:spcPts val="400"/>
              </a:spcAft>
              <a:buFont typeface="Arial" panose="020B0604020202020204" pitchFamily="34" charset="0"/>
              <a:buChar char="•"/>
            </a:pPr>
            <a:r>
              <a:rPr lang="en-US" sz="1050"/>
              <a:t>This is equivalent to ~2% of annual emissions today. </a:t>
            </a:r>
            <a:r>
              <a:rPr lang="en-US" sz="1050" b="1"/>
              <a:t>Extending nuclear reactors can thus abate 0.2% of global emissions.</a:t>
            </a:r>
          </a:p>
        </p:txBody>
      </p:sp>
      <p:sp>
        <p:nvSpPr>
          <p:cNvPr id="462" name="TextBox 8">
            <a:extLst>
              <a:ext uri="{FF2B5EF4-FFF2-40B4-BE49-F238E27FC236}">
                <a16:creationId xmlns:a16="http://schemas.microsoft.com/office/drawing/2014/main" id="{838C91F8-51CE-6640-1114-D4D86F9203A8}"/>
              </a:ext>
            </a:extLst>
          </p:cNvPr>
          <p:cNvSpPr txBox="1"/>
          <p:nvPr/>
        </p:nvSpPr>
        <p:spPr bwMode="gray">
          <a:xfrm>
            <a:off x="7245349" y="4010832"/>
            <a:ext cx="4476495" cy="1500411"/>
          </a:xfrm>
          <a:prstGeom prst="rect">
            <a:avLst/>
          </a:prstGeom>
          <a:solidFill>
            <a:schemeClr val="accent4">
              <a:lumMod val="20000"/>
              <a:lumOff val="80000"/>
            </a:schemeClr>
          </a:solidFill>
        </p:spPr>
        <p:txBody>
          <a:bodyPr wrap="square" lIns="137160" tIns="137160" rIns="274320" bIns="137160" rtlCol="0" anchor="t">
            <a:spAutoFit/>
          </a:bodyPr>
          <a:lstStyle/>
          <a:p>
            <a:pPr marL="0" indent="0">
              <a:spcAft>
                <a:spcPts val="600"/>
              </a:spcAft>
              <a:buNone/>
            </a:pPr>
            <a:r>
              <a:rPr lang="en-US" sz="1200" b="1" dirty="0"/>
              <a:t>Case study: Bruce Power</a:t>
            </a:r>
          </a:p>
          <a:p>
            <a:pPr marL="285750" indent="-285750">
              <a:spcAft>
                <a:spcPts val="600"/>
              </a:spcAft>
              <a:buFont typeface="Arial" panose="020B0604020202020204" pitchFamily="34" charset="0"/>
              <a:buChar char="•"/>
            </a:pPr>
            <a:r>
              <a:rPr lang="en-US" sz="1050" dirty="0"/>
              <a:t>In 2015, Bruce Power agreed to invest in refurbishing and extending the lifetime of its nuclear fleet until 2066.</a:t>
            </a:r>
          </a:p>
          <a:p>
            <a:pPr marL="285750" indent="-285750">
              <a:spcAft>
                <a:spcPts val="600"/>
              </a:spcAft>
              <a:buFont typeface="Arial" panose="020B0604020202020204" pitchFamily="34" charset="0"/>
              <a:buChar char="•"/>
            </a:pPr>
            <a:r>
              <a:rPr lang="en-US" sz="1050" dirty="0"/>
              <a:t>This meant increasing the lifespan for 2 GW power from 40 years to 80 years.</a:t>
            </a:r>
          </a:p>
          <a:p>
            <a:pPr marL="285750" indent="-285750">
              <a:spcAft>
                <a:spcPts val="600"/>
              </a:spcAft>
              <a:buFont typeface="Arial" panose="020B0604020202020204" pitchFamily="34" charset="0"/>
              <a:buChar char="•"/>
            </a:pPr>
            <a:r>
              <a:rPr lang="en-US" sz="1050" dirty="0"/>
              <a:t>Bruce Power thereby reduces a total of 73 MTCO</a:t>
            </a:r>
            <a:r>
              <a:rPr lang="en-US" sz="1050" baseline="-25000" dirty="0"/>
              <a:t>2</a:t>
            </a:r>
            <a:r>
              <a:rPr lang="en-US" sz="1050" dirty="0"/>
              <a:t>e.</a:t>
            </a:r>
          </a:p>
        </p:txBody>
      </p:sp>
      <p:pic>
        <p:nvPicPr>
          <p:cNvPr id="3" name="Picture 2"/>
          <p:cNvPicPr>
            <a:picLocks noChangeAspect="1"/>
          </p:cNvPicPr>
          <p:nvPr/>
        </p:nvPicPr>
        <p:blipFill rotWithShape="1">
          <a:blip r:embed="rId46" cstate="screen">
            <a:extLst>
              <a:ext uri="{28A0092B-C50C-407E-A947-70E740481C1C}">
                <a14:useLocalDpi xmlns:a14="http://schemas.microsoft.com/office/drawing/2010/main"/>
              </a:ext>
            </a:extLst>
          </a:blip>
          <a:srcRect/>
          <a:stretch/>
        </p:blipFill>
        <p:spPr>
          <a:xfrm>
            <a:off x="10358279" y="4015977"/>
            <a:ext cx="1363566" cy="318280"/>
          </a:xfrm>
          <a:prstGeom prst="rect">
            <a:avLst/>
          </a:prstGeom>
        </p:spPr>
      </p:pic>
      <p:sp>
        <p:nvSpPr>
          <p:cNvPr id="7" name="Rectangle 6">
            <a:extLst>
              <a:ext uri="{FF2B5EF4-FFF2-40B4-BE49-F238E27FC236}">
                <a16:creationId xmlns:a16="http://schemas.microsoft.com/office/drawing/2014/main" id="{C7B74CAB-7941-BC54-6AA6-3EA2E314DDD3}"/>
              </a:ext>
            </a:extLst>
          </p:cNvPr>
          <p:cNvSpPr/>
          <p:nvPr/>
        </p:nvSpPr>
        <p:spPr bwMode="gray">
          <a:xfrm>
            <a:off x="0" y="0"/>
            <a:ext cx="2922494" cy="382208"/>
          </a:xfrm>
          <a:prstGeom prst="rect">
            <a:avLst/>
          </a:prstGeom>
          <a:solidFill>
            <a:schemeClr val="accent1">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a:r>
              <a:rPr lang="en-US" sz="1200" b="1">
                <a:solidFill>
                  <a:schemeClr val="tx1"/>
                </a:solidFill>
              </a:rPr>
              <a:t>Deep dive: Extending lifetime </a:t>
            </a:r>
          </a:p>
        </p:txBody>
      </p:sp>
    </p:spTree>
    <p:extLst>
      <p:ext uri="{BB962C8B-B14F-4D97-AF65-F5344CB8AC3E}">
        <p14:creationId xmlns:p14="http://schemas.microsoft.com/office/powerpoint/2010/main" val="87370351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70520A7-0155-C06B-9E4B-E30D56EE2BFA}"/>
            </a:ext>
          </a:extLst>
        </p:cNvPr>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B1B810C4-5DE3-9483-54AE-93C902141507}"/>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7" imgW="592" imgH="591" progId="TCLayout.ActiveDocument.1">
                  <p:embed/>
                </p:oleObj>
              </mc:Choice>
              <mc:Fallback>
                <p:oleObj name="think-cell Slide" r:id="rId47" imgW="592" imgH="591" progId="TCLayout.ActiveDocument.1">
                  <p:embed/>
                  <p:pic>
                    <p:nvPicPr>
                      <p:cNvPr id="7" name="think-cell data - do not delete" hidden="1">
                        <a:extLst>
                          <a:ext uri="{FF2B5EF4-FFF2-40B4-BE49-F238E27FC236}">
                            <a16:creationId xmlns:a16="http://schemas.microsoft.com/office/drawing/2014/main" id="{B1B810C4-5DE3-9483-54AE-93C902141507}"/>
                          </a:ext>
                        </a:extLst>
                      </p:cNvPr>
                      <p:cNvPicPr/>
                      <p:nvPr/>
                    </p:nvPicPr>
                    <p:blipFill>
                      <a:blip r:embed="rId48"/>
                      <a:stretch>
                        <a:fillRect/>
                      </a:stretch>
                    </p:blipFill>
                    <p:spPr>
                      <a:xfrm>
                        <a:off x="1588" y="1588"/>
                        <a:ext cx="1588" cy="1588"/>
                      </a:xfrm>
                      <a:prstGeom prst="rect">
                        <a:avLst/>
                      </a:prstGeom>
                    </p:spPr>
                  </p:pic>
                </p:oleObj>
              </mc:Fallback>
            </mc:AlternateContent>
          </a:graphicData>
        </a:graphic>
      </p:graphicFrame>
      <p:cxnSp>
        <p:nvCxnSpPr>
          <p:cNvPr id="270" name="Straight Connector 269">
            <a:extLst>
              <a:ext uri="{FF2B5EF4-FFF2-40B4-BE49-F238E27FC236}">
                <a16:creationId xmlns:a16="http://schemas.microsoft.com/office/drawing/2014/main" id="{F1C25C6D-CF5A-C7EC-C533-1D77FD93B4FD}"/>
              </a:ext>
            </a:extLst>
          </p:cNvPr>
          <p:cNvCxnSpPr>
            <a:cxnSpLocks/>
          </p:cNvCxnSpPr>
          <p:nvPr>
            <p:custDataLst>
              <p:tags r:id="rId3"/>
            </p:custDataLst>
          </p:nvPr>
        </p:nvCxnSpPr>
        <p:spPr bwMode="gray">
          <a:xfrm flipV="1">
            <a:off x="2189163" y="2759075"/>
            <a:ext cx="0" cy="1363663"/>
          </a:xfrm>
          <a:prstGeom prst="line">
            <a:avLst/>
          </a:prstGeom>
          <a:ln w="9525" cap="flat">
            <a:solidFill>
              <a:schemeClr val="bg1">
                <a:lumMod val="75000"/>
              </a:schemeClr>
            </a:solidFill>
            <a:prstDash val="lgDash"/>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25" name="TextBox 224">
            <a:extLst>
              <a:ext uri="{FF2B5EF4-FFF2-40B4-BE49-F238E27FC236}">
                <a16:creationId xmlns:a16="http://schemas.microsoft.com/office/drawing/2014/main" id="{6941536A-6C13-A75B-E6FD-6453325CA707}"/>
              </a:ext>
            </a:extLst>
          </p:cNvPr>
          <p:cNvSpPr txBox="1"/>
          <p:nvPr>
            <p:custDataLst>
              <p:tags r:id="rId4"/>
            </p:custDataLst>
          </p:nvPr>
        </p:nvSpPr>
        <p:spPr bwMode="gray">
          <a:xfrm>
            <a:off x="282575" y="3671888"/>
            <a:ext cx="2143125" cy="261938"/>
          </a:xfrm>
          <a:prstGeom prst="rect">
            <a:avLst/>
          </a:prstGeom>
          <a:noFill/>
        </p:spPr>
        <p:txBody>
          <a:bodyPr wrap="square">
            <a:spAutoFit/>
          </a:bodyPr>
          <a:lstStyle/>
          <a:p>
            <a:pPr algn="ctr"/>
            <a:r>
              <a:rPr lang="en-US" sz="1100" b="1">
                <a:solidFill>
                  <a:schemeClr val="tx1"/>
                </a:solidFill>
              </a:rPr>
              <a:t>Operating plant </a:t>
            </a:r>
          </a:p>
        </p:txBody>
      </p:sp>
      <p:sp>
        <p:nvSpPr>
          <p:cNvPr id="6" name="Title 5">
            <a:extLst>
              <a:ext uri="{FF2B5EF4-FFF2-40B4-BE49-F238E27FC236}">
                <a16:creationId xmlns:a16="http://schemas.microsoft.com/office/drawing/2014/main" id="{07C7491F-D867-C171-ED35-0986224A4AA5}"/>
              </a:ext>
            </a:extLst>
          </p:cNvPr>
          <p:cNvSpPr>
            <a:spLocks noGrp="1"/>
          </p:cNvSpPr>
          <p:nvPr>
            <p:ph type="title"/>
          </p:nvPr>
        </p:nvSpPr>
        <p:spPr>
          <a:xfrm>
            <a:off x="205642" y="530485"/>
            <a:ext cx="12179637" cy="1357669"/>
          </a:xfrm>
        </p:spPr>
        <p:txBody>
          <a:bodyPr vert="horz">
            <a:noAutofit/>
          </a:bodyPr>
          <a:lstStyle/>
          <a:p>
            <a:r>
              <a:rPr lang="en-US"/>
              <a:t>Palisades restart driven by state-level support for nuclear and workforce advances, but technical and regulatory barriers remain</a:t>
            </a:r>
          </a:p>
        </p:txBody>
      </p:sp>
      <p:sp>
        <p:nvSpPr>
          <p:cNvPr id="2" name="btfpNotesBox368131">
            <a:hlinkClick r:id="rId49"/>
            <a:extLst>
              <a:ext uri="{FF2B5EF4-FFF2-40B4-BE49-F238E27FC236}">
                <a16:creationId xmlns:a16="http://schemas.microsoft.com/office/drawing/2014/main" id="{F5D7037C-C536-6D74-4D49-E57DC2CE6D60}"/>
              </a:ext>
            </a:extLst>
          </p:cNvPr>
          <p:cNvSpPr txBox="1"/>
          <p:nvPr>
            <p:custDataLst>
              <p:tags r:id="rId5"/>
            </p:custDataLst>
          </p:nvPr>
        </p:nvSpPr>
        <p:spPr bwMode="gray">
          <a:xfrm>
            <a:off x="320675" y="6312694"/>
            <a:ext cx="9076268" cy="492443"/>
          </a:xfrm>
          <a:prstGeom prst="rect">
            <a:avLst/>
          </a:prstGeom>
          <a:noFill/>
        </p:spPr>
        <p:txBody>
          <a:bodyPr vert="horz" wrap="square" lIns="0" tIns="0" rIns="0" bIns="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Holtec</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err="1">
                <a:ln>
                  <a:noFill/>
                </a:ln>
                <a:solidFill>
                  <a:srgbClr val="000000"/>
                </a:solidFill>
                <a:effectLst/>
                <a:uLnTx/>
                <a:uFillTx/>
                <a:latin typeface="Arial"/>
                <a:hlinkClick r:id="rId50"/>
              </a:rPr>
              <a:t>Holtec</a:t>
            </a:r>
            <a:r>
              <a:rPr kumimoji="0" lang="en-US" sz="800" b="0" i="0" u="none" strike="noStrike" kern="1200" cap="none" spc="0" normalizeH="0" baseline="0" noProof="0" dirty="0">
                <a:ln>
                  <a:noFill/>
                </a:ln>
                <a:solidFill>
                  <a:srgbClr val="000000"/>
                </a:solidFill>
                <a:effectLst/>
                <a:uLnTx/>
                <a:uFillTx/>
                <a:latin typeface="Arial"/>
                <a:hlinkClick r:id="rId50"/>
              </a:rPr>
              <a:t> and Wolverine ink </a:t>
            </a:r>
            <a:r>
              <a:rPr lang="en-US" sz="800" dirty="0">
                <a:solidFill>
                  <a:srgbClr val="000000"/>
                </a:solidFill>
                <a:latin typeface="Arial"/>
                <a:hlinkClick r:id="rId50"/>
              </a:rPr>
              <a:t>h</a:t>
            </a:r>
            <a:r>
              <a:rPr kumimoji="0" lang="en-US" sz="800" b="0" i="0" u="none" strike="noStrike" kern="1200" cap="none" spc="0" normalizeH="0" baseline="0" noProof="0" dirty="0" err="1">
                <a:ln>
                  <a:noFill/>
                </a:ln>
                <a:solidFill>
                  <a:srgbClr val="000000"/>
                </a:solidFill>
                <a:effectLst/>
                <a:uLnTx/>
                <a:uFillTx/>
                <a:latin typeface="Arial"/>
                <a:hlinkClick r:id="rId50"/>
              </a:rPr>
              <a:t>istoric</a:t>
            </a:r>
            <a:r>
              <a:rPr kumimoji="0" lang="en-US" sz="800" b="0" i="0" u="none" strike="noStrike" kern="1200" cap="none" spc="0" normalizeH="0" baseline="0" noProof="0" dirty="0">
                <a:ln>
                  <a:noFill/>
                </a:ln>
                <a:solidFill>
                  <a:srgbClr val="000000"/>
                </a:solidFill>
                <a:effectLst/>
                <a:uLnTx/>
                <a:uFillTx/>
                <a:latin typeface="Arial"/>
                <a:hlinkClick r:id="rId50"/>
              </a:rPr>
              <a:t> PPA </a:t>
            </a:r>
            <a:r>
              <a:rPr kumimoji="0" lang="en-US" sz="800" b="0" i="0" u="none" strike="noStrike" kern="1200" cap="none" spc="0" normalizeH="0" baseline="0" noProof="0" dirty="0">
                <a:ln>
                  <a:noFill/>
                </a:ln>
                <a:solidFill>
                  <a:srgbClr val="000000"/>
                </a:solidFill>
                <a:effectLst/>
                <a:uLnTx/>
                <a:uFillTx/>
                <a:latin typeface="Arial"/>
                <a:ea typeface="+mn-ea"/>
                <a:cs typeface="+mn-cs"/>
              </a:rPr>
              <a:t>(2023);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Holtec</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51"/>
              </a:rPr>
              <a:t>Palisades restart program – now in the inspections and maintenance phase </a:t>
            </a:r>
            <a:r>
              <a:rPr kumimoji="0" lang="en-US" sz="800" b="0" i="0" u="none" strike="noStrike" kern="1200" cap="none" spc="0" normalizeH="0" baseline="0" noProof="0" dirty="0">
                <a:ln>
                  <a:noFill/>
                </a:ln>
                <a:solidFill>
                  <a:srgbClr val="000000"/>
                </a:solidFill>
                <a:effectLst/>
                <a:uLnTx/>
                <a:uFillTx/>
                <a:latin typeface="Arial"/>
                <a:ea typeface="+mn-ea"/>
                <a:cs typeface="+mn-cs"/>
              </a:rPr>
              <a:t>(2024);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Holtec</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52"/>
              </a:rPr>
              <a:t>Palisades cooling system upgraded </a:t>
            </a:r>
            <a:r>
              <a:rPr kumimoji="0" lang="en-US" sz="800" b="0" i="0" u="none" strike="noStrike" kern="1200" cap="none" spc="0" normalizeH="0" baseline="0" noProof="0" dirty="0">
                <a:ln>
                  <a:noFill/>
                </a:ln>
                <a:solidFill>
                  <a:srgbClr val="000000"/>
                </a:solidFill>
                <a:effectLst/>
                <a:uLnTx/>
                <a:uFillTx/>
                <a:latin typeface="Arial"/>
                <a:ea typeface="+mn-ea"/>
                <a:cs typeface="+mn-cs"/>
              </a:rPr>
              <a:t>(2024);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Holtec</a:t>
            </a:r>
            <a:r>
              <a:rPr lang="en-US" sz="800" dirty="0">
                <a:solidFill>
                  <a:srgbClr val="000000"/>
                </a:solidFill>
                <a:latin typeface="Arial"/>
              </a:rPr>
              <a:t>,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53"/>
              </a:rPr>
              <a:t>Historic repowering of Michigan’s Palisades, </a:t>
            </a:r>
            <a:r>
              <a:rPr kumimoji="0" lang="en-US" sz="800" b="0" i="0" u="none" strike="noStrike" kern="1200" cap="none" spc="0" normalizeH="0" baseline="0" noProof="0" dirty="0" err="1">
                <a:ln>
                  <a:noFill/>
                </a:ln>
                <a:solidFill>
                  <a:srgbClr val="000000"/>
                </a:solidFill>
                <a:effectLst/>
                <a:uLnTx/>
                <a:uFillTx/>
                <a:latin typeface="Arial"/>
                <a:ea typeface="+mn-ea"/>
                <a:cs typeface="+mn-cs"/>
                <a:hlinkClick r:id="rId53"/>
              </a:rPr>
              <a:t>Holtec</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53"/>
              </a:rPr>
              <a:t> obtains up to 1.52B in conditional loan commitment from the DOE</a:t>
            </a:r>
            <a:r>
              <a:rPr kumimoji="0" lang="en-US" sz="800" b="0" i="0" u="none" strike="noStrike" kern="1200" cap="none" spc="0" normalizeH="0" baseline="0" noProof="0" dirty="0">
                <a:ln>
                  <a:noFill/>
                </a:ln>
                <a:solidFill>
                  <a:srgbClr val="000000"/>
                </a:solidFill>
                <a:effectLst/>
                <a:uLnTx/>
                <a:uFillTx/>
                <a:latin typeface="Arial"/>
                <a:ea typeface="+mn-ea"/>
                <a:cs typeface="+mn-cs"/>
              </a:rPr>
              <a:t> (2024);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Holtec</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err="1">
                <a:ln>
                  <a:noFill/>
                </a:ln>
                <a:solidFill>
                  <a:srgbClr val="000000"/>
                </a:solidFill>
                <a:effectLst/>
                <a:uLnTx/>
                <a:uFillTx/>
                <a:latin typeface="Arial"/>
                <a:ea typeface="+mn-ea"/>
                <a:cs typeface="+mn-cs"/>
                <a:hlinkClick r:id="rId54"/>
              </a:rPr>
              <a:t>Holtec</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54"/>
              </a:rPr>
              <a:t> closes $1.52B DOE loan to restart Palisades</a:t>
            </a:r>
            <a:r>
              <a:rPr kumimoji="0" lang="en-US" sz="800" b="0" i="0" u="none" strike="noStrike" kern="1200" cap="none" spc="0" normalizeH="0" baseline="0" noProof="0" dirty="0">
                <a:ln>
                  <a:noFill/>
                </a:ln>
                <a:solidFill>
                  <a:srgbClr val="000000"/>
                </a:solidFill>
                <a:effectLst/>
                <a:uLnTx/>
                <a:uFillTx/>
                <a:latin typeface="Arial"/>
                <a:ea typeface="+mn-ea"/>
                <a:cs typeface="+mn-cs"/>
              </a:rPr>
              <a:t> (2024); DSIRE,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55"/>
              </a:rPr>
              <a:t>NC Clean Energy technology center, Renewable Energy standard </a:t>
            </a:r>
            <a:r>
              <a:rPr kumimoji="0" lang="en-US" sz="800" b="0" i="0" u="none" strike="noStrike" kern="1200" cap="none" spc="0" normalizeH="0" baseline="0" noProof="0" dirty="0">
                <a:ln>
                  <a:noFill/>
                </a:ln>
                <a:solidFill>
                  <a:srgbClr val="000000"/>
                </a:solidFill>
                <a:effectLst/>
                <a:uLnTx/>
                <a:uFillTx/>
                <a:latin typeface="Arial"/>
                <a:ea typeface="+mn-ea"/>
                <a:cs typeface="+mn-cs"/>
              </a:rPr>
              <a:t>(2024).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Brenda Rain, Isabel </a:t>
            </a:r>
            <a:r>
              <a:rPr lang="en-US" sz="800" dirty="0" err="1">
                <a:solidFill>
                  <a:srgbClr val="000000"/>
                </a:solidFill>
                <a:latin typeface="Arial"/>
              </a:rPr>
              <a:t>Hoyos</a:t>
            </a:r>
            <a:r>
              <a:rPr lang="en-US" sz="800" dirty="0">
                <a:solidFill>
                  <a:srgbClr val="000000"/>
                </a:solidFill>
                <a:latin typeface="Arial"/>
              </a:rPr>
              <a: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Hyae</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err="1">
                <a:ln>
                  <a:noFill/>
                </a:ln>
                <a:solidFill>
                  <a:srgbClr val="000000"/>
                </a:solidFill>
                <a:effectLst/>
                <a:uLnTx/>
                <a:uFillTx/>
                <a:latin typeface="Arial"/>
                <a:ea typeface="+mn-ea"/>
                <a:cs typeface="+mn-cs"/>
              </a:rPr>
              <a:t>Ryung</a:t>
            </a:r>
            <a:r>
              <a:rPr kumimoji="0" lang="en-US" sz="800" b="0" i="0" u="none" strike="noStrike" kern="1200" cap="none" spc="0" normalizeH="0" baseline="0" noProof="0" dirty="0">
                <a:ln>
                  <a:noFill/>
                </a:ln>
                <a:solidFill>
                  <a:srgbClr val="000000"/>
                </a:solidFill>
                <a:effectLst/>
                <a:uLnTx/>
                <a:uFillTx/>
                <a:latin typeface="Arial"/>
                <a:ea typeface="+mn-ea"/>
                <a:cs typeface="+mn-cs"/>
              </a:rPr>
              <a:t> Kim, 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56"/>
              </a:rPr>
              <a:t>Gernot Wagner</a:t>
            </a:r>
            <a:r>
              <a:rPr kumimoji="0" lang="en-US" sz="800" b="0" i="0" u="none" strike="noStrike" kern="1200" cap="none" spc="0" normalizeH="0" baseline="0" noProof="0" dirty="0">
                <a:ln>
                  <a:noFill/>
                </a:ln>
                <a:solidFill>
                  <a:srgbClr val="000000"/>
                </a:solidFill>
                <a:effectLst/>
                <a:uLnTx/>
                <a:uFillTx/>
                <a:latin typeface="Arial"/>
                <a:ea typeface="+mn-ea"/>
                <a:cs typeface="+mn-cs"/>
              </a:rPr>
              <a:t>. Share with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57"/>
              </a:rPr>
              <a:t>attribution</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u="none" strike="noStrike" kern="1200" cap="none" spc="0" normalizeH="0" baseline="0" noProof="0" dirty="0">
                <a:ln>
                  <a:noFill/>
                </a:ln>
                <a:solidFill>
                  <a:srgbClr val="000000"/>
                </a:solidFill>
                <a:effectLst/>
                <a:uLnTx/>
                <a:uFillTx/>
                <a:latin typeface="Arial"/>
                <a:ea typeface="+mn-ea"/>
                <a:cs typeface="+mn-cs"/>
              </a:rPr>
              <a:t>et al., </a:t>
            </a:r>
            <a:r>
              <a:rPr kumimoji="0" lang="en-US" sz="800" b="0" i="0" u="none" strike="noStrike" kern="1200" cap="none" spc="0" normalizeH="0" baseline="0" noProof="0" dirty="0">
                <a:ln>
                  <a:noFill/>
                </a:ln>
                <a:solidFill>
                  <a:srgbClr val="000000"/>
                </a:solidFill>
                <a:effectLst/>
                <a:uLnTx/>
                <a:uFillTx/>
                <a:latin typeface="Arial"/>
                <a:ea typeface="+mn-ea"/>
                <a:cs typeface="+mn-cs"/>
              </a:rPr>
              <a:t>"Reenergizing Nuclear" (23 September 2025).</a:t>
            </a:r>
          </a:p>
        </p:txBody>
      </p:sp>
      <p:sp>
        <p:nvSpPr>
          <p:cNvPr id="3" name="Rectangle 2">
            <a:extLst>
              <a:ext uri="{FF2B5EF4-FFF2-40B4-BE49-F238E27FC236}">
                <a16:creationId xmlns:a16="http://schemas.microsoft.com/office/drawing/2014/main" id="{A6E8BCB1-04D6-CB9A-3F4D-22985C1EB757}"/>
              </a:ext>
            </a:extLst>
          </p:cNvPr>
          <p:cNvSpPr/>
          <p:nvPr/>
        </p:nvSpPr>
        <p:spPr bwMode="gray">
          <a:xfrm>
            <a:off x="0" y="0"/>
            <a:ext cx="2926080" cy="382208"/>
          </a:xfrm>
          <a:prstGeom prst="rect">
            <a:avLst/>
          </a:prstGeom>
          <a:solidFill>
            <a:schemeClr val="accent1">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1" dirty="0">
                <a:solidFill>
                  <a:schemeClr val="tx1"/>
                </a:solidFill>
              </a:rPr>
              <a:t>Case study: Palisades, Michigan (U.S.)</a:t>
            </a:r>
          </a:p>
        </p:txBody>
      </p:sp>
      <p:sp>
        <p:nvSpPr>
          <p:cNvPr id="8" name="Rectangle 7">
            <a:extLst>
              <a:ext uri="{FF2B5EF4-FFF2-40B4-BE49-F238E27FC236}">
                <a16:creationId xmlns:a16="http://schemas.microsoft.com/office/drawing/2014/main" id="{7EB48ECA-AFE3-1EC7-806C-6C970E37DF2A}"/>
              </a:ext>
            </a:extLst>
          </p:cNvPr>
          <p:cNvSpPr/>
          <p:nvPr>
            <p:custDataLst>
              <p:tags r:id="rId6"/>
            </p:custDataLst>
          </p:nvPr>
        </p:nvSpPr>
        <p:spPr bwMode="gray">
          <a:xfrm>
            <a:off x="3089275" y="2879725"/>
            <a:ext cx="2212975" cy="333375"/>
          </a:xfrm>
          <a:prstGeom prst="rect">
            <a:avLst/>
          </a:prstGeom>
          <a:solidFill>
            <a:schemeClr val="accent2">
              <a:lumMod val="10000"/>
              <a:lumOff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171450" indent="-171450">
              <a:buFont typeface="Arial" panose="020B0604020202020204" pitchFamily="34" charset="0"/>
              <a:buChar char="•"/>
            </a:pPr>
            <a:r>
              <a:rPr lang="en-US" sz="900">
                <a:solidFill>
                  <a:schemeClr val="tx1"/>
                </a:solidFill>
              </a:rPr>
              <a:t>Filed submission to NRC to reauthorize plant operation</a:t>
            </a:r>
          </a:p>
        </p:txBody>
      </p:sp>
      <p:sp>
        <p:nvSpPr>
          <p:cNvPr id="11" name="Rectangle 10">
            <a:extLst>
              <a:ext uri="{FF2B5EF4-FFF2-40B4-BE49-F238E27FC236}">
                <a16:creationId xmlns:a16="http://schemas.microsoft.com/office/drawing/2014/main" id="{B6539B84-51C2-EED0-27F1-C1E768D5A301}"/>
              </a:ext>
            </a:extLst>
          </p:cNvPr>
          <p:cNvSpPr/>
          <p:nvPr>
            <p:custDataLst>
              <p:tags r:id="rId7"/>
            </p:custDataLst>
          </p:nvPr>
        </p:nvSpPr>
        <p:spPr bwMode="gray">
          <a:xfrm>
            <a:off x="3089275" y="3592513"/>
            <a:ext cx="2214563" cy="587375"/>
          </a:xfrm>
          <a:prstGeom prst="rect">
            <a:avLst/>
          </a:prstGeom>
          <a:solidFill>
            <a:schemeClr val="accent2">
              <a:lumMod val="10000"/>
              <a:lumOff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171450" indent="-171450">
              <a:buFont typeface="Arial" panose="020B0604020202020204" pitchFamily="34" charset="0"/>
              <a:buChar char="•"/>
            </a:pPr>
            <a:r>
              <a:rPr lang="en-US" sz="900">
                <a:solidFill>
                  <a:schemeClr val="tx1"/>
                </a:solidFill>
              </a:rPr>
              <a:t>Submitted application to DOE’s LPO for federal funding</a:t>
            </a:r>
          </a:p>
          <a:p>
            <a:pPr marL="171450" indent="-171450">
              <a:buFont typeface="Arial" panose="020B0604020202020204" pitchFamily="34" charset="0"/>
              <a:buChar char="•"/>
            </a:pPr>
            <a:r>
              <a:rPr lang="en-US" sz="900">
                <a:solidFill>
                  <a:schemeClr val="tx1"/>
                </a:solidFill>
              </a:rPr>
              <a:t>Received approval of federal loan to be delivered in 2024 ($150M)</a:t>
            </a:r>
          </a:p>
          <a:p>
            <a:pPr marL="171450" indent="-171450">
              <a:buFont typeface="Arial" panose="020B0604020202020204" pitchFamily="34" charset="0"/>
              <a:buChar char="•"/>
            </a:pPr>
            <a:endParaRPr lang="en-US" sz="900">
              <a:solidFill>
                <a:schemeClr val="tx1"/>
              </a:solidFill>
            </a:endParaRPr>
          </a:p>
        </p:txBody>
      </p:sp>
      <p:sp>
        <p:nvSpPr>
          <p:cNvPr id="15" name="Rectangle 14">
            <a:extLst>
              <a:ext uri="{FF2B5EF4-FFF2-40B4-BE49-F238E27FC236}">
                <a16:creationId xmlns:a16="http://schemas.microsoft.com/office/drawing/2014/main" id="{363DFDAB-2865-A05C-9B8A-B4B3D61DDA4E}"/>
              </a:ext>
            </a:extLst>
          </p:cNvPr>
          <p:cNvSpPr/>
          <p:nvPr>
            <p:custDataLst>
              <p:tags r:id="rId8"/>
            </p:custDataLst>
          </p:nvPr>
        </p:nvSpPr>
        <p:spPr bwMode="gray">
          <a:xfrm>
            <a:off x="8370888" y="2946400"/>
            <a:ext cx="3267075" cy="363538"/>
          </a:xfrm>
          <a:prstGeom prst="rect">
            <a:avLst/>
          </a:prstGeom>
          <a:solidFill>
            <a:schemeClr val="accent6">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171450" indent="-171450">
              <a:buFont typeface="Arial" panose="020B0604020202020204" pitchFamily="34" charset="0"/>
              <a:buChar char="•"/>
            </a:pPr>
            <a:r>
              <a:rPr lang="en-US" sz="900">
                <a:solidFill>
                  <a:schemeClr val="tx1"/>
                </a:solidFill>
              </a:rPr>
              <a:t>Received accreditation for its Maintenance and Technical Training Program </a:t>
            </a:r>
          </a:p>
        </p:txBody>
      </p:sp>
      <p:sp>
        <p:nvSpPr>
          <p:cNvPr id="19" name="Rectangle 18">
            <a:extLst>
              <a:ext uri="{FF2B5EF4-FFF2-40B4-BE49-F238E27FC236}">
                <a16:creationId xmlns:a16="http://schemas.microsoft.com/office/drawing/2014/main" id="{4B6C650E-DF44-D6C0-27FD-7237C39DAEEE}"/>
              </a:ext>
            </a:extLst>
          </p:cNvPr>
          <p:cNvSpPr/>
          <p:nvPr>
            <p:custDataLst>
              <p:tags r:id="rId9"/>
            </p:custDataLst>
          </p:nvPr>
        </p:nvSpPr>
        <p:spPr bwMode="gray">
          <a:xfrm>
            <a:off x="5672138" y="2824163"/>
            <a:ext cx="2281238" cy="877888"/>
          </a:xfrm>
          <a:prstGeom prst="rect">
            <a:avLst/>
          </a:prstGeom>
          <a:solidFill>
            <a:schemeClr val="accent3">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171450" indent="-171450">
              <a:buFont typeface="Arial" panose="020B0604020202020204" pitchFamily="34" charset="0"/>
              <a:buChar char="•"/>
            </a:pPr>
            <a:r>
              <a:rPr lang="en-US" sz="900">
                <a:solidFill>
                  <a:schemeClr val="tx1"/>
                </a:solidFill>
              </a:rPr>
              <a:t>Upgraded heat exchanger (cooling system)</a:t>
            </a:r>
          </a:p>
          <a:p>
            <a:pPr marL="171450" indent="-171450">
              <a:buFont typeface="Arial" panose="020B0604020202020204" pitchFamily="34" charset="0"/>
              <a:buChar char="•"/>
            </a:pPr>
            <a:r>
              <a:rPr lang="en-US" sz="900">
                <a:solidFill>
                  <a:schemeClr val="tx1"/>
                </a:solidFill>
              </a:rPr>
              <a:t>26 former Palisades operators completed their requalification, ensuring human capital is available by 2026 </a:t>
            </a:r>
          </a:p>
          <a:p>
            <a:pPr marL="171450" indent="-171450">
              <a:buFont typeface="Arial" panose="020B0604020202020204" pitchFamily="34" charset="0"/>
              <a:buChar char="•"/>
            </a:pPr>
            <a:r>
              <a:rPr lang="en-US" sz="900">
                <a:solidFill>
                  <a:schemeClr val="tx1"/>
                </a:solidFill>
              </a:rPr>
              <a:t>Started initial training accreditation</a:t>
            </a:r>
          </a:p>
          <a:p>
            <a:pPr marL="171450" indent="-171450">
              <a:buFont typeface="Arial" panose="020B0604020202020204" pitchFamily="34" charset="0"/>
              <a:buChar char="•"/>
            </a:pPr>
            <a:endParaRPr lang="en-US" sz="900">
              <a:solidFill>
                <a:schemeClr val="tx1"/>
              </a:solidFill>
            </a:endParaRPr>
          </a:p>
        </p:txBody>
      </p:sp>
      <p:sp>
        <p:nvSpPr>
          <p:cNvPr id="20" name="Rectangle 19">
            <a:extLst>
              <a:ext uri="{FF2B5EF4-FFF2-40B4-BE49-F238E27FC236}">
                <a16:creationId xmlns:a16="http://schemas.microsoft.com/office/drawing/2014/main" id="{78835F98-262E-08FA-FC6F-4D232A9CAA6D}"/>
              </a:ext>
            </a:extLst>
          </p:cNvPr>
          <p:cNvSpPr/>
          <p:nvPr>
            <p:custDataLst>
              <p:tags r:id="rId10"/>
            </p:custDataLst>
          </p:nvPr>
        </p:nvSpPr>
        <p:spPr bwMode="gray">
          <a:xfrm>
            <a:off x="8364538" y="2587625"/>
            <a:ext cx="3265488" cy="333375"/>
          </a:xfrm>
          <a:prstGeom prst="rect">
            <a:avLst/>
          </a:prstGeom>
          <a:solidFill>
            <a:schemeClr val="accent6">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171450" indent="-171450">
              <a:buFont typeface="Arial" panose="020B0604020202020204" pitchFamily="34" charset="0"/>
              <a:buChar char="•"/>
            </a:pPr>
            <a:r>
              <a:rPr lang="en-US" sz="900">
                <a:solidFill>
                  <a:schemeClr val="tx1"/>
                </a:solidFill>
              </a:rPr>
              <a:t>Completed startup readiness assessment to ensure highest safety and operation procedures are implemented</a:t>
            </a:r>
          </a:p>
        </p:txBody>
      </p:sp>
      <p:sp>
        <p:nvSpPr>
          <p:cNvPr id="21" name="Rectangle 20">
            <a:extLst>
              <a:ext uri="{FF2B5EF4-FFF2-40B4-BE49-F238E27FC236}">
                <a16:creationId xmlns:a16="http://schemas.microsoft.com/office/drawing/2014/main" id="{B0BF9CB6-EE98-E41B-C25B-DD5CB1FD2F4E}"/>
              </a:ext>
            </a:extLst>
          </p:cNvPr>
          <p:cNvSpPr/>
          <p:nvPr>
            <p:custDataLst>
              <p:tags r:id="rId11"/>
            </p:custDataLst>
          </p:nvPr>
        </p:nvSpPr>
        <p:spPr bwMode="gray">
          <a:xfrm>
            <a:off x="8364538" y="2224088"/>
            <a:ext cx="3265488" cy="333375"/>
          </a:xfrm>
          <a:prstGeom prst="rect">
            <a:avLst/>
          </a:prstGeom>
          <a:solidFill>
            <a:schemeClr val="accent6">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171450" indent="-171450">
              <a:buFont typeface="Arial" panose="020B0604020202020204" pitchFamily="34" charset="0"/>
              <a:buChar char="•"/>
            </a:pPr>
            <a:r>
              <a:rPr lang="en-US" sz="900">
                <a:solidFill>
                  <a:schemeClr val="tx1"/>
                </a:solidFill>
              </a:rPr>
              <a:t>Successfully completed emergency preparedness exercises </a:t>
            </a:r>
          </a:p>
        </p:txBody>
      </p:sp>
      <p:sp>
        <p:nvSpPr>
          <p:cNvPr id="24" name="Rectangle 23">
            <a:extLst>
              <a:ext uri="{FF2B5EF4-FFF2-40B4-BE49-F238E27FC236}">
                <a16:creationId xmlns:a16="http://schemas.microsoft.com/office/drawing/2014/main" id="{3C0A4E0B-A11B-A7F3-33FF-D2C2F095DD78}"/>
              </a:ext>
            </a:extLst>
          </p:cNvPr>
          <p:cNvSpPr/>
          <p:nvPr>
            <p:custDataLst>
              <p:tags r:id="rId12"/>
            </p:custDataLst>
          </p:nvPr>
        </p:nvSpPr>
        <p:spPr bwMode="gray">
          <a:xfrm>
            <a:off x="5672138" y="3735388"/>
            <a:ext cx="2281238" cy="454025"/>
          </a:xfrm>
          <a:prstGeom prst="rect">
            <a:avLst/>
          </a:prstGeom>
          <a:solidFill>
            <a:schemeClr val="accent3">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171450" indent="-171450">
              <a:buFont typeface="Arial" panose="020B0604020202020204" pitchFamily="34" charset="0"/>
              <a:buChar char="•"/>
            </a:pPr>
            <a:r>
              <a:rPr lang="en-US" sz="900">
                <a:solidFill>
                  <a:schemeClr val="tx1"/>
                </a:solidFill>
              </a:rPr>
              <a:t>Received conditional commitment of $1.52B loan guarantee of LPO to support the plant’s resumption</a:t>
            </a:r>
          </a:p>
        </p:txBody>
      </p:sp>
      <p:sp>
        <p:nvSpPr>
          <p:cNvPr id="27" name="Rectangle 26">
            <a:extLst>
              <a:ext uri="{FF2B5EF4-FFF2-40B4-BE49-F238E27FC236}">
                <a16:creationId xmlns:a16="http://schemas.microsoft.com/office/drawing/2014/main" id="{DE09EA39-D1C6-72F4-8A9E-7FE16FB4F223}"/>
              </a:ext>
            </a:extLst>
          </p:cNvPr>
          <p:cNvSpPr/>
          <p:nvPr>
            <p:custDataLst>
              <p:tags r:id="rId13"/>
            </p:custDataLst>
          </p:nvPr>
        </p:nvSpPr>
        <p:spPr bwMode="gray">
          <a:xfrm>
            <a:off x="8364538" y="1912938"/>
            <a:ext cx="3265488" cy="284163"/>
          </a:xfrm>
          <a:prstGeom prst="rect">
            <a:avLst/>
          </a:prstGeom>
          <a:solidFill>
            <a:schemeClr val="accent6">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171450" indent="-171450">
              <a:buFont typeface="Arial" panose="020B0604020202020204" pitchFamily="34" charset="0"/>
              <a:buChar char="•"/>
            </a:pPr>
            <a:r>
              <a:rPr lang="en-US" sz="900">
                <a:solidFill>
                  <a:schemeClr val="tx1"/>
                </a:solidFill>
              </a:rPr>
              <a:t>Waiting for response about regulatory submittals </a:t>
            </a:r>
          </a:p>
        </p:txBody>
      </p:sp>
      <p:sp>
        <p:nvSpPr>
          <p:cNvPr id="28" name="Rectangle 27">
            <a:extLst>
              <a:ext uri="{FF2B5EF4-FFF2-40B4-BE49-F238E27FC236}">
                <a16:creationId xmlns:a16="http://schemas.microsoft.com/office/drawing/2014/main" id="{42815FD2-B88B-F550-5057-29246FD01303}"/>
              </a:ext>
            </a:extLst>
          </p:cNvPr>
          <p:cNvSpPr/>
          <p:nvPr>
            <p:custDataLst>
              <p:tags r:id="rId14"/>
            </p:custDataLst>
          </p:nvPr>
        </p:nvSpPr>
        <p:spPr bwMode="gray">
          <a:xfrm>
            <a:off x="8001000" y="1646238"/>
            <a:ext cx="3636963" cy="222250"/>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r>
              <a:rPr lang="en-US" sz="1000" b="1">
                <a:solidFill>
                  <a:schemeClr val="bg1"/>
                </a:solidFill>
              </a:rPr>
              <a:t>September; expected operation by last quarter of 2025</a:t>
            </a:r>
            <a:endParaRPr lang="en-US" sz="900">
              <a:solidFill>
                <a:schemeClr val="bg1"/>
              </a:solidFill>
            </a:endParaRPr>
          </a:p>
        </p:txBody>
      </p:sp>
      <p:sp>
        <p:nvSpPr>
          <p:cNvPr id="25" name="Rectangle 24">
            <a:extLst>
              <a:ext uri="{FF2B5EF4-FFF2-40B4-BE49-F238E27FC236}">
                <a16:creationId xmlns:a16="http://schemas.microsoft.com/office/drawing/2014/main" id="{3C87F72E-219B-7168-5F6F-C480317EE6BA}"/>
              </a:ext>
            </a:extLst>
          </p:cNvPr>
          <p:cNvSpPr/>
          <p:nvPr>
            <p:custDataLst>
              <p:tags r:id="rId15"/>
            </p:custDataLst>
          </p:nvPr>
        </p:nvSpPr>
        <p:spPr bwMode="gray">
          <a:xfrm>
            <a:off x="8364538" y="3702050"/>
            <a:ext cx="3281363" cy="482600"/>
          </a:xfrm>
          <a:prstGeom prst="rect">
            <a:avLst/>
          </a:prstGeom>
          <a:solidFill>
            <a:schemeClr val="accent6">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171450" indent="-171450">
              <a:buFont typeface="Arial" panose="020B0604020202020204" pitchFamily="34" charset="0"/>
              <a:buChar char="•"/>
            </a:pPr>
            <a:r>
              <a:rPr lang="en-US" sz="900">
                <a:solidFill>
                  <a:schemeClr val="tx1"/>
                </a:solidFill>
              </a:rPr>
              <a:t>NRC draft Environmental Assessment completed; didn’t find significant impact from resumed power operations</a:t>
            </a:r>
          </a:p>
        </p:txBody>
      </p:sp>
      <p:sp>
        <p:nvSpPr>
          <p:cNvPr id="18" name="Rectangle 17">
            <a:extLst>
              <a:ext uri="{FF2B5EF4-FFF2-40B4-BE49-F238E27FC236}">
                <a16:creationId xmlns:a16="http://schemas.microsoft.com/office/drawing/2014/main" id="{BEEB830F-C7F2-8447-750A-17C04B86397F}"/>
              </a:ext>
            </a:extLst>
          </p:cNvPr>
          <p:cNvSpPr/>
          <p:nvPr>
            <p:custDataLst>
              <p:tags r:id="rId16"/>
            </p:custDataLst>
          </p:nvPr>
        </p:nvSpPr>
        <p:spPr bwMode="gray">
          <a:xfrm>
            <a:off x="8364538" y="3333750"/>
            <a:ext cx="3265488" cy="339725"/>
          </a:xfrm>
          <a:prstGeom prst="rect">
            <a:avLst/>
          </a:prstGeom>
          <a:solidFill>
            <a:schemeClr val="accent6">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171450" indent="-171450">
              <a:buFont typeface="Arial" panose="020B0604020202020204" pitchFamily="34" charset="0"/>
              <a:buChar char="•"/>
            </a:pPr>
            <a:r>
              <a:rPr lang="en-US" sz="900">
                <a:solidFill>
                  <a:schemeClr val="tx1"/>
                </a:solidFill>
              </a:rPr>
              <a:t>Received full accreditation for its Operation Training Program from NNAB  </a:t>
            </a:r>
          </a:p>
        </p:txBody>
      </p:sp>
      <p:sp>
        <p:nvSpPr>
          <p:cNvPr id="10" name="Rectangle 9">
            <a:extLst>
              <a:ext uri="{FF2B5EF4-FFF2-40B4-BE49-F238E27FC236}">
                <a16:creationId xmlns:a16="http://schemas.microsoft.com/office/drawing/2014/main" id="{402FA00F-3C49-675A-4E6B-F20BA65F6E17}"/>
              </a:ext>
            </a:extLst>
          </p:cNvPr>
          <p:cNvSpPr/>
          <p:nvPr>
            <p:custDataLst>
              <p:tags r:id="rId17"/>
            </p:custDataLst>
          </p:nvPr>
        </p:nvSpPr>
        <p:spPr bwMode="gray">
          <a:xfrm>
            <a:off x="3089275" y="3232150"/>
            <a:ext cx="2214563" cy="352425"/>
          </a:xfrm>
          <a:prstGeom prst="rect">
            <a:avLst/>
          </a:prstGeom>
          <a:solidFill>
            <a:schemeClr val="accent2">
              <a:lumMod val="10000"/>
              <a:lumOff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171450" indent="-171450">
              <a:buFont typeface="Arial" panose="020B0604020202020204" pitchFamily="34" charset="0"/>
              <a:buChar char="•"/>
            </a:pPr>
            <a:r>
              <a:rPr lang="en-US" sz="900">
                <a:solidFill>
                  <a:schemeClr val="tx1"/>
                </a:solidFill>
              </a:rPr>
              <a:t>Signed multi-decade PPA with nonprofit rural cooperative (Wolverine)</a:t>
            </a:r>
          </a:p>
        </p:txBody>
      </p:sp>
      <p:sp>
        <p:nvSpPr>
          <p:cNvPr id="110" name="Rectangle 109">
            <a:extLst>
              <a:ext uri="{FF2B5EF4-FFF2-40B4-BE49-F238E27FC236}">
                <a16:creationId xmlns:a16="http://schemas.microsoft.com/office/drawing/2014/main" id="{DBA3A103-F8E8-F94D-6429-6ACB2BC11ECC}"/>
              </a:ext>
            </a:extLst>
          </p:cNvPr>
          <p:cNvSpPr/>
          <p:nvPr>
            <p:custDataLst>
              <p:tags r:id="rId18"/>
            </p:custDataLst>
          </p:nvPr>
        </p:nvSpPr>
        <p:spPr bwMode="gray">
          <a:xfrm rot="16200000">
            <a:off x="5049838" y="3114675"/>
            <a:ext cx="877888" cy="296863"/>
          </a:xfrm>
          <a:prstGeom prst="rect">
            <a:avLst/>
          </a:prstGeom>
          <a:solidFill>
            <a:schemeClr val="accent3">
              <a:lumMod val="60000"/>
              <a:lumOff val="4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r>
              <a:rPr lang="en-US" sz="900">
                <a:solidFill>
                  <a:schemeClr val="tx1"/>
                </a:solidFill>
              </a:rPr>
              <a:t>Aug.</a:t>
            </a:r>
          </a:p>
        </p:txBody>
      </p:sp>
      <p:sp>
        <p:nvSpPr>
          <p:cNvPr id="111" name="Rectangle 110">
            <a:extLst>
              <a:ext uri="{FF2B5EF4-FFF2-40B4-BE49-F238E27FC236}">
                <a16:creationId xmlns:a16="http://schemas.microsoft.com/office/drawing/2014/main" id="{8E8AB8B3-C295-28E0-EF65-D599AA1F0404}"/>
              </a:ext>
            </a:extLst>
          </p:cNvPr>
          <p:cNvSpPr/>
          <p:nvPr>
            <p:custDataLst>
              <p:tags r:id="rId19"/>
            </p:custDataLst>
          </p:nvPr>
        </p:nvSpPr>
        <p:spPr bwMode="gray">
          <a:xfrm rot="16200000">
            <a:off x="5260975" y="3799205"/>
            <a:ext cx="454025" cy="295275"/>
          </a:xfrm>
          <a:prstGeom prst="rect">
            <a:avLst/>
          </a:prstGeom>
          <a:solidFill>
            <a:schemeClr val="accent3">
              <a:lumMod val="60000"/>
              <a:lumOff val="4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r>
              <a:rPr lang="en-US" sz="900">
                <a:solidFill>
                  <a:schemeClr val="tx1"/>
                </a:solidFill>
              </a:rPr>
              <a:t>March</a:t>
            </a:r>
          </a:p>
        </p:txBody>
      </p:sp>
      <p:sp>
        <p:nvSpPr>
          <p:cNvPr id="132" name="Rectangle 131">
            <a:extLst>
              <a:ext uri="{FF2B5EF4-FFF2-40B4-BE49-F238E27FC236}">
                <a16:creationId xmlns:a16="http://schemas.microsoft.com/office/drawing/2014/main" id="{2B851B56-2D76-EF0C-A486-5DAD494AFB06}"/>
              </a:ext>
            </a:extLst>
          </p:cNvPr>
          <p:cNvSpPr/>
          <p:nvPr>
            <p:custDataLst>
              <p:tags r:id="rId20"/>
            </p:custDataLst>
          </p:nvPr>
        </p:nvSpPr>
        <p:spPr bwMode="gray">
          <a:xfrm rot="16200000">
            <a:off x="2606675" y="3722688"/>
            <a:ext cx="585788" cy="325438"/>
          </a:xfrm>
          <a:prstGeom prst="rect">
            <a:avLst/>
          </a:prstGeom>
          <a:solidFill>
            <a:schemeClr val="accent2">
              <a:lumMod val="50000"/>
              <a:lumOff val="5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r>
              <a:rPr lang="en-US" sz="900">
                <a:solidFill>
                  <a:schemeClr val="tx1"/>
                </a:solidFill>
              </a:rPr>
              <a:t>June</a:t>
            </a:r>
          </a:p>
        </p:txBody>
      </p:sp>
      <p:sp>
        <p:nvSpPr>
          <p:cNvPr id="133" name="Rectangle 132">
            <a:extLst>
              <a:ext uri="{FF2B5EF4-FFF2-40B4-BE49-F238E27FC236}">
                <a16:creationId xmlns:a16="http://schemas.microsoft.com/office/drawing/2014/main" id="{D057FC8E-0918-3549-6BA2-08385E2C04B2}"/>
              </a:ext>
            </a:extLst>
          </p:cNvPr>
          <p:cNvSpPr/>
          <p:nvPr>
            <p:custDataLst>
              <p:tags r:id="rId21"/>
            </p:custDataLst>
          </p:nvPr>
        </p:nvSpPr>
        <p:spPr bwMode="gray">
          <a:xfrm rot="16200000">
            <a:off x="2735263" y="3244850"/>
            <a:ext cx="339725" cy="327025"/>
          </a:xfrm>
          <a:prstGeom prst="rect">
            <a:avLst/>
          </a:prstGeom>
          <a:solidFill>
            <a:schemeClr val="accent2">
              <a:lumMod val="50000"/>
              <a:lumOff val="5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r>
              <a:rPr lang="en-US" sz="900">
                <a:solidFill>
                  <a:schemeClr val="tx1"/>
                </a:solidFill>
              </a:rPr>
              <a:t>Sept.</a:t>
            </a:r>
          </a:p>
        </p:txBody>
      </p:sp>
      <p:sp>
        <p:nvSpPr>
          <p:cNvPr id="134" name="Rectangle 133">
            <a:extLst>
              <a:ext uri="{FF2B5EF4-FFF2-40B4-BE49-F238E27FC236}">
                <a16:creationId xmlns:a16="http://schemas.microsoft.com/office/drawing/2014/main" id="{E87DAA07-C52F-3874-339A-4650AAA28CCF}"/>
              </a:ext>
            </a:extLst>
          </p:cNvPr>
          <p:cNvSpPr/>
          <p:nvPr>
            <p:custDataLst>
              <p:tags r:id="rId22"/>
            </p:custDataLst>
          </p:nvPr>
        </p:nvSpPr>
        <p:spPr bwMode="gray">
          <a:xfrm rot="16200000">
            <a:off x="2736850" y="2882900"/>
            <a:ext cx="333375" cy="327025"/>
          </a:xfrm>
          <a:prstGeom prst="rect">
            <a:avLst/>
          </a:prstGeom>
          <a:solidFill>
            <a:schemeClr val="accent2">
              <a:lumMod val="50000"/>
              <a:lumOff val="5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r>
              <a:rPr lang="en-US" sz="900">
                <a:solidFill>
                  <a:schemeClr val="tx1"/>
                </a:solidFill>
              </a:rPr>
              <a:t>Oct.</a:t>
            </a:r>
          </a:p>
        </p:txBody>
      </p:sp>
      <p:sp>
        <p:nvSpPr>
          <p:cNvPr id="154" name="Rectangle 153">
            <a:extLst>
              <a:ext uri="{FF2B5EF4-FFF2-40B4-BE49-F238E27FC236}">
                <a16:creationId xmlns:a16="http://schemas.microsoft.com/office/drawing/2014/main" id="{6AC444DE-40B4-3FFB-64BD-489AA61CD2B2}"/>
              </a:ext>
            </a:extLst>
          </p:cNvPr>
          <p:cNvSpPr/>
          <p:nvPr>
            <p:custDataLst>
              <p:tags r:id="rId23"/>
            </p:custDataLst>
          </p:nvPr>
        </p:nvSpPr>
        <p:spPr bwMode="gray">
          <a:xfrm rot="16200000">
            <a:off x="7915275" y="3776663"/>
            <a:ext cx="488950" cy="339725"/>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r>
              <a:rPr lang="en-US" sz="900">
                <a:solidFill>
                  <a:schemeClr val="tx1"/>
                </a:solidFill>
              </a:rPr>
              <a:t>Feb.</a:t>
            </a:r>
          </a:p>
        </p:txBody>
      </p:sp>
      <p:sp>
        <p:nvSpPr>
          <p:cNvPr id="155" name="Rectangle 154">
            <a:extLst>
              <a:ext uri="{FF2B5EF4-FFF2-40B4-BE49-F238E27FC236}">
                <a16:creationId xmlns:a16="http://schemas.microsoft.com/office/drawing/2014/main" id="{5DA4590D-2BFD-91E6-BEDA-B918C52E196D}"/>
              </a:ext>
            </a:extLst>
          </p:cNvPr>
          <p:cNvSpPr/>
          <p:nvPr>
            <p:custDataLst>
              <p:tags r:id="rId24"/>
            </p:custDataLst>
          </p:nvPr>
        </p:nvSpPr>
        <p:spPr bwMode="gray">
          <a:xfrm rot="16200000">
            <a:off x="7991475" y="3338513"/>
            <a:ext cx="341313" cy="333375"/>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r>
              <a:rPr lang="en-US" sz="900">
                <a:solidFill>
                  <a:schemeClr val="tx1"/>
                </a:solidFill>
              </a:rPr>
              <a:t>April</a:t>
            </a:r>
          </a:p>
        </p:txBody>
      </p:sp>
      <p:sp>
        <p:nvSpPr>
          <p:cNvPr id="156" name="Rectangle 155">
            <a:extLst>
              <a:ext uri="{FF2B5EF4-FFF2-40B4-BE49-F238E27FC236}">
                <a16:creationId xmlns:a16="http://schemas.microsoft.com/office/drawing/2014/main" id="{68256601-1FE9-0E11-BC3A-CEAD54118B54}"/>
              </a:ext>
            </a:extLst>
          </p:cNvPr>
          <p:cNvSpPr/>
          <p:nvPr>
            <p:custDataLst>
              <p:tags r:id="rId25"/>
            </p:custDataLst>
          </p:nvPr>
        </p:nvSpPr>
        <p:spPr bwMode="gray">
          <a:xfrm rot="16200000">
            <a:off x="7980363" y="2952750"/>
            <a:ext cx="366713" cy="331788"/>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r>
              <a:rPr lang="en-US" sz="900">
                <a:solidFill>
                  <a:schemeClr val="tx1"/>
                </a:solidFill>
              </a:rPr>
              <a:t>May</a:t>
            </a:r>
          </a:p>
        </p:txBody>
      </p:sp>
      <p:sp>
        <p:nvSpPr>
          <p:cNvPr id="157" name="Rectangle 156">
            <a:extLst>
              <a:ext uri="{FF2B5EF4-FFF2-40B4-BE49-F238E27FC236}">
                <a16:creationId xmlns:a16="http://schemas.microsoft.com/office/drawing/2014/main" id="{FC31A661-6DFA-DF5E-CE5A-88F6773DD18B}"/>
              </a:ext>
            </a:extLst>
          </p:cNvPr>
          <p:cNvSpPr/>
          <p:nvPr>
            <p:custDataLst>
              <p:tags r:id="rId26"/>
            </p:custDataLst>
          </p:nvPr>
        </p:nvSpPr>
        <p:spPr bwMode="gray">
          <a:xfrm rot="16200000">
            <a:off x="7820025" y="2400300"/>
            <a:ext cx="684213" cy="333375"/>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r>
              <a:rPr lang="en-US" sz="900">
                <a:solidFill>
                  <a:schemeClr val="tx1"/>
                </a:solidFill>
              </a:rPr>
              <a:t>June</a:t>
            </a:r>
          </a:p>
        </p:txBody>
      </p:sp>
      <p:sp>
        <p:nvSpPr>
          <p:cNvPr id="158" name="Rectangle 157">
            <a:extLst>
              <a:ext uri="{FF2B5EF4-FFF2-40B4-BE49-F238E27FC236}">
                <a16:creationId xmlns:a16="http://schemas.microsoft.com/office/drawing/2014/main" id="{F128211D-29E8-FA56-EF41-A4298A9793A9}"/>
              </a:ext>
            </a:extLst>
          </p:cNvPr>
          <p:cNvSpPr/>
          <p:nvPr>
            <p:custDataLst>
              <p:tags r:id="rId27"/>
            </p:custDataLst>
          </p:nvPr>
        </p:nvSpPr>
        <p:spPr bwMode="gray">
          <a:xfrm rot="16200000">
            <a:off x="8007350" y="1890713"/>
            <a:ext cx="309563" cy="333375"/>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r>
              <a:rPr lang="en-US" sz="900">
                <a:solidFill>
                  <a:schemeClr val="tx1"/>
                </a:solidFill>
              </a:rPr>
              <a:t>Aug.</a:t>
            </a:r>
          </a:p>
        </p:txBody>
      </p:sp>
      <p:sp>
        <p:nvSpPr>
          <p:cNvPr id="159" name="Title 5">
            <a:extLst>
              <a:ext uri="{FF2B5EF4-FFF2-40B4-BE49-F238E27FC236}">
                <a16:creationId xmlns:a16="http://schemas.microsoft.com/office/drawing/2014/main" id="{8470CBE6-6BBA-411F-68F2-0ED7645E9079}"/>
              </a:ext>
            </a:extLst>
          </p:cNvPr>
          <p:cNvSpPr txBox="1">
            <a:spLocks/>
          </p:cNvSpPr>
          <p:nvPr>
            <p:custDataLst>
              <p:tags r:id="rId28"/>
            </p:custDataLst>
          </p:nvPr>
        </p:nvSpPr>
        <p:spPr>
          <a:xfrm>
            <a:off x="414338" y="3946525"/>
            <a:ext cx="1182688" cy="190500"/>
          </a:xfrm>
          <a:prstGeom prst="rect">
            <a:avLst/>
          </a:prstGeom>
        </p:spPr>
        <p:txBody>
          <a:bodyPr vert="horz" lIns="91440" tIns="0" rIns="91440" bIns="45720" rtlCol="0" anchor="t">
            <a:noAutofit/>
          </a:bodyPr>
          <a:lstStyle>
            <a:lvl1pPr algn="l" defTabSz="711200" rtl="0" eaLnBrk="1" latinLnBrk="0" hangingPunct="1">
              <a:lnSpc>
                <a:spcPct val="100000"/>
              </a:lnSpc>
              <a:spcBef>
                <a:spcPct val="0"/>
              </a:spcBef>
              <a:buNone/>
              <a:defRPr sz="2800" b="1" kern="1200" baseline="0">
                <a:solidFill>
                  <a:schemeClr val="tx1"/>
                </a:solidFill>
                <a:latin typeface="+mj-lt"/>
                <a:ea typeface="+mj-ea"/>
                <a:cs typeface="+mj-cs"/>
              </a:defRPr>
            </a:lvl1pPr>
          </a:lstStyle>
          <a:p>
            <a:r>
              <a:rPr lang="en-US" sz="800"/>
              <a:t>Consumers Energy</a:t>
            </a:r>
          </a:p>
        </p:txBody>
      </p:sp>
      <p:sp>
        <p:nvSpPr>
          <p:cNvPr id="160" name="Title 5">
            <a:extLst>
              <a:ext uri="{FF2B5EF4-FFF2-40B4-BE49-F238E27FC236}">
                <a16:creationId xmlns:a16="http://schemas.microsoft.com/office/drawing/2014/main" id="{AA054DFF-40C8-E060-E8A0-ACC0472C1E26}"/>
              </a:ext>
            </a:extLst>
          </p:cNvPr>
          <p:cNvSpPr txBox="1">
            <a:spLocks/>
          </p:cNvSpPr>
          <p:nvPr>
            <p:custDataLst>
              <p:tags r:id="rId29"/>
            </p:custDataLst>
          </p:nvPr>
        </p:nvSpPr>
        <p:spPr>
          <a:xfrm>
            <a:off x="5248275" y="1735138"/>
            <a:ext cx="611188" cy="169863"/>
          </a:xfrm>
          <a:prstGeom prst="rect">
            <a:avLst/>
          </a:prstGeom>
        </p:spPr>
        <p:txBody>
          <a:bodyPr vert="horz" lIns="91440" tIns="0" rIns="91440" bIns="45720" rtlCol="0" anchor="t">
            <a:noAutofit/>
          </a:bodyPr>
          <a:lstStyle>
            <a:lvl1pPr algn="l" defTabSz="711200" rtl="0" eaLnBrk="1" latinLnBrk="0" hangingPunct="1">
              <a:lnSpc>
                <a:spcPct val="100000"/>
              </a:lnSpc>
              <a:spcBef>
                <a:spcPct val="0"/>
              </a:spcBef>
              <a:buNone/>
              <a:defRPr sz="2800" b="1" kern="1200" baseline="0">
                <a:solidFill>
                  <a:schemeClr val="tx1"/>
                </a:solidFill>
                <a:latin typeface="+mj-lt"/>
                <a:ea typeface="+mj-ea"/>
                <a:cs typeface="+mj-cs"/>
              </a:defRPr>
            </a:lvl1pPr>
          </a:lstStyle>
          <a:p>
            <a:r>
              <a:rPr lang="en-US" sz="1200"/>
              <a:t>2024</a:t>
            </a:r>
          </a:p>
        </p:txBody>
      </p:sp>
      <p:sp>
        <p:nvSpPr>
          <p:cNvPr id="161" name="Title 5">
            <a:extLst>
              <a:ext uri="{FF2B5EF4-FFF2-40B4-BE49-F238E27FC236}">
                <a16:creationId xmlns:a16="http://schemas.microsoft.com/office/drawing/2014/main" id="{99650879-8D61-0E31-CD7C-419324DEF994}"/>
              </a:ext>
            </a:extLst>
          </p:cNvPr>
          <p:cNvSpPr txBox="1">
            <a:spLocks/>
          </p:cNvSpPr>
          <p:nvPr>
            <p:custDataLst>
              <p:tags r:id="rId30"/>
            </p:custDataLst>
          </p:nvPr>
        </p:nvSpPr>
        <p:spPr>
          <a:xfrm>
            <a:off x="7918450" y="1458913"/>
            <a:ext cx="611188" cy="169863"/>
          </a:xfrm>
          <a:prstGeom prst="rect">
            <a:avLst/>
          </a:prstGeom>
        </p:spPr>
        <p:txBody>
          <a:bodyPr vert="horz" lIns="91440" tIns="0" rIns="91440" bIns="45720" rtlCol="0" anchor="t">
            <a:noAutofit/>
          </a:bodyPr>
          <a:lstStyle>
            <a:lvl1pPr algn="l" defTabSz="711200" rtl="0" eaLnBrk="1" latinLnBrk="0" hangingPunct="1">
              <a:lnSpc>
                <a:spcPct val="100000"/>
              </a:lnSpc>
              <a:spcBef>
                <a:spcPct val="0"/>
              </a:spcBef>
              <a:buNone/>
              <a:defRPr sz="2800" b="1" kern="1200" baseline="0">
                <a:solidFill>
                  <a:schemeClr val="tx1"/>
                </a:solidFill>
                <a:latin typeface="+mj-lt"/>
                <a:ea typeface="+mj-ea"/>
                <a:cs typeface="+mj-cs"/>
              </a:defRPr>
            </a:lvl1pPr>
          </a:lstStyle>
          <a:p>
            <a:r>
              <a:rPr lang="en-US" sz="1200"/>
              <a:t>2025</a:t>
            </a:r>
          </a:p>
        </p:txBody>
      </p:sp>
      <p:sp>
        <p:nvSpPr>
          <p:cNvPr id="162" name="Rectangle 161">
            <a:extLst>
              <a:ext uri="{FF2B5EF4-FFF2-40B4-BE49-F238E27FC236}">
                <a16:creationId xmlns:a16="http://schemas.microsoft.com/office/drawing/2014/main" id="{9C42ED11-0BC8-BA27-A1FA-366CCC934C50}"/>
              </a:ext>
            </a:extLst>
          </p:cNvPr>
          <p:cNvSpPr/>
          <p:nvPr>
            <p:custDataLst>
              <p:tags r:id="rId31"/>
            </p:custDataLst>
          </p:nvPr>
        </p:nvSpPr>
        <p:spPr bwMode="gray">
          <a:xfrm>
            <a:off x="2241550" y="3843338"/>
            <a:ext cx="463550" cy="354013"/>
          </a:xfrm>
          <a:prstGeom prst="rect">
            <a:avLst/>
          </a:prstGeom>
          <a:solidFill>
            <a:schemeClr val="bg2">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171450" indent="-171450">
              <a:buFont typeface="Arial" panose="020B0604020202020204" pitchFamily="34" charset="0"/>
              <a:buChar char="•"/>
            </a:pPr>
            <a:endParaRPr lang="en-US" sz="900">
              <a:solidFill>
                <a:schemeClr val="tx1"/>
              </a:solidFill>
            </a:endParaRPr>
          </a:p>
        </p:txBody>
      </p:sp>
      <p:graphicFrame>
        <p:nvGraphicFramePr>
          <p:cNvPr id="58" name="Chart 57">
            <a:extLst>
              <a:ext uri="{FF2B5EF4-FFF2-40B4-BE49-F238E27FC236}">
                <a16:creationId xmlns:a16="http://schemas.microsoft.com/office/drawing/2014/main" id="{F75932A7-8BBF-1E35-D2F6-7B9F20AA910E}"/>
              </a:ext>
            </a:extLst>
          </p:cNvPr>
          <p:cNvGraphicFramePr/>
          <p:nvPr>
            <p:custDataLst>
              <p:tags r:id="rId32"/>
            </p:custDataLst>
          </p:nvPr>
        </p:nvGraphicFramePr>
        <p:xfrm>
          <a:off x="407988" y="4083050"/>
          <a:ext cx="1916112" cy="192088"/>
        </p:xfrm>
        <a:graphic>
          <a:graphicData uri="http://schemas.openxmlformats.org/drawingml/2006/chart">
            <c:chart xmlns:c="http://schemas.openxmlformats.org/drawingml/2006/chart" xmlns:r="http://schemas.openxmlformats.org/officeDocument/2006/relationships" r:id="rId58"/>
          </a:graphicData>
        </a:graphic>
      </p:graphicFrame>
      <p:sp>
        <p:nvSpPr>
          <p:cNvPr id="219" name="Rectangle 218">
            <a:extLst>
              <a:ext uri="{FF2B5EF4-FFF2-40B4-BE49-F238E27FC236}">
                <a16:creationId xmlns:a16="http://schemas.microsoft.com/office/drawing/2014/main" id="{6C69D3E1-5928-C2C0-90DA-026B9212B4DE}"/>
              </a:ext>
            </a:extLst>
          </p:cNvPr>
          <p:cNvSpPr/>
          <p:nvPr>
            <p:custDataLst>
              <p:tags r:id="rId33"/>
            </p:custDataLst>
          </p:nvPr>
        </p:nvSpPr>
        <p:spPr bwMode="gray">
          <a:xfrm flipV="1">
            <a:off x="458788" y="4122738"/>
            <a:ext cx="1779588" cy="50800"/>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171450" indent="-171450">
              <a:buFont typeface="Arial" panose="020B0604020202020204" pitchFamily="34" charset="0"/>
              <a:buChar char="•"/>
            </a:pPr>
            <a:endParaRPr lang="en-US" sz="900">
              <a:solidFill>
                <a:schemeClr val="tx1"/>
              </a:solidFill>
            </a:endParaRPr>
          </a:p>
        </p:txBody>
      </p:sp>
      <p:sp>
        <p:nvSpPr>
          <p:cNvPr id="249" name="TextBox 248">
            <a:extLst>
              <a:ext uri="{FF2B5EF4-FFF2-40B4-BE49-F238E27FC236}">
                <a16:creationId xmlns:a16="http://schemas.microsoft.com/office/drawing/2014/main" id="{5EF59F7B-9975-E3D9-18AF-ED30EC8E9371}"/>
              </a:ext>
            </a:extLst>
          </p:cNvPr>
          <p:cNvSpPr txBox="1"/>
          <p:nvPr>
            <p:custDataLst>
              <p:tags r:id="rId34"/>
            </p:custDataLst>
          </p:nvPr>
        </p:nvSpPr>
        <p:spPr bwMode="gray">
          <a:xfrm>
            <a:off x="2146300" y="3240088"/>
            <a:ext cx="611188" cy="430213"/>
          </a:xfrm>
          <a:prstGeom prst="rect">
            <a:avLst/>
          </a:prstGeom>
          <a:noFill/>
        </p:spPr>
        <p:txBody>
          <a:bodyPr wrap="square">
            <a:spAutoFit/>
          </a:bodyPr>
          <a:lstStyle/>
          <a:p>
            <a:pPr algn="ctr"/>
            <a:r>
              <a:rPr lang="en-US" sz="1100" b="1"/>
              <a:t>Silent period</a:t>
            </a:r>
            <a:endParaRPr lang="en-US" sz="1100" b="1">
              <a:solidFill>
                <a:schemeClr val="tx1"/>
              </a:solidFill>
            </a:endParaRPr>
          </a:p>
        </p:txBody>
      </p:sp>
      <p:sp>
        <p:nvSpPr>
          <p:cNvPr id="250" name="Title 5">
            <a:extLst>
              <a:ext uri="{FF2B5EF4-FFF2-40B4-BE49-F238E27FC236}">
                <a16:creationId xmlns:a16="http://schemas.microsoft.com/office/drawing/2014/main" id="{35276507-DA55-734B-E0F4-EB5E0D4AE162}"/>
              </a:ext>
            </a:extLst>
          </p:cNvPr>
          <p:cNvSpPr txBox="1">
            <a:spLocks/>
          </p:cNvSpPr>
          <p:nvPr>
            <p:custDataLst>
              <p:tags r:id="rId35"/>
            </p:custDataLst>
          </p:nvPr>
        </p:nvSpPr>
        <p:spPr>
          <a:xfrm>
            <a:off x="1703388" y="3968750"/>
            <a:ext cx="569913" cy="123825"/>
          </a:xfrm>
          <a:prstGeom prst="rect">
            <a:avLst/>
          </a:prstGeom>
        </p:spPr>
        <p:txBody>
          <a:bodyPr vert="horz" lIns="91440" tIns="0" rIns="91440" bIns="45720" rtlCol="0" anchor="t">
            <a:noAutofit/>
          </a:bodyPr>
          <a:lstStyle>
            <a:lvl1pPr algn="l" defTabSz="711200" rtl="0" eaLnBrk="1" latinLnBrk="0" hangingPunct="1">
              <a:lnSpc>
                <a:spcPct val="100000"/>
              </a:lnSpc>
              <a:spcBef>
                <a:spcPct val="0"/>
              </a:spcBef>
              <a:buNone/>
              <a:defRPr sz="2800" b="1" kern="1200" baseline="0">
                <a:solidFill>
                  <a:schemeClr val="tx1"/>
                </a:solidFill>
                <a:latin typeface="+mj-lt"/>
                <a:ea typeface="+mj-ea"/>
                <a:cs typeface="+mj-cs"/>
              </a:defRPr>
            </a:lvl1pPr>
          </a:lstStyle>
          <a:p>
            <a:r>
              <a:rPr lang="en-US" sz="800"/>
              <a:t>Entergy</a:t>
            </a:r>
          </a:p>
        </p:txBody>
      </p:sp>
      <p:sp>
        <p:nvSpPr>
          <p:cNvPr id="251" name="Arrow: Right 250">
            <a:extLst>
              <a:ext uri="{FF2B5EF4-FFF2-40B4-BE49-F238E27FC236}">
                <a16:creationId xmlns:a16="http://schemas.microsoft.com/office/drawing/2014/main" id="{08D02D9D-A536-67E2-7CDA-A59E075F3F22}"/>
              </a:ext>
            </a:extLst>
          </p:cNvPr>
          <p:cNvSpPr/>
          <p:nvPr>
            <p:custDataLst>
              <p:tags r:id="rId36"/>
            </p:custDataLst>
          </p:nvPr>
        </p:nvSpPr>
        <p:spPr bwMode="gray">
          <a:xfrm>
            <a:off x="1543050" y="3949700"/>
            <a:ext cx="163513" cy="130175"/>
          </a:xfrm>
          <a:prstGeom prst="rightArrow">
            <a:avLst/>
          </a:prstGeom>
          <a:solidFill>
            <a:schemeClr val="tx2">
              <a:lumMod val="90000"/>
            </a:schemeClr>
          </a:solidFill>
          <a:ln w="9525">
            <a:solidFill>
              <a:schemeClr val="tx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52" name="Arrow: Right 251">
            <a:extLst>
              <a:ext uri="{FF2B5EF4-FFF2-40B4-BE49-F238E27FC236}">
                <a16:creationId xmlns:a16="http://schemas.microsoft.com/office/drawing/2014/main" id="{27CC9719-A71B-D333-8443-96E909A5FAC6}"/>
              </a:ext>
            </a:extLst>
          </p:cNvPr>
          <p:cNvSpPr/>
          <p:nvPr>
            <p:custDataLst>
              <p:tags r:id="rId37"/>
            </p:custDataLst>
          </p:nvPr>
        </p:nvSpPr>
        <p:spPr bwMode="gray">
          <a:xfrm>
            <a:off x="2109788" y="3668713"/>
            <a:ext cx="125413" cy="115888"/>
          </a:xfrm>
          <a:prstGeom prst="rightArrow">
            <a:avLst/>
          </a:prstGeom>
          <a:solidFill>
            <a:schemeClr val="tx2">
              <a:lumMod val="90000"/>
            </a:schemeClr>
          </a:solidFill>
          <a:ln w="9525">
            <a:solidFill>
              <a:schemeClr val="tx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53" name="Title 5">
            <a:extLst>
              <a:ext uri="{FF2B5EF4-FFF2-40B4-BE49-F238E27FC236}">
                <a16:creationId xmlns:a16="http://schemas.microsoft.com/office/drawing/2014/main" id="{F9B212A4-910C-23D1-569C-38DBFAB9CAE1}"/>
              </a:ext>
            </a:extLst>
          </p:cNvPr>
          <p:cNvSpPr txBox="1">
            <a:spLocks/>
          </p:cNvSpPr>
          <p:nvPr>
            <p:custDataLst>
              <p:tags r:id="rId38"/>
            </p:custDataLst>
          </p:nvPr>
        </p:nvSpPr>
        <p:spPr>
          <a:xfrm>
            <a:off x="2189163" y="3652838"/>
            <a:ext cx="571500" cy="123825"/>
          </a:xfrm>
          <a:prstGeom prst="rect">
            <a:avLst/>
          </a:prstGeom>
        </p:spPr>
        <p:txBody>
          <a:bodyPr vert="horz" lIns="91440" tIns="0" rIns="91440" bIns="45720" rtlCol="0" anchor="t">
            <a:noAutofit/>
          </a:bodyPr>
          <a:lstStyle>
            <a:lvl1pPr algn="l" defTabSz="711200" rtl="0" eaLnBrk="1" latinLnBrk="0" hangingPunct="1">
              <a:lnSpc>
                <a:spcPct val="100000"/>
              </a:lnSpc>
              <a:spcBef>
                <a:spcPct val="0"/>
              </a:spcBef>
              <a:buNone/>
              <a:defRPr sz="2800" b="1" kern="1200" baseline="0">
                <a:solidFill>
                  <a:schemeClr val="tx1"/>
                </a:solidFill>
                <a:latin typeface="+mj-lt"/>
                <a:ea typeface="+mj-ea"/>
                <a:cs typeface="+mj-cs"/>
              </a:defRPr>
            </a:lvl1pPr>
          </a:lstStyle>
          <a:p>
            <a:r>
              <a:rPr lang="en-US" sz="800"/>
              <a:t>Holtec</a:t>
            </a:r>
          </a:p>
        </p:txBody>
      </p:sp>
      <p:sp>
        <p:nvSpPr>
          <p:cNvPr id="254" name="Title 5">
            <a:extLst>
              <a:ext uri="{FF2B5EF4-FFF2-40B4-BE49-F238E27FC236}">
                <a16:creationId xmlns:a16="http://schemas.microsoft.com/office/drawing/2014/main" id="{7990EAD6-C038-3DA7-FA2D-C8650B4D0E4D}"/>
              </a:ext>
            </a:extLst>
          </p:cNvPr>
          <p:cNvSpPr txBox="1">
            <a:spLocks/>
          </p:cNvSpPr>
          <p:nvPr>
            <p:custDataLst>
              <p:tags r:id="rId39"/>
            </p:custDataLst>
          </p:nvPr>
        </p:nvSpPr>
        <p:spPr>
          <a:xfrm>
            <a:off x="2638425" y="2667000"/>
            <a:ext cx="585788" cy="169863"/>
          </a:xfrm>
          <a:prstGeom prst="rect">
            <a:avLst/>
          </a:prstGeom>
        </p:spPr>
        <p:txBody>
          <a:bodyPr vert="horz" lIns="91440" tIns="0" rIns="91440" bIns="45720" rtlCol="0" anchor="t">
            <a:noAutofit/>
          </a:bodyPr>
          <a:lstStyle>
            <a:lvl1pPr algn="l" defTabSz="711200" rtl="0" eaLnBrk="1" latinLnBrk="0" hangingPunct="1">
              <a:lnSpc>
                <a:spcPct val="100000"/>
              </a:lnSpc>
              <a:spcBef>
                <a:spcPct val="0"/>
              </a:spcBef>
              <a:buNone/>
              <a:defRPr sz="2800" b="1" kern="1200" baseline="0">
                <a:solidFill>
                  <a:schemeClr val="tx1"/>
                </a:solidFill>
                <a:latin typeface="+mj-lt"/>
                <a:ea typeface="+mj-ea"/>
                <a:cs typeface="+mj-cs"/>
              </a:defRPr>
            </a:lvl1pPr>
          </a:lstStyle>
          <a:p>
            <a:r>
              <a:rPr lang="en-US" sz="1200"/>
              <a:t>2023</a:t>
            </a:r>
          </a:p>
        </p:txBody>
      </p:sp>
      <p:sp>
        <p:nvSpPr>
          <p:cNvPr id="263" name="Rectangle 262">
            <a:extLst>
              <a:ext uri="{FF2B5EF4-FFF2-40B4-BE49-F238E27FC236}">
                <a16:creationId xmlns:a16="http://schemas.microsoft.com/office/drawing/2014/main" id="{C024D89B-F858-7949-AC2C-5FDD3B38D648}"/>
              </a:ext>
            </a:extLst>
          </p:cNvPr>
          <p:cNvSpPr/>
          <p:nvPr>
            <p:custDataLst>
              <p:tags r:id="rId40"/>
            </p:custDataLst>
          </p:nvPr>
        </p:nvSpPr>
        <p:spPr bwMode="gray">
          <a:xfrm>
            <a:off x="5672138" y="1960563"/>
            <a:ext cx="2281238" cy="842963"/>
          </a:xfrm>
          <a:prstGeom prst="rect">
            <a:avLst/>
          </a:prstGeom>
          <a:solidFill>
            <a:schemeClr val="accent3">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171450" indent="-171450">
              <a:buFont typeface="Arial" panose="020B0604020202020204" pitchFamily="34" charset="0"/>
              <a:buChar char="•"/>
            </a:pPr>
            <a:r>
              <a:rPr lang="en-US" sz="900">
                <a:solidFill>
                  <a:schemeClr val="tx1"/>
                </a:solidFill>
              </a:rPr>
              <a:t>Holtec closed $1.52B DOE loan to restart Palisades; in March 2025, it is reconfirmed</a:t>
            </a:r>
          </a:p>
          <a:p>
            <a:pPr marL="171450" indent="-171450">
              <a:buFont typeface="Arial" panose="020B0604020202020204" pitchFamily="34" charset="0"/>
              <a:buChar char="•"/>
            </a:pPr>
            <a:r>
              <a:rPr lang="en-US" sz="900">
                <a:solidFill>
                  <a:srgbClr val="333333"/>
                </a:solidFill>
                <a:latin typeface="Arial"/>
                <a:cs typeface="Segoe UI"/>
              </a:rPr>
              <a:t>Received </a:t>
            </a:r>
            <a:r>
              <a:rPr lang="en-US" sz="900">
                <a:solidFill>
                  <a:schemeClr val="tx1"/>
                </a:solidFill>
              </a:rPr>
              <a:t>$1.3B of support from USDA to help regional cooperatives with the PPA</a:t>
            </a:r>
            <a:endParaRPr lang="en-US" sz="900">
              <a:solidFill>
                <a:schemeClr val="tx1"/>
              </a:solidFill>
              <a:cs typeface="Arial"/>
            </a:endParaRPr>
          </a:p>
          <a:p>
            <a:pPr marL="171450" indent="-171450">
              <a:buFont typeface="Arial" panose="020B0604020202020204" pitchFamily="34" charset="0"/>
              <a:buChar char="•"/>
            </a:pPr>
            <a:endParaRPr lang="en-US" sz="900">
              <a:solidFill>
                <a:schemeClr val="tx1"/>
              </a:solidFill>
            </a:endParaRPr>
          </a:p>
        </p:txBody>
      </p:sp>
      <p:sp>
        <p:nvSpPr>
          <p:cNvPr id="264" name="Rectangle 263">
            <a:extLst>
              <a:ext uri="{FF2B5EF4-FFF2-40B4-BE49-F238E27FC236}">
                <a16:creationId xmlns:a16="http://schemas.microsoft.com/office/drawing/2014/main" id="{1E904BFB-F9EB-E48E-020F-23880FF69076}"/>
              </a:ext>
            </a:extLst>
          </p:cNvPr>
          <p:cNvSpPr/>
          <p:nvPr>
            <p:custDataLst>
              <p:tags r:id="rId41"/>
            </p:custDataLst>
          </p:nvPr>
        </p:nvSpPr>
        <p:spPr bwMode="gray">
          <a:xfrm rot="16200000">
            <a:off x="5057775" y="2225675"/>
            <a:ext cx="860425" cy="295275"/>
          </a:xfrm>
          <a:prstGeom prst="rect">
            <a:avLst/>
          </a:prstGeom>
          <a:solidFill>
            <a:schemeClr val="accent3">
              <a:lumMod val="60000"/>
              <a:lumOff val="4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r>
              <a:rPr lang="en-US" sz="900">
                <a:solidFill>
                  <a:schemeClr val="tx1"/>
                </a:solidFill>
              </a:rPr>
              <a:t>Sept.</a:t>
            </a:r>
          </a:p>
        </p:txBody>
      </p:sp>
      <p:sp>
        <p:nvSpPr>
          <p:cNvPr id="267" name="TextBox 266">
            <a:extLst>
              <a:ext uri="{FF2B5EF4-FFF2-40B4-BE49-F238E27FC236}">
                <a16:creationId xmlns:a16="http://schemas.microsoft.com/office/drawing/2014/main" id="{03D440DC-EA2B-82F6-46CF-9BFBEBF29065}"/>
              </a:ext>
            </a:extLst>
          </p:cNvPr>
          <p:cNvSpPr txBox="1"/>
          <p:nvPr>
            <p:custDataLst>
              <p:tags r:id="rId42"/>
            </p:custDataLst>
          </p:nvPr>
        </p:nvSpPr>
        <p:spPr bwMode="gray">
          <a:xfrm>
            <a:off x="515938" y="2463800"/>
            <a:ext cx="1670050" cy="1016000"/>
          </a:xfrm>
          <a:prstGeom prst="rect">
            <a:avLst/>
          </a:prstGeom>
          <a:solidFill>
            <a:schemeClr val="bg1">
              <a:lumMod val="95000"/>
            </a:schemeClr>
          </a:solidFill>
        </p:spPr>
        <p:txBody>
          <a:bodyPr wrap="square">
            <a:spAutoFit/>
          </a:bodyPr>
          <a:lstStyle/>
          <a:p>
            <a:r>
              <a:rPr lang="en-US" sz="1000" b="1">
                <a:solidFill>
                  <a:srgbClr val="000000"/>
                </a:solidFill>
                <a:latin typeface="Arial"/>
              </a:rPr>
              <a:t>Early closure </a:t>
            </a:r>
            <a:r>
              <a:rPr lang="en-US" sz="1000">
                <a:solidFill>
                  <a:srgbClr val="000000"/>
                </a:solidFill>
                <a:latin typeface="Arial"/>
              </a:rPr>
              <a:t>resulted in the </a:t>
            </a:r>
            <a:r>
              <a:rPr lang="en-US" sz="1000" b="1">
                <a:solidFill>
                  <a:srgbClr val="000000"/>
                </a:solidFill>
                <a:latin typeface="Arial"/>
              </a:rPr>
              <a:t>loss </a:t>
            </a:r>
            <a:r>
              <a:rPr lang="en-US" sz="1000">
                <a:solidFill>
                  <a:srgbClr val="000000"/>
                </a:solidFill>
                <a:latin typeface="Arial"/>
              </a:rPr>
              <a:t>of</a:t>
            </a:r>
            <a:r>
              <a:rPr lang="en-US" sz="1000" b="1">
                <a:solidFill>
                  <a:srgbClr val="000000"/>
                </a:solidFill>
                <a:latin typeface="Arial"/>
              </a:rPr>
              <a:t> 739 jobs </a:t>
            </a:r>
            <a:br>
              <a:rPr lang="en-US" sz="1000" b="1">
                <a:solidFill>
                  <a:srgbClr val="000000"/>
                </a:solidFill>
                <a:latin typeface="Arial"/>
              </a:rPr>
            </a:br>
            <a:r>
              <a:rPr lang="en-US" sz="1000" b="1">
                <a:solidFill>
                  <a:srgbClr val="000000"/>
                </a:solidFill>
                <a:latin typeface="Arial"/>
              </a:rPr>
              <a:t>and an annual loss of </a:t>
            </a:r>
            <a:br>
              <a:rPr lang="en-US" sz="1000" b="1">
                <a:solidFill>
                  <a:srgbClr val="000000"/>
                </a:solidFill>
                <a:latin typeface="Arial"/>
              </a:rPr>
            </a:br>
            <a:r>
              <a:rPr lang="en-US" sz="1000" b="1">
                <a:solidFill>
                  <a:srgbClr val="000000"/>
                </a:solidFill>
                <a:latin typeface="Arial"/>
              </a:rPr>
              <a:t>$259 million </a:t>
            </a:r>
            <a:r>
              <a:rPr lang="en-US" sz="1000">
                <a:solidFill>
                  <a:srgbClr val="000000"/>
                </a:solidFill>
                <a:latin typeface="Arial"/>
              </a:rPr>
              <a:t>across </a:t>
            </a:r>
            <a:r>
              <a:rPr lang="en-US" sz="1000" b="1">
                <a:solidFill>
                  <a:srgbClr val="000000"/>
                </a:solidFill>
                <a:latin typeface="Arial"/>
              </a:rPr>
              <a:t>Berrien, Cass, and Van Buren counties.</a:t>
            </a:r>
            <a:endParaRPr lang="en-US" sz="1000"/>
          </a:p>
        </p:txBody>
      </p:sp>
      <p:sp>
        <p:nvSpPr>
          <p:cNvPr id="32" name="TextBox 8">
            <a:extLst>
              <a:ext uri="{FF2B5EF4-FFF2-40B4-BE49-F238E27FC236}">
                <a16:creationId xmlns:a16="http://schemas.microsoft.com/office/drawing/2014/main" id="{28127D29-F592-8EED-4335-F10DE41C1E4B}"/>
              </a:ext>
            </a:extLst>
          </p:cNvPr>
          <p:cNvSpPr txBox="1"/>
          <p:nvPr/>
        </p:nvSpPr>
        <p:spPr bwMode="gray">
          <a:xfrm>
            <a:off x="205642" y="1311628"/>
            <a:ext cx="4556126" cy="492443"/>
          </a:xfrm>
          <a:prstGeom prst="rect">
            <a:avLst/>
          </a:prstGeom>
          <a:noFill/>
        </p:spPr>
        <p:txBody>
          <a:bodyPr wrap="square" lIns="137160" tIns="137160" rIns="274320" bIns="137160" rtlCol="0" anchor="t">
            <a:spAutoFit/>
          </a:bodyPr>
          <a:lstStyle/>
          <a:p>
            <a:pPr>
              <a:spcAft>
                <a:spcPts val="600"/>
              </a:spcAft>
            </a:pPr>
            <a:r>
              <a:rPr lang="en-US" sz="1400" b="1">
                <a:solidFill>
                  <a:srgbClr val="000000"/>
                </a:solidFill>
                <a:latin typeface="Arial"/>
              </a:rPr>
              <a:t>Palisades project’s milestones (2023-2025) </a:t>
            </a:r>
            <a:endParaRPr kumimoji="0" lang="en-US" sz="1400" b="1" i="0" u="none" strike="noStrike" kern="1200" cap="none" spc="0" normalizeH="0" baseline="0" noProof="0">
              <a:ln>
                <a:noFill/>
              </a:ln>
              <a:solidFill>
                <a:srgbClr val="000000"/>
              </a:solidFill>
              <a:effectLst/>
              <a:uLnTx/>
              <a:uFillTx/>
              <a:latin typeface="Arial"/>
            </a:endParaRPr>
          </a:p>
        </p:txBody>
      </p:sp>
      <p:cxnSp>
        <p:nvCxnSpPr>
          <p:cNvPr id="33" name="btfpColumnHeaderBoxLine223027">
            <a:extLst>
              <a:ext uri="{FF2B5EF4-FFF2-40B4-BE49-F238E27FC236}">
                <a16:creationId xmlns:a16="http://schemas.microsoft.com/office/drawing/2014/main" id="{CDDC1A89-9F7E-EBF6-3956-F3C407D27B92}"/>
              </a:ext>
            </a:extLst>
          </p:cNvPr>
          <p:cNvCxnSpPr>
            <a:cxnSpLocks/>
          </p:cNvCxnSpPr>
          <p:nvPr/>
        </p:nvCxnSpPr>
        <p:spPr bwMode="gray">
          <a:xfrm>
            <a:off x="353279" y="1663567"/>
            <a:ext cx="4297680"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44" name="TextBox 8">
            <a:extLst>
              <a:ext uri="{FF2B5EF4-FFF2-40B4-BE49-F238E27FC236}">
                <a16:creationId xmlns:a16="http://schemas.microsoft.com/office/drawing/2014/main" id="{B8E09027-EF30-1557-6F9C-8D55B1CE47C4}"/>
              </a:ext>
            </a:extLst>
          </p:cNvPr>
          <p:cNvSpPr txBox="1"/>
          <p:nvPr>
            <p:custDataLst>
              <p:tags r:id="rId43"/>
            </p:custDataLst>
          </p:nvPr>
        </p:nvSpPr>
        <p:spPr bwMode="gray">
          <a:xfrm>
            <a:off x="1708150" y="4052887"/>
            <a:ext cx="1122363" cy="431800"/>
          </a:xfrm>
          <a:prstGeom prst="rect">
            <a:avLst/>
          </a:prstGeom>
          <a:noFill/>
        </p:spPr>
        <p:txBody>
          <a:bodyPr wrap="square" lIns="137160" tIns="137160" rIns="274320" bIns="137160" rtlCol="0" anchor="t">
            <a:spAutoFit/>
          </a:bodyPr>
          <a:lstStyle/>
          <a:p>
            <a:pPr>
              <a:spcAft>
                <a:spcPts val="600"/>
              </a:spcAft>
            </a:pPr>
            <a:r>
              <a:rPr lang="en-US" sz="1000" b="1">
                <a:solidFill>
                  <a:srgbClr val="000000"/>
                </a:solidFill>
                <a:latin typeface="Arial"/>
              </a:rPr>
              <a:t>May 2022</a:t>
            </a:r>
            <a:endParaRPr kumimoji="0" lang="en-US" sz="1000" b="1" i="0" u="none" strike="noStrike" kern="1200" cap="none" spc="0" normalizeH="0" baseline="0" noProof="0">
              <a:ln>
                <a:noFill/>
              </a:ln>
              <a:solidFill>
                <a:srgbClr val="000000"/>
              </a:solidFill>
              <a:effectLst/>
              <a:uLnTx/>
              <a:uFillTx/>
              <a:latin typeface="Arial"/>
            </a:endParaRPr>
          </a:p>
        </p:txBody>
      </p:sp>
      <p:sp>
        <p:nvSpPr>
          <p:cNvPr id="50" name="TextBox 8">
            <a:extLst>
              <a:ext uri="{FF2B5EF4-FFF2-40B4-BE49-F238E27FC236}">
                <a16:creationId xmlns:a16="http://schemas.microsoft.com/office/drawing/2014/main" id="{638266EF-8557-6D08-A7E4-1BF73AAA81BF}"/>
              </a:ext>
            </a:extLst>
          </p:cNvPr>
          <p:cNvSpPr txBox="1"/>
          <p:nvPr>
            <p:custDataLst>
              <p:tags r:id="rId44"/>
            </p:custDataLst>
          </p:nvPr>
        </p:nvSpPr>
        <p:spPr bwMode="gray">
          <a:xfrm>
            <a:off x="234950" y="4052887"/>
            <a:ext cx="1122363" cy="430887"/>
          </a:xfrm>
          <a:prstGeom prst="rect">
            <a:avLst/>
          </a:prstGeom>
          <a:noFill/>
        </p:spPr>
        <p:txBody>
          <a:bodyPr wrap="square" lIns="137160" tIns="137160" rIns="274320" bIns="137160" rtlCol="0" anchor="t">
            <a:spAutoFit/>
          </a:bodyPr>
          <a:lstStyle/>
          <a:p>
            <a:pPr>
              <a:spcAft>
                <a:spcPts val="600"/>
              </a:spcAft>
            </a:pPr>
            <a:r>
              <a:rPr lang="en-US" sz="1000" b="1">
                <a:solidFill>
                  <a:srgbClr val="000000"/>
                </a:solidFill>
                <a:latin typeface="Arial"/>
              </a:rPr>
              <a:t>Dec. 1971</a:t>
            </a:r>
            <a:endParaRPr kumimoji="0" lang="en-US" sz="1000" b="1" i="0" u="none" strike="noStrike" kern="1200" cap="none" spc="0" normalizeH="0" baseline="0" noProof="0">
              <a:ln>
                <a:noFill/>
              </a:ln>
              <a:solidFill>
                <a:srgbClr val="000000"/>
              </a:solidFill>
              <a:effectLst/>
              <a:uLnTx/>
              <a:uFillTx/>
              <a:latin typeface="Arial"/>
            </a:endParaRPr>
          </a:p>
        </p:txBody>
      </p:sp>
      <p:sp>
        <p:nvSpPr>
          <p:cNvPr id="73" name="TextBox 72">
            <a:extLst>
              <a:ext uri="{FF2B5EF4-FFF2-40B4-BE49-F238E27FC236}">
                <a16:creationId xmlns:a16="http://schemas.microsoft.com/office/drawing/2014/main" id="{B3ED8372-0BD8-9154-D2B9-BB253EE3FDA9}"/>
              </a:ext>
            </a:extLst>
          </p:cNvPr>
          <p:cNvSpPr txBox="1"/>
          <p:nvPr/>
        </p:nvSpPr>
        <p:spPr bwMode="gray">
          <a:xfrm>
            <a:off x="4728789" y="5669865"/>
            <a:ext cx="6917112" cy="507831"/>
          </a:xfrm>
          <a:prstGeom prst="rect">
            <a:avLst/>
          </a:prstGeom>
          <a:noFill/>
          <a:ln>
            <a:noFill/>
            <a:prstDash val="dash"/>
          </a:ln>
        </p:spPr>
        <p:txBody>
          <a:bodyPr wrap="square">
            <a:spAutoFit/>
          </a:bodyPr>
          <a:lstStyle/>
          <a:p>
            <a:pPr marL="171450" indent="-171450">
              <a:buFont typeface="Arial" panose="020B0604020202020204" pitchFamily="34" charset="0"/>
              <a:buChar char="•"/>
            </a:pPr>
            <a:r>
              <a:rPr lang="en-US" sz="900" b="1">
                <a:solidFill>
                  <a:srgbClr val="000000"/>
                </a:solidFill>
              </a:rPr>
              <a:t>Aging infrastructure and repairs raise safety concerns: </a:t>
            </a:r>
            <a:r>
              <a:rPr lang="en-US" sz="900">
                <a:solidFill>
                  <a:srgbClr val="000000"/>
                </a:solidFill>
              </a:rPr>
              <a:t>Adequate performance of steam generation tubes and control-road seal issues requires a more thorough analysis to ensure the required performance.</a:t>
            </a:r>
          </a:p>
          <a:p>
            <a:pPr marL="171450" indent="-171450">
              <a:buFont typeface="Arial" panose="020B0604020202020204" pitchFamily="34" charset="0"/>
              <a:buChar char="•"/>
            </a:pPr>
            <a:r>
              <a:rPr lang="en-US" sz="900" b="1">
                <a:solidFill>
                  <a:srgbClr val="000000"/>
                </a:solidFill>
              </a:rPr>
              <a:t>Regulatory hurdles:</a:t>
            </a:r>
            <a:r>
              <a:rPr lang="en-US" sz="900">
                <a:solidFill>
                  <a:srgbClr val="000000"/>
                </a:solidFill>
              </a:rPr>
              <a:t> NRC moved the estimated completion from July 31 to September 30, </a:t>
            </a:r>
            <a:r>
              <a:rPr lang="en-US" sz="900" b="1">
                <a:solidFill>
                  <a:srgbClr val="000000"/>
                </a:solidFill>
              </a:rPr>
              <a:t>increasing completion risk.</a:t>
            </a:r>
          </a:p>
        </p:txBody>
      </p:sp>
      <p:sp>
        <p:nvSpPr>
          <p:cNvPr id="74" name="TextBox 73">
            <a:extLst>
              <a:ext uri="{FF2B5EF4-FFF2-40B4-BE49-F238E27FC236}">
                <a16:creationId xmlns:a16="http://schemas.microsoft.com/office/drawing/2014/main" id="{1AF475F7-A19F-5BD4-4435-61BE15CB5329}"/>
              </a:ext>
            </a:extLst>
          </p:cNvPr>
          <p:cNvSpPr txBox="1"/>
          <p:nvPr/>
        </p:nvSpPr>
        <p:spPr bwMode="gray">
          <a:xfrm>
            <a:off x="4721196" y="4730049"/>
            <a:ext cx="7012017" cy="507831"/>
          </a:xfrm>
          <a:prstGeom prst="rect">
            <a:avLst/>
          </a:prstGeom>
          <a:noFill/>
          <a:ln>
            <a:noFill/>
            <a:prstDash val="dash"/>
          </a:ln>
        </p:spPr>
        <p:txBody>
          <a:bodyPr wrap="square">
            <a:spAutoFit/>
          </a:bodyPr>
          <a:lstStyle/>
          <a:p>
            <a:pPr marL="171450" indent="-171450">
              <a:buFont typeface="Arial" panose="020B0604020202020204" pitchFamily="34" charset="0"/>
              <a:buChar char="•"/>
            </a:pPr>
            <a:r>
              <a:rPr lang="en-US" sz="900" b="1">
                <a:solidFill>
                  <a:srgbClr val="000000"/>
                </a:solidFill>
              </a:rPr>
              <a:t>State’s climate commitment in Public Act 235: </a:t>
            </a:r>
            <a:r>
              <a:rPr lang="en-US" sz="900">
                <a:solidFill>
                  <a:srgbClr val="000000"/>
                </a:solidFill>
              </a:rPr>
              <a:t>80% of energy must come from carbon-free sources by 2035.</a:t>
            </a:r>
          </a:p>
          <a:p>
            <a:pPr marL="171450" indent="-171450">
              <a:buFont typeface="Arial" panose="020B0604020202020204" pitchFamily="34" charset="0"/>
              <a:buChar char="•"/>
            </a:pPr>
            <a:r>
              <a:rPr lang="en-US" sz="900" b="1">
                <a:solidFill>
                  <a:srgbClr val="000000"/>
                </a:solidFill>
              </a:rPr>
              <a:t>Market and political momentum:</a:t>
            </a:r>
            <a:r>
              <a:rPr lang="en-US" sz="900">
                <a:solidFill>
                  <a:srgbClr val="000000"/>
                </a:solidFill>
              </a:rPr>
              <a:t> Two executive orders approved in January 2025 (</a:t>
            </a:r>
            <a:r>
              <a:rPr lang="en-US" sz="900"/>
              <a:t>14154, 14156) favor nuclear financial outlook.</a:t>
            </a:r>
            <a:endParaRPr lang="en-US" sz="900">
              <a:solidFill>
                <a:srgbClr val="000000"/>
              </a:solidFill>
            </a:endParaRPr>
          </a:p>
          <a:p>
            <a:pPr marL="171450" indent="-171450">
              <a:buFont typeface="Arial" panose="020B0604020202020204" pitchFamily="34" charset="0"/>
              <a:buChar char="•"/>
            </a:pPr>
            <a:r>
              <a:rPr lang="en-US" sz="900" b="1">
                <a:solidFill>
                  <a:srgbClr val="000000"/>
                </a:solidFill>
              </a:rPr>
              <a:t>Regulatory support structures:</a:t>
            </a:r>
            <a:r>
              <a:rPr lang="en-US" sz="900">
                <a:solidFill>
                  <a:srgbClr val="000000"/>
                </a:solidFill>
              </a:rPr>
              <a:t> NRC has established a dedicated panel to guide the restarting. </a:t>
            </a:r>
            <a:endParaRPr lang="en-US" sz="900"/>
          </a:p>
        </p:txBody>
      </p:sp>
      <p:sp>
        <p:nvSpPr>
          <p:cNvPr id="75" name="TextBox 8">
            <a:extLst>
              <a:ext uri="{FF2B5EF4-FFF2-40B4-BE49-F238E27FC236}">
                <a16:creationId xmlns:a16="http://schemas.microsoft.com/office/drawing/2014/main" id="{EDA74253-8006-51F3-9775-3D6C6032967B}"/>
              </a:ext>
            </a:extLst>
          </p:cNvPr>
          <p:cNvSpPr txBox="1"/>
          <p:nvPr/>
        </p:nvSpPr>
        <p:spPr bwMode="gray">
          <a:xfrm>
            <a:off x="286873" y="4407473"/>
            <a:ext cx="4267889" cy="1825306"/>
          </a:xfrm>
          <a:prstGeom prst="rect">
            <a:avLst/>
          </a:prstGeom>
          <a:solidFill>
            <a:srgbClr val="E3E8EE"/>
          </a:solidFill>
          <a:ln>
            <a:noFill/>
          </a:ln>
        </p:spPr>
        <p:txBody>
          <a:bodyPr wrap="square" lIns="137160" tIns="137160" rIns="274320" bIns="137160" rtlCol="0" anchor="t">
            <a:noAutofit/>
          </a:bodyPr>
          <a:lstStyle/>
          <a:p>
            <a:pPr>
              <a:spcAft>
                <a:spcPts val="600"/>
              </a:spcAft>
            </a:pPr>
            <a:r>
              <a:rPr lang="en-US" sz="1200" b="1">
                <a:solidFill>
                  <a:srgbClr val="000000"/>
                </a:solidFill>
                <a:latin typeface="Arial"/>
              </a:rPr>
              <a:t>Project details</a:t>
            </a:r>
          </a:p>
          <a:p>
            <a:pPr marL="171450" indent="-171450">
              <a:spcAft>
                <a:spcPts val="400"/>
              </a:spcAft>
              <a:buFont typeface="Arial" panose="020B0604020202020204" pitchFamily="34" charset="0"/>
              <a:buChar char="•"/>
            </a:pPr>
            <a:r>
              <a:rPr lang="en-US" sz="1050" b="1">
                <a:solidFill>
                  <a:srgbClr val="000000"/>
                </a:solidFill>
                <a:latin typeface="Arial"/>
              </a:rPr>
              <a:t>Capacity: </a:t>
            </a:r>
            <a:r>
              <a:rPr lang="en-US" sz="1050">
                <a:solidFill>
                  <a:srgbClr val="000000"/>
                </a:solidFill>
                <a:latin typeface="Arial"/>
              </a:rPr>
              <a:t>805 MW</a:t>
            </a:r>
          </a:p>
          <a:p>
            <a:pPr marL="171450" indent="-171450">
              <a:spcAft>
                <a:spcPts val="400"/>
              </a:spcAft>
              <a:buFont typeface="Arial" panose="020B0604020202020204" pitchFamily="34" charset="0"/>
              <a:buChar char="•"/>
            </a:pPr>
            <a:r>
              <a:rPr lang="en-US" sz="1050" b="1">
                <a:solidFill>
                  <a:srgbClr val="000000"/>
                </a:solidFill>
                <a:latin typeface="Arial"/>
              </a:rPr>
              <a:t>Location:</a:t>
            </a:r>
            <a:r>
              <a:rPr lang="en-US" sz="1050">
                <a:solidFill>
                  <a:srgbClr val="000000"/>
                </a:solidFill>
                <a:latin typeface="Arial"/>
              </a:rPr>
              <a:t> Michigan </a:t>
            </a:r>
          </a:p>
          <a:p>
            <a:pPr marL="171450" indent="-171450">
              <a:spcAft>
                <a:spcPts val="400"/>
              </a:spcAft>
              <a:buFont typeface="Arial" panose="020B0604020202020204" pitchFamily="34" charset="0"/>
              <a:buChar char="•"/>
            </a:pPr>
            <a:r>
              <a:rPr lang="en-US" sz="1050" b="1">
                <a:solidFill>
                  <a:srgbClr val="000000"/>
                </a:solidFill>
                <a:latin typeface="Arial"/>
              </a:rPr>
              <a:t>Technology: </a:t>
            </a:r>
            <a:r>
              <a:rPr lang="en-US" sz="1050">
                <a:solidFill>
                  <a:srgbClr val="000000"/>
                </a:solidFill>
                <a:latin typeface="Arial"/>
              </a:rPr>
              <a:t>PWR</a:t>
            </a:r>
          </a:p>
          <a:p>
            <a:pPr marL="171450" indent="-171450">
              <a:spcAft>
                <a:spcPts val="400"/>
              </a:spcAft>
              <a:buFont typeface="Arial" panose="020B0604020202020204" pitchFamily="34" charset="0"/>
              <a:buChar char="•"/>
            </a:pPr>
            <a:r>
              <a:rPr lang="en-US" sz="1050" b="1">
                <a:solidFill>
                  <a:srgbClr val="000000"/>
                </a:solidFill>
                <a:latin typeface="Arial"/>
              </a:rPr>
              <a:t>Extension period: </a:t>
            </a:r>
            <a:r>
              <a:rPr lang="en-US" sz="1050">
                <a:solidFill>
                  <a:srgbClr val="000000"/>
                </a:solidFill>
                <a:latin typeface="Arial"/>
              </a:rPr>
              <a:t>~26 years (2051)</a:t>
            </a:r>
          </a:p>
          <a:p>
            <a:pPr marL="171450" indent="-171450">
              <a:spcAft>
                <a:spcPts val="400"/>
              </a:spcAft>
              <a:buFont typeface="Arial" panose="020B0604020202020204" pitchFamily="34" charset="0"/>
              <a:buChar char="•"/>
            </a:pPr>
            <a:r>
              <a:rPr lang="en-US" sz="1050" b="1">
                <a:solidFill>
                  <a:srgbClr val="000000"/>
                </a:solidFill>
                <a:latin typeface="Arial"/>
              </a:rPr>
              <a:t>Owner:</a:t>
            </a:r>
            <a:r>
              <a:rPr lang="en-US" sz="1050">
                <a:solidFill>
                  <a:srgbClr val="000000"/>
                </a:solidFill>
                <a:latin typeface="Arial"/>
              </a:rPr>
              <a:t> Holtec, previously Entergy</a:t>
            </a:r>
          </a:p>
          <a:p>
            <a:pPr marL="171450" indent="-171450">
              <a:spcAft>
                <a:spcPts val="400"/>
              </a:spcAft>
              <a:buFont typeface="Arial" panose="020B0604020202020204" pitchFamily="34" charset="0"/>
              <a:buChar char="•"/>
            </a:pPr>
            <a:r>
              <a:rPr lang="en-US" sz="1050" b="1">
                <a:solidFill>
                  <a:srgbClr val="000000"/>
                </a:solidFill>
                <a:latin typeface="Arial"/>
              </a:rPr>
              <a:t>Other considerations: </a:t>
            </a:r>
            <a:r>
              <a:rPr lang="en-US" sz="1050">
                <a:solidFill>
                  <a:srgbClr val="000000"/>
                </a:solidFill>
                <a:latin typeface="Arial"/>
              </a:rPr>
              <a:t>Plans to include two additional SMRs; 300MW to benefit from site permits and skilled workforce</a:t>
            </a:r>
            <a:endParaRPr kumimoji="0" lang="en-US" sz="1050" i="0" u="none" strike="noStrike" kern="1200" cap="none" spc="0" normalizeH="0" baseline="0" noProof="0">
              <a:ln>
                <a:noFill/>
              </a:ln>
              <a:solidFill>
                <a:srgbClr val="000000"/>
              </a:solidFill>
              <a:effectLst/>
              <a:uLnTx/>
              <a:uFillTx/>
              <a:latin typeface="Arial"/>
            </a:endParaRPr>
          </a:p>
        </p:txBody>
      </p:sp>
      <p:sp>
        <p:nvSpPr>
          <p:cNvPr id="77" name="Rectangle 76">
            <a:extLst>
              <a:ext uri="{FF2B5EF4-FFF2-40B4-BE49-F238E27FC236}">
                <a16:creationId xmlns:a16="http://schemas.microsoft.com/office/drawing/2014/main" id="{9332322E-E7DF-11B6-0825-6046E72DC4EF}"/>
              </a:ext>
            </a:extLst>
          </p:cNvPr>
          <p:cNvSpPr/>
          <p:nvPr/>
        </p:nvSpPr>
        <p:spPr bwMode="gray">
          <a:xfrm>
            <a:off x="4650959" y="4598348"/>
            <a:ext cx="7082254" cy="685800"/>
          </a:xfrm>
          <a:prstGeom prst="rect">
            <a:avLst/>
          </a:prstGeom>
          <a:no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78" name="Rectangle 77">
            <a:extLst>
              <a:ext uri="{FF2B5EF4-FFF2-40B4-BE49-F238E27FC236}">
                <a16:creationId xmlns:a16="http://schemas.microsoft.com/office/drawing/2014/main" id="{D02A7102-9B70-4767-9CBE-BF04D020F586}"/>
              </a:ext>
            </a:extLst>
          </p:cNvPr>
          <p:cNvSpPr/>
          <p:nvPr/>
        </p:nvSpPr>
        <p:spPr bwMode="gray">
          <a:xfrm>
            <a:off x="4650959" y="5542826"/>
            <a:ext cx="7082254" cy="685800"/>
          </a:xfrm>
          <a:prstGeom prst="rect">
            <a:avLst/>
          </a:prstGeom>
          <a:no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grpSp>
        <p:nvGrpSpPr>
          <p:cNvPr id="59" name="Group 58">
            <a:extLst>
              <a:ext uri="{FF2B5EF4-FFF2-40B4-BE49-F238E27FC236}">
                <a16:creationId xmlns:a16="http://schemas.microsoft.com/office/drawing/2014/main" id="{21454CC4-A40C-38AC-2B79-6320DE090E82}"/>
              </a:ext>
            </a:extLst>
          </p:cNvPr>
          <p:cNvGrpSpPr/>
          <p:nvPr/>
        </p:nvGrpSpPr>
        <p:grpSpPr>
          <a:xfrm>
            <a:off x="4585636" y="4432035"/>
            <a:ext cx="1616723" cy="305800"/>
            <a:chOff x="2539824" y="2255233"/>
            <a:chExt cx="1521636" cy="288801"/>
          </a:xfrm>
          <a:solidFill>
            <a:schemeClr val="tx2">
              <a:lumMod val="50000"/>
            </a:schemeClr>
          </a:solidFill>
        </p:grpSpPr>
        <p:grpSp>
          <p:nvGrpSpPr>
            <p:cNvPr id="60" name="Group 59">
              <a:extLst>
                <a:ext uri="{FF2B5EF4-FFF2-40B4-BE49-F238E27FC236}">
                  <a16:creationId xmlns:a16="http://schemas.microsoft.com/office/drawing/2014/main" id="{2F3E3C2D-3E85-3311-82B7-6C310D85557D}"/>
                </a:ext>
              </a:extLst>
            </p:cNvPr>
            <p:cNvGrpSpPr/>
            <p:nvPr/>
          </p:nvGrpSpPr>
          <p:grpSpPr>
            <a:xfrm>
              <a:off x="2539824" y="2255233"/>
              <a:ext cx="1521636" cy="288801"/>
              <a:chOff x="3291840" y="2560320"/>
              <a:chExt cx="1330452" cy="486571"/>
            </a:xfrm>
            <a:grpFill/>
          </p:grpSpPr>
          <p:sp>
            <p:nvSpPr>
              <p:cNvPr id="62" name="Arrow: Chevron 61">
                <a:extLst>
                  <a:ext uri="{FF2B5EF4-FFF2-40B4-BE49-F238E27FC236}">
                    <a16:creationId xmlns:a16="http://schemas.microsoft.com/office/drawing/2014/main" id="{42C753C0-D26C-B328-ED8F-AE407C8B1653}"/>
                  </a:ext>
                </a:extLst>
              </p:cNvPr>
              <p:cNvSpPr/>
              <p:nvPr/>
            </p:nvSpPr>
            <p:spPr bwMode="gray">
              <a:xfrm>
                <a:off x="4137660" y="2560320"/>
                <a:ext cx="484632" cy="484632"/>
              </a:xfrm>
              <a:prstGeom prst="chevron">
                <a:avLst/>
              </a:prstGeom>
              <a:grpFill/>
              <a:ln w="9525">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63" name="Arrow: Chevron 62">
                <a:extLst>
                  <a:ext uri="{FF2B5EF4-FFF2-40B4-BE49-F238E27FC236}">
                    <a16:creationId xmlns:a16="http://schemas.microsoft.com/office/drawing/2014/main" id="{6CE18648-516E-4459-1F7E-24CF0FB5A40A}"/>
                  </a:ext>
                </a:extLst>
              </p:cNvPr>
              <p:cNvSpPr/>
              <p:nvPr/>
            </p:nvSpPr>
            <p:spPr bwMode="gray">
              <a:xfrm>
                <a:off x="3855720" y="2560320"/>
                <a:ext cx="484632" cy="484632"/>
              </a:xfrm>
              <a:prstGeom prst="chevron">
                <a:avLst/>
              </a:prstGeom>
              <a:grpFill/>
              <a:ln w="9525">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64" name="Arrow: Chevron 63">
                <a:extLst>
                  <a:ext uri="{FF2B5EF4-FFF2-40B4-BE49-F238E27FC236}">
                    <a16:creationId xmlns:a16="http://schemas.microsoft.com/office/drawing/2014/main" id="{F33B604C-DE11-B07B-CBCF-E5F6BC217355}"/>
                  </a:ext>
                </a:extLst>
              </p:cNvPr>
              <p:cNvSpPr/>
              <p:nvPr/>
            </p:nvSpPr>
            <p:spPr bwMode="gray">
              <a:xfrm>
                <a:off x="3573780" y="2562259"/>
                <a:ext cx="484632" cy="484632"/>
              </a:xfrm>
              <a:prstGeom prst="chevron">
                <a:avLst/>
              </a:prstGeom>
              <a:grpFill/>
              <a:ln w="9525">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65" name="Arrow: Chevron 64">
                <a:extLst>
                  <a:ext uri="{FF2B5EF4-FFF2-40B4-BE49-F238E27FC236}">
                    <a16:creationId xmlns:a16="http://schemas.microsoft.com/office/drawing/2014/main" id="{5C86B5D6-87BB-61B4-2595-DA2A7C15E248}"/>
                  </a:ext>
                </a:extLst>
              </p:cNvPr>
              <p:cNvSpPr/>
              <p:nvPr/>
            </p:nvSpPr>
            <p:spPr bwMode="gray">
              <a:xfrm>
                <a:off x="3291840" y="2562259"/>
                <a:ext cx="484632" cy="484632"/>
              </a:xfrm>
              <a:prstGeom prst="chevron">
                <a:avLst/>
              </a:prstGeom>
              <a:grpFill/>
              <a:ln w="9525">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grpSp>
        <p:sp>
          <p:nvSpPr>
            <p:cNvPr id="61" name="Title 5">
              <a:extLst>
                <a:ext uri="{FF2B5EF4-FFF2-40B4-BE49-F238E27FC236}">
                  <a16:creationId xmlns:a16="http://schemas.microsoft.com/office/drawing/2014/main" id="{ABCADBF9-8EE0-E057-530A-D8EDBE956DB7}"/>
                </a:ext>
              </a:extLst>
            </p:cNvPr>
            <p:cNvSpPr txBox="1">
              <a:spLocks/>
            </p:cNvSpPr>
            <p:nvPr/>
          </p:nvSpPr>
          <p:spPr>
            <a:xfrm>
              <a:off x="2852122" y="2291960"/>
              <a:ext cx="939658" cy="116279"/>
            </a:xfrm>
            <a:prstGeom prst="rect">
              <a:avLst/>
            </a:prstGeom>
            <a:grpFill/>
            <a:ln>
              <a:solidFill>
                <a:schemeClr val="tx2">
                  <a:lumMod val="50000"/>
                </a:schemeClr>
              </a:solidFill>
            </a:ln>
          </p:spPr>
          <p:txBody>
            <a:bodyPr vert="horz" lIns="91440" tIns="0" rIns="91440" bIns="45720" rtlCol="0" anchor="t">
              <a:noAutofit/>
            </a:bodyPr>
            <a:lstStyle>
              <a:lvl1pPr algn="l" defTabSz="711200" rtl="0" eaLnBrk="1" latinLnBrk="0" hangingPunct="1">
                <a:lnSpc>
                  <a:spcPct val="100000"/>
                </a:lnSpc>
                <a:spcBef>
                  <a:spcPct val="0"/>
                </a:spcBef>
                <a:buNone/>
                <a:defRPr sz="2800" b="1" kern="1200" baseline="0">
                  <a:solidFill>
                    <a:schemeClr val="tx1"/>
                  </a:solidFill>
                  <a:latin typeface="+mj-lt"/>
                  <a:ea typeface="+mj-ea"/>
                  <a:cs typeface="+mj-cs"/>
                </a:defRPr>
              </a:lvl1pPr>
            </a:lstStyle>
            <a:p>
              <a:pPr algn="ctr"/>
              <a:r>
                <a:rPr lang="en-US" sz="1200">
                  <a:solidFill>
                    <a:schemeClr val="bg1"/>
                  </a:solidFill>
                </a:rPr>
                <a:t>Tailwinds</a:t>
              </a:r>
            </a:p>
          </p:txBody>
        </p:sp>
      </p:grpSp>
      <p:grpSp>
        <p:nvGrpSpPr>
          <p:cNvPr id="66" name="Group 65">
            <a:extLst>
              <a:ext uri="{FF2B5EF4-FFF2-40B4-BE49-F238E27FC236}">
                <a16:creationId xmlns:a16="http://schemas.microsoft.com/office/drawing/2014/main" id="{3BC66C43-DB02-4D30-FA3C-EEC00228E51B}"/>
              </a:ext>
            </a:extLst>
          </p:cNvPr>
          <p:cNvGrpSpPr/>
          <p:nvPr/>
        </p:nvGrpSpPr>
        <p:grpSpPr>
          <a:xfrm>
            <a:off x="10169627" y="5393265"/>
            <a:ext cx="1641416" cy="304581"/>
            <a:chOff x="4615671" y="3155805"/>
            <a:chExt cx="1521636" cy="288801"/>
          </a:xfrm>
          <a:solidFill>
            <a:schemeClr val="tx2">
              <a:lumMod val="50000"/>
            </a:schemeClr>
          </a:solidFill>
        </p:grpSpPr>
        <p:grpSp>
          <p:nvGrpSpPr>
            <p:cNvPr id="67" name="Group 66">
              <a:extLst>
                <a:ext uri="{FF2B5EF4-FFF2-40B4-BE49-F238E27FC236}">
                  <a16:creationId xmlns:a16="http://schemas.microsoft.com/office/drawing/2014/main" id="{56CBDC9E-16AD-3B72-163E-350EB347C378}"/>
                </a:ext>
              </a:extLst>
            </p:cNvPr>
            <p:cNvGrpSpPr/>
            <p:nvPr/>
          </p:nvGrpSpPr>
          <p:grpSpPr>
            <a:xfrm rot="10800000">
              <a:off x="4615671" y="3155805"/>
              <a:ext cx="1521636" cy="288801"/>
              <a:chOff x="3291841" y="2560320"/>
              <a:chExt cx="1330452" cy="486571"/>
            </a:xfrm>
            <a:grpFill/>
          </p:grpSpPr>
          <p:sp>
            <p:nvSpPr>
              <p:cNvPr id="69" name="Arrow: Chevron 68">
                <a:extLst>
                  <a:ext uri="{FF2B5EF4-FFF2-40B4-BE49-F238E27FC236}">
                    <a16:creationId xmlns:a16="http://schemas.microsoft.com/office/drawing/2014/main" id="{74C205A3-805E-0161-06E8-8A4C8E6E0E3D}"/>
                  </a:ext>
                </a:extLst>
              </p:cNvPr>
              <p:cNvSpPr/>
              <p:nvPr/>
            </p:nvSpPr>
            <p:spPr bwMode="gray">
              <a:xfrm>
                <a:off x="4137661" y="2560330"/>
                <a:ext cx="484632" cy="484632"/>
              </a:xfrm>
              <a:prstGeom prst="chevron">
                <a:avLst/>
              </a:prstGeom>
              <a:grpFill/>
              <a:ln w="9525">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70" name="Arrow: Chevron 69">
                <a:extLst>
                  <a:ext uri="{FF2B5EF4-FFF2-40B4-BE49-F238E27FC236}">
                    <a16:creationId xmlns:a16="http://schemas.microsoft.com/office/drawing/2014/main" id="{CA53E301-5B08-0998-0C50-DB67A52C185D}"/>
                  </a:ext>
                </a:extLst>
              </p:cNvPr>
              <p:cNvSpPr/>
              <p:nvPr/>
            </p:nvSpPr>
            <p:spPr bwMode="gray">
              <a:xfrm>
                <a:off x="3855720" y="2560320"/>
                <a:ext cx="484632" cy="484632"/>
              </a:xfrm>
              <a:prstGeom prst="chevron">
                <a:avLst/>
              </a:prstGeom>
              <a:grpFill/>
              <a:ln w="9525">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71" name="Arrow: Chevron 70">
                <a:extLst>
                  <a:ext uri="{FF2B5EF4-FFF2-40B4-BE49-F238E27FC236}">
                    <a16:creationId xmlns:a16="http://schemas.microsoft.com/office/drawing/2014/main" id="{AF1BEDCD-264F-8062-0E2A-AF6C1BBB271E}"/>
                  </a:ext>
                </a:extLst>
              </p:cNvPr>
              <p:cNvSpPr/>
              <p:nvPr/>
            </p:nvSpPr>
            <p:spPr bwMode="gray">
              <a:xfrm>
                <a:off x="3573780" y="2562259"/>
                <a:ext cx="484632" cy="484632"/>
              </a:xfrm>
              <a:prstGeom prst="chevron">
                <a:avLst/>
              </a:prstGeom>
              <a:grpFill/>
              <a:ln w="9525">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72" name="Arrow: Chevron 71">
                <a:extLst>
                  <a:ext uri="{FF2B5EF4-FFF2-40B4-BE49-F238E27FC236}">
                    <a16:creationId xmlns:a16="http://schemas.microsoft.com/office/drawing/2014/main" id="{EE6974B9-9835-E362-28CA-7B83CFC6A1AE}"/>
                  </a:ext>
                </a:extLst>
              </p:cNvPr>
              <p:cNvSpPr/>
              <p:nvPr/>
            </p:nvSpPr>
            <p:spPr bwMode="gray">
              <a:xfrm>
                <a:off x="3291841" y="2562254"/>
                <a:ext cx="484632" cy="484633"/>
              </a:xfrm>
              <a:prstGeom prst="chevron">
                <a:avLst/>
              </a:prstGeom>
              <a:grpFill/>
              <a:ln w="9525">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grpSp>
        <p:sp>
          <p:nvSpPr>
            <p:cNvPr id="68" name="Title 5">
              <a:extLst>
                <a:ext uri="{FF2B5EF4-FFF2-40B4-BE49-F238E27FC236}">
                  <a16:creationId xmlns:a16="http://schemas.microsoft.com/office/drawing/2014/main" id="{4424211B-C384-F04B-21EA-468582605F2C}"/>
                </a:ext>
              </a:extLst>
            </p:cNvPr>
            <p:cNvSpPr txBox="1">
              <a:spLocks/>
            </p:cNvSpPr>
            <p:nvPr/>
          </p:nvSpPr>
          <p:spPr>
            <a:xfrm>
              <a:off x="4938126" y="3224981"/>
              <a:ext cx="1067822" cy="102994"/>
            </a:xfrm>
            <a:prstGeom prst="rect">
              <a:avLst/>
            </a:prstGeom>
            <a:grpFill/>
            <a:ln>
              <a:solidFill>
                <a:schemeClr val="tx2">
                  <a:lumMod val="50000"/>
                </a:schemeClr>
              </a:solidFill>
            </a:ln>
          </p:spPr>
          <p:txBody>
            <a:bodyPr vert="horz" lIns="91440" tIns="0" rIns="91440" bIns="45720" rtlCol="0" anchor="t">
              <a:noAutofit/>
            </a:bodyPr>
            <a:lstStyle>
              <a:lvl1pPr algn="l" defTabSz="711200" rtl="0" eaLnBrk="1" latinLnBrk="0" hangingPunct="1">
                <a:lnSpc>
                  <a:spcPct val="100000"/>
                </a:lnSpc>
                <a:spcBef>
                  <a:spcPct val="0"/>
                </a:spcBef>
                <a:buNone/>
                <a:defRPr sz="2800" b="1" kern="1200" baseline="0">
                  <a:solidFill>
                    <a:schemeClr val="tx1"/>
                  </a:solidFill>
                  <a:latin typeface="+mj-lt"/>
                  <a:ea typeface="+mj-ea"/>
                  <a:cs typeface="+mj-cs"/>
                </a:defRPr>
              </a:lvl1pPr>
            </a:lstStyle>
            <a:p>
              <a:r>
                <a:rPr lang="en-US" sz="1200">
                  <a:solidFill>
                    <a:schemeClr val="bg1"/>
                  </a:solidFill>
                </a:rPr>
                <a:t>Headwinds</a:t>
              </a:r>
            </a:p>
          </p:txBody>
        </p:sp>
      </p:grpSp>
    </p:spTree>
    <p:custDataLst>
      <p:tags r:id="rId1"/>
    </p:custDataLst>
    <p:extLst>
      <p:ext uri="{BB962C8B-B14F-4D97-AF65-F5344CB8AC3E}">
        <p14:creationId xmlns:p14="http://schemas.microsoft.com/office/powerpoint/2010/main" val="400642882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16EEBB74-B832-BA2B-A91C-BDC53541F912}"/>
              </a:ext>
            </a:extLst>
          </p:cNvPr>
          <p:cNvGraphicFramePr>
            <a:graphicFrameLocks noChangeAspect="1"/>
          </p:cNvGraphicFramePr>
          <p:nvPr>
            <p:custDataLst>
              <p:tags r:id="rId1"/>
            </p:custDataLst>
            <p:extLst>
              <p:ext uri="{D42A27DB-BD31-4B8C-83A1-F6EECF244321}">
                <p14:modId xmlns:p14="http://schemas.microsoft.com/office/powerpoint/2010/main" val="32771775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67" imgW="405" imgH="405" progId="TCLayout.ActiveDocument.1">
                  <p:embed/>
                </p:oleObj>
              </mc:Choice>
              <mc:Fallback>
                <p:oleObj name="think-cell Slide" r:id="rId167" imgW="405" imgH="405" progId="TCLayout.ActiveDocument.1">
                  <p:embed/>
                  <p:pic>
                    <p:nvPicPr>
                      <p:cNvPr id="0" name=""/>
                      <p:cNvPicPr/>
                      <p:nvPr/>
                    </p:nvPicPr>
                    <p:blipFill>
                      <a:blip r:embed="rId168"/>
                      <a:stretch>
                        <a:fillRect/>
                      </a:stretch>
                    </p:blipFill>
                    <p:spPr>
                      <a:xfrm>
                        <a:off x="1588" y="1588"/>
                        <a:ext cx="1588" cy="1588"/>
                      </a:xfrm>
                      <a:prstGeom prst="rect">
                        <a:avLst/>
                      </a:prstGeom>
                    </p:spPr>
                  </p:pic>
                </p:oleObj>
              </mc:Fallback>
            </mc:AlternateContent>
          </a:graphicData>
        </a:graphic>
      </p:graphicFrame>
      <p:pic>
        <p:nvPicPr>
          <p:cNvPr id="1026" name="Picture 2">
            <a:extLst>
              <a:ext uri="{FF2B5EF4-FFF2-40B4-BE49-F238E27FC236}">
                <a16:creationId xmlns:a16="http://schemas.microsoft.com/office/drawing/2014/main" id="{CC167D6F-6E54-60F6-D1CB-6C2ADE199AAD}"/>
              </a:ext>
            </a:extLst>
          </p:cNvPr>
          <p:cNvPicPr>
            <a:picLocks noChangeAspect="1" noChangeArrowheads="1"/>
          </p:cNvPicPr>
          <p:nvPr/>
        </p:nvPicPr>
        <p:blipFill>
          <a:blip r:embed="rId169" cstate="screen">
            <a:extLst>
              <a:ext uri="{28A0092B-C50C-407E-A947-70E740481C1C}">
                <a14:useLocalDpi xmlns:a14="http://schemas.microsoft.com/office/drawing/2010/main"/>
              </a:ext>
            </a:extLst>
          </a:blip>
          <a:srcRect/>
          <a:stretch>
            <a:fillRect/>
          </a:stretch>
        </p:blipFill>
        <p:spPr bwMode="auto">
          <a:xfrm>
            <a:off x="348684" y="1679575"/>
            <a:ext cx="9189565" cy="4562475"/>
          </a:xfrm>
          <a:prstGeom prst="rect">
            <a:avLst/>
          </a:prstGeom>
          <a:noFill/>
          <a:extLst>
            <a:ext uri="{909E8E84-426E-40DD-AFC4-6F175D3DCCD1}">
              <a14:hiddenFill xmlns:a14="http://schemas.microsoft.com/office/drawing/2010/main">
                <a:solidFill>
                  <a:srgbClr val="FFFFFF"/>
                </a:solidFill>
              </a14:hiddenFill>
            </a:ext>
          </a:extLst>
        </p:spPr>
      </p:pic>
      <p:sp>
        <p:nvSpPr>
          <p:cNvPr id="1415" name="Rectangle 1414">
            <a:extLst>
              <a:ext uri="{FF2B5EF4-FFF2-40B4-BE49-F238E27FC236}">
                <a16:creationId xmlns:a16="http://schemas.microsoft.com/office/drawing/2014/main" id="{5A28C822-8354-D303-BDBD-D37195DD4C57}"/>
              </a:ext>
            </a:extLst>
          </p:cNvPr>
          <p:cNvSpPr/>
          <p:nvPr/>
        </p:nvSpPr>
        <p:spPr bwMode="gray">
          <a:xfrm>
            <a:off x="5919788" y="4695825"/>
            <a:ext cx="2677457" cy="1093788"/>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 name="Title 1">
            <a:extLst>
              <a:ext uri="{FF2B5EF4-FFF2-40B4-BE49-F238E27FC236}">
                <a16:creationId xmlns:a16="http://schemas.microsoft.com/office/drawing/2014/main" id="{77F9C086-E325-20AE-CB79-283AFE53429C}"/>
              </a:ext>
            </a:extLst>
          </p:cNvPr>
          <p:cNvSpPr>
            <a:spLocks noGrp="1"/>
          </p:cNvSpPr>
          <p:nvPr>
            <p:ph type="title"/>
          </p:nvPr>
        </p:nvSpPr>
        <p:spPr/>
        <p:txBody>
          <a:bodyPr vert="horz">
            <a:normAutofit fontScale="90000"/>
          </a:bodyPr>
          <a:lstStyle/>
          <a:p>
            <a:r>
              <a:rPr lang="en-US"/>
              <a:t>Global nuclear capacity set to double if all announced and initiated plants materialize; China responsible for ~30% of new plants</a:t>
            </a:r>
          </a:p>
        </p:txBody>
      </p:sp>
      <p:sp>
        <p:nvSpPr>
          <p:cNvPr id="20" name="btfpNotesBox368131">
            <a:hlinkClick r:id="rId170"/>
            <a:extLst>
              <a:ext uri="{FF2B5EF4-FFF2-40B4-BE49-F238E27FC236}">
                <a16:creationId xmlns:a16="http://schemas.microsoft.com/office/drawing/2014/main" id="{50BE2E5C-110C-E3BF-770D-A8E77E44D766}"/>
              </a:ext>
            </a:extLst>
          </p:cNvPr>
          <p:cNvSpPr txBox="1"/>
          <p:nvPr>
            <p:custDataLst>
              <p:tags r:id="rId2"/>
            </p:custDataLst>
          </p:nvPr>
        </p:nvSpPr>
        <p:spPr bwMode="gray">
          <a:xfrm>
            <a:off x="330199" y="6309360"/>
            <a:ext cx="11531600" cy="492443"/>
          </a:xfrm>
          <a:prstGeom prst="rect">
            <a:avLst/>
          </a:prstGeom>
          <a:noFill/>
        </p:spPr>
        <p:txBody>
          <a:bodyPr vert="horz" wrap="square" lIns="0" tIns="0" rIns="0" bIns="0" rtlCol="0" anchor="b">
            <a:spAutoFit/>
          </a:bodyPr>
          <a:lstStyle/>
          <a:p>
            <a:pPr defTabSz="711200">
              <a:defRPr/>
            </a:pP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defTabSz="711200">
              <a:defRPr/>
            </a:pPr>
            <a:endParaRPr lang="en-US" sz="800" dirty="0">
              <a:solidFill>
                <a:srgbClr val="000000"/>
              </a:solidFill>
              <a:latin typeface="Arial"/>
            </a:endParaRPr>
          </a:p>
          <a:p>
            <a:pPr defTabSz="711200">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lang="en-US" sz="800" dirty="0">
                <a:solidFill>
                  <a:srgbClr val="000000"/>
                </a:solidFill>
                <a:latin typeface="Arial"/>
              </a:rPr>
              <a:t>Global Energy Monitor, </a:t>
            </a:r>
            <a:r>
              <a:rPr lang="en-US" sz="800" dirty="0">
                <a:solidFill>
                  <a:srgbClr val="000000"/>
                </a:solidFill>
                <a:latin typeface="Arial"/>
                <a:hlinkClick r:id="rId171"/>
              </a:rPr>
              <a:t>Global Nuclear Power Tracker</a:t>
            </a:r>
            <a:r>
              <a:rPr lang="en-US" sz="800" dirty="0">
                <a:solidFill>
                  <a:srgbClr val="000000"/>
                </a:solidFill>
                <a:latin typeface="Arial"/>
              </a:rPr>
              <a:t> (2024); </a:t>
            </a:r>
            <a:r>
              <a:rPr kumimoji="0" lang="en-US" sz="800" b="0" i="0" u="none" strike="noStrike" kern="1200" cap="none" spc="0" normalizeH="0" baseline="0" noProof="0" dirty="0">
                <a:ln>
                  <a:noFill/>
                </a:ln>
                <a:solidFill>
                  <a:srgbClr val="000000"/>
                </a:solidFill>
                <a:effectLst/>
                <a:uLnTx/>
                <a:uFillTx/>
                <a:latin typeface="Arial"/>
                <a:ea typeface="+mn-ea"/>
                <a:cs typeface="+mn-cs"/>
              </a:rPr>
              <a:t>IEA,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72"/>
              </a:rPr>
              <a:t>The Path to a New Era for Nuclear Energy</a:t>
            </a:r>
            <a:r>
              <a:rPr kumimoji="0" lang="en-US" sz="800" b="0" i="0" u="none" strike="noStrike" kern="1200" cap="none" spc="0" normalizeH="0" baseline="0" noProof="0" dirty="0">
                <a:ln>
                  <a:noFill/>
                </a:ln>
                <a:solidFill>
                  <a:srgbClr val="000000"/>
                </a:solidFill>
                <a:effectLst/>
                <a:uLnTx/>
                <a:uFillTx/>
                <a:latin typeface="Arial"/>
                <a:ea typeface="+mn-ea"/>
                <a:cs typeface="+mn-cs"/>
              </a:rPr>
              <a:t> (2025); IEA,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73"/>
              </a:rPr>
              <a:t>Nuclear Power and Secure Energy Transitions</a:t>
            </a:r>
            <a:r>
              <a:rPr kumimoji="0" lang="en-US" sz="800" b="0" i="0" u="none" strike="noStrike" kern="1200" cap="none" spc="0" normalizeH="0" baseline="0" noProof="0" dirty="0">
                <a:ln>
                  <a:noFill/>
                </a:ln>
                <a:solidFill>
                  <a:srgbClr val="000000"/>
                </a:solidFill>
                <a:effectLst/>
                <a:uLnTx/>
                <a:uFillTx/>
                <a:latin typeface="Arial"/>
                <a:ea typeface="+mn-ea"/>
                <a:cs typeface="+mn-cs"/>
              </a:rPr>
              <a:t> (2022).</a:t>
            </a:r>
          </a:p>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Quint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74"/>
              </a:rPr>
              <a:t>Gernot Wagner</a:t>
            </a:r>
            <a:r>
              <a:rPr kumimoji="0" lang="en-US" sz="800" b="0" i="0" u="none" strike="noStrike" kern="1200" cap="none" spc="0" normalizeH="0" baseline="0" noProof="0" dirty="0">
                <a:ln>
                  <a:noFill/>
                </a:ln>
                <a:solidFill>
                  <a:srgbClr val="000000"/>
                </a:solidFill>
                <a:effectLst/>
                <a:uLnTx/>
                <a:uFillTx/>
                <a:latin typeface="Arial"/>
                <a:ea typeface="+mn-ea"/>
                <a:cs typeface="+mn-cs"/>
              </a:rPr>
              <a:t>. Share with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75"/>
              </a:rPr>
              <a:t>attribution</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u="none" strike="noStrike" kern="1200" cap="none" spc="0" normalizeH="0" baseline="0" noProof="0" dirty="0">
                <a:ln>
                  <a:noFill/>
                </a:ln>
                <a:solidFill>
                  <a:srgbClr val="000000"/>
                </a:solidFill>
                <a:effectLst/>
                <a:uLnTx/>
                <a:uFillTx/>
                <a:latin typeface="Arial"/>
                <a:ea typeface="+mn-ea"/>
                <a:cs typeface="+mn-cs"/>
              </a:rPr>
              <a:t>et al., </a:t>
            </a:r>
            <a:r>
              <a:rPr kumimoji="0" lang="en-US" sz="800" b="0" i="0" u="none" strike="noStrike" kern="1200" cap="none" spc="0" normalizeH="0" baseline="0" noProof="0" dirty="0">
                <a:ln>
                  <a:noFill/>
                </a:ln>
                <a:solidFill>
                  <a:srgbClr val="000000"/>
                </a:solidFill>
                <a:effectLst/>
                <a:uLnTx/>
                <a:uFillTx/>
                <a:latin typeface="Arial"/>
                <a:ea typeface="+mn-ea"/>
                <a:cs typeface="+mn-cs"/>
              </a:rPr>
              <a:t>"Reenergizing Nuclear" (23 September 2025).</a:t>
            </a:r>
          </a:p>
        </p:txBody>
      </p:sp>
      <p:sp>
        <p:nvSpPr>
          <p:cNvPr id="3" name="Rectangle 2">
            <a:extLst>
              <a:ext uri="{FF2B5EF4-FFF2-40B4-BE49-F238E27FC236}">
                <a16:creationId xmlns:a16="http://schemas.microsoft.com/office/drawing/2014/main" id="{3049BFC0-FEF8-8E8D-8C6D-CE78A4C76886}"/>
              </a:ext>
            </a:extLst>
          </p:cNvPr>
          <p:cNvSpPr/>
          <p:nvPr/>
        </p:nvSpPr>
        <p:spPr bwMode="gray">
          <a:xfrm>
            <a:off x="568324" y="3608388"/>
            <a:ext cx="3425033" cy="1168400"/>
          </a:xfrm>
          <a:prstGeom prst="rect">
            <a:avLst/>
          </a:prstGeom>
          <a:solidFill>
            <a:schemeClr val="bg1">
              <a:alpha val="7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a:solidFill>
                <a:schemeClr val="tx1"/>
              </a:solidFill>
            </a:endParaRPr>
          </a:p>
        </p:txBody>
      </p:sp>
      <p:sp>
        <p:nvSpPr>
          <p:cNvPr id="19" name="Rectangle 18">
            <a:extLst>
              <a:ext uri="{FF2B5EF4-FFF2-40B4-BE49-F238E27FC236}">
                <a16:creationId xmlns:a16="http://schemas.microsoft.com/office/drawing/2014/main" id="{9B429E97-6157-6119-AB43-2813E719DE51}"/>
              </a:ext>
            </a:extLst>
          </p:cNvPr>
          <p:cNvSpPr/>
          <p:nvPr>
            <p:custDataLst>
              <p:tags r:id="rId3"/>
            </p:custDataLst>
          </p:nvPr>
        </p:nvSpPr>
        <p:spPr bwMode="gray">
          <a:xfrm>
            <a:off x="1166812" y="2725738"/>
            <a:ext cx="1037205" cy="525463"/>
          </a:xfrm>
          <a:prstGeom prst="rect">
            <a:avLst/>
          </a:prstGeom>
          <a:solidFill>
            <a:srgbClr val="FFFFFF">
              <a:alpha val="69804"/>
            </a:srgb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a:solidFill>
                <a:schemeClr val="tx1"/>
              </a:solidFill>
            </a:endParaRPr>
          </a:p>
        </p:txBody>
      </p:sp>
      <p:sp>
        <p:nvSpPr>
          <p:cNvPr id="23" name="TextBox 22">
            <a:extLst>
              <a:ext uri="{FF2B5EF4-FFF2-40B4-BE49-F238E27FC236}">
                <a16:creationId xmlns:a16="http://schemas.microsoft.com/office/drawing/2014/main" id="{6BD4D14A-999C-A2BE-D08E-C3EBF5473EE9}"/>
              </a:ext>
            </a:extLst>
          </p:cNvPr>
          <p:cNvSpPr txBox="1"/>
          <p:nvPr>
            <p:custDataLst>
              <p:tags r:id="rId4"/>
            </p:custDataLst>
          </p:nvPr>
        </p:nvSpPr>
        <p:spPr bwMode="gray">
          <a:xfrm>
            <a:off x="1250949" y="2751138"/>
            <a:ext cx="503238" cy="185738"/>
          </a:xfrm>
          <a:prstGeom prst="rect">
            <a:avLst/>
          </a:prstGeom>
          <a:noFill/>
        </p:spPr>
        <p:txBody>
          <a:bodyPr wrap="square" lIns="0" tIns="0" rIns="0" bIns="0" rtlCol="0">
            <a:spAutoFit/>
          </a:bodyPr>
          <a:lstStyle/>
          <a:p>
            <a:pPr marL="0" indent="0">
              <a:buNone/>
            </a:pPr>
            <a:r>
              <a:rPr lang="en-US" sz="1200"/>
              <a:t>USA</a:t>
            </a:r>
          </a:p>
        </p:txBody>
      </p:sp>
      <p:graphicFrame>
        <p:nvGraphicFramePr>
          <p:cNvPr id="1436" name="Chart 1435">
            <a:extLst>
              <a:ext uri="{FF2B5EF4-FFF2-40B4-BE49-F238E27FC236}">
                <a16:creationId xmlns:a16="http://schemas.microsoft.com/office/drawing/2014/main" id="{EF33AA2C-EA26-0C01-BADB-9C5708827132}"/>
              </a:ext>
            </a:extLst>
          </p:cNvPr>
          <p:cNvGraphicFramePr/>
          <p:nvPr>
            <p:custDataLst>
              <p:tags r:id="rId5"/>
            </p:custDataLst>
            <p:extLst>
              <p:ext uri="{D42A27DB-BD31-4B8C-83A1-F6EECF244321}">
                <p14:modId xmlns:p14="http://schemas.microsoft.com/office/powerpoint/2010/main" val="170828063"/>
              </p:ext>
            </p:extLst>
          </p:nvPr>
        </p:nvGraphicFramePr>
        <p:xfrm>
          <a:off x="1136650" y="2827338"/>
          <a:ext cx="1101725" cy="481012"/>
        </p:xfrm>
        <a:graphic>
          <a:graphicData uri="http://schemas.openxmlformats.org/drawingml/2006/chart">
            <c:chart xmlns:c="http://schemas.openxmlformats.org/drawingml/2006/chart" xmlns:r="http://schemas.openxmlformats.org/officeDocument/2006/relationships" r:id="rId176"/>
          </a:graphicData>
        </a:graphic>
      </p:graphicFrame>
      <p:cxnSp>
        <p:nvCxnSpPr>
          <p:cNvPr id="1047" name="Straight Connector 1046">
            <a:extLst>
              <a:ext uri="{FF2B5EF4-FFF2-40B4-BE49-F238E27FC236}">
                <a16:creationId xmlns:a16="http://schemas.microsoft.com/office/drawing/2014/main" id="{7DF3E334-A118-E7AF-828A-487011D663F6}"/>
              </a:ext>
            </a:extLst>
          </p:cNvPr>
          <p:cNvCxnSpPr/>
          <p:nvPr>
            <p:custDataLst>
              <p:tags r:id="rId6"/>
            </p:custDataLst>
          </p:nvPr>
        </p:nvCxnSpPr>
        <p:spPr bwMode="auto">
          <a:xfrm>
            <a:off x="1933575" y="2979738"/>
            <a:ext cx="0" cy="176213"/>
          </a:xfrm>
          <a:prstGeom prst="line">
            <a:avLst/>
          </a:prstGeom>
          <a:ln w="6350"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048" name="Straight Connector 1047">
            <a:extLst>
              <a:ext uri="{FF2B5EF4-FFF2-40B4-BE49-F238E27FC236}">
                <a16:creationId xmlns:a16="http://schemas.microsoft.com/office/drawing/2014/main" id="{869E1533-FECF-E847-E21B-796DAD40ED8E}"/>
              </a:ext>
            </a:extLst>
          </p:cNvPr>
          <p:cNvCxnSpPr/>
          <p:nvPr>
            <p:custDataLst>
              <p:tags r:id="rId7"/>
            </p:custDataLst>
          </p:nvPr>
        </p:nvCxnSpPr>
        <p:spPr bwMode="auto">
          <a:xfrm>
            <a:off x="1771651" y="2979738"/>
            <a:ext cx="161925" cy="0"/>
          </a:xfrm>
          <a:prstGeom prst="line">
            <a:avLst/>
          </a:prstGeom>
          <a:ln w="6350"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049" name="Straight Connector 1048">
            <a:extLst>
              <a:ext uri="{FF2B5EF4-FFF2-40B4-BE49-F238E27FC236}">
                <a16:creationId xmlns:a16="http://schemas.microsoft.com/office/drawing/2014/main" id="{ADCF3E1F-C052-85E3-6F90-4C506BDDB005}"/>
              </a:ext>
            </a:extLst>
          </p:cNvPr>
          <p:cNvCxnSpPr/>
          <p:nvPr>
            <p:custDataLst>
              <p:tags r:id="rId8"/>
            </p:custDataLst>
          </p:nvPr>
        </p:nvCxnSpPr>
        <p:spPr bwMode="auto">
          <a:xfrm>
            <a:off x="1771651" y="3155950"/>
            <a:ext cx="161925" cy="0"/>
          </a:xfrm>
          <a:prstGeom prst="line">
            <a:avLst/>
          </a:prstGeom>
          <a:ln w="6350"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1033" name="Text Placeholder 10">
            <a:extLst>
              <a:ext uri="{FF2B5EF4-FFF2-40B4-BE49-F238E27FC236}">
                <a16:creationId xmlns:a16="http://schemas.microsoft.com/office/drawing/2014/main" id="{28A628EA-5E27-4E6F-AFBC-F7BC9B117050}"/>
              </a:ext>
            </a:extLst>
          </p:cNvPr>
          <p:cNvSpPr>
            <a:spLocks noGrp="1"/>
          </p:cNvSpPr>
          <p:nvPr>
            <p:custDataLst>
              <p:tags r:id="rId9"/>
            </p:custDataLst>
          </p:nvPr>
        </p:nvSpPr>
        <p:spPr bwMode="gray">
          <a:xfrm>
            <a:off x="1781175" y="3006725"/>
            <a:ext cx="14287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59A36ECC-586D-495D-81C3-3AD439E16B2D}" type="datetime'''''''''''3''0'''''''''''''''">
              <a:rPr lang="en-US" altLang="en-US" sz="800" smtClean="0">
                <a:effectLst/>
              </a:rPr>
              <a:pPr marL="0" lvl="0" indent="0" algn="ctr">
                <a:spcBef>
                  <a:spcPct val="0"/>
                </a:spcBef>
                <a:spcAft>
                  <a:spcPct val="0"/>
                </a:spcAft>
                <a:buNone/>
              </a:pPr>
              <a:t>30</a:t>
            </a:fld>
            <a:endParaRPr lang="en-US" sz="800"/>
          </a:p>
        </p:txBody>
      </p:sp>
      <p:sp>
        <p:nvSpPr>
          <p:cNvPr id="1039" name="Text Placeholder 10">
            <a:extLst>
              <a:ext uri="{FF2B5EF4-FFF2-40B4-BE49-F238E27FC236}">
                <a16:creationId xmlns:a16="http://schemas.microsoft.com/office/drawing/2014/main" id="{115DFB91-512B-3844-A114-92FBEDCA92F2}"/>
              </a:ext>
            </a:extLst>
          </p:cNvPr>
          <p:cNvSpPr>
            <a:spLocks noGrp="1"/>
          </p:cNvSpPr>
          <p:nvPr>
            <p:custDataLst>
              <p:tags r:id="rId10"/>
            </p:custDataLst>
          </p:nvPr>
        </p:nvSpPr>
        <p:spPr bwMode="gray">
          <a:xfrm>
            <a:off x="1395413" y="3006725"/>
            <a:ext cx="20002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24C71B14-0887-46E9-813B-80D9F2C361D3}" type="datetime'''''''''''''1''0''''''''''''''''''''2'''''''''''''''''">
              <a:rPr lang="en-US" altLang="en-US" sz="800" smtClean="0">
                <a:solidFill>
                  <a:schemeClr val="bg1"/>
                </a:solidFill>
              </a:rPr>
              <a:pPr marL="0" lvl="0" indent="0" algn="ctr">
                <a:spcBef>
                  <a:spcPct val="0"/>
                </a:spcBef>
                <a:spcAft>
                  <a:spcPct val="0"/>
                </a:spcAft>
                <a:buNone/>
              </a:pPr>
              <a:t>102</a:t>
            </a:fld>
            <a:endParaRPr lang="en-US" sz="800">
              <a:solidFill>
                <a:schemeClr val="bg1"/>
              </a:solidFill>
            </a:endParaRPr>
          </a:p>
        </p:txBody>
      </p:sp>
      <p:sp>
        <p:nvSpPr>
          <p:cNvPr id="40" name="TextBox 8">
            <a:extLst>
              <a:ext uri="{FF2B5EF4-FFF2-40B4-BE49-F238E27FC236}">
                <a16:creationId xmlns:a16="http://schemas.microsoft.com/office/drawing/2014/main" id="{01418974-0F46-9DE3-2D0C-E8909B0FBAEC}"/>
              </a:ext>
            </a:extLst>
          </p:cNvPr>
          <p:cNvSpPr txBox="1"/>
          <p:nvPr/>
        </p:nvSpPr>
        <p:spPr bwMode="gray">
          <a:xfrm>
            <a:off x="9509761" y="1389512"/>
            <a:ext cx="2492942" cy="4229363"/>
          </a:xfrm>
          <a:prstGeom prst="rect">
            <a:avLst/>
          </a:prstGeom>
          <a:solidFill>
            <a:srgbClr val="E3E8EE"/>
          </a:solidFill>
        </p:spPr>
        <p:txBody>
          <a:bodyPr wrap="square" lIns="137160" tIns="137160" rIns="274320" bIns="137160" rtlCol="0">
            <a:noAutofit/>
          </a:bodyPr>
          <a:lstStyle/>
          <a:p>
            <a:pPr marL="0" indent="0">
              <a:spcAft>
                <a:spcPts val="600"/>
              </a:spcAft>
              <a:buNone/>
            </a:pPr>
            <a:r>
              <a:rPr lang="en-US" sz="1250" b="1"/>
              <a:t>Observations</a:t>
            </a:r>
            <a:r>
              <a:rPr lang="en-US" b="1"/>
              <a:t> </a:t>
            </a:r>
            <a:endParaRPr kumimoji="0" lang="en-US" sz="1200" i="0" u="none" strike="noStrike" kern="1200" cap="none" spc="0" normalizeH="0" baseline="0" noProof="0">
              <a:ln>
                <a:noFill/>
              </a:ln>
              <a:solidFill>
                <a:srgbClr val="000000"/>
              </a:solidFill>
              <a:effectLst/>
              <a:uLnTx/>
              <a:uFillTx/>
              <a:latin typeface="Arial"/>
              <a:ea typeface="+mn-ea"/>
              <a:cs typeface="+mn-cs"/>
            </a:endParaRPr>
          </a:p>
          <a:p>
            <a:pPr marL="171450" indent="-171450">
              <a:spcBef>
                <a:spcPts val="0"/>
              </a:spcBef>
              <a:spcAft>
                <a:spcPts val="400"/>
              </a:spcAft>
              <a:buFont typeface="Arial" panose="020B0604020202020204" pitchFamily="34" charset="0"/>
              <a:buChar char="•"/>
            </a:pPr>
            <a:r>
              <a:rPr lang="en-US" sz="1050"/>
              <a:t>Global nuclear capacity today is </a:t>
            </a:r>
            <a:r>
              <a:rPr lang="en-US" sz="1050" b="1"/>
              <a:t>396 GW</a:t>
            </a:r>
            <a:r>
              <a:rPr lang="en-US" sz="1050"/>
              <a:t>, with an additional </a:t>
            </a:r>
            <a:br>
              <a:rPr lang="en-US" sz="1050"/>
            </a:br>
            <a:r>
              <a:rPr lang="en-US" sz="1050" b="1"/>
              <a:t>75</a:t>
            </a:r>
            <a:r>
              <a:rPr lang="en-US" sz="1050"/>
              <a:t> </a:t>
            </a:r>
            <a:r>
              <a:rPr lang="en-US" sz="1050" b="1"/>
              <a:t>GW</a:t>
            </a:r>
            <a:r>
              <a:rPr lang="en-US" sz="1050"/>
              <a:t> under construction and </a:t>
            </a:r>
            <a:r>
              <a:rPr lang="en-US" sz="1050" b="1"/>
              <a:t>270</a:t>
            </a:r>
            <a:r>
              <a:rPr lang="en-US" sz="1050"/>
              <a:t> </a:t>
            </a:r>
            <a:r>
              <a:rPr lang="en-US" sz="1050" b="1"/>
              <a:t>GW</a:t>
            </a:r>
            <a:r>
              <a:rPr lang="en-US" sz="1050"/>
              <a:t> in pre-construction or announced.</a:t>
            </a:r>
          </a:p>
          <a:p>
            <a:pPr marL="171450" indent="-171450">
              <a:spcBef>
                <a:spcPts val="0"/>
              </a:spcBef>
              <a:spcAft>
                <a:spcPts val="400"/>
              </a:spcAft>
              <a:buFont typeface="Arial" panose="020B0604020202020204" pitchFamily="34" charset="0"/>
              <a:buChar char="•"/>
            </a:pPr>
            <a:r>
              <a:rPr lang="en-US" sz="1050"/>
              <a:t>Today, most of the capacity is in the </a:t>
            </a:r>
            <a:r>
              <a:rPr lang="en-US" sz="1050" b="1"/>
              <a:t>United States and Europe, representing ~50% of all reactors.</a:t>
            </a:r>
          </a:p>
          <a:p>
            <a:pPr marL="171450" indent="-171450">
              <a:spcBef>
                <a:spcPts val="0"/>
              </a:spcBef>
              <a:spcAft>
                <a:spcPts val="400"/>
              </a:spcAft>
              <a:buFont typeface="Arial" panose="020B0604020202020204" pitchFamily="34" charset="0"/>
              <a:buChar char="•"/>
            </a:pPr>
            <a:r>
              <a:rPr lang="en-US" sz="1050"/>
              <a:t>However, </a:t>
            </a:r>
            <a:r>
              <a:rPr lang="en-US" sz="1050" b="1"/>
              <a:t>China is leading </a:t>
            </a:r>
            <a:br>
              <a:rPr lang="en-US" sz="1050" b="1"/>
            </a:br>
            <a:r>
              <a:rPr lang="en-US" sz="1050" b="1"/>
              <a:t>by far in the number of nuclear plants being built,</a:t>
            </a:r>
            <a:r>
              <a:rPr lang="en-US" sz="1050"/>
              <a:t> representing nearly half of all plants under construction.</a:t>
            </a:r>
          </a:p>
          <a:p>
            <a:pPr marL="171450" indent="-171450">
              <a:spcBef>
                <a:spcPts val="0"/>
              </a:spcBef>
              <a:spcAft>
                <a:spcPts val="400"/>
              </a:spcAft>
              <a:buFont typeface="Arial" panose="020B0604020202020204" pitchFamily="34" charset="0"/>
              <a:buChar char="•"/>
            </a:pPr>
            <a:r>
              <a:rPr lang="en-US" sz="1050" b="1"/>
              <a:t>Europe has announced 71 new plants,</a:t>
            </a:r>
            <a:r>
              <a:rPr lang="en-US" sz="1050"/>
              <a:t> nearly equaling China’s 74 planned plants.</a:t>
            </a:r>
          </a:p>
          <a:p>
            <a:pPr marL="171450" indent="-171450">
              <a:spcBef>
                <a:spcPts val="0"/>
              </a:spcBef>
              <a:spcAft>
                <a:spcPts val="400"/>
              </a:spcAft>
              <a:buFont typeface="Arial" panose="020B0604020202020204" pitchFamily="34" charset="0"/>
              <a:buChar char="•"/>
            </a:pPr>
            <a:r>
              <a:rPr lang="en-US" sz="1050"/>
              <a:t>Typical development time for a plant in China is five to eight years vs. eight to 12 years in Europe, India, and the U.S.</a:t>
            </a:r>
          </a:p>
        </p:txBody>
      </p:sp>
      <p:sp>
        <p:nvSpPr>
          <p:cNvPr id="1057" name="Oval 1056">
            <a:extLst>
              <a:ext uri="{FF2B5EF4-FFF2-40B4-BE49-F238E27FC236}">
                <a16:creationId xmlns:a16="http://schemas.microsoft.com/office/drawing/2014/main" id="{8258DA3E-7C4B-7EC0-0541-2D7580D39225}"/>
              </a:ext>
            </a:extLst>
          </p:cNvPr>
          <p:cNvSpPr/>
          <p:nvPr>
            <p:custDataLst>
              <p:tags r:id="rId11"/>
            </p:custDataLst>
          </p:nvPr>
        </p:nvSpPr>
        <p:spPr bwMode="gray">
          <a:xfrm>
            <a:off x="1615586" y="2749550"/>
            <a:ext cx="165194" cy="165100"/>
          </a:xfrm>
          <a:prstGeom prst="ellipse">
            <a:avLst/>
          </a:prstGeom>
          <a:solidFill>
            <a:srgbClr val="364D6E"/>
          </a:solidFill>
          <a:ln w="6350">
            <a:solidFill>
              <a:srgbClr val="364D6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0" indent="0" algn="ctr">
              <a:buNone/>
            </a:pPr>
            <a:r>
              <a:rPr lang="en-US" sz="800">
                <a:solidFill>
                  <a:srgbClr val="FFFFFF"/>
                </a:solidFill>
              </a:rPr>
              <a:t>50</a:t>
            </a:r>
          </a:p>
        </p:txBody>
      </p:sp>
      <p:sp>
        <p:nvSpPr>
          <p:cNvPr id="1059" name="Oval 1058">
            <a:extLst>
              <a:ext uri="{FF2B5EF4-FFF2-40B4-BE49-F238E27FC236}">
                <a16:creationId xmlns:a16="http://schemas.microsoft.com/office/drawing/2014/main" id="{D981D0A7-E002-C5CC-F2E2-DACF03B22A63}"/>
              </a:ext>
            </a:extLst>
          </p:cNvPr>
          <p:cNvSpPr/>
          <p:nvPr>
            <p:custDataLst>
              <p:tags r:id="rId12"/>
            </p:custDataLst>
          </p:nvPr>
        </p:nvSpPr>
        <p:spPr bwMode="gray">
          <a:xfrm>
            <a:off x="1812831" y="2749550"/>
            <a:ext cx="165194" cy="165100"/>
          </a:xfrm>
          <a:prstGeom prst="ellipse">
            <a:avLst/>
          </a:prstGeom>
          <a:solidFill>
            <a:srgbClr val="9DB1CF"/>
          </a:solidFill>
          <a:ln w="6350">
            <a:solidFill>
              <a:srgbClr val="9DB1C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0" indent="0" algn="ctr">
              <a:buNone/>
            </a:pPr>
            <a:r>
              <a:rPr lang="en-US" sz="800">
                <a:solidFill>
                  <a:schemeClr val="tx1"/>
                </a:solidFill>
              </a:rPr>
              <a:t>1</a:t>
            </a:r>
          </a:p>
        </p:txBody>
      </p:sp>
      <p:sp>
        <p:nvSpPr>
          <p:cNvPr id="1060" name="Oval 1059">
            <a:extLst>
              <a:ext uri="{FF2B5EF4-FFF2-40B4-BE49-F238E27FC236}">
                <a16:creationId xmlns:a16="http://schemas.microsoft.com/office/drawing/2014/main" id="{62CC4750-6017-C709-F348-7B7F3D395DB7}"/>
              </a:ext>
            </a:extLst>
          </p:cNvPr>
          <p:cNvSpPr/>
          <p:nvPr>
            <p:custDataLst>
              <p:tags r:id="rId13"/>
            </p:custDataLst>
          </p:nvPr>
        </p:nvSpPr>
        <p:spPr bwMode="gray">
          <a:xfrm>
            <a:off x="2008187" y="2749550"/>
            <a:ext cx="165194" cy="165100"/>
          </a:xfrm>
          <a:prstGeom prst="ellipse">
            <a:avLst/>
          </a:prstGeom>
          <a:solidFill>
            <a:schemeClr val="bg1"/>
          </a:solidFill>
          <a:ln w="63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0" indent="0" algn="ctr">
              <a:buNone/>
            </a:pPr>
            <a:r>
              <a:rPr lang="en-US" sz="800">
                <a:solidFill>
                  <a:schemeClr val="tx1"/>
                </a:solidFill>
              </a:rPr>
              <a:t>5</a:t>
            </a:r>
          </a:p>
        </p:txBody>
      </p:sp>
      <p:sp>
        <p:nvSpPr>
          <p:cNvPr id="1062" name="Rectangle 1061">
            <a:extLst>
              <a:ext uri="{FF2B5EF4-FFF2-40B4-BE49-F238E27FC236}">
                <a16:creationId xmlns:a16="http://schemas.microsoft.com/office/drawing/2014/main" id="{C0A6C963-E8A5-5135-531D-BF1AC29B74CD}"/>
              </a:ext>
            </a:extLst>
          </p:cNvPr>
          <p:cNvSpPr/>
          <p:nvPr>
            <p:custDataLst>
              <p:tags r:id="rId14"/>
            </p:custDataLst>
          </p:nvPr>
        </p:nvSpPr>
        <p:spPr bwMode="gray">
          <a:xfrm>
            <a:off x="1544268" y="2020888"/>
            <a:ext cx="1089147" cy="552450"/>
          </a:xfrm>
          <a:prstGeom prst="rect">
            <a:avLst/>
          </a:prstGeom>
          <a:solidFill>
            <a:srgbClr val="FFFFFF">
              <a:alpha val="69804"/>
            </a:srgb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a:solidFill>
                <a:schemeClr val="tx1"/>
              </a:solidFill>
            </a:endParaRPr>
          </a:p>
        </p:txBody>
      </p:sp>
      <p:sp>
        <p:nvSpPr>
          <p:cNvPr id="1063" name="TextBox 1062">
            <a:extLst>
              <a:ext uri="{FF2B5EF4-FFF2-40B4-BE49-F238E27FC236}">
                <a16:creationId xmlns:a16="http://schemas.microsoft.com/office/drawing/2014/main" id="{B7DA0654-6F34-B7C5-F046-720F20CEA962}"/>
              </a:ext>
            </a:extLst>
          </p:cNvPr>
          <p:cNvSpPr txBox="1"/>
          <p:nvPr>
            <p:custDataLst>
              <p:tags r:id="rId15"/>
            </p:custDataLst>
          </p:nvPr>
        </p:nvSpPr>
        <p:spPr bwMode="gray">
          <a:xfrm>
            <a:off x="1616313" y="2073275"/>
            <a:ext cx="553562" cy="184150"/>
          </a:xfrm>
          <a:prstGeom prst="rect">
            <a:avLst/>
          </a:prstGeom>
          <a:noFill/>
        </p:spPr>
        <p:txBody>
          <a:bodyPr wrap="square" lIns="0" tIns="0" rIns="0" bIns="0" rtlCol="0">
            <a:spAutoFit/>
          </a:bodyPr>
          <a:lstStyle/>
          <a:p>
            <a:pPr marL="0" indent="0">
              <a:buNone/>
            </a:pPr>
            <a:r>
              <a:rPr lang="en-US" sz="1200"/>
              <a:t>CAN</a:t>
            </a:r>
          </a:p>
        </p:txBody>
      </p:sp>
      <p:graphicFrame>
        <p:nvGraphicFramePr>
          <p:cNvPr id="1437" name="Chart 1436">
            <a:extLst>
              <a:ext uri="{FF2B5EF4-FFF2-40B4-BE49-F238E27FC236}">
                <a16:creationId xmlns:a16="http://schemas.microsoft.com/office/drawing/2014/main" id="{182B4265-437E-156A-21A0-123EDC45648D}"/>
              </a:ext>
            </a:extLst>
          </p:cNvPr>
          <p:cNvGraphicFramePr/>
          <p:nvPr>
            <p:custDataLst>
              <p:tags r:id="rId16"/>
            </p:custDataLst>
            <p:extLst>
              <p:ext uri="{D42A27DB-BD31-4B8C-83A1-F6EECF244321}">
                <p14:modId xmlns:p14="http://schemas.microsoft.com/office/powerpoint/2010/main" val="2023440408"/>
              </p:ext>
            </p:extLst>
          </p:nvPr>
        </p:nvGraphicFramePr>
        <p:xfrm>
          <a:off x="1527175" y="2147888"/>
          <a:ext cx="1101725" cy="481012"/>
        </p:xfrm>
        <a:graphic>
          <a:graphicData uri="http://schemas.openxmlformats.org/drawingml/2006/chart">
            <c:chart xmlns:c="http://schemas.openxmlformats.org/drawingml/2006/chart" xmlns:r="http://schemas.openxmlformats.org/officeDocument/2006/relationships" r:id="rId177"/>
          </a:graphicData>
        </a:graphic>
      </p:graphicFrame>
      <p:cxnSp>
        <p:nvCxnSpPr>
          <p:cNvPr id="1065" name="Straight Connector 1064">
            <a:extLst>
              <a:ext uri="{FF2B5EF4-FFF2-40B4-BE49-F238E27FC236}">
                <a16:creationId xmlns:a16="http://schemas.microsoft.com/office/drawing/2014/main" id="{77F802A1-FBED-0C51-08A8-06C624EE675F}"/>
              </a:ext>
            </a:extLst>
          </p:cNvPr>
          <p:cNvCxnSpPr/>
          <p:nvPr>
            <p:custDataLst>
              <p:tags r:id="rId17"/>
            </p:custDataLst>
          </p:nvPr>
        </p:nvCxnSpPr>
        <p:spPr bwMode="auto">
          <a:xfrm>
            <a:off x="1731963" y="2300288"/>
            <a:ext cx="0" cy="176213"/>
          </a:xfrm>
          <a:prstGeom prst="line">
            <a:avLst/>
          </a:prstGeom>
          <a:ln w="6350"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066" name="Straight Connector 1065">
            <a:extLst>
              <a:ext uri="{FF2B5EF4-FFF2-40B4-BE49-F238E27FC236}">
                <a16:creationId xmlns:a16="http://schemas.microsoft.com/office/drawing/2014/main" id="{8F801BCA-A3FD-1FD0-710C-C11D5E6008B5}"/>
              </a:ext>
            </a:extLst>
          </p:cNvPr>
          <p:cNvCxnSpPr/>
          <p:nvPr>
            <p:custDataLst>
              <p:tags r:id="rId18"/>
            </p:custDataLst>
          </p:nvPr>
        </p:nvCxnSpPr>
        <p:spPr bwMode="auto">
          <a:xfrm>
            <a:off x="1689101" y="2300288"/>
            <a:ext cx="42863" cy="0"/>
          </a:xfrm>
          <a:prstGeom prst="line">
            <a:avLst/>
          </a:prstGeom>
          <a:ln w="6350"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067" name="Straight Connector 1066">
            <a:extLst>
              <a:ext uri="{FF2B5EF4-FFF2-40B4-BE49-F238E27FC236}">
                <a16:creationId xmlns:a16="http://schemas.microsoft.com/office/drawing/2014/main" id="{5D00FF5D-39D1-674D-46F0-4773E37C5E0B}"/>
              </a:ext>
            </a:extLst>
          </p:cNvPr>
          <p:cNvCxnSpPr/>
          <p:nvPr>
            <p:custDataLst>
              <p:tags r:id="rId19"/>
            </p:custDataLst>
          </p:nvPr>
        </p:nvCxnSpPr>
        <p:spPr bwMode="auto">
          <a:xfrm>
            <a:off x="1689101" y="2476500"/>
            <a:ext cx="42863" cy="0"/>
          </a:xfrm>
          <a:prstGeom prst="line">
            <a:avLst/>
          </a:prstGeom>
          <a:ln w="6350"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091" name="Straight Connector 1090">
            <a:extLst>
              <a:ext uri="{FF2B5EF4-FFF2-40B4-BE49-F238E27FC236}">
                <a16:creationId xmlns:a16="http://schemas.microsoft.com/office/drawing/2014/main" id="{3721657C-EE3F-0481-2828-684955F76494}"/>
              </a:ext>
            </a:extLst>
          </p:cNvPr>
          <p:cNvCxnSpPr/>
          <p:nvPr>
            <p:custDataLst>
              <p:tags r:id="rId20"/>
            </p:custDataLst>
          </p:nvPr>
        </p:nvCxnSpPr>
        <p:spPr bwMode="auto">
          <a:xfrm flipH="1">
            <a:off x="1711325" y="2303463"/>
            <a:ext cx="46038" cy="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1069" name="Text Placeholder 10">
            <a:extLst>
              <a:ext uri="{FF2B5EF4-FFF2-40B4-BE49-F238E27FC236}">
                <a16:creationId xmlns:a16="http://schemas.microsoft.com/office/drawing/2014/main" id="{02D47D51-04B0-4AA9-209E-48503C5DDD96}"/>
              </a:ext>
            </a:extLst>
          </p:cNvPr>
          <p:cNvSpPr>
            <a:spLocks noGrp="1"/>
          </p:cNvSpPr>
          <p:nvPr>
            <p:custDataLst>
              <p:tags r:id="rId21"/>
            </p:custDataLst>
          </p:nvPr>
        </p:nvSpPr>
        <p:spPr bwMode="gray">
          <a:xfrm>
            <a:off x="1757363" y="2243138"/>
            <a:ext cx="85725" cy="122238"/>
          </a:xfrm>
          <a:prstGeom prst="rect">
            <a:avLst/>
          </a:prstGeom>
          <a:noFill/>
          <a:ln>
            <a:noFill/>
          </a:ln>
          <a:effectLst/>
          <a:extLst>
            <a:ext uri="{909E8E84-426E-40DD-AFC4-6F175D3DCCD1}">
              <a14:hiddenFill xmlns:a14="http://schemas.microsoft.com/office/drawing/2010/main">
                <a:solidFill>
                  <a:srgbClr val="FFFFFF"/>
                </a:solidFill>
              </a14:hiddenFill>
            </a:ext>
          </a:ex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E3BA5316-7FA5-498E-B1BD-7360ED32C578}" type="datetime'''''''''''''''''''''8'''''">
              <a:rPr lang="en-US" altLang="en-US" sz="800" smtClean="0"/>
              <a:pPr marL="0" lvl="0" indent="0">
                <a:spcBef>
                  <a:spcPct val="0"/>
                </a:spcBef>
                <a:spcAft>
                  <a:spcPct val="0"/>
                </a:spcAft>
                <a:buNone/>
              </a:pPr>
              <a:t>8</a:t>
            </a:fld>
            <a:endParaRPr lang="en-US" sz="800"/>
          </a:p>
        </p:txBody>
      </p:sp>
      <p:sp>
        <p:nvSpPr>
          <p:cNvPr id="1070" name="Text Placeholder 10">
            <a:extLst>
              <a:ext uri="{FF2B5EF4-FFF2-40B4-BE49-F238E27FC236}">
                <a16:creationId xmlns:a16="http://schemas.microsoft.com/office/drawing/2014/main" id="{D6C3E918-1A13-FF25-4524-6198C5FC6C18}"/>
              </a:ext>
            </a:extLst>
          </p:cNvPr>
          <p:cNvSpPr>
            <a:spLocks noGrp="1"/>
          </p:cNvSpPr>
          <p:nvPr>
            <p:custDataLst>
              <p:tags r:id="rId22"/>
            </p:custDataLst>
          </p:nvPr>
        </p:nvSpPr>
        <p:spPr bwMode="gray">
          <a:xfrm>
            <a:off x="1577975" y="2327275"/>
            <a:ext cx="142875" cy="122238"/>
          </a:xfrm>
          <a:prstGeom prst="rect">
            <a:avLst/>
          </a:prstGeom>
          <a:solidFill>
            <a:srgbClr val="364D6E"/>
          </a:solidFill>
          <a:ln>
            <a:noFill/>
          </a:ln>
          <a:effec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52186E04-0772-44A5-A51A-922EC04B4C0B}" type="datetime'''''''''1''5'''''''''''''">
              <a:rPr lang="en-US" altLang="en-US" sz="800" smtClean="0">
                <a:solidFill>
                  <a:schemeClr val="bg1"/>
                </a:solidFill>
                <a:effectLst/>
              </a:rPr>
              <a:pPr marL="0" lvl="0" indent="0" algn="ctr">
                <a:spcBef>
                  <a:spcPct val="0"/>
                </a:spcBef>
                <a:spcAft>
                  <a:spcPct val="0"/>
                </a:spcAft>
                <a:buNone/>
              </a:pPr>
              <a:t>15</a:t>
            </a:fld>
            <a:endParaRPr lang="en-US" sz="800">
              <a:solidFill>
                <a:schemeClr val="bg1"/>
              </a:solidFill>
            </a:endParaRPr>
          </a:p>
        </p:txBody>
      </p:sp>
      <p:sp>
        <p:nvSpPr>
          <p:cNvPr id="1095" name="Rectangle 1094">
            <a:extLst>
              <a:ext uri="{FF2B5EF4-FFF2-40B4-BE49-F238E27FC236}">
                <a16:creationId xmlns:a16="http://schemas.microsoft.com/office/drawing/2014/main" id="{B4B62D5E-854A-1738-DAE8-03EF6AA81624}"/>
              </a:ext>
            </a:extLst>
          </p:cNvPr>
          <p:cNvSpPr/>
          <p:nvPr>
            <p:custDataLst>
              <p:tags r:id="rId23"/>
            </p:custDataLst>
          </p:nvPr>
        </p:nvSpPr>
        <p:spPr bwMode="gray">
          <a:xfrm>
            <a:off x="3465513" y="2200275"/>
            <a:ext cx="885031" cy="525463"/>
          </a:xfrm>
          <a:prstGeom prst="rect">
            <a:avLst/>
          </a:prstGeom>
          <a:solidFill>
            <a:srgbClr val="FFFFFF">
              <a:alpha val="69804"/>
            </a:srgb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a:solidFill>
                <a:schemeClr val="tx1"/>
              </a:solidFill>
            </a:endParaRPr>
          </a:p>
        </p:txBody>
      </p:sp>
      <p:sp>
        <p:nvSpPr>
          <p:cNvPr id="1096" name="TextBox 1095">
            <a:extLst>
              <a:ext uri="{FF2B5EF4-FFF2-40B4-BE49-F238E27FC236}">
                <a16:creationId xmlns:a16="http://schemas.microsoft.com/office/drawing/2014/main" id="{FD819E33-91C2-7751-3E25-0B06743E2C0A}"/>
              </a:ext>
            </a:extLst>
          </p:cNvPr>
          <p:cNvSpPr txBox="1"/>
          <p:nvPr>
            <p:custDataLst>
              <p:tags r:id="rId24"/>
            </p:custDataLst>
          </p:nvPr>
        </p:nvSpPr>
        <p:spPr bwMode="gray">
          <a:xfrm>
            <a:off x="3490120" y="2216150"/>
            <a:ext cx="503238" cy="184150"/>
          </a:xfrm>
          <a:prstGeom prst="rect">
            <a:avLst/>
          </a:prstGeom>
          <a:noFill/>
        </p:spPr>
        <p:txBody>
          <a:bodyPr wrap="square" lIns="0" tIns="0" rIns="0" bIns="0" rtlCol="0">
            <a:spAutoFit/>
          </a:bodyPr>
          <a:lstStyle/>
          <a:p>
            <a:pPr marL="0" indent="0">
              <a:buNone/>
            </a:pPr>
            <a:r>
              <a:rPr lang="en-US" sz="1200"/>
              <a:t>UK</a:t>
            </a:r>
          </a:p>
        </p:txBody>
      </p:sp>
      <p:graphicFrame>
        <p:nvGraphicFramePr>
          <p:cNvPr id="1438" name="Chart 1437">
            <a:extLst>
              <a:ext uri="{FF2B5EF4-FFF2-40B4-BE49-F238E27FC236}">
                <a16:creationId xmlns:a16="http://schemas.microsoft.com/office/drawing/2014/main" id="{780F8581-EC73-11B5-9F1E-4218C96C612F}"/>
              </a:ext>
            </a:extLst>
          </p:cNvPr>
          <p:cNvGraphicFramePr/>
          <p:nvPr>
            <p:custDataLst>
              <p:tags r:id="rId25"/>
            </p:custDataLst>
            <p:extLst>
              <p:ext uri="{D42A27DB-BD31-4B8C-83A1-F6EECF244321}">
                <p14:modId xmlns:p14="http://schemas.microsoft.com/office/powerpoint/2010/main" val="3144363847"/>
              </p:ext>
            </p:extLst>
          </p:nvPr>
        </p:nvGraphicFramePr>
        <p:xfrm>
          <a:off x="3435350" y="2300288"/>
          <a:ext cx="1101725" cy="481012"/>
        </p:xfrm>
        <a:graphic>
          <a:graphicData uri="http://schemas.openxmlformats.org/drawingml/2006/chart">
            <c:chart xmlns:c="http://schemas.openxmlformats.org/drawingml/2006/chart" xmlns:r="http://schemas.openxmlformats.org/officeDocument/2006/relationships" r:id="rId178"/>
          </a:graphicData>
        </a:graphic>
      </p:graphicFrame>
      <p:cxnSp>
        <p:nvCxnSpPr>
          <p:cNvPr id="1098" name="Straight Connector 1097">
            <a:extLst>
              <a:ext uri="{FF2B5EF4-FFF2-40B4-BE49-F238E27FC236}">
                <a16:creationId xmlns:a16="http://schemas.microsoft.com/office/drawing/2014/main" id="{3F640B1C-F79B-D0E0-5887-3CFDC504A96C}"/>
              </a:ext>
            </a:extLst>
          </p:cNvPr>
          <p:cNvCxnSpPr/>
          <p:nvPr>
            <p:custDataLst>
              <p:tags r:id="rId26"/>
            </p:custDataLst>
          </p:nvPr>
        </p:nvCxnSpPr>
        <p:spPr bwMode="auto">
          <a:xfrm>
            <a:off x="3613150" y="2452688"/>
            <a:ext cx="0" cy="176213"/>
          </a:xfrm>
          <a:prstGeom prst="line">
            <a:avLst/>
          </a:prstGeom>
          <a:ln w="6350"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099" name="Straight Connector 1098">
            <a:extLst>
              <a:ext uri="{FF2B5EF4-FFF2-40B4-BE49-F238E27FC236}">
                <a16:creationId xmlns:a16="http://schemas.microsoft.com/office/drawing/2014/main" id="{FECE620C-29BC-F57B-D91D-F64BDD2CABBD}"/>
              </a:ext>
            </a:extLst>
          </p:cNvPr>
          <p:cNvCxnSpPr/>
          <p:nvPr>
            <p:custDataLst>
              <p:tags r:id="rId27"/>
            </p:custDataLst>
          </p:nvPr>
        </p:nvCxnSpPr>
        <p:spPr bwMode="auto">
          <a:xfrm>
            <a:off x="3570289" y="2452688"/>
            <a:ext cx="42863" cy="0"/>
          </a:xfrm>
          <a:prstGeom prst="line">
            <a:avLst/>
          </a:prstGeom>
          <a:ln w="6350"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100" name="Straight Connector 1099">
            <a:extLst>
              <a:ext uri="{FF2B5EF4-FFF2-40B4-BE49-F238E27FC236}">
                <a16:creationId xmlns:a16="http://schemas.microsoft.com/office/drawing/2014/main" id="{331170DA-4DAF-D6A2-07EB-2C396F24B8FC}"/>
              </a:ext>
            </a:extLst>
          </p:cNvPr>
          <p:cNvCxnSpPr/>
          <p:nvPr>
            <p:custDataLst>
              <p:tags r:id="rId28"/>
            </p:custDataLst>
          </p:nvPr>
        </p:nvCxnSpPr>
        <p:spPr bwMode="auto">
          <a:xfrm>
            <a:off x="3570289" y="2628900"/>
            <a:ext cx="42863" cy="0"/>
          </a:xfrm>
          <a:prstGeom prst="line">
            <a:avLst/>
          </a:prstGeom>
          <a:ln w="6350"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125" name="Straight Connector 1124">
            <a:extLst>
              <a:ext uri="{FF2B5EF4-FFF2-40B4-BE49-F238E27FC236}">
                <a16:creationId xmlns:a16="http://schemas.microsoft.com/office/drawing/2014/main" id="{6C48A6E7-F54D-4F6B-2666-2449D27AA1A1}"/>
              </a:ext>
            </a:extLst>
          </p:cNvPr>
          <p:cNvCxnSpPr/>
          <p:nvPr>
            <p:custDataLst>
              <p:tags r:id="rId29"/>
            </p:custDataLst>
          </p:nvPr>
        </p:nvCxnSpPr>
        <p:spPr bwMode="auto">
          <a:xfrm flipH="1">
            <a:off x="3592513" y="2540000"/>
            <a:ext cx="46038" cy="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1102" name="Text Placeholder 10">
            <a:extLst>
              <a:ext uri="{FF2B5EF4-FFF2-40B4-BE49-F238E27FC236}">
                <a16:creationId xmlns:a16="http://schemas.microsoft.com/office/drawing/2014/main" id="{24E09E10-5663-F55E-50CE-BC2CBC74917D}"/>
              </a:ext>
            </a:extLst>
          </p:cNvPr>
          <p:cNvSpPr>
            <a:spLocks noGrp="1"/>
          </p:cNvSpPr>
          <p:nvPr>
            <p:custDataLst>
              <p:tags r:id="rId30"/>
            </p:custDataLst>
          </p:nvPr>
        </p:nvSpPr>
        <p:spPr bwMode="gray">
          <a:xfrm>
            <a:off x="3638550" y="2479675"/>
            <a:ext cx="85725" cy="122238"/>
          </a:xfrm>
          <a:prstGeom prst="rect">
            <a:avLst/>
          </a:prstGeom>
          <a:noFill/>
          <a:ln>
            <a:noFill/>
          </a:ln>
          <a:effectLst/>
          <a:extLst>
            <a:ext uri="{909E8E84-426E-40DD-AFC4-6F175D3DCCD1}">
              <a14:hiddenFill xmlns:a14="http://schemas.microsoft.com/office/drawing/2010/main">
                <a:solidFill>
                  <a:srgbClr val="FFFFFF"/>
                </a:solidFill>
              </a14:hiddenFill>
            </a:ext>
          </a:ex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24AB2264-CC0A-4773-82D7-27C81435A938}" type="datetime'''''''''''8'''''''''''''''">
              <a:rPr lang="en-US" altLang="en-US" sz="800" smtClean="0"/>
              <a:pPr marL="0" lvl="0" indent="0">
                <a:spcBef>
                  <a:spcPct val="0"/>
                </a:spcBef>
                <a:spcAft>
                  <a:spcPct val="0"/>
                </a:spcAft>
                <a:buNone/>
              </a:pPr>
              <a:t>8</a:t>
            </a:fld>
            <a:endParaRPr lang="en-US" sz="800"/>
          </a:p>
        </p:txBody>
      </p:sp>
      <p:sp>
        <p:nvSpPr>
          <p:cNvPr id="1121" name="Text Placeholder 10">
            <a:extLst>
              <a:ext uri="{FF2B5EF4-FFF2-40B4-BE49-F238E27FC236}">
                <a16:creationId xmlns:a16="http://schemas.microsoft.com/office/drawing/2014/main" id="{27EC1AF6-5471-34CC-5486-9E534C3B5A53}"/>
              </a:ext>
            </a:extLst>
          </p:cNvPr>
          <p:cNvSpPr>
            <a:spLocks noGrp="1"/>
          </p:cNvSpPr>
          <p:nvPr>
            <p:custDataLst>
              <p:tags r:id="rId31"/>
            </p:custDataLst>
          </p:nvPr>
        </p:nvSpPr>
        <p:spPr bwMode="gray">
          <a:xfrm>
            <a:off x="3517900" y="2436813"/>
            <a:ext cx="85725" cy="122238"/>
          </a:xfrm>
          <a:prstGeom prst="rect">
            <a:avLst/>
          </a:prstGeom>
          <a:solidFill>
            <a:srgbClr val="9DB1CF"/>
          </a:solidFill>
          <a:ln>
            <a:noFill/>
          </a:ln>
          <a:effec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D8BCC4CE-467F-4AFA-898F-79A1F15A4539}" type="datetime'''''''''''''''''''''''''''''''''''''''''''''3'''''''">
              <a:rPr lang="en-US" altLang="en-US" sz="800" smtClean="0"/>
              <a:pPr marL="0" lvl="0" indent="0" algn="ctr">
                <a:spcBef>
                  <a:spcPct val="0"/>
                </a:spcBef>
                <a:spcAft>
                  <a:spcPct val="0"/>
                </a:spcAft>
                <a:buNone/>
              </a:pPr>
              <a:t>3</a:t>
            </a:fld>
            <a:endParaRPr lang="en-US" sz="800"/>
          </a:p>
        </p:txBody>
      </p:sp>
      <p:sp>
        <p:nvSpPr>
          <p:cNvPr id="1103" name="Text Placeholder 10">
            <a:extLst>
              <a:ext uri="{FF2B5EF4-FFF2-40B4-BE49-F238E27FC236}">
                <a16:creationId xmlns:a16="http://schemas.microsoft.com/office/drawing/2014/main" id="{10F219B0-F08E-55D5-E59C-0B6B1209855C}"/>
              </a:ext>
            </a:extLst>
          </p:cNvPr>
          <p:cNvSpPr>
            <a:spLocks noGrp="1"/>
          </p:cNvSpPr>
          <p:nvPr>
            <p:custDataLst>
              <p:tags r:id="rId32"/>
            </p:custDataLst>
          </p:nvPr>
        </p:nvSpPr>
        <p:spPr bwMode="gray">
          <a:xfrm>
            <a:off x="3492500" y="2524125"/>
            <a:ext cx="85725" cy="122238"/>
          </a:xfrm>
          <a:prstGeom prst="rect">
            <a:avLst/>
          </a:prstGeom>
          <a:solidFill>
            <a:srgbClr val="364D6E"/>
          </a:solidFill>
          <a:ln>
            <a:noFill/>
          </a:ln>
          <a:effec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C8907B2D-D608-4F15-94A8-F7B15A4CAAEA}" type="datetime'''''''''''''''''''''''''''7'''''''''''''''">
              <a:rPr lang="en-US" altLang="en-US" sz="800" smtClean="0">
                <a:solidFill>
                  <a:schemeClr val="bg1"/>
                </a:solidFill>
                <a:effectLst/>
              </a:rPr>
              <a:pPr marL="0" lvl="0" indent="0" algn="ctr">
                <a:spcBef>
                  <a:spcPct val="0"/>
                </a:spcBef>
                <a:spcAft>
                  <a:spcPct val="0"/>
                </a:spcAft>
                <a:buNone/>
              </a:pPr>
              <a:t>7</a:t>
            </a:fld>
            <a:endParaRPr lang="en-US" sz="800">
              <a:solidFill>
                <a:schemeClr val="bg1"/>
              </a:solidFill>
            </a:endParaRPr>
          </a:p>
        </p:txBody>
      </p:sp>
      <p:sp>
        <p:nvSpPr>
          <p:cNvPr id="1104" name="Oval 1103">
            <a:extLst>
              <a:ext uri="{FF2B5EF4-FFF2-40B4-BE49-F238E27FC236}">
                <a16:creationId xmlns:a16="http://schemas.microsoft.com/office/drawing/2014/main" id="{1AEF97C5-8156-76A0-5564-B720A7A9EE3B}"/>
              </a:ext>
            </a:extLst>
          </p:cNvPr>
          <p:cNvSpPr/>
          <p:nvPr>
            <p:custDataLst>
              <p:tags r:id="rId33"/>
            </p:custDataLst>
          </p:nvPr>
        </p:nvSpPr>
        <p:spPr bwMode="gray">
          <a:xfrm>
            <a:off x="3744345" y="2224088"/>
            <a:ext cx="165100" cy="165100"/>
          </a:xfrm>
          <a:prstGeom prst="ellipse">
            <a:avLst/>
          </a:prstGeom>
          <a:solidFill>
            <a:srgbClr val="364D6E"/>
          </a:solidFill>
          <a:ln w="6350">
            <a:solidFill>
              <a:srgbClr val="364D6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0" indent="0" algn="ctr">
              <a:buNone/>
            </a:pPr>
            <a:r>
              <a:rPr lang="en-US" sz="800">
                <a:solidFill>
                  <a:srgbClr val="FFFFFF"/>
                </a:solidFill>
              </a:rPr>
              <a:t>3</a:t>
            </a:r>
          </a:p>
        </p:txBody>
      </p:sp>
      <p:sp>
        <p:nvSpPr>
          <p:cNvPr id="1105" name="Oval 1104">
            <a:extLst>
              <a:ext uri="{FF2B5EF4-FFF2-40B4-BE49-F238E27FC236}">
                <a16:creationId xmlns:a16="http://schemas.microsoft.com/office/drawing/2014/main" id="{BEC2D835-333E-7F71-50E7-668599702138}"/>
              </a:ext>
            </a:extLst>
          </p:cNvPr>
          <p:cNvSpPr/>
          <p:nvPr>
            <p:custDataLst>
              <p:tags r:id="rId34"/>
            </p:custDataLst>
          </p:nvPr>
        </p:nvSpPr>
        <p:spPr bwMode="gray">
          <a:xfrm>
            <a:off x="3941195" y="2224088"/>
            <a:ext cx="165100" cy="165100"/>
          </a:xfrm>
          <a:prstGeom prst="ellipse">
            <a:avLst/>
          </a:prstGeom>
          <a:solidFill>
            <a:srgbClr val="9DB1CF"/>
          </a:solidFill>
          <a:ln w="6350">
            <a:solidFill>
              <a:srgbClr val="9DB1C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0" indent="0" algn="ctr">
              <a:buNone/>
            </a:pPr>
            <a:r>
              <a:rPr lang="en-US" sz="800">
                <a:solidFill>
                  <a:schemeClr val="tx1"/>
                </a:solidFill>
              </a:rPr>
              <a:t>0</a:t>
            </a:r>
          </a:p>
        </p:txBody>
      </p:sp>
      <p:sp>
        <p:nvSpPr>
          <p:cNvPr id="1106" name="Oval 1105">
            <a:extLst>
              <a:ext uri="{FF2B5EF4-FFF2-40B4-BE49-F238E27FC236}">
                <a16:creationId xmlns:a16="http://schemas.microsoft.com/office/drawing/2014/main" id="{8C638AB6-E193-12EA-5465-622B0DAA086E}"/>
              </a:ext>
            </a:extLst>
          </p:cNvPr>
          <p:cNvSpPr/>
          <p:nvPr>
            <p:custDataLst>
              <p:tags r:id="rId35"/>
            </p:custDataLst>
          </p:nvPr>
        </p:nvSpPr>
        <p:spPr bwMode="gray">
          <a:xfrm>
            <a:off x="4136458" y="2224088"/>
            <a:ext cx="165100" cy="165100"/>
          </a:xfrm>
          <a:prstGeom prst="ellipse">
            <a:avLst/>
          </a:prstGeom>
          <a:solidFill>
            <a:schemeClr val="bg1"/>
          </a:solidFill>
          <a:ln w="63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0" indent="0" algn="ctr">
              <a:buNone/>
            </a:pPr>
            <a:r>
              <a:rPr lang="en-US" sz="800">
                <a:solidFill>
                  <a:schemeClr val="tx1"/>
                </a:solidFill>
              </a:rPr>
              <a:t>3</a:t>
            </a:r>
          </a:p>
        </p:txBody>
      </p:sp>
      <p:sp>
        <p:nvSpPr>
          <p:cNvPr id="1118" name="Oval 1117">
            <a:extLst>
              <a:ext uri="{FF2B5EF4-FFF2-40B4-BE49-F238E27FC236}">
                <a16:creationId xmlns:a16="http://schemas.microsoft.com/office/drawing/2014/main" id="{0CF4FFC5-8141-087F-30CE-974556A4EC0D}"/>
              </a:ext>
            </a:extLst>
          </p:cNvPr>
          <p:cNvSpPr/>
          <p:nvPr>
            <p:custDataLst>
              <p:tags r:id="rId36"/>
            </p:custDataLst>
          </p:nvPr>
        </p:nvSpPr>
        <p:spPr bwMode="gray">
          <a:xfrm>
            <a:off x="2000809" y="2073275"/>
            <a:ext cx="165100" cy="165100"/>
          </a:xfrm>
          <a:prstGeom prst="ellipse">
            <a:avLst/>
          </a:prstGeom>
          <a:solidFill>
            <a:srgbClr val="364D6E"/>
          </a:solidFill>
          <a:ln w="6350">
            <a:solidFill>
              <a:srgbClr val="364D6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0" indent="0" algn="ctr">
              <a:buNone/>
            </a:pPr>
            <a:r>
              <a:rPr lang="en-US" sz="800">
                <a:solidFill>
                  <a:srgbClr val="FFFFFF"/>
                </a:solidFill>
              </a:rPr>
              <a:t>4</a:t>
            </a:r>
          </a:p>
        </p:txBody>
      </p:sp>
      <p:sp>
        <p:nvSpPr>
          <p:cNvPr id="1119" name="Oval 1118">
            <a:extLst>
              <a:ext uri="{FF2B5EF4-FFF2-40B4-BE49-F238E27FC236}">
                <a16:creationId xmlns:a16="http://schemas.microsoft.com/office/drawing/2014/main" id="{2742DA4E-4585-499C-C9D9-515EA9CB9D99}"/>
              </a:ext>
            </a:extLst>
          </p:cNvPr>
          <p:cNvSpPr/>
          <p:nvPr>
            <p:custDataLst>
              <p:tags r:id="rId37"/>
            </p:custDataLst>
          </p:nvPr>
        </p:nvSpPr>
        <p:spPr bwMode="gray">
          <a:xfrm>
            <a:off x="2197659" y="2073275"/>
            <a:ext cx="165100" cy="165100"/>
          </a:xfrm>
          <a:prstGeom prst="ellipse">
            <a:avLst/>
          </a:prstGeom>
          <a:solidFill>
            <a:srgbClr val="9DB1CF"/>
          </a:solidFill>
          <a:ln w="6350">
            <a:solidFill>
              <a:srgbClr val="9DB1C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0" indent="0" algn="ctr">
              <a:buNone/>
            </a:pPr>
            <a:r>
              <a:rPr lang="en-US" sz="800">
                <a:solidFill>
                  <a:schemeClr val="tx1"/>
                </a:solidFill>
              </a:rPr>
              <a:t>0</a:t>
            </a:r>
          </a:p>
        </p:txBody>
      </p:sp>
      <p:sp>
        <p:nvSpPr>
          <p:cNvPr id="1120" name="Oval 1119">
            <a:extLst>
              <a:ext uri="{FF2B5EF4-FFF2-40B4-BE49-F238E27FC236}">
                <a16:creationId xmlns:a16="http://schemas.microsoft.com/office/drawing/2014/main" id="{22B76540-9C54-3B6C-FE0C-28CABB26AB0E}"/>
              </a:ext>
            </a:extLst>
          </p:cNvPr>
          <p:cNvSpPr/>
          <p:nvPr>
            <p:custDataLst>
              <p:tags r:id="rId38"/>
            </p:custDataLst>
          </p:nvPr>
        </p:nvSpPr>
        <p:spPr bwMode="gray">
          <a:xfrm>
            <a:off x="2392921" y="2073275"/>
            <a:ext cx="165100" cy="165100"/>
          </a:xfrm>
          <a:prstGeom prst="ellipse">
            <a:avLst/>
          </a:prstGeom>
          <a:solidFill>
            <a:schemeClr val="bg1"/>
          </a:solidFill>
          <a:ln w="63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0" indent="0" algn="ctr">
              <a:buNone/>
            </a:pPr>
            <a:r>
              <a:rPr lang="en-US" sz="800">
                <a:solidFill>
                  <a:schemeClr val="tx1"/>
                </a:solidFill>
              </a:rPr>
              <a:t>4</a:t>
            </a:r>
          </a:p>
        </p:txBody>
      </p:sp>
      <p:sp>
        <p:nvSpPr>
          <p:cNvPr id="1129" name="Rectangle 1128">
            <a:extLst>
              <a:ext uri="{FF2B5EF4-FFF2-40B4-BE49-F238E27FC236}">
                <a16:creationId xmlns:a16="http://schemas.microsoft.com/office/drawing/2014/main" id="{DC78752E-A69C-3A95-BAFF-F4E1D8EA9A25}"/>
              </a:ext>
            </a:extLst>
          </p:cNvPr>
          <p:cNvSpPr/>
          <p:nvPr>
            <p:custDataLst>
              <p:tags r:id="rId39"/>
            </p:custDataLst>
          </p:nvPr>
        </p:nvSpPr>
        <p:spPr bwMode="gray">
          <a:xfrm>
            <a:off x="5610225" y="3452813"/>
            <a:ext cx="1036638" cy="525463"/>
          </a:xfrm>
          <a:prstGeom prst="rect">
            <a:avLst/>
          </a:prstGeom>
          <a:solidFill>
            <a:srgbClr val="FFFFFF">
              <a:alpha val="69804"/>
            </a:srgb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a:solidFill>
                <a:schemeClr val="tx1"/>
              </a:solidFill>
            </a:endParaRPr>
          </a:p>
        </p:txBody>
      </p:sp>
      <p:sp>
        <p:nvSpPr>
          <p:cNvPr id="1130" name="TextBox 1129">
            <a:extLst>
              <a:ext uri="{FF2B5EF4-FFF2-40B4-BE49-F238E27FC236}">
                <a16:creationId xmlns:a16="http://schemas.microsoft.com/office/drawing/2014/main" id="{8BA780FF-14CD-F426-2322-BD02DFAC92AB}"/>
              </a:ext>
            </a:extLst>
          </p:cNvPr>
          <p:cNvSpPr txBox="1"/>
          <p:nvPr>
            <p:custDataLst>
              <p:tags r:id="rId40"/>
            </p:custDataLst>
          </p:nvPr>
        </p:nvSpPr>
        <p:spPr bwMode="gray">
          <a:xfrm>
            <a:off x="5646735" y="3473450"/>
            <a:ext cx="503238" cy="184150"/>
          </a:xfrm>
          <a:prstGeom prst="rect">
            <a:avLst/>
          </a:prstGeom>
          <a:noFill/>
        </p:spPr>
        <p:txBody>
          <a:bodyPr wrap="square" lIns="0" tIns="0" rIns="0" bIns="0" rtlCol="0">
            <a:spAutoFit/>
          </a:bodyPr>
          <a:lstStyle/>
          <a:p>
            <a:pPr marL="0" indent="0">
              <a:buNone/>
            </a:pPr>
            <a:r>
              <a:rPr lang="en-US" sz="1200"/>
              <a:t>India</a:t>
            </a:r>
          </a:p>
        </p:txBody>
      </p:sp>
      <p:graphicFrame>
        <p:nvGraphicFramePr>
          <p:cNvPr id="1439" name="Chart 1438">
            <a:extLst>
              <a:ext uri="{FF2B5EF4-FFF2-40B4-BE49-F238E27FC236}">
                <a16:creationId xmlns:a16="http://schemas.microsoft.com/office/drawing/2014/main" id="{CECDD691-A9DB-0733-8474-45047D39C380}"/>
              </a:ext>
            </a:extLst>
          </p:cNvPr>
          <p:cNvGraphicFramePr/>
          <p:nvPr>
            <p:custDataLst>
              <p:tags r:id="rId41"/>
            </p:custDataLst>
            <p:extLst>
              <p:ext uri="{D42A27DB-BD31-4B8C-83A1-F6EECF244321}">
                <p14:modId xmlns:p14="http://schemas.microsoft.com/office/powerpoint/2010/main" val="3220281264"/>
              </p:ext>
            </p:extLst>
          </p:nvPr>
        </p:nvGraphicFramePr>
        <p:xfrm>
          <a:off x="5578475" y="3552825"/>
          <a:ext cx="1101725" cy="481013"/>
        </p:xfrm>
        <a:graphic>
          <a:graphicData uri="http://schemas.openxmlformats.org/drawingml/2006/chart">
            <c:chart xmlns:c="http://schemas.openxmlformats.org/drawingml/2006/chart" xmlns:r="http://schemas.openxmlformats.org/officeDocument/2006/relationships" r:id="rId179"/>
          </a:graphicData>
        </a:graphic>
      </p:graphicFrame>
      <p:cxnSp>
        <p:nvCxnSpPr>
          <p:cNvPr id="1132" name="Straight Connector 1131">
            <a:extLst>
              <a:ext uri="{FF2B5EF4-FFF2-40B4-BE49-F238E27FC236}">
                <a16:creationId xmlns:a16="http://schemas.microsoft.com/office/drawing/2014/main" id="{B4EC7325-B4AB-183B-01A5-F7B87CD57230}"/>
              </a:ext>
            </a:extLst>
          </p:cNvPr>
          <p:cNvCxnSpPr/>
          <p:nvPr>
            <p:custDataLst>
              <p:tags r:id="rId42"/>
            </p:custDataLst>
          </p:nvPr>
        </p:nvCxnSpPr>
        <p:spPr bwMode="auto">
          <a:xfrm>
            <a:off x="5862638" y="3705225"/>
            <a:ext cx="0" cy="176213"/>
          </a:xfrm>
          <a:prstGeom prst="line">
            <a:avLst/>
          </a:prstGeom>
          <a:ln w="6350"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133" name="Straight Connector 1132">
            <a:extLst>
              <a:ext uri="{FF2B5EF4-FFF2-40B4-BE49-F238E27FC236}">
                <a16:creationId xmlns:a16="http://schemas.microsoft.com/office/drawing/2014/main" id="{2B4982F4-FDAF-5FDD-53EF-3EFAC08BB643}"/>
              </a:ext>
            </a:extLst>
          </p:cNvPr>
          <p:cNvCxnSpPr/>
          <p:nvPr>
            <p:custDataLst>
              <p:tags r:id="rId43"/>
            </p:custDataLst>
          </p:nvPr>
        </p:nvCxnSpPr>
        <p:spPr bwMode="auto">
          <a:xfrm>
            <a:off x="5734050" y="3705225"/>
            <a:ext cx="128588" cy="0"/>
          </a:xfrm>
          <a:prstGeom prst="line">
            <a:avLst/>
          </a:prstGeom>
          <a:ln w="6350"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134" name="Straight Connector 1133">
            <a:extLst>
              <a:ext uri="{FF2B5EF4-FFF2-40B4-BE49-F238E27FC236}">
                <a16:creationId xmlns:a16="http://schemas.microsoft.com/office/drawing/2014/main" id="{D8E909B9-6044-1328-F93E-17BAC4B2A0C6}"/>
              </a:ext>
            </a:extLst>
          </p:cNvPr>
          <p:cNvCxnSpPr/>
          <p:nvPr>
            <p:custDataLst>
              <p:tags r:id="rId44"/>
            </p:custDataLst>
          </p:nvPr>
        </p:nvCxnSpPr>
        <p:spPr bwMode="auto">
          <a:xfrm>
            <a:off x="5734050" y="3881438"/>
            <a:ext cx="128588" cy="0"/>
          </a:xfrm>
          <a:prstGeom prst="line">
            <a:avLst/>
          </a:prstGeom>
          <a:ln w="6350"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1136" name="Text Placeholder 10">
            <a:extLst>
              <a:ext uri="{FF2B5EF4-FFF2-40B4-BE49-F238E27FC236}">
                <a16:creationId xmlns:a16="http://schemas.microsoft.com/office/drawing/2014/main" id="{CD0886B1-7669-EA2C-9CDC-8BBAB6365F97}"/>
              </a:ext>
            </a:extLst>
          </p:cNvPr>
          <p:cNvSpPr>
            <a:spLocks noGrp="1"/>
          </p:cNvSpPr>
          <p:nvPr>
            <p:custDataLst>
              <p:tags r:id="rId45"/>
            </p:custDataLst>
          </p:nvPr>
        </p:nvSpPr>
        <p:spPr bwMode="gray">
          <a:xfrm>
            <a:off x="5726113" y="3689350"/>
            <a:ext cx="142875" cy="122238"/>
          </a:xfrm>
          <a:prstGeom prst="rect">
            <a:avLst/>
          </a:prstGeom>
          <a:solidFill>
            <a:srgbClr val="FFFFFF"/>
          </a:solidFill>
          <a:ln>
            <a:noFill/>
          </a:ln>
          <a:effec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E578AEFD-568A-47E3-8312-EAC085EA24B8}" type="datetime'''''''''''2''''''''4'''''''''''''''''''''''''''''''''''''''">
              <a:rPr lang="en-US" altLang="en-US" sz="800" smtClean="0"/>
              <a:pPr marL="0" lvl="0" indent="0" algn="ctr">
                <a:spcBef>
                  <a:spcPct val="0"/>
                </a:spcBef>
                <a:spcAft>
                  <a:spcPct val="0"/>
                </a:spcAft>
                <a:buNone/>
              </a:pPr>
              <a:t>24</a:t>
            </a:fld>
            <a:endParaRPr lang="en-US" sz="800"/>
          </a:p>
        </p:txBody>
      </p:sp>
      <p:sp>
        <p:nvSpPr>
          <p:cNvPr id="1138" name="Text Placeholder 10">
            <a:extLst>
              <a:ext uri="{FF2B5EF4-FFF2-40B4-BE49-F238E27FC236}">
                <a16:creationId xmlns:a16="http://schemas.microsoft.com/office/drawing/2014/main" id="{2F94955A-3B70-0A25-DC9F-7596C1C09663}"/>
              </a:ext>
            </a:extLst>
          </p:cNvPr>
          <p:cNvSpPr>
            <a:spLocks noGrp="1"/>
          </p:cNvSpPr>
          <p:nvPr>
            <p:custDataLst>
              <p:tags r:id="rId46"/>
            </p:custDataLst>
          </p:nvPr>
        </p:nvSpPr>
        <p:spPr bwMode="gray">
          <a:xfrm>
            <a:off x="5675313" y="3776663"/>
            <a:ext cx="85725" cy="122238"/>
          </a:xfrm>
          <a:prstGeom prst="rect">
            <a:avLst/>
          </a:prstGeom>
          <a:solidFill>
            <a:srgbClr val="9DB1CF"/>
          </a:solidFill>
          <a:ln>
            <a:noFill/>
          </a:ln>
          <a:effec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636F36C0-D557-4942-A319-9DF1F1A0EDF3}" type="datetime'''''''''''''''''''''''''6'''''''''''''''''''''''''''">
              <a:rPr lang="en-US" altLang="en-US" sz="800" smtClean="0">
                <a:effectLst/>
              </a:rPr>
              <a:pPr marL="0" lvl="0" indent="0" algn="ctr">
                <a:spcBef>
                  <a:spcPct val="0"/>
                </a:spcBef>
                <a:spcAft>
                  <a:spcPct val="0"/>
                </a:spcAft>
                <a:buNone/>
              </a:pPr>
              <a:t>6</a:t>
            </a:fld>
            <a:endParaRPr lang="en-US" sz="800"/>
          </a:p>
        </p:txBody>
      </p:sp>
      <p:sp>
        <p:nvSpPr>
          <p:cNvPr id="1137" name="Text Placeholder 10">
            <a:extLst>
              <a:ext uri="{FF2B5EF4-FFF2-40B4-BE49-F238E27FC236}">
                <a16:creationId xmlns:a16="http://schemas.microsoft.com/office/drawing/2014/main" id="{F8CD0B6A-4D27-2DFC-DFD0-7C343BF671E2}"/>
              </a:ext>
            </a:extLst>
          </p:cNvPr>
          <p:cNvSpPr>
            <a:spLocks noGrp="1"/>
          </p:cNvSpPr>
          <p:nvPr>
            <p:custDataLst>
              <p:tags r:id="rId47"/>
            </p:custDataLst>
          </p:nvPr>
        </p:nvSpPr>
        <p:spPr bwMode="gray">
          <a:xfrm>
            <a:off x="5638800" y="3689350"/>
            <a:ext cx="85725" cy="122238"/>
          </a:xfrm>
          <a:prstGeom prst="rect">
            <a:avLst/>
          </a:prstGeom>
          <a:solidFill>
            <a:srgbClr val="364D6E"/>
          </a:solidFill>
          <a:ln>
            <a:noFill/>
          </a:ln>
          <a:effec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77D2DE74-8544-47B1-9AB9-06CCAFE7269B}" type="datetime'''''''''''''''''''''''''''''''''''''''8'''''''''''''''''''''">
              <a:rPr lang="en-US" altLang="en-US" sz="800" smtClean="0">
                <a:solidFill>
                  <a:schemeClr val="bg1"/>
                </a:solidFill>
                <a:effectLst/>
              </a:rPr>
              <a:pPr marL="0" lvl="0" indent="0" algn="ctr">
                <a:spcBef>
                  <a:spcPct val="0"/>
                </a:spcBef>
                <a:spcAft>
                  <a:spcPct val="0"/>
                </a:spcAft>
                <a:buNone/>
              </a:pPr>
              <a:t>8</a:t>
            </a:fld>
            <a:endParaRPr lang="en-US" sz="800">
              <a:solidFill>
                <a:schemeClr val="bg1"/>
              </a:solidFill>
            </a:endParaRPr>
          </a:p>
        </p:txBody>
      </p:sp>
      <p:sp>
        <p:nvSpPr>
          <p:cNvPr id="1139" name="Oval 1138">
            <a:extLst>
              <a:ext uri="{FF2B5EF4-FFF2-40B4-BE49-F238E27FC236}">
                <a16:creationId xmlns:a16="http://schemas.microsoft.com/office/drawing/2014/main" id="{22234F92-EDA6-540B-89DC-FFEFFDDF664A}"/>
              </a:ext>
            </a:extLst>
          </p:cNvPr>
          <p:cNvSpPr/>
          <p:nvPr>
            <p:custDataLst>
              <p:tags r:id="rId48"/>
            </p:custDataLst>
          </p:nvPr>
        </p:nvSpPr>
        <p:spPr bwMode="gray">
          <a:xfrm>
            <a:off x="6059488" y="3476625"/>
            <a:ext cx="165100" cy="165100"/>
          </a:xfrm>
          <a:prstGeom prst="ellipse">
            <a:avLst/>
          </a:prstGeom>
          <a:solidFill>
            <a:srgbClr val="364D6E"/>
          </a:solidFill>
          <a:ln w="6350">
            <a:solidFill>
              <a:srgbClr val="364D6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0" indent="0" algn="ctr">
              <a:buNone/>
            </a:pPr>
            <a:r>
              <a:rPr lang="en-US" sz="800">
                <a:solidFill>
                  <a:srgbClr val="FFFFFF"/>
                </a:solidFill>
              </a:rPr>
              <a:t>4</a:t>
            </a:r>
          </a:p>
        </p:txBody>
      </p:sp>
      <p:sp>
        <p:nvSpPr>
          <p:cNvPr id="1140" name="Oval 1139">
            <a:extLst>
              <a:ext uri="{FF2B5EF4-FFF2-40B4-BE49-F238E27FC236}">
                <a16:creationId xmlns:a16="http://schemas.microsoft.com/office/drawing/2014/main" id="{83BDC4A2-AB67-A08C-D7C6-10C22B700484}"/>
              </a:ext>
            </a:extLst>
          </p:cNvPr>
          <p:cNvSpPr/>
          <p:nvPr>
            <p:custDataLst>
              <p:tags r:id="rId49"/>
            </p:custDataLst>
          </p:nvPr>
        </p:nvSpPr>
        <p:spPr bwMode="gray">
          <a:xfrm>
            <a:off x="6256338" y="3476625"/>
            <a:ext cx="165100" cy="165100"/>
          </a:xfrm>
          <a:prstGeom prst="ellipse">
            <a:avLst/>
          </a:prstGeom>
          <a:solidFill>
            <a:srgbClr val="9DB1CF"/>
          </a:solidFill>
          <a:ln w="6350">
            <a:solidFill>
              <a:srgbClr val="9DB1C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0" indent="0" algn="ctr">
              <a:buNone/>
            </a:pPr>
            <a:r>
              <a:rPr lang="en-US" sz="800">
                <a:solidFill>
                  <a:schemeClr val="tx1"/>
                </a:solidFill>
              </a:rPr>
              <a:t>1</a:t>
            </a:r>
          </a:p>
        </p:txBody>
      </p:sp>
      <p:sp>
        <p:nvSpPr>
          <p:cNvPr id="1141" name="Oval 1140">
            <a:extLst>
              <a:ext uri="{FF2B5EF4-FFF2-40B4-BE49-F238E27FC236}">
                <a16:creationId xmlns:a16="http://schemas.microsoft.com/office/drawing/2014/main" id="{A4819BC5-0DDF-3395-E281-1C9214EF5480}"/>
              </a:ext>
            </a:extLst>
          </p:cNvPr>
          <p:cNvSpPr/>
          <p:nvPr>
            <p:custDataLst>
              <p:tags r:id="rId50"/>
            </p:custDataLst>
          </p:nvPr>
        </p:nvSpPr>
        <p:spPr bwMode="gray">
          <a:xfrm>
            <a:off x="6451600" y="3476625"/>
            <a:ext cx="165100" cy="165100"/>
          </a:xfrm>
          <a:prstGeom prst="ellipse">
            <a:avLst/>
          </a:prstGeom>
          <a:solidFill>
            <a:schemeClr val="bg1"/>
          </a:solidFill>
          <a:ln w="63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0" indent="0" algn="ctr">
              <a:buNone/>
            </a:pPr>
            <a:r>
              <a:rPr lang="en-US" sz="800">
                <a:solidFill>
                  <a:schemeClr val="tx1"/>
                </a:solidFill>
              </a:rPr>
              <a:t>5</a:t>
            </a:r>
          </a:p>
        </p:txBody>
      </p:sp>
      <p:sp>
        <p:nvSpPr>
          <p:cNvPr id="1147" name="Rectangle 1146">
            <a:extLst>
              <a:ext uri="{FF2B5EF4-FFF2-40B4-BE49-F238E27FC236}">
                <a16:creationId xmlns:a16="http://schemas.microsoft.com/office/drawing/2014/main" id="{43A175DC-9FF1-FA8E-A218-05DEBD761C22}"/>
              </a:ext>
            </a:extLst>
          </p:cNvPr>
          <p:cNvSpPr/>
          <p:nvPr>
            <p:custDataLst>
              <p:tags r:id="rId51"/>
            </p:custDataLst>
          </p:nvPr>
        </p:nvSpPr>
        <p:spPr bwMode="gray">
          <a:xfrm>
            <a:off x="6200775" y="2800350"/>
            <a:ext cx="1036638" cy="525463"/>
          </a:xfrm>
          <a:prstGeom prst="rect">
            <a:avLst/>
          </a:prstGeom>
          <a:solidFill>
            <a:srgbClr val="FFFFFF">
              <a:alpha val="69804"/>
            </a:srgb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a:solidFill>
                <a:schemeClr val="tx1"/>
              </a:solidFill>
            </a:endParaRPr>
          </a:p>
        </p:txBody>
      </p:sp>
      <p:sp>
        <p:nvSpPr>
          <p:cNvPr id="1148" name="TextBox 1147">
            <a:extLst>
              <a:ext uri="{FF2B5EF4-FFF2-40B4-BE49-F238E27FC236}">
                <a16:creationId xmlns:a16="http://schemas.microsoft.com/office/drawing/2014/main" id="{0B356E6C-E6B9-6B73-0434-3558FD4E2FBD}"/>
              </a:ext>
            </a:extLst>
          </p:cNvPr>
          <p:cNvSpPr txBox="1"/>
          <p:nvPr>
            <p:custDataLst>
              <p:tags r:id="rId52"/>
            </p:custDataLst>
          </p:nvPr>
        </p:nvSpPr>
        <p:spPr bwMode="gray">
          <a:xfrm>
            <a:off x="6237288" y="2820988"/>
            <a:ext cx="503238" cy="184150"/>
          </a:xfrm>
          <a:prstGeom prst="rect">
            <a:avLst/>
          </a:prstGeom>
          <a:noFill/>
        </p:spPr>
        <p:txBody>
          <a:bodyPr wrap="square" lIns="0" tIns="0" rIns="0" bIns="0" rtlCol="0">
            <a:spAutoFit/>
          </a:bodyPr>
          <a:lstStyle/>
          <a:p>
            <a:pPr marL="0" indent="0">
              <a:buNone/>
            </a:pPr>
            <a:r>
              <a:rPr lang="en-US" sz="1200"/>
              <a:t>China</a:t>
            </a:r>
          </a:p>
        </p:txBody>
      </p:sp>
      <p:graphicFrame>
        <p:nvGraphicFramePr>
          <p:cNvPr id="1440" name="Chart 1439">
            <a:extLst>
              <a:ext uri="{FF2B5EF4-FFF2-40B4-BE49-F238E27FC236}">
                <a16:creationId xmlns:a16="http://schemas.microsoft.com/office/drawing/2014/main" id="{42BC10A9-3C6D-16C6-A9AC-9FED7E8E6B38}"/>
              </a:ext>
            </a:extLst>
          </p:cNvPr>
          <p:cNvGraphicFramePr/>
          <p:nvPr>
            <p:custDataLst>
              <p:tags r:id="rId53"/>
            </p:custDataLst>
            <p:extLst>
              <p:ext uri="{D42A27DB-BD31-4B8C-83A1-F6EECF244321}">
                <p14:modId xmlns:p14="http://schemas.microsoft.com/office/powerpoint/2010/main" val="1886527027"/>
              </p:ext>
            </p:extLst>
          </p:nvPr>
        </p:nvGraphicFramePr>
        <p:xfrm>
          <a:off x="6170613" y="2900363"/>
          <a:ext cx="1101725" cy="481012"/>
        </p:xfrm>
        <a:graphic>
          <a:graphicData uri="http://schemas.openxmlformats.org/drawingml/2006/chart">
            <c:chart xmlns:c="http://schemas.openxmlformats.org/drawingml/2006/chart" xmlns:r="http://schemas.openxmlformats.org/officeDocument/2006/relationships" r:id="rId180"/>
          </a:graphicData>
        </a:graphic>
      </p:graphicFrame>
      <p:cxnSp>
        <p:nvCxnSpPr>
          <p:cNvPr id="1150" name="Straight Connector 1149">
            <a:extLst>
              <a:ext uri="{FF2B5EF4-FFF2-40B4-BE49-F238E27FC236}">
                <a16:creationId xmlns:a16="http://schemas.microsoft.com/office/drawing/2014/main" id="{C3222FBC-ABF7-AC94-287E-25295B7D254A}"/>
              </a:ext>
            </a:extLst>
          </p:cNvPr>
          <p:cNvCxnSpPr/>
          <p:nvPr>
            <p:custDataLst>
              <p:tags r:id="rId54"/>
            </p:custDataLst>
          </p:nvPr>
        </p:nvCxnSpPr>
        <p:spPr bwMode="auto">
          <a:xfrm>
            <a:off x="7146925" y="3052763"/>
            <a:ext cx="0" cy="176213"/>
          </a:xfrm>
          <a:prstGeom prst="line">
            <a:avLst/>
          </a:prstGeom>
          <a:ln w="6350"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151" name="Straight Connector 1150">
            <a:extLst>
              <a:ext uri="{FF2B5EF4-FFF2-40B4-BE49-F238E27FC236}">
                <a16:creationId xmlns:a16="http://schemas.microsoft.com/office/drawing/2014/main" id="{5CE88D6B-569C-385D-FF64-AA12E47AA47B}"/>
              </a:ext>
            </a:extLst>
          </p:cNvPr>
          <p:cNvCxnSpPr/>
          <p:nvPr>
            <p:custDataLst>
              <p:tags r:id="rId55"/>
            </p:custDataLst>
          </p:nvPr>
        </p:nvCxnSpPr>
        <p:spPr bwMode="auto">
          <a:xfrm>
            <a:off x="6748463" y="3052763"/>
            <a:ext cx="398463" cy="0"/>
          </a:xfrm>
          <a:prstGeom prst="line">
            <a:avLst/>
          </a:prstGeom>
          <a:ln w="6350"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152" name="Straight Connector 1151">
            <a:extLst>
              <a:ext uri="{FF2B5EF4-FFF2-40B4-BE49-F238E27FC236}">
                <a16:creationId xmlns:a16="http://schemas.microsoft.com/office/drawing/2014/main" id="{73BCF560-A010-5C74-7C40-1273412D63D5}"/>
              </a:ext>
            </a:extLst>
          </p:cNvPr>
          <p:cNvCxnSpPr/>
          <p:nvPr>
            <p:custDataLst>
              <p:tags r:id="rId56"/>
            </p:custDataLst>
          </p:nvPr>
        </p:nvCxnSpPr>
        <p:spPr bwMode="auto">
          <a:xfrm>
            <a:off x="6748463" y="3228975"/>
            <a:ext cx="398463" cy="0"/>
          </a:xfrm>
          <a:prstGeom prst="line">
            <a:avLst/>
          </a:prstGeom>
          <a:ln w="6350"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1153" name="Text Placeholder 10">
            <a:extLst>
              <a:ext uri="{FF2B5EF4-FFF2-40B4-BE49-F238E27FC236}">
                <a16:creationId xmlns:a16="http://schemas.microsoft.com/office/drawing/2014/main" id="{DD7CE857-84C3-89B8-0291-14E9EA47C0D5}"/>
              </a:ext>
            </a:extLst>
          </p:cNvPr>
          <p:cNvSpPr>
            <a:spLocks noGrp="1"/>
          </p:cNvSpPr>
          <p:nvPr>
            <p:custDataLst>
              <p:tags r:id="rId57"/>
            </p:custDataLst>
          </p:nvPr>
        </p:nvSpPr>
        <p:spPr bwMode="gray">
          <a:xfrm>
            <a:off x="6875463" y="3079750"/>
            <a:ext cx="142875" cy="122238"/>
          </a:xfrm>
          <a:prstGeom prst="rect">
            <a:avLst/>
          </a:prstGeom>
          <a:noFill/>
          <a:ln>
            <a:noFill/>
          </a:ln>
          <a:effectLst/>
          <a:extLst>
            <a:ext uri="{909E8E84-426E-40DD-AFC4-6F175D3DCCD1}">
              <a14:hiddenFill xmlns:a14="http://schemas.microsoft.com/office/drawing/2010/main">
                <a:solidFill>
                  <a:srgbClr val="FFFFFF"/>
                </a:solidFill>
              </a14:hiddenFill>
            </a:ext>
          </a:ex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39666638-89DB-42F8-81B8-104A0E9BA449}" type="datetime'''''''''''''''7''''''''''''4'''''''''''''''''''''''''''''''">
              <a:rPr lang="en-US" altLang="en-US" sz="800" smtClean="0"/>
              <a:pPr marL="0" lvl="0" indent="0" algn="ctr">
                <a:spcBef>
                  <a:spcPct val="0"/>
                </a:spcBef>
                <a:spcAft>
                  <a:spcPct val="0"/>
                </a:spcAft>
                <a:buNone/>
              </a:pPr>
              <a:t>74</a:t>
            </a:fld>
            <a:endParaRPr lang="en-US" sz="800"/>
          </a:p>
        </p:txBody>
      </p:sp>
      <p:sp>
        <p:nvSpPr>
          <p:cNvPr id="1154" name="Text Placeholder 10">
            <a:extLst>
              <a:ext uri="{FF2B5EF4-FFF2-40B4-BE49-F238E27FC236}">
                <a16:creationId xmlns:a16="http://schemas.microsoft.com/office/drawing/2014/main" id="{D636E25E-6964-3B22-48D7-B429B4B24BEC}"/>
              </a:ext>
            </a:extLst>
          </p:cNvPr>
          <p:cNvSpPr>
            <a:spLocks noGrp="1"/>
          </p:cNvSpPr>
          <p:nvPr>
            <p:custDataLst>
              <p:tags r:id="rId58"/>
            </p:custDataLst>
          </p:nvPr>
        </p:nvSpPr>
        <p:spPr bwMode="gray">
          <a:xfrm>
            <a:off x="6584950" y="3079750"/>
            <a:ext cx="142875" cy="122238"/>
          </a:xfrm>
          <a:prstGeom prst="rect">
            <a:avLst/>
          </a:prstGeom>
          <a:noFill/>
          <a:ln>
            <a:noFill/>
          </a:ln>
          <a:effectLst/>
          <a:extLst>
            <a:ext uri="{909E8E84-426E-40DD-AFC4-6F175D3DCCD1}">
              <a14:hiddenFill xmlns:a14="http://schemas.microsoft.com/office/drawing/2010/main">
                <a:solidFill>
                  <a:srgbClr val="9DB1CF"/>
                </a:solidFill>
              </a14:hiddenFill>
            </a:ext>
          </a:ex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D72B34F7-6C77-49D0-806F-DDEAA4009F27}" type="datetime'''''''''''''3''''4'''''''''''''''''''''''''''''''''''''">
              <a:rPr lang="en-US" altLang="en-US" sz="800" smtClean="0">
                <a:effectLst/>
              </a:rPr>
              <a:pPr marL="0" lvl="0" indent="0" algn="ctr">
                <a:spcBef>
                  <a:spcPct val="0"/>
                </a:spcBef>
                <a:spcAft>
                  <a:spcPct val="0"/>
                </a:spcAft>
                <a:buNone/>
              </a:pPr>
              <a:t>34</a:t>
            </a:fld>
            <a:endParaRPr lang="en-US" sz="800"/>
          </a:p>
        </p:txBody>
      </p:sp>
      <p:sp>
        <p:nvSpPr>
          <p:cNvPr id="1155" name="Text Placeholder 10">
            <a:extLst>
              <a:ext uri="{FF2B5EF4-FFF2-40B4-BE49-F238E27FC236}">
                <a16:creationId xmlns:a16="http://schemas.microsoft.com/office/drawing/2014/main" id="{056F15AD-F989-87D0-79CF-A978DEA68BA2}"/>
              </a:ext>
            </a:extLst>
          </p:cNvPr>
          <p:cNvSpPr>
            <a:spLocks noGrp="1"/>
          </p:cNvSpPr>
          <p:nvPr>
            <p:custDataLst>
              <p:tags r:id="rId59"/>
            </p:custDataLst>
          </p:nvPr>
        </p:nvSpPr>
        <p:spPr bwMode="gray">
          <a:xfrm>
            <a:off x="6337300" y="3079750"/>
            <a:ext cx="142875" cy="122238"/>
          </a:xfrm>
          <a:prstGeom prst="rect">
            <a:avLst/>
          </a:prstGeom>
          <a:noFill/>
          <a:ln>
            <a:noFill/>
          </a:ln>
          <a:effectLst/>
          <a:extLst>
            <a:ext uri="{909E8E84-426E-40DD-AFC4-6F175D3DCCD1}">
              <a14:hiddenFill xmlns:a14="http://schemas.microsoft.com/office/drawing/2010/main">
                <a:solidFill>
                  <a:srgbClr val="364D6E"/>
                </a:solidFill>
              </a14:hiddenFill>
            </a:ext>
          </a:ex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6F23396A-5C38-4AB8-8FC8-6B87D3D70ABE}" type="datetime'''''5''''''''''''''''''''''''8'''''''''''''''''''''">
              <a:rPr lang="en-US" altLang="en-US" sz="800" smtClean="0">
                <a:solidFill>
                  <a:schemeClr val="bg1"/>
                </a:solidFill>
              </a:rPr>
              <a:pPr marL="0" lvl="0" indent="0" algn="ctr">
                <a:spcBef>
                  <a:spcPct val="0"/>
                </a:spcBef>
                <a:spcAft>
                  <a:spcPct val="0"/>
                </a:spcAft>
                <a:buNone/>
              </a:pPr>
              <a:t>58</a:t>
            </a:fld>
            <a:endParaRPr lang="en-US" sz="800">
              <a:solidFill>
                <a:schemeClr val="bg1"/>
              </a:solidFill>
            </a:endParaRPr>
          </a:p>
        </p:txBody>
      </p:sp>
      <p:sp>
        <p:nvSpPr>
          <p:cNvPr id="1156" name="Oval 1155">
            <a:extLst>
              <a:ext uri="{FF2B5EF4-FFF2-40B4-BE49-F238E27FC236}">
                <a16:creationId xmlns:a16="http://schemas.microsoft.com/office/drawing/2014/main" id="{1743FAF9-6BCC-444D-3DAE-11CA2AEE1D1A}"/>
              </a:ext>
            </a:extLst>
          </p:cNvPr>
          <p:cNvSpPr/>
          <p:nvPr>
            <p:custDataLst>
              <p:tags r:id="rId60"/>
            </p:custDataLst>
          </p:nvPr>
        </p:nvSpPr>
        <p:spPr bwMode="gray">
          <a:xfrm>
            <a:off x="6650038" y="2824163"/>
            <a:ext cx="165100" cy="165100"/>
          </a:xfrm>
          <a:prstGeom prst="ellipse">
            <a:avLst/>
          </a:prstGeom>
          <a:solidFill>
            <a:srgbClr val="364D6E"/>
          </a:solidFill>
          <a:ln w="6350">
            <a:solidFill>
              <a:srgbClr val="364D6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0" indent="0" algn="ctr">
              <a:buNone/>
            </a:pPr>
            <a:r>
              <a:rPr lang="en-US" sz="800">
                <a:solidFill>
                  <a:srgbClr val="FFFFFF"/>
                </a:solidFill>
              </a:rPr>
              <a:t>17</a:t>
            </a:r>
          </a:p>
        </p:txBody>
      </p:sp>
      <p:sp>
        <p:nvSpPr>
          <p:cNvPr id="1157" name="Oval 1156">
            <a:extLst>
              <a:ext uri="{FF2B5EF4-FFF2-40B4-BE49-F238E27FC236}">
                <a16:creationId xmlns:a16="http://schemas.microsoft.com/office/drawing/2014/main" id="{2CCAAFA9-D2F2-7DC2-24BD-8E089A0E3CFC}"/>
              </a:ext>
            </a:extLst>
          </p:cNvPr>
          <p:cNvSpPr/>
          <p:nvPr>
            <p:custDataLst>
              <p:tags r:id="rId61"/>
            </p:custDataLst>
          </p:nvPr>
        </p:nvSpPr>
        <p:spPr bwMode="gray">
          <a:xfrm>
            <a:off x="6846888" y="2824163"/>
            <a:ext cx="165100" cy="165100"/>
          </a:xfrm>
          <a:prstGeom prst="ellipse">
            <a:avLst/>
          </a:prstGeom>
          <a:solidFill>
            <a:srgbClr val="9DB1CF"/>
          </a:solidFill>
          <a:ln w="6350">
            <a:solidFill>
              <a:srgbClr val="9DB1C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0" indent="0" algn="ctr">
              <a:buNone/>
            </a:pPr>
            <a:r>
              <a:rPr lang="en-US" sz="800">
                <a:solidFill>
                  <a:schemeClr val="tx1"/>
                </a:solidFill>
              </a:rPr>
              <a:t>9</a:t>
            </a:r>
          </a:p>
        </p:txBody>
      </p:sp>
      <p:sp>
        <p:nvSpPr>
          <p:cNvPr id="1158" name="Oval 1157">
            <a:extLst>
              <a:ext uri="{FF2B5EF4-FFF2-40B4-BE49-F238E27FC236}">
                <a16:creationId xmlns:a16="http://schemas.microsoft.com/office/drawing/2014/main" id="{DBB70F3A-7714-AF90-1161-65A647C28CA6}"/>
              </a:ext>
            </a:extLst>
          </p:cNvPr>
          <p:cNvSpPr/>
          <p:nvPr>
            <p:custDataLst>
              <p:tags r:id="rId62"/>
            </p:custDataLst>
          </p:nvPr>
        </p:nvSpPr>
        <p:spPr bwMode="gray">
          <a:xfrm>
            <a:off x="7042150" y="2824163"/>
            <a:ext cx="165100" cy="165100"/>
          </a:xfrm>
          <a:prstGeom prst="ellipse">
            <a:avLst/>
          </a:prstGeom>
          <a:solidFill>
            <a:schemeClr val="bg1"/>
          </a:solidFill>
          <a:ln w="63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0" indent="0" algn="ctr">
              <a:buNone/>
            </a:pPr>
            <a:r>
              <a:rPr lang="en-US" sz="800">
                <a:solidFill>
                  <a:schemeClr val="tx1"/>
                </a:solidFill>
              </a:rPr>
              <a:t>7</a:t>
            </a:r>
          </a:p>
        </p:txBody>
      </p:sp>
      <p:sp>
        <p:nvSpPr>
          <p:cNvPr id="1167" name="Rectangle 1166">
            <a:extLst>
              <a:ext uri="{FF2B5EF4-FFF2-40B4-BE49-F238E27FC236}">
                <a16:creationId xmlns:a16="http://schemas.microsoft.com/office/drawing/2014/main" id="{063724B9-EAEC-4FA0-FCD1-EBAEECDC0AE1}"/>
              </a:ext>
            </a:extLst>
          </p:cNvPr>
          <p:cNvSpPr/>
          <p:nvPr>
            <p:custDataLst>
              <p:tags r:id="rId63"/>
            </p:custDataLst>
          </p:nvPr>
        </p:nvSpPr>
        <p:spPr bwMode="gray">
          <a:xfrm>
            <a:off x="5661025" y="2020888"/>
            <a:ext cx="1036638" cy="525463"/>
          </a:xfrm>
          <a:prstGeom prst="rect">
            <a:avLst/>
          </a:prstGeom>
          <a:solidFill>
            <a:srgbClr val="FFFFFF">
              <a:alpha val="69804"/>
            </a:srgb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a:solidFill>
                <a:schemeClr val="tx1"/>
              </a:solidFill>
            </a:endParaRPr>
          </a:p>
        </p:txBody>
      </p:sp>
      <p:sp>
        <p:nvSpPr>
          <p:cNvPr id="1168" name="TextBox 1167">
            <a:extLst>
              <a:ext uri="{FF2B5EF4-FFF2-40B4-BE49-F238E27FC236}">
                <a16:creationId xmlns:a16="http://schemas.microsoft.com/office/drawing/2014/main" id="{C7110DC3-C6D8-1798-749A-19DB908C0E65}"/>
              </a:ext>
            </a:extLst>
          </p:cNvPr>
          <p:cNvSpPr txBox="1"/>
          <p:nvPr>
            <p:custDataLst>
              <p:tags r:id="rId64"/>
            </p:custDataLst>
          </p:nvPr>
        </p:nvSpPr>
        <p:spPr bwMode="gray">
          <a:xfrm>
            <a:off x="5697538" y="2043113"/>
            <a:ext cx="503238" cy="184150"/>
          </a:xfrm>
          <a:prstGeom prst="rect">
            <a:avLst/>
          </a:prstGeom>
          <a:noFill/>
        </p:spPr>
        <p:txBody>
          <a:bodyPr wrap="square" lIns="0" tIns="0" rIns="0" bIns="0" rtlCol="0">
            <a:spAutoFit/>
          </a:bodyPr>
          <a:lstStyle/>
          <a:p>
            <a:pPr marL="0" indent="0">
              <a:buNone/>
            </a:pPr>
            <a:r>
              <a:rPr lang="en-US" sz="1200"/>
              <a:t>RUS</a:t>
            </a:r>
          </a:p>
        </p:txBody>
      </p:sp>
      <p:graphicFrame>
        <p:nvGraphicFramePr>
          <p:cNvPr id="1441" name="Chart 1440">
            <a:extLst>
              <a:ext uri="{FF2B5EF4-FFF2-40B4-BE49-F238E27FC236}">
                <a16:creationId xmlns:a16="http://schemas.microsoft.com/office/drawing/2014/main" id="{76A5B3D2-4355-A056-0112-45D4868658DB}"/>
              </a:ext>
            </a:extLst>
          </p:cNvPr>
          <p:cNvGraphicFramePr/>
          <p:nvPr>
            <p:custDataLst>
              <p:tags r:id="rId65"/>
            </p:custDataLst>
            <p:extLst>
              <p:ext uri="{D42A27DB-BD31-4B8C-83A1-F6EECF244321}">
                <p14:modId xmlns:p14="http://schemas.microsoft.com/office/powerpoint/2010/main" val="3933907714"/>
              </p:ext>
            </p:extLst>
          </p:nvPr>
        </p:nvGraphicFramePr>
        <p:xfrm>
          <a:off x="5630863" y="2120900"/>
          <a:ext cx="1101725" cy="481013"/>
        </p:xfrm>
        <a:graphic>
          <a:graphicData uri="http://schemas.openxmlformats.org/drawingml/2006/chart">
            <c:chart xmlns:c="http://schemas.openxmlformats.org/drawingml/2006/chart" xmlns:r="http://schemas.openxmlformats.org/officeDocument/2006/relationships" r:id="rId181"/>
          </a:graphicData>
        </a:graphic>
      </p:graphicFrame>
      <p:cxnSp>
        <p:nvCxnSpPr>
          <p:cNvPr id="1170" name="Straight Connector 1169">
            <a:extLst>
              <a:ext uri="{FF2B5EF4-FFF2-40B4-BE49-F238E27FC236}">
                <a16:creationId xmlns:a16="http://schemas.microsoft.com/office/drawing/2014/main" id="{C2D8B61D-5337-94D3-6302-77C491C732F7}"/>
              </a:ext>
            </a:extLst>
          </p:cNvPr>
          <p:cNvCxnSpPr/>
          <p:nvPr>
            <p:custDataLst>
              <p:tags r:id="rId66"/>
            </p:custDataLst>
          </p:nvPr>
        </p:nvCxnSpPr>
        <p:spPr bwMode="auto">
          <a:xfrm>
            <a:off x="6002338" y="2273300"/>
            <a:ext cx="0" cy="176213"/>
          </a:xfrm>
          <a:prstGeom prst="line">
            <a:avLst/>
          </a:prstGeom>
          <a:ln w="6350"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171" name="Straight Connector 1170">
            <a:extLst>
              <a:ext uri="{FF2B5EF4-FFF2-40B4-BE49-F238E27FC236}">
                <a16:creationId xmlns:a16="http://schemas.microsoft.com/office/drawing/2014/main" id="{D313254B-2CFF-38EE-EAF0-821817C67D5A}"/>
              </a:ext>
            </a:extLst>
          </p:cNvPr>
          <p:cNvCxnSpPr/>
          <p:nvPr>
            <p:custDataLst>
              <p:tags r:id="rId67"/>
            </p:custDataLst>
          </p:nvPr>
        </p:nvCxnSpPr>
        <p:spPr bwMode="auto">
          <a:xfrm>
            <a:off x="5889625" y="2273300"/>
            <a:ext cx="112713" cy="0"/>
          </a:xfrm>
          <a:prstGeom prst="line">
            <a:avLst/>
          </a:prstGeom>
          <a:ln w="6350"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172" name="Straight Connector 1171">
            <a:extLst>
              <a:ext uri="{FF2B5EF4-FFF2-40B4-BE49-F238E27FC236}">
                <a16:creationId xmlns:a16="http://schemas.microsoft.com/office/drawing/2014/main" id="{25FC9A5A-7B29-6F86-C286-DE37C28CBA26}"/>
              </a:ext>
            </a:extLst>
          </p:cNvPr>
          <p:cNvCxnSpPr/>
          <p:nvPr>
            <p:custDataLst>
              <p:tags r:id="rId68"/>
            </p:custDataLst>
          </p:nvPr>
        </p:nvCxnSpPr>
        <p:spPr bwMode="auto">
          <a:xfrm>
            <a:off x="5889625" y="2449513"/>
            <a:ext cx="112713" cy="0"/>
          </a:xfrm>
          <a:prstGeom prst="line">
            <a:avLst/>
          </a:prstGeom>
          <a:ln w="6350"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1173" name="Text Placeholder 10">
            <a:extLst>
              <a:ext uri="{FF2B5EF4-FFF2-40B4-BE49-F238E27FC236}">
                <a16:creationId xmlns:a16="http://schemas.microsoft.com/office/drawing/2014/main" id="{1069AF05-9395-9B2C-A23C-8D80EF32CFB2}"/>
              </a:ext>
            </a:extLst>
          </p:cNvPr>
          <p:cNvSpPr>
            <a:spLocks noGrp="1"/>
          </p:cNvSpPr>
          <p:nvPr>
            <p:custDataLst>
              <p:tags r:id="rId69"/>
            </p:custDataLst>
          </p:nvPr>
        </p:nvSpPr>
        <p:spPr bwMode="gray">
          <a:xfrm>
            <a:off x="5873750" y="2257425"/>
            <a:ext cx="142875" cy="122238"/>
          </a:xfrm>
          <a:prstGeom prst="rect">
            <a:avLst/>
          </a:prstGeom>
          <a:solidFill>
            <a:srgbClr val="FFFFFF"/>
          </a:solidFill>
          <a:ln>
            <a:noFill/>
          </a:ln>
          <a:effec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E630CEDC-6396-4D44-B7DF-DB9278F4CF2D}" type="datetime'''''''''''''''''''''2''''''''''''''''''''1'''''''''">
              <a:rPr lang="en-US" altLang="en-US" sz="800" smtClean="0"/>
              <a:pPr marL="0" lvl="0" indent="0" algn="ctr">
                <a:spcBef>
                  <a:spcPct val="0"/>
                </a:spcBef>
                <a:spcAft>
                  <a:spcPct val="0"/>
                </a:spcAft>
                <a:buNone/>
              </a:pPr>
              <a:t>21</a:t>
            </a:fld>
            <a:endParaRPr lang="en-US" sz="800"/>
          </a:p>
        </p:txBody>
      </p:sp>
      <p:sp>
        <p:nvSpPr>
          <p:cNvPr id="1174" name="Text Placeholder 10">
            <a:extLst>
              <a:ext uri="{FF2B5EF4-FFF2-40B4-BE49-F238E27FC236}">
                <a16:creationId xmlns:a16="http://schemas.microsoft.com/office/drawing/2014/main" id="{988382D0-B791-8739-0F48-7FF93023882F}"/>
              </a:ext>
            </a:extLst>
          </p:cNvPr>
          <p:cNvSpPr>
            <a:spLocks noGrp="1"/>
          </p:cNvSpPr>
          <p:nvPr>
            <p:custDataLst>
              <p:tags r:id="rId70"/>
            </p:custDataLst>
          </p:nvPr>
        </p:nvSpPr>
        <p:spPr bwMode="gray">
          <a:xfrm>
            <a:off x="5834063" y="2344738"/>
            <a:ext cx="85725" cy="122238"/>
          </a:xfrm>
          <a:prstGeom prst="rect">
            <a:avLst/>
          </a:prstGeom>
          <a:solidFill>
            <a:srgbClr val="9DB1CF"/>
          </a:solidFill>
          <a:ln>
            <a:noFill/>
          </a:ln>
          <a:effec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89820211-BACA-4F55-9A2A-7DFB8F82B964}" type="datetime'''''''''''''''''''''''''''''4'''''''''''''''''''''">
              <a:rPr lang="en-US" altLang="en-US" sz="800" smtClean="0">
                <a:effectLst/>
              </a:rPr>
              <a:pPr marL="0" lvl="0" indent="0" algn="ctr">
                <a:spcBef>
                  <a:spcPct val="0"/>
                </a:spcBef>
                <a:spcAft>
                  <a:spcPct val="0"/>
                </a:spcAft>
                <a:buNone/>
              </a:pPr>
              <a:t>4</a:t>
            </a:fld>
            <a:endParaRPr lang="en-US" sz="800"/>
          </a:p>
        </p:txBody>
      </p:sp>
      <p:sp>
        <p:nvSpPr>
          <p:cNvPr id="1175" name="Text Placeholder 10">
            <a:extLst>
              <a:ext uri="{FF2B5EF4-FFF2-40B4-BE49-F238E27FC236}">
                <a16:creationId xmlns:a16="http://schemas.microsoft.com/office/drawing/2014/main" id="{B3CE807C-0241-8746-D244-50C28DA3351A}"/>
              </a:ext>
            </a:extLst>
          </p:cNvPr>
          <p:cNvSpPr>
            <a:spLocks noGrp="1"/>
          </p:cNvSpPr>
          <p:nvPr>
            <p:custDataLst>
              <p:tags r:id="rId71"/>
            </p:custDataLst>
          </p:nvPr>
        </p:nvSpPr>
        <p:spPr bwMode="gray">
          <a:xfrm>
            <a:off x="5718175" y="2257425"/>
            <a:ext cx="142875" cy="122238"/>
          </a:xfrm>
          <a:prstGeom prst="rect">
            <a:avLst/>
          </a:prstGeom>
          <a:solidFill>
            <a:srgbClr val="364D6E"/>
          </a:solidFill>
          <a:ln>
            <a:noFill/>
          </a:ln>
          <a:effec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4D7C3FE3-FAE0-4E7C-A1EC-22B4ADA8A3C5}" type="datetime'''''''''''''''2''''''''''''''''9'''''">
              <a:rPr lang="en-US" altLang="en-US" sz="800" smtClean="0">
                <a:solidFill>
                  <a:schemeClr val="bg1"/>
                </a:solidFill>
                <a:effectLst/>
              </a:rPr>
              <a:pPr marL="0" lvl="0" indent="0" algn="ctr">
                <a:spcBef>
                  <a:spcPct val="0"/>
                </a:spcBef>
                <a:spcAft>
                  <a:spcPct val="0"/>
                </a:spcAft>
                <a:buNone/>
              </a:pPr>
              <a:t>29</a:t>
            </a:fld>
            <a:endParaRPr lang="en-US" sz="800">
              <a:solidFill>
                <a:schemeClr val="bg1"/>
              </a:solidFill>
            </a:endParaRPr>
          </a:p>
        </p:txBody>
      </p:sp>
      <p:sp>
        <p:nvSpPr>
          <p:cNvPr id="1176" name="Oval 1175">
            <a:extLst>
              <a:ext uri="{FF2B5EF4-FFF2-40B4-BE49-F238E27FC236}">
                <a16:creationId xmlns:a16="http://schemas.microsoft.com/office/drawing/2014/main" id="{D9783C77-B48F-BD46-B5DE-C6643E45B4FB}"/>
              </a:ext>
            </a:extLst>
          </p:cNvPr>
          <p:cNvSpPr/>
          <p:nvPr>
            <p:custDataLst>
              <p:tags r:id="rId72"/>
            </p:custDataLst>
          </p:nvPr>
        </p:nvSpPr>
        <p:spPr bwMode="gray">
          <a:xfrm>
            <a:off x="6110288" y="2044700"/>
            <a:ext cx="165100" cy="165100"/>
          </a:xfrm>
          <a:prstGeom prst="ellipse">
            <a:avLst/>
          </a:prstGeom>
          <a:solidFill>
            <a:srgbClr val="364D6E"/>
          </a:solidFill>
          <a:ln w="6350">
            <a:solidFill>
              <a:srgbClr val="364D6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0" indent="0" algn="ctr">
              <a:buNone/>
            </a:pPr>
            <a:r>
              <a:rPr lang="en-US" sz="800">
                <a:solidFill>
                  <a:srgbClr val="FFFFFF"/>
                </a:solidFill>
              </a:rPr>
              <a:t>6</a:t>
            </a:r>
          </a:p>
        </p:txBody>
      </p:sp>
      <p:sp>
        <p:nvSpPr>
          <p:cNvPr id="1177" name="Oval 1176">
            <a:extLst>
              <a:ext uri="{FF2B5EF4-FFF2-40B4-BE49-F238E27FC236}">
                <a16:creationId xmlns:a16="http://schemas.microsoft.com/office/drawing/2014/main" id="{C4F0C66F-43B0-6D74-D95E-AE6EC98056EF}"/>
              </a:ext>
            </a:extLst>
          </p:cNvPr>
          <p:cNvSpPr/>
          <p:nvPr>
            <p:custDataLst>
              <p:tags r:id="rId73"/>
            </p:custDataLst>
          </p:nvPr>
        </p:nvSpPr>
        <p:spPr bwMode="gray">
          <a:xfrm>
            <a:off x="6307138" y="2044700"/>
            <a:ext cx="165100" cy="165100"/>
          </a:xfrm>
          <a:prstGeom prst="ellipse">
            <a:avLst/>
          </a:prstGeom>
          <a:solidFill>
            <a:srgbClr val="9DB1CF"/>
          </a:solidFill>
          <a:ln w="6350">
            <a:solidFill>
              <a:srgbClr val="9DB1C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0" indent="0" algn="ctr">
              <a:buNone/>
            </a:pPr>
            <a:r>
              <a:rPr lang="en-US" sz="800">
                <a:solidFill>
                  <a:schemeClr val="tx1"/>
                </a:solidFill>
              </a:rPr>
              <a:t>2</a:t>
            </a:r>
          </a:p>
        </p:txBody>
      </p:sp>
      <p:sp>
        <p:nvSpPr>
          <p:cNvPr id="1178" name="Oval 1177">
            <a:extLst>
              <a:ext uri="{FF2B5EF4-FFF2-40B4-BE49-F238E27FC236}">
                <a16:creationId xmlns:a16="http://schemas.microsoft.com/office/drawing/2014/main" id="{9AC96A90-6C8C-C467-543F-0B3FFEBD08A4}"/>
              </a:ext>
            </a:extLst>
          </p:cNvPr>
          <p:cNvSpPr/>
          <p:nvPr>
            <p:custDataLst>
              <p:tags r:id="rId74"/>
            </p:custDataLst>
          </p:nvPr>
        </p:nvSpPr>
        <p:spPr bwMode="gray">
          <a:xfrm>
            <a:off x="6502400" y="2044700"/>
            <a:ext cx="165100" cy="165100"/>
          </a:xfrm>
          <a:prstGeom prst="ellipse">
            <a:avLst/>
          </a:prstGeom>
          <a:solidFill>
            <a:schemeClr val="bg1"/>
          </a:solidFill>
          <a:ln w="63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0" indent="0" algn="ctr">
              <a:buNone/>
            </a:pPr>
            <a:r>
              <a:rPr lang="en-US" sz="800">
                <a:solidFill>
                  <a:schemeClr val="tx1"/>
                </a:solidFill>
              </a:rPr>
              <a:t>4</a:t>
            </a:r>
          </a:p>
        </p:txBody>
      </p:sp>
      <p:sp>
        <p:nvSpPr>
          <p:cNvPr id="1183" name="Rectangle 1182">
            <a:extLst>
              <a:ext uri="{FF2B5EF4-FFF2-40B4-BE49-F238E27FC236}">
                <a16:creationId xmlns:a16="http://schemas.microsoft.com/office/drawing/2014/main" id="{FB19C891-D1B9-709F-61B5-42E41FC4404F}"/>
              </a:ext>
            </a:extLst>
          </p:cNvPr>
          <p:cNvSpPr/>
          <p:nvPr>
            <p:custDataLst>
              <p:tags r:id="rId75"/>
            </p:custDataLst>
          </p:nvPr>
        </p:nvSpPr>
        <p:spPr bwMode="gray">
          <a:xfrm>
            <a:off x="4594225" y="2624138"/>
            <a:ext cx="1036638" cy="525463"/>
          </a:xfrm>
          <a:prstGeom prst="rect">
            <a:avLst/>
          </a:prstGeom>
          <a:solidFill>
            <a:srgbClr val="FFFFFF">
              <a:alpha val="69804"/>
            </a:srgb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a:solidFill>
                <a:schemeClr val="tx1"/>
              </a:solidFill>
            </a:endParaRPr>
          </a:p>
        </p:txBody>
      </p:sp>
      <p:sp>
        <p:nvSpPr>
          <p:cNvPr id="1184" name="TextBox 1183">
            <a:extLst>
              <a:ext uri="{FF2B5EF4-FFF2-40B4-BE49-F238E27FC236}">
                <a16:creationId xmlns:a16="http://schemas.microsoft.com/office/drawing/2014/main" id="{353AF69D-C2AA-032E-F979-55B85FFA21FA}"/>
              </a:ext>
            </a:extLst>
          </p:cNvPr>
          <p:cNvSpPr txBox="1"/>
          <p:nvPr>
            <p:custDataLst>
              <p:tags r:id="rId76"/>
            </p:custDataLst>
          </p:nvPr>
        </p:nvSpPr>
        <p:spPr bwMode="gray">
          <a:xfrm>
            <a:off x="4630738" y="2644775"/>
            <a:ext cx="503238" cy="184150"/>
          </a:xfrm>
          <a:prstGeom prst="rect">
            <a:avLst/>
          </a:prstGeom>
          <a:noFill/>
        </p:spPr>
        <p:txBody>
          <a:bodyPr wrap="square" lIns="0" tIns="0" rIns="0" bIns="0" rtlCol="0">
            <a:spAutoFit/>
          </a:bodyPr>
          <a:lstStyle/>
          <a:p>
            <a:pPr marL="0" indent="0">
              <a:buNone/>
            </a:pPr>
            <a:r>
              <a:rPr lang="en-US" sz="1200"/>
              <a:t>UKR</a:t>
            </a:r>
          </a:p>
        </p:txBody>
      </p:sp>
      <p:graphicFrame>
        <p:nvGraphicFramePr>
          <p:cNvPr id="1442" name="Chart 1441">
            <a:extLst>
              <a:ext uri="{FF2B5EF4-FFF2-40B4-BE49-F238E27FC236}">
                <a16:creationId xmlns:a16="http://schemas.microsoft.com/office/drawing/2014/main" id="{77622F5C-096A-BFDF-6BBC-03E819851F44}"/>
              </a:ext>
            </a:extLst>
          </p:cNvPr>
          <p:cNvGraphicFramePr/>
          <p:nvPr>
            <p:custDataLst>
              <p:tags r:id="rId77"/>
            </p:custDataLst>
            <p:extLst>
              <p:ext uri="{D42A27DB-BD31-4B8C-83A1-F6EECF244321}">
                <p14:modId xmlns:p14="http://schemas.microsoft.com/office/powerpoint/2010/main" val="709160241"/>
              </p:ext>
            </p:extLst>
          </p:nvPr>
        </p:nvGraphicFramePr>
        <p:xfrm>
          <a:off x="4562475" y="2724150"/>
          <a:ext cx="1101725" cy="481013"/>
        </p:xfrm>
        <a:graphic>
          <a:graphicData uri="http://schemas.openxmlformats.org/drawingml/2006/chart">
            <c:chart xmlns:c="http://schemas.openxmlformats.org/drawingml/2006/chart" xmlns:r="http://schemas.openxmlformats.org/officeDocument/2006/relationships" r:id="rId182"/>
          </a:graphicData>
        </a:graphic>
      </p:graphicFrame>
      <p:cxnSp>
        <p:nvCxnSpPr>
          <p:cNvPr id="1186" name="Straight Connector 1185">
            <a:extLst>
              <a:ext uri="{FF2B5EF4-FFF2-40B4-BE49-F238E27FC236}">
                <a16:creationId xmlns:a16="http://schemas.microsoft.com/office/drawing/2014/main" id="{B53E71E8-0DCD-FBBD-3221-7AE2D1AB76CB}"/>
              </a:ext>
            </a:extLst>
          </p:cNvPr>
          <p:cNvCxnSpPr/>
          <p:nvPr>
            <p:custDataLst>
              <p:tags r:id="rId78"/>
            </p:custDataLst>
          </p:nvPr>
        </p:nvCxnSpPr>
        <p:spPr bwMode="auto">
          <a:xfrm>
            <a:off x="4741863" y="2876550"/>
            <a:ext cx="0" cy="176213"/>
          </a:xfrm>
          <a:prstGeom prst="line">
            <a:avLst/>
          </a:prstGeom>
          <a:ln w="6350"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187" name="Straight Connector 1186">
            <a:extLst>
              <a:ext uri="{FF2B5EF4-FFF2-40B4-BE49-F238E27FC236}">
                <a16:creationId xmlns:a16="http://schemas.microsoft.com/office/drawing/2014/main" id="{2BDF454D-9E6A-3E2C-407B-DCE2B9009100}"/>
              </a:ext>
            </a:extLst>
          </p:cNvPr>
          <p:cNvCxnSpPr/>
          <p:nvPr>
            <p:custDataLst>
              <p:tags r:id="rId79"/>
            </p:custDataLst>
          </p:nvPr>
        </p:nvCxnSpPr>
        <p:spPr bwMode="auto">
          <a:xfrm>
            <a:off x="4719638" y="2876550"/>
            <a:ext cx="22225" cy="0"/>
          </a:xfrm>
          <a:prstGeom prst="line">
            <a:avLst/>
          </a:prstGeom>
          <a:ln w="6350"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188" name="Straight Connector 1187">
            <a:extLst>
              <a:ext uri="{FF2B5EF4-FFF2-40B4-BE49-F238E27FC236}">
                <a16:creationId xmlns:a16="http://schemas.microsoft.com/office/drawing/2014/main" id="{DC42C70D-0BCE-66F4-3FDF-F529D523BDB6}"/>
              </a:ext>
            </a:extLst>
          </p:cNvPr>
          <p:cNvCxnSpPr/>
          <p:nvPr>
            <p:custDataLst>
              <p:tags r:id="rId80"/>
            </p:custDataLst>
          </p:nvPr>
        </p:nvCxnSpPr>
        <p:spPr bwMode="auto">
          <a:xfrm>
            <a:off x="4719638" y="3052763"/>
            <a:ext cx="22225" cy="0"/>
          </a:xfrm>
          <a:prstGeom prst="line">
            <a:avLst/>
          </a:prstGeom>
          <a:ln w="6350"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1189" name="Text Placeholder 10">
            <a:extLst>
              <a:ext uri="{FF2B5EF4-FFF2-40B4-BE49-F238E27FC236}">
                <a16:creationId xmlns:a16="http://schemas.microsoft.com/office/drawing/2014/main" id="{318028D1-8081-A04B-9292-5C75340D2954}"/>
              </a:ext>
            </a:extLst>
          </p:cNvPr>
          <p:cNvSpPr>
            <a:spLocks noGrp="1"/>
          </p:cNvSpPr>
          <p:nvPr>
            <p:custDataLst>
              <p:tags r:id="rId81"/>
            </p:custDataLst>
          </p:nvPr>
        </p:nvSpPr>
        <p:spPr bwMode="gray">
          <a:xfrm>
            <a:off x="4687888" y="2860675"/>
            <a:ext cx="85725" cy="122238"/>
          </a:xfrm>
          <a:prstGeom prst="rect">
            <a:avLst/>
          </a:prstGeom>
          <a:solidFill>
            <a:srgbClr val="FFFFFF"/>
          </a:solidFill>
          <a:ln>
            <a:noFill/>
          </a:ln>
          <a:effec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35C74F00-48DE-4991-8BA2-EB38BF7CBCE2}" type="datetime'''''''''''''''''''''''''4'''''''''''''''''''''''''">
              <a:rPr lang="en-US" altLang="en-US" sz="800" smtClean="0">
                <a:effectLst/>
              </a:rPr>
              <a:pPr marL="0" lvl="0" indent="0" algn="ctr">
                <a:spcBef>
                  <a:spcPct val="0"/>
                </a:spcBef>
                <a:spcAft>
                  <a:spcPct val="0"/>
                </a:spcAft>
                <a:buNone/>
              </a:pPr>
              <a:t>4</a:t>
            </a:fld>
            <a:endParaRPr lang="en-US" sz="800"/>
          </a:p>
        </p:txBody>
      </p:sp>
      <p:sp>
        <p:nvSpPr>
          <p:cNvPr id="1190" name="Text Placeholder 10">
            <a:extLst>
              <a:ext uri="{FF2B5EF4-FFF2-40B4-BE49-F238E27FC236}">
                <a16:creationId xmlns:a16="http://schemas.microsoft.com/office/drawing/2014/main" id="{D7243391-FADD-734D-8E5A-31F4D5F7CD71}"/>
              </a:ext>
            </a:extLst>
          </p:cNvPr>
          <p:cNvSpPr>
            <a:spLocks noGrp="1"/>
          </p:cNvSpPr>
          <p:nvPr>
            <p:custDataLst>
              <p:tags r:id="rId82"/>
            </p:custDataLst>
          </p:nvPr>
        </p:nvSpPr>
        <p:spPr bwMode="gray">
          <a:xfrm>
            <a:off x="4676775" y="2947988"/>
            <a:ext cx="85725" cy="122238"/>
          </a:xfrm>
          <a:prstGeom prst="rect">
            <a:avLst/>
          </a:prstGeom>
          <a:solidFill>
            <a:srgbClr val="9DB1CF"/>
          </a:solidFill>
          <a:ln>
            <a:noFill/>
          </a:ln>
          <a:effec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CAEFA414-F9FC-420C-95E7-9786D049A4FB}" type="datetime'''''''0'''''''''''''''''''''''''''''''''''''''''''''''''">
              <a:rPr lang="en-US" altLang="en-US" sz="800" smtClean="0">
                <a:effectLst/>
              </a:rPr>
              <a:pPr marL="0" lvl="0" indent="0" algn="ctr">
                <a:spcBef>
                  <a:spcPct val="0"/>
                </a:spcBef>
                <a:spcAft>
                  <a:spcPct val="0"/>
                </a:spcAft>
                <a:buNone/>
              </a:pPr>
              <a:t>0</a:t>
            </a:fld>
            <a:endParaRPr lang="en-US" sz="800"/>
          </a:p>
        </p:txBody>
      </p:sp>
      <p:sp>
        <p:nvSpPr>
          <p:cNvPr id="1191" name="Text Placeholder 10">
            <a:extLst>
              <a:ext uri="{FF2B5EF4-FFF2-40B4-BE49-F238E27FC236}">
                <a16:creationId xmlns:a16="http://schemas.microsoft.com/office/drawing/2014/main" id="{9073F1F0-3B81-AD80-D7FA-11383EBB1074}"/>
              </a:ext>
            </a:extLst>
          </p:cNvPr>
          <p:cNvSpPr>
            <a:spLocks noGrp="1"/>
          </p:cNvSpPr>
          <p:nvPr>
            <p:custDataLst>
              <p:tags r:id="rId83"/>
            </p:custDataLst>
          </p:nvPr>
        </p:nvSpPr>
        <p:spPr bwMode="gray">
          <a:xfrm>
            <a:off x="4610100" y="2860675"/>
            <a:ext cx="142875" cy="122238"/>
          </a:xfrm>
          <a:prstGeom prst="rect">
            <a:avLst/>
          </a:prstGeom>
          <a:solidFill>
            <a:srgbClr val="364D6E"/>
          </a:solidFill>
          <a:ln>
            <a:noFill/>
          </a:ln>
          <a:effec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E16157C3-E29D-4C32-AAC2-9667D4FAD60D}" type="datetime'''''''''''''''''''''1''''''''''''''''''''4'">
              <a:rPr lang="en-US" altLang="en-US" sz="800" smtClean="0">
                <a:solidFill>
                  <a:schemeClr val="bg1"/>
                </a:solidFill>
                <a:effectLst/>
              </a:rPr>
              <a:pPr marL="0" lvl="0" indent="0" algn="ctr">
                <a:spcBef>
                  <a:spcPct val="0"/>
                </a:spcBef>
                <a:spcAft>
                  <a:spcPct val="0"/>
                </a:spcAft>
                <a:buNone/>
              </a:pPr>
              <a:t>14</a:t>
            </a:fld>
            <a:endParaRPr lang="en-US" sz="800">
              <a:solidFill>
                <a:schemeClr val="bg1"/>
              </a:solidFill>
            </a:endParaRPr>
          </a:p>
        </p:txBody>
      </p:sp>
      <p:sp>
        <p:nvSpPr>
          <p:cNvPr id="1192" name="Oval 1191">
            <a:extLst>
              <a:ext uri="{FF2B5EF4-FFF2-40B4-BE49-F238E27FC236}">
                <a16:creationId xmlns:a16="http://schemas.microsoft.com/office/drawing/2014/main" id="{0E73F20B-E6D9-B187-0FCF-4FC8D7CE37F1}"/>
              </a:ext>
            </a:extLst>
          </p:cNvPr>
          <p:cNvSpPr/>
          <p:nvPr>
            <p:custDataLst>
              <p:tags r:id="rId84"/>
            </p:custDataLst>
          </p:nvPr>
        </p:nvSpPr>
        <p:spPr bwMode="gray">
          <a:xfrm>
            <a:off x="5043488" y="2647950"/>
            <a:ext cx="165100" cy="165100"/>
          </a:xfrm>
          <a:prstGeom prst="ellipse">
            <a:avLst/>
          </a:prstGeom>
          <a:solidFill>
            <a:srgbClr val="364D6E"/>
          </a:solidFill>
          <a:ln w="6350">
            <a:solidFill>
              <a:srgbClr val="364D6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0" indent="0" algn="ctr">
              <a:buNone/>
            </a:pPr>
            <a:r>
              <a:rPr lang="en-US" sz="800">
                <a:solidFill>
                  <a:srgbClr val="FFFFFF"/>
                </a:solidFill>
              </a:rPr>
              <a:t>4</a:t>
            </a:r>
          </a:p>
        </p:txBody>
      </p:sp>
      <p:sp>
        <p:nvSpPr>
          <p:cNvPr id="1193" name="Oval 1192">
            <a:extLst>
              <a:ext uri="{FF2B5EF4-FFF2-40B4-BE49-F238E27FC236}">
                <a16:creationId xmlns:a16="http://schemas.microsoft.com/office/drawing/2014/main" id="{1D373DAF-CD6D-BBFF-5F80-7903F887957A}"/>
              </a:ext>
            </a:extLst>
          </p:cNvPr>
          <p:cNvSpPr/>
          <p:nvPr>
            <p:custDataLst>
              <p:tags r:id="rId85"/>
            </p:custDataLst>
          </p:nvPr>
        </p:nvSpPr>
        <p:spPr bwMode="gray">
          <a:xfrm>
            <a:off x="5240338" y="2647950"/>
            <a:ext cx="165100" cy="165100"/>
          </a:xfrm>
          <a:prstGeom prst="ellipse">
            <a:avLst/>
          </a:prstGeom>
          <a:solidFill>
            <a:srgbClr val="9DB1CF"/>
          </a:solidFill>
          <a:ln w="6350">
            <a:solidFill>
              <a:srgbClr val="9DB1C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0" indent="0" algn="ctr">
              <a:buNone/>
            </a:pPr>
            <a:r>
              <a:rPr lang="en-US" sz="800">
                <a:solidFill>
                  <a:schemeClr val="tx1"/>
                </a:solidFill>
              </a:rPr>
              <a:t>0</a:t>
            </a:r>
          </a:p>
        </p:txBody>
      </p:sp>
      <p:sp>
        <p:nvSpPr>
          <p:cNvPr id="1194" name="Oval 1193">
            <a:extLst>
              <a:ext uri="{FF2B5EF4-FFF2-40B4-BE49-F238E27FC236}">
                <a16:creationId xmlns:a16="http://schemas.microsoft.com/office/drawing/2014/main" id="{5E491562-C2CB-07F1-E4DB-3257E4A933A4}"/>
              </a:ext>
            </a:extLst>
          </p:cNvPr>
          <p:cNvSpPr/>
          <p:nvPr>
            <p:custDataLst>
              <p:tags r:id="rId86"/>
            </p:custDataLst>
          </p:nvPr>
        </p:nvSpPr>
        <p:spPr bwMode="gray">
          <a:xfrm>
            <a:off x="5435600" y="2647950"/>
            <a:ext cx="165100" cy="165100"/>
          </a:xfrm>
          <a:prstGeom prst="ellipse">
            <a:avLst/>
          </a:prstGeom>
          <a:solidFill>
            <a:schemeClr val="bg1"/>
          </a:solidFill>
          <a:ln w="63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0" indent="0" algn="ctr">
              <a:buNone/>
            </a:pPr>
            <a:r>
              <a:rPr lang="en-US" sz="800">
                <a:solidFill>
                  <a:schemeClr val="tx1"/>
                </a:solidFill>
              </a:rPr>
              <a:t>0</a:t>
            </a:r>
          </a:p>
        </p:txBody>
      </p:sp>
      <p:sp>
        <p:nvSpPr>
          <p:cNvPr id="1199" name="Rectangle 1198">
            <a:extLst>
              <a:ext uri="{FF2B5EF4-FFF2-40B4-BE49-F238E27FC236}">
                <a16:creationId xmlns:a16="http://schemas.microsoft.com/office/drawing/2014/main" id="{9E9C98A7-F979-2427-4AF9-80E27822FE51}"/>
              </a:ext>
            </a:extLst>
          </p:cNvPr>
          <p:cNvSpPr/>
          <p:nvPr>
            <p:custDataLst>
              <p:tags r:id="rId87"/>
            </p:custDataLst>
          </p:nvPr>
        </p:nvSpPr>
        <p:spPr bwMode="gray">
          <a:xfrm>
            <a:off x="4389438" y="1966913"/>
            <a:ext cx="1119755" cy="552450"/>
          </a:xfrm>
          <a:prstGeom prst="rect">
            <a:avLst/>
          </a:prstGeom>
          <a:solidFill>
            <a:srgbClr val="FFFFFF">
              <a:alpha val="69804"/>
            </a:srgb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a:solidFill>
                <a:schemeClr val="tx1"/>
              </a:solidFill>
            </a:endParaRPr>
          </a:p>
        </p:txBody>
      </p:sp>
      <p:sp>
        <p:nvSpPr>
          <p:cNvPr id="1200" name="TextBox 1199">
            <a:extLst>
              <a:ext uri="{FF2B5EF4-FFF2-40B4-BE49-F238E27FC236}">
                <a16:creationId xmlns:a16="http://schemas.microsoft.com/office/drawing/2014/main" id="{9168295E-ABFD-677B-40B5-3514709F862E}"/>
              </a:ext>
            </a:extLst>
          </p:cNvPr>
          <p:cNvSpPr txBox="1"/>
          <p:nvPr>
            <p:custDataLst>
              <p:tags r:id="rId88"/>
            </p:custDataLst>
          </p:nvPr>
        </p:nvSpPr>
        <p:spPr bwMode="gray">
          <a:xfrm>
            <a:off x="4434446" y="2016125"/>
            <a:ext cx="503238" cy="184150"/>
          </a:xfrm>
          <a:prstGeom prst="rect">
            <a:avLst/>
          </a:prstGeom>
          <a:noFill/>
        </p:spPr>
        <p:txBody>
          <a:bodyPr wrap="square" lIns="0" tIns="0" rIns="0" bIns="0" rtlCol="0">
            <a:spAutoFit/>
          </a:bodyPr>
          <a:lstStyle/>
          <a:p>
            <a:pPr marL="0" indent="0">
              <a:buNone/>
            </a:pPr>
            <a:r>
              <a:rPr lang="en-US" sz="1200"/>
              <a:t>EU</a:t>
            </a:r>
          </a:p>
        </p:txBody>
      </p:sp>
      <p:graphicFrame>
        <p:nvGraphicFramePr>
          <p:cNvPr id="1443" name="Chart 1442">
            <a:extLst>
              <a:ext uri="{FF2B5EF4-FFF2-40B4-BE49-F238E27FC236}">
                <a16:creationId xmlns:a16="http://schemas.microsoft.com/office/drawing/2014/main" id="{D80BCD44-7F40-9A82-93DC-E2B87C97EDBF}"/>
              </a:ext>
            </a:extLst>
          </p:cNvPr>
          <p:cNvGraphicFramePr/>
          <p:nvPr>
            <p:custDataLst>
              <p:tags r:id="rId89"/>
            </p:custDataLst>
            <p:extLst>
              <p:ext uri="{D42A27DB-BD31-4B8C-83A1-F6EECF244321}">
                <p14:modId xmlns:p14="http://schemas.microsoft.com/office/powerpoint/2010/main" val="1779796073"/>
              </p:ext>
            </p:extLst>
          </p:nvPr>
        </p:nvGraphicFramePr>
        <p:xfrm>
          <a:off x="4357688" y="2093913"/>
          <a:ext cx="1101725" cy="481012"/>
        </p:xfrm>
        <a:graphic>
          <a:graphicData uri="http://schemas.openxmlformats.org/drawingml/2006/chart">
            <c:chart xmlns:c="http://schemas.openxmlformats.org/drawingml/2006/chart" xmlns:r="http://schemas.openxmlformats.org/officeDocument/2006/relationships" r:id="rId183"/>
          </a:graphicData>
        </a:graphic>
      </p:graphicFrame>
      <p:cxnSp>
        <p:nvCxnSpPr>
          <p:cNvPr id="1202" name="Straight Connector 1201">
            <a:extLst>
              <a:ext uri="{FF2B5EF4-FFF2-40B4-BE49-F238E27FC236}">
                <a16:creationId xmlns:a16="http://schemas.microsoft.com/office/drawing/2014/main" id="{D91315A5-089A-D17C-0986-4727A35AA640}"/>
              </a:ext>
            </a:extLst>
          </p:cNvPr>
          <p:cNvCxnSpPr/>
          <p:nvPr>
            <p:custDataLst>
              <p:tags r:id="rId90"/>
            </p:custDataLst>
          </p:nvPr>
        </p:nvCxnSpPr>
        <p:spPr bwMode="auto">
          <a:xfrm>
            <a:off x="5376863" y="2246313"/>
            <a:ext cx="0" cy="176213"/>
          </a:xfrm>
          <a:prstGeom prst="line">
            <a:avLst/>
          </a:prstGeom>
          <a:ln w="6350"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203" name="Straight Connector 1202">
            <a:extLst>
              <a:ext uri="{FF2B5EF4-FFF2-40B4-BE49-F238E27FC236}">
                <a16:creationId xmlns:a16="http://schemas.microsoft.com/office/drawing/2014/main" id="{87248A45-DDE9-1EE5-2064-CDF2A89247DE}"/>
              </a:ext>
            </a:extLst>
          </p:cNvPr>
          <p:cNvCxnSpPr/>
          <p:nvPr>
            <p:custDataLst>
              <p:tags r:id="rId91"/>
            </p:custDataLst>
          </p:nvPr>
        </p:nvCxnSpPr>
        <p:spPr bwMode="auto">
          <a:xfrm>
            <a:off x="4994275" y="2246313"/>
            <a:ext cx="382588" cy="0"/>
          </a:xfrm>
          <a:prstGeom prst="line">
            <a:avLst/>
          </a:prstGeom>
          <a:ln w="6350"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204" name="Straight Connector 1203">
            <a:extLst>
              <a:ext uri="{FF2B5EF4-FFF2-40B4-BE49-F238E27FC236}">
                <a16:creationId xmlns:a16="http://schemas.microsoft.com/office/drawing/2014/main" id="{0C7D0412-8187-A772-98DE-A612EB3D70F1}"/>
              </a:ext>
            </a:extLst>
          </p:cNvPr>
          <p:cNvCxnSpPr/>
          <p:nvPr>
            <p:custDataLst>
              <p:tags r:id="rId92"/>
            </p:custDataLst>
          </p:nvPr>
        </p:nvCxnSpPr>
        <p:spPr bwMode="auto">
          <a:xfrm>
            <a:off x="4994275" y="2422525"/>
            <a:ext cx="382588" cy="0"/>
          </a:xfrm>
          <a:prstGeom prst="line">
            <a:avLst/>
          </a:prstGeom>
          <a:ln w="6350"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1206" name="Text Placeholder 10">
            <a:extLst>
              <a:ext uri="{FF2B5EF4-FFF2-40B4-BE49-F238E27FC236}">
                <a16:creationId xmlns:a16="http://schemas.microsoft.com/office/drawing/2014/main" id="{D2F0EB0D-ED1D-FF9E-150D-353CF5BD4319}"/>
              </a:ext>
            </a:extLst>
          </p:cNvPr>
          <p:cNvSpPr>
            <a:spLocks noGrp="1"/>
          </p:cNvSpPr>
          <p:nvPr>
            <p:custDataLst>
              <p:tags r:id="rId93"/>
            </p:custDataLst>
          </p:nvPr>
        </p:nvSpPr>
        <p:spPr bwMode="gray">
          <a:xfrm>
            <a:off x="5113338" y="2273300"/>
            <a:ext cx="142875" cy="122238"/>
          </a:xfrm>
          <a:prstGeom prst="rect">
            <a:avLst/>
          </a:prstGeom>
          <a:noFill/>
          <a:ln>
            <a:noFill/>
          </a:ln>
          <a:effectLst/>
          <a:extLst>
            <a:ext uri="{909E8E84-426E-40DD-AFC4-6F175D3DCCD1}">
              <a14:hiddenFill xmlns:a14="http://schemas.microsoft.com/office/drawing/2010/main">
                <a:solidFill>
                  <a:srgbClr val="FFFFFF"/>
                </a:solidFill>
              </a14:hiddenFill>
            </a:ext>
          </a:ex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98B3584C-9F26-4340-B974-77FE659DAA59}" type="datetime'''''''''71'''''''''''''''''''''''''''''''''''''''''''''''''''">
              <a:rPr lang="en-US" altLang="en-US" sz="800" smtClean="0"/>
              <a:pPr marL="0" lvl="0" indent="0" algn="ctr">
                <a:spcBef>
                  <a:spcPct val="0"/>
                </a:spcBef>
                <a:spcAft>
                  <a:spcPct val="0"/>
                </a:spcAft>
                <a:buNone/>
              </a:pPr>
              <a:t>71</a:t>
            </a:fld>
            <a:endParaRPr lang="en-US" sz="800"/>
          </a:p>
        </p:txBody>
      </p:sp>
      <p:sp>
        <p:nvSpPr>
          <p:cNvPr id="1208" name="Text Placeholder 10">
            <a:extLst>
              <a:ext uri="{FF2B5EF4-FFF2-40B4-BE49-F238E27FC236}">
                <a16:creationId xmlns:a16="http://schemas.microsoft.com/office/drawing/2014/main" id="{B1BD22C7-718C-A3EA-CAB7-21E0583039CB}"/>
              </a:ext>
            </a:extLst>
          </p:cNvPr>
          <p:cNvSpPr>
            <a:spLocks noGrp="1"/>
          </p:cNvSpPr>
          <p:nvPr>
            <p:custDataLst>
              <p:tags r:id="rId94"/>
            </p:custDataLst>
          </p:nvPr>
        </p:nvSpPr>
        <p:spPr bwMode="gray">
          <a:xfrm>
            <a:off x="4945063" y="2273300"/>
            <a:ext cx="85725" cy="122238"/>
          </a:xfrm>
          <a:prstGeom prst="rect">
            <a:avLst/>
          </a:prstGeom>
          <a:solidFill>
            <a:srgbClr val="9DB1CF"/>
          </a:solidFill>
          <a:ln>
            <a:noFill/>
          </a:ln>
          <a:effec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76376345-E8A0-430B-86A7-873D1FC3ACBA}" type="datetime'''''''2'''''''''''''''''''''''''''''''''''''">
              <a:rPr lang="en-US" altLang="en-US" sz="800" smtClean="0">
                <a:effectLst/>
              </a:rPr>
              <a:pPr marL="0" lvl="0" indent="0" algn="ctr">
                <a:spcBef>
                  <a:spcPct val="0"/>
                </a:spcBef>
                <a:spcAft>
                  <a:spcPct val="0"/>
                </a:spcAft>
                <a:buNone/>
              </a:pPr>
              <a:t>2</a:t>
            </a:fld>
            <a:endParaRPr lang="en-US" sz="800"/>
          </a:p>
        </p:txBody>
      </p:sp>
      <p:sp>
        <p:nvSpPr>
          <p:cNvPr id="1207" name="Text Placeholder 10">
            <a:extLst>
              <a:ext uri="{FF2B5EF4-FFF2-40B4-BE49-F238E27FC236}">
                <a16:creationId xmlns:a16="http://schemas.microsoft.com/office/drawing/2014/main" id="{056E910F-BE09-AD0A-2F48-41963D850898}"/>
              </a:ext>
            </a:extLst>
          </p:cNvPr>
          <p:cNvSpPr>
            <a:spLocks noGrp="1"/>
          </p:cNvSpPr>
          <p:nvPr>
            <p:custDataLst>
              <p:tags r:id="rId95"/>
            </p:custDataLst>
          </p:nvPr>
        </p:nvSpPr>
        <p:spPr bwMode="gray">
          <a:xfrm>
            <a:off x="4611688" y="2273300"/>
            <a:ext cx="200025" cy="122238"/>
          </a:xfrm>
          <a:prstGeom prst="rect">
            <a:avLst/>
          </a:prstGeom>
          <a:noFill/>
          <a:ln>
            <a:noFill/>
          </a:ln>
          <a:effectLst/>
          <a:extLst>
            <a:ext uri="{909E8E84-426E-40DD-AFC4-6F175D3DCCD1}">
              <a14:hiddenFill xmlns:a14="http://schemas.microsoft.com/office/drawing/2010/main">
                <a:solidFill>
                  <a:srgbClr val="364D6E"/>
                </a:solidFill>
              </a14:hiddenFill>
            </a:ext>
          </a:ex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992E5952-D32C-433E-9C41-A470F4BCAA1A}" type="datetime'''''''''''''''''''1''''''''''''''0''''1'''">
              <a:rPr lang="en-US" altLang="en-US" sz="800" smtClean="0">
                <a:solidFill>
                  <a:schemeClr val="bg1"/>
                </a:solidFill>
              </a:rPr>
              <a:pPr marL="0" lvl="0" indent="0" algn="ctr">
                <a:spcBef>
                  <a:spcPct val="0"/>
                </a:spcBef>
                <a:spcAft>
                  <a:spcPct val="0"/>
                </a:spcAft>
                <a:buNone/>
              </a:pPr>
              <a:t>101</a:t>
            </a:fld>
            <a:endParaRPr lang="en-US" sz="800">
              <a:solidFill>
                <a:schemeClr val="bg1"/>
              </a:solidFill>
            </a:endParaRPr>
          </a:p>
        </p:txBody>
      </p:sp>
      <p:sp>
        <p:nvSpPr>
          <p:cNvPr id="1209" name="Oval 1208">
            <a:extLst>
              <a:ext uri="{FF2B5EF4-FFF2-40B4-BE49-F238E27FC236}">
                <a16:creationId xmlns:a16="http://schemas.microsoft.com/office/drawing/2014/main" id="{E14C49DB-1F6E-03C3-9C14-0FD55CD630E0}"/>
              </a:ext>
            </a:extLst>
          </p:cNvPr>
          <p:cNvSpPr/>
          <p:nvPr>
            <p:custDataLst>
              <p:tags r:id="rId96"/>
            </p:custDataLst>
          </p:nvPr>
        </p:nvSpPr>
        <p:spPr bwMode="gray">
          <a:xfrm>
            <a:off x="4834498" y="2017713"/>
            <a:ext cx="165100" cy="165100"/>
          </a:xfrm>
          <a:prstGeom prst="ellipse">
            <a:avLst/>
          </a:prstGeom>
          <a:solidFill>
            <a:srgbClr val="364D6E"/>
          </a:solidFill>
          <a:ln w="6350">
            <a:solidFill>
              <a:srgbClr val="364D6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0" indent="0" algn="ctr">
              <a:buNone/>
            </a:pPr>
            <a:r>
              <a:rPr lang="en-US" sz="800">
                <a:solidFill>
                  <a:srgbClr val="FFFFFF"/>
                </a:solidFill>
              </a:rPr>
              <a:t>30</a:t>
            </a:r>
          </a:p>
        </p:txBody>
      </p:sp>
      <p:sp>
        <p:nvSpPr>
          <p:cNvPr id="1210" name="Oval 1209">
            <a:extLst>
              <a:ext uri="{FF2B5EF4-FFF2-40B4-BE49-F238E27FC236}">
                <a16:creationId xmlns:a16="http://schemas.microsoft.com/office/drawing/2014/main" id="{429A7C60-1D4C-7246-BABA-6B57E33033C2}"/>
              </a:ext>
            </a:extLst>
          </p:cNvPr>
          <p:cNvSpPr/>
          <p:nvPr>
            <p:custDataLst>
              <p:tags r:id="rId97"/>
            </p:custDataLst>
          </p:nvPr>
        </p:nvSpPr>
        <p:spPr bwMode="gray">
          <a:xfrm>
            <a:off x="5031348" y="2017713"/>
            <a:ext cx="165100" cy="165100"/>
          </a:xfrm>
          <a:prstGeom prst="ellipse">
            <a:avLst/>
          </a:prstGeom>
          <a:solidFill>
            <a:srgbClr val="9DB1CF"/>
          </a:solidFill>
          <a:ln w="6350">
            <a:solidFill>
              <a:srgbClr val="9DB1C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0" indent="0" algn="ctr">
              <a:buNone/>
            </a:pPr>
            <a:r>
              <a:rPr lang="en-US" sz="800">
                <a:solidFill>
                  <a:schemeClr val="tx1"/>
                </a:solidFill>
              </a:rPr>
              <a:t>0</a:t>
            </a:r>
          </a:p>
        </p:txBody>
      </p:sp>
      <p:sp>
        <p:nvSpPr>
          <p:cNvPr id="1211" name="Oval 1210">
            <a:extLst>
              <a:ext uri="{FF2B5EF4-FFF2-40B4-BE49-F238E27FC236}">
                <a16:creationId xmlns:a16="http://schemas.microsoft.com/office/drawing/2014/main" id="{3E75ACD7-39E1-D38E-D0AA-1B3E4E2C8874}"/>
              </a:ext>
            </a:extLst>
          </p:cNvPr>
          <p:cNvSpPr/>
          <p:nvPr>
            <p:custDataLst>
              <p:tags r:id="rId98"/>
            </p:custDataLst>
          </p:nvPr>
        </p:nvSpPr>
        <p:spPr bwMode="gray">
          <a:xfrm>
            <a:off x="5226610" y="2017713"/>
            <a:ext cx="165100" cy="165100"/>
          </a:xfrm>
          <a:prstGeom prst="ellipse">
            <a:avLst/>
          </a:prstGeom>
          <a:solidFill>
            <a:schemeClr val="bg1"/>
          </a:solidFill>
          <a:ln w="63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0" indent="0" algn="ctr">
              <a:buNone/>
            </a:pPr>
            <a:r>
              <a:rPr lang="en-US" sz="800">
                <a:solidFill>
                  <a:schemeClr val="tx1"/>
                </a:solidFill>
              </a:rPr>
              <a:t>11</a:t>
            </a:r>
          </a:p>
        </p:txBody>
      </p:sp>
      <p:sp>
        <p:nvSpPr>
          <p:cNvPr id="1225" name="Rectangle 1224">
            <a:extLst>
              <a:ext uri="{FF2B5EF4-FFF2-40B4-BE49-F238E27FC236}">
                <a16:creationId xmlns:a16="http://schemas.microsoft.com/office/drawing/2014/main" id="{10764065-F975-849D-9FDC-5036D326F129}"/>
              </a:ext>
            </a:extLst>
          </p:cNvPr>
          <p:cNvSpPr/>
          <p:nvPr>
            <p:custDataLst>
              <p:tags r:id="rId99"/>
            </p:custDataLst>
          </p:nvPr>
        </p:nvSpPr>
        <p:spPr bwMode="gray">
          <a:xfrm>
            <a:off x="7346950" y="2300288"/>
            <a:ext cx="1036638" cy="525463"/>
          </a:xfrm>
          <a:prstGeom prst="rect">
            <a:avLst/>
          </a:prstGeom>
          <a:solidFill>
            <a:srgbClr val="FFFFFF">
              <a:alpha val="69804"/>
            </a:srgb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a:solidFill>
                <a:schemeClr val="tx1"/>
              </a:solidFill>
            </a:endParaRPr>
          </a:p>
        </p:txBody>
      </p:sp>
      <p:sp>
        <p:nvSpPr>
          <p:cNvPr id="1226" name="TextBox 1225">
            <a:extLst>
              <a:ext uri="{FF2B5EF4-FFF2-40B4-BE49-F238E27FC236}">
                <a16:creationId xmlns:a16="http://schemas.microsoft.com/office/drawing/2014/main" id="{3B2125AD-3AFE-F443-CCC1-E8F913D72522}"/>
              </a:ext>
            </a:extLst>
          </p:cNvPr>
          <p:cNvSpPr txBox="1"/>
          <p:nvPr>
            <p:custDataLst>
              <p:tags r:id="rId100"/>
            </p:custDataLst>
          </p:nvPr>
        </p:nvSpPr>
        <p:spPr bwMode="gray">
          <a:xfrm>
            <a:off x="7383463" y="2320925"/>
            <a:ext cx="503238" cy="184150"/>
          </a:xfrm>
          <a:prstGeom prst="rect">
            <a:avLst/>
          </a:prstGeom>
          <a:noFill/>
        </p:spPr>
        <p:txBody>
          <a:bodyPr wrap="square" lIns="0" tIns="0" rIns="0" bIns="0" rtlCol="0">
            <a:spAutoFit/>
          </a:bodyPr>
          <a:lstStyle/>
          <a:p>
            <a:pPr marL="0" indent="0">
              <a:buNone/>
            </a:pPr>
            <a:r>
              <a:rPr lang="en-US" sz="1200"/>
              <a:t>ROK</a:t>
            </a:r>
          </a:p>
        </p:txBody>
      </p:sp>
      <p:graphicFrame>
        <p:nvGraphicFramePr>
          <p:cNvPr id="1444" name="Chart 1443">
            <a:extLst>
              <a:ext uri="{FF2B5EF4-FFF2-40B4-BE49-F238E27FC236}">
                <a16:creationId xmlns:a16="http://schemas.microsoft.com/office/drawing/2014/main" id="{D7505DE3-CD14-E7D2-F6FB-F7056DED4D9C}"/>
              </a:ext>
            </a:extLst>
          </p:cNvPr>
          <p:cNvGraphicFramePr/>
          <p:nvPr>
            <p:custDataLst>
              <p:tags r:id="rId101"/>
            </p:custDataLst>
            <p:extLst>
              <p:ext uri="{D42A27DB-BD31-4B8C-83A1-F6EECF244321}">
                <p14:modId xmlns:p14="http://schemas.microsoft.com/office/powerpoint/2010/main" val="1022728709"/>
              </p:ext>
            </p:extLst>
          </p:nvPr>
        </p:nvGraphicFramePr>
        <p:xfrm>
          <a:off x="7315200" y="2400300"/>
          <a:ext cx="1101725" cy="481013"/>
        </p:xfrm>
        <a:graphic>
          <a:graphicData uri="http://schemas.openxmlformats.org/drawingml/2006/chart">
            <c:chart xmlns:c="http://schemas.openxmlformats.org/drawingml/2006/chart" xmlns:r="http://schemas.openxmlformats.org/officeDocument/2006/relationships" r:id="rId184"/>
          </a:graphicData>
        </a:graphic>
      </p:graphicFrame>
      <p:cxnSp>
        <p:nvCxnSpPr>
          <p:cNvPr id="1228" name="Straight Connector 1227">
            <a:extLst>
              <a:ext uri="{FF2B5EF4-FFF2-40B4-BE49-F238E27FC236}">
                <a16:creationId xmlns:a16="http://schemas.microsoft.com/office/drawing/2014/main" id="{AE3CF526-9AF2-10DE-72E7-9EDB8BD5CB8E}"/>
              </a:ext>
            </a:extLst>
          </p:cNvPr>
          <p:cNvCxnSpPr/>
          <p:nvPr>
            <p:custDataLst>
              <p:tags r:id="rId102"/>
            </p:custDataLst>
          </p:nvPr>
        </p:nvCxnSpPr>
        <p:spPr bwMode="auto">
          <a:xfrm>
            <a:off x="7569200" y="2552700"/>
            <a:ext cx="0" cy="176213"/>
          </a:xfrm>
          <a:prstGeom prst="line">
            <a:avLst/>
          </a:prstGeom>
          <a:ln w="6350"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229" name="Straight Connector 1228">
            <a:extLst>
              <a:ext uri="{FF2B5EF4-FFF2-40B4-BE49-F238E27FC236}">
                <a16:creationId xmlns:a16="http://schemas.microsoft.com/office/drawing/2014/main" id="{E9BC57B0-A843-7C5A-A3BF-96F2C3FE37FB}"/>
              </a:ext>
            </a:extLst>
          </p:cNvPr>
          <p:cNvCxnSpPr/>
          <p:nvPr>
            <p:custDataLst>
              <p:tags r:id="rId103"/>
            </p:custDataLst>
          </p:nvPr>
        </p:nvCxnSpPr>
        <p:spPr bwMode="auto">
          <a:xfrm>
            <a:off x="7558088" y="2552700"/>
            <a:ext cx="11113" cy="0"/>
          </a:xfrm>
          <a:prstGeom prst="line">
            <a:avLst/>
          </a:prstGeom>
          <a:ln w="6350"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230" name="Straight Connector 1229">
            <a:extLst>
              <a:ext uri="{FF2B5EF4-FFF2-40B4-BE49-F238E27FC236}">
                <a16:creationId xmlns:a16="http://schemas.microsoft.com/office/drawing/2014/main" id="{E8F3ED41-E1E9-B57B-2B05-E100E6AE2DB2}"/>
              </a:ext>
            </a:extLst>
          </p:cNvPr>
          <p:cNvCxnSpPr/>
          <p:nvPr>
            <p:custDataLst>
              <p:tags r:id="rId104"/>
            </p:custDataLst>
          </p:nvPr>
        </p:nvCxnSpPr>
        <p:spPr bwMode="auto">
          <a:xfrm>
            <a:off x="7558088" y="2728913"/>
            <a:ext cx="11113" cy="0"/>
          </a:xfrm>
          <a:prstGeom prst="line">
            <a:avLst/>
          </a:prstGeom>
          <a:ln w="6350"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255" name="Straight Connector 1254">
            <a:extLst>
              <a:ext uri="{FF2B5EF4-FFF2-40B4-BE49-F238E27FC236}">
                <a16:creationId xmlns:a16="http://schemas.microsoft.com/office/drawing/2014/main" id="{0BEF3AA2-EB62-7E56-B2A1-1EED7FFD2F7E}"/>
              </a:ext>
            </a:extLst>
          </p:cNvPr>
          <p:cNvCxnSpPr/>
          <p:nvPr>
            <p:custDataLst>
              <p:tags r:id="rId105"/>
            </p:custDataLst>
          </p:nvPr>
        </p:nvCxnSpPr>
        <p:spPr bwMode="auto">
          <a:xfrm flipH="1">
            <a:off x="7564438" y="2640013"/>
            <a:ext cx="47625" cy="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1231" name="Text Placeholder 10">
            <a:extLst>
              <a:ext uri="{FF2B5EF4-FFF2-40B4-BE49-F238E27FC236}">
                <a16:creationId xmlns:a16="http://schemas.microsoft.com/office/drawing/2014/main" id="{0BCC7352-2069-BDE0-A9A4-2BB8F293B8C2}"/>
              </a:ext>
            </a:extLst>
          </p:cNvPr>
          <p:cNvSpPr>
            <a:spLocks noGrp="1"/>
          </p:cNvSpPr>
          <p:nvPr>
            <p:custDataLst>
              <p:tags r:id="rId106"/>
            </p:custDataLst>
          </p:nvPr>
        </p:nvSpPr>
        <p:spPr bwMode="gray">
          <a:xfrm>
            <a:off x="7612063" y="2579688"/>
            <a:ext cx="85725" cy="122238"/>
          </a:xfrm>
          <a:prstGeom prst="rect">
            <a:avLst/>
          </a:prstGeom>
          <a:noFill/>
          <a:ln>
            <a:noFill/>
          </a:ln>
          <a:effectLst/>
          <a:extLst>
            <a:ext uri="{909E8E84-426E-40DD-AFC4-6F175D3DCCD1}">
              <a14:hiddenFill xmlns:a14="http://schemas.microsoft.com/office/drawing/2010/main">
                <a:solidFill>
                  <a:srgbClr val="FFFFFF"/>
                </a:solidFill>
              </a14:hiddenFill>
            </a:ext>
          </a:ex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8C7526EC-20B2-4B71-BBDE-0104906918B7}" type="datetime'''''''''''''''''''''''''2'''''''''''''''''''''''">
              <a:rPr lang="en-US" altLang="en-US" sz="800" smtClean="0"/>
              <a:pPr marL="0" lvl="0" indent="0">
                <a:spcBef>
                  <a:spcPct val="0"/>
                </a:spcBef>
                <a:spcAft>
                  <a:spcPct val="0"/>
                </a:spcAft>
                <a:buNone/>
              </a:pPr>
              <a:t>2</a:t>
            </a:fld>
            <a:endParaRPr lang="en-US" sz="800"/>
          </a:p>
        </p:txBody>
      </p:sp>
      <p:sp>
        <p:nvSpPr>
          <p:cNvPr id="1232" name="Text Placeholder 10">
            <a:extLst>
              <a:ext uri="{FF2B5EF4-FFF2-40B4-BE49-F238E27FC236}">
                <a16:creationId xmlns:a16="http://schemas.microsoft.com/office/drawing/2014/main" id="{F758B3B3-6784-863B-EF70-2BBED3D78652}"/>
              </a:ext>
            </a:extLst>
          </p:cNvPr>
          <p:cNvSpPr>
            <a:spLocks noGrp="1"/>
          </p:cNvSpPr>
          <p:nvPr>
            <p:custDataLst>
              <p:tags r:id="rId107"/>
            </p:custDataLst>
          </p:nvPr>
        </p:nvSpPr>
        <p:spPr bwMode="gray">
          <a:xfrm>
            <a:off x="7507288" y="2536825"/>
            <a:ext cx="85725" cy="122238"/>
          </a:xfrm>
          <a:prstGeom prst="rect">
            <a:avLst/>
          </a:prstGeom>
          <a:solidFill>
            <a:srgbClr val="9DB1CF"/>
          </a:solidFill>
          <a:ln>
            <a:noFill/>
          </a:ln>
          <a:effec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4DFC6525-CAA8-4534-9D3E-096535D77C55}" type="datetime'''''''''''''''''''''''''''''''''''''''3'''''''">
              <a:rPr lang="en-US" altLang="en-US" sz="800" smtClean="0">
                <a:effectLst/>
              </a:rPr>
              <a:pPr marL="0" lvl="0" indent="0" algn="ctr">
                <a:spcBef>
                  <a:spcPct val="0"/>
                </a:spcBef>
                <a:spcAft>
                  <a:spcPct val="0"/>
                </a:spcAft>
                <a:buNone/>
              </a:pPr>
              <a:t>3</a:t>
            </a:fld>
            <a:endParaRPr lang="en-US" sz="800"/>
          </a:p>
        </p:txBody>
      </p:sp>
      <p:sp>
        <p:nvSpPr>
          <p:cNvPr id="1233" name="Text Placeholder 10">
            <a:extLst>
              <a:ext uri="{FF2B5EF4-FFF2-40B4-BE49-F238E27FC236}">
                <a16:creationId xmlns:a16="http://schemas.microsoft.com/office/drawing/2014/main" id="{0AAB14E9-7485-0FF2-9E1E-84613EE5D8BB}"/>
              </a:ext>
            </a:extLst>
          </p:cNvPr>
          <p:cNvSpPr>
            <a:spLocks noGrp="1"/>
          </p:cNvSpPr>
          <p:nvPr>
            <p:custDataLst>
              <p:tags r:id="rId108"/>
            </p:custDataLst>
          </p:nvPr>
        </p:nvSpPr>
        <p:spPr bwMode="gray">
          <a:xfrm>
            <a:off x="7399338" y="2624138"/>
            <a:ext cx="142875" cy="122238"/>
          </a:xfrm>
          <a:prstGeom prst="rect">
            <a:avLst/>
          </a:prstGeom>
          <a:solidFill>
            <a:srgbClr val="364D6E"/>
          </a:solidFill>
          <a:ln>
            <a:noFill/>
          </a:ln>
          <a:effec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C2795547-3ECC-46FD-8632-1B93DB181FA3}" type="datetime'''''''''''''''''''''''''''''''''''2''''''7'''''">
              <a:rPr lang="en-US" altLang="en-US" sz="800" smtClean="0">
                <a:solidFill>
                  <a:schemeClr val="bg1"/>
                </a:solidFill>
                <a:effectLst/>
              </a:rPr>
              <a:pPr marL="0" lvl="0" indent="0" algn="ctr">
                <a:spcBef>
                  <a:spcPct val="0"/>
                </a:spcBef>
                <a:spcAft>
                  <a:spcPct val="0"/>
                </a:spcAft>
                <a:buNone/>
              </a:pPr>
              <a:t>27</a:t>
            </a:fld>
            <a:endParaRPr lang="en-US" sz="800">
              <a:solidFill>
                <a:schemeClr val="bg1"/>
              </a:solidFill>
            </a:endParaRPr>
          </a:p>
        </p:txBody>
      </p:sp>
      <p:sp>
        <p:nvSpPr>
          <p:cNvPr id="1234" name="Oval 1233">
            <a:extLst>
              <a:ext uri="{FF2B5EF4-FFF2-40B4-BE49-F238E27FC236}">
                <a16:creationId xmlns:a16="http://schemas.microsoft.com/office/drawing/2014/main" id="{DE9F2536-C9F1-9915-798C-502795B8DA94}"/>
              </a:ext>
            </a:extLst>
          </p:cNvPr>
          <p:cNvSpPr/>
          <p:nvPr>
            <p:custDataLst>
              <p:tags r:id="rId109"/>
            </p:custDataLst>
          </p:nvPr>
        </p:nvSpPr>
        <p:spPr bwMode="gray">
          <a:xfrm>
            <a:off x="7796213" y="2324100"/>
            <a:ext cx="165100" cy="165100"/>
          </a:xfrm>
          <a:prstGeom prst="ellipse">
            <a:avLst/>
          </a:prstGeom>
          <a:solidFill>
            <a:srgbClr val="364D6E"/>
          </a:solidFill>
          <a:ln w="6350">
            <a:solidFill>
              <a:srgbClr val="364D6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0" indent="0" algn="ctr">
              <a:buNone/>
            </a:pPr>
            <a:r>
              <a:rPr lang="en-US" sz="800">
                <a:solidFill>
                  <a:srgbClr val="FFFFFF"/>
                </a:solidFill>
              </a:rPr>
              <a:t>6</a:t>
            </a:r>
          </a:p>
        </p:txBody>
      </p:sp>
      <p:sp>
        <p:nvSpPr>
          <p:cNvPr id="1235" name="Oval 1234">
            <a:extLst>
              <a:ext uri="{FF2B5EF4-FFF2-40B4-BE49-F238E27FC236}">
                <a16:creationId xmlns:a16="http://schemas.microsoft.com/office/drawing/2014/main" id="{8F065D1F-9905-14F0-0734-D539CC060BD0}"/>
              </a:ext>
            </a:extLst>
          </p:cNvPr>
          <p:cNvSpPr/>
          <p:nvPr>
            <p:custDataLst>
              <p:tags r:id="rId110"/>
            </p:custDataLst>
          </p:nvPr>
        </p:nvSpPr>
        <p:spPr bwMode="gray">
          <a:xfrm>
            <a:off x="7993063" y="2324100"/>
            <a:ext cx="165100" cy="165100"/>
          </a:xfrm>
          <a:prstGeom prst="ellipse">
            <a:avLst/>
          </a:prstGeom>
          <a:solidFill>
            <a:srgbClr val="9DB1CF"/>
          </a:solidFill>
          <a:ln w="6350">
            <a:solidFill>
              <a:srgbClr val="9DB1C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0" indent="0" algn="ctr">
              <a:buNone/>
            </a:pPr>
            <a:r>
              <a:rPr lang="en-US" sz="800">
                <a:solidFill>
                  <a:schemeClr val="tx1"/>
                </a:solidFill>
              </a:rPr>
              <a:t>0</a:t>
            </a:r>
          </a:p>
        </p:txBody>
      </p:sp>
      <p:sp>
        <p:nvSpPr>
          <p:cNvPr id="1236" name="Oval 1235">
            <a:extLst>
              <a:ext uri="{FF2B5EF4-FFF2-40B4-BE49-F238E27FC236}">
                <a16:creationId xmlns:a16="http://schemas.microsoft.com/office/drawing/2014/main" id="{37C97BEA-60B0-8BE4-24CC-DFEB0333301E}"/>
              </a:ext>
            </a:extLst>
          </p:cNvPr>
          <p:cNvSpPr/>
          <p:nvPr>
            <p:custDataLst>
              <p:tags r:id="rId111"/>
            </p:custDataLst>
          </p:nvPr>
        </p:nvSpPr>
        <p:spPr bwMode="gray">
          <a:xfrm>
            <a:off x="8188325" y="2324100"/>
            <a:ext cx="165100" cy="165100"/>
          </a:xfrm>
          <a:prstGeom prst="ellipse">
            <a:avLst/>
          </a:prstGeom>
          <a:solidFill>
            <a:schemeClr val="bg1"/>
          </a:solidFill>
          <a:ln w="63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0" indent="0" algn="ctr">
              <a:buNone/>
            </a:pPr>
            <a:r>
              <a:rPr lang="en-US" sz="800">
                <a:solidFill>
                  <a:schemeClr val="tx1"/>
                </a:solidFill>
              </a:rPr>
              <a:t>0</a:t>
            </a:r>
          </a:p>
        </p:txBody>
      </p:sp>
      <p:sp>
        <p:nvSpPr>
          <p:cNvPr id="1239" name="Rectangle 1238">
            <a:extLst>
              <a:ext uri="{FF2B5EF4-FFF2-40B4-BE49-F238E27FC236}">
                <a16:creationId xmlns:a16="http://schemas.microsoft.com/office/drawing/2014/main" id="{E28F6731-B30C-33A6-0042-095899077DD1}"/>
              </a:ext>
            </a:extLst>
          </p:cNvPr>
          <p:cNvSpPr/>
          <p:nvPr>
            <p:custDataLst>
              <p:tags r:id="rId112"/>
            </p:custDataLst>
          </p:nvPr>
        </p:nvSpPr>
        <p:spPr bwMode="gray">
          <a:xfrm>
            <a:off x="7581900" y="3109913"/>
            <a:ext cx="1036638" cy="525463"/>
          </a:xfrm>
          <a:prstGeom prst="rect">
            <a:avLst/>
          </a:prstGeom>
          <a:solidFill>
            <a:srgbClr val="FFFFFF">
              <a:alpha val="69804"/>
            </a:srgb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a:solidFill>
                <a:schemeClr val="tx1"/>
              </a:solidFill>
            </a:endParaRPr>
          </a:p>
        </p:txBody>
      </p:sp>
      <p:sp>
        <p:nvSpPr>
          <p:cNvPr id="1240" name="TextBox 1239">
            <a:extLst>
              <a:ext uri="{FF2B5EF4-FFF2-40B4-BE49-F238E27FC236}">
                <a16:creationId xmlns:a16="http://schemas.microsoft.com/office/drawing/2014/main" id="{2120A58B-EECA-57D7-8E53-AB4D5B02355C}"/>
              </a:ext>
            </a:extLst>
          </p:cNvPr>
          <p:cNvSpPr txBox="1"/>
          <p:nvPr>
            <p:custDataLst>
              <p:tags r:id="rId113"/>
            </p:custDataLst>
          </p:nvPr>
        </p:nvSpPr>
        <p:spPr bwMode="gray">
          <a:xfrm>
            <a:off x="7618413" y="3130550"/>
            <a:ext cx="503238" cy="184150"/>
          </a:xfrm>
          <a:prstGeom prst="rect">
            <a:avLst/>
          </a:prstGeom>
          <a:noFill/>
        </p:spPr>
        <p:txBody>
          <a:bodyPr wrap="square" lIns="0" tIns="0" rIns="0" bIns="0" rtlCol="0">
            <a:spAutoFit/>
          </a:bodyPr>
          <a:lstStyle/>
          <a:p>
            <a:pPr marL="0" indent="0">
              <a:buNone/>
            </a:pPr>
            <a:r>
              <a:rPr lang="en-US" sz="1200"/>
              <a:t>JAP</a:t>
            </a:r>
          </a:p>
        </p:txBody>
      </p:sp>
      <p:graphicFrame>
        <p:nvGraphicFramePr>
          <p:cNvPr id="1445" name="Chart 1444">
            <a:extLst>
              <a:ext uri="{FF2B5EF4-FFF2-40B4-BE49-F238E27FC236}">
                <a16:creationId xmlns:a16="http://schemas.microsoft.com/office/drawing/2014/main" id="{7AAE4AF8-A84E-E055-BF6A-5B34E8299536}"/>
              </a:ext>
            </a:extLst>
          </p:cNvPr>
          <p:cNvGraphicFramePr/>
          <p:nvPr>
            <p:custDataLst>
              <p:tags r:id="rId114"/>
            </p:custDataLst>
            <p:extLst>
              <p:ext uri="{D42A27DB-BD31-4B8C-83A1-F6EECF244321}">
                <p14:modId xmlns:p14="http://schemas.microsoft.com/office/powerpoint/2010/main" val="3765867719"/>
              </p:ext>
            </p:extLst>
          </p:nvPr>
        </p:nvGraphicFramePr>
        <p:xfrm>
          <a:off x="7550150" y="3209925"/>
          <a:ext cx="1101725" cy="481013"/>
        </p:xfrm>
        <a:graphic>
          <a:graphicData uri="http://schemas.openxmlformats.org/drawingml/2006/chart">
            <c:chart xmlns:c="http://schemas.openxmlformats.org/drawingml/2006/chart" xmlns:r="http://schemas.openxmlformats.org/officeDocument/2006/relationships" r:id="rId185"/>
          </a:graphicData>
        </a:graphic>
      </p:graphicFrame>
      <p:sp>
        <p:nvSpPr>
          <p:cNvPr id="1245" name="Text Placeholder 10">
            <a:extLst>
              <a:ext uri="{FF2B5EF4-FFF2-40B4-BE49-F238E27FC236}">
                <a16:creationId xmlns:a16="http://schemas.microsoft.com/office/drawing/2014/main" id="{E3EB69DE-3864-20A0-8FA0-18DAB5E98D2A}"/>
              </a:ext>
            </a:extLst>
          </p:cNvPr>
          <p:cNvSpPr>
            <a:spLocks noGrp="1"/>
          </p:cNvSpPr>
          <p:nvPr>
            <p:custDataLst>
              <p:tags r:id="rId115"/>
            </p:custDataLst>
          </p:nvPr>
        </p:nvSpPr>
        <p:spPr bwMode="gray">
          <a:xfrm>
            <a:off x="7667625" y="3346450"/>
            <a:ext cx="85725" cy="122238"/>
          </a:xfrm>
          <a:prstGeom prst="rect">
            <a:avLst/>
          </a:prstGeom>
          <a:solidFill>
            <a:srgbClr val="FFFFFF"/>
          </a:solidFill>
          <a:ln>
            <a:noFill/>
          </a:ln>
          <a:effec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A7C9CBAE-41D6-4415-9EC9-6F6DD648C197}" type="datetime'''''''''''''''''0'''''''''''''''''''''">
              <a:rPr lang="en-US" altLang="en-US" sz="800" smtClean="0"/>
              <a:pPr marL="0" lvl="0" indent="0" algn="ctr">
                <a:spcBef>
                  <a:spcPct val="0"/>
                </a:spcBef>
                <a:spcAft>
                  <a:spcPct val="0"/>
                </a:spcAft>
                <a:buNone/>
              </a:pPr>
              <a:t>0</a:t>
            </a:fld>
            <a:endParaRPr lang="en-US" sz="800"/>
          </a:p>
        </p:txBody>
      </p:sp>
      <p:sp>
        <p:nvSpPr>
          <p:cNvPr id="1246" name="Text Placeholder 10">
            <a:extLst>
              <a:ext uri="{FF2B5EF4-FFF2-40B4-BE49-F238E27FC236}">
                <a16:creationId xmlns:a16="http://schemas.microsoft.com/office/drawing/2014/main" id="{7158DD8C-4EB8-3811-4457-949B550F8B90}"/>
              </a:ext>
            </a:extLst>
          </p:cNvPr>
          <p:cNvSpPr>
            <a:spLocks noGrp="1"/>
          </p:cNvSpPr>
          <p:nvPr>
            <p:custDataLst>
              <p:tags r:id="rId116"/>
            </p:custDataLst>
          </p:nvPr>
        </p:nvSpPr>
        <p:spPr bwMode="gray">
          <a:xfrm>
            <a:off x="7659688" y="3433763"/>
            <a:ext cx="85725" cy="122238"/>
          </a:xfrm>
          <a:prstGeom prst="rect">
            <a:avLst/>
          </a:prstGeom>
          <a:solidFill>
            <a:srgbClr val="9DB1CF"/>
          </a:solidFill>
          <a:ln>
            <a:noFill/>
          </a:ln>
          <a:effec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E2C72817-9A4D-4D97-B34E-02F00D3F9205}" type="datetime'''3'''''''''''''''''''''''">
              <a:rPr lang="en-US" altLang="en-US" sz="800" smtClean="0">
                <a:effectLst/>
              </a:rPr>
              <a:pPr marL="0" lvl="0" indent="0" algn="ctr">
                <a:spcBef>
                  <a:spcPct val="0"/>
                </a:spcBef>
                <a:spcAft>
                  <a:spcPct val="0"/>
                </a:spcAft>
                <a:buNone/>
              </a:pPr>
              <a:t>3</a:t>
            </a:fld>
            <a:endParaRPr lang="en-US" sz="800"/>
          </a:p>
        </p:txBody>
      </p:sp>
      <p:sp>
        <p:nvSpPr>
          <p:cNvPr id="1247" name="Text Placeholder 10">
            <a:extLst>
              <a:ext uri="{FF2B5EF4-FFF2-40B4-BE49-F238E27FC236}">
                <a16:creationId xmlns:a16="http://schemas.microsoft.com/office/drawing/2014/main" id="{69D554E4-9171-8E7F-B9C2-80D5430DA1FA}"/>
              </a:ext>
            </a:extLst>
          </p:cNvPr>
          <p:cNvSpPr>
            <a:spLocks noGrp="1"/>
          </p:cNvSpPr>
          <p:nvPr>
            <p:custDataLst>
              <p:tags r:id="rId117"/>
            </p:custDataLst>
          </p:nvPr>
        </p:nvSpPr>
        <p:spPr bwMode="gray">
          <a:xfrm>
            <a:off x="7591425" y="3346450"/>
            <a:ext cx="142875" cy="122238"/>
          </a:xfrm>
          <a:prstGeom prst="rect">
            <a:avLst/>
          </a:prstGeom>
          <a:solidFill>
            <a:srgbClr val="364D6E"/>
          </a:solidFill>
          <a:ln>
            <a:noFill/>
          </a:ln>
          <a:effec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BF4E294D-0547-4A69-A36E-EF0C23B628DF}" type="datetime'''''''''''''''''''''''''''1''''''2'''''''''''''''''''''''''">
              <a:rPr lang="en-US" altLang="en-US" sz="800" smtClean="0">
                <a:solidFill>
                  <a:schemeClr val="bg1"/>
                </a:solidFill>
                <a:effectLst/>
              </a:rPr>
              <a:pPr marL="0" lvl="0" indent="0" algn="ctr">
                <a:spcBef>
                  <a:spcPct val="0"/>
                </a:spcBef>
                <a:spcAft>
                  <a:spcPct val="0"/>
                </a:spcAft>
                <a:buNone/>
              </a:pPr>
              <a:t>12</a:t>
            </a:fld>
            <a:endParaRPr lang="en-US" sz="800">
              <a:solidFill>
                <a:schemeClr val="bg1"/>
              </a:solidFill>
            </a:endParaRPr>
          </a:p>
        </p:txBody>
      </p:sp>
      <p:sp>
        <p:nvSpPr>
          <p:cNvPr id="1248" name="Oval 1247">
            <a:extLst>
              <a:ext uri="{FF2B5EF4-FFF2-40B4-BE49-F238E27FC236}">
                <a16:creationId xmlns:a16="http://schemas.microsoft.com/office/drawing/2014/main" id="{E59B0EF6-07AB-6A67-011B-4264C4369A52}"/>
              </a:ext>
            </a:extLst>
          </p:cNvPr>
          <p:cNvSpPr/>
          <p:nvPr>
            <p:custDataLst>
              <p:tags r:id="rId118"/>
            </p:custDataLst>
          </p:nvPr>
        </p:nvSpPr>
        <p:spPr bwMode="gray">
          <a:xfrm>
            <a:off x="8031163" y="3133725"/>
            <a:ext cx="165100" cy="165100"/>
          </a:xfrm>
          <a:prstGeom prst="ellipse">
            <a:avLst/>
          </a:prstGeom>
          <a:solidFill>
            <a:srgbClr val="364D6E"/>
          </a:solidFill>
          <a:ln w="6350">
            <a:solidFill>
              <a:srgbClr val="364D6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0" indent="0" algn="ctr">
              <a:buNone/>
            </a:pPr>
            <a:r>
              <a:rPr lang="en-US" sz="800">
                <a:solidFill>
                  <a:srgbClr val="FFFFFF"/>
                </a:solidFill>
              </a:rPr>
              <a:t>2</a:t>
            </a:r>
          </a:p>
        </p:txBody>
      </p:sp>
      <p:sp>
        <p:nvSpPr>
          <p:cNvPr id="1249" name="Oval 1248">
            <a:extLst>
              <a:ext uri="{FF2B5EF4-FFF2-40B4-BE49-F238E27FC236}">
                <a16:creationId xmlns:a16="http://schemas.microsoft.com/office/drawing/2014/main" id="{97D7488F-1D46-69EF-7848-43E4E4B8879D}"/>
              </a:ext>
            </a:extLst>
          </p:cNvPr>
          <p:cNvSpPr/>
          <p:nvPr>
            <p:custDataLst>
              <p:tags r:id="rId119"/>
            </p:custDataLst>
          </p:nvPr>
        </p:nvSpPr>
        <p:spPr bwMode="gray">
          <a:xfrm>
            <a:off x="8228013" y="3133725"/>
            <a:ext cx="165100" cy="165100"/>
          </a:xfrm>
          <a:prstGeom prst="ellipse">
            <a:avLst/>
          </a:prstGeom>
          <a:solidFill>
            <a:srgbClr val="9DB1CF"/>
          </a:solidFill>
          <a:ln w="6350">
            <a:solidFill>
              <a:srgbClr val="9DB1C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0" indent="0" algn="ctr">
              <a:buNone/>
            </a:pPr>
            <a:r>
              <a:rPr lang="en-US" sz="800">
                <a:solidFill>
                  <a:schemeClr val="tx1"/>
                </a:solidFill>
              </a:rPr>
              <a:t>1</a:t>
            </a:r>
          </a:p>
        </p:txBody>
      </p:sp>
      <p:sp>
        <p:nvSpPr>
          <p:cNvPr id="1250" name="Oval 1249">
            <a:extLst>
              <a:ext uri="{FF2B5EF4-FFF2-40B4-BE49-F238E27FC236}">
                <a16:creationId xmlns:a16="http://schemas.microsoft.com/office/drawing/2014/main" id="{017F8A20-6FB1-8F85-939D-58B99FF0DF87}"/>
              </a:ext>
            </a:extLst>
          </p:cNvPr>
          <p:cNvSpPr/>
          <p:nvPr>
            <p:custDataLst>
              <p:tags r:id="rId120"/>
            </p:custDataLst>
          </p:nvPr>
        </p:nvSpPr>
        <p:spPr bwMode="gray">
          <a:xfrm>
            <a:off x="8423275" y="3133725"/>
            <a:ext cx="165100" cy="165100"/>
          </a:xfrm>
          <a:prstGeom prst="ellipse">
            <a:avLst/>
          </a:prstGeom>
          <a:solidFill>
            <a:schemeClr val="bg1"/>
          </a:solidFill>
          <a:ln w="63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0" indent="0" algn="ctr">
              <a:buNone/>
            </a:pPr>
            <a:r>
              <a:rPr lang="en-US" sz="800">
                <a:solidFill>
                  <a:schemeClr val="tx1"/>
                </a:solidFill>
              </a:rPr>
              <a:t>0</a:t>
            </a:r>
          </a:p>
        </p:txBody>
      </p:sp>
      <p:sp>
        <p:nvSpPr>
          <p:cNvPr id="1260" name="TextBox 1259">
            <a:extLst>
              <a:ext uri="{FF2B5EF4-FFF2-40B4-BE49-F238E27FC236}">
                <a16:creationId xmlns:a16="http://schemas.microsoft.com/office/drawing/2014/main" id="{A1B24B1D-7264-F416-7F5B-908E4813100A}"/>
              </a:ext>
            </a:extLst>
          </p:cNvPr>
          <p:cNvSpPr txBox="1"/>
          <p:nvPr>
            <p:custDataLst>
              <p:tags r:id="rId121"/>
            </p:custDataLst>
          </p:nvPr>
        </p:nvSpPr>
        <p:spPr bwMode="gray">
          <a:xfrm>
            <a:off x="807132" y="3711575"/>
            <a:ext cx="608918" cy="246063"/>
          </a:xfrm>
          <a:prstGeom prst="rect">
            <a:avLst/>
          </a:prstGeom>
          <a:noFill/>
        </p:spPr>
        <p:txBody>
          <a:bodyPr wrap="square" lIns="0" tIns="0" rIns="0" bIns="0" rtlCol="0">
            <a:spAutoFit/>
          </a:bodyPr>
          <a:lstStyle/>
          <a:p>
            <a:pPr marL="0" indent="0">
              <a:buNone/>
            </a:pPr>
            <a:r>
              <a:rPr lang="en-US" sz="1600"/>
              <a:t>World</a:t>
            </a:r>
          </a:p>
        </p:txBody>
      </p:sp>
      <p:graphicFrame>
        <p:nvGraphicFramePr>
          <p:cNvPr id="52" name="Chart 51">
            <a:extLst>
              <a:ext uri="{FF2B5EF4-FFF2-40B4-BE49-F238E27FC236}">
                <a16:creationId xmlns:a16="http://schemas.microsoft.com/office/drawing/2014/main" id="{0C26C307-F9CC-7F85-3C1F-05EBDB25B8FD}"/>
              </a:ext>
            </a:extLst>
          </p:cNvPr>
          <p:cNvGraphicFramePr/>
          <p:nvPr>
            <p:custDataLst>
              <p:tags r:id="rId122"/>
            </p:custDataLst>
            <p:extLst>
              <p:ext uri="{D42A27DB-BD31-4B8C-83A1-F6EECF244321}">
                <p14:modId xmlns:p14="http://schemas.microsoft.com/office/powerpoint/2010/main" val="660990184"/>
              </p:ext>
            </p:extLst>
          </p:nvPr>
        </p:nvGraphicFramePr>
        <p:xfrm>
          <a:off x="735013" y="3989388"/>
          <a:ext cx="2825750" cy="842962"/>
        </p:xfrm>
        <a:graphic>
          <a:graphicData uri="http://schemas.openxmlformats.org/drawingml/2006/chart">
            <c:chart xmlns:c="http://schemas.openxmlformats.org/drawingml/2006/chart" xmlns:r="http://schemas.openxmlformats.org/officeDocument/2006/relationships" r:id="rId186"/>
          </a:graphicData>
        </a:graphic>
      </p:graphicFrame>
      <p:cxnSp>
        <p:nvCxnSpPr>
          <p:cNvPr id="1262" name="Straight Connector 1261">
            <a:extLst>
              <a:ext uri="{FF2B5EF4-FFF2-40B4-BE49-F238E27FC236}">
                <a16:creationId xmlns:a16="http://schemas.microsoft.com/office/drawing/2014/main" id="{BB1CBA29-CCAB-ABE9-91DB-0BE06F4D1AC8}"/>
              </a:ext>
            </a:extLst>
          </p:cNvPr>
          <p:cNvCxnSpPr/>
          <p:nvPr>
            <p:custDataLst>
              <p:tags r:id="rId123"/>
            </p:custDataLst>
          </p:nvPr>
        </p:nvCxnSpPr>
        <p:spPr bwMode="auto">
          <a:xfrm>
            <a:off x="3478213" y="4221163"/>
            <a:ext cx="0" cy="377825"/>
          </a:xfrm>
          <a:prstGeom prst="line">
            <a:avLst/>
          </a:prstGeom>
          <a:ln w="6350"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263" name="Straight Connector 1262">
            <a:extLst>
              <a:ext uri="{FF2B5EF4-FFF2-40B4-BE49-F238E27FC236}">
                <a16:creationId xmlns:a16="http://schemas.microsoft.com/office/drawing/2014/main" id="{4F9EEB02-CA95-BA07-630A-8E1257454F0A}"/>
              </a:ext>
            </a:extLst>
          </p:cNvPr>
          <p:cNvCxnSpPr/>
          <p:nvPr>
            <p:custDataLst>
              <p:tags r:id="rId124"/>
            </p:custDataLst>
          </p:nvPr>
        </p:nvCxnSpPr>
        <p:spPr bwMode="auto">
          <a:xfrm>
            <a:off x="2508250" y="4221163"/>
            <a:ext cx="969963" cy="0"/>
          </a:xfrm>
          <a:prstGeom prst="line">
            <a:avLst/>
          </a:prstGeom>
          <a:ln w="6350"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264" name="Straight Connector 1263">
            <a:extLst>
              <a:ext uri="{FF2B5EF4-FFF2-40B4-BE49-F238E27FC236}">
                <a16:creationId xmlns:a16="http://schemas.microsoft.com/office/drawing/2014/main" id="{AA4DF0A2-A9E4-D802-9483-0DAAC97FD567}"/>
              </a:ext>
            </a:extLst>
          </p:cNvPr>
          <p:cNvCxnSpPr/>
          <p:nvPr>
            <p:custDataLst>
              <p:tags r:id="rId125"/>
            </p:custDataLst>
          </p:nvPr>
        </p:nvCxnSpPr>
        <p:spPr bwMode="auto">
          <a:xfrm>
            <a:off x="2508250" y="4598988"/>
            <a:ext cx="969963" cy="0"/>
          </a:xfrm>
          <a:prstGeom prst="line">
            <a:avLst/>
          </a:prstGeom>
          <a:ln w="6350"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1265" name="Text Placeholder 10">
            <a:extLst>
              <a:ext uri="{FF2B5EF4-FFF2-40B4-BE49-F238E27FC236}">
                <a16:creationId xmlns:a16="http://schemas.microsoft.com/office/drawing/2014/main" id="{E583F8F3-6DBD-E8E5-AAAA-6B82DDA1A390}"/>
              </a:ext>
            </a:extLst>
          </p:cNvPr>
          <p:cNvSpPr>
            <a:spLocks noGrp="1"/>
          </p:cNvSpPr>
          <p:nvPr>
            <p:custDataLst>
              <p:tags r:id="rId126"/>
            </p:custDataLst>
          </p:nvPr>
        </p:nvSpPr>
        <p:spPr bwMode="gray">
          <a:xfrm>
            <a:off x="2819400" y="4303713"/>
            <a:ext cx="3460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59316BAA-7043-442C-8130-D766492EAF0E}" type="datetime'''''''''''''''2''''''''7''''''''0'''''''''''''''">
              <a:rPr lang="en-US" altLang="en-US" sz="1400" smtClean="0"/>
              <a:pPr marL="0" lvl="0" indent="0" algn="ctr">
                <a:spcBef>
                  <a:spcPct val="0"/>
                </a:spcBef>
                <a:spcAft>
                  <a:spcPct val="0"/>
                </a:spcAft>
                <a:buNone/>
              </a:pPr>
              <a:t>270</a:t>
            </a:fld>
            <a:endParaRPr lang="en-US" sz="1400"/>
          </a:p>
        </p:txBody>
      </p:sp>
      <p:sp>
        <p:nvSpPr>
          <p:cNvPr id="1340" name="Text Placeholder 10">
            <a:extLst>
              <a:ext uri="{FF2B5EF4-FFF2-40B4-BE49-F238E27FC236}">
                <a16:creationId xmlns:a16="http://schemas.microsoft.com/office/drawing/2014/main" id="{311349DB-C381-FEA9-C218-0D9010501F99}"/>
              </a:ext>
            </a:extLst>
          </p:cNvPr>
          <p:cNvSpPr>
            <a:spLocks noGrp="1"/>
          </p:cNvSpPr>
          <p:nvPr>
            <p:custDataLst>
              <p:tags r:id="rId127"/>
            </p:custDataLst>
          </p:nvPr>
        </p:nvSpPr>
        <p:spPr bwMode="gray">
          <a:xfrm>
            <a:off x="2249488" y="4303713"/>
            <a:ext cx="247650" cy="212725"/>
          </a:xfrm>
          <a:prstGeom prst="rect">
            <a:avLst/>
          </a:prstGeom>
          <a:noFill/>
          <a:ln>
            <a:noFill/>
          </a:ln>
          <a:effectLst/>
          <a:extLst>
            <a:ext uri="{909E8E84-426E-40DD-AFC4-6F175D3DCCD1}">
              <a14:hiddenFill xmlns:a14="http://schemas.microsoft.com/office/drawing/2010/main">
                <a:solidFill>
                  <a:srgbClr val="9DB1CF"/>
                </a:solidFill>
              </a14:hiddenFill>
            </a:ext>
          </a:extLst>
        </p:spPr>
        <p:txBody>
          <a:bodyPr vert="horz" wrap="none" lIns="25400" tIns="0" rIns="2540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1BA4F9A5-AAEF-4D55-8A31-588235C94C5D}" type="datetime'''''''''''7''5'''''''''''''''''''''''''''">
              <a:rPr lang="en-US" altLang="en-US" sz="1400" smtClean="0">
                <a:effectLst/>
              </a:rPr>
              <a:pPr marL="0" lvl="0" indent="0" algn="ctr">
                <a:spcBef>
                  <a:spcPct val="0"/>
                </a:spcBef>
                <a:spcAft>
                  <a:spcPct val="0"/>
                </a:spcAft>
                <a:buNone/>
              </a:pPr>
              <a:t>75</a:t>
            </a:fld>
            <a:endParaRPr lang="en-US" sz="1400"/>
          </a:p>
        </p:txBody>
      </p:sp>
      <p:sp>
        <p:nvSpPr>
          <p:cNvPr id="1266" name="Text Placeholder 10">
            <a:extLst>
              <a:ext uri="{FF2B5EF4-FFF2-40B4-BE49-F238E27FC236}">
                <a16:creationId xmlns:a16="http://schemas.microsoft.com/office/drawing/2014/main" id="{E11A0A12-1F66-EAE6-1781-4C04B264A8C5}"/>
              </a:ext>
            </a:extLst>
          </p:cNvPr>
          <p:cNvSpPr>
            <a:spLocks noGrp="1"/>
          </p:cNvSpPr>
          <p:nvPr>
            <p:custDataLst>
              <p:tags r:id="rId128"/>
            </p:custDataLst>
          </p:nvPr>
        </p:nvSpPr>
        <p:spPr bwMode="gray">
          <a:xfrm>
            <a:off x="1355725" y="4303713"/>
            <a:ext cx="3460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94F6D50E-48CA-47C0-8088-FB2B1C6D98FE}" type="datetime'''''''''''''''''''''''''''''''3''''''''96'''''''''''''''">
              <a:rPr lang="en-US" altLang="en-US" sz="1400" smtClean="0">
                <a:solidFill>
                  <a:schemeClr val="bg1"/>
                </a:solidFill>
              </a:rPr>
              <a:pPr marL="0" lvl="0" indent="0" algn="ctr">
                <a:spcBef>
                  <a:spcPct val="0"/>
                </a:spcBef>
                <a:spcAft>
                  <a:spcPct val="0"/>
                </a:spcAft>
                <a:buNone/>
              </a:pPr>
              <a:t>396</a:t>
            </a:fld>
            <a:endParaRPr lang="en-US" sz="1400">
              <a:solidFill>
                <a:schemeClr val="bg1"/>
              </a:solidFill>
            </a:endParaRPr>
          </a:p>
        </p:txBody>
      </p:sp>
      <p:sp>
        <p:nvSpPr>
          <p:cNvPr id="1338" name="Text Placeholder 10">
            <a:extLst>
              <a:ext uri="{FF2B5EF4-FFF2-40B4-BE49-F238E27FC236}">
                <a16:creationId xmlns:a16="http://schemas.microsoft.com/office/drawing/2014/main" id="{115DFB91-512B-3844-A114-92FBEDCA92F2}"/>
              </a:ext>
            </a:extLst>
          </p:cNvPr>
          <p:cNvSpPr>
            <a:spLocks noGrp="1"/>
          </p:cNvSpPr>
          <p:nvPr>
            <p:custDataLst>
              <p:tags r:id="rId129"/>
            </p:custDataLst>
          </p:nvPr>
        </p:nvSpPr>
        <p:spPr bwMode="gray">
          <a:xfrm>
            <a:off x="3503613" y="4303713"/>
            <a:ext cx="3460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E64F96EB-5CF1-4005-8D6C-2F431744DE64}" type="datetime'7''4''''''''''''''''''''1'''''''''''''''''''">
              <a:rPr lang="en-US" altLang="en-US" sz="1400" smtClean="0"/>
              <a:pPr marL="0" lvl="0" indent="0">
                <a:spcBef>
                  <a:spcPct val="0"/>
                </a:spcBef>
                <a:spcAft>
                  <a:spcPct val="0"/>
                </a:spcAft>
                <a:buNone/>
              </a:pPr>
              <a:t>741</a:t>
            </a:fld>
            <a:endParaRPr lang="en-US" sz="1400"/>
          </a:p>
        </p:txBody>
      </p:sp>
      <p:sp>
        <p:nvSpPr>
          <p:cNvPr id="1267" name="Oval 1266">
            <a:extLst>
              <a:ext uri="{FF2B5EF4-FFF2-40B4-BE49-F238E27FC236}">
                <a16:creationId xmlns:a16="http://schemas.microsoft.com/office/drawing/2014/main" id="{2621A06D-D9DB-3A00-5707-F08062FF5E85}"/>
              </a:ext>
            </a:extLst>
          </p:cNvPr>
          <p:cNvSpPr/>
          <p:nvPr>
            <p:custDataLst>
              <p:tags r:id="rId130"/>
            </p:custDataLst>
          </p:nvPr>
        </p:nvSpPr>
        <p:spPr bwMode="gray">
          <a:xfrm>
            <a:off x="2183944" y="3684588"/>
            <a:ext cx="353907" cy="354013"/>
          </a:xfrm>
          <a:prstGeom prst="ellipse">
            <a:avLst/>
          </a:prstGeom>
          <a:solidFill>
            <a:srgbClr val="364D6E"/>
          </a:solidFill>
          <a:ln w="6350">
            <a:solidFill>
              <a:srgbClr val="364D6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indent="0" algn="ctr">
              <a:buNone/>
            </a:pPr>
            <a:r>
              <a:rPr lang="en-US" sz="1100">
                <a:solidFill>
                  <a:srgbClr val="FFFFFF"/>
                </a:solidFill>
              </a:rPr>
              <a:t>140</a:t>
            </a:r>
          </a:p>
        </p:txBody>
      </p:sp>
      <p:sp>
        <p:nvSpPr>
          <p:cNvPr id="1268" name="Oval 1267">
            <a:extLst>
              <a:ext uri="{FF2B5EF4-FFF2-40B4-BE49-F238E27FC236}">
                <a16:creationId xmlns:a16="http://schemas.microsoft.com/office/drawing/2014/main" id="{E62918FC-F1ED-D023-5193-D73F27321A98}"/>
              </a:ext>
            </a:extLst>
          </p:cNvPr>
          <p:cNvSpPr/>
          <p:nvPr>
            <p:custDataLst>
              <p:tags r:id="rId131"/>
            </p:custDataLst>
          </p:nvPr>
        </p:nvSpPr>
        <p:spPr bwMode="gray">
          <a:xfrm>
            <a:off x="2703956" y="3684588"/>
            <a:ext cx="353907" cy="354013"/>
          </a:xfrm>
          <a:prstGeom prst="ellipse">
            <a:avLst/>
          </a:prstGeom>
          <a:solidFill>
            <a:srgbClr val="9DB1CF"/>
          </a:solidFill>
          <a:ln w="6350">
            <a:solidFill>
              <a:srgbClr val="9DB1C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indent="0" algn="ctr">
              <a:buNone/>
            </a:pPr>
            <a:r>
              <a:rPr lang="en-US" sz="1100">
                <a:solidFill>
                  <a:schemeClr val="tx1"/>
                </a:solidFill>
              </a:rPr>
              <a:t>18</a:t>
            </a:r>
          </a:p>
        </p:txBody>
      </p:sp>
      <p:sp>
        <p:nvSpPr>
          <p:cNvPr id="1271" name="Oval 1270">
            <a:extLst>
              <a:ext uri="{FF2B5EF4-FFF2-40B4-BE49-F238E27FC236}">
                <a16:creationId xmlns:a16="http://schemas.microsoft.com/office/drawing/2014/main" id="{4C90C28E-5749-4E57-C6B2-0B7A4745796D}"/>
              </a:ext>
            </a:extLst>
          </p:cNvPr>
          <p:cNvSpPr/>
          <p:nvPr>
            <p:custDataLst>
              <p:tags r:id="rId132"/>
            </p:custDataLst>
          </p:nvPr>
        </p:nvSpPr>
        <p:spPr bwMode="gray">
          <a:xfrm>
            <a:off x="3168137" y="3686175"/>
            <a:ext cx="354107" cy="354013"/>
          </a:xfrm>
          <a:prstGeom prst="ellipse">
            <a:avLst/>
          </a:prstGeom>
          <a:solidFill>
            <a:schemeClr val="bg1"/>
          </a:solidFill>
          <a:ln w="63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indent="0" algn="ctr">
              <a:buNone/>
            </a:pPr>
            <a:r>
              <a:rPr lang="en-US" sz="1100">
                <a:solidFill>
                  <a:schemeClr val="tx1"/>
                </a:solidFill>
              </a:rPr>
              <a:t>47</a:t>
            </a:r>
          </a:p>
        </p:txBody>
      </p:sp>
      <p:sp>
        <p:nvSpPr>
          <p:cNvPr id="1412" name="Rectangle 1411">
            <a:extLst>
              <a:ext uri="{FF2B5EF4-FFF2-40B4-BE49-F238E27FC236}">
                <a16:creationId xmlns:a16="http://schemas.microsoft.com/office/drawing/2014/main" id="{8D65D552-FA9B-8453-5902-65D1C350CDA1}"/>
              </a:ext>
            </a:extLst>
          </p:cNvPr>
          <p:cNvSpPr/>
          <p:nvPr>
            <p:custDataLst>
              <p:tags r:id="rId133"/>
            </p:custDataLst>
          </p:nvPr>
        </p:nvSpPr>
        <p:spPr bwMode="auto">
          <a:xfrm>
            <a:off x="5959475" y="4722813"/>
            <a:ext cx="214313" cy="160338"/>
          </a:xfrm>
          <a:prstGeom prst="rect">
            <a:avLst/>
          </a:prstGeom>
          <a:solidFill>
            <a:srgbClr val="364D6E"/>
          </a:solidFill>
          <a:ln w="6350" cap="flat" cmpd="sng" algn="ctr">
            <a:solidFill>
              <a:srgbClr val="364D6E"/>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413" name="Rectangle 1412">
            <a:extLst>
              <a:ext uri="{FF2B5EF4-FFF2-40B4-BE49-F238E27FC236}">
                <a16:creationId xmlns:a16="http://schemas.microsoft.com/office/drawing/2014/main" id="{A7EC0680-883C-6D43-3FDB-0AD8D308608D}"/>
              </a:ext>
            </a:extLst>
          </p:cNvPr>
          <p:cNvSpPr/>
          <p:nvPr>
            <p:custDataLst>
              <p:tags r:id="rId134"/>
            </p:custDataLst>
          </p:nvPr>
        </p:nvSpPr>
        <p:spPr bwMode="auto">
          <a:xfrm>
            <a:off x="5959475" y="4956175"/>
            <a:ext cx="214313" cy="160338"/>
          </a:xfrm>
          <a:prstGeom prst="rect">
            <a:avLst/>
          </a:prstGeom>
          <a:solidFill>
            <a:srgbClr val="9DB1CF"/>
          </a:solidFill>
          <a:ln w="6350" cap="flat" cmpd="sng" algn="ctr">
            <a:solidFill>
              <a:srgbClr val="9DB1CF"/>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414" name="Rectangle 1413">
            <a:extLst>
              <a:ext uri="{FF2B5EF4-FFF2-40B4-BE49-F238E27FC236}">
                <a16:creationId xmlns:a16="http://schemas.microsoft.com/office/drawing/2014/main" id="{78518A95-039B-9CDD-BEBA-6FBBCB15D28B}"/>
              </a:ext>
            </a:extLst>
          </p:cNvPr>
          <p:cNvSpPr/>
          <p:nvPr>
            <p:custDataLst>
              <p:tags r:id="rId135"/>
            </p:custDataLst>
          </p:nvPr>
        </p:nvSpPr>
        <p:spPr bwMode="auto">
          <a:xfrm>
            <a:off x="5959475" y="5189538"/>
            <a:ext cx="214313" cy="160338"/>
          </a:xfrm>
          <a:prstGeom prst="rect">
            <a:avLst/>
          </a:prstGeom>
          <a:solidFill>
            <a:srgbClr val="FFFFFF"/>
          </a:solidFill>
          <a:ln w="6350" cap="flat" cmpd="sng" algn="ctr">
            <a:solidFill>
              <a:schemeClr val="tx1"/>
            </a:solidFill>
            <a:prstDash val="lgDash"/>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410" name="Text Placeholder 10">
            <a:extLst>
              <a:ext uri="{FF2B5EF4-FFF2-40B4-BE49-F238E27FC236}">
                <a16:creationId xmlns:a16="http://schemas.microsoft.com/office/drawing/2014/main" id="{115DFB91-512B-3844-A114-92FBEDCA92F2}"/>
              </a:ext>
            </a:extLst>
          </p:cNvPr>
          <p:cNvSpPr>
            <a:spLocks noGrp="1"/>
          </p:cNvSpPr>
          <p:nvPr>
            <p:custDataLst>
              <p:tags r:id="rId136"/>
            </p:custDataLst>
          </p:nvPr>
        </p:nvSpPr>
        <p:spPr bwMode="auto">
          <a:xfrm>
            <a:off x="6224588" y="4718050"/>
            <a:ext cx="10239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E8B34928-13B0-40D1-B67F-6BAC6C341F2E}" type="datetime'''Op''''''''e''''''''''r''''''''''''a''t''''''''''''i''''n''g'">
              <a:rPr lang="en-US" altLang="en-US" sz="1200" smtClean="0">
                <a:effectLst/>
              </a:rPr>
              <a:pPr marL="0" lvl="0" indent="0">
                <a:spcBef>
                  <a:spcPct val="0"/>
                </a:spcBef>
                <a:spcAft>
                  <a:spcPct val="0"/>
                </a:spcAft>
                <a:buNone/>
              </a:pPr>
              <a:t>Operating</a:t>
            </a:fld>
            <a:r>
              <a:rPr lang="en-US" altLang="en-US" sz="1200"/>
              <a:t>, MW</a:t>
            </a:r>
            <a:endParaRPr lang="en-US" sz="1200"/>
          </a:p>
        </p:txBody>
      </p:sp>
      <p:sp>
        <p:nvSpPr>
          <p:cNvPr id="1409" name="Text Placeholder 10">
            <a:extLst>
              <a:ext uri="{FF2B5EF4-FFF2-40B4-BE49-F238E27FC236}">
                <a16:creationId xmlns:a16="http://schemas.microsoft.com/office/drawing/2014/main" id="{115DFB91-512B-3844-A114-92FBEDCA92F2}"/>
              </a:ext>
            </a:extLst>
          </p:cNvPr>
          <p:cNvSpPr>
            <a:spLocks noGrp="1"/>
          </p:cNvSpPr>
          <p:nvPr>
            <p:custDataLst>
              <p:tags r:id="rId137"/>
            </p:custDataLst>
          </p:nvPr>
        </p:nvSpPr>
        <p:spPr bwMode="auto">
          <a:xfrm>
            <a:off x="6224588" y="4951413"/>
            <a:ext cx="12096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807977DC-467D-4434-8535-7FCAAE49F650}" type="datetime'Co''''''''nst''''''r''u''c''''''ti''o''''''''''''''''''n'''">
              <a:rPr lang="en-US" altLang="en-US" sz="1200" smtClean="0">
                <a:effectLst/>
              </a:rPr>
              <a:pPr marL="0" lvl="0" indent="0">
                <a:spcBef>
                  <a:spcPct val="0"/>
                </a:spcBef>
                <a:spcAft>
                  <a:spcPct val="0"/>
                </a:spcAft>
                <a:buNone/>
              </a:pPr>
              <a:t>Construction</a:t>
            </a:fld>
            <a:r>
              <a:rPr lang="en-US" altLang="en-US" sz="1200">
                <a:effectLst/>
              </a:rPr>
              <a:t>, MW</a:t>
            </a:r>
            <a:endParaRPr lang="en-US" sz="1200"/>
          </a:p>
        </p:txBody>
      </p:sp>
      <p:sp>
        <p:nvSpPr>
          <p:cNvPr id="1407" name="Text Placeholder 10">
            <a:extLst>
              <a:ext uri="{FF2B5EF4-FFF2-40B4-BE49-F238E27FC236}">
                <a16:creationId xmlns:a16="http://schemas.microsoft.com/office/drawing/2014/main" id="{115DFB91-512B-3844-A114-92FBEDCA92F2}"/>
              </a:ext>
            </a:extLst>
          </p:cNvPr>
          <p:cNvSpPr>
            <a:spLocks noGrp="1"/>
          </p:cNvSpPr>
          <p:nvPr>
            <p:custDataLst>
              <p:tags r:id="rId138"/>
            </p:custDataLst>
          </p:nvPr>
        </p:nvSpPr>
        <p:spPr bwMode="auto">
          <a:xfrm>
            <a:off x="6224587" y="5184775"/>
            <a:ext cx="227330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8FC3E7A9-6604-4275-B339-2C3BCCA7F29D}" type="datetime'A''nn''oun''''''ced''/Pre-c''''on''''stru''''''ct''io''''''n'">
              <a:rPr lang="en-US" altLang="en-US" sz="1200" smtClean="0">
                <a:effectLst/>
              </a:rPr>
              <a:pPr marL="0" lvl="0" indent="0">
                <a:spcBef>
                  <a:spcPct val="0"/>
                </a:spcBef>
                <a:spcAft>
                  <a:spcPct val="0"/>
                </a:spcAft>
                <a:buNone/>
              </a:pPr>
              <a:t>Announced/Pre-construction</a:t>
            </a:fld>
            <a:r>
              <a:rPr lang="en-US" altLang="en-US" sz="1200">
                <a:effectLst/>
              </a:rPr>
              <a:t>, MW</a:t>
            </a:r>
            <a:endParaRPr lang="en-US" sz="1200"/>
          </a:p>
        </p:txBody>
      </p:sp>
      <p:sp>
        <p:nvSpPr>
          <p:cNvPr id="1417" name="TextBox 1416">
            <a:extLst>
              <a:ext uri="{FF2B5EF4-FFF2-40B4-BE49-F238E27FC236}">
                <a16:creationId xmlns:a16="http://schemas.microsoft.com/office/drawing/2014/main" id="{45ABD0E6-803F-80B9-091E-41FA7754AB6D}"/>
              </a:ext>
            </a:extLst>
          </p:cNvPr>
          <p:cNvSpPr txBox="1"/>
          <p:nvPr>
            <p:custDataLst>
              <p:tags r:id="rId139"/>
            </p:custDataLst>
          </p:nvPr>
        </p:nvSpPr>
        <p:spPr bwMode="gray">
          <a:xfrm>
            <a:off x="6227503" y="5405438"/>
            <a:ext cx="1973816" cy="369888"/>
          </a:xfrm>
          <a:prstGeom prst="rect">
            <a:avLst/>
          </a:prstGeom>
          <a:noFill/>
        </p:spPr>
        <p:txBody>
          <a:bodyPr wrap="square" lIns="0" tIns="0" rIns="0" bIns="0" rtlCol="0">
            <a:spAutoFit/>
          </a:bodyPr>
          <a:lstStyle/>
          <a:p>
            <a:pPr marL="0" indent="0">
              <a:buNone/>
            </a:pPr>
            <a:r>
              <a:rPr lang="en-US" sz="1200"/>
              <a:t>Number of plant locations within category</a:t>
            </a:r>
          </a:p>
        </p:txBody>
      </p:sp>
      <p:sp>
        <p:nvSpPr>
          <p:cNvPr id="1421" name="Oval 1420">
            <a:extLst>
              <a:ext uri="{FF2B5EF4-FFF2-40B4-BE49-F238E27FC236}">
                <a16:creationId xmlns:a16="http://schemas.microsoft.com/office/drawing/2014/main" id="{56CE10A9-9CB3-0FB4-7AC2-81EAAE6DBB34}"/>
              </a:ext>
            </a:extLst>
          </p:cNvPr>
          <p:cNvSpPr/>
          <p:nvPr>
            <p:custDataLst>
              <p:tags r:id="rId140"/>
            </p:custDataLst>
          </p:nvPr>
        </p:nvSpPr>
        <p:spPr bwMode="gray">
          <a:xfrm>
            <a:off x="5960083" y="5484813"/>
            <a:ext cx="219748" cy="219075"/>
          </a:xfrm>
          <a:prstGeom prst="ellipse">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indent="0" algn="ctr">
              <a:buNone/>
            </a:pPr>
            <a:endParaRPr lang="en-US" sz="1100">
              <a:solidFill>
                <a:schemeClr val="tx1"/>
              </a:solidFill>
            </a:endParaRPr>
          </a:p>
        </p:txBody>
      </p:sp>
      <p:sp>
        <p:nvSpPr>
          <p:cNvPr id="1434" name="btfpColumnHeaderBoxText223027">
            <a:extLst>
              <a:ext uri="{FF2B5EF4-FFF2-40B4-BE49-F238E27FC236}">
                <a16:creationId xmlns:a16="http://schemas.microsoft.com/office/drawing/2014/main" id="{B1F03536-B834-7F9B-7F6F-E059D9BC1811}"/>
              </a:ext>
            </a:extLst>
          </p:cNvPr>
          <p:cNvSpPr txBox="1"/>
          <p:nvPr/>
        </p:nvSpPr>
        <p:spPr bwMode="gray">
          <a:xfrm>
            <a:off x="376238" y="1384300"/>
            <a:ext cx="9567863" cy="287338"/>
          </a:xfrm>
          <a:prstGeom prst="rect">
            <a:avLst/>
          </a:prstGeom>
          <a:noFill/>
        </p:spPr>
        <p:txBody>
          <a:bodyPr vert="horz" wrap="square" lIns="36036" tIns="36036" rIns="36036" bIns="36036" rtlCol="0" anchor="b">
            <a:spAutoFit/>
          </a:bodyPr>
          <a:lstStyle/>
          <a:p>
            <a:pPr marL="0" indent="0">
              <a:spcBef>
                <a:spcPts val="0"/>
              </a:spcBef>
              <a:buNone/>
            </a:pPr>
            <a:r>
              <a:rPr lang="en-US" sz="1400" b="1">
                <a:solidFill>
                  <a:srgbClr val="000000"/>
                </a:solidFill>
              </a:rPr>
              <a:t>Global distribution of nuclear capacity, </a:t>
            </a:r>
            <a:r>
              <a:rPr lang="en-US" sz="1400">
                <a:solidFill>
                  <a:srgbClr val="000000"/>
                </a:solidFill>
              </a:rPr>
              <a:t>GW and plant count, 2024</a:t>
            </a:r>
          </a:p>
        </p:txBody>
      </p:sp>
      <p:cxnSp>
        <p:nvCxnSpPr>
          <p:cNvPr id="1435" name="btfpColumnHeaderBoxLine223027">
            <a:extLst>
              <a:ext uri="{FF2B5EF4-FFF2-40B4-BE49-F238E27FC236}">
                <a16:creationId xmlns:a16="http://schemas.microsoft.com/office/drawing/2014/main" id="{00DD1742-AD66-9AB8-D87A-9659FDF20585}"/>
              </a:ext>
            </a:extLst>
          </p:cNvPr>
          <p:cNvCxnSpPr>
            <a:cxnSpLocks/>
          </p:cNvCxnSpPr>
          <p:nvPr/>
        </p:nvCxnSpPr>
        <p:spPr bwMode="gray">
          <a:xfrm>
            <a:off x="376238" y="1671638"/>
            <a:ext cx="8904922"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56895166-0D02-2A2D-4B68-1D0C7C30AF1C}"/>
              </a:ext>
            </a:extLst>
          </p:cNvPr>
          <p:cNvSpPr/>
          <p:nvPr>
            <p:custDataLst>
              <p:tags r:id="rId141"/>
            </p:custDataLst>
          </p:nvPr>
        </p:nvSpPr>
        <p:spPr bwMode="gray">
          <a:xfrm>
            <a:off x="4367213" y="3911600"/>
            <a:ext cx="1119188" cy="552450"/>
          </a:xfrm>
          <a:prstGeom prst="rect">
            <a:avLst/>
          </a:prstGeom>
          <a:solidFill>
            <a:srgbClr val="FFFFFF">
              <a:alpha val="69804"/>
            </a:srgb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a:solidFill>
                <a:schemeClr val="tx1"/>
              </a:solidFill>
            </a:endParaRPr>
          </a:p>
        </p:txBody>
      </p:sp>
      <p:graphicFrame>
        <p:nvGraphicFramePr>
          <p:cNvPr id="61" name="Chart 60">
            <a:extLst>
              <a:ext uri="{FF2B5EF4-FFF2-40B4-BE49-F238E27FC236}">
                <a16:creationId xmlns:a16="http://schemas.microsoft.com/office/drawing/2014/main" id="{359D0F81-9580-736F-0AAB-2887A89CD089}"/>
              </a:ext>
            </a:extLst>
          </p:cNvPr>
          <p:cNvGraphicFramePr/>
          <p:nvPr>
            <p:custDataLst>
              <p:tags r:id="rId142"/>
            </p:custDataLst>
            <p:extLst>
              <p:ext uri="{D42A27DB-BD31-4B8C-83A1-F6EECF244321}">
                <p14:modId xmlns:p14="http://schemas.microsoft.com/office/powerpoint/2010/main" val="2224885298"/>
              </p:ext>
            </p:extLst>
          </p:nvPr>
        </p:nvGraphicFramePr>
        <p:xfrm>
          <a:off x="4335463" y="4038600"/>
          <a:ext cx="1101725" cy="481013"/>
        </p:xfrm>
        <a:graphic>
          <a:graphicData uri="http://schemas.openxmlformats.org/drawingml/2006/chart">
            <c:chart xmlns:c="http://schemas.openxmlformats.org/drawingml/2006/chart" xmlns:r="http://schemas.openxmlformats.org/officeDocument/2006/relationships" r:id="rId187"/>
          </a:graphicData>
        </a:graphic>
      </p:graphicFrame>
      <p:cxnSp>
        <p:nvCxnSpPr>
          <p:cNvPr id="9" name="Straight Connector 8">
            <a:extLst>
              <a:ext uri="{FF2B5EF4-FFF2-40B4-BE49-F238E27FC236}">
                <a16:creationId xmlns:a16="http://schemas.microsoft.com/office/drawing/2014/main" id="{97784A2E-C257-C9E5-E997-0D5439FE0018}"/>
              </a:ext>
            </a:extLst>
          </p:cNvPr>
          <p:cNvCxnSpPr/>
          <p:nvPr>
            <p:custDataLst>
              <p:tags r:id="rId143"/>
            </p:custDataLst>
          </p:nvPr>
        </p:nvCxnSpPr>
        <p:spPr bwMode="auto">
          <a:xfrm>
            <a:off x="4464050" y="4191000"/>
            <a:ext cx="0" cy="176213"/>
          </a:xfrm>
          <a:prstGeom prst="line">
            <a:avLst/>
          </a:prstGeom>
          <a:ln w="6350"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0" name="Straight Connector 9">
            <a:extLst>
              <a:ext uri="{FF2B5EF4-FFF2-40B4-BE49-F238E27FC236}">
                <a16:creationId xmlns:a16="http://schemas.microsoft.com/office/drawing/2014/main" id="{716788B6-E023-04E1-9E1E-244427285476}"/>
              </a:ext>
            </a:extLst>
          </p:cNvPr>
          <p:cNvCxnSpPr/>
          <p:nvPr>
            <p:custDataLst>
              <p:tags r:id="rId144"/>
            </p:custDataLst>
          </p:nvPr>
        </p:nvCxnSpPr>
        <p:spPr bwMode="auto">
          <a:xfrm>
            <a:off x="4454526" y="4191000"/>
            <a:ext cx="9525" cy="0"/>
          </a:xfrm>
          <a:prstGeom prst="line">
            <a:avLst/>
          </a:prstGeom>
          <a:ln w="6350"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1" name="Straight Connector 10">
            <a:extLst>
              <a:ext uri="{FF2B5EF4-FFF2-40B4-BE49-F238E27FC236}">
                <a16:creationId xmlns:a16="http://schemas.microsoft.com/office/drawing/2014/main" id="{0592A1CF-FFD2-A986-364A-5A672557B4AA}"/>
              </a:ext>
            </a:extLst>
          </p:cNvPr>
          <p:cNvCxnSpPr/>
          <p:nvPr>
            <p:custDataLst>
              <p:tags r:id="rId145"/>
            </p:custDataLst>
          </p:nvPr>
        </p:nvCxnSpPr>
        <p:spPr bwMode="auto">
          <a:xfrm>
            <a:off x="4454526" y="4367213"/>
            <a:ext cx="9525" cy="0"/>
          </a:xfrm>
          <a:prstGeom prst="line">
            <a:avLst/>
          </a:prstGeom>
          <a:ln w="6350"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60" name="Straight Connector 59">
            <a:extLst>
              <a:ext uri="{FF2B5EF4-FFF2-40B4-BE49-F238E27FC236}">
                <a16:creationId xmlns:a16="http://schemas.microsoft.com/office/drawing/2014/main" id="{F1D4562D-8888-45F6-9B25-C92DB6198A1E}"/>
              </a:ext>
            </a:extLst>
          </p:cNvPr>
          <p:cNvCxnSpPr/>
          <p:nvPr>
            <p:custDataLst>
              <p:tags r:id="rId146"/>
            </p:custDataLst>
          </p:nvPr>
        </p:nvCxnSpPr>
        <p:spPr bwMode="auto">
          <a:xfrm flipH="1">
            <a:off x="4459288" y="4278313"/>
            <a:ext cx="42862" cy="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12" name="Text Placeholder 10">
            <a:extLst>
              <a:ext uri="{FF2B5EF4-FFF2-40B4-BE49-F238E27FC236}">
                <a16:creationId xmlns:a16="http://schemas.microsoft.com/office/drawing/2014/main" id="{9A95180D-E0BC-81D3-2C30-709BB3A486C7}"/>
              </a:ext>
            </a:extLst>
          </p:cNvPr>
          <p:cNvSpPr>
            <a:spLocks noGrp="1"/>
          </p:cNvSpPr>
          <p:nvPr>
            <p:custDataLst>
              <p:tags r:id="rId147"/>
            </p:custDataLst>
          </p:nvPr>
        </p:nvSpPr>
        <p:spPr bwMode="gray">
          <a:xfrm>
            <a:off x="4502150" y="4217988"/>
            <a:ext cx="85725" cy="122238"/>
          </a:xfrm>
          <a:prstGeom prst="rect">
            <a:avLst/>
          </a:prstGeom>
          <a:noFill/>
          <a:ln>
            <a:noFill/>
          </a:ln>
          <a:effectLst/>
          <a:extLst>
            <a:ext uri="{909E8E84-426E-40DD-AFC4-6F175D3DCCD1}">
              <a14:hiddenFill xmlns:a14="http://schemas.microsoft.com/office/drawing/2010/main">
                <a:solidFill>
                  <a:srgbClr val="FFFFFF"/>
                </a:solidFill>
              </a14:hiddenFill>
            </a:ext>
          </a:ex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23C63046-14DB-44B3-B9E5-2085D8699503}" type="datetime'''''''''''''''''''''''''''''''''''''''''''''''2'''''''">
              <a:rPr lang="en-US" altLang="en-US" sz="800" smtClean="0"/>
              <a:pPr marL="0" lvl="0" indent="0">
                <a:spcBef>
                  <a:spcPct val="0"/>
                </a:spcBef>
                <a:spcAft>
                  <a:spcPct val="0"/>
                </a:spcAft>
                <a:buNone/>
              </a:pPr>
              <a:t>2</a:t>
            </a:fld>
            <a:endParaRPr lang="en-US" sz="800"/>
          </a:p>
        </p:txBody>
      </p:sp>
      <p:sp>
        <p:nvSpPr>
          <p:cNvPr id="13" name="Text Placeholder 10">
            <a:extLst>
              <a:ext uri="{FF2B5EF4-FFF2-40B4-BE49-F238E27FC236}">
                <a16:creationId xmlns:a16="http://schemas.microsoft.com/office/drawing/2014/main" id="{AC2420DC-835C-5123-B724-D99C17E33E5B}"/>
              </a:ext>
            </a:extLst>
          </p:cNvPr>
          <p:cNvSpPr>
            <a:spLocks noGrp="1"/>
          </p:cNvSpPr>
          <p:nvPr>
            <p:custDataLst>
              <p:tags r:id="rId148"/>
            </p:custDataLst>
          </p:nvPr>
        </p:nvSpPr>
        <p:spPr bwMode="gray">
          <a:xfrm>
            <a:off x="4397375" y="4175125"/>
            <a:ext cx="85725" cy="122238"/>
          </a:xfrm>
          <a:prstGeom prst="rect">
            <a:avLst/>
          </a:prstGeom>
          <a:solidFill>
            <a:srgbClr val="9DB1CF"/>
          </a:solidFill>
          <a:ln>
            <a:noFill/>
          </a:ln>
          <a:effec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24B8A6ED-DE9F-4623-A906-6FFB56FDC8EF}" type="datetime'''''''5'''''''''''''''''''''''''''''''''''''''''">
              <a:rPr lang="en-US" altLang="en-US" sz="800" smtClean="0">
                <a:effectLst/>
              </a:rPr>
              <a:pPr marL="0" lvl="0" indent="0" algn="ctr">
                <a:spcBef>
                  <a:spcPct val="0"/>
                </a:spcBef>
                <a:spcAft>
                  <a:spcPct val="0"/>
                </a:spcAft>
                <a:buNone/>
              </a:pPr>
              <a:t>5</a:t>
            </a:fld>
            <a:endParaRPr lang="en-US" sz="800"/>
          </a:p>
        </p:txBody>
      </p:sp>
      <p:sp>
        <p:nvSpPr>
          <p:cNvPr id="14" name="Text Placeholder 10">
            <a:extLst>
              <a:ext uri="{FF2B5EF4-FFF2-40B4-BE49-F238E27FC236}">
                <a16:creationId xmlns:a16="http://schemas.microsoft.com/office/drawing/2014/main" id="{EB83ED53-4004-A55F-3C69-EF6839A4570E}"/>
              </a:ext>
            </a:extLst>
          </p:cNvPr>
          <p:cNvSpPr>
            <a:spLocks noGrp="1"/>
          </p:cNvSpPr>
          <p:nvPr>
            <p:custDataLst>
              <p:tags r:id="rId149"/>
            </p:custDataLst>
          </p:nvPr>
        </p:nvSpPr>
        <p:spPr bwMode="gray">
          <a:xfrm>
            <a:off x="4379913" y="4262438"/>
            <a:ext cx="85725" cy="122238"/>
          </a:xfrm>
          <a:prstGeom prst="rect">
            <a:avLst/>
          </a:prstGeom>
          <a:solidFill>
            <a:srgbClr val="364D6E"/>
          </a:solidFill>
          <a:ln>
            <a:noFill/>
          </a:ln>
          <a:effec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789AA839-6899-43A4-85A8-B339EF5D987F}" type="datetime'''''''''''''''''''''''''''''2'''''''''''''''''''''''">
              <a:rPr lang="en-US" altLang="en-US" sz="800" smtClean="0">
                <a:solidFill>
                  <a:schemeClr val="bg1"/>
                </a:solidFill>
              </a:rPr>
              <a:pPr marL="0" lvl="0" indent="0" algn="ctr">
                <a:spcBef>
                  <a:spcPct val="0"/>
                </a:spcBef>
                <a:spcAft>
                  <a:spcPct val="0"/>
                </a:spcAft>
                <a:buNone/>
              </a:pPr>
              <a:t>2</a:t>
            </a:fld>
            <a:endParaRPr lang="en-US" sz="800">
              <a:solidFill>
                <a:schemeClr val="bg1"/>
              </a:solidFill>
            </a:endParaRPr>
          </a:p>
        </p:txBody>
      </p:sp>
      <p:sp>
        <p:nvSpPr>
          <p:cNvPr id="15" name="Oval 14">
            <a:extLst>
              <a:ext uri="{FF2B5EF4-FFF2-40B4-BE49-F238E27FC236}">
                <a16:creationId xmlns:a16="http://schemas.microsoft.com/office/drawing/2014/main" id="{5F72DE2E-0560-E801-1362-E9DED2055EDF}"/>
              </a:ext>
            </a:extLst>
          </p:cNvPr>
          <p:cNvSpPr/>
          <p:nvPr>
            <p:custDataLst>
              <p:tags r:id="rId150"/>
            </p:custDataLst>
          </p:nvPr>
        </p:nvSpPr>
        <p:spPr bwMode="gray">
          <a:xfrm>
            <a:off x="4869157" y="3962400"/>
            <a:ext cx="165100" cy="165100"/>
          </a:xfrm>
          <a:prstGeom prst="ellipse">
            <a:avLst/>
          </a:prstGeom>
          <a:solidFill>
            <a:srgbClr val="364D6E"/>
          </a:solidFill>
          <a:ln w="6350">
            <a:solidFill>
              <a:srgbClr val="364D6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0" indent="0" algn="ctr">
              <a:buNone/>
            </a:pPr>
            <a:r>
              <a:rPr lang="en-US" sz="800">
                <a:solidFill>
                  <a:srgbClr val="FFFFFF"/>
                </a:solidFill>
              </a:rPr>
              <a:t>1</a:t>
            </a:r>
          </a:p>
        </p:txBody>
      </p:sp>
      <p:sp>
        <p:nvSpPr>
          <p:cNvPr id="16" name="Oval 15">
            <a:extLst>
              <a:ext uri="{FF2B5EF4-FFF2-40B4-BE49-F238E27FC236}">
                <a16:creationId xmlns:a16="http://schemas.microsoft.com/office/drawing/2014/main" id="{597D1F08-98A1-3634-ADA3-8855D97B3904}"/>
              </a:ext>
            </a:extLst>
          </p:cNvPr>
          <p:cNvSpPr/>
          <p:nvPr>
            <p:custDataLst>
              <p:tags r:id="rId151"/>
            </p:custDataLst>
          </p:nvPr>
        </p:nvSpPr>
        <p:spPr bwMode="gray">
          <a:xfrm>
            <a:off x="5261269" y="3962400"/>
            <a:ext cx="165100" cy="165100"/>
          </a:xfrm>
          <a:prstGeom prst="ellipse">
            <a:avLst/>
          </a:prstGeom>
          <a:solidFill>
            <a:schemeClr val="bg1"/>
          </a:solidFill>
          <a:ln w="63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0" indent="0" algn="ctr">
              <a:buNone/>
            </a:pPr>
            <a:r>
              <a:rPr lang="en-US" sz="800">
                <a:solidFill>
                  <a:schemeClr val="tx1"/>
                </a:solidFill>
              </a:rPr>
              <a:t>1</a:t>
            </a:r>
          </a:p>
        </p:txBody>
      </p:sp>
      <p:sp>
        <p:nvSpPr>
          <p:cNvPr id="22" name="Rectangle 21">
            <a:extLst>
              <a:ext uri="{FF2B5EF4-FFF2-40B4-BE49-F238E27FC236}">
                <a16:creationId xmlns:a16="http://schemas.microsoft.com/office/drawing/2014/main" id="{18BE5566-F082-1A2E-0A6E-D74720845104}"/>
              </a:ext>
            </a:extLst>
          </p:cNvPr>
          <p:cNvSpPr/>
          <p:nvPr>
            <p:custDataLst>
              <p:tags r:id="rId152"/>
            </p:custDataLst>
          </p:nvPr>
        </p:nvSpPr>
        <p:spPr bwMode="gray">
          <a:xfrm>
            <a:off x="1854200" y="5151438"/>
            <a:ext cx="1091367" cy="552450"/>
          </a:xfrm>
          <a:prstGeom prst="rect">
            <a:avLst/>
          </a:prstGeom>
          <a:solidFill>
            <a:srgbClr val="FFFFFF">
              <a:alpha val="69804"/>
            </a:srgb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a:solidFill>
                <a:schemeClr val="tx1"/>
              </a:solidFill>
            </a:endParaRPr>
          </a:p>
        </p:txBody>
      </p:sp>
      <p:graphicFrame>
        <p:nvGraphicFramePr>
          <p:cNvPr id="57" name="Chart 56">
            <a:extLst>
              <a:ext uri="{FF2B5EF4-FFF2-40B4-BE49-F238E27FC236}">
                <a16:creationId xmlns:a16="http://schemas.microsoft.com/office/drawing/2014/main" id="{6212D2FB-4C01-9073-E163-D55E4A736DD5}"/>
              </a:ext>
            </a:extLst>
          </p:cNvPr>
          <p:cNvGraphicFramePr/>
          <p:nvPr>
            <p:custDataLst>
              <p:tags r:id="rId153"/>
            </p:custDataLst>
            <p:extLst>
              <p:ext uri="{D42A27DB-BD31-4B8C-83A1-F6EECF244321}">
                <p14:modId xmlns:p14="http://schemas.microsoft.com/office/powerpoint/2010/main" val="1147544694"/>
              </p:ext>
            </p:extLst>
          </p:nvPr>
        </p:nvGraphicFramePr>
        <p:xfrm>
          <a:off x="1822450" y="5278438"/>
          <a:ext cx="1101725" cy="481012"/>
        </p:xfrm>
        <a:graphic>
          <a:graphicData uri="http://schemas.openxmlformats.org/drawingml/2006/chart">
            <c:chart xmlns:c="http://schemas.openxmlformats.org/drawingml/2006/chart" xmlns:r="http://schemas.openxmlformats.org/officeDocument/2006/relationships" r:id="rId188"/>
          </a:graphicData>
        </a:graphic>
      </p:graphicFrame>
      <p:cxnSp>
        <p:nvCxnSpPr>
          <p:cNvPr id="26" name="Straight Connector 25">
            <a:extLst>
              <a:ext uri="{FF2B5EF4-FFF2-40B4-BE49-F238E27FC236}">
                <a16:creationId xmlns:a16="http://schemas.microsoft.com/office/drawing/2014/main" id="{E7653614-8C65-7A3F-87A5-C6079EA4D79E}"/>
              </a:ext>
            </a:extLst>
          </p:cNvPr>
          <p:cNvCxnSpPr/>
          <p:nvPr>
            <p:custDataLst>
              <p:tags r:id="rId154"/>
            </p:custDataLst>
          </p:nvPr>
        </p:nvCxnSpPr>
        <p:spPr bwMode="auto">
          <a:xfrm>
            <a:off x="1920875" y="5430838"/>
            <a:ext cx="0" cy="176213"/>
          </a:xfrm>
          <a:prstGeom prst="line">
            <a:avLst/>
          </a:prstGeom>
          <a:ln w="6350"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27" name="Straight Connector 26">
            <a:extLst>
              <a:ext uri="{FF2B5EF4-FFF2-40B4-BE49-F238E27FC236}">
                <a16:creationId xmlns:a16="http://schemas.microsoft.com/office/drawing/2014/main" id="{E29E6336-9864-80FF-9FB1-8F3CC25F1D77}"/>
              </a:ext>
            </a:extLst>
          </p:cNvPr>
          <p:cNvCxnSpPr/>
          <p:nvPr>
            <p:custDataLst>
              <p:tags r:id="rId155"/>
            </p:custDataLst>
          </p:nvPr>
        </p:nvCxnSpPr>
        <p:spPr bwMode="auto">
          <a:xfrm>
            <a:off x="1914525" y="5430838"/>
            <a:ext cx="6350" cy="0"/>
          </a:xfrm>
          <a:prstGeom prst="line">
            <a:avLst/>
          </a:prstGeom>
          <a:ln w="6350"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28" name="Straight Connector 27">
            <a:extLst>
              <a:ext uri="{FF2B5EF4-FFF2-40B4-BE49-F238E27FC236}">
                <a16:creationId xmlns:a16="http://schemas.microsoft.com/office/drawing/2014/main" id="{217916A2-FE33-EE27-1D84-4525D57A6182}"/>
              </a:ext>
            </a:extLst>
          </p:cNvPr>
          <p:cNvCxnSpPr/>
          <p:nvPr>
            <p:custDataLst>
              <p:tags r:id="rId156"/>
            </p:custDataLst>
          </p:nvPr>
        </p:nvCxnSpPr>
        <p:spPr bwMode="auto">
          <a:xfrm>
            <a:off x="1914525" y="5607050"/>
            <a:ext cx="6350" cy="0"/>
          </a:xfrm>
          <a:prstGeom prst="line">
            <a:avLst/>
          </a:prstGeom>
          <a:ln w="6350"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6" name="Straight Connector 55">
            <a:extLst>
              <a:ext uri="{FF2B5EF4-FFF2-40B4-BE49-F238E27FC236}">
                <a16:creationId xmlns:a16="http://schemas.microsoft.com/office/drawing/2014/main" id="{8FC48604-8C0C-E4FD-1CB2-63F2C823A3D8}"/>
              </a:ext>
            </a:extLst>
          </p:cNvPr>
          <p:cNvCxnSpPr/>
          <p:nvPr>
            <p:custDataLst>
              <p:tags r:id="rId157"/>
            </p:custDataLst>
          </p:nvPr>
        </p:nvCxnSpPr>
        <p:spPr bwMode="auto">
          <a:xfrm flipH="1">
            <a:off x="1917700" y="5434013"/>
            <a:ext cx="53975" cy="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29" name="Text Placeholder 10">
            <a:extLst>
              <a:ext uri="{FF2B5EF4-FFF2-40B4-BE49-F238E27FC236}">
                <a16:creationId xmlns:a16="http://schemas.microsoft.com/office/drawing/2014/main" id="{3FAC092D-7DFD-C5E6-D08A-4DE6AE18CAD9}"/>
              </a:ext>
            </a:extLst>
          </p:cNvPr>
          <p:cNvSpPr>
            <a:spLocks noGrp="1"/>
          </p:cNvSpPr>
          <p:nvPr>
            <p:custDataLst>
              <p:tags r:id="rId158"/>
            </p:custDataLst>
          </p:nvPr>
        </p:nvSpPr>
        <p:spPr bwMode="gray">
          <a:xfrm>
            <a:off x="1971675" y="5373688"/>
            <a:ext cx="85725" cy="122238"/>
          </a:xfrm>
          <a:prstGeom prst="rect">
            <a:avLst/>
          </a:prstGeom>
          <a:noFill/>
          <a:ln>
            <a:noFill/>
          </a:ln>
          <a:effectLst/>
          <a:extLst>
            <a:ext uri="{909E8E84-426E-40DD-AFC4-6F175D3DCCD1}">
              <a14:hiddenFill xmlns:a14="http://schemas.microsoft.com/office/drawing/2010/main">
                <a:solidFill>
                  <a:srgbClr val="FFFFFF"/>
                </a:solidFill>
              </a14:hiddenFill>
            </a:ext>
          </a:ex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56BB8089-AD54-4694-A3C3-765A43CCA5A0}" type="datetime'''''1'''''''''''''">
              <a:rPr lang="en-US" altLang="en-US" sz="800" smtClean="0"/>
              <a:pPr marL="0" lvl="0" indent="0">
                <a:spcBef>
                  <a:spcPct val="0"/>
                </a:spcBef>
                <a:spcAft>
                  <a:spcPct val="0"/>
                </a:spcAft>
                <a:buNone/>
              </a:pPr>
              <a:t>1</a:t>
            </a:fld>
            <a:endParaRPr lang="en-US" sz="800"/>
          </a:p>
        </p:txBody>
      </p:sp>
      <p:sp>
        <p:nvSpPr>
          <p:cNvPr id="31" name="Text Placeholder 10">
            <a:extLst>
              <a:ext uri="{FF2B5EF4-FFF2-40B4-BE49-F238E27FC236}">
                <a16:creationId xmlns:a16="http://schemas.microsoft.com/office/drawing/2014/main" id="{825A6CAF-93CF-5C75-22ED-39578BA4BCF3}"/>
              </a:ext>
            </a:extLst>
          </p:cNvPr>
          <p:cNvSpPr>
            <a:spLocks noGrp="1"/>
          </p:cNvSpPr>
          <p:nvPr>
            <p:custDataLst>
              <p:tags r:id="rId159"/>
            </p:custDataLst>
          </p:nvPr>
        </p:nvSpPr>
        <p:spPr bwMode="gray">
          <a:xfrm>
            <a:off x="1866900" y="5457825"/>
            <a:ext cx="85725" cy="122238"/>
          </a:xfrm>
          <a:prstGeom prst="rect">
            <a:avLst/>
          </a:prstGeom>
          <a:solidFill>
            <a:srgbClr val="364D6E"/>
          </a:solidFill>
          <a:ln>
            <a:noFill/>
          </a:ln>
          <a:effec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DF2DEBB5-6E6B-4D92-A994-33529910980D}" type="datetime'''''''''''''''''''''''''''''''''''''''''''2'''''''''">
              <a:rPr lang="en-US" altLang="en-US" sz="800" smtClean="0">
                <a:solidFill>
                  <a:schemeClr val="bg1"/>
                </a:solidFill>
              </a:rPr>
              <a:pPr marL="0" lvl="0" indent="0" algn="ctr">
                <a:spcBef>
                  <a:spcPct val="0"/>
                </a:spcBef>
                <a:spcAft>
                  <a:spcPct val="0"/>
                </a:spcAft>
                <a:buNone/>
              </a:pPr>
              <a:t>2</a:t>
            </a:fld>
            <a:endParaRPr lang="en-US" sz="800">
              <a:solidFill>
                <a:schemeClr val="bg1"/>
              </a:solidFill>
            </a:endParaRPr>
          </a:p>
        </p:txBody>
      </p:sp>
      <p:sp>
        <p:nvSpPr>
          <p:cNvPr id="32" name="Oval 31">
            <a:extLst>
              <a:ext uri="{FF2B5EF4-FFF2-40B4-BE49-F238E27FC236}">
                <a16:creationId xmlns:a16="http://schemas.microsoft.com/office/drawing/2014/main" id="{6BEF8C20-ED64-3B53-AC46-3E5440376350}"/>
              </a:ext>
            </a:extLst>
          </p:cNvPr>
          <p:cNvSpPr/>
          <p:nvPr>
            <p:custDataLst>
              <p:tags r:id="rId160"/>
            </p:custDataLst>
          </p:nvPr>
        </p:nvSpPr>
        <p:spPr bwMode="gray">
          <a:xfrm>
            <a:off x="2325676" y="5202238"/>
            <a:ext cx="165100" cy="165100"/>
          </a:xfrm>
          <a:prstGeom prst="ellipse">
            <a:avLst/>
          </a:prstGeom>
          <a:solidFill>
            <a:srgbClr val="364D6E"/>
          </a:solidFill>
          <a:ln w="6350">
            <a:solidFill>
              <a:srgbClr val="364D6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0" indent="0" algn="ctr">
              <a:buNone/>
            </a:pPr>
            <a:r>
              <a:rPr lang="en-US" sz="800">
                <a:solidFill>
                  <a:srgbClr val="FFFFFF"/>
                </a:solidFill>
              </a:rPr>
              <a:t>2</a:t>
            </a:r>
          </a:p>
        </p:txBody>
      </p:sp>
      <p:sp>
        <p:nvSpPr>
          <p:cNvPr id="33" name="Oval 32">
            <a:extLst>
              <a:ext uri="{FF2B5EF4-FFF2-40B4-BE49-F238E27FC236}">
                <a16:creationId xmlns:a16="http://schemas.microsoft.com/office/drawing/2014/main" id="{3E8E9F76-2732-8289-86FB-EE2E0CEF34DE}"/>
              </a:ext>
            </a:extLst>
          </p:cNvPr>
          <p:cNvSpPr/>
          <p:nvPr>
            <p:custDataLst>
              <p:tags r:id="rId161"/>
            </p:custDataLst>
          </p:nvPr>
        </p:nvSpPr>
        <p:spPr bwMode="gray">
          <a:xfrm>
            <a:off x="2717789" y="5202238"/>
            <a:ext cx="165100" cy="165100"/>
          </a:xfrm>
          <a:prstGeom prst="ellipse">
            <a:avLst/>
          </a:prstGeom>
          <a:solidFill>
            <a:schemeClr val="bg1"/>
          </a:solidFill>
          <a:ln w="63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0" indent="0" algn="ctr">
              <a:buNone/>
            </a:pPr>
            <a:r>
              <a:rPr lang="en-US" sz="800">
                <a:solidFill>
                  <a:schemeClr val="tx1"/>
                </a:solidFill>
              </a:rPr>
              <a:t>0</a:t>
            </a:r>
          </a:p>
        </p:txBody>
      </p:sp>
      <p:sp>
        <p:nvSpPr>
          <p:cNvPr id="46" name="TextBox 45">
            <a:extLst>
              <a:ext uri="{FF2B5EF4-FFF2-40B4-BE49-F238E27FC236}">
                <a16:creationId xmlns:a16="http://schemas.microsoft.com/office/drawing/2014/main" id="{A6E66311-9959-E0E6-36A8-020F53F2D117}"/>
              </a:ext>
            </a:extLst>
          </p:cNvPr>
          <p:cNvSpPr txBox="1"/>
          <p:nvPr>
            <p:custDataLst>
              <p:tags r:id="rId162"/>
            </p:custDataLst>
          </p:nvPr>
        </p:nvSpPr>
        <p:spPr bwMode="gray">
          <a:xfrm>
            <a:off x="1933575" y="5178425"/>
            <a:ext cx="503238" cy="184150"/>
          </a:xfrm>
          <a:prstGeom prst="rect">
            <a:avLst/>
          </a:prstGeom>
          <a:noFill/>
        </p:spPr>
        <p:txBody>
          <a:bodyPr wrap="square" lIns="0" tIns="0" rIns="0" bIns="0" rtlCol="0">
            <a:spAutoFit/>
          </a:bodyPr>
          <a:lstStyle/>
          <a:p>
            <a:pPr marL="0" indent="0">
              <a:buNone/>
            </a:pPr>
            <a:r>
              <a:rPr lang="en-US" sz="1200"/>
              <a:t>ARG</a:t>
            </a:r>
          </a:p>
        </p:txBody>
      </p:sp>
      <p:sp>
        <p:nvSpPr>
          <p:cNvPr id="47" name="Oval 46">
            <a:extLst>
              <a:ext uri="{FF2B5EF4-FFF2-40B4-BE49-F238E27FC236}">
                <a16:creationId xmlns:a16="http://schemas.microsoft.com/office/drawing/2014/main" id="{05FF09C6-50B3-5438-93FF-3F248B8C824B}"/>
              </a:ext>
            </a:extLst>
          </p:cNvPr>
          <p:cNvSpPr/>
          <p:nvPr>
            <p:custDataLst>
              <p:tags r:id="rId163"/>
            </p:custDataLst>
          </p:nvPr>
        </p:nvSpPr>
        <p:spPr bwMode="gray">
          <a:xfrm>
            <a:off x="2521733" y="5202238"/>
            <a:ext cx="165100" cy="165100"/>
          </a:xfrm>
          <a:prstGeom prst="ellipse">
            <a:avLst/>
          </a:prstGeom>
          <a:solidFill>
            <a:srgbClr val="9DB1CF"/>
          </a:solidFill>
          <a:ln w="6350">
            <a:solidFill>
              <a:srgbClr val="9DB1C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0" indent="0" algn="ctr">
              <a:buNone/>
            </a:pPr>
            <a:r>
              <a:rPr lang="en-US" sz="800">
                <a:solidFill>
                  <a:schemeClr val="tx1"/>
                </a:solidFill>
              </a:rPr>
              <a:t>0</a:t>
            </a:r>
          </a:p>
        </p:txBody>
      </p:sp>
      <p:sp>
        <p:nvSpPr>
          <p:cNvPr id="48" name="Oval 47">
            <a:extLst>
              <a:ext uri="{FF2B5EF4-FFF2-40B4-BE49-F238E27FC236}">
                <a16:creationId xmlns:a16="http://schemas.microsoft.com/office/drawing/2014/main" id="{395B40EE-7D75-9547-C032-F2865E36C671}"/>
              </a:ext>
            </a:extLst>
          </p:cNvPr>
          <p:cNvSpPr/>
          <p:nvPr>
            <p:custDataLst>
              <p:tags r:id="rId164"/>
            </p:custDataLst>
          </p:nvPr>
        </p:nvSpPr>
        <p:spPr bwMode="gray">
          <a:xfrm>
            <a:off x="5064866" y="3962400"/>
            <a:ext cx="165100" cy="165100"/>
          </a:xfrm>
          <a:prstGeom prst="ellipse">
            <a:avLst/>
          </a:prstGeom>
          <a:solidFill>
            <a:srgbClr val="9DB1CF"/>
          </a:solidFill>
          <a:ln w="6350">
            <a:solidFill>
              <a:srgbClr val="9DB1C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0" indent="0" algn="ctr">
              <a:buNone/>
            </a:pPr>
            <a:r>
              <a:rPr lang="en-US" sz="800">
                <a:solidFill>
                  <a:schemeClr val="tx1"/>
                </a:solidFill>
              </a:rPr>
              <a:t>1</a:t>
            </a:r>
          </a:p>
        </p:txBody>
      </p:sp>
      <p:sp>
        <p:nvSpPr>
          <p:cNvPr id="49" name="TextBox 48">
            <a:extLst>
              <a:ext uri="{FF2B5EF4-FFF2-40B4-BE49-F238E27FC236}">
                <a16:creationId xmlns:a16="http://schemas.microsoft.com/office/drawing/2014/main" id="{9F6A278D-81D7-3E2A-B5B7-8BE1DEAE7F02}"/>
              </a:ext>
            </a:extLst>
          </p:cNvPr>
          <p:cNvSpPr txBox="1"/>
          <p:nvPr>
            <p:custDataLst>
              <p:tags r:id="rId165"/>
            </p:custDataLst>
          </p:nvPr>
        </p:nvSpPr>
        <p:spPr bwMode="gray">
          <a:xfrm>
            <a:off x="4403716" y="3941505"/>
            <a:ext cx="503238" cy="184666"/>
          </a:xfrm>
          <a:prstGeom prst="rect">
            <a:avLst/>
          </a:prstGeom>
          <a:noFill/>
        </p:spPr>
        <p:txBody>
          <a:bodyPr wrap="square" lIns="0" tIns="0" rIns="0" bIns="0" rtlCol="0">
            <a:spAutoFit/>
          </a:bodyPr>
          <a:lstStyle/>
          <a:p>
            <a:pPr marL="0" indent="0">
              <a:buNone/>
            </a:pPr>
            <a:r>
              <a:rPr lang="en-US" sz="1200"/>
              <a:t>Africa</a:t>
            </a:r>
          </a:p>
        </p:txBody>
      </p:sp>
      <p:sp>
        <p:nvSpPr>
          <p:cNvPr id="62" name="Speech Bubble: Rectangle 61">
            <a:extLst>
              <a:ext uri="{FF2B5EF4-FFF2-40B4-BE49-F238E27FC236}">
                <a16:creationId xmlns:a16="http://schemas.microsoft.com/office/drawing/2014/main" id="{7FB6420E-9107-2969-0865-C08F3714BD93}"/>
              </a:ext>
            </a:extLst>
          </p:cNvPr>
          <p:cNvSpPr/>
          <p:nvPr/>
        </p:nvSpPr>
        <p:spPr bwMode="gray">
          <a:xfrm>
            <a:off x="7574995" y="3785462"/>
            <a:ext cx="1478605" cy="379239"/>
          </a:xfrm>
          <a:prstGeom prst="wedgeRectCallout">
            <a:avLst>
              <a:gd name="adj1" fmla="val -21710"/>
              <a:gd name="adj2" fmla="val -71286"/>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050" dirty="0">
                <a:solidFill>
                  <a:srgbClr val="FFFFFF"/>
                </a:solidFill>
              </a:rPr>
              <a:t>Japan has ~21 GW in suspended operation.</a:t>
            </a:r>
          </a:p>
        </p:txBody>
      </p:sp>
      <p:sp>
        <p:nvSpPr>
          <p:cNvPr id="4" name="Rectangle 3">
            <a:extLst>
              <a:ext uri="{FF2B5EF4-FFF2-40B4-BE49-F238E27FC236}">
                <a16:creationId xmlns:a16="http://schemas.microsoft.com/office/drawing/2014/main" id="{6A0F68AA-0D41-C1F0-9704-0E1D78ADFC7F}"/>
              </a:ext>
            </a:extLst>
          </p:cNvPr>
          <p:cNvSpPr/>
          <p:nvPr/>
        </p:nvSpPr>
        <p:spPr bwMode="gray">
          <a:xfrm>
            <a:off x="0" y="0"/>
            <a:ext cx="2922494" cy="382208"/>
          </a:xfrm>
          <a:prstGeom prst="rect">
            <a:avLst/>
          </a:prstGeom>
          <a:solidFill>
            <a:schemeClr val="accent1">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1">
                <a:solidFill>
                  <a:schemeClr val="tx1"/>
                </a:solidFill>
              </a:rPr>
              <a:t>Deep dive: New build – large reactors</a:t>
            </a:r>
          </a:p>
        </p:txBody>
      </p:sp>
    </p:spTree>
    <p:extLst>
      <p:ext uri="{BB962C8B-B14F-4D97-AF65-F5344CB8AC3E}">
        <p14:creationId xmlns:p14="http://schemas.microsoft.com/office/powerpoint/2010/main" val="71562873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A6DC15D-B7FF-986F-F5CF-5BDF14CDEEF0}"/>
            </a:ext>
          </a:extLst>
        </p:cNvPr>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ADDE6024-CE47-2E12-7AA8-E9A6327A6375}"/>
              </a:ext>
            </a:extLst>
          </p:cNvPr>
          <p:cNvGraphicFramePr>
            <a:graphicFrameLocks noChangeAspect="1"/>
          </p:cNvGraphicFramePr>
          <p:nvPr>
            <p:custDataLst>
              <p:tags r:id="rId2"/>
            </p:custDataLst>
            <p:extLst>
              <p:ext uri="{D42A27DB-BD31-4B8C-83A1-F6EECF244321}">
                <p14:modId xmlns:p14="http://schemas.microsoft.com/office/powerpoint/2010/main" val="187149433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0" imgW="592" imgH="591" progId="TCLayout.ActiveDocument.1">
                  <p:embed/>
                </p:oleObj>
              </mc:Choice>
              <mc:Fallback>
                <p:oleObj name="think-cell Slide" r:id="rId40" imgW="592" imgH="591" progId="TCLayout.ActiveDocument.1">
                  <p:embed/>
                  <p:pic>
                    <p:nvPicPr>
                      <p:cNvPr id="7" name="think-cell data - do not delete" hidden="1">
                        <a:extLst>
                          <a:ext uri="{FF2B5EF4-FFF2-40B4-BE49-F238E27FC236}">
                            <a16:creationId xmlns:a16="http://schemas.microsoft.com/office/drawing/2014/main" id="{ADDE6024-CE47-2E12-7AA8-E9A6327A6375}"/>
                          </a:ext>
                        </a:extLst>
                      </p:cNvPr>
                      <p:cNvPicPr/>
                      <p:nvPr/>
                    </p:nvPicPr>
                    <p:blipFill>
                      <a:blip r:embed="rId41"/>
                      <a:stretch>
                        <a:fillRect/>
                      </a:stretch>
                    </p:blipFill>
                    <p:spPr>
                      <a:xfrm>
                        <a:off x="1588" y="1588"/>
                        <a:ext cx="1588" cy="1588"/>
                      </a:xfrm>
                      <a:prstGeom prst="rect">
                        <a:avLst/>
                      </a:prstGeom>
                    </p:spPr>
                  </p:pic>
                </p:oleObj>
              </mc:Fallback>
            </mc:AlternateContent>
          </a:graphicData>
        </a:graphic>
      </p:graphicFrame>
      <p:sp>
        <p:nvSpPr>
          <p:cNvPr id="1911" name="Rectangle 1910">
            <a:extLst>
              <a:ext uri="{FF2B5EF4-FFF2-40B4-BE49-F238E27FC236}">
                <a16:creationId xmlns:a16="http://schemas.microsoft.com/office/drawing/2014/main" id="{D8B22266-2B2E-5D94-634B-09359BD6822B}"/>
              </a:ext>
            </a:extLst>
          </p:cNvPr>
          <p:cNvSpPr/>
          <p:nvPr/>
        </p:nvSpPr>
        <p:spPr bwMode="gray">
          <a:xfrm>
            <a:off x="6368119" y="2057306"/>
            <a:ext cx="1140757" cy="1679669"/>
          </a:xfrm>
          <a:prstGeom prst="rect">
            <a:avLst/>
          </a:prstGeom>
          <a:solidFill>
            <a:schemeClr val="accent1">
              <a:lumMod val="20000"/>
              <a:lumOff val="80000"/>
            </a:schemeClr>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6" name="Title 5">
            <a:extLst>
              <a:ext uri="{FF2B5EF4-FFF2-40B4-BE49-F238E27FC236}">
                <a16:creationId xmlns:a16="http://schemas.microsoft.com/office/drawing/2014/main" id="{BA71FAD2-338C-EAB7-2C55-2D4188BAB36B}"/>
              </a:ext>
            </a:extLst>
          </p:cNvPr>
          <p:cNvSpPr>
            <a:spLocks noGrp="1"/>
          </p:cNvSpPr>
          <p:nvPr>
            <p:ph type="title"/>
          </p:nvPr>
        </p:nvSpPr>
        <p:spPr/>
        <p:txBody>
          <a:bodyPr vert="horz">
            <a:noAutofit/>
          </a:bodyPr>
          <a:lstStyle/>
          <a:p>
            <a:r>
              <a:rPr lang="en-US"/>
              <a:t>Off-grid SMRs are a mid- to long-term solution for increased energy demand from hyperscale and colocation data centers</a:t>
            </a:r>
            <a:endParaRPr lang="en-US" sz="2800">
              <a:solidFill>
                <a:schemeClr val="tx1"/>
              </a:solidFill>
            </a:endParaRPr>
          </a:p>
        </p:txBody>
      </p:sp>
      <p:sp>
        <p:nvSpPr>
          <p:cNvPr id="44" name="TextBox 8">
            <a:extLst>
              <a:ext uri="{FF2B5EF4-FFF2-40B4-BE49-F238E27FC236}">
                <a16:creationId xmlns:a16="http://schemas.microsoft.com/office/drawing/2014/main" id="{4B7C3435-21AB-8E28-C37C-8909D1642205}"/>
              </a:ext>
            </a:extLst>
          </p:cNvPr>
          <p:cNvSpPr txBox="1"/>
          <p:nvPr/>
        </p:nvSpPr>
        <p:spPr bwMode="gray">
          <a:xfrm>
            <a:off x="9663830" y="1554480"/>
            <a:ext cx="2257558" cy="4809009"/>
          </a:xfrm>
          <a:prstGeom prst="rect">
            <a:avLst/>
          </a:prstGeom>
          <a:solidFill>
            <a:srgbClr val="E3E8EE"/>
          </a:solidFill>
        </p:spPr>
        <p:txBody>
          <a:bodyPr wrap="square" lIns="137160" tIns="137160" rIns="274320" bIns="137160" rtlCol="0" anchor="t">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a:ea typeface="+mn-ea"/>
                <a:cs typeface="+mn-cs"/>
              </a:rPr>
              <a:t>Observations</a:t>
            </a:r>
          </a:p>
          <a:p>
            <a:pPr marL="171450" marR="0" lvl="0" indent="-1714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050" b="0" i="0" u="none" strike="noStrike" kern="1200" cap="none" spc="0" normalizeH="0" baseline="0" noProof="0">
                <a:ln>
                  <a:noFill/>
                </a:ln>
                <a:solidFill>
                  <a:srgbClr val="000000"/>
                </a:solidFill>
                <a:effectLst/>
                <a:uLnTx/>
                <a:uFillTx/>
                <a:latin typeface="Arial"/>
                <a:ea typeface="+mn-ea"/>
                <a:cs typeface="+mn-cs"/>
              </a:rPr>
              <a:t>Long timelines for transmission connection, gas turbines (more than seven years), and power supply stress the need for </a:t>
            </a:r>
            <a:r>
              <a:rPr kumimoji="0" lang="en-US" sz="1050" b="1" i="0" u="none" strike="noStrike" kern="1200" cap="none" spc="0" normalizeH="0" baseline="0" noProof="0">
                <a:ln>
                  <a:noFill/>
                </a:ln>
                <a:solidFill>
                  <a:srgbClr val="000000"/>
                </a:solidFill>
                <a:effectLst/>
                <a:uLnTx/>
                <a:uFillTx/>
                <a:latin typeface="Arial"/>
                <a:ea typeface="+mn-ea"/>
                <a:cs typeface="+mn-cs"/>
              </a:rPr>
              <a:t>off-grid solutions.</a:t>
            </a:r>
          </a:p>
          <a:p>
            <a:pPr marL="171450" marR="0" lvl="0" indent="-1714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sz="1050" b="1">
                <a:solidFill>
                  <a:srgbClr val="000000"/>
                </a:solidFill>
                <a:latin typeface="Arial"/>
              </a:rPr>
              <a:t>Off-grid solar is a strong option for training-only data centers, </a:t>
            </a:r>
            <a:r>
              <a:rPr lang="en-US" sz="1050">
                <a:solidFill>
                  <a:srgbClr val="000000"/>
                </a:solidFill>
                <a:latin typeface="Arial"/>
              </a:rPr>
              <a:t>when uptime requirements are slightly relaxed.</a:t>
            </a:r>
          </a:p>
          <a:p>
            <a:pPr marL="171450" indent="-171450">
              <a:spcAft>
                <a:spcPts val="600"/>
              </a:spcAft>
              <a:buFont typeface="Arial" panose="020B0604020202020204" pitchFamily="34" charset="0"/>
              <a:buChar char="•"/>
              <a:defRPr/>
            </a:pPr>
            <a:r>
              <a:rPr lang="en-US" sz="1050">
                <a:solidFill>
                  <a:srgbClr val="000000"/>
                </a:solidFill>
              </a:rPr>
              <a:t>The </a:t>
            </a:r>
            <a:r>
              <a:rPr lang="en-US" sz="1050" b="1">
                <a:solidFill>
                  <a:srgbClr val="000000"/>
                </a:solidFill>
              </a:rPr>
              <a:t>small size and modularity of SMRs </a:t>
            </a:r>
            <a:r>
              <a:rPr lang="en-US" sz="1050">
                <a:solidFill>
                  <a:srgbClr val="000000"/>
                </a:solidFill>
              </a:rPr>
              <a:t>allow these to be sited closer to data centers. This is ideal for </a:t>
            </a:r>
            <a:r>
              <a:rPr lang="en-US" sz="1050" b="1">
                <a:solidFill>
                  <a:srgbClr val="000000"/>
                </a:solidFill>
              </a:rPr>
              <a:t>inference AI </a:t>
            </a:r>
            <a:r>
              <a:rPr lang="en-US" sz="1050">
                <a:solidFill>
                  <a:srgbClr val="000000"/>
                </a:solidFill>
              </a:rPr>
              <a:t>workloads, which have </a:t>
            </a:r>
            <a:r>
              <a:rPr lang="en-US" sz="1050" b="1">
                <a:solidFill>
                  <a:srgbClr val="000000"/>
                </a:solidFill>
              </a:rPr>
              <a:t>low-latency and high-redundancy</a:t>
            </a:r>
            <a:r>
              <a:rPr lang="en-US" sz="1050">
                <a:solidFill>
                  <a:srgbClr val="000000"/>
                </a:solidFill>
              </a:rPr>
              <a:t> requirements. </a:t>
            </a:r>
            <a:endParaRPr lang="en-US" sz="1050">
              <a:solidFill>
                <a:srgbClr val="000000"/>
              </a:solidFill>
              <a:latin typeface="Arial"/>
            </a:endParaRPr>
          </a:p>
          <a:p>
            <a:pPr marL="171450" indent="-171450">
              <a:spcAft>
                <a:spcPts val="600"/>
              </a:spcAft>
              <a:buFont typeface="Arial" panose="020B0604020202020204" pitchFamily="34" charset="0"/>
              <a:buChar char="•"/>
              <a:defRPr/>
            </a:pPr>
            <a:r>
              <a:rPr kumimoji="0" lang="en-US" sz="1050" b="0" i="0" u="none" strike="noStrike" kern="1200" cap="none" spc="0" normalizeH="0" baseline="0" noProof="0">
                <a:ln>
                  <a:noFill/>
                </a:ln>
                <a:solidFill>
                  <a:srgbClr val="000000"/>
                </a:solidFill>
                <a:effectLst/>
                <a:uLnTx/>
                <a:uFillTx/>
                <a:latin typeface="Arial"/>
                <a:ea typeface="+mn-ea"/>
                <a:cs typeface="+mn-cs"/>
              </a:rPr>
              <a:t>The data center construction timeline is up to seven years in the United States. SMR technology is expected to be deployed </a:t>
            </a:r>
            <a:r>
              <a:rPr lang="en-US" sz="1050">
                <a:solidFill>
                  <a:srgbClr val="000000"/>
                </a:solidFill>
                <a:latin typeface="Arial"/>
              </a:rPr>
              <a:t>after </a:t>
            </a:r>
            <a:r>
              <a:rPr kumimoji="0" lang="en-US" sz="1050" b="0" i="0" u="none" strike="noStrike" kern="1200" cap="none" spc="0" normalizeH="0" baseline="0" noProof="0">
                <a:ln>
                  <a:noFill/>
                </a:ln>
                <a:solidFill>
                  <a:srgbClr val="000000"/>
                </a:solidFill>
                <a:effectLst/>
                <a:uLnTx/>
                <a:uFillTx/>
                <a:latin typeface="Arial"/>
                <a:ea typeface="+mn-ea"/>
                <a:cs typeface="+mn-cs"/>
              </a:rPr>
              <a:t>2030</a:t>
            </a:r>
            <a:r>
              <a:rPr lang="en-US" sz="1050">
                <a:solidFill>
                  <a:srgbClr val="000000"/>
                </a:solidFill>
                <a:latin typeface="Arial"/>
              </a:rPr>
              <a:t>.</a:t>
            </a:r>
            <a:endParaRPr lang="en-US" sz="1050" b="0" i="0" u="none" strike="noStrike" kern="1200" cap="none" spc="0" normalizeH="0" baseline="0" noProof="0">
              <a:ln>
                <a:noFill/>
              </a:ln>
              <a:solidFill>
                <a:srgbClr val="000000"/>
              </a:solidFill>
              <a:effectLst/>
              <a:uLnTx/>
              <a:uFillTx/>
              <a:latin typeface="Arial"/>
              <a:cs typeface="Arial"/>
            </a:endParaRPr>
          </a:p>
        </p:txBody>
      </p:sp>
      <p:cxnSp>
        <p:nvCxnSpPr>
          <p:cNvPr id="364" name="btfpColumnHeaderBoxLine223027">
            <a:extLst>
              <a:ext uri="{FF2B5EF4-FFF2-40B4-BE49-F238E27FC236}">
                <a16:creationId xmlns:a16="http://schemas.microsoft.com/office/drawing/2014/main" id="{7E92EB11-0102-C14B-895C-902AE702A780}"/>
              </a:ext>
            </a:extLst>
          </p:cNvPr>
          <p:cNvCxnSpPr/>
          <p:nvPr/>
        </p:nvCxnSpPr>
        <p:spPr bwMode="gray">
          <a:xfrm>
            <a:off x="329184" y="1842626"/>
            <a:ext cx="4433941"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graphicFrame>
        <p:nvGraphicFramePr>
          <p:cNvPr id="56" name="Chart 55"/>
          <p:cNvGraphicFramePr/>
          <p:nvPr>
            <p:custDataLst>
              <p:tags r:id="rId3"/>
            </p:custDataLst>
            <p:extLst>
              <p:ext uri="{D42A27DB-BD31-4B8C-83A1-F6EECF244321}">
                <p14:modId xmlns:p14="http://schemas.microsoft.com/office/powerpoint/2010/main" val="3637845460"/>
              </p:ext>
            </p:extLst>
          </p:nvPr>
        </p:nvGraphicFramePr>
        <p:xfrm>
          <a:off x="5645150" y="2006600"/>
          <a:ext cx="4035425" cy="2382838"/>
        </p:xfrm>
        <a:graphic>
          <a:graphicData uri="http://schemas.openxmlformats.org/drawingml/2006/chart">
            <c:chart xmlns:c="http://schemas.openxmlformats.org/drawingml/2006/chart" xmlns:r="http://schemas.openxmlformats.org/officeDocument/2006/relationships" r:id="rId42"/>
          </a:graphicData>
        </a:graphic>
      </p:graphicFrame>
      <p:sp>
        <p:nvSpPr>
          <p:cNvPr id="1376" name="Text Placeholder 10">
            <a:extLst>
              <a:ext uri="{FF2B5EF4-FFF2-40B4-BE49-F238E27FC236}">
                <a16:creationId xmlns:a16="http://schemas.microsoft.com/office/drawing/2014/main" id="{0A36DA0F-49BC-E3F3-E7E8-73D4A8457F97}"/>
              </a:ext>
            </a:extLst>
          </p:cNvPr>
          <p:cNvSpPr txBox="1">
            <a:spLocks/>
          </p:cNvSpPr>
          <p:nvPr>
            <p:custDataLst>
              <p:tags r:id="rId4"/>
            </p:custDataLst>
          </p:nvPr>
        </p:nvSpPr>
        <p:spPr bwMode="gray">
          <a:xfrm>
            <a:off x="5505450" y="3856038"/>
            <a:ext cx="2111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6EE5798E-0C25-4B80-967F-098E1A7A186A}" type="datetime'''''0''''''''''''''.''0'''''''''''''''''''">
              <a:rPr kumimoji="0" lang="en-US" altLang="en-US" sz="1200" b="0" i="0" u="none" strike="noStrike" kern="1200" cap="none" spc="0" normalizeH="0" baseline="0" noProof="0" smtClean="0">
                <a:ln>
                  <a:noFill/>
                </a:ln>
                <a:solidFill>
                  <a:srgbClr val="000000"/>
                </a:solidFill>
                <a:effectLst/>
                <a:uLnTx/>
                <a:uFillTx/>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0.0</a:t>
            </a:fld>
            <a:endParaRPr kumimoji="0" lang="en-US" sz="1200" b="0" i="0" u="none" strike="noStrike" kern="1200" cap="none" spc="0" normalizeH="0" baseline="0" noProof="0">
              <a:ln>
                <a:noFill/>
              </a:ln>
              <a:solidFill>
                <a:srgbClr val="000000"/>
              </a:solidFill>
              <a:effectLst/>
              <a:uLnTx/>
              <a:uFillTx/>
            </a:endParaRPr>
          </a:p>
        </p:txBody>
      </p:sp>
      <p:sp>
        <p:nvSpPr>
          <p:cNvPr id="1816" name="Text Placeholder 10">
            <a:extLst>
              <a:ext uri="{FF2B5EF4-FFF2-40B4-BE49-F238E27FC236}">
                <a16:creationId xmlns:a16="http://schemas.microsoft.com/office/drawing/2014/main" id="{7280C423-FE61-7D8B-AC72-C80BE2F98D70}"/>
              </a:ext>
            </a:extLst>
          </p:cNvPr>
          <p:cNvSpPr txBox="1">
            <a:spLocks/>
          </p:cNvSpPr>
          <p:nvPr>
            <p:custDataLst>
              <p:tags r:id="rId5"/>
            </p:custDataLst>
          </p:nvPr>
        </p:nvSpPr>
        <p:spPr bwMode="gray">
          <a:xfrm>
            <a:off x="5505450" y="1998663"/>
            <a:ext cx="2111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F60197E0-9992-43E7-A492-D273839B9545}" type="datetime'''''''''''''''''''''''''''''''''''''3''''''''''''.''''0'''''''">
              <a:rPr kumimoji="0" lang="en-US" altLang="en-US" sz="1200" b="0" i="0" u="none" strike="noStrike" kern="1200" cap="none" spc="0" normalizeH="0" baseline="0" noProof="0" smtClean="0">
                <a:ln>
                  <a:noFill/>
                </a:ln>
                <a:solidFill>
                  <a:srgbClr val="000000"/>
                </a:solidFill>
                <a:effectLst/>
                <a:uLnTx/>
                <a:uFillTx/>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3.0</a:t>
            </a:fld>
            <a:endParaRPr kumimoji="0" lang="en-US" sz="1200" b="0" i="0" u="none" strike="noStrike" kern="1200" cap="none" spc="0" normalizeH="0" baseline="0" noProof="0">
              <a:ln>
                <a:noFill/>
              </a:ln>
              <a:solidFill>
                <a:srgbClr val="000000"/>
              </a:solidFill>
              <a:effectLst/>
              <a:uLnTx/>
              <a:uFillTx/>
            </a:endParaRPr>
          </a:p>
        </p:txBody>
      </p:sp>
      <p:cxnSp>
        <p:nvCxnSpPr>
          <p:cNvPr id="1801" name="Straight Connector 1800">
            <a:extLst>
              <a:ext uri="{FF2B5EF4-FFF2-40B4-BE49-F238E27FC236}">
                <a16:creationId xmlns:a16="http://schemas.microsoft.com/office/drawing/2014/main" id="{6178C296-E049-98D7-CF3F-D1DE40DDDEB2}"/>
              </a:ext>
            </a:extLst>
          </p:cNvPr>
          <p:cNvCxnSpPr>
            <a:cxnSpLocks/>
          </p:cNvCxnSpPr>
          <p:nvPr>
            <p:custDataLst>
              <p:tags r:id="rId6"/>
            </p:custDataLst>
          </p:nvPr>
        </p:nvCxnSpPr>
        <p:spPr bwMode="auto">
          <a:xfrm>
            <a:off x="6902450" y="2303464"/>
            <a:ext cx="93663" cy="66675"/>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983" name="Straight Connector 1982"/>
          <p:cNvCxnSpPr/>
          <p:nvPr>
            <p:custDataLst>
              <p:tags r:id="rId7"/>
            </p:custDataLst>
          </p:nvPr>
        </p:nvCxnSpPr>
        <p:spPr bwMode="auto">
          <a:xfrm flipH="1">
            <a:off x="6618288" y="2684464"/>
            <a:ext cx="98425" cy="15875"/>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942" name="Straight Connector 1941"/>
          <p:cNvCxnSpPr/>
          <p:nvPr>
            <p:custDataLst>
              <p:tags r:id="rId8"/>
            </p:custDataLst>
          </p:nvPr>
        </p:nvCxnSpPr>
        <p:spPr bwMode="auto">
          <a:xfrm flipH="1">
            <a:off x="6115050" y="3338513"/>
            <a:ext cx="17463" cy="65088"/>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947" name="Straight Connector 1946"/>
          <p:cNvCxnSpPr/>
          <p:nvPr>
            <p:custDataLst>
              <p:tags r:id="rId9"/>
            </p:custDataLst>
          </p:nvPr>
        </p:nvCxnSpPr>
        <p:spPr bwMode="auto">
          <a:xfrm flipH="1">
            <a:off x="6035675" y="3633788"/>
            <a:ext cx="55563" cy="1588"/>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978" name="Straight Connector 1977"/>
          <p:cNvCxnSpPr/>
          <p:nvPr>
            <p:custDataLst>
              <p:tags r:id="rId10"/>
            </p:custDataLst>
          </p:nvPr>
        </p:nvCxnSpPr>
        <p:spPr bwMode="auto">
          <a:xfrm>
            <a:off x="7200900" y="3544888"/>
            <a:ext cx="39688" cy="52388"/>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793" name="Straight Connector 1792">
            <a:extLst>
              <a:ext uri="{FF2B5EF4-FFF2-40B4-BE49-F238E27FC236}">
                <a16:creationId xmlns:a16="http://schemas.microsoft.com/office/drawing/2014/main" id="{B1ABA823-3FFA-3698-32B4-924B724F192C}"/>
              </a:ext>
            </a:extLst>
          </p:cNvPr>
          <p:cNvCxnSpPr/>
          <p:nvPr>
            <p:custDataLst>
              <p:tags r:id="rId11"/>
            </p:custDataLst>
          </p:nvPr>
        </p:nvCxnSpPr>
        <p:spPr bwMode="auto">
          <a:xfrm flipV="1">
            <a:off x="9104314" y="3406775"/>
            <a:ext cx="220663" cy="87313"/>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8" name="Straight Connector 17"/>
          <p:cNvCxnSpPr/>
          <p:nvPr>
            <p:custDataLst>
              <p:tags r:id="rId12"/>
            </p:custDataLst>
          </p:nvPr>
        </p:nvCxnSpPr>
        <p:spPr bwMode="auto">
          <a:xfrm flipH="1">
            <a:off x="6502399" y="3822700"/>
            <a:ext cx="65088" cy="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1565" name="Text Placeholder 10">
            <a:extLst>
              <a:ext uri="{FF2B5EF4-FFF2-40B4-BE49-F238E27FC236}">
                <a16:creationId xmlns:a16="http://schemas.microsoft.com/office/drawing/2014/main" id="{9FE82FC6-9010-D373-4D5E-00ABB7E6D51D}"/>
              </a:ext>
            </a:extLst>
          </p:cNvPr>
          <p:cNvSpPr txBox="1">
            <a:spLocks/>
          </p:cNvSpPr>
          <p:nvPr>
            <p:custDataLst>
              <p:tags r:id="rId13"/>
            </p:custDataLst>
          </p:nvPr>
        </p:nvSpPr>
        <p:spPr bwMode="auto">
          <a:xfrm>
            <a:off x="7359650" y="4352925"/>
            <a:ext cx="21383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FAEE3D42-0A4B-4A0D-9563-49AED0DAFEFF}" type="datetime'Dis''''tance ''fr''o''m u''rb''''''''an are''a''s ''(''k''m)'">
              <a:rPr lang="en-US" altLang="en-US" sz="1200" smtClean="0">
                <a:solidFill>
                  <a:srgbClr val="000000"/>
                </a:solidFill>
              </a:rPr>
              <a:pPr marL="0" lvl="0" indent="0" algn="r">
                <a:spcBef>
                  <a:spcPct val="0"/>
                </a:spcBef>
                <a:spcAft>
                  <a:spcPct val="0"/>
                </a:spcAft>
                <a:buNone/>
                <a:defRPr/>
              </a:pPr>
              <a:t>Distance from urban areas (km)</a:t>
            </a:fld>
            <a:endParaRPr kumimoji="0" lang="en-US" sz="1200" i="0" strike="noStrike" kern="1200" cap="none" spc="0" normalizeH="0" baseline="0" noProof="0">
              <a:ln>
                <a:noFill/>
              </a:ln>
              <a:solidFill>
                <a:srgbClr val="000000"/>
              </a:solidFill>
              <a:effectLst/>
              <a:uLnTx/>
              <a:uFillTx/>
            </a:endParaRPr>
          </a:p>
        </p:txBody>
      </p:sp>
      <p:sp>
        <p:nvSpPr>
          <p:cNvPr id="1656" name="Text Placeholder 10">
            <a:extLst>
              <a:ext uri="{FF2B5EF4-FFF2-40B4-BE49-F238E27FC236}">
                <a16:creationId xmlns:a16="http://schemas.microsoft.com/office/drawing/2014/main" id="{60E8AB55-2B31-67D2-5CA4-CB6F4BDEDE76}"/>
              </a:ext>
            </a:extLst>
          </p:cNvPr>
          <p:cNvSpPr txBox="1">
            <a:spLocks/>
          </p:cNvSpPr>
          <p:nvPr>
            <p:custDataLst>
              <p:tags r:id="rId14"/>
            </p:custDataLst>
          </p:nvPr>
        </p:nvSpPr>
        <p:spPr bwMode="auto">
          <a:xfrm>
            <a:off x="5200650" y="1998663"/>
            <a:ext cx="182563" cy="14747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vert270" wrap="none" lIns="0" tIns="0" rIns="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080F4A8E-E3AF-4499-ADB9-17454E2C3CAE}" type="datetime'Sp''''atia''''l'' c''on''cen''''''tr''a''t''''''i''''o''n'">
              <a:rPr lang="en-US" altLang="en-US" sz="1200" smtClean="0">
                <a:solidFill>
                  <a:srgbClr val="000000"/>
                </a:solidFill>
              </a:rPr>
              <a:pPr marL="0" lvl="0" indent="0" algn="r">
                <a:spcBef>
                  <a:spcPct val="0"/>
                </a:spcBef>
                <a:spcAft>
                  <a:spcPct val="0"/>
                </a:spcAft>
                <a:buNone/>
                <a:defRPr/>
              </a:pPr>
              <a:t>Spatial concentration</a:t>
            </a:fld>
            <a:r>
              <a:rPr lang="en-US" altLang="en-US" sz="1200" baseline="30000">
                <a:solidFill>
                  <a:srgbClr val="000000"/>
                </a:solidFill>
              </a:rPr>
              <a:t>2</a:t>
            </a:r>
            <a:endParaRPr kumimoji="0" lang="en-US" sz="1200" i="0" strike="noStrike" kern="1200" cap="none" spc="0" normalizeH="0" baseline="0" noProof="0">
              <a:ln>
                <a:noFill/>
              </a:ln>
              <a:solidFill>
                <a:srgbClr val="000000"/>
              </a:solidFill>
              <a:effectLst/>
              <a:uLnTx/>
              <a:uFillTx/>
            </a:endParaRPr>
          </a:p>
        </p:txBody>
      </p:sp>
      <p:sp>
        <p:nvSpPr>
          <p:cNvPr id="1400" name="Text Placeholder 10">
            <a:extLst>
              <a:ext uri="{FF2B5EF4-FFF2-40B4-BE49-F238E27FC236}">
                <a16:creationId xmlns:a16="http://schemas.microsoft.com/office/drawing/2014/main" id="{042CAA11-24DF-A1B0-5ABF-3FB771DE6977}"/>
              </a:ext>
            </a:extLst>
          </p:cNvPr>
          <p:cNvSpPr txBox="1">
            <a:spLocks/>
          </p:cNvSpPr>
          <p:nvPr>
            <p:custDataLst>
              <p:tags r:id="rId15"/>
            </p:custDataLst>
          </p:nvPr>
        </p:nvSpPr>
        <p:spPr bwMode="gray">
          <a:xfrm>
            <a:off x="6370638" y="2120900"/>
            <a:ext cx="803275" cy="182563"/>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2225" tIns="0" rIns="22225"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51A75E0A-9D49-4FAB-9C6F-B089D7A3B6EA}" type="datetime'''H''''y''''''''''''''''''p''e''r''s''c''''a''''le'''''''">
              <a:rPr kumimoji="0" lang="en-US" altLang="en-US" sz="1200" b="0" i="0" u="none" strike="noStrike" kern="1200" cap="none" spc="0" normalizeH="0" baseline="0" noProof="0" smtClean="0">
                <a:ln>
                  <a:noFill/>
                </a:ln>
                <a:effectLst/>
                <a:uLnTx/>
                <a:uFillTx/>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Hyperscale</a:t>
            </a:fld>
            <a:endParaRPr kumimoji="0" lang="en-US" sz="1200" b="0" i="0" u="none" strike="noStrike" kern="1200" cap="none" spc="0" normalizeH="0" baseline="0" noProof="0">
              <a:ln>
                <a:noFill/>
              </a:ln>
              <a:effectLst/>
              <a:uLnTx/>
              <a:uFillTx/>
            </a:endParaRPr>
          </a:p>
        </p:txBody>
      </p:sp>
      <p:sp>
        <p:nvSpPr>
          <p:cNvPr id="1391" name="Text Placeholder 10">
            <a:extLst>
              <a:ext uri="{FF2B5EF4-FFF2-40B4-BE49-F238E27FC236}">
                <a16:creationId xmlns:a16="http://schemas.microsoft.com/office/drawing/2014/main" id="{E3E7DEF2-63E5-C966-8FC1-223E5E27F0FA}"/>
              </a:ext>
            </a:extLst>
          </p:cNvPr>
          <p:cNvSpPr txBox="1">
            <a:spLocks/>
          </p:cNvSpPr>
          <p:nvPr>
            <p:custDataLst>
              <p:tags r:id="rId16"/>
            </p:custDataLst>
          </p:nvPr>
        </p:nvSpPr>
        <p:spPr bwMode="gray">
          <a:xfrm>
            <a:off x="6716713" y="2535238"/>
            <a:ext cx="760413" cy="182563"/>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2225" tIns="0" rIns="22225"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BAF9D083-8FCC-4179-8F6D-EA05146BCEA5}" type="datetime'''C''olo''''''''c''a''''''''''''''''''t''i''on'''''">
              <a:rPr kumimoji="0" lang="en-US" altLang="en-US" sz="1200" b="0" i="0" u="none" strike="noStrike" kern="1200" cap="none" spc="0" normalizeH="0" baseline="0" noProof="0" smtClean="0">
                <a:ln>
                  <a:noFill/>
                </a:ln>
                <a:effectLst/>
                <a:uLnTx/>
                <a:uFillTx/>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Colocation</a:t>
            </a:fld>
            <a:endParaRPr kumimoji="0" lang="en-US" sz="1200" b="0" i="0" u="none" strike="noStrike" kern="1200" cap="none" spc="0" normalizeH="0" baseline="0" noProof="0">
              <a:ln>
                <a:noFill/>
              </a:ln>
              <a:effectLst/>
              <a:uLnTx/>
              <a:uFillTx/>
            </a:endParaRPr>
          </a:p>
        </p:txBody>
      </p:sp>
      <p:sp>
        <p:nvSpPr>
          <p:cNvPr id="1382" name="Text Placeholder 10">
            <a:extLst>
              <a:ext uri="{FF2B5EF4-FFF2-40B4-BE49-F238E27FC236}">
                <a16:creationId xmlns:a16="http://schemas.microsoft.com/office/drawing/2014/main" id="{03703A75-0B8C-C1EA-1446-00E1301771DD}"/>
              </a:ext>
            </a:extLst>
          </p:cNvPr>
          <p:cNvSpPr txBox="1">
            <a:spLocks/>
          </p:cNvSpPr>
          <p:nvPr>
            <p:custDataLst>
              <p:tags r:id="rId17"/>
            </p:custDataLst>
          </p:nvPr>
        </p:nvSpPr>
        <p:spPr bwMode="gray">
          <a:xfrm>
            <a:off x="5957888" y="3155950"/>
            <a:ext cx="3984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5A06C8B7-43D9-4779-99CA-8423E9561DCB}" type="datetime'E''''''''''''''d''''g''''''e'''''''''''''''''''''''''''''">
              <a:rPr kumimoji="0" lang="en-US" altLang="en-US" sz="1200" b="0" i="0" u="none" strike="noStrike" kern="1200" cap="none" spc="0" normalizeH="0" baseline="0" noProof="0" smtClean="0">
                <a:ln>
                  <a:noFill/>
                </a:ln>
                <a:effectLst/>
                <a:uLnTx/>
                <a:uFillTx/>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Edge</a:t>
            </a:fld>
            <a:endParaRPr kumimoji="0" lang="en-US" sz="1200" b="0" i="0" u="none" strike="noStrike" kern="1200" cap="none" spc="0" normalizeH="0" baseline="0" noProof="0">
              <a:ln>
                <a:noFill/>
              </a:ln>
              <a:effectLst/>
              <a:uLnTx/>
              <a:uFillTx/>
            </a:endParaRPr>
          </a:p>
        </p:txBody>
      </p:sp>
      <p:sp>
        <p:nvSpPr>
          <p:cNvPr id="1372" name="Text Placeholder 10">
            <a:extLst>
              <a:ext uri="{FF2B5EF4-FFF2-40B4-BE49-F238E27FC236}">
                <a16:creationId xmlns:a16="http://schemas.microsoft.com/office/drawing/2014/main" id="{B7B1F4A1-1666-C886-EF17-6DD0EBB59815}"/>
              </a:ext>
            </a:extLst>
          </p:cNvPr>
          <p:cNvSpPr txBox="1">
            <a:spLocks/>
          </p:cNvSpPr>
          <p:nvPr>
            <p:custDataLst>
              <p:tags r:id="rId18"/>
            </p:custDataLst>
          </p:nvPr>
        </p:nvSpPr>
        <p:spPr bwMode="gray">
          <a:xfrm>
            <a:off x="6091238" y="3532188"/>
            <a:ext cx="7699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8413731B-22DD-4750-966B-BB3D9A4C2780}" type="datetime'''''''''''''''''D''''''''is''t''r''i''but''''''''ed'''''''''''">
              <a:rPr kumimoji="0" lang="en-US" altLang="en-US" sz="1200" b="0" i="0" u="none" strike="noStrike" kern="1200" cap="none" spc="0" normalizeH="0" baseline="0" noProof="0" smtClean="0">
                <a:ln>
                  <a:noFill/>
                </a:ln>
                <a:effectLst/>
                <a:uLnTx/>
                <a:uFillTx/>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Distributed</a:t>
            </a:fld>
            <a:endParaRPr kumimoji="0" lang="en-US" sz="1200" b="0" i="0" u="none" strike="noStrike" kern="1200" cap="none" spc="0" normalizeH="0" baseline="0" noProof="0">
              <a:ln>
                <a:noFill/>
              </a:ln>
              <a:effectLst/>
              <a:uLnTx/>
              <a:uFillTx/>
            </a:endParaRPr>
          </a:p>
        </p:txBody>
      </p:sp>
      <p:sp>
        <p:nvSpPr>
          <p:cNvPr id="1363" name="Text Placeholder 10">
            <a:extLst>
              <a:ext uri="{FF2B5EF4-FFF2-40B4-BE49-F238E27FC236}">
                <a16:creationId xmlns:a16="http://schemas.microsoft.com/office/drawing/2014/main" id="{C4676F71-392C-5FFC-7AAD-263B0073D75E}"/>
              </a:ext>
            </a:extLst>
          </p:cNvPr>
          <p:cNvSpPr txBox="1">
            <a:spLocks/>
          </p:cNvSpPr>
          <p:nvPr>
            <p:custDataLst>
              <p:tags r:id="rId19"/>
            </p:custDataLst>
          </p:nvPr>
        </p:nvSpPr>
        <p:spPr bwMode="gray">
          <a:xfrm>
            <a:off x="6902450" y="3362325"/>
            <a:ext cx="458788" cy="182563"/>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2225" tIns="0" rIns="22225"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642B330E-8644-4C2C-ADE5-FE4127E0F499}" type="datetime'''S''''''''M''Rs'''''''''''''''''''''''''''''''''''''''">
              <a:rPr kumimoji="0" lang="en-US" altLang="en-US" sz="1200" b="0" i="0" u="none" strike="noStrike" kern="1200" cap="none" spc="0" normalizeH="0" baseline="0" noProof="0" smtClean="0">
                <a:ln>
                  <a:noFill/>
                </a:ln>
                <a:effectLst/>
                <a:uLnTx/>
                <a:uFillTx/>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SMRs</a:t>
            </a:fld>
            <a:endParaRPr kumimoji="0" lang="en-US" sz="1200" b="0" i="0" u="none" strike="noStrike" kern="1200" cap="none" spc="0" normalizeH="0" baseline="0" noProof="0">
              <a:ln>
                <a:noFill/>
              </a:ln>
              <a:effectLst/>
              <a:uLnTx/>
              <a:uFillTx/>
            </a:endParaRPr>
          </a:p>
        </p:txBody>
      </p:sp>
      <p:sp>
        <p:nvSpPr>
          <p:cNvPr id="1355" name="Text Placeholder 10">
            <a:extLst>
              <a:ext uri="{FF2B5EF4-FFF2-40B4-BE49-F238E27FC236}">
                <a16:creationId xmlns:a16="http://schemas.microsoft.com/office/drawing/2014/main" id="{48408AD7-E95F-DFB6-C41F-CAD2449862FC}"/>
              </a:ext>
            </a:extLst>
          </p:cNvPr>
          <p:cNvSpPr txBox="1">
            <a:spLocks/>
          </p:cNvSpPr>
          <p:nvPr>
            <p:custDataLst>
              <p:tags r:id="rId20"/>
            </p:custDataLst>
          </p:nvPr>
        </p:nvSpPr>
        <p:spPr bwMode="gray">
          <a:xfrm>
            <a:off x="8162925" y="3494088"/>
            <a:ext cx="1419225" cy="182563"/>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2225" tIns="0" rIns="22225"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defRPr/>
            </a:pPr>
            <a:fld id="{72177AAA-8351-4BFE-9F61-3F13549B0A12}" type="datetime'''''Lar''ge'' ''''''nuc''lea''r'''''' ''''p''''l''a''nt''''s'">
              <a:rPr lang="en-US" altLang="en-US" sz="1200" smtClean="0"/>
              <a:pPr marL="0" lvl="0" indent="0">
                <a:spcBef>
                  <a:spcPct val="0"/>
                </a:spcBef>
                <a:spcAft>
                  <a:spcPct val="0"/>
                </a:spcAft>
                <a:buNone/>
                <a:defRPr/>
              </a:pPr>
              <a:t>Large nuclear plants</a:t>
            </a:fld>
            <a:endParaRPr kumimoji="0" lang="en-US" sz="1200" b="0" i="0" u="none" strike="noStrike" kern="1200" cap="none" spc="0" normalizeH="0" baseline="0" noProof="0">
              <a:ln>
                <a:noFill/>
              </a:ln>
              <a:effectLst/>
              <a:uLnTx/>
              <a:uFillTx/>
            </a:endParaRPr>
          </a:p>
        </p:txBody>
      </p:sp>
      <p:sp>
        <p:nvSpPr>
          <p:cNvPr id="9" name="Text Placeholder 10">
            <a:extLst>
              <a:ext uri="{FF2B5EF4-FFF2-40B4-BE49-F238E27FC236}">
                <a16:creationId xmlns:a16="http://schemas.microsoft.com/office/drawing/2014/main" id="{846EDD4C-1A6D-EE2D-927B-AFD267D28C3D}"/>
              </a:ext>
            </a:extLst>
          </p:cNvPr>
          <p:cNvSpPr txBox="1">
            <a:spLocks/>
          </p:cNvSpPr>
          <p:nvPr>
            <p:custDataLst>
              <p:tags r:id="rId21"/>
            </p:custDataLst>
          </p:nvPr>
        </p:nvSpPr>
        <p:spPr bwMode="gray">
          <a:xfrm>
            <a:off x="6567488" y="3735388"/>
            <a:ext cx="9207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defRPr/>
            </a:pPr>
            <a:fld id="{C78EE0AD-4B4A-424A-9580-C3BCEE5D2115}" type="datetime'''Off''''-g''r''''''''''i''''d ''''''''''s''o''l''a''''''''r'">
              <a:rPr lang="en-US" altLang="en-US" sz="1200" smtClean="0"/>
              <a:pPr marL="0" lvl="0" indent="0">
                <a:spcBef>
                  <a:spcPct val="0"/>
                </a:spcBef>
                <a:spcAft>
                  <a:spcPct val="0"/>
                </a:spcAft>
                <a:buNone/>
                <a:defRPr/>
              </a:pPr>
              <a:t>Off-grid solar</a:t>
            </a:fld>
            <a:endParaRPr kumimoji="0" lang="en-US" sz="1200" b="0" i="0" strike="noStrike" kern="1200" cap="none" spc="0" normalizeH="0" baseline="0" noProof="0">
              <a:ln>
                <a:noFill/>
              </a:ln>
              <a:effectLst/>
              <a:uLnTx/>
              <a:uFillTx/>
            </a:endParaRPr>
          </a:p>
        </p:txBody>
      </p:sp>
      <p:graphicFrame>
        <p:nvGraphicFramePr>
          <p:cNvPr id="27" name="Table 26">
            <a:extLst>
              <a:ext uri="{FF2B5EF4-FFF2-40B4-BE49-F238E27FC236}">
                <a16:creationId xmlns:a16="http://schemas.microsoft.com/office/drawing/2014/main" id="{14744CBA-D941-D0BD-BB9A-1C79EFD3B4ED}"/>
              </a:ext>
            </a:extLst>
          </p:cNvPr>
          <p:cNvGraphicFramePr>
            <a:graphicFrameLocks noGrp="1"/>
          </p:cNvGraphicFramePr>
          <p:nvPr>
            <p:extLst>
              <p:ext uri="{D42A27DB-BD31-4B8C-83A1-F6EECF244321}">
                <p14:modId xmlns:p14="http://schemas.microsoft.com/office/powerpoint/2010/main" val="3720063534"/>
              </p:ext>
            </p:extLst>
          </p:nvPr>
        </p:nvGraphicFramePr>
        <p:xfrm>
          <a:off x="5505450" y="4840288"/>
          <a:ext cx="3757254" cy="1303460"/>
        </p:xfrm>
        <a:graphic>
          <a:graphicData uri="http://schemas.openxmlformats.org/drawingml/2006/table">
            <a:tbl>
              <a:tblPr firstRow="1" bandRow="1">
                <a:tableStyleId>{2D5ABB26-0587-4C30-8999-92F81FD0307C}</a:tableStyleId>
              </a:tblPr>
              <a:tblGrid>
                <a:gridCol w="1287139">
                  <a:extLst>
                    <a:ext uri="{9D8B030D-6E8A-4147-A177-3AD203B41FA5}">
                      <a16:colId xmlns:a16="http://schemas.microsoft.com/office/drawing/2014/main" val="450818218"/>
                    </a:ext>
                  </a:extLst>
                </a:gridCol>
                <a:gridCol w="1269125">
                  <a:extLst>
                    <a:ext uri="{9D8B030D-6E8A-4147-A177-3AD203B41FA5}">
                      <a16:colId xmlns:a16="http://schemas.microsoft.com/office/drawing/2014/main" val="2129070320"/>
                    </a:ext>
                  </a:extLst>
                </a:gridCol>
                <a:gridCol w="1200990">
                  <a:extLst>
                    <a:ext uri="{9D8B030D-6E8A-4147-A177-3AD203B41FA5}">
                      <a16:colId xmlns:a16="http://schemas.microsoft.com/office/drawing/2014/main" val="3459595104"/>
                    </a:ext>
                  </a:extLst>
                </a:gridCol>
              </a:tblGrid>
              <a:tr h="250050">
                <a:tc>
                  <a:txBody>
                    <a:bodyPr/>
                    <a:lstStyle/>
                    <a:p>
                      <a:pPr lvl="0" algn="ctr">
                        <a:buNone/>
                      </a:pPr>
                      <a:endParaRPr lang="en-US" sz="1200" b="1">
                        <a:effectLst/>
                        <a:latin typeface="Arial" panose="020B0604020202020204" pitchFamily="34" charset="0"/>
                        <a:cs typeface="Arial" panose="020B0604020202020204" pitchFamily="34" charset="0"/>
                      </a:endParaRPr>
                    </a:p>
                  </a:txBody>
                  <a:tcPr marL="64843" marR="64843" marT="38906" marB="38906">
                    <a:lnL w="0">
                      <a:noFill/>
                    </a:lnL>
                    <a:lnR w="0">
                      <a:noFill/>
                    </a:lnR>
                    <a:lnT w="0">
                      <a:noFill/>
                    </a:lnT>
                    <a:lnB w="3175">
                      <a:solidFill>
                        <a:schemeClr val="tx1"/>
                      </a:solidFill>
                    </a:lnB>
                  </a:tcPr>
                </a:tc>
                <a:tc>
                  <a:txBody>
                    <a:bodyPr/>
                    <a:lstStyle/>
                    <a:p>
                      <a:pPr lvl="0" algn="l">
                        <a:buNone/>
                      </a:pPr>
                      <a:r>
                        <a:rPr lang="en-US" sz="1200" b="1">
                          <a:latin typeface="Arial" panose="020B0604020202020204" pitchFamily="34" charset="0"/>
                          <a:cs typeface="Arial" panose="020B0604020202020204" pitchFamily="34" charset="0"/>
                        </a:rPr>
                        <a:t>Training AI</a:t>
                      </a:r>
                      <a:endParaRPr lang="en-US" sz="1200" b="0">
                        <a:latin typeface="Arial" panose="020B0604020202020204" pitchFamily="34" charset="0"/>
                        <a:cs typeface="Arial" panose="020B0604020202020204" pitchFamily="34" charset="0"/>
                      </a:endParaRPr>
                    </a:p>
                  </a:txBody>
                  <a:tcPr marL="77811" marR="77811" marT="38906" marB="38906">
                    <a:lnL w="0">
                      <a:noFill/>
                    </a:lnL>
                    <a:lnR w="0">
                      <a:noFill/>
                    </a:lnR>
                    <a:lnT w="0">
                      <a:noFill/>
                    </a:lnT>
                    <a:lnB w="3175">
                      <a:solidFill>
                        <a:schemeClr val="tx1"/>
                      </a:solidFill>
                    </a:lnB>
                    <a:solidFill>
                      <a:schemeClr val="bg2">
                        <a:lumMod val="40000"/>
                        <a:lumOff val="60000"/>
                      </a:schemeClr>
                    </a:solidFill>
                  </a:tcPr>
                </a:tc>
                <a:tc>
                  <a:txBody>
                    <a:bodyPr/>
                    <a:lstStyle/>
                    <a:p>
                      <a:pPr lvl="0" algn="l">
                        <a:buNone/>
                      </a:pPr>
                      <a:r>
                        <a:rPr lang="en-US" sz="1200" b="1">
                          <a:latin typeface="Arial" panose="020B0604020202020204" pitchFamily="34" charset="0"/>
                          <a:cs typeface="Arial" panose="020B0604020202020204" pitchFamily="34" charset="0"/>
                        </a:rPr>
                        <a:t>Inference AI</a:t>
                      </a:r>
                      <a:endParaRPr lang="en-US" sz="1200" b="0">
                        <a:latin typeface="Arial" panose="020B0604020202020204" pitchFamily="34" charset="0"/>
                        <a:cs typeface="Arial" panose="020B0604020202020204" pitchFamily="34" charset="0"/>
                      </a:endParaRPr>
                    </a:p>
                  </a:txBody>
                  <a:tcPr marL="77811" marR="77811" marT="38906" marB="38906">
                    <a:lnL w="0">
                      <a:noFill/>
                    </a:lnL>
                    <a:lnR w="0">
                      <a:noFill/>
                    </a:lnR>
                    <a:lnT w="0">
                      <a:noFill/>
                    </a:lnT>
                    <a:lnB w="3175">
                      <a:solidFill>
                        <a:schemeClr val="tx1"/>
                      </a:solidFill>
                    </a:lnB>
                    <a:solidFill>
                      <a:schemeClr val="bg2">
                        <a:lumMod val="40000"/>
                        <a:lumOff val="60000"/>
                      </a:schemeClr>
                    </a:solidFill>
                  </a:tcPr>
                </a:tc>
                <a:extLst>
                  <a:ext uri="{0D108BD9-81ED-4DB2-BD59-A6C34878D82A}">
                    <a16:rowId xmlns:a16="http://schemas.microsoft.com/office/drawing/2014/main" val="2023106739"/>
                  </a:ext>
                </a:extLst>
              </a:tr>
              <a:tr h="234068">
                <a:tc>
                  <a:txBody>
                    <a:bodyPr/>
                    <a:lstStyle/>
                    <a:p>
                      <a:pPr marL="0" indent="0" fontAlgn="base" latinLnBrk="0">
                        <a:buNone/>
                      </a:pPr>
                      <a:r>
                        <a:rPr lang="en-US" sz="1200">
                          <a:effectLst/>
                          <a:latin typeface="Arial" panose="020B0604020202020204" pitchFamily="34" charset="0"/>
                          <a:cs typeface="Arial" panose="020B0604020202020204" pitchFamily="34" charset="0"/>
                        </a:rPr>
                        <a:t>Hyperscale</a:t>
                      </a:r>
                    </a:p>
                  </a:txBody>
                  <a:tcPr marL="64843" marR="64843" marT="38906" marB="38906" anchor="ctr">
                    <a:lnL w="0" cap="flat" cmpd="sng" algn="ctr">
                      <a:noFill/>
                      <a:prstDash val="solid"/>
                      <a:round/>
                      <a:headEnd type="none" w="med" len="med"/>
                      <a:tailEnd type="none" w="med" len="med"/>
                    </a:lnL>
                    <a:lnR w="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marL="0" indent="0" fontAlgn="base" latinLnBrk="0">
                        <a:buNone/>
                      </a:pPr>
                      <a:r>
                        <a:rPr lang="en-US" sz="1200">
                          <a:effectLst/>
                          <a:latin typeface="Arial" panose="020B0604020202020204" pitchFamily="34" charset="0"/>
                          <a:cs typeface="Arial" panose="020B0604020202020204" pitchFamily="34" charset="0"/>
                        </a:rPr>
                        <a:t>Primary </a:t>
                      </a:r>
                    </a:p>
                  </a:txBody>
                  <a:tcPr marL="64843" marR="64843" marT="38906" marB="38906" anchor="ctr">
                    <a:lnL w="0" cap="flat" cmpd="sng" algn="ctr">
                      <a:noFill/>
                      <a:prstDash val="solid"/>
                      <a:round/>
                      <a:headEnd type="none" w="med" len="med"/>
                      <a:tailEnd type="none" w="med" len="med"/>
                    </a:lnL>
                    <a:lnR w="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tx2"/>
                    </a:solidFill>
                  </a:tcPr>
                </a:tc>
                <a:tc>
                  <a:txBody>
                    <a:bodyPr/>
                    <a:lstStyle/>
                    <a:p>
                      <a:pPr marL="0" indent="0" fontAlgn="base" latinLnBrk="0">
                        <a:buNone/>
                      </a:pPr>
                      <a:r>
                        <a:rPr lang="en-US" sz="1200">
                          <a:effectLst/>
                          <a:latin typeface="Arial" panose="020B0604020202020204" pitchFamily="34" charset="0"/>
                          <a:cs typeface="Arial" panose="020B0604020202020204" pitchFamily="34" charset="0"/>
                        </a:rPr>
                        <a:t>Common</a:t>
                      </a:r>
                    </a:p>
                  </a:txBody>
                  <a:tcPr marL="64843" marR="64843" marT="38906" marB="38906" anchor="ctr">
                    <a:lnL w="0" cap="flat" cmpd="sng" algn="ctr">
                      <a:noFill/>
                      <a:prstDash val="solid"/>
                      <a:round/>
                      <a:headEnd type="none" w="med" len="med"/>
                      <a:tailEnd type="none" w="med" len="med"/>
                    </a:lnL>
                    <a:lnR w="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tx2"/>
                    </a:solidFill>
                  </a:tcPr>
                </a:tc>
                <a:extLst>
                  <a:ext uri="{0D108BD9-81ED-4DB2-BD59-A6C34878D82A}">
                    <a16:rowId xmlns:a16="http://schemas.microsoft.com/office/drawing/2014/main" val="1054230108"/>
                  </a:ext>
                </a:extLst>
              </a:tr>
              <a:tr h="234068">
                <a:tc>
                  <a:txBody>
                    <a:bodyPr/>
                    <a:lstStyle/>
                    <a:p>
                      <a:pPr marL="0" indent="0" fontAlgn="base" latinLnBrk="0">
                        <a:buNone/>
                      </a:pPr>
                      <a:r>
                        <a:rPr lang="en-US" sz="1200">
                          <a:effectLst/>
                          <a:latin typeface="Arial" panose="020B0604020202020204" pitchFamily="34" charset="0"/>
                          <a:cs typeface="Arial" panose="020B0604020202020204" pitchFamily="34" charset="0"/>
                        </a:rPr>
                        <a:t>Colocation</a:t>
                      </a:r>
                    </a:p>
                  </a:txBody>
                  <a:tcPr marL="64843" marR="64843" marT="38906" marB="38906" anchor="ctr">
                    <a:lnL w="0" cap="flat" cmpd="sng" algn="ctr">
                      <a:noFill/>
                      <a:prstDash val="solid"/>
                      <a:round/>
                      <a:headEnd type="none" w="med" len="med"/>
                      <a:tailEnd type="none" w="med" len="med"/>
                    </a:lnL>
                    <a:lnR w="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marL="0" indent="0" fontAlgn="base" latinLnBrk="0">
                        <a:buNone/>
                      </a:pPr>
                      <a:r>
                        <a:rPr lang="en-US" sz="1200">
                          <a:effectLst/>
                          <a:latin typeface="Arial" panose="020B0604020202020204" pitchFamily="34" charset="0"/>
                          <a:cs typeface="Arial" panose="020B0604020202020204" pitchFamily="34" charset="0"/>
                        </a:rPr>
                        <a:t>Limited</a:t>
                      </a:r>
                    </a:p>
                  </a:txBody>
                  <a:tcPr marL="64843" marR="64843" marT="38906" marB="38906" anchor="ctr">
                    <a:lnL w="0" cap="flat" cmpd="sng" algn="ctr">
                      <a:noFill/>
                      <a:prstDash val="solid"/>
                      <a:round/>
                      <a:headEnd type="none" w="med" len="med"/>
                      <a:tailEnd type="none" w="med" len="med"/>
                    </a:lnL>
                    <a:lnR w="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tx2"/>
                    </a:solidFill>
                  </a:tcPr>
                </a:tc>
                <a:tc>
                  <a:txBody>
                    <a:bodyPr/>
                    <a:lstStyle/>
                    <a:p>
                      <a:pPr marL="0" indent="0" fontAlgn="base" latinLnBrk="0">
                        <a:buNone/>
                      </a:pPr>
                      <a:r>
                        <a:rPr lang="en-US" sz="1200">
                          <a:effectLst/>
                          <a:latin typeface="Arial" panose="020B0604020202020204" pitchFamily="34" charset="0"/>
                          <a:cs typeface="Arial" panose="020B0604020202020204" pitchFamily="34" charset="0"/>
                        </a:rPr>
                        <a:t>Common</a:t>
                      </a:r>
                    </a:p>
                  </a:txBody>
                  <a:tcPr marL="64843" marR="64843" marT="38906" marB="38906" anchor="ctr">
                    <a:lnL w="0" cap="flat" cmpd="sng" algn="ctr">
                      <a:noFill/>
                      <a:prstDash val="solid"/>
                      <a:round/>
                      <a:headEnd type="none" w="med" len="med"/>
                      <a:tailEnd type="none" w="med" len="med"/>
                    </a:lnL>
                    <a:lnR w="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tx2"/>
                    </a:solidFill>
                  </a:tcPr>
                </a:tc>
                <a:extLst>
                  <a:ext uri="{0D108BD9-81ED-4DB2-BD59-A6C34878D82A}">
                    <a16:rowId xmlns:a16="http://schemas.microsoft.com/office/drawing/2014/main" val="3200297278"/>
                  </a:ext>
                </a:extLst>
              </a:tr>
              <a:tr h="234068">
                <a:tc>
                  <a:txBody>
                    <a:bodyPr/>
                    <a:lstStyle/>
                    <a:p>
                      <a:pPr marL="0" indent="0" fontAlgn="base" latinLnBrk="0">
                        <a:buNone/>
                      </a:pPr>
                      <a:r>
                        <a:rPr lang="en-US" sz="1200">
                          <a:effectLst/>
                          <a:latin typeface="Arial" panose="020B0604020202020204" pitchFamily="34" charset="0"/>
                          <a:cs typeface="Arial" panose="020B0604020202020204" pitchFamily="34" charset="0"/>
                        </a:rPr>
                        <a:t>Edge</a:t>
                      </a:r>
                    </a:p>
                  </a:txBody>
                  <a:tcPr marL="64843" marR="64843" marT="38906" marB="38906" anchor="ctr">
                    <a:lnL w="0" cap="flat" cmpd="sng" algn="ctr">
                      <a:noFill/>
                      <a:prstDash val="solid"/>
                      <a:round/>
                      <a:headEnd type="none" w="med" len="med"/>
                      <a:tailEnd type="none" w="med" len="med"/>
                    </a:lnL>
                    <a:lnR w="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marL="0" indent="0" fontAlgn="base" latinLnBrk="0">
                        <a:buNone/>
                      </a:pPr>
                      <a:r>
                        <a:rPr lang="en-US" sz="1200">
                          <a:effectLst/>
                          <a:latin typeface="Arial" panose="020B0604020202020204" pitchFamily="34" charset="0"/>
                          <a:cs typeface="Arial" panose="020B0604020202020204" pitchFamily="34" charset="0"/>
                        </a:rPr>
                        <a:t>Not suitable</a:t>
                      </a:r>
                    </a:p>
                  </a:txBody>
                  <a:tcPr marL="64843" marR="64843" marT="38906" marB="38906" anchor="ctr">
                    <a:lnL w="0" cap="flat" cmpd="sng" algn="ctr">
                      <a:noFill/>
                      <a:prstDash val="solid"/>
                      <a:round/>
                      <a:headEnd type="none" w="med" len="med"/>
                      <a:tailEnd type="none" w="med" len="med"/>
                    </a:lnL>
                    <a:lnR w="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tx2"/>
                    </a:solidFill>
                  </a:tcPr>
                </a:tc>
                <a:tc>
                  <a:txBody>
                    <a:bodyPr/>
                    <a:lstStyle/>
                    <a:p>
                      <a:pPr marL="0" indent="0" fontAlgn="base" latinLnBrk="0">
                        <a:buNone/>
                      </a:pPr>
                      <a:r>
                        <a:rPr lang="en-US" sz="1200">
                          <a:effectLst/>
                          <a:latin typeface="Arial" panose="020B0604020202020204" pitchFamily="34" charset="0"/>
                          <a:cs typeface="Arial" panose="020B0604020202020204" pitchFamily="34" charset="0"/>
                        </a:rPr>
                        <a:t>Primary</a:t>
                      </a:r>
                    </a:p>
                  </a:txBody>
                  <a:tcPr marL="64843" marR="64843" marT="38906" marB="38906" anchor="ctr">
                    <a:lnL w="0" cap="flat" cmpd="sng" algn="ctr">
                      <a:noFill/>
                      <a:prstDash val="solid"/>
                      <a:round/>
                      <a:headEnd type="none" w="med" len="med"/>
                      <a:tailEnd type="none" w="med" len="med"/>
                    </a:lnL>
                    <a:lnR w="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tx2"/>
                    </a:solidFill>
                  </a:tcPr>
                </a:tc>
                <a:extLst>
                  <a:ext uri="{0D108BD9-81ED-4DB2-BD59-A6C34878D82A}">
                    <a16:rowId xmlns:a16="http://schemas.microsoft.com/office/drawing/2014/main" val="491472058"/>
                  </a:ext>
                </a:extLst>
              </a:tr>
              <a:tr h="234068">
                <a:tc>
                  <a:txBody>
                    <a:bodyPr/>
                    <a:lstStyle/>
                    <a:p>
                      <a:pPr marL="0" indent="0" fontAlgn="base" latinLnBrk="0">
                        <a:buNone/>
                      </a:pPr>
                      <a:r>
                        <a:rPr lang="en-US" sz="1200">
                          <a:effectLst/>
                          <a:latin typeface="Arial" panose="020B0604020202020204" pitchFamily="34" charset="0"/>
                          <a:cs typeface="Arial" panose="020B0604020202020204" pitchFamily="34" charset="0"/>
                        </a:rPr>
                        <a:t>Distributed</a:t>
                      </a:r>
                    </a:p>
                  </a:txBody>
                  <a:tcPr marL="64843" marR="64843" marT="38906" marB="38906" anchor="ctr">
                    <a:lnL w="0" cap="flat" cmpd="sng" algn="ctr">
                      <a:noFill/>
                      <a:prstDash val="solid"/>
                      <a:round/>
                      <a:headEnd type="none" w="med" len="med"/>
                      <a:tailEnd type="none" w="med" len="med"/>
                    </a:lnL>
                    <a:lnR w="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marL="0" indent="0" fontAlgn="base" latinLnBrk="0">
                        <a:buNone/>
                      </a:pPr>
                      <a:r>
                        <a:rPr lang="en-US" sz="1200">
                          <a:effectLst/>
                          <a:latin typeface="Arial" panose="020B0604020202020204" pitchFamily="34" charset="0"/>
                          <a:cs typeface="Arial" panose="020B0604020202020204" pitchFamily="34" charset="0"/>
                        </a:rPr>
                        <a:t>Not suitable</a:t>
                      </a:r>
                    </a:p>
                  </a:txBody>
                  <a:tcPr marL="64843" marR="64843" marT="38906" marB="38906" anchor="ctr">
                    <a:lnL w="0" cap="flat" cmpd="sng" algn="ctr">
                      <a:noFill/>
                      <a:prstDash val="solid"/>
                      <a:round/>
                      <a:headEnd type="none" w="med" len="med"/>
                      <a:tailEnd type="none" w="med" len="med"/>
                    </a:lnL>
                    <a:lnR w="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tx2"/>
                    </a:solidFill>
                  </a:tcPr>
                </a:tc>
                <a:tc>
                  <a:txBody>
                    <a:bodyPr/>
                    <a:lstStyle/>
                    <a:p>
                      <a:pPr marL="0" indent="0" fontAlgn="base" latinLnBrk="0">
                        <a:buNone/>
                      </a:pPr>
                      <a:r>
                        <a:rPr lang="en-US" sz="1200">
                          <a:effectLst/>
                          <a:latin typeface="Arial" panose="020B0604020202020204" pitchFamily="34" charset="0"/>
                          <a:cs typeface="Arial" panose="020B0604020202020204" pitchFamily="34" charset="0"/>
                        </a:rPr>
                        <a:t>Primary</a:t>
                      </a:r>
                    </a:p>
                  </a:txBody>
                  <a:tcPr marL="64843" marR="64843" marT="38906" marB="38906" anchor="ctr">
                    <a:lnL w="0" cap="flat" cmpd="sng" algn="ctr">
                      <a:noFill/>
                      <a:prstDash val="solid"/>
                      <a:round/>
                      <a:headEnd type="none" w="med" len="med"/>
                      <a:tailEnd type="none" w="med" len="med"/>
                    </a:lnL>
                    <a:lnR w="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tx2"/>
                    </a:solidFill>
                  </a:tcPr>
                </a:tc>
                <a:extLst>
                  <a:ext uri="{0D108BD9-81ED-4DB2-BD59-A6C34878D82A}">
                    <a16:rowId xmlns:a16="http://schemas.microsoft.com/office/drawing/2014/main" val="3323522735"/>
                  </a:ext>
                </a:extLst>
              </a:tr>
            </a:tbl>
          </a:graphicData>
        </a:graphic>
      </p:graphicFrame>
      <p:sp>
        <p:nvSpPr>
          <p:cNvPr id="1773" name="Rectangle 1772">
            <a:extLst>
              <a:ext uri="{FF2B5EF4-FFF2-40B4-BE49-F238E27FC236}">
                <a16:creationId xmlns:a16="http://schemas.microsoft.com/office/drawing/2014/main" id="{F3154FC8-0EA0-93B4-0C40-9861EC6F0DDA}"/>
              </a:ext>
            </a:extLst>
          </p:cNvPr>
          <p:cNvSpPr/>
          <p:nvPr/>
        </p:nvSpPr>
        <p:spPr bwMode="gray">
          <a:xfrm>
            <a:off x="2917547" y="2564592"/>
            <a:ext cx="1422523" cy="2486113"/>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Arial"/>
                <a:ea typeface="+mn-ea"/>
                <a:cs typeface="+mn-cs"/>
              </a:rPr>
              <a:t>High uncertainty</a:t>
            </a:r>
          </a:p>
        </p:txBody>
      </p:sp>
      <p:graphicFrame>
        <p:nvGraphicFramePr>
          <p:cNvPr id="60" name="Chart 59"/>
          <p:cNvGraphicFramePr/>
          <p:nvPr>
            <p:custDataLst>
              <p:tags r:id="rId22"/>
            </p:custDataLst>
            <p:extLst>
              <p:ext uri="{D42A27DB-BD31-4B8C-83A1-F6EECF244321}">
                <p14:modId xmlns:p14="http://schemas.microsoft.com/office/powerpoint/2010/main" val="91855711"/>
              </p:ext>
            </p:extLst>
          </p:nvPr>
        </p:nvGraphicFramePr>
        <p:xfrm>
          <a:off x="204788" y="2382838"/>
          <a:ext cx="4489450" cy="3624262"/>
        </p:xfrm>
        <a:graphic>
          <a:graphicData uri="http://schemas.openxmlformats.org/drawingml/2006/chart">
            <c:chart xmlns:c="http://schemas.openxmlformats.org/drawingml/2006/chart" xmlns:r="http://schemas.openxmlformats.org/officeDocument/2006/relationships" r:id="rId43"/>
          </a:graphicData>
        </a:graphic>
      </p:graphicFrame>
      <p:sp>
        <p:nvSpPr>
          <p:cNvPr id="1603" name="TextBox 1602">
            <a:extLst>
              <a:ext uri="{FF2B5EF4-FFF2-40B4-BE49-F238E27FC236}">
                <a16:creationId xmlns:a16="http://schemas.microsoft.com/office/drawing/2014/main" id="{A74C3529-B5F8-2064-5870-5474A127D5C0}"/>
              </a:ext>
            </a:extLst>
          </p:cNvPr>
          <p:cNvSpPr txBox="1"/>
          <p:nvPr/>
        </p:nvSpPr>
        <p:spPr bwMode="gray">
          <a:xfrm>
            <a:off x="329184" y="1554480"/>
            <a:ext cx="4843526" cy="288147"/>
          </a:xfrm>
          <a:prstGeom prst="rect">
            <a:avLst/>
          </a:prstGeom>
          <a:noFill/>
        </p:spPr>
        <p:txBody>
          <a:bodyPr wrap="square" lIns="36000" tIns="36000" rIns="36000" bIns="3600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Projected global </a:t>
            </a:r>
            <a:r>
              <a:rPr lang="en-US" sz="1400" b="1">
                <a:solidFill>
                  <a:srgbClr val="000000"/>
                </a:solidFill>
                <a:latin typeface="Arial" panose="020B0604020202020204" pitchFamily="34" charset="0"/>
                <a:cs typeface="Arial" panose="020B0604020202020204" pitchFamily="34" charset="0"/>
              </a:rPr>
              <a:t>d</a:t>
            </a:r>
            <a:r>
              <a:rPr kumimoji="0" lang="en-US" sz="1400" b="1" i="0" u="none" strike="noStrike" kern="1200" cap="none" spc="0" normalizeH="0" baseline="0" noProof="0" err="1">
                <a:ln>
                  <a:noFill/>
                </a:ln>
                <a:solidFill>
                  <a:srgbClr val="000000"/>
                </a:solidFill>
                <a:effectLst/>
                <a:uLnTx/>
                <a:uFillTx/>
                <a:latin typeface="Arial" panose="020B0604020202020204" pitchFamily="34" charset="0"/>
                <a:ea typeface="+mn-ea"/>
                <a:cs typeface="Arial" panose="020B0604020202020204" pitchFamily="34" charset="0"/>
              </a:rPr>
              <a:t>ata</a:t>
            </a:r>
            <a:r>
              <a:rPr kumimoji="0" lang="en-US" sz="1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a:t>
            </a:r>
            <a:r>
              <a:rPr lang="en-US" sz="1400" b="1">
                <a:solidFill>
                  <a:srgbClr val="000000"/>
                </a:solidFill>
                <a:latin typeface="Arial" panose="020B0604020202020204" pitchFamily="34" charset="0"/>
                <a:cs typeface="Arial" panose="020B0604020202020204" pitchFamily="34" charset="0"/>
              </a:rPr>
              <a:t>c</a:t>
            </a:r>
            <a:r>
              <a:rPr kumimoji="0" lang="en-US" sz="1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enter </a:t>
            </a:r>
            <a:r>
              <a:rPr lang="en-US" sz="1400" b="1">
                <a:solidFill>
                  <a:srgbClr val="000000"/>
                </a:solidFill>
                <a:latin typeface="Arial" panose="020B0604020202020204" pitchFamily="34" charset="0"/>
                <a:cs typeface="Arial" panose="020B0604020202020204" pitchFamily="34" charset="0"/>
              </a:rPr>
              <a:t>energy</a:t>
            </a:r>
            <a:r>
              <a:rPr kumimoji="0" lang="en-US" sz="1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demand</a:t>
            </a:r>
            <a:r>
              <a:rPr kumimoji="0" lang="en-US" sz="1400" b="1" i="0" u="none" strike="noStrike" kern="1200" cap="none" spc="0" normalizeH="0" baseline="30000" noProof="0">
                <a:ln>
                  <a:noFill/>
                </a:ln>
                <a:solidFill>
                  <a:srgbClr val="000000"/>
                </a:solidFill>
                <a:effectLst/>
                <a:uLnTx/>
                <a:uFillTx/>
                <a:latin typeface="Arial" panose="020B0604020202020204" pitchFamily="34" charset="0"/>
                <a:ea typeface="+mn-ea"/>
                <a:cs typeface="Arial" panose="020B0604020202020204" pitchFamily="34" charset="0"/>
              </a:rPr>
              <a:t>1</a:t>
            </a:r>
            <a:r>
              <a:rPr kumimoji="0" lang="en-US" sz="1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a:t>
            </a:r>
            <a:r>
              <a:rPr kumimoji="0" lang="en-US" sz="1400" b="1" i="0" u="none" strike="noStrike" kern="1200" cap="none" spc="0" normalizeH="0" baseline="0" noProof="0" err="1">
                <a:ln>
                  <a:noFill/>
                </a:ln>
                <a:solidFill>
                  <a:srgbClr val="000000"/>
                </a:solidFill>
                <a:effectLst/>
                <a:uLnTx/>
                <a:uFillTx/>
                <a:latin typeface="Arial" panose="020B0604020202020204" pitchFamily="34" charset="0"/>
                <a:ea typeface="+mn-ea"/>
                <a:cs typeface="Arial" panose="020B0604020202020204" pitchFamily="34" charset="0"/>
              </a:rPr>
              <a:t>TWh</a:t>
            </a:r>
            <a:r>
              <a:rPr kumimoji="0" lang="en-US" sz="1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a:t>
            </a: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631" name="TextBox 1630">
            <a:extLst>
              <a:ext uri="{FF2B5EF4-FFF2-40B4-BE49-F238E27FC236}">
                <a16:creationId xmlns:a16="http://schemas.microsoft.com/office/drawing/2014/main" id="{EDCA48FD-9B88-49F5-41D1-A37363963657}"/>
              </a:ext>
            </a:extLst>
          </p:cNvPr>
          <p:cNvSpPr txBox="1"/>
          <p:nvPr/>
        </p:nvSpPr>
        <p:spPr bwMode="gray">
          <a:xfrm>
            <a:off x="5258435" y="1554479"/>
            <a:ext cx="3846595" cy="288147"/>
          </a:xfrm>
          <a:prstGeom prst="rect">
            <a:avLst/>
          </a:prstGeom>
          <a:noFill/>
        </p:spPr>
        <p:txBody>
          <a:bodyPr wrap="square" lIns="36000" tIns="36000" rIns="36000" bIns="3600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Urban proximity and spatial concentration</a:t>
            </a:r>
            <a:r>
              <a:rPr kumimoji="0" lang="en-US" sz="1400" b="1" i="0" u="none" strike="noStrike" kern="1200" cap="none" spc="0" normalizeH="0" baseline="30000" noProof="0">
                <a:ln>
                  <a:noFill/>
                </a:ln>
                <a:solidFill>
                  <a:srgbClr val="000000"/>
                </a:solidFill>
                <a:effectLst/>
                <a:uLnTx/>
                <a:uFillTx/>
                <a:latin typeface="Arial" panose="020B0604020202020204" pitchFamily="34" charset="0"/>
                <a:ea typeface="+mn-ea"/>
                <a:cs typeface="Arial" panose="020B0604020202020204" pitchFamily="34" charset="0"/>
              </a:rPr>
              <a:t>2</a:t>
            </a: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95" name="Speech Bubble: Rectangle 4">
            <a:extLst>
              <a:ext uri="{FF2B5EF4-FFF2-40B4-BE49-F238E27FC236}">
                <a16:creationId xmlns:a16="http://schemas.microsoft.com/office/drawing/2014/main" id="{60F25385-CAFD-EE72-A897-4CFFB6235CE5}"/>
              </a:ext>
            </a:extLst>
          </p:cNvPr>
          <p:cNvSpPr/>
          <p:nvPr/>
        </p:nvSpPr>
        <p:spPr bwMode="gray">
          <a:xfrm>
            <a:off x="7592142" y="2734932"/>
            <a:ext cx="1483596" cy="542011"/>
          </a:xfrm>
          <a:prstGeom prst="wedgeRectCallout">
            <a:avLst>
              <a:gd name="adj1" fmla="val -67740"/>
              <a:gd name="adj2" fmla="val -4151"/>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chemeClr val="bg1"/>
                </a:solidFill>
                <a:effectLst/>
                <a:uLnTx/>
                <a:uFillTx/>
                <a:latin typeface="Arial"/>
                <a:ea typeface="+mn-ea"/>
                <a:cs typeface="+mn-cs"/>
              </a:rPr>
              <a:t>SMRs can power spatially concentrated data center clusters.</a:t>
            </a:r>
          </a:p>
        </p:txBody>
      </p:sp>
      <p:sp>
        <p:nvSpPr>
          <p:cNvPr id="3" name="Rectangle 2">
            <a:extLst>
              <a:ext uri="{FF2B5EF4-FFF2-40B4-BE49-F238E27FC236}">
                <a16:creationId xmlns:a16="http://schemas.microsoft.com/office/drawing/2014/main" id="{40DEEAC5-B3CB-4A2F-6D27-D78691DD0AC6}"/>
              </a:ext>
            </a:extLst>
          </p:cNvPr>
          <p:cNvSpPr/>
          <p:nvPr/>
        </p:nvSpPr>
        <p:spPr bwMode="gray">
          <a:xfrm>
            <a:off x="-1" y="0"/>
            <a:ext cx="2607867" cy="382208"/>
          </a:xfrm>
          <a:prstGeom prst="rect">
            <a:avLst/>
          </a:prstGeom>
          <a:solidFill>
            <a:schemeClr val="accent1">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a:ea typeface="+mn-ea"/>
                <a:cs typeface="+mn-cs"/>
              </a:rPr>
              <a:t>Deep dive: New build – SMRs</a:t>
            </a:r>
          </a:p>
        </p:txBody>
      </p:sp>
      <p:sp>
        <p:nvSpPr>
          <p:cNvPr id="57" name="btfpNotesBox368131">
            <a:hlinkClick r:id="rId44"/>
            <a:extLst>
              <a:ext uri="{FF2B5EF4-FFF2-40B4-BE49-F238E27FC236}">
                <a16:creationId xmlns:a16="http://schemas.microsoft.com/office/drawing/2014/main" id="{C2733DB5-CD27-957B-5C47-CC30E006C54D}"/>
              </a:ext>
            </a:extLst>
          </p:cNvPr>
          <p:cNvSpPr txBox="1"/>
          <p:nvPr>
            <p:custDataLst>
              <p:tags r:id="rId23"/>
            </p:custDataLst>
          </p:nvPr>
        </p:nvSpPr>
        <p:spPr bwMode="gray">
          <a:xfrm>
            <a:off x="330199" y="6328676"/>
            <a:ext cx="8774115" cy="492443"/>
          </a:xfrm>
          <a:prstGeom prst="rect">
            <a:avLst/>
          </a:prstGeom>
          <a:noFill/>
        </p:spPr>
        <p:txBody>
          <a:bodyPr vert="horz" wrap="square" lIns="0" tIns="0" rIns="0" bIns="0" rtlCol="0" anchor="b">
            <a:spAutoFit/>
          </a:bodyPr>
          <a:lstStyle/>
          <a:p>
            <a:pPr defTabSz="711200">
              <a:defRPr/>
            </a:pPr>
            <a:r>
              <a:rPr lang="en-US" sz="800" baseline="30000" dirty="0">
                <a:solidFill>
                  <a:srgbClr val="000000"/>
                </a:solidFill>
                <a:latin typeface="Arial"/>
              </a:rPr>
              <a:t>1</a:t>
            </a:r>
            <a:r>
              <a:rPr kumimoji="0" lang="en-US" sz="800" b="0" i="0" u="none" strike="noStrike" kern="1200" cap="none" spc="0" normalizeH="0" baseline="0" noProof="0" dirty="0">
                <a:ln>
                  <a:noFill/>
                </a:ln>
                <a:solidFill>
                  <a:srgbClr val="000000"/>
                </a:solidFill>
                <a:effectLst/>
                <a:uLnTx/>
                <a:uFillTx/>
                <a:latin typeface="Arial"/>
                <a:ea typeface="+mn-ea"/>
                <a:cs typeface="+mn-cs"/>
              </a:rPr>
              <a:t> IEA Scenarios are based on projected AI uptake, energy sector bottlenecks, and efficiency improvements</a:t>
            </a:r>
            <a:r>
              <a:rPr lang="en-US" sz="800" noProof="0" dirty="0">
                <a:solidFill>
                  <a:srgbClr val="000000"/>
                </a:solidFill>
                <a:latin typeface="Arial"/>
              </a:rPr>
              <a:t>.</a:t>
            </a:r>
            <a:r>
              <a:rPr lang="en-US" sz="800" baseline="30000" noProof="0" dirty="0">
                <a:solidFill>
                  <a:srgbClr val="000000"/>
                </a:solidFill>
                <a:latin typeface="Arial"/>
              </a:rPr>
              <a:t> </a:t>
            </a:r>
            <a:r>
              <a:rPr lang="en-US" sz="800" baseline="30000" dirty="0">
                <a:solidFill>
                  <a:srgbClr val="000000"/>
                </a:solidFill>
                <a:latin typeface="Arial"/>
              </a:rPr>
              <a:t>2 </a:t>
            </a:r>
            <a:r>
              <a:rPr lang="en-US" sz="800" dirty="0">
                <a:solidFill>
                  <a:srgbClr val="000000"/>
                </a:solidFill>
              </a:rPr>
              <a:t>Spatial concentration = electrical output/land area used. </a:t>
            </a: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IEA,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45"/>
              </a:rPr>
              <a:t>Energy and AI</a:t>
            </a:r>
            <a:r>
              <a:rPr kumimoji="0" lang="en-US" sz="800" b="0" i="0" u="none" strike="noStrike" kern="1200" cap="none" spc="0" normalizeH="0" baseline="0" noProof="0" dirty="0">
                <a:ln>
                  <a:noFill/>
                </a:ln>
                <a:solidFill>
                  <a:srgbClr val="000000"/>
                </a:solidFill>
                <a:effectLst/>
                <a:uLnTx/>
                <a:uFillTx/>
                <a:latin typeface="Arial"/>
                <a:ea typeface="+mn-ea"/>
                <a:cs typeface="+mn-cs"/>
              </a:rPr>
              <a:t> (2025); IEA,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46"/>
              </a:rPr>
              <a:t>Electricity</a:t>
            </a:r>
            <a:r>
              <a:rPr kumimoji="0" lang="en-US" sz="800" b="0" i="0" u="none" strike="noStrike" kern="1200" cap="none" spc="0" normalizeH="0" baseline="0" noProof="0" dirty="0">
                <a:ln>
                  <a:noFill/>
                </a:ln>
                <a:solidFill>
                  <a:srgbClr val="000000"/>
                </a:solidFill>
                <a:effectLst/>
                <a:uLnTx/>
                <a:uFillTx/>
                <a:latin typeface="Arial"/>
                <a:ea typeface="+mn-ea"/>
                <a:cs typeface="+mn-cs"/>
              </a:rPr>
              <a:t> (2025); </a:t>
            </a:r>
            <a:r>
              <a:rPr kumimoji="0" lang="en-US" sz="800" b="0" i="0" u="none" strike="noStrike" kern="1200" cap="none" spc="0" normalizeH="0" baseline="0" noProof="0" dirty="0" err="1">
                <a:ln>
                  <a:noFill/>
                </a:ln>
                <a:solidFill>
                  <a:srgbClr val="000000"/>
                </a:solidFill>
                <a:effectLst/>
                <a:uLnTx/>
                <a:uFillTx/>
                <a:latin typeface="Arial"/>
                <a:ea typeface="+mn-ea"/>
                <a:cs typeface="+mn-cs"/>
              </a:rPr>
              <a:t>Baranko</a:t>
            </a:r>
            <a:r>
              <a:rPr kumimoji="0" lang="en-US" sz="800" b="0" i="0" u="none" strike="noStrike" kern="1200" cap="none" spc="0" normalizeH="0" baseline="0" noProof="0" dirty="0">
                <a:ln>
                  <a:noFill/>
                </a:ln>
                <a:solidFill>
                  <a:srgbClr val="000000"/>
                </a:solidFill>
                <a:effectLst/>
                <a:uLnTx/>
                <a:uFillTx/>
                <a:latin typeface="Arial"/>
                <a:ea typeface="+mn-ea"/>
                <a:cs typeface="+mn-cs"/>
              </a:rPr>
              <a:t> et al.,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47"/>
              </a:rPr>
              <a:t>Fast, scalable, clean, and cheap enough</a:t>
            </a:r>
            <a:r>
              <a:rPr kumimoji="0" lang="en-US" sz="800" b="0" i="0" u="none" strike="noStrike" kern="1200" cap="none" spc="0" normalizeH="0" baseline="0" noProof="0" dirty="0">
                <a:ln>
                  <a:noFill/>
                </a:ln>
                <a:solidFill>
                  <a:srgbClr val="000000"/>
                </a:solidFill>
                <a:effectLst/>
                <a:uLnTx/>
                <a:uFillTx/>
                <a:latin typeface="Arial"/>
                <a:ea typeface="+mn-ea"/>
                <a:cs typeface="+mn-cs"/>
              </a:rPr>
              <a:t> (2024); Ember,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48"/>
              </a:rPr>
              <a:t>Global Electricity Review</a:t>
            </a:r>
            <a:r>
              <a:rPr kumimoji="0" lang="en-US" sz="800" b="0" i="0" u="none" strike="noStrike" kern="1200" cap="none" spc="0" normalizeH="0" baseline="0" noProof="0" dirty="0">
                <a:ln>
                  <a:noFill/>
                </a:ln>
                <a:solidFill>
                  <a:srgbClr val="000000"/>
                </a:solidFill>
                <a:effectLst/>
                <a:uLnTx/>
                <a:uFillTx/>
                <a:latin typeface="Arial"/>
                <a:ea typeface="+mn-ea"/>
                <a:cs typeface="+mn-cs"/>
              </a:rPr>
              <a:t> (2025); BNEF,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49"/>
              </a:rPr>
              <a:t>How AI Influences US Data Center Power Demand</a:t>
            </a:r>
            <a:r>
              <a:rPr kumimoji="0" lang="en-US" sz="800" b="0" i="0" u="none" strike="noStrike" kern="1200" cap="none" spc="0" normalizeH="0" baseline="0" noProof="0" dirty="0">
                <a:ln>
                  <a:noFill/>
                </a:ln>
                <a:solidFill>
                  <a:srgbClr val="000000"/>
                </a:solidFill>
                <a:effectLst/>
                <a:uLnTx/>
                <a:uFillTx/>
                <a:latin typeface="Arial"/>
                <a:ea typeface="+mn-ea"/>
                <a:cs typeface="+mn-cs"/>
              </a:rPr>
              <a:t> (2025); Gartner,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50"/>
              </a:rPr>
              <a:t>Power Shortages Will Restrict 40% of AI Data Centers by 2027</a:t>
            </a:r>
            <a:r>
              <a:rPr kumimoji="0" lang="en-US" sz="800" b="0" i="0" u="none" strike="noStrike" kern="1200" cap="none" spc="0" normalizeH="0" baseline="0" noProof="0" dirty="0">
                <a:ln>
                  <a:noFill/>
                </a:ln>
                <a:solidFill>
                  <a:srgbClr val="000000"/>
                </a:solidFill>
                <a:effectLst/>
                <a:uLnTx/>
                <a:uFillTx/>
                <a:latin typeface="Arial"/>
                <a:ea typeface="+mn-ea"/>
                <a:cs typeface="+mn-cs"/>
              </a:rPr>
              <a:t> (2024); Last Energy,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51"/>
              </a:rPr>
              <a:t>On-Site Nuclear Power</a:t>
            </a:r>
            <a:r>
              <a:rPr kumimoji="0" lang="en-US" sz="800" b="0" i="0" u="none" strike="noStrike" kern="1200" cap="none" spc="0" normalizeH="0" baseline="0" noProof="0" dirty="0">
                <a:ln>
                  <a:noFill/>
                </a:ln>
                <a:solidFill>
                  <a:srgbClr val="000000"/>
                </a:solidFill>
                <a:effectLst/>
                <a:uLnTx/>
                <a:uFillTx/>
                <a:latin typeface="Arial"/>
                <a:ea typeface="+mn-ea"/>
                <a:cs typeface="+mn-cs"/>
              </a:rPr>
              <a:t> (2023).</a:t>
            </a:r>
          </a:p>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Clara </a:t>
            </a:r>
            <a:r>
              <a:rPr kumimoji="0" lang="en-US" sz="800" b="0" i="0" u="none" strike="noStrike" kern="1200" cap="none" spc="0" normalizeH="0" baseline="0" noProof="0" dirty="0" err="1">
                <a:ln>
                  <a:noFill/>
                </a:ln>
                <a:solidFill>
                  <a:srgbClr val="000000"/>
                </a:solidFill>
                <a:effectLst/>
                <a:uLnTx/>
                <a:uFillTx/>
                <a:latin typeface="Arial"/>
                <a:ea typeface="+mn-ea"/>
                <a:cs typeface="+mn-cs"/>
              </a:rPr>
              <a:t>Zibell</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err="1">
                <a:ln>
                  <a:noFill/>
                </a:ln>
                <a:solidFill>
                  <a:srgbClr val="000000"/>
                </a:solidFill>
                <a:effectLst/>
                <a:uLnTx/>
                <a:uFillTx/>
                <a:latin typeface="Arial"/>
                <a:ea typeface="+mn-ea"/>
                <a:cs typeface="+mn-cs"/>
              </a:rPr>
              <a:t>Khande-Jaé</a:t>
            </a:r>
            <a:r>
              <a:rPr kumimoji="0" lang="en-US" sz="800" b="0" i="0" u="none" strike="noStrike" kern="1200" cap="none" spc="0" normalizeH="0" baseline="0" noProof="0" dirty="0">
                <a:ln>
                  <a:noFill/>
                </a:ln>
                <a:solidFill>
                  <a:srgbClr val="000000"/>
                </a:solidFill>
                <a:effectLst/>
                <a:uLnTx/>
                <a:uFillTx/>
                <a:latin typeface="Arial"/>
                <a:ea typeface="+mn-ea"/>
                <a:cs typeface="+mn-cs"/>
              </a:rPr>
              <a:t> Fisher, Isabel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Hoyos</a:t>
            </a:r>
            <a:r>
              <a:rPr kumimoji="0" lang="en-US" sz="800" b="0" i="0" u="none" strike="noStrike" kern="1200" cap="none" spc="0" normalizeH="0" baseline="0" noProof="0" dirty="0">
                <a:ln>
                  <a:noFill/>
                </a:ln>
                <a:solidFill>
                  <a:srgbClr val="000000"/>
                </a:solidFill>
                <a:effectLst/>
                <a:uLnTx/>
                <a:uFillTx/>
                <a:latin typeface="Arial"/>
                <a:ea typeface="+mn-ea"/>
                <a:cs typeface="+mn-cs"/>
              </a:rPr>
              <a:t>, 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52"/>
              </a:rPr>
              <a:t>Gernot Wagner</a:t>
            </a:r>
            <a:r>
              <a:rPr kumimoji="0" lang="en-US" sz="800" b="0" i="0" u="none" strike="noStrike" kern="1200" cap="none" spc="0" normalizeH="0" baseline="0" noProof="0" dirty="0">
                <a:ln>
                  <a:noFill/>
                </a:ln>
                <a:solidFill>
                  <a:srgbClr val="000000"/>
                </a:solidFill>
                <a:effectLst/>
                <a:uLnTx/>
                <a:uFillTx/>
                <a:latin typeface="Arial"/>
                <a:ea typeface="+mn-ea"/>
                <a:cs typeface="+mn-cs"/>
              </a:rPr>
              <a:t>. Share with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53"/>
              </a:rPr>
              <a:t>attribution</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u="none" strike="noStrike" kern="1200" cap="none" spc="0" normalizeH="0" baseline="0" noProof="0" dirty="0">
                <a:ln>
                  <a:noFill/>
                </a:ln>
                <a:solidFill>
                  <a:srgbClr val="000000"/>
                </a:solidFill>
                <a:effectLst/>
                <a:uLnTx/>
                <a:uFillTx/>
                <a:latin typeface="Arial"/>
                <a:ea typeface="+mn-ea"/>
                <a:cs typeface="+mn-cs"/>
              </a:rPr>
              <a:t>et al.,</a:t>
            </a:r>
            <a:r>
              <a:rPr kumimoji="0" lang="en-US" sz="800" b="0" i="0" u="none" strike="noStrike" kern="1200" cap="none" spc="0" normalizeH="0" baseline="0" noProof="0" dirty="0">
                <a:ln>
                  <a:noFill/>
                </a:ln>
                <a:solidFill>
                  <a:srgbClr val="000000"/>
                </a:solidFill>
                <a:effectLst/>
                <a:uLnTx/>
                <a:uFillTx/>
                <a:latin typeface="Arial"/>
                <a:ea typeface="+mn-ea"/>
                <a:cs typeface="+mn-cs"/>
              </a:rPr>
              <a:t> "Reenergizing Nuclear" (</a:t>
            </a:r>
            <a:r>
              <a:rPr lang="en-US" sz="800" dirty="0">
                <a:solidFill>
                  <a:srgbClr val="000000"/>
                </a:solidFill>
                <a:latin typeface="Arial"/>
              </a:rPr>
              <a:t>23 September 2025</a:t>
            </a:r>
            <a:r>
              <a:rPr kumimoji="0" lang="en-US" sz="800" b="0" i="0" u="none" strike="noStrike" kern="1200" cap="none" spc="0" normalizeH="0" baseline="0" noProof="0" dirty="0">
                <a:ln>
                  <a:noFill/>
                </a:ln>
                <a:solidFill>
                  <a:srgbClr val="000000"/>
                </a:solidFill>
                <a:effectLst/>
                <a:uLnTx/>
                <a:uFillTx/>
                <a:latin typeface="Arial"/>
                <a:ea typeface="+mn-ea"/>
                <a:cs typeface="+mn-cs"/>
              </a:rPr>
              <a:t>).</a:t>
            </a:r>
          </a:p>
        </p:txBody>
      </p:sp>
      <p:sp>
        <p:nvSpPr>
          <p:cNvPr id="164" name="Rectangle 163"/>
          <p:cNvSpPr/>
          <p:nvPr>
            <p:custDataLst>
              <p:tags r:id="rId24"/>
            </p:custDataLst>
          </p:nvPr>
        </p:nvSpPr>
        <p:spPr bwMode="auto">
          <a:xfrm>
            <a:off x="850900" y="1843089"/>
            <a:ext cx="3492500" cy="536575"/>
          </a:xfrm>
          <a:prstGeom prst="rect">
            <a:avLst/>
          </a:prstGeom>
          <a:noFill/>
          <a:ln w="9525" cap="flat" cmpd="sng" algn="ctr">
            <a:solidFill>
              <a:schemeClr val="tx1"/>
            </a:solidFill>
            <a:prstDash val="solid"/>
            <a:miter lim="800000"/>
            <a:headEnd type="none" w="med" len="med"/>
            <a:tailEnd type="none" w="med" len="me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cxnSp>
        <p:nvCxnSpPr>
          <p:cNvPr id="1870" name="Straight Connector 1869"/>
          <p:cNvCxnSpPr/>
          <p:nvPr>
            <p:custDataLst>
              <p:tags r:id="rId25"/>
            </p:custDataLst>
          </p:nvPr>
        </p:nvCxnSpPr>
        <p:spPr bwMode="gray">
          <a:xfrm>
            <a:off x="920750" y="1987550"/>
            <a:ext cx="195263" cy="0"/>
          </a:xfrm>
          <a:prstGeom prst="line">
            <a:avLst/>
          </a:prstGeom>
          <a:ln w="19050" cap="rnd" cmpd="sng" algn="ctr">
            <a:solidFill>
              <a:schemeClr val="accent6"/>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292" name="Straight Connector 291"/>
          <p:cNvCxnSpPr/>
          <p:nvPr>
            <p:custDataLst>
              <p:tags r:id="rId26"/>
            </p:custDataLst>
          </p:nvPr>
        </p:nvCxnSpPr>
        <p:spPr bwMode="gray">
          <a:xfrm>
            <a:off x="920750" y="2220913"/>
            <a:ext cx="195263" cy="0"/>
          </a:xfrm>
          <a:prstGeom prst="line">
            <a:avLst/>
          </a:prstGeom>
          <a:ln w="19050" cap="rnd" cmpd="sng" algn="ctr">
            <a:solidFill>
              <a:schemeClr val="accent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872" name="Straight Connector 1871"/>
          <p:cNvCxnSpPr/>
          <p:nvPr>
            <p:custDataLst>
              <p:tags r:id="rId27"/>
            </p:custDataLst>
          </p:nvPr>
        </p:nvCxnSpPr>
        <p:spPr bwMode="gray">
          <a:xfrm>
            <a:off x="1897063" y="1987550"/>
            <a:ext cx="195263" cy="0"/>
          </a:xfrm>
          <a:prstGeom prst="line">
            <a:avLst/>
          </a:prstGeom>
          <a:ln w="19050" cap="rnd" cmpd="sng" algn="ctr">
            <a:solidFill>
              <a:schemeClr val="accent3"/>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873" name="Straight Connector 1872"/>
          <p:cNvCxnSpPr/>
          <p:nvPr>
            <p:custDataLst>
              <p:tags r:id="rId28"/>
            </p:custDataLst>
          </p:nvPr>
        </p:nvCxnSpPr>
        <p:spPr bwMode="gray">
          <a:xfrm>
            <a:off x="1908175" y="2220913"/>
            <a:ext cx="171450" cy="0"/>
          </a:xfrm>
          <a:prstGeom prst="line">
            <a:avLst/>
          </a:prstGeom>
          <a:ln w="9525" cap="rnd" cmpd="sng" algn="ctr">
            <a:solidFill>
              <a:schemeClr val="accent5"/>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1506" name="Text Placeholder 10">
            <a:extLst>
              <a:ext uri="{FF2B5EF4-FFF2-40B4-BE49-F238E27FC236}">
                <a16:creationId xmlns:a16="http://schemas.microsoft.com/office/drawing/2014/main" id="{486518A3-4726-D250-8622-DCC3FD2BA8DA}"/>
              </a:ext>
            </a:extLst>
          </p:cNvPr>
          <p:cNvSpPr txBox="1">
            <a:spLocks/>
          </p:cNvSpPr>
          <p:nvPr>
            <p:custDataLst>
              <p:tags r:id="rId29"/>
            </p:custDataLst>
          </p:nvPr>
        </p:nvSpPr>
        <p:spPr bwMode="auto">
          <a:xfrm>
            <a:off x="1176339" y="1903413"/>
            <a:ext cx="6000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defRPr/>
            </a:pPr>
            <a:r>
              <a:rPr lang="en-US" altLang="en-US" sz="1200">
                <a:solidFill>
                  <a:srgbClr val="000000"/>
                </a:solidFill>
              </a:rPr>
              <a:t>IEA liftoff</a:t>
            </a:r>
            <a:endParaRPr kumimoji="0" lang="en-US" sz="1200" b="0" i="0" strike="noStrike" kern="1200" cap="none" spc="0" normalizeH="0" baseline="0" noProof="0">
              <a:ln>
                <a:noFill/>
              </a:ln>
              <a:solidFill>
                <a:srgbClr val="000000"/>
              </a:solidFill>
              <a:effectLst/>
              <a:uLnTx/>
              <a:uFillTx/>
            </a:endParaRPr>
          </a:p>
        </p:txBody>
      </p:sp>
      <p:sp>
        <p:nvSpPr>
          <p:cNvPr id="597" name="Text Placeholder 10">
            <a:extLst>
              <a:ext uri="{FF2B5EF4-FFF2-40B4-BE49-F238E27FC236}">
                <a16:creationId xmlns:a16="http://schemas.microsoft.com/office/drawing/2014/main" id="{486518A3-4726-D250-8622-DCC3FD2BA8DA}"/>
              </a:ext>
            </a:extLst>
          </p:cNvPr>
          <p:cNvSpPr txBox="1">
            <a:spLocks/>
          </p:cNvSpPr>
          <p:nvPr>
            <p:custDataLst>
              <p:tags r:id="rId30"/>
            </p:custDataLst>
          </p:nvPr>
        </p:nvSpPr>
        <p:spPr bwMode="auto">
          <a:xfrm>
            <a:off x="1176338" y="2136775"/>
            <a:ext cx="60960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defRPr/>
            </a:pPr>
            <a:r>
              <a:rPr lang="en-US" altLang="en-US" sz="1200">
                <a:solidFill>
                  <a:srgbClr val="000000"/>
                </a:solidFill>
              </a:rPr>
              <a:t>IEA base</a:t>
            </a:r>
            <a:endParaRPr kumimoji="0" lang="en-US" sz="1200" b="0" i="0" strike="noStrike" kern="1200" cap="none" spc="0" normalizeH="0" baseline="0" noProof="0">
              <a:ln>
                <a:noFill/>
              </a:ln>
              <a:solidFill>
                <a:srgbClr val="000000"/>
              </a:solidFill>
              <a:effectLst/>
              <a:uLnTx/>
              <a:uFillTx/>
            </a:endParaRPr>
          </a:p>
        </p:txBody>
      </p:sp>
      <p:sp>
        <p:nvSpPr>
          <p:cNvPr id="1508" name="Text Placeholder 10">
            <a:extLst>
              <a:ext uri="{FF2B5EF4-FFF2-40B4-BE49-F238E27FC236}">
                <a16:creationId xmlns:a16="http://schemas.microsoft.com/office/drawing/2014/main" id="{9CBC3028-E477-3F25-0268-298D7CEA5AA2}"/>
              </a:ext>
            </a:extLst>
          </p:cNvPr>
          <p:cNvSpPr txBox="1">
            <a:spLocks/>
          </p:cNvSpPr>
          <p:nvPr>
            <p:custDataLst>
              <p:tags r:id="rId31"/>
            </p:custDataLst>
          </p:nvPr>
        </p:nvSpPr>
        <p:spPr bwMode="auto">
          <a:xfrm>
            <a:off x="2152650" y="1903413"/>
            <a:ext cx="10048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defRPr/>
            </a:pPr>
            <a:r>
              <a:rPr lang="en-US" altLang="en-US" sz="1200">
                <a:solidFill>
                  <a:srgbClr val="000000"/>
                </a:solidFill>
              </a:rPr>
              <a:t>IEA headwinds</a:t>
            </a:r>
            <a:endParaRPr kumimoji="0" lang="en-US" sz="1200" b="0" i="0" u="none" strike="noStrike" kern="1200" cap="none" spc="0" normalizeH="0" baseline="0" noProof="0">
              <a:ln>
                <a:noFill/>
              </a:ln>
              <a:solidFill>
                <a:srgbClr val="000000"/>
              </a:solidFill>
              <a:effectLst/>
              <a:uLnTx/>
              <a:uFillTx/>
            </a:endParaRPr>
          </a:p>
        </p:txBody>
      </p:sp>
      <p:sp>
        <p:nvSpPr>
          <p:cNvPr id="1804" name="Text Placeholder 10">
            <a:extLst>
              <a:ext uri="{FF2B5EF4-FFF2-40B4-BE49-F238E27FC236}">
                <a16:creationId xmlns:a16="http://schemas.microsoft.com/office/drawing/2014/main" id="{1BF6607B-A369-5893-EDC1-79E0F3610F13}"/>
              </a:ext>
            </a:extLst>
          </p:cNvPr>
          <p:cNvSpPr txBox="1">
            <a:spLocks/>
          </p:cNvSpPr>
          <p:nvPr>
            <p:custDataLst>
              <p:tags r:id="rId32"/>
            </p:custDataLst>
          </p:nvPr>
        </p:nvSpPr>
        <p:spPr bwMode="auto">
          <a:xfrm>
            <a:off x="2152650" y="2136775"/>
            <a:ext cx="21304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defRPr/>
            </a:pPr>
            <a:r>
              <a:rPr lang="en-US" altLang="en-US" sz="1200"/>
              <a:t>Bloomberg ETS – U.S. demand</a:t>
            </a:r>
            <a:endParaRPr kumimoji="0" lang="en-US" sz="1200" b="0" i="0" u="none" strike="noStrike" kern="1200" cap="none" spc="0" normalizeH="0" baseline="0" noProof="0">
              <a:ln>
                <a:noFill/>
              </a:ln>
              <a:effectLst/>
              <a:uLnTx/>
              <a:uFillTx/>
            </a:endParaRPr>
          </a:p>
        </p:txBody>
      </p:sp>
      <p:sp>
        <p:nvSpPr>
          <p:cNvPr id="71" name="Rectangle 70"/>
          <p:cNvSpPr/>
          <p:nvPr>
            <p:custDataLst>
              <p:tags r:id="rId33"/>
            </p:custDataLst>
          </p:nvPr>
        </p:nvSpPr>
        <p:spPr bwMode="auto">
          <a:xfrm>
            <a:off x="7770813" y="1843088"/>
            <a:ext cx="1600200" cy="536575"/>
          </a:xfrm>
          <a:prstGeom prst="rect">
            <a:avLst/>
          </a:prstGeom>
          <a:noFill/>
          <a:ln w="9525" cap="flat" cmpd="sng" algn="ctr">
            <a:solidFill>
              <a:schemeClr val="tx1"/>
            </a:solidFill>
            <a:prstDash val="solid"/>
            <a:miter lim="800000"/>
            <a:headEnd type="none" w="med" len="med"/>
            <a:tailEnd type="none" w="med" len="me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891" name="Isosceles Triangle 1890"/>
          <p:cNvSpPr/>
          <p:nvPr>
            <p:custDataLst>
              <p:tags r:id="rId34"/>
            </p:custDataLst>
          </p:nvPr>
        </p:nvSpPr>
        <p:spPr bwMode="auto">
          <a:xfrm>
            <a:off x="7893050" y="1943100"/>
            <a:ext cx="88900" cy="88900"/>
          </a:xfrm>
          <a:prstGeom prst="triangle">
            <a:avLst/>
          </a:prstGeom>
          <a:solidFill>
            <a:schemeClr val="accent4"/>
          </a:solidFill>
          <a:ln w="9525" cap="flat" cmpd="sng" algn="ctr">
            <a:solidFill>
              <a:schemeClr val="accent4"/>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897" name="Oval 1896"/>
          <p:cNvSpPr/>
          <p:nvPr>
            <p:custDataLst>
              <p:tags r:id="rId35"/>
            </p:custDataLst>
          </p:nvPr>
        </p:nvSpPr>
        <p:spPr bwMode="auto">
          <a:xfrm>
            <a:off x="7893050" y="2176463"/>
            <a:ext cx="88900" cy="88900"/>
          </a:xfrm>
          <a:prstGeom prst="ellipse">
            <a:avLst/>
          </a:prstGeom>
          <a:solidFill>
            <a:schemeClr val="accent6"/>
          </a:solidFill>
          <a:ln w="9525" cap="flat" cmpd="sng" algn="ctr">
            <a:solidFill>
              <a:schemeClr val="accent6"/>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00" name="Text Placeholder 10">
            <a:extLst>
              <a:ext uri="{FF2B5EF4-FFF2-40B4-BE49-F238E27FC236}">
                <a16:creationId xmlns:a16="http://schemas.microsoft.com/office/drawing/2014/main" id="{115DFB91-512B-3844-A114-92FBEDCA92F2}"/>
              </a:ext>
            </a:extLst>
          </p:cNvPr>
          <p:cNvSpPr>
            <a:spLocks noGrp="1"/>
          </p:cNvSpPr>
          <p:nvPr>
            <p:custDataLst>
              <p:tags r:id="rId36"/>
            </p:custDataLst>
          </p:nvPr>
        </p:nvSpPr>
        <p:spPr bwMode="auto">
          <a:xfrm>
            <a:off x="8096251" y="1903413"/>
            <a:ext cx="1116013" cy="182563"/>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r>
              <a:rPr lang="en-US" altLang="en-US" sz="1200"/>
              <a:t>Data center type</a:t>
            </a:r>
            <a:endParaRPr lang="en-US" sz="1200"/>
          </a:p>
        </p:txBody>
      </p:sp>
      <p:sp>
        <p:nvSpPr>
          <p:cNvPr id="211" name="Text Placeholder 10">
            <a:extLst>
              <a:ext uri="{FF2B5EF4-FFF2-40B4-BE49-F238E27FC236}">
                <a16:creationId xmlns:a16="http://schemas.microsoft.com/office/drawing/2014/main" id="{115DFB91-512B-3844-A114-92FBEDCA92F2}"/>
              </a:ext>
            </a:extLst>
          </p:cNvPr>
          <p:cNvSpPr>
            <a:spLocks noGrp="1"/>
          </p:cNvSpPr>
          <p:nvPr>
            <p:custDataLst>
              <p:tags r:id="rId37"/>
            </p:custDataLst>
          </p:nvPr>
        </p:nvSpPr>
        <p:spPr bwMode="auto">
          <a:xfrm>
            <a:off x="8096250" y="2136775"/>
            <a:ext cx="979488" cy="182563"/>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48F1E6CE-F53F-4003-903B-C04652CE437F}" type="datetime'''E''''''''ne''r''''''g''''''''''''y'''''' ''s''ourc''''e'''">
              <a:rPr lang="en-US" altLang="en-US" sz="1200" smtClean="0"/>
              <a:pPr marL="0" lvl="0" indent="0">
                <a:spcBef>
                  <a:spcPct val="0"/>
                </a:spcBef>
                <a:spcAft>
                  <a:spcPct val="0"/>
                </a:spcAft>
                <a:buNone/>
              </a:pPr>
              <a:t>Energy source</a:t>
            </a:fld>
            <a:endParaRPr lang="en-US" sz="1200"/>
          </a:p>
        </p:txBody>
      </p:sp>
      <p:cxnSp>
        <p:nvCxnSpPr>
          <p:cNvPr id="514" name="btfpColumnHeaderBoxLine223027">
            <a:extLst>
              <a:ext uri="{FF2B5EF4-FFF2-40B4-BE49-F238E27FC236}">
                <a16:creationId xmlns:a16="http://schemas.microsoft.com/office/drawing/2014/main" id="{7E92EB11-0102-C14B-895C-902AE702A780}"/>
              </a:ext>
            </a:extLst>
          </p:cNvPr>
          <p:cNvCxnSpPr/>
          <p:nvPr/>
        </p:nvCxnSpPr>
        <p:spPr bwMode="gray">
          <a:xfrm>
            <a:off x="5222876" y="1842626"/>
            <a:ext cx="4297680"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543" name="TextBox 542">
            <a:extLst>
              <a:ext uri="{FF2B5EF4-FFF2-40B4-BE49-F238E27FC236}">
                <a16:creationId xmlns:a16="http://schemas.microsoft.com/office/drawing/2014/main" id="{EDCA48FD-9B88-49F5-41D1-A37363963657}"/>
              </a:ext>
            </a:extLst>
          </p:cNvPr>
          <p:cNvSpPr txBox="1"/>
          <p:nvPr/>
        </p:nvSpPr>
        <p:spPr bwMode="gray">
          <a:xfrm>
            <a:off x="5258435" y="4544216"/>
            <a:ext cx="3846595" cy="288147"/>
          </a:xfrm>
          <a:prstGeom prst="rect">
            <a:avLst/>
          </a:prstGeom>
          <a:noFill/>
        </p:spPr>
        <p:txBody>
          <a:bodyPr wrap="square" lIns="36000" tIns="36000" rIns="36000" bIns="3600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Data center types</a:t>
            </a: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cxnSp>
        <p:nvCxnSpPr>
          <p:cNvPr id="544" name="btfpColumnHeaderBoxLine223027">
            <a:extLst>
              <a:ext uri="{FF2B5EF4-FFF2-40B4-BE49-F238E27FC236}">
                <a16:creationId xmlns:a16="http://schemas.microsoft.com/office/drawing/2014/main" id="{7E92EB11-0102-C14B-895C-902AE702A780}"/>
              </a:ext>
            </a:extLst>
          </p:cNvPr>
          <p:cNvCxnSpPr/>
          <p:nvPr/>
        </p:nvCxnSpPr>
        <p:spPr bwMode="gray">
          <a:xfrm>
            <a:off x="5222876" y="4832363"/>
            <a:ext cx="4297680"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106328471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4" cstate="screen">
            <a:lum/>
            <a:extLst>
              <a:ext uri="{28A0092B-C50C-407E-A947-70E740481C1C}">
                <a14:useLocalDpi xmlns:a14="http://schemas.microsoft.com/office/drawing/2010/main"/>
              </a:ext>
            </a:extLst>
          </a:blip>
          <a:srcRect/>
          <a:stretch>
            <a:fillRect/>
          </a:stretch>
        </a:blipFill>
        <a:effectLst/>
      </p:bgPr>
    </p:bg>
    <p:spTree>
      <p:nvGrpSpPr>
        <p:cNvPr id="1" name="">
          <a:extLst>
            <a:ext uri="{FF2B5EF4-FFF2-40B4-BE49-F238E27FC236}">
              <a16:creationId xmlns:a16="http://schemas.microsoft.com/office/drawing/2014/main" id="{08B5256B-BD9C-7A33-3A41-22EB35B6F2C7}"/>
            </a:ext>
          </a:extLst>
        </p:cNvPr>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556251B3-3245-F8BB-78FC-DD6F62D4C072}"/>
              </a:ext>
            </a:extLst>
          </p:cNvPr>
          <p:cNvGraphicFramePr>
            <a:graphicFrameLocks noChangeAspect="1"/>
          </p:cNvGraphicFramePr>
          <p:nvPr>
            <p:custDataLst>
              <p:tags r:id="rId2"/>
            </p:custDataLst>
            <p:extLst>
              <p:ext uri="{D42A27DB-BD31-4B8C-83A1-F6EECF244321}">
                <p14:modId xmlns:p14="http://schemas.microsoft.com/office/powerpoint/2010/main" val="73151891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503" imgH="503" progId="TCLayout.ActiveDocument.1">
                  <p:embed/>
                </p:oleObj>
              </mc:Choice>
              <mc:Fallback>
                <p:oleObj name="think-cell Slide" r:id="rId5" imgW="503" imgH="503" progId="TCLayout.ActiveDocument.1">
                  <p:embed/>
                  <p:pic>
                    <p:nvPicPr>
                      <p:cNvPr id="6" name="think-cell data - do not delete" hidden="1">
                        <a:extLst>
                          <a:ext uri="{FF2B5EF4-FFF2-40B4-BE49-F238E27FC236}">
                            <a16:creationId xmlns:a16="http://schemas.microsoft.com/office/drawing/2014/main" id="{556251B3-3245-F8BB-78FC-DD6F62D4C072}"/>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9D426D07-C123-9B00-5EAE-A36231CD0EC0}"/>
              </a:ext>
            </a:extLst>
          </p:cNvPr>
          <p:cNvSpPr>
            <a:spLocks noGrp="1"/>
          </p:cNvSpPr>
          <p:nvPr>
            <p:ph type="title"/>
          </p:nvPr>
        </p:nvSpPr>
        <p:spPr>
          <a:xfrm>
            <a:off x="472440" y="4017571"/>
            <a:ext cx="10515600" cy="2436792"/>
          </a:xfrm>
        </p:spPr>
        <p:txBody>
          <a:bodyPr vert="horz">
            <a:normAutofit/>
          </a:bodyPr>
          <a:lstStyle/>
          <a:p>
            <a:r>
              <a:rPr lang="en-US">
                <a:effectLst>
                  <a:outerShdw blurRad="50800" dist="38100" dir="8100000" algn="tr" rotWithShape="0">
                    <a:prstClr val="black">
                      <a:alpha val="40000"/>
                    </a:prstClr>
                  </a:outerShdw>
                </a:effectLst>
              </a:rPr>
              <a:t>Technological Developments</a:t>
            </a:r>
          </a:p>
        </p:txBody>
      </p:sp>
    </p:spTree>
    <p:custDataLst>
      <p:tags r:id="rId1"/>
    </p:custDataLst>
    <p:extLst>
      <p:ext uri="{BB962C8B-B14F-4D97-AF65-F5344CB8AC3E}">
        <p14:creationId xmlns:p14="http://schemas.microsoft.com/office/powerpoint/2010/main" val="131296758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D72E0FC-1BAB-686F-A3FC-814C7E51FC05}"/>
            </a:ext>
          </a:extLst>
        </p:cNvPr>
        <p:cNvGrpSpPr/>
        <p:nvPr/>
      </p:nvGrpSpPr>
      <p:grpSpPr>
        <a:xfrm>
          <a:off x="0" y="0"/>
          <a:ext cx="0" cy="0"/>
          <a:chOff x="0" y="0"/>
          <a:chExt cx="0" cy="0"/>
        </a:xfrm>
      </p:grpSpPr>
      <p:graphicFrame>
        <p:nvGraphicFramePr>
          <p:cNvPr id="2" name="think-cell data - do not delete" hidden="1">
            <a:extLst>
              <a:ext uri="{FF2B5EF4-FFF2-40B4-BE49-F238E27FC236}">
                <a16:creationId xmlns:a16="http://schemas.microsoft.com/office/drawing/2014/main" id="{3911C6AB-4BBB-DD70-0FE0-FC51B3A80E67}"/>
              </a:ext>
            </a:extLst>
          </p:cNvPr>
          <p:cNvGraphicFramePr>
            <a:graphicFrameLocks noChangeAspect="1"/>
          </p:cNvGraphicFramePr>
          <p:nvPr>
            <p:custDataLst>
              <p:tags r:id="rId2"/>
            </p:custDataLst>
            <p:extLst>
              <p:ext uri="{D42A27DB-BD31-4B8C-83A1-F6EECF244321}">
                <p14:modId xmlns:p14="http://schemas.microsoft.com/office/powerpoint/2010/main" val="343075489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592" imgH="591" progId="TCLayout.ActiveDocument.1">
                  <p:embed/>
                </p:oleObj>
              </mc:Choice>
              <mc:Fallback>
                <p:oleObj name="think-cell Slide" r:id="rId10" imgW="592" imgH="591" progId="TCLayout.ActiveDocument.1">
                  <p:embed/>
                  <p:pic>
                    <p:nvPicPr>
                      <p:cNvPr id="2" name="think-cell data - do not delete" hidden="1">
                        <a:extLst>
                          <a:ext uri="{FF2B5EF4-FFF2-40B4-BE49-F238E27FC236}">
                            <a16:creationId xmlns:a16="http://schemas.microsoft.com/office/drawing/2014/main" id="{3911C6AB-4BBB-DD70-0FE0-FC51B3A80E67}"/>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pic>
        <p:nvPicPr>
          <p:cNvPr id="15" name="Picture 14"/>
          <p:cNvPicPr>
            <a:picLocks noChangeAspect="1"/>
          </p:cNvPicPr>
          <p:nvPr/>
        </p:nvPicPr>
        <p:blipFill rotWithShape="1">
          <a:blip r:embed="rId12" cstate="screen">
            <a:extLst>
              <a:ext uri="{28A0092B-C50C-407E-A947-70E740481C1C}">
                <a14:useLocalDpi xmlns:a14="http://schemas.microsoft.com/office/drawing/2010/main"/>
              </a:ext>
            </a:extLst>
          </a:blip>
          <a:srcRect/>
          <a:stretch/>
        </p:blipFill>
        <p:spPr>
          <a:xfrm>
            <a:off x="520995" y="808075"/>
            <a:ext cx="3498112" cy="5178056"/>
          </a:xfrm>
          <a:prstGeom prst="rect">
            <a:avLst/>
          </a:prstGeom>
        </p:spPr>
      </p:pic>
      <p:sp>
        <p:nvSpPr>
          <p:cNvPr id="13" name="Title 2">
            <a:extLst>
              <a:ext uri="{FF2B5EF4-FFF2-40B4-BE49-F238E27FC236}">
                <a16:creationId xmlns:a16="http://schemas.microsoft.com/office/drawing/2014/main" id="{360AB3BC-5A13-1AF0-BA4D-D333B3A78B56}"/>
              </a:ext>
            </a:extLst>
          </p:cNvPr>
          <p:cNvSpPr txBox="1">
            <a:spLocks/>
          </p:cNvSpPr>
          <p:nvPr/>
        </p:nvSpPr>
        <p:spPr>
          <a:xfrm>
            <a:off x="672895" y="4696510"/>
            <a:ext cx="3165987" cy="1154162"/>
          </a:xfrm>
          <a:prstGeom prst="rect">
            <a:avLst/>
          </a:prstGeom>
          <a:solidFill>
            <a:srgbClr val="9D9D9D">
              <a:alpha val="67059"/>
            </a:srgbClr>
          </a:solidFill>
        </p:spPr>
        <p:txBody>
          <a:bodyPr vert="horz" lIns="91440" tIns="0" rIns="91440" bIns="45720" rtlCol="0" anchor="b" anchorCtr="0">
            <a:spAutoFit/>
          </a:bodyPr>
          <a:lstStyle>
            <a:defPPr>
              <a:defRPr lang="en-US"/>
            </a:defPPr>
            <a:lvl1pPr marL="0" marR="0" lvl="0" indent="0" fontAlgn="auto">
              <a:lnSpc>
                <a:spcPct val="100000"/>
              </a:lnSpc>
              <a:spcBef>
                <a:spcPct val="0"/>
              </a:spcBef>
              <a:spcAft>
                <a:spcPts val="0"/>
              </a:spcAft>
              <a:buClrTx/>
              <a:buSzTx/>
              <a:buFontTx/>
              <a:buNone/>
              <a:tabLst/>
              <a:defRPr kumimoji="0" sz="2400" b="1" i="0" u="none" strike="noStrike" cap="none" spc="0" normalizeH="0" baseline="0">
                <a:ln>
                  <a:noFill/>
                </a:ln>
                <a:solidFill>
                  <a:srgbClr val="FFFFFF"/>
                </a:solidFill>
                <a:effectLst/>
                <a:uLnTx/>
                <a:uFillTx/>
                <a:latin typeface="Arial"/>
                <a:ea typeface="+mj-ea"/>
                <a:cs typeface="+mj-cs"/>
              </a:defRPr>
            </a:lvl1pPr>
          </a:lstStyle>
          <a:p>
            <a:r>
              <a:rPr lang="en-US"/>
              <a:t>Key messages</a:t>
            </a:r>
            <a:br>
              <a:rPr lang="en-US"/>
            </a:br>
            <a:r>
              <a:rPr lang="en-US" b="0"/>
              <a:t>Technological Developments</a:t>
            </a:r>
          </a:p>
        </p:txBody>
      </p:sp>
      <p:sp>
        <p:nvSpPr>
          <p:cNvPr id="24" name="btfpNotesBox368131">
            <a:hlinkClick r:id="rId13"/>
            <a:extLst>
              <a:ext uri="{FF2B5EF4-FFF2-40B4-BE49-F238E27FC236}">
                <a16:creationId xmlns:a16="http://schemas.microsoft.com/office/drawing/2014/main" id="{30B64B73-5203-3A7A-0432-21AF37C8631A}"/>
              </a:ext>
            </a:extLst>
          </p:cNvPr>
          <p:cNvSpPr txBox="1"/>
          <p:nvPr>
            <p:custDataLst>
              <p:tags r:id="rId3"/>
            </p:custDataLst>
          </p:nvPr>
        </p:nvSpPr>
        <p:spPr bwMode="gray">
          <a:xfrm>
            <a:off x="410335" y="6594185"/>
            <a:ext cx="9411804" cy="123111"/>
          </a:xfrm>
          <a:prstGeom prst="rect">
            <a:avLst/>
          </a:prstGeom>
          <a:noFill/>
        </p:spPr>
        <p:txBody>
          <a:bodyPr vert="horz" wrap="square" lIns="0" tIns="0" rIns="0" bIns="0" rtlCol="0" anchor="b">
            <a:spAutoFit/>
          </a:bodyPr>
          <a:lstStyle/>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a:t>
            </a:r>
            <a:r>
              <a:rPr kumimoji="0" lang="en-US" sz="800" b="0" i="0" u="none" strike="noStrike" kern="1200" cap="none" spc="0" normalizeH="0" baseline="0" noProof="0" dirty="0" err="1">
                <a:ln>
                  <a:noFill/>
                </a:ln>
                <a:solidFill>
                  <a:srgbClr val="000000"/>
                </a:solidFill>
                <a:effectLst/>
                <a:uLnTx/>
                <a:uFillTx/>
                <a:latin typeface="Arial"/>
                <a:ea typeface="+mn-ea"/>
                <a:cs typeface="+mn-cs"/>
              </a:rPr>
              <a:t>Vedant</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err="1">
                <a:ln>
                  <a:noFill/>
                </a:ln>
                <a:solidFill>
                  <a:srgbClr val="000000"/>
                </a:solidFill>
                <a:effectLst/>
                <a:uLnTx/>
                <a:uFillTx/>
                <a:latin typeface="Arial"/>
                <a:ea typeface="+mn-ea"/>
                <a:cs typeface="+mn-cs"/>
              </a:rPr>
              <a:t>Bhansali</a:t>
            </a:r>
            <a:r>
              <a:rPr kumimoji="0" lang="en-US" sz="800" b="0" i="0" u="none" strike="noStrike" kern="1200" cap="none" spc="0" normalizeH="0" baseline="0" noProof="0" dirty="0">
                <a:ln>
                  <a:noFill/>
                </a:ln>
                <a:solidFill>
                  <a:srgbClr val="000000"/>
                </a:solidFill>
                <a:effectLst/>
                <a:uLnTx/>
                <a:uFillTx/>
                <a:latin typeface="Arial"/>
                <a:ea typeface="+mn-ea"/>
                <a:cs typeface="+mn-cs"/>
              </a:rPr>
              <a:t>, Quint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4"/>
              </a:rPr>
              <a:t>Gernot Wagner</a:t>
            </a:r>
            <a:r>
              <a:rPr kumimoji="0" lang="en-US" sz="800" b="0" i="0" u="none" strike="noStrike" kern="1200" cap="none" spc="0" normalizeH="0" baseline="0" noProof="0" dirty="0">
                <a:ln>
                  <a:noFill/>
                </a:ln>
                <a:solidFill>
                  <a:srgbClr val="000000"/>
                </a:solidFill>
                <a:effectLst/>
                <a:uLnTx/>
                <a:uFillTx/>
                <a:latin typeface="Arial"/>
                <a:ea typeface="+mn-ea"/>
                <a:cs typeface="+mn-cs"/>
              </a:rPr>
              <a:t>. Share with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5"/>
              </a:rPr>
              <a:t>attribution</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u="none" strike="noStrike" kern="1200" cap="none" spc="0" normalizeH="0" baseline="0" noProof="0" dirty="0">
                <a:ln>
                  <a:noFill/>
                </a:ln>
                <a:solidFill>
                  <a:srgbClr val="000000"/>
                </a:solidFill>
                <a:effectLst/>
                <a:uLnTx/>
                <a:uFillTx/>
                <a:latin typeface="Arial"/>
                <a:ea typeface="+mn-ea"/>
                <a:cs typeface="+mn-cs"/>
              </a:rPr>
              <a:t>et al., </a:t>
            </a:r>
            <a:r>
              <a:rPr kumimoji="0" lang="en-US" sz="800" b="0" i="0" u="none" strike="noStrike" kern="1200" cap="none" spc="0" normalizeH="0" baseline="0" noProof="0" dirty="0">
                <a:ln>
                  <a:noFill/>
                </a:ln>
                <a:solidFill>
                  <a:srgbClr val="000000"/>
                </a:solidFill>
                <a:effectLst/>
                <a:uLnTx/>
                <a:uFillTx/>
                <a:latin typeface="Arial"/>
                <a:ea typeface="+mn-ea"/>
                <a:cs typeface="+mn-cs"/>
              </a:rPr>
              <a:t>"Reenergizing Nuclear" (23 September 2025).</a:t>
            </a:r>
          </a:p>
        </p:txBody>
      </p:sp>
      <p:cxnSp>
        <p:nvCxnSpPr>
          <p:cNvPr id="5" name="Straight Connector 4">
            <a:extLst>
              <a:ext uri="{FF2B5EF4-FFF2-40B4-BE49-F238E27FC236}">
                <a16:creationId xmlns:a16="http://schemas.microsoft.com/office/drawing/2014/main" id="{EFC5B79D-CBFD-5789-AB20-BE4C26FCBEE1}"/>
              </a:ext>
            </a:extLst>
          </p:cNvPr>
          <p:cNvCxnSpPr>
            <a:cxnSpLocks/>
          </p:cNvCxnSpPr>
          <p:nvPr/>
        </p:nvCxnSpPr>
        <p:spPr bwMode="gray">
          <a:xfrm>
            <a:off x="4188030" y="1627534"/>
            <a:ext cx="7502525"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A667F336-3CF8-A914-D8C9-447487E4280D}"/>
              </a:ext>
            </a:extLst>
          </p:cNvPr>
          <p:cNvCxnSpPr>
            <a:cxnSpLocks/>
          </p:cNvCxnSpPr>
          <p:nvPr/>
        </p:nvCxnSpPr>
        <p:spPr bwMode="gray">
          <a:xfrm>
            <a:off x="4188030" y="4857680"/>
            <a:ext cx="7502525"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sp>
        <p:nvSpPr>
          <p:cNvPr id="14" name="btfpBulletedList771181">
            <a:extLst>
              <a:ext uri="{FF2B5EF4-FFF2-40B4-BE49-F238E27FC236}">
                <a16:creationId xmlns:a16="http://schemas.microsoft.com/office/drawing/2014/main" id="{2EB31C46-6EFA-E948-7C78-F71C595F28B7}"/>
              </a:ext>
            </a:extLst>
          </p:cNvPr>
          <p:cNvSpPr txBox="1"/>
          <p:nvPr>
            <p:custDataLst>
              <p:tags r:id="rId4"/>
            </p:custDataLst>
          </p:nvPr>
        </p:nvSpPr>
        <p:spPr bwMode="gray">
          <a:xfrm>
            <a:off x="4188030" y="1748541"/>
            <a:ext cx="7703933" cy="2304083"/>
          </a:xfrm>
          <a:prstGeom prst="rect">
            <a:avLst/>
          </a:prstGeom>
          <a:noFill/>
        </p:spPr>
        <p:txBody>
          <a:bodyPr vert="horz" wrap="square" lIns="36000" tIns="36000" rIns="36000" bIns="36000" rtlCol="0" anchor="t">
            <a:spAutoFit/>
          </a:bodyPr>
          <a:lstStyle/>
          <a:p>
            <a:pPr marL="0" marR="0" lvl="0" indent="0" algn="l" defTabSz="914400" rtl="0" eaLnBrk="1" fontAlgn="auto" latinLnBrk="0" hangingPunct="1">
              <a:lnSpc>
                <a:spcPct val="100000"/>
              </a:lnSpc>
              <a:spcBef>
                <a:spcPts val="90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a:ea typeface="+mn-ea"/>
                <a:cs typeface="Arial"/>
              </a:rPr>
              <a:t>There are four main types of coolant: water, gas, metal, and molten salt.</a:t>
            </a:r>
            <a:endParaRPr kumimoji="0" lang="en-US" sz="1200" b="0" i="0" u="none" strike="noStrike" kern="1200" cap="none" spc="0" normalizeH="0" baseline="0" noProof="0">
              <a:ln>
                <a:noFill/>
              </a:ln>
              <a:solidFill>
                <a:srgbClr val="000000"/>
              </a:solidFill>
              <a:effectLst/>
              <a:uLnTx/>
              <a:uFillTx/>
              <a:latin typeface="Arial"/>
              <a:ea typeface="+mn-ea"/>
              <a:cs typeface="Arial"/>
            </a:endParaRPr>
          </a:p>
          <a:p>
            <a:pPr marL="355600" marR="0" lvl="1" indent="-177800" algn="l" defTabSz="711200" rtl="0" eaLnBrk="1" fontAlgn="auto" latinLnBrk="0" hangingPunct="1">
              <a:lnSpc>
                <a:spcPct val="100000"/>
              </a:lnSpc>
              <a:spcBef>
                <a:spcPts val="600"/>
              </a:spcBef>
              <a:spcAft>
                <a:spcPts val="0"/>
              </a:spcAft>
              <a:buClrTx/>
              <a:buSzTx/>
              <a:buFontTx/>
              <a:buChar char="–"/>
              <a:tabLst/>
              <a:defRPr/>
            </a:pPr>
            <a:r>
              <a:rPr kumimoji="0" lang="en-US" sz="1200" b="1" i="0" u="none" strike="noStrike" kern="1200" cap="none" spc="0" normalizeH="0" baseline="0" noProof="0">
                <a:ln>
                  <a:noFill/>
                </a:ln>
                <a:solidFill>
                  <a:srgbClr val="000000"/>
                </a:solidFill>
                <a:effectLst/>
                <a:uLnTx/>
                <a:uFillTx/>
                <a:latin typeface="Arial"/>
                <a:ea typeface="+mn-ea"/>
                <a:cs typeface="+mn-cs"/>
              </a:rPr>
              <a:t>Pressurized water reactors (PWR) are most common, </a:t>
            </a:r>
            <a:r>
              <a:rPr kumimoji="0" lang="en-US" sz="1200" i="0" u="none" strike="noStrike" kern="1200" cap="none" spc="0" normalizeH="0" baseline="0" noProof="0">
                <a:ln>
                  <a:noFill/>
                </a:ln>
                <a:solidFill>
                  <a:srgbClr val="000000"/>
                </a:solidFill>
                <a:effectLst/>
                <a:uLnTx/>
                <a:uFillTx/>
                <a:latin typeface="Arial"/>
                <a:ea typeface="+mn-ea"/>
                <a:cs typeface="+mn-cs"/>
              </a:rPr>
              <a:t>but they are complex due to the high pressure needed to keep the water liquid.</a:t>
            </a:r>
          </a:p>
          <a:p>
            <a:pPr marL="355600" marR="0" lvl="1" indent="-177800" algn="l" defTabSz="711200" rtl="0" eaLnBrk="1" fontAlgn="auto" latinLnBrk="0" hangingPunct="1">
              <a:lnSpc>
                <a:spcPct val="100000"/>
              </a:lnSpc>
              <a:spcBef>
                <a:spcPts val="600"/>
              </a:spcBef>
              <a:spcAft>
                <a:spcPts val="0"/>
              </a:spcAft>
              <a:buClrTx/>
              <a:buSzTx/>
              <a:buFontTx/>
              <a:buChar char="–"/>
              <a:tabLst/>
              <a:defRPr/>
            </a:pPr>
            <a:r>
              <a:rPr kumimoji="0" lang="en-US" sz="1200" b="1" i="0" u="none" strike="noStrike" kern="1200" cap="none" spc="0" normalizeH="0" baseline="0" noProof="0">
                <a:ln>
                  <a:noFill/>
                </a:ln>
                <a:solidFill>
                  <a:srgbClr val="000000"/>
                </a:solidFill>
                <a:effectLst/>
                <a:uLnTx/>
                <a:uFillTx/>
                <a:latin typeface="Arial"/>
                <a:ea typeface="+mn-ea"/>
                <a:cs typeface="+mn-cs"/>
              </a:rPr>
              <a:t>Boiling water reactors (BWR) are </a:t>
            </a:r>
            <a:r>
              <a:rPr lang="en-US" sz="1200" b="1">
                <a:solidFill>
                  <a:srgbClr val="000000"/>
                </a:solidFill>
                <a:latin typeface="Arial"/>
              </a:rPr>
              <a:t>simpler than PWR, </a:t>
            </a:r>
            <a:r>
              <a:rPr lang="en-US" sz="1200">
                <a:solidFill>
                  <a:srgbClr val="000000"/>
                </a:solidFill>
                <a:latin typeface="Arial"/>
              </a:rPr>
              <a:t>and therefore modern reactors are typically BWR; however, they do have to deal with radioactive steam.</a:t>
            </a:r>
          </a:p>
          <a:p>
            <a:pPr marL="355600" marR="0" lvl="1" indent="-177800" algn="l" defTabSz="711200" rtl="0" eaLnBrk="1" fontAlgn="auto" latinLnBrk="0" hangingPunct="1">
              <a:lnSpc>
                <a:spcPct val="100000"/>
              </a:lnSpc>
              <a:spcBef>
                <a:spcPts val="600"/>
              </a:spcBef>
              <a:spcAft>
                <a:spcPts val="0"/>
              </a:spcAft>
              <a:buClrTx/>
              <a:buSzTx/>
              <a:buFontTx/>
              <a:buChar char="–"/>
              <a:tabLst/>
              <a:defRPr/>
            </a:pPr>
            <a:r>
              <a:rPr kumimoji="0" lang="en-US" sz="1200" b="1" i="0" u="none" strike="noStrike" kern="1200" cap="none" spc="0" normalizeH="0" baseline="0" noProof="0">
                <a:ln>
                  <a:noFill/>
                </a:ln>
                <a:solidFill>
                  <a:srgbClr val="000000"/>
                </a:solidFill>
                <a:effectLst/>
                <a:uLnTx/>
                <a:uFillTx/>
                <a:latin typeface="Arial"/>
                <a:ea typeface="+mn-ea"/>
                <a:cs typeface="+mn-cs"/>
              </a:rPr>
              <a:t>Gas</a:t>
            </a:r>
            <a:r>
              <a:rPr lang="en-US" sz="1200" b="1">
                <a:solidFill>
                  <a:srgbClr val="000000"/>
                </a:solidFill>
                <a:latin typeface="Arial"/>
              </a:rPr>
              <a:t>-cooled reactors have higher thermal efficiency </a:t>
            </a:r>
            <a:r>
              <a:rPr lang="en-US" sz="1200">
                <a:solidFill>
                  <a:srgbClr val="000000"/>
                </a:solidFill>
                <a:latin typeface="Arial"/>
              </a:rPr>
              <a:t>but need specialized materials.</a:t>
            </a:r>
          </a:p>
          <a:p>
            <a:pPr marL="355600" marR="0" lvl="1" indent="-177800" algn="l" defTabSz="711200" rtl="0" eaLnBrk="1" fontAlgn="auto" latinLnBrk="0" hangingPunct="1">
              <a:lnSpc>
                <a:spcPct val="100000"/>
              </a:lnSpc>
              <a:spcBef>
                <a:spcPts val="600"/>
              </a:spcBef>
              <a:spcAft>
                <a:spcPts val="0"/>
              </a:spcAft>
              <a:buClrTx/>
              <a:buSzTx/>
              <a:buFontTx/>
              <a:buChar char="–"/>
              <a:tabLst/>
              <a:defRPr/>
            </a:pPr>
            <a:r>
              <a:rPr lang="en-US" sz="1200" b="1">
                <a:solidFill>
                  <a:srgbClr val="000000"/>
                </a:solidFill>
                <a:latin typeface="Arial"/>
              </a:rPr>
              <a:t>Liquid metal reactors</a:t>
            </a:r>
            <a:r>
              <a:rPr lang="en-US" sz="1200">
                <a:solidFill>
                  <a:srgbClr val="000000"/>
                </a:solidFill>
                <a:latin typeface="Arial"/>
              </a:rPr>
              <a:t> </a:t>
            </a:r>
            <a:r>
              <a:rPr lang="en-US" sz="1200" b="1">
                <a:solidFill>
                  <a:srgbClr val="000000"/>
                </a:solidFill>
                <a:latin typeface="Arial"/>
              </a:rPr>
              <a:t>have high thermal efficiency </a:t>
            </a:r>
            <a:r>
              <a:rPr lang="en-US" sz="1200">
                <a:solidFill>
                  <a:srgbClr val="000000"/>
                </a:solidFill>
                <a:latin typeface="Arial"/>
              </a:rPr>
              <a:t>but also have chemically reactive materials that </a:t>
            </a:r>
            <a:br>
              <a:rPr lang="en-US" sz="1200">
                <a:solidFill>
                  <a:srgbClr val="000000"/>
                </a:solidFill>
                <a:latin typeface="Arial"/>
              </a:rPr>
            </a:br>
            <a:r>
              <a:rPr lang="en-US" sz="1200">
                <a:solidFill>
                  <a:srgbClr val="000000"/>
                </a:solidFill>
                <a:latin typeface="Arial"/>
              </a:rPr>
              <a:t>could cause explosions when leaks occur.</a:t>
            </a:r>
          </a:p>
          <a:p>
            <a:pPr marL="355600" marR="0" lvl="1" indent="-177800" algn="l" defTabSz="711200" rtl="0" eaLnBrk="1" fontAlgn="auto" latinLnBrk="0" hangingPunct="1">
              <a:lnSpc>
                <a:spcPct val="100000"/>
              </a:lnSpc>
              <a:spcBef>
                <a:spcPts val="600"/>
              </a:spcBef>
              <a:spcAft>
                <a:spcPts val="0"/>
              </a:spcAft>
              <a:buClrTx/>
              <a:buSzTx/>
              <a:buFontTx/>
              <a:buChar char="–"/>
              <a:tabLst/>
              <a:defRPr/>
            </a:pPr>
            <a:r>
              <a:rPr lang="en-US" sz="1200" b="1">
                <a:solidFill>
                  <a:srgbClr val="000000"/>
                </a:solidFill>
                <a:latin typeface="Arial"/>
              </a:rPr>
              <a:t>Molten salt reactors (MSR) have higher thermal efficiency </a:t>
            </a:r>
            <a:r>
              <a:rPr lang="en-US" sz="1200">
                <a:solidFill>
                  <a:srgbClr val="000000"/>
                </a:solidFill>
                <a:latin typeface="Arial"/>
              </a:rPr>
              <a:t>and fuel cycle flexibility but need special tubing to deal with corrosion.</a:t>
            </a:r>
            <a:endParaRPr kumimoji="0" lang="en-US" sz="1200" b="0" i="0" u="none" strike="noStrike" kern="1200" cap="none" spc="0" normalizeH="0" baseline="0" noProof="0">
              <a:ln>
                <a:noFill/>
              </a:ln>
              <a:solidFill>
                <a:srgbClr val="000000"/>
              </a:solidFill>
              <a:effectLst/>
              <a:uLnTx/>
              <a:uFillTx/>
              <a:latin typeface="Arial"/>
              <a:ea typeface="+mn-ea"/>
              <a:cs typeface="Arial"/>
            </a:endParaRPr>
          </a:p>
        </p:txBody>
      </p:sp>
      <p:sp>
        <p:nvSpPr>
          <p:cNvPr id="25" name="btfpBulletedList771181">
            <a:extLst>
              <a:ext uri="{FF2B5EF4-FFF2-40B4-BE49-F238E27FC236}">
                <a16:creationId xmlns:a16="http://schemas.microsoft.com/office/drawing/2014/main" id="{6DE26EB2-F6BE-8F33-7A2E-8F44DF044C12}"/>
              </a:ext>
            </a:extLst>
          </p:cNvPr>
          <p:cNvSpPr txBox="1"/>
          <p:nvPr>
            <p:custDataLst>
              <p:tags r:id="rId5"/>
            </p:custDataLst>
          </p:nvPr>
        </p:nvSpPr>
        <p:spPr bwMode="gray">
          <a:xfrm>
            <a:off x="4188030" y="1064492"/>
            <a:ext cx="7703933" cy="442035"/>
          </a:xfrm>
          <a:prstGeom prst="rect">
            <a:avLst/>
          </a:prstGeom>
          <a:noFill/>
        </p:spPr>
        <p:txBody>
          <a:bodyPr vert="horz" wrap="square" lIns="36000" tIns="36000" rIns="36000" bIns="36000" rtlCol="0" anchor="t">
            <a:spAutoFit/>
          </a:bodyPr>
          <a:lstStyle/>
          <a:p>
            <a:pPr marL="0" marR="0" lvl="0" indent="0" algn="l" defTabSz="914400" rtl="0" eaLnBrk="1" fontAlgn="auto" latinLnBrk="0" hangingPunct="1">
              <a:lnSpc>
                <a:spcPct val="100000"/>
              </a:lnSpc>
              <a:spcBef>
                <a:spcPts val="90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a:ea typeface="+mn-ea"/>
                <a:cs typeface="Arial"/>
              </a:rPr>
              <a:t>Reactors are similar in their mechanics, although they use different coolants; small modular reactors (SMRs) simplify the existing design.</a:t>
            </a:r>
          </a:p>
        </p:txBody>
      </p:sp>
      <p:sp>
        <p:nvSpPr>
          <p:cNvPr id="27" name="btfpBulletedList771181">
            <a:extLst>
              <a:ext uri="{FF2B5EF4-FFF2-40B4-BE49-F238E27FC236}">
                <a16:creationId xmlns:a16="http://schemas.microsoft.com/office/drawing/2014/main" id="{7258CC36-3A62-A843-1EB4-D80F935AF0CD}"/>
              </a:ext>
            </a:extLst>
          </p:cNvPr>
          <p:cNvSpPr txBox="1"/>
          <p:nvPr>
            <p:custDataLst>
              <p:tags r:id="rId6"/>
            </p:custDataLst>
          </p:nvPr>
        </p:nvSpPr>
        <p:spPr bwMode="gray">
          <a:xfrm>
            <a:off x="4188030" y="4978685"/>
            <a:ext cx="7703933" cy="442035"/>
          </a:xfrm>
          <a:prstGeom prst="rect">
            <a:avLst/>
          </a:prstGeom>
          <a:noFill/>
        </p:spPr>
        <p:txBody>
          <a:bodyPr vert="horz" wrap="square" lIns="36000" tIns="36000" rIns="36000" bIns="36000" rtlCol="0" anchor="t">
            <a:spAutoFit/>
          </a:bodyPr>
          <a:lstStyle/>
          <a:p>
            <a:pPr marL="0" marR="0" lvl="0" indent="0" algn="l" defTabSz="914400" rtl="0" eaLnBrk="1" fontAlgn="auto" latinLnBrk="0" hangingPunct="1">
              <a:lnSpc>
                <a:spcPct val="100000"/>
              </a:lnSpc>
              <a:spcBef>
                <a:spcPts val="90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a:ea typeface="+mn-ea"/>
                <a:cs typeface="Arial"/>
              </a:rPr>
              <a:t>Nuclear-produced “pink” hydrogen offers an emission-free, cost-competitive, and subsidized option, but scaling remains a challenge.</a:t>
            </a:r>
          </a:p>
        </p:txBody>
      </p:sp>
      <p:cxnSp>
        <p:nvCxnSpPr>
          <p:cNvPr id="29" name="Straight Connector 28">
            <a:extLst>
              <a:ext uri="{FF2B5EF4-FFF2-40B4-BE49-F238E27FC236}">
                <a16:creationId xmlns:a16="http://schemas.microsoft.com/office/drawing/2014/main" id="{B3E6C9C6-F767-C3FF-935E-41F463AAC4CD}"/>
              </a:ext>
            </a:extLst>
          </p:cNvPr>
          <p:cNvCxnSpPr>
            <a:cxnSpLocks/>
          </p:cNvCxnSpPr>
          <p:nvPr/>
        </p:nvCxnSpPr>
        <p:spPr bwMode="gray">
          <a:xfrm>
            <a:off x="4188030" y="4173631"/>
            <a:ext cx="7502525"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sp>
        <p:nvSpPr>
          <p:cNvPr id="23" name="btfpBulletedList771181">
            <a:extLst>
              <a:ext uri="{FF2B5EF4-FFF2-40B4-BE49-F238E27FC236}">
                <a16:creationId xmlns:a16="http://schemas.microsoft.com/office/drawing/2014/main" id="{6389D52D-A750-B284-7F58-F35D9F63F332}"/>
              </a:ext>
            </a:extLst>
          </p:cNvPr>
          <p:cNvSpPr txBox="1"/>
          <p:nvPr>
            <p:custDataLst>
              <p:tags r:id="rId7"/>
            </p:custDataLst>
          </p:nvPr>
        </p:nvSpPr>
        <p:spPr bwMode="gray">
          <a:xfrm>
            <a:off x="4188030" y="4294638"/>
            <a:ext cx="7703933" cy="442035"/>
          </a:xfrm>
          <a:prstGeom prst="rect">
            <a:avLst/>
          </a:prstGeom>
          <a:noFill/>
        </p:spPr>
        <p:txBody>
          <a:bodyPr vert="horz" wrap="square" lIns="36000" tIns="36000" rIns="36000" bIns="36000" rtlCol="0" anchor="t">
            <a:spAutoFit/>
          </a:bodyPr>
          <a:lstStyle/>
          <a:p>
            <a:pPr marL="0" marR="0" lvl="0" indent="0" algn="l" defTabSz="914400" rtl="0" eaLnBrk="1" fontAlgn="auto" latinLnBrk="0" hangingPunct="1">
              <a:lnSpc>
                <a:spcPct val="100000"/>
              </a:lnSpc>
              <a:spcBef>
                <a:spcPts val="90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a:ea typeface="+mn-ea"/>
                <a:cs typeface="Arial"/>
              </a:rPr>
              <a:t>Water-cooled reactors have evolved significantly over four generations to become safer, standardized, more efficient, and more modular.</a:t>
            </a:r>
            <a:endParaRPr kumimoji="0" lang="en-US" sz="1200" b="0" i="0" u="none" strike="noStrike" kern="1200" cap="none" spc="0" normalizeH="0" baseline="0" noProof="0">
              <a:ln>
                <a:noFill/>
              </a:ln>
              <a:solidFill>
                <a:srgbClr val="000000"/>
              </a:solidFill>
              <a:effectLst/>
              <a:uLnTx/>
              <a:uFillTx/>
              <a:latin typeface="Arial"/>
              <a:ea typeface="+mn-ea"/>
              <a:cs typeface="Arial"/>
            </a:endParaRPr>
          </a:p>
        </p:txBody>
      </p:sp>
    </p:spTree>
    <p:custDataLst>
      <p:tags r:id="rId1"/>
    </p:custDataLst>
    <p:extLst>
      <p:ext uri="{BB962C8B-B14F-4D97-AF65-F5344CB8AC3E}">
        <p14:creationId xmlns:p14="http://schemas.microsoft.com/office/powerpoint/2010/main" val="44307435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C4E07459-C23C-753D-460E-CD75D04CF084}"/>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360" imgH="360" progId="TCLayout.ActiveDocument.1">
                  <p:embed/>
                </p:oleObj>
              </mc:Choice>
              <mc:Fallback>
                <p:oleObj name="think-cell Slide" r:id="rId5" imgW="360" imgH="360" progId="TCLayout.ActiveDocument.1">
                  <p:embed/>
                  <p:pic>
                    <p:nvPicPr>
                      <p:cNvPr id="6" name="think-cell data - do not delete" hidden="1">
                        <a:extLst>
                          <a:ext uri="{FF2B5EF4-FFF2-40B4-BE49-F238E27FC236}">
                            <a16:creationId xmlns:a16="http://schemas.microsoft.com/office/drawing/2014/main" id="{C4E07459-C23C-753D-460E-CD75D04CF084}"/>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58" name="Rectangle 57">
            <a:extLst>
              <a:ext uri="{FF2B5EF4-FFF2-40B4-BE49-F238E27FC236}">
                <a16:creationId xmlns:a16="http://schemas.microsoft.com/office/drawing/2014/main" id="{38126A5E-FFEE-4D5A-B5E8-342F2E3D45D1}"/>
              </a:ext>
            </a:extLst>
          </p:cNvPr>
          <p:cNvSpPr/>
          <p:nvPr/>
        </p:nvSpPr>
        <p:spPr bwMode="gray">
          <a:xfrm rot="5400000">
            <a:off x="-234248" y="5366565"/>
            <a:ext cx="1570473" cy="36576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a:solidFill>
                <a:schemeClr val="tx1"/>
              </a:solidFill>
            </a:endParaRPr>
          </a:p>
        </p:txBody>
      </p:sp>
      <p:sp>
        <p:nvSpPr>
          <p:cNvPr id="3" name="Title 2">
            <a:extLst>
              <a:ext uri="{FF2B5EF4-FFF2-40B4-BE49-F238E27FC236}">
                <a16:creationId xmlns:a16="http://schemas.microsoft.com/office/drawing/2014/main" id="{595B98A4-984D-E344-9778-105062F437EF}"/>
              </a:ext>
            </a:extLst>
          </p:cNvPr>
          <p:cNvSpPr>
            <a:spLocks noGrp="1"/>
          </p:cNvSpPr>
          <p:nvPr>
            <p:ph type="title"/>
          </p:nvPr>
        </p:nvSpPr>
        <p:spPr/>
        <p:txBody>
          <a:bodyPr vert="horz">
            <a:noAutofit/>
          </a:bodyPr>
          <a:lstStyle/>
          <a:p>
            <a:r>
              <a:rPr lang="en-US" dirty="0">
                <a:solidFill>
                  <a:srgbClr val="1D1C1D"/>
                </a:solidFill>
              </a:rPr>
              <a:t>Emerging SMR technology is small and flexible, providing an off-grid and off-site solution for nuclear power</a:t>
            </a:r>
            <a:endParaRPr lang="en-US" dirty="0"/>
          </a:p>
        </p:txBody>
      </p:sp>
      <p:sp>
        <p:nvSpPr>
          <p:cNvPr id="4" name="btfpNotesBox111697">
            <a:extLst>
              <a:ext uri="{FF2B5EF4-FFF2-40B4-BE49-F238E27FC236}">
                <a16:creationId xmlns:a16="http://schemas.microsoft.com/office/drawing/2014/main" id="{00BEB6B4-7B9A-4A95-51BB-D04F0DA56E20}"/>
              </a:ext>
            </a:extLst>
          </p:cNvPr>
          <p:cNvSpPr txBox="1"/>
          <p:nvPr/>
        </p:nvSpPr>
        <p:spPr bwMode="gray">
          <a:xfrm>
            <a:off x="329184" y="6309360"/>
            <a:ext cx="9215038" cy="492443"/>
          </a:xfrm>
          <a:prstGeom prst="rect">
            <a:avLst/>
          </a:prstGeom>
          <a:noFill/>
        </p:spPr>
        <p:txBody>
          <a:bodyPr vert="horz" wrap="square" lIns="0" tIns="0" rIns="0" bIns="0" rtlCol="0" anchor="b">
            <a:spAutoFit/>
          </a:bodyPr>
          <a:lstStyle>
            <a:defPPr>
              <a:defRPr lang="en-US"/>
            </a:defPPr>
            <a:lvl1pPr marL="177800" indent="-177800" algn="l" defTabSz="711200" rtl="0" eaLnBrk="1" latinLnBrk="0" hangingPunct="1">
              <a:spcBef>
                <a:spcPts val="1200"/>
              </a:spcBef>
              <a:buChar char="•"/>
              <a:defRPr sz="1600" kern="1200">
                <a:solidFill>
                  <a:schemeClr val="tx1"/>
                </a:solidFill>
                <a:latin typeface="+mn-lt"/>
                <a:ea typeface="+mn-ea"/>
                <a:cs typeface="+mn-cs"/>
              </a:defRPr>
            </a:lvl1pPr>
            <a:lvl2pPr marL="355600" indent="-177800" algn="l" defTabSz="711200" rtl="0" eaLnBrk="1" latinLnBrk="0" hangingPunct="1">
              <a:spcBef>
                <a:spcPts val="600"/>
              </a:spcBef>
              <a:buChar char="–"/>
              <a:defRPr sz="1400" kern="1200">
                <a:solidFill>
                  <a:schemeClr val="tx1"/>
                </a:solidFill>
                <a:latin typeface="+mn-lt"/>
                <a:ea typeface="+mn-ea"/>
                <a:cs typeface="+mn-cs"/>
              </a:defRPr>
            </a:lvl2pPr>
            <a:lvl3pPr marL="533400" indent="-177800" algn="l" defTabSz="711200" rtl="0" eaLnBrk="1" latinLnBrk="0" hangingPunct="1">
              <a:spcBef>
                <a:spcPts val="600"/>
              </a:spcBef>
              <a:buChar char="&gt;"/>
              <a:defRPr sz="1400" kern="1200">
                <a:solidFill>
                  <a:schemeClr val="tx1"/>
                </a:solidFill>
                <a:latin typeface="+mn-lt"/>
                <a:ea typeface="+mn-ea"/>
                <a:cs typeface="+mn-cs"/>
              </a:defRPr>
            </a:lvl3pPr>
            <a:lvl4pPr marL="711200" indent="-177800" algn="l" defTabSz="711200" rtl="0" eaLnBrk="1" latinLnBrk="0" hangingPunct="1">
              <a:spcBef>
                <a:spcPts val="600"/>
              </a:spcBef>
              <a:buChar char="–"/>
              <a:defRPr sz="1400" kern="1200">
                <a:solidFill>
                  <a:schemeClr val="tx1"/>
                </a:solidFill>
                <a:latin typeface="+mn-lt"/>
                <a:ea typeface="+mn-ea"/>
                <a:cs typeface="+mn-cs"/>
              </a:defRPr>
            </a:lvl4pPr>
            <a:lvl5pPr marL="889000" indent="-177800" algn="l" defTabSz="711200" rtl="0" eaLnBrk="1" latinLnBrk="0" hangingPunct="1">
              <a:spcBef>
                <a:spcPts val="600"/>
              </a:spcBef>
              <a:buChar char="&gt;"/>
              <a:defRPr sz="1400" kern="1200">
                <a:solidFill>
                  <a:schemeClr val="tx1"/>
                </a:solidFill>
                <a:latin typeface="+mn-lt"/>
                <a:ea typeface="+mn-ea"/>
                <a:cs typeface="+mn-cs"/>
              </a:defRPr>
            </a:lvl5pPr>
            <a:lvl6pPr marL="1066800" indent="-177800" algn="l" defTabSz="711200" rtl="0" eaLnBrk="1" latinLnBrk="0" hangingPunct="1">
              <a:defRPr sz="1400" kern="1200">
                <a:solidFill>
                  <a:schemeClr val="tx1"/>
                </a:solidFill>
                <a:latin typeface="+mn-lt"/>
                <a:ea typeface="+mn-ea"/>
                <a:cs typeface="+mn-cs"/>
              </a:defRPr>
            </a:lvl6pPr>
            <a:lvl7pPr marL="1244600" indent="-177800" algn="l" defTabSz="711200" rtl="0" eaLnBrk="1" latinLnBrk="0" hangingPunct="1">
              <a:defRPr sz="1400" kern="1200">
                <a:solidFill>
                  <a:schemeClr val="tx1"/>
                </a:solidFill>
                <a:latin typeface="+mn-lt"/>
                <a:ea typeface="+mn-ea"/>
                <a:cs typeface="+mn-cs"/>
              </a:defRPr>
            </a:lvl7pPr>
            <a:lvl8pPr marL="1422400" indent="-177800" algn="l" defTabSz="711200" rtl="0" eaLnBrk="1" latinLnBrk="0" hangingPunct="1">
              <a:defRPr sz="1400" kern="1200">
                <a:solidFill>
                  <a:schemeClr val="tx1"/>
                </a:solidFill>
                <a:latin typeface="+mn-lt"/>
                <a:ea typeface="+mn-ea"/>
                <a:cs typeface="+mn-cs"/>
              </a:defRPr>
            </a:lvl8pPr>
            <a:lvl9pPr marL="1600200" indent="-177800" algn="l" defTabSz="711200" rtl="0" eaLnBrk="1" latinLnBrk="0" hangingPunct="1">
              <a:defRPr sz="1400" kern="1200">
                <a:solidFill>
                  <a:schemeClr val="tx1"/>
                </a:solidFill>
                <a:latin typeface="+mn-lt"/>
                <a:ea typeface="+mn-ea"/>
                <a:cs typeface="+mn-cs"/>
              </a:defRPr>
            </a:lvl9pPr>
          </a:lstStyle>
          <a:p>
            <a:pPr marL="0" lvl="0" indent="0" fontAlgn="base">
              <a:spcBef>
                <a:spcPts val="0"/>
              </a:spcBef>
              <a:buNone/>
              <a:defRPr/>
            </a:pPr>
            <a:endPar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lvl="0" indent="0" fontAlgn="base">
              <a:spcBef>
                <a:spcPts val="0"/>
              </a:spcBef>
              <a:buNone/>
              <a:defRPr/>
            </a:pPr>
            <a:r>
              <a:rPr kumimoji="0" lang="en-US" sz="800" b="0" i="0" u="none" strike="noStrike" kern="1200" cap="none" spc="0" normalizeH="0" baseline="0" noProof="0" dirty="0">
                <a:ln>
                  <a:noFill/>
                </a:ln>
                <a:solidFill>
                  <a:srgbClr val="000000"/>
                </a:solidFill>
                <a:effectLst/>
                <a:uLnTx/>
                <a:uFillTx/>
                <a:latin typeface="Arial"/>
                <a:cs typeface="Arial"/>
              </a:rPr>
              <a:t>Sources: European Commission, </a:t>
            </a:r>
            <a:r>
              <a:rPr kumimoji="0" lang="en-US" sz="800" b="0" i="0" u="none" strike="noStrike" kern="1200" cap="none" spc="0" normalizeH="0" baseline="0" noProof="0" dirty="0">
                <a:ln>
                  <a:noFill/>
                </a:ln>
                <a:solidFill>
                  <a:srgbClr val="000000"/>
                </a:solidFill>
                <a:effectLst/>
                <a:uLnTx/>
                <a:uFillTx/>
                <a:latin typeface="Arial"/>
                <a:cs typeface="Arial"/>
                <a:hlinkClick r:id="rId7"/>
              </a:rPr>
              <a:t>Small Modular Reactors Explained</a:t>
            </a:r>
            <a:r>
              <a:rPr kumimoji="0" lang="en-US" sz="800" b="0" i="0" u="none" strike="noStrike" kern="1200" cap="none" spc="0" normalizeH="0" baseline="0" noProof="0" dirty="0">
                <a:ln>
                  <a:noFill/>
                </a:ln>
                <a:solidFill>
                  <a:srgbClr val="000000"/>
                </a:solidFill>
                <a:effectLst/>
                <a:uLnTx/>
                <a:uFillTx/>
                <a:latin typeface="Arial"/>
                <a:cs typeface="Arial"/>
              </a:rPr>
              <a:t> (2025); NEI, </a:t>
            </a:r>
            <a:r>
              <a:rPr kumimoji="0" lang="en-US" sz="800" b="0" i="0" u="none" strike="noStrike" kern="1200" cap="none" spc="0" normalizeH="0" baseline="0" noProof="0" dirty="0">
                <a:ln>
                  <a:noFill/>
                </a:ln>
                <a:solidFill>
                  <a:srgbClr val="000000"/>
                </a:solidFill>
                <a:effectLst/>
                <a:uLnTx/>
                <a:uFillTx/>
                <a:latin typeface="Arial"/>
                <a:cs typeface="Arial"/>
                <a:hlinkClick r:id="rId8"/>
              </a:rPr>
              <a:t>Nuclear Plant’s Footprint</a:t>
            </a:r>
            <a:r>
              <a:rPr kumimoji="0" lang="en-US" sz="800" b="0" i="0" u="none" strike="noStrike" kern="1200" cap="none" spc="0" normalizeH="0" baseline="0" noProof="0" dirty="0">
                <a:ln>
                  <a:noFill/>
                </a:ln>
                <a:solidFill>
                  <a:srgbClr val="000000"/>
                </a:solidFill>
                <a:effectLst/>
                <a:uLnTx/>
                <a:uFillTx/>
                <a:latin typeface="Arial"/>
                <a:cs typeface="Arial"/>
              </a:rPr>
              <a:t> (2025); </a:t>
            </a:r>
            <a:r>
              <a:rPr lang="en-US" sz="800" dirty="0">
                <a:solidFill>
                  <a:srgbClr val="000000"/>
                </a:solidFill>
                <a:latin typeface="Arial"/>
                <a:cs typeface="Arial"/>
              </a:rPr>
              <a:t>IAEA, </a:t>
            </a:r>
            <a:r>
              <a:rPr lang="en-US" sz="800" dirty="0">
                <a:solidFill>
                  <a:srgbClr val="000000"/>
                </a:solidFill>
                <a:latin typeface="Arial"/>
                <a:cs typeface="Arial"/>
                <a:hlinkClick r:id="rId9"/>
              </a:rPr>
              <a:t>What are SMRs?</a:t>
            </a:r>
            <a:r>
              <a:rPr lang="en-US" sz="800" dirty="0">
                <a:solidFill>
                  <a:srgbClr val="000000"/>
                </a:solidFill>
                <a:latin typeface="Arial"/>
                <a:cs typeface="Arial"/>
              </a:rPr>
              <a:t> (2023); </a:t>
            </a:r>
            <a:r>
              <a:rPr kumimoji="0" lang="en-US" sz="800" b="0" i="0" u="none" strike="noStrike" kern="1200" cap="none" spc="0" normalizeH="0" baseline="0" noProof="0" dirty="0">
                <a:ln>
                  <a:noFill/>
                </a:ln>
                <a:solidFill>
                  <a:srgbClr val="000000"/>
                </a:solidFill>
                <a:effectLst/>
                <a:uLnTx/>
                <a:uFillTx/>
                <a:latin typeface="Arial"/>
                <a:cs typeface="Arial"/>
              </a:rPr>
              <a:t>Statista, </a:t>
            </a:r>
            <a:r>
              <a:rPr kumimoji="0" lang="en-US" sz="800" b="0" i="0" u="sng" strike="noStrike" kern="1200" cap="none" spc="0" normalizeH="0" baseline="0" noProof="0" dirty="0">
                <a:ln>
                  <a:noFill/>
                </a:ln>
                <a:solidFill>
                  <a:srgbClr val="46647B"/>
                </a:solidFill>
                <a:effectLst/>
                <a:uLnTx/>
                <a:uFillTx/>
                <a:latin typeface="Arial"/>
                <a:cs typeface="Arial"/>
                <a:hlinkClick r:id="rId10"/>
              </a:rPr>
              <a:t>Construction Time for Nuclear Reactors Worldwide</a:t>
            </a:r>
            <a:r>
              <a:rPr kumimoji="0" lang="en-US" sz="800" b="0" i="0" u="none" strike="noStrike" kern="1200" cap="none" spc="0" normalizeH="0" baseline="0" noProof="0" dirty="0">
                <a:ln>
                  <a:noFill/>
                </a:ln>
                <a:solidFill>
                  <a:srgbClr val="000000"/>
                </a:solidFill>
                <a:effectLst/>
                <a:uLnTx/>
                <a:uFillTx/>
                <a:latin typeface="Arial"/>
                <a:cs typeface="Arial"/>
                <a:hlinkClick r:id="rId10"/>
              </a:rPr>
              <a:t> </a:t>
            </a:r>
            <a:r>
              <a:rPr kumimoji="0" lang="en-US" sz="800" b="0" i="0" u="none" strike="noStrike" kern="1200" cap="none" spc="0" normalizeH="0" baseline="0" noProof="0" dirty="0">
                <a:ln>
                  <a:noFill/>
                </a:ln>
                <a:solidFill>
                  <a:srgbClr val="000000"/>
                </a:solidFill>
                <a:effectLst/>
                <a:uLnTx/>
                <a:uFillTx/>
                <a:latin typeface="Arial"/>
                <a:cs typeface="Arial"/>
              </a:rPr>
              <a:t>(2024)</a:t>
            </a:r>
            <a:r>
              <a:rPr lang="en-US" sz="800" dirty="0">
                <a:solidFill>
                  <a:srgbClr val="000000"/>
                </a:solidFill>
                <a:latin typeface="Arial"/>
                <a:cs typeface="Arial"/>
              </a:rPr>
              <a:t>​; </a:t>
            </a:r>
            <a:r>
              <a:rPr lang="en-US" sz="800" dirty="0" err="1">
                <a:solidFill>
                  <a:srgbClr val="000000"/>
                </a:solidFill>
                <a:latin typeface="Arial"/>
                <a:cs typeface="Arial"/>
              </a:rPr>
              <a:t>Holtec</a:t>
            </a:r>
            <a:r>
              <a:rPr lang="en-US" sz="800" dirty="0">
                <a:solidFill>
                  <a:srgbClr val="000000"/>
                </a:solidFill>
                <a:latin typeface="Arial"/>
                <a:cs typeface="Arial"/>
              </a:rPr>
              <a:t>, </a:t>
            </a:r>
            <a:r>
              <a:rPr lang="en-US" sz="800" dirty="0">
                <a:solidFill>
                  <a:srgbClr val="000000"/>
                </a:solidFill>
                <a:latin typeface="Arial"/>
                <a:cs typeface="Arial"/>
                <a:hlinkClick r:id="rId11"/>
              </a:rPr>
              <a:t>SMR FAQs</a:t>
            </a:r>
            <a:r>
              <a:rPr lang="en-US" sz="800" dirty="0">
                <a:solidFill>
                  <a:srgbClr val="000000"/>
                </a:solidFill>
                <a:latin typeface="Arial"/>
                <a:cs typeface="Arial"/>
              </a:rPr>
              <a:t> (2025); </a:t>
            </a:r>
            <a:r>
              <a:rPr kumimoji="0" lang="en-US" sz="800" b="0" i="0" u="none" strike="noStrike" kern="1200" cap="none" spc="0" normalizeH="0" baseline="0" noProof="0" dirty="0">
                <a:ln>
                  <a:noFill/>
                </a:ln>
                <a:solidFill>
                  <a:srgbClr val="000000"/>
                </a:solidFill>
                <a:effectLst/>
                <a:uLnTx/>
                <a:uFillTx/>
                <a:latin typeface="Arial"/>
                <a:cs typeface="Arial"/>
              </a:rPr>
              <a:t>CNBC, </a:t>
            </a:r>
            <a:r>
              <a:rPr kumimoji="0" lang="en-US" sz="800" b="0" i="0" u="none" strike="noStrike" kern="1200" cap="none" spc="0" normalizeH="0" baseline="0" noProof="0" dirty="0">
                <a:ln>
                  <a:noFill/>
                </a:ln>
                <a:solidFill>
                  <a:srgbClr val="000000"/>
                </a:solidFill>
                <a:effectLst/>
                <a:uLnTx/>
                <a:uFillTx/>
                <a:latin typeface="Arial"/>
                <a:cs typeface="Arial"/>
                <a:hlinkClick r:id="rId12"/>
              </a:rPr>
              <a:t>GE </a:t>
            </a:r>
            <a:r>
              <a:rPr kumimoji="0" lang="en-US" sz="800" b="0" i="0" u="none" strike="noStrike" kern="1200" cap="none" spc="0" normalizeH="0" baseline="0" noProof="0" dirty="0" err="1">
                <a:ln>
                  <a:noFill/>
                </a:ln>
                <a:solidFill>
                  <a:srgbClr val="000000"/>
                </a:solidFill>
                <a:effectLst/>
                <a:uLnTx/>
                <a:uFillTx/>
                <a:latin typeface="Arial"/>
                <a:cs typeface="Arial"/>
                <a:hlinkClick r:id="rId12"/>
              </a:rPr>
              <a:t>Vernova</a:t>
            </a:r>
            <a:r>
              <a:rPr kumimoji="0" lang="en-US" sz="800" b="0" i="0" u="none" strike="noStrike" kern="1200" cap="none" spc="0" normalizeH="0" baseline="0" noProof="0" dirty="0">
                <a:ln>
                  <a:noFill/>
                </a:ln>
                <a:solidFill>
                  <a:srgbClr val="000000"/>
                </a:solidFill>
                <a:effectLst/>
                <a:uLnTx/>
                <a:uFillTx/>
                <a:latin typeface="Arial"/>
                <a:cs typeface="Arial"/>
                <a:hlinkClick r:id="rId12"/>
              </a:rPr>
              <a:t> Deploying SMRs</a:t>
            </a:r>
            <a:r>
              <a:rPr kumimoji="0" lang="en-US" sz="800" b="0" i="0" u="none" strike="noStrike" kern="1200" cap="none" spc="0" normalizeH="0" baseline="0" noProof="0" dirty="0">
                <a:ln>
                  <a:noFill/>
                </a:ln>
                <a:solidFill>
                  <a:srgbClr val="000000"/>
                </a:solidFill>
                <a:effectLst/>
                <a:uLnTx/>
                <a:uFillTx/>
                <a:latin typeface="Arial"/>
                <a:cs typeface="Arial"/>
              </a:rPr>
              <a:t> (2024).</a:t>
            </a:r>
            <a:br>
              <a:rPr lang="en-US" sz="800" b="0" i="0" u="none" strike="noStrike" kern="1200" cap="none" spc="0" normalizeH="0" baseline="0" noProof="0" dirty="0">
                <a:ln>
                  <a:noFill/>
                </a:ln>
                <a:effectLst/>
                <a:uLnTx/>
                <a:uFillTx/>
                <a:latin typeface="Arial" panose="020B0604020202020204" pitchFamily="34" charset="0"/>
                <a:cs typeface="Arial" panose="020B0604020202020204" pitchFamily="34" charset="0"/>
              </a:rPr>
            </a:br>
            <a:r>
              <a:rPr lang="en-US" sz="800" dirty="0">
                <a:solidFill>
                  <a:srgbClr val="000000"/>
                </a:solidFill>
              </a:rPr>
              <a:t>Credit: Adele </a:t>
            </a:r>
            <a:r>
              <a:rPr lang="en-US" sz="800" dirty="0" err="1">
                <a:solidFill>
                  <a:srgbClr val="000000"/>
                </a:solidFill>
              </a:rPr>
              <a:t>Teh</a:t>
            </a:r>
            <a:r>
              <a:rPr lang="en-US" sz="800" dirty="0">
                <a:solidFill>
                  <a:srgbClr val="000000"/>
                </a:solidFill>
              </a:rPr>
              <a:t>, Isabel </a:t>
            </a:r>
            <a:r>
              <a:rPr lang="en-US" sz="800" dirty="0" err="1">
                <a:solidFill>
                  <a:srgbClr val="000000"/>
                </a:solidFill>
              </a:rPr>
              <a:t>Hoyos</a:t>
            </a:r>
            <a:r>
              <a:rPr lang="en-US" sz="800" dirty="0">
                <a:solidFill>
                  <a:srgbClr val="000000"/>
                </a:solidFill>
              </a:rPr>
              <a:t>, </a:t>
            </a:r>
            <a:r>
              <a:rPr lang="en-US" sz="800" dirty="0" err="1">
                <a:solidFill>
                  <a:srgbClr val="000000"/>
                </a:solidFill>
              </a:rPr>
              <a:t>Hyae</a:t>
            </a:r>
            <a:r>
              <a:rPr lang="en-US" sz="800" dirty="0">
                <a:solidFill>
                  <a:srgbClr val="000000"/>
                </a:solidFill>
              </a:rPr>
              <a:t> </a:t>
            </a:r>
            <a:r>
              <a:rPr lang="en-US" sz="800" dirty="0" err="1">
                <a:solidFill>
                  <a:srgbClr val="000000"/>
                </a:solidFill>
              </a:rPr>
              <a:t>Ryung</a:t>
            </a:r>
            <a:r>
              <a:rPr lang="en-US" sz="800" dirty="0">
                <a:solidFill>
                  <a:srgbClr val="000000"/>
                </a:solidFill>
              </a:rPr>
              <a:t> Kim, and </a:t>
            </a:r>
            <a:r>
              <a:rPr lang="en-US" sz="800" dirty="0">
                <a:solidFill>
                  <a:srgbClr val="000000"/>
                </a:solidFill>
                <a:hlinkClick r:id="rId13"/>
              </a:rPr>
              <a:t>Gernot Wagner</a:t>
            </a:r>
            <a:r>
              <a:rPr lang="en-US" sz="800" dirty="0">
                <a:solidFill>
                  <a:srgbClr val="000000"/>
                </a:solidFill>
              </a:rPr>
              <a:t>. Share with </a:t>
            </a:r>
            <a:r>
              <a:rPr lang="en-US" sz="800" dirty="0">
                <a:solidFill>
                  <a:srgbClr val="000000"/>
                </a:solidFill>
                <a:hlinkClick r:id="rId14"/>
              </a:rPr>
              <a:t>attribution</a:t>
            </a:r>
            <a:r>
              <a:rPr lang="en-US" sz="800" dirty="0">
                <a:solidFill>
                  <a:srgbClr val="000000"/>
                </a:solidFill>
              </a:rPr>
              <a:t>: </a:t>
            </a:r>
            <a:r>
              <a:rPr lang="en-US" sz="800" dirty="0" err="1">
                <a:solidFill>
                  <a:srgbClr val="000000"/>
                </a:solidFill>
              </a:rPr>
              <a:t>Houwink</a:t>
            </a:r>
            <a:r>
              <a:rPr lang="en-US" sz="800" dirty="0">
                <a:solidFill>
                  <a:srgbClr val="000000"/>
                </a:solidFill>
              </a:rPr>
              <a:t> et al., "Reenergizing Nuclear" (23 September 2025).</a:t>
            </a:r>
            <a:endPar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aphicFrame>
        <p:nvGraphicFramePr>
          <p:cNvPr id="7" name="Content Placeholder 22">
            <a:extLst>
              <a:ext uri="{FF2B5EF4-FFF2-40B4-BE49-F238E27FC236}">
                <a16:creationId xmlns:a16="http://schemas.microsoft.com/office/drawing/2014/main" id="{4D2A0871-10AC-6E9C-AC45-6A66F595A143}"/>
              </a:ext>
            </a:extLst>
          </p:cNvPr>
          <p:cNvGraphicFramePr>
            <a:graphicFrameLocks/>
          </p:cNvGraphicFramePr>
          <p:nvPr>
            <p:custDataLst>
              <p:tags r:id="rId2"/>
            </p:custDataLst>
            <p:extLst>
              <p:ext uri="{D42A27DB-BD31-4B8C-83A1-F6EECF244321}">
                <p14:modId xmlns:p14="http://schemas.microsoft.com/office/powerpoint/2010/main" val="3027077549"/>
              </p:ext>
            </p:extLst>
          </p:nvPr>
        </p:nvGraphicFramePr>
        <p:xfrm>
          <a:off x="329184" y="2196162"/>
          <a:ext cx="11527855" cy="4181311"/>
        </p:xfrm>
        <a:graphic>
          <a:graphicData uri="http://schemas.openxmlformats.org/drawingml/2006/table">
            <a:tbl>
              <a:tblPr firstRow="1" bandRow="1">
                <a:tableStyleId>{2D5ABB26-0587-4C30-8999-92F81FD0307C}</a:tableStyleId>
              </a:tblPr>
              <a:tblGrid>
                <a:gridCol w="2849445">
                  <a:extLst>
                    <a:ext uri="{9D8B030D-6E8A-4147-A177-3AD203B41FA5}">
                      <a16:colId xmlns:a16="http://schemas.microsoft.com/office/drawing/2014/main" val="2382266633"/>
                    </a:ext>
                  </a:extLst>
                </a:gridCol>
                <a:gridCol w="4339205">
                  <a:extLst>
                    <a:ext uri="{9D8B030D-6E8A-4147-A177-3AD203B41FA5}">
                      <a16:colId xmlns:a16="http://schemas.microsoft.com/office/drawing/2014/main" val="4180512835"/>
                    </a:ext>
                  </a:extLst>
                </a:gridCol>
                <a:gridCol w="4339205">
                  <a:extLst>
                    <a:ext uri="{9D8B030D-6E8A-4147-A177-3AD203B41FA5}">
                      <a16:colId xmlns:a16="http://schemas.microsoft.com/office/drawing/2014/main" val="3024775201"/>
                    </a:ext>
                  </a:extLst>
                </a:gridCol>
              </a:tblGrid>
              <a:tr h="228600">
                <a:tc>
                  <a:txBody>
                    <a:bodyPr/>
                    <a:lstStyle/>
                    <a:p>
                      <a:pPr marL="0" indent="0" algn="l" fontAlgn="b">
                        <a:buNone/>
                      </a:pPr>
                      <a:r>
                        <a:rPr lang="en-US" sz="1050" b="1" i="0" u="none" strike="noStrike">
                          <a:solidFill>
                            <a:srgbClr val="000000"/>
                          </a:solidFill>
                          <a:effectLst/>
                          <a:latin typeface="+mj-lt"/>
                        </a:rPr>
                        <a:t>Description</a:t>
                      </a:r>
                    </a:p>
                  </a:txBody>
                  <a:tcPr marL="45720" marR="9525" marT="9716" marB="0" anchor="ctr">
                    <a:lnB w="6350" cap="flat" cmpd="sng" algn="ctr">
                      <a:noFill/>
                      <a:prstDash val="solid"/>
                      <a:round/>
                      <a:headEnd type="none" w="med" len="med"/>
                      <a:tailEnd type="none" w="med" len="med"/>
                    </a:lnB>
                  </a:tcPr>
                </a:tc>
                <a:tc>
                  <a:txBody>
                    <a:bodyPr/>
                    <a:lstStyle/>
                    <a:p>
                      <a:pPr marL="0" indent="0" algn="ctr" fontAlgn="b">
                        <a:buNone/>
                      </a:pPr>
                      <a:r>
                        <a:rPr lang="en-US" sz="1050" b="1" i="0" u="none" strike="noStrike">
                          <a:solidFill>
                            <a:srgbClr val="000000"/>
                          </a:solidFill>
                          <a:effectLst/>
                          <a:latin typeface="+mj-lt"/>
                        </a:rPr>
                        <a:t>Large-size nuclear power plants</a:t>
                      </a:r>
                    </a:p>
                  </a:txBody>
                  <a:tcPr marL="9525" marR="9525" marT="9716" marB="0" anchor="ctr">
                    <a:lnB w="6350" cap="flat" cmpd="sng" algn="ctr">
                      <a:noFill/>
                      <a:prstDash val="solid"/>
                      <a:round/>
                      <a:headEnd type="none" w="med" len="med"/>
                      <a:tailEnd type="none" w="med" len="med"/>
                    </a:lnB>
                  </a:tcPr>
                </a:tc>
                <a:tc>
                  <a:txBody>
                    <a:bodyPr/>
                    <a:lstStyle/>
                    <a:p>
                      <a:pPr marL="0" indent="0" algn="ctr" fontAlgn="b">
                        <a:buNone/>
                      </a:pPr>
                      <a:r>
                        <a:rPr lang="en-US" sz="1050" b="1" i="0" u="none" strike="noStrike">
                          <a:solidFill>
                            <a:srgbClr val="000000"/>
                          </a:solidFill>
                          <a:effectLst/>
                          <a:latin typeface="+mj-lt"/>
                        </a:rPr>
                        <a:t>Small modular reactors</a:t>
                      </a:r>
                    </a:p>
                  </a:txBody>
                  <a:tcPr marL="9525" marR="9525" marT="9716" marB="0" anchor="ctr">
                    <a:lnB w="6350" cap="flat" cmpd="sng" algn="ctr">
                      <a:noFill/>
                      <a:prstDash val="solid"/>
                      <a:round/>
                      <a:headEnd type="none" w="med" len="med"/>
                      <a:tailEnd type="none" w="med" len="med"/>
                    </a:lnB>
                  </a:tcPr>
                </a:tc>
                <a:extLst>
                  <a:ext uri="{0D108BD9-81ED-4DB2-BD59-A6C34878D82A}">
                    <a16:rowId xmlns:a16="http://schemas.microsoft.com/office/drawing/2014/main" val="4192557747"/>
                  </a:ext>
                </a:extLst>
              </a:tr>
              <a:tr h="182880">
                <a:tc>
                  <a:txBody>
                    <a:bodyPr/>
                    <a:lstStyle/>
                    <a:p>
                      <a:pPr marL="0" indent="0" algn="l" fontAlgn="t">
                        <a:buNone/>
                      </a:pPr>
                      <a:r>
                        <a:rPr lang="en-US" sz="1050" b="0" i="0" u="none" strike="noStrike">
                          <a:solidFill>
                            <a:srgbClr val="000000"/>
                          </a:solidFill>
                          <a:effectLst/>
                          <a:latin typeface="+mj-lt"/>
                        </a:rPr>
                        <a:t>Electrical capacity (MWe/unit)</a:t>
                      </a:r>
                    </a:p>
                  </a:txBody>
                  <a:tcPr marL="457200" marR="9525" marT="9716" marB="0" anchor="ctr">
                    <a:lnL>
                      <a:noFill/>
                    </a:lnL>
                    <a:lnR>
                      <a:noFill/>
                    </a:lnR>
                    <a:lnT w="6350" cap="flat" cmpd="sng" algn="ctr">
                      <a:no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l" fontAlgn="t">
                        <a:buNone/>
                      </a:pPr>
                      <a:r>
                        <a:rPr lang="en-US" sz="1050" b="0" i="0" u="none" strike="noStrike">
                          <a:solidFill>
                            <a:srgbClr val="000000"/>
                          </a:solidFill>
                          <a:effectLst/>
                          <a:latin typeface="+mj-lt"/>
                        </a:rPr>
                        <a:t>&gt;1,000</a:t>
                      </a:r>
                    </a:p>
                  </a:txBody>
                  <a:tcPr marL="274320" marR="182880" marT="9716" marB="0" anchor="ctr">
                    <a:lnL>
                      <a:noFill/>
                    </a:lnL>
                    <a:lnR>
                      <a:noFill/>
                    </a:lnR>
                    <a:lnT w="6350" cap="flat" cmpd="sng" algn="ctr">
                      <a:no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l" fontAlgn="t">
                        <a:buNone/>
                      </a:pPr>
                      <a:r>
                        <a:rPr lang="en-US" sz="1050" b="0" i="0" u="none" strike="noStrike">
                          <a:solidFill>
                            <a:srgbClr val="000000"/>
                          </a:solidFill>
                          <a:effectLst/>
                          <a:latin typeface="+mj-lt"/>
                        </a:rPr>
                        <a:t>Up to 300</a:t>
                      </a:r>
                    </a:p>
                  </a:txBody>
                  <a:tcPr marL="274320" marR="182880" marT="9716" marB="0" anchor="ctr">
                    <a:lnL>
                      <a:noFill/>
                    </a:lnL>
                    <a:lnR>
                      <a:noFill/>
                    </a:lnR>
                    <a:lnT w="6350" cap="flat" cmpd="sng" algn="ctr">
                      <a:no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91931219"/>
                  </a:ext>
                </a:extLst>
              </a:tr>
              <a:tr h="182880">
                <a:tc>
                  <a:txBody>
                    <a:bodyPr/>
                    <a:lstStyle/>
                    <a:p>
                      <a:pPr marL="0" indent="0" algn="l" fontAlgn="t">
                        <a:buNone/>
                      </a:pPr>
                      <a:r>
                        <a:rPr lang="en-US" sz="1050" b="0" i="0" u="none" strike="noStrike">
                          <a:solidFill>
                            <a:srgbClr val="000000"/>
                          </a:solidFill>
                          <a:effectLst/>
                          <a:latin typeface="+mj-lt"/>
                        </a:rPr>
                        <a:t>Fuel</a:t>
                      </a:r>
                    </a:p>
                  </a:txBody>
                  <a:tcPr marL="457200" marR="9525" marT="9716" marB="0" anchor="ctr">
                    <a:lnL>
                      <a:noFill/>
                    </a:lnL>
                    <a:lnR>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l" fontAlgn="t">
                        <a:buNone/>
                      </a:pPr>
                      <a:r>
                        <a:rPr lang="en-US" sz="1050" b="0" i="0" u="none" strike="noStrike">
                          <a:solidFill>
                            <a:srgbClr val="000000"/>
                          </a:solidFill>
                          <a:effectLst/>
                          <a:latin typeface="+mj-lt"/>
                        </a:rPr>
                        <a:t>Typically light water reactors</a:t>
                      </a:r>
                    </a:p>
                  </a:txBody>
                  <a:tcPr marL="274320" marR="182880" marT="9716" marB="0" anchor="ctr">
                    <a:lnL>
                      <a:noFill/>
                    </a:lnL>
                    <a:lnR>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l" fontAlgn="t">
                        <a:buNone/>
                      </a:pPr>
                      <a:r>
                        <a:rPr lang="en-US" sz="1050" b="0" i="0" u="none" strike="noStrike">
                          <a:solidFill>
                            <a:srgbClr val="000000"/>
                          </a:solidFill>
                          <a:effectLst/>
                          <a:latin typeface="+mj-lt"/>
                        </a:rPr>
                        <a:t>May use various coolants and fuel types</a:t>
                      </a:r>
                    </a:p>
                  </a:txBody>
                  <a:tcPr marL="274320" marR="182880" marT="9716" marB="0" anchor="ctr">
                    <a:lnL>
                      <a:noFill/>
                    </a:lnL>
                    <a:lnR>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55495541"/>
                  </a:ext>
                </a:extLst>
              </a:tr>
              <a:tr h="182880">
                <a:tc>
                  <a:txBody>
                    <a:bodyPr/>
                    <a:lstStyle/>
                    <a:p>
                      <a:pPr marL="0" indent="0" algn="l" fontAlgn="t">
                        <a:buNone/>
                      </a:pPr>
                      <a:r>
                        <a:rPr lang="en-US" sz="1050" b="0" i="0" u="none" strike="noStrike">
                          <a:solidFill>
                            <a:srgbClr val="000000"/>
                          </a:solidFill>
                          <a:effectLst/>
                          <a:latin typeface="+mj-lt"/>
                        </a:rPr>
                        <a:t>Refueling frequency</a:t>
                      </a:r>
                    </a:p>
                  </a:txBody>
                  <a:tcPr marL="457200" marR="9525" marT="9716" marB="0" anchor="ctr">
                    <a:lnL>
                      <a:noFill/>
                    </a:lnL>
                    <a:lnR>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l" fontAlgn="t">
                        <a:buNone/>
                      </a:pPr>
                      <a:r>
                        <a:rPr lang="en-US" sz="1050" b="0" i="0" u="none" strike="noStrike">
                          <a:solidFill>
                            <a:srgbClr val="000000"/>
                          </a:solidFill>
                          <a:effectLst/>
                          <a:latin typeface="+mj-lt"/>
                        </a:rPr>
                        <a:t>Every 1-2 years</a:t>
                      </a:r>
                    </a:p>
                  </a:txBody>
                  <a:tcPr marL="274320" marR="182880" marT="9716" marB="0" anchor="ctr">
                    <a:lnL>
                      <a:noFill/>
                    </a:lnL>
                    <a:lnR>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l" fontAlgn="t">
                        <a:buNone/>
                      </a:pPr>
                      <a:r>
                        <a:rPr lang="en-US" sz="1050" b="0" i="0" u="none" strike="noStrike">
                          <a:solidFill>
                            <a:srgbClr val="000000"/>
                          </a:solidFill>
                          <a:effectLst/>
                          <a:latin typeface="+mj-lt"/>
                        </a:rPr>
                        <a:t>Every 3-7 years, even up to 30 years</a:t>
                      </a:r>
                    </a:p>
                  </a:txBody>
                  <a:tcPr marL="274320" marR="182880" marT="9716" marB="0" anchor="ctr">
                    <a:lnL>
                      <a:noFill/>
                    </a:lnL>
                    <a:lnR>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306525577"/>
                  </a:ext>
                </a:extLst>
              </a:tr>
              <a:tr h="182880">
                <a:tc>
                  <a:txBody>
                    <a:bodyPr/>
                    <a:lstStyle/>
                    <a:p>
                      <a:pPr marL="0" indent="0" algn="l" fontAlgn="t">
                        <a:buNone/>
                      </a:pPr>
                      <a:r>
                        <a:rPr lang="en-US" sz="1050" b="0" i="0" u="none" strike="noStrike">
                          <a:solidFill>
                            <a:srgbClr val="000000"/>
                          </a:solidFill>
                          <a:effectLst/>
                          <a:latin typeface="+mj-lt"/>
                        </a:rPr>
                        <a:t>Safety features</a:t>
                      </a:r>
                    </a:p>
                  </a:txBody>
                  <a:tcPr marL="457200" marR="9525" marT="9716" marB="0" anchor="ctr">
                    <a:lnL>
                      <a:noFill/>
                    </a:lnL>
                    <a:lnR>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l" fontAlgn="t">
                        <a:buNone/>
                      </a:pPr>
                      <a:r>
                        <a:rPr lang="en-US" sz="1050" b="0" i="0" u="none" strike="noStrike">
                          <a:solidFill>
                            <a:srgbClr val="000000"/>
                          </a:solidFill>
                          <a:effectLst/>
                          <a:latin typeface="+mj-lt"/>
                        </a:rPr>
                        <a:t>Active systems (operator or power dependent)</a:t>
                      </a:r>
                    </a:p>
                  </a:txBody>
                  <a:tcPr marL="274320" marR="182880" marT="9716" marB="0" anchor="ctr">
                    <a:lnL>
                      <a:noFill/>
                    </a:lnL>
                    <a:lnR>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l" fontAlgn="t">
                        <a:buNone/>
                      </a:pPr>
                      <a:r>
                        <a:rPr lang="en-US" sz="1050" b="0" i="0" u="none" strike="noStrike">
                          <a:solidFill>
                            <a:srgbClr val="000000"/>
                          </a:solidFill>
                          <a:effectLst/>
                          <a:latin typeface="+mj-lt"/>
                        </a:rPr>
                        <a:t>Passive systems (self-shutdown)</a:t>
                      </a:r>
                    </a:p>
                  </a:txBody>
                  <a:tcPr marL="274320" marR="182880" marT="9716" marB="0" anchor="ctr">
                    <a:lnL>
                      <a:noFill/>
                    </a:lnL>
                    <a:lnR>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49829862"/>
                  </a:ext>
                </a:extLst>
              </a:tr>
              <a:tr h="182880">
                <a:tc>
                  <a:txBody>
                    <a:bodyPr/>
                    <a:lstStyle/>
                    <a:p>
                      <a:pPr marL="0" indent="0" algn="l" fontAlgn="t">
                        <a:buNone/>
                      </a:pPr>
                      <a:r>
                        <a:rPr lang="en-US" sz="1050" b="0" i="0" u="none" strike="noStrike">
                          <a:solidFill>
                            <a:srgbClr val="000000"/>
                          </a:solidFill>
                          <a:effectLst/>
                          <a:latin typeface="+mj-lt"/>
                        </a:rPr>
                        <a:t>Land area requirement (square miles)</a:t>
                      </a:r>
                    </a:p>
                  </a:txBody>
                  <a:tcPr marL="457200" marR="9525" marT="9716" marB="0" anchor="ctr">
                    <a:lnL>
                      <a:noFill/>
                    </a:lnL>
                    <a:lnR>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l" fontAlgn="t">
                        <a:buNone/>
                      </a:pPr>
                      <a:r>
                        <a:rPr lang="en-US" sz="1050" b="0" i="0" u="none" strike="noStrike">
                          <a:solidFill>
                            <a:srgbClr val="000000"/>
                          </a:solidFill>
                          <a:effectLst/>
                          <a:latin typeface="+mj-lt"/>
                        </a:rPr>
                        <a:t>1.3</a:t>
                      </a:r>
                    </a:p>
                  </a:txBody>
                  <a:tcPr marL="274320" marR="182880" marT="9716" marB="0" anchor="ctr">
                    <a:lnL>
                      <a:noFill/>
                    </a:lnL>
                    <a:lnR>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l" fontAlgn="t">
                        <a:buNone/>
                      </a:pPr>
                      <a:r>
                        <a:rPr lang="en-US" sz="1050" b="0" i="0" u="none" strike="noStrike">
                          <a:solidFill>
                            <a:srgbClr val="000000"/>
                          </a:solidFill>
                          <a:effectLst/>
                          <a:latin typeface="+mj-lt"/>
                        </a:rPr>
                        <a:t>0.01</a:t>
                      </a:r>
                    </a:p>
                  </a:txBody>
                  <a:tcPr marL="274320" marR="182880" marT="9716" marB="0" anchor="ctr">
                    <a:lnL>
                      <a:noFill/>
                    </a:lnL>
                    <a:lnR>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14263314"/>
                  </a:ext>
                </a:extLst>
              </a:tr>
              <a:tr h="182880">
                <a:tc>
                  <a:txBody>
                    <a:bodyPr/>
                    <a:lstStyle/>
                    <a:p>
                      <a:pPr marL="0" indent="0" algn="l" fontAlgn="t">
                        <a:buNone/>
                      </a:pPr>
                      <a:r>
                        <a:rPr lang="en-US" sz="1050" b="0" i="0" u="none" strike="noStrike">
                          <a:solidFill>
                            <a:srgbClr val="000000"/>
                          </a:solidFill>
                          <a:effectLst/>
                          <a:latin typeface="+mj-lt"/>
                        </a:rPr>
                        <a:t>Construction approach</a:t>
                      </a:r>
                    </a:p>
                  </a:txBody>
                  <a:tcPr marL="457200" marR="9525" marT="9716" marB="0" anchor="ctr">
                    <a:lnL>
                      <a:noFill/>
                    </a:lnL>
                    <a:lnR>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l" fontAlgn="t">
                        <a:buNone/>
                      </a:pPr>
                      <a:r>
                        <a:rPr lang="en-US" sz="1050" b="0" i="0" u="none" strike="noStrike">
                          <a:solidFill>
                            <a:srgbClr val="000000"/>
                          </a:solidFill>
                          <a:effectLst/>
                          <a:latin typeface="+mj-lt"/>
                        </a:rPr>
                        <a:t>Custom built on-site</a:t>
                      </a:r>
                    </a:p>
                  </a:txBody>
                  <a:tcPr marL="274320" marR="182880" marT="9716" marB="0" anchor="ctr">
                    <a:lnL>
                      <a:noFill/>
                    </a:lnL>
                    <a:lnR>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l" fontAlgn="t">
                        <a:buNone/>
                      </a:pPr>
                      <a:r>
                        <a:rPr lang="en-US" sz="1050" b="0" i="0" u="none" strike="noStrike">
                          <a:solidFill>
                            <a:srgbClr val="000000"/>
                          </a:solidFill>
                          <a:effectLst/>
                          <a:latin typeface="+mj-lt"/>
                        </a:rPr>
                        <a:t>Factory fabricated and shipped to sites for modular assembly</a:t>
                      </a:r>
                    </a:p>
                  </a:txBody>
                  <a:tcPr marL="274320" marR="182880" marT="9716" marB="0" anchor="ctr">
                    <a:lnL>
                      <a:noFill/>
                    </a:lnL>
                    <a:lnR>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378683998"/>
                  </a:ext>
                </a:extLst>
              </a:tr>
              <a:tr h="182880">
                <a:tc>
                  <a:txBody>
                    <a:bodyPr/>
                    <a:lstStyle/>
                    <a:p>
                      <a:pPr marL="0" indent="0" algn="l" fontAlgn="t">
                        <a:buNone/>
                      </a:pPr>
                      <a:r>
                        <a:rPr lang="en-US" sz="1050" b="0" i="0" u="none" strike="noStrike">
                          <a:solidFill>
                            <a:srgbClr val="000000"/>
                          </a:solidFill>
                          <a:effectLst/>
                          <a:latin typeface="+mj-lt"/>
                        </a:rPr>
                        <a:t>Siting flexibility</a:t>
                      </a:r>
                    </a:p>
                  </a:txBody>
                  <a:tcPr marL="457200" marR="9525" marT="9716" marB="0" anchor="ctr">
                    <a:lnL>
                      <a:noFill/>
                    </a:lnL>
                    <a:lnR>
                      <a:noFill/>
                    </a:lnR>
                    <a:lnT w="3175"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l" fontAlgn="t">
                        <a:buNone/>
                      </a:pPr>
                      <a:r>
                        <a:rPr lang="en-US" sz="1050" b="0" i="0" u="none" strike="noStrike">
                          <a:solidFill>
                            <a:srgbClr val="000000"/>
                          </a:solidFill>
                          <a:effectLst/>
                          <a:latin typeface="+mj-lt"/>
                        </a:rPr>
                        <a:t>Low; large dedicated sites required</a:t>
                      </a:r>
                    </a:p>
                  </a:txBody>
                  <a:tcPr marL="274320" marR="182880" marT="9716" marB="0" anchor="ctr">
                    <a:lnL>
                      <a:noFill/>
                    </a:lnL>
                    <a:lnR>
                      <a:noFill/>
                    </a:lnR>
                    <a:lnT w="3175"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l" fontAlgn="t">
                        <a:buNone/>
                      </a:pPr>
                      <a:r>
                        <a:rPr lang="en-US" sz="1050" b="0" i="0" u="none" strike="noStrike">
                          <a:solidFill>
                            <a:srgbClr val="000000"/>
                          </a:solidFill>
                          <a:effectLst/>
                          <a:latin typeface="+mj-lt"/>
                        </a:rPr>
                        <a:t>High; suitable for remote, urban, and industrial areas</a:t>
                      </a:r>
                    </a:p>
                  </a:txBody>
                  <a:tcPr marL="274320" marR="182880" marT="9716" marB="0" anchor="ctr">
                    <a:lnL>
                      <a:noFill/>
                    </a:lnL>
                    <a:lnR>
                      <a:noFill/>
                    </a:lnR>
                    <a:lnT w="3175"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687724194"/>
                  </a:ext>
                </a:extLst>
              </a:tr>
              <a:tr h="45720">
                <a:tc>
                  <a:txBody>
                    <a:bodyPr/>
                    <a:lstStyle/>
                    <a:p>
                      <a:pPr marL="0" indent="0" algn="l" fontAlgn="t">
                        <a:buNone/>
                      </a:pPr>
                      <a:endParaRPr lang="en-US" sz="300" b="0" i="0" u="none" strike="noStrike">
                        <a:solidFill>
                          <a:srgbClr val="000000"/>
                        </a:solidFill>
                        <a:effectLst/>
                        <a:latin typeface="+mj-lt"/>
                      </a:endParaRPr>
                    </a:p>
                  </a:txBody>
                  <a:tcPr marL="457200" marR="9525" marT="9716" marB="0" anchor="ctr">
                    <a:lnL>
                      <a:noFill/>
                    </a:lnL>
                    <a:lnR>
                      <a:noFill/>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l" fontAlgn="t">
                        <a:buNone/>
                      </a:pPr>
                      <a:endParaRPr lang="en-US" sz="300" b="0" i="0" u="none" strike="noStrike">
                        <a:solidFill>
                          <a:srgbClr val="000000"/>
                        </a:solidFill>
                        <a:effectLst/>
                        <a:latin typeface="+mj-lt"/>
                      </a:endParaRPr>
                    </a:p>
                  </a:txBody>
                  <a:tcPr marL="274320" marR="182880" marT="9716" marB="0" anchor="ctr">
                    <a:lnL>
                      <a:noFill/>
                    </a:lnL>
                    <a:lnR>
                      <a:noFill/>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l" fontAlgn="t">
                        <a:buNone/>
                      </a:pPr>
                      <a:endParaRPr lang="en-US" sz="300" b="0" i="0" u="none" strike="noStrike">
                        <a:solidFill>
                          <a:srgbClr val="000000"/>
                        </a:solidFill>
                        <a:effectLst/>
                        <a:latin typeface="+mj-lt"/>
                      </a:endParaRPr>
                    </a:p>
                  </a:txBody>
                  <a:tcPr marL="274320" marR="182880" marT="9716" marB="0" anchor="ctr">
                    <a:lnL>
                      <a:noFill/>
                    </a:lnL>
                    <a:lnR>
                      <a:noFill/>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778139293"/>
                  </a:ext>
                </a:extLst>
              </a:tr>
              <a:tr h="182880">
                <a:tc>
                  <a:txBody>
                    <a:bodyPr/>
                    <a:lstStyle/>
                    <a:p>
                      <a:pPr marL="0" indent="0" algn="l" fontAlgn="t">
                        <a:buNone/>
                      </a:pPr>
                      <a:r>
                        <a:rPr lang="en-US" sz="1050" b="0" i="0" u="none" strike="noStrike">
                          <a:solidFill>
                            <a:srgbClr val="000000"/>
                          </a:solidFill>
                          <a:effectLst/>
                          <a:latin typeface="+mj-lt"/>
                        </a:rPr>
                        <a:t>Construction time</a:t>
                      </a:r>
                    </a:p>
                  </a:txBody>
                  <a:tcPr marL="457200" marR="9525" marT="9716" marB="0" anchor="ctr">
                    <a:lnL>
                      <a:noFill/>
                    </a:lnL>
                    <a:lnR>
                      <a:noFill/>
                    </a:lnR>
                    <a:lnT w="3175" cap="flat" cmpd="sng" algn="ctr">
                      <a:no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l" fontAlgn="t">
                        <a:buNone/>
                      </a:pPr>
                      <a:r>
                        <a:rPr lang="en-US" sz="1050" b="0" i="0" u="none" strike="noStrike">
                          <a:solidFill>
                            <a:srgbClr val="000000"/>
                          </a:solidFill>
                          <a:effectLst/>
                          <a:latin typeface="+mj-lt"/>
                        </a:rPr>
                        <a:t>10 years, often with overruns</a:t>
                      </a:r>
                    </a:p>
                  </a:txBody>
                  <a:tcPr marL="274320" marR="182880" marT="9716" marB="0" anchor="ctr">
                    <a:lnL>
                      <a:noFill/>
                    </a:lnL>
                    <a:lnR>
                      <a:noFill/>
                    </a:lnR>
                    <a:lnT w="3175" cap="flat" cmpd="sng" algn="ctr">
                      <a:no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l" fontAlgn="t">
                        <a:buNone/>
                      </a:pPr>
                      <a:r>
                        <a:rPr lang="en-US" sz="1050" b="0" i="0" u="none" strike="noStrike">
                          <a:solidFill>
                            <a:srgbClr val="000000"/>
                          </a:solidFill>
                          <a:effectLst/>
                          <a:latin typeface="+mj-lt"/>
                        </a:rPr>
                        <a:t>3-5 years </a:t>
                      </a:r>
                    </a:p>
                  </a:txBody>
                  <a:tcPr marL="274320" marR="182880" marT="9716" marB="0" anchor="ctr">
                    <a:lnL>
                      <a:noFill/>
                    </a:lnL>
                    <a:lnR>
                      <a:noFill/>
                    </a:lnR>
                    <a:lnT w="3175" cap="flat" cmpd="sng" algn="ctr">
                      <a:no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02322803"/>
                  </a:ext>
                </a:extLst>
              </a:tr>
              <a:tr h="182880">
                <a:tc>
                  <a:txBody>
                    <a:bodyPr/>
                    <a:lstStyle/>
                    <a:p>
                      <a:pPr marL="0" indent="0" algn="l" fontAlgn="t">
                        <a:buNone/>
                      </a:pPr>
                      <a:r>
                        <a:rPr lang="en-US" sz="1050" b="0" i="0" u="none" strike="noStrike">
                          <a:solidFill>
                            <a:srgbClr val="000000"/>
                          </a:solidFill>
                          <a:effectLst/>
                          <a:latin typeface="+mj-lt"/>
                        </a:rPr>
                        <a:t>Cost to build ($)</a:t>
                      </a:r>
                    </a:p>
                  </a:txBody>
                  <a:tcPr marL="457200" marR="9525" marT="9716" marB="0" anchor="ctr">
                    <a:lnL>
                      <a:noFill/>
                    </a:lnL>
                    <a:lnR>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l" fontAlgn="t">
                        <a:buNone/>
                      </a:pPr>
                      <a:r>
                        <a:rPr lang="en-US" sz="1050" b="0" i="0" u="none" strike="noStrike">
                          <a:solidFill>
                            <a:srgbClr val="000000"/>
                          </a:solidFill>
                          <a:effectLst/>
                          <a:latin typeface="+mj-lt"/>
                        </a:rPr>
                        <a:t>10B-15B</a:t>
                      </a:r>
                    </a:p>
                  </a:txBody>
                  <a:tcPr marL="274320" marR="182880" marT="9716" marB="0" anchor="ctr">
                    <a:lnL>
                      <a:noFill/>
                    </a:lnL>
                    <a:lnR>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l" fontAlgn="t">
                        <a:buNone/>
                      </a:pPr>
                      <a:r>
                        <a:rPr lang="en-US" sz="1050" b="0" i="0" u="none" strike="noStrike">
                          <a:solidFill>
                            <a:srgbClr val="000000"/>
                          </a:solidFill>
                          <a:effectLst/>
                          <a:latin typeface="+mj-lt"/>
                        </a:rPr>
                        <a:t>2B-4B</a:t>
                      </a:r>
                    </a:p>
                  </a:txBody>
                  <a:tcPr marL="274320" marR="182880" marT="9716" marB="0" anchor="ctr">
                    <a:lnL>
                      <a:noFill/>
                    </a:lnL>
                    <a:lnR>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575256222"/>
                  </a:ext>
                </a:extLst>
              </a:tr>
              <a:tr h="365760">
                <a:tc>
                  <a:txBody>
                    <a:bodyPr/>
                    <a:lstStyle/>
                    <a:p>
                      <a:pPr marL="0" indent="0" algn="l" fontAlgn="t">
                        <a:buNone/>
                      </a:pPr>
                      <a:r>
                        <a:rPr lang="en-US" sz="1050" b="0" i="0" u="none" strike="noStrike">
                          <a:solidFill>
                            <a:srgbClr val="000000"/>
                          </a:solidFill>
                          <a:effectLst/>
                          <a:latin typeface="+mj-lt"/>
                        </a:rPr>
                        <a:t>Cost structure</a:t>
                      </a:r>
                    </a:p>
                  </a:txBody>
                  <a:tcPr marL="457200" marR="9525" marT="9716" marB="0" anchor="ctr">
                    <a:lnL>
                      <a:noFill/>
                    </a:lnL>
                    <a:lnR>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l" fontAlgn="t">
                        <a:buNone/>
                      </a:pPr>
                      <a:r>
                        <a:rPr lang="en-US" sz="1050" b="0" i="0" u="none" strike="noStrike">
                          <a:solidFill>
                            <a:srgbClr val="000000"/>
                          </a:solidFill>
                          <a:effectLst/>
                          <a:latin typeface="+mj-lt"/>
                        </a:rPr>
                        <a:t>Economies of scale; high upfront investment with high financial risk</a:t>
                      </a:r>
                    </a:p>
                  </a:txBody>
                  <a:tcPr marL="274320" marR="182880" marT="9716" marB="0" anchor="ctr">
                    <a:lnL>
                      <a:noFill/>
                    </a:lnL>
                    <a:lnR>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l" fontAlgn="t">
                        <a:buNone/>
                      </a:pPr>
                      <a:r>
                        <a:rPr lang="en-US" sz="1050" b="0" i="0" u="none" strike="noStrike">
                          <a:solidFill>
                            <a:srgbClr val="000000"/>
                          </a:solidFill>
                          <a:effectLst/>
                          <a:latin typeface="+mj-lt"/>
                        </a:rPr>
                        <a:t>Economies of series; lower initial capital, but costs per MW may initially be high</a:t>
                      </a:r>
                    </a:p>
                  </a:txBody>
                  <a:tcPr marL="274320" marR="182880" marT="9716" marB="0" anchor="ctr">
                    <a:lnL>
                      <a:noFill/>
                    </a:lnL>
                    <a:lnR>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505955216"/>
                  </a:ext>
                </a:extLst>
              </a:tr>
              <a:tr h="182880">
                <a:tc>
                  <a:txBody>
                    <a:bodyPr/>
                    <a:lstStyle/>
                    <a:p>
                      <a:pPr marL="0" indent="0" algn="l" fontAlgn="t">
                        <a:buNone/>
                      </a:pPr>
                      <a:r>
                        <a:rPr lang="en-US" sz="1050" b="0" i="0" u="none" strike="noStrike">
                          <a:solidFill>
                            <a:srgbClr val="000000"/>
                          </a:solidFill>
                          <a:effectLst/>
                          <a:latin typeface="+mj-lt"/>
                        </a:rPr>
                        <a:t>LCOE ($/MWh)</a:t>
                      </a:r>
                    </a:p>
                  </a:txBody>
                  <a:tcPr marL="457200" marR="9525" marT="9716" marB="0" anchor="ctr">
                    <a:lnL>
                      <a:noFill/>
                    </a:lnL>
                    <a:lnR>
                      <a:noFill/>
                    </a:lnR>
                    <a:lnT w="3175"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l" fontAlgn="t">
                        <a:buNone/>
                      </a:pPr>
                      <a:r>
                        <a:rPr lang="en-US" sz="1050" b="0" i="0" u="none" strike="noStrike">
                          <a:solidFill>
                            <a:srgbClr val="000000"/>
                          </a:solidFill>
                          <a:effectLst/>
                          <a:latin typeface="+mj-lt"/>
                        </a:rPr>
                        <a:t>140-220</a:t>
                      </a:r>
                    </a:p>
                  </a:txBody>
                  <a:tcPr marL="274320" marR="182880" marT="9716" marB="0" anchor="ctr">
                    <a:lnL>
                      <a:noFill/>
                    </a:lnL>
                    <a:lnR>
                      <a:noFill/>
                    </a:lnR>
                    <a:lnT w="3175"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l" fontAlgn="t">
                        <a:buNone/>
                      </a:pPr>
                      <a:r>
                        <a:rPr lang="en-US" sz="1050" b="0" i="0" u="none" strike="noStrike">
                          <a:solidFill>
                            <a:srgbClr val="000000"/>
                          </a:solidFill>
                          <a:effectLst/>
                          <a:latin typeface="+mj-lt"/>
                        </a:rPr>
                        <a:t>50-120 (uncertain)</a:t>
                      </a:r>
                    </a:p>
                  </a:txBody>
                  <a:tcPr marL="274320" marR="182880" marT="9716" marB="0" anchor="ctr">
                    <a:lnL>
                      <a:noFill/>
                    </a:lnL>
                    <a:lnR>
                      <a:noFill/>
                    </a:lnR>
                    <a:lnT w="3175"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893635706"/>
                  </a:ext>
                </a:extLst>
              </a:tr>
              <a:tr h="56795">
                <a:tc>
                  <a:txBody>
                    <a:bodyPr/>
                    <a:lstStyle/>
                    <a:p>
                      <a:pPr marL="0" indent="0" algn="l" fontAlgn="t">
                        <a:buNone/>
                      </a:pPr>
                      <a:endParaRPr lang="en-US" sz="300" b="0" i="0" u="none" strike="noStrike">
                        <a:solidFill>
                          <a:srgbClr val="000000"/>
                        </a:solidFill>
                        <a:effectLst/>
                        <a:latin typeface="+mj-lt"/>
                      </a:endParaRPr>
                    </a:p>
                  </a:txBody>
                  <a:tcPr marL="457200" marR="9525" marT="9716" marB="0" anchor="ctr">
                    <a:lnL>
                      <a:noFill/>
                    </a:lnL>
                    <a:lnR>
                      <a:noFill/>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l" fontAlgn="t">
                        <a:buNone/>
                      </a:pPr>
                      <a:endParaRPr lang="en-US" sz="300" b="0" i="0" u="none" strike="noStrike">
                        <a:solidFill>
                          <a:srgbClr val="000000"/>
                        </a:solidFill>
                        <a:effectLst/>
                        <a:latin typeface="+mj-lt"/>
                      </a:endParaRPr>
                    </a:p>
                  </a:txBody>
                  <a:tcPr marL="274320" marR="182880" marT="9716" marB="0" anchor="ctr">
                    <a:lnL>
                      <a:noFill/>
                    </a:lnL>
                    <a:lnR>
                      <a:noFill/>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l" fontAlgn="t">
                        <a:buNone/>
                      </a:pPr>
                      <a:endParaRPr lang="en-US" sz="300" b="0" i="0" u="none" strike="noStrike">
                        <a:solidFill>
                          <a:srgbClr val="000000"/>
                        </a:solidFill>
                        <a:effectLst/>
                        <a:latin typeface="+mj-lt"/>
                      </a:endParaRPr>
                    </a:p>
                  </a:txBody>
                  <a:tcPr marL="274320" marR="182880" marT="9716" marB="0" anchor="ctr">
                    <a:lnL>
                      <a:noFill/>
                    </a:lnL>
                    <a:lnR>
                      <a:noFill/>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022593969"/>
                  </a:ext>
                </a:extLst>
              </a:tr>
              <a:tr h="182880">
                <a:tc>
                  <a:txBody>
                    <a:bodyPr/>
                    <a:lstStyle/>
                    <a:p>
                      <a:pPr marL="0" indent="0" algn="l" fontAlgn="t">
                        <a:buNone/>
                      </a:pPr>
                      <a:r>
                        <a:rPr lang="en-US" sz="1050" b="0" i="0" u="none" strike="noStrike">
                          <a:solidFill>
                            <a:srgbClr val="000000"/>
                          </a:solidFill>
                          <a:effectLst/>
                          <a:latin typeface="+mj-lt"/>
                        </a:rPr>
                        <a:t>Use case</a:t>
                      </a:r>
                    </a:p>
                  </a:txBody>
                  <a:tcPr marL="457200" marR="9525" marT="9716" marB="0" anchor="ctr">
                    <a:lnL>
                      <a:noFill/>
                    </a:lnL>
                    <a:lnR>
                      <a:noFill/>
                    </a:lnR>
                    <a:lnT w="3175" cap="flat" cmpd="sng" algn="ctr">
                      <a:no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l" fontAlgn="t">
                        <a:buNone/>
                      </a:pPr>
                      <a:r>
                        <a:rPr lang="en-US" sz="1050" b="0" i="0" u="none" strike="noStrike">
                          <a:solidFill>
                            <a:srgbClr val="000000"/>
                          </a:solidFill>
                          <a:effectLst/>
                          <a:latin typeface="+mj-lt"/>
                        </a:rPr>
                        <a:t>Baseload power for national grids</a:t>
                      </a:r>
                    </a:p>
                  </a:txBody>
                  <a:tcPr marL="274320" marR="182880" marT="9716" marB="0" anchor="ctr">
                    <a:lnL>
                      <a:noFill/>
                    </a:lnL>
                    <a:lnR>
                      <a:noFill/>
                    </a:lnR>
                    <a:lnT w="3175" cap="flat" cmpd="sng" algn="ctr">
                      <a:no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l" fontAlgn="t">
                        <a:buNone/>
                      </a:pPr>
                      <a:r>
                        <a:rPr lang="en-US" sz="1050" b="0" i="0" u="none" strike="noStrike">
                          <a:solidFill>
                            <a:srgbClr val="000000"/>
                          </a:solidFill>
                          <a:effectLst/>
                          <a:latin typeface="+mj-lt"/>
                        </a:rPr>
                        <a:t>Flexible: remote/off-grid</a:t>
                      </a:r>
                    </a:p>
                  </a:txBody>
                  <a:tcPr marL="274320" marR="182880" marT="9716" marB="0" anchor="ctr">
                    <a:lnL>
                      <a:noFill/>
                    </a:lnL>
                    <a:lnR>
                      <a:noFill/>
                    </a:lnR>
                    <a:lnT w="3175" cap="flat" cmpd="sng" algn="ctr">
                      <a:no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4709453"/>
                  </a:ext>
                </a:extLst>
              </a:tr>
              <a:tr h="365760">
                <a:tc>
                  <a:txBody>
                    <a:bodyPr/>
                    <a:lstStyle/>
                    <a:p>
                      <a:pPr marL="0" indent="0" algn="l" fontAlgn="t">
                        <a:buNone/>
                      </a:pPr>
                      <a:r>
                        <a:rPr lang="en-US" sz="1050" b="0" i="0" u="none" strike="noStrike">
                          <a:solidFill>
                            <a:srgbClr val="000000"/>
                          </a:solidFill>
                          <a:effectLst/>
                          <a:latin typeface="+mj-lt"/>
                        </a:rPr>
                        <a:t>Waste management</a:t>
                      </a:r>
                    </a:p>
                  </a:txBody>
                  <a:tcPr marL="457200" marR="9525" marT="9716" marB="0" anchor="ctr">
                    <a:lnL>
                      <a:noFill/>
                    </a:lnL>
                    <a:lnR>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l" fontAlgn="t">
                        <a:buNone/>
                      </a:pPr>
                      <a:r>
                        <a:rPr lang="en-US" sz="1050" b="0" i="0" u="none" strike="noStrike">
                          <a:solidFill>
                            <a:srgbClr val="000000"/>
                          </a:solidFill>
                          <a:effectLst/>
                          <a:latin typeface="+mj-lt"/>
                        </a:rPr>
                        <a:t>Established waste management protocols in place, but long-term disposal continues to face public and political resistance</a:t>
                      </a:r>
                    </a:p>
                  </a:txBody>
                  <a:tcPr marL="274320" marR="182880" marT="9716" marB="0" anchor="ctr">
                    <a:lnL>
                      <a:noFill/>
                    </a:lnL>
                    <a:lnR>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l" fontAlgn="t">
                        <a:buNone/>
                      </a:pPr>
                      <a:r>
                        <a:rPr lang="en-US" sz="1050" b="0" i="0" u="none" strike="noStrike">
                          <a:solidFill>
                            <a:srgbClr val="000000"/>
                          </a:solidFill>
                          <a:effectLst/>
                          <a:latin typeface="+mj-lt"/>
                        </a:rPr>
                        <a:t>Some studies suggest higher radioactive waste per MWh, though advanced modular reactors may improve waste handling</a:t>
                      </a:r>
                    </a:p>
                  </a:txBody>
                  <a:tcPr marL="274320" marR="182880" marT="9716" marB="0" anchor="ctr">
                    <a:lnL>
                      <a:noFill/>
                    </a:lnL>
                    <a:lnR>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22594140"/>
                  </a:ext>
                </a:extLst>
              </a:tr>
              <a:tr h="365760">
                <a:tc>
                  <a:txBody>
                    <a:bodyPr/>
                    <a:lstStyle/>
                    <a:p>
                      <a:pPr marL="0" indent="0" algn="l" fontAlgn="t">
                        <a:buNone/>
                      </a:pPr>
                      <a:r>
                        <a:rPr lang="en-US" sz="1050" b="0" i="0" u="none" strike="noStrike">
                          <a:solidFill>
                            <a:srgbClr val="000000"/>
                          </a:solidFill>
                          <a:effectLst/>
                          <a:latin typeface="+mj-lt"/>
                        </a:rPr>
                        <a:t>Deployment status</a:t>
                      </a:r>
                    </a:p>
                  </a:txBody>
                  <a:tcPr marL="457200" marR="9525" marT="9716" marB="0" anchor="ctr">
                    <a:lnL>
                      <a:noFill/>
                    </a:lnL>
                    <a:lnR>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l" fontAlgn="t">
                        <a:buNone/>
                      </a:pPr>
                      <a:r>
                        <a:rPr lang="en-US" sz="1050" b="0" i="0" u="none" strike="noStrike">
                          <a:solidFill>
                            <a:srgbClr val="000000"/>
                          </a:solidFill>
                          <a:effectLst/>
                          <a:latin typeface="+mj-lt"/>
                        </a:rPr>
                        <a:t>Mature, globally deployed</a:t>
                      </a:r>
                    </a:p>
                  </a:txBody>
                  <a:tcPr marL="274320" marR="182880" marT="9716" marB="0" anchor="ctr">
                    <a:lnL>
                      <a:noFill/>
                    </a:lnL>
                    <a:lnR>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l" fontAlgn="t">
                        <a:buNone/>
                      </a:pPr>
                      <a:r>
                        <a:rPr lang="en-US" sz="1050" b="0" i="0" u="none" strike="noStrike">
                          <a:solidFill>
                            <a:srgbClr val="000000"/>
                          </a:solidFill>
                          <a:effectLst/>
                          <a:latin typeface="+mj-lt"/>
                        </a:rPr>
                        <a:t>First-of-a-kind stage, few operational units; commercial viability yet to be proved</a:t>
                      </a:r>
                    </a:p>
                  </a:txBody>
                  <a:tcPr marL="274320" marR="182880" marT="9716" marB="0" anchor="ctr">
                    <a:lnL>
                      <a:noFill/>
                    </a:lnL>
                    <a:lnR>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282743848"/>
                  </a:ext>
                </a:extLst>
              </a:tr>
              <a:tr h="365760">
                <a:tc>
                  <a:txBody>
                    <a:bodyPr/>
                    <a:lstStyle/>
                    <a:p>
                      <a:pPr marL="0" indent="0" algn="l" fontAlgn="t">
                        <a:buNone/>
                      </a:pPr>
                      <a:r>
                        <a:rPr lang="en-US" sz="1050" b="0" i="0" u="none" strike="noStrike">
                          <a:solidFill>
                            <a:srgbClr val="000000"/>
                          </a:solidFill>
                          <a:effectLst/>
                          <a:latin typeface="+mj-lt"/>
                        </a:rPr>
                        <a:t>Supply chain readiness</a:t>
                      </a:r>
                    </a:p>
                  </a:txBody>
                  <a:tcPr marL="457200" marR="9525" marT="9716" marB="0" anchor="ctr">
                    <a:lnL>
                      <a:noFill/>
                    </a:lnL>
                    <a:lnR>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l" fontAlgn="t">
                        <a:buNone/>
                      </a:pPr>
                      <a:r>
                        <a:rPr lang="en-US" sz="1050" b="0" i="0" u="none" strike="noStrike">
                          <a:solidFill>
                            <a:srgbClr val="000000"/>
                          </a:solidFill>
                          <a:effectLst/>
                          <a:latin typeface="+mj-lt"/>
                        </a:rPr>
                        <a:t>Mature, although often highly specialized and slow moving</a:t>
                      </a:r>
                    </a:p>
                  </a:txBody>
                  <a:tcPr marL="274320" marR="182880" marT="9716" marB="0" anchor="ctr">
                    <a:lnL>
                      <a:noFill/>
                    </a:lnL>
                    <a:lnR>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l" fontAlgn="t">
                        <a:buNone/>
                      </a:pPr>
                      <a:r>
                        <a:rPr lang="en-US" sz="1050"/>
                        <a:t>Emerging; key components still under development and supplier confidence is needed to scale up</a:t>
                      </a:r>
                      <a:endParaRPr lang="en-US" sz="1050" b="0" i="0" u="none" strike="noStrike">
                        <a:solidFill>
                          <a:srgbClr val="000000"/>
                        </a:solidFill>
                        <a:effectLst/>
                        <a:latin typeface="+mj-lt"/>
                      </a:endParaRPr>
                    </a:p>
                  </a:txBody>
                  <a:tcPr marL="274320" marR="182880" marT="9716" marB="0" anchor="ctr">
                    <a:lnL>
                      <a:noFill/>
                    </a:lnL>
                    <a:lnR>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71070577"/>
                  </a:ext>
                </a:extLst>
              </a:tr>
              <a:tr h="365760">
                <a:tc>
                  <a:txBody>
                    <a:bodyPr/>
                    <a:lstStyle/>
                    <a:p>
                      <a:pPr marL="0" indent="0" algn="l" fontAlgn="t">
                        <a:buNone/>
                      </a:pPr>
                      <a:r>
                        <a:rPr lang="en-US" sz="1050" b="0" i="0" u="none" strike="noStrike">
                          <a:solidFill>
                            <a:srgbClr val="000000"/>
                          </a:solidFill>
                          <a:effectLst/>
                          <a:latin typeface="+mj-lt"/>
                        </a:rPr>
                        <a:t>Standards and regulations</a:t>
                      </a:r>
                    </a:p>
                  </a:txBody>
                  <a:tcPr marL="457200" marR="9525" marT="9716" marB="0" anchor="ctr">
                    <a:lnL>
                      <a:noFill/>
                    </a:lnL>
                    <a:lnR>
                      <a:noFill/>
                    </a:lnR>
                    <a:lnT w="3175" cap="flat" cmpd="sng" algn="ctr">
                      <a:solidFill>
                        <a:schemeClr val="bg1">
                          <a:lumMod val="75000"/>
                        </a:schemeClr>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l" fontAlgn="t">
                        <a:buNone/>
                      </a:pPr>
                      <a:r>
                        <a:rPr lang="en-US" sz="1050" b="0" i="0" u="none" strike="noStrike">
                          <a:solidFill>
                            <a:srgbClr val="000000"/>
                          </a:solidFill>
                          <a:effectLst/>
                          <a:latin typeface="+mj-lt"/>
                        </a:rPr>
                        <a:t>Established framework</a:t>
                      </a:r>
                    </a:p>
                  </a:txBody>
                  <a:tcPr marL="274320" marR="182880" marT="9716" marB="0" anchor="ctr">
                    <a:lnL>
                      <a:noFill/>
                    </a:lnL>
                    <a:lnR>
                      <a:noFill/>
                    </a:lnR>
                    <a:lnT w="3175" cap="flat" cmpd="sng" algn="ctr">
                      <a:solidFill>
                        <a:schemeClr val="bg1">
                          <a:lumMod val="75000"/>
                        </a:schemeClr>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l" fontAlgn="t">
                        <a:buNone/>
                      </a:pPr>
                      <a:r>
                        <a:rPr lang="en-US" sz="1050" b="0" i="0" u="none" strike="noStrike">
                          <a:solidFill>
                            <a:srgbClr val="000000"/>
                          </a:solidFill>
                          <a:effectLst/>
                          <a:latin typeface="+mj-lt"/>
                        </a:rPr>
                        <a:t>Adapting existing frameworks and emerging regulatory approaches</a:t>
                      </a:r>
                    </a:p>
                  </a:txBody>
                  <a:tcPr marL="274320" marR="182880" marT="9716" marB="0" anchor="ctr">
                    <a:lnL>
                      <a:noFill/>
                    </a:lnL>
                    <a:lnR>
                      <a:noFill/>
                    </a:lnR>
                    <a:lnT w="3175" cap="flat" cmpd="sng" algn="ctr">
                      <a:solidFill>
                        <a:schemeClr val="bg1">
                          <a:lumMod val="75000"/>
                        </a:schemeClr>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69955804"/>
                  </a:ext>
                </a:extLst>
              </a:tr>
            </a:tbl>
          </a:graphicData>
        </a:graphic>
      </p:graphicFrame>
      <p:pic>
        <p:nvPicPr>
          <p:cNvPr id="8" name="Picture 2" descr="One of Plant Vogtle's new reactors has been offline for a week. Here's why">
            <a:extLst>
              <a:ext uri="{FF2B5EF4-FFF2-40B4-BE49-F238E27FC236}">
                <a16:creationId xmlns:a16="http://schemas.microsoft.com/office/drawing/2014/main" id="{6244C323-0F66-9D21-AD08-7778B527D711}"/>
              </a:ext>
            </a:extLst>
          </p:cNvPr>
          <p:cNvPicPr>
            <a:picLocks noChangeAspect="1" noChangeArrowheads="1"/>
          </p:cNvPicPr>
          <p:nvPr/>
        </p:nvPicPr>
        <p:blipFill rotWithShape="1">
          <a:blip r:embed="rId15" cstate="screen">
            <a:extLst>
              <a:ext uri="{28A0092B-C50C-407E-A947-70E740481C1C}">
                <a14:useLocalDpi xmlns:a14="http://schemas.microsoft.com/office/drawing/2010/main"/>
              </a:ext>
            </a:extLst>
          </a:blip>
          <a:srcRect/>
          <a:stretch>
            <a:fillRect/>
          </a:stretch>
        </p:blipFill>
        <p:spPr bwMode="auto">
          <a:xfrm>
            <a:off x="4681779" y="1582596"/>
            <a:ext cx="1438939" cy="609828"/>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a:extLst>
              <a:ext uri="{FF2B5EF4-FFF2-40B4-BE49-F238E27FC236}">
                <a16:creationId xmlns:a16="http://schemas.microsoft.com/office/drawing/2014/main" id="{179522DF-330A-3FC6-CB8E-CCE14BEB2ACD}"/>
              </a:ext>
            </a:extLst>
          </p:cNvPr>
          <p:cNvSpPr/>
          <p:nvPr/>
        </p:nvSpPr>
        <p:spPr bwMode="gray">
          <a:xfrm>
            <a:off x="8719357" y="1260428"/>
            <a:ext cx="1029233" cy="190977"/>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900" i="1" dirty="0">
                <a:solidFill>
                  <a:schemeClr val="bg1"/>
                </a:solidFill>
              </a:rPr>
              <a:t>High</a:t>
            </a:r>
          </a:p>
        </p:txBody>
      </p:sp>
      <p:sp>
        <p:nvSpPr>
          <p:cNvPr id="11" name="Rectangle 10">
            <a:extLst>
              <a:ext uri="{FF2B5EF4-FFF2-40B4-BE49-F238E27FC236}">
                <a16:creationId xmlns:a16="http://schemas.microsoft.com/office/drawing/2014/main" id="{A2C5644D-9CBD-636D-4B86-2AD67323EF7F}"/>
              </a:ext>
            </a:extLst>
          </p:cNvPr>
          <p:cNvSpPr/>
          <p:nvPr/>
        </p:nvSpPr>
        <p:spPr bwMode="gray">
          <a:xfrm>
            <a:off x="9778381" y="1260428"/>
            <a:ext cx="1029233" cy="190977"/>
          </a:xfrm>
          <a:prstGeom prst="rect">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900" i="1" dirty="0">
                <a:solidFill>
                  <a:schemeClr val="bg1"/>
                </a:solidFill>
              </a:rPr>
              <a:t>Medium</a:t>
            </a:r>
          </a:p>
        </p:txBody>
      </p:sp>
      <p:sp>
        <p:nvSpPr>
          <p:cNvPr id="12" name="Rectangle 11">
            <a:extLst>
              <a:ext uri="{FF2B5EF4-FFF2-40B4-BE49-F238E27FC236}">
                <a16:creationId xmlns:a16="http://schemas.microsoft.com/office/drawing/2014/main" id="{DDD1BEF6-6F26-AF4B-DCF5-265E8241212B}"/>
              </a:ext>
            </a:extLst>
          </p:cNvPr>
          <p:cNvSpPr/>
          <p:nvPr/>
        </p:nvSpPr>
        <p:spPr bwMode="gray">
          <a:xfrm>
            <a:off x="10837402" y="1260428"/>
            <a:ext cx="1029233" cy="190977"/>
          </a:xfrm>
          <a:prstGeom prst="rect">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900" i="1" dirty="0">
                <a:solidFill>
                  <a:schemeClr val="bg1"/>
                </a:solidFill>
              </a:rPr>
              <a:t>Low</a:t>
            </a:r>
          </a:p>
        </p:txBody>
      </p:sp>
      <p:cxnSp>
        <p:nvCxnSpPr>
          <p:cNvPr id="17" name="Straight Connector 16">
            <a:extLst>
              <a:ext uri="{FF2B5EF4-FFF2-40B4-BE49-F238E27FC236}">
                <a16:creationId xmlns:a16="http://schemas.microsoft.com/office/drawing/2014/main" id="{A87E3A60-1A87-1F1A-DB81-CDA2277B45C7}"/>
              </a:ext>
            </a:extLst>
          </p:cNvPr>
          <p:cNvCxnSpPr/>
          <p:nvPr/>
        </p:nvCxnSpPr>
        <p:spPr bwMode="gray">
          <a:xfrm>
            <a:off x="334963" y="4693968"/>
            <a:ext cx="11522075"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9A7CE6FD-3EBC-3FF4-89B6-64DD8191E227}"/>
              </a:ext>
            </a:extLst>
          </p:cNvPr>
          <p:cNvCxnSpPr/>
          <p:nvPr/>
        </p:nvCxnSpPr>
        <p:spPr bwMode="gray">
          <a:xfrm>
            <a:off x="336095" y="3707897"/>
            <a:ext cx="11522075"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2E7BEE2B-9741-0A78-0E37-429E7024B6D3}"/>
              </a:ext>
            </a:extLst>
          </p:cNvPr>
          <p:cNvCxnSpPr/>
          <p:nvPr/>
        </p:nvCxnSpPr>
        <p:spPr bwMode="gray">
          <a:xfrm>
            <a:off x="334963" y="2397196"/>
            <a:ext cx="11522075"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DEA686E6-C5B3-1E71-5A53-021E79DE78FB}"/>
              </a:ext>
            </a:extLst>
          </p:cNvPr>
          <p:cNvCxnSpPr/>
          <p:nvPr/>
        </p:nvCxnSpPr>
        <p:spPr bwMode="gray">
          <a:xfrm>
            <a:off x="334963" y="6378656"/>
            <a:ext cx="11522075"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1" name="Rectangle 20">
            <a:extLst>
              <a:ext uri="{FF2B5EF4-FFF2-40B4-BE49-F238E27FC236}">
                <a16:creationId xmlns:a16="http://schemas.microsoft.com/office/drawing/2014/main" id="{510F64A9-B570-AD15-9D60-BDF709EDF1E6}"/>
              </a:ext>
            </a:extLst>
          </p:cNvPr>
          <p:cNvSpPr/>
          <p:nvPr/>
        </p:nvSpPr>
        <p:spPr bwMode="gray">
          <a:xfrm>
            <a:off x="3306648" y="2436689"/>
            <a:ext cx="53622" cy="137160"/>
          </a:xfrm>
          <a:prstGeom prst="rect">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2" name="Rectangle 21">
            <a:extLst>
              <a:ext uri="{FF2B5EF4-FFF2-40B4-BE49-F238E27FC236}">
                <a16:creationId xmlns:a16="http://schemas.microsoft.com/office/drawing/2014/main" id="{4530B236-3629-4925-458B-485E389BEF5E}"/>
              </a:ext>
            </a:extLst>
          </p:cNvPr>
          <p:cNvSpPr/>
          <p:nvPr/>
        </p:nvSpPr>
        <p:spPr bwMode="gray">
          <a:xfrm>
            <a:off x="7644333" y="2436689"/>
            <a:ext cx="53622" cy="137160"/>
          </a:xfrm>
          <a:prstGeom prst="rect">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3" name="Rectangle 22">
            <a:extLst>
              <a:ext uri="{FF2B5EF4-FFF2-40B4-BE49-F238E27FC236}">
                <a16:creationId xmlns:a16="http://schemas.microsoft.com/office/drawing/2014/main" id="{B349B579-29E2-8F9A-BCC7-C69A899EADEF}"/>
              </a:ext>
            </a:extLst>
          </p:cNvPr>
          <p:cNvSpPr/>
          <p:nvPr/>
        </p:nvSpPr>
        <p:spPr bwMode="gray">
          <a:xfrm>
            <a:off x="3306648" y="2621438"/>
            <a:ext cx="53622" cy="137160"/>
          </a:xfrm>
          <a:prstGeom prst="rect">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4" name="Rectangle 23">
            <a:extLst>
              <a:ext uri="{FF2B5EF4-FFF2-40B4-BE49-F238E27FC236}">
                <a16:creationId xmlns:a16="http://schemas.microsoft.com/office/drawing/2014/main" id="{CF063AEE-A7B2-E49A-9368-98174930B99A}"/>
              </a:ext>
            </a:extLst>
          </p:cNvPr>
          <p:cNvSpPr/>
          <p:nvPr/>
        </p:nvSpPr>
        <p:spPr bwMode="gray">
          <a:xfrm>
            <a:off x="7644333" y="2621438"/>
            <a:ext cx="53622" cy="137160"/>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5" name="Rectangle 24">
            <a:extLst>
              <a:ext uri="{FF2B5EF4-FFF2-40B4-BE49-F238E27FC236}">
                <a16:creationId xmlns:a16="http://schemas.microsoft.com/office/drawing/2014/main" id="{8EB5BF81-A867-8342-125C-5D9FC7AAB4FC}"/>
              </a:ext>
            </a:extLst>
          </p:cNvPr>
          <p:cNvSpPr/>
          <p:nvPr/>
        </p:nvSpPr>
        <p:spPr bwMode="gray">
          <a:xfrm>
            <a:off x="3306648" y="2806187"/>
            <a:ext cx="53622" cy="137160"/>
          </a:xfrm>
          <a:prstGeom prst="rect">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6" name="Rectangle 25">
            <a:extLst>
              <a:ext uri="{FF2B5EF4-FFF2-40B4-BE49-F238E27FC236}">
                <a16:creationId xmlns:a16="http://schemas.microsoft.com/office/drawing/2014/main" id="{96BA60D2-299C-358A-FF41-671FD11A54A6}"/>
              </a:ext>
            </a:extLst>
          </p:cNvPr>
          <p:cNvSpPr/>
          <p:nvPr/>
        </p:nvSpPr>
        <p:spPr bwMode="gray">
          <a:xfrm>
            <a:off x="7644333" y="2806187"/>
            <a:ext cx="53622" cy="137160"/>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7" name="Rectangle 26">
            <a:extLst>
              <a:ext uri="{FF2B5EF4-FFF2-40B4-BE49-F238E27FC236}">
                <a16:creationId xmlns:a16="http://schemas.microsoft.com/office/drawing/2014/main" id="{1C6E506D-5103-AFDC-F77F-E746B1BF25D6}"/>
              </a:ext>
            </a:extLst>
          </p:cNvPr>
          <p:cNvSpPr/>
          <p:nvPr/>
        </p:nvSpPr>
        <p:spPr bwMode="gray">
          <a:xfrm>
            <a:off x="3306648" y="2990936"/>
            <a:ext cx="53622" cy="137160"/>
          </a:xfrm>
          <a:prstGeom prst="rect">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8" name="Rectangle 27">
            <a:extLst>
              <a:ext uri="{FF2B5EF4-FFF2-40B4-BE49-F238E27FC236}">
                <a16:creationId xmlns:a16="http://schemas.microsoft.com/office/drawing/2014/main" id="{50818058-750C-F9CF-CD4B-FA7BE0948340}"/>
              </a:ext>
            </a:extLst>
          </p:cNvPr>
          <p:cNvSpPr/>
          <p:nvPr/>
        </p:nvSpPr>
        <p:spPr bwMode="gray">
          <a:xfrm>
            <a:off x="7644333" y="2990936"/>
            <a:ext cx="53622" cy="137160"/>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9" name="Rectangle 28">
            <a:extLst>
              <a:ext uri="{FF2B5EF4-FFF2-40B4-BE49-F238E27FC236}">
                <a16:creationId xmlns:a16="http://schemas.microsoft.com/office/drawing/2014/main" id="{B18674D8-EF47-5F85-A4E9-3870B0B1530B}"/>
              </a:ext>
            </a:extLst>
          </p:cNvPr>
          <p:cNvSpPr/>
          <p:nvPr/>
        </p:nvSpPr>
        <p:spPr bwMode="gray">
          <a:xfrm>
            <a:off x="3306648" y="3175685"/>
            <a:ext cx="53622" cy="137160"/>
          </a:xfrm>
          <a:prstGeom prst="rect">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30" name="Rectangle 29">
            <a:extLst>
              <a:ext uri="{FF2B5EF4-FFF2-40B4-BE49-F238E27FC236}">
                <a16:creationId xmlns:a16="http://schemas.microsoft.com/office/drawing/2014/main" id="{51D87340-CA73-AA2B-937C-38844327CF86}"/>
              </a:ext>
            </a:extLst>
          </p:cNvPr>
          <p:cNvSpPr/>
          <p:nvPr/>
        </p:nvSpPr>
        <p:spPr bwMode="gray">
          <a:xfrm>
            <a:off x="7644333" y="3175685"/>
            <a:ext cx="53622" cy="137160"/>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31" name="Rectangle 30">
            <a:extLst>
              <a:ext uri="{FF2B5EF4-FFF2-40B4-BE49-F238E27FC236}">
                <a16:creationId xmlns:a16="http://schemas.microsoft.com/office/drawing/2014/main" id="{C78215DA-0A53-B6A2-4F30-CF50B4DA5A9F}"/>
              </a:ext>
            </a:extLst>
          </p:cNvPr>
          <p:cNvSpPr/>
          <p:nvPr/>
        </p:nvSpPr>
        <p:spPr bwMode="gray">
          <a:xfrm>
            <a:off x="3306648" y="3360434"/>
            <a:ext cx="53622" cy="137160"/>
          </a:xfrm>
          <a:prstGeom prst="rect">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32" name="Rectangle 31">
            <a:extLst>
              <a:ext uri="{FF2B5EF4-FFF2-40B4-BE49-F238E27FC236}">
                <a16:creationId xmlns:a16="http://schemas.microsoft.com/office/drawing/2014/main" id="{174D5C6D-BB55-0BAD-2EEF-AA5874BB0C30}"/>
              </a:ext>
            </a:extLst>
          </p:cNvPr>
          <p:cNvSpPr/>
          <p:nvPr/>
        </p:nvSpPr>
        <p:spPr bwMode="gray">
          <a:xfrm>
            <a:off x="7644333" y="3360434"/>
            <a:ext cx="53622" cy="137160"/>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33" name="Rectangle 32">
            <a:extLst>
              <a:ext uri="{FF2B5EF4-FFF2-40B4-BE49-F238E27FC236}">
                <a16:creationId xmlns:a16="http://schemas.microsoft.com/office/drawing/2014/main" id="{2B8BF1CA-ADE5-9121-E484-9884145F5D94}"/>
              </a:ext>
            </a:extLst>
          </p:cNvPr>
          <p:cNvSpPr/>
          <p:nvPr/>
        </p:nvSpPr>
        <p:spPr bwMode="gray">
          <a:xfrm>
            <a:off x="3306648" y="3545182"/>
            <a:ext cx="53622" cy="137160"/>
          </a:xfrm>
          <a:prstGeom prst="rect">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34" name="Rectangle 33">
            <a:extLst>
              <a:ext uri="{FF2B5EF4-FFF2-40B4-BE49-F238E27FC236}">
                <a16:creationId xmlns:a16="http://schemas.microsoft.com/office/drawing/2014/main" id="{DEE594AF-9E79-952A-4CE2-05C0D723910D}"/>
              </a:ext>
            </a:extLst>
          </p:cNvPr>
          <p:cNvSpPr/>
          <p:nvPr/>
        </p:nvSpPr>
        <p:spPr bwMode="gray">
          <a:xfrm>
            <a:off x="7644333" y="3545182"/>
            <a:ext cx="53622" cy="137160"/>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a:solidFill>
                <a:schemeClr val="tx1"/>
              </a:solidFill>
            </a:endParaRPr>
          </a:p>
        </p:txBody>
      </p:sp>
      <p:sp>
        <p:nvSpPr>
          <p:cNvPr id="35" name="Rectangle 34">
            <a:extLst>
              <a:ext uri="{FF2B5EF4-FFF2-40B4-BE49-F238E27FC236}">
                <a16:creationId xmlns:a16="http://schemas.microsoft.com/office/drawing/2014/main" id="{6899A32B-C160-011E-4397-0EBB3FC5D4FF}"/>
              </a:ext>
            </a:extLst>
          </p:cNvPr>
          <p:cNvSpPr/>
          <p:nvPr/>
        </p:nvSpPr>
        <p:spPr bwMode="gray">
          <a:xfrm>
            <a:off x="3306648" y="3779438"/>
            <a:ext cx="53622" cy="137160"/>
          </a:xfrm>
          <a:prstGeom prst="rect">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36" name="Rectangle 35">
            <a:extLst>
              <a:ext uri="{FF2B5EF4-FFF2-40B4-BE49-F238E27FC236}">
                <a16:creationId xmlns:a16="http://schemas.microsoft.com/office/drawing/2014/main" id="{9ED4C404-F4E6-96F4-4397-7D167C9ECD98}"/>
              </a:ext>
            </a:extLst>
          </p:cNvPr>
          <p:cNvSpPr/>
          <p:nvPr/>
        </p:nvSpPr>
        <p:spPr bwMode="gray">
          <a:xfrm>
            <a:off x="7644333" y="3779438"/>
            <a:ext cx="53622" cy="137160"/>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37" name="Rectangle 36">
            <a:extLst>
              <a:ext uri="{FF2B5EF4-FFF2-40B4-BE49-F238E27FC236}">
                <a16:creationId xmlns:a16="http://schemas.microsoft.com/office/drawing/2014/main" id="{9E43152F-B4D5-08A1-3717-5FD18C55CD7F}"/>
              </a:ext>
            </a:extLst>
          </p:cNvPr>
          <p:cNvSpPr/>
          <p:nvPr/>
        </p:nvSpPr>
        <p:spPr bwMode="gray">
          <a:xfrm>
            <a:off x="3306648" y="3964187"/>
            <a:ext cx="53622" cy="137160"/>
          </a:xfrm>
          <a:prstGeom prst="rect">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38" name="Rectangle 37">
            <a:extLst>
              <a:ext uri="{FF2B5EF4-FFF2-40B4-BE49-F238E27FC236}">
                <a16:creationId xmlns:a16="http://schemas.microsoft.com/office/drawing/2014/main" id="{3EDA0029-9EDD-EAF3-5830-EFCB066431A8}"/>
              </a:ext>
            </a:extLst>
          </p:cNvPr>
          <p:cNvSpPr/>
          <p:nvPr/>
        </p:nvSpPr>
        <p:spPr bwMode="gray">
          <a:xfrm>
            <a:off x="7644333" y="3964187"/>
            <a:ext cx="53622" cy="137160"/>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39" name="Rectangle 38">
            <a:extLst>
              <a:ext uri="{FF2B5EF4-FFF2-40B4-BE49-F238E27FC236}">
                <a16:creationId xmlns:a16="http://schemas.microsoft.com/office/drawing/2014/main" id="{0B809039-A84E-1ED6-708F-0FE214C52D51}"/>
              </a:ext>
            </a:extLst>
          </p:cNvPr>
          <p:cNvSpPr/>
          <p:nvPr/>
        </p:nvSpPr>
        <p:spPr bwMode="gray">
          <a:xfrm>
            <a:off x="3306648" y="4250534"/>
            <a:ext cx="53622" cy="137160"/>
          </a:xfrm>
          <a:prstGeom prst="rect">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40" name="Rectangle 39">
            <a:extLst>
              <a:ext uri="{FF2B5EF4-FFF2-40B4-BE49-F238E27FC236}">
                <a16:creationId xmlns:a16="http://schemas.microsoft.com/office/drawing/2014/main" id="{F335F833-4181-6F44-F17F-65D57ED0DD19}"/>
              </a:ext>
            </a:extLst>
          </p:cNvPr>
          <p:cNvSpPr/>
          <p:nvPr/>
        </p:nvSpPr>
        <p:spPr bwMode="gray">
          <a:xfrm>
            <a:off x="7644333" y="4250534"/>
            <a:ext cx="53622" cy="137160"/>
          </a:xfrm>
          <a:prstGeom prst="rect">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41" name="Rectangle 40">
            <a:extLst>
              <a:ext uri="{FF2B5EF4-FFF2-40B4-BE49-F238E27FC236}">
                <a16:creationId xmlns:a16="http://schemas.microsoft.com/office/drawing/2014/main" id="{82FC62A1-94C1-B90C-653F-A776054B39BE}"/>
              </a:ext>
            </a:extLst>
          </p:cNvPr>
          <p:cNvSpPr/>
          <p:nvPr/>
        </p:nvSpPr>
        <p:spPr bwMode="gray">
          <a:xfrm>
            <a:off x="3306648" y="4512843"/>
            <a:ext cx="53622" cy="137160"/>
          </a:xfrm>
          <a:prstGeom prst="rect">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42" name="Rectangle 41">
            <a:extLst>
              <a:ext uri="{FF2B5EF4-FFF2-40B4-BE49-F238E27FC236}">
                <a16:creationId xmlns:a16="http://schemas.microsoft.com/office/drawing/2014/main" id="{4B4DC2F9-FF82-4362-B7A2-E52D39813228}"/>
              </a:ext>
            </a:extLst>
          </p:cNvPr>
          <p:cNvSpPr/>
          <p:nvPr/>
        </p:nvSpPr>
        <p:spPr bwMode="gray">
          <a:xfrm>
            <a:off x="7644333" y="4512843"/>
            <a:ext cx="53622" cy="137160"/>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43" name="Rectangle 42">
            <a:extLst>
              <a:ext uri="{FF2B5EF4-FFF2-40B4-BE49-F238E27FC236}">
                <a16:creationId xmlns:a16="http://schemas.microsoft.com/office/drawing/2014/main" id="{4FFD0624-72CB-AD7F-F9BE-F6E3D2970895}"/>
              </a:ext>
            </a:extLst>
          </p:cNvPr>
          <p:cNvSpPr/>
          <p:nvPr/>
        </p:nvSpPr>
        <p:spPr bwMode="gray">
          <a:xfrm>
            <a:off x="3306648" y="4739562"/>
            <a:ext cx="53622" cy="137160"/>
          </a:xfrm>
          <a:prstGeom prst="rect">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44" name="Rectangle 43">
            <a:extLst>
              <a:ext uri="{FF2B5EF4-FFF2-40B4-BE49-F238E27FC236}">
                <a16:creationId xmlns:a16="http://schemas.microsoft.com/office/drawing/2014/main" id="{C32E8F4C-E620-EDE3-FCE9-E76F06FE49A9}"/>
              </a:ext>
            </a:extLst>
          </p:cNvPr>
          <p:cNvSpPr/>
          <p:nvPr/>
        </p:nvSpPr>
        <p:spPr bwMode="gray">
          <a:xfrm>
            <a:off x="7644333" y="4739562"/>
            <a:ext cx="53622" cy="137160"/>
          </a:xfrm>
          <a:prstGeom prst="rect">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45" name="Rectangle 44">
            <a:extLst>
              <a:ext uri="{FF2B5EF4-FFF2-40B4-BE49-F238E27FC236}">
                <a16:creationId xmlns:a16="http://schemas.microsoft.com/office/drawing/2014/main" id="{299B0DDF-CF50-0AFF-BC26-FB66F12869C3}"/>
              </a:ext>
            </a:extLst>
          </p:cNvPr>
          <p:cNvSpPr/>
          <p:nvPr/>
        </p:nvSpPr>
        <p:spPr bwMode="gray">
          <a:xfrm>
            <a:off x="3306648" y="5035451"/>
            <a:ext cx="53622" cy="137160"/>
          </a:xfrm>
          <a:prstGeom prst="rect">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46" name="Rectangle 45">
            <a:extLst>
              <a:ext uri="{FF2B5EF4-FFF2-40B4-BE49-F238E27FC236}">
                <a16:creationId xmlns:a16="http://schemas.microsoft.com/office/drawing/2014/main" id="{300FC9C0-B66C-1A1B-D682-1EA77F4743A3}"/>
              </a:ext>
            </a:extLst>
          </p:cNvPr>
          <p:cNvSpPr/>
          <p:nvPr/>
        </p:nvSpPr>
        <p:spPr bwMode="gray">
          <a:xfrm>
            <a:off x="7644333" y="5035451"/>
            <a:ext cx="53622" cy="137160"/>
          </a:xfrm>
          <a:prstGeom prst="rect">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47" name="Rectangle 46">
            <a:extLst>
              <a:ext uri="{FF2B5EF4-FFF2-40B4-BE49-F238E27FC236}">
                <a16:creationId xmlns:a16="http://schemas.microsoft.com/office/drawing/2014/main" id="{2B90DA9B-6AF8-C777-779C-05CA34713EBB}"/>
              </a:ext>
            </a:extLst>
          </p:cNvPr>
          <p:cNvSpPr/>
          <p:nvPr/>
        </p:nvSpPr>
        <p:spPr bwMode="gray">
          <a:xfrm>
            <a:off x="3306648" y="5369373"/>
            <a:ext cx="53622" cy="137160"/>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48" name="Rectangle 47">
            <a:extLst>
              <a:ext uri="{FF2B5EF4-FFF2-40B4-BE49-F238E27FC236}">
                <a16:creationId xmlns:a16="http://schemas.microsoft.com/office/drawing/2014/main" id="{9A1E361A-9756-0A21-6EA2-0EACC767287F}"/>
              </a:ext>
            </a:extLst>
          </p:cNvPr>
          <p:cNvSpPr/>
          <p:nvPr/>
        </p:nvSpPr>
        <p:spPr bwMode="gray">
          <a:xfrm>
            <a:off x="7644333" y="5369373"/>
            <a:ext cx="53622" cy="137160"/>
          </a:xfrm>
          <a:prstGeom prst="rect">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49" name="Rectangle 48">
            <a:extLst>
              <a:ext uri="{FF2B5EF4-FFF2-40B4-BE49-F238E27FC236}">
                <a16:creationId xmlns:a16="http://schemas.microsoft.com/office/drawing/2014/main" id="{C55AC8D9-5BB2-C38F-8CE5-454F744CD0F4}"/>
              </a:ext>
            </a:extLst>
          </p:cNvPr>
          <p:cNvSpPr/>
          <p:nvPr/>
        </p:nvSpPr>
        <p:spPr bwMode="gray">
          <a:xfrm>
            <a:off x="3306648" y="5757877"/>
            <a:ext cx="53622" cy="137160"/>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50" name="Rectangle 49">
            <a:extLst>
              <a:ext uri="{FF2B5EF4-FFF2-40B4-BE49-F238E27FC236}">
                <a16:creationId xmlns:a16="http://schemas.microsoft.com/office/drawing/2014/main" id="{CAFDF389-9F60-3315-4B3D-1E5081A2C3DC}"/>
              </a:ext>
            </a:extLst>
          </p:cNvPr>
          <p:cNvSpPr/>
          <p:nvPr/>
        </p:nvSpPr>
        <p:spPr bwMode="gray">
          <a:xfrm>
            <a:off x="7644333" y="5757877"/>
            <a:ext cx="53622" cy="137160"/>
          </a:xfrm>
          <a:prstGeom prst="rect">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51" name="Rectangle 50">
            <a:extLst>
              <a:ext uri="{FF2B5EF4-FFF2-40B4-BE49-F238E27FC236}">
                <a16:creationId xmlns:a16="http://schemas.microsoft.com/office/drawing/2014/main" id="{18DD99F3-19A2-E6E6-6924-CB05F4C050AA}"/>
              </a:ext>
            </a:extLst>
          </p:cNvPr>
          <p:cNvSpPr/>
          <p:nvPr/>
        </p:nvSpPr>
        <p:spPr bwMode="gray">
          <a:xfrm>
            <a:off x="3306648" y="6113357"/>
            <a:ext cx="53622" cy="137160"/>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52" name="Rectangle 51">
            <a:extLst>
              <a:ext uri="{FF2B5EF4-FFF2-40B4-BE49-F238E27FC236}">
                <a16:creationId xmlns:a16="http://schemas.microsoft.com/office/drawing/2014/main" id="{86229DF8-F245-27B9-CA89-2F1FA8FB77C9}"/>
              </a:ext>
            </a:extLst>
          </p:cNvPr>
          <p:cNvSpPr/>
          <p:nvPr/>
        </p:nvSpPr>
        <p:spPr bwMode="gray">
          <a:xfrm>
            <a:off x="7644333" y="6113357"/>
            <a:ext cx="53622" cy="137160"/>
          </a:xfrm>
          <a:prstGeom prst="rect">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55" name="TextBox 54">
            <a:extLst>
              <a:ext uri="{FF2B5EF4-FFF2-40B4-BE49-F238E27FC236}">
                <a16:creationId xmlns:a16="http://schemas.microsoft.com/office/drawing/2014/main" id="{942D124B-8ED5-4051-8AE1-C3FEE2482A1C}"/>
              </a:ext>
            </a:extLst>
          </p:cNvPr>
          <p:cNvSpPr txBox="1"/>
          <p:nvPr/>
        </p:nvSpPr>
        <p:spPr bwMode="gray">
          <a:xfrm rot="16200000">
            <a:off x="-96152" y="2969490"/>
            <a:ext cx="1245653" cy="180049"/>
          </a:xfrm>
          <a:prstGeom prst="rect">
            <a:avLst/>
          </a:prstGeom>
          <a:solidFill>
            <a:schemeClr val="bg1"/>
          </a:solidFill>
        </p:spPr>
        <p:txBody>
          <a:bodyPr wrap="square" lIns="9144" tIns="9144" rIns="9144" bIns="9144" rtlCol="0">
            <a:spAutoFit/>
          </a:bodyPr>
          <a:lstStyle/>
          <a:p>
            <a:pPr marL="0" indent="0" algn="ctr">
              <a:spcBef>
                <a:spcPts val="600"/>
              </a:spcBef>
              <a:spcAft>
                <a:spcPts val="600"/>
              </a:spcAft>
              <a:buNone/>
            </a:pPr>
            <a:endParaRPr lang="en-US" sz="1050" b="1"/>
          </a:p>
        </p:txBody>
      </p:sp>
      <p:pic>
        <p:nvPicPr>
          <p:cNvPr id="2" name="Picture 1">
            <a:extLst>
              <a:ext uri="{FF2B5EF4-FFF2-40B4-BE49-F238E27FC236}">
                <a16:creationId xmlns:a16="http://schemas.microsoft.com/office/drawing/2014/main" id="{F98DFF8B-895D-B7C3-8F0D-2AEAF3A2A76D}"/>
              </a:ext>
            </a:extLst>
          </p:cNvPr>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a:xfrm>
            <a:off x="9029120" y="1582596"/>
            <a:ext cx="1438939" cy="604407"/>
          </a:xfrm>
          <a:prstGeom prst="rect">
            <a:avLst/>
          </a:prstGeom>
        </p:spPr>
      </p:pic>
      <p:sp>
        <p:nvSpPr>
          <p:cNvPr id="5" name="Rectangle 4">
            <a:extLst>
              <a:ext uri="{FF2B5EF4-FFF2-40B4-BE49-F238E27FC236}">
                <a16:creationId xmlns:a16="http://schemas.microsoft.com/office/drawing/2014/main" id="{C3E0CB5C-CB46-A59A-9FF0-FDD52EABD833}"/>
              </a:ext>
            </a:extLst>
          </p:cNvPr>
          <p:cNvSpPr/>
          <p:nvPr/>
        </p:nvSpPr>
        <p:spPr bwMode="gray">
          <a:xfrm>
            <a:off x="354268" y="2451136"/>
            <a:ext cx="406912" cy="119336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36000" tIns="36000" rIns="54864" bIns="36000" numCol="1" spcCol="0" rtlCol="0" fromWordArt="0" anchor="b" anchorCtr="0" forceAA="0" compatLnSpc="1">
            <a:prstTxWarp prst="textNoShape">
              <a:avLst/>
            </a:prstTxWarp>
            <a:noAutofit/>
          </a:bodyPr>
          <a:lstStyle/>
          <a:p>
            <a:pPr algn="ctr"/>
            <a:r>
              <a:rPr lang="en-US" sz="1050" b="1">
                <a:solidFill>
                  <a:schemeClr val="tx1"/>
                </a:solidFill>
              </a:rPr>
              <a:t>Technical specifications</a:t>
            </a:r>
            <a:endParaRPr lang="en-US" sz="1050">
              <a:solidFill>
                <a:schemeClr val="tx1"/>
              </a:solidFill>
            </a:endParaRPr>
          </a:p>
        </p:txBody>
      </p:sp>
      <p:sp>
        <p:nvSpPr>
          <p:cNvPr id="14" name="Rectangle 13">
            <a:extLst>
              <a:ext uri="{FF2B5EF4-FFF2-40B4-BE49-F238E27FC236}">
                <a16:creationId xmlns:a16="http://schemas.microsoft.com/office/drawing/2014/main" id="{52A4F22F-6746-E876-88C4-960A4D8A118D}"/>
              </a:ext>
            </a:extLst>
          </p:cNvPr>
          <p:cNvSpPr/>
          <p:nvPr/>
        </p:nvSpPr>
        <p:spPr bwMode="gray">
          <a:xfrm>
            <a:off x="354268" y="3741184"/>
            <a:ext cx="406912" cy="92722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36000" tIns="36576" rIns="54864" bIns="36000" numCol="1" spcCol="0" rtlCol="0" fromWordArt="0" anchor="b" anchorCtr="0" forceAA="0" compatLnSpc="1">
            <a:prstTxWarp prst="textNoShape">
              <a:avLst/>
            </a:prstTxWarp>
            <a:noAutofit/>
          </a:bodyPr>
          <a:lstStyle/>
          <a:p>
            <a:pPr algn="ctr"/>
            <a:r>
              <a:rPr lang="en-US" sz="1050" b="1">
                <a:solidFill>
                  <a:schemeClr val="tx1"/>
                </a:solidFill>
              </a:rPr>
              <a:t>Economics</a:t>
            </a:r>
            <a:endParaRPr lang="en-US" sz="1050">
              <a:solidFill>
                <a:schemeClr val="tx1"/>
              </a:solidFill>
            </a:endParaRPr>
          </a:p>
        </p:txBody>
      </p:sp>
      <p:sp>
        <p:nvSpPr>
          <p:cNvPr id="53" name="Rectangle 52">
            <a:extLst>
              <a:ext uri="{FF2B5EF4-FFF2-40B4-BE49-F238E27FC236}">
                <a16:creationId xmlns:a16="http://schemas.microsoft.com/office/drawing/2014/main" id="{4AA76535-CB4E-AF66-3F59-7B3D38886D40}"/>
              </a:ext>
            </a:extLst>
          </p:cNvPr>
          <p:cNvSpPr/>
          <p:nvPr/>
        </p:nvSpPr>
        <p:spPr bwMode="gray">
          <a:xfrm>
            <a:off x="354268" y="4736750"/>
            <a:ext cx="406912" cy="1614231"/>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36000" tIns="36000" rIns="54864" bIns="36000" numCol="1" spcCol="0" rtlCol="0" fromWordArt="0" anchor="b" anchorCtr="0" forceAA="0" compatLnSpc="1">
            <a:prstTxWarp prst="textNoShape">
              <a:avLst/>
            </a:prstTxWarp>
            <a:noAutofit/>
          </a:bodyPr>
          <a:lstStyle/>
          <a:p>
            <a:pPr algn="ctr"/>
            <a:r>
              <a:rPr lang="en-US" sz="1050" b="1">
                <a:solidFill>
                  <a:schemeClr val="tx1"/>
                </a:solidFill>
              </a:rPr>
              <a:t>Operations</a:t>
            </a:r>
            <a:endParaRPr lang="en-US" sz="1050">
              <a:solidFill>
                <a:schemeClr val="tx1"/>
              </a:solidFill>
            </a:endParaRPr>
          </a:p>
        </p:txBody>
      </p:sp>
      <p:sp>
        <p:nvSpPr>
          <p:cNvPr id="9" name="Rectangle 8">
            <a:extLst>
              <a:ext uri="{FF2B5EF4-FFF2-40B4-BE49-F238E27FC236}">
                <a16:creationId xmlns:a16="http://schemas.microsoft.com/office/drawing/2014/main" id="{B99EA22D-D0EF-DA76-A93D-A5699056A3D1}"/>
              </a:ext>
            </a:extLst>
          </p:cNvPr>
          <p:cNvSpPr/>
          <p:nvPr/>
        </p:nvSpPr>
        <p:spPr bwMode="gray">
          <a:xfrm>
            <a:off x="9573527" y="1024102"/>
            <a:ext cx="1438939" cy="17663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100" i="1" dirty="0">
                <a:solidFill>
                  <a:schemeClr val="tx1"/>
                </a:solidFill>
              </a:rPr>
              <a:t>Desirability</a:t>
            </a:r>
          </a:p>
        </p:txBody>
      </p:sp>
    </p:spTree>
    <p:extLst>
      <p:ext uri="{BB962C8B-B14F-4D97-AF65-F5344CB8AC3E}">
        <p14:creationId xmlns:p14="http://schemas.microsoft.com/office/powerpoint/2010/main" val="58074734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4" cstate="screen">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9B552F8A-3B5E-0283-B557-69A40D11C80B}"/>
              </a:ext>
            </a:extLst>
          </p:cNvPr>
          <p:cNvGraphicFramePr>
            <a:graphicFrameLocks noChangeAspect="1"/>
          </p:cNvGraphicFramePr>
          <p:nvPr>
            <p:custDataLst>
              <p:tags r:id="rId1"/>
            </p:custDataLst>
            <p:extLst>
              <p:ext uri="{D42A27DB-BD31-4B8C-83A1-F6EECF244321}">
                <p14:modId xmlns:p14="http://schemas.microsoft.com/office/powerpoint/2010/main" val="36302796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405" imgH="405" progId="TCLayout.ActiveDocument.1">
                  <p:embed/>
                </p:oleObj>
              </mc:Choice>
              <mc:Fallback>
                <p:oleObj name="think-cell Slide" r:id="rId5" imgW="405" imgH="405" progId="TCLayout.ActiveDocument.1">
                  <p:embed/>
                  <p:pic>
                    <p:nvPicPr>
                      <p:cNvPr id="4" name="think-cell data - do not delete" hidden="1">
                        <a:extLst>
                          <a:ext uri="{FF2B5EF4-FFF2-40B4-BE49-F238E27FC236}">
                            <a16:creationId xmlns:a16="http://schemas.microsoft.com/office/drawing/2014/main" id="{9B552F8A-3B5E-0283-B557-69A40D11C80B}"/>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34" name="Freeform: Shape 33">
            <a:extLst>
              <a:ext uri="{FF2B5EF4-FFF2-40B4-BE49-F238E27FC236}">
                <a16:creationId xmlns:a16="http://schemas.microsoft.com/office/drawing/2014/main" id="{BB504B50-5F33-BF16-0285-A42A29F0A327}"/>
              </a:ext>
            </a:extLst>
          </p:cNvPr>
          <p:cNvSpPr/>
          <p:nvPr/>
        </p:nvSpPr>
        <p:spPr bwMode="gray">
          <a:xfrm>
            <a:off x="6311348" y="0"/>
            <a:ext cx="5880652" cy="6858000"/>
          </a:xfrm>
          <a:custGeom>
            <a:avLst/>
            <a:gdLst>
              <a:gd name="connsiteX0" fmla="*/ 15 w 5880652"/>
              <a:gd name="connsiteY0" fmla="*/ 4440453 h 6858000"/>
              <a:gd name="connsiteX1" fmla="*/ 15 w 5880652"/>
              <a:gd name="connsiteY1" fmla="*/ 4769339 h 6858000"/>
              <a:gd name="connsiteX2" fmla="*/ 221449 w 5880652"/>
              <a:gd name="connsiteY2" fmla="*/ 4769339 h 6858000"/>
              <a:gd name="connsiteX3" fmla="*/ 265737 w 5880652"/>
              <a:gd name="connsiteY3" fmla="*/ 4725051 h 6858000"/>
              <a:gd name="connsiteX4" fmla="*/ 265737 w 5880652"/>
              <a:gd name="connsiteY4" fmla="*/ 4484741 h 6858000"/>
              <a:gd name="connsiteX5" fmla="*/ 221449 w 5880652"/>
              <a:gd name="connsiteY5" fmla="*/ 4440453 h 6858000"/>
              <a:gd name="connsiteX6" fmla="*/ 14 w 5880652"/>
              <a:gd name="connsiteY6" fmla="*/ 3891300 h 6858000"/>
              <a:gd name="connsiteX7" fmla="*/ 14 w 5880652"/>
              <a:gd name="connsiteY7" fmla="*/ 4220186 h 6858000"/>
              <a:gd name="connsiteX8" fmla="*/ 221448 w 5880652"/>
              <a:gd name="connsiteY8" fmla="*/ 4220186 h 6858000"/>
              <a:gd name="connsiteX9" fmla="*/ 265736 w 5880652"/>
              <a:gd name="connsiteY9" fmla="*/ 4175898 h 6858000"/>
              <a:gd name="connsiteX10" fmla="*/ 265736 w 5880652"/>
              <a:gd name="connsiteY10" fmla="*/ 3935588 h 6858000"/>
              <a:gd name="connsiteX11" fmla="*/ 221448 w 5880652"/>
              <a:gd name="connsiteY11" fmla="*/ 3891300 h 6858000"/>
              <a:gd name="connsiteX12" fmla="*/ 10 w 5880652"/>
              <a:gd name="connsiteY12" fmla="*/ 3342147 h 6858000"/>
              <a:gd name="connsiteX13" fmla="*/ 10 w 5880652"/>
              <a:gd name="connsiteY13" fmla="*/ 3671033 h 6858000"/>
              <a:gd name="connsiteX14" fmla="*/ 221444 w 5880652"/>
              <a:gd name="connsiteY14" fmla="*/ 3671033 h 6858000"/>
              <a:gd name="connsiteX15" fmla="*/ 265732 w 5880652"/>
              <a:gd name="connsiteY15" fmla="*/ 3626745 h 6858000"/>
              <a:gd name="connsiteX16" fmla="*/ 265732 w 5880652"/>
              <a:gd name="connsiteY16" fmla="*/ 3386435 h 6858000"/>
              <a:gd name="connsiteX17" fmla="*/ 221444 w 5880652"/>
              <a:gd name="connsiteY17" fmla="*/ 3342147 h 6858000"/>
              <a:gd name="connsiteX18" fmla="*/ 10 w 5880652"/>
              <a:gd name="connsiteY18" fmla="*/ 2792994 h 6858000"/>
              <a:gd name="connsiteX19" fmla="*/ 10 w 5880652"/>
              <a:gd name="connsiteY19" fmla="*/ 3121880 h 6858000"/>
              <a:gd name="connsiteX20" fmla="*/ 221444 w 5880652"/>
              <a:gd name="connsiteY20" fmla="*/ 3121880 h 6858000"/>
              <a:gd name="connsiteX21" fmla="*/ 265732 w 5880652"/>
              <a:gd name="connsiteY21" fmla="*/ 3077592 h 6858000"/>
              <a:gd name="connsiteX22" fmla="*/ 265732 w 5880652"/>
              <a:gd name="connsiteY22" fmla="*/ 2837282 h 6858000"/>
              <a:gd name="connsiteX23" fmla="*/ 221444 w 5880652"/>
              <a:gd name="connsiteY23" fmla="*/ 2792994 h 6858000"/>
              <a:gd name="connsiteX24" fmla="*/ 7 w 5880652"/>
              <a:gd name="connsiteY24" fmla="*/ 2243841 h 6858000"/>
              <a:gd name="connsiteX25" fmla="*/ 7 w 5880652"/>
              <a:gd name="connsiteY25" fmla="*/ 2572727 h 6858000"/>
              <a:gd name="connsiteX26" fmla="*/ 221440 w 5880652"/>
              <a:gd name="connsiteY26" fmla="*/ 2572727 h 6858000"/>
              <a:gd name="connsiteX27" fmla="*/ 265728 w 5880652"/>
              <a:gd name="connsiteY27" fmla="*/ 2528439 h 6858000"/>
              <a:gd name="connsiteX28" fmla="*/ 265728 w 5880652"/>
              <a:gd name="connsiteY28" fmla="*/ 2288129 h 6858000"/>
              <a:gd name="connsiteX29" fmla="*/ 221440 w 5880652"/>
              <a:gd name="connsiteY29" fmla="*/ 2243841 h 6858000"/>
              <a:gd name="connsiteX30" fmla="*/ 6 w 5880652"/>
              <a:gd name="connsiteY30" fmla="*/ 1694688 h 6858000"/>
              <a:gd name="connsiteX31" fmla="*/ 6 w 5880652"/>
              <a:gd name="connsiteY31" fmla="*/ 2023574 h 6858000"/>
              <a:gd name="connsiteX32" fmla="*/ 221439 w 5880652"/>
              <a:gd name="connsiteY32" fmla="*/ 2023574 h 6858000"/>
              <a:gd name="connsiteX33" fmla="*/ 265727 w 5880652"/>
              <a:gd name="connsiteY33" fmla="*/ 1979286 h 6858000"/>
              <a:gd name="connsiteX34" fmla="*/ 265727 w 5880652"/>
              <a:gd name="connsiteY34" fmla="*/ 1738976 h 6858000"/>
              <a:gd name="connsiteX35" fmla="*/ 221439 w 5880652"/>
              <a:gd name="connsiteY35" fmla="*/ 1694688 h 6858000"/>
              <a:gd name="connsiteX36" fmla="*/ 0 w 5880652"/>
              <a:gd name="connsiteY36" fmla="*/ 0 h 6858000"/>
              <a:gd name="connsiteX37" fmla="*/ 5880652 w 5880652"/>
              <a:gd name="connsiteY37" fmla="*/ 0 h 6858000"/>
              <a:gd name="connsiteX38" fmla="*/ 5880652 w 5880652"/>
              <a:gd name="connsiteY38" fmla="*/ 6858000 h 6858000"/>
              <a:gd name="connsiteX39" fmla="*/ 0 w 5880652"/>
              <a:gd name="connsiteY39" fmla="*/ 6858000 h 6858000"/>
              <a:gd name="connsiteX40" fmla="*/ 0 w 5880652"/>
              <a:gd name="connsiteY40" fmla="*/ 5318492 h 6858000"/>
              <a:gd name="connsiteX41" fmla="*/ 473301 w 5880652"/>
              <a:gd name="connsiteY41" fmla="*/ 5318492 h 6858000"/>
              <a:gd name="connsiteX42" fmla="*/ 528116 w 5880652"/>
              <a:gd name="connsiteY42" fmla="*/ 5263677 h 6858000"/>
              <a:gd name="connsiteX43" fmla="*/ 528116 w 5880652"/>
              <a:gd name="connsiteY43" fmla="*/ 5044421 h 6858000"/>
              <a:gd name="connsiteX44" fmla="*/ 473301 w 5880652"/>
              <a:gd name="connsiteY44" fmla="*/ 4989606 h 6858000"/>
              <a:gd name="connsiteX45" fmla="*/ 0 w 5880652"/>
              <a:gd name="connsiteY45" fmla="*/ 498960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5880652" h="6858000">
                <a:moveTo>
                  <a:pt x="15" y="4440453"/>
                </a:moveTo>
                <a:lnTo>
                  <a:pt x="15" y="4769339"/>
                </a:lnTo>
                <a:lnTo>
                  <a:pt x="221449" y="4769339"/>
                </a:lnTo>
                <a:cubicBezTo>
                  <a:pt x="245909" y="4769339"/>
                  <a:pt x="265737" y="4749511"/>
                  <a:pt x="265737" y="4725051"/>
                </a:cubicBezTo>
                <a:lnTo>
                  <a:pt x="265737" y="4484741"/>
                </a:lnTo>
                <a:cubicBezTo>
                  <a:pt x="265737" y="4460281"/>
                  <a:pt x="245909" y="4440453"/>
                  <a:pt x="221449" y="4440453"/>
                </a:cubicBezTo>
                <a:close/>
                <a:moveTo>
                  <a:pt x="14" y="3891300"/>
                </a:moveTo>
                <a:lnTo>
                  <a:pt x="14" y="4220186"/>
                </a:lnTo>
                <a:lnTo>
                  <a:pt x="221448" y="4220186"/>
                </a:lnTo>
                <a:cubicBezTo>
                  <a:pt x="245908" y="4220186"/>
                  <a:pt x="265736" y="4200358"/>
                  <a:pt x="265736" y="4175898"/>
                </a:cubicBezTo>
                <a:lnTo>
                  <a:pt x="265736" y="3935588"/>
                </a:lnTo>
                <a:cubicBezTo>
                  <a:pt x="265736" y="3911128"/>
                  <a:pt x="245908" y="3891300"/>
                  <a:pt x="221448" y="3891300"/>
                </a:cubicBezTo>
                <a:close/>
                <a:moveTo>
                  <a:pt x="10" y="3342147"/>
                </a:moveTo>
                <a:lnTo>
                  <a:pt x="10" y="3671033"/>
                </a:lnTo>
                <a:lnTo>
                  <a:pt x="221444" y="3671033"/>
                </a:lnTo>
                <a:cubicBezTo>
                  <a:pt x="245904" y="3671033"/>
                  <a:pt x="265732" y="3651205"/>
                  <a:pt x="265732" y="3626745"/>
                </a:cubicBezTo>
                <a:lnTo>
                  <a:pt x="265732" y="3386435"/>
                </a:lnTo>
                <a:cubicBezTo>
                  <a:pt x="265732" y="3361975"/>
                  <a:pt x="245904" y="3342147"/>
                  <a:pt x="221444" y="3342147"/>
                </a:cubicBezTo>
                <a:close/>
                <a:moveTo>
                  <a:pt x="10" y="2792994"/>
                </a:moveTo>
                <a:lnTo>
                  <a:pt x="10" y="3121880"/>
                </a:lnTo>
                <a:lnTo>
                  <a:pt x="221444" y="3121880"/>
                </a:lnTo>
                <a:cubicBezTo>
                  <a:pt x="245904" y="3121880"/>
                  <a:pt x="265732" y="3102052"/>
                  <a:pt x="265732" y="3077592"/>
                </a:cubicBezTo>
                <a:lnTo>
                  <a:pt x="265732" y="2837282"/>
                </a:lnTo>
                <a:cubicBezTo>
                  <a:pt x="265732" y="2812822"/>
                  <a:pt x="245904" y="2792994"/>
                  <a:pt x="221444" y="2792994"/>
                </a:cubicBezTo>
                <a:close/>
                <a:moveTo>
                  <a:pt x="7" y="2243841"/>
                </a:moveTo>
                <a:lnTo>
                  <a:pt x="7" y="2572727"/>
                </a:lnTo>
                <a:lnTo>
                  <a:pt x="221440" y="2572727"/>
                </a:lnTo>
                <a:cubicBezTo>
                  <a:pt x="245900" y="2572727"/>
                  <a:pt x="265728" y="2552899"/>
                  <a:pt x="265728" y="2528439"/>
                </a:cubicBezTo>
                <a:lnTo>
                  <a:pt x="265728" y="2288129"/>
                </a:lnTo>
                <a:cubicBezTo>
                  <a:pt x="265728" y="2263669"/>
                  <a:pt x="245900" y="2243841"/>
                  <a:pt x="221440" y="2243841"/>
                </a:cubicBezTo>
                <a:close/>
                <a:moveTo>
                  <a:pt x="6" y="1694688"/>
                </a:moveTo>
                <a:lnTo>
                  <a:pt x="6" y="2023574"/>
                </a:lnTo>
                <a:lnTo>
                  <a:pt x="221439" y="2023574"/>
                </a:lnTo>
                <a:cubicBezTo>
                  <a:pt x="245899" y="2023574"/>
                  <a:pt x="265727" y="2003746"/>
                  <a:pt x="265727" y="1979286"/>
                </a:cubicBezTo>
                <a:lnTo>
                  <a:pt x="265727" y="1738976"/>
                </a:lnTo>
                <a:cubicBezTo>
                  <a:pt x="265727" y="1714516"/>
                  <a:pt x="245899" y="1694688"/>
                  <a:pt x="221439" y="1694688"/>
                </a:cubicBezTo>
                <a:close/>
                <a:moveTo>
                  <a:pt x="0" y="0"/>
                </a:moveTo>
                <a:lnTo>
                  <a:pt x="5880652" y="0"/>
                </a:lnTo>
                <a:lnTo>
                  <a:pt x="5880652" y="6858000"/>
                </a:lnTo>
                <a:lnTo>
                  <a:pt x="0" y="6858000"/>
                </a:lnTo>
                <a:lnTo>
                  <a:pt x="0" y="5318492"/>
                </a:lnTo>
                <a:lnTo>
                  <a:pt x="473301" y="5318492"/>
                </a:lnTo>
                <a:cubicBezTo>
                  <a:pt x="503574" y="5318492"/>
                  <a:pt x="528116" y="5293950"/>
                  <a:pt x="528116" y="5263677"/>
                </a:cubicBezTo>
                <a:lnTo>
                  <a:pt x="528116" y="5044421"/>
                </a:lnTo>
                <a:cubicBezTo>
                  <a:pt x="528116" y="5014148"/>
                  <a:pt x="503574" y="4989606"/>
                  <a:pt x="473301" y="4989606"/>
                </a:cubicBezTo>
                <a:lnTo>
                  <a:pt x="0" y="4989606"/>
                </a:lnTo>
                <a:close/>
              </a:path>
            </a:pathLst>
          </a:custGeom>
          <a:solidFill>
            <a:srgbClr val="FFFFFF">
              <a:alpha val="80000"/>
            </a:srgb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endParaRPr lang="en-US" sz="1600" err="1">
              <a:ln w="0"/>
              <a:solidFill>
                <a:schemeClr val="tx1"/>
              </a:solidFill>
              <a:effectLst>
                <a:outerShdw blurRad="38100" dist="19050" dir="2700000" algn="tl" rotWithShape="0">
                  <a:schemeClr val="dk1">
                    <a:alpha val="40000"/>
                  </a:schemeClr>
                </a:outerShdw>
              </a:effectLst>
            </a:endParaRPr>
          </a:p>
        </p:txBody>
      </p:sp>
      <p:sp>
        <p:nvSpPr>
          <p:cNvPr id="2" name="Title 1">
            <a:extLst>
              <a:ext uri="{FF2B5EF4-FFF2-40B4-BE49-F238E27FC236}">
                <a16:creationId xmlns:a16="http://schemas.microsoft.com/office/drawing/2014/main" id="{EE53A68D-1D34-AC49-97DF-E464D4953E7D}"/>
              </a:ext>
            </a:extLst>
          </p:cNvPr>
          <p:cNvSpPr>
            <a:spLocks noGrp="1"/>
          </p:cNvSpPr>
          <p:nvPr>
            <p:ph type="title"/>
          </p:nvPr>
        </p:nvSpPr>
        <p:spPr>
          <a:xfrm>
            <a:off x="6741459" y="-458184"/>
            <a:ext cx="4368035" cy="1482312"/>
          </a:xfrm>
          <a:effectLst/>
        </p:spPr>
        <p:txBody>
          <a:bodyPr vert="horz" lIns="0" tIns="45720" rIns="91440" bIns="0" rtlCol="0" anchor="b">
            <a:noAutofit/>
          </a:bodyPr>
          <a:lstStyle/>
          <a:p>
            <a:r>
              <a:rPr lang="en-US" sz="4000">
                <a:ln w="0"/>
                <a:solidFill>
                  <a:schemeClr val="tx1"/>
                </a:solidFill>
                <a:cs typeface="Arial"/>
              </a:rPr>
              <a:t>Table of contents</a:t>
            </a:r>
          </a:p>
        </p:txBody>
      </p:sp>
      <p:sp>
        <p:nvSpPr>
          <p:cNvPr id="29" name="Title 1">
            <a:extLst>
              <a:ext uri="{FF2B5EF4-FFF2-40B4-BE49-F238E27FC236}">
                <a16:creationId xmlns:a16="http://schemas.microsoft.com/office/drawing/2014/main" id="{555C0C0C-45AA-B2BD-3EFE-F0E9F3533FFB}"/>
              </a:ext>
            </a:extLst>
          </p:cNvPr>
          <p:cNvSpPr txBox="1">
            <a:spLocks/>
          </p:cNvSpPr>
          <p:nvPr/>
        </p:nvSpPr>
        <p:spPr>
          <a:xfrm>
            <a:off x="6741459" y="1554194"/>
            <a:ext cx="5313847" cy="3871873"/>
          </a:xfrm>
          <a:prstGeom prst="rect">
            <a:avLst/>
          </a:prstGeom>
          <a:effectLst/>
        </p:spPr>
        <p:txBody>
          <a:bodyPr vert="horz" lIns="0" tIns="0" rIns="0" bIns="0" rtlCol="0" anchor="t" anchorCtr="0">
            <a:spAutoFit/>
          </a:bodyPr>
          <a:lstStyle>
            <a:lvl1pPr>
              <a:lnSpc>
                <a:spcPct val="100000"/>
              </a:lnSpc>
              <a:spcBef>
                <a:spcPct val="0"/>
              </a:spcBef>
              <a:buNone/>
              <a:defRPr sz="4400" b="1" baseline="0">
                <a:solidFill>
                  <a:schemeClr val="bg1"/>
                </a:solidFill>
                <a:effectLst>
                  <a:outerShdw blurRad="50800" dist="38100" dir="8100000" algn="tr" rotWithShape="0">
                    <a:prstClr val="black">
                      <a:alpha val="40000"/>
                    </a:prstClr>
                  </a:outerShdw>
                </a:effectLst>
                <a:latin typeface="+mj-lt"/>
                <a:ea typeface="+mj-ea"/>
                <a:cs typeface="Arial"/>
              </a:defRPr>
            </a:lvl1pPr>
          </a:lstStyle>
          <a:p>
            <a:pPr>
              <a:lnSpc>
                <a:spcPct val="150000"/>
              </a:lnSpc>
            </a:pPr>
            <a:r>
              <a:rPr lang="en-US" sz="2400">
                <a:ln w="0"/>
                <a:solidFill>
                  <a:schemeClr val="tx1"/>
                </a:solidFill>
                <a:effectLst/>
              </a:rPr>
              <a:t>The Nuclear Opportunity</a:t>
            </a:r>
          </a:p>
          <a:p>
            <a:pPr>
              <a:lnSpc>
                <a:spcPct val="150000"/>
              </a:lnSpc>
            </a:pPr>
            <a:r>
              <a:rPr lang="en-US" sz="2400">
                <a:ln w="0"/>
                <a:solidFill>
                  <a:schemeClr val="tx1"/>
                </a:solidFill>
                <a:effectLst/>
              </a:rPr>
              <a:t>Technological Developments</a:t>
            </a:r>
          </a:p>
          <a:p>
            <a:pPr>
              <a:lnSpc>
                <a:spcPct val="150000"/>
              </a:lnSpc>
            </a:pPr>
            <a:r>
              <a:rPr lang="en-US" sz="2400">
                <a:ln w="0"/>
                <a:solidFill>
                  <a:schemeClr val="tx1"/>
                </a:solidFill>
                <a:effectLst/>
              </a:rPr>
              <a:t>Deployment and Public Perception</a:t>
            </a:r>
          </a:p>
          <a:p>
            <a:pPr>
              <a:lnSpc>
                <a:spcPct val="150000"/>
              </a:lnSpc>
            </a:pPr>
            <a:r>
              <a:rPr lang="en-US" sz="2400">
                <a:ln w="0"/>
                <a:solidFill>
                  <a:schemeClr val="tx1"/>
                </a:solidFill>
                <a:effectLst/>
              </a:rPr>
              <a:t>Supply Chain</a:t>
            </a:r>
          </a:p>
          <a:p>
            <a:pPr marL="0" indent="0">
              <a:lnSpc>
                <a:spcPct val="150000"/>
              </a:lnSpc>
            </a:pPr>
            <a:r>
              <a:rPr lang="en-US" sz="2400">
                <a:ln w="0"/>
                <a:solidFill>
                  <a:schemeClr val="tx1"/>
                </a:solidFill>
                <a:effectLst/>
              </a:rPr>
              <a:t>Global Policy</a:t>
            </a:r>
          </a:p>
          <a:p>
            <a:pPr marL="0" indent="0">
              <a:lnSpc>
                <a:spcPct val="150000"/>
              </a:lnSpc>
            </a:pPr>
            <a:r>
              <a:rPr lang="en-US" sz="2400">
                <a:ln w="0"/>
                <a:solidFill>
                  <a:schemeClr val="tx1"/>
                </a:solidFill>
                <a:effectLst/>
              </a:rPr>
              <a:t>Fusion Technology</a:t>
            </a:r>
          </a:p>
          <a:p>
            <a:pPr marL="0" indent="0">
              <a:lnSpc>
                <a:spcPct val="150000"/>
              </a:lnSpc>
            </a:pPr>
            <a:r>
              <a:rPr lang="en-US" sz="2400">
                <a:ln w="0"/>
                <a:solidFill>
                  <a:schemeClr val="tx1"/>
                </a:solidFill>
                <a:effectLst/>
              </a:rPr>
              <a:t>    Appendix</a:t>
            </a:r>
          </a:p>
        </p:txBody>
      </p:sp>
    </p:spTree>
    <p:extLst>
      <p:ext uri="{BB962C8B-B14F-4D97-AF65-F5344CB8AC3E}">
        <p14:creationId xmlns:p14="http://schemas.microsoft.com/office/powerpoint/2010/main" val="4171294770"/>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1AAD7B9-2E67-5E58-C7C4-73B394D7CFEF}"/>
            </a:ext>
          </a:extLst>
        </p:cNvPr>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C85545C5-EEC7-52AF-4430-EDA7C417962C}"/>
              </a:ext>
            </a:extLst>
          </p:cNvPr>
          <p:cNvGraphicFramePr>
            <a:graphicFrameLocks noChangeAspect="1"/>
          </p:cNvGraphicFramePr>
          <p:nvPr>
            <p:custDataLst>
              <p:tags r:id="rId2"/>
            </p:custDataLst>
            <p:extLst>
              <p:ext uri="{D42A27DB-BD31-4B8C-83A1-F6EECF244321}">
                <p14:modId xmlns:p14="http://schemas.microsoft.com/office/powerpoint/2010/main" val="287145225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592" imgH="591" progId="TCLayout.ActiveDocument.1">
                  <p:embed/>
                </p:oleObj>
              </mc:Choice>
              <mc:Fallback>
                <p:oleObj name="think-cell Slide" r:id="rId6" imgW="592" imgH="591" progId="TCLayout.ActiveDocument.1">
                  <p:embed/>
                  <p:pic>
                    <p:nvPicPr>
                      <p:cNvPr id="7" name="think-cell data - do not delete" hidden="1">
                        <a:extLst>
                          <a:ext uri="{FF2B5EF4-FFF2-40B4-BE49-F238E27FC236}">
                            <a16:creationId xmlns:a16="http://schemas.microsoft.com/office/drawing/2014/main" id="{C85545C5-EEC7-52AF-4430-EDA7C417962C}"/>
                          </a:ext>
                        </a:extLst>
                      </p:cNvPr>
                      <p:cNvPicPr/>
                      <p:nvPr/>
                    </p:nvPicPr>
                    <p:blipFill>
                      <a:blip/>
                      <a:stretch>
                        <a:fillRect/>
                      </a:stretch>
                    </p:blipFill>
                    <p:spPr>
                      <a:xfrm>
                        <a:off x="1588" y="1588"/>
                        <a:ext cx="1588"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44C314DB-8D20-D19B-F5ED-02F108EBBA5D}"/>
              </a:ext>
            </a:extLst>
          </p:cNvPr>
          <p:cNvSpPr>
            <a:spLocks noGrp="1"/>
          </p:cNvSpPr>
          <p:nvPr>
            <p:ph type="title"/>
          </p:nvPr>
        </p:nvSpPr>
        <p:spPr/>
        <p:txBody>
          <a:bodyPr vert="horz">
            <a:noAutofit/>
          </a:bodyPr>
          <a:lstStyle/>
          <a:p>
            <a:r>
              <a:rPr lang="en-US">
                <a:latin typeface="Arial (body)"/>
              </a:rPr>
              <a:t>All reactor types use </a:t>
            </a:r>
            <a:r>
              <a:rPr lang="en-US" b="1">
                <a:latin typeface="Arial (body)"/>
              </a:rPr>
              <a:t>similar mechanics and different coolants; small modular reactors simplify the existing design</a:t>
            </a:r>
            <a:endParaRPr lang="en-US">
              <a:latin typeface="Arial (body)"/>
            </a:endParaRPr>
          </a:p>
        </p:txBody>
      </p:sp>
      <p:sp>
        <p:nvSpPr>
          <p:cNvPr id="32" name="btfpNotesBox368131">
            <a:hlinkClick r:id="rId7"/>
            <a:extLst>
              <a:ext uri="{FF2B5EF4-FFF2-40B4-BE49-F238E27FC236}">
                <a16:creationId xmlns:a16="http://schemas.microsoft.com/office/drawing/2014/main" id="{7C922122-00B6-EB69-46EA-8A681C6E21F1}"/>
              </a:ext>
            </a:extLst>
          </p:cNvPr>
          <p:cNvSpPr txBox="1"/>
          <p:nvPr>
            <p:custDataLst>
              <p:tags r:id="rId3"/>
            </p:custDataLst>
          </p:nvPr>
        </p:nvSpPr>
        <p:spPr bwMode="gray">
          <a:xfrm>
            <a:off x="329184" y="6309360"/>
            <a:ext cx="9391207" cy="492443"/>
          </a:xfrm>
          <a:prstGeom prst="rect">
            <a:avLst/>
          </a:prstGeom>
          <a:noFill/>
        </p:spPr>
        <p:txBody>
          <a:bodyPr vert="horz" wrap="square" lIns="0" tIns="0" rIns="0" bIns="0" rtlCol="0" anchor="b">
            <a:spAutoFit/>
          </a:bodyPr>
          <a:lstStyle/>
          <a:p>
            <a:pPr algn="l"/>
            <a:endParaRPr kumimoji="0" lang="en-US" sz="800" i="0" u="none" strike="noStrike" kern="1200" cap="none" spc="0" normalizeH="0" baseline="0" noProof="0" dirty="0">
              <a:ln>
                <a:noFill/>
              </a:ln>
              <a:effectLst/>
              <a:uLnTx/>
              <a:uFillTx/>
              <a:cs typeface="Arial" panose="020B0604020202020204" pitchFamily="34" charset="0"/>
            </a:endParaRPr>
          </a:p>
          <a:p>
            <a:pPr algn="l"/>
            <a:endParaRPr lang="en-US" sz="800" dirty="0">
              <a:cs typeface="Arial" panose="020B0604020202020204" pitchFamily="34" charset="0"/>
            </a:endParaRPr>
          </a:p>
          <a:p>
            <a:r>
              <a:rPr kumimoji="0" lang="en-US" sz="800" i="0" u="none" strike="noStrike" kern="1200" cap="none" spc="0" normalizeH="0" baseline="0" noProof="0" dirty="0">
                <a:ln>
                  <a:noFill/>
                </a:ln>
                <a:effectLst/>
                <a:uLnTx/>
                <a:uFillTx/>
                <a:cs typeface="Arial" panose="020B0604020202020204" pitchFamily="34" charset="0"/>
              </a:rPr>
              <a:t>Sources: U.S. DOE, </a:t>
            </a:r>
            <a:r>
              <a:rPr lang="en-US" sz="800" i="0" dirty="0">
                <a:effectLst/>
                <a:hlinkClick r:id="rId8">
                  <a:extLst>
                    <a:ext uri="{A12FA001-AC4F-418D-AE19-62706E023703}">
                      <ahyp:hlinkClr xmlns:ahyp="http://schemas.microsoft.com/office/drawing/2018/hyperlinkcolor" val="tx"/>
                    </a:ext>
                  </a:extLst>
                </a:hlinkClick>
              </a:rPr>
              <a:t>NUCLEAR 101: How Does a Nuclear Reactor Work?</a:t>
            </a:r>
            <a:r>
              <a:rPr lang="en-US" sz="800" i="0" dirty="0">
                <a:effectLst/>
              </a:rPr>
              <a:t>, 2023; NEA,</a:t>
            </a:r>
            <a:r>
              <a:rPr lang="en-US" sz="800" dirty="0"/>
              <a:t> </a:t>
            </a:r>
            <a:r>
              <a:rPr lang="en-US" sz="800" i="0" dirty="0">
                <a:effectLst/>
                <a:hlinkClick r:id="rId9">
                  <a:extLst>
                    <a:ext uri="{A12FA001-AC4F-418D-AE19-62706E023703}">
                      <ahyp:hlinkClr xmlns:ahyp="http://schemas.microsoft.com/office/drawing/2018/hyperlinkcolor" val="tx"/>
                    </a:ext>
                  </a:extLst>
                </a:hlinkClick>
              </a:rPr>
              <a:t>The NEA Small Modular Reactor (SMR) Strategy</a:t>
            </a:r>
            <a:r>
              <a:rPr lang="en-US" sz="800" i="0" dirty="0">
                <a:effectLst/>
              </a:rPr>
              <a:t> (2025); IN,</a:t>
            </a:r>
            <a:r>
              <a:rPr lang="en-US" sz="800" dirty="0"/>
              <a:t> </a:t>
            </a:r>
            <a:r>
              <a:rPr lang="en-US" sz="800" i="0" u="none" strike="noStrike" dirty="0">
                <a:effectLst/>
                <a:hlinkClick r:id="rId10"/>
              </a:rPr>
              <a:t>Advanced Small Modular Reactors</a:t>
            </a:r>
            <a:r>
              <a:rPr lang="en-US" sz="800" i="0" u="none" strike="noStrike" dirty="0">
                <a:effectLst/>
              </a:rPr>
              <a:t> </a:t>
            </a:r>
            <a:r>
              <a:rPr lang="en-US" sz="800" dirty="0"/>
              <a:t>(</a:t>
            </a:r>
            <a:r>
              <a:rPr lang="en-US" sz="800" i="0" u="none" strike="noStrike" dirty="0">
                <a:effectLst/>
              </a:rPr>
              <a:t>2025).</a:t>
            </a:r>
            <a:r>
              <a:rPr lang="en-US" sz="800" b="1" i="0" u="none" strike="noStrike" dirty="0">
                <a:effectLst/>
              </a:rPr>
              <a:t> </a:t>
            </a:r>
            <a:endParaRPr lang="en-US" sz="800" b="1" i="0" dirty="0">
              <a:effectLst/>
            </a:endParaRPr>
          </a:p>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effectLst/>
                <a:uLnTx/>
                <a:uFillTx/>
              </a:rPr>
              <a:t>Credit: </a:t>
            </a:r>
            <a:r>
              <a:rPr kumimoji="0" lang="en-US" sz="800" b="0" i="0" u="none" strike="noStrike" kern="1200" cap="none" spc="0" normalizeH="0" baseline="0" noProof="0" dirty="0" err="1">
                <a:ln>
                  <a:noFill/>
                </a:ln>
                <a:effectLst/>
                <a:uLnTx/>
                <a:uFillTx/>
              </a:rPr>
              <a:t>Vedant</a:t>
            </a:r>
            <a:r>
              <a:rPr kumimoji="0" lang="en-US" sz="800" b="0" i="0" u="none" strike="noStrike" kern="1200" cap="none" spc="0" normalizeH="0" baseline="0" noProof="0" dirty="0">
                <a:ln>
                  <a:noFill/>
                </a:ln>
                <a:effectLst/>
                <a:uLnTx/>
                <a:uFillTx/>
              </a:rPr>
              <a:t> </a:t>
            </a:r>
            <a:r>
              <a:rPr kumimoji="0" lang="en-US" sz="800" b="0" i="0" u="none" strike="noStrike" kern="1200" cap="none" spc="0" normalizeH="0" baseline="0" noProof="0" dirty="0" err="1">
                <a:ln>
                  <a:noFill/>
                </a:ln>
                <a:effectLst/>
                <a:uLnTx/>
                <a:uFillTx/>
              </a:rPr>
              <a:t>Bhansali</a:t>
            </a:r>
            <a:r>
              <a:rPr kumimoji="0" lang="en-US" sz="800" b="0" i="0" u="none" strike="noStrike" kern="1200" cap="none" spc="0" normalizeH="0" baseline="0" noProof="0" dirty="0">
                <a:ln>
                  <a:noFill/>
                </a:ln>
                <a:effectLst/>
                <a:uLnTx/>
                <a:uFillTx/>
              </a:rPr>
              <a:t>, Quint </a:t>
            </a:r>
            <a:r>
              <a:rPr kumimoji="0" lang="en-US" sz="800" b="0" i="0" u="none" strike="noStrike" kern="1200" cap="none" spc="0" normalizeH="0" baseline="0" noProof="0" dirty="0" err="1">
                <a:ln>
                  <a:noFill/>
                </a:ln>
                <a:effectLst/>
                <a:uLnTx/>
                <a:uFillTx/>
              </a:rPr>
              <a:t>Houwink</a:t>
            </a:r>
            <a:r>
              <a:rPr kumimoji="0" lang="en-US" sz="800" b="0" i="0" u="none" strike="noStrike" kern="1200" cap="none" spc="0" normalizeH="0" baseline="0" noProof="0" dirty="0">
                <a:ln>
                  <a:noFill/>
                </a:ln>
                <a:effectLst/>
                <a:uLnTx/>
                <a:uFillTx/>
              </a:rPr>
              <a:t>, and </a:t>
            </a:r>
            <a:r>
              <a:rPr kumimoji="0" lang="en-US" sz="800" b="0" i="0" u="none" strike="noStrike" kern="1200" cap="none" spc="0" normalizeH="0" baseline="0" noProof="0" dirty="0">
                <a:ln>
                  <a:noFill/>
                </a:ln>
                <a:effectLst/>
                <a:uLnTx/>
                <a:uFillTx/>
                <a:hlinkClick r:id="rId11">
                  <a:extLst>
                    <a:ext uri="{A12FA001-AC4F-418D-AE19-62706E023703}">
                      <ahyp:hlinkClr xmlns:ahyp="http://schemas.microsoft.com/office/drawing/2018/hyperlinkcolor" val="tx"/>
                    </a:ext>
                  </a:extLst>
                </a:hlinkClick>
              </a:rPr>
              <a:t>Gernot Wagner</a:t>
            </a:r>
            <a:r>
              <a:rPr kumimoji="0" lang="en-US" sz="800" b="0" i="0" u="none" strike="noStrike" kern="1200" cap="none" spc="0" normalizeH="0" baseline="0" noProof="0" dirty="0">
                <a:ln>
                  <a:noFill/>
                </a:ln>
                <a:effectLst/>
                <a:uLnTx/>
                <a:uFillTx/>
              </a:rPr>
              <a:t>. Share with </a:t>
            </a:r>
            <a:r>
              <a:rPr kumimoji="0" lang="en-US" sz="800" b="0" i="0" u="none" strike="noStrike" kern="1200" cap="none" spc="0" normalizeH="0" baseline="0" noProof="0" dirty="0">
                <a:ln>
                  <a:noFill/>
                </a:ln>
                <a:effectLst/>
                <a:uLnTx/>
                <a:uFillTx/>
                <a:hlinkClick r:id="rId12">
                  <a:extLst>
                    <a:ext uri="{A12FA001-AC4F-418D-AE19-62706E023703}">
                      <ahyp:hlinkClr xmlns:ahyp="http://schemas.microsoft.com/office/drawing/2018/hyperlinkcolor" val="tx"/>
                    </a:ext>
                  </a:extLst>
                </a:hlinkClick>
              </a:rPr>
              <a:t>attribution</a:t>
            </a:r>
            <a:r>
              <a:rPr kumimoji="0" lang="en-US" sz="800" b="0" i="0" u="none" strike="noStrike" kern="1200" cap="none" spc="0" normalizeH="0" baseline="0" noProof="0" dirty="0">
                <a:ln>
                  <a:noFill/>
                </a:ln>
                <a:effectLst/>
                <a:uLnTx/>
                <a:uFillTx/>
              </a:rPr>
              <a:t>: </a:t>
            </a:r>
            <a:r>
              <a:rPr kumimoji="0" lang="en-US" sz="800" b="0" i="0" u="none" strike="noStrike" kern="1200" cap="none" spc="0" normalizeH="0" baseline="0" noProof="0" dirty="0" err="1">
                <a:ln>
                  <a:noFill/>
                </a:ln>
                <a:effectLst/>
                <a:uLnTx/>
                <a:uFillTx/>
              </a:rPr>
              <a:t>Houwink</a:t>
            </a:r>
            <a:r>
              <a:rPr kumimoji="0" lang="en-US" sz="800" b="0" i="0" u="none" strike="noStrike" kern="1200" cap="none" spc="0" normalizeH="0" baseline="0" noProof="0" dirty="0">
                <a:ln>
                  <a:noFill/>
                </a:ln>
                <a:effectLst/>
                <a:uLnTx/>
                <a:uFillTx/>
              </a:rPr>
              <a:t> </a:t>
            </a:r>
            <a:r>
              <a:rPr kumimoji="0" lang="en-US" sz="800" b="0" u="none" strike="noStrike" kern="1200" cap="none" spc="0" normalizeH="0" baseline="0" noProof="0" dirty="0">
                <a:ln>
                  <a:noFill/>
                </a:ln>
                <a:effectLst/>
                <a:uLnTx/>
                <a:uFillTx/>
              </a:rPr>
              <a:t>et al., </a:t>
            </a:r>
            <a:r>
              <a:rPr kumimoji="0" lang="en-US" sz="800" b="0" i="0" u="none" strike="noStrike" kern="1200" cap="none" spc="0" normalizeH="0" baseline="0" noProof="0" dirty="0">
                <a:ln>
                  <a:noFill/>
                </a:ln>
                <a:effectLst/>
                <a:uLnTx/>
                <a:uFillTx/>
              </a:rPr>
              <a:t>"Reenergizing Nuclear" (23 September 2025).</a:t>
            </a:r>
          </a:p>
        </p:txBody>
      </p:sp>
      <p:grpSp>
        <p:nvGrpSpPr>
          <p:cNvPr id="28" name="Group 27">
            <a:extLst>
              <a:ext uri="{FF2B5EF4-FFF2-40B4-BE49-F238E27FC236}">
                <a16:creationId xmlns:a16="http://schemas.microsoft.com/office/drawing/2014/main" id="{462749C9-D876-0411-9AA1-6FFD8D4C23AA}"/>
              </a:ext>
            </a:extLst>
          </p:cNvPr>
          <p:cNvGrpSpPr/>
          <p:nvPr/>
        </p:nvGrpSpPr>
        <p:grpSpPr>
          <a:xfrm>
            <a:off x="330200" y="1622285"/>
            <a:ext cx="3117780" cy="4532710"/>
            <a:chOff x="330200" y="1356360"/>
            <a:chExt cx="3291840" cy="5029200"/>
          </a:xfrm>
        </p:grpSpPr>
        <p:sp>
          <p:nvSpPr>
            <p:cNvPr id="3" name="Round Same Side Corner Rectangle 2">
              <a:extLst>
                <a:ext uri="{FF2B5EF4-FFF2-40B4-BE49-F238E27FC236}">
                  <a16:creationId xmlns:a16="http://schemas.microsoft.com/office/drawing/2014/main" id="{7C53CF9B-A2FC-2F53-E1A0-DFB569D9BF69}"/>
                </a:ext>
              </a:extLst>
            </p:cNvPr>
            <p:cNvSpPr/>
            <p:nvPr/>
          </p:nvSpPr>
          <p:spPr>
            <a:xfrm>
              <a:off x="330200" y="1356360"/>
              <a:ext cx="3291840" cy="5029200"/>
            </a:xfrm>
            <a:prstGeom prst="round2SameRect">
              <a:avLst>
                <a:gd name="adj1" fmla="val 50000"/>
                <a:gd name="adj2" fmla="val 0"/>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ound Same Side Corner Rectangle 26">
              <a:extLst>
                <a:ext uri="{FF2B5EF4-FFF2-40B4-BE49-F238E27FC236}">
                  <a16:creationId xmlns:a16="http://schemas.microsoft.com/office/drawing/2014/main" id="{C4978E53-1EA5-BDAE-76E1-AEF1A78E58A1}"/>
                </a:ext>
              </a:extLst>
            </p:cNvPr>
            <p:cNvSpPr/>
            <p:nvPr/>
          </p:nvSpPr>
          <p:spPr>
            <a:xfrm>
              <a:off x="513080" y="1542592"/>
              <a:ext cx="2926080" cy="4663440"/>
            </a:xfrm>
            <a:prstGeom prst="round2SameRect">
              <a:avLst>
                <a:gd name="adj1" fmla="val 50000"/>
                <a:gd name="adj2" fmla="val 0"/>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9" name="Rounded Rectangle 28">
            <a:extLst>
              <a:ext uri="{FF2B5EF4-FFF2-40B4-BE49-F238E27FC236}">
                <a16:creationId xmlns:a16="http://schemas.microsoft.com/office/drawing/2014/main" id="{D59610B7-311D-E8AC-7379-77D374D4346F}"/>
              </a:ext>
            </a:extLst>
          </p:cNvPr>
          <p:cNvSpPr/>
          <p:nvPr/>
        </p:nvSpPr>
        <p:spPr>
          <a:xfrm>
            <a:off x="797405" y="2344935"/>
            <a:ext cx="1097280" cy="3445329"/>
          </a:xfrm>
          <a:prstGeom prst="roundRect">
            <a:avLst>
              <a:gd name="adj" fmla="val 50000"/>
            </a:avLst>
          </a:prstGeom>
          <a:solidFill>
            <a:srgbClr val="6F787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ounded Rectangle 29">
            <a:extLst>
              <a:ext uri="{FF2B5EF4-FFF2-40B4-BE49-F238E27FC236}">
                <a16:creationId xmlns:a16="http://schemas.microsoft.com/office/drawing/2014/main" id="{80654E43-1C1F-1447-0E2A-947924A007FD}"/>
              </a:ext>
            </a:extLst>
          </p:cNvPr>
          <p:cNvSpPr/>
          <p:nvPr/>
        </p:nvSpPr>
        <p:spPr>
          <a:xfrm>
            <a:off x="883390" y="2435788"/>
            <a:ext cx="914400" cy="3262492"/>
          </a:xfrm>
          <a:prstGeom prst="roundRect">
            <a:avLst>
              <a:gd name="adj" fmla="val 50000"/>
            </a:avLst>
          </a:prstGeom>
          <a:solidFill>
            <a:srgbClr val="215F9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a:extLst>
              <a:ext uri="{FF2B5EF4-FFF2-40B4-BE49-F238E27FC236}">
                <a16:creationId xmlns:a16="http://schemas.microsoft.com/office/drawing/2014/main" id="{6FA3699D-0546-D69E-2521-3D6D9E4276DE}"/>
              </a:ext>
            </a:extLst>
          </p:cNvPr>
          <p:cNvSpPr/>
          <p:nvPr/>
        </p:nvSpPr>
        <p:spPr>
          <a:xfrm>
            <a:off x="1026005" y="2267251"/>
            <a:ext cx="640080" cy="221194"/>
          </a:xfrm>
          <a:prstGeom prst="rect">
            <a:avLst/>
          </a:prstGeom>
          <a:solidFill>
            <a:srgbClr val="6F787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35">
            <a:extLst>
              <a:ext uri="{FF2B5EF4-FFF2-40B4-BE49-F238E27FC236}">
                <a16:creationId xmlns:a16="http://schemas.microsoft.com/office/drawing/2014/main" id="{E5D3BBF1-349B-3D1C-2877-8656B368FD00}"/>
              </a:ext>
            </a:extLst>
          </p:cNvPr>
          <p:cNvSpPr/>
          <p:nvPr/>
        </p:nvSpPr>
        <p:spPr>
          <a:xfrm>
            <a:off x="1066270" y="2325191"/>
            <a:ext cx="548640" cy="221194"/>
          </a:xfrm>
          <a:prstGeom prst="rect">
            <a:avLst/>
          </a:prstGeom>
          <a:solidFill>
            <a:srgbClr val="215F9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ounded Rectangle 36">
            <a:extLst>
              <a:ext uri="{FF2B5EF4-FFF2-40B4-BE49-F238E27FC236}">
                <a16:creationId xmlns:a16="http://schemas.microsoft.com/office/drawing/2014/main" id="{44CC0BBC-BA12-E271-A1D7-430D35CEA23F}"/>
              </a:ext>
            </a:extLst>
          </p:cNvPr>
          <p:cNvSpPr/>
          <p:nvPr/>
        </p:nvSpPr>
        <p:spPr>
          <a:xfrm>
            <a:off x="1165597" y="2085301"/>
            <a:ext cx="76515" cy="3321438"/>
          </a:xfrm>
          <a:prstGeom prst="roundRect">
            <a:avLst>
              <a:gd name="adj" fmla="val 50000"/>
            </a:avLst>
          </a:prstGeom>
          <a:solidFill>
            <a:schemeClr val="bg2">
              <a:lumMod val="1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ounded Rectangle 37">
            <a:extLst>
              <a:ext uri="{FF2B5EF4-FFF2-40B4-BE49-F238E27FC236}">
                <a16:creationId xmlns:a16="http://schemas.microsoft.com/office/drawing/2014/main" id="{03F15C98-9A43-1206-E1AD-4B776D087CA3}"/>
              </a:ext>
            </a:extLst>
          </p:cNvPr>
          <p:cNvSpPr/>
          <p:nvPr/>
        </p:nvSpPr>
        <p:spPr>
          <a:xfrm>
            <a:off x="1321277" y="2084356"/>
            <a:ext cx="76515" cy="3321438"/>
          </a:xfrm>
          <a:prstGeom prst="roundRect">
            <a:avLst>
              <a:gd name="adj" fmla="val 50000"/>
            </a:avLst>
          </a:prstGeom>
          <a:solidFill>
            <a:schemeClr val="bg2">
              <a:lumMod val="1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ounded Rectangle 39">
            <a:extLst>
              <a:ext uri="{FF2B5EF4-FFF2-40B4-BE49-F238E27FC236}">
                <a16:creationId xmlns:a16="http://schemas.microsoft.com/office/drawing/2014/main" id="{61AC69B8-3392-9C27-D9F7-ECC8C3405E51}"/>
              </a:ext>
            </a:extLst>
          </p:cNvPr>
          <p:cNvSpPr/>
          <p:nvPr/>
        </p:nvSpPr>
        <p:spPr>
          <a:xfrm>
            <a:off x="1479686" y="2084356"/>
            <a:ext cx="76515" cy="3321438"/>
          </a:xfrm>
          <a:prstGeom prst="roundRect">
            <a:avLst>
              <a:gd name="adj" fmla="val 50000"/>
            </a:avLst>
          </a:prstGeom>
          <a:solidFill>
            <a:schemeClr val="bg2">
              <a:lumMod val="1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a:extLst>
              <a:ext uri="{FF2B5EF4-FFF2-40B4-BE49-F238E27FC236}">
                <a16:creationId xmlns:a16="http://schemas.microsoft.com/office/drawing/2014/main" id="{C1B67140-EE4A-7346-0FBE-56492DA1B071}"/>
              </a:ext>
            </a:extLst>
          </p:cNvPr>
          <p:cNvSpPr/>
          <p:nvPr/>
        </p:nvSpPr>
        <p:spPr>
          <a:xfrm>
            <a:off x="1077232" y="2084682"/>
            <a:ext cx="559798" cy="120193"/>
          </a:xfrm>
          <a:prstGeom prst="rect">
            <a:avLst/>
          </a:prstGeom>
          <a:solidFill>
            <a:schemeClr val="bg2">
              <a:lumMod val="1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3" name="Group 52">
            <a:extLst>
              <a:ext uri="{FF2B5EF4-FFF2-40B4-BE49-F238E27FC236}">
                <a16:creationId xmlns:a16="http://schemas.microsoft.com/office/drawing/2014/main" id="{2BB41DA5-AB4E-7A54-2864-DFF5627E1652}"/>
              </a:ext>
            </a:extLst>
          </p:cNvPr>
          <p:cNvGrpSpPr/>
          <p:nvPr/>
        </p:nvGrpSpPr>
        <p:grpSpPr>
          <a:xfrm>
            <a:off x="1079813" y="4258101"/>
            <a:ext cx="548829" cy="1155529"/>
            <a:chOff x="1079813" y="4061461"/>
            <a:chExt cx="548829" cy="1155529"/>
          </a:xfrm>
        </p:grpSpPr>
        <p:sp>
          <p:nvSpPr>
            <p:cNvPr id="42" name="Rectangle 41">
              <a:extLst>
                <a:ext uri="{FF2B5EF4-FFF2-40B4-BE49-F238E27FC236}">
                  <a16:creationId xmlns:a16="http://schemas.microsoft.com/office/drawing/2014/main" id="{FC9D8160-5A3B-CF7A-2F31-66C08BD22778}"/>
                </a:ext>
              </a:extLst>
            </p:cNvPr>
            <p:cNvSpPr/>
            <p:nvPr/>
          </p:nvSpPr>
          <p:spPr>
            <a:xfrm>
              <a:off x="1079813" y="4062406"/>
              <a:ext cx="548640" cy="1146748"/>
            </a:xfrm>
            <a:prstGeom prst="rect">
              <a:avLst/>
            </a:prstGeom>
            <a:solidFill>
              <a:srgbClr val="BEBEB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a:extLst>
                <a:ext uri="{FF2B5EF4-FFF2-40B4-BE49-F238E27FC236}">
                  <a16:creationId xmlns:a16="http://schemas.microsoft.com/office/drawing/2014/main" id="{EA850D06-0C3E-B0D7-78A0-23A372708C51}"/>
                </a:ext>
              </a:extLst>
            </p:cNvPr>
            <p:cNvSpPr/>
            <p:nvPr/>
          </p:nvSpPr>
          <p:spPr>
            <a:xfrm>
              <a:off x="1081873" y="4061461"/>
              <a:ext cx="109728" cy="1146748"/>
            </a:xfrm>
            <a:prstGeom prst="rect">
              <a:avLst/>
            </a:prstGeom>
            <a:solidFill>
              <a:srgbClr val="6F787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a:extLst>
                <a:ext uri="{FF2B5EF4-FFF2-40B4-BE49-F238E27FC236}">
                  <a16:creationId xmlns:a16="http://schemas.microsoft.com/office/drawing/2014/main" id="{9D519C6D-DFE7-3C8F-07C5-6F538ECEC624}"/>
                </a:ext>
              </a:extLst>
            </p:cNvPr>
            <p:cNvSpPr/>
            <p:nvPr/>
          </p:nvSpPr>
          <p:spPr>
            <a:xfrm>
              <a:off x="1306035" y="4070242"/>
              <a:ext cx="109728" cy="1146748"/>
            </a:xfrm>
            <a:prstGeom prst="rect">
              <a:avLst/>
            </a:prstGeom>
            <a:solidFill>
              <a:srgbClr val="6F787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a:extLst>
                <a:ext uri="{FF2B5EF4-FFF2-40B4-BE49-F238E27FC236}">
                  <a16:creationId xmlns:a16="http://schemas.microsoft.com/office/drawing/2014/main" id="{FEBE233C-8AE3-AA80-5BA5-E1600A6AE9C9}"/>
                </a:ext>
              </a:extLst>
            </p:cNvPr>
            <p:cNvSpPr/>
            <p:nvPr/>
          </p:nvSpPr>
          <p:spPr>
            <a:xfrm>
              <a:off x="1518914" y="4061461"/>
              <a:ext cx="109728" cy="1146748"/>
            </a:xfrm>
            <a:prstGeom prst="rect">
              <a:avLst/>
            </a:prstGeom>
            <a:solidFill>
              <a:srgbClr val="6F787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9" name="Group 58">
            <a:extLst>
              <a:ext uri="{FF2B5EF4-FFF2-40B4-BE49-F238E27FC236}">
                <a16:creationId xmlns:a16="http://schemas.microsoft.com/office/drawing/2014/main" id="{9DEF2F11-F6A8-02E4-B6EE-90BF74F5C7F5}"/>
              </a:ext>
            </a:extLst>
          </p:cNvPr>
          <p:cNvGrpSpPr/>
          <p:nvPr/>
        </p:nvGrpSpPr>
        <p:grpSpPr>
          <a:xfrm>
            <a:off x="2121158" y="2325191"/>
            <a:ext cx="563169" cy="1371600"/>
            <a:chOff x="5564660" y="2197727"/>
            <a:chExt cx="563169" cy="1371600"/>
          </a:xfrm>
        </p:grpSpPr>
        <p:grpSp>
          <p:nvGrpSpPr>
            <p:cNvPr id="57" name="Group 56">
              <a:extLst>
                <a:ext uri="{FF2B5EF4-FFF2-40B4-BE49-F238E27FC236}">
                  <a16:creationId xmlns:a16="http://schemas.microsoft.com/office/drawing/2014/main" id="{DA850FA4-BFA8-DCCD-6E75-0175A86F2CFF}"/>
                </a:ext>
              </a:extLst>
            </p:cNvPr>
            <p:cNvGrpSpPr/>
            <p:nvPr/>
          </p:nvGrpSpPr>
          <p:grpSpPr>
            <a:xfrm>
              <a:off x="5564660" y="2199790"/>
              <a:ext cx="548640" cy="1369537"/>
              <a:chOff x="4430237" y="2059463"/>
              <a:chExt cx="531340" cy="1369537"/>
            </a:xfrm>
          </p:grpSpPr>
          <p:sp>
            <p:nvSpPr>
              <p:cNvPr id="54" name="Rounded Rectangle 53">
                <a:extLst>
                  <a:ext uri="{FF2B5EF4-FFF2-40B4-BE49-F238E27FC236}">
                    <a16:creationId xmlns:a16="http://schemas.microsoft.com/office/drawing/2014/main" id="{118EBCB5-0A0A-6359-469B-5DAC12554338}"/>
                  </a:ext>
                </a:extLst>
              </p:cNvPr>
              <p:cNvSpPr/>
              <p:nvPr/>
            </p:nvSpPr>
            <p:spPr>
              <a:xfrm>
                <a:off x="4430237" y="2070611"/>
                <a:ext cx="531340" cy="1358389"/>
              </a:xfrm>
              <a:prstGeom prst="roundRect">
                <a:avLst>
                  <a:gd name="adj" fmla="val 50000"/>
                </a:avLst>
              </a:prstGeom>
              <a:solidFill>
                <a:srgbClr val="215F9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ounded Rectangle 54">
                <a:extLst>
                  <a:ext uri="{FF2B5EF4-FFF2-40B4-BE49-F238E27FC236}">
                    <a16:creationId xmlns:a16="http://schemas.microsoft.com/office/drawing/2014/main" id="{EB2F2843-848E-635B-732F-6DFCC6EE8D07}"/>
                  </a:ext>
                </a:extLst>
              </p:cNvPr>
              <p:cNvSpPr/>
              <p:nvPr/>
            </p:nvSpPr>
            <p:spPr>
              <a:xfrm>
                <a:off x="4430237" y="2059463"/>
                <a:ext cx="531340" cy="555990"/>
              </a:xfrm>
              <a:prstGeom prst="roundRect">
                <a:avLst>
                  <a:gd name="adj" fmla="val 50000"/>
                </a:avLst>
              </a:prstGeom>
              <a:solidFill>
                <a:srgbClr val="BEBEB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a:extLst>
                  <a:ext uri="{FF2B5EF4-FFF2-40B4-BE49-F238E27FC236}">
                    <a16:creationId xmlns:a16="http://schemas.microsoft.com/office/drawing/2014/main" id="{0AF6979E-2B86-3C3F-1B1B-3F7744A0B10E}"/>
                  </a:ext>
                </a:extLst>
              </p:cNvPr>
              <p:cNvSpPr/>
              <p:nvPr/>
            </p:nvSpPr>
            <p:spPr>
              <a:xfrm>
                <a:off x="4430237" y="2291805"/>
                <a:ext cx="531340" cy="360653"/>
              </a:xfrm>
              <a:prstGeom prst="rect">
                <a:avLst/>
              </a:prstGeom>
              <a:solidFill>
                <a:srgbClr val="BEBEB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8" name="Rounded Rectangle 57">
              <a:extLst>
                <a:ext uri="{FF2B5EF4-FFF2-40B4-BE49-F238E27FC236}">
                  <a16:creationId xmlns:a16="http://schemas.microsoft.com/office/drawing/2014/main" id="{63452327-E822-4A87-3108-2C5BF3765DE2}"/>
                </a:ext>
              </a:extLst>
            </p:cNvPr>
            <p:cNvSpPr/>
            <p:nvPr/>
          </p:nvSpPr>
          <p:spPr>
            <a:xfrm>
              <a:off x="5579189" y="2197727"/>
              <a:ext cx="548640" cy="1371600"/>
            </a:xfrm>
            <a:prstGeom prst="roundRect">
              <a:avLst>
                <a:gd name="adj" fmla="val 50000"/>
              </a:avLst>
            </a:prstGeom>
            <a:noFill/>
            <a:ln w="38100">
              <a:solidFill>
                <a:schemeClr val="bg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0" name="Rounded Rectangle 59">
            <a:extLst>
              <a:ext uri="{FF2B5EF4-FFF2-40B4-BE49-F238E27FC236}">
                <a16:creationId xmlns:a16="http://schemas.microsoft.com/office/drawing/2014/main" id="{4A9D162E-C485-097F-2652-D6B329153BE2}"/>
              </a:ext>
            </a:extLst>
          </p:cNvPr>
          <p:cNvSpPr/>
          <p:nvPr/>
        </p:nvSpPr>
        <p:spPr>
          <a:xfrm>
            <a:off x="2364287" y="3363037"/>
            <a:ext cx="91440" cy="606889"/>
          </a:xfrm>
          <a:prstGeom prst="roundRect">
            <a:avLst>
              <a:gd name="adj" fmla="val 50000"/>
            </a:avLst>
          </a:prstGeom>
          <a:solidFill>
            <a:srgbClr val="215F9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ounded Rectangle 60">
            <a:extLst>
              <a:ext uri="{FF2B5EF4-FFF2-40B4-BE49-F238E27FC236}">
                <a16:creationId xmlns:a16="http://schemas.microsoft.com/office/drawing/2014/main" id="{ED7F2E4B-0B71-F31D-8EFC-476134C305DC}"/>
              </a:ext>
            </a:extLst>
          </p:cNvPr>
          <p:cNvSpPr/>
          <p:nvPr/>
        </p:nvSpPr>
        <p:spPr>
          <a:xfrm rot="16200000">
            <a:off x="2250118" y="3396289"/>
            <a:ext cx="91440" cy="1097280"/>
          </a:xfrm>
          <a:prstGeom prst="roundRect">
            <a:avLst>
              <a:gd name="adj" fmla="val 50000"/>
            </a:avLst>
          </a:prstGeom>
          <a:solidFill>
            <a:srgbClr val="215F9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5" name="Group 1184">
            <a:extLst>
              <a:ext uri="{FF2B5EF4-FFF2-40B4-BE49-F238E27FC236}">
                <a16:creationId xmlns:a16="http://schemas.microsoft.com/office/drawing/2014/main" id="{DAC53911-C372-BDC9-9054-9DF37A1362C1}"/>
              </a:ext>
            </a:extLst>
          </p:cNvPr>
          <p:cNvGrpSpPr/>
          <p:nvPr/>
        </p:nvGrpSpPr>
        <p:grpSpPr>
          <a:xfrm>
            <a:off x="2420261" y="5158296"/>
            <a:ext cx="754757" cy="822835"/>
            <a:chOff x="3904247" y="4596602"/>
            <a:chExt cx="754757" cy="822835"/>
          </a:xfrm>
        </p:grpSpPr>
        <p:sp>
          <p:nvSpPr>
            <p:cNvPr id="1183" name="Rounded Rectangle 1182">
              <a:extLst>
                <a:ext uri="{FF2B5EF4-FFF2-40B4-BE49-F238E27FC236}">
                  <a16:creationId xmlns:a16="http://schemas.microsoft.com/office/drawing/2014/main" id="{8A8CB421-C4F0-C326-1131-339FABCB3C92}"/>
                </a:ext>
              </a:extLst>
            </p:cNvPr>
            <p:cNvSpPr/>
            <p:nvPr/>
          </p:nvSpPr>
          <p:spPr>
            <a:xfrm>
              <a:off x="3904247" y="4596602"/>
              <a:ext cx="754757" cy="822835"/>
            </a:xfrm>
            <a:prstGeom prst="roundRect">
              <a:avLst>
                <a:gd name="adj" fmla="val 50000"/>
              </a:avLst>
            </a:prstGeom>
            <a:solidFill>
              <a:srgbClr val="00B0F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4" name="Rectangle 1183">
              <a:extLst>
                <a:ext uri="{FF2B5EF4-FFF2-40B4-BE49-F238E27FC236}">
                  <a16:creationId xmlns:a16="http://schemas.microsoft.com/office/drawing/2014/main" id="{7CF03C81-1B84-37E2-6103-51BBA470B7BF}"/>
                </a:ext>
              </a:extLst>
            </p:cNvPr>
            <p:cNvSpPr/>
            <p:nvPr/>
          </p:nvSpPr>
          <p:spPr>
            <a:xfrm>
              <a:off x="3904247" y="4596602"/>
              <a:ext cx="754757" cy="408009"/>
            </a:xfrm>
            <a:prstGeom prst="rect">
              <a:avLst/>
            </a:prstGeom>
            <a:solidFill>
              <a:srgbClr val="00B0F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2" name="Group 1181">
            <a:extLst>
              <a:ext uri="{FF2B5EF4-FFF2-40B4-BE49-F238E27FC236}">
                <a16:creationId xmlns:a16="http://schemas.microsoft.com/office/drawing/2014/main" id="{A998DE7F-FE90-164B-8BD0-2E25848B7D63}"/>
              </a:ext>
            </a:extLst>
          </p:cNvPr>
          <p:cNvGrpSpPr/>
          <p:nvPr/>
        </p:nvGrpSpPr>
        <p:grpSpPr>
          <a:xfrm>
            <a:off x="2409928" y="4080351"/>
            <a:ext cx="766489" cy="1893391"/>
            <a:chOff x="4126822" y="3688139"/>
            <a:chExt cx="766489" cy="1893391"/>
          </a:xfrm>
        </p:grpSpPr>
        <p:grpSp>
          <p:nvGrpSpPr>
            <p:cNvPr id="1177" name="Group 1176">
              <a:extLst>
                <a:ext uri="{FF2B5EF4-FFF2-40B4-BE49-F238E27FC236}">
                  <a16:creationId xmlns:a16="http://schemas.microsoft.com/office/drawing/2014/main" id="{46DD7C89-771D-DD2B-30D4-DD7BD16743AD}"/>
                </a:ext>
              </a:extLst>
            </p:cNvPr>
            <p:cNvGrpSpPr/>
            <p:nvPr/>
          </p:nvGrpSpPr>
          <p:grpSpPr>
            <a:xfrm>
              <a:off x="4277413" y="3987336"/>
              <a:ext cx="465306" cy="1294995"/>
              <a:chOff x="4446950" y="2424751"/>
              <a:chExt cx="555097" cy="1554480"/>
            </a:xfrm>
            <a:solidFill>
              <a:srgbClr val="215F9B"/>
            </a:solidFill>
          </p:grpSpPr>
          <p:sp>
            <p:nvSpPr>
              <p:cNvPr id="1168" name="Rounded Rectangle 1167">
                <a:extLst>
                  <a:ext uri="{FF2B5EF4-FFF2-40B4-BE49-F238E27FC236}">
                    <a16:creationId xmlns:a16="http://schemas.microsoft.com/office/drawing/2014/main" id="{A157C784-84F9-2960-86D5-760043FE0454}"/>
                  </a:ext>
                </a:extLst>
              </p:cNvPr>
              <p:cNvSpPr/>
              <p:nvPr/>
            </p:nvSpPr>
            <p:spPr>
              <a:xfrm>
                <a:off x="4680305" y="2424751"/>
                <a:ext cx="109085" cy="1554480"/>
              </a:xfrm>
              <a:prstGeom prst="roundRect">
                <a:avLst>
                  <a:gd name="adj" fmla="val 50000"/>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75" name="Group 1174">
                <a:extLst>
                  <a:ext uri="{FF2B5EF4-FFF2-40B4-BE49-F238E27FC236}">
                    <a16:creationId xmlns:a16="http://schemas.microsoft.com/office/drawing/2014/main" id="{9D369DBA-1658-9BF4-35C2-5D8FE3CD46B6}"/>
                  </a:ext>
                </a:extLst>
              </p:cNvPr>
              <p:cNvGrpSpPr/>
              <p:nvPr/>
            </p:nvGrpSpPr>
            <p:grpSpPr>
              <a:xfrm>
                <a:off x="4446950" y="2548722"/>
                <a:ext cx="555097" cy="1159759"/>
                <a:chOff x="4446950" y="2548722"/>
                <a:chExt cx="555097" cy="1159759"/>
              </a:xfrm>
              <a:grpFill/>
            </p:grpSpPr>
            <p:sp>
              <p:nvSpPr>
                <p:cNvPr id="62" name="Rounded Rectangle 61">
                  <a:extLst>
                    <a:ext uri="{FF2B5EF4-FFF2-40B4-BE49-F238E27FC236}">
                      <a16:creationId xmlns:a16="http://schemas.microsoft.com/office/drawing/2014/main" id="{BDBCB6BD-F2DC-62A9-121D-559F88DAD4A1}"/>
                    </a:ext>
                  </a:extLst>
                </p:cNvPr>
                <p:cNvSpPr/>
                <p:nvPr/>
              </p:nvSpPr>
              <p:spPr>
                <a:xfrm rot="17451752">
                  <a:off x="4680313" y="2408974"/>
                  <a:ext cx="91440" cy="548640"/>
                </a:xfrm>
                <a:prstGeom prst="roundRect">
                  <a:avLst>
                    <a:gd name="adj" fmla="val 50000"/>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ounded Rectangle 62">
                  <a:extLst>
                    <a:ext uri="{FF2B5EF4-FFF2-40B4-BE49-F238E27FC236}">
                      <a16:creationId xmlns:a16="http://schemas.microsoft.com/office/drawing/2014/main" id="{099E66F4-3436-2F4E-36BD-F4E7726C3282}"/>
                    </a:ext>
                  </a:extLst>
                </p:cNvPr>
                <p:cNvSpPr/>
                <p:nvPr/>
              </p:nvSpPr>
              <p:spPr>
                <a:xfrm rot="17451752">
                  <a:off x="4680311" y="2601174"/>
                  <a:ext cx="91440" cy="548640"/>
                </a:xfrm>
                <a:prstGeom prst="roundRect">
                  <a:avLst>
                    <a:gd name="adj" fmla="val 50000"/>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2" name="Rounded Rectangle 1151">
                  <a:extLst>
                    <a:ext uri="{FF2B5EF4-FFF2-40B4-BE49-F238E27FC236}">
                      <a16:creationId xmlns:a16="http://schemas.microsoft.com/office/drawing/2014/main" id="{6B563950-C46C-E527-15B0-91C71006DD49}"/>
                    </a:ext>
                  </a:extLst>
                </p:cNvPr>
                <p:cNvSpPr/>
                <p:nvPr/>
              </p:nvSpPr>
              <p:spPr>
                <a:xfrm rot="17451752">
                  <a:off x="4680308" y="2799530"/>
                  <a:ext cx="91440" cy="548640"/>
                </a:xfrm>
                <a:prstGeom prst="roundRect">
                  <a:avLst>
                    <a:gd name="adj" fmla="val 50000"/>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5" name="Rounded Rectangle 1164">
                  <a:extLst>
                    <a:ext uri="{FF2B5EF4-FFF2-40B4-BE49-F238E27FC236}">
                      <a16:creationId xmlns:a16="http://schemas.microsoft.com/office/drawing/2014/main" id="{4F917C0E-88B4-FCE4-EBEB-1868EC2DD713}"/>
                    </a:ext>
                  </a:extLst>
                </p:cNvPr>
                <p:cNvSpPr/>
                <p:nvPr/>
              </p:nvSpPr>
              <p:spPr>
                <a:xfrm rot="17451752">
                  <a:off x="4680311" y="2997885"/>
                  <a:ext cx="91440" cy="548640"/>
                </a:xfrm>
                <a:prstGeom prst="roundRect">
                  <a:avLst>
                    <a:gd name="adj" fmla="val 50000"/>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6" name="Rounded Rectangle 1165">
                  <a:extLst>
                    <a:ext uri="{FF2B5EF4-FFF2-40B4-BE49-F238E27FC236}">
                      <a16:creationId xmlns:a16="http://schemas.microsoft.com/office/drawing/2014/main" id="{F054AEA1-7503-0224-331E-638297856784}"/>
                    </a:ext>
                  </a:extLst>
                </p:cNvPr>
                <p:cNvSpPr/>
                <p:nvPr/>
              </p:nvSpPr>
              <p:spPr>
                <a:xfrm rot="17451752">
                  <a:off x="4680309" y="3190085"/>
                  <a:ext cx="91440" cy="548640"/>
                </a:xfrm>
                <a:prstGeom prst="roundRect">
                  <a:avLst>
                    <a:gd name="adj" fmla="val 50000"/>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7" name="Rounded Rectangle 1166">
                  <a:extLst>
                    <a:ext uri="{FF2B5EF4-FFF2-40B4-BE49-F238E27FC236}">
                      <a16:creationId xmlns:a16="http://schemas.microsoft.com/office/drawing/2014/main" id="{A85AC109-BDC7-C1EF-5393-F5679C5915AC}"/>
                    </a:ext>
                  </a:extLst>
                </p:cNvPr>
                <p:cNvSpPr/>
                <p:nvPr/>
              </p:nvSpPr>
              <p:spPr>
                <a:xfrm rot="17451752">
                  <a:off x="4680306" y="3388441"/>
                  <a:ext cx="91440" cy="548640"/>
                </a:xfrm>
                <a:prstGeom prst="roundRect">
                  <a:avLst>
                    <a:gd name="adj" fmla="val 50000"/>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9" name="Rounded Rectangle 1168">
                  <a:extLst>
                    <a:ext uri="{FF2B5EF4-FFF2-40B4-BE49-F238E27FC236}">
                      <a16:creationId xmlns:a16="http://schemas.microsoft.com/office/drawing/2014/main" id="{BCFA0944-9358-24D3-5CFA-F6521E769D50}"/>
                    </a:ext>
                  </a:extLst>
                </p:cNvPr>
                <p:cNvSpPr/>
                <p:nvPr/>
              </p:nvSpPr>
              <p:spPr>
                <a:xfrm rot="16200000">
                  <a:off x="4561157" y="2457282"/>
                  <a:ext cx="91440" cy="274320"/>
                </a:xfrm>
                <a:prstGeom prst="roundRect">
                  <a:avLst>
                    <a:gd name="adj" fmla="val 50000"/>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0" name="Rounded Rectangle 1169">
                  <a:extLst>
                    <a:ext uri="{FF2B5EF4-FFF2-40B4-BE49-F238E27FC236}">
                      <a16:creationId xmlns:a16="http://schemas.microsoft.com/office/drawing/2014/main" id="{22B659D6-53B7-1EF5-F9B7-FAD34A22C509}"/>
                    </a:ext>
                  </a:extLst>
                </p:cNvPr>
                <p:cNvSpPr/>
                <p:nvPr/>
              </p:nvSpPr>
              <p:spPr>
                <a:xfrm rot="16200000">
                  <a:off x="4678604" y="2505075"/>
                  <a:ext cx="91440" cy="548640"/>
                </a:xfrm>
                <a:prstGeom prst="roundRect">
                  <a:avLst>
                    <a:gd name="adj" fmla="val 50000"/>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1" name="Rounded Rectangle 1170">
                  <a:extLst>
                    <a:ext uri="{FF2B5EF4-FFF2-40B4-BE49-F238E27FC236}">
                      <a16:creationId xmlns:a16="http://schemas.microsoft.com/office/drawing/2014/main" id="{B96E1CCB-F9C3-BCAC-5963-ACA7233240FF}"/>
                    </a:ext>
                  </a:extLst>
                </p:cNvPr>
                <p:cNvSpPr/>
                <p:nvPr/>
              </p:nvSpPr>
              <p:spPr>
                <a:xfrm rot="16200000">
                  <a:off x="4682007" y="2692739"/>
                  <a:ext cx="91440" cy="548640"/>
                </a:xfrm>
                <a:prstGeom prst="roundRect">
                  <a:avLst>
                    <a:gd name="adj" fmla="val 50000"/>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2" name="Rounded Rectangle 1171">
                  <a:extLst>
                    <a:ext uri="{FF2B5EF4-FFF2-40B4-BE49-F238E27FC236}">
                      <a16:creationId xmlns:a16="http://schemas.microsoft.com/office/drawing/2014/main" id="{361E54A5-5C6F-5428-3C1C-6AA201B03BC1}"/>
                    </a:ext>
                  </a:extLst>
                </p:cNvPr>
                <p:cNvSpPr/>
                <p:nvPr/>
              </p:nvSpPr>
              <p:spPr>
                <a:xfrm rot="16200000">
                  <a:off x="4682007" y="2901327"/>
                  <a:ext cx="91440" cy="548640"/>
                </a:xfrm>
                <a:prstGeom prst="roundRect">
                  <a:avLst>
                    <a:gd name="adj" fmla="val 50000"/>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3" name="Rounded Rectangle 1172">
                  <a:extLst>
                    <a:ext uri="{FF2B5EF4-FFF2-40B4-BE49-F238E27FC236}">
                      <a16:creationId xmlns:a16="http://schemas.microsoft.com/office/drawing/2014/main" id="{EDC61867-776A-72D0-CADE-A4A1FB428E5B}"/>
                    </a:ext>
                  </a:extLst>
                </p:cNvPr>
                <p:cNvSpPr/>
                <p:nvPr/>
              </p:nvSpPr>
              <p:spPr>
                <a:xfrm rot="16200000">
                  <a:off x="4675550" y="3096465"/>
                  <a:ext cx="91440" cy="548640"/>
                </a:xfrm>
                <a:prstGeom prst="roundRect">
                  <a:avLst>
                    <a:gd name="adj" fmla="val 50000"/>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4" name="Rounded Rectangle 1173">
                  <a:extLst>
                    <a:ext uri="{FF2B5EF4-FFF2-40B4-BE49-F238E27FC236}">
                      <a16:creationId xmlns:a16="http://schemas.microsoft.com/office/drawing/2014/main" id="{5FDC1FA9-70BB-DA1B-C790-783602424896}"/>
                    </a:ext>
                  </a:extLst>
                </p:cNvPr>
                <p:cNvSpPr/>
                <p:nvPr/>
              </p:nvSpPr>
              <p:spPr>
                <a:xfrm rot="16200000">
                  <a:off x="4682007" y="3296291"/>
                  <a:ext cx="91440" cy="548640"/>
                </a:xfrm>
                <a:prstGeom prst="roundRect">
                  <a:avLst>
                    <a:gd name="adj" fmla="val 50000"/>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176" name="Rounded Rectangle 1175">
              <a:extLst>
                <a:ext uri="{FF2B5EF4-FFF2-40B4-BE49-F238E27FC236}">
                  <a16:creationId xmlns:a16="http://schemas.microsoft.com/office/drawing/2014/main" id="{3EE9B961-6D5C-D435-D4C0-5EEE647F49D7}"/>
                </a:ext>
              </a:extLst>
            </p:cNvPr>
            <p:cNvSpPr/>
            <p:nvPr/>
          </p:nvSpPr>
          <p:spPr>
            <a:xfrm>
              <a:off x="4126822" y="3688139"/>
              <a:ext cx="766489" cy="1893391"/>
            </a:xfrm>
            <a:prstGeom prst="roundRect">
              <a:avLst>
                <a:gd name="adj" fmla="val 50000"/>
              </a:avLst>
            </a:prstGeom>
            <a:noFill/>
            <a:ln w="38100">
              <a:solidFill>
                <a:schemeClr val="bg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79" name="Rounded Rectangle 1178">
            <a:extLst>
              <a:ext uri="{FF2B5EF4-FFF2-40B4-BE49-F238E27FC236}">
                <a16:creationId xmlns:a16="http://schemas.microsoft.com/office/drawing/2014/main" id="{955D87C5-4D8F-F718-948E-C7EA84AB32A6}"/>
              </a:ext>
            </a:extLst>
          </p:cNvPr>
          <p:cNvSpPr/>
          <p:nvPr/>
        </p:nvSpPr>
        <p:spPr>
          <a:xfrm rot="10800000">
            <a:off x="2755982" y="3903997"/>
            <a:ext cx="91440" cy="1097280"/>
          </a:xfrm>
          <a:prstGeom prst="roundRect">
            <a:avLst>
              <a:gd name="adj" fmla="val 50000"/>
            </a:avLst>
          </a:prstGeom>
          <a:solidFill>
            <a:srgbClr val="215F9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2" name="Rectangle 1161">
            <a:extLst>
              <a:ext uri="{FF2B5EF4-FFF2-40B4-BE49-F238E27FC236}">
                <a16:creationId xmlns:a16="http://schemas.microsoft.com/office/drawing/2014/main" id="{62ABA31C-6A03-FF5E-D10A-B35B544BD2D5}"/>
              </a:ext>
            </a:extLst>
          </p:cNvPr>
          <p:cNvSpPr/>
          <p:nvPr/>
        </p:nvSpPr>
        <p:spPr>
          <a:xfrm>
            <a:off x="4293168" y="5448545"/>
            <a:ext cx="758043" cy="296160"/>
          </a:xfrm>
          <a:prstGeom prst="rect">
            <a:avLst/>
          </a:prstGeom>
          <a:solidFill>
            <a:srgbClr val="05B0F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0" name="Rounded Rectangle 1179">
            <a:extLst>
              <a:ext uri="{FF2B5EF4-FFF2-40B4-BE49-F238E27FC236}">
                <a16:creationId xmlns:a16="http://schemas.microsoft.com/office/drawing/2014/main" id="{F0948A23-320F-69F6-D9B4-3C115870CB56}"/>
              </a:ext>
            </a:extLst>
          </p:cNvPr>
          <p:cNvSpPr/>
          <p:nvPr/>
        </p:nvSpPr>
        <p:spPr>
          <a:xfrm rot="16200000">
            <a:off x="2064962" y="4904184"/>
            <a:ext cx="91440" cy="1463040"/>
          </a:xfrm>
          <a:prstGeom prst="roundRect">
            <a:avLst>
              <a:gd name="adj" fmla="val 50000"/>
            </a:avLst>
          </a:prstGeom>
          <a:solidFill>
            <a:srgbClr val="215F9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6" name="Rounded Rectangle 1185">
            <a:extLst>
              <a:ext uri="{FF2B5EF4-FFF2-40B4-BE49-F238E27FC236}">
                <a16:creationId xmlns:a16="http://schemas.microsoft.com/office/drawing/2014/main" id="{D984CCD9-951E-71A6-FF21-AC5B43A03C14}"/>
              </a:ext>
            </a:extLst>
          </p:cNvPr>
          <p:cNvSpPr/>
          <p:nvPr/>
        </p:nvSpPr>
        <p:spPr>
          <a:xfrm rot="16200000">
            <a:off x="4435685" y="3134789"/>
            <a:ext cx="91440" cy="2743200"/>
          </a:xfrm>
          <a:prstGeom prst="roundRect">
            <a:avLst>
              <a:gd name="adj" fmla="val 50000"/>
            </a:avLst>
          </a:prstGeom>
          <a:solidFill>
            <a:schemeClr val="bg1"/>
          </a:solidFill>
          <a:ln>
            <a:solidFill>
              <a:srgbClr val="6F787A"/>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0" name="Rounded Rectangle 1159">
            <a:extLst>
              <a:ext uri="{FF2B5EF4-FFF2-40B4-BE49-F238E27FC236}">
                <a16:creationId xmlns:a16="http://schemas.microsoft.com/office/drawing/2014/main" id="{82ECCFC0-1577-D232-6724-6FAC621BC4D9}"/>
              </a:ext>
            </a:extLst>
          </p:cNvPr>
          <p:cNvSpPr/>
          <p:nvPr/>
        </p:nvSpPr>
        <p:spPr>
          <a:xfrm rot="16200000">
            <a:off x="4435685" y="4130378"/>
            <a:ext cx="91440" cy="2743200"/>
          </a:xfrm>
          <a:prstGeom prst="roundRect">
            <a:avLst>
              <a:gd name="adj" fmla="val 50000"/>
            </a:avLst>
          </a:prstGeom>
          <a:solidFill>
            <a:srgbClr val="05B0F0"/>
          </a:solidFill>
          <a:ln>
            <a:solidFill>
              <a:srgbClr val="6F787A"/>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8" name="Rectangle 1187">
            <a:extLst>
              <a:ext uri="{FF2B5EF4-FFF2-40B4-BE49-F238E27FC236}">
                <a16:creationId xmlns:a16="http://schemas.microsoft.com/office/drawing/2014/main" id="{87BABCE1-278B-F4B8-EFB5-92264909B1C2}"/>
              </a:ext>
            </a:extLst>
          </p:cNvPr>
          <p:cNvSpPr/>
          <p:nvPr/>
        </p:nvSpPr>
        <p:spPr>
          <a:xfrm>
            <a:off x="3037057" y="4439972"/>
            <a:ext cx="118547" cy="196931"/>
          </a:xfrm>
          <a:prstGeom prst="rect">
            <a:avLst/>
          </a:prstGeom>
          <a:solidFill>
            <a:srgbClr val="F2F2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ounded Rectangle 20">
            <a:extLst>
              <a:ext uri="{FF2B5EF4-FFF2-40B4-BE49-F238E27FC236}">
                <a16:creationId xmlns:a16="http://schemas.microsoft.com/office/drawing/2014/main" id="{E994693F-D5A4-7E15-D0F7-750B7FA085CD}"/>
              </a:ext>
            </a:extLst>
          </p:cNvPr>
          <p:cNvSpPr/>
          <p:nvPr/>
        </p:nvSpPr>
        <p:spPr>
          <a:xfrm>
            <a:off x="5629232" y="4143796"/>
            <a:ext cx="914400" cy="722463"/>
          </a:xfrm>
          <a:prstGeom prst="roundRect">
            <a:avLst/>
          </a:prstGeom>
          <a:solidFill>
            <a:srgbClr val="3A3A3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94" name="Group 1193">
            <a:extLst>
              <a:ext uri="{FF2B5EF4-FFF2-40B4-BE49-F238E27FC236}">
                <a16:creationId xmlns:a16="http://schemas.microsoft.com/office/drawing/2014/main" id="{F7A26393-2B35-E0A5-EC1A-FEAF35FA8E4E}"/>
              </a:ext>
            </a:extLst>
          </p:cNvPr>
          <p:cNvGrpSpPr/>
          <p:nvPr/>
        </p:nvGrpSpPr>
        <p:grpSpPr>
          <a:xfrm>
            <a:off x="4231247" y="4145157"/>
            <a:ext cx="842018" cy="722462"/>
            <a:chOff x="5283861" y="3630842"/>
            <a:chExt cx="760880" cy="731520"/>
          </a:xfrm>
          <a:solidFill>
            <a:srgbClr val="3A3A3A"/>
          </a:solidFill>
        </p:grpSpPr>
        <p:sp>
          <p:nvSpPr>
            <p:cNvPr id="1190" name="Trapezoid 1189">
              <a:extLst>
                <a:ext uri="{FF2B5EF4-FFF2-40B4-BE49-F238E27FC236}">
                  <a16:creationId xmlns:a16="http://schemas.microsoft.com/office/drawing/2014/main" id="{3CF6B7E4-AD85-5944-2F42-A80AC183DA25}"/>
                </a:ext>
              </a:extLst>
            </p:cNvPr>
            <p:cNvSpPr/>
            <p:nvPr/>
          </p:nvSpPr>
          <p:spPr>
            <a:xfrm rot="16200000">
              <a:off x="5146701" y="3864040"/>
              <a:ext cx="548640" cy="274320"/>
            </a:xfrm>
            <a:prstGeom prst="trapezoid">
              <a:avLst>
                <a:gd name="adj" fmla="val 58112"/>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2" name="Trapezoid 1191">
              <a:extLst>
                <a:ext uri="{FF2B5EF4-FFF2-40B4-BE49-F238E27FC236}">
                  <a16:creationId xmlns:a16="http://schemas.microsoft.com/office/drawing/2014/main" id="{C5853C1A-C35F-DBFA-D1E0-EB02888FA734}"/>
                </a:ext>
              </a:extLst>
            </p:cNvPr>
            <p:cNvSpPr/>
            <p:nvPr/>
          </p:nvSpPr>
          <p:spPr>
            <a:xfrm rot="16200000">
              <a:off x="5344261" y="3859504"/>
              <a:ext cx="640080" cy="274320"/>
            </a:xfrm>
            <a:prstGeom prst="trapezoid">
              <a:avLst>
                <a:gd name="adj" fmla="val 58112"/>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3" name="Trapezoid 1192">
              <a:extLst>
                <a:ext uri="{FF2B5EF4-FFF2-40B4-BE49-F238E27FC236}">
                  <a16:creationId xmlns:a16="http://schemas.microsoft.com/office/drawing/2014/main" id="{3A3A1467-702C-0064-5AEC-A4C13D5B2539}"/>
                </a:ext>
              </a:extLst>
            </p:cNvPr>
            <p:cNvSpPr/>
            <p:nvPr/>
          </p:nvSpPr>
          <p:spPr>
            <a:xfrm rot="16200000">
              <a:off x="5541821" y="3859442"/>
              <a:ext cx="731520" cy="274320"/>
            </a:xfrm>
            <a:prstGeom prst="trapezoid">
              <a:avLst>
                <a:gd name="adj" fmla="val 58112"/>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Rounded Rectangle 22">
            <a:extLst>
              <a:ext uri="{FF2B5EF4-FFF2-40B4-BE49-F238E27FC236}">
                <a16:creationId xmlns:a16="http://schemas.microsoft.com/office/drawing/2014/main" id="{7E0616C4-E79E-46DA-020E-964F07FB6AD5}"/>
              </a:ext>
            </a:extLst>
          </p:cNvPr>
          <p:cNvSpPr/>
          <p:nvPr/>
        </p:nvSpPr>
        <p:spPr>
          <a:xfrm>
            <a:off x="4138904" y="4058553"/>
            <a:ext cx="1099342" cy="924720"/>
          </a:xfrm>
          <a:prstGeom prst="roundRect">
            <a:avLst/>
          </a:prstGeom>
          <a:noFill/>
          <a:ln w="38100">
            <a:solidFill>
              <a:srgbClr val="3A3A3A"/>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ounded Rectangle 23">
            <a:extLst>
              <a:ext uri="{FF2B5EF4-FFF2-40B4-BE49-F238E27FC236}">
                <a16:creationId xmlns:a16="http://schemas.microsoft.com/office/drawing/2014/main" id="{8E836FD7-B4A5-DD4E-BC2E-CCAB87862B5F}"/>
              </a:ext>
            </a:extLst>
          </p:cNvPr>
          <p:cNvSpPr/>
          <p:nvPr/>
        </p:nvSpPr>
        <p:spPr>
          <a:xfrm>
            <a:off x="4365128" y="4951036"/>
            <a:ext cx="91440" cy="365760"/>
          </a:xfrm>
          <a:prstGeom prst="roundRect">
            <a:avLst>
              <a:gd name="adj" fmla="val 50000"/>
            </a:avLst>
          </a:prstGeom>
          <a:noFill/>
          <a:ln>
            <a:solidFill>
              <a:srgbClr val="3A3A3A"/>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ounded Rectangle 24">
            <a:extLst>
              <a:ext uri="{FF2B5EF4-FFF2-40B4-BE49-F238E27FC236}">
                <a16:creationId xmlns:a16="http://schemas.microsoft.com/office/drawing/2014/main" id="{EC21779A-2E40-087D-A382-0FE0D99A33E6}"/>
              </a:ext>
            </a:extLst>
          </p:cNvPr>
          <p:cNvSpPr/>
          <p:nvPr/>
        </p:nvSpPr>
        <p:spPr>
          <a:xfrm>
            <a:off x="4901983" y="4921190"/>
            <a:ext cx="91440" cy="365760"/>
          </a:xfrm>
          <a:prstGeom prst="roundRect">
            <a:avLst>
              <a:gd name="adj" fmla="val 50000"/>
            </a:avLst>
          </a:prstGeom>
          <a:noFill/>
          <a:ln>
            <a:solidFill>
              <a:srgbClr val="3A3A3A"/>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a:extLst>
              <a:ext uri="{FF2B5EF4-FFF2-40B4-BE49-F238E27FC236}">
                <a16:creationId xmlns:a16="http://schemas.microsoft.com/office/drawing/2014/main" id="{EA0DC9DE-7350-87ED-C0FB-EC5CDE71B757}"/>
              </a:ext>
            </a:extLst>
          </p:cNvPr>
          <p:cNvSpPr/>
          <p:nvPr/>
        </p:nvSpPr>
        <p:spPr>
          <a:xfrm flipV="1">
            <a:off x="4300456" y="4888203"/>
            <a:ext cx="743745" cy="77673"/>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a:extLst>
              <a:ext uri="{FF2B5EF4-FFF2-40B4-BE49-F238E27FC236}">
                <a16:creationId xmlns:a16="http://schemas.microsoft.com/office/drawing/2014/main" id="{813A069B-6E16-F683-A9D4-5B4F3C3C4247}"/>
              </a:ext>
            </a:extLst>
          </p:cNvPr>
          <p:cNvSpPr/>
          <p:nvPr/>
        </p:nvSpPr>
        <p:spPr>
          <a:xfrm flipV="1">
            <a:off x="4300456" y="5247307"/>
            <a:ext cx="819869" cy="115829"/>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a:extLst>
              <a:ext uri="{FF2B5EF4-FFF2-40B4-BE49-F238E27FC236}">
                <a16:creationId xmlns:a16="http://schemas.microsoft.com/office/drawing/2014/main" id="{7D1D74EA-0F02-8259-1C17-C85E54AADE08}"/>
              </a:ext>
            </a:extLst>
          </p:cNvPr>
          <p:cNvSpPr/>
          <p:nvPr/>
        </p:nvSpPr>
        <p:spPr>
          <a:xfrm>
            <a:off x="4283570" y="5251887"/>
            <a:ext cx="777240" cy="503314"/>
          </a:xfrm>
          <a:prstGeom prst="rect">
            <a:avLst/>
          </a:prstGeom>
          <a:noFill/>
          <a:ln>
            <a:solidFill>
              <a:srgbClr val="3A3A3A"/>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8" name="Group 1157">
            <a:extLst>
              <a:ext uri="{FF2B5EF4-FFF2-40B4-BE49-F238E27FC236}">
                <a16:creationId xmlns:a16="http://schemas.microsoft.com/office/drawing/2014/main" id="{DBD31F4B-D38A-4A3F-3625-EFD144624A6B}"/>
              </a:ext>
            </a:extLst>
          </p:cNvPr>
          <p:cNvGrpSpPr/>
          <p:nvPr/>
        </p:nvGrpSpPr>
        <p:grpSpPr>
          <a:xfrm>
            <a:off x="4355943" y="5320664"/>
            <a:ext cx="616047" cy="365760"/>
            <a:chOff x="4199365" y="5712609"/>
            <a:chExt cx="616047" cy="365760"/>
          </a:xfrm>
        </p:grpSpPr>
        <p:sp>
          <p:nvSpPr>
            <p:cNvPr id="39" name="Rounded Rectangle 38">
              <a:extLst>
                <a:ext uri="{FF2B5EF4-FFF2-40B4-BE49-F238E27FC236}">
                  <a16:creationId xmlns:a16="http://schemas.microsoft.com/office/drawing/2014/main" id="{116B36E9-DBB5-4AD9-3AC6-97F26BE9749C}"/>
                </a:ext>
              </a:extLst>
            </p:cNvPr>
            <p:cNvSpPr/>
            <p:nvPr/>
          </p:nvSpPr>
          <p:spPr>
            <a:xfrm>
              <a:off x="4199365" y="5715679"/>
              <a:ext cx="91440" cy="356616"/>
            </a:xfrm>
            <a:prstGeom prst="roundRect">
              <a:avLst>
                <a:gd name="adj" fmla="val 50000"/>
              </a:avLst>
            </a:prstGeom>
            <a:noFill/>
            <a:ln>
              <a:solidFill>
                <a:srgbClr val="3A3A3A"/>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ounded Rectangle 43">
              <a:extLst>
                <a:ext uri="{FF2B5EF4-FFF2-40B4-BE49-F238E27FC236}">
                  <a16:creationId xmlns:a16="http://schemas.microsoft.com/office/drawing/2014/main" id="{FEBA9ADA-2D42-F9E1-5E58-80F54A9392BF}"/>
                </a:ext>
              </a:extLst>
            </p:cNvPr>
            <p:cNvSpPr/>
            <p:nvPr/>
          </p:nvSpPr>
          <p:spPr>
            <a:xfrm>
              <a:off x="4372592" y="5715679"/>
              <a:ext cx="91440" cy="356616"/>
            </a:xfrm>
            <a:prstGeom prst="roundRect">
              <a:avLst>
                <a:gd name="adj" fmla="val 50000"/>
              </a:avLst>
            </a:prstGeom>
            <a:noFill/>
            <a:ln>
              <a:solidFill>
                <a:srgbClr val="3A3A3A"/>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ounded Rectangle 44">
              <a:extLst>
                <a:ext uri="{FF2B5EF4-FFF2-40B4-BE49-F238E27FC236}">
                  <a16:creationId xmlns:a16="http://schemas.microsoft.com/office/drawing/2014/main" id="{8F068FCA-0ABF-E327-947B-D796DD19BFCC}"/>
                </a:ext>
              </a:extLst>
            </p:cNvPr>
            <p:cNvSpPr/>
            <p:nvPr/>
          </p:nvSpPr>
          <p:spPr>
            <a:xfrm>
              <a:off x="4545819" y="5715679"/>
              <a:ext cx="91440" cy="356616"/>
            </a:xfrm>
            <a:prstGeom prst="roundRect">
              <a:avLst>
                <a:gd name="adj" fmla="val 50000"/>
              </a:avLst>
            </a:prstGeom>
            <a:noFill/>
            <a:ln>
              <a:solidFill>
                <a:srgbClr val="3A3A3A"/>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ounded Rectangle 45">
              <a:extLst>
                <a:ext uri="{FF2B5EF4-FFF2-40B4-BE49-F238E27FC236}">
                  <a16:creationId xmlns:a16="http://schemas.microsoft.com/office/drawing/2014/main" id="{FCAE3DDD-67EF-62A3-4640-54B80014E6FD}"/>
                </a:ext>
              </a:extLst>
            </p:cNvPr>
            <p:cNvSpPr/>
            <p:nvPr/>
          </p:nvSpPr>
          <p:spPr>
            <a:xfrm>
              <a:off x="4723972" y="5715679"/>
              <a:ext cx="91440" cy="356616"/>
            </a:xfrm>
            <a:prstGeom prst="roundRect">
              <a:avLst>
                <a:gd name="adj" fmla="val 50000"/>
              </a:avLst>
            </a:prstGeom>
            <a:noFill/>
            <a:ln>
              <a:solidFill>
                <a:srgbClr val="3A3A3A"/>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ounded Rectangle 46">
              <a:extLst>
                <a:ext uri="{FF2B5EF4-FFF2-40B4-BE49-F238E27FC236}">
                  <a16:creationId xmlns:a16="http://schemas.microsoft.com/office/drawing/2014/main" id="{D397587B-36F0-CD8B-7B08-66AF1C670508}"/>
                </a:ext>
              </a:extLst>
            </p:cNvPr>
            <p:cNvSpPr/>
            <p:nvPr/>
          </p:nvSpPr>
          <p:spPr>
            <a:xfrm rot="16200000">
              <a:off x="4464208" y="5727164"/>
              <a:ext cx="87150" cy="615259"/>
            </a:xfrm>
            <a:prstGeom prst="roundRect">
              <a:avLst>
                <a:gd name="adj" fmla="val 50000"/>
              </a:avLst>
            </a:prstGeom>
            <a:noFill/>
            <a:ln>
              <a:solidFill>
                <a:srgbClr val="3A3A3A"/>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ounded Rectangle 47">
              <a:extLst>
                <a:ext uri="{FF2B5EF4-FFF2-40B4-BE49-F238E27FC236}">
                  <a16:creationId xmlns:a16="http://schemas.microsoft.com/office/drawing/2014/main" id="{1CB9F29F-E78A-5FD6-CE5F-1953726B4581}"/>
                </a:ext>
              </a:extLst>
            </p:cNvPr>
            <p:cNvSpPr/>
            <p:nvPr/>
          </p:nvSpPr>
          <p:spPr>
            <a:xfrm rot="16200000">
              <a:off x="4464208" y="5448554"/>
              <a:ext cx="87150" cy="615259"/>
            </a:xfrm>
            <a:prstGeom prst="roundRect">
              <a:avLst>
                <a:gd name="adj" fmla="val 50000"/>
              </a:avLst>
            </a:prstGeom>
            <a:noFill/>
            <a:ln>
              <a:solidFill>
                <a:srgbClr val="3A3A3A"/>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ounded Rectangle 49">
              <a:extLst>
                <a:ext uri="{FF2B5EF4-FFF2-40B4-BE49-F238E27FC236}">
                  <a16:creationId xmlns:a16="http://schemas.microsoft.com/office/drawing/2014/main" id="{6E7FC07F-B809-1507-883F-F48EB96C7FEE}"/>
                </a:ext>
              </a:extLst>
            </p:cNvPr>
            <p:cNvSpPr/>
            <p:nvPr/>
          </p:nvSpPr>
          <p:spPr>
            <a:xfrm rot="16200000">
              <a:off x="4471841" y="5460262"/>
              <a:ext cx="71883" cy="591425"/>
            </a:xfrm>
            <a:prstGeom prst="roundRect">
              <a:avLst>
                <a:gd name="adj" fmla="val 50000"/>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3" name="Rounded Rectangle 1152">
              <a:extLst>
                <a:ext uri="{FF2B5EF4-FFF2-40B4-BE49-F238E27FC236}">
                  <a16:creationId xmlns:a16="http://schemas.microsoft.com/office/drawing/2014/main" id="{B4698F3B-3B04-562B-4D95-2221AD32341D}"/>
                </a:ext>
              </a:extLst>
            </p:cNvPr>
            <p:cNvSpPr/>
            <p:nvPr/>
          </p:nvSpPr>
          <p:spPr>
            <a:xfrm rot="16200000">
              <a:off x="4471840" y="5738311"/>
              <a:ext cx="71883" cy="591425"/>
            </a:xfrm>
            <a:prstGeom prst="roundRect">
              <a:avLst>
                <a:gd name="adj" fmla="val 50000"/>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4" name="Rounded Rectangle 1153">
              <a:extLst>
                <a:ext uri="{FF2B5EF4-FFF2-40B4-BE49-F238E27FC236}">
                  <a16:creationId xmlns:a16="http://schemas.microsoft.com/office/drawing/2014/main" id="{DD18722D-F81B-C9B8-B209-3532ED09B56F}"/>
                </a:ext>
              </a:extLst>
            </p:cNvPr>
            <p:cNvSpPr/>
            <p:nvPr/>
          </p:nvSpPr>
          <p:spPr>
            <a:xfrm>
              <a:off x="4731125" y="5733838"/>
              <a:ext cx="77406" cy="329184"/>
            </a:xfrm>
            <a:prstGeom prst="roundRect">
              <a:avLst>
                <a:gd name="adj" fmla="val 50000"/>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5" name="Rounded Rectangle 1154">
              <a:extLst>
                <a:ext uri="{FF2B5EF4-FFF2-40B4-BE49-F238E27FC236}">
                  <a16:creationId xmlns:a16="http://schemas.microsoft.com/office/drawing/2014/main" id="{BC59A33D-384D-51CD-4C8C-C345574819DE}"/>
                </a:ext>
              </a:extLst>
            </p:cNvPr>
            <p:cNvSpPr/>
            <p:nvPr/>
          </p:nvSpPr>
          <p:spPr>
            <a:xfrm>
              <a:off x="4382370" y="5752598"/>
              <a:ext cx="71883" cy="274320"/>
            </a:xfrm>
            <a:prstGeom prst="roundRect">
              <a:avLst>
                <a:gd name="adj" fmla="val 50000"/>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6" name="Rounded Rectangle 1155">
              <a:extLst>
                <a:ext uri="{FF2B5EF4-FFF2-40B4-BE49-F238E27FC236}">
                  <a16:creationId xmlns:a16="http://schemas.microsoft.com/office/drawing/2014/main" id="{086FCA0A-0096-1F93-1EF8-90BC23A6794C}"/>
                </a:ext>
              </a:extLst>
            </p:cNvPr>
            <p:cNvSpPr/>
            <p:nvPr/>
          </p:nvSpPr>
          <p:spPr>
            <a:xfrm>
              <a:off x="4208575" y="5729395"/>
              <a:ext cx="71198" cy="329184"/>
            </a:xfrm>
            <a:prstGeom prst="roundRect">
              <a:avLst>
                <a:gd name="adj" fmla="val 50000"/>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7" name="Rounded Rectangle 1156">
              <a:extLst>
                <a:ext uri="{FF2B5EF4-FFF2-40B4-BE49-F238E27FC236}">
                  <a16:creationId xmlns:a16="http://schemas.microsoft.com/office/drawing/2014/main" id="{A8926279-9B77-8015-3BC4-7AB1096636F8}"/>
                </a:ext>
              </a:extLst>
            </p:cNvPr>
            <p:cNvSpPr/>
            <p:nvPr/>
          </p:nvSpPr>
          <p:spPr>
            <a:xfrm>
              <a:off x="4555597" y="5758136"/>
              <a:ext cx="71883" cy="274320"/>
            </a:xfrm>
            <a:prstGeom prst="roundRect">
              <a:avLst>
                <a:gd name="adj" fmla="val 50000"/>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78" name="Trapezoid 1177">
            <a:extLst>
              <a:ext uri="{FF2B5EF4-FFF2-40B4-BE49-F238E27FC236}">
                <a16:creationId xmlns:a16="http://schemas.microsoft.com/office/drawing/2014/main" id="{19EA696B-516F-F15C-537A-CC892DEB72F6}"/>
              </a:ext>
            </a:extLst>
          </p:cNvPr>
          <p:cNvSpPr/>
          <p:nvPr/>
        </p:nvSpPr>
        <p:spPr>
          <a:xfrm>
            <a:off x="5695500" y="4876977"/>
            <a:ext cx="690627" cy="1064061"/>
          </a:xfrm>
          <a:prstGeom prst="trapezoid">
            <a:avLst/>
          </a:prstGeom>
          <a:solidFill>
            <a:schemeClr val="accent1">
              <a:lumMod val="7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1" name="Rectangle 1160">
            <a:extLst>
              <a:ext uri="{FF2B5EF4-FFF2-40B4-BE49-F238E27FC236}">
                <a16:creationId xmlns:a16="http://schemas.microsoft.com/office/drawing/2014/main" id="{221BFF8F-0E1C-0053-2C62-D7CC4A4394B7}"/>
              </a:ext>
            </a:extLst>
          </p:cNvPr>
          <p:cNvSpPr/>
          <p:nvPr/>
        </p:nvSpPr>
        <p:spPr>
          <a:xfrm>
            <a:off x="3064894" y="5381213"/>
            <a:ext cx="93239" cy="196931"/>
          </a:xfrm>
          <a:prstGeom prst="rect">
            <a:avLst/>
          </a:prstGeom>
          <a:solidFill>
            <a:srgbClr val="05B0F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7" name="Rounded Rectangle 1186">
            <a:extLst>
              <a:ext uri="{FF2B5EF4-FFF2-40B4-BE49-F238E27FC236}">
                <a16:creationId xmlns:a16="http://schemas.microsoft.com/office/drawing/2014/main" id="{FDE8674A-9387-9F5B-9082-2E01A3D60E3B}"/>
              </a:ext>
            </a:extLst>
          </p:cNvPr>
          <p:cNvSpPr/>
          <p:nvPr/>
        </p:nvSpPr>
        <p:spPr>
          <a:xfrm rot="16200000">
            <a:off x="4478013" y="5194725"/>
            <a:ext cx="371907" cy="616047"/>
          </a:xfrm>
          <a:prstGeom prst="roundRect">
            <a:avLst>
              <a:gd name="adj" fmla="val 15481"/>
            </a:avLst>
          </a:prstGeom>
          <a:noFill/>
          <a:ln>
            <a:solidFill>
              <a:srgbClr val="3A3A3A"/>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D818983B-C363-B915-6381-4739A1CE95A1}"/>
              </a:ext>
            </a:extLst>
          </p:cNvPr>
          <p:cNvSpPr txBox="1"/>
          <p:nvPr/>
        </p:nvSpPr>
        <p:spPr>
          <a:xfrm>
            <a:off x="7291720" y="1501328"/>
            <a:ext cx="4606269" cy="4601260"/>
          </a:xfrm>
          <a:prstGeom prst="rect">
            <a:avLst/>
          </a:prstGeom>
          <a:solidFill>
            <a:srgbClr val="E3E9EE"/>
          </a:solidFill>
        </p:spPr>
        <p:txBody>
          <a:bodyPr wrap="square" lIns="137160" tIns="137160" rIns="274320" bIns="13716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How a typical reactor works</a:t>
            </a:r>
            <a:endParaRPr lang="en-US" sz="1400" b="1">
              <a:solidFill>
                <a:srgbClr val="000000"/>
              </a:solidFill>
              <a:latin typeface="Arial" panose="020B0604020202020204" pitchFamily="34" charset="0"/>
              <a:cs typeface="Arial" panose="020B0604020202020204" pitchFamily="34" charset="0"/>
            </a:endParaRPr>
          </a:p>
          <a:p>
            <a:pPr marL="171450" indent="-171450">
              <a:spcBef>
                <a:spcPts val="600"/>
              </a:spcBef>
              <a:buFont typeface="Arial" panose="020B0604020202020204" pitchFamily="34" charset="0"/>
              <a:buChar char="•"/>
              <a:defRPr/>
            </a:pPr>
            <a:r>
              <a:rPr lang="en-US" sz="1050" b="1">
                <a:latin typeface="Arial" panose="020B0604020202020204" pitchFamily="34" charset="0"/>
                <a:cs typeface="Arial" panose="020B0604020202020204" pitchFamily="34" charset="0"/>
              </a:rPr>
              <a:t>Fuel rods contain fissile material </a:t>
            </a:r>
            <a:r>
              <a:rPr lang="en-US" sz="1050">
                <a:latin typeface="Arial" panose="020B0604020202020204" pitchFamily="34" charset="0"/>
                <a:cs typeface="Arial" panose="020B0604020202020204" pitchFamily="34" charset="0"/>
              </a:rPr>
              <a:t>(e.g., U-235) where fission reactions occur, generating heat.</a:t>
            </a:r>
          </a:p>
          <a:p>
            <a:pPr marL="171450" indent="-171450">
              <a:spcBef>
                <a:spcPts val="600"/>
              </a:spcBef>
              <a:buFont typeface="Arial" panose="020B0604020202020204" pitchFamily="34" charset="0"/>
              <a:buChar char="•"/>
              <a:defRPr/>
            </a:pPr>
            <a:r>
              <a:rPr lang="en-US" sz="1050" b="1">
                <a:latin typeface="Arial" panose="020B0604020202020204" pitchFamily="34" charset="0"/>
                <a:cs typeface="Arial" panose="020B0604020202020204" pitchFamily="34" charset="0"/>
              </a:rPr>
              <a:t>Moderator rods slow down fast neutrons from fission events </a:t>
            </a:r>
            <a:r>
              <a:rPr lang="en-US" sz="1050">
                <a:latin typeface="Arial" panose="020B0604020202020204" pitchFamily="34" charset="0"/>
                <a:cs typeface="Arial" panose="020B0604020202020204" pitchFamily="34" charset="0"/>
              </a:rPr>
              <a:t>to increase the probability of further fission.</a:t>
            </a:r>
          </a:p>
          <a:p>
            <a:pPr marL="171450" indent="-171450">
              <a:spcBef>
                <a:spcPts val="600"/>
              </a:spcBef>
              <a:buFont typeface="Arial" panose="020B0604020202020204" pitchFamily="34" charset="0"/>
              <a:buChar char="•"/>
              <a:defRPr/>
            </a:pPr>
            <a:r>
              <a:rPr lang="en-US" sz="1050" b="1">
                <a:latin typeface="Arial" panose="020B0604020202020204" pitchFamily="34" charset="0"/>
                <a:cs typeface="Arial" panose="020B0604020202020204" pitchFamily="34" charset="0"/>
              </a:rPr>
              <a:t>Control rods control the speed of the reaction </a:t>
            </a:r>
            <a:r>
              <a:rPr lang="en-US" sz="1050">
                <a:latin typeface="Arial" panose="020B0604020202020204" pitchFamily="34" charset="0"/>
                <a:cs typeface="Arial" panose="020B0604020202020204" pitchFamily="34" charset="0"/>
              </a:rPr>
              <a:t>by absorbing excess neutrons.</a:t>
            </a:r>
          </a:p>
          <a:p>
            <a:pPr marL="171450" indent="-171450">
              <a:spcBef>
                <a:spcPts val="600"/>
              </a:spcBef>
              <a:buFont typeface="Arial" panose="020B0604020202020204" pitchFamily="34" charset="0"/>
              <a:buChar char="•"/>
              <a:defRPr/>
            </a:pPr>
            <a:r>
              <a:rPr lang="en-US" sz="1050" b="1">
                <a:latin typeface="Arial" panose="020B0604020202020204" pitchFamily="34" charset="0"/>
                <a:cs typeface="Arial" panose="020B0604020202020204" pitchFamily="34" charset="0"/>
              </a:rPr>
              <a:t>Pressurizer maintains coolant pressure to prevent boiling (for PWR).</a:t>
            </a:r>
            <a:endParaRPr kumimoji="0" lang="en-US" sz="105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a:p>
            <a:pPr marL="171450" indent="-171450">
              <a:spcBef>
                <a:spcPts val="600"/>
              </a:spcBef>
              <a:buFont typeface="Arial" panose="020B0604020202020204" pitchFamily="34" charset="0"/>
              <a:buChar char="•"/>
              <a:defRPr/>
            </a:pPr>
            <a:r>
              <a:rPr lang="en-US" sz="1050" b="1">
                <a:latin typeface="Arial" panose="020B0604020202020204" pitchFamily="34" charset="0"/>
                <a:cs typeface="Arial" panose="020B0604020202020204" pitchFamily="34" charset="0"/>
              </a:rPr>
              <a:t>Heat transfers to secondary water loop</a:t>
            </a:r>
            <a:r>
              <a:rPr lang="en-US" sz="1050">
                <a:latin typeface="Arial" panose="020B0604020202020204" pitchFamily="34" charset="0"/>
                <a:cs typeface="Arial" panose="020B0604020202020204" pitchFamily="34" charset="0"/>
              </a:rPr>
              <a:t>, producing steam.</a:t>
            </a:r>
            <a:endParaRPr lang="en-US" sz="1050" b="1">
              <a:solidFill>
                <a:srgbClr val="000000"/>
              </a:solidFill>
              <a:latin typeface="Arial" panose="020B0604020202020204" pitchFamily="34" charset="0"/>
              <a:cs typeface="Arial" panose="020B0604020202020204" pitchFamily="34" charset="0"/>
            </a:endParaRPr>
          </a:p>
          <a:p>
            <a:pPr marL="171450" indent="-171450">
              <a:spcBef>
                <a:spcPts val="600"/>
              </a:spcBef>
              <a:buFont typeface="Arial" panose="020B0604020202020204" pitchFamily="34" charset="0"/>
              <a:buChar char="•"/>
              <a:defRPr/>
            </a:pPr>
            <a:r>
              <a:rPr lang="en-US" sz="1050" b="1">
                <a:latin typeface="Arial" panose="020B0604020202020204" pitchFamily="34" charset="0"/>
                <a:cs typeface="Arial" panose="020B0604020202020204" pitchFamily="34" charset="0"/>
              </a:rPr>
              <a:t>High-pressure steam flows to spin turbine blades.</a:t>
            </a:r>
            <a:endParaRPr lang="en-US" sz="1050" b="1">
              <a:solidFill>
                <a:srgbClr val="000000"/>
              </a:solidFill>
              <a:latin typeface="Arial" panose="020B0604020202020204" pitchFamily="34" charset="0"/>
              <a:cs typeface="Arial" panose="020B0604020202020204" pitchFamily="34" charset="0"/>
            </a:endParaRPr>
          </a:p>
          <a:p>
            <a:pPr marL="171450" indent="-171450">
              <a:spcBef>
                <a:spcPts val="600"/>
              </a:spcBef>
              <a:buFont typeface="Arial" panose="020B0604020202020204" pitchFamily="34" charset="0"/>
              <a:buChar char="•"/>
              <a:defRPr/>
            </a:pPr>
            <a:r>
              <a:rPr lang="en-US" sz="1050" b="1">
                <a:latin typeface="Arial" panose="020B0604020202020204" pitchFamily="34" charset="0"/>
                <a:cs typeface="Arial" panose="020B0604020202020204" pitchFamily="34" charset="0"/>
              </a:rPr>
              <a:t>The generator converts mechanical energy into electricity.</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400" b="1">
                <a:solidFill>
                  <a:srgbClr val="000000"/>
                </a:solidFill>
                <a:latin typeface="Arial" panose="020B0604020202020204" pitchFamily="34" charset="0"/>
                <a:cs typeface="Arial" panose="020B0604020202020204" pitchFamily="34" charset="0"/>
              </a:rPr>
              <a:t>How SMRs are different</a:t>
            </a:r>
          </a:p>
          <a:p>
            <a:pPr marL="171450" indent="-171450">
              <a:spcBef>
                <a:spcPts val="600"/>
              </a:spcBef>
              <a:buFont typeface="Arial" panose="020B0604020202020204" pitchFamily="34" charset="0"/>
              <a:buChar char="•"/>
              <a:defRPr/>
            </a:pPr>
            <a:r>
              <a:rPr lang="en-US" sz="1050" b="1">
                <a:latin typeface="Arial" panose="020B0604020202020204" pitchFamily="34" charset="0"/>
                <a:cs typeface="Arial" panose="020B0604020202020204" pitchFamily="34" charset="0"/>
              </a:rPr>
              <a:t>Compact, integrated containment structure</a:t>
            </a:r>
          </a:p>
          <a:p>
            <a:pPr marL="171450" indent="-171450">
              <a:spcBef>
                <a:spcPts val="600"/>
              </a:spcBef>
              <a:buFont typeface="Arial" panose="020B0604020202020204" pitchFamily="34" charset="0"/>
              <a:buChar char="•"/>
              <a:defRPr/>
            </a:pPr>
            <a:r>
              <a:rPr lang="en-US" sz="1050" b="1">
                <a:latin typeface="Arial" panose="020B0604020202020204" pitchFamily="34" charset="0"/>
                <a:cs typeface="Arial" panose="020B0604020202020204" pitchFamily="34" charset="0"/>
              </a:rPr>
              <a:t>Simplified, passive cooling systems </a:t>
            </a:r>
            <a:r>
              <a:rPr lang="en-US" sz="1050">
                <a:latin typeface="Arial" panose="020B0604020202020204" pitchFamily="34" charset="0"/>
                <a:cs typeface="Arial" panose="020B0604020202020204" pitchFamily="34" charset="0"/>
              </a:rPr>
              <a:t>without external pumps</a:t>
            </a:r>
          </a:p>
          <a:p>
            <a:pPr marL="171450" indent="-171450">
              <a:spcBef>
                <a:spcPts val="600"/>
              </a:spcBef>
              <a:buFont typeface="Arial" panose="020B0604020202020204" pitchFamily="34" charset="0"/>
              <a:buChar char="•"/>
              <a:defRPr/>
            </a:pPr>
            <a:r>
              <a:rPr lang="en-US" sz="1050" b="1">
                <a:latin typeface="Arial" panose="020B0604020202020204" pitchFamily="34" charset="0"/>
                <a:cs typeface="Arial" panose="020B0604020202020204" pitchFamily="34" charset="0"/>
              </a:rPr>
              <a:t>Factory-fabricated modules </a:t>
            </a:r>
            <a:r>
              <a:rPr lang="en-US" sz="1050">
                <a:latin typeface="Arial" panose="020B0604020202020204" pitchFamily="34" charset="0"/>
                <a:cs typeface="Arial" panose="020B0604020202020204" pitchFamily="34" charset="0"/>
              </a:rPr>
              <a:t>that allow for faster construction and deployment</a:t>
            </a:r>
          </a:p>
          <a:p>
            <a:pPr marL="171450" indent="-171450">
              <a:spcBef>
                <a:spcPts val="600"/>
              </a:spcBef>
              <a:buFont typeface="Arial" panose="020B0604020202020204" pitchFamily="34" charset="0"/>
              <a:buChar char="•"/>
              <a:defRPr/>
            </a:pPr>
            <a:r>
              <a:rPr lang="en-US" sz="1050" b="1">
                <a:latin typeface="Arial" panose="020B0604020202020204" pitchFamily="34" charset="0"/>
                <a:cs typeface="Arial" panose="020B0604020202020204" pitchFamily="34" charset="0"/>
              </a:rPr>
              <a:t>Modular and built from components </a:t>
            </a:r>
            <a:r>
              <a:rPr lang="en-US" sz="1050">
                <a:latin typeface="Arial" panose="020B0604020202020204" pitchFamily="34" charset="0"/>
                <a:cs typeface="Arial" panose="020B0604020202020204" pitchFamily="34" charset="0"/>
              </a:rPr>
              <a:t>to be factory manufactured and then transported and assembled at the final site</a:t>
            </a:r>
          </a:p>
        </p:txBody>
      </p:sp>
      <p:sp>
        <p:nvSpPr>
          <p:cNvPr id="1209" name="Oval 1208">
            <a:extLst>
              <a:ext uri="{FF2B5EF4-FFF2-40B4-BE49-F238E27FC236}">
                <a16:creationId xmlns:a16="http://schemas.microsoft.com/office/drawing/2014/main" id="{B635A55A-3BB7-7B27-E436-8741ABC6E410}"/>
              </a:ext>
            </a:extLst>
          </p:cNvPr>
          <p:cNvSpPr/>
          <p:nvPr/>
        </p:nvSpPr>
        <p:spPr>
          <a:xfrm>
            <a:off x="1406486" y="2597374"/>
            <a:ext cx="274320" cy="274320"/>
          </a:xfrm>
          <a:prstGeom prst="ellipse">
            <a:avLst/>
          </a:prstGeom>
          <a:solidFill>
            <a:schemeClr val="accent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400" b="1">
                <a:solidFill>
                  <a:srgbClr val="FEFEFE"/>
                </a:solidFill>
                <a:latin typeface="Arial (body)"/>
              </a:rPr>
              <a:t>1</a:t>
            </a:r>
          </a:p>
        </p:txBody>
      </p:sp>
      <p:sp>
        <p:nvSpPr>
          <p:cNvPr id="1210" name="Oval 1209">
            <a:extLst>
              <a:ext uri="{FF2B5EF4-FFF2-40B4-BE49-F238E27FC236}">
                <a16:creationId xmlns:a16="http://schemas.microsoft.com/office/drawing/2014/main" id="{BC6BA1CE-461A-654E-E6B4-2FD6FCC5E32B}"/>
              </a:ext>
            </a:extLst>
          </p:cNvPr>
          <p:cNvSpPr/>
          <p:nvPr/>
        </p:nvSpPr>
        <p:spPr>
          <a:xfrm>
            <a:off x="1469872" y="4449890"/>
            <a:ext cx="274320" cy="274320"/>
          </a:xfrm>
          <a:prstGeom prst="ellipse">
            <a:avLst/>
          </a:prstGeom>
          <a:solidFill>
            <a:schemeClr val="accent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400" b="1">
                <a:solidFill>
                  <a:srgbClr val="FEFEFE"/>
                </a:solidFill>
                <a:latin typeface="Arial (body)"/>
              </a:rPr>
              <a:t>2</a:t>
            </a:r>
          </a:p>
        </p:txBody>
      </p:sp>
      <p:sp>
        <p:nvSpPr>
          <p:cNvPr id="1211" name="Oval 1210">
            <a:extLst>
              <a:ext uri="{FF2B5EF4-FFF2-40B4-BE49-F238E27FC236}">
                <a16:creationId xmlns:a16="http://schemas.microsoft.com/office/drawing/2014/main" id="{FFD4316B-1FF9-CE35-0556-015CC438378D}"/>
              </a:ext>
            </a:extLst>
          </p:cNvPr>
          <p:cNvSpPr/>
          <p:nvPr/>
        </p:nvSpPr>
        <p:spPr>
          <a:xfrm>
            <a:off x="2284815" y="3875573"/>
            <a:ext cx="274320" cy="274320"/>
          </a:xfrm>
          <a:prstGeom prst="ellipse">
            <a:avLst/>
          </a:prstGeom>
          <a:solidFill>
            <a:schemeClr val="accent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400" b="1">
                <a:solidFill>
                  <a:srgbClr val="FEFEFE"/>
                </a:solidFill>
                <a:latin typeface="Arial (body)"/>
              </a:rPr>
              <a:t>4</a:t>
            </a:r>
          </a:p>
        </p:txBody>
      </p:sp>
      <p:sp>
        <p:nvSpPr>
          <p:cNvPr id="1212" name="Oval 1211">
            <a:extLst>
              <a:ext uri="{FF2B5EF4-FFF2-40B4-BE49-F238E27FC236}">
                <a16:creationId xmlns:a16="http://schemas.microsoft.com/office/drawing/2014/main" id="{86AFCF64-0E1C-2FB3-BABB-151DAE09D4DA}"/>
              </a:ext>
            </a:extLst>
          </p:cNvPr>
          <p:cNvSpPr/>
          <p:nvPr/>
        </p:nvSpPr>
        <p:spPr>
          <a:xfrm>
            <a:off x="2815396" y="4349563"/>
            <a:ext cx="274320" cy="274320"/>
          </a:xfrm>
          <a:prstGeom prst="ellipse">
            <a:avLst/>
          </a:prstGeom>
          <a:solidFill>
            <a:schemeClr val="accent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400" b="1">
                <a:solidFill>
                  <a:srgbClr val="FEFEFE"/>
                </a:solidFill>
                <a:latin typeface="Arial (body)"/>
              </a:rPr>
              <a:t>5</a:t>
            </a:r>
          </a:p>
        </p:txBody>
      </p:sp>
      <p:sp>
        <p:nvSpPr>
          <p:cNvPr id="1213" name="Oval 1212">
            <a:extLst>
              <a:ext uri="{FF2B5EF4-FFF2-40B4-BE49-F238E27FC236}">
                <a16:creationId xmlns:a16="http://schemas.microsoft.com/office/drawing/2014/main" id="{9B9B266A-B5E1-4D11-48D1-7C5163B394EF}"/>
              </a:ext>
            </a:extLst>
          </p:cNvPr>
          <p:cNvSpPr/>
          <p:nvPr/>
        </p:nvSpPr>
        <p:spPr>
          <a:xfrm>
            <a:off x="4325929" y="4244808"/>
            <a:ext cx="274320" cy="274320"/>
          </a:xfrm>
          <a:prstGeom prst="ellipse">
            <a:avLst/>
          </a:prstGeom>
          <a:solidFill>
            <a:schemeClr val="accent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400" b="1">
                <a:solidFill>
                  <a:srgbClr val="FEFEFE"/>
                </a:solidFill>
                <a:latin typeface="Arial (body)"/>
              </a:rPr>
              <a:t>7</a:t>
            </a:r>
          </a:p>
        </p:txBody>
      </p:sp>
      <p:sp>
        <p:nvSpPr>
          <p:cNvPr id="1214" name="Oval 1213">
            <a:extLst>
              <a:ext uri="{FF2B5EF4-FFF2-40B4-BE49-F238E27FC236}">
                <a16:creationId xmlns:a16="http://schemas.microsoft.com/office/drawing/2014/main" id="{00F783EA-D8A1-4C33-FBB0-6B39FD82607A}"/>
              </a:ext>
            </a:extLst>
          </p:cNvPr>
          <p:cNvSpPr/>
          <p:nvPr/>
        </p:nvSpPr>
        <p:spPr>
          <a:xfrm>
            <a:off x="4535029" y="5414382"/>
            <a:ext cx="274320" cy="274320"/>
          </a:xfrm>
          <a:prstGeom prst="ellipse">
            <a:avLst/>
          </a:prstGeom>
          <a:solidFill>
            <a:schemeClr val="accent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400" b="1">
                <a:solidFill>
                  <a:srgbClr val="FEFEFE"/>
                </a:solidFill>
                <a:latin typeface="Arial (body)"/>
              </a:rPr>
              <a:t>6</a:t>
            </a:r>
          </a:p>
        </p:txBody>
      </p:sp>
      <p:sp>
        <p:nvSpPr>
          <p:cNvPr id="1216" name="Oval 1215">
            <a:extLst>
              <a:ext uri="{FF2B5EF4-FFF2-40B4-BE49-F238E27FC236}">
                <a16:creationId xmlns:a16="http://schemas.microsoft.com/office/drawing/2014/main" id="{0FDF397E-A520-CB05-E126-EA36BBBEE2DB}"/>
              </a:ext>
            </a:extLst>
          </p:cNvPr>
          <p:cNvSpPr/>
          <p:nvPr/>
        </p:nvSpPr>
        <p:spPr>
          <a:xfrm>
            <a:off x="2590489" y="2089809"/>
            <a:ext cx="274320" cy="274320"/>
          </a:xfrm>
          <a:prstGeom prst="ellipse">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400" b="1">
                <a:solidFill>
                  <a:srgbClr val="FEFEFE"/>
                </a:solidFill>
              </a:rPr>
              <a:t>1</a:t>
            </a:r>
          </a:p>
        </p:txBody>
      </p:sp>
      <p:sp>
        <p:nvSpPr>
          <p:cNvPr id="1217" name="Oval 1216">
            <a:extLst>
              <a:ext uri="{FF2B5EF4-FFF2-40B4-BE49-F238E27FC236}">
                <a16:creationId xmlns:a16="http://schemas.microsoft.com/office/drawing/2014/main" id="{E80FA79A-865A-C4F9-6948-2734BE69CC2C}"/>
              </a:ext>
            </a:extLst>
          </p:cNvPr>
          <p:cNvSpPr/>
          <p:nvPr/>
        </p:nvSpPr>
        <p:spPr>
          <a:xfrm>
            <a:off x="3908301" y="5422220"/>
            <a:ext cx="274320" cy="274320"/>
          </a:xfrm>
          <a:prstGeom prst="ellipse">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400" b="1">
                <a:solidFill>
                  <a:srgbClr val="FEFEFE"/>
                </a:solidFill>
              </a:rPr>
              <a:t>2</a:t>
            </a:r>
          </a:p>
        </p:txBody>
      </p:sp>
      <p:sp>
        <p:nvSpPr>
          <p:cNvPr id="1218" name="Oval 1217">
            <a:extLst>
              <a:ext uri="{FF2B5EF4-FFF2-40B4-BE49-F238E27FC236}">
                <a16:creationId xmlns:a16="http://schemas.microsoft.com/office/drawing/2014/main" id="{DC7F382E-DC34-4604-3356-4C76EC25F0DA}"/>
              </a:ext>
            </a:extLst>
          </p:cNvPr>
          <p:cNvSpPr/>
          <p:nvPr/>
        </p:nvSpPr>
        <p:spPr>
          <a:xfrm>
            <a:off x="900778" y="5851978"/>
            <a:ext cx="274320" cy="274320"/>
          </a:xfrm>
          <a:prstGeom prst="ellipse">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400" b="1">
                <a:solidFill>
                  <a:srgbClr val="FEFEFE"/>
                </a:solidFill>
              </a:rPr>
              <a:t>3</a:t>
            </a:r>
          </a:p>
        </p:txBody>
      </p:sp>
      <p:sp>
        <p:nvSpPr>
          <p:cNvPr id="1219" name="Oval 1218">
            <a:extLst>
              <a:ext uri="{FF2B5EF4-FFF2-40B4-BE49-F238E27FC236}">
                <a16:creationId xmlns:a16="http://schemas.microsoft.com/office/drawing/2014/main" id="{9FFA6EB2-3E64-80F1-82B0-C53B7C5260BF}"/>
              </a:ext>
            </a:extLst>
          </p:cNvPr>
          <p:cNvSpPr/>
          <p:nvPr/>
        </p:nvSpPr>
        <p:spPr>
          <a:xfrm>
            <a:off x="6201837" y="4222942"/>
            <a:ext cx="274320" cy="274320"/>
          </a:xfrm>
          <a:prstGeom prst="ellipse">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400" b="1">
                <a:solidFill>
                  <a:srgbClr val="FEFEFE"/>
                </a:solidFill>
              </a:rPr>
              <a:t>4</a:t>
            </a:r>
          </a:p>
        </p:txBody>
      </p:sp>
      <p:sp>
        <p:nvSpPr>
          <p:cNvPr id="4" name="Oval 3">
            <a:extLst>
              <a:ext uri="{FF2B5EF4-FFF2-40B4-BE49-F238E27FC236}">
                <a16:creationId xmlns:a16="http://schemas.microsoft.com/office/drawing/2014/main" id="{22555157-37B5-E366-B2CC-AD4025C988E5}"/>
              </a:ext>
            </a:extLst>
          </p:cNvPr>
          <p:cNvSpPr/>
          <p:nvPr/>
        </p:nvSpPr>
        <p:spPr>
          <a:xfrm>
            <a:off x="3354060" y="5861056"/>
            <a:ext cx="274320" cy="274320"/>
          </a:xfrm>
          <a:prstGeom prst="ellipse">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400" b="1">
                <a:solidFill>
                  <a:srgbClr val="FEFEFE"/>
                </a:solidFill>
              </a:rPr>
              <a:t>4</a:t>
            </a:r>
          </a:p>
        </p:txBody>
      </p:sp>
      <p:sp>
        <p:nvSpPr>
          <p:cNvPr id="9" name="Speech Bubble: Rectangle 8">
            <a:extLst>
              <a:ext uri="{FF2B5EF4-FFF2-40B4-BE49-F238E27FC236}">
                <a16:creationId xmlns:a16="http://schemas.microsoft.com/office/drawing/2014/main" id="{B4CBDD22-085D-AF44-74EE-EE7157F09D51}"/>
              </a:ext>
            </a:extLst>
          </p:cNvPr>
          <p:cNvSpPr/>
          <p:nvPr/>
        </p:nvSpPr>
        <p:spPr>
          <a:xfrm>
            <a:off x="3571514" y="1586003"/>
            <a:ext cx="3222192" cy="2206732"/>
          </a:xfrm>
          <a:prstGeom prst="wedgeRectCallout">
            <a:avLst>
              <a:gd name="adj1" fmla="val -43804"/>
              <a:gd name="adj2" fmla="val 61553"/>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1200" b="1">
                <a:solidFill>
                  <a:srgbClr val="FFFFFF"/>
                </a:solidFill>
                <a:latin typeface="Arial (body)"/>
              </a:rPr>
              <a:t>Coolant systems are the main mechanical difference between reactor types:</a:t>
            </a:r>
          </a:p>
          <a:p>
            <a:pPr marL="171450" indent="-171450">
              <a:buFontTx/>
              <a:buChar char="-"/>
            </a:pPr>
            <a:r>
              <a:rPr lang="en-US" sz="1200">
                <a:solidFill>
                  <a:srgbClr val="FFFFFF"/>
                </a:solidFill>
                <a:latin typeface="Arial (body)"/>
              </a:rPr>
              <a:t>Pressurized water reactors (PWR) need high pressure to prevent water from boiling and a second loop for steam generation.</a:t>
            </a:r>
          </a:p>
          <a:p>
            <a:pPr marL="171450" indent="-171450">
              <a:buFontTx/>
              <a:buChar char="-"/>
            </a:pPr>
            <a:r>
              <a:rPr lang="en-US" sz="1200">
                <a:solidFill>
                  <a:srgbClr val="FFFFFF"/>
                </a:solidFill>
                <a:latin typeface="Arial (body)"/>
              </a:rPr>
              <a:t>Gas-cooled reactors require specialized pressure vessels to contain the gasses.</a:t>
            </a:r>
          </a:p>
          <a:p>
            <a:pPr marL="171450" indent="-171450">
              <a:buFontTx/>
              <a:buChar char="-"/>
            </a:pPr>
            <a:r>
              <a:rPr lang="en-US" sz="1200">
                <a:solidFill>
                  <a:srgbClr val="FFFFFF"/>
                </a:solidFill>
                <a:latin typeface="Arial (body)"/>
              </a:rPr>
              <a:t>Liquid metal and molten salt need specialized equipment to prevent solidification.</a:t>
            </a:r>
          </a:p>
          <a:p>
            <a:pPr marL="171450" indent="-171450">
              <a:buFontTx/>
              <a:buChar char="-"/>
            </a:pPr>
            <a:endParaRPr lang="en-US" sz="1200">
              <a:solidFill>
                <a:srgbClr val="FFFFFF"/>
              </a:solidFill>
              <a:latin typeface="Arial (body)"/>
            </a:endParaRPr>
          </a:p>
        </p:txBody>
      </p:sp>
      <p:sp>
        <p:nvSpPr>
          <p:cNvPr id="1224" name="Oval 1223">
            <a:extLst>
              <a:ext uri="{FF2B5EF4-FFF2-40B4-BE49-F238E27FC236}">
                <a16:creationId xmlns:a16="http://schemas.microsoft.com/office/drawing/2014/main" id="{20741840-BC43-4850-ECF1-87A0D8FCAD13}"/>
              </a:ext>
            </a:extLst>
          </p:cNvPr>
          <p:cNvSpPr/>
          <p:nvPr/>
        </p:nvSpPr>
        <p:spPr>
          <a:xfrm>
            <a:off x="1026496" y="4244050"/>
            <a:ext cx="274320" cy="274320"/>
          </a:xfrm>
          <a:prstGeom prst="ellipse">
            <a:avLst/>
          </a:prstGeom>
          <a:solidFill>
            <a:schemeClr val="accent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400" b="1">
                <a:solidFill>
                  <a:srgbClr val="FEFEFE"/>
                </a:solidFill>
                <a:latin typeface="Arial (body)"/>
              </a:rPr>
              <a:t>3</a:t>
            </a:r>
          </a:p>
        </p:txBody>
      </p:sp>
      <p:sp>
        <p:nvSpPr>
          <p:cNvPr id="109" name="Oval 108">
            <a:extLst>
              <a:ext uri="{FF2B5EF4-FFF2-40B4-BE49-F238E27FC236}">
                <a16:creationId xmlns:a16="http://schemas.microsoft.com/office/drawing/2014/main" id="{B635A55A-3BB7-7B27-E436-8741ABC6E410}"/>
              </a:ext>
            </a:extLst>
          </p:cNvPr>
          <p:cNvSpPr/>
          <p:nvPr/>
        </p:nvSpPr>
        <p:spPr>
          <a:xfrm>
            <a:off x="7342520" y="1925754"/>
            <a:ext cx="201168" cy="201168"/>
          </a:xfrm>
          <a:prstGeom prst="ellipse">
            <a:avLst/>
          </a:prstGeom>
          <a:solidFill>
            <a:schemeClr val="accent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100" b="1">
                <a:solidFill>
                  <a:srgbClr val="FEFEFE"/>
                </a:solidFill>
                <a:latin typeface="Arial (body)"/>
              </a:rPr>
              <a:t>1</a:t>
            </a:r>
          </a:p>
        </p:txBody>
      </p:sp>
      <p:sp>
        <p:nvSpPr>
          <p:cNvPr id="110" name="Oval 109">
            <a:extLst>
              <a:ext uri="{FF2B5EF4-FFF2-40B4-BE49-F238E27FC236}">
                <a16:creationId xmlns:a16="http://schemas.microsoft.com/office/drawing/2014/main" id="{B635A55A-3BB7-7B27-E436-8741ABC6E410}"/>
              </a:ext>
            </a:extLst>
          </p:cNvPr>
          <p:cNvSpPr/>
          <p:nvPr/>
        </p:nvSpPr>
        <p:spPr>
          <a:xfrm>
            <a:off x="7342520" y="2318412"/>
            <a:ext cx="201168" cy="201168"/>
          </a:xfrm>
          <a:prstGeom prst="ellipse">
            <a:avLst/>
          </a:prstGeom>
          <a:solidFill>
            <a:schemeClr val="accent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100" b="1">
                <a:solidFill>
                  <a:srgbClr val="FEFEFE"/>
                </a:solidFill>
                <a:latin typeface="Arial (body)"/>
              </a:rPr>
              <a:t>2</a:t>
            </a:r>
          </a:p>
        </p:txBody>
      </p:sp>
      <p:sp>
        <p:nvSpPr>
          <p:cNvPr id="111" name="Oval 110">
            <a:extLst>
              <a:ext uri="{FF2B5EF4-FFF2-40B4-BE49-F238E27FC236}">
                <a16:creationId xmlns:a16="http://schemas.microsoft.com/office/drawing/2014/main" id="{B635A55A-3BB7-7B27-E436-8741ABC6E410}"/>
              </a:ext>
            </a:extLst>
          </p:cNvPr>
          <p:cNvSpPr/>
          <p:nvPr/>
        </p:nvSpPr>
        <p:spPr>
          <a:xfrm>
            <a:off x="7342520" y="2695871"/>
            <a:ext cx="201168" cy="201168"/>
          </a:xfrm>
          <a:prstGeom prst="ellipse">
            <a:avLst/>
          </a:prstGeom>
          <a:solidFill>
            <a:schemeClr val="accent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100" b="1">
                <a:solidFill>
                  <a:srgbClr val="FEFEFE"/>
                </a:solidFill>
                <a:latin typeface="Arial (body)"/>
              </a:rPr>
              <a:t>3</a:t>
            </a:r>
          </a:p>
        </p:txBody>
      </p:sp>
      <p:sp>
        <p:nvSpPr>
          <p:cNvPr id="112" name="Oval 111">
            <a:extLst>
              <a:ext uri="{FF2B5EF4-FFF2-40B4-BE49-F238E27FC236}">
                <a16:creationId xmlns:a16="http://schemas.microsoft.com/office/drawing/2014/main" id="{B635A55A-3BB7-7B27-E436-8741ABC6E410}"/>
              </a:ext>
            </a:extLst>
          </p:cNvPr>
          <p:cNvSpPr/>
          <p:nvPr/>
        </p:nvSpPr>
        <p:spPr>
          <a:xfrm>
            <a:off x="7342520" y="3110287"/>
            <a:ext cx="201168" cy="201168"/>
          </a:xfrm>
          <a:prstGeom prst="ellipse">
            <a:avLst/>
          </a:prstGeom>
          <a:solidFill>
            <a:schemeClr val="accent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100" b="1">
                <a:solidFill>
                  <a:srgbClr val="FEFEFE"/>
                </a:solidFill>
                <a:latin typeface="Arial (body)"/>
              </a:rPr>
              <a:t>4</a:t>
            </a:r>
          </a:p>
        </p:txBody>
      </p:sp>
      <p:sp>
        <p:nvSpPr>
          <p:cNvPr id="113" name="Oval 112">
            <a:extLst>
              <a:ext uri="{FF2B5EF4-FFF2-40B4-BE49-F238E27FC236}">
                <a16:creationId xmlns:a16="http://schemas.microsoft.com/office/drawing/2014/main" id="{B635A55A-3BB7-7B27-E436-8741ABC6E410}"/>
              </a:ext>
            </a:extLst>
          </p:cNvPr>
          <p:cNvSpPr/>
          <p:nvPr/>
        </p:nvSpPr>
        <p:spPr>
          <a:xfrm>
            <a:off x="7342520" y="3499506"/>
            <a:ext cx="201168" cy="201168"/>
          </a:xfrm>
          <a:prstGeom prst="ellipse">
            <a:avLst/>
          </a:prstGeom>
          <a:solidFill>
            <a:schemeClr val="accent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100" b="1">
                <a:solidFill>
                  <a:srgbClr val="FEFEFE"/>
                </a:solidFill>
                <a:latin typeface="Arial (body)"/>
              </a:rPr>
              <a:t>5</a:t>
            </a:r>
          </a:p>
        </p:txBody>
      </p:sp>
      <p:sp>
        <p:nvSpPr>
          <p:cNvPr id="114" name="Oval 113">
            <a:extLst>
              <a:ext uri="{FF2B5EF4-FFF2-40B4-BE49-F238E27FC236}">
                <a16:creationId xmlns:a16="http://schemas.microsoft.com/office/drawing/2014/main" id="{B635A55A-3BB7-7B27-E436-8741ABC6E410}"/>
              </a:ext>
            </a:extLst>
          </p:cNvPr>
          <p:cNvSpPr/>
          <p:nvPr/>
        </p:nvSpPr>
        <p:spPr>
          <a:xfrm>
            <a:off x="7342520" y="3731139"/>
            <a:ext cx="201168" cy="201168"/>
          </a:xfrm>
          <a:prstGeom prst="ellipse">
            <a:avLst/>
          </a:prstGeom>
          <a:solidFill>
            <a:schemeClr val="accent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100" b="1">
                <a:solidFill>
                  <a:srgbClr val="FEFEFE"/>
                </a:solidFill>
                <a:latin typeface="Arial (body)"/>
              </a:rPr>
              <a:t>6</a:t>
            </a:r>
          </a:p>
        </p:txBody>
      </p:sp>
      <p:sp>
        <p:nvSpPr>
          <p:cNvPr id="115" name="Oval 114">
            <a:extLst>
              <a:ext uri="{FF2B5EF4-FFF2-40B4-BE49-F238E27FC236}">
                <a16:creationId xmlns:a16="http://schemas.microsoft.com/office/drawing/2014/main" id="{B635A55A-3BB7-7B27-E436-8741ABC6E410}"/>
              </a:ext>
            </a:extLst>
          </p:cNvPr>
          <p:cNvSpPr/>
          <p:nvPr/>
        </p:nvSpPr>
        <p:spPr>
          <a:xfrm>
            <a:off x="7342520" y="3965645"/>
            <a:ext cx="201168" cy="201168"/>
          </a:xfrm>
          <a:prstGeom prst="ellipse">
            <a:avLst/>
          </a:prstGeom>
          <a:solidFill>
            <a:schemeClr val="accent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100" b="1">
                <a:solidFill>
                  <a:srgbClr val="FEFEFE"/>
                </a:solidFill>
                <a:latin typeface="Arial (body)"/>
              </a:rPr>
              <a:t>7</a:t>
            </a:r>
          </a:p>
        </p:txBody>
      </p:sp>
      <p:sp>
        <p:nvSpPr>
          <p:cNvPr id="116" name="Oval 115">
            <a:extLst>
              <a:ext uri="{FF2B5EF4-FFF2-40B4-BE49-F238E27FC236}">
                <a16:creationId xmlns:a16="http://schemas.microsoft.com/office/drawing/2014/main" id="{B635A55A-3BB7-7B27-E436-8741ABC6E410}"/>
              </a:ext>
            </a:extLst>
          </p:cNvPr>
          <p:cNvSpPr/>
          <p:nvPr/>
        </p:nvSpPr>
        <p:spPr>
          <a:xfrm>
            <a:off x="7342520" y="4604462"/>
            <a:ext cx="201168" cy="201168"/>
          </a:xfrm>
          <a:prstGeom prst="ellipse">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100" b="1">
                <a:solidFill>
                  <a:srgbClr val="FEFEFE"/>
                </a:solidFill>
                <a:latin typeface="Arial (body)"/>
              </a:rPr>
              <a:t>1</a:t>
            </a:r>
          </a:p>
        </p:txBody>
      </p:sp>
      <p:sp>
        <p:nvSpPr>
          <p:cNvPr id="117" name="Oval 116">
            <a:extLst>
              <a:ext uri="{FF2B5EF4-FFF2-40B4-BE49-F238E27FC236}">
                <a16:creationId xmlns:a16="http://schemas.microsoft.com/office/drawing/2014/main" id="{B635A55A-3BB7-7B27-E436-8741ABC6E410}"/>
              </a:ext>
            </a:extLst>
          </p:cNvPr>
          <p:cNvSpPr/>
          <p:nvPr/>
        </p:nvSpPr>
        <p:spPr>
          <a:xfrm>
            <a:off x="7342520" y="4829861"/>
            <a:ext cx="201168" cy="201168"/>
          </a:xfrm>
          <a:prstGeom prst="ellipse">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100" b="1">
                <a:solidFill>
                  <a:srgbClr val="FEFEFE"/>
                </a:solidFill>
                <a:latin typeface="Arial (body)"/>
              </a:rPr>
              <a:t>2</a:t>
            </a:r>
          </a:p>
        </p:txBody>
      </p:sp>
      <p:sp>
        <p:nvSpPr>
          <p:cNvPr id="118" name="Oval 117">
            <a:extLst>
              <a:ext uri="{FF2B5EF4-FFF2-40B4-BE49-F238E27FC236}">
                <a16:creationId xmlns:a16="http://schemas.microsoft.com/office/drawing/2014/main" id="{B635A55A-3BB7-7B27-E436-8741ABC6E410}"/>
              </a:ext>
            </a:extLst>
          </p:cNvPr>
          <p:cNvSpPr/>
          <p:nvPr/>
        </p:nvSpPr>
        <p:spPr>
          <a:xfrm>
            <a:off x="7342520" y="5057712"/>
            <a:ext cx="201168" cy="201168"/>
          </a:xfrm>
          <a:prstGeom prst="ellipse">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100" b="1">
                <a:solidFill>
                  <a:srgbClr val="FEFEFE"/>
                </a:solidFill>
                <a:latin typeface="Arial (body)"/>
              </a:rPr>
              <a:t>3</a:t>
            </a:r>
          </a:p>
        </p:txBody>
      </p:sp>
      <p:sp>
        <p:nvSpPr>
          <p:cNvPr id="119" name="Oval 118">
            <a:extLst>
              <a:ext uri="{FF2B5EF4-FFF2-40B4-BE49-F238E27FC236}">
                <a16:creationId xmlns:a16="http://schemas.microsoft.com/office/drawing/2014/main" id="{B635A55A-3BB7-7B27-E436-8741ABC6E410}"/>
              </a:ext>
            </a:extLst>
          </p:cNvPr>
          <p:cNvSpPr/>
          <p:nvPr/>
        </p:nvSpPr>
        <p:spPr>
          <a:xfrm>
            <a:off x="7342520" y="5440910"/>
            <a:ext cx="201168" cy="201168"/>
          </a:xfrm>
          <a:prstGeom prst="ellipse">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100" b="1">
                <a:solidFill>
                  <a:srgbClr val="FEFEFE"/>
                </a:solidFill>
                <a:latin typeface="Arial (body)"/>
              </a:rPr>
              <a:t>4</a:t>
            </a:r>
          </a:p>
        </p:txBody>
      </p:sp>
    </p:spTree>
    <p:custDataLst>
      <p:tags r:id="rId1"/>
    </p:custDataLst>
    <p:extLst>
      <p:ext uri="{BB962C8B-B14F-4D97-AF65-F5344CB8AC3E}">
        <p14:creationId xmlns:p14="http://schemas.microsoft.com/office/powerpoint/2010/main" val="1406972380"/>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18BE05B-0A01-63F7-4C90-F6BB50343515}"/>
            </a:ext>
          </a:extLst>
        </p:cNvPr>
        <p:cNvGrpSpPr/>
        <p:nvPr/>
      </p:nvGrpSpPr>
      <p:grpSpPr>
        <a:xfrm>
          <a:off x="0" y="0"/>
          <a:ext cx="0" cy="0"/>
          <a:chOff x="0" y="0"/>
          <a:chExt cx="0" cy="0"/>
        </a:xfrm>
      </p:grpSpPr>
      <p:graphicFrame>
        <p:nvGraphicFramePr>
          <p:cNvPr id="12" name="think-cell data - do not delete" hidden="1">
            <a:extLst>
              <a:ext uri="{FF2B5EF4-FFF2-40B4-BE49-F238E27FC236}">
                <a16:creationId xmlns:a16="http://schemas.microsoft.com/office/drawing/2014/main" id="{5FD4CE2C-34B5-8A68-25ED-C624F4CF7A68}"/>
              </a:ext>
            </a:extLst>
          </p:cNvPr>
          <p:cNvGraphicFramePr>
            <a:graphicFrameLocks noChangeAspect="1"/>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5" imgW="7772400" imgH="10058400" progId="TCLayout.ActiveDocument.1">
                  <p:embed/>
                </p:oleObj>
              </mc:Choice>
              <mc:Fallback>
                <p:oleObj name="think-cell Slide" r:id="rId5" imgW="7772400" imgH="10058400" progId="TCLayout.ActiveDocument.1">
                  <p:embed/>
                  <p:pic>
                    <p:nvPicPr>
                      <p:cNvPr id="12" name="think-cell data - do not delete" hidden="1">
                        <a:extLst>
                          <a:ext uri="{FF2B5EF4-FFF2-40B4-BE49-F238E27FC236}">
                            <a16:creationId xmlns:a16="http://schemas.microsoft.com/office/drawing/2014/main" id="{5FD4CE2C-34B5-8A68-25ED-C624F4CF7A68}"/>
                          </a:ext>
                        </a:extLst>
                      </p:cNvPr>
                      <p:cNvPicPr/>
                      <p:nvPr/>
                    </p:nvPicPr>
                    <p:blipFill>
                      <a:blip/>
                      <a:stretch>
                        <a:fillRect/>
                      </a:stretch>
                    </p:blipFill>
                    <p:spPr>
                      <a:xfrm>
                        <a:off x="1588" y="1588"/>
                        <a:ext cx="1227" cy="1588"/>
                      </a:xfrm>
                      <a:prstGeom prst="rect">
                        <a:avLst/>
                      </a:prstGeom>
                    </p:spPr>
                  </p:pic>
                </p:oleObj>
              </mc:Fallback>
            </mc:AlternateContent>
          </a:graphicData>
        </a:graphic>
      </p:graphicFrame>
      <p:sp>
        <p:nvSpPr>
          <p:cNvPr id="54" name="btfpNotesBox368131">
            <a:hlinkClick r:id="rId6"/>
            <a:extLst>
              <a:ext uri="{FF2B5EF4-FFF2-40B4-BE49-F238E27FC236}">
                <a16:creationId xmlns:a16="http://schemas.microsoft.com/office/drawing/2014/main" id="{BB680DB6-964E-4C23-798D-A078A721CF6F}"/>
              </a:ext>
            </a:extLst>
          </p:cNvPr>
          <p:cNvSpPr txBox="1"/>
          <p:nvPr>
            <p:custDataLst>
              <p:tags r:id="rId2"/>
            </p:custDataLst>
          </p:nvPr>
        </p:nvSpPr>
        <p:spPr bwMode="gray">
          <a:xfrm>
            <a:off x="329184" y="6309360"/>
            <a:ext cx="9411804" cy="492443"/>
          </a:xfrm>
          <a:prstGeom prst="rect">
            <a:avLst/>
          </a:prstGeom>
          <a:noFill/>
        </p:spPr>
        <p:txBody>
          <a:bodyPr vert="horz" wrap="square" lIns="0" tIns="0" rIns="0" bIns="0" rtlCol="0" anchor="b">
            <a:spAutoFit/>
          </a:bodyPr>
          <a:lstStyle/>
          <a:p>
            <a:pPr lvl="0" defTabSz="711200">
              <a:defRPr/>
            </a:pPr>
            <a:endParaRPr lang="en-US" sz="800" dirty="0">
              <a:solidFill>
                <a:srgbClr val="000000"/>
              </a:solidFill>
            </a:endParaRPr>
          </a:p>
          <a:p>
            <a:pPr lvl="0" defTabSz="711200">
              <a:defRPr/>
            </a:pPr>
            <a:r>
              <a:rPr lang="en-US" sz="800" dirty="0">
                <a:solidFill>
                  <a:srgbClr val="000000"/>
                </a:solidFill>
              </a:rPr>
              <a:t>(*) LCOE values are highly uncertain. They depend on assumptions about learning rates, deployment scale, financing costs, and regulatory environment.</a:t>
            </a:r>
          </a:p>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800" b="0" u="none" strike="noStrike" kern="1200" cap="none" spc="0" normalizeH="0" baseline="0" noProof="0" dirty="0">
                <a:ln>
                  <a:noFill/>
                </a:ln>
                <a:solidFill>
                  <a:srgbClr val="000000"/>
                </a:solidFill>
                <a:effectLst/>
                <a:uLnTx/>
                <a:uFillTx/>
                <a:latin typeface="Arial"/>
                <a:ea typeface="+mn-ea"/>
                <a:cs typeface="+mn-cs"/>
              </a:rPr>
              <a:t>Sources: IET, </a:t>
            </a:r>
            <a:r>
              <a:rPr kumimoji="0" lang="en-US" sz="800" b="0" u="none" strike="noStrike" kern="1200" cap="none" spc="0" normalizeH="0" baseline="0" noProof="0" dirty="0">
                <a:ln>
                  <a:noFill/>
                </a:ln>
                <a:solidFill>
                  <a:srgbClr val="000000"/>
                </a:solidFill>
                <a:effectLst/>
                <a:uLnTx/>
                <a:uFillTx/>
                <a:latin typeface="Arial"/>
                <a:ea typeface="+mn-ea"/>
                <a:cs typeface="+mn-cs"/>
                <a:hlinkClick r:id="rId7"/>
              </a:rPr>
              <a:t>Nuclear Reactor Types</a:t>
            </a:r>
            <a:r>
              <a:rPr kumimoji="0" lang="en-US" sz="800" b="0" u="none" strike="noStrike" kern="1200" cap="none" spc="0" normalizeH="0" baseline="0" noProof="0" dirty="0">
                <a:ln>
                  <a:noFill/>
                </a:ln>
                <a:solidFill>
                  <a:srgbClr val="000000"/>
                </a:solidFill>
                <a:effectLst/>
                <a:uLnTx/>
                <a:uFillTx/>
                <a:latin typeface="Arial"/>
                <a:ea typeface="+mn-ea"/>
                <a:cs typeface="+mn-cs"/>
              </a:rPr>
              <a:t> (2024); WNA, </a:t>
            </a:r>
            <a:r>
              <a:rPr kumimoji="0" lang="en-US" sz="800" b="0" u="none" strike="noStrike" kern="1200" cap="none" spc="0" normalizeH="0" baseline="0" noProof="0" dirty="0">
                <a:ln>
                  <a:noFill/>
                </a:ln>
                <a:solidFill>
                  <a:srgbClr val="000000"/>
                </a:solidFill>
                <a:effectLst/>
                <a:uLnTx/>
                <a:uFillTx/>
                <a:latin typeface="Arial"/>
                <a:ea typeface="+mn-ea"/>
                <a:cs typeface="+mn-cs"/>
                <a:hlinkClick r:id="rId8"/>
              </a:rPr>
              <a:t>Nuclear Power Reactors</a:t>
            </a:r>
            <a:r>
              <a:rPr kumimoji="0" lang="en-US" sz="800" b="0" u="none" strike="noStrike" kern="1200" cap="none" spc="0" normalizeH="0" baseline="0" noProof="0" dirty="0">
                <a:ln>
                  <a:noFill/>
                </a:ln>
                <a:solidFill>
                  <a:srgbClr val="000000"/>
                </a:solidFill>
                <a:effectLst/>
                <a:uLnTx/>
                <a:uFillTx/>
                <a:latin typeface="Arial"/>
                <a:ea typeface="+mn-ea"/>
                <a:cs typeface="+mn-cs"/>
              </a:rPr>
              <a:t> (2025); IAEA, </a:t>
            </a:r>
            <a:r>
              <a:rPr lang="en-US" sz="800" dirty="0">
                <a:hlinkClick r:id="rId9"/>
              </a:rPr>
              <a:t>Comparative Evaluation of Nuclear Energy System Options</a:t>
            </a:r>
            <a:r>
              <a:rPr lang="en-US" sz="800" dirty="0"/>
              <a:t> (2023).</a:t>
            </a:r>
            <a:br>
              <a:rPr kumimoji="0" lang="en-US" sz="800" b="0" u="none" strike="noStrike" kern="1200" cap="none" spc="0" normalizeH="0" baseline="0" noProof="0" dirty="0">
                <a:ln>
                  <a:noFill/>
                </a:ln>
                <a:solidFill>
                  <a:srgbClr val="000000"/>
                </a:solidFill>
                <a:effectLst/>
                <a:uLnTx/>
                <a:uFillTx/>
                <a:latin typeface="Arial"/>
                <a:ea typeface="+mn-ea"/>
                <a:cs typeface="+mn-cs"/>
              </a:rPr>
            </a:br>
            <a:r>
              <a:rPr kumimoji="0" lang="en-US" sz="800" b="0" u="none" strike="noStrike" kern="1200" cap="none" spc="0" normalizeH="0" baseline="0" noProof="0" dirty="0">
                <a:ln>
                  <a:noFill/>
                </a:ln>
                <a:solidFill>
                  <a:srgbClr val="000000"/>
                </a:solidFill>
                <a:effectLst/>
                <a:uLnTx/>
                <a:uFillTx/>
                <a:latin typeface="Arial"/>
                <a:ea typeface="+mn-ea"/>
                <a:cs typeface="+mn-cs"/>
              </a:rPr>
              <a:t>Credit: </a:t>
            </a:r>
            <a:r>
              <a:rPr kumimoji="0" lang="en-US" sz="800" b="0" u="none" strike="noStrike" kern="1200" cap="none" spc="0" normalizeH="0" baseline="0" noProof="0" dirty="0" err="1">
                <a:ln>
                  <a:noFill/>
                </a:ln>
                <a:solidFill>
                  <a:srgbClr val="000000"/>
                </a:solidFill>
                <a:effectLst/>
                <a:uLnTx/>
                <a:uFillTx/>
                <a:latin typeface="Arial"/>
                <a:ea typeface="+mn-ea"/>
                <a:cs typeface="+mn-cs"/>
              </a:rPr>
              <a:t>Vedant</a:t>
            </a:r>
            <a:r>
              <a:rPr kumimoji="0" lang="en-US" sz="800" b="0" u="none" strike="noStrike" kern="1200" cap="none" spc="0" normalizeH="0" baseline="0" noProof="0" dirty="0">
                <a:ln>
                  <a:noFill/>
                </a:ln>
                <a:solidFill>
                  <a:srgbClr val="000000"/>
                </a:solidFill>
                <a:effectLst/>
                <a:uLnTx/>
                <a:uFillTx/>
                <a:latin typeface="Arial"/>
                <a:ea typeface="+mn-ea"/>
                <a:cs typeface="+mn-cs"/>
              </a:rPr>
              <a:t> </a:t>
            </a:r>
            <a:r>
              <a:rPr kumimoji="0" lang="en-US" sz="800" b="0" u="none" strike="noStrike" kern="1200" cap="none" spc="0" normalizeH="0" baseline="0" noProof="0" dirty="0" err="1">
                <a:ln>
                  <a:noFill/>
                </a:ln>
                <a:solidFill>
                  <a:srgbClr val="000000"/>
                </a:solidFill>
                <a:effectLst/>
                <a:uLnTx/>
                <a:uFillTx/>
                <a:latin typeface="Arial"/>
                <a:ea typeface="+mn-ea"/>
                <a:cs typeface="+mn-cs"/>
              </a:rPr>
              <a:t>Bhansali</a:t>
            </a:r>
            <a:r>
              <a:rPr kumimoji="0" lang="en-US" sz="800" b="0" u="none" strike="noStrike" kern="1200" cap="none" spc="0" normalizeH="0" baseline="0" noProof="0" dirty="0">
                <a:ln>
                  <a:noFill/>
                </a:ln>
                <a:solidFill>
                  <a:srgbClr val="000000"/>
                </a:solidFill>
                <a:effectLst/>
                <a:uLnTx/>
                <a:uFillTx/>
                <a:latin typeface="Arial"/>
                <a:ea typeface="+mn-ea"/>
                <a:cs typeface="+mn-cs"/>
              </a:rPr>
              <a:t>, Quint </a:t>
            </a:r>
            <a:r>
              <a:rPr kumimoji="0" lang="en-US" sz="800" b="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u="none" strike="noStrike" kern="1200" cap="none" spc="0" normalizeH="0" baseline="0" noProof="0" dirty="0">
                <a:ln>
                  <a:noFill/>
                </a:ln>
                <a:solidFill>
                  <a:srgbClr val="000000"/>
                </a:solidFill>
                <a:effectLst/>
                <a:uLnTx/>
                <a:uFillTx/>
                <a:latin typeface="Arial"/>
                <a:ea typeface="+mn-ea"/>
                <a:cs typeface="+mn-cs"/>
              </a:rPr>
              <a:t>, and </a:t>
            </a:r>
            <a:r>
              <a:rPr kumimoji="0" lang="en-US" sz="800" b="0" u="none" strike="noStrike" kern="1200" cap="none" spc="0" normalizeH="0" baseline="0" noProof="0" dirty="0">
                <a:ln>
                  <a:noFill/>
                </a:ln>
                <a:solidFill>
                  <a:srgbClr val="000000"/>
                </a:solidFill>
                <a:effectLst/>
                <a:uLnTx/>
                <a:uFillTx/>
                <a:latin typeface="Arial"/>
                <a:ea typeface="+mn-ea"/>
                <a:cs typeface="+mn-cs"/>
                <a:hlinkClick r:id="rId10"/>
              </a:rPr>
              <a:t>Gernot Wagner</a:t>
            </a:r>
            <a:r>
              <a:rPr kumimoji="0" lang="en-US" sz="800" b="0" u="none" strike="noStrike" kern="1200" cap="none" spc="0" normalizeH="0" baseline="0" noProof="0" dirty="0">
                <a:ln>
                  <a:noFill/>
                </a:ln>
                <a:solidFill>
                  <a:srgbClr val="000000"/>
                </a:solidFill>
                <a:effectLst/>
                <a:uLnTx/>
                <a:uFillTx/>
                <a:latin typeface="Arial"/>
                <a:ea typeface="+mn-ea"/>
                <a:cs typeface="+mn-cs"/>
              </a:rPr>
              <a:t>. Share with </a:t>
            </a:r>
            <a:r>
              <a:rPr kumimoji="0" lang="en-US" sz="800" b="0" u="none" strike="noStrike" kern="1200" cap="none" spc="0" normalizeH="0" baseline="0" noProof="0" dirty="0">
                <a:ln>
                  <a:noFill/>
                </a:ln>
                <a:solidFill>
                  <a:srgbClr val="000000"/>
                </a:solidFill>
                <a:effectLst/>
                <a:uLnTx/>
                <a:uFillTx/>
                <a:latin typeface="Arial"/>
                <a:ea typeface="+mn-ea"/>
                <a:cs typeface="+mn-cs"/>
                <a:hlinkClick r:id="rId11"/>
              </a:rPr>
              <a:t>attribution</a:t>
            </a:r>
            <a:r>
              <a:rPr kumimoji="0" lang="en-US" sz="800" b="0" u="none" strike="noStrike" kern="1200" cap="none" spc="0" normalizeH="0" baseline="0" noProof="0" dirty="0">
                <a:ln>
                  <a:noFill/>
                </a:ln>
                <a:solidFill>
                  <a:srgbClr val="000000"/>
                </a:solidFill>
                <a:effectLst/>
                <a:uLnTx/>
                <a:uFillTx/>
                <a:latin typeface="Arial"/>
                <a:ea typeface="+mn-ea"/>
                <a:cs typeface="+mn-cs"/>
              </a:rPr>
              <a:t>: </a:t>
            </a:r>
            <a:r>
              <a:rPr kumimoji="0" lang="en-US" sz="800" b="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u="none" strike="noStrike" kern="1200" cap="none" spc="0" normalizeH="0" baseline="0" noProof="0" dirty="0">
                <a:ln>
                  <a:noFill/>
                </a:ln>
                <a:solidFill>
                  <a:srgbClr val="000000"/>
                </a:solidFill>
                <a:effectLst/>
                <a:uLnTx/>
                <a:uFillTx/>
                <a:latin typeface="Arial"/>
                <a:ea typeface="+mn-ea"/>
                <a:cs typeface="+mn-cs"/>
              </a:rPr>
              <a:t> et al., "Reenergizing Nuclear" (23 September 2025).</a:t>
            </a:r>
          </a:p>
        </p:txBody>
      </p:sp>
      <p:sp>
        <p:nvSpPr>
          <p:cNvPr id="108" name="Title 1">
            <a:extLst>
              <a:ext uri="{FF2B5EF4-FFF2-40B4-BE49-F238E27FC236}">
                <a16:creationId xmlns:a16="http://schemas.microsoft.com/office/drawing/2014/main" id="{D084C14C-C861-CD57-5CC7-5A9CA25F201C}"/>
              </a:ext>
            </a:extLst>
          </p:cNvPr>
          <p:cNvSpPr>
            <a:spLocks noGrp="1"/>
          </p:cNvSpPr>
          <p:nvPr>
            <p:ph type="title"/>
          </p:nvPr>
        </p:nvSpPr>
        <p:spPr/>
        <p:txBody>
          <a:bodyPr vert="horz">
            <a:noAutofit/>
          </a:bodyPr>
          <a:lstStyle/>
          <a:p>
            <a:r>
              <a:rPr lang="en-US" b="1">
                <a:latin typeface="Arial (body)"/>
              </a:rPr>
              <a:t>Water-cooled reactors dominate today’s nuclear landscape; advanced coolant types offer efficiency and safety gains</a:t>
            </a:r>
            <a:endParaRPr lang="en-US">
              <a:latin typeface="Arial (body)"/>
            </a:endParaRPr>
          </a:p>
        </p:txBody>
      </p:sp>
      <p:sp>
        <p:nvSpPr>
          <p:cNvPr id="161" name="Rectangle 160">
            <a:extLst>
              <a:ext uri="{FF2B5EF4-FFF2-40B4-BE49-F238E27FC236}">
                <a16:creationId xmlns:a16="http://schemas.microsoft.com/office/drawing/2014/main" id="{ED8B0E0D-72DC-A47D-7685-4AC19EB09A8C}"/>
              </a:ext>
            </a:extLst>
          </p:cNvPr>
          <p:cNvSpPr/>
          <p:nvPr/>
        </p:nvSpPr>
        <p:spPr bwMode="gray">
          <a:xfrm>
            <a:off x="1927559" y="1529914"/>
            <a:ext cx="1965960" cy="4753655"/>
          </a:xfrm>
          <a:prstGeom prst="rect">
            <a:avLst/>
          </a:prstGeom>
          <a:solidFill>
            <a:schemeClr val="accent6">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u="none" strike="noStrike" kern="1200" cap="none" spc="0" normalizeH="0" baseline="0" noProof="0">
              <a:ln>
                <a:noFill/>
              </a:ln>
              <a:solidFill>
                <a:prstClr val="black"/>
              </a:solidFill>
              <a:effectLst/>
              <a:uLnTx/>
              <a:uFillTx/>
              <a:latin typeface="Arial (body)"/>
            </a:endParaRPr>
          </a:p>
        </p:txBody>
      </p:sp>
      <p:sp>
        <p:nvSpPr>
          <p:cNvPr id="106" name="Rectangle 105">
            <a:extLst>
              <a:ext uri="{FF2B5EF4-FFF2-40B4-BE49-F238E27FC236}">
                <a16:creationId xmlns:a16="http://schemas.microsoft.com/office/drawing/2014/main" id="{2FA1FBDA-AA2A-DA69-7DC7-E5ABA3112CF5}"/>
              </a:ext>
            </a:extLst>
          </p:cNvPr>
          <p:cNvSpPr/>
          <p:nvPr/>
        </p:nvSpPr>
        <p:spPr bwMode="gray">
          <a:xfrm>
            <a:off x="3905237" y="1531635"/>
            <a:ext cx="1965960" cy="4751697"/>
          </a:xfrm>
          <a:prstGeom prst="rect">
            <a:avLst/>
          </a:prstGeom>
          <a:solidFill>
            <a:schemeClr val="accent1">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u="none" strike="noStrike" kern="1200" cap="none" spc="0" normalizeH="0" baseline="0" noProof="0">
              <a:ln>
                <a:noFill/>
              </a:ln>
              <a:solidFill>
                <a:prstClr val="black"/>
              </a:solidFill>
              <a:effectLst/>
              <a:uLnTx/>
              <a:uFillTx/>
              <a:latin typeface="Arial (body)"/>
            </a:endParaRPr>
          </a:p>
        </p:txBody>
      </p:sp>
      <p:sp>
        <p:nvSpPr>
          <p:cNvPr id="109" name="Rectangle 108">
            <a:extLst>
              <a:ext uri="{FF2B5EF4-FFF2-40B4-BE49-F238E27FC236}">
                <a16:creationId xmlns:a16="http://schemas.microsoft.com/office/drawing/2014/main" id="{BEB3A83E-641F-F8C3-547C-5DED76739A2D}"/>
              </a:ext>
            </a:extLst>
          </p:cNvPr>
          <p:cNvSpPr/>
          <p:nvPr/>
        </p:nvSpPr>
        <p:spPr bwMode="gray">
          <a:xfrm>
            <a:off x="5867635" y="1531635"/>
            <a:ext cx="1965960" cy="4751697"/>
          </a:xfrm>
          <a:prstGeom prst="rect">
            <a:avLst/>
          </a:prstGeom>
          <a:solidFill>
            <a:schemeClr val="accent5">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u="none" strike="noStrike" kern="1200" cap="none" spc="0" normalizeH="0" baseline="0" noProof="0">
              <a:ln>
                <a:noFill/>
              </a:ln>
              <a:solidFill>
                <a:prstClr val="black"/>
              </a:solidFill>
              <a:effectLst/>
              <a:uLnTx/>
              <a:uFillTx/>
              <a:latin typeface="Arial (body)"/>
            </a:endParaRPr>
          </a:p>
        </p:txBody>
      </p:sp>
      <p:sp>
        <p:nvSpPr>
          <p:cNvPr id="111" name="Rectangle 110">
            <a:extLst>
              <a:ext uri="{FF2B5EF4-FFF2-40B4-BE49-F238E27FC236}">
                <a16:creationId xmlns:a16="http://schemas.microsoft.com/office/drawing/2014/main" id="{A35483E6-D57E-C5D3-A349-425C359B34F2}"/>
              </a:ext>
            </a:extLst>
          </p:cNvPr>
          <p:cNvSpPr/>
          <p:nvPr/>
        </p:nvSpPr>
        <p:spPr bwMode="gray">
          <a:xfrm>
            <a:off x="7844649" y="1531635"/>
            <a:ext cx="1965960" cy="4751697"/>
          </a:xfrm>
          <a:prstGeom prst="rect">
            <a:avLst/>
          </a:prstGeom>
          <a:solidFill>
            <a:schemeClr val="accent3">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u="none" strike="noStrike" kern="1200" cap="none" spc="0" normalizeH="0" baseline="0" noProof="0">
              <a:ln>
                <a:noFill/>
              </a:ln>
              <a:solidFill>
                <a:prstClr val="black"/>
              </a:solidFill>
              <a:effectLst/>
              <a:uLnTx/>
              <a:uFillTx/>
              <a:latin typeface="Arial (body)"/>
            </a:endParaRPr>
          </a:p>
        </p:txBody>
      </p:sp>
      <p:sp>
        <p:nvSpPr>
          <p:cNvPr id="112" name="Rectangle 111">
            <a:extLst>
              <a:ext uri="{FF2B5EF4-FFF2-40B4-BE49-F238E27FC236}">
                <a16:creationId xmlns:a16="http://schemas.microsoft.com/office/drawing/2014/main" id="{BC51B833-F836-1906-B15D-C975AB6AC3CD}"/>
              </a:ext>
            </a:extLst>
          </p:cNvPr>
          <p:cNvSpPr/>
          <p:nvPr/>
        </p:nvSpPr>
        <p:spPr bwMode="gray">
          <a:xfrm>
            <a:off x="9825797" y="1531635"/>
            <a:ext cx="1920240" cy="4751697"/>
          </a:xfrm>
          <a:prstGeom prst="rect">
            <a:avLst/>
          </a:prstGeom>
          <a:solidFill>
            <a:schemeClr val="bg2">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u="none" strike="noStrike" kern="1200" cap="none" spc="0" normalizeH="0" baseline="0" noProof="0">
              <a:ln>
                <a:noFill/>
              </a:ln>
              <a:solidFill>
                <a:prstClr val="black"/>
              </a:solidFill>
              <a:effectLst/>
              <a:uLnTx/>
              <a:uFillTx/>
              <a:latin typeface="Arial (body)"/>
            </a:endParaRPr>
          </a:p>
        </p:txBody>
      </p:sp>
      <p:sp>
        <p:nvSpPr>
          <p:cNvPr id="7" name="TextBox 6">
            <a:extLst>
              <a:ext uri="{FF2B5EF4-FFF2-40B4-BE49-F238E27FC236}">
                <a16:creationId xmlns:a16="http://schemas.microsoft.com/office/drawing/2014/main" id="{0889822D-9338-E5EC-EFFC-6B273C0B63B8}"/>
              </a:ext>
            </a:extLst>
          </p:cNvPr>
          <p:cNvSpPr txBox="1"/>
          <p:nvPr/>
        </p:nvSpPr>
        <p:spPr>
          <a:xfrm>
            <a:off x="3924534" y="1815141"/>
            <a:ext cx="1920240" cy="577081"/>
          </a:xfrm>
          <a:prstGeom prst="rect">
            <a:avLst/>
          </a:prstGeom>
          <a:noFill/>
        </p:spPr>
        <p:txBody>
          <a:bodyPr wrap="square" rtlCol="0">
            <a:spAutoFit/>
          </a:bodyPr>
          <a:lstStyle/>
          <a:p>
            <a:r>
              <a:rPr lang="en-US" sz="1050">
                <a:latin typeface="Arial (body)"/>
              </a:rPr>
              <a:t>Water as coolant and moderator; water boils inside the reactor core</a:t>
            </a:r>
          </a:p>
        </p:txBody>
      </p:sp>
      <p:sp>
        <p:nvSpPr>
          <p:cNvPr id="10" name="TextBox 9">
            <a:extLst>
              <a:ext uri="{FF2B5EF4-FFF2-40B4-BE49-F238E27FC236}">
                <a16:creationId xmlns:a16="http://schemas.microsoft.com/office/drawing/2014/main" id="{6236EDBD-9B58-A07B-671A-0651A6799594}"/>
              </a:ext>
            </a:extLst>
          </p:cNvPr>
          <p:cNvSpPr txBox="1"/>
          <p:nvPr/>
        </p:nvSpPr>
        <p:spPr>
          <a:xfrm>
            <a:off x="5892276" y="1785960"/>
            <a:ext cx="1920240" cy="415498"/>
          </a:xfrm>
          <a:prstGeom prst="rect">
            <a:avLst/>
          </a:prstGeom>
          <a:noFill/>
        </p:spPr>
        <p:txBody>
          <a:bodyPr wrap="square" rtlCol="0">
            <a:spAutoFit/>
          </a:bodyPr>
          <a:lstStyle/>
          <a:p>
            <a:r>
              <a:rPr lang="en-US" sz="1050">
                <a:latin typeface="Arial (body)"/>
              </a:rPr>
              <a:t>Gas (CO₂ or helium) as coolant</a:t>
            </a:r>
          </a:p>
        </p:txBody>
      </p:sp>
      <p:sp>
        <p:nvSpPr>
          <p:cNvPr id="14" name="TextBox 13">
            <a:extLst>
              <a:ext uri="{FF2B5EF4-FFF2-40B4-BE49-F238E27FC236}">
                <a16:creationId xmlns:a16="http://schemas.microsoft.com/office/drawing/2014/main" id="{C67E7B5B-22AB-CB10-2A6B-C0DC9C9255AA}"/>
              </a:ext>
            </a:extLst>
          </p:cNvPr>
          <p:cNvSpPr txBox="1"/>
          <p:nvPr/>
        </p:nvSpPr>
        <p:spPr>
          <a:xfrm>
            <a:off x="7867509" y="1786255"/>
            <a:ext cx="1920240" cy="415498"/>
          </a:xfrm>
          <a:prstGeom prst="rect">
            <a:avLst/>
          </a:prstGeom>
          <a:noFill/>
        </p:spPr>
        <p:txBody>
          <a:bodyPr wrap="square">
            <a:spAutoFit/>
          </a:bodyPr>
          <a:lstStyle/>
          <a:p>
            <a:r>
              <a:rPr lang="en-US" sz="1050">
                <a:latin typeface="Arial (body)"/>
              </a:rPr>
              <a:t>Liquid metals (e.g., sodium, lead) as coolant</a:t>
            </a:r>
          </a:p>
        </p:txBody>
      </p:sp>
      <p:sp>
        <p:nvSpPr>
          <p:cNvPr id="16" name="TextBox 15">
            <a:extLst>
              <a:ext uri="{FF2B5EF4-FFF2-40B4-BE49-F238E27FC236}">
                <a16:creationId xmlns:a16="http://schemas.microsoft.com/office/drawing/2014/main" id="{0F5E6495-C193-E9C8-071B-84D852BD1CC9}"/>
              </a:ext>
            </a:extLst>
          </p:cNvPr>
          <p:cNvSpPr txBox="1"/>
          <p:nvPr/>
        </p:nvSpPr>
        <p:spPr>
          <a:xfrm>
            <a:off x="9822139" y="1815140"/>
            <a:ext cx="1920240" cy="1223412"/>
          </a:xfrm>
          <a:prstGeom prst="rect">
            <a:avLst/>
          </a:prstGeom>
          <a:noFill/>
        </p:spPr>
        <p:txBody>
          <a:bodyPr wrap="square">
            <a:spAutoFit/>
          </a:bodyPr>
          <a:lstStyle/>
          <a:p>
            <a:r>
              <a:rPr lang="en-US" sz="1050"/>
              <a:t>Molten fluoride or chloride salts used as coolant and sometimes fuel; includes both liquid-fueled and solid-fueled designs (e.g., Kairos FHR); high thermal efficiency and strong passive safety</a:t>
            </a:r>
          </a:p>
        </p:txBody>
      </p:sp>
      <p:sp>
        <p:nvSpPr>
          <p:cNvPr id="18" name="TextBox 17">
            <a:extLst>
              <a:ext uri="{FF2B5EF4-FFF2-40B4-BE49-F238E27FC236}">
                <a16:creationId xmlns:a16="http://schemas.microsoft.com/office/drawing/2014/main" id="{03106694-7A5D-B2D5-1B26-ED0EF9B37B45}"/>
              </a:ext>
            </a:extLst>
          </p:cNvPr>
          <p:cNvSpPr txBox="1"/>
          <p:nvPr/>
        </p:nvSpPr>
        <p:spPr>
          <a:xfrm>
            <a:off x="295961" y="1808243"/>
            <a:ext cx="1528482" cy="26161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u="none" strike="noStrike" kern="1200" cap="none" spc="0" normalizeH="0" baseline="0" noProof="0">
                <a:ln>
                  <a:noFill/>
                </a:ln>
                <a:solidFill>
                  <a:prstClr val="black"/>
                </a:solidFill>
                <a:effectLst/>
                <a:uLnTx/>
                <a:uFillTx/>
                <a:latin typeface="Arial (body)"/>
              </a:rPr>
              <a:t>Description</a:t>
            </a:r>
          </a:p>
        </p:txBody>
      </p:sp>
      <p:sp>
        <p:nvSpPr>
          <p:cNvPr id="19" name="TextBox 18">
            <a:extLst>
              <a:ext uri="{FF2B5EF4-FFF2-40B4-BE49-F238E27FC236}">
                <a16:creationId xmlns:a16="http://schemas.microsoft.com/office/drawing/2014/main" id="{68DB8BEE-DF48-15C8-481B-1294A2C8E2D7}"/>
              </a:ext>
            </a:extLst>
          </p:cNvPr>
          <p:cNvSpPr txBox="1"/>
          <p:nvPr/>
        </p:nvSpPr>
        <p:spPr>
          <a:xfrm>
            <a:off x="3924300" y="3200515"/>
            <a:ext cx="1919288" cy="253916"/>
          </a:xfrm>
          <a:prstGeom prst="rect">
            <a:avLst/>
          </a:prstGeom>
          <a:noFill/>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u="none" strike="noStrike" kern="1200" cap="none" spc="0" normalizeH="0" baseline="0" noProof="0">
                <a:ln>
                  <a:noFill/>
                </a:ln>
                <a:solidFill>
                  <a:prstClr val="black"/>
                </a:solidFill>
                <a:effectLst/>
                <a:uLnTx/>
                <a:uFillTx/>
                <a:latin typeface="Arial (body)"/>
              </a:rPr>
              <a:t>200</a:t>
            </a:r>
          </a:p>
        </p:txBody>
      </p:sp>
      <p:sp>
        <p:nvSpPr>
          <p:cNvPr id="20" name="TextBox 19">
            <a:extLst>
              <a:ext uri="{FF2B5EF4-FFF2-40B4-BE49-F238E27FC236}">
                <a16:creationId xmlns:a16="http://schemas.microsoft.com/office/drawing/2014/main" id="{449AFC92-123B-50D2-0195-4145264C8E18}"/>
              </a:ext>
            </a:extLst>
          </p:cNvPr>
          <p:cNvSpPr txBox="1"/>
          <p:nvPr/>
        </p:nvSpPr>
        <p:spPr>
          <a:xfrm>
            <a:off x="5892276" y="3200515"/>
            <a:ext cx="1920240" cy="253916"/>
          </a:xfrm>
          <a:prstGeom prst="rect">
            <a:avLst/>
          </a:prstGeom>
          <a:noFill/>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u="none" strike="noStrike" kern="1200" cap="none" spc="0" normalizeH="0" baseline="0" noProof="0">
                <a:ln>
                  <a:noFill/>
                </a:ln>
                <a:solidFill>
                  <a:prstClr val="black"/>
                </a:solidFill>
                <a:effectLst/>
                <a:uLnTx/>
                <a:uFillTx/>
                <a:latin typeface="Arial (body)"/>
              </a:rPr>
              <a:t>~30</a:t>
            </a:r>
          </a:p>
        </p:txBody>
      </p:sp>
      <p:sp>
        <p:nvSpPr>
          <p:cNvPr id="21" name="TextBox 20">
            <a:extLst>
              <a:ext uri="{FF2B5EF4-FFF2-40B4-BE49-F238E27FC236}">
                <a16:creationId xmlns:a16="http://schemas.microsoft.com/office/drawing/2014/main" id="{2EE30F10-F9ED-EA1A-580E-D223D6AC4E02}"/>
              </a:ext>
            </a:extLst>
          </p:cNvPr>
          <p:cNvSpPr txBox="1"/>
          <p:nvPr/>
        </p:nvSpPr>
        <p:spPr>
          <a:xfrm>
            <a:off x="7867650" y="3200515"/>
            <a:ext cx="1919288" cy="253916"/>
          </a:xfrm>
          <a:prstGeom prst="rect">
            <a:avLst/>
          </a:prstGeom>
          <a:noFill/>
        </p:spPr>
        <p:txBody>
          <a:bodyPr wrap="square">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50">
                <a:solidFill>
                  <a:prstClr val="black"/>
                </a:solidFill>
                <a:latin typeface="Arial (body)"/>
              </a:rPr>
              <a:t>&lt;1</a:t>
            </a:r>
            <a:endParaRPr kumimoji="0" lang="en-US" sz="1050" b="0" u="none" strike="noStrike" kern="1200" cap="none" spc="0" normalizeH="0" baseline="0" noProof="0">
              <a:ln>
                <a:noFill/>
              </a:ln>
              <a:solidFill>
                <a:prstClr val="black"/>
              </a:solidFill>
              <a:effectLst/>
              <a:uLnTx/>
              <a:uFillTx/>
              <a:latin typeface="Arial (body)"/>
            </a:endParaRPr>
          </a:p>
        </p:txBody>
      </p:sp>
      <p:sp>
        <p:nvSpPr>
          <p:cNvPr id="22" name="TextBox 21">
            <a:extLst>
              <a:ext uri="{FF2B5EF4-FFF2-40B4-BE49-F238E27FC236}">
                <a16:creationId xmlns:a16="http://schemas.microsoft.com/office/drawing/2014/main" id="{D6E5DECE-BA76-66A6-05A6-B28CD3CE68DF}"/>
              </a:ext>
            </a:extLst>
          </p:cNvPr>
          <p:cNvSpPr txBox="1"/>
          <p:nvPr/>
        </p:nvSpPr>
        <p:spPr>
          <a:xfrm>
            <a:off x="9829455" y="3200515"/>
            <a:ext cx="1920240" cy="25391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u="none" strike="noStrike" kern="1200" cap="none" spc="0" normalizeH="0" baseline="0" noProof="0">
                <a:ln>
                  <a:noFill/>
                </a:ln>
                <a:solidFill>
                  <a:prstClr val="black"/>
                </a:solidFill>
                <a:effectLst/>
                <a:uLnTx/>
                <a:uFillTx/>
                <a:latin typeface="Arial (body)"/>
              </a:rPr>
              <a:t>&lt;1</a:t>
            </a:r>
          </a:p>
        </p:txBody>
      </p:sp>
      <p:sp>
        <p:nvSpPr>
          <p:cNvPr id="23" name="TextBox 22">
            <a:extLst>
              <a:ext uri="{FF2B5EF4-FFF2-40B4-BE49-F238E27FC236}">
                <a16:creationId xmlns:a16="http://schemas.microsoft.com/office/drawing/2014/main" id="{0D6743DE-8321-F04C-201D-5371C57C0867}"/>
              </a:ext>
            </a:extLst>
          </p:cNvPr>
          <p:cNvSpPr txBox="1"/>
          <p:nvPr/>
        </p:nvSpPr>
        <p:spPr>
          <a:xfrm>
            <a:off x="303576" y="3221690"/>
            <a:ext cx="1528482" cy="43088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u="none" strike="noStrike" kern="1200" cap="none" spc="0" normalizeH="0" baseline="0" noProof="0">
                <a:ln>
                  <a:noFill/>
                </a:ln>
                <a:solidFill>
                  <a:prstClr val="black"/>
                </a:solidFill>
                <a:effectLst/>
                <a:uLnTx/>
                <a:uFillTx/>
                <a:latin typeface="Arial (body)"/>
              </a:rPr>
              <a:t>Global capacity, </a:t>
            </a:r>
            <a:r>
              <a:rPr kumimoji="0" lang="en-US" sz="1100" u="none" strike="noStrike" kern="1200" cap="none" spc="0" normalizeH="0" baseline="0" noProof="0">
                <a:ln>
                  <a:noFill/>
                </a:ln>
                <a:solidFill>
                  <a:prstClr val="black"/>
                </a:solidFill>
                <a:effectLst/>
                <a:uLnTx/>
                <a:uFillTx/>
                <a:latin typeface="Arial (body)"/>
              </a:rPr>
              <a:t>GW, 2024</a:t>
            </a:r>
          </a:p>
        </p:txBody>
      </p:sp>
      <p:sp>
        <p:nvSpPr>
          <p:cNvPr id="24" name="TextBox 23">
            <a:extLst>
              <a:ext uri="{FF2B5EF4-FFF2-40B4-BE49-F238E27FC236}">
                <a16:creationId xmlns:a16="http://schemas.microsoft.com/office/drawing/2014/main" id="{8A4C7A36-3C29-357B-3D46-7E025206CEAC}"/>
              </a:ext>
            </a:extLst>
          </p:cNvPr>
          <p:cNvSpPr txBox="1"/>
          <p:nvPr/>
        </p:nvSpPr>
        <p:spPr>
          <a:xfrm>
            <a:off x="4039437" y="1543263"/>
            <a:ext cx="1690435"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u="none" strike="noStrike" kern="1200" cap="none" spc="0" normalizeH="0" baseline="0" noProof="0">
                <a:ln>
                  <a:noFill/>
                </a:ln>
                <a:solidFill>
                  <a:prstClr val="black"/>
                </a:solidFill>
                <a:effectLst/>
                <a:uLnTx/>
                <a:uFillTx/>
                <a:latin typeface="Arial (body)"/>
              </a:rPr>
              <a:t>Boiling water</a:t>
            </a:r>
          </a:p>
        </p:txBody>
      </p:sp>
      <p:sp>
        <p:nvSpPr>
          <p:cNvPr id="25" name="TextBox 24">
            <a:extLst>
              <a:ext uri="{FF2B5EF4-FFF2-40B4-BE49-F238E27FC236}">
                <a16:creationId xmlns:a16="http://schemas.microsoft.com/office/drawing/2014/main" id="{E268DF86-82F2-07B7-B644-0607EF885C3C}"/>
              </a:ext>
            </a:extLst>
          </p:cNvPr>
          <p:cNvSpPr txBox="1"/>
          <p:nvPr/>
        </p:nvSpPr>
        <p:spPr>
          <a:xfrm>
            <a:off x="6326606" y="1528816"/>
            <a:ext cx="1051581"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u="none" strike="noStrike" kern="1200" cap="none" spc="0" normalizeH="0" baseline="0" noProof="0">
                <a:ln>
                  <a:noFill/>
                </a:ln>
                <a:solidFill>
                  <a:prstClr val="black"/>
                </a:solidFill>
                <a:effectLst/>
                <a:uLnTx/>
                <a:uFillTx/>
                <a:latin typeface="Arial (body)"/>
              </a:rPr>
              <a:t>Gas cooled</a:t>
            </a:r>
          </a:p>
        </p:txBody>
      </p:sp>
      <p:sp>
        <p:nvSpPr>
          <p:cNvPr id="26" name="TextBox 25">
            <a:extLst>
              <a:ext uri="{FF2B5EF4-FFF2-40B4-BE49-F238E27FC236}">
                <a16:creationId xmlns:a16="http://schemas.microsoft.com/office/drawing/2014/main" id="{1871E22C-C08E-E781-2BEE-76F07C9DF860}"/>
              </a:ext>
            </a:extLst>
          </p:cNvPr>
          <p:cNvSpPr txBox="1"/>
          <p:nvPr/>
        </p:nvSpPr>
        <p:spPr>
          <a:xfrm>
            <a:off x="8320134" y="1544508"/>
            <a:ext cx="1014989" cy="26161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u="none" strike="noStrike" kern="1200" cap="none" spc="0" normalizeH="0" baseline="0" noProof="0">
                <a:ln>
                  <a:noFill/>
                </a:ln>
                <a:solidFill>
                  <a:prstClr val="black"/>
                </a:solidFill>
                <a:effectLst/>
                <a:uLnTx/>
                <a:uFillTx/>
                <a:latin typeface="Arial (body)"/>
              </a:rPr>
              <a:t>Liquid metal</a:t>
            </a:r>
          </a:p>
        </p:txBody>
      </p:sp>
      <p:sp>
        <p:nvSpPr>
          <p:cNvPr id="27" name="TextBox 26">
            <a:extLst>
              <a:ext uri="{FF2B5EF4-FFF2-40B4-BE49-F238E27FC236}">
                <a16:creationId xmlns:a16="http://schemas.microsoft.com/office/drawing/2014/main" id="{2A76B1E6-4DF3-9690-6752-9AF815803DA8}"/>
              </a:ext>
            </a:extLst>
          </p:cNvPr>
          <p:cNvSpPr txBox="1"/>
          <p:nvPr/>
        </p:nvSpPr>
        <p:spPr>
          <a:xfrm>
            <a:off x="10306363" y="1529518"/>
            <a:ext cx="967370" cy="26012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u="none" strike="noStrike" kern="1200" cap="none" spc="0" normalizeH="0" baseline="0" noProof="0">
                <a:ln>
                  <a:noFill/>
                </a:ln>
                <a:solidFill>
                  <a:prstClr val="black"/>
                </a:solidFill>
                <a:effectLst/>
                <a:uLnTx/>
                <a:uFillTx/>
                <a:latin typeface="Arial (body)"/>
              </a:rPr>
              <a:t>Molten salt</a:t>
            </a:r>
          </a:p>
        </p:txBody>
      </p:sp>
      <p:sp>
        <p:nvSpPr>
          <p:cNvPr id="33" name="TextBox 32">
            <a:extLst>
              <a:ext uri="{FF2B5EF4-FFF2-40B4-BE49-F238E27FC236}">
                <a16:creationId xmlns:a16="http://schemas.microsoft.com/office/drawing/2014/main" id="{BCBAE9BC-43E8-FDCA-AEA9-CE2B199152FA}"/>
              </a:ext>
            </a:extLst>
          </p:cNvPr>
          <p:cNvSpPr txBox="1"/>
          <p:nvPr/>
        </p:nvSpPr>
        <p:spPr>
          <a:xfrm>
            <a:off x="3924534" y="3959123"/>
            <a:ext cx="1920240" cy="738664"/>
          </a:xfrm>
          <a:prstGeom prst="rect">
            <a:avLst/>
          </a:prstGeom>
          <a:noFill/>
        </p:spPr>
        <p:txBody>
          <a:bodyPr wrap="square" rtlCol="0">
            <a:spAutoFit/>
          </a:bodyPr>
          <a:lstStyle/>
          <a:p>
            <a:r>
              <a:rPr lang="en-US" sz="1050">
                <a:latin typeface="Arial (body)"/>
              </a:rPr>
              <a:t>Simpler system than PWRs; direct steam cycle (no steam generator needed); good operational flexibility</a:t>
            </a:r>
          </a:p>
        </p:txBody>
      </p:sp>
      <p:sp>
        <p:nvSpPr>
          <p:cNvPr id="34" name="TextBox 33">
            <a:extLst>
              <a:ext uri="{FF2B5EF4-FFF2-40B4-BE49-F238E27FC236}">
                <a16:creationId xmlns:a16="http://schemas.microsoft.com/office/drawing/2014/main" id="{64DEDC14-5321-9050-7C48-2F202404A231}"/>
              </a:ext>
            </a:extLst>
          </p:cNvPr>
          <p:cNvSpPr txBox="1"/>
          <p:nvPr/>
        </p:nvSpPr>
        <p:spPr>
          <a:xfrm>
            <a:off x="5892276" y="3959123"/>
            <a:ext cx="1920240" cy="900246"/>
          </a:xfrm>
          <a:prstGeom prst="rect">
            <a:avLst/>
          </a:prstGeom>
          <a:noFill/>
        </p:spPr>
        <p:txBody>
          <a:bodyPr wrap="square" rtlCol="0">
            <a:spAutoFit/>
          </a:bodyPr>
          <a:lstStyle/>
          <a:p>
            <a:r>
              <a:rPr lang="en-US" sz="1050">
                <a:latin typeface="Arial (body)"/>
              </a:rPr>
              <a:t>High thermal efficiency (~41%); uses diverse fuels; passive safety features (low pressure, high heat tolerance)</a:t>
            </a:r>
          </a:p>
        </p:txBody>
      </p:sp>
      <p:sp>
        <p:nvSpPr>
          <p:cNvPr id="35" name="TextBox 34">
            <a:extLst>
              <a:ext uri="{FF2B5EF4-FFF2-40B4-BE49-F238E27FC236}">
                <a16:creationId xmlns:a16="http://schemas.microsoft.com/office/drawing/2014/main" id="{F67D742C-31C6-3EFE-3C91-03CE2F3680D7}"/>
              </a:ext>
            </a:extLst>
          </p:cNvPr>
          <p:cNvSpPr txBox="1"/>
          <p:nvPr/>
        </p:nvSpPr>
        <p:spPr>
          <a:xfrm>
            <a:off x="7867509" y="3959123"/>
            <a:ext cx="1920240" cy="738664"/>
          </a:xfrm>
          <a:prstGeom prst="rect">
            <a:avLst/>
          </a:prstGeom>
          <a:noFill/>
        </p:spPr>
        <p:txBody>
          <a:bodyPr wrap="square">
            <a:spAutoFit/>
          </a:bodyPr>
          <a:lstStyle/>
          <a:p>
            <a:r>
              <a:rPr lang="en-US" sz="1050">
                <a:latin typeface="Arial (body)"/>
              </a:rPr>
              <a:t>Very high thermal efficiency (~40–45%); can “breed” more fuel than consumed; operates at low pressure</a:t>
            </a:r>
          </a:p>
        </p:txBody>
      </p:sp>
      <p:sp>
        <p:nvSpPr>
          <p:cNvPr id="37" name="TextBox 36">
            <a:extLst>
              <a:ext uri="{FF2B5EF4-FFF2-40B4-BE49-F238E27FC236}">
                <a16:creationId xmlns:a16="http://schemas.microsoft.com/office/drawing/2014/main" id="{BC77B8C6-B19E-5482-A23F-8E98766B81D7}"/>
              </a:ext>
            </a:extLst>
          </p:cNvPr>
          <p:cNvSpPr txBox="1"/>
          <p:nvPr/>
        </p:nvSpPr>
        <p:spPr>
          <a:xfrm>
            <a:off x="318911" y="3969667"/>
            <a:ext cx="1528482" cy="26161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u="none" strike="noStrike" kern="1200" cap="none" spc="0" normalizeH="0" baseline="0" noProof="0">
                <a:ln>
                  <a:noFill/>
                </a:ln>
                <a:solidFill>
                  <a:prstClr val="black"/>
                </a:solidFill>
                <a:effectLst/>
                <a:uLnTx/>
                <a:uFillTx/>
                <a:latin typeface="Arial (body)"/>
              </a:rPr>
              <a:t>Pros</a:t>
            </a:r>
          </a:p>
        </p:txBody>
      </p:sp>
      <p:sp>
        <p:nvSpPr>
          <p:cNvPr id="38" name="TextBox 37">
            <a:extLst>
              <a:ext uri="{FF2B5EF4-FFF2-40B4-BE49-F238E27FC236}">
                <a16:creationId xmlns:a16="http://schemas.microsoft.com/office/drawing/2014/main" id="{16EFE61F-F26D-721A-3C1C-B119C6D1C899}"/>
              </a:ext>
            </a:extLst>
          </p:cNvPr>
          <p:cNvSpPr txBox="1"/>
          <p:nvPr/>
        </p:nvSpPr>
        <p:spPr>
          <a:xfrm>
            <a:off x="9827583" y="3959123"/>
            <a:ext cx="1920240" cy="900246"/>
          </a:xfrm>
          <a:prstGeom prst="rect">
            <a:avLst/>
          </a:prstGeom>
          <a:noFill/>
        </p:spPr>
        <p:txBody>
          <a:bodyPr wrap="square" rtlCol="0">
            <a:spAutoFit/>
          </a:bodyPr>
          <a:lstStyle/>
          <a:p>
            <a:r>
              <a:rPr lang="en-US" sz="1050">
                <a:latin typeface="Arial (body)"/>
              </a:rPr>
              <a:t>Highest thermal efficiency (~45–50%); strong passive safety (negative temp coefficient); fuel cycle flexibility (e.g., thorium)</a:t>
            </a:r>
          </a:p>
        </p:txBody>
      </p:sp>
      <p:sp>
        <p:nvSpPr>
          <p:cNvPr id="46" name="TextBox 45">
            <a:extLst>
              <a:ext uri="{FF2B5EF4-FFF2-40B4-BE49-F238E27FC236}">
                <a16:creationId xmlns:a16="http://schemas.microsoft.com/office/drawing/2014/main" id="{A38ADE3C-F032-4519-EE66-7ED2A86FCD0E}"/>
              </a:ext>
            </a:extLst>
          </p:cNvPr>
          <p:cNvSpPr txBox="1"/>
          <p:nvPr/>
        </p:nvSpPr>
        <p:spPr>
          <a:xfrm>
            <a:off x="3924534" y="4905615"/>
            <a:ext cx="1920240" cy="577081"/>
          </a:xfrm>
          <a:prstGeom prst="rect">
            <a:avLst/>
          </a:prstGeom>
          <a:noFill/>
          <a:ln>
            <a:noFill/>
          </a:ln>
        </p:spPr>
        <p:txBody>
          <a:bodyPr wrap="square" rtlCol="0">
            <a:spAutoFit/>
          </a:bodyPr>
          <a:lstStyle/>
          <a:p>
            <a:r>
              <a:rPr lang="en-US" sz="1050">
                <a:latin typeface="Arial (body)"/>
              </a:rPr>
              <a:t>Steam is radioactive (direct contact with core); more turbine contamination risk</a:t>
            </a:r>
          </a:p>
        </p:txBody>
      </p:sp>
      <p:sp>
        <p:nvSpPr>
          <p:cNvPr id="47" name="TextBox 46">
            <a:extLst>
              <a:ext uri="{FF2B5EF4-FFF2-40B4-BE49-F238E27FC236}">
                <a16:creationId xmlns:a16="http://schemas.microsoft.com/office/drawing/2014/main" id="{77FE6A3F-F916-ECE1-44E5-C5211EFC1CCA}"/>
              </a:ext>
            </a:extLst>
          </p:cNvPr>
          <p:cNvSpPr txBox="1"/>
          <p:nvPr/>
        </p:nvSpPr>
        <p:spPr>
          <a:xfrm>
            <a:off x="5892276" y="4905615"/>
            <a:ext cx="1920240" cy="577081"/>
          </a:xfrm>
          <a:prstGeom prst="rect">
            <a:avLst/>
          </a:prstGeom>
          <a:noFill/>
          <a:ln>
            <a:noFill/>
          </a:ln>
        </p:spPr>
        <p:txBody>
          <a:bodyPr wrap="square" rtlCol="0">
            <a:spAutoFit/>
          </a:bodyPr>
          <a:lstStyle/>
          <a:p>
            <a:r>
              <a:rPr lang="en-US" sz="1050">
                <a:latin typeface="Arial (body)"/>
              </a:rPr>
              <a:t>Needs specialized materials for high temp; higher capital and maintenance costs</a:t>
            </a:r>
          </a:p>
        </p:txBody>
      </p:sp>
      <p:sp>
        <p:nvSpPr>
          <p:cNvPr id="48" name="TextBox 47">
            <a:extLst>
              <a:ext uri="{FF2B5EF4-FFF2-40B4-BE49-F238E27FC236}">
                <a16:creationId xmlns:a16="http://schemas.microsoft.com/office/drawing/2014/main" id="{913CE105-DE80-9F35-33EB-34E97324D5B2}"/>
              </a:ext>
            </a:extLst>
          </p:cNvPr>
          <p:cNvSpPr txBox="1"/>
          <p:nvPr/>
        </p:nvSpPr>
        <p:spPr>
          <a:xfrm>
            <a:off x="7867508" y="4905615"/>
            <a:ext cx="1920240" cy="577081"/>
          </a:xfrm>
          <a:prstGeom prst="rect">
            <a:avLst/>
          </a:prstGeom>
          <a:noFill/>
          <a:ln>
            <a:noFill/>
          </a:ln>
        </p:spPr>
        <p:txBody>
          <a:bodyPr wrap="square">
            <a:spAutoFit/>
          </a:bodyPr>
          <a:lstStyle/>
          <a:p>
            <a:r>
              <a:rPr lang="en-US" sz="1050">
                <a:latin typeface="Arial (body)"/>
              </a:rPr>
              <a:t>Coolants are chemically reactive; material corrosion risks</a:t>
            </a:r>
          </a:p>
        </p:txBody>
      </p:sp>
      <p:sp>
        <p:nvSpPr>
          <p:cNvPr id="49" name="TextBox 48">
            <a:extLst>
              <a:ext uri="{FF2B5EF4-FFF2-40B4-BE49-F238E27FC236}">
                <a16:creationId xmlns:a16="http://schemas.microsoft.com/office/drawing/2014/main" id="{9001CC4B-565C-5932-A4F0-05A18B55F3AE}"/>
              </a:ext>
            </a:extLst>
          </p:cNvPr>
          <p:cNvSpPr txBox="1"/>
          <p:nvPr/>
        </p:nvSpPr>
        <p:spPr>
          <a:xfrm>
            <a:off x="318911" y="4876647"/>
            <a:ext cx="1528482" cy="261610"/>
          </a:xfrm>
          <a:prstGeom prst="rect">
            <a:avLst/>
          </a:prstGeom>
          <a:noFill/>
          <a:ln>
            <a:no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u="none" strike="noStrike" kern="1200" cap="none" spc="0" normalizeH="0" baseline="0" noProof="0">
                <a:ln>
                  <a:noFill/>
                </a:ln>
                <a:solidFill>
                  <a:prstClr val="black"/>
                </a:solidFill>
                <a:effectLst/>
                <a:uLnTx/>
                <a:uFillTx/>
                <a:latin typeface="Arial (body)"/>
              </a:rPr>
              <a:t>Cons</a:t>
            </a:r>
          </a:p>
        </p:txBody>
      </p:sp>
      <p:sp>
        <p:nvSpPr>
          <p:cNvPr id="50" name="TextBox 49">
            <a:extLst>
              <a:ext uri="{FF2B5EF4-FFF2-40B4-BE49-F238E27FC236}">
                <a16:creationId xmlns:a16="http://schemas.microsoft.com/office/drawing/2014/main" id="{BA077A76-745A-0B00-2131-5F151692655C}"/>
              </a:ext>
            </a:extLst>
          </p:cNvPr>
          <p:cNvSpPr txBox="1"/>
          <p:nvPr/>
        </p:nvSpPr>
        <p:spPr>
          <a:xfrm>
            <a:off x="9822139" y="4905615"/>
            <a:ext cx="1920240" cy="577081"/>
          </a:xfrm>
          <a:prstGeom prst="rect">
            <a:avLst/>
          </a:prstGeom>
          <a:noFill/>
          <a:ln>
            <a:noFill/>
          </a:ln>
        </p:spPr>
        <p:txBody>
          <a:bodyPr wrap="square" rtlCol="0">
            <a:spAutoFit/>
          </a:bodyPr>
          <a:lstStyle/>
          <a:p>
            <a:r>
              <a:rPr lang="en-US" sz="1050">
                <a:latin typeface="Arial (body)"/>
              </a:rPr>
              <a:t>Corrosion and material compatibility challenges; no standard regulatory path yet</a:t>
            </a:r>
          </a:p>
        </p:txBody>
      </p:sp>
      <p:sp>
        <p:nvSpPr>
          <p:cNvPr id="55" name="TextBox 54">
            <a:extLst>
              <a:ext uri="{FF2B5EF4-FFF2-40B4-BE49-F238E27FC236}">
                <a16:creationId xmlns:a16="http://schemas.microsoft.com/office/drawing/2014/main" id="{62734DFA-3F38-BEC0-35A9-53E9F61AF9DE}"/>
              </a:ext>
            </a:extLst>
          </p:cNvPr>
          <p:cNvSpPr txBox="1"/>
          <p:nvPr/>
        </p:nvSpPr>
        <p:spPr>
          <a:xfrm>
            <a:off x="295961" y="5587651"/>
            <a:ext cx="1528482" cy="261610"/>
          </a:xfrm>
          <a:prstGeom prst="rect">
            <a:avLst/>
          </a:prstGeom>
          <a:noFill/>
          <a:ln>
            <a:no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u="none" strike="noStrike" kern="1200" cap="none" spc="0" normalizeH="0" baseline="0" noProof="0">
                <a:ln>
                  <a:noFill/>
                </a:ln>
                <a:solidFill>
                  <a:prstClr val="black"/>
                </a:solidFill>
                <a:effectLst/>
                <a:uLnTx/>
                <a:uFillTx/>
                <a:latin typeface="Arial (body)"/>
              </a:rPr>
              <a:t>Scalability</a:t>
            </a:r>
          </a:p>
        </p:txBody>
      </p:sp>
      <p:sp>
        <p:nvSpPr>
          <p:cNvPr id="62" name="Oval 61">
            <a:extLst>
              <a:ext uri="{FF2B5EF4-FFF2-40B4-BE49-F238E27FC236}">
                <a16:creationId xmlns:a16="http://schemas.microsoft.com/office/drawing/2014/main" id="{D787AFF6-37B6-501C-7CCB-441E4A9A285C}"/>
              </a:ext>
            </a:extLst>
          </p:cNvPr>
          <p:cNvSpPr/>
          <p:nvPr/>
        </p:nvSpPr>
        <p:spPr bwMode="gray">
          <a:xfrm>
            <a:off x="4764925" y="5617784"/>
            <a:ext cx="246585" cy="245551"/>
          </a:xfrm>
          <a:prstGeom prst="ellipse">
            <a:avLst/>
          </a:prstGeom>
          <a:solidFill>
            <a:srgbClr val="00933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u="none" strike="noStrike" kern="1200" cap="none" spc="0" normalizeH="0" baseline="0" noProof="0">
                <a:ln>
                  <a:noFill/>
                </a:ln>
                <a:solidFill>
                  <a:prstClr val="white"/>
                </a:solidFill>
                <a:effectLst/>
                <a:uLnTx/>
                <a:uFillTx/>
                <a:latin typeface="Arial (body)"/>
              </a:rPr>
              <a:t>H</a:t>
            </a:r>
          </a:p>
        </p:txBody>
      </p:sp>
      <p:sp>
        <p:nvSpPr>
          <p:cNvPr id="63" name="Oval 62">
            <a:extLst>
              <a:ext uri="{FF2B5EF4-FFF2-40B4-BE49-F238E27FC236}">
                <a16:creationId xmlns:a16="http://schemas.microsoft.com/office/drawing/2014/main" id="{682E72E7-550F-2120-E8CB-2E28F02FE283}"/>
              </a:ext>
            </a:extLst>
          </p:cNvPr>
          <p:cNvSpPr/>
          <p:nvPr/>
        </p:nvSpPr>
        <p:spPr bwMode="gray">
          <a:xfrm>
            <a:off x="6715604" y="5617784"/>
            <a:ext cx="246585" cy="245551"/>
          </a:xfrm>
          <a:prstGeom prst="ellipse">
            <a:avLst/>
          </a:prstGeom>
          <a:solidFill>
            <a:srgbClr val="FCCC0A"/>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u="none" strike="noStrike" kern="1200" cap="none" spc="0" normalizeH="0" baseline="0" noProof="0">
                <a:ln>
                  <a:noFill/>
                </a:ln>
                <a:solidFill>
                  <a:prstClr val="black"/>
                </a:solidFill>
                <a:effectLst/>
                <a:uLnTx/>
                <a:uFillTx/>
                <a:latin typeface="Arial (body)"/>
              </a:rPr>
              <a:t>M</a:t>
            </a:r>
          </a:p>
        </p:txBody>
      </p:sp>
      <p:sp>
        <p:nvSpPr>
          <p:cNvPr id="74" name="Oval 73">
            <a:extLst>
              <a:ext uri="{FF2B5EF4-FFF2-40B4-BE49-F238E27FC236}">
                <a16:creationId xmlns:a16="http://schemas.microsoft.com/office/drawing/2014/main" id="{44EF713D-2283-8326-7D56-7B3E8F72B8CE}"/>
              </a:ext>
            </a:extLst>
          </p:cNvPr>
          <p:cNvSpPr/>
          <p:nvPr/>
        </p:nvSpPr>
        <p:spPr bwMode="gray">
          <a:xfrm>
            <a:off x="8704337" y="5617784"/>
            <a:ext cx="246585" cy="245551"/>
          </a:xfrm>
          <a:prstGeom prst="ellipse">
            <a:avLst/>
          </a:prstGeom>
          <a:solidFill>
            <a:srgbClr val="FCCC0A"/>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u="none" strike="noStrike" kern="1200" cap="none" spc="0" normalizeH="0" baseline="0" noProof="0">
                <a:ln>
                  <a:noFill/>
                </a:ln>
                <a:solidFill>
                  <a:prstClr val="black"/>
                </a:solidFill>
                <a:effectLst/>
                <a:uLnTx/>
                <a:uFillTx/>
                <a:latin typeface="Arial (body)"/>
              </a:rPr>
              <a:t>M</a:t>
            </a:r>
          </a:p>
        </p:txBody>
      </p:sp>
      <p:sp>
        <p:nvSpPr>
          <p:cNvPr id="76" name="Oval 75">
            <a:extLst>
              <a:ext uri="{FF2B5EF4-FFF2-40B4-BE49-F238E27FC236}">
                <a16:creationId xmlns:a16="http://schemas.microsoft.com/office/drawing/2014/main" id="{6C751A91-1E3E-3DF4-1374-A533E0D0D6C7}"/>
              </a:ext>
            </a:extLst>
          </p:cNvPr>
          <p:cNvSpPr/>
          <p:nvPr/>
        </p:nvSpPr>
        <p:spPr bwMode="gray">
          <a:xfrm>
            <a:off x="10662625" y="5617784"/>
            <a:ext cx="246585" cy="245551"/>
          </a:xfrm>
          <a:prstGeom prst="ellipse">
            <a:avLst/>
          </a:prstGeom>
          <a:solidFill>
            <a:srgbClr val="00933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u="none" strike="noStrike" kern="1200" cap="none" spc="0" normalizeH="0" baseline="0" noProof="0">
                <a:ln>
                  <a:noFill/>
                </a:ln>
                <a:solidFill>
                  <a:prstClr val="white"/>
                </a:solidFill>
                <a:effectLst/>
                <a:uLnTx/>
                <a:uFillTx/>
                <a:latin typeface="Arial (body)"/>
              </a:rPr>
              <a:t>H</a:t>
            </a:r>
          </a:p>
        </p:txBody>
      </p:sp>
      <p:sp>
        <p:nvSpPr>
          <p:cNvPr id="77" name="TextBox 76">
            <a:extLst>
              <a:ext uri="{FF2B5EF4-FFF2-40B4-BE49-F238E27FC236}">
                <a16:creationId xmlns:a16="http://schemas.microsoft.com/office/drawing/2014/main" id="{F15C7AE6-2432-0239-DF66-C578E9655F62}"/>
              </a:ext>
            </a:extLst>
          </p:cNvPr>
          <p:cNvSpPr txBox="1"/>
          <p:nvPr/>
        </p:nvSpPr>
        <p:spPr>
          <a:xfrm>
            <a:off x="3924534" y="3689414"/>
            <a:ext cx="1920240" cy="253916"/>
          </a:xfrm>
          <a:prstGeom prst="rect">
            <a:avLst/>
          </a:prstGeom>
          <a:noFill/>
        </p:spPr>
        <p:txBody>
          <a:bodyPr wrap="square" rtlCol="0">
            <a:spAutoFit/>
          </a:bodyPr>
          <a:lstStyle/>
          <a:p>
            <a:pPr lvl="0">
              <a:defRPr/>
            </a:pPr>
            <a:r>
              <a:rPr kumimoji="0" lang="en-US" sz="1050" b="0" u="none" strike="noStrike" kern="1200" cap="none" spc="0" normalizeH="0" baseline="0" noProof="0">
                <a:ln>
                  <a:noFill/>
                </a:ln>
                <a:solidFill>
                  <a:prstClr val="black"/>
                </a:solidFill>
                <a:effectLst/>
                <a:uLnTx/>
                <a:uFillTx/>
                <a:latin typeface="Arial (body)"/>
              </a:rPr>
              <a:t>$50–</a:t>
            </a:r>
            <a:r>
              <a:rPr lang="en-US" sz="1050">
                <a:solidFill>
                  <a:prstClr val="black"/>
                </a:solidFill>
                <a:latin typeface="Arial (body)"/>
              </a:rPr>
              <a:t>$</a:t>
            </a:r>
            <a:r>
              <a:rPr kumimoji="0" lang="en-US" sz="1050" b="0" u="none" strike="noStrike" kern="1200" cap="none" spc="0" normalizeH="0" baseline="0" noProof="0">
                <a:ln>
                  <a:noFill/>
                </a:ln>
                <a:solidFill>
                  <a:prstClr val="black"/>
                </a:solidFill>
                <a:effectLst/>
                <a:uLnTx/>
                <a:uFillTx/>
                <a:latin typeface="Arial (body)"/>
              </a:rPr>
              <a:t>100 per MWh</a:t>
            </a:r>
          </a:p>
        </p:txBody>
      </p:sp>
      <p:sp>
        <p:nvSpPr>
          <p:cNvPr id="78" name="TextBox 77">
            <a:extLst>
              <a:ext uri="{FF2B5EF4-FFF2-40B4-BE49-F238E27FC236}">
                <a16:creationId xmlns:a16="http://schemas.microsoft.com/office/drawing/2014/main" id="{9469A133-EBD1-C8E2-E5DF-A20D8F3ABBE4}"/>
              </a:ext>
            </a:extLst>
          </p:cNvPr>
          <p:cNvSpPr txBox="1"/>
          <p:nvPr/>
        </p:nvSpPr>
        <p:spPr>
          <a:xfrm>
            <a:off x="5892276" y="3689414"/>
            <a:ext cx="1920240" cy="253916"/>
          </a:xfrm>
          <a:prstGeom prst="rect">
            <a:avLst/>
          </a:prstGeom>
          <a:noFill/>
        </p:spPr>
        <p:txBody>
          <a:bodyPr wrap="square" rtlCol="0">
            <a:noAutofit/>
          </a:bodyPr>
          <a:lstStyle/>
          <a:p>
            <a:pPr lvl="0">
              <a:defRPr/>
            </a:pPr>
            <a:r>
              <a:rPr kumimoji="0" lang="en-US" sz="1050" b="0" u="none" strike="noStrike" kern="1200" cap="none" spc="0" normalizeH="0" baseline="0" noProof="0">
                <a:ln>
                  <a:noFill/>
                </a:ln>
                <a:solidFill>
                  <a:prstClr val="black"/>
                </a:solidFill>
                <a:effectLst/>
                <a:uLnTx/>
                <a:uFillTx/>
                <a:latin typeface="Arial (body)"/>
              </a:rPr>
              <a:t>$70–</a:t>
            </a:r>
            <a:r>
              <a:rPr lang="en-US" sz="1050">
                <a:solidFill>
                  <a:prstClr val="black"/>
                </a:solidFill>
                <a:latin typeface="Arial (body)"/>
              </a:rPr>
              <a:t>$</a:t>
            </a:r>
            <a:r>
              <a:rPr kumimoji="0" lang="en-US" sz="1050" b="0" u="none" strike="noStrike" kern="1200" cap="none" spc="0" normalizeH="0" baseline="0" noProof="0">
                <a:ln>
                  <a:noFill/>
                </a:ln>
                <a:solidFill>
                  <a:prstClr val="black"/>
                </a:solidFill>
                <a:effectLst/>
                <a:uLnTx/>
                <a:uFillTx/>
                <a:latin typeface="Arial (body)"/>
              </a:rPr>
              <a:t>120 </a:t>
            </a:r>
          </a:p>
        </p:txBody>
      </p:sp>
      <p:sp>
        <p:nvSpPr>
          <p:cNvPr id="79" name="TextBox 78">
            <a:extLst>
              <a:ext uri="{FF2B5EF4-FFF2-40B4-BE49-F238E27FC236}">
                <a16:creationId xmlns:a16="http://schemas.microsoft.com/office/drawing/2014/main" id="{A562F992-6703-6B94-8793-59718730198E}"/>
              </a:ext>
            </a:extLst>
          </p:cNvPr>
          <p:cNvSpPr txBox="1"/>
          <p:nvPr/>
        </p:nvSpPr>
        <p:spPr>
          <a:xfrm>
            <a:off x="7867509" y="3689414"/>
            <a:ext cx="1920240" cy="253916"/>
          </a:xfrm>
          <a:prstGeom prst="rect">
            <a:avLst/>
          </a:prstGeom>
          <a:noFill/>
        </p:spPr>
        <p:txBody>
          <a:bodyPr wrap="square">
            <a:spAutoFit/>
          </a:bodyPr>
          <a:lstStyle/>
          <a:p>
            <a:pPr lvl="0">
              <a:defRPr/>
            </a:pPr>
            <a:r>
              <a:rPr kumimoji="0" lang="en-US" sz="1050" b="0" u="none" strike="noStrike" kern="1200" cap="none" spc="0" normalizeH="0" baseline="0" noProof="0">
                <a:ln>
                  <a:noFill/>
                </a:ln>
                <a:solidFill>
                  <a:prstClr val="black"/>
                </a:solidFill>
                <a:effectLst/>
                <a:uLnTx/>
                <a:uFillTx/>
                <a:latin typeface="Arial (body)"/>
              </a:rPr>
              <a:t>$80–</a:t>
            </a:r>
            <a:r>
              <a:rPr lang="en-US" sz="1050">
                <a:solidFill>
                  <a:prstClr val="black"/>
                </a:solidFill>
                <a:latin typeface="Arial (body)"/>
              </a:rPr>
              <a:t>$</a:t>
            </a:r>
            <a:r>
              <a:rPr kumimoji="0" lang="en-US" sz="1050" b="0" u="none" strike="noStrike" kern="1200" cap="none" spc="0" normalizeH="0" baseline="0" noProof="0">
                <a:ln>
                  <a:noFill/>
                </a:ln>
                <a:solidFill>
                  <a:prstClr val="black"/>
                </a:solidFill>
                <a:effectLst/>
                <a:uLnTx/>
                <a:uFillTx/>
                <a:latin typeface="Arial (body)"/>
              </a:rPr>
              <a:t>140 </a:t>
            </a:r>
          </a:p>
        </p:txBody>
      </p:sp>
      <p:sp>
        <p:nvSpPr>
          <p:cNvPr id="80" name="TextBox 79">
            <a:extLst>
              <a:ext uri="{FF2B5EF4-FFF2-40B4-BE49-F238E27FC236}">
                <a16:creationId xmlns:a16="http://schemas.microsoft.com/office/drawing/2014/main" id="{53A5FD38-9494-BE7B-FB9F-DCCCF0B56217}"/>
              </a:ext>
            </a:extLst>
          </p:cNvPr>
          <p:cNvSpPr txBox="1"/>
          <p:nvPr/>
        </p:nvSpPr>
        <p:spPr>
          <a:xfrm>
            <a:off x="9814267" y="3689414"/>
            <a:ext cx="1920240" cy="253916"/>
          </a:xfrm>
          <a:prstGeom prst="rect">
            <a:avLst/>
          </a:prstGeom>
          <a:noFill/>
        </p:spPr>
        <p:txBody>
          <a:bodyPr wrap="square">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u="none" strike="noStrike" kern="1200" cap="none" spc="0" normalizeH="0" baseline="0" noProof="0">
                <a:ln>
                  <a:noFill/>
                </a:ln>
                <a:solidFill>
                  <a:prstClr val="black"/>
                </a:solidFill>
                <a:effectLst/>
                <a:uLnTx/>
                <a:uFillTx/>
                <a:latin typeface="Arial (body)"/>
              </a:rPr>
              <a:t>$90–$150</a:t>
            </a:r>
          </a:p>
        </p:txBody>
      </p:sp>
      <p:sp>
        <p:nvSpPr>
          <p:cNvPr id="81" name="TextBox 80">
            <a:extLst>
              <a:ext uri="{FF2B5EF4-FFF2-40B4-BE49-F238E27FC236}">
                <a16:creationId xmlns:a16="http://schemas.microsoft.com/office/drawing/2014/main" id="{51ED218E-055E-08BE-1F25-0941B605402C}"/>
              </a:ext>
            </a:extLst>
          </p:cNvPr>
          <p:cNvSpPr txBox="1"/>
          <p:nvPr/>
        </p:nvSpPr>
        <p:spPr>
          <a:xfrm>
            <a:off x="309195" y="3689414"/>
            <a:ext cx="1528482" cy="26161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u="none" strike="noStrike" kern="1200" cap="none" spc="0" normalizeH="0" baseline="0" noProof="0">
                <a:ln>
                  <a:noFill/>
                </a:ln>
                <a:solidFill>
                  <a:prstClr val="black"/>
                </a:solidFill>
                <a:effectLst/>
                <a:uLnTx/>
                <a:uFillTx/>
                <a:latin typeface="Arial (body)"/>
              </a:rPr>
              <a:t>LCOE*, </a:t>
            </a:r>
            <a:r>
              <a:rPr kumimoji="0" lang="en-US" sz="1100" u="none" strike="noStrike" kern="1200" cap="none" spc="0" normalizeH="0" baseline="0" noProof="0">
                <a:ln>
                  <a:noFill/>
                </a:ln>
                <a:solidFill>
                  <a:prstClr val="black"/>
                </a:solidFill>
                <a:effectLst/>
                <a:uLnTx/>
                <a:uFillTx/>
                <a:latin typeface="Arial (body)"/>
              </a:rPr>
              <a:t>2024</a:t>
            </a:r>
          </a:p>
        </p:txBody>
      </p:sp>
      <p:sp>
        <p:nvSpPr>
          <p:cNvPr id="82" name="TextBox 81">
            <a:extLst>
              <a:ext uri="{FF2B5EF4-FFF2-40B4-BE49-F238E27FC236}">
                <a16:creationId xmlns:a16="http://schemas.microsoft.com/office/drawing/2014/main" id="{198551B0-1BE3-C870-3BCC-4E3A2B1999D7}"/>
              </a:ext>
            </a:extLst>
          </p:cNvPr>
          <p:cNvSpPr txBox="1"/>
          <p:nvPr/>
        </p:nvSpPr>
        <p:spPr>
          <a:xfrm>
            <a:off x="275559" y="5935097"/>
            <a:ext cx="1528482" cy="261610"/>
          </a:xfrm>
          <a:prstGeom prst="rect">
            <a:avLst/>
          </a:prstGeom>
          <a:noFill/>
          <a:ln>
            <a:no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u="none" strike="noStrike" kern="1200" cap="none" spc="0" normalizeH="0" baseline="0" noProof="0">
                <a:ln>
                  <a:noFill/>
                </a:ln>
                <a:solidFill>
                  <a:prstClr val="black"/>
                </a:solidFill>
                <a:effectLst/>
                <a:uLnTx/>
                <a:uFillTx/>
                <a:latin typeface="Arial (body)"/>
              </a:rPr>
              <a:t>Maturity</a:t>
            </a:r>
          </a:p>
        </p:txBody>
      </p:sp>
      <p:sp>
        <p:nvSpPr>
          <p:cNvPr id="83" name="Oval 82">
            <a:extLst>
              <a:ext uri="{FF2B5EF4-FFF2-40B4-BE49-F238E27FC236}">
                <a16:creationId xmlns:a16="http://schemas.microsoft.com/office/drawing/2014/main" id="{F9F81CDF-8AB7-3645-DFA1-9433ED09AA0F}"/>
              </a:ext>
            </a:extLst>
          </p:cNvPr>
          <p:cNvSpPr/>
          <p:nvPr/>
        </p:nvSpPr>
        <p:spPr bwMode="gray">
          <a:xfrm>
            <a:off x="4764925" y="5998895"/>
            <a:ext cx="246585" cy="245551"/>
          </a:xfrm>
          <a:prstGeom prst="ellipse">
            <a:avLst/>
          </a:prstGeom>
          <a:solidFill>
            <a:srgbClr val="00933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u="none" strike="noStrike" kern="1200" cap="none" spc="0" normalizeH="0" baseline="0" noProof="0">
                <a:ln>
                  <a:noFill/>
                </a:ln>
                <a:solidFill>
                  <a:prstClr val="white"/>
                </a:solidFill>
                <a:effectLst/>
                <a:uLnTx/>
                <a:uFillTx/>
                <a:latin typeface="Arial (body)"/>
              </a:rPr>
              <a:t>H</a:t>
            </a:r>
          </a:p>
        </p:txBody>
      </p:sp>
      <p:sp>
        <p:nvSpPr>
          <p:cNvPr id="84" name="Oval 83">
            <a:extLst>
              <a:ext uri="{FF2B5EF4-FFF2-40B4-BE49-F238E27FC236}">
                <a16:creationId xmlns:a16="http://schemas.microsoft.com/office/drawing/2014/main" id="{0ABA2AAE-4C58-A3D6-33C2-EAE8066C733F}"/>
              </a:ext>
            </a:extLst>
          </p:cNvPr>
          <p:cNvSpPr/>
          <p:nvPr/>
        </p:nvSpPr>
        <p:spPr bwMode="gray">
          <a:xfrm>
            <a:off x="6715604" y="5998895"/>
            <a:ext cx="246585" cy="245551"/>
          </a:xfrm>
          <a:prstGeom prst="ellipse">
            <a:avLst/>
          </a:prstGeom>
          <a:solidFill>
            <a:srgbClr val="FCCC0A"/>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u="none" strike="noStrike" kern="1200" cap="none" spc="0" normalizeH="0" baseline="0" noProof="0">
                <a:ln>
                  <a:noFill/>
                </a:ln>
                <a:solidFill>
                  <a:prstClr val="black"/>
                </a:solidFill>
                <a:effectLst/>
                <a:uLnTx/>
                <a:uFillTx/>
                <a:latin typeface="Arial (body)"/>
              </a:rPr>
              <a:t>M</a:t>
            </a:r>
          </a:p>
        </p:txBody>
      </p:sp>
      <p:sp>
        <p:nvSpPr>
          <p:cNvPr id="86" name="Oval 85">
            <a:extLst>
              <a:ext uri="{FF2B5EF4-FFF2-40B4-BE49-F238E27FC236}">
                <a16:creationId xmlns:a16="http://schemas.microsoft.com/office/drawing/2014/main" id="{6E9EFE6E-9B45-A708-311C-13654017F329}"/>
              </a:ext>
            </a:extLst>
          </p:cNvPr>
          <p:cNvSpPr/>
          <p:nvPr/>
        </p:nvSpPr>
        <p:spPr bwMode="gray">
          <a:xfrm>
            <a:off x="10662625" y="5998895"/>
            <a:ext cx="246585" cy="245551"/>
          </a:xfrm>
          <a:prstGeom prst="ellipse">
            <a:avLst/>
          </a:prstGeom>
          <a:solidFill>
            <a:srgbClr val="EE352E"/>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u="none" strike="noStrike" kern="1200" cap="none" spc="0" normalizeH="0" baseline="0" noProof="0">
                <a:ln>
                  <a:noFill/>
                </a:ln>
                <a:solidFill>
                  <a:prstClr val="white"/>
                </a:solidFill>
                <a:effectLst/>
                <a:uLnTx/>
                <a:uFillTx/>
                <a:latin typeface="Arial (body)"/>
              </a:rPr>
              <a:t>L </a:t>
            </a:r>
          </a:p>
        </p:txBody>
      </p:sp>
      <p:cxnSp>
        <p:nvCxnSpPr>
          <p:cNvPr id="97" name="btfpColumnHeaderBoxLine984923">
            <a:extLst>
              <a:ext uri="{FF2B5EF4-FFF2-40B4-BE49-F238E27FC236}">
                <a16:creationId xmlns:a16="http://schemas.microsoft.com/office/drawing/2014/main" id="{ECC2B7D6-3C18-CE4B-994F-9BDE11B6B6D7}"/>
              </a:ext>
            </a:extLst>
          </p:cNvPr>
          <p:cNvCxnSpPr>
            <a:cxnSpLocks/>
          </p:cNvCxnSpPr>
          <p:nvPr/>
        </p:nvCxnSpPr>
        <p:spPr bwMode="gray">
          <a:xfrm>
            <a:off x="309195" y="1804193"/>
            <a:ext cx="11443495"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99" name="btfpColumnHeaderBoxLine984923">
            <a:extLst>
              <a:ext uri="{FF2B5EF4-FFF2-40B4-BE49-F238E27FC236}">
                <a16:creationId xmlns:a16="http://schemas.microsoft.com/office/drawing/2014/main" id="{D587CE63-E1CA-0FCF-2AE2-03740DF756E6}"/>
              </a:ext>
            </a:extLst>
          </p:cNvPr>
          <p:cNvCxnSpPr>
            <a:cxnSpLocks/>
          </p:cNvCxnSpPr>
          <p:nvPr/>
        </p:nvCxnSpPr>
        <p:spPr bwMode="gray">
          <a:xfrm>
            <a:off x="309195" y="3689414"/>
            <a:ext cx="11448288"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01" name="btfpColumnHeaderBoxLine984923">
            <a:extLst>
              <a:ext uri="{FF2B5EF4-FFF2-40B4-BE49-F238E27FC236}">
                <a16:creationId xmlns:a16="http://schemas.microsoft.com/office/drawing/2014/main" id="{E943736C-2C1A-41A2-4C86-193DA3A74D46}"/>
              </a:ext>
            </a:extLst>
          </p:cNvPr>
          <p:cNvCxnSpPr>
            <a:cxnSpLocks/>
          </p:cNvCxnSpPr>
          <p:nvPr/>
        </p:nvCxnSpPr>
        <p:spPr bwMode="gray">
          <a:xfrm>
            <a:off x="309195" y="3959123"/>
            <a:ext cx="11448288"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02" name="btfpColumnHeaderBoxLine984923">
            <a:extLst>
              <a:ext uri="{FF2B5EF4-FFF2-40B4-BE49-F238E27FC236}">
                <a16:creationId xmlns:a16="http://schemas.microsoft.com/office/drawing/2014/main" id="{6386A6D5-6229-82CD-B2E6-5852E252CDED}"/>
              </a:ext>
            </a:extLst>
          </p:cNvPr>
          <p:cNvCxnSpPr>
            <a:cxnSpLocks/>
          </p:cNvCxnSpPr>
          <p:nvPr/>
        </p:nvCxnSpPr>
        <p:spPr bwMode="gray">
          <a:xfrm>
            <a:off x="309195" y="4879115"/>
            <a:ext cx="11448288"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03" name="btfpColumnHeaderBoxLine984923">
            <a:extLst>
              <a:ext uri="{FF2B5EF4-FFF2-40B4-BE49-F238E27FC236}">
                <a16:creationId xmlns:a16="http://schemas.microsoft.com/office/drawing/2014/main" id="{AA8AA7C9-6091-F5E1-4B9B-8BB34AC89635}"/>
              </a:ext>
            </a:extLst>
          </p:cNvPr>
          <p:cNvCxnSpPr>
            <a:cxnSpLocks/>
          </p:cNvCxnSpPr>
          <p:nvPr/>
        </p:nvCxnSpPr>
        <p:spPr bwMode="gray">
          <a:xfrm>
            <a:off x="295961" y="5577018"/>
            <a:ext cx="11448288"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04" name="btfpColumnHeaderBoxLine984923">
            <a:extLst>
              <a:ext uri="{FF2B5EF4-FFF2-40B4-BE49-F238E27FC236}">
                <a16:creationId xmlns:a16="http://schemas.microsoft.com/office/drawing/2014/main" id="{2851B76E-57A8-F25A-7E4F-6EB8BB9596A3}"/>
              </a:ext>
            </a:extLst>
          </p:cNvPr>
          <p:cNvCxnSpPr>
            <a:cxnSpLocks/>
          </p:cNvCxnSpPr>
          <p:nvPr/>
        </p:nvCxnSpPr>
        <p:spPr bwMode="gray">
          <a:xfrm>
            <a:off x="286219" y="5923996"/>
            <a:ext cx="11448288"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62" name="TextBox 161">
            <a:extLst>
              <a:ext uri="{FF2B5EF4-FFF2-40B4-BE49-F238E27FC236}">
                <a16:creationId xmlns:a16="http://schemas.microsoft.com/office/drawing/2014/main" id="{A8475E80-780F-177B-13A5-EB03713A77E9}"/>
              </a:ext>
            </a:extLst>
          </p:cNvPr>
          <p:cNvSpPr txBox="1"/>
          <p:nvPr/>
        </p:nvSpPr>
        <p:spPr>
          <a:xfrm>
            <a:off x="1937563" y="1812580"/>
            <a:ext cx="1920240" cy="577081"/>
          </a:xfrm>
          <a:prstGeom prst="rect">
            <a:avLst/>
          </a:prstGeom>
          <a:noFill/>
        </p:spPr>
        <p:txBody>
          <a:bodyPr wrap="square" rtlCol="0">
            <a:spAutoFit/>
          </a:bodyPr>
          <a:lstStyle/>
          <a:p>
            <a:r>
              <a:rPr lang="en-US" sz="1050">
                <a:latin typeface="Arial (body)"/>
              </a:rPr>
              <a:t>Water as coolant and moderator; water stays liquid under pressure</a:t>
            </a:r>
          </a:p>
        </p:txBody>
      </p:sp>
      <p:sp>
        <p:nvSpPr>
          <p:cNvPr id="163" name="TextBox 162">
            <a:extLst>
              <a:ext uri="{FF2B5EF4-FFF2-40B4-BE49-F238E27FC236}">
                <a16:creationId xmlns:a16="http://schemas.microsoft.com/office/drawing/2014/main" id="{4496E56D-218D-512D-91A7-6B6C1F6343DE}"/>
              </a:ext>
            </a:extLst>
          </p:cNvPr>
          <p:cNvSpPr txBox="1"/>
          <p:nvPr/>
        </p:nvSpPr>
        <p:spPr>
          <a:xfrm>
            <a:off x="1937563" y="3200515"/>
            <a:ext cx="1920240"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u="none" strike="noStrike" kern="1200" cap="none" spc="0" normalizeH="0" baseline="0" noProof="0">
                <a:ln>
                  <a:noFill/>
                </a:ln>
                <a:solidFill>
                  <a:prstClr val="black"/>
                </a:solidFill>
                <a:effectLst/>
                <a:uLnTx/>
                <a:uFillTx/>
                <a:latin typeface="Arial (body)"/>
              </a:rPr>
              <a:t>950</a:t>
            </a:r>
          </a:p>
        </p:txBody>
      </p:sp>
      <p:sp>
        <p:nvSpPr>
          <p:cNvPr id="164" name="TextBox 163">
            <a:extLst>
              <a:ext uri="{FF2B5EF4-FFF2-40B4-BE49-F238E27FC236}">
                <a16:creationId xmlns:a16="http://schemas.microsoft.com/office/drawing/2014/main" id="{7C591CFD-2F83-1305-0929-723D09636790}"/>
              </a:ext>
            </a:extLst>
          </p:cNvPr>
          <p:cNvSpPr txBox="1"/>
          <p:nvPr/>
        </p:nvSpPr>
        <p:spPr>
          <a:xfrm>
            <a:off x="1913036" y="1552160"/>
            <a:ext cx="1965960" cy="261610"/>
          </a:xfrm>
          <a:prstGeom prst="rect">
            <a:avLst/>
          </a:prstGeom>
          <a:noFill/>
        </p:spPr>
        <p:txBody>
          <a:bodyPr wrap="square" rtlCol="0">
            <a:spAutoFit/>
          </a:bodyPr>
          <a:lstStyle/>
          <a:p>
            <a:r>
              <a:rPr lang="en-US" sz="1100" b="1">
                <a:latin typeface="Arial (body)"/>
              </a:rPr>
              <a:t>Pressurized water  </a:t>
            </a:r>
            <a:endParaRPr lang="en-US" sz="1100">
              <a:latin typeface="Arial (body)"/>
            </a:endParaRPr>
          </a:p>
        </p:txBody>
      </p:sp>
      <p:sp>
        <p:nvSpPr>
          <p:cNvPr id="165" name="TextBox 164">
            <a:extLst>
              <a:ext uri="{FF2B5EF4-FFF2-40B4-BE49-F238E27FC236}">
                <a16:creationId xmlns:a16="http://schemas.microsoft.com/office/drawing/2014/main" id="{DE42999D-5E21-6654-7111-846CAEF5115C}"/>
              </a:ext>
            </a:extLst>
          </p:cNvPr>
          <p:cNvSpPr txBox="1"/>
          <p:nvPr/>
        </p:nvSpPr>
        <p:spPr>
          <a:xfrm>
            <a:off x="1937563" y="3959123"/>
            <a:ext cx="1920240" cy="738664"/>
          </a:xfrm>
          <a:prstGeom prst="rect">
            <a:avLst/>
          </a:prstGeom>
          <a:noFill/>
        </p:spPr>
        <p:txBody>
          <a:bodyPr wrap="square" rtlCol="0">
            <a:spAutoFit/>
          </a:bodyPr>
          <a:lstStyle/>
          <a:p>
            <a:r>
              <a:rPr lang="en-US" sz="1050">
                <a:latin typeface="Arial (body)"/>
              </a:rPr>
              <a:t>Most common reactor type globally; proven safety systems; high capacity for grid-scale power</a:t>
            </a:r>
          </a:p>
        </p:txBody>
      </p:sp>
      <p:sp>
        <p:nvSpPr>
          <p:cNvPr id="166" name="TextBox 165">
            <a:extLst>
              <a:ext uri="{FF2B5EF4-FFF2-40B4-BE49-F238E27FC236}">
                <a16:creationId xmlns:a16="http://schemas.microsoft.com/office/drawing/2014/main" id="{C716B02D-D51E-3543-E979-72A9A870D98E}"/>
              </a:ext>
            </a:extLst>
          </p:cNvPr>
          <p:cNvSpPr txBox="1"/>
          <p:nvPr/>
        </p:nvSpPr>
        <p:spPr>
          <a:xfrm>
            <a:off x="1937563" y="4905615"/>
            <a:ext cx="1920240" cy="577081"/>
          </a:xfrm>
          <a:prstGeom prst="rect">
            <a:avLst/>
          </a:prstGeom>
          <a:noFill/>
          <a:ln>
            <a:noFill/>
          </a:ln>
        </p:spPr>
        <p:txBody>
          <a:bodyPr wrap="square" rtlCol="0">
            <a:spAutoFit/>
          </a:bodyPr>
          <a:lstStyle/>
          <a:p>
            <a:r>
              <a:rPr lang="en-US" sz="1050">
                <a:latin typeface="Arial (body)"/>
              </a:rPr>
              <a:t>High-pressure operation increases system complexity; large infrastructure footprint</a:t>
            </a:r>
          </a:p>
        </p:txBody>
      </p:sp>
      <p:sp>
        <p:nvSpPr>
          <p:cNvPr id="167" name="Oval 166">
            <a:extLst>
              <a:ext uri="{FF2B5EF4-FFF2-40B4-BE49-F238E27FC236}">
                <a16:creationId xmlns:a16="http://schemas.microsoft.com/office/drawing/2014/main" id="{1F3CEB11-A4E6-8B59-E7FB-410207D9A042}"/>
              </a:ext>
            </a:extLst>
          </p:cNvPr>
          <p:cNvSpPr/>
          <p:nvPr/>
        </p:nvSpPr>
        <p:spPr bwMode="gray">
          <a:xfrm>
            <a:off x="2774391" y="5617784"/>
            <a:ext cx="246585" cy="245551"/>
          </a:xfrm>
          <a:prstGeom prst="ellipse">
            <a:avLst/>
          </a:prstGeom>
          <a:solidFill>
            <a:srgbClr val="00933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u="none" strike="noStrike" kern="1200" cap="none" spc="0" normalizeH="0" baseline="0" noProof="0">
                <a:ln>
                  <a:noFill/>
                </a:ln>
                <a:solidFill>
                  <a:prstClr val="white"/>
                </a:solidFill>
                <a:effectLst/>
                <a:uLnTx/>
                <a:uFillTx/>
                <a:latin typeface="Arial (body)"/>
              </a:rPr>
              <a:t>H</a:t>
            </a:r>
          </a:p>
        </p:txBody>
      </p:sp>
      <p:sp>
        <p:nvSpPr>
          <p:cNvPr id="168" name="TextBox 167">
            <a:extLst>
              <a:ext uri="{FF2B5EF4-FFF2-40B4-BE49-F238E27FC236}">
                <a16:creationId xmlns:a16="http://schemas.microsoft.com/office/drawing/2014/main" id="{11D7F2F0-D9A9-2F92-FE1D-6EA4550CD00E}"/>
              </a:ext>
            </a:extLst>
          </p:cNvPr>
          <p:cNvSpPr txBox="1"/>
          <p:nvPr/>
        </p:nvSpPr>
        <p:spPr>
          <a:xfrm>
            <a:off x="1937563" y="3689414"/>
            <a:ext cx="1920240" cy="253916"/>
          </a:xfrm>
          <a:prstGeom prst="rect">
            <a:avLst/>
          </a:prstGeom>
          <a:noFill/>
        </p:spPr>
        <p:txBody>
          <a:bodyPr wrap="square" rtlCol="0">
            <a:spAutoFit/>
          </a:bodyPr>
          <a:lstStyle/>
          <a:p>
            <a:pPr lvl="0">
              <a:defRPr/>
            </a:pPr>
            <a:r>
              <a:rPr kumimoji="0" lang="en-US" sz="1050" b="0" u="none" strike="noStrike" kern="1200" cap="none" spc="0" normalizeH="0" baseline="0" noProof="0">
                <a:ln>
                  <a:noFill/>
                </a:ln>
                <a:solidFill>
                  <a:prstClr val="black"/>
                </a:solidFill>
                <a:effectLst/>
                <a:uLnTx/>
                <a:uFillTx/>
                <a:latin typeface="Arial (body)"/>
              </a:rPr>
              <a:t>$50–</a:t>
            </a:r>
            <a:r>
              <a:rPr lang="en-US" sz="1050">
                <a:solidFill>
                  <a:prstClr val="black"/>
                </a:solidFill>
                <a:latin typeface="Arial (body)"/>
              </a:rPr>
              <a:t>$</a:t>
            </a:r>
            <a:r>
              <a:rPr kumimoji="0" lang="en-US" sz="1050" b="0" u="none" strike="noStrike" kern="1200" cap="none" spc="0" normalizeH="0" baseline="0" noProof="0">
                <a:ln>
                  <a:noFill/>
                </a:ln>
                <a:solidFill>
                  <a:prstClr val="black"/>
                </a:solidFill>
                <a:effectLst/>
                <a:uLnTx/>
                <a:uFillTx/>
                <a:latin typeface="Arial (body)"/>
              </a:rPr>
              <a:t>100 per MWh</a:t>
            </a:r>
          </a:p>
        </p:txBody>
      </p:sp>
      <p:sp>
        <p:nvSpPr>
          <p:cNvPr id="169" name="Oval 168">
            <a:extLst>
              <a:ext uri="{FF2B5EF4-FFF2-40B4-BE49-F238E27FC236}">
                <a16:creationId xmlns:a16="http://schemas.microsoft.com/office/drawing/2014/main" id="{C7FB69C3-C4A7-8D08-E4BA-ED67C6743EA6}"/>
              </a:ext>
            </a:extLst>
          </p:cNvPr>
          <p:cNvSpPr/>
          <p:nvPr/>
        </p:nvSpPr>
        <p:spPr bwMode="gray">
          <a:xfrm>
            <a:off x="2774391" y="5998895"/>
            <a:ext cx="246585" cy="245551"/>
          </a:xfrm>
          <a:prstGeom prst="ellipse">
            <a:avLst/>
          </a:prstGeom>
          <a:solidFill>
            <a:srgbClr val="00933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u="none" strike="noStrike" kern="1200" cap="none" spc="0" normalizeH="0" baseline="0" noProof="0">
                <a:ln>
                  <a:noFill/>
                </a:ln>
                <a:solidFill>
                  <a:prstClr val="white"/>
                </a:solidFill>
                <a:effectLst/>
                <a:uLnTx/>
                <a:uFillTx/>
                <a:latin typeface="Arial (body)"/>
              </a:rPr>
              <a:t>H</a:t>
            </a:r>
          </a:p>
        </p:txBody>
      </p:sp>
      <p:cxnSp>
        <p:nvCxnSpPr>
          <p:cNvPr id="174" name="btfpColumnHeaderBoxLine984923">
            <a:extLst>
              <a:ext uri="{FF2B5EF4-FFF2-40B4-BE49-F238E27FC236}">
                <a16:creationId xmlns:a16="http://schemas.microsoft.com/office/drawing/2014/main" id="{36CDEE52-60E2-ED90-9E6F-EC31E5C2D28D}"/>
              </a:ext>
            </a:extLst>
          </p:cNvPr>
          <p:cNvCxnSpPr>
            <a:cxnSpLocks/>
          </p:cNvCxnSpPr>
          <p:nvPr/>
        </p:nvCxnSpPr>
        <p:spPr bwMode="gray">
          <a:xfrm>
            <a:off x="318911" y="3168252"/>
            <a:ext cx="11448288"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4" name="Oval 3">
            <a:extLst>
              <a:ext uri="{FF2B5EF4-FFF2-40B4-BE49-F238E27FC236}">
                <a16:creationId xmlns:a16="http://schemas.microsoft.com/office/drawing/2014/main" id="{AD230D91-6E2D-2478-220A-B4525579839D}"/>
              </a:ext>
            </a:extLst>
          </p:cNvPr>
          <p:cNvSpPr/>
          <p:nvPr/>
        </p:nvSpPr>
        <p:spPr bwMode="gray">
          <a:xfrm>
            <a:off x="8704337" y="5978296"/>
            <a:ext cx="246585" cy="245551"/>
          </a:xfrm>
          <a:prstGeom prst="ellipse">
            <a:avLst/>
          </a:prstGeom>
          <a:solidFill>
            <a:srgbClr val="FCCC0A"/>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u="none" strike="noStrike" kern="1200" cap="none" spc="0" normalizeH="0" baseline="0" noProof="0">
                <a:ln>
                  <a:noFill/>
                </a:ln>
                <a:solidFill>
                  <a:prstClr val="black"/>
                </a:solidFill>
                <a:effectLst/>
                <a:uLnTx/>
                <a:uFillTx/>
                <a:latin typeface="Arial (body)"/>
              </a:rPr>
              <a:t>M</a:t>
            </a:r>
          </a:p>
        </p:txBody>
      </p:sp>
    </p:spTree>
    <p:extLst>
      <p:ext uri="{BB962C8B-B14F-4D97-AF65-F5344CB8AC3E}">
        <p14:creationId xmlns:p14="http://schemas.microsoft.com/office/powerpoint/2010/main" val="268267910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4D4ADD8-4320-B839-46F5-1DE6BB8A0CB6}"/>
            </a:ext>
          </a:extLst>
        </p:cNvPr>
        <p:cNvGrpSpPr/>
        <p:nvPr/>
      </p:nvGrpSpPr>
      <p:grpSpPr>
        <a:xfrm>
          <a:off x="0" y="0"/>
          <a:ext cx="0" cy="0"/>
          <a:chOff x="0" y="0"/>
          <a:chExt cx="0" cy="0"/>
        </a:xfrm>
      </p:grpSpPr>
      <p:graphicFrame>
        <p:nvGraphicFramePr>
          <p:cNvPr id="12" name="think-cell data - do not delete" hidden="1">
            <a:extLst>
              <a:ext uri="{FF2B5EF4-FFF2-40B4-BE49-F238E27FC236}">
                <a16:creationId xmlns:a16="http://schemas.microsoft.com/office/drawing/2014/main" id="{DD96274C-BC76-624C-60F4-836B7DFB0B92}"/>
              </a:ext>
            </a:extLst>
          </p:cNvPr>
          <p:cNvGraphicFramePr>
            <a:graphicFrameLocks/>
          </p:cNvGraphicFramePr>
          <p:nvPr>
            <p:custDataLst>
              <p:tags r:id="rId1"/>
            </p:custDataLst>
            <p:extLst>
              <p:ext uri="{D42A27DB-BD31-4B8C-83A1-F6EECF244321}">
                <p14:modId xmlns:p14="http://schemas.microsoft.com/office/powerpoint/2010/main" val="4218066929"/>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5" imgW="7772400" imgH="10058400" progId="TCLayout.ActiveDocument.1">
                  <p:embed/>
                </p:oleObj>
              </mc:Choice>
              <mc:Fallback>
                <p:oleObj name="think-cell Slide" r:id="rId5" imgW="7772400" imgH="10058400" progId="TCLayout.ActiveDocument.1">
                  <p:embed/>
                  <p:pic>
                    <p:nvPicPr>
                      <p:cNvPr id="12" name="think-cell data - do not delete" hidden="1">
                        <a:extLst>
                          <a:ext uri="{FF2B5EF4-FFF2-40B4-BE49-F238E27FC236}">
                            <a16:creationId xmlns:a16="http://schemas.microsoft.com/office/drawing/2014/main" id="{DD96274C-BC76-624C-60F4-836B7DFB0B92}"/>
                          </a:ext>
                        </a:extLst>
                      </p:cNvPr>
                      <p:cNvPicPr/>
                      <p:nvPr/>
                    </p:nvPicPr>
                    <p:blipFill>
                      <a:blip/>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B5D79653-5A6C-E5C7-10F6-20FCA4EA58F0}"/>
              </a:ext>
            </a:extLst>
          </p:cNvPr>
          <p:cNvSpPr>
            <a:spLocks noGrp="1"/>
          </p:cNvSpPr>
          <p:nvPr>
            <p:ph type="title"/>
          </p:nvPr>
        </p:nvSpPr>
        <p:spPr/>
        <p:txBody>
          <a:bodyPr vert="horz">
            <a:noAutofit/>
          </a:bodyPr>
          <a:lstStyle/>
          <a:p>
            <a:r>
              <a:rPr lang="en-US" b="1">
                <a:latin typeface="Arial (body)"/>
                <a:cs typeface="Arial"/>
              </a:rPr>
              <a:t>HTGRs, LMRs, and MSRs have higher efficiency, produce less nuclear waste, and have versatile industrial applications</a:t>
            </a:r>
          </a:p>
        </p:txBody>
      </p:sp>
      <p:sp>
        <p:nvSpPr>
          <p:cNvPr id="46" name="btfpNotesBox368131">
            <a:hlinkClick r:id="rId6"/>
            <a:extLst>
              <a:ext uri="{FF2B5EF4-FFF2-40B4-BE49-F238E27FC236}">
                <a16:creationId xmlns:a16="http://schemas.microsoft.com/office/drawing/2014/main" id="{E964326D-55F0-D2AD-310F-DACAADF8E8C9}"/>
              </a:ext>
            </a:extLst>
          </p:cNvPr>
          <p:cNvSpPr txBox="1"/>
          <p:nvPr>
            <p:custDataLst>
              <p:tags r:id="rId2"/>
            </p:custDataLst>
          </p:nvPr>
        </p:nvSpPr>
        <p:spPr bwMode="gray">
          <a:xfrm>
            <a:off x="329185" y="6206602"/>
            <a:ext cx="9035796" cy="615553"/>
          </a:xfrm>
          <a:prstGeom prst="rect">
            <a:avLst/>
          </a:prstGeom>
          <a:noFill/>
        </p:spPr>
        <p:txBody>
          <a:bodyPr vert="horz" wrap="square" lIns="0" tIns="0" rIns="0" bIns="0" rtlCol="0" anchor="b">
            <a:spAutoFit/>
          </a:bodyPr>
          <a:lstStyle/>
          <a:p>
            <a:pPr defTabSz="711200">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Quadrennial Technology Review, </a:t>
            </a:r>
            <a:r>
              <a:rPr kumimoji="0" lang="en-US" sz="800" b="0" i="0" u="sng" strike="noStrike" kern="1200" cap="none" spc="0" normalizeH="0" baseline="0" noProof="0" dirty="0">
                <a:ln>
                  <a:noFill/>
                </a:ln>
                <a:solidFill>
                  <a:srgbClr val="1155CC"/>
                </a:solidFill>
                <a:effectLst/>
                <a:uLnTx/>
                <a:uFillTx/>
                <a:latin typeface="Arial" panose="020B0604020202020204" pitchFamily="34" charset="0"/>
                <a:ea typeface="+mn-ea"/>
                <a:cs typeface="+mn-cs"/>
                <a:hlinkClick r:id="rId7"/>
              </a:rPr>
              <a:t>Advancing Clean Electric Power Technologies</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(2015); IAEA, </a:t>
            </a:r>
            <a:r>
              <a:rPr kumimoji="0" lang="en-US" sz="800" b="0" i="0" u="sng" strike="noStrike" kern="1200" cap="none" spc="0" normalizeH="0" baseline="0" noProof="0" dirty="0">
                <a:ln>
                  <a:noFill/>
                </a:ln>
                <a:solidFill>
                  <a:srgbClr val="1155CC"/>
                </a:solidFill>
                <a:effectLst/>
                <a:uLnTx/>
                <a:uFillTx/>
                <a:latin typeface="Arial" panose="020B0604020202020204" pitchFamily="34" charset="0"/>
                <a:ea typeface="+mn-ea"/>
                <a:cs typeface="+mn-cs"/>
                <a:hlinkClick r:id="rId8"/>
              </a:rPr>
              <a:t>High Temperature Gas Cooled Reactor Fuels and Materials</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(2010); Idaho National Laboratory, </a:t>
            </a:r>
            <a:r>
              <a:rPr kumimoji="0" lang="en-US" sz="800" b="0" i="0" u="sng" strike="noStrike" kern="1200" cap="none" spc="0" normalizeH="0" baseline="0" noProof="0" dirty="0">
                <a:ln>
                  <a:noFill/>
                </a:ln>
                <a:solidFill>
                  <a:srgbClr val="1155CC"/>
                </a:solidFill>
                <a:effectLst/>
                <a:uLnTx/>
                <a:uFillTx/>
                <a:latin typeface="Arial" panose="020B0604020202020204" pitchFamily="34" charset="0"/>
                <a:ea typeface="+mn-ea"/>
                <a:cs typeface="+mn-cs"/>
                <a:hlinkClick r:id="rId9"/>
              </a:rPr>
              <a:t>Baseline Concept Description of a Small Modular High Temperature Reactor</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(2014)</a:t>
            </a:r>
            <a:r>
              <a:rPr lang="en-US" sz="800" dirty="0">
                <a:solidFill>
                  <a:srgbClr val="000000"/>
                </a:solidFill>
                <a:latin typeface="Arial"/>
              </a:rPr>
              <a:t>; </a:t>
            </a:r>
            <a:r>
              <a:rPr kumimoji="0" lang="en-US" sz="800" u="none" strike="noStrike" kern="1200" cap="none" spc="0" normalizeH="0" baseline="0" noProof="0" dirty="0">
                <a:ln>
                  <a:noFill/>
                </a:ln>
                <a:solidFill>
                  <a:srgbClr val="000000"/>
                </a:solidFill>
                <a:effectLst/>
                <a:uLnTx/>
                <a:uFillTx/>
                <a:latin typeface="Arial" panose="020B0604020202020204" pitchFamily="34" charset="0"/>
                <a:ea typeface="+mn-ea"/>
                <a:cs typeface="+mn-cs"/>
              </a:rPr>
              <a:t>Terrestrial Energy,</a:t>
            </a:r>
            <a:r>
              <a:rPr kumimoji="0" lang="en-US" sz="800" b="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a:t>
            </a:r>
            <a:r>
              <a:rPr kumimoji="0" lang="en-US" sz="800" b="0" u="sng" strike="noStrike" kern="1200" cap="none" spc="0" normalizeH="0" baseline="0" noProof="0" dirty="0">
                <a:ln>
                  <a:noFill/>
                </a:ln>
                <a:solidFill>
                  <a:srgbClr val="1155CC"/>
                </a:solidFill>
                <a:effectLst/>
                <a:uLnTx/>
                <a:uFillTx/>
                <a:latin typeface="Arial" panose="020B0604020202020204" pitchFamily="34" charset="0"/>
                <a:ea typeface="+mn-ea"/>
                <a:cs typeface="+mn-cs"/>
                <a:hlinkClick r:id="rId10"/>
              </a:rPr>
              <a:t>Molten salt reactor technology</a:t>
            </a:r>
            <a:r>
              <a:rPr kumimoji="0" lang="en-US" sz="800" b="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(2024)</a:t>
            </a:r>
            <a:r>
              <a:rPr lang="en-US" sz="800" dirty="0">
                <a:solidFill>
                  <a:srgbClr val="000000"/>
                </a:solidFill>
                <a:latin typeface="Arial"/>
              </a:rPr>
              <a:t>;</a:t>
            </a:r>
            <a:r>
              <a:rPr kumimoji="0" lang="en-US" sz="800" b="0" u="none" strike="noStrike" kern="1200" cap="none" spc="0" normalizeH="0" baseline="0" noProof="0" dirty="0">
                <a:ln>
                  <a:noFill/>
                </a:ln>
                <a:solidFill>
                  <a:srgbClr val="000000"/>
                </a:solidFill>
                <a:effectLst/>
                <a:uLnTx/>
                <a:uFillTx/>
                <a:latin typeface="Arial"/>
                <a:ea typeface="+mn-ea"/>
                <a:cs typeface="+mn-cs"/>
              </a:rPr>
              <a:t> </a:t>
            </a:r>
            <a:r>
              <a:rPr kumimoji="0" lang="en-US" sz="80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IAEA</a:t>
            </a:r>
            <a:r>
              <a:rPr lang="en-US" sz="800" b="1" dirty="0">
                <a:solidFill>
                  <a:srgbClr val="000000"/>
                </a:solidFill>
                <a:latin typeface="Arial" panose="020B0604020202020204" pitchFamily="34" charset="0"/>
              </a:rPr>
              <a:t>,</a:t>
            </a:r>
            <a:r>
              <a:rPr kumimoji="0" lang="en-US" sz="800" b="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a:t>
            </a:r>
            <a:r>
              <a:rPr kumimoji="0" lang="en-US" sz="800" b="0" u="sng" strike="noStrike" kern="1200" cap="none" spc="0" normalizeH="0" baseline="0" noProof="0" dirty="0">
                <a:ln>
                  <a:noFill/>
                </a:ln>
                <a:solidFill>
                  <a:srgbClr val="1155CC"/>
                </a:solidFill>
                <a:effectLst/>
                <a:uLnTx/>
                <a:uFillTx/>
                <a:latin typeface="Arial" panose="020B0604020202020204" pitchFamily="34" charset="0"/>
                <a:ea typeface="+mn-ea"/>
                <a:cs typeface="+mn-cs"/>
                <a:hlinkClick r:id="rId11"/>
              </a:rPr>
              <a:t>Molten salt reactors</a:t>
            </a:r>
            <a:r>
              <a:rPr kumimoji="0" lang="en-US" sz="800" b="0" u="sng" strike="noStrike" kern="1200" cap="none" spc="0" normalizeH="0" baseline="0" noProof="0" dirty="0">
                <a:ln>
                  <a:noFill/>
                </a:ln>
                <a:solidFill>
                  <a:srgbClr val="1155CC"/>
                </a:solidFill>
                <a:effectLst/>
                <a:uLnTx/>
                <a:uFillTx/>
                <a:latin typeface="Arial" panose="020B0604020202020204" pitchFamily="34" charset="0"/>
                <a:ea typeface="+mn-ea"/>
                <a:cs typeface="+mn-cs"/>
              </a:rPr>
              <a:t> </a:t>
            </a:r>
            <a:r>
              <a:rPr kumimoji="0" lang="en-US" sz="800" b="0" u="none" strike="noStrike" kern="1200" cap="none" spc="0" normalizeH="0" baseline="0" noProof="0" dirty="0">
                <a:ln>
                  <a:noFill/>
                </a:ln>
                <a:solidFill>
                  <a:srgbClr val="000000"/>
                </a:solidFill>
                <a:effectLst/>
                <a:uLnTx/>
                <a:uFillTx/>
                <a:latin typeface="Arial" panose="020B0604020202020204" pitchFamily="34" charset="0"/>
                <a:ea typeface="+mn-ea"/>
                <a:cs typeface="+mn-cs"/>
              </a:rPr>
              <a:t>(2024)</a:t>
            </a:r>
            <a:r>
              <a:rPr lang="en-US" sz="800" dirty="0">
                <a:solidFill>
                  <a:srgbClr val="000000"/>
                </a:solidFill>
                <a:latin typeface="Arial"/>
              </a:rPr>
              <a:t>;</a:t>
            </a:r>
            <a:r>
              <a:rPr kumimoji="0" lang="en-US" sz="800" b="0" u="none" strike="noStrike" kern="1200" cap="none" spc="0" normalizeH="0" baseline="0" noProof="0" dirty="0">
                <a:ln>
                  <a:noFill/>
                </a:ln>
                <a:solidFill>
                  <a:srgbClr val="000000"/>
                </a:solidFill>
                <a:effectLst/>
                <a:uLnTx/>
                <a:uFillTx/>
                <a:latin typeface="Arial"/>
                <a:ea typeface="+mn-ea"/>
                <a:cs typeface="+mn-cs"/>
              </a:rPr>
              <a:t> </a:t>
            </a:r>
            <a:r>
              <a:rPr kumimoji="0" lang="en-US" sz="80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WNA</a:t>
            </a:r>
            <a:r>
              <a:rPr lang="en-US" sz="800" dirty="0">
                <a:solidFill>
                  <a:srgbClr val="000000"/>
                </a:solidFill>
                <a:latin typeface="Arial" panose="020B0604020202020204" pitchFamily="34" charset="0"/>
              </a:rPr>
              <a:t>,</a:t>
            </a:r>
            <a:r>
              <a:rPr kumimoji="0" lang="en-US" sz="800" b="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a:t>
            </a:r>
            <a:r>
              <a:rPr kumimoji="0" lang="en-US" sz="800" b="0" u="sng" strike="noStrike" kern="1200" cap="none" spc="0" normalizeH="0" baseline="0" noProof="0" dirty="0">
                <a:ln>
                  <a:noFill/>
                </a:ln>
                <a:solidFill>
                  <a:srgbClr val="1155CC"/>
                </a:solidFill>
                <a:effectLst/>
                <a:uLnTx/>
                <a:uFillTx/>
                <a:latin typeface="Arial" panose="020B0604020202020204" pitchFamily="34" charset="0"/>
                <a:ea typeface="+mn-ea"/>
                <a:cs typeface="+mn-cs"/>
                <a:hlinkClick r:id="rId12"/>
              </a:rPr>
              <a:t>Molten salt reactors</a:t>
            </a:r>
            <a:r>
              <a:rPr kumimoji="0" lang="en-US" sz="800" b="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(2024)</a:t>
            </a:r>
            <a:r>
              <a:rPr lang="en-US" sz="800" dirty="0">
                <a:solidFill>
                  <a:srgbClr val="000000"/>
                </a:solidFill>
                <a:latin typeface="Arial"/>
              </a:rPr>
              <a:t>; </a:t>
            </a:r>
            <a:r>
              <a:rPr kumimoji="0" lang="en-US" sz="800" u="none" strike="noStrike" kern="1200" cap="none" spc="0" normalizeH="0" baseline="0" noProof="0" dirty="0">
                <a:ln>
                  <a:noFill/>
                </a:ln>
                <a:solidFill>
                  <a:srgbClr val="000000"/>
                </a:solidFill>
                <a:effectLst/>
                <a:uLnTx/>
                <a:uFillTx/>
                <a:latin typeface="Arial" panose="020B0604020202020204" pitchFamily="34" charset="0"/>
                <a:ea typeface="+mn-ea"/>
                <a:cs typeface="+mn-cs"/>
              </a:rPr>
              <a:t>Generation IV International Forum</a:t>
            </a:r>
            <a:r>
              <a:rPr lang="en-US" sz="800" dirty="0">
                <a:solidFill>
                  <a:srgbClr val="000000"/>
                </a:solidFill>
                <a:latin typeface="Arial" panose="020B0604020202020204" pitchFamily="34" charset="0"/>
              </a:rPr>
              <a:t>,</a:t>
            </a:r>
            <a:r>
              <a:rPr kumimoji="0" lang="en-US" sz="800" b="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a:t>
            </a:r>
            <a:r>
              <a:rPr kumimoji="0" lang="en-US" sz="800" b="0" u="sng" strike="noStrike" kern="1200" cap="none" spc="0" normalizeH="0" baseline="0" noProof="0" dirty="0">
                <a:ln>
                  <a:noFill/>
                </a:ln>
                <a:solidFill>
                  <a:srgbClr val="1155CC"/>
                </a:solidFill>
                <a:effectLst/>
                <a:uLnTx/>
                <a:uFillTx/>
                <a:latin typeface="Arial" panose="020B0604020202020204" pitchFamily="34" charset="0"/>
                <a:ea typeface="+mn-ea"/>
                <a:cs typeface="+mn-cs"/>
                <a:hlinkClick r:id="rId13"/>
              </a:rPr>
              <a:t>Molten salt reactors (MSR) – Criteria and technologies</a:t>
            </a:r>
            <a:r>
              <a:rPr kumimoji="0" lang="en-US" sz="800" b="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(2024)</a:t>
            </a:r>
            <a:r>
              <a:rPr lang="en-US" sz="800" dirty="0">
                <a:solidFill>
                  <a:srgbClr val="000000"/>
                </a:solidFill>
                <a:latin typeface="Arial"/>
              </a:rPr>
              <a:t>;</a:t>
            </a:r>
            <a:r>
              <a:rPr kumimoji="0" lang="en-US" sz="800" b="0" u="none" strike="noStrike" kern="1200" cap="none" spc="0" normalizeH="0" baseline="0" noProof="0" dirty="0">
                <a:ln>
                  <a:noFill/>
                </a:ln>
                <a:solidFill>
                  <a:srgbClr val="000000"/>
                </a:solidFill>
                <a:effectLst/>
                <a:uLnTx/>
                <a:uFillTx/>
                <a:latin typeface="Arial"/>
                <a:ea typeface="+mn-ea"/>
                <a:cs typeface="+mn-cs"/>
              </a:rPr>
              <a:t> </a:t>
            </a:r>
            <a:r>
              <a:rPr kumimoji="0" lang="en-US" sz="800" u="none" strike="noStrike" kern="1200" cap="none" spc="0" normalizeH="0" baseline="0" noProof="0" dirty="0">
                <a:ln>
                  <a:noFill/>
                </a:ln>
                <a:solidFill>
                  <a:srgbClr val="000000"/>
                </a:solidFill>
                <a:effectLst/>
                <a:uLnTx/>
                <a:uFillTx/>
                <a:latin typeface="Arial" panose="020B0604020202020204" pitchFamily="34" charset="0"/>
                <a:ea typeface="+mn-ea"/>
                <a:cs typeface="+mn-cs"/>
              </a:rPr>
              <a:t>Pacific Northwest National Laboratory, </a:t>
            </a:r>
            <a:r>
              <a:rPr kumimoji="0" lang="en-US" sz="800" b="0" u="sng" strike="noStrike" kern="1200" cap="none" spc="0" normalizeH="0" baseline="0" noProof="0" dirty="0">
                <a:ln>
                  <a:noFill/>
                </a:ln>
                <a:solidFill>
                  <a:srgbClr val="1155CC"/>
                </a:solidFill>
                <a:effectLst/>
                <a:uLnTx/>
                <a:uFillTx/>
                <a:latin typeface="Arial" panose="020B0604020202020204" pitchFamily="34" charset="0"/>
                <a:ea typeface="+mn-ea"/>
                <a:cs typeface="+mn-cs"/>
                <a:hlinkClick r:id="rId14"/>
              </a:rPr>
              <a:t>Technical report on molten salt reactors</a:t>
            </a:r>
            <a:r>
              <a:rPr kumimoji="0" lang="en-US" sz="800" b="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(2020)</a:t>
            </a:r>
            <a:r>
              <a:rPr lang="en-US" sz="800" dirty="0">
                <a:solidFill>
                  <a:srgbClr val="000000"/>
                </a:solidFill>
                <a:latin typeface="Arial"/>
              </a:rPr>
              <a:t>;</a:t>
            </a:r>
            <a:r>
              <a:rPr kumimoji="0" lang="en-US" sz="800" b="0" u="none" strike="noStrike" kern="1200" cap="none" spc="0" normalizeH="0" baseline="0" noProof="0" dirty="0">
                <a:ln>
                  <a:noFill/>
                </a:ln>
                <a:solidFill>
                  <a:srgbClr val="000000"/>
                </a:solidFill>
                <a:effectLst/>
                <a:uLnTx/>
                <a:uFillTx/>
                <a:latin typeface="Arial"/>
                <a:ea typeface="+mn-ea"/>
                <a:cs typeface="+mn-cs"/>
              </a:rPr>
              <a:t> </a:t>
            </a:r>
            <a:r>
              <a:rPr kumimoji="0" lang="en-US" sz="80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Moltex</a:t>
            </a:r>
            <a:r>
              <a:rPr kumimoji="0" lang="en-US" sz="80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Energy</a:t>
            </a:r>
            <a:r>
              <a:rPr lang="en-US" sz="800" dirty="0">
                <a:solidFill>
                  <a:srgbClr val="000000"/>
                </a:solidFill>
                <a:latin typeface="Arial" panose="020B0604020202020204" pitchFamily="34" charset="0"/>
              </a:rPr>
              <a:t>,</a:t>
            </a:r>
            <a:r>
              <a:rPr kumimoji="0" lang="en-US" sz="80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a:t>
            </a:r>
            <a:r>
              <a:rPr kumimoji="0" lang="en-US" sz="800" b="0" u="sng" strike="noStrike" kern="1200" cap="none" spc="0" normalizeH="0" baseline="0" noProof="0" dirty="0" err="1">
                <a:ln>
                  <a:noFill/>
                </a:ln>
                <a:solidFill>
                  <a:srgbClr val="1155CC"/>
                </a:solidFill>
                <a:effectLst/>
                <a:uLnTx/>
                <a:uFillTx/>
                <a:latin typeface="Arial" panose="020B0604020202020204" pitchFamily="34" charset="0"/>
                <a:ea typeface="+mn-ea"/>
                <a:cs typeface="+mn-cs"/>
                <a:hlinkClick r:id="rId15"/>
              </a:rPr>
              <a:t>Moltex</a:t>
            </a:r>
            <a:r>
              <a:rPr kumimoji="0" lang="en-US" sz="800" b="0" u="sng" strike="noStrike" kern="1200" cap="none" spc="0" normalizeH="0" baseline="0" noProof="0" dirty="0">
                <a:ln>
                  <a:noFill/>
                </a:ln>
                <a:solidFill>
                  <a:srgbClr val="1155CC"/>
                </a:solidFill>
                <a:effectLst/>
                <a:uLnTx/>
                <a:uFillTx/>
                <a:latin typeface="Arial" panose="020B0604020202020204" pitchFamily="34" charset="0"/>
                <a:ea typeface="+mn-ea"/>
                <a:cs typeface="+mn-cs"/>
                <a:hlinkClick r:id="rId15"/>
              </a:rPr>
              <a:t> demonstrates reactor’s unique capability to consume nuclear waste and close the fuel cycle</a:t>
            </a:r>
            <a:r>
              <a:rPr kumimoji="0" lang="en-US" sz="800" b="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(2024)</a:t>
            </a:r>
            <a:r>
              <a:rPr lang="en-US" sz="800" dirty="0">
                <a:solidFill>
                  <a:srgbClr val="000000"/>
                </a:solidFill>
                <a:latin typeface="Arial"/>
              </a:rPr>
              <a:t>; WNA, </a:t>
            </a:r>
            <a:r>
              <a:rPr lang="en-US" sz="800" dirty="0">
                <a:solidFill>
                  <a:srgbClr val="000000"/>
                </a:solidFill>
                <a:latin typeface="Arial"/>
                <a:hlinkClick r:id="rId16"/>
              </a:rPr>
              <a:t>Nuclear Power Reactor Characteristics</a:t>
            </a:r>
            <a:r>
              <a:rPr lang="en-US" sz="800" dirty="0">
                <a:solidFill>
                  <a:srgbClr val="000000"/>
                </a:solidFill>
                <a:latin typeface="Arial"/>
              </a:rPr>
              <a:t> (2016).</a:t>
            </a:r>
            <a:br>
              <a:rPr kumimoji="0" lang="en-US" sz="800" b="0" u="none" strike="noStrike" kern="1200" cap="none" spc="0" normalizeH="0" baseline="0" noProof="0" dirty="0">
                <a:ln>
                  <a:noFill/>
                </a:ln>
                <a:solidFill>
                  <a:srgbClr val="000000"/>
                </a:solidFill>
                <a:effectLst/>
                <a:uLnTx/>
                <a:uFillTx/>
                <a:latin typeface="Arial"/>
                <a:ea typeface="+mn-ea"/>
                <a:cs typeface="+mn-cs"/>
              </a:rPr>
            </a:br>
            <a:r>
              <a:rPr kumimoji="0" lang="en-US" sz="800" b="0" i="0" u="none" strike="noStrike" kern="1200" cap="none" spc="0" normalizeH="0" baseline="0" noProof="0" dirty="0">
                <a:ln>
                  <a:noFill/>
                </a:ln>
                <a:solidFill>
                  <a:srgbClr val="000000"/>
                </a:solidFill>
                <a:effectLst/>
                <a:uLnTx/>
                <a:uFillTx/>
                <a:latin typeface="Arial"/>
                <a:ea typeface="+mn-ea"/>
                <a:cs typeface="+mn-cs"/>
              </a:rPr>
              <a:t>Credit: Hinako Arai, </a:t>
            </a:r>
            <a:r>
              <a:rPr kumimoji="0" lang="en-US" sz="800" b="0" i="0" u="none" strike="noStrike" kern="1200" cap="none" spc="0" normalizeH="0" baseline="0" noProof="0" dirty="0" err="1">
                <a:ln>
                  <a:noFill/>
                </a:ln>
                <a:solidFill>
                  <a:srgbClr val="000000"/>
                </a:solidFill>
                <a:effectLst/>
                <a:uLnTx/>
                <a:uFillTx/>
                <a:latin typeface="Arial"/>
                <a:ea typeface="+mn-ea"/>
                <a:cs typeface="+mn-cs"/>
              </a:rPr>
              <a:t>Vedant</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err="1">
                <a:ln>
                  <a:noFill/>
                </a:ln>
                <a:solidFill>
                  <a:srgbClr val="000000"/>
                </a:solidFill>
                <a:effectLst/>
                <a:uLnTx/>
                <a:uFillTx/>
                <a:latin typeface="Arial"/>
                <a:ea typeface="+mn-ea"/>
                <a:cs typeface="+mn-cs"/>
              </a:rPr>
              <a:t>Bhansali</a:t>
            </a:r>
            <a:r>
              <a:rPr kumimoji="0" lang="en-US" sz="800" b="0" i="0" u="none" strike="noStrike" kern="1200" cap="none" spc="0" normalizeH="0" baseline="0" noProof="0" dirty="0">
                <a:ln>
                  <a:noFill/>
                </a:ln>
                <a:solidFill>
                  <a:srgbClr val="000000"/>
                </a:solidFill>
                <a:effectLst/>
                <a:uLnTx/>
                <a:uFillTx/>
                <a:latin typeface="Arial"/>
                <a:ea typeface="+mn-ea"/>
                <a:cs typeface="+mn-cs"/>
              </a:rPr>
              <a:t>, Quint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7"/>
              </a:rPr>
              <a:t>Gernot Wagner</a:t>
            </a:r>
            <a:r>
              <a:rPr kumimoji="0" lang="en-US" sz="800" b="0" i="0" u="none" strike="noStrike" kern="1200" cap="none" spc="0" normalizeH="0" baseline="0" noProof="0" dirty="0">
                <a:ln>
                  <a:noFill/>
                </a:ln>
                <a:solidFill>
                  <a:srgbClr val="000000"/>
                </a:solidFill>
                <a:effectLst/>
                <a:uLnTx/>
                <a:uFillTx/>
                <a:latin typeface="Arial"/>
                <a:ea typeface="+mn-ea"/>
                <a:cs typeface="+mn-cs"/>
              </a:rPr>
              <a:t>. Share with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8"/>
              </a:rPr>
              <a:t>attribution</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u="none" strike="noStrike" kern="1200" cap="none" spc="0" normalizeH="0" baseline="0" noProof="0" dirty="0">
                <a:ln>
                  <a:noFill/>
                </a:ln>
                <a:solidFill>
                  <a:srgbClr val="000000"/>
                </a:solidFill>
                <a:effectLst/>
                <a:uLnTx/>
                <a:uFillTx/>
                <a:latin typeface="Arial"/>
                <a:ea typeface="+mn-ea"/>
                <a:cs typeface="+mn-cs"/>
              </a:rPr>
              <a:t>et al., </a:t>
            </a:r>
            <a:r>
              <a:rPr kumimoji="0" lang="en-US" sz="800" b="0" i="0" u="none" strike="noStrike" kern="1200" cap="none" spc="0" normalizeH="0" baseline="0" noProof="0" dirty="0">
                <a:ln>
                  <a:noFill/>
                </a:ln>
                <a:solidFill>
                  <a:srgbClr val="000000"/>
                </a:solidFill>
                <a:effectLst/>
                <a:uLnTx/>
                <a:uFillTx/>
                <a:latin typeface="Arial"/>
                <a:ea typeface="+mn-ea"/>
                <a:cs typeface="+mn-cs"/>
              </a:rPr>
              <a:t>"Reenergizing Nuclear" (23 September 2025).</a:t>
            </a:r>
          </a:p>
        </p:txBody>
      </p:sp>
      <p:cxnSp>
        <p:nvCxnSpPr>
          <p:cNvPr id="3" name="btfpColumnHeaderBoxLine223027">
            <a:extLst>
              <a:ext uri="{FF2B5EF4-FFF2-40B4-BE49-F238E27FC236}">
                <a16:creationId xmlns:a16="http://schemas.microsoft.com/office/drawing/2014/main" id="{BA8DEB60-A571-BDBD-6F6D-2F94CEB4BF67}"/>
              </a:ext>
            </a:extLst>
          </p:cNvPr>
          <p:cNvCxnSpPr/>
          <p:nvPr/>
        </p:nvCxnSpPr>
        <p:spPr bwMode="gray">
          <a:xfrm>
            <a:off x="379724" y="1682750"/>
            <a:ext cx="9197379"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D8846F0B-7104-777F-9EEC-9D81AB3B5C7E}"/>
              </a:ext>
            </a:extLst>
          </p:cNvPr>
          <p:cNvSpPr txBox="1"/>
          <p:nvPr/>
        </p:nvSpPr>
        <p:spPr bwMode="gray">
          <a:xfrm>
            <a:off x="401638" y="1420813"/>
            <a:ext cx="9870122" cy="307777"/>
          </a:xfrm>
          <a:prstGeom prst="rect">
            <a:avLst/>
          </a:prstGeom>
          <a:noFill/>
        </p:spPr>
        <p:txBody>
          <a:bodyPr wrap="square" lIns="0" tIns="0" rIns="0" bIns="91440" rtlCol="0">
            <a:spAutoFit/>
          </a:bodyPr>
          <a:lstStyle/>
          <a:p>
            <a:pPr>
              <a:spcBef>
                <a:spcPts val="600"/>
              </a:spcBef>
              <a:spcAft>
                <a:spcPts val="600"/>
              </a:spcAft>
              <a:defRPr/>
            </a:pPr>
            <a:r>
              <a:rPr kumimoji="0" lang="en-US" sz="1400" b="1" i="0" u="none" strike="noStrike" kern="1200" cap="none" spc="0" normalizeH="0" baseline="0" noProof="0">
                <a:ln>
                  <a:noFill/>
                </a:ln>
                <a:solidFill>
                  <a:srgbClr val="000000"/>
                </a:solidFill>
                <a:effectLst/>
                <a:uLnTx/>
                <a:uFillTx/>
                <a:latin typeface="Arial (body)"/>
              </a:rPr>
              <a:t>Key </a:t>
            </a:r>
            <a:r>
              <a:rPr lang="en-US" sz="1400" b="1">
                <a:solidFill>
                  <a:srgbClr val="000000"/>
                </a:solidFill>
                <a:latin typeface="Arial (body)"/>
              </a:rPr>
              <a:t>m</a:t>
            </a:r>
            <a:r>
              <a:rPr kumimoji="0" lang="en-US" sz="1400" b="1" i="0" u="none" strike="noStrike" kern="1200" cap="none" spc="0" normalizeH="0" baseline="0" noProof="0" err="1">
                <a:ln>
                  <a:noFill/>
                </a:ln>
                <a:solidFill>
                  <a:srgbClr val="000000"/>
                </a:solidFill>
                <a:effectLst/>
                <a:uLnTx/>
                <a:uFillTx/>
                <a:latin typeface="Arial (body)"/>
              </a:rPr>
              <a:t>etrics</a:t>
            </a:r>
            <a:r>
              <a:rPr kumimoji="0" lang="en-US" sz="1400" b="1" i="0" u="none" strike="noStrike" kern="1200" cap="none" spc="0" normalizeH="0" baseline="0" noProof="0">
                <a:ln>
                  <a:noFill/>
                </a:ln>
                <a:solidFill>
                  <a:srgbClr val="000000"/>
                </a:solidFill>
                <a:effectLst/>
                <a:uLnTx/>
                <a:uFillTx/>
                <a:latin typeface="Arial (body)"/>
              </a:rPr>
              <a:t> comparing different types of nuclear reactors</a:t>
            </a:r>
          </a:p>
        </p:txBody>
      </p:sp>
      <p:sp>
        <p:nvSpPr>
          <p:cNvPr id="58" name="TextBox 57">
            <a:extLst>
              <a:ext uri="{FF2B5EF4-FFF2-40B4-BE49-F238E27FC236}">
                <a16:creationId xmlns:a16="http://schemas.microsoft.com/office/drawing/2014/main" id="{67F2F59C-DBF8-F1A0-AC1A-FCC9BEF67381}"/>
              </a:ext>
            </a:extLst>
          </p:cNvPr>
          <p:cNvSpPr txBox="1"/>
          <p:nvPr/>
        </p:nvSpPr>
        <p:spPr bwMode="gray">
          <a:xfrm>
            <a:off x="2019472" y="2222525"/>
            <a:ext cx="1800000" cy="43088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a:solidFill>
                  <a:srgbClr val="000000"/>
                </a:solidFill>
                <a:latin typeface="Arial (body)"/>
                <a:cs typeface="Arial"/>
              </a:rPr>
              <a:t>Pressurized water reactor (PWR) </a:t>
            </a:r>
            <a:endParaRPr kumimoji="0" lang="en-US" sz="1050" b="0" i="0" u="none" strike="noStrike" kern="1200" cap="none" spc="0" normalizeH="0" baseline="0" noProof="0">
              <a:ln>
                <a:noFill/>
              </a:ln>
              <a:solidFill>
                <a:srgbClr val="000000"/>
              </a:solidFill>
              <a:effectLst/>
              <a:uLnTx/>
              <a:uFillTx/>
              <a:latin typeface="Arial (body)"/>
            </a:endParaRPr>
          </a:p>
        </p:txBody>
      </p:sp>
      <p:graphicFrame>
        <p:nvGraphicFramePr>
          <p:cNvPr id="57" name="Table 56">
            <a:extLst>
              <a:ext uri="{FF2B5EF4-FFF2-40B4-BE49-F238E27FC236}">
                <a16:creationId xmlns:a16="http://schemas.microsoft.com/office/drawing/2014/main" id="{4509C3FD-3CE2-1D37-B82A-7E9CAA15B794}"/>
              </a:ext>
            </a:extLst>
          </p:cNvPr>
          <p:cNvGraphicFramePr>
            <a:graphicFrameLocks noGrp="1"/>
          </p:cNvGraphicFramePr>
          <p:nvPr>
            <p:extLst>
              <p:ext uri="{D42A27DB-BD31-4B8C-83A1-F6EECF244321}">
                <p14:modId xmlns:p14="http://schemas.microsoft.com/office/powerpoint/2010/main" val="674551257"/>
              </p:ext>
            </p:extLst>
          </p:nvPr>
        </p:nvGraphicFramePr>
        <p:xfrm>
          <a:off x="1985577" y="3607754"/>
          <a:ext cx="9193870" cy="2180051"/>
        </p:xfrm>
        <a:graphic>
          <a:graphicData uri="http://schemas.openxmlformats.org/drawingml/2006/table">
            <a:tbl>
              <a:tblPr firstRow="1" bandRow="1">
                <a:tableStyleId>{2D5ABB26-0587-4C30-8999-92F81FD0307C}</a:tableStyleId>
              </a:tblPr>
              <a:tblGrid>
                <a:gridCol w="1838774">
                  <a:extLst>
                    <a:ext uri="{9D8B030D-6E8A-4147-A177-3AD203B41FA5}">
                      <a16:colId xmlns:a16="http://schemas.microsoft.com/office/drawing/2014/main" val="1017420688"/>
                    </a:ext>
                  </a:extLst>
                </a:gridCol>
                <a:gridCol w="1838774">
                  <a:extLst>
                    <a:ext uri="{9D8B030D-6E8A-4147-A177-3AD203B41FA5}">
                      <a16:colId xmlns:a16="http://schemas.microsoft.com/office/drawing/2014/main" val="418929515"/>
                    </a:ext>
                  </a:extLst>
                </a:gridCol>
                <a:gridCol w="1838774">
                  <a:extLst>
                    <a:ext uri="{9D8B030D-6E8A-4147-A177-3AD203B41FA5}">
                      <a16:colId xmlns:a16="http://schemas.microsoft.com/office/drawing/2014/main" val="1903206641"/>
                    </a:ext>
                  </a:extLst>
                </a:gridCol>
                <a:gridCol w="1838774">
                  <a:extLst>
                    <a:ext uri="{9D8B030D-6E8A-4147-A177-3AD203B41FA5}">
                      <a16:colId xmlns:a16="http://schemas.microsoft.com/office/drawing/2014/main" val="1564126064"/>
                    </a:ext>
                  </a:extLst>
                </a:gridCol>
                <a:gridCol w="1838774">
                  <a:extLst>
                    <a:ext uri="{9D8B030D-6E8A-4147-A177-3AD203B41FA5}">
                      <a16:colId xmlns:a16="http://schemas.microsoft.com/office/drawing/2014/main" val="2647771764"/>
                    </a:ext>
                  </a:extLst>
                </a:gridCol>
              </a:tblGrid>
              <a:tr h="423331">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a:solidFill>
                            <a:schemeClr val="tx1"/>
                          </a:solidFill>
                          <a:latin typeface="Arial" panose="020B0604020202020204" pitchFamily="34" charset="0"/>
                          <a:cs typeface="Arial" panose="020B0604020202020204" pitchFamily="34" charset="0"/>
                        </a:rPr>
                        <a:t>Pressurized light water</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latin typeface="Arial" panose="020B0604020202020204" pitchFamily="34" charset="0"/>
                          <a:cs typeface="Arial" panose="020B0604020202020204" pitchFamily="34" charset="0"/>
                        </a:rPr>
                        <a:t>Light water</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latin typeface="Arial" panose="020B0604020202020204" pitchFamily="34" charset="0"/>
                          <a:cs typeface="Arial" panose="020B0604020202020204" pitchFamily="34" charset="0"/>
                        </a:rPr>
                        <a:t>Helium or CO₂ </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latin typeface="Arial" panose="020B0604020202020204" pitchFamily="34" charset="0"/>
                          <a:cs typeface="Arial" panose="020B0604020202020204" pitchFamily="34" charset="0"/>
                        </a:rPr>
                        <a:t>(remains gas)</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lang="en-US" sz="1200">
                          <a:latin typeface="Arial" panose="020B0604020202020204" pitchFamily="34" charset="0"/>
                          <a:cs typeface="Arial" panose="020B0604020202020204" pitchFamily="34" charset="0"/>
                        </a:rPr>
                        <a:t>Liquid sodium or lead, no moderator</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lang="en-US" sz="1200">
                          <a:latin typeface="Arial" panose="020B0604020202020204" pitchFamily="34" charset="0"/>
                          <a:cs typeface="Arial" panose="020B0604020202020204" pitchFamily="34" charset="0"/>
                        </a:rPr>
                        <a:t>Molten salt with dissolved fissile material</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509658238"/>
                  </a:ext>
                </a:extLst>
              </a:tr>
              <a:tr h="423331">
                <a:tc>
                  <a:txBody>
                    <a:bodyPr/>
                    <a:lstStyle/>
                    <a:p>
                      <a:pPr marL="0" indent="0" algn="ctr">
                        <a:buNone/>
                      </a:pPr>
                      <a:r>
                        <a:rPr lang="en-US" sz="1200">
                          <a:solidFill>
                            <a:schemeClr val="tx1"/>
                          </a:solidFill>
                          <a:latin typeface="Arial" panose="020B0604020202020204" pitchFamily="34" charset="0"/>
                          <a:cs typeface="Arial" panose="020B0604020202020204" pitchFamily="34" charset="0"/>
                        </a:rPr>
                        <a:t>33-37%</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lumMod val="20000"/>
                        <a:lumOff val="80000"/>
                      </a:schemeClr>
                    </a:solidFill>
                  </a:tcPr>
                </a:tc>
                <a:tc>
                  <a:txBody>
                    <a:bodyPr/>
                    <a:lstStyle/>
                    <a:p>
                      <a:pPr marL="0" indent="0" algn="ctr">
                        <a:buNone/>
                      </a:pPr>
                      <a:r>
                        <a:rPr lang="en-US" sz="1200" b="0">
                          <a:solidFill>
                            <a:schemeClr val="tx1"/>
                          </a:solidFill>
                          <a:latin typeface="Arial" panose="020B0604020202020204" pitchFamily="34" charset="0"/>
                          <a:cs typeface="Arial" panose="020B0604020202020204" pitchFamily="34" charset="0"/>
                        </a:rPr>
                        <a:t>33%</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lumMod val="20000"/>
                        <a:lumOff val="80000"/>
                      </a:schemeClr>
                    </a:solidFill>
                  </a:tcPr>
                </a:tc>
                <a:tc>
                  <a:txBody>
                    <a:bodyPr/>
                    <a:lstStyle/>
                    <a:p>
                      <a:pPr marL="0" indent="0" algn="ctr">
                        <a:buNone/>
                      </a:pPr>
                      <a:r>
                        <a:rPr lang="en-US" sz="1200" b="0">
                          <a:solidFill>
                            <a:schemeClr val="bg1"/>
                          </a:solidFill>
                          <a:latin typeface="Arial" panose="020B0604020202020204" pitchFamily="34" charset="0"/>
                          <a:cs typeface="Arial" panose="020B0604020202020204" pitchFamily="34" charset="0"/>
                        </a:rPr>
                        <a:t>~50% </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lumMod val="50000"/>
                      </a:schemeClr>
                    </a:solidFill>
                  </a:tcPr>
                </a:tc>
                <a:tc>
                  <a:txBody>
                    <a:bodyPr/>
                    <a:lstStyle/>
                    <a:p>
                      <a:pPr marL="0" indent="0" algn="ctr" defTabSz="711200" rtl="0" eaLnBrk="1" latinLnBrk="0" hangingPunct="1">
                        <a:spcBef>
                          <a:spcPts val="1200"/>
                        </a:spcBef>
                        <a:buNone/>
                      </a:pPr>
                      <a:r>
                        <a:rPr lang="en-US" sz="1200" kern="1200">
                          <a:solidFill>
                            <a:schemeClr val="bg1"/>
                          </a:solidFill>
                          <a:latin typeface="Arial" panose="020B0604020202020204" pitchFamily="34" charset="0"/>
                          <a:ea typeface="+mn-ea"/>
                          <a:cs typeface="Arial" panose="020B0604020202020204" pitchFamily="34" charset="0"/>
                        </a:rPr>
                        <a:t>33-43%</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marL="0" indent="0" algn="ctr" defTabSz="711200" rtl="0" eaLnBrk="1" latinLnBrk="0" hangingPunct="1">
                        <a:spcBef>
                          <a:spcPts val="1200"/>
                        </a:spcBef>
                        <a:buNone/>
                      </a:pPr>
                      <a:r>
                        <a:rPr lang="en-US" sz="1200" kern="1200" noProof="0">
                          <a:solidFill>
                            <a:schemeClr val="bg1"/>
                          </a:solidFill>
                          <a:latin typeface="Arial" panose="020B0604020202020204" pitchFamily="34" charset="0"/>
                          <a:ea typeface="+mn-ea"/>
                          <a:cs typeface="Arial" panose="020B0604020202020204" pitchFamily="34" charset="0"/>
                        </a:rPr>
                        <a:t>45-50%</a:t>
                      </a:r>
                      <a:endParaRPr lang="en-US" sz="1200" kern="1200">
                        <a:solidFill>
                          <a:schemeClr val="bg1"/>
                        </a:solidFill>
                        <a:latin typeface="Arial" panose="020B0604020202020204" pitchFamily="34" charset="0"/>
                        <a:ea typeface="+mn-ea"/>
                        <a:cs typeface="Arial" panose="020B060402020202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lumMod val="50000"/>
                      </a:schemeClr>
                    </a:solidFill>
                  </a:tcPr>
                </a:tc>
                <a:extLst>
                  <a:ext uri="{0D108BD9-81ED-4DB2-BD59-A6C34878D82A}">
                    <a16:rowId xmlns:a16="http://schemas.microsoft.com/office/drawing/2014/main" val="472463238"/>
                  </a:ext>
                </a:extLst>
              </a:tr>
              <a:tr h="385120">
                <a:tc>
                  <a:txBody>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lang="en-US" sz="1200">
                          <a:solidFill>
                            <a:schemeClr val="bg1"/>
                          </a:solidFill>
                          <a:latin typeface="Arial" panose="020B0604020202020204" pitchFamily="34" charset="0"/>
                          <a:cs typeface="Arial" panose="020B0604020202020204" pitchFamily="34" charset="0"/>
                        </a:rPr>
                        <a:t>Active safety</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marL="0" indent="0" algn="ctr">
                        <a:buNone/>
                      </a:pPr>
                      <a:r>
                        <a:rPr lang="en-US" sz="1200">
                          <a:solidFill>
                            <a:schemeClr val="bg1"/>
                          </a:solidFill>
                          <a:latin typeface="Arial" panose="020B0604020202020204" pitchFamily="34" charset="0"/>
                          <a:cs typeface="Arial" panose="020B0604020202020204" pitchFamily="34" charset="0"/>
                        </a:rPr>
                        <a:t>Active safety</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marL="0" indent="0" algn="ctr">
                        <a:buNone/>
                      </a:pPr>
                      <a:r>
                        <a:rPr lang="en-US" sz="1200">
                          <a:solidFill>
                            <a:schemeClr val="bg1"/>
                          </a:solidFill>
                          <a:latin typeface="Arial" panose="020B0604020202020204" pitchFamily="34" charset="0"/>
                          <a:cs typeface="Arial" panose="020B0604020202020204" pitchFamily="34" charset="0"/>
                        </a:rPr>
                        <a:t>Passive safety</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lumMod val="50000"/>
                      </a:schemeClr>
                    </a:solidFill>
                  </a:tcPr>
                </a:tc>
                <a:tc>
                  <a:txBody>
                    <a:bodyPr/>
                    <a:lstStyle/>
                    <a:p>
                      <a:pPr marL="0" indent="0" algn="ctr">
                        <a:buNone/>
                      </a:pPr>
                      <a:r>
                        <a:rPr lang="en-US" sz="1200">
                          <a:solidFill>
                            <a:schemeClr val="bg1"/>
                          </a:solidFill>
                          <a:latin typeface="Arial" panose="020B0604020202020204" pitchFamily="34" charset="0"/>
                          <a:cs typeface="Arial" panose="020B0604020202020204" pitchFamily="34" charset="0"/>
                        </a:rPr>
                        <a:t>Passive safety </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lumMod val="50000"/>
                      </a:schemeClr>
                    </a:solidFill>
                  </a:tcPr>
                </a:tc>
                <a:tc>
                  <a:txBody>
                    <a:bodyPr/>
                    <a:lstStyle/>
                    <a:p>
                      <a:pPr marL="0" indent="0" algn="ctr">
                        <a:buNone/>
                      </a:pPr>
                      <a:r>
                        <a:rPr lang="en-US" sz="1200">
                          <a:solidFill>
                            <a:schemeClr val="bg1"/>
                          </a:solidFill>
                          <a:latin typeface="Arial" panose="020B0604020202020204" pitchFamily="34" charset="0"/>
                          <a:cs typeface="Arial" panose="020B0604020202020204" pitchFamily="34" charset="0"/>
                        </a:rPr>
                        <a:t>Passive safety, lower risk of explosion</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lumMod val="50000"/>
                      </a:schemeClr>
                    </a:solidFill>
                  </a:tcPr>
                </a:tc>
                <a:extLst>
                  <a:ext uri="{0D108BD9-81ED-4DB2-BD59-A6C34878D82A}">
                    <a16:rowId xmlns:a16="http://schemas.microsoft.com/office/drawing/2014/main" val="300937432"/>
                  </a:ext>
                </a:extLst>
              </a:tr>
              <a:tr h="385120">
                <a:tc>
                  <a:txBody>
                    <a:bodyPr/>
                    <a:lstStyle/>
                    <a:p>
                      <a:pPr marL="0" indent="0" algn="ctr">
                        <a:buNone/>
                      </a:pPr>
                      <a:r>
                        <a:rPr lang="en-US" sz="1200">
                          <a:solidFill>
                            <a:schemeClr val="tx1"/>
                          </a:solidFill>
                          <a:latin typeface="Arial" panose="020B0604020202020204" pitchFamily="34" charset="0"/>
                          <a:cs typeface="Arial" panose="020B0604020202020204" pitchFamily="34" charset="0"/>
                        </a:rPr>
                        <a:t>High</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lumMod val="20000"/>
                        <a:lumOff val="80000"/>
                      </a:schemeClr>
                    </a:solidFill>
                  </a:tcPr>
                </a:tc>
                <a:tc>
                  <a:txBody>
                    <a:bodyPr/>
                    <a:lstStyle/>
                    <a:p>
                      <a:pPr marL="0" indent="0" algn="ctr">
                        <a:buNone/>
                      </a:pPr>
                      <a:r>
                        <a:rPr lang="en-US" sz="1200">
                          <a:solidFill>
                            <a:sysClr val="windowText" lastClr="000000"/>
                          </a:solidFill>
                          <a:latin typeface="Arial" panose="020B0604020202020204" pitchFamily="34" charset="0"/>
                          <a:cs typeface="Arial" panose="020B0604020202020204" pitchFamily="34" charset="0"/>
                        </a:rPr>
                        <a:t>Higher than PWR</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lumMod val="20000"/>
                        <a:lumOff val="80000"/>
                      </a:schemeClr>
                    </a:solidFill>
                  </a:tcPr>
                </a:tc>
                <a:tc>
                  <a:txBody>
                    <a:bodyPr/>
                    <a:lstStyle/>
                    <a:p>
                      <a:pPr marL="0" indent="0" algn="ctr">
                        <a:buNone/>
                      </a:pPr>
                      <a:r>
                        <a:rPr lang="en-US" sz="1200">
                          <a:solidFill>
                            <a:schemeClr val="bg1"/>
                          </a:solidFill>
                          <a:latin typeface="Arial" panose="020B0604020202020204" pitchFamily="34" charset="0"/>
                          <a:cs typeface="Arial" panose="020B0604020202020204" pitchFamily="34" charset="0"/>
                        </a:rPr>
                        <a:t>Low  </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lumMod val="50000"/>
                      </a:schemeClr>
                    </a:solidFill>
                  </a:tcPr>
                </a:tc>
                <a:tc>
                  <a:txBody>
                    <a:bodyPr/>
                    <a:lstStyle/>
                    <a:p>
                      <a:pPr marL="0" indent="0" algn="ctr">
                        <a:buNone/>
                      </a:pPr>
                      <a:r>
                        <a:rPr lang="en-US" sz="1200">
                          <a:solidFill>
                            <a:schemeClr val="bg1"/>
                          </a:solidFill>
                          <a:latin typeface="Arial" panose="020B0604020202020204" pitchFamily="34" charset="0"/>
                          <a:cs typeface="Arial" panose="020B0604020202020204" pitchFamily="34" charset="0"/>
                        </a:rPr>
                        <a:t>Low</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lumMod val="50000"/>
                      </a:schemeClr>
                    </a:solidFill>
                  </a:tcPr>
                </a:tc>
                <a:tc>
                  <a:txBody>
                    <a:bodyPr/>
                    <a:lstStyle/>
                    <a:p>
                      <a:pPr marL="0" indent="0" algn="ctr">
                        <a:buNone/>
                      </a:pPr>
                      <a:r>
                        <a:rPr lang="en-US" sz="1200">
                          <a:solidFill>
                            <a:schemeClr val="bg1"/>
                          </a:solidFill>
                          <a:latin typeface="Arial" panose="020B0604020202020204" pitchFamily="34" charset="0"/>
                          <a:cs typeface="Arial" panose="020B0604020202020204" pitchFamily="34" charset="0"/>
                        </a:rPr>
                        <a:t>Low </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lumMod val="50000"/>
                      </a:schemeClr>
                    </a:solidFill>
                  </a:tcPr>
                </a:tc>
                <a:extLst>
                  <a:ext uri="{0D108BD9-81ED-4DB2-BD59-A6C34878D82A}">
                    <a16:rowId xmlns:a16="http://schemas.microsoft.com/office/drawing/2014/main" val="342265300"/>
                  </a:ext>
                </a:extLst>
              </a:tr>
              <a:tr h="385120">
                <a:tc>
                  <a:txBody>
                    <a:bodyPr/>
                    <a:lstStyle/>
                    <a:p>
                      <a:pPr marL="0" marR="0" indent="0" algn="ctr" defTabSz="711200" rtl="0" eaLnBrk="1" fontAlgn="auto" latinLnBrk="0" hangingPunct="1">
                        <a:lnSpc>
                          <a:spcPct val="100000"/>
                        </a:lnSpc>
                        <a:spcBef>
                          <a:spcPts val="1200"/>
                        </a:spcBef>
                        <a:spcAft>
                          <a:spcPts val="0"/>
                        </a:spcAft>
                        <a:buClrTx/>
                        <a:buSzTx/>
                        <a:buFontTx/>
                        <a:buNone/>
                        <a:tabLst/>
                        <a:defRPr/>
                      </a:pPr>
                      <a:r>
                        <a:rPr lang="en-US" sz="1200">
                          <a:solidFill>
                            <a:schemeClr val="tx1"/>
                          </a:solidFill>
                          <a:latin typeface="Arial" panose="020B0604020202020204" pitchFamily="34" charset="0"/>
                          <a:cs typeface="Arial" panose="020B0604020202020204" pitchFamily="34" charset="0"/>
                        </a:rPr>
                        <a:t>About 315°C</a:t>
                      </a:r>
                      <a:r>
                        <a:rPr lang="en-US" sz="1200">
                          <a:latin typeface="Arial" panose="020B0604020202020204" pitchFamily="34" charset="0"/>
                          <a:cs typeface="Arial" panose="020B0604020202020204" pitchFamily="34" charset="0"/>
                        </a:rPr>
                        <a:t>, high pressure</a:t>
                      </a:r>
                      <a:endParaRPr lang="en-US" sz="1200">
                        <a:solidFill>
                          <a:schemeClr val="tx1"/>
                        </a:solidFill>
                        <a:latin typeface="Arial" panose="020B0604020202020204" pitchFamily="34" charset="0"/>
                        <a:cs typeface="Arial" panose="020B060402020202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lumMod val="20000"/>
                        <a:lumOff val="80000"/>
                      </a:schemeClr>
                    </a:solidFill>
                  </a:tcPr>
                </a:tc>
                <a:tc>
                  <a:txBody>
                    <a:bodyPr/>
                    <a:lstStyle/>
                    <a:p>
                      <a:pPr marL="0" marR="0" indent="0" algn="ctr" defTabSz="711200" rtl="0" eaLnBrk="1" fontAlgn="auto" latinLnBrk="0" hangingPunct="1">
                        <a:lnSpc>
                          <a:spcPct val="100000"/>
                        </a:lnSpc>
                        <a:spcBef>
                          <a:spcPts val="1200"/>
                        </a:spcBef>
                        <a:spcAft>
                          <a:spcPts val="0"/>
                        </a:spcAft>
                        <a:buClrTx/>
                        <a:buSzTx/>
                        <a:buFontTx/>
                        <a:buNone/>
                        <a:tabLst/>
                        <a:defRPr/>
                      </a:pPr>
                      <a:r>
                        <a:rPr lang="en-US" sz="1200">
                          <a:solidFill>
                            <a:schemeClr val="bg1"/>
                          </a:solidFill>
                          <a:latin typeface="Arial" panose="020B0604020202020204" pitchFamily="34" charset="0"/>
                          <a:cs typeface="Arial" panose="020B0604020202020204" pitchFamily="34" charset="0"/>
                        </a:rPr>
                        <a:t>285°C, medium pressure</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marL="0" indent="0" algn="ctr">
                        <a:buNone/>
                      </a:pPr>
                      <a:r>
                        <a:rPr lang="en-US" sz="1200">
                          <a:solidFill>
                            <a:schemeClr val="bg1"/>
                          </a:solidFill>
                          <a:latin typeface="Arial" panose="020B0604020202020204" pitchFamily="34" charset="0"/>
                          <a:cs typeface="Arial" panose="020B0604020202020204" pitchFamily="34" charset="0"/>
                        </a:rPr>
                        <a:t>750-950</a:t>
                      </a:r>
                      <a:r>
                        <a:rPr lang="en-US" sz="1200" kern="1200" noProof="0">
                          <a:solidFill>
                            <a:schemeClr val="bg1"/>
                          </a:solidFill>
                          <a:latin typeface="Arial" panose="020B0604020202020204" pitchFamily="34" charset="0"/>
                          <a:ea typeface="+mn-ea"/>
                          <a:cs typeface="Arial" panose="020B0604020202020204" pitchFamily="34" charset="0"/>
                        </a:rPr>
                        <a:t>°C, low pressure</a:t>
                      </a:r>
                      <a:endParaRPr lang="en-US" sz="1200">
                        <a:solidFill>
                          <a:schemeClr val="bg1"/>
                        </a:solidFill>
                        <a:latin typeface="Arial" panose="020B0604020202020204" pitchFamily="34" charset="0"/>
                        <a:cs typeface="Arial" panose="020B060402020202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lumMod val="50000"/>
                      </a:schemeClr>
                    </a:solidFill>
                  </a:tcPr>
                </a:tc>
                <a:tc>
                  <a:txBody>
                    <a:bodyPr/>
                    <a:lstStyle/>
                    <a:p>
                      <a:pPr marL="0" marR="0" indent="0" algn="ctr" defTabSz="711200" rtl="0" eaLnBrk="1" fontAlgn="auto" latinLnBrk="0" hangingPunct="1">
                        <a:lnSpc>
                          <a:spcPct val="100000"/>
                        </a:lnSpc>
                        <a:spcBef>
                          <a:spcPts val="1200"/>
                        </a:spcBef>
                        <a:spcAft>
                          <a:spcPts val="0"/>
                        </a:spcAft>
                        <a:buClrTx/>
                        <a:buSzTx/>
                        <a:buFontTx/>
                        <a:buNone/>
                        <a:tabLst/>
                        <a:defRPr/>
                      </a:pPr>
                      <a:r>
                        <a:rPr lang="en-US" sz="1200" kern="1200">
                          <a:solidFill>
                            <a:schemeClr val="bg1"/>
                          </a:solidFill>
                          <a:latin typeface="Arial" panose="020B0604020202020204" pitchFamily="34" charset="0"/>
                          <a:ea typeface="+mn-ea"/>
                          <a:cs typeface="Arial" panose="020B0604020202020204" pitchFamily="34" charset="0"/>
                        </a:rPr>
                        <a:t>480-550</a:t>
                      </a:r>
                      <a:r>
                        <a:rPr lang="en-US" sz="1200" kern="1200" noProof="0">
                          <a:solidFill>
                            <a:schemeClr val="bg1"/>
                          </a:solidFill>
                          <a:latin typeface="Arial" panose="020B0604020202020204" pitchFamily="34" charset="0"/>
                          <a:ea typeface="+mn-ea"/>
                          <a:cs typeface="Arial" panose="020B0604020202020204" pitchFamily="34" charset="0"/>
                        </a:rPr>
                        <a:t>°C, l</a:t>
                      </a:r>
                      <a:r>
                        <a:rPr lang="en-US" sz="1200" kern="1200">
                          <a:solidFill>
                            <a:schemeClr val="bg1"/>
                          </a:solidFill>
                          <a:latin typeface="Arial" panose="020B0604020202020204" pitchFamily="34" charset="0"/>
                          <a:ea typeface="+mn-ea"/>
                          <a:cs typeface="Arial" panose="020B0604020202020204" pitchFamily="34" charset="0"/>
                        </a:rPr>
                        <a:t>ow pressure </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marL="0" marR="0" indent="0" algn="ctr" defTabSz="711200" rtl="0" eaLnBrk="1" fontAlgn="auto" latinLnBrk="0" hangingPunct="1">
                        <a:lnSpc>
                          <a:spcPct val="100000"/>
                        </a:lnSpc>
                        <a:spcBef>
                          <a:spcPts val="1200"/>
                        </a:spcBef>
                        <a:spcAft>
                          <a:spcPts val="0"/>
                        </a:spcAft>
                        <a:buClrTx/>
                        <a:buSzTx/>
                        <a:buFontTx/>
                        <a:buNone/>
                        <a:tabLst/>
                        <a:defRPr/>
                      </a:pPr>
                      <a:r>
                        <a:rPr lang="en-US" sz="1200">
                          <a:solidFill>
                            <a:schemeClr val="bg1"/>
                          </a:solidFill>
                          <a:latin typeface="Arial" panose="020B0604020202020204" pitchFamily="34" charset="0"/>
                          <a:cs typeface="Arial" panose="020B0604020202020204" pitchFamily="34" charset="0"/>
                        </a:rPr>
                        <a:t>~700</a:t>
                      </a:r>
                      <a:r>
                        <a:rPr lang="en-US" sz="1200" kern="1200" noProof="0">
                          <a:solidFill>
                            <a:schemeClr val="bg1"/>
                          </a:solidFill>
                          <a:latin typeface="Arial" panose="020B0604020202020204" pitchFamily="34" charset="0"/>
                          <a:ea typeface="+mn-ea"/>
                          <a:cs typeface="Arial" panose="020B0604020202020204" pitchFamily="34" charset="0"/>
                        </a:rPr>
                        <a:t>°C, low pressure</a:t>
                      </a:r>
                      <a:endParaRPr lang="en-US" sz="1200" kern="1200">
                        <a:solidFill>
                          <a:schemeClr val="bg1"/>
                        </a:solidFill>
                        <a:latin typeface="Arial" panose="020B0604020202020204" pitchFamily="34" charset="0"/>
                        <a:ea typeface="+mn-ea"/>
                        <a:cs typeface="Arial" panose="020B060402020202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lumMod val="50000"/>
                      </a:schemeClr>
                    </a:solidFill>
                  </a:tcPr>
                </a:tc>
                <a:extLst>
                  <a:ext uri="{0D108BD9-81ED-4DB2-BD59-A6C34878D82A}">
                    <a16:rowId xmlns:a16="http://schemas.microsoft.com/office/drawing/2014/main" val="3014853760"/>
                  </a:ext>
                </a:extLst>
              </a:tr>
            </a:tbl>
          </a:graphicData>
        </a:graphic>
      </p:graphicFrame>
      <p:sp>
        <p:nvSpPr>
          <p:cNvPr id="59" name="TextBox 58">
            <a:extLst>
              <a:ext uri="{FF2B5EF4-FFF2-40B4-BE49-F238E27FC236}">
                <a16:creationId xmlns:a16="http://schemas.microsoft.com/office/drawing/2014/main" id="{D8CEC27A-CF56-85B6-AD76-0F4668F7A5A4}"/>
              </a:ext>
            </a:extLst>
          </p:cNvPr>
          <p:cNvSpPr txBox="1"/>
          <p:nvPr/>
        </p:nvSpPr>
        <p:spPr bwMode="gray">
          <a:xfrm>
            <a:off x="5589445" y="1727198"/>
            <a:ext cx="1908681" cy="46166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i="0" u="none" strike="noStrike" kern="1200" cap="none" spc="0" normalizeH="0" baseline="0" noProof="0">
                <a:ln>
                  <a:noFill/>
                </a:ln>
                <a:solidFill>
                  <a:srgbClr val="000000"/>
                </a:solidFill>
                <a:effectLst/>
                <a:uLnTx/>
                <a:uFillTx/>
                <a:latin typeface="Arial (body)"/>
              </a:rPr>
              <a:t>High-temperature </a:t>
            </a:r>
            <a:r>
              <a:rPr lang="en-US" sz="1200">
                <a:solidFill>
                  <a:srgbClr val="000000"/>
                </a:solidFill>
                <a:latin typeface="Arial (body)"/>
              </a:rPr>
              <a:t>g</a:t>
            </a:r>
            <a:r>
              <a:rPr kumimoji="0" lang="en-US" sz="1200" i="0" u="none" strike="noStrike" kern="1200" cap="none" spc="0" normalizeH="0" baseline="0" noProof="0">
                <a:ln>
                  <a:noFill/>
                </a:ln>
                <a:solidFill>
                  <a:srgbClr val="000000"/>
                </a:solidFill>
                <a:effectLst/>
                <a:uLnTx/>
                <a:uFillTx/>
                <a:latin typeface="Arial (body)"/>
              </a:rPr>
              <a:t>as-cooled </a:t>
            </a:r>
            <a:r>
              <a:rPr lang="en-US" sz="1200">
                <a:solidFill>
                  <a:srgbClr val="000000"/>
                </a:solidFill>
                <a:latin typeface="Arial (body)"/>
              </a:rPr>
              <a:t>r</a:t>
            </a:r>
            <a:r>
              <a:rPr kumimoji="0" lang="en-US" sz="1200" i="0" u="none" strike="noStrike" kern="1200" cap="none" spc="0" normalizeH="0" baseline="0" noProof="0" err="1">
                <a:ln>
                  <a:noFill/>
                </a:ln>
                <a:solidFill>
                  <a:srgbClr val="000000"/>
                </a:solidFill>
                <a:effectLst/>
                <a:uLnTx/>
                <a:uFillTx/>
                <a:latin typeface="Arial (body)"/>
              </a:rPr>
              <a:t>eactor</a:t>
            </a:r>
            <a:r>
              <a:rPr kumimoji="0" lang="en-US" sz="1200" i="0" u="none" strike="noStrike" kern="1200" cap="none" spc="0" normalizeH="0" baseline="0" noProof="0">
                <a:ln>
                  <a:noFill/>
                </a:ln>
                <a:solidFill>
                  <a:srgbClr val="000000"/>
                </a:solidFill>
                <a:effectLst/>
                <a:uLnTx/>
                <a:uFillTx/>
                <a:latin typeface="Arial (body)"/>
              </a:rPr>
              <a:t> (HTGR)</a:t>
            </a:r>
          </a:p>
        </p:txBody>
      </p:sp>
      <p:sp>
        <p:nvSpPr>
          <p:cNvPr id="60" name="TextBox 59">
            <a:extLst>
              <a:ext uri="{FF2B5EF4-FFF2-40B4-BE49-F238E27FC236}">
                <a16:creationId xmlns:a16="http://schemas.microsoft.com/office/drawing/2014/main" id="{30B6A746-44E1-6850-7E03-64E0A1DC49E1}"/>
              </a:ext>
            </a:extLst>
          </p:cNvPr>
          <p:cNvSpPr txBox="1"/>
          <p:nvPr/>
        </p:nvSpPr>
        <p:spPr bwMode="gray">
          <a:xfrm>
            <a:off x="9308052" y="1737331"/>
            <a:ext cx="1800000" cy="46166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solidFill>
                  <a:srgbClr val="000000"/>
                </a:solidFill>
                <a:latin typeface="Arial (body)"/>
                <a:cs typeface="Arial"/>
              </a:rPr>
              <a:t>Molten salt reactor (MSR)</a:t>
            </a:r>
            <a:endParaRPr kumimoji="0" lang="en-US" sz="1200" b="0" i="0" u="none" strike="noStrike" kern="1200" cap="none" spc="0" normalizeH="0" baseline="0" noProof="0">
              <a:ln>
                <a:noFill/>
              </a:ln>
              <a:solidFill>
                <a:srgbClr val="000000"/>
              </a:solidFill>
              <a:effectLst/>
              <a:uLnTx/>
              <a:uFillTx/>
              <a:latin typeface="Arial (body)"/>
            </a:endParaRPr>
          </a:p>
        </p:txBody>
      </p:sp>
      <p:sp>
        <p:nvSpPr>
          <p:cNvPr id="61" name="TextBox 60">
            <a:extLst>
              <a:ext uri="{FF2B5EF4-FFF2-40B4-BE49-F238E27FC236}">
                <a16:creationId xmlns:a16="http://schemas.microsoft.com/office/drawing/2014/main" id="{D6F5BE43-8B50-1623-FF11-529E2149092A}"/>
              </a:ext>
            </a:extLst>
          </p:cNvPr>
          <p:cNvSpPr txBox="1"/>
          <p:nvPr/>
        </p:nvSpPr>
        <p:spPr bwMode="gray">
          <a:xfrm>
            <a:off x="843683" y="4061649"/>
            <a:ext cx="906131" cy="461665"/>
          </a:xfrm>
          <a:prstGeom prst="rect">
            <a:avLst/>
          </a:prstGeom>
          <a:noFill/>
        </p:spPr>
        <p:txBody>
          <a:bodyPr wrap="square" lIns="91440" tIns="45720" rIns="91440" bIns="4572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solidFill>
                  <a:srgbClr val="000000"/>
                </a:solidFill>
                <a:latin typeface="Arial (body)"/>
                <a:cs typeface="Arial"/>
              </a:rPr>
              <a:t>Thermal efficiency </a:t>
            </a:r>
            <a:endParaRPr kumimoji="0" lang="en-US" sz="1200" b="0" i="0" u="none" strike="noStrike" kern="1200" cap="none" spc="0" normalizeH="0" baseline="0" noProof="0">
              <a:ln>
                <a:noFill/>
              </a:ln>
              <a:solidFill>
                <a:srgbClr val="000000"/>
              </a:solidFill>
              <a:effectLst/>
              <a:uLnTx/>
              <a:uFillTx/>
              <a:latin typeface="Arial (body)"/>
            </a:endParaRPr>
          </a:p>
        </p:txBody>
      </p:sp>
      <p:sp>
        <p:nvSpPr>
          <p:cNvPr id="63" name="TextBox 62">
            <a:extLst>
              <a:ext uri="{FF2B5EF4-FFF2-40B4-BE49-F238E27FC236}">
                <a16:creationId xmlns:a16="http://schemas.microsoft.com/office/drawing/2014/main" id="{EBC1BCF6-DFBF-858E-2039-01A2C76A3E3E}"/>
              </a:ext>
            </a:extLst>
          </p:cNvPr>
          <p:cNvSpPr txBox="1"/>
          <p:nvPr/>
        </p:nvSpPr>
        <p:spPr bwMode="gray">
          <a:xfrm>
            <a:off x="755307" y="5321193"/>
            <a:ext cx="1082882" cy="46166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solidFill>
                  <a:srgbClr val="000000"/>
                </a:solidFill>
                <a:latin typeface="Arial (body)"/>
                <a:cs typeface="Arial"/>
              </a:rPr>
              <a:t>Operating temperature</a:t>
            </a:r>
            <a:endParaRPr kumimoji="0" lang="en-US" sz="1200" b="0" i="0" u="none" strike="noStrike" kern="1200" cap="none" spc="0" normalizeH="0" baseline="0" noProof="0">
              <a:ln>
                <a:noFill/>
              </a:ln>
              <a:solidFill>
                <a:srgbClr val="000000"/>
              </a:solidFill>
              <a:effectLst/>
              <a:uLnTx/>
              <a:uFillTx/>
              <a:latin typeface="Arial (body)"/>
            </a:endParaRPr>
          </a:p>
        </p:txBody>
      </p:sp>
      <p:sp>
        <p:nvSpPr>
          <p:cNvPr id="65" name="TextBox 64">
            <a:extLst>
              <a:ext uri="{FF2B5EF4-FFF2-40B4-BE49-F238E27FC236}">
                <a16:creationId xmlns:a16="http://schemas.microsoft.com/office/drawing/2014/main" id="{23BEA421-E424-D295-96E2-6EFF653D8E20}"/>
              </a:ext>
            </a:extLst>
          </p:cNvPr>
          <p:cNvSpPr txBox="1"/>
          <p:nvPr/>
        </p:nvSpPr>
        <p:spPr bwMode="gray">
          <a:xfrm>
            <a:off x="843683" y="4583145"/>
            <a:ext cx="906131" cy="276999"/>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solidFill>
                  <a:srgbClr val="000000"/>
                </a:solidFill>
                <a:latin typeface="Arial (body)"/>
              </a:rPr>
              <a:t>Safety</a:t>
            </a:r>
            <a:endParaRPr kumimoji="0" lang="en-US" sz="1200" b="0" i="0" u="none" strike="noStrike" kern="1200" cap="none" spc="0" normalizeH="0" baseline="0" noProof="0">
              <a:ln>
                <a:noFill/>
              </a:ln>
              <a:solidFill>
                <a:srgbClr val="000000"/>
              </a:solidFill>
              <a:effectLst/>
              <a:uLnTx/>
              <a:uFillTx/>
              <a:latin typeface="Arial (body)"/>
            </a:endParaRPr>
          </a:p>
        </p:txBody>
      </p:sp>
      <p:grpSp>
        <p:nvGrpSpPr>
          <p:cNvPr id="67" name="Group 66">
            <a:extLst>
              <a:ext uri="{FF2B5EF4-FFF2-40B4-BE49-F238E27FC236}">
                <a16:creationId xmlns:a16="http://schemas.microsoft.com/office/drawing/2014/main" id="{F243C1D0-E2AA-93CD-853D-44C4F422CD2C}"/>
              </a:ext>
            </a:extLst>
          </p:cNvPr>
          <p:cNvGrpSpPr/>
          <p:nvPr/>
        </p:nvGrpSpPr>
        <p:grpSpPr>
          <a:xfrm>
            <a:off x="315395" y="1836411"/>
            <a:ext cx="1343878" cy="590661"/>
            <a:chOff x="4204572" y="5255118"/>
            <a:chExt cx="1343878" cy="590661"/>
          </a:xfrm>
        </p:grpSpPr>
        <p:sp>
          <p:nvSpPr>
            <p:cNvPr id="68" name="Rectangle 67">
              <a:extLst>
                <a:ext uri="{FF2B5EF4-FFF2-40B4-BE49-F238E27FC236}">
                  <a16:creationId xmlns:a16="http://schemas.microsoft.com/office/drawing/2014/main" id="{AA3E63A0-4348-6303-457F-6D061D724E7B}"/>
                </a:ext>
              </a:extLst>
            </p:cNvPr>
            <p:cNvSpPr/>
            <p:nvPr/>
          </p:nvSpPr>
          <p:spPr bwMode="gray">
            <a:xfrm>
              <a:off x="4277077" y="5446058"/>
              <a:ext cx="396000" cy="216000"/>
            </a:xfrm>
            <a:prstGeom prst="rect">
              <a:avLst/>
            </a:prstGeom>
            <a:solidFill>
              <a:schemeClr val="accent1">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body)"/>
              </a:endParaRPr>
            </a:p>
          </p:txBody>
        </p:sp>
        <p:sp>
          <p:nvSpPr>
            <p:cNvPr id="69" name="Rectangle 68">
              <a:extLst>
                <a:ext uri="{FF2B5EF4-FFF2-40B4-BE49-F238E27FC236}">
                  <a16:creationId xmlns:a16="http://schemas.microsoft.com/office/drawing/2014/main" id="{27BCD1C6-E5CE-F646-9EF7-A8349F0FB4A8}"/>
                </a:ext>
              </a:extLst>
            </p:cNvPr>
            <p:cNvSpPr/>
            <p:nvPr/>
          </p:nvSpPr>
          <p:spPr bwMode="gray">
            <a:xfrm>
              <a:off x="4673557" y="5446058"/>
              <a:ext cx="396000" cy="21600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body)"/>
              </a:endParaRPr>
            </a:p>
          </p:txBody>
        </p:sp>
        <p:sp>
          <p:nvSpPr>
            <p:cNvPr id="70" name="Rectangle 69">
              <a:extLst>
                <a:ext uri="{FF2B5EF4-FFF2-40B4-BE49-F238E27FC236}">
                  <a16:creationId xmlns:a16="http://schemas.microsoft.com/office/drawing/2014/main" id="{CE41D11F-0219-9E9D-CEAC-9B37FA7EB7B0}"/>
                </a:ext>
              </a:extLst>
            </p:cNvPr>
            <p:cNvSpPr/>
            <p:nvPr/>
          </p:nvSpPr>
          <p:spPr bwMode="gray">
            <a:xfrm>
              <a:off x="5070038" y="5446058"/>
              <a:ext cx="396000" cy="216000"/>
            </a:xfrm>
            <a:prstGeom prst="rect">
              <a:avLst/>
            </a:prstGeom>
            <a:solidFill>
              <a:schemeClr val="accent1">
                <a:lumMod val="5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body)"/>
              </a:endParaRPr>
            </a:p>
          </p:txBody>
        </p:sp>
        <p:sp>
          <p:nvSpPr>
            <p:cNvPr id="71" name="TextBox 70">
              <a:extLst>
                <a:ext uri="{FF2B5EF4-FFF2-40B4-BE49-F238E27FC236}">
                  <a16:creationId xmlns:a16="http://schemas.microsoft.com/office/drawing/2014/main" id="{E3152412-66FC-740A-3D21-A1298C3A4FFF}"/>
                </a:ext>
              </a:extLst>
            </p:cNvPr>
            <p:cNvSpPr txBox="1"/>
            <p:nvPr/>
          </p:nvSpPr>
          <p:spPr bwMode="gray">
            <a:xfrm>
              <a:off x="4204572" y="5638054"/>
              <a:ext cx="530904" cy="200055"/>
            </a:xfrm>
            <a:prstGeom prst="rect">
              <a:avLst/>
            </a:prstGeom>
            <a:noFill/>
          </p:spPr>
          <p:txBody>
            <a:bodyPr wrap="square" lIns="91440" tIns="45720" rIns="91440" bIns="4572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body)"/>
                  <a:cs typeface="Arial"/>
                </a:rPr>
                <a:t>Low</a:t>
              </a:r>
              <a:endParaRPr kumimoji="0" lang="en-US" sz="700" b="0" i="0" u="none" strike="noStrike" kern="1200" cap="none" spc="0" normalizeH="0" baseline="0" noProof="0">
                <a:ln>
                  <a:noFill/>
                </a:ln>
                <a:solidFill>
                  <a:srgbClr val="000000"/>
                </a:solidFill>
                <a:effectLst/>
                <a:uLnTx/>
                <a:uFillTx/>
                <a:latin typeface="Arial (body)"/>
              </a:endParaRPr>
            </a:p>
          </p:txBody>
        </p:sp>
        <p:sp>
          <p:nvSpPr>
            <p:cNvPr id="73" name="TextBox 72">
              <a:extLst>
                <a:ext uri="{FF2B5EF4-FFF2-40B4-BE49-F238E27FC236}">
                  <a16:creationId xmlns:a16="http://schemas.microsoft.com/office/drawing/2014/main" id="{6A2532BE-F03A-0C1E-B497-F1ACA549BED1}"/>
                </a:ext>
              </a:extLst>
            </p:cNvPr>
            <p:cNvSpPr txBox="1"/>
            <p:nvPr/>
          </p:nvSpPr>
          <p:spPr bwMode="gray">
            <a:xfrm>
              <a:off x="4549408" y="5638717"/>
              <a:ext cx="645204" cy="200055"/>
            </a:xfrm>
            <a:prstGeom prst="rect">
              <a:avLst/>
            </a:prstGeom>
            <a:noFill/>
          </p:spPr>
          <p:txBody>
            <a:bodyPr wrap="square" lIns="91440" tIns="45720" rIns="91440" bIns="4572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body)"/>
                  <a:cs typeface="Arial"/>
                </a:rPr>
                <a:t>Moderate</a:t>
              </a:r>
              <a:endParaRPr kumimoji="0" lang="en-US" sz="700" b="0" i="0" u="none" strike="noStrike" kern="1200" cap="none" spc="0" normalizeH="0" baseline="0" noProof="0">
                <a:ln>
                  <a:noFill/>
                </a:ln>
                <a:solidFill>
                  <a:srgbClr val="000000"/>
                </a:solidFill>
                <a:effectLst/>
                <a:uLnTx/>
                <a:uFillTx/>
                <a:latin typeface="Arial (body)"/>
              </a:endParaRPr>
            </a:p>
          </p:txBody>
        </p:sp>
        <p:sp>
          <p:nvSpPr>
            <p:cNvPr id="74" name="TextBox 73">
              <a:extLst>
                <a:ext uri="{FF2B5EF4-FFF2-40B4-BE49-F238E27FC236}">
                  <a16:creationId xmlns:a16="http://schemas.microsoft.com/office/drawing/2014/main" id="{C763881F-CAB4-DE56-4E77-544EBF15C486}"/>
                </a:ext>
              </a:extLst>
            </p:cNvPr>
            <p:cNvSpPr txBox="1"/>
            <p:nvPr/>
          </p:nvSpPr>
          <p:spPr bwMode="gray">
            <a:xfrm>
              <a:off x="5017546" y="5645724"/>
              <a:ext cx="530904" cy="200055"/>
            </a:xfrm>
            <a:prstGeom prst="rect">
              <a:avLst/>
            </a:prstGeom>
            <a:noFill/>
          </p:spPr>
          <p:txBody>
            <a:bodyPr wrap="square" lIns="91440" tIns="45720" rIns="91440" bIns="4572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body)"/>
                  <a:cs typeface="Arial"/>
                </a:rPr>
                <a:t>High</a:t>
              </a:r>
              <a:endParaRPr kumimoji="0" lang="en-US" sz="700" b="0" i="0" u="none" strike="noStrike" kern="1200" cap="none" spc="0" normalizeH="0" baseline="0" noProof="0">
                <a:ln>
                  <a:noFill/>
                </a:ln>
                <a:solidFill>
                  <a:srgbClr val="000000"/>
                </a:solidFill>
                <a:effectLst/>
                <a:uLnTx/>
                <a:uFillTx/>
                <a:latin typeface="Arial (body)"/>
              </a:endParaRPr>
            </a:p>
          </p:txBody>
        </p:sp>
        <p:sp>
          <p:nvSpPr>
            <p:cNvPr id="75" name="TextBox 74">
              <a:extLst>
                <a:ext uri="{FF2B5EF4-FFF2-40B4-BE49-F238E27FC236}">
                  <a16:creationId xmlns:a16="http://schemas.microsoft.com/office/drawing/2014/main" id="{78612084-9420-642A-0E3A-8F48C0B29F0C}"/>
                </a:ext>
              </a:extLst>
            </p:cNvPr>
            <p:cNvSpPr txBox="1"/>
            <p:nvPr/>
          </p:nvSpPr>
          <p:spPr bwMode="gray">
            <a:xfrm>
              <a:off x="4464523" y="5255118"/>
              <a:ext cx="828643" cy="200055"/>
            </a:xfrm>
            <a:prstGeom prst="rect">
              <a:avLst/>
            </a:prstGeom>
            <a:noFill/>
          </p:spPr>
          <p:txBody>
            <a:bodyPr wrap="square" lIns="91440" tIns="45720" rIns="91440" bIns="4572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body)"/>
                  <a:cs typeface="Arial"/>
                </a:rPr>
                <a:t>Performance</a:t>
              </a:r>
              <a:endParaRPr kumimoji="0" lang="en-US" sz="700" b="0" i="0" u="none" strike="noStrike" kern="1200" cap="none" spc="0" normalizeH="0" baseline="0" noProof="0">
                <a:ln>
                  <a:noFill/>
                </a:ln>
                <a:solidFill>
                  <a:srgbClr val="000000"/>
                </a:solidFill>
                <a:effectLst/>
                <a:uLnTx/>
                <a:uFillTx/>
                <a:latin typeface="Arial (body)"/>
              </a:endParaRPr>
            </a:p>
          </p:txBody>
        </p:sp>
      </p:grpSp>
      <p:sp>
        <p:nvSpPr>
          <p:cNvPr id="82" name="TextBox 81">
            <a:extLst>
              <a:ext uri="{FF2B5EF4-FFF2-40B4-BE49-F238E27FC236}">
                <a16:creationId xmlns:a16="http://schemas.microsoft.com/office/drawing/2014/main" id="{2AC80CA3-B5E0-BE7C-986A-2EB39B608E60}"/>
              </a:ext>
            </a:extLst>
          </p:cNvPr>
          <p:cNvSpPr txBox="1"/>
          <p:nvPr/>
        </p:nvSpPr>
        <p:spPr bwMode="gray">
          <a:xfrm>
            <a:off x="695111" y="5008155"/>
            <a:ext cx="1203275" cy="276999"/>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solidFill>
                  <a:srgbClr val="000000"/>
                </a:solidFill>
                <a:latin typeface="Arial (body)"/>
              </a:rPr>
              <a:t>Waste volume</a:t>
            </a:r>
            <a:endParaRPr kumimoji="0" lang="en-US" sz="1200" b="0" i="0" u="none" strike="noStrike" kern="1200" cap="none" spc="0" normalizeH="0" baseline="0" noProof="0">
              <a:ln>
                <a:noFill/>
              </a:ln>
              <a:solidFill>
                <a:srgbClr val="000000"/>
              </a:solidFill>
              <a:effectLst/>
              <a:uLnTx/>
              <a:uFillTx/>
              <a:latin typeface="Arial (body)"/>
            </a:endParaRPr>
          </a:p>
        </p:txBody>
      </p:sp>
      <p:grpSp>
        <p:nvGrpSpPr>
          <p:cNvPr id="5" name="Group 4">
            <a:extLst>
              <a:ext uri="{FF2B5EF4-FFF2-40B4-BE49-F238E27FC236}">
                <a16:creationId xmlns:a16="http://schemas.microsoft.com/office/drawing/2014/main" id="{4D6AACB4-A9CC-345E-3405-80EBA02DC35A}"/>
              </a:ext>
            </a:extLst>
          </p:cNvPr>
          <p:cNvGrpSpPr>
            <a:grpSpLocks noChangeAspect="1"/>
          </p:cNvGrpSpPr>
          <p:nvPr/>
        </p:nvGrpSpPr>
        <p:grpSpPr>
          <a:xfrm>
            <a:off x="2573722" y="2698210"/>
            <a:ext cx="797450" cy="900000"/>
            <a:chOff x="330200" y="1856252"/>
            <a:chExt cx="2737200" cy="4272073"/>
          </a:xfrm>
        </p:grpSpPr>
        <p:grpSp>
          <p:nvGrpSpPr>
            <p:cNvPr id="6" name="Group 5">
              <a:extLst>
                <a:ext uri="{FF2B5EF4-FFF2-40B4-BE49-F238E27FC236}">
                  <a16:creationId xmlns:a16="http://schemas.microsoft.com/office/drawing/2014/main" id="{4A8674FD-B06B-58C7-B3D2-007E49F00F28}"/>
                </a:ext>
              </a:extLst>
            </p:cNvPr>
            <p:cNvGrpSpPr/>
            <p:nvPr/>
          </p:nvGrpSpPr>
          <p:grpSpPr>
            <a:xfrm>
              <a:off x="776191" y="2307816"/>
              <a:ext cx="1087452" cy="1823514"/>
              <a:chOff x="-6339016" y="3773545"/>
              <a:chExt cx="1087452" cy="1823514"/>
            </a:xfrm>
          </p:grpSpPr>
          <p:sp>
            <p:nvSpPr>
              <p:cNvPr id="44" name="Rounded Rectangle 3">
                <a:extLst>
                  <a:ext uri="{FF2B5EF4-FFF2-40B4-BE49-F238E27FC236}">
                    <a16:creationId xmlns:a16="http://schemas.microsoft.com/office/drawing/2014/main" id="{D9C5A219-EC96-F841-CCE8-135A5879B735}"/>
                  </a:ext>
                </a:extLst>
              </p:cNvPr>
              <p:cNvSpPr/>
              <p:nvPr/>
            </p:nvSpPr>
            <p:spPr>
              <a:xfrm>
                <a:off x="-6339016" y="3773545"/>
                <a:ext cx="1087451" cy="1786996"/>
              </a:xfrm>
              <a:prstGeom prst="roundRect">
                <a:avLst/>
              </a:prstGeom>
              <a:solidFill>
                <a:srgbClr val="FBAE4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45" name="Rounded Rectangle 4">
                <a:extLst>
                  <a:ext uri="{FF2B5EF4-FFF2-40B4-BE49-F238E27FC236}">
                    <a16:creationId xmlns:a16="http://schemas.microsoft.com/office/drawing/2014/main" id="{11F2B913-1F49-52D2-0DA3-767E6314F6DA}"/>
                  </a:ext>
                </a:extLst>
              </p:cNvPr>
              <p:cNvSpPr/>
              <p:nvPr/>
            </p:nvSpPr>
            <p:spPr>
              <a:xfrm>
                <a:off x="-6339016" y="4373647"/>
                <a:ext cx="1087451" cy="1223412"/>
              </a:xfrm>
              <a:prstGeom prst="roundRect">
                <a:avLst/>
              </a:prstGeom>
              <a:solidFill>
                <a:srgbClr val="27A6D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51" name="Rectangle 50">
                <a:extLst>
                  <a:ext uri="{FF2B5EF4-FFF2-40B4-BE49-F238E27FC236}">
                    <a16:creationId xmlns:a16="http://schemas.microsoft.com/office/drawing/2014/main" id="{90653BB2-6EDF-FA52-C7A1-4323AC726B9D}"/>
                  </a:ext>
                </a:extLst>
              </p:cNvPr>
              <p:cNvSpPr/>
              <p:nvPr/>
            </p:nvSpPr>
            <p:spPr>
              <a:xfrm>
                <a:off x="-6339016" y="4328001"/>
                <a:ext cx="1087452" cy="256358"/>
              </a:xfrm>
              <a:prstGeom prst="rect">
                <a:avLst/>
              </a:prstGeom>
              <a:solidFill>
                <a:srgbClr val="27A6D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grpSp>
        <p:grpSp>
          <p:nvGrpSpPr>
            <p:cNvPr id="7" name="Group 6">
              <a:extLst>
                <a:ext uri="{FF2B5EF4-FFF2-40B4-BE49-F238E27FC236}">
                  <a16:creationId xmlns:a16="http://schemas.microsoft.com/office/drawing/2014/main" id="{297F24E5-051E-60B9-43C3-68F04872308F}"/>
                </a:ext>
              </a:extLst>
            </p:cNvPr>
            <p:cNvGrpSpPr/>
            <p:nvPr/>
          </p:nvGrpSpPr>
          <p:grpSpPr>
            <a:xfrm>
              <a:off x="1007399" y="1856252"/>
              <a:ext cx="625034" cy="1786987"/>
              <a:chOff x="-6088872" y="3577423"/>
              <a:chExt cx="625034" cy="1279302"/>
            </a:xfrm>
          </p:grpSpPr>
          <p:sp>
            <p:nvSpPr>
              <p:cNvPr id="40" name="Rounded Rectangle 7">
                <a:extLst>
                  <a:ext uri="{FF2B5EF4-FFF2-40B4-BE49-F238E27FC236}">
                    <a16:creationId xmlns:a16="http://schemas.microsoft.com/office/drawing/2014/main" id="{A66FCE20-1C91-7EAF-D95B-1A4ADAEC0054}"/>
                  </a:ext>
                </a:extLst>
              </p:cNvPr>
              <p:cNvSpPr/>
              <p:nvPr/>
            </p:nvSpPr>
            <p:spPr>
              <a:xfrm>
                <a:off x="-6088872" y="3577423"/>
                <a:ext cx="80958" cy="1279302"/>
              </a:xfrm>
              <a:prstGeom prst="roundRect">
                <a:avLst>
                  <a:gd name="adj" fmla="val 50000"/>
                </a:avLst>
              </a:prstGeom>
              <a:solidFill>
                <a:srgbClr val="E6663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10" name="Rounded Rectangle 8">
                <a:extLst>
                  <a:ext uri="{FF2B5EF4-FFF2-40B4-BE49-F238E27FC236}">
                    <a16:creationId xmlns:a16="http://schemas.microsoft.com/office/drawing/2014/main" id="{ACF397AE-9B47-B083-4674-CFBEC7E4F54D}"/>
                  </a:ext>
                </a:extLst>
              </p:cNvPr>
              <p:cNvSpPr/>
              <p:nvPr/>
            </p:nvSpPr>
            <p:spPr>
              <a:xfrm>
                <a:off x="-5909696" y="3577423"/>
                <a:ext cx="80958" cy="1279302"/>
              </a:xfrm>
              <a:prstGeom prst="roundRect">
                <a:avLst>
                  <a:gd name="adj" fmla="val 50000"/>
                </a:avLst>
              </a:prstGeom>
              <a:solidFill>
                <a:srgbClr val="E6663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16" name="Rounded Rectangle 9">
                <a:extLst>
                  <a:ext uri="{FF2B5EF4-FFF2-40B4-BE49-F238E27FC236}">
                    <a16:creationId xmlns:a16="http://schemas.microsoft.com/office/drawing/2014/main" id="{8B00BBC2-A3D2-7DDF-9C8E-DC085124734D}"/>
                  </a:ext>
                </a:extLst>
              </p:cNvPr>
              <p:cNvSpPr/>
              <p:nvPr/>
            </p:nvSpPr>
            <p:spPr>
              <a:xfrm>
                <a:off x="-5729928" y="3577423"/>
                <a:ext cx="80958" cy="1279302"/>
              </a:xfrm>
              <a:prstGeom prst="roundRect">
                <a:avLst>
                  <a:gd name="adj" fmla="val 50000"/>
                </a:avLst>
              </a:prstGeom>
              <a:solidFill>
                <a:srgbClr val="E6663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43" name="Rounded Rectangle 10">
                <a:extLst>
                  <a:ext uri="{FF2B5EF4-FFF2-40B4-BE49-F238E27FC236}">
                    <a16:creationId xmlns:a16="http://schemas.microsoft.com/office/drawing/2014/main" id="{C74A4BF8-B2AD-1664-F22E-A4BEA48F1DEA}"/>
                  </a:ext>
                </a:extLst>
              </p:cNvPr>
              <p:cNvSpPr/>
              <p:nvPr/>
            </p:nvSpPr>
            <p:spPr>
              <a:xfrm>
                <a:off x="-5544796" y="3577423"/>
                <a:ext cx="80958" cy="1279302"/>
              </a:xfrm>
              <a:prstGeom prst="roundRect">
                <a:avLst>
                  <a:gd name="adj" fmla="val 50000"/>
                </a:avLst>
              </a:prstGeom>
              <a:solidFill>
                <a:srgbClr val="E6663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grpSp>
        <p:sp>
          <p:nvSpPr>
            <p:cNvPr id="8" name="Rounded Rectangle 11">
              <a:extLst>
                <a:ext uri="{FF2B5EF4-FFF2-40B4-BE49-F238E27FC236}">
                  <a16:creationId xmlns:a16="http://schemas.microsoft.com/office/drawing/2014/main" id="{212D9664-47E9-F3A8-915E-B94B306DC99C}"/>
                </a:ext>
              </a:extLst>
            </p:cNvPr>
            <p:cNvSpPr/>
            <p:nvPr/>
          </p:nvSpPr>
          <p:spPr>
            <a:xfrm>
              <a:off x="336881" y="2657912"/>
              <a:ext cx="616103" cy="91440"/>
            </a:xfrm>
            <a:prstGeom prst="roundRect">
              <a:avLst>
                <a:gd name="adj" fmla="val 50000"/>
              </a:avLst>
            </a:prstGeom>
            <a:solidFill>
              <a:srgbClr val="6F787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11" name="Rounded Rectangle 12">
              <a:extLst>
                <a:ext uri="{FF2B5EF4-FFF2-40B4-BE49-F238E27FC236}">
                  <a16:creationId xmlns:a16="http://schemas.microsoft.com/office/drawing/2014/main" id="{774EFD35-6243-254A-8969-90F24151A2D5}"/>
                </a:ext>
              </a:extLst>
            </p:cNvPr>
            <p:cNvSpPr/>
            <p:nvPr/>
          </p:nvSpPr>
          <p:spPr>
            <a:xfrm rot="16200000">
              <a:off x="-1178560" y="4194104"/>
              <a:ext cx="3108960" cy="91440"/>
            </a:xfrm>
            <a:prstGeom prst="roundRect">
              <a:avLst>
                <a:gd name="adj" fmla="val 50000"/>
              </a:avLst>
            </a:prstGeom>
            <a:solidFill>
              <a:srgbClr val="6F787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13" name="Rounded Rectangle 13">
              <a:extLst>
                <a:ext uri="{FF2B5EF4-FFF2-40B4-BE49-F238E27FC236}">
                  <a16:creationId xmlns:a16="http://schemas.microsoft.com/office/drawing/2014/main" id="{C4BDB754-7B64-ABB2-6498-8927ACFE38E0}"/>
                </a:ext>
              </a:extLst>
            </p:cNvPr>
            <p:cNvSpPr/>
            <p:nvPr/>
          </p:nvSpPr>
          <p:spPr>
            <a:xfrm>
              <a:off x="336881" y="5702864"/>
              <a:ext cx="616103" cy="91440"/>
            </a:xfrm>
            <a:prstGeom prst="roundRect">
              <a:avLst>
                <a:gd name="adj" fmla="val 50000"/>
              </a:avLst>
            </a:prstGeom>
            <a:solidFill>
              <a:srgbClr val="6F787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15" name="Round Same Side Corner Rectangle 14">
              <a:extLst>
                <a:ext uri="{FF2B5EF4-FFF2-40B4-BE49-F238E27FC236}">
                  <a16:creationId xmlns:a16="http://schemas.microsoft.com/office/drawing/2014/main" id="{0F24D588-BBC0-A76C-A701-8A4883E71B8F}"/>
                </a:ext>
              </a:extLst>
            </p:cNvPr>
            <p:cNvSpPr/>
            <p:nvPr/>
          </p:nvSpPr>
          <p:spPr>
            <a:xfrm rot="5400000">
              <a:off x="740960" y="5418742"/>
              <a:ext cx="711858" cy="641396"/>
            </a:xfrm>
            <a:prstGeom prst="round2SameRect">
              <a:avLst>
                <a:gd name="adj1" fmla="val 38052"/>
                <a:gd name="adj2" fmla="val 0"/>
              </a:avLst>
            </a:prstGeom>
            <a:solidFill>
              <a:srgbClr val="6F787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9" name="Rounded Rectangle 15">
              <a:extLst>
                <a:ext uri="{FF2B5EF4-FFF2-40B4-BE49-F238E27FC236}">
                  <a16:creationId xmlns:a16="http://schemas.microsoft.com/office/drawing/2014/main" id="{36378C29-62A4-A4C9-94C6-2C116D97FCED}"/>
                </a:ext>
              </a:extLst>
            </p:cNvPr>
            <p:cNvSpPr/>
            <p:nvPr/>
          </p:nvSpPr>
          <p:spPr>
            <a:xfrm>
              <a:off x="1045325" y="5693720"/>
              <a:ext cx="1371600" cy="91440"/>
            </a:xfrm>
            <a:prstGeom prst="roundRect">
              <a:avLst>
                <a:gd name="adj" fmla="val 50000"/>
              </a:avLst>
            </a:prstGeom>
            <a:solidFill>
              <a:srgbClr val="6F787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28" name="Trapezoid 27">
              <a:extLst>
                <a:ext uri="{FF2B5EF4-FFF2-40B4-BE49-F238E27FC236}">
                  <a16:creationId xmlns:a16="http://schemas.microsoft.com/office/drawing/2014/main" id="{79BB1495-618A-651E-3BD1-BBE56F881922}"/>
                </a:ext>
              </a:extLst>
            </p:cNvPr>
            <p:cNvSpPr/>
            <p:nvPr/>
          </p:nvSpPr>
          <p:spPr>
            <a:xfrm rot="16200000">
              <a:off x="1621459" y="5401197"/>
              <a:ext cx="548640" cy="676487"/>
            </a:xfrm>
            <a:prstGeom prst="trapezoid">
              <a:avLst/>
            </a:prstGeom>
            <a:solidFill>
              <a:srgbClr val="6F787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29" name="Rounded Rectangle 17">
              <a:extLst>
                <a:ext uri="{FF2B5EF4-FFF2-40B4-BE49-F238E27FC236}">
                  <a16:creationId xmlns:a16="http://schemas.microsoft.com/office/drawing/2014/main" id="{E55B7CEA-357D-78FD-07A0-73004F3A1E2C}"/>
                </a:ext>
              </a:extLst>
            </p:cNvPr>
            <p:cNvSpPr/>
            <p:nvPr/>
          </p:nvSpPr>
          <p:spPr>
            <a:xfrm>
              <a:off x="2326736" y="5372668"/>
              <a:ext cx="740664" cy="755657"/>
            </a:xfrm>
            <a:prstGeom prst="roundRect">
              <a:avLst/>
            </a:prstGeom>
            <a:solidFill>
              <a:srgbClr val="6F787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30" name="Rounded Rectangle 18">
              <a:extLst>
                <a:ext uri="{FF2B5EF4-FFF2-40B4-BE49-F238E27FC236}">
                  <a16:creationId xmlns:a16="http://schemas.microsoft.com/office/drawing/2014/main" id="{9E2BB7C0-DB4E-D42E-A03A-6AD2B648AC59}"/>
                </a:ext>
              </a:extLst>
            </p:cNvPr>
            <p:cNvSpPr/>
            <p:nvPr/>
          </p:nvSpPr>
          <p:spPr>
            <a:xfrm rot="5400000">
              <a:off x="1048870" y="4247305"/>
              <a:ext cx="616103" cy="91440"/>
            </a:xfrm>
            <a:prstGeom prst="roundRect">
              <a:avLst>
                <a:gd name="adj" fmla="val 50000"/>
              </a:avLst>
            </a:prstGeom>
            <a:solidFill>
              <a:srgbClr val="27A6D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31" name="Rounded Rectangle 19">
              <a:extLst>
                <a:ext uri="{FF2B5EF4-FFF2-40B4-BE49-F238E27FC236}">
                  <a16:creationId xmlns:a16="http://schemas.microsoft.com/office/drawing/2014/main" id="{26E463B3-4CC8-05D2-DC23-A3D4764FA8E9}"/>
                </a:ext>
              </a:extLst>
            </p:cNvPr>
            <p:cNvSpPr/>
            <p:nvPr/>
          </p:nvSpPr>
          <p:spPr>
            <a:xfrm>
              <a:off x="1315095" y="4532259"/>
              <a:ext cx="1280160" cy="91440"/>
            </a:xfrm>
            <a:prstGeom prst="roundRect">
              <a:avLst>
                <a:gd name="adj" fmla="val 50000"/>
              </a:avLst>
            </a:prstGeom>
            <a:solidFill>
              <a:srgbClr val="27A6D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32" name="Rounded Rectangle 20">
              <a:extLst>
                <a:ext uri="{FF2B5EF4-FFF2-40B4-BE49-F238E27FC236}">
                  <a16:creationId xmlns:a16="http://schemas.microsoft.com/office/drawing/2014/main" id="{AD1F6190-2E9F-6ED6-860E-42FBA967070D}"/>
                </a:ext>
              </a:extLst>
            </p:cNvPr>
            <p:cNvSpPr/>
            <p:nvPr/>
          </p:nvSpPr>
          <p:spPr>
            <a:xfrm>
              <a:off x="1311201" y="5030515"/>
              <a:ext cx="1280160" cy="91440"/>
            </a:xfrm>
            <a:prstGeom prst="roundRect">
              <a:avLst>
                <a:gd name="adj" fmla="val 50000"/>
              </a:avLst>
            </a:prstGeom>
            <a:solidFill>
              <a:srgbClr val="27A6D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36" name="Rounded Rectangle 21">
              <a:extLst>
                <a:ext uri="{FF2B5EF4-FFF2-40B4-BE49-F238E27FC236}">
                  <a16:creationId xmlns:a16="http://schemas.microsoft.com/office/drawing/2014/main" id="{03D2913D-16FA-99DA-6D39-ED6A7E554E00}"/>
                </a:ext>
              </a:extLst>
            </p:cNvPr>
            <p:cNvSpPr/>
            <p:nvPr/>
          </p:nvSpPr>
          <p:spPr>
            <a:xfrm rot="5400000">
              <a:off x="1045624" y="4756193"/>
              <a:ext cx="616103" cy="91440"/>
            </a:xfrm>
            <a:prstGeom prst="roundRect">
              <a:avLst>
                <a:gd name="adj" fmla="val 50000"/>
              </a:avLst>
            </a:prstGeom>
            <a:solidFill>
              <a:srgbClr val="27A6D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39" name="Rounded Rectangle 22">
              <a:extLst>
                <a:ext uri="{FF2B5EF4-FFF2-40B4-BE49-F238E27FC236}">
                  <a16:creationId xmlns:a16="http://schemas.microsoft.com/office/drawing/2014/main" id="{BC153783-EAE9-DEBC-8A2C-85C368AF8DF3}"/>
                </a:ext>
              </a:extLst>
            </p:cNvPr>
            <p:cNvSpPr/>
            <p:nvPr/>
          </p:nvSpPr>
          <p:spPr>
            <a:xfrm rot="5400000">
              <a:off x="2273347" y="4780906"/>
              <a:ext cx="548640" cy="91440"/>
            </a:xfrm>
            <a:prstGeom prst="roundRect">
              <a:avLst>
                <a:gd name="adj" fmla="val 50000"/>
              </a:avLst>
            </a:prstGeom>
            <a:solidFill>
              <a:srgbClr val="27A6D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grpSp>
      <p:grpSp>
        <p:nvGrpSpPr>
          <p:cNvPr id="19" name="Group 18">
            <a:extLst>
              <a:ext uri="{FF2B5EF4-FFF2-40B4-BE49-F238E27FC236}">
                <a16:creationId xmlns:a16="http://schemas.microsoft.com/office/drawing/2014/main" id="{C62AEB95-C50B-B96B-94E6-CA5533068EF0}"/>
              </a:ext>
            </a:extLst>
          </p:cNvPr>
          <p:cNvGrpSpPr>
            <a:grpSpLocks noChangeAspect="1"/>
          </p:cNvGrpSpPr>
          <p:nvPr/>
        </p:nvGrpSpPr>
        <p:grpSpPr>
          <a:xfrm>
            <a:off x="6222131" y="2614233"/>
            <a:ext cx="724949" cy="900000"/>
            <a:chOff x="3332305" y="1856253"/>
            <a:chExt cx="2737200" cy="4272072"/>
          </a:xfrm>
        </p:grpSpPr>
        <p:grpSp>
          <p:nvGrpSpPr>
            <p:cNvPr id="24" name="Group 23">
              <a:extLst>
                <a:ext uri="{FF2B5EF4-FFF2-40B4-BE49-F238E27FC236}">
                  <a16:creationId xmlns:a16="http://schemas.microsoft.com/office/drawing/2014/main" id="{CBF252E9-903D-B681-4D1F-02778957C2FD}"/>
                </a:ext>
              </a:extLst>
            </p:cNvPr>
            <p:cNvGrpSpPr/>
            <p:nvPr/>
          </p:nvGrpSpPr>
          <p:grpSpPr>
            <a:xfrm>
              <a:off x="3778295" y="2307816"/>
              <a:ext cx="1087452" cy="1823514"/>
              <a:chOff x="-6339017" y="3773545"/>
              <a:chExt cx="1087452" cy="1823514"/>
            </a:xfrm>
          </p:grpSpPr>
          <p:sp>
            <p:nvSpPr>
              <p:cNvPr id="80" name="Rounded Rectangle 79">
                <a:extLst>
                  <a:ext uri="{FF2B5EF4-FFF2-40B4-BE49-F238E27FC236}">
                    <a16:creationId xmlns:a16="http://schemas.microsoft.com/office/drawing/2014/main" id="{3664C53A-8FCB-CD61-744F-992E77474D0A}"/>
                  </a:ext>
                </a:extLst>
              </p:cNvPr>
              <p:cNvSpPr/>
              <p:nvPr/>
            </p:nvSpPr>
            <p:spPr>
              <a:xfrm>
                <a:off x="-6339016" y="3773545"/>
                <a:ext cx="1087451" cy="1786996"/>
              </a:xfrm>
              <a:prstGeom prst="roundRect">
                <a:avLst/>
              </a:prstGeom>
              <a:solidFill>
                <a:srgbClr val="BEBEB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81" name="Rounded Rectangle 80">
                <a:extLst>
                  <a:ext uri="{FF2B5EF4-FFF2-40B4-BE49-F238E27FC236}">
                    <a16:creationId xmlns:a16="http://schemas.microsoft.com/office/drawing/2014/main" id="{89F9B454-8BAC-95B0-F56B-33F93081FD83}"/>
                  </a:ext>
                </a:extLst>
              </p:cNvPr>
              <p:cNvSpPr/>
              <p:nvPr/>
            </p:nvSpPr>
            <p:spPr>
              <a:xfrm>
                <a:off x="-6339016" y="4845915"/>
                <a:ext cx="1087451" cy="751144"/>
              </a:xfrm>
              <a:prstGeom prst="roundRect">
                <a:avLst/>
              </a:prstGeom>
              <a:solidFill>
                <a:srgbClr val="FBAE4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83" name="Rectangle 82">
                <a:extLst>
                  <a:ext uri="{FF2B5EF4-FFF2-40B4-BE49-F238E27FC236}">
                    <a16:creationId xmlns:a16="http://schemas.microsoft.com/office/drawing/2014/main" id="{1D6013AA-2B95-19BF-7D26-FAF3AAFD5F2F}"/>
                  </a:ext>
                </a:extLst>
              </p:cNvPr>
              <p:cNvSpPr/>
              <p:nvPr/>
            </p:nvSpPr>
            <p:spPr>
              <a:xfrm>
                <a:off x="-6339017" y="4775509"/>
                <a:ext cx="1087452" cy="256358"/>
              </a:xfrm>
              <a:prstGeom prst="rect">
                <a:avLst/>
              </a:prstGeom>
              <a:solidFill>
                <a:srgbClr val="FBAE4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grpSp>
        <p:grpSp>
          <p:nvGrpSpPr>
            <p:cNvPr id="25" name="Group 24">
              <a:extLst>
                <a:ext uri="{FF2B5EF4-FFF2-40B4-BE49-F238E27FC236}">
                  <a16:creationId xmlns:a16="http://schemas.microsoft.com/office/drawing/2014/main" id="{4F5A430D-C675-9C36-91E7-7411B91B3BE5}"/>
                </a:ext>
              </a:extLst>
            </p:cNvPr>
            <p:cNvGrpSpPr/>
            <p:nvPr/>
          </p:nvGrpSpPr>
          <p:grpSpPr>
            <a:xfrm>
              <a:off x="4009504" y="1856253"/>
              <a:ext cx="625034" cy="1242548"/>
              <a:chOff x="-6088872" y="3577423"/>
              <a:chExt cx="625034" cy="1279302"/>
            </a:xfrm>
          </p:grpSpPr>
          <p:sp>
            <p:nvSpPr>
              <p:cNvPr id="76" name="Rounded Rectangle 75">
                <a:extLst>
                  <a:ext uri="{FF2B5EF4-FFF2-40B4-BE49-F238E27FC236}">
                    <a16:creationId xmlns:a16="http://schemas.microsoft.com/office/drawing/2014/main" id="{69295797-B5BA-7ED0-E22D-51C49A6548FC}"/>
                  </a:ext>
                </a:extLst>
              </p:cNvPr>
              <p:cNvSpPr/>
              <p:nvPr/>
            </p:nvSpPr>
            <p:spPr>
              <a:xfrm>
                <a:off x="-6088872" y="3577423"/>
                <a:ext cx="80958" cy="1279302"/>
              </a:xfrm>
              <a:prstGeom prst="roundRect">
                <a:avLst>
                  <a:gd name="adj" fmla="val 50000"/>
                </a:avLst>
              </a:prstGeom>
              <a:solidFill>
                <a:srgbClr val="E6663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77" name="Rounded Rectangle 76">
                <a:extLst>
                  <a:ext uri="{FF2B5EF4-FFF2-40B4-BE49-F238E27FC236}">
                    <a16:creationId xmlns:a16="http://schemas.microsoft.com/office/drawing/2014/main" id="{A207CF02-B8B0-4046-D2B2-C3030E352585}"/>
                  </a:ext>
                </a:extLst>
              </p:cNvPr>
              <p:cNvSpPr/>
              <p:nvPr/>
            </p:nvSpPr>
            <p:spPr>
              <a:xfrm>
                <a:off x="-5909696" y="3577423"/>
                <a:ext cx="80958" cy="1279302"/>
              </a:xfrm>
              <a:prstGeom prst="roundRect">
                <a:avLst>
                  <a:gd name="adj" fmla="val 50000"/>
                </a:avLst>
              </a:prstGeom>
              <a:solidFill>
                <a:srgbClr val="E6663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78" name="Rounded Rectangle 77">
                <a:extLst>
                  <a:ext uri="{FF2B5EF4-FFF2-40B4-BE49-F238E27FC236}">
                    <a16:creationId xmlns:a16="http://schemas.microsoft.com/office/drawing/2014/main" id="{73BC14D5-5282-C148-B04A-BEC6AD8AF1A3}"/>
                  </a:ext>
                </a:extLst>
              </p:cNvPr>
              <p:cNvSpPr/>
              <p:nvPr/>
            </p:nvSpPr>
            <p:spPr>
              <a:xfrm>
                <a:off x="-5729928" y="3577423"/>
                <a:ext cx="80958" cy="1279302"/>
              </a:xfrm>
              <a:prstGeom prst="roundRect">
                <a:avLst>
                  <a:gd name="adj" fmla="val 50000"/>
                </a:avLst>
              </a:prstGeom>
              <a:solidFill>
                <a:srgbClr val="E6663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79" name="Rounded Rectangle 78">
                <a:extLst>
                  <a:ext uri="{FF2B5EF4-FFF2-40B4-BE49-F238E27FC236}">
                    <a16:creationId xmlns:a16="http://schemas.microsoft.com/office/drawing/2014/main" id="{D1E29159-A28E-C93C-AD93-6574D0D0E65C}"/>
                  </a:ext>
                </a:extLst>
              </p:cNvPr>
              <p:cNvSpPr/>
              <p:nvPr/>
            </p:nvSpPr>
            <p:spPr>
              <a:xfrm>
                <a:off x="-5544796" y="3577423"/>
                <a:ext cx="80958" cy="1279302"/>
              </a:xfrm>
              <a:prstGeom prst="roundRect">
                <a:avLst>
                  <a:gd name="adj" fmla="val 50000"/>
                </a:avLst>
              </a:prstGeom>
              <a:solidFill>
                <a:srgbClr val="E6663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grpSp>
        <p:sp>
          <p:nvSpPr>
            <p:cNvPr id="34" name="Rounded Rectangle 33">
              <a:extLst>
                <a:ext uri="{FF2B5EF4-FFF2-40B4-BE49-F238E27FC236}">
                  <a16:creationId xmlns:a16="http://schemas.microsoft.com/office/drawing/2014/main" id="{831AD3ED-71D1-8C7D-534A-E080D93585C8}"/>
                </a:ext>
              </a:extLst>
            </p:cNvPr>
            <p:cNvSpPr/>
            <p:nvPr/>
          </p:nvSpPr>
          <p:spPr>
            <a:xfrm>
              <a:off x="3338986" y="2657912"/>
              <a:ext cx="616103" cy="91440"/>
            </a:xfrm>
            <a:prstGeom prst="roundRect">
              <a:avLst>
                <a:gd name="adj" fmla="val 50000"/>
              </a:avLst>
            </a:prstGeom>
            <a:solidFill>
              <a:srgbClr val="6F787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35" name="Rounded Rectangle 34">
              <a:extLst>
                <a:ext uri="{FF2B5EF4-FFF2-40B4-BE49-F238E27FC236}">
                  <a16:creationId xmlns:a16="http://schemas.microsoft.com/office/drawing/2014/main" id="{9342C18A-3BAD-C51D-EFB9-0DB570727E8E}"/>
                </a:ext>
              </a:extLst>
            </p:cNvPr>
            <p:cNvSpPr/>
            <p:nvPr/>
          </p:nvSpPr>
          <p:spPr>
            <a:xfrm rot="16200000">
              <a:off x="1823545" y="4194104"/>
              <a:ext cx="3108960" cy="91440"/>
            </a:xfrm>
            <a:prstGeom prst="roundRect">
              <a:avLst>
                <a:gd name="adj" fmla="val 50000"/>
              </a:avLst>
            </a:prstGeom>
            <a:solidFill>
              <a:srgbClr val="6F787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37" name="Rounded Rectangle 36">
              <a:extLst>
                <a:ext uri="{FF2B5EF4-FFF2-40B4-BE49-F238E27FC236}">
                  <a16:creationId xmlns:a16="http://schemas.microsoft.com/office/drawing/2014/main" id="{12EC9D70-0AF1-3599-7474-ABD8373D092D}"/>
                </a:ext>
              </a:extLst>
            </p:cNvPr>
            <p:cNvSpPr/>
            <p:nvPr/>
          </p:nvSpPr>
          <p:spPr>
            <a:xfrm>
              <a:off x="3338986" y="5702864"/>
              <a:ext cx="616103" cy="91440"/>
            </a:xfrm>
            <a:prstGeom prst="roundRect">
              <a:avLst>
                <a:gd name="adj" fmla="val 50000"/>
              </a:avLst>
            </a:prstGeom>
            <a:solidFill>
              <a:srgbClr val="6F787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38" name="Round Same Side Corner Rectangle 37">
              <a:extLst>
                <a:ext uri="{FF2B5EF4-FFF2-40B4-BE49-F238E27FC236}">
                  <a16:creationId xmlns:a16="http://schemas.microsoft.com/office/drawing/2014/main" id="{AD8BE7DD-E300-19FF-431C-5B1CBB2C6676}"/>
                </a:ext>
              </a:extLst>
            </p:cNvPr>
            <p:cNvSpPr/>
            <p:nvPr/>
          </p:nvSpPr>
          <p:spPr>
            <a:xfrm rot="5400000">
              <a:off x="3743065" y="5418742"/>
              <a:ext cx="711858" cy="641396"/>
            </a:xfrm>
            <a:prstGeom prst="round2SameRect">
              <a:avLst>
                <a:gd name="adj1" fmla="val 38052"/>
                <a:gd name="adj2" fmla="val 0"/>
              </a:avLst>
            </a:prstGeom>
            <a:solidFill>
              <a:srgbClr val="6F787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47" name="Rounded Rectangle 46">
              <a:extLst>
                <a:ext uri="{FF2B5EF4-FFF2-40B4-BE49-F238E27FC236}">
                  <a16:creationId xmlns:a16="http://schemas.microsoft.com/office/drawing/2014/main" id="{2CE72446-D62B-E412-89D0-C286BB4ADE4B}"/>
                </a:ext>
              </a:extLst>
            </p:cNvPr>
            <p:cNvSpPr/>
            <p:nvPr/>
          </p:nvSpPr>
          <p:spPr>
            <a:xfrm>
              <a:off x="4047430" y="5693720"/>
              <a:ext cx="1371600" cy="91440"/>
            </a:xfrm>
            <a:prstGeom prst="roundRect">
              <a:avLst>
                <a:gd name="adj" fmla="val 50000"/>
              </a:avLst>
            </a:prstGeom>
            <a:solidFill>
              <a:srgbClr val="6F787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48" name="Trapezoid 47">
              <a:extLst>
                <a:ext uri="{FF2B5EF4-FFF2-40B4-BE49-F238E27FC236}">
                  <a16:creationId xmlns:a16="http://schemas.microsoft.com/office/drawing/2014/main" id="{E4F343EE-A4AE-6D8B-511D-BE46EDDFECF5}"/>
                </a:ext>
              </a:extLst>
            </p:cNvPr>
            <p:cNvSpPr/>
            <p:nvPr/>
          </p:nvSpPr>
          <p:spPr>
            <a:xfrm rot="16200000">
              <a:off x="4623564" y="5401197"/>
              <a:ext cx="548640" cy="676487"/>
            </a:xfrm>
            <a:prstGeom prst="trapezoid">
              <a:avLst/>
            </a:prstGeom>
            <a:solidFill>
              <a:srgbClr val="6F787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49" name="Rounded Rectangle 48">
              <a:extLst>
                <a:ext uri="{FF2B5EF4-FFF2-40B4-BE49-F238E27FC236}">
                  <a16:creationId xmlns:a16="http://schemas.microsoft.com/office/drawing/2014/main" id="{03B2C16F-8BC0-BB41-5FBA-966E3B282D0A}"/>
                </a:ext>
              </a:extLst>
            </p:cNvPr>
            <p:cNvSpPr/>
            <p:nvPr/>
          </p:nvSpPr>
          <p:spPr>
            <a:xfrm>
              <a:off x="5328841" y="5372668"/>
              <a:ext cx="740664" cy="755657"/>
            </a:xfrm>
            <a:prstGeom prst="roundRect">
              <a:avLst/>
            </a:prstGeom>
            <a:solidFill>
              <a:srgbClr val="6F787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50" name="Rounded Rectangle 49">
              <a:extLst>
                <a:ext uri="{FF2B5EF4-FFF2-40B4-BE49-F238E27FC236}">
                  <a16:creationId xmlns:a16="http://schemas.microsoft.com/office/drawing/2014/main" id="{55D641C0-CE6D-5683-E265-9C134FF2826A}"/>
                </a:ext>
              </a:extLst>
            </p:cNvPr>
            <p:cNvSpPr/>
            <p:nvPr/>
          </p:nvSpPr>
          <p:spPr>
            <a:xfrm rot="5400000">
              <a:off x="4050975" y="4247305"/>
              <a:ext cx="616103" cy="91440"/>
            </a:xfrm>
            <a:prstGeom prst="roundRect">
              <a:avLst>
                <a:gd name="adj" fmla="val 50000"/>
              </a:avLst>
            </a:prstGeom>
            <a:solidFill>
              <a:srgbClr val="27A6D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52" name="Rounded Rectangle 51">
              <a:extLst>
                <a:ext uri="{FF2B5EF4-FFF2-40B4-BE49-F238E27FC236}">
                  <a16:creationId xmlns:a16="http://schemas.microsoft.com/office/drawing/2014/main" id="{B099B005-B647-DCA5-2195-B475205D3A1B}"/>
                </a:ext>
              </a:extLst>
            </p:cNvPr>
            <p:cNvSpPr/>
            <p:nvPr/>
          </p:nvSpPr>
          <p:spPr>
            <a:xfrm>
              <a:off x="4672677" y="2664644"/>
              <a:ext cx="457200" cy="91440"/>
            </a:xfrm>
            <a:prstGeom prst="roundRect">
              <a:avLst>
                <a:gd name="adj" fmla="val 50000"/>
              </a:avLst>
            </a:prstGeom>
            <a:solidFill>
              <a:srgbClr val="BEBEB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53" name="Rounded Rectangle 52">
              <a:extLst>
                <a:ext uri="{FF2B5EF4-FFF2-40B4-BE49-F238E27FC236}">
                  <a16:creationId xmlns:a16="http://schemas.microsoft.com/office/drawing/2014/main" id="{EE6C2984-94C9-2F41-E69B-61E6DEF5801C}"/>
                </a:ext>
              </a:extLst>
            </p:cNvPr>
            <p:cNvSpPr/>
            <p:nvPr/>
          </p:nvSpPr>
          <p:spPr>
            <a:xfrm>
              <a:off x="4313306" y="5030515"/>
              <a:ext cx="1280160" cy="91440"/>
            </a:xfrm>
            <a:prstGeom prst="roundRect">
              <a:avLst>
                <a:gd name="adj" fmla="val 50000"/>
              </a:avLst>
            </a:prstGeom>
            <a:solidFill>
              <a:srgbClr val="27A6D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54" name="Rounded Rectangle 53">
              <a:extLst>
                <a:ext uri="{FF2B5EF4-FFF2-40B4-BE49-F238E27FC236}">
                  <a16:creationId xmlns:a16="http://schemas.microsoft.com/office/drawing/2014/main" id="{CFD265E8-93E4-CA79-87CD-FDB281C5C926}"/>
                </a:ext>
              </a:extLst>
            </p:cNvPr>
            <p:cNvSpPr/>
            <p:nvPr/>
          </p:nvSpPr>
          <p:spPr>
            <a:xfrm rot="5400000">
              <a:off x="4047729" y="4756193"/>
              <a:ext cx="616103" cy="91440"/>
            </a:xfrm>
            <a:prstGeom prst="roundRect">
              <a:avLst>
                <a:gd name="adj" fmla="val 50000"/>
              </a:avLst>
            </a:prstGeom>
            <a:solidFill>
              <a:srgbClr val="27A6D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55" name="Rounded Rectangle 54">
              <a:extLst>
                <a:ext uri="{FF2B5EF4-FFF2-40B4-BE49-F238E27FC236}">
                  <a16:creationId xmlns:a16="http://schemas.microsoft.com/office/drawing/2014/main" id="{BA3D5986-458D-EBCC-715E-FF966FB3444B}"/>
                </a:ext>
              </a:extLst>
            </p:cNvPr>
            <p:cNvSpPr/>
            <p:nvPr/>
          </p:nvSpPr>
          <p:spPr>
            <a:xfrm rot="5400000">
              <a:off x="3891883" y="3824115"/>
              <a:ext cx="2391430" cy="82539"/>
            </a:xfrm>
            <a:prstGeom prst="roundRect">
              <a:avLst>
                <a:gd name="adj" fmla="val 50000"/>
              </a:avLst>
            </a:prstGeom>
            <a:solidFill>
              <a:srgbClr val="BEBEB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56" name="Rounded Rectangle 55">
              <a:extLst>
                <a:ext uri="{FF2B5EF4-FFF2-40B4-BE49-F238E27FC236}">
                  <a16:creationId xmlns:a16="http://schemas.microsoft.com/office/drawing/2014/main" id="{7119DFD5-AEFD-863D-A4E0-6163CF2D79DC}"/>
                </a:ext>
              </a:extLst>
            </p:cNvPr>
            <p:cNvSpPr/>
            <p:nvPr/>
          </p:nvSpPr>
          <p:spPr>
            <a:xfrm>
              <a:off x="4896043" y="2438659"/>
              <a:ext cx="432798" cy="431542"/>
            </a:xfrm>
            <a:prstGeom prst="roundRect">
              <a:avLst/>
            </a:prstGeom>
            <a:solidFill>
              <a:srgbClr val="BEBEB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62" name="Rounded Rectangle 61">
              <a:extLst>
                <a:ext uri="{FF2B5EF4-FFF2-40B4-BE49-F238E27FC236}">
                  <a16:creationId xmlns:a16="http://schemas.microsoft.com/office/drawing/2014/main" id="{376E0AD5-33DE-0AA0-EF94-4D4E1A5E465F}"/>
                </a:ext>
              </a:extLst>
            </p:cNvPr>
            <p:cNvSpPr/>
            <p:nvPr/>
          </p:nvSpPr>
          <p:spPr>
            <a:xfrm>
              <a:off x="4871199" y="4450115"/>
              <a:ext cx="432798" cy="900705"/>
            </a:xfrm>
            <a:prstGeom prst="roundRect">
              <a:avLst>
                <a:gd name="adj" fmla="val 50000"/>
              </a:avLst>
            </a:prstGeom>
            <a:solidFill>
              <a:srgbClr val="27A6D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grpSp>
      <p:grpSp>
        <p:nvGrpSpPr>
          <p:cNvPr id="85" name="Group 84">
            <a:extLst>
              <a:ext uri="{FF2B5EF4-FFF2-40B4-BE49-F238E27FC236}">
                <a16:creationId xmlns:a16="http://schemas.microsoft.com/office/drawing/2014/main" id="{2300AD18-0AEE-91C2-81D7-1CEFCECFBFDA}"/>
              </a:ext>
            </a:extLst>
          </p:cNvPr>
          <p:cNvGrpSpPr>
            <a:grpSpLocks noChangeAspect="1"/>
          </p:cNvGrpSpPr>
          <p:nvPr/>
        </p:nvGrpSpPr>
        <p:grpSpPr>
          <a:xfrm>
            <a:off x="8163179" y="2614233"/>
            <a:ext cx="724950" cy="900000"/>
            <a:chOff x="6452695" y="1941617"/>
            <a:chExt cx="2737200" cy="4186708"/>
          </a:xfrm>
        </p:grpSpPr>
        <p:sp>
          <p:nvSpPr>
            <p:cNvPr id="88" name="Rounded Rectangle 87">
              <a:extLst>
                <a:ext uri="{FF2B5EF4-FFF2-40B4-BE49-F238E27FC236}">
                  <a16:creationId xmlns:a16="http://schemas.microsoft.com/office/drawing/2014/main" id="{640896EB-1B1B-DA51-8C77-31D0AFC72093}"/>
                </a:ext>
              </a:extLst>
            </p:cNvPr>
            <p:cNvSpPr/>
            <p:nvPr/>
          </p:nvSpPr>
          <p:spPr>
            <a:xfrm>
              <a:off x="6459376" y="5702864"/>
              <a:ext cx="616103" cy="91440"/>
            </a:xfrm>
            <a:prstGeom prst="roundRect">
              <a:avLst>
                <a:gd name="adj" fmla="val 50000"/>
              </a:avLst>
            </a:prstGeom>
            <a:solidFill>
              <a:srgbClr val="6F787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grpSp>
          <p:nvGrpSpPr>
            <p:cNvPr id="89" name="Group 88">
              <a:extLst>
                <a:ext uri="{FF2B5EF4-FFF2-40B4-BE49-F238E27FC236}">
                  <a16:creationId xmlns:a16="http://schemas.microsoft.com/office/drawing/2014/main" id="{0AE54A9A-EFB4-D044-0EFD-EBE087543BC2}"/>
                </a:ext>
              </a:extLst>
            </p:cNvPr>
            <p:cNvGrpSpPr/>
            <p:nvPr/>
          </p:nvGrpSpPr>
          <p:grpSpPr>
            <a:xfrm>
              <a:off x="6452695" y="1941617"/>
              <a:ext cx="2737200" cy="4186708"/>
              <a:chOff x="6452695" y="1941617"/>
              <a:chExt cx="2737200" cy="4186708"/>
            </a:xfrm>
          </p:grpSpPr>
          <p:sp>
            <p:nvSpPr>
              <p:cNvPr id="90" name="Rounded Rectangle 89">
                <a:extLst>
                  <a:ext uri="{FF2B5EF4-FFF2-40B4-BE49-F238E27FC236}">
                    <a16:creationId xmlns:a16="http://schemas.microsoft.com/office/drawing/2014/main" id="{10EC536E-BA45-4011-EDFB-02478E30B21F}"/>
                  </a:ext>
                </a:extLst>
              </p:cNvPr>
              <p:cNvSpPr/>
              <p:nvPr/>
            </p:nvSpPr>
            <p:spPr>
              <a:xfrm>
                <a:off x="6459376" y="2657912"/>
                <a:ext cx="616103" cy="91440"/>
              </a:xfrm>
              <a:prstGeom prst="roundRect">
                <a:avLst>
                  <a:gd name="adj" fmla="val 50000"/>
                </a:avLst>
              </a:prstGeom>
              <a:solidFill>
                <a:srgbClr val="6F787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grpSp>
            <p:nvGrpSpPr>
              <p:cNvPr id="91" name="Group 90">
                <a:extLst>
                  <a:ext uri="{FF2B5EF4-FFF2-40B4-BE49-F238E27FC236}">
                    <a16:creationId xmlns:a16="http://schemas.microsoft.com/office/drawing/2014/main" id="{B4547D90-E067-363F-D968-2615935FA48E}"/>
                  </a:ext>
                </a:extLst>
              </p:cNvPr>
              <p:cNvGrpSpPr/>
              <p:nvPr/>
            </p:nvGrpSpPr>
            <p:grpSpPr>
              <a:xfrm>
                <a:off x="6452695" y="1941617"/>
                <a:ext cx="2737200" cy="4186708"/>
                <a:chOff x="6452695" y="1941617"/>
                <a:chExt cx="2737200" cy="4186708"/>
              </a:xfrm>
            </p:grpSpPr>
            <p:sp>
              <p:nvSpPr>
                <p:cNvPr id="92" name="Rounded Rectangle 91">
                  <a:extLst>
                    <a:ext uri="{FF2B5EF4-FFF2-40B4-BE49-F238E27FC236}">
                      <a16:creationId xmlns:a16="http://schemas.microsoft.com/office/drawing/2014/main" id="{66F5C200-593F-B8E5-45D6-1683AC6FA1D9}"/>
                    </a:ext>
                  </a:extLst>
                </p:cNvPr>
                <p:cNvSpPr/>
                <p:nvPr/>
              </p:nvSpPr>
              <p:spPr>
                <a:xfrm>
                  <a:off x="6898686" y="2307816"/>
                  <a:ext cx="1087451" cy="1786996"/>
                </a:xfrm>
                <a:prstGeom prst="roundRect">
                  <a:avLst/>
                </a:prstGeom>
                <a:solidFill>
                  <a:srgbClr val="FBAE4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93" name="Rounded Rectangle 92">
                  <a:extLst>
                    <a:ext uri="{FF2B5EF4-FFF2-40B4-BE49-F238E27FC236}">
                      <a16:creationId xmlns:a16="http://schemas.microsoft.com/office/drawing/2014/main" id="{BBBC3D46-2D5A-0E3C-B239-71B244CEDBCE}"/>
                    </a:ext>
                  </a:extLst>
                </p:cNvPr>
                <p:cNvSpPr/>
                <p:nvPr/>
              </p:nvSpPr>
              <p:spPr>
                <a:xfrm rot="16200000">
                  <a:off x="4943935" y="4194104"/>
                  <a:ext cx="3108960" cy="91440"/>
                </a:xfrm>
                <a:prstGeom prst="roundRect">
                  <a:avLst>
                    <a:gd name="adj" fmla="val 50000"/>
                  </a:avLst>
                </a:prstGeom>
                <a:solidFill>
                  <a:srgbClr val="6F787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94" name="Round Same Side Corner Rectangle 93">
                  <a:extLst>
                    <a:ext uri="{FF2B5EF4-FFF2-40B4-BE49-F238E27FC236}">
                      <a16:creationId xmlns:a16="http://schemas.microsoft.com/office/drawing/2014/main" id="{410CCD22-C351-6789-7EEA-AB87C1CF339C}"/>
                    </a:ext>
                  </a:extLst>
                </p:cNvPr>
                <p:cNvSpPr/>
                <p:nvPr/>
              </p:nvSpPr>
              <p:spPr>
                <a:xfrm rot="5400000">
                  <a:off x="6863455" y="5418742"/>
                  <a:ext cx="711858" cy="641396"/>
                </a:xfrm>
                <a:prstGeom prst="round2SameRect">
                  <a:avLst>
                    <a:gd name="adj1" fmla="val 38052"/>
                    <a:gd name="adj2" fmla="val 0"/>
                  </a:avLst>
                </a:prstGeom>
                <a:solidFill>
                  <a:srgbClr val="6F787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95" name="Rounded Rectangle 94">
                  <a:extLst>
                    <a:ext uri="{FF2B5EF4-FFF2-40B4-BE49-F238E27FC236}">
                      <a16:creationId xmlns:a16="http://schemas.microsoft.com/office/drawing/2014/main" id="{8D6A717E-C1AD-E339-3E9B-220C17EA28EE}"/>
                    </a:ext>
                  </a:extLst>
                </p:cNvPr>
                <p:cNvSpPr/>
                <p:nvPr/>
              </p:nvSpPr>
              <p:spPr>
                <a:xfrm>
                  <a:off x="7167820" y="5693720"/>
                  <a:ext cx="1371600" cy="91440"/>
                </a:xfrm>
                <a:prstGeom prst="roundRect">
                  <a:avLst>
                    <a:gd name="adj" fmla="val 50000"/>
                  </a:avLst>
                </a:prstGeom>
                <a:solidFill>
                  <a:srgbClr val="6F787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96" name="Trapezoid 95">
                  <a:extLst>
                    <a:ext uri="{FF2B5EF4-FFF2-40B4-BE49-F238E27FC236}">
                      <a16:creationId xmlns:a16="http://schemas.microsoft.com/office/drawing/2014/main" id="{C13E76A3-30C9-7A38-7848-CD16F0B1BBE2}"/>
                    </a:ext>
                  </a:extLst>
                </p:cNvPr>
                <p:cNvSpPr/>
                <p:nvPr/>
              </p:nvSpPr>
              <p:spPr>
                <a:xfrm rot="16200000">
                  <a:off x="7743954" y="5401197"/>
                  <a:ext cx="548640" cy="676487"/>
                </a:xfrm>
                <a:prstGeom prst="trapezoid">
                  <a:avLst/>
                </a:prstGeom>
                <a:solidFill>
                  <a:srgbClr val="6F787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97" name="Rounded Rectangle 96">
                  <a:extLst>
                    <a:ext uri="{FF2B5EF4-FFF2-40B4-BE49-F238E27FC236}">
                      <a16:creationId xmlns:a16="http://schemas.microsoft.com/office/drawing/2014/main" id="{206B72F0-9D55-F929-7A55-116D64426326}"/>
                    </a:ext>
                  </a:extLst>
                </p:cNvPr>
                <p:cNvSpPr/>
                <p:nvPr/>
              </p:nvSpPr>
              <p:spPr>
                <a:xfrm>
                  <a:off x="8449231" y="5372668"/>
                  <a:ext cx="740664" cy="755657"/>
                </a:xfrm>
                <a:prstGeom prst="roundRect">
                  <a:avLst/>
                </a:prstGeom>
                <a:solidFill>
                  <a:srgbClr val="6F787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98" name="Rounded Rectangle 97">
                  <a:extLst>
                    <a:ext uri="{FF2B5EF4-FFF2-40B4-BE49-F238E27FC236}">
                      <a16:creationId xmlns:a16="http://schemas.microsoft.com/office/drawing/2014/main" id="{35F86DBE-9C53-78EB-85D1-0BAE0FEEC6A7}"/>
                    </a:ext>
                  </a:extLst>
                </p:cNvPr>
                <p:cNvSpPr/>
                <p:nvPr/>
              </p:nvSpPr>
              <p:spPr>
                <a:xfrm>
                  <a:off x="6738309" y="3815315"/>
                  <a:ext cx="1280160" cy="91440"/>
                </a:xfrm>
                <a:prstGeom prst="roundRect">
                  <a:avLst>
                    <a:gd name="adj" fmla="val 50000"/>
                  </a:avLst>
                </a:prstGeom>
                <a:solidFill>
                  <a:srgbClr val="6F787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99" name="Rounded Rectangle 98">
                  <a:extLst>
                    <a:ext uri="{FF2B5EF4-FFF2-40B4-BE49-F238E27FC236}">
                      <a16:creationId xmlns:a16="http://schemas.microsoft.com/office/drawing/2014/main" id="{BC9960C1-AB42-8654-4DAB-C5788CFE97FF}"/>
                    </a:ext>
                  </a:extLst>
                </p:cNvPr>
                <p:cNvSpPr/>
                <p:nvPr/>
              </p:nvSpPr>
              <p:spPr>
                <a:xfrm>
                  <a:off x="6751450" y="4339979"/>
                  <a:ext cx="1280160" cy="91440"/>
                </a:xfrm>
                <a:prstGeom prst="roundRect">
                  <a:avLst>
                    <a:gd name="adj" fmla="val 50000"/>
                  </a:avLst>
                </a:prstGeom>
                <a:solidFill>
                  <a:srgbClr val="6F787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100" name="Rounded Rectangle 99">
                  <a:extLst>
                    <a:ext uri="{FF2B5EF4-FFF2-40B4-BE49-F238E27FC236}">
                      <a16:creationId xmlns:a16="http://schemas.microsoft.com/office/drawing/2014/main" id="{75C14B1D-AF1D-D157-80AF-1BC395EE2BD9}"/>
                    </a:ext>
                  </a:extLst>
                </p:cNvPr>
                <p:cNvSpPr/>
                <p:nvPr/>
              </p:nvSpPr>
              <p:spPr>
                <a:xfrm rot="5400000">
                  <a:off x="6474682" y="4077647"/>
                  <a:ext cx="616103" cy="91440"/>
                </a:xfrm>
                <a:prstGeom prst="roundRect">
                  <a:avLst>
                    <a:gd name="adj" fmla="val 50000"/>
                  </a:avLst>
                </a:prstGeom>
                <a:solidFill>
                  <a:srgbClr val="6F787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101" name="Rounded Rectangle 100">
                  <a:extLst>
                    <a:ext uri="{FF2B5EF4-FFF2-40B4-BE49-F238E27FC236}">
                      <a16:creationId xmlns:a16="http://schemas.microsoft.com/office/drawing/2014/main" id="{1F3A39BE-4229-270B-C145-CBB734E31A98}"/>
                    </a:ext>
                  </a:extLst>
                </p:cNvPr>
                <p:cNvSpPr/>
                <p:nvPr/>
              </p:nvSpPr>
              <p:spPr>
                <a:xfrm rot="5400000">
                  <a:off x="7711570" y="4049890"/>
                  <a:ext cx="548640" cy="91440"/>
                </a:xfrm>
                <a:prstGeom prst="roundRect">
                  <a:avLst>
                    <a:gd name="adj" fmla="val 50000"/>
                  </a:avLst>
                </a:prstGeom>
                <a:solidFill>
                  <a:srgbClr val="6F787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102" name="Rounded Rectangle 101">
                  <a:extLst>
                    <a:ext uri="{FF2B5EF4-FFF2-40B4-BE49-F238E27FC236}">
                      <a16:creationId xmlns:a16="http://schemas.microsoft.com/office/drawing/2014/main" id="{851FD434-EDEF-8A10-4A09-2AFD87979D31}"/>
                    </a:ext>
                  </a:extLst>
                </p:cNvPr>
                <p:cNvSpPr/>
                <p:nvPr/>
              </p:nvSpPr>
              <p:spPr>
                <a:xfrm>
                  <a:off x="7886984" y="2575754"/>
                  <a:ext cx="400540" cy="73150"/>
                </a:xfrm>
                <a:prstGeom prst="roundRect">
                  <a:avLst>
                    <a:gd name="adj" fmla="val 50000"/>
                  </a:avLst>
                </a:prstGeom>
                <a:solidFill>
                  <a:srgbClr val="27A6D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103" name="Rounded Rectangle 102">
                  <a:extLst>
                    <a:ext uri="{FF2B5EF4-FFF2-40B4-BE49-F238E27FC236}">
                      <a16:creationId xmlns:a16="http://schemas.microsoft.com/office/drawing/2014/main" id="{D56BE4D2-C891-CDC2-000B-B99FA5BE830D}"/>
                    </a:ext>
                  </a:extLst>
                </p:cNvPr>
                <p:cNvSpPr/>
                <p:nvPr/>
              </p:nvSpPr>
              <p:spPr>
                <a:xfrm rot="5400000">
                  <a:off x="7327599" y="3423817"/>
                  <a:ext cx="1913083" cy="91440"/>
                </a:xfrm>
                <a:prstGeom prst="roundRect">
                  <a:avLst>
                    <a:gd name="adj" fmla="val 50000"/>
                  </a:avLst>
                </a:prstGeom>
                <a:solidFill>
                  <a:srgbClr val="27A6D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104" name="Rounded Rectangle 103">
                  <a:extLst>
                    <a:ext uri="{FF2B5EF4-FFF2-40B4-BE49-F238E27FC236}">
                      <a16:creationId xmlns:a16="http://schemas.microsoft.com/office/drawing/2014/main" id="{EDB68ABA-D246-5CF6-2D14-4A7150072AF1}"/>
                    </a:ext>
                  </a:extLst>
                </p:cNvPr>
                <p:cNvSpPr/>
                <p:nvPr/>
              </p:nvSpPr>
              <p:spPr>
                <a:xfrm>
                  <a:off x="8110350" y="2349769"/>
                  <a:ext cx="379162" cy="345222"/>
                </a:xfrm>
                <a:prstGeom prst="roundRect">
                  <a:avLst/>
                </a:prstGeom>
                <a:solidFill>
                  <a:srgbClr val="BEBEB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105" name="Rounded Rectangle 104">
                  <a:extLst>
                    <a:ext uri="{FF2B5EF4-FFF2-40B4-BE49-F238E27FC236}">
                      <a16:creationId xmlns:a16="http://schemas.microsoft.com/office/drawing/2014/main" id="{820A6616-3854-F179-D1BF-F75D0F0A7F06}"/>
                    </a:ext>
                  </a:extLst>
                </p:cNvPr>
                <p:cNvSpPr/>
                <p:nvPr/>
              </p:nvSpPr>
              <p:spPr>
                <a:xfrm>
                  <a:off x="7946438" y="4345005"/>
                  <a:ext cx="365760" cy="91440"/>
                </a:xfrm>
                <a:prstGeom prst="roundRect">
                  <a:avLst>
                    <a:gd name="adj" fmla="val 50000"/>
                  </a:avLst>
                </a:prstGeom>
                <a:solidFill>
                  <a:srgbClr val="27A6D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grpSp>
              <p:nvGrpSpPr>
                <p:cNvPr id="106" name="Group 105">
                  <a:extLst>
                    <a:ext uri="{FF2B5EF4-FFF2-40B4-BE49-F238E27FC236}">
                      <a16:creationId xmlns:a16="http://schemas.microsoft.com/office/drawing/2014/main" id="{24029307-1FD0-72F5-9713-5AC4D7F3F46B}"/>
                    </a:ext>
                  </a:extLst>
                </p:cNvPr>
                <p:cNvGrpSpPr/>
                <p:nvPr/>
              </p:nvGrpSpPr>
              <p:grpSpPr>
                <a:xfrm>
                  <a:off x="7135809" y="1941617"/>
                  <a:ext cx="625034" cy="1242548"/>
                  <a:chOff x="-6088872" y="3577423"/>
                  <a:chExt cx="625034" cy="1279302"/>
                </a:xfrm>
              </p:grpSpPr>
              <p:sp>
                <p:nvSpPr>
                  <p:cNvPr id="107" name="Rounded Rectangle 106">
                    <a:extLst>
                      <a:ext uri="{FF2B5EF4-FFF2-40B4-BE49-F238E27FC236}">
                        <a16:creationId xmlns:a16="http://schemas.microsoft.com/office/drawing/2014/main" id="{93BBDD3E-9EFC-727D-46A7-2AE13A90462C}"/>
                      </a:ext>
                    </a:extLst>
                  </p:cNvPr>
                  <p:cNvSpPr/>
                  <p:nvPr/>
                </p:nvSpPr>
                <p:spPr>
                  <a:xfrm>
                    <a:off x="-6088872" y="3577423"/>
                    <a:ext cx="80958" cy="1279302"/>
                  </a:xfrm>
                  <a:prstGeom prst="roundRect">
                    <a:avLst>
                      <a:gd name="adj" fmla="val 50000"/>
                    </a:avLst>
                  </a:prstGeom>
                  <a:solidFill>
                    <a:srgbClr val="E6663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108" name="Rounded Rectangle 107">
                    <a:extLst>
                      <a:ext uri="{FF2B5EF4-FFF2-40B4-BE49-F238E27FC236}">
                        <a16:creationId xmlns:a16="http://schemas.microsoft.com/office/drawing/2014/main" id="{BFFE94D2-E8BB-CD72-24CF-894456A04D12}"/>
                      </a:ext>
                    </a:extLst>
                  </p:cNvPr>
                  <p:cNvSpPr/>
                  <p:nvPr/>
                </p:nvSpPr>
                <p:spPr>
                  <a:xfrm>
                    <a:off x="-5909696" y="3577423"/>
                    <a:ext cx="80958" cy="1279302"/>
                  </a:xfrm>
                  <a:prstGeom prst="roundRect">
                    <a:avLst>
                      <a:gd name="adj" fmla="val 50000"/>
                    </a:avLst>
                  </a:prstGeom>
                  <a:solidFill>
                    <a:srgbClr val="E6663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109" name="Rounded Rectangle 108">
                    <a:extLst>
                      <a:ext uri="{FF2B5EF4-FFF2-40B4-BE49-F238E27FC236}">
                        <a16:creationId xmlns:a16="http://schemas.microsoft.com/office/drawing/2014/main" id="{E9AE7917-FA6A-4F01-6E3B-187F845AEEA4}"/>
                      </a:ext>
                    </a:extLst>
                  </p:cNvPr>
                  <p:cNvSpPr/>
                  <p:nvPr/>
                </p:nvSpPr>
                <p:spPr>
                  <a:xfrm>
                    <a:off x="-5729928" y="3577423"/>
                    <a:ext cx="80958" cy="1279302"/>
                  </a:xfrm>
                  <a:prstGeom prst="roundRect">
                    <a:avLst>
                      <a:gd name="adj" fmla="val 50000"/>
                    </a:avLst>
                  </a:prstGeom>
                  <a:solidFill>
                    <a:srgbClr val="E6663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110" name="Rounded Rectangle 109">
                    <a:extLst>
                      <a:ext uri="{FF2B5EF4-FFF2-40B4-BE49-F238E27FC236}">
                        <a16:creationId xmlns:a16="http://schemas.microsoft.com/office/drawing/2014/main" id="{504A36A4-5E24-28D1-E078-E9699FCC8E55}"/>
                      </a:ext>
                    </a:extLst>
                  </p:cNvPr>
                  <p:cNvSpPr/>
                  <p:nvPr/>
                </p:nvSpPr>
                <p:spPr>
                  <a:xfrm>
                    <a:off x="-5544796" y="3577423"/>
                    <a:ext cx="80958" cy="1279302"/>
                  </a:xfrm>
                  <a:prstGeom prst="roundRect">
                    <a:avLst>
                      <a:gd name="adj" fmla="val 50000"/>
                    </a:avLst>
                  </a:prstGeom>
                  <a:solidFill>
                    <a:srgbClr val="E6663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grpSp>
          </p:grpSp>
        </p:grpSp>
      </p:grpSp>
      <p:grpSp>
        <p:nvGrpSpPr>
          <p:cNvPr id="112" name="Group 111">
            <a:extLst>
              <a:ext uri="{FF2B5EF4-FFF2-40B4-BE49-F238E27FC236}">
                <a16:creationId xmlns:a16="http://schemas.microsoft.com/office/drawing/2014/main" id="{916445A9-CB16-A8FE-B279-8DD148AEFF34}"/>
              </a:ext>
            </a:extLst>
          </p:cNvPr>
          <p:cNvGrpSpPr>
            <a:grpSpLocks noChangeAspect="1"/>
          </p:cNvGrpSpPr>
          <p:nvPr/>
        </p:nvGrpSpPr>
        <p:grpSpPr>
          <a:xfrm>
            <a:off x="9837621" y="2614233"/>
            <a:ext cx="724950" cy="900000"/>
            <a:chOff x="9454800" y="1897660"/>
            <a:chExt cx="2737200" cy="4230665"/>
          </a:xfrm>
        </p:grpSpPr>
        <p:sp>
          <p:nvSpPr>
            <p:cNvPr id="115" name="Rounded Rectangle 114">
              <a:extLst>
                <a:ext uri="{FF2B5EF4-FFF2-40B4-BE49-F238E27FC236}">
                  <a16:creationId xmlns:a16="http://schemas.microsoft.com/office/drawing/2014/main" id="{338D935B-D642-5B36-25F5-EF9BB33404A5}"/>
                </a:ext>
              </a:extLst>
            </p:cNvPr>
            <p:cNvSpPr/>
            <p:nvPr/>
          </p:nvSpPr>
          <p:spPr>
            <a:xfrm>
              <a:off x="9461481" y="2657912"/>
              <a:ext cx="616103" cy="91440"/>
            </a:xfrm>
            <a:prstGeom prst="roundRect">
              <a:avLst>
                <a:gd name="adj" fmla="val 50000"/>
              </a:avLst>
            </a:prstGeom>
            <a:solidFill>
              <a:srgbClr val="6F787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116" name="Rounded Rectangle 115">
              <a:extLst>
                <a:ext uri="{FF2B5EF4-FFF2-40B4-BE49-F238E27FC236}">
                  <a16:creationId xmlns:a16="http://schemas.microsoft.com/office/drawing/2014/main" id="{9DBF7259-D862-C591-5E5E-248CABFFF939}"/>
                </a:ext>
              </a:extLst>
            </p:cNvPr>
            <p:cNvSpPr/>
            <p:nvPr/>
          </p:nvSpPr>
          <p:spPr>
            <a:xfrm>
              <a:off x="9461481" y="5702864"/>
              <a:ext cx="616103" cy="91440"/>
            </a:xfrm>
            <a:prstGeom prst="roundRect">
              <a:avLst>
                <a:gd name="adj" fmla="val 50000"/>
              </a:avLst>
            </a:prstGeom>
            <a:solidFill>
              <a:srgbClr val="6F787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grpSp>
          <p:nvGrpSpPr>
            <p:cNvPr id="117" name="Group 116">
              <a:extLst>
                <a:ext uri="{FF2B5EF4-FFF2-40B4-BE49-F238E27FC236}">
                  <a16:creationId xmlns:a16="http://schemas.microsoft.com/office/drawing/2014/main" id="{198CD6B2-3E7F-8821-C525-8CBB9503A9B0}"/>
                </a:ext>
              </a:extLst>
            </p:cNvPr>
            <p:cNvGrpSpPr/>
            <p:nvPr/>
          </p:nvGrpSpPr>
          <p:grpSpPr>
            <a:xfrm>
              <a:off x="9454800" y="1897660"/>
              <a:ext cx="2737200" cy="4230665"/>
              <a:chOff x="9454800" y="1897660"/>
              <a:chExt cx="2737200" cy="4230665"/>
            </a:xfrm>
          </p:grpSpPr>
          <p:sp>
            <p:nvSpPr>
              <p:cNvPr id="118" name="Rounded Rectangle 117">
                <a:extLst>
                  <a:ext uri="{FF2B5EF4-FFF2-40B4-BE49-F238E27FC236}">
                    <a16:creationId xmlns:a16="http://schemas.microsoft.com/office/drawing/2014/main" id="{19B237A2-616B-FCC2-2D76-7F889BC53D47}"/>
                  </a:ext>
                </a:extLst>
              </p:cNvPr>
              <p:cNvSpPr/>
              <p:nvPr/>
            </p:nvSpPr>
            <p:spPr>
              <a:xfrm rot="16200000">
                <a:off x="7946040" y="4194104"/>
                <a:ext cx="3108960" cy="91440"/>
              </a:xfrm>
              <a:prstGeom prst="roundRect">
                <a:avLst>
                  <a:gd name="adj" fmla="val 50000"/>
                </a:avLst>
              </a:prstGeom>
              <a:solidFill>
                <a:srgbClr val="6F787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grpSp>
            <p:nvGrpSpPr>
              <p:cNvPr id="119" name="Group 118">
                <a:extLst>
                  <a:ext uri="{FF2B5EF4-FFF2-40B4-BE49-F238E27FC236}">
                    <a16:creationId xmlns:a16="http://schemas.microsoft.com/office/drawing/2014/main" id="{4957E7E8-A814-8540-06F8-9988DF46B408}"/>
                  </a:ext>
                </a:extLst>
              </p:cNvPr>
              <p:cNvGrpSpPr/>
              <p:nvPr/>
            </p:nvGrpSpPr>
            <p:grpSpPr>
              <a:xfrm>
                <a:off x="9900791" y="1897660"/>
                <a:ext cx="2291209" cy="4230665"/>
                <a:chOff x="9900791" y="1897660"/>
                <a:chExt cx="2291209" cy="4230665"/>
              </a:xfrm>
            </p:grpSpPr>
            <p:grpSp>
              <p:nvGrpSpPr>
                <p:cNvPr id="120" name="Group 119">
                  <a:extLst>
                    <a:ext uri="{FF2B5EF4-FFF2-40B4-BE49-F238E27FC236}">
                      <a16:creationId xmlns:a16="http://schemas.microsoft.com/office/drawing/2014/main" id="{8AD89980-2C8E-BF30-61FD-D669ABE17637}"/>
                    </a:ext>
                  </a:extLst>
                </p:cNvPr>
                <p:cNvGrpSpPr/>
                <p:nvPr/>
              </p:nvGrpSpPr>
              <p:grpSpPr>
                <a:xfrm>
                  <a:off x="9900791" y="2307816"/>
                  <a:ext cx="1087452" cy="1823513"/>
                  <a:chOff x="-6339016" y="3773545"/>
                  <a:chExt cx="1087452" cy="1823513"/>
                </a:xfrm>
              </p:grpSpPr>
              <p:sp>
                <p:nvSpPr>
                  <p:cNvPr id="140" name="Rounded Rectangle 139">
                    <a:extLst>
                      <a:ext uri="{FF2B5EF4-FFF2-40B4-BE49-F238E27FC236}">
                        <a16:creationId xmlns:a16="http://schemas.microsoft.com/office/drawing/2014/main" id="{C8818F0A-A562-03EF-E6DD-E717159398EB}"/>
                      </a:ext>
                    </a:extLst>
                  </p:cNvPr>
                  <p:cNvSpPr/>
                  <p:nvPr/>
                </p:nvSpPr>
                <p:spPr>
                  <a:xfrm>
                    <a:off x="-6339016" y="3773545"/>
                    <a:ext cx="1087451" cy="1786996"/>
                  </a:xfrm>
                  <a:prstGeom prst="roundRect">
                    <a:avLst/>
                  </a:prstGeom>
                  <a:solidFill>
                    <a:srgbClr val="FBAE4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141" name="Rounded Rectangle 140">
                    <a:extLst>
                      <a:ext uri="{FF2B5EF4-FFF2-40B4-BE49-F238E27FC236}">
                        <a16:creationId xmlns:a16="http://schemas.microsoft.com/office/drawing/2014/main" id="{32B27F02-6A1F-DF57-F5BB-7F36972D419F}"/>
                      </a:ext>
                    </a:extLst>
                  </p:cNvPr>
                  <p:cNvSpPr/>
                  <p:nvPr/>
                </p:nvSpPr>
                <p:spPr>
                  <a:xfrm>
                    <a:off x="-6339016" y="4758943"/>
                    <a:ext cx="1087451" cy="838115"/>
                  </a:xfrm>
                  <a:prstGeom prst="roundRect">
                    <a:avLst/>
                  </a:prstGeom>
                  <a:solidFill>
                    <a:srgbClr val="E6663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142" name="Rectangle 141">
                    <a:extLst>
                      <a:ext uri="{FF2B5EF4-FFF2-40B4-BE49-F238E27FC236}">
                        <a16:creationId xmlns:a16="http://schemas.microsoft.com/office/drawing/2014/main" id="{628FC8C5-4ECB-87B5-19E4-791568B0A74F}"/>
                      </a:ext>
                    </a:extLst>
                  </p:cNvPr>
                  <p:cNvSpPr/>
                  <p:nvPr/>
                </p:nvSpPr>
                <p:spPr>
                  <a:xfrm>
                    <a:off x="-6339016" y="4682644"/>
                    <a:ext cx="1087452" cy="256358"/>
                  </a:xfrm>
                  <a:prstGeom prst="rect">
                    <a:avLst/>
                  </a:prstGeom>
                  <a:solidFill>
                    <a:srgbClr val="E6663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grpSp>
            <p:sp>
              <p:nvSpPr>
                <p:cNvPr id="121" name="Round Same Side Corner Rectangle 120">
                  <a:extLst>
                    <a:ext uri="{FF2B5EF4-FFF2-40B4-BE49-F238E27FC236}">
                      <a16:creationId xmlns:a16="http://schemas.microsoft.com/office/drawing/2014/main" id="{4B2AE148-61E9-69A1-CA28-6E359A120177}"/>
                    </a:ext>
                  </a:extLst>
                </p:cNvPr>
                <p:cNvSpPr/>
                <p:nvPr/>
              </p:nvSpPr>
              <p:spPr>
                <a:xfrm rot="5400000">
                  <a:off x="9865560" y="5418742"/>
                  <a:ext cx="711858" cy="641396"/>
                </a:xfrm>
                <a:prstGeom prst="round2SameRect">
                  <a:avLst>
                    <a:gd name="adj1" fmla="val 38052"/>
                    <a:gd name="adj2" fmla="val 0"/>
                  </a:avLst>
                </a:prstGeom>
                <a:solidFill>
                  <a:srgbClr val="6F787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122" name="Rounded Rectangle 121">
                  <a:extLst>
                    <a:ext uri="{FF2B5EF4-FFF2-40B4-BE49-F238E27FC236}">
                      <a16:creationId xmlns:a16="http://schemas.microsoft.com/office/drawing/2014/main" id="{26131012-E699-FA24-D2ED-82A8E3DC743D}"/>
                    </a:ext>
                  </a:extLst>
                </p:cNvPr>
                <p:cNvSpPr/>
                <p:nvPr/>
              </p:nvSpPr>
              <p:spPr>
                <a:xfrm>
                  <a:off x="10169925" y="5693720"/>
                  <a:ext cx="1371600" cy="91440"/>
                </a:xfrm>
                <a:prstGeom prst="roundRect">
                  <a:avLst>
                    <a:gd name="adj" fmla="val 50000"/>
                  </a:avLst>
                </a:prstGeom>
                <a:solidFill>
                  <a:srgbClr val="6F787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123" name="Trapezoid 122">
                  <a:extLst>
                    <a:ext uri="{FF2B5EF4-FFF2-40B4-BE49-F238E27FC236}">
                      <a16:creationId xmlns:a16="http://schemas.microsoft.com/office/drawing/2014/main" id="{1C6E6F37-CC01-C43F-DA84-A3B0D15E807C}"/>
                    </a:ext>
                  </a:extLst>
                </p:cNvPr>
                <p:cNvSpPr/>
                <p:nvPr/>
              </p:nvSpPr>
              <p:spPr>
                <a:xfrm rot="16200000">
                  <a:off x="10746059" y="5401197"/>
                  <a:ext cx="548640" cy="676487"/>
                </a:xfrm>
                <a:prstGeom prst="trapezoid">
                  <a:avLst/>
                </a:prstGeom>
                <a:solidFill>
                  <a:srgbClr val="6F787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124" name="Rounded Rectangle 123">
                  <a:extLst>
                    <a:ext uri="{FF2B5EF4-FFF2-40B4-BE49-F238E27FC236}">
                      <a16:creationId xmlns:a16="http://schemas.microsoft.com/office/drawing/2014/main" id="{9A9D49BA-0354-4B13-953B-EFF6ECA1647B}"/>
                    </a:ext>
                  </a:extLst>
                </p:cNvPr>
                <p:cNvSpPr/>
                <p:nvPr/>
              </p:nvSpPr>
              <p:spPr>
                <a:xfrm>
                  <a:off x="11451336" y="5372668"/>
                  <a:ext cx="740664" cy="755657"/>
                </a:xfrm>
                <a:prstGeom prst="roundRect">
                  <a:avLst/>
                </a:prstGeom>
                <a:solidFill>
                  <a:srgbClr val="6F787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125" name="Rounded Rectangle 124">
                  <a:extLst>
                    <a:ext uri="{FF2B5EF4-FFF2-40B4-BE49-F238E27FC236}">
                      <a16:creationId xmlns:a16="http://schemas.microsoft.com/office/drawing/2014/main" id="{BCCB81DB-273D-7C44-454A-66BAE285BE3D}"/>
                    </a:ext>
                  </a:extLst>
                </p:cNvPr>
                <p:cNvSpPr/>
                <p:nvPr/>
              </p:nvSpPr>
              <p:spPr>
                <a:xfrm rot="5400000">
                  <a:off x="10173470" y="4247305"/>
                  <a:ext cx="616103" cy="91440"/>
                </a:xfrm>
                <a:prstGeom prst="roundRect">
                  <a:avLst>
                    <a:gd name="adj" fmla="val 50000"/>
                  </a:avLst>
                </a:prstGeom>
                <a:solidFill>
                  <a:srgbClr val="27A6D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126" name="Rounded Rectangle 125">
                  <a:extLst>
                    <a:ext uri="{FF2B5EF4-FFF2-40B4-BE49-F238E27FC236}">
                      <a16:creationId xmlns:a16="http://schemas.microsoft.com/office/drawing/2014/main" id="{A85DC1BC-7D63-4238-854E-10DD66CBBE8E}"/>
                    </a:ext>
                  </a:extLst>
                </p:cNvPr>
                <p:cNvSpPr/>
                <p:nvPr/>
              </p:nvSpPr>
              <p:spPr>
                <a:xfrm>
                  <a:off x="10439695" y="4532259"/>
                  <a:ext cx="1280160" cy="91440"/>
                </a:xfrm>
                <a:prstGeom prst="roundRect">
                  <a:avLst>
                    <a:gd name="adj" fmla="val 50000"/>
                  </a:avLst>
                </a:prstGeom>
                <a:solidFill>
                  <a:srgbClr val="27A6D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127" name="Rounded Rectangle 126">
                  <a:extLst>
                    <a:ext uri="{FF2B5EF4-FFF2-40B4-BE49-F238E27FC236}">
                      <a16:creationId xmlns:a16="http://schemas.microsoft.com/office/drawing/2014/main" id="{2CD53B47-BE53-1301-2E2A-E74546959C9E}"/>
                    </a:ext>
                  </a:extLst>
                </p:cNvPr>
                <p:cNvSpPr/>
                <p:nvPr/>
              </p:nvSpPr>
              <p:spPr>
                <a:xfrm>
                  <a:off x="10435801" y="5030515"/>
                  <a:ext cx="1280160" cy="91440"/>
                </a:xfrm>
                <a:prstGeom prst="roundRect">
                  <a:avLst>
                    <a:gd name="adj" fmla="val 50000"/>
                  </a:avLst>
                </a:prstGeom>
                <a:solidFill>
                  <a:srgbClr val="27A6D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128" name="Rounded Rectangle 127">
                  <a:extLst>
                    <a:ext uri="{FF2B5EF4-FFF2-40B4-BE49-F238E27FC236}">
                      <a16:creationId xmlns:a16="http://schemas.microsoft.com/office/drawing/2014/main" id="{31A30B31-6D58-396A-DDBA-B97AD3666711}"/>
                    </a:ext>
                  </a:extLst>
                </p:cNvPr>
                <p:cNvSpPr/>
                <p:nvPr/>
              </p:nvSpPr>
              <p:spPr>
                <a:xfrm rot="5400000">
                  <a:off x="10170224" y="4756193"/>
                  <a:ext cx="616103" cy="91440"/>
                </a:xfrm>
                <a:prstGeom prst="roundRect">
                  <a:avLst>
                    <a:gd name="adj" fmla="val 50000"/>
                  </a:avLst>
                </a:prstGeom>
                <a:solidFill>
                  <a:srgbClr val="27A6D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129" name="Rounded Rectangle 128">
                  <a:extLst>
                    <a:ext uri="{FF2B5EF4-FFF2-40B4-BE49-F238E27FC236}">
                      <a16:creationId xmlns:a16="http://schemas.microsoft.com/office/drawing/2014/main" id="{8F9BA835-5870-0454-7AB5-DBCCC7BA6BE8}"/>
                    </a:ext>
                  </a:extLst>
                </p:cNvPr>
                <p:cNvSpPr/>
                <p:nvPr/>
              </p:nvSpPr>
              <p:spPr>
                <a:xfrm rot="5400000">
                  <a:off x="11397947" y="4780906"/>
                  <a:ext cx="548640" cy="91440"/>
                </a:xfrm>
                <a:prstGeom prst="roundRect">
                  <a:avLst>
                    <a:gd name="adj" fmla="val 50000"/>
                  </a:avLst>
                </a:prstGeom>
                <a:solidFill>
                  <a:srgbClr val="27A6D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130" name="Rounded Rectangle 129">
                  <a:extLst>
                    <a:ext uri="{FF2B5EF4-FFF2-40B4-BE49-F238E27FC236}">
                      <a16:creationId xmlns:a16="http://schemas.microsoft.com/office/drawing/2014/main" id="{AC5C7929-126C-2EC7-258C-7B0366499D57}"/>
                    </a:ext>
                  </a:extLst>
                </p:cNvPr>
                <p:cNvSpPr/>
                <p:nvPr/>
              </p:nvSpPr>
              <p:spPr>
                <a:xfrm>
                  <a:off x="10261876" y="4346033"/>
                  <a:ext cx="432798" cy="900705"/>
                </a:xfrm>
                <a:prstGeom prst="roundRect">
                  <a:avLst>
                    <a:gd name="adj" fmla="val 50000"/>
                  </a:avLst>
                </a:prstGeom>
                <a:solidFill>
                  <a:srgbClr val="E6663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131" name="Rounded Rectangle 130">
                  <a:extLst>
                    <a:ext uri="{FF2B5EF4-FFF2-40B4-BE49-F238E27FC236}">
                      <a16:creationId xmlns:a16="http://schemas.microsoft.com/office/drawing/2014/main" id="{0E8EC3F8-ECB7-93B8-7ACA-4A6038A1E0C4}"/>
                    </a:ext>
                  </a:extLst>
                </p:cNvPr>
                <p:cNvSpPr/>
                <p:nvPr/>
              </p:nvSpPr>
              <p:spPr>
                <a:xfrm>
                  <a:off x="10865239" y="2648300"/>
                  <a:ext cx="400540" cy="73150"/>
                </a:xfrm>
                <a:prstGeom prst="roundRect">
                  <a:avLst>
                    <a:gd name="adj" fmla="val 50000"/>
                  </a:avLst>
                </a:prstGeom>
                <a:solidFill>
                  <a:srgbClr val="FBAE4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132" name="Rounded Rectangle 131">
                  <a:extLst>
                    <a:ext uri="{FF2B5EF4-FFF2-40B4-BE49-F238E27FC236}">
                      <a16:creationId xmlns:a16="http://schemas.microsoft.com/office/drawing/2014/main" id="{45B4F8C5-8C94-34F0-6350-AE80598CDD09}"/>
                    </a:ext>
                  </a:extLst>
                </p:cNvPr>
                <p:cNvSpPr/>
                <p:nvPr/>
              </p:nvSpPr>
              <p:spPr>
                <a:xfrm rot="5400000">
                  <a:off x="10145048" y="3695988"/>
                  <a:ext cx="2286000" cy="91440"/>
                </a:xfrm>
                <a:prstGeom prst="roundRect">
                  <a:avLst>
                    <a:gd name="adj" fmla="val 50000"/>
                  </a:avLst>
                </a:prstGeom>
                <a:solidFill>
                  <a:srgbClr val="FBAE4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133" name="Rounded Rectangle 132">
                  <a:extLst>
                    <a:ext uri="{FF2B5EF4-FFF2-40B4-BE49-F238E27FC236}">
                      <a16:creationId xmlns:a16="http://schemas.microsoft.com/office/drawing/2014/main" id="{78EDEC97-2267-DC5F-96E7-1E95C24ADD83}"/>
                    </a:ext>
                  </a:extLst>
                </p:cNvPr>
                <p:cNvSpPr/>
                <p:nvPr/>
              </p:nvSpPr>
              <p:spPr>
                <a:xfrm>
                  <a:off x="11088605" y="2422315"/>
                  <a:ext cx="379162" cy="345222"/>
                </a:xfrm>
                <a:prstGeom prst="roundRect">
                  <a:avLst/>
                </a:prstGeom>
                <a:solidFill>
                  <a:srgbClr val="BEBEB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134" name="Rounded Rectangle 133">
                  <a:extLst>
                    <a:ext uri="{FF2B5EF4-FFF2-40B4-BE49-F238E27FC236}">
                      <a16:creationId xmlns:a16="http://schemas.microsoft.com/office/drawing/2014/main" id="{3A32325E-9B8A-F664-BE84-BB7C0117AFE3}"/>
                    </a:ext>
                  </a:extLst>
                </p:cNvPr>
                <p:cNvSpPr/>
                <p:nvPr/>
              </p:nvSpPr>
              <p:spPr>
                <a:xfrm>
                  <a:off x="10597133" y="4796385"/>
                  <a:ext cx="731520" cy="91440"/>
                </a:xfrm>
                <a:prstGeom prst="roundRect">
                  <a:avLst>
                    <a:gd name="adj" fmla="val 50000"/>
                  </a:avLst>
                </a:prstGeom>
                <a:solidFill>
                  <a:srgbClr val="FBAE4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grpSp>
              <p:nvGrpSpPr>
                <p:cNvPr id="135" name="Group 134">
                  <a:extLst>
                    <a:ext uri="{FF2B5EF4-FFF2-40B4-BE49-F238E27FC236}">
                      <a16:creationId xmlns:a16="http://schemas.microsoft.com/office/drawing/2014/main" id="{05D60738-70A4-1FD7-6701-FF44240BBBF0}"/>
                    </a:ext>
                  </a:extLst>
                </p:cNvPr>
                <p:cNvGrpSpPr/>
                <p:nvPr/>
              </p:nvGrpSpPr>
              <p:grpSpPr>
                <a:xfrm>
                  <a:off x="10127178" y="1897660"/>
                  <a:ext cx="625034" cy="1242548"/>
                  <a:chOff x="-6088872" y="3577423"/>
                  <a:chExt cx="625034" cy="1279302"/>
                </a:xfrm>
              </p:grpSpPr>
              <p:sp>
                <p:nvSpPr>
                  <p:cNvPr id="136" name="Rounded Rectangle 135">
                    <a:extLst>
                      <a:ext uri="{FF2B5EF4-FFF2-40B4-BE49-F238E27FC236}">
                        <a16:creationId xmlns:a16="http://schemas.microsoft.com/office/drawing/2014/main" id="{D805A44C-1BDD-3B8E-D224-7DEEB281B48B}"/>
                      </a:ext>
                    </a:extLst>
                  </p:cNvPr>
                  <p:cNvSpPr/>
                  <p:nvPr/>
                </p:nvSpPr>
                <p:spPr>
                  <a:xfrm>
                    <a:off x="-6088872" y="3577423"/>
                    <a:ext cx="80958" cy="1279302"/>
                  </a:xfrm>
                  <a:prstGeom prst="roundRect">
                    <a:avLst>
                      <a:gd name="adj" fmla="val 50000"/>
                    </a:avLst>
                  </a:prstGeom>
                  <a:solidFill>
                    <a:srgbClr val="E6663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137" name="Rounded Rectangle 136">
                    <a:extLst>
                      <a:ext uri="{FF2B5EF4-FFF2-40B4-BE49-F238E27FC236}">
                        <a16:creationId xmlns:a16="http://schemas.microsoft.com/office/drawing/2014/main" id="{27BF7103-B3CA-9786-597C-AF83A44EC58E}"/>
                      </a:ext>
                    </a:extLst>
                  </p:cNvPr>
                  <p:cNvSpPr/>
                  <p:nvPr/>
                </p:nvSpPr>
                <p:spPr>
                  <a:xfrm>
                    <a:off x="-5909696" y="3577423"/>
                    <a:ext cx="80958" cy="1279302"/>
                  </a:xfrm>
                  <a:prstGeom prst="roundRect">
                    <a:avLst>
                      <a:gd name="adj" fmla="val 50000"/>
                    </a:avLst>
                  </a:prstGeom>
                  <a:solidFill>
                    <a:srgbClr val="E6663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138" name="Rounded Rectangle 137">
                    <a:extLst>
                      <a:ext uri="{FF2B5EF4-FFF2-40B4-BE49-F238E27FC236}">
                        <a16:creationId xmlns:a16="http://schemas.microsoft.com/office/drawing/2014/main" id="{F0C912EC-FDD6-CCDF-71E1-A206895BC56F}"/>
                      </a:ext>
                    </a:extLst>
                  </p:cNvPr>
                  <p:cNvSpPr/>
                  <p:nvPr/>
                </p:nvSpPr>
                <p:spPr>
                  <a:xfrm>
                    <a:off x="-5729928" y="3577423"/>
                    <a:ext cx="80958" cy="1279302"/>
                  </a:xfrm>
                  <a:prstGeom prst="roundRect">
                    <a:avLst>
                      <a:gd name="adj" fmla="val 50000"/>
                    </a:avLst>
                  </a:prstGeom>
                  <a:solidFill>
                    <a:srgbClr val="E6663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139" name="Rounded Rectangle 138">
                    <a:extLst>
                      <a:ext uri="{FF2B5EF4-FFF2-40B4-BE49-F238E27FC236}">
                        <a16:creationId xmlns:a16="http://schemas.microsoft.com/office/drawing/2014/main" id="{CD351C67-591E-0A7D-78CA-A7981CEF3B86}"/>
                      </a:ext>
                    </a:extLst>
                  </p:cNvPr>
                  <p:cNvSpPr/>
                  <p:nvPr/>
                </p:nvSpPr>
                <p:spPr>
                  <a:xfrm>
                    <a:off x="-5544796" y="3577423"/>
                    <a:ext cx="80958" cy="1279302"/>
                  </a:xfrm>
                  <a:prstGeom prst="roundRect">
                    <a:avLst>
                      <a:gd name="adj" fmla="val 50000"/>
                    </a:avLst>
                  </a:prstGeom>
                  <a:solidFill>
                    <a:srgbClr val="E6663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grpSp>
          </p:grpSp>
        </p:grpSp>
      </p:grpSp>
      <p:sp>
        <p:nvSpPr>
          <p:cNvPr id="143" name="TextBox 142">
            <a:extLst>
              <a:ext uri="{FF2B5EF4-FFF2-40B4-BE49-F238E27FC236}">
                <a16:creationId xmlns:a16="http://schemas.microsoft.com/office/drawing/2014/main" id="{D534CE22-ADAC-EB6D-2FE8-A1EFAE7A4F76}"/>
              </a:ext>
            </a:extLst>
          </p:cNvPr>
          <p:cNvSpPr txBox="1"/>
          <p:nvPr/>
        </p:nvSpPr>
        <p:spPr bwMode="gray">
          <a:xfrm>
            <a:off x="7485907" y="1737331"/>
            <a:ext cx="1800000" cy="46166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i="0" u="none" strike="noStrike" kern="1200" cap="none" spc="0" normalizeH="0" baseline="0" noProof="0">
                <a:ln>
                  <a:noFill/>
                </a:ln>
                <a:solidFill>
                  <a:srgbClr val="000000"/>
                </a:solidFill>
                <a:effectLst/>
                <a:uLnTx/>
                <a:uFillTx/>
                <a:latin typeface="Arial (body)"/>
              </a:rPr>
              <a:t>Liquid metal </a:t>
            </a:r>
            <a:r>
              <a:rPr lang="en-US" sz="1200">
                <a:solidFill>
                  <a:srgbClr val="000000"/>
                </a:solidFill>
                <a:latin typeface="Arial (body)"/>
              </a:rPr>
              <a:t>r</a:t>
            </a:r>
            <a:r>
              <a:rPr kumimoji="0" lang="en-US" sz="1200" i="0" u="none" strike="noStrike" kern="1200" cap="none" spc="0" normalizeH="0" baseline="0" noProof="0" err="1">
                <a:ln>
                  <a:noFill/>
                </a:ln>
                <a:solidFill>
                  <a:srgbClr val="000000"/>
                </a:solidFill>
                <a:effectLst/>
                <a:uLnTx/>
                <a:uFillTx/>
                <a:latin typeface="Arial (body)"/>
              </a:rPr>
              <a:t>eactor</a:t>
            </a:r>
            <a:r>
              <a:rPr kumimoji="0" lang="en-US" sz="1200" i="0" u="none" strike="noStrike" kern="1200" cap="none" spc="0" normalizeH="0" baseline="0" noProof="0">
                <a:ln>
                  <a:noFill/>
                </a:ln>
                <a:solidFill>
                  <a:srgbClr val="000000"/>
                </a:solidFill>
                <a:effectLst/>
                <a:uLnTx/>
                <a:uFillTx/>
                <a:latin typeface="Arial (body)"/>
              </a:rPr>
              <a:t> (LMR)</a:t>
            </a:r>
          </a:p>
        </p:txBody>
      </p:sp>
      <p:sp>
        <p:nvSpPr>
          <p:cNvPr id="144" name="TextBox 143">
            <a:extLst>
              <a:ext uri="{FF2B5EF4-FFF2-40B4-BE49-F238E27FC236}">
                <a16:creationId xmlns:a16="http://schemas.microsoft.com/office/drawing/2014/main" id="{AA595BDC-EBBD-D2EA-B647-F168F6C9BFE1}"/>
              </a:ext>
            </a:extLst>
          </p:cNvPr>
          <p:cNvSpPr txBox="1"/>
          <p:nvPr/>
        </p:nvSpPr>
        <p:spPr bwMode="gray">
          <a:xfrm>
            <a:off x="843683" y="3692625"/>
            <a:ext cx="906131" cy="276999"/>
          </a:xfrm>
          <a:prstGeom prst="rect">
            <a:avLst/>
          </a:prstGeom>
          <a:noFill/>
        </p:spPr>
        <p:txBody>
          <a:bodyPr wrap="square" lIns="91440" tIns="45720" rIns="91440" bIns="4572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solidFill>
                  <a:srgbClr val="000000"/>
                </a:solidFill>
                <a:latin typeface="Arial (body)"/>
                <a:cs typeface="Arial"/>
              </a:rPr>
              <a:t>Coolant</a:t>
            </a:r>
            <a:endParaRPr kumimoji="0" lang="en-US" sz="1200" b="0" i="0" u="none" strike="noStrike" kern="1200" cap="none" spc="0" normalizeH="0" baseline="0" noProof="0">
              <a:ln>
                <a:noFill/>
              </a:ln>
              <a:solidFill>
                <a:srgbClr val="000000"/>
              </a:solidFill>
              <a:effectLst/>
              <a:uLnTx/>
              <a:uFillTx/>
              <a:latin typeface="Arial (body)"/>
            </a:endParaRPr>
          </a:p>
        </p:txBody>
      </p:sp>
      <p:sp>
        <p:nvSpPr>
          <p:cNvPr id="151" name="TextBox 150">
            <a:extLst>
              <a:ext uri="{FF2B5EF4-FFF2-40B4-BE49-F238E27FC236}">
                <a16:creationId xmlns:a16="http://schemas.microsoft.com/office/drawing/2014/main" id="{B4CFEE8B-6731-DBA1-8CD1-5E5E8EC78ECC}"/>
              </a:ext>
            </a:extLst>
          </p:cNvPr>
          <p:cNvSpPr txBox="1"/>
          <p:nvPr/>
        </p:nvSpPr>
        <p:spPr bwMode="gray">
          <a:xfrm>
            <a:off x="3841617" y="2222525"/>
            <a:ext cx="1800000" cy="41549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i="0" u="none" strike="noStrike" kern="1200" cap="none" spc="0" normalizeH="0" baseline="0" noProof="0">
                <a:ln>
                  <a:noFill/>
                </a:ln>
                <a:solidFill>
                  <a:srgbClr val="000000"/>
                </a:solidFill>
                <a:effectLst/>
                <a:uLnTx/>
                <a:uFillTx/>
                <a:latin typeface="Arial (body)"/>
              </a:rPr>
              <a:t>Boiled water </a:t>
            </a:r>
            <a:r>
              <a:rPr lang="en-US" sz="1050">
                <a:solidFill>
                  <a:srgbClr val="000000"/>
                </a:solidFill>
                <a:latin typeface="Arial (body)"/>
              </a:rPr>
              <a:t>r</a:t>
            </a:r>
            <a:r>
              <a:rPr kumimoji="0" lang="en-US" sz="1050" i="0" u="none" strike="noStrike" kern="1200" cap="none" spc="0" normalizeH="0" baseline="0" noProof="0" err="1">
                <a:ln>
                  <a:noFill/>
                </a:ln>
                <a:solidFill>
                  <a:srgbClr val="000000"/>
                </a:solidFill>
                <a:effectLst/>
                <a:uLnTx/>
                <a:uFillTx/>
                <a:latin typeface="Arial (body)"/>
              </a:rPr>
              <a:t>eactor</a:t>
            </a:r>
            <a:r>
              <a:rPr kumimoji="0" lang="en-US" sz="1050" i="0" u="none" strike="noStrike" kern="1200" cap="none" spc="0" normalizeH="0" baseline="0" noProof="0">
                <a:ln>
                  <a:noFill/>
                </a:ln>
                <a:solidFill>
                  <a:srgbClr val="000000"/>
                </a:solidFill>
                <a:effectLst/>
                <a:uLnTx/>
                <a:uFillTx/>
                <a:latin typeface="Arial (body)"/>
              </a:rPr>
              <a:t> (BWR)</a:t>
            </a:r>
          </a:p>
        </p:txBody>
      </p:sp>
      <p:sp>
        <p:nvSpPr>
          <p:cNvPr id="153" name="TextBox 152">
            <a:extLst>
              <a:ext uri="{FF2B5EF4-FFF2-40B4-BE49-F238E27FC236}">
                <a16:creationId xmlns:a16="http://schemas.microsoft.com/office/drawing/2014/main" id="{063B2D55-0C6B-07C9-02F5-47D4CC88D704}"/>
              </a:ext>
            </a:extLst>
          </p:cNvPr>
          <p:cNvSpPr txBox="1"/>
          <p:nvPr/>
        </p:nvSpPr>
        <p:spPr bwMode="gray">
          <a:xfrm>
            <a:off x="2608264" y="1759467"/>
            <a:ext cx="2613478" cy="276999"/>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i="0" u="none" strike="noStrike" kern="1200" cap="none" spc="0" normalizeH="0" baseline="0" noProof="0">
                <a:ln>
                  <a:noFill/>
                </a:ln>
                <a:solidFill>
                  <a:srgbClr val="000000"/>
                </a:solidFill>
                <a:effectLst/>
                <a:uLnTx/>
                <a:uFillTx/>
                <a:latin typeface="Arial (body)"/>
              </a:rPr>
              <a:t>Water-cooled </a:t>
            </a:r>
            <a:r>
              <a:rPr lang="en-US" sz="1200">
                <a:solidFill>
                  <a:srgbClr val="000000"/>
                </a:solidFill>
                <a:latin typeface="Arial (body)"/>
              </a:rPr>
              <a:t>r</a:t>
            </a:r>
            <a:r>
              <a:rPr kumimoji="0" lang="en-US" sz="1200" i="0" u="none" strike="noStrike" kern="1200" cap="none" spc="0" normalizeH="0" baseline="0" noProof="0" err="1">
                <a:ln>
                  <a:noFill/>
                </a:ln>
                <a:solidFill>
                  <a:srgbClr val="000000"/>
                </a:solidFill>
                <a:effectLst/>
                <a:uLnTx/>
                <a:uFillTx/>
                <a:latin typeface="Arial (body)"/>
              </a:rPr>
              <a:t>eactor</a:t>
            </a:r>
            <a:endParaRPr kumimoji="0" lang="en-US" sz="1200" i="0" u="none" strike="noStrike" kern="1200" cap="none" spc="0" normalizeH="0" baseline="0" noProof="0">
              <a:ln>
                <a:noFill/>
              </a:ln>
              <a:solidFill>
                <a:srgbClr val="000000"/>
              </a:solidFill>
              <a:effectLst/>
              <a:uLnTx/>
              <a:uFillTx/>
              <a:latin typeface="Arial (body)"/>
            </a:endParaRPr>
          </a:p>
        </p:txBody>
      </p:sp>
      <p:cxnSp>
        <p:nvCxnSpPr>
          <p:cNvPr id="155" name="Straight Connector 154">
            <a:extLst>
              <a:ext uri="{FF2B5EF4-FFF2-40B4-BE49-F238E27FC236}">
                <a16:creationId xmlns:a16="http://schemas.microsoft.com/office/drawing/2014/main" id="{994F9CB4-5B0B-9D53-8297-66305EE1C5F2}"/>
              </a:ext>
            </a:extLst>
          </p:cNvPr>
          <p:cNvCxnSpPr/>
          <p:nvPr/>
        </p:nvCxnSpPr>
        <p:spPr bwMode="gray">
          <a:xfrm>
            <a:off x="2299399" y="2109754"/>
            <a:ext cx="3237722" cy="0"/>
          </a:xfrm>
          <a:prstGeom prst="line">
            <a:avLst/>
          </a:prstGeom>
          <a:ln w="19050">
            <a:solidFill>
              <a:schemeClr val="bg1">
                <a:lumMod val="85000"/>
              </a:schemeClr>
            </a:solidFill>
            <a:tailEnd type="none" w="med" len="lg"/>
          </a:ln>
        </p:spPr>
        <p:style>
          <a:lnRef idx="1">
            <a:schemeClr val="dk1"/>
          </a:lnRef>
          <a:fillRef idx="0">
            <a:schemeClr val="dk1"/>
          </a:fillRef>
          <a:effectRef idx="0">
            <a:schemeClr val="dk1"/>
          </a:effectRef>
          <a:fontRef idx="minor">
            <a:schemeClr val="tx1"/>
          </a:fontRef>
        </p:style>
      </p:cxnSp>
      <p:grpSp>
        <p:nvGrpSpPr>
          <p:cNvPr id="18" name="Group 17">
            <a:extLst>
              <a:ext uri="{FF2B5EF4-FFF2-40B4-BE49-F238E27FC236}">
                <a16:creationId xmlns:a16="http://schemas.microsoft.com/office/drawing/2014/main" id="{599AAD65-AE40-FD48-EB4C-7AD0CFD43862}"/>
              </a:ext>
            </a:extLst>
          </p:cNvPr>
          <p:cNvGrpSpPr/>
          <p:nvPr/>
        </p:nvGrpSpPr>
        <p:grpSpPr>
          <a:xfrm>
            <a:off x="4536424" y="2644616"/>
            <a:ext cx="511610" cy="968300"/>
            <a:chOff x="4579282" y="1748286"/>
            <a:chExt cx="1743833" cy="3300471"/>
          </a:xfrm>
        </p:grpSpPr>
        <p:sp>
          <p:nvSpPr>
            <p:cNvPr id="22" name="Rounded Rectangle 11">
              <a:extLst>
                <a:ext uri="{FF2B5EF4-FFF2-40B4-BE49-F238E27FC236}">
                  <a16:creationId xmlns:a16="http://schemas.microsoft.com/office/drawing/2014/main" id="{3453092C-B509-8946-3DBD-93D04F05CD23}"/>
                </a:ext>
              </a:extLst>
            </p:cNvPr>
            <p:cNvSpPr/>
            <p:nvPr/>
          </p:nvSpPr>
          <p:spPr>
            <a:xfrm>
              <a:off x="4579282" y="2217343"/>
              <a:ext cx="365760" cy="70293"/>
            </a:xfrm>
            <a:prstGeom prst="roundRect">
              <a:avLst>
                <a:gd name="adj" fmla="val 50000"/>
              </a:avLst>
            </a:prstGeom>
            <a:solidFill>
              <a:srgbClr val="6F787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23" name="Rounded Rectangle 12">
              <a:extLst>
                <a:ext uri="{FF2B5EF4-FFF2-40B4-BE49-F238E27FC236}">
                  <a16:creationId xmlns:a16="http://schemas.microsoft.com/office/drawing/2014/main" id="{0A526639-2F19-2858-15CF-04EF26D97DC0}"/>
                </a:ext>
              </a:extLst>
            </p:cNvPr>
            <p:cNvSpPr/>
            <p:nvPr/>
          </p:nvSpPr>
          <p:spPr>
            <a:xfrm rot="16200000">
              <a:off x="3420869" y="3376072"/>
              <a:ext cx="2389978" cy="73152"/>
            </a:xfrm>
            <a:prstGeom prst="roundRect">
              <a:avLst>
                <a:gd name="adj" fmla="val 50000"/>
              </a:avLst>
            </a:prstGeom>
            <a:solidFill>
              <a:srgbClr val="6F787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41" name="Rounded Rectangle 18">
              <a:extLst>
                <a:ext uri="{FF2B5EF4-FFF2-40B4-BE49-F238E27FC236}">
                  <a16:creationId xmlns:a16="http://schemas.microsoft.com/office/drawing/2014/main" id="{924FE18A-2FF9-EB95-9231-B77BC9233FFE}"/>
                </a:ext>
              </a:extLst>
            </p:cNvPr>
            <p:cNvSpPr/>
            <p:nvPr/>
          </p:nvSpPr>
          <p:spPr>
            <a:xfrm rot="5400000">
              <a:off x="4382781" y="3996345"/>
              <a:ext cx="2011680" cy="73152"/>
            </a:xfrm>
            <a:prstGeom prst="roundRect">
              <a:avLst>
                <a:gd name="adj" fmla="val 50000"/>
              </a:avLst>
            </a:prstGeom>
            <a:solidFill>
              <a:srgbClr val="27A6D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64" name="Rounded Rectangle 18">
              <a:extLst>
                <a:ext uri="{FF2B5EF4-FFF2-40B4-BE49-F238E27FC236}">
                  <a16:creationId xmlns:a16="http://schemas.microsoft.com/office/drawing/2014/main" id="{8B6DCC9B-D2CC-5329-FEFD-197ABEA85092}"/>
                </a:ext>
              </a:extLst>
            </p:cNvPr>
            <p:cNvSpPr/>
            <p:nvPr/>
          </p:nvSpPr>
          <p:spPr>
            <a:xfrm>
              <a:off x="4584642" y="4975605"/>
              <a:ext cx="822960" cy="73152"/>
            </a:xfrm>
            <a:prstGeom prst="roundRect">
              <a:avLst>
                <a:gd name="adj" fmla="val 50000"/>
              </a:avLst>
            </a:prstGeom>
            <a:solidFill>
              <a:srgbClr val="27A6D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66" name="Rounded Rectangle 18">
              <a:extLst>
                <a:ext uri="{FF2B5EF4-FFF2-40B4-BE49-F238E27FC236}">
                  <a16:creationId xmlns:a16="http://schemas.microsoft.com/office/drawing/2014/main" id="{636E2A43-BF46-AA5D-7DEC-36344C5CD57C}"/>
                </a:ext>
              </a:extLst>
            </p:cNvPr>
            <p:cNvSpPr/>
            <p:nvPr/>
          </p:nvSpPr>
          <p:spPr>
            <a:xfrm rot="5400000">
              <a:off x="4254866" y="4646421"/>
              <a:ext cx="731520" cy="73152"/>
            </a:xfrm>
            <a:prstGeom prst="roundRect">
              <a:avLst>
                <a:gd name="adj" fmla="val 50000"/>
              </a:avLst>
            </a:prstGeom>
            <a:solidFill>
              <a:srgbClr val="27A6D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84" name="Rounded Rectangle 18">
              <a:extLst>
                <a:ext uri="{FF2B5EF4-FFF2-40B4-BE49-F238E27FC236}">
                  <a16:creationId xmlns:a16="http://schemas.microsoft.com/office/drawing/2014/main" id="{FEC66FF9-252F-C959-F801-F78ACC0478C6}"/>
                </a:ext>
              </a:extLst>
            </p:cNvPr>
            <p:cNvSpPr/>
            <p:nvPr/>
          </p:nvSpPr>
          <p:spPr>
            <a:xfrm>
              <a:off x="4587942" y="4302696"/>
              <a:ext cx="1188720" cy="73152"/>
            </a:xfrm>
            <a:prstGeom prst="roundRect">
              <a:avLst>
                <a:gd name="adj" fmla="val 50000"/>
              </a:avLst>
            </a:prstGeom>
            <a:solidFill>
              <a:srgbClr val="27A6D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grpSp>
          <p:nvGrpSpPr>
            <p:cNvPr id="86" name="Group 85">
              <a:extLst>
                <a:ext uri="{FF2B5EF4-FFF2-40B4-BE49-F238E27FC236}">
                  <a16:creationId xmlns:a16="http://schemas.microsoft.com/office/drawing/2014/main" id="{170E1DBA-4084-7CB2-9A78-4595BBE4F654}"/>
                </a:ext>
              </a:extLst>
            </p:cNvPr>
            <p:cNvGrpSpPr/>
            <p:nvPr/>
          </p:nvGrpSpPr>
          <p:grpSpPr>
            <a:xfrm>
              <a:off x="4805593" y="1748286"/>
              <a:ext cx="1112260" cy="1401806"/>
              <a:chOff x="-6339016" y="3773546"/>
              <a:chExt cx="1087452" cy="1823513"/>
            </a:xfrm>
          </p:grpSpPr>
          <p:sp>
            <p:nvSpPr>
              <p:cNvPr id="147" name="Rounded Rectangle 3">
                <a:extLst>
                  <a:ext uri="{FF2B5EF4-FFF2-40B4-BE49-F238E27FC236}">
                    <a16:creationId xmlns:a16="http://schemas.microsoft.com/office/drawing/2014/main" id="{846F5796-16F6-12B3-F5FE-833EA3FF0021}"/>
                  </a:ext>
                </a:extLst>
              </p:cNvPr>
              <p:cNvSpPr/>
              <p:nvPr/>
            </p:nvSpPr>
            <p:spPr>
              <a:xfrm>
                <a:off x="-6339016" y="3773546"/>
                <a:ext cx="1087451" cy="1786996"/>
              </a:xfrm>
              <a:prstGeom prst="roundRect">
                <a:avLst/>
              </a:prstGeom>
              <a:solidFill>
                <a:srgbClr val="FBAE4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148" name="Rounded Rectangle 4">
                <a:extLst>
                  <a:ext uri="{FF2B5EF4-FFF2-40B4-BE49-F238E27FC236}">
                    <a16:creationId xmlns:a16="http://schemas.microsoft.com/office/drawing/2014/main" id="{7D05CB5A-190E-A312-EF2B-A5CA56009E65}"/>
                  </a:ext>
                </a:extLst>
              </p:cNvPr>
              <p:cNvSpPr/>
              <p:nvPr/>
            </p:nvSpPr>
            <p:spPr>
              <a:xfrm>
                <a:off x="-6339016" y="4373647"/>
                <a:ext cx="1087451" cy="1223412"/>
              </a:xfrm>
              <a:prstGeom prst="roundRect">
                <a:avLst/>
              </a:prstGeom>
              <a:solidFill>
                <a:srgbClr val="27A6D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149" name="Rectangle 148">
                <a:extLst>
                  <a:ext uri="{FF2B5EF4-FFF2-40B4-BE49-F238E27FC236}">
                    <a16:creationId xmlns:a16="http://schemas.microsoft.com/office/drawing/2014/main" id="{3DF27D2D-D5B0-6EA8-1152-E4E4D2D5D0C1}"/>
                  </a:ext>
                </a:extLst>
              </p:cNvPr>
              <p:cNvSpPr/>
              <p:nvPr/>
            </p:nvSpPr>
            <p:spPr>
              <a:xfrm>
                <a:off x="-6339016" y="4328001"/>
                <a:ext cx="1087452" cy="256358"/>
              </a:xfrm>
              <a:prstGeom prst="rect">
                <a:avLst/>
              </a:prstGeom>
              <a:solidFill>
                <a:srgbClr val="27A6D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grpSp>
        <p:grpSp>
          <p:nvGrpSpPr>
            <p:cNvPr id="87" name="Group 86">
              <a:extLst>
                <a:ext uri="{FF2B5EF4-FFF2-40B4-BE49-F238E27FC236}">
                  <a16:creationId xmlns:a16="http://schemas.microsoft.com/office/drawing/2014/main" id="{1D59775C-E1D0-9752-99DB-7DDEF5F1E400}"/>
                </a:ext>
              </a:extLst>
            </p:cNvPr>
            <p:cNvGrpSpPr/>
            <p:nvPr/>
          </p:nvGrpSpPr>
          <p:grpSpPr>
            <a:xfrm>
              <a:off x="5042077" y="1987022"/>
              <a:ext cx="639293" cy="880604"/>
              <a:chOff x="-6088872" y="3577423"/>
              <a:chExt cx="625034" cy="1279302"/>
            </a:xfrm>
          </p:grpSpPr>
          <p:sp>
            <p:nvSpPr>
              <p:cNvPr id="113" name="Rounded Rectangle 7">
                <a:extLst>
                  <a:ext uri="{FF2B5EF4-FFF2-40B4-BE49-F238E27FC236}">
                    <a16:creationId xmlns:a16="http://schemas.microsoft.com/office/drawing/2014/main" id="{AA8C4B03-E2C2-E078-1F1B-47A87410B030}"/>
                  </a:ext>
                </a:extLst>
              </p:cNvPr>
              <p:cNvSpPr/>
              <p:nvPr/>
            </p:nvSpPr>
            <p:spPr>
              <a:xfrm>
                <a:off x="-6088872" y="3577423"/>
                <a:ext cx="80958" cy="1279302"/>
              </a:xfrm>
              <a:prstGeom prst="roundRect">
                <a:avLst>
                  <a:gd name="adj" fmla="val 50000"/>
                </a:avLst>
              </a:prstGeom>
              <a:solidFill>
                <a:srgbClr val="E6663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114" name="Rounded Rectangle 8">
                <a:extLst>
                  <a:ext uri="{FF2B5EF4-FFF2-40B4-BE49-F238E27FC236}">
                    <a16:creationId xmlns:a16="http://schemas.microsoft.com/office/drawing/2014/main" id="{5EA55F62-E09E-1157-BCA1-D141C2EFAD38}"/>
                  </a:ext>
                </a:extLst>
              </p:cNvPr>
              <p:cNvSpPr/>
              <p:nvPr/>
            </p:nvSpPr>
            <p:spPr>
              <a:xfrm>
                <a:off x="-5909696" y="3577423"/>
                <a:ext cx="80958" cy="1279302"/>
              </a:xfrm>
              <a:prstGeom prst="roundRect">
                <a:avLst>
                  <a:gd name="adj" fmla="val 50000"/>
                </a:avLst>
              </a:prstGeom>
              <a:solidFill>
                <a:srgbClr val="E6663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145" name="Rounded Rectangle 9">
                <a:extLst>
                  <a:ext uri="{FF2B5EF4-FFF2-40B4-BE49-F238E27FC236}">
                    <a16:creationId xmlns:a16="http://schemas.microsoft.com/office/drawing/2014/main" id="{616BAC26-61D0-B5E3-D810-9494ECAC8CD7}"/>
                  </a:ext>
                </a:extLst>
              </p:cNvPr>
              <p:cNvSpPr/>
              <p:nvPr/>
            </p:nvSpPr>
            <p:spPr>
              <a:xfrm>
                <a:off x="-5729928" y="3577423"/>
                <a:ext cx="80958" cy="1279302"/>
              </a:xfrm>
              <a:prstGeom prst="roundRect">
                <a:avLst>
                  <a:gd name="adj" fmla="val 50000"/>
                </a:avLst>
              </a:prstGeom>
              <a:solidFill>
                <a:srgbClr val="E6663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sp>
            <p:nvSpPr>
              <p:cNvPr id="146" name="Rounded Rectangle 10">
                <a:extLst>
                  <a:ext uri="{FF2B5EF4-FFF2-40B4-BE49-F238E27FC236}">
                    <a16:creationId xmlns:a16="http://schemas.microsoft.com/office/drawing/2014/main" id="{1D7D96C7-1F10-DC5A-3BC4-43FC6F7A3DFF}"/>
                  </a:ext>
                </a:extLst>
              </p:cNvPr>
              <p:cNvSpPr/>
              <p:nvPr/>
            </p:nvSpPr>
            <p:spPr>
              <a:xfrm>
                <a:off x="-5544796" y="3577423"/>
                <a:ext cx="80958" cy="1279302"/>
              </a:xfrm>
              <a:prstGeom prst="roundRect">
                <a:avLst>
                  <a:gd name="adj" fmla="val 50000"/>
                </a:avLst>
              </a:prstGeom>
              <a:solidFill>
                <a:srgbClr val="E6663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grpSp>
        <p:sp>
          <p:nvSpPr>
            <p:cNvPr id="111" name="Trapezoid 110">
              <a:extLst>
                <a:ext uri="{FF2B5EF4-FFF2-40B4-BE49-F238E27FC236}">
                  <a16:creationId xmlns:a16="http://schemas.microsoft.com/office/drawing/2014/main" id="{5B0BBB07-DD5F-1E17-177B-49785A9DDD04}"/>
                </a:ext>
              </a:extLst>
            </p:cNvPr>
            <p:cNvSpPr/>
            <p:nvPr/>
          </p:nvSpPr>
          <p:spPr>
            <a:xfrm rot="16200000">
              <a:off x="5766274" y="3984801"/>
              <a:ext cx="421761" cy="691920"/>
            </a:xfrm>
            <a:prstGeom prst="trapezoid">
              <a:avLst/>
            </a:prstGeom>
            <a:solidFill>
              <a:srgbClr val="6F787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body)"/>
              </a:endParaRPr>
            </a:p>
          </p:txBody>
        </p:sp>
      </p:grpSp>
      <p:sp>
        <p:nvSpPr>
          <p:cNvPr id="14" name="Rectangle 13">
            <a:extLst>
              <a:ext uri="{FF2B5EF4-FFF2-40B4-BE49-F238E27FC236}">
                <a16:creationId xmlns:a16="http://schemas.microsoft.com/office/drawing/2014/main" id="{054C796A-AAB8-F615-0096-69740EBF45E7}"/>
              </a:ext>
            </a:extLst>
          </p:cNvPr>
          <p:cNvSpPr/>
          <p:nvPr/>
        </p:nvSpPr>
        <p:spPr bwMode="gray">
          <a:xfrm>
            <a:off x="0" y="0"/>
            <a:ext cx="2926080" cy="382208"/>
          </a:xfrm>
          <a:prstGeom prst="rect">
            <a:avLst/>
          </a:prstGeom>
          <a:solidFill>
            <a:srgbClr val="8BDD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1">
                <a:solidFill>
                  <a:schemeClr val="tx1"/>
                </a:solidFill>
                <a:latin typeface="Arial (body)"/>
              </a:rPr>
              <a:t>Deep dive: MSRs and HTGRs</a:t>
            </a:r>
          </a:p>
        </p:txBody>
      </p:sp>
    </p:spTree>
    <p:extLst>
      <p:ext uri="{BB962C8B-B14F-4D97-AF65-F5344CB8AC3E}">
        <p14:creationId xmlns:p14="http://schemas.microsoft.com/office/powerpoint/2010/main" val="125533919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75023CA-622B-F415-837E-6682C4BCDB64}"/>
            </a:ext>
          </a:extLst>
        </p:cNvPr>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83248908-6FF9-A4BF-1BB2-AE6E8B12A752}"/>
              </a:ext>
            </a:extLst>
          </p:cNvPr>
          <p:cNvGraphicFramePr>
            <a:graphicFrameLocks/>
          </p:cNvGraphicFramePr>
          <p:nvPr>
            <p:custDataLst>
              <p:tags r:id="rId2"/>
            </p:custDataLst>
            <p:extLst>
              <p:ext uri="{D42A27DB-BD31-4B8C-83A1-F6EECF244321}">
                <p14:modId xmlns:p14="http://schemas.microsoft.com/office/powerpoint/2010/main" val="385722828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9" imgW="592" imgH="591" progId="TCLayout.ActiveDocument.1">
                  <p:embed/>
                </p:oleObj>
              </mc:Choice>
              <mc:Fallback>
                <p:oleObj name="think-cell Slide" r:id="rId29" imgW="592" imgH="591" progId="TCLayout.ActiveDocument.1">
                  <p:embed/>
                  <p:pic>
                    <p:nvPicPr>
                      <p:cNvPr id="7" name="think-cell data - do not delete" hidden="1">
                        <a:extLst>
                          <a:ext uri="{FF2B5EF4-FFF2-40B4-BE49-F238E27FC236}">
                            <a16:creationId xmlns:a16="http://schemas.microsoft.com/office/drawing/2014/main" id="{609D9713-C0FE-1CB8-3B30-B672BD90C3CA}"/>
                          </a:ext>
                        </a:extLst>
                      </p:cNvPr>
                      <p:cNvPicPr/>
                      <p:nvPr/>
                    </p:nvPicPr>
                    <p:blipFill>
                      <a:blip/>
                      <a:stretch>
                        <a:fillRect/>
                      </a:stretch>
                    </p:blipFill>
                    <p:spPr>
                      <a:xfrm>
                        <a:off x="1588" y="1588"/>
                        <a:ext cx="1588" cy="1588"/>
                      </a:xfrm>
                      <a:prstGeom prst="rect">
                        <a:avLst/>
                      </a:prstGeom>
                    </p:spPr>
                  </p:pic>
                </p:oleObj>
              </mc:Fallback>
            </mc:AlternateContent>
          </a:graphicData>
        </a:graphic>
      </p:graphicFrame>
      <p:graphicFrame>
        <p:nvGraphicFramePr>
          <p:cNvPr id="3" name="Table 2">
            <a:extLst>
              <a:ext uri="{FF2B5EF4-FFF2-40B4-BE49-F238E27FC236}">
                <a16:creationId xmlns:a16="http://schemas.microsoft.com/office/drawing/2014/main" id="{EE7658DA-0DDE-7A16-5B4B-A07AEF018CDB}"/>
              </a:ext>
            </a:extLst>
          </p:cNvPr>
          <p:cNvGraphicFramePr>
            <a:graphicFrameLocks noGrp="1"/>
          </p:cNvGraphicFramePr>
          <p:nvPr>
            <p:extLst>
              <p:ext uri="{D42A27DB-BD31-4B8C-83A1-F6EECF244321}">
                <p14:modId xmlns:p14="http://schemas.microsoft.com/office/powerpoint/2010/main" val="1537923708"/>
              </p:ext>
            </p:extLst>
          </p:nvPr>
        </p:nvGraphicFramePr>
        <p:xfrm>
          <a:off x="468630" y="1712976"/>
          <a:ext cx="11659332" cy="4116426"/>
        </p:xfrm>
        <a:graphic>
          <a:graphicData uri="http://schemas.openxmlformats.org/drawingml/2006/table">
            <a:tbl>
              <a:tblPr firstRow="1" bandRow="1">
                <a:tableStyleId>{91EBBBCC-DAD2-459C-BE2E-F6DE35CF9A28}</a:tableStyleId>
              </a:tblPr>
              <a:tblGrid>
                <a:gridCol w="1228075">
                  <a:extLst>
                    <a:ext uri="{9D8B030D-6E8A-4147-A177-3AD203B41FA5}">
                      <a16:colId xmlns:a16="http://schemas.microsoft.com/office/drawing/2014/main" val="1424924656"/>
                    </a:ext>
                  </a:extLst>
                </a:gridCol>
                <a:gridCol w="1657165">
                  <a:extLst>
                    <a:ext uri="{9D8B030D-6E8A-4147-A177-3AD203B41FA5}">
                      <a16:colId xmlns:a16="http://schemas.microsoft.com/office/drawing/2014/main" val="1666824073"/>
                    </a:ext>
                  </a:extLst>
                </a:gridCol>
                <a:gridCol w="2752074">
                  <a:extLst>
                    <a:ext uri="{9D8B030D-6E8A-4147-A177-3AD203B41FA5}">
                      <a16:colId xmlns:a16="http://schemas.microsoft.com/office/drawing/2014/main" val="3621319273"/>
                    </a:ext>
                  </a:extLst>
                </a:gridCol>
                <a:gridCol w="2648504">
                  <a:extLst>
                    <a:ext uri="{9D8B030D-6E8A-4147-A177-3AD203B41FA5}">
                      <a16:colId xmlns:a16="http://schemas.microsoft.com/office/drawing/2014/main" val="268294915"/>
                    </a:ext>
                  </a:extLst>
                </a:gridCol>
                <a:gridCol w="3373514">
                  <a:extLst>
                    <a:ext uri="{9D8B030D-6E8A-4147-A177-3AD203B41FA5}">
                      <a16:colId xmlns:a16="http://schemas.microsoft.com/office/drawing/2014/main" val="1785694791"/>
                    </a:ext>
                  </a:extLst>
                </a:gridCol>
              </a:tblGrid>
              <a:tr h="369902">
                <a:tc>
                  <a:txBody>
                    <a:bodyPr/>
                    <a:lstStyle/>
                    <a:p>
                      <a:pPr algn="ctr"/>
                      <a:endParaRPr lang="en-US"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5679749"/>
                  </a:ext>
                </a:extLst>
              </a:tr>
              <a:tr h="370840">
                <a:tc>
                  <a:txBody>
                    <a:bodyPr/>
                    <a:lstStyle/>
                    <a:p>
                      <a:pPr lvl="0" algn="l">
                        <a:buNone/>
                      </a:pPr>
                      <a:r>
                        <a:rPr lang="en-US" sz="1000" dirty="0">
                          <a:latin typeface="Arial" panose="020B0604020202020204" pitchFamily="34" charset="0"/>
                          <a:cs typeface="Arial" panose="020B0604020202020204" pitchFamily="34" charset="0"/>
                        </a:rPr>
                        <a:t>Description</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lvl="0" algn="ctr">
                        <a:lnSpc>
                          <a:spcPct val="100000"/>
                        </a:lnSpc>
                        <a:spcBef>
                          <a:spcPts val="0"/>
                        </a:spcBef>
                        <a:spcAft>
                          <a:spcPts val="0"/>
                        </a:spcAft>
                        <a:buNone/>
                      </a:pPr>
                      <a:r>
                        <a:rPr lang="en-US" sz="1000" u="none" strike="noStrike" noProof="0" dirty="0">
                          <a:solidFill>
                            <a:srgbClr val="000000"/>
                          </a:solidFill>
                          <a:latin typeface="Arial" panose="020B0604020202020204" pitchFamily="34" charset="0"/>
                          <a:cs typeface="Arial" panose="020B0604020202020204" pitchFamily="34" charset="0"/>
                        </a:rPr>
                        <a:t>Early reactor protype </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lvl="0" algn="ctr">
                        <a:lnSpc>
                          <a:spcPct val="100000"/>
                        </a:lnSpc>
                        <a:spcBef>
                          <a:spcPts val="0"/>
                        </a:spcBef>
                        <a:spcAft>
                          <a:spcPts val="0"/>
                        </a:spcAft>
                        <a:buNone/>
                      </a:pPr>
                      <a:r>
                        <a:rPr lang="en-US" sz="1000" u="none" strike="noStrike" noProof="0" dirty="0">
                          <a:solidFill>
                            <a:srgbClr val="000000"/>
                          </a:solidFill>
                          <a:latin typeface="Arial" panose="020B0604020202020204" pitchFamily="34" charset="0"/>
                          <a:cs typeface="Arial" panose="020B0604020202020204" pitchFamily="34" charset="0"/>
                        </a:rPr>
                        <a:t>Commercial power reactors, usually LWR</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lvl="0" algn="ctr">
                        <a:lnSpc>
                          <a:spcPct val="100000"/>
                        </a:lnSpc>
                        <a:spcBef>
                          <a:spcPts val="0"/>
                        </a:spcBef>
                        <a:spcAft>
                          <a:spcPts val="0"/>
                        </a:spcAft>
                        <a:buNone/>
                      </a:pPr>
                      <a:r>
                        <a:rPr lang="en-US" sz="1000" u="none" strike="noStrike" noProof="0" dirty="0">
                          <a:solidFill>
                            <a:srgbClr val="000000"/>
                          </a:solidFill>
                          <a:latin typeface="Arial" panose="020B0604020202020204" pitchFamily="34" charset="0"/>
                          <a:cs typeface="Arial" panose="020B0604020202020204" pitchFamily="34" charset="0"/>
                        </a:rPr>
                        <a:t>Advanced light water reactors</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lvl="0" algn="ctr">
                        <a:lnSpc>
                          <a:spcPct val="100000"/>
                        </a:lnSpc>
                        <a:spcBef>
                          <a:spcPts val="0"/>
                        </a:spcBef>
                        <a:spcAft>
                          <a:spcPts val="0"/>
                        </a:spcAft>
                        <a:buNone/>
                      </a:pPr>
                      <a:r>
                        <a:rPr lang="en-US" sz="1000" u="none" strike="noStrike" noProof="0" dirty="0">
                          <a:solidFill>
                            <a:srgbClr val="000000"/>
                          </a:solidFill>
                          <a:latin typeface="Arial" panose="020B0604020202020204" pitchFamily="34" charset="0"/>
                          <a:cs typeface="Arial" panose="020B0604020202020204" pitchFamily="34" charset="0"/>
                        </a:rPr>
                        <a:t>Advanced reactors</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517716263"/>
                  </a:ext>
                </a:extLst>
              </a:tr>
              <a:tr h="370840">
                <a:tc>
                  <a:txBody>
                    <a:bodyPr/>
                    <a:lstStyle/>
                    <a:p>
                      <a:pPr algn="l"/>
                      <a:r>
                        <a:rPr lang="en-US" sz="1000" dirty="0">
                          <a:latin typeface="Arial" panose="020B0604020202020204" pitchFamily="34" charset="0"/>
                          <a:cs typeface="Arial" panose="020B0604020202020204" pitchFamily="34" charset="0"/>
                        </a:rPr>
                        <a:t>Efficiency</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000">
                          <a:latin typeface="Arial" panose="020B0604020202020204" pitchFamily="34" charset="0"/>
                          <a:cs typeface="Arial" panose="020B0604020202020204" pitchFamily="34" charset="0"/>
                        </a:rPr>
                        <a:t>30%</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000" dirty="0">
                          <a:latin typeface="Arial" panose="020B0604020202020204" pitchFamily="34" charset="0"/>
                          <a:cs typeface="Arial" panose="020B0604020202020204" pitchFamily="34" charset="0"/>
                        </a:rPr>
                        <a:t>33%</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000">
                          <a:latin typeface="Arial" panose="020B0604020202020204" pitchFamily="34" charset="0"/>
                          <a:cs typeface="Arial" panose="020B0604020202020204" pitchFamily="34" charset="0"/>
                        </a:rPr>
                        <a:t>39%</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000">
                          <a:latin typeface="Arial" panose="020B0604020202020204" pitchFamily="34" charset="0"/>
                          <a:cs typeface="Arial" panose="020B0604020202020204" pitchFamily="34" charset="0"/>
                        </a:rPr>
                        <a:t>45%</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5779688"/>
                  </a:ext>
                </a:extLst>
              </a:tr>
              <a:tr h="370840">
                <a:tc>
                  <a:txBody>
                    <a:bodyPr/>
                    <a:lstStyle/>
                    <a:p>
                      <a:pPr algn="l"/>
                      <a:r>
                        <a:rPr lang="en-US" sz="1000" dirty="0">
                          <a:latin typeface="Arial" panose="020B0604020202020204" pitchFamily="34" charset="0"/>
                          <a:cs typeface="Arial" panose="020B0604020202020204" pitchFamily="34" charset="0"/>
                        </a:rPr>
                        <a:t>Fuel</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lvl="0" algn="ctr">
                        <a:lnSpc>
                          <a:spcPct val="100000"/>
                        </a:lnSpc>
                        <a:spcBef>
                          <a:spcPts val="0"/>
                        </a:spcBef>
                        <a:spcAft>
                          <a:spcPts val="0"/>
                        </a:spcAft>
                        <a:buNone/>
                      </a:pPr>
                      <a:r>
                        <a:rPr lang="en-US" sz="1000" u="none" strike="noStrike" noProof="0" dirty="0">
                          <a:solidFill>
                            <a:srgbClr val="000000"/>
                          </a:solidFill>
                          <a:latin typeface="Arial" panose="020B0604020202020204" pitchFamily="34" charset="0"/>
                          <a:cs typeface="Arial" panose="020B0604020202020204" pitchFamily="34" charset="0"/>
                        </a:rPr>
                        <a:t>Low-enriched uranium (LEU) (2-3%)</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lvl="0" algn="ctr">
                        <a:lnSpc>
                          <a:spcPct val="100000"/>
                        </a:lnSpc>
                        <a:spcBef>
                          <a:spcPts val="0"/>
                        </a:spcBef>
                        <a:spcAft>
                          <a:spcPts val="0"/>
                        </a:spcAft>
                        <a:buNone/>
                      </a:pPr>
                      <a:r>
                        <a:rPr lang="en-US" sz="1000" u="none" strike="noStrike" noProof="0" dirty="0">
                          <a:solidFill>
                            <a:srgbClr val="000000"/>
                          </a:solidFill>
                          <a:latin typeface="Arial" panose="020B0604020202020204" pitchFamily="34" charset="0"/>
                          <a:cs typeface="Arial" panose="020B0604020202020204" pitchFamily="34" charset="0"/>
                        </a:rPr>
                        <a:t>LEU (3-5%)</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lvl="0" algn="ctr">
                        <a:lnSpc>
                          <a:spcPct val="100000"/>
                        </a:lnSpc>
                        <a:spcBef>
                          <a:spcPts val="0"/>
                        </a:spcBef>
                        <a:spcAft>
                          <a:spcPts val="0"/>
                        </a:spcAft>
                        <a:buNone/>
                      </a:pPr>
                      <a:r>
                        <a:rPr lang="en-US" sz="1000" u="none" strike="noStrike" noProof="0">
                          <a:solidFill>
                            <a:srgbClr val="000000"/>
                          </a:solidFill>
                          <a:latin typeface="Arial" panose="020B0604020202020204" pitchFamily="34" charset="0"/>
                          <a:cs typeface="Arial" panose="020B0604020202020204" pitchFamily="34" charset="0"/>
                        </a:rPr>
                        <a:t>LEU (4-5%) and mixed oxide (MOX) fuel</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lvl="0" algn="ctr">
                        <a:lnSpc>
                          <a:spcPct val="100000"/>
                        </a:lnSpc>
                        <a:spcBef>
                          <a:spcPts val="0"/>
                        </a:spcBef>
                        <a:spcAft>
                          <a:spcPts val="0"/>
                        </a:spcAft>
                        <a:buNone/>
                      </a:pPr>
                      <a:r>
                        <a:rPr lang="en-US" sz="1000" u="none" strike="noStrike" noProof="0">
                          <a:solidFill>
                            <a:srgbClr val="000000"/>
                          </a:solidFill>
                          <a:latin typeface="Arial" panose="020B0604020202020204" pitchFamily="34" charset="0"/>
                          <a:cs typeface="Arial" panose="020B0604020202020204" pitchFamily="34" charset="0"/>
                        </a:rPr>
                        <a:t>HALEU (&gt;5%), thorium, MOX, recycled fuels, and refueling cycles between 30 months and 30 years.</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2083273384"/>
                  </a:ext>
                </a:extLst>
              </a:tr>
              <a:tr h="591844">
                <a:tc>
                  <a:txBody>
                    <a:bodyPr/>
                    <a:lstStyle/>
                    <a:p>
                      <a:pPr lvl="0" algn="l">
                        <a:buNone/>
                      </a:pPr>
                      <a:r>
                        <a:rPr lang="en-US" sz="1000" u="none" strike="noStrike" noProof="0" dirty="0">
                          <a:solidFill>
                            <a:srgbClr val="000000"/>
                          </a:solidFill>
                          <a:latin typeface="Arial" panose="020B0604020202020204" pitchFamily="34" charset="0"/>
                          <a:cs typeface="Arial" panose="020B0604020202020204" pitchFamily="34" charset="0"/>
                        </a:rPr>
                        <a:t>Status of commercial reactors</a:t>
                      </a:r>
                      <a:endParaRPr lang="en-US" sz="1000" dirty="0">
                        <a:latin typeface="Arial" panose="020B0604020202020204" pitchFamily="34" charset="0"/>
                        <a:cs typeface="Arial" panose="020B0604020202020204" pitchFamily="34" charset="0"/>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000">
                        <a:latin typeface="Arial" panose="020B0604020202020204" pitchFamily="34" charset="0"/>
                        <a:cs typeface="Arial" panose="020B0604020202020204" pitchFamily="34" charset="0"/>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000" dirty="0">
                        <a:latin typeface="Arial" panose="020B0604020202020204" pitchFamily="34" charset="0"/>
                        <a:cs typeface="Arial" panose="020B0604020202020204" pitchFamily="34" charset="0"/>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000" dirty="0">
                        <a:latin typeface="Arial" panose="020B0604020202020204" pitchFamily="34" charset="0"/>
                        <a:cs typeface="Arial" panose="020B0604020202020204" pitchFamily="34" charset="0"/>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000" dirty="0">
                        <a:latin typeface="Arial" panose="020B0604020202020204" pitchFamily="34" charset="0"/>
                        <a:cs typeface="Arial" panose="020B0604020202020204" pitchFamily="34" charset="0"/>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74297807"/>
                  </a:ext>
                </a:extLst>
              </a:tr>
              <a:tr h="370840">
                <a:tc>
                  <a:txBody>
                    <a:bodyPr/>
                    <a:lstStyle/>
                    <a:p>
                      <a:pPr algn="l"/>
                      <a:r>
                        <a:rPr lang="en-US" sz="1000" dirty="0">
                          <a:latin typeface="Arial" panose="020B0604020202020204" pitchFamily="34" charset="0"/>
                          <a:cs typeface="Arial" panose="020B0604020202020204" pitchFamily="34" charset="0"/>
                        </a:rPr>
                        <a:t>Global installed capacity</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sz="1000">
                          <a:latin typeface="Arial" panose="020B0604020202020204" pitchFamily="34" charset="0"/>
                          <a:cs typeface="Arial" panose="020B0604020202020204" pitchFamily="34" charset="0"/>
                        </a:rPr>
                        <a:t>0 GW</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sz="1000" dirty="0">
                          <a:latin typeface="Arial" panose="020B0604020202020204" pitchFamily="34" charset="0"/>
                          <a:cs typeface="Arial" panose="020B0604020202020204" pitchFamily="34" charset="0"/>
                        </a:rPr>
                        <a:t>271-348 GW</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sz="1000">
                          <a:latin typeface="Arial" panose="020B0604020202020204" pitchFamily="34" charset="0"/>
                          <a:cs typeface="Arial" panose="020B0604020202020204" pitchFamily="34" charset="0"/>
                        </a:rPr>
                        <a:t>48 – 125 GW</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sz="1000" dirty="0">
                          <a:latin typeface="Arial" panose="020B0604020202020204" pitchFamily="34" charset="0"/>
                          <a:cs typeface="Arial" panose="020B0604020202020204" pitchFamily="34" charset="0"/>
                        </a:rPr>
                        <a:t>~0.2 GW</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432567257"/>
                  </a:ext>
                </a:extLst>
              </a:tr>
              <a:tr h="370840">
                <a:tc>
                  <a:txBody>
                    <a:bodyPr/>
                    <a:lstStyle/>
                    <a:p>
                      <a:pPr algn="l"/>
                      <a:r>
                        <a:rPr lang="en-US" sz="1000" dirty="0">
                          <a:latin typeface="Arial" panose="020B0604020202020204" pitchFamily="34" charset="0"/>
                          <a:cs typeface="Arial" panose="020B0604020202020204" pitchFamily="34" charset="0"/>
                        </a:rPr>
                        <a:t>Ratio in US</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000">
                          <a:latin typeface="Arial" panose="020B0604020202020204" pitchFamily="34" charset="0"/>
                          <a:cs typeface="Arial" panose="020B0604020202020204" pitchFamily="34" charset="0"/>
                        </a:rPr>
                        <a:t>0%</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000" dirty="0">
                          <a:latin typeface="Arial" panose="020B0604020202020204" pitchFamily="34" charset="0"/>
                          <a:cs typeface="Arial" panose="020B0604020202020204" pitchFamily="34" charset="0"/>
                        </a:rPr>
                        <a:t>97.8%</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000">
                          <a:latin typeface="Arial" panose="020B0604020202020204" pitchFamily="34" charset="0"/>
                          <a:cs typeface="Arial" panose="020B0604020202020204" pitchFamily="34" charset="0"/>
                        </a:rPr>
                        <a:t>2.2%</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000">
                          <a:latin typeface="Arial" panose="020B0604020202020204" pitchFamily="34" charset="0"/>
                          <a:cs typeface="Arial" panose="020B0604020202020204" pitchFamily="34" charset="0"/>
                        </a:rPr>
                        <a:t>0%</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39289843"/>
                  </a:ext>
                </a:extLst>
              </a:tr>
              <a:tr h="458679">
                <a:tc>
                  <a:txBody>
                    <a:bodyPr/>
                    <a:lstStyle/>
                    <a:p>
                      <a:pPr algn="l"/>
                      <a:r>
                        <a:rPr lang="en-US" sz="1000" dirty="0">
                          <a:latin typeface="Arial" panose="020B0604020202020204" pitchFamily="34" charset="0"/>
                          <a:cs typeface="Arial" panose="020B0604020202020204" pitchFamily="34" charset="0"/>
                        </a:rPr>
                        <a:t>Pros</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lvl="0" algn="ctr">
                        <a:lnSpc>
                          <a:spcPct val="100000"/>
                        </a:lnSpc>
                        <a:spcBef>
                          <a:spcPts val="0"/>
                        </a:spcBef>
                        <a:spcAft>
                          <a:spcPts val="0"/>
                        </a:spcAft>
                        <a:buNone/>
                      </a:pPr>
                      <a:r>
                        <a:rPr lang="en-US" sz="1000" u="none" strike="noStrike" noProof="0" dirty="0">
                          <a:solidFill>
                            <a:srgbClr val="000000"/>
                          </a:solidFill>
                          <a:latin typeface="Arial" panose="020B0604020202020204" pitchFamily="34" charset="0"/>
                          <a:cs typeface="Arial" panose="020B0604020202020204" pitchFamily="34" charset="0"/>
                        </a:rPr>
                        <a:t>Demonstrated the civil use of nuclear fission</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lvl="0" algn="ctr">
                        <a:lnSpc>
                          <a:spcPct val="100000"/>
                        </a:lnSpc>
                        <a:spcBef>
                          <a:spcPts val="0"/>
                        </a:spcBef>
                        <a:spcAft>
                          <a:spcPts val="0"/>
                        </a:spcAft>
                        <a:buNone/>
                      </a:pPr>
                      <a:r>
                        <a:rPr lang="en-US" sz="1000" u="none" strike="noStrike" noProof="0">
                          <a:solidFill>
                            <a:srgbClr val="000000"/>
                          </a:solidFill>
                          <a:latin typeface="Arial" panose="020B0604020202020204" pitchFamily="34" charset="0"/>
                          <a:cs typeface="Arial" panose="020B0604020202020204" pitchFamily="34" charset="0"/>
                        </a:rPr>
                        <a:t>Used for large, commercial-scale power generation; relies on active safety systems; based on a set of design principles; has prolonged lifetime</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lvl="0" algn="ctr">
                        <a:lnSpc>
                          <a:spcPct val="100000"/>
                        </a:lnSpc>
                        <a:spcBef>
                          <a:spcPts val="0"/>
                        </a:spcBef>
                        <a:spcAft>
                          <a:spcPts val="0"/>
                        </a:spcAft>
                        <a:buNone/>
                      </a:pPr>
                      <a:r>
                        <a:rPr lang="en-US" sz="1000" u="none" strike="noStrike" noProof="0" dirty="0">
                          <a:solidFill>
                            <a:srgbClr val="000000"/>
                          </a:solidFill>
                          <a:latin typeface="Arial" panose="020B0604020202020204" pitchFamily="34" charset="0"/>
                          <a:cs typeface="Arial" panose="020B0604020202020204" pitchFamily="34" charset="0"/>
                        </a:rPr>
                        <a:t>Improved design and economic; streamlined licensing from standardized designs and mass-produced parts; enhanced safety</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lvl="0" algn="ctr">
                        <a:lnSpc>
                          <a:spcPct val="100000"/>
                        </a:lnSpc>
                        <a:spcBef>
                          <a:spcPts val="0"/>
                        </a:spcBef>
                        <a:spcAft>
                          <a:spcPts val="0"/>
                        </a:spcAft>
                        <a:buNone/>
                      </a:pPr>
                      <a:r>
                        <a:rPr lang="en-US" sz="1000" u="none" strike="noStrike" noProof="0">
                          <a:solidFill>
                            <a:srgbClr val="000000"/>
                          </a:solidFill>
                          <a:latin typeface="Arial" panose="020B0604020202020204" pitchFamily="34" charset="0"/>
                          <a:cs typeface="Arial" panose="020B0604020202020204" pitchFamily="34" charset="0"/>
                        </a:rPr>
                        <a:t>Improved safety; reduced waste and </a:t>
                      </a:r>
                      <a:r>
                        <a:rPr lang="en-US" sz="1000" u="none" strike="noStrike" noProof="0" err="1">
                          <a:solidFill>
                            <a:srgbClr val="000000"/>
                          </a:solidFill>
                          <a:latin typeface="Arial" panose="020B0604020202020204" pitchFamily="34" charset="0"/>
                          <a:cs typeface="Arial" panose="020B0604020202020204" pitchFamily="34" charset="0"/>
                        </a:rPr>
                        <a:t>OpEx</a:t>
                      </a:r>
                      <a:r>
                        <a:rPr lang="en-US" sz="1000" u="none" strike="noStrike" noProof="0">
                          <a:solidFill>
                            <a:srgbClr val="000000"/>
                          </a:solidFill>
                          <a:latin typeface="Arial" panose="020B0604020202020204" pitchFamily="34" charset="0"/>
                          <a:cs typeface="Arial" panose="020B0604020202020204" pitchFamily="34" charset="0"/>
                        </a:rPr>
                        <a:t> </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501456944"/>
                  </a:ext>
                </a:extLst>
              </a:tr>
              <a:tr h="547456">
                <a:tc>
                  <a:txBody>
                    <a:bodyPr/>
                    <a:lstStyle/>
                    <a:p>
                      <a:pPr lvl="0" algn="l">
                        <a:buNone/>
                      </a:pPr>
                      <a:r>
                        <a:rPr lang="en-US" sz="1000" dirty="0">
                          <a:latin typeface="Arial" panose="020B0604020202020204" pitchFamily="34" charset="0"/>
                          <a:cs typeface="Arial" panose="020B0604020202020204" pitchFamily="34" charset="0"/>
                        </a:rPr>
                        <a:t>Cons</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lvl="0" algn="ctr">
                        <a:lnSpc>
                          <a:spcPct val="100000"/>
                        </a:lnSpc>
                        <a:spcBef>
                          <a:spcPts val="0"/>
                        </a:spcBef>
                        <a:spcAft>
                          <a:spcPts val="0"/>
                        </a:spcAft>
                        <a:buNone/>
                      </a:pPr>
                      <a:r>
                        <a:rPr lang="en-US" sz="1000" u="none" strike="noStrike" noProof="0">
                          <a:solidFill>
                            <a:srgbClr val="000000"/>
                          </a:solidFill>
                          <a:latin typeface="Arial" panose="020B0604020202020204" pitchFamily="34" charset="0"/>
                          <a:cs typeface="Arial" panose="020B0604020202020204" pitchFamily="34" charset="0"/>
                        </a:rPr>
                        <a:t>Short lifespan (20 to 30 years); no standardized designs; small capacity</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lvl="0" algn="ctr">
                        <a:lnSpc>
                          <a:spcPct val="100000"/>
                        </a:lnSpc>
                        <a:spcBef>
                          <a:spcPts val="0"/>
                        </a:spcBef>
                        <a:spcAft>
                          <a:spcPts val="0"/>
                        </a:spcAft>
                        <a:buNone/>
                      </a:pPr>
                      <a:r>
                        <a:rPr lang="en-US" sz="1000" u="none" strike="noStrike" noProof="0">
                          <a:solidFill>
                            <a:srgbClr val="000000"/>
                          </a:solidFill>
                          <a:latin typeface="Arial" panose="020B0604020202020204" pitchFamily="34" charset="0"/>
                          <a:cs typeface="Arial" panose="020B0604020202020204" pitchFamily="34" charset="0"/>
                        </a:rPr>
                        <a:t>Expensive and time consuming to build</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lvl="0" algn="ctr">
                        <a:lnSpc>
                          <a:spcPct val="100000"/>
                        </a:lnSpc>
                        <a:spcBef>
                          <a:spcPts val="0"/>
                        </a:spcBef>
                        <a:spcAft>
                          <a:spcPts val="0"/>
                        </a:spcAft>
                        <a:buNone/>
                      </a:pPr>
                      <a:r>
                        <a:rPr lang="en-US" sz="1000" u="none" strike="noStrike" noProof="0" dirty="0">
                          <a:solidFill>
                            <a:srgbClr val="000000"/>
                          </a:solidFill>
                          <a:latin typeface="Arial" panose="020B0604020202020204" pitchFamily="34" charset="0"/>
                          <a:cs typeface="Arial" panose="020B0604020202020204" pitchFamily="34" charset="0"/>
                        </a:rPr>
                        <a:t>Construction delays and cost overruns</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lvl="0" algn="ctr">
                        <a:lnSpc>
                          <a:spcPct val="100000"/>
                        </a:lnSpc>
                        <a:spcBef>
                          <a:spcPts val="0"/>
                        </a:spcBef>
                        <a:spcAft>
                          <a:spcPts val="0"/>
                        </a:spcAft>
                        <a:buNone/>
                      </a:pPr>
                      <a:r>
                        <a:rPr lang="en-US" sz="1000" u="none" strike="noStrike" noProof="0" dirty="0">
                          <a:solidFill>
                            <a:srgbClr val="000000"/>
                          </a:solidFill>
                          <a:latin typeface="Arial" panose="020B0604020202020204" pitchFamily="34" charset="0"/>
                          <a:cs typeface="Arial" panose="020B0604020202020204" pitchFamily="34" charset="0"/>
                        </a:rPr>
                        <a:t>High R&amp;D costs; regulatory hurdles; requires new fuel cycle infrastructure</a:t>
                      </a:r>
                    </a:p>
                    <a:p>
                      <a:pPr lvl="0" algn="ctr">
                        <a:buNone/>
                      </a:pPr>
                      <a:endParaRPr lang="en-US" sz="1000" dirty="0">
                        <a:latin typeface="Arial" panose="020B0604020202020204" pitchFamily="34" charset="0"/>
                        <a:cs typeface="Arial" panose="020B0604020202020204" pitchFamily="34" charset="0"/>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50753039"/>
                  </a:ext>
                </a:extLst>
              </a:tr>
            </a:tbl>
          </a:graphicData>
        </a:graphic>
      </p:graphicFrame>
      <p:sp>
        <p:nvSpPr>
          <p:cNvPr id="6" name="Title 5">
            <a:extLst>
              <a:ext uri="{FF2B5EF4-FFF2-40B4-BE49-F238E27FC236}">
                <a16:creationId xmlns:a16="http://schemas.microsoft.com/office/drawing/2014/main" id="{3226F456-43C8-7522-DE9B-E01D94C47CCD}"/>
              </a:ext>
            </a:extLst>
          </p:cNvPr>
          <p:cNvSpPr>
            <a:spLocks noGrp="1"/>
          </p:cNvSpPr>
          <p:nvPr>
            <p:ph type="title"/>
          </p:nvPr>
        </p:nvSpPr>
        <p:spPr>
          <a:xfrm>
            <a:off x="330200" y="521208"/>
            <a:ext cx="11531600" cy="882788"/>
          </a:xfrm>
        </p:spPr>
        <p:txBody>
          <a:bodyPr vert="horz" rIns="91440">
            <a:noAutofit/>
          </a:bodyPr>
          <a:lstStyle/>
          <a:p>
            <a:r>
              <a:rPr lang="en-US" b="1" dirty="0">
                <a:latin typeface="Arial (body)"/>
                <a:cs typeface="Arial" panose="020B0604020202020204" pitchFamily="34" charset="0"/>
              </a:rPr>
              <a:t>Water-cooled reactors have evolved significantly over time to become safer, standardized, more efficient, and more modular</a:t>
            </a:r>
          </a:p>
        </p:txBody>
      </p:sp>
      <p:sp>
        <p:nvSpPr>
          <p:cNvPr id="32" name="btfpNotesBox368131">
            <a:hlinkClick r:id="rId30"/>
            <a:extLst>
              <a:ext uri="{FF2B5EF4-FFF2-40B4-BE49-F238E27FC236}">
                <a16:creationId xmlns:a16="http://schemas.microsoft.com/office/drawing/2014/main" id="{269727D1-CDD4-A15D-C7AF-C4EFE1A32327}"/>
              </a:ext>
            </a:extLst>
          </p:cNvPr>
          <p:cNvSpPr txBox="1"/>
          <p:nvPr>
            <p:custDataLst>
              <p:tags r:id="rId3"/>
            </p:custDataLst>
          </p:nvPr>
        </p:nvSpPr>
        <p:spPr bwMode="gray">
          <a:xfrm>
            <a:off x="455795" y="6234112"/>
            <a:ext cx="9047868" cy="615553"/>
          </a:xfrm>
          <a:prstGeom prst="rect">
            <a:avLst/>
          </a:prstGeom>
          <a:noFill/>
        </p:spPr>
        <p:txBody>
          <a:bodyPr vert="horz" wrap="square" lIns="0" tIns="0" rIns="0" bIns="0" rtlCol="0" anchor="b">
            <a:spAutoFit/>
          </a:bodyPr>
          <a:lstStyle/>
          <a:p>
            <a:pPr>
              <a:defRPr/>
            </a:pPr>
            <a:r>
              <a:rPr kumimoji="0" lang="en-US" sz="800" b="0" i="0" u="none" strike="noStrike" kern="1200" cap="none" spc="0" normalizeH="0" baseline="0" noProof="0" dirty="0">
                <a:ln>
                  <a:noFill/>
                </a:ln>
                <a:solidFill>
                  <a:srgbClr val="000000"/>
                </a:solidFill>
                <a:effectLst/>
                <a:uLnTx/>
                <a:uFillTx/>
                <a:latin typeface="Arial"/>
                <a:cs typeface="Arial"/>
              </a:rPr>
              <a:t>Sources: Global Energy Monitor, </a:t>
            </a:r>
            <a:r>
              <a:rPr kumimoji="0" lang="en-US" sz="800" b="0" i="0" u="none" strike="noStrike" kern="1200" cap="none" spc="0" normalizeH="0" baseline="0" noProof="0" dirty="0">
                <a:ln>
                  <a:noFill/>
                </a:ln>
                <a:solidFill>
                  <a:srgbClr val="000000"/>
                </a:solidFill>
                <a:effectLst/>
                <a:uLnTx/>
                <a:uFillTx/>
                <a:latin typeface="Arial"/>
                <a:cs typeface="Arial"/>
                <a:hlinkClick r:id="rId31"/>
              </a:rPr>
              <a:t>Global Nuclear Power Tracker</a:t>
            </a:r>
            <a:r>
              <a:rPr kumimoji="0" lang="en-US" sz="800" b="0" i="0" u="none" strike="noStrike" kern="1200" cap="none" spc="0" normalizeH="0" baseline="0" noProof="0" dirty="0">
                <a:ln>
                  <a:noFill/>
                </a:ln>
                <a:solidFill>
                  <a:srgbClr val="000000"/>
                </a:solidFill>
                <a:effectLst/>
                <a:uLnTx/>
                <a:uFillTx/>
                <a:latin typeface="Arial"/>
                <a:cs typeface="Arial"/>
              </a:rPr>
              <a:t> (2024); </a:t>
            </a:r>
            <a:r>
              <a:rPr lang="en-US" sz="800" i="0" dirty="0">
                <a:solidFill>
                  <a:srgbClr val="000000"/>
                </a:solidFill>
                <a:latin typeface="Arial"/>
                <a:cs typeface="Arial"/>
              </a:rPr>
              <a:t>WNA,</a:t>
            </a:r>
            <a:r>
              <a:rPr kumimoji="0" lang="en-US" sz="800" b="0" u="none" strike="noStrike" kern="1200" cap="none" spc="0" normalizeH="0" baseline="0" noProof="0" dirty="0">
                <a:ln>
                  <a:noFill/>
                </a:ln>
                <a:solidFill>
                  <a:srgbClr val="000000"/>
                </a:solidFill>
                <a:effectLst/>
                <a:uLnTx/>
                <a:uFillTx/>
                <a:latin typeface="Arial"/>
                <a:cs typeface="Arial"/>
              </a:rPr>
              <a:t> </a:t>
            </a:r>
            <a:r>
              <a:rPr kumimoji="0" lang="en-US" sz="800" b="0" u="sng" strike="noStrike" kern="1200" cap="none" spc="0" normalizeH="0" baseline="0" noProof="0" dirty="0">
                <a:ln>
                  <a:noFill/>
                </a:ln>
                <a:solidFill>
                  <a:srgbClr val="1155CC"/>
                </a:solidFill>
                <a:effectLst/>
                <a:uLnTx/>
                <a:uFillTx/>
                <a:latin typeface="Arial"/>
                <a:cs typeface="Arial"/>
                <a:hlinkClick r:id="rId32"/>
              </a:rPr>
              <a:t>Economics of nuclear power</a:t>
            </a:r>
            <a:r>
              <a:rPr kumimoji="0" lang="en-US" sz="800" b="0" u="none" strike="noStrike" kern="1200" cap="none" spc="0" normalizeH="0" baseline="0" noProof="0" dirty="0">
                <a:ln>
                  <a:noFill/>
                </a:ln>
                <a:solidFill>
                  <a:srgbClr val="000000"/>
                </a:solidFill>
                <a:effectLst/>
                <a:uLnTx/>
                <a:uFillTx/>
                <a:latin typeface="Arial"/>
                <a:cs typeface="Arial"/>
              </a:rPr>
              <a:t> (2023); WNA, </a:t>
            </a:r>
            <a:r>
              <a:rPr kumimoji="0" lang="en-US" sz="800" b="0" u="none" strike="noStrike" kern="1200" cap="none" spc="0" normalizeH="0" baseline="0" noProof="0" dirty="0">
                <a:ln>
                  <a:noFill/>
                </a:ln>
                <a:solidFill>
                  <a:srgbClr val="000000"/>
                </a:solidFill>
                <a:effectLst/>
                <a:uLnTx/>
                <a:uFillTx/>
                <a:latin typeface="Arial"/>
                <a:cs typeface="Arial"/>
                <a:hlinkClick r:id="rId33"/>
              </a:rPr>
              <a:t>Advanced Nuclear Power Reactors</a:t>
            </a:r>
            <a:r>
              <a:rPr kumimoji="0" lang="en-US" sz="800" b="0" u="none" strike="noStrike" kern="1200" cap="none" spc="0" normalizeH="0" baseline="0" noProof="0" dirty="0">
                <a:ln>
                  <a:noFill/>
                </a:ln>
                <a:solidFill>
                  <a:srgbClr val="000000"/>
                </a:solidFill>
                <a:effectLst/>
                <a:uLnTx/>
                <a:uFillTx/>
                <a:latin typeface="Arial"/>
                <a:cs typeface="Arial"/>
              </a:rPr>
              <a:t> (2021); </a:t>
            </a:r>
            <a:r>
              <a:rPr kumimoji="0" lang="en-US" sz="800" u="none" strike="noStrike" kern="1200" cap="none" spc="0" normalizeH="0" baseline="0" noProof="0" dirty="0">
                <a:ln>
                  <a:noFill/>
                </a:ln>
                <a:solidFill>
                  <a:srgbClr val="000000"/>
                </a:solidFill>
                <a:effectLst/>
                <a:uLnTx/>
                <a:uFillTx/>
                <a:latin typeface="Arial"/>
                <a:cs typeface="Arial"/>
              </a:rPr>
              <a:t>Columbia University Center on Global Energy Policy</a:t>
            </a:r>
            <a:r>
              <a:rPr lang="en-US" sz="800" dirty="0">
                <a:solidFill>
                  <a:srgbClr val="000000"/>
                </a:solidFill>
                <a:latin typeface="Arial"/>
                <a:cs typeface="Arial"/>
              </a:rPr>
              <a:t>,</a:t>
            </a:r>
            <a:r>
              <a:rPr kumimoji="0" lang="en-US" sz="800" u="none" strike="noStrike" kern="1200" cap="none" spc="0" normalizeH="0" baseline="0" noProof="0" dirty="0">
                <a:ln>
                  <a:noFill/>
                </a:ln>
                <a:solidFill>
                  <a:srgbClr val="000000"/>
                </a:solidFill>
                <a:effectLst/>
                <a:uLnTx/>
                <a:uFillTx/>
                <a:latin typeface="Arial"/>
                <a:cs typeface="Arial"/>
              </a:rPr>
              <a:t> </a:t>
            </a:r>
            <a:r>
              <a:rPr kumimoji="0" lang="en-US" sz="800" u="none" strike="noStrike" kern="1200" cap="none" spc="0" normalizeH="0" baseline="0" noProof="0" dirty="0">
                <a:ln>
                  <a:noFill/>
                </a:ln>
                <a:solidFill>
                  <a:srgbClr val="000000"/>
                </a:solidFill>
                <a:effectLst/>
                <a:uLnTx/>
                <a:uFillTx/>
                <a:latin typeface="Arial"/>
                <a:cs typeface="Arial"/>
                <a:hlinkClick r:id="rId34"/>
              </a:rPr>
              <a:t>The Uncertain Costs of New Nuclear Reactors</a:t>
            </a:r>
            <a:r>
              <a:rPr kumimoji="0" lang="en-US" sz="800" u="none" strike="noStrike" kern="1200" cap="none" spc="0" normalizeH="0" baseline="0" noProof="0" dirty="0">
                <a:ln>
                  <a:noFill/>
                </a:ln>
                <a:solidFill>
                  <a:srgbClr val="000000"/>
                </a:solidFill>
                <a:effectLst/>
                <a:uLnTx/>
                <a:uFillTx/>
                <a:latin typeface="Arial"/>
                <a:cs typeface="Arial"/>
              </a:rPr>
              <a:t> </a:t>
            </a:r>
            <a:r>
              <a:rPr kumimoji="0" lang="en-US" sz="800" b="0" u="none" strike="noStrike" kern="1200" cap="none" spc="0" normalizeH="0" baseline="0" noProof="0" dirty="0">
                <a:ln>
                  <a:noFill/>
                </a:ln>
                <a:solidFill>
                  <a:srgbClr val="000000"/>
                </a:solidFill>
                <a:effectLst/>
                <a:uLnTx/>
                <a:uFillTx/>
                <a:latin typeface="Arial"/>
                <a:cs typeface="Arial"/>
              </a:rPr>
              <a:t>(2023); </a:t>
            </a:r>
            <a:r>
              <a:rPr kumimoji="0" lang="en-US" sz="800" u="none" strike="noStrike" kern="1200" cap="none" spc="0" normalizeH="0" baseline="0" noProof="0" dirty="0">
                <a:ln>
                  <a:noFill/>
                </a:ln>
                <a:solidFill>
                  <a:srgbClr val="000000"/>
                </a:solidFill>
                <a:effectLst/>
                <a:uLnTx/>
                <a:uFillTx/>
                <a:latin typeface="Arial"/>
                <a:cs typeface="Arial"/>
              </a:rPr>
              <a:t>U.S. DOE</a:t>
            </a:r>
            <a:r>
              <a:rPr lang="en-US" sz="800" dirty="0">
                <a:solidFill>
                  <a:srgbClr val="000000"/>
                </a:solidFill>
                <a:latin typeface="Arial"/>
                <a:cs typeface="Arial"/>
                <a:hlinkClick r:id="rId35"/>
              </a:rPr>
              <a:t>, Pathways to Commercial Liftoff: Advanced Nuclear</a:t>
            </a:r>
            <a:r>
              <a:rPr lang="en-US" sz="800" dirty="0">
                <a:solidFill>
                  <a:srgbClr val="000000"/>
                </a:solidFill>
                <a:latin typeface="Arial"/>
                <a:cs typeface="Arial"/>
              </a:rPr>
              <a:t> </a:t>
            </a:r>
            <a:r>
              <a:rPr kumimoji="0" lang="en-US" sz="800" b="0" u="none" strike="noStrike" kern="1200" cap="none" spc="0" normalizeH="0" baseline="0" noProof="0" dirty="0">
                <a:ln>
                  <a:noFill/>
                </a:ln>
                <a:solidFill>
                  <a:srgbClr val="000000"/>
                </a:solidFill>
                <a:effectLst/>
                <a:uLnTx/>
                <a:uFillTx/>
                <a:latin typeface="Arial"/>
                <a:cs typeface="Arial"/>
              </a:rPr>
              <a:t>(2023); </a:t>
            </a:r>
            <a:r>
              <a:rPr kumimoji="0" lang="en-US" sz="800" b="0" u="none" strike="noStrike" kern="1200" cap="none" spc="0" normalizeH="0" baseline="0" noProof="0" dirty="0" err="1">
                <a:ln>
                  <a:noFill/>
                </a:ln>
                <a:solidFill>
                  <a:srgbClr val="000000"/>
                </a:solidFill>
                <a:effectLst/>
                <a:uLnTx/>
                <a:uFillTx/>
                <a:latin typeface="Arial"/>
                <a:cs typeface="Arial"/>
              </a:rPr>
              <a:t>Cleantech</a:t>
            </a:r>
            <a:r>
              <a:rPr kumimoji="0" lang="en-US" sz="800" b="0" u="none" strike="noStrike" kern="1200" cap="none" spc="0" normalizeH="0" baseline="0" noProof="0" dirty="0">
                <a:ln>
                  <a:noFill/>
                </a:ln>
                <a:solidFill>
                  <a:srgbClr val="000000"/>
                </a:solidFill>
                <a:effectLst/>
                <a:uLnTx/>
                <a:uFillTx/>
                <a:latin typeface="Arial"/>
                <a:cs typeface="Arial"/>
              </a:rPr>
              <a:t> Group, </a:t>
            </a:r>
            <a:r>
              <a:rPr kumimoji="0" lang="en-US" sz="800" b="0" u="none" strike="noStrike" kern="1200" cap="none" spc="0" normalizeH="0" baseline="0" noProof="0" dirty="0">
                <a:ln>
                  <a:noFill/>
                </a:ln>
                <a:solidFill>
                  <a:srgbClr val="000000"/>
                </a:solidFill>
                <a:effectLst/>
                <a:uLnTx/>
                <a:uFillTx/>
                <a:latin typeface="Arial"/>
                <a:cs typeface="Arial"/>
                <a:hlinkClick r:id="rId36"/>
              </a:rPr>
              <a:t>Advanced Nuclear Fission’s Role in the Energy Transition</a:t>
            </a:r>
            <a:r>
              <a:rPr kumimoji="0" lang="en-US" sz="800" b="0" u="none" strike="noStrike" kern="1200" cap="none" spc="0" normalizeH="0" baseline="0" noProof="0" dirty="0">
                <a:ln>
                  <a:noFill/>
                </a:ln>
                <a:solidFill>
                  <a:srgbClr val="000000"/>
                </a:solidFill>
                <a:effectLst/>
                <a:uLnTx/>
                <a:uFillTx/>
                <a:latin typeface="Arial"/>
                <a:cs typeface="Arial"/>
              </a:rPr>
              <a:t> (2020); Reuters, </a:t>
            </a:r>
            <a:r>
              <a:rPr kumimoji="0" lang="en-US" sz="800" b="0" u="none" strike="noStrike" kern="1200" cap="none" spc="0" normalizeH="0" baseline="0" noProof="0" dirty="0">
                <a:ln>
                  <a:noFill/>
                </a:ln>
                <a:solidFill>
                  <a:srgbClr val="000000"/>
                </a:solidFill>
                <a:effectLst/>
                <a:uLnTx/>
                <a:uFillTx/>
                <a:latin typeface="Arial"/>
                <a:cs typeface="Arial"/>
                <a:hlinkClick r:id="rId37"/>
              </a:rPr>
              <a:t>China starts up world's first fourth-generation nuclear reactor</a:t>
            </a:r>
            <a:r>
              <a:rPr kumimoji="0" lang="en-US" sz="800" b="0" u="none" strike="noStrike" kern="1200" cap="none" spc="0" normalizeH="0" baseline="0" noProof="0" dirty="0">
                <a:ln>
                  <a:noFill/>
                </a:ln>
                <a:solidFill>
                  <a:srgbClr val="000000"/>
                </a:solidFill>
                <a:effectLst/>
                <a:uLnTx/>
                <a:uFillTx/>
                <a:latin typeface="Arial"/>
                <a:cs typeface="Arial"/>
              </a:rPr>
              <a:t> (2023); Center for Advanced Nuclear Energy Systems, </a:t>
            </a:r>
            <a:r>
              <a:rPr kumimoji="0" lang="en-US" sz="800" b="0" u="none" strike="noStrike" kern="1200" cap="none" spc="0" normalizeH="0" baseline="0" noProof="0" dirty="0">
                <a:ln>
                  <a:noFill/>
                </a:ln>
                <a:solidFill>
                  <a:srgbClr val="000000"/>
                </a:solidFill>
                <a:effectLst/>
                <a:uLnTx/>
                <a:uFillTx/>
                <a:latin typeface="Arial"/>
                <a:cs typeface="Arial"/>
                <a:hlinkClick r:id="rId38"/>
              </a:rPr>
              <a:t>2024 Total Cost Projection of Next AP1000</a:t>
            </a:r>
            <a:r>
              <a:rPr kumimoji="0" lang="en-US" sz="800" b="0" u="none" strike="noStrike" kern="1200" cap="none" spc="0" normalizeH="0" baseline="0" noProof="0" dirty="0">
                <a:ln>
                  <a:noFill/>
                </a:ln>
                <a:solidFill>
                  <a:srgbClr val="000000"/>
                </a:solidFill>
                <a:effectLst/>
                <a:uLnTx/>
                <a:uFillTx/>
                <a:latin typeface="Arial"/>
                <a:cs typeface="Arial"/>
              </a:rPr>
              <a:t> (2024); </a:t>
            </a:r>
            <a:r>
              <a:rPr kumimoji="0" lang="en-US" sz="800" b="0" u="none" strike="noStrike" kern="1200" cap="none" spc="0" normalizeH="0" baseline="0" noProof="0" dirty="0" err="1">
                <a:ln>
                  <a:noFill/>
                </a:ln>
                <a:solidFill>
                  <a:srgbClr val="000000"/>
                </a:solidFill>
                <a:effectLst/>
                <a:uLnTx/>
                <a:uFillTx/>
                <a:latin typeface="Arial"/>
                <a:cs typeface="Arial"/>
              </a:rPr>
              <a:t>Reinberger</a:t>
            </a:r>
            <a:r>
              <a:rPr kumimoji="0" lang="en-US" sz="800" b="0" u="none" strike="noStrike" kern="1200" cap="none" spc="0" normalizeH="0" baseline="0" noProof="0" dirty="0">
                <a:ln>
                  <a:noFill/>
                </a:ln>
                <a:solidFill>
                  <a:srgbClr val="000000"/>
                </a:solidFill>
                <a:effectLst/>
                <a:uLnTx/>
                <a:uFillTx/>
                <a:latin typeface="Arial"/>
                <a:cs typeface="Arial"/>
              </a:rPr>
              <a:t> et al., </a:t>
            </a:r>
            <a:r>
              <a:rPr kumimoji="0" lang="en-US" sz="800" b="0" u="none" strike="noStrike" kern="1200" cap="none" spc="0" normalizeH="0" baseline="0" noProof="0" dirty="0">
                <a:ln>
                  <a:noFill/>
                </a:ln>
                <a:solidFill>
                  <a:srgbClr val="000000"/>
                </a:solidFill>
                <a:effectLst/>
                <a:uLnTx/>
                <a:uFillTx/>
                <a:latin typeface="Arial"/>
                <a:cs typeface="Arial"/>
                <a:hlinkClick r:id="rId39"/>
              </a:rPr>
              <a:t>The Technological Development of Different Generations and Reactor Concepts</a:t>
            </a:r>
            <a:r>
              <a:rPr kumimoji="0" lang="en-US" sz="800" b="0" u="none" strike="noStrike" kern="1200" cap="none" spc="0" normalizeH="0" baseline="0" noProof="0" dirty="0">
                <a:ln>
                  <a:noFill/>
                </a:ln>
                <a:solidFill>
                  <a:srgbClr val="000000"/>
                </a:solidFill>
                <a:effectLst/>
                <a:uLnTx/>
                <a:uFillTx/>
                <a:latin typeface="Arial"/>
                <a:cs typeface="Arial"/>
              </a:rPr>
              <a:t> (2019).</a:t>
            </a:r>
          </a:p>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cs typeface="Arial"/>
              </a:rPr>
              <a:t>Credit: Hinako Arai, </a:t>
            </a:r>
            <a:r>
              <a:rPr kumimoji="0" lang="en-US" sz="800" b="0" i="0" u="none" strike="noStrike" kern="1200" cap="none" spc="0" normalizeH="0" baseline="0" noProof="0" dirty="0" err="1">
                <a:ln>
                  <a:noFill/>
                </a:ln>
                <a:solidFill>
                  <a:srgbClr val="000000"/>
                </a:solidFill>
                <a:effectLst/>
                <a:uLnTx/>
                <a:uFillTx/>
                <a:latin typeface="Arial"/>
                <a:cs typeface="Arial"/>
              </a:rPr>
              <a:t>Vedant</a:t>
            </a:r>
            <a:r>
              <a:rPr kumimoji="0" lang="en-US" sz="800" b="0" i="0" u="none" strike="noStrike" kern="1200" cap="none" spc="0" normalizeH="0" baseline="0" noProof="0" dirty="0">
                <a:ln>
                  <a:noFill/>
                </a:ln>
                <a:solidFill>
                  <a:srgbClr val="000000"/>
                </a:solidFill>
                <a:effectLst/>
                <a:uLnTx/>
                <a:uFillTx/>
                <a:latin typeface="Arial"/>
                <a:cs typeface="Arial"/>
              </a:rPr>
              <a:t> </a:t>
            </a:r>
            <a:r>
              <a:rPr kumimoji="0" lang="en-US" sz="800" b="0" i="0" u="none" strike="noStrike" kern="1200" cap="none" spc="0" normalizeH="0" baseline="0" noProof="0" dirty="0" err="1">
                <a:ln>
                  <a:noFill/>
                </a:ln>
                <a:solidFill>
                  <a:srgbClr val="000000"/>
                </a:solidFill>
                <a:effectLst/>
                <a:uLnTx/>
                <a:uFillTx/>
                <a:latin typeface="Arial"/>
                <a:cs typeface="Arial"/>
              </a:rPr>
              <a:t>Bhansali</a:t>
            </a:r>
            <a:r>
              <a:rPr kumimoji="0" lang="en-US" sz="800" b="0" i="0" u="none" strike="noStrike" kern="1200" cap="none" spc="0" normalizeH="0" baseline="0" noProof="0" dirty="0">
                <a:ln>
                  <a:noFill/>
                </a:ln>
                <a:solidFill>
                  <a:srgbClr val="000000"/>
                </a:solidFill>
                <a:effectLst/>
                <a:uLnTx/>
                <a:uFillTx/>
                <a:latin typeface="Arial"/>
                <a:cs typeface="Arial"/>
              </a:rPr>
              <a:t>, Brenda Rain, Quint </a:t>
            </a:r>
            <a:r>
              <a:rPr kumimoji="0" lang="en-US" sz="800" b="0" i="0" u="none" strike="noStrike" kern="1200" cap="none" spc="0" normalizeH="0" baseline="0" noProof="0" dirty="0" err="1">
                <a:ln>
                  <a:noFill/>
                </a:ln>
                <a:solidFill>
                  <a:srgbClr val="000000"/>
                </a:solidFill>
                <a:effectLst/>
                <a:uLnTx/>
                <a:uFillTx/>
                <a:latin typeface="Arial"/>
                <a:cs typeface="Arial"/>
              </a:rPr>
              <a:t>Houwink</a:t>
            </a:r>
            <a:r>
              <a:rPr kumimoji="0" lang="en-US" sz="800" b="0" i="0" u="none" strike="noStrike" kern="1200" cap="none" spc="0" normalizeH="0" baseline="0" noProof="0" dirty="0">
                <a:ln>
                  <a:noFill/>
                </a:ln>
                <a:solidFill>
                  <a:srgbClr val="000000"/>
                </a:solidFill>
                <a:effectLst/>
                <a:uLnTx/>
                <a:uFillTx/>
                <a:latin typeface="Arial"/>
                <a:cs typeface="Arial"/>
              </a:rPr>
              <a:t>, and </a:t>
            </a:r>
            <a:r>
              <a:rPr kumimoji="0" lang="en-US" sz="800" b="0" i="0" u="none" strike="noStrike" kern="1200" cap="none" spc="0" normalizeH="0" baseline="0" noProof="0" dirty="0">
                <a:ln>
                  <a:noFill/>
                </a:ln>
                <a:solidFill>
                  <a:srgbClr val="000000"/>
                </a:solidFill>
                <a:effectLst/>
                <a:uLnTx/>
                <a:uFillTx/>
                <a:latin typeface="Arial"/>
                <a:cs typeface="Arial"/>
                <a:hlinkClick r:id="rId40"/>
              </a:rPr>
              <a:t>Gernot Wagner</a:t>
            </a:r>
            <a:r>
              <a:rPr kumimoji="0" lang="en-US" sz="800" b="0" i="0" u="none" strike="noStrike" kern="1200" cap="none" spc="0" normalizeH="0" baseline="0" noProof="0" dirty="0">
                <a:ln>
                  <a:noFill/>
                </a:ln>
                <a:solidFill>
                  <a:srgbClr val="000000"/>
                </a:solidFill>
                <a:effectLst/>
                <a:uLnTx/>
                <a:uFillTx/>
                <a:latin typeface="Arial"/>
                <a:cs typeface="Arial"/>
              </a:rPr>
              <a:t>. Share with </a:t>
            </a:r>
            <a:r>
              <a:rPr kumimoji="0" lang="en-US" sz="800" b="0" i="0" u="none" strike="noStrike" kern="1200" cap="none" spc="0" normalizeH="0" baseline="0" noProof="0" dirty="0">
                <a:ln>
                  <a:noFill/>
                </a:ln>
                <a:solidFill>
                  <a:srgbClr val="000000"/>
                </a:solidFill>
                <a:effectLst/>
                <a:uLnTx/>
                <a:uFillTx/>
                <a:latin typeface="Arial"/>
                <a:cs typeface="Arial"/>
                <a:hlinkClick r:id="rId41"/>
              </a:rPr>
              <a:t>attribution</a:t>
            </a:r>
            <a:r>
              <a:rPr kumimoji="0" lang="en-US" sz="800" b="0" i="0" u="none" strike="noStrike" kern="1200" cap="none" spc="0" normalizeH="0" baseline="0" noProof="0" dirty="0">
                <a:ln>
                  <a:noFill/>
                </a:ln>
                <a:solidFill>
                  <a:srgbClr val="000000"/>
                </a:solidFill>
                <a:effectLst/>
                <a:uLnTx/>
                <a:uFillTx/>
                <a:latin typeface="Arial"/>
                <a:cs typeface="Arial"/>
              </a:rPr>
              <a:t>: </a:t>
            </a:r>
            <a:r>
              <a:rPr kumimoji="0" lang="en-US" sz="800" b="0" u="none" strike="noStrike" kern="1200" cap="none" spc="0" normalizeH="0" baseline="0" noProof="0" dirty="0" err="1">
                <a:ln>
                  <a:noFill/>
                </a:ln>
                <a:solidFill>
                  <a:srgbClr val="000000"/>
                </a:solidFill>
                <a:effectLst/>
                <a:uLnTx/>
                <a:uFillTx/>
                <a:latin typeface="Arial"/>
                <a:cs typeface="Arial"/>
              </a:rPr>
              <a:t>Houwink</a:t>
            </a:r>
            <a:r>
              <a:rPr kumimoji="0" lang="en-US" sz="800" b="0" u="none" strike="noStrike" kern="1200" cap="none" spc="0" normalizeH="0" baseline="0" noProof="0" dirty="0">
                <a:ln>
                  <a:noFill/>
                </a:ln>
                <a:solidFill>
                  <a:srgbClr val="000000"/>
                </a:solidFill>
                <a:effectLst/>
                <a:uLnTx/>
                <a:uFillTx/>
                <a:latin typeface="Arial"/>
                <a:cs typeface="Arial"/>
              </a:rPr>
              <a:t> et al., </a:t>
            </a:r>
            <a:r>
              <a:rPr kumimoji="0" lang="en-US" sz="800" b="0" i="0" u="none" strike="noStrike" kern="1200" cap="none" spc="0" normalizeH="0" baseline="0" noProof="0" dirty="0">
                <a:ln>
                  <a:noFill/>
                </a:ln>
                <a:solidFill>
                  <a:srgbClr val="000000"/>
                </a:solidFill>
                <a:effectLst/>
                <a:uLnTx/>
                <a:uFillTx/>
                <a:latin typeface="Arial"/>
                <a:cs typeface="Arial"/>
              </a:rPr>
              <a:t>"Reenergizing Nuclear" (23 September 2025).</a:t>
            </a:r>
          </a:p>
        </p:txBody>
      </p:sp>
      <p:sp>
        <p:nvSpPr>
          <p:cNvPr id="1052" name="TextBox 1051">
            <a:extLst>
              <a:ext uri="{FF2B5EF4-FFF2-40B4-BE49-F238E27FC236}">
                <a16:creationId xmlns:a16="http://schemas.microsoft.com/office/drawing/2014/main" id="{A9F53704-0E58-348E-FFF9-8CEF9BA94C95}"/>
              </a:ext>
            </a:extLst>
          </p:cNvPr>
          <p:cNvSpPr txBox="1"/>
          <p:nvPr>
            <p:custDataLst>
              <p:tags r:id="rId4"/>
            </p:custDataLst>
          </p:nvPr>
        </p:nvSpPr>
        <p:spPr>
          <a:xfrm>
            <a:off x="414337" y="1382653"/>
            <a:ext cx="5373688" cy="306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cs typeface="Arial"/>
              </a:rPr>
              <a:t>Key differences in reactors by generation </a:t>
            </a:r>
          </a:p>
        </p:txBody>
      </p:sp>
      <p:sp>
        <p:nvSpPr>
          <p:cNvPr id="1086" name="TextBox 1085">
            <a:extLst>
              <a:ext uri="{FF2B5EF4-FFF2-40B4-BE49-F238E27FC236}">
                <a16:creationId xmlns:a16="http://schemas.microsoft.com/office/drawing/2014/main" id="{55F62AF3-CA7D-EBF0-BABF-D7FF4C5550E0}"/>
              </a:ext>
            </a:extLst>
          </p:cNvPr>
          <p:cNvSpPr txBox="1"/>
          <p:nvPr>
            <p:custDataLst>
              <p:tags r:id="rId5"/>
            </p:custDataLst>
          </p:nvPr>
        </p:nvSpPr>
        <p:spPr bwMode="gray">
          <a:xfrm>
            <a:off x="6183613" y="2310428"/>
            <a:ext cx="1700213" cy="123111"/>
          </a:xfrm>
          <a:prstGeom prst="rect">
            <a:avLst/>
          </a:prstGeom>
          <a:noFill/>
        </p:spPr>
        <p:txBody>
          <a:bodyPr wrap="square" lIns="0" tIns="0" rIns="0" bIns="0" rtlCol="0">
            <a:spAutoFit/>
          </a:bodyPr>
          <a:lstStyle/>
          <a:p>
            <a:pPr marL="0" marR="0" lvl="1" defTabSz="711200" rtl="0" eaLnBrk="1" fontAlgn="auto" latinLnBrk="0" hangingPunct="1">
              <a:lnSpc>
                <a:spcPct val="100000"/>
              </a:lnSpc>
              <a:spcBef>
                <a:spcPts val="300"/>
              </a:spcBef>
              <a:spcAft>
                <a:spcPts val="0"/>
              </a:spcAft>
              <a:buClrTx/>
              <a:buSzTx/>
              <a:tabLst/>
              <a:defRPr/>
            </a:pPr>
            <a:r>
              <a:rPr lang="en-US" sz="800" dirty="0">
                <a:latin typeface="Arial"/>
                <a:cs typeface="Arial"/>
              </a:rPr>
              <a:t>Advanced reactors</a:t>
            </a:r>
          </a:p>
        </p:txBody>
      </p:sp>
      <p:sp>
        <p:nvSpPr>
          <p:cNvPr id="2" name="Rectangle 1">
            <a:extLst>
              <a:ext uri="{FF2B5EF4-FFF2-40B4-BE49-F238E27FC236}">
                <a16:creationId xmlns:a16="http://schemas.microsoft.com/office/drawing/2014/main" id="{9774D0F1-8220-4A59-6B94-1555D1110F47}"/>
              </a:ext>
            </a:extLst>
          </p:cNvPr>
          <p:cNvSpPr/>
          <p:nvPr/>
        </p:nvSpPr>
        <p:spPr bwMode="gray">
          <a:xfrm>
            <a:off x="0" y="0"/>
            <a:ext cx="2926080" cy="382208"/>
          </a:xfrm>
          <a:prstGeom prst="rect">
            <a:avLst/>
          </a:prstGeom>
          <a:solidFill>
            <a:srgbClr val="8BDD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1">
                <a:solidFill>
                  <a:schemeClr val="tx1"/>
                </a:solidFill>
                <a:latin typeface="Arial (body)"/>
              </a:rPr>
              <a:t>Deep dive: Traditional reactors</a:t>
            </a:r>
          </a:p>
        </p:txBody>
      </p:sp>
      <p:sp>
        <p:nvSpPr>
          <p:cNvPr id="1349" name="Rectangle 1348">
            <a:extLst>
              <a:ext uri="{FF2B5EF4-FFF2-40B4-BE49-F238E27FC236}">
                <a16:creationId xmlns:a16="http://schemas.microsoft.com/office/drawing/2014/main" id="{22AB60BF-35E7-8C11-E388-6F84F7429EE7}"/>
              </a:ext>
            </a:extLst>
          </p:cNvPr>
          <p:cNvSpPr/>
          <p:nvPr>
            <p:custDataLst>
              <p:tags r:id="rId6"/>
            </p:custDataLst>
          </p:nvPr>
        </p:nvSpPr>
        <p:spPr bwMode="auto">
          <a:xfrm>
            <a:off x="8609013" y="1500188"/>
            <a:ext cx="142875" cy="106363"/>
          </a:xfrm>
          <a:prstGeom prst="rect">
            <a:avLst/>
          </a:prstGeom>
          <a:solidFill>
            <a:srgbClr val="D1227D"/>
          </a:solidFill>
          <a:ln w="19050" cap="flat" cmpd="sng" algn="ctr">
            <a:noFill/>
            <a:prstDash val="solid"/>
            <a:miter lim="800000"/>
            <a:headEnd type="none" w="med" len="med"/>
            <a:tailEnd type="none" w="med" len="med"/>
          </a:ln>
          <a:effectLst/>
          <a:extLst>
            <a:ext uri="{91240B29-F687-4F45-9708-019B960494DF}">
              <a14:hiddenLine xmlns:a14="http://schemas.microsoft.com/office/drawing/2010/main" w="19050" cap="flat" cmpd="sng" algn="ctr">
                <a:solidFill>
                  <a:schemeClr val="accent1">
                    <a:shade val="15000"/>
                  </a:schemeClr>
                </a:solidFill>
                <a:prstDash val="solid"/>
                <a:miter lim="800000"/>
                <a:headEnd type="none" w="med" len="med"/>
                <a:tailEnd type="none" w="med" len="med"/>
              </a14:hiddenLine>
            </a:ext>
          </a:ex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a:cs typeface="Arial"/>
            </a:endParaRPr>
          </a:p>
        </p:txBody>
      </p:sp>
      <p:sp>
        <p:nvSpPr>
          <p:cNvPr id="1350" name="Rectangle 1349">
            <a:extLst>
              <a:ext uri="{FF2B5EF4-FFF2-40B4-BE49-F238E27FC236}">
                <a16:creationId xmlns:a16="http://schemas.microsoft.com/office/drawing/2014/main" id="{9E277061-B7BC-4092-F917-FAA2BF3171D9}"/>
              </a:ext>
            </a:extLst>
          </p:cNvPr>
          <p:cNvSpPr/>
          <p:nvPr>
            <p:custDataLst>
              <p:tags r:id="rId7"/>
            </p:custDataLst>
          </p:nvPr>
        </p:nvSpPr>
        <p:spPr bwMode="auto">
          <a:xfrm>
            <a:off x="9675813" y="1500188"/>
            <a:ext cx="142875" cy="106363"/>
          </a:xfrm>
          <a:prstGeom prst="rect">
            <a:avLst/>
          </a:prstGeom>
          <a:solidFill>
            <a:schemeClr val="tx2"/>
          </a:solidFill>
          <a:ln w="19050" cap="flat" cmpd="sng" algn="ctr">
            <a:noFill/>
            <a:prstDash val="solid"/>
            <a:miter lim="800000"/>
            <a:headEnd type="none" w="med" len="med"/>
            <a:tailEnd type="none" w="med" len="med"/>
          </a:ln>
          <a:effectLst/>
          <a:extLst>
            <a:ext uri="{91240B29-F687-4F45-9708-019B960494DF}">
              <a14:hiddenLine xmlns:a14="http://schemas.microsoft.com/office/drawing/2010/main" w="19050" cap="flat" cmpd="sng" algn="ctr">
                <a:solidFill>
                  <a:schemeClr val="accent1">
                    <a:shade val="15000"/>
                  </a:schemeClr>
                </a:solidFill>
                <a:prstDash val="solid"/>
                <a:miter lim="800000"/>
                <a:headEnd type="none" w="med" len="med"/>
                <a:tailEnd type="none" w="med" len="med"/>
              </a14:hiddenLine>
            </a:ext>
          </a:ex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a:cs typeface="Arial"/>
            </a:endParaRPr>
          </a:p>
        </p:txBody>
      </p:sp>
      <p:sp>
        <p:nvSpPr>
          <p:cNvPr id="1351" name="Rectangle 1350">
            <a:extLst>
              <a:ext uri="{FF2B5EF4-FFF2-40B4-BE49-F238E27FC236}">
                <a16:creationId xmlns:a16="http://schemas.microsoft.com/office/drawing/2014/main" id="{455AB7AB-4095-E83B-039F-204C8BE76048}"/>
              </a:ext>
            </a:extLst>
          </p:cNvPr>
          <p:cNvSpPr/>
          <p:nvPr>
            <p:custDataLst>
              <p:tags r:id="rId8"/>
            </p:custDataLst>
          </p:nvPr>
        </p:nvSpPr>
        <p:spPr bwMode="auto">
          <a:xfrm>
            <a:off x="10636250" y="1500188"/>
            <a:ext cx="142875" cy="106363"/>
          </a:xfrm>
          <a:prstGeom prst="rect">
            <a:avLst/>
          </a:prstGeom>
          <a:solidFill>
            <a:schemeClr val="accent4"/>
          </a:solidFill>
          <a:ln w="19050" cap="flat" cmpd="sng" algn="ctr">
            <a:noFill/>
            <a:prstDash val="solid"/>
            <a:miter lim="800000"/>
            <a:headEnd type="none" w="med" len="med"/>
            <a:tailEnd type="none" w="med" len="med"/>
          </a:ln>
          <a:effectLst/>
          <a:extLst>
            <a:ext uri="{91240B29-F687-4F45-9708-019B960494DF}">
              <a14:hiddenLine xmlns:a14="http://schemas.microsoft.com/office/drawing/2010/main" w="19050" cap="flat" cmpd="sng" algn="ctr">
                <a:solidFill>
                  <a:schemeClr val="accent1">
                    <a:shade val="15000"/>
                  </a:schemeClr>
                </a:solidFill>
                <a:prstDash val="solid"/>
                <a:miter lim="800000"/>
                <a:headEnd type="none" w="med" len="med"/>
                <a:tailEnd type="none" w="med" len="med"/>
              </a14:hiddenLine>
            </a:ext>
          </a:ex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a:cs typeface="Arial"/>
            </a:endParaRPr>
          </a:p>
        </p:txBody>
      </p:sp>
      <p:sp>
        <p:nvSpPr>
          <p:cNvPr id="1379" name="Rectangle 1378">
            <a:extLst>
              <a:ext uri="{FF2B5EF4-FFF2-40B4-BE49-F238E27FC236}">
                <a16:creationId xmlns:a16="http://schemas.microsoft.com/office/drawing/2014/main" id="{7D5DEFF3-7D6F-FE3C-DF34-5FC2BFDE1F3E}"/>
              </a:ext>
            </a:extLst>
          </p:cNvPr>
          <p:cNvSpPr/>
          <p:nvPr>
            <p:custDataLst>
              <p:tags r:id="rId9"/>
            </p:custDataLst>
          </p:nvPr>
        </p:nvSpPr>
        <p:spPr bwMode="auto">
          <a:xfrm>
            <a:off x="11460163" y="1500188"/>
            <a:ext cx="142875" cy="106363"/>
          </a:xfrm>
          <a:prstGeom prst="rect">
            <a:avLst/>
          </a:prstGeom>
          <a:solidFill>
            <a:schemeClr val="accent5"/>
          </a:solidFill>
          <a:ln w="19050" cap="flat" cmpd="sng" algn="ctr">
            <a:noFill/>
            <a:prstDash val="solid"/>
            <a:miter lim="800000"/>
            <a:headEnd type="none" w="med" len="med"/>
            <a:tailEnd type="none" w="med" len="med"/>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a:cs typeface="Arial"/>
            </a:endParaRPr>
          </a:p>
        </p:txBody>
      </p:sp>
      <p:sp>
        <p:nvSpPr>
          <p:cNvPr id="1344" name="Text Placeholder 2">
            <a:extLst>
              <a:ext uri="{FF2B5EF4-FFF2-40B4-BE49-F238E27FC236}">
                <a16:creationId xmlns:a16="http://schemas.microsoft.com/office/drawing/2014/main" id="{F2E4A661-28E2-1F70-1897-19AF08D500FB}"/>
              </a:ext>
            </a:extLst>
          </p:cNvPr>
          <p:cNvSpPr>
            <a:spLocks/>
          </p:cNvSpPr>
          <p:nvPr>
            <p:custDataLst>
              <p:tags r:id="rId10"/>
            </p:custDataLst>
          </p:nvPr>
        </p:nvSpPr>
        <p:spPr bwMode="auto">
          <a:xfrm>
            <a:off x="8802688" y="1504950"/>
            <a:ext cx="771525"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2CBBEB40-F7A4-4772-A211-3F82CE8092BE}" type="datetime'Pr''''''''''e''''- c''o''''''''nst''''r''''uc''ti''on'''''">
              <a:rPr lang="en-US" altLang="en-US" sz="800" smtClean="0">
                <a:latin typeface="Arial" panose="020B0604020202020204" pitchFamily="34" charset="0"/>
                <a:cs typeface="Arial" panose="020B0604020202020204" pitchFamily="34" charset="0"/>
                <a:sym typeface="Arial" panose="020B0604020202020204" pitchFamily="34" charset="0"/>
              </a:rPr>
              <a:pPr marL="0" lvl="0" indent="0" algn="r">
                <a:spcBef>
                  <a:spcPct val="0"/>
                </a:spcBef>
                <a:spcAft>
                  <a:spcPct val="0"/>
                </a:spcAft>
                <a:buNone/>
              </a:pPr>
              <a:t>Pre- construction</a:t>
            </a:fld>
            <a:endParaRPr lang="en-US" sz="800">
              <a:latin typeface="Arial" panose="020B0604020202020204" pitchFamily="34" charset="0"/>
              <a:cs typeface="Arial" panose="020B0604020202020204" pitchFamily="34" charset="0"/>
              <a:sym typeface="Arial" panose="020B0604020202020204" pitchFamily="34" charset="0"/>
            </a:endParaRPr>
          </a:p>
        </p:txBody>
      </p:sp>
      <p:sp>
        <p:nvSpPr>
          <p:cNvPr id="1346" name="Text Placeholder 2">
            <a:extLst>
              <a:ext uri="{FF2B5EF4-FFF2-40B4-BE49-F238E27FC236}">
                <a16:creationId xmlns:a16="http://schemas.microsoft.com/office/drawing/2014/main" id="{4EC7A79F-ED95-22C5-FA56-21C913003698}"/>
              </a:ext>
            </a:extLst>
          </p:cNvPr>
          <p:cNvSpPr>
            <a:spLocks/>
          </p:cNvSpPr>
          <p:nvPr>
            <p:custDataLst>
              <p:tags r:id="rId11"/>
            </p:custDataLst>
          </p:nvPr>
        </p:nvSpPr>
        <p:spPr bwMode="auto">
          <a:xfrm>
            <a:off x="9869488" y="1504950"/>
            <a:ext cx="665163"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23D9EE8D-A3F9-47FE-939A-9214D772C48A}" type="datetime'In'''' ''''c''o''''''''''ns''''t''ru''''''ct''''''''''i''''on'">
              <a:rPr lang="en-US" altLang="en-US" sz="800" smtClean="0">
                <a:latin typeface="Arial" panose="020B0604020202020204" pitchFamily="34" charset="0"/>
                <a:cs typeface="Arial" panose="020B0604020202020204" pitchFamily="34" charset="0"/>
                <a:sym typeface="Arial" panose="020B0604020202020204" pitchFamily="34" charset="0"/>
              </a:rPr>
              <a:pPr marL="0" lvl="0" indent="0" algn="r">
                <a:spcBef>
                  <a:spcPct val="0"/>
                </a:spcBef>
                <a:spcAft>
                  <a:spcPct val="0"/>
                </a:spcAft>
                <a:buNone/>
              </a:pPr>
              <a:t>In construction</a:t>
            </a:fld>
            <a:endParaRPr lang="en-US" sz="800" dirty="0">
              <a:latin typeface="Arial" panose="020B0604020202020204" pitchFamily="34" charset="0"/>
              <a:cs typeface="Arial" panose="020B0604020202020204" pitchFamily="34" charset="0"/>
              <a:sym typeface="Arial" panose="020B0604020202020204" pitchFamily="34" charset="0"/>
            </a:endParaRPr>
          </a:p>
        </p:txBody>
      </p:sp>
      <p:sp>
        <p:nvSpPr>
          <p:cNvPr id="1347" name="Text Placeholder 2">
            <a:extLst>
              <a:ext uri="{FF2B5EF4-FFF2-40B4-BE49-F238E27FC236}">
                <a16:creationId xmlns:a16="http://schemas.microsoft.com/office/drawing/2014/main" id="{D8777EA8-2AC1-227F-7F21-1DB146200A05}"/>
              </a:ext>
            </a:extLst>
          </p:cNvPr>
          <p:cNvSpPr>
            <a:spLocks/>
          </p:cNvSpPr>
          <p:nvPr>
            <p:custDataLst>
              <p:tags r:id="rId12"/>
            </p:custDataLst>
          </p:nvPr>
        </p:nvSpPr>
        <p:spPr bwMode="auto">
          <a:xfrm>
            <a:off x="10829925" y="1504950"/>
            <a:ext cx="528638"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D8926F7E-70DC-462E-A881-0220ABFCE8E9}" type="datetime'''O''''p''''''er''''atio''''''''n''''''''a''''''''''''''''l'">
              <a:rPr lang="en-US" altLang="en-US" sz="800" smtClean="0">
                <a:latin typeface="Arial" panose="020B0604020202020204" pitchFamily="34" charset="0"/>
                <a:cs typeface="Arial" panose="020B0604020202020204" pitchFamily="34" charset="0"/>
                <a:sym typeface="Arial" panose="020B0604020202020204" pitchFamily="34" charset="0"/>
              </a:rPr>
              <a:pPr marL="0" lvl="0" indent="0" algn="r">
                <a:spcBef>
                  <a:spcPct val="0"/>
                </a:spcBef>
                <a:spcAft>
                  <a:spcPct val="0"/>
                </a:spcAft>
                <a:buNone/>
              </a:pPr>
              <a:t>Operational</a:t>
            </a:fld>
            <a:endParaRPr lang="en-US" sz="800">
              <a:latin typeface="Arial" panose="020B0604020202020204" pitchFamily="34" charset="0"/>
              <a:cs typeface="Arial" panose="020B0604020202020204" pitchFamily="34" charset="0"/>
              <a:sym typeface="Arial" panose="020B0604020202020204" pitchFamily="34" charset="0"/>
            </a:endParaRPr>
          </a:p>
        </p:txBody>
      </p:sp>
      <p:sp>
        <p:nvSpPr>
          <p:cNvPr id="1375" name="Text Placeholder 2">
            <a:extLst>
              <a:ext uri="{FF2B5EF4-FFF2-40B4-BE49-F238E27FC236}">
                <a16:creationId xmlns:a16="http://schemas.microsoft.com/office/drawing/2014/main" id="{7A190E72-B257-9FD4-0343-64EFF4C1A377}"/>
              </a:ext>
            </a:extLst>
          </p:cNvPr>
          <p:cNvSpPr>
            <a:spLocks/>
          </p:cNvSpPr>
          <p:nvPr>
            <p:custDataLst>
              <p:tags r:id="rId13"/>
            </p:custDataLst>
          </p:nvPr>
        </p:nvSpPr>
        <p:spPr bwMode="auto">
          <a:xfrm>
            <a:off x="11653838" y="1504950"/>
            <a:ext cx="328613"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DCB3254E-BF2E-42EC-BFA8-C326BA036443}" type="datetime'Ret''''''''i''''''''''''''''''''r''''''e''''''''''''''''d'">
              <a:rPr lang="en-US" altLang="en-US" sz="800" smtClean="0">
                <a:latin typeface="Arial" panose="020B0604020202020204" pitchFamily="34" charset="0"/>
                <a:cs typeface="Arial" panose="020B0604020202020204" pitchFamily="34" charset="0"/>
                <a:sym typeface="Arial" panose="020B0604020202020204" pitchFamily="34" charset="0"/>
              </a:rPr>
              <a:pPr marL="0" lvl="0" indent="0" algn="r">
                <a:spcBef>
                  <a:spcPct val="0"/>
                </a:spcBef>
                <a:spcAft>
                  <a:spcPct val="0"/>
                </a:spcAft>
                <a:buNone/>
              </a:pPr>
              <a:t>Retired</a:t>
            </a:fld>
            <a:endParaRPr lang="en-US" sz="800">
              <a:latin typeface="Arial" panose="020B0604020202020204" pitchFamily="34" charset="0"/>
              <a:cs typeface="Arial" panose="020B0604020202020204" pitchFamily="34" charset="0"/>
              <a:sym typeface="Arial" panose="020B0604020202020204" pitchFamily="34" charset="0"/>
            </a:endParaRPr>
          </a:p>
        </p:txBody>
      </p:sp>
      <p:cxnSp>
        <p:nvCxnSpPr>
          <p:cNvPr id="1042" name="Straight Connector 1041">
            <a:extLst>
              <a:ext uri="{FF2B5EF4-FFF2-40B4-BE49-F238E27FC236}">
                <a16:creationId xmlns:a16="http://schemas.microsoft.com/office/drawing/2014/main" id="{04C0FC70-5F70-71B2-A86E-36D53EF52320}"/>
              </a:ext>
            </a:extLst>
          </p:cNvPr>
          <p:cNvCxnSpPr>
            <a:cxnSpLocks/>
          </p:cNvCxnSpPr>
          <p:nvPr/>
        </p:nvCxnSpPr>
        <p:spPr bwMode="gray">
          <a:xfrm>
            <a:off x="751138" y="5917791"/>
            <a:ext cx="0" cy="133869"/>
          </a:xfrm>
          <a:prstGeom prst="line">
            <a:avLst/>
          </a:prstGeom>
          <a:ln w="19050">
            <a:tailEnd type="none" w="med" len="lg"/>
          </a:ln>
        </p:spPr>
        <p:style>
          <a:lnRef idx="1">
            <a:schemeClr val="accent1"/>
          </a:lnRef>
          <a:fillRef idx="0">
            <a:schemeClr val="accent1"/>
          </a:fillRef>
          <a:effectRef idx="0">
            <a:schemeClr val="accent1"/>
          </a:effectRef>
          <a:fontRef idx="minor">
            <a:schemeClr val="tx1"/>
          </a:fontRef>
        </p:style>
      </p:cxnSp>
      <p:sp>
        <p:nvSpPr>
          <p:cNvPr id="1045" name="TextBox 1044">
            <a:extLst>
              <a:ext uri="{FF2B5EF4-FFF2-40B4-BE49-F238E27FC236}">
                <a16:creationId xmlns:a16="http://schemas.microsoft.com/office/drawing/2014/main" id="{73282747-ACA7-561C-444A-389010578726}"/>
              </a:ext>
            </a:extLst>
          </p:cNvPr>
          <p:cNvSpPr txBox="1"/>
          <p:nvPr/>
        </p:nvSpPr>
        <p:spPr bwMode="gray">
          <a:xfrm>
            <a:off x="513133" y="6097925"/>
            <a:ext cx="476002" cy="130805"/>
          </a:xfrm>
          <a:prstGeom prst="rect">
            <a:avLst/>
          </a:prstGeom>
          <a:noFill/>
        </p:spPr>
        <p:txBody>
          <a:bodyPr wrap="square" lIns="0" tIns="0" rIns="0" bIns="0" rtlCol="0">
            <a:spAutoFit/>
          </a:bodyPr>
          <a:lstStyle/>
          <a:p>
            <a:pPr marL="0" marR="0" lvl="1" algn="ctr" defTabSz="711200" rtl="0" eaLnBrk="1" fontAlgn="auto" latinLnBrk="0" hangingPunct="1">
              <a:lnSpc>
                <a:spcPct val="100000"/>
              </a:lnSpc>
              <a:spcBef>
                <a:spcPts val="300"/>
              </a:spcBef>
              <a:spcAft>
                <a:spcPts val="0"/>
              </a:spcAft>
              <a:buClrTx/>
              <a:buSzTx/>
              <a:tabLst/>
              <a:defRPr/>
            </a:pPr>
            <a:r>
              <a:rPr lang="en-US" sz="850">
                <a:latin typeface="Arial"/>
                <a:cs typeface="Arial"/>
              </a:rPr>
              <a:t>1950</a:t>
            </a:r>
          </a:p>
        </p:txBody>
      </p:sp>
      <p:sp>
        <p:nvSpPr>
          <p:cNvPr id="1046" name="TextBox 1045">
            <a:extLst>
              <a:ext uri="{FF2B5EF4-FFF2-40B4-BE49-F238E27FC236}">
                <a16:creationId xmlns:a16="http://schemas.microsoft.com/office/drawing/2014/main" id="{D2AB5030-2947-58C0-34B2-C38F37858325}"/>
              </a:ext>
            </a:extLst>
          </p:cNvPr>
          <p:cNvSpPr txBox="1"/>
          <p:nvPr/>
        </p:nvSpPr>
        <p:spPr bwMode="gray">
          <a:xfrm>
            <a:off x="1613529" y="6097921"/>
            <a:ext cx="476002" cy="130805"/>
          </a:xfrm>
          <a:prstGeom prst="rect">
            <a:avLst/>
          </a:prstGeom>
          <a:noFill/>
        </p:spPr>
        <p:txBody>
          <a:bodyPr wrap="square" lIns="0" tIns="0" rIns="0" bIns="0" rtlCol="0">
            <a:spAutoFit/>
          </a:bodyPr>
          <a:lstStyle/>
          <a:p>
            <a:pPr marL="0" marR="0" lvl="1" algn="ctr" defTabSz="711200" rtl="0" eaLnBrk="1" fontAlgn="auto" latinLnBrk="0" hangingPunct="1">
              <a:lnSpc>
                <a:spcPct val="100000"/>
              </a:lnSpc>
              <a:spcBef>
                <a:spcPts val="300"/>
              </a:spcBef>
              <a:spcAft>
                <a:spcPts val="0"/>
              </a:spcAft>
              <a:buClrTx/>
              <a:buSzTx/>
              <a:tabLst/>
              <a:defRPr/>
            </a:pPr>
            <a:r>
              <a:rPr lang="en-US" sz="850">
                <a:latin typeface="Arial"/>
                <a:cs typeface="Arial"/>
              </a:rPr>
              <a:t>1960</a:t>
            </a:r>
          </a:p>
        </p:txBody>
      </p:sp>
      <p:sp>
        <p:nvSpPr>
          <p:cNvPr id="1047" name="TextBox 1046">
            <a:extLst>
              <a:ext uri="{FF2B5EF4-FFF2-40B4-BE49-F238E27FC236}">
                <a16:creationId xmlns:a16="http://schemas.microsoft.com/office/drawing/2014/main" id="{5D7417FD-D567-5CCA-37E5-BBC488C3CD02}"/>
              </a:ext>
            </a:extLst>
          </p:cNvPr>
          <p:cNvSpPr txBox="1"/>
          <p:nvPr/>
        </p:nvSpPr>
        <p:spPr bwMode="gray">
          <a:xfrm>
            <a:off x="2713926" y="6097921"/>
            <a:ext cx="476002" cy="130805"/>
          </a:xfrm>
          <a:prstGeom prst="rect">
            <a:avLst/>
          </a:prstGeom>
          <a:noFill/>
        </p:spPr>
        <p:txBody>
          <a:bodyPr wrap="square" lIns="0" tIns="0" rIns="0" bIns="0" rtlCol="0">
            <a:spAutoFit/>
          </a:bodyPr>
          <a:lstStyle/>
          <a:p>
            <a:pPr marL="0" marR="0" lvl="1" algn="ctr" defTabSz="711200" rtl="0" eaLnBrk="1" fontAlgn="auto" latinLnBrk="0" hangingPunct="1">
              <a:lnSpc>
                <a:spcPct val="100000"/>
              </a:lnSpc>
              <a:spcBef>
                <a:spcPts val="300"/>
              </a:spcBef>
              <a:spcAft>
                <a:spcPts val="0"/>
              </a:spcAft>
              <a:buClrTx/>
              <a:buSzTx/>
              <a:tabLst/>
              <a:defRPr/>
            </a:pPr>
            <a:r>
              <a:rPr lang="en-US" sz="850">
                <a:latin typeface="Arial"/>
                <a:cs typeface="Arial"/>
              </a:rPr>
              <a:t>1970</a:t>
            </a:r>
          </a:p>
        </p:txBody>
      </p:sp>
      <p:sp>
        <p:nvSpPr>
          <p:cNvPr id="1048" name="TextBox 1047">
            <a:extLst>
              <a:ext uri="{FF2B5EF4-FFF2-40B4-BE49-F238E27FC236}">
                <a16:creationId xmlns:a16="http://schemas.microsoft.com/office/drawing/2014/main" id="{695F74CB-DCDB-0ACD-1EDD-BCF2EBA5065C}"/>
              </a:ext>
            </a:extLst>
          </p:cNvPr>
          <p:cNvSpPr txBox="1"/>
          <p:nvPr/>
        </p:nvSpPr>
        <p:spPr bwMode="gray">
          <a:xfrm>
            <a:off x="3814323" y="6097921"/>
            <a:ext cx="476002" cy="130805"/>
          </a:xfrm>
          <a:prstGeom prst="rect">
            <a:avLst/>
          </a:prstGeom>
          <a:noFill/>
        </p:spPr>
        <p:txBody>
          <a:bodyPr wrap="square" lIns="0" tIns="0" rIns="0" bIns="0" rtlCol="0">
            <a:spAutoFit/>
          </a:bodyPr>
          <a:lstStyle/>
          <a:p>
            <a:pPr marL="0" marR="0" lvl="1" algn="ctr" defTabSz="711200" rtl="0" eaLnBrk="1" fontAlgn="auto" latinLnBrk="0" hangingPunct="1">
              <a:lnSpc>
                <a:spcPct val="100000"/>
              </a:lnSpc>
              <a:spcBef>
                <a:spcPts val="300"/>
              </a:spcBef>
              <a:spcAft>
                <a:spcPts val="0"/>
              </a:spcAft>
              <a:buClrTx/>
              <a:buSzTx/>
              <a:tabLst/>
              <a:defRPr/>
            </a:pPr>
            <a:r>
              <a:rPr lang="en-US" sz="850">
                <a:latin typeface="Arial"/>
                <a:cs typeface="Arial"/>
              </a:rPr>
              <a:t>1980</a:t>
            </a:r>
          </a:p>
        </p:txBody>
      </p:sp>
      <p:sp>
        <p:nvSpPr>
          <p:cNvPr id="1049" name="TextBox 1048">
            <a:extLst>
              <a:ext uri="{FF2B5EF4-FFF2-40B4-BE49-F238E27FC236}">
                <a16:creationId xmlns:a16="http://schemas.microsoft.com/office/drawing/2014/main" id="{97D2CA68-2B48-E9BF-01DF-E16CE1987E5A}"/>
              </a:ext>
            </a:extLst>
          </p:cNvPr>
          <p:cNvSpPr txBox="1"/>
          <p:nvPr/>
        </p:nvSpPr>
        <p:spPr bwMode="gray">
          <a:xfrm>
            <a:off x="4914720" y="6097921"/>
            <a:ext cx="476002" cy="130805"/>
          </a:xfrm>
          <a:prstGeom prst="rect">
            <a:avLst/>
          </a:prstGeom>
          <a:noFill/>
        </p:spPr>
        <p:txBody>
          <a:bodyPr wrap="square" lIns="0" tIns="0" rIns="0" bIns="0" rtlCol="0">
            <a:spAutoFit/>
          </a:bodyPr>
          <a:lstStyle/>
          <a:p>
            <a:pPr marL="0" marR="0" lvl="1" algn="ctr" defTabSz="711200" rtl="0" eaLnBrk="1" fontAlgn="auto" latinLnBrk="0" hangingPunct="1">
              <a:lnSpc>
                <a:spcPct val="100000"/>
              </a:lnSpc>
              <a:spcBef>
                <a:spcPts val="300"/>
              </a:spcBef>
              <a:spcAft>
                <a:spcPts val="0"/>
              </a:spcAft>
              <a:buClrTx/>
              <a:buSzTx/>
              <a:tabLst/>
              <a:defRPr/>
            </a:pPr>
            <a:r>
              <a:rPr lang="en-US" sz="850">
                <a:latin typeface="Arial"/>
                <a:cs typeface="Arial"/>
              </a:rPr>
              <a:t>1990</a:t>
            </a:r>
          </a:p>
        </p:txBody>
      </p:sp>
      <p:sp>
        <p:nvSpPr>
          <p:cNvPr id="1050" name="TextBox 1049">
            <a:extLst>
              <a:ext uri="{FF2B5EF4-FFF2-40B4-BE49-F238E27FC236}">
                <a16:creationId xmlns:a16="http://schemas.microsoft.com/office/drawing/2014/main" id="{9AE0C9A9-438F-F8FF-A4B2-413A046F9600}"/>
              </a:ext>
            </a:extLst>
          </p:cNvPr>
          <p:cNvSpPr txBox="1"/>
          <p:nvPr/>
        </p:nvSpPr>
        <p:spPr bwMode="gray">
          <a:xfrm>
            <a:off x="6015117" y="6097921"/>
            <a:ext cx="476002" cy="130805"/>
          </a:xfrm>
          <a:prstGeom prst="rect">
            <a:avLst/>
          </a:prstGeom>
          <a:noFill/>
        </p:spPr>
        <p:txBody>
          <a:bodyPr wrap="square" lIns="0" tIns="0" rIns="0" bIns="0" rtlCol="0">
            <a:spAutoFit/>
          </a:bodyPr>
          <a:lstStyle/>
          <a:p>
            <a:pPr marL="0" marR="0" lvl="1" algn="ctr" defTabSz="711200" rtl="0" eaLnBrk="1" fontAlgn="auto" latinLnBrk="0" hangingPunct="1">
              <a:lnSpc>
                <a:spcPct val="100000"/>
              </a:lnSpc>
              <a:spcBef>
                <a:spcPts val="300"/>
              </a:spcBef>
              <a:spcAft>
                <a:spcPts val="0"/>
              </a:spcAft>
              <a:buClrTx/>
              <a:buSzTx/>
              <a:tabLst/>
              <a:defRPr/>
            </a:pPr>
            <a:r>
              <a:rPr lang="en-US" sz="850">
                <a:latin typeface="Arial"/>
                <a:cs typeface="Arial"/>
              </a:rPr>
              <a:t>2000</a:t>
            </a:r>
          </a:p>
        </p:txBody>
      </p:sp>
      <p:sp>
        <p:nvSpPr>
          <p:cNvPr id="1051" name="TextBox 1050">
            <a:extLst>
              <a:ext uri="{FF2B5EF4-FFF2-40B4-BE49-F238E27FC236}">
                <a16:creationId xmlns:a16="http://schemas.microsoft.com/office/drawing/2014/main" id="{3457EEB7-801B-37E0-594A-53D14377454D}"/>
              </a:ext>
            </a:extLst>
          </p:cNvPr>
          <p:cNvSpPr txBox="1"/>
          <p:nvPr/>
        </p:nvSpPr>
        <p:spPr bwMode="gray">
          <a:xfrm>
            <a:off x="7115513" y="6097921"/>
            <a:ext cx="476002" cy="130805"/>
          </a:xfrm>
          <a:prstGeom prst="rect">
            <a:avLst/>
          </a:prstGeom>
          <a:noFill/>
        </p:spPr>
        <p:txBody>
          <a:bodyPr wrap="square" lIns="0" tIns="0" rIns="0" bIns="0" rtlCol="0">
            <a:spAutoFit/>
          </a:bodyPr>
          <a:lstStyle/>
          <a:p>
            <a:pPr marL="0" marR="0" lvl="1" algn="ctr" defTabSz="711200" rtl="0" eaLnBrk="1" fontAlgn="auto" latinLnBrk="0" hangingPunct="1">
              <a:lnSpc>
                <a:spcPct val="100000"/>
              </a:lnSpc>
              <a:spcBef>
                <a:spcPts val="300"/>
              </a:spcBef>
              <a:spcAft>
                <a:spcPts val="0"/>
              </a:spcAft>
              <a:buClrTx/>
              <a:buSzTx/>
              <a:tabLst/>
              <a:defRPr/>
            </a:pPr>
            <a:r>
              <a:rPr lang="en-US" sz="850">
                <a:latin typeface="Arial"/>
                <a:cs typeface="Arial"/>
              </a:rPr>
              <a:t>2010</a:t>
            </a:r>
          </a:p>
        </p:txBody>
      </p:sp>
      <p:sp>
        <p:nvSpPr>
          <p:cNvPr id="1053" name="TextBox 1052">
            <a:extLst>
              <a:ext uri="{FF2B5EF4-FFF2-40B4-BE49-F238E27FC236}">
                <a16:creationId xmlns:a16="http://schemas.microsoft.com/office/drawing/2014/main" id="{B8BA9F5A-E677-783C-12FB-D0CE25CC0735}"/>
              </a:ext>
            </a:extLst>
          </p:cNvPr>
          <p:cNvSpPr txBox="1"/>
          <p:nvPr/>
        </p:nvSpPr>
        <p:spPr bwMode="gray">
          <a:xfrm>
            <a:off x="8215909" y="6097921"/>
            <a:ext cx="476002" cy="130805"/>
          </a:xfrm>
          <a:prstGeom prst="rect">
            <a:avLst/>
          </a:prstGeom>
          <a:noFill/>
        </p:spPr>
        <p:txBody>
          <a:bodyPr wrap="square" lIns="0" tIns="0" rIns="0" bIns="0" rtlCol="0">
            <a:spAutoFit/>
          </a:bodyPr>
          <a:lstStyle/>
          <a:p>
            <a:pPr marL="0" marR="0" lvl="1" algn="ctr" defTabSz="711200" rtl="0" eaLnBrk="1" fontAlgn="auto" latinLnBrk="0" hangingPunct="1">
              <a:lnSpc>
                <a:spcPct val="100000"/>
              </a:lnSpc>
              <a:spcBef>
                <a:spcPts val="300"/>
              </a:spcBef>
              <a:spcAft>
                <a:spcPts val="0"/>
              </a:spcAft>
              <a:buClrTx/>
              <a:buSzTx/>
              <a:tabLst/>
              <a:defRPr/>
            </a:pPr>
            <a:r>
              <a:rPr lang="en-US" sz="850">
                <a:latin typeface="Arial"/>
                <a:cs typeface="Arial"/>
              </a:rPr>
              <a:t>2020</a:t>
            </a:r>
          </a:p>
        </p:txBody>
      </p:sp>
      <p:sp>
        <p:nvSpPr>
          <p:cNvPr id="1054" name="TextBox 1053">
            <a:extLst>
              <a:ext uri="{FF2B5EF4-FFF2-40B4-BE49-F238E27FC236}">
                <a16:creationId xmlns:a16="http://schemas.microsoft.com/office/drawing/2014/main" id="{CFFE223C-BF3F-A68F-D3C8-A4AD3A8F11C8}"/>
              </a:ext>
            </a:extLst>
          </p:cNvPr>
          <p:cNvSpPr txBox="1"/>
          <p:nvPr/>
        </p:nvSpPr>
        <p:spPr bwMode="gray">
          <a:xfrm>
            <a:off x="9316307" y="6097921"/>
            <a:ext cx="476002" cy="130805"/>
          </a:xfrm>
          <a:prstGeom prst="rect">
            <a:avLst/>
          </a:prstGeom>
          <a:noFill/>
        </p:spPr>
        <p:txBody>
          <a:bodyPr wrap="square" lIns="0" tIns="0" rIns="0" bIns="0" rtlCol="0">
            <a:spAutoFit/>
          </a:bodyPr>
          <a:lstStyle/>
          <a:p>
            <a:pPr marL="0" marR="0" lvl="1" algn="ctr" defTabSz="711200" rtl="0" eaLnBrk="1" fontAlgn="auto" latinLnBrk="0" hangingPunct="1">
              <a:lnSpc>
                <a:spcPct val="100000"/>
              </a:lnSpc>
              <a:spcBef>
                <a:spcPts val="300"/>
              </a:spcBef>
              <a:spcAft>
                <a:spcPts val="0"/>
              </a:spcAft>
              <a:buClrTx/>
              <a:buSzTx/>
              <a:tabLst/>
              <a:defRPr/>
            </a:pPr>
            <a:r>
              <a:rPr lang="en-US" sz="850">
                <a:latin typeface="Arial"/>
                <a:cs typeface="Arial"/>
              </a:rPr>
              <a:t>2030</a:t>
            </a:r>
          </a:p>
        </p:txBody>
      </p:sp>
      <p:cxnSp>
        <p:nvCxnSpPr>
          <p:cNvPr id="1056" name="Straight Arrow Connector 1055">
            <a:extLst>
              <a:ext uri="{FF2B5EF4-FFF2-40B4-BE49-F238E27FC236}">
                <a16:creationId xmlns:a16="http://schemas.microsoft.com/office/drawing/2014/main" id="{2D8ABBAC-1E28-0407-B9FB-53CD44EEDDB5}"/>
              </a:ext>
            </a:extLst>
          </p:cNvPr>
          <p:cNvCxnSpPr>
            <a:cxnSpLocks/>
          </p:cNvCxnSpPr>
          <p:nvPr/>
        </p:nvCxnSpPr>
        <p:spPr bwMode="gray">
          <a:xfrm>
            <a:off x="466725" y="5917784"/>
            <a:ext cx="11653044" cy="17884"/>
          </a:xfrm>
          <a:prstGeom prst="straightConnector1">
            <a:avLst/>
          </a:prstGeom>
          <a:ln w="19050">
            <a:tailEnd type="triangle"/>
          </a:ln>
        </p:spPr>
        <p:style>
          <a:lnRef idx="1">
            <a:schemeClr val="accent1"/>
          </a:lnRef>
          <a:fillRef idx="0">
            <a:schemeClr val="accent1"/>
          </a:fillRef>
          <a:effectRef idx="0">
            <a:schemeClr val="accent1"/>
          </a:effectRef>
          <a:fontRef idx="minor">
            <a:schemeClr val="tx1"/>
          </a:fontRef>
        </p:style>
      </p:cxnSp>
      <p:cxnSp>
        <p:nvCxnSpPr>
          <p:cNvPr id="1058" name="Straight Connector 1057">
            <a:extLst>
              <a:ext uri="{FF2B5EF4-FFF2-40B4-BE49-F238E27FC236}">
                <a16:creationId xmlns:a16="http://schemas.microsoft.com/office/drawing/2014/main" id="{8DC45DE4-0C3C-C87A-3337-8E65BF86EE31}"/>
              </a:ext>
            </a:extLst>
          </p:cNvPr>
          <p:cNvCxnSpPr>
            <a:cxnSpLocks/>
          </p:cNvCxnSpPr>
          <p:nvPr/>
        </p:nvCxnSpPr>
        <p:spPr bwMode="gray">
          <a:xfrm>
            <a:off x="9554307" y="5917790"/>
            <a:ext cx="0" cy="133869"/>
          </a:xfrm>
          <a:prstGeom prst="line">
            <a:avLst/>
          </a:prstGeom>
          <a:ln w="19050">
            <a:tailEnd type="none" w="med" len="lg"/>
          </a:ln>
        </p:spPr>
        <p:style>
          <a:lnRef idx="1">
            <a:schemeClr val="accent1"/>
          </a:lnRef>
          <a:fillRef idx="0">
            <a:schemeClr val="accent1"/>
          </a:fillRef>
          <a:effectRef idx="0">
            <a:schemeClr val="accent1"/>
          </a:effectRef>
          <a:fontRef idx="minor">
            <a:schemeClr val="tx1"/>
          </a:fontRef>
        </p:style>
      </p:cxnSp>
      <p:cxnSp>
        <p:nvCxnSpPr>
          <p:cNvPr id="1059" name="Straight Connector 1058">
            <a:extLst>
              <a:ext uri="{FF2B5EF4-FFF2-40B4-BE49-F238E27FC236}">
                <a16:creationId xmlns:a16="http://schemas.microsoft.com/office/drawing/2014/main" id="{A17B95B0-5278-8D6A-747F-37D55D6D4C37}"/>
              </a:ext>
            </a:extLst>
          </p:cNvPr>
          <p:cNvCxnSpPr>
            <a:cxnSpLocks/>
          </p:cNvCxnSpPr>
          <p:nvPr/>
        </p:nvCxnSpPr>
        <p:spPr bwMode="gray">
          <a:xfrm>
            <a:off x="8453910" y="5917790"/>
            <a:ext cx="0" cy="133869"/>
          </a:xfrm>
          <a:prstGeom prst="line">
            <a:avLst/>
          </a:prstGeom>
          <a:ln w="19050">
            <a:tailEnd type="none" w="med" len="lg"/>
          </a:ln>
        </p:spPr>
        <p:style>
          <a:lnRef idx="1">
            <a:schemeClr val="accent1"/>
          </a:lnRef>
          <a:fillRef idx="0">
            <a:schemeClr val="accent1"/>
          </a:fillRef>
          <a:effectRef idx="0">
            <a:schemeClr val="accent1"/>
          </a:effectRef>
          <a:fontRef idx="minor">
            <a:schemeClr val="tx1"/>
          </a:fontRef>
        </p:style>
      </p:cxnSp>
      <p:cxnSp>
        <p:nvCxnSpPr>
          <p:cNvPr id="1060" name="Straight Connector 1059">
            <a:extLst>
              <a:ext uri="{FF2B5EF4-FFF2-40B4-BE49-F238E27FC236}">
                <a16:creationId xmlns:a16="http://schemas.microsoft.com/office/drawing/2014/main" id="{8FD0BF0A-7B9E-EF56-FF0B-5D77EF60B5AE}"/>
              </a:ext>
            </a:extLst>
          </p:cNvPr>
          <p:cNvCxnSpPr>
            <a:cxnSpLocks/>
          </p:cNvCxnSpPr>
          <p:nvPr/>
        </p:nvCxnSpPr>
        <p:spPr bwMode="gray">
          <a:xfrm>
            <a:off x="7353514" y="5917790"/>
            <a:ext cx="0" cy="133869"/>
          </a:xfrm>
          <a:prstGeom prst="line">
            <a:avLst/>
          </a:prstGeom>
          <a:ln w="19050">
            <a:tailEnd type="none" w="med" len="lg"/>
          </a:ln>
        </p:spPr>
        <p:style>
          <a:lnRef idx="1">
            <a:schemeClr val="accent1"/>
          </a:lnRef>
          <a:fillRef idx="0">
            <a:schemeClr val="accent1"/>
          </a:fillRef>
          <a:effectRef idx="0">
            <a:schemeClr val="accent1"/>
          </a:effectRef>
          <a:fontRef idx="minor">
            <a:schemeClr val="tx1"/>
          </a:fontRef>
        </p:style>
      </p:cxnSp>
      <p:cxnSp>
        <p:nvCxnSpPr>
          <p:cNvPr id="1061" name="Straight Connector 1060">
            <a:extLst>
              <a:ext uri="{FF2B5EF4-FFF2-40B4-BE49-F238E27FC236}">
                <a16:creationId xmlns:a16="http://schemas.microsoft.com/office/drawing/2014/main" id="{8E435DFA-E8E6-2BB5-8505-37DF41489B22}"/>
              </a:ext>
            </a:extLst>
          </p:cNvPr>
          <p:cNvCxnSpPr>
            <a:cxnSpLocks/>
          </p:cNvCxnSpPr>
          <p:nvPr/>
        </p:nvCxnSpPr>
        <p:spPr bwMode="gray">
          <a:xfrm>
            <a:off x="6253117" y="5917790"/>
            <a:ext cx="0" cy="133869"/>
          </a:xfrm>
          <a:prstGeom prst="line">
            <a:avLst/>
          </a:prstGeom>
          <a:ln w="19050">
            <a:tailEnd type="none" w="med" len="lg"/>
          </a:ln>
        </p:spPr>
        <p:style>
          <a:lnRef idx="1">
            <a:schemeClr val="accent1"/>
          </a:lnRef>
          <a:fillRef idx="0">
            <a:schemeClr val="accent1"/>
          </a:fillRef>
          <a:effectRef idx="0">
            <a:schemeClr val="accent1"/>
          </a:effectRef>
          <a:fontRef idx="minor">
            <a:schemeClr val="tx1"/>
          </a:fontRef>
        </p:style>
      </p:cxnSp>
      <p:cxnSp>
        <p:nvCxnSpPr>
          <p:cNvPr id="1062" name="Straight Connector 1061">
            <a:extLst>
              <a:ext uri="{FF2B5EF4-FFF2-40B4-BE49-F238E27FC236}">
                <a16:creationId xmlns:a16="http://schemas.microsoft.com/office/drawing/2014/main" id="{80F36559-D0D0-E0A8-DDD3-D041B9391D4B}"/>
              </a:ext>
            </a:extLst>
          </p:cNvPr>
          <p:cNvCxnSpPr>
            <a:cxnSpLocks/>
          </p:cNvCxnSpPr>
          <p:nvPr/>
        </p:nvCxnSpPr>
        <p:spPr bwMode="gray">
          <a:xfrm>
            <a:off x="5152720" y="5917790"/>
            <a:ext cx="0" cy="133869"/>
          </a:xfrm>
          <a:prstGeom prst="line">
            <a:avLst/>
          </a:prstGeom>
          <a:ln w="19050">
            <a:tailEnd type="none" w="med" len="lg"/>
          </a:ln>
        </p:spPr>
        <p:style>
          <a:lnRef idx="1">
            <a:schemeClr val="accent1"/>
          </a:lnRef>
          <a:fillRef idx="0">
            <a:schemeClr val="accent1"/>
          </a:fillRef>
          <a:effectRef idx="0">
            <a:schemeClr val="accent1"/>
          </a:effectRef>
          <a:fontRef idx="minor">
            <a:schemeClr val="tx1"/>
          </a:fontRef>
        </p:style>
      </p:cxnSp>
      <p:cxnSp>
        <p:nvCxnSpPr>
          <p:cNvPr id="1063" name="Straight Connector 1062">
            <a:extLst>
              <a:ext uri="{FF2B5EF4-FFF2-40B4-BE49-F238E27FC236}">
                <a16:creationId xmlns:a16="http://schemas.microsoft.com/office/drawing/2014/main" id="{3AB75EA7-26F1-49A4-9823-9860310D36FF}"/>
              </a:ext>
            </a:extLst>
          </p:cNvPr>
          <p:cNvCxnSpPr>
            <a:cxnSpLocks/>
          </p:cNvCxnSpPr>
          <p:nvPr/>
        </p:nvCxnSpPr>
        <p:spPr bwMode="gray">
          <a:xfrm>
            <a:off x="4052323" y="5917790"/>
            <a:ext cx="0" cy="133869"/>
          </a:xfrm>
          <a:prstGeom prst="line">
            <a:avLst/>
          </a:prstGeom>
          <a:ln w="19050">
            <a:tailEnd type="none" w="med" len="lg"/>
          </a:ln>
        </p:spPr>
        <p:style>
          <a:lnRef idx="1">
            <a:schemeClr val="accent1"/>
          </a:lnRef>
          <a:fillRef idx="0">
            <a:schemeClr val="accent1"/>
          </a:fillRef>
          <a:effectRef idx="0">
            <a:schemeClr val="accent1"/>
          </a:effectRef>
          <a:fontRef idx="minor">
            <a:schemeClr val="tx1"/>
          </a:fontRef>
        </p:style>
      </p:cxnSp>
      <p:cxnSp>
        <p:nvCxnSpPr>
          <p:cNvPr id="1064" name="Straight Connector 1063">
            <a:extLst>
              <a:ext uri="{FF2B5EF4-FFF2-40B4-BE49-F238E27FC236}">
                <a16:creationId xmlns:a16="http://schemas.microsoft.com/office/drawing/2014/main" id="{830E6A70-04FE-B799-561C-019FEE1E73B7}"/>
              </a:ext>
            </a:extLst>
          </p:cNvPr>
          <p:cNvCxnSpPr>
            <a:cxnSpLocks/>
          </p:cNvCxnSpPr>
          <p:nvPr/>
        </p:nvCxnSpPr>
        <p:spPr bwMode="gray">
          <a:xfrm>
            <a:off x="2951928" y="5917790"/>
            <a:ext cx="0" cy="133869"/>
          </a:xfrm>
          <a:prstGeom prst="line">
            <a:avLst/>
          </a:prstGeom>
          <a:ln w="19050">
            <a:tailEnd type="none" w="med" len="lg"/>
          </a:ln>
        </p:spPr>
        <p:style>
          <a:lnRef idx="1">
            <a:schemeClr val="accent1"/>
          </a:lnRef>
          <a:fillRef idx="0">
            <a:schemeClr val="accent1"/>
          </a:fillRef>
          <a:effectRef idx="0">
            <a:schemeClr val="accent1"/>
          </a:effectRef>
          <a:fontRef idx="minor">
            <a:schemeClr val="tx1"/>
          </a:fontRef>
        </p:style>
      </p:cxnSp>
      <p:cxnSp>
        <p:nvCxnSpPr>
          <p:cNvPr id="1065" name="Straight Connector 1064">
            <a:extLst>
              <a:ext uri="{FF2B5EF4-FFF2-40B4-BE49-F238E27FC236}">
                <a16:creationId xmlns:a16="http://schemas.microsoft.com/office/drawing/2014/main" id="{FEDF686E-9B9F-8ED7-612E-C4B244618BC6}"/>
              </a:ext>
            </a:extLst>
          </p:cNvPr>
          <p:cNvCxnSpPr>
            <a:cxnSpLocks/>
          </p:cNvCxnSpPr>
          <p:nvPr/>
        </p:nvCxnSpPr>
        <p:spPr bwMode="gray">
          <a:xfrm>
            <a:off x="1851531" y="5917790"/>
            <a:ext cx="0" cy="133869"/>
          </a:xfrm>
          <a:prstGeom prst="line">
            <a:avLst/>
          </a:prstGeom>
          <a:ln w="19050">
            <a:tailEnd type="none" w="med" len="lg"/>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2549618E-4D67-5449-D004-B16FF8A48919}"/>
              </a:ext>
            </a:extLst>
          </p:cNvPr>
          <p:cNvSpPr txBox="1"/>
          <p:nvPr/>
        </p:nvSpPr>
        <p:spPr bwMode="gray">
          <a:xfrm>
            <a:off x="10304403" y="6097925"/>
            <a:ext cx="476002" cy="130805"/>
          </a:xfrm>
          <a:prstGeom prst="rect">
            <a:avLst/>
          </a:prstGeom>
          <a:noFill/>
        </p:spPr>
        <p:txBody>
          <a:bodyPr wrap="square" lIns="0" tIns="0" rIns="0" bIns="0" rtlCol="0">
            <a:spAutoFit/>
          </a:bodyPr>
          <a:lstStyle/>
          <a:p>
            <a:pPr marL="0" marR="0" lvl="1" algn="ctr" defTabSz="711200" rtl="0" eaLnBrk="1" fontAlgn="auto" latinLnBrk="0" hangingPunct="1">
              <a:lnSpc>
                <a:spcPct val="100000"/>
              </a:lnSpc>
              <a:spcBef>
                <a:spcPts val="300"/>
              </a:spcBef>
              <a:spcAft>
                <a:spcPts val="0"/>
              </a:spcAft>
              <a:buClrTx/>
              <a:buSzTx/>
              <a:tabLst/>
              <a:defRPr/>
            </a:pPr>
            <a:r>
              <a:rPr lang="en-US" sz="850">
                <a:latin typeface="Arial"/>
                <a:cs typeface="Arial"/>
              </a:rPr>
              <a:t>2035</a:t>
            </a:r>
          </a:p>
        </p:txBody>
      </p:sp>
      <p:cxnSp>
        <p:nvCxnSpPr>
          <p:cNvPr id="30" name="Straight Connector 29">
            <a:extLst>
              <a:ext uri="{FF2B5EF4-FFF2-40B4-BE49-F238E27FC236}">
                <a16:creationId xmlns:a16="http://schemas.microsoft.com/office/drawing/2014/main" id="{361FECF9-4834-DFCC-B5FD-9A52D4CAE282}"/>
              </a:ext>
            </a:extLst>
          </p:cNvPr>
          <p:cNvCxnSpPr>
            <a:cxnSpLocks/>
          </p:cNvCxnSpPr>
          <p:nvPr/>
        </p:nvCxnSpPr>
        <p:spPr bwMode="gray">
          <a:xfrm>
            <a:off x="10542404" y="5917790"/>
            <a:ext cx="0" cy="133869"/>
          </a:xfrm>
          <a:prstGeom prst="line">
            <a:avLst/>
          </a:prstGeom>
          <a:ln w="19050">
            <a:tailEnd type="none" w="med" len="lg"/>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225ADF31-9A22-C2EB-3564-47DE5C2E766E}"/>
              </a:ext>
            </a:extLst>
          </p:cNvPr>
          <p:cNvSpPr txBox="1"/>
          <p:nvPr>
            <p:custDataLst>
              <p:tags r:id="rId14"/>
            </p:custDataLst>
          </p:nvPr>
        </p:nvSpPr>
        <p:spPr>
          <a:xfrm>
            <a:off x="395679" y="5722866"/>
            <a:ext cx="2571747" cy="223138"/>
          </a:xfrm>
          <a:prstGeom prst="rect">
            <a:avLst/>
          </a:prstGeom>
          <a:noFill/>
        </p:spPr>
        <p:txBody>
          <a:bodyPr wrap="square" rtlCol="0">
            <a:spAutoFit/>
          </a:bodyPr>
          <a:lstStyle/>
          <a:p>
            <a:pPr lvl="0">
              <a:defRPr/>
            </a:pPr>
            <a:r>
              <a:rPr lang="en-US" sz="800" dirty="0">
                <a:latin typeface="Arial" panose="020B0604020202020204" pitchFamily="34" charset="0"/>
                <a:cs typeface="Arial" panose="020B0604020202020204" pitchFamily="34" charset="0"/>
              </a:rPr>
              <a:t>Period of reactor development</a:t>
            </a:r>
            <a:r>
              <a:rPr kumimoji="0" lang="en-US" sz="80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p:txBody>
      </p:sp>
      <p:sp>
        <p:nvSpPr>
          <p:cNvPr id="10" name="Rectangle 9">
            <a:extLst>
              <a:ext uri="{FF2B5EF4-FFF2-40B4-BE49-F238E27FC236}">
                <a16:creationId xmlns:a16="http://schemas.microsoft.com/office/drawing/2014/main" id="{C89132BB-8236-DA9A-4BC0-4AE255123899}"/>
              </a:ext>
            </a:extLst>
          </p:cNvPr>
          <p:cNvSpPr/>
          <p:nvPr>
            <p:custDataLst>
              <p:tags r:id="rId15"/>
            </p:custDataLst>
          </p:nvPr>
        </p:nvSpPr>
        <p:spPr bwMode="gray">
          <a:xfrm>
            <a:off x="1695449" y="1706624"/>
            <a:ext cx="1671206" cy="362731"/>
          </a:xfrm>
          <a:prstGeom prst="rect">
            <a:avLst/>
          </a:prstGeom>
          <a:ln w="28575">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400" b="1" dirty="0">
                <a:solidFill>
                  <a:schemeClr val="bg1"/>
                </a:solidFill>
                <a:latin typeface="Arial"/>
                <a:cs typeface="Arial"/>
              </a:rPr>
              <a:t>Gen I</a:t>
            </a:r>
          </a:p>
        </p:txBody>
      </p:sp>
      <p:sp>
        <p:nvSpPr>
          <p:cNvPr id="12" name="Rectangle 11">
            <a:extLst>
              <a:ext uri="{FF2B5EF4-FFF2-40B4-BE49-F238E27FC236}">
                <a16:creationId xmlns:a16="http://schemas.microsoft.com/office/drawing/2014/main" id="{0222857F-35DB-FDCF-3F60-16F206FF6960}"/>
              </a:ext>
            </a:extLst>
          </p:cNvPr>
          <p:cNvSpPr/>
          <p:nvPr>
            <p:custDataLst>
              <p:tags r:id="rId16"/>
            </p:custDataLst>
          </p:nvPr>
        </p:nvSpPr>
        <p:spPr bwMode="gray">
          <a:xfrm>
            <a:off x="3358785" y="1706625"/>
            <a:ext cx="2753952" cy="362731"/>
          </a:xfrm>
          <a:prstGeom prst="rect">
            <a:avLst/>
          </a:prstGeom>
          <a:ln w="28575">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400" b="1">
                <a:solidFill>
                  <a:schemeClr val="bg1"/>
                </a:solidFill>
                <a:latin typeface="Arial"/>
                <a:cs typeface="Arial"/>
              </a:rPr>
              <a:t>Gen II</a:t>
            </a:r>
          </a:p>
        </p:txBody>
      </p:sp>
      <p:sp>
        <p:nvSpPr>
          <p:cNvPr id="15" name="Rectangle 14">
            <a:extLst>
              <a:ext uri="{FF2B5EF4-FFF2-40B4-BE49-F238E27FC236}">
                <a16:creationId xmlns:a16="http://schemas.microsoft.com/office/drawing/2014/main" id="{E676C934-9AE2-C3CA-9C8E-1A51EA4BF32D}"/>
              </a:ext>
            </a:extLst>
          </p:cNvPr>
          <p:cNvSpPr/>
          <p:nvPr>
            <p:custDataLst>
              <p:tags r:id="rId17"/>
            </p:custDataLst>
          </p:nvPr>
        </p:nvSpPr>
        <p:spPr bwMode="gray">
          <a:xfrm>
            <a:off x="6104867" y="1706625"/>
            <a:ext cx="1326618" cy="362730"/>
          </a:xfrm>
          <a:prstGeom prst="rect">
            <a:avLst/>
          </a:prstGeom>
          <a:ln w="28575">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400" b="1" dirty="0">
                <a:solidFill>
                  <a:schemeClr val="bg1"/>
                </a:solidFill>
                <a:latin typeface="Arial"/>
                <a:cs typeface="Arial"/>
              </a:rPr>
              <a:t>Gen III</a:t>
            </a:r>
          </a:p>
        </p:txBody>
      </p:sp>
      <p:graphicFrame>
        <p:nvGraphicFramePr>
          <p:cNvPr id="9" name="Chart 8">
            <a:extLst>
              <a:ext uri="{FF2B5EF4-FFF2-40B4-BE49-F238E27FC236}">
                <a16:creationId xmlns:a16="http://schemas.microsoft.com/office/drawing/2014/main" id="{1F74398E-A224-AFCA-FA2C-A249114157B8}"/>
              </a:ext>
            </a:extLst>
          </p:cNvPr>
          <p:cNvGraphicFramePr/>
          <p:nvPr>
            <p:custDataLst>
              <p:tags r:id="rId18"/>
            </p:custDataLst>
            <p:extLst>
              <p:ext uri="{D42A27DB-BD31-4B8C-83A1-F6EECF244321}">
                <p14:modId xmlns:p14="http://schemas.microsoft.com/office/powerpoint/2010/main" val="4111491515"/>
              </p:ext>
            </p:extLst>
          </p:nvPr>
        </p:nvGraphicFramePr>
        <p:xfrm>
          <a:off x="1738313" y="3140075"/>
          <a:ext cx="1309687" cy="817563"/>
        </p:xfrm>
        <a:graphic>
          <a:graphicData uri="http://schemas.openxmlformats.org/drawingml/2006/chart">
            <c:chart xmlns:c="http://schemas.openxmlformats.org/drawingml/2006/chart" xmlns:r="http://schemas.openxmlformats.org/officeDocument/2006/relationships" r:id="rId42"/>
          </a:graphicData>
        </a:graphic>
      </p:graphicFrame>
      <p:sp>
        <p:nvSpPr>
          <p:cNvPr id="38" name="Rectangle 37">
            <a:extLst>
              <a:ext uri="{FF2B5EF4-FFF2-40B4-BE49-F238E27FC236}">
                <a16:creationId xmlns:a16="http://schemas.microsoft.com/office/drawing/2014/main" id="{42636CD6-8CA4-EC01-3281-462FC6085473}"/>
              </a:ext>
            </a:extLst>
          </p:cNvPr>
          <p:cNvSpPr/>
          <p:nvPr>
            <p:custDataLst>
              <p:tags r:id="rId19"/>
            </p:custDataLst>
          </p:nvPr>
        </p:nvSpPr>
        <p:spPr bwMode="gray">
          <a:xfrm>
            <a:off x="8742363" y="1706625"/>
            <a:ext cx="3377406" cy="362730"/>
          </a:xfrm>
          <a:prstGeom prst="rect">
            <a:avLst/>
          </a:prstGeom>
          <a:ln w="28575">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400" b="1" dirty="0">
                <a:solidFill>
                  <a:schemeClr val="bg1"/>
                </a:solidFill>
                <a:latin typeface="Arial"/>
                <a:cs typeface="Arial"/>
              </a:rPr>
              <a:t>Gen IV</a:t>
            </a:r>
          </a:p>
        </p:txBody>
      </p:sp>
      <p:sp>
        <p:nvSpPr>
          <p:cNvPr id="50" name="Speech Bubble: Rectangle 49">
            <a:extLst>
              <a:ext uri="{FF2B5EF4-FFF2-40B4-BE49-F238E27FC236}">
                <a16:creationId xmlns:a16="http://schemas.microsoft.com/office/drawing/2014/main" id="{2D856F98-B6A8-D85A-3DA0-5706B4FC8949}"/>
              </a:ext>
            </a:extLst>
          </p:cNvPr>
          <p:cNvSpPr/>
          <p:nvPr>
            <p:custDataLst>
              <p:tags r:id="rId20"/>
            </p:custDataLst>
          </p:nvPr>
        </p:nvSpPr>
        <p:spPr>
          <a:xfrm>
            <a:off x="1738312" y="3307202"/>
            <a:ext cx="1412875" cy="266700"/>
          </a:xfrm>
          <a:prstGeom prst="wedgeRectCallout">
            <a:avLst>
              <a:gd name="adj1" fmla="val -2735"/>
              <a:gd name="adj2" fmla="val 89975"/>
            </a:avLst>
          </a:prstGeom>
          <a:solidFill>
            <a:schemeClr val="accent1">
              <a:lumMod val="20000"/>
              <a:lumOff val="80000"/>
            </a:schemeClr>
          </a:solidFill>
          <a:ln>
            <a:solidFill>
              <a:schemeClr val="accent1">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r>
              <a:rPr lang="en-US" sz="800" dirty="0">
                <a:solidFill>
                  <a:srgbClr val="000000"/>
                </a:solidFill>
                <a:latin typeface="Arial"/>
                <a:cs typeface="Arial"/>
              </a:rPr>
              <a:t>The last Gen I shutdown in 2015 in the U.K. </a:t>
            </a:r>
          </a:p>
        </p:txBody>
      </p:sp>
      <p:graphicFrame>
        <p:nvGraphicFramePr>
          <p:cNvPr id="29" name="Chart 28">
            <a:extLst>
              <a:ext uri="{FF2B5EF4-FFF2-40B4-BE49-F238E27FC236}">
                <a16:creationId xmlns:a16="http://schemas.microsoft.com/office/drawing/2014/main" id="{A094599D-548A-8E76-997A-2AEFB988E7E3}"/>
              </a:ext>
            </a:extLst>
          </p:cNvPr>
          <p:cNvGraphicFramePr/>
          <p:nvPr>
            <p:custDataLst>
              <p:tags r:id="rId21"/>
            </p:custDataLst>
            <p:extLst>
              <p:ext uri="{D42A27DB-BD31-4B8C-83A1-F6EECF244321}">
                <p14:modId xmlns:p14="http://schemas.microsoft.com/office/powerpoint/2010/main" val="2666479210"/>
              </p:ext>
            </p:extLst>
          </p:nvPr>
        </p:nvGraphicFramePr>
        <p:xfrm>
          <a:off x="3897313" y="3108325"/>
          <a:ext cx="1595437" cy="849313"/>
        </p:xfrm>
        <a:graphic>
          <a:graphicData uri="http://schemas.openxmlformats.org/drawingml/2006/chart">
            <c:chart xmlns:c="http://schemas.openxmlformats.org/drawingml/2006/chart" xmlns:r="http://schemas.openxmlformats.org/officeDocument/2006/relationships" r:id="rId43"/>
          </a:graphicData>
        </a:graphic>
      </p:graphicFrame>
      <p:graphicFrame>
        <p:nvGraphicFramePr>
          <p:cNvPr id="36" name="Chart 35">
            <a:extLst>
              <a:ext uri="{FF2B5EF4-FFF2-40B4-BE49-F238E27FC236}">
                <a16:creationId xmlns:a16="http://schemas.microsoft.com/office/drawing/2014/main" id="{06C76982-BDF8-CEDA-FCB7-5E39AE9318C2}"/>
              </a:ext>
            </a:extLst>
          </p:cNvPr>
          <p:cNvGraphicFramePr/>
          <p:nvPr>
            <p:custDataLst>
              <p:tags r:id="rId22"/>
            </p:custDataLst>
            <p:extLst>
              <p:ext uri="{D42A27DB-BD31-4B8C-83A1-F6EECF244321}">
                <p14:modId xmlns:p14="http://schemas.microsoft.com/office/powerpoint/2010/main" val="1963348384"/>
              </p:ext>
            </p:extLst>
          </p:nvPr>
        </p:nvGraphicFramePr>
        <p:xfrm>
          <a:off x="6057900" y="3140075"/>
          <a:ext cx="1309688" cy="817563"/>
        </p:xfrm>
        <a:graphic>
          <a:graphicData uri="http://schemas.openxmlformats.org/drawingml/2006/chart">
            <c:chart xmlns:c="http://schemas.openxmlformats.org/drawingml/2006/chart" xmlns:r="http://schemas.openxmlformats.org/officeDocument/2006/relationships" r:id="rId44"/>
          </a:graphicData>
        </a:graphic>
      </p:graphicFrame>
      <p:graphicFrame>
        <p:nvGraphicFramePr>
          <p:cNvPr id="41" name="Chart 40">
            <a:extLst>
              <a:ext uri="{FF2B5EF4-FFF2-40B4-BE49-F238E27FC236}">
                <a16:creationId xmlns:a16="http://schemas.microsoft.com/office/drawing/2014/main" id="{540E7021-7446-B440-FD2D-BD083190379B}"/>
              </a:ext>
            </a:extLst>
          </p:cNvPr>
          <p:cNvGraphicFramePr/>
          <p:nvPr>
            <p:custDataLst>
              <p:tags r:id="rId23"/>
            </p:custDataLst>
            <p:extLst>
              <p:ext uri="{D42A27DB-BD31-4B8C-83A1-F6EECF244321}">
                <p14:modId xmlns:p14="http://schemas.microsoft.com/office/powerpoint/2010/main" val="638140526"/>
              </p:ext>
            </p:extLst>
          </p:nvPr>
        </p:nvGraphicFramePr>
        <p:xfrm>
          <a:off x="7242175" y="3159125"/>
          <a:ext cx="1309688" cy="798513"/>
        </p:xfrm>
        <a:graphic>
          <a:graphicData uri="http://schemas.openxmlformats.org/drawingml/2006/chart">
            <c:chart xmlns:c="http://schemas.openxmlformats.org/drawingml/2006/chart" xmlns:r="http://schemas.openxmlformats.org/officeDocument/2006/relationships" r:id="rId45"/>
          </a:graphicData>
        </a:graphic>
      </p:graphicFrame>
      <p:graphicFrame>
        <p:nvGraphicFramePr>
          <p:cNvPr id="27" name="Chart 26">
            <a:extLst>
              <a:ext uri="{FF2B5EF4-FFF2-40B4-BE49-F238E27FC236}">
                <a16:creationId xmlns:a16="http://schemas.microsoft.com/office/drawing/2014/main" id="{0E8971D4-020E-1F7F-B3F4-FECD581F265E}"/>
              </a:ext>
            </a:extLst>
          </p:cNvPr>
          <p:cNvGraphicFramePr/>
          <p:nvPr>
            <p:custDataLst>
              <p:tags r:id="rId24"/>
            </p:custDataLst>
            <p:extLst>
              <p:ext uri="{D42A27DB-BD31-4B8C-83A1-F6EECF244321}">
                <p14:modId xmlns:p14="http://schemas.microsoft.com/office/powerpoint/2010/main" val="503737503"/>
              </p:ext>
            </p:extLst>
          </p:nvPr>
        </p:nvGraphicFramePr>
        <p:xfrm>
          <a:off x="8863013" y="3140075"/>
          <a:ext cx="1023937" cy="817563"/>
        </p:xfrm>
        <a:graphic>
          <a:graphicData uri="http://schemas.openxmlformats.org/drawingml/2006/chart">
            <c:chart xmlns:c="http://schemas.openxmlformats.org/drawingml/2006/chart" xmlns:r="http://schemas.openxmlformats.org/officeDocument/2006/relationships" r:id="rId46"/>
          </a:graphicData>
        </a:graphic>
      </p:graphicFrame>
      <p:sp>
        <p:nvSpPr>
          <p:cNvPr id="1357" name="Speech Bubble: Rectangle 1356">
            <a:extLst>
              <a:ext uri="{FF2B5EF4-FFF2-40B4-BE49-F238E27FC236}">
                <a16:creationId xmlns:a16="http://schemas.microsoft.com/office/drawing/2014/main" id="{6845E13A-4F32-618E-475F-C59CB9851923}"/>
              </a:ext>
            </a:extLst>
          </p:cNvPr>
          <p:cNvSpPr/>
          <p:nvPr>
            <p:custDataLst>
              <p:tags r:id="rId25"/>
            </p:custDataLst>
          </p:nvPr>
        </p:nvSpPr>
        <p:spPr>
          <a:xfrm>
            <a:off x="9990137" y="3264189"/>
            <a:ext cx="2129632" cy="484027"/>
          </a:xfrm>
          <a:prstGeom prst="wedgeRectCallout">
            <a:avLst>
              <a:gd name="adj1" fmla="val -61672"/>
              <a:gd name="adj2" fmla="val 20124"/>
            </a:avLst>
          </a:prstGeom>
          <a:solidFill>
            <a:schemeClr val="accent1">
              <a:lumMod val="20000"/>
              <a:lumOff val="80000"/>
            </a:schemeClr>
          </a:solidFill>
          <a:ln>
            <a:solidFill>
              <a:schemeClr val="accent1">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sz="800" dirty="0">
                <a:solidFill>
                  <a:srgbClr val="000000"/>
                </a:solidFill>
                <a:latin typeface="Arial"/>
              </a:rPr>
              <a:t>The first Gen IV reactors started commercial operation in 2023 in China, </a:t>
            </a:r>
            <a:r>
              <a:rPr lang="en-US" sz="800" b="1" dirty="0">
                <a:solidFill>
                  <a:srgbClr val="000000"/>
                </a:solidFill>
                <a:latin typeface="Arial"/>
              </a:rPr>
              <a:t>highlighting the economic uncertainty about these models.</a:t>
            </a:r>
            <a:r>
              <a:rPr lang="en-US" sz="800" dirty="0">
                <a:solidFill>
                  <a:srgbClr val="000000"/>
                </a:solidFill>
                <a:latin typeface="Arial"/>
                <a:ea typeface="Arial"/>
                <a:cs typeface="Arial"/>
              </a:rPr>
              <a:t>​</a:t>
            </a:r>
            <a:endParaRPr lang="en-US" sz="800" dirty="0">
              <a:solidFill>
                <a:srgbClr val="000000"/>
              </a:solidFill>
            </a:endParaRPr>
          </a:p>
        </p:txBody>
      </p:sp>
      <p:sp>
        <p:nvSpPr>
          <p:cNvPr id="44" name="Rectangle 43">
            <a:extLst>
              <a:ext uri="{FF2B5EF4-FFF2-40B4-BE49-F238E27FC236}">
                <a16:creationId xmlns:a16="http://schemas.microsoft.com/office/drawing/2014/main" id="{0CC4412B-C3F3-112B-4756-1B6BF3D80114}"/>
              </a:ext>
            </a:extLst>
          </p:cNvPr>
          <p:cNvSpPr/>
          <p:nvPr>
            <p:custDataLst>
              <p:tags r:id="rId26"/>
            </p:custDataLst>
          </p:nvPr>
        </p:nvSpPr>
        <p:spPr bwMode="gray">
          <a:xfrm>
            <a:off x="7423615" y="1706625"/>
            <a:ext cx="1326618" cy="362730"/>
          </a:xfrm>
          <a:prstGeom prst="rect">
            <a:avLst/>
          </a:prstGeom>
          <a:ln w="28575">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400" b="1" dirty="0">
                <a:solidFill>
                  <a:schemeClr val="bg1"/>
                </a:solidFill>
                <a:latin typeface="Arial"/>
                <a:cs typeface="Arial"/>
              </a:rPr>
              <a:t>Gen III+</a:t>
            </a:r>
          </a:p>
        </p:txBody>
      </p:sp>
      <p:grpSp>
        <p:nvGrpSpPr>
          <p:cNvPr id="51" name="Group 50">
            <a:extLst>
              <a:ext uri="{FF2B5EF4-FFF2-40B4-BE49-F238E27FC236}">
                <a16:creationId xmlns:a16="http://schemas.microsoft.com/office/drawing/2014/main" id="{BF2B1F5E-9A26-C195-7F27-C74F4D8B0466}"/>
              </a:ext>
            </a:extLst>
          </p:cNvPr>
          <p:cNvGrpSpPr/>
          <p:nvPr/>
        </p:nvGrpSpPr>
        <p:grpSpPr>
          <a:xfrm>
            <a:off x="6151924" y="2358710"/>
            <a:ext cx="6007032" cy="177129"/>
            <a:chOff x="6112737" y="1535847"/>
            <a:chExt cx="6007032" cy="177129"/>
          </a:xfrm>
        </p:grpSpPr>
        <p:cxnSp>
          <p:nvCxnSpPr>
            <p:cNvPr id="47" name="Straight Arrow Connector 46">
              <a:extLst>
                <a:ext uri="{FF2B5EF4-FFF2-40B4-BE49-F238E27FC236}">
                  <a16:creationId xmlns:a16="http://schemas.microsoft.com/office/drawing/2014/main" id="{1D7BA36D-661A-5DC2-1802-7A888FAB649D}"/>
                </a:ext>
              </a:extLst>
            </p:cNvPr>
            <p:cNvCxnSpPr/>
            <p:nvPr/>
          </p:nvCxnSpPr>
          <p:spPr>
            <a:xfrm>
              <a:off x="6112737" y="1622936"/>
              <a:ext cx="6007032" cy="0"/>
            </a:xfrm>
            <a:prstGeom prst="straightConnector1">
              <a:avLst/>
            </a:prstGeom>
            <a:ln>
              <a:tailEnd type="triangle"/>
            </a:ln>
          </p:spPr>
          <p:style>
            <a:lnRef idx="2">
              <a:schemeClr val="dk1"/>
            </a:lnRef>
            <a:fillRef idx="0">
              <a:schemeClr val="dk1"/>
            </a:fillRef>
            <a:effectRef idx="1">
              <a:schemeClr val="dk1"/>
            </a:effectRef>
            <a:fontRef idx="minor">
              <a:schemeClr val="tx1"/>
            </a:fontRef>
          </p:style>
        </p:cxnSp>
        <p:cxnSp>
          <p:nvCxnSpPr>
            <p:cNvPr id="49" name="Straight Connector 48">
              <a:extLst>
                <a:ext uri="{FF2B5EF4-FFF2-40B4-BE49-F238E27FC236}">
                  <a16:creationId xmlns:a16="http://schemas.microsoft.com/office/drawing/2014/main" id="{F53BB55F-E714-831B-6EB5-8817A1BFA715}"/>
                </a:ext>
              </a:extLst>
            </p:cNvPr>
            <p:cNvCxnSpPr/>
            <p:nvPr/>
          </p:nvCxnSpPr>
          <p:spPr>
            <a:xfrm>
              <a:off x="6112737" y="1535847"/>
              <a:ext cx="0" cy="177129"/>
            </a:xfrm>
            <a:prstGeom prst="line">
              <a:avLst/>
            </a:prstGeom>
          </p:spPr>
          <p:style>
            <a:lnRef idx="2">
              <a:schemeClr val="dk1"/>
            </a:lnRef>
            <a:fillRef idx="0">
              <a:schemeClr val="dk1"/>
            </a:fillRef>
            <a:effectRef idx="1">
              <a:schemeClr val="dk1"/>
            </a:effectRef>
            <a:fontRef idx="minor">
              <a:schemeClr val="tx1"/>
            </a:fontRef>
          </p:style>
        </p:cxnSp>
      </p:grpSp>
      <p:cxnSp>
        <p:nvCxnSpPr>
          <p:cNvPr id="53" name="Straight Connector 52">
            <a:extLst>
              <a:ext uri="{FF2B5EF4-FFF2-40B4-BE49-F238E27FC236}">
                <a16:creationId xmlns:a16="http://schemas.microsoft.com/office/drawing/2014/main" id="{9F9F239D-7B13-11A4-E78C-8010F1511535}"/>
              </a:ext>
            </a:extLst>
          </p:cNvPr>
          <p:cNvCxnSpPr/>
          <p:nvPr/>
        </p:nvCxnSpPr>
        <p:spPr>
          <a:xfrm flipV="1">
            <a:off x="414337" y="1646837"/>
            <a:ext cx="11705432" cy="23935"/>
          </a:xfrm>
          <a:prstGeom prst="line">
            <a:avLst/>
          </a:prstGeom>
          <a:ln w="12700"/>
        </p:spPr>
        <p:style>
          <a:lnRef idx="2">
            <a:schemeClr val="dk1"/>
          </a:lnRef>
          <a:fillRef idx="0">
            <a:schemeClr val="dk1"/>
          </a:fillRef>
          <a:effectRef idx="1">
            <a:schemeClr val="dk1"/>
          </a:effectRef>
          <a:fontRef idx="minor">
            <a:schemeClr val="tx1"/>
          </a:fontRef>
        </p:style>
      </p:cxnSp>
    </p:spTree>
    <p:custDataLst>
      <p:tags r:id="rId1"/>
    </p:custDataLst>
    <p:extLst>
      <p:ext uri="{BB962C8B-B14F-4D97-AF65-F5344CB8AC3E}">
        <p14:creationId xmlns:p14="http://schemas.microsoft.com/office/powerpoint/2010/main" val="4089126297"/>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4" name="think-cell data - do not delete" hidden="1">
            <a:extLst>
              <a:ext uri="{FF2B5EF4-FFF2-40B4-BE49-F238E27FC236}">
                <a16:creationId xmlns:a16="http://schemas.microsoft.com/office/drawing/2014/main" id="{28D9CFB5-87CA-F812-1001-3D2A3CAFC8C7}"/>
              </a:ext>
            </a:extLst>
          </p:cNvPr>
          <p:cNvGraphicFramePr>
            <a:graphicFrameLocks noChangeAspect="1"/>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9" imgW="7772400" imgH="10058400" progId="TCLayout.ActiveDocument.1">
                  <p:embed/>
                </p:oleObj>
              </mc:Choice>
              <mc:Fallback>
                <p:oleObj name="think-cell Slide" r:id="rId39" imgW="7772400" imgH="10058400" progId="TCLayout.ActiveDocument.1">
                  <p:embed/>
                  <p:pic>
                    <p:nvPicPr>
                      <p:cNvPr id="24" name="think-cell data - do not delete" hidden="1">
                        <a:extLst>
                          <a:ext uri="{FF2B5EF4-FFF2-40B4-BE49-F238E27FC236}">
                            <a16:creationId xmlns:a16="http://schemas.microsoft.com/office/drawing/2014/main" id="{28D9CFB5-87CA-F812-1001-3D2A3CAFC8C7}"/>
                          </a:ext>
                        </a:extLst>
                      </p:cNvPr>
                      <p:cNvPicPr/>
                      <p:nvPr/>
                    </p:nvPicPr>
                    <p:blipFill>
                      <a:blip/>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553C8E63-3F1E-8C42-2604-2160FA347AB5}"/>
              </a:ext>
            </a:extLst>
          </p:cNvPr>
          <p:cNvSpPr>
            <a:spLocks noGrp="1"/>
          </p:cNvSpPr>
          <p:nvPr>
            <p:ph type="title"/>
          </p:nvPr>
        </p:nvSpPr>
        <p:spPr>
          <a:xfrm>
            <a:off x="330200" y="523317"/>
            <a:ext cx="11531600" cy="821295"/>
          </a:xfrm>
          <a:ln>
            <a:noFill/>
          </a:ln>
        </p:spPr>
        <p:style>
          <a:lnRef idx="2">
            <a:schemeClr val="accent2"/>
          </a:lnRef>
          <a:fillRef idx="1">
            <a:schemeClr val="lt1"/>
          </a:fillRef>
          <a:effectRef idx="0">
            <a:schemeClr val="accent2"/>
          </a:effectRef>
          <a:fontRef idx="minor">
            <a:schemeClr val="dk1"/>
          </a:fontRef>
        </p:style>
        <p:txBody>
          <a:bodyPr vert="horz">
            <a:noAutofit/>
          </a:bodyPr>
          <a:lstStyle/>
          <a:p>
            <a:r>
              <a:rPr lang="en-US" b="1">
                <a:solidFill>
                  <a:schemeClr val="tx1"/>
                </a:solidFill>
                <a:latin typeface="Arial (body)"/>
                <a:ea typeface="+mj-ea"/>
                <a:cs typeface="Arial" panose="020B0604020202020204" pitchFamily="34" charset="0"/>
              </a:rPr>
              <a:t>Nuclear-produced ‘pink’ hydrogen offers an emission-free, cost-competitive, and subsidized option; scaling remains a challenge</a:t>
            </a:r>
          </a:p>
        </p:txBody>
      </p:sp>
      <p:sp>
        <p:nvSpPr>
          <p:cNvPr id="13" name="btfpNotesBox368131">
            <a:hlinkClick r:id="rId40"/>
            <a:extLst>
              <a:ext uri="{FF2B5EF4-FFF2-40B4-BE49-F238E27FC236}">
                <a16:creationId xmlns:a16="http://schemas.microsoft.com/office/drawing/2014/main" id="{8E657366-FF82-B5B8-F2D6-E2065B0D03F6}"/>
              </a:ext>
            </a:extLst>
          </p:cNvPr>
          <p:cNvSpPr txBox="1"/>
          <p:nvPr>
            <p:custDataLst>
              <p:tags r:id="rId2"/>
            </p:custDataLst>
          </p:nvPr>
        </p:nvSpPr>
        <p:spPr bwMode="gray">
          <a:xfrm>
            <a:off x="329184" y="6203504"/>
            <a:ext cx="9175465" cy="615553"/>
          </a:xfrm>
          <a:prstGeom prst="rect">
            <a:avLst/>
          </a:prstGeom>
          <a:noFill/>
        </p:spPr>
        <p:txBody>
          <a:bodyPr vert="horz" wrap="square" lIns="0" tIns="0" rIns="0" bIns="0" rtlCol="0" anchor="b">
            <a:spAutoFit/>
          </a:bodyPr>
          <a:lstStyle/>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 LCOH of pink hydrogen is from Lazard</a:t>
            </a:r>
            <a:r>
              <a:rPr lang="en-US" sz="800" dirty="0">
                <a:solidFill>
                  <a:srgbClr val="000000"/>
                </a:solidFill>
                <a:latin typeface="Arial"/>
              </a:rPr>
              <a:t>; o</a:t>
            </a:r>
            <a:r>
              <a:rPr kumimoji="0" lang="en-US" sz="800" b="0" i="0" u="none" strike="noStrike" kern="1200" cap="none" spc="0" normalizeH="0" baseline="0" noProof="0" dirty="0" err="1">
                <a:ln>
                  <a:noFill/>
                </a:ln>
                <a:solidFill>
                  <a:srgbClr val="000000"/>
                </a:solidFill>
                <a:effectLst/>
                <a:uLnTx/>
                <a:uFillTx/>
                <a:latin typeface="Arial"/>
                <a:ea typeface="+mn-ea"/>
                <a:cs typeface="+mn-cs"/>
              </a:rPr>
              <a:t>ther</a:t>
            </a:r>
            <a:r>
              <a:rPr kumimoji="0" lang="en-US" sz="800" b="0" i="0" u="none" strike="noStrike" kern="1200" cap="none" spc="0" normalizeH="0" baseline="0" noProof="0" dirty="0">
                <a:ln>
                  <a:noFill/>
                </a:ln>
                <a:solidFill>
                  <a:srgbClr val="000000"/>
                </a:solidFill>
                <a:effectLst/>
                <a:uLnTx/>
                <a:uFillTx/>
                <a:latin typeface="Arial"/>
                <a:ea typeface="+mn-ea"/>
                <a:cs typeface="+mn-cs"/>
              </a:rPr>
              <a:t> LCOH is from IEA. </a:t>
            </a:r>
          </a:p>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National Grid, </a:t>
            </a:r>
            <a:r>
              <a:rPr kumimoji="0" lang="en-US" sz="800" b="0" i="0" u="sng" strike="noStrike" kern="1200" cap="none" spc="0" normalizeH="0" baseline="0" noProof="0" dirty="0">
                <a:ln>
                  <a:noFill/>
                </a:ln>
                <a:solidFill>
                  <a:srgbClr val="1155CC"/>
                </a:solidFill>
                <a:effectLst/>
                <a:uLnTx/>
                <a:uFillTx/>
                <a:latin typeface="Arial" panose="020B0604020202020204" pitchFamily="34" charset="0"/>
                <a:ea typeface="+mn-ea"/>
                <a:cs typeface="+mn-cs"/>
                <a:hlinkClick r:id="rId41"/>
              </a:rPr>
              <a:t>Hydrogen </a:t>
            </a:r>
            <a:r>
              <a:rPr kumimoji="0" lang="en-US" sz="800" b="0" i="0" u="sng" strike="noStrike" kern="1200" cap="none" spc="0" normalizeH="0" baseline="0" noProof="0" dirty="0" err="1">
                <a:ln>
                  <a:noFill/>
                </a:ln>
                <a:solidFill>
                  <a:srgbClr val="1155CC"/>
                </a:solidFill>
                <a:effectLst/>
                <a:uLnTx/>
                <a:uFillTx/>
                <a:latin typeface="Arial" panose="020B0604020202020204" pitchFamily="34" charset="0"/>
                <a:ea typeface="+mn-ea"/>
                <a:cs typeface="+mn-cs"/>
                <a:hlinkClick r:id="rId41"/>
              </a:rPr>
              <a:t>colour</a:t>
            </a:r>
            <a:r>
              <a:rPr kumimoji="0" lang="en-US" sz="800" b="0" i="0" u="sng" strike="noStrike" kern="1200" cap="none" spc="0" normalizeH="0" baseline="0" noProof="0" dirty="0">
                <a:ln>
                  <a:noFill/>
                </a:ln>
                <a:solidFill>
                  <a:srgbClr val="1155CC"/>
                </a:solidFill>
                <a:effectLst/>
                <a:uLnTx/>
                <a:uFillTx/>
                <a:latin typeface="Arial" panose="020B0604020202020204" pitchFamily="34" charset="0"/>
                <a:ea typeface="+mn-ea"/>
                <a:cs typeface="+mn-cs"/>
                <a:hlinkClick r:id="rId41"/>
              </a:rPr>
              <a:t> spectrum explained</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(2023); Hydrogen Insight, </a:t>
            </a:r>
            <a:r>
              <a:rPr kumimoji="0" lang="en-US" sz="800" b="0" i="0" u="sng" strike="noStrike" kern="1200" cap="none" spc="0" normalizeH="0" baseline="0" noProof="0" dirty="0">
                <a:ln>
                  <a:noFill/>
                </a:ln>
                <a:solidFill>
                  <a:srgbClr val="1155CC"/>
                </a:solidFill>
                <a:effectLst/>
                <a:uLnTx/>
                <a:uFillTx/>
                <a:latin typeface="Arial" panose="020B0604020202020204" pitchFamily="34" charset="0"/>
                <a:ea typeface="+mn-ea"/>
                <a:cs typeface="+mn-cs"/>
                <a:hlinkClick r:id="rId42"/>
              </a:rPr>
              <a:t>Nuclear hydrogen makes a lot of intellectual sense: U.S. energy loans head</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(2023); Harvard Kennedy School, </a:t>
            </a:r>
            <a:r>
              <a:rPr kumimoji="0" lang="en-US" sz="800" b="0"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Belfer</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Center for Science and International Affairs, </a:t>
            </a:r>
            <a:r>
              <a:rPr kumimoji="0" lang="en-US" sz="800" b="0" i="0" u="sng" strike="noStrike" kern="1200" cap="none" spc="0" normalizeH="0" baseline="0" noProof="0" dirty="0">
                <a:ln>
                  <a:noFill/>
                </a:ln>
                <a:solidFill>
                  <a:srgbClr val="1155CC"/>
                </a:solidFill>
                <a:effectLst/>
                <a:uLnTx/>
                <a:uFillTx/>
                <a:latin typeface="Arial" panose="020B0604020202020204" pitchFamily="34" charset="0"/>
                <a:ea typeface="+mn-ea"/>
                <a:cs typeface="+mn-cs"/>
                <a:hlinkClick r:id="rId43"/>
              </a:rPr>
              <a:t>The colors of hydrogen</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(2024); WNA, </a:t>
            </a:r>
            <a:r>
              <a:rPr kumimoji="0" lang="en-US" sz="800" b="0" i="0" u="sng" strike="noStrike" kern="1200" cap="none" spc="0" normalizeH="0" baseline="0" noProof="0" dirty="0">
                <a:ln>
                  <a:noFill/>
                </a:ln>
                <a:solidFill>
                  <a:srgbClr val="1155CC"/>
                </a:solidFill>
                <a:effectLst/>
                <a:uLnTx/>
                <a:uFillTx/>
                <a:latin typeface="Arial" panose="020B0604020202020204" pitchFamily="34" charset="0"/>
                <a:ea typeface="+mn-ea"/>
                <a:cs typeface="+mn-cs"/>
                <a:hlinkClick r:id="rId44"/>
              </a:rPr>
              <a:t>Hydrogen production and uses</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(2024); U.S. DOE, </a:t>
            </a:r>
            <a:r>
              <a:rPr kumimoji="0" lang="en-US" sz="800" b="0" i="0" u="sng" strike="noStrike" kern="1200" cap="none" spc="0" normalizeH="0" baseline="0" noProof="0" dirty="0">
                <a:ln>
                  <a:noFill/>
                </a:ln>
                <a:solidFill>
                  <a:srgbClr val="1155CC"/>
                </a:solidFill>
                <a:effectLst/>
                <a:uLnTx/>
                <a:uFillTx/>
                <a:latin typeface="Arial" panose="020B0604020202020204" pitchFamily="34" charset="0"/>
                <a:ea typeface="+mn-ea"/>
                <a:cs typeface="+mn-cs"/>
                <a:hlinkClick r:id="rId45"/>
              </a:rPr>
              <a:t>Production cost of high-temperature electrolysis</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(2020); IEA, </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hlinkClick r:id="rId46"/>
              </a:rPr>
              <a:t>Global Hydrogen Review 2024</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(2024); CTVC, </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hlinkClick r:id="rId47"/>
              </a:rPr>
              <a:t>Final Hydrogen Tax Credits Get Greenlight #228</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(2025); Lazard, </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hlinkClick r:id="rId48"/>
              </a:rPr>
              <a:t>LCOE+</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(2024). </a:t>
            </a:r>
            <a:br>
              <a:rPr kumimoji="0" lang="en-US" sz="800" b="0" i="0" u="none" strike="noStrike" kern="1200" cap="none" spc="0" normalizeH="0" baseline="0" noProof="0" dirty="0">
                <a:ln>
                  <a:noFill/>
                </a:ln>
                <a:solidFill>
                  <a:srgbClr val="000000"/>
                </a:solidFill>
                <a:effectLst/>
                <a:uLnTx/>
                <a:uFillTx/>
                <a:latin typeface="Arial"/>
                <a:ea typeface="+mn-ea"/>
                <a:cs typeface="+mn-cs"/>
              </a:rPr>
            </a:br>
            <a:r>
              <a:rPr kumimoji="0" lang="en-US" sz="800" b="0" i="0" u="none" strike="noStrike" kern="1200" cap="none" spc="0" normalizeH="0" baseline="0" noProof="0" dirty="0">
                <a:ln>
                  <a:noFill/>
                </a:ln>
                <a:solidFill>
                  <a:srgbClr val="000000"/>
                </a:solidFill>
                <a:effectLst/>
                <a:uLnTx/>
                <a:uFillTx/>
                <a:latin typeface="Arial"/>
                <a:ea typeface="+mn-ea"/>
                <a:cs typeface="+mn-cs"/>
              </a:rPr>
              <a:t>Credit: </a:t>
            </a:r>
            <a:r>
              <a:rPr kumimoji="0" lang="en-US" sz="800" b="0" i="0" u="none" strike="noStrike" kern="1200" cap="none" spc="0" normalizeH="0" baseline="0" noProof="0" dirty="0" err="1">
                <a:ln>
                  <a:noFill/>
                </a:ln>
                <a:solidFill>
                  <a:srgbClr val="000000"/>
                </a:solidFill>
                <a:effectLst/>
                <a:uLnTx/>
                <a:uFillTx/>
                <a:latin typeface="Arial"/>
                <a:ea typeface="+mn-ea"/>
                <a:cs typeface="+mn-cs"/>
              </a:rPr>
              <a:t>Vedant</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err="1">
                <a:ln>
                  <a:noFill/>
                </a:ln>
                <a:solidFill>
                  <a:srgbClr val="000000"/>
                </a:solidFill>
                <a:effectLst/>
                <a:uLnTx/>
                <a:uFillTx/>
                <a:latin typeface="Arial"/>
                <a:ea typeface="+mn-ea"/>
                <a:cs typeface="+mn-cs"/>
              </a:rPr>
              <a:t>Bhansali</a:t>
            </a:r>
            <a:r>
              <a:rPr kumimoji="0" lang="en-US" sz="800" b="0" i="0" u="none" strike="noStrike" kern="1200" cap="none" spc="0" normalizeH="0" baseline="0" noProof="0" dirty="0">
                <a:ln>
                  <a:noFill/>
                </a:ln>
                <a:solidFill>
                  <a:srgbClr val="000000"/>
                </a:solidFill>
                <a:effectLst/>
                <a:uLnTx/>
                <a:uFillTx/>
                <a:latin typeface="Arial"/>
                <a:ea typeface="+mn-ea"/>
                <a:cs typeface="+mn-cs"/>
              </a:rPr>
              <a:t>, Quint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Brenda Rain 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49"/>
              </a:rPr>
              <a:t>Gernot Wagner</a:t>
            </a:r>
            <a:r>
              <a:rPr kumimoji="0" lang="en-US" sz="800" b="0" i="0" u="none" strike="noStrike" kern="1200" cap="none" spc="0" normalizeH="0" baseline="0" noProof="0" dirty="0">
                <a:ln>
                  <a:noFill/>
                </a:ln>
                <a:solidFill>
                  <a:srgbClr val="000000"/>
                </a:solidFill>
                <a:effectLst/>
                <a:uLnTx/>
                <a:uFillTx/>
                <a:latin typeface="Arial"/>
                <a:ea typeface="+mn-ea"/>
                <a:cs typeface="+mn-cs"/>
              </a:rPr>
              <a:t>. Share with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50"/>
              </a:rPr>
              <a:t>attribution</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u="none" strike="noStrike" kern="1200" cap="none" spc="0" normalizeH="0" baseline="0" noProof="0" dirty="0">
                <a:ln>
                  <a:noFill/>
                </a:ln>
                <a:solidFill>
                  <a:srgbClr val="000000"/>
                </a:solidFill>
                <a:effectLst/>
                <a:uLnTx/>
                <a:uFillTx/>
                <a:latin typeface="Arial"/>
                <a:ea typeface="+mn-ea"/>
                <a:cs typeface="+mn-cs"/>
              </a:rPr>
              <a:t>et al., </a:t>
            </a:r>
            <a:r>
              <a:rPr kumimoji="0" lang="en-US" sz="800" b="0" i="0" u="none" strike="noStrike" kern="1200" cap="none" spc="0" normalizeH="0" baseline="0" noProof="0" dirty="0">
                <a:ln>
                  <a:noFill/>
                </a:ln>
                <a:solidFill>
                  <a:srgbClr val="000000"/>
                </a:solidFill>
                <a:effectLst/>
                <a:uLnTx/>
                <a:uFillTx/>
                <a:latin typeface="Arial"/>
                <a:ea typeface="+mn-ea"/>
                <a:cs typeface="+mn-cs"/>
              </a:rPr>
              <a:t>"Reenergizing Nuclear" (23 September 2025).</a:t>
            </a:r>
          </a:p>
        </p:txBody>
      </p:sp>
      <p:cxnSp>
        <p:nvCxnSpPr>
          <p:cNvPr id="19" name="btfpColumnHeaderBoxLine223027">
            <a:extLst>
              <a:ext uri="{FF2B5EF4-FFF2-40B4-BE49-F238E27FC236}">
                <a16:creationId xmlns:a16="http://schemas.microsoft.com/office/drawing/2014/main" id="{0A5F11B9-E171-1B0E-3AF0-F297D4F7D25D}"/>
              </a:ext>
            </a:extLst>
          </p:cNvPr>
          <p:cNvCxnSpPr>
            <a:cxnSpLocks/>
          </p:cNvCxnSpPr>
          <p:nvPr/>
        </p:nvCxnSpPr>
        <p:spPr bwMode="gray">
          <a:xfrm>
            <a:off x="379724" y="1663125"/>
            <a:ext cx="11351901"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6EBF756D-D566-861A-9D2D-252E87D95AB8}"/>
              </a:ext>
            </a:extLst>
          </p:cNvPr>
          <p:cNvSpPr txBox="1"/>
          <p:nvPr/>
        </p:nvSpPr>
        <p:spPr bwMode="gray">
          <a:xfrm>
            <a:off x="401638" y="1420813"/>
            <a:ext cx="7370762" cy="307777"/>
          </a:xfrm>
          <a:prstGeom prst="rect">
            <a:avLst/>
          </a:prstGeom>
          <a:noFill/>
        </p:spPr>
        <p:txBody>
          <a:bodyPr wrap="square" lIns="0" tIns="0" rIns="0" bIns="91440" rtlCol="0">
            <a:spAutoFit/>
          </a:bodyPr>
          <a:lstStyle/>
          <a:p>
            <a:pPr marL="0" marR="0" lvl="0" indent="0" algn="l" defTabSz="914400" rtl="0" eaLnBrk="1" fontAlgn="auto" latinLnBrk="0" hangingPunct="1">
              <a:lnSpc>
                <a:spcPct val="100000"/>
              </a:lnSpc>
              <a:spcBef>
                <a:spcPts val="600"/>
              </a:spcBef>
              <a:spcAft>
                <a:spcPts val="60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a:ea typeface="+mn-ea"/>
                <a:cs typeface="+mn-cs"/>
              </a:rPr>
              <a:t>Comparison by types of hydrogen production</a:t>
            </a:r>
          </a:p>
        </p:txBody>
      </p:sp>
      <p:sp>
        <p:nvSpPr>
          <p:cNvPr id="39" name="TextBox 38">
            <a:extLst>
              <a:ext uri="{FF2B5EF4-FFF2-40B4-BE49-F238E27FC236}">
                <a16:creationId xmlns:a16="http://schemas.microsoft.com/office/drawing/2014/main" id="{232D6A24-3D4F-7FDE-D3DE-9A09AB4A2F7F}"/>
              </a:ext>
            </a:extLst>
          </p:cNvPr>
          <p:cNvSpPr txBox="1"/>
          <p:nvPr>
            <p:custDataLst>
              <p:tags r:id="rId3"/>
            </p:custDataLst>
          </p:nvPr>
        </p:nvSpPr>
        <p:spPr bwMode="gray">
          <a:xfrm>
            <a:off x="4506913" y="1795463"/>
            <a:ext cx="3197225" cy="307975"/>
          </a:xfrm>
          <a:prstGeom prst="rect">
            <a:avLst/>
          </a:prstGeom>
          <a:noFill/>
        </p:spPr>
        <p:txBody>
          <a:bodyPr wrap="square" lIns="0" tIns="0" rIns="0" bIns="91440" rtlCol="0">
            <a:spAutoFit/>
          </a:bodyPr>
          <a:lstStyle/>
          <a:p>
            <a:pPr marL="0" marR="0" lvl="0" indent="0" algn="ctr" defTabSz="914400" rtl="0" eaLnBrk="1" fontAlgn="auto" latinLnBrk="0" hangingPunct="1">
              <a:lnSpc>
                <a:spcPct val="100000"/>
              </a:lnSpc>
              <a:spcBef>
                <a:spcPts val="600"/>
              </a:spcBef>
              <a:spcAft>
                <a:spcPts val="60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a:ea typeface="+mn-ea"/>
                <a:cs typeface="+mn-cs"/>
              </a:rPr>
              <a:t>Levelized cost of hydrogen (2023) </a:t>
            </a:r>
          </a:p>
        </p:txBody>
      </p:sp>
      <p:sp>
        <p:nvSpPr>
          <p:cNvPr id="26" name="TextBox 25">
            <a:extLst>
              <a:ext uri="{FF2B5EF4-FFF2-40B4-BE49-F238E27FC236}">
                <a16:creationId xmlns:a16="http://schemas.microsoft.com/office/drawing/2014/main" id="{70D2A7D9-0998-1377-ABF6-008384E5901E}"/>
              </a:ext>
            </a:extLst>
          </p:cNvPr>
          <p:cNvSpPr txBox="1"/>
          <p:nvPr/>
        </p:nvSpPr>
        <p:spPr bwMode="gray">
          <a:xfrm>
            <a:off x="8320088" y="1795463"/>
            <a:ext cx="2946400" cy="307975"/>
          </a:xfrm>
          <a:prstGeom prst="rect">
            <a:avLst/>
          </a:prstGeom>
          <a:noFill/>
        </p:spPr>
        <p:txBody>
          <a:bodyPr wrap="square" lIns="0" tIns="0" rIns="0" bIns="91440" rtlCol="0">
            <a:spAutoFit/>
          </a:bodyPr>
          <a:lstStyle/>
          <a:p>
            <a:pPr marL="0" marR="0" lvl="0" indent="0" algn="ctr" defTabSz="914400" rtl="0" eaLnBrk="1" fontAlgn="auto" latinLnBrk="0" hangingPunct="1">
              <a:lnSpc>
                <a:spcPct val="100000"/>
              </a:lnSpc>
              <a:spcBef>
                <a:spcPts val="600"/>
              </a:spcBef>
              <a:spcAft>
                <a:spcPts val="60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a:ea typeface="+mn-ea"/>
                <a:cs typeface="+mn-cs"/>
              </a:rPr>
              <a:t>Subsidy under IRA (Section 45V)</a:t>
            </a:r>
          </a:p>
        </p:txBody>
      </p:sp>
      <p:graphicFrame>
        <p:nvGraphicFramePr>
          <p:cNvPr id="28" name="Chart 27">
            <a:extLst>
              <a:ext uri="{FF2B5EF4-FFF2-40B4-BE49-F238E27FC236}">
                <a16:creationId xmlns:a16="http://schemas.microsoft.com/office/drawing/2014/main" id="{6309A870-44D7-D175-5AA2-3A33B060C1D3}"/>
              </a:ext>
            </a:extLst>
          </p:cNvPr>
          <p:cNvGraphicFramePr/>
          <p:nvPr>
            <p:custDataLst>
              <p:tags r:id="rId4"/>
            </p:custDataLst>
          </p:nvPr>
        </p:nvGraphicFramePr>
        <p:xfrm>
          <a:off x="4357688" y="2035175"/>
          <a:ext cx="3422650" cy="3503613"/>
        </p:xfrm>
        <a:graphic>
          <a:graphicData uri="http://schemas.openxmlformats.org/drawingml/2006/chart">
            <c:chart xmlns:c="http://schemas.openxmlformats.org/drawingml/2006/chart" xmlns:r="http://schemas.openxmlformats.org/officeDocument/2006/relationships" r:id="rId51"/>
          </a:graphicData>
        </a:graphic>
      </p:graphicFrame>
      <p:sp>
        <p:nvSpPr>
          <p:cNvPr id="322" name="Text Placeholder 2">
            <a:extLst>
              <a:ext uri="{FF2B5EF4-FFF2-40B4-BE49-F238E27FC236}">
                <a16:creationId xmlns:a16="http://schemas.microsoft.com/office/drawing/2014/main" id="{01EC5690-85C3-BD48-9587-336A39219D14}"/>
              </a:ext>
            </a:extLst>
          </p:cNvPr>
          <p:cNvSpPr txBox="1">
            <a:spLocks/>
          </p:cNvSpPr>
          <p:nvPr>
            <p:custDataLst>
              <p:tags r:id="rId5"/>
            </p:custDataLst>
          </p:nvPr>
        </p:nvSpPr>
        <p:spPr bwMode="auto">
          <a:xfrm>
            <a:off x="4257675" y="3532188"/>
            <a:ext cx="109538" cy="5095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vert270" wrap="none" lIns="0" tIns="0" rIns="0" bIns="0" rtlCol="0" anchor="b">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r>
              <a:rPr kumimoji="0" lang="en-US" sz="800" b="0" i="0" u="none" strike="noStrike" kern="1200" cap="none" spc="0" normalizeH="0" baseline="0" noProof="0">
                <a:ln>
                  <a:noFill/>
                </a:ln>
                <a:solidFill>
                  <a:srgbClr val="000000"/>
                </a:solidFill>
                <a:effectLst/>
                <a:uLnTx/>
                <a:uFillTx/>
                <a:latin typeface="Arial"/>
                <a:ea typeface="+mn-ea"/>
                <a:cs typeface="+mn-cs"/>
              </a:rPr>
              <a:t>USD/kg H2</a:t>
            </a:r>
          </a:p>
        </p:txBody>
      </p:sp>
      <p:sp>
        <p:nvSpPr>
          <p:cNvPr id="209" name="Text Placeholder 2">
            <a:extLst>
              <a:ext uri="{FF2B5EF4-FFF2-40B4-BE49-F238E27FC236}">
                <a16:creationId xmlns:a16="http://schemas.microsoft.com/office/drawing/2014/main" id="{B457A90B-7282-941D-E7E3-B96091495DED}"/>
              </a:ext>
            </a:extLst>
          </p:cNvPr>
          <p:cNvSpPr txBox="1">
            <a:spLocks/>
          </p:cNvSpPr>
          <p:nvPr>
            <p:custDataLst>
              <p:tags r:id="rId6"/>
            </p:custDataLst>
          </p:nvPr>
        </p:nvSpPr>
        <p:spPr bwMode="auto">
          <a:xfrm>
            <a:off x="4656138" y="5443538"/>
            <a:ext cx="606425"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3007F41A-D5A3-41F2-818B-23B60037EDEB}" type="datetime'Br''ow''''''n'' ''''''''''''''(''''''''C''o''a''''''l'''''')'">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Brown (Coal)</a:t>
            </a:fld>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sp>
        <p:nvSpPr>
          <p:cNvPr id="224" name="Text Placeholder 2">
            <a:extLst>
              <a:ext uri="{FF2B5EF4-FFF2-40B4-BE49-F238E27FC236}">
                <a16:creationId xmlns:a16="http://schemas.microsoft.com/office/drawing/2014/main" id="{0FD5A0B1-6EE4-12F3-7ECF-AF6C3520A2D8}"/>
              </a:ext>
            </a:extLst>
          </p:cNvPr>
          <p:cNvSpPr txBox="1">
            <a:spLocks/>
          </p:cNvSpPr>
          <p:nvPr>
            <p:custDataLst>
              <p:tags r:id="rId7"/>
            </p:custDataLst>
          </p:nvPr>
        </p:nvSpPr>
        <p:spPr bwMode="auto">
          <a:xfrm>
            <a:off x="5380038" y="5443538"/>
            <a:ext cx="374650" cy="32861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6B653ACF-54C5-4F52-B0E8-31E4D0D08B38}" type="datetime'Gr''''a''''y (N''a''''''''t''''''ur''''al'''''' ''G''as'''')'">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Gray (Natural Gas)</a:t>
            </a:fld>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sp>
        <p:nvSpPr>
          <p:cNvPr id="227" name="Text Placeholder 2">
            <a:extLst>
              <a:ext uri="{FF2B5EF4-FFF2-40B4-BE49-F238E27FC236}">
                <a16:creationId xmlns:a16="http://schemas.microsoft.com/office/drawing/2014/main" id="{F9301842-0648-B12D-3310-F8F0307CBA9B}"/>
              </a:ext>
            </a:extLst>
          </p:cNvPr>
          <p:cNvSpPr txBox="1">
            <a:spLocks/>
          </p:cNvSpPr>
          <p:nvPr>
            <p:custDataLst>
              <p:tags r:id="rId8"/>
            </p:custDataLst>
          </p:nvPr>
        </p:nvSpPr>
        <p:spPr bwMode="auto">
          <a:xfrm>
            <a:off x="5851208" y="5443538"/>
            <a:ext cx="590550" cy="32861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1B8B25ED-197E-4565-BA0E-311AF531D78A}" type="datetime'B''l''ue'' (''Natu''''ra''l'' G''a''''s'' wi''''th CCUS'''')'">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Blue (Natural Gas with CCUS)</a:t>
            </a:fld>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sp>
        <p:nvSpPr>
          <p:cNvPr id="230" name="Text Placeholder 2">
            <a:extLst>
              <a:ext uri="{FF2B5EF4-FFF2-40B4-BE49-F238E27FC236}">
                <a16:creationId xmlns:a16="http://schemas.microsoft.com/office/drawing/2014/main" id="{BBB1A94F-885E-6E18-655D-2263139563D0}"/>
              </a:ext>
            </a:extLst>
          </p:cNvPr>
          <p:cNvSpPr txBox="1">
            <a:spLocks/>
          </p:cNvSpPr>
          <p:nvPr>
            <p:custDataLst>
              <p:tags r:id="rId9"/>
            </p:custDataLst>
          </p:nvPr>
        </p:nvSpPr>
        <p:spPr bwMode="auto">
          <a:xfrm>
            <a:off x="6489700" y="5443538"/>
            <a:ext cx="590550" cy="2190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418A3CEE-4B3E-4B2C-82A1-6AEBA6379FC6}" type="datetime'''''''''G''''re''en'''' ''''''(W''in''d ''or S''''olar P''V)'">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Green (Wind or Solar PV)</a:t>
            </a:fld>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sp>
        <p:nvSpPr>
          <p:cNvPr id="233" name="Text Placeholder 2">
            <a:extLst>
              <a:ext uri="{FF2B5EF4-FFF2-40B4-BE49-F238E27FC236}">
                <a16:creationId xmlns:a16="http://schemas.microsoft.com/office/drawing/2014/main" id="{7D7BA67C-5775-A651-3136-E74917E10805}"/>
              </a:ext>
            </a:extLst>
          </p:cNvPr>
          <p:cNvSpPr txBox="1">
            <a:spLocks/>
          </p:cNvSpPr>
          <p:nvPr>
            <p:custDataLst>
              <p:tags r:id="rId10"/>
            </p:custDataLst>
          </p:nvPr>
        </p:nvSpPr>
        <p:spPr bwMode="auto">
          <a:xfrm>
            <a:off x="7267575" y="5443538"/>
            <a:ext cx="250825"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FE0AA0EC-9563-4CB3-B0E3-79B4E2A9B681}" type="datetime'''P''''''''''i''n''''''''''''''''''''''k'''''''''">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Pink</a:t>
            </a:fld>
            <a:r>
              <a:rPr kumimoji="0" lang="en-US" altLang="en-US" sz="800" b="0" i="0" u="none" strike="noStrike" kern="1200" cap="none" spc="0" normalizeH="0" baseline="0" noProof="0">
                <a:ln>
                  <a:noFill/>
                </a:ln>
                <a:solidFill>
                  <a:srgbClr val="000000"/>
                </a:solidFill>
                <a:effectLst/>
                <a:uLnTx/>
                <a:uFillTx/>
                <a:latin typeface="Arial"/>
                <a:ea typeface="+mn-ea"/>
                <a:cs typeface="+mn-cs"/>
              </a:rPr>
              <a:t>*</a:t>
            </a:r>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graphicFrame>
        <p:nvGraphicFramePr>
          <p:cNvPr id="12" name="Chart 11">
            <a:extLst>
              <a:ext uri="{FF2B5EF4-FFF2-40B4-BE49-F238E27FC236}">
                <a16:creationId xmlns:a16="http://schemas.microsoft.com/office/drawing/2014/main" id="{8474A47A-6A40-9211-DBB1-6C8BB0423651}"/>
              </a:ext>
            </a:extLst>
          </p:cNvPr>
          <p:cNvGraphicFramePr/>
          <p:nvPr>
            <p:custDataLst>
              <p:tags r:id="rId11"/>
            </p:custDataLst>
          </p:nvPr>
        </p:nvGraphicFramePr>
        <p:xfrm>
          <a:off x="461963" y="2035175"/>
          <a:ext cx="3440112" cy="3503613"/>
        </p:xfrm>
        <a:graphic>
          <a:graphicData uri="http://schemas.openxmlformats.org/drawingml/2006/chart">
            <c:chart xmlns:c="http://schemas.openxmlformats.org/drawingml/2006/chart" xmlns:r="http://schemas.openxmlformats.org/officeDocument/2006/relationships" r:id="rId52"/>
          </a:graphicData>
        </a:graphic>
      </p:graphicFrame>
      <p:sp>
        <p:nvSpPr>
          <p:cNvPr id="439" name="Text Placeholder 2">
            <a:extLst>
              <a:ext uri="{FF2B5EF4-FFF2-40B4-BE49-F238E27FC236}">
                <a16:creationId xmlns:a16="http://schemas.microsoft.com/office/drawing/2014/main" id="{4A8AD5B9-F117-0EFE-31EB-DDF662D9C15A}"/>
              </a:ext>
            </a:extLst>
          </p:cNvPr>
          <p:cNvSpPr txBox="1">
            <a:spLocks/>
          </p:cNvSpPr>
          <p:nvPr>
            <p:custDataLst>
              <p:tags r:id="rId12"/>
            </p:custDataLst>
          </p:nvPr>
        </p:nvSpPr>
        <p:spPr bwMode="auto">
          <a:xfrm>
            <a:off x="361950" y="3365500"/>
            <a:ext cx="109538" cy="8413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vert270" wrap="none" lIns="0" tIns="0" rIns="0" bIns="0" rtlCol="0" anchor="b">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r>
              <a:rPr lang="en-US" sz="800">
                <a:solidFill>
                  <a:srgbClr val="000000"/>
                </a:solidFill>
                <a:latin typeface="Arial"/>
              </a:rPr>
              <a:t>T</a:t>
            </a:r>
            <a:r>
              <a:rPr kumimoji="0" lang="en-US" sz="800" b="0" i="0" u="none" strike="noStrike" kern="1200" cap="none" spc="0" normalizeH="0" baseline="0" noProof="0" err="1">
                <a:ln>
                  <a:noFill/>
                </a:ln>
                <a:solidFill>
                  <a:srgbClr val="000000"/>
                </a:solidFill>
                <a:effectLst/>
                <a:uLnTx/>
                <a:uFillTx/>
                <a:latin typeface="Arial"/>
                <a:ea typeface="+mn-ea"/>
                <a:cs typeface="+mn-cs"/>
              </a:rPr>
              <a:t>ons</a:t>
            </a:r>
            <a:r>
              <a:rPr kumimoji="0" lang="en-US" sz="800" b="0" i="0" u="none" strike="noStrike" kern="1200" cap="none" spc="0" normalizeH="0" baseline="0" noProof="0">
                <a:ln>
                  <a:noFill/>
                </a:ln>
                <a:solidFill>
                  <a:srgbClr val="000000"/>
                </a:solidFill>
                <a:effectLst/>
                <a:uLnTx/>
                <a:uFillTx/>
                <a:latin typeface="Arial"/>
                <a:ea typeface="+mn-ea"/>
                <a:cs typeface="+mn-cs"/>
              </a:rPr>
              <a:t> of CO2/kg H2</a:t>
            </a:r>
          </a:p>
        </p:txBody>
      </p:sp>
      <p:sp>
        <p:nvSpPr>
          <p:cNvPr id="437" name="Text Placeholder 2">
            <a:extLst>
              <a:ext uri="{FF2B5EF4-FFF2-40B4-BE49-F238E27FC236}">
                <a16:creationId xmlns:a16="http://schemas.microsoft.com/office/drawing/2014/main" id="{521D1AC1-C523-B3D1-6C84-737C315E9CCF}"/>
              </a:ext>
            </a:extLst>
          </p:cNvPr>
          <p:cNvSpPr txBox="1">
            <a:spLocks/>
          </p:cNvSpPr>
          <p:nvPr>
            <p:custDataLst>
              <p:tags r:id="rId13"/>
            </p:custDataLst>
          </p:nvPr>
        </p:nvSpPr>
        <p:spPr bwMode="auto">
          <a:xfrm>
            <a:off x="762000" y="5443538"/>
            <a:ext cx="606425"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8CC84F48-8AEC-45AB-B816-C5025D3E55C0}" type="datetime'''''Br''ow''''n'' ''''''''(''''''C''o''''al'''''''''''')'''">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Brown (Coal)</a:t>
            </a:fld>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sp>
        <p:nvSpPr>
          <p:cNvPr id="438" name="Text Placeholder 2">
            <a:extLst>
              <a:ext uri="{FF2B5EF4-FFF2-40B4-BE49-F238E27FC236}">
                <a16:creationId xmlns:a16="http://schemas.microsoft.com/office/drawing/2014/main" id="{19B961B2-5212-CED2-F9B9-B83EF88AE8B5}"/>
              </a:ext>
            </a:extLst>
          </p:cNvPr>
          <p:cNvSpPr txBox="1">
            <a:spLocks/>
          </p:cNvSpPr>
          <p:nvPr>
            <p:custDataLst>
              <p:tags r:id="rId14"/>
            </p:custDataLst>
          </p:nvPr>
        </p:nvSpPr>
        <p:spPr bwMode="auto">
          <a:xfrm>
            <a:off x="1489075" y="5443538"/>
            <a:ext cx="374650" cy="32861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6C28EED7-1CFD-4D0B-ABA5-88F6EB29FD4D}" type="datetime'''G''ra''''y ''''(''Na''tu''''r''''''''''al'''' ''G''a''s'')'">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Gray (Natural Gas)</a:t>
            </a:fld>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sp>
        <p:nvSpPr>
          <p:cNvPr id="442" name="Text Placeholder 2">
            <a:extLst>
              <a:ext uri="{FF2B5EF4-FFF2-40B4-BE49-F238E27FC236}">
                <a16:creationId xmlns:a16="http://schemas.microsoft.com/office/drawing/2014/main" id="{49AEE070-820F-EF8F-987D-F29237B149B6}"/>
              </a:ext>
            </a:extLst>
          </p:cNvPr>
          <p:cNvSpPr txBox="1">
            <a:spLocks/>
          </p:cNvSpPr>
          <p:nvPr>
            <p:custDataLst>
              <p:tags r:id="rId15"/>
            </p:custDataLst>
          </p:nvPr>
        </p:nvSpPr>
        <p:spPr bwMode="auto">
          <a:xfrm>
            <a:off x="1963420" y="5443538"/>
            <a:ext cx="590550" cy="32861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F1F9CCCA-AEC8-498F-BA1A-15F109ADF277}" type="datetime'''''B''l''ue'''' (Natural'''' G''as'''' ''''w''it''h CCUS'')'">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Blue (Natural Gas with CCUS)</a:t>
            </a:fld>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sp>
        <p:nvSpPr>
          <p:cNvPr id="440" name="Text Placeholder 2">
            <a:extLst>
              <a:ext uri="{FF2B5EF4-FFF2-40B4-BE49-F238E27FC236}">
                <a16:creationId xmlns:a16="http://schemas.microsoft.com/office/drawing/2014/main" id="{165ED7D2-2750-43C7-795D-4ADB7EA68199}"/>
              </a:ext>
            </a:extLst>
          </p:cNvPr>
          <p:cNvSpPr txBox="1">
            <a:spLocks/>
          </p:cNvSpPr>
          <p:nvPr>
            <p:custDataLst>
              <p:tags r:id="rId16"/>
            </p:custDataLst>
          </p:nvPr>
        </p:nvSpPr>
        <p:spPr bwMode="auto">
          <a:xfrm>
            <a:off x="2605088" y="5443538"/>
            <a:ext cx="590550" cy="2190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407ACEAF-0BD0-46DF-AD45-3BA88772B005}" type="datetime'''G''''r''een (''''''Wi''''n''d'''' o''r ''Sola''r'' PV)'">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Green (Wind or Solar PV)</a:t>
            </a:fld>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sp>
        <p:nvSpPr>
          <p:cNvPr id="441" name="Text Placeholder 2">
            <a:extLst>
              <a:ext uri="{FF2B5EF4-FFF2-40B4-BE49-F238E27FC236}">
                <a16:creationId xmlns:a16="http://schemas.microsoft.com/office/drawing/2014/main" id="{B9FA3DF0-7B9D-C2C1-1C8A-B195EF984C8D}"/>
              </a:ext>
            </a:extLst>
          </p:cNvPr>
          <p:cNvSpPr txBox="1">
            <a:spLocks/>
          </p:cNvSpPr>
          <p:nvPr>
            <p:custDataLst>
              <p:tags r:id="rId17"/>
            </p:custDataLst>
          </p:nvPr>
        </p:nvSpPr>
        <p:spPr bwMode="auto">
          <a:xfrm>
            <a:off x="3408363" y="5443538"/>
            <a:ext cx="211138"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9AC5C2CB-1B55-45E0-9091-BBC662C3FCC3}" type="datetime'''''''''''P''''i''''''''''''''''''''''''''''''''n''''k'">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Pink</a:t>
            </a:fld>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sp>
        <p:nvSpPr>
          <p:cNvPr id="1095" name="Text Placeholder 10">
            <a:extLst>
              <a:ext uri="{FF2B5EF4-FFF2-40B4-BE49-F238E27FC236}">
                <a16:creationId xmlns:a16="http://schemas.microsoft.com/office/drawing/2014/main" id="{FFDE69B4-C760-83D1-8249-1AC19442C5C8}"/>
              </a:ext>
            </a:extLst>
          </p:cNvPr>
          <p:cNvSpPr txBox="1">
            <a:spLocks/>
          </p:cNvSpPr>
          <p:nvPr>
            <p:custDataLst>
              <p:tags r:id="rId18"/>
            </p:custDataLst>
          </p:nvPr>
        </p:nvSpPr>
        <p:spPr bwMode="gray">
          <a:xfrm>
            <a:off x="2857500" y="5262563"/>
            <a:ext cx="8572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4288" tIns="0" rIns="1428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2392EE4E-5106-4784-853A-4C521C30BC87}" type="datetime'''''''''''''0'''''''''''">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0</a:t>
            </a:fld>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sp>
        <p:nvSpPr>
          <p:cNvPr id="1105" name="Text Placeholder 10">
            <a:extLst>
              <a:ext uri="{FF2B5EF4-FFF2-40B4-BE49-F238E27FC236}">
                <a16:creationId xmlns:a16="http://schemas.microsoft.com/office/drawing/2014/main" id="{BCA209A1-8C11-765C-0CCE-975ACFFB02BC}"/>
              </a:ext>
            </a:extLst>
          </p:cNvPr>
          <p:cNvSpPr txBox="1">
            <a:spLocks/>
          </p:cNvSpPr>
          <p:nvPr>
            <p:custDataLst>
              <p:tags r:id="rId19"/>
            </p:custDataLst>
          </p:nvPr>
        </p:nvSpPr>
        <p:spPr bwMode="gray">
          <a:xfrm>
            <a:off x="3470275" y="5262563"/>
            <a:ext cx="8572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4288" tIns="0" rIns="1428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D1DD278A-DEAF-433D-9051-1DA95B77EF0D}" type="datetime'''''''''''''''''''''''''''''''''''''''0'''''">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0</a:t>
            </a:fld>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graphicFrame>
        <p:nvGraphicFramePr>
          <p:cNvPr id="35" name="Chart 34">
            <a:extLst>
              <a:ext uri="{FF2B5EF4-FFF2-40B4-BE49-F238E27FC236}">
                <a16:creationId xmlns:a16="http://schemas.microsoft.com/office/drawing/2014/main" id="{D509E96A-0FF1-2252-E947-1FC56F688BA6}"/>
              </a:ext>
            </a:extLst>
          </p:cNvPr>
          <p:cNvGraphicFramePr/>
          <p:nvPr>
            <p:custDataLst>
              <p:tags r:id="rId20"/>
            </p:custDataLst>
          </p:nvPr>
        </p:nvGraphicFramePr>
        <p:xfrm>
          <a:off x="8364538" y="2079625"/>
          <a:ext cx="3211512" cy="3413125"/>
        </p:xfrm>
        <a:graphic>
          <a:graphicData uri="http://schemas.openxmlformats.org/drawingml/2006/chart">
            <c:chart xmlns:c="http://schemas.openxmlformats.org/drawingml/2006/chart" xmlns:r="http://schemas.openxmlformats.org/officeDocument/2006/relationships" r:id="rId53"/>
          </a:graphicData>
        </a:graphic>
      </p:graphicFrame>
      <p:sp>
        <p:nvSpPr>
          <p:cNvPr id="937" name="Text Placeholder 10">
            <a:extLst>
              <a:ext uri="{FF2B5EF4-FFF2-40B4-BE49-F238E27FC236}">
                <a16:creationId xmlns:a16="http://schemas.microsoft.com/office/drawing/2014/main" id="{B8C8D8AC-D0C4-8D58-C9C1-9E4841AC1F4E}"/>
              </a:ext>
            </a:extLst>
          </p:cNvPr>
          <p:cNvSpPr txBox="1">
            <a:spLocks/>
          </p:cNvSpPr>
          <p:nvPr>
            <p:custDataLst>
              <p:tags r:id="rId21"/>
            </p:custDataLst>
          </p:nvPr>
        </p:nvSpPr>
        <p:spPr bwMode="gray">
          <a:xfrm>
            <a:off x="8293101" y="5359400"/>
            <a:ext cx="53975"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90000"/>
              </a:lnSpc>
              <a:spcBef>
                <a:spcPct val="0"/>
              </a:spcBef>
              <a:spcAft>
                <a:spcPct val="0"/>
              </a:spcAft>
              <a:buClrTx/>
              <a:buSzTx/>
              <a:buFont typeface="Arial" panose="020B0604020202020204" pitchFamily="34" charset="0"/>
              <a:buNone/>
              <a:tabLst/>
              <a:defRPr/>
            </a:pPr>
            <a:fld id="{0084FAD9-768E-430D-8278-A94666FA3B10}" type="datetime'''''''''''''''0'''''''''''''''''''''''''''''''">
              <a:rPr kumimoji="0" lang="en-US" altLang="en-US" sz="800" b="0" i="0" u="none" strike="noStrike" kern="1200" cap="none" spc="0" normalizeH="0" baseline="0" noProof="0">
                <a:ln>
                  <a:noFill/>
                </a:ln>
                <a:solidFill>
                  <a:srgbClr val="000000"/>
                </a:solidFill>
                <a:effectLst/>
                <a:uLnTx/>
                <a:uFillTx/>
                <a:latin typeface="Aptos" panose="02110004020202020204"/>
                <a:ea typeface="+mn-ea"/>
                <a:cs typeface="+mn-cs"/>
              </a:rPr>
              <a:pPr marL="0" marR="0" lvl="0" indent="0" algn="r" defTabSz="914354" rtl="0" eaLnBrk="1" fontAlgn="auto" latinLnBrk="0" hangingPunct="1">
                <a:lnSpc>
                  <a:spcPct val="90000"/>
                </a:lnSpc>
                <a:spcBef>
                  <a:spcPct val="0"/>
                </a:spcBef>
                <a:spcAft>
                  <a:spcPct val="0"/>
                </a:spcAft>
                <a:buClrTx/>
                <a:buSzTx/>
                <a:buFont typeface="Arial" panose="020B0604020202020204" pitchFamily="34" charset="0"/>
                <a:buNone/>
                <a:tabLst/>
                <a:defRPr/>
              </a:pPr>
              <a:t>0</a:t>
            </a:fld>
            <a:endParaRPr kumimoji="0" lang="en-US" sz="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939" name="Text Placeholder 10">
            <a:extLst>
              <a:ext uri="{FF2B5EF4-FFF2-40B4-BE49-F238E27FC236}">
                <a16:creationId xmlns:a16="http://schemas.microsoft.com/office/drawing/2014/main" id="{2DB26EE0-7D01-6A43-5A5E-76866306D72B}"/>
              </a:ext>
            </a:extLst>
          </p:cNvPr>
          <p:cNvSpPr txBox="1">
            <a:spLocks/>
          </p:cNvSpPr>
          <p:nvPr>
            <p:custDataLst>
              <p:tags r:id="rId22"/>
            </p:custDataLst>
          </p:nvPr>
        </p:nvSpPr>
        <p:spPr bwMode="gray">
          <a:xfrm>
            <a:off x="8239125" y="4051300"/>
            <a:ext cx="10795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37AA07B-E1DE-4B64-957D-3FE9F8FCA354}" type="datetime'''''''''''4''''''''''''''0'''''''''''''''''''''''''''''''''''">
              <a:rPr kumimoji="0" lang="en-US" altLang="en-US" sz="800" b="0" i="0" u="none" strike="noStrike" kern="1200" cap="none" spc="0" normalizeH="0" baseline="0" noProof="0" smtClean="0">
                <a:ln>
                  <a:noFill/>
                </a:ln>
                <a:solidFill>
                  <a:srgbClr val="000000"/>
                </a:solidFill>
                <a:effectLst/>
                <a:uLnTx/>
                <a:uFillTx/>
                <a:latin typeface="Aptos" panose="02110004020202020204"/>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40</a:t>
            </a:fld>
            <a:endParaRPr kumimoji="0" lang="en-US" sz="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940" name="Text Placeholder 10">
            <a:extLst>
              <a:ext uri="{FF2B5EF4-FFF2-40B4-BE49-F238E27FC236}">
                <a16:creationId xmlns:a16="http://schemas.microsoft.com/office/drawing/2014/main" id="{EE97C4D1-6C5D-CC36-D40F-23DB96B1B906}"/>
              </a:ext>
            </a:extLst>
          </p:cNvPr>
          <p:cNvSpPr txBox="1">
            <a:spLocks/>
          </p:cNvSpPr>
          <p:nvPr>
            <p:custDataLst>
              <p:tags r:id="rId23"/>
            </p:custDataLst>
          </p:nvPr>
        </p:nvSpPr>
        <p:spPr bwMode="gray">
          <a:xfrm>
            <a:off x="8239125" y="3400425"/>
            <a:ext cx="10795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0F5EE5CA-7107-4502-9B84-03306BCE9407}" type="datetime'''''''''''''''''6''''''''''0'''''''''''''''''''''''''''''''''">
              <a:rPr kumimoji="0" lang="en-US" altLang="en-US" sz="800" b="0" i="0" u="none" strike="noStrike" kern="1200" cap="none" spc="0" normalizeH="0" baseline="0" noProof="0" smtClean="0">
                <a:ln>
                  <a:noFill/>
                </a:ln>
                <a:solidFill>
                  <a:srgbClr val="000000"/>
                </a:solidFill>
                <a:effectLst/>
                <a:uLnTx/>
                <a:uFillTx/>
                <a:latin typeface="Aptos" panose="02110004020202020204"/>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60</a:t>
            </a:fld>
            <a:endParaRPr kumimoji="0" lang="en-US" sz="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941" name="Text Placeholder 10">
            <a:extLst>
              <a:ext uri="{FF2B5EF4-FFF2-40B4-BE49-F238E27FC236}">
                <a16:creationId xmlns:a16="http://schemas.microsoft.com/office/drawing/2014/main" id="{5E7746DD-160F-99A6-51C6-1D3D27FC51B8}"/>
              </a:ext>
            </a:extLst>
          </p:cNvPr>
          <p:cNvSpPr txBox="1">
            <a:spLocks/>
          </p:cNvSpPr>
          <p:nvPr>
            <p:custDataLst>
              <p:tags r:id="rId24"/>
            </p:custDataLst>
          </p:nvPr>
        </p:nvSpPr>
        <p:spPr bwMode="gray">
          <a:xfrm>
            <a:off x="8239125" y="2751138"/>
            <a:ext cx="10795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B76F0A11-0A6D-40A2-A4CE-12E9E6B2F640}" type="datetime'''''''''''''''8''0'''''''''''''''">
              <a:rPr kumimoji="0" lang="en-US" altLang="en-US" sz="800" b="0" i="0" u="none" strike="noStrike" kern="1200" cap="none" spc="0" normalizeH="0" baseline="0" noProof="0" smtClean="0">
                <a:ln>
                  <a:noFill/>
                </a:ln>
                <a:solidFill>
                  <a:srgbClr val="000000"/>
                </a:solidFill>
                <a:effectLst/>
                <a:uLnTx/>
                <a:uFillTx/>
                <a:latin typeface="Aptos" panose="02110004020202020204"/>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80</a:t>
            </a:fld>
            <a:endParaRPr kumimoji="0" lang="en-US" sz="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942" name="Text Placeholder 10">
            <a:extLst>
              <a:ext uri="{FF2B5EF4-FFF2-40B4-BE49-F238E27FC236}">
                <a16:creationId xmlns:a16="http://schemas.microsoft.com/office/drawing/2014/main" id="{505A383D-6704-2392-20C0-AC40A819A645}"/>
              </a:ext>
            </a:extLst>
          </p:cNvPr>
          <p:cNvSpPr txBox="1">
            <a:spLocks/>
          </p:cNvSpPr>
          <p:nvPr>
            <p:custDataLst>
              <p:tags r:id="rId25"/>
            </p:custDataLst>
          </p:nvPr>
        </p:nvSpPr>
        <p:spPr bwMode="gray">
          <a:xfrm>
            <a:off x="8185151" y="2101850"/>
            <a:ext cx="16192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E5C813B1-20BB-4BEE-AB6A-E7F27EEB73D4}" type="datetime'''''''''1''''''''''0''''''''''0'''''''''''">
              <a:rPr kumimoji="0" lang="en-US" altLang="en-US" sz="800" b="0" i="0" u="none" strike="noStrike" kern="1200" cap="none" spc="0" normalizeH="0" baseline="0" noProof="0" smtClean="0">
                <a:ln>
                  <a:noFill/>
                </a:ln>
                <a:solidFill>
                  <a:srgbClr val="000000"/>
                </a:solidFill>
                <a:effectLst/>
                <a:uLnTx/>
                <a:uFillTx/>
                <a:latin typeface="Aptos" panose="02110004020202020204"/>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100</a:t>
            </a:fld>
            <a:endParaRPr kumimoji="0" lang="en-US" sz="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532" name="Text Placeholder 2">
            <a:extLst>
              <a:ext uri="{FF2B5EF4-FFF2-40B4-BE49-F238E27FC236}">
                <a16:creationId xmlns:a16="http://schemas.microsoft.com/office/drawing/2014/main" id="{A551A13E-6F85-58CC-1507-52E7F1A3B823}"/>
              </a:ext>
            </a:extLst>
          </p:cNvPr>
          <p:cNvSpPr txBox="1">
            <a:spLocks/>
          </p:cNvSpPr>
          <p:nvPr>
            <p:custDataLst>
              <p:tags r:id="rId26"/>
            </p:custDataLst>
          </p:nvPr>
        </p:nvSpPr>
        <p:spPr bwMode="auto">
          <a:xfrm>
            <a:off x="7933690" y="2941637"/>
            <a:ext cx="109538" cy="1689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vert270" wrap="none" lIns="0" tIns="0" rIns="0" bIns="0" rtlCol="0" anchor="b">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r>
              <a:rPr kumimoji="0" lang="en-US" sz="800" b="0" i="0" u="none" strike="noStrike" kern="1200" cap="none" spc="0" normalizeH="0" baseline="0" noProof="0">
                <a:ln>
                  <a:noFill/>
                </a:ln>
                <a:solidFill>
                  <a:srgbClr val="000000"/>
                </a:solidFill>
                <a:effectLst/>
                <a:uLnTx/>
                <a:uFillTx/>
                <a:latin typeface="Arial"/>
                <a:ea typeface="+mn-ea"/>
                <a:cs typeface="+mn-cs"/>
              </a:rPr>
              <a:t>Range of </a:t>
            </a:r>
            <a:r>
              <a:rPr lang="en-US" sz="800">
                <a:solidFill>
                  <a:srgbClr val="000000"/>
                </a:solidFill>
                <a:latin typeface="Arial"/>
              </a:rPr>
              <a:t>c</a:t>
            </a:r>
            <a:r>
              <a:rPr kumimoji="0" lang="en-US" sz="800" b="0" i="0" u="none" strike="noStrike" kern="1200" cap="none" spc="0" normalizeH="0" baseline="0" noProof="0" err="1">
                <a:ln>
                  <a:noFill/>
                </a:ln>
                <a:solidFill>
                  <a:srgbClr val="000000"/>
                </a:solidFill>
                <a:effectLst/>
                <a:uLnTx/>
                <a:uFillTx/>
                <a:latin typeface="Arial"/>
                <a:ea typeface="+mn-ea"/>
                <a:cs typeface="+mn-cs"/>
              </a:rPr>
              <a:t>arbon</a:t>
            </a:r>
            <a:r>
              <a:rPr lang="en-US" sz="800">
                <a:solidFill>
                  <a:srgbClr val="000000"/>
                </a:solidFill>
                <a:latin typeface="Arial"/>
              </a:rPr>
              <a:t>-c</a:t>
            </a:r>
            <a:r>
              <a:rPr kumimoji="0" lang="en-US" sz="800" b="0" i="0" u="none" strike="noStrike" kern="1200" cap="none" spc="0" normalizeH="0" baseline="0" noProof="0" err="1">
                <a:ln>
                  <a:noFill/>
                </a:ln>
                <a:solidFill>
                  <a:srgbClr val="000000"/>
                </a:solidFill>
                <a:effectLst/>
                <a:uLnTx/>
                <a:uFillTx/>
                <a:latin typeface="Arial"/>
                <a:ea typeface="+mn-ea"/>
                <a:cs typeface="+mn-cs"/>
              </a:rPr>
              <a:t>redit</a:t>
            </a:r>
            <a:r>
              <a:rPr kumimoji="0" lang="en-US" sz="800" b="0" i="0" u="none" strike="noStrike" kern="1200" cap="none" spc="0" normalizeH="0" baseline="0" noProof="0">
                <a:ln>
                  <a:noFill/>
                </a:ln>
                <a:solidFill>
                  <a:srgbClr val="000000"/>
                </a:solidFill>
                <a:effectLst/>
                <a:uLnTx/>
                <a:uFillTx/>
                <a:latin typeface="Arial"/>
                <a:ea typeface="+mn-ea"/>
                <a:cs typeface="+mn-cs"/>
              </a:rPr>
              <a:t> </a:t>
            </a:r>
            <a:r>
              <a:rPr lang="en-US" sz="800">
                <a:solidFill>
                  <a:srgbClr val="000000"/>
                </a:solidFill>
                <a:latin typeface="Arial"/>
              </a:rPr>
              <a:t>e</a:t>
            </a:r>
            <a:r>
              <a:rPr kumimoji="0" lang="en-US" sz="800" b="0" i="0" u="none" strike="noStrike" kern="1200" cap="none" spc="0" normalizeH="0" baseline="0" noProof="0" err="1">
                <a:ln>
                  <a:noFill/>
                </a:ln>
                <a:solidFill>
                  <a:srgbClr val="000000"/>
                </a:solidFill>
                <a:effectLst/>
                <a:uLnTx/>
                <a:uFillTx/>
                <a:latin typeface="Arial"/>
                <a:ea typeface="+mn-ea"/>
                <a:cs typeface="+mn-cs"/>
              </a:rPr>
              <a:t>ligibility</a:t>
            </a:r>
            <a:r>
              <a:rPr kumimoji="0" lang="en-US" sz="800" b="0" i="0" u="none" strike="noStrike" kern="1200" cap="none" spc="0" normalizeH="0" baseline="0" noProof="0">
                <a:ln>
                  <a:noFill/>
                </a:ln>
                <a:solidFill>
                  <a:srgbClr val="000000"/>
                </a:solidFill>
                <a:effectLst/>
                <a:uLnTx/>
                <a:uFillTx/>
                <a:latin typeface="Arial"/>
                <a:ea typeface="+mn-ea"/>
                <a:cs typeface="+mn-cs"/>
              </a:rPr>
              <a:t> (%)</a:t>
            </a:r>
          </a:p>
        </p:txBody>
      </p:sp>
      <p:sp>
        <p:nvSpPr>
          <p:cNvPr id="530" name="Text Placeholder 2">
            <a:extLst>
              <a:ext uri="{FF2B5EF4-FFF2-40B4-BE49-F238E27FC236}">
                <a16:creationId xmlns:a16="http://schemas.microsoft.com/office/drawing/2014/main" id="{427922C9-9C0E-90C0-B3F4-05A655C5E65A}"/>
              </a:ext>
            </a:extLst>
          </p:cNvPr>
          <p:cNvSpPr txBox="1">
            <a:spLocks/>
          </p:cNvSpPr>
          <p:nvPr>
            <p:custDataLst>
              <p:tags r:id="rId27"/>
            </p:custDataLst>
          </p:nvPr>
        </p:nvSpPr>
        <p:spPr bwMode="auto">
          <a:xfrm>
            <a:off x="8448675" y="5443538"/>
            <a:ext cx="606425"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A3E2B1BA-6BCA-4930-BC66-23E0530D332E}" type="datetime'''B''''''''''r''o''''wn'' ''(''''Co''''''''''a''''''l'''')'''">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Brown (Coal)</a:t>
            </a:fld>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sp>
        <p:nvSpPr>
          <p:cNvPr id="531" name="Text Placeholder 2">
            <a:extLst>
              <a:ext uri="{FF2B5EF4-FFF2-40B4-BE49-F238E27FC236}">
                <a16:creationId xmlns:a16="http://schemas.microsoft.com/office/drawing/2014/main" id="{211CC5E7-CECB-3300-0379-144881CC00F1}"/>
              </a:ext>
            </a:extLst>
          </p:cNvPr>
          <p:cNvSpPr txBox="1">
            <a:spLocks/>
          </p:cNvSpPr>
          <p:nvPr>
            <p:custDataLst>
              <p:tags r:id="rId28"/>
            </p:custDataLst>
          </p:nvPr>
        </p:nvSpPr>
        <p:spPr bwMode="auto">
          <a:xfrm>
            <a:off x="9174163" y="5443538"/>
            <a:ext cx="374650" cy="32861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A7581000-4892-4EE2-80C0-540CD6B1BEA6}" type="datetime'''''''G''''''ra''''y (Nat''''''ura''l'' ''''Gas'''')'">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Gray (Natural Gas)</a:t>
            </a:fld>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sp>
        <p:nvSpPr>
          <p:cNvPr id="535" name="Text Placeholder 2">
            <a:extLst>
              <a:ext uri="{FF2B5EF4-FFF2-40B4-BE49-F238E27FC236}">
                <a16:creationId xmlns:a16="http://schemas.microsoft.com/office/drawing/2014/main" id="{BE2DB671-20D8-52F3-72B0-170634CE3E12}"/>
              </a:ext>
            </a:extLst>
          </p:cNvPr>
          <p:cNvSpPr txBox="1">
            <a:spLocks/>
          </p:cNvSpPr>
          <p:nvPr>
            <p:custDataLst>
              <p:tags r:id="rId29"/>
            </p:custDataLst>
          </p:nvPr>
        </p:nvSpPr>
        <p:spPr bwMode="auto">
          <a:xfrm>
            <a:off x="9638665" y="5443538"/>
            <a:ext cx="590550" cy="32861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63A267B1-C0ED-432D-9B02-4F7CA63CD2C1}" type="datetime'''''B''''''lue ''(''''Natur''a''''l Ga''s ''wi''th C''''CUS)'">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Blue (Natural Gas with CCUS)</a:t>
            </a:fld>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sp>
        <p:nvSpPr>
          <p:cNvPr id="533" name="Text Placeholder 2">
            <a:extLst>
              <a:ext uri="{FF2B5EF4-FFF2-40B4-BE49-F238E27FC236}">
                <a16:creationId xmlns:a16="http://schemas.microsoft.com/office/drawing/2014/main" id="{8F9C841F-921D-3433-005B-673D131CC20F}"/>
              </a:ext>
            </a:extLst>
          </p:cNvPr>
          <p:cNvSpPr txBox="1">
            <a:spLocks/>
          </p:cNvSpPr>
          <p:nvPr>
            <p:custDataLst>
              <p:tags r:id="rId30"/>
            </p:custDataLst>
          </p:nvPr>
        </p:nvSpPr>
        <p:spPr bwMode="auto">
          <a:xfrm>
            <a:off x="10283825" y="5443538"/>
            <a:ext cx="590550" cy="2190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681F17EA-7BA9-4DE7-A3A8-8C2F1256DE27}" type="datetime'''Gr''''een (W''i''n''d'''' ''o''r So''''''la''r ''P''V'')'">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Green (Wind or Solar PV)</a:t>
            </a:fld>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sp>
        <p:nvSpPr>
          <p:cNvPr id="534" name="Text Placeholder 2">
            <a:extLst>
              <a:ext uri="{FF2B5EF4-FFF2-40B4-BE49-F238E27FC236}">
                <a16:creationId xmlns:a16="http://schemas.microsoft.com/office/drawing/2014/main" id="{9B6D192E-367E-916C-78A4-F905EFDC6F02}"/>
              </a:ext>
            </a:extLst>
          </p:cNvPr>
          <p:cNvSpPr txBox="1">
            <a:spLocks/>
          </p:cNvSpPr>
          <p:nvPr>
            <p:custDataLst>
              <p:tags r:id="rId31"/>
            </p:custDataLst>
          </p:nvPr>
        </p:nvSpPr>
        <p:spPr bwMode="auto">
          <a:xfrm>
            <a:off x="11083925" y="5443538"/>
            <a:ext cx="211138"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C04B667A-2232-4180-9283-3312A7F49E04}" type="datetime'''''''''''''P''''''''''i''''n''''''''''''k'''''''''''''''''''">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Pink</a:t>
            </a:fld>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sp>
        <p:nvSpPr>
          <p:cNvPr id="728" name="Text Placeholder 10">
            <a:extLst>
              <a:ext uri="{FF2B5EF4-FFF2-40B4-BE49-F238E27FC236}">
                <a16:creationId xmlns:a16="http://schemas.microsoft.com/office/drawing/2014/main" id="{115DFB91-512B-3844-A114-92FBEDCA92F2}"/>
              </a:ext>
            </a:extLst>
          </p:cNvPr>
          <p:cNvSpPr>
            <a:spLocks noGrp="1"/>
          </p:cNvSpPr>
          <p:nvPr>
            <p:custDataLst>
              <p:tags r:id="rId32"/>
            </p:custDataLst>
          </p:nvPr>
        </p:nvSpPr>
        <p:spPr bwMode="gray">
          <a:xfrm>
            <a:off x="8710613" y="5262563"/>
            <a:ext cx="8255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4288" tIns="0" rIns="1428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991E51FB-4673-4DF8-B7CF-2A04663733C6}" type="datetime'''''''''''''''''0'''''''''''''''''''''''">
              <a:rPr kumimoji="0" lang="en-US" altLang="en-US" sz="8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0</a:t>
            </a:fld>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30" name="Text Placeholder 10">
            <a:extLst>
              <a:ext uri="{FF2B5EF4-FFF2-40B4-BE49-F238E27FC236}">
                <a16:creationId xmlns:a16="http://schemas.microsoft.com/office/drawing/2014/main" id="{8BBB5565-BC92-0990-5D71-58DA5970CC59}"/>
              </a:ext>
            </a:extLst>
          </p:cNvPr>
          <p:cNvSpPr>
            <a:spLocks noGrp="1"/>
          </p:cNvSpPr>
          <p:nvPr>
            <p:custDataLst>
              <p:tags r:id="rId33"/>
            </p:custDataLst>
          </p:nvPr>
        </p:nvSpPr>
        <p:spPr bwMode="gray">
          <a:xfrm>
            <a:off x="9320213" y="5262563"/>
            <a:ext cx="8255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4288" tIns="0" rIns="1428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9B380846-8169-4FAF-8C7E-43FEEC8FD682}" type="datetime'0'''''''''''''''''''''''''''''''''''''''''''''''''''''''''''''">
              <a:rPr kumimoji="0" lang="en-US" altLang="en-US" sz="8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0</a:t>
            </a:fld>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92" name="TextBox 891">
            <a:extLst>
              <a:ext uri="{FF2B5EF4-FFF2-40B4-BE49-F238E27FC236}">
                <a16:creationId xmlns:a16="http://schemas.microsoft.com/office/drawing/2014/main" id="{3FABA7B6-6FE1-36B1-B8E7-BC58A1F2C453}"/>
              </a:ext>
            </a:extLst>
          </p:cNvPr>
          <p:cNvSpPr txBox="1"/>
          <p:nvPr/>
        </p:nvSpPr>
        <p:spPr bwMode="gray">
          <a:xfrm>
            <a:off x="11196637" y="1886883"/>
            <a:ext cx="914401" cy="415498"/>
          </a:xfrm>
          <a:prstGeom prst="rect">
            <a:avLst/>
          </a:prstGeom>
          <a:noFill/>
          <a:ln>
            <a:noFill/>
          </a:ln>
        </p:spPr>
        <p:txBody>
          <a:bodyPr wrap="square" lIns="137160" tIns="137160" rIns="0" bIns="13716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ptos" panose="02110004020202020204"/>
                <a:ea typeface="+mn-ea"/>
                <a:cs typeface="+mn-cs"/>
              </a:rPr>
              <a:t> ~$3</a:t>
            </a:r>
            <a:r>
              <a:rPr kumimoji="0" lang="en-US" sz="900" b="0" i="0" u="none" strike="noStrike" kern="1200" cap="none" spc="0" normalizeH="0" baseline="0" noProof="0">
                <a:ln>
                  <a:noFill/>
                </a:ln>
                <a:solidFill>
                  <a:srgbClr val="000000"/>
                </a:solidFill>
                <a:effectLst/>
                <a:uLnTx/>
                <a:uFillTx/>
                <a:latin typeface="Aptos" panose="02110004020202020204"/>
                <a:ea typeface="+mn-ea"/>
                <a:cs typeface="+mn-cs"/>
              </a:rPr>
              <a:t>/kg H</a:t>
            </a:r>
            <a:r>
              <a:rPr kumimoji="0" lang="en-US" sz="900" b="0" i="0" u="none" strike="noStrike" kern="1200" cap="none" spc="0" normalizeH="0" baseline="-25000" noProof="0">
                <a:ln>
                  <a:noFill/>
                </a:ln>
                <a:solidFill>
                  <a:srgbClr val="000000"/>
                </a:solidFill>
                <a:effectLst/>
                <a:uLnTx/>
                <a:uFillTx/>
                <a:latin typeface="Aptos" panose="02110004020202020204"/>
                <a:ea typeface="+mn-ea"/>
                <a:cs typeface="+mn-cs"/>
              </a:rPr>
              <a:t>2</a:t>
            </a:r>
            <a:endParaRPr kumimoji="0" lang="en-US" sz="900" b="1" i="0" u="none" strike="noStrike" kern="1200" cap="none" spc="0" normalizeH="0" baseline="0" noProof="0">
              <a:ln>
                <a:noFill/>
              </a:ln>
              <a:solidFill>
                <a:srgbClr val="000000"/>
              </a:solidFill>
              <a:effectLst/>
              <a:uLnTx/>
              <a:uFillTx/>
              <a:latin typeface="Arial"/>
              <a:ea typeface="+mn-ea"/>
              <a:cs typeface="Arial"/>
            </a:endParaRPr>
          </a:p>
        </p:txBody>
      </p:sp>
      <p:sp>
        <p:nvSpPr>
          <p:cNvPr id="934" name="TextBox 933">
            <a:extLst>
              <a:ext uri="{FF2B5EF4-FFF2-40B4-BE49-F238E27FC236}">
                <a16:creationId xmlns:a16="http://schemas.microsoft.com/office/drawing/2014/main" id="{6006017D-2DE9-F310-B549-E6D51604AD89}"/>
              </a:ext>
            </a:extLst>
          </p:cNvPr>
          <p:cNvSpPr txBox="1"/>
          <p:nvPr/>
        </p:nvSpPr>
        <p:spPr bwMode="gray">
          <a:xfrm>
            <a:off x="8054719" y="4576055"/>
            <a:ext cx="914726" cy="415622"/>
          </a:xfrm>
          <a:prstGeom prst="rect">
            <a:avLst/>
          </a:prstGeom>
          <a:noFill/>
          <a:ln>
            <a:noFill/>
          </a:ln>
        </p:spPr>
        <p:txBody>
          <a:bodyPr wrap="square" lIns="137160" tIns="137160" rIns="274320" bIns="13716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a:ea typeface="+mn-ea"/>
                <a:cs typeface="Arial"/>
              </a:rPr>
              <a:t>20%</a:t>
            </a:r>
          </a:p>
        </p:txBody>
      </p:sp>
      <p:sp>
        <p:nvSpPr>
          <p:cNvPr id="935" name="TextBox 934">
            <a:extLst>
              <a:ext uri="{FF2B5EF4-FFF2-40B4-BE49-F238E27FC236}">
                <a16:creationId xmlns:a16="http://schemas.microsoft.com/office/drawing/2014/main" id="{E107392B-BE8B-0EEE-896D-BDC2649630BE}"/>
              </a:ext>
            </a:extLst>
          </p:cNvPr>
          <p:cNvSpPr txBox="1"/>
          <p:nvPr/>
        </p:nvSpPr>
        <p:spPr bwMode="gray">
          <a:xfrm>
            <a:off x="7965947" y="4096627"/>
            <a:ext cx="762255" cy="415622"/>
          </a:xfrm>
          <a:prstGeom prst="rect">
            <a:avLst/>
          </a:prstGeom>
          <a:noFill/>
          <a:ln>
            <a:noFill/>
          </a:ln>
        </p:spPr>
        <p:txBody>
          <a:bodyPr wrap="square" lIns="137160" tIns="137160" rIns="274320" bIns="13716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a:ea typeface="+mn-ea"/>
                <a:cs typeface="Arial"/>
              </a:rPr>
              <a:t>33.4%</a:t>
            </a:r>
          </a:p>
        </p:txBody>
      </p:sp>
      <p:sp>
        <p:nvSpPr>
          <p:cNvPr id="993" name="TextBox 992">
            <a:extLst>
              <a:ext uri="{FF2B5EF4-FFF2-40B4-BE49-F238E27FC236}">
                <a16:creationId xmlns:a16="http://schemas.microsoft.com/office/drawing/2014/main" id="{164ED485-8562-CCAA-D6F7-14F7871EC06A}"/>
              </a:ext>
            </a:extLst>
          </p:cNvPr>
          <p:cNvSpPr txBox="1"/>
          <p:nvPr/>
        </p:nvSpPr>
        <p:spPr>
          <a:xfrm>
            <a:off x="8577263" y="2185988"/>
            <a:ext cx="1612900" cy="1631950"/>
          </a:xfrm>
          <a:prstGeom prst="rect">
            <a:avLst/>
          </a:prstGeom>
          <a:solidFill>
            <a:srgbClr val="E3E9EE"/>
          </a:solid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0" i="0" u="none" strike="noStrike" kern="1200" cap="none" spc="0" normalizeH="0" baseline="0" noProof="0">
                <a:ln>
                  <a:noFill/>
                </a:ln>
                <a:solidFill>
                  <a:srgbClr val="000000"/>
                </a:solidFill>
                <a:effectLst/>
                <a:uLnTx/>
                <a:uFillTx/>
                <a:latin typeface="Arial"/>
                <a:ea typeface="+mn-ea"/>
                <a:cs typeface="+mn-cs"/>
              </a:rPr>
              <a:t>Hydrogen tax credits are tied to </a:t>
            </a:r>
            <a:r>
              <a:rPr kumimoji="0" lang="en-US" sz="1000" b="1" i="0" u="none" strike="noStrike" kern="1200" cap="none" spc="0" normalizeH="0" baseline="0" noProof="0">
                <a:ln>
                  <a:noFill/>
                </a:ln>
                <a:solidFill>
                  <a:srgbClr val="000000"/>
                </a:solidFill>
                <a:effectLst/>
                <a:uLnTx/>
                <a:uFillTx/>
                <a:latin typeface="Arial"/>
                <a:ea typeface="+mn-ea"/>
                <a:cs typeface="+mn-cs"/>
              </a:rPr>
              <a:t>lifecycle GHG emissions.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0" i="0" u="none" strike="noStrike" kern="1200" cap="none" spc="0" normalizeH="0" baseline="0" noProof="0">
                <a:ln>
                  <a:noFill/>
                </a:ln>
                <a:solidFill>
                  <a:srgbClr val="000000"/>
                </a:solidFill>
                <a:effectLst/>
                <a:uLnTx/>
                <a:uFillTx/>
                <a:latin typeface="Arial"/>
                <a:ea typeface="+mn-ea"/>
                <a:cs typeface="+mn-cs"/>
              </a:rPr>
              <a:t>With pink hydrogen’s high capital costs (~$5B+ per reactor) and limited infrastructure, tax incentives can support scaling adoption.</a:t>
            </a:r>
          </a:p>
        </p:txBody>
      </p:sp>
      <p:grpSp>
        <p:nvGrpSpPr>
          <p:cNvPr id="17" name="Group 16">
            <a:extLst>
              <a:ext uri="{FF2B5EF4-FFF2-40B4-BE49-F238E27FC236}">
                <a16:creationId xmlns:a16="http://schemas.microsoft.com/office/drawing/2014/main" id="{356C6052-0DE0-1BEE-32FF-83E81531E80E}"/>
              </a:ext>
            </a:extLst>
          </p:cNvPr>
          <p:cNvGrpSpPr/>
          <p:nvPr>
            <p:custDataLst>
              <p:tags r:id="rId34"/>
            </p:custDataLst>
          </p:nvPr>
        </p:nvGrpSpPr>
        <p:grpSpPr>
          <a:xfrm>
            <a:off x="857250" y="1795463"/>
            <a:ext cx="3030538" cy="2792052"/>
            <a:chOff x="4672013" y="1740694"/>
            <a:chExt cx="3031172" cy="2793701"/>
          </a:xfrm>
        </p:grpSpPr>
        <p:sp>
          <p:nvSpPr>
            <p:cNvPr id="41" name="TextBox 40">
              <a:extLst>
                <a:ext uri="{FF2B5EF4-FFF2-40B4-BE49-F238E27FC236}">
                  <a16:creationId xmlns:a16="http://schemas.microsoft.com/office/drawing/2014/main" id="{CB49F62E-114E-DBB2-8D6C-349B6E2E59D2}"/>
                </a:ext>
              </a:extLst>
            </p:cNvPr>
            <p:cNvSpPr txBox="1"/>
            <p:nvPr>
              <p:custDataLst>
                <p:tags r:id="rId36"/>
              </p:custDataLst>
            </p:nvPr>
          </p:nvSpPr>
          <p:spPr bwMode="gray">
            <a:xfrm>
              <a:off x="4672013" y="1740694"/>
              <a:ext cx="2746375" cy="307975"/>
            </a:xfrm>
            <a:prstGeom prst="rect">
              <a:avLst/>
            </a:prstGeom>
            <a:noFill/>
          </p:spPr>
          <p:txBody>
            <a:bodyPr wrap="square" lIns="0" tIns="0" rIns="0" bIns="91440" rtlCol="0">
              <a:spAutoFit/>
            </a:bodyPr>
            <a:lstStyle/>
            <a:p>
              <a:pPr marL="0" marR="0" lvl="0" indent="0" algn="ctr" defTabSz="914400" rtl="0" eaLnBrk="1" fontAlgn="auto" latinLnBrk="0" hangingPunct="1">
                <a:lnSpc>
                  <a:spcPct val="100000"/>
                </a:lnSpc>
                <a:spcBef>
                  <a:spcPts val="600"/>
                </a:spcBef>
                <a:spcAft>
                  <a:spcPts val="60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a:ea typeface="+mn-ea"/>
                  <a:cs typeface="+mn-cs"/>
                </a:rPr>
                <a:t>Carbon intensity (2024)</a:t>
              </a:r>
            </a:p>
          </p:txBody>
        </p:sp>
        <p:sp>
          <p:nvSpPr>
            <p:cNvPr id="1077" name="TextBox 1076">
              <a:extLst>
                <a:ext uri="{FF2B5EF4-FFF2-40B4-BE49-F238E27FC236}">
                  <a16:creationId xmlns:a16="http://schemas.microsoft.com/office/drawing/2014/main" id="{07909C3C-4918-85F6-C129-B638A224A933}"/>
                </a:ext>
              </a:extLst>
            </p:cNvPr>
            <p:cNvSpPr txBox="1"/>
            <p:nvPr/>
          </p:nvSpPr>
          <p:spPr>
            <a:xfrm>
              <a:off x="5906990" y="2132320"/>
              <a:ext cx="1796195" cy="2402075"/>
            </a:xfrm>
            <a:prstGeom prst="rect">
              <a:avLst/>
            </a:prstGeom>
            <a:solidFill>
              <a:srgbClr val="E3E9EE"/>
            </a:solid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1" i="0" u="none" strike="noStrike" kern="1200" cap="none" spc="0" normalizeH="0" baseline="0" noProof="0">
                  <a:ln>
                    <a:noFill/>
                  </a:ln>
                  <a:solidFill>
                    <a:srgbClr val="000000"/>
                  </a:solidFill>
                  <a:effectLst/>
                  <a:uLnTx/>
                  <a:uFillTx/>
                  <a:latin typeface="Arial"/>
                  <a:ea typeface="+mn-ea"/>
                  <a:cs typeface="+mn-cs"/>
                </a:rPr>
                <a:t>99% of the current global hydrogen supply still comes from gray or brown hydrogen.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1" i="0" u="none" strike="noStrike" kern="1200" cap="none" spc="0" normalizeH="0" baseline="0" noProof="0">
                  <a:ln>
                    <a:noFill/>
                  </a:ln>
                  <a:solidFill>
                    <a:srgbClr val="000000"/>
                  </a:solidFill>
                  <a:effectLst/>
                  <a:uLnTx/>
                  <a:uFillTx/>
                  <a:latin typeface="Arial"/>
                  <a:ea typeface="+mn-ea"/>
                  <a:cs typeface="+mn-cs"/>
                </a:rPr>
                <a:t>Issues associated with nuclear plants </a:t>
              </a:r>
              <a:r>
                <a:rPr kumimoji="0" lang="en-US" sz="1000" b="0" i="0" u="none" strike="noStrike" kern="1200" cap="none" spc="0" normalizeH="0" baseline="0" noProof="0">
                  <a:ln>
                    <a:noFill/>
                  </a:ln>
                  <a:solidFill>
                    <a:srgbClr val="000000"/>
                  </a:solidFill>
                  <a:effectLst/>
                  <a:uLnTx/>
                  <a:uFillTx/>
                  <a:latin typeface="Arial"/>
                  <a:ea typeface="+mn-ea"/>
                  <a:cs typeface="+mn-cs"/>
                </a:rPr>
                <a:t>– including nuclear waste, a long construction period, and high construction cost –</a:t>
              </a:r>
              <a:r>
                <a:rPr kumimoji="0" lang="en-US" sz="1000" b="1" i="0" u="none" strike="noStrike" kern="1200" cap="none" spc="0" normalizeH="0" baseline="0" noProof="0">
                  <a:ln>
                    <a:noFill/>
                  </a:ln>
                  <a:solidFill>
                    <a:srgbClr val="000000"/>
                  </a:solidFill>
                  <a:effectLst/>
                  <a:uLnTx/>
                  <a:uFillTx/>
                  <a:latin typeface="Arial"/>
                  <a:ea typeface="+mn-ea"/>
                  <a:cs typeface="+mn-cs"/>
                </a:rPr>
                <a:t> as well as difficulties in retrofitting existing plants to produce hydrogen</a:t>
              </a:r>
              <a:r>
                <a:rPr kumimoji="0" lang="en-US" sz="1000" b="0" i="0" u="none" strike="noStrike" kern="1200" cap="none" spc="0" normalizeH="0" baseline="0" noProof="0">
                  <a:ln>
                    <a:noFill/>
                  </a:ln>
                  <a:solidFill>
                    <a:srgbClr val="000000"/>
                  </a:solidFill>
                  <a:effectLst/>
                  <a:uLnTx/>
                  <a:uFillTx/>
                  <a:latin typeface="Arial"/>
                  <a:ea typeface="+mn-ea"/>
                  <a:cs typeface="+mn-cs"/>
                </a:rPr>
                <a:t> are hindering deployment</a:t>
              </a:r>
              <a:r>
                <a:rPr kumimoji="0" lang="en-US" sz="1000" b="1" i="0" u="none" strike="noStrike" kern="1200" cap="none" spc="0" normalizeH="0" baseline="0" noProof="0">
                  <a:ln>
                    <a:noFill/>
                  </a:ln>
                  <a:solidFill>
                    <a:srgbClr val="000000"/>
                  </a:solidFill>
                  <a:effectLst/>
                  <a:uLnTx/>
                  <a:uFillTx/>
                  <a:latin typeface="Arial"/>
                  <a:ea typeface="+mn-ea"/>
                  <a:cs typeface="+mn-cs"/>
                </a:rPr>
                <a:t>.</a:t>
              </a:r>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grpSp>
      <p:sp>
        <p:nvSpPr>
          <p:cNvPr id="1078" name="TextBox 1077">
            <a:extLst>
              <a:ext uri="{FF2B5EF4-FFF2-40B4-BE49-F238E27FC236}">
                <a16:creationId xmlns:a16="http://schemas.microsoft.com/office/drawing/2014/main" id="{4A787DF4-2E19-CC18-1AFF-409ACAC94FCC}"/>
              </a:ext>
            </a:extLst>
          </p:cNvPr>
          <p:cNvSpPr txBox="1"/>
          <p:nvPr>
            <p:custDataLst>
              <p:tags r:id="rId35"/>
            </p:custDataLst>
          </p:nvPr>
        </p:nvSpPr>
        <p:spPr>
          <a:xfrm>
            <a:off x="4846638" y="2214563"/>
            <a:ext cx="1612900" cy="1169988"/>
          </a:xfrm>
          <a:prstGeom prst="rect">
            <a:avLst/>
          </a:prstGeom>
          <a:solidFill>
            <a:srgbClr val="E3E9EE"/>
          </a:solid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1" i="0" u="none" strike="noStrike" kern="1200" cap="none" spc="0" normalizeH="0" baseline="0" noProof="0">
                <a:ln>
                  <a:noFill/>
                </a:ln>
                <a:solidFill>
                  <a:srgbClr val="000000"/>
                </a:solidFill>
                <a:effectLst/>
                <a:uLnTx/>
                <a:uFillTx/>
                <a:latin typeface="Arial"/>
                <a:ea typeface="+mn-ea"/>
                <a:cs typeface="+mn-cs"/>
              </a:rPr>
              <a:t>Pink hydrogen</a:t>
            </a:r>
            <a:r>
              <a:rPr kumimoji="0" lang="en-US" sz="1000" b="0" i="0" u="none" strike="noStrike" kern="1200" cap="none" spc="0" normalizeH="0" baseline="0" noProof="0">
                <a:ln>
                  <a:noFill/>
                </a:ln>
                <a:solidFill>
                  <a:srgbClr val="000000"/>
                </a:solidFill>
                <a:effectLst/>
                <a:uLnTx/>
                <a:uFillTx/>
                <a:latin typeface="Arial"/>
                <a:ea typeface="+mn-ea"/>
                <a:cs typeface="+mn-cs"/>
              </a:rPr>
              <a:t> uses </a:t>
            </a:r>
            <a:r>
              <a:rPr kumimoji="0" lang="en-US" sz="1000" b="1" i="0" u="none" strike="noStrike" kern="1200" cap="none" spc="0" normalizeH="0" baseline="0" noProof="0">
                <a:ln>
                  <a:noFill/>
                </a:ln>
                <a:solidFill>
                  <a:srgbClr val="000000"/>
                </a:solidFill>
                <a:effectLst/>
                <a:uLnTx/>
                <a:uFillTx/>
                <a:latin typeface="Arial"/>
                <a:ea typeface="+mn-ea"/>
                <a:cs typeface="+mn-cs"/>
              </a:rPr>
              <a:t>nuclear-powered electrolysis,</a:t>
            </a:r>
            <a:r>
              <a:rPr kumimoji="0" lang="en-US" sz="1000" b="0" i="0" u="none" strike="noStrike" kern="1200" cap="none" spc="0" normalizeH="0" baseline="0" noProof="0">
                <a:ln>
                  <a:noFill/>
                </a:ln>
                <a:solidFill>
                  <a:srgbClr val="000000"/>
                </a:solidFill>
                <a:effectLst/>
                <a:uLnTx/>
                <a:uFillTx/>
                <a:latin typeface="Arial"/>
                <a:ea typeface="+mn-ea"/>
                <a:cs typeface="+mn-cs"/>
              </a:rPr>
              <a:t> offering </a:t>
            </a:r>
            <a:r>
              <a:rPr kumimoji="0" lang="en-US" sz="1000" b="1" i="0" u="none" strike="noStrike" kern="1200" cap="none" spc="0" normalizeH="0" baseline="0" noProof="0">
                <a:ln>
                  <a:noFill/>
                </a:ln>
                <a:solidFill>
                  <a:srgbClr val="000000"/>
                </a:solidFill>
                <a:effectLst/>
                <a:uLnTx/>
                <a:uFillTx/>
                <a:latin typeface="Arial"/>
                <a:ea typeface="+mn-ea"/>
                <a:cs typeface="+mn-cs"/>
              </a:rPr>
              <a:t>24/7 reliability, </a:t>
            </a:r>
            <a:r>
              <a:rPr kumimoji="0" lang="en-US" sz="1000" b="0" i="0" u="none" strike="noStrike" kern="1200" cap="none" spc="0" normalizeH="0" baseline="0" noProof="0">
                <a:ln>
                  <a:noFill/>
                </a:ln>
                <a:solidFill>
                  <a:srgbClr val="000000"/>
                </a:solidFill>
                <a:effectLst/>
                <a:uLnTx/>
                <a:uFillTx/>
                <a:latin typeface="Arial"/>
                <a:ea typeface="+mn-ea"/>
                <a:cs typeface="+mn-cs"/>
              </a:rPr>
              <a:t> </a:t>
            </a:r>
            <a:r>
              <a:rPr kumimoji="0" lang="en-US" sz="1000" b="1" i="0" u="none" strike="noStrike" kern="1200" cap="none" spc="0" normalizeH="0" baseline="0" noProof="0">
                <a:ln>
                  <a:noFill/>
                </a:ln>
                <a:solidFill>
                  <a:srgbClr val="000000"/>
                </a:solidFill>
                <a:effectLst/>
                <a:uLnTx/>
                <a:uFillTx/>
                <a:latin typeface="Arial"/>
                <a:ea typeface="+mn-ea"/>
                <a:cs typeface="+mn-cs"/>
              </a:rPr>
              <a:t>lower cost, and emission-free production.</a:t>
            </a:r>
          </a:p>
        </p:txBody>
      </p:sp>
      <p:sp>
        <p:nvSpPr>
          <p:cNvPr id="912" name="Rectangle 911">
            <a:extLst>
              <a:ext uri="{FF2B5EF4-FFF2-40B4-BE49-F238E27FC236}">
                <a16:creationId xmlns:a16="http://schemas.microsoft.com/office/drawing/2014/main" id="{DBDF97D0-73E0-5F4B-34BF-274910F08CFA}"/>
              </a:ext>
            </a:extLst>
          </p:cNvPr>
          <p:cNvSpPr/>
          <p:nvPr/>
        </p:nvSpPr>
        <p:spPr bwMode="auto">
          <a:xfrm>
            <a:off x="4725185" y="5864223"/>
            <a:ext cx="250825" cy="187325"/>
          </a:xfrm>
          <a:prstGeom prst="rect">
            <a:avLst/>
          </a:prstGeom>
          <a:solidFill>
            <a:srgbClr val="D1227D"/>
          </a:solidFill>
          <a:ln w="19050" cap="flat" cmpd="sng" algn="ctr">
            <a:noFill/>
            <a:prstDash val="solid"/>
            <a:miter lim="800000"/>
            <a:headEnd type="none" w="med" len="med"/>
            <a:tailEnd type="none" w="med" len="med"/>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913" name="Rectangle 912">
            <a:extLst>
              <a:ext uri="{FF2B5EF4-FFF2-40B4-BE49-F238E27FC236}">
                <a16:creationId xmlns:a16="http://schemas.microsoft.com/office/drawing/2014/main" id="{4E5361B7-E461-7D08-A31A-39EFA27E1AB6}"/>
              </a:ext>
            </a:extLst>
          </p:cNvPr>
          <p:cNvSpPr/>
          <p:nvPr/>
        </p:nvSpPr>
        <p:spPr bwMode="auto">
          <a:xfrm>
            <a:off x="6173140" y="5874467"/>
            <a:ext cx="250825" cy="187325"/>
          </a:xfrm>
          <a:prstGeom prst="rect">
            <a:avLst/>
          </a:prstGeom>
          <a:solidFill>
            <a:srgbClr val="359BDB"/>
          </a:solidFill>
          <a:ln w="19050" cap="flat" cmpd="sng" algn="ctr">
            <a:noFill/>
            <a:prstDash val="solid"/>
            <a:miter lim="800000"/>
            <a:headEnd type="none" w="med" len="med"/>
            <a:tailEnd type="none" w="med" len="med"/>
          </a:ln>
          <a:effectLst/>
          <a:extLst>
            <a:ext uri="{91240B29-F687-4F45-9708-019B960494DF}">
              <a14:hiddenLine xmlns:a14="http://schemas.microsoft.com/office/drawing/2010/main" w="19050" cap="flat" cmpd="sng" algn="ctr">
                <a:solidFill>
                  <a:schemeClr val="accent1">
                    <a:shade val="15000"/>
                  </a:schemeClr>
                </a:solidFill>
                <a:prstDash val="solid"/>
                <a:miter lim="800000"/>
                <a:headEnd type="none" w="med" len="med"/>
                <a:tailEnd type="none" w="med" len="med"/>
              </a14:hiddenLine>
            </a:ext>
          </a:extLst>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914" name="Text Placeholder 2">
            <a:extLst>
              <a:ext uri="{FF2B5EF4-FFF2-40B4-BE49-F238E27FC236}">
                <a16:creationId xmlns:a16="http://schemas.microsoft.com/office/drawing/2014/main" id="{46C4E31F-0CF1-AE9C-0A7A-E37EB25A9D81}"/>
              </a:ext>
            </a:extLst>
          </p:cNvPr>
          <p:cNvSpPr txBox="1">
            <a:spLocks/>
          </p:cNvSpPr>
          <p:nvPr/>
        </p:nvSpPr>
        <p:spPr bwMode="auto">
          <a:xfrm>
            <a:off x="5032992" y="5875336"/>
            <a:ext cx="1236663"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r>
              <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Pink </a:t>
            </a:r>
            <a:r>
              <a:rPr lang="en-US" altLang="en-US" sz="1000">
                <a:solidFill>
                  <a:prstClr val="black"/>
                </a:solidFill>
                <a:latin typeface="Arial" panose="020B0604020202020204" pitchFamily="34" charset="0"/>
                <a:cs typeface="Arial" panose="020B0604020202020204" pitchFamily="34" charset="0"/>
              </a:rPr>
              <a:t>h</a:t>
            </a:r>
            <a:r>
              <a:rPr kumimoji="0" lang="en-US" altLang="en-US" sz="1000" b="0" i="0" u="none" strike="noStrike" kern="1200" cap="none" spc="0" normalizeH="0" baseline="0" noProof="0" err="1">
                <a:ln>
                  <a:noFill/>
                </a:ln>
                <a:solidFill>
                  <a:prstClr val="black"/>
                </a:solidFill>
                <a:effectLst/>
                <a:uLnTx/>
                <a:uFillTx/>
                <a:latin typeface="Arial" panose="020B0604020202020204" pitchFamily="34" charset="0"/>
                <a:ea typeface="+mn-ea"/>
                <a:cs typeface="Arial" panose="020B0604020202020204" pitchFamily="34" charset="0"/>
              </a:rPr>
              <a:t>ydrogen</a:t>
            </a:r>
            <a:endParaRPr kumimoji="0" lang="en-US" sz="1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915" name="Text Placeholder 2">
            <a:extLst>
              <a:ext uri="{FF2B5EF4-FFF2-40B4-BE49-F238E27FC236}">
                <a16:creationId xmlns:a16="http://schemas.microsoft.com/office/drawing/2014/main" id="{0282D232-C0B0-37B8-CF16-0E04F860500F}"/>
              </a:ext>
            </a:extLst>
          </p:cNvPr>
          <p:cNvSpPr txBox="1">
            <a:spLocks/>
          </p:cNvSpPr>
          <p:nvPr/>
        </p:nvSpPr>
        <p:spPr bwMode="auto">
          <a:xfrm>
            <a:off x="6472238" y="5885580"/>
            <a:ext cx="1192213"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r>
              <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Other hydrogen</a:t>
            </a:r>
            <a:endParaRPr kumimoji="0" lang="en-US" sz="1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cxnSp>
        <p:nvCxnSpPr>
          <p:cNvPr id="555" name="Straight Connector 554">
            <a:extLst>
              <a:ext uri="{FF2B5EF4-FFF2-40B4-BE49-F238E27FC236}">
                <a16:creationId xmlns:a16="http://schemas.microsoft.com/office/drawing/2014/main" id="{19C5B244-F9E9-B75E-4788-EA81D0C534F9}"/>
              </a:ext>
            </a:extLst>
          </p:cNvPr>
          <p:cNvCxnSpPr>
            <a:cxnSpLocks/>
          </p:cNvCxnSpPr>
          <p:nvPr/>
        </p:nvCxnSpPr>
        <p:spPr bwMode="gray">
          <a:xfrm>
            <a:off x="8448675" y="4325510"/>
            <a:ext cx="2289562" cy="0"/>
          </a:xfrm>
          <a:prstGeom prst="line">
            <a:avLst/>
          </a:prstGeom>
          <a:ln w="9525" cap="flat">
            <a:solidFill>
              <a:schemeClr val="tx1"/>
            </a:solidFill>
            <a:prstDash val="dash"/>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1D69E724-73BC-FEE3-D89E-D011EDA8F476}"/>
              </a:ext>
            </a:extLst>
          </p:cNvPr>
          <p:cNvCxnSpPr>
            <a:cxnSpLocks/>
          </p:cNvCxnSpPr>
          <p:nvPr/>
        </p:nvCxnSpPr>
        <p:spPr bwMode="gray">
          <a:xfrm>
            <a:off x="8448675" y="4760182"/>
            <a:ext cx="1681287" cy="0"/>
          </a:xfrm>
          <a:prstGeom prst="line">
            <a:avLst/>
          </a:prstGeom>
          <a:ln w="9525" cap="flat">
            <a:solidFill>
              <a:schemeClr val="tx1"/>
            </a:solidFill>
            <a:prstDash val="dash"/>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123" name="TextBox 1122">
            <a:extLst>
              <a:ext uri="{FF2B5EF4-FFF2-40B4-BE49-F238E27FC236}">
                <a16:creationId xmlns:a16="http://schemas.microsoft.com/office/drawing/2014/main" id="{6F4308BB-9358-14D6-9BB4-6F85C43F117B}"/>
              </a:ext>
            </a:extLst>
          </p:cNvPr>
          <p:cNvSpPr txBox="1"/>
          <p:nvPr/>
        </p:nvSpPr>
        <p:spPr bwMode="gray">
          <a:xfrm>
            <a:off x="9694818" y="4019316"/>
            <a:ext cx="1079500" cy="415498"/>
          </a:xfrm>
          <a:prstGeom prst="rect">
            <a:avLst/>
          </a:prstGeom>
          <a:noFill/>
          <a:ln>
            <a:noFill/>
          </a:ln>
        </p:spPr>
        <p:txBody>
          <a:bodyPr wrap="square" lIns="137160" tIns="137160" rIns="274320" bIns="13716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Aptos" panose="02110004020202020204"/>
                <a:ea typeface="+mn-ea"/>
                <a:cs typeface="+mn-cs"/>
              </a:rPr>
              <a:t> </a:t>
            </a:r>
            <a:r>
              <a:rPr kumimoji="0" lang="en-US" sz="900" b="1" i="0" u="none" strike="noStrike" kern="1200" cap="none" spc="0" normalizeH="0" baseline="0" noProof="0">
                <a:ln>
                  <a:noFill/>
                </a:ln>
                <a:solidFill>
                  <a:srgbClr val="000000"/>
                </a:solidFill>
                <a:effectLst/>
                <a:uLnTx/>
                <a:uFillTx/>
                <a:latin typeface="Aptos" panose="02110004020202020204"/>
                <a:ea typeface="+mn-ea"/>
                <a:cs typeface="+mn-cs"/>
              </a:rPr>
              <a:t>~$1</a:t>
            </a:r>
            <a:r>
              <a:rPr kumimoji="0" lang="en-US" sz="900" b="0" i="0" u="none" strike="noStrike" kern="1200" cap="none" spc="0" normalizeH="0" baseline="0" noProof="0">
                <a:ln>
                  <a:noFill/>
                </a:ln>
                <a:solidFill>
                  <a:srgbClr val="000000"/>
                </a:solidFill>
                <a:effectLst/>
                <a:uLnTx/>
                <a:uFillTx/>
                <a:latin typeface="Aptos" panose="02110004020202020204"/>
                <a:ea typeface="+mn-ea"/>
                <a:cs typeface="+mn-cs"/>
              </a:rPr>
              <a:t>/kg H</a:t>
            </a:r>
            <a:r>
              <a:rPr kumimoji="0" lang="en-US" sz="900" b="0" i="0" u="none" strike="noStrike" kern="1200" cap="none" spc="0" normalizeH="0" baseline="-25000" noProof="0">
                <a:ln>
                  <a:noFill/>
                </a:ln>
                <a:solidFill>
                  <a:srgbClr val="000000"/>
                </a:solidFill>
                <a:effectLst/>
                <a:uLnTx/>
                <a:uFillTx/>
                <a:latin typeface="Aptos" panose="02110004020202020204"/>
                <a:ea typeface="+mn-ea"/>
                <a:cs typeface="+mn-cs"/>
              </a:rPr>
              <a:t>2</a:t>
            </a:r>
            <a:endParaRPr kumimoji="0" lang="en-US" sz="900" b="1" i="0" u="none" strike="noStrike" kern="1200" cap="none" spc="0" normalizeH="0" baseline="0" noProof="0">
              <a:ln>
                <a:noFill/>
              </a:ln>
              <a:solidFill>
                <a:srgbClr val="000000"/>
              </a:solidFill>
              <a:effectLst/>
              <a:uLnTx/>
              <a:uFillTx/>
              <a:latin typeface="Arial"/>
              <a:ea typeface="+mn-ea"/>
              <a:cs typeface="Arial"/>
            </a:endParaRPr>
          </a:p>
        </p:txBody>
      </p:sp>
      <p:sp>
        <p:nvSpPr>
          <p:cNvPr id="1136" name="TextBox 1135">
            <a:extLst>
              <a:ext uri="{FF2B5EF4-FFF2-40B4-BE49-F238E27FC236}">
                <a16:creationId xmlns:a16="http://schemas.microsoft.com/office/drawing/2014/main" id="{C85B1066-6B9E-3772-56B0-56EA9BABA983}"/>
              </a:ext>
            </a:extLst>
          </p:cNvPr>
          <p:cNvSpPr txBox="1"/>
          <p:nvPr/>
        </p:nvSpPr>
        <p:spPr bwMode="gray">
          <a:xfrm>
            <a:off x="9050462" y="4468664"/>
            <a:ext cx="1079500" cy="415498"/>
          </a:xfrm>
          <a:prstGeom prst="rect">
            <a:avLst/>
          </a:prstGeom>
          <a:noFill/>
          <a:ln>
            <a:noFill/>
          </a:ln>
        </p:spPr>
        <p:txBody>
          <a:bodyPr wrap="square" lIns="137160" tIns="137160" rIns="274320" bIns="13716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Aptos" panose="02110004020202020204"/>
                <a:ea typeface="+mn-ea"/>
                <a:cs typeface="+mn-cs"/>
              </a:rPr>
              <a:t> </a:t>
            </a:r>
            <a:r>
              <a:rPr kumimoji="0" lang="en-US" sz="900" b="1" i="0" u="none" strike="noStrike" kern="1200" cap="none" spc="0" normalizeH="0" baseline="0" noProof="0">
                <a:ln>
                  <a:noFill/>
                </a:ln>
                <a:solidFill>
                  <a:srgbClr val="000000"/>
                </a:solidFill>
                <a:effectLst/>
                <a:uLnTx/>
                <a:uFillTx/>
                <a:latin typeface="Aptos" panose="02110004020202020204"/>
                <a:ea typeface="+mn-ea"/>
                <a:cs typeface="+mn-cs"/>
              </a:rPr>
              <a:t>~$0.6</a:t>
            </a:r>
            <a:r>
              <a:rPr kumimoji="0" lang="en-US" sz="900" b="0" i="0" u="none" strike="noStrike" kern="1200" cap="none" spc="0" normalizeH="0" baseline="0" noProof="0">
                <a:ln>
                  <a:noFill/>
                </a:ln>
                <a:solidFill>
                  <a:srgbClr val="000000"/>
                </a:solidFill>
                <a:effectLst/>
                <a:uLnTx/>
                <a:uFillTx/>
                <a:latin typeface="Aptos" panose="02110004020202020204"/>
                <a:ea typeface="+mn-ea"/>
                <a:cs typeface="+mn-cs"/>
              </a:rPr>
              <a:t>/kg H</a:t>
            </a:r>
            <a:r>
              <a:rPr kumimoji="0" lang="en-US" sz="900" b="0" i="0" u="none" strike="noStrike" kern="1200" cap="none" spc="0" normalizeH="0" baseline="-25000" noProof="0">
                <a:ln>
                  <a:noFill/>
                </a:ln>
                <a:solidFill>
                  <a:srgbClr val="000000"/>
                </a:solidFill>
                <a:effectLst/>
                <a:uLnTx/>
                <a:uFillTx/>
                <a:latin typeface="Aptos" panose="02110004020202020204"/>
                <a:ea typeface="+mn-ea"/>
                <a:cs typeface="+mn-cs"/>
              </a:rPr>
              <a:t>2</a:t>
            </a:r>
            <a:endParaRPr kumimoji="0" lang="en-US" sz="900" b="1" i="0" u="none" strike="noStrike" kern="1200" cap="none" spc="0" normalizeH="0" baseline="0" noProof="0">
              <a:ln>
                <a:noFill/>
              </a:ln>
              <a:solidFill>
                <a:srgbClr val="000000"/>
              </a:solidFill>
              <a:effectLst/>
              <a:uLnTx/>
              <a:uFillTx/>
              <a:latin typeface="Arial"/>
              <a:ea typeface="+mn-ea"/>
              <a:cs typeface="Arial"/>
            </a:endParaRPr>
          </a:p>
        </p:txBody>
      </p:sp>
      <p:sp>
        <p:nvSpPr>
          <p:cNvPr id="1138" name="Rectangle 1137">
            <a:extLst>
              <a:ext uri="{FF2B5EF4-FFF2-40B4-BE49-F238E27FC236}">
                <a16:creationId xmlns:a16="http://schemas.microsoft.com/office/drawing/2014/main" id="{87E0398E-8F85-485F-2FA1-8C07E031DD30}"/>
              </a:ext>
            </a:extLst>
          </p:cNvPr>
          <p:cNvSpPr/>
          <p:nvPr/>
        </p:nvSpPr>
        <p:spPr bwMode="gray">
          <a:xfrm>
            <a:off x="9130260" y="5895817"/>
            <a:ext cx="276618" cy="181851"/>
          </a:xfrm>
          <a:prstGeom prst="rect">
            <a:avLst/>
          </a:prstGeom>
          <a:pattFill prst="ltDnDiag">
            <a:fgClr>
              <a:schemeClr val="tx1"/>
            </a:fgClr>
            <a:bgClr>
              <a:schemeClr val="bg1"/>
            </a:bgClr>
          </a:patt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139" name="TextBox 1138">
            <a:extLst>
              <a:ext uri="{FF2B5EF4-FFF2-40B4-BE49-F238E27FC236}">
                <a16:creationId xmlns:a16="http://schemas.microsoft.com/office/drawing/2014/main" id="{C62E6D43-6785-ED47-97FE-91D9901F5E53}"/>
              </a:ext>
            </a:extLst>
          </p:cNvPr>
          <p:cNvSpPr txBox="1"/>
          <p:nvPr/>
        </p:nvSpPr>
        <p:spPr bwMode="gray">
          <a:xfrm>
            <a:off x="9320214" y="5766419"/>
            <a:ext cx="2545590" cy="415498"/>
          </a:xfrm>
          <a:prstGeom prst="rect">
            <a:avLst/>
          </a:prstGeom>
          <a:noFill/>
          <a:ln>
            <a:noFill/>
          </a:ln>
        </p:spPr>
        <p:txBody>
          <a:bodyPr wrap="square" lIns="137160" tIns="137160" rIns="274320" bIns="13716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Extra credit by low carbon </a:t>
            </a:r>
            <a:r>
              <a:rPr lang="en-US" sz="900">
                <a:solidFill>
                  <a:srgbClr val="000000"/>
                </a:solidFill>
                <a:latin typeface="Arial" panose="020B0604020202020204" pitchFamily="34" charset="0"/>
                <a:cs typeface="Arial" panose="020B0604020202020204" pitchFamily="34" charset="0"/>
              </a:rPr>
              <a:t>i</a:t>
            </a:r>
            <a:r>
              <a:rPr kumimoji="0" lang="en-US" sz="900" b="0" i="0" u="none" strike="noStrike" kern="1200" cap="none" spc="0" normalizeH="0" baseline="0" noProof="0" err="1">
                <a:ln>
                  <a:noFill/>
                </a:ln>
                <a:solidFill>
                  <a:srgbClr val="000000"/>
                </a:solidFill>
                <a:effectLst/>
                <a:uLnTx/>
                <a:uFillTx/>
                <a:latin typeface="Arial" panose="020B0604020202020204" pitchFamily="34" charset="0"/>
                <a:ea typeface="+mn-ea"/>
                <a:cs typeface="Arial" panose="020B0604020202020204" pitchFamily="34" charset="0"/>
              </a:rPr>
              <a:t>ntensity</a:t>
            </a:r>
            <a:r>
              <a:rPr kumimoji="0" lang="en-US" sz="9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a:t>
            </a:r>
          </a:p>
        </p:txBody>
      </p:sp>
      <p:cxnSp>
        <p:nvCxnSpPr>
          <p:cNvPr id="733" name="Straight Connector 732">
            <a:extLst>
              <a:ext uri="{FF2B5EF4-FFF2-40B4-BE49-F238E27FC236}">
                <a16:creationId xmlns:a16="http://schemas.microsoft.com/office/drawing/2014/main" id="{BF7C56F9-8AAE-96BC-E74C-1BACD413878C}"/>
              </a:ext>
            </a:extLst>
          </p:cNvPr>
          <p:cNvCxnSpPr>
            <a:cxnSpLocks/>
          </p:cNvCxnSpPr>
          <p:nvPr/>
        </p:nvCxnSpPr>
        <p:spPr bwMode="gray">
          <a:xfrm>
            <a:off x="8448675" y="2162969"/>
            <a:ext cx="2914189" cy="0"/>
          </a:xfrm>
          <a:prstGeom prst="line">
            <a:avLst/>
          </a:prstGeom>
          <a:ln w="9525" cap="flat">
            <a:solidFill>
              <a:schemeClr val="tx1"/>
            </a:solidFill>
            <a:prstDash val="dash"/>
            <a:miter lim="800000"/>
            <a:tailEnd type="none" w="med" len="lg"/>
          </a:ln>
        </p:spPr>
        <p:style>
          <a:lnRef idx="1">
            <a:schemeClr val="accent1"/>
          </a:lnRef>
          <a:fillRef idx="0">
            <a:schemeClr val="accent1"/>
          </a:fillRef>
          <a:effectRef idx="0">
            <a:schemeClr val="accent1"/>
          </a:effectRef>
          <a:fontRef idx="minor">
            <a:schemeClr val="tx1"/>
          </a:fontRef>
        </p:style>
      </p:cxnSp>
      <p:sp>
        <p:nvSpPr>
          <p:cNvPr id="40" name="Rectangle 39">
            <a:extLst>
              <a:ext uri="{FF2B5EF4-FFF2-40B4-BE49-F238E27FC236}">
                <a16:creationId xmlns:a16="http://schemas.microsoft.com/office/drawing/2014/main" id="{BDFEBD29-CD4E-14AE-E8EF-C5187BFBF3F1}"/>
              </a:ext>
            </a:extLst>
          </p:cNvPr>
          <p:cNvSpPr/>
          <p:nvPr/>
        </p:nvSpPr>
        <p:spPr bwMode="gray">
          <a:xfrm>
            <a:off x="0" y="0"/>
            <a:ext cx="2926080" cy="382208"/>
          </a:xfrm>
          <a:prstGeom prst="rect">
            <a:avLst/>
          </a:prstGeom>
          <a:solidFill>
            <a:srgbClr val="F0D6F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black"/>
                </a:solidFill>
                <a:effectLst/>
                <a:uLnTx/>
                <a:uFillTx/>
                <a:latin typeface="Arial (body)"/>
              </a:rPr>
              <a:t>Deep dive: Pink hydrogen </a:t>
            </a:r>
          </a:p>
        </p:txBody>
      </p:sp>
    </p:spTree>
    <p:extLst>
      <p:ext uri="{BB962C8B-B14F-4D97-AF65-F5344CB8AC3E}">
        <p14:creationId xmlns:p14="http://schemas.microsoft.com/office/powerpoint/2010/main" val="77117290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8FFF6990-05CC-A98A-F87D-F4A91404678D}"/>
              </a:ext>
            </a:extLst>
          </p:cNvPr>
          <p:cNvGraphicFramePr>
            <a:graphicFrameLocks noChangeAspect="1"/>
          </p:cNvGraphicFramePr>
          <p:nvPr>
            <p:custDataLst>
              <p:tags r:id="rId1"/>
            </p:custDataLst>
            <p:extLst>
              <p:ext uri="{D42A27DB-BD31-4B8C-83A1-F6EECF244321}">
                <p14:modId xmlns:p14="http://schemas.microsoft.com/office/powerpoint/2010/main" val="220794033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05" imgH="405" progId="TCLayout.ActiveDocument.1">
                  <p:embed/>
                </p:oleObj>
              </mc:Choice>
              <mc:Fallback>
                <p:oleObj name="think-cell Slide" r:id="rId10" imgW="405" imgH="405" progId="TCLayout.ActiveDocument.1">
                  <p:embed/>
                  <p:pic>
                    <p:nvPicPr>
                      <p:cNvPr id="0" name=""/>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6078DD34-1D72-0E7B-DEF6-205B85DD66A5}"/>
              </a:ext>
            </a:extLst>
          </p:cNvPr>
          <p:cNvSpPr>
            <a:spLocks noGrp="1"/>
          </p:cNvSpPr>
          <p:nvPr>
            <p:ph type="title"/>
          </p:nvPr>
        </p:nvSpPr>
        <p:spPr>
          <a:xfrm>
            <a:off x="330200" y="523318"/>
            <a:ext cx="10459720" cy="882788"/>
          </a:xfrm>
        </p:spPr>
        <p:txBody>
          <a:bodyPr vert="horz">
            <a:noAutofit/>
          </a:bodyPr>
          <a:lstStyle/>
          <a:p>
            <a:r>
              <a:rPr lang="en-US" err="1"/>
              <a:t>TerraPower</a:t>
            </a:r>
            <a:r>
              <a:rPr lang="en-US"/>
              <a:t> leads in advanced reactors, breaking ground in 2024 for its 345 MW natrium reactor planned for 2030</a:t>
            </a:r>
          </a:p>
        </p:txBody>
      </p:sp>
      <p:sp>
        <p:nvSpPr>
          <p:cNvPr id="39" name="btfpNotesBox111697">
            <a:extLst>
              <a:ext uri="{FF2B5EF4-FFF2-40B4-BE49-F238E27FC236}">
                <a16:creationId xmlns:a16="http://schemas.microsoft.com/office/drawing/2014/main" id="{896F0650-D483-97AE-AA5E-84A4868164C1}"/>
              </a:ext>
            </a:extLst>
          </p:cNvPr>
          <p:cNvSpPr txBox="1"/>
          <p:nvPr/>
        </p:nvSpPr>
        <p:spPr bwMode="gray">
          <a:xfrm>
            <a:off x="330200" y="6309360"/>
            <a:ext cx="8905240" cy="492443"/>
          </a:xfrm>
          <a:prstGeom prst="rect">
            <a:avLst/>
          </a:prstGeom>
          <a:noFill/>
        </p:spPr>
        <p:txBody>
          <a:bodyPr vert="horz" wrap="square" lIns="0" tIns="0" rIns="0" bIns="0" rtlCol="0" anchor="b">
            <a:spAutoFit/>
          </a:bodyPr>
          <a:lstStyle>
            <a:defPPr>
              <a:defRPr lang="en-US"/>
            </a:defPPr>
            <a:lvl1pPr marL="177800" indent="-177800" algn="l" defTabSz="711200" rtl="0" eaLnBrk="1" latinLnBrk="0" hangingPunct="1">
              <a:spcBef>
                <a:spcPts val="1200"/>
              </a:spcBef>
              <a:buChar char="•"/>
              <a:defRPr sz="1600" kern="1200">
                <a:solidFill>
                  <a:schemeClr val="tx1"/>
                </a:solidFill>
                <a:latin typeface="+mn-lt"/>
                <a:ea typeface="+mn-ea"/>
                <a:cs typeface="+mn-cs"/>
              </a:defRPr>
            </a:lvl1pPr>
            <a:lvl2pPr marL="355600" indent="-177800" algn="l" defTabSz="711200" rtl="0" eaLnBrk="1" latinLnBrk="0" hangingPunct="1">
              <a:spcBef>
                <a:spcPts val="600"/>
              </a:spcBef>
              <a:buChar char="–"/>
              <a:defRPr sz="1400" kern="1200">
                <a:solidFill>
                  <a:schemeClr val="tx1"/>
                </a:solidFill>
                <a:latin typeface="+mn-lt"/>
                <a:ea typeface="+mn-ea"/>
                <a:cs typeface="+mn-cs"/>
              </a:defRPr>
            </a:lvl2pPr>
            <a:lvl3pPr marL="533400" indent="-177800" algn="l" defTabSz="711200" rtl="0" eaLnBrk="1" latinLnBrk="0" hangingPunct="1">
              <a:spcBef>
                <a:spcPts val="600"/>
              </a:spcBef>
              <a:buChar char="&gt;"/>
              <a:defRPr sz="1400" kern="1200">
                <a:solidFill>
                  <a:schemeClr val="tx1"/>
                </a:solidFill>
                <a:latin typeface="+mn-lt"/>
                <a:ea typeface="+mn-ea"/>
                <a:cs typeface="+mn-cs"/>
              </a:defRPr>
            </a:lvl3pPr>
            <a:lvl4pPr marL="711200" indent="-177800" algn="l" defTabSz="711200" rtl="0" eaLnBrk="1" latinLnBrk="0" hangingPunct="1">
              <a:spcBef>
                <a:spcPts val="600"/>
              </a:spcBef>
              <a:buChar char="–"/>
              <a:defRPr sz="1400" kern="1200">
                <a:solidFill>
                  <a:schemeClr val="tx1"/>
                </a:solidFill>
                <a:latin typeface="+mn-lt"/>
                <a:ea typeface="+mn-ea"/>
                <a:cs typeface="+mn-cs"/>
              </a:defRPr>
            </a:lvl4pPr>
            <a:lvl5pPr marL="889000" indent="-177800" algn="l" defTabSz="711200" rtl="0" eaLnBrk="1" latinLnBrk="0" hangingPunct="1">
              <a:spcBef>
                <a:spcPts val="600"/>
              </a:spcBef>
              <a:buChar char="&gt;"/>
              <a:defRPr sz="1400" kern="1200">
                <a:solidFill>
                  <a:schemeClr val="tx1"/>
                </a:solidFill>
                <a:latin typeface="+mn-lt"/>
                <a:ea typeface="+mn-ea"/>
                <a:cs typeface="+mn-cs"/>
              </a:defRPr>
            </a:lvl5pPr>
            <a:lvl6pPr marL="1066800" indent="-177800" algn="l" defTabSz="711200" rtl="0" eaLnBrk="1" latinLnBrk="0" hangingPunct="1">
              <a:defRPr sz="1400" kern="1200">
                <a:solidFill>
                  <a:schemeClr val="tx1"/>
                </a:solidFill>
                <a:latin typeface="+mn-lt"/>
                <a:ea typeface="+mn-ea"/>
                <a:cs typeface="+mn-cs"/>
              </a:defRPr>
            </a:lvl6pPr>
            <a:lvl7pPr marL="1244600" indent="-177800" algn="l" defTabSz="711200" rtl="0" eaLnBrk="1" latinLnBrk="0" hangingPunct="1">
              <a:defRPr sz="1400" kern="1200">
                <a:solidFill>
                  <a:schemeClr val="tx1"/>
                </a:solidFill>
                <a:latin typeface="+mn-lt"/>
                <a:ea typeface="+mn-ea"/>
                <a:cs typeface="+mn-cs"/>
              </a:defRPr>
            </a:lvl7pPr>
            <a:lvl8pPr marL="1422400" indent="-177800" algn="l" defTabSz="711200" rtl="0" eaLnBrk="1" latinLnBrk="0" hangingPunct="1">
              <a:defRPr sz="1400" kern="1200">
                <a:solidFill>
                  <a:schemeClr val="tx1"/>
                </a:solidFill>
                <a:latin typeface="+mn-lt"/>
                <a:ea typeface="+mn-ea"/>
                <a:cs typeface="+mn-cs"/>
              </a:defRPr>
            </a:lvl8pPr>
            <a:lvl9pPr marL="1600200" indent="-177800" algn="l" defTabSz="711200" rtl="0" eaLnBrk="1" latinLnBrk="0" hangingPunct="1">
              <a:defRPr sz="1400" kern="1200">
                <a:solidFill>
                  <a:schemeClr val="tx1"/>
                </a:solidFill>
                <a:latin typeface="+mn-lt"/>
                <a:ea typeface="+mn-ea"/>
                <a:cs typeface="+mn-cs"/>
              </a:defRPr>
            </a:lvl9pPr>
          </a:lstStyle>
          <a:p>
            <a:pPr marL="0" indent="0" algn="l" rtl="0" fontAlgn="base">
              <a:buNone/>
            </a:pPr>
            <a:r>
              <a:rPr lang="en-US" sz="800" b="0" i="0" u="none" strike="noStrike" dirty="0">
                <a:solidFill>
                  <a:srgbClr val="000000"/>
                </a:solidFill>
                <a:effectLst/>
                <a:latin typeface="Arial" panose="020B0604020202020204" pitchFamily="34" charset="0"/>
                <a:cs typeface="Arial" panose="020B0604020202020204" pitchFamily="34" charset="0"/>
              </a:rPr>
              <a:t>(*) Numbers represent rough estimate from CEO interviews.</a:t>
            </a:r>
            <a:br>
              <a:rPr lang="en-US" sz="800" b="0" i="0" u="none" strike="noStrike" dirty="0">
                <a:solidFill>
                  <a:srgbClr val="000000"/>
                </a:solidFill>
                <a:effectLst/>
                <a:latin typeface="Arial" panose="020B0604020202020204" pitchFamily="34" charset="0"/>
                <a:cs typeface="Arial" panose="020B0604020202020204" pitchFamily="34" charset="0"/>
              </a:rPr>
            </a:br>
            <a:r>
              <a:rPr lang="en-US" sz="800" b="0" i="0" u="none" strike="noStrike" dirty="0">
                <a:solidFill>
                  <a:srgbClr val="000000"/>
                </a:solidFill>
                <a:effectLst/>
                <a:latin typeface="Arial" panose="020B0604020202020204" pitchFamily="34" charset="0"/>
                <a:cs typeface="Arial" panose="020B0604020202020204" pitchFamily="34" charset="0"/>
              </a:rPr>
              <a:t>Sources</a:t>
            </a:r>
            <a:r>
              <a:rPr lang="en-US" sz="800" dirty="0">
                <a:solidFill>
                  <a:srgbClr val="000000"/>
                </a:solidFill>
                <a:latin typeface="Arial" panose="020B0604020202020204" pitchFamily="34" charset="0"/>
                <a:cs typeface="Arial" panose="020B0604020202020204" pitchFamily="34" charset="0"/>
              </a:rPr>
              <a:t>: </a:t>
            </a:r>
            <a:r>
              <a:rPr lang="en-US" sz="800" dirty="0" err="1">
                <a:solidFill>
                  <a:srgbClr val="000000"/>
                </a:solidFill>
                <a:latin typeface="Arial" panose="020B0604020202020204" pitchFamily="34" charset="0"/>
                <a:cs typeface="Arial" panose="020B0604020202020204" pitchFamily="34" charset="0"/>
              </a:rPr>
              <a:t>TerraPower</a:t>
            </a:r>
            <a:r>
              <a:rPr lang="en-US" sz="800" dirty="0">
                <a:solidFill>
                  <a:srgbClr val="000000"/>
                </a:solidFill>
                <a:latin typeface="Arial" panose="020B0604020202020204" pitchFamily="34" charset="0"/>
                <a:cs typeface="Arial" panose="020B0604020202020204" pitchFamily="34" charset="0"/>
              </a:rPr>
              <a:t>, </a:t>
            </a:r>
            <a:r>
              <a:rPr lang="en-US" sz="800" dirty="0">
                <a:solidFill>
                  <a:srgbClr val="000000"/>
                </a:solidFill>
                <a:latin typeface="Arial" panose="020B0604020202020204" pitchFamily="34" charset="0"/>
                <a:cs typeface="Arial" panose="020B0604020202020204" pitchFamily="34" charset="0"/>
                <a:hlinkClick r:id="rId12"/>
              </a:rPr>
              <a:t>About </a:t>
            </a:r>
            <a:r>
              <a:rPr lang="en-US" sz="800" dirty="0" err="1">
                <a:solidFill>
                  <a:srgbClr val="000000"/>
                </a:solidFill>
                <a:latin typeface="Arial" panose="020B0604020202020204" pitchFamily="34" charset="0"/>
                <a:cs typeface="Arial" panose="020B0604020202020204" pitchFamily="34" charset="0"/>
                <a:hlinkClick r:id="rId12"/>
              </a:rPr>
              <a:t>TerraPower</a:t>
            </a:r>
            <a:r>
              <a:rPr lang="en-US" sz="800" dirty="0">
                <a:solidFill>
                  <a:srgbClr val="000000"/>
                </a:solidFill>
                <a:latin typeface="Arial" panose="020B0604020202020204" pitchFamily="34" charset="0"/>
                <a:cs typeface="Arial" panose="020B0604020202020204" pitchFamily="34" charset="0"/>
              </a:rPr>
              <a:t> (2025); </a:t>
            </a:r>
            <a:r>
              <a:rPr lang="en-US" sz="800" dirty="0" err="1">
                <a:solidFill>
                  <a:srgbClr val="000000"/>
                </a:solidFill>
                <a:latin typeface="Arial" panose="020B0604020202020204" pitchFamily="34" charset="0"/>
                <a:cs typeface="Arial" panose="020B0604020202020204" pitchFamily="34" charset="0"/>
              </a:rPr>
              <a:t>Businesswire</a:t>
            </a:r>
            <a:r>
              <a:rPr lang="en-US" sz="800" dirty="0">
                <a:solidFill>
                  <a:srgbClr val="000000"/>
                </a:solidFill>
                <a:latin typeface="Arial" panose="020B0604020202020204" pitchFamily="34" charset="0"/>
                <a:cs typeface="Arial" panose="020B0604020202020204" pitchFamily="34" charset="0"/>
              </a:rPr>
              <a:t>, </a:t>
            </a:r>
            <a:r>
              <a:rPr lang="en-US" sz="800" dirty="0" err="1">
                <a:solidFill>
                  <a:srgbClr val="000000"/>
                </a:solidFill>
                <a:latin typeface="Arial" panose="020B0604020202020204" pitchFamily="34" charset="0"/>
                <a:cs typeface="Arial" panose="020B0604020202020204" pitchFamily="34" charset="0"/>
                <a:hlinkClick r:id="rId13"/>
              </a:rPr>
              <a:t>TerraPower</a:t>
            </a:r>
            <a:r>
              <a:rPr lang="en-US" sz="800" dirty="0">
                <a:solidFill>
                  <a:srgbClr val="000000"/>
                </a:solidFill>
                <a:latin typeface="Arial" panose="020B0604020202020204" pitchFamily="34" charset="0"/>
                <a:cs typeface="Arial" panose="020B0604020202020204" pitchFamily="34" charset="0"/>
                <a:hlinkClick r:id="rId13"/>
              </a:rPr>
              <a:t> Isotopes Brings Actinium-225 to Market</a:t>
            </a:r>
            <a:r>
              <a:rPr lang="en-US" sz="800" dirty="0">
                <a:solidFill>
                  <a:srgbClr val="000000"/>
                </a:solidFill>
                <a:latin typeface="Arial" panose="020B0604020202020204" pitchFamily="34" charset="0"/>
                <a:cs typeface="Arial" panose="020B0604020202020204" pitchFamily="34" charset="0"/>
              </a:rPr>
              <a:t> (2024); Reuters, </a:t>
            </a:r>
            <a:r>
              <a:rPr lang="en-US" sz="800" dirty="0">
                <a:solidFill>
                  <a:srgbClr val="000000"/>
                </a:solidFill>
                <a:latin typeface="Arial" panose="020B0604020202020204" pitchFamily="34" charset="0"/>
                <a:cs typeface="Arial" panose="020B0604020202020204" pitchFamily="34" charset="0"/>
                <a:hlinkClick r:id="rId14"/>
              </a:rPr>
              <a:t>Bill Gates' $4 </a:t>
            </a:r>
            <a:r>
              <a:rPr lang="en-US" sz="800" dirty="0" err="1">
                <a:solidFill>
                  <a:srgbClr val="000000"/>
                </a:solidFill>
                <a:latin typeface="Arial" panose="020B0604020202020204" pitchFamily="34" charset="0"/>
                <a:cs typeface="Arial" panose="020B0604020202020204" pitchFamily="34" charset="0"/>
                <a:hlinkClick r:id="rId14"/>
              </a:rPr>
              <a:t>bln</a:t>
            </a:r>
            <a:r>
              <a:rPr lang="en-US" sz="800" dirty="0">
                <a:solidFill>
                  <a:srgbClr val="000000"/>
                </a:solidFill>
                <a:latin typeface="Arial" panose="020B0604020202020204" pitchFamily="34" charset="0"/>
                <a:cs typeface="Arial" panose="020B0604020202020204" pitchFamily="34" charset="0"/>
                <a:hlinkClick r:id="rId14"/>
              </a:rPr>
              <a:t> high-tech nuclear reactor set for Wyoming coal site</a:t>
            </a:r>
            <a:r>
              <a:rPr lang="en-US" sz="800" dirty="0">
                <a:solidFill>
                  <a:srgbClr val="000000"/>
                </a:solidFill>
                <a:latin typeface="Arial" panose="020B0604020202020204" pitchFamily="34" charset="0"/>
                <a:cs typeface="Arial" panose="020B0604020202020204" pitchFamily="34" charset="0"/>
              </a:rPr>
              <a:t> (2021); WNN, </a:t>
            </a:r>
            <a:r>
              <a:rPr lang="en-US" sz="800" dirty="0" err="1">
                <a:solidFill>
                  <a:srgbClr val="000000"/>
                </a:solidFill>
                <a:latin typeface="Arial" panose="020B0604020202020204" pitchFamily="34" charset="0"/>
                <a:cs typeface="Arial" panose="020B0604020202020204" pitchFamily="34" charset="0"/>
                <a:hlinkClick r:id="rId15"/>
              </a:rPr>
              <a:t>TerraPower</a:t>
            </a:r>
            <a:r>
              <a:rPr lang="en-US" sz="800" dirty="0">
                <a:solidFill>
                  <a:srgbClr val="000000"/>
                </a:solidFill>
                <a:latin typeface="Arial" panose="020B0604020202020204" pitchFamily="34" charset="0"/>
                <a:cs typeface="Arial" panose="020B0604020202020204" pitchFamily="34" charset="0"/>
                <a:hlinkClick r:id="rId15"/>
              </a:rPr>
              <a:t>, CNNC team up on travelling wave reactor</a:t>
            </a:r>
            <a:r>
              <a:rPr lang="en-US" sz="800" dirty="0">
                <a:solidFill>
                  <a:srgbClr val="000000"/>
                </a:solidFill>
                <a:latin typeface="Arial" panose="020B0604020202020204" pitchFamily="34" charset="0"/>
                <a:cs typeface="Arial" panose="020B0604020202020204" pitchFamily="34" charset="0"/>
              </a:rPr>
              <a:t> (2015); Neutron Bytes, </a:t>
            </a:r>
            <a:r>
              <a:rPr lang="en-US" sz="800" dirty="0" err="1">
                <a:solidFill>
                  <a:srgbClr val="000000"/>
                </a:solidFill>
                <a:latin typeface="Arial" panose="020B0604020202020204" pitchFamily="34" charset="0"/>
                <a:cs typeface="Arial" panose="020B0604020202020204" pitchFamily="34" charset="0"/>
                <a:hlinkClick r:id="rId16"/>
              </a:rPr>
              <a:t>TerraPower</a:t>
            </a:r>
            <a:r>
              <a:rPr lang="en-US" sz="800" dirty="0">
                <a:solidFill>
                  <a:srgbClr val="000000"/>
                </a:solidFill>
                <a:latin typeface="Arial" panose="020B0604020202020204" pitchFamily="34" charset="0"/>
                <a:cs typeface="Arial" panose="020B0604020202020204" pitchFamily="34" charset="0"/>
                <a:hlinkClick r:id="rId16"/>
              </a:rPr>
              <a:t> to Leave China, but Bill Gates Is Still in the Game</a:t>
            </a:r>
            <a:r>
              <a:rPr lang="en-US" sz="800" dirty="0">
                <a:solidFill>
                  <a:srgbClr val="000000"/>
                </a:solidFill>
                <a:latin typeface="Arial" panose="020B0604020202020204" pitchFamily="34" charset="0"/>
                <a:cs typeface="Arial" panose="020B0604020202020204" pitchFamily="34" charset="0"/>
              </a:rPr>
              <a:t> (2019).</a:t>
            </a:r>
            <a:br>
              <a:rPr lang="en-US" sz="800" b="0" i="0" dirty="0">
                <a:solidFill>
                  <a:srgbClr val="000000"/>
                </a:solidFill>
                <a:effectLst/>
                <a:latin typeface="Arial" panose="020B0604020202020204" pitchFamily="34" charset="0"/>
                <a:cs typeface="Arial" panose="020B0604020202020204" pitchFamily="34" charset="0"/>
              </a:rPr>
            </a:br>
            <a:r>
              <a:rPr lang="en-US" sz="800" b="0" i="0" u="none" strike="noStrike" dirty="0">
                <a:solidFill>
                  <a:srgbClr val="000000"/>
                </a:solidFill>
                <a:effectLst/>
                <a:latin typeface="Arial" panose="020B0604020202020204" pitchFamily="34" charset="0"/>
                <a:cs typeface="Arial" panose="020B0604020202020204" pitchFamily="34" charset="0"/>
              </a:rPr>
              <a:t>Credit: Quint </a:t>
            </a:r>
            <a:r>
              <a:rPr lang="en-US" sz="800" b="0" i="0" u="none" strike="noStrike" dirty="0" err="1">
                <a:solidFill>
                  <a:srgbClr val="000000"/>
                </a:solidFill>
                <a:effectLst/>
                <a:latin typeface="Arial" panose="020B0604020202020204" pitchFamily="34" charset="0"/>
                <a:cs typeface="Arial" panose="020B0604020202020204" pitchFamily="34" charset="0"/>
              </a:rPr>
              <a:t>Houwink</a:t>
            </a:r>
            <a:r>
              <a:rPr lang="en-US" sz="800" b="0" i="0" u="none" strike="noStrike" dirty="0">
                <a:solidFill>
                  <a:srgbClr val="000000"/>
                </a:solidFill>
                <a:effectLst/>
                <a:latin typeface="Arial" panose="020B0604020202020204" pitchFamily="34" charset="0"/>
                <a:cs typeface="Arial" panose="020B0604020202020204" pitchFamily="34" charset="0"/>
              </a:rPr>
              <a:t> and </a:t>
            </a:r>
            <a:r>
              <a:rPr lang="en-US" sz="800" b="0" i="0" u="sng" strike="noStrike" dirty="0">
                <a:solidFill>
                  <a:srgbClr val="46647B"/>
                </a:solidFill>
                <a:effectLst/>
                <a:latin typeface="Arial" panose="020B0604020202020204" pitchFamily="34" charset="0"/>
                <a:cs typeface="Arial" panose="020B0604020202020204" pitchFamily="34" charset="0"/>
                <a:hlinkClick r:id="rId17"/>
              </a:rPr>
              <a:t>Gernot Wagner</a:t>
            </a:r>
            <a:r>
              <a:rPr lang="en-US" sz="800" b="0" i="0" u="none" strike="noStrike" dirty="0">
                <a:solidFill>
                  <a:srgbClr val="000000"/>
                </a:solidFill>
                <a:effectLst/>
                <a:latin typeface="Arial" panose="020B0604020202020204" pitchFamily="34" charset="0"/>
                <a:cs typeface="Arial" panose="020B0604020202020204" pitchFamily="34" charset="0"/>
              </a:rPr>
              <a:t>. Share with </a:t>
            </a:r>
            <a:r>
              <a:rPr lang="en-US" sz="800" b="0" i="0" u="sng" strike="noStrike" dirty="0">
                <a:solidFill>
                  <a:srgbClr val="46647B"/>
                </a:solidFill>
                <a:effectLst/>
                <a:latin typeface="Arial" panose="020B0604020202020204" pitchFamily="34" charset="0"/>
                <a:cs typeface="Arial" panose="020B0604020202020204" pitchFamily="34" charset="0"/>
                <a:hlinkClick r:id="rId18"/>
              </a:rPr>
              <a:t>attribution</a:t>
            </a:r>
            <a:r>
              <a:rPr lang="en-US" sz="800" b="0" i="0" u="none" strike="noStrike" dirty="0">
                <a:solidFill>
                  <a:srgbClr val="000000"/>
                </a:solidFill>
                <a:effectLst/>
                <a:latin typeface="Arial" panose="020B0604020202020204" pitchFamily="34" charset="0"/>
                <a:cs typeface="Arial" panose="020B0604020202020204" pitchFamily="34" charset="0"/>
              </a:rPr>
              <a:t>: </a:t>
            </a:r>
            <a:r>
              <a:rPr lang="en-US" sz="800" b="0" i="0" u="none" strike="noStrike" dirty="0" err="1">
                <a:solidFill>
                  <a:srgbClr val="000000"/>
                </a:solidFill>
                <a:effectLst/>
                <a:latin typeface="Arial" panose="020B0604020202020204" pitchFamily="34" charset="0"/>
                <a:cs typeface="Arial" panose="020B0604020202020204" pitchFamily="34" charset="0"/>
              </a:rPr>
              <a:t>Houwink</a:t>
            </a:r>
            <a:r>
              <a:rPr lang="en-US" sz="800" b="0" i="0" u="none" strike="noStrike" dirty="0">
                <a:solidFill>
                  <a:srgbClr val="000000"/>
                </a:solidFill>
                <a:effectLst/>
                <a:latin typeface="Arial" panose="020B0604020202020204" pitchFamily="34" charset="0"/>
                <a:cs typeface="Arial" panose="020B0604020202020204" pitchFamily="34" charset="0"/>
              </a:rPr>
              <a:t> </a:t>
            </a:r>
            <a:r>
              <a:rPr lang="en-US" sz="800" b="0" u="none" strike="noStrike" dirty="0">
                <a:solidFill>
                  <a:srgbClr val="000000"/>
                </a:solidFill>
                <a:effectLst/>
                <a:latin typeface="Arial" panose="020B0604020202020204" pitchFamily="34" charset="0"/>
                <a:cs typeface="Arial" panose="020B0604020202020204" pitchFamily="34" charset="0"/>
              </a:rPr>
              <a:t>et al., </a:t>
            </a:r>
            <a:r>
              <a:rPr lang="en-US" sz="800" b="0" i="0" u="none" strike="noStrike" dirty="0">
                <a:solidFill>
                  <a:srgbClr val="000000"/>
                </a:solidFill>
                <a:effectLst/>
                <a:latin typeface="Arial" panose="020B0604020202020204" pitchFamily="34" charset="0"/>
                <a:cs typeface="Arial" panose="020B0604020202020204" pitchFamily="34" charset="0"/>
              </a:rPr>
              <a:t>"Reenergizing Nuclear" (23 September 2025).</a:t>
            </a:r>
            <a:r>
              <a:rPr lang="en-US" sz="800" b="0" i="0" dirty="0">
                <a:solidFill>
                  <a:srgbClr val="000000"/>
                </a:solidFill>
                <a:effectLst/>
                <a:latin typeface="Arial" panose="020B0604020202020204" pitchFamily="34" charset="0"/>
                <a:cs typeface="Arial" panose="020B0604020202020204" pitchFamily="34" charset="0"/>
              </a:rPr>
              <a:t>​</a:t>
            </a:r>
          </a:p>
        </p:txBody>
      </p:sp>
      <p:sp>
        <p:nvSpPr>
          <p:cNvPr id="40" name="TextBox 39">
            <a:extLst>
              <a:ext uri="{FF2B5EF4-FFF2-40B4-BE49-F238E27FC236}">
                <a16:creationId xmlns:a16="http://schemas.microsoft.com/office/drawing/2014/main" id="{C3287EC0-39F7-AD6E-A6E5-2E286641BAAD}"/>
              </a:ext>
            </a:extLst>
          </p:cNvPr>
          <p:cNvSpPr txBox="1"/>
          <p:nvPr/>
        </p:nvSpPr>
        <p:spPr>
          <a:xfrm>
            <a:off x="7951480" y="1458935"/>
            <a:ext cx="4020226" cy="4539966"/>
          </a:xfrm>
          <a:prstGeom prst="rect">
            <a:avLst/>
          </a:prstGeom>
          <a:solidFill>
            <a:schemeClr val="accent6">
              <a:lumMod val="40000"/>
              <a:lumOff val="60000"/>
            </a:schemeClr>
          </a:solidFill>
        </p:spPr>
        <p:txBody>
          <a:bodyPr wrap="square" lIns="137160" tIns="137160" rIns="274320" bIns="137160" rtlCol="0">
            <a:noAutofit/>
          </a:bodyPr>
          <a:lstStyle/>
          <a:p>
            <a:pPr marL="0" marR="0" lvl="0" indent="0" algn="l" defTabSz="914400" rtl="0" eaLnBrk="1" fontAlgn="auto" latinLnBrk="0" hangingPunct="1">
              <a:spcBef>
                <a:spcPts val="600"/>
              </a:spcBef>
              <a:spcAft>
                <a:spcPts val="0"/>
              </a:spcAft>
              <a:buClrTx/>
              <a:buSzTx/>
              <a:buFontTx/>
              <a:buNone/>
              <a:tabLst/>
              <a:defRPr/>
            </a:pPr>
            <a:r>
              <a:rPr lang="en-US" sz="1400" b="1" err="1">
                <a:solidFill>
                  <a:srgbClr val="000000"/>
                </a:solidFill>
                <a:latin typeface="Arial"/>
              </a:rPr>
              <a:t>TerraPower’s</a:t>
            </a:r>
            <a:r>
              <a:rPr lang="en-US" sz="1400" b="1">
                <a:solidFill>
                  <a:srgbClr val="000000"/>
                </a:solidFill>
                <a:latin typeface="Arial"/>
              </a:rPr>
              <a:t> unique design</a:t>
            </a:r>
            <a:endParaRPr lang="en-US" sz="1100"/>
          </a:p>
          <a:p>
            <a:pPr marL="171450" indent="-171450">
              <a:spcBef>
                <a:spcPts val="600"/>
              </a:spcBef>
              <a:buFont typeface="Arial" panose="020B0604020202020204" pitchFamily="34" charset="0"/>
              <a:buChar char="•"/>
            </a:pPr>
            <a:r>
              <a:rPr lang="en-US" sz="1100"/>
              <a:t>For its design, </a:t>
            </a:r>
            <a:r>
              <a:rPr lang="en-US" sz="1100" err="1"/>
              <a:t>TerraPower</a:t>
            </a:r>
            <a:r>
              <a:rPr lang="en-US" sz="1100"/>
              <a:t> uses the metal </a:t>
            </a:r>
            <a:r>
              <a:rPr lang="en-US" sz="1100" b="1"/>
              <a:t>sodium</a:t>
            </a:r>
            <a:r>
              <a:rPr lang="en-US" sz="1100"/>
              <a:t> (Latin name: natrium) </a:t>
            </a:r>
            <a:r>
              <a:rPr lang="en-US" sz="1100" b="1"/>
              <a:t>as its coolant.</a:t>
            </a:r>
          </a:p>
          <a:p>
            <a:pPr marL="171450" indent="-171450">
              <a:spcBef>
                <a:spcPts val="600"/>
              </a:spcBef>
              <a:buFont typeface="Arial" panose="020B0604020202020204" pitchFamily="34" charset="0"/>
              <a:buChar char="•"/>
            </a:pPr>
            <a:r>
              <a:rPr lang="en-US" sz="1100"/>
              <a:t>Where </a:t>
            </a:r>
            <a:r>
              <a:rPr lang="en-US" sz="1100" b="1"/>
              <a:t>water requires high pressure </a:t>
            </a:r>
            <a:r>
              <a:rPr lang="en-US" sz="1100"/>
              <a:t>to prevent boiling above 100°C, </a:t>
            </a:r>
            <a:r>
              <a:rPr lang="en-US" sz="1100" b="1"/>
              <a:t>sodium doesn’t boil until 883°C, </a:t>
            </a:r>
            <a:r>
              <a:rPr lang="en-US" sz="1100"/>
              <a:t>ideal for a reactor operating at ~500°C.</a:t>
            </a:r>
          </a:p>
          <a:p>
            <a:pPr marL="171450" indent="-171450">
              <a:spcBef>
                <a:spcPts val="600"/>
              </a:spcBef>
              <a:buFont typeface="Arial" panose="020B0604020202020204" pitchFamily="34" charset="0"/>
              <a:buChar char="•"/>
            </a:pPr>
            <a:r>
              <a:rPr lang="en-US" sz="1100"/>
              <a:t>Sodium is </a:t>
            </a:r>
            <a:r>
              <a:rPr lang="en-US" sz="1100" b="1"/>
              <a:t>highly reactive with water and oxygen; a leak can cause explosions. </a:t>
            </a:r>
            <a:r>
              <a:rPr lang="en-US" sz="1100"/>
              <a:t>Historically, liquid </a:t>
            </a:r>
            <a:r>
              <a:rPr lang="en-US" sz="1100" b="1"/>
              <a:t>metal reactors have been more expensive.</a:t>
            </a:r>
          </a:p>
          <a:p>
            <a:pPr marL="171450" indent="-171450">
              <a:spcBef>
                <a:spcPts val="600"/>
              </a:spcBef>
              <a:buFont typeface="Arial" panose="020B0604020202020204" pitchFamily="34" charset="0"/>
              <a:buChar char="•"/>
            </a:pPr>
            <a:r>
              <a:rPr lang="en-US" sz="1100" err="1"/>
              <a:t>TerraPower</a:t>
            </a:r>
            <a:r>
              <a:rPr lang="en-US" sz="1100"/>
              <a:t> believes sodium will allow </a:t>
            </a:r>
            <a:r>
              <a:rPr lang="en-US" sz="1100" b="1"/>
              <a:t>modular fabrication</a:t>
            </a:r>
            <a:r>
              <a:rPr lang="en-US" sz="1100"/>
              <a:t> and have </a:t>
            </a:r>
            <a:r>
              <a:rPr lang="en-US" sz="1100" b="1"/>
              <a:t>non-nuclear systems</a:t>
            </a:r>
            <a:r>
              <a:rPr lang="en-US" sz="1100"/>
              <a:t>, bringing down construction and regulatory costs.</a:t>
            </a:r>
          </a:p>
          <a:p>
            <a:pPr marL="171450" indent="-171450">
              <a:spcBef>
                <a:spcPts val="600"/>
              </a:spcBef>
              <a:buFont typeface="Arial" panose="020B0604020202020204" pitchFamily="34" charset="0"/>
              <a:buChar char="•"/>
            </a:pPr>
            <a:r>
              <a:rPr lang="en-US" sz="1100"/>
              <a:t>Beyond its unique cooling system, </a:t>
            </a:r>
            <a:r>
              <a:rPr lang="en-US" sz="1100" err="1"/>
              <a:t>TerraPower</a:t>
            </a:r>
            <a:r>
              <a:rPr lang="en-US" sz="1100"/>
              <a:t> includes </a:t>
            </a:r>
            <a:r>
              <a:rPr lang="en-US" sz="1100" b="1"/>
              <a:t>salt heat storage</a:t>
            </a:r>
            <a:r>
              <a:rPr lang="en-US" sz="1100"/>
              <a:t>, which should help the plant </a:t>
            </a:r>
            <a:r>
              <a:rPr lang="en-US" sz="1100" b="1"/>
              <a:t>react to power demand peaks.</a:t>
            </a:r>
          </a:p>
        </p:txBody>
      </p:sp>
      <p:sp>
        <p:nvSpPr>
          <p:cNvPr id="66" name="TextBox 65">
            <a:extLst>
              <a:ext uri="{FF2B5EF4-FFF2-40B4-BE49-F238E27FC236}">
                <a16:creationId xmlns:a16="http://schemas.microsoft.com/office/drawing/2014/main" id="{837C84F9-C88C-B75A-9582-C0CE85EC508D}"/>
              </a:ext>
            </a:extLst>
          </p:cNvPr>
          <p:cNvSpPr txBox="1"/>
          <p:nvPr/>
        </p:nvSpPr>
        <p:spPr>
          <a:xfrm>
            <a:off x="614826" y="4709062"/>
            <a:ext cx="7114259" cy="1289839"/>
          </a:xfrm>
          <a:prstGeom prst="rect">
            <a:avLst/>
          </a:prstGeom>
          <a:solidFill>
            <a:srgbClr val="E3E9EE"/>
          </a:solidFill>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err="1">
                <a:solidFill>
                  <a:srgbClr val="000000"/>
                </a:solidFill>
                <a:latin typeface="Arial"/>
              </a:rPr>
              <a:t>TerraPower’s</a:t>
            </a:r>
            <a:r>
              <a:rPr lang="en-US" sz="1200" b="1">
                <a:solidFill>
                  <a:srgbClr val="000000"/>
                </a:solidFill>
                <a:latin typeface="Arial"/>
              </a:rPr>
              <a:t> approach to funding*</a:t>
            </a:r>
            <a:endParaRPr kumimoji="0" lang="en-US" sz="1200" b="1" i="0" u="none" strike="noStrike" kern="1200" cap="none" spc="0" normalizeH="0" baseline="0" noProof="0">
              <a:ln>
                <a:noFill/>
              </a:ln>
              <a:solidFill>
                <a:srgbClr val="000000"/>
              </a:solidFill>
              <a:effectLst/>
              <a:uLnTx/>
              <a:uFillTx/>
              <a:latin typeface="Arial"/>
              <a:ea typeface="+mn-ea"/>
              <a:cs typeface="+mn-cs"/>
            </a:endParaRPr>
          </a:p>
        </p:txBody>
      </p:sp>
      <p:cxnSp>
        <p:nvCxnSpPr>
          <p:cNvPr id="69" name="Straight Arrow Connector 68">
            <a:extLst>
              <a:ext uri="{FF2B5EF4-FFF2-40B4-BE49-F238E27FC236}">
                <a16:creationId xmlns:a16="http://schemas.microsoft.com/office/drawing/2014/main" id="{EFE54772-DCFB-6FE4-FEAE-DD4B1CCF8DE5}"/>
              </a:ext>
            </a:extLst>
          </p:cNvPr>
          <p:cNvCxnSpPr/>
          <p:nvPr/>
        </p:nvCxnSpPr>
        <p:spPr bwMode="gray">
          <a:xfrm>
            <a:off x="523702" y="3031316"/>
            <a:ext cx="7140784" cy="0"/>
          </a:xfrm>
          <a:prstGeom prst="straightConnector1">
            <a:avLst/>
          </a:prstGeom>
          <a:ln w="76200" cap="flat">
            <a:solidFill>
              <a:srgbClr val="79D4CB"/>
            </a:solidFill>
            <a:miter lim="800000"/>
            <a:tailEnd type="triangle"/>
          </a:ln>
        </p:spPr>
        <p:style>
          <a:lnRef idx="1">
            <a:schemeClr val="accent1"/>
          </a:lnRef>
          <a:fillRef idx="0">
            <a:schemeClr val="accent1"/>
          </a:fillRef>
          <a:effectRef idx="0">
            <a:schemeClr val="accent1"/>
          </a:effectRef>
          <a:fontRef idx="minor">
            <a:schemeClr val="tx1"/>
          </a:fontRef>
        </p:style>
      </p:cxnSp>
      <p:sp>
        <p:nvSpPr>
          <p:cNvPr id="26" name="Oval 25">
            <a:extLst>
              <a:ext uri="{FF2B5EF4-FFF2-40B4-BE49-F238E27FC236}">
                <a16:creationId xmlns:a16="http://schemas.microsoft.com/office/drawing/2014/main" id="{FD5C524D-B633-4159-2F2E-3C1EEA486E61}"/>
              </a:ext>
            </a:extLst>
          </p:cNvPr>
          <p:cNvSpPr/>
          <p:nvPr/>
        </p:nvSpPr>
        <p:spPr bwMode="gray">
          <a:xfrm>
            <a:off x="709217" y="2949535"/>
            <a:ext cx="172067" cy="182880"/>
          </a:xfrm>
          <a:prstGeom prst="ellipse">
            <a:avLst/>
          </a:prstGeom>
          <a:solidFill>
            <a:schemeClr val="accent6">
              <a:lumMod val="5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38" name="TextBox 37">
            <a:extLst>
              <a:ext uri="{FF2B5EF4-FFF2-40B4-BE49-F238E27FC236}">
                <a16:creationId xmlns:a16="http://schemas.microsoft.com/office/drawing/2014/main" id="{7969FA88-EEB8-A155-DB88-52D4E74616B6}"/>
              </a:ext>
            </a:extLst>
          </p:cNvPr>
          <p:cNvSpPr txBox="1"/>
          <p:nvPr/>
        </p:nvSpPr>
        <p:spPr bwMode="gray">
          <a:xfrm>
            <a:off x="609437" y="3200438"/>
            <a:ext cx="374040" cy="215444"/>
          </a:xfrm>
          <a:prstGeom prst="rect">
            <a:avLst/>
          </a:prstGeom>
          <a:noFill/>
        </p:spPr>
        <p:txBody>
          <a:bodyPr wrap="none" lIns="0" tIns="0" rIns="0" bIns="0" rtlCol="0">
            <a:spAutoFit/>
          </a:bodyPr>
          <a:lstStyle/>
          <a:p>
            <a:pPr marL="0" indent="0" algn="l">
              <a:spcBef>
                <a:spcPts val="600"/>
              </a:spcBef>
              <a:spcAft>
                <a:spcPts val="600"/>
              </a:spcAft>
              <a:buNone/>
            </a:pPr>
            <a:r>
              <a:rPr lang="en-US" sz="1400" b="1"/>
              <a:t>2006</a:t>
            </a:r>
          </a:p>
        </p:txBody>
      </p:sp>
      <p:sp>
        <p:nvSpPr>
          <p:cNvPr id="27" name="Oval 26">
            <a:extLst>
              <a:ext uri="{FF2B5EF4-FFF2-40B4-BE49-F238E27FC236}">
                <a16:creationId xmlns:a16="http://schemas.microsoft.com/office/drawing/2014/main" id="{F323281E-FA54-95AF-AA34-CC6C45C00697}"/>
              </a:ext>
            </a:extLst>
          </p:cNvPr>
          <p:cNvSpPr/>
          <p:nvPr/>
        </p:nvSpPr>
        <p:spPr bwMode="gray">
          <a:xfrm>
            <a:off x="1601278" y="2949535"/>
            <a:ext cx="172067" cy="182880"/>
          </a:xfrm>
          <a:prstGeom prst="ellipse">
            <a:avLst/>
          </a:prstGeom>
          <a:solidFill>
            <a:schemeClr val="accent6">
              <a:lumMod val="5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42" name="TextBox 41">
            <a:extLst>
              <a:ext uri="{FF2B5EF4-FFF2-40B4-BE49-F238E27FC236}">
                <a16:creationId xmlns:a16="http://schemas.microsoft.com/office/drawing/2014/main" id="{1FE92CAC-5111-72E3-63AD-DD97BAAA1EA3}"/>
              </a:ext>
            </a:extLst>
          </p:cNvPr>
          <p:cNvSpPr txBox="1"/>
          <p:nvPr/>
        </p:nvSpPr>
        <p:spPr bwMode="gray">
          <a:xfrm>
            <a:off x="1544258" y="2717809"/>
            <a:ext cx="374040" cy="215444"/>
          </a:xfrm>
          <a:prstGeom prst="rect">
            <a:avLst/>
          </a:prstGeom>
          <a:noFill/>
        </p:spPr>
        <p:txBody>
          <a:bodyPr wrap="none" lIns="0" tIns="0" rIns="0" bIns="0" rtlCol="0">
            <a:spAutoFit/>
          </a:bodyPr>
          <a:lstStyle/>
          <a:p>
            <a:pPr marL="0" indent="0" algn="l">
              <a:spcBef>
                <a:spcPts val="600"/>
              </a:spcBef>
              <a:spcAft>
                <a:spcPts val="600"/>
              </a:spcAft>
              <a:buNone/>
            </a:pPr>
            <a:r>
              <a:rPr lang="en-US" sz="1400" b="1"/>
              <a:t>2010</a:t>
            </a:r>
          </a:p>
        </p:txBody>
      </p:sp>
      <p:sp>
        <p:nvSpPr>
          <p:cNvPr id="35" name="Oval 34">
            <a:extLst>
              <a:ext uri="{FF2B5EF4-FFF2-40B4-BE49-F238E27FC236}">
                <a16:creationId xmlns:a16="http://schemas.microsoft.com/office/drawing/2014/main" id="{63E049EC-E3A6-9880-B1A4-F09C10EEEF54}"/>
              </a:ext>
            </a:extLst>
          </p:cNvPr>
          <p:cNvSpPr/>
          <p:nvPr/>
        </p:nvSpPr>
        <p:spPr bwMode="gray">
          <a:xfrm>
            <a:off x="2519784" y="2949535"/>
            <a:ext cx="172067" cy="182880"/>
          </a:xfrm>
          <a:prstGeom prst="ellipse">
            <a:avLst/>
          </a:prstGeom>
          <a:solidFill>
            <a:schemeClr val="accent6">
              <a:lumMod val="5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46" name="TextBox 45">
            <a:extLst>
              <a:ext uri="{FF2B5EF4-FFF2-40B4-BE49-F238E27FC236}">
                <a16:creationId xmlns:a16="http://schemas.microsoft.com/office/drawing/2014/main" id="{51F62F5A-58B6-4644-6BA9-D6589D2B3D2C}"/>
              </a:ext>
            </a:extLst>
          </p:cNvPr>
          <p:cNvSpPr txBox="1"/>
          <p:nvPr/>
        </p:nvSpPr>
        <p:spPr bwMode="gray">
          <a:xfrm>
            <a:off x="2418798" y="3200438"/>
            <a:ext cx="374040" cy="215444"/>
          </a:xfrm>
          <a:prstGeom prst="rect">
            <a:avLst/>
          </a:prstGeom>
          <a:noFill/>
        </p:spPr>
        <p:txBody>
          <a:bodyPr wrap="none" lIns="0" tIns="0" rIns="0" bIns="0" rtlCol="0">
            <a:spAutoFit/>
          </a:bodyPr>
          <a:lstStyle/>
          <a:p>
            <a:pPr marL="0" indent="0" algn="l">
              <a:spcBef>
                <a:spcPts val="600"/>
              </a:spcBef>
              <a:spcAft>
                <a:spcPts val="600"/>
              </a:spcAft>
              <a:buNone/>
            </a:pPr>
            <a:r>
              <a:rPr lang="en-US" sz="1400" b="1"/>
              <a:t>2015</a:t>
            </a:r>
          </a:p>
        </p:txBody>
      </p:sp>
      <p:sp>
        <p:nvSpPr>
          <p:cNvPr id="36" name="Oval 35">
            <a:extLst>
              <a:ext uri="{FF2B5EF4-FFF2-40B4-BE49-F238E27FC236}">
                <a16:creationId xmlns:a16="http://schemas.microsoft.com/office/drawing/2014/main" id="{0494F99E-7009-CBA6-FC02-813FFC9CADE2}"/>
              </a:ext>
            </a:extLst>
          </p:cNvPr>
          <p:cNvSpPr/>
          <p:nvPr/>
        </p:nvSpPr>
        <p:spPr bwMode="gray">
          <a:xfrm>
            <a:off x="3411568" y="2949535"/>
            <a:ext cx="172067" cy="182880"/>
          </a:xfrm>
          <a:prstGeom prst="ellipse">
            <a:avLst/>
          </a:prstGeom>
          <a:solidFill>
            <a:schemeClr val="accent6">
              <a:lumMod val="5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47" name="TextBox 46">
            <a:extLst>
              <a:ext uri="{FF2B5EF4-FFF2-40B4-BE49-F238E27FC236}">
                <a16:creationId xmlns:a16="http://schemas.microsoft.com/office/drawing/2014/main" id="{54366111-EC57-E2C7-C103-DC04784201C2}"/>
              </a:ext>
            </a:extLst>
          </p:cNvPr>
          <p:cNvSpPr txBox="1"/>
          <p:nvPr/>
        </p:nvSpPr>
        <p:spPr bwMode="gray">
          <a:xfrm>
            <a:off x="4233927" y="3200438"/>
            <a:ext cx="374040" cy="215444"/>
          </a:xfrm>
          <a:prstGeom prst="rect">
            <a:avLst/>
          </a:prstGeom>
          <a:noFill/>
        </p:spPr>
        <p:txBody>
          <a:bodyPr wrap="none" lIns="0" tIns="0" rIns="0" bIns="0" rtlCol="0">
            <a:spAutoFit/>
          </a:bodyPr>
          <a:lstStyle/>
          <a:p>
            <a:pPr marL="0" indent="0" algn="l">
              <a:spcBef>
                <a:spcPts val="600"/>
              </a:spcBef>
              <a:spcAft>
                <a:spcPts val="600"/>
              </a:spcAft>
              <a:buNone/>
            </a:pPr>
            <a:r>
              <a:rPr lang="en-US" sz="1400" b="1"/>
              <a:t>2020</a:t>
            </a:r>
          </a:p>
        </p:txBody>
      </p:sp>
      <p:sp>
        <p:nvSpPr>
          <p:cNvPr id="55" name="Oval 54">
            <a:extLst>
              <a:ext uri="{FF2B5EF4-FFF2-40B4-BE49-F238E27FC236}">
                <a16:creationId xmlns:a16="http://schemas.microsoft.com/office/drawing/2014/main" id="{5724B1DD-49F7-8920-4C76-53A0CCECDE0F}"/>
              </a:ext>
            </a:extLst>
          </p:cNvPr>
          <p:cNvSpPr/>
          <p:nvPr/>
        </p:nvSpPr>
        <p:spPr bwMode="gray">
          <a:xfrm>
            <a:off x="4330352" y="2949535"/>
            <a:ext cx="172067" cy="182880"/>
          </a:xfrm>
          <a:prstGeom prst="ellipse">
            <a:avLst/>
          </a:prstGeom>
          <a:solidFill>
            <a:schemeClr val="accent6">
              <a:lumMod val="5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56" name="TextBox 55">
            <a:extLst>
              <a:ext uri="{FF2B5EF4-FFF2-40B4-BE49-F238E27FC236}">
                <a16:creationId xmlns:a16="http://schemas.microsoft.com/office/drawing/2014/main" id="{6F22FAD2-FB7C-8B5D-866D-BAFCE713257B}"/>
              </a:ext>
            </a:extLst>
          </p:cNvPr>
          <p:cNvSpPr txBox="1"/>
          <p:nvPr/>
        </p:nvSpPr>
        <p:spPr bwMode="gray">
          <a:xfrm>
            <a:off x="3192420" y="2683785"/>
            <a:ext cx="616864" cy="215444"/>
          </a:xfrm>
          <a:prstGeom prst="rect">
            <a:avLst/>
          </a:prstGeom>
          <a:noFill/>
        </p:spPr>
        <p:txBody>
          <a:bodyPr wrap="none" lIns="0" tIns="0" rIns="0" bIns="0" rtlCol="0">
            <a:spAutoFit/>
          </a:bodyPr>
          <a:lstStyle/>
          <a:p>
            <a:pPr marL="0" indent="0" algn="l">
              <a:spcBef>
                <a:spcPts val="600"/>
              </a:spcBef>
              <a:spcAft>
                <a:spcPts val="600"/>
              </a:spcAft>
              <a:buNone/>
            </a:pPr>
            <a:r>
              <a:rPr lang="en-US" sz="1400" b="1"/>
              <a:t>2018-19</a:t>
            </a:r>
          </a:p>
        </p:txBody>
      </p:sp>
      <p:sp>
        <p:nvSpPr>
          <p:cNvPr id="58" name="Oval 57">
            <a:extLst>
              <a:ext uri="{FF2B5EF4-FFF2-40B4-BE49-F238E27FC236}">
                <a16:creationId xmlns:a16="http://schemas.microsoft.com/office/drawing/2014/main" id="{0655975F-59E2-DDC5-294A-D6A9769AEBA3}"/>
              </a:ext>
            </a:extLst>
          </p:cNvPr>
          <p:cNvSpPr/>
          <p:nvPr/>
        </p:nvSpPr>
        <p:spPr bwMode="gray">
          <a:xfrm>
            <a:off x="5235636" y="2949535"/>
            <a:ext cx="172067" cy="182880"/>
          </a:xfrm>
          <a:prstGeom prst="ellipse">
            <a:avLst/>
          </a:prstGeom>
          <a:solidFill>
            <a:schemeClr val="accent6">
              <a:lumMod val="5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59" name="TextBox 58">
            <a:extLst>
              <a:ext uri="{FF2B5EF4-FFF2-40B4-BE49-F238E27FC236}">
                <a16:creationId xmlns:a16="http://schemas.microsoft.com/office/drawing/2014/main" id="{6D288E28-FB81-448C-61EB-A2D4DF5A47F4}"/>
              </a:ext>
            </a:extLst>
          </p:cNvPr>
          <p:cNvSpPr txBox="1"/>
          <p:nvPr/>
        </p:nvSpPr>
        <p:spPr bwMode="gray">
          <a:xfrm>
            <a:off x="5134649" y="2683785"/>
            <a:ext cx="374040" cy="215444"/>
          </a:xfrm>
          <a:prstGeom prst="rect">
            <a:avLst/>
          </a:prstGeom>
          <a:noFill/>
        </p:spPr>
        <p:txBody>
          <a:bodyPr wrap="none" lIns="0" tIns="0" rIns="0" bIns="0" rtlCol="0">
            <a:spAutoFit/>
          </a:bodyPr>
          <a:lstStyle/>
          <a:p>
            <a:pPr marL="0" indent="0" algn="l">
              <a:spcBef>
                <a:spcPts val="600"/>
              </a:spcBef>
              <a:spcAft>
                <a:spcPts val="600"/>
              </a:spcAft>
              <a:buNone/>
            </a:pPr>
            <a:r>
              <a:rPr lang="en-US" sz="1400" b="1"/>
              <a:t>2021</a:t>
            </a:r>
          </a:p>
        </p:txBody>
      </p:sp>
      <p:sp>
        <p:nvSpPr>
          <p:cNvPr id="62" name="Oval 61">
            <a:extLst>
              <a:ext uri="{FF2B5EF4-FFF2-40B4-BE49-F238E27FC236}">
                <a16:creationId xmlns:a16="http://schemas.microsoft.com/office/drawing/2014/main" id="{B9CACE6B-1D48-CFF8-D199-95F0EE9AC2DA}"/>
              </a:ext>
            </a:extLst>
          </p:cNvPr>
          <p:cNvSpPr/>
          <p:nvPr/>
        </p:nvSpPr>
        <p:spPr bwMode="gray">
          <a:xfrm>
            <a:off x="6140920" y="2949535"/>
            <a:ext cx="172067" cy="182880"/>
          </a:xfrm>
          <a:prstGeom prst="ellipse">
            <a:avLst/>
          </a:prstGeom>
          <a:solidFill>
            <a:schemeClr val="accent6">
              <a:lumMod val="5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63" name="TextBox 62">
            <a:extLst>
              <a:ext uri="{FF2B5EF4-FFF2-40B4-BE49-F238E27FC236}">
                <a16:creationId xmlns:a16="http://schemas.microsoft.com/office/drawing/2014/main" id="{8E9AB76B-90AF-3203-1DAB-65A1942E5A96}"/>
              </a:ext>
            </a:extLst>
          </p:cNvPr>
          <p:cNvSpPr txBox="1"/>
          <p:nvPr/>
        </p:nvSpPr>
        <p:spPr bwMode="gray">
          <a:xfrm>
            <a:off x="6050364" y="3200438"/>
            <a:ext cx="374040" cy="215444"/>
          </a:xfrm>
          <a:prstGeom prst="rect">
            <a:avLst/>
          </a:prstGeom>
          <a:noFill/>
        </p:spPr>
        <p:txBody>
          <a:bodyPr wrap="none" lIns="0" tIns="0" rIns="0" bIns="0" rtlCol="0">
            <a:spAutoFit/>
          </a:bodyPr>
          <a:lstStyle/>
          <a:p>
            <a:pPr marL="0" indent="0" algn="l">
              <a:spcBef>
                <a:spcPts val="600"/>
              </a:spcBef>
              <a:spcAft>
                <a:spcPts val="600"/>
              </a:spcAft>
              <a:buNone/>
            </a:pPr>
            <a:r>
              <a:rPr lang="en-US" sz="1400" b="1"/>
              <a:t>2024</a:t>
            </a:r>
          </a:p>
        </p:txBody>
      </p:sp>
      <p:sp>
        <p:nvSpPr>
          <p:cNvPr id="6" name="Oval 5">
            <a:extLst>
              <a:ext uri="{FF2B5EF4-FFF2-40B4-BE49-F238E27FC236}">
                <a16:creationId xmlns:a16="http://schemas.microsoft.com/office/drawing/2014/main" id="{BED53DFA-ED24-C4B1-D665-C3BA68B88EFF}"/>
              </a:ext>
            </a:extLst>
          </p:cNvPr>
          <p:cNvSpPr/>
          <p:nvPr/>
        </p:nvSpPr>
        <p:spPr bwMode="gray">
          <a:xfrm>
            <a:off x="7046200" y="2949535"/>
            <a:ext cx="172067" cy="182880"/>
          </a:xfrm>
          <a:prstGeom prst="ellipse">
            <a:avLst/>
          </a:prstGeom>
          <a:solidFill>
            <a:schemeClr val="accent6">
              <a:lumMod val="5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7" name="TextBox 6">
            <a:extLst>
              <a:ext uri="{FF2B5EF4-FFF2-40B4-BE49-F238E27FC236}">
                <a16:creationId xmlns:a16="http://schemas.microsoft.com/office/drawing/2014/main" id="{3D478BDB-445E-2EC5-5D0D-7A054AD9E052}"/>
              </a:ext>
            </a:extLst>
          </p:cNvPr>
          <p:cNvSpPr txBox="1"/>
          <p:nvPr/>
        </p:nvSpPr>
        <p:spPr bwMode="gray">
          <a:xfrm>
            <a:off x="6982900" y="2717809"/>
            <a:ext cx="374040" cy="215444"/>
          </a:xfrm>
          <a:prstGeom prst="rect">
            <a:avLst/>
          </a:prstGeom>
          <a:noFill/>
        </p:spPr>
        <p:txBody>
          <a:bodyPr wrap="none" lIns="0" tIns="0" rIns="0" bIns="0" rtlCol="0">
            <a:spAutoFit/>
          </a:bodyPr>
          <a:lstStyle/>
          <a:p>
            <a:pPr marL="0" indent="0" algn="l">
              <a:spcBef>
                <a:spcPts val="600"/>
              </a:spcBef>
              <a:spcAft>
                <a:spcPts val="600"/>
              </a:spcAft>
              <a:buNone/>
            </a:pPr>
            <a:r>
              <a:rPr lang="en-US" sz="1400" b="1"/>
              <a:t>2030</a:t>
            </a:r>
          </a:p>
        </p:txBody>
      </p:sp>
      <p:grpSp>
        <p:nvGrpSpPr>
          <p:cNvPr id="33" name="Group 32">
            <a:extLst>
              <a:ext uri="{FF2B5EF4-FFF2-40B4-BE49-F238E27FC236}">
                <a16:creationId xmlns:a16="http://schemas.microsoft.com/office/drawing/2014/main" id="{ACCC074F-44F2-889A-0484-F6BAAD7D0CFA}"/>
              </a:ext>
            </a:extLst>
          </p:cNvPr>
          <p:cNvGrpSpPr/>
          <p:nvPr/>
        </p:nvGrpSpPr>
        <p:grpSpPr>
          <a:xfrm>
            <a:off x="795251" y="1825062"/>
            <a:ext cx="1501236" cy="1124473"/>
            <a:chOff x="812315" y="1825062"/>
            <a:chExt cx="1595576" cy="1124473"/>
          </a:xfrm>
          <a:solidFill>
            <a:schemeClr val="accent6">
              <a:lumMod val="20000"/>
              <a:lumOff val="80000"/>
            </a:schemeClr>
          </a:solidFill>
        </p:grpSpPr>
        <p:sp>
          <p:nvSpPr>
            <p:cNvPr id="12" name="TextBox 11">
              <a:extLst>
                <a:ext uri="{FF2B5EF4-FFF2-40B4-BE49-F238E27FC236}">
                  <a16:creationId xmlns:a16="http://schemas.microsoft.com/office/drawing/2014/main" id="{095DD11F-D2E3-25F2-912E-AA45A343ACC7}"/>
                </a:ext>
              </a:extLst>
            </p:cNvPr>
            <p:cNvSpPr txBox="1"/>
            <p:nvPr/>
          </p:nvSpPr>
          <p:spPr bwMode="gray">
            <a:xfrm>
              <a:off x="812315" y="1828267"/>
              <a:ext cx="1595576" cy="769441"/>
            </a:xfrm>
            <a:prstGeom prst="rect">
              <a:avLst/>
            </a:prstGeom>
            <a:grpFill/>
          </p:spPr>
          <p:txBody>
            <a:bodyPr wrap="square" lIns="45720" tIns="45720" rIns="45720" bIns="45720" rtlCol="0">
              <a:spAutoFit/>
            </a:bodyPr>
            <a:lstStyle/>
            <a:p>
              <a:pPr marL="0" indent="0">
                <a:buNone/>
              </a:pPr>
              <a:r>
                <a:rPr lang="en-US" sz="1100" b="1" err="1">
                  <a:solidFill>
                    <a:schemeClr val="tx1"/>
                  </a:solidFill>
                </a:rPr>
                <a:t>TerraPower</a:t>
              </a:r>
              <a:r>
                <a:rPr lang="en-US" sz="1100" b="1">
                  <a:solidFill>
                    <a:schemeClr val="tx1"/>
                  </a:solidFill>
                </a:rPr>
                <a:t> founded </a:t>
              </a:r>
              <a:r>
                <a:rPr lang="en-US" sz="1100">
                  <a:solidFill>
                    <a:schemeClr val="tx1"/>
                  </a:solidFill>
                </a:rPr>
                <a:t>by Bill Gates to develop </a:t>
              </a:r>
              <a:r>
                <a:rPr lang="en-US" sz="1100" b="1">
                  <a:solidFill>
                    <a:schemeClr val="tx1"/>
                  </a:solidFill>
                </a:rPr>
                <a:t>advanced nuclear power</a:t>
              </a:r>
            </a:p>
          </p:txBody>
        </p:sp>
        <p:cxnSp>
          <p:nvCxnSpPr>
            <p:cNvPr id="22" name="Straight Connector 21">
              <a:extLst>
                <a:ext uri="{FF2B5EF4-FFF2-40B4-BE49-F238E27FC236}">
                  <a16:creationId xmlns:a16="http://schemas.microsoft.com/office/drawing/2014/main" id="{AE429184-8C7F-767A-7EF1-AE11C7066BB2}"/>
                </a:ext>
              </a:extLst>
            </p:cNvPr>
            <p:cNvCxnSpPr>
              <a:cxnSpLocks/>
              <a:stCxn id="26" idx="0"/>
            </p:cNvCxnSpPr>
            <p:nvPr/>
          </p:nvCxnSpPr>
          <p:spPr bwMode="gray">
            <a:xfrm flipV="1">
              <a:off x="812315" y="1825062"/>
              <a:ext cx="0" cy="1124473"/>
            </a:xfrm>
            <a:prstGeom prst="line">
              <a:avLst/>
            </a:prstGeom>
            <a:grpFill/>
            <a:ln w="19050"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grpSp>
      <p:cxnSp>
        <p:nvCxnSpPr>
          <p:cNvPr id="24" name="Straight Connector 23">
            <a:extLst>
              <a:ext uri="{FF2B5EF4-FFF2-40B4-BE49-F238E27FC236}">
                <a16:creationId xmlns:a16="http://schemas.microsoft.com/office/drawing/2014/main" id="{848C3C06-3A04-E1DA-6746-40051BB25834}"/>
              </a:ext>
            </a:extLst>
          </p:cNvPr>
          <p:cNvCxnSpPr>
            <a:cxnSpLocks/>
          </p:cNvCxnSpPr>
          <p:nvPr/>
        </p:nvCxnSpPr>
        <p:spPr bwMode="gray">
          <a:xfrm flipV="1">
            <a:off x="1687311" y="3135620"/>
            <a:ext cx="0" cy="326100"/>
          </a:xfrm>
          <a:prstGeom prst="line">
            <a:avLst/>
          </a:prstGeom>
          <a:ln w="19050"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grpSp>
        <p:nvGrpSpPr>
          <p:cNvPr id="32" name="Group 31">
            <a:extLst>
              <a:ext uri="{FF2B5EF4-FFF2-40B4-BE49-F238E27FC236}">
                <a16:creationId xmlns:a16="http://schemas.microsoft.com/office/drawing/2014/main" id="{A971C655-52CF-D9F7-275A-46596F58E0D3}"/>
              </a:ext>
            </a:extLst>
          </p:cNvPr>
          <p:cNvGrpSpPr/>
          <p:nvPr/>
        </p:nvGrpSpPr>
        <p:grpSpPr>
          <a:xfrm>
            <a:off x="611892" y="3461720"/>
            <a:ext cx="2150838" cy="1107996"/>
            <a:chOff x="585435" y="3461720"/>
            <a:chExt cx="2286000" cy="1107996"/>
          </a:xfrm>
          <a:solidFill>
            <a:schemeClr val="accent6">
              <a:lumMod val="20000"/>
              <a:lumOff val="80000"/>
            </a:schemeClr>
          </a:solidFill>
        </p:grpSpPr>
        <p:sp>
          <p:nvSpPr>
            <p:cNvPr id="13" name="TextBox 12">
              <a:extLst>
                <a:ext uri="{FF2B5EF4-FFF2-40B4-BE49-F238E27FC236}">
                  <a16:creationId xmlns:a16="http://schemas.microsoft.com/office/drawing/2014/main" id="{DAE1D7BD-3132-9DC6-2BC9-AE3E20DB84A6}"/>
                </a:ext>
              </a:extLst>
            </p:cNvPr>
            <p:cNvSpPr txBox="1"/>
            <p:nvPr/>
          </p:nvSpPr>
          <p:spPr bwMode="gray">
            <a:xfrm>
              <a:off x="585435" y="3461720"/>
              <a:ext cx="2286000" cy="1107996"/>
            </a:xfrm>
            <a:prstGeom prst="rect">
              <a:avLst/>
            </a:prstGeom>
            <a:grpFill/>
          </p:spPr>
          <p:txBody>
            <a:bodyPr wrap="square" lIns="45720" tIns="45720" rIns="45720" bIns="45720" rtlCol="0">
              <a:spAutoFit/>
            </a:bodyPr>
            <a:lstStyle/>
            <a:p>
              <a:pPr marL="0" indent="0" algn="ctr">
                <a:buNone/>
              </a:pPr>
              <a:r>
                <a:rPr lang="en-US" sz="1100">
                  <a:solidFill>
                    <a:schemeClr val="tx1"/>
                  </a:solidFill>
                </a:rPr>
                <a:t>For its first years, </a:t>
              </a:r>
              <a:r>
                <a:rPr lang="en-US" sz="1100" err="1">
                  <a:solidFill>
                    <a:schemeClr val="tx1"/>
                  </a:solidFill>
                </a:rPr>
                <a:t>TerraPower</a:t>
              </a:r>
              <a:r>
                <a:rPr lang="en-US" sz="1100">
                  <a:solidFill>
                    <a:schemeClr val="tx1"/>
                  </a:solidFill>
                </a:rPr>
                <a:t> focused on a </a:t>
              </a:r>
              <a:r>
                <a:rPr lang="en-US" sz="1100" b="1">
                  <a:solidFill>
                    <a:schemeClr val="tx1"/>
                  </a:solidFill>
                </a:rPr>
                <a:t>traveling wave reactor (TWR)</a:t>
              </a:r>
              <a:r>
                <a:rPr lang="en-US" sz="1100">
                  <a:solidFill>
                    <a:schemeClr val="tx1"/>
                  </a:solidFill>
                </a:rPr>
                <a:t>, which has much higher fuel efficiency, theoretically requiring no fuel replacements for its lifetime</a:t>
              </a:r>
            </a:p>
          </p:txBody>
        </p:sp>
        <p:cxnSp>
          <p:nvCxnSpPr>
            <p:cNvPr id="29" name="Straight Connector 28">
              <a:extLst>
                <a:ext uri="{FF2B5EF4-FFF2-40B4-BE49-F238E27FC236}">
                  <a16:creationId xmlns:a16="http://schemas.microsoft.com/office/drawing/2014/main" id="{015903D7-B9C3-19F7-6A4B-0DDB09837D48}"/>
                </a:ext>
              </a:extLst>
            </p:cNvPr>
            <p:cNvCxnSpPr>
              <a:cxnSpLocks/>
            </p:cNvCxnSpPr>
            <p:nvPr/>
          </p:nvCxnSpPr>
          <p:spPr bwMode="gray">
            <a:xfrm flipH="1">
              <a:off x="585435" y="3461720"/>
              <a:ext cx="2286000" cy="0"/>
            </a:xfrm>
            <a:prstGeom prst="line">
              <a:avLst/>
            </a:prstGeom>
            <a:grpFill/>
            <a:ln w="19050"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grpSp>
      <p:grpSp>
        <p:nvGrpSpPr>
          <p:cNvPr id="44" name="Group 43">
            <a:extLst>
              <a:ext uri="{FF2B5EF4-FFF2-40B4-BE49-F238E27FC236}">
                <a16:creationId xmlns:a16="http://schemas.microsoft.com/office/drawing/2014/main" id="{1F07B4A9-1DE5-0213-2695-BA52E8053D02}"/>
              </a:ext>
            </a:extLst>
          </p:cNvPr>
          <p:cNvGrpSpPr/>
          <p:nvPr/>
        </p:nvGrpSpPr>
        <p:grpSpPr>
          <a:xfrm>
            <a:off x="2605817" y="1828267"/>
            <a:ext cx="1501236" cy="1124473"/>
            <a:chOff x="2736660" y="1828267"/>
            <a:chExt cx="1595576" cy="1124473"/>
          </a:xfrm>
          <a:solidFill>
            <a:schemeClr val="accent6">
              <a:lumMod val="20000"/>
              <a:lumOff val="80000"/>
            </a:schemeClr>
          </a:solidFill>
        </p:grpSpPr>
        <p:sp>
          <p:nvSpPr>
            <p:cNvPr id="14" name="TextBox 13">
              <a:extLst>
                <a:ext uri="{FF2B5EF4-FFF2-40B4-BE49-F238E27FC236}">
                  <a16:creationId xmlns:a16="http://schemas.microsoft.com/office/drawing/2014/main" id="{F84BB0CB-3D76-CF26-E8FD-D21DBF479F21}"/>
                </a:ext>
              </a:extLst>
            </p:cNvPr>
            <p:cNvSpPr txBox="1"/>
            <p:nvPr/>
          </p:nvSpPr>
          <p:spPr bwMode="gray">
            <a:xfrm>
              <a:off x="2736660" y="1828267"/>
              <a:ext cx="1595576" cy="769441"/>
            </a:xfrm>
            <a:prstGeom prst="rect">
              <a:avLst/>
            </a:prstGeom>
            <a:grpFill/>
          </p:spPr>
          <p:txBody>
            <a:bodyPr wrap="square" lIns="45720" tIns="45720" rIns="45720" bIns="45720" rtlCol="0">
              <a:spAutoFit/>
            </a:bodyPr>
            <a:lstStyle/>
            <a:p>
              <a:pPr marL="0" indent="0">
                <a:buNone/>
              </a:pPr>
              <a:r>
                <a:rPr lang="en-US" sz="1100">
                  <a:solidFill>
                    <a:schemeClr val="tx1"/>
                  </a:solidFill>
                </a:rPr>
                <a:t>Starts a </a:t>
              </a:r>
              <a:r>
                <a:rPr lang="en-US" sz="1100" b="1">
                  <a:solidFill>
                    <a:schemeClr val="tx1"/>
                  </a:solidFill>
                </a:rPr>
                <a:t>JV with Chinese CNNC </a:t>
              </a:r>
              <a:r>
                <a:rPr lang="en-US" sz="1100">
                  <a:solidFill>
                    <a:schemeClr val="tx1"/>
                  </a:solidFill>
                </a:rPr>
                <a:t>to build a 600 MW TWR prototype in </a:t>
              </a:r>
              <a:r>
                <a:rPr lang="en-US" sz="1100" b="1">
                  <a:solidFill>
                    <a:schemeClr val="tx1"/>
                  </a:solidFill>
                </a:rPr>
                <a:t>China</a:t>
              </a:r>
            </a:p>
          </p:txBody>
        </p:sp>
        <p:cxnSp>
          <p:nvCxnSpPr>
            <p:cNvPr id="34" name="Straight Connector 33">
              <a:extLst>
                <a:ext uri="{FF2B5EF4-FFF2-40B4-BE49-F238E27FC236}">
                  <a16:creationId xmlns:a16="http://schemas.microsoft.com/office/drawing/2014/main" id="{3BC70D62-6796-DD1C-86FB-B1D772E02184}"/>
                </a:ext>
              </a:extLst>
            </p:cNvPr>
            <p:cNvCxnSpPr>
              <a:cxnSpLocks/>
            </p:cNvCxnSpPr>
            <p:nvPr/>
          </p:nvCxnSpPr>
          <p:spPr bwMode="gray">
            <a:xfrm flipV="1">
              <a:off x="2736660" y="1828267"/>
              <a:ext cx="0" cy="1124473"/>
            </a:xfrm>
            <a:prstGeom prst="line">
              <a:avLst/>
            </a:prstGeom>
            <a:grpFill/>
            <a:ln w="19050"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grpSp>
      <p:cxnSp>
        <p:nvCxnSpPr>
          <p:cNvPr id="49" name="Straight Connector 48">
            <a:extLst>
              <a:ext uri="{FF2B5EF4-FFF2-40B4-BE49-F238E27FC236}">
                <a16:creationId xmlns:a16="http://schemas.microsoft.com/office/drawing/2014/main" id="{69B5639F-DBB7-C38B-38C5-212D9552B4DC}"/>
              </a:ext>
            </a:extLst>
          </p:cNvPr>
          <p:cNvCxnSpPr>
            <a:cxnSpLocks/>
            <a:endCxn id="36" idx="4"/>
          </p:cNvCxnSpPr>
          <p:nvPr/>
        </p:nvCxnSpPr>
        <p:spPr bwMode="gray">
          <a:xfrm flipV="1">
            <a:off x="3494102" y="3132415"/>
            <a:ext cx="3499" cy="310055"/>
          </a:xfrm>
          <a:prstGeom prst="line">
            <a:avLst/>
          </a:prstGeom>
          <a:ln w="19050"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FF0B22EB-ECB2-927A-FDB8-F23D2E943659}"/>
              </a:ext>
            </a:extLst>
          </p:cNvPr>
          <p:cNvSpPr txBox="1"/>
          <p:nvPr/>
        </p:nvSpPr>
        <p:spPr bwMode="gray">
          <a:xfrm>
            <a:off x="2980350" y="3461721"/>
            <a:ext cx="1032402" cy="1107996"/>
          </a:xfrm>
          <a:prstGeom prst="rect">
            <a:avLst/>
          </a:prstGeom>
          <a:solidFill>
            <a:schemeClr val="accent6">
              <a:lumMod val="20000"/>
              <a:lumOff val="80000"/>
            </a:schemeClr>
          </a:solidFill>
        </p:spPr>
        <p:txBody>
          <a:bodyPr wrap="square" lIns="45720" tIns="45720" rIns="45720" bIns="45720" rtlCol="0">
            <a:noAutofit/>
          </a:bodyPr>
          <a:lstStyle/>
          <a:p>
            <a:pPr marL="0" indent="0" algn="ctr">
              <a:buNone/>
            </a:pPr>
            <a:r>
              <a:rPr lang="en-US" sz="1100">
                <a:solidFill>
                  <a:schemeClr val="tx1"/>
                </a:solidFill>
              </a:rPr>
              <a:t>The U.S. </a:t>
            </a:r>
            <a:r>
              <a:rPr lang="en-US" sz="1100" b="1">
                <a:solidFill>
                  <a:schemeClr val="tx1"/>
                </a:solidFill>
              </a:rPr>
              <a:t>stops all partnerships </a:t>
            </a:r>
            <a:r>
              <a:rPr lang="en-US" sz="1100">
                <a:solidFill>
                  <a:schemeClr val="tx1"/>
                </a:solidFill>
              </a:rPr>
              <a:t>with China on nuclear, </a:t>
            </a:r>
            <a:r>
              <a:rPr lang="en-US" sz="1100" b="1">
                <a:solidFill>
                  <a:schemeClr val="tx1"/>
                </a:solidFill>
              </a:rPr>
              <a:t>killing the JV</a:t>
            </a:r>
          </a:p>
        </p:txBody>
      </p:sp>
      <p:cxnSp>
        <p:nvCxnSpPr>
          <p:cNvPr id="72" name="Straight Connector 71">
            <a:extLst>
              <a:ext uri="{FF2B5EF4-FFF2-40B4-BE49-F238E27FC236}">
                <a16:creationId xmlns:a16="http://schemas.microsoft.com/office/drawing/2014/main" id="{5C8F2F1D-39F7-09C7-C568-81F398E2F7D3}"/>
              </a:ext>
            </a:extLst>
          </p:cNvPr>
          <p:cNvCxnSpPr>
            <a:cxnSpLocks/>
          </p:cNvCxnSpPr>
          <p:nvPr/>
        </p:nvCxnSpPr>
        <p:spPr bwMode="gray">
          <a:xfrm flipH="1">
            <a:off x="2980350" y="3461720"/>
            <a:ext cx="1032402" cy="0"/>
          </a:xfrm>
          <a:prstGeom prst="line">
            <a:avLst/>
          </a:prstGeom>
          <a:ln w="19050"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grpSp>
        <p:nvGrpSpPr>
          <p:cNvPr id="77" name="Group 76">
            <a:extLst>
              <a:ext uri="{FF2B5EF4-FFF2-40B4-BE49-F238E27FC236}">
                <a16:creationId xmlns:a16="http://schemas.microsoft.com/office/drawing/2014/main" id="{A7E61E7E-C70B-B026-F0CE-9D6F2DE9CBFA}"/>
              </a:ext>
            </a:extLst>
          </p:cNvPr>
          <p:cNvGrpSpPr/>
          <p:nvPr/>
        </p:nvGrpSpPr>
        <p:grpSpPr>
          <a:xfrm>
            <a:off x="4410411" y="1828267"/>
            <a:ext cx="1501684" cy="1124473"/>
            <a:chOff x="4654657" y="1828267"/>
            <a:chExt cx="1596052" cy="1124473"/>
          </a:xfrm>
          <a:solidFill>
            <a:schemeClr val="accent6">
              <a:lumMod val="20000"/>
              <a:lumOff val="80000"/>
            </a:schemeClr>
          </a:solidFill>
        </p:grpSpPr>
        <p:sp>
          <p:nvSpPr>
            <p:cNvPr id="16" name="TextBox 15">
              <a:extLst>
                <a:ext uri="{FF2B5EF4-FFF2-40B4-BE49-F238E27FC236}">
                  <a16:creationId xmlns:a16="http://schemas.microsoft.com/office/drawing/2014/main" id="{33CAC92B-A9E7-EB85-17F6-BCD61DF5D85B}"/>
                </a:ext>
              </a:extLst>
            </p:cNvPr>
            <p:cNvSpPr txBox="1"/>
            <p:nvPr/>
          </p:nvSpPr>
          <p:spPr bwMode="gray">
            <a:xfrm>
              <a:off x="4655133" y="1828267"/>
              <a:ext cx="1595576" cy="769441"/>
            </a:xfrm>
            <a:prstGeom prst="rect">
              <a:avLst/>
            </a:prstGeom>
            <a:grpFill/>
          </p:spPr>
          <p:txBody>
            <a:bodyPr wrap="square" lIns="45720" tIns="45720" rIns="45720" bIns="45720" rtlCol="0">
              <a:spAutoFit/>
            </a:bodyPr>
            <a:lstStyle/>
            <a:p>
              <a:pPr marL="0" indent="0">
                <a:buNone/>
              </a:pPr>
              <a:r>
                <a:rPr lang="en-US" sz="1100">
                  <a:solidFill>
                    <a:schemeClr val="tx1"/>
                  </a:solidFill>
                </a:rPr>
                <a:t>Pivots to developing a </a:t>
              </a:r>
              <a:r>
                <a:rPr lang="en-US" sz="1100" err="1">
                  <a:solidFill>
                    <a:schemeClr val="tx1"/>
                  </a:solidFill>
                </a:rPr>
                <a:t>a</a:t>
              </a:r>
              <a:r>
                <a:rPr lang="en-US" sz="1100">
                  <a:solidFill>
                    <a:schemeClr val="tx1"/>
                  </a:solidFill>
                </a:rPr>
                <a:t> </a:t>
              </a:r>
              <a:r>
                <a:rPr lang="en-US" sz="1100" b="1">
                  <a:solidFill>
                    <a:schemeClr val="tx1"/>
                  </a:solidFill>
                </a:rPr>
                <a:t>natrium reactor </a:t>
              </a:r>
              <a:r>
                <a:rPr lang="en-US" sz="1100">
                  <a:solidFill>
                    <a:schemeClr val="tx1"/>
                  </a:solidFill>
                </a:rPr>
                <a:t>together with </a:t>
              </a:r>
              <a:r>
                <a:rPr lang="en-US" sz="1100" b="1">
                  <a:solidFill>
                    <a:schemeClr val="tx1"/>
                  </a:solidFill>
                </a:rPr>
                <a:t>GE Hitachi</a:t>
              </a:r>
            </a:p>
          </p:txBody>
        </p:sp>
        <p:cxnSp>
          <p:nvCxnSpPr>
            <p:cNvPr id="76" name="Straight Connector 75">
              <a:extLst>
                <a:ext uri="{FF2B5EF4-FFF2-40B4-BE49-F238E27FC236}">
                  <a16:creationId xmlns:a16="http://schemas.microsoft.com/office/drawing/2014/main" id="{EC6B73A9-8B6E-C13A-A423-36CC927F7375}"/>
                </a:ext>
              </a:extLst>
            </p:cNvPr>
            <p:cNvCxnSpPr>
              <a:cxnSpLocks/>
            </p:cNvCxnSpPr>
            <p:nvPr/>
          </p:nvCxnSpPr>
          <p:spPr bwMode="gray">
            <a:xfrm flipV="1">
              <a:off x="4654657" y="1828267"/>
              <a:ext cx="0" cy="1124473"/>
            </a:xfrm>
            <a:prstGeom prst="line">
              <a:avLst/>
            </a:prstGeom>
            <a:grpFill/>
            <a:ln w="19050"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grpSp>
      <p:grpSp>
        <p:nvGrpSpPr>
          <p:cNvPr id="80" name="Group 79">
            <a:extLst>
              <a:ext uri="{FF2B5EF4-FFF2-40B4-BE49-F238E27FC236}">
                <a16:creationId xmlns:a16="http://schemas.microsoft.com/office/drawing/2014/main" id="{CC8C5C5A-0264-D060-E594-D3CD20626945}"/>
              </a:ext>
            </a:extLst>
          </p:cNvPr>
          <p:cNvGrpSpPr/>
          <p:nvPr/>
        </p:nvGrpSpPr>
        <p:grpSpPr>
          <a:xfrm>
            <a:off x="4348300" y="3132415"/>
            <a:ext cx="962702" cy="1294450"/>
            <a:chOff x="4588643" y="3132415"/>
            <a:chExt cx="1023200" cy="1294450"/>
          </a:xfrm>
          <a:solidFill>
            <a:schemeClr val="accent6">
              <a:lumMod val="20000"/>
              <a:lumOff val="80000"/>
            </a:schemeClr>
          </a:solidFill>
        </p:grpSpPr>
        <p:sp>
          <p:nvSpPr>
            <p:cNvPr id="17" name="TextBox 16">
              <a:extLst>
                <a:ext uri="{FF2B5EF4-FFF2-40B4-BE49-F238E27FC236}">
                  <a16:creationId xmlns:a16="http://schemas.microsoft.com/office/drawing/2014/main" id="{DEF3AE20-DAB4-012A-536A-1F306191A6DB}"/>
                </a:ext>
              </a:extLst>
            </p:cNvPr>
            <p:cNvSpPr txBox="1"/>
            <p:nvPr/>
          </p:nvSpPr>
          <p:spPr bwMode="gray">
            <a:xfrm>
              <a:off x="4588643" y="3488146"/>
              <a:ext cx="1023200" cy="938719"/>
            </a:xfrm>
            <a:prstGeom prst="rect">
              <a:avLst/>
            </a:prstGeom>
            <a:grpFill/>
          </p:spPr>
          <p:txBody>
            <a:bodyPr wrap="square" lIns="45720" tIns="45720" rIns="45720" bIns="45720" rtlCol="0">
              <a:spAutoFit/>
            </a:bodyPr>
            <a:lstStyle/>
            <a:p>
              <a:pPr marL="0" indent="0">
                <a:buNone/>
              </a:pPr>
              <a:r>
                <a:rPr lang="en-US" sz="1100">
                  <a:solidFill>
                    <a:schemeClr val="tx1"/>
                  </a:solidFill>
                </a:rPr>
                <a:t>Selects Kemmerer, </a:t>
              </a:r>
              <a:r>
                <a:rPr lang="en-US" sz="1100" b="1">
                  <a:solidFill>
                    <a:schemeClr val="tx1"/>
                  </a:solidFill>
                </a:rPr>
                <a:t>Wyoming,</a:t>
              </a:r>
              <a:r>
                <a:rPr lang="en-US" sz="1100">
                  <a:solidFill>
                    <a:schemeClr val="tx1"/>
                  </a:solidFill>
                </a:rPr>
                <a:t> as its </a:t>
              </a:r>
              <a:r>
                <a:rPr lang="en-US" sz="1100" b="1">
                  <a:solidFill>
                    <a:schemeClr val="tx1"/>
                  </a:solidFill>
                </a:rPr>
                <a:t>first reactor site</a:t>
              </a:r>
            </a:p>
          </p:txBody>
        </p:sp>
        <p:cxnSp>
          <p:nvCxnSpPr>
            <p:cNvPr id="78" name="Straight Connector 77">
              <a:extLst>
                <a:ext uri="{FF2B5EF4-FFF2-40B4-BE49-F238E27FC236}">
                  <a16:creationId xmlns:a16="http://schemas.microsoft.com/office/drawing/2014/main" id="{5D5ED83D-2F59-5CDF-9076-D6651AAA7F2D}"/>
                </a:ext>
              </a:extLst>
            </p:cNvPr>
            <p:cNvCxnSpPr>
              <a:cxnSpLocks/>
            </p:cNvCxnSpPr>
            <p:nvPr/>
          </p:nvCxnSpPr>
          <p:spPr bwMode="gray">
            <a:xfrm flipV="1">
              <a:off x="5611843" y="3132415"/>
              <a:ext cx="0" cy="1294450"/>
            </a:xfrm>
            <a:prstGeom prst="line">
              <a:avLst/>
            </a:prstGeom>
            <a:grpFill/>
            <a:ln w="19050"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grpSp>
      <p:sp>
        <p:nvSpPr>
          <p:cNvPr id="20" name="TextBox 19">
            <a:extLst>
              <a:ext uri="{FF2B5EF4-FFF2-40B4-BE49-F238E27FC236}">
                <a16:creationId xmlns:a16="http://schemas.microsoft.com/office/drawing/2014/main" id="{E9D12284-EA05-6400-E9C5-C99CF57A87AE}"/>
              </a:ext>
            </a:extLst>
          </p:cNvPr>
          <p:cNvSpPr txBox="1"/>
          <p:nvPr/>
        </p:nvSpPr>
        <p:spPr bwMode="gray">
          <a:xfrm>
            <a:off x="5571930" y="3461721"/>
            <a:ext cx="1032402" cy="1107996"/>
          </a:xfrm>
          <a:prstGeom prst="rect">
            <a:avLst/>
          </a:prstGeom>
          <a:solidFill>
            <a:schemeClr val="accent6">
              <a:lumMod val="20000"/>
              <a:lumOff val="80000"/>
            </a:schemeClr>
          </a:solidFill>
        </p:spPr>
        <p:txBody>
          <a:bodyPr wrap="square" lIns="45720" tIns="45720" rIns="45720" bIns="45720" rtlCol="0">
            <a:noAutofit/>
          </a:bodyPr>
          <a:lstStyle/>
          <a:p>
            <a:pPr marL="0" indent="0">
              <a:buNone/>
            </a:pPr>
            <a:r>
              <a:rPr lang="en-US" sz="1100" b="1">
                <a:solidFill>
                  <a:schemeClr val="tx1"/>
                </a:solidFill>
              </a:rPr>
              <a:t>Breaks ground </a:t>
            </a:r>
            <a:r>
              <a:rPr lang="en-US" sz="1100">
                <a:solidFill>
                  <a:schemeClr val="tx1"/>
                </a:solidFill>
              </a:rPr>
              <a:t>in Wyoming for the 345MW, $4 billion FOAK reactor</a:t>
            </a:r>
          </a:p>
        </p:txBody>
      </p:sp>
      <p:cxnSp>
        <p:nvCxnSpPr>
          <p:cNvPr id="81" name="Straight Connector 80">
            <a:extLst>
              <a:ext uri="{FF2B5EF4-FFF2-40B4-BE49-F238E27FC236}">
                <a16:creationId xmlns:a16="http://schemas.microsoft.com/office/drawing/2014/main" id="{99BE1557-8380-B946-F02F-177374C40B14}"/>
              </a:ext>
            </a:extLst>
          </p:cNvPr>
          <p:cNvCxnSpPr>
            <a:cxnSpLocks/>
          </p:cNvCxnSpPr>
          <p:nvPr/>
        </p:nvCxnSpPr>
        <p:spPr bwMode="gray">
          <a:xfrm flipV="1">
            <a:off x="6235693" y="3386244"/>
            <a:ext cx="0" cy="72264"/>
          </a:xfrm>
          <a:prstGeom prst="line">
            <a:avLst/>
          </a:prstGeom>
          <a:ln w="19050"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1F9E27E9-60D6-95D3-AD0A-E59B8AF7A9B8}"/>
              </a:ext>
            </a:extLst>
          </p:cNvPr>
          <p:cNvCxnSpPr>
            <a:cxnSpLocks/>
          </p:cNvCxnSpPr>
          <p:nvPr/>
        </p:nvCxnSpPr>
        <p:spPr bwMode="gray">
          <a:xfrm flipH="1">
            <a:off x="5571930" y="3461720"/>
            <a:ext cx="1032402" cy="0"/>
          </a:xfrm>
          <a:prstGeom prst="line">
            <a:avLst/>
          </a:prstGeom>
          <a:ln w="19050"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grpSp>
        <p:nvGrpSpPr>
          <p:cNvPr id="91" name="Group 90">
            <a:extLst>
              <a:ext uri="{FF2B5EF4-FFF2-40B4-BE49-F238E27FC236}">
                <a16:creationId xmlns:a16="http://schemas.microsoft.com/office/drawing/2014/main" id="{2B0703DB-8B8A-0796-A0D0-67DA06D7409E}"/>
              </a:ext>
            </a:extLst>
          </p:cNvPr>
          <p:cNvGrpSpPr/>
          <p:nvPr/>
        </p:nvGrpSpPr>
        <p:grpSpPr>
          <a:xfrm>
            <a:off x="6226953" y="1458935"/>
            <a:ext cx="1502133" cy="1490600"/>
            <a:chOff x="6585353" y="1458935"/>
            <a:chExt cx="1596529" cy="1490600"/>
          </a:xfrm>
          <a:solidFill>
            <a:schemeClr val="accent6">
              <a:lumMod val="20000"/>
              <a:lumOff val="80000"/>
            </a:schemeClr>
          </a:solidFill>
        </p:grpSpPr>
        <p:sp>
          <p:nvSpPr>
            <p:cNvPr id="19" name="TextBox 18">
              <a:extLst>
                <a:ext uri="{FF2B5EF4-FFF2-40B4-BE49-F238E27FC236}">
                  <a16:creationId xmlns:a16="http://schemas.microsoft.com/office/drawing/2014/main" id="{A5E82EE2-7CC7-F937-20F2-9BF3D388BB9B}"/>
                </a:ext>
              </a:extLst>
            </p:cNvPr>
            <p:cNvSpPr txBox="1"/>
            <p:nvPr/>
          </p:nvSpPr>
          <p:spPr bwMode="gray">
            <a:xfrm>
              <a:off x="6586306" y="1458935"/>
              <a:ext cx="1595576" cy="1107996"/>
            </a:xfrm>
            <a:prstGeom prst="rect">
              <a:avLst/>
            </a:prstGeom>
            <a:grpFill/>
          </p:spPr>
          <p:txBody>
            <a:bodyPr wrap="square" lIns="45720" tIns="45720" rIns="45720" bIns="45720" rtlCol="0">
              <a:spAutoFit/>
            </a:bodyPr>
            <a:lstStyle/>
            <a:p>
              <a:pPr marL="0" indent="0">
                <a:buNone/>
              </a:pPr>
              <a:r>
                <a:rPr lang="en-US" sz="1100" b="1" err="1">
                  <a:solidFill>
                    <a:schemeClr val="tx1"/>
                  </a:solidFill>
                </a:rPr>
                <a:t>TerraPower</a:t>
              </a:r>
              <a:r>
                <a:rPr lang="en-US" sz="1100" b="1">
                  <a:solidFill>
                    <a:schemeClr val="tx1"/>
                  </a:solidFill>
                </a:rPr>
                <a:t> Isotopes </a:t>
              </a:r>
              <a:r>
                <a:rPr lang="en-US" sz="1100">
                  <a:solidFill>
                    <a:schemeClr val="tx1"/>
                  </a:solidFill>
                </a:rPr>
                <a:t>starts commercial-scale production of actinium, which is used in clinical trials for cancer research</a:t>
              </a:r>
            </a:p>
          </p:txBody>
        </p:sp>
        <p:cxnSp>
          <p:nvCxnSpPr>
            <p:cNvPr id="88" name="Straight Connector 87">
              <a:extLst>
                <a:ext uri="{FF2B5EF4-FFF2-40B4-BE49-F238E27FC236}">
                  <a16:creationId xmlns:a16="http://schemas.microsoft.com/office/drawing/2014/main" id="{1BEFF3FA-7921-A27C-9083-BD8904A7001B}"/>
                </a:ext>
              </a:extLst>
            </p:cNvPr>
            <p:cNvCxnSpPr>
              <a:cxnSpLocks/>
            </p:cNvCxnSpPr>
            <p:nvPr/>
          </p:nvCxnSpPr>
          <p:spPr bwMode="gray">
            <a:xfrm flipV="1">
              <a:off x="6585353" y="1458935"/>
              <a:ext cx="0" cy="1490600"/>
            </a:xfrm>
            <a:prstGeom prst="line">
              <a:avLst/>
            </a:prstGeom>
            <a:grpFill/>
            <a:ln w="19050"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grpSp>
      <p:grpSp>
        <p:nvGrpSpPr>
          <p:cNvPr id="101" name="Group 100">
            <a:extLst>
              <a:ext uri="{FF2B5EF4-FFF2-40B4-BE49-F238E27FC236}">
                <a16:creationId xmlns:a16="http://schemas.microsoft.com/office/drawing/2014/main" id="{4C2E700F-C0FC-B08E-31A2-E07FCE23A6FC}"/>
              </a:ext>
            </a:extLst>
          </p:cNvPr>
          <p:cNvGrpSpPr/>
          <p:nvPr/>
        </p:nvGrpSpPr>
        <p:grpSpPr>
          <a:xfrm>
            <a:off x="6762437" y="3132415"/>
            <a:ext cx="946369" cy="1463727"/>
            <a:chOff x="7154488" y="3132415"/>
            <a:chExt cx="1005840" cy="1463727"/>
          </a:xfrm>
          <a:solidFill>
            <a:schemeClr val="accent6">
              <a:lumMod val="20000"/>
              <a:lumOff val="80000"/>
            </a:schemeClr>
          </a:solidFill>
        </p:grpSpPr>
        <p:sp>
          <p:nvSpPr>
            <p:cNvPr id="18" name="TextBox 17">
              <a:extLst>
                <a:ext uri="{FF2B5EF4-FFF2-40B4-BE49-F238E27FC236}">
                  <a16:creationId xmlns:a16="http://schemas.microsoft.com/office/drawing/2014/main" id="{17530BFE-DDDF-AC22-B367-73668C528592}"/>
                </a:ext>
              </a:extLst>
            </p:cNvPr>
            <p:cNvSpPr txBox="1"/>
            <p:nvPr/>
          </p:nvSpPr>
          <p:spPr bwMode="gray">
            <a:xfrm>
              <a:off x="7154488" y="3488146"/>
              <a:ext cx="1005840" cy="1107996"/>
            </a:xfrm>
            <a:prstGeom prst="rect">
              <a:avLst/>
            </a:prstGeom>
            <a:grpFill/>
          </p:spPr>
          <p:txBody>
            <a:bodyPr wrap="square" lIns="45720" tIns="45720" rIns="45720" bIns="45720" rtlCol="0">
              <a:spAutoFit/>
            </a:bodyPr>
            <a:lstStyle/>
            <a:p>
              <a:pPr marL="0" indent="0" algn="ctr">
                <a:buNone/>
              </a:pPr>
              <a:r>
                <a:rPr lang="en-US" sz="1100">
                  <a:solidFill>
                    <a:schemeClr val="tx1"/>
                  </a:solidFill>
                </a:rPr>
                <a:t>The Wyoming plant</a:t>
              </a:r>
              <a:r>
                <a:rPr lang="en-US" sz="1100"/>
                <a:t> to</a:t>
              </a:r>
              <a:r>
                <a:rPr lang="en-US" sz="1100">
                  <a:solidFill>
                    <a:schemeClr val="tx1"/>
                  </a:solidFill>
                </a:rPr>
                <a:t> deliver its first power to the market</a:t>
              </a:r>
            </a:p>
          </p:txBody>
        </p:sp>
        <p:grpSp>
          <p:nvGrpSpPr>
            <p:cNvPr id="100" name="Group 99">
              <a:extLst>
                <a:ext uri="{FF2B5EF4-FFF2-40B4-BE49-F238E27FC236}">
                  <a16:creationId xmlns:a16="http://schemas.microsoft.com/office/drawing/2014/main" id="{26495366-0FF0-B5F4-3B51-D6465F02076D}"/>
                </a:ext>
              </a:extLst>
            </p:cNvPr>
            <p:cNvGrpSpPr/>
            <p:nvPr/>
          </p:nvGrpSpPr>
          <p:grpSpPr>
            <a:xfrm>
              <a:off x="7154488" y="3132415"/>
              <a:ext cx="1005840" cy="355731"/>
              <a:chOff x="7154488" y="3132415"/>
              <a:chExt cx="1005840" cy="355731"/>
            </a:xfrm>
            <a:grpFill/>
          </p:grpSpPr>
          <p:cxnSp>
            <p:nvCxnSpPr>
              <p:cNvPr id="96" name="Straight Connector 95">
                <a:extLst>
                  <a:ext uri="{FF2B5EF4-FFF2-40B4-BE49-F238E27FC236}">
                    <a16:creationId xmlns:a16="http://schemas.microsoft.com/office/drawing/2014/main" id="{68890158-C83F-101C-5E69-5ED57D0E43B0}"/>
                  </a:ext>
                </a:extLst>
              </p:cNvPr>
              <p:cNvCxnSpPr>
                <a:cxnSpLocks/>
                <a:endCxn id="6" idx="4"/>
              </p:cNvCxnSpPr>
              <p:nvPr/>
            </p:nvCxnSpPr>
            <p:spPr bwMode="gray">
              <a:xfrm flipV="1">
                <a:off x="7547523" y="3132415"/>
                <a:ext cx="0" cy="347385"/>
              </a:xfrm>
              <a:prstGeom prst="line">
                <a:avLst/>
              </a:prstGeom>
              <a:grpFill/>
              <a:ln w="19050"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1AFBF7DE-B340-750A-056F-99F0FCD878CE}"/>
                  </a:ext>
                </a:extLst>
              </p:cNvPr>
              <p:cNvCxnSpPr>
                <a:cxnSpLocks/>
              </p:cNvCxnSpPr>
              <p:nvPr/>
            </p:nvCxnSpPr>
            <p:spPr bwMode="gray">
              <a:xfrm flipH="1">
                <a:off x="7154488" y="3488146"/>
                <a:ext cx="1005840" cy="0"/>
              </a:xfrm>
              <a:prstGeom prst="line">
                <a:avLst/>
              </a:prstGeom>
              <a:grpFill/>
              <a:ln w="19050"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grpSp>
      </p:grpSp>
      <p:pic>
        <p:nvPicPr>
          <p:cNvPr id="1026" name="Picture 2" descr="TerraPower - Wikipedia">
            <a:extLst>
              <a:ext uri="{FF2B5EF4-FFF2-40B4-BE49-F238E27FC236}">
                <a16:creationId xmlns:a16="http://schemas.microsoft.com/office/drawing/2014/main" id="{50329C3F-6EC6-0BA5-A6DC-EB5817927082}"/>
              </a:ext>
            </a:extLst>
          </p:cNvPr>
          <p:cNvPicPr>
            <a:picLocks noChangeAspect="1" noChangeArrowheads="1"/>
          </p:cNvPicPr>
          <p:nvPr/>
        </p:nvPicPr>
        <p:blipFill>
          <a:blip r:embed="rId19" cstate="screen">
            <a:extLst>
              <a:ext uri="{28A0092B-C50C-407E-A947-70E740481C1C}">
                <a14:useLocalDpi xmlns:a14="http://schemas.microsoft.com/office/drawing/2010/main"/>
              </a:ext>
            </a:extLst>
          </a:blip>
          <a:srcRect/>
          <a:stretch>
            <a:fillRect/>
          </a:stretch>
        </p:blipFill>
        <p:spPr bwMode="auto">
          <a:xfrm>
            <a:off x="10395410" y="872325"/>
            <a:ext cx="1576296" cy="560196"/>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TerraPower Natrium | Advanced Nuclear Energy">
            <a:extLst>
              <a:ext uri="{FF2B5EF4-FFF2-40B4-BE49-F238E27FC236}">
                <a16:creationId xmlns:a16="http://schemas.microsoft.com/office/drawing/2014/main" id="{6ECDACF0-0D59-94AF-3B02-37ECE46B5925}"/>
              </a:ext>
            </a:extLst>
          </p:cNvPr>
          <p:cNvPicPr>
            <a:picLocks noChangeAspect="1" noChangeArrowheads="1"/>
          </p:cNvPicPr>
          <p:nvPr/>
        </p:nvPicPr>
        <p:blipFill rotWithShape="1">
          <a:blip r:embed="rId20" cstate="screen">
            <a:extLst>
              <a:ext uri="{28A0092B-C50C-407E-A947-70E740481C1C}">
                <a14:useLocalDpi xmlns:a14="http://schemas.microsoft.com/office/drawing/2010/main"/>
              </a:ext>
            </a:extLst>
          </a:blip>
          <a:srcRect/>
          <a:stretch/>
        </p:blipFill>
        <p:spPr bwMode="auto">
          <a:xfrm>
            <a:off x="8844696" y="4672711"/>
            <a:ext cx="2233794" cy="1197864"/>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sp>
        <p:nvSpPr>
          <p:cNvPr id="121" name="TextBox 120">
            <a:extLst>
              <a:ext uri="{FF2B5EF4-FFF2-40B4-BE49-F238E27FC236}">
                <a16:creationId xmlns:a16="http://schemas.microsoft.com/office/drawing/2014/main" id="{0DCE7BD3-66A7-56E3-8FB5-C90B9F94D84D}"/>
              </a:ext>
            </a:extLst>
          </p:cNvPr>
          <p:cNvSpPr txBox="1"/>
          <p:nvPr/>
        </p:nvSpPr>
        <p:spPr bwMode="gray">
          <a:xfrm>
            <a:off x="9421124" y="4709062"/>
            <a:ext cx="946369" cy="261610"/>
          </a:xfrm>
          <a:prstGeom prst="rect">
            <a:avLst/>
          </a:prstGeom>
          <a:solidFill>
            <a:schemeClr val="bg1"/>
          </a:solidFill>
        </p:spPr>
        <p:txBody>
          <a:bodyPr wrap="square" lIns="45720" tIns="45720" rIns="45720" bIns="45720" rtlCol="0">
            <a:spAutoFit/>
          </a:bodyPr>
          <a:lstStyle/>
          <a:p>
            <a:pPr marL="0" indent="0" algn="ctr">
              <a:buNone/>
            </a:pPr>
            <a:r>
              <a:rPr lang="en-US" sz="1100">
                <a:solidFill>
                  <a:schemeClr val="tx1"/>
                </a:solidFill>
              </a:rPr>
              <a:t>Energy island</a:t>
            </a:r>
          </a:p>
        </p:txBody>
      </p:sp>
      <p:sp>
        <p:nvSpPr>
          <p:cNvPr id="122" name="TextBox 121">
            <a:extLst>
              <a:ext uri="{FF2B5EF4-FFF2-40B4-BE49-F238E27FC236}">
                <a16:creationId xmlns:a16="http://schemas.microsoft.com/office/drawing/2014/main" id="{92976958-0FA8-F8C2-2862-6F98FDD81EA8}"/>
              </a:ext>
            </a:extLst>
          </p:cNvPr>
          <p:cNvSpPr txBox="1"/>
          <p:nvPr/>
        </p:nvSpPr>
        <p:spPr bwMode="gray">
          <a:xfrm>
            <a:off x="9842600" y="5586413"/>
            <a:ext cx="1041006" cy="261610"/>
          </a:xfrm>
          <a:prstGeom prst="rect">
            <a:avLst/>
          </a:prstGeom>
          <a:solidFill>
            <a:srgbClr val="0877AD"/>
          </a:solidFill>
        </p:spPr>
        <p:txBody>
          <a:bodyPr wrap="square" lIns="45720" tIns="45720" rIns="45720" bIns="45720" rtlCol="0">
            <a:spAutoFit/>
          </a:bodyPr>
          <a:lstStyle/>
          <a:p>
            <a:pPr marL="0" indent="0" algn="ctr">
              <a:buNone/>
            </a:pPr>
            <a:r>
              <a:rPr lang="en-US" sz="1100">
                <a:solidFill>
                  <a:srgbClr val="FFFFFF"/>
                </a:solidFill>
              </a:rPr>
              <a:t>Nuclear island</a:t>
            </a:r>
          </a:p>
        </p:txBody>
      </p:sp>
      <p:sp>
        <p:nvSpPr>
          <p:cNvPr id="123" name="TextBox 122">
            <a:extLst>
              <a:ext uri="{FF2B5EF4-FFF2-40B4-BE49-F238E27FC236}">
                <a16:creationId xmlns:a16="http://schemas.microsoft.com/office/drawing/2014/main" id="{6F6F9B8F-677D-9D1D-A64F-4672D549F421}"/>
              </a:ext>
            </a:extLst>
          </p:cNvPr>
          <p:cNvSpPr txBox="1"/>
          <p:nvPr/>
        </p:nvSpPr>
        <p:spPr bwMode="gray">
          <a:xfrm>
            <a:off x="3447153" y="4728029"/>
            <a:ext cx="4281933" cy="1294450"/>
          </a:xfrm>
          <a:prstGeom prst="rect">
            <a:avLst/>
          </a:prstGeom>
          <a:noFill/>
        </p:spPr>
        <p:txBody>
          <a:bodyPr wrap="square" lIns="45720" tIns="45720" rIns="45720" bIns="45720" rtlCol="0">
            <a:noAutofit/>
          </a:bodyPr>
          <a:lstStyle/>
          <a:p>
            <a:pPr marL="171450" indent="-171450">
              <a:buFont typeface="Arial" panose="020B0604020202020204" pitchFamily="34" charset="0"/>
              <a:buChar char="•"/>
            </a:pPr>
            <a:r>
              <a:rPr lang="en-US" sz="1100"/>
              <a:t>The $4 billion Wyoming plant is a first of a kind (</a:t>
            </a:r>
            <a:r>
              <a:rPr lang="en-US" sz="1100" b="1"/>
              <a:t>FOAK)</a:t>
            </a:r>
            <a:r>
              <a:rPr lang="en-US" sz="1100"/>
              <a:t>, meaning its </a:t>
            </a:r>
            <a:r>
              <a:rPr lang="en-US" sz="1100" b="1"/>
              <a:t>costs are higher </a:t>
            </a:r>
            <a:r>
              <a:rPr lang="en-US" sz="1100"/>
              <a:t>than for subsequent reactors.</a:t>
            </a:r>
          </a:p>
          <a:p>
            <a:pPr marL="171450" indent="-171450">
              <a:buFont typeface="Arial" panose="020B0604020202020204" pitchFamily="34" charset="0"/>
              <a:buChar char="•"/>
            </a:pPr>
            <a:r>
              <a:rPr lang="en-US" sz="1100"/>
              <a:t>Rather than assigning all those costs to ratepayers, </a:t>
            </a:r>
            <a:r>
              <a:rPr lang="en-US" sz="1100" b="1" err="1"/>
              <a:t>TerraPower</a:t>
            </a:r>
            <a:r>
              <a:rPr lang="en-US" sz="1100" b="1"/>
              <a:t> charges regular electricity prices </a:t>
            </a:r>
            <a:r>
              <a:rPr lang="en-US" sz="1100"/>
              <a:t>and covers the difference with a $2 billion federal grant and $1 billion equity investment.</a:t>
            </a:r>
          </a:p>
          <a:p>
            <a:pPr marL="171450" indent="-171450">
              <a:buFont typeface="Arial" panose="020B0604020202020204" pitchFamily="34" charset="0"/>
              <a:buChar char="•"/>
            </a:pPr>
            <a:r>
              <a:rPr lang="en-US" sz="1100"/>
              <a:t>It believes that </a:t>
            </a:r>
            <a:r>
              <a:rPr lang="en-US" sz="1100" b="1"/>
              <a:t>investors and the government will benefit </a:t>
            </a:r>
            <a:r>
              <a:rPr lang="en-US" sz="1100"/>
              <a:t>from the </a:t>
            </a:r>
            <a:r>
              <a:rPr lang="en-US" sz="1100" b="1"/>
              <a:t>IP</a:t>
            </a:r>
            <a:r>
              <a:rPr lang="en-US" sz="1100"/>
              <a:t> </a:t>
            </a:r>
            <a:r>
              <a:rPr lang="en-US" sz="1100" b="1"/>
              <a:t>gained</a:t>
            </a:r>
            <a:r>
              <a:rPr lang="en-US" sz="1100"/>
              <a:t> in the FOAK.</a:t>
            </a:r>
          </a:p>
        </p:txBody>
      </p:sp>
      <p:graphicFrame>
        <p:nvGraphicFramePr>
          <p:cNvPr id="1095" name="Chart 1094">
            <a:extLst>
              <a:ext uri="{FF2B5EF4-FFF2-40B4-BE49-F238E27FC236}">
                <a16:creationId xmlns:a16="http://schemas.microsoft.com/office/drawing/2014/main" id="{B35021D6-B4EA-FC0B-D8C3-E97ABC4012F8}"/>
              </a:ext>
            </a:extLst>
          </p:cNvPr>
          <p:cNvGraphicFramePr/>
          <p:nvPr>
            <p:custDataLst>
              <p:tags r:id="rId2"/>
            </p:custDataLst>
            <p:extLst>
              <p:ext uri="{D42A27DB-BD31-4B8C-83A1-F6EECF244321}">
                <p14:modId xmlns:p14="http://schemas.microsoft.com/office/powerpoint/2010/main" val="618145632"/>
              </p:ext>
            </p:extLst>
          </p:nvPr>
        </p:nvGraphicFramePr>
        <p:xfrm>
          <a:off x="1327150" y="4959350"/>
          <a:ext cx="1857375" cy="1104900"/>
        </p:xfrm>
        <a:graphic>
          <a:graphicData uri="http://schemas.openxmlformats.org/drawingml/2006/chart">
            <c:chart xmlns:c="http://schemas.openxmlformats.org/drawingml/2006/chart" xmlns:r="http://schemas.openxmlformats.org/officeDocument/2006/relationships" r:id="rId21"/>
          </a:graphicData>
        </a:graphic>
      </p:graphicFrame>
      <p:sp>
        <p:nvSpPr>
          <p:cNvPr id="124" name="Text Placeholder 10">
            <a:extLst>
              <a:ext uri="{FF2B5EF4-FFF2-40B4-BE49-F238E27FC236}">
                <a16:creationId xmlns:a16="http://schemas.microsoft.com/office/drawing/2014/main" id="{115DFB91-512B-3844-A114-92FBEDCA92F2}"/>
              </a:ext>
            </a:extLst>
          </p:cNvPr>
          <p:cNvSpPr>
            <a:spLocks noGrp="1"/>
          </p:cNvSpPr>
          <p:nvPr>
            <p:custDataLst>
              <p:tags r:id="rId3"/>
            </p:custDataLst>
          </p:nvPr>
        </p:nvSpPr>
        <p:spPr bwMode="auto">
          <a:xfrm>
            <a:off x="777875" y="5281613"/>
            <a:ext cx="668338" cy="4572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r>
              <a:rPr lang="en-US" altLang="en-US" sz="1000">
                <a:effectLst/>
              </a:rPr>
              <a:t>Breakdown</a:t>
            </a:r>
            <a:br>
              <a:rPr lang="en-US" altLang="en-US" sz="1000">
                <a:effectLst/>
              </a:rPr>
            </a:br>
            <a:r>
              <a:rPr lang="en-US" altLang="en-US" sz="1000">
                <a:effectLst/>
              </a:rPr>
              <a:t>of Wyoming</a:t>
            </a:r>
            <a:br>
              <a:rPr lang="en-US" altLang="en-US" sz="1000">
                <a:effectLst/>
              </a:rPr>
            </a:br>
            <a:r>
              <a:rPr lang="en-US" altLang="en-US" sz="1000">
                <a:effectLst/>
              </a:rPr>
              <a:t>plant funding</a:t>
            </a:r>
            <a:endParaRPr lang="en-US" sz="1000"/>
          </a:p>
        </p:txBody>
      </p:sp>
      <p:sp>
        <p:nvSpPr>
          <p:cNvPr id="1024" name="Text Placeholder 10">
            <a:extLst>
              <a:ext uri="{FF2B5EF4-FFF2-40B4-BE49-F238E27FC236}">
                <a16:creationId xmlns:a16="http://schemas.microsoft.com/office/drawing/2014/main" id="{115DFB91-512B-3844-A114-92FBEDCA92F2}"/>
              </a:ext>
            </a:extLst>
          </p:cNvPr>
          <p:cNvSpPr>
            <a:spLocks noGrp="1"/>
          </p:cNvSpPr>
          <p:nvPr>
            <p:custDataLst>
              <p:tags r:id="rId4"/>
            </p:custDataLst>
          </p:nvPr>
        </p:nvSpPr>
        <p:spPr bwMode="auto">
          <a:xfrm>
            <a:off x="2306638" y="5075238"/>
            <a:ext cx="62388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A9932ACF-1856-43C2-8868-0D0D16CFBFCD}" type="datetime'''Go''v''''t''''''''''.'''''''' ''gra''n''''''t'''''''''''">
              <a:rPr lang="en-US" altLang="en-US" sz="1000" smtClean="0">
                <a:solidFill>
                  <a:srgbClr val="002230"/>
                </a:solidFill>
              </a:rPr>
              <a:pPr marL="0" lvl="0" indent="0" algn="ctr">
                <a:spcBef>
                  <a:spcPct val="0"/>
                </a:spcBef>
                <a:spcAft>
                  <a:spcPct val="0"/>
                </a:spcAft>
                <a:buNone/>
              </a:pPr>
              <a:t>Govt. grant</a:t>
            </a:fld>
            <a:endParaRPr lang="en-US" sz="1000">
              <a:solidFill>
                <a:srgbClr val="002230"/>
              </a:solidFill>
            </a:endParaRPr>
          </a:p>
        </p:txBody>
      </p:sp>
      <p:sp>
        <p:nvSpPr>
          <p:cNvPr id="1025" name="Text Placeholder 10">
            <a:extLst>
              <a:ext uri="{FF2B5EF4-FFF2-40B4-BE49-F238E27FC236}">
                <a16:creationId xmlns:a16="http://schemas.microsoft.com/office/drawing/2014/main" id="{115DFB91-512B-3844-A114-92FBEDCA92F2}"/>
              </a:ext>
            </a:extLst>
          </p:cNvPr>
          <p:cNvSpPr>
            <a:spLocks noGrp="1"/>
          </p:cNvSpPr>
          <p:nvPr>
            <p:custDataLst>
              <p:tags r:id="rId5"/>
            </p:custDataLst>
          </p:nvPr>
        </p:nvSpPr>
        <p:spPr bwMode="auto">
          <a:xfrm>
            <a:off x="1628775" y="5794375"/>
            <a:ext cx="8921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D5BF10A5-029D-464C-BF06-FF1FA7C00C50}" type="datetime'''''''''Eq''ui''ty'''' i''n''''''vest''or''''s'''">
              <a:rPr lang="en-US" altLang="en-US" sz="1000" smtClean="0">
                <a:solidFill>
                  <a:srgbClr val="34A398"/>
                </a:solidFill>
              </a:rPr>
              <a:pPr marL="0" lvl="0" indent="0" algn="ctr">
                <a:spcBef>
                  <a:spcPct val="0"/>
                </a:spcBef>
                <a:spcAft>
                  <a:spcPct val="0"/>
                </a:spcAft>
                <a:buNone/>
              </a:pPr>
              <a:t>Equity investors</a:t>
            </a:fld>
            <a:endParaRPr lang="en-US" sz="1000">
              <a:solidFill>
                <a:srgbClr val="34A398"/>
              </a:solidFill>
            </a:endParaRPr>
          </a:p>
        </p:txBody>
      </p:sp>
      <p:sp>
        <p:nvSpPr>
          <p:cNvPr id="1027" name="Text Placeholder 10">
            <a:extLst>
              <a:ext uri="{FF2B5EF4-FFF2-40B4-BE49-F238E27FC236}">
                <a16:creationId xmlns:a16="http://schemas.microsoft.com/office/drawing/2014/main" id="{115DFB91-512B-3844-A114-92FBEDCA92F2}"/>
              </a:ext>
            </a:extLst>
          </p:cNvPr>
          <p:cNvSpPr>
            <a:spLocks noGrp="1"/>
          </p:cNvSpPr>
          <p:nvPr>
            <p:custDataLst>
              <p:tags r:id="rId6"/>
            </p:custDataLst>
          </p:nvPr>
        </p:nvSpPr>
        <p:spPr bwMode="auto">
          <a:xfrm>
            <a:off x="1557338" y="5075238"/>
            <a:ext cx="6461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86ACC6C4-F595-4B74-8428-A7195904B732}" type="datetime'''''''Ra''''''''''''''''''''''te''''''''paye''''''r''''s'''">
              <a:rPr lang="en-US" altLang="en-US" sz="1000" smtClean="0">
                <a:solidFill>
                  <a:srgbClr val="6F8DB9"/>
                </a:solidFill>
              </a:rPr>
              <a:pPr marL="0" lvl="0" indent="0" algn="ctr">
                <a:spcBef>
                  <a:spcPct val="0"/>
                </a:spcBef>
                <a:spcAft>
                  <a:spcPct val="0"/>
                </a:spcAft>
                <a:buNone/>
              </a:pPr>
              <a:t>Ratepayers</a:t>
            </a:fld>
            <a:endParaRPr lang="en-US" sz="1000">
              <a:solidFill>
                <a:srgbClr val="6F8DB9"/>
              </a:solidFill>
            </a:endParaRPr>
          </a:p>
        </p:txBody>
      </p:sp>
      <p:sp>
        <p:nvSpPr>
          <p:cNvPr id="1029" name="Text Placeholder 10">
            <a:extLst>
              <a:ext uri="{FF2B5EF4-FFF2-40B4-BE49-F238E27FC236}">
                <a16:creationId xmlns:a16="http://schemas.microsoft.com/office/drawing/2014/main" id="{115DFB91-512B-3844-A114-92FBEDCA92F2}"/>
              </a:ext>
            </a:extLst>
          </p:cNvPr>
          <p:cNvSpPr>
            <a:spLocks noGrp="1"/>
          </p:cNvSpPr>
          <p:nvPr>
            <p:custDataLst>
              <p:tags r:id="rId7"/>
            </p:custDataLst>
          </p:nvPr>
        </p:nvSpPr>
        <p:spPr bwMode="gray">
          <a:xfrm>
            <a:off x="3005138" y="5434013"/>
            <a:ext cx="2587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4F5C46FD-7CA2-4D7D-8F99-FA44897BCEA4}" type="datetime'''$''''''''''''''''''''''4''''''''''''B'''''''''''''''''''''''">
              <a:rPr lang="en-US" altLang="en-US" sz="1000" smtClean="0"/>
              <a:pPr marL="0" lvl="0" indent="0">
                <a:spcBef>
                  <a:spcPct val="0"/>
                </a:spcBef>
                <a:spcAft>
                  <a:spcPct val="0"/>
                </a:spcAft>
                <a:buNone/>
              </a:pPr>
              <a:t>$4B</a:t>
            </a:fld>
            <a:endParaRPr lang="en-US" sz="1000"/>
          </a:p>
        </p:txBody>
      </p:sp>
      <p:sp>
        <p:nvSpPr>
          <p:cNvPr id="5" name="Rectangle 4">
            <a:extLst>
              <a:ext uri="{FF2B5EF4-FFF2-40B4-BE49-F238E27FC236}">
                <a16:creationId xmlns:a16="http://schemas.microsoft.com/office/drawing/2014/main" id="{19E04D07-0E09-CBB5-26B9-94F90DCF9507}"/>
              </a:ext>
            </a:extLst>
          </p:cNvPr>
          <p:cNvSpPr/>
          <p:nvPr/>
        </p:nvSpPr>
        <p:spPr bwMode="gray">
          <a:xfrm>
            <a:off x="0" y="0"/>
            <a:ext cx="2926080" cy="382208"/>
          </a:xfrm>
          <a:prstGeom prst="rect">
            <a:avLst/>
          </a:prstGeom>
          <a:solidFill>
            <a:srgbClr val="DEDEDE"/>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1" dirty="0">
                <a:solidFill>
                  <a:schemeClr val="tx1"/>
                </a:solidFill>
              </a:rPr>
              <a:t>Case study: </a:t>
            </a:r>
            <a:r>
              <a:rPr lang="en-US" sz="1200" b="1" dirty="0" err="1">
                <a:solidFill>
                  <a:schemeClr val="tx1"/>
                </a:solidFill>
              </a:rPr>
              <a:t>TerraPower</a:t>
            </a:r>
            <a:endParaRPr lang="en-US" sz="1200" b="1" dirty="0">
              <a:solidFill>
                <a:schemeClr val="tx1"/>
              </a:solidFill>
            </a:endParaRPr>
          </a:p>
        </p:txBody>
      </p:sp>
    </p:spTree>
    <p:extLst>
      <p:ext uri="{BB962C8B-B14F-4D97-AF65-F5344CB8AC3E}">
        <p14:creationId xmlns:p14="http://schemas.microsoft.com/office/powerpoint/2010/main" val="2356742207"/>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4" cstate="screen">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500D19F9-8449-CE3A-6518-C21481D81AE9}"/>
              </a:ext>
            </a:extLst>
          </p:cNvPr>
          <p:cNvGraphicFramePr>
            <a:graphicFrameLocks noChangeAspect="1"/>
          </p:cNvGraphicFramePr>
          <p:nvPr>
            <p:custDataLst>
              <p:tags r:id="rId2"/>
            </p:custDataLst>
            <p:extLst>
              <p:ext uri="{D42A27DB-BD31-4B8C-83A1-F6EECF244321}">
                <p14:modId xmlns:p14="http://schemas.microsoft.com/office/powerpoint/2010/main" val="190914011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503" imgH="503" progId="TCLayout.ActiveDocument.1">
                  <p:embed/>
                </p:oleObj>
              </mc:Choice>
              <mc:Fallback>
                <p:oleObj name="think-cell Slide" r:id="rId5" imgW="503" imgH="503" progId="TCLayout.ActiveDocument.1">
                  <p:embed/>
                  <p:pic>
                    <p:nvPicPr>
                      <p:cNvPr id="6" name="think-cell data - do not delete" hidden="1">
                        <a:extLst>
                          <a:ext uri="{FF2B5EF4-FFF2-40B4-BE49-F238E27FC236}">
                            <a16:creationId xmlns:a16="http://schemas.microsoft.com/office/drawing/2014/main" id="{500D19F9-8449-CE3A-6518-C21481D81AE9}"/>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9143DF7D-7A48-5275-75D4-1123FAB0CA9D}"/>
              </a:ext>
            </a:extLst>
          </p:cNvPr>
          <p:cNvSpPr>
            <a:spLocks noGrp="1"/>
          </p:cNvSpPr>
          <p:nvPr>
            <p:ph type="title"/>
          </p:nvPr>
        </p:nvSpPr>
        <p:spPr/>
        <p:txBody>
          <a:bodyPr vert="horz"/>
          <a:lstStyle/>
          <a:p>
            <a:r>
              <a:rPr lang="en-US">
                <a:effectLst>
                  <a:outerShdw blurRad="50800" dist="38100" dir="8100000" algn="tr" rotWithShape="0">
                    <a:prstClr val="black">
                      <a:alpha val="40000"/>
                    </a:prstClr>
                  </a:outerShdw>
                </a:effectLst>
              </a:rPr>
              <a:t>Deployment and Public Perception</a:t>
            </a:r>
          </a:p>
        </p:txBody>
      </p:sp>
    </p:spTree>
    <p:custDataLst>
      <p:tags r:id="rId1"/>
    </p:custDataLst>
    <p:extLst>
      <p:ext uri="{BB962C8B-B14F-4D97-AF65-F5344CB8AC3E}">
        <p14:creationId xmlns:p14="http://schemas.microsoft.com/office/powerpoint/2010/main" val="2294594842"/>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252FDDF-82A1-4ED4-C27F-B766DBAB139E}"/>
            </a:ext>
          </a:extLst>
        </p:cNvPr>
        <p:cNvGrpSpPr/>
        <p:nvPr/>
      </p:nvGrpSpPr>
      <p:grpSpPr>
        <a:xfrm>
          <a:off x="0" y="0"/>
          <a:ext cx="0" cy="0"/>
          <a:chOff x="0" y="0"/>
          <a:chExt cx="0" cy="0"/>
        </a:xfrm>
      </p:grpSpPr>
      <p:graphicFrame>
        <p:nvGraphicFramePr>
          <p:cNvPr id="2" name="think-cell data - do not delete" hidden="1">
            <a:extLst>
              <a:ext uri="{FF2B5EF4-FFF2-40B4-BE49-F238E27FC236}">
                <a16:creationId xmlns:a16="http://schemas.microsoft.com/office/drawing/2014/main" id="{20C2F454-2F6B-2B9D-11E2-C6C30D0239DA}"/>
              </a:ext>
            </a:extLst>
          </p:cNvPr>
          <p:cNvGraphicFramePr>
            <a:graphicFrameLocks noChangeAspect="1"/>
          </p:cNvGraphicFramePr>
          <p:nvPr>
            <p:custDataLst>
              <p:tags r:id="rId2"/>
            </p:custDataLst>
            <p:extLst>
              <p:ext uri="{D42A27DB-BD31-4B8C-83A1-F6EECF244321}">
                <p14:modId xmlns:p14="http://schemas.microsoft.com/office/powerpoint/2010/main" val="80552239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1" imgW="592" imgH="591" progId="TCLayout.ActiveDocument.1">
                  <p:embed/>
                </p:oleObj>
              </mc:Choice>
              <mc:Fallback>
                <p:oleObj name="think-cell Slide" r:id="rId11" imgW="592" imgH="591" progId="TCLayout.ActiveDocument.1">
                  <p:embed/>
                  <p:pic>
                    <p:nvPicPr>
                      <p:cNvPr id="2" name="think-cell data - do not delete" hidden="1">
                        <a:extLst>
                          <a:ext uri="{FF2B5EF4-FFF2-40B4-BE49-F238E27FC236}">
                            <a16:creationId xmlns:a16="http://schemas.microsoft.com/office/drawing/2014/main" id="{20C2F454-2F6B-2B9D-11E2-C6C30D0239DA}"/>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pic>
        <p:nvPicPr>
          <p:cNvPr id="3" name="Picture 2"/>
          <p:cNvPicPr>
            <a:picLocks noChangeAspect="1"/>
          </p:cNvPicPr>
          <p:nvPr/>
        </p:nvPicPr>
        <p:blipFill rotWithShape="1">
          <a:blip r:embed="rId13" cstate="screen">
            <a:extLst>
              <a:ext uri="{28A0092B-C50C-407E-A947-70E740481C1C}">
                <a14:useLocalDpi xmlns:a14="http://schemas.microsoft.com/office/drawing/2010/main"/>
              </a:ext>
            </a:extLst>
          </a:blip>
          <a:srcRect/>
          <a:stretch/>
        </p:blipFill>
        <p:spPr>
          <a:xfrm>
            <a:off x="510362" y="680483"/>
            <a:ext cx="3572539" cy="5305647"/>
          </a:xfrm>
          <a:prstGeom prst="rect">
            <a:avLst/>
          </a:prstGeom>
        </p:spPr>
      </p:pic>
      <p:sp>
        <p:nvSpPr>
          <p:cNvPr id="13" name="Title 2">
            <a:extLst>
              <a:ext uri="{FF2B5EF4-FFF2-40B4-BE49-F238E27FC236}">
                <a16:creationId xmlns:a16="http://schemas.microsoft.com/office/drawing/2014/main" id="{7E87893D-2ECD-0C39-93F0-27437AB078CB}"/>
              </a:ext>
            </a:extLst>
          </p:cNvPr>
          <p:cNvSpPr txBox="1">
            <a:spLocks/>
          </p:cNvSpPr>
          <p:nvPr/>
        </p:nvSpPr>
        <p:spPr>
          <a:xfrm>
            <a:off x="672895" y="4696510"/>
            <a:ext cx="3165987" cy="1154162"/>
          </a:xfrm>
          <a:prstGeom prst="rect">
            <a:avLst/>
          </a:prstGeom>
          <a:solidFill>
            <a:srgbClr val="9D9D9D">
              <a:alpha val="67059"/>
            </a:srgbClr>
          </a:solidFill>
        </p:spPr>
        <p:txBody>
          <a:bodyPr vert="horz" lIns="91440" tIns="0" rIns="91440" bIns="45720" rtlCol="0" anchor="b" anchorCtr="0">
            <a:spAutoFit/>
          </a:bodyPr>
          <a:lstStyle>
            <a:defPPr>
              <a:defRPr lang="en-US"/>
            </a:defPPr>
            <a:lvl1pPr marL="0" marR="0" lvl="0" indent="0" fontAlgn="auto">
              <a:lnSpc>
                <a:spcPct val="100000"/>
              </a:lnSpc>
              <a:spcBef>
                <a:spcPct val="0"/>
              </a:spcBef>
              <a:spcAft>
                <a:spcPts val="0"/>
              </a:spcAft>
              <a:buClrTx/>
              <a:buSzTx/>
              <a:buFontTx/>
              <a:buNone/>
              <a:tabLst/>
              <a:defRPr kumimoji="0" sz="2400" b="1" i="0" u="none" strike="noStrike" cap="none" spc="0" normalizeH="0" baseline="0">
                <a:ln>
                  <a:noFill/>
                </a:ln>
                <a:solidFill>
                  <a:srgbClr val="FFFFFF"/>
                </a:solidFill>
                <a:effectLst/>
                <a:uLnTx/>
                <a:uFillTx/>
                <a:latin typeface="Arial"/>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mj-ea"/>
                <a:cs typeface="+mj-cs"/>
              </a:rPr>
              <a:t>Key messages</a:t>
            </a:r>
            <a:br>
              <a:rPr kumimoji="0" lang="en-US" sz="2400" b="1" i="0" u="none" strike="noStrike" kern="1200" cap="none" spc="0" normalizeH="0" baseline="0" noProof="0">
                <a:ln>
                  <a:noFill/>
                </a:ln>
                <a:solidFill>
                  <a:srgbClr val="FFFFFF"/>
                </a:solidFill>
                <a:effectLst/>
                <a:uLnTx/>
                <a:uFillTx/>
                <a:latin typeface="Arial"/>
                <a:ea typeface="+mj-ea"/>
                <a:cs typeface="+mj-cs"/>
              </a:rPr>
            </a:br>
            <a:r>
              <a:rPr kumimoji="0" lang="en-US" sz="2400" b="0" i="0" u="none" strike="noStrike" kern="1200" cap="none" spc="0" normalizeH="0" baseline="0" noProof="0">
                <a:ln>
                  <a:noFill/>
                </a:ln>
                <a:solidFill>
                  <a:srgbClr val="FFFFFF"/>
                </a:solidFill>
                <a:effectLst/>
                <a:uLnTx/>
                <a:uFillTx/>
                <a:latin typeface="Arial"/>
                <a:ea typeface="+mj-ea"/>
                <a:cs typeface="+mj-cs"/>
              </a:rPr>
              <a:t>Deployment and Public Perception</a:t>
            </a:r>
          </a:p>
        </p:txBody>
      </p:sp>
      <p:cxnSp>
        <p:nvCxnSpPr>
          <p:cNvPr id="4" name="Straight Connector 3">
            <a:extLst>
              <a:ext uri="{FF2B5EF4-FFF2-40B4-BE49-F238E27FC236}">
                <a16:creationId xmlns:a16="http://schemas.microsoft.com/office/drawing/2014/main" id="{88A62328-22CD-3C32-4F01-C1BF33FC093F}"/>
              </a:ext>
            </a:extLst>
          </p:cNvPr>
          <p:cNvCxnSpPr>
            <a:cxnSpLocks/>
          </p:cNvCxnSpPr>
          <p:nvPr/>
        </p:nvCxnSpPr>
        <p:spPr bwMode="gray">
          <a:xfrm>
            <a:off x="4216605" y="1775345"/>
            <a:ext cx="7502525"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4EBB89C4-4142-F5A5-385A-C1C32604A37F}"/>
              </a:ext>
            </a:extLst>
          </p:cNvPr>
          <p:cNvCxnSpPr>
            <a:cxnSpLocks/>
          </p:cNvCxnSpPr>
          <p:nvPr/>
        </p:nvCxnSpPr>
        <p:spPr bwMode="gray">
          <a:xfrm>
            <a:off x="4216605" y="4082272"/>
            <a:ext cx="7502525"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sp>
        <p:nvSpPr>
          <p:cNvPr id="18" name="btfpBulletedList771181">
            <a:extLst>
              <a:ext uri="{FF2B5EF4-FFF2-40B4-BE49-F238E27FC236}">
                <a16:creationId xmlns:a16="http://schemas.microsoft.com/office/drawing/2014/main" id="{193A7E53-FEC1-570A-554F-A3FCE1603AF9}"/>
              </a:ext>
            </a:extLst>
          </p:cNvPr>
          <p:cNvSpPr txBox="1"/>
          <p:nvPr>
            <p:custDataLst>
              <p:tags r:id="rId3"/>
            </p:custDataLst>
          </p:nvPr>
        </p:nvSpPr>
        <p:spPr bwMode="gray">
          <a:xfrm>
            <a:off x="4207080" y="3163161"/>
            <a:ext cx="7507288" cy="888311"/>
          </a:xfrm>
          <a:prstGeom prst="rect">
            <a:avLst/>
          </a:prstGeom>
          <a:noFill/>
        </p:spPr>
        <p:txBody>
          <a:bodyPr vert="horz" wrap="square" lIns="36000" tIns="36000" rIns="36000" bIns="36000" rtlCol="0" anchor="t">
            <a:spAutoFit/>
          </a:bodyPr>
          <a:lstStyle/>
          <a:p>
            <a:pPr marL="0" marR="0" lvl="0" indent="0" algn="l" defTabSz="914400" rtl="0" eaLnBrk="1" fontAlgn="auto" latinLnBrk="0" hangingPunct="1">
              <a:lnSpc>
                <a:spcPct val="100000"/>
              </a:lnSpc>
              <a:spcBef>
                <a:spcPts val="180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a:ea typeface="+mn-ea"/>
                <a:cs typeface="+mn-cs"/>
              </a:rPr>
              <a:t>Nuclear energy becomes cost competitive when full system costs are counted; matching renewable reliability can </a:t>
            </a:r>
            <a:r>
              <a:rPr lang="en-US" sz="1200" b="1">
                <a:solidFill>
                  <a:srgbClr val="000000"/>
                </a:solidFill>
                <a:latin typeface="Arial"/>
              </a:rPr>
              <a:t>increase</a:t>
            </a:r>
            <a:r>
              <a:rPr kumimoji="0" lang="en-US" sz="1200" b="1" i="0" u="none" strike="noStrike" kern="1200" cap="none" spc="0" normalizeH="0" baseline="0" noProof="0">
                <a:ln>
                  <a:noFill/>
                </a:ln>
                <a:solidFill>
                  <a:srgbClr val="000000"/>
                </a:solidFill>
                <a:effectLst/>
                <a:uLnTx/>
                <a:uFillTx/>
                <a:latin typeface="Arial"/>
                <a:ea typeface="+mn-ea"/>
                <a:cs typeface="+mn-cs"/>
              </a:rPr>
              <a:t> costs to $162-$177/MWh due to the necessity for storage.</a:t>
            </a:r>
          </a:p>
          <a:p>
            <a:pPr marL="355600" lvl="1" indent="-177800">
              <a:spcBef>
                <a:spcPts val="600"/>
              </a:spcBef>
              <a:buFont typeface="Arial"/>
              <a:buChar char="–"/>
            </a:pPr>
            <a:r>
              <a:rPr kumimoji="0" lang="en-US" sz="1200" b="0" i="0" u="none" strike="noStrike" kern="1200" cap="none" spc="0" normalizeH="0" baseline="0" noProof="0">
                <a:ln>
                  <a:noFill/>
                </a:ln>
                <a:solidFill>
                  <a:srgbClr val="000000"/>
                </a:solidFill>
                <a:effectLst/>
                <a:uLnTx/>
                <a:uFillTx/>
                <a:latin typeface="Arial"/>
                <a:ea typeface="+mn-lt"/>
                <a:cs typeface="Arial"/>
              </a:rPr>
              <a:t>Nuclear complements intermittent renewable sources by providing low-carbon and reliable baseload power.</a:t>
            </a:r>
          </a:p>
        </p:txBody>
      </p:sp>
      <p:sp>
        <p:nvSpPr>
          <p:cNvPr id="5" name="btfpBulletedList771181">
            <a:extLst>
              <a:ext uri="{FF2B5EF4-FFF2-40B4-BE49-F238E27FC236}">
                <a16:creationId xmlns:a16="http://schemas.microsoft.com/office/drawing/2014/main" id="{48D551B8-A254-B3EB-23B7-3D628814351A}"/>
              </a:ext>
            </a:extLst>
          </p:cNvPr>
          <p:cNvSpPr txBox="1"/>
          <p:nvPr>
            <p:custDataLst>
              <p:tags r:id="rId4"/>
            </p:custDataLst>
          </p:nvPr>
        </p:nvSpPr>
        <p:spPr bwMode="gray">
          <a:xfrm>
            <a:off x="4207080" y="4199382"/>
            <a:ext cx="7507288" cy="518979"/>
          </a:xfrm>
          <a:prstGeom prst="rect">
            <a:avLst/>
          </a:prstGeom>
          <a:noFill/>
        </p:spPr>
        <p:txBody>
          <a:bodyPr vert="horz" wrap="square" lIns="36000" tIns="36000" rIns="36000" bIns="36000" rtlCol="0" anchor="t">
            <a:spAutoFit/>
          </a:bodyPr>
          <a:lstStyle>
            <a:defPPr>
              <a:defRPr lang="en-US"/>
            </a:defPPr>
            <a:lvl1pPr marR="0" lvl="0" indent="0" fontAlgn="auto">
              <a:lnSpc>
                <a:spcPct val="100000"/>
              </a:lnSpc>
              <a:spcBef>
                <a:spcPts val="1800"/>
              </a:spcBef>
              <a:spcAft>
                <a:spcPts val="0"/>
              </a:spcAft>
              <a:buClrTx/>
              <a:buSzTx/>
              <a:buFontTx/>
              <a:buNone/>
              <a:tabLst/>
              <a:defRPr kumimoji="0" sz="1200" b="1" i="0" u="none" strike="noStrike" cap="none" spc="0" normalizeH="0" baseline="0">
                <a:ln>
                  <a:noFill/>
                </a:ln>
                <a:solidFill>
                  <a:srgbClr val="000000"/>
                </a:solidFill>
                <a:effectLst/>
                <a:uLnTx/>
                <a:uFillTx/>
                <a:latin typeface="Arial"/>
              </a:defRPr>
            </a:lvl1pPr>
            <a:lvl2pPr marL="355600" lvl="1" indent="-177800">
              <a:spcBef>
                <a:spcPts val="600"/>
              </a:spcBef>
              <a:buFont typeface="Arial"/>
              <a:buChar char="–"/>
              <a:defRPr kumimoji="0" sz="1200" b="0" i="0" u="none" strike="noStrike" cap="none" spc="0" normalizeH="0" baseline="0">
                <a:ln>
                  <a:noFill/>
                </a:ln>
                <a:solidFill>
                  <a:srgbClr val="000000"/>
                </a:solidFill>
                <a:effectLst/>
                <a:uLnTx/>
                <a:uFillTx/>
                <a:latin typeface="Arial"/>
                <a:ea typeface="+mn-lt"/>
                <a:cs typeface="Arial"/>
              </a:defRPr>
            </a:lvl2pPr>
          </a:lstStyle>
          <a:p>
            <a:pPr indent="-177800"/>
            <a:r>
              <a:rPr lang="en-US"/>
              <a:t>Many nuclear power plants store their waste using interim dedicated on-site disposal.</a:t>
            </a:r>
          </a:p>
          <a:p>
            <a:pPr lvl="1"/>
            <a:r>
              <a:rPr lang="en-US"/>
              <a:t>Deep geological disposal will be needed to dispose of high-level nuclear waste.</a:t>
            </a:r>
          </a:p>
        </p:txBody>
      </p:sp>
      <p:cxnSp>
        <p:nvCxnSpPr>
          <p:cNvPr id="9" name="Straight Connector 8">
            <a:extLst>
              <a:ext uri="{FF2B5EF4-FFF2-40B4-BE49-F238E27FC236}">
                <a16:creationId xmlns:a16="http://schemas.microsoft.com/office/drawing/2014/main" id="{0B7F89BC-8303-553C-07F9-4B38DC18262C}"/>
              </a:ext>
            </a:extLst>
          </p:cNvPr>
          <p:cNvCxnSpPr>
            <a:cxnSpLocks/>
          </p:cNvCxnSpPr>
          <p:nvPr/>
        </p:nvCxnSpPr>
        <p:spPr bwMode="gray">
          <a:xfrm>
            <a:off x="4216605" y="4828085"/>
            <a:ext cx="7502525"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sp>
        <p:nvSpPr>
          <p:cNvPr id="11" name="btfpBulletedList771181">
            <a:extLst>
              <a:ext uri="{FF2B5EF4-FFF2-40B4-BE49-F238E27FC236}">
                <a16:creationId xmlns:a16="http://schemas.microsoft.com/office/drawing/2014/main" id="{1DFD0DA0-ED99-3BDD-94F8-32A714EFB79F}"/>
              </a:ext>
            </a:extLst>
          </p:cNvPr>
          <p:cNvSpPr txBox="1"/>
          <p:nvPr>
            <p:custDataLst>
              <p:tags r:id="rId5"/>
            </p:custDataLst>
          </p:nvPr>
        </p:nvSpPr>
        <p:spPr bwMode="gray">
          <a:xfrm>
            <a:off x="4207080" y="712366"/>
            <a:ext cx="7507288" cy="965255"/>
          </a:xfrm>
          <a:prstGeom prst="rect">
            <a:avLst/>
          </a:prstGeom>
          <a:noFill/>
        </p:spPr>
        <p:txBody>
          <a:bodyPr vert="horz" wrap="square" lIns="36000" tIns="36000" rIns="36000" bIns="36000" rtlCol="0" anchor="t">
            <a:spAutoFit/>
          </a:bodyPr>
          <a:lstStyle/>
          <a:p>
            <a:pPr marL="0" marR="0" lvl="0" indent="0" algn="l" defTabSz="914400" rtl="0" eaLnBrk="1" fontAlgn="auto" latinLnBrk="0" hangingPunct="1">
              <a:lnSpc>
                <a:spcPct val="100000"/>
              </a:lnSpc>
              <a:spcBef>
                <a:spcPts val="180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a:ea typeface="+mn-lt"/>
                <a:cs typeface="Arial"/>
              </a:rPr>
              <a:t>At an LCOE of $182</a:t>
            </a:r>
            <a:r>
              <a:rPr lang="en-US" sz="1200" b="1">
                <a:solidFill>
                  <a:srgbClr val="000000"/>
                </a:solidFill>
                <a:latin typeface="Arial"/>
                <a:ea typeface="+mn-lt"/>
                <a:cs typeface="Arial"/>
              </a:rPr>
              <a:t>/</a:t>
            </a:r>
            <a:r>
              <a:rPr kumimoji="0" lang="en-US" sz="1200" b="1" i="0" u="none" strike="noStrike" kern="1200" cap="none" spc="0" normalizeH="0" baseline="0" noProof="0">
                <a:ln>
                  <a:noFill/>
                </a:ln>
                <a:solidFill>
                  <a:srgbClr val="000000"/>
                </a:solidFill>
                <a:effectLst/>
                <a:uLnTx/>
                <a:uFillTx/>
                <a:latin typeface="Arial"/>
                <a:ea typeface="+mn-lt"/>
                <a:cs typeface="Arial"/>
              </a:rPr>
              <a:t>MWh, nuclear is far above gas or renewables with storage solutions; reactor life extension is the cheapest option at $30-$40/MWh.</a:t>
            </a:r>
          </a:p>
          <a:p>
            <a:pPr marL="355600" lvl="1" indent="-177800">
              <a:spcBef>
                <a:spcPts val="600"/>
              </a:spcBef>
              <a:buFontTx/>
              <a:buChar char="–"/>
            </a:pPr>
            <a:r>
              <a:rPr kumimoji="0" lang="en-US" sz="1200" b="0" i="0" u="none" strike="noStrike" kern="1200" cap="none" spc="0" normalizeH="0" baseline="0" noProof="0">
                <a:ln>
                  <a:noFill/>
                </a:ln>
                <a:solidFill>
                  <a:srgbClr val="000000"/>
                </a:solidFill>
                <a:effectLst/>
                <a:uLnTx/>
                <a:uFillTx/>
                <a:ea typeface="+mn-lt"/>
                <a:cs typeface="+mn-lt"/>
              </a:rPr>
              <a:t>Nuclear LCOE </a:t>
            </a:r>
            <a:r>
              <a:rPr lang="en-US" sz="1200">
                <a:solidFill>
                  <a:srgbClr val="000000"/>
                </a:solidFill>
                <a:ea typeface="+mn-lt"/>
                <a:cs typeface="+mn-lt"/>
              </a:rPr>
              <a:t>has increased 49</a:t>
            </a:r>
            <a:r>
              <a:rPr kumimoji="0" lang="en-US" sz="1200" b="0" i="0" u="none" strike="noStrike" kern="1200" cap="none" spc="0" normalizeH="0" baseline="0" noProof="0">
                <a:ln>
                  <a:noFill/>
                </a:ln>
                <a:solidFill>
                  <a:srgbClr val="000000"/>
                </a:solidFill>
                <a:effectLst/>
                <a:uLnTx/>
                <a:uFillTx/>
                <a:ea typeface="+mn-lt"/>
                <a:cs typeface="+mn-lt"/>
              </a:rPr>
              <a:t>% </a:t>
            </a:r>
            <a:r>
              <a:rPr lang="en-US" sz="1200">
                <a:solidFill>
                  <a:srgbClr val="000000"/>
                </a:solidFill>
                <a:ea typeface="+mn-lt"/>
                <a:cs typeface="+mn-lt"/>
              </a:rPr>
              <a:t>since 2009</a:t>
            </a:r>
            <a:r>
              <a:rPr kumimoji="0" lang="en-US" sz="1200" b="0" i="0" u="none" strike="noStrike" kern="1200" cap="none" spc="0" normalizeH="0" baseline="0" noProof="0">
                <a:ln>
                  <a:noFill/>
                </a:ln>
                <a:solidFill>
                  <a:srgbClr val="000000"/>
                </a:solidFill>
                <a:effectLst/>
                <a:uLnTx/>
                <a:uFillTx/>
                <a:latin typeface="Arial"/>
                <a:ea typeface="+mn-ea"/>
                <a:cs typeface="Arial"/>
              </a:rPr>
              <a:t>, making it the least affordable energy source option.</a:t>
            </a:r>
            <a:endParaRPr lang="en-US" sz="1200" b="0" i="0" u="none" strike="noStrike" kern="1200" cap="none" spc="0" normalizeH="0" baseline="0" noProof="0">
              <a:ln>
                <a:noFill/>
              </a:ln>
              <a:solidFill>
                <a:srgbClr val="000000"/>
              </a:solidFill>
              <a:effectLst/>
              <a:uLnTx/>
              <a:uFillTx/>
              <a:latin typeface="Arial"/>
              <a:cs typeface="Arial"/>
            </a:endParaRPr>
          </a:p>
          <a:p>
            <a:pPr marL="355600" lvl="1" indent="-177800">
              <a:spcBef>
                <a:spcPts val="600"/>
              </a:spcBef>
              <a:buFontTx/>
              <a:buChar char="–"/>
              <a:defRPr/>
            </a:pPr>
            <a:r>
              <a:rPr lang="en-US" sz="1200">
                <a:solidFill>
                  <a:srgbClr val="000000"/>
                </a:solidFill>
                <a:latin typeface="Arial"/>
                <a:cs typeface="Arial"/>
              </a:rPr>
              <a:t>Addressing</a:t>
            </a:r>
            <a:r>
              <a:rPr kumimoji="0" lang="en-US" sz="1200" b="0" i="0" u="none" strike="noStrike" kern="1200" cap="none" spc="0" normalizeH="0" baseline="0" noProof="0">
                <a:ln>
                  <a:noFill/>
                </a:ln>
                <a:solidFill>
                  <a:srgbClr val="000000"/>
                </a:solidFill>
                <a:effectLst/>
                <a:uLnTx/>
                <a:uFillTx/>
                <a:latin typeface="Arial"/>
                <a:ea typeface="+mn-ea"/>
                <a:cs typeface="Arial"/>
              </a:rPr>
              <a:t> </a:t>
            </a:r>
            <a:r>
              <a:rPr lang="en-US" sz="1200">
                <a:solidFill>
                  <a:srgbClr val="000000"/>
                </a:solidFill>
                <a:latin typeface="Arial"/>
                <a:cs typeface="Arial"/>
              </a:rPr>
              <a:t>the </a:t>
            </a:r>
            <a:r>
              <a:rPr kumimoji="0" lang="en-US" sz="1200" b="0" i="0" u="none" strike="noStrike" kern="1200" cap="none" spc="0" normalizeH="0" baseline="0" noProof="0">
                <a:ln>
                  <a:noFill/>
                </a:ln>
                <a:solidFill>
                  <a:srgbClr val="000000"/>
                </a:solidFill>
                <a:effectLst/>
                <a:uLnTx/>
                <a:uFillTx/>
                <a:latin typeface="Arial"/>
                <a:ea typeface="+mn-ea"/>
                <a:cs typeface="Arial"/>
              </a:rPr>
              <a:t>capital cost </a:t>
            </a:r>
            <a:r>
              <a:rPr lang="en-US" sz="1200">
                <a:solidFill>
                  <a:srgbClr val="000000"/>
                </a:solidFill>
                <a:latin typeface="Arial"/>
                <a:cs typeface="Arial"/>
              </a:rPr>
              <a:t>of</a:t>
            </a:r>
            <a:r>
              <a:rPr kumimoji="0" lang="en-US" sz="1200" b="0" i="0" u="none" strike="noStrike" kern="1200" cap="none" spc="0" normalizeH="0" baseline="0" noProof="0">
                <a:ln>
                  <a:noFill/>
                </a:ln>
                <a:solidFill>
                  <a:srgbClr val="000000"/>
                </a:solidFill>
                <a:effectLst/>
                <a:uLnTx/>
                <a:uFillTx/>
                <a:latin typeface="Arial"/>
                <a:ea typeface="+mn-ea"/>
                <a:cs typeface="Arial"/>
              </a:rPr>
              <a:t> nuclear will be key in achieving a commercially viable energy transition.</a:t>
            </a:r>
          </a:p>
        </p:txBody>
      </p:sp>
      <p:sp>
        <p:nvSpPr>
          <p:cNvPr id="19" name="btfpBulletedList771181">
            <a:extLst>
              <a:ext uri="{FF2B5EF4-FFF2-40B4-BE49-F238E27FC236}">
                <a16:creationId xmlns:a16="http://schemas.microsoft.com/office/drawing/2014/main" id="{6283FE6F-B82D-4FA5-3E78-725595B46E69}"/>
              </a:ext>
            </a:extLst>
          </p:cNvPr>
          <p:cNvSpPr txBox="1"/>
          <p:nvPr>
            <p:custDataLst>
              <p:tags r:id="rId6"/>
            </p:custDataLst>
          </p:nvPr>
        </p:nvSpPr>
        <p:spPr bwMode="gray">
          <a:xfrm>
            <a:off x="4207080" y="1941777"/>
            <a:ext cx="7507288" cy="1149921"/>
          </a:xfrm>
          <a:prstGeom prst="rect">
            <a:avLst/>
          </a:prstGeom>
          <a:noFill/>
        </p:spPr>
        <p:txBody>
          <a:bodyPr vert="horz" wrap="square" lIns="36000" tIns="36000" rIns="36000" bIns="36000" rtlCol="0" anchor="t">
            <a:spAutoFit/>
          </a:bodyPr>
          <a:lstStyle/>
          <a:p>
            <a:pPr marL="0" marR="0" lvl="0" indent="0" algn="l" defTabSz="914400" rtl="0" eaLnBrk="1" fontAlgn="auto" latinLnBrk="0" hangingPunct="1">
              <a:lnSpc>
                <a:spcPct val="100000"/>
              </a:lnSpc>
              <a:spcBef>
                <a:spcPts val="180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a:ea typeface="+mn-ea"/>
                <a:cs typeface="+mn-cs"/>
              </a:rPr>
              <a:t>SMR projects are facing severe cost overruns and delays, highlighting scale and execution challenges for first-of-a-kind (FOAK) reactors.</a:t>
            </a:r>
            <a:endParaRPr kumimoji="0" lang="en-US" sz="1200" b="1" i="0" u="none" strike="noStrike" kern="1200" cap="none" spc="0" normalizeH="0" baseline="0" noProof="0">
              <a:ln>
                <a:noFill/>
              </a:ln>
              <a:solidFill>
                <a:srgbClr val="000000"/>
              </a:solidFill>
              <a:effectLst/>
              <a:uLnTx/>
              <a:uFillTx/>
              <a:latin typeface="Arial"/>
              <a:ea typeface="+mn-lt"/>
              <a:cs typeface="Arial"/>
            </a:endParaRPr>
          </a:p>
          <a:p>
            <a:pPr marL="355600" lvl="1" indent="-177800">
              <a:spcBef>
                <a:spcPts val="600"/>
              </a:spcBef>
              <a:buFontTx/>
              <a:buChar char="–"/>
            </a:pPr>
            <a:r>
              <a:rPr lang="en-US" sz="1200">
                <a:solidFill>
                  <a:srgbClr val="000000"/>
                </a:solidFill>
                <a:latin typeface="Arial"/>
                <a:cs typeface="Arial"/>
              </a:rPr>
              <a:t>SMR projects so far have adjusted cost projections upward by up to 400% and increased timelines from four to 12 years.</a:t>
            </a:r>
          </a:p>
          <a:p>
            <a:pPr marL="355600" lvl="1" indent="-177800">
              <a:spcBef>
                <a:spcPts val="600"/>
              </a:spcBef>
              <a:buFontTx/>
              <a:buChar char="–"/>
            </a:pPr>
            <a:r>
              <a:rPr lang="en-US" sz="1200">
                <a:solidFill>
                  <a:srgbClr val="000000"/>
                </a:solidFill>
                <a:latin typeface="Arial"/>
                <a:cs typeface="Arial"/>
              </a:rPr>
              <a:t>This is typical in FOAK projects and doesn’t indicate SMRs are less feasible than other reactor types.</a:t>
            </a:r>
            <a:endParaRPr kumimoji="0" lang="en-US" sz="1200" b="1" i="0" u="none" strike="noStrike" kern="1200" cap="none" spc="0" normalizeH="0" baseline="0" noProof="0">
              <a:ln>
                <a:noFill/>
              </a:ln>
              <a:solidFill>
                <a:srgbClr val="000000"/>
              </a:solidFill>
              <a:effectLst/>
              <a:uLnTx/>
              <a:uFillTx/>
              <a:latin typeface="Arial"/>
              <a:ea typeface="+mn-ea"/>
              <a:cs typeface="+mn-cs"/>
            </a:endParaRPr>
          </a:p>
        </p:txBody>
      </p:sp>
      <p:cxnSp>
        <p:nvCxnSpPr>
          <p:cNvPr id="20" name="Straight Connector 19">
            <a:extLst>
              <a:ext uri="{FF2B5EF4-FFF2-40B4-BE49-F238E27FC236}">
                <a16:creationId xmlns:a16="http://schemas.microsoft.com/office/drawing/2014/main" id="{0FBFEFFD-410B-B3D2-8A20-0297D8954F84}"/>
              </a:ext>
            </a:extLst>
          </p:cNvPr>
          <p:cNvCxnSpPr>
            <a:cxnSpLocks/>
          </p:cNvCxnSpPr>
          <p:nvPr/>
        </p:nvCxnSpPr>
        <p:spPr bwMode="gray">
          <a:xfrm>
            <a:off x="4216605" y="3140618"/>
            <a:ext cx="7502525"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sp>
        <p:nvSpPr>
          <p:cNvPr id="21" name="btfpBulletedList771181">
            <a:extLst>
              <a:ext uri="{FF2B5EF4-FFF2-40B4-BE49-F238E27FC236}">
                <a16:creationId xmlns:a16="http://schemas.microsoft.com/office/drawing/2014/main" id="{A48C879E-256A-C238-17AB-5AF0C45CA7CF}"/>
              </a:ext>
            </a:extLst>
          </p:cNvPr>
          <p:cNvSpPr txBox="1"/>
          <p:nvPr>
            <p:custDataLst>
              <p:tags r:id="rId7"/>
            </p:custDataLst>
          </p:nvPr>
        </p:nvSpPr>
        <p:spPr bwMode="gray">
          <a:xfrm>
            <a:off x="4207080" y="4904918"/>
            <a:ext cx="7507288" cy="965255"/>
          </a:xfrm>
          <a:prstGeom prst="rect">
            <a:avLst/>
          </a:prstGeom>
          <a:noFill/>
        </p:spPr>
        <p:txBody>
          <a:bodyPr vert="horz" wrap="square" lIns="36000" tIns="36000" rIns="36000" bIns="36000" rtlCol="0" anchor="t">
            <a:spAutoFit/>
          </a:bodyPr>
          <a:lstStyle>
            <a:defPPr>
              <a:defRPr lang="en-US"/>
            </a:defPPr>
            <a:lvl1pPr marR="0" lvl="0" indent="0" fontAlgn="auto">
              <a:lnSpc>
                <a:spcPct val="100000"/>
              </a:lnSpc>
              <a:spcBef>
                <a:spcPts val="1800"/>
              </a:spcBef>
              <a:spcAft>
                <a:spcPts val="0"/>
              </a:spcAft>
              <a:buClrTx/>
              <a:buSzTx/>
              <a:buFontTx/>
              <a:buNone/>
              <a:tabLst/>
              <a:defRPr kumimoji="0" sz="1200" b="1" i="0" u="none" strike="noStrike" cap="none" spc="0" normalizeH="0" baseline="0">
                <a:ln>
                  <a:noFill/>
                </a:ln>
                <a:solidFill>
                  <a:srgbClr val="000000"/>
                </a:solidFill>
                <a:effectLst/>
                <a:uLnTx/>
                <a:uFillTx/>
                <a:latin typeface="Arial"/>
              </a:defRPr>
            </a:lvl1pPr>
            <a:lvl2pPr marL="355600" lvl="1" indent="-177800">
              <a:spcBef>
                <a:spcPts val="600"/>
              </a:spcBef>
              <a:buFont typeface="Arial"/>
              <a:buChar char="–"/>
              <a:defRPr kumimoji="0" sz="1200" b="0" i="0" u="none" strike="noStrike" cap="none" spc="0" normalizeH="0" baseline="0">
                <a:ln>
                  <a:noFill/>
                </a:ln>
                <a:solidFill>
                  <a:srgbClr val="000000"/>
                </a:solidFill>
                <a:effectLst/>
                <a:uLnTx/>
                <a:uFillTx/>
                <a:latin typeface="Arial"/>
                <a:ea typeface="+mn-lt"/>
                <a:cs typeface="Arial"/>
              </a:defRPr>
            </a:lvl2pPr>
          </a:lstStyle>
          <a:p>
            <a:pPr indent="-177800"/>
            <a:r>
              <a:rPr lang="en-US">
                <a:latin typeface="Arial" panose="020B0604020202020204" pitchFamily="34" charset="0"/>
                <a:ea typeface="+mj-lt"/>
                <a:cs typeface="Arial" panose="020B0604020202020204" pitchFamily="34" charset="0"/>
              </a:rPr>
              <a:t>The m</a:t>
            </a:r>
            <a:r>
              <a:rPr lang="en-US" b="1">
                <a:latin typeface="Arial" panose="020B0604020202020204" pitchFamily="34" charset="0"/>
                <a:ea typeface="+mj-lt"/>
                <a:cs typeface="Arial" panose="020B0604020202020204" pitchFamily="34" charset="0"/>
              </a:rPr>
              <a:t>ajority of the public supports nuclear energy deployment, driven by a strong preference for energy reliability.</a:t>
            </a:r>
            <a:endParaRPr lang="en-US"/>
          </a:p>
          <a:p>
            <a:pPr lvl="1"/>
            <a:r>
              <a:rPr lang="en-US"/>
              <a:t>There is a strong correlation between the number of reactors operational in a country and public support.</a:t>
            </a:r>
          </a:p>
          <a:p>
            <a:pPr lvl="1"/>
            <a:r>
              <a:rPr kumimoji="0" lang="en-US" sz="1200" b="0" i="0" u="none" strike="noStrike" kern="1200" cap="none" spc="0" normalizeH="0" baseline="0" noProof="0">
                <a:ln>
                  <a:noFill/>
                </a:ln>
                <a:solidFill>
                  <a:srgbClr val="000000"/>
                </a:solidFill>
                <a:effectLst/>
                <a:uLnTx/>
                <a:uFillTx/>
                <a:latin typeface="Arial"/>
                <a:ea typeface="+mn-lt"/>
                <a:cs typeface="Arial"/>
              </a:rPr>
              <a:t>46% of survey respondents support the use of nuclear energy, while 28% oppose it.</a:t>
            </a:r>
            <a:endParaRPr kumimoji="0" lang="en-US" sz="1800" b="0" i="0" u="none" strike="noStrike" kern="1200" cap="none" spc="0" normalizeH="0" baseline="0" noProof="0">
              <a:ln>
                <a:noFill/>
              </a:ln>
              <a:solidFill>
                <a:srgbClr val="000000"/>
              </a:solidFill>
              <a:effectLst/>
              <a:uLnTx/>
              <a:uFillTx/>
              <a:latin typeface="Arial"/>
              <a:ea typeface="+mn-ea"/>
              <a:cs typeface="+mn-cs"/>
            </a:endParaRPr>
          </a:p>
        </p:txBody>
      </p:sp>
      <p:sp>
        <p:nvSpPr>
          <p:cNvPr id="22" name="btfpNotesBox368131">
            <a:hlinkClick r:id="rId14"/>
            <a:extLst>
              <a:ext uri="{FF2B5EF4-FFF2-40B4-BE49-F238E27FC236}">
                <a16:creationId xmlns:a16="http://schemas.microsoft.com/office/drawing/2014/main" id="{218601E2-BA56-7DF5-4EC0-6950787C0A19}"/>
              </a:ext>
            </a:extLst>
          </p:cNvPr>
          <p:cNvSpPr txBox="1"/>
          <p:nvPr>
            <p:custDataLst>
              <p:tags r:id="rId8"/>
            </p:custDataLst>
          </p:nvPr>
        </p:nvSpPr>
        <p:spPr bwMode="gray">
          <a:xfrm>
            <a:off x="329184" y="6309360"/>
            <a:ext cx="9411804" cy="492443"/>
          </a:xfrm>
          <a:prstGeom prst="rect">
            <a:avLst/>
          </a:prstGeom>
          <a:noFill/>
        </p:spPr>
        <p:txBody>
          <a:bodyPr vert="horz" wrap="square" lIns="0" tIns="0" rIns="0" bIns="0" rtlCol="0" anchor="b">
            <a:spAutoFit/>
          </a:bodyPr>
          <a:lstStyle/>
          <a:p>
            <a:pPr marL="0" marR="0" lvl="0" indent="0" algn="l" defTabSz="7112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marL="0" marR="0" lvl="0" indent="0" algn="l" defTabSz="711200" rtl="0" eaLnBrk="1" fontAlgn="auto" latinLnBrk="0" hangingPunct="1">
              <a:lnSpc>
                <a:spcPct val="100000"/>
              </a:lnSpc>
              <a:spcBef>
                <a:spcPts val="0"/>
              </a:spcBef>
              <a:spcAft>
                <a:spcPts val="0"/>
              </a:spcAft>
              <a:buClrTx/>
              <a:buSzTx/>
              <a:buFontTx/>
              <a:buNone/>
              <a:tabLst/>
              <a:defRPr/>
            </a:pPr>
            <a:endParaRPr lang="en-US" sz="800" dirty="0">
              <a:solidFill>
                <a:srgbClr val="000000"/>
              </a:solidFill>
              <a:latin typeface="Arial"/>
            </a:endParaRPr>
          </a:p>
          <a:p>
            <a:pPr marL="0" marR="0" lvl="0" indent="0" algn="l" defTabSz="7112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Christian </a:t>
            </a:r>
            <a:r>
              <a:rPr kumimoji="0" lang="en-US" sz="8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Sandjaja</a:t>
            </a:r>
            <a:r>
              <a:rPr kumimoji="0" lang="en-US" sz="800" b="0" i="0" u="none" strike="noStrike" kern="1200" cap="none" spc="0" normalizeH="0" baseline="0" noProof="0" dirty="0">
                <a:ln>
                  <a:noFill/>
                </a:ln>
                <a:solidFill>
                  <a:srgbClr val="000000"/>
                </a:solidFill>
                <a:effectLst/>
                <a:uLnTx/>
                <a:uFillTx/>
                <a:latin typeface="Arial"/>
                <a:ea typeface="+mn-ea"/>
                <a:cs typeface="+mn-cs"/>
              </a:rPr>
              <a:t>, Quint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5"/>
              </a:rPr>
              <a:t>Gernot Wagner</a:t>
            </a:r>
            <a:r>
              <a:rPr kumimoji="0" lang="en-US" sz="800" b="0" i="0" u="none" strike="noStrike" kern="1200" cap="none" spc="0" normalizeH="0" baseline="0" noProof="0" dirty="0">
                <a:ln>
                  <a:noFill/>
                </a:ln>
                <a:solidFill>
                  <a:srgbClr val="000000"/>
                </a:solidFill>
                <a:effectLst/>
                <a:uLnTx/>
                <a:uFillTx/>
                <a:latin typeface="Arial"/>
                <a:ea typeface="+mn-ea"/>
                <a:cs typeface="+mn-cs"/>
              </a:rPr>
              <a:t>. Share with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6"/>
              </a:rPr>
              <a:t>attribution</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u="none" strike="noStrike" kern="1200" cap="none" spc="0" normalizeH="0" baseline="0" noProof="0" dirty="0">
                <a:ln>
                  <a:noFill/>
                </a:ln>
                <a:solidFill>
                  <a:srgbClr val="000000"/>
                </a:solidFill>
                <a:effectLst/>
                <a:uLnTx/>
                <a:uFillTx/>
                <a:latin typeface="Arial"/>
                <a:ea typeface="+mn-ea"/>
                <a:cs typeface="+mn-cs"/>
              </a:rPr>
              <a:t>et al., </a:t>
            </a:r>
            <a:r>
              <a:rPr kumimoji="0" lang="en-US" sz="800" b="0" i="0" u="none" strike="noStrike" kern="1200" cap="none" spc="0" normalizeH="0" baseline="0" noProof="0" dirty="0">
                <a:ln>
                  <a:noFill/>
                </a:ln>
                <a:solidFill>
                  <a:srgbClr val="000000"/>
                </a:solidFill>
                <a:effectLst/>
                <a:uLnTx/>
                <a:uFillTx/>
                <a:latin typeface="Arial"/>
                <a:ea typeface="+mn-ea"/>
                <a:cs typeface="+mn-cs"/>
              </a:rPr>
              <a:t>"Reenergizing Nuclear" (23 September 2025).</a:t>
            </a:r>
          </a:p>
        </p:txBody>
      </p:sp>
    </p:spTree>
    <p:custDataLst>
      <p:tags r:id="rId1"/>
    </p:custDataLst>
    <p:extLst>
      <p:ext uri="{BB962C8B-B14F-4D97-AF65-F5344CB8AC3E}">
        <p14:creationId xmlns:p14="http://schemas.microsoft.com/office/powerpoint/2010/main" val="63211265"/>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36E4688-98DD-00BC-7E29-C24204676670}"/>
            </a:ext>
          </a:extLst>
        </p:cNvPr>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BEE1B2FF-5102-0C11-F5E6-32B0A5F6C619}"/>
              </a:ext>
            </a:extLst>
          </p:cNvPr>
          <p:cNvGraphicFramePr>
            <a:graphicFrameLocks noChangeAspect="1"/>
          </p:cNvGraphicFramePr>
          <p:nvPr>
            <p:custDataLst>
              <p:tags r:id="rId2"/>
            </p:custDataLst>
            <p:extLst>
              <p:ext uri="{D42A27DB-BD31-4B8C-83A1-F6EECF244321}">
                <p14:modId xmlns:p14="http://schemas.microsoft.com/office/powerpoint/2010/main" val="208763287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3" imgW="592" imgH="591" progId="TCLayout.ActiveDocument.1">
                  <p:embed/>
                </p:oleObj>
              </mc:Choice>
              <mc:Fallback>
                <p:oleObj name="think-cell Slide" r:id="rId83" imgW="592" imgH="591" progId="TCLayout.ActiveDocument.1">
                  <p:embed/>
                  <p:pic>
                    <p:nvPicPr>
                      <p:cNvPr id="7" name="think-cell data - do not delete" hidden="1">
                        <a:extLst>
                          <a:ext uri="{FF2B5EF4-FFF2-40B4-BE49-F238E27FC236}">
                            <a16:creationId xmlns:a16="http://schemas.microsoft.com/office/drawing/2014/main" id="{BEE1B2FF-5102-0C11-F5E6-32B0A5F6C619}"/>
                          </a:ext>
                        </a:extLst>
                      </p:cNvPr>
                      <p:cNvPicPr/>
                      <p:nvPr/>
                    </p:nvPicPr>
                    <p:blipFill>
                      <a:blip r:embed="rId84"/>
                      <a:stretch>
                        <a:fillRect/>
                      </a:stretch>
                    </p:blipFill>
                    <p:spPr>
                      <a:xfrm>
                        <a:off x="1588" y="1588"/>
                        <a:ext cx="1588" cy="1588"/>
                      </a:xfrm>
                      <a:prstGeom prst="rect">
                        <a:avLst/>
                      </a:prstGeom>
                    </p:spPr>
                  </p:pic>
                </p:oleObj>
              </mc:Fallback>
            </mc:AlternateContent>
          </a:graphicData>
        </a:graphic>
      </p:graphicFrame>
      <p:cxnSp>
        <p:nvCxnSpPr>
          <p:cNvPr id="684" name="Straight Connector 683">
            <a:extLst>
              <a:ext uri="{FF2B5EF4-FFF2-40B4-BE49-F238E27FC236}">
                <a16:creationId xmlns:a16="http://schemas.microsoft.com/office/drawing/2014/main" id="{C0B77091-0195-749D-4F6B-BAFF7BAAEBE6}"/>
              </a:ext>
            </a:extLst>
          </p:cNvPr>
          <p:cNvCxnSpPr/>
          <p:nvPr>
            <p:custDataLst>
              <p:tags r:id="rId3"/>
            </p:custDataLst>
          </p:nvPr>
        </p:nvCxnSpPr>
        <p:spPr bwMode="gray">
          <a:xfrm>
            <a:off x="765175" y="5340350"/>
            <a:ext cx="6080125" cy="0"/>
          </a:xfrm>
          <a:prstGeom prst="line">
            <a:avLst/>
          </a:prstGeom>
          <a:ln w="3175" cap="flat" cmpd="sng" algn="ctr">
            <a:solidFill>
              <a:schemeClr val="bg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682" name="Straight Connector 681">
            <a:extLst>
              <a:ext uri="{FF2B5EF4-FFF2-40B4-BE49-F238E27FC236}">
                <a16:creationId xmlns:a16="http://schemas.microsoft.com/office/drawing/2014/main" id="{EEAC3964-676E-4B81-2A26-1DEE98D71C35}"/>
              </a:ext>
            </a:extLst>
          </p:cNvPr>
          <p:cNvCxnSpPr/>
          <p:nvPr>
            <p:custDataLst>
              <p:tags r:id="rId4"/>
            </p:custDataLst>
          </p:nvPr>
        </p:nvCxnSpPr>
        <p:spPr bwMode="gray">
          <a:xfrm>
            <a:off x="765175" y="5648325"/>
            <a:ext cx="6080125" cy="0"/>
          </a:xfrm>
          <a:prstGeom prst="line">
            <a:avLst/>
          </a:prstGeom>
          <a:ln w="3175" cap="flat" cmpd="sng" algn="ctr">
            <a:solidFill>
              <a:schemeClr val="bg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692" name="Straight Connector 691">
            <a:extLst>
              <a:ext uri="{FF2B5EF4-FFF2-40B4-BE49-F238E27FC236}">
                <a16:creationId xmlns:a16="http://schemas.microsoft.com/office/drawing/2014/main" id="{454AE07B-4ABF-E48B-75D3-3DE673EFE000}"/>
              </a:ext>
            </a:extLst>
          </p:cNvPr>
          <p:cNvCxnSpPr/>
          <p:nvPr>
            <p:custDataLst>
              <p:tags r:id="rId5"/>
            </p:custDataLst>
          </p:nvPr>
        </p:nvCxnSpPr>
        <p:spPr bwMode="gray">
          <a:xfrm>
            <a:off x="765175" y="3802063"/>
            <a:ext cx="6080125" cy="0"/>
          </a:xfrm>
          <a:prstGeom prst="line">
            <a:avLst/>
          </a:prstGeom>
          <a:ln w="3175" cap="flat" cmpd="sng" algn="ctr">
            <a:solidFill>
              <a:schemeClr val="bg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700" name="Straight Connector 699">
            <a:extLst>
              <a:ext uri="{FF2B5EF4-FFF2-40B4-BE49-F238E27FC236}">
                <a16:creationId xmlns:a16="http://schemas.microsoft.com/office/drawing/2014/main" id="{99993274-3AEA-78DA-D211-CAD4E609AE3A}"/>
              </a:ext>
            </a:extLst>
          </p:cNvPr>
          <p:cNvCxnSpPr/>
          <p:nvPr>
            <p:custDataLst>
              <p:tags r:id="rId6"/>
            </p:custDataLst>
          </p:nvPr>
        </p:nvCxnSpPr>
        <p:spPr bwMode="gray">
          <a:xfrm>
            <a:off x="765175" y="2263775"/>
            <a:ext cx="6080125" cy="0"/>
          </a:xfrm>
          <a:prstGeom prst="line">
            <a:avLst/>
          </a:prstGeom>
          <a:ln w="3175" cap="flat" cmpd="sng" algn="ctr">
            <a:solidFill>
              <a:schemeClr val="bg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686" name="Straight Connector 685">
            <a:extLst>
              <a:ext uri="{FF2B5EF4-FFF2-40B4-BE49-F238E27FC236}">
                <a16:creationId xmlns:a16="http://schemas.microsoft.com/office/drawing/2014/main" id="{BD220862-8800-9194-A07F-C9668E60BBF5}"/>
              </a:ext>
            </a:extLst>
          </p:cNvPr>
          <p:cNvCxnSpPr/>
          <p:nvPr>
            <p:custDataLst>
              <p:tags r:id="rId7"/>
            </p:custDataLst>
          </p:nvPr>
        </p:nvCxnSpPr>
        <p:spPr bwMode="gray">
          <a:xfrm>
            <a:off x="765175" y="5032375"/>
            <a:ext cx="6080125" cy="0"/>
          </a:xfrm>
          <a:prstGeom prst="line">
            <a:avLst/>
          </a:prstGeom>
          <a:ln w="3175" cap="flat" cmpd="sng" algn="ctr">
            <a:solidFill>
              <a:schemeClr val="bg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688" name="Straight Connector 687">
            <a:extLst>
              <a:ext uri="{FF2B5EF4-FFF2-40B4-BE49-F238E27FC236}">
                <a16:creationId xmlns:a16="http://schemas.microsoft.com/office/drawing/2014/main" id="{4A0E9194-98A8-3CD4-6C46-3F1E8E9D9C6F}"/>
              </a:ext>
            </a:extLst>
          </p:cNvPr>
          <p:cNvCxnSpPr/>
          <p:nvPr>
            <p:custDataLst>
              <p:tags r:id="rId8"/>
            </p:custDataLst>
          </p:nvPr>
        </p:nvCxnSpPr>
        <p:spPr bwMode="gray">
          <a:xfrm>
            <a:off x="765175" y="4725988"/>
            <a:ext cx="6080125" cy="0"/>
          </a:xfrm>
          <a:prstGeom prst="line">
            <a:avLst/>
          </a:prstGeom>
          <a:ln w="3175" cap="flat" cmpd="sng" algn="ctr">
            <a:solidFill>
              <a:schemeClr val="bg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694" name="Straight Connector 693">
            <a:extLst>
              <a:ext uri="{FF2B5EF4-FFF2-40B4-BE49-F238E27FC236}">
                <a16:creationId xmlns:a16="http://schemas.microsoft.com/office/drawing/2014/main" id="{41FA7771-ED3E-1962-85E7-C8B001871C41}"/>
              </a:ext>
            </a:extLst>
          </p:cNvPr>
          <p:cNvCxnSpPr/>
          <p:nvPr>
            <p:custDataLst>
              <p:tags r:id="rId9"/>
            </p:custDataLst>
          </p:nvPr>
        </p:nvCxnSpPr>
        <p:spPr bwMode="gray">
          <a:xfrm>
            <a:off x="765175" y="3494088"/>
            <a:ext cx="6080125" cy="0"/>
          </a:xfrm>
          <a:prstGeom prst="line">
            <a:avLst/>
          </a:prstGeom>
          <a:ln w="3175" cap="flat" cmpd="sng" algn="ctr">
            <a:solidFill>
              <a:schemeClr val="bg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435" name="Straight Connector 434">
            <a:extLst>
              <a:ext uri="{FF2B5EF4-FFF2-40B4-BE49-F238E27FC236}">
                <a16:creationId xmlns:a16="http://schemas.microsoft.com/office/drawing/2014/main" id="{CC795BDA-4BC3-9AC6-447C-5DAE1FA8C30C}"/>
              </a:ext>
            </a:extLst>
          </p:cNvPr>
          <p:cNvCxnSpPr/>
          <p:nvPr>
            <p:custDataLst>
              <p:tags r:id="rId10"/>
            </p:custDataLst>
          </p:nvPr>
        </p:nvCxnSpPr>
        <p:spPr bwMode="gray">
          <a:xfrm>
            <a:off x="765175" y="4418013"/>
            <a:ext cx="6080125" cy="0"/>
          </a:xfrm>
          <a:prstGeom prst="line">
            <a:avLst/>
          </a:prstGeom>
          <a:ln w="3175" cap="flat" cmpd="sng" algn="ctr">
            <a:solidFill>
              <a:schemeClr val="bg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696" name="Straight Connector 695">
            <a:extLst>
              <a:ext uri="{FF2B5EF4-FFF2-40B4-BE49-F238E27FC236}">
                <a16:creationId xmlns:a16="http://schemas.microsoft.com/office/drawing/2014/main" id="{DC76E5E7-5D8E-DE08-96F7-AB1BA72C24C3}"/>
              </a:ext>
            </a:extLst>
          </p:cNvPr>
          <p:cNvCxnSpPr/>
          <p:nvPr>
            <p:custDataLst>
              <p:tags r:id="rId11"/>
            </p:custDataLst>
          </p:nvPr>
        </p:nvCxnSpPr>
        <p:spPr bwMode="gray">
          <a:xfrm>
            <a:off x="765175" y="3186113"/>
            <a:ext cx="6080125" cy="0"/>
          </a:xfrm>
          <a:prstGeom prst="line">
            <a:avLst/>
          </a:prstGeom>
          <a:ln w="3175" cap="flat" cmpd="sng" algn="ctr">
            <a:solidFill>
              <a:schemeClr val="bg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690" name="Straight Connector 689">
            <a:extLst>
              <a:ext uri="{FF2B5EF4-FFF2-40B4-BE49-F238E27FC236}">
                <a16:creationId xmlns:a16="http://schemas.microsoft.com/office/drawing/2014/main" id="{264A3B0D-EF76-26F1-BAF1-45335E3BAD16}"/>
              </a:ext>
            </a:extLst>
          </p:cNvPr>
          <p:cNvCxnSpPr/>
          <p:nvPr>
            <p:custDataLst>
              <p:tags r:id="rId12"/>
            </p:custDataLst>
          </p:nvPr>
        </p:nvCxnSpPr>
        <p:spPr bwMode="gray">
          <a:xfrm>
            <a:off x="765175" y="4110038"/>
            <a:ext cx="6080125" cy="0"/>
          </a:xfrm>
          <a:prstGeom prst="line">
            <a:avLst/>
          </a:prstGeom>
          <a:ln w="3175" cap="flat" cmpd="sng" algn="ctr">
            <a:solidFill>
              <a:schemeClr val="bg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424" name="Straight Connector 423">
            <a:extLst>
              <a:ext uri="{FF2B5EF4-FFF2-40B4-BE49-F238E27FC236}">
                <a16:creationId xmlns:a16="http://schemas.microsoft.com/office/drawing/2014/main" id="{C9931C53-935E-A47A-9F38-1CB7DB9990FB}"/>
              </a:ext>
            </a:extLst>
          </p:cNvPr>
          <p:cNvCxnSpPr/>
          <p:nvPr>
            <p:custDataLst>
              <p:tags r:id="rId13"/>
            </p:custDataLst>
          </p:nvPr>
        </p:nvCxnSpPr>
        <p:spPr bwMode="gray">
          <a:xfrm>
            <a:off x="765175" y="2878138"/>
            <a:ext cx="6080125" cy="0"/>
          </a:xfrm>
          <a:prstGeom prst="line">
            <a:avLst/>
          </a:prstGeom>
          <a:ln w="3175" cap="flat" cmpd="sng" algn="ctr">
            <a:solidFill>
              <a:schemeClr val="bg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698" name="Straight Connector 697">
            <a:extLst>
              <a:ext uri="{FF2B5EF4-FFF2-40B4-BE49-F238E27FC236}">
                <a16:creationId xmlns:a16="http://schemas.microsoft.com/office/drawing/2014/main" id="{F8B8F01F-7A94-8198-F286-33503F719EF6}"/>
              </a:ext>
            </a:extLst>
          </p:cNvPr>
          <p:cNvCxnSpPr/>
          <p:nvPr>
            <p:custDataLst>
              <p:tags r:id="rId14"/>
            </p:custDataLst>
          </p:nvPr>
        </p:nvCxnSpPr>
        <p:spPr bwMode="gray">
          <a:xfrm>
            <a:off x="765175" y="2571750"/>
            <a:ext cx="6080125" cy="0"/>
          </a:xfrm>
          <a:prstGeom prst="line">
            <a:avLst/>
          </a:prstGeom>
          <a:ln w="3175" cap="flat" cmpd="sng" algn="ctr">
            <a:solidFill>
              <a:schemeClr val="bg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702" name="Straight Connector 701">
            <a:extLst>
              <a:ext uri="{FF2B5EF4-FFF2-40B4-BE49-F238E27FC236}">
                <a16:creationId xmlns:a16="http://schemas.microsoft.com/office/drawing/2014/main" id="{F8BE403A-135E-430A-A8CD-AE4B7BA1BA5C}"/>
              </a:ext>
            </a:extLst>
          </p:cNvPr>
          <p:cNvCxnSpPr/>
          <p:nvPr>
            <p:custDataLst>
              <p:tags r:id="rId15"/>
            </p:custDataLst>
          </p:nvPr>
        </p:nvCxnSpPr>
        <p:spPr bwMode="gray">
          <a:xfrm>
            <a:off x="765175" y="2071688"/>
            <a:ext cx="6080125" cy="0"/>
          </a:xfrm>
          <a:prstGeom prst="line">
            <a:avLst/>
          </a:prstGeom>
          <a:ln w="3175" cap="flat" cmpd="sng" algn="ctr">
            <a:solidFill>
              <a:schemeClr val="bg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27" name="Straight Connector 526">
            <a:extLst>
              <a:ext uri="{FF2B5EF4-FFF2-40B4-BE49-F238E27FC236}">
                <a16:creationId xmlns:a16="http://schemas.microsoft.com/office/drawing/2014/main" id="{1B96866A-41E1-3653-5C2C-B9A97961E218}"/>
              </a:ext>
            </a:extLst>
          </p:cNvPr>
          <p:cNvCxnSpPr/>
          <p:nvPr>
            <p:custDataLst>
              <p:tags r:id="rId16"/>
            </p:custDataLst>
          </p:nvPr>
        </p:nvCxnSpPr>
        <p:spPr bwMode="auto">
          <a:xfrm flipH="1">
            <a:off x="722313" y="5956300"/>
            <a:ext cx="42863" cy="0"/>
          </a:xfrm>
          <a:prstGeom prst="line">
            <a:avLst/>
          </a:prstGeom>
          <a:ln w="9525"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691" name="Straight Connector 690">
            <a:extLst>
              <a:ext uri="{FF2B5EF4-FFF2-40B4-BE49-F238E27FC236}">
                <a16:creationId xmlns:a16="http://schemas.microsoft.com/office/drawing/2014/main" id="{39FB13B1-32AE-F8EC-14E2-95F68177B3EA}"/>
              </a:ext>
            </a:extLst>
          </p:cNvPr>
          <p:cNvCxnSpPr/>
          <p:nvPr>
            <p:custDataLst>
              <p:tags r:id="rId17"/>
            </p:custDataLst>
          </p:nvPr>
        </p:nvCxnSpPr>
        <p:spPr bwMode="auto">
          <a:xfrm flipH="1">
            <a:off x="722313" y="3802063"/>
            <a:ext cx="42863" cy="0"/>
          </a:xfrm>
          <a:prstGeom prst="line">
            <a:avLst/>
          </a:prstGeom>
          <a:ln w="9525"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681" name="Straight Connector 680">
            <a:extLst>
              <a:ext uri="{FF2B5EF4-FFF2-40B4-BE49-F238E27FC236}">
                <a16:creationId xmlns:a16="http://schemas.microsoft.com/office/drawing/2014/main" id="{3AFED952-CC00-CFCF-FAE8-FB95A4880D59}"/>
              </a:ext>
            </a:extLst>
          </p:cNvPr>
          <p:cNvCxnSpPr/>
          <p:nvPr>
            <p:custDataLst>
              <p:tags r:id="rId18"/>
            </p:custDataLst>
          </p:nvPr>
        </p:nvCxnSpPr>
        <p:spPr bwMode="auto">
          <a:xfrm flipH="1">
            <a:off x="722313" y="5648325"/>
            <a:ext cx="42863" cy="0"/>
          </a:xfrm>
          <a:prstGeom prst="line">
            <a:avLst/>
          </a:prstGeom>
          <a:ln w="9525"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683" name="Straight Connector 682">
            <a:extLst>
              <a:ext uri="{FF2B5EF4-FFF2-40B4-BE49-F238E27FC236}">
                <a16:creationId xmlns:a16="http://schemas.microsoft.com/office/drawing/2014/main" id="{DA86910F-A82B-1282-F6B5-091336175A5C}"/>
              </a:ext>
            </a:extLst>
          </p:cNvPr>
          <p:cNvCxnSpPr/>
          <p:nvPr>
            <p:custDataLst>
              <p:tags r:id="rId19"/>
            </p:custDataLst>
          </p:nvPr>
        </p:nvCxnSpPr>
        <p:spPr bwMode="auto">
          <a:xfrm flipH="1">
            <a:off x="722313" y="5340350"/>
            <a:ext cx="42863" cy="0"/>
          </a:xfrm>
          <a:prstGeom prst="line">
            <a:avLst/>
          </a:prstGeom>
          <a:ln w="9525"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439" name="Straight Connector 438">
            <a:extLst>
              <a:ext uri="{FF2B5EF4-FFF2-40B4-BE49-F238E27FC236}">
                <a16:creationId xmlns:a16="http://schemas.microsoft.com/office/drawing/2014/main" id="{B1B0B0D0-750B-C8EC-4E89-A73A2A9855B6}"/>
              </a:ext>
            </a:extLst>
          </p:cNvPr>
          <p:cNvCxnSpPr/>
          <p:nvPr>
            <p:custDataLst>
              <p:tags r:id="rId20"/>
            </p:custDataLst>
          </p:nvPr>
        </p:nvCxnSpPr>
        <p:spPr bwMode="auto">
          <a:xfrm flipH="1">
            <a:off x="722313" y="2878138"/>
            <a:ext cx="42863" cy="0"/>
          </a:xfrm>
          <a:prstGeom prst="line">
            <a:avLst/>
          </a:prstGeom>
          <a:ln w="9525"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685" name="Straight Connector 684">
            <a:extLst>
              <a:ext uri="{FF2B5EF4-FFF2-40B4-BE49-F238E27FC236}">
                <a16:creationId xmlns:a16="http://schemas.microsoft.com/office/drawing/2014/main" id="{EC1CCD38-B560-C629-EA71-0FD8C424E70A}"/>
              </a:ext>
            </a:extLst>
          </p:cNvPr>
          <p:cNvCxnSpPr/>
          <p:nvPr>
            <p:custDataLst>
              <p:tags r:id="rId21"/>
            </p:custDataLst>
          </p:nvPr>
        </p:nvCxnSpPr>
        <p:spPr bwMode="auto">
          <a:xfrm flipH="1">
            <a:off x="722313" y="5032375"/>
            <a:ext cx="42863" cy="0"/>
          </a:xfrm>
          <a:prstGeom prst="line">
            <a:avLst/>
          </a:prstGeom>
          <a:ln w="9525"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693" name="Straight Connector 692">
            <a:extLst>
              <a:ext uri="{FF2B5EF4-FFF2-40B4-BE49-F238E27FC236}">
                <a16:creationId xmlns:a16="http://schemas.microsoft.com/office/drawing/2014/main" id="{FBE5DE66-E133-8DA0-D375-27AEC92BDD62}"/>
              </a:ext>
            </a:extLst>
          </p:cNvPr>
          <p:cNvCxnSpPr/>
          <p:nvPr>
            <p:custDataLst>
              <p:tags r:id="rId22"/>
            </p:custDataLst>
          </p:nvPr>
        </p:nvCxnSpPr>
        <p:spPr bwMode="auto">
          <a:xfrm flipH="1">
            <a:off x="722313" y="3494088"/>
            <a:ext cx="42863" cy="0"/>
          </a:xfrm>
          <a:prstGeom prst="line">
            <a:avLst/>
          </a:prstGeom>
          <a:ln w="9525"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687" name="Straight Connector 686">
            <a:extLst>
              <a:ext uri="{FF2B5EF4-FFF2-40B4-BE49-F238E27FC236}">
                <a16:creationId xmlns:a16="http://schemas.microsoft.com/office/drawing/2014/main" id="{2BABDCB0-3308-ABED-5E49-68D81290978B}"/>
              </a:ext>
            </a:extLst>
          </p:cNvPr>
          <p:cNvCxnSpPr/>
          <p:nvPr>
            <p:custDataLst>
              <p:tags r:id="rId23"/>
            </p:custDataLst>
          </p:nvPr>
        </p:nvCxnSpPr>
        <p:spPr bwMode="auto">
          <a:xfrm flipH="1">
            <a:off x="722313" y="4725988"/>
            <a:ext cx="42863" cy="0"/>
          </a:xfrm>
          <a:prstGeom prst="line">
            <a:avLst/>
          </a:prstGeom>
          <a:ln w="9525"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443" name="Straight Connector 442">
            <a:extLst>
              <a:ext uri="{FF2B5EF4-FFF2-40B4-BE49-F238E27FC236}">
                <a16:creationId xmlns:a16="http://schemas.microsoft.com/office/drawing/2014/main" id="{601DD180-ADA9-30FF-BCC7-2D09FDE350B4}"/>
              </a:ext>
            </a:extLst>
          </p:cNvPr>
          <p:cNvCxnSpPr/>
          <p:nvPr>
            <p:custDataLst>
              <p:tags r:id="rId24"/>
            </p:custDataLst>
          </p:nvPr>
        </p:nvCxnSpPr>
        <p:spPr bwMode="auto">
          <a:xfrm flipH="1">
            <a:off x="722313" y="4418013"/>
            <a:ext cx="42863" cy="0"/>
          </a:xfrm>
          <a:prstGeom prst="line">
            <a:avLst/>
          </a:prstGeom>
          <a:ln w="9525"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689" name="Straight Connector 688">
            <a:extLst>
              <a:ext uri="{FF2B5EF4-FFF2-40B4-BE49-F238E27FC236}">
                <a16:creationId xmlns:a16="http://schemas.microsoft.com/office/drawing/2014/main" id="{83B56D42-7AA2-1414-8851-DF8483B61F8D}"/>
              </a:ext>
            </a:extLst>
          </p:cNvPr>
          <p:cNvCxnSpPr/>
          <p:nvPr>
            <p:custDataLst>
              <p:tags r:id="rId25"/>
            </p:custDataLst>
          </p:nvPr>
        </p:nvCxnSpPr>
        <p:spPr bwMode="auto">
          <a:xfrm flipH="1">
            <a:off x="722313" y="4110038"/>
            <a:ext cx="42863" cy="0"/>
          </a:xfrm>
          <a:prstGeom prst="line">
            <a:avLst/>
          </a:prstGeom>
          <a:ln w="9525"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695" name="Straight Connector 694">
            <a:extLst>
              <a:ext uri="{FF2B5EF4-FFF2-40B4-BE49-F238E27FC236}">
                <a16:creationId xmlns:a16="http://schemas.microsoft.com/office/drawing/2014/main" id="{66EF51B8-BF31-B462-7197-5B28400F9122}"/>
              </a:ext>
            </a:extLst>
          </p:cNvPr>
          <p:cNvCxnSpPr/>
          <p:nvPr>
            <p:custDataLst>
              <p:tags r:id="rId26"/>
            </p:custDataLst>
          </p:nvPr>
        </p:nvCxnSpPr>
        <p:spPr bwMode="auto">
          <a:xfrm flipH="1">
            <a:off x="722313" y="3186113"/>
            <a:ext cx="42863" cy="0"/>
          </a:xfrm>
          <a:prstGeom prst="line">
            <a:avLst/>
          </a:prstGeom>
          <a:ln w="9525"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697" name="Straight Connector 696">
            <a:extLst>
              <a:ext uri="{FF2B5EF4-FFF2-40B4-BE49-F238E27FC236}">
                <a16:creationId xmlns:a16="http://schemas.microsoft.com/office/drawing/2014/main" id="{3E88B4C5-040A-4119-6276-0928D38866AD}"/>
              </a:ext>
            </a:extLst>
          </p:cNvPr>
          <p:cNvCxnSpPr/>
          <p:nvPr>
            <p:custDataLst>
              <p:tags r:id="rId27"/>
            </p:custDataLst>
          </p:nvPr>
        </p:nvCxnSpPr>
        <p:spPr bwMode="auto">
          <a:xfrm flipH="1">
            <a:off x="722313" y="2571750"/>
            <a:ext cx="42863" cy="0"/>
          </a:xfrm>
          <a:prstGeom prst="line">
            <a:avLst/>
          </a:prstGeom>
          <a:ln w="9525"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699" name="Straight Connector 698">
            <a:extLst>
              <a:ext uri="{FF2B5EF4-FFF2-40B4-BE49-F238E27FC236}">
                <a16:creationId xmlns:a16="http://schemas.microsoft.com/office/drawing/2014/main" id="{9ED813FB-AB0E-9168-90CD-127BAE69DEBB}"/>
              </a:ext>
            </a:extLst>
          </p:cNvPr>
          <p:cNvCxnSpPr/>
          <p:nvPr>
            <p:custDataLst>
              <p:tags r:id="rId28"/>
            </p:custDataLst>
          </p:nvPr>
        </p:nvCxnSpPr>
        <p:spPr bwMode="auto">
          <a:xfrm flipH="1">
            <a:off x="722313" y="2263775"/>
            <a:ext cx="42863" cy="0"/>
          </a:xfrm>
          <a:prstGeom prst="line">
            <a:avLst/>
          </a:prstGeom>
          <a:ln w="9525"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701" name="Straight Connector 700">
            <a:extLst>
              <a:ext uri="{FF2B5EF4-FFF2-40B4-BE49-F238E27FC236}">
                <a16:creationId xmlns:a16="http://schemas.microsoft.com/office/drawing/2014/main" id="{9AF8F8DF-73FF-FF8F-B615-B8BBD41BEC33}"/>
              </a:ext>
            </a:extLst>
          </p:cNvPr>
          <p:cNvCxnSpPr/>
          <p:nvPr>
            <p:custDataLst>
              <p:tags r:id="rId29"/>
            </p:custDataLst>
          </p:nvPr>
        </p:nvCxnSpPr>
        <p:spPr bwMode="auto">
          <a:xfrm flipH="1">
            <a:off x="722313" y="2071688"/>
            <a:ext cx="42863" cy="0"/>
          </a:xfrm>
          <a:prstGeom prst="line">
            <a:avLst/>
          </a:prstGeom>
          <a:ln w="9525"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graphicFrame>
        <p:nvGraphicFramePr>
          <p:cNvPr id="29" name="Chart 28">
            <a:extLst>
              <a:ext uri="{FF2B5EF4-FFF2-40B4-BE49-F238E27FC236}">
                <a16:creationId xmlns:a16="http://schemas.microsoft.com/office/drawing/2014/main" id="{11BE0924-497D-3EF4-8F25-D377DE10EA1F}"/>
              </a:ext>
            </a:extLst>
          </p:cNvPr>
          <p:cNvGraphicFramePr/>
          <p:nvPr>
            <p:custDataLst>
              <p:tags r:id="rId30"/>
            </p:custDataLst>
            <p:extLst>
              <p:ext uri="{D42A27DB-BD31-4B8C-83A1-F6EECF244321}">
                <p14:modId xmlns:p14="http://schemas.microsoft.com/office/powerpoint/2010/main" val="2969662593"/>
              </p:ext>
            </p:extLst>
          </p:nvPr>
        </p:nvGraphicFramePr>
        <p:xfrm>
          <a:off x="682625" y="1885950"/>
          <a:ext cx="6445250" cy="4256088"/>
        </p:xfrm>
        <a:graphic>
          <a:graphicData uri="http://schemas.openxmlformats.org/drawingml/2006/chart">
            <c:chart xmlns:c="http://schemas.openxmlformats.org/drawingml/2006/chart" xmlns:r="http://schemas.openxmlformats.org/officeDocument/2006/relationships" r:id="rId85"/>
          </a:graphicData>
        </a:graphic>
      </p:graphicFrame>
      <p:sp>
        <p:nvSpPr>
          <p:cNvPr id="677" name="Text Placeholder 10">
            <a:extLst>
              <a:ext uri="{FF2B5EF4-FFF2-40B4-BE49-F238E27FC236}">
                <a16:creationId xmlns:a16="http://schemas.microsoft.com/office/drawing/2014/main" id="{F05DAD85-E0CB-7912-D234-013643E957E0}"/>
              </a:ext>
            </a:extLst>
          </p:cNvPr>
          <p:cNvSpPr txBox="1">
            <a:spLocks/>
          </p:cNvSpPr>
          <p:nvPr>
            <p:custDataLst>
              <p:tags r:id="rId31"/>
            </p:custDataLst>
          </p:nvPr>
        </p:nvSpPr>
        <p:spPr bwMode="gray">
          <a:xfrm>
            <a:off x="427038" y="3109913"/>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50E65AC0-3115-468F-ADF9-6EEBDD6E1176}" type="datetime'''''''''''''''''''''''''''''''''''''''18''0'''''''''''''">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180</a:t>
            </a:fld>
            <a:endPar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535" name="Text Placeholder 10">
            <a:extLst>
              <a:ext uri="{FF2B5EF4-FFF2-40B4-BE49-F238E27FC236}">
                <a16:creationId xmlns:a16="http://schemas.microsoft.com/office/drawing/2014/main" id="{000D46E3-A25B-1374-18B9-3AA3F97EA6C6}"/>
              </a:ext>
            </a:extLst>
          </p:cNvPr>
          <p:cNvSpPr>
            <a:spLocks noGrp="1"/>
          </p:cNvSpPr>
          <p:nvPr>
            <p:custDataLst>
              <p:tags r:id="rId32"/>
            </p:custDataLst>
          </p:nvPr>
        </p:nvSpPr>
        <p:spPr bwMode="gray">
          <a:xfrm>
            <a:off x="427038" y="2801938"/>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E5DD7FB-94E4-467A-82CE-1F103CA93276}" type="datetime'''2''''''''0''''''''''''''0'''''''''''''''''''''''''''''''">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200</a:t>
            </a:fld>
            <a:endPar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559" name="Text Placeholder 10">
            <a:extLst>
              <a:ext uri="{FF2B5EF4-FFF2-40B4-BE49-F238E27FC236}">
                <a16:creationId xmlns:a16="http://schemas.microsoft.com/office/drawing/2014/main" id="{4654C0F9-3DC3-D3D4-0931-3292D1BAFDBB}"/>
              </a:ext>
            </a:extLst>
          </p:cNvPr>
          <p:cNvSpPr>
            <a:spLocks noGrp="1"/>
          </p:cNvSpPr>
          <p:nvPr>
            <p:custDataLst>
              <p:tags r:id="rId33"/>
            </p:custDataLst>
          </p:nvPr>
        </p:nvSpPr>
        <p:spPr bwMode="gray">
          <a:xfrm>
            <a:off x="566738" y="5880100"/>
            <a:ext cx="69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4C95B30A-B52C-4D45-9810-DC178CAAE30D}" type="datetime'''''0'''''''''''''''''''''''''''''''''''''''''''''''''''''''">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0</a:t>
            </a:fld>
            <a:endPar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670" name="Text Placeholder 10">
            <a:extLst>
              <a:ext uri="{FF2B5EF4-FFF2-40B4-BE49-F238E27FC236}">
                <a16:creationId xmlns:a16="http://schemas.microsoft.com/office/drawing/2014/main" id="{1B4AB3E7-11B8-EE5E-6DFD-006BB1B1CDD7}"/>
              </a:ext>
            </a:extLst>
          </p:cNvPr>
          <p:cNvSpPr txBox="1">
            <a:spLocks/>
          </p:cNvSpPr>
          <p:nvPr>
            <p:custDataLst>
              <p:tags r:id="rId34"/>
            </p:custDataLst>
          </p:nvPr>
        </p:nvSpPr>
        <p:spPr bwMode="gray">
          <a:xfrm>
            <a:off x="496888" y="5572125"/>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992E0751-0AC3-490C-97D5-586896956C0E}" type="datetime'''''2''''''''''''''''''''''''''''''''''''''''''''''0'">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a:t>
            </a:fld>
            <a:endPar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678" name="Text Placeholder 10">
            <a:extLst>
              <a:ext uri="{FF2B5EF4-FFF2-40B4-BE49-F238E27FC236}">
                <a16:creationId xmlns:a16="http://schemas.microsoft.com/office/drawing/2014/main" id="{167F2EA8-C0CF-3D8B-DFA9-23DD0D000F37}"/>
              </a:ext>
            </a:extLst>
          </p:cNvPr>
          <p:cNvSpPr txBox="1">
            <a:spLocks/>
          </p:cNvSpPr>
          <p:nvPr>
            <p:custDataLst>
              <p:tags r:id="rId35"/>
            </p:custDataLst>
          </p:nvPr>
        </p:nvSpPr>
        <p:spPr bwMode="gray">
          <a:xfrm>
            <a:off x="427038" y="2495550"/>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45C1E6EB-703C-43D9-8F35-8F4A79E9BB37}" type="datetime'''''''''''2''''''2''''''''''0'''''''''''''''''''''''''''''">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220</a:t>
            </a:fld>
            <a:endPar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671" name="Text Placeholder 10">
            <a:extLst>
              <a:ext uri="{FF2B5EF4-FFF2-40B4-BE49-F238E27FC236}">
                <a16:creationId xmlns:a16="http://schemas.microsoft.com/office/drawing/2014/main" id="{A75169C3-E850-F659-943A-BBEF46233B76}"/>
              </a:ext>
            </a:extLst>
          </p:cNvPr>
          <p:cNvSpPr txBox="1">
            <a:spLocks/>
          </p:cNvSpPr>
          <p:nvPr>
            <p:custDataLst>
              <p:tags r:id="rId36"/>
            </p:custDataLst>
          </p:nvPr>
        </p:nvSpPr>
        <p:spPr bwMode="gray">
          <a:xfrm>
            <a:off x="496888" y="5264150"/>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EF5E5CA8-796E-4696-B6EC-C6CE764E4F25}" type="datetime'4''0'''">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40</a:t>
            </a:fld>
            <a:endPar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672" name="Text Placeholder 10">
            <a:extLst>
              <a:ext uri="{FF2B5EF4-FFF2-40B4-BE49-F238E27FC236}">
                <a16:creationId xmlns:a16="http://schemas.microsoft.com/office/drawing/2014/main" id="{4681CE21-CA27-C01C-DEE0-FFAE7D2A21DE}"/>
              </a:ext>
            </a:extLst>
          </p:cNvPr>
          <p:cNvSpPr txBox="1">
            <a:spLocks/>
          </p:cNvSpPr>
          <p:nvPr>
            <p:custDataLst>
              <p:tags r:id="rId37"/>
            </p:custDataLst>
          </p:nvPr>
        </p:nvSpPr>
        <p:spPr bwMode="gray">
          <a:xfrm>
            <a:off x="496888" y="4956175"/>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977E9748-5CE7-46B0-B4FA-EE4D36FA742E}" type="datetime'''''''''60'''''''''">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60</a:t>
            </a:fld>
            <a:endPar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679" name="Text Placeholder 10">
            <a:extLst>
              <a:ext uri="{FF2B5EF4-FFF2-40B4-BE49-F238E27FC236}">
                <a16:creationId xmlns:a16="http://schemas.microsoft.com/office/drawing/2014/main" id="{BD3DF53A-B59F-A9D6-2139-FE27C409E6A9}"/>
              </a:ext>
            </a:extLst>
          </p:cNvPr>
          <p:cNvSpPr txBox="1">
            <a:spLocks/>
          </p:cNvSpPr>
          <p:nvPr>
            <p:custDataLst>
              <p:tags r:id="rId38"/>
            </p:custDataLst>
          </p:nvPr>
        </p:nvSpPr>
        <p:spPr bwMode="gray">
          <a:xfrm>
            <a:off x="427038" y="2187575"/>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65254CCE-9056-4965-8F28-F418F50FDA24}" type="datetime'''2''''''''''''''''4''''0'''''''''''''''''''''''''''''''''''">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240</a:t>
            </a:fld>
            <a:endPar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673" name="Text Placeholder 10">
            <a:extLst>
              <a:ext uri="{FF2B5EF4-FFF2-40B4-BE49-F238E27FC236}">
                <a16:creationId xmlns:a16="http://schemas.microsoft.com/office/drawing/2014/main" id="{7D8E27C5-90A2-3683-3FEA-8A995E5C6171}"/>
              </a:ext>
            </a:extLst>
          </p:cNvPr>
          <p:cNvSpPr txBox="1">
            <a:spLocks/>
          </p:cNvSpPr>
          <p:nvPr>
            <p:custDataLst>
              <p:tags r:id="rId39"/>
            </p:custDataLst>
          </p:nvPr>
        </p:nvSpPr>
        <p:spPr bwMode="gray">
          <a:xfrm>
            <a:off x="496888" y="4649788"/>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EE14796C-935F-4D84-9ABD-72D2EEEEF285}" type="datetime'''''''''''''''''''''''8''''''''''''''''''''''''''''''''''''0'">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80</a:t>
            </a:fld>
            <a:endPar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676" name="Text Placeholder 10">
            <a:extLst>
              <a:ext uri="{FF2B5EF4-FFF2-40B4-BE49-F238E27FC236}">
                <a16:creationId xmlns:a16="http://schemas.microsoft.com/office/drawing/2014/main" id="{10054DAD-209F-1B9B-483B-93B77CA32BB2}"/>
              </a:ext>
            </a:extLst>
          </p:cNvPr>
          <p:cNvSpPr txBox="1">
            <a:spLocks/>
          </p:cNvSpPr>
          <p:nvPr>
            <p:custDataLst>
              <p:tags r:id="rId40"/>
            </p:custDataLst>
          </p:nvPr>
        </p:nvSpPr>
        <p:spPr bwMode="gray">
          <a:xfrm>
            <a:off x="427038" y="3417888"/>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5902FAE4-EA4C-4B09-A871-6C6604DAA45B}" type="datetime'''1''6''''''''''''''''''''''''''''''''''''''''''''''0'''''">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160</a:t>
            </a:fld>
            <a:endPar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680" name="Text Placeholder 10">
            <a:extLst>
              <a:ext uri="{FF2B5EF4-FFF2-40B4-BE49-F238E27FC236}">
                <a16:creationId xmlns:a16="http://schemas.microsoft.com/office/drawing/2014/main" id="{08C4395E-B27D-9997-08B4-9B265E2B7019}"/>
              </a:ext>
            </a:extLst>
          </p:cNvPr>
          <p:cNvSpPr txBox="1">
            <a:spLocks/>
          </p:cNvSpPr>
          <p:nvPr>
            <p:custDataLst>
              <p:tags r:id="rId41"/>
            </p:custDataLst>
          </p:nvPr>
        </p:nvSpPr>
        <p:spPr bwMode="gray">
          <a:xfrm>
            <a:off x="427038" y="1995488"/>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B7F4402A-042F-4E00-8D78-E6A2298632A4}" type="datetime'''''3''''''''''''''''''''''''''''6''''''''''''''''''''''0'''''">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360</a:t>
            </a:fld>
            <a:endPar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545" name="Text Placeholder 10">
            <a:extLst>
              <a:ext uri="{FF2B5EF4-FFF2-40B4-BE49-F238E27FC236}">
                <a16:creationId xmlns:a16="http://schemas.microsoft.com/office/drawing/2014/main" id="{59A80373-816F-CC7E-9665-841B4C321897}"/>
              </a:ext>
            </a:extLst>
          </p:cNvPr>
          <p:cNvSpPr>
            <a:spLocks noGrp="1"/>
          </p:cNvSpPr>
          <p:nvPr>
            <p:custDataLst>
              <p:tags r:id="rId42"/>
            </p:custDataLst>
          </p:nvPr>
        </p:nvSpPr>
        <p:spPr bwMode="gray">
          <a:xfrm>
            <a:off x="427038" y="4341813"/>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5CD79F6C-91C5-4431-81E2-EEF3C3426BCA}" type="datetime'''''''1''''''''''''''''''''''''''0''''''0'''''''''''''''">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100</a:t>
            </a:fld>
            <a:endPar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674" name="Text Placeholder 10">
            <a:extLst>
              <a:ext uri="{FF2B5EF4-FFF2-40B4-BE49-F238E27FC236}">
                <a16:creationId xmlns:a16="http://schemas.microsoft.com/office/drawing/2014/main" id="{070AF87E-33E6-FB4B-E15E-E649AEF73116}"/>
              </a:ext>
            </a:extLst>
          </p:cNvPr>
          <p:cNvSpPr txBox="1">
            <a:spLocks/>
          </p:cNvSpPr>
          <p:nvPr>
            <p:custDataLst>
              <p:tags r:id="rId43"/>
            </p:custDataLst>
          </p:nvPr>
        </p:nvSpPr>
        <p:spPr bwMode="gray">
          <a:xfrm>
            <a:off x="427038" y="4033838"/>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CA8556ED-6E7D-4E33-B2B9-305A12D6767D}" type="datetime'''''''''''''''''''1''''''''''''''''''''''''''''''20'''">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120</a:t>
            </a:fld>
            <a:endPar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675" name="Text Placeholder 10">
            <a:extLst>
              <a:ext uri="{FF2B5EF4-FFF2-40B4-BE49-F238E27FC236}">
                <a16:creationId xmlns:a16="http://schemas.microsoft.com/office/drawing/2014/main" id="{F8678585-7A3B-325C-53C3-D4F43F637AED}"/>
              </a:ext>
            </a:extLst>
          </p:cNvPr>
          <p:cNvSpPr txBox="1">
            <a:spLocks/>
          </p:cNvSpPr>
          <p:nvPr>
            <p:custDataLst>
              <p:tags r:id="rId44"/>
            </p:custDataLst>
          </p:nvPr>
        </p:nvSpPr>
        <p:spPr bwMode="gray">
          <a:xfrm>
            <a:off x="427038" y="3725863"/>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07A5EC70-BABF-4887-8562-91FBBCB58EE4}" type="datetime'1''''4''''''''''''''''''''''''''''''0'''''''''''''''">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140</a:t>
            </a:fld>
            <a:endPar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useBgFill="1">
        <p:nvSpPr>
          <p:cNvPr id="13" name="Freeform: Shape 12">
            <a:extLst>
              <a:ext uri="{FF2B5EF4-FFF2-40B4-BE49-F238E27FC236}">
                <a16:creationId xmlns:a16="http://schemas.microsoft.com/office/drawing/2014/main" id="{D46CFF9E-8A6F-F4C4-09D3-925011510601}"/>
              </a:ext>
            </a:extLst>
          </p:cNvPr>
          <p:cNvSpPr/>
          <p:nvPr>
            <p:custDataLst>
              <p:tags r:id="rId45"/>
            </p:custDataLst>
          </p:nvPr>
        </p:nvSpPr>
        <p:spPr bwMode="auto">
          <a:xfrm>
            <a:off x="723900" y="2112963"/>
            <a:ext cx="412751" cy="79376"/>
          </a:xfrm>
          <a:custGeom>
            <a:avLst/>
            <a:gdLst/>
            <a:ahLst/>
            <a:cxnLst/>
            <a:rect l="0" t="0" r="0" b="0"/>
            <a:pathLst>
              <a:path w="412751" h="79376">
                <a:moveTo>
                  <a:pt x="0" y="22225"/>
                </a:moveTo>
                <a:lnTo>
                  <a:pt x="82550" y="0"/>
                </a:lnTo>
                <a:lnTo>
                  <a:pt x="165100" y="22225"/>
                </a:lnTo>
                <a:lnTo>
                  <a:pt x="247650" y="0"/>
                </a:lnTo>
                <a:lnTo>
                  <a:pt x="330200" y="22225"/>
                </a:lnTo>
                <a:lnTo>
                  <a:pt x="412750" y="0"/>
                </a:lnTo>
                <a:lnTo>
                  <a:pt x="412750" y="57150"/>
                </a:lnTo>
                <a:lnTo>
                  <a:pt x="330200" y="79375"/>
                </a:lnTo>
                <a:lnTo>
                  <a:pt x="247650" y="57150"/>
                </a:lnTo>
                <a:lnTo>
                  <a:pt x="165100" y="79375"/>
                </a:lnTo>
                <a:lnTo>
                  <a:pt x="82550" y="57150"/>
                </a:lnTo>
                <a:lnTo>
                  <a:pt x="0" y="79375"/>
                </a:lnTo>
                <a:close/>
              </a:path>
            </a:pathLst>
          </a:custGeom>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0" name="Freeform: Shape 9">
            <a:extLst>
              <a:ext uri="{FF2B5EF4-FFF2-40B4-BE49-F238E27FC236}">
                <a16:creationId xmlns:a16="http://schemas.microsoft.com/office/drawing/2014/main" id="{6ED9FB41-B9A3-FBD3-C692-F43194BB3D26}"/>
              </a:ext>
            </a:extLst>
          </p:cNvPr>
          <p:cNvSpPr/>
          <p:nvPr>
            <p:custDataLst>
              <p:tags r:id="rId46"/>
            </p:custDataLst>
          </p:nvPr>
        </p:nvSpPr>
        <p:spPr bwMode="auto">
          <a:xfrm>
            <a:off x="723900" y="2112963"/>
            <a:ext cx="412751" cy="22226"/>
          </a:xfrm>
          <a:custGeom>
            <a:avLst/>
            <a:gdLst/>
            <a:ahLst/>
            <a:cxnLst/>
            <a:rect l="0" t="0" r="0" b="0"/>
            <a:pathLst>
              <a:path w="412751" h="22226">
                <a:moveTo>
                  <a:pt x="0" y="22225"/>
                </a:moveTo>
                <a:lnTo>
                  <a:pt x="82550" y="0"/>
                </a:lnTo>
                <a:lnTo>
                  <a:pt x="165100" y="22225"/>
                </a:lnTo>
                <a:lnTo>
                  <a:pt x="247650" y="0"/>
                </a:lnTo>
                <a:lnTo>
                  <a:pt x="330200" y="22225"/>
                </a:lnTo>
                <a:lnTo>
                  <a:pt x="412750" y="0"/>
                </a:lnTo>
              </a:path>
            </a:pathLst>
          </a:custGeom>
          <a:noFill/>
          <a:ln w="9525" cap="flat" cmpd="sng" algn="ctr">
            <a:solidFill>
              <a:schemeClr val="tx1"/>
            </a:solidFill>
            <a:prstDash val="solid"/>
            <a:miter lim="800000"/>
            <a:headEnd type="none" w="med" len="med"/>
            <a:tailEnd type="none" w="med" len="lg"/>
          </a:ln>
          <a:effectLst/>
          <a:extLst>
            <a:ext uri="{909E8E84-426E-40DD-AFC4-6F175D3DCCD1}">
              <a14:hiddenFill xmlns:a14="http://schemas.microsoft.com/office/drawing/2010/main">
                <a:solidFill>
                  <a:schemeClr val="accent1"/>
                </a:solidFill>
              </a14:hiddenFill>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 name="Freeform: Shape 11">
            <a:extLst>
              <a:ext uri="{FF2B5EF4-FFF2-40B4-BE49-F238E27FC236}">
                <a16:creationId xmlns:a16="http://schemas.microsoft.com/office/drawing/2014/main" id="{2971C0C2-D67D-88EF-A8BC-F5EB9AFC984D}"/>
              </a:ext>
            </a:extLst>
          </p:cNvPr>
          <p:cNvSpPr/>
          <p:nvPr>
            <p:custDataLst>
              <p:tags r:id="rId47"/>
            </p:custDataLst>
          </p:nvPr>
        </p:nvSpPr>
        <p:spPr bwMode="auto">
          <a:xfrm>
            <a:off x="723900" y="2170113"/>
            <a:ext cx="412751" cy="22226"/>
          </a:xfrm>
          <a:custGeom>
            <a:avLst/>
            <a:gdLst/>
            <a:ahLst/>
            <a:cxnLst/>
            <a:rect l="0" t="0" r="0" b="0"/>
            <a:pathLst>
              <a:path w="412751" h="22226">
                <a:moveTo>
                  <a:pt x="0" y="22225"/>
                </a:moveTo>
                <a:lnTo>
                  <a:pt x="82550" y="0"/>
                </a:lnTo>
                <a:lnTo>
                  <a:pt x="165100" y="22225"/>
                </a:lnTo>
                <a:lnTo>
                  <a:pt x="247650" y="0"/>
                </a:lnTo>
                <a:lnTo>
                  <a:pt x="330200" y="22225"/>
                </a:lnTo>
                <a:lnTo>
                  <a:pt x="412750" y="0"/>
                </a:lnTo>
              </a:path>
            </a:pathLst>
          </a:custGeom>
          <a:noFill/>
          <a:ln w="9525" cap="flat" cmpd="sng" algn="ctr">
            <a:solidFill>
              <a:schemeClr val="tx1"/>
            </a:solidFill>
            <a:prstDash val="solid"/>
            <a:miter lim="800000"/>
            <a:headEnd type="none" w="med" len="med"/>
            <a:tailEnd type="none" w="med" len="lg"/>
          </a:ln>
          <a:effectLst/>
          <a:extLst>
            <a:ext uri="{909E8E84-426E-40DD-AFC4-6F175D3DCCD1}">
              <a14:hiddenFill xmlns:a14="http://schemas.microsoft.com/office/drawing/2010/main">
                <a:solidFill>
                  <a:schemeClr val="accent1"/>
                </a:solidFill>
              </a14:hiddenFill>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6" name="Straight Connector 45">
            <a:extLst>
              <a:ext uri="{FF2B5EF4-FFF2-40B4-BE49-F238E27FC236}">
                <a16:creationId xmlns:a16="http://schemas.microsoft.com/office/drawing/2014/main" id="{05707D5F-8A7B-43D0-CB05-44323A7D67FA}"/>
              </a:ext>
            </a:extLst>
          </p:cNvPr>
          <p:cNvCxnSpPr/>
          <p:nvPr>
            <p:custDataLst>
              <p:tags r:id="rId48"/>
            </p:custDataLst>
          </p:nvPr>
        </p:nvCxnSpPr>
        <p:spPr bwMode="auto">
          <a:xfrm>
            <a:off x="1144588" y="4430713"/>
            <a:ext cx="0" cy="34925"/>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48" name="Straight Connector 47">
            <a:extLst>
              <a:ext uri="{FF2B5EF4-FFF2-40B4-BE49-F238E27FC236}">
                <a16:creationId xmlns:a16="http://schemas.microsoft.com/office/drawing/2014/main" id="{E13EA1E8-7DD4-0A9D-9E53-2FDBCEBD99A3}"/>
              </a:ext>
            </a:extLst>
          </p:cNvPr>
          <p:cNvCxnSpPr/>
          <p:nvPr>
            <p:custDataLst>
              <p:tags r:id="rId49"/>
            </p:custDataLst>
          </p:nvPr>
        </p:nvCxnSpPr>
        <p:spPr bwMode="auto">
          <a:xfrm>
            <a:off x="1905000" y="4430713"/>
            <a:ext cx="0" cy="34925"/>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49" name="Straight Connector 48">
            <a:extLst>
              <a:ext uri="{FF2B5EF4-FFF2-40B4-BE49-F238E27FC236}">
                <a16:creationId xmlns:a16="http://schemas.microsoft.com/office/drawing/2014/main" id="{7618CF03-67A7-356C-16CA-229FAAE21157}"/>
              </a:ext>
            </a:extLst>
          </p:cNvPr>
          <p:cNvCxnSpPr/>
          <p:nvPr>
            <p:custDataLst>
              <p:tags r:id="rId50"/>
            </p:custDataLst>
          </p:nvPr>
        </p:nvCxnSpPr>
        <p:spPr bwMode="auto">
          <a:xfrm>
            <a:off x="2286000" y="4306888"/>
            <a:ext cx="0" cy="34925"/>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0" name="Straight Connector 49">
            <a:extLst>
              <a:ext uri="{FF2B5EF4-FFF2-40B4-BE49-F238E27FC236}">
                <a16:creationId xmlns:a16="http://schemas.microsoft.com/office/drawing/2014/main" id="{28F0E8AE-100C-2C4E-162E-960B669C3045}"/>
              </a:ext>
            </a:extLst>
          </p:cNvPr>
          <p:cNvCxnSpPr/>
          <p:nvPr>
            <p:custDataLst>
              <p:tags r:id="rId51"/>
            </p:custDataLst>
          </p:nvPr>
        </p:nvCxnSpPr>
        <p:spPr bwMode="auto">
          <a:xfrm>
            <a:off x="3425825" y="4106863"/>
            <a:ext cx="0" cy="34925"/>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591" name="Text Placeholder 10">
            <a:extLst>
              <a:ext uri="{FF2B5EF4-FFF2-40B4-BE49-F238E27FC236}">
                <a16:creationId xmlns:a16="http://schemas.microsoft.com/office/drawing/2014/main" id="{A0E50218-C5C4-1B58-242A-92E50EF8042F}"/>
              </a:ext>
            </a:extLst>
          </p:cNvPr>
          <p:cNvSpPr>
            <a:spLocks noGrp="1"/>
          </p:cNvSpPr>
          <p:nvPr>
            <p:custDataLst>
              <p:tags r:id="rId52"/>
            </p:custDataLst>
          </p:nvPr>
        </p:nvSpPr>
        <p:spPr bwMode="auto">
          <a:xfrm>
            <a:off x="998538" y="599916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4AF9E20C-C119-4C85-AACC-566F730AF72F}" type="datetime'''''''''20''''''''''''''''''''''''''1''''''''''''''''''''''0'">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2010</a:t>
            </a:fld>
            <a:endPar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useBgFill="1">
        <p:nvSpPr>
          <p:cNvPr id="39" name="Text Placeholder 10">
            <a:extLst>
              <a:ext uri="{FF2B5EF4-FFF2-40B4-BE49-F238E27FC236}">
                <a16:creationId xmlns:a16="http://schemas.microsoft.com/office/drawing/2014/main" id="{F293B336-03FF-ED2C-22BC-C7DE343C0244}"/>
              </a:ext>
            </a:extLst>
          </p:cNvPr>
          <p:cNvSpPr txBox="1">
            <a:spLocks/>
          </p:cNvSpPr>
          <p:nvPr>
            <p:custDataLst>
              <p:tags r:id="rId53"/>
            </p:custDataLst>
          </p:nvPr>
        </p:nvSpPr>
        <p:spPr bwMode="gray">
          <a:xfrm>
            <a:off x="1454150" y="4322763"/>
            <a:ext cx="142875" cy="122238"/>
          </a:xfrm>
          <a:prstGeom prst="rect">
            <a:avLst/>
          </a:prstGeom>
          <a:ln>
            <a:noFill/>
          </a:ln>
          <a:effectLst/>
        </p:spPr>
        <p:txBody>
          <a:bodyPr vert="horz" wrap="none" lIns="14288" tIns="0" rIns="1428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221D6864-A24E-4671-AB22-259C7DCCCC28}" type="datetime'95'''''''''''''''''''''''''''''''''''''">
              <a:rPr kumimoji="0" lang="en-US" altLang="en-US" sz="8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95</a:t>
            </a:fld>
            <a:endParaRPr kumimoji="0" lang="en-US" sz="8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useBgFill="1">
        <p:nvSpPr>
          <p:cNvPr id="495" name="Text Placeholder 2">
            <a:extLst>
              <a:ext uri="{FF2B5EF4-FFF2-40B4-BE49-F238E27FC236}">
                <a16:creationId xmlns:a16="http://schemas.microsoft.com/office/drawing/2014/main" id="{95BC2A96-C434-30F1-F103-2A4AEB4AEC40}"/>
              </a:ext>
            </a:extLst>
          </p:cNvPr>
          <p:cNvSpPr txBox="1">
            <a:spLocks/>
          </p:cNvSpPr>
          <p:nvPr>
            <p:custDataLst>
              <p:tags r:id="rId54"/>
            </p:custDataLst>
          </p:nvPr>
        </p:nvSpPr>
        <p:spPr bwMode="gray">
          <a:xfrm>
            <a:off x="1073150" y="4308475"/>
            <a:ext cx="142875" cy="122238"/>
          </a:xfrm>
          <a:prstGeom prst="rect">
            <a:avLst/>
          </a:prstGeom>
          <a:ln>
            <a:noFill/>
          </a:ln>
          <a:effectLst/>
        </p:spPr>
        <p:txBody>
          <a:bodyPr vert="horz" wrap="none" lIns="14288" tIns="0" rIns="14288" bIns="0" rtlCol="0" anchor="b">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fld id="{887EE9D1-4F4B-4A21-B4A7-CF39141DFF5B}" type="datetime'''''''''''''''''''''''''''''''''9''''''''6'">
              <a:rPr kumimoji="0" lang="en-US" altLang="en-US" sz="8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tabLst/>
                <a:defRPr/>
              </a:pPr>
              <a:t>96</a:t>
            </a:fld>
            <a:endParaRPr kumimoji="0" lang="en-US" sz="8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useBgFill="1">
        <p:nvSpPr>
          <p:cNvPr id="41" name="Text Placeholder 10">
            <a:extLst>
              <a:ext uri="{FF2B5EF4-FFF2-40B4-BE49-F238E27FC236}">
                <a16:creationId xmlns:a16="http://schemas.microsoft.com/office/drawing/2014/main" id="{3E559EEA-8621-F80C-96CC-E6B744A94A8F}"/>
              </a:ext>
            </a:extLst>
          </p:cNvPr>
          <p:cNvSpPr txBox="1">
            <a:spLocks/>
          </p:cNvSpPr>
          <p:nvPr>
            <p:custDataLst>
              <p:tags r:id="rId55"/>
            </p:custDataLst>
          </p:nvPr>
        </p:nvSpPr>
        <p:spPr bwMode="gray">
          <a:xfrm>
            <a:off x="2565400" y="4060825"/>
            <a:ext cx="200025" cy="122238"/>
          </a:xfrm>
          <a:prstGeom prst="rect">
            <a:avLst/>
          </a:prstGeom>
          <a:ln>
            <a:noFill/>
          </a:ln>
          <a:effectLst/>
        </p:spPr>
        <p:txBody>
          <a:bodyPr vert="horz" wrap="none" lIns="14288" tIns="0" rIns="1428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50E78EE5-189C-4BDD-A92A-1EF07D6BF032}" type="datetime'''''''''''''''1''''''1''''''''''''''''''''''''''''''''2'''''''">
              <a:rPr kumimoji="0" lang="en-US" altLang="en-US" sz="8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112</a:t>
            </a:fld>
            <a:endParaRPr kumimoji="0" lang="en-US" sz="8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595" name="Text Placeholder 10">
            <a:extLst>
              <a:ext uri="{FF2B5EF4-FFF2-40B4-BE49-F238E27FC236}">
                <a16:creationId xmlns:a16="http://schemas.microsoft.com/office/drawing/2014/main" id="{5C203C96-BD67-616C-761E-C9A49F119F5A}"/>
              </a:ext>
            </a:extLst>
          </p:cNvPr>
          <p:cNvSpPr>
            <a:spLocks noGrp="1"/>
          </p:cNvSpPr>
          <p:nvPr>
            <p:custDataLst>
              <p:tags r:id="rId56"/>
            </p:custDataLst>
          </p:nvPr>
        </p:nvSpPr>
        <p:spPr bwMode="auto">
          <a:xfrm>
            <a:off x="2898775" y="599916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04E2DA60-8726-42BA-A049-8A30D74C108E}" type="datetime'''''''''''20''''''''''''''''''1''''''''5'''">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2015</a:t>
            </a:fld>
            <a:endPar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useBgFill="1">
        <p:nvSpPr>
          <p:cNvPr id="669" name="Text Placeholder 10">
            <a:extLst>
              <a:ext uri="{FF2B5EF4-FFF2-40B4-BE49-F238E27FC236}">
                <a16:creationId xmlns:a16="http://schemas.microsoft.com/office/drawing/2014/main" id="{94FFC072-4BA1-0D80-572A-C325978D203A}"/>
              </a:ext>
            </a:extLst>
          </p:cNvPr>
          <p:cNvSpPr txBox="1">
            <a:spLocks/>
          </p:cNvSpPr>
          <p:nvPr>
            <p:custDataLst>
              <p:tags r:id="rId57"/>
            </p:custDataLst>
          </p:nvPr>
        </p:nvSpPr>
        <p:spPr bwMode="gray">
          <a:xfrm>
            <a:off x="3325813" y="3984625"/>
            <a:ext cx="200025" cy="122238"/>
          </a:xfrm>
          <a:prstGeom prst="rect">
            <a:avLst/>
          </a:prstGeom>
          <a:ln>
            <a:noFill/>
          </a:ln>
          <a:effectLst/>
        </p:spPr>
        <p:txBody>
          <a:bodyPr vert="horz" wrap="none" lIns="14288" tIns="0" rIns="1428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46593CB8-4172-44E5-9AC5-3B65E9C9035E}" type="datetime'1''''''1''''''''''''''''''''''''''''''''''''''''''''''7'">
              <a:rPr kumimoji="0" lang="en-US" altLang="en-US" sz="8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117</a:t>
            </a:fld>
            <a:endParaRPr kumimoji="0" lang="en-US" sz="8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useBgFill="1">
        <p:nvSpPr>
          <p:cNvPr id="40" name="Text Placeholder 10">
            <a:extLst>
              <a:ext uri="{FF2B5EF4-FFF2-40B4-BE49-F238E27FC236}">
                <a16:creationId xmlns:a16="http://schemas.microsoft.com/office/drawing/2014/main" id="{4A2D0BBB-9CCA-9641-08EC-B98B22D21F43}"/>
              </a:ext>
            </a:extLst>
          </p:cNvPr>
          <p:cNvSpPr txBox="1">
            <a:spLocks/>
          </p:cNvSpPr>
          <p:nvPr>
            <p:custDataLst>
              <p:tags r:id="rId58"/>
            </p:custDataLst>
          </p:nvPr>
        </p:nvSpPr>
        <p:spPr bwMode="gray">
          <a:xfrm>
            <a:off x="1833563" y="4308475"/>
            <a:ext cx="142875" cy="122238"/>
          </a:xfrm>
          <a:prstGeom prst="rect">
            <a:avLst/>
          </a:prstGeom>
          <a:ln>
            <a:noFill/>
          </a:ln>
          <a:effectLst/>
        </p:spPr>
        <p:txBody>
          <a:bodyPr vert="horz" wrap="none" lIns="14288" tIns="0" rIns="1428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D9439AD9-79B7-4D68-A2E1-6A300E588307}" type="datetime'''''''9''''''''''''''''''''''''''''''''''''''''''6'">
              <a:rPr kumimoji="0" lang="en-US" altLang="en-US" sz="8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96</a:t>
            </a:fld>
            <a:endParaRPr kumimoji="0" lang="en-US" sz="8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useBgFill="1">
        <p:nvSpPr>
          <p:cNvPr id="44" name="Text Placeholder 10">
            <a:extLst>
              <a:ext uri="{FF2B5EF4-FFF2-40B4-BE49-F238E27FC236}">
                <a16:creationId xmlns:a16="http://schemas.microsoft.com/office/drawing/2014/main" id="{A357AEF1-563B-1FD0-636A-959B7E2609FD}"/>
              </a:ext>
            </a:extLst>
          </p:cNvPr>
          <p:cNvSpPr txBox="1">
            <a:spLocks/>
          </p:cNvSpPr>
          <p:nvPr>
            <p:custDataLst>
              <p:tags r:id="rId59"/>
            </p:custDataLst>
          </p:nvPr>
        </p:nvSpPr>
        <p:spPr bwMode="gray">
          <a:xfrm>
            <a:off x="4465638" y="3400425"/>
            <a:ext cx="200025" cy="122238"/>
          </a:xfrm>
          <a:prstGeom prst="rect">
            <a:avLst/>
          </a:prstGeom>
          <a:ln>
            <a:noFill/>
          </a:ln>
          <a:effectLst/>
        </p:spPr>
        <p:txBody>
          <a:bodyPr vert="horz" wrap="none" lIns="14288" tIns="0" rIns="1428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BDF4A69B-4E35-479F-B882-3F7CCDEC6969}" type="datetime'''''''''''''''''1''''''''''''5''''''''5'''">
              <a:rPr kumimoji="0" lang="en-US" altLang="en-US" sz="8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155</a:t>
            </a:fld>
            <a:endParaRPr kumimoji="0" lang="en-US" sz="8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593" name="Text Placeholder 10">
            <a:extLst>
              <a:ext uri="{FF2B5EF4-FFF2-40B4-BE49-F238E27FC236}">
                <a16:creationId xmlns:a16="http://schemas.microsoft.com/office/drawing/2014/main" id="{C854FB2B-7EAD-9957-666E-A0C0E140F0F3}"/>
              </a:ext>
            </a:extLst>
          </p:cNvPr>
          <p:cNvSpPr>
            <a:spLocks noGrp="1"/>
          </p:cNvSpPr>
          <p:nvPr>
            <p:custDataLst>
              <p:tags r:id="rId60"/>
            </p:custDataLst>
          </p:nvPr>
        </p:nvSpPr>
        <p:spPr bwMode="auto">
          <a:xfrm>
            <a:off x="4799013" y="599916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9095D62E-6724-470D-A836-3DBA72263980}" type="datetime'''2''''''''''''''''0''20'''''''''''''">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2020</a:t>
            </a:fld>
            <a:endPar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4" name="Text Placeholder 10">
            <a:extLst>
              <a:ext uri="{FF2B5EF4-FFF2-40B4-BE49-F238E27FC236}">
                <a16:creationId xmlns:a16="http://schemas.microsoft.com/office/drawing/2014/main" id="{0709C5EC-893B-2BA4-977A-2ECB0E7F8A11}"/>
              </a:ext>
            </a:extLst>
          </p:cNvPr>
          <p:cNvSpPr>
            <a:spLocks noGrp="1"/>
          </p:cNvSpPr>
          <p:nvPr>
            <p:custDataLst>
              <p:tags r:id="rId61"/>
            </p:custDataLst>
          </p:nvPr>
        </p:nvSpPr>
        <p:spPr bwMode="auto">
          <a:xfrm>
            <a:off x="6699250" y="599916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E22590F0-3E17-462A-AFBC-281E2380FAF5}" type="datetime'''''''2''''''''0''''''''''''''''''''25'''''">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2025</a:t>
            </a:fld>
            <a:endParaRPr kumimoji="0" lang="en-US" sz="1000" b="0" i="0" u="none" strike="noStrike" kern="1200" cap="none" spc="0" normalizeH="0" baseline="0" noProof="0">
              <a:ln>
                <a:noFill/>
              </a:ln>
              <a:solidFill>
                <a:srgbClr val="000000"/>
              </a:solidFill>
              <a:effectLst/>
              <a:uLnTx/>
              <a:uFillTx/>
              <a:latin typeface="Arial"/>
              <a:ea typeface="+mn-ea"/>
              <a:cs typeface="Arial" panose="020B0604020202020204" pitchFamily="34" charset="0"/>
              <a:sym typeface="Arial" panose="020B0604020202020204" pitchFamily="34" charset="0"/>
            </a:endParaRPr>
          </a:p>
        </p:txBody>
      </p:sp>
      <p:sp useBgFill="1">
        <p:nvSpPr>
          <p:cNvPr id="43" name="Text Placeholder 10">
            <a:extLst>
              <a:ext uri="{FF2B5EF4-FFF2-40B4-BE49-F238E27FC236}">
                <a16:creationId xmlns:a16="http://schemas.microsoft.com/office/drawing/2014/main" id="{08F12CB9-DD2E-7298-5AE5-8E3B6B99FAA7}"/>
              </a:ext>
            </a:extLst>
          </p:cNvPr>
          <p:cNvSpPr txBox="1">
            <a:spLocks/>
          </p:cNvSpPr>
          <p:nvPr>
            <p:custDataLst>
              <p:tags r:id="rId62"/>
            </p:custDataLst>
          </p:nvPr>
        </p:nvSpPr>
        <p:spPr bwMode="gray">
          <a:xfrm>
            <a:off x="4084638" y="3460750"/>
            <a:ext cx="200025" cy="122238"/>
          </a:xfrm>
          <a:prstGeom prst="rect">
            <a:avLst/>
          </a:prstGeom>
          <a:ln>
            <a:noFill/>
          </a:ln>
          <a:effectLst/>
        </p:spPr>
        <p:txBody>
          <a:bodyPr vert="horz" wrap="none" lIns="14288" tIns="0" rIns="1428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47E366E8-039B-47AA-A8C9-274783D5DA80}" type="datetime'''''''1''''''5''''''''''''1'''''''''''''''''''''''''">
              <a:rPr kumimoji="0" lang="en-US" altLang="en-US" sz="8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151</a:t>
            </a:fld>
            <a:endParaRPr kumimoji="0" lang="en-US" sz="8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1" name="Rectangle 10">
            <a:extLst>
              <a:ext uri="{FF2B5EF4-FFF2-40B4-BE49-F238E27FC236}">
                <a16:creationId xmlns:a16="http://schemas.microsoft.com/office/drawing/2014/main" id="{F780DBEF-811C-6028-371B-08A53A39F5F5}"/>
              </a:ext>
            </a:extLst>
          </p:cNvPr>
          <p:cNvSpPr/>
          <p:nvPr/>
        </p:nvSpPr>
        <p:spPr bwMode="gray">
          <a:xfrm>
            <a:off x="1998935" y="1909763"/>
            <a:ext cx="4153938" cy="1236663"/>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6" name="Title 5">
            <a:extLst>
              <a:ext uri="{FF2B5EF4-FFF2-40B4-BE49-F238E27FC236}">
                <a16:creationId xmlns:a16="http://schemas.microsoft.com/office/drawing/2014/main" id="{FCD21BFC-9CA0-D551-2E40-CEAE47AD0A2A}"/>
              </a:ext>
            </a:extLst>
          </p:cNvPr>
          <p:cNvSpPr>
            <a:spLocks noGrp="1"/>
          </p:cNvSpPr>
          <p:nvPr>
            <p:ph type="title"/>
          </p:nvPr>
        </p:nvSpPr>
        <p:spPr>
          <a:xfrm>
            <a:off x="330200" y="523318"/>
            <a:ext cx="11531600" cy="882788"/>
          </a:xfrm>
        </p:spPr>
        <p:txBody>
          <a:bodyPr vert="horz">
            <a:noAutofit/>
          </a:bodyPr>
          <a:lstStyle/>
          <a:p>
            <a:r>
              <a:rPr lang="en-US" b="1">
                <a:latin typeface="Arial" panose="020B0604020202020204" pitchFamily="34" charset="0"/>
                <a:cs typeface="Arial" panose="020B0604020202020204" pitchFamily="34" charset="0"/>
              </a:rPr>
              <a:t>At an LCOE of ~$182/MWh, nuclear is far above gas or renewables with storage solutions; reactor life extension is cheapest option</a:t>
            </a:r>
          </a:p>
        </p:txBody>
      </p:sp>
      <p:sp>
        <p:nvSpPr>
          <p:cNvPr id="599" name="TextBox 598">
            <a:extLst>
              <a:ext uri="{FF2B5EF4-FFF2-40B4-BE49-F238E27FC236}">
                <a16:creationId xmlns:a16="http://schemas.microsoft.com/office/drawing/2014/main" id="{D013A91E-725D-F651-7460-1FBEF9793B4E}"/>
              </a:ext>
            </a:extLst>
          </p:cNvPr>
          <p:cNvSpPr txBox="1"/>
          <p:nvPr/>
        </p:nvSpPr>
        <p:spPr bwMode="gray">
          <a:xfrm>
            <a:off x="419895" y="1557818"/>
            <a:ext cx="3289300" cy="288147"/>
          </a:xfrm>
          <a:prstGeom prst="rect">
            <a:avLst/>
          </a:prstGeom>
          <a:noFill/>
        </p:spPr>
        <p:txBody>
          <a:bodyPr wrap="square" lIns="36000" tIns="36000" rIns="36000" bIns="3600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LCOE by technology,</a:t>
            </a:r>
            <a:r>
              <a:rPr kumimoji="0" lang="en-US" sz="1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$/MWh</a:t>
            </a:r>
          </a:p>
        </p:txBody>
      </p:sp>
      <p:cxnSp>
        <p:nvCxnSpPr>
          <p:cNvPr id="601" name="btfpColumnHeaderBoxLine912903">
            <a:extLst>
              <a:ext uri="{FF2B5EF4-FFF2-40B4-BE49-F238E27FC236}">
                <a16:creationId xmlns:a16="http://schemas.microsoft.com/office/drawing/2014/main" id="{68A39EFC-8545-51FD-A55B-96030E111B70}"/>
              </a:ext>
            </a:extLst>
          </p:cNvPr>
          <p:cNvCxnSpPr>
            <a:cxnSpLocks/>
          </p:cNvCxnSpPr>
          <p:nvPr/>
        </p:nvCxnSpPr>
        <p:spPr bwMode="gray">
          <a:xfrm>
            <a:off x="419894" y="1851025"/>
            <a:ext cx="6557169"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663" name="btfpNotesBox111697">
            <a:extLst>
              <a:ext uri="{FF2B5EF4-FFF2-40B4-BE49-F238E27FC236}">
                <a16:creationId xmlns:a16="http://schemas.microsoft.com/office/drawing/2014/main" id="{07B043A9-623E-3406-FB2E-D355A2DF7625}"/>
              </a:ext>
            </a:extLst>
          </p:cNvPr>
          <p:cNvSpPr txBox="1"/>
          <p:nvPr/>
        </p:nvSpPr>
        <p:spPr bwMode="gray">
          <a:xfrm>
            <a:off x="330200" y="6309360"/>
            <a:ext cx="11531600" cy="492443"/>
          </a:xfrm>
          <a:prstGeom prst="rect">
            <a:avLst/>
          </a:prstGeom>
          <a:noFill/>
        </p:spPr>
        <p:txBody>
          <a:bodyPr vert="horz" wrap="square" lIns="0" tIns="0" rIns="0" bIns="0" rtlCol="0" anchor="b">
            <a:spAutoFit/>
          </a:bodyPr>
          <a:lstStyle>
            <a:defPPr>
              <a:defRPr lang="en-US"/>
            </a:defPPr>
            <a:lvl1pPr marL="177800" indent="-177800" algn="l" defTabSz="711200" rtl="0" eaLnBrk="1" latinLnBrk="0" hangingPunct="1">
              <a:spcBef>
                <a:spcPts val="1200"/>
              </a:spcBef>
              <a:buChar char="•"/>
              <a:defRPr sz="1600" kern="1200">
                <a:solidFill>
                  <a:schemeClr val="tx1"/>
                </a:solidFill>
                <a:latin typeface="+mn-lt"/>
                <a:ea typeface="+mn-ea"/>
                <a:cs typeface="+mn-cs"/>
              </a:defRPr>
            </a:lvl1pPr>
            <a:lvl2pPr marL="355600" indent="-177800" algn="l" defTabSz="711200" rtl="0" eaLnBrk="1" latinLnBrk="0" hangingPunct="1">
              <a:spcBef>
                <a:spcPts val="600"/>
              </a:spcBef>
              <a:buChar char="–"/>
              <a:defRPr sz="1400" kern="1200">
                <a:solidFill>
                  <a:schemeClr val="tx1"/>
                </a:solidFill>
                <a:latin typeface="+mn-lt"/>
                <a:ea typeface="+mn-ea"/>
                <a:cs typeface="+mn-cs"/>
              </a:defRPr>
            </a:lvl2pPr>
            <a:lvl3pPr marL="533400" indent="-177800" algn="l" defTabSz="711200" rtl="0" eaLnBrk="1" latinLnBrk="0" hangingPunct="1">
              <a:spcBef>
                <a:spcPts val="600"/>
              </a:spcBef>
              <a:buChar char="&gt;"/>
              <a:defRPr sz="1400" kern="1200">
                <a:solidFill>
                  <a:schemeClr val="tx1"/>
                </a:solidFill>
                <a:latin typeface="+mn-lt"/>
                <a:ea typeface="+mn-ea"/>
                <a:cs typeface="+mn-cs"/>
              </a:defRPr>
            </a:lvl3pPr>
            <a:lvl4pPr marL="711200" indent="-177800" algn="l" defTabSz="711200" rtl="0" eaLnBrk="1" latinLnBrk="0" hangingPunct="1">
              <a:spcBef>
                <a:spcPts val="600"/>
              </a:spcBef>
              <a:buChar char="–"/>
              <a:defRPr sz="1400" kern="1200">
                <a:solidFill>
                  <a:schemeClr val="tx1"/>
                </a:solidFill>
                <a:latin typeface="+mn-lt"/>
                <a:ea typeface="+mn-ea"/>
                <a:cs typeface="+mn-cs"/>
              </a:defRPr>
            </a:lvl4pPr>
            <a:lvl5pPr marL="889000" indent="-177800" algn="l" defTabSz="711200" rtl="0" eaLnBrk="1" latinLnBrk="0" hangingPunct="1">
              <a:spcBef>
                <a:spcPts val="600"/>
              </a:spcBef>
              <a:buChar char="&gt;"/>
              <a:defRPr sz="1400" kern="1200">
                <a:solidFill>
                  <a:schemeClr val="tx1"/>
                </a:solidFill>
                <a:latin typeface="+mn-lt"/>
                <a:ea typeface="+mn-ea"/>
                <a:cs typeface="+mn-cs"/>
              </a:defRPr>
            </a:lvl5pPr>
            <a:lvl6pPr marL="1066800" indent="-177800" algn="l" defTabSz="711200" rtl="0" eaLnBrk="1" latinLnBrk="0" hangingPunct="1">
              <a:defRPr sz="1400" kern="1200">
                <a:solidFill>
                  <a:schemeClr val="tx1"/>
                </a:solidFill>
                <a:latin typeface="+mn-lt"/>
                <a:ea typeface="+mn-ea"/>
                <a:cs typeface="+mn-cs"/>
              </a:defRPr>
            </a:lvl6pPr>
            <a:lvl7pPr marL="1244600" indent="-177800" algn="l" defTabSz="711200" rtl="0" eaLnBrk="1" latinLnBrk="0" hangingPunct="1">
              <a:defRPr sz="1400" kern="1200">
                <a:solidFill>
                  <a:schemeClr val="tx1"/>
                </a:solidFill>
                <a:latin typeface="+mn-lt"/>
                <a:ea typeface="+mn-ea"/>
                <a:cs typeface="+mn-cs"/>
              </a:defRPr>
            </a:lvl7pPr>
            <a:lvl8pPr marL="1422400" indent="-177800" algn="l" defTabSz="711200" rtl="0" eaLnBrk="1" latinLnBrk="0" hangingPunct="1">
              <a:defRPr sz="1400" kern="1200">
                <a:solidFill>
                  <a:schemeClr val="tx1"/>
                </a:solidFill>
                <a:latin typeface="+mn-lt"/>
                <a:ea typeface="+mn-ea"/>
                <a:cs typeface="+mn-cs"/>
              </a:defRPr>
            </a:lvl8pPr>
            <a:lvl9pPr marL="1600200" indent="-177800" algn="l" defTabSz="711200" rtl="0" eaLnBrk="1" latinLnBrk="0" hangingPunct="1">
              <a:defRPr sz="1400" kern="1200">
                <a:solidFill>
                  <a:schemeClr val="tx1"/>
                </a:solidFill>
                <a:latin typeface="+mn-lt"/>
                <a:ea typeface="+mn-ea"/>
                <a:cs typeface="+mn-cs"/>
              </a:defRPr>
            </a:lvl9pPr>
          </a:lstStyle>
          <a:p>
            <a:pPr marL="0" marR="0" lvl="0" indent="0" algn="l" defTabSz="711200" rtl="0" eaLnBrk="1" fontAlgn="base"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711200" rtl="0" eaLnBrk="1" fontAlgn="base" latinLnBrk="0" hangingPunct="1">
              <a:lnSpc>
                <a:spcPct val="100000"/>
              </a:lnSpc>
              <a:spcBef>
                <a:spcPts val="0"/>
              </a:spcBef>
              <a:spcAft>
                <a:spcPts val="0"/>
              </a:spcAft>
              <a:buClrTx/>
              <a:buSzTx/>
              <a:buFontTx/>
              <a:buNone/>
              <a:tabLst/>
              <a:defRPr/>
            </a:pPr>
            <a:endParaRPr lang="en-US" sz="800" dirty="0">
              <a:solidFill>
                <a:srgbClr val="000000"/>
              </a:solidFill>
              <a:latin typeface="Arial" panose="020B0604020202020204" pitchFamily="34" charset="0"/>
              <a:cs typeface="Arial" panose="020B0604020202020204" pitchFamily="34" charset="0"/>
            </a:endParaRPr>
          </a:p>
          <a:p>
            <a:pPr marL="0" marR="0" lvl="0" indent="0" algn="l" defTabSz="711200" rtl="0" eaLnBrk="1" fontAlgn="base"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Sources: Lazard, </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hlinkClick r:id="rId86"/>
              </a:rPr>
              <a:t>LCOE+</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(2025); Statista, </a:t>
            </a:r>
            <a:r>
              <a:rPr kumimoji="0" lang="en-US" sz="800" b="0" i="0" u="sng" strike="noStrike" kern="1200" cap="none" spc="0" normalizeH="0" baseline="0" noProof="0" dirty="0">
                <a:ln>
                  <a:noFill/>
                </a:ln>
                <a:solidFill>
                  <a:srgbClr val="46647B"/>
                </a:solidFill>
                <a:effectLst/>
                <a:uLnTx/>
                <a:uFillTx/>
                <a:latin typeface="Arial" panose="020B0604020202020204" pitchFamily="34" charset="0"/>
                <a:ea typeface="+mn-ea"/>
                <a:cs typeface="Arial" panose="020B0604020202020204" pitchFamily="34" charset="0"/>
                <a:hlinkClick r:id="rId87"/>
              </a:rPr>
              <a:t>Construction Time for Nuclear Reactors Worldwide</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(2024)​.</a:t>
            </a:r>
            <a:b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Credit: Christian </a:t>
            </a:r>
            <a:r>
              <a:rPr kumimoji="0" lang="en-US" sz="8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Sandjaja</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Quint </a:t>
            </a:r>
            <a:r>
              <a:rPr kumimoji="0" lang="en-US" sz="8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Houwink</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and </a:t>
            </a:r>
            <a:r>
              <a:rPr kumimoji="0" lang="en-US" sz="800" b="0" i="0" u="sng" strike="noStrike" kern="1200" cap="none" spc="0" normalizeH="0" baseline="0" noProof="0" dirty="0">
                <a:ln>
                  <a:noFill/>
                </a:ln>
                <a:solidFill>
                  <a:srgbClr val="46647B"/>
                </a:solidFill>
                <a:effectLst/>
                <a:uLnTx/>
                <a:uFillTx/>
                <a:latin typeface="Arial" panose="020B0604020202020204" pitchFamily="34" charset="0"/>
                <a:ea typeface="+mn-ea"/>
                <a:cs typeface="Arial" panose="020B0604020202020204" pitchFamily="34" charset="0"/>
                <a:hlinkClick r:id="rId88"/>
              </a:rPr>
              <a:t>Gernot Wagner</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Share with </a:t>
            </a:r>
            <a:r>
              <a:rPr kumimoji="0" lang="en-US" sz="800" b="0" i="0" u="sng" strike="noStrike" kern="1200" cap="none" spc="0" normalizeH="0" baseline="0" noProof="0" dirty="0">
                <a:ln>
                  <a:noFill/>
                </a:ln>
                <a:solidFill>
                  <a:srgbClr val="46647B"/>
                </a:solidFill>
                <a:effectLst/>
                <a:uLnTx/>
                <a:uFillTx/>
                <a:latin typeface="Arial" panose="020B0604020202020204" pitchFamily="34" charset="0"/>
                <a:ea typeface="+mn-ea"/>
                <a:cs typeface="Arial" panose="020B0604020202020204" pitchFamily="34" charset="0"/>
                <a:hlinkClick r:id="rId89"/>
              </a:rPr>
              <a:t>attribution</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Houwink</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en-US" sz="800" b="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et al., </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"Reenergizing Nuclear" (23 September 2025).​</a:t>
            </a:r>
          </a:p>
        </p:txBody>
      </p:sp>
      <p:sp>
        <p:nvSpPr>
          <p:cNvPr id="45" name="Oval 44">
            <a:extLst>
              <a:ext uri="{FF2B5EF4-FFF2-40B4-BE49-F238E27FC236}">
                <a16:creationId xmlns:a16="http://schemas.microsoft.com/office/drawing/2014/main" id="{C9B1CFBF-FD24-1E1A-0F76-BAAEEACB1659}"/>
              </a:ext>
            </a:extLst>
          </p:cNvPr>
          <p:cNvSpPr/>
          <p:nvPr/>
        </p:nvSpPr>
        <p:spPr>
          <a:xfrm>
            <a:off x="7232872" y="1999797"/>
            <a:ext cx="1064883" cy="338093"/>
          </a:xfrm>
          <a:prstGeom prst="ellipse">
            <a:avLst/>
          </a:prstGeom>
          <a:noFill/>
          <a:ln w="28575">
            <a:solidFill>
              <a:srgbClr val="D2217D"/>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$141-$220</a:t>
            </a:r>
          </a:p>
        </p:txBody>
      </p:sp>
      <p:sp>
        <p:nvSpPr>
          <p:cNvPr id="54" name="Oval 53">
            <a:extLst>
              <a:ext uri="{FF2B5EF4-FFF2-40B4-BE49-F238E27FC236}">
                <a16:creationId xmlns:a16="http://schemas.microsoft.com/office/drawing/2014/main" id="{5DFBEE70-370E-0C8E-FA01-C0341D708599}"/>
              </a:ext>
            </a:extLst>
          </p:cNvPr>
          <p:cNvSpPr/>
          <p:nvPr/>
        </p:nvSpPr>
        <p:spPr>
          <a:xfrm>
            <a:off x="7232872" y="4693073"/>
            <a:ext cx="1064883" cy="337465"/>
          </a:xfrm>
          <a:prstGeom prst="ellipse">
            <a:avLst/>
          </a:prstGeom>
          <a:noFill/>
          <a:ln w="1905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$20-$57</a:t>
            </a:r>
          </a:p>
        </p:txBody>
      </p:sp>
      <p:sp>
        <p:nvSpPr>
          <p:cNvPr id="61" name="Oval 60">
            <a:extLst>
              <a:ext uri="{FF2B5EF4-FFF2-40B4-BE49-F238E27FC236}">
                <a16:creationId xmlns:a16="http://schemas.microsoft.com/office/drawing/2014/main" id="{F980F7E4-5D74-2A01-95CF-2D2A633069D8}"/>
              </a:ext>
            </a:extLst>
          </p:cNvPr>
          <p:cNvSpPr/>
          <p:nvPr/>
        </p:nvSpPr>
        <p:spPr>
          <a:xfrm>
            <a:off x="7232872" y="5146662"/>
            <a:ext cx="1064883" cy="346869"/>
          </a:xfrm>
          <a:prstGeom prst="ellipse">
            <a:avLst/>
          </a:prstGeom>
          <a:noFill/>
          <a:ln w="19050">
            <a:solidFill>
              <a:srgbClr val="9EB1C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$37-$86</a:t>
            </a:r>
          </a:p>
        </p:txBody>
      </p:sp>
      <p:sp>
        <p:nvSpPr>
          <p:cNvPr id="449" name="Oval 448">
            <a:extLst>
              <a:ext uri="{FF2B5EF4-FFF2-40B4-BE49-F238E27FC236}">
                <a16:creationId xmlns:a16="http://schemas.microsoft.com/office/drawing/2014/main" id="{6AC388F9-77A9-DCD0-742C-5BF30A0E785B}"/>
              </a:ext>
            </a:extLst>
          </p:cNvPr>
          <p:cNvSpPr/>
          <p:nvPr/>
        </p:nvSpPr>
        <p:spPr>
          <a:xfrm>
            <a:off x="7232872" y="4246863"/>
            <a:ext cx="1064883" cy="330086"/>
          </a:xfrm>
          <a:prstGeom prst="ellipse">
            <a:avLst/>
          </a:prstGeom>
          <a:noFill/>
          <a:ln w="19050">
            <a:solidFill>
              <a:srgbClr val="FFC000"/>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$33-$131</a:t>
            </a:r>
          </a:p>
        </p:txBody>
      </p:sp>
      <p:sp>
        <p:nvSpPr>
          <p:cNvPr id="450" name="Oval 449">
            <a:extLst>
              <a:ext uri="{FF2B5EF4-FFF2-40B4-BE49-F238E27FC236}">
                <a16:creationId xmlns:a16="http://schemas.microsoft.com/office/drawing/2014/main" id="{112FB667-2AA9-2DDA-1A95-04D0D6CE4614}"/>
              </a:ext>
            </a:extLst>
          </p:cNvPr>
          <p:cNvSpPr/>
          <p:nvPr/>
        </p:nvSpPr>
        <p:spPr>
          <a:xfrm>
            <a:off x="7232872" y="2454014"/>
            <a:ext cx="1064883" cy="338095"/>
          </a:xfrm>
          <a:prstGeom prst="ellipse">
            <a:avLst/>
          </a:prstGeom>
          <a:noFill/>
          <a:ln w="1905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$67-$179</a:t>
            </a:r>
          </a:p>
        </p:txBody>
      </p:sp>
      <p:sp>
        <p:nvSpPr>
          <p:cNvPr id="451" name="Oval 450">
            <a:extLst>
              <a:ext uri="{FF2B5EF4-FFF2-40B4-BE49-F238E27FC236}">
                <a16:creationId xmlns:a16="http://schemas.microsoft.com/office/drawing/2014/main" id="{8247C94F-DC23-ADA5-7CBB-520E2975D272}"/>
              </a:ext>
            </a:extLst>
          </p:cNvPr>
          <p:cNvSpPr/>
          <p:nvPr/>
        </p:nvSpPr>
        <p:spPr>
          <a:xfrm>
            <a:off x="7232872" y="2908233"/>
            <a:ext cx="1064883" cy="330086"/>
          </a:xfrm>
          <a:prstGeom prst="ellipse">
            <a:avLst/>
          </a:prstGeom>
          <a:noFill/>
          <a:ln w="19050">
            <a:solidFill>
              <a:schemeClr val="tx1">
                <a:lumMod val="50000"/>
                <a:lumOff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$47-$170</a:t>
            </a:r>
          </a:p>
        </p:txBody>
      </p:sp>
      <p:sp>
        <p:nvSpPr>
          <p:cNvPr id="455" name="TextBox 454">
            <a:extLst>
              <a:ext uri="{FF2B5EF4-FFF2-40B4-BE49-F238E27FC236}">
                <a16:creationId xmlns:a16="http://schemas.microsoft.com/office/drawing/2014/main" id="{CAFD6C6C-73F4-8695-15BE-7C4276FB629A}"/>
              </a:ext>
            </a:extLst>
          </p:cNvPr>
          <p:cNvSpPr txBox="1"/>
          <p:nvPr/>
        </p:nvSpPr>
        <p:spPr bwMode="gray">
          <a:xfrm>
            <a:off x="7280620" y="1407460"/>
            <a:ext cx="3289300" cy="442035"/>
          </a:xfrm>
          <a:prstGeom prst="rect">
            <a:avLst/>
          </a:prstGeom>
          <a:noFill/>
        </p:spPr>
        <p:txBody>
          <a:bodyPr wrap="square" lIns="36000" tIns="36000" rIns="36000" bIns="3600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LCOE range (U.S.),</a:t>
            </a:r>
            <a:r>
              <a:rPr kumimoji="0" 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a:t>
            </a:r>
            <a:br>
              <a:rPr kumimoji="0" 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$/MWh, 2025</a:t>
            </a:r>
          </a:p>
        </p:txBody>
      </p:sp>
      <p:cxnSp>
        <p:nvCxnSpPr>
          <p:cNvPr id="456" name="btfpColumnHeaderBoxLine912903">
            <a:extLst>
              <a:ext uri="{FF2B5EF4-FFF2-40B4-BE49-F238E27FC236}">
                <a16:creationId xmlns:a16="http://schemas.microsoft.com/office/drawing/2014/main" id="{58E12765-7597-2A14-4924-EA435CA5AACD}"/>
              </a:ext>
            </a:extLst>
          </p:cNvPr>
          <p:cNvCxnSpPr>
            <a:cxnSpLocks/>
          </p:cNvCxnSpPr>
          <p:nvPr/>
        </p:nvCxnSpPr>
        <p:spPr bwMode="gray">
          <a:xfrm>
            <a:off x="7232872" y="1853452"/>
            <a:ext cx="1967579"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534" name="Oval 533">
            <a:extLst>
              <a:ext uri="{FF2B5EF4-FFF2-40B4-BE49-F238E27FC236}">
                <a16:creationId xmlns:a16="http://schemas.microsoft.com/office/drawing/2014/main" id="{CCA41C7A-4729-4A24-1C20-C2C6FD27AA17}"/>
              </a:ext>
            </a:extLst>
          </p:cNvPr>
          <p:cNvSpPr/>
          <p:nvPr/>
        </p:nvSpPr>
        <p:spPr>
          <a:xfrm>
            <a:off x="7232872" y="3354443"/>
            <a:ext cx="1064883" cy="330086"/>
          </a:xfrm>
          <a:prstGeom prst="ellipse">
            <a:avLst/>
          </a:prstGeom>
          <a:noFill/>
          <a:ln w="19050">
            <a:solidFill>
              <a:srgbClr val="9DB1CF"/>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$45-$133</a:t>
            </a:r>
          </a:p>
        </p:txBody>
      </p:sp>
      <p:cxnSp>
        <p:nvCxnSpPr>
          <p:cNvPr id="448" name="Straight Connector 447">
            <a:extLst>
              <a:ext uri="{FF2B5EF4-FFF2-40B4-BE49-F238E27FC236}">
                <a16:creationId xmlns:a16="http://schemas.microsoft.com/office/drawing/2014/main" id="{DF468D2C-B694-5035-0BF9-2E48A86BD32F}"/>
              </a:ext>
            </a:extLst>
          </p:cNvPr>
          <p:cNvCxnSpPr/>
          <p:nvPr>
            <p:custDataLst>
              <p:tags r:id="rId63"/>
            </p:custDataLst>
          </p:nvPr>
        </p:nvCxnSpPr>
        <p:spPr bwMode="gray">
          <a:xfrm>
            <a:off x="2097088" y="2097088"/>
            <a:ext cx="333375" cy="0"/>
          </a:xfrm>
          <a:prstGeom prst="line">
            <a:avLst/>
          </a:prstGeom>
          <a:ln w="28575" cap="rnd" cmpd="sng" algn="ctr">
            <a:solidFill>
              <a:srgbClr val="D1227D"/>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68" name="Straight Connector 467">
            <a:extLst>
              <a:ext uri="{FF2B5EF4-FFF2-40B4-BE49-F238E27FC236}">
                <a16:creationId xmlns:a16="http://schemas.microsoft.com/office/drawing/2014/main" id="{28D5D34C-099B-3081-FC86-60FDB67F8B44}"/>
              </a:ext>
            </a:extLst>
          </p:cNvPr>
          <p:cNvCxnSpPr/>
          <p:nvPr>
            <p:custDataLst>
              <p:tags r:id="rId64"/>
            </p:custDataLst>
          </p:nvPr>
        </p:nvCxnSpPr>
        <p:spPr bwMode="gray">
          <a:xfrm>
            <a:off x="2092325" y="2320925"/>
            <a:ext cx="342900" cy="0"/>
          </a:xfrm>
          <a:prstGeom prst="line">
            <a:avLst/>
          </a:prstGeom>
          <a:ln w="19050" cap="rnd" cmpd="sng" algn="ctr">
            <a:solidFill>
              <a:schemeClr val="accent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472" name="Straight Connector 471">
            <a:extLst>
              <a:ext uri="{FF2B5EF4-FFF2-40B4-BE49-F238E27FC236}">
                <a16:creationId xmlns:a16="http://schemas.microsoft.com/office/drawing/2014/main" id="{19B2D396-F465-DB24-574E-10BBC0111A2B}"/>
              </a:ext>
            </a:extLst>
          </p:cNvPr>
          <p:cNvCxnSpPr/>
          <p:nvPr>
            <p:custDataLst>
              <p:tags r:id="rId65"/>
            </p:custDataLst>
          </p:nvPr>
        </p:nvCxnSpPr>
        <p:spPr bwMode="gray">
          <a:xfrm>
            <a:off x="2101850" y="2544763"/>
            <a:ext cx="323850" cy="0"/>
          </a:xfrm>
          <a:prstGeom prst="line">
            <a:avLst/>
          </a:prstGeom>
          <a:ln w="19050" cap="rnd" cmpd="sng" algn="ctr">
            <a:solidFill>
              <a:srgbClr val="9DB1CF"/>
            </a:solidFill>
            <a:prstDash val="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452" name="Straight Connector 451">
            <a:extLst>
              <a:ext uri="{FF2B5EF4-FFF2-40B4-BE49-F238E27FC236}">
                <a16:creationId xmlns:a16="http://schemas.microsoft.com/office/drawing/2014/main" id="{40C2729D-C636-E5A9-447E-FFA9DF49ADDE}"/>
              </a:ext>
            </a:extLst>
          </p:cNvPr>
          <p:cNvCxnSpPr/>
          <p:nvPr>
            <p:custDataLst>
              <p:tags r:id="rId66"/>
            </p:custDataLst>
          </p:nvPr>
        </p:nvCxnSpPr>
        <p:spPr bwMode="gray">
          <a:xfrm>
            <a:off x="2092325" y="2768600"/>
            <a:ext cx="342900" cy="0"/>
          </a:xfrm>
          <a:prstGeom prst="line">
            <a:avLst/>
          </a:prstGeom>
          <a:ln w="19050" cap="rnd" cmpd="sng" algn="ctr">
            <a:solidFill>
              <a:srgbClr val="808080"/>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80" name="Straight Connector 479">
            <a:extLst>
              <a:ext uri="{FF2B5EF4-FFF2-40B4-BE49-F238E27FC236}">
                <a16:creationId xmlns:a16="http://schemas.microsoft.com/office/drawing/2014/main" id="{4544B32C-AB17-152C-E451-A82AB5AA1388}"/>
              </a:ext>
            </a:extLst>
          </p:cNvPr>
          <p:cNvCxnSpPr/>
          <p:nvPr>
            <p:custDataLst>
              <p:tags r:id="rId67"/>
            </p:custDataLst>
          </p:nvPr>
        </p:nvCxnSpPr>
        <p:spPr bwMode="gray">
          <a:xfrm>
            <a:off x="2092325" y="2992438"/>
            <a:ext cx="342900" cy="0"/>
          </a:xfrm>
          <a:prstGeom prst="line">
            <a:avLst/>
          </a:prstGeom>
          <a:ln w="19050" cap="rnd" cmpd="sng" algn="ctr">
            <a:solidFill>
              <a:schemeClr val="accent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484" name="Straight Connector 483">
            <a:extLst>
              <a:ext uri="{FF2B5EF4-FFF2-40B4-BE49-F238E27FC236}">
                <a16:creationId xmlns:a16="http://schemas.microsoft.com/office/drawing/2014/main" id="{7A4E8F9A-6042-61CD-54B6-0634793CEDB1}"/>
              </a:ext>
            </a:extLst>
          </p:cNvPr>
          <p:cNvCxnSpPr/>
          <p:nvPr>
            <p:custDataLst>
              <p:tags r:id="rId68"/>
            </p:custDataLst>
          </p:nvPr>
        </p:nvCxnSpPr>
        <p:spPr bwMode="gray">
          <a:xfrm>
            <a:off x="4287838" y="2097088"/>
            <a:ext cx="342900" cy="0"/>
          </a:xfrm>
          <a:prstGeom prst="line">
            <a:avLst/>
          </a:prstGeom>
          <a:ln w="19050" cap="rnd" cmpd="sng" algn="ctr">
            <a:solidFill>
              <a:srgbClr val="DEC000"/>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453" name="Straight Connector 452">
            <a:extLst>
              <a:ext uri="{FF2B5EF4-FFF2-40B4-BE49-F238E27FC236}">
                <a16:creationId xmlns:a16="http://schemas.microsoft.com/office/drawing/2014/main" id="{434BD9D0-D38F-43BA-A752-1D95F7021A44}"/>
              </a:ext>
            </a:extLst>
          </p:cNvPr>
          <p:cNvCxnSpPr/>
          <p:nvPr>
            <p:custDataLst>
              <p:tags r:id="rId69"/>
            </p:custDataLst>
          </p:nvPr>
        </p:nvCxnSpPr>
        <p:spPr bwMode="gray">
          <a:xfrm>
            <a:off x="4287838" y="2320925"/>
            <a:ext cx="342900" cy="0"/>
          </a:xfrm>
          <a:prstGeom prst="line">
            <a:avLst/>
          </a:prstGeom>
          <a:ln w="19050" cap="rnd" cmpd="sng" algn="ctr">
            <a:solidFill>
              <a:srgbClr val="DEC000"/>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58" name="Straight Connector 457">
            <a:extLst>
              <a:ext uri="{FF2B5EF4-FFF2-40B4-BE49-F238E27FC236}">
                <a16:creationId xmlns:a16="http://schemas.microsoft.com/office/drawing/2014/main" id="{C64DF6AF-5719-5299-BEE1-9F288F186BC3}"/>
              </a:ext>
            </a:extLst>
          </p:cNvPr>
          <p:cNvCxnSpPr/>
          <p:nvPr>
            <p:custDataLst>
              <p:tags r:id="rId70"/>
            </p:custDataLst>
          </p:nvPr>
        </p:nvCxnSpPr>
        <p:spPr bwMode="gray">
          <a:xfrm>
            <a:off x="4287838" y="2544763"/>
            <a:ext cx="342900" cy="0"/>
          </a:xfrm>
          <a:prstGeom prst="line">
            <a:avLst/>
          </a:prstGeom>
          <a:ln w="19050" cap="rnd" cmpd="sng" algn="ctr">
            <a:solidFill>
              <a:srgbClr val="9DB1CF"/>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87" name="Straight Connector 486">
            <a:extLst>
              <a:ext uri="{FF2B5EF4-FFF2-40B4-BE49-F238E27FC236}">
                <a16:creationId xmlns:a16="http://schemas.microsoft.com/office/drawing/2014/main" id="{DA9C5318-7FCA-A33F-49DE-288F68349528}"/>
              </a:ext>
            </a:extLst>
          </p:cNvPr>
          <p:cNvCxnSpPr/>
          <p:nvPr>
            <p:custDataLst>
              <p:tags r:id="rId71"/>
            </p:custDataLst>
          </p:nvPr>
        </p:nvCxnSpPr>
        <p:spPr bwMode="gray">
          <a:xfrm>
            <a:off x="4316413" y="2768600"/>
            <a:ext cx="285750" cy="0"/>
          </a:xfrm>
          <a:prstGeom prst="line">
            <a:avLst/>
          </a:prstGeom>
          <a:ln w="28575" cap="rnd" cmpd="sng" algn="ctr">
            <a:solidFill>
              <a:schemeClr val="accent5"/>
            </a:solidFill>
            <a:prstDash val="dash"/>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52" name="Text Placeholder 2">
            <a:extLst>
              <a:ext uri="{FF2B5EF4-FFF2-40B4-BE49-F238E27FC236}">
                <a16:creationId xmlns:a16="http://schemas.microsoft.com/office/drawing/2014/main" id="{04D3A489-ADFD-E194-7779-1B925CE3AF69}"/>
              </a:ext>
            </a:extLst>
          </p:cNvPr>
          <p:cNvSpPr txBox="1">
            <a:spLocks/>
          </p:cNvSpPr>
          <p:nvPr>
            <p:custDataLst>
              <p:tags r:id="rId72"/>
            </p:custDataLst>
          </p:nvPr>
        </p:nvSpPr>
        <p:spPr bwMode="auto">
          <a:xfrm>
            <a:off x="2495550" y="2025650"/>
            <a:ext cx="557213"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2BC105CB-885A-40F1-88BF-0874EFCBFC55}" type="datetime'''''''''N''''''''''''''''u''c''''''''''le''''''''ar'''''''''">
              <a:rPr kumimoji="0" lang="en-US" altLang="en-US" sz="1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t>Nuclear</a:t>
            </a:fld>
            <a:endParaRPr kumimoji="0" lang="en-US" sz="12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26" name="Text Placeholder 2">
            <a:extLst>
              <a:ext uri="{FF2B5EF4-FFF2-40B4-BE49-F238E27FC236}">
                <a16:creationId xmlns:a16="http://schemas.microsoft.com/office/drawing/2014/main" id="{876B61C7-36FA-47A7-132F-4D85BDDC2A43}"/>
              </a:ext>
            </a:extLst>
          </p:cNvPr>
          <p:cNvSpPr txBox="1">
            <a:spLocks/>
          </p:cNvSpPr>
          <p:nvPr>
            <p:custDataLst>
              <p:tags r:id="rId73"/>
            </p:custDataLst>
          </p:nvPr>
        </p:nvSpPr>
        <p:spPr bwMode="auto">
          <a:xfrm>
            <a:off x="2495550" y="2249488"/>
            <a:ext cx="311150"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847B37BE-9B61-4E34-9BAE-7E3CDCF00B2C}" type="datetime'''''''C''''o''''a''''''l'''''''''''''">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t>Coal</a:t>
            </a:fld>
            <a:endParaRPr kumimoji="0" lang="en-US" sz="1200" b="0" i="0" u="none" strike="noStrike" kern="1200" cap="none" spc="0" normalizeH="0" baseline="0" noProof="0">
              <a:ln>
                <a:noFill/>
              </a:ln>
              <a:solidFill>
                <a:srgbClr val="000000"/>
              </a:solidFill>
              <a:effectLst/>
              <a:uLnTx/>
              <a:uFillTx/>
              <a:latin typeface="Arial"/>
              <a:ea typeface="+mn-ea"/>
              <a:cs typeface="Arial" panose="020B0604020202020204" pitchFamily="34" charset="0"/>
              <a:sym typeface="Arial" panose="020B0604020202020204" pitchFamily="34" charset="0"/>
            </a:endParaRPr>
          </a:p>
        </p:txBody>
      </p:sp>
      <p:sp>
        <p:nvSpPr>
          <p:cNvPr id="469" name="Text Placeholder 2">
            <a:extLst>
              <a:ext uri="{FF2B5EF4-FFF2-40B4-BE49-F238E27FC236}">
                <a16:creationId xmlns:a16="http://schemas.microsoft.com/office/drawing/2014/main" id="{DBA9B956-DBC3-3052-9362-F9173BA6F1E4}"/>
              </a:ext>
            </a:extLst>
          </p:cNvPr>
          <p:cNvSpPr txBox="1">
            <a:spLocks/>
          </p:cNvSpPr>
          <p:nvPr>
            <p:custDataLst>
              <p:tags r:id="rId74"/>
            </p:custDataLst>
          </p:nvPr>
        </p:nvSpPr>
        <p:spPr bwMode="auto">
          <a:xfrm>
            <a:off x="2495550" y="2473325"/>
            <a:ext cx="1681163"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r>
              <a:rPr kumimoji="0" lang="en-US" altLang="en-US" sz="1200" b="0" i="0" u="none" strike="noStrike" kern="1200" cap="none" spc="0" normalizeH="0" baseline="0" noProof="0">
                <a:ln>
                  <a:noFill/>
                </a:ln>
                <a:solidFill>
                  <a:srgbClr val="000000"/>
                </a:solidFill>
                <a:effectLst/>
                <a:uLnTx/>
                <a:uFillTx/>
                <a:latin typeface="Arial"/>
                <a:ea typeface="+mn-ea"/>
                <a:cs typeface="+mn-cs"/>
              </a:rPr>
              <a:t>Onshore wind w/ storage</a:t>
            </a:r>
            <a:endParaRPr kumimoji="0" lang="en-US" sz="1200" b="0" i="0" u="none" strike="noStrike" kern="1200" cap="none" spc="0" normalizeH="0" baseline="0" noProof="0">
              <a:ln>
                <a:noFill/>
              </a:ln>
              <a:solidFill>
                <a:srgbClr val="000000"/>
              </a:solidFill>
              <a:effectLst/>
              <a:uLnTx/>
              <a:uFillTx/>
              <a:latin typeface="Arial"/>
              <a:ea typeface="+mn-ea"/>
              <a:cs typeface="Arial" panose="020B0604020202020204" pitchFamily="34" charset="0"/>
              <a:sym typeface="Arial" panose="020B0604020202020204" pitchFamily="34" charset="0"/>
            </a:endParaRPr>
          </a:p>
        </p:txBody>
      </p:sp>
      <p:sp>
        <p:nvSpPr>
          <p:cNvPr id="38" name="Text Placeholder 2">
            <a:extLst>
              <a:ext uri="{FF2B5EF4-FFF2-40B4-BE49-F238E27FC236}">
                <a16:creationId xmlns:a16="http://schemas.microsoft.com/office/drawing/2014/main" id="{851BFBCA-8C8E-8E96-879C-E91B5CC5520B}"/>
              </a:ext>
            </a:extLst>
          </p:cNvPr>
          <p:cNvSpPr txBox="1">
            <a:spLocks/>
          </p:cNvSpPr>
          <p:nvPr>
            <p:custDataLst>
              <p:tags r:id="rId75"/>
            </p:custDataLst>
          </p:nvPr>
        </p:nvSpPr>
        <p:spPr bwMode="auto">
          <a:xfrm>
            <a:off x="2495550" y="2697163"/>
            <a:ext cx="1368425"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4C358010-6138-4B67-ABB2-79555FB65C7B}" type="datetime'''''''''''''''''G''a''''''s'">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t>Gas</a:t>
            </a:fld>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t> combined cycle</a:t>
            </a:r>
            <a:endParaRPr kumimoji="0" 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474" name="Text Placeholder 2">
            <a:extLst>
              <a:ext uri="{FF2B5EF4-FFF2-40B4-BE49-F238E27FC236}">
                <a16:creationId xmlns:a16="http://schemas.microsoft.com/office/drawing/2014/main" id="{3EA74B54-F5A2-BD07-DD99-727D2788C720}"/>
              </a:ext>
            </a:extLst>
          </p:cNvPr>
          <p:cNvSpPr txBox="1">
            <a:spLocks/>
          </p:cNvSpPr>
          <p:nvPr>
            <p:custDataLst>
              <p:tags r:id="rId76"/>
            </p:custDataLst>
          </p:nvPr>
        </p:nvSpPr>
        <p:spPr bwMode="auto">
          <a:xfrm>
            <a:off x="2495550" y="2921000"/>
            <a:ext cx="935038"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r>
              <a:rPr kumimoji="0" lang="en-US" altLang="en-US" sz="1200" b="0" i="0" u="none" strike="noStrike" kern="1200" cap="none" spc="0" normalizeH="0" baseline="0" noProof="0">
                <a:ln>
                  <a:noFill/>
                </a:ln>
                <a:solidFill>
                  <a:srgbClr val="000000"/>
                </a:solidFill>
                <a:effectLst/>
                <a:uLnTx/>
                <a:uFillTx/>
                <a:latin typeface="Arial"/>
                <a:ea typeface="+mn-ea"/>
                <a:cs typeface="+mn-cs"/>
              </a:rPr>
              <a:t>Offshore wind</a:t>
            </a:r>
            <a:endParaRPr kumimoji="0" lang="en-US" sz="1200" b="0" i="0" u="none" strike="noStrike" kern="1200" cap="none" spc="0" normalizeH="0" baseline="0" noProof="0">
              <a:ln>
                <a:noFill/>
              </a:ln>
              <a:solidFill>
                <a:srgbClr val="000000"/>
              </a:solidFill>
              <a:effectLst/>
              <a:uLnTx/>
              <a:uFillTx/>
              <a:latin typeface="Arial"/>
              <a:ea typeface="+mn-ea"/>
              <a:cs typeface="Arial" panose="020B0604020202020204" pitchFamily="34" charset="0"/>
              <a:sym typeface="Arial" panose="020B0604020202020204" pitchFamily="34" charset="0"/>
            </a:endParaRPr>
          </a:p>
        </p:txBody>
      </p:sp>
      <p:sp>
        <p:nvSpPr>
          <p:cNvPr id="481" name="Text Placeholder 2">
            <a:extLst>
              <a:ext uri="{FF2B5EF4-FFF2-40B4-BE49-F238E27FC236}">
                <a16:creationId xmlns:a16="http://schemas.microsoft.com/office/drawing/2014/main" id="{2C2285BC-CFB7-86DE-D772-1854F07D3311}"/>
              </a:ext>
            </a:extLst>
          </p:cNvPr>
          <p:cNvSpPr txBox="1">
            <a:spLocks/>
          </p:cNvSpPr>
          <p:nvPr>
            <p:custDataLst>
              <p:tags r:id="rId77"/>
            </p:custDataLst>
          </p:nvPr>
        </p:nvSpPr>
        <p:spPr bwMode="auto">
          <a:xfrm>
            <a:off x="4691063" y="2025650"/>
            <a:ext cx="1344613"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r>
              <a:rPr kumimoji="0" lang="en-US" altLang="en-US" sz="1200" b="0" i="0" u="none" strike="noStrike" kern="1200" cap="none" spc="0" normalizeH="0" baseline="0" noProof="0">
                <a:ln>
                  <a:noFill/>
                </a:ln>
                <a:solidFill>
                  <a:srgbClr val="000000"/>
                </a:solidFill>
                <a:effectLst/>
                <a:uLnTx/>
                <a:uFillTx/>
                <a:latin typeface="Arial"/>
                <a:ea typeface="+mn-ea"/>
                <a:cs typeface="+mn-cs"/>
              </a:rPr>
              <a:t>Solar PV w/storage</a:t>
            </a:r>
            <a:endParaRPr kumimoji="0" lang="en-US" sz="1200" b="0" i="0" u="none" strike="noStrike" kern="1200" cap="none" spc="0" normalizeH="0" baseline="0" noProof="0">
              <a:ln>
                <a:noFill/>
              </a:ln>
              <a:solidFill>
                <a:srgbClr val="000000"/>
              </a:solidFill>
              <a:effectLst/>
              <a:uLnTx/>
              <a:uFillTx/>
              <a:latin typeface="Arial"/>
              <a:ea typeface="+mn-ea"/>
              <a:cs typeface="Arial" panose="020B0604020202020204" pitchFamily="34" charset="0"/>
              <a:sym typeface="Arial" panose="020B0604020202020204" pitchFamily="34" charset="0"/>
            </a:endParaRPr>
          </a:p>
        </p:txBody>
      </p:sp>
      <p:sp>
        <p:nvSpPr>
          <p:cNvPr id="30" name="Text Placeholder 2">
            <a:extLst>
              <a:ext uri="{FF2B5EF4-FFF2-40B4-BE49-F238E27FC236}">
                <a16:creationId xmlns:a16="http://schemas.microsoft.com/office/drawing/2014/main" id="{C8150574-2E3D-F807-C868-954C8A5FB0C1}"/>
              </a:ext>
            </a:extLst>
          </p:cNvPr>
          <p:cNvSpPr txBox="1">
            <a:spLocks/>
          </p:cNvSpPr>
          <p:nvPr>
            <p:custDataLst>
              <p:tags r:id="rId78"/>
            </p:custDataLst>
          </p:nvPr>
        </p:nvSpPr>
        <p:spPr bwMode="auto">
          <a:xfrm>
            <a:off x="4691063" y="2249488"/>
            <a:ext cx="600075"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t>Solar PV</a:t>
            </a:r>
            <a:endParaRPr kumimoji="0" 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25" name="Text Placeholder 2">
            <a:extLst>
              <a:ext uri="{FF2B5EF4-FFF2-40B4-BE49-F238E27FC236}">
                <a16:creationId xmlns:a16="http://schemas.microsoft.com/office/drawing/2014/main" id="{81CF7071-6AB1-CCE2-6474-153EAEF55FB9}"/>
              </a:ext>
            </a:extLst>
          </p:cNvPr>
          <p:cNvSpPr txBox="1">
            <a:spLocks/>
          </p:cNvSpPr>
          <p:nvPr>
            <p:custDataLst>
              <p:tags r:id="rId79"/>
            </p:custDataLst>
          </p:nvPr>
        </p:nvSpPr>
        <p:spPr bwMode="auto">
          <a:xfrm>
            <a:off x="4691063" y="2473325"/>
            <a:ext cx="971550"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t>Onshore wind</a:t>
            </a:r>
            <a:endParaRPr kumimoji="0" 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478" name="Text Placeholder 2">
            <a:extLst>
              <a:ext uri="{FF2B5EF4-FFF2-40B4-BE49-F238E27FC236}">
                <a16:creationId xmlns:a16="http://schemas.microsoft.com/office/drawing/2014/main" id="{772511F9-D14D-8155-BC97-6F5D6F1FE303}"/>
              </a:ext>
            </a:extLst>
          </p:cNvPr>
          <p:cNvSpPr txBox="1">
            <a:spLocks/>
          </p:cNvSpPr>
          <p:nvPr>
            <p:custDataLst>
              <p:tags r:id="rId80"/>
            </p:custDataLst>
          </p:nvPr>
        </p:nvSpPr>
        <p:spPr bwMode="auto">
          <a:xfrm>
            <a:off x="4691063" y="2697163"/>
            <a:ext cx="1328738"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r>
              <a:rPr kumimoji="0" lang="en-US" altLang="en-US" sz="1200" b="1" i="0" u="none" strike="noStrike" kern="1200" cap="none" spc="0" normalizeH="0" baseline="0" noProof="0">
                <a:ln>
                  <a:noFill/>
                </a:ln>
                <a:solidFill>
                  <a:srgbClr val="000000"/>
                </a:solidFill>
                <a:effectLst/>
                <a:uLnTx/>
                <a:uFillTx/>
                <a:latin typeface="Arial" panose="020B0604020202020204" pitchFamily="34" charset="0"/>
                <a:ea typeface="+mn-ea"/>
                <a:cs typeface="+mn-cs"/>
              </a:rPr>
              <a:t>Nuclear extension</a:t>
            </a:r>
            <a:endParaRPr kumimoji="0" lang="en-US" sz="12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9" name="Oval 18">
            <a:extLst>
              <a:ext uri="{FF2B5EF4-FFF2-40B4-BE49-F238E27FC236}">
                <a16:creationId xmlns:a16="http://schemas.microsoft.com/office/drawing/2014/main" id="{3560FB3F-A5D5-C11D-FB39-2422CCA7035B}"/>
              </a:ext>
            </a:extLst>
          </p:cNvPr>
          <p:cNvSpPr/>
          <p:nvPr/>
        </p:nvSpPr>
        <p:spPr>
          <a:xfrm>
            <a:off x="7232872" y="5609653"/>
            <a:ext cx="1064883" cy="346125"/>
          </a:xfrm>
          <a:prstGeom prst="ellipse">
            <a:avLst/>
          </a:prstGeom>
          <a:noFill/>
          <a:ln w="28575">
            <a:solidFill>
              <a:srgbClr val="D0227C"/>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$30-$40</a:t>
            </a:r>
          </a:p>
        </p:txBody>
      </p:sp>
      <p:sp>
        <p:nvSpPr>
          <p:cNvPr id="613" name="TextBox 612">
            <a:extLst>
              <a:ext uri="{FF2B5EF4-FFF2-40B4-BE49-F238E27FC236}">
                <a16:creationId xmlns:a16="http://schemas.microsoft.com/office/drawing/2014/main" id="{6789D900-08DC-C30F-DBC9-5E4D550E2898}"/>
              </a:ext>
            </a:extLst>
          </p:cNvPr>
          <p:cNvSpPr txBox="1"/>
          <p:nvPr/>
        </p:nvSpPr>
        <p:spPr bwMode="gray">
          <a:xfrm>
            <a:off x="8369301" y="2047853"/>
            <a:ext cx="774699" cy="241980"/>
          </a:xfrm>
          <a:prstGeom prst="rect">
            <a:avLst/>
          </a:prstGeom>
          <a:noFill/>
        </p:spPr>
        <p:txBody>
          <a:bodyPr wrap="square" lIns="36000" tIns="36000" rIns="36000" bIns="3600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Nuclear</a:t>
            </a:r>
            <a:endParaRPr kumimoji="0" lang="en-US" sz="11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4" name="TextBox 613">
            <a:extLst>
              <a:ext uri="{FF2B5EF4-FFF2-40B4-BE49-F238E27FC236}">
                <a16:creationId xmlns:a16="http://schemas.microsoft.com/office/drawing/2014/main" id="{7F24CDF9-944F-36A3-34AF-20E282C7E4CC}"/>
              </a:ext>
            </a:extLst>
          </p:cNvPr>
          <p:cNvSpPr txBox="1"/>
          <p:nvPr/>
        </p:nvSpPr>
        <p:spPr bwMode="gray">
          <a:xfrm>
            <a:off x="8369301" y="2502072"/>
            <a:ext cx="774699" cy="241980"/>
          </a:xfrm>
          <a:prstGeom prst="rect">
            <a:avLst/>
          </a:prstGeom>
          <a:noFill/>
        </p:spPr>
        <p:txBody>
          <a:bodyPr wrap="square" lIns="36000" tIns="36000" rIns="36000" bIns="3600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Coal</a:t>
            </a:r>
          </a:p>
        </p:txBody>
      </p:sp>
      <p:sp>
        <p:nvSpPr>
          <p:cNvPr id="615" name="TextBox 614">
            <a:extLst>
              <a:ext uri="{FF2B5EF4-FFF2-40B4-BE49-F238E27FC236}">
                <a16:creationId xmlns:a16="http://schemas.microsoft.com/office/drawing/2014/main" id="{26CB71DB-53C3-2687-3372-164E3EF8FD5D}"/>
              </a:ext>
            </a:extLst>
          </p:cNvPr>
          <p:cNvSpPr txBox="1"/>
          <p:nvPr/>
        </p:nvSpPr>
        <p:spPr bwMode="gray">
          <a:xfrm>
            <a:off x="8369300" y="3301404"/>
            <a:ext cx="774699" cy="411257"/>
          </a:xfrm>
          <a:prstGeom prst="rect">
            <a:avLst/>
          </a:prstGeom>
          <a:noFill/>
        </p:spPr>
        <p:txBody>
          <a:bodyPr wrap="square" lIns="36000" tIns="36000" rIns="36000" bIns="3600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Onshore w/storage</a:t>
            </a:r>
          </a:p>
        </p:txBody>
      </p:sp>
      <p:sp>
        <p:nvSpPr>
          <p:cNvPr id="616" name="TextBox 615">
            <a:extLst>
              <a:ext uri="{FF2B5EF4-FFF2-40B4-BE49-F238E27FC236}">
                <a16:creationId xmlns:a16="http://schemas.microsoft.com/office/drawing/2014/main" id="{393EDDC6-88DC-4097-DFFB-4818818CFFD2}"/>
              </a:ext>
            </a:extLst>
          </p:cNvPr>
          <p:cNvSpPr txBox="1"/>
          <p:nvPr/>
        </p:nvSpPr>
        <p:spPr bwMode="gray">
          <a:xfrm>
            <a:off x="8369301" y="2952286"/>
            <a:ext cx="774699" cy="241980"/>
          </a:xfrm>
          <a:prstGeom prst="rect">
            <a:avLst/>
          </a:prstGeom>
          <a:noFill/>
        </p:spPr>
        <p:txBody>
          <a:bodyPr wrap="square" lIns="36000" tIns="36000" rIns="36000" bIns="3600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Gas </a:t>
            </a:r>
          </a:p>
        </p:txBody>
      </p:sp>
      <p:sp>
        <p:nvSpPr>
          <p:cNvPr id="617" name="TextBox 616">
            <a:extLst>
              <a:ext uri="{FF2B5EF4-FFF2-40B4-BE49-F238E27FC236}">
                <a16:creationId xmlns:a16="http://schemas.microsoft.com/office/drawing/2014/main" id="{CB27E321-FE71-9A14-44DE-E315E6C51FF1}"/>
              </a:ext>
            </a:extLst>
          </p:cNvPr>
          <p:cNvSpPr txBox="1"/>
          <p:nvPr/>
        </p:nvSpPr>
        <p:spPr bwMode="gray">
          <a:xfrm>
            <a:off x="8369301" y="4206277"/>
            <a:ext cx="774699" cy="411257"/>
          </a:xfrm>
          <a:prstGeom prst="rect">
            <a:avLst/>
          </a:prstGeom>
          <a:noFill/>
        </p:spPr>
        <p:txBody>
          <a:bodyPr wrap="square" lIns="36000" tIns="36000" rIns="36000" bIns="36000" rtlCol="0" anchor="t">
            <a:spAutoFit/>
          </a:bodyPr>
          <a:lstStyle>
            <a:defPPr>
              <a:defRPr lang="en-US"/>
            </a:defPPr>
            <a:lvl1pPr marR="0" lvl="0" indent="0" fontAlgn="auto">
              <a:lnSpc>
                <a:spcPct val="100000"/>
              </a:lnSpc>
              <a:spcBef>
                <a:spcPts val="0"/>
              </a:spcBef>
              <a:spcAft>
                <a:spcPts val="0"/>
              </a:spcAft>
              <a:buClrTx/>
              <a:buSzTx/>
              <a:buFontTx/>
              <a:buNone/>
              <a:tabLst/>
              <a:defRPr kumimoji="0" sz="1100" i="0" u="none" strike="noStrike" cap="none" spc="0" normalizeH="0" baseline="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Solar </a:t>
            </a:r>
            <a:br>
              <a:rPr kumimoji="0" lang="en-US" sz="11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11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w/storage</a:t>
            </a:r>
          </a:p>
        </p:txBody>
      </p:sp>
      <p:sp>
        <p:nvSpPr>
          <p:cNvPr id="618" name="TextBox 617">
            <a:extLst>
              <a:ext uri="{FF2B5EF4-FFF2-40B4-BE49-F238E27FC236}">
                <a16:creationId xmlns:a16="http://schemas.microsoft.com/office/drawing/2014/main" id="{CDE580A0-915A-DEFB-DB01-1772C293EE5C}"/>
              </a:ext>
            </a:extLst>
          </p:cNvPr>
          <p:cNvSpPr txBox="1"/>
          <p:nvPr/>
        </p:nvSpPr>
        <p:spPr bwMode="gray">
          <a:xfrm>
            <a:off x="8369301" y="4740815"/>
            <a:ext cx="774699" cy="241980"/>
          </a:xfrm>
          <a:prstGeom prst="rect">
            <a:avLst/>
          </a:prstGeom>
          <a:noFill/>
        </p:spPr>
        <p:txBody>
          <a:bodyPr wrap="square" lIns="36000" tIns="36000" rIns="36000" bIns="3600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Solar</a:t>
            </a:r>
          </a:p>
        </p:txBody>
      </p:sp>
      <p:sp>
        <p:nvSpPr>
          <p:cNvPr id="619" name="TextBox 618">
            <a:extLst>
              <a:ext uri="{FF2B5EF4-FFF2-40B4-BE49-F238E27FC236}">
                <a16:creationId xmlns:a16="http://schemas.microsoft.com/office/drawing/2014/main" id="{CB521317-791B-7393-AC45-DD4F8D3A28A2}"/>
              </a:ext>
            </a:extLst>
          </p:cNvPr>
          <p:cNvSpPr txBox="1"/>
          <p:nvPr/>
        </p:nvSpPr>
        <p:spPr bwMode="gray">
          <a:xfrm>
            <a:off x="8369302" y="5114468"/>
            <a:ext cx="774699" cy="411257"/>
          </a:xfrm>
          <a:prstGeom prst="rect">
            <a:avLst/>
          </a:prstGeom>
          <a:noFill/>
        </p:spPr>
        <p:txBody>
          <a:bodyPr wrap="square" lIns="36000" tIns="36000" rIns="36000" bIns="3600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Onshore wind</a:t>
            </a:r>
          </a:p>
        </p:txBody>
      </p:sp>
      <p:sp>
        <p:nvSpPr>
          <p:cNvPr id="620" name="TextBox 619">
            <a:extLst>
              <a:ext uri="{FF2B5EF4-FFF2-40B4-BE49-F238E27FC236}">
                <a16:creationId xmlns:a16="http://schemas.microsoft.com/office/drawing/2014/main" id="{1ABF934A-8A36-E2E8-A0D7-1F41DA8D4CE6}"/>
              </a:ext>
            </a:extLst>
          </p:cNvPr>
          <p:cNvSpPr txBox="1"/>
          <p:nvPr/>
        </p:nvSpPr>
        <p:spPr bwMode="gray">
          <a:xfrm>
            <a:off x="8369301" y="5577087"/>
            <a:ext cx="860424" cy="411257"/>
          </a:xfrm>
          <a:prstGeom prst="rect">
            <a:avLst/>
          </a:prstGeom>
          <a:noFill/>
        </p:spPr>
        <p:txBody>
          <a:bodyPr wrap="square" lIns="36000" tIns="36000" rIns="36000" bIns="3600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Nuclear life extension</a:t>
            </a:r>
            <a:endParaRPr kumimoji="0" lang="en-US" sz="11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28" name="Oval 627">
            <a:extLst>
              <a:ext uri="{FF2B5EF4-FFF2-40B4-BE49-F238E27FC236}">
                <a16:creationId xmlns:a16="http://schemas.microsoft.com/office/drawing/2014/main" id="{EF8129ED-0A5E-A21A-A35F-3FB69E5315B4}"/>
              </a:ext>
            </a:extLst>
          </p:cNvPr>
          <p:cNvSpPr/>
          <p:nvPr/>
        </p:nvSpPr>
        <p:spPr>
          <a:xfrm>
            <a:off x="7232872" y="3800653"/>
            <a:ext cx="1064883" cy="330086"/>
          </a:xfrm>
          <a:prstGeom prst="ellipse">
            <a:avLst/>
          </a:prstGeom>
          <a:noFill/>
          <a:ln w="19050">
            <a:solidFill>
              <a:schemeClr val="accent1"/>
            </a:solidFill>
            <a:prstDash val="solid"/>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$70-$157</a:t>
            </a:r>
          </a:p>
        </p:txBody>
      </p:sp>
      <p:sp>
        <p:nvSpPr>
          <p:cNvPr id="629" name="TextBox 628">
            <a:extLst>
              <a:ext uri="{FF2B5EF4-FFF2-40B4-BE49-F238E27FC236}">
                <a16:creationId xmlns:a16="http://schemas.microsoft.com/office/drawing/2014/main" id="{D8A5FD00-6BA3-21F1-866D-8476E46F3F6E}"/>
              </a:ext>
            </a:extLst>
          </p:cNvPr>
          <p:cNvSpPr txBox="1"/>
          <p:nvPr/>
        </p:nvSpPr>
        <p:spPr bwMode="gray">
          <a:xfrm>
            <a:off x="8369301" y="3844705"/>
            <a:ext cx="774699" cy="241980"/>
          </a:xfrm>
          <a:prstGeom prst="rect">
            <a:avLst/>
          </a:prstGeom>
          <a:noFill/>
        </p:spPr>
        <p:txBody>
          <a:bodyPr wrap="square" lIns="36000" tIns="36000" rIns="36000" bIns="36000" rtlCol="0" anchor="t">
            <a:spAutoFit/>
          </a:bodyPr>
          <a:lstStyle>
            <a:defPPr>
              <a:defRPr lang="en-US"/>
            </a:defPPr>
            <a:lvl1pPr marR="0" lvl="0" indent="0" fontAlgn="auto">
              <a:lnSpc>
                <a:spcPct val="100000"/>
              </a:lnSpc>
              <a:spcBef>
                <a:spcPts val="0"/>
              </a:spcBef>
              <a:spcAft>
                <a:spcPts val="0"/>
              </a:spcAft>
              <a:buClrTx/>
              <a:buSzTx/>
              <a:buFontTx/>
              <a:buNone/>
              <a:tabLst/>
              <a:defRPr kumimoji="0" sz="1100" i="0" u="none" strike="noStrike" cap="none" spc="0" normalizeH="0" baseline="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Offshore</a:t>
            </a:r>
          </a:p>
        </p:txBody>
      </p:sp>
      <p:sp>
        <p:nvSpPr>
          <p:cNvPr id="2" name="TextBox 8">
            <a:extLst>
              <a:ext uri="{FF2B5EF4-FFF2-40B4-BE49-F238E27FC236}">
                <a16:creationId xmlns:a16="http://schemas.microsoft.com/office/drawing/2014/main" id="{62201192-3584-9CFD-C4C4-F706CE9FAA48}"/>
              </a:ext>
            </a:extLst>
          </p:cNvPr>
          <p:cNvSpPr txBox="1"/>
          <p:nvPr/>
        </p:nvSpPr>
        <p:spPr bwMode="gray">
          <a:xfrm>
            <a:off x="9356596" y="1444805"/>
            <a:ext cx="2613601" cy="4916095"/>
          </a:xfrm>
          <a:prstGeom prst="rect">
            <a:avLst/>
          </a:prstGeom>
          <a:solidFill>
            <a:srgbClr val="E3E8EE"/>
          </a:solidFill>
        </p:spPr>
        <p:txBody>
          <a:bodyPr wrap="square" lIns="137160" tIns="137160" rIns="274320" bIns="137160" rtlCol="0" anchor="ctr">
            <a:no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25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Observations</a:t>
            </a:r>
            <a:endParaRPr kumimoji="0" lang="en-US" sz="12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0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Factors that influence nuclear LCOE increases:</a:t>
            </a:r>
          </a:p>
          <a:p>
            <a:pPr marL="171450" marR="0" lvl="0" indent="-171450" algn="l" defTabSz="914400" rtl="0" eaLnBrk="1" fontAlgn="auto" latinLnBrk="0" hangingPunct="1">
              <a:lnSpc>
                <a:spcPct val="100000"/>
              </a:lnSpc>
              <a:spcBef>
                <a:spcPts val="0"/>
              </a:spcBef>
              <a:spcAft>
                <a:spcPts val="400"/>
              </a:spcAft>
              <a:buClrTx/>
              <a:buSzTx/>
              <a:buFont typeface="Arial"/>
              <a:buChar char="•"/>
              <a:tabLst/>
              <a:defRPr/>
            </a:pPr>
            <a:r>
              <a:rPr kumimoji="0" lang="en-US" sz="1050" b="0" i="0" u="none" strike="noStrike" kern="1200" cap="none" spc="0" normalizeH="0" baseline="0" noProof="0">
                <a:ln>
                  <a:noFill/>
                </a:ln>
                <a:solidFill>
                  <a:srgbClr val="000000"/>
                </a:solidFill>
                <a:effectLst/>
                <a:uLnTx/>
                <a:uFillTx/>
                <a:latin typeface="Arial" panose="020B0604020202020204" pitchFamily="34" charset="0"/>
                <a:ea typeface="+mn-lt"/>
                <a:cs typeface="Arial" panose="020B0604020202020204" pitchFamily="34" charset="0"/>
              </a:rPr>
              <a:t>Capital cost – </a:t>
            </a:r>
            <a:r>
              <a:rPr kumimoji="0" lang="en-US" sz="1050" b="1" i="0" u="none" strike="noStrike" kern="1200" cap="none" spc="0" normalizeH="0" baseline="0" noProof="0">
                <a:ln>
                  <a:noFill/>
                </a:ln>
                <a:solidFill>
                  <a:srgbClr val="000000"/>
                </a:solidFill>
                <a:effectLst/>
                <a:uLnTx/>
                <a:uFillTx/>
                <a:latin typeface="Arial" panose="020B0604020202020204" pitchFamily="34" charset="0"/>
                <a:ea typeface="+mn-lt"/>
                <a:cs typeface="Arial" panose="020B0604020202020204" pitchFamily="34" charset="0"/>
              </a:rPr>
              <a:t>Nuclear power plants have high upfront capital costs</a:t>
            </a:r>
            <a:r>
              <a:rPr kumimoji="0" lang="en-US" sz="1050" b="0" i="0" u="none" strike="noStrike" kern="1200" cap="none" spc="0" normalizeH="0" baseline="0" noProof="0">
                <a:ln>
                  <a:noFill/>
                </a:ln>
                <a:solidFill>
                  <a:srgbClr val="000000"/>
                </a:solidFill>
                <a:effectLst/>
                <a:uLnTx/>
                <a:uFillTx/>
                <a:latin typeface="Arial" panose="020B0604020202020204" pitchFamily="34" charset="0"/>
                <a:ea typeface="+mn-lt"/>
                <a:cs typeface="Arial" panose="020B0604020202020204" pitchFamily="34" charset="0"/>
              </a:rPr>
              <a:t>, which significantly impacts their LCOE.</a:t>
            </a:r>
          </a:p>
          <a:p>
            <a:pPr marL="171450" marR="0" lvl="0" indent="-171450" algn="l" defTabSz="914400" rtl="0" eaLnBrk="1" fontAlgn="auto" latinLnBrk="0" hangingPunct="1">
              <a:lnSpc>
                <a:spcPct val="100000"/>
              </a:lnSpc>
              <a:spcBef>
                <a:spcPts val="0"/>
              </a:spcBef>
              <a:spcAft>
                <a:spcPts val="400"/>
              </a:spcAft>
              <a:buClrTx/>
              <a:buSzTx/>
              <a:buFont typeface="Arial"/>
              <a:buChar char="•"/>
              <a:tabLst/>
              <a:defRPr/>
            </a:pPr>
            <a:r>
              <a:rPr kumimoji="0" lang="en-US" sz="1050" b="0" i="0" u="none" strike="noStrike" kern="1200" cap="none" spc="0" normalizeH="0" baseline="0" noProof="0">
                <a:ln>
                  <a:noFill/>
                </a:ln>
                <a:solidFill>
                  <a:srgbClr val="000000"/>
                </a:solidFill>
                <a:effectLst/>
                <a:uLnTx/>
                <a:uFillTx/>
                <a:latin typeface="Arial" panose="020B0604020202020204" pitchFamily="34" charset="0"/>
                <a:ea typeface="+mn-lt"/>
                <a:cs typeface="Arial" panose="020B0604020202020204" pitchFamily="34" charset="0"/>
              </a:rPr>
              <a:t>Construction delays – </a:t>
            </a:r>
            <a:r>
              <a:rPr kumimoji="0" lang="en-US" sz="1050" b="1" i="0" u="none" strike="noStrike" kern="1200" cap="none" spc="0" normalizeH="0" baseline="0" noProof="0">
                <a:ln>
                  <a:noFill/>
                </a:ln>
                <a:solidFill>
                  <a:srgbClr val="000000"/>
                </a:solidFill>
                <a:effectLst/>
                <a:uLnTx/>
                <a:uFillTx/>
                <a:latin typeface="Arial" panose="020B0604020202020204" pitchFamily="34" charset="0"/>
                <a:ea typeface="+mn-lt"/>
                <a:cs typeface="Arial" panose="020B0604020202020204" pitchFamily="34" charset="0"/>
              </a:rPr>
              <a:t>Median construction time is 11 years</a:t>
            </a:r>
            <a:r>
              <a:rPr kumimoji="0" lang="en-US" sz="1050" b="0" i="0" u="none" strike="noStrike" kern="1200" cap="none" spc="0" normalizeH="0" baseline="0" noProof="0">
                <a:ln>
                  <a:noFill/>
                </a:ln>
                <a:solidFill>
                  <a:srgbClr val="000000"/>
                </a:solidFill>
                <a:effectLst/>
                <a:uLnTx/>
                <a:uFillTx/>
                <a:latin typeface="Arial" panose="020B0604020202020204" pitchFamily="34" charset="0"/>
                <a:ea typeface="+mn-lt"/>
                <a:cs typeface="Arial" panose="020B0604020202020204" pitchFamily="34" charset="0"/>
              </a:rPr>
              <a:t>, with most countries experiencing at least one year of delay compared</a:t>
            </a:r>
            <a:r>
              <a:rPr lang="en-US" sz="1050">
                <a:solidFill>
                  <a:srgbClr val="000000"/>
                </a:solidFill>
                <a:latin typeface="Arial" panose="020B0604020202020204" pitchFamily="34" charset="0"/>
                <a:ea typeface="+mn-lt"/>
                <a:cs typeface="Arial" panose="020B0604020202020204" pitchFamily="34" charset="0"/>
              </a:rPr>
              <a:t> with </a:t>
            </a:r>
            <a:r>
              <a:rPr kumimoji="0" lang="en-US" sz="1050" b="0" i="0" u="none" strike="noStrike" kern="1200" cap="none" spc="0" normalizeH="0" baseline="0" noProof="0">
                <a:ln>
                  <a:noFill/>
                </a:ln>
                <a:solidFill>
                  <a:srgbClr val="000000"/>
                </a:solidFill>
                <a:effectLst/>
                <a:uLnTx/>
                <a:uFillTx/>
                <a:latin typeface="Arial" panose="020B0604020202020204" pitchFamily="34" charset="0"/>
                <a:ea typeface="+mn-lt"/>
                <a:cs typeface="Arial" panose="020B0604020202020204" pitchFamily="34" charset="0"/>
              </a:rPr>
              <a:t>scheduled startup dates.</a:t>
            </a:r>
          </a:p>
          <a:p>
            <a:pPr marL="171450" marR="0" lvl="0" indent="-171450" algn="l" defTabSz="914400" rtl="0" eaLnBrk="1" fontAlgn="auto" latinLnBrk="0" hangingPunct="1">
              <a:lnSpc>
                <a:spcPct val="100000"/>
              </a:lnSpc>
              <a:spcBef>
                <a:spcPts val="0"/>
              </a:spcBef>
              <a:spcAft>
                <a:spcPts val="400"/>
              </a:spcAft>
              <a:buClrTx/>
              <a:buSzTx/>
              <a:buFont typeface="Arial"/>
              <a:buChar char="•"/>
              <a:tabLst/>
              <a:defRPr/>
            </a:pPr>
            <a:r>
              <a:rPr kumimoji="0" lang="en-US" sz="1050" b="0" i="0" u="none" strike="noStrike" kern="1200" cap="none" spc="0" normalizeH="0" baseline="0" noProof="0">
                <a:ln>
                  <a:noFill/>
                </a:ln>
                <a:solidFill>
                  <a:srgbClr val="000000"/>
                </a:solidFill>
                <a:effectLst/>
                <a:uLnTx/>
                <a:uFillTx/>
                <a:latin typeface="Arial" panose="020B0604020202020204" pitchFamily="34" charset="0"/>
                <a:ea typeface="+mn-lt"/>
                <a:cs typeface="Arial" panose="020B0604020202020204" pitchFamily="34" charset="0"/>
              </a:rPr>
              <a:t>Financing cost – </a:t>
            </a:r>
            <a:r>
              <a:rPr kumimoji="0" lang="en-US" sz="1050" b="1" i="0" u="none" strike="noStrike" kern="1200" cap="none" spc="0" normalizeH="0" baseline="0" noProof="0">
                <a:ln>
                  <a:noFill/>
                </a:ln>
                <a:solidFill>
                  <a:srgbClr val="000000"/>
                </a:solidFill>
                <a:effectLst/>
                <a:uLnTx/>
                <a:uFillTx/>
                <a:latin typeface="Arial" panose="020B0604020202020204" pitchFamily="34" charset="0"/>
                <a:ea typeface="+mn-lt"/>
                <a:cs typeface="Arial" panose="020B0604020202020204" pitchFamily="34" charset="0"/>
              </a:rPr>
              <a:t>High interest rates have particularly affected capital-intensive projects</a:t>
            </a:r>
            <a:r>
              <a:rPr kumimoji="0" lang="en-US" sz="1050" b="0" i="0" u="none" strike="noStrike" kern="1200" cap="none" spc="0" normalizeH="0" baseline="0" noProof="0">
                <a:ln>
                  <a:noFill/>
                </a:ln>
                <a:solidFill>
                  <a:srgbClr val="000000"/>
                </a:solidFill>
                <a:effectLst/>
                <a:uLnTx/>
                <a:uFillTx/>
                <a:latin typeface="Arial" panose="020B0604020202020204" pitchFamily="34" charset="0"/>
                <a:ea typeface="+mn-lt"/>
                <a:cs typeface="Arial" panose="020B0604020202020204" pitchFamily="34" charset="0"/>
              </a:rPr>
              <a:t> like nuclear power plants.</a:t>
            </a:r>
          </a:p>
          <a:p>
            <a:pPr marL="171450" marR="0" lvl="0" indent="-171450" algn="l" defTabSz="914400" rtl="0" eaLnBrk="1" fontAlgn="auto" latinLnBrk="0" hangingPunct="1">
              <a:lnSpc>
                <a:spcPct val="100000"/>
              </a:lnSpc>
              <a:spcBef>
                <a:spcPts val="0"/>
              </a:spcBef>
              <a:spcAft>
                <a:spcPts val="400"/>
              </a:spcAft>
              <a:buClrTx/>
              <a:buSzTx/>
              <a:buFont typeface="Arial"/>
              <a:buChar char="•"/>
              <a:tabLst/>
              <a:defRPr/>
            </a:pPr>
            <a:r>
              <a:rPr kumimoji="0" lang="en-US" sz="1050" b="1" i="0" u="none" strike="noStrike" kern="1200" cap="none" spc="0" normalizeH="0" baseline="0" noProof="0">
                <a:ln>
                  <a:noFill/>
                </a:ln>
                <a:solidFill>
                  <a:srgbClr val="000000"/>
                </a:solidFill>
                <a:effectLst/>
                <a:uLnTx/>
                <a:uFillTx/>
                <a:latin typeface="Arial" panose="020B0604020202020204" pitchFamily="34" charset="0"/>
                <a:ea typeface="+mn-lt"/>
                <a:cs typeface="Arial" panose="020B0604020202020204" pitchFamily="34" charset="0"/>
              </a:rPr>
              <a:t>Renewables with </a:t>
            </a:r>
            <a:r>
              <a:rPr lang="en-ID" sz="1050">
                <a:solidFill>
                  <a:srgbClr val="000000"/>
                </a:solidFill>
                <a:latin typeface="Arial"/>
              </a:rPr>
              <a:t>four</a:t>
            </a:r>
            <a:r>
              <a:rPr kumimoji="0" lang="en-ID" sz="1050" b="0" i="0" u="none" strike="noStrike" kern="1200" cap="none" spc="0" normalizeH="0" baseline="0" noProof="0">
                <a:ln>
                  <a:noFill/>
                </a:ln>
                <a:solidFill>
                  <a:srgbClr val="000000"/>
                </a:solidFill>
                <a:effectLst/>
                <a:uLnTx/>
                <a:uFillTx/>
                <a:latin typeface="Arial"/>
                <a:ea typeface="+mn-ea"/>
                <a:cs typeface="+mn-cs"/>
              </a:rPr>
              <a:t>-hour </a:t>
            </a:r>
            <a:r>
              <a:rPr kumimoji="0" lang="en-ID" sz="1050" b="1" i="0" u="none" strike="noStrike" kern="1200" cap="none" spc="0" normalizeH="0" baseline="0" noProof="0">
                <a:ln>
                  <a:noFill/>
                </a:ln>
                <a:solidFill>
                  <a:srgbClr val="000000"/>
                </a:solidFill>
                <a:effectLst/>
                <a:uLnTx/>
                <a:uFillTx/>
                <a:latin typeface="Arial"/>
                <a:ea typeface="+mn-ea"/>
                <a:cs typeface="+mn-cs"/>
              </a:rPr>
              <a:t>storage </a:t>
            </a:r>
            <a:r>
              <a:rPr kumimoji="0" lang="en-ID" sz="1050" b="0" i="0" u="none" strike="noStrike" kern="1200" cap="none" spc="0" normalizeH="0" baseline="0" noProof="0">
                <a:ln>
                  <a:noFill/>
                </a:ln>
                <a:solidFill>
                  <a:srgbClr val="000000"/>
                </a:solidFill>
                <a:effectLst/>
                <a:uLnTx/>
                <a:uFillTx/>
                <a:latin typeface="Arial"/>
                <a:ea typeface="+mn-ea"/>
                <a:cs typeface="+mn-cs"/>
              </a:rPr>
              <a:t>aids grid flexibility but </a:t>
            </a:r>
            <a:r>
              <a:rPr kumimoji="0" lang="en-ID" sz="1050" b="1" i="0" u="none" strike="noStrike" kern="1200" cap="none" spc="0" normalizeH="0" baseline="0" noProof="0">
                <a:ln>
                  <a:noFill/>
                </a:ln>
                <a:solidFill>
                  <a:srgbClr val="000000"/>
                </a:solidFill>
                <a:effectLst/>
                <a:uLnTx/>
                <a:uFillTx/>
                <a:latin typeface="Arial"/>
                <a:ea typeface="+mn-ea"/>
                <a:cs typeface="+mn-cs"/>
              </a:rPr>
              <a:t>can't ensure 24/7 reliability</a:t>
            </a:r>
            <a:r>
              <a:rPr kumimoji="0" lang="en-ID" sz="1050" b="0" i="0" u="none" strike="noStrike" kern="1200" cap="none" spc="0" normalizeH="0" baseline="0" noProof="0">
                <a:ln>
                  <a:noFill/>
                </a:ln>
                <a:solidFill>
                  <a:srgbClr val="000000"/>
                </a:solidFill>
                <a:effectLst/>
                <a:uLnTx/>
                <a:uFillTx/>
                <a:latin typeface="Arial"/>
                <a:ea typeface="+mn-ea"/>
                <a:cs typeface="+mn-cs"/>
              </a:rPr>
              <a:t>, underscoring the </a:t>
            </a:r>
            <a:r>
              <a:rPr kumimoji="0" lang="en-ID" sz="1050" b="1" i="0" u="none" strike="noStrike" kern="1200" cap="none" spc="0" normalizeH="0" baseline="0" noProof="0">
                <a:ln>
                  <a:noFill/>
                </a:ln>
                <a:solidFill>
                  <a:srgbClr val="000000"/>
                </a:solidFill>
                <a:effectLst/>
                <a:uLnTx/>
                <a:uFillTx/>
                <a:latin typeface="Arial"/>
                <a:ea typeface="+mn-ea"/>
                <a:cs typeface="+mn-cs"/>
              </a:rPr>
              <a:t>need for firm sources like nuclear </a:t>
            </a:r>
            <a:r>
              <a:rPr kumimoji="0" lang="en-ID" sz="1050" b="0" i="0" u="none" strike="noStrike" kern="1200" cap="none" spc="0" normalizeH="0" baseline="0" noProof="0">
                <a:ln>
                  <a:noFill/>
                </a:ln>
                <a:solidFill>
                  <a:srgbClr val="000000"/>
                </a:solidFill>
                <a:effectLst/>
                <a:uLnTx/>
                <a:uFillTx/>
                <a:latin typeface="Arial"/>
                <a:ea typeface="+mn-ea"/>
                <a:cs typeface="+mn-cs"/>
              </a:rPr>
              <a:t>as renewables grow.</a:t>
            </a:r>
          </a:p>
          <a:p>
            <a:pPr marL="171450" marR="0" lvl="0" indent="-171450" algn="l" defTabSz="914400" rtl="0" eaLnBrk="1" fontAlgn="auto" latinLnBrk="0" hangingPunct="1">
              <a:lnSpc>
                <a:spcPct val="100000"/>
              </a:lnSpc>
              <a:spcBef>
                <a:spcPts val="0"/>
              </a:spcBef>
              <a:spcAft>
                <a:spcPts val="400"/>
              </a:spcAft>
              <a:buClrTx/>
              <a:buSzTx/>
              <a:buFont typeface="Arial"/>
              <a:buChar char="•"/>
              <a:tabLst/>
              <a:defRPr/>
            </a:pPr>
            <a:r>
              <a:rPr kumimoji="0" lang="en-US" sz="1050" b="0" i="0" u="none" strike="noStrike" kern="1200" cap="none" spc="0" normalizeH="0" baseline="0" noProof="0">
                <a:ln>
                  <a:noFill/>
                </a:ln>
                <a:solidFill>
                  <a:srgbClr val="000000"/>
                </a:solidFill>
                <a:effectLst/>
                <a:uLnTx/>
                <a:uFillTx/>
                <a:latin typeface="Arial"/>
                <a:ea typeface="+mn-ea"/>
                <a:cs typeface="+mn-cs"/>
              </a:rPr>
              <a:t>Nuclear LCOE should be assessed against solar and wind </a:t>
            </a:r>
            <a:r>
              <a:rPr kumimoji="0" lang="en-US" sz="1050" b="1" i="0" u="none" strike="noStrike" kern="1200" cap="none" spc="0" normalizeH="0" baseline="0" noProof="0">
                <a:ln>
                  <a:noFill/>
                </a:ln>
                <a:solidFill>
                  <a:srgbClr val="000000"/>
                </a:solidFill>
                <a:effectLst/>
                <a:uLnTx/>
                <a:uFillTx/>
                <a:latin typeface="Arial"/>
                <a:ea typeface="+mn-ea"/>
                <a:cs typeface="+mn-cs"/>
              </a:rPr>
              <a:t>with storage</a:t>
            </a:r>
            <a:r>
              <a:rPr kumimoji="0" lang="en-US" sz="1050" b="0" i="0" u="none" strike="noStrike" kern="1200" cap="none" spc="0" normalizeH="0" baseline="0" noProof="0">
                <a:ln>
                  <a:noFill/>
                </a:ln>
                <a:solidFill>
                  <a:srgbClr val="000000"/>
                </a:solidFill>
                <a:effectLst/>
                <a:uLnTx/>
                <a:uFillTx/>
                <a:latin typeface="Arial"/>
                <a:ea typeface="+mn-ea"/>
                <a:cs typeface="+mn-cs"/>
              </a:rPr>
              <a:t>, as it provides continuous power.</a:t>
            </a:r>
            <a:endParaRPr kumimoji="0" lang="en-US" sz="1050" b="0" i="0" u="none" strike="noStrike" kern="1200" cap="none" spc="0" normalizeH="0" baseline="0" noProof="0">
              <a:ln>
                <a:noFill/>
              </a:ln>
              <a:solidFill>
                <a:srgbClr val="000000"/>
              </a:solidFill>
              <a:effectLst/>
              <a:uLnTx/>
              <a:uFillTx/>
              <a:latin typeface="Arial" panose="020B0604020202020204" pitchFamily="34" charset="0"/>
              <a:ea typeface="+mn-lt"/>
              <a:cs typeface="Arial" panose="020B0604020202020204" pitchFamily="34" charset="0"/>
            </a:endParaRPr>
          </a:p>
        </p:txBody>
      </p:sp>
      <p:sp>
        <p:nvSpPr>
          <p:cNvPr id="566" name="Rectangle 565">
            <a:extLst>
              <a:ext uri="{FF2B5EF4-FFF2-40B4-BE49-F238E27FC236}">
                <a16:creationId xmlns:a16="http://schemas.microsoft.com/office/drawing/2014/main" id="{0E15323C-2A34-FEBF-F264-C1E68460E539}"/>
              </a:ext>
            </a:extLst>
          </p:cNvPr>
          <p:cNvSpPr/>
          <p:nvPr/>
        </p:nvSpPr>
        <p:spPr bwMode="gray">
          <a:xfrm>
            <a:off x="6845299" y="4956175"/>
            <a:ext cx="239711" cy="19258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a:ea typeface="+mn-ea"/>
                <a:cs typeface="+mn-cs"/>
              </a:rPr>
              <a:t>60</a:t>
            </a:r>
          </a:p>
        </p:txBody>
      </p:sp>
      <p:sp>
        <p:nvSpPr>
          <p:cNvPr id="5" name="Rectangle 4">
            <a:extLst>
              <a:ext uri="{FF2B5EF4-FFF2-40B4-BE49-F238E27FC236}">
                <a16:creationId xmlns:a16="http://schemas.microsoft.com/office/drawing/2014/main" id="{3D6F37C7-473A-A40A-2FDB-EAE759A7C6F5}"/>
              </a:ext>
            </a:extLst>
          </p:cNvPr>
          <p:cNvSpPr/>
          <p:nvPr/>
        </p:nvSpPr>
        <p:spPr bwMode="gray">
          <a:xfrm>
            <a:off x="6845299" y="5312923"/>
            <a:ext cx="239711" cy="19258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a:ea typeface="+mn-ea"/>
                <a:cs typeface="+mn-cs"/>
              </a:rPr>
              <a:t>35</a:t>
            </a:r>
          </a:p>
        </p:txBody>
      </p:sp>
    </p:spTree>
    <p:custDataLst>
      <p:tags r:id="rId1"/>
    </p:custDataLst>
    <p:extLst>
      <p:ext uri="{BB962C8B-B14F-4D97-AF65-F5344CB8AC3E}">
        <p14:creationId xmlns:p14="http://schemas.microsoft.com/office/powerpoint/2010/main" val="3116441332"/>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C5468E5-A22C-98C2-18FF-2A3245F68EAC}"/>
            </a:ext>
          </a:extLst>
        </p:cNvPr>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6DE1E9CC-A3C7-0814-6893-BDA8FDEDBD7B}"/>
              </a:ext>
            </a:extLst>
          </p:cNvPr>
          <p:cNvGraphicFramePr>
            <a:graphicFrameLocks noChangeAspect="1"/>
          </p:cNvGraphicFramePr>
          <p:nvPr>
            <p:custDataLst>
              <p:tags r:id="rId2"/>
            </p:custDataLst>
            <p:extLst>
              <p:ext uri="{D42A27DB-BD31-4B8C-83A1-F6EECF244321}">
                <p14:modId xmlns:p14="http://schemas.microsoft.com/office/powerpoint/2010/main" val="63167228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4" imgW="592" imgH="591" progId="TCLayout.ActiveDocument.1">
                  <p:embed/>
                </p:oleObj>
              </mc:Choice>
              <mc:Fallback>
                <p:oleObj name="think-cell Slide" r:id="rId54" imgW="592" imgH="591" progId="TCLayout.ActiveDocument.1">
                  <p:embed/>
                  <p:pic>
                    <p:nvPicPr>
                      <p:cNvPr id="7" name="think-cell data - do not delete" hidden="1">
                        <a:extLst>
                          <a:ext uri="{FF2B5EF4-FFF2-40B4-BE49-F238E27FC236}">
                            <a16:creationId xmlns:a16="http://schemas.microsoft.com/office/drawing/2014/main" id="{6DE1E9CC-A3C7-0814-6893-BDA8FDEDBD7B}"/>
                          </a:ext>
                        </a:extLst>
                      </p:cNvPr>
                      <p:cNvPicPr/>
                      <p:nvPr/>
                    </p:nvPicPr>
                    <p:blipFill>
                      <a:blip r:embed="rId55"/>
                      <a:stretch>
                        <a:fillRect/>
                      </a:stretch>
                    </p:blipFill>
                    <p:spPr>
                      <a:xfrm>
                        <a:off x="1588" y="1588"/>
                        <a:ext cx="1588"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7CE43DC8-D008-7084-9F62-829FE6BF719A}"/>
              </a:ext>
            </a:extLst>
          </p:cNvPr>
          <p:cNvSpPr>
            <a:spLocks noGrp="1"/>
          </p:cNvSpPr>
          <p:nvPr>
            <p:ph type="title"/>
          </p:nvPr>
        </p:nvSpPr>
        <p:spPr>
          <a:xfrm>
            <a:off x="330200" y="523318"/>
            <a:ext cx="11531600" cy="882788"/>
          </a:xfrm>
        </p:spPr>
        <p:txBody>
          <a:bodyPr vert="horz">
            <a:noAutofit/>
          </a:bodyPr>
          <a:lstStyle/>
          <a:p>
            <a:r>
              <a:rPr lang="en-US" b="1" dirty="0">
                <a:latin typeface="Arial"/>
                <a:cs typeface="Arial"/>
              </a:rPr>
              <a:t>Lowering capital cost, which account for ~80% of LCOE component costs, is key to scaling nuclear technologies</a:t>
            </a:r>
          </a:p>
        </p:txBody>
      </p:sp>
      <p:sp>
        <p:nvSpPr>
          <p:cNvPr id="349" name="TextBox 348">
            <a:extLst>
              <a:ext uri="{FF2B5EF4-FFF2-40B4-BE49-F238E27FC236}">
                <a16:creationId xmlns:a16="http://schemas.microsoft.com/office/drawing/2014/main" id="{CA1AC865-796B-8D33-5EE4-2534D48E11D2}"/>
              </a:ext>
            </a:extLst>
          </p:cNvPr>
          <p:cNvSpPr txBox="1"/>
          <p:nvPr/>
        </p:nvSpPr>
        <p:spPr bwMode="gray">
          <a:xfrm>
            <a:off x="438945" y="1557818"/>
            <a:ext cx="3756025" cy="288147"/>
          </a:xfrm>
          <a:prstGeom prst="rect">
            <a:avLst/>
          </a:prstGeom>
          <a:noFill/>
        </p:spPr>
        <p:txBody>
          <a:bodyPr wrap="square" lIns="36000" tIns="36000" rIns="36000" bIns="3600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LCOE cost </a:t>
            </a:r>
            <a:r>
              <a:rPr lang="en-US" sz="1400" b="1">
                <a:solidFill>
                  <a:srgbClr val="000000"/>
                </a:solidFill>
                <a:latin typeface="Arial" panose="020B0604020202020204" pitchFamily="34" charset="0"/>
                <a:cs typeface="Arial" panose="020B0604020202020204" pitchFamily="34" charset="0"/>
              </a:rPr>
              <a:t>c</a:t>
            </a:r>
            <a:r>
              <a:rPr kumimoji="0" lang="en-US" sz="1400" b="1" i="0" u="none" strike="noStrike" kern="1200" cap="none" spc="0" normalizeH="0" baseline="0" noProof="0" err="1">
                <a:ln>
                  <a:noFill/>
                </a:ln>
                <a:solidFill>
                  <a:srgbClr val="000000"/>
                </a:solidFill>
                <a:effectLst/>
                <a:uLnTx/>
                <a:uFillTx/>
                <a:latin typeface="Arial" panose="020B0604020202020204" pitchFamily="34" charset="0"/>
                <a:ea typeface="+mn-ea"/>
                <a:cs typeface="Arial" panose="020B0604020202020204" pitchFamily="34" charset="0"/>
              </a:rPr>
              <a:t>omponents</a:t>
            </a:r>
            <a:r>
              <a:rPr kumimoji="0" lang="en-US" sz="1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a:t>
            </a:r>
            <a:r>
              <a:rPr kumimoji="0" lang="en-US" sz="1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a:t>
            </a:r>
            <a:r>
              <a:rPr kumimoji="0" lang="en-US" sz="1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a:t>
            </a:r>
            <a:r>
              <a:rPr kumimoji="0" lang="en-US" sz="1400" b="0" i="0" u="none" strike="noStrike" kern="1200" cap="none" spc="0" normalizeH="0" baseline="0" noProof="0">
                <a:ln>
                  <a:noFill/>
                </a:ln>
                <a:solidFill>
                  <a:srgbClr val="000000"/>
                </a:solidFill>
                <a:effectLst/>
                <a:uLnTx/>
                <a:uFillTx/>
                <a:latin typeface="Arial" panose="020B0604020202020204" pitchFamily="34" charset="0"/>
                <a:ea typeface="+mn-lt"/>
                <a:cs typeface="Arial" panose="020B0604020202020204" pitchFamily="34" charset="0"/>
              </a:rPr>
              <a:t>MWh </a:t>
            </a: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8" name="btfpNotesBox111697">
            <a:extLst>
              <a:ext uri="{FF2B5EF4-FFF2-40B4-BE49-F238E27FC236}">
                <a16:creationId xmlns:a16="http://schemas.microsoft.com/office/drawing/2014/main" id="{43D42271-C2E2-E4B4-E175-C864BF09FF82}"/>
              </a:ext>
            </a:extLst>
          </p:cNvPr>
          <p:cNvSpPr txBox="1"/>
          <p:nvPr/>
        </p:nvSpPr>
        <p:spPr bwMode="gray">
          <a:xfrm>
            <a:off x="330200" y="6309361"/>
            <a:ext cx="9202738" cy="492443"/>
          </a:xfrm>
          <a:prstGeom prst="rect">
            <a:avLst/>
          </a:prstGeom>
          <a:noFill/>
        </p:spPr>
        <p:txBody>
          <a:bodyPr vert="horz" wrap="square" lIns="0" tIns="0" rIns="0" bIns="0" rtlCol="0" anchor="b">
            <a:spAutoFit/>
          </a:bodyPr>
          <a:lstStyle>
            <a:defPPr>
              <a:defRPr lang="en-US"/>
            </a:defPPr>
            <a:lvl1pPr marL="177800" indent="-177800" algn="l" defTabSz="711200" rtl="0" eaLnBrk="1" latinLnBrk="0" hangingPunct="1">
              <a:spcBef>
                <a:spcPts val="1200"/>
              </a:spcBef>
              <a:buChar char="•"/>
              <a:defRPr sz="1600" kern="1200">
                <a:solidFill>
                  <a:schemeClr val="tx1"/>
                </a:solidFill>
                <a:latin typeface="+mn-lt"/>
                <a:ea typeface="+mn-ea"/>
                <a:cs typeface="+mn-cs"/>
              </a:defRPr>
            </a:lvl1pPr>
            <a:lvl2pPr marL="355600" indent="-177800" algn="l" defTabSz="711200" rtl="0" eaLnBrk="1" latinLnBrk="0" hangingPunct="1">
              <a:spcBef>
                <a:spcPts val="600"/>
              </a:spcBef>
              <a:buChar char="–"/>
              <a:defRPr sz="1400" kern="1200">
                <a:solidFill>
                  <a:schemeClr val="tx1"/>
                </a:solidFill>
                <a:latin typeface="+mn-lt"/>
                <a:ea typeface="+mn-ea"/>
                <a:cs typeface="+mn-cs"/>
              </a:defRPr>
            </a:lvl2pPr>
            <a:lvl3pPr marL="533400" indent="-177800" algn="l" defTabSz="711200" rtl="0" eaLnBrk="1" latinLnBrk="0" hangingPunct="1">
              <a:spcBef>
                <a:spcPts val="600"/>
              </a:spcBef>
              <a:buChar char="&gt;"/>
              <a:defRPr sz="1400" kern="1200">
                <a:solidFill>
                  <a:schemeClr val="tx1"/>
                </a:solidFill>
                <a:latin typeface="+mn-lt"/>
                <a:ea typeface="+mn-ea"/>
                <a:cs typeface="+mn-cs"/>
              </a:defRPr>
            </a:lvl3pPr>
            <a:lvl4pPr marL="711200" indent="-177800" algn="l" defTabSz="711200" rtl="0" eaLnBrk="1" latinLnBrk="0" hangingPunct="1">
              <a:spcBef>
                <a:spcPts val="600"/>
              </a:spcBef>
              <a:buChar char="–"/>
              <a:defRPr sz="1400" kern="1200">
                <a:solidFill>
                  <a:schemeClr val="tx1"/>
                </a:solidFill>
                <a:latin typeface="+mn-lt"/>
                <a:ea typeface="+mn-ea"/>
                <a:cs typeface="+mn-cs"/>
              </a:defRPr>
            </a:lvl4pPr>
            <a:lvl5pPr marL="889000" indent="-177800" algn="l" defTabSz="711200" rtl="0" eaLnBrk="1" latinLnBrk="0" hangingPunct="1">
              <a:spcBef>
                <a:spcPts val="600"/>
              </a:spcBef>
              <a:buChar char="&gt;"/>
              <a:defRPr sz="1400" kern="1200">
                <a:solidFill>
                  <a:schemeClr val="tx1"/>
                </a:solidFill>
                <a:latin typeface="+mn-lt"/>
                <a:ea typeface="+mn-ea"/>
                <a:cs typeface="+mn-cs"/>
              </a:defRPr>
            </a:lvl5pPr>
            <a:lvl6pPr marL="1066800" indent="-177800" algn="l" defTabSz="711200" rtl="0" eaLnBrk="1" latinLnBrk="0" hangingPunct="1">
              <a:defRPr sz="1400" kern="1200">
                <a:solidFill>
                  <a:schemeClr val="tx1"/>
                </a:solidFill>
                <a:latin typeface="+mn-lt"/>
                <a:ea typeface="+mn-ea"/>
                <a:cs typeface="+mn-cs"/>
              </a:defRPr>
            </a:lvl6pPr>
            <a:lvl7pPr marL="1244600" indent="-177800" algn="l" defTabSz="711200" rtl="0" eaLnBrk="1" latinLnBrk="0" hangingPunct="1">
              <a:defRPr sz="1400" kern="1200">
                <a:solidFill>
                  <a:schemeClr val="tx1"/>
                </a:solidFill>
                <a:latin typeface="+mn-lt"/>
                <a:ea typeface="+mn-ea"/>
                <a:cs typeface="+mn-cs"/>
              </a:defRPr>
            </a:lvl7pPr>
            <a:lvl8pPr marL="1422400" indent="-177800" algn="l" defTabSz="711200" rtl="0" eaLnBrk="1" latinLnBrk="0" hangingPunct="1">
              <a:defRPr sz="1400" kern="1200">
                <a:solidFill>
                  <a:schemeClr val="tx1"/>
                </a:solidFill>
                <a:latin typeface="+mn-lt"/>
                <a:ea typeface="+mn-ea"/>
                <a:cs typeface="+mn-cs"/>
              </a:defRPr>
            </a:lvl8pPr>
            <a:lvl9pPr marL="1600200" indent="-177800" algn="l" defTabSz="711200" rtl="0" eaLnBrk="1" latinLnBrk="0" hangingPunct="1">
              <a:defRPr sz="1400" kern="1200">
                <a:solidFill>
                  <a:schemeClr val="tx1"/>
                </a:solidFill>
                <a:latin typeface="+mn-lt"/>
                <a:ea typeface="+mn-ea"/>
                <a:cs typeface="+mn-cs"/>
              </a:defRPr>
            </a:lvl9pPr>
          </a:lstStyle>
          <a:p>
            <a:pPr marL="0" marR="0" lvl="0" indent="0" algn="l" defTabSz="711200" rtl="0" eaLnBrk="1" fontAlgn="auto" latinLnBrk="0" hangingPunct="1">
              <a:lnSpc>
                <a:spcPct val="100000"/>
              </a:lnSpc>
              <a:spcBef>
                <a:spcPts val="120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Sources: Lazard, </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hlinkClick r:id="rId56"/>
              </a:rPr>
              <a:t>LCOE+</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(2025); </a:t>
            </a:r>
            <a:r>
              <a:rPr kumimoji="0" lang="en-ID"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World Nuclear Association, </a:t>
            </a:r>
            <a:r>
              <a:rPr kumimoji="0" lang="en-ID"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hlinkClick r:id="rId57"/>
              </a:rPr>
              <a:t>Economics of Nuclear Power</a:t>
            </a:r>
            <a:r>
              <a:rPr kumimoji="0" lang="en-ID"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(2024); OECD Nuclear Energy Agency, </a:t>
            </a:r>
            <a:r>
              <a:rPr kumimoji="0" lang="en-ID"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hlinkClick r:id="rId58"/>
              </a:rPr>
              <a:t>Unlocking Reductions in the Construction Costs of Nuclear</a:t>
            </a:r>
            <a:r>
              <a:rPr kumimoji="0" lang="en-ID"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(2020); Statista, </a:t>
            </a:r>
            <a:r>
              <a:rPr kumimoji="0" lang="en-ID"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hlinkClick r:id="rId59"/>
              </a:rPr>
              <a:t>PPI of concrete products in U.S. 1926-2023</a:t>
            </a:r>
            <a:r>
              <a:rPr kumimoji="0" lang="en-ID"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(2024); Institute for Progress, </a:t>
            </a:r>
            <a:r>
              <a:rPr kumimoji="0" lang="en-ID"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hlinkClick r:id="rId60"/>
              </a:rPr>
              <a:t>Why Does Nuclear Power Plant Construction Cost So Much?</a:t>
            </a:r>
            <a:r>
              <a:rPr kumimoji="0" lang="en-ID"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(2023); U.S. Bureau of </a:t>
            </a:r>
            <a:r>
              <a:rPr kumimoji="0" lang="en-ID" sz="8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Labor</a:t>
            </a:r>
            <a:r>
              <a:rPr kumimoji="0" lang="en-ID"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Statistics, </a:t>
            </a:r>
            <a:r>
              <a:rPr kumimoji="0" lang="en-ID"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hlinkClick r:id="rId61"/>
              </a:rPr>
              <a:t>Producer Price Index by Industry</a:t>
            </a:r>
            <a:r>
              <a:rPr kumimoji="0" lang="en-ID"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(2024); U.S. Bureau of </a:t>
            </a:r>
            <a:r>
              <a:rPr kumimoji="0" lang="en-ID" sz="8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Labor</a:t>
            </a:r>
            <a:r>
              <a:rPr kumimoji="0" lang="en-ID"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Statistics, </a:t>
            </a:r>
            <a:r>
              <a:rPr kumimoji="0" lang="en-ID"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hlinkClick r:id="rId62"/>
              </a:rPr>
              <a:t>Producer Price Index by Commodity: Metals and Metal Products: Iron and Steel</a:t>
            </a:r>
            <a:r>
              <a:rPr kumimoji="0" lang="en-ID"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(2024).</a:t>
            </a:r>
            <a:br>
              <a:rPr kumimoji="0" lang="en-ID"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Credit: Christian </a:t>
            </a:r>
            <a:r>
              <a:rPr kumimoji="0" lang="en-US" sz="800" b="0"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Sandjaja</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Quint </a:t>
            </a:r>
            <a:r>
              <a:rPr kumimoji="0" lang="en-US" sz="800" b="0"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and </a:t>
            </a:r>
            <a:r>
              <a:rPr kumimoji="0" lang="en-US" sz="800" b="0" i="0" u="sng" strike="noStrike" kern="1200" cap="none" spc="0" normalizeH="0" baseline="0" noProof="0" dirty="0">
                <a:ln>
                  <a:noFill/>
                </a:ln>
                <a:solidFill>
                  <a:srgbClr val="467886"/>
                </a:solidFill>
                <a:effectLst/>
                <a:uLnTx/>
                <a:uFillTx/>
                <a:latin typeface="Arial" panose="020B0604020202020204" pitchFamily="34" charset="0"/>
                <a:ea typeface="+mn-ea"/>
                <a:cs typeface="+mn-cs"/>
                <a:hlinkClick r:id="rId63"/>
              </a:rPr>
              <a:t>Gernot Wagner</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Share with </a:t>
            </a:r>
            <a:r>
              <a:rPr kumimoji="0" lang="en-US" sz="800" b="0" i="0" u="sng" strike="noStrike" kern="1200" cap="none" spc="0" normalizeH="0" baseline="0" noProof="0" dirty="0">
                <a:ln>
                  <a:noFill/>
                </a:ln>
                <a:solidFill>
                  <a:srgbClr val="467886"/>
                </a:solidFill>
                <a:effectLst/>
                <a:uLnTx/>
                <a:uFillTx/>
                <a:latin typeface="Arial" panose="020B0604020202020204" pitchFamily="34" charset="0"/>
                <a:ea typeface="+mn-ea"/>
                <a:cs typeface="+mn-cs"/>
                <a:hlinkClick r:id="rId64"/>
              </a:rPr>
              <a:t>attribution</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a:t>
            </a:r>
            <a:r>
              <a:rPr kumimoji="0" lang="en-US" sz="800" b="0"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a:t>
            </a:r>
            <a:r>
              <a:rPr kumimoji="0" lang="en-US" sz="800" b="0" u="none" strike="noStrike" kern="1200" cap="none" spc="0" normalizeH="0" baseline="0" noProof="0" dirty="0">
                <a:ln>
                  <a:noFill/>
                </a:ln>
                <a:solidFill>
                  <a:srgbClr val="000000"/>
                </a:solidFill>
                <a:effectLst/>
                <a:uLnTx/>
                <a:uFillTx/>
                <a:latin typeface="Arial" panose="020B0604020202020204" pitchFamily="34" charset="0"/>
                <a:ea typeface="+mn-ea"/>
                <a:cs typeface="+mn-cs"/>
              </a:rPr>
              <a:t>et al., </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"Reenergizing Nuclear" (23 September 2025).</a:t>
            </a:r>
            <a:endPar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cxnSp>
        <p:nvCxnSpPr>
          <p:cNvPr id="323" name="btfpColumnHeaderBoxLine912903">
            <a:extLst>
              <a:ext uri="{FF2B5EF4-FFF2-40B4-BE49-F238E27FC236}">
                <a16:creationId xmlns:a16="http://schemas.microsoft.com/office/drawing/2014/main" id="{AD0E91D2-EC22-7E7F-8B5F-8CDF879ADD70}"/>
              </a:ext>
            </a:extLst>
          </p:cNvPr>
          <p:cNvCxnSpPr>
            <a:cxnSpLocks/>
          </p:cNvCxnSpPr>
          <p:nvPr/>
        </p:nvCxnSpPr>
        <p:spPr bwMode="gray">
          <a:xfrm>
            <a:off x="438944" y="1859941"/>
            <a:ext cx="11183144"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graphicFrame>
        <p:nvGraphicFramePr>
          <p:cNvPr id="448" name="Chart 447">
            <a:extLst>
              <a:ext uri="{FF2B5EF4-FFF2-40B4-BE49-F238E27FC236}">
                <a16:creationId xmlns:a16="http://schemas.microsoft.com/office/drawing/2014/main" id="{B788BF16-7FCC-BD4B-77D5-A1D29FD49F27}"/>
              </a:ext>
            </a:extLst>
          </p:cNvPr>
          <p:cNvGraphicFramePr/>
          <p:nvPr>
            <p:custDataLst>
              <p:tags r:id="rId3"/>
            </p:custDataLst>
          </p:nvPr>
        </p:nvGraphicFramePr>
        <p:xfrm>
          <a:off x="357188" y="2243138"/>
          <a:ext cx="3262312" cy="3365500"/>
        </p:xfrm>
        <a:graphic>
          <a:graphicData uri="http://schemas.openxmlformats.org/drawingml/2006/chart">
            <c:chart xmlns:c="http://schemas.openxmlformats.org/drawingml/2006/chart" xmlns:r="http://schemas.openxmlformats.org/officeDocument/2006/relationships" r:id="rId65"/>
          </a:graphicData>
        </a:graphic>
      </p:graphicFrame>
      <p:sp>
        <p:nvSpPr>
          <p:cNvPr id="36" name="Text Placeholder 10">
            <a:extLst>
              <a:ext uri="{FF2B5EF4-FFF2-40B4-BE49-F238E27FC236}">
                <a16:creationId xmlns:a16="http://schemas.microsoft.com/office/drawing/2014/main" id="{E139736C-CED7-47D3-FCC5-E974384B6FD6}"/>
              </a:ext>
            </a:extLst>
          </p:cNvPr>
          <p:cNvSpPr txBox="1">
            <a:spLocks/>
          </p:cNvSpPr>
          <p:nvPr>
            <p:custDataLst>
              <p:tags r:id="rId4"/>
            </p:custDataLst>
          </p:nvPr>
        </p:nvSpPr>
        <p:spPr bwMode="gray">
          <a:xfrm>
            <a:off x="879475" y="4511675"/>
            <a:ext cx="112713" cy="160338"/>
          </a:xfrm>
          <a:prstGeom prst="rect">
            <a:avLst/>
          </a:prstGeom>
          <a:solidFill>
            <a:schemeClr val="accent3"/>
          </a:solidFill>
          <a:ln>
            <a:noFill/>
          </a:ln>
          <a:effectLst/>
        </p:spPr>
        <p:txBody>
          <a:bodyPr vert="horz" wrap="none" lIns="19050" tIns="0" rIns="1905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7F561892-951F-45DA-96C8-AB508DD797BF}" type="datetime'4'''''''''''''''''''''''''''">
              <a:rPr lang="en-US" altLang="en-US" sz="1050" smtClean="0">
                <a:solidFill>
                  <a:schemeClr val="bg1"/>
                </a:solidFill>
                <a:effectLst/>
                <a:cs typeface="Arial" panose="020B0604020202020204" pitchFamily="34" charset="0"/>
                <a:sym typeface="Arial" panose="020B0604020202020204" pitchFamily="34" charset="0"/>
              </a:rPr>
              <a:pPr marL="0" indent="0" algn="ctr">
                <a:spcBef>
                  <a:spcPct val="0"/>
                </a:spcBef>
                <a:spcAft>
                  <a:spcPct val="0"/>
                </a:spcAft>
                <a:buNone/>
              </a:pPr>
              <a:t>4</a:t>
            </a:fld>
            <a:endParaRPr lang="en-US" sz="1050">
              <a:solidFill>
                <a:schemeClr val="bg1"/>
              </a:solidFill>
              <a:cs typeface="Arial" panose="020B0604020202020204" pitchFamily="34" charset="0"/>
              <a:sym typeface="Arial" panose="020B0604020202020204" pitchFamily="34" charset="0"/>
            </a:endParaRPr>
          </a:p>
        </p:txBody>
      </p:sp>
      <p:sp>
        <p:nvSpPr>
          <p:cNvPr id="14" name="Text Placeholder 2">
            <a:extLst>
              <a:ext uri="{FF2B5EF4-FFF2-40B4-BE49-F238E27FC236}">
                <a16:creationId xmlns:a16="http://schemas.microsoft.com/office/drawing/2014/main" id="{D2727AA7-2D1C-9149-A340-ACF14FD8FAEA}"/>
              </a:ext>
            </a:extLst>
          </p:cNvPr>
          <p:cNvSpPr txBox="1">
            <a:spLocks/>
          </p:cNvSpPr>
          <p:nvPr>
            <p:custDataLst>
              <p:tags r:id="rId5"/>
            </p:custDataLst>
          </p:nvPr>
        </p:nvSpPr>
        <p:spPr bwMode="auto">
          <a:xfrm>
            <a:off x="515938" y="5416550"/>
            <a:ext cx="623888" cy="4333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lIns="0" tIns="0" rIns="0" bIns="0" rtlCol="0" anchor="t">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519FA14F-915B-4488-841C-F391D92B9C07}" type="datetime'''''G''''as'''' Combi''n''e''''d'' ''''C''''yc''l''''''''e'">
              <a:rPr kumimoji="0" lang="en-US" altLang="en-US" sz="105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Gas Combined Cycle</a:t>
            </a:fld>
            <a:endParaRPr kumimoji="0" lang="en-US" sz="10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39" name="Text Placeholder 10">
            <a:extLst>
              <a:ext uri="{FF2B5EF4-FFF2-40B4-BE49-F238E27FC236}">
                <a16:creationId xmlns:a16="http://schemas.microsoft.com/office/drawing/2014/main" id="{7DC4092E-7749-3ABF-CCF9-D5F0009A4D1A}"/>
              </a:ext>
            </a:extLst>
          </p:cNvPr>
          <p:cNvSpPr txBox="1">
            <a:spLocks/>
          </p:cNvSpPr>
          <p:nvPr>
            <p:custDataLst>
              <p:tags r:id="rId6"/>
            </p:custDataLst>
          </p:nvPr>
        </p:nvSpPr>
        <p:spPr bwMode="gray">
          <a:xfrm>
            <a:off x="1654175" y="2967038"/>
            <a:ext cx="112713" cy="160338"/>
          </a:xfrm>
          <a:prstGeom prst="rect">
            <a:avLst/>
          </a:prstGeom>
          <a:solidFill>
            <a:schemeClr val="accent3"/>
          </a:solidFill>
          <a:ln>
            <a:noFill/>
          </a:ln>
          <a:effectLst/>
        </p:spPr>
        <p:txBody>
          <a:bodyPr vert="horz" wrap="none" lIns="19050" tIns="0" rIns="1905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4465B549-6B76-4191-AF19-6E748C278102}" type="datetime'5'''''''''''">
              <a:rPr lang="en-US" altLang="en-US" sz="1050" smtClean="0">
                <a:solidFill>
                  <a:schemeClr val="bg1"/>
                </a:solidFill>
                <a:effectLst/>
                <a:cs typeface="Arial" panose="020B0604020202020204" pitchFamily="34" charset="0"/>
                <a:sym typeface="Arial" panose="020B0604020202020204" pitchFamily="34" charset="0"/>
              </a:rPr>
              <a:pPr marL="0" indent="0" algn="ctr">
                <a:spcBef>
                  <a:spcPct val="0"/>
                </a:spcBef>
                <a:spcAft>
                  <a:spcPct val="0"/>
                </a:spcAft>
                <a:buNone/>
              </a:pPr>
              <a:t>5</a:t>
            </a:fld>
            <a:endParaRPr lang="en-US" sz="1050">
              <a:solidFill>
                <a:schemeClr val="bg1"/>
              </a:solidFill>
              <a:cs typeface="Arial" panose="020B0604020202020204" pitchFamily="34" charset="0"/>
              <a:sym typeface="Arial" panose="020B0604020202020204" pitchFamily="34" charset="0"/>
            </a:endParaRPr>
          </a:p>
        </p:txBody>
      </p:sp>
      <p:sp>
        <p:nvSpPr>
          <p:cNvPr id="19" name="Text Placeholder 2">
            <a:extLst>
              <a:ext uri="{FF2B5EF4-FFF2-40B4-BE49-F238E27FC236}">
                <a16:creationId xmlns:a16="http://schemas.microsoft.com/office/drawing/2014/main" id="{CC0319E5-83A0-702F-ECCE-3434EC52F794}"/>
              </a:ext>
            </a:extLst>
          </p:cNvPr>
          <p:cNvSpPr txBox="1">
            <a:spLocks/>
          </p:cNvSpPr>
          <p:nvPr>
            <p:custDataLst>
              <p:tags r:id="rId7"/>
            </p:custDataLst>
          </p:nvPr>
        </p:nvSpPr>
        <p:spPr bwMode="auto">
          <a:xfrm>
            <a:off x="1354138" y="5416550"/>
            <a:ext cx="496888" cy="2889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287BA5A9-D8EA-4894-8A9B-967D79F0823D}" type="datetime'''''''G''''''''''''''''''a''s'''''' ''P''e''a''k''i''ng'''''">
              <a:rPr kumimoji="0" lang="en-US" altLang="en-US" sz="105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Gas Peaking</a:t>
            </a:fld>
            <a:endParaRPr kumimoji="0" lang="en-US" sz="10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41" name="Text Placeholder 10">
            <a:extLst>
              <a:ext uri="{FF2B5EF4-FFF2-40B4-BE49-F238E27FC236}">
                <a16:creationId xmlns:a16="http://schemas.microsoft.com/office/drawing/2014/main" id="{27C3A319-7838-8298-0F04-B6758BB020A9}"/>
              </a:ext>
            </a:extLst>
          </p:cNvPr>
          <p:cNvSpPr txBox="1">
            <a:spLocks/>
          </p:cNvSpPr>
          <p:nvPr>
            <p:custDataLst>
              <p:tags r:id="rId8"/>
            </p:custDataLst>
          </p:nvPr>
        </p:nvSpPr>
        <p:spPr bwMode="gray">
          <a:xfrm>
            <a:off x="2427288" y="3770313"/>
            <a:ext cx="112713" cy="160338"/>
          </a:xfrm>
          <a:prstGeom prst="rect">
            <a:avLst/>
          </a:prstGeom>
          <a:solidFill>
            <a:schemeClr val="accent3"/>
          </a:solidFill>
          <a:ln>
            <a:noFill/>
          </a:ln>
          <a:effectLst/>
        </p:spPr>
        <p:txBody>
          <a:bodyPr vert="horz" wrap="none" lIns="19050" tIns="0" rIns="1905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FE398620-E63C-46B8-9474-3118D5911425}" type="datetime'''''''''''''5'''''''''''''''''''''''''''''''">
              <a:rPr lang="en-US" altLang="en-US" sz="1050" smtClean="0">
                <a:solidFill>
                  <a:schemeClr val="bg1"/>
                </a:solidFill>
                <a:effectLst/>
                <a:cs typeface="Arial" panose="020B0604020202020204" pitchFamily="34" charset="0"/>
                <a:sym typeface="Arial" panose="020B0604020202020204" pitchFamily="34" charset="0"/>
              </a:rPr>
              <a:pPr marL="0" indent="0" algn="ctr">
                <a:spcBef>
                  <a:spcPct val="0"/>
                </a:spcBef>
                <a:spcAft>
                  <a:spcPct val="0"/>
                </a:spcAft>
                <a:buNone/>
              </a:pPr>
              <a:t>5</a:t>
            </a:fld>
            <a:endParaRPr lang="en-US" sz="1050">
              <a:solidFill>
                <a:schemeClr val="bg1"/>
              </a:solidFill>
              <a:cs typeface="Arial" panose="020B0604020202020204" pitchFamily="34" charset="0"/>
              <a:sym typeface="Arial" panose="020B0604020202020204" pitchFamily="34" charset="0"/>
            </a:endParaRPr>
          </a:p>
        </p:txBody>
      </p:sp>
      <p:sp>
        <p:nvSpPr>
          <p:cNvPr id="50" name="Text Placeholder 10">
            <a:extLst>
              <a:ext uri="{FF2B5EF4-FFF2-40B4-BE49-F238E27FC236}">
                <a16:creationId xmlns:a16="http://schemas.microsoft.com/office/drawing/2014/main" id="{19B693F7-10DC-F36F-1589-EB3045022084}"/>
              </a:ext>
            </a:extLst>
          </p:cNvPr>
          <p:cNvSpPr txBox="1">
            <a:spLocks/>
          </p:cNvSpPr>
          <p:nvPr>
            <p:custDataLst>
              <p:tags r:id="rId9"/>
            </p:custDataLst>
          </p:nvPr>
        </p:nvSpPr>
        <p:spPr bwMode="gray">
          <a:xfrm>
            <a:off x="663575" y="4579938"/>
            <a:ext cx="112713" cy="160338"/>
          </a:xfrm>
          <a:prstGeom prst="rect">
            <a:avLst/>
          </a:prstGeom>
          <a:solidFill>
            <a:schemeClr val="accent2"/>
          </a:solidFill>
          <a:ln>
            <a:noFill/>
          </a:ln>
          <a:effectLst/>
        </p:spPr>
        <p:txBody>
          <a:bodyPr vert="horz" wrap="none" lIns="19050" tIns="0" rIns="1905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BE10CF27-CDF2-4071-ACAD-4AF5B07E4D6B}" type="datetime'''''''''''6'''''''''''''''''''">
              <a:rPr lang="en-US" altLang="en-US" sz="1050" smtClean="0">
                <a:solidFill>
                  <a:schemeClr val="bg1"/>
                </a:solidFill>
                <a:effectLst/>
                <a:cs typeface="Arial" panose="020B0604020202020204" pitchFamily="34" charset="0"/>
                <a:sym typeface="Arial" panose="020B0604020202020204" pitchFamily="34" charset="0"/>
              </a:rPr>
              <a:pPr marL="0" indent="0" algn="ctr">
                <a:spcBef>
                  <a:spcPct val="0"/>
                </a:spcBef>
                <a:spcAft>
                  <a:spcPct val="0"/>
                </a:spcAft>
                <a:buNone/>
              </a:pPr>
              <a:t>6</a:t>
            </a:fld>
            <a:endParaRPr lang="en-US" sz="1050">
              <a:solidFill>
                <a:schemeClr val="bg1"/>
              </a:solidFill>
              <a:cs typeface="Arial" panose="020B0604020202020204" pitchFamily="34" charset="0"/>
              <a:sym typeface="Arial" panose="020B0604020202020204" pitchFamily="34" charset="0"/>
            </a:endParaRPr>
          </a:p>
        </p:txBody>
      </p:sp>
      <p:sp>
        <p:nvSpPr>
          <p:cNvPr id="43" name="Text Placeholder 10">
            <a:extLst>
              <a:ext uri="{FF2B5EF4-FFF2-40B4-BE49-F238E27FC236}">
                <a16:creationId xmlns:a16="http://schemas.microsoft.com/office/drawing/2014/main" id="{BB1DFD9B-9972-6D06-F2D1-A32A8299A0EA}"/>
              </a:ext>
            </a:extLst>
          </p:cNvPr>
          <p:cNvSpPr txBox="1">
            <a:spLocks/>
          </p:cNvSpPr>
          <p:nvPr>
            <p:custDataLst>
              <p:tags r:id="rId10"/>
            </p:custDataLst>
          </p:nvPr>
        </p:nvSpPr>
        <p:spPr bwMode="gray">
          <a:xfrm>
            <a:off x="2986088" y="2851150"/>
            <a:ext cx="112713" cy="160338"/>
          </a:xfrm>
          <a:prstGeom prst="rect">
            <a:avLst/>
          </a:prstGeom>
          <a:solidFill>
            <a:schemeClr val="accent3"/>
          </a:solidFill>
          <a:ln>
            <a:noFill/>
          </a:ln>
          <a:effectLst/>
        </p:spPr>
        <p:txBody>
          <a:bodyPr vert="horz" wrap="none" lIns="19050" tIns="0" rIns="1905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B105B8FB-6A4E-449F-AD28-82413F181288}" type="datetime'''5'''''''''''">
              <a:rPr lang="en-US" altLang="en-US" sz="1050" smtClean="0">
                <a:solidFill>
                  <a:schemeClr val="bg1"/>
                </a:solidFill>
                <a:effectLst/>
                <a:cs typeface="Arial" panose="020B0604020202020204" pitchFamily="34" charset="0"/>
                <a:sym typeface="Arial" panose="020B0604020202020204" pitchFamily="34" charset="0"/>
              </a:rPr>
              <a:pPr marL="0" indent="0" algn="ctr">
                <a:spcBef>
                  <a:spcPct val="0"/>
                </a:spcBef>
                <a:spcAft>
                  <a:spcPct val="0"/>
                </a:spcAft>
                <a:buNone/>
              </a:pPr>
              <a:t>5</a:t>
            </a:fld>
            <a:endParaRPr lang="en-US" sz="1050">
              <a:solidFill>
                <a:schemeClr val="bg1"/>
              </a:solidFill>
              <a:cs typeface="Arial" panose="020B0604020202020204" pitchFamily="34" charset="0"/>
              <a:sym typeface="Arial" panose="020B0604020202020204" pitchFamily="34" charset="0"/>
            </a:endParaRPr>
          </a:p>
        </p:txBody>
      </p:sp>
      <p:sp>
        <p:nvSpPr>
          <p:cNvPr id="37" name="Text Placeholder 10">
            <a:extLst>
              <a:ext uri="{FF2B5EF4-FFF2-40B4-BE49-F238E27FC236}">
                <a16:creationId xmlns:a16="http://schemas.microsoft.com/office/drawing/2014/main" id="{83F77FEA-C505-17D0-2F14-9531C0888031}"/>
              </a:ext>
            </a:extLst>
          </p:cNvPr>
          <p:cNvSpPr txBox="1">
            <a:spLocks/>
          </p:cNvSpPr>
          <p:nvPr>
            <p:custDataLst>
              <p:tags r:id="rId11"/>
            </p:custDataLst>
          </p:nvPr>
        </p:nvSpPr>
        <p:spPr bwMode="gray">
          <a:xfrm>
            <a:off x="733425" y="4051300"/>
            <a:ext cx="187325"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E4AAF70D-8054-4AD7-ADF7-76A035B56F89}" type="datetime'''''''7''''''''9'''''''''''''''''''''''''''''''''">
              <a:rPr lang="en-US" altLang="en-US" sz="1050" smtClean="0"/>
              <a:pPr marL="0" indent="0" algn="ctr">
                <a:spcBef>
                  <a:spcPct val="0"/>
                </a:spcBef>
                <a:spcAft>
                  <a:spcPct val="0"/>
                </a:spcAft>
                <a:buNone/>
              </a:pPr>
              <a:t>79</a:t>
            </a:fld>
            <a:endParaRPr lang="en-US" sz="1050">
              <a:cs typeface="Arial" panose="020B0604020202020204" pitchFamily="34" charset="0"/>
              <a:sym typeface="Arial" panose="020B0604020202020204" pitchFamily="34" charset="0"/>
            </a:endParaRPr>
          </a:p>
        </p:txBody>
      </p:sp>
      <p:sp>
        <p:nvSpPr>
          <p:cNvPr id="40" name="Text Placeholder 10">
            <a:extLst>
              <a:ext uri="{FF2B5EF4-FFF2-40B4-BE49-F238E27FC236}">
                <a16:creationId xmlns:a16="http://schemas.microsoft.com/office/drawing/2014/main" id="{B517E62D-1780-9A39-8F0A-F66A8C7A7568}"/>
              </a:ext>
            </a:extLst>
          </p:cNvPr>
          <p:cNvSpPr txBox="1">
            <a:spLocks/>
          </p:cNvSpPr>
          <p:nvPr>
            <p:custDataLst>
              <p:tags r:id="rId12"/>
            </p:custDataLst>
          </p:nvPr>
        </p:nvSpPr>
        <p:spPr bwMode="gray">
          <a:xfrm>
            <a:off x="1471613" y="2293938"/>
            <a:ext cx="261938"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31775B27-3E17-4FE7-B502-6C6AF2EA68CA}" type="datetime'''''20''''''''''''''''''''''0'''">
              <a:rPr lang="en-US" altLang="en-US" sz="1050" smtClean="0"/>
              <a:pPr marL="0" indent="0" algn="ctr">
                <a:spcBef>
                  <a:spcPct val="0"/>
                </a:spcBef>
                <a:spcAft>
                  <a:spcPct val="0"/>
                </a:spcAft>
                <a:buNone/>
              </a:pPr>
              <a:t>200</a:t>
            </a:fld>
            <a:endParaRPr lang="en-US" sz="1050">
              <a:cs typeface="Arial" panose="020B0604020202020204" pitchFamily="34" charset="0"/>
              <a:sym typeface="Arial" panose="020B0604020202020204" pitchFamily="34" charset="0"/>
            </a:endParaRPr>
          </a:p>
        </p:txBody>
      </p:sp>
      <p:sp>
        <p:nvSpPr>
          <p:cNvPr id="42" name="Text Placeholder 10">
            <a:extLst>
              <a:ext uri="{FF2B5EF4-FFF2-40B4-BE49-F238E27FC236}">
                <a16:creationId xmlns:a16="http://schemas.microsoft.com/office/drawing/2014/main" id="{8602C56F-0AAA-4051-9C3B-ABEE6E2C478F}"/>
              </a:ext>
            </a:extLst>
          </p:cNvPr>
          <p:cNvSpPr txBox="1">
            <a:spLocks/>
          </p:cNvSpPr>
          <p:nvPr>
            <p:custDataLst>
              <p:tags r:id="rId13"/>
            </p:custDataLst>
          </p:nvPr>
        </p:nvSpPr>
        <p:spPr bwMode="gray">
          <a:xfrm>
            <a:off x="2244725" y="3406775"/>
            <a:ext cx="261938"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C975164A-2023-49DF-98B6-5C8B5D1BC02D}" type="datetime'''''1''''''''''''''''''''''''''''''2''''3'''''''">
              <a:rPr lang="en-US" altLang="en-US" sz="1050" smtClean="0"/>
              <a:pPr marL="0" indent="0" algn="ctr">
                <a:spcBef>
                  <a:spcPct val="0"/>
                </a:spcBef>
                <a:spcAft>
                  <a:spcPct val="0"/>
                </a:spcAft>
                <a:buNone/>
              </a:pPr>
              <a:t>123</a:t>
            </a:fld>
            <a:endParaRPr lang="en-US" sz="1050">
              <a:cs typeface="Arial" panose="020B0604020202020204" pitchFamily="34" charset="0"/>
              <a:sym typeface="Arial" panose="020B0604020202020204" pitchFamily="34" charset="0"/>
            </a:endParaRPr>
          </a:p>
        </p:txBody>
      </p:sp>
      <p:sp>
        <p:nvSpPr>
          <p:cNvPr id="44" name="Text Placeholder 10">
            <a:extLst>
              <a:ext uri="{FF2B5EF4-FFF2-40B4-BE49-F238E27FC236}">
                <a16:creationId xmlns:a16="http://schemas.microsoft.com/office/drawing/2014/main" id="{F5D56A6A-B1B3-18DD-1EAC-E5D5B1E6FF68}"/>
              </a:ext>
            </a:extLst>
          </p:cNvPr>
          <p:cNvSpPr txBox="1">
            <a:spLocks/>
          </p:cNvSpPr>
          <p:nvPr>
            <p:custDataLst>
              <p:tags r:id="rId14"/>
            </p:custDataLst>
          </p:nvPr>
        </p:nvSpPr>
        <p:spPr bwMode="gray">
          <a:xfrm>
            <a:off x="3019425" y="2582863"/>
            <a:ext cx="261938"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472C9D4B-4B4E-4267-BB04-3C1F0B131AC3}" type="datetime'''''''''''''''''''''''''''''1''''''8''''''''''''''0'''''''">
              <a:rPr lang="en-US" altLang="en-US" sz="1050" smtClean="0"/>
              <a:pPr marL="0" indent="0" algn="ctr">
                <a:spcBef>
                  <a:spcPct val="0"/>
                </a:spcBef>
                <a:spcAft>
                  <a:spcPct val="0"/>
                </a:spcAft>
                <a:buNone/>
              </a:pPr>
              <a:t>180</a:t>
            </a:fld>
            <a:endParaRPr lang="en-US" sz="1050">
              <a:cs typeface="Arial" panose="020B0604020202020204" pitchFamily="34" charset="0"/>
              <a:sym typeface="Arial" panose="020B0604020202020204" pitchFamily="34" charset="0"/>
            </a:endParaRPr>
          </a:p>
        </p:txBody>
      </p:sp>
      <p:sp>
        <p:nvSpPr>
          <p:cNvPr id="20" name="Text Placeholder 2">
            <a:extLst>
              <a:ext uri="{FF2B5EF4-FFF2-40B4-BE49-F238E27FC236}">
                <a16:creationId xmlns:a16="http://schemas.microsoft.com/office/drawing/2014/main" id="{47DF2533-1040-D0A1-EA9D-A861B0E360EA}"/>
              </a:ext>
            </a:extLst>
          </p:cNvPr>
          <p:cNvSpPr txBox="1">
            <a:spLocks/>
          </p:cNvSpPr>
          <p:nvPr>
            <p:custDataLst>
              <p:tags r:id="rId15"/>
            </p:custDataLst>
          </p:nvPr>
        </p:nvSpPr>
        <p:spPr bwMode="auto">
          <a:xfrm>
            <a:off x="2230438" y="5416550"/>
            <a:ext cx="288925" cy="1444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A3DC24B9-C46B-4101-A249-F1B8A5DC55B5}" type="datetime'''''''''''''C''''''''''o''''''''al'''''''''''''''">
              <a:rPr kumimoji="0" lang="en-US" altLang="en-US" sz="105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Coal</a:t>
            </a:fld>
            <a:endParaRPr kumimoji="0" lang="en-US" sz="10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graphicFrame>
        <p:nvGraphicFramePr>
          <p:cNvPr id="31" name="Chart 30">
            <a:extLst>
              <a:ext uri="{FF2B5EF4-FFF2-40B4-BE49-F238E27FC236}">
                <a16:creationId xmlns:a16="http://schemas.microsoft.com/office/drawing/2014/main" id="{1E3C476D-CB68-DD39-83F7-D52EE2B60132}"/>
              </a:ext>
            </a:extLst>
          </p:cNvPr>
          <p:cNvGraphicFramePr/>
          <p:nvPr>
            <p:custDataLst>
              <p:tags r:id="rId16"/>
            </p:custDataLst>
          </p:nvPr>
        </p:nvGraphicFramePr>
        <p:xfrm>
          <a:off x="5940425" y="2017713"/>
          <a:ext cx="1173163" cy="3436937"/>
        </p:xfrm>
        <a:graphic>
          <a:graphicData uri="http://schemas.openxmlformats.org/drawingml/2006/chart">
            <c:chart xmlns:c="http://schemas.openxmlformats.org/drawingml/2006/chart" xmlns:r="http://schemas.openxmlformats.org/officeDocument/2006/relationships" r:id="rId66"/>
          </a:graphicData>
        </a:graphic>
      </p:graphicFrame>
      <p:sp>
        <p:nvSpPr>
          <p:cNvPr id="480" name="Text Placeholder 2">
            <a:extLst>
              <a:ext uri="{FF2B5EF4-FFF2-40B4-BE49-F238E27FC236}">
                <a16:creationId xmlns:a16="http://schemas.microsoft.com/office/drawing/2014/main" id="{C133D165-997D-8AB7-3E31-2AF1C49EBCAF}"/>
              </a:ext>
            </a:extLst>
          </p:cNvPr>
          <p:cNvSpPr txBox="1">
            <a:spLocks/>
          </p:cNvSpPr>
          <p:nvPr>
            <p:custDataLst>
              <p:tags r:id="rId17"/>
            </p:custDataLst>
          </p:nvPr>
        </p:nvSpPr>
        <p:spPr bwMode="gray">
          <a:xfrm>
            <a:off x="6410325" y="3255963"/>
            <a:ext cx="231775" cy="1444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0F407479-15F3-4114-9C55-92ACDB794E12}" type="datetime'''''''''8''''''''''''''''%'''''''''''">
              <a:rPr kumimoji="0" lang="en-US" altLang="en-US" sz="1050" b="0" i="0" u="none" strike="noStrike" kern="1200" cap="none" spc="0" normalizeH="0" baseline="0" noProof="0" smtClean="0">
                <a:ln>
                  <a:noFill/>
                </a:ln>
                <a:solidFill>
                  <a:srgbClr val="FFFFFF"/>
                </a:solidFill>
                <a:effectLst/>
                <a:uLnTx/>
                <a:uFillTx/>
                <a:latin typeface="Arial" panose="020B0604020202020204" pitchFamily="34" charset="0"/>
                <a:ea typeface="+mn-ea"/>
                <a:cs typeface="+mn-cs"/>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8%</a:t>
            </a:fld>
            <a:endParaRPr kumimoji="0" lang="en-US" sz="1050" b="0" i="0" u="none" strike="noStrike" kern="1200" cap="none" spc="0" normalizeH="0" baseline="0" noProof="0">
              <a:ln>
                <a:noFill/>
              </a:ln>
              <a:solidFill>
                <a:srgbClr val="FFFFFF"/>
              </a:solidFill>
              <a:effectLst/>
              <a:uLnTx/>
              <a:uFillTx/>
              <a:latin typeface="Arial" panose="020B0604020202020204" pitchFamily="34" charset="0"/>
              <a:ea typeface="+mn-ea"/>
              <a:cs typeface="+mn-cs"/>
              <a:sym typeface="Arial" panose="020B0604020202020204" pitchFamily="34" charset="0"/>
            </a:endParaRPr>
          </a:p>
        </p:txBody>
      </p:sp>
      <p:sp>
        <p:nvSpPr>
          <p:cNvPr id="481" name="Text Placeholder 2">
            <a:extLst>
              <a:ext uri="{FF2B5EF4-FFF2-40B4-BE49-F238E27FC236}">
                <a16:creationId xmlns:a16="http://schemas.microsoft.com/office/drawing/2014/main" id="{0FC43CBB-9787-7C0C-13ED-6BC3719EFC08}"/>
              </a:ext>
            </a:extLst>
          </p:cNvPr>
          <p:cNvSpPr txBox="1">
            <a:spLocks/>
          </p:cNvSpPr>
          <p:nvPr>
            <p:custDataLst>
              <p:tags r:id="rId18"/>
            </p:custDataLst>
          </p:nvPr>
        </p:nvSpPr>
        <p:spPr bwMode="gray">
          <a:xfrm>
            <a:off x="6410325" y="2982913"/>
            <a:ext cx="231775" cy="1444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3046168A-2C78-4868-A44B-6CD9872CC12F}" type="datetime'''''''''''''''''8''''''''''''''''%'">
              <a:rPr kumimoji="0" lang="en-US" altLang="en-US" sz="1050" b="0" i="0" u="none" strike="noStrike" kern="1200" cap="none" spc="0" normalizeH="0" baseline="0" noProof="0" smtClean="0">
                <a:ln>
                  <a:noFill/>
                </a:ln>
                <a:solidFill>
                  <a:srgbClr val="FFFFFF"/>
                </a:solidFill>
                <a:effectLst/>
                <a:uLnTx/>
                <a:uFillTx/>
                <a:latin typeface="Arial" panose="020B0604020202020204" pitchFamily="34" charset="0"/>
                <a:ea typeface="+mn-ea"/>
                <a:cs typeface="+mn-cs"/>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8%</a:t>
            </a:fld>
            <a:endParaRPr kumimoji="0" lang="en-US" sz="1050" b="0" i="0" u="none" strike="noStrike" kern="1200" cap="none" spc="0" normalizeH="0" baseline="0" noProof="0">
              <a:ln>
                <a:noFill/>
              </a:ln>
              <a:solidFill>
                <a:srgbClr val="FFFFFF"/>
              </a:solidFill>
              <a:effectLst/>
              <a:uLnTx/>
              <a:uFillTx/>
              <a:latin typeface="Arial" panose="020B0604020202020204" pitchFamily="34" charset="0"/>
              <a:ea typeface="+mn-ea"/>
              <a:cs typeface="+mn-cs"/>
              <a:sym typeface="Arial" panose="020B0604020202020204" pitchFamily="34" charset="0"/>
            </a:endParaRPr>
          </a:p>
        </p:txBody>
      </p:sp>
      <p:sp>
        <p:nvSpPr>
          <p:cNvPr id="482" name="Text Placeholder 2">
            <a:extLst>
              <a:ext uri="{FF2B5EF4-FFF2-40B4-BE49-F238E27FC236}">
                <a16:creationId xmlns:a16="http://schemas.microsoft.com/office/drawing/2014/main" id="{AECF0BA8-C388-94E7-1E6D-DBEB22221E9E}"/>
              </a:ext>
            </a:extLst>
          </p:cNvPr>
          <p:cNvSpPr txBox="1">
            <a:spLocks/>
          </p:cNvSpPr>
          <p:nvPr>
            <p:custDataLst>
              <p:tags r:id="rId19"/>
            </p:custDataLst>
          </p:nvPr>
        </p:nvSpPr>
        <p:spPr bwMode="gray">
          <a:xfrm>
            <a:off x="6373813" y="2436813"/>
            <a:ext cx="306388" cy="1444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122B123B-C3B7-4F9A-B6E3-0B7D62346CE4}" type="datetime'''''''''''''''''2''5''''''''''''''''''''''''''''''%'">
              <a:rPr kumimoji="0" lang="en-US" altLang="en-US" sz="105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25%</a:t>
            </a:fld>
            <a:endParaRPr kumimoji="0" lang="en-US" sz="1050" b="0" i="0" u="none" strike="noStrike" kern="1200" cap="none" spc="0" normalizeH="0" baseline="0" noProof="0">
              <a:ln>
                <a:noFill/>
              </a:ln>
              <a:solidFill>
                <a:srgbClr val="000000"/>
              </a:solidFill>
              <a:effectLst/>
              <a:uLnTx/>
              <a:uFillTx/>
              <a:latin typeface="Arial" panose="020B0604020202020204" pitchFamily="34" charset="0"/>
              <a:ea typeface="+mn-ea"/>
              <a:cs typeface="+mn-cs"/>
              <a:sym typeface="Arial" panose="020B0604020202020204" pitchFamily="34" charset="0"/>
            </a:endParaRPr>
          </a:p>
        </p:txBody>
      </p:sp>
      <p:sp>
        <p:nvSpPr>
          <p:cNvPr id="470" name="Text Placeholder 2">
            <a:extLst>
              <a:ext uri="{FF2B5EF4-FFF2-40B4-BE49-F238E27FC236}">
                <a16:creationId xmlns:a16="http://schemas.microsoft.com/office/drawing/2014/main" id="{2055ECF9-0FAF-F9D0-53AD-0348F67C31B4}"/>
              </a:ext>
            </a:extLst>
          </p:cNvPr>
          <p:cNvSpPr txBox="1">
            <a:spLocks/>
          </p:cNvSpPr>
          <p:nvPr>
            <p:custDataLst>
              <p:tags r:id="rId20"/>
            </p:custDataLst>
          </p:nvPr>
        </p:nvSpPr>
        <p:spPr bwMode="auto">
          <a:xfrm>
            <a:off x="6038850" y="5416550"/>
            <a:ext cx="976313" cy="2889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lIns="0" tIns="0" rIns="0" bIns="0" rtlCol="0" anchor="t">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DF6FF52E-9E6B-4410-BDB7-336FE5731F82}" type="datetime'''In''''vestmen''t ''''C''ost B''''rea''''kdo''''''w''n'''''">
              <a:rPr kumimoji="0" lang="en-US" altLang="en-US" sz="105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Investment Cost Breakdown</a:t>
            </a:fld>
            <a:endParaRPr kumimoji="0" lang="en-US" sz="10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479" name="Text Placeholder 2">
            <a:extLst>
              <a:ext uri="{FF2B5EF4-FFF2-40B4-BE49-F238E27FC236}">
                <a16:creationId xmlns:a16="http://schemas.microsoft.com/office/drawing/2014/main" id="{20E79B44-981C-8AA7-CBEF-41B7BE39E8DC}"/>
              </a:ext>
            </a:extLst>
          </p:cNvPr>
          <p:cNvSpPr txBox="1">
            <a:spLocks/>
          </p:cNvSpPr>
          <p:nvPr>
            <p:custDataLst>
              <p:tags r:id="rId21"/>
            </p:custDataLst>
          </p:nvPr>
        </p:nvSpPr>
        <p:spPr bwMode="gray">
          <a:xfrm>
            <a:off x="6373813" y="4346575"/>
            <a:ext cx="306388" cy="1444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35900B94-DE53-47AE-A3D7-7BB50D394CBF}" type="datetime'5''''''''''''''8''''''''''''''''''''''%'''''''''''''''''">
              <a:rPr kumimoji="0" lang="en-US" altLang="en-US" sz="1050" b="0" i="0" u="none" strike="noStrike" kern="1200" cap="none" spc="0" normalizeH="0" baseline="0" noProof="0" smtClean="0">
                <a:ln>
                  <a:noFill/>
                </a:ln>
                <a:solidFill>
                  <a:srgbClr val="FFFFFF"/>
                </a:solidFill>
                <a:effectLst/>
                <a:uLnTx/>
                <a:uFillTx/>
                <a:latin typeface="Arial" panose="020B0604020202020204" pitchFamily="34" charset="0"/>
                <a:ea typeface="+mn-ea"/>
                <a:cs typeface="+mn-cs"/>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58%</a:t>
            </a:fld>
            <a:endParaRPr kumimoji="0" lang="en-US" sz="1050" b="0" i="0" u="none" strike="noStrike" kern="1200" cap="none" spc="0" normalizeH="0" baseline="0" noProof="0">
              <a:ln>
                <a:noFill/>
              </a:ln>
              <a:solidFill>
                <a:srgbClr val="FFFFFF"/>
              </a:solidFill>
              <a:effectLst/>
              <a:uLnTx/>
              <a:uFillTx/>
              <a:latin typeface="Arial" panose="020B0604020202020204" pitchFamily="34" charset="0"/>
              <a:ea typeface="+mn-ea"/>
              <a:cs typeface="+mn-cs"/>
              <a:sym typeface="Arial" panose="020B0604020202020204" pitchFamily="34" charset="0"/>
            </a:endParaRPr>
          </a:p>
        </p:txBody>
      </p:sp>
      <p:sp>
        <p:nvSpPr>
          <p:cNvPr id="405" name="Text Placeholder 2">
            <a:extLst>
              <a:ext uri="{FF2B5EF4-FFF2-40B4-BE49-F238E27FC236}">
                <a16:creationId xmlns:a16="http://schemas.microsoft.com/office/drawing/2014/main" id="{26679B45-9100-D2D5-A768-AFABCE1BF787}"/>
              </a:ext>
            </a:extLst>
          </p:cNvPr>
          <p:cNvSpPr txBox="1">
            <a:spLocks/>
          </p:cNvSpPr>
          <p:nvPr>
            <p:custDataLst>
              <p:tags r:id="rId22"/>
            </p:custDataLst>
          </p:nvPr>
        </p:nvSpPr>
        <p:spPr bwMode="auto">
          <a:xfrm>
            <a:off x="6913563" y="3255963"/>
            <a:ext cx="490538" cy="1444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015E0C7C-2618-4C8C-8B3B-FE864B2FCB3E}" type="datetime'''''''Ow''''''''''''ner''''''''’''''''''''''''s'''''''''">
              <a:rPr kumimoji="0" lang="en-US" altLang="en-US" sz="105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t>Owner’s</a:t>
            </a:fld>
            <a:endParaRPr kumimoji="0" lang="en-US" sz="10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406" name="Text Placeholder 2">
            <a:extLst>
              <a:ext uri="{FF2B5EF4-FFF2-40B4-BE49-F238E27FC236}">
                <a16:creationId xmlns:a16="http://schemas.microsoft.com/office/drawing/2014/main" id="{0BB77A3A-D011-08C3-0C41-2D3F1D4C9ADB}"/>
              </a:ext>
            </a:extLst>
          </p:cNvPr>
          <p:cNvSpPr txBox="1">
            <a:spLocks/>
          </p:cNvSpPr>
          <p:nvPr>
            <p:custDataLst>
              <p:tags r:id="rId23"/>
            </p:custDataLst>
          </p:nvPr>
        </p:nvSpPr>
        <p:spPr bwMode="auto">
          <a:xfrm>
            <a:off x="6913563" y="2982913"/>
            <a:ext cx="849313" cy="1444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8FE8375F-E630-4ED6-B2B2-6E19457195B6}" type="datetime'Con''''''''t''''''i''''''''ng''''''''''''e''nc''''''ies'''">
              <a:rPr kumimoji="0" lang="en-US" altLang="en-US" sz="105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t>Contingencies</a:t>
            </a:fld>
            <a:endParaRPr kumimoji="0" lang="en-US" sz="10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407" name="Text Placeholder 2">
            <a:extLst>
              <a:ext uri="{FF2B5EF4-FFF2-40B4-BE49-F238E27FC236}">
                <a16:creationId xmlns:a16="http://schemas.microsoft.com/office/drawing/2014/main" id="{91CED2F1-4FFB-F273-78DE-DAF731FA0661}"/>
              </a:ext>
            </a:extLst>
          </p:cNvPr>
          <p:cNvSpPr txBox="1">
            <a:spLocks/>
          </p:cNvSpPr>
          <p:nvPr>
            <p:custDataLst>
              <p:tags r:id="rId24"/>
            </p:custDataLst>
          </p:nvPr>
        </p:nvSpPr>
        <p:spPr bwMode="auto">
          <a:xfrm>
            <a:off x="6913563" y="2363789"/>
            <a:ext cx="1752600" cy="2889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r>
              <a:rPr kumimoji="0" lang="en-US" altLang="en-US" sz="1050" b="0" i="0" u="none" strike="noStrike" kern="1200" cap="none" spc="0" normalizeH="0" baseline="0" noProof="0">
                <a:ln>
                  <a:noFill/>
                </a:ln>
                <a:solidFill>
                  <a:srgbClr val="000000"/>
                </a:solidFill>
                <a:effectLst/>
                <a:uLnTx/>
                <a:uFillTx/>
                <a:latin typeface="Arial" panose="020B0604020202020204" pitchFamily="34" charset="0"/>
                <a:ea typeface="+mn-ea"/>
                <a:cs typeface="+mn-cs"/>
              </a:rPr>
              <a:t>Interest during construction</a:t>
            </a:r>
            <a:endParaRPr kumimoji="0" lang="en-US" sz="10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453" name="Text Placeholder 2">
            <a:extLst>
              <a:ext uri="{FF2B5EF4-FFF2-40B4-BE49-F238E27FC236}">
                <a16:creationId xmlns:a16="http://schemas.microsoft.com/office/drawing/2014/main" id="{48B3112E-F486-A9EE-B3D0-E15124D3387B}"/>
              </a:ext>
            </a:extLst>
          </p:cNvPr>
          <p:cNvSpPr txBox="1">
            <a:spLocks/>
          </p:cNvSpPr>
          <p:nvPr>
            <p:custDataLst>
              <p:tags r:id="rId25"/>
            </p:custDataLst>
          </p:nvPr>
        </p:nvSpPr>
        <p:spPr bwMode="gray">
          <a:xfrm>
            <a:off x="6335713" y="1930400"/>
            <a:ext cx="381000" cy="1444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b">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03643419-3AE4-4EE9-BDAD-20DE96FD2158}" type="datetime'''''''1''''''''''0''''''''0''''''%'">
              <a:rPr kumimoji="0" lang="en-US" altLang="en-US" sz="105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100%</a:t>
            </a:fld>
            <a:endParaRPr kumimoji="0" lang="en-US" sz="1050" b="0" i="0" u="none" strike="noStrike" kern="1200" cap="none" spc="0" normalizeH="0" baseline="0" noProof="0">
              <a:ln>
                <a:noFill/>
              </a:ln>
              <a:solidFill>
                <a:srgbClr val="000000"/>
              </a:solidFill>
              <a:effectLst/>
              <a:uLnTx/>
              <a:uFillTx/>
              <a:latin typeface="Arial" panose="020B0604020202020204" pitchFamily="34" charset="0"/>
              <a:ea typeface="+mn-ea"/>
              <a:cs typeface="+mn-cs"/>
              <a:sym typeface="Arial" panose="020B0604020202020204" pitchFamily="34" charset="0"/>
            </a:endParaRPr>
          </a:p>
        </p:txBody>
      </p:sp>
      <p:sp>
        <p:nvSpPr>
          <p:cNvPr id="402" name="Text Placeholder 2">
            <a:extLst>
              <a:ext uri="{FF2B5EF4-FFF2-40B4-BE49-F238E27FC236}">
                <a16:creationId xmlns:a16="http://schemas.microsoft.com/office/drawing/2014/main" id="{4F87CF0F-46E9-D5D4-B39B-821D38A1D22D}"/>
              </a:ext>
            </a:extLst>
          </p:cNvPr>
          <p:cNvSpPr txBox="1">
            <a:spLocks/>
          </p:cNvSpPr>
          <p:nvPr>
            <p:custDataLst>
              <p:tags r:id="rId26"/>
            </p:custDataLst>
          </p:nvPr>
        </p:nvSpPr>
        <p:spPr bwMode="auto">
          <a:xfrm>
            <a:off x="6913563" y="4346575"/>
            <a:ext cx="274638" cy="1444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2CE5378E-7196-49D0-8D63-090662E46E9E}" type="datetime'''''''''''E''''''''P''''''C'''''''''''''''''''">
              <a:rPr kumimoji="0" lang="en-US" altLang="en-US" sz="105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t>EPC</a:t>
            </a:fld>
            <a:endParaRPr kumimoji="0" lang="en-US" sz="10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cxnSp>
        <p:nvCxnSpPr>
          <p:cNvPr id="487" name="Straight Connector 486">
            <a:extLst>
              <a:ext uri="{FF2B5EF4-FFF2-40B4-BE49-F238E27FC236}">
                <a16:creationId xmlns:a16="http://schemas.microsoft.com/office/drawing/2014/main" id="{A407A417-E049-14B3-4517-60B1D766CEFC}"/>
              </a:ext>
            </a:extLst>
          </p:cNvPr>
          <p:cNvCxnSpPr>
            <a:cxnSpLocks/>
          </p:cNvCxnSpPr>
          <p:nvPr>
            <p:custDataLst>
              <p:tags r:id="rId27"/>
            </p:custDataLst>
          </p:nvPr>
        </p:nvCxnSpPr>
        <p:spPr bwMode="auto">
          <a:xfrm flipV="1">
            <a:off x="3365500" y="2100263"/>
            <a:ext cx="2881313" cy="668338"/>
          </a:xfrm>
          <a:prstGeom prst="line">
            <a:avLst/>
          </a:prstGeom>
          <a:ln w="12700" cap="flat" cmpd="sng" algn="ctr">
            <a:solidFill>
              <a:schemeClr val="tx1"/>
            </a:solidFill>
            <a:prstDash val="lgDash"/>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29" name="TextBox 28">
            <a:extLst>
              <a:ext uri="{FF2B5EF4-FFF2-40B4-BE49-F238E27FC236}">
                <a16:creationId xmlns:a16="http://schemas.microsoft.com/office/drawing/2014/main" id="{79A626DA-B18E-66FD-D7A6-4050B3BB4060}"/>
              </a:ext>
            </a:extLst>
          </p:cNvPr>
          <p:cNvSpPr txBox="1"/>
          <p:nvPr/>
        </p:nvSpPr>
        <p:spPr bwMode="gray">
          <a:xfrm>
            <a:off x="438944" y="5799138"/>
            <a:ext cx="3096419" cy="225425"/>
          </a:xfrm>
          <a:prstGeom prst="rect">
            <a:avLst/>
          </a:prstGeom>
          <a:noFill/>
        </p:spPr>
        <p:txBody>
          <a:bodyPr wrap="square" lIns="36000" tIns="36000" rIns="36000" bIns="36000" rtlCol="0" anchor="t">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a:t>
            </a:r>
            <a:r>
              <a:rPr kumimoji="0" lang="en-US" sz="1000" b="0" i="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Self-analysis based on Lazard LCOE+</a:t>
            </a:r>
          </a:p>
        </p:txBody>
      </p:sp>
      <p:graphicFrame>
        <p:nvGraphicFramePr>
          <p:cNvPr id="450" name="Chart 449">
            <a:extLst>
              <a:ext uri="{FF2B5EF4-FFF2-40B4-BE49-F238E27FC236}">
                <a16:creationId xmlns:a16="http://schemas.microsoft.com/office/drawing/2014/main" id="{1BEBA4A0-735D-E8D8-D5FD-B489CB762754}"/>
              </a:ext>
            </a:extLst>
          </p:cNvPr>
          <p:cNvGraphicFramePr/>
          <p:nvPr>
            <p:custDataLst>
              <p:tags r:id="rId28"/>
            </p:custDataLst>
          </p:nvPr>
        </p:nvGraphicFramePr>
        <p:xfrm>
          <a:off x="9137650" y="2017713"/>
          <a:ext cx="1173163" cy="3436937"/>
        </p:xfrm>
        <a:graphic>
          <a:graphicData uri="http://schemas.openxmlformats.org/drawingml/2006/chart">
            <c:chart xmlns:c="http://schemas.openxmlformats.org/drawingml/2006/chart" xmlns:r="http://schemas.openxmlformats.org/officeDocument/2006/relationships" r:id="rId67"/>
          </a:graphicData>
        </a:graphic>
      </p:graphicFrame>
      <p:sp>
        <p:nvSpPr>
          <p:cNvPr id="334" name="Text Placeholder 2">
            <a:extLst>
              <a:ext uri="{FF2B5EF4-FFF2-40B4-BE49-F238E27FC236}">
                <a16:creationId xmlns:a16="http://schemas.microsoft.com/office/drawing/2014/main" id="{2F6627F0-D890-FB55-435A-764B01CF2F9C}"/>
              </a:ext>
            </a:extLst>
          </p:cNvPr>
          <p:cNvSpPr txBox="1">
            <a:spLocks/>
          </p:cNvSpPr>
          <p:nvPr>
            <p:custDataLst>
              <p:tags r:id="rId29"/>
            </p:custDataLst>
          </p:nvPr>
        </p:nvSpPr>
        <p:spPr bwMode="gray">
          <a:xfrm>
            <a:off x="9571038" y="4154488"/>
            <a:ext cx="306388" cy="1444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F12A3E75-6432-4B0A-AA08-C416D8C61431}" type="datetime'''''''''''''''3''''''''''''''''''''''''8''''''%'''''''''''">
              <a:rPr kumimoji="0" lang="en-US" altLang="en-US" sz="1050" b="0"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38%</a:t>
            </a:fld>
            <a:endParaRPr kumimoji="0" lang="en-US" sz="1050" b="0" i="0" u="none" strike="noStrike" kern="1200" cap="none" spc="0" normalizeH="0" baseline="0" noProof="0">
              <a:ln>
                <a:noFill/>
              </a:ln>
              <a:solidFill>
                <a:srgbClr val="FFFFFF"/>
              </a:solidFill>
              <a:effectLst/>
              <a:uLnTx/>
              <a:uFillTx/>
              <a:latin typeface="Arial" panose="020B0604020202020204" pitchFamily="34" charset="0"/>
              <a:ea typeface="+mn-ea"/>
              <a:cs typeface="+mn-cs"/>
              <a:sym typeface="Arial" panose="020B0604020202020204" pitchFamily="34" charset="0"/>
            </a:endParaRPr>
          </a:p>
        </p:txBody>
      </p:sp>
      <p:sp>
        <p:nvSpPr>
          <p:cNvPr id="332" name="Text Placeholder 2">
            <a:extLst>
              <a:ext uri="{FF2B5EF4-FFF2-40B4-BE49-F238E27FC236}">
                <a16:creationId xmlns:a16="http://schemas.microsoft.com/office/drawing/2014/main" id="{472BA12C-8736-8302-0395-A26AA14F992F}"/>
              </a:ext>
            </a:extLst>
          </p:cNvPr>
          <p:cNvSpPr txBox="1">
            <a:spLocks/>
          </p:cNvSpPr>
          <p:nvPr>
            <p:custDataLst>
              <p:tags r:id="rId30"/>
            </p:custDataLst>
          </p:nvPr>
        </p:nvSpPr>
        <p:spPr bwMode="gray">
          <a:xfrm>
            <a:off x="9571038" y="3092450"/>
            <a:ext cx="306388" cy="1444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CC7248A4-2C22-4E69-97A8-AB1368630C41}" type="datetime'''''''''2''''7''''''''''''''''''''''''''''''''''%'''''">
              <a:rPr kumimoji="0" lang="en-US" altLang="en-US" sz="1050" b="0"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27%</a:t>
            </a:fld>
            <a:endParaRPr kumimoji="0" lang="en-US" sz="1050" b="0" i="0" u="none" strike="noStrike" kern="1200" cap="none" spc="0" normalizeH="0" baseline="0" noProof="0">
              <a:ln>
                <a:noFill/>
              </a:ln>
              <a:solidFill>
                <a:srgbClr val="FFFFFF"/>
              </a:solidFill>
              <a:effectLst/>
              <a:uLnTx/>
              <a:uFillTx/>
              <a:latin typeface="Arial" panose="020B0604020202020204" pitchFamily="34" charset="0"/>
              <a:ea typeface="+mn-ea"/>
              <a:cs typeface="+mn-cs"/>
              <a:sym typeface="Arial" panose="020B0604020202020204" pitchFamily="34" charset="0"/>
            </a:endParaRPr>
          </a:p>
        </p:txBody>
      </p:sp>
      <p:sp>
        <p:nvSpPr>
          <p:cNvPr id="333" name="Text Placeholder 2">
            <a:extLst>
              <a:ext uri="{FF2B5EF4-FFF2-40B4-BE49-F238E27FC236}">
                <a16:creationId xmlns:a16="http://schemas.microsoft.com/office/drawing/2014/main" id="{9DA7F711-6299-5311-D7D4-912190AEBF5A}"/>
              </a:ext>
            </a:extLst>
          </p:cNvPr>
          <p:cNvSpPr txBox="1">
            <a:spLocks/>
          </p:cNvSpPr>
          <p:nvPr>
            <p:custDataLst>
              <p:tags r:id="rId31"/>
            </p:custDataLst>
          </p:nvPr>
        </p:nvSpPr>
        <p:spPr bwMode="gray">
          <a:xfrm>
            <a:off x="9607550" y="2519363"/>
            <a:ext cx="231775" cy="1444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376E4659-755E-452E-83DF-D3B6CEA68AD5}" type="datetime'''8''''''''''''''''''''''''''''''''''''''''''''''%'''''''">
              <a:rPr kumimoji="0" lang="en-US" altLang="en-US" sz="1050" b="0"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8%</a:t>
            </a:fld>
            <a:endParaRPr kumimoji="0" lang="en-US" sz="1050" b="0" i="0" u="none" strike="noStrike" kern="1200" cap="none" spc="0" normalizeH="0" baseline="0" noProof="0">
              <a:ln>
                <a:noFill/>
              </a:ln>
              <a:solidFill>
                <a:srgbClr val="FFFFFF"/>
              </a:solidFill>
              <a:effectLst/>
              <a:uLnTx/>
              <a:uFillTx/>
              <a:latin typeface="Arial" panose="020B0604020202020204" pitchFamily="34" charset="0"/>
              <a:ea typeface="+mn-ea"/>
              <a:cs typeface="+mn-cs"/>
              <a:sym typeface="Arial" panose="020B0604020202020204" pitchFamily="34" charset="0"/>
            </a:endParaRPr>
          </a:p>
        </p:txBody>
      </p:sp>
      <p:sp>
        <p:nvSpPr>
          <p:cNvPr id="389" name="Text Placeholder 2">
            <a:extLst>
              <a:ext uri="{FF2B5EF4-FFF2-40B4-BE49-F238E27FC236}">
                <a16:creationId xmlns:a16="http://schemas.microsoft.com/office/drawing/2014/main" id="{DBF186F9-85F8-6499-1036-53E79EAC4F99}"/>
              </a:ext>
            </a:extLst>
          </p:cNvPr>
          <p:cNvSpPr txBox="1">
            <a:spLocks/>
          </p:cNvSpPr>
          <p:nvPr>
            <p:custDataLst>
              <p:tags r:id="rId32"/>
            </p:custDataLst>
          </p:nvPr>
        </p:nvSpPr>
        <p:spPr bwMode="gray">
          <a:xfrm>
            <a:off x="9607550" y="2273300"/>
            <a:ext cx="231775" cy="1444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6F6C6D5D-CCA1-40EF-9323-84BE0B09A41D}" type="datetime'''''''''''''''''''''''''''''''7''''''''''%'''''''">
              <a:rPr kumimoji="0" lang="en-US" altLang="en-US" sz="105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7%</a:t>
            </a:fld>
            <a:endParaRPr kumimoji="0" lang="en-US" sz="1050" b="0" i="0" u="none" strike="noStrike" kern="1200" cap="none" spc="0" normalizeH="0" baseline="0" noProof="0">
              <a:ln>
                <a:noFill/>
              </a:ln>
              <a:solidFill>
                <a:srgbClr val="000000"/>
              </a:solidFill>
              <a:effectLst/>
              <a:uLnTx/>
              <a:uFillTx/>
              <a:latin typeface="Arial" panose="020B0604020202020204" pitchFamily="34" charset="0"/>
              <a:ea typeface="+mn-ea"/>
              <a:cs typeface="+mn-cs"/>
              <a:sym typeface="Arial" panose="020B0604020202020204" pitchFamily="34" charset="0"/>
            </a:endParaRPr>
          </a:p>
        </p:txBody>
      </p:sp>
      <p:sp>
        <p:nvSpPr>
          <p:cNvPr id="390" name="Text Placeholder 2">
            <a:extLst>
              <a:ext uri="{FF2B5EF4-FFF2-40B4-BE49-F238E27FC236}">
                <a16:creationId xmlns:a16="http://schemas.microsoft.com/office/drawing/2014/main" id="{C109BF25-808F-3DBB-19A5-BC602CDE6D1A}"/>
              </a:ext>
            </a:extLst>
          </p:cNvPr>
          <p:cNvSpPr txBox="1">
            <a:spLocks/>
          </p:cNvSpPr>
          <p:nvPr>
            <p:custDataLst>
              <p:tags r:id="rId33"/>
            </p:custDataLst>
          </p:nvPr>
        </p:nvSpPr>
        <p:spPr bwMode="gray">
          <a:xfrm>
            <a:off x="9607550" y="2093913"/>
            <a:ext cx="231775" cy="1444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3895B44B-7A5A-460B-9F03-C5F6D25348C7}" type="datetime'''''''''4''''''''''''''''''''%'''''''''''''''''''''''''">
              <a:rPr kumimoji="0" lang="en-US" altLang="en-US" sz="1050" b="0" i="0" u="none" strike="noStrike" kern="1200" cap="none" spc="0" normalizeH="0" baseline="0" noProof="0" smtClean="0">
                <a:ln>
                  <a:noFill/>
                </a:ln>
                <a:solidFill>
                  <a:srgbClr val="FFFFFF"/>
                </a:solidFill>
                <a:effectLst/>
                <a:uLnTx/>
                <a:uFillTx/>
                <a:latin typeface="Arial" panose="020B0604020202020204" pitchFamily="34" charset="0"/>
                <a:ea typeface="+mn-ea"/>
                <a:cs typeface="+mn-cs"/>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4%</a:t>
            </a:fld>
            <a:endParaRPr kumimoji="0" lang="en-US" sz="1050" b="0" i="0" u="none" strike="noStrike" kern="1200" cap="none" spc="0" normalizeH="0" baseline="0" noProof="0">
              <a:ln>
                <a:noFill/>
              </a:ln>
              <a:solidFill>
                <a:srgbClr val="FFFFFF"/>
              </a:solidFill>
              <a:effectLst/>
              <a:uLnTx/>
              <a:uFillTx/>
              <a:latin typeface="Arial" panose="020B0604020202020204" pitchFamily="34" charset="0"/>
              <a:ea typeface="+mn-ea"/>
              <a:cs typeface="+mn-cs"/>
              <a:sym typeface="Arial" panose="020B0604020202020204" pitchFamily="34" charset="0"/>
            </a:endParaRPr>
          </a:p>
        </p:txBody>
      </p:sp>
      <p:sp>
        <p:nvSpPr>
          <p:cNvPr id="329" name="Text Placeholder 2">
            <a:extLst>
              <a:ext uri="{FF2B5EF4-FFF2-40B4-BE49-F238E27FC236}">
                <a16:creationId xmlns:a16="http://schemas.microsoft.com/office/drawing/2014/main" id="{B6E2C40E-90EF-B7BD-2E6C-9F36A110C9DA}"/>
              </a:ext>
            </a:extLst>
          </p:cNvPr>
          <p:cNvSpPr txBox="1">
            <a:spLocks/>
          </p:cNvSpPr>
          <p:nvPr>
            <p:custDataLst>
              <p:tags r:id="rId34"/>
            </p:custDataLst>
          </p:nvPr>
        </p:nvSpPr>
        <p:spPr bwMode="auto">
          <a:xfrm>
            <a:off x="9226550" y="5416550"/>
            <a:ext cx="993775" cy="4333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lIns="0" tIns="0" rIns="0" bIns="0" rtlCol="0" anchor="t">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65A8B74B-E5C6-4B97-A1FB-6BB3D6441C20}" type="datetime'M''aterials'''' &amp; Co''''m''ponent''s Cost ''B''reakd''o''''wn'">
              <a:rPr kumimoji="0" lang="en-US" altLang="en-US" sz="105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Materials &amp; Components Cost Breakdown</a:t>
            </a:fld>
            <a:endParaRPr kumimoji="0" lang="en-US" sz="10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330" name="Text Placeholder 2">
            <a:extLst>
              <a:ext uri="{FF2B5EF4-FFF2-40B4-BE49-F238E27FC236}">
                <a16:creationId xmlns:a16="http://schemas.microsoft.com/office/drawing/2014/main" id="{C9DDBF16-55C2-22F6-363F-61AD7878D355}"/>
              </a:ext>
            </a:extLst>
          </p:cNvPr>
          <p:cNvSpPr txBox="1">
            <a:spLocks/>
          </p:cNvSpPr>
          <p:nvPr>
            <p:custDataLst>
              <p:tags r:id="rId35"/>
            </p:custDataLst>
          </p:nvPr>
        </p:nvSpPr>
        <p:spPr bwMode="gray">
          <a:xfrm>
            <a:off x="9571038" y="5038725"/>
            <a:ext cx="306388" cy="144463"/>
          </a:xfrm>
          <a:prstGeom prst="rect">
            <a:avLst/>
          </a:prstGeom>
          <a:noFill/>
          <a:ln>
            <a:noFill/>
          </a:ln>
          <a:effectLst/>
          <a:extLst>
            <a:ext uri="{909E8E84-426E-40DD-AFC4-6F175D3DCCD1}">
              <a14:hiddenFill xmlns:a14="http://schemas.microsoft.com/office/drawing/2010/main">
                <a:solidFill>
                  <a:srgbClr val="805BCA"/>
                </a:solidFill>
              </a14:hiddenFill>
            </a:ext>
          </a:extLst>
        </p:spPr>
        <p:txBody>
          <a:bodyPr vert="horz" wrap="none" lIns="19050" tIns="0" rIns="1905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B14369DC-5F7D-4CB8-9410-7E0FF56B279A}" type="datetime'1''''''''''''''''''''''''''6''''''''''''''%'''''''''''''''''''">
              <a:rPr kumimoji="0" lang="en-US" altLang="en-US" sz="1050" b="0"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16%</a:t>
            </a:fld>
            <a:endParaRPr kumimoji="0" lang="en-US" sz="1050" b="0" i="0" u="none" strike="noStrike" kern="1200" cap="none" spc="0" normalizeH="0" baseline="0" noProof="0">
              <a:ln>
                <a:noFill/>
              </a:ln>
              <a:solidFill>
                <a:srgbClr val="FFFFFF"/>
              </a:solidFill>
              <a:effectLst/>
              <a:uLnTx/>
              <a:uFillTx/>
              <a:latin typeface="Arial" panose="020B0604020202020204" pitchFamily="34" charset="0"/>
              <a:ea typeface="+mn-ea"/>
              <a:cs typeface="+mn-cs"/>
              <a:sym typeface="Arial" panose="020B0604020202020204" pitchFamily="34" charset="0"/>
            </a:endParaRPr>
          </a:p>
        </p:txBody>
      </p:sp>
      <p:sp>
        <p:nvSpPr>
          <p:cNvPr id="340" name="Text Placeholder 2">
            <a:extLst>
              <a:ext uri="{FF2B5EF4-FFF2-40B4-BE49-F238E27FC236}">
                <a16:creationId xmlns:a16="http://schemas.microsoft.com/office/drawing/2014/main" id="{066EAA49-5450-9B84-E603-3A0F6E175F1A}"/>
              </a:ext>
            </a:extLst>
          </p:cNvPr>
          <p:cNvSpPr txBox="1">
            <a:spLocks/>
          </p:cNvSpPr>
          <p:nvPr>
            <p:custDataLst>
              <p:tags r:id="rId36"/>
            </p:custDataLst>
          </p:nvPr>
        </p:nvSpPr>
        <p:spPr bwMode="auto">
          <a:xfrm>
            <a:off x="10110788" y="4154488"/>
            <a:ext cx="809625" cy="1444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r>
              <a:rPr kumimoji="0" lang="en-US" altLang="en-US" sz="1050" b="0" i="0" u="none" strike="noStrike" kern="1200" cap="none" spc="0" normalizeH="0" baseline="0" noProof="0">
                <a:ln>
                  <a:noFill/>
                </a:ln>
                <a:solidFill>
                  <a:srgbClr val="000000"/>
                </a:solidFill>
                <a:effectLst/>
                <a:uLnTx/>
                <a:uFillTx/>
                <a:latin typeface="Arial" panose="020B0604020202020204" pitchFamily="34" charset="0"/>
                <a:ea typeface="+mn-ea"/>
                <a:cs typeface="+mn-cs"/>
              </a:rPr>
              <a:t>Reactor plant</a:t>
            </a:r>
            <a:endParaRPr kumimoji="0" lang="en-US" sz="1050" b="0" i="0" u="none" strike="noStrike" kern="1200" cap="none" spc="0" normalizeH="0" baseline="0" noProof="0">
              <a:ln>
                <a:noFill/>
              </a:ln>
              <a:solidFill>
                <a:srgbClr val="000000"/>
              </a:solidFill>
              <a:effectLst/>
              <a:uLnTx/>
              <a:uFillTx/>
              <a:latin typeface="Arial" panose="020B0604020202020204" pitchFamily="34" charset="0"/>
              <a:ea typeface="+mn-ea"/>
              <a:cs typeface="+mn-cs"/>
              <a:sym typeface="Arial" panose="020B0604020202020204" pitchFamily="34" charset="0"/>
            </a:endParaRPr>
          </a:p>
        </p:txBody>
      </p:sp>
      <p:sp>
        <p:nvSpPr>
          <p:cNvPr id="341" name="Text Placeholder 2">
            <a:extLst>
              <a:ext uri="{FF2B5EF4-FFF2-40B4-BE49-F238E27FC236}">
                <a16:creationId xmlns:a16="http://schemas.microsoft.com/office/drawing/2014/main" id="{4ABF1C22-7ECA-C68F-9678-9E36152B6E2C}"/>
              </a:ext>
            </a:extLst>
          </p:cNvPr>
          <p:cNvSpPr txBox="1">
            <a:spLocks/>
          </p:cNvSpPr>
          <p:nvPr>
            <p:custDataLst>
              <p:tags r:id="rId37"/>
            </p:custDataLst>
          </p:nvPr>
        </p:nvSpPr>
        <p:spPr bwMode="auto">
          <a:xfrm>
            <a:off x="10110788" y="3092450"/>
            <a:ext cx="795338" cy="1444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r>
              <a:rPr kumimoji="0" lang="en-US" altLang="en-US" sz="1050" b="0" i="0" u="none" strike="noStrike" kern="1200" cap="none" spc="0" normalizeH="0" baseline="0" noProof="0">
                <a:ln>
                  <a:noFill/>
                </a:ln>
                <a:solidFill>
                  <a:srgbClr val="000000"/>
                </a:solidFill>
                <a:effectLst/>
                <a:uLnTx/>
                <a:uFillTx/>
                <a:latin typeface="Arial" panose="020B0604020202020204" pitchFamily="34" charset="0"/>
                <a:ea typeface="+mn-ea"/>
                <a:cs typeface="+mn-cs"/>
              </a:rPr>
              <a:t>Turbine plant</a:t>
            </a:r>
            <a:endParaRPr kumimoji="0" lang="en-US" sz="1050" b="0" i="0" u="none" strike="noStrike" kern="1200" cap="none" spc="0" normalizeH="0" baseline="0" noProof="0">
              <a:ln>
                <a:noFill/>
              </a:ln>
              <a:solidFill>
                <a:srgbClr val="000000"/>
              </a:solidFill>
              <a:effectLst/>
              <a:uLnTx/>
              <a:uFillTx/>
              <a:latin typeface="Arial" panose="020B0604020202020204" pitchFamily="34" charset="0"/>
              <a:ea typeface="+mn-ea"/>
              <a:cs typeface="+mn-cs"/>
              <a:sym typeface="Arial" panose="020B0604020202020204" pitchFamily="34" charset="0"/>
            </a:endParaRPr>
          </a:p>
        </p:txBody>
      </p:sp>
      <p:sp>
        <p:nvSpPr>
          <p:cNvPr id="342" name="Text Placeholder 2">
            <a:extLst>
              <a:ext uri="{FF2B5EF4-FFF2-40B4-BE49-F238E27FC236}">
                <a16:creationId xmlns:a16="http://schemas.microsoft.com/office/drawing/2014/main" id="{47A35797-311C-0AE3-8774-204CD8259A73}"/>
              </a:ext>
            </a:extLst>
          </p:cNvPr>
          <p:cNvSpPr txBox="1">
            <a:spLocks/>
          </p:cNvSpPr>
          <p:nvPr>
            <p:custDataLst>
              <p:tags r:id="rId38"/>
            </p:custDataLst>
          </p:nvPr>
        </p:nvSpPr>
        <p:spPr bwMode="auto">
          <a:xfrm>
            <a:off x="10110788" y="2519363"/>
            <a:ext cx="779463" cy="1444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r>
              <a:rPr kumimoji="0" lang="en-US" altLang="en-US" sz="1050" b="0" i="0" u="none" strike="noStrike" kern="1200" cap="none" spc="0" normalizeH="0" baseline="0" noProof="0">
                <a:ln>
                  <a:noFill/>
                </a:ln>
                <a:solidFill>
                  <a:srgbClr val="000000"/>
                </a:solidFill>
                <a:effectLst/>
                <a:uLnTx/>
                <a:uFillTx/>
                <a:latin typeface="Arial" panose="020B0604020202020204" pitchFamily="34" charset="0"/>
                <a:ea typeface="+mn-ea"/>
                <a:cs typeface="+mn-cs"/>
              </a:rPr>
              <a:t>Electric plant</a:t>
            </a:r>
            <a:endParaRPr kumimoji="0" lang="en-US" sz="10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348" name="Text Placeholder 2">
            <a:extLst>
              <a:ext uri="{FF2B5EF4-FFF2-40B4-BE49-F238E27FC236}">
                <a16:creationId xmlns:a16="http://schemas.microsoft.com/office/drawing/2014/main" id="{9B8C948E-96E2-439C-CC5A-DED9ACEF7D78}"/>
              </a:ext>
            </a:extLst>
          </p:cNvPr>
          <p:cNvSpPr txBox="1">
            <a:spLocks/>
          </p:cNvSpPr>
          <p:nvPr>
            <p:custDataLst>
              <p:tags r:id="rId39"/>
            </p:custDataLst>
          </p:nvPr>
        </p:nvSpPr>
        <p:spPr bwMode="auto">
          <a:xfrm>
            <a:off x="10110788" y="2295525"/>
            <a:ext cx="1589088" cy="1444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19F7F0C8-AFAA-47DC-8508-0176E8EFC2AB}" type="datetime'Main hea''t'''' ''r''''ej''e''ct''''i''on ''syste''m'''''''''">
              <a:rPr kumimoji="0" lang="en-US" altLang="en-US" sz="105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t>Main heat rejection system</a:t>
            </a:fld>
            <a:endParaRPr kumimoji="0" lang="en-US" sz="1050" b="0" i="0" u="none" strike="noStrike" kern="1200" cap="none" spc="0" normalizeH="0" baseline="0" noProof="0">
              <a:ln>
                <a:noFill/>
              </a:ln>
              <a:solidFill>
                <a:srgbClr val="000000"/>
              </a:solidFill>
              <a:effectLst/>
              <a:uLnTx/>
              <a:uFillTx/>
              <a:latin typeface="Arial" panose="020B0604020202020204" pitchFamily="34" charset="0"/>
              <a:ea typeface="+mn-ea"/>
              <a:cs typeface="+mn-cs"/>
              <a:sym typeface="Arial" panose="020B0604020202020204" pitchFamily="34" charset="0"/>
            </a:endParaRPr>
          </a:p>
        </p:txBody>
      </p:sp>
      <p:sp>
        <p:nvSpPr>
          <p:cNvPr id="363" name="Text Placeholder 2">
            <a:extLst>
              <a:ext uri="{FF2B5EF4-FFF2-40B4-BE49-F238E27FC236}">
                <a16:creationId xmlns:a16="http://schemas.microsoft.com/office/drawing/2014/main" id="{0DB28E48-D666-2983-A004-5D50BEC84DA7}"/>
              </a:ext>
            </a:extLst>
          </p:cNvPr>
          <p:cNvSpPr txBox="1">
            <a:spLocks/>
          </p:cNvSpPr>
          <p:nvPr>
            <p:custDataLst>
              <p:tags r:id="rId40"/>
            </p:custDataLst>
          </p:nvPr>
        </p:nvSpPr>
        <p:spPr bwMode="auto">
          <a:xfrm>
            <a:off x="10110788" y="2100263"/>
            <a:ext cx="1511300" cy="1444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EEB5A61C-2BF7-4FD6-AC18-0AD2A825DBF8}" type="datetime'Mis''cel''lane''''''''''ous e''qu''i''''''p''m''e''''n''t'''''">
              <a:rPr kumimoji="0" lang="en-US" altLang="en-US" sz="105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t>Miscellaneous equipment</a:t>
            </a:fld>
            <a:endParaRPr kumimoji="0" lang="en-US" sz="1050" b="0" i="0" u="none" strike="noStrike" kern="1200" cap="none" spc="0" normalizeH="0" baseline="0" noProof="0">
              <a:ln>
                <a:noFill/>
              </a:ln>
              <a:solidFill>
                <a:srgbClr val="000000"/>
              </a:solidFill>
              <a:effectLst/>
              <a:uLnTx/>
              <a:uFillTx/>
              <a:latin typeface="Arial" panose="020B0604020202020204" pitchFamily="34" charset="0"/>
              <a:ea typeface="+mn-ea"/>
              <a:cs typeface="+mn-cs"/>
              <a:sym typeface="Arial" panose="020B0604020202020204" pitchFamily="34" charset="0"/>
            </a:endParaRPr>
          </a:p>
        </p:txBody>
      </p:sp>
      <p:sp>
        <p:nvSpPr>
          <p:cNvPr id="331" name="Text Placeholder 2">
            <a:extLst>
              <a:ext uri="{FF2B5EF4-FFF2-40B4-BE49-F238E27FC236}">
                <a16:creationId xmlns:a16="http://schemas.microsoft.com/office/drawing/2014/main" id="{2DD5CED6-BAD6-FF9D-DAC7-62E77A10CAA7}"/>
              </a:ext>
            </a:extLst>
          </p:cNvPr>
          <p:cNvSpPr txBox="1">
            <a:spLocks/>
          </p:cNvSpPr>
          <p:nvPr>
            <p:custDataLst>
              <p:tags r:id="rId41"/>
            </p:custDataLst>
          </p:nvPr>
        </p:nvSpPr>
        <p:spPr bwMode="gray">
          <a:xfrm>
            <a:off x="9532938" y="1930400"/>
            <a:ext cx="381000" cy="1444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9050" tIns="0" rIns="19050" bIns="0" rtlCol="0" anchor="b">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D3DB177A-D1E4-430C-8A7E-8ECCECF49119}" type="datetime'''''1''0''''''''''''''''''''0''''%'''">
              <a:rPr kumimoji="0" lang="en-US" altLang="en-US" sz="105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100%</a:t>
            </a:fld>
            <a:endParaRPr kumimoji="0" lang="en-US" sz="1050" b="0" i="0" u="none" strike="noStrike" kern="1200" cap="none" spc="0" normalizeH="0" baseline="0" noProof="0">
              <a:ln>
                <a:noFill/>
              </a:ln>
              <a:solidFill>
                <a:srgbClr val="000000"/>
              </a:solidFill>
              <a:effectLst/>
              <a:uLnTx/>
              <a:uFillTx/>
              <a:latin typeface="Arial" panose="020B0604020202020204" pitchFamily="34" charset="0"/>
              <a:ea typeface="+mn-ea"/>
              <a:cs typeface="+mn-cs"/>
              <a:sym typeface="Arial" panose="020B0604020202020204" pitchFamily="34" charset="0"/>
            </a:endParaRPr>
          </a:p>
        </p:txBody>
      </p:sp>
      <p:sp>
        <p:nvSpPr>
          <p:cNvPr id="339" name="Text Placeholder 2">
            <a:extLst>
              <a:ext uri="{FF2B5EF4-FFF2-40B4-BE49-F238E27FC236}">
                <a16:creationId xmlns:a16="http://schemas.microsoft.com/office/drawing/2014/main" id="{B148C80A-2B1A-ADFC-7B1E-896C4949A84F}"/>
              </a:ext>
            </a:extLst>
          </p:cNvPr>
          <p:cNvSpPr txBox="1">
            <a:spLocks/>
          </p:cNvSpPr>
          <p:nvPr>
            <p:custDataLst>
              <p:tags r:id="rId42"/>
            </p:custDataLst>
          </p:nvPr>
        </p:nvSpPr>
        <p:spPr bwMode="auto">
          <a:xfrm>
            <a:off x="10110788" y="5038725"/>
            <a:ext cx="831850" cy="1444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r>
              <a:rPr kumimoji="0" lang="en-US" altLang="en-US" sz="1050" b="0" i="0" u="none" strike="noStrike" kern="1200" cap="none" spc="0" normalizeH="0" baseline="0" noProof="0">
                <a:ln>
                  <a:noFill/>
                </a:ln>
                <a:solidFill>
                  <a:srgbClr val="000000"/>
                </a:solidFill>
                <a:effectLst/>
                <a:uLnTx/>
                <a:uFillTx/>
                <a:latin typeface="Arial" panose="020B0604020202020204" pitchFamily="34" charset="0"/>
                <a:ea typeface="+mn-ea"/>
                <a:cs typeface="+mn-cs"/>
              </a:rPr>
              <a:t>Civil structure</a:t>
            </a:r>
            <a:endParaRPr kumimoji="0" lang="en-US" sz="1050" b="0" i="0" u="none" strike="noStrike" kern="1200" cap="none" spc="0" normalizeH="0" baseline="0" noProof="0">
              <a:ln>
                <a:noFill/>
              </a:ln>
              <a:solidFill>
                <a:srgbClr val="000000"/>
              </a:solidFill>
              <a:effectLst/>
              <a:uLnTx/>
              <a:uFillTx/>
              <a:latin typeface="Arial" panose="020B0604020202020204" pitchFamily="34" charset="0"/>
              <a:ea typeface="+mn-ea"/>
              <a:cs typeface="+mn-cs"/>
              <a:sym typeface="Arial" panose="020B0604020202020204" pitchFamily="34" charset="0"/>
            </a:endParaRPr>
          </a:p>
        </p:txBody>
      </p:sp>
      <p:cxnSp>
        <p:nvCxnSpPr>
          <p:cNvPr id="430" name="Straight Connector 429">
            <a:extLst>
              <a:ext uri="{FF2B5EF4-FFF2-40B4-BE49-F238E27FC236}">
                <a16:creationId xmlns:a16="http://schemas.microsoft.com/office/drawing/2014/main" id="{3C63940E-0308-439B-DF98-CADFDC778D24}"/>
              </a:ext>
            </a:extLst>
          </p:cNvPr>
          <p:cNvCxnSpPr/>
          <p:nvPr>
            <p:custDataLst>
              <p:tags r:id="rId43"/>
            </p:custDataLst>
          </p:nvPr>
        </p:nvCxnSpPr>
        <p:spPr bwMode="auto">
          <a:xfrm>
            <a:off x="6807200" y="2100263"/>
            <a:ext cx="2636838" cy="0"/>
          </a:xfrm>
          <a:prstGeom prst="line">
            <a:avLst/>
          </a:prstGeom>
          <a:ln w="12700" cap="flat" cmpd="sng" algn="ctr">
            <a:solidFill>
              <a:schemeClr val="tx1"/>
            </a:solidFill>
            <a:prstDash val="dash"/>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528" name="Rectangular Callout 527">
            <a:extLst>
              <a:ext uri="{FF2B5EF4-FFF2-40B4-BE49-F238E27FC236}">
                <a16:creationId xmlns:a16="http://schemas.microsoft.com/office/drawing/2014/main" id="{ADAA798D-EE49-4380-7679-D52FBE90A361}"/>
              </a:ext>
            </a:extLst>
          </p:cNvPr>
          <p:cNvSpPr/>
          <p:nvPr/>
        </p:nvSpPr>
        <p:spPr>
          <a:xfrm>
            <a:off x="4818700" y="3649284"/>
            <a:ext cx="1269470" cy="1533904"/>
          </a:xfrm>
          <a:prstGeom prst="wedgeRectCallout">
            <a:avLst>
              <a:gd name="adj1" fmla="val 61299"/>
              <a:gd name="adj2" fmla="val -22102"/>
            </a:avLst>
          </a:prstGeom>
          <a:solidFill>
            <a:srgbClr val="805BC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ID" sz="105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Materials account for approximately 12% of direct EPC costs, with piping comprising 30-38% of that total.</a:t>
            </a:r>
          </a:p>
        </p:txBody>
      </p:sp>
      <p:sp>
        <p:nvSpPr>
          <p:cNvPr id="541" name="Rectangular Callout 540">
            <a:extLst>
              <a:ext uri="{FF2B5EF4-FFF2-40B4-BE49-F238E27FC236}">
                <a16:creationId xmlns:a16="http://schemas.microsoft.com/office/drawing/2014/main" id="{0696E21F-B2D9-5F4A-FF13-63D5B2052293}"/>
              </a:ext>
            </a:extLst>
          </p:cNvPr>
          <p:cNvSpPr/>
          <p:nvPr/>
        </p:nvSpPr>
        <p:spPr>
          <a:xfrm>
            <a:off x="7835054" y="2891445"/>
            <a:ext cx="1447906" cy="1214438"/>
          </a:xfrm>
          <a:prstGeom prst="wedgeRectCallout">
            <a:avLst>
              <a:gd name="adj1" fmla="val 58940"/>
              <a:gd name="adj2" fmla="val 22079"/>
            </a:avLst>
          </a:prstGeom>
          <a:solidFill>
            <a:srgbClr val="1D608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ID" sz="105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Nuclear-grade requirements can make concrete 23% and structural steel 41% more expensive compared </a:t>
            </a:r>
            <a:r>
              <a:rPr lang="en-ID" sz="1050">
                <a:solidFill>
                  <a:srgbClr val="FFFFFF"/>
                </a:solidFill>
                <a:latin typeface="Arial" panose="020B0604020202020204" pitchFamily="34" charset="0"/>
                <a:cs typeface="Arial" panose="020B0604020202020204" pitchFamily="34" charset="0"/>
              </a:rPr>
              <a:t>with</a:t>
            </a:r>
            <a:r>
              <a:rPr kumimoji="0" lang="en-ID" sz="105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 standard projects.</a:t>
            </a:r>
            <a:endParaRPr kumimoji="0" lang="en-US" sz="105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87" name="Rectangular Callout 586">
            <a:extLst>
              <a:ext uri="{FF2B5EF4-FFF2-40B4-BE49-F238E27FC236}">
                <a16:creationId xmlns:a16="http://schemas.microsoft.com/office/drawing/2014/main" id="{27F2930B-E079-6E18-6DF6-7BDAB176311C}"/>
              </a:ext>
            </a:extLst>
          </p:cNvPr>
          <p:cNvSpPr/>
          <p:nvPr/>
        </p:nvSpPr>
        <p:spPr>
          <a:xfrm rot="10800000" flipV="1">
            <a:off x="4818699" y="2182813"/>
            <a:ext cx="1270949" cy="1368461"/>
          </a:xfrm>
          <a:prstGeom prst="wedgeRectCallout">
            <a:avLst>
              <a:gd name="adj1" fmla="val -61248"/>
              <a:gd name="adj2" fmla="val -22339"/>
            </a:avLst>
          </a:prstGeom>
          <a:solidFill>
            <a:srgbClr val="33A398"/>
          </a:solidFill>
          <a:ln>
            <a:no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ID" sz="1050" b="0" i="0" u="none" strike="noStrike" kern="1200" cap="none" spc="0" normalizeH="0" baseline="0" noProof="0">
                <a:ln>
                  <a:noFill/>
                </a:ln>
                <a:solidFill>
                  <a:srgbClr val="FFFFFF"/>
                </a:solidFill>
                <a:effectLst/>
                <a:uLnTx/>
                <a:uFillTx/>
                <a:latin typeface="Arial"/>
                <a:ea typeface="+mn-ea"/>
                <a:cs typeface="Arial"/>
              </a:rPr>
              <a:t>A drop in the interest rate from 7% to 4% reduces</a:t>
            </a:r>
            <a:br>
              <a:rPr kumimoji="0" lang="en-ID" altLang="en-US" sz="1050" b="0" i="0" u="none" strike="noStrike" kern="1200" cap="none" spc="0" normalizeH="0" baseline="0" noProof="0">
                <a:ln>
                  <a:noFill/>
                </a:ln>
                <a:solidFill>
                  <a:srgbClr val="FFFFFF"/>
                </a:solidFill>
                <a:effectLst/>
                <a:uLnTx/>
                <a:uFillTx/>
                <a:latin typeface="Arial" panose="020B0604020202020204" pitchFamily="34" charset="0"/>
                <a:ea typeface="+mn-ea"/>
                <a:cs typeface="+mn-cs"/>
              </a:rPr>
            </a:br>
            <a:r>
              <a:rPr kumimoji="0" lang="en-ID" sz="1050" b="0" i="0" u="none" strike="noStrike" kern="1200" cap="none" spc="0" normalizeH="0" baseline="0" noProof="0">
                <a:ln>
                  <a:noFill/>
                </a:ln>
                <a:solidFill>
                  <a:srgbClr val="FFFFFF"/>
                </a:solidFill>
                <a:effectLst/>
                <a:uLnTx/>
                <a:uFillTx/>
                <a:latin typeface="Arial"/>
                <a:ea typeface="+mn-ea"/>
                <a:cs typeface="Arial"/>
              </a:rPr>
              <a:t>nuclear LCOE </a:t>
            </a:r>
            <a:br>
              <a:rPr kumimoji="0" lang="en-ID" sz="1050" b="0" i="0" u="none" strike="noStrike" kern="1200" cap="none" spc="0" normalizeH="0" baseline="0" noProof="0">
                <a:ln>
                  <a:noFill/>
                </a:ln>
                <a:solidFill>
                  <a:srgbClr val="FFFFFF"/>
                </a:solidFill>
                <a:effectLst/>
                <a:uLnTx/>
                <a:uFillTx/>
                <a:latin typeface="Arial"/>
                <a:ea typeface="+mn-ea"/>
                <a:cs typeface="Arial"/>
              </a:rPr>
            </a:br>
            <a:r>
              <a:rPr kumimoji="0" lang="en-ID" sz="1050" b="0" i="0" u="none" strike="noStrike" kern="1200" cap="none" spc="0" normalizeH="0" baseline="0" noProof="0">
                <a:ln>
                  <a:noFill/>
                </a:ln>
                <a:solidFill>
                  <a:srgbClr val="FFFFFF"/>
                </a:solidFill>
                <a:effectLst/>
                <a:uLnTx/>
                <a:uFillTx/>
                <a:latin typeface="Arial"/>
                <a:ea typeface="+mn-ea"/>
                <a:cs typeface="Arial"/>
              </a:rPr>
              <a:t>by ~17%, underscoring the critical role of interest rates.</a:t>
            </a:r>
          </a:p>
        </p:txBody>
      </p:sp>
      <p:sp>
        <p:nvSpPr>
          <p:cNvPr id="620" name="Rectangular Callout 619">
            <a:extLst>
              <a:ext uri="{FF2B5EF4-FFF2-40B4-BE49-F238E27FC236}">
                <a16:creationId xmlns:a16="http://schemas.microsoft.com/office/drawing/2014/main" id="{20DA597F-4275-AA5F-AA28-9EDF4DC8A387}"/>
              </a:ext>
            </a:extLst>
          </p:cNvPr>
          <p:cNvSpPr/>
          <p:nvPr/>
        </p:nvSpPr>
        <p:spPr>
          <a:xfrm>
            <a:off x="7581262" y="4233863"/>
            <a:ext cx="1699477" cy="1100138"/>
          </a:xfrm>
          <a:prstGeom prst="wedgeRectCallout">
            <a:avLst>
              <a:gd name="adj1" fmla="val 55626"/>
              <a:gd name="adj2" fmla="val 18754"/>
            </a:avLst>
          </a:prstGeom>
          <a:solidFill>
            <a:srgbClr val="C30C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defTabSz="914400" rtl="0" eaLnBrk="1" fontAlgn="auto" latinLnBrk="0" hangingPunct="1">
              <a:lnSpc>
                <a:spcPct val="100000"/>
              </a:lnSpc>
              <a:spcBef>
                <a:spcPts val="0"/>
              </a:spcBef>
              <a:spcAft>
                <a:spcPts val="0"/>
              </a:spcAft>
              <a:buClrTx/>
              <a:buSzTx/>
              <a:buFontTx/>
              <a:buNone/>
              <a:tabLst/>
              <a:defRPr/>
            </a:pPr>
            <a:r>
              <a:rPr lang="en-ID" sz="1050">
                <a:solidFill>
                  <a:srgbClr val="FFFFFF"/>
                </a:solidFill>
                <a:latin typeface="Arial" panose="020B0604020202020204" pitchFamily="34" charset="0"/>
                <a:cs typeface="Arial" panose="020B0604020202020204" pitchFamily="34" charset="0"/>
              </a:rPr>
              <a:t>Increasing</a:t>
            </a:r>
            <a:r>
              <a:rPr kumimoji="0" lang="en-ID" sz="105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 commodity prices have driven up nuclear construction costs, with steel up 47% and concrete up 65% in the past decade.</a:t>
            </a:r>
          </a:p>
        </p:txBody>
      </p:sp>
      <p:sp>
        <p:nvSpPr>
          <p:cNvPr id="22" name="Rectangular Callout 21">
            <a:extLst>
              <a:ext uri="{FF2B5EF4-FFF2-40B4-BE49-F238E27FC236}">
                <a16:creationId xmlns:a16="http://schemas.microsoft.com/office/drawing/2014/main" id="{FFC39AB7-FD5C-D05D-B550-3E70C8CB1F60}"/>
              </a:ext>
            </a:extLst>
          </p:cNvPr>
          <p:cNvSpPr/>
          <p:nvPr/>
        </p:nvSpPr>
        <p:spPr>
          <a:xfrm flipH="1">
            <a:off x="3589612" y="2866867"/>
            <a:ext cx="1002829" cy="2328226"/>
          </a:xfrm>
          <a:prstGeom prst="wedgeRectCallout">
            <a:avLst>
              <a:gd name="adj1" fmla="val 66202"/>
              <a:gd name="adj2" fmla="val 19621"/>
            </a:avLst>
          </a:prstGeom>
          <a:solidFill>
            <a:srgbClr val="349BD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Capital cost for nuclear </a:t>
            </a:r>
            <a:r>
              <a:rPr lang="en-US" sz="1050">
                <a:solidFill>
                  <a:srgbClr val="FFFFFF"/>
                </a:solidFill>
                <a:latin typeface="Arial" panose="020B0604020202020204" pitchFamily="34" charset="0"/>
                <a:cs typeface="Arial" panose="020B0604020202020204" pitchFamily="34" charset="0"/>
              </a:rPr>
              <a:t>is</a:t>
            </a:r>
            <a:r>
              <a:rPr kumimoji="0" lang="en-US" sz="105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84% of total cost. The  </a:t>
            </a:r>
            <a:r>
              <a:rPr kumimoji="0" lang="en-ID" sz="105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economics hinge on </a:t>
            </a:r>
            <a:r>
              <a:rPr kumimoji="0" lang="en-ID" sz="1050" b="0" i="0" u="none" strike="noStrike" kern="1200" cap="none" spc="0" normalizeH="0" baseline="0" noProof="0" err="1">
                <a:ln>
                  <a:noFill/>
                </a:ln>
                <a:solidFill>
                  <a:srgbClr val="FFFFFF"/>
                </a:solidFill>
                <a:effectLst/>
                <a:uLnTx/>
                <a:uFillTx/>
                <a:latin typeface="Arial" panose="020B0604020202020204" pitchFamily="34" charset="0"/>
                <a:cs typeface="Arial" panose="020B0604020202020204" pitchFamily="34" charset="0"/>
              </a:rPr>
              <a:t>favorable</a:t>
            </a:r>
            <a:r>
              <a:rPr kumimoji="0" lang="en-ID" sz="105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financing conditions and policy support to mitigate capital risks. </a:t>
            </a:r>
            <a:endParaRPr kumimoji="0" lang="en-US" sz="105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8" name="Rectangle 47">
            <a:extLst>
              <a:ext uri="{FF2B5EF4-FFF2-40B4-BE49-F238E27FC236}">
                <a16:creationId xmlns:a16="http://schemas.microsoft.com/office/drawing/2014/main" id="{5A9EBC8F-C1CC-3FA5-B331-B5155FBE162A}"/>
              </a:ext>
            </a:extLst>
          </p:cNvPr>
          <p:cNvSpPr/>
          <p:nvPr>
            <p:custDataLst>
              <p:tags r:id="rId44"/>
            </p:custDataLst>
          </p:nvPr>
        </p:nvSpPr>
        <p:spPr bwMode="auto">
          <a:xfrm>
            <a:off x="1978025" y="2135188"/>
            <a:ext cx="179388" cy="133350"/>
          </a:xfrm>
          <a:prstGeom prst="rect">
            <a:avLst/>
          </a:prstGeom>
          <a:solidFill>
            <a:schemeClr val="accent4"/>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30" name="Rectangle 29">
            <a:extLst>
              <a:ext uri="{FF2B5EF4-FFF2-40B4-BE49-F238E27FC236}">
                <a16:creationId xmlns:a16="http://schemas.microsoft.com/office/drawing/2014/main" id="{47F70211-B0B3-3B73-D91F-4771AD6204B6}"/>
              </a:ext>
            </a:extLst>
          </p:cNvPr>
          <p:cNvSpPr/>
          <p:nvPr>
            <p:custDataLst>
              <p:tags r:id="rId45"/>
            </p:custDataLst>
          </p:nvPr>
        </p:nvSpPr>
        <p:spPr bwMode="auto">
          <a:xfrm>
            <a:off x="490538" y="1939925"/>
            <a:ext cx="179388" cy="133350"/>
          </a:xfrm>
          <a:prstGeom prst="rect">
            <a:avLst/>
          </a:prstGeom>
          <a:solidFill>
            <a:srgbClr val="359BDB"/>
          </a:solidFill>
          <a:ln w="19050" cap="flat" cmpd="sng" algn="ctr">
            <a:noFill/>
            <a:prstDash val="solid"/>
            <a:miter lim="800000"/>
            <a:headEnd type="none" w="med" len="med"/>
            <a:tailEnd type="none" w="med" len="med"/>
          </a:ln>
          <a:effectLst/>
          <a:extLst>
            <a:ext uri="{91240B29-F687-4F45-9708-019B960494DF}">
              <a14:hiddenLine xmlns:a14="http://schemas.microsoft.com/office/drawing/2010/main" w="19050" cap="flat" cmpd="sng" algn="ctr">
                <a:solidFill>
                  <a:schemeClr val="accent1">
                    <a:shade val="15000"/>
                  </a:schemeClr>
                </a:solidFill>
                <a:prstDash val="solid"/>
                <a:miter lim="800000"/>
                <a:headEnd type="none" w="med" len="med"/>
                <a:tailEnd type="none" w="med" len="med"/>
              </a14:hiddenLine>
            </a:ext>
          </a:ex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47" name="Rectangle 46">
            <a:extLst>
              <a:ext uri="{FF2B5EF4-FFF2-40B4-BE49-F238E27FC236}">
                <a16:creationId xmlns:a16="http://schemas.microsoft.com/office/drawing/2014/main" id="{B0C58634-A49F-B64F-90FF-3342665AA943}"/>
              </a:ext>
            </a:extLst>
          </p:cNvPr>
          <p:cNvSpPr/>
          <p:nvPr>
            <p:custDataLst>
              <p:tags r:id="rId46"/>
            </p:custDataLst>
          </p:nvPr>
        </p:nvSpPr>
        <p:spPr bwMode="auto">
          <a:xfrm>
            <a:off x="1978025" y="1939925"/>
            <a:ext cx="179388" cy="133350"/>
          </a:xfrm>
          <a:prstGeom prst="rect">
            <a:avLst/>
          </a:prstGeom>
          <a:solidFill>
            <a:schemeClr val="accent3"/>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46" name="Rectangle 45">
            <a:extLst>
              <a:ext uri="{FF2B5EF4-FFF2-40B4-BE49-F238E27FC236}">
                <a16:creationId xmlns:a16="http://schemas.microsoft.com/office/drawing/2014/main" id="{6C86EF06-1275-8688-A534-8755015CF297}"/>
              </a:ext>
            </a:extLst>
          </p:cNvPr>
          <p:cNvSpPr/>
          <p:nvPr>
            <p:custDataLst>
              <p:tags r:id="rId47"/>
            </p:custDataLst>
          </p:nvPr>
        </p:nvSpPr>
        <p:spPr bwMode="auto">
          <a:xfrm>
            <a:off x="490538" y="2135188"/>
            <a:ext cx="179388" cy="133350"/>
          </a:xfrm>
          <a:prstGeom prst="rect">
            <a:avLst/>
          </a:prstGeom>
          <a:solidFill>
            <a:schemeClr val="accent2"/>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3" name="Text Placeholder 2">
            <a:extLst>
              <a:ext uri="{FF2B5EF4-FFF2-40B4-BE49-F238E27FC236}">
                <a16:creationId xmlns:a16="http://schemas.microsoft.com/office/drawing/2014/main" id="{E4F07B94-DAB1-25AF-E8D0-D70A84127B1C}"/>
              </a:ext>
            </a:extLst>
          </p:cNvPr>
          <p:cNvSpPr txBox="1">
            <a:spLocks/>
          </p:cNvSpPr>
          <p:nvPr>
            <p:custDataLst>
              <p:tags r:id="rId48"/>
            </p:custDataLst>
          </p:nvPr>
        </p:nvSpPr>
        <p:spPr bwMode="auto">
          <a:xfrm>
            <a:off x="720726" y="1947863"/>
            <a:ext cx="4286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r>
              <a:rPr kumimoji="0" lang="en-US" altLang="en-US" sz="1000" b="0" i="0" u="none" strike="noStrike" kern="1200" cap="none" spc="0" normalizeH="0" baseline="0" noProof="0" err="1">
                <a:ln>
                  <a:noFill/>
                </a:ln>
                <a:solidFill>
                  <a:srgbClr val="000000"/>
                </a:solidFill>
                <a:effectLst/>
                <a:uLnTx/>
                <a:uFillTx/>
                <a:sym typeface="Arial" panose="020B0604020202020204" pitchFamily="34" charset="0"/>
              </a:rPr>
              <a:t>CapEx</a:t>
            </a:r>
            <a:endParaRPr kumimoji="0" lang="en-US" sz="1000" b="0" i="0" u="none" strike="noStrike" kern="1200" cap="none" spc="0" normalizeH="0" baseline="0" noProof="0">
              <a:ln>
                <a:noFill/>
              </a:ln>
              <a:solidFill>
                <a:srgbClr val="000000"/>
              </a:solidFill>
              <a:effectLst/>
              <a:uLnTx/>
              <a:uFillTx/>
              <a:sym typeface="Arial" panose="020B0604020202020204" pitchFamily="34" charset="0"/>
            </a:endParaRPr>
          </a:p>
        </p:txBody>
      </p:sp>
      <p:sp>
        <p:nvSpPr>
          <p:cNvPr id="17" name="Text Placeholder 2">
            <a:extLst>
              <a:ext uri="{FF2B5EF4-FFF2-40B4-BE49-F238E27FC236}">
                <a16:creationId xmlns:a16="http://schemas.microsoft.com/office/drawing/2014/main" id="{59B0A79B-C4E6-CC6E-3E22-E64081ACF3D4}"/>
              </a:ext>
            </a:extLst>
          </p:cNvPr>
          <p:cNvSpPr txBox="1">
            <a:spLocks/>
          </p:cNvSpPr>
          <p:nvPr>
            <p:custDataLst>
              <p:tags r:id="rId49"/>
            </p:custDataLst>
          </p:nvPr>
        </p:nvSpPr>
        <p:spPr bwMode="auto">
          <a:xfrm>
            <a:off x="720725" y="2143125"/>
            <a:ext cx="11557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defRPr/>
            </a:pPr>
            <a:fld id="{0464770B-23E2-4DEB-AA53-D0B12A042027}" type="datetime'''Fi''x''e''d ''O''''''&amp;''''M'' ''(''''''$''/M''W''''h'')'">
              <a:rPr lang="en-US" altLang="en-US" sz="1000" smtClean="0">
                <a:solidFill>
                  <a:srgbClr val="000000"/>
                </a:solidFill>
              </a:rPr>
              <a:pPr marL="0" lvl="0" indent="0">
                <a:spcBef>
                  <a:spcPct val="0"/>
                </a:spcBef>
                <a:spcAft>
                  <a:spcPct val="0"/>
                </a:spcAft>
                <a:buNone/>
                <a:defRPr/>
              </a:pPr>
              <a:t>Fixed O&amp;M ($/MWh)</a:t>
            </a:fld>
            <a:endParaRPr kumimoji="0" lang="en-US" sz="1000" b="0" i="0" strike="noStrike" kern="1200" cap="none" spc="0" normalizeH="0" baseline="0" noProof="0">
              <a:ln>
                <a:noFill/>
              </a:ln>
              <a:solidFill>
                <a:srgbClr val="000000"/>
              </a:solidFill>
              <a:effectLst/>
              <a:uLnTx/>
              <a:uFillTx/>
              <a:sym typeface="Arial" panose="020B0604020202020204" pitchFamily="34" charset="0"/>
            </a:endParaRPr>
          </a:p>
        </p:txBody>
      </p:sp>
      <p:sp>
        <p:nvSpPr>
          <p:cNvPr id="28" name="Text Placeholder 2">
            <a:extLst>
              <a:ext uri="{FF2B5EF4-FFF2-40B4-BE49-F238E27FC236}">
                <a16:creationId xmlns:a16="http://schemas.microsoft.com/office/drawing/2014/main" id="{D8C4626C-D548-3E3F-8AE9-1794D75C8A97}"/>
              </a:ext>
            </a:extLst>
          </p:cNvPr>
          <p:cNvSpPr txBox="1">
            <a:spLocks/>
          </p:cNvSpPr>
          <p:nvPr>
            <p:custDataLst>
              <p:tags r:id="rId50"/>
            </p:custDataLst>
          </p:nvPr>
        </p:nvSpPr>
        <p:spPr bwMode="auto">
          <a:xfrm>
            <a:off x="2208213" y="2143125"/>
            <a:ext cx="10636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defRPr/>
            </a:pPr>
            <a:r>
              <a:rPr lang="en-US" altLang="en-US" sz="1000">
                <a:solidFill>
                  <a:srgbClr val="000000"/>
                </a:solidFill>
              </a:rPr>
              <a:t>Fuel cost ($/MWh)</a:t>
            </a:r>
            <a:endParaRPr kumimoji="0" lang="en-US" sz="1000" b="0" i="0" strike="noStrike" kern="1200" cap="none" spc="0" normalizeH="0" baseline="0" noProof="0">
              <a:ln>
                <a:noFill/>
              </a:ln>
              <a:solidFill>
                <a:srgbClr val="000000"/>
              </a:solidFill>
              <a:effectLst/>
              <a:uLnTx/>
              <a:uFillTx/>
              <a:sym typeface="Arial" panose="020B0604020202020204" pitchFamily="34" charset="0"/>
            </a:endParaRPr>
          </a:p>
        </p:txBody>
      </p:sp>
      <p:sp>
        <p:nvSpPr>
          <p:cNvPr id="21" name="Text Placeholder 2">
            <a:extLst>
              <a:ext uri="{FF2B5EF4-FFF2-40B4-BE49-F238E27FC236}">
                <a16:creationId xmlns:a16="http://schemas.microsoft.com/office/drawing/2014/main" id="{9B156C4C-6A1E-C859-D4A9-0598911AC4A5}"/>
              </a:ext>
            </a:extLst>
          </p:cNvPr>
          <p:cNvSpPr txBox="1">
            <a:spLocks/>
          </p:cNvSpPr>
          <p:nvPr>
            <p:custDataLst>
              <p:tags r:id="rId51"/>
            </p:custDataLst>
          </p:nvPr>
        </p:nvSpPr>
        <p:spPr bwMode="auto">
          <a:xfrm>
            <a:off x="2208213" y="1947863"/>
            <a:ext cx="1309688"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defRPr/>
            </a:pPr>
            <a:fld id="{923F2041-745D-4C3E-BDE5-961058AA5078}" type="datetime'Vari''ab''le'''' ''O&amp;''M'''''' ($''/''''MWh)'''''''">
              <a:rPr lang="en-US" altLang="en-US" sz="1000" smtClean="0">
                <a:solidFill>
                  <a:srgbClr val="000000"/>
                </a:solidFill>
              </a:rPr>
              <a:pPr marL="0" lvl="0" indent="0">
                <a:spcBef>
                  <a:spcPct val="0"/>
                </a:spcBef>
                <a:spcAft>
                  <a:spcPct val="0"/>
                </a:spcAft>
                <a:buNone/>
                <a:defRPr/>
              </a:pPr>
              <a:t>Variable O&amp;M ($/MWh)</a:t>
            </a:fld>
            <a:endParaRPr kumimoji="0" lang="en-US" sz="1000" b="0" i="0" strike="noStrike" kern="1200" cap="none" spc="0" normalizeH="0" baseline="0" noProof="0">
              <a:ln>
                <a:noFill/>
              </a:ln>
              <a:solidFill>
                <a:srgbClr val="000000"/>
              </a:solidFill>
              <a:effectLst/>
              <a:uLnTx/>
              <a:uFillTx/>
              <a:sym typeface="Arial" panose="020B0604020202020204" pitchFamily="34" charset="0"/>
            </a:endParaRPr>
          </a:p>
        </p:txBody>
      </p:sp>
      <p:sp>
        <p:nvSpPr>
          <p:cNvPr id="3" name="TextBox 2">
            <a:extLst>
              <a:ext uri="{FF2B5EF4-FFF2-40B4-BE49-F238E27FC236}">
                <a16:creationId xmlns:a16="http://schemas.microsoft.com/office/drawing/2014/main" id="{F518E952-3DE3-663D-72BA-221CACD63A0E}"/>
              </a:ext>
            </a:extLst>
          </p:cNvPr>
          <p:cNvSpPr txBox="1"/>
          <p:nvPr/>
        </p:nvSpPr>
        <p:spPr bwMode="gray">
          <a:xfrm>
            <a:off x="2684673" y="5279985"/>
            <a:ext cx="1035635" cy="438582"/>
          </a:xfrm>
          <a:prstGeom prst="rect">
            <a:avLst/>
          </a:prstGeom>
          <a:noFill/>
        </p:spPr>
        <p:txBody>
          <a:bodyPr wrap="square" lIns="137160" tIns="137160" rIns="274320" bIns="137160" rtlCol="0">
            <a:spAutoFit/>
          </a:bodyPr>
          <a:lstStyle/>
          <a:p>
            <a:pPr marL="0" indent="0" algn="ctr">
              <a:spcBef>
                <a:spcPts val="600"/>
              </a:spcBef>
              <a:spcAft>
                <a:spcPts val="600"/>
              </a:spcAft>
              <a:buNone/>
            </a:pPr>
            <a:r>
              <a:rPr lang="en-US" sz="1050"/>
              <a:t>Nuclear</a:t>
            </a:r>
          </a:p>
        </p:txBody>
      </p:sp>
    </p:spTree>
    <p:custDataLst>
      <p:tags r:id="rId1"/>
    </p:custDataLst>
    <p:extLst>
      <p:ext uri="{BB962C8B-B14F-4D97-AF65-F5344CB8AC3E}">
        <p14:creationId xmlns:p14="http://schemas.microsoft.com/office/powerpoint/2010/main" val="358701052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4" cstate="screen">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graphicFrame>
        <p:nvGraphicFramePr>
          <p:cNvPr id="8" name="think-cell data - do not delete" hidden="1"/>
          <p:cNvGraphicFramePr>
            <a:graphicFrameLocks noChangeAspect="1"/>
          </p:cNvGraphicFramePr>
          <p:nvPr>
            <p:custDataLst>
              <p:tags r:id="rId1"/>
            </p:custDataLst>
            <p:extLst>
              <p:ext uri="{D42A27DB-BD31-4B8C-83A1-F6EECF244321}">
                <p14:modId xmlns:p14="http://schemas.microsoft.com/office/powerpoint/2010/main" val="218257165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499" imgH="499" progId="TCLayout.ActiveDocument.1">
                  <p:embed/>
                </p:oleObj>
              </mc:Choice>
              <mc:Fallback>
                <p:oleObj name="think-cell Slide" r:id="rId5" imgW="499" imgH="499" progId="TCLayout.ActiveDocument.1">
                  <p:embed/>
                  <p:pic>
                    <p:nvPicPr>
                      <p:cNvPr id="8" name="think-cell data - do not delete" hidden="1"/>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F3BF2833-96C7-2985-7FFB-374F7F0B5254}"/>
              </a:ext>
            </a:extLst>
          </p:cNvPr>
          <p:cNvSpPr>
            <a:spLocks noGrp="1"/>
          </p:cNvSpPr>
          <p:nvPr>
            <p:ph type="title"/>
          </p:nvPr>
        </p:nvSpPr>
        <p:spPr>
          <a:xfrm>
            <a:off x="679450" y="3795319"/>
            <a:ext cx="8172090" cy="2436792"/>
          </a:xfrm>
        </p:spPr>
        <p:txBody>
          <a:bodyPr vert="horz">
            <a:normAutofit/>
          </a:bodyPr>
          <a:lstStyle/>
          <a:p>
            <a:r>
              <a:rPr lang="en-US">
                <a:effectLst>
                  <a:outerShdw blurRad="50800" dist="38100" dir="8100000" algn="tr" rotWithShape="0">
                    <a:prstClr val="black">
                      <a:alpha val="40000"/>
                    </a:prstClr>
                  </a:outerShdw>
                </a:effectLst>
                <a:cs typeface="Arial"/>
              </a:rPr>
              <a:t>The Nuclear Opportunity</a:t>
            </a:r>
            <a:endParaRPr lang="en-US">
              <a:effectLst>
                <a:outerShdw blurRad="50800" dist="38100" dir="8100000" algn="tr" rotWithShape="0">
                  <a:prstClr val="black">
                    <a:alpha val="40000"/>
                  </a:prstClr>
                </a:outerShdw>
              </a:effectLst>
            </a:endParaRPr>
          </a:p>
        </p:txBody>
      </p:sp>
    </p:spTree>
    <p:extLst>
      <p:ext uri="{BB962C8B-B14F-4D97-AF65-F5344CB8AC3E}">
        <p14:creationId xmlns:p14="http://schemas.microsoft.com/office/powerpoint/2010/main" val="807102172"/>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2482A87-78EE-9123-2DE1-EF05E7102BA6}"/>
            </a:ext>
          </a:extLst>
        </p:cNvPr>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1CF29288-CF13-B3B0-B143-D6EA44B10A1E}"/>
              </a:ext>
            </a:extLst>
          </p:cNvPr>
          <p:cNvGraphicFramePr>
            <a:graphicFrameLocks noChangeAspect="1"/>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7" imgW="7772400" imgH="10058400" progId="TCLayout.ActiveDocument.1">
                  <p:embed/>
                </p:oleObj>
              </mc:Choice>
              <mc:Fallback>
                <p:oleObj name="think-cell Slide" r:id="rId37" imgW="7772400" imgH="10058400" progId="TCLayout.ActiveDocument.1">
                  <p:embed/>
                  <p:pic>
                    <p:nvPicPr>
                      <p:cNvPr id="4" name="think-cell data - do not delete" hidden="1">
                        <a:extLst>
                          <a:ext uri="{FF2B5EF4-FFF2-40B4-BE49-F238E27FC236}">
                            <a16:creationId xmlns:a16="http://schemas.microsoft.com/office/drawing/2014/main" id="{1CF29288-CF13-B3B0-B143-D6EA44B10A1E}"/>
                          </a:ext>
                        </a:extLst>
                      </p:cNvPr>
                      <p:cNvPicPr/>
                      <p:nvPr/>
                    </p:nvPicPr>
                    <p:blipFill>
                      <a:blip r:embed="rId38"/>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B76E9787-20B6-62FB-2E78-088F3B4FBABA}"/>
              </a:ext>
            </a:extLst>
          </p:cNvPr>
          <p:cNvSpPr>
            <a:spLocks noGrp="1"/>
          </p:cNvSpPr>
          <p:nvPr>
            <p:ph type="title"/>
          </p:nvPr>
        </p:nvSpPr>
        <p:spPr>
          <a:xfrm>
            <a:off x="330199" y="523318"/>
            <a:ext cx="11716503" cy="882788"/>
          </a:xfrm>
        </p:spPr>
        <p:txBody>
          <a:bodyPr vert="horz">
            <a:noAutofit/>
          </a:bodyPr>
          <a:lstStyle/>
          <a:p>
            <a:r>
              <a:rPr lang="en-US"/>
              <a:t>Poor project management among key drivers of time and cost overruns in new European and North American large reactor builds</a:t>
            </a:r>
          </a:p>
        </p:txBody>
      </p:sp>
      <p:sp>
        <p:nvSpPr>
          <p:cNvPr id="3" name="btfpNotesBox361175">
            <a:extLst>
              <a:ext uri="{FF2B5EF4-FFF2-40B4-BE49-F238E27FC236}">
                <a16:creationId xmlns:a16="http://schemas.microsoft.com/office/drawing/2014/main" id="{D35F2D43-C847-426D-9B81-2088F03E52EE}"/>
              </a:ext>
            </a:extLst>
          </p:cNvPr>
          <p:cNvSpPr txBox="1"/>
          <p:nvPr>
            <p:custDataLst>
              <p:tags r:id="rId2"/>
            </p:custDataLst>
          </p:nvPr>
        </p:nvSpPr>
        <p:spPr bwMode="gray">
          <a:xfrm>
            <a:off x="388257" y="6291424"/>
            <a:ext cx="9199283" cy="492443"/>
          </a:xfrm>
          <a:prstGeom prst="rect">
            <a:avLst/>
          </a:prstGeom>
          <a:noFill/>
        </p:spPr>
        <p:txBody>
          <a:bodyPr vert="horz" wrap="square" lIns="0" tIns="0" rIns="0" bIns="0" rtlCol="0" anchor="b">
            <a:spAutoFit/>
          </a:bodyPr>
          <a:lstStyle/>
          <a:p>
            <a:r>
              <a:rPr lang="en-US" sz="800" baseline="30000" dirty="0">
                <a:solidFill>
                  <a:srgbClr val="000000"/>
                </a:solidFill>
              </a:rPr>
              <a:t>1 </a:t>
            </a:r>
            <a:r>
              <a:rPr lang="en-US" sz="800" dirty="0">
                <a:solidFill>
                  <a:srgbClr val="000000"/>
                </a:solidFill>
              </a:rPr>
              <a:t>Indirect services cost includes onsite and offsite project and construction management and design services. </a:t>
            </a:r>
          </a:p>
          <a:p>
            <a:r>
              <a:rPr lang="en-US" sz="800" dirty="0">
                <a:solidFill>
                  <a:srgbClr val="000000"/>
                </a:solidFill>
              </a:rPr>
              <a:t>Sources: Energy Technologies Institute, </a:t>
            </a:r>
            <a:r>
              <a:rPr lang="en-US" sz="800" dirty="0">
                <a:solidFill>
                  <a:srgbClr val="000000"/>
                </a:solidFill>
                <a:hlinkClick r:id="rId39"/>
              </a:rPr>
              <a:t>The ETI Nuclear Cost Drivers Project: Full Technical Report</a:t>
            </a:r>
            <a:r>
              <a:rPr lang="en-US" sz="800" dirty="0">
                <a:solidFill>
                  <a:srgbClr val="000000"/>
                </a:solidFill>
              </a:rPr>
              <a:t> (2020); Nuclear Energy Agency, </a:t>
            </a:r>
            <a:r>
              <a:rPr lang="en-US" sz="800" dirty="0">
                <a:solidFill>
                  <a:srgbClr val="000000"/>
                </a:solidFill>
                <a:hlinkClick r:id="rId40"/>
              </a:rPr>
              <a:t>Unlocking Reductions in the Construction Costs of Nuclear:</a:t>
            </a:r>
            <a:br>
              <a:rPr lang="en-US" sz="800" dirty="0">
                <a:solidFill>
                  <a:srgbClr val="000000"/>
                </a:solidFill>
                <a:hlinkClick r:id="rId40"/>
              </a:rPr>
            </a:br>
            <a:r>
              <a:rPr lang="en-US" sz="800" dirty="0">
                <a:solidFill>
                  <a:srgbClr val="000000"/>
                </a:solidFill>
                <a:hlinkClick r:id="rId40"/>
              </a:rPr>
              <a:t>A Practical Guide for Stakeholders</a:t>
            </a:r>
            <a:r>
              <a:rPr lang="en-US" sz="800" dirty="0">
                <a:solidFill>
                  <a:srgbClr val="000000"/>
                </a:solidFill>
              </a:rPr>
              <a:t> (2020); Georgia Power, </a:t>
            </a:r>
            <a:r>
              <a:rPr lang="en-US" sz="800" dirty="0">
                <a:solidFill>
                  <a:srgbClr val="000000"/>
                </a:solidFill>
                <a:hlinkClick r:id="rId41"/>
              </a:rPr>
              <a:t>Nuclear Plant Voglte</a:t>
            </a:r>
            <a:r>
              <a:rPr lang="en-US" sz="800" dirty="0">
                <a:solidFill>
                  <a:srgbClr val="000000"/>
                </a:solidFill>
              </a:rPr>
              <a:t> (2024).</a:t>
            </a:r>
          </a:p>
          <a:p>
            <a:r>
              <a:rPr lang="en-US" sz="800" dirty="0">
                <a:solidFill>
                  <a:srgbClr val="000000"/>
                </a:solidFill>
              </a:rPr>
              <a:t>Credit: Clara Zibell, Isabel Hoyos, </a:t>
            </a:r>
            <a:r>
              <a:rPr lang="en-US" sz="800" dirty="0" err="1">
                <a:solidFill>
                  <a:srgbClr val="000000"/>
                </a:solidFill>
              </a:rPr>
              <a:t>Hyae</a:t>
            </a:r>
            <a:r>
              <a:rPr lang="en-US" sz="800" dirty="0">
                <a:solidFill>
                  <a:srgbClr val="000000"/>
                </a:solidFill>
              </a:rPr>
              <a:t> Ryung Kim, and </a:t>
            </a:r>
            <a:r>
              <a:rPr lang="en-US" sz="800" dirty="0">
                <a:hlinkClick r:id="rId42"/>
              </a:rPr>
              <a:t>Gernot Wagner.</a:t>
            </a:r>
            <a:r>
              <a:rPr lang="en-US" sz="800" dirty="0">
                <a:solidFill>
                  <a:srgbClr val="000000"/>
                </a:solidFill>
              </a:rPr>
              <a:t>  Share with </a:t>
            </a:r>
            <a:r>
              <a:rPr lang="en-US" sz="800" dirty="0">
                <a:solidFill>
                  <a:srgbClr val="000000"/>
                </a:solidFill>
                <a:hlinkClick r:id="rId43"/>
              </a:rPr>
              <a:t>attribution</a:t>
            </a:r>
            <a:r>
              <a:rPr lang="en-US" sz="800" dirty="0">
                <a:solidFill>
                  <a:srgbClr val="000000"/>
                </a:solidFill>
              </a:rPr>
              <a:t>: </a:t>
            </a:r>
            <a:r>
              <a:rPr lang="en-US" sz="800" dirty="0" err="1">
                <a:solidFill>
                  <a:srgbClr val="000000"/>
                </a:solidFill>
              </a:rPr>
              <a:t>Houwink</a:t>
            </a:r>
            <a:r>
              <a:rPr lang="en-US" sz="800" dirty="0">
                <a:solidFill>
                  <a:srgbClr val="000000"/>
                </a:solidFill>
              </a:rPr>
              <a:t> et al., "Reenergizing Nuclear" (23 September 2025).</a:t>
            </a:r>
            <a:endParaRPr lang="en-US" sz="800" dirty="0">
              <a:solidFill>
                <a:srgbClr val="000000"/>
              </a:solidFill>
              <a:cs typeface="Arial"/>
            </a:endParaRPr>
          </a:p>
        </p:txBody>
      </p:sp>
      <p:sp>
        <p:nvSpPr>
          <p:cNvPr id="42" name="btfpColumnHeaderBoxText223027">
            <a:extLst>
              <a:ext uri="{FF2B5EF4-FFF2-40B4-BE49-F238E27FC236}">
                <a16:creationId xmlns:a16="http://schemas.microsoft.com/office/drawing/2014/main" id="{2968EE6C-C46A-0DB0-678C-F87D50398ADF}"/>
              </a:ext>
            </a:extLst>
          </p:cNvPr>
          <p:cNvSpPr txBox="1"/>
          <p:nvPr/>
        </p:nvSpPr>
        <p:spPr bwMode="gray">
          <a:xfrm>
            <a:off x="452437" y="1321478"/>
            <a:ext cx="3772321" cy="442108"/>
          </a:xfrm>
          <a:prstGeom prst="rect">
            <a:avLst/>
          </a:prstGeom>
          <a:noFill/>
        </p:spPr>
        <p:txBody>
          <a:bodyPr vert="horz" wrap="square" lIns="0" tIns="36036" rIns="36036" bIns="36036" rtlCol="0" anchor="b">
            <a:spAutoFit/>
          </a:bodyPr>
          <a:lstStyle/>
          <a:p>
            <a:pPr marL="0" indent="0">
              <a:spcBef>
                <a:spcPts val="0"/>
              </a:spcBef>
              <a:buNone/>
            </a:pPr>
            <a:r>
              <a:rPr lang="en-US" sz="1200" b="1">
                <a:solidFill>
                  <a:srgbClr val="000000"/>
                </a:solidFill>
              </a:rPr>
              <a:t>Cost comparison of conventional nuclear plants in Europe and North America vs. rest of world (ROW)</a:t>
            </a:r>
          </a:p>
        </p:txBody>
      </p:sp>
      <p:cxnSp>
        <p:nvCxnSpPr>
          <p:cNvPr id="46" name="Straight Connector 45">
            <a:extLst>
              <a:ext uri="{FF2B5EF4-FFF2-40B4-BE49-F238E27FC236}">
                <a16:creationId xmlns:a16="http://schemas.microsoft.com/office/drawing/2014/main" id="{AC70F4B0-5980-BBA7-9B29-0B7670A0AD04}"/>
              </a:ext>
            </a:extLst>
          </p:cNvPr>
          <p:cNvCxnSpPr/>
          <p:nvPr>
            <p:custDataLst>
              <p:tags r:id="rId3"/>
            </p:custDataLst>
          </p:nvPr>
        </p:nvCxnSpPr>
        <p:spPr bwMode="auto">
          <a:xfrm>
            <a:off x="1817688" y="3509963"/>
            <a:ext cx="485775" cy="1687513"/>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47" name="Straight Connector 46">
            <a:extLst>
              <a:ext uri="{FF2B5EF4-FFF2-40B4-BE49-F238E27FC236}">
                <a16:creationId xmlns:a16="http://schemas.microsoft.com/office/drawing/2014/main" id="{4C9C88F5-1378-AC45-1AB1-08F3DE4612FF}"/>
              </a:ext>
            </a:extLst>
          </p:cNvPr>
          <p:cNvCxnSpPr/>
          <p:nvPr>
            <p:custDataLst>
              <p:tags r:id="rId4"/>
            </p:custDataLst>
          </p:nvPr>
        </p:nvCxnSpPr>
        <p:spPr bwMode="auto">
          <a:xfrm>
            <a:off x="1817688" y="3551238"/>
            <a:ext cx="485775" cy="165735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48" name="Straight Connector 47">
            <a:extLst>
              <a:ext uri="{FF2B5EF4-FFF2-40B4-BE49-F238E27FC236}">
                <a16:creationId xmlns:a16="http://schemas.microsoft.com/office/drawing/2014/main" id="{9DEF9445-1F64-465C-AF46-DBCF9335F7B5}"/>
              </a:ext>
            </a:extLst>
          </p:cNvPr>
          <p:cNvCxnSpPr/>
          <p:nvPr>
            <p:custDataLst>
              <p:tags r:id="rId5"/>
            </p:custDataLst>
          </p:nvPr>
        </p:nvCxnSpPr>
        <p:spPr bwMode="auto">
          <a:xfrm>
            <a:off x="1817688" y="3863975"/>
            <a:ext cx="485775" cy="1527175"/>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49" name="Straight Connector 48">
            <a:extLst>
              <a:ext uri="{FF2B5EF4-FFF2-40B4-BE49-F238E27FC236}">
                <a16:creationId xmlns:a16="http://schemas.microsoft.com/office/drawing/2014/main" id="{2CA0D5B8-02DB-B92F-6922-CDC02EAA0202}"/>
              </a:ext>
            </a:extLst>
          </p:cNvPr>
          <p:cNvCxnSpPr/>
          <p:nvPr>
            <p:custDataLst>
              <p:tags r:id="rId6"/>
            </p:custDataLst>
          </p:nvPr>
        </p:nvCxnSpPr>
        <p:spPr bwMode="auto">
          <a:xfrm>
            <a:off x="1817688" y="3954463"/>
            <a:ext cx="485775" cy="1463675"/>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0" name="Straight Connector 49">
            <a:extLst>
              <a:ext uri="{FF2B5EF4-FFF2-40B4-BE49-F238E27FC236}">
                <a16:creationId xmlns:a16="http://schemas.microsoft.com/office/drawing/2014/main" id="{7FBABECE-C1C5-0444-19CC-DC20D1918842}"/>
              </a:ext>
            </a:extLst>
          </p:cNvPr>
          <p:cNvCxnSpPr/>
          <p:nvPr>
            <p:custDataLst>
              <p:tags r:id="rId7"/>
            </p:custDataLst>
          </p:nvPr>
        </p:nvCxnSpPr>
        <p:spPr bwMode="auto">
          <a:xfrm>
            <a:off x="1817688" y="4251325"/>
            <a:ext cx="485775" cy="1252538"/>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44" name="Straight Connector 43">
            <a:extLst>
              <a:ext uri="{FF2B5EF4-FFF2-40B4-BE49-F238E27FC236}">
                <a16:creationId xmlns:a16="http://schemas.microsoft.com/office/drawing/2014/main" id="{2F6EE22A-2510-D36C-18BB-9AE745765673}"/>
              </a:ext>
            </a:extLst>
          </p:cNvPr>
          <p:cNvCxnSpPr/>
          <p:nvPr>
            <p:custDataLst>
              <p:tags r:id="rId8"/>
            </p:custDataLst>
          </p:nvPr>
        </p:nvCxnSpPr>
        <p:spPr bwMode="auto">
          <a:xfrm>
            <a:off x="1817688" y="5032375"/>
            <a:ext cx="485775" cy="700088"/>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1" name="Straight Connector 50">
            <a:extLst>
              <a:ext uri="{FF2B5EF4-FFF2-40B4-BE49-F238E27FC236}">
                <a16:creationId xmlns:a16="http://schemas.microsoft.com/office/drawing/2014/main" id="{3ECFF5D3-A2F0-35E9-E9DC-5C1B3BC30ACA}"/>
              </a:ext>
            </a:extLst>
          </p:cNvPr>
          <p:cNvCxnSpPr/>
          <p:nvPr>
            <p:custDataLst>
              <p:tags r:id="rId9"/>
            </p:custDataLst>
          </p:nvPr>
        </p:nvCxnSpPr>
        <p:spPr bwMode="auto">
          <a:xfrm>
            <a:off x="1817688" y="5056188"/>
            <a:ext cx="485775" cy="682625"/>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45" name="Straight Connector 44">
            <a:extLst>
              <a:ext uri="{FF2B5EF4-FFF2-40B4-BE49-F238E27FC236}">
                <a16:creationId xmlns:a16="http://schemas.microsoft.com/office/drawing/2014/main" id="{166DA7E3-22FC-DE11-E126-68BA16678559}"/>
              </a:ext>
            </a:extLst>
          </p:cNvPr>
          <p:cNvCxnSpPr/>
          <p:nvPr>
            <p:custDataLst>
              <p:tags r:id="rId10"/>
            </p:custDataLst>
          </p:nvPr>
        </p:nvCxnSpPr>
        <p:spPr bwMode="auto">
          <a:xfrm>
            <a:off x="1817688" y="5278438"/>
            <a:ext cx="485775" cy="525463"/>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graphicFrame>
        <p:nvGraphicFramePr>
          <p:cNvPr id="118" name="Chart 117"/>
          <p:cNvGraphicFramePr/>
          <p:nvPr>
            <p:custDataLst>
              <p:tags r:id="rId11"/>
            </p:custDataLst>
          </p:nvPr>
        </p:nvGraphicFramePr>
        <p:xfrm>
          <a:off x="350838" y="2979738"/>
          <a:ext cx="2886075" cy="3098800"/>
        </p:xfrm>
        <a:graphic>
          <a:graphicData uri="http://schemas.openxmlformats.org/drawingml/2006/chart">
            <c:chart xmlns:c="http://schemas.openxmlformats.org/drawingml/2006/chart" xmlns:r="http://schemas.openxmlformats.org/officeDocument/2006/relationships" r:id="rId44"/>
          </a:graphicData>
        </a:graphic>
      </p:graphicFrame>
      <p:sp>
        <p:nvSpPr>
          <p:cNvPr id="56" name="Text Placeholder 10">
            <a:extLst>
              <a:ext uri="{FF2B5EF4-FFF2-40B4-BE49-F238E27FC236}">
                <a16:creationId xmlns:a16="http://schemas.microsoft.com/office/drawing/2014/main" id="{3840DDD9-3987-1520-DED8-0CC5BF6F3606}"/>
              </a:ext>
            </a:extLst>
          </p:cNvPr>
          <p:cNvSpPr txBox="1">
            <a:spLocks/>
          </p:cNvSpPr>
          <p:nvPr>
            <p:custDataLst>
              <p:tags r:id="rId12"/>
            </p:custDataLst>
          </p:nvPr>
        </p:nvSpPr>
        <p:spPr bwMode="auto">
          <a:xfrm>
            <a:off x="822325" y="2763838"/>
            <a:ext cx="2889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000">
                <a:effectLst/>
              </a:rPr>
              <a:t>$/kW</a:t>
            </a:r>
            <a:endParaRPr lang="en-US" sz="1000"/>
          </a:p>
        </p:txBody>
      </p:sp>
      <p:sp>
        <p:nvSpPr>
          <p:cNvPr id="31" name="Text Placeholder 10">
            <a:extLst>
              <a:ext uri="{FF2B5EF4-FFF2-40B4-BE49-F238E27FC236}">
                <a16:creationId xmlns:a16="http://schemas.microsoft.com/office/drawing/2014/main" id="{EAD84D12-4406-1738-82BF-A83040C9764C}"/>
              </a:ext>
            </a:extLst>
          </p:cNvPr>
          <p:cNvSpPr txBox="1">
            <a:spLocks/>
          </p:cNvSpPr>
          <p:nvPr>
            <p:custDataLst>
              <p:tags r:id="rId13"/>
            </p:custDataLst>
          </p:nvPr>
        </p:nvSpPr>
        <p:spPr bwMode="gray">
          <a:xfrm>
            <a:off x="1339851" y="4551363"/>
            <a:ext cx="3476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2A2BD459-3052-4AE3-B64D-CB6623C935D2}" type="datetime'''''''''''3''''''''''2''''''''%'''''''''">
              <a:rPr lang="en-US" altLang="en-US" sz="1200" smtClean="0">
                <a:solidFill>
                  <a:schemeClr val="bg1"/>
                </a:solidFill>
              </a:rPr>
              <a:pPr marL="0" indent="0" algn="ctr">
                <a:spcBef>
                  <a:spcPct val="0"/>
                </a:spcBef>
                <a:spcAft>
                  <a:spcPct val="0"/>
                </a:spcAft>
                <a:buNone/>
              </a:pPr>
              <a:t>32%</a:t>
            </a:fld>
            <a:endParaRPr lang="en-US" sz="1200">
              <a:solidFill>
                <a:schemeClr val="bg1"/>
              </a:solidFill>
            </a:endParaRPr>
          </a:p>
        </p:txBody>
      </p:sp>
      <p:sp>
        <p:nvSpPr>
          <p:cNvPr id="57" name="Text Placeholder 10">
            <a:extLst>
              <a:ext uri="{FF2B5EF4-FFF2-40B4-BE49-F238E27FC236}">
                <a16:creationId xmlns:a16="http://schemas.microsoft.com/office/drawing/2014/main" id="{3508906C-C95B-DB59-EFE2-F1B5A3BCDC7D}"/>
              </a:ext>
            </a:extLst>
          </p:cNvPr>
          <p:cNvSpPr txBox="1">
            <a:spLocks/>
          </p:cNvSpPr>
          <p:nvPr>
            <p:custDataLst>
              <p:tags r:id="rId14"/>
            </p:custDataLst>
          </p:nvPr>
        </p:nvSpPr>
        <p:spPr bwMode="auto">
          <a:xfrm>
            <a:off x="1131888" y="5965825"/>
            <a:ext cx="763588" cy="3048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05CC7996-22F1-46E1-AC58-970C8D6C2410}" type="datetime'''Eu''''ro''''p''''''e''/''No''rt''''''h A''m''''e''r''ica'''">
              <a:rPr lang="en-US" altLang="en-US" sz="1000" smtClean="0"/>
              <a:pPr marL="0" indent="0" algn="ctr">
                <a:spcBef>
                  <a:spcPct val="0"/>
                </a:spcBef>
                <a:spcAft>
                  <a:spcPct val="0"/>
                </a:spcAft>
                <a:buNone/>
              </a:pPr>
              <a:t>Europe/North America</a:t>
            </a:fld>
            <a:endParaRPr lang="en-US" sz="1000"/>
          </a:p>
        </p:txBody>
      </p:sp>
      <p:sp>
        <p:nvSpPr>
          <p:cNvPr id="150" name="Text Placeholder 10">
            <a:extLst>
              <a:ext uri="{FF2B5EF4-FFF2-40B4-BE49-F238E27FC236}">
                <a16:creationId xmlns:a16="http://schemas.microsoft.com/office/drawing/2014/main" id="{0D5087F0-D471-7663-4548-5F66C303D70B}"/>
              </a:ext>
            </a:extLst>
          </p:cNvPr>
          <p:cNvSpPr txBox="1">
            <a:spLocks/>
          </p:cNvSpPr>
          <p:nvPr>
            <p:custDataLst>
              <p:tags r:id="rId15"/>
            </p:custDataLst>
          </p:nvPr>
        </p:nvSpPr>
        <p:spPr bwMode="gray">
          <a:xfrm>
            <a:off x="2433639" y="5527675"/>
            <a:ext cx="3476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7689F507-DB65-43A4-B4CA-EF49B04A756C}" type="datetime'''''''3''''1''''''''''''''''''''''''%'''''''''''''">
              <a:rPr lang="en-US" altLang="en-US" sz="1200" smtClean="0">
                <a:solidFill>
                  <a:schemeClr val="bg1"/>
                </a:solidFill>
              </a:rPr>
              <a:pPr marL="0" indent="0" algn="ctr">
                <a:spcBef>
                  <a:spcPct val="0"/>
                </a:spcBef>
                <a:spcAft>
                  <a:spcPct val="0"/>
                </a:spcAft>
                <a:buNone/>
              </a:pPr>
              <a:t>31%</a:t>
            </a:fld>
            <a:endParaRPr lang="en-US" sz="1200">
              <a:solidFill>
                <a:schemeClr val="bg1"/>
              </a:solidFill>
            </a:endParaRPr>
          </a:p>
        </p:txBody>
      </p:sp>
      <p:sp>
        <p:nvSpPr>
          <p:cNvPr id="53" name="Text Placeholder 10">
            <a:extLst>
              <a:ext uri="{FF2B5EF4-FFF2-40B4-BE49-F238E27FC236}">
                <a16:creationId xmlns:a16="http://schemas.microsoft.com/office/drawing/2014/main" id="{6BBD5EAA-F6BB-15A8-3F6A-C59FE8677289}"/>
              </a:ext>
            </a:extLst>
          </p:cNvPr>
          <p:cNvSpPr txBox="1">
            <a:spLocks/>
          </p:cNvSpPr>
          <p:nvPr>
            <p:custDataLst>
              <p:tags r:id="rId16"/>
            </p:custDataLst>
          </p:nvPr>
        </p:nvSpPr>
        <p:spPr bwMode="auto">
          <a:xfrm>
            <a:off x="2444750" y="5965825"/>
            <a:ext cx="323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1FF76059-5D6A-4C71-A2A2-7E7CA739C6D7}" type="datetime'R''''''''''''''''''O''W'''''''''''''''''''''''">
              <a:rPr lang="en-US" altLang="en-US" sz="1000" smtClean="0"/>
              <a:pPr marL="0" indent="0" algn="ctr">
                <a:spcBef>
                  <a:spcPct val="0"/>
                </a:spcBef>
                <a:spcAft>
                  <a:spcPct val="0"/>
                </a:spcAft>
                <a:buNone/>
              </a:pPr>
              <a:t>ROW</a:t>
            </a:fld>
            <a:endParaRPr lang="en-US" sz="1000"/>
          </a:p>
        </p:txBody>
      </p:sp>
      <p:sp>
        <p:nvSpPr>
          <p:cNvPr id="54" name="Text Placeholder 10">
            <a:extLst>
              <a:ext uri="{FF2B5EF4-FFF2-40B4-BE49-F238E27FC236}">
                <a16:creationId xmlns:a16="http://schemas.microsoft.com/office/drawing/2014/main" id="{62989569-BC55-E165-F153-92975079B5A2}"/>
              </a:ext>
            </a:extLst>
          </p:cNvPr>
          <p:cNvSpPr txBox="1">
            <a:spLocks/>
          </p:cNvSpPr>
          <p:nvPr>
            <p:custDataLst>
              <p:tags r:id="rId17"/>
            </p:custDataLst>
          </p:nvPr>
        </p:nvSpPr>
        <p:spPr bwMode="gray">
          <a:xfrm>
            <a:off x="1258887" y="3302000"/>
            <a:ext cx="50800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2B7CB402-978E-468F-91E3-039A7810D8B7}" type="datetime'''''1''''0'',''''''''''''''''3''''''''''''8''''''''''7'">
              <a:rPr lang="en-US" altLang="en-US" sz="1200" b="1" smtClean="0"/>
              <a:pPr marL="0" indent="0" algn="ctr">
                <a:spcBef>
                  <a:spcPct val="0"/>
                </a:spcBef>
                <a:spcAft>
                  <a:spcPct val="0"/>
                </a:spcAft>
                <a:buNone/>
              </a:pPr>
              <a:t>10,387</a:t>
            </a:fld>
            <a:endParaRPr lang="en-US" sz="1200" b="1"/>
          </a:p>
        </p:txBody>
      </p:sp>
      <p:sp>
        <p:nvSpPr>
          <p:cNvPr id="55" name="Text Placeholder 10">
            <a:extLst>
              <a:ext uri="{FF2B5EF4-FFF2-40B4-BE49-F238E27FC236}">
                <a16:creationId xmlns:a16="http://schemas.microsoft.com/office/drawing/2014/main" id="{DE38A320-2359-D39A-D954-A85BA53DEDB5}"/>
              </a:ext>
            </a:extLst>
          </p:cNvPr>
          <p:cNvSpPr txBox="1">
            <a:spLocks/>
          </p:cNvSpPr>
          <p:nvPr>
            <p:custDataLst>
              <p:tags r:id="rId18"/>
            </p:custDataLst>
          </p:nvPr>
        </p:nvSpPr>
        <p:spPr bwMode="gray">
          <a:xfrm>
            <a:off x="2395538" y="4989513"/>
            <a:ext cx="4238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8BD1C709-BA79-4CA0-9312-6A541A2A9680}" type="datetime'''''3'''''''''',1''''''''''''''''''''''''''''''2''''5'''''''''">
              <a:rPr lang="en-US" altLang="en-US" sz="1200" b="1" smtClean="0"/>
              <a:pPr marL="0" indent="0" algn="ctr">
                <a:spcBef>
                  <a:spcPct val="0"/>
                </a:spcBef>
                <a:spcAft>
                  <a:spcPct val="0"/>
                </a:spcAft>
                <a:buNone/>
              </a:pPr>
              <a:t>3,125</a:t>
            </a:fld>
            <a:endParaRPr lang="en-US" sz="1200" b="1"/>
          </a:p>
        </p:txBody>
      </p:sp>
      <p:sp>
        <p:nvSpPr>
          <p:cNvPr id="59" name="Rectangle 58">
            <a:extLst>
              <a:ext uri="{FF2B5EF4-FFF2-40B4-BE49-F238E27FC236}">
                <a16:creationId xmlns:a16="http://schemas.microsoft.com/office/drawing/2014/main" id="{E32B3FEA-2489-A3C8-19BD-C1447961B4A5}"/>
              </a:ext>
            </a:extLst>
          </p:cNvPr>
          <p:cNvSpPr/>
          <p:nvPr>
            <p:custDataLst>
              <p:tags r:id="rId19"/>
            </p:custDataLst>
          </p:nvPr>
        </p:nvSpPr>
        <p:spPr bwMode="auto">
          <a:xfrm>
            <a:off x="400050" y="1914525"/>
            <a:ext cx="179388" cy="133350"/>
          </a:xfrm>
          <a:prstGeom prst="rect">
            <a:avLst/>
          </a:prstGeom>
          <a:solidFill>
            <a:schemeClr val="accent5"/>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61" name="Rectangle 60">
            <a:extLst>
              <a:ext uri="{FF2B5EF4-FFF2-40B4-BE49-F238E27FC236}">
                <a16:creationId xmlns:a16="http://schemas.microsoft.com/office/drawing/2014/main" id="{1AD9614F-9C34-352D-F6F4-2A316082CD6F}"/>
              </a:ext>
            </a:extLst>
          </p:cNvPr>
          <p:cNvSpPr/>
          <p:nvPr>
            <p:custDataLst>
              <p:tags r:id="rId20"/>
            </p:custDataLst>
          </p:nvPr>
        </p:nvSpPr>
        <p:spPr bwMode="auto">
          <a:xfrm>
            <a:off x="400050" y="2117725"/>
            <a:ext cx="179388" cy="133350"/>
          </a:xfrm>
          <a:prstGeom prst="rect">
            <a:avLst/>
          </a:prstGeom>
          <a:solidFill>
            <a:schemeClr val="accent2"/>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63" name="Rectangle 62">
            <a:extLst>
              <a:ext uri="{FF2B5EF4-FFF2-40B4-BE49-F238E27FC236}">
                <a16:creationId xmlns:a16="http://schemas.microsoft.com/office/drawing/2014/main" id="{D6745D16-27B2-3EDB-65CE-E377F8FC3474}"/>
              </a:ext>
            </a:extLst>
          </p:cNvPr>
          <p:cNvSpPr/>
          <p:nvPr>
            <p:custDataLst>
              <p:tags r:id="rId21"/>
            </p:custDataLst>
          </p:nvPr>
        </p:nvSpPr>
        <p:spPr bwMode="auto">
          <a:xfrm>
            <a:off x="400050" y="2320925"/>
            <a:ext cx="179388" cy="133350"/>
          </a:xfrm>
          <a:prstGeom prst="rect">
            <a:avLst/>
          </a:prstGeom>
          <a:solidFill>
            <a:schemeClr val="accent3"/>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29" name="Rectangle 128">
            <a:extLst>
              <a:ext uri="{FF2B5EF4-FFF2-40B4-BE49-F238E27FC236}">
                <a16:creationId xmlns:a16="http://schemas.microsoft.com/office/drawing/2014/main" id="{C5A17A50-7DD3-04EF-B642-599957A004AE}"/>
              </a:ext>
            </a:extLst>
          </p:cNvPr>
          <p:cNvSpPr/>
          <p:nvPr>
            <p:custDataLst>
              <p:tags r:id="rId22"/>
            </p:custDataLst>
          </p:nvPr>
        </p:nvSpPr>
        <p:spPr bwMode="auto">
          <a:xfrm>
            <a:off x="400050" y="2524125"/>
            <a:ext cx="179388" cy="133350"/>
          </a:xfrm>
          <a:prstGeom prst="rect">
            <a:avLst/>
          </a:prstGeom>
          <a:solidFill>
            <a:schemeClr val="accent4"/>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28" name="Rectangle 127">
            <a:extLst>
              <a:ext uri="{FF2B5EF4-FFF2-40B4-BE49-F238E27FC236}">
                <a16:creationId xmlns:a16="http://schemas.microsoft.com/office/drawing/2014/main" id="{B6357F75-75D6-3405-E97A-8C9EBBF9EF52}"/>
              </a:ext>
            </a:extLst>
          </p:cNvPr>
          <p:cNvSpPr/>
          <p:nvPr>
            <p:custDataLst>
              <p:tags r:id="rId23"/>
            </p:custDataLst>
          </p:nvPr>
        </p:nvSpPr>
        <p:spPr bwMode="auto">
          <a:xfrm>
            <a:off x="1968500" y="1914525"/>
            <a:ext cx="179388" cy="133350"/>
          </a:xfrm>
          <a:prstGeom prst="rect">
            <a:avLst/>
          </a:prstGeom>
          <a:solidFill>
            <a:schemeClr val="accent1"/>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62" name="Rectangle 61">
            <a:extLst>
              <a:ext uri="{FF2B5EF4-FFF2-40B4-BE49-F238E27FC236}">
                <a16:creationId xmlns:a16="http://schemas.microsoft.com/office/drawing/2014/main" id="{66E4C06E-E37D-2D24-D948-C2CBD793C637}"/>
              </a:ext>
            </a:extLst>
          </p:cNvPr>
          <p:cNvSpPr/>
          <p:nvPr>
            <p:custDataLst>
              <p:tags r:id="rId24"/>
            </p:custDataLst>
          </p:nvPr>
        </p:nvSpPr>
        <p:spPr bwMode="auto">
          <a:xfrm>
            <a:off x="1968500" y="2117725"/>
            <a:ext cx="179388" cy="133350"/>
          </a:xfrm>
          <a:prstGeom prst="rect">
            <a:avLst/>
          </a:prstGeom>
          <a:solidFill>
            <a:schemeClr val="accent6"/>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60" name="Rectangle 59">
            <a:extLst>
              <a:ext uri="{FF2B5EF4-FFF2-40B4-BE49-F238E27FC236}">
                <a16:creationId xmlns:a16="http://schemas.microsoft.com/office/drawing/2014/main" id="{F3166F93-970B-A5EE-1381-8FB87EBD8759}"/>
              </a:ext>
            </a:extLst>
          </p:cNvPr>
          <p:cNvSpPr/>
          <p:nvPr>
            <p:custDataLst>
              <p:tags r:id="rId25"/>
            </p:custDataLst>
          </p:nvPr>
        </p:nvSpPr>
        <p:spPr bwMode="auto">
          <a:xfrm>
            <a:off x="1968500" y="2320925"/>
            <a:ext cx="179388" cy="133350"/>
          </a:xfrm>
          <a:prstGeom prst="rect">
            <a:avLst/>
          </a:prstGeom>
          <a:solidFill>
            <a:schemeClr val="bg2"/>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58" name="Rectangle 57">
            <a:extLst>
              <a:ext uri="{FF2B5EF4-FFF2-40B4-BE49-F238E27FC236}">
                <a16:creationId xmlns:a16="http://schemas.microsoft.com/office/drawing/2014/main" id="{3155494E-2664-C6C5-0B7C-3C3F93E1B2B7}"/>
              </a:ext>
            </a:extLst>
          </p:cNvPr>
          <p:cNvSpPr/>
          <p:nvPr>
            <p:custDataLst>
              <p:tags r:id="rId26"/>
            </p:custDataLst>
          </p:nvPr>
        </p:nvSpPr>
        <p:spPr bwMode="auto">
          <a:xfrm>
            <a:off x="1968500" y="2524125"/>
            <a:ext cx="179388" cy="133350"/>
          </a:xfrm>
          <a:prstGeom prst="rect">
            <a:avLst/>
          </a:prstGeom>
          <a:solidFill>
            <a:schemeClr val="tx2"/>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30" name="Text Placeholder 10">
            <a:extLst>
              <a:ext uri="{FF2B5EF4-FFF2-40B4-BE49-F238E27FC236}">
                <a16:creationId xmlns:a16="http://schemas.microsoft.com/office/drawing/2014/main" id="{B8093776-AB7A-370D-8A4A-9DDAABE848AC}"/>
              </a:ext>
            </a:extLst>
          </p:cNvPr>
          <p:cNvSpPr txBox="1">
            <a:spLocks/>
          </p:cNvSpPr>
          <p:nvPr>
            <p:custDataLst>
              <p:tags r:id="rId27"/>
            </p:custDataLst>
          </p:nvPr>
        </p:nvSpPr>
        <p:spPr bwMode="auto">
          <a:xfrm>
            <a:off x="630238" y="1909763"/>
            <a:ext cx="12366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sz="1000"/>
              <a:t>Pre-construction costs</a:t>
            </a:r>
            <a:endParaRPr lang="en-US" sz="1000"/>
          </a:p>
        </p:txBody>
      </p:sp>
      <p:sp>
        <p:nvSpPr>
          <p:cNvPr id="135" name="Text Placeholder 10">
            <a:extLst>
              <a:ext uri="{FF2B5EF4-FFF2-40B4-BE49-F238E27FC236}">
                <a16:creationId xmlns:a16="http://schemas.microsoft.com/office/drawing/2014/main" id="{5B29F686-C415-7279-9304-9DD7DBD1C6A3}"/>
              </a:ext>
            </a:extLst>
          </p:cNvPr>
          <p:cNvSpPr txBox="1">
            <a:spLocks/>
          </p:cNvSpPr>
          <p:nvPr>
            <p:custDataLst>
              <p:tags r:id="rId28"/>
            </p:custDataLst>
          </p:nvPr>
        </p:nvSpPr>
        <p:spPr bwMode="auto">
          <a:xfrm>
            <a:off x="630238" y="2112963"/>
            <a:ext cx="6381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A2A1328B-D0EF-4492-BD2E-58F7C927211D}" type="datetime'E''''q''''''''''''''u''''i''''''''''''''p''m''''''en''t'' '''">
              <a:rPr lang="en-US" altLang="en-US" sz="1000" smtClean="0"/>
              <a:pPr marL="0" indent="0">
                <a:spcBef>
                  <a:spcPct val="0"/>
                </a:spcBef>
                <a:spcAft>
                  <a:spcPct val="0"/>
                </a:spcAft>
                <a:buNone/>
              </a:pPr>
              <a:t>Equipment </a:t>
            </a:fld>
            <a:endParaRPr lang="en-US" sz="1000"/>
          </a:p>
        </p:txBody>
      </p:sp>
      <p:sp>
        <p:nvSpPr>
          <p:cNvPr id="133" name="Text Placeholder 10">
            <a:extLst>
              <a:ext uri="{FF2B5EF4-FFF2-40B4-BE49-F238E27FC236}">
                <a16:creationId xmlns:a16="http://schemas.microsoft.com/office/drawing/2014/main" id="{252D7F8F-ABF2-65B1-7834-AA2B92957C96}"/>
              </a:ext>
            </a:extLst>
          </p:cNvPr>
          <p:cNvSpPr txBox="1">
            <a:spLocks/>
          </p:cNvSpPr>
          <p:nvPr>
            <p:custDataLst>
              <p:tags r:id="rId29"/>
            </p:custDataLst>
          </p:nvPr>
        </p:nvSpPr>
        <p:spPr bwMode="auto">
          <a:xfrm>
            <a:off x="630238" y="2316163"/>
            <a:ext cx="5143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5285A6C6-66C6-44DA-B545-E10858BD42CD}" type="datetime'M''''''''at''''''e''''r''''''''i''''''''al''''''''''''s'''''''">
              <a:rPr lang="en-US" altLang="en-US" sz="1000" smtClean="0"/>
              <a:pPr marL="0" indent="0">
                <a:spcBef>
                  <a:spcPct val="0"/>
                </a:spcBef>
                <a:spcAft>
                  <a:spcPct val="0"/>
                </a:spcAft>
                <a:buNone/>
              </a:pPr>
              <a:t>Materials</a:t>
            </a:fld>
            <a:endParaRPr lang="en-US" sz="1000"/>
          </a:p>
        </p:txBody>
      </p:sp>
      <p:sp>
        <p:nvSpPr>
          <p:cNvPr id="131" name="Text Placeholder 10">
            <a:extLst>
              <a:ext uri="{FF2B5EF4-FFF2-40B4-BE49-F238E27FC236}">
                <a16:creationId xmlns:a16="http://schemas.microsoft.com/office/drawing/2014/main" id="{9850EC92-9B6F-6089-DF7F-D95F1F5603F4}"/>
              </a:ext>
            </a:extLst>
          </p:cNvPr>
          <p:cNvSpPr txBox="1">
            <a:spLocks/>
          </p:cNvSpPr>
          <p:nvPr>
            <p:custDataLst>
              <p:tags r:id="rId30"/>
            </p:custDataLst>
          </p:nvPr>
        </p:nvSpPr>
        <p:spPr bwMode="auto">
          <a:xfrm>
            <a:off x="630238" y="2519363"/>
            <a:ext cx="3222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sz="1000"/>
              <a:t>Labor</a:t>
            </a:r>
          </a:p>
        </p:txBody>
      </p:sp>
      <p:sp>
        <p:nvSpPr>
          <p:cNvPr id="137" name="Text Placeholder 10">
            <a:extLst>
              <a:ext uri="{FF2B5EF4-FFF2-40B4-BE49-F238E27FC236}">
                <a16:creationId xmlns:a16="http://schemas.microsoft.com/office/drawing/2014/main" id="{260FEE90-2A5E-E09E-7F53-1782486BF6DA}"/>
              </a:ext>
            </a:extLst>
          </p:cNvPr>
          <p:cNvSpPr txBox="1">
            <a:spLocks/>
          </p:cNvSpPr>
          <p:nvPr>
            <p:custDataLst>
              <p:tags r:id="rId31"/>
            </p:custDataLst>
          </p:nvPr>
        </p:nvSpPr>
        <p:spPr bwMode="auto">
          <a:xfrm>
            <a:off x="2198687" y="1909763"/>
            <a:ext cx="13414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sz="1000"/>
              <a:t>Indirect services costs</a:t>
            </a:r>
            <a:r>
              <a:rPr lang="en-US" altLang="en-US" sz="1000" baseline="30000"/>
              <a:t>1</a:t>
            </a:r>
            <a:endParaRPr lang="en-US" sz="1000"/>
          </a:p>
        </p:txBody>
      </p:sp>
      <p:sp>
        <p:nvSpPr>
          <p:cNvPr id="132" name="Text Placeholder 10">
            <a:extLst>
              <a:ext uri="{FF2B5EF4-FFF2-40B4-BE49-F238E27FC236}">
                <a16:creationId xmlns:a16="http://schemas.microsoft.com/office/drawing/2014/main" id="{EEE7D46E-7633-C32F-9683-3F4843E94402}"/>
              </a:ext>
            </a:extLst>
          </p:cNvPr>
          <p:cNvSpPr txBox="1">
            <a:spLocks/>
          </p:cNvSpPr>
          <p:nvPr>
            <p:custDataLst>
              <p:tags r:id="rId32"/>
            </p:custDataLst>
          </p:nvPr>
        </p:nvSpPr>
        <p:spPr bwMode="auto">
          <a:xfrm>
            <a:off x="2198688" y="2112963"/>
            <a:ext cx="11795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115337C4-E124-45E9-862D-AC267A6519AD}" type="datetime'S''''''u''ppl''eme''n''''''''ta''r''''y ''c''''os''t''s'''">
              <a:rPr lang="en-US" altLang="en-US" sz="1000" smtClean="0"/>
              <a:pPr marL="0" indent="0">
                <a:spcBef>
                  <a:spcPct val="0"/>
                </a:spcBef>
                <a:spcAft>
                  <a:spcPct val="0"/>
                </a:spcAft>
                <a:buNone/>
              </a:pPr>
              <a:t>Supplementary costs</a:t>
            </a:fld>
            <a:endParaRPr lang="en-US" sz="1000"/>
          </a:p>
        </p:txBody>
      </p:sp>
      <p:sp>
        <p:nvSpPr>
          <p:cNvPr id="134" name="Text Placeholder 10">
            <a:extLst>
              <a:ext uri="{FF2B5EF4-FFF2-40B4-BE49-F238E27FC236}">
                <a16:creationId xmlns:a16="http://schemas.microsoft.com/office/drawing/2014/main" id="{2009A5CD-6088-C56E-CBE0-141BD7E20D7A}"/>
              </a:ext>
            </a:extLst>
          </p:cNvPr>
          <p:cNvSpPr txBox="1">
            <a:spLocks/>
          </p:cNvSpPr>
          <p:nvPr>
            <p:custDataLst>
              <p:tags r:id="rId33"/>
            </p:custDataLst>
          </p:nvPr>
        </p:nvSpPr>
        <p:spPr bwMode="auto">
          <a:xfrm>
            <a:off x="2198688" y="2316163"/>
            <a:ext cx="8239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sz="1000"/>
              <a:t>Owner’s cost</a:t>
            </a:r>
            <a:endParaRPr lang="en-US" sz="1000"/>
          </a:p>
        </p:txBody>
      </p:sp>
      <p:sp>
        <p:nvSpPr>
          <p:cNvPr id="136" name="Text Placeholder 10">
            <a:extLst>
              <a:ext uri="{FF2B5EF4-FFF2-40B4-BE49-F238E27FC236}">
                <a16:creationId xmlns:a16="http://schemas.microsoft.com/office/drawing/2014/main" id="{7F1F6FEB-9EBD-2D7D-8447-C98B228FA67C}"/>
              </a:ext>
            </a:extLst>
          </p:cNvPr>
          <p:cNvSpPr txBox="1">
            <a:spLocks/>
          </p:cNvSpPr>
          <p:nvPr>
            <p:custDataLst>
              <p:tags r:id="rId34"/>
            </p:custDataLst>
          </p:nvPr>
        </p:nvSpPr>
        <p:spPr bwMode="auto">
          <a:xfrm>
            <a:off x="2198688" y="2519363"/>
            <a:ext cx="17002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sz="1000"/>
              <a:t>Financing during construction</a:t>
            </a:r>
          </a:p>
        </p:txBody>
      </p:sp>
      <p:sp>
        <p:nvSpPr>
          <p:cNvPr id="145" name="Rectangle 144">
            <a:extLst>
              <a:ext uri="{FF2B5EF4-FFF2-40B4-BE49-F238E27FC236}">
                <a16:creationId xmlns:a16="http://schemas.microsoft.com/office/drawing/2014/main" id="{B719C4E9-E3EF-123E-BDE4-910D8FC6A59F}"/>
              </a:ext>
            </a:extLst>
          </p:cNvPr>
          <p:cNvSpPr/>
          <p:nvPr/>
        </p:nvSpPr>
        <p:spPr bwMode="gray">
          <a:xfrm>
            <a:off x="6942917" y="5107160"/>
            <a:ext cx="2639028" cy="446731"/>
          </a:xfrm>
          <a:prstGeom prst="rect">
            <a:avLst/>
          </a:prstGeom>
          <a:solidFill>
            <a:schemeClr val="accent3">
              <a:lumMod val="60000"/>
              <a:lumOff val="4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a:endParaRPr lang="en-US" sz="1000">
              <a:solidFill>
                <a:schemeClr val="tx1"/>
              </a:solidFill>
            </a:endParaRPr>
          </a:p>
          <a:p>
            <a:pPr algn="ctr"/>
            <a:r>
              <a:rPr lang="en-US" sz="1000" b="1">
                <a:solidFill>
                  <a:schemeClr val="tx1"/>
                </a:solidFill>
              </a:rPr>
              <a:t>Immature supply chain and untrained workforce</a:t>
            </a:r>
          </a:p>
          <a:p>
            <a:pPr marL="285750" indent="-285750" algn="ctr">
              <a:buFontTx/>
              <a:buChar char="-"/>
            </a:pPr>
            <a:endParaRPr lang="en-US" sz="1000">
              <a:solidFill>
                <a:schemeClr val="tx1"/>
              </a:solidFill>
            </a:endParaRPr>
          </a:p>
        </p:txBody>
      </p:sp>
      <p:sp>
        <p:nvSpPr>
          <p:cNvPr id="146" name="Rectangle 145">
            <a:extLst>
              <a:ext uri="{FF2B5EF4-FFF2-40B4-BE49-F238E27FC236}">
                <a16:creationId xmlns:a16="http://schemas.microsoft.com/office/drawing/2014/main" id="{3A94BAF6-BC8E-D910-ED1C-5095E6B210ED}"/>
              </a:ext>
            </a:extLst>
          </p:cNvPr>
          <p:cNvSpPr/>
          <p:nvPr/>
        </p:nvSpPr>
        <p:spPr bwMode="gray">
          <a:xfrm>
            <a:off x="9687595" y="3729976"/>
            <a:ext cx="2168402" cy="1216030"/>
          </a:xfrm>
          <a:prstGeom prst="rect">
            <a:avLst/>
          </a:prstGeom>
          <a:solidFill>
            <a:schemeClr val="accent3">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171450" indent="-171450">
              <a:buFont typeface="Arial" panose="020B0604020202020204" pitchFamily="34" charset="0"/>
              <a:buChar char="•"/>
            </a:pPr>
            <a:r>
              <a:rPr lang="en-US" sz="1000" b="1">
                <a:solidFill>
                  <a:schemeClr val="tx1"/>
                </a:solidFill>
              </a:rPr>
              <a:t>Unclear governance structure:</a:t>
            </a:r>
            <a:r>
              <a:rPr lang="en-US" sz="1000">
                <a:solidFill>
                  <a:schemeClr val="tx1"/>
                </a:solidFill>
              </a:rPr>
              <a:t> Westinghouse acted as the </a:t>
            </a:r>
            <a:br>
              <a:rPr lang="en-US" sz="1000">
                <a:solidFill>
                  <a:schemeClr val="tx1"/>
                </a:solidFill>
              </a:rPr>
            </a:br>
            <a:r>
              <a:rPr lang="en-US" sz="1000">
                <a:solidFill>
                  <a:schemeClr val="tx1"/>
                </a:solidFill>
              </a:rPr>
              <a:t>1) nuclear system supplier, </a:t>
            </a:r>
            <a:br>
              <a:rPr lang="en-US" sz="1000">
                <a:solidFill>
                  <a:schemeClr val="tx1"/>
                </a:solidFill>
              </a:rPr>
            </a:br>
            <a:r>
              <a:rPr lang="en-US" sz="1000">
                <a:solidFill>
                  <a:schemeClr val="tx1"/>
                </a:solidFill>
              </a:rPr>
              <a:t>2) plant design engineer, and </a:t>
            </a:r>
            <a:br>
              <a:rPr lang="en-US" sz="1000">
                <a:solidFill>
                  <a:schemeClr val="tx1"/>
                </a:solidFill>
              </a:rPr>
            </a:br>
            <a:r>
              <a:rPr lang="en-US" sz="1000">
                <a:solidFill>
                  <a:schemeClr val="tx1"/>
                </a:solidFill>
              </a:rPr>
              <a:t>3) consortium leader.</a:t>
            </a:r>
          </a:p>
          <a:p>
            <a:pPr marL="171450" indent="-171450">
              <a:buFont typeface="Arial" panose="020B0604020202020204" pitchFamily="34" charset="0"/>
              <a:buChar char="•"/>
            </a:pPr>
            <a:r>
              <a:rPr lang="en-US" sz="1000">
                <a:solidFill>
                  <a:schemeClr val="tx1"/>
                </a:solidFill>
              </a:rPr>
              <a:t>Westinghouse declared </a:t>
            </a:r>
            <a:r>
              <a:rPr lang="en-US" sz="1000" b="1">
                <a:solidFill>
                  <a:schemeClr val="tx1"/>
                </a:solidFill>
              </a:rPr>
              <a:t>bankruptcy</a:t>
            </a:r>
            <a:r>
              <a:rPr lang="en-US" sz="1000">
                <a:solidFill>
                  <a:schemeClr val="tx1"/>
                </a:solidFill>
              </a:rPr>
              <a:t> in 2017.</a:t>
            </a:r>
          </a:p>
          <a:p>
            <a:pPr marL="171450" indent="-171450">
              <a:buFont typeface="Arial" panose="020B0604020202020204" pitchFamily="34" charset="0"/>
              <a:buChar char="•"/>
            </a:pPr>
            <a:endParaRPr lang="en-US" sz="1000">
              <a:solidFill>
                <a:schemeClr val="tx1"/>
              </a:solidFill>
            </a:endParaRPr>
          </a:p>
        </p:txBody>
      </p:sp>
      <p:sp>
        <p:nvSpPr>
          <p:cNvPr id="147" name="btfpColumnHeaderBoxText223027">
            <a:extLst>
              <a:ext uri="{FF2B5EF4-FFF2-40B4-BE49-F238E27FC236}">
                <a16:creationId xmlns:a16="http://schemas.microsoft.com/office/drawing/2014/main" id="{C435FF81-E2C3-0B10-6DD0-02B8BEE87CFE}"/>
              </a:ext>
            </a:extLst>
          </p:cNvPr>
          <p:cNvSpPr txBox="1"/>
          <p:nvPr/>
        </p:nvSpPr>
        <p:spPr bwMode="gray">
          <a:xfrm>
            <a:off x="3739713" y="4201643"/>
            <a:ext cx="967406" cy="395941"/>
          </a:xfrm>
          <a:prstGeom prst="rect">
            <a:avLst/>
          </a:prstGeom>
          <a:noFill/>
        </p:spPr>
        <p:txBody>
          <a:bodyPr vert="horz" wrap="square" lIns="0" tIns="36036" rIns="36036" bIns="36036" rtlCol="0" anchor="b">
            <a:spAutoFit/>
          </a:bodyPr>
          <a:lstStyle/>
          <a:p>
            <a:pPr marL="0" indent="0" algn="ctr">
              <a:spcBef>
                <a:spcPts val="0"/>
              </a:spcBef>
              <a:buNone/>
            </a:pPr>
            <a:r>
              <a:rPr lang="en-US" sz="1050" b="1">
                <a:solidFill>
                  <a:srgbClr val="000000"/>
                </a:solidFill>
              </a:rPr>
              <a:t>Cost drivers Vogtle 3 and 4</a:t>
            </a:r>
          </a:p>
        </p:txBody>
      </p:sp>
      <p:cxnSp>
        <p:nvCxnSpPr>
          <p:cNvPr id="148" name="btfpColumnHeaderBoxLine223027">
            <a:extLst>
              <a:ext uri="{FF2B5EF4-FFF2-40B4-BE49-F238E27FC236}">
                <a16:creationId xmlns:a16="http://schemas.microsoft.com/office/drawing/2014/main" id="{FB9A1939-2432-D138-54DE-486098C0417B}"/>
              </a:ext>
            </a:extLst>
          </p:cNvPr>
          <p:cNvCxnSpPr>
            <a:cxnSpLocks/>
          </p:cNvCxnSpPr>
          <p:nvPr/>
        </p:nvCxnSpPr>
        <p:spPr bwMode="gray">
          <a:xfrm>
            <a:off x="436210" y="1762070"/>
            <a:ext cx="3566160"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49" name="btfpColumnHeaderBoxLine223027">
            <a:extLst>
              <a:ext uri="{FF2B5EF4-FFF2-40B4-BE49-F238E27FC236}">
                <a16:creationId xmlns:a16="http://schemas.microsoft.com/office/drawing/2014/main" id="{E7FCC631-E67D-FD91-888D-315B033C2935}"/>
              </a:ext>
            </a:extLst>
          </p:cNvPr>
          <p:cNvCxnSpPr>
            <a:cxnSpLocks/>
          </p:cNvCxnSpPr>
          <p:nvPr/>
        </p:nvCxnSpPr>
        <p:spPr bwMode="gray">
          <a:xfrm>
            <a:off x="4705522" y="3730752"/>
            <a:ext cx="0" cy="1216152"/>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54" name="btfpColumnHeaderBoxText223027">
            <a:extLst>
              <a:ext uri="{FF2B5EF4-FFF2-40B4-BE49-F238E27FC236}">
                <a16:creationId xmlns:a16="http://schemas.microsoft.com/office/drawing/2014/main" id="{79453228-8DD3-7702-CDAA-C060D6CE84DB}"/>
              </a:ext>
            </a:extLst>
          </p:cNvPr>
          <p:cNvSpPr txBox="1"/>
          <p:nvPr/>
        </p:nvSpPr>
        <p:spPr bwMode="gray">
          <a:xfrm>
            <a:off x="3597284" y="5234048"/>
            <a:ext cx="1109835" cy="234359"/>
          </a:xfrm>
          <a:prstGeom prst="rect">
            <a:avLst/>
          </a:prstGeom>
          <a:noFill/>
        </p:spPr>
        <p:txBody>
          <a:bodyPr vert="horz" wrap="square" lIns="0" tIns="36036" rIns="36036" bIns="36036" rtlCol="0" anchor="b">
            <a:spAutoFit/>
          </a:bodyPr>
          <a:lstStyle/>
          <a:p>
            <a:pPr marL="0" indent="0" algn="ctr">
              <a:spcBef>
                <a:spcPts val="0"/>
              </a:spcBef>
              <a:buNone/>
            </a:pPr>
            <a:r>
              <a:rPr lang="en-US" sz="1050" b="1">
                <a:solidFill>
                  <a:srgbClr val="000000"/>
                </a:solidFill>
              </a:rPr>
              <a:t>Key challenges</a:t>
            </a:r>
          </a:p>
        </p:txBody>
      </p:sp>
      <p:cxnSp>
        <p:nvCxnSpPr>
          <p:cNvPr id="155" name="btfpColumnHeaderBoxLine223027">
            <a:extLst>
              <a:ext uri="{FF2B5EF4-FFF2-40B4-BE49-F238E27FC236}">
                <a16:creationId xmlns:a16="http://schemas.microsoft.com/office/drawing/2014/main" id="{ECA903EC-EC39-7E80-6408-7F86870798FB}"/>
              </a:ext>
            </a:extLst>
          </p:cNvPr>
          <p:cNvCxnSpPr>
            <a:cxnSpLocks/>
          </p:cNvCxnSpPr>
          <p:nvPr/>
        </p:nvCxnSpPr>
        <p:spPr bwMode="gray">
          <a:xfrm>
            <a:off x="4705522" y="5111496"/>
            <a:ext cx="0" cy="448056"/>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59" name="Rectangle 158">
            <a:extLst>
              <a:ext uri="{FF2B5EF4-FFF2-40B4-BE49-F238E27FC236}">
                <a16:creationId xmlns:a16="http://schemas.microsoft.com/office/drawing/2014/main" id="{7354A220-0210-827E-A5F6-5BD652F18327}"/>
              </a:ext>
            </a:extLst>
          </p:cNvPr>
          <p:cNvSpPr/>
          <p:nvPr/>
        </p:nvSpPr>
        <p:spPr bwMode="gray">
          <a:xfrm>
            <a:off x="5705120" y="2203461"/>
            <a:ext cx="876625" cy="533763"/>
          </a:xfrm>
          <a:prstGeom prst="rect">
            <a:avLst/>
          </a:prstGeom>
          <a:solidFill>
            <a:schemeClr val="accent6">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r>
              <a:rPr lang="en-US" sz="1000">
                <a:solidFill>
                  <a:schemeClr val="tx1"/>
                </a:solidFill>
              </a:rPr>
              <a:t>Design approval from NRC</a:t>
            </a:r>
          </a:p>
        </p:txBody>
      </p:sp>
      <p:sp>
        <p:nvSpPr>
          <p:cNvPr id="209" name="Oval 208">
            <a:extLst>
              <a:ext uri="{FF2B5EF4-FFF2-40B4-BE49-F238E27FC236}">
                <a16:creationId xmlns:a16="http://schemas.microsoft.com/office/drawing/2014/main" id="{EA739E3A-5D49-BB2C-5CF9-9FBEA8D1816D}"/>
              </a:ext>
            </a:extLst>
          </p:cNvPr>
          <p:cNvSpPr/>
          <p:nvPr/>
        </p:nvSpPr>
        <p:spPr bwMode="gray">
          <a:xfrm rot="5400000">
            <a:off x="4799653" y="3045093"/>
            <a:ext cx="129702" cy="134245"/>
          </a:xfrm>
          <a:prstGeom prst="ellipse">
            <a:avLst/>
          </a:prstGeom>
          <a:solidFill>
            <a:schemeClr val="accent6"/>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accent6"/>
              </a:solidFill>
            </a:endParaRPr>
          </a:p>
        </p:txBody>
      </p:sp>
      <p:sp>
        <p:nvSpPr>
          <p:cNvPr id="161" name="Rectangle 160">
            <a:extLst>
              <a:ext uri="{FF2B5EF4-FFF2-40B4-BE49-F238E27FC236}">
                <a16:creationId xmlns:a16="http://schemas.microsoft.com/office/drawing/2014/main" id="{80B844B6-3E08-9E57-BA23-0928772DD3A7}"/>
              </a:ext>
            </a:extLst>
          </p:cNvPr>
          <p:cNvSpPr/>
          <p:nvPr/>
        </p:nvSpPr>
        <p:spPr bwMode="gray">
          <a:xfrm>
            <a:off x="4721106" y="2835229"/>
            <a:ext cx="683797" cy="35687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r>
              <a:rPr lang="en-US" sz="1050">
                <a:solidFill>
                  <a:schemeClr val="tx1"/>
                </a:solidFill>
              </a:rPr>
              <a:t>July 2008</a:t>
            </a:r>
          </a:p>
        </p:txBody>
      </p:sp>
      <p:sp>
        <p:nvSpPr>
          <p:cNvPr id="165" name="Rectangle 164">
            <a:extLst>
              <a:ext uri="{FF2B5EF4-FFF2-40B4-BE49-F238E27FC236}">
                <a16:creationId xmlns:a16="http://schemas.microsoft.com/office/drawing/2014/main" id="{F77FD0ED-75DF-9960-5DF1-E56115F42D37}"/>
              </a:ext>
            </a:extLst>
          </p:cNvPr>
          <p:cNvSpPr/>
          <p:nvPr/>
        </p:nvSpPr>
        <p:spPr bwMode="gray">
          <a:xfrm>
            <a:off x="4817385" y="2203461"/>
            <a:ext cx="823913" cy="544298"/>
          </a:xfrm>
          <a:prstGeom prst="rect">
            <a:avLst/>
          </a:prstGeom>
          <a:solidFill>
            <a:schemeClr val="accent6">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r>
              <a:rPr lang="en-US" sz="1000">
                <a:solidFill>
                  <a:schemeClr val="tx1"/>
                </a:solidFill>
              </a:rPr>
              <a:t>Schedule approval from GPSC</a:t>
            </a:r>
          </a:p>
        </p:txBody>
      </p:sp>
      <p:sp>
        <p:nvSpPr>
          <p:cNvPr id="166" name="Rectangle 165">
            <a:extLst>
              <a:ext uri="{FF2B5EF4-FFF2-40B4-BE49-F238E27FC236}">
                <a16:creationId xmlns:a16="http://schemas.microsoft.com/office/drawing/2014/main" id="{ECB34FE5-F7C4-FF87-D7A4-634C625D4C5E}"/>
              </a:ext>
            </a:extLst>
          </p:cNvPr>
          <p:cNvSpPr/>
          <p:nvPr/>
        </p:nvSpPr>
        <p:spPr bwMode="gray">
          <a:xfrm>
            <a:off x="4830669" y="5107160"/>
            <a:ext cx="1978924" cy="446731"/>
          </a:xfrm>
          <a:prstGeom prst="rect">
            <a:avLst/>
          </a:prstGeom>
          <a:solidFill>
            <a:schemeClr val="accent3">
              <a:lumMod val="60000"/>
              <a:lumOff val="4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576" tIns="36000" rIns="36000" bIns="36000" numCol="1" spcCol="0" rtlCol="0" fromWordArt="0" anchor="ctr" anchorCtr="0" forceAA="0" compatLnSpc="1">
            <a:prstTxWarp prst="textNoShape">
              <a:avLst/>
            </a:prstTxWarp>
            <a:noAutofit/>
          </a:bodyPr>
          <a:lstStyle/>
          <a:p>
            <a:pPr algn="ctr"/>
            <a:r>
              <a:rPr lang="en-US" sz="1000" b="1">
                <a:solidFill>
                  <a:schemeClr val="tx1"/>
                </a:solidFill>
              </a:rPr>
              <a:t>Construction start with incomplete design</a:t>
            </a:r>
          </a:p>
        </p:txBody>
      </p:sp>
      <p:sp>
        <p:nvSpPr>
          <p:cNvPr id="170" name="Rectangle 169">
            <a:extLst>
              <a:ext uri="{FF2B5EF4-FFF2-40B4-BE49-F238E27FC236}">
                <a16:creationId xmlns:a16="http://schemas.microsoft.com/office/drawing/2014/main" id="{3D0FB1B1-C06D-40A1-F9E7-1C9B3E6DB9CB}"/>
              </a:ext>
            </a:extLst>
          </p:cNvPr>
          <p:cNvSpPr/>
          <p:nvPr/>
        </p:nvSpPr>
        <p:spPr bwMode="gray">
          <a:xfrm>
            <a:off x="7483337" y="2843751"/>
            <a:ext cx="1108648" cy="35687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r>
              <a:rPr lang="en-US" sz="1050">
                <a:solidFill>
                  <a:schemeClr val="tx1"/>
                </a:solidFill>
              </a:rPr>
              <a:t>Dec. 2011</a:t>
            </a:r>
          </a:p>
        </p:txBody>
      </p:sp>
      <p:sp>
        <p:nvSpPr>
          <p:cNvPr id="172" name="Rectangle 171">
            <a:extLst>
              <a:ext uri="{FF2B5EF4-FFF2-40B4-BE49-F238E27FC236}">
                <a16:creationId xmlns:a16="http://schemas.microsoft.com/office/drawing/2014/main" id="{EC49AFAD-51E9-DB81-D717-7BFB5844C475}"/>
              </a:ext>
            </a:extLst>
          </p:cNvPr>
          <p:cNvSpPr/>
          <p:nvPr/>
        </p:nvSpPr>
        <p:spPr bwMode="gray">
          <a:xfrm>
            <a:off x="7842879" y="2203461"/>
            <a:ext cx="754063" cy="533763"/>
          </a:xfrm>
          <a:prstGeom prst="rect">
            <a:avLst/>
          </a:prstGeom>
          <a:solidFill>
            <a:schemeClr val="accent6">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r>
              <a:rPr lang="en-US" sz="1000">
                <a:solidFill>
                  <a:schemeClr val="tx1"/>
                </a:solidFill>
              </a:rPr>
              <a:t>Install fuel handling and storage</a:t>
            </a:r>
          </a:p>
        </p:txBody>
      </p:sp>
      <p:sp>
        <p:nvSpPr>
          <p:cNvPr id="173" name="Rectangle 172">
            <a:extLst>
              <a:ext uri="{FF2B5EF4-FFF2-40B4-BE49-F238E27FC236}">
                <a16:creationId xmlns:a16="http://schemas.microsoft.com/office/drawing/2014/main" id="{F5A48937-F060-7AAE-0652-C80DE8689F64}"/>
              </a:ext>
            </a:extLst>
          </p:cNvPr>
          <p:cNvSpPr/>
          <p:nvPr/>
        </p:nvSpPr>
        <p:spPr bwMode="gray">
          <a:xfrm>
            <a:off x="10263196" y="2203461"/>
            <a:ext cx="884174" cy="533763"/>
          </a:xfrm>
          <a:prstGeom prst="rect">
            <a:avLst/>
          </a:prstGeom>
          <a:solidFill>
            <a:schemeClr val="accent6">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r>
              <a:rPr lang="en-US" sz="1000">
                <a:solidFill>
                  <a:schemeClr val="tx1"/>
                </a:solidFill>
              </a:rPr>
              <a:t>Begin commercial operation</a:t>
            </a:r>
          </a:p>
        </p:txBody>
      </p:sp>
      <p:sp>
        <p:nvSpPr>
          <p:cNvPr id="174" name="Rectangle 173">
            <a:extLst>
              <a:ext uri="{FF2B5EF4-FFF2-40B4-BE49-F238E27FC236}">
                <a16:creationId xmlns:a16="http://schemas.microsoft.com/office/drawing/2014/main" id="{ED7D8D72-A7F2-8E43-3BC3-DA7843D0662E}"/>
              </a:ext>
            </a:extLst>
          </p:cNvPr>
          <p:cNvSpPr/>
          <p:nvPr/>
        </p:nvSpPr>
        <p:spPr bwMode="gray">
          <a:xfrm>
            <a:off x="10239780" y="2855311"/>
            <a:ext cx="1108648" cy="35687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r>
              <a:rPr lang="en-US" sz="1050">
                <a:solidFill>
                  <a:schemeClr val="tx1"/>
                </a:solidFill>
              </a:rPr>
              <a:t>April 2016</a:t>
            </a:r>
          </a:p>
        </p:txBody>
      </p:sp>
      <p:sp>
        <p:nvSpPr>
          <p:cNvPr id="177" name="Rectangle 176">
            <a:extLst>
              <a:ext uri="{FF2B5EF4-FFF2-40B4-BE49-F238E27FC236}">
                <a16:creationId xmlns:a16="http://schemas.microsoft.com/office/drawing/2014/main" id="{1A1A3831-63B7-2E96-D41B-CEE20C9E9A0D}"/>
              </a:ext>
            </a:extLst>
          </p:cNvPr>
          <p:cNvSpPr/>
          <p:nvPr/>
        </p:nvSpPr>
        <p:spPr bwMode="gray">
          <a:xfrm>
            <a:off x="8273306" y="2841772"/>
            <a:ext cx="1108648" cy="35687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r>
              <a:rPr lang="en-US" sz="1050">
                <a:solidFill>
                  <a:schemeClr val="tx1"/>
                </a:solidFill>
              </a:rPr>
              <a:t>March 2012</a:t>
            </a:r>
          </a:p>
        </p:txBody>
      </p:sp>
      <p:sp>
        <p:nvSpPr>
          <p:cNvPr id="185" name="Rectangle 184">
            <a:extLst>
              <a:ext uri="{FF2B5EF4-FFF2-40B4-BE49-F238E27FC236}">
                <a16:creationId xmlns:a16="http://schemas.microsoft.com/office/drawing/2014/main" id="{A0832CF3-7A66-4994-E1B1-D6D112E96492}"/>
              </a:ext>
            </a:extLst>
          </p:cNvPr>
          <p:cNvSpPr/>
          <p:nvPr/>
        </p:nvSpPr>
        <p:spPr bwMode="gray">
          <a:xfrm>
            <a:off x="4880897" y="3064491"/>
            <a:ext cx="5755775" cy="95449"/>
          </a:xfrm>
          <a:prstGeom prst="rect">
            <a:avLst/>
          </a:prstGeom>
          <a:solidFill>
            <a:srgbClr val="34A398">
              <a:alpha val="50196"/>
            </a:srgb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15" name="Rectangle 214">
            <a:extLst>
              <a:ext uri="{FF2B5EF4-FFF2-40B4-BE49-F238E27FC236}">
                <a16:creationId xmlns:a16="http://schemas.microsoft.com/office/drawing/2014/main" id="{C05463D8-C78E-4F0D-4332-36F62382C171}"/>
              </a:ext>
            </a:extLst>
          </p:cNvPr>
          <p:cNvSpPr/>
          <p:nvPr/>
        </p:nvSpPr>
        <p:spPr bwMode="gray">
          <a:xfrm>
            <a:off x="4880897" y="3491813"/>
            <a:ext cx="5165146" cy="117493"/>
          </a:xfrm>
          <a:prstGeom prst="rect">
            <a:avLst/>
          </a:prstGeom>
          <a:solidFill>
            <a:schemeClr val="accent5">
              <a:alpha val="50196"/>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cxnSp>
        <p:nvCxnSpPr>
          <p:cNvPr id="217" name="Straight Connector 216">
            <a:extLst>
              <a:ext uri="{FF2B5EF4-FFF2-40B4-BE49-F238E27FC236}">
                <a16:creationId xmlns:a16="http://schemas.microsoft.com/office/drawing/2014/main" id="{AD8FE057-8330-7971-CE30-E17244D13322}"/>
              </a:ext>
            </a:extLst>
          </p:cNvPr>
          <p:cNvCxnSpPr>
            <a:cxnSpLocks/>
          </p:cNvCxnSpPr>
          <p:nvPr/>
        </p:nvCxnSpPr>
        <p:spPr bwMode="gray">
          <a:xfrm>
            <a:off x="6002290" y="2742428"/>
            <a:ext cx="0" cy="10330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5281D50A-78D0-9617-A1D4-61D4C1149634}"/>
              </a:ext>
            </a:extLst>
          </p:cNvPr>
          <p:cNvCxnSpPr>
            <a:cxnSpLocks/>
          </p:cNvCxnSpPr>
          <p:nvPr/>
        </p:nvCxnSpPr>
        <p:spPr bwMode="gray">
          <a:xfrm>
            <a:off x="6801903" y="2737224"/>
            <a:ext cx="0" cy="140797"/>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a16="http://schemas.microsoft.com/office/drawing/2014/main" id="{7FD3337D-CAC4-F49C-E384-BF7271EB9CB0}"/>
              </a:ext>
            </a:extLst>
          </p:cNvPr>
          <p:cNvCxnSpPr>
            <a:cxnSpLocks/>
            <a:stCxn id="165" idx="2"/>
          </p:cNvCxnSpPr>
          <p:nvPr/>
        </p:nvCxnSpPr>
        <p:spPr bwMode="gray">
          <a:xfrm>
            <a:off x="5229342" y="2747759"/>
            <a:ext cx="0" cy="103628"/>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19138000-8A72-11B6-6B0C-3F0356470EC8}"/>
              </a:ext>
            </a:extLst>
          </p:cNvPr>
          <p:cNvCxnSpPr>
            <a:cxnSpLocks/>
            <a:stCxn id="193" idx="7"/>
            <a:endCxn id="180" idx="3"/>
          </p:cNvCxnSpPr>
          <p:nvPr/>
        </p:nvCxnSpPr>
        <p:spPr bwMode="gray">
          <a:xfrm>
            <a:off x="6056552" y="3158073"/>
            <a:ext cx="346620" cy="346630"/>
          </a:xfrm>
          <a:prstGeom prst="line">
            <a:avLst/>
          </a:prstGeom>
          <a:ln w="6350" cap="flat">
            <a:solidFill>
              <a:schemeClr val="tx1"/>
            </a:solidFill>
            <a:prstDash val="dash"/>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07B31534-38F4-A518-E04B-9FDAF2C6B562}"/>
              </a:ext>
            </a:extLst>
          </p:cNvPr>
          <p:cNvCxnSpPr>
            <a:cxnSpLocks/>
            <a:endCxn id="244" idx="2"/>
          </p:cNvCxnSpPr>
          <p:nvPr/>
        </p:nvCxnSpPr>
        <p:spPr bwMode="gray">
          <a:xfrm>
            <a:off x="4864504" y="3202379"/>
            <a:ext cx="0" cy="283330"/>
          </a:xfrm>
          <a:prstGeom prst="line">
            <a:avLst/>
          </a:prstGeom>
          <a:ln w="6350" cap="flat">
            <a:solidFill>
              <a:schemeClr val="tx1"/>
            </a:solidFill>
            <a:prstDash val="dash"/>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93" name="Oval 192">
            <a:extLst>
              <a:ext uri="{FF2B5EF4-FFF2-40B4-BE49-F238E27FC236}">
                <a16:creationId xmlns:a16="http://schemas.microsoft.com/office/drawing/2014/main" id="{286EE507-E07D-E874-B1C8-9521D7F78B11}"/>
              </a:ext>
            </a:extLst>
          </p:cNvPr>
          <p:cNvSpPr/>
          <p:nvPr/>
        </p:nvSpPr>
        <p:spPr bwMode="gray">
          <a:xfrm rot="5400000">
            <a:off x="5944238" y="3045093"/>
            <a:ext cx="129702" cy="134245"/>
          </a:xfrm>
          <a:prstGeom prst="ellipse">
            <a:avLst/>
          </a:prstGeom>
          <a:solidFill>
            <a:schemeClr val="accent6"/>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a:solidFill>
                <a:schemeClr val="accent6"/>
              </a:solidFill>
            </a:endParaRPr>
          </a:p>
        </p:txBody>
      </p:sp>
      <p:cxnSp>
        <p:nvCxnSpPr>
          <p:cNvPr id="246" name="Straight Connector 245">
            <a:extLst>
              <a:ext uri="{FF2B5EF4-FFF2-40B4-BE49-F238E27FC236}">
                <a16:creationId xmlns:a16="http://schemas.microsoft.com/office/drawing/2014/main" id="{5707328C-996A-7783-B4D7-441DBDEEBD45}"/>
              </a:ext>
            </a:extLst>
          </p:cNvPr>
          <p:cNvCxnSpPr>
            <a:cxnSpLocks/>
            <a:endCxn id="245" idx="3"/>
          </p:cNvCxnSpPr>
          <p:nvPr/>
        </p:nvCxnSpPr>
        <p:spPr bwMode="gray">
          <a:xfrm>
            <a:off x="6825686" y="3176129"/>
            <a:ext cx="236244" cy="328574"/>
          </a:xfrm>
          <a:prstGeom prst="line">
            <a:avLst/>
          </a:prstGeom>
          <a:ln w="6350" cap="flat">
            <a:solidFill>
              <a:schemeClr val="tx1"/>
            </a:solidFill>
            <a:prstDash val="dash"/>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91" name="Oval 190">
            <a:extLst>
              <a:ext uri="{FF2B5EF4-FFF2-40B4-BE49-F238E27FC236}">
                <a16:creationId xmlns:a16="http://schemas.microsoft.com/office/drawing/2014/main" id="{024EEC52-9E0F-EC7C-48D9-E16CFD992089}"/>
              </a:ext>
            </a:extLst>
          </p:cNvPr>
          <p:cNvSpPr/>
          <p:nvPr/>
        </p:nvSpPr>
        <p:spPr bwMode="gray">
          <a:xfrm rot="5400000">
            <a:off x="6727847" y="3045093"/>
            <a:ext cx="129702" cy="134245"/>
          </a:xfrm>
          <a:prstGeom prst="ellipse">
            <a:avLst/>
          </a:prstGeom>
          <a:solidFill>
            <a:schemeClr val="accent6"/>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accent6"/>
              </a:solidFill>
            </a:endParaRPr>
          </a:p>
        </p:txBody>
      </p:sp>
      <p:cxnSp>
        <p:nvCxnSpPr>
          <p:cNvPr id="250" name="Straight Connector 249">
            <a:extLst>
              <a:ext uri="{FF2B5EF4-FFF2-40B4-BE49-F238E27FC236}">
                <a16:creationId xmlns:a16="http://schemas.microsoft.com/office/drawing/2014/main" id="{1E922225-D896-C69D-7C35-6A747D03F3B6}"/>
              </a:ext>
            </a:extLst>
          </p:cNvPr>
          <p:cNvCxnSpPr>
            <a:cxnSpLocks/>
            <a:stCxn id="189" idx="7"/>
          </p:cNvCxnSpPr>
          <p:nvPr/>
        </p:nvCxnSpPr>
        <p:spPr bwMode="gray">
          <a:xfrm>
            <a:off x="7844994" y="3158073"/>
            <a:ext cx="717450" cy="339376"/>
          </a:xfrm>
          <a:prstGeom prst="line">
            <a:avLst/>
          </a:prstGeom>
          <a:ln w="6350" cap="flat">
            <a:solidFill>
              <a:schemeClr val="tx1"/>
            </a:solidFill>
            <a:prstDash val="dash"/>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89" name="Oval 188">
            <a:extLst>
              <a:ext uri="{FF2B5EF4-FFF2-40B4-BE49-F238E27FC236}">
                <a16:creationId xmlns:a16="http://schemas.microsoft.com/office/drawing/2014/main" id="{95BDE76A-669E-84A2-4312-58391EEFED95}"/>
              </a:ext>
            </a:extLst>
          </p:cNvPr>
          <p:cNvSpPr/>
          <p:nvPr/>
        </p:nvSpPr>
        <p:spPr bwMode="gray">
          <a:xfrm rot="5400000">
            <a:off x="7732680" y="3045093"/>
            <a:ext cx="129702" cy="134245"/>
          </a:xfrm>
          <a:prstGeom prst="ellipse">
            <a:avLst/>
          </a:prstGeom>
          <a:solidFill>
            <a:schemeClr val="accent6"/>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accent6"/>
              </a:solidFill>
            </a:endParaRPr>
          </a:p>
        </p:txBody>
      </p:sp>
      <p:cxnSp>
        <p:nvCxnSpPr>
          <p:cNvPr id="257" name="Straight Connector 256">
            <a:extLst>
              <a:ext uri="{FF2B5EF4-FFF2-40B4-BE49-F238E27FC236}">
                <a16:creationId xmlns:a16="http://schemas.microsoft.com/office/drawing/2014/main" id="{C9E0440E-B900-48E5-B2E9-9B7D1AC4E65F}"/>
              </a:ext>
            </a:extLst>
          </p:cNvPr>
          <p:cNvCxnSpPr>
            <a:cxnSpLocks/>
          </p:cNvCxnSpPr>
          <p:nvPr/>
        </p:nvCxnSpPr>
        <p:spPr bwMode="gray">
          <a:xfrm flipH="1">
            <a:off x="7903380" y="2743706"/>
            <a:ext cx="2351" cy="132748"/>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CB2D9A7E-D0ED-51B0-F75F-31211A0F1029}"/>
              </a:ext>
            </a:extLst>
          </p:cNvPr>
          <p:cNvCxnSpPr>
            <a:cxnSpLocks/>
            <a:stCxn id="173" idx="2"/>
          </p:cNvCxnSpPr>
          <p:nvPr/>
        </p:nvCxnSpPr>
        <p:spPr bwMode="gray">
          <a:xfrm>
            <a:off x="10705283" y="2737224"/>
            <a:ext cx="0" cy="103038"/>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64" name="Straight Connector 263">
            <a:extLst>
              <a:ext uri="{FF2B5EF4-FFF2-40B4-BE49-F238E27FC236}">
                <a16:creationId xmlns:a16="http://schemas.microsoft.com/office/drawing/2014/main" id="{A50CE78D-A6FC-587D-8EE5-797A16BA3113}"/>
              </a:ext>
            </a:extLst>
          </p:cNvPr>
          <p:cNvCxnSpPr>
            <a:cxnSpLocks/>
            <a:stCxn id="176" idx="7"/>
            <a:endCxn id="179" idx="3"/>
          </p:cNvCxnSpPr>
          <p:nvPr/>
        </p:nvCxnSpPr>
        <p:spPr bwMode="gray">
          <a:xfrm>
            <a:off x="8736256" y="3158073"/>
            <a:ext cx="1290412" cy="346630"/>
          </a:xfrm>
          <a:prstGeom prst="line">
            <a:avLst/>
          </a:prstGeom>
          <a:ln w="6350" cap="flat">
            <a:solidFill>
              <a:schemeClr val="tx1"/>
            </a:solidFill>
            <a:prstDash val="dash"/>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76" name="Oval 175">
            <a:extLst>
              <a:ext uri="{FF2B5EF4-FFF2-40B4-BE49-F238E27FC236}">
                <a16:creationId xmlns:a16="http://schemas.microsoft.com/office/drawing/2014/main" id="{3B12A941-DE91-D1C4-B5C9-894F835BDAA4}"/>
              </a:ext>
            </a:extLst>
          </p:cNvPr>
          <p:cNvSpPr/>
          <p:nvPr/>
        </p:nvSpPr>
        <p:spPr bwMode="gray">
          <a:xfrm rot="5400000">
            <a:off x="8623942" y="3045093"/>
            <a:ext cx="129702" cy="134245"/>
          </a:xfrm>
          <a:prstGeom prst="ellipse">
            <a:avLst/>
          </a:prstGeom>
          <a:solidFill>
            <a:schemeClr val="accent6"/>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accent6"/>
              </a:solidFill>
            </a:endParaRPr>
          </a:p>
        </p:txBody>
      </p:sp>
      <p:sp>
        <p:nvSpPr>
          <p:cNvPr id="267" name="Rectangle 266">
            <a:extLst>
              <a:ext uri="{FF2B5EF4-FFF2-40B4-BE49-F238E27FC236}">
                <a16:creationId xmlns:a16="http://schemas.microsoft.com/office/drawing/2014/main" id="{890F781D-2F26-5651-EB0E-49BB2749164B}"/>
              </a:ext>
            </a:extLst>
          </p:cNvPr>
          <p:cNvSpPr/>
          <p:nvPr/>
        </p:nvSpPr>
        <p:spPr bwMode="gray">
          <a:xfrm>
            <a:off x="9968779" y="3512499"/>
            <a:ext cx="1673261" cy="53725"/>
          </a:xfrm>
          <a:prstGeom prst="rect">
            <a:avLst/>
          </a:prstGeom>
          <a:noFill/>
          <a:ln w="12700">
            <a:solidFill>
              <a:schemeClr val="accent5"/>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68" name="btfpColumnHeaderBoxText223027">
            <a:extLst>
              <a:ext uri="{FF2B5EF4-FFF2-40B4-BE49-F238E27FC236}">
                <a16:creationId xmlns:a16="http://schemas.microsoft.com/office/drawing/2014/main" id="{0EF2A0D4-F541-A04E-CAD2-0D522B3CA5CC}"/>
              </a:ext>
            </a:extLst>
          </p:cNvPr>
          <p:cNvSpPr txBox="1"/>
          <p:nvPr/>
        </p:nvSpPr>
        <p:spPr bwMode="gray">
          <a:xfrm>
            <a:off x="4695652" y="1490995"/>
            <a:ext cx="2005361" cy="257442"/>
          </a:xfrm>
          <a:prstGeom prst="rect">
            <a:avLst/>
          </a:prstGeom>
          <a:noFill/>
        </p:spPr>
        <p:txBody>
          <a:bodyPr vert="horz" wrap="square" lIns="0" tIns="36036" rIns="36036" bIns="36036" rtlCol="0" anchor="b">
            <a:spAutoFit/>
          </a:bodyPr>
          <a:lstStyle/>
          <a:p>
            <a:pPr marL="0" indent="0">
              <a:spcBef>
                <a:spcPts val="0"/>
              </a:spcBef>
              <a:buNone/>
            </a:pPr>
            <a:r>
              <a:rPr lang="en-US" sz="1200" b="1" dirty="0">
                <a:solidFill>
                  <a:srgbClr val="000000"/>
                </a:solidFill>
              </a:rPr>
              <a:t>Case study: </a:t>
            </a:r>
            <a:r>
              <a:rPr lang="en-US" sz="1200" b="1" dirty="0" err="1">
                <a:solidFill>
                  <a:srgbClr val="000000"/>
                </a:solidFill>
              </a:rPr>
              <a:t>Voglte</a:t>
            </a:r>
            <a:r>
              <a:rPr lang="en-US" sz="1200" b="1" dirty="0">
                <a:solidFill>
                  <a:srgbClr val="000000"/>
                </a:solidFill>
              </a:rPr>
              <a:t> Unit 3</a:t>
            </a:r>
          </a:p>
        </p:txBody>
      </p:sp>
      <p:cxnSp>
        <p:nvCxnSpPr>
          <p:cNvPr id="269" name="btfpColumnHeaderBoxLine223027">
            <a:extLst>
              <a:ext uri="{FF2B5EF4-FFF2-40B4-BE49-F238E27FC236}">
                <a16:creationId xmlns:a16="http://schemas.microsoft.com/office/drawing/2014/main" id="{4D655C5A-255F-D52B-881C-9FFBF423A2BF}"/>
              </a:ext>
            </a:extLst>
          </p:cNvPr>
          <p:cNvCxnSpPr>
            <a:cxnSpLocks/>
          </p:cNvCxnSpPr>
          <p:nvPr/>
        </p:nvCxnSpPr>
        <p:spPr bwMode="gray">
          <a:xfrm>
            <a:off x="4693026" y="1762070"/>
            <a:ext cx="2194560" cy="730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90" name="Rectangle 289">
            <a:extLst>
              <a:ext uri="{FF2B5EF4-FFF2-40B4-BE49-F238E27FC236}">
                <a16:creationId xmlns:a16="http://schemas.microsoft.com/office/drawing/2014/main" id="{8FE9E8B8-976C-65D9-FC16-10C718BC547D}"/>
              </a:ext>
            </a:extLst>
          </p:cNvPr>
          <p:cNvSpPr/>
          <p:nvPr/>
        </p:nvSpPr>
        <p:spPr bwMode="gray">
          <a:xfrm>
            <a:off x="11382276" y="3211944"/>
            <a:ext cx="664427" cy="35687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r>
              <a:rPr lang="en-US" sz="1050">
                <a:solidFill>
                  <a:schemeClr val="tx1"/>
                </a:solidFill>
              </a:rPr>
              <a:t>July 2023</a:t>
            </a:r>
          </a:p>
        </p:txBody>
      </p:sp>
      <p:cxnSp>
        <p:nvCxnSpPr>
          <p:cNvPr id="291" name="Straight Connector 290">
            <a:extLst>
              <a:ext uri="{FF2B5EF4-FFF2-40B4-BE49-F238E27FC236}">
                <a16:creationId xmlns:a16="http://schemas.microsoft.com/office/drawing/2014/main" id="{F737F766-CE73-FAAE-6F3C-B472B9AFF427}"/>
              </a:ext>
            </a:extLst>
          </p:cNvPr>
          <p:cNvCxnSpPr>
            <a:cxnSpLocks/>
            <a:endCxn id="289" idx="3"/>
          </p:cNvCxnSpPr>
          <p:nvPr/>
        </p:nvCxnSpPr>
        <p:spPr bwMode="gray">
          <a:xfrm>
            <a:off x="10670236" y="3146662"/>
            <a:ext cx="946012" cy="358041"/>
          </a:xfrm>
          <a:prstGeom prst="line">
            <a:avLst/>
          </a:prstGeom>
          <a:ln w="6350" cap="flat">
            <a:solidFill>
              <a:schemeClr val="tx1"/>
            </a:solidFill>
            <a:prstDash val="dash"/>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93" name="Rectangle 292">
            <a:extLst>
              <a:ext uri="{FF2B5EF4-FFF2-40B4-BE49-F238E27FC236}">
                <a16:creationId xmlns:a16="http://schemas.microsoft.com/office/drawing/2014/main" id="{5C1F78D1-2EEF-EDAE-B24B-2A7EA6A3C9C5}"/>
              </a:ext>
            </a:extLst>
          </p:cNvPr>
          <p:cNvSpPr/>
          <p:nvPr/>
        </p:nvSpPr>
        <p:spPr bwMode="gray">
          <a:xfrm>
            <a:off x="10992239" y="2911079"/>
            <a:ext cx="1219853" cy="57514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r>
              <a:rPr lang="en-US" sz="850">
                <a:solidFill>
                  <a:schemeClr val="accent5"/>
                </a:solidFill>
              </a:rPr>
              <a:t>+ 7 years 3 months delay (cumulative)</a:t>
            </a:r>
          </a:p>
        </p:txBody>
      </p:sp>
      <p:sp>
        <p:nvSpPr>
          <p:cNvPr id="162" name="Rectangle 161">
            <a:extLst>
              <a:ext uri="{FF2B5EF4-FFF2-40B4-BE49-F238E27FC236}">
                <a16:creationId xmlns:a16="http://schemas.microsoft.com/office/drawing/2014/main" id="{2A49CAEB-8021-BCEF-B3CE-A9804F68D609}"/>
              </a:ext>
            </a:extLst>
          </p:cNvPr>
          <p:cNvSpPr/>
          <p:nvPr/>
        </p:nvSpPr>
        <p:spPr bwMode="gray">
          <a:xfrm>
            <a:off x="5601528" y="2845728"/>
            <a:ext cx="669004" cy="35687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r>
              <a:rPr lang="en-US" sz="1050">
                <a:solidFill>
                  <a:schemeClr val="tx1"/>
                </a:solidFill>
              </a:rPr>
              <a:t>Feb. 2011</a:t>
            </a:r>
          </a:p>
        </p:txBody>
      </p:sp>
      <p:sp>
        <p:nvSpPr>
          <p:cNvPr id="164" name="Rectangle 163">
            <a:extLst>
              <a:ext uri="{FF2B5EF4-FFF2-40B4-BE49-F238E27FC236}">
                <a16:creationId xmlns:a16="http://schemas.microsoft.com/office/drawing/2014/main" id="{D9FE75E1-6277-1D8F-315E-4201FCB6ED2A}"/>
              </a:ext>
            </a:extLst>
          </p:cNvPr>
          <p:cNvSpPr/>
          <p:nvPr/>
        </p:nvSpPr>
        <p:spPr bwMode="gray">
          <a:xfrm>
            <a:off x="6486096" y="2845728"/>
            <a:ext cx="1108648" cy="35687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r>
              <a:rPr lang="en-US" sz="1050">
                <a:solidFill>
                  <a:schemeClr val="tx1"/>
                </a:solidFill>
              </a:rPr>
              <a:t>June 2011</a:t>
            </a:r>
          </a:p>
        </p:txBody>
      </p:sp>
      <p:sp>
        <p:nvSpPr>
          <p:cNvPr id="325" name="Rectangle 324">
            <a:extLst>
              <a:ext uri="{FF2B5EF4-FFF2-40B4-BE49-F238E27FC236}">
                <a16:creationId xmlns:a16="http://schemas.microsoft.com/office/drawing/2014/main" id="{B683DF0D-53CA-CDE0-ACDE-CAF5BBCADC9B}"/>
              </a:ext>
            </a:extLst>
          </p:cNvPr>
          <p:cNvSpPr/>
          <p:nvPr/>
        </p:nvSpPr>
        <p:spPr bwMode="gray">
          <a:xfrm>
            <a:off x="9687595" y="5107161"/>
            <a:ext cx="2168402" cy="452593"/>
          </a:xfrm>
          <a:prstGeom prst="rect">
            <a:avLst/>
          </a:prstGeom>
          <a:solidFill>
            <a:schemeClr val="accent3">
              <a:lumMod val="60000"/>
              <a:lumOff val="4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a:r>
              <a:rPr lang="en-US" sz="1000" b="1">
                <a:solidFill>
                  <a:schemeClr val="tx1"/>
                </a:solidFill>
              </a:rPr>
              <a:t>Unclear project governance and project development</a:t>
            </a:r>
          </a:p>
        </p:txBody>
      </p:sp>
      <p:sp>
        <p:nvSpPr>
          <p:cNvPr id="328" name="Rectangle 327">
            <a:extLst>
              <a:ext uri="{FF2B5EF4-FFF2-40B4-BE49-F238E27FC236}">
                <a16:creationId xmlns:a16="http://schemas.microsoft.com/office/drawing/2014/main" id="{FB7152A5-9944-DB28-D5A8-9121E52B9C0D}"/>
              </a:ext>
            </a:extLst>
          </p:cNvPr>
          <p:cNvSpPr/>
          <p:nvPr/>
        </p:nvSpPr>
        <p:spPr bwMode="gray">
          <a:xfrm>
            <a:off x="6931346" y="3729976"/>
            <a:ext cx="2637615" cy="1217632"/>
          </a:xfrm>
          <a:prstGeom prst="rect">
            <a:avLst/>
          </a:prstGeom>
          <a:solidFill>
            <a:schemeClr val="accent3">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171450" indent="-171450">
              <a:buFont typeface="Arial" panose="020B0604020202020204" pitchFamily="34" charset="0"/>
              <a:buChar char="•"/>
            </a:pPr>
            <a:r>
              <a:rPr lang="en-US" sz="1000" b="1">
                <a:solidFill>
                  <a:schemeClr val="tx1"/>
                </a:solidFill>
              </a:rPr>
              <a:t>FOAK AP1000 </a:t>
            </a:r>
            <a:r>
              <a:rPr lang="en-US" sz="1000">
                <a:solidFill>
                  <a:schemeClr val="tx1"/>
                </a:solidFill>
              </a:rPr>
              <a:t>is first project in 30 years.</a:t>
            </a:r>
            <a:endParaRPr lang="en-US" sz="1000" b="1">
              <a:solidFill>
                <a:schemeClr val="tx1"/>
              </a:solidFill>
            </a:endParaRPr>
          </a:p>
          <a:p>
            <a:pPr marL="171450" indent="-171450">
              <a:buFont typeface="Arial" panose="020B0604020202020204" pitchFamily="34" charset="0"/>
              <a:buChar char="•"/>
            </a:pPr>
            <a:r>
              <a:rPr lang="en-US" sz="1000" b="1">
                <a:solidFill>
                  <a:schemeClr val="tx1"/>
                </a:solidFill>
              </a:rPr>
              <a:t>Supply of knowledgeable engineers</a:t>
            </a:r>
            <a:r>
              <a:rPr lang="en-US" sz="1000">
                <a:solidFill>
                  <a:schemeClr val="tx1"/>
                </a:solidFill>
              </a:rPr>
              <a:t>, superintendents, crafts, and other key personnel was limited.</a:t>
            </a:r>
          </a:p>
          <a:p>
            <a:pPr marL="171450" indent="-171450">
              <a:buFont typeface="Arial" panose="020B0604020202020204" pitchFamily="34" charset="0"/>
              <a:buChar char="•"/>
            </a:pPr>
            <a:r>
              <a:rPr lang="en-US" sz="1000">
                <a:solidFill>
                  <a:schemeClr val="tx1"/>
                </a:solidFill>
              </a:rPr>
              <a:t>Submodule and rebar installation for the nuclear island did not fit design specifications. </a:t>
            </a:r>
          </a:p>
        </p:txBody>
      </p:sp>
      <p:sp>
        <p:nvSpPr>
          <p:cNvPr id="329" name="Rectangle 328">
            <a:extLst>
              <a:ext uri="{FF2B5EF4-FFF2-40B4-BE49-F238E27FC236}">
                <a16:creationId xmlns:a16="http://schemas.microsoft.com/office/drawing/2014/main" id="{86F58DC3-3818-28FD-4F9F-F1CF08721C9E}"/>
              </a:ext>
            </a:extLst>
          </p:cNvPr>
          <p:cNvSpPr/>
          <p:nvPr/>
        </p:nvSpPr>
        <p:spPr bwMode="gray">
          <a:xfrm>
            <a:off x="4828798" y="3729976"/>
            <a:ext cx="1980787" cy="1214316"/>
          </a:xfrm>
          <a:prstGeom prst="rect">
            <a:avLst/>
          </a:prstGeom>
          <a:solidFill>
            <a:schemeClr val="accent3">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171450" indent="-171450">
              <a:buFont typeface="Arial" panose="020B0604020202020204" pitchFamily="34" charset="0"/>
              <a:buChar char="•"/>
            </a:pPr>
            <a:r>
              <a:rPr lang="en-US" sz="1000">
                <a:solidFill>
                  <a:schemeClr val="tx1"/>
                </a:solidFill>
              </a:rPr>
              <a:t>NRC updated safety requirements to protect plants against aircraft impacts.</a:t>
            </a:r>
          </a:p>
          <a:p>
            <a:pPr marL="171450" indent="-171450">
              <a:buFont typeface="Arial" panose="020B0604020202020204" pitchFamily="34" charset="0"/>
              <a:buChar char="•"/>
            </a:pPr>
            <a:r>
              <a:rPr lang="en-US" sz="1000" b="1">
                <a:solidFill>
                  <a:schemeClr val="tx1"/>
                </a:solidFill>
              </a:rPr>
              <a:t>Sixty license amendment requests</a:t>
            </a:r>
            <a:r>
              <a:rPr lang="en-US" sz="1000">
                <a:solidFill>
                  <a:schemeClr val="tx1"/>
                </a:solidFill>
              </a:rPr>
              <a:t> were made to NRC since construction start.</a:t>
            </a:r>
          </a:p>
        </p:txBody>
      </p:sp>
      <p:sp>
        <p:nvSpPr>
          <p:cNvPr id="180" name="Oval 179">
            <a:extLst>
              <a:ext uri="{FF2B5EF4-FFF2-40B4-BE49-F238E27FC236}">
                <a16:creationId xmlns:a16="http://schemas.microsoft.com/office/drawing/2014/main" id="{64B1B283-C30A-A83C-4CB2-1CA1B41A74D3}"/>
              </a:ext>
            </a:extLst>
          </p:cNvPr>
          <p:cNvSpPr/>
          <p:nvPr/>
        </p:nvSpPr>
        <p:spPr bwMode="gray">
          <a:xfrm rot="5400000">
            <a:off x="6385783" y="3483437"/>
            <a:ext cx="129702" cy="134245"/>
          </a:xfrm>
          <a:prstGeom prst="ellipse">
            <a:avLst/>
          </a:prstGeom>
          <a:solidFill>
            <a:schemeClr val="accent5"/>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accent6"/>
              </a:solidFill>
            </a:endParaRPr>
          </a:p>
        </p:txBody>
      </p:sp>
      <p:sp>
        <p:nvSpPr>
          <p:cNvPr id="184" name="Oval 183">
            <a:extLst>
              <a:ext uri="{FF2B5EF4-FFF2-40B4-BE49-F238E27FC236}">
                <a16:creationId xmlns:a16="http://schemas.microsoft.com/office/drawing/2014/main" id="{3EBE9AEF-FCF5-C1D3-0F2E-FF11FC9ACC84}"/>
              </a:ext>
            </a:extLst>
          </p:cNvPr>
          <p:cNvSpPr/>
          <p:nvPr/>
        </p:nvSpPr>
        <p:spPr bwMode="gray">
          <a:xfrm rot="5400000">
            <a:off x="8553112" y="3483437"/>
            <a:ext cx="129702" cy="134245"/>
          </a:xfrm>
          <a:prstGeom prst="ellipse">
            <a:avLst/>
          </a:prstGeom>
          <a:solidFill>
            <a:schemeClr val="accent5"/>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accent6"/>
              </a:solidFill>
            </a:endParaRPr>
          </a:p>
        </p:txBody>
      </p:sp>
      <p:sp>
        <p:nvSpPr>
          <p:cNvPr id="245" name="Oval 244">
            <a:extLst>
              <a:ext uri="{FF2B5EF4-FFF2-40B4-BE49-F238E27FC236}">
                <a16:creationId xmlns:a16="http://schemas.microsoft.com/office/drawing/2014/main" id="{142CDDFD-2FC4-0DD3-F455-F513920738F5}"/>
              </a:ext>
            </a:extLst>
          </p:cNvPr>
          <p:cNvSpPr/>
          <p:nvPr/>
        </p:nvSpPr>
        <p:spPr bwMode="gray">
          <a:xfrm rot="5400000">
            <a:off x="7044541" y="3483437"/>
            <a:ext cx="129702" cy="134245"/>
          </a:xfrm>
          <a:prstGeom prst="ellipse">
            <a:avLst/>
          </a:prstGeom>
          <a:solidFill>
            <a:schemeClr val="accent5"/>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accent6"/>
              </a:solidFill>
            </a:endParaRPr>
          </a:p>
        </p:txBody>
      </p:sp>
      <p:sp>
        <p:nvSpPr>
          <p:cNvPr id="179" name="Oval 178">
            <a:extLst>
              <a:ext uri="{FF2B5EF4-FFF2-40B4-BE49-F238E27FC236}">
                <a16:creationId xmlns:a16="http://schemas.microsoft.com/office/drawing/2014/main" id="{2DF7E214-F56B-72C8-D5F7-DED465798A27}"/>
              </a:ext>
            </a:extLst>
          </p:cNvPr>
          <p:cNvSpPr/>
          <p:nvPr/>
        </p:nvSpPr>
        <p:spPr bwMode="gray">
          <a:xfrm rot="5400000">
            <a:off x="10009279" y="3483437"/>
            <a:ext cx="129702" cy="134245"/>
          </a:xfrm>
          <a:prstGeom prst="ellipse">
            <a:avLst/>
          </a:prstGeom>
          <a:solidFill>
            <a:schemeClr val="accent5"/>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accent6"/>
              </a:solidFill>
            </a:endParaRPr>
          </a:p>
        </p:txBody>
      </p:sp>
      <p:sp>
        <p:nvSpPr>
          <p:cNvPr id="289" name="Oval 288">
            <a:extLst>
              <a:ext uri="{FF2B5EF4-FFF2-40B4-BE49-F238E27FC236}">
                <a16:creationId xmlns:a16="http://schemas.microsoft.com/office/drawing/2014/main" id="{73567418-CA71-47FF-A669-70141BF5D5FD}"/>
              </a:ext>
            </a:extLst>
          </p:cNvPr>
          <p:cNvSpPr/>
          <p:nvPr/>
        </p:nvSpPr>
        <p:spPr bwMode="gray">
          <a:xfrm rot="5400000">
            <a:off x="11598859" y="3483437"/>
            <a:ext cx="129702" cy="134245"/>
          </a:xfrm>
          <a:prstGeom prst="ellipse">
            <a:avLst/>
          </a:prstGeom>
          <a:solidFill>
            <a:schemeClr val="accent5"/>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accent6"/>
              </a:solidFill>
            </a:endParaRPr>
          </a:p>
        </p:txBody>
      </p:sp>
      <p:sp>
        <p:nvSpPr>
          <p:cNvPr id="244" name="Oval 243">
            <a:extLst>
              <a:ext uri="{FF2B5EF4-FFF2-40B4-BE49-F238E27FC236}">
                <a16:creationId xmlns:a16="http://schemas.microsoft.com/office/drawing/2014/main" id="{7668C450-3E84-F228-96CF-A667270A8158}"/>
              </a:ext>
            </a:extLst>
          </p:cNvPr>
          <p:cNvSpPr/>
          <p:nvPr/>
        </p:nvSpPr>
        <p:spPr bwMode="gray">
          <a:xfrm rot="5400000">
            <a:off x="4799653" y="3483437"/>
            <a:ext cx="129702" cy="134245"/>
          </a:xfrm>
          <a:prstGeom prst="ellipse">
            <a:avLst/>
          </a:prstGeom>
          <a:solidFill>
            <a:schemeClr val="accent5"/>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accent6"/>
              </a:solidFill>
            </a:endParaRPr>
          </a:p>
        </p:txBody>
      </p:sp>
      <p:sp>
        <p:nvSpPr>
          <p:cNvPr id="15" name="Rectangle 14">
            <a:extLst>
              <a:ext uri="{FF2B5EF4-FFF2-40B4-BE49-F238E27FC236}">
                <a16:creationId xmlns:a16="http://schemas.microsoft.com/office/drawing/2014/main" id="{DF8A41EA-EC68-7957-A5E1-1D5819BF9F3A}"/>
              </a:ext>
            </a:extLst>
          </p:cNvPr>
          <p:cNvSpPr/>
          <p:nvPr/>
        </p:nvSpPr>
        <p:spPr bwMode="gray">
          <a:xfrm>
            <a:off x="6642454" y="2203461"/>
            <a:ext cx="1108648" cy="533763"/>
          </a:xfrm>
          <a:prstGeom prst="rect">
            <a:avLst/>
          </a:prstGeom>
          <a:solidFill>
            <a:schemeClr val="accent6">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r>
              <a:rPr lang="en-US" sz="1000">
                <a:solidFill>
                  <a:schemeClr val="tx1"/>
                </a:solidFill>
              </a:rPr>
              <a:t>Construction and operation license from NRC</a:t>
            </a:r>
          </a:p>
        </p:txBody>
      </p:sp>
      <p:sp>
        <p:nvSpPr>
          <p:cNvPr id="26" name="Rectangle 25">
            <a:extLst>
              <a:ext uri="{FF2B5EF4-FFF2-40B4-BE49-F238E27FC236}">
                <a16:creationId xmlns:a16="http://schemas.microsoft.com/office/drawing/2014/main" id="{2F878FB9-F792-0192-2A51-6146A59CC42C}"/>
              </a:ext>
            </a:extLst>
          </p:cNvPr>
          <p:cNvSpPr/>
          <p:nvPr/>
        </p:nvSpPr>
        <p:spPr bwMode="gray">
          <a:xfrm>
            <a:off x="8639267" y="2203461"/>
            <a:ext cx="870148" cy="523610"/>
          </a:xfrm>
          <a:prstGeom prst="rect">
            <a:avLst/>
          </a:prstGeom>
          <a:solidFill>
            <a:schemeClr val="accent6">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r>
              <a:rPr lang="en-US" sz="1000">
                <a:solidFill>
                  <a:schemeClr val="tx1"/>
                </a:solidFill>
              </a:rPr>
              <a:t>Install containment modules</a:t>
            </a:r>
          </a:p>
        </p:txBody>
      </p:sp>
      <p:cxnSp>
        <p:nvCxnSpPr>
          <p:cNvPr id="35" name="Straight Connector 34">
            <a:extLst>
              <a:ext uri="{FF2B5EF4-FFF2-40B4-BE49-F238E27FC236}">
                <a16:creationId xmlns:a16="http://schemas.microsoft.com/office/drawing/2014/main" id="{43511259-64B5-9E7A-AC0F-F2D8B72DB829}"/>
              </a:ext>
            </a:extLst>
          </p:cNvPr>
          <p:cNvCxnSpPr>
            <a:cxnSpLocks/>
          </p:cNvCxnSpPr>
          <p:nvPr/>
        </p:nvCxnSpPr>
        <p:spPr bwMode="gray">
          <a:xfrm>
            <a:off x="8856538" y="2726130"/>
            <a:ext cx="0" cy="15609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41" name="Oval 40">
            <a:extLst>
              <a:ext uri="{FF2B5EF4-FFF2-40B4-BE49-F238E27FC236}">
                <a16:creationId xmlns:a16="http://schemas.microsoft.com/office/drawing/2014/main" id="{9B9FB8D2-525F-F1F5-7E16-4939A162C0D6}"/>
              </a:ext>
            </a:extLst>
          </p:cNvPr>
          <p:cNvSpPr/>
          <p:nvPr/>
        </p:nvSpPr>
        <p:spPr bwMode="gray">
          <a:xfrm rot="5400000">
            <a:off x="10068715" y="1702584"/>
            <a:ext cx="220185" cy="344284"/>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850">
              <a:solidFill>
                <a:schemeClr val="accent5"/>
              </a:solidFill>
            </a:endParaRPr>
          </a:p>
        </p:txBody>
      </p:sp>
      <p:sp>
        <p:nvSpPr>
          <p:cNvPr id="43" name="Rectangle 42">
            <a:extLst>
              <a:ext uri="{FF2B5EF4-FFF2-40B4-BE49-F238E27FC236}">
                <a16:creationId xmlns:a16="http://schemas.microsoft.com/office/drawing/2014/main" id="{0EB2F092-C80D-F5B1-0C52-9D27EA2A1F45}"/>
              </a:ext>
            </a:extLst>
          </p:cNvPr>
          <p:cNvSpPr/>
          <p:nvPr/>
        </p:nvSpPr>
        <p:spPr bwMode="gray">
          <a:xfrm>
            <a:off x="10129013" y="1777694"/>
            <a:ext cx="179388" cy="24296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r>
              <a:rPr lang="en-US" sz="850" b="1">
                <a:solidFill>
                  <a:schemeClr val="accent5"/>
                </a:solidFill>
              </a:rPr>
              <a:t>x</a:t>
            </a:r>
          </a:p>
        </p:txBody>
      </p:sp>
      <p:grpSp>
        <p:nvGrpSpPr>
          <p:cNvPr id="22" name="Group 21">
            <a:extLst>
              <a:ext uri="{FF2B5EF4-FFF2-40B4-BE49-F238E27FC236}">
                <a16:creationId xmlns:a16="http://schemas.microsoft.com/office/drawing/2014/main" id="{4E3ECD95-E7FF-6FCD-0199-889B1944B173}"/>
              </a:ext>
            </a:extLst>
          </p:cNvPr>
          <p:cNvGrpSpPr/>
          <p:nvPr/>
        </p:nvGrpSpPr>
        <p:grpSpPr>
          <a:xfrm>
            <a:off x="8085378" y="1683745"/>
            <a:ext cx="3654184" cy="586028"/>
            <a:chOff x="8085378" y="1731370"/>
            <a:chExt cx="3654184" cy="586028"/>
          </a:xfrm>
        </p:grpSpPr>
        <p:sp>
          <p:nvSpPr>
            <p:cNvPr id="5" name="Oval 4">
              <a:extLst>
                <a:ext uri="{FF2B5EF4-FFF2-40B4-BE49-F238E27FC236}">
                  <a16:creationId xmlns:a16="http://schemas.microsoft.com/office/drawing/2014/main" id="{78698218-8B44-A737-921C-1488669427C8}"/>
                </a:ext>
              </a:extLst>
            </p:cNvPr>
            <p:cNvSpPr/>
            <p:nvPr/>
          </p:nvSpPr>
          <p:spPr bwMode="gray">
            <a:xfrm rot="5400000">
              <a:off x="8087650" y="1825029"/>
              <a:ext cx="129702" cy="134245"/>
            </a:xfrm>
            <a:prstGeom prst="ellipse">
              <a:avLst/>
            </a:prstGeom>
            <a:solidFill>
              <a:schemeClr val="accent6"/>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accent6"/>
                </a:solidFill>
              </a:endParaRPr>
            </a:p>
          </p:txBody>
        </p:sp>
        <p:sp>
          <p:nvSpPr>
            <p:cNvPr id="6" name="Oval 5">
              <a:extLst>
                <a:ext uri="{FF2B5EF4-FFF2-40B4-BE49-F238E27FC236}">
                  <a16:creationId xmlns:a16="http://schemas.microsoft.com/office/drawing/2014/main" id="{FD85F3A8-5BC8-D9EA-0412-F1D4A3BA8BE6}"/>
                </a:ext>
              </a:extLst>
            </p:cNvPr>
            <p:cNvSpPr/>
            <p:nvPr/>
          </p:nvSpPr>
          <p:spPr bwMode="gray">
            <a:xfrm rot="5400000">
              <a:off x="8875111" y="1813479"/>
              <a:ext cx="129702" cy="134245"/>
            </a:xfrm>
            <a:prstGeom prst="ellipse">
              <a:avLst/>
            </a:prstGeom>
            <a:solidFill>
              <a:schemeClr val="accent5"/>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accent6"/>
                </a:solidFill>
              </a:endParaRPr>
            </a:p>
          </p:txBody>
        </p:sp>
        <p:sp>
          <p:nvSpPr>
            <p:cNvPr id="7" name="Rectangle 6">
              <a:extLst>
                <a:ext uri="{FF2B5EF4-FFF2-40B4-BE49-F238E27FC236}">
                  <a16:creationId xmlns:a16="http://schemas.microsoft.com/office/drawing/2014/main" id="{F05336D9-0298-57A1-CDA6-39AABA759645}"/>
                </a:ext>
              </a:extLst>
            </p:cNvPr>
            <p:cNvSpPr/>
            <p:nvPr/>
          </p:nvSpPr>
          <p:spPr bwMode="gray">
            <a:xfrm>
              <a:off x="8215500" y="1742258"/>
              <a:ext cx="807229" cy="57514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r>
                <a:rPr lang="en-US" sz="850">
                  <a:solidFill>
                    <a:schemeClr val="tx1"/>
                  </a:solidFill>
                </a:rPr>
                <a:t>Expected timeline</a:t>
              </a:r>
            </a:p>
          </p:txBody>
        </p:sp>
        <p:sp>
          <p:nvSpPr>
            <p:cNvPr id="8" name="Rectangle 7">
              <a:extLst>
                <a:ext uri="{FF2B5EF4-FFF2-40B4-BE49-F238E27FC236}">
                  <a16:creationId xmlns:a16="http://schemas.microsoft.com/office/drawing/2014/main" id="{8317557C-190C-06F8-28A7-3BE43E4E8718}"/>
                </a:ext>
              </a:extLst>
            </p:cNvPr>
            <p:cNvSpPr/>
            <p:nvPr/>
          </p:nvSpPr>
          <p:spPr bwMode="gray">
            <a:xfrm>
              <a:off x="9021535" y="1731386"/>
              <a:ext cx="1063916" cy="57514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r>
                <a:rPr lang="en-US" sz="850">
                  <a:solidFill>
                    <a:schemeClr val="tx1"/>
                  </a:solidFill>
                </a:rPr>
                <a:t>Delayed timeline (non-cumulative)</a:t>
              </a:r>
            </a:p>
          </p:txBody>
        </p:sp>
        <p:sp>
          <p:nvSpPr>
            <p:cNvPr id="52" name="Rectangle 51">
              <a:extLst>
                <a:ext uri="{FF2B5EF4-FFF2-40B4-BE49-F238E27FC236}">
                  <a16:creationId xmlns:a16="http://schemas.microsoft.com/office/drawing/2014/main" id="{73926FC4-A013-B61B-1042-EF2636724537}"/>
                </a:ext>
              </a:extLst>
            </p:cNvPr>
            <p:cNvSpPr/>
            <p:nvPr/>
          </p:nvSpPr>
          <p:spPr bwMode="gray">
            <a:xfrm>
              <a:off x="10362695" y="1731370"/>
              <a:ext cx="1376867" cy="57514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r>
                <a:rPr lang="en-US" sz="850">
                  <a:solidFill>
                    <a:schemeClr val="tx1"/>
                  </a:solidFill>
                </a:rPr>
                <a:t>Time from expected milestone completion date </a:t>
              </a:r>
            </a:p>
          </p:txBody>
        </p:sp>
      </p:grpSp>
      <p:sp>
        <p:nvSpPr>
          <p:cNvPr id="188" name="Oval 187">
            <a:extLst>
              <a:ext uri="{FF2B5EF4-FFF2-40B4-BE49-F238E27FC236}">
                <a16:creationId xmlns:a16="http://schemas.microsoft.com/office/drawing/2014/main" id="{15275184-EA14-3A07-0618-E8B3FB2705C4}"/>
              </a:ext>
            </a:extLst>
          </p:cNvPr>
          <p:cNvSpPr/>
          <p:nvPr/>
        </p:nvSpPr>
        <p:spPr bwMode="gray">
          <a:xfrm rot="5400000">
            <a:off x="10580986" y="3045093"/>
            <a:ext cx="129702" cy="134245"/>
          </a:xfrm>
          <a:prstGeom prst="ellipse">
            <a:avLst/>
          </a:prstGeom>
          <a:solidFill>
            <a:schemeClr val="accent6"/>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accent6"/>
              </a:solidFill>
            </a:endParaRPr>
          </a:p>
        </p:txBody>
      </p:sp>
      <p:sp>
        <p:nvSpPr>
          <p:cNvPr id="9" name="Oval 8">
            <a:extLst>
              <a:ext uri="{FF2B5EF4-FFF2-40B4-BE49-F238E27FC236}">
                <a16:creationId xmlns:a16="http://schemas.microsoft.com/office/drawing/2014/main" id="{BD153C45-0CB7-1F7E-1B1E-89253EE2DDCD}"/>
              </a:ext>
            </a:extLst>
          </p:cNvPr>
          <p:cNvSpPr/>
          <p:nvPr/>
        </p:nvSpPr>
        <p:spPr bwMode="gray">
          <a:xfrm>
            <a:off x="5790321" y="3235648"/>
            <a:ext cx="771892" cy="188794"/>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85" name="Rectangle 284">
            <a:extLst>
              <a:ext uri="{FF2B5EF4-FFF2-40B4-BE49-F238E27FC236}">
                <a16:creationId xmlns:a16="http://schemas.microsoft.com/office/drawing/2014/main" id="{0D473AD7-39B0-E2C5-CC85-DA870E9761DF}"/>
              </a:ext>
            </a:extLst>
          </p:cNvPr>
          <p:cNvSpPr/>
          <p:nvPr/>
        </p:nvSpPr>
        <p:spPr bwMode="gray">
          <a:xfrm>
            <a:off x="5833868" y="3225584"/>
            <a:ext cx="771892" cy="21182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r>
              <a:rPr lang="en-US" sz="850" b="1">
                <a:solidFill>
                  <a:schemeClr val="accent5"/>
                </a:solidFill>
              </a:rPr>
              <a:t>+10 months</a:t>
            </a:r>
          </a:p>
        </p:txBody>
      </p:sp>
      <p:sp>
        <p:nvSpPr>
          <p:cNvPr id="11" name="Oval 10">
            <a:extLst>
              <a:ext uri="{FF2B5EF4-FFF2-40B4-BE49-F238E27FC236}">
                <a16:creationId xmlns:a16="http://schemas.microsoft.com/office/drawing/2014/main" id="{1D782D11-8EA8-6950-F790-F4FF1F34A987}"/>
              </a:ext>
            </a:extLst>
          </p:cNvPr>
          <p:cNvSpPr/>
          <p:nvPr/>
        </p:nvSpPr>
        <p:spPr bwMode="gray">
          <a:xfrm>
            <a:off x="6622766" y="3237528"/>
            <a:ext cx="771892" cy="188794"/>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2" name="Oval 11">
            <a:extLst>
              <a:ext uri="{FF2B5EF4-FFF2-40B4-BE49-F238E27FC236}">
                <a16:creationId xmlns:a16="http://schemas.microsoft.com/office/drawing/2014/main" id="{4EFC9B84-E02D-DD19-398C-2A242C5EC7CF}"/>
              </a:ext>
            </a:extLst>
          </p:cNvPr>
          <p:cNvSpPr/>
          <p:nvPr/>
        </p:nvSpPr>
        <p:spPr bwMode="gray">
          <a:xfrm>
            <a:off x="7721553" y="3232785"/>
            <a:ext cx="771892" cy="188794"/>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86" name="Rectangle 285">
            <a:extLst>
              <a:ext uri="{FF2B5EF4-FFF2-40B4-BE49-F238E27FC236}">
                <a16:creationId xmlns:a16="http://schemas.microsoft.com/office/drawing/2014/main" id="{909B424F-941B-08F5-092B-AE5B0F36CF2E}"/>
              </a:ext>
            </a:extLst>
          </p:cNvPr>
          <p:cNvSpPr/>
          <p:nvPr/>
        </p:nvSpPr>
        <p:spPr bwMode="gray">
          <a:xfrm>
            <a:off x="6678221" y="3223292"/>
            <a:ext cx="771892" cy="21182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r>
              <a:rPr lang="en-US" sz="850" b="1">
                <a:solidFill>
                  <a:schemeClr val="accent5"/>
                </a:solidFill>
              </a:rPr>
              <a:t>+ 8 months</a:t>
            </a:r>
          </a:p>
        </p:txBody>
      </p:sp>
      <p:sp>
        <p:nvSpPr>
          <p:cNvPr id="13" name="Oval 12">
            <a:extLst>
              <a:ext uri="{FF2B5EF4-FFF2-40B4-BE49-F238E27FC236}">
                <a16:creationId xmlns:a16="http://schemas.microsoft.com/office/drawing/2014/main" id="{CD74DF24-41CA-68D0-8E55-93FF6E05F73D}"/>
              </a:ext>
            </a:extLst>
          </p:cNvPr>
          <p:cNvSpPr/>
          <p:nvPr/>
        </p:nvSpPr>
        <p:spPr bwMode="gray">
          <a:xfrm>
            <a:off x="8877484" y="3229470"/>
            <a:ext cx="771892" cy="188794"/>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87" name="Rectangle 286">
            <a:extLst>
              <a:ext uri="{FF2B5EF4-FFF2-40B4-BE49-F238E27FC236}">
                <a16:creationId xmlns:a16="http://schemas.microsoft.com/office/drawing/2014/main" id="{4F0CE960-71DD-3543-56EA-D9CECADAE524}"/>
              </a:ext>
            </a:extLst>
          </p:cNvPr>
          <p:cNvSpPr/>
          <p:nvPr/>
        </p:nvSpPr>
        <p:spPr bwMode="gray">
          <a:xfrm>
            <a:off x="7759356" y="3223292"/>
            <a:ext cx="771892" cy="21182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r>
              <a:rPr lang="en-US" sz="850" b="1">
                <a:solidFill>
                  <a:schemeClr val="accent5"/>
                </a:solidFill>
              </a:rPr>
              <a:t>+ 27 months</a:t>
            </a:r>
          </a:p>
        </p:txBody>
      </p:sp>
      <p:sp>
        <p:nvSpPr>
          <p:cNvPr id="288" name="Rectangle 287">
            <a:extLst>
              <a:ext uri="{FF2B5EF4-FFF2-40B4-BE49-F238E27FC236}">
                <a16:creationId xmlns:a16="http://schemas.microsoft.com/office/drawing/2014/main" id="{31F14BD8-2125-B592-2C43-57F0088E21B5}"/>
              </a:ext>
            </a:extLst>
          </p:cNvPr>
          <p:cNvSpPr/>
          <p:nvPr/>
        </p:nvSpPr>
        <p:spPr bwMode="gray">
          <a:xfrm>
            <a:off x="8899670" y="3225584"/>
            <a:ext cx="771892" cy="21182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r>
              <a:rPr lang="en-US" sz="850" b="1">
                <a:solidFill>
                  <a:schemeClr val="accent5"/>
                </a:solidFill>
              </a:rPr>
              <a:t>+ 41 months</a:t>
            </a:r>
          </a:p>
        </p:txBody>
      </p:sp>
      <p:sp>
        <p:nvSpPr>
          <p:cNvPr id="16" name="btfpColumnHeaderBoxText223027">
            <a:extLst>
              <a:ext uri="{FF2B5EF4-FFF2-40B4-BE49-F238E27FC236}">
                <a16:creationId xmlns:a16="http://schemas.microsoft.com/office/drawing/2014/main" id="{D9750C8A-9EA6-CA1A-EFA9-3155907CA69A}"/>
              </a:ext>
            </a:extLst>
          </p:cNvPr>
          <p:cNvSpPr txBox="1"/>
          <p:nvPr/>
        </p:nvSpPr>
        <p:spPr bwMode="gray">
          <a:xfrm>
            <a:off x="3845571" y="2337095"/>
            <a:ext cx="861548" cy="234359"/>
          </a:xfrm>
          <a:prstGeom prst="rect">
            <a:avLst/>
          </a:prstGeom>
          <a:noFill/>
        </p:spPr>
        <p:txBody>
          <a:bodyPr vert="horz" wrap="square" lIns="0" tIns="36036" rIns="36036" bIns="36036" rtlCol="0" anchor="b">
            <a:spAutoFit/>
          </a:bodyPr>
          <a:lstStyle/>
          <a:p>
            <a:pPr marL="0" indent="0" algn="ctr">
              <a:spcBef>
                <a:spcPts val="0"/>
              </a:spcBef>
              <a:buNone/>
            </a:pPr>
            <a:r>
              <a:rPr lang="en-US" sz="1050" b="1">
                <a:solidFill>
                  <a:srgbClr val="000000"/>
                </a:solidFill>
              </a:rPr>
              <a:t>Milestones</a:t>
            </a:r>
          </a:p>
        </p:txBody>
      </p:sp>
      <p:cxnSp>
        <p:nvCxnSpPr>
          <p:cNvPr id="17" name="btfpColumnHeaderBoxLine223027">
            <a:extLst>
              <a:ext uri="{FF2B5EF4-FFF2-40B4-BE49-F238E27FC236}">
                <a16:creationId xmlns:a16="http://schemas.microsoft.com/office/drawing/2014/main" id="{5A9F272A-94D3-E1EE-8FDE-705C0C76910A}"/>
              </a:ext>
            </a:extLst>
          </p:cNvPr>
          <p:cNvCxnSpPr>
            <a:cxnSpLocks/>
          </p:cNvCxnSpPr>
          <p:nvPr/>
        </p:nvCxnSpPr>
        <p:spPr bwMode="gray">
          <a:xfrm>
            <a:off x="4705522" y="2203704"/>
            <a:ext cx="0" cy="91440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0" name="btfpColumnHeaderBoxText223027">
            <a:extLst>
              <a:ext uri="{FF2B5EF4-FFF2-40B4-BE49-F238E27FC236}">
                <a16:creationId xmlns:a16="http://schemas.microsoft.com/office/drawing/2014/main" id="{62B6D084-7A0C-D632-6BB7-F473B37F30DD}"/>
              </a:ext>
            </a:extLst>
          </p:cNvPr>
          <p:cNvSpPr txBox="1"/>
          <p:nvPr/>
        </p:nvSpPr>
        <p:spPr bwMode="gray">
          <a:xfrm>
            <a:off x="3826252" y="3233132"/>
            <a:ext cx="880867" cy="395941"/>
          </a:xfrm>
          <a:prstGeom prst="rect">
            <a:avLst/>
          </a:prstGeom>
          <a:noFill/>
        </p:spPr>
        <p:txBody>
          <a:bodyPr vert="horz" wrap="square" lIns="0" tIns="36036" rIns="36036" bIns="36036" rtlCol="0" anchor="b">
            <a:spAutoFit/>
          </a:bodyPr>
          <a:lstStyle/>
          <a:p>
            <a:pPr marL="0" indent="0" algn="ctr">
              <a:spcBef>
                <a:spcPts val="0"/>
              </a:spcBef>
              <a:buNone/>
            </a:pPr>
            <a:r>
              <a:rPr lang="en-US" sz="1050" b="1">
                <a:solidFill>
                  <a:srgbClr val="000000"/>
                </a:solidFill>
              </a:rPr>
              <a:t>Construction delays</a:t>
            </a:r>
          </a:p>
        </p:txBody>
      </p:sp>
      <p:cxnSp>
        <p:nvCxnSpPr>
          <p:cNvPr id="14" name="btfpColumnHeaderBoxLine223027">
            <a:extLst>
              <a:ext uri="{FF2B5EF4-FFF2-40B4-BE49-F238E27FC236}">
                <a16:creationId xmlns:a16="http://schemas.microsoft.com/office/drawing/2014/main" id="{8A2434D8-E210-6FE2-0DA4-50F87E101424}"/>
              </a:ext>
            </a:extLst>
          </p:cNvPr>
          <p:cNvCxnSpPr>
            <a:cxnSpLocks/>
          </p:cNvCxnSpPr>
          <p:nvPr/>
        </p:nvCxnSpPr>
        <p:spPr bwMode="gray">
          <a:xfrm>
            <a:off x="4705522" y="3192579"/>
            <a:ext cx="0" cy="45720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15" name="Rectangular Callout 114">
            <a:extLst>
              <a:ext uri="{FF2B5EF4-FFF2-40B4-BE49-F238E27FC236}">
                <a16:creationId xmlns:a16="http://schemas.microsoft.com/office/drawing/2014/main" id="{FFC39AB7-FD5C-D05D-B550-3E70C8CB1F60}"/>
              </a:ext>
            </a:extLst>
          </p:cNvPr>
          <p:cNvSpPr/>
          <p:nvPr/>
        </p:nvSpPr>
        <p:spPr>
          <a:xfrm flipH="1">
            <a:off x="2217385" y="3246932"/>
            <a:ext cx="1088150" cy="1276303"/>
          </a:xfrm>
          <a:prstGeom prst="wedgeRectCallout">
            <a:avLst>
              <a:gd name="adj1" fmla="val 22569"/>
              <a:gd name="adj2" fmla="val 71517"/>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defRPr/>
            </a:pPr>
            <a:r>
              <a:rPr lang="en-US" sz="1050">
                <a:solidFill>
                  <a:srgbClr val="FFFFFF"/>
                </a:solidFill>
                <a:latin typeface="Arial" panose="020B0604020202020204" pitchFamily="34" charset="0"/>
                <a:cs typeface="Arial" panose="020B0604020202020204" pitchFamily="34" charset="0"/>
              </a:rPr>
              <a:t>Highly focused and intentional national programs drive down costs over time. </a:t>
            </a:r>
          </a:p>
        </p:txBody>
      </p:sp>
    </p:spTree>
    <p:extLst>
      <p:ext uri="{BB962C8B-B14F-4D97-AF65-F5344CB8AC3E}">
        <p14:creationId xmlns:p14="http://schemas.microsoft.com/office/powerpoint/2010/main" val="2961620217"/>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showMasterPhAnim="0">
  <p:cSld>
    <p:spTree>
      <p:nvGrpSpPr>
        <p:cNvPr id="1" name="">
          <a:extLst>
            <a:ext uri="{FF2B5EF4-FFF2-40B4-BE49-F238E27FC236}">
              <a16:creationId xmlns:a16="http://schemas.microsoft.com/office/drawing/2014/main" id="{C05A084E-EEB5-1ABA-E873-F5B065CD3356}"/>
            </a:ext>
          </a:extLst>
        </p:cNvPr>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F0D408D8-F9C8-C098-8AB8-10E802B3CACB}"/>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49" imgH="350" progId="TCLayout.ActiveDocument.1">
                  <p:embed/>
                </p:oleObj>
              </mc:Choice>
              <mc:Fallback>
                <p:oleObj name="think-cell Slide" r:id="rId4" imgW="349" imgH="350" progId="TCLayout.ActiveDocument.1">
                  <p:embed/>
                  <p:pic>
                    <p:nvPicPr>
                      <p:cNvPr id="10" name="think-cell data - do not delete" hidden="1">
                        <a:extLst>
                          <a:ext uri="{FF2B5EF4-FFF2-40B4-BE49-F238E27FC236}">
                            <a16:creationId xmlns:a16="http://schemas.microsoft.com/office/drawing/2014/main" id="{F0D408D8-F9C8-C098-8AB8-10E802B3CACB}"/>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5" name="Title 4">
            <a:extLst>
              <a:ext uri="{FF2B5EF4-FFF2-40B4-BE49-F238E27FC236}">
                <a16:creationId xmlns:a16="http://schemas.microsoft.com/office/drawing/2014/main" id="{42B1CE32-80DD-EC53-8691-258615F6822A}"/>
              </a:ext>
            </a:extLst>
          </p:cNvPr>
          <p:cNvSpPr>
            <a:spLocks noGrp="1"/>
          </p:cNvSpPr>
          <p:nvPr>
            <p:ph type="title"/>
          </p:nvPr>
        </p:nvSpPr>
        <p:spPr>
          <a:xfrm>
            <a:off x="330200" y="523318"/>
            <a:ext cx="11861800" cy="659434"/>
          </a:xfrm>
        </p:spPr>
        <p:txBody>
          <a:bodyPr vert="horz">
            <a:normAutofit fontScale="90000"/>
          </a:bodyPr>
          <a:lstStyle/>
          <a:p>
            <a:r>
              <a:rPr lang="en-US"/>
              <a:t>Employing digital tools, streamlined program design, and regulatory collaboration, effective project management cuts complexity, cost overruns </a:t>
            </a:r>
          </a:p>
        </p:txBody>
      </p:sp>
      <p:sp>
        <p:nvSpPr>
          <p:cNvPr id="23" name="Rectangle 22">
            <a:extLst>
              <a:ext uri="{FF2B5EF4-FFF2-40B4-BE49-F238E27FC236}">
                <a16:creationId xmlns:a16="http://schemas.microsoft.com/office/drawing/2014/main" id="{E0EF3ED5-84EA-2142-2619-DB481DBB7D14}"/>
              </a:ext>
            </a:extLst>
          </p:cNvPr>
          <p:cNvSpPr/>
          <p:nvPr/>
        </p:nvSpPr>
        <p:spPr bwMode="gray">
          <a:xfrm>
            <a:off x="5138823" y="2124273"/>
            <a:ext cx="2368019" cy="546436"/>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171450" indent="-171450">
              <a:buFont typeface="Arial" panose="020B0604020202020204" pitchFamily="34" charset="0"/>
              <a:buChar char="•"/>
            </a:pPr>
            <a:endParaRPr lang="en-US" sz="800">
              <a:solidFill>
                <a:schemeClr val="tx1"/>
              </a:solidFill>
            </a:endParaRPr>
          </a:p>
        </p:txBody>
      </p:sp>
      <p:sp>
        <p:nvSpPr>
          <p:cNvPr id="214" name="Rectangle 213">
            <a:extLst>
              <a:ext uri="{FF2B5EF4-FFF2-40B4-BE49-F238E27FC236}">
                <a16:creationId xmlns:a16="http://schemas.microsoft.com/office/drawing/2014/main" id="{63DC7571-62AD-2D94-A752-244F555CA607}"/>
              </a:ext>
            </a:extLst>
          </p:cNvPr>
          <p:cNvSpPr/>
          <p:nvPr/>
        </p:nvSpPr>
        <p:spPr bwMode="gray">
          <a:xfrm>
            <a:off x="6357156" y="2357994"/>
            <a:ext cx="3638868" cy="718031"/>
          </a:xfrm>
          <a:prstGeom prst="rect">
            <a:avLst/>
          </a:prstGeom>
          <a:solidFill>
            <a:schemeClr val="accent1">
              <a:lumMod val="20000"/>
              <a:lumOff val="80000"/>
            </a:schemeClr>
          </a:solidFill>
          <a:ln w="9525">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r>
              <a:rPr lang="en-US" sz="1000" b="1">
                <a:solidFill>
                  <a:srgbClr val="000000"/>
                </a:solidFill>
              </a:rPr>
              <a:t>Horizon (U.K.) </a:t>
            </a:r>
          </a:p>
          <a:p>
            <a:pPr marL="171450" indent="-171450">
              <a:buFont typeface="Arial" panose="020B0604020202020204" pitchFamily="34" charset="0"/>
              <a:buChar char="•"/>
            </a:pPr>
            <a:r>
              <a:rPr lang="en-US" sz="1000">
                <a:solidFill>
                  <a:srgbClr val="000000"/>
                </a:solidFill>
              </a:rPr>
              <a:t>Horizon and U.K. regulators codeveloped “papers of principle” to align on safety case revisions; there was a </a:t>
            </a:r>
            <a:r>
              <a:rPr lang="en-US" sz="1000" b="1">
                <a:solidFill>
                  <a:srgbClr val="000000"/>
                </a:solidFill>
              </a:rPr>
              <a:t>&gt;20% overnight cost reduction </a:t>
            </a:r>
            <a:r>
              <a:rPr lang="en-US" sz="1000">
                <a:solidFill>
                  <a:srgbClr val="000000"/>
                </a:solidFill>
              </a:rPr>
              <a:t>for twin-unit ABWR.</a:t>
            </a:r>
            <a:endParaRPr lang="en-US" sz="1000" b="1">
              <a:solidFill>
                <a:schemeClr val="tx1"/>
              </a:solidFill>
            </a:endParaRPr>
          </a:p>
        </p:txBody>
      </p:sp>
      <p:sp>
        <p:nvSpPr>
          <p:cNvPr id="14" name="Rectangle 13">
            <a:extLst>
              <a:ext uri="{FF2B5EF4-FFF2-40B4-BE49-F238E27FC236}">
                <a16:creationId xmlns:a16="http://schemas.microsoft.com/office/drawing/2014/main" id="{14281058-37E5-66A1-5AAF-86EEDE36214A}"/>
              </a:ext>
            </a:extLst>
          </p:cNvPr>
          <p:cNvSpPr/>
          <p:nvPr/>
        </p:nvSpPr>
        <p:spPr bwMode="gray">
          <a:xfrm>
            <a:off x="864849" y="1505740"/>
            <a:ext cx="5468716" cy="34126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r>
              <a:rPr lang="en-US" sz="1400" b="1">
                <a:solidFill>
                  <a:schemeClr val="tx1"/>
                </a:solidFill>
              </a:rPr>
              <a:t>Enablers and strategies for reducing project complexity</a:t>
            </a:r>
          </a:p>
        </p:txBody>
      </p:sp>
      <p:sp>
        <p:nvSpPr>
          <p:cNvPr id="20" name="Rectangle 19">
            <a:extLst>
              <a:ext uri="{FF2B5EF4-FFF2-40B4-BE49-F238E27FC236}">
                <a16:creationId xmlns:a16="http://schemas.microsoft.com/office/drawing/2014/main" id="{C39204E1-6909-A0F6-4C36-BF5192374B09}"/>
              </a:ext>
            </a:extLst>
          </p:cNvPr>
          <p:cNvSpPr/>
          <p:nvPr/>
        </p:nvSpPr>
        <p:spPr bwMode="gray">
          <a:xfrm>
            <a:off x="6346139" y="1538743"/>
            <a:ext cx="3271467" cy="30974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r>
              <a:rPr lang="en-US" sz="1400" b="1">
                <a:solidFill>
                  <a:schemeClr val="tx1"/>
                </a:solidFill>
              </a:rPr>
              <a:t>Case studies</a:t>
            </a:r>
          </a:p>
        </p:txBody>
      </p:sp>
      <p:sp>
        <p:nvSpPr>
          <p:cNvPr id="49" name="btfpNotesBox111697">
            <a:extLst>
              <a:ext uri="{FF2B5EF4-FFF2-40B4-BE49-F238E27FC236}">
                <a16:creationId xmlns:a16="http://schemas.microsoft.com/office/drawing/2014/main" id="{E3E61339-8FCB-BABE-36EB-40F8378F5829}"/>
              </a:ext>
            </a:extLst>
          </p:cNvPr>
          <p:cNvSpPr txBox="1"/>
          <p:nvPr/>
        </p:nvSpPr>
        <p:spPr bwMode="gray">
          <a:xfrm>
            <a:off x="330200" y="6186256"/>
            <a:ext cx="9202738" cy="615553"/>
          </a:xfrm>
          <a:prstGeom prst="rect">
            <a:avLst/>
          </a:prstGeom>
          <a:noFill/>
        </p:spPr>
        <p:txBody>
          <a:bodyPr vert="horz" wrap="square" lIns="0" tIns="0" rIns="0" bIns="0" rtlCol="0" anchor="b">
            <a:spAutoFit/>
          </a:bodyPr>
          <a:lstStyle>
            <a:defPPr>
              <a:defRPr lang="en-US"/>
            </a:defPPr>
            <a:lvl1pPr marL="177800" indent="-177800" algn="l" defTabSz="711200" rtl="0" eaLnBrk="1" latinLnBrk="0" hangingPunct="1">
              <a:spcBef>
                <a:spcPts val="1200"/>
              </a:spcBef>
              <a:buChar char="•"/>
              <a:defRPr sz="1600" kern="1200">
                <a:solidFill>
                  <a:schemeClr val="tx1"/>
                </a:solidFill>
                <a:latin typeface="+mn-lt"/>
                <a:ea typeface="+mn-ea"/>
                <a:cs typeface="+mn-cs"/>
              </a:defRPr>
            </a:lvl1pPr>
            <a:lvl2pPr marL="355600" indent="-177800" algn="l" defTabSz="711200" rtl="0" eaLnBrk="1" latinLnBrk="0" hangingPunct="1">
              <a:spcBef>
                <a:spcPts val="600"/>
              </a:spcBef>
              <a:buChar char="–"/>
              <a:defRPr sz="1400" kern="1200">
                <a:solidFill>
                  <a:schemeClr val="tx1"/>
                </a:solidFill>
                <a:latin typeface="+mn-lt"/>
                <a:ea typeface="+mn-ea"/>
                <a:cs typeface="+mn-cs"/>
              </a:defRPr>
            </a:lvl2pPr>
            <a:lvl3pPr marL="533400" indent="-177800" algn="l" defTabSz="711200" rtl="0" eaLnBrk="1" latinLnBrk="0" hangingPunct="1">
              <a:spcBef>
                <a:spcPts val="600"/>
              </a:spcBef>
              <a:buChar char="&gt;"/>
              <a:defRPr sz="1400" kern="1200">
                <a:solidFill>
                  <a:schemeClr val="tx1"/>
                </a:solidFill>
                <a:latin typeface="+mn-lt"/>
                <a:ea typeface="+mn-ea"/>
                <a:cs typeface="+mn-cs"/>
              </a:defRPr>
            </a:lvl3pPr>
            <a:lvl4pPr marL="711200" indent="-177800" algn="l" defTabSz="711200" rtl="0" eaLnBrk="1" latinLnBrk="0" hangingPunct="1">
              <a:spcBef>
                <a:spcPts val="600"/>
              </a:spcBef>
              <a:buChar char="–"/>
              <a:defRPr sz="1400" kern="1200">
                <a:solidFill>
                  <a:schemeClr val="tx1"/>
                </a:solidFill>
                <a:latin typeface="+mn-lt"/>
                <a:ea typeface="+mn-ea"/>
                <a:cs typeface="+mn-cs"/>
              </a:defRPr>
            </a:lvl4pPr>
            <a:lvl5pPr marL="889000" indent="-177800" algn="l" defTabSz="711200" rtl="0" eaLnBrk="1" latinLnBrk="0" hangingPunct="1">
              <a:spcBef>
                <a:spcPts val="600"/>
              </a:spcBef>
              <a:buChar char="&gt;"/>
              <a:defRPr sz="1400" kern="1200">
                <a:solidFill>
                  <a:schemeClr val="tx1"/>
                </a:solidFill>
                <a:latin typeface="+mn-lt"/>
                <a:ea typeface="+mn-ea"/>
                <a:cs typeface="+mn-cs"/>
              </a:defRPr>
            </a:lvl5pPr>
            <a:lvl6pPr marL="1066800" indent="-177800" algn="l" defTabSz="711200" rtl="0" eaLnBrk="1" latinLnBrk="0" hangingPunct="1">
              <a:defRPr sz="1400" kern="1200">
                <a:solidFill>
                  <a:schemeClr val="tx1"/>
                </a:solidFill>
                <a:latin typeface="+mn-lt"/>
                <a:ea typeface="+mn-ea"/>
                <a:cs typeface="+mn-cs"/>
              </a:defRPr>
            </a:lvl6pPr>
            <a:lvl7pPr marL="1244600" indent="-177800" algn="l" defTabSz="711200" rtl="0" eaLnBrk="1" latinLnBrk="0" hangingPunct="1">
              <a:defRPr sz="1400" kern="1200">
                <a:solidFill>
                  <a:schemeClr val="tx1"/>
                </a:solidFill>
                <a:latin typeface="+mn-lt"/>
                <a:ea typeface="+mn-ea"/>
                <a:cs typeface="+mn-cs"/>
              </a:defRPr>
            </a:lvl7pPr>
            <a:lvl8pPr marL="1422400" indent="-177800" algn="l" defTabSz="711200" rtl="0" eaLnBrk="1" latinLnBrk="0" hangingPunct="1">
              <a:defRPr sz="1400" kern="1200">
                <a:solidFill>
                  <a:schemeClr val="tx1"/>
                </a:solidFill>
                <a:latin typeface="+mn-lt"/>
                <a:ea typeface="+mn-ea"/>
                <a:cs typeface="+mn-cs"/>
              </a:defRPr>
            </a:lvl8pPr>
            <a:lvl9pPr marL="1600200" indent="-177800" algn="l" defTabSz="711200" rtl="0" eaLnBrk="1" latinLnBrk="0" hangingPunct="1">
              <a:defRPr sz="1400" kern="1200">
                <a:solidFill>
                  <a:schemeClr val="tx1"/>
                </a:solidFill>
                <a:latin typeface="+mn-lt"/>
                <a:ea typeface="+mn-ea"/>
                <a:cs typeface="+mn-cs"/>
              </a:defRPr>
            </a:lvl9pPr>
          </a:lstStyle>
          <a:p>
            <a:pPr marL="0" lvl="0" indent="0">
              <a:buNone/>
              <a:defRPr/>
            </a:pPr>
            <a:r>
              <a:rPr lang="en-US" sz="800" dirty="0">
                <a:solidFill>
                  <a:srgbClr val="000000"/>
                </a:solidFill>
                <a:latin typeface="Arial" panose="020B0604020202020204" pitchFamily="34" charset="0"/>
                <a:cs typeface="Arial" panose="020B0604020202020204" pitchFamily="34" charset="0"/>
              </a:rPr>
              <a:t>Definitions: ABWR: advanced boiling water reactor; MBSE: model-based systems engineering; NPP: nuclear power plant; PLM: product lifecycle management.</a:t>
            </a:r>
            <a:br>
              <a:rPr lang="en-US" sz="800" dirty="0">
                <a:solidFill>
                  <a:srgbClr val="000000"/>
                </a:solidFill>
                <a:latin typeface="Arial" panose="020B0604020202020204" pitchFamily="34" charset="0"/>
                <a:cs typeface="Arial" panose="020B0604020202020204" pitchFamily="34" charset="0"/>
              </a:rPr>
            </a:b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Sources: OECD, NEA, </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hlinkClick r:id="rId6"/>
              </a:rPr>
              <a:t>Unlocking Reductions in </a:t>
            </a:r>
            <a:r>
              <a:rPr kumimoji="0" lang="en-US" sz="800" b="0" i="0"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hlinkClick r:id="rId6"/>
              </a:rPr>
              <a:t>th</a:t>
            </a:r>
            <a:r>
              <a:rPr lang="en-US" sz="800" dirty="0">
                <a:solidFill>
                  <a:srgbClr val="000000"/>
                </a:solidFill>
                <a:latin typeface="Arial" panose="020B0604020202020204" pitchFamily="34" charset="0"/>
                <a:cs typeface="Arial" panose="020B0604020202020204" pitchFamily="34" charset="0"/>
                <a:hlinkClick r:id="rId6"/>
              </a:rPr>
              <a:t>e Construction Costs of Nuclear</a:t>
            </a:r>
            <a:r>
              <a:rPr lang="en-US" sz="800" dirty="0">
                <a:solidFill>
                  <a:srgbClr val="000000"/>
                </a:solidFill>
                <a:latin typeface="Arial" panose="020B0604020202020204" pitchFamily="34" charset="0"/>
                <a:cs typeface="Arial" panose="020B0604020202020204" pitchFamily="34" charset="0"/>
              </a:rPr>
              <a:t> (2020); Galois, </a:t>
            </a:r>
            <a:r>
              <a:rPr lang="en-US" sz="800" dirty="0">
                <a:solidFill>
                  <a:srgbClr val="000000"/>
                </a:solidFill>
                <a:latin typeface="Arial" panose="020B0604020202020204" pitchFamily="34" charset="0"/>
                <a:cs typeface="Arial" panose="020B0604020202020204" pitchFamily="34" charset="0"/>
                <a:hlinkClick r:id="rId7"/>
              </a:rPr>
              <a:t>Demonstrating Rigorous Digital Engineering for Nuclear Power Plant Systems</a:t>
            </a:r>
            <a:r>
              <a:rPr lang="en-US" sz="800" dirty="0">
                <a:solidFill>
                  <a:srgbClr val="000000"/>
                </a:solidFill>
                <a:latin typeface="Arial" panose="020B0604020202020204" pitchFamily="34" charset="0"/>
                <a:cs typeface="Arial" panose="020B0604020202020204" pitchFamily="34" charset="0"/>
              </a:rPr>
              <a:t> (2024); Galois, </a:t>
            </a:r>
            <a:r>
              <a:rPr lang="en-US" sz="800" dirty="0">
                <a:solidFill>
                  <a:srgbClr val="000000"/>
                </a:solidFill>
                <a:latin typeface="Arial" panose="020B0604020202020204" pitchFamily="34" charset="0"/>
                <a:cs typeface="Arial" panose="020B0604020202020204" pitchFamily="34" charset="0"/>
                <a:hlinkClick r:id="rId8"/>
              </a:rPr>
              <a:t>How Do You Modernize Safety Critical Designs in Nuclear</a:t>
            </a:r>
            <a:r>
              <a:rPr lang="en-US" sz="800" dirty="0">
                <a:solidFill>
                  <a:srgbClr val="000000"/>
                </a:solidFill>
                <a:latin typeface="Arial" panose="020B0604020202020204" pitchFamily="34" charset="0"/>
                <a:cs typeface="Arial" panose="020B0604020202020204" pitchFamily="34" charset="0"/>
              </a:rPr>
              <a:t> (2024); The Nuclear Institute, </a:t>
            </a:r>
            <a:r>
              <a:rPr lang="en-US" sz="800" dirty="0">
                <a:solidFill>
                  <a:srgbClr val="000000"/>
                </a:solidFill>
                <a:latin typeface="Arial" panose="020B0604020202020204" pitchFamily="34" charset="0"/>
                <a:cs typeface="Arial" panose="020B0604020202020204" pitchFamily="34" charset="0"/>
                <a:hlinkClick r:id="rId9"/>
              </a:rPr>
              <a:t>Why Nuclear Projects Suffer from Poor Predictability</a:t>
            </a:r>
            <a:r>
              <a:rPr lang="en-US" sz="800" dirty="0">
                <a:solidFill>
                  <a:srgbClr val="000000"/>
                </a:solidFill>
                <a:latin typeface="Arial" panose="020B0604020202020204" pitchFamily="34" charset="0"/>
                <a:cs typeface="Arial" panose="020B0604020202020204" pitchFamily="34" charset="0"/>
              </a:rPr>
              <a:t> (2019); Locatelli, </a:t>
            </a:r>
            <a:r>
              <a:rPr lang="en-US" sz="800" dirty="0">
                <a:solidFill>
                  <a:srgbClr val="000000"/>
                </a:solidFill>
                <a:latin typeface="Arial" panose="020B0604020202020204" pitchFamily="34" charset="0"/>
                <a:cs typeface="Arial" panose="020B0604020202020204" pitchFamily="34" charset="0"/>
                <a:hlinkClick r:id="rId10"/>
              </a:rPr>
              <a:t>Why Are Megaprojects Delivered Over Budget and Late? </a:t>
            </a:r>
            <a:r>
              <a:rPr lang="en-US" sz="800" dirty="0">
                <a:solidFill>
                  <a:srgbClr val="000000"/>
                </a:solidFill>
                <a:latin typeface="Arial" panose="020B0604020202020204" pitchFamily="34" charset="0"/>
                <a:cs typeface="Arial" panose="020B0604020202020204" pitchFamily="34" charset="0"/>
              </a:rPr>
              <a:t>(2018); ETI, </a:t>
            </a:r>
            <a:r>
              <a:rPr lang="en-US" sz="800" dirty="0">
                <a:solidFill>
                  <a:srgbClr val="000000"/>
                </a:solidFill>
                <a:latin typeface="Arial" panose="020B0604020202020204" pitchFamily="34" charset="0"/>
                <a:cs typeface="Arial" panose="020B0604020202020204" pitchFamily="34" charset="0"/>
                <a:hlinkClick r:id="rId11"/>
              </a:rPr>
              <a:t>Nuclear Cost Drivers Report </a:t>
            </a:r>
            <a:r>
              <a:rPr lang="en-US" sz="800" dirty="0">
                <a:solidFill>
                  <a:srgbClr val="000000"/>
                </a:solidFill>
                <a:latin typeface="Arial" panose="020B0604020202020204" pitchFamily="34" charset="0"/>
                <a:cs typeface="Arial" panose="020B0604020202020204" pitchFamily="34" charset="0"/>
              </a:rPr>
              <a:t>(2018); Lyons, </a:t>
            </a:r>
            <a:r>
              <a:rPr lang="en-US" sz="800" dirty="0">
                <a:solidFill>
                  <a:srgbClr val="000000"/>
                </a:solidFill>
                <a:latin typeface="Arial" panose="020B0604020202020204" pitchFamily="34" charset="0"/>
                <a:cs typeface="Arial" panose="020B0604020202020204" pitchFamily="34" charset="0"/>
                <a:hlinkClick r:id="rId12"/>
              </a:rPr>
              <a:t>Production Learning in an SMR Supply Chain</a:t>
            </a:r>
            <a:r>
              <a:rPr lang="en-US" sz="800" dirty="0">
                <a:solidFill>
                  <a:srgbClr val="000000"/>
                </a:solidFill>
                <a:latin typeface="Arial" panose="020B0604020202020204" pitchFamily="34" charset="0"/>
                <a:cs typeface="Arial" panose="020B0604020202020204" pitchFamily="34" charset="0"/>
              </a:rPr>
              <a:t> (2019); ENEC, </a:t>
            </a:r>
            <a:r>
              <a:rPr lang="en-US" sz="800" dirty="0">
                <a:solidFill>
                  <a:srgbClr val="000000"/>
                </a:solidFill>
                <a:latin typeface="Arial" panose="020B0604020202020204" pitchFamily="34" charset="0"/>
                <a:cs typeface="Arial" panose="020B0604020202020204" pitchFamily="34" charset="0"/>
                <a:hlinkClick r:id="rId13"/>
              </a:rPr>
              <a:t>Unit 4 start-up at </a:t>
            </a:r>
            <a:r>
              <a:rPr lang="en-US" sz="800" dirty="0" err="1">
                <a:solidFill>
                  <a:srgbClr val="000000"/>
                </a:solidFill>
                <a:latin typeface="Arial" panose="020B0604020202020204" pitchFamily="34" charset="0"/>
                <a:cs typeface="Arial" panose="020B0604020202020204" pitchFamily="34" charset="0"/>
                <a:hlinkClick r:id="rId13"/>
              </a:rPr>
              <a:t>Barakah</a:t>
            </a:r>
            <a:r>
              <a:rPr lang="en-US" sz="800" dirty="0">
                <a:solidFill>
                  <a:srgbClr val="000000"/>
                </a:solidFill>
                <a:latin typeface="Arial" panose="020B0604020202020204" pitchFamily="34" charset="0"/>
                <a:cs typeface="Arial" panose="020B0604020202020204" pitchFamily="34" charset="0"/>
                <a:hlinkClick r:id="rId13"/>
              </a:rPr>
              <a:t> Plant accelerates UAE towards net zero </a:t>
            </a:r>
            <a:r>
              <a:rPr lang="en-US" sz="800" dirty="0">
                <a:solidFill>
                  <a:srgbClr val="000000"/>
                </a:solidFill>
                <a:latin typeface="Arial" panose="020B0604020202020204" pitchFamily="34" charset="0"/>
                <a:cs typeface="Arial" panose="020B0604020202020204" pitchFamily="34" charset="0"/>
              </a:rPr>
              <a:t>(2024).</a:t>
            </a:r>
            <a:br>
              <a:rPr kumimoji="0" lang="en-ID"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Credit: </a:t>
            </a:r>
            <a:r>
              <a:rPr kumimoji="0" lang="en-US" sz="800" b="0"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Khande</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-Jae Fisher, </a:t>
            </a:r>
            <a:r>
              <a:rPr lang="en-US" sz="800" dirty="0">
                <a:solidFill>
                  <a:srgbClr val="000000"/>
                </a:solidFill>
              </a:rPr>
              <a:t>Isabel </a:t>
            </a:r>
            <a:r>
              <a:rPr lang="en-US" sz="800" dirty="0" err="1">
                <a:solidFill>
                  <a:srgbClr val="000000"/>
                </a:solidFill>
              </a:rPr>
              <a:t>Hoyos</a:t>
            </a:r>
            <a:r>
              <a:rPr lang="en-US" sz="800" dirty="0">
                <a:solidFill>
                  <a:srgbClr val="000000"/>
                </a:solidFill>
              </a:rPr>
              <a:t>, </a:t>
            </a:r>
            <a:r>
              <a:rPr lang="en-US" sz="800" dirty="0" err="1">
                <a:solidFill>
                  <a:srgbClr val="000000"/>
                </a:solidFill>
              </a:rPr>
              <a:t>Hyae</a:t>
            </a:r>
            <a:r>
              <a:rPr lang="en-US" sz="800" dirty="0">
                <a:solidFill>
                  <a:srgbClr val="000000"/>
                </a:solidFill>
              </a:rPr>
              <a:t> </a:t>
            </a:r>
            <a:r>
              <a:rPr lang="en-US" sz="800" dirty="0" err="1">
                <a:solidFill>
                  <a:srgbClr val="000000"/>
                </a:solidFill>
              </a:rPr>
              <a:t>Ryung</a:t>
            </a:r>
            <a:r>
              <a:rPr lang="en-US" sz="800" dirty="0">
                <a:solidFill>
                  <a:srgbClr val="000000"/>
                </a:solidFill>
              </a:rPr>
              <a:t> Kim, and </a:t>
            </a:r>
            <a:r>
              <a:rPr lang="en-US" sz="800" dirty="0">
                <a:hlinkClick r:id="rId14"/>
              </a:rPr>
              <a:t>Gernot Wagner.</a:t>
            </a:r>
            <a:r>
              <a:rPr lang="en-US" sz="800" dirty="0">
                <a:solidFill>
                  <a:srgbClr val="000000"/>
                </a:solidFill>
              </a:rPr>
              <a:t>  Share with </a:t>
            </a:r>
            <a:r>
              <a:rPr lang="en-US" sz="800" dirty="0">
                <a:solidFill>
                  <a:srgbClr val="000000"/>
                </a:solidFill>
                <a:hlinkClick r:id="rId15"/>
              </a:rPr>
              <a:t>attribution</a:t>
            </a:r>
            <a:r>
              <a:rPr lang="en-US" sz="800" dirty="0">
                <a:solidFill>
                  <a:srgbClr val="000000"/>
                </a:solidFill>
              </a:rPr>
              <a:t>: </a:t>
            </a:r>
            <a:r>
              <a:rPr lang="en-US" sz="800" dirty="0" err="1">
                <a:solidFill>
                  <a:srgbClr val="000000"/>
                </a:solidFill>
              </a:rPr>
              <a:t>Houwink</a:t>
            </a:r>
            <a:r>
              <a:rPr lang="en-US" sz="800" dirty="0">
                <a:solidFill>
                  <a:srgbClr val="000000"/>
                </a:solidFill>
              </a:rPr>
              <a:t> et al., "Reenergizing Nuclear" (23 September 2025).</a:t>
            </a:r>
            <a:endPar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 name="Rectangle 7">
            <a:extLst>
              <a:ext uri="{FF2B5EF4-FFF2-40B4-BE49-F238E27FC236}">
                <a16:creationId xmlns:a16="http://schemas.microsoft.com/office/drawing/2014/main" id="{1C8D976A-FC1A-5941-2F57-23BAD7F69B09}"/>
              </a:ext>
            </a:extLst>
          </p:cNvPr>
          <p:cNvSpPr/>
          <p:nvPr/>
        </p:nvSpPr>
        <p:spPr bwMode="gray">
          <a:xfrm>
            <a:off x="6357156" y="4724687"/>
            <a:ext cx="3638867" cy="864019"/>
          </a:xfrm>
          <a:prstGeom prst="rect">
            <a:avLst/>
          </a:prstGeom>
          <a:solidFill>
            <a:schemeClr val="accent1">
              <a:lumMod val="75000"/>
            </a:schemeClr>
          </a:solidFill>
          <a:ln w="952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r>
              <a:rPr lang="en-US" sz="1000" b="1">
                <a:solidFill>
                  <a:schemeClr val="bg1"/>
                </a:solidFill>
              </a:rPr>
              <a:t>Galois (U.S.)</a:t>
            </a:r>
          </a:p>
          <a:p>
            <a:pPr marL="171450" indent="-171450">
              <a:buFont typeface="Arial" panose="020B0604020202020204" pitchFamily="34" charset="0"/>
              <a:buChar char="•"/>
            </a:pPr>
            <a:r>
              <a:rPr lang="en-US" sz="1000">
                <a:solidFill>
                  <a:schemeClr val="bg1"/>
                </a:solidFill>
              </a:rPr>
              <a:t>Leveraged </a:t>
            </a:r>
            <a:r>
              <a:rPr lang="en-US" sz="1000" b="1">
                <a:solidFill>
                  <a:schemeClr val="bg1"/>
                </a:solidFill>
              </a:rPr>
              <a:t>MBSE </a:t>
            </a:r>
            <a:r>
              <a:rPr lang="en-US" sz="1000">
                <a:solidFill>
                  <a:schemeClr val="bg1"/>
                </a:solidFill>
              </a:rPr>
              <a:t>to develop a digital instrumentation and control system with </a:t>
            </a:r>
            <a:r>
              <a:rPr lang="en-US" sz="1000" b="1">
                <a:solidFill>
                  <a:schemeClr val="bg1"/>
                </a:solidFill>
              </a:rPr>
              <a:t>enhanced traceability and optimized timelines </a:t>
            </a:r>
            <a:r>
              <a:rPr lang="en-US" sz="1000">
                <a:solidFill>
                  <a:schemeClr val="bg1"/>
                </a:solidFill>
              </a:rPr>
              <a:t>in under nine months; developed at a fraction of the cost of traditional control systems.</a:t>
            </a:r>
          </a:p>
        </p:txBody>
      </p:sp>
      <p:sp>
        <p:nvSpPr>
          <p:cNvPr id="22" name="Rectangle 21">
            <a:extLst>
              <a:ext uri="{FF2B5EF4-FFF2-40B4-BE49-F238E27FC236}">
                <a16:creationId xmlns:a16="http://schemas.microsoft.com/office/drawing/2014/main" id="{4CD08F7C-2BC9-3F76-1352-ADC417FF0BE6}"/>
              </a:ext>
            </a:extLst>
          </p:cNvPr>
          <p:cNvSpPr/>
          <p:nvPr/>
        </p:nvSpPr>
        <p:spPr bwMode="gray">
          <a:xfrm>
            <a:off x="6357156" y="3315381"/>
            <a:ext cx="3638867" cy="1169954"/>
          </a:xfrm>
          <a:prstGeom prst="rect">
            <a:avLst/>
          </a:prstGeom>
          <a:solidFill>
            <a:schemeClr val="accent1"/>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r>
              <a:rPr lang="en-US" sz="1000" b="1">
                <a:solidFill>
                  <a:schemeClr val="bg1"/>
                </a:solidFill>
              </a:rPr>
              <a:t>KEPCO APR1400 (Korea)</a:t>
            </a:r>
          </a:p>
          <a:p>
            <a:pPr marL="171450" indent="-171450">
              <a:buFont typeface="Arial" panose="020B0604020202020204" pitchFamily="34" charset="0"/>
              <a:buChar char="•"/>
            </a:pPr>
            <a:r>
              <a:rPr lang="en-US" sz="1000" b="1">
                <a:solidFill>
                  <a:schemeClr val="bg1"/>
                </a:solidFill>
              </a:rPr>
              <a:t>Streamlined delivery time and efficiency</a:t>
            </a:r>
            <a:r>
              <a:rPr lang="en-US" sz="1000">
                <a:solidFill>
                  <a:schemeClr val="bg1"/>
                </a:solidFill>
              </a:rPr>
              <a:t> through an </a:t>
            </a:r>
            <a:r>
              <a:rPr lang="en-US" sz="1000" b="1">
                <a:solidFill>
                  <a:schemeClr val="bg1"/>
                </a:solidFill>
              </a:rPr>
              <a:t>integrated delivery chain; received standard design approval </a:t>
            </a:r>
            <a:r>
              <a:rPr lang="en-US" sz="1000">
                <a:solidFill>
                  <a:schemeClr val="bg1"/>
                </a:solidFill>
              </a:rPr>
              <a:t>from U.S. NRC in 2019.</a:t>
            </a:r>
          </a:p>
          <a:p>
            <a:pPr marL="171450" indent="-171450">
              <a:buFont typeface="Arial" panose="020B0604020202020204" pitchFamily="34" charset="0"/>
              <a:buChar char="•"/>
            </a:pPr>
            <a:r>
              <a:rPr lang="en-US" sz="1000">
                <a:solidFill>
                  <a:schemeClr val="bg1"/>
                </a:solidFill>
              </a:rPr>
              <a:t>Barakah plant completed construction for the first unit </a:t>
            </a:r>
            <a:r>
              <a:rPr lang="en-US" sz="1000" b="1">
                <a:solidFill>
                  <a:schemeClr val="bg1"/>
                </a:solidFill>
              </a:rPr>
              <a:t>in five years; </a:t>
            </a:r>
            <a:r>
              <a:rPr lang="en-US" sz="1000">
                <a:solidFill>
                  <a:schemeClr val="bg1"/>
                </a:solidFill>
              </a:rPr>
              <a:t>Unit 3 was delivered four and five months faster than Unit 2 and 1, respectively.</a:t>
            </a:r>
          </a:p>
        </p:txBody>
      </p:sp>
      <p:pic>
        <p:nvPicPr>
          <p:cNvPr id="1026" name="Picture 2" descr="Horizon Nuclear Power - Wikipedia">
            <a:extLst>
              <a:ext uri="{FF2B5EF4-FFF2-40B4-BE49-F238E27FC236}">
                <a16:creationId xmlns:a16="http://schemas.microsoft.com/office/drawing/2014/main" id="{9B72A680-8BE8-A495-6788-8148AB3F03B1}"/>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10209248" y="2409564"/>
            <a:ext cx="1280160" cy="518985"/>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a:extLst>
              <a:ext uri="{FF2B5EF4-FFF2-40B4-BE49-F238E27FC236}">
                <a16:creationId xmlns:a16="http://schemas.microsoft.com/office/drawing/2014/main" id="{FB44388C-D702-9028-B366-F9E784D3F148}"/>
              </a:ext>
            </a:extLst>
          </p:cNvPr>
          <p:cNvPicPr>
            <a:picLocks noChangeAspect="1" noChangeArrowheads="1"/>
          </p:cNvPicPr>
          <p:nvPr/>
        </p:nvPicPr>
        <p:blipFill>
          <a:blip r:embed="rId17" cstate="print">
            <a:extLst>
              <a:ext uri="{28A0092B-C50C-407E-A947-70E740481C1C}">
                <a14:useLocalDpi xmlns:a14="http://schemas.microsoft.com/office/drawing/2010/main" val="0"/>
              </a:ext>
            </a:extLst>
          </a:blip>
          <a:srcRect/>
          <a:stretch>
            <a:fillRect/>
          </a:stretch>
        </p:blipFill>
        <p:spPr bwMode="auto">
          <a:xfrm>
            <a:off x="10209249" y="3741678"/>
            <a:ext cx="1371600" cy="268963"/>
          </a:xfrm>
          <a:prstGeom prst="rect">
            <a:avLst/>
          </a:prstGeom>
          <a:noFill/>
          <a:extLst>
            <a:ext uri="{909E8E84-426E-40DD-AFC4-6F175D3DCCD1}">
              <a14:hiddenFill xmlns:a14="http://schemas.microsoft.com/office/drawing/2010/main">
                <a:solidFill>
                  <a:srgbClr val="FFFFFF"/>
                </a:solidFill>
              </a14:hiddenFill>
            </a:ext>
          </a:extLst>
        </p:spPr>
      </p:pic>
      <p:pic>
        <p:nvPicPr>
          <p:cNvPr id="1034" name="Picture 10" descr="the galois team">
            <a:extLst>
              <a:ext uri="{FF2B5EF4-FFF2-40B4-BE49-F238E27FC236}">
                <a16:creationId xmlns:a16="http://schemas.microsoft.com/office/drawing/2014/main" id="{B25B13ED-0CD6-E6E2-97CC-C21BAE9D7D54}"/>
              </a:ext>
            </a:extLst>
          </p:cNvPr>
          <p:cNvPicPr>
            <a:picLocks noChangeAspect="1" noChangeArrowheads="1"/>
          </p:cNvPicPr>
          <p:nvPr/>
        </p:nvPicPr>
        <p:blipFill rotWithShape="1">
          <a:blip r:embed="rId18" cstate="print">
            <a:extLst>
              <a:ext uri="{28A0092B-C50C-407E-A947-70E740481C1C}">
                <a14:useLocalDpi xmlns:a14="http://schemas.microsoft.com/office/drawing/2010/main" val="0"/>
              </a:ext>
            </a:extLst>
          </a:blip>
          <a:srcRect l="22917" t="41486" r="22051" b="40748"/>
          <a:stretch>
            <a:fillRect/>
          </a:stretch>
        </p:blipFill>
        <p:spPr bwMode="auto">
          <a:xfrm>
            <a:off x="10209249" y="4926261"/>
            <a:ext cx="1382630" cy="446368"/>
          </a:xfrm>
          <a:prstGeom prst="rect">
            <a:avLst/>
          </a:prstGeom>
          <a:noFill/>
          <a:extLst>
            <a:ext uri="{909E8E84-426E-40DD-AFC4-6F175D3DCCD1}">
              <a14:hiddenFill xmlns:a14="http://schemas.microsoft.com/office/drawing/2010/main">
                <a:solidFill>
                  <a:srgbClr val="FFFFFF"/>
                </a:solidFill>
              </a14:hiddenFill>
            </a:ext>
          </a:extLst>
        </p:spPr>
      </p:pic>
      <p:cxnSp>
        <p:nvCxnSpPr>
          <p:cNvPr id="38" name="Straight Connector 37">
            <a:extLst>
              <a:ext uri="{FF2B5EF4-FFF2-40B4-BE49-F238E27FC236}">
                <a16:creationId xmlns:a16="http://schemas.microsoft.com/office/drawing/2014/main" id="{8A41F48D-BCA1-6B05-D312-71727B1D89EF}"/>
              </a:ext>
            </a:extLst>
          </p:cNvPr>
          <p:cNvCxnSpPr>
            <a:cxnSpLocks/>
          </p:cNvCxnSpPr>
          <p:nvPr/>
        </p:nvCxnSpPr>
        <p:spPr bwMode="gray">
          <a:xfrm>
            <a:off x="863004" y="1821208"/>
            <a:ext cx="4572000"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9456F97B-B73F-29F4-0C5F-5609050675B5}"/>
              </a:ext>
            </a:extLst>
          </p:cNvPr>
          <p:cNvCxnSpPr>
            <a:cxnSpLocks/>
          </p:cNvCxnSpPr>
          <p:nvPr/>
        </p:nvCxnSpPr>
        <p:spPr bwMode="gray">
          <a:xfrm>
            <a:off x="6378617" y="1821208"/>
            <a:ext cx="3566160"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grpSp>
        <p:nvGrpSpPr>
          <p:cNvPr id="34" name="Group 33">
            <a:extLst>
              <a:ext uri="{FF2B5EF4-FFF2-40B4-BE49-F238E27FC236}">
                <a16:creationId xmlns:a16="http://schemas.microsoft.com/office/drawing/2014/main" id="{C887733F-969A-9631-23FB-888CC1254B1D}"/>
              </a:ext>
            </a:extLst>
          </p:cNvPr>
          <p:cNvGrpSpPr/>
          <p:nvPr/>
        </p:nvGrpSpPr>
        <p:grpSpPr>
          <a:xfrm>
            <a:off x="1289652" y="2059268"/>
            <a:ext cx="4402005" cy="987022"/>
            <a:chOff x="2007759" y="1940504"/>
            <a:chExt cx="4840081" cy="987022"/>
          </a:xfrm>
        </p:grpSpPr>
        <p:sp>
          <p:nvSpPr>
            <p:cNvPr id="6" name="Rectangle 5">
              <a:extLst>
                <a:ext uri="{FF2B5EF4-FFF2-40B4-BE49-F238E27FC236}">
                  <a16:creationId xmlns:a16="http://schemas.microsoft.com/office/drawing/2014/main" id="{04F43184-9444-4637-BF67-A14661C61D80}"/>
                </a:ext>
              </a:extLst>
            </p:cNvPr>
            <p:cNvSpPr/>
            <p:nvPr/>
          </p:nvSpPr>
          <p:spPr bwMode="gray">
            <a:xfrm>
              <a:off x="2012864" y="2250247"/>
              <a:ext cx="4834976" cy="677279"/>
            </a:xfrm>
            <a:prstGeom prst="rect">
              <a:avLst/>
            </a:prstGeom>
            <a:noFill/>
            <a:ln w="9525">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171450" indent="-171450">
                <a:buFont typeface="Arial" panose="020B0604020202020204" pitchFamily="34" charset="0"/>
                <a:buChar char="•"/>
              </a:pPr>
              <a:r>
                <a:rPr lang="en-US" sz="1000" b="1">
                  <a:solidFill>
                    <a:schemeClr val="tx1"/>
                  </a:solidFill>
                </a:rPr>
                <a:t>Early and robust engagement with regulators</a:t>
              </a:r>
              <a:endParaRPr lang="en-US" sz="1000">
                <a:solidFill>
                  <a:schemeClr val="tx1"/>
                </a:solidFill>
              </a:endParaRPr>
            </a:p>
            <a:p>
              <a:pPr marL="171450" indent="-171450">
                <a:buFont typeface="Arial" panose="020B0604020202020204" pitchFamily="34" charset="0"/>
                <a:buChar char="•"/>
              </a:pPr>
              <a:r>
                <a:rPr lang="en-US" sz="1000">
                  <a:solidFill>
                    <a:schemeClr val="tx1"/>
                  </a:solidFill>
                </a:rPr>
                <a:t>Preapproval of standardized designs</a:t>
              </a:r>
            </a:p>
            <a:p>
              <a:pPr marL="171450" indent="-171450">
                <a:buFont typeface="Arial" panose="020B0604020202020204" pitchFamily="34" charset="0"/>
                <a:buChar char="•"/>
              </a:pPr>
              <a:r>
                <a:rPr lang="en-US" sz="1000">
                  <a:solidFill>
                    <a:schemeClr val="tx1"/>
                  </a:solidFill>
                </a:rPr>
                <a:t>Workforce development</a:t>
              </a:r>
            </a:p>
            <a:p>
              <a:pPr marL="171450" indent="-171450">
                <a:buFont typeface="Arial" panose="020B0604020202020204" pitchFamily="34" charset="0"/>
                <a:buChar char="•"/>
              </a:pPr>
              <a:r>
                <a:rPr lang="en-US" sz="1000">
                  <a:solidFill>
                    <a:schemeClr val="tx1"/>
                  </a:solidFill>
                </a:rPr>
                <a:t>Public funding for NPPs</a:t>
              </a:r>
            </a:p>
          </p:txBody>
        </p:sp>
        <p:sp>
          <p:nvSpPr>
            <p:cNvPr id="3" name="Pentagon 2">
              <a:extLst>
                <a:ext uri="{FF2B5EF4-FFF2-40B4-BE49-F238E27FC236}">
                  <a16:creationId xmlns:a16="http://schemas.microsoft.com/office/drawing/2014/main" id="{187CF159-9201-0C80-5E96-4B987BCBF8E1}"/>
                </a:ext>
              </a:extLst>
            </p:cNvPr>
            <p:cNvSpPr/>
            <p:nvPr/>
          </p:nvSpPr>
          <p:spPr bwMode="gray">
            <a:xfrm>
              <a:off x="2007759" y="1940504"/>
              <a:ext cx="3247438" cy="309743"/>
            </a:xfrm>
            <a:prstGeom prst="homePlate">
              <a:avLst/>
            </a:prstGeom>
            <a:solidFill>
              <a:schemeClr val="accent1">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r>
                <a:rPr lang="en-US" sz="1200" b="1">
                  <a:solidFill>
                    <a:schemeClr val="tx1"/>
                  </a:solidFill>
                </a:rPr>
                <a:t>Regulatory collaboration</a:t>
              </a:r>
            </a:p>
          </p:txBody>
        </p:sp>
      </p:grpSp>
      <p:grpSp>
        <p:nvGrpSpPr>
          <p:cNvPr id="25" name="Group 24">
            <a:extLst>
              <a:ext uri="{FF2B5EF4-FFF2-40B4-BE49-F238E27FC236}">
                <a16:creationId xmlns:a16="http://schemas.microsoft.com/office/drawing/2014/main" id="{A1AC35BB-CAA4-D7B5-0649-3F1120585627}"/>
              </a:ext>
            </a:extLst>
          </p:cNvPr>
          <p:cNvGrpSpPr/>
          <p:nvPr/>
        </p:nvGrpSpPr>
        <p:grpSpPr>
          <a:xfrm>
            <a:off x="1289653" y="3239664"/>
            <a:ext cx="4402004" cy="984333"/>
            <a:chOff x="2007760" y="3024887"/>
            <a:chExt cx="4840080" cy="984333"/>
          </a:xfrm>
        </p:grpSpPr>
        <p:sp>
          <p:nvSpPr>
            <p:cNvPr id="2" name="Rectangle 1">
              <a:extLst>
                <a:ext uri="{FF2B5EF4-FFF2-40B4-BE49-F238E27FC236}">
                  <a16:creationId xmlns:a16="http://schemas.microsoft.com/office/drawing/2014/main" id="{36E82EF3-18F5-AC41-EBDC-05DCCC617A38}"/>
                </a:ext>
              </a:extLst>
            </p:cNvPr>
            <p:cNvSpPr/>
            <p:nvPr/>
          </p:nvSpPr>
          <p:spPr bwMode="gray">
            <a:xfrm>
              <a:off x="2012864" y="3331941"/>
              <a:ext cx="4834976" cy="677279"/>
            </a:xfrm>
            <a:prstGeom prst="rect">
              <a:avLst/>
            </a:prstGeom>
            <a:no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171450" indent="-171450">
                <a:buFont typeface="Arial" panose="020B0604020202020204" pitchFamily="34" charset="0"/>
                <a:buChar char="•"/>
              </a:pPr>
              <a:r>
                <a:rPr lang="en-US" sz="1000">
                  <a:solidFill>
                    <a:schemeClr val="tx1"/>
                  </a:solidFill>
                </a:rPr>
                <a:t>90%+ completed designs </a:t>
              </a:r>
            </a:p>
            <a:p>
              <a:pPr marL="171450" indent="-171450">
                <a:buFont typeface="Arial" panose="020B0604020202020204" pitchFamily="34" charset="0"/>
                <a:buChar char="•"/>
              </a:pPr>
              <a:r>
                <a:rPr lang="en-US" sz="1000" b="1">
                  <a:solidFill>
                    <a:schemeClr val="tx1"/>
                  </a:solidFill>
                </a:rPr>
                <a:t>Design standardization</a:t>
              </a:r>
              <a:endParaRPr lang="en-US" sz="1000">
                <a:solidFill>
                  <a:schemeClr val="tx1"/>
                </a:solidFill>
              </a:endParaRPr>
            </a:p>
            <a:p>
              <a:pPr marL="171450" indent="-171450">
                <a:buFont typeface="Arial" panose="020B0604020202020204" pitchFamily="34" charset="0"/>
                <a:buChar char="•"/>
              </a:pPr>
              <a:r>
                <a:rPr lang="en-US" sz="1000" b="1">
                  <a:solidFill>
                    <a:schemeClr val="tx1"/>
                  </a:solidFill>
                </a:rPr>
                <a:t>Clear, </a:t>
              </a:r>
              <a:r>
                <a:rPr lang="en-US" sz="1000">
                  <a:solidFill>
                    <a:schemeClr val="tx1"/>
                  </a:solidFill>
                </a:rPr>
                <a:t>incentive-based </a:t>
              </a:r>
              <a:r>
                <a:rPr lang="en-US" sz="1000" b="1">
                  <a:solidFill>
                    <a:schemeClr val="tx1"/>
                  </a:solidFill>
                </a:rPr>
                <a:t>governance and contracting structures</a:t>
              </a:r>
              <a:endParaRPr lang="en-US" sz="1000">
                <a:solidFill>
                  <a:schemeClr val="tx1"/>
                </a:solidFill>
              </a:endParaRPr>
            </a:p>
            <a:p>
              <a:pPr marL="171450" indent="-171450">
                <a:buFont typeface="Arial" panose="020B0604020202020204" pitchFamily="34" charset="0"/>
                <a:buChar char="•"/>
              </a:pPr>
              <a:r>
                <a:rPr lang="en-US" sz="1000" b="1">
                  <a:solidFill>
                    <a:schemeClr val="tx1"/>
                  </a:solidFill>
                </a:rPr>
                <a:t>Repeatable and experienced delivery chain</a:t>
              </a:r>
              <a:endParaRPr lang="en-US" sz="1000">
                <a:solidFill>
                  <a:schemeClr val="tx1"/>
                </a:solidFill>
              </a:endParaRPr>
            </a:p>
          </p:txBody>
        </p:sp>
        <p:sp>
          <p:nvSpPr>
            <p:cNvPr id="19" name="Pentagon 18">
              <a:extLst>
                <a:ext uri="{FF2B5EF4-FFF2-40B4-BE49-F238E27FC236}">
                  <a16:creationId xmlns:a16="http://schemas.microsoft.com/office/drawing/2014/main" id="{DFFAFD64-C026-69E7-285F-AF2561D89194}"/>
                </a:ext>
              </a:extLst>
            </p:cNvPr>
            <p:cNvSpPr/>
            <p:nvPr/>
          </p:nvSpPr>
          <p:spPr bwMode="gray">
            <a:xfrm>
              <a:off x="2007760" y="3024887"/>
              <a:ext cx="3248718" cy="309743"/>
            </a:xfrm>
            <a:prstGeom prst="homePlat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r>
                <a:rPr lang="en-US" sz="1200" b="1">
                  <a:solidFill>
                    <a:schemeClr val="bg1"/>
                  </a:solidFill>
                </a:rPr>
                <a:t>Streamlined project design &amp; delivery</a:t>
              </a:r>
            </a:p>
          </p:txBody>
        </p:sp>
      </p:grpSp>
      <p:grpSp>
        <p:nvGrpSpPr>
          <p:cNvPr id="36" name="Group 35">
            <a:extLst>
              <a:ext uri="{FF2B5EF4-FFF2-40B4-BE49-F238E27FC236}">
                <a16:creationId xmlns:a16="http://schemas.microsoft.com/office/drawing/2014/main" id="{42B9E094-BA7E-7B2D-4438-0F85DD2CA621}"/>
              </a:ext>
            </a:extLst>
          </p:cNvPr>
          <p:cNvGrpSpPr/>
          <p:nvPr/>
        </p:nvGrpSpPr>
        <p:grpSpPr>
          <a:xfrm>
            <a:off x="1304655" y="4486076"/>
            <a:ext cx="4402005" cy="990906"/>
            <a:chOff x="2007759" y="4281405"/>
            <a:chExt cx="4840081" cy="990906"/>
          </a:xfrm>
        </p:grpSpPr>
        <p:sp>
          <p:nvSpPr>
            <p:cNvPr id="4" name="Rectangle 3">
              <a:extLst>
                <a:ext uri="{FF2B5EF4-FFF2-40B4-BE49-F238E27FC236}">
                  <a16:creationId xmlns:a16="http://schemas.microsoft.com/office/drawing/2014/main" id="{53C5EEBB-DA76-83EA-2902-F0CDAD19A43B}"/>
                </a:ext>
              </a:extLst>
            </p:cNvPr>
            <p:cNvSpPr/>
            <p:nvPr/>
          </p:nvSpPr>
          <p:spPr bwMode="gray">
            <a:xfrm>
              <a:off x="2012864" y="4591148"/>
              <a:ext cx="4834976" cy="681163"/>
            </a:xfrm>
            <a:prstGeom prst="rect">
              <a:avLst/>
            </a:prstGeom>
            <a:noFill/>
            <a:ln w="952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171450" indent="-171450">
                <a:buFont typeface="Arial" panose="020B0604020202020204" pitchFamily="34" charset="0"/>
                <a:buChar char="•"/>
              </a:pPr>
              <a:r>
                <a:rPr lang="en-US" sz="1000" b="1">
                  <a:solidFill>
                    <a:schemeClr val="tx1"/>
                  </a:solidFill>
                </a:rPr>
                <a:t>Digitally enhanced execution and oversight tools, </a:t>
              </a:r>
              <a:r>
                <a:rPr lang="en-US" sz="1000">
                  <a:solidFill>
                    <a:schemeClr val="tx1"/>
                  </a:solidFill>
                </a:rPr>
                <a:t>including</a:t>
              </a:r>
              <a:r>
                <a:rPr lang="en-US" sz="1000" b="1">
                  <a:solidFill>
                    <a:schemeClr val="tx1"/>
                  </a:solidFill>
                </a:rPr>
                <a:t> </a:t>
              </a:r>
              <a:r>
                <a:rPr lang="en-US" sz="1000">
                  <a:solidFill>
                    <a:schemeClr val="tx1"/>
                  </a:solidFill>
                </a:rPr>
                <a:t>MBSE, digital twins, advanced modeling, PLM systems, machine learning</a:t>
              </a:r>
            </a:p>
            <a:p>
              <a:pPr marL="171450" indent="-171450">
                <a:buFont typeface="Arial" panose="020B0604020202020204" pitchFamily="34" charset="0"/>
                <a:buChar char="•"/>
              </a:pPr>
              <a:r>
                <a:rPr lang="en-US" sz="1000">
                  <a:solidFill>
                    <a:schemeClr val="tx1"/>
                  </a:solidFill>
                </a:rPr>
                <a:t>Front-end engineering and systems-based modeling</a:t>
              </a:r>
            </a:p>
          </p:txBody>
        </p:sp>
        <p:sp>
          <p:nvSpPr>
            <p:cNvPr id="24" name="Pentagon 23">
              <a:extLst>
                <a:ext uri="{FF2B5EF4-FFF2-40B4-BE49-F238E27FC236}">
                  <a16:creationId xmlns:a16="http://schemas.microsoft.com/office/drawing/2014/main" id="{5FEEB168-17D4-7CB6-1834-306A9B22573E}"/>
                </a:ext>
              </a:extLst>
            </p:cNvPr>
            <p:cNvSpPr/>
            <p:nvPr/>
          </p:nvSpPr>
          <p:spPr bwMode="gray">
            <a:xfrm>
              <a:off x="2007759" y="4281405"/>
              <a:ext cx="3247438" cy="309743"/>
            </a:xfrm>
            <a:prstGeom prst="homePlate">
              <a:avLst/>
            </a:prstGeom>
            <a:solidFill>
              <a:schemeClr val="accent1">
                <a:lumMod val="7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r>
                <a:rPr lang="en-US" sz="1200" b="1">
                  <a:solidFill>
                    <a:schemeClr val="bg1"/>
                  </a:solidFill>
                </a:rPr>
                <a:t>Digital &amp; systems engineering</a:t>
              </a:r>
            </a:p>
          </p:txBody>
        </p:sp>
      </p:grpSp>
      <p:sp>
        <p:nvSpPr>
          <p:cNvPr id="43" name="Left Bracket 42">
            <a:extLst>
              <a:ext uri="{FF2B5EF4-FFF2-40B4-BE49-F238E27FC236}">
                <a16:creationId xmlns:a16="http://schemas.microsoft.com/office/drawing/2014/main" id="{97309D1E-26AF-2159-55FA-6F2A0CDB45E0}"/>
              </a:ext>
            </a:extLst>
          </p:cNvPr>
          <p:cNvSpPr/>
          <p:nvPr/>
        </p:nvSpPr>
        <p:spPr bwMode="gray">
          <a:xfrm>
            <a:off x="894283" y="4486076"/>
            <a:ext cx="97907" cy="990906"/>
          </a:xfrm>
          <a:prstGeom prst="leftBracket">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 name="Left Bracket 43">
            <a:extLst>
              <a:ext uri="{FF2B5EF4-FFF2-40B4-BE49-F238E27FC236}">
                <a16:creationId xmlns:a16="http://schemas.microsoft.com/office/drawing/2014/main" id="{E3E17457-8619-DBE4-533E-3CF9466FF39B}"/>
              </a:ext>
            </a:extLst>
          </p:cNvPr>
          <p:cNvSpPr/>
          <p:nvPr/>
        </p:nvSpPr>
        <p:spPr bwMode="gray">
          <a:xfrm>
            <a:off x="901151" y="2074335"/>
            <a:ext cx="91040" cy="2149662"/>
          </a:xfrm>
          <a:prstGeom prst="leftBracket">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 name="Rectangle 44">
            <a:extLst>
              <a:ext uri="{FF2B5EF4-FFF2-40B4-BE49-F238E27FC236}">
                <a16:creationId xmlns:a16="http://schemas.microsoft.com/office/drawing/2014/main" id="{DB66D9E3-646B-5377-F476-5A524000E16F}"/>
              </a:ext>
            </a:extLst>
          </p:cNvPr>
          <p:cNvSpPr/>
          <p:nvPr/>
        </p:nvSpPr>
        <p:spPr bwMode="gray">
          <a:xfrm rot="16200000">
            <a:off x="104529" y="4852352"/>
            <a:ext cx="1218334" cy="28131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lvl="0" algn="ctr">
              <a:defRPr/>
            </a:pPr>
            <a:r>
              <a:rPr lang="en-US" sz="1000" b="1" kern="0">
                <a:solidFill>
                  <a:schemeClr val="tx1"/>
                </a:solidFill>
              </a:rPr>
              <a:t>Technical</a:t>
            </a:r>
          </a:p>
          <a:p>
            <a:pPr lvl="0" algn="ctr">
              <a:defRPr/>
            </a:pPr>
            <a:endParaRPr lang="en-US" sz="900" b="1" kern="0">
              <a:solidFill>
                <a:schemeClr val="tx1"/>
              </a:solidFill>
            </a:endParaRPr>
          </a:p>
        </p:txBody>
      </p:sp>
      <p:sp>
        <p:nvSpPr>
          <p:cNvPr id="46" name="Rectangle 45">
            <a:extLst>
              <a:ext uri="{FF2B5EF4-FFF2-40B4-BE49-F238E27FC236}">
                <a16:creationId xmlns:a16="http://schemas.microsoft.com/office/drawing/2014/main" id="{6BA492F6-D38A-BE97-77A8-E6619FC6652E}"/>
              </a:ext>
            </a:extLst>
          </p:cNvPr>
          <p:cNvSpPr/>
          <p:nvPr/>
        </p:nvSpPr>
        <p:spPr bwMode="gray">
          <a:xfrm rot="16200000">
            <a:off x="-121202" y="3004461"/>
            <a:ext cx="1669797" cy="260119"/>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lvl="0" algn="ctr">
              <a:defRPr/>
            </a:pPr>
            <a:r>
              <a:rPr lang="en-US" sz="1000" b="1" kern="0">
                <a:solidFill>
                  <a:schemeClr val="tx1"/>
                </a:solidFill>
              </a:rPr>
              <a:t>Organizational</a:t>
            </a:r>
          </a:p>
          <a:p>
            <a:pPr lvl="0" algn="ctr">
              <a:defRPr/>
            </a:pPr>
            <a:endParaRPr lang="en-US" sz="900" b="1" kern="0">
              <a:solidFill>
                <a:schemeClr val="tx1"/>
              </a:solidFill>
            </a:endParaRPr>
          </a:p>
        </p:txBody>
      </p:sp>
      <p:sp>
        <p:nvSpPr>
          <p:cNvPr id="47" name="Up Arrow 46">
            <a:extLst>
              <a:ext uri="{FF2B5EF4-FFF2-40B4-BE49-F238E27FC236}">
                <a16:creationId xmlns:a16="http://schemas.microsoft.com/office/drawing/2014/main" id="{2C647BC6-B59D-B4EB-7E99-1B302773F28E}"/>
              </a:ext>
            </a:extLst>
          </p:cNvPr>
          <p:cNvSpPr/>
          <p:nvPr/>
        </p:nvSpPr>
        <p:spPr bwMode="gray">
          <a:xfrm>
            <a:off x="4848897" y="4223997"/>
            <a:ext cx="238194" cy="571821"/>
          </a:xfrm>
          <a:prstGeom prst="upArrow">
            <a:avLst/>
          </a:prstGeom>
          <a:solidFill>
            <a:schemeClr val="tx2">
              <a:lumMod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50" name="Rectangle 49">
            <a:extLst>
              <a:ext uri="{FF2B5EF4-FFF2-40B4-BE49-F238E27FC236}">
                <a16:creationId xmlns:a16="http://schemas.microsoft.com/office/drawing/2014/main" id="{E4B539C3-7B84-A585-2D5F-113081B8FF4F}"/>
              </a:ext>
            </a:extLst>
          </p:cNvPr>
          <p:cNvSpPr/>
          <p:nvPr/>
        </p:nvSpPr>
        <p:spPr bwMode="gray">
          <a:xfrm>
            <a:off x="4814572" y="4432419"/>
            <a:ext cx="1218334" cy="28131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lvl="0" algn="ctr">
              <a:defRPr/>
            </a:pPr>
            <a:r>
              <a:rPr lang="en-US" sz="1000" b="1" kern="0">
                <a:solidFill>
                  <a:schemeClr val="tx1">
                    <a:lumMod val="50000"/>
                    <a:lumOff val="50000"/>
                  </a:schemeClr>
                </a:solidFill>
              </a:rPr>
              <a:t>Reinforces</a:t>
            </a:r>
          </a:p>
          <a:p>
            <a:pPr lvl="0" algn="ctr">
              <a:defRPr/>
            </a:pPr>
            <a:endParaRPr lang="en-US" sz="900" b="1" kern="0">
              <a:solidFill>
                <a:schemeClr val="tx1"/>
              </a:solidFill>
            </a:endParaRPr>
          </a:p>
        </p:txBody>
      </p:sp>
      <p:sp>
        <p:nvSpPr>
          <p:cNvPr id="51" name="Rectangle 50">
            <a:extLst>
              <a:ext uri="{FF2B5EF4-FFF2-40B4-BE49-F238E27FC236}">
                <a16:creationId xmlns:a16="http://schemas.microsoft.com/office/drawing/2014/main" id="{954C7BD9-8A08-0777-52AC-8CBF82061F0B}"/>
              </a:ext>
            </a:extLst>
          </p:cNvPr>
          <p:cNvSpPr/>
          <p:nvPr/>
        </p:nvSpPr>
        <p:spPr bwMode="gray">
          <a:xfrm>
            <a:off x="4803003" y="3174726"/>
            <a:ext cx="1218334" cy="28131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lvl="0" algn="ctr">
              <a:defRPr/>
            </a:pPr>
            <a:r>
              <a:rPr lang="en-US" sz="1000" b="1" kern="0">
                <a:solidFill>
                  <a:schemeClr val="tx1">
                    <a:lumMod val="50000"/>
                    <a:lumOff val="50000"/>
                  </a:schemeClr>
                </a:solidFill>
              </a:rPr>
              <a:t>Supports</a:t>
            </a:r>
          </a:p>
          <a:p>
            <a:pPr lvl="0" algn="ctr">
              <a:defRPr/>
            </a:pPr>
            <a:endParaRPr lang="en-US" sz="900" b="1" kern="0">
              <a:solidFill>
                <a:schemeClr val="tx1"/>
              </a:solidFill>
            </a:endParaRPr>
          </a:p>
        </p:txBody>
      </p:sp>
      <p:sp>
        <p:nvSpPr>
          <p:cNvPr id="52" name="Speech Bubble: Rectangle 4">
            <a:extLst>
              <a:ext uri="{FF2B5EF4-FFF2-40B4-BE49-F238E27FC236}">
                <a16:creationId xmlns:a16="http://schemas.microsoft.com/office/drawing/2014/main" id="{5EAC1759-4798-AB1A-5BE3-23061A27D9F1}"/>
              </a:ext>
            </a:extLst>
          </p:cNvPr>
          <p:cNvSpPr/>
          <p:nvPr/>
        </p:nvSpPr>
        <p:spPr bwMode="gray">
          <a:xfrm>
            <a:off x="1289653" y="5650714"/>
            <a:ext cx="4474699" cy="410350"/>
          </a:xfrm>
          <a:prstGeom prst="wedgeRectCallout">
            <a:avLst>
              <a:gd name="adj1" fmla="val -20977"/>
              <a:gd name="adj2" fmla="val -87702"/>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r>
              <a:rPr lang="en-US" sz="800">
                <a:solidFill>
                  <a:schemeClr val="tx1"/>
                </a:solidFill>
              </a:rPr>
              <a:t>Gen III+ </a:t>
            </a:r>
            <a:r>
              <a:rPr lang="en-US" sz="800" b="1">
                <a:solidFill>
                  <a:schemeClr val="tx1"/>
                </a:solidFill>
              </a:rPr>
              <a:t>construction learning curves are transferrable </a:t>
            </a:r>
            <a:r>
              <a:rPr lang="en-US" sz="800">
                <a:solidFill>
                  <a:schemeClr val="tx1"/>
                </a:solidFill>
              </a:rPr>
              <a:t>to SMRs; </a:t>
            </a:r>
            <a:r>
              <a:rPr lang="en-US" sz="800" b="1">
                <a:solidFill>
                  <a:schemeClr val="tx1"/>
                </a:solidFill>
              </a:rPr>
              <a:t>modularization, simplified design, and standardization </a:t>
            </a:r>
            <a:r>
              <a:rPr lang="en-US" sz="800">
                <a:solidFill>
                  <a:schemeClr val="tx1"/>
                </a:solidFill>
              </a:rPr>
              <a:t>can offset diseconomies of scale, particularly with multiunit and serial builds.</a:t>
            </a:r>
          </a:p>
        </p:txBody>
      </p:sp>
      <p:sp>
        <p:nvSpPr>
          <p:cNvPr id="53" name="Up Arrow 52">
            <a:extLst>
              <a:ext uri="{FF2B5EF4-FFF2-40B4-BE49-F238E27FC236}">
                <a16:creationId xmlns:a16="http://schemas.microsoft.com/office/drawing/2014/main" id="{8D6AF354-DAC7-A73C-677D-7CEFF56994C4}"/>
              </a:ext>
            </a:extLst>
          </p:cNvPr>
          <p:cNvSpPr/>
          <p:nvPr/>
        </p:nvSpPr>
        <p:spPr bwMode="gray">
          <a:xfrm>
            <a:off x="4848896" y="3039409"/>
            <a:ext cx="238194" cy="507309"/>
          </a:xfrm>
          <a:prstGeom prst="upArrow">
            <a:avLst/>
          </a:prstGeom>
          <a:solidFill>
            <a:schemeClr val="tx2">
              <a:lumMod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Tree>
    <p:extLst>
      <p:ext uri="{BB962C8B-B14F-4D97-AF65-F5344CB8AC3E}">
        <p14:creationId xmlns:p14="http://schemas.microsoft.com/office/powerpoint/2010/main" val="3859306179"/>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3" name="think-cell data - do not delete" hidden="1">
            <a:extLst>
              <a:ext uri="{FF2B5EF4-FFF2-40B4-BE49-F238E27FC236}">
                <a16:creationId xmlns:a16="http://schemas.microsoft.com/office/drawing/2014/main" id="{7B689E39-C261-AF89-81C4-08669729A79F}"/>
              </a:ext>
            </a:extLst>
          </p:cNvPr>
          <p:cNvGraphicFramePr>
            <a:graphicFrameLocks noChangeAspect="1"/>
          </p:cNvGraphicFramePr>
          <p:nvPr>
            <p:custDataLst>
              <p:tags r:id="rId1"/>
            </p:custDataLst>
            <p:extLst>
              <p:ext uri="{D42A27DB-BD31-4B8C-83A1-F6EECF244321}">
                <p14:modId xmlns:p14="http://schemas.microsoft.com/office/powerpoint/2010/main" val="3557006088"/>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51" imgW="7772400" imgH="10058400" progId="TCLayout.ActiveDocument.1">
                  <p:embed/>
                </p:oleObj>
              </mc:Choice>
              <mc:Fallback>
                <p:oleObj name="think-cell Slide" r:id="rId51" imgW="7772400" imgH="10058400" progId="TCLayout.ActiveDocument.1">
                  <p:embed/>
                  <p:pic>
                    <p:nvPicPr>
                      <p:cNvPr id="83" name="think-cell data - do not delete" hidden="1">
                        <a:extLst>
                          <a:ext uri="{FF2B5EF4-FFF2-40B4-BE49-F238E27FC236}">
                            <a16:creationId xmlns:a16="http://schemas.microsoft.com/office/drawing/2014/main" id="{7B689E39-C261-AF89-81C4-08669729A79F}"/>
                          </a:ext>
                        </a:extLst>
                      </p:cNvPr>
                      <p:cNvPicPr/>
                      <p:nvPr/>
                    </p:nvPicPr>
                    <p:blipFill>
                      <a:blip r:embed="rId52"/>
                      <a:stretch>
                        <a:fillRect/>
                      </a:stretch>
                    </p:blipFill>
                    <p:spPr>
                      <a:xfrm>
                        <a:off x="1588" y="1588"/>
                        <a:ext cx="1227" cy="1588"/>
                      </a:xfrm>
                      <a:prstGeom prst="rect">
                        <a:avLst/>
                      </a:prstGeom>
                    </p:spPr>
                  </p:pic>
                </p:oleObj>
              </mc:Fallback>
            </mc:AlternateContent>
          </a:graphicData>
        </a:graphic>
      </p:graphicFrame>
      <p:sp>
        <p:nvSpPr>
          <p:cNvPr id="221" name="Title 3">
            <a:extLst>
              <a:ext uri="{FF2B5EF4-FFF2-40B4-BE49-F238E27FC236}">
                <a16:creationId xmlns:a16="http://schemas.microsoft.com/office/drawing/2014/main" id="{FAD3EBD9-B8FE-DBAF-2B34-1A8354371DCE}"/>
              </a:ext>
            </a:extLst>
          </p:cNvPr>
          <p:cNvSpPr>
            <a:spLocks noGrp="1"/>
          </p:cNvSpPr>
          <p:nvPr>
            <p:ph type="title"/>
          </p:nvPr>
        </p:nvSpPr>
        <p:spPr/>
        <p:txBody>
          <a:bodyPr vert="horz">
            <a:noAutofit/>
          </a:bodyPr>
          <a:lstStyle/>
          <a:p>
            <a:r>
              <a:rPr lang="en-US"/>
              <a:t>Improvements in design and delivery of NPPs lower the risk profile and significantly reduce costs across the nuclear project lifecycle</a:t>
            </a:r>
          </a:p>
        </p:txBody>
      </p:sp>
      <p:sp>
        <p:nvSpPr>
          <p:cNvPr id="220" name="Footer Placeholder 1">
            <a:extLst>
              <a:ext uri="{FF2B5EF4-FFF2-40B4-BE49-F238E27FC236}">
                <a16:creationId xmlns:a16="http://schemas.microsoft.com/office/drawing/2014/main" id="{F9C712F6-EE06-D775-3935-986F697DBE08}"/>
              </a:ext>
            </a:extLst>
          </p:cNvPr>
          <p:cNvSpPr>
            <a:spLocks noGrp="1"/>
          </p:cNvSpPr>
          <p:nvPr>
            <p:ph type="ftr" sz="quarter" idx="4294967295"/>
          </p:nvPr>
        </p:nvSpPr>
        <p:spPr>
          <a:xfrm>
            <a:off x="329184" y="6308725"/>
            <a:ext cx="9277350" cy="274638"/>
          </a:xfrm>
        </p:spPr>
        <p:txBody>
          <a:bodyPr lIns="0" tIns="0" rIns="0" bIns="0"/>
          <a:lstStyle/>
          <a:p>
            <a:endParaRPr lang="en-US" sz="800" dirty="0">
              <a:solidFill>
                <a:srgbClr val="000000"/>
              </a:solidFill>
              <a:latin typeface="Arial" panose="020B0604020202020204" pitchFamily="34" charset="0"/>
              <a:cs typeface="Arial" panose="020B0604020202020204" pitchFamily="34" charset="0"/>
            </a:endParaRPr>
          </a:p>
          <a:p>
            <a:r>
              <a:rPr lang="en-US" sz="800" dirty="0">
                <a:solidFill>
                  <a:srgbClr val="000000"/>
                </a:solidFill>
                <a:latin typeface="Arial" panose="020B0604020202020204" pitchFamily="34" charset="0"/>
                <a:cs typeface="Arial" panose="020B0604020202020204" pitchFamily="34" charset="0"/>
              </a:rPr>
              <a:t>Sources: OECD, NEA, </a:t>
            </a:r>
            <a:r>
              <a:rPr lang="en-US" sz="800" dirty="0">
                <a:solidFill>
                  <a:srgbClr val="000000"/>
                </a:solidFill>
                <a:latin typeface="Arial" panose="020B0604020202020204" pitchFamily="34" charset="0"/>
                <a:cs typeface="Arial" panose="020B0604020202020204" pitchFamily="34" charset="0"/>
                <a:hlinkClick r:id="rId53"/>
              </a:rPr>
              <a:t>Unlocking Reductions in the Construction Costs of Nuclear </a:t>
            </a:r>
            <a:r>
              <a:rPr lang="en-US" sz="800" dirty="0">
                <a:solidFill>
                  <a:srgbClr val="000000"/>
                </a:solidFill>
                <a:latin typeface="Arial" panose="020B0604020202020204" pitchFamily="34" charset="0"/>
                <a:cs typeface="Arial" panose="020B0604020202020204" pitchFamily="34" charset="0"/>
              </a:rPr>
              <a:t>(2020); Galois, </a:t>
            </a:r>
            <a:r>
              <a:rPr lang="en-US" sz="800" dirty="0">
                <a:solidFill>
                  <a:srgbClr val="000000"/>
                </a:solidFill>
                <a:latin typeface="Arial" panose="020B0604020202020204" pitchFamily="34" charset="0"/>
                <a:cs typeface="Arial" panose="020B0604020202020204" pitchFamily="34" charset="0"/>
                <a:hlinkClick r:id="rId54"/>
              </a:rPr>
              <a:t>Demonstrating Rigorous Digital Engineering for Nuclear Power Plant Systems</a:t>
            </a:r>
            <a:r>
              <a:rPr lang="en-US" sz="800" dirty="0">
                <a:solidFill>
                  <a:srgbClr val="000000"/>
                </a:solidFill>
                <a:latin typeface="Arial" panose="020B0604020202020204" pitchFamily="34" charset="0"/>
                <a:cs typeface="Arial" panose="020B0604020202020204" pitchFamily="34" charset="0"/>
              </a:rPr>
              <a:t> (2024); The Nuclear Institute, </a:t>
            </a:r>
            <a:r>
              <a:rPr lang="en-US" sz="800" dirty="0">
                <a:solidFill>
                  <a:srgbClr val="000000"/>
                </a:solidFill>
                <a:latin typeface="Arial" panose="020B0604020202020204" pitchFamily="34" charset="0"/>
                <a:cs typeface="Arial" panose="020B0604020202020204" pitchFamily="34" charset="0"/>
                <a:hlinkClick r:id="rId55"/>
              </a:rPr>
              <a:t>Why Nuclear Projects Suffer from Poor Predictability</a:t>
            </a:r>
            <a:r>
              <a:rPr lang="en-US" sz="800" dirty="0">
                <a:solidFill>
                  <a:srgbClr val="000000"/>
                </a:solidFill>
                <a:latin typeface="Arial" panose="020B0604020202020204" pitchFamily="34" charset="0"/>
                <a:cs typeface="Arial" panose="020B0604020202020204" pitchFamily="34" charset="0"/>
              </a:rPr>
              <a:t> (2019); Locatelli, </a:t>
            </a:r>
            <a:r>
              <a:rPr lang="en-US" sz="800" dirty="0">
                <a:solidFill>
                  <a:srgbClr val="000000"/>
                </a:solidFill>
                <a:latin typeface="Arial" panose="020B0604020202020204" pitchFamily="34" charset="0"/>
                <a:cs typeface="Arial" panose="020B0604020202020204" pitchFamily="34" charset="0"/>
                <a:hlinkClick r:id="rId56"/>
              </a:rPr>
              <a:t>Why Are Megaprojects Delivered Over Budget and Late?</a:t>
            </a:r>
            <a:r>
              <a:rPr lang="en-US" sz="800" dirty="0">
                <a:solidFill>
                  <a:srgbClr val="000000"/>
                </a:solidFill>
                <a:latin typeface="Arial" panose="020B0604020202020204" pitchFamily="34" charset="0"/>
                <a:cs typeface="Arial" panose="020B0604020202020204" pitchFamily="34" charset="0"/>
              </a:rPr>
              <a:t> (2018); ETI, </a:t>
            </a:r>
            <a:r>
              <a:rPr lang="en-US" sz="800" dirty="0">
                <a:solidFill>
                  <a:srgbClr val="000000"/>
                </a:solidFill>
                <a:latin typeface="Arial" panose="020B0604020202020204" pitchFamily="34" charset="0"/>
                <a:cs typeface="Arial" panose="020B0604020202020204" pitchFamily="34" charset="0"/>
                <a:hlinkClick r:id="rId57"/>
              </a:rPr>
              <a:t>Nuclear Cost Drivers Report </a:t>
            </a:r>
            <a:r>
              <a:rPr lang="en-US" sz="800" dirty="0">
                <a:solidFill>
                  <a:srgbClr val="000000"/>
                </a:solidFill>
                <a:latin typeface="Arial" panose="020B0604020202020204" pitchFamily="34" charset="0"/>
                <a:cs typeface="Arial" panose="020B0604020202020204" pitchFamily="34" charset="0"/>
              </a:rPr>
              <a:t>(2018)</a:t>
            </a:r>
            <a:endParaRPr lang="en-US" sz="800" dirty="0">
              <a:solidFill>
                <a:srgbClr val="000000"/>
              </a:solidFill>
            </a:endParaRPr>
          </a:p>
          <a:p>
            <a:r>
              <a:rPr lang="en-US" sz="800" dirty="0">
                <a:solidFill>
                  <a:srgbClr val="000000"/>
                </a:solidFill>
              </a:rPr>
              <a:t>Credit: </a:t>
            </a:r>
            <a:r>
              <a:rPr lang="en-US" sz="800" dirty="0" err="1">
                <a:solidFill>
                  <a:srgbClr val="000000"/>
                </a:solidFill>
                <a:latin typeface="Arial" panose="020B0604020202020204" pitchFamily="34" charset="0"/>
              </a:rPr>
              <a:t>Khande</a:t>
            </a:r>
            <a:r>
              <a:rPr lang="en-US" sz="800" dirty="0">
                <a:solidFill>
                  <a:srgbClr val="000000"/>
                </a:solidFill>
                <a:latin typeface="Arial" panose="020B0604020202020204" pitchFamily="34" charset="0"/>
              </a:rPr>
              <a:t>-Jae Fisher, Isabel </a:t>
            </a:r>
            <a:r>
              <a:rPr lang="en-US" sz="800" dirty="0" err="1">
                <a:solidFill>
                  <a:srgbClr val="000000"/>
                </a:solidFill>
                <a:latin typeface="Arial" panose="020B0604020202020204" pitchFamily="34" charset="0"/>
              </a:rPr>
              <a:t>Hoyos</a:t>
            </a:r>
            <a:r>
              <a:rPr lang="en-US" sz="800" dirty="0">
                <a:solidFill>
                  <a:srgbClr val="000000"/>
                </a:solidFill>
                <a:latin typeface="Arial" panose="020B0604020202020204" pitchFamily="34" charset="0"/>
              </a:rPr>
              <a:t>, Helen Kim, and </a:t>
            </a:r>
            <a:r>
              <a:rPr lang="en-US" sz="800" u="sng" dirty="0">
                <a:solidFill>
                  <a:srgbClr val="467886"/>
                </a:solidFill>
                <a:latin typeface="Arial" panose="020B0604020202020204" pitchFamily="34" charset="0"/>
                <a:hlinkClick r:id="rId58"/>
              </a:rPr>
              <a:t>Gernot Wagner</a:t>
            </a:r>
            <a:r>
              <a:rPr lang="en-US" sz="800" dirty="0">
                <a:solidFill>
                  <a:srgbClr val="000000"/>
                </a:solidFill>
                <a:latin typeface="Arial" panose="020B0604020202020204" pitchFamily="34" charset="0"/>
              </a:rPr>
              <a:t>. Share with </a:t>
            </a:r>
            <a:r>
              <a:rPr lang="en-US" sz="800" u="sng" dirty="0">
                <a:solidFill>
                  <a:srgbClr val="467886"/>
                </a:solidFill>
                <a:latin typeface="Arial" panose="020B0604020202020204" pitchFamily="34" charset="0"/>
                <a:hlinkClick r:id="rId59"/>
              </a:rPr>
              <a:t>attribution</a:t>
            </a:r>
            <a:r>
              <a:rPr lang="en-US" sz="800" dirty="0">
                <a:solidFill>
                  <a:srgbClr val="000000"/>
                </a:solidFill>
                <a:latin typeface="Arial" panose="020B0604020202020204" pitchFamily="34" charset="0"/>
              </a:rPr>
              <a:t>: </a:t>
            </a:r>
            <a:r>
              <a:rPr lang="en-US" sz="800" dirty="0" err="1">
                <a:solidFill>
                  <a:srgbClr val="000000"/>
                </a:solidFill>
                <a:latin typeface="Arial" panose="020B0604020202020204" pitchFamily="34" charset="0"/>
              </a:rPr>
              <a:t>Houwink</a:t>
            </a:r>
            <a:r>
              <a:rPr lang="en-US" sz="800" dirty="0">
                <a:solidFill>
                  <a:srgbClr val="000000"/>
                </a:solidFill>
                <a:latin typeface="Arial" panose="020B0604020202020204" pitchFamily="34" charset="0"/>
              </a:rPr>
              <a:t> et al., "Reenergizing Nuclear" (23 September 2025).</a:t>
            </a:r>
            <a:endParaRPr lang="en-US" sz="800" dirty="0">
              <a:solidFill>
                <a:srgbClr val="000000"/>
              </a:solidFill>
            </a:endParaRPr>
          </a:p>
        </p:txBody>
      </p:sp>
      <p:sp>
        <p:nvSpPr>
          <p:cNvPr id="222" name="Text Placeholder 51">
            <a:extLst>
              <a:ext uri="{FF2B5EF4-FFF2-40B4-BE49-F238E27FC236}">
                <a16:creationId xmlns:a16="http://schemas.microsoft.com/office/drawing/2014/main" id="{8A40E69A-F5C8-43B0-6D2A-43E1E1689F82}"/>
              </a:ext>
            </a:extLst>
          </p:cNvPr>
          <p:cNvSpPr>
            <a:spLocks noGrp="1"/>
          </p:cNvSpPr>
          <p:nvPr>
            <p:ph type="body" sz="quarter" idx="4294967295"/>
          </p:nvPr>
        </p:nvSpPr>
        <p:spPr>
          <a:xfrm>
            <a:off x="9640888" y="1554163"/>
            <a:ext cx="2220912" cy="4479925"/>
          </a:xfrm>
          <a:solidFill>
            <a:srgbClr val="E3E8EE"/>
          </a:solidFill>
        </p:spPr>
        <p:txBody>
          <a:bodyPr lIns="137160" tIns="137160" rIns="137160" bIns="137160">
            <a:normAutofit lnSpcReduction="10000"/>
          </a:bodyPr>
          <a:lstStyle/>
          <a:p>
            <a:pPr marL="0" indent="0">
              <a:spcBef>
                <a:spcPts val="0"/>
              </a:spcBef>
              <a:spcAft>
                <a:spcPts val="600"/>
              </a:spcAft>
              <a:buNone/>
            </a:pPr>
            <a:r>
              <a:rPr lang="en-US" sz="1250" b="1" dirty="0">
                <a:latin typeface="Arial" panose="020B0604020202020204" pitchFamily="34" charset="0"/>
                <a:cs typeface="Arial" panose="020B0604020202020204" pitchFamily="34" charset="0"/>
              </a:rPr>
              <a:t>Observations</a:t>
            </a:r>
          </a:p>
          <a:p>
            <a:pPr>
              <a:spcBef>
                <a:spcPts val="0"/>
              </a:spcBef>
              <a:spcAft>
                <a:spcPts val="400"/>
              </a:spcAft>
            </a:pPr>
            <a:r>
              <a:rPr lang="en-US" sz="1050" b="0" dirty="0"/>
              <a:t>Countries that report lower project costs, such as Korea and Japan, typically begin construction with designs 90%+ completed and plan for standardized, repeatable designs through multiunit and/or serial builds. </a:t>
            </a:r>
          </a:p>
          <a:p>
            <a:pPr>
              <a:spcBef>
                <a:spcPts val="0"/>
              </a:spcBef>
              <a:spcAft>
                <a:spcPts val="400"/>
              </a:spcAft>
            </a:pPr>
            <a:r>
              <a:rPr lang="en-US" sz="1050" b="0" dirty="0">
                <a:latin typeface="Arial" panose="020B0604020202020204" pitchFamily="34" charset="0"/>
                <a:cs typeface="Arial" panose="020B0604020202020204" pitchFamily="34" charset="0"/>
              </a:rPr>
              <a:t>Multiunit sites </a:t>
            </a:r>
            <a:r>
              <a:rPr lang="en-US" sz="1050" dirty="0">
                <a:latin typeface="Arial" panose="020B0604020202020204" pitchFamily="34" charset="0"/>
                <a:cs typeface="Arial" panose="020B0604020202020204" pitchFamily="34" charset="0"/>
              </a:rPr>
              <a:t>reduce complexity and unit costs </a:t>
            </a:r>
            <a:r>
              <a:rPr lang="en-US" sz="1050" b="0" dirty="0">
                <a:latin typeface="Arial" panose="020B0604020202020204" pitchFamily="34" charset="0"/>
                <a:cs typeface="Arial" panose="020B0604020202020204" pitchFamily="34" charset="0"/>
              </a:rPr>
              <a:t>by sharing resources and site-specific regulatory, planning, and infrastructure expenses.</a:t>
            </a:r>
          </a:p>
          <a:p>
            <a:pPr>
              <a:spcBef>
                <a:spcPts val="0"/>
              </a:spcBef>
              <a:spcAft>
                <a:spcPts val="400"/>
              </a:spcAft>
            </a:pPr>
            <a:r>
              <a:rPr lang="en-US" sz="1050" b="0" dirty="0">
                <a:latin typeface="Arial" panose="020B0604020202020204" pitchFamily="34" charset="0"/>
                <a:cs typeface="Arial" panose="020B0604020202020204" pitchFamily="34" charset="0"/>
              </a:rPr>
              <a:t>Systems engineering </a:t>
            </a:r>
            <a:r>
              <a:rPr lang="en-US" sz="1050" dirty="0">
                <a:latin typeface="Arial" panose="020B0604020202020204" pitchFamily="34" charset="0"/>
                <a:cs typeface="Arial" panose="020B0604020202020204" pitchFamily="34" charset="0"/>
              </a:rPr>
              <a:t>enables effective coordination </a:t>
            </a:r>
            <a:r>
              <a:rPr lang="en-US" sz="1050" b="0" dirty="0">
                <a:latin typeface="Arial" panose="020B0604020202020204" pitchFamily="34" charset="0"/>
                <a:cs typeface="Arial" panose="020B0604020202020204" pitchFamily="34" charset="0"/>
              </a:rPr>
              <a:t>between teams, saving </a:t>
            </a:r>
            <a:r>
              <a:rPr lang="en-US" sz="1050" dirty="0">
                <a:latin typeface="Arial" panose="020B0604020202020204" pitchFamily="34" charset="0"/>
                <a:cs typeface="Arial" panose="020B0604020202020204" pitchFamily="34" charset="0"/>
              </a:rPr>
              <a:t>up to 19% </a:t>
            </a:r>
            <a:r>
              <a:rPr lang="en-US" sz="1050" b="0" dirty="0">
                <a:latin typeface="Arial" panose="020B0604020202020204" pitchFamily="34" charset="0"/>
                <a:cs typeface="Arial" panose="020B0604020202020204" pitchFamily="34" charset="0"/>
              </a:rPr>
              <a:t>in overall time and costs.</a:t>
            </a:r>
          </a:p>
          <a:p>
            <a:pPr>
              <a:spcBef>
                <a:spcPts val="0"/>
              </a:spcBef>
              <a:spcAft>
                <a:spcPts val="400"/>
              </a:spcAft>
            </a:pPr>
            <a:r>
              <a:rPr lang="en-US" sz="1050" b="0" dirty="0">
                <a:latin typeface="Arial" panose="020B0604020202020204" pitchFamily="34" charset="0"/>
                <a:cs typeface="Arial" panose="020B0604020202020204" pitchFamily="34" charset="0"/>
              </a:rPr>
              <a:t>Notable companies that have used a </a:t>
            </a:r>
            <a:r>
              <a:rPr lang="en-US" sz="1050" dirty="0">
                <a:latin typeface="Arial" panose="020B0604020202020204" pitchFamily="34" charset="0"/>
                <a:cs typeface="Arial" panose="020B0604020202020204" pitchFamily="34" charset="0"/>
              </a:rPr>
              <a:t>90%+ </a:t>
            </a:r>
            <a:r>
              <a:rPr lang="en-US" sz="1050" b="0" dirty="0">
                <a:latin typeface="Arial" panose="020B0604020202020204" pitchFamily="34" charset="0"/>
                <a:cs typeface="Arial" panose="020B0604020202020204" pitchFamily="34" charset="0"/>
              </a:rPr>
              <a:t>design completion approach include </a:t>
            </a:r>
            <a:r>
              <a:rPr lang="en-US" sz="1050" dirty="0">
                <a:latin typeface="Arial" panose="020B0604020202020204" pitchFamily="34" charset="0"/>
                <a:cs typeface="Arial" panose="020B0604020202020204" pitchFamily="34" charset="0"/>
              </a:rPr>
              <a:t>GE Hitachi</a:t>
            </a:r>
            <a:r>
              <a:rPr lang="en-US" sz="1050" b="0" dirty="0">
                <a:latin typeface="Arial" panose="020B0604020202020204" pitchFamily="34" charset="0"/>
                <a:cs typeface="Arial" panose="020B0604020202020204" pitchFamily="34" charset="0"/>
              </a:rPr>
              <a:t>, which </a:t>
            </a:r>
            <a:r>
              <a:rPr lang="en-US" sz="1050" dirty="0">
                <a:latin typeface="Arial" panose="020B0604020202020204" pitchFamily="34" charset="0"/>
                <a:cs typeface="Arial" panose="020B0604020202020204" pitchFamily="34" charset="0"/>
              </a:rPr>
              <a:t>reduced rework </a:t>
            </a:r>
            <a:r>
              <a:rPr lang="en-US" sz="1050" b="0" dirty="0">
                <a:latin typeface="Arial" panose="020B0604020202020204" pitchFamily="34" charset="0"/>
                <a:cs typeface="Arial" panose="020B0604020202020204" pitchFamily="34" charset="0"/>
              </a:rPr>
              <a:t>for projects </a:t>
            </a:r>
            <a:r>
              <a:rPr lang="en-US" sz="1050" dirty="0">
                <a:latin typeface="Arial" panose="020B0604020202020204" pitchFamily="34" charset="0"/>
                <a:cs typeface="Arial" panose="020B0604020202020204" pitchFamily="34" charset="0"/>
              </a:rPr>
              <a:t>by up to 20x.</a:t>
            </a:r>
            <a:endParaRPr lang="en-US" sz="1050" b="0" dirty="0"/>
          </a:p>
          <a:p>
            <a:pPr marL="0" indent="0">
              <a:buNone/>
            </a:pPr>
            <a:endParaRPr lang="en-US" sz="1050" dirty="0"/>
          </a:p>
        </p:txBody>
      </p:sp>
      <p:graphicFrame>
        <p:nvGraphicFramePr>
          <p:cNvPr id="74" name="Chart 73"/>
          <p:cNvGraphicFramePr/>
          <p:nvPr>
            <p:custDataLst>
              <p:tags r:id="rId2"/>
            </p:custDataLst>
            <p:extLst>
              <p:ext uri="{D42A27DB-BD31-4B8C-83A1-F6EECF244321}">
                <p14:modId xmlns:p14="http://schemas.microsoft.com/office/powerpoint/2010/main" val="650784819"/>
              </p:ext>
            </p:extLst>
          </p:nvPr>
        </p:nvGraphicFramePr>
        <p:xfrm>
          <a:off x="774700" y="1905000"/>
          <a:ext cx="4305300" cy="1984375"/>
        </p:xfrm>
        <a:graphic>
          <a:graphicData uri="http://schemas.openxmlformats.org/drawingml/2006/chart">
            <c:chart xmlns:c="http://schemas.openxmlformats.org/drawingml/2006/chart" xmlns:r="http://schemas.openxmlformats.org/officeDocument/2006/relationships" r:id="rId60"/>
          </a:graphicData>
        </a:graphic>
      </p:graphicFrame>
      <p:sp>
        <p:nvSpPr>
          <p:cNvPr id="231" name="Text Placeholder 10">
            <a:extLst>
              <a:ext uri="{FF2B5EF4-FFF2-40B4-BE49-F238E27FC236}">
                <a16:creationId xmlns:a16="http://schemas.microsoft.com/office/drawing/2014/main" id="{CCD26D0B-9116-0A1E-8FE1-FF3C9F97347F}"/>
              </a:ext>
            </a:extLst>
          </p:cNvPr>
          <p:cNvSpPr txBox="1">
            <a:spLocks/>
          </p:cNvSpPr>
          <p:nvPr>
            <p:custDataLst>
              <p:tags r:id="rId3"/>
            </p:custDataLst>
          </p:nvPr>
        </p:nvSpPr>
        <p:spPr bwMode="gray">
          <a:xfrm>
            <a:off x="414338" y="3730625"/>
            <a:ext cx="3143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922FD471-A0C1-4D5A-9A11-8B45FA5B7777}" type="datetime'''''''''1''''''''''''''.''''''''0''''00'">
              <a:rPr lang="en-US" altLang="en-US" sz="1000" smtClean="0"/>
              <a:pPr marL="0" indent="0" algn="r">
                <a:spcBef>
                  <a:spcPct val="0"/>
                </a:spcBef>
                <a:spcAft>
                  <a:spcPct val="0"/>
                </a:spcAft>
                <a:buNone/>
              </a:pPr>
              <a:t>1.000</a:t>
            </a:fld>
            <a:endParaRPr lang="en-US" sz="1000"/>
          </a:p>
        </p:txBody>
      </p:sp>
      <p:sp>
        <p:nvSpPr>
          <p:cNvPr id="224" name="Text Placeholder 10">
            <a:extLst>
              <a:ext uri="{FF2B5EF4-FFF2-40B4-BE49-F238E27FC236}">
                <a16:creationId xmlns:a16="http://schemas.microsoft.com/office/drawing/2014/main" id="{0C4F687B-5034-39FD-DCFE-3E1CF16A9CF6}"/>
              </a:ext>
            </a:extLst>
          </p:cNvPr>
          <p:cNvSpPr txBox="1">
            <a:spLocks/>
          </p:cNvSpPr>
          <p:nvPr>
            <p:custDataLst>
              <p:tags r:id="rId4"/>
            </p:custDataLst>
          </p:nvPr>
        </p:nvSpPr>
        <p:spPr bwMode="gray">
          <a:xfrm>
            <a:off x="414338" y="3529013"/>
            <a:ext cx="3143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849A125D-F547-4080-A842-8398893866B4}" type="datetime'''''''''''1''.''''''''''''''''5''''''''0''0'''''''''''">
              <a:rPr lang="en-US" altLang="en-US" sz="1000" smtClean="0"/>
              <a:pPr marL="0" indent="0" algn="r">
                <a:spcBef>
                  <a:spcPct val="0"/>
                </a:spcBef>
                <a:spcAft>
                  <a:spcPct val="0"/>
                </a:spcAft>
                <a:buNone/>
              </a:pPr>
              <a:t>1.500</a:t>
            </a:fld>
            <a:endParaRPr lang="en-US" sz="1000"/>
          </a:p>
        </p:txBody>
      </p:sp>
      <p:sp>
        <p:nvSpPr>
          <p:cNvPr id="225" name="Text Placeholder 10">
            <a:extLst>
              <a:ext uri="{FF2B5EF4-FFF2-40B4-BE49-F238E27FC236}">
                <a16:creationId xmlns:a16="http://schemas.microsoft.com/office/drawing/2014/main" id="{EA3F8295-0B59-8A84-6CC0-B72E1EAE96F0}"/>
              </a:ext>
            </a:extLst>
          </p:cNvPr>
          <p:cNvSpPr txBox="1">
            <a:spLocks/>
          </p:cNvSpPr>
          <p:nvPr>
            <p:custDataLst>
              <p:tags r:id="rId5"/>
            </p:custDataLst>
          </p:nvPr>
        </p:nvSpPr>
        <p:spPr bwMode="gray">
          <a:xfrm>
            <a:off x="414338" y="3325813"/>
            <a:ext cx="3143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07673B66-3D4F-4076-AF89-E9D1BBB0B245}" type="datetime'''2''''''''''''''''''''''''''.''0''''''''''00'''">
              <a:rPr lang="en-US" altLang="en-US" sz="1000" smtClean="0"/>
              <a:pPr marL="0" indent="0" algn="r">
                <a:spcBef>
                  <a:spcPct val="0"/>
                </a:spcBef>
                <a:spcAft>
                  <a:spcPct val="0"/>
                </a:spcAft>
                <a:buNone/>
              </a:pPr>
              <a:t>2.000</a:t>
            </a:fld>
            <a:endParaRPr lang="en-US" sz="1000"/>
          </a:p>
        </p:txBody>
      </p:sp>
      <p:sp>
        <p:nvSpPr>
          <p:cNvPr id="226" name="Text Placeholder 10">
            <a:extLst>
              <a:ext uri="{FF2B5EF4-FFF2-40B4-BE49-F238E27FC236}">
                <a16:creationId xmlns:a16="http://schemas.microsoft.com/office/drawing/2014/main" id="{5A5B6CE6-6450-DA24-BC4A-784D30968F45}"/>
              </a:ext>
            </a:extLst>
          </p:cNvPr>
          <p:cNvSpPr txBox="1">
            <a:spLocks/>
          </p:cNvSpPr>
          <p:nvPr>
            <p:custDataLst>
              <p:tags r:id="rId6"/>
            </p:custDataLst>
          </p:nvPr>
        </p:nvSpPr>
        <p:spPr bwMode="gray">
          <a:xfrm>
            <a:off x="414338" y="3124200"/>
            <a:ext cx="3143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8491EADC-639D-4192-AF71-22984BA5D4DF}" type="datetime'''''''''''2''.5''''''''''''0''''''''''''0'''''''''''">
              <a:rPr lang="en-US" altLang="en-US" sz="1000" smtClean="0"/>
              <a:pPr marL="0" indent="0" algn="r">
                <a:spcBef>
                  <a:spcPct val="0"/>
                </a:spcBef>
                <a:spcAft>
                  <a:spcPct val="0"/>
                </a:spcAft>
                <a:buNone/>
              </a:pPr>
              <a:t>2.500</a:t>
            </a:fld>
            <a:endParaRPr lang="en-US" sz="1000"/>
          </a:p>
        </p:txBody>
      </p:sp>
      <p:sp>
        <p:nvSpPr>
          <p:cNvPr id="227" name="Text Placeholder 10">
            <a:extLst>
              <a:ext uri="{FF2B5EF4-FFF2-40B4-BE49-F238E27FC236}">
                <a16:creationId xmlns:a16="http://schemas.microsoft.com/office/drawing/2014/main" id="{123C05CA-BF5F-1BA4-C9C3-248A5F15C529}"/>
              </a:ext>
            </a:extLst>
          </p:cNvPr>
          <p:cNvSpPr txBox="1">
            <a:spLocks/>
          </p:cNvSpPr>
          <p:nvPr>
            <p:custDataLst>
              <p:tags r:id="rId7"/>
            </p:custDataLst>
          </p:nvPr>
        </p:nvSpPr>
        <p:spPr bwMode="gray">
          <a:xfrm>
            <a:off x="414338" y="2922588"/>
            <a:ext cx="3143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D49F15D9-4337-4A4B-933F-6AD9C4B9444C}" type="datetime'''''''3''''''''''''.''0''''''''''''00'''">
              <a:rPr lang="en-US" altLang="en-US" sz="1000" smtClean="0"/>
              <a:pPr marL="0" indent="0" algn="r">
                <a:spcBef>
                  <a:spcPct val="0"/>
                </a:spcBef>
                <a:spcAft>
                  <a:spcPct val="0"/>
                </a:spcAft>
                <a:buNone/>
              </a:pPr>
              <a:t>3.000</a:t>
            </a:fld>
            <a:endParaRPr lang="en-US" sz="1000"/>
          </a:p>
        </p:txBody>
      </p:sp>
      <p:sp>
        <p:nvSpPr>
          <p:cNvPr id="228" name="Text Placeholder 10">
            <a:extLst>
              <a:ext uri="{FF2B5EF4-FFF2-40B4-BE49-F238E27FC236}">
                <a16:creationId xmlns:a16="http://schemas.microsoft.com/office/drawing/2014/main" id="{B0B07243-D82E-4642-CEA0-8AF4449BED5C}"/>
              </a:ext>
            </a:extLst>
          </p:cNvPr>
          <p:cNvSpPr txBox="1">
            <a:spLocks/>
          </p:cNvSpPr>
          <p:nvPr>
            <p:custDataLst>
              <p:tags r:id="rId8"/>
            </p:custDataLst>
          </p:nvPr>
        </p:nvSpPr>
        <p:spPr bwMode="gray">
          <a:xfrm>
            <a:off x="414338" y="2719388"/>
            <a:ext cx="3143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33FF0BF5-0F1C-46F9-9B17-97AF57726802}" type="datetime'''3''''.''''''''''''''''''''''''''5''''''0''0'''''">
              <a:rPr lang="en-US" altLang="en-US" sz="1000" smtClean="0"/>
              <a:pPr marL="0" indent="0" algn="r">
                <a:spcBef>
                  <a:spcPct val="0"/>
                </a:spcBef>
                <a:spcAft>
                  <a:spcPct val="0"/>
                </a:spcAft>
                <a:buNone/>
              </a:pPr>
              <a:t>3.500</a:t>
            </a:fld>
            <a:endParaRPr lang="en-US" sz="1000"/>
          </a:p>
        </p:txBody>
      </p:sp>
      <p:sp>
        <p:nvSpPr>
          <p:cNvPr id="229" name="Text Placeholder 10">
            <a:extLst>
              <a:ext uri="{FF2B5EF4-FFF2-40B4-BE49-F238E27FC236}">
                <a16:creationId xmlns:a16="http://schemas.microsoft.com/office/drawing/2014/main" id="{76F3D53C-4DBA-DE51-7E71-7BB1817BCAD6}"/>
              </a:ext>
            </a:extLst>
          </p:cNvPr>
          <p:cNvSpPr txBox="1">
            <a:spLocks/>
          </p:cNvSpPr>
          <p:nvPr>
            <p:custDataLst>
              <p:tags r:id="rId9"/>
            </p:custDataLst>
          </p:nvPr>
        </p:nvSpPr>
        <p:spPr bwMode="gray">
          <a:xfrm>
            <a:off x="414338" y="2517775"/>
            <a:ext cx="3143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D1A8D58E-039B-4C04-8A9B-785218E3D507}" type="datetime'''''''''''4''''''''''''''.''''0''''''''''''0''''''''''0'''''">
              <a:rPr lang="en-US" altLang="en-US" sz="1000" smtClean="0"/>
              <a:pPr marL="0" indent="0" algn="r">
                <a:spcBef>
                  <a:spcPct val="0"/>
                </a:spcBef>
                <a:spcAft>
                  <a:spcPct val="0"/>
                </a:spcAft>
                <a:buNone/>
              </a:pPr>
              <a:t>4.000</a:t>
            </a:fld>
            <a:endParaRPr lang="en-US" sz="1000"/>
          </a:p>
        </p:txBody>
      </p:sp>
      <p:sp>
        <p:nvSpPr>
          <p:cNvPr id="230" name="Text Placeholder 10">
            <a:extLst>
              <a:ext uri="{FF2B5EF4-FFF2-40B4-BE49-F238E27FC236}">
                <a16:creationId xmlns:a16="http://schemas.microsoft.com/office/drawing/2014/main" id="{061ECD9B-C246-545A-A577-95CE87E16DE6}"/>
              </a:ext>
            </a:extLst>
          </p:cNvPr>
          <p:cNvSpPr txBox="1">
            <a:spLocks/>
          </p:cNvSpPr>
          <p:nvPr>
            <p:custDataLst>
              <p:tags r:id="rId10"/>
            </p:custDataLst>
          </p:nvPr>
        </p:nvSpPr>
        <p:spPr bwMode="gray">
          <a:xfrm>
            <a:off x="414338" y="2316163"/>
            <a:ext cx="3143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A6242A65-BA7F-4BF1-9E11-5DF418B04719}" type="datetime'''4''''''''''''''.''''''''''''''''''50''''''''0'''''''''">
              <a:rPr lang="en-US" altLang="en-US" sz="1000" smtClean="0"/>
              <a:pPr marL="0" indent="0" algn="r">
                <a:spcBef>
                  <a:spcPct val="0"/>
                </a:spcBef>
                <a:spcAft>
                  <a:spcPct val="0"/>
                </a:spcAft>
                <a:buNone/>
              </a:pPr>
              <a:t>4.500</a:t>
            </a:fld>
            <a:endParaRPr lang="en-US" sz="1000"/>
          </a:p>
        </p:txBody>
      </p:sp>
      <p:sp>
        <p:nvSpPr>
          <p:cNvPr id="233" name="Text Placeholder 10">
            <a:extLst>
              <a:ext uri="{FF2B5EF4-FFF2-40B4-BE49-F238E27FC236}">
                <a16:creationId xmlns:a16="http://schemas.microsoft.com/office/drawing/2014/main" id="{ABC2A29C-7FD8-BA76-E68D-2F523DFEA9AA}"/>
              </a:ext>
            </a:extLst>
          </p:cNvPr>
          <p:cNvSpPr txBox="1">
            <a:spLocks/>
          </p:cNvSpPr>
          <p:nvPr>
            <p:custDataLst>
              <p:tags r:id="rId11"/>
            </p:custDataLst>
          </p:nvPr>
        </p:nvSpPr>
        <p:spPr bwMode="gray">
          <a:xfrm>
            <a:off x="414338" y="2112963"/>
            <a:ext cx="3143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245A0E5A-AE63-40DF-AA22-A13EB0457CC0}" type="datetime'''''5''''''''''.''''''''''''''''''''0''''''00'''''''''''">
              <a:rPr lang="en-US" altLang="en-US" sz="1000" smtClean="0"/>
              <a:pPr marL="0" indent="0" algn="r">
                <a:spcBef>
                  <a:spcPct val="0"/>
                </a:spcBef>
                <a:spcAft>
                  <a:spcPct val="0"/>
                </a:spcAft>
                <a:buNone/>
              </a:pPr>
              <a:t>5.000</a:t>
            </a:fld>
            <a:endParaRPr lang="en-US" sz="1000"/>
          </a:p>
        </p:txBody>
      </p:sp>
      <p:sp>
        <p:nvSpPr>
          <p:cNvPr id="232" name="Text Placeholder 10">
            <a:extLst>
              <a:ext uri="{FF2B5EF4-FFF2-40B4-BE49-F238E27FC236}">
                <a16:creationId xmlns:a16="http://schemas.microsoft.com/office/drawing/2014/main" id="{91857D79-3E35-2DFC-0CAA-9864DC2A1779}"/>
              </a:ext>
            </a:extLst>
          </p:cNvPr>
          <p:cNvSpPr txBox="1">
            <a:spLocks/>
          </p:cNvSpPr>
          <p:nvPr>
            <p:custDataLst>
              <p:tags r:id="rId12"/>
            </p:custDataLst>
          </p:nvPr>
        </p:nvSpPr>
        <p:spPr bwMode="gray">
          <a:xfrm>
            <a:off x="414338" y="1911350"/>
            <a:ext cx="3143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946E4527-9A5F-4D37-8532-D7CAE7D85B20}" type="datetime'5.5''''''''''''''''''''0''''''''''''''''0'''">
              <a:rPr lang="en-US" altLang="en-US" sz="1000" smtClean="0"/>
              <a:pPr marL="0" indent="0" algn="r">
                <a:spcBef>
                  <a:spcPct val="0"/>
                </a:spcBef>
                <a:spcAft>
                  <a:spcPct val="0"/>
                </a:spcAft>
                <a:buNone/>
              </a:pPr>
              <a:t>5.500</a:t>
            </a:fld>
            <a:endParaRPr lang="en-US" sz="1000"/>
          </a:p>
        </p:txBody>
      </p:sp>
      <p:sp>
        <p:nvSpPr>
          <p:cNvPr id="238" name="Text Placeholder 10">
            <a:extLst>
              <a:ext uri="{FF2B5EF4-FFF2-40B4-BE49-F238E27FC236}">
                <a16:creationId xmlns:a16="http://schemas.microsoft.com/office/drawing/2014/main" id="{3053BC0A-B1CB-83D5-7611-89F15C27134B}"/>
              </a:ext>
            </a:extLst>
          </p:cNvPr>
          <p:cNvSpPr txBox="1">
            <a:spLocks/>
          </p:cNvSpPr>
          <p:nvPr>
            <p:custDataLst>
              <p:tags r:id="rId13"/>
            </p:custDataLst>
          </p:nvPr>
        </p:nvSpPr>
        <p:spPr bwMode="auto">
          <a:xfrm>
            <a:off x="685800" y="3840163"/>
            <a:ext cx="34290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A3C9A8B4-24E3-4003-B49F-7F3D1FAD5B4B}" type="datetime'''''''1''''''st'''''''''''' ''u''''n''''''''''''''i''''''t'">
              <a:rPr lang="en-US" altLang="en-US" sz="800" smtClean="0"/>
              <a:pPr marL="0" indent="0" algn="ctr">
                <a:spcBef>
                  <a:spcPct val="0"/>
                </a:spcBef>
                <a:spcAft>
                  <a:spcPct val="0"/>
                </a:spcAft>
                <a:buNone/>
              </a:pPr>
              <a:t>1st unit</a:t>
            </a:fld>
            <a:endParaRPr lang="en-US" sz="800"/>
          </a:p>
        </p:txBody>
      </p:sp>
      <p:sp>
        <p:nvSpPr>
          <p:cNvPr id="234" name="Text Placeholder 10">
            <a:extLst>
              <a:ext uri="{FF2B5EF4-FFF2-40B4-BE49-F238E27FC236}">
                <a16:creationId xmlns:a16="http://schemas.microsoft.com/office/drawing/2014/main" id="{B6214C17-1390-BA32-EB4E-FB1613B360A5}"/>
              </a:ext>
            </a:extLst>
          </p:cNvPr>
          <p:cNvSpPr txBox="1">
            <a:spLocks/>
          </p:cNvSpPr>
          <p:nvPr>
            <p:custDataLst>
              <p:tags r:id="rId14"/>
            </p:custDataLst>
          </p:nvPr>
        </p:nvSpPr>
        <p:spPr bwMode="auto">
          <a:xfrm>
            <a:off x="1703388" y="3840163"/>
            <a:ext cx="37782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8A361BE7-68BB-456F-BC52-D728EECEA4AA}" type="datetime'2''''''''''''''n''d'''''''''' ''''''''''un''''''''i''''''t'">
              <a:rPr lang="en-US" altLang="en-US" sz="800" smtClean="0"/>
              <a:pPr marL="0" indent="0" algn="ctr">
                <a:spcBef>
                  <a:spcPct val="0"/>
                </a:spcBef>
                <a:spcAft>
                  <a:spcPct val="0"/>
                </a:spcAft>
                <a:buNone/>
              </a:pPr>
              <a:t>2nd unit</a:t>
            </a:fld>
            <a:endParaRPr lang="en-US" sz="800"/>
          </a:p>
        </p:txBody>
      </p:sp>
      <p:sp>
        <p:nvSpPr>
          <p:cNvPr id="235" name="Text Placeholder 10">
            <a:extLst>
              <a:ext uri="{FF2B5EF4-FFF2-40B4-BE49-F238E27FC236}">
                <a16:creationId xmlns:a16="http://schemas.microsoft.com/office/drawing/2014/main" id="{AC6EF45D-9C67-8B5A-1687-DF72751E1986}"/>
              </a:ext>
            </a:extLst>
          </p:cNvPr>
          <p:cNvSpPr txBox="1">
            <a:spLocks/>
          </p:cNvSpPr>
          <p:nvPr>
            <p:custDataLst>
              <p:tags r:id="rId15"/>
            </p:custDataLst>
          </p:nvPr>
        </p:nvSpPr>
        <p:spPr bwMode="auto">
          <a:xfrm>
            <a:off x="2752725" y="3840163"/>
            <a:ext cx="34925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6B0DF8EB-2460-476A-935C-05CBC9BC6DED}" type="datetime'''''4''t''''''''h'' ''''''''''''''''''''''''''''''''u''nit'''">
              <a:rPr lang="en-US" altLang="en-US" sz="800" smtClean="0"/>
              <a:pPr marL="0" indent="0" algn="ctr">
                <a:spcBef>
                  <a:spcPct val="0"/>
                </a:spcBef>
                <a:spcAft>
                  <a:spcPct val="0"/>
                </a:spcAft>
                <a:buNone/>
              </a:pPr>
              <a:t>4th unit</a:t>
            </a:fld>
            <a:endParaRPr lang="en-US" sz="800"/>
          </a:p>
        </p:txBody>
      </p:sp>
      <p:sp>
        <p:nvSpPr>
          <p:cNvPr id="236" name="Text Placeholder 10">
            <a:extLst>
              <a:ext uri="{FF2B5EF4-FFF2-40B4-BE49-F238E27FC236}">
                <a16:creationId xmlns:a16="http://schemas.microsoft.com/office/drawing/2014/main" id="{3C564BCC-888E-C487-6AE0-9BD2DA7B074C}"/>
              </a:ext>
            </a:extLst>
          </p:cNvPr>
          <p:cNvSpPr txBox="1">
            <a:spLocks/>
          </p:cNvSpPr>
          <p:nvPr>
            <p:custDataLst>
              <p:tags r:id="rId16"/>
            </p:custDataLst>
          </p:nvPr>
        </p:nvSpPr>
        <p:spPr bwMode="auto">
          <a:xfrm>
            <a:off x="3787775" y="3840163"/>
            <a:ext cx="34925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CF4F8689-2D38-4E19-99FD-575235222912}" type="datetime'''''6''''th'''''''''''''''' ''u''''''''''n''''''''''it'''''">
              <a:rPr lang="en-US" altLang="en-US" sz="800" smtClean="0"/>
              <a:pPr marL="0" indent="0" algn="ctr">
                <a:spcBef>
                  <a:spcPct val="0"/>
                </a:spcBef>
                <a:spcAft>
                  <a:spcPct val="0"/>
                </a:spcAft>
                <a:buNone/>
              </a:pPr>
              <a:t>6th unit</a:t>
            </a:fld>
            <a:endParaRPr lang="en-US" sz="800"/>
          </a:p>
        </p:txBody>
      </p:sp>
      <p:sp>
        <p:nvSpPr>
          <p:cNvPr id="237" name="Text Placeholder 10">
            <a:extLst>
              <a:ext uri="{FF2B5EF4-FFF2-40B4-BE49-F238E27FC236}">
                <a16:creationId xmlns:a16="http://schemas.microsoft.com/office/drawing/2014/main" id="{1571EE7E-ABB8-23ED-9B3F-109C233587A1}"/>
              </a:ext>
            </a:extLst>
          </p:cNvPr>
          <p:cNvSpPr txBox="1">
            <a:spLocks/>
          </p:cNvSpPr>
          <p:nvPr>
            <p:custDataLst>
              <p:tags r:id="rId17"/>
            </p:custDataLst>
          </p:nvPr>
        </p:nvSpPr>
        <p:spPr bwMode="auto">
          <a:xfrm>
            <a:off x="4822825" y="3840163"/>
            <a:ext cx="34925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F4F836D5-3A48-42D1-A1B4-3AD648D67B16}" type="datetime'''8''''''t''''''''''''''h'' ''''''''''''''u''''n''''''i''t'''">
              <a:rPr lang="en-US" altLang="en-US" sz="800" smtClean="0"/>
              <a:pPr marL="0" indent="0" algn="ctr">
                <a:spcBef>
                  <a:spcPct val="0"/>
                </a:spcBef>
                <a:spcAft>
                  <a:spcPct val="0"/>
                </a:spcAft>
                <a:buNone/>
              </a:pPr>
              <a:t>8th unit</a:t>
            </a:fld>
            <a:endParaRPr lang="en-US" sz="800"/>
          </a:p>
        </p:txBody>
      </p:sp>
      <p:cxnSp>
        <p:nvCxnSpPr>
          <p:cNvPr id="241" name="Straight Connector 240">
            <a:extLst>
              <a:ext uri="{FF2B5EF4-FFF2-40B4-BE49-F238E27FC236}">
                <a16:creationId xmlns:a16="http://schemas.microsoft.com/office/drawing/2014/main" id="{2FB4EB72-BBBF-6643-9994-A339DD62E55E}"/>
              </a:ext>
            </a:extLst>
          </p:cNvPr>
          <p:cNvCxnSpPr/>
          <p:nvPr>
            <p:custDataLst>
              <p:tags r:id="rId18"/>
            </p:custDataLst>
          </p:nvPr>
        </p:nvCxnSpPr>
        <p:spPr bwMode="gray">
          <a:xfrm>
            <a:off x="976313" y="3103563"/>
            <a:ext cx="222250" cy="0"/>
          </a:xfrm>
          <a:prstGeom prst="line">
            <a:avLst/>
          </a:prstGeom>
          <a:ln w="19050" cap="rnd" cmpd="sng" algn="ctr">
            <a:solidFill>
              <a:schemeClr val="accent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242" name="Straight Connector 241">
            <a:extLst>
              <a:ext uri="{FF2B5EF4-FFF2-40B4-BE49-F238E27FC236}">
                <a16:creationId xmlns:a16="http://schemas.microsoft.com/office/drawing/2014/main" id="{9AC70E91-6486-BDC1-85CE-F288C7722701}"/>
              </a:ext>
            </a:extLst>
          </p:cNvPr>
          <p:cNvCxnSpPr/>
          <p:nvPr>
            <p:custDataLst>
              <p:tags r:id="rId19"/>
            </p:custDataLst>
          </p:nvPr>
        </p:nvCxnSpPr>
        <p:spPr bwMode="gray">
          <a:xfrm>
            <a:off x="976313" y="3276600"/>
            <a:ext cx="222250" cy="0"/>
          </a:xfrm>
          <a:prstGeom prst="line">
            <a:avLst/>
          </a:prstGeom>
          <a:ln w="19050" cap="rnd" cmpd="sng" algn="ctr">
            <a:solidFill>
              <a:schemeClr val="accent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240" name="Straight Connector 239">
            <a:extLst>
              <a:ext uri="{FF2B5EF4-FFF2-40B4-BE49-F238E27FC236}">
                <a16:creationId xmlns:a16="http://schemas.microsoft.com/office/drawing/2014/main" id="{EB50875D-9032-63C7-9FCD-0ED8FFE8FD9C}"/>
              </a:ext>
            </a:extLst>
          </p:cNvPr>
          <p:cNvCxnSpPr/>
          <p:nvPr>
            <p:custDataLst>
              <p:tags r:id="rId20"/>
            </p:custDataLst>
          </p:nvPr>
        </p:nvCxnSpPr>
        <p:spPr bwMode="gray">
          <a:xfrm>
            <a:off x="976313" y="3449638"/>
            <a:ext cx="222250" cy="0"/>
          </a:xfrm>
          <a:prstGeom prst="line">
            <a:avLst/>
          </a:prstGeom>
          <a:ln w="19050" cap="rnd" cmpd="sng" algn="ctr">
            <a:solidFill>
              <a:schemeClr val="accent3"/>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239" name="Straight Connector 238">
            <a:extLst>
              <a:ext uri="{FF2B5EF4-FFF2-40B4-BE49-F238E27FC236}">
                <a16:creationId xmlns:a16="http://schemas.microsoft.com/office/drawing/2014/main" id="{FC0BA654-BC97-E542-10BE-06E78523351D}"/>
              </a:ext>
            </a:extLst>
          </p:cNvPr>
          <p:cNvCxnSpPr/>
          <p:nvPr>
            <p:custDataLst>
              <p:tags r:id="rId21"/>
            </p:custDataLst>
          </p:nvPr>
        </p:nvCxnSpPr>
        <p:spPr bwMode="gray">
          <a:xfrm>
            <a:off x="976313" y="3622675"/>
            <a:ext cx="222250" cy="0"/>
          </a:xfrm>
          <a:prstGeom prst="line">
            <a:avLst/>
          </a:prstGeom>
          <a:ln w="19050" cap="rnd" cmpd="sng" algn="ctr">
            <a:solidFill>
              <a:schemeClr val="accent4"/>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245" name="Triangle 244">
            <a:extLst>
              <a:ext uri="{FF2B5EF4-FFF2-40B4-BE49-F238E27FC236}">
                <a16:creationId xmlns:a16="http://schemas.microsoft.com/office/drawing/2014/main" id="{74BE390A-D3C8-ACB6-3868-4EA1AEEB3587}"/>
              </a:ext>
            </a:extLst>
          </p:cNvPr>
          <p:cNvSpPr/>
          <p:nvPr>
            <p:custDataLst>
              <p:tags r:id="rId22"/>
            </p:custDataLst>
          </p:nvPr>
        </p:nvSpPr>
        <p:spPr bwMode="auto">
          <a:xfrm>
            <a:off x="1042988" y="3059113"/>
            <a:ext cx="88900" cy="88900"/>
          </a:xfrm>
          <a:prstGeom prst="triangle">
            <a:avLst/>
          </a:prstGeom>
          <a:solidFill>
            <a:schemeClr val="accent1"/>
          </a:solidFill>
          <a:ln w="9525" cap="flat" cmpd="sng" algn="ctr">
            <a:solidFill>
              <a:schemeClr val="accent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43" name="Triangle 242">
            <a:extLst>
              <a:ext uri="{FF2B5EF4-FFF2-40B4-BE49-F238E27FC236}">
                <a16:creationId xmlns:a16="http://schemas.microsoft.com/office/drawing/2014/main" id="{1FC0D229-61A1-A9AB-68E5-A702F39A4245}"/>
              </a:ext>
            </a:extLst>
          </p:cNvPr>
          <p:cNvSpPr/>
          <p:nvPr>
            <p:custDataLst>
              <p:tags r:id="rId23"/>
            </p:custDataLst>
          </p:nvPr>
        </p:nvSpPr>
        <p:spPr bwMode="auto">
          <a:xfrm>
            <a:off x="1042988" y="3232150"/>
            <a:ext cx="88900" cy="88900"/>
          </a:xfrm>
          <a:prstGeom prst="triangle">
            <a:avLst/>
          </a:prstGeom>
          <a:solidFill>
            <a:schemeClr val="accent2"/>
          </a:solidFill>
          <a:ln w="9525" cap="flat" cmpd="sng" algn="ctr">
            <a:solidFill>
              <a:schemeClr val="accent2"/>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46" name="Triangle 245">
            <a:extLst>
              <a:ext uri="{FF2B5EF4-FFF2-40B4-BE49-F238E27FC236}">
                <a16:creationId xmlns:a16="http://schemas.microsoft.com/office/drawing/2014/main" id="{17659F3A-9497-B8E1-74E1-D3758C9790BE}"/>
              </a:ext>
            </a:extLst>
          </p:cNvPr>
          <p:cNvSpPr/>
          <p:nvPr>
            <p:custDataLst>
              <p:tags r:id="rId24"/>
            </p:custDataLst>
          </p:nvPr>
        </p:nvSpPr>
        <p:spPr bwMode="auto">
          <a:xfrm>
            <a:off x="1042988" y="3405188"/>
            <a:ext cx="88900" cy="88900"/>
          </a:xfrm>
          <a:prstGeom prst="triangle">
            <a:avLst/>
          </a:prstGeom>
          <a:solidFill>
            <a:schemeClr val="accent3"/>
          </a:solidFill>
          <a:ln w="9525" cap="flat" cmpd="sng" algn="ctr">
            <a:solidFill>
              <a:schemeClr val="accent3"/>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44" name="Triangle 243">
            <a:extLst>
              <a:ext uri="{FF2B5EF4-FFF2-40B4-BE49-F238E27FC236}">
                <a16:creationId xmlns:a16="http://schemas.microsoft.com/office/drawing/2014/main" id="{9BEC09CE-EE4B-A9BA-3827-55EABCF803B4}"/>
              </a:ext>
            </a:extLst>
          </p:cNvPr>
          <p:cNvSpPr/>
          <p:nvPr>
            <p:custDataLst>
              <p:tags r:id="rId25"/>
            </p:custDataLst>
          </p:nvPr>
        </p:nvSpPr>
        <p:spPr bwMode="auto">
          <a:xfrm>
            <a:off x="1042988" y="3578225"/>
            <a:ext cx="88900" cy="88900"/>
          </a:xfrm>
          <a:prstGeom prst="triangle">
            <a:avLst/>
          </a:prstGeom>
          <a:solidFill>
            <a:schemeClr val="accent4"/>
          </a:solidFill>
          <a:ln w="9525" cap="flat" cmpd="sng" algn="ctr">
            <a:solidFill>
              <a:schemeClr val="accent4"/>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47" name="Text Placeholder 10">
            <a:extLst>
              <a:ext uri="{FF2B5EF4-FFF2-40B4-BE49-F238E27FC236}">
                <a16:creationId xmlns:a16="http://schemas.microsoft.com/office/drawing/2014/main" id="{233A72EE-676C-6B6D-0851-93342EE40239}"/>
              </a:ext>
            </a:extLst>
          </p:cNvPr>
          <p:cNvSpPr txBox="1">
            <a:spLocks/>
          </p:cNvSpPr>
          <p:nvPr>
            <p:custDataLst>
              <p:tags r:id="rId26"/>
            </p:custDataLst>
          </p:nvPr>
        </p:nvSpPr>
        <p:spPr bwMode="auto">
          <a:xfrm>
            <a:off x="1258888" y="3046413"/>
            <a:ext cx="43815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4FE4D56E-7FC0-4AB1-8918-E620A60D7C78}" type="datetime'''''''''''1'''' u''n''it/''s''i''''''''t''e'''''">
              <a:rPr lang="en-US" altLang="en-US" sz="800" smtClean="0"/>
              <a:pPr marL="0" indent="0">
                <a:spcBef>
                  <a:spcPct val="0"/>
                </a:spcBef>
                <a:spcAft>
                  <a:spcPct val="0"/>
                </a:spcAft>
                <a:buNone/>
              </a:pPr>
              <a:t>1 unit/site</a:t>
            </a:fld>
            <a:endParaRPr lang="en-US" sz="800"/>
          </a:p>
        </p:txBody>
      </p:sp>
      <p:sp>
        <p:nvSpPr>
          <p:cNvPr id="249" name="Text Placeholder 10">
            <a:extLst>
              <a:ext uri="{FF2B5EF4-FFF2-40B4-BE49-F238E27FC236}">
                <a16:creationId xmlns:a16="http://schemas.microsoft.com/office/drawing/2014/main" id="{8AD5AF8E-25A8-1BB6-B2F7-8AE7F76928F6}"/>
              </a:ext>
            </a:extLst>
          </p:cNvPr>
          <p:cNvSpPr txBox="1">
            <a:spLocks/>
          </p:cNvSpPr>
          <p:nvPr>
            <p:custDataLst>
              <p:tags r:id="rId27"/>
            </p:custDataLst>
          </p:nvPr>
        </p:nvSpPr>
        <p:spPr bwMode="auto">
          <a:xfrm>
            <a:off x="1258888" y="3219450"/>
            <a:ext cx="48895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87E86D90-9C18-4889-AA15-A3636FB1910E}" type="datetime'''2 ''u''''n''''i''''t''s''/''''''''''s''it''''''e'">
              <a:rPr lang="en-US" altLang="en-US" sz="800" smtClean="0"/>
              <a:pPr marL="0" indent="0">
                <a:spcBef>
                  <a:spcPct val="0"/>
                </a:spcBef>
                <a:spcAft>
                  <a:spcPct val="0"/>
                </a:spcAft>
                <a:buNone/>
              </a:pPr>
              <a:t>2 units/site</a:t>
            </a:fld>
            <a:endParaRPr lang="en-US" sz="800"/>
          </a:p>
        </p:txBody>
      </p:sp>
      <p:sp>
        <p:nvSpPr>
          <p:cNvPr id="250" name="Text Placeholder 10">
            <a:extLst>
              <a:ext uri="{FF2B5EF4-FFF2-40B4-BE49-F238E27FC236}">
                <a16:creationId xmlns:a16="http://schemas.microsoft.com/office/drawing/2014/main" id="{510D5957-1EEE-6097-0721-71C23F2475EA}"/>
              </a:ext>
            </a:extLst>
          </p:cNvPr>
          <p:cNvSpPr txBox="1">
            <a:spLocks/>
          </p:cNvSpPr>
          <p:nvPr>
            <p:custDataLst>
              <p:tags r:id="rId28"/>
            </p:custDataLst>
          </p:nvPr>
        </p:nvSpPr>
        <p:spPr bwMode="auto">
          <a:xfrm>
            <a:off x="1258888" y="3392488"/>
            <a:ext cx="54610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36A990A7-ADAC-4016-9493-6ACACE5485A1}" type="datetime''''''''' 4 u''''''''''''''ni''ts''/s''''ite'''' '''''''''''">
              <a:rPr lang="en-US" altLang="en-US" sz="800" smtClean="0"/>
              <a:pPr marL="0" indent="0">
                <a:spcBef>
                  <a:spcPct val="0"/>
                </a:spcBef>
                <a:spcAft>
                  <a:spcPct val="0"/>
                </a:spcAft>
                <a:buNone/>
              </a:pPr>
              <a:t> 4 units/site </a:t>
            </a:fld>
            <a:endParaRPr lang="en-US" sz="800"/>
          </a:p>
        </p:txBody>
      </p:sp>
      <p:sp>
        <p:nvSpPr>
          <p:cNvPr id="248" name="Text Placeholder 10">
            <a:extLst>
              <a:ext uri="{FF2B5EF4-FFF2-40B4-BE49-F238E27FC236}">
                <a16:creationId xmlns:a16="http://schemas.microsoft.com/office/drawing/2014/main" id="{F125415A-9E8E-E95C-6786-D58DDE43B7E9}"/>
              </a:ext>
            </a:extLst>
          </p:cNvPr>
          <p:cNvSpPr txBox="1">
            <a:spLocks/>
          </p:cNvSpPr>
          <p:nvPr>
            <p:custDataLst>
              <p:tags r:id="rId29"/>
            </p:custDataLst>
          </p:nvPr>
        </p:nvSpPr>
        <p:spPr bwMode="auto">
          <a:xfrm>
            <a:off x="1258888" y="3565525"/>
            <a:ext cx="40957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84B0F961-E333-4BB8-904F-7200B78A7766}" type="datetime'''''''''''''''''''''Bar''''''''''a''''k''''ah '''''''''''''">
              <a:rPr lang="en-US" altLang="en-US" sz="800" smtClean="0"/>
              <a:pPr marL="0" indent="0">
                <a:spcBef>
                  <a:spcPct val="0"/>
                </a:spcBef>
                <a:spcAft>
                  <a:spcPct val="0"/>
                </a:spcAft>
                <a:buNone/>
              </a:pPr>
              <a:t>Barakah </a:t>
            </a:fld>
            <a:endParaRPr lang="en-US" sz="800"/>
          </a:p>
        </p:txBody>
      </p:sp>
      <p:sp>
        <p:nvSpPr>
          <p:cNvPr id="251" name="Rectangle 250">
            <a:extLst>
              <a:ext uri="{FF2B5EF4-FFF2-40B4-BE49-F238E27FC236}">
                <a16:creationId xmlns:a16="http://schemas.microsoft.com/office/drawing/2014/main" id="{502032B8-341F-97F1-DD4E-C54DE32D15C4}"/>
              </a:ext>
            </a:extLst>
          </p:cNvPr>
          <p:cNvSpPr/>
          <p:nvPr/>
        </p:nvSpPr>
        <p:spPr bwMode="gray">
          <a:xfrm>
            <a:off x="1051432" y="1900114"/>
            <a:ext cx="4214306" cy="27428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lvl="0" algn="ctr">
              <a:defRPr/>
            </a:pPr>
            <a:endParaRPr lang="en-US" sz="1100" b="1" kern="0">
              <a:solidFill>
                <a:schemeClr val="tx1"/>
              </a:solidFill>
            </a:endParaRPr>
          </a:p>
        </p:txBody>
      </p:sp>
      <p:sp>
        <p:nvSpPr>
          <p:cNvPr id="252" name="Rectangle 251">
            <a:extLst>
              <a:ext uri="{FF2B5EF4-FFF2-40B4-BE49-F238E27FC236}">
                <a16:creationId xmlns:a16="http://schemas.microsoft.com/office/drawing/2014/main" id="{B8A175B0-78DA-B212-1FD1-F6A4570BB94D}"/>
              </a:ext>
            </a:extLst>
          </p:cNvPr>
          <p:cNvSpPr/>
          <p:nvPr/>
        </p:nvSpPr>
        <p:spPr bwMode="gray">
          <a:xfrm rot="16200000">
            <a:off x="-701916" y="2810247"/>
            <a:ext cx="1997593" cy="24091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lvl="0" algn="ctr">
              <a:defRPr/>
            </a:pPr>
            <a:r>
              <a:rPr lang="en-US" sz="900" kern="0" dirty="0">
                <a:solidFill>
                  <a:schemeClr val="tx1"/>
                </a:solidFill>
              </a:rPr>
              <a:t>OCC ($/</a:t>
            </a:r>
            <a:r>
              <a:rPr lang="en-US" sz="900" kern="0" dirty="0" err="1">
                <a:solidFill>
                  <a:schemeClr val="tx1"/>
                </a:solidFill>
              </a:rPr>
              <a:t>kWe</a:t>
            </a:r>
            <a:r>
              <a:rPr lang="en-US" sz="900" kern="0" dirty="0">
                <a:solidFill>
                  <a:schemeClr val="tx1"/>
                </a:solidFill>
              </a:rPr>
              <a:t>)</a:t>
            </a:r>
          </a:p>
          <a:p>
            <a:pPr lvl="0" algn="ctr">
              <a:defRPr/>
            </a:pPr>
            <a:endParaRPr lang="en-US" sz="800" kern="0" dirty="0">
              <a:solidFill>
                <a:schemeClr val="tx1"/>
              </a:solidFill>
            </a:endParaRPr>
          </a:p>
        </p:txBody>
      </p:sp>
      <p:sp>
        <p:nvSpPr>
          <p:cNvPr id="253" name="Rectangle 252">
            <a:extLst>
              <a:ext uri="{FF2B5EF4-FFF2-40B4-BE49-F238E27FC236}">
                <a16:creationId xmlns:a16="http://schemas.microsoft.com/office/drawing/2014/main" id="{DB2823E7-EB2E-1F43-D5B3-9909375F213C}"/>
              </a:ext>
            </a:extLst>
          </p:cNvPr>
          <p:cNvSpPr/>
          <p:nvPr/>
        </p:nvSpPr>
        <p:spPr bwMode="gray">
          <a:xfrm>
            <a:off x="6126956" y="1920875"/>
            <a:ext cx="2992438" cy="25876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lvl="0" algn="ctr">
              <a:defRPr/>
            </a:pPr>
            <a:endParaRPr lang="en-US" sz="1100" b="1" kern="0">
              <a:solidFill>
                <a:schemeClr val="tx1"/>
              </a:solidFill>
            </a:endParaRPr>
          </a:p>
        </p:txBody>
      </p:sp>
      <p:sp>
        <p:nvSpPr>
          <p:cNvPr id="254" name="Speech Bubble: Rectangle 4">
            <a:extLst>
              <a:ext uri="{FF2B5EF4-FFF2-40B4-BE49-F238E27FC236}">
                <a16:creationId xmlns:a16="http://schemas.microsoft.com/office/drawing/2014/main" id="{F34EA4C9-5442-1497-87D0-1CC5A278FE5D}"/>
              </a:ext>
            </a:extLst>
          </p:cNvPr>
          <p:cNvSpPr/>
          <p:nvPr/>
        </p:nvSpPr>
        <p:spPr bwMode="gray">
          <a:xfrm>
            <a:off x="3207409" y="2963863"/>
            <a:ext cx="1760537" cy="771525"/>
          </a:xfrm>
          <a:prstGeom prst="wedgeRectCallout">
            <a:avLst>
              <a:gd name="adj1" fmla="val -76004"/>
              <a:gd name="adj2" fmla="val -24073"/>
            </a:avLst>
          </a:prstGeom>
          <a:solidFill>
            <a:schemeClr val="accent1">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spcBef>
                <a:spcPts val="600"/>
              </a:spcBef>
              <a:spcAft>
                <a:spcPts val="600"/>
              </a:spcAft>
            </a:pPr>
            <a:r>
              <a:rPr lang="en-US" sz="800">
                <a:solidFill>
                  <a:schemeClr val="tx1"/>
                </a:solidFill>
              </a:rPr>
              <a:t>The Barakah four-unit project was successful due to a partnership with an experienced consortium, offering a proven supply chain, strong governance, and positive learning effects from a multiunit build.</a:t>
            </a:r>
          </a:p>
        </p:txBody>
      </p:sp>
      <p:graphicFrame>
        <p:nvGraphicFramePr>
          <p:cNvPr id="69" name="Chart 68"/>
          <p:cNvGraphicFramePr/>
          <p:nvPr>
            <p:custDataLst>
              <p:tags r:id="rId30"/>
            </p:custDataLst>
            <p:extLst>
              <p:ext uri="{D42A27DB-BD31-4B8C-83A1-F6EECF244321}">
                <p14:modId xmlns:p14="http://schemas.microsoft.com/office/powerpoint/2010/main" val="1867501591"/>
              </p:ext>
            </p:extLst>
          </p:nvPr>
        </p:nvGraphicFramePr>
        <p:xfrm>
          <a:off x="693738" y="4572000"/>
          <a:ext cx="4524375" cy="1838325"/>
        </p:xfrm>
        <a:graphic>
          <a:graphicData uri="http://schemas.openxmlformats.org/drawingml/2006/chart">
            <c:chart xmlns:c="http://schemas.openxmlformats.org/drawingml/2006/chart" xmlns:r="http://schemas.openxmlformats.org/officeDocument/2006/relationships" r:id="rId61"/>
          </a:graphicData>
        </a:graphic>
      </p:graphicFrame>
      <p:sp>
        <p:nvSpPr>
          <p:cNvPr id="256" name="Text Placeholder 10">
            <a:extLst>
              <a:ext uri="{FF2B5EF4-FFF2-40B4-BE49-F238E27FC236}">
                <a16:creationId xmlns:a16="http://schemas.microsoft.com/office/drawing/2014/main" id="{BCBEE767-1CD6-0E1E-CD3F-FF26578995B9}"/>
              </a:ext>
            </a:extLst>
          </p:cNvPr>
          <p:cNvSpPr txBox="1">
            <a:spLocks/>
          </p:cNvSpPr>
          <p:nvPr>
            <p:custDataLst>
              <p:tags r:id="rId31"/>
            </p:custDataLst>
          </p:nvPr>
        </p:nvSpPr>
        <p:spPr bwMode="gray">
          <a:xfrm>
            <a:off x="658813" y="6034088"/>
            <a:ext cx="69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9B728FD1-786E-4056-AFC4-F10D6008FDD7}" type="datetime'''''''''''''''''''''0'''''''''''''''''''''">
              <a:rPr lang="en-US" altLang="en-US" sz="1000" smtClean="0"/>
              <a:pPr marL="0" indent="0" algn="r">
                <a:spcBef>
                  <a:spcPct val="0"/>
                </a:spcBef>
                <a:spcAft>
                  <a:spcPct val="0"/>
                </a:spcAft>
                <a:buNone/>
              </a:pPr>
              <a:t>0</a:t>
            </a:fld>
            <a:endParaRPr lang="en-US" sz="1000"/>
          </a:p>
        </p:txBody>
      </p:sp>
      <p:sp>
        <p:nvSpPr>
          <p:cNvPr id="257" name="Text Placeholder 10">
            <a:extLst>
              <a:ext uri="{FF2B5EF4-FFF2-40B4-BE49-F238E27FC236}">
                <a16:creationId xmlns:a16="http://schemas.microsoft.com/office/drawing/2014/main" id="{59002367-7703-0E12-F882-999626972F3D}"/>
              </a:ext>
            </a:extLst>
          </p:cNvPr>
          <p:cNvSpPr txBox="1">
            <a:spLocks/>
          </p:cNvSpPr>
          <p:nvPr>
            <p:custDataLst>
              <p:tags r:id="rId32"/>
            </p:custDataLst>
          </p:nvPr>
        </p:nvSpPr>
        <p:spPr bwMode="gray">
          <a:xfrm>
            <a:off x="414338" y="5548313"/>
            <a:ext cx="3143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CA70EC79-D421-4D0E-8DB8-4F4E79890AF1}" type="datetime'''''''''''''5''.''''''''''''''''''''''''0''''00'''">
              <a:rPr lang="en-US" altLang="en-US" sz="1000" smtClean="0"/>
              <a:pPr marL="0" indent="0" algn="r">
                <a:spcBef>
                  <a:spcPct val="0"/>
                </a:spcBef>
                <a:spcAft>
                  <a:spcPct val="0"/>
                </a:spcAft>
                <a:buNone/>
              </a:pPr>
              <a:t>5.000</a:t>
            </a:fld>
            <a:endParaRPr lang="en-US" sz="1000"/>
          </a:p>
        </p:txBody>
      </p:sp>
      <p:sp>
        <p:nvSpPr>
          <p:cNvPr id="258" name="Text Placeholder 10">
            <a:extLst>
              <a:ext uri="{FF2B5EF4-FFF2-40B4-BE49-F238E27FC236}">
                <a16:creationId xmlns:a16="http://schemas.microsoft.com/office/drawing/2014/main" id="{5FD4C8D3-BC79-C706-7A60-44951A469B5D}"/>
              </a:ext>
            </a:extLst>
          </p:cNvPr>
          <p:cNvSpPr txBox="1">
            <a:spLocks/>
          </p:cNvSpPr>
          <p:nvPr>
            <p:custDataLst>
              <p:tags r:id="rId33"/>
            </p:custDataLst>
          </p:nvPr>
        </p:nvSpPr>
        <p:spPr bwMode="gray">
          <a:xfrm>
            <a:off x="344488" y="5064125"/>
            <a:ext cx="3841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EF7D921B-F6CF-488D-BAA7-9F43ABBC9686}" type="datetime'''1''''''''''0''''''''.''''''''0''''''''0''''0'''''''''''''''">
              <a:rPr lang="en-US" altLang="en-US" sz="1000" smtClean="0"/>
              <a:pPr marL="0" indent="0" algn="r">
                <a:spcBef>
                  <a:spcPct val="0"/>
                </a:spcBef>
                <a:spcAft>
                  <a:spcPct val="0"/>
                </a:spcAft>
                <a:buNone/>
              </a:pPr>
              <a:t>10.000</a:t>
            </a:fld>
            <a:endParaRPr lang="en-US" sz="1000"/>
          </a:p>
        </p:txBody>
      </p:sp>
      <p:sp>
        <p:nvSpPr>
          <p:cNvPr id="259" name="Text Placeholder 10">
            <a:extLst>
              <a:ext uri="{FF2B5EF4-FFF2-40B4-BE49-F238E27FC236}">
                <a16:creationId xmlns:a16="http://schemas.microsoft.com/office/drawing/2014/main" id="{0E6B115C-6DE6-9C64-AC52-8809E9A61824}"/>
              </a:ext>
            </a:extLst>
          </p:cNvPr>
          <p:cNvSpPr txBox="1">
            <a:spLocks/>
          </p:cNvSpPr>
          <p:nvPr>
            <p:custDataLst>
              <p:tags r:id="rId34"/>
            </p:custDataLst>
          </p:nvPr>
        </p:nvSpPr>
        <p:spPr bwMode="gray">
          <a:xfrm>
            <a:off x="344488" y="4578350"/>
            <a:ext cx="3841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B522D6C6-65D8-4268-B9DE-7C851062E604}" type="datetime'''''''''''''''''''''''''''''''''1''5.''''''0''''''00'''''">
              <a:rPr lang="en-US" altLang="en-US" sz="1000" smtClean="0"/>
              <a:pPr marL="0" indent="0" algn="r">
                <a:spcBef>
                  <a:spcPct val="0"/>
                </a:spcBef>
                <a:spcAft>
                  <a:spcPct val="0"/>
                </a:spcAft>
                <a:buNone/>
              </a:pPr>
              <a:t>15.000</a:t>
            </a:fld>
            <a:endParaRPr lang="en-US" sz="1000"/>
          </a:p>
        </p:txBody>
      </p:sp>
      <p:cxnSp>
        <p:nvCxnSpPr>
          <p:cNvPr id="260" name="Straight Connector 259">
            <a:extLst>
              <a:ext uri="{FF2B5EF4-FFF2-40B4-BE49-F238E27FC236}">
                <a16:creationId xmlns:a16="http://schemas.microsoft.com/office/drawing/2014/main" id="{76815D60-C663-CD03-4B58-9B20022C89D1}"/>
              </a:ext>
            </a:extLst>
          </p:cNvPr>
          <p:cNvCxnSpPr/>
          <p:nvPr>
            <p:custDataLst>
              <p:tags r:id="rId35"/>
            </p:custDataLst>
          </p:nvPr>
        </p:nvCxnSpPr>
        <p:spPr bwMode="auto">
          <a:xfrm>
            <a:off x="2098676" y="4962525"/>
            <a:ext cx="2898775" cy="909638"/>
          </a:xfrm>
          <a:prstGeom prst="line">
            <a:avLst/>
          </a:prstGeom>
          <a:ln w="19050" cap="flat" cmpd="sng" algn="ctr">
            <a:solidFill>
              <a:schemeClr val="tx1"/>
            </a:solidFill>
            <a:prstDash val="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261" name="Text Placeholder 10">
            <a:extLst>
              <a:ext uri="{FF2B5EF4-FFF2-40B4-BE49-F238E27FC236}">
                <a16:creationId xmlns:a16="http://schemas.microsoft.com/office/drawing/2014/main" id="{3CF6BF84-B228-4BB3-EAC0-B36280910B16}"/>
              </a:ext>
            </a:extLst>
          </p:cNvPr>
          <p:cNvSpPr txBox="1">
            <a:spLocks/>
          </p:cNvSpPr>
          <p:nvPr>
            <p:custDataLst>
              <p:tags r:id="rId36"/>
            </p:custDataLst>
          </p:nvPr>
        </p:nvSpPr>
        <p:spPr bwMode="auto">
          <a:xfrm>
            <a:off x="5145088" y="6049963"/>
            <a:ext cx="90488"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sz="800">
                <a:effectLst/>
              </a:rPr>
              <a:t>%</a:t>
            </a:r>
            <a:endParaRPr lang="en-US" sz="800"/>
          </a:p>
        </p:txBody>
      </p:sp>
      <p:sp>
        <p:nvSpPr>
          <p:cNvPr id="262" name="Rectangle 261">
            <a:extLst>
              <a:ext uri="{FF2B5EF4-FFF2-40B4-BE49-F238E27FC236}">
                <a16:creationId xmlns:a16="http://schemas.microsoft.com/office/drawing/2014/main" id="{963A6D0E-107B-4EB1-50B7-DBF25A828AEA}"/>
              </a:ext>
            </a:extLst>
          </p:cNvPr>
          <p:cNvSpPr/>
          <p:nvPr/>
        </p:nvSpPr>
        <p:spPr bwMode="gray">
          <a:xfrm>
            <a:off x="298849" y="4058729"/>
            <a:ext cx="4846320" cy="27428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lvl="0">
              <a:defRPr/>
            </a:pPr>
            <a:r>
              <a:rPr lang="en-US" sz="1200" b="1" kern="0">
                <a:solidFill>
                  <a:schemeClr val="tx1"/>
                </a:solidFill>
              </a:rPr>
              <a:t>Design completion of 90%+ at construction reduces total capital costs by up to 70% </a:t>
            </a:r>
          </a:p>
        </p:txBody>
      </p:sp>
      <p:sp>
        <p:nvSpPr>
          <p:cNvPr id="263" name="Rectangle 262">
            <a:extLst>
              <a:ext uri="{FF2B5EF4-FFF2-40B4-BE49-F238E27FC236}">
                <a16:creationId xmlns:a16="http://schemas.microsoft.com/office/drawing/2014/main" id="{E39A16BB-CCEE-E304-9B4E-EBBE61F3D7C8}"/>
              </a:ext>
            </a:extLst>
          </p:cNvPr>
          <p:cNvSpPr/>
          <p:nvPr/>
        </p:nvSpPr>
        <p:spPr bwMode="gray">
          <a:xfrm rot="16200000">
            <a:off x="-740015" y="5216232"/>
            <a:ext cx="1997593" cy="24091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lvl="0" algn="ctr">
              <a:defRPr/>
            </a:pPr>
            <a:r>
              <a:rPr lang="en-US" sz="900" kern="0" dirty="0">
                <a:solidFill>
                  <a:schemeClr val="tx1"/>
                </a:solidFill>
              </a:rPr>
              <a:t>TCC ($/kW)</a:t>
            </a:r>
          </a:p>
          <a:p>
            <a:pPr lvl="0" algn="ctr">
              <a:defRPr/>
            </a:pPr>
            <a:endParaRPr lang="en-US" sz="800" kern="0" dirty="0">
              <a:solidFill>
                <a:schemeClr val="tx1"/>
              </a:solidFill>
            </a:endParaRPr>
          </a:p>
        </p:txBody>
      </p:sp>
      <p:sp>
        <p:nvSpPr>
          <p:cNvPr id="264" name="Left Brace 263">
            <a:extLst>
              <a:ext uri="{FF2B5EF4-FFF2-40B4-BE49-F238E27FC236}">
                <a16:creationId xmlns:a16="http://schemas.microsoft.com/office/drawing/2014/main" id="{DC508E9A-A256-697D-8F68-82BB878A7816}"/>
              </a:ext>
            </a:extLst>
          </p:cNvPr>
          <p:cNvSpPr/>
          <p:nvPr/>
        </p:nvSpPr>
        <p:spPr bwMode="gray">
          <a:xfrm rot="5400000">
            <a:off x="4611527" y="4993466"/>
            <a:ext cx="272225" cy="686594"/>
          </a:xfrm>
          <a:prstGeom prst="leftBrac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5" name="Rectangle 264">
            <a:extLst>
              <a:ext uri="{FF2B5EF4-FFF2-40B4-BE49-F238E27FC236}">
                <a16:creationId xmlns:a16="http://schemas.microsoft.com/office/drawing/2014/main" id="{510AEEF7-2E9F-D66C-7106-CCC3DF2850DA}"/>
              </a:ext>
            </a:extLst>
          </p:cNvPr>
          <p:cNvSpPr/>
          <p:nvPr/>
        </p:nvSpPr>
        <p:spPr bwMode="gray">
          <a:xfrm>
            <a:off x="3731258" y="4940339"/>
            <a:ext cx="1997593" cy="24091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lvl="0" algn="ctr">
              <a:defRPr/>
            </a:pPr>
            <a:r>
              <a:rPr lang="en-US" sz="900" b="1" kern="0">
                <a:solidFill>
                  <a:schemeClr val="tx1"/>
                </a:solidFill>
              </a:rPr>
              <a:t>70%+ reduction</a:t>
            </a:r>
          </a:p>
          <a:p>
            <a:pPr lvl="0" algn="ctr">
              <a:defRPr/>
            </a:pPr>
            <a:endParaRPr lang="en-US" sz="800" b="1" kern="0">
              <a:solidFill>
                <a:schemeClr val="tx1"/>
              </a:solidFill>
            </a:endParaRPr>
          </a:p>
        </p:txBody>
      </p:sp>
      <p:cxnSp>
        <p:nvCxnSpPr>
          <p:cNvPr id="266" name="Straight Connector 265">
            <a:extLst>
              <a:ext uri="{FF2B5EF4-FFF2-40B4-BE49-F238E27FC236}">
                <a16:creationId xmlns:a16="http://schemas.microsoft.com/office/drawing/2014/main" id="{3C4E5248-D86D-F64C-EE06-9B76BCF5B005}"/>
              </a:ext>
            </a:extLst>
          </p:cNvPr>
          <p:cNvCxnSpPr/>
          <p:nvPr>
            <p:custDataLst>
              <p:tags r:id="rId37"/>
            </p:custDataLst>
          </p:nvPr>
        </p:nvCxnSpPr>
        <p:spPr bwMode="auto">
          <a:xfrm>
            <a:off x="6842125" y="2187575"/>
            <a:ext cx="407988" cy="709613"/>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graphicFrame>
        <p:nvGraphicFramePr>
          <p:cNvPr id="71" name="Chart 70"/>
          <p:cNvGraphicFramePr/>
          <p:nvPr>
            <p:custDataLst>
              <p:tags r:id="rId38"/>
            </p:custDataLst>
            <p:extLst>
              <p:ext uri="{D42A27DB-BD31-4B8C-83A1-F6EECF244321}">
                <p14:modId xmlns:p14="http://schemas.microsoft.com/office/powerpoint/2010/main" val="111517097"/>
              </p:ext>
            </p:extLst>
          </p:nvPr>
        </p:nvGraphicFramePr>
        <p:xfrm>
          <a:off x="5918200" y="1920875"/>
          <a:ext cx="2254250" cy="4271963"/>
        </p:xfrm>
        <a:graphic>
          <a:graphicData uri="http://schemas.openxmlformats.org/drawingml/2006/chart">
            <c:chart xmlns:c="http://schemas.openxmlformats.org/drawingml/2006/chart" xmlns:r="http://schemas.openxmlformats.org/officeDocument/2006/relationships" r:id="rId62"/>
          </a:graphicData>
        </a:graphic>
      </p:graphicFrame>
      <p:sp>
        <p:nvSpPr>
          <p:cNvPr id="268" name="Text Placeholder 10">
            <a:extLst>
              <a:ext uri="{FF2B5EF4-FFF2-40B4-BE49-F238E27FC236}">
                <a16:creationId xmlns:a16="http://schemas.microsoft.com/office/drawing/2014/main" id="{51E9D4DE-82D3-6BDF-1207-F77B1F4E88B1}"/>
              </a:ext>
            </a:extLst>
          </p:cNvPr>
          <p:cNvSpPr txBox="1">
            <a:spLocks/>
          </p:cNvSpPr>
          <p:nvPr>
            <p:custDataLst>
              <p:tags r:id="rId39"/>
            </p:custDataLst>
          </p:nvPr>
        </p:nvSpPr>
        <p:spPr bwMode="auto">
          <a:xfrm>
            <a:off x="6283325" y="5969000"/>
            <a:ext cx="6032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7D98175F-FD0D-49A7-BF08-0551242150EF}" type="datetime'''T''r''''''''''''''''a''''di''''tio''''''''na''''''l'''''">
              <a:rPr lang="en-US" altLang="en-US" sz="1000" smtClean="0"/>
              <a:pPr marL="0" indent="0" algn="ctr">
                <a:spcBef>
                  <a:spcPct val="0"/>
                </a:spcBef>
                <a:spcAft>
                  <a:spcPct val="0"/>
                </a:spcAft>
                <a:buNone/>
              </a:pPr>
              <a:t>Traditional</a:t>
            </a:fld>
            <a:endParaRPr lang="en-US" sz="1000"/>
          </a:p>
        </p:txBody>
      </p:sp>
      <p:sp>
        <p:nvSpPr>
          <p:cNvPr id="269" name="Text Placeholder 10">
            <a:extLst>
              <a:ext uri="{FF2B5EF4-FFF2-40B4-BE49-F238E27FC236}">
                <a16:creationId xmlns:a16="http://schemas.microsoft.com/office/drawing/2014/main" id="{CB138DB2-5184-EA01-D6D2-3986A95E3F08}"/>
              </a:ext>
            </a:extLst>
          </p:cNvPr>
          <p:cNvSpPr txBox="1">
            <a:spLocks/>
          </p:cNvSpPr>
          <p:nvPr>
            <p:custDataLst>
              <p:tags r:id="rId40"/>
            </p:custDataLst>
          </p:nvPr>
        </p:nvSpPr>
        <p:spPr bwMode="auto">
          <a:xfrm>
            <a:off x="7162800" y="5969000"/>
            <a:ext cx="685800" cy="3048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000"/>
              <a:t>Systems engineering</a:t>
            </a:r>
            <a:endParaRPr lang="en-US" sz="1000"/>
          </a:p>
        </p:txBody>
      </p:sp>
      <p:sp>
        <p:nvSpPr>
          <p:cNvPr id="271" name="Rectangle 270">
            <a:extLst>
              <a:ext uri="{FF2B5EF4-FFF2-40B4-BE49-F238E27FC236}">
                <a16:creationId xmlns:a16="http://schemas.microsoft.com/office/drawing/2014/main" id="{C3B32423-D500-DD84-90C8-B172D5918511}"/>
              </a:ext>
            </a:extLst>
          </p:cNvPr>
          <p:cNvSpPr/>
          <p:nvPr>
            <p:custDataLst>
              <p:tags r:id="rId41"/>
            </p:custDataLst>
          </p:nvPr>
        </p:nvSpPr>
        <p:spPr bwMode="auto">
          <a:xfrm>
            <a:off x="7415213" y="1984375"/>
            <a:ext cx="179388" cy="133350"/>
          </a:xfrm>
          <a:prstGeom prst="rect">
            <a:avLst/>
          </a:prstGeom>
          <a:solidFill>
            <a:schemeClr val="accent1"/>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73" name="Rectangle 272">
            <a:extLst>
              <a:ext uri="{FF2B5EF4-FFF2-40B4-BE49-F238E27FC236}">
                <a16:creationId xmlns:a16="http://schemas.microsoft.com/office/drawing/2014/main" id="{F75E29AA-78CC-06DD-E764-0C0D67642F1F}"/>
              </a:ext>
            </a:extLst>
          </p:cNvPr>
          <p:cNvSpPr/>
          <p:nvPr>
            <p:custDataLst>
              <p:tags r:id="rId42"/>
            </p:custDataLst>
          </p:nvPr>
        </p:nvSpPr>
        <p:spPr bwMode="auto">
          <a:xfrm>
            <a:off x="7415213" y="2187575"/>
            <a:ext cx="179388" cy="133350"/>
          </a:xfrm>
          <a:prstGeom prst="rect">
            <a:avLst/>
          </a:prstGeom>
          <a:solidFill>
            <a:schemeClr val="accent2"/>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72" name="Rectangle 271">
            <a:extLst>
              <a:ext uri="{FF2B5EF4-FFF2-40B4-BE49-F238E27FC236}">
                <a16:creationId xmlns:a16="http://schemas.microsoft.com/office/drawing/2014/main" id="{1F63F0E7-A91F-EB43-F63C-4F3F4A342A05}"/>
              </a:ext>
            </a:extLst>
          </p:cNvPr>
          <p:cNvSpPr/>
          <p:nvPr>
            <p:custDataLst>
              <p:tags r:id="rId43"/>
            </p:custDataLst>
          </p:nvPr>
        </p:nvSpPr>
        <p:spPr bwMode="auto">
          <a:xfrm>
            <a:off x="7415213" y="2390775"/>
            <a:ext cx="179388" cy="133350"/>
          </a:xfrm>
          <a:prstGeom prst="rect">
            <a:avLst/>
          </a:prstGeom>
          <a:solidFill>
            <a:schemeClr val="accent3"/>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70" name="Rectangle 269">
            <a:extLst>
              <a:ext uri="{FF2B5EF4-FFF2-40B4-BE49-F238E27FC236}">
                <a16:creationId xmlns:a16="http://schemas.microsoft.com/office/drawing/2014/main" id="{AA36B969-48A9-062A-F0A5-BB0CD06BA8A1}"/>
              </a:ext>
            </a:extLst>
          </p:cNvPr>
          <p:cNvSpPr/>
          <p:nvPr>
            <p:custDataLst>
              <p:tags r:id="rId44"/>
            </p:custDataLst>
          </p:nvPr>
        </p:nvSpPr>
        <p:spPr bwMode="auto">
          <a:xfrm>
            <a:off x="7415213" y="2593975"/>
            <a:ext cx="179388" cy="133350"/>
          </a:xfrm>
          <a:prstGeom prst="rect">
            <a:avLst/>
          </a:prstGeom>
          <a:solidFill>
            <a:schemeClr val="accent4"/>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74" name="Text Placeholder 10">
            <a:extLst>
              <a:ext uri="{FF2B5EF4-FFF2-40B4-BE49-F238E27FC236}">
                <a16:creationId xmlns:a16="http://schemas.microsoft.com/office/drawing/2014/main" id="{41D027B5-A7DA-4F56-EFC6-0D336D59217B}"/>
              </a:ext>
            </a:extLst>
          </p:cNvPr>
          <p:cNvSpPr txBox="1">
            <a:spLocks/>
          </p:cNvSpPr>
          <p:nvPr>
            <p:custDataLst>
              <p:tags r:id="rId45"/>
            </p:custDataLst>
          </p:nvPr>
        </p:nvSpPr>
        <p:spPr bwMode="auto">
          <a:xfrm>
            <a:off x="7645400" y="1979613"/>
            <a:ext cx="13128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65E5C106-DD91-4B6A-9896-BB6A316F42D3}" type="datetime'''''Veri''f''ic''ation'''' ''&amp; ''v''a''''''l''i''d''a''t''ion'">
              <a:rPr lang="en-US" altLang="en-US" sz="1000" smtClean="0"/>
              <a:pPr marL="0" indent="0">
                <a:spcBef>
                  <a:spcPct val="0"/>
                </a:spcBef>
                <a:spcAft>
                  <a:spcPct val="0"/>
                </a:spcAft>
                <a:buNone/>
              </a:pPr>
              <a:t>Verification &amp; validation</a:t>
            </a:fld>
            <a:endParaRPr lang="en-US" sz="1000"/>
          </a:p>
        </p:txBody>
      </p:sp>
      <p:sp>
        <p:nvSpPr>
          <p:cNvPr id="275" name="Text Placeholder 10">
            <a:extLst>
              <a:ext uri="{FF2B5EF4-FFF2-40B4-BE49-F238E27FC236}">
                <a16:creationId xmlns:a16="http://schemas.microsoft.com/office/drawing/2014/main" id="{01ED045E-8BE5-D645-FD27-E9A80C72103C}"/>
              </a:ext>
            </a:extLst>
          </p:cNvPr>
          <p:cNvSpPr txBox="1">
            <a:spLocks/>
          </p:cNvSpPr>
          <p:nvPr>
            <p:custDataLst>
              <p:tags r:id="rId46"/>
            </p:custDataLst>
          </p:nvPr>
        </p:nvSpPr>
        <p:spPr bwMode="auto">
          <a:xfrm>
            <a:off x="7645400" y="2182813"/>
            <a:ext cx="16129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sz="1000"/>
              <a:t>Integration &amp; implementation</a:t>
            </a:r>
            <a:endParaRPr lang="en-US" sz="1000"/>
          </a:p>
        </p:txBody>
      </p:sp>
      <p:sp>
        <p:nvSpPr>
          <p:cNvPr id="277" name="Text Placeholder 10">
            <a:extLst>
              <a:ext uri="{FF2B5EF4-FFF2-40B4-BE49-F238E27FC236}">
                <a16:creationId xmlns:a16="http://schemas.microsoft.com/office/drawing/2014/main" id="{9ECA9601-82CF-E9F9-B75C-21ECA8C5BDAB}"/>
              </a:ext>
            </a:extLst>
          </p:cNvPr>
          <p:cNvSpPr txBox="1">
            <a:spLocks/>
          </p:cNvSpPr>
          <p:nvPr>
            <p:custDataLst>
              <p:tags r:id="rId47"/>
            </p:custDataLst>
          </p:nvPr>
        </p:nvSpPr>
        <p:spPr bwMode="auto">
          <a:xfrm>
            <a:off x="7645400" y="2386013"/>
            <a:ext cx="8921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sz="1000"/>
              <a:t>Detailed design</a:t>
            </a:r>
            <a:endParaRPr lang="en-US" sz="1000"/>
          </a:p>
        </p:txBody>
      </p:sp>
      <p:sp>
        <p:nvSpPr>
          <p:cNvPr id="276" name="Text Placeholder 10">
            <a:extLst>
              <a:ext uri="{FF2B5EF4-FFF2-40B4-BE49-F238E27FC236}">
                <a16:creationId xmlns:a16="http://schemas.microsoft.com/office/drawing/2014/main" id="{6421F346-E836-1699-B58D-CFD20BAB9184}"/>
              </a:ext>
            </a:extLst>
          </p:cNvPr>
          <p:cNvSpPr txBox="1">
            <a:spLocks/>
          </p:cNvSpPr>
          <p:nvPr>
            <p:custDataLst>
              <p:tags r:id="rId48"/>
            </p:custDataLst>
          </p:nvPr>
        </p:nvSpPr>
        <p:spPr bwMode="auto">
          <a:xfrm>
            <a:off x="7645400" y="2589213"/>
            <a:ext cx="8509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sz="1000"/>
              <a:t>System design</a:t>
            </a:r>
            <a:endParaRPr lang="en-US" sz="1000"/>
          </a:p>
        </p:txBody>
      </p:sp>
      <p:sp>
        <p:nvSpPr>
          <p:cNvPr id="278" name="Oval 277">
            <a:extLst>
              <a:ext uri="{FF2B5EF4-FFF2-40B4-BE49-F238E27FC236}">
                <a16:creationId xmlns:a16="http://schemas.microsoft.com/office/drawing/2014/main" id="{70869EC7-93EE-65DD-849D-61FC69FE56B0}"/>
              </a:ext>
            </a:extLst>
          </p:cNvPr>
          <p:cNvSpPr/>
          <p:nvPr/>
        </p:nvSpPr>
        <p:spPr bwMode="gray">
          <a:xfrm>
            <a:off x="6910048" y="2451100"/>
            <a:ext cx="466951" cy="300583"/>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800" b="1">
                <a:solidFill>
                  <a:schemeClr val="tx1"/>
                </a:solidFill>
              </a:rPr>
              <a:t>-20%</a:t>
            </a:r>
          </a:p>
        </p:txBody>
      </p:sp>
      <p:cxnSp>
        <p:nvCxnSpPr>
          <p:cNvPr id="279" name="Straight Connector 278">
            <a:extLst>
              <a:ext uri="{FF2B5EF4-FFF2-40B4-BE49-F238E27FC236}">
                <a16:creationId xmlns:a16="http://schemas.microsoft.com/office/drawing/2014/main" id="{DB46C7E6-2D43-19B2-98D9-CFD572DB8954}"/>
              </a:ext>
            </a:extLst>
          </p:cNvPr>
          <p:cNvCxnSpPr/>
          <p:nvPr/>
        </p:nvCxnSpPr>
        <p:spPr bwMode="gray">
          <a:xfrm>
            <a:off x="329184" y="1828800"/>
            <a:ext cx="4754880"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81" name="Straight Connector 280">
            <a:extLst>
              <a:ext uri="{FF2B5EF4-FFF2-40B4-BE49-F238E27FC236}">
                <a16:creationId xmlns:a16="http://schemas.microsoft.com/office/drawing/2014/main" id="{0C4A886F-A5E8-02EF-0A5D-F41C49FEE466}"/>
              </a:ext>
            </a:extLst>
          </p:cNvPr>
          <p:cNvCxnSpPr/>
          <p:nvPr/>
        </p:nvCxnSpPr>
        <p:spPr bwMode="gray">
          <a:xfrm>
            <a:off x="5446173" y="1828800"/>
            <a:ext cx="3749040"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82" name="TextBox 281">
            <a:extLst>
              <a:ext uri="{FF2B5EF4-FFF2-40B4-BE49-F238E27FC236}">
                <a16:creationId xmlns:a16="http://schemas.microsoft.com/office/drawing/2014/main" id="{A08FFCDB-7938-A84E-FC65-4F48113C48BB}"/>
              </a:ext>
            </a:extLst>
          </p:cNvPr>
          <p:cNvSpPr txBox="1"/>
          <p:nvPr/>
        </p:nvSpPr>
        <p:spPr bwMode="gray">
          <a:xfrm>
            <a:off x="5311707" y="1295212"/>
            <a:ext cx="3840480" cy="892552"/>
          </a:xfrm>
          <a:prstGeom prst="rect">
            <a:avLst/>
          </a:prstGeom>
          <a:noFill/>
        </p:spPr>
        <p:txBody>
          <a:bodyPr wrap="square" lIns="137160" tIns="137160" rIns="274320" bIns="137160" rtlCol="0">
            <a:spAutoFit/>
          </a:bodyPr>
          <a:lstStyle/>
          <a:p>
            <a:pPr lvl="0">
              <a:defRPr/>
            </a:pPr>
            <a:r>
              <a:rPr lang="en-US" sz="1200" b="1" kern="0"/>
              <a:t>Systems engineering reduces time and budget costs by up to ~20%</a:t>
            </a:r>
          </a:p>
          <a:p>
            <a:pPr marL="0" indent="0">
              <a:spcBef>
                <a:spcPts val="600"/>
              </a:spcBef>
              <a:spcAft>
                <a:spcPts val="600"/>
              </a:spcAft>
              <a:buNone/>
            </a:pPr>
            <a:endParaRPr lang="en-US" sz="1100" b="1"/>
          </a:p>
        </p:txBody>
      </p:sp>
      <p:cxnSp>
        <p:nvCxnSpPr>
          <p:cNvPr id="283" name="Straight Connector 282">
            <a:extLst>
              <a:ext uri="{FF2B5EF4-FFF2-40B4-BE49-F238E27FC236}">
                <a16:creationId xmlns:a16="http://schemas.microsoft.com/office/drawing/2014/main" id="{C134AE52-E980-B22A-0F8C-050E983ECC39}"/>
              </a:ext>
            </a:extLst>
          </p:cNvPr>
          <p:cNvCxnSpPr/>
          <p:nvPr/>
        </p:nvCxnSpPr>
        <p:spPr bwMode="gray">
          <a:xfrm>
            <a:off x="329183" y="4485275"/>
            <a:ext cx="4754880"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70" name="TextBox 69">
            <a:extLst>
              <a:ext uri="{FF2B5EF4-FFF2-40B4-BE49-F238E27FC236}">
                <a16:creationId xmlns:a16="http://schemas.microsoft.com/office/drawing/2014/main" id="{6A7B7DC5-7161-4460-B511-95DD3154C645}"/>
              </a:ext>
            </a:extLst>
          </p:cNvPr>
          <p:cNvSpPr txBox="1"/>
          <p:nvPr/>
        </p:nvSpPr>
        <p:spPr bwMode="gray">
          <a:xfrm>
            <a:off x="196614" y="1301597"/>
            <a:ext cx="4925709" cy="892552"/>
          </a:xfrm>
          <a:prstGeom prst="rect">
            <a:avLst/>
          </a:prstGeom>
          <a:noFill/>
        </p:spPr>
        <p:txBody>
          <a:bodyPr wrap="square" lIns="137160" tIns="137160" rIns="274320" bIns="137160" rtlCol="0">
            <a:spAutoFit/>
          </a:bodyPr>
          <a:lstStyle/>
          <a:p>
            <a:pPr lvl="0">
              <a:defRPr/>
            </a:pPr>
            <a:r>
              <a:rPr lang="en-US" sz="1200" b="1" kern="0"/>
              <a:t>Standardization decreases unit costs in multiunit builds like the ENEC Barakah nuclear plant</a:t>
            </a:r>
          </a:p>
          <a:p>
            <a:pPr marL="0" indent="0">
              <a:spcBef>
                <a:spcPts val="600"/>
              </a:spcBef>
              <a:spcAft>
                <a:spcPts val="600"/>
              </a:spcAft>
              <a:buNone/>
            </a:pPr>
            <a:endParaRPr lang="en-US" sz="1100" b="1"/>
          </a:p>
        </p:txBody>
      </p:sp>
    </p:spTree>
    <p:extLst>
      <p:ext uri="{BB962C8B-B14F-4D97-AF65-F5344CB8AC3E}">
        <p14:creationId xmlns:p14="http://schemas.microsoft.com/office/powerpoint/2010/main" val="2530337342"/>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2DA7199-C7E0-2367-3166-46F4164D084B}"/>
            </a:ext>
          </a:extLst>
        </p:cNvPr>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B0C43A0F-569C-ADB4-F496-02B689919846}"/>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2" imgW="592" imgH="591" progId="TCLayout.ActiveDocument.1">
                  <p:embed/>
                </p:oleObj>
              </mc:Choice>
              <mc:Fallback>
                <p:oleObj name="think-cell Slide" r:id="rId32" imgW="592" imgH="591" progId="TCLayout.ActiveDocument.1">
                  <p:embed/>
                  <p:pic>
                    <p:nvPicPr>
                      <p:cNvPr id="7" name="think-cell data - do not delete" hidden="1">
                        <a:extLst>
                          <a:ext uri="{FF2B5EF4-FFF2-40B4-BE49-F238E27FC236}">
                            <a16:creationId xmlns:a16="http://schemas.microsoft.com/office/drawing/2014/main" id="{B0C43A0F-569C-ADB4-F496-02B689919846}"/>
                          </a:ext>
                        </a:extLst>
                      </p:cNvPr>
                      <p:cNvPicPr/>
                      <p:nvPr/>
                    </p:nvPicPr>
                    <p:blipFill>
                      <a:blip r:embed="rId33"/>
                      <a:stretch>
                        <a:fillRect/>
                      </a:stretch>
                    </p:blipFill>
                    <p:spPr>
                      <a:xfrm>
                        <a:off x="1588" y="1588"/>
                        <a:ext cx="1588"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F408E2E7-9DBA-774B-0916-99B67D9C04D9}"/>
              </a:ext>
            </a:extLst>
          </p:cNvPr>
          <p:cNvSpPr>
            <a:spLocks noGrp="1"/>
          </p:cNvSpPr>
          <p:nvPr>
            <p:ph type="title"/>
          </p:nvPr>
        </p:nvSpPr>
        <p:spPr>
          <a:xfrm>
            <a:off x="330200" y="523318"/>
            <a:ext cx="11531600" cy="882788"/>
          </a:xfrm>
        </p:spPr>
        <p:txBody>
          <a:bodyPr vert="horz">
            <a:noAutofit/>
          </a:bodyPr>
          <a:lstStyle/>
          <a:p>
            <a:r>
              <a:rPr lang="en-US" b="1">
                <a:latin typeface="Arial" panose="020B0604020202020204" pitchFamily="34" charset="0"/>
                <a:cs typeface="Arial" panose="020B0604020202020204" pitchFamily="34" charset="0"/>
              </a:rPr>
              <a:t>SMRs have the potential to close the cost gap with large reactors but only if shorter construction times are achieved</a:t>
            </a:r>
          </a:p>
        </p:txBody>
      </p:sp>
      <p:sp>
        <p:nvSpPr>
          <p:cNvPr id="417" name="btfpNotesBox111697">
            <a:extLst>
              <a:ext uri="{FF2B5EF4-FFF2-40B4-BE49-F238E27FC236}">
                <a16:creationId xmlns:a16="http://schemas.microsoft.com/office/drawing/2014/main" id="{026D3F31-EF98-8FB1-4DA8-1054F036920C}"/>
              </a:ext>
            </a:extLst>
          </p:cNvPr>
          <p:cNvSpPr txBox="1"/>
          <p:nvPr/>
        </p:nvSpPr>
        <p:spPr bwMode="gray">
          <a:xfrm>
            <a:off x="330200" y="6309360"/>
            <a:ext cx="9296337" cy="492443"/>
          </a:xfrm>
          <a:prstGeom prst="rect">
            <a:avLst/>
          </a:prstGeom>
          <a:noFill/>
        </p:spPr>
        <p:txBody>
          <a:bodyPr vert="horz" wrap="square" lIns="0" tIns="0" rIns="0" bIns="0" rtlCol="0" anchor="b">
            <a:spAutoFit/>
          </a:bodyPr>
          <a:lstStyle>
            <a:defPPr>
              <a:defRPr lang="en-US"/>
            </a:defPPr>
            <a:lvl1pPr marL="177800" indent="-177800" algn="l" defTabSz="711200" rtl="0" eaLnBrk="1" latinLnBrk="0" hangingPunct="1">
              <a:spcBef>
                <a:spcPts val="1200"/>
              </a:spcBef>
              <a:buChar char="•"/>
              <a:defRPr sz="1600" kern="1200">
                <a:solidFill>
                  <a:schemeClr val="tx1"/>
                </a:solidFill>
                <a:latin typeface="+mn-lt"/>
                <a:ea typeface="+mn-ea"/>
                <a:cs typeface="+mn-cs"/>
              </a:defRPr>
            </a:lvl1pPr>
            <a:lvl2pPr marL="355600" indent="-177800" algn="l" defTabSz="711200" rtl="0" eaLnBrk="1" latinLnBrk="0" hangingPunct="1">
              <a:spcBef>
                <a:spcPts val="600"/>
              </a:spcBef>
              <a:buChar char="–"/>
              <a:defRPr sz="1400" kern="1200">
                <a:solidFill>
                  <a:schemeClr val="tx1"/>
                </a:solidFill>
                <a:latin typeface="+mn-lt"/>
                <a:ea typeface="+mn-ea"/>
                <a:cs typeface="+mn-cs"/>
              </a:defRPr>
            </a:lvl2pPr>
            <a:lvl3pPr marL="533400" indent="-177800" algn="l" defTabSz="711200" rtl="0" eaLnBrk="1" latinLnBrk="0" hangingPunct="1">
              <a:spcBef>
                <a:spcPts val="600"/>
              </a:spcBef>
              <a:buChar char="&gt;"/>
              <a:defRPr sz="1400" kern="1200">
                <a:solidFill>
                  <a:schemeClr val="tx1"/>
                </a:solidFill>
                <a:latin typeface="+mn-lt"/>
                <a:ea typeface="+mn-ea"/>
                <a:cs typeface="+mn-cs"/>
              </a:defRPr>
            </a:lvl3pPr>
            <a:lvl4pPr marL="711200" indent="-177800" algn="l" defTabSz="711200" rtl="0" eaLnBrk="1" latinLnBrk="0" hangingPunct="1">
              <a:spcBef>
                <a:spcPts val="600"/>
              </a:spcBef>
              <a:buChar char="–"/>
              <a:defRPr sz="1400" kern="1200">
                <a:solidFill>
                  <a:schemeClr val="tx1"/>
                </a:solidFill>
                <a:latin typeface="+mn-lt"/>
                <a:ea typeface="+mn-ea"/>
                <a:cs typeface="+mn-cs"/>
              </a:defRPr>
            </a:lvl4pPr>
            <a:lvl5pPr marL="889000" indent="-177800" algn="l" defTabSz="711200" rtl="0" eaLnBrk="1" latinLnBrk="0" hangingPunct="1">
              <a:spcBef>
                <a:spcPts val="600"/>
              </a:spcBef>
              <a:buChar char="&gt;"/>
              <a:defRPr sz="1400" kern="1200">
                <a:solidFill>
                  <a:schemeClr val="tx1"/>
                </a:solidFill>
                <a:latin typeface="+mn-lt"/>
                <a:ea typeface="+mn-ea"/>
                <a:cs typeface="+mn-cs"/>
              </a:defRPr>
            </a:lvl5pPr>
            <a:lvl6pPr marL="1066800" indent="-177800" algn="l" defTabSz="711200" rtl="0" eaLnBrk="1" latinLnBrk="0" hangingPunct="1">
              <a:defRPr sz="1400" kern="1200">
                <a:solidFill>
                  <a:schemeClr val="tx1"/>
                </a:solidFill>
                <a:latin typeface="+mn-lt"/>
                <a:ea typeface="+mn-ea"/>
                <a:cs typeface="+mn-cs"/>
              </a:defRPr>
            </a:lvl6pPr>
            <a:lvl7pPr marL="1244600" indent="-177800" algn="l" defTabSz="711200" rtl="0" eaLnBrk="1" latinLnBrk="0" hangingPunct="1">
              <a:defRPr sz="1400" kern="1200">
                <a:solidFill>
                  <a:schemeClr val="tx1"/>
                </a:solidFill>
                <a:latin typeface="+mn-lt"/>
                <a:ea typeface="+mn-ea"/>
                <a:cs typeface="+mn-cs"/>
              </a:defRPr>
            </a:lvl7pPr>
            <a:lvl8pPr marL="1422400" indent="-177800" algn="l" defTabSz="711200" rtl="0" eaLnBrk="1" latinLnBrk="0" hangingPunct="1">
              <a:defRPr sz="1400" kern="1200">
                <a:solidFill>
                  <a:schemeClr val="tx1"/>
                </a:solidFill>
                <a:latin typeface="+mn-lt"/>
                <a:ea typeface="+mn-ea"/>
                <a:cs typeface="+mn-cs"/>
              </a:defRPr>
            </a:lvl8pPr>
            <a:lvl9pPr marL="1600200" indent="-177800" algn="l" defTabSz="711200" rtl="0" eaLnBrk="1" latinLnBrk="0" hangingPunct="1">
              <a:defRPr sz="1400" kern="1200">
                <a:solidFill>
                  <a:schemeClr val="tx1"/>
                </a:solidFill>
                <a:latin typeface="+mn-lt"/>
                <a:ea typeface="+mn-ea"/>
                <a:cs typeface="+mn-cs"/>
              </a:defRPr>
            </a:lvl9pPr>
          </a:lstStyle>
          <a:p>
            <a:pPr marL="0" indent="0" fontAlgn="base">
              <a:spcBef>
                <a:spcPts val="0"/>
              </a:spcBef>
              <a:buNone/>
            </a:pPr>
            <a:endParaRPr lang="en-US" sz="800" dirty="0">
              <a:solidFill>
                <a:srgbClr val="000000"/>
              </a:solidFill>
              <a:latin typeface="Arial" panose="020B0604020202020204" pitchFamily="34" charset="0"/>
              <a:cs typeface="Arial" panose="020B0604020202020204" pitchFamily="34" charset="0"/>
            </a:endParaRPr>
          </a:p>
          <a:p>
            <a:pPr marL="0" indent="0" fontAlgn="base">
              <a:spcBef>
                <a:spcPts val="0"/>
              </a:spcBef>
              <a:buNone/>
            </a:pPr>
            <a:endParaRPr lang="en-US" sz="800" dirty="0">
              <a:solidFill>
                <a:srgbClr val="000000"/>
              </a:solidFill>
              <a:latin typeface="Arial" panose="020B0604020202020204" pitchFamily="34" charset="0"/>
              <a:cs typeface="Arial" panose="020B0604020202020204" pitchFamily="34" charset="0"/>
            </a:endParaRPr>
          </a:p>
          <a:p>
            <a:pPr marL="0" indent="0" fontAlgn="base">
              <a:spcBef>
                <a:spcPts val="0"/>
              </a:spcBef>
              <a:buNone/>
            </a:pPr>
            <a:r>
              <a:rPr lang="en-US" sz="800" dirty="0">
                <a:solidFill>
                  <a:srgbClr val="000000"/>
                </a:solidFill>
                <a:latin typeface="Arial" panose="020B0604020202020204" pitchFamily="34" charset="0"/>
                <a:cs typeface="Arial" panose="020B0604020202020204" pitchFamily="34" charset="0"/>
              </a:rPr>
              <a:t>Sources: </a:t>
            </a:r>
            <a:r>
              <a:rPr lang="en-ID" sz="800" dirty="0">
                <a:latin typeface="Arial" panose="020B0604020202020204" pitchFamily="34" charset="0"/>
                <a:cs typeface="Arial" panose="020B0604020202020204" pitchFamily="34" charset="0"/>
              </a:rPr>
              <a:t>GAIN, </a:t>
            </a:r>
            <a:r>
              <a:rPr lang="en-ID" sz="800" dirty="0">
                <a:latin typeface="Arial" panose="020B0604020202020204" pitchFamily="34" charset="0"/>
                <a:cs typeface="Arial" panose="020B0604020202020204" pitchFamily="34" charset="0"/>
                <a:hlinkClick r:id="rId34"/>
              </a:rPr>
              <a:t>Meta-Analysis of Advanced Nuclear Reactor Cost Estimations</a:t>
            </a:r>
            <a:r>
              <a:rPr lang="en-US" sz="800" dirty="0">
                <a:solidFill>
                  <a:srgbClr val="000000"/>
                </a:solidFill>
                <a:latin typeface="Arial" panose="020B0604020202020204" pitchFamily="34" charset="0"/>
                <a:cs typeface="Arial" panose="020B0604020202020204" pitchFamily="34" charset="0"/>
              </a:rPr>
              <a:t> </a:t>
            </a:r>
            <a:r>
              <a:rPr lang="en-ID" sz="800" dirty="0">
                <a:latin typeface="Arial" panose="020B0604020202020204" pitchFamily="34" charset="0"/>
                <a:cs typeface="Arial" panose="020B0604020202020204" pitchFamily="34" charset="0"/>
              </a:rPr>
              <a:t>(2024); Institute for Energy Economics, </a:t>
            </a:r>
            <a:r>
              <a:rPr lang="en-ID" sz="800" dirty="0">
                <a:latin typeface="Arial" panose="020B0604020202020204" pitchFamily="34" charset="0"/>
                <a:cs typeface="Arial" panose="020B0604020202020204" pitchFamily="34" charset="0"/>
                <a:hlinkClick r:id="rId35"/>
              </a:rPr>
              <a:t>Small Modular Reactors: Still Too Expensive, Too Slow and Too Risky</a:t>
            </a:r>
            <a:r>
              <a:rPr lang="en-ID" sz="800" dirty="0">
                <a:latin typeface="Arial" panose="020B0604020202020204" pitchFamily="34" charset="0"/>
                <a:cs typeface="Arial" panose="020B0604020202020204" pitchFamily="34" charset="0"/>
              </a:rPr>
              <a:t> (2024).</a:t>
            </a:r>
            <a:br>
              <a:rPr lang="en-US" sz="800" dirty="0">
                <a:solidFill>
                  <a:srgbClr val="000000"/>
                </a:solidFill>
                <a:latin typeface="Arial" panose="020B0604020202020204" pitchFamily="34" charset="0"/>
                <a:cs typeface="Arial" panose="020B0604020202020204" pitchFamily="34" charset="0"/>
              </a:rPr>
            </a:br>
            <a:r>
              <a:rPr lang="en-US" sz="800" b="0" i="0" u="none" strike="noStrike" dirty="0">
                <a:solidFill>
                  <a:srgbClr val="000000"/>
                </a:solidFill>
                <a:effectLst/>
                <a:latin typeface="Arial" panose="020B0604020202020204" pitchFamily="34" charset="0"/>
                <a:cs typeface="Arial" panose="020B0604020202020204" pitchFamily="34" charset="0"/>
              </a:rPr>
              <a:t>Credit: Christian </a:t>
            </a:r>
            <a:r>
              <a:rPr lang="en-US" sz="800" b="0" i="0" u="none" strike="noStrike" dirty="0" err="1">
                <a:solidFill>
                  <a:srgbClr val="000000"/>
                </a:solidFill>
                <a:effectLst/>
                <a:latin typeface="Arial" panose="020B0604020202020204" pitchFamily="34" charset="0"/>
                <a:cs typeface="Arial" panose="020B0604020202020204" pitchFamily="34" charset="0"/>
              </a:rPr>
              <a:t>Sandjaja</a:t>
            </a:r>
            <a:r>
              <a:rPr lang="en-US" sz="800" b="0" i="0" u="none" strike="noStrike" dirty="0">
                <a:solidFill>
                  <a:srgbClr val="000000"/>
                </a:solidFill>
                <a:effectLst/>
                <a:latin typeface="Arial" panose="020B0604020202020204" pitchFamily="34" charset="0"/>
                <a:cs typeface="Arial" panose="020B0604020202020204" pitchFamily="34" charset="0"/>
              </a:rPr>
              <a:t>, Quint </a:t>
            </a:r>
            <a:r>
              <a:rPr lang="en-US" sz="800" b="0" i="0" u="none" strike="noStrike" dirty="0" err="1">
                <a:solidFill>
                  <a:srgbClr val="000000"/>
                </a:solidFill>
                <a:effectLst/>
                <a:latin typeface="Arial" panose="020B0604020202020204" pitchFamily="34" charset="0"/>
                <a:cs typeface="Arial" panose="020B0604020202020204" pitchFamily="34" charset="0"/>
              </a:rPr>
              <a:t>Houwink</a:t>
            </a:r>
            <a:r>
              <a:rPr lang="en-US" sz="800" b="0" i="0" u="none" strike="noStrike" dirty="0">
                <a:solidFill>
                  <a:srgbClr val="000000"/>
                </a:solidFill>
                <a:effectLst/>
                <a:latin typeface="Arial" panose="020B0604020202020204" pitchFamily="34" charset="0"/>
                <a:cs typeface="Arial" panose="020B0604020202020204" pitchFamily="34" charset="0"/>
              </a:rPr>
              <a:t>, and </a:t>
            </a:r>
            <a:r>
              <a:rPr lang="en-US" sz="800" b="0" i="0" u="sng" strike="noStrike" dirty="0">
                <a:solidFill>
                  <a:srgbClr val="46647B"/>
                </a:solidFill>
                <a:effectLst/>
                <a:latin typeface="Arial" panose="020B0604020202020204" pitchFamily="34" charset="0"/>
                <a:cs typeface="Arial" panose="020B0604020202020204" pitchFamily="34" charset="0"/>
                <a:hlinkClick r:id="rId36"/>
              </a:rPr>
              <a:t>Gernot Wagner</a:t>
            </a:r>
            <a:r>
              <a:rPr lang="en-US" sz="800" b="0" i="0" u="none" strike="noStrike" dirty="0">
                <a:solidFill>
                  <a:srgbClr val="000000"/>
                </a:solidFill>
                <a:effectLst/>
                <a:latin typeface="Arial" panose="020B0604020202020204" pitchFamily="34" charset="0"/>
                <a:cs typeface="Arial" panose="020B0604020202020204" pitchFamily="34" charset="0"/>
              </a:rPr>
              <a:t>. Share with </a:t>
            </a:r>
            <a:r>
              <a:rPr lang="en-US" sz="800" b="0" i="0" u="sng" strike="noStrike" dirty="0">
                <a:solidFill>
                  <a:srgbClr val="46647B"/>
                </a:solidFill>
                <a:effectLst/>
                <a:latin typeface="Arial" panose="020B0604020202020204" pitchFamily="34" charset="0"/>
                <a:cs typeface="Arial" panose="020B0604020202020204" pitchFamily="34" charset="0"/>
                <a:hlinkClick r:id="rId37"/>
              </a:rPr>
              <a:t>attribution</a:t>
            </a:r>
            <a:r>
              <a:rPr lang="en-US" sz="800" b="0" i="0" u="none" strike="noStrike" dirty="0">
                <a:solidFill>
                  <a:srgbClr val="000000"/>
                </a:solidFill>
                <a:effectLst/>
                <a:latin typeface="Arial" panose="020B0604020202020204" pitchFamily="34" charset="0"/>
                <a:cs typeface="Arial" panose="020B0604020202020204" pitchFamily="34" charset="0"/>
              </a:rPr>
              <a:t>: </a:t>
            </a:r>
            <a:r>
              <a:rPr lang="en-US" sz="800" b="0" i="0" u="none" strike="noStrike" dirty="0" err="1">
                <a:solidFill>
                  <a:srgbClr val="000000"/>
                </a:solidFill>
                <a:effectLst/>
                <a:latin typeface="Arial" panose="020B0604020202020204" pitchFamily="34" charset="0"/>
                <a:cs typeface="Arial" panose="020B0604020202020204" pitchFamily="34" charset="0"/>
              </a:rPr>
              <a:t>Houwink</a:t>
            </a:r>
            <a:r>
              <a:rPr lang="en-US" sz="800" b="0" i="0" u="none" strike="noStrike" dirty="0">
                <a:solidFill>
                  <a:srgbClr val="000000"/>
                </a:solidFill>
                <a:effectLst/>
                <a:latin typeface="Arial" panose="020B0604020202020204" pitchFamily="34" charset="0"/>
                <a:cs typeface="Arial" panose="020B0604020202020204" pitchFamily="34" charset="0"/>
              </a:rPr>
              <a:t> </a:t>
            </a:r>
            <a:r>
              <a:rPr lang="en-US" sz="800" b="0" u="none" strike="noStrike" dirty="0">
                <a:solidFill>
                  <a:srgbClr val="000000"/>
                </a:solidFill>
                <a:effectLst/>
                <a:latin typeface="Arial" panose="020B0604020202020204" pitchFamily="34" charset="0"/>
                <a:cs typeface="Arial" panose="020B0604020202020204" pitchFamily="34" charset="0"/>
              </a:rPr>
              <a:t>et al., </a:t>
            </a:r>
            <a:r>
              <a:rPr lang="en-US" sz="800" b="0" i="0" u="none" strike="noStrike" dirty="0">
                <a:solidFill>
                  <a:srgbClr val="000000"/>
                </a:solidFill>
                <a:effectLst/>
                <a:latin typeface="Arial" panose="020B0604020202020204" pitchFamily="34" charset="0"/>
                <a:cs typeface="Arial" panose="020B0604020202020204" pitchFamily="34" charset="0"/>
              </a:rPr>
              <a:t>"Reenergizing Nuclear" (23 September 2025).</a:t>
            </a:r>
            <a:r>
              <a:rPr lang="en-US" sz="800" b="0" i="0" dirty="0">
                <a:solidFill>
                  <a:srgbClr val="000000"/>
                </a:solidFill>
                <a:effectLst/>
                <a:latin typeface="Arial" panose="020B0604020202020204" pitchFamily="34" charset="0"/>
                <a:cs typeface="Arial" panose="020B0604020202020204" pitchFamily="34" charset="0"/>
              </a:rPr>
              <a:t>​</a:t>
            </a:r>
          </a:p>
        </p:txBody>
      </p:sp>
      <p:sp>
        <p:nvSpPr>
          <p:cNvPr id="45" name="TextBox 44">
            <a:extLst>
              <a:ext uri="{FF2B5EF4-FFF2-40B4-BE49-F238E27FC236}">
                <a16:creationId xmlns:a16="http://schemas.microsoft.com/office/drawing/2014/main" id="{C901AA04-6385-EBB5-D4A9-045C91A60040}"/>
              </a:ext>
            </a:extLst>
          </p:cNvPr>
          <p:cNvSpPr txBox="1"/>
          <p:nvPr/>
        </p:nvSpPr>
        <p:spPr bwMode="gray">
          <a:xfrm>
            <a:off x="6096000" y="1549629"/>
            <a:ext cx="5022850" cy="288925"/>
          </a:xfrm>
          <a:prstGeom prst="rect">
            <a:avLst/>
          </a:prstGeom>
          <a:noFill/>
        </p:spPr>
        <p:txBody>
          <a:bodyPr wrap="square" lIns="36000" tIns="36000" rIns="36000" bIns="36000" rtlCol="0" anchor="t">
            <a:spAutoFit/>
          </a:bodyPr>
          <a:lstStyle/>
          <a:p>
            <a:r>
              <a:rPr lang="en-ID" sz="1400" b="1">
                <a:latin typeface="Arial" panose="020B0604020202020204" pitchFamily="34" charset="0"/>
                <a:cs typeface="Arial" panose="020B0604020202020204" pitchFamily="34" charset="0"/>
              </a:rPr>
              <a:t>Overnight capital cost evolution, </a:t>
            </a:r>
            <a:r>
              <a:rPr lang="en-ID" sz="1400">
                <a:latin typeface="Arial" panose="020B0604020202020204" pitchFamily="34" charset="0"/>
                <a:cs typeface="Arial" panose="020B0604020202020204" pitchFamily="34" charset="0"/>
              </a:rPr>
              <a:t>2022 $/</a:t>
            </a:r>
            <a:r>
              <a:rPr lang="en-ID" sz="1400" err="1">
                <a:latin typeface="Arial" panose="020B0604020202020204" pitchFamily="34" charset="0"/>
                <a:cs typeface="Arial" panose="020B0604020202020204" pitchFamily="34" charset="0"/>
              </a:rPr>
              <a:t>kWe</a:t>
            </a:r>
            <a:endParaRPr lang="en-US" sz="1400">
              <a:latin typeface="Arial" panose="020B0604020202020204" pitchFamily="34" charset="0"/>
              <a:cs typeface="Arial" panose="020B0604020202020204" pitchFamily="34" charset="0"/>
            </a:endParaRPr>
          </a:p>
        </p:txBody>
      </p:sp>
      <p:cxnSp>
        <p:nvCxnSpPr>
          <p:cNvPr id="46" name="btfpColumnHeaderBoxLine912903">
            <a:extLst>
              <a:ext uri="{FF2B5EF4-FFF2-40B4-BE49-F238E27FC236}">
                <a16:creationId xmlns:a16="http://schemas.microsoft.com/office/drawing/2014/main" id="{D234D136-7DD8-7381-7D89-DB79E9784759}"/>
              </a:ext>
            </a:extLst>
          </p:cNvPr>
          <p:cNvCxnSpPr>
            <a:cxnSpLocks/>
          </p:cNvCxnSpPr>
          <p:nvPr/>
        </p:nvCxnSpPr>
        <p:spPr bwMode="gray">
          <a:xfrm>
            <a:off x="6096000" y="1827213"/>
            <a:ext cx="4921250"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EFB2E1C4-A932-705B-9637-2B355328EDD9}"/>
              </a:ext>
            </a:extLst>
          </p:cNvPr>
          <p:cNvSpPr txBox="1"/>
          <p:nvPr/>
        </p:nvSpPr>
        <p:spPr bwMode="gray">
          <a:xfrm>
            <a:off x="419894" y="1981885"/>
            <a:ext cx="5226163" cy="1850113"/>
          </a:xfrm>
          <a:prstGeom prst="rect">
            <a:avLst/>
          </a:prstGeom>
          <a:noFill/>
        </p:spPr>
        <p:txBody>
          <a:bodyPr wrap="square" lIns="36000" tIns="36000" rIns="36000" bIns="36000" rtlCol="0" anchor="t">
            <a:spAutoFit/>
          </a:bodyPr>
          <a:lstStyle/>
          <a:p>
            <a:pPr marL="285750" indent="-285750">
              <a:buFont typeface="Arial" panose="020B0604020202020204" pitchFamily="34" charset="0"/>
              <a:buChar char="•"/>
            </a:pPr>
            <a:r>
              <a:rPr lang="en-ID" sz="1050">
                <a:latin typeface="Arial" panose="020B0604020202020204" pitchFamily="34" charset="0"/>
                <a:cs typeface="Arial" panose="020B0604020202020204" pitchFamily="34" charset="0"/>
              </a:rPr>
              <a:t>No SMRs have been commercially deployed in the United States as of May 2025; all cost and learning estimates are based on literature, not real-world data.</a:t>
            </a:r>
          </a:p>
          <a:p>
            <a:pPr marL="285750" indent="-285750">
              <a:buFont typeface="Arial" panose="020B0604020202020204" pitchFamily="34" charset="0"/>
              <a:buChar char="•"/>
            </a:pPr>
            <a:r>
              <a:rPr lang="en-ID" sz="1050">
                <a:latin typeface="Arial" panose="020B0604020202020204" pitchFamily="34" charset="0"/>
                <a:cs typeface="Arial" panose="020B0604020202020204" pitchFamily="34" charset="0"/>
              </a:rPr>
              <a:t>SMRs are expected to enable </a:t>
            </a:r>
            <a:r>
              <a:rPr lang="en-ID" sz="1050" b="1">
                <a:latin typeface="Arial" panose="020B0604020202020204" pitchFamily="34" charset="0"/>
                <a:cs typeface="Arial" panose="020B0604020202020204" pitchFamily="34" charset="0"/>
              </a:rPr>
              <a:t>faster learning rate </a:t>
            </a:r>
            <a:r>
              <a:rPr lang="en-ID" sz="1050">
                <a:latin typeface="Arial" panose="020B0604020202020204" pitchFamily="34" charset="0"/>
                <a:cs typeface="Arial" panose="020B0604020202020204" pitchFamily="34" charset="0"/>
              </a:rPr>
              <a:t>and </a:t>
            </a:r>
            <a:r>
              <a:rPr lang="en-ID" sz="1050" b="1">
                <a:latin typeface="Arial" panose="020B0604020202020204" pitchFamily="34" charset="0"/>
                <a:cs typeface="Arial" panose="020B0604020202020204" pitchFamily="34" charset="0"/>
              </a:rPr>
              <a:t>cost reductions </a:t>
            </a:r>
            <a:r>
              <a:rPr lang="en-ID" sz="1050">
                <a:latin typeface="Arial" panose="020B0604020202020204" pitchFamily="34" charset="0"/>
                <a:cs typeface="Arial" panose="020B0604020202020204" pitchFamily="34" charset="0"/>
              </a:rPr>
              <a:t>through modularity, factory fabrication, and the production of many standardized units.</a:t>
            </a:r>
          </a:p>
          <a:p>
            <a:pPr marL="285750" indent="-285750">
              <a:buFont typeface="Arial" panose="020B0604020202020204" pitchFamily="34" charset="0"/>
              <a:buChar char="•"/>
            </a:pPr>
            <a:r>
              <a:rPr lang="en-ID" sz="1050">
                <a:latin typeface="Arial" panose="020B0604020202020204" pitchFamily="34" charset="0"/>
                <a:cs typeface="Arial" panose="020B0604020202020204" pitchFamily="34" charset="0"/>
              </a:rPr>
              <a:t>Faster learning rates (9.5% vs. 8%) and shorter construction times (55 vs. 82 months) are projected to </a:t>
            </a:r>
            <a:r>
              <a:rPr lang="en-ID" sz="1050" b="1">
                <a:latin typeface="Arial" panose="020B0604020202020204" pitchFamily="34" charset="0"/>
                <a:cs typeface="Arial" panose="020B0604020202020204" pitchFamily="34" charset="0"/>
              </a:rPr>
              <a:t>reduce both OCC per </a:t>
            </a:r>
            <a:r>
              <a:rPr lang="en-ID" sz="1050" b="1" err="1">
                <a:latin typeface="Arial" panose="020B0604020202020204" pitchFamily="34" charset="0"/>
                <a:cs typeface="Arial" panose="020B0604020202020204" pitchFamily="34" charset="0"/>
              </a:rPr>
              <a:t>kWe</a:t>
            </a:r>
            <a:r>
              <a:rPr lang="en-ID" sz="1050" b="1">
                <a:latin typeface="Arial" panose="020B0604020202020204" pitchFamily="34" charset="0"/>
                <a:cs typeface="Arial" panose="020B0604020202020204" pitchFamily="34" charset="0"/>
              </a:rPr>
              <a:t> and LCOE </a:t>
            </a:r>
            <a:r>
              <a:rPr lang="en-ID" sz="1050">
                <a:latin typeface="Arial" panose="020B0604020202020204" pitchFamily="34" charset="0"/>
                <a:cs typeface="Arial" panose="020B0604020202020204" pitchFamily="34" charset="0"/>
              </a:rPr>
              <a:t>over time.</a:t>
            </a:r>
          </a:p>
          <a:p>
            <a:pPr marL="285750" indent="-285750">
              <a:buFont typeface="Arial" panose="020B0604020202020204" pitchFamily="34" charset="0"/>
              <a:buChar char="•"/>
            </a:pPr>
            <a:r>
              <a:rPr lang="en-ID" sz="1050">
                <a:latin typeface="Arial" panose="020B0604020202020204" pitchFamily="34" charset="0"/>
                <a:cs typeface="Arial" panose="020B0604020202020204" pitchFamily="34" charset="0"/>
              </a:rPr>
              <a:t>Despite these advantages, </a:t>
            </a:r>
            <a:r>
              <a:rPr lang="en-ID" sz="1050" b="1">
                <a:latin typeface="Arial" panose="020B0604020202020204" pitchFamily="34" charset="0"/>
                <a:cs typeface="Arial" panose="020B0604020202020204" pitchFamily="34" charset="0"/>
              </a:rPr>
              <a:t>SMRs are currently projected to have higher initial OCC </a:t>
            </a:r>
            <a:r>
              <a:rPr lang="en-ID" sz="1050">
                <a:latin typeface="Arial" panose="020B0604020202020204" pitchFamily="34" charset="0"/>
                <a:cs typeface="Arial" panose="020B0604020202020204" pitchFamily="34" charset="0"/>
              </a:rPr>
              <a:t>($8,000/</a:t>
            </a:r>
            <a:r>
              <a:rPr lang="en-ID" sz="1050" err="1">
                <a:latin typeface="Arial" panose="020B0604020202020204" pitchFamily="34" charset="0"/>
                <a:cs typeface="Arial" panose="020B0604020202020204" pitchFamily="34" charset="0"/>
              </a:rPr>
              <a:t>kWe</a:t>
            </a:r>
            <a:r>
              <a:rPr lang="en-ID" sz="1050">
                <a:latin typeface="Arial" panose="020B0604020202020204" pitchFamily="34" charset="0"/>
                <a:cs typeface="Arial" panose="020B0604020202020204" pitchFamily="34" charset="0"/>
              </a:rPr>
              <a:t>) than large reactors ($5,750/</a:t>
            </a:r>
            <a:r>
              <a:rPr lang="en-ID" sz="1050" err="1">
                <a:latin typeface="Arial" panose="020B0604020202020204" pitchFamily="34" charset="0"/>
                <a:cs typeface="Arial" panose="020B0604020202020204" pitchFamily="34" charset="0"/>
              </a:rPr>
              <a:t>kWe</a:t>
            </a:r>
            <a:r>
              <a:rPr lang="en-ID" sz="1050">
                <a:latin typeface="Arial" panose="020B0604020202020204" pitchFamily="34" charset="0"/>
                <a:cs typeface="Arial" panose="020B0604020202020204" pitchFamily="34" charset="0"/>
              </a:rPr>
              <a:t>) by 2030.</a:t>
            </a:r>
          </a:p>
          <a:p>
            <a:pPr marL="285750" indent="-285750">
              <a:buFont typeface="Arial" panose="020B0604020202020204" pitchFamily="34" charset="0"/>
              <a:buChar char="•"/>
            </a:pPr>
            <a:r>
              <a:rPr lang="en-ID" sz="1050">
                <a:latin typeface="Arial" panose="020B0604020202020204" pitchFamily="34" charset="0"/>
                <a:cs typeface="Arial" panose="020B0604020202020204" pitchFamily="34" charset="0"/>
              </a:rPr>
              <a:t>However, SMRs' shorter construction </a:t>
            </a:r>
            <a:r>
              <a:rPr lang="en-ID" sz="1050" b="1">
                <a:latin typeface="Arial" panose="020B0604020202020204" pitchFamily="34" charset="0"/>
                <a:cs typeface="Arial" panose="020B0604020202020204" pitchFamily="34" charset="0"/>
              </a:rPr>
              <a:t>reduces financing costs, which narrows the LCOE gap.</a:t>
            </a:r>
            <a:r>
              <a:rPr lang="en-ID" sz="1050">
                <a:latin typeface="Arial" panose="020B0604020202020204" pitchFamily="34" charset="0"/>
                <a:cs typeface="Arial" panose="020B0604020202020204" pitchFamily="34" charset="0"/>
              </a:rPr>
              <a:t> SMRs can be potentially more competitive under higher financing rates.</a:t>
            </a:r>
          </a:p>
        </p:txBody>
      </p:sp>
      <p:graphicFrame>
        <p:nvGraphicFramePr>
          <p:cNvPr id="503" name="Chart 502">
            <a:extLst>
              <a:ext uri="{FF2B5EF4-FFF2-40B4-BE49-F238E27FC236}">
                <a16:creationId xmlns:a16="http://schemas.microsoft.com/office/drawing/2014/main" id="{ED6D4D30-6DE8-B9CA-EE7A-A49BC8FEB927}"/>
              </a:ext>
            </a:extLst>
          </p:cNvPr>
          <p:cNvGraphicFramePr/>
          <p:nvPr>
            <p:custDataLst>
              <p:tags r:id="rId3"/>
            </p:custDataLst>
          </p:nvPr>
        </p:nvGraphicFramePr>
        <p:xfrm>
          <a:off x="5940425" y="1879600"/>
          <a:ext cx="5857875" cy="3716338"/>
        </p:xfrm>
        <a:graphic>
          <a:graphicData uri="http://schemas.openxmlformats.org/drawingml/2006/chart">
            <c:chart xmlns:c="http://schemas.openxmlformats.org/drawingml/2006/chart" xmlns:r="http://schemas.openxmlformats.org/officeDocument/2006/relationships" r:id="rId38"/>
          </a:graphicData>
        </a:graphic>
      </p:graphicFrame>
      <p:cxnSp>
        <p:nvCxnSpPr>
          <p:cNvPr id="487" name="Straight Connector 486">
            <a:extLst>
              <a:ext uri="{FF2B5EF4-FFF2-40B4-BE49-F238E27FC236}">
                <a16:creationId xmlns:a16="http://schemas.microsoft.com/office/drawing/2014/main" id="{13CC4835-59D2-ECA3-F5F2-0385CAD48250}"/>
              </a:ext>
            </a:extLst>
          </p:cNvPr>
          <p:cNvCxnSpPr/>
          <p:nvPr>
            <p:custDataLst>
              <p:tags r:id="rId4"/>
            </p:custDataLst>
          </p:nvPr>
        </p:nvCxnSpPr>
        <p:spPr bwMode="gray">
          <a:xfrm>
            <a:off x="9228138" y="6021388"/>
            <a:ext cx="514350" cy="0"/>
          </a:xfrm>
          <a:prstGeom prst="line">
            <a:avLst/>
          </a:prstGeom>
          <a:ln w="28575" cap="rnd" cmpd="sng" algn="ctr">
            <a:solidFill>
              <a:srgbClr val="D1227D"/>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82" name="Straight Connector 481">
            <a:extLst>
              <a:ext uri="{FF2B5EF4-FFF2-40B4-BE49-F238E27FC236}">
                <a16:creationId xmlns:a16="http://schemas.microsoft.com/office/drawing/2014/main" id="{E278C83C-4189-D8AD-EC0B-DF78F6F212F4}"/>
              </a:ext>
            </a:extLst>
          </p:cNvPr>
          <p:cNvCxnSpPr/>
          <p:nvPr>
            <p:custDataLst>
              <p:tags r:id="rId5"/>
            </p:custDataLst>
          </p:nvPr>
        </p:nvCxnSpPr>
        <p:spPr bwMode="gray">
          <a:xfrm>
            <a:off x="6453188" y="5614988"/>
            <a:ext cx="514350" cy="0"/>
          </a:xfrm>
          <a:prstGeom prst="line">
            <a:avLst/>
          </a:prstGeom>
          <a:ln w="28575" cap="rnd" cmpd="sng" algn="ctr">
            <a:solidFill>
              <a:srgbClr val="359BDB"/>
            </a:solidFill>
            <a:prstDash val="lgDash"/>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86" name="Straight Connector 485">
            <a:extLst>
              <a:ext uri="{FF2B5EF4-FFF2-40B4-BE49-F238E27FC236}">
                <a16:creationId xmlns:a16="http://schemas.microsoft.com/office/drawing/2014/main" id="{064D08B1-B99F-2746-3CA0-5BA948D25592}"/>
              </a:ext>
            </a:extLst>
          </p:cNvPr>
          <p:cNvCxnSpPr/>
          <p:nvPr>
            <p:custDataLst>
              <p:tags r:id="rId6"/>
            </p:custDataLst>
          </p:nvPr>
        </p:nvCxnSpPr>
        <p:spPr bwMode="gray">
          <a:xfrm>
            <a:off x="9228138" y="5818188"/>
            <a:ext cx="514350" cy="0"/>
          </a:xfrm>
          <a:prstGeom prst="line">
            <a:avLst/>
          </a:prstGeom>
          <a:ln w="28575" cap="rnd" cmpd="sng" algn="ctr">
            <a:solidFill>
              <a:srgbClr val="D1227D"/>
            </a:solidFill>
            <a:prstDash val="lgDash"/>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83" name="Straight Connector 482">
            <a:extLst>
              <a:ext uri="{FF2B5EF4-FFF2-40B4-BE49-F238E27FC236}">
                <a16:creationId xmlns:a16="http://schemas.microsoft.com/office/drawing/2014/main" id="{5ADC4394-284B-8923-2548-0666E06E60FE}"/>
              </a:ext>
            </a:extLst>
          </p:cNvPr>
          <p:cNvCxnSpPr/>
          <p:nvPr>
            <p:custDataLst>
              <p:tags r:id="rId7"/>
            </p:custDataLst>
          </p:nvPr>
        </p:nvCxnSpPr>
        <p:spPr bwMode="gray">
          <a:xfrm>
            <a:off x="6453188" y="5818188"/>
            <a:ext cx="514350" cy="0"/>
          </a:xfrm>
          <a:prstGeom prst="line">
            <a:avLst/>
          </a:prstGeom>
          <a:ln w="28575" cap="rnd" cmpd="sng" algn="ctr">
            <a:solidFill>
              <a:srgbClr val="359BDB"/>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85" name="Straight Connector 484">
            <a:extLst>
              <a:ext uri="{FF2B5EF4-FFF2-40B4-BE49-F238E27FC236}">
                <a16:creationId xmlns:a16="http://schemas.microsoft.com/office/drawing/2014/main" id="{9D2E8E84-2971-0536-D0D9-17BE70ABDE0C}"/>
              </a:ext>
            </a:extLst>
          </p:cNvPr>
          <p:cNvCxnSpPr/>
          <p:nvPr>
            <p:custDataLst>
              <p:tags r:id="rId8"/>
            </p:custDataLst>
          </p:nvPr>
        </p:nvCxnSpPr>
        <p:spPr bwMode="gray">
          <a:xfrm>
            <a:off x="9228138" y="5614988"/>
            <a:ext cx="514350" cy="0"/>
          </a:xfrm>
          <a:prstGeom prst="line">
            <a:avLst/>
          </a:prstGeom>
          <a:ln w="28575" cap="rnd" cmpd="sng" algn="ctr">
            <a:solidFill>
              <a:srgbClr val="FF9300"/>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84" name="Straight Connector 483">
            <a:extLst>
              <a:ext uri="{FF2B5EF4-FFF2-40B4-BE49-F238E27FC236}">
                <a16:creationId xmlns:a16="http://schemas.microsoft.com/office/drawing/2014/main" id="{B8410F36-90B4-390C-8EE1-5A2211327A6E}"/>
              </a:ext>
            </a:extLst>
          </p:cNvPr>
          <p:cNvCxnSpPr/>
          <p:nvPr>
            <p:custDataLst>
              <p:tags r:id="rId9"/>
            </p:custDataLst>
          </p:nvPr>
        </p:nvCxnSpPr>
        <p:spPr bwMode="gray">
          <a:xfrm>
            <a:off x="6453188" y="6021388"/>
            <a:ext cx="514350" cy="0"/>
          </a:xfrm>
          <a:prstGeom prst="line">
            <a:avLst/>
          </a:prstGeom>
          <a:ln w="28575" cap="rnd" cmpd="sng" algn="ctr">
            <a:solidFill>
              <a:srgbClr val="FF9300"/>
            </a:solidFill>
            <a:prstDash val="lgDash"/>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480" name="Text Placeholder 2">
            <a:extLst>
              <a:ext uri="{FF2B5EF4-FFF2-40B4-BE49-F238E27FC236}">
                <a16:creationId xmlns:a16="http://schemas.microsoft.com/office/drawing/2014/main" id="{DF30DF1F-2E08-0C95-AF0B-E1F14F292E9D}"/>
              </a:ext>
            </a:extLst>
          </p:cNvPr>
          <p:cNvSpPr txBox="1">
            <a:spLocks/>
          </p:cNvSpPr>
          <p:nvPr>
            <p:custDataLst>
              <p:tags r:id="rId10"/>
            </p:custDataLst>
          </p:nvPr>
        </p:nvSpPr>
        <p:spPr bwMode="auto">
          <a:xfrm>
            <a:off x="7032625" y="5553075"/>
            <a:ext cx="2079625" cy="1444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16C585D6-A223-439E-9B77-1C1BE4EBB2AA}" type="datetime'Co''n''''ser''''vat''ive ''- ''Large'' Rea''cto''''r ''OC''C'">
              <a:rPr lang="en-US" altLang="en-US" sz="1050" smtClean="0">
                <a:effectLst/>
                <a:latin typeface="Arial" panose="020B0604020202020204" pitchFamily="34" charset="0"/>
                <a:cs typeface="Arial" panose="020B0604020202020204" pitchFamily="34" charset="0"/>
                <a:sym typeface="Arial" panose="020B0604020202020204" pitchFamily="34" charset="0"/>
              </a:rPr>
              <a:pPr marL="0" indent="0">
                <a:spcBef>
                  <a:spcPct val="0"/>
                </a:spcBef>
                <a:spcAft>
                  <a:spcPct val="0"/>
                </a:spcAft>
                <a:buNone/>
              </a:pPr>
              <a:t>Conservative - Large Reactor OCC</a:t>
            </a:fld>
            <a:endParaRPr lang="en-US" sz="1050">
              <a:latin typeface="Arial" panose="020B0604020202020204" pitchFamily="34" charset="0"/>
              <a:cs typeface="Arial" panose="020B0604020202020204" pitchFamily="34" charset="0"/>
              <a:sym typeface="Arial" panose="020B0604020202020204" pitchFamily="34" charset="0"/>
            </a:endParaRPr>
          </a:p>
        </p:txBody>
      </p:sp>
      <p:sp>
        <p:nvSpPr>
          <p:cNvPr id="478" name="Text Placeholder 2">
            <a:extLst>
              <a:ext uri="{FF2B5EF4-FFF2-40B4-BE49-F238E27FC236}">
                <a16:creationId xmlns:a16="http://schemas.microsoft.com/office/drawing/2014/main" id="{382F65B9-F164-E81E-6256-CF3E30DCFD2A}"/>
              </a:ext>
            </a:extLst>
          </p:cNvPr>
          <p:cNvSpPr txBox="1">
            <a:spLocks/>
          </p:cNvSpPr>
          <p:nvPr>
            <p:custDataLst>
              <p:tags r:id="rId11"/>
            </p:custDataLst>
          </p:nvPr>
        </p:nvSpPr>
        <p:spPr bwMode="auto">
          <a:xfrm>
            <a:off x="7032625" y="5959475"/>
            <a:ext cx="1863725" cy="1444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80473936-DBB6-49E2-B036-5F37194B8C14}" type="datetime'''M''ode''''rate'' ''''- L''''arg''''e'' Reac''to''''r'' OCC'">
              <a:rPr lang="en-US" altLang="en-US" sz="1050" smtClean="0">
                <a:effectLst/>
                <a:latin typeface="Arial" panose="020B0604020202020204" pitchFamily="34" charset="0"/>
                <a:cs typeface="Arial" panose="020B0604020202020204" pitchFamily="34" charset="0"/>
                <a:sym typeface="Arial" panose="020B0604020202020204" pitchFamily="34" charset="0"/>
              </a:rPr>
              <a:pPr marL="0" indent="0">
                <a:spcBef>
                  <a:spcPct val="0"/>
                </a:spcBef>
                <a:spcAft>
                  <a:spcPct val="0"/>
                </a:spcAft>
                <a:buNone/>
              </a:pPr>
              <a:t>Moderate - Large Reactor OCC</a:t>
            </a:fld>
            <a:endParaRPr lang="en-US" sz="1050">
              <a:latin typeface="Arial" panose="020B0604020202020204" pitchFamily="34" charset="0"/>
              <a:cs typeface="Arial" panose="020B0604020202020204" pitchFamily="34" charset="0"/>
              <a:sym typeface="Arial" panose="020B0604020202020204" pitchFamily="34" charset="0"/>
            </a:endParaRPr>
          </a:p>
        </p:txBody>
      </p:sp>
      <p:sp>
        <p:nvSpPr>
          <p:cNvPr id="474" name="Text Placeholder 2">
            <a:extLst>
              <a:ext uri="{FF2B5EF4-FFF2-40B4-BE49-F238E27FC236}">
                <a16:creationId xmlns:a16="http://schemas.microsoft.com/office/drawing/2014/main" id="{A4828938-189E-DE9B-C726-7270E065E56E}"/>
              </a:ext>
            </a:extLst>
          </p:cNvPr>
          <p:cNvSpPr txBox="1">
            <a:spLocks/>
          </p:cNvSpPr>
          <p:nvPr>
            <p:custDataLst>
              <p:tags r:id="rId12"/>
            </p:custDataLst>
          </p:nvPr>
        </p:nvSpPr>
        <p:spPr bwMode="auto">
          <a:xfrm>
            <a:off x="9807575" y="5756275"/>
            <a:ext cx="1893888" cy="1444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69270A7C-22E0-4E01-B2B1-5E0A236CBE4B}" type="datetime'Adva''''nce''d -'' ''L''''ar''g''e Re''''actor'''''' ''O''CC'">
              <a:rPr lang="en-US" altLang="en-US" sz="1050" smtClean="0">
                <a:effectLst/>
                <a:latin typeface="Arial" panose="020B0604020202020204" pitchFamily="34" charset="0"/>
                <a:cs typeface="Arial" panose="020B0604020202020204" pitchFamily="34" charset="0"/>
                <a:sym typeface="Arial" panose="020B0604020202020204" pitchFamily="34" charset="0"/>
              </a:rPr>
              <a:pPr marL="0" indent="0">
                <a:spcBef>
                  <a:spcPct val="0"/>
                </a:spcBef>
                <a:spcAft>
                  <a:spcPct val="0"/>
                </a:spcAft>
                <a:buNone/>
              </a:pPr>
              <a:t>Advanced - Large Reactor OCC</a:t>
            </a:fld>
            <a:endParaRPr lang="en-US" sz="1050">
              <a:latin typeface="Arial" panose="020B0604020202020204" pitchFamily="34" charset="0"/>
              <a:cs typeface="Arial" panose="020B0604020202020204" pitchFamily="34" charset="0"/>
              <a:sym typeface="Arial" panose="020B0604020202020204" pitchFamily="34" charset="0"/>
            </a:endParaRPr>
          </a:p>
        </p:txBody>
      </p:sp>
      <p:sp>
        <p:nvSpPr>
          <p:cNvPr id="479" name="Text Placeholder 2">
            <a:extLst>
              <a:ext uri="{FF2B5EF4-FFF2-40B4-BE49-F238E27FC236}">
                <a16:creationId xmlns:a16="http://schemas.microsoft.com/office/drawing/2014/main" id="{14CCFD2B-30F5-C4F8-BA07-2E6EDC672E2D}"/>
              </a:ext>
            </a:extLst>
          </p:cNvPr>
          <p:cNvSpPr txBox="1">
            <a:spLocks/>
          </p:cNvSpPr>
          <p:nvPr>
            <p:custDataLst>
              <p:tags r:id="rId13"/>
            </p:custDataLst>
          </p:nvPr>
        </p:nvSpPr>
        <p:spPr bwMode="auto">
          <a:xfrm>
            <a:off x="7032625" y="5756275"/>
            <a:ext cx="1528763" cy="1444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8DA201A5-5A0B-4FB8-986A-72382AF9E521}" type="datetime'C''o''ns''e''''''rv''a''ti''ve'' ''-'' S''M''R'''' ''OC''C'''">
              <a:rPr lang="en-US" altLang="en-US" sz="1050" smtClean="0">
                <a:effectLst/>
                <a:latin typeface="Arial" panose="020B0604020202020204" pitchFamily="34" charset="0"/>
                <a:cs typeface="Arial" panose="020B0604020202020204" pitchFamily="34" charset="0"/>
                <a:sym typeface="Arial" panose="020B0604020202020204" pitchFamily="34" charset="0"/>
              </a:rPr>
              <a:pPr marL="0" indent="0">
                <a:spcBef>
                  <a:spcPct val="0"/>
                </a:spcBef>
                <a:spcAft>
                  <a:spcPct val="0"/>
                </a:spcAft>
                <a:buNone/>
              </a:pPr>
              <a:t>Conservative - SMR OCC</a:t>
            </a:fld>
            <a:endParaRPr lang="en-US" sz="1050">
              <a:latin typeface="Arial" panose="020B0604020202020204" pitchFamily="34" charset="0"/>
              <a:cs typeface="Arial" panose="020B0604020202020204" pitchFamily="34" charset="0"/>
              <a:sym typeface="Arial" panose="020B0604020202020204" pitchFamily="34" charset="0"/>
            </a:endParaRPr>
          </a:p>
        </p:txBody>
      </p:sp>
      <p:sp>
        <p:nvSpPr>
          <p:cNvPr id="476" name="Text Placeholder 2">
            <a:extLst>
              <a:ext uri="{FF2B5EF4-FFF2-40B4-BE49-F238E27FC236}">
                <a16:creationId xmlns:a16="http://schemas.microsoft.com/office/drawing/2014/main" id="{2284E37C-3AA5-585A-C25C-BEAC8660A3B1}"/>
              </a:ext>
            </a:extLst>
          </p:cNvPr>
          <p:cNvSpPr txBox="1">
            <a:spLocks/>
          </p:cNvSpPr>
          <p:nvPr>
            <p:custDataLst>
              <p:tags r:id="rId14"/>
            </p:custDataLst>
          </p:nvPr>
        </p:nvSpPr>
        <p:spPr bwMode="auto">
          <a:xfrm>
            <a:off x="9807575" y="5959475"/>
            <a:ext cx="1343025" cy="1444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4415E6A8-DA03-479C-8021-752324CBCE1A}" type="datetime'Ad''v''''anced'' ''-'' ''''''S''''M''''''''R ''''O''C''C'">
              <a:rPr lang="en-US" altLang="en-US" sz="1050" smtClean="0">
                <a:effectLst/>
                <a:latin typeface="Arial" panose="020B0604020202020204" pitchFamily="34" charset="0"/>
                <a:cs typeface="Arial" panose="020B0604020202020204" pitchFamily="34" charset="0"/>
                <a:sym typeface="Arial" panose="020B0604020202020204" pitchFamily="34" charset="0"/>
              </a:rPr>
              <a:pPr marL="0" indent="0">
                <a:spcBef>
                  <a:spcPct val="0"/>
                </a:spcBef>
                <a:spcAft>
                  <a:spcPct val="0"/>
                </a:spcAft>
                <a:buNone/>
              </a:pPr>
              <a:t>Advanced - SMR OCC</a:t>
            </a:fld>
            <a:endParaRPr lang="en-US" sz="1050">
              <a:latin typeface="Arial" panose="020B0604020202020204" pitchFamily="34" charset="0"/>
              <a:cs typeface="Arial" panose="020B0604020202020204" pitchFamily="34" charset="0"/>
              <a:sym typeface="Arial" panose="020B0604020202020204" pitchFamily="34" charset="0"/>
            </a:endParaRPr>
          </a:p>
        </p:txBody>
      </p:sp>
      <p:sp>
        <p:nvSpPr>
          <p:cNvPr id="477" name="Text Placeholder 2">
            <a:extLst>
              <a:ext uri="{FF2B5EF4-FFF2-40B4-BE49-F238E27FC236}">
                <a16:creationId xmlns:a16="http://schemas.microsoft.com/office/drawing/2014/main" id="{7EB90969-59CE-9251-EC42-21B03DB16561}"/>
              </a:ext>
            </a:extLst>
          </p:cNvPr>
          <p:cNvSpPr txBox="1">
            <a:spLocks/>
          </p:cNvSpPr>
          <p:nvPr>
            <p:custDataLst>
              <p:tags r:id="rId15"/>
            </p:custDataLst>
          </p:nvPr>
        </p:nvSpPr>
        <p:spPr bwMode="auto">
          <a:xfrm>
            <a:off x="9807575" y="5553075"/>
            <a:ext cx="1312863" cy="1444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96AB151D-E3A0-4722-902D-42B2C36E356D}" type="datetime'''M''''''od''e''''''''''''rate ''-'' S''''''M''''''R'' OC''C'">
              <a:rPr lang="en-US" altLang="en-US" sz="1050" smtClean="0">
                <a:effectLst/>
                <a:latin typeface="Arial" panose="020B0604020202020204" pitchFamily="34" charset="0"/>
                <a:cs typeface="Arial" panose="020B0604020202020204" pitchFamily="34" charset="0"/>
                <a:sym typeface="Arial" panose="020B0604020202020204" pitchFamily="34" charset="0"/>
              </a:rPr>
              <a:pPr marL="0" indent="0">
                <a:spcBef>
                  <a:spcPct val="0"/>
                </a:spcBef>
                <a:spcAft>
                  <a:spcPct val="0"/>
                </a:spcAft>
                <a:buNone/>
              </a:pPr>
              <a:t>Moderate - SMR OCC</a:t>
            </a:fld>
            <a:endParaRPr lang="en-US" sz="1050">
              <a:latin typeface="Arial" panose="020B0604020202020204" pitchFamily="34" charset="0"/>
              <a:cs typeface="Arial" panose="020B0604020202020204" pitchFamily="34" charset="0"/>
              <a:sym typeface="Arial" panose="020B0604020202020204" pitchFamily="34" charset="0"/>
            </a:endParaRPr>
          </a:p>
        </p:txBody>
      </p:sp>
      <p:sp>
        <p:nvSpPr>
          <p:cNvPr id="497" name="TextBox 496">
            <a:extLst>
              <a:ext uri="{FF2B5EF4-FFF2-40B4-BE49-F238E27FC236}">
                <a16:creationId xmlns:a16="http://schemas.microsoft.com/office/drawing/2014/main" id="{B9F2D478-27CA-7DB9-23C9-C56D8C0E5298}"/>
              </a:ext>
            </a:extLst>
          </p:cNvPr>
          <p:cNvSpPr txBox="1"/>
          <p:nvPr/>
        </p:nvSpPr>
        <p:spPr bwMode="gray">
          <a:xfrm>
            <a:off x="419894" y="1557818"/>
            <a:ext cx="5226163" cy="288147"/>
          </a:xfrm>
          <a:prstGeom prst="rect">
            <a:avLst/>
          </a:prstGeom>
          <a:noFill/>
        </p:spPr>
        <p:txBody>
          <a:bodyPr wrap="square" lIns="36000" tIns="36000" rIns="36000" bIns="36000" rtlCol="0" anchor="t">
            <a:spAutoFit/>
          </a:bodyPr>
          <a:lstStyle/>
          <a:p>
            <a:r>
              <a:rPr lang="en-ID" sz="1400" b="1">
                <a:latin typeface="Arial" panose="020B0604020202020204" pitchFamily="34" charset="0"/>
                <a:cs typeface="Arial" panose="020B0604020202020204" pitchFamily="34" charset="0"/>
              </a:rPr>
              <a:t>Current status</a:t>
            </a:r>
            <a:r>
              <a:rPr lang="en-ID" sz="1400">
                <a:latin typeface="Arial" panose="020B0604020202020204" pitchFamily="34" charset="0"/>
                <a:cs typeface="Arial" panose="020B0604020202020204" pitchFamily="34" charset="0"/>
              </a:rPr>
              <a:t>: Early-stage deployment, no commercial ops</a:t>
            </a:r>
            <a:endParaRPr lang="en-US" sz="1400">
              <a:latin typeface="Arial" panose="020B0604020202020204" pitchFamily="34" charset="0"/>
              <a:cs typeface="Arial" panose="020B0604020202020204" pitchFamily="34" charset="0"/>
            </a:endParaRPr>
          </a:p>
        </p:txBody>
      </p:sp>
      <p:cxnSp>
        <p:nvCxnSpPr>
          <p:cNvPr id="498" name="btfpColumnHeaderBoxLine912903">
            <a:extLst>
              <a:ext uri="{FF2B5EF4-FFF2-40B4-BE49-F238E27FC236}">
                <a16:creationId xmlns:a16="http://schemas.microsoft.com/office/drawing/2014/main" id="{013E1A74-57C1-E109-B366-AFE4FA85C012}"/>
              </a:ext>
            </a:extLst>
          </p:cNvPr>
          <p:cNvCxnSpPr>
            <a:cxnSpLocks/>
          </p:cNvCxnSpPr>
          <p:nvPr/>
        </p:nvCxnSpPr>
        <p:spPr bwMode="gray">
          <a:xfrm>
            <a:off x="419894" y="1851025"/>
            <a:ext cx="5226163"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graphicFrame>
        <p:nvGraphicFramePr>
          <p:cNvPr id="459" name="Chart 458">
            <a:extLst>
              <a:ext uri="{FF2B5EF4-FFF2-40B4-BE49-F238E27FC236}">
                <a16:creationId xmlns:a16="http://schemas.microsoft.com/office/drawing/2014/main" id="{4EAA11CF-DC9F-1450-FFBF-F70B6D59CAD2}"/>
              </a:ext>
            </a:extLst>
          </p:cNvPr>
          <p:cNvGraphicFramePr/>
          <p:nvPr>
            <p:custDataLst>
              <p:tags r:id="rId16"/>
            </p:custDataLst>
          </p:nvPr>
        </p:nvGraphicFramePr>
        <p:xfrm>
          <a:off x="2800350" y="4033838"/>
          <a:ext cx="3187700" cy="1927225"/>
        </p:xfrm>
        <a:graphic>
          <a:graphicData uri="http://schemas.openxmlformats.org/drawingml/2006/chart">
            <c:chart xmlns:c="http://schemas.openxmlformats.org/drawingml/2006/chart" xmlns:r="http://schemas.openxmlformats.org/officeDocument/2006/relationships" r:id="rId39"/>
          </a:graphicData>
        </a:graphic>
      </p:graphicFrame>
      <p:sp>
        <p:nvSpPr>
          <p:cNvPr id="2" name="TextBox 1">
            <a:extLst>
              <a:ext uri="{FF2B5EF4-FFF2-40B4-BE49-F238E27FC236}">
                <a16:creationId xmlns:a16="http://schemas.microsoft.com/office/drawing/2014/main" id="{8F138CCB-817B-BDF1-B664-D6BEA2E31E6E}"/>
              </a:ext>
            </a:extLst>
          </p:cNvPr>
          <p:cNvSpPr txBox="1"/>
          <p:nvPr/>
        </p:nvSpPr>
        <p:spPr bwMode="gray">
          <a:xfrm>
            <a:off x="419894" y="3846513"/>
            <a:ext cx="2791619" cy="234950"/>
          </a:xfrm>
          <a:prstGeom prst="rect">
            <a:avLst/>
          </a:prstGeom>
          <a:noFill/>
        </p:spPr>
        <p:txBody>
          <a:bodyPr wrap="square" lIns="36000" tIns="36000" rIns="36000" bIns="36000" rtlCol="0" anchor="t">
            <a:spAutoFit/>
          </a:bodyPr>
          <a:lstStyle/>
          <a:p>
            <a:r>
              <a:rPr lang="en-US" sz="1050" b="1">
                <a:latin typeface="Arial" panose="020B0604020202020204" pitchFamily="34" charset="0"/>
                <a:cs typeface="Arial" panose="020B0604020202020204" pitchFamily="34" charset="0"/>
              </a:rPr>
              <a:t>Est. 2030 LCOE</a:t>
            </a:r>
            <a:r>
              <a:rPr lang="en-US" sz="1050">
                <a:latin typeface="Arial" panose="020B0604020202020204" pitchFamily="34" charset="0"/>
                <a:cs typeface="Arial" panose="020B0604020202020204" pitchFamily="34" charset="0"/>
              </a:rPr>
              <a:t>; $/MWh, 7.5% WACC</a:t>
            </a:r>
          </a:p>
        </p:txBody>
      </p:sp>
      <p:cxnSp>
        <p:nvCxnSpPr>
          <p:cNvPr id="3" name="btfpColumnHeaderBoxLine912903">
            <a:extLst>
              <a:ext uri="{FF2B5EF4-FFF2-40B4-BE49-F238E27FC236}">
                <a16:creationId xmlns:a16="http://schemas.microsoft.com/office/drawing/2014/main" id="{91963DA0-029E-09EB-A0B4-B61852922775}"/>
              </a:ext>
            </a:extLst>
          </p:cNvPr>
          <p:cNvCxnSpPr>
            <a:cxnSpLocks/>
          </p:cNvCxnSpPr>
          <p:nvPr/>
        </p:nvCxnSpPr>
        <p:spPr bwMode="gray">
          <a:xfrm>
            <a:off x="419894" y="4140200"/>
            <a:ext cx="2347119"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8" name="TextBox 7">
            <a:extLst>
              <a:ext uri="{FF2B5EF4-FFF2-40B4-BE49-F238E27FC236}">
                <a16:creationId xmlns:a16="http://schemas.microsoft.com/office/drawing/2014/main" id="{46AFCE90-8C05-F5AB-2651-875368A321CE}"/>
              </a:ext>
            </a:extLst>
          </p:cNvPr>
          <p:cNvSpPr txBox="1"/>
          <p:nvPr/>
        </p:nvSpPr>
        <p:spPr bwMode="gray">
          <a:xfrm>
            <a:off x="2882362" y="3844925"/>
            <a:ext cx="3138487" cy="234286"/>
          </a:xfrm>
          <a:prstGeom prst="rect">
            <a:avLst/>
          </a:prstGeom>
          <a:noFill/>
        </p:spPr>
        <p:txBody>
          <a:bodyPr wrap="square" lIns="36000" tIns="36000" rIns="36000" bIns="36000" rtlCol="0" anchor="t">
            <a:spAutoFit/>
          </a:bodyPr>
          <a:lstStyle/>
          <a:p>
            <a:r>
              <a:rPr lang="en-US" sz="1050" b="1">
                <a:latin typeface="Arial" panose="020B0604020202020204" pitchFamily="34" charset="0"/>
                <a:cs typeface="Arial" panose="020B0604020202020204" pitchFamily="34" charset="0"/>
              </a:rPr>
              <a:t>Est. 2030 LCOE</a:t>
            </a:r>
            <a:r>
              <a:rPr lang="en-US" sz="1050">
                <a:latin typeface="Arial" panose="020B0604020202020204" pitchFamily="34" charset="0"/>
                <a:cs typeface="Arial" panose="020B0604020202020204" pitchFamily="34" charset="0"/>
              </a:rPr>
              <a:t>; $/MWh, 7.5% WACC + 40% ITC</a:t>
            </a:r>
          </a:p>
        </p:txBody>
      </p:sp>
      <p:cxnSp>
        <p:nvCxnSpPr>
          <p:cNvPr id="9" name="btfpColumnHeaderBoxLine912903">
            <a:extLst>
              <a:ext uri="{FF2B5EF4-FFF2-40B4-BE49-F238E27FC236}">
                <a16:creationId xmlns:a16="http://schemas.microsoft.com/office/drawing/2014/main" id="{2D6FB6BD-EF81-D327-9B59-4F14C8173AFC}"/>
              </a:ext>
            </a:extLst>
          </p:cNvPr>
          <p:cNvCxnSpPr>
            <a:cxnSpLocks/>
          </p:cNvCxnSpPr>
          <p:nvPr/>
        </p:nvCxnSpPr>
        <p:spPr bwMode="gray">
          <a:xfrm>
            <a:off x="2882363" y="4138613"/>
            <a:ext cx="3023535"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graphicFrame>
        <p:nvGraphicFramePr>
          <p:cNvPr id="456" name="Chart 455">
            <a:extLst>
              <a:ext uri="{FF2B5EF4-FFF2-40B4-BE49-F238E27FC236}">
                <a16:creationId xmlns:a16="http://schemas.microsoft.com/office/drawing/2014/main" id="{ECF37A65-EA18-9BFD-CB1E-2283A11EC229}"/>
              </a:ext>
            </a:extLst>
          </p:cNvPr>
          <p:cNvGraphicFramePr/>
          <p:nvPr>
            <p:custDataLst>
              <p:tags r:id="rId17"/>
            </p:custDataLst>
          </p:nvPr>
        </p:nvGraphicFramePr>
        <p:xfrm>
          <a:off x="338138" y="4040188"/>
          <a:ext cx="2511425" cy="1927225"/>
        </p:xfrm>
        <a:graphic>
          <a:graphicData uri="http://schemas.openxmlformats.org/drawingml/2006/chart">
            <c:chart xmlns:c="http://schemas.openxmlformats.org/drawingml/2006/chart" xmlns:r="http://schemas.openxmlformats.org/officeDocument/2006/relationships" r:id="rId40"/>
          </a:graphicData>
        </a:graphic>
      </p:graphicFrame>
      <p:sp>
        <p:nvSpPr>
          <p:cNvPr id="34" name="Rectangle 33">
            <a:extLst>
              <a:ext uri="{FF2B5EF4-FFF2-40B4-BE49-F238E27FC236}">
                <a16:creationId xmlns:a16="http://schemas.microsoft.com/office/drawing/2014/main" id="{6F69B582-8BF9-FB03-ABFF-1C9DEE6F13B1}"/>
              </a:ext>
            </a:extLst>
          </p:cNvPr>
          <p:cNvSpPr/>
          <p:nvPr>
            <p:custDataLst>
              <p:tags r:id="rId18"/>
            </p:custDataLst>
          </p:nvPr>
        </p:nvSpPr>
        <p:spPr bwMode="auto">
          <a:xfrm>
            <a:off x="3738563" y="6002338"/>
            <a:ext cx="142875" cy="106363"/>
          </a:xfrm>
          <a:prstGeom prst="rect">
            <a:avLst/>
          </a:prstGeom>
          <a:solidFill>
            <a:srgbClr val="F78C98"/>
          </a:solidFill>
          <a:ln w="19050" cap="flat" cmpd="sng" algn="ctr">
            <a:noFill/>
            <a:prstDash val="solid"/>
            <a:miter lim="800000"/>
            <a:headEnd type="none" w="med" len="med"/>
            <a:tailEnd type="none" w="med" len="med"/>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a:extLst>
              <a:ext uri="{FF2B5EF4-FFF2-40B4-BE49-F238E27FC236}">
                <a16:creationId xmlns:a16="http://schemas.microsoft.com/office/drawing/2014/main" id="{7A91E790-28AC-EDFE-4AB8-250D234856EE}"/>
              </a:ext>
            </a:extLst>
          </p:cNvPr>
          <p:cNvSpPr/>
          <p:nvPr>
            <p:custDataLst>
              <p:tags r:id="rId19"/>
            </p:custDataLst>
          </p:nvPr>
        </p:nvSpPr>
        <p:spPr bwMode="auto">
          <a:xfrm>
            <a:off x="1670050" y="5837238"/>
            <a:ext cx="142875" cy="106363"/>
          </a:xfrm>
          <a:prstGeom prst="rect">
            <a:avLst/>
          </a:prstGeom>
          <a:solidFill>
            <a:srgbClr val="359BDB"/>
          </a:solidFill>
          <a:ln w="19050" cap="flat" cmpd="sng" algn="ctr">
            <a:noFill/>
            <a:prstDash val="solid"/>
            <a:miter lim="800000"/>
            <a:headEnd type="none" w="med" len="med"/>
            <a:tailEnd type="none" w="med" len="med"/>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35">
            <a:extLst>
              <a:ext uri="{FF2B5EF4-FFF2-40B4-BE49-F238E27FC236}">
                <a16:creationId xmlns:a16="http://schemas.microsoft.com/office/drawing/2014/main" id="{9F61D3E9-D49A-3627-8C60-CB43173B6AD1}"/>
              </a:ext>
            </a:extLst>
          </p:cNvPr>
          <p:cNvSpPr/>
          <p:nvPr>
            <p:custDataLst>
              <p:tags r:id="rId20"/>
            </p:custDataLst>
          </p:nvPr>
        </p:nvSpPr>
        <p:spPr bwMode="auto">
          <a:xfrm>
            <a:off x="3738563" y="5837238"/>
            <a:ext cx="142875" cy="106363"/>
          </a:xfrm>
          <a:prstGeom prst="rect">
            <a:avLst/>
          </a:prstGeom>
          <a:solidFill>
            <a:srgbClr val="805BCA"/>
          </a:solidFill>
          <a:ln w="19050" cap="flat" cmpd="sng" algn="ctr">
            <a:noFill/>
            <a:prstDash val="solid"/>
            <a:miter lim="800000"/>
            <a:headEnd type="none" w="med" len="med"/>
            <a:tailEnd type="none" w="med" len="med"/>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a:extLst>
              <a:ext uri="{FF2B5EF4-FFF2-40B4-BE49-F238E27FC236}">
                <a16:creationId xmlns:a16="http://schemas.microsoft.com/office/drawing/2014/main" id="{60FD4541-B655-1C0F-A314-BF2E6E581904}"/>
              </a:ext>
            </a:extLst>
          </p:cNvPr>
          <p:cNvSpPr/>
          <p:nvPr>
            <p:custDataLst>
              <p:tags r:id="rId21"/>
            </p:custDataLst>
          </p:nvPr>
        </p:nvSpPr>
        <p:spPr bwMode="auto">
          <a:xfrm>
            <a:off x="1670050" y="6002338"/>
            <a:ext cx="142875" cy="106363"/>
          </a:xfrm>
          <a:prstGeom prst="rect">
            <a:avLst/>
          </a:prstGeom>
          <a:solidFill>
            <a:srgbClr val="D1227D"/>
          </a:solidFill>
          <a:ln w="19050" cap="flat" cmpd="sng" algn="ctr">
            <a:noFill/>
            <a:prstDash val="solid"/>
            <a:miter lim="800000"/>
            <a:headEnd type="none" w="med" len="med"/>
            <a:tailEnd type="none" w="med" len="med"/>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a:extLst>
              <a:ext uri="{FF2B5EF4-FFF2-40B4-BE49-F238E27FC236}">
                <a16:creationId xmlns:a16="http://schemas.microsoft.com/office/drawing/2014/main" id="{34E72AA2-4059-F32E-9048-640135BE3A6A}"/>
              </a:ext>
            </a:extLst>
          </p:cNvPr>
          <p:cNvSpPr/>
          <p:nvPr>
            <p:custDataLst>
              <p:tags r:id="rId22"/>
            </p:custDataLst>
          </p:nvPr>
        </p:nvSpPr>
        <p:spPr bwMode="auto">
          <a:xfrm>
            <a:off x="2716213" y="6002338"/>
            <a:ext cx="142875" cy="106363"/>
          </a:xfrm>
          <a:prstGeom prst="rect">
            <a:avLst/>
          </a:prstGeom>
          <a:solidFill>
            <a:srgbClr val="FF9300"/>
          </a:solidFill>
          <a:ln w="19050" cap="flat" cmpd="sng" algn="ctr">
            <a:noFill/>
            <a:prstDash val="solid"/>
            <a:miter lim="800000"/>
            <a:headEnd type="none" w="med" len="med"/>
            <a:tailEnd type="none" w="med" len="med"/>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Rectangle 38">
            <a:extLst>
              <a:ext uri="{FF2B5EF4-FFF2-40B4-BE49-F238E27FC236}">
                <a16:creationId xmlns:a16="http://schemas.microsoft.com/office/drawing/2014/main" id="{C27B3B59-C849-246C-2E3D-8AB9B3668907}"/>
              </a:ext>
            </a:extLst>
          </p:cNvPr>
          <p:cNvSpPr/>
          <p:nvPr>
            <p:custDataLst>
              <p:tags r:id="rId23"/>
            </p:custDataLst>
          </p:nvPr>
        </p:nvSpPr>
        <p:spPr bwMode="auto">
          <a:xfrm>
            <a:off x="2716213" y="5837238"/>
            <a:ext cx="142875" cy="106363"/>
          </a:xfrm>
          <a:prstGeom prst="rect">
            <a:avLst/>
          </a:prstGeom>
          <a:solidFill>
            <a:srgbClr val="1D6088"/>
          </a:solidFill>
          <a:ln w="19050" cap="flat" cmpd="sng" algn="ctr">
            <a:noFill/>
            <a:prstDash val="solid"/>
            <a:miter lim="800000"/>
            <a:headEnd type="none" w="med" len="med"/>
            <a:tailEnd type="none" w="med" len="med"/>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Placeholder 2">
            <a:extLst>
              <a:ext uri="{FF2B5EF4-FFF2-40B4-BE49-F238E27FC236}">
                <a16:creationId xmlns:a16="http://schemas.microsoft.com/office/drawing/2014/main" id="{9881CD9B-CA48-080A-1BDC-FB90A5010AF8}"/>
              </a:ext>
            </a:extLst>
          </p:cNvPr>
          <p:cNvSpPr txBox="1">
            <a:spLocks/>
          </p:cNvSpPr>
          <p:nvPr>
            <p:custDataLst>
              <p:tags r:id="rId24"/>
            </p:custDataLst>
          </p:nvPr>
        </p:nvSpPr>
        <p:spPr bwMode="auto">
          <a:xfrm>
            <a:off x="1863725" y="5842000"/>
            <a:ext cx="750888"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83A26EAC-6B45-49A1-B2F0-580BB8155FF2}" type="datetime'L''''''''a''''''''''r''''g''e''-''''Adv''an''''ce''''''''''d'">
              <a:rPr lang="en-US" altLang="en-US" sz="800" smtClean="0">
                <a:latin typeface="Arial" panose="020B0604020202020204" pitchFamily="34" charset="0"/>
              </a:rPr>
              <a:pPr marL="0" indent="0">
                <a:spcBef>
                  <a:spcPct val="0"/>
                </a:spcBef>
                <a:spcAft>
                  <a:spcPct val="0"/>
                </a:spcAft>
                <a:buNone/>
              </a:pPr>
              <a:t>Large-Advanced</a:t>
            </a:fld>
            <a:endParaRPr lang="en-US" sz="800">
              <a:latin typeface="Arial" panose="020B0604020202020204" pitchFamily="34" charset="0"/>
              <a:cs typeface="Arial" panose="020B0604020202020204" pitchFamily="34" charset="0"/>
              <a:sym typeface="Arial" panose="020B0604020202020204" pitchFamily="34" charset="0"/>
            </a:endParaRPr>
          </a:p>
        </p:txBody>
      </p:sp>
      <p:sp>
        <p:nvSpPr>
          <p:cNvPr id="41" name="Text Placeholder 2">
            <a:extLst>
              <a:ext uri="{FF2B5EF4-FFF2-40B4-BE49-F238E27FC236}">
                <a16:creationId xmlns:a16="http://schemas.microsoft.com/office/drawing/2014/main" id="{8B86776A-1171-C642-D49C-8E94D501009D}"/>
              </a:ext>
            </a:extLst>
          </p:cNvPr>
          <p:cNvSpPr txBox="1">
            <a:spLocks/>
          </p:cNvSpPr>
          <p:nvPr>
            <p:custDataLst>
              <p:tags r:id="rId25"/>
            </p:custDataLst>
          </p:nvPr>
        </p:nvSpPr>
        <p:spPr bwMode="auto">
          <a:xfrm>
            <a:off x="2909888" y="5842000"/>
            <a:ext cx="727075"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EC650884-48E3-4551-BF0F-06C91CD0BB19}" type="datetime'L''''''''''''ar''g''''''e''-M''''o''''''der''''at''''''''e'">
              <a:rPr lang="en-US" altLang="en-US" sz="800" smtClean="0">
                <a:latin typeface="Arial" panose="020B0604020202020204" pitchFamily="34" charset="0"/>
              </a:rPr>
              <a:pPr marL="0" indent="0">
                <a:spcBef>
                  <a:spcPct val="0"/>
                </a:spcBef>
                <a:spcAft>
                  <a:spcPct val="0"/>
                </a:spcAft>
                <a:buNone/>
              </a:pPr>
              <a:t>Large-Moderate</a:t>
            </a:fld>
            <a:endParaRPr lang="en-US" sz="800">
              <a:latin typeface="Arial" panose="020B0604020202020204" pitchFamily="34" charset="0"/>
              <a:cs typeface="Arial" panose="020B0604020202020204" pitchFamily="34" charset="0"/>
              <a:sym typeface="Arial" panose="020B0604020202020204" pitchFamily="34" charset="0"/>
            </a:endParaRPr>
          </a:p>
        </p:txBody>
      </p:sp>
      <p:sp>
        <p:nvSpPr>
          <p:cNvPr id="42" name="Text Placeholder 2">
            <a:extLst>
              <a:ext uri="{FF2B5EF4-FFF2-40B4-BE49-F238E27FC236}">
                <a16:creationId xmlns:a16="http://schemas.microsoft.com/office/drawing/2014/main" id="{F9C0DEA3-9ED1-B29B-A0C7-E24E75FD1A3E}"/>
              </a:ext>
            </a:extLst>
          </p:cNvPr>
          <p:cNvSpPr txBox="1">
            <a:spLocks/>
          </p:cNvSpPr>
          <p:nvPr>
            <p:custDataLst>
              <p:tags r:id="rId26"/>
            </p:custDataLst>
          </p:nvPr>
        </p:nvSpPr>
        <p:spPr bwMode="auto">
          <a:xfrm>
            <a:off x="3932238" y="5842000"/>
            <a:ext cx="890588"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75510C03-CF6C-45BA-9DED-485B5A91ED67}" type="datetime'L''ar''''''ge-C''''''on''''s''e''rv''''''ati''v''''''''''e'''">
              <a:rPr lang="en-US" altLang="en-US" sz="800" smtClean="0">
                <a:latin typeface="Arial" panose="020B0604020202020204" pitchFamily="34" charset="0"/>
              </a:rPr>
              <a:pPr marL="0" indent="0">
                <a:spcBef>
                  <a:spcPct val="0"/>
                </a:spcBef>
                <a:spcAft>
                  <a:spcPct val="0"/>
                </a:spcAft>
                <a:buNone/>
              </a:pPr>
              <a:t>Large-Conservative</a:t>
            </a:fld>
            <a:endParaRPr lang="en-US" sz="800">
              <a:latin typeface="Arial" panose="020B0604020202020204" pitchFamily="34" charset="0"/>
              <a:cs typeface="Arial" panose="020B0604020202020204" pitchFamily="34" charset="0"/>
              <a:sym typeface="Arial" panose="020B0604020202020204" pitchFamily="34" charset="0"/>
            </a:endParaRPr>
          </a:p>
        </p:txBody>
      </p:sp>
      <p:sp>
        <p:nvSpPr>
          <p:cNvPr id="43" name="Text Placeholder 2">
            <a:extLst>
              <a:ext uri="{FF2B5EF4-FFF2-40B4-BE49-F238E27FC236}">
                <a16:creationId xmlns:a16="http://schemas.microsoft.com/office/drawing/2014/main" id="{5665AAC3-D919-83C8-3F1A-3A4AE39DA15E}"/>
              </a:ext>
            </a:extLst>
          </p:cNvPr>
          <p:cNvSpPr txBox="1">
            <a:spLocks/>
          </p:cNvSpPr>
          <p:nvPr>
            <p:custDataLst>
              <p:tags r:id="rId27"/>
            </p:custDataLst>
          </p:nvPr>
        </p:nvSpPr>
        <p:spPr bwMode="auto">
          <a:xfrm>
            <a:off x="1863725" y="6007100"/>
            <a:ext cx="714375"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37C4C9BF-FB49-4938-A8D6-5CEEF3B4224F}" type="datetime'''''''''S''''''''M''R-A''''d''v''''''an''''ce''''''''''''''d'">
              <a:rPr lang="en-US" altLang="en-US" sz="800" smtClean="0">
                <a:latin typeface="Arial" panose="020B0604020202020204" pitchFamily="34" charset="0"/>
              </a:rPr>
              <a:pPr marL="0" indent="0">
                <a:spcBef>
                  <a:spcPct val="0"/>
                </a:spcBef>
                <a:spcAft>
                  <a:spcPct val="0"/>
                </a:spcAft>
                <a:buNone/>
              </a:pPr>
              <a:t>SMR-Advanced</a:t>
            </a:fld>
            <a:endParaRPr lang="en-US" sz="800">
              <a:latin typeface="Arial" panose="020B0604020202020204" pitchFamily="34" charset="0"/>
              <a:cs typeface="Arial" panose="020B0604020202020204" pitchFamily="34" charset="0"/>
              <a:sym typeface="Arial" panose="020B0604020202020204" pitchFamily="34" charset="0"/>
            </a:endParaRPr>
          </a:p>
        </p:txBody>
      </p:sp>
      <p:sp>
        <p:nvSpPr>
          <p:cNvPr id="44" name="Text Placeholder 2">
            <a:extLst>
              <a:ext uri="{FF2B5EF4-FFF2-40B4-BE49-F238E27FC236}">
                <a16:creationId xmlns:a16="http://schemas.microsoft.com/office/drawing/2014/main" id="{8B42EBC3-DDF6-E662-8E54-C5890C386C32}"/>
              </a:ext>
            </a:extLst>
          </p:cNvPr>
          <p:cNvSpPr txBox="1">
            <a:spLocks/>
          </p:cNvSpPr>
          <p:nvPr>
            <p:custDataLst>
              <p:tags r:id="rId28"/>
            </p:custDataLst>
          </p:nvPr>
        </p:nvSpPr>
        <p:spPr bwMode="auto">
          <a:xfrm>
            <a:off x="3932238" y="6007100"/>
            <a:ext cx="854075"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2EEEE81A-3BF7-472F-8B5C-A31585577DB0}" type="datetime'''''SM''''''R''''-Con''''s''''''e''''r''va''''''ti''ve'''''">
              <a:rPr lang="en-US" altLang="en-US" sz="800" smtClean="0">
                <a:latin typeface="Arial" panose="020B0604020202020204" pitchFamily="34" charset="0"/>
              </a:rPr>
              <a:pPr marL="0" indent="0">
                <a:spcBef>
                  <a:spcPct val="0"/>
                </a:spcBef>
                <a:spcAft>
                  <a:spcPct val="0"/>
                </a:spcAft>
                <a:buNone/>
              </a:pPr>
              <a:t>SMR-Conservative</a:t>
            </a:fld>
            <a:endParaRPr lang="en-US" sz="800">
              <a:latin typeface="Arial" panose="020B0604020202020204" pitchFamily="34" charset="0"/>
              <a:cs typeface="Arial" panose="020B0604020202020204" pitchFamily="34" charset="0"/>
              <a:sym typeface="Arial" panose="020B0604020202020204" pitchFamily="34" charset="0"/>
            </a:endParaRPr>
          </a:p>
        </p:txBody>
      </p:sp>
      <p:sp>
        <p:nvSpPr>
          <p:cNvPr id="47" name="Text Placeholder 2">
            <a:extLst>
              <a:ext uri="{FF2B5EF4-FFF2-40B4-BE49-F238E27FC236}">
                <a16:creationId xmlns:a16="http://schemas.microsoft.com/office/drawing/2014/main" id="{1B8B7D5C-692D-B894-9DC3-34DE6DEF8851}"/>
              </a:ext>
            </a:extLst>
          </p:cNvPr>
          <p:cNvSpPr txBox="1">
            <a:spLocks/>
          </p:cNvSpPr>
          <p:nvPr>
            <p:custDataLst>
              <p:tags r:id="rId29"/>
            </p:custDataLst>
          </p:nvPr>
        </p:nvSpPr>
        <p:spPr bwMode="auto">
          <a:xfrm>
            <a:off x="2909888" y="6007100"/>
            <a:ext cx="690563"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8A7A4C9B-22BB-45E5-AD12-CE4EB6BF66F7}" type="datetime'''''S''M''''''R-''''M''o''''''''d''''e''rate'''''''''''">
              <a:rPr lang="en-US" altLang="en-US" sz="800" smtClean="0">
                <a:latin typeface="Arial" panose="020B0604020202020204" pitchFamily="34" charset="0"/>
              </a:rPr>
              <a:pPr marL="0" indent="0">
                <a:spcBef>
                  <a:spcPct val="0"/>
                </a:spcBef>
                <a:spcAft>
                  <a:spcPct val="0"/>
                </a:spcAft>
                <a:buNone/>
              </a:pPr>
              <a:t>SMR-Moderate</a:t>
            </a:fld>
            <a:endParaRPr lang="en-US" sz="800">
              <a:latin typeface="Arial" panose="020B0604020202020204" pitchFamily="34" charset="0"/>
              <a:cs typeface="Arial" panose="020B0604020202020204" pitchFamily="34" charset="0"/>
              <a:sym typeface="Arial" panose="020B0604020202020204" pitchFamily="34" charset="0"/>
            </a:endParaRPr>
          </a:p>
        </p:txBody>
      </p:sp>
    </p:spTree>
    <p:custDataLst>
      <p:tags r:id="rId1"/>
    </p:custDataLst>
    <p:extLst>
      <p:ext uri="{BB962C8B-B14F-4D97-AF65-F5344CB8AC3E}">
        <p14:creationId xmlns:p14="http://schemas.microsoft.com/office/powerpoint/2010/main" val="3912831174"/>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2DDCD37-6AA3-1443-2CD8-576DF2D2F8DB}"/>
            </a:ext>
          </a:extLst>
        </p:cNvPr>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C25BD4EC-3785-B355-C23B-F6E346E7442D}"/>
              </a:ext>
            </a:extLst>
          </p:cNvPr>
          <p:cNvGraphicFramePr>
            <a:graphicFrameLocks noChangeAspect="1"/>
          </p:cNvGraphicFramePr>
          <p:nvPr>
            <p:custDataLst>
              <p:tags r:id="rId2"/>
            </p:custDataLst>
            <p:extLst>
              <p:ext uri="{D42A27DB-BD31-4B8C-83A1-F6EECF244321}">
                <p14:modId xmlns:p14="http://schemas.microsoft.com/office/powerpoint/2010/main" val="46013746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592" imgH="591" progId="TCLayout.ActiveDocument.1">
                  <p:embed/>
                </p:oleObj>
              </mc:Choice>
              <mc:Fallback>
                <p:oleObj name="think-cell Slide" r:id="rId6" imgW="592" imgH="591" progId="TCLayout.ActiveDocument.1">
                  <p:embed/>
                  <p:pic>
                    <p:nvPicPr>
                      <p:cNvPr id="7" name="think-cell data - do not delete" hidden="1">
                        <a:extLst>
                          <a:ext uri="{FF2B5EF4-FFF2-40B4-BE49-F238E27FC236}">
                            <a16:creationId xmlns:a16="http://schemas.microsoft.com/office/drawing/2014/main" id="{C25BD4EC-3785-B355-C23B-F6E346E7442D}"/>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cxnSp>
        <p:nvCxnSpPr>
          <p:cNvPr id="123" name="Connector: Elbow 1051">
            <a:extLst>
              <a:ext uri="{FF2B5EF4-FFF2-40B4-BE49-F238E27FC236}">
                <a16:creationId xmlns:a16="http://schemas.microsoft.com/office/drawing/2014/main" id="{295CC028-0FFA-572B-7A64-FC84BE81BE56}"/>
              </a:ext>
            </a:extLst>
          </p:cNvPr>
          <p:cNvCxnSpPr>
            <a:cxnSpLocks/>
            <a:endCxn id="69" idx="2"/>
          </p:cNvCxnSpPr>
          <p:nvPr/>
        </p:nvCxnSpPr>
        <p:spPr bwMode="gray">
          <a:xfrm flipV="1">
            <a:off x="1324064" y="3250874"/>
            <a:ext cx="4482568" cy="213606"/>
          </a:xfrm>
          <a:prstGeom prst="bentConnector2">
            <a:avLst/>
          </a:prstGeom>
          <a:ln w="76200" cap="flat">
            <a:solidFill>
              <a:srgbClr val="D2217D"/>
            </a:solidFill>
            <a:miter lim="800000"/>
            <a:headEnd w="sm" len="sm"/>
            <a:tailEnd type="triangle" w="sm" len="sm"/>
          </a:ln>
        </p:spPr>
        <p:style>
          <a:lnRef idx="1">
            <a:schemeClr val="accent1"/>
          </a:lnRef>
          <a:fillRef idx="0">
            <a:schemeClr val="accent1"/>
          </a:fillRef>
          <a:effectRef idx="0">
            <a:schemeClr val="accent1"/>
          </a:effectRef>
          <a:fontRef idx="minor">
            <a:schemeClr val="tx1"/>
          </a:fontRef>
        </p:style>
      </p:cxnSp>
      <p:sp>
        <p:nvSpPr>
          <p:cNvPr id="6" name="Title 5">
            <a:extLst>
              <a:ext uri="{FF2B5EF4-FFF2-40B4-BE49-F238E27FC236}">
                <a16:creationId xmlns:a16="http://schemas.microsoft.com/office/drawing/2014/main" id="{176C666C-1FFC-E1EF-9AB6-1DB0571A681A}"/>
              </a:ext>
            </a:extLst>
          </p:cNvPr>
          <p:cNvSpPr>
            <a:spLocks noGrp="1"/>
          </p:cNvSpPr>
          <p:nvPr>
            <p:ph type="title"/>
          </p:nvPr>
        </p:nvSpPr>
        <p:spPr/>
        <p:txBody>
          <a:bodyPr vert="horz">
            <a:noAutofit/>
          </a:bodyPr>
          <a:lstStyle/>
          <a:p>
            <a:r>
              <a:rPr lang="en-US" b="1">
                <a:latin typeface="Arial" panose="020B0604020202020204" pitchFamily="34" charset="0"/>
                <a:ea typeface="+mj-lt"/>
                <a:cs typeface="Arial" panose="020B0604020202020204" pitchFamily="34" charset="0"/>
              </a:rPr>
              <a:t>Deep geological </a:t>
            </a:r>
            <a:r>
              <a:rPr lang="en-US">
                <a:latin typeface="Arial" panose="020B0604020202020204" pitchFamily="34" charset="0"/>
                <a:ea typeface="+mj-lt"/>
                <a:cs typeface="Arial" panose="020B0604020202020204" pitchFamily="34" charset="0"/>
              </a:rPr>
              <a:t>d</a:t>
            </a:r>
            <a:r>
              <a:rPr lang="en-US" b="1">
                <a:latin typeface="Arial" panose="020B0604020202020204" pitchFamily="34" charset="0"/>
                <a:ea typeface="+mj-lt"/>
                <a:cs typeface="Arial" panose="020B0604020202020204" pitchFamily="34" charset="0"/>
              </a:rPr>
              <a:t>isposal remains the preferred option for high</a:t>
            </a:r>
            <a:r>
              <a:rPr lang="en-US">
                <a:latin typeface="Arial" panose="020B0604020202020204" pitchFamily="34" charset="0"/>
                <a:ea typeface="+mj-lt"/>
                <a:cs typeface="Arial" panose="020B0604020202020204" pitchFamily="34" charset="0"/>
              </a:rPr>
              <a:t>-</a:t>
            </a:r>
            <a:r>
              <a:rPr lang="en-US" b="1">
                <a:latin typeface="Arial" panose="020B0604020202020204" pitchFamily="34" charset="0"/>
                <a:ea typeface="+mj-lt"/>
                <a:cs typeface="Arial" panose="020B0604020202020204" pitchFamily="34" charset="0"/>
              </a:rPr>
              <a:t>level </a:t>
            </a:r>
            <a:r>
              <a:rPr lang="en-US">
                <a:latin typeface="Arial" panose="020B0604020202020204" pitchFamily="34" charset="0"/>
                <a:ea typeface="+mj-lt"/>
                <a:cs typeface="Arial" panose="020B0604020202020204" pitchFamily="34" charset="0"/>
              </a:rPr>
              <a:t>(radioactive) </a:t>
            </a:r>
            <a:r>
              <a:rPr lang="en-US" b="1">
                <a:latin typeface="Arial" panose="020B0604020202020204" pitchFamily="34" charset="0"/>
                <a:ea typeface="+mj-lt"/>
                <a:cs typeface="Arial" panose="020B0604020202020204" pitchFamily="34" charset="0"/>
              </a:rPr>
              <a:t>nuclear waste management</a:t>
            </a:r>
            <a:endParaRPr lang="en-US" b="1">
              <a:latin typeface="Arial" panose="020B0604020202020204" pitchFamily="34" charset="0"/>
              <a:cs typeface="Arial" panose="020B0604020202020204" pitchFamily="34" charset="0"/>
            </a:endParaRPr>
          </a:p>
        </p:txBody>
      </p:sp>
      <p:sp>
        <p:nvSpPr>
          <p:cNvPr id="53" name="TextBox 52">
            <a:extLst>
              <a:ext uri="{FF2B5EF4-FFF2-40B4-BE49-F238E27FC236}">
                <a16:creationId xmlns:a16="http://schemas.microsoft.com/office/drawing/2014/main" id="{0CC857BF-55D1-AEB6-59E1-DB2B3C20DC36}"/>
              </a:ext>
            </a:extLst>
          </p:cNvPr>
          <p:cNvSpPr txBox="1"/>
          <p:nvPr/>
        </p:nvSpPr>
        <p:spPr bwMode="gray">
          <a:xfrm>
            <a:off x="2578523" y="4552111"/>
            <a:ext cx="2007202" cy="184666"/>
          </a:xfrm>
          <a:prstGeom prst="rect">
            <a:avLst/>
          </a:prstGeom>
          <a:noFill/>
          <a:ln>
            <a:noFill/>
          </a:ln>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0" marR="0" lvl="0" indent="0" algn="l" defTabSz="914400" rtl="0" eaLnBrk="1" fontAlgn="auto" latinLnBrk="0" hangingPunct="1">
              <a:lnSpc>
                <a:spcPct val="100000"/>
              </a:lnSpc>
              <a:spcBef>
                <a:spcPts val="600"/>
              </a:spcBef>
              <a:spcAft>
                <a:spcPts val="60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Intermediate-level </a:t>
            </a:r>
            <a:r>
              <a:rPr lang="en-US" sz="1200">
                <a:solidFill>
                  <a:srgbClr val="000000"/>
                </a:solidFill>
                <a:latin typeface="Arial" panose="020B0604020202020204" pitchFamily="34" charset="0"/>
                <a:cs typeface="Arial" panose="020B0604020202020204" pitchFamily="34" charset="0"/>
              </a:rPr>
              <a:t>w</a:t>
            </a:r>
            <a:r>
              <a:rPr kumimoji="0" lang="en-US" sz="1200" b="0" i="0" u="none" strike="noStrike" kern="1200" cap="none" spc="0" normalizeH="0" baseline="0" noProof="0" err="1">
                <a:ln>
                  <a:noFill/>
                </a:ln>
                <a:solidFill>
                  <a:srgbClr val="000000"/>
                </a:solidFill>
                <a:effectLst/>
                <a:uLnTx/>
                <a:uFillTx/>
                <a:latin typeface="Arial" panose="020B0604020202020204" pitchFamily="34" charset="0"/>
                <a:ea typeface="+mn-ea"/>
                <a:cs typeface="Arial" panose="020B0604020202020204" pitchFamily="34" charset="0"/>
              </a:rPr>
              <a:t>aste</a:t>
            </a:r>
            <a:endParaRPr kumimoji="0" 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4" name="TextBox 53">
            <a:extLst>
              <a:ext uri="{FF2B5EF4-FFF2-40B4-BE49-F238E27FC236}">
                <a16:creationId xmlns:a16="http://schemas.microsoft.com/office/drawing/2014/main" id="{877D4B87-D09A-BFC8-FC47-34C33D149A22}"/>
              </a:ext>
            </a:extLst>
          </p:cNvPr>
          <p:cNvSpPr txBox="1"/>
          <p:nvPr/>
        </p:nvSpPr>
        <p:spPr bwMode="gray">
          <a:xfrm>
            <a:off x="2348242" y="3490748"/>
            <a:ext cx="1711927" cy="184666"/>
          </a:xfrm>
          <a:prstGeom prst="rect">
            <a:avLst/>
          </a:prstGeom>
          <a:noFill/>
          <a:ln>
            <a:noFill/>
          </a:ln>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0" marR="0" lvl="0" indent="0" algn="l" defTabSz="914400" rtl="0" eaLnBrk="1" fontAlgn="auto" latinLnBrk="0" hangingPunct="1">
              <a:lnSpc>
                <a:spcPct val="100000"/>
              </a:lnSpc>
              <a:spcBef>
                <a:spcPts val="600"/>
              </a:spcBef>
              <a:spcAft>
                <a:spcPts val="60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Spent fuel</a:t>
            </a:r>
          </a:p>
        </p:txBody>
      </p:sp>
      <p:sp>
        <p:nvSpPr>
          <p:cNvPr id="55" name="TextBox 54">
            <a:extLst>
              <a:ext uri="{FF2B5EF4-FFF2-40B4-BE49-F238E27FC236}">
                <a16:creationId xmlns:a16="http://schemas.microsoft.com/office/drawing/2014/main" id="{3BCBBEA1-F9CB-C295-2E49-06139CA1038C}"/>
              </a:ext>
            </a:extLst>
          </p:cNvPr>
          <p:cNvSpPr txBox="1"/>
          <p:nvPr/>
        </p:nvSpPr>
        <p:spPr bwMode="gray">
          <a:xfrm>
            <a:off x="3807905" y="3088648"/>
            <a:ext cx="1311304" cy="184666"/>
          </a:xfrm>
          <a:prstGeom prst="rect">
            <a:avLst/>
          </a:prstGeom>
          <a:noFill/>
          <a:ln>
            <a:noFill/>
          </a:ln>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0" marR="0" lvl="0" indent="0" algn="l" defTabSz="914400" rtl="0" eaLnBrk="1" fontAlgn="auto" latinLnBrk="0" hangingPunct="1">
              <a:lnSpc>
                <a:spcPct val="100000"/>
              </a:lnSpc>
              <a:spcBef>
                <a:spcPts val="600"/>
              </a:spcBef>
              <a:spcAft>
                <a:spcPts val="60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High-level </a:t>
            </a:r>
            <a:r>
              <a:rPr lang="en-US" sz="1200">
                <a:solidFill>
                  <a:srgbClr val="000000"/>
                </a:solidFill>
                <a:latin typeface="Arial" panose="020B0604020202020204" pitchFamily="34" charset="0"/>
                <a:cs typeface="Arial" panose="020B0604020202020204" pitchFamily="34" charset="0"/>
              </a:rPr>
              <a:t>w</a:t>
            </a:r>
            <a:r>
              <a:rPr kumimoji="0" lang="en-US" sz="1200" b="0" i="0" u="none" strike="noStrike" kern="1200" cap="none" spc="0" normalizeH="0" baseline="0" noProof="0" err="1">
                <a:ln>
                  <a:noFill/>
                </a:ln>
                <a:solidFill>
                  <a:srgbClr val="000000"/>
                </a:solidFill>
                <a:effectLst/>
                <a:uLnTx/>
                <a:uFillTx/>
                <a:latin typeface="Arial" panose="020B0604020202020204" pitchFamily="34" charset="0"/>
                <a:ea typeface="+mn-ea"/>
                <a:cs typeface="Arial" panose="020B0604020202020204" pitchFamily="34" charset="0"/>
              </a:rPr>
              <a:t>aste</a:t>
            </a:r>
            <a:endParaRPr kumimoji="0" 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6" name="TextBox 55">
            <a:extLst>
              <a:ext uri="{FF2B5EF4-FFF2-40B4-BE49-F238E27FC236}">
                <a16:creationId xmlns:a16="http://schemas.microsoft.com/office/drawing/2014/main" id="{27748AA9-8517-E290-D6EF-0F1E8B0D0A4B}"/>
              </a:ext>
            </a:extLst>
          </p:cNvPr>
          <p:cNvSpPr txBox="1"/>
          <p:nvPr/>
        </p:nvSpPr>
        <p:spPr bwMode="gray">
          <a:xfrm>
            <a:off x="721308" y="2124984"/>
            <a:ext cx="1454740" cy="184666"/>
          </a:xfrm>
          <a:prstGeom prst="rect">
            <a:avLst/>
          </a:prstGeom>
          <a:noFill/>
          <a:ln>
            <a:noFill/>
          </a:ln>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0" marR="0" lvl="0" indent="0" algn="l" defTabSz="914400" rtl="0" eaLnBrk="1" fontAlgn="auto" latinLnBrk="0" hangingPunct="1">
              <a:lnSpc>
                <a:spcPct val="100000"/>
              </a:lnSpc>
              <a:spcBef>
                <a:spcPts val="600"/>
              </a:spcBef>
              <a:spcAft>
                <a:spcPts val="60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New fuel </a:t>
            </a:r>
            <a:r>
              <a:rPr lang="en-US" sz="1200">
                <a:solidFill>
                  <a:srgbClr val="000000"/>
                </a:solidFill>
                <a:latin typeface="Arial" panose="020B0604020202020204" pitchFamily="34" charset="0"/>
                <a:cs typeface="Arial" panose="020B0604020202020204" pitchFamily="34" charset="0"/>
              </a:rPr>
              <a:t>e</a:t>
            </a:r>
            <a:r>
              <a:rPr kumimoji="0" lang="en-US" sz="1200" b="0" i="0" u="none" strike="noStrike" kern="1200" cap="none" spc="0" normalizeH="0" baseline="0" noProof="0" err="1">
                <a:ln>
                  <a:noFill/>
                </a:ln>
                <a:solidFill>
                  <a:srgbClr val="000000"/>
                </a:solidFill>
                <a:effectLst/>
                <a:uLnTx/>
                <a:uFillTx/>
                <a:latin typeface="Arial" panose="020B0604020202020204" pitchFamily="34" charset="0"/>
                <a:ea typeface="+mn-ea"/>
                <a:cs typeface="Arial" panose="020B0604020202020204" pitchFamily="34" charset="0"/>
              </a:rPr>
              <a:t>lement</a:t>
            </a:r>
            <a:endParaRPr kumimoji="0" 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77" name="Group 76">
            <a:extLst>
              <a:ext uri="{FF2B5EF4-FFF2-40B4-BE49-F238E27FC236}">
                <a16:creationId xmlns:a16="http://schemas.microsoft.com/office/drawing/2014/main" id="{010C8201-5CDC-F78B-2017-F112609B9D57}"/>
              </a:ext>
            </a:extLst>
          </p:cNvPr>
          <p:cNvGrpSpPr/>
          <p:nvPr/>
        </p:nvGrpSpPr>
        <p:grpSpPr>
          <a:xfrm>
            <a:off x="556890" y="3658402"/>
            <a:ext cx="1534347" cy="1095792"/>
            <a:chOff x="556890" y="3668027"/>
            <a:chExt cx="1534347" cy="1095792"/>
          </a:xfrm>
        </p:grpSpPr>
        <p:sp>
          <p:nvSpPr>
            <p:cNvPr id="22" name="Rectangle: Rounded Corners 1061">
              <a:extLst>
                <a:ext uri="{FF2B5EF4-FFF2-40B4-BE49-F238E27FC236}">
                  <a16:creationId xmlns:a16="http://schemas.microsoft.com/office/drawing/2014/main" id="{9857C9EB-D4CE-A58A-E701-FE0D7646B9BC}"/>
                </a:ext>
              </a:extLst>
            </p:cNvPr>
            <p:cNvSpPr/>
            <p:nvPr/>
          </p:nvSpPr>
          <p:spPr bwMode="gray">
            <a:xfrm>
              <a:off x="556890" y="3668027"/>
              <a:ext cx="1534347" cy="1095792"/>
            </a:xfrm>
            <a:prstGeom prst="roundRect">
              <a:avLst>
                <a:gd name="adj" fmla="val 16667"/>
              </a:avLst>
            </a:prstGeom>
            <a:solidFill>
              <a:schemeClr val="bg1"/>
            </a:solidFill>
            <a:ln w="28575">
              <a:solidFill>
                <a:srgbClr val="05222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9" name="Picture 8">
              <a:extLst>
                <a:ext uri="{FF2B5EF4-FFF2-40B4-BE49-F238E27FC236}">
                  <a16:creationId xmlns:a16="http://schemas.microsoft.com/office/drawing/2014/main" id="{86EC81C7-44CA-0E4D-BDFA-DFA67F2A35BF}"/>
                </a:ext>
              </a:extLst>
            </p:cNvPr>
            <p:cNvPicPr>
              <a:picLocks noChangeAspect="1"/>
            </p:cNvPicPr>
            <p:nvPr/>
          </p:nvPicPr>
          <p:blipFill>
            <a:blip r:embed="rId8" cstate="screen">
              <a:extLst>
                <a:ext uri="{28A0092B-C50C-407E-A947-70E740481C1C}">
                  <a14:useLocalDpi xmlns:a14="http://schemas.microsoft.com/office/drawing/2010/main"/>
                </a:ext>
              </a:extLst>
            </a:blip>
            <a:srcRect r="-483"/>
            <a:stretch/>
          </p:blipFill>
          <p:spPr>
            <a:xfrm>
              <a:off x="871448" y="4014842"/>
              <a:ext cx="832107" cy="689673"/>
            </a:xfrm>
            <a:prstGeom prst="rect">
              <a:avLst/>
            </a:prstGeom>
          </p:spPr>
        </p:pic>
        <p:sp>
          <p:nvSpPr>
            <p:cNvPr id="2" name="TextBox 1">
              <a:extLst>
                <a:ext uri="{FF2B5EF4-FFF2-40B4-BE49-F238E27FC236}">
                  <a16:creationId xmlns:a16="http://schemas.microsoft.com/office/drawing/2014/main" id="{E31A1918-7233-1E7B-92DF-BE79E0C57510}"/>
                </a:ext>
              </a:extLst>
            </p:cNvPr>
            <p:cNvSpPr txBox="1"/>
            <p:nvPr/>
          </p:nvSpPr>
          <p:spPr bwMode="gray">
            <a:xfrm>
              <a:off x="638785" y="3689355"/>
              <a:ext cx="1376034" cy="384721"/>
            </a:xfrm>
            <a:prstGeom prst="rect">
              <a:avLst/>
            </a:prstGeom>
            <a:noFill/>
            <a:ln>
              <a:noFill/>
            </a:ln>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600"/>
                </a:spcBef>
                <a:spcAft>
                  <a:spcPts val="600"/>
                </a:spcAft>
                <a:buClrTx/>
                <a:buSzTx/>
                <a:buFontTx/>
                <a:buNone/>
                <a:tabLst/>
                <a:defRPr/>
              </a:pPr>
              <a:r>
                <a:rPr kumimoji="0" lang="en-US" sz="125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Power Plant Operation</a:t>
              </a:r>
            </a:p>
          </p:txBody>
        </p:sp>
      </p:grpSp>
      <p:grpSp>
        <p:nvGrpSpPr>
          <p:cNvPr id="39" name="Group 38">
            <a:extLst>
              <a:ext uri="{FF2B5EF4-FFF2-40B4-BE49-F238E27FC236}">
                <a16:creationId xmlns:a16="http://schemas.microsoft.com/office/drawing/2014/main" id="{FFEFC4C7-631F-DB47-F162-359D3275CA6C}"/>
              </a:ext>
            </a:extLst>
          </p:cNvPr>
          <p:cNvGrpSpPr/>
          <p:nvPr/>
        </p:nvGrpSpPr>
        <p:grpSpPr>
          <a:xfrm>
            <a:off x="5440931" y="3760071"/>
            <a:ext cx="1534347" cy="1072631"/>
            <a:chOff x="-876676" y="4586811"/>
            <a:chExt cx="1534347" cy="1278623"/>
          </a:xfrm>
        </p:grpSpPr>
        <p:sp>
          <p:nvSpPr>
            <p:cNvPr id="27" name="Rectangle: Rounded Corners 1061">
              <a:extLst>
                <a:ext uri="{FF2B5EF4-FFF2-40B4-BE49-F238E27FC236}">
                  <a16:creationId xmlns:a16="http://schemas.microsoft.com/office/drawing/2014/main" id="{1FAE29F1-DC1F-1945-9390-994DFF787D1A}"/>
                </a:ext>
              </a:extLst>
            </p:cNvPr>
            <p:cNvSpPr/>
            <p:nvPr/>
          </p:nvSpPr>
          <p:spPr bwMode="gray">
            <a:xfrm>
              <a:off x="-876676" y="4586811"/>
              <a:ext cx="1534347" cy="1278623"/>
            </a:xfrm>
            <a:prstGeom prst="roundRect">
              <a:avLst>
                <a:gd name="adj" fmla="val 16667"/>
              </a:avLst>
            </a:prstGeom>
            <a:solidFill>
              <a:schemeClr val="bg1"/>
            </a:solidFill>
            <a:ln w="28575">
              <a:solidFill>
                <a:srgbClr val="05222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8" name="TextBox 37">
              <a:extLst>
                <a:ext uri="{FF2B5EF4-FFF2-40B4-BE49-F238E27FC236}">
                  <a16:creationId xmlns:a16="http://schemas.microsoft.com/office/drawing/2014/main" id="{5944F285-1BC1-73E6-2912-760C50883D63}"/>
                </a:ext>
              </a:extLst>
            </p:cNvPr>
            <p:cNvSpPr txBox="1"/>
            <p:nvPr/>
          </p:nvSpPr>
          <p:spPr bwMode="gray">
            <a:xfrm>
              <a:off x="-769146" y="4637914"/>
              <a:ext cx="1376034" cy="384721"/>
            </a:xfrm>
            <a:prstGeom prst="rect">
              <a:avLst/>
            </a:prstGeom>
            <a:noFill/>
            <a:ln>
              <a:noFill/>
            </a:ln>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600"/>
                </a:spcBef>
                <a:spcAft>
                  <a:spcPts val="600"/>
                </a:spcAft>
                <a:buClrTx/>
                <a:buSzTx/>
                <a:buFontTx/>
                <a:buNone/>
                <a:tabLst/>
                <a:defRPr/>
              </a:pPr>
              <a:r>
                <a:rPr kumimoji="0" lang="en-US" sz="125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Shielded Interim Storage</a:t>
              </a: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18" name="Picture 17" descr="A black and white logo&#10;&#10;AI-generated content may be incorrect.">
              <a:extLst>
                <a:ext uri="{FF2B5EF4-FFF2-40B4-BE49-F238E27FC236}">
                  <a16:creationId xmlns:a16="http://schemas.microsoft.com/office/drawing/2014/main" id="{7CFA696B-D079-DF06-CBE9-6C85D4E4787D}"/>
                </a:ext>
              </a:extLst>
            </p:cNvPr>
            <p:cNvPicPr>
              <a:picLocks noChangeAspect="1"/>
            </p:cNvPicPr>
            <p:nvPr/>
          </p:nvPicPr>
          <p:blipFill>
            <a:blip r:embed="rId9"/>
            <a:srcRect t="10629" b="33090"/>
            <a:stretch/>
          </p:blipFill>
          <p:spPr>
            <a:xfrm>
              <a:off x="-589759" y="5202838"/>
              <a:ext cx="1017260" cy="558044"/>
            </a:xfrm>
            <a:prstGeom prst="rect">
              <a:avLst/>
            </a:prstGeom>
          </p:spPr>
        </p:pic>
      </p:grpSp>
      <p:cxnSp>
        <p:nvCxnSpPr>
          <p:cNvPr id="40" name="Connector: Elbow 1051">
            <a:extLst>
              <a:ext uri="{FF2B5EF4-FFF2-40B4-BE49-F238E27FC236}">
                <a16:creationId xmlns:a16="http://schemas.microsoft.com/office/drawing/2014/main" id="{62A962AF-DCE9-7FF0-26D8-934917386338}"/>
              </a:ext>
            </a:extLst>
          </p:cNvPr>
          <p:cNvCxnSpPr>
            <a:cxnSpLocks/>
            <a:stCxn id="22" idx="3"/>
            <a:endCxn id="27" idx="1"/>
          </p:cNvCxnSpPr>
          <p:nvPr/>
        </p:nvCxnSpPr>
        <p:spPr bwMode="gray">
          <a:xfrm>
            <a:off x="2091237" y="4206298"/>
            <a:ext cx="3349694" cy="90089"/>
          </a:xfrm>
          <a:prstGeom prst="bentConnector3">
            <a:avLst>
              <a:gd name="adj1" fmla="val 50000"/>
            </a:avLst>
          </a:prstGeom>
          <a:ln w="76200" cap="flat">
            <a:solidFill>
              <a:srgbClr val="33A398"/>
            </a:solidFill>
            <a:miter lim="800000"/>
            <a:headEnd w="sm" len="sm"/>
            <a:tailEnd type="triangle" w="sm" len="sm"/>
          </a:ln>
        </p:spPr>
        <p:style>
          <a:lnRef idx="1">
            <a:schemeClr val="accent1"/>
          </a:lnRef>
          <a:fillRef idx="0">
            <a:schemeClr val="accent1"/>
          </a:fillRef>
          <a:effectRef idx="0">
            <a:schemeClr val="accent1"/>
          </a:effectRef>
          <a:fontRef idx="minor">
            <a:schemeClr val="tx1"/>
          </a:fontRef>
        </p:style>
      </p:cxnSp>
      <p:cxnSp>
        <p:nvCxnSpPr>
          <p:cNvPr id="48" name="Connector: Elbow 1051">
            <a:extLst>
              <a:ext uri="{FF2B5EF4-FFF2-40B4-BE49-F238E27FC236}">
                <a16:creationId xmlns:a16="http://schemas.microsoft.com/office/drawing/2014/main" id="{BFE42D95-BD8D-89F4-499A-5F3FA13D6672}"/>
              </a:ext>
            </a:extLst>
          </p:cNvPr>
          <p:cNvCxnSpPr>
            <a:cxnSpLocks/>
            <a:stCxn id="22" idx="0"/>
            <a:endCxn id="57" idx="1"/>
          </p:cNvCxnSpPr>
          <p:nvPr/>
        </p:nvCxnSpPr>
        <p:spPr bwMode="gray">
          <a:xfrm rot="5400000" flipH="1" flipV="1">
            <a:off x="1288708" y="2761280"/>
            <a:ext cx="932479" cy="861767"/>
          </a:xfrm>
          <a:prstGeom prst="bentConnector2">
            <a:avLst/>
          </a:prstGeom>
          <a:ln w="76200" cap="flat">
            <a:solidFill>
              <a:srgbClr val="002060"/>
            </a:solidFill>
            <a:miter lim="800000"/>
            <a:headEnd w="sm" len="sm"/>
            <a:tailEnd type="triangle" w="sm" len="sm"/>
          </a:ln>
        </p:spPr>
        <p:style>
          <a:lnRef idx="1">
            <a:schemeClr val="accent1"/>
          </a:lnRef>
          <a:fillRef idx="0">
            <a:schemeClr val="accent1"/>
          </a:fillRef>
          <a:effectRef idx="0">
            <a:schemeClr val="accent1"/>
          </a:effectRef>
          <a:fontRef idx="minor">
            <a:schemeClr val="tx1"/>
          </a:fontRef>
        </p:style>
      </p:cxnSp>
      <p:sp>
        <p:nvSpPr>
          <p:cNvPr id="57" name="Rectangle: Rounded Corners 1061">
            <a:extLst>
              <a:ext uri="{FF2B5EF4-FFF2-40B4-BE49-F238E27FC236}">
                <a16:creationId xmlns:a16="http://schemas.microsoft.com/office/drawing/2014/main" id="{B40350ED-FD07-4980-7990-BC0F24921007}"/>
              </a:ext>
            </a:extLst>
          </p:cNvPr>
          <p:cNvSpPr/>
          <p:nvPr/>
        </p:nvSpPr>
        <p:spPr bwMode="gray">
          <a:xfrm>
            <a:off x="2185831" y="2181925"/>
            <a:ext cx="1534347" cy="1087995"/>
          </a:xfrm>
          <a:prstGeom prst="roundRect">
            <a:avLst>
              <a:gd name="adj" fmla="val 16667"/>
            </a:avLst>
          </a:prstGeom>
          <a:solidFill>
            <a:schemeClr val="bg1"/>
          </a:solidFill>
          <a:ln w="28575">
            <a:solidFill>
              <a:srgbClr val="05222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2" name="TextBox 61">
            <a:extLst>
              <a:ext uri="{FF2B5EF4-FFF2-40B4-BE49-F238E27FC236}">
                <a16:creationId xmlns:a16="http://schemas.microsoft.com/office/drawing/2014/main" id="{E07323CA-09D5-EFC8-0F41-AAC008070822}"/>
              </a:ext>
            </a:extLst>
          </p:cNvPr>
          <p:cNvSpPr txBox="1"/>
          <p:nvPr/>
        </p:nvSpPr>
        <p:spPr bwMode="gray">
          <a:xfrm>
            <a:off x="2192698" y="2209028"/>
            <a:ext cx="1534347" cy="577081"/>
          </a:xfrm>
          <a:prstGeom prst="rect">
            <a:avLst/>
          </a:prstGeom>
          <a:noFill/>
          <a:ln>
            <a:noFill/>
          </a:ln>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600"/>
              </a:spcBef>
              <a:spcAft>
                <a:spcPts val="600"/>
              </a:spcAft>
              <a:buClrTx/>
              <a:buSzTx/>
              <a:buFontTx/>
              <a:buNone/>
              <a:tabLst/>
              <a:defRPr/>
            </a:pPr>
            <a:r>
              <a:rPr kumimoji="0" lang="en-US" sz="1250" b="1" i="0" u="none" strike="noStrike" kern="1200" cap="none" spc="0" normalizeH="0" baseline="0" noProof="0">
                <a:ln>
                  <a:noFill/>
                </a:ln>
                <a:solidFill>
                  <a:srgbClr val="000000"/>
                </a:solidFill>
                <a:effectLst/>
                <a:uLnTx/>
                <a:uFillTx/>
                <a:latin typeface="Arial" panose="020B0604020202020204" pitchFamily="34" charset="0"/>
                <a:ea typeface="+mn-lt"/>
                <a:cs typeface="Arial" panose="020B0604020202020204" pitchFamily="34" charset="0"/>
              </a:rPr>
              <a:t>Reprocessing </a:t>
            </a:r>
            <a:br>
              <a:rPr kumimoji="0" lang="en-US" sz="1250" b="1" i="0" u="none" strike="noStrike" kern="1200" cap="none" spc="0" normalizeH="0" baseline="0" noProof="0">
                <a:ln>
                  <a:noFill/>
                </a:ln>
                <a:solidFill>
                  <a:srgbClr val="000000"/>
                </a:solidFill>
                <a:effectLst/>
                <a:uLnTx/>
                <a:uFillTx/>
                <a:latin typeface="Arial" panose="020B0604020202020204" pitchFamily="34" charset="0"/>
                <a:ea typeface="+mn-lt"/>
                <a:cs typeface="Arial" panose="020B0604020202020204" pitchFamily="34" charset="0"/>
              </a:rPr>
            </a:br>
            <a:r>
              <a:rPr kumimoji="0" lang="en-US" sz="1250" b="1" i="0" u="none" strike="noStrike" kern="1200" cap="none" spc="0" normalizeH="0" baseline="0" noProof="0">
                <a:ln>
                  <a:noFill/>
                </a:ln>
                <a:solidFill>
                  <a:srgbClr val="000000"/>
                </a:solidFill>
                <a:effectLst/>
                <a:uLnTx/>
                <a:uFillTx/>
                <a:latin typeface="Arial" panose="020B0604020202020204" pitchFamily="34" charset="0"/>
                <a:ea typeface="+mn-lt"/>
                <a:cs typeface="Arial" panose="020B0604020202020204" pitchFamily="34" charset="0"/>
              </a:rPr>
              <a:t>Fuel Element Fabrication </a:t>
            </a: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10" name="Picture 9">
            <a:extLst>
              <a:ext uri="{FF2B5EF4-FFF2-40B4-BE49-F238E27FC236}">
                <a16:creationId xmlns:a16="http://schemas.microsoft.com/office/drawing/2014/main" id="{3C9C8462-C85F-5CC6-0576-8C811B66FADC}"/>
              </a:ext>
            </a:extLst>
          </p:cNvPr>
          <p:cNvPicPr>
            <a:picLocks noChangeAspect="1"/>
          </p:cNvPicPr>
          <p:nvPr/>
        </p:nvPicPr>
        <p:blipFill>
          <a:blip r:embed="rId10" cstate="screen">
            <a:extLst>
              <a:ext uri="{28A0092B-C50C-407E-A947-70E740481C1C}">
                <a14:useLocalDpi xmlns:a14="http://schemas.microsoft.com/office/drawing/2010/main"/>
              </a:ext>
            </a:extLst>
          </a:blip>
          <a:srcRect r="-763"/>
          <a:stretch/>
        </p:blipFill>
        <p:spPr>
          <a:xfrm>
            <a:off x="2661371" y="2723987"/>
            <a:ext cx="584282" cy="562662"/>
          </a:xfrm>
          <a:prstGeom prst="rect">
            <a:avLst/>
          </a:prstGeom>
        </p:spPr>
      </p:pic>
      <p:cxnSp>
        <p:nvCxnSpPr>
          <p:cNvPr id="66" name="Connector: Elbow 1051">
            <a:extLst>
              <a:ext uri="{FF2B5EF4-FFF2-40B4-BE49-F238E27FC236}">
                <a16:creationId xmlns:a16="http://schemas.microsoft.com/office/drawing/2014/main" id="{C707AF9B-E179-3437-E389-4326B33D8C23}"/>
              </a:ext>
            </a:extLst>
          </p:cNvPr>
          <p:cNvCxnSpPr>
            <a:cxnSpLocks/>
            <a:stCxn id="57" idx="3"/>
            <a:endCxn id="69" idx="1"/>
          </p:cNvCxnSpPr>
          <p:nvPr/>
        </p:nvCxnSpPr>
        <p:spPr bwMode="gray">
          <a:xfrm flipV="1">
            <a:off x="3720178" y="2718575"/>
            <a:ext cx="1319280" cy="7348"/>
          </a:xfrm>
          <a:prstGeom prst="bentConnector3">
            <a:avLst>
              <a:gd name="adj1" fmla="val 50000"/>
            </a:avLst>
          </a:prstGeom>
          <a:ln w="76200" cap="flat">
            <a:solidFill>
              <a:srgbClr val="002060"/>
            </a:solidFill>
            <a:miter lim="800000"/>
            <a:headEnd w="sm" len="sm"/>
            <a:tailEnd type="triangle" w="sm" len="sm"/>
          </a:ln>
        </p:spPr>
        <p:style>
          <a:lnRef idx="1">
            <a:schemeClr val="accent1"/>
          </a:lnRef>
          <a:fillRef idx="0">
            <a:schemeClr val="accent1"/>
          </a:fillRef>
          <a:effectRef idx="0">
            <a:schemeClr val="accent1"/>
          </a:effectRef>
          <a:fontRef idx="minor">
            <a:schemeClr val="tx1"/>
          </a:fontRef>
        </p:style>
      </p:cxnSp>
      <p:grpSp>
        <p:nvGrpSpPr>
          <p:cNvPr id="107" name="Group 106">
            <a:extLst>
              <a:ext uri="{FF2B5EF4-FFF2-40B4-BE49-F238E27FC236}">
                <a16:creationId xmlns:a16="http://schemas.microsoft.com/office/drawing/2014/main" id="{C547227A-A700-5E96-B16B-9DD2A03A46E1}"/>
              </a:ext>
            </a:extLst>
          </p:cNvPr>
          <p:cNvGrpSpPr/>
          <p:nvPr/>
        </p:nvGrpSpPr>
        <p:grpSpPr>
          <a:xfrm>
            <a:off x="5039458" y="2186276"/>
            <a:ext cx="1534347" cy="1064598"/>
            <a:chOff x="5295218" y="1273291"/>
            <a:chExt cx="1534347" cy="1278623"/>
          </a:xfrm>
        </p:grpSpPr>
        <p:sp>
          <p:nvSpPr>
            <p:cNvPr id="69" name="Rectangle: Rounded Corners 1061">
              <a:extLst>
                <a:ext uri="{FF2B5EF4-FFF2-40B4-BE49-F238E27FC236}">
                  <a16:creationId xmlns:a16="http://schemas.microsoft.com/office/drawing/2014/main" id="{07FCFBA7-A4E1-3D2C-A391-0F9DF4871C10}"/>
                </a:ext>
              </a:extLst>
            </p:cNvPr>
            <p:cNvSpPr/>
            <p:nvPr/>
          </p:nvSpPr>
          <p:spPr bwMode="gray">
            <a:xfrm>
              <a:off x="5295218" y="1273291"/>
              <a:ext cx="1534347" cy="1278623"/>
            </a:xfrm>
            <a:prstGeom prst="roundRect">
              <a:avLst>
                <a:gd name="adj" fmla="val 16667"/>
              </a:avLst>
            </a:prstGeom>
            <a:solidFill>
              <a:schemeClr val="bg1"/>
            </a:solidFill>
            <a:ln w="28575">
              <a:solidFill>
                <a:srgbClr val="05222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0" name="TextBox 69">
              <a:extLst>
                <a:ext uri="{FF2B5EF4-FFF2-40B4-BE49-F238E27FC236}">
                  <a16:creationId xmlns:a16="http://schemas.microsoft.com/office/drawing/2014/main" id="{4EC024F2-8220-F116-2C10-CC7CE23DA673}"/>
                </a:ext>
              </a:extLst>
            </p:cNvPr>
            <p:cNvSpPr txBox="1"/>
            <p:nvPr/>
          </p:nvSpPr>
          <p:spPr bwMode="gray">
            <a:xfrm>
              <a:off x="5402748" y="1324394"/>
              <a:ext cx="1376034" cy="384721"/>
            </a:xfrm>
            <a:prstGeom prst="rect">
              <a:avLst/>
            </a:prstGeom>
            <a:noFill/>
            <a:ln>
              <a:noFill/>
            </a:ln>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600"/>
                </a:spcBef>
                <a:spcAft>
                  <a:spcPts val="600"/>
                </a:spcAft>
                <a:buClrTx/>
                <a:buSzTx/>
                <a:buFontTx/>
                <a:buNone/>
                <a:tabLst/>
                <a:defRPr/>
              </a:pPr>
              <a:r>
                <a:rPr kumimoji="0" lang="en-US" sz="125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Pool Interim Storage</a:t>
              </a: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17" name="Picture 16" descr="A black and white sign with text&#10;&#10;AI-generated content may be incorrect.">
              <a:extLst>
                <a:ext uri="{FF2B5EF4-FFF2-40B4-BE49-F238E27FC236}">
                  <a16:creationId xmlns:a16="http://schemas.microsoft.com/office/drawing/2014/main" id="{5F37038D-6F35-FC59-6144-462D494D2E57}"/>
                </a:ext>
              </a:extLst>
            </p:cNvPr>
            <p:cNvPicPr>
              <a:picLocks noChangeAspect="1"/>
            </p:cNvPicPr>
            <p:nvPr/>
          </p:nvPicPr>
          <p:blipFill>
            <a:blip r:embed="rId11"/>
            <a:srcRect b="29444"/>
            <a:stretch/>
          </p:blipFill>
          <p:spPr>
            <a:xfrm>
              <a:off x="5540586" y="1735225"/>
              <a:ext cx="1100358" cy="697944"/>
            </a:xfrm>
            <a:prstGeom prst="rect">
              <a:avLst/>
            </a:prstGeom>
          </p:spPr>
        </p:pic>
      </p:grpSp>
      <p:cxnSp>
        <p:nvCxnSpPr>
          <p:cNvPr id="73" name="Connector: Elbow 1051">
            <a:extLst>
              <a:ext uri="{FF2B5EF4-FFF2-40B4-BE49-F238E27FC236}">
                <a16:creationId xmlns:a16="http://schemas.microsoft.com/office/drawing/2014/main" id="{88712307-1ED0-5FCE-DB77-8FE97EB1408E}"/>
              </a:ext>
            </a:extLst>
          </p:cNvPr>
          <p:cNvCxnSpPr>
            <a:cxnSpLocks/>
          </p:cNvCxnSpPr>
          <p:nvPr/>
        </p:nvCxnSpPr>
        <p:spPr bwMode="gray">
          <a:xfrm rot="5400000">
            <a:off x="955017" y="2396479"/>
            <a:ext cx="1257178" cy="1190716"/>
          </a:xfrm>
          <a:prstGeom prst="bentConnector3">
            <a:avLst>
              <a:gd name="adj1" fmla="val 1766"/>
            </a:avLst>
          </a:prstGeom>
          <a:ln w="76200" cap="flat">
            <a:solidFill>
              <a:srgbClr val="9EB1CF"/>
            </a:solidFill>
            <a:miter lim="800000"/>
            <a:headEnd w="sm" len="sm"/>
            <a:tailEnd type="triangle" w="sm" len="sm"/>
          </a:ln>
        </p:spPr>
        <p:style>
          <a:lnRef idx="1">
            <a:schemeClr val="accent1"/>
          </a:lnRef>
          <a:fillRef idx="0">
            <a:schemeClr val="accent1"/>
          </a:fillRef>
          <a:effectRef idx="0">
            <a:schemeClr val="accent1"/>
          </a:effectRef>
          <a:fontRef idx="minor">
            <a:schemeClr val="tx1"/>
          </a:fontRef>
        </p:style>
      </p:cxnSp>
      <p:grpSp>
        <p:nvGrpSpPr>
          <p:cNvPr id="83" name="Group 82">
            <a:extLst>
              <a:ext uri="{FF2B5EF4-FFF2-40B4-BE49-F238E27FC236}">
                <a16:creationId xmlns:a16="http://schemas.microsoft.com/office/drawing/2014/main" id="{3A9E5673-2E75-8404-7CFB-5FC3E42C97DC}"/>
              </a:ext>
            </a:extLst>
          </p:cNvPr>
          <p:cNvGrpSpPr/>
          <p:nvPr/>
        </p:nvGrpSpPr>
        <p:grpSpPr>
          <a:xfrm>
            <a:off x="5076686" y="5102867"/>
            <a:ext cx="1534347" cy="1066334"/>
            <a:chOff x="-876676" y="4586811"/>
            <a:chExt cx="1534347" cy="1278623"/>
          </a:xfrm>
        </p:grpSpPr>
        <p:sp>
          <p:nvSpPr>
            <p:cNvPr id="84" name="Rectangle: Rounded Corners 1061">
              <a:extLst>
                <a:ext uri="{FF2B5EF4-FFF2-40B4-BE49-F238E27FC236}">
                  <a16:creationId xmlns:a16="http://schemas.microsoft.com/office/drawing/2014/main" id="{72FE16E3-493D-EAB7-C897-55EFFB8E3299}"/>
                </a:ext>
              </a:extLst>
            </p:cNvPr>
            <p:cNvSpPr/>
            <p:nvPr/>
          </p:nvSpPr>
          <p:spPr bwMode="gray">
            <a:xfrm>
              <a:off x="-876676" y="4586811"/>
              <a:ext cx="1534347" cy="1278623"/>
            </a:xfrm>
            <a:prstGeom prst="roundRect">
              <a:avLst>
                <a:gd name="adj" fmla="val 16667"/>
              </a:avLst>
            </a:prstGeom>
            <a:solidFill>
              <a:schemeClr val="bg1"/>
            </a:solidFill>
            <a:ln w="28575">
              <a:solidFill>
                <a:srgbClr val="05222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5" name="TextBox 84">
              <a:extLst>
                <a:ext uri="{FF2B5EF4-FFF2-40B4-BE49-F238E27FC236}">
                  <a16:creationId xmlns:a16="http://schemas.microsoft.com/office/drawing/2014/main" id="{4DC3D7A2-E08E-FC22-79C2-930BB78EDC91}"/>
                </a:ext>
              </a:extLst>
            </p:cNvPr>
            <p:cNvSpPr txBox="1"/>
            <p:nvPr/>
          </p:nvSpPr>
          <p:spPr bwMode="gray">
            <a:xfrm>
              <a:off x="-769146" y="4637914"/>
              <a:ext cx="1376034" cy="384721"/>
            </a:xfrm>
            <a:prstGeom prst="rect">
              <a:avLst/>
            </a:prstGeom>
            <a:noFill/>
            <a:ln>
              <a:noFill/>
            </a:ln>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600"/>
                </a:spcBef>
                <a:spcAft>
                  <a:spcPts val="600"/>
                </a:spcAft>
                <a:buClrTx/>
                <a:buSzTx/>
                <a:buFontTx/>
                <a:buNone/>
                <a:tabLst/>
                <a:defRPr/>
              </a:pPr>
              <a:r>
                <a:rPr kumimoji="0" lang="en-US" sz="125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Compacted Interim Storage</a:t>
              </a: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cxnSp>
        <p:nvCxnSpPr>
          <p:cNvPr id="87" name="Connector: Elbow 1051">
            <a:extLst>
              <a:ext uri="{FF2B5EF4-FFF2-40B4-BE49-F238E27FC236}">
                <a16:creationId xmlns:a16="http://schemas.microsoft.com/office/drawing/2014/main" id="{3257DB8B-BE23-385A-FE59-AC4179EDE1F9}"/>
              </a:ext>
            </a:extLst>
          </p:cNvPr>
          <p:cNvCxnSpPr>
            <a:cxnSpLocks/>
            <a:stCxn id="22" idx="2"/>
            <a:endCxn id="84" idx="1"/>
          </p:cNvCxnSpPr>
          <p:nvPr/>
        </p:nvCxnSpPr>
        <p:spPr bwMode="gray">
          <a:xfrm rot="16200000" flipH="1">
            <a:off x="2759455" y="3318803"/>
            <a:ext cx="881840" cy="3752622"/>
          </a:xfrm>
          <a:prstGeom prst="bentConnector2">
            <a:avLst/>
          </a:prstGeom>
          <a:ln w="76200" cap="flat">
            <a:solidFill>
              <a:srgbClr val="349BDC"/>
            </a:solidFill>
            <a:miter lim="800000"/>
            <a:headEnd w="sm" len="sm"/>
            <a:tailEnd type="triangle" w="sm" len="sm"/>
          </a:ln>
        </p:spPr>
        <p:style>
          <a:lnRef idx="1">
            <a:schemeClr val="accent1"/>
          </a:lnRef>
          <a:fillRef idx="0">
            <a:schemeClr val="accent1"/>
          </a:fillRef>
          <a:effectRef idx="0">
            <a:schemeClr val="accent1"/>
          </a:effectRef>
          <a:fontRef idx="minor">
            <a:schemeClr val="tx1"/>
          </a:fontRef>
        </p:style>
      </p:cxnSp>
      <p:cxnSp>
        <p:nvCxnSpPr>
          <p:cNvPr id="91" name="Connector: Elbow 1051">
            <a:extLst>
              <a:ext uri="{FF2B5EF4-FFF2-40B4-BE49-F238E27FC236}">
                <a16:creationId xmlns:a16="http://schemas.microsoft.com/office/drawing/2014/main" id="{F41B80B1-D5F7-D23D-0669-60DA8AA6632E}"/>
              </a:ext>
            </a:extLst>
          </p:cNvPr>
          <p:cNvCxnSpPr>
            <a:cxnSpLocks/>
            <a:stCxn id="84" idx="3"/>
            <a:endCxn id="95" idx="1"/>
          </p:cNvCxnSpPr>
          <p:nvPr/>
        </p:nvCxnSpPr>
        <p:spPr bwMode="gray">
          <a:xfrm flipV="1">
            <a:off x="6611033" y="5635167"/>
            <a:ext cx="1361803" cy="867"/>
          </a:xfrm>
          <a:prstGeom prst="bentConnector3">
            <a:avLst>
              <a:gd name="adj1" fmla="val 50000"/>
            </a:avLst>
          </a:prstGeom>
          <a:ln w="76200" cap="flat">
            <a:solidFill>
              <a:srgbClr val="349BDC"/>
            </a:solidFill>
            <a:miter lim="800000"/>
            <a:headEnd w="sm" len="sm"/>
            <a:tailEnd type="triangle" w="sm" len="sm"/>
          </a:ln>
        </p:spPr>
        <p:style>
          <a:lnRef idx="1">
            <a:schemeClr val="accent1"/>
          </a:lnRef>
          <a:fillRef idx="0">
            <a:schemeClr val="accent1"/>
          </a:fillRef>
          <a:effectRef idx="0">
            <a:schemeClr val="accent1"/>
          </a:effectRef>
          <a:fontRef idx="minor">
            <a:schemeClr val="tx1"/>
          </a:fontRef>
        </p:style>
      </p:cxnSp>
      <p:grpSp>
        <p:nvGrpSpPr>
          <p:cNvPr id="98" name="Group 97">
            <a:extLst>
              <a:ext uri="{FF2B5EF4-FFF2-40B4-BE49-F238E27FC236}">
                <a16:creationId xmlns:a16="http://schemas.microsoft.com/office/drawing/2014/main" id="{DF210098-FA64-01CC-1F27-6D84E34922FC}"/>
              </a:ext>
            </a:extLst>
          </p:cNvPr>
          <p:cNvGrpSpPr/>
          <p:nvPr/>
        </p:nvGrpSpPr>
        <p:grpSpPr>
          <a:xfrm>
            <a:off x="7972836" y="5102867"/>
            <a:ext cx="1534347" cy="1064599"/>
            <a:chOff x="-408988" y="4979566"/>
            <a:chExt cx="1534347" cy="1278623"/>
          </a:xfrm>
        </p:grpSpPr>
        <p:sp>
          <p:nvSpPr>
            <p:cNvPr id="95" name="Rectangle: Rounded Corners 1061">
              <a:extLst>
                <a:ext uri="{FF2B5EF4-FFF2-40B4-BE49-F238E27FC236}">
                  <a16:creationId xmlns:a16="http://schemas.microsoft.com/office/drawing/2014/main" id="{86BDCD1C-B428-8C33-285D-4BE426313222}"/>
                </a:ext>
              </a:extLst>
            </p:cNvPr>
            <p:cNvSpPr/>
            <p:nvPr/>
          </p:nvSpPr>
          <p:spPr bwMode="gray">
            <a:xfrm>
              <a:off x="-408988" y="4979566"/>
              <a:ext cx="1534347" cy="1278623"/>
            </a:xfrm>
            <a:prstGeom prst="roundRect">
              <a:avLst>
                <a:gd name="adj" fmla="val 16667"/>
              </a:avLst>
            </a:prstGeom>
            <a:solidFill>
              <a:schemeClr val="bg1"/>
            </a:solidFill>
            <a:ln w="28575">
              <a:solidFill>
                <a:srgbClr val="05222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6" name="TextBox 95">
              <a:extLst>
                <a:ext uri="{FF2B5EF4-FFF2-40B4-BE49-F238E27FC236}">
                  <a16:creationId xmlns:a16="http://schemas.microsoft.com/office/drawing/2014/main" id="{682A9D93-FB8C-28A5-CAED-415A222D96B3}"/>
                </a:ext>
              </a:extLst>
            </p:cNvPr>
            <p:cNvSpPr txBox="1"/>
            <p:nvPr/>
          </p:nvSpPr>
          <p:spPr bwMode="gray">
            <a:xfrm>
              <a:off x="-301458" y="5030669"/>
              <a:ext cx="1376034" cy="384721"/>
            </a:xfrm>
            <a:prstGeom prst="rect">
              <a:avLst/>
            </a:prstGeom>
            <a:noFill/>
            <a:ln>
              <a:noFill/>
            </a:ln>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600"/>
                </a:spcBef>
                <a:spcAft>
                  <a:spcPts val="600"/>
                </a:spcAft>
                <a:buClrTx/>
                <a:buSzTx/>
                <a:buFontTx/>
                <a:buNone/>
                <a:tabLst/>
                <a:defRPr/>
              </a:pPr>
              <a:r>
                <a:rPr kumimoji="0" lang="en-US" sz="125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Near-Surface Disposal</a:t>
              </a: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23" name="Picture 22" descr="A black line drawing of a car&#10;&#10;AI-generated content may be incorrect.">
              <a:extLst>
                <a:ext uri="{FF2B5EF4-FFF2-40B4-BE49-F238E27FC236}">
                  <a16:creationId xmlns:a16="http://schemas.microsoft.com/office/drawing/2014/main" id="{8818BA82-8577-8E61-BABC-52B0D92CE272}"/>
                </a:ext>
              </a:extLst>
            </p:cNvPr>
            <p:cNvPicPr>
              <a:picLocks noChangeAspect="1"/>
            </p:cNvPicPr>
            <p:nvPr/>
          </p:nvPicPr>
          <p:blipFill>
            <a:blip r:embed="rId12"/>
            <a:srcRect l="-695" t="21805" r="694" b="28819"/>
            <a:stretch/>
          </p:blipFill>
          <p:spPr>
            <a:xfrm>
              <a:off x="-121480" y="5649227"/>
              <a:ext cx="1020173" cy="546687"/>
            </a:xfrm>
            <a:prstGeom prst="rect">
              <a:avLst/>
            </a:prstGeom>
          </p:spPr>
        </p:pic>
      </p:grpSp>
      <p:grpSp>
        <p:nvGrpSpPr>
          <p:cNvPr id="106" name="Group 105">
            <a:extLst>
              <a:ext uri="{FF2B5EF4-FFF2-40B4-BE49-F238E27FC236}">
                <a16:creationId xmlns:a16="http://schemas.microsoft.com/office/drawing/2014/main" id="{D9FFCF8B-DAA2-2B7A-DAAA-520A7C113EED}"/>
              </a:ext>
            </a:extLst>
          </p:cNvPr>
          <p:cNvGrpSpPr/>
          <p:nvPr/>
        </p:nvGrpSpPr>
        <p:grpSpPr>
          <a:xfrm>
            <a:off x="7972836" y="2177325"/>
            <a:ext cx="1534347" cy="1064599"/>
            <a:chOff x="9940457" y="1303290"/>
            <a:chExt cx="1534347" cy="1278623"/>
          </a:xfrm>
        </p:grpSpPr>
        <p:sp>
          <p:nvSpPr>
            <p:cNvPr id="103" name="Rectangle: Rounded Corners 1061">
              <a:extLst>
                <a:ext uri="{FF2B5EF4-FFF2-40B4-BE49-F238E27FC236}">
                  <a16:creationId xmlns:a16="http://schemas.microsoft.com/office/drawing/2014/main" id="{7F16A3B5-82D5-5B39-85A7-41F406957259}"/>
                </a:ext>
              </a:extLst>
            </p:cNvPr>
            <p:cNvSpPr/>
            <p:nvPr/>
          </p:nvSpPr>
          <p:spPr bwMode="gray">
            <a:xfrm>
              <a:off x="9940457" y="1303290"/>
              <a:ext cx="1534347" cy="1278623"/>
            </a:xfrm>
            <a:prstGeom prst="roundRect">
              <a:avLst>
                <a:gd name="adj" fmla="val 16667"/>
              </a:avLst>
            </a:prstGeom>
            <a:solidFill>
              <a:schemeClr val="bg1"/>
            </a:solidFill>
            <a:ln w="28575">
              <a:solidFill>
                <a:srgbClr val="05222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4" name="TextBox 103">
              <a:extLst>
                <a:ext uri="{FF2B5EF4-FFF2-40B4-BE49-F238E27FC236}">
                  <a16:creationId xmlns:a16="http://schemas.microsoft.com/office/drawing/2014/main" id="{E61A2E23-2C89-D303-FF07-62F42E8EA94D}"/>
                </a:ext>
              </a:extLst>
            </p:cNvPr>
            <p:cNvSpPr txBox="1"/>
            <p:nvPr/>
          </p:nvSpPr>
          <p:spPr bwMode="gray">
            <a:xfrm>
              <a:off x="10047987" y="1354393"/>
              <a:ext cx="1376034" cy="384721"/>
            </a:xfrm>
            <a:prstGeom prst="rect">
              <a:avLst/>
            </a:prstGeom>
            <a:noFill/>
            <a:ln>
              <a:noFill/>
            </a:ln>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600"/>
                </a:spcBef>
                <a:spcAft>
                  <a:spcPts val="600"/>
                </a:spcAft>
                <a:buClrTx/>
                <a:buSzTx/>
                <a:buFontTx/>
                <a:buNone/>
                <a:tabLst/>
                <a:defRPr/>
              </a:pPr>
              <a:r>
                <a:rPr kumimoji="0" lang="en-US" sz="125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Deep Geological Disposal</a:t>
              </a: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20" name="Picture 19" descr="A black and white image of a line&#10;&#10;AI-generated content may be incorrect.">
              <a:extLst>
                <a:ext uri="{FF2B5EF4-FFF2-40B4-BE49-F238E27FC236}">
                  <a16:creationId xmlns:a16="http://schemas.microsoft.com/office/drawing/2014/main" id="{30854EBB-7BA3-FF1C-E80C-748EBABF3CF8}"/>
                </a:ext>
              </a:extLst>
            </p:cNvPr>
            <p:cNvPicPr>
              <a:picLocks noChangeAspect="1"/>
            </p:cNvPicPr>
            <p:nvPr/>
          </p:nvPicPr>
          <p:blipFill>
            <a:blip r:embed="rId13"/>
            <a:srcRect l="-22" t="24123" b="22224"/>
            <a:stretch/>
          </p:blipFill>
          <p:spPr>
            <a:xfrm>
              <a:off x="10055768" y="1760360"/>
              <a:ext cx="1357843" cy="748052"/>
            </a:xfrm>
            <a:prstGeom prst="rect">
              <a:avLst/>
            </a:prstGeom>
          </p:spPr>
        </p:pic>
      </p:grpSp>
      <p:cxnSp>
        <p:nvCxnSpPr>
          <p:cNvPr id="108" name="Connector: Elbow 1051">
            <a:extLst>
              <a:ext uri="{FF2B5EF4-FFF2-40B4-BE49-F238E27FC236}">
                <a16:creationId xmlns:a16="http://schemas.microsoft.com/office/drawing/2014/main" id="{B797F7D3-5331-7E2D-360C-B7B5B688C7B8}"/>
              </a:ext>
            </a:extLst>
          </p:cNvPr>
          <p:cNvCxnSpPr>
            <a:cxnSpLocks/>
            <a:stCxn id="69" idx="3"/>
          </p:cNvCxnSpPr>
          <p:nvPr/>
        </p:nvCxnSpPr>
        <p:spPr bwMode="gray">
          <a:xfrm>
            <a:off x="6573805" y="2718575"/>
            <a:ext cx="1408742" cy="105802"/>
          </a:xfrm>
          <a:prstGeom prst="bentConnector3">
            <a:avLst>
              <a:gd name="adj1" fmla="val 50000"/>
            </a:avLst>
          </a:prstGeom>
          <a:ln w="76200" cap="flat">
            <a:solidFill>
              <a:srgbClr val="002060"/>
            </a:solidFill>
            <a:miter lim="800000"/>
            <a:headEnd w="sm" len="sm"/>
            <a:tailEnd type="triangle" w="sm" len="sm"/>
          </a:ln>
        </p:spPr>
        <p:style>
          <a:lnRef idx="1">
            <a:schemeClr val="accent1"/>
          </a:lnRef>
          <a:fillRef idx="0">
            <a:schemeClr val="accent1"/>
          </a:fillRef>
          <a:effectRef idx="0">
            <a:schemeClr val="accent1"/>
          </a:effectRef>
          <a:fontRef idx="minor">
            <a:schemeClr val="tx1"/>
          </a:fontRef>
        </p:style>
      </p:cxnSp>
      <p:cxnSp>
        <p:nvCxnSpPr>
          <p:cNvPr id="113" name="Connector: Elbow 1051">
            <a:extLst>
              <a:ext uri="{FF2B5EF4-FFF2-40B4-BE49-F238E27FC236}">
                <a16:creationId xmlns:a16="http://schemas.microsoft.com/office/drawing/2014/main" id="{8CB822C0-57A4-9429-9842-4CF488F59334}"/>
              </a:ext>
            </a:extLst>
          </p:cNvPr>
          <p:cNvCxnSpPr>
            <a:cxnSpLocks/>
            <a:stCxn id="27" idx="3"/>
            <a:endCxn id="103" idx="2"/>
          </p:cNvCxnSpPr>
          <p:nvPr/>
        </p:nvCxnSpPr>
        <p:spPr bwMode="gray">
          <a:xfrm flipV="1">
            <a:off x="6975278" y="3241924"/>
            <a:ext cx="1764732" cy="1054463"/>
          </a:xfrm>
          <a:prstGeom prst="bentConnector2">
            <a:avLst/>
          </a:prstGeom>
          <a:ln w="76200" cap="flat">
            <a:solidFill>
              <a:srgbClr val="33A398"/>
            </a:solidFill>
            <a:miter lim="800000"/>
            <a:headEnd w="sm" len="sm"/>
            <a:tailEnd type="triangle" w="sm" len="sm"/>
          </a:ln>
        </p:spPr>
        <p:style>
          <a:lnRef idx="1">
            <a:schemeClr val="accent1"/>
          </a:lnRef>
          <a:fillRef idx="0">
            <a:schemeClr val="accent1"/>
          </a:fillRef>
          <a:effectRef idx="0">
            <a:schemeClr val="accent1"/>
          </a:effectRef>
          <a:fontRef idx="minor">
            <a:schemeClr val="tx1"/>
          </a:fontRef>
        </p:style>
      </p:cxnSp>
      <p:cxnSp>
        <p:nvCxnSpPr>
          <p:cNvPr id="119" name="Connector: Elbow 1051">
            <a:extLst>
              <a:ext uri="{FF2B5EF4-FFF2-40B4-BE49-F238E27FC236}">
                <a16:creationId xmlns:a16="http://schemas.microsoft.com/office/drawing/2014/main" id="{36A690A5-2B54-BFEE-6CAC-1ED38EDD4D4C}"/>
              </a:ext>
            </a:extLst>
          </p:cNvPr>
          <p:cNvCxnSpPr>
            <a:cxnSpLocks/>
          </p:cNvCxnSpPr>
          <p:nvPr/>
        </p:nvCxnSpPr>
        <p:spPr bwMode="gray">
          <a:xfrm>
            <a:off x="6560250" y="2908328"/>
            <a:ext cx="1412586" cy="0"/>
          </a:xfrm>
          <a:prstGeom prst="straightConnector1">
            <a:avLst/>
          </a:prstGeom>
          <a:ln w="76200" cap="flat">
            <a:solidFill>
              <a:srgbClr val="D2217D"/>
            </a:solidFill>
            <a:miter lim="800000"/>
            <a:headEnd w="sm" len="sm"/>
            <a:tailEnd type="triangle" w="sm" len="sm"/>
          </a:ln>
        </p:spPr>
        <p:style>
          <a:lnRef idx="1">
            <a:schemeClr val="accent1"/>
          </a:lnRef>
          <a:fillRef idx="0">
            <a:schemeClr val="accent1"/>
          </a:fillRef>
          <a:effectRef idx="0">
            <a:schemeClr val="accent1"/>
          </a:effectRef>
          <a:fontRef idx="minor">
            <a:schemeClr val="tx1"/>
          </a:fontRef>
        </p:style>
      </p:cxnSp>
      <p:sp>
        <p:nvSpPr>
          <p:cNvPr id="149" name="Rectangular Callout 148">
            <a:extLst>
              <a:ext uri="{FF2B5EF4-FFF2-40B4-BE49-F238E27FC236}">
                <a16:creationId xmlns:a16="http://schemas.microsoft.com/office/drawing/2014/main" id="{9D64422C-B276-C82D-09C6-89E6B9AE0F72}"/>
              </a:ext>
            </a:extLst>
          </p:cNvPr>
          <p:cNvSpPr/>
          <p:nvPr/>
        </p:nvSpPr>
        <p:spPr>
          <a:xfrm>
            <a:off x="9775112" y="2177326"/>
            <a:ext cx="2097158" cy="1887126"/>
          </a:xfrm>
          <a:prstGeom prst="wedgeRectCallout">
            <a:avLst>
              <a:gd name="adj1" fmla="val -55794"/>
              <a:gd name="adj2" fmla="val -22890"/>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lvl="0">
              <a:lnSpc>
                <a:spcPts val="1350"/>
              </a:lnSpc>
              <a:spcBef>
                <a:spcPts val="600"/>
              </a:spcBef>
              <a:spcAft>
                <a:spcPts val="600"/>
              </a:spcAft>
              <a:defRPr/>
            </a:pPr>
            <a:r>
              <a:rPr kumimoji="0" lang="en-US" sz="1050" b="1" i="0" u="none" strike="noStrike" kern="1200" cap="none" spc="0" normalizeH="0" baseline="0" noProof="0">
                <a:ln>
                  <a:noFill/>
                </a:ln>
                <a:solidFill>
                  <a:schemeClr val="bg1"/>
                </a:solidFill>
                <a:effectLst/>
                <a:uLnTx/>
                <a:uFillTx/>
                <a:latin typeface="Arial" panose="020B0604020202020204" pitchFamily="34" charset="0"/>
                <a:ea typeface="+mn-ea"/>
                <a:cs typeface="Arial" panose="020B0604020202020204" pitchFamily="34" charset="0"/>
              </a:rPr>
              <a:t>High- and intermediate-level </a:t>
            </a:r>
            <a:r>
              <a:rPr lang="en-US" sz="1050" b="1">
                <a:solidFill>
                  <a:schemeClr val="bg1"/>
                </a:solidFill>
                <a:latin typeface="Arial" panose="020B0604020202020204" pitchFamily="34" charset="0"/>
                <a:cs typeface="Arial" panose="020B0604020202020204" pitchFamily="34" charset="0"/>
              </a:rPr>
              <a:t>(radioactive) </a:t>
            </a:r>
            <a:r>
              <a:rPr kumimoji="0" lang="en-US" sz="1050" b="1" i="0" u="none" strike="noStrike" kern="1200" cap="none" spc="0" normalizeH="0" baseline="0" noProof="0">
                <a:ln>
                  <a:noFill/>
                </a:ln>
                <a:solidFill>
                  <a:schemeClr val="bg1"/>
                </a:solidFill>
                <a:effectLst/>
                <a:uLnTx/>
                <a:uFillTx/>
                <a:latin typeface="Arial" panose="020B0604020202020204" pitchFamily="34" charset="0"/>
                <a:ea typeface="+mn-ea"/>
                <a:cs typeface="Arial" panose="020B0604020202020204" pitchFamily="34" charset="0"/>
              </a:rPr>
              <a:t>waste is stored in deep isolation </a:t>
            </a:r>
            <a:r>
              <a:rPr kumimoji="0" lang="en-US" sz="1050" b="0" i="0" u="none" strike="noStrike" kern="1200" cap="none" spc="0" normalizeH="0" baseline="0" noProof="0">
                <a:ln>
                  <a:noFill/>
                </a:ln>
                <a:solidFill>
                  <a:schemeClr val="bg1"/>
                </a:solidFill>
                <a:effectLst/>
                <a:uLnTx/>
                <a:uFillTx/>
                <a:latin typeface="Arial" panose="020B0604020202020204" pitchFamily="34" charset="0"/>
                <a:ea typeface="+mn-ea"/>
                <a:cs typeface="Arial" panose="020B0604020202020204" pitchFamily="34" charset="0"/>
              </a:rPr>
              <a:t>for non-human intervention.​</a:t>
            </a:r>
            <a:r>
              <a:rPr kumimoji="0" lang="en-US" sz="1050" b="0" i="0" u="none" strike="noStrike" kern="1200" cap="none" spc="0" normalizeH="0" noProof="0">
                <a:ln>
                  <a:noFill/>
                </a:ln>
                <a:solidFill>
                  <a:schemeClr val="bg1"/>
                </a:solidFill>
                <a:effectLst/>
                <a:uLnTx/>
                <a:uFillTx/>
                <a:latin typeface="Arial" panose="020B0604020202020204" pitchFamily="34" charset="0"/>
                <a:ea typeface="+mn-ea"/>
                <a:cs typeface="Arial" panose="020B0604020202020204" pitchFamily="34" charset="0"/>
              </a:rPr>
              <a:t> </a:t>
            </a:r>
            <a:r>
              <a:rPr kumimoji="0" lang="en-US" sz="1050" b="0" i="0" u="none" strike="noStrike" kern="1200" cap="none" spc="0" normalizeH="0" baseline="0" noProof="0">
                <a:ln>
                  <a:noFill/>
                </a:ln>
                <a:solidFill>
                  <a:schemeClr val="bg1"/>
                </a:solidFill>
                <a:effectLst/>
                <a:uLnTx/>
                <a:uFillTx/>
                <a:latin typeface="Arial" panose="020B0604020202020204" pitchFamily="34" charset="0"/>
                <a:ea typeface="+mn-ea"/>
                <a:cs typeface="Arial" panose="020B0604020202020204" pitchFamily="34" charset="0"/>
              </a:rPr>
              <a:t>Deep geological </a:t>
            </a:r>
            <a:r>
              <a:rPr lang="en-US" sz="1050">
                <a:solidFill>
                  <a:schemeClr val="bg1"/>
                </a:solidFill>
                <a:latin typeface="Arial" panose="020B0604020202020204" pitchFamily="34" charset="0"/>
                <a:cs typeface="Arial" panose="020B0604020202020204" pitchFamily="34" charset="0"/>
              </a:rPr>
              <a:t>d</a:t>
            </a:r>
            <a:r>
              <a:rPr kumimoji="0" lang="en-US" sz="1050" b="0" i="0" u="none" strike="noStrike" kern="1200" cap="none" spc="0" normalizeH="0" baseline="0" noProof="0" err="1">
                <a:ln>
                  <a:noFill/>
                </a:ln>
                <a:solidFill>
                  <a:schemeClr val="bg1"/>
                </a:solidFill>
                <a:effectLst/>
                <a:uLnTx/>
                <a:uFillTx/>
                <a:latin typeface="Arial" panose="020B0604020202020204" pitchFamily="34" charset="0"/>
                <a:ea typeface="+mn-ea"/>
                <a:cs typeface="Arial" panose="020B0604020202020204" pitchFamily="34" charset="0"/>
              </a:rPr>
              <a:t>isposal</a:t>
            </a:r>
            <a:r>
              <a:rPr kumimoji="0" lang="en-US" sz="1050" b="0" i="0" u="none" strike="noStrike" kern="1200" cap="none" spc="0" normalizeH="0" baseline="0" noProof="0">
                <a:ln>
                  <a:noFill/>
                </a:ln>
                <a:solidFill>
                  <a:schemeClr val="bg1"/>
                </a:solidFill>
                <a:effectLst/>
                <a:uLnTx/>
                <a:uFillTx/>
                <a:latin typeface="Arial" panose="020B0604020202020204" pitchFamily="34" charset="0"/>
                <a:ea typeface="+mn-ea"/>
                <a:cs typeface="Arial" panose="020B0604020202020204" pitchFamily="34" charset="0"/>
              </a:rPr>
              <a:t> (DGD) involves storing hazardous materials deep underground in stable geological formations, typically </a:t>
            </a:r>
            <a:r>
              <a:rPr kumimoji="0" lang="en-US" sz="1050" b="1" i="0" u="none" strike="noStrike" kern="1200" cap="none" spc="0" normalizeH="0" baseline="0" noProof="0">
                <a:ln>
                  <a:noFill/>
                </a:ln>
                <a:solidFill>
                  <a:schemeClr val="bg1"/>
                </a:solidFill>
                <a:effectLst/>
                <a:uLnTx/>
                <a:uFillTx/>
                <a:latin typeface="Arial" panose="020B0604020202020204" pitchFamily="34" charset="0"/>
                <a:ea typeface="+mn-ea"/>
                <a:cs typeface="Arial" panose="020B0604020202020204" pitchFamily="34" charset="0"/>
              </a:rPr>
              <a:t>200 to 1,000 meters below the surface.​</a:t>
            </a:r>
          </a:p>
        </p:txBody>
      </p:sp>
      <p:sp>
        <p:nvSpPr>
          <p:cNvPr id="155" name="btfpNotesBox368131">
            <a:hlinkClick r:id="rId14"/>
            <a:extLst>
              <a:ext uri="{FF2B5EF4-FFF2-40B4-BE49-F238E27FC236}">
                <a16:creationId xmlns:a16="http://schemas.microsoft.com/office/drawing/2014/main" id="{8632DE25-3F8F-A1E2-2142-53417AB4FE92}"/>
              </a:ext>
            </a:extLst>
          </p:cNvPr>
          <p:cNvSpPr txBox="1"/>
          <p:nvPr>
            <p:custDataLst>
              <p:tags r:id="rId3"/>
            </p:custDataLst>
          </p:nvPr>
        </p:nvSpPr>
        <p:spPr bwMode="gray">
          <a:xfrm>
            <a:off x="330199" y="6309360"/>
            <a:ext cx="9030971" cy="492443"/>
          </a:xfrm>
          <a:prstGeom prst="rect">
            <a:avLst/>
          </a:prstGeom>
          <a:noFill/>
        </p:spPr>
        <p:txBody>
          <a:bodyPr vert="horz" wrap="square" lIns="0" tIns="0" rIns="0" bIns="0" rtlCol="0" anchor="b">
            <a:spAutoFit/>
          </a:bodyPr>
          <a:lstStyle/>
          <a:p>
            <a:pPr marL="0" marR="0" lvl="0" indent="0" algn="l" defTabSz="7112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cs typeface="Arial"/>
              </a:rPr>
              <a:t>Sources: </a:t>
            </a:r>
            <a:r>
              <a:rPr lang="en-US" sz="800" dirty="0">
                <a:solidFill>
                  <a:srgbClr val="000000"/>
                </a:solidFill>
                <a:latin typeface="Arial"/>
                <a:ea typeface="+mn-lt"/>
                <a:cs typeface="Arial"/>
              </a:rPr>
              <a:t>DoE</a:t>
            </a:r>
            <a:r>
              <a:rPr kumimoji="0" lang="en-US" sz="800" b="0" i="0" u="none" strike="noStrike" kern="1200" cap="none" spc="0" normalizeH="0" baseline="0" noProof="0" dirty="0">
                <a:ln>
                  <a:noFill/>
                </a:ln>
                <a:solidFill>
                  <a:srgbClr val="000000"/>
                </a:solidFill>
                <a:effectLst/>
                <a:uLnTx/>
                <a:uFillTx/>
                <a:latin typeface="Arial"/>
                <a:ea typeface="+mn-lt"/>
                <a:cs typeface="Arial"/>
              </a:rPr>
              <a:t>, </a:t>
            </a:r>
            <a:r>
              <a:rPr kumimoji="0" lang="en-US" sz="800" b="0" i="0" u="none" strike="noStrike" kern="1200" cap="none" spc="0" normalizeH="0" baseline="0" noProof="0" dirty="0">
                <a:ln>
                  <a:noFill/>
                </a:ln>
                <a:solidFill>
                  <a:srgbClr val="000000"/>
                </a:solidFill>
                <a:effectLst/>
                <a:uLnTx/>
                <a:uFillTx/>
                <a:latin typeface="Arial"/>
                <a:ea typeface="+mn-lt"/>
                <a:cs typeface="Arial"/>
                <a:hlinkClick r:id="rId15"/>
              </a:rPr>
              <a:t>Pathways to Commercial Liftoff: Advanced Nuclear</a:t>
            </a:r>
            <a:r>
              <a:rPr kumimoji="0" lang="en-US" sz="800" b="0" i="0" u="none" strike="noStrike" kern="1200" cap="none" spc="0" normalizeH="0" baseline="0" noProof="0" dirty="0">
                <a:ln>
                  <a:noFill/>
                </a:ln>
                <a:solidFill>
                  <a:srgbClr val="000000"/>
                </a:solidFill>
                <a:effectLst/>
                <a:uLnTx/>
                <a:uFillTx/>
                <a:latin typeface="Arial"/>
                <a:ea typeface="+mn-lt"/>
                <a:cs typeface="Arial"/>
              </a:rPr>
              <a:t> (2023); World Nuclear Association, </a:t>
            </a:r>
            <a:r>
              <a:rPr kumimoji="0" lang="en-US" sz="800" b="0" i="0" u="none" strike="noStrike" kern="1200" cap="none" spc="0" normalizeH="0" baseline="0" noProof="0" dirty="0">
                <a:ln>
                  <a:noFill/>
                </a:ln>
                <a:solidFill>
                  <a:srgbClr val="000000"/>
                </a:solidFill>
                <a:effectLst/>
                <a:uLnTx/>
                <a:uFillTx/>
                <a:latin typeface="Arial"/>
                <a:ea typeface="+mn-lt"/>
                <a:cs typeface="Arial"/>
                <a:hlinkClick r:id="rId16"/>
              </a:rPr>
              <a:t>Radioactive Waste: Myths and Realities</a:t>
            </a:r>
            <a:r>
              <a:rPr kumimoji="0" lang="en-US" sz="800" b="0" i="0" u="none" strike="noStrike" kern="1200" cap="none" spc="0" normalizeH="0" baseline="0" noProof="0" dirty="0">
                <a:ln>
                  <a:noFill/>
                </a:ln>
                <a:solidFill>
                  <a:srgbClr val="000000"/>
                </a:solidFill>
                <a:effectLst/>
                <a:uLnTx/>
                <a:uFillTx/>
                <a:latin typeface="Arial"/>
                <a:ea typeface="+mn-lt"/>
                <a:cs typeface="Arial"/>
              </a:rPr>
              <a:t> (2022); World Nuclear Association, </a:t>
            </a:r>
            <a:r>
              <a:rPr kumimoji="0" lang="en-US" sz="800" b="0" i="0" u="none" strike="noStrike" kern="1200" cap="none" spc="0" normalizeH="0" baseline="0" noProof="0" dirty="0">
                <a:ln>
                  <a:noFill/>
                </a:ln>
                <a:solidFill>
                  <a:srgbClr val="000000"/>
                </a:solidFill>
                <a:effectLst/>
                <a:uLnTx/>
                <a:uFillTx/>
                <a:latin typeface="Arial"/>
                <a:ea typeface="+mn-lt"/>
                <a:cs typeface="Arial"/>
                <a:hlinkClick r:id="rId17"/>
              </a:rPr>
              <a:t>Storage and Disposal of Radioactive Waste</a:t>
            </a:r>
            <a:r>
              <a:rPr kumimoji="0" lang="en-US" sz="800" b="0" i="0" u="none" strike="noStrike" kern="1200" cap="none" spc="0" normalizeH="0" baseline="0" noProof="0" dirty="0">
                <a:ln>
                  <a:noFill/>
                </a:ln>
                <a:solidFill>
                  <a:srgbClr val="000000"/>
                </a:solidFill>
                <a:effectLst/>
                <a:uLnTx/>
                <a:uFillTx/>
                <a:latin typeface="Arial"/>
                <a:ea typeface="+mn-lt"/>
                <a:cs typeface="Arial"/>
              </a:rPr>
              <a:t> (2022).</a:t>
            </a:r>
            <a:endParaRPr lang="en-US" sz="800" b="0" i="0" u="none" strike="noStrike" kern="1200" cap="none" spc="0" normalizeH="0" baseline="0" noProof="0" dirty="0">
              <a:ln>
                <a:noFill/>
              </a:ln>
              <a:solidFill>
                <a:srgbClr val="000000"/>
              </a:solidFill>
              <a:effectLst/>
              <a:uLnTx/>
              <a:uFillTx/>
              <a:latin typeface="Arial"/>
              <a:ea typeface="+mn-lt"/>
              <a:cs typeface="Arial"/>
            </a:endParaRPr>
          </a:p>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Credit: Christian </a:t>
            </a:r>
            <a:r>
              <a:rPr kumimoji="0" lang="en-US" sz="8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Sandjaja</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Quint </a:t>
            </a:r>
            <a:r>
              <a:rPr kumimoji="0" lang="en-US" sz="8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Houwink</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and </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hlinkClick r:id="rId18"/>
              </a:rPr>
              <a:t>Gernot Wagner</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Share with </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hlinkClick r:id="rId19"/>
              </a:rPr>
              <a:t>attribution</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Houwink</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en-US" sz="800" b="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et al., </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"Reenergizing Nuclear" (23 September 2025).</a:t>
            </a:r>
          </a:p>
        </p:txBody>
      </p:sp>
      <p:sp>
        <p:nvSpPr>
          <p:cNvPr id="14" name="TextBox 13">
            <a:extLst>
              <a:ext uri="{FF2B5EF4-FFF2-40B4-BE49-F238E27FC236}">
                <a16:creationId xmlns:a16="http://schemas.microsoft.com/office/drawing/2014/main" id="{B621DF1B-DC58-3542-9414-D80554E22B9B}"/>
              </a:ext>
            </a:extLst>
          </p:cNvPr>
          <p:cNvSpPr txBox="1"/>
          <p:nvPr/>
        </p:nvSpPr>
        <p:spPr bwMode="gray">
          <a:xfrm>
            <a:off x="5292389" y="1980655"/>
            <a:ext cx="1117933" cy="184666"/>
          </a:xfrm>
          <a:prstGeom prst="rect">
            <a:avLst/>
          </a:prstGeom>
          <a:noFill/>
          <a:ln>
            <a:noFill/>
          </a:ln>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600"/>
              </a:spcBef>
              <a:spcAft>
                <a:spcPts val="60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~40-50 years</a:t>
            </a:r>
          </a:p>
        </p:txBody>
      </p:sp>
      <p:sp>
        <p:nvSpPr>
          <p:cNvPr id="16" name="TextBox 15">
            <a:extLst>
              <a:ext uri="{FF2B5EF4-FFF2-40B4-BE49-F238E27FC236}">
                <a16:creationId xmlns:a16="http://schemas.microsoft.com/office/drawing/2014/main" id="{54901FBA-633F-ACC2-AFE5-D79BADC1A721}"/>
              </a:ext>
            </a:extLst>
          </p:cNvPr>
          <p:cNvSpPr txBox="1"/>
          <p:nvPr/>
        </p:nvSpPr>
        <p:spPr bwMode="gray">
          <a:xfrm>
            <a:off x="5843859" y="3464480"/>
            <a:ext cx="1117933" cy="184666"/>
          </a:xfrm>
          <a:prstGeom prst="rect">
            <a:avLst/>
          </a:prstGeom>
          <a:noFill/>
          <a:ln>
            <a:noFill/>
          </a:ln>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600"/>
              </a:spcBef>
              <a:spcAft>
                <a:spcPts val="60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~30-50 years</a:t>
            </a:r>
          </a:p>
        </p:txBody>
      </p:sp>
      <p:sp>
        <p:nvSpPr>
          <p:cNvPr id="19" name="TextBox 18">
            <a:extLst>
              <a:ext uri="{FF2B5EF4-FFF2-40B4-BE49-F238E27FC236}">
                <a16:creationId xmlns:a16="http://schemas.microsoft.com/office/drawing/2014/main" id="{D2E62B6C-6EBC-21F8-98A6-C38C99CDC300}"/>
              </a:ext>
            </a:extLst>
          </p:cNvPr>
          <p:cNvSpPr txBox="1"/>
          <p:nvPr/>
        </p:nvSpPr>
        <p:spPr bwMode="gray">
          <a:xfrm>
            <a:off x="5264017" y="4897039"/>
            <a:ext cx="1117933" cy="184666"/>
          </a:xfrm>
          <a:prstGeom prst="rect">
            <a:avLst/>
          </a:prstGeom>
          <a:noFill/>
          <a:ln>
            <a:noFill/>
          </a:ln>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600"/>
              </a:spcBef>
              <a:spcAft>
                <a:spcPts val="60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&lt;10 years</a:t>
            </a:r>
          </a:p>
        </p:txBody>
      </p:sp>
      <p:sp>
        <p:nvSpPr>
          <p:cNvPr id="26" name="Data 25">
            <a:extLst>
              <a:ext uri="{FF2B5EF4-FFF2-40B4-BE49-F238E27FC236}">
                <a16:creationId xmlns:a16="http://schemas.microsoft.com/office/drawing/2014/main" id="{DD5E17C1-59E5-0CC5-D614-DAF74A80BDEF}"/>
              </a:ext>
            </a:extLst>
          </p:cNvPr>
          <p:cNvSpPr/>
          <p:nvPr/>
        </p:nvSpPr>
        <p:spPr>
          <a:xfrm>
            <a:off x="7154897" y="3867339"/>
            <a:ext cx="997835" cy="565494"/>
          </a:xfrm>
          <a:prstGeom prst="flowChartInputOutput">
            <a:avLst/>
          </a:prstGeom>
          <a:solidFill>
            <a:schemeClr val="bg1"/>
          </a:solidFill>
          <a:ln w="28575">
            <a:solidFill>
              <a:schemeClr val="tx1"/>
            </a:solidFill>
            <a:prstDash val="dash"/>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D" sz="11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671,000</a:t>
            </a:r>
            <a:br>
              <a:rPr kumimoji="0" lang="en-ID" sz="11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br>
            <a:r>
              <a:rPr kumimoji="0" lang="en-ID" sz="11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m</a:t>
            </a:r>
            <a:r>
              <a:rPr kumimoji="0" lang="en-ID" sz="1100" b="0" i="0" u="none" strike="noStrike" kern="1200" cap="none" spc="0" normalizeH="0" baseline="30000" noProof="0">
                <a:ln>
                  <a:noFill/>
                </a:ln>
                <a:solidFill>
                  <a:srgbClr val="000000"/>
                </a:solidFill>
                <a:effectLst/>
                <a:uLnTx/>
                <a:uFillTx/>
                <a:latin typeface="Arial" panose="020B0604020202020204" pitchFamily="34" charset="0"/>
                <a:ea typeface="+mn-ea"/>
                <a:cs typeface="Arial" panose="020B0604020202020204" pitchFamily="34" charset="0"/>
              </a:rPr>
              <a:t>3</a:t>
            </a:r>
            <a:endParaRPr kumimoji="0" lang="en-US" sz="1100" b="0" i="0" u="none" strike="noStrike" kern="1200" cap="none" spc="0" normalizeH="0" baseline="3000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 name="TextBox 27">
            <a:extLst>
              <a:ext uri="{FF2B5EF4-FFF2-40B4-BE49-F238E27FC236}">
                <a16:creationId xmlns:a16="http://schemas.microsoft.com/office/drawing/2014/main" id="{556DF067-7826-ACA1-D2F1-BCF4DDD3BBCD}"/>
              </a:ext>
            </a:extLst>
          </p:cNvPr>
          <p:cNvSpPr txBox="1"/>
          <p:nvPr/>
        </p:nvSpPr>
        <p:spPr bwMode="gray">
          <a:xfrm>
            <a:off x="2419548" y="5966933"/>
            <a:ext cx="1711353" cy="184666"/>
          </a:xfrm>
          <a:prstGeom prst="rect">
            <a:avLst/>
          </a:prstGeom>
          <a:noFill/>
          <a:ln>
            <a:noFill/>
          </a:ln>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600"/>
              </a:spcBef>
              <a:spcAft>
                <a:spcPts val="60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Low-level </a:t>
            </a:r>
            <a:r>
              <a:rPr lang="en-US" sz="1200">
                <a:solidFill>
                  <a:srgbClr val="000000"/>
                </a:solidFill>
                <a:latin typeface="Arial" panose="020B0604020202020204" pitchFamily="34" charset="0"/>
                <a:cs typeface="Arial" panose="020B0604020202020204" pitchFamily="34" charset="0"/>
              </a:rPr>
              <a:t>w</a:t>
            </a:r>
            <a:r>
              <a:rPr kumimoji="0" lang="en-US" sz="1200" b="0" i="0" u="none" strike="noStrike" kern="1200" cap="none" spc="0" normalizeH="0" baseline="0" noProof="0" err="1">
                <a:ln>
                  <a:noFill/>
                </a:ln>
                <a:solidFill>
                  <a:srgbClr val="000000"/>
                </a:solidFill>
                <a:effectLst/>
                <a:uLnTx/>
                <a:uFillTx/>
                <a:latin typeface="Arial" panose="020B0604020202020204" pitchFamily="34" charset="0"/>
                <a:ea typeface="+mn-ea"/>
                <a:cs typeface="Arial" panose="020B0604020202020204" pitchFamily="34" charset="0"/>
              </a:rPr>
              <a:t>aste</a:t>
            </a:r>
            <a:endParaRPr kumimoji="0" 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 name="Data 28">
            <a:extLst>
              <a:ext uri="{FF2B5EF4-FFF2-40B4-BE49-F238E27FC236}">
                <a16:creationId xmlns:a16="http://schemas.microsoft.com/office/drawing/2014/main" id="{197A6C40-F32E-CA6C-5E20-BB6DF190EC2A}"/>
              </a:ext>
            </a:extLst>
          </p:cNvPr>
          <p:cNvSpPr/>
          <p:nvPr/>
        </p:nvSpPr>
        <p:spPr>
          <a:xfrm>
            <a:off x="6732209" y="5348809"/>
            <a:ext cx="1060647" cy="491836"/>
          </a:xfrm>
          <a:prstGeom prst="flowChartInputOutput">
            <a:avLst/>
          </a:prstGeom>
          <a:solidFill>
            <a:schemeClr val="bg1"/>
          </a:solidFill>
          <a:ln w="28575">
            <a:solidFill>
              <a:schemeClr val="tx1"/>
            </a:solidFill>
            <a:prstDash val="dash"/>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D" sz="11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2,585,000</a:t>
            </a:r>
            <a:br>
              <a:rPr kumimoji="0" lang="en-ID" sz="11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br>
            <a:r>
              <a:rPr kumimoji="0" lang="en-ID" sz="11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m</a:t>
            </a:r>
            <a:r>
              <a:rPr kumimoji="0" lang="en-ID" sz="1100" b="0" i="0" u="none" strike="noStrike" kern="1200" cap="none" spc="0" normalizeH="0" baseline="30000" noProof="0">
                <a:ln>
                  <a:noFill/>
                </a:ln>
                <a:solidFill>
                  <a:srgbClr val="000000"/>
                </a:solidFill>
                <a:effectLst/>
                <a:uLnTx/>
                <a:uFillTx/>
                <a:latin typeface="Arial" panose="020B0604020202020204" pitchFamily="34" charset="0"/>
                <a:ea typeface="+mn-ea"/>
                <a:cs typeface="Arial" panose="020B0604020202020204" pitchFamily="34" charset="0"/>
              </a:rPr>
              <a:t>3</a:t>
            </a:r>
            <a:endParaRPr kumimoji="0" lang="en-US" sz="1100" b="0" i="0" u="none" strike="noStrike" kern="1200" cap="none" spc="0" normalizeH="0" baseline="3000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 name="Data 31">
            <a:extLst>
              <a:ext uri="{FF2B5EF4-FFF2-40B4-BE49-F238E27FC236}">
                <a16:creationId xmlns:a16="http://schemas.microsoft.com/office/drawing/2014/main" id="{D9593196-E5DF-4FCB-D668-292ABC1EF26E}"/>
              </a:ext>
            </a:extLst>
          </p:cNvPr>
          <p:cNvSpPr/>
          <p:nvPr/>
        </p:nvSpPr>
        <p:spPr>
          <a:xfrm>
            <a:off x="3026212" y="3856500"/>
            <a:ext cx="1076829" cy="587413"/>
          </a:xfrm>
          <a:prstGeom prst="flowChartInputOutput">
            <a:avLst/>
          </a:prstGeom>
          <a:solidFill>
            <a:schemeClr val="bg1"/>
          </a:solidFill>
          <a:ln w="28575">
            <a:solidFill>
              <a:schemeClr val="tx1"/>
            </a:solidFill>
            <a:prstDash val="dash"/>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D" sz="11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202,000</a:t>
            </a:r>
            <a:br>
              <a:rPr kumimoji="0" lang="en-ID" sz="11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br>
            <a:r>
              <a:rPr kumimoji="0" lang="en-ID" sz="11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m</a:t>
            </a:r>
            <a:r>
              <a:rPr kumimoji="0" lang="en-ID" sz="1100" b="0" i="0" u="none" strike="noStrike" kern="1200" cap="none" spc="0" normalizeH="0" baseline="30000" noProof="0">
                <a:ln>
                  <a:noFill/>
                </a:ln>
                <a:solidFill>
                  <a:srgbClr val="000000"/>
                </a:solidFill>
                <a:effectLst/>
                <a:uLnTx/>
                <a:uFillTx/>
                <a:latin typeface="Arial" panose="020B0604020202020204" pitchFamily="34" charset="0"/>
                <a:ea typeface="+mn-ea"/>
                <a:cs typeface="Arial" panose="020B0604020202020204" pitchFamily="34" charset="0"/>
              </a:rPr>
              <a:t>3</a:t>
            </a:r>
            <a:endParaRPr kumimoji="0" lang="en-US" sz="1100" b="0" i="0" u="none" strike="noStrike" kern="1200" cap="none" spc="0" normalizeH="0" baseline="3000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 name="Data 32">
            <a:extLst>
              <a:ext uri="{FF2B5EF4-FFF2-40B4-BE49-F238E27FC236}">
                <a16:creationId xmlns:a16="http://schemas.microsoft.com/office/drawing/2014/main" id="{8B43B538-6624-EB4E-3F4B-07F0257F418B}"/>
              </a:ext>
            </a:extLst>
          </p:cNvPr>
          <p:cNvSpPr/>
          <p:nvPr/>
        </p:nvSpPr>
        <p:spPr>
          <a:xfrm>
            <a:off x="2823704" y="5348809"/>
            <a:ext cx="1076829" cy="491836"/>
          </a:xfrm>
          <a:prstGeom prst="flowChartInputOutput">
            <a:avLst/>
          </a:prstGeom>
          <a:solidFill>
            <a:schemeClr val="bg1"/>
          </a:solidFill>
          <a:ln w="28575">
            <a:solidFill>
              <a:schemeClr val="tx1"/>
            </a:solidFill>
            <a:prstDash val="dash"/>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D" sz="11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519,000</a:t>
            </a:r>
            <a:br>
              <a:rPr kumimoji="0" lang="en-ID" sz="11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br>
            <a:r>
              <a:rPr kumimoji="0" lang="en-ID" sz="11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m</a:t>
            </a:r>
            <a:r>
              <a:rPr kumimoji="0" lang="en-ID" sz="1100" b="0" i="0" u="none" strike="noStrike" kern="1200" cap="none" spc="0" normalizeH="0" baseline="30000" noProof="0">
                <a:ln>
                  <a:noFill/>
                </a:ln>
                <a:solidFill>
                  <a:srgbClr val="000000"/>
                </a:solidFill>
                <a:effectLst/>
                <a:uLnTx/>
                <a:uFillTx/>
                <a:latin typeface="Arial" panose="020B0604020202020204" pitchFamily="34" charset="0"/>
                <a:ea typeface="+mn-ea"/>
                <a:cs typeface="Arial" panose="020B0604020202020204" pitchFamily="34" charset="0"/>
              </a:rPr>
              <a:t>3</a:t>
            </a:r>
            <a:endParaRPr kumimoji="0" lang="en-US" sz="1100" b="0" i="0" u="none" strike="noStrike" kern="1200" cap="none" spc="0" normalizeH="0" baseline="3000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 name="Data 35">
            <a:extLst>
              <a:ext uri="{FF2B5EF4-FFF2-40B4-BE49-F238E27FC236}">
                <a16:creationId xmlns:a16="http://schemas.microsoft.com/office/drawing/2014/main" id="{B9D4A604-E756-5568-D643-866BEDD5F07E}"/>
              </a:ext>
            </a:extLst>
          </p:cNvPr>
          <p:cNvSpPr/>
          <p:nvPr/>
        </p:nvSpPr>
        <p:spPr>
          <a:xfrm>
            <a:off x="6703173" y="2363250"/>
            <a:ext cx="1076829" cy="721475"/>
          </a:xfrm>
          <a:prstGeom prst="flowChartInputOutput">
            <a:avLst/>
          </a:prstGeom>
          <a:solidFill>
            <a:schemeClr val="bg1"/>
          </a:solidFill>
          <a:ln w="28575">
            <a:solidFill>
              <a:schemeClr val="tx1"/>
            </a:solidFill>
            <a:prstDash val="dash"/>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D" sz="11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4,000 m</a:t>
            </a:r>
            <a:r>
              <a:rPr kumimoji="0" lang="en-ID" sz="1100" b="0" i="0" u="none" strike="noStrike" kern="1200" cap="none" spc="0" normalizeH="0" baseline="30000" noProof="0">
                <a:ln>
                  <a:noFill/>
                </a:ln>
                <a:solidFill>
                  <a:srgbClr val="000000"/>
                </a:solidFill>
                <a:effectLst/>
                <a:uLnTx/>
                <a:uFillTx/>
                <a:latin typeface="Arial" panose="020B0604020202020204" pitchFamily="34" charset="0"/>
                <a:ea typeface="+mn-ea"/>
                <a:cs typeface="Arial" panose="020B0604020202020204" pitchFamily="34" charset="0"/>
              </a:rPr>
              <a:t>3</a:t>
            </a:r>
            <a:endParaRPr kumimoji="0" lang="en-US" sz="1100" b="0" i="0" u="none" strike="noStrike" kern="1200" cap="none" spc="0" normalizeH="0" baseline="3000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 name="Data 36">
            <a:extLst>
              <a:ext uri="{FF2B5EF4-FFF2-40B4-BE49-F238E27FC236}">
                <a16:creationId xmlns:a16="http://schemas.microsoft.com/office/drawing/2014/main" id="{5FA1F47B-1841-E96A-930C-79069FF383DF}"/>
              </a:ext>
            </a:extLst>
          </p:cNvPr>
          <p:cNvSpPr/>
          <p:nvPr/>
        </p:nvSpPr>
        <p:spPr>
          <a:xfrm>
            <a:off x="3896211" y="2363249"/>
            <a:ext cx="922570" cy="646893"/>
          </a:xfrm>
          <a:prstGeom prst="flowChartInputOutput">
            <a:avLst/>
          </a:prstGeom>
          <a:solidFill>
            <a:schemeClr val="bg1"/>
          </a:solidFill>
          <a:ln w="28575">
            <a:solidFill>
              <a:schemeClr val="tx1"/>
            </a:solidFill>
            <a:prstDash val="dash"/>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D" sz="11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5,000 m</a:t>
            </a:r>
            <a:r>
              <a:rPr kumimoji="0" lang="en-ID" sz="1100" b="0" i="0" u="none" strike="noStrike" kern="1200" cap="none" spc="0" normalizeH="0" baseline="30000" noProof="0">
                <a:ln>
                  <a:noFill/>
                </a:ln>
                <a:solidFill>
                  <a:srgbClr val="000000"/>
                </a:solidFill>
                <a:effectLst/>
                <a:uLnTx/>
                <a:uFillTx/>
                <a:latin typeface="Arial" panose="020B0604020202020204" pitchFamily="34" charset="0"/>
                <a:ea typeface="+mn-ea"/>
                <a:cs typeface="Arial" panose="020B0604020202020204" pitchFamily="34" charset="0"/>
              </a:rPr>
              <a:t>3</a:t>
            </a:r>
            <a:endParaRPr kumimoji="0" lang="en-US" sz="1100" b="0" i="0" u="none" strike="noStrike" kern="1200" cap="none" spc="0" normalizeH="0" baseline="3000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 name="Data 20">
            <a:extLst>
              <a:ext uri="{FF2B5EF4-FFF2-40B4-BE49-F238E27FC236}">
                <a16:creationId xmlns:a16="http://schemas.microsoft.com/office/drawing/2014/main" id="{C8F793BA-4F40-C45E-DB70-A65FD7853E4F}"/>
              </a:ext>
            </a:extLst>
          </p:cNvPr>
          <p:cNvSpPr/>
          <p:nvPr/>
        </p:nvSpPr>
        <p:spPr>
          <a:xfrm>
            <a:off x="9995963" y="5392091"/>
            <a:ext cx="253340" cy="169738"/>
          </a:xfrm>
          <a:prstGeom prst="flowChartInputOutput">
            <a:avLst/>
          </a:prstGeom>
          <a:solidFill>
            <a:schemeClr val="bg1"/>
          </a:solidFill>
          <a:ln w="28575">
            <a:solidFill>
              <a:schemeClr val="tx1"/>
            </a:solidFill>
            <a:prstDash val="dash"/>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3000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4" name="TextBox 23">
            <a:extLst>
              <a:ext uri="{FF2B5EF4-FFF2-40B4-BE49-F238E27FC236}">
                <a16:creationId xmlns:a16="http://schemas.microsoft.com/office/drawing/2014/main" id="{E4372417-EFAD-88F3-6977-3450DD5EAA6C}"/>
              </a:ext>
            </a:extLst>
          </p:cNvPr>
          <p:cNvSpPr txBox="1"/>
          <p:nvPr/>
        </p:nvSpPr>
        <p:spPr bwMode="gray">
          <a:xfrm>
            <a:off x="9929991" y="5110706"/>
            <a:ext cx="1410669" cy="167878"/>
          </a:xfrm>
          <a:prstGeom prst="rect">
            <a:avLst/>
          </a:prstGeom>
          <a:noFill/>
          <a:ln>
            <a:noFill/>
          </a:ln>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0" marR="0" lvl="0" indent="0" algn="l" defTabSz="914400" rtl="0" eaLnBrk="1" fontAlgn="auto" latinLnBrk="0" hangingPunct="1">
              <a:lnSpc>
                <a:spcPct val="100000"/>
              </a:lnSpc>
              <a:spcBef>
                <a:spcPts val="600"/>
              </a:spcBef>
              <a:spcAft>
                <a:spcPts val="60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Legend:</a:t>
            </a:r>
          </a:p>
        </p:txBody>
      </p:sp>
      <p:sp>
        <p:nvSpPr>
          <p:cNvPr id="30" name="TextBox 29">
            <a:extLst>
              <a:ext uri="{FF2B5EF4-FFF2-40B4-BE49-F238E27FC236}">
                <a16:creationId xmlns:a16="http://schemas.microsoft.com/office/drawing/2014/main" id="{4A06629B-5225-07EF-518B-2C484E7F1C6B}"/>
              </a:ext>
            </a:extLst>
          </p:cNvPr>
          <p:cNvSpPr txBox="1"/>
          <p:nvPr/>
        </p:nvSpPr>
        <p:spPr bwMode="gray">
          <a:xfrm>
            <a:off x="10421262" y="5392091"/>
            <a:ext cx="1056778" cy="461665"/>
          </a:xfrm>
          <a:prstGeom prst="rect">
            <a:avLst/>
          </a:prstGeom>
          <a:noFill/>
          <a:ln>
            <a:noFill/>
          </a:ln>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0" marR="0" lvl="0" indent="0" algn="l" defTabSz="914400" rtl="0" eaLnBrk="1" fontAlgn="auto" latinLnBrk="0" hangingPunct="1">
              <a:lnSpc>
                <a:spcPct val="100000"/>
              </a:lnSpc>
              <a:spcBef>
                <a:spcPts val="600"/>
              </a:spcBef>
              <a:spcAft>
                <a:spcPts val="60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Cumulative nuclear waste volume</a:t>
            </a:r>
          </a:p>
        </p:txBody>
      </p:sp>
      <p:sp>
        <p:nvSpPr>
          <p:cNvPr id="46" name="TextBox 45">
            <a:extLst>
              <a:ext uri="{FF2B5EF4-FFF2-40B4-BE49-F238E27FC236}">
                <a16:creationId xmlns:a16="http://schemas.microsoft.com/office/drawing/2014/main" id="{A8B7758E-29CE-DEF5-E1C9-48ABB2820FC8}"/>
              </a:ext>
            </a:extLst>
          </p:cNvPr>
          <p:cNvSpPr txBox="1"/>
          <p:nvPr/>
        </p:nvSpPr>
        <p:spPr bwMode="gray">
          <a:xfrm>
            <a:off x="329184" y="1557818"/>
            <a:ext cx="6557168" cy="288147"/>
          </a:xfrm>
          <a:prstGeom prst="rect">
            <a:avLst/>
          </a:prstGeom>
          <a:noFill/>
        </p:spPr>
        <p:txBody>
          <a:bodyPr wrap="square" lIns="36000" tIns="36000" rIns="36000" bIns="3600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Cumulative nuclear </a:t>
            </a:r>
            <a:r>
              <a:rPr lang="en-US" sz="1400" b="1">
                <a:solidFill>
                  <a:srgbClr val="000000"/>
                </a:solidFill>
                <a:latin typeface="Arial" panose="020B0604020202020204" pitchFamily="34" charset="0"/>
                <a:cs typeface="Arial" panose="020B0604020202020204" pitchFamily="34" charset="0"/>
              </a:rPr>
              <a:t>w</a:t>
            </a:r>
            <a:r>
              <a:rPr kumimoji="0" lang="en-US" sz="1400" b="1" i="0" u="none" strike="noStrike" kern="1200" cap="none" spc="0" normalizeH="0" baseline="0" noProof="0" err="1">
                <a:ln>
                  <a:noFill/>
                </a:ln>
                <a:solidFill>
                  <a:srgbClr val="000000"/>
                </a:solidFill>
                <a:effectLst/>
                <a:uLnTx/>
                <a:uFillTx/>
                <a:latin typeface="Arial" panose="020B0604020202020204" pitchFamily="34" charset="0"/>
                <a:ea typeface="+mn-ea"/>
                <a:cs typeface="Arial" panose="020B0604020202020204" pitchFamily="34" charset="0"/>
              </a:rPr>
              <a:t>aste</a:t>
            </a:r>
            <a:r>
              <a:rPr kumimoji="0" lang="en-US" sz="1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a:t>
            </a:r>
            <a:r>
              <a:rPr lang="en-US" sz="1400" b="1">
                <a:solidFill>
                  <a:srgbClr val="000000"/>
                </a:solidFill>
                <a:latin typeface="Arial" panose="020B0604020202020204" pitchFamily="34" charset="0"/>
                <a:cs typeface="Arial" panose="020B0604020202020204" pitchFamily="34" charset="0"/>
              </a:rPr>
              <a:t>s</a:t>
            </a:r>
            <a:r>
              <a:rPr kumimoji="0" lang="en-US" sz="1400" b="1" i="0" u="none" strike="noStrike" kern="1200" cap="none" spc="0" normalizeH="0" baseline="0" noProof="0" err="1">
                <a:ln>
                  <a:noFill/>
                </a:ln>
                <a:solidFill>
                  <a:srgbClr val="000000"/>
                </a:solidFill>
                <a:effectLst/>
                <a:uLnTx/>
                <a:uFillTx/>
                <a:latin typeface="Arial" panose="020B0604020202020204" pitchFamily="34" charset="0"/>
                <a:ea typeface="+mn-ea"/>
                <a:cs typeface="Arial" panose="020B0604020202020204" pitchFamily="34" charset="0"/>
              </a:rPr>
              <a:t>upply</a:t>
            </a:r>
            <a:r>
              <a:rPr kumimoji="0" lang="en-US" sz="1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(2019-2023)</a:t>
            </a: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cxnSp>
        <p:nvCxnSpPr>
          <p:cNvPr id="47" name="btfpColumnHeaderBoxLine912903">
            <a:extLst>
              <a:ext uri="{FF2B5EF4-FFF2-40B4-BE49-F238E27FC236}">
                <a16:creationId xmlns:a16="http://schemas.microsoft.com/office/drawing/2014/main" id="{6A94F49F-A300-EB3C-0FE5-2C455AADE8F6}"/>
              </a:ext>
            </a:extLst>
          </p:cNvPr>
          <p:cNvCxnSpPr>
            <a:cxnSpLocks/>
          </p:cNvCxnSpPr>
          <p:nvPr/>
        </p:nvCxnSpPr>
        <p:spPr bwMode="gray">
          <a:xfrm>
            <a:off x="329183" y="1844847"/>
            <a:ext cx="9235440"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pic>
        <p:nvPicPr>
          <p:cNvPr id="67" name="Picture 66" descr="A black and white logo&#10;&#10;AI-generated content may be incorrect.">
            <a:extLst>
              <a:ext uri="{FF2B5EF4-FFF2-40B4-BE49-F238E27FC236}">
                <a16:creationId xmlns:a16="http://schemas.microsoft.com/office/drawing/2014/main" id="{75D16E15-4B64-48BA-A515-849DB8CDAF39}"/>
              </a:ext>
            </a:extLst>
          </p:cNvPr>
          <p:cNvPicPr>
            <a:picLocks noChangeAspect="1"/>
          </p:cNvPicPr>
          <p:nvPr/>
        </p:nvPicPr>
        <p:blipFill>
          <a:blip r:embed="rId9"/>
          <a:srcRect t="10629" b="33090"/>
          <a:stretch/>
        </p:blipFill>
        <p:spPr>
          <a:xfrm>
            <a:off x="5314354" y="5504445"/>
            <a:ext cx="1017260" cy="558044"/>
          </a:xfrm>
          <a:prstGeom prst="rect">
            <a:avLst/>
          </a:prstGeom>
        </p:spPr>
      </p:pic>
    </p:spTree>
    <p:custDataLst>
      <p:tags r:id="rId1"/>
    </p:custDataLst>
    <p:extLst>
      <p:ext uri="{BB962C8B-B14F-4D97-AF65-F5344CB8AC3E}">
        <p14:creationId xmlns:p14="http://schemas.microsoft.com/office/powerpoint/2010/main" val="4245354299"/>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983B8FA-0DAE-5E0A-2090-FF2D01CB0209}"/>
            </a:ext>
          </a:extLst>
        </p:cNvPr>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9F92F577-C765-4FE3-2406-53F6736BC74C}"/>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592" imgH="591" progId="TCLayout.ActiveDocument.1">
                  <p:embed/>
                </p:oleObj>
              </mc:Choice>
              <mc:Fallback>
                <p:oleObj name="think-cell Slide" r:id="rId6" imgW="592" imgH="591" progId="TCLayout.ActiveDocument.1">
                  <p:embed/>
                  <p:pic>
                    <p:nvPicPr>
                      <p:cNvPr id="7" name="think-cell data - do not delete" hidden="1">
                        <a:extLst>
                          <a:ext uri="{FF2B5EF4-FFF2-40B4-BE49-F238E27FC236}">
                            <a16:creationId xmlns:a16="http://schemas.microsoft.com/office/drawing/2014/main" id="{9F92F577-C765-4FE3-2406-53F6736BC74C}"/>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71C61816-3957-B1AE-AE96-05D0800DEADA}"/>
              </a:ext>
            </a:extLst>
          </p:cNvPr>
          <p:cNvSpPr>
            <a:spLocks noGrp="1"/>
          </p:cNvSpPr>
          <p:nvPr>
            <p:ph type="title"/>
          </p:nvPr>
        </p:nvSpPr>
        <p:spPr>
          <a:xfrm>
            <a:off x="330200" y="523318"/>
            <a:ext cx="11531600" cy="882788"/>
          </a:xfrm>
        </p:spPr>
        <p:txBody>
          <a:bodyPr vert="horz">
            <a:noAutofit/>
          </a:bodyPr>
          <a:lstStyle/>
          <a:p>
            <a:r>
              <a:rPr lang="en-US">
                <a:latin typeface="Arial"/>
                <a:ea typeface="+mj-lt"/>
                <a:cs typeface="Arial"/>
              </a:rPr>
              <a:t>While </a:t>
            </a:r>
            <a:r>
              <a:rPr lang="en-US" err="1">
                <a:latin typeface="Arial"/>
                <a:ea typeface="+mj-lt"/>
                <a:cs typeface="Arial"/>
              </a:rPr>
              <a:t>Onkalo</a:t>
            </a:r>
            <a:r>
              <a:rPr lang="en-US" b="1">
                <a:latin typeface="Arial"/>
                <a:ea typeface="+mj-lt"/>
                <a:cs typeface="Arial"/>
              </a:rPr>
              <a:t> </a:t>
            </a:r>
            <a:r>
              <a:rPr lang="en-US">
                <a:latin typeface="Arial"/>
                <a:ea typeface="+mj-lt"/>
                <a:cs typeface="Arial"/>
              </a:rPr>
              <a:t>operates only for Finland’s waste, it created </a:t>
            </a:r>
            <a:r>
              <a:rPr lang="en-US" b="1">
                <a:latin typeface="Arial"/>
                <a:ea typeface="+mj-lt"/>
                <a:cs typeface="Arial"/>
              </a:rPr>
              <a:t>a blueprint for </a:t>
            </a:r>
            <a:r>
              <a:rPr lang="en-US">
                <a:latin typeface="Arial"/>
                <a:ea typeface="+mj-lt"/>
                <a:cs typeface="Arial"/>
              </a:rPr>
              <a:t>global precedent</a:t>
            </a:r>
            <a:endParaRPr lang="en-US" b="1">
              <a:latin typeface="Arial" panose="020B0604020202020204" pitchFamily="34" charset="0"/>
              <a:ea typeface="+mj-lt"/>
              <a:cs typeface="Arial" panose="020B0604020202020204" pitchFamily="34" charset="0"/>
            </a:endParaRPr>
          </a:p>
        </p:txBody>
      </p:sp>
      <p:sp>
        <p:nvSpPr>
          <p:cNvPr id="2" name="TextBox 1">
            <a:extLst>
              <a:ext uri="{FF2B5EF4-FFF2-40B4-BE49-F238E27FC236}">
                <a16:creationId xmlns:a16="http://schemas.microsoft.com/office/drawing/2014/main" id="{F92B3CB1-C0D8-7E57-A67D-9488F615F9D4}"/>
              </a:ext>
            </a:extLst>
          </p:cNvPr>
          <p:cNvSpPr txBox="1"/>
          <p:nvPr/>
        </p:nvSpPr>
        <p:spPr bwMode="gray">
          <a:xfrm>
            <a:off x="7253652" y="1555200"/>
            <a:ext cx="4593031" cy="4593565"/>
          </a:xfrm>
          <a:prstGeom prst="rect">
            <a:avLst/>
          </a:prstGeom>
          <a:solidFill>
            <a:srgbClr val="E3E8EE"/>
          </a:solidFill>
        </p:spPr>
        <p:txBody>
          <a:bodyPr rot="0" spcFirstLastPara="0" vertOverflow="overflow" horzOverflow="overflow" vert="horz" wrap="square" lIns="137160" tIns="137160" rIns="274320" bIns="137160" numCol="1" spcCol="0" rtlCol="0" fromWordArt="0" anchor="t" anchorCtr="0" forceAA="0" compatLnSpc="1">
            <a:prstTxWarp prst="textNoShape">
              <a:avLst/>
            </a:prstTxWarp>
            <a:spAutoFit/>
          </a:bodyPr>
          <a:lstStyle/>
          <a:p>
            <a:pPr marL="171450" indent="-171450">
              <a:spcBef>
                <a:spcPts val="600"/>
              </a:spcBef>
            </a:pPr>
            <a:r>
              <a:rPr lang="en-US" sz="1050" b="1">
                <a:latin typeface="Arial" panose="020B0604020202020204" pitchFamily="34" charset="0"/>
                <a:ea typeface="+mn-lt"/>
                <a:cs typeface="Arial" panose="020B0604020202020204" pitchFamily="34" charset="0"/>
              </a:rPr>
              <a:t>Project Overview</a:t>
            </a:r>
            <a:endParaRPr lang="en-US" sz="1050" b="1">
              <a:latin typeface="Arial" panose="020B0604020202020204" pitchFamily="34" charset="0"/>
              <a:cs typeface="Arial" panose="020B0604020202020204" pitchFamily="34" charset="0"/>
            </a:endParaRPr>
          </a:p>
          <a:p>
            <a:pPr marL="171450" indent="-171450">
              <a:spcBef>
                <a:spcPts val="600"/>
              </a:spcBef>
              <a:buFont typeface="Arial" panose="020B0604020202020204" pitchFamily="34" charset="0"/>
              <a:buChar char="•"/>
            </a:pPr>
            <a:r>
              <a:rPr lang="en-US" sz="1050" err="1">
                <a:latin typeface="Arial" panose="020B0604020202020204" pitchFamily="34" charset="0"/>
                <a:ea typeface="+mn-lt"/>
                <a:cs typeface="Arial" panose="020B0604020202020204" pitchFamily="34" charset="0"/>
              </a:rPr>
              <a:t>Onkala</a:t>
            </a:r>
            <a:r>
              <a:rPr lang="en-US" sz="1050">
                <a:latin typeface="Arial" panose="020B0604020202020204" pitchFamily="34" charset="0"/>
                <a:ea typeface="+mn-lt"/>
                <a:cs typeface="Arial" panose="020B0604020202020204" pitchFamily="34" charset="0"/>
              </a:rPr>
              <a:t>, the </a:t>
            </a:r>
            <a:r>
              <a:rPr lang="en-US" sz="1050" b="1">
                <a:latin typeface="Arial" panose="020B0604020202020204" pitchFamily="34" charset="0"/>
                <a:ea typeface="+mn-lt"/>
                <a:cs typeface="Arial" panose="020B0604020202020204" pitchFamily="34" charset="0"/>
              </a:rPr>
              <a:t>world's first permanent deep geological disposal repository </a:t>
            </a:r>
            <a:r>
              <a:rPr lang="en-US" sz="1050">
                <a:latin typeface="Arial" panose="020B0604020202020204" pitchFamily="34" charset="0"/>
                <a:ea typeface="+mn-lt"/>
                <a:cs typeface="Arial" panose="020B0604020202020204" pitchFamily="34" charset="0"/>
              </a:rPr>
              <a:t>for spent nuclear fuel, represents a </a:t>
            </a:r>
            <a:r>
              <a:rPr lang="en-US" sz="1050" b="1">
                <a:latin typeface="Arial" panose="020B0604020202020204" pitchFamily="34" charset="0"/>
                <a:ea typeface="+mn-lt"/>
                <a:cs typeface="Arial" panose="020B0604020202020204" pitchFamily="34" charset="0"/>
              </a:rPr>
              <a:t>significant improvement over the temporary storage methods </a:t>
            </a:r>
            <a:r>
              <a:rPr lang="en-US" sz="1050">
                <a:latin typeface="Arial" panose="020B0604020202020204" pitchFamily="34" charset="0"/>
                <a:ea typeface="+mn-lt"/>
                <a:cs typeface="Arial" panose="020B0604020202020204" pitchFamily="34" charset="0"/>
              </a:rPr>
              <a:t>that have dominated global nuclear waste management.</a:t>
            </a:r>
          </a:p>
          <a:p>
            <a:pPr marL="171450" indent="-171450">
              <a:spcBef>
                <a:spcPts val="600"/>
              </a:spcBef>
              <a:buFont typeface="Arial" panose="020B0604020202020204" pitchFamily="34" charset="0"/>
              <a:buChar char="•"/>
            </a:pPr>
            <a:r>
              <a:rPr lang="en-US" sz="1050">
                <a:latin typeface="Arial" panose="020B0604020202020204" pitchFamily="34" charset="0"/>
                <a:ea typeface="+mn-lt"/>
                <a:cs typeface="Arial" panose="020B0604020202020204" pitchFamily="34" charset="0"/>
              </a:rPr>
              <a:t>It addresses the </a:t>
            </a:r>
            <a:r>
              <a:rPr lang="en-US" sz="1050" b="1">
                <a:latin typeface="Arial" panose="020B0604020202020204" pitchFamily="34" charset="0"/>
                <a:ea typeface="+mn-lt"/>
                <a:cs typeface="Arial" panose="020B0604020202020204" pitchFamily="34" charset="0"/>
              </a:rPr>
              <a:t>mismatch </a:t>
            </a:r>
            <a:r>
              <a:rPr lang="en-US" sz="1050">
                <a:latin typeface="Arial" panose="020B0604020202020204" pitchFamily="34" charset="0"/>
                <a:ea typeface="+mn-lt"/>
                <a:cs typeface="Arial" panose="020B0604020202020204" pitchFamily="34" charset="0"/>
              </a:rPr>
              <a:t>between the </a:t>
            </a:r>
            <a:r>
              <a:rPr lang="en-US" sz="1050" b="1">
                <a:latin typeface="Arial" panose="020B0604020202020204" pitchFamily="34" charset="0"/>
                <a:ea typeface="+mn-lt"/>
                <a:cs typeface="Arial" panose="020B0604020202020204" pitchFamily="34" charset="0"/>
              </a:rPr>
              <a:t>extremely long hazardous lifetime </a:t>
            </a:r>
            <a:r>
              <a:rPr lang="en-US" sz="1050">
                <a:latin typeface="Arial" panose="020B0604020202020204" pitchFamily="34" charset="0"/>
                <a:ea typeface="+mn-lt"/>
                <a:cs typeface="Arial" panose="020B0604020202020204" pitchFamily="34" charset="0"/>
              </a:rPr>
              <a:t>of the waste and the </a:t>
            </a:r>
            <a:r>
              <a:rPr lang="en-US" sz="1050" b="1">
                <a:latin typeface="Arial" panose="020B0604020202020204" pitchFamily="34" charset="0"/>
                <a:ea typeface="+mn-lt"/>
                <a:cs typeface="Arial" panose="020B0604020202020204" pitchFamily="34" charset="0"/>
              </a:rPr>
              <a:t>temporary nature of existing storage </a:t>
            </a:r>
            <a:r>
              <a:rPr lang="en-US" sz="1050">
                <a:latin typeface="Arial" panose="020B0604020202020204" pitchFamily="34" charset="0"/>
                <a:ea typeface="+mn-lt"/>
                <a:cs typeface="Arial" panose="020B0604020202020204" pitchFamily="34" charset="0"/>
              </a:rPr>
              <a:t>solutions.</a:t>
            </a:r>
            <a:endParaRPr lang="en-US" sz="1050">
              <a:latin typeface="Arial" panose="020B0604020202020204" pitchFamily="34" charset="0"/>
              <a:cs typeface="Arial" panose="020B0604020202020204" pitchFamily="34" charset="0"/>
            </a:endParaRPr>
          </a:p>
          <a:p>
            <a:pPr marL="171450" indent="-171450">
              <a:spcBef>
                <a:spcPts val="600"/>
              </a:spcBef>
              <a:buFont typeface="Arial"/>
              <a:buChar char="•"/>
            </a:pPr>
            <a:r>
              <a:rPr lang="en-US" sz="1050">
                <a:latin typeface="Arial" panose="020B0604020202020204" pitchFamily="34" charset="0"/>
                <a:ea typeface="+mn-lt"/>
                <a:cs typeface="Arial" panose="020B0604020202020204" pitchFamily="34" charset="0"/>
              </a:rPr>
              <a:t>Olkiluoto and Loviisa account for </a:t>
            </a:r>
            <a:r>
              <a:rPr lang="en-US" sz="1050" b="1">
                <a:latin typeface="Arial" panose="020B0604020202020204" pitchFamily="34" charset="0"/>
                <a:ea typeface="+mn-lt"/>
                <a:cs typeface="Arial" panose="020B0604020202020204" pitchFamily="34" charset="0"/>
              </a:rPr>
              <a:t>39% of Finland’s domestic electricity consumption</a:t>
            </a:r>
            <a:r>
              <a:rPr lang="en-US" sz="1050">
                <a:latin typeface="Arial" panose="020B0604020202020204" pitchFamily="34" charset="0"/>
                <a:ea typeface="+mn-lt"/>
                <a:cs typeface="Arial" panose="020B0604020202020204" pitchFamily="34" charset="0"/>
              </a:rPr>
              <a:t>, raising the demand for a long-term disposal solution.</a:t>
            </a:r>
            <a:endParaRPr lang="en-US" sz="1050" b="1">
              <a:latin typeface="Arial" panose="020B0604020202020204" pitchFamily="34" charset="0"/>
              <a:cs typeface="Arial" panose="020B0604020202020204" pitchFamily="34" charset="0"/>
            </a:endParaRPr>
          </a:p>
          <a:p>
            <a:pPr marL="171450" indent="-171450">
              <a:spcBef>
                <a:spcPts val="600"/>
              </a:spcBef>
            </a:pPr>
            <a:endParaRPr lang="en-US" sz="1050" b="1">
              <a:latin typeface="Arial" panose="020B0604020202020204" pitchFamily="34" charset="0"/>
              <a:cs typeface="Arial" panose="020B0604020202020204" pitchFamily="34" charset="0"/>
            </a:endParaRPr>
          </a:p>
          <a:p>
            <a:pPr marL="171450" indent="-171450">
              <a:spcBef>
                <a:spcPts val="600"/>
              </a:spcBef>
            </a:pPr>
            <a:r>
              <a:rPr lang="en-US" sz="1050" b="1">
                <a:latin typeface="Arial" panose="020B0604020202020204" pitchFamily="34" charset="0"/>
                <a:cs typeface="Arial" panose="020B0604020202020204" pitchFamily="34" charset="0"/>
              </a:rPr>
              <a:t>Timeline</a:t>
            </a:r>
          </a:p>
          <a:p>
            <a:pPr marL="171450" indent="-171450">
              <a:spcBef>
                <a:spcPts val="600"/>
              </a:spcBef>
              <a:buFont typeface="Arial"/>
              <a:buChar char="•"/>
            </a:pPr>
            <a:endParaRPr lang="en-US" sz="1050">
              <a:latin typeface="Arial" panose="020B0604020202020204" pitchFamily="34" charset="0"/>
              <a:cs typeface="Arial" panose="020B0604020202020204" pitchFamily="34" charset="0"/>
            </a:endParaRPr>
          </a:p>
          <a:p>
            <a:pPr marL="171450" indent="-171450">
              <a:spcBef>
                <a:spcPts val="600"/>
              </a:spcBef>
              <a:buFont typeface="Arial"/>
              <a:buChar char="•"/>
            </a:pPr>
            <a:endParaRPr lang="en-US" sz="1050">
              <a:latin typeface="Arial" panose="020B0604020202020204" pitchFamily="34" charset="0"/>
              <a:cs typeface="Arial" panose="020B0604020202020204" pitchFamily="34" charset="0"/>
            </a:endParaRPr>
          </a:p>
          <a:p>
            <a:pPr marL="171450" indent="-171450">
              <a:spcBef>
                <a:spcPts val="600"/>
              </a:spcBef>
              <a:buFont typeface="Arial"/>
              <a:buChar char="•"/>
            </a:pPr>
            <a:endParaRPr lang="en-US" sz="1050">
              <a:latin typeface="Arial" panose="020B0604020202020204" pitchFamily="34" charset="0"/>
              <a:cs typeface="Arial" panose="020B0604020202020204" pitchFamily="34" charset="0"/>
            </a:endParaRPr>
          </a:p>
          <a:p>
            <a:pPr marL="171450" indent="-171450">
              <a:spcBef>
                <a:spcPts val="600"/>
              </a:spcBef>
            </a:pPr>
            <a:r>
              <a:rPr lang="en-US" sz="1050" b="1">
                <a:latin typeface="Arial" panose="020B0604020202020204" pitchFamily="34" charset="0"/>
                <a:ea typeface="+mn-lt"/>
                <a:cs typeface="Arial" panose="020B0604020202020204" pitchFamily="34" charset="0"/>
              </a:rPr>
              <a:t>Challenges and considerations</a:t>
            </a:r>
            <a:endParaRPr lang="en-US" sz="1050" b="1">
              <a:latin typeface="Arial" panose="020B0604020202020204" pitchFamily="34" charset="0"/>
              <a:cs typeface="Arial" panose="020B0604020202020204" pitchFamily="34" charset="0"/>
            </a:endParaRPr>
          </a:p>
          <a:p>
            <a:pPr marL="171450" indent="-171450">
              <a:spcBef>
                <a:spcPts val="600"/>
              </a:spcBef>
              <a:buFont typeface="Arial"/>
              <a:buChar char="•"/>
            </a:pPr>
            <a:r>
              <a:rPr lang="en-US" sz="1050">
                <a:latin typeface="Arial" panose="020B0604020202020204" pitchFamily="34" charset="0"/>
                <a:ea typeface="+mn-lt"/>
                <a:cs typeface="Arial" panose="020B0604020202020204" pitchFamily="34" charset="0"/>
              </a:rPr>
              <a:t>Long-term safety: Designed to isolate waste for &gt;100,000 years</a:t>
            </a:r>
            <a:endParaRPr lang="en-US" sz="1050">
              <a:latin typeface="Arial" panose="020B0604020202020204" pitchFamily="34" charset="0"/>
              <a:cs typeface="Arial" panose="020B0604020202020204" pitchFamily="34" charset="0"/>
            </a:endParaRPr>
          </a:p>
          <a:p>
            <a:pPr marL="171450" indent="-171450">
              <a:spcBef>
                <a:spcPts val="600"/>
              </a:spcBef>
              <a:buFont typeface="Arial"/>
              <a:buChar char="•"/>
            </a:pPr>
            <a:r>
              <a:rPr lang="en-US" sz="1050">
                <a:latin typeface="Arial" panose="020B0604020202020204" pitchFamily="34" charset="0"/>
                <a:ea typeface="+mn-lt"/>
                <a:cs typeface="Arial" panose="020B0604020202020204" pitchFamily="34" charset="0"/>
              </a:rPr>
              <a:t>Public support: Benefited from existing nuclear facilities in the area</a:t>
            </a:r>
            <a:endParaRPr lang="en-US" sz="1050">
              <a:latin typeface="Arial" panose="020B0604020202020204" pitchFamily="34" charset="0"/>
              <a:cs typeface="Arial" panose="020B0604020202020204" pitchFamily="34" charset="0"/>
            </a:endParaRPr>
          </a:p>
          <a:p>
            <a:pPr marL="171450" indent="-171450">
              <a:spcBef>
                <a:spcPts val="600"/>
              </a:spcBef>
              <a:buFont typeface="Arial"/>
              <a:buChar char="•"/>
            </a:pPr>
            <a:r>
              <a:rPr lang="en-US" sz="1050">
                <a:latin typeface="Arial" panose="020B0604020202020204" pitchFamily="34" charset="0"/>
                <a:ea typeface="+mn-lt"/>
                <a:cs typeface="Arial" panose="020B0604020202020204" pitchFamily="34" charset="0"/>
              </a:rPr>
              <a:t>Strategic location: Close proximity to Olkiluoto and Loviisa power plants</a:t>
            </a:r>
            <a:endParaRPr lang="en-US" sz="1050" b="1">
              <a:latin typeface="Arial" panose="020B0604020202020204" pitchFamily="34" charset="0"/>
              <a:ea typeface="+mn-lt"/>
              <a:cs typeface="Arial" panose="020B0604020202020204" pitchFamily="34" charset="0"/>
            </a:endParaRPr>
          </a:p>
        </p:txBody>
      </p:sp>
      <p:sp>
        <p:nvSpPr>
          <p:cNvPr id="22" name="Rectangle 21">
            <a:extLst>
              <a:ext uri="{FF2B5EF4-FFF2-40B4-BE49-F238E27FC236}">
                <a16:creationId xmlns:a16="http://schemas.microsoft.com/office/drawing/2014/main" id="{F148ECE1-DD42-0886-4FE3-E2618D226A95}"/>
              </a:ext>
            </a:extLst>
          </p:cNvPr>
          <p:cNvSpPr/>
          <p:nvPr/>
        </p:nvSpPr>
        <p:spPr bwMode="gray">
          <a:xfrm>
            <a:off x="327893" y="2586972"/>
            <a:ext cx="6769838" cy="2634672"/>
          </a:xfrm>
          <a:prstGeom prst="rect">
            <a:avLst/>
          </a:prstGeom>
          <a:solidFill>
            <a:schemeClr val="bg1">
              <a:lumMod val="95000"/>
            </a:schemeClr>
          </a:solid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4" name="Rectangle 23">
            <a:extLst>
              <a:ext uri="{FF2B5EF4-FFF2-40B4-BE49-F238E27FC236}">
                <a16:creationId xmlns:a16="http://schemas.microsoft.com/office/drawing/2014/main" id="{D80AB07B-4ED4-01F9-B254-E6236CA147ED}"/>
              </a:ext>
            </a:extLst>
          </p:cNvPr>
          <p:cNvSpPr/>
          <p:nvPr/>
        </p:nvSpPr>
        <p:spPr bwMode="gray">
          <a:xfrm>
            <a:off x="345317" y="5346334"/>
            <a:ext cx="6752414" cy="544946"/>
          </a:xfrm>
          <a:prstGeom prst="rect">
            <a:avLst/>
          </a:prstGeom>
          <a:solidFill>
            <a:srgbClr val="33A398"/>
          </a:solid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a:r>
              <a:rPr lang="en-US" sz="1050" b="1">
                <a:solidFill>
                  <a:srgbClr val="FFFFFF"/>
                </a:solidFill>
                <a:cs typeface="Arial"/>
              </a:rPr>
              <a:t>Funding of nuclear waste management</a:t>
            </a:r>
            <a:endParaRPr lang="en-US">
              <a:cs typeface="Arial"/>
            </a:endParaRPr>
          </a:p>
          <a:p>
            <a:pPr algn="ctr"/>
            <a:r>
              <a:rPr lang="en-US" sz="1050">
                <a:solidFill>
                  <a:srgbClr val="FFFFFF"/>
                </a:solidFill>
                <a:cs typeface="Arial"/>
              </a:rPr>
              <a:t>Ministry of Employment and the Economy; </a:t>
            </a:r>
            <a:r>
              <a:rPr lang="en-US" sz="1100">
                <a:solidFill>
                  <a:srgbClr val="FFFFFF"/>
                </a:solidFill>
                <a:cs typeface="Arial"/>
              </a:rPr>
              <a:t>Finnish State Nuclear Waste Management Fund</a:t>
            </a:r>
            <a:endParaRPr lang="en-US" sz="1100">
              <a:solidFill>
                <a:srgbClr val="000000"/>
              </a:solidFill>
              <a:cs typeface="Arial"/>
            </a:endParaRPr>
          </a:p>
        </p:txBody>
      </p:sp>
      <p:sp>
        <p:nvSpPr>
          <p:cNvPr id="25" name="Rectangle 24">
            <a:extLst>
              <a:ext uri="{FF2B5EF4-FFF2-40B4-BE49-F238E27FC236}">
                <a16:creationId xmlns:a16="http://schemas.microsoft.com/office/drawing/2014/main" id="{E5B3B623-C2D9-FB48-22EB-F79C9851B36F}"/>
              </a:ext>
            </a:extLst>
          </p:cNvPr>
          <p:cNvSpPr/>
          <p:nvPr/>
        </p:nvSpPr>
        <p:spPr bwMode="gray">
          <a:xfrm>
            <a:off x="327892" y="1940424"/>
            <a:ext cx="3231337" cy="544946"/>
          </a:xfrm>
          <a:prstGeom prst="rect">
            <a:avLst/>
          </a:prstGeom>
          <a:solidFill>
            <a:srgbClr val="33A398"/>
          </a:solid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a:r>
              <a:rPr lang="en-US" sz="1050" b="1">
                <a:solidFill>
                  <a:srgbClr val="FFFFFF"/>
                </a:solidFill>
                <a:cs typeface="Arial"/>
              </a:rPr>
              <a:t>Licenses</a:t>
            </a:r>
          </a:p>
          <a:p>
            <a:pPr algn="ctr"/>
            <a:r>
              <a:rPr lang="en-US" sz="1100">
                <a:solidFill>
                  <a:srgbClr val="FFFFFF"/>
                </a:solidFill>
                <a:cs typeface="Arial"/>
              </a:rPr>
              <a:t>Ministry of Employment and the Economy</a:t>
            </a:r>
            <a:endParaRPr lang="en-US" sz="1100">
              <a:solidFill>
                <a:srgbClr val="000000"/>
              </a:solidFill>
              <a:cs typeface="Arial"/>
            </a:endParaRPr>
          </a:p>
        </p:txBody>
      </p:sp>
      <p:sp>
        <p:nvSpPr>
          <p:cNvPr id="26" name="Rectangle 25">
            <a:extLst>
              <a:ext uri="{FF2B5EF4-FFF2-40B4-BE49-F238E27FC236}">
                <a16:creationId xmlns:a16="http://schemas.microsoft.com/office/drawing/2014/main" id="{0A9A5B6A-DCF5-93D0-85EC-7ACADC16D0CB}"/>
              </a:ext>
            </a:extLst>
          </p:cNvPr>
          <p:cNvSpPr/>
          <p:nvPr/>
        </p:nvSpPr>
        <p:spPr bwMode="gray">
          <a:xfrm>
            <a:off x="3866396" y="1940424"/>
            <a:ext cx="3231337" cy="544946"/>
          </a:xfrm>
          <a:prstGeom prst="rect">
            <a:avLst/>
          </a:prstGeom>
          <a:solidFill>
            <a:schemeClr val="accent5"/>
          </a:solid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a:r>
              <a:rPr lang="en-US" sz="1050" b="1">
                <a:solidFill>
                  <a:srgbClr val="FFFFFF"/>
                </a:solidFill>
                <a:latin typeface="Arial"/>
                <a:cs typeface="Arial"/>
              </a:rPr>
              <a:t>Regulatory control</a:t>
            </a:r>
            <a:endParaRPr lang="en-US" sz="1050" b="1">
              <a:solidFill>
                <a:srgbClr val="FFFFFF"/>
              </a:solidFill>
              <a:latin typeface="Arial"/>
            </a:endParaRPr>
          </a:p>
          <a:p>
            <a:pPr algn="ctr"/>
            <a:r>
              <a:rPr lang="en-US" sz="1050">
                <a:solidFill>
                  <a:srgbClr val="FFFFFF"/>
                </a:solidFill>
                <a:latin typeface="Arial"/>
              </a:rPr>
              <a:t>Radiation and Nuclear Safety Authority</a:t>
            </a:r>
            <a:endParaRPr lang="en-US"/>
          </a:p>
        </p:txBody>
      </p:sp>
      <p:cxnSp>
        <p:nvCxnSpPr>
          <p:cNvPr id="27" name="Straight Arrow Connector 26">
            <a:extLst>
              <a:ext uri="{FF2B5EF4-FFF2-40B4-BE49-F238E27FC236}">
                <a16:creationId xmlns:a16="http://schemas.microsoft.com/office/drawing/2014/main" id="{57D16F93-C830-2BFE-9559-082F416AD5EC}"/>
              </a:ext>
            </a:extLst>
          </p:cNvPr>
          <p:cNvCxnSpPr>
            <a:cxnSpLocks/>
            <a:endCxn id="4" idx="0"/>
          </p:cNvCxnSpPr>
          <p:nvPr/>
        </p:nvCxnSpPr>
        <p:spPr bwMode="gray">
          <a:xfrm>
            <a:off x="1485163" y="2485370"/>
            <a:ext cx="0" cy="713984"/>
          </a:xfrm>
          <a:prstGeom prst="straightConnector1">
            <a:avLst/>
          </a:prstGeom>
          <a:ln w="19050"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grpSp>
        <p:nvGrpSpPr>
          <p:cNvPr id="8" name="Group 7">
            <a:extLst>
              <a:ext uri="{FF2B5EF4-FFF2-40B4-BE49-F238E27FC236}">
                <a16:creationId xmlns:a16="http://schemas.microsoft.com/office/drawing/2014/main" id="{09D8CB08-9A66-4113-2859-20EC0AB3E9FB}"/>
              </a:ext>
            </a:extLst>
          </p:cNvPr>
          <p:cNvGrpSpPr/>
          <p:nvPr/>
        </p:nvGrpSpPr>
        <p:grpSpPr>
          <a:xfrm>
            <a:off x="508994" y="3199354"/>
            <a:ext cx="1952337" cy="1255879"/>
            <a:chOff x="332874" y="2618873"/>
            <a:chExt cx="2933700" cy="1704738"/>
          </a:xfrm>
        </p:grpSpPr>
        <p:pic>
          <p:nvPicPr>
            <p:cNvPr id="3" name="Picture 2" descr="Olkiluoto Nuclear Power Plant - Wikipedia">
              <a:extLst>
                <a:ext uri="{FF2B5EF4-FFF2-40B4-BE49-F238E27FC236}">
                  <a16:creationId xmlns:a16="http://schemas.microsoft.com/office/drawing/2014/main" id="{67B62016-58F9-78EE-7F83-6DA46082089D}"/>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332874" y="2837149"/>
              <a:ext cx="2933700" cy="1486462"/>
            </a:xfrm>
            <a:prstGeom prst="rect">
              <a:avLst/>
            </a:prstGeom>
          </p:spPr>
        </p:pic>
        <p:sp>
          <p:nvSpPr>
            <p:cNvPr id="4" name="TextBox 3">
              <a:extLst>
                <a:ext uri="{FF2B5EF4-FFF2-40B4-BE49-F238E27FC236}">
                  <a16:creationId xmlns:a16="http://schemas.microsoft.com/office/drawing/2014/main" id="{7EE0D9B4-119A-FD76-7B34-88C0626C6EAA}"/>
                </a:ext>
              </a:extLst>
            </p:cNvPr>
            <p:cNvSpPr txBox="1"/>
            <p:nvPr/>
          </p:nvSpPr>
          <p:spPr bwMode="gray">
            <a:xfrm>
              <a:off x="332874" y="2618873"/>
              <a:ext cx="2933700" cy="219334"/>
            </a:xfrm>
            <a:prstGeom prst="rect">
              <a:avLst/>
            </a:prstGeom>
            <a:solidFill>
              <a:schemeClr val="accent1">
                <a:lumMod val="20000"/>
                <a:lumOff val="80000"/>
              </a:schemeClr>
            </a:solidFill>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algn="ctr">
                <a:spcBef>
                  <a:spcPts val="600"/>
                </a:spcBef>
                <a:spcAft>
                  <a:spcPts val="600"/>
                </a:spcAft>
              </a:pPr>
              <a:r>
                <a:rPr lang="en-US" sz="1050" b="1" err="1">
                  <a:latin typeface="Arial" panose="020B0604020202020204" pitchFamily="34" charset="0"/>
                  <a:cs typeface="Arial" panose="020B0604020202020204" pitchFamily="34" charset="0"/>
                </a:rPr>
                <a:t>Teollisuuden</a:t>
              </a:r>
              <a:r>
                <a:rPr lang="en-US" sz="1050" b="1">
                  <a:latin typeface="Arial" panose="020B0604020202020204" pitchFamily="34" charset="0"/>
                  <a:cs typeface="Arial" panose="020B0604020202020204" pitchFamily="34" charset="0"/>
                </a:rPr>
                <a:t> </a:t>
              </a:r>
              <a:r>
                <a:rPr lang="en-US" sz="1050" b="1" err="1">
                  <a:latin typeface="Arial" panose="020B0604020202020204" pitchFamily="34" charset="0"/>
                  <a:cs typeface="Arial" panose="020B0604020202020204" pitchFamily="34" charset="0"/>
                </a:rPr>
                <a:t>Voima</a:t>
              </a:r>
              <a:r>
                <a:rPr lang="en-US" sz="1050" b="1">
                  <a:latin typeface="Arial" panose="020B0604020202020204" pitchFamily="34" charset="0"/>
                  <a:cs typeface="Arial" panose="020B0604020202020204" pitchFamily="34" charset="0"/>
                </a:rPr>
                <a:t> </a:t>
              </a:r>
              <a:r>
                <a:rPr lang="en-US" sz="1050" b="1" err="1">
                  <a:latin typeface="Arial" panose="020B0604020202020204" pitchFamily="34" charset="0"/>
                  <a:cs typeface="Arial" panose="020B0604020202020204" pitchFamily="34" charset="0"/>
                </a:rPr>
                <a:t>Oyj</a:t>
              </a:r>
              <a:endParaRPr lang="en-US" sz="1050" b="1">
                <a:latin typeface="Arial" panose="020B0604020202020204" pitchFamily="34" charset="0"/>
                <a:cs typeface="Arial" panose="020B0604020202020204" pitchFamily="34" charset="0"/>
              </a:endParaRPr>
            </a:p>
          </p:txBody>
        </p:sp>
      </p:grpSp>
      <p:grpSp>
        <p:nvGrpSpPr>
          <p:cNvPr id="13" name="Group 12">
            <a:extLst>
              <a:ext uri="{FF2B5EF4-FFF2-40B4-BE49-F238E27FC236}">
                <a16:creationId xmlns:a16="http://schemas.microsoft.com/office/drawing/2014/main" id="{F3047CCA-C943-30BD-1202-846A741AE17E}"/>
              </a:ext>
            </a:extLst>
          </p:cNvPr>
          <p:cNvGrpSpPr/>
          <p:nvPr/>
        </p:nvGrpSpPr>
        <p:grpSpPr>
          <a:xfrm>
            <a:off x="4988233" y="3198646"/>
            <a:ext cx="1953552" cy="1266008"/>
            <a:chOff x="1186812" y="2248690"/>
            <a:chExt cx="2934915" cy="1718038"/>
          </a:xfrm>
        </p:grpSpPr>
        <p:pic>
          <p:nvPicPr>
            <p:cNvPr id="9" name="Picture 8" descr="Loviisa approved for operation to 2050 -- ANS / Nuclear Newswire">
              <a:extLst>
                <a:ext uri="{FF2B5EF4-FFF2-40B4-BE49-F238E27FC236}">
                  <a16:creationId xmlns:a16="http://schemas.microsoft.com/office/drawing/2014/main" id="{77C4178C-F4F5-D0E6-89AE-A2251AC69000}"/>
                </a:ext>
              </a:extLst>
            </p:cNvPr>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1189181" y="2477363"/>
              <a:ext cx="2932546" cy="1489365"/>
            </a:xfrm>
            <a:prstGeom prst="rect">
              <a:avLst/>
            </a:prstGeom>
          </p:spPr>
        </p:pic>
        <p:sp>
          <p:nvSpPr>
            <p:cNvPr id="12" name="TextBox 11">
              <a:extLst>
                <a:ext uri="{FF2B5EF4-FFF2-40B4-BE49-F238E27FC236}">
                  <a16:creationId xmlns:a16="http://schemas.microsoft.com/office/drawing/2014/main" id="{CE80C023-5376-A9E4-15C4-A6DA60035D28}"/>
                </a:ext>
              </a:extLst>
            </p:cNvPr>
            <p:cNvSpPr txBox="1"/>
            <p:nvPr/>
          </p:nvSpPr>
          <p:spPr bwMode="gray">
            <a:xfrm>
              <a:off x="1186812" y="2248690"/>
              <a:ext cx="2933700" cy="219276"/>
            </a:xfrm>
            <a:prstGeom prst="rect">
              <a:avLst/>
            </a:prstGeom>
            <a:solidFill>
              <a:schemeClr val="accent1">
                <a:lumMod val="20000"/>
                <a:lumOff val="80000"/>
              </a:schemeClr>
            </a:solidFill>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algn="ctr">
                <a:spcBef>
                  <a:spcPts val="600"/>
                </a:spcBef>
                <a:spcAft>
                  <a:spcPts val="600"/>
                </a:spcAft>
              </a:pPr>
              <a:r>
                <a:rPr lang="en-US" sz="1050" b="1"/>
                <a:t>Fortum Power and Heat</a:t>
              </a:r>
              <a:endParaRPr lang="en-US"/>
            </a:p>
          </p:txBody>
        </p:sp>
      </p:grpSp>
      <p:grpSp>
        <p:nvGrpSpPr>
          <p:cNvPr id="20" name="Group 19">
            <a:extLst>
              <a:ext uri="{FF2B5EF4-FFF2-40B4-BE49-F238E27FC236}">
                <a16:creationId xmlns:a16="http://schemas.microsoft.com/office/drawing/2014/main" id="{298C3E64-0AE6-762F-BEE2-9C5E78424785}"/>
              </a:ext>
            </a:extLst>
          </p:cNvPr>
          <p:cNvGrpSpPr/>
          <p:nvPr/>
        </p:nvGrpSpPr>
        <p:grpSpPr>
          <a:xfrm>
            <a:off x="2745727" y="3198618"/>
            <a:ext cx="1958110" cy="1257362"/>
            <a:chOff x="1578263" y="2260235"/>
            <a:chExt cx="2939473" cy="1696083"/>
          </a:xfrm>
        </p:grpSpPr>
        <p:pic>
          <p:nvPicPr>
            <p:cNvPr id="14" name="Picture 13" descr="An aerial view of a city&#10;&#10;AI-generated content may be incorrect.">
              <a:extLst>
                <a:ext uri="{FF2B5EF4-FFF2-40B4-BE49-F238E27FC236}">
                  <a16:creationId xmlns:a16="http://schemas.microsoft.com/office/drawing/2014/main" id="{A0F41660-66E0-0CB8-1140-1B1C7DB095B8}"/>
                </a:ext>
              </a:extLst>
            </p:cNvPr>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1578263" y="2480808"/>
              <a:ext cx="2939473" cy="1475510"/>
            </a:xfrm>
            <a:prstGeom prst="rect">
              <a:avLst/>
            </a:prstGeom>
          </p:spPr>
        </p:pic>
        <p:sp>
          <p:nvSpPr>
            <p:cNvPr id="17" name="TextBox 16">
              <a:extLst>
                <a:ext uri="{FF2B5EF4-FFF2-40B4-BE49-F238E27FC236}">
                  <a16:creationId xmlns:a16="http://schemas.microsoft.com/office/drawing/2014/main" id="{3ABD8489-1695-5765-CFF2-80B5B83AB77E}"/>
                </a:ext>
              </a:extLst>
            </p:cNvPr>
            <p:cNvSpPr txBox="1"/>
            <p:nvPr/>
          </p:nvSpPr>
          <p:spPr bwMode="gray">
            <a:xfrm>
              <a:off x="1579357" y="2260235"/>
              <a:ext cx="2933701" cy="217963"/>
            </a:xfrm>
            <a:prstGeom prst="rect">
              <a:avLst/>
            </a:prstGeom>
            <a:solidFill>
              <a:schemeClr val="accent6">
                <a:lumMod val="20000"/>
                <a:lumOff val="80000"/>
              </a:schemeClr>
            </a:solidFill>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algn="ctr">
                <a:spcBef>
                  <a:spcPts val="600"/>
                </a:spcBef>
                <a:spcAft>
                  <a:spcPts val="600"/>
                </a:spcAft>
              </a:pPr>
              <a:r>
                <a:rPr lang="en-US" sz="1050" b="1" err="1"/>
                <a:t>Posiva</a:t>
              </a:r>
              <a:r>
                <a:rPr lang="en-US" sz="1050" b="1"/>
                <a:t> Oy</a:t>
              </a:r>
              <a:endParaRPr lang="en-US"/>
            </a:p>
          </p:txBody>
        </p:sp>
      </p:grpSp>
      <p:sp>
        <p:nvSpPr>
          <p:cNvPr id="23" name="TextBox 22">
            <a:extLst>
              <a:ext uri="{FF2B5EF4-FFF2-40B4-BE49-F238E27FC236}">
                <a16:creationId xmlns:a16="http://schemas.microsoft.com/office/drawing/2014/main" id="{826204AA-B9A6-8B5D-5228-F8903BCE4EA7}"/>
              </a:ext>
            </a:extLst>
          </p:cNvPr>
          <p:cNvSpPr txBox="1"/>
          <p:nvPr/>
        </p:nvSpPr>
        <p:spPr bwMode="gray">
          <a:xfrm>
            <a:off x="508995" y="4468366"/>
            <a:ext cx="1947502" cy="438582"/>
          </a:xfrm>
          <a:prstGeom prst="rect">
            <a:avLst/>
          </a:prstGeom>
          <a:noFill/>
          <a:ln>
            <a:noFill/>
          </a:ln>
        </p:spPr>
        <p:txBody>
          <a:bodyPr rot="0" spcFirstLastPara="0" vertOverflow="overflow" horzOverflow="overflow" vert="horz" wrap="square" lIns="137160" tIns="137160" rIns="274320" bIns="137160" numCol="1" spcCol="0" rtlCol="0" fromWordArt="0" anchor="t" anchorCtr="0" forceAA="0" compatLnSpc="1">
            <a:prstTxWarp prst="textNoShape">
              <a:avLst/>
            </a:prstTxWarp>
            <a:spAutoFit/>
          </a:bodyPr>
          <a:lstStyle/>
          <a:p>
            <a:pPr algn="ctr">
              <a:spcBef>
                <a:spcPts val="600"/>
              </a:spcBef>
              <a:spcAft>
                <a:spcPts val="600"/>
              </a:spcAft>
            </a:pPr>
            <a:r>
              <a:rPr lang="en-US" sz="1050" err="1">
                <a:ea typeface="+mn-lt"/>
                <a:cs typeface="+mn-lt"/>
              </a:rPr>
              <a:t>Olkiluoto</a:t>
            </a:r>
            <a:r>
              <a:rPr lang="en-US" sz="1050">
                <a:ea typeface="+mn-lt"/>
                <a:cs typeface="+mn-lt"/>
              </a:rPr>
              <a:t> Power Plant</a:t>
            </a:r>
            <a:endParaRPr lang="en-US">
              <a:ea typeface="+mn-lt"/>
              <a:cs typeface="+mn-lt"/>
            </a:endParaRPr>
          </a:p>
        </p:txBody>
      </p:sp>
      <p:sp>
        <p:nvSpPr>
          <p:cNvPr id="32" name="btfpNotesBox368131">
            <a:hlinkClick r:id="rId11"/>
            <a:extLst>
              <a:ext uri="{FF2B5EF4-FFF2-40B4-BE49-F238E27FC236}">
                <a16:creationId xmlns:a16="http://schemas.microsoft.com/office/drawing/2014/main" id="{2D996E01-0855-1200-0E14-DD148B23264F}"/>
              </a:ext>
            </a:extLst>
          </p:cNvPr>
          <p:cNvSpPr txBox="1"/>
          <p:nvPr>
            <p:custDataLst>
              <p:tags r:id="rId3"/>
            </p:custDataLst>
          </p:nvPr>
        </p:nvSpPr>
        <p:spPr bwMode="gray">
          <a:xfrm>
            <a:off x="279398" y="6248401"/>
            <a:ext cx="9325279" cy="492443"/>
          </a:xfrm>
          <a:prstGeom prst="rect">
            <a:avLst/>
          </a:prstGeom>
          <a:noFill/>
        </p:spPr>
        <p:txBody>
          <a:bodyPr vert="horz" wrap="square" lIns="0" tIns="0" rIns="0" bIns="0" rtlCol="0" anchor="b">
            <a:spAutoFit/>
          </a:bodyPr>
          <a:lstStyle/>
          <a:p>
            <a:pPr defTabSz="711200">
              <a:defRPr/>
            </a:pPr>
            <a:r>
              <a:rPr kumimoji="0" lang="en-US" sz="800" i="0" u="none" strike="noStrike" kern="1200" cap="none" spc="0" normalizeH="0" baseline="0" noProof="0" dirty="0">
                <a:ln>
                  <a:noFill/>
                </a:ln>
                <a:solidFill>
                  <a:srgbClr val="000000"/>
                </a:solidFill>
                <a:effectLst/>
                <a:uLnTx/>
                <a:uFillTx/>
                <a:latin typeface="Arial"/>
                <a:ea typeface="+mn-ea"/>
                <a:cs typeface="+mn-cs"/>
              </a:rPr>
              <a:t>Sources: </a:t>
            </a:r>
            <a:r>
              <a:rPr lang="en-US" sz="800" dirty="0">
                <a:solidFill>
                  <a:srgbClr val="000000"/>
                </a:solidFill>
                <a:ea typeface="+mn-lt"/>
                <a:cs typeface="+mn-lt"/>
              </a:rPr>
              <a:t>Science, </a:t>
            </a:r>
            <a:r>
              <a:rPr lang="en-US" sz="800" dirty="0">
                <a:solidFill>
                  <a:srgbClr val="000000"/>
                </a:solidFill>
                <a:ea typeface="+mn-lt"/>
                <a:cs typeface="+mn-lt"/>
                <a:hlinkClick r:id="rId12"/>
              </a:rPr>
              <a:t>Finland built a tomb to store nuclear waste. Can it survive 100,000 years?</a:t>
            </a:r>
            <a:r>
              <a:rPr lang="en-US" sz="800" dirty="0">
                <a:solidFill>
                  <a:srgbClr val="000000"/>
                </a:solidFill>
                <a:ea typeface="+mn-lt"/>
                <a:cs typeface="+mn-lt"/>
              </a:rPr>
              <a:t> (2024); </a:t>
            </a:r>
            <a:r>
              <a:rPr lang="en-US" sz="800" dirty="0" err="1">
                <a:solidFill>
                  <a:srgbClr val="000000"/>
                </a:solidFill>
                <a:ea typeface="+mn-lt"/>
                <a:cs typeface="+mn-lt"/>
              </a:rPr>
              <a:t>Posiva</a:t>
            </a:r>
            <a:r>
              <a:rPr lang="en-US" sz="800" dirty="0">
                <a:solidFill>
                  <a:srgbClr val="000000"/>
                </a:solidFill>
                <a:ea typeface="+mn-lt"/>
                <a:cs typeface="+mn-lt"/>
              </a:rPr>
              <a:t>, </a:t>
            </a:r>
            <a:r>
              <a:rPr lang="en-US" sz="800" dirty="0">
                <a:solidFill>
                  <a:srgbClr val="000000"/>
                </a:solidFill>
                <a:ea typeface="+mn-lt"/>
                <a:cs typeface="+mn-lt"/>
                <a:hlinkClick r:id="rId13"/>
              </a:rPr>
              <a:t>Introducing ONKALO and its principle of operation</a:t>
            </a:r>
            <a:r>
              <a:rPr lang="en-US" sz="800" dirty="0">
                <a:solidFill>
                  <a:srgbClr val="000000"/>
                </a:solidFill>
                <a:ea typeface="+mn-lt"/>
                <a:cs typeface="+mn-lt"/>
              </a:rPr>
              <a:t> (2024); American Nuclear Society, </a:t>
            </a:r>
            <a:r>
              <a:rPr lang="en-US" sz="800" dirty="0">
                <a:solidFill>
                  <a:srgbClr val="000000"/>
                </a:solidFill>
                <a:ea typeface="+mn-lt"/>
                <a:cs typeface="+mn-lt"/>
                <a:hlinkClick r:id="rId14"/>
              </a:rPr>
              <a:t>Finland begins trial run of </a:t>
            </a:r>
            <a:r>
              <a:rPr lang="en-US" sz="800" dirty="0" err="1">
                <a:solidFill>
                  <a:srgbClr val="000000"/>
                </a:solidFill>
                <a:ea typeface="+mn-lt"/>
                <a:cs typeface="+mn-lt"/>
                <a:hlinkClick r:id="rId14"/>
              </a:rPr>
              <a:t>Onkalo</a:t>
            </a:r>
            <a:r>
              <a:rPr lang="en-US" sz="800" dirty="0">
                <a:solidFill>
                  <a:srgbClr val="000000"/>
                </a:solidFill>
                <a:ea typeface="+mn-lt"/>
                <a:cs typeface="+mn-lt"/>
                <a:hlinkClick r:id="rId14"/>
              </a:rPr>
              <a:t> repository</a:t>
            </a:r>
            <a:r>
              <a:rPr lang="en-US" sz="800" dirty="0">
                <a:solidFill>
                  <a:srgbClr val="000000"/>
                </a:solidFill>
                <a:ea typeface="+mn-lt"/>
                <a:cs typeface="+mn-lt"/>
              </a:rPr>
              <a:t> (2024); World Nuclear Association, </a:t>
            </a:r>
            <a:r>
              <a:rPr lang="en-US" sz="800" dirty="0">
                <a:solidFill>
                  <a:srgbClr val="000000"/>
                </a:solidFill>
                <a:ea typeface="+mn-lt"/>
                <a:cs typeface="+mn-lt"/>
                <a:hlinkClick r:id="rId15"/>
              </a:rPr>
              <a:t>WNA Nuclear Fuel Cycle Royal Commission Issues Paper 4 Submission</a:t>
            </a:r>
            <a:r>
              <a:rPr lang="en-US" sz="800" dirty="0">
                <a:solidFill>
                  <a:srgbClr val="000000"/>
                </a:solidFill>
                <a:ea typeface="+mn-lt"/>
                <a:cs typeface="+mn-lt"/>
              </a:rPr>
              <a:t> (2015); Pacific Northwest National Laboratory, </a:t>
            </a:r>
            <a:r>
              <a:rPr lang="en-US" sz="800" dirty="0">
                <a:solidFill>
                  <a:srgbClr val="000000"/>
                </a:solidFill>
                <a:ea typeface="+mn-lt"/>
                <a:cs typeface="+mn-lt"/>
                <a:hlinkClick r:id="rId16"/>
              </a:rPr>
              <a:t>Nuclear Waste: Challenges for the Next Generation</a:t>
            </a:r>
            <a:r>
              <a:rPr lang="en-US" sz="800" dirty="0">
                <a:solidFill>
                  <a:srgbClr val="000000"/>
                </a:solidFill>
                <a:ea typeface="+mn-lt"/>
                <a:cs typeface="+mn-lt"/>
              </a:rPr>
              <a:t> (2007); </a:t>
            </a:r>
            <a:r>
              <a:rPr lang="en-US" sz="800" dirty="0" err="1">
                <a:solidFill>
                  <a:srgbClr val="000000"/>
                </a:solidFill>
                <a:ea typeface="+mn-lt"/>
                <a:cs typeface="+mn-lt"/>
              </a:rPr>
              <a:t>Posiva</a:t>
            </a:r>
            <a:r>
              <a:rPr lang="en-US" sz="800" dirty="0">
                <a:solidFill>
                  <a:srgbClr val="000000"/>
                </a:solidFill>
                <a:ea typeface="+mn-lt"/>
                <a:cs typeface="+mn-lt"/>
              </a:rPr>
              <a:t>, </a:t>
            </a:r>
            <a:r>
              <a:rPr lang="en-US" sz="800" dirty="0" err="1">
                <a:solidFill>
                  <a:srgbClr val="000000"/>
                </a:solidFill>
                <a:ea typeface="+mn-lt"/>
                <a:cs typeface="+mn-lt"/>
                <a:hlinkClick r:id="rId17"/>
              </a:rPr>
              <a:t>Olkiluoto</a:t>
            </a:r>
            <a:r>
              <a:rPr lang="en-US" sz="800" dirty="0">
                <a:solidFill>
                  <a:srgbClr val="000000"/>
                </a:solidFill>
                <a:ea typeface="+mn-lt"/>
                <a:cs typeface="+mn-lt"/>
                <a:hlinkClick r:id="rId17"/>
              </a:rPr>
              <a:t>: A Safe Home for Spent </a:t>
            </a:r>
            <a:r>
              <a:rPr kumimoji="0" lang="en-US" sz="800" i="0" u="none" strike="noStrike" kern="1200" cap="none" spc="0" normalizeH="0" baseline="0" noProof="0" dirty="0">
                <a:ln>
                  <a:noFill/>
                </a:ln>
                <a:solidFill>
                  <a:srgbClr val="000000"/>
                </a:solidFill>
                <a:effectLst/>
                <a:uLnTx/>
                <a:uFillTx/>
                <a:ea typeface="+mn-lt"/>
                <a:cs typeface="+mn-lt"/>
                <a:hlinkClick r:id="rId17"/>
              </a:rPr>
              <a:t>Nuclear </a:t>
            </a:r>
            <a:r>
              <a:rPr lang="en-US" sz="800" dirty="0">
                <a:solidFill>
                  <a:srgbClr val="000000"/>
                </a:solidFill>
                <a:ea typeface="+mn-lt"/>
                <a:cs typeface="+mn-lt"/>
                <a:hlinkClick r:id="rId17"/>
              </a:rPr>
              <a:t>Fuel</a:t>
            </a:r>
            <a:r>
              <a:rPr lang="en-US" sz="800" dirty="0">
                <a:solidFill>
                  <a:srgbClr val="000000"/>
                </a:solidFill>
                <a:ea typeface="+mn-lt"/>
                <a:cs typeface="+mn-lt"/>
              </a:rPr>
              <a:t> (2011); IAEA/</a:t>
            </a:r>
            <a:r>
              <a:rPr lang="en-US" sz="800" dirty="0" err="1">
                <a:solidFill>
                  <a:srgbClr val="000000"/>
                </a:solidFill>
                <a:ea typeface="+mn-lt"/>
                <a:cs typeface="+mn-lt"/>
              </a:rPr>
              <a:t>Posiva</a:t>
            </a:r>
            <a:r>
              <a:rPr lang="en-US" sz="800" dirty="0">
                <a:solidFill>
                  <a:srgbClr val="000000"/>
                </a:solidFill>
                <a:ea typeface="+mn-lt"/>
                <a:cs typeface="+mn-lt"/>
              </a:rPr>
              <a:t>, </a:t>
            </a:r>
            <a:r>
              <a:rPr lang="en-US" sz="800" dirty="0">
                <a:solidFill>
                  <a:srgbClr val="000000"/>
                </a:solidFill>
                <a:ea typeface="+mn-lt"/>
                <a:cs typeface="+mn-lt"/>
                <a:hlinkClick r:id="rId18"/>
              </a:rPr>
              <a:t>Characterization of Spent Fuel for the Management of Final Disposal</a:t>
            </a:r>
            <a:r>
              <a:rPr lang="en-US" sz="800" dirty="0">
                <a:solidFill>
                  <a:srgbClr val="000000"/>
                </a:solidFill>
                <a:ea typeface="+mn-lt"/>
                <a:cs typeface="+mn-lt"/>
              </a:rPr>
              <a:t> </a:t>
            </a:r>
            <a:r>
              <a:rPr kumimoji="0" lang="en-US" sz="800" i="0" u="none" strike="noStrike" kern="1200" cap="none" spc="0" normalizeH="0" baseline="0" noProof="0" dirty="0">
                <a:ln>
                  <a:noFill/>
                </a:ln>
                <a:solidFill>
                  <a:srgbClr val="000000"/>
                </a:solidFill>
                <a:effectLst/>
                <a:uLnTx/>
                <a:uFillTx/>
                <a:ea typeface="+mn-lt"/>
                <a:cs typeface="+mn-lt"/>
              </a:rPr>
              <a:t>(</a:t>
            </a:r>
            <a:r>
              <a:rPr lang="en-US" sz="800" dirty="0">
                <a:solidFill>
                  <a:srgbClr val="000000"/>
                </a:solidFill>
                <a:ea typeface="+mn-lt"/>
                <a:cs typeface="+mn-lt"/>
              </a:rPr>
              <a:t>2011).</a:t>
            </a:r>
            <a:endParaRPr lang="en-US" dirty="0">
              <a:cs typeface="Arial"/>
            </a:endParaRPr>
          </a:p>
          <a:p>
            <a:pPr defTabSz="711200">
              <a:defRPr/>
            </a:pPr>
            <a:r>
              <a:rPr kumimoji="0" lang="en-US" sz="800" i="0" u="none" strike="noStrike" kern="1200" cap="none" spc="0" normalizeH="0" baseline="0" noProof="0" dirty="0">
                <a:ln>
                  <a:noFill/>
                </a:ln>
                <a:solidFill>
                  <a:srgbClr val="000000"/>
                </a:solidFill>
                <a:effectLst/>
                <a:uLnTx/>
                <a:uFillTx/>
                <a:latin typeface="Arial"/>
                <a:ea typeface="+mn-ea"/>
                <a:cs typeface="+mn-cs"/>
              </a:rPr>
              <a:t>Credit: </a:t>
            </a:r>
            <a:r>
              <a:rPr lang="en-US" sz="800" dirty="0">
                <a:solidFill>
                  <a:srgbClr val="000000"/>
                </a:solidFill>
                <a:latin typeface="Arial"/>
              </a:rPr>
              <a:t>Christian </a:t>
            </a:r>
            <a:r>
              <a:rPr lang="en-US" sz="800" dirty="0" err="1">
                <a:solidFill>
                  <a:srgbClr val="000000"/>
                </a:solidFill>
                <a:latin typeface="Arial"/>
              </a:rPr>
              <a:t>Sandjaja</a:t>
            </a:r>
            <a:r>
              <a:rPr lang="en-US" sz="800" dirty="0">
                <a:solidFill>
                  <a:srgbClr val="000000"/>
                </a:solidFill>
                <a:latin typeface="Arial"/>
              </a:rPr>
              <a:t>, </a:t>
            </a:r>
            <a:r>
              <a:rPr kumimoji="0" lang="en-US" sz="800" i="0" u="none" strike="noStrike" kern="1200" cap="none" spc="0" normalizeH="0" baseline="0" noProof="0" dirty="0">
                <a:ln>
                  <a:noFill/>
                </a:ln>
                <a:solidFill>
                  <a:srgbClr val="000000"/>
                </a:solidFill>
                <a:effectLst/>
                <a:uLnTx/>
                <a:uFillTx/>
                <a:latin typeface="Arial"/>
                <a:ea typeface="+mn-ea"/>
                <a:cs typeface="+mn-cs"/>
              </a:rPr>
              <a:t>Quint </a:t>
            </a:r>
            <a:r>
              <a:rPr kumimoji="0" lang="en-US" sz="800" i="0" u="none" strike="noStrike" kern="1200" cap="none" spc="0" normalizeH="0" baseline="0" noProof="0" dirty="0" err="1">
                <a:ln>
                  <a:noFill/>
                </a:ln>
                <a:solidFill>
                  <a:srgbClr val="000000"/>
                </a:solidFill>
                <a:effectLst/>
                <a:uLnTx/>
                <a:uFillTx/>
                <a:latin typeface="Arial"/>
                <a:ea typeface="+mn-ea"/>
                <a:cs typeface="+mn-cs"/>
              </a:rPr>
              <a:t>Houwink</a:t>
            </a:r>
            <a:r>
              <a:rPr lang="en-US" sz="800" dirty="0">
                <a:solidFill>
                  <a:srgbClr val="000000"/>
                </a:solidFill>
                <a:latin typeface="Arial"/>
              </a:rPr>
              <a:t>,</a:t>
            </a:r>
            <a:r>
              <a:rPr kumimoji="0" lang="en-US" sz="800" i="0" u="none" strike="noStrike" kern="1200" cap="none" spc="0" normalizeH="0" baseline="0" noProof="0" dirty="0">
                <a:ln>
                  <a:noFill/>
                </a:ln>
                <a:solidFill>
                  <a:srgbClr val="000000"/>
                </a:solidFill>
                <a:effectLst/>
                <a:uLnTx/>
                <a:uFillTx/>
                <a:latin typeface="Arial"/>
                <a:ea typeface="+mn-ea"/>
                <a:cs typeface="+mn-cs"/>
              </a:rPr>
              <a:t> and </a:t>
            </a:r>
            <a:r>
              <a:rPr kumimoji="0" lang="en-US" sz="800" i="0" u="none" strike="noStrike" kern="1200" cap="none" spc="0" normalizeH="0" baseline="0" noProof="0" dirty="0">
                <a:ln>
                  <a:noFill/>
                </a:ln>
                <a:solidFill>
                  <a:srgbClr val="000000"/>
                </a:solidFill>
                <a:effectLst/>
                <a:uLnTx/>
                <a:uFillTx/>
                <a:latin typeface="Arial"/>
                <a:ea typeface="+mn-ea"/>
                <a:cs typeface="+mn-cs"/>
                <a:hlinkClick r:id="rId19"/>
              </a:rPr>
              <a:t>Gernot Wagner</a:t>
            </a:r>
            <a:r>
              <a:rPr lang="en-US" sz="800" dirty="0">
                <a:solidFill>
                  <a:srgbClr val="000000"/>
                </a:solidFill>
                <a:latin typeface="Arial"/>
              </a:rPr>
              <a:t>. </a:t>
            </a:r>
            <a:r>
              <a:rPr lang="en-US" sz="800" dirty="0">
                <a:solidFill>
                  <a:srgbClr val="000000"/>
                </a:solidFill>
              </a:rPr>
              <a:t>Share</a:t>
            </a:r>
            <a:r>
              <a:rPr kumimoji="0" lang="en-US" sz="800" i="0" u="none" strike="noStrike" kern="1200" cap="none" spc="0" normalizeH="0" baseline="0" noProof="0" dirty="0">
                <a:ln>
                  <a:noFill/>
                </a:ln>
                <a:solidFill>
                  <a:srgbClr val="000000"/>
                </a:solidFill>
                <a:effectLst/>
                <a:uLnTx/>
                <a:uFillTx/>
                <a:latin typeface="Arial"/>
                <a:ea typeface="+mn-ea"/>
                <a:cs typeface="+mn-cs"/>
              </a:rPr>
              <a:t> with </a:t>
            </a:r>
            <a:r>
              <a:rPr kumimoji="0" lang="en-US" sz="800" i="0" u="none" strike="noStrike" kern="1200" cap="none" spc="0" normalizeH="0" baseline="0" noProof="0" dirty="0">
                <a:ln>
                  <a:noFill/>
                </a:ln>
                <a:solidFill>
                  <a:srgbClr val="000000"/>
                </a:solidFill>
                <a:effectLst/>
                <a:uLnTx/>
                <a:uFillTx/>
                <a:latin typeface="Arial"/>
                <a:ea typeface="+mn-ea"/>
                <a:cs typeface="+mn-cs"/>
                <a:hlinkClick r:id="rId20"/>
              </a:rPr>
              <a:t>attribution</a:t>
            </a:r>
            <a:r>
              <a:rPr kumimoji="0" lang="en-US" sz="800" i="0" u="none" strike="noStrike" kern="1200" cap="none" spc="0" normalizeH="0" baseline="0" noProof="0" dirty="0">
                <a:ln>
                  <a:noFill/>
                </a:ln>
                <a:solidFill>
                  <a:srgbClr val="000000"/>
                </a:solidFill>
                <a:effectLst/>
                <a:uLnTx/>
                <a:uFillTx/>
                <a:latin typeface="Arial"/>
                <a:ea typeface="+mn-ea"/>
                <a:cs typeface="+mn-cs"/>
              </a:rPr>
              <a:t>: </a:t>
            </a:r>
            <a:r>
              <a:rPr lang="en-US" sz="800" dirty="0" err="1">
                <a:solidFill>
                  <a:srgbClr val="000000"/>
                </a:solidFill>
                <a:latin typeface="Arial"/>
              </a:rPr>
              <a:t>Houwink</a:t>
            </a:r>
            <a:r>
              <a:rPr lang="en-US" sz="800" dirty="0">
                <a:solidFill>
                  <a:srgbClr val="000000"/>
                </a:solidFill>
                <a:latin typeface="Arial"/>
              </a:rPr>
              <a:t> et al., "Reenergizing Nuclear" (23 September 2025).</a:t>
            </a:r>
            <a:endParaRPr lang="en-US" sz="800" dirty="0">
              <a:solidFill>
                <a:srgbClr val="000000"/>
              </a:solidFill>
              <a:latin typeface="Arial"/>
              <a:cs typeface="Arial"/>
            </a:endParaRPr>
          </a:p>
        </p:txBody>
      </p:sp>
      <p:cxnSp>
        <p:nvCxnSpPr>
          <p:cNvPr id="5" name="Straight Arrow Connector 4">
            <a:extLst>
              <a:ext uri="{FF2B5EF4-FFF2-40B4-BE49-F238E27FC236}">
                <a16:creationId xmlns:a16="http://schemas.microsoft.com/office/drawing/2014/main" id="{339BA244-8CD3-E930-A266-4FA6CB3C2CB5}"/>
              </a:ext>
            </a:extLst>
          </p:cNvPr>
          <p:cNvCxnSpPr>
            <a:cxnSpLocks/>
            <a:endCxn id="12" idx="0"/>
          </p:cNvCxnSpPr>
          <p:nvPr/>
        </p:nvCxnSpPr>
        <p:spPr bwMode="gray">
          <a:xfrm>
            <a:off x="5964605" y="2492294"/>
            <a:ext cx="0" cy="706352"/>
          </a:xfrm>
          <a:prstGeom prst="straightConnector1">
            <a:avLst/>
          </a:prstGeom>
          <a:ln w="19050"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sp>
        <p:nvSpPr>
          <p:cNvPr id="33" name="TextBox 32">
            <a:extLst>
              <a:ext uri="{FF2B5EF4-FFF2-40B4-BE49-F238E27FC236}">
                <a16:creationId xmlns:a16="http://schemas.microsoft.com/office/drawing/2014/main" id="{7772871B-56DD-7359-2333-35D33CB4F456}"/>
              </a:ext>
            </a:extLst>
          </p:cNvPr>
          <p:cNvSpPr txBox="1"/>
          <p:nvPr/>
        </p:nvSpPr>
        <p:spPr bwMode="gray">
          <a:xfrm>
            <a:off x="330200" y="1557818"/>
            <a:ext cx="5451475" cy="288147"/>
          </a:xfrm>
          <a:prstGeom prst="rect">
            <a:avLst/>
          </a:prstGeom>
          <a:noFill/>
        </p:spPr>
        <p:txBody>
          <a:bodyPr wrap="square" lIns="36000" tIns="36000" rIns="36000" bIns="36000" rtlCol="0" anchor="t">
            <a:spAutoFit/>
          </a:bodyPr>
          <a:lstStyle/>
          <a:p>
            <a:r>
              <a:rPr lang="en-US" sz="1400" b="1" err="1">
                <a:latin typeface="Arial" panose="020B0604020202020204" pitchFamily="34" charset="0"/>
                <a:cs typeface="Arial" panose="020B0604020202020204" pitchFamily="34" charset="0"/>
              </a:rPr>
              <a:t>Onkalo</a:t>
            </a:r>
            <a:r>
              <a:rPr lang="en-US" sz="1400" b="1">
                <a:latin typeface="Arial" panose="020B0604020202020204" pitchFamily="34" charset="0"/>
                <a:cs typeface="Arial" panose="020B0604020202020204" pitchFamily="34" charset="0"/>
              </a:rPr>
              <a:t> licensing, oversight, and funding structure</a:t>
            </a:r>
          </a:p>
        </p:txBody>
      </p:sp>
      <p:cxnSp>
        <p:nvCxnSpPr>
          <p:cNvPr id="35" name="btfpColumnHeaderBoxLine912903">
            <a:extLst>
              <a:ext uri="{FF2B5EF4-FFF2-40B4-BE49-F238E27FC236}">
                <a16:creationId xmlns:a16="http://schemas.microsoft.com/office/drawing/2014/main" id="{F56FAF0E-6355-C623-E335-5DAA417AC698}"/>
              </a:ext>
            </a:extLst>
          </p:cNvPr>
          <p:cNvCxnSpPr>
            <a:cxnSpLocks/>
          </p:cNvCxnSpPr>
          <p:nvPr/>
        </p:nvCxnSpPr>
        <p:spPr bwMode="gray">
          <a:xfrm>
            <a:off x="330200" y="1845580"/>
            <a:ext cx="4505618"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39" name="Straight Arrow Connector 38">
            <a:extLst>
              <a:ext uri="{FF2B5EF4-FFF2-40B4-BE49-F238E27FC236}">
                <a16:creationId xmlns:a16="http://schemas.microsoft.com/office/drawing/2014/main" id="{8D58F32B-832E-CF4F-A286-7E73F27EAF8F}"/>
              </a:ext>
            </a:extLst>
          </p:cNvPr>
          <p:cNvCxnSpPr>
            <a:cxnSpLocks/>
            <a:stCxn id="9" idx="1"/>
          </p:cNvCxnSpPr>
          <p:nvPr/>
        </p:nvCxnSpPr>
        <p:spPr bwMode="gray">
          <a:xfrm flipH="1">
            <a:off x="4700721" y="3915905"/>
            <a:ext cx="289089" cy="0"/>
          </a:xfrm>
          <a:prstGeom prst="straightConnector1">
            <a:avLst/>
          </a:prstGeom>
          <a:ln w="19050"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cxnSp>
        <p:nvCxnSpPr>
          <p:cNvPr id="42" name="Straight Arrow Connector 41">
            <a:extLst>
              <a:ext uri="{FF2B5EF4-FFF2-40B4-BE49-F238E27FC236}">
                <a16:creationId xmlns:a16="http://schemas.microsoft.com/office/drawing/2014/main" id="{06615826-6FD4-B920-78CC-C6FD162E2B60}"/>
              </a:ext>
            </a:extLst>
          </p:cNvPr>
          <p:cNvCxnSpPr>
            <a:cxnSpLocks/>
            <a:stCxn id="3" idx="3"/>
            <a:endCxn id="14" idx="1"/>
          </p:cNvCxnSpPr>
          <p:nvPr/>
        </p:nvCxnSpPr>
        <p:spPr bwMode="gray">
          <a:xfrm>
            <a:off x="2461331" y="3907696"/>
            <a:ext cx="284396" cy="1362"/>
          </a:xfrm>
          <a:prstGeom prst="straightConnector1">
            <a:avLst/>
          </a:prstGeom>
          <a:ln w="19050"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cxnSp>
        <p:nvCxnSpPr>
          <p:cNvPr id="50" name="Straight Arrow Connector 49">
            <a:extLst>
              <a:ext uri="{FF2B5EF4-FFF2-40B4-BE49-F238E27FC236}">
                <a16:creationId xmlns:a16="http://schemas.microsoft.com/office/drawing/2014/main" id="{F1ED90A4-590C-CBAE-D990-495719D21E2A}"/>
              </a:ext>
            </a:extLst>
          </p:cNvPr>
          <p:cNvCxnSpPr>
            <a:cxnSpLocks/>
            <a:stCxn id="24" idx="0"/>
          </p:cNvCxnSpPr>
          <p:nvPr/>
        </p:nvCxnSpPr>
        <p:spPr bwMode="gray">
          <a:xfrm flipV="1">
            <a:off x="3721524" y="4455980"/>
            <a:ext cx="3258" cy="890354"/>
          </a:xfrm>
          <a:prstGeom prst="straightConnector1">
            <a:avLst/>
          </a:prstGeom>
          <a:ln w="19050"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A5DD7042-B0E7-3B3C-E01B-746C8F5E5CB8}"/>
              </a:ext>
            </a:extLst>
          </p:cNvPr>
          <p:cNvSpPr txBox="1"/>
          <p:nvPr/>
        </p:nvSpPr>
        <p:spPr bwMode="gray">
          <a:xfrm>
            <a:off x="2745727" y="2938896"/>
            <a:ext cx="1956134" cy="161583"/>
          </a:xfrm>
          <a:prstGeom prst="rect">
            <a:avLst/>
          </a:prstGeom>
          <a:solidFill>
            <a:srgbClr val="F2F2F2"/>
          </a:solidFill>
          <a:ln>
            <a:noFill/>
          </a:ln>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algn="ctr">
              <a:spcBef>
                <a:spcPts val="600"/>
              </a:spcBef>
              <a:spcAft>
                <a:spcPts val="600"/>
              </a:spcAft>
            </a:pPr>
            <a:r>
              <a:rPr lang="en-US" sz="1050">
                <a:ea typeface="+mn-lt"/>
                <a:cs typeface="+mn-lt"/>
              </a:rPr>
              <a:t>Final disposal of spent fuel</a:t>
            </a:r>
            <a:endParaRPr lang="en-US"/>
          </a:p>
        </p:txBody>
      </p:sp>
      <p:sp>
        <p:nvSpPr>
          <p:cNvPr id="58" name="TextBox 57">
            <a:extLst>
              <a:ext uri="{FF2B5EF4-FFF2-40B4-BE49-F238E27FC236}">
                <a16:creationId xmlns:a16="http://schemas.microsoft.com/office/drawing/2014/main" id="{8D15D991-8C1C-3EFC-0D92-E8405C463329}"/>
              </a:ext>
            </a:extLst>
          </p:cNvPr>
          <p:cNvSpPr txBox="1"/>
          <p:nvPr/>
        </p:nvSpPr>
        <p:spPr bwMode="gray">
          <a:xfrm>
            <a:off x="4989035" y="4468366"/>
            <a:ext cx="1947502" cy="438582"/>
          </a:xfrm>
          <a:prstGeom prst="rect">
            <a:avLst/>
          </a:prstGeom>
          <a:noFill/>
          <a:ln>
            <a:noFill/>
          </a:ln>
        </p:spPr>
        <p:txBody>
          <a:bodyPr rot="0" spcFirstLastPara="0" vertOverflow="overflow" horzOverflow="overflow" vert="horz" wrap="square" lIns="137160" tIns="137160" rIns="274320" bIns="137160" numCol="1" spcCol="0" rtlCol="0" fromWordArt="0" anchor="t" anchorCtr="0" forceAA="0" compatLnSpc="1">
            <a:prstTxWarp prst="textNoShape">
              <a:avLst/>
            </a:prstTxWarp>
            <a:spAutoFit/>
          </a:bodyPr>
          <a:lstStyle/>
          <a:p>
            <a:pPr algn="ctr">
              <a:spcBef>
                <a:spcPts val="600"/>
              </a:spcBef>
              <a:spcAft>
                <a:spcPts val="600"/>
              </a:spcAft>
            </a:pPr>
            <a:r>
              <a:rPr lang="en-US" sz="1050" err="1">
                <a:cs typeface="Arial"/>
              </a:rPr>
              <a:t>Loviisa</a:t>
            </a:r>
            <a:r>
              <a:rPr lang="en-US" sz="1050">
                <a:cs typeface="Arial"/>
              </a:rPr>
              <a:t> Power Plant</a:t>
            </a:r>
          </a:p>
        </p:txBody>
      </p:sp>
      <p:sp>
        <p:nvSpPr>
          <p:cNvPr id="59" name="Rectangle 58">
            <a:extLst>
              <a:ext uri="{FF2B5EF4-FFF2-40B4-BE49-F238E27FC236}">
                <a16:creationId xmlns:a16="http://schemas.microsoft.com/office/drawing/2014/main" id="{EE17D131-1228-6095-3157-00FBB8CF3767}"/>
              </a:ext>
            </a:extLst>
          </p:cNvPr>
          <p:cNvSpPr/>
          <p:nvPr/>
        </p:nvSpPr>
        <p:spPr bwMode="gray">
          <a:xfrm>
            <a:off x="7382127" y="4169640"/>
            <a:ext cx="715341" cy="2206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800" b="1">
                <a:solidFill>
                  <a:srgbClr val="000000"/>
                </a:solidFill>
                <a:latin typeface="Arial" panose="020B0604020202020204" pitchFamily="34" charset="0"/>
                <a:cs typeface="Arial" panose="020B0604020202020204" pitchFamily="34" charset="0"/>
              </a:rPr>
              <a:t>2004</a:t>
            </a:r>
            <a:endParaRPr lang="en-US" sz="800">
              <a:latin typeface="Arial" panose="020B0604020202020204" pitchFamily="34" charset="0"/>
              <a:cs typeface="Arial" panose="020B0604020202020204" pitchFamily="34" charset="0"/>
            </a:endParaRPr>
          </a:p>
        </p:txBody>
      </p:sp>
      <p:sp>
        <p:nvSpPr>
          <p:cNvPr id="61" name="Rectangle 60">
            <a:extLst>
              <a:ext uri="{FF2B5EF4-FFF2-40B4-BE49-F238E27FC236}">
                <a16:creationId xmlns:a16="http://schemas.microsoft.com/office/drawing/2014/main" id="{E4B8D09B-8175-FCE5-57D8-669E9F1833DE}"/>
              </a:ext>
            </a:extLst>
          </p:cNvPr>
          <p:cNvSpPr/>
          <p:nvPr/>
        </p:nvSpPr>
        <p:spPr bwMode="gray">
          <a:xfrm>
            <a:off x="8518803" y="4169640"/>
            <a:ext cx="715341" cy="2206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800" b="1">
                <a:solidFill>
                  <a:srgbClr val="000000"/>
                </a:solidFill>
                <a:latin typeface="Arial" panose="020B0604020202020204" pitchFamily="34" charset="0"/>
                <a:cs typeface="Arial" panose="020B0604020202020204" pitchFamily="34" charset="0"/>
              </a:rPr>
              <a:t>2024</a:t>
            </a:r>
            <a:endParaRPr lang="en-US" sz="800">
              <a:latin typeface="Arial" panose="020B0604020202020204" pitchFamily="34" charset="0"/>
              <a:cs typeface="Arial" panose="020B0604020202020204" pitchFamily="34" charset="0"/>
            </a:endParaRPr>
          </a:p>
        </p:txBody>
      </p:sp>
      <p:sp>
        <p:nvSpPr>
          <p:cNvPr id="62" name="Rectangle 61">
            <a:extLst>
              <a:ext uri="{FF2B5EF4-FFF2-40B4-BE49-F238E27FC236}">
                <a16:creationId xmlns:a16="http://schemas.microsoft.com/office/drawing/2014/main" id="{C8A865E9-900C-54F8-51A4-690337A693C1}"/>
              </a:ext>
            </a:extLst>
          </p:cNvPr>
          <p:cNvSpPr/>
          <p:nvPr/>
        </p:nvSpPr>
        <p:spPr bwMode="gray">
          <a:xfrm>
            <a:off x="9655479" y="4169640"/>
            <a:ext cx="715341" cy="2206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800" b="1">
                <a:solidFill>
                  <a:srgbClr val="000000"/>
                </a:solidFill>
                <a:latin typeface="Arial" panose="020B0604020202020204" pitchFamily="34" charset="0"/>
                <a:cs typeface="Arial" panose="020B0604020202020204" pitchFamily="34" charset="0"/>
              </a:rPr>
              <a:t>2025-26</a:t>
            </a:r>
            <a:endParaRPr lang="en-US" sz="800">
              <a:latin typeface="Arial" panose="020B0604020202020204" pitchFamily="34" charset="0"/>
              <a:cs typeface="Arial" panose="020B0604020202020204" pitchFamily="34" charset="0"/>
            </a:endParaRPr>
          </a:p>
        </p:txBody>
      </p:sp>
      <p:sp>
        <p:nvSpPr>
          <p:cNvPr id="63" name="Rectangle 62">
            <a:extLst>
              <a:ext uri="{FF2B5EF4-FFF2-40B4-BE49-F238E27FC236}">
                <a16:creationId xmlns:a16="http://schemas.microsoft.com/office/drawing/2014/main" id="{8688FCB5-6B4D-EA43-4414-B7868F628DFD}"/>
              </a:ext>
            </a:extLst>
          </p:cNvPr>
          <p:cNvSpPr/>
          <p:nvPr/>
        </p:nvSpPr>
        <p:spPr bwMode="gray">
          <a:xfrm>
            <a:off x="10792154" y="4169640"/>
            <a:ext cx="715341" cy="2206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800" b="1">
                <a:solidFill>
                  <a:srgbClr val="000000"/>
                </a:solidFill>
                <a:latin typeface="Arial" panose="020B0604020202020204" pitchFamily="34" charset="0"/>
                <a:cs typeface="Arial" panose="020B0604020202020204" pitchFamily="34" charset="0"/>
              </a:rPr>
              <a:t>2120</a:t>
            </a:r>
            <a:endParaRPr lang="en-US" sz="800">
              <a:latin typeface="Arial" panose="020B0604020202020204" pitchFamily="34" charset="0"/>
              <a:cs typeface="Arial" panose="020B0604020202020204" pitchFamily="34" charset="0"/>
            </a:endParaRPr>
          </a:p>
        </p:txBody>
      </p:sp>
      <p:cxnSp>
        <p:nvCxnSpPr>
          <p:cNvPr id="65" name="Straight Arrow Connector 64">
            <a:extLst>
              <a:ext uri="{FF2B5EF4-FFF2-40B4-BE49-F238E27FC236}">
                <a16:creationId xmlns:a16="http://schemas.microsoft.com/office/drawing/2014/main" id="{0E61D02D-EE5E-EF54-4EE0-CDFD3524276F}"/>
              </a:ext>
            </a:extLst>
          </p:cNvPr>
          <p:cNvCxnSpPr>
            <a:stCxn id="59" idx="3"/>
            <a:endCxn id="61" idx="1"/>
          </p:cNvCxnSpPr>
          <p:nvPr/>
        </p:nvCxnSpPr>
        <p:spPr>
          <a:xfrm>
            <a:off x="8097468" y="4279956"/>
            <a:ext cx="421335" cy="0"/>
          </a:xfrm>
          <a:prstGeom prst="straightConnector1">
            <a:avLst/>
          </a:prstGeom>
          <a:ln w="6350">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66" name="Straight Arrow Connector 65">
            <a:extLst>
              <a:ext uri="{FF2B5EF4-FFF2-40B4-BE49-F238E27FC236}">
                <a16:creationId xmlns:a16="http://schemas.microsoft.com/office/drawing/2014/main" id="{3B9922C4-B0A0-D631-9FE6-93849F50E3D8}"/>
              </a:ext>
            </a:extLst>
          </p:cNvPr>
          <p:cNvCxnSpPr>
            <a:cxnSpLocks/>
            <a:stCxn id="61" idx="3"/>
            <a:endCxn id="62" idx="1"/>
          </p:cNvCxnSpPr>
          <p:nvPr/>
        </p:nvCxnSpPr>
        <p:spPr>
          <a:xfrm>
            <a:off x="9234144" y="4279956"/>
            <a:ext cx="421335" cy="0"/>
          </a:xfrm>
          <a:prstGeom prst="straightConnector1">
            <a:avLst/>
          </a:prstGeom>
          <a:ln w="6350">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69" name="Straight Arrow Connector 68">
            <a:extLst>
              <a:ext uri="{FF2B5EF4-FFF2-40B4-BE49-F238E27FC236}">
                <a16:creationId xmlns:a16="http://schemas.microsoft.com/office/drawing/2014/main" id="{2E876842-853F-881E-ED5C-997CFE68F4B2}"/>
              </a:ext>
            </a:extLst>
          </p:cNvPr>
          <p:cNvCxnSpPr>
            <a:cxnSpLocks/>
            <a:stCxn id="62" idx="3"/>
            <a:endCxn id="63" idx="1"/>
          </p:cNvCxnSpPr>
          <p:nvPr/>
        </p:nvCxnSpPr>
        <p:spPr>
          <a:xfrm>
            <a:off x="10370820" y="4279956"/>
            <a:ext cx="421334" cy="0"/>
          </a:xfrm>
          <a:prstGeom prst="straightConnector1">
            <a:avLst/>
          </a:prstGeom>
          <a:ln w="6350">
            <a:solidFill>
              <a:schemeClr val="tx1"/>
            </a:solidFill>
            <a:tailEnd type="triangle"/>
          </a:ln>
        </p:spPr>
        <p:style>
          <a:lnRef idx="2">
            <a:schemeClr val="accent1"/>
          </a:lnRef>
          <a:fillRef idx="0">
            <a:schemeClr val="accent1"/>
          </a:fillRef>
          <a:effectRef idx="1">
            <a:schemeClr val="accent1"/>
          </a:effectRef>
          <a:fontRef idx="minor">
            <a:schemeClr val="tx1"/>
          </a:fontRef>
        </p:style>
      </p:cxnSp>
      <p:sp>
        <p:nvSpPr>
          <p:cNvPr id="72" name="TextBox 71">
            <a:extLst>
              <a:ext uri="{FF2B5EF4-FFF2-40B4-BE49-F238E27FC236}">
                <a16:creationId xmlns:a16="http://schemas.microsoft.com/office/drawing/2014/main" id="{0568434B-C1FB-AF3F-68E1-4D1C35613672}"/>
              </a:ext>
            </a:extLst>
          </p:cNvPr>
          <p:cNvSpPr txBox="1"/>
          <p:nvPr/>
        </p:nvSpPr>
        <p:spPr bwMode="gray">
          <a:xfrm>
            <a:off x="7382127" y="4390272"/>
            <a:ext cx="715341" cy="318924"/>
          </a:xfrm>
          <a:prstGeom prst="rect">
            <a:avLst/>
          </a:prstGeom>
          <a:noFill/>
        </p:spPr>
        <p:txBody>
          <a:bodyPr wrap="square" lIns="36000" tIns="36000" rIns="36000" bIns="36000" rtlCol="0" anchor="t">
            <a:spAutoFit/>
          </a:bodyPr>
          <a:lstStyle/>
          <a:p>
            <a:r>
              <a:rPr lang="en-US" sz="800">
                <a:latin typeface="Arial" panose="020B0604020202020204" pitchFamily="34" charset="0"/>
                <a:cs typeface="Arial" panose="020B0604020202020204" pitchFamily="34" charset="0"/>
              </a:rPr>
              <a:t>Construction begins</a:t>
            </a:r>
          </a:p>
        </p:txBody>
      </p:sp>
      <p:sp>
        <p:nvSpPr>
          <p:cNvPr id="73" name="TextBox 72">
            <a:extLst>
              <a:ext uri="{FF2B5EF4-FFF2-40B4-BE49-F238E27FC236}">
                <a16:creationId xmlns:a16="http://schemas.microsoft.com/office/drawing/2014/main" id="{057D7D06-2C4B-F605-517C-8A86AD669E9F}"/>
              </a:ext>
            </a:extLst>
          </p:cNvPr>
          <p:cNvSpPr txBox="1"/>
          <p:nvPr/>
        </p:nvSpPr>
        <p:spPr bwMode="gray">
          <a:xfrm>
            <a:off x="8518802" y="4390272"/>
            <a:ext cx="715341" cy="318924"/>
          </a:xfrm>
          <a:prstGeom prst="rect">
            <a:avLst/>
          </a:prstGeom>
          <a:noFill/>
        </p:spPr>
        <p:txBody>
          <a:bodyPr wrap="square" lIns="36000" tIns="36000" rIns="36000" bIns="36000" rtlCol="0" anchor="t">
            <a:spAutoFit/>
          </a:bodyPr>
          <a:lstStyle/>
          <a:p>
            <a:r>
              <a:rPr lang="en-US" sz="800">
                <a:latin typeface="Arial" panose="020B0604020202020204" pitchFamily="34" charset="0"/>
                <a:cs typeface="Arial" panose="020B0604020202020204" pitchFamily="34" charset="0"/>
              </a:rPr>
              <a:t>Trial run starts</a:t>
            </a:r>
          </a:p>
        </p:txBody>
      </p:sp>
      <p:sp>
        <p:nvSpPr>
          <p:cNvPr id="74" name="TextBox 73">
            <a:extLst>
              <a:ext uri="{FF2B5EF4-FFF2-40B4-BE49-F238E27FC236}">
                <a16:creationId xmlns:a16="http://schemas.microsoft.com/office/drawing/2014/main" id="{6C43EE1A-B6F1-4DFD-A123-86D6517F086B}"/>
              </a:ext>
            </a:extLst>
          </p:cNvPr>
          <p:cNvSpPr txBox="1"/>
          <p:nvPr/>
        </p:nvSpPr>
        <p:spPr bwMode="gray">
          <a:xfrm>
            <a:off x="9655477" y="4390272"/>
            <a:ext cx="715341" cy="318924"/>
          </a:xfrm>
          <a:prstGeom prst="rect">
            <a:avLst/>
          </a:prstGeom>
          <a:noFill/>
        </p:spPr>
        <p:txBody>
          <a:bodyPr wrap="square" lIns="36000" tIns="36000" rIns="36000" bIns="36000" rtlCol="0" anchor="t">
            <a:spAutoFit/>
          </a:bodyPr>
          <a:lstStyle/>
          <a:p>
            <a:r>
              <a:rPr lang="en-US" sz="800">
                <a:latin typeface="Arial" panose="020B0604020202020204" pitchFamily="34" charset="0"/>
                <a:cs typeface="Arial" panose="020B0604020202020204" pitchFamily="34" charset="0"/>
              </a:rPr>
              <a:t>Expected operation</a:t>
            </a:r>
          </a:p>
        </p:txBody>
      </p:sp>
      <p:sp>
        <p:nvSpPr>
          <p:cNvPr id="75" name="TextBox 74">
            <a:extLst>
              <a:ext uri="{FF2B5EF4-FFF2-40B4-BE49-F238E27FC236}">
                <a16:creationId xmlns:a16="http://schemas.microsoft.com/office/drawing/2014/main" id="{D4D06056-BA3C-6ECC-30B6-78B1A03986D1}"/>
              </a:ext>
            </a:extLst>
          </p:cNvPr>
          <p:cNvSpPr txBox="1"/>
          <p:nvPr/>
        </p:nvSpPr>
        <p:spPr bwMode="gray">
          <a:xfrm>
            <a:off x="10792151" y="4390272"/>
            <a:ext cx="715341" cy="318924"/>
          </a:xfrm>
          <a:prstGeom prst="rect">
            <a:avLst/>
          </a:prstGeom>
          <a:noFill/>
        </p:spPr>
        <p:txBody>
          <a:bodyPr wrap="square" lIns="36000" tIns="36000" rIns="36000" bIns="36000" rtlCol="0" anchor="t">
            <a:spAutoFit/>
          </a:bodyPr>
          <a:lstStyle/>
          <a:p>
            <a:r>
              <a:rPr lang="en-US" sz="800">
                <a:latin typeface="Arial" panose="020B0604020202020204" pitchFamily="34" charset="0"/>
                <a:cs typeface="Arial" panose="020B0604020202020204" pitchFamily="34" charset="0"/>
              </a:rPr>
              <a:t>Repository closing</a:t>
            </a:r>
          </a:p>
        </p:txBody>
      </p:sp>
      <p:sp>
        <p:nvSpPr>
          <p:cNvPr id="10" name="Rectangle 9">
            <a:extLst>
              <a:ext uri="{FF2B5EF4-FFF2-40B4-BE49-F238E27FC236}">
                <a16:creationId xmlns:a16="http://schemas.microsoft.com/office/drawing/2014/main" id="{FB13E6D1-9633-EF85-92C1-A4D5EE9E7F66}"/>
              </a:ext>
            </a:extLst>
          </p:cNvPr>
          <p:cNvSpPr/>
          <p:nvPr/>
        </p:nvSpPr>
        <p:spPr bwMode="gray">
          <a:xfrm>
            <a:off x="0" y="0"/>
            <a:ext cx="2926080" cy="382208"/>
          </a:xfrm>
          <a:prstGeom prst="rect">
            <a:avLst/>
          </a:prstGeom>
          <a:solidFill>
            <a:srgbClr val="DEDEDE"/>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1" dirty="0">
                <a:solidFill>
                  <a:schemeClr val="tx1"/>
                </a:solidFill>
              </a:rPr>
              <a:t>Case study: </a:t>
            </a:r>
            <a:r>
              <a:rPr lang="en-US" sz="1200" b="1" dirty="0" err="1">
                <a:solidFill>
                  <a:schemeClr val="tx1"/>
                </a:solidFill>
              </a:rPr>
              <a:t>Onkalo</a:t>
            </a:r>
            <a:endParaRPr lang="en-US" sz="1200" b="1" dirty="0">
              <a:solidFill>
                <a:schemeClr val="tx1"/>
              </a:solidFill>
            </a:endParaRPr>
          </a:p>
        </p:txBody>
      </p:sp>
    </p:spTree>
    <p:custDataLst>
      <p:tags r:id="rId1"/>
    </p:custDataLst>
    <p:extLst>
      <p:ext uri="{BB962C8B-B14F-4D97-AF65-F5344CB8AC3E}">
        <p14:creationId xmlns:p14="http://schemas.microsoft.com/office/powerpoint/2010/main" val="3942417547"/>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D0560EF-15BB-7ADE-2E69-F1F20F8B2E1B}"/>
            </a:ext>
          </a:extLst>
        </p:cNvPr>
        <p:cNvGrpSpPr/>
        <p:nvPr/>
      </p:nvGrpSpPr>
      <p:grpSpPr>
        <a:xfrm>
          <a:off x="0" y="0"/>
          <a:ext cx="0" cy="0"/>
          <a:chOff x="0" y="0"/>
          <a:chExt cx="0" cy="0"/>
        </a:xfrm>
      </p:grpSpPr>
      <p:graphicFrame>
        <p:nvGraphicFramePr>
          <p:cNvPr id="8" name="think-cell data - do not delete" hidden="1">
            <a:extLst>
              <a:ext uri="{FF2B5EF4-FFF2-40B4-BE49-F238E27FC236}">
                <a16:creationId xmlns:a16="http://schemas.microsoft.com/office/drawing/2014/main" id="{B288B646-27DC-4CB5-C404-DA23F53048DE}"/>
              </a:ext>
            </a:extLst>
          </p:cNvPr>
          <p:cNvGraphicFramePr>
            <a:graphicFrameLocks noChangeAspect="1"/>
          </p:cNvGraphicFramePr>
          <p:nvPr>
            <p:custDataLst>
              <p:tags r:id="rId1"/>
            </p:custDataLst>
            <p:extLst>
              <p:ext uri="{D42A27DB-BD31-4B8C-83A1-F6EECF244321}">
                <p14:modId xmlns:p14="http://schemas.microsoft.com/office/powerpoint/2010/main" val="4172291221"/>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4" imgW="7772400" imgH="10058400" progId="TCLayout.ActiveDocument.1">
                  <p:embed/>
                </p:oleObj>
              </mc:Choice>
              <mc:Fallback>
                <p:oleObj name="think-cell Slide" r:id="rId44" imgW="7772400" imgH="10058400" progId="TCLayout.ActiveDocument.1">
                  <p:embed/>
                  <p:pic>
                    <p:nvPicPr>
                      <p:cNvPr id="8" name="think-cell data - do not delete" hidden="1">
                        <a:extLst>
                          <a:ext uri="{FF2B5EF4-FFF2-40B4-BE49-F238E27FC236}">
                            <a16:creationId xmlns:a16="http://schemas.microsoft.com/office/drawing/2014/main" id="{B288B646-27DC-4CB5-C404-DA23F53048DE}"/>
                          </a:ext>
                        </a:extLst>
                      </p:cNvPr>
                      <p:cNvPicPr/>
                      <p:nvPr/>
                    </p:nvPicPr>
                    <p:blipFill>
                      <a:blip r:embed="rId45"/>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0AA4C2FA-2707-36BD-F0DB-8A5D5ABDE5F5}"/>
              </a:ext>
            </a:extLst>
          </p:cNvPr>
          <p:cNvSpPr>
            <a:spLocks noGrp="1"/>
          </p:cNvSpPr>
          <p:nvPr>
            <p:ph type="title"/>
          </p:nvPr>
        </p:nvSpPr>
        <p:spPr/>
        <p:txBody>
          <a:bodyPr vert="horz">
            <a:noAutofit/>
          </a:bodyPr>
          <a:lstStyle/>
          <a:p>
            <a:r>
              <a:rPr lang="en-US">
                <a:latin typeface="Arial" panose="020B0604020202020204" pitchFamily="34" charset="0"/>
                <a:ea typeface="+mj-lt"/>
                <a:cs typeface="Arial" panose="020B0604020202020204" pitchFamily="34" charset="0"/>
              </a:rPr>
              <a:t>A m</a:t>
            </a:r>
            <a:r>
              <a:rPr lang="en-US" b="1">
                <a:latin typeface="Arial" panose="020B0604020202020204" pitchFamily="34" charset="0"/>
                <a:ea typeface="+mj-lt"/>
                <a:cs typeface="Arial" panose="020B0604020202020204" pitchFamily="34" charset="0"/>
              </a:rPr>
              <a:t>ajority of the public supports nuclear energy deployment, driven by a strong preference for energy reliability</a:t>
            </a:r>
          </a:p>
        </p:txBody>
      </p:sp>
      <p:sp>
        <p:nvSpPr>
          <p:cNvPr id="6" name="TextBox 8">
            <a:extLst>
              <a:ext uri="{FF2B5EF4-FFF2-40B4-BE49-F238E27FC236}">
                <a16:creationId xmlns:a16="http://schemas.microsoft.com/office/drawing/2014/main" id="{731D0195-D325-6A76-4541-E3A12EEB752C}"/>
              </a:ext>
            </a:extLst>
          </p:cNvPr>
          <p:cNvSpPr txBox="1"/>
          <p:nvPr/>
        </p:nvSpPr>
        <p:spPr bwMode="gray">
          <a:xfrm>
            <a:off x="8040099" y="1554480"/>
            <a:ext cx="3743915" cy="4157548"/>
          </a:xfrm>
          <a:prstGeom prst="rect">
            <a:avLst/>
          </a:prstGeom>
          <a:solidFill>
            <a:srgbClr val="E3E8EE"/>
          </a:solidFill>
        </p:spPr>
        <p:txBody>
          <a:bodyPr wrap="square" lIns="136800" tIns="137160" rIns="273600" bIns="137160" rtlCol="0" anchor="t">
            <a:spAutoFit/>
          </a:bodyPr>
          <a:lstStyle/>
          <a:p>
            <a:pPr marL="0" indent="0">
              <a:spcBef>
                <a:spcPts val="600"/>
              </a:spcBef>
              <a:spcAft>
                <a:spcPts val="600"/>
              </a:spcAft>
              <a:buNone/>
            </a:pPr>
            <a:r>
              <a:rPr lang="en-US" sz="1250" b="1">
                <a:latin typeface="Arial" panose="020B0604020202020204" pitchFamily="34" charset="0"/>
                <a:cs typeface="Arial" panose="020B0604020202020204" pitchFamily="34" charset="0"/>
              </a:rPr>
              <a:t>Observations</a:t>
            </a:r>
          </a:p>
          <a:p>
            <a:pPr marL="171450" indent="-171450">
              <a:spcBef>
                <a:spcPts val="600"/>
              </a:spcBef>
              <a:spcAft>
                <a:spcPts val="400"/>
              </a:spcAft>
              <a:buFont typeface="Arial"/>
              <a:buChar char="•"/>
            </a:pPr>
            <a:r>
              <a:rPr lang="en-US" sz="1050" b="1">
                <a:latin typeface="Arial" panose="020B0604020202020204" pitchFamily="34" charset="0"/>
                <a:ea typeface="+mn-lt"/>
                <a:cs typeface="Arial" panose="020B0604020202020204" pitchFamily="34" charset="0"/>
              </a:rPr>
              <a:t>46% of survey respondents support</a:t>
            </a:r>
            <a:r>
              <a:rPr lang="en-US" sz="1050">
                <a:latin typeface="Arial" panose="020B0604020202020204" pitchFamily="34" charset="0"/>
                <a:ea typeface="+mn-lt"/>
                <a:cs typeface="Arial" panose="020B0604020202020204" pitchFamily="34" charset="0"/>
              </a:rPr>
              <a:t> the use of nuclear energy, while 23% oppose it.</a:t>
            </a:r>
            <a:endParaRPr lang="en-US" sz="1050">
              <a:latin typeface="Arial" panose="020B0604020202020204" pitchFamily="34" charset="0"/>
              <a:cs typeface="Arial" panose="020B0604020202020204" pitchFamily="34" charset="0"/>
            </a:endParaRPr>
          </a:p>
          <a:p>
            <a:pPr marL="171450" indent="-171450">
              <a:spcBef>
                <a:spcPts val="600"/>
              </a:spcBef>
              <a:spcAft>
                <a:spcPts val="400"/>
              </a:spcAft>
              <a:buFont typeface="Arial"/>
              <a:buChar char="•"/>
            </a:pPr>
            <a:r>
              <a:rPr lang="en-US" sz="1050" b="1">
                <a:latin typeface="Arial" panose="020B0604020202020204" pitchFamily="34" charset="0"/>
                <a:ea typeface="+mn-lt"/>
                <a:cs typeface="Arial" panose="020B0604020202020204" pitchFamily="34" charset="0"/>
              </a:rPr>
              <a:t>22 out of 31 countries surveyed have net support </a:t>
            </a:r>
            <a:r>
              <a:rPr lang="en-US" sz="1050">
                <a:latin typeface="Arial" panose="020B0604020202020204" pitchFamily="34" charset="0"/>
                <a:ea typeface="+mn-lt"/>
                <a:cs typeface="Arial" panose="020B0604020202020204" pitchFamily="34" charset="0"/>
              </a:rPr>
              <a:t>for nuclear energy</a:t>
            </a:r>
            <a:r>
              <a:rPr lang="en-US" sz="1000">
                <a:latin typeface="Arial" panose="020B0604020202020204" pitchFamily="34" charset="0"/>
                <a:ea typeface="+mn-lt"/>
                <a:cs typeface="Arial" panose="020B0604020202020204" pitchFamily="34" charset="0"/>
              </a:rPr>
              <a:t>.</a:t>
            </a:r>
            <a:endParaRPr lang="en-US" sz="1000">
              <a:latin typeface="Arial" panose="020B0604020202020204" pitchFamily="34" charset="0"/>
              <a:cs typeface="Arial" panose="020B0604020202020204" pitchFamily="34" charset="0"/>
            </a:endParaRPr>
          </a:p>
          <a:p>
            <a:pPr marL="171450" indent="-171450">
              <a:spcBef>
                <a:spcPts val="600"/>
              </a:spcBef>
              <a:spcAft>
                <a:spcPts val="400"/>
              </a:spcAft>
              <a:buFont typeface="Arial"/>
              <a:buChar char="•"/>
            </a:pPr>
            <a:r>
              <a:rPr lang="en-US" sz="1000">
                <a:latin typeface="Arial" panose="020B0604020202020204" pitchFamily="34" charset="0"/>
                <a:cs typeface="Arial" panose="020B0604020202020204" pitchFamily="34" charset="0"/>
              </a:rPr>
              <a:t>Notable country highlights:</a:t>
            </a:r>
          </a:p>
          <a:p>
            <a:pPr marL="444500" lvl="1" indent="-190500">
              <a:spcBef>
                <a:spcPts val="600"/>
              </a:spcBef>
              <a:spcAft>
                <a:spcPts val="400"/>
              </a:spcAft>
              <a:buFont typeface="Arial"/>
              <a:buChar char="•"/>
            </a:pPr>
            <a:r>
              <a:rPr lang="en-US" sz="850" b="1">
                <a:latin typeface="Arial" panose="020B0604020202020204" pitchFamily="34" charset="0"/>
                <a:cs typeface="Arial" panose="020B0604020202020204" pitchFamily="34" charset="0"/>
              </a:rPr>
              <a:t>China </a:t>
            </a:r>
            <a:r>
              <a:rPr lang="en-US" sz="850">
                <a:latin typeface="Arial" panose="020B0604020202020204" pitchFamily="34" charset="0"/>
                <a:cs typeface="Arial" panose="020B0604020202020204" pitchFamily="34" charset="0"/>
              </a:rPr>
              <a:t>– Majority support</a:t>
            </a:r>
            <a:br>
              <a:rPr lang="en-US" sz="850">
                <a:latin typeface="Arial" panose="020B0604020202020204" pitchFamily="34" charset="0"/>
                <a:cs typeface="Arial" panose="020B0604020202020204" pitchFamily="34" charset="0"/>
              </a:rPr>
            </a:br>
            <a:r>
              <a:rPr lang="en-US" sz="850">
                <a:latin typeface="Arial" panose="020B0604020202020204" pitchFamily="34" charset="0"/>
                <a:ea typeface="+mn-lt"/>
                <a:cs typeface="Arial" panose="020B0604020202020204" pitchFamily="34" charset="0"/>
              </a:rPr>
              <a:t>Nuclear is central to China's strategy to </a:t>
            </a:r>
            <a:r>
              <a:rPr lang="en-US" sz="850" b="1">
                <a:latin typeface="Arial" panose="020B0604020202020204" pitchFamily="34" charset="0"/>
                <a:ea typeface="+mn-lt"/>
                <a:cs typeface="Arial" panose="020B0604020202020204" pitchFamily="34" charset="0"/>
              </a:rPr>
              <a:t>reduce dependence on coal </a:t>
            </a:r>
            <a:r>
              <a:rPr lang="en-US" sz="850">
                <a:latin typeface="Arial" panose="020B0604020202020204" pitchFamily="34" charset="0"/>
                <a:ea typeface="+mn-lt"/>
                <a:cs typeface="Arial" panose="020B0604020202020204" pitchFamily="34" charset="0"/>
              </a:rPr>
              <a:t>and </a:t>
            </a:r>
            <a:r>
              <a:rPr lang="en-US" sz="850" b="1">
                <a:latin typeface="Arial" panose="020B0604020202020204" pitchFamily="34" charset="0"/>
                <a:ea typeface="+mn-lt"/>
                <a:cs typeface="Arial" panose="020B0604020202020204" pitchFamily="34" charset="0"/>
              </a:rPr>
              <a:t>meet its carbon neutrality target </a:t>
            </a:r>
            <a:r>
              <a:rPr lang="en-US" sz="850">
                <a:latin typeface="Arial" panose="020B0604020202020204" pitchFamily="34" charset="0"/>
                <a:ea typeface="+mn-lt"/>
                <a:cs typeface="Arial" panose="020B0604020202020204" pitchFamily="34" charset="0"/>
              </a:rPr>
              <a:t>by 2060. It is reflected in government incentives that have resulted in competitive cost ($70/MWh).</a:t>
            </a:r>
            <a:endParaRPr lang="en-US" sz="850">
              <a:latin typeface="Arial" panose="020B0604020202020204" pitchFamily="34" charset="0"/>
              <a:cs typeface="Arial" panose="020B0604020202020204" pitchFamily="34" charset="0"/>
            </a:endParaRPr>
          </a:p>
          <a:p>
            <a:pPr marL="444500" lvl="1" indent="-190500">
              <a:spcBef>
                <a:spcPts val="600"/>
              </a:spcBef>
              <a:spcAft>
                <a:spcPts val="400"/>
              </a:spcAft>
              <a:buFont typeface="Arial"/>
              <a:buChar char="•"/>
            </a:pPr>
            <a:r>
              <a:rPr lang="en-US" sz="850" b="1">
                <a:latin typeface="Arial" panose="020B0604020202020204" pitchFamily="34" charset="0"/>
                <a:cs typeface="Arial" panose="020B0604020202020204" pitchFamily="34" charset="0"/>
              </a:rPr>
              <a:t>Russia </a:t>
            </a:r>
            <a:r>
              <a:rPr lang="en-US" sz="850">
                <a:latin typeface="Arial" panose="020B0604020202020204" pitchFamily="34" charset="0"/>
                <a:cs typeface="Arial" panose="020B0604020202020204" pitchFamily="34" charset="0"/>
              </a:rPr>
              <a:t>– Majority support</a:t>
            </a:r>
            <a:br>
              <a:rPr lang="en-US" sz="850">
                <a:latin typeface="Arial" panose="020B0604020202020204" pitchFamily="34" charset="0"/>
                <a:cs typeface="Arial" panose="020B0604020202020204" pitchFamily="34" charset="0"/>
              </a:rPr>
            </a:br>
            <a:r>
              <a:rPr lang="en-US" sz="850">
                <a:latin typeface="Arial" panose="020B0604020202020204" pitchFamily="34" charset="0"/>
                <a:ea typeface="+mn-lt"/>
                <a:cs typeface="Arial" panose="020B0604020202020204" pitchFamily="34" charset="0"/>
              </a:rPr>
              <a:t>Russia </a:t>
            </a:r>
            <a:r>
              <a:rPr lang="en-US" sz="850" b="1">
                <a:latin typeface="Arial" panose="020B0604020202020204" pitchFamily="34" charset="0"/>
                <a:ea typeface="+mn-lt"/>
                <a:cs typeface="Arial" panose="020B0604020202020204" pitchFamily="34" charset="0"/>
              </a:rPr>
              <a:t>leverages nuclear exports for peaceful geopolitical influence</a:t>
            </a:r>
            <a:r>
              <a:rPr lang="en-US" sz="850">
                <a:latin typeface="Arial" panose="020B0604020202020204" pitchFamily="34" charset="0"/>
                <a:ea typeface="+mn-lt"/>
                <a:cs typeface="Arial" panose="020B0604020202020204" pitchFamily="34" charset="0"/>
              </a:rPr>
              <a:t>, with state-owned Rosatom building around 20 reactors abroad. Nuclear energy, linked to Soviet-era prestige, enjoys strong public support as a </a:t>
            </a:r>
            <a:r>
              <a:rPr lang="en-US" sz="850" b="1">
                <a:latin typeface="Arial" panose="020B0604020202020204" pitchFamily="34" charset="0"/>
                <a:ea typeface="+mn-lt"/>
                <a:cs typeface="Arial" panose="020B0604020202020204" pitchFamily="34" charset="0"/>
              </a:rPr>
              <a:t>symbol of technological strength.</a:t>
            </a:r>
            <a:endParaRPr lang="en-US" sz="850" b="1">
              <a:latin typeface="Arial" panose="020B0604020202020204" pitchFamily="34" charset="0"/>
              <a:cs typeface="Arial" panose="020B0604020202020204" pitchFamily="34" charset="0"/>
            </a:endParaRPr>
          </a:p>
          <a:p>
            <a:pPr marL="444500" lvl="1" indent="-190500">
              <a:spcBef>
                <a:spcPts val="600"/>
              </a:spcBef>
              <a:spcAft>
                <a:spcPts val="400"/>
              </a:spcAft>
              <a:buFont typeface="Arial"/>
              <a:buChar char="•"/>
            </a:pPr>
            <a:r>
              <a:rPr lang="en-US" sz="850" b="1">
                <a:latin typeface="Arial" panose="020B0604020202020204" pitchFamily="34" charset="0"/>
                <a:cs typeface="Arial" panose="020B0604020202020204" pitchFamily="34" charset="0"/>
              </a:rPr>
              <a:t>Thailand </a:t>
            </a:r>
            <a:r>
              <a:rPr lang="en-US" sz="850">
                <a:latin typeface="Arial" panose="020B0604020202020204" pitchFamily="34" charset="0"/>
                <a:cs typeface="Arial" panose="020B0604020202020204" pitchFamily="34" charset="0"/>
              </a:rPr>
              <a:t>– Majority oppose</a:t>
            </a:r>
            <a:br>
              <a:rPr lang="en-US" sz="850">
                <a:latin typeface="Arial" panose="020B0604020202020204" pitchFamily="34" charset="0"/>
                <a:cs typeface="Arial" panose="020B0604020202020204" pitchFamily="34" charset="0"/>
              </a:rPr>
            </a:br>
            <a:r>
              <a:rPr lang="en-US" sz="850" b="1">
                <a:latin typeface="Arial" panose="020B0604020202020204" pitchFamily="34" charset="0"/>
                <a:ea typeface="+mn-lt"/>
                <a:cs typeface="Arial" panose="020B0604020202020204" pitchFamily="34" charset="0"/>
              </a:rPr>
              <a:t>Skeptical due to safety concerns; favors renewables</a:t>
            </a:r>
            <a:r>
              <a:rPr lang="en-US" sz="850">
                <a:latin typeface="Arial" panose="020B0604020202020204" pitchFamily="34" charset="0"/>
                <a:ea typeface="+mn-lt"/>
                <a:cs typeface="Arial" panose="020B0604020202020204" pitchFamily="34" charset="0"/>
              </a:rPr>
              <a:t>. This is seen in its unsuccessful attempt to reintroduce nuclear power in its Power Development Plan in 2007 and 2010. </a:t>
            </a:r>
            <a:endParaRPr lang="en-US" sz="850">
              <a:highlight>
                <a:srgbClr val="FFFF00"/>
              </a:highlight>
              <a:latin typeface="Arial" panose="020B0604020202020204" pitchFamily="34" charset="0"/>
              <a:cs typeface="Arial" panose="020B0604020202020204" pitchFamily="34" charset="0"/>
            </a:endParaRPr>
          </a:p>
        </p:txBody>
      </p:sp>
      <p:sp>
        <p:nvSpPr>
          <p:cNvPr id="85" name="TextBox 84">
            <a:extLst>
              <a:ext uri="{FF2B5EF4-FFF2-40B4-BE49-F238E27FC236}">
                <a16:creationId xmlns:a16="http://schemas.microsoft.com/office/drawing/2014/main" id="{6884B653-27BA-414A-DB88-A0C88276614B}"/>
              </a:ext>
            </a:extLst>
          </p:cNvPr>
          <p:cNvSpPr txBox="1"/>
          <p:nvPr/>
        </p:nvSpPr>
        <p:spPr bwMode="gray">
          <a:xfrm>
            <a:off x="329184" y="1554480"/>
            <a:ext cx="6325118" cy="288147"/>
          </a:xfrm>
          <a:prstGeom prst="rect">
            <a:avLst/>
          </a:prstGeom>
          <a:noFill/>
        </p:spPr>
        <p:txBody>
          <a:bodyPr wrap="square" lIns="36000" tIns="36000" rIns="36000" bIns="36000" rtlCol="0" anchor="t">
            <a:spAutoFit/>
          </a:bodyPr>
          <a:lstStyle/>
          <a:p>
            <a:r>
              <a:rPr lang="en-US" sz="1400" b="1">
                <a:latin typeface="Arial" panose="020B0604020202020204" pitchFamily="34" charset="0"/>
                <a:cs typeface="Arial" panose="020B0604020202020204" pitchFamily="34" charset="0"/>
              </a:rPr>
              <a:t>% of people who oppose or support nuclear energy's use in their country</a:t>
            </a:r>
          </a:p>
        </p:txBody>
      </p:sp>
      <p:cxnSp>
        <p:nvCxnSpPr>
          <p:cNvPr id="87" name="btfpColumnHeaderBoxLine912903">
            <a:extLst>
              <a:ext uri="{FF2B5EF4-FFF2-40B4-BE49-F238E27FC236}">
                <a16:creationId xmlns:a16="http://schemas.microsoft.com/office/drawing/2014/main" id="{E323166A-F0A8-C28D-E4AE-29D7B3E823FA}"/>
              </a:ext>
            </a:extLst>
          </p:cNvPr>
          <p:cNvCxnSpPr>
            <a:cxnSpLocks/>
          </p:cNvCxnSpPr>
          <p:nvPr/>
        </p:nvCxnSpPr>
        <p:spPr bwMode="gray">
          <a:xfrm>
            <a:off x="329184" y="1808706"/>
            <a:ext cx="7589520"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88" name="Rectangle 87">
            <a:extLst>
              <a:ext uri="{FF2B5EF4-FFF2-40B4-BE49-F238E27FC236}">
                <a16:creationId xmlns:a16="http://schemas.microsoft.com/office/drawing/2014/main" id="{7CE2522A-8B29-1DF4-CB09-78A8BBAC541F}"/>
              </a:ext>
            </a:extLst>
          </p:cNvPr>
          <p:cNvSpPr/>
          <p:nvPr/>
        </p:nvSpPr>
        <p:spPr bwMode="auto">
          <a:xfrm>
            <a:off x="1575531" y="5750531"/>
            <a:ext cx="250825" cy="187325"/>
          </a:xfrm>
          <a:prstGeom prst="rect">
            <a:avLst/>
          </a:prstGeom>
          <a:solidFill>
            <a:srgbClr val="D1227D"/>
          </a:solidFill>
          <a:ln w="19050" cap="flat" cmpd="sng" algn="ctr">
            <a:noFill/>
            <a:prstDash val="solid"/>
            <a:miter lim="800000"/>
            <a:headEnd type="none" w="med" len="med"/>
            <a:tailEnd type="none" w="med" len="med"/>
          </a:ln>
          <a:effectLst/>
          <a:extLst>
            <a:ext uri="{91240B29-F687-4F45-9708-019B960494DF}">
              <a14:hiddenLine xmlns:a14="http://schemas.microsoft.com/office/drawing/2010/main" w="19050" cap="flat" cmpd="sng" algn="ctr">
                <a:solidFill>
                  <a:schemeClr val="accent1">
                    <a:shade val="15000"/>
                  </a:schemeClr>
                </a:solidFill>
                <a:prstDash val="solid"/>
                <a:miter lim="800000"/>
                <a:headEnd type="none" w="med" len="med"/>
                <a:tailEnd type="none" w="med" len="med"/>
              </a14:hiddenLine>
            </a:ext>
          </a:extLst>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1000"/>
          </a:p>
        </p:txBody>
      </p:sp>
      <p:sp>
        <p:nvSpPr>
          <p:cNvPr id="89" name="Rectangle 88">
            <a:extLst>
              <a:ext uri="{FF2B5EF4-FFF2-40B4-BE49-F238E27FC236}">
                <a16:creationId xmlns:a16="http://schemas.microsoft.com/office/drawing/2014/main" id="{8B14691B-B4DE-9505-A80D-F6A89C7399B9}"/>
              </a:ext>
            </a:extLst>
          </p:cNvPr>
          <p:cNvSpPr/>
          <p:nvPr/>
        </p:nvSpPr>
        <p:spPr bwMode="auto">
          <a:xfrm>
            <a:off x="4396656" y="5750531"/>
            <a:ext cx="250825" cy="187325"/>
          </a:xfrm>
          <a:prstGeom prst="rect">
            <a:avLst/>
          </a:prstGeom>
          <a:solidFill>
            <a:srgbClr val="359BDB"/>
          </a:solidFill>
          <a:ln w="19050" cap="flat" cmpd="sng" algn="ctr">
            <a:noFill/>
            <a:prstDash val="solid"/>
            <a:miter lim="800000"/>
            <a:headEnd type="none" w="med" len="med"/>
            <a:tailEnd type="none" w="med" len="med"/>
          </a:ln>
          <a:effectLst/>
          <a:extLst>
            <a:ext uri="{91240B29-F687-4F45-9708-019B960494DF}">
              <a14:hiddenLine xmlns:a14="http://schemas.microsoft.com/office/drawing/2010/main" w="19050" cap="flat" cmpd="sng" algn="ctr">
                <a:solidFill>
                  <a:schemeClr val="accent1">
                    <a:shade val="15000"/>
                  </a:schemeClr>
                </a:solidFill>
                <a:prstDash val="solid"/>
                <a:miter lim="800000"/>
                <a:headEnd type="none" w="med" len="med"/>
                <a:tailEnd type="none" w="med" len="med"/>
              </a14:hiddenLine>
            </a:ext>
          </a:extLst>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1000"/>
          </a:p>
        </p:txBody>
      </p:sp>
      <p:sp>
        <p:nvSpPr>
          <p:cNvPr id="90" name="Rectangle 89">
            <a:extLst>
              <a:ext uri="{FF2B5EF4-FFF2-40B4-BE49-F238E27FC236}">
                <a16:creationId xmlns:a16="http://schemas.microsoft.com/office/drawing/2014/main" id="{D37F6F5C-7D73-1B47-C85A-A3E1FD3C284B}"/>
              </a:ext>
            </a:extLst>
          </p:cNvPr>
          <p:cNvSpPr/>
          <p:nvPr/>
        </p:nvSpPr>
        <p:spPr bwMode="auto">
          <a:xfrm>
            <a:off x="3020225" y="5750531"/>
            <a:ext cx="250825" cy="187325"/>
          </a:xfrm>
          <a:prstGeom prst="rect">
            <a:avLst/>
          </a:prstGeom>
          <a:solidFill>
            <a:srgbClr val="A73DA8"/>
          </a:solidFill>
          <a:ln w="19050" cap="flat" cmpd="sng" algn="ctr">
            <a:noFill/>
            <a:prstDash val="solid"/>
            <a:miter lim="800000"/>
            <a:headEnd type="none" w="med" len="med"/>
            <a:tailEnd type="none" w="med" len="med"/>
          </a:ln>
          <a:effectLst/>
          <a:extLst>
            <a:ext uri="{91240B29-F687-4F45-9708-019B960494DF}">
              <a14:hiddenLine xmlns:a14="http://schemas.microsoft.com/office/drawing/2010/main" w="19050" cap="flat" cmpd="sng" algn="ctr">
                <a:solidFill>
                  <a:schemeClr val="accent1">
                    <a:shade val="15000"/>
                  </a:schemeClr>
                </a:solidFill>
                <a:prstDash val="solid"/>
                <a:miter lim="800000"/>
                <a:headEnd type="none" w="med" len="med"/>
                <a:tailEnd type="none" w="med" len="med"/>
              </a14:hiddenLine>
            </a:ext>
          </a:extLst>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1000"/>
          </a:p>
        </p:txBody>
      </p:sp>
      <p:sp>
        <p:nvSpPr>
          <p:cNvPr id="91" name="Rectangle 90">
            <a:extLst>
              <a:ext uri="{FF2B5EF4-FFF2-40B4-BE49-F238E27FC236}">
                <a16:creationId xmlns:a16="http://schemas.microsoft.com/office/drawing/2014/main" id="{F92A50E7-E47A-1BD5-7F3F-8C3B74A6C8F2}"/>
              </a:ext>
            </a:extLst>
          </p:cNvPr>
          <p:cNvSpPr/>
          <p:nvPr/>
        </p:nvSpPr>
        <p:spPr bwMode="auto">
          <a:xfrm>
            <a:off x="5796900" y="5750531"/>
            <a:ext cx="250825" cy="187325"/>
          </a:xfrm>
          <a:prstGeom prst="rect">
            <a:avLst/>
          </a:prstGeom>
          <a:solidFill>
            <a:srgbClr val="34A398"/>
          </a:solidFill>
          <a:ln w="19050" cap="flat" cmpd="sng" algn="ctr">
            <a:noFill/>
            <a:prstDash val="solid"/>
            <a:miter lim="800000"/>
            <a:headEnd type="none" w="med" len="med"/>
            <a:tailEnd type="none" w="med" len="med"/>
          </a:ln>
          <a:effectLst/>
          <a:extLst>
            <a:ext uri="{91240B29-F687-4F45-9708-019B960494DF}">
              <a14:hiddenLine xmlns:a14="http://schemas.microsoft.com/office/drawing/2010/main" w="19050" cap="flat" cmpd="sng" algn="ctr">
                <a:solidFill>
                  <a:schemeClr val="accent1">
                    <a:shade val="15000"/>
                  </a:schemeClr>
                </a:solidFill>
                <a:prstDash val="solid"/>
                <a:miter lim="800000"/>
                <a:headEnd type="none" w="med" len="med"/>
                <a:tailEnd type="none" w="med" len="med"/>
              </a14:hiddenLine>
            </a:ext>
          </a:extLst>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1000"/>
          </a:p>
        </p:txBody>
      </p:sp>
      <p:sp>
        <p:nvSpPr>
          <p:cNvPr id="92" name="Text Placeholder 2">
            <a:extLst>
              <a:ext uri="{FF2B5EF4-FFF2-40B4-BE49-F238E27FC236}">
                <a16:creationId xmlns:a16="http://schemas.microsoft.com/office/drawing/2014/main" id="{8C620255-C111-6C22-BF76-E636DAAD1B84}"/>
              </a:ext>
            </a:extLst>
          </p:cNvPr>
          <p:cNvSpPr txBox="1">
            <a:spLocks/>
          </p:cNvSpPr>
          <p:nvPr/>
        </p:nvSpPr>
        <p:spPr bwMode="auto">
          <a:xfrm>
            <a:off x="6096000" y="5761644"/>
            <a:ext cx="1260475"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45127027-4236-45DD-A762-9C5B59A63B5A}" type="datetime'''St''''''''''''r''''o''''n''gl''''''''y ''''sup''''''po''rt'">
              <a:rPr lang="en-US" altLang="en-US" sz="1000" smtClean="0">
                <a:effectLst/>
              </a:rPr>
              <a:pPr marL="0" indent="0">
                <a:spcBef>
                  <a:spcPct val="0"/>
                </a:spcBef>
                <a:spcAft>
                  <a:spcPct val="0"/>
                </a:spcAft>
                <a:buNone/>
              </a:pPr>
              <a:t>Strongly support</a:t>
            </a:fld>
            <a:endParaRPr lang="en-US" sz="1000"/>
          </a:p>
        </p:txBody>
      </p:sp>
      <p:sp>
        <p:nvSpPr>
          <p:cNvPr id="93" name="Text Placeholder 2">
            <a:extLst>
              <a:ext uri="{FF2B5EF4-FFF2-40B4-BE49-F238E27FC236}">
                <a16:creationId xmlns:a16="http://schemas.microsoft.com/office/drawing/2014/main" id="{9597709E-CCF0-C452-F23F-4DC14F686FB4}"/>
              </a:ext>
            </a:extLst>
          </p:cNvPr>
          <p:cNvSpPr txBox="1">
            <a:spLocks/>
          </p:cNvSpPr>
          <p:nvPr/>
        </p:nvSpPr>
        <p:spPr bwMode="auto">
          <a:xfrm>
            <a:off x="1883338" y="5761644"/>
            <a:ext cx="1236663"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29DA3CE1-A7EB-4D5E-9D7B-9FF6EA66AFB4}" type="datetime'St''''''r''''''''''''o''n''''''''''''gly'''' ''o''ppo''''s''e'">
              <a:rPr lang="en-US" altLang="en-US" sz="1000" smtClean="0">
                <a:effectLst/>
              </a:rPr>
              <a:pPr marL="0" indent="0">
                <a:spcBef>
                  <a:spcPct val="0"/>
                </a:spcBef>
                <a:spcAft>
                  <a:spcPct val="0"/>
                </a:spcAft>
                <a:buNone/>
              </a:pPr>
              <a:t>Strongly oppose</a:t>
            </a:fld>
            <a:endParaRPr lang="en-US" sz="1000"/>
          </a:p>
        </p:txBody>
      </p:sp>
      <p:sp>
        <p:nvSpPr>
          <p:cNvPr id="94" name="Text Placeholder 2">
            <a:extLst>
              <a:ext uri="{FF2B5EF4-FFF2-40B4-BE49-F238E27FC236}">
                <a16:creationId xmlns:a16="http://schemas.microsoft.com/office/drawing/2014/main" id="{2AFD5CED-F8A4-1E0D-6660-A7646269806C}"/>
              </a:ext>
            </a:extLst>
          </p:cNvPr>
          <p:cNvSpPr txBox="1">
            <a:spLocks/>
          </p:cNvSpPr>
          <p:nvPr/>
        </p:nvSpPr>
        <p:spPr bwMode="auto">
          <a:xfrm>
            <a:off x="4695754" y="5761644"/>
            <a:ext cx="1192213"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E455CE86-1CE3-405D-A686-9EF257DFDBF6}" type="datetime'''''Ten''''''d ''to s''u''''''''''''''''''p''p''''''''or''''t'">
              <a:rPr lang="en-US" altLang="en-US" sz="1000" smtClean="0">
                <a:effectLst/>
              </a:rPr>
              <a:pPr marL="0" indent="0">
                <a:spcBef>
                  <a:spcPct val="0"/>
                </a:spcBef>
                <a:spcAft>
                  <a:spcPct val="0"/>
                </a:spcAft>
                <a:buNone/>
              </a:pPr>
              <a:t>Tend to support</a:t>
            </a:fld>
            <a:endParaRPr lang="en-US" sz="1000"/>
          </a:p>
        </p:txBody>
      </p:sp>
      <p:sp>
        <p:nvSpPr>
          <p:cNvPr id="95" name="Text Placeholder 2">
            <a:extLst>
              <a:ext uri="{FF2B5EF4-FFF2-40B4-BE49-F238E27FC236}">
                <a16:creationId xmlns:a16="http://schemas.microsoft.com/office/drawing/2014/main" id="{8D74E847-04C3-0EFB-14B4-73B1F37636C1}"/>
              </a:ext>
            </a:extLst>
          </p:cNvPr>
          <p:cNvSpPr txBox="1">
            <a:spLocks/>
          </p:cNvSpPr>
          <p:nvPr/>
        </p:nvSpPr>
        <p:spPr bwMode="auto">
          <a:xfrm>
            <a:off x="3319323" y="5761644"/>
            <a:ext cx="1168400"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0425DB6D-631C-4599-953B-B224E1FB3128}" type="datetime'T''''''e''''''n''d ''''t''o'' o''''''pp''''''''''''''os''e'">
              <a:rPr lang="en-US" altLang="en-US" sz="1000" smtClean="0">
                <a:effectLst/>
              </a:rPr>
              <a:pPr marL="0" indent="0">
                <a:spcBef>
                  <a:spcPct val="0"/>
                </a:spcBef>
                <a:spcAft>
                  <a:spcPct val="0"/>
                </a:spcAft>
                <a:buNone/>
              </a:pPr>
              <a:t>Tend to oppose</a:t>
            </a:fld>
            <a:endParaRPr lang="en-US" sz="1000"/>
          </a:p>
        </p:txBody>
      </p:sp>
      <p:sp>
        <p:nvSpPr>
          <p:cNvPr id="125" name="btfpNotesBox111697">
            <a:extLst>
              <a:ext uri="{FF2B5EF4-FFF2-40B4-BE49-F238E27FC236}">
                <a16:creationId xmlns:a16="http://schemas.microsoft.com/office/drawing/2014/main" id="{170F07A9-CB61-AEB1-45ED-B5002E91EF08}"/>
              </a:ext>
            </a:extLst>
          </p:cNvPr>
          <p:cNvSpPr txBox="1"/>
          <p:nvPr/>
        </p:nvSpPr>
        <p:spPr bwMode="gray">
          <a:xfrm>
            <a:off x="329184" y="6017950"/>
            <a:ext cx="9185206" cy="738664"/>
          </a:xfrm>
          <a:prstGeom prst="rect">
            <a:avLst/>
          </a:prstGeom>
          <a:noFill/>
        </p:spPr>
        <p:txBody>
          <a:bodyPr vert="horz" wrap="square" lIns="0" tIns="0" rIns="0" bIns="0" rtlCol="0" anchor="b">
            <a:spAutoFit/>
          </a:bodyPr>
          <a:lstStyle>
            <a:defPPr>
              <a:defRPr lang="en-US"/>
            </a:defPPr>
            <a:lvl1pPr marL="177800" indent="-177800" algn="l" defTabSz="711200" rtl="0" eaLnBrk="1" latinLnBrk="0" hangingPunct="1">
              <a:spcBef>
                <a:spcPts val="1200"/>
              </a:spcBef>
              <a:buChar char="•"/>
              <a:defRPr sz="1600" kern="1200">
                <a:solidFill>
                  <a:schemeClr val="tx1"/>
                </a:solidFill>
                <a:latin typeface="+mn-lt"/>
                <a:ea typeface="+mn-ea"/>
                <a:cs typeface="+mn-cs"/>
              </a:defRPr>
            </a:lvl1pPr>
            <a:lvl2pPr marL="355600" indent="-177800" algn="l" defTabSz="711200" rtl="0" eaLnBrk="1" latinLnBrk="0" hangingPunct="1">
              <a:spcBef>
                <a:spcPts val="600"/>
              </a:spcBef>
              <a:buChar char="–"/>
              <a:defRPr sz="1400" kern="1200">
                <a:solidFill>
                  <a:schemeClr val="tx1"/>
                </a:solidFill>
                <a:latin typeface="+mn-lt"/>
                <a:ea typeface="+mn-ea"/>
                <a:cs typeface="+mn-cs"/>
              </a:defRPr>
            </a:lvl2pPr>
            <a:lvl3pPr marL="533400" indent="-177800" algn="l" defTabSz="711200" rtl="0" eaLnBrk="1" latinLnBrk="0" hangingPunct="1">
              <a:spcBef>
                <a:spcPts val="600"/>
              </a:spcBef>
              <a:buChar char="&gt;"/>
              <a:defRPr sz="1400" kern="1200">
                <a:solidFill>
                  <a:schemeClr val="tx1"/>
                </a:solidFill>
                <a:latin typeface="+mn-lt"/>
                <a:ea typeface="+mn-ea"/>
                <a:cs typeface="+mn-cs"/>
              </a:defRPr>
            </a:lvl3pPr>
            <a:lvl4pPr marL="711200" indent="-177800" algn="l" defTabSz="711200" rtl="0" eaLnBrk="1" latinLnBrk="0" hangingPunct="1">
              <a:spcBef>
                <a:spcPts val="600"/>
              </a:spcBef>
              <a:buChar char="–"/>
              <a:defRPr sz="1400" kern="1200">
                <a:solidFill>
                  <a:schemeClr val="tx1"/>
                </a:solidFill>
                <a:latin typeface="+mn-lt"/>
                <a:ea typeface="+mn-ea"/>
                <a:cs typeface="+mn-cs"/>
              </a:defRPr>
            </a:lvl4pPr>
            <a:lvl5pPr marL="889000" indent="-177800" algn="l" defTabSz="711200" rtl="0" eaLnBrk="1" latinLnBrk="0" hangingPunct="1">
              <a:spcBef>
                <a:spcPts val="600"/>
              </a:spcBef>
              <a:buChar char="&gt;"/>
              <a:defRPr sz="1400" kern="1200">
                <a:solidFill>
                  <a:schemeClr val="tx1"/>
                </a:solidFill>
                <a:latin typeface="+mn-lt"/>
                <a:ea typeface="+mn-ea"/>
                <a:cs typeface="+mn-cs"/>
              </a:defRPr>
            </a:lvl5pPr>
            <a:lvl6pPr marL="1066800" indent="-177800" algn="l" defTabSz="711200" rtl="0" eaLnBrk="1" latinLnBrk="0" hangingPunct="1">
              <a:defRPr sz="1400" kern="1200">
                <a:solidFill>
                  <a:schemeClr val="tx1"/>
                </a:solidFill>
                <a:latin typeface="+mn-lt"/>
                <a:ea typeface="+mn-ea"/>
                <a:cs typeface="+mn-cs"/>
              </a:defRPr>
            </a:lvl6pPr>
            <a:lvl7pPr marL="1244600" indent="-177800" algn="l" defTabSz="711200" rtl="0" eaLnBrk="1" latinLnBrk="0" hangingPunct="1">
              <a:defRPr sz="1400" kern="1200">
                <a:solidFill>
                  <a:schemeClr val="tx1"/>
                </a:solidFill>
                <a:latin typeface="+mn-lt"/>
                <a:ea typeface="+mn-ea"/>
                <a:cs typeface="+mn-cs"/>
              </a:defRPr>
            </a:lvl7pPr>
            <a:lvl8pPr marL="1422400" indent="-177800" algn="l" defTabSz="711200" rtl="0" eaLnBrk="1" latinLnBrk="0" hangingPunct="1">
              <a:defRPr sz="1400" kern="1200">
                <a:solidFill>
                  <a:schemeClr val="tx1"/>
                </a:solidFill>
                <a:latin typeface="+mn-lt"/>
                <a:ea typeface="+mn-ea"/>
                <a:cs typeface="+mn-cs"/>
              </a:defRPr>
            </a:lvl8pPr>
            <a:lvl9pPr marL="1600200" indent="-177800" algn="l" defTabSz="711200" rtl="0" eaLnBrk="1" latinLnBrk="0" hangingPunct="1">
              <a:defRPr sz="1400" kern="1200">
                <a:solidFill>
                  <a:schemeClr val="tx1"/>
                </a:solidFill>
                <a:latin typeface="+mn-lt"/>
                <a:ea typeface="+mn-ea"/>
                <a:cs typeface="+mn-cs"/>
              </a:defRPr>
            </a:lvl9pPr>
          </a:lstStyle>
          <a:p>
            <a:pPr marL="0" indent="0">
              <a:buNone/>
            </a:pPr>
            <a:r>
              <a:rPr lang="en-US" sz="800" dirty="0">
                <a:solidFill>
                  <a:srgbClr val="000000"/>
                </a:solidFill>
              </a:rPr>
              <a:t>Sources: </a:t>
            </a:r>
            <a:r>
              <a:rPr lang="en-US" sz="800" dirty="0">
                <a:solidFill>
                  <a:srgbClr val="000000"/>
                </a:solidFill>
                <a:ea typeface="+mn-lt"/>
                <a:cs typeface="+mn-lt"/>
              </a:rPr>
              <a:t>Radiant Energy Group, </a:t>
            </a:r>
            <a:r>
              <a:rPr lang="en-US" sz="800" dirty="0">
                <a:solidFill>
                  <a:srgbClr val="000000"/>
                </a:solidFill>
                <a:ea typeface="+mn-lt"/>
                <a:cs typeface="+mn-lt"/>
                <a:hlinkClick r:id="rId46"/>
              </a:rPr>
              <a:t>Public Attitudes Toward Clean Energy 2024 – Nuclear</a:t>
            </a:r>
            <a:r>
              <a:rPr lang="en-US" sz="800" dirty="0">
                <a:solidFill>
                  <a:srgbClr val="000000"/>
                </a:solidFill>
                <a:ea typeface="+mn-lt"/>
                <a:cs typeface="+mn-lt"/>
              </a:rPr>
              <a:t> (2025); World Nuclear News, American Nuclear Society, </a:t>
            </a:r>
            <a:r>
              <a:rPr lang="en-US" sz="800" dirty="0">
                <a:solidFill>
                  <a:srgbClr val="000000"/>
                </a:solidFill>
                <a:ea typeface="+mn-lt"/>
                <a:cs typeface="+mn-lt"/>
                <a:hlinkClick r:id="rId47"/>
              </a:rPr>
              <a:t>Surveys reveal public support for, but some concerns on, nuclear energy</a:t>
            </a:r>
            <a:r>
              <a:rPr lang="en-US" sz="800" dirty="0">
                <a:solidFill>
                  <a:srgbClr val="000000"/>
                </a:solidFill>
                <a:ea typeface="+mn-lt"/>
                <a:cs typeface="+mn-lt"/>
              </a:rPr>
              <a:t> (2024); Nuclear Business Platform, </a:t>
            </a:r>
            <a:r>
              <a:rPr lang="en-US" sz="800" dirty="0">
                <a:solidFill>
                  <a:srgbClr val="000000"/>
                </a:solidFill>
                <a:ea typeface="+mn-lt"/>
                <a:cs typeface="+mn-lt"/>
                <a:hlinkClick r:id="rId48"/>
              </a:rPr>
              <a:t>China’s Nuclear Power Program: A Blueprint for Global Competitiveness</a:t>
            </a:r>
            <a:r>
              <a:rPr lang="en-US" sz="800" dirty="0">
                <a:solidFill>
                  <a:srgbClr val="000000"/>
                </a:solidFill>
                <a:ea typeface="+mn-lt"/>
                <a:cs typeface="+mn-lt"/>
              </a:rPr>
              <a:t> (2023); ECNS, </a:t>
            </a:r>
            <a:r>
              <a:rPr lang="en-US" sz="800" dirty="0">
                <a:solidFill>
                  <a:srgbClr val="000000"/>
                </a:solidFill>
                <a:ea typeface="+mn-lt"/>
                <a:cs typeface="+mn-lt"/>
                <a:hlinkClick r:id="rId49"/>
              </a:rPr>
              <a:t>China to build 10 new nuclear power units in 2024</a:t>
            </a:r>
            <a:r>
              <a:rPr lang="en-US" sz="800" dirty="0">
                <a:solidFill>
                  <a:srgbClr val="000000"/>
                </a:solidFill>
                <a:ea typeface="+mn-lt"/>
                <a:cs typeface="+mn-lt"/>
              </a:rPr>
              <a:t> (2025); </a:t>
            </a:r>
            <a:r>
              <a:rPr lang="en-US" sz="800" dirty="0">
                <a:solidFill>
                  <a:srgbClr val="000000"/>
                </a:solidFill>
                <a:ea typeface="+mn-lt"/>
                <a:cs typeface="+mn-lt"/>
                <a:hlinkClick r:id="rId50"/>
              </a:rPr>
              <a:t>Nuclear energy and international relations: the external strategy of Russia’s </a:t>
            </a:r>
            <a:r>
              <a:rPr lang="en-US" sz="800" dirty="0" err="1">
                <a:solidFill>
                  <a:srgbClr val="000000"/>
                </a:solidFill>
                <a:ea typeface="+mn-lt"/>
                <a:cs typeface="+mn-lt"/>
                <a:hlinkClick r:id="rId50"/>
              </a:rPr>
              <a:t>Rosatom</a:t>
            </a:r>
            <a:r>
              <a:rPr lang="en-US" sz="800" dirty="0">
                <a:solidFill>
                  <a:srgbClr val="000000"/>
                </a:solidFill>
                <a:ea typeface="+mn-lt"/>
                <a:cs typeface="+mn-lt"/>
                <a:hlinkClick r:id="rId50"/>
              </a:rPr>
              <a:t> </a:t>
            </a:r>
            <a:r>
              <a:rPr lang="en-US" sz="800" dirty="0">
                <a:solidFill>
                  <a:srgbClr val="000000"/>
                </a:solidFill>
                <a:ea typeface="+mn-lt"/>
                <a:cs typeface="+mn-lt"/>
              </a:rPr>
              <a:t>(2024); Political Science and Security Studies Journal, </a:t>
            </a:r>
            <a:r>
              <a:rPr lang="en-US" sz="800" dirty="0">
                <a:solidFill>
                  <a:srgbClr val="000000"/>
                </a:solidFill>
                <a:ea typeface="+mn-lt"/>
                <a:cs typeface="+mn-lt"/>
                <a:hlinkClick r:id="rId51"/>
              </a:rPr>
              <a:t>Nuclear technologies as an instrument of geopolitical confrontation on the borderlands of the Heartland/</a:t>
            </a:r>
            <a:r>
              <a:rPr lang="en-US" sz="800" dirty="0" err="1">
                <a:solidFill>
                  <a:srgbClr val="000000"/>
                </a:solidFill>
                <a:ea typeface="+mn-lt"/>
                <a:cs typeface="+mn-lt"/>
                <a:hlinkClick r:id="rId51"/>
              </a:rPr>
              <a:t>Rimland</a:t>
            </a:r>
            <a:r>
              <a:rPr lang="en-US" sz="800" dirty="0">
                <a:solidFill>
                  <a:srgbClr val="000000"/>
                </a:solidFill>
                <a:ea typeface="+mn-lt"/>
                <a:cs typeface="+mn-lt"/>
                <a:hlinkClick r:id="rId51"/>
              </a:rPr>
              <a:t> </a:t>
            </a:r>
            <a:r>
              <a:rPr lang="en-US" sz="800" dirty="0">
                <a:solidFill>
                  <a:srgbClr val="000000"/>
                </a:solidFill>
                <a:ea typeface="+mn-lt"/>
                <a:cs typeface="+mn-lt"/>
              </a:rPr>
              <a:t>(2022); IEEE </a:t>
            </a:r>
            <a:r>
              <a:rPr lang="en-US" sz="800" dirty="0" err="1">
                <a:solidFill>
                  <a:srgbClr val="000000"/>
                </a:solidFill>
                <a:ea typeface="+mn-lt"/>
                <a:cs typeface="+mn-lt"/>
              </a:rPr>
              <a:t>Xplore</a:t>
            </a:r>
            <a:r>
              <a:rPr lang="en-US" sz="800" dirty="0">
                <a:solidFill>
                  <a:srgbClr val="000000"/>
                </a:solidFill>
                <a:ea typeface="+mn-lt"/>
                <a:cs typeface="+mn-lt"/>
              </a:rPr>
              <a:t>, </a:t>
            </a:r>
            <a:r>
              <a:rPr lang="en-US" sz="800" dirty="0">
                <a:solidFill>
                  <a:srgbClr val="000000"/>
                </a:solidFill>
                <a:ea typeface="+mn-lt"/>
                <a:cs typeface="+mn-lt"/>
                <a:hlinkClick r:id="rId52"/>
              </a:rPr>
              <a:t>The evaluation of economic and social effect from the revised nuclear power plant planning in Thailand</a:t>
            </a:r>
            <a:r>
              <a:rPr lang="en-US" sz="800" dirty="0">
                <a:solidFill>
                  <a:srgbClr val="000000"/>
                </a:solidFill>
                <a:ea typeface="+mn-lt"/>
                <a:cs typeface="+mn-lt"/>
              </a:rPr>
              <a:t> (2011); </a:t>
            </a:r>
            <a:r>
              <a:rPr lang="en-US" sz="800" dirty="0" err="1">
                <a:solidFill>
                  <a:srgbClr val="000000"/>
                </a:solidFill>
                <a:ea typeface="+mn-lt"/>
                <a:cs typeface="+mn-lt"/>
              </a:rPr>
              <a:t>Hunton</a:t>
            </a:r>
            <a:r>
              <a:rPr lang="en-US" sz="800" dirty="0">
                <a:solidFill>
                  <a:srgbClr val="000000"/>
                </a:solidFill>
                <a:ea typeface="+mn-lt"/>
                <a:cs typeface="+mn-lt"/>
              </a:rPr>
              <a:t>, </a:t>
            </a:r>
            <a:r>
              <a:rPr lang="en-US" sz="800" dirty="0">
                <a:solidFill>
                  <a:srgbClr val="000000"/>
                </a:solidFill>
                <a:ea typeface="+mn-lt"/>
                <a:cs typeface="+mn-lt"/>
                <a:hlinkClick r:id="rId53"/>
              </a:rPr>
              <a:t>Navigating the Nuclear Landscape: Understanding Thailand’s Laws and Approach</a:t>
            </a:r>
            <a:r>
              <a:rPr lang="en-US" sz="800" dirty="0">
                <a:solidFill>
                  <a:srgbClr val="000000"/>
                </a:solidFill>
                <a:ea typeface="+mn-lt"/>
                <a:cs typeface="+mn-lt"/>
              </a:rPr>
              <a:t> (2025).</a:t>
            </a:r>
            <a:br>
              <a:rPr lang="en-US" sz="800" dirty="0"/>
            </a:br>
            <a:r>
              <a:rPr lang="en-US" sz="800" dirty="0">
                <a:solidFill>
                  <a:srgbClr val="000000"/>
                </a:solidFill>
              </a:rPr>
              <a:t>Credit: Christian </a:t>
            </a:r>
            <a:r>
              <a:rPr lang="en-US" sz="800" dirty="0" err="1">
                <a:solidFill>
                  <a:srgbClr val="000000"/>
                </a:solidFill>
              </a:rPr>
              <a:t>Sandjaja</a:t>
            </a:r>
            <a:r>
              <a:rPr lang="en-US" sz="800" dirty="0">
                <a:solidFill>
                  <a:srgbClr val="000000"/>
                </a:solidFill>
              </a:rPr>
              <a:t>, Quint </a:t>
            </a:r>
            <a:r>
              <a:rPr lang="en-US" sz="800" dirty="0" err="1">
                <a:solidFill>
                  <a:srgbClr val="000000"/>
                </a:solidFill>
              </a:rPr>
              <a:t>Houwink</a:t>
            </a:r>
            <a:r>
              <a:rPr lang="en-US" sz="800" dirty="0">
                <a:solidFill>
                  <a:srgbClr val="000000"/>
                </a:solidFill>
              </a:rPr>
              <a:t>, Brenda Rain, and </a:t>
            </a:r>
            <a:r>
              <a:rPr lang="en-US" sz="800" dirty="0">
                <a:hlinkClick r:id="rId54"/>
              </a:rPr>
              <a:t>Gernot Wagner</a:t>
            </a:r>
            <a:r>
              <a:rPr lang="en-US" sz="800" dirty="0">
                <a:solidFill>
                  <a:srgbClr val="000000"/>
                </a:solidFill>
              </a:rPr>
              <a:t>. Share with </a:t>
            </a:r>
            <a:r>
              <a:rPr lang="en-US" sz="800" dirty="0">
                <a:hlinkClick r:id="rId55"/>
              </a:rPr>
              <a:t>attribution</a:t>
            </a:r>
            <a:r>
              <a:rPr lang="en-US" sz="800" dirty="0">
                <a:solidFill>
                  <a:srgbClr val="000000"/>
                </a:solidFill>
              </a:rPr>
              <a:t>: </a:t>
            </a:r>
            <a:r>
              <a:rPr lang="en-US" sz="800" dirty="0" err="1">
                <a:solidFill>
                  <a:srgbClr val="000000"/>
                </a:solidFill>
              </a:rPr>
              <a:t>Houwink</a:t>
            </a:r>
            <a:r>
              <a:rPr lang="en-US" sz="800" dirty="0">
                <a:solidFill>
                  <a:srgbClr val="000000"/>
                </a:solidFill>
              </a:rPr>
              <a:t> et al., "Reenergizing Nuclear" (23 September 2025).</a:t>
            </a:r>
            <a:endParaRPr lang="en-US" dirty="0">
              <a:cs typeface="Arial"/>
            </a:endParaRPr>
          </a:p>
        </p:txBody>
      </p:sp>
      <p:graphicFrame>
        <p:nvGraphicFramePr>
          <p:cNvPr id="169" name="Chart 168"/>
          <p:cNvGraphicFramePr/>
          <p:nvPr>
            <p:custDataLst>
              <p:tags r:id="rId2"/>
            </p:custDataLst>
            <p:extLst>
              <p:ext uri="{D42A27DB-BD31-4B8C-83A1-F6EECF244321}">
                <p14:modId xmlns:p14="http://schemas.microsoft.com/office/powerpoint/2010/main" val="1935517490"/>
              </p:ext>
            </p:extLst>
          </p:nvPr>
        </p:nvGraphicFramePr>
        <p:xfrm>
          <a:off x="963613" y="1954213"/>
          <a:ext cx="6678612" cy="3827462"/>
        </p:xfrm>
        <a:graphic>
          <a:graphicData uri="http://schemas.openxmlformats.org/drawingml/2006/chart">
            <c:chart xmlns:c="http://schemas.openxmlformats.org/drawingml/2006/chart" xmlns:r="http://schemas.openxmlformats.org/officeDocument/2006/relationships" r:id="rId56"/>
          </a:graphicData>
        </a:graphic>
      </p:graphicFrame>
      <p:sp>
        <p:nvSpPr>
          <p:cNvPr id="133" name="Text Placeholder 10">
            <a:extLst>
              <a:ext uri="{FF2B5EF4-FFF2-40B4-BE49-F238E27FC236}">
                <a16:creationId xmlns:a16="http://schemas.microsoft.com/office/drawing/2014/main" id="{115DFB91-512B-3844-A114-92FBEDCA92F2}"/>
              </a:ext>
            </a:extLst>
          </p:cNvPr>
          <p:cNvSpPr>
            <a:spLocks noGrp="1"/>
          </p:cNvSpPr>
          <p:nvPr>
            <p:custDataLst>
              <p:tags r:id="rId3"/>
            </p:custDataLst>
          </p:nvPr>
        </p:nvSpPr>
        <p:spPr bwMode="auto">
          <a:xfrm>
            <a:off x="650875" y="2116138"/>
            <a:ext cx="328613"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082BE8EE-9EB6-4560-83C3-78960FE6559A}" type="datetime'T''''''''''''aiw''''''''''''''''a''''''''''''n'''''''''''">
              <a:rPr lang="en-US" altLang="en-US" sz="800" smtClean="0"/>
              <a:pPr marL="0" lvl="0" indent="0" algn="r">
                <a:spcBef>
                  <a:spcPct val="0"/>
                </a:spcBef>
                <a:spcAft>
                  <a:spcPct val="0"/>
                </a:spcAft>
                <a:buNone/>
              </a:pPr>
              <a:t>Taiwan</a:t>
            </a:fld>
            <a:endParaRPr lang="en-US" sz="800"/>
          </a:p>
        </p:txBody>
      </p:sp>
      <p:sp>
        <p:nvSpPr>
          <p:cNvPr id="134" name="Text Placeholder 10">
            <a:extLst>
              <a:ext uri="{FF2B5EF4-FFF2-40B4-BE49-F238E27FC236}">
                <a16:creationId xmlns:a16="http://schemas.microsoft.com/office/drawing/2014/main" id="{115DFB91-512B-3844-A114-92FBEDCA92F2}"/>
              </a:ext>
            </a:extLst>
          </p:cNvPr>
          <p:cNvSpPr>
            <a:spLocks noGrp="1"/>
          </p:cNvSpPr>
          <p:nvPr>
            <p:custDataLst>
              <p:tags r:id="rId4"/>
            </p:custDataLst>
          </p:nvPr>
        </p:nvSpPr>
        <p:spPr bwMode="auto">
          <a:xfrm>
            <a:off x="660400" y="2209800"/>
            <a:ext cx="319088"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EC5471C3-826E-4271-9B04-816090B34902}" type="datetime'''''''P''''''ola''''''''''''''''''''''''nd'''''''''">
              <a:rPr lang="en-US" altLang="en-US" sz="800" smtClean="0"/>
              <a:pPr marL="0" lvl="0" indent="0" algn="r">
                <a:spcBef>
                  <a:spcPct val="0"/>
                </a:spcBef>
                <a:spcAft>
                  <a:spcPct val="0"/>
                </a:spcAft>
                <a:buNone/>
              </a:pPr>
              <a:t>Poland</a:t>
            </a:fld>
            <a:endParaRPr lang="en-US" sz="800"/>
          </a:p>
        </p:txBody>
      </p:sp>
      <p:sp>
        <p:nvSpPr>
          <p:cNvPr id="135" name="Text Placeholder 10">
            <a:extLst>
              <a:ext uri="{FF2B5EF4-FFF2-40B4-BE49-F238E27FC236}">
                <a16:creationId xmlns:a16="http://schemas.microsoft.com/office/drawing/2014/main" id="{115DFB91-512B-3844-A114-92FBEDCA92F2}"/>
              </a:ext>
            </a:extLst>
          </p:cNvPr>
          <p:cNvSpPr>
            <a:spLocks noGrp="1"/>
          </p:cNvSpPr>
          <p:nvPr>
            <p:custDataLst>
              <p:tags r:id="rId5"/>
            </p:custDataLst>
          </p:nvPr>
        </p:nvSpPr>
        <p:spPr bwMode="auto">
          <a:xfrm>
            <a:off x="668338" y="2305050"/>
            <a:ext cx="31115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94F9754D-2D2C-4863-ACDA-49EE51C36B9C}" type="datetime'''''''''R''''''''''''''u''''''''s''''s''''''i''''''''a'''">
              <a:rPr lang="en-US" altLang="en-US" sz="800" smtClean="0"/>
              <a:pPr marL="0" lvl="0" indent="0" algn="r">
                <a:spcBef>
                  <a:spcPct val="0"/>
                </a:spcBef>
                <a:spcAft>
                  <a:spcPct val="0"/>
                </a:spcAft>
                <a:buNone/>
              </a:pPr>
              <a:t>Russia</a:t>
            </a:fld>
            <a:endParaRPr lang="en-US" sz="800"/>
          </a:p>
        </p:txBody>
      </p:sp>
      <p:sp>
        <p:nvSpPr>
          <p:cNvPr id="136" name="Text Placeholder 10">
            <a:extLst>
              <a:ext uri="{FF2B5EF4-FFF2-40B4-BE49-F238E27FC236}">
                <a16:creationId xmlns:a16="http://schemas.microsoft.com/office/drawing/2014/main" id="{115DFB91-512B-3844-A114-92FBEDCA92F2}"/>
              </a:ext>
            </a:extLst>
          </p:cNvPr>
          <p:cNvSpPr>
            <a:spLocks noGrp="1"/>
          </p:cNvSpPr>
          <p:nvPr>
            <p:custDataLst>
              <p:tags r:id="rId6"/>
            </p:custDataLst>
          </p:nvPr>
        </p:nvSpPr>
        <p:spPr bwMode="auto">
          <a:xfrm>
            <a:off x="769938" y="2398713"/>
            <a:ext cx="20955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5D4F0151-DCB8-4137-81E0-9F37EAFDBDE4}" type="datetime'''''''''''U''A''E'''''''''''''''''''''''">
              <a:rPr lang="en-US" altLang="en-US" sz="800" smtClean="0"/>
              <a:pPr marL="0" lvl="0" indent="0" algn="r">
                <a:spcBef>
                  <a:spcPct val="0"/>
                </a:spcBef>
                <a:spcAft>
                  <a:spcPct val="0"/>
                </a:spcAft>
                <a:buNone/>
              </a:pPr>
              <a:t>UAE</a:t>
            </a:fld>
            <a:endParaRPr lang="en-US" sz="800"/>
          </a:p>
        </p:txBody>
      </p:sp>
      <p:sp>
        <p:nvSpPr>
          <p:cNvPr id="137" name="Text Placeholder 10">
            <a:extLst>
              <a:ext uri="{FF2B5EF4-FFF2-40B4-BE49-F238E27FC236}">
                <a16:creationId xmlns:a16="http://schemas.microsoft.com/office/drawing/2014/main" id="{115DFB91-512B-3844-A114-92FBEDCA92F2}"/>
              </a:ext>
            </a:extLst>
          </p:cNvPr>
          <p:cNvSpPr>
            <a:spLocks noGrp="1"/>
          </p:cNvSpPr>
          <p:nvPr>
            <p:custDataLst>
              <p:tags r:id="rId7"/>
            </p:custDataLst>
          </p:nvPr>
        </p:nvSpPr>
        <p:spPr bwMode="auto">
          <a:xfrm>
            <a:off x="644525" y="2492375"/>
            <a:ext cx="334963"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5AEDFDDB-6235-49A0-BAAD-41D7E35780E9}" type="datetime'''''F''i''nland'''''''''''''''''''''''''''''''''''''''''">
              <a:rPr lang="en-US" altLang="en-US" sz="800" smtClean="0"/>
              <a:pPr marL="0" lvl="0" indent="0" algn="r">
                <a:spcBef>
                  <a:spcPct val="0"/>
                </a:spcBef>
                <a:spcAft>
                  <a:spcPct val="0"/>
                </a:spcAft>
                <a:buNone/>
              </a:pPr>
              <a:t>Finland</a:t>
            </a:fld>
            <a:endParaRPr lang="en-US" sz="800"/>
          </a:p>
        </p:txBody>
      </p:sp>
      <p:sp>
        <p:nvSpPr>
          <p:cNvPr id="138" name="Text Placeholder 10">
            <a:extLst>
              <a:ext uri="{FF2B5EF4-FFF2-40B4-BE49-F238E27FC236}">
                <a16:creationId xmlns:a16="http://schemas.microsoft.com/office/drawing/2014/main" id="{115DFB91-512B-3844-A114-92FBEDCA92F2}"/>
              </a:ext>
            </a:extLst>
          </p:cNvPr>
          <p:cNvSpPr>
            <a:spLocks noGrp="1"/>
          </p:cNvSpPr>
          <p:nvPr>
            <p:custDataLst>
              <p:tags r:id="rId8"/>
            </p:custDataLst>
          </p:nvPr>
        </p:nvSpPr>
        <p:spPr bwMode="auto">
          <a:xfrm>
            <a:off x="757238" y="2586038"/>
            <a:ext cx="22225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C7A7BA78-D8D9-4076-863D-44207F600231}" type="datetime'''''''I''''''''''''''''''n''''d''''''i''''''a'''">
              <a:rPr lang="en-US" altLang="en-US" sz="800" smtClean="0"/>
              <a:pPr marL="0" lvl="0" indent="0" algn="r">
                <a:spcBef>
                  <a:spcPct val="0"/>
                </a:spcBef>
                <a:spcAft>
                  <a:spcPct val="0"/>
                </a:spcAft>
                <a:buNone/>
              </a:pPr>
              <a:t>India</a:t>
            </a:fld>
            <a:endParaRPr lang="en-US" sz="800"/>
          </a:p>
        </p:txBody>
      </p:sp>
      <p:sp>
        <p:nvSpPr>
          <p:cNvPr id="139" name="Text Placeholder 10">
            <a:extLst>
              <a:ext uri="{FF2B5EF4-FFF2-40B4-BE49-F238E27FC236}">
                <a16:creationId xmlns:a16="http://schemas.microsoft.com/office/drawing/2014/main" id="{115DFB91-512B-3844-A114-92FBEDCA92F2}"/>
              </a:ext>
            </a:extLst>
          </p:cNvPr>
          <p:cNvSpPr>
            <a:spLocks noGrp="1"/>
          </p:cNvSpPr>
          <p:nvPr>
            <p:custDataLst>
              <p:tags r:id="rId9"/>
            </p:custDataLst>
          </p:nvPr>
        </p:nvSpPr>
        <p:spPr bwMode="auto">
          <a:xfrm>
            <a:off x="717550" y="2679700"/>
            <a:ext cx="261938"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3F5FC358-5F3F-4FFC-9CD9-E0054FE886B3}" type="datetime'''Egyp''''''''''''''''''''t'''''''''''''''''''''''''''''''">
              <a:rPr lang="en-US" altLang="en-US" sz="800" smtClean="0"/>
              <a:pPr marL="0" lvl="0" indent="0" algn="r">
                <a:spcBef>
                  <a:spcPct val="0"/>
                </a:spcBef>
                <a:spcAft>
                  <a:spcPct val="0"/>
                </a:spcAft>
                <a:buNone/>
              </a:pPr>
              <a:t>Egypt</a:t>
            </a:fld>
            <a:endParaRPr lang="en-US" sz="800"/>
          </a:p>
        </p:txBody>
      </p:sp>
      <p:sp>
        <p:nvSpPr>
          <p:cNvPr id="140" name="Text Placeholder 10">
            <a:extLst>
              <a:ext uri="{FF2B5EF4-FFF2-40B4-BE49-F238E27FC236}">
                <a16:creationId xmlns:a16="http://schemas.microsoft.com/office/drawing/2014/main" id="{115DFB91-512B-3844-A114-92FBEDCA92F2}"/>
              </a:ext>
            </a:extLst>
          </p:cNvPr>
          <p:cNvSpPr>
            <a:spLocks noGrp="1"/>
          </p:cNvSpPr>
          <p:nvPr>
            <p:custDataLst>
              <p:tags r:id="rId10"/>
            </p:custDataLst>
          </p:nvPr>
        </p:nvSpPr>
        <p:spPr bwMode="auto">
          <a:xfrm>
            <a:off x="609600" y="2773363"/>
            <a:ext cx="369888"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D25A1F85-E9EE-458C-A46D-D5B44FCA80C4}" type="datetime'''''''''''S''''''''''''we''''''''d''e''''''''''''n'''''''''''">
              <a:rPr lang="en-US" altLang="en-US" sz="800" smtClean="0"/>
              <a:pPr marL="0" lvl="0" indent="0" algn="r">
                <a:spcBef>
                  <a:spcPct val="0"/>
                </a:spcBef>
                <a:spcAft>
                  <a:spcPct val="0"/>
                </a:spcAft>
                <a:buNone/>
              </a:pPr>
              <a:t>Sweden</a:t>
            </a:fld>
            <a:endParaRPr lang="en-US" sz="800"/>
          </a:p>
        </p:txBody>
      </p:sp>
      <p:sp>
        <p:nvSpPr>
          <p:cNvPr id="141" name="Text Placeholder 10">
            <a:extLst>
              <a:ext uri="{FF2B5EF4-FFF2-40B4-BE49-F238E27FC236}">
                <a16:creationId xmlns:a16="http://schemas.microsoft.com/office/drawing/2014/main" id="{115DFB91-512B-3844-A114-92FBEDCA92F2}"/>
              </a:ext>
            </a:extLst>
          </p:cNvPr>
          <p:cNvSpPr>
            <a:spLocks noGrp="1"/>
          </p:cNvSpPr>
          <p:nvPr>
            <p:custDataLst>
              <p:tags r:id="rId11"/>
            </p:custDataLst>
          </p:nvPr>
        </p:nvSpPr>
        <p:spPr bwMode="auto">
          <a:xfrm>
            <a:off x="628650" y="2868613"/>
            <a:ext cx="350838"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5AA03701-A945-46F9-80B9-EB10DE505C6D}" type="datetime'''''''''''''''U''''''''''''''''''''kra''in''''''''''''''e'''''">
              <a:rPr lang="en-US" altLang="en-US" sz="800" smtClean="0"/>
              <a:pPr marL="0" lvl="0" indent="0" algn="r">
                <a:spcBef>
                  <a:spcPct val="0"/>
                </a:spcBef>
                <a:spcAft>
                  <a:spcPct val="0"/>
                </a:spcAft>
                <a:buNone/>
              </a:pPr>
              <a:t>Ukraine</a:t>
            </a:fld>
            <a:endParaRPr lang="en-US" sz="800"/>
          </a:p>
        </p:txBody>
      </p:sp>
      <p:sp>
        <p:nvSpPr>
          <p:cNvPr id="142" name="Text Placeholder 10">
            <a:extLst>
              <a:ext uri="{FF2B5EF4-FFF2-40B4-BE49-F238E27FC236}">
                <a16:creationId xmlns:a16="http://schemas.microsoft.com/office/drawing/2014/main" id="{115DFB91-512B-3844-A114-92FBEDCA92F2}"/>
              </a:ext>
            </a:extLst>
          </p:cNvPr>
          <p:cNvSpPr>
            <a:spLocks noGrp="1"/>
          </p:cNvSpPr>
          <p:nvPr>
            <p:custDataLst>
              <p:tags r:id="rId12"/>
            </p:custDataLst>
          </p:nvPr>
        </p:nvSpPr>
        <p:spPr bwMode="auto">
          <a:xfrm>
            <a:off x="422275" y="2962275"/>
            <a:ext cx="557213"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E5B39F16-6156-415F-B735-AD62C1BE4E16}" type="datetime'''''''''''So''''u''t''''h'''''' ''''''''''Af''r''i''c''''a'''">
              <a:rPr lang="en-US" altLang="en-US" sz="800" smtClean="0"/>
              <a:pPr marL="0" lvl="0" indent="0" algn="r">
                <a:spcBef>
                  <a:spcPct val="0"/>
                </a:spcBef>
                <a:spcAft>
                  <a:spcPct val="0"/>
                </a:spcAft>
                <a:buNone/>
              </a:pPr>
              <a:t>South Africa</a:t>
            </a:fld>
            <a:endParaRPr lang="en-US" sz="800"/>
          </a:p>
        </p:txBody>
      </p:sp>
      <p:sp>
        <p:nvSpPr>
          <p:cNvPr id="143" name="Text Placeholder 10">
            <a:extLst>
              <a:ext uri="{FF2B5EF4-FFF2-40B4-BE49-F238E27FC236}">
                <a16:creationId xmlns:a16="http://schemas.microsoft.com/office/drawing/2014/main" id="{115DFB91-512B-3844-A114-92FBEDCA92F2}"/>
              </a:ext>
            </a:extLst>
          </p:cNvPr>
          <p:cNvSpPr>
            <a:spLocks noGrp="1"/>
          </p:cNvSpPr>
          <p:nvPr>
            <p:custDataLst>
              <p:tags r:id="rId13"/>
            </p:custDataLst>
          </p:nvPr>
        </p:nvSpPr>
        <p:spPr bwMode="auto">
          <a:xfrm>
            <a:off x="661988" y="3055938"/>
            <a:ext cx="31750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8568BC24-0650-4BDD-B249-CBB8AC60A8FE}" type="datetime'''''''''''''''''''''''''''''F''''''r''''''''a''n''c''''''e'">
              <a:rPr lang="en-US" altLang="en-US" sz="800" smtClean="0"/>
              <a:pPr marL="0" lvl="0" indent="0" algn="r">
                <a:spcBef>
                  <a:spcPct val="0"/>
                </a:spcBef>
                <a:spcAft>
                  <a:spcPct val="0"/>
                </a:spcAft>
                <a:buNone/>
              </a:pPr>
              <a:t>France</a:t>
            </a:fld>
            <a:endParaRPr lang="en-US" sz="800"/>
          </a:p>
        </p:txBody>
      </p:sp>
      <p:sp>
        <p:nvSpPr>
          <p:cNvPr id="144" name="Text Placeholder 10">
            <a:extLst>
              <a:ext uri="{FF2B5EF4-FFF2-40B4-BE49-F238E27FC236}">
                <a16:creationId xmlns:a16="http://schemas.microsoft.com/office/drawing/2014/main" id="{115DFB91-512B-3844-A114-92FBEDCA92F2}"/>
              </a:ext>
            </a:extLst>
          </p:cNvPr>
          <p:cNvSpPr>
            <a:spLocks noGrp="1"/>
          </p:cNvSpPr>
          <p:nvPr>
            <p:custDataLst>
              <p:tags r:id="rId14"/>
            </p:custDataLst>
          </p:nvPr>
        </p:nvSpPr>
        <p:spPr bwMode="auto">
          <a:xfrm>
            <a:off x="428625" y="3149600"/>
            <a:ext cx="550863"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9D44B028-ABDB-4D24-B5BF-ADE772100886}" type="datetime'''N''e''''''''th''e''r''''''''la''''''''''''''''''''n''ds'''">
              <a:rPr lang="en-US" altLang="en-US" sz="800" smtClean="0"/>
              <a:pPr marL="0" lvl="0" indent="0" algn="r">
                <a:spcBef>
                  <a:spcPct val="0"/>
                </a:spcBef>
                <a:spcAft>
                  <a:spcPct val="0"/>
                </a:spcAft>
                <a:buNone/>
              </a:pPr>
              <a:t>Netherlands</a:t>
            </a:fld>
            <a:endParaRPr lang="en-US" sz="800"/>
          </a:p>
        </p:txBody>
      </p:sp>
      <p:sp>
        <p:nvSpPr>
          <p:cNvPr id="145" name="Text Placeholder 10">
            <a:extLst>
              <a:ext uri="{FF2B5EF4-FFF2-40B4-BE49-F238E27FC236}">
                <a16:creationId xmlns:a16="http://schemas.microsoft.com/office/drawing/2014/main" id="{115DFB91-512B-3844-A114-92FBEDCA92F2}"/>
              </a:ext>
            </a:extLst>
          </p:cNvPr>
          <p:cNvSpPr>
            <a:spLocks noGrp="1"/>
          </p:cNvSpPr>
          <p:nvPr>
            <p:custDataLst>
              <p:tags r:id="rId15"/>
            </p:custDataLst>
          </p:nvPr>
        </p:nvSpPr>
        <p:spPr bwMode="auto">
          <a:xfrm>
            <a:off x="409575" y="3243263"/>
            <a:ext cx="569913"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20F2BEDA-99EC-4DD6-8210-F37C90C0930A}" type="datetime'''''''''Sout''''h'''''''' ''''K''''o''r''''''''''e''''''''''a'">
              <a:rPr lang="en-US" altLang="en-US" sz="800" smtClean="0"/>
              <a:pPr marL="0" lvl="0" indent="0" algn="r">
                <a:spcBef>
                  <a:spcPct val="0"/>
                </a:spcBef>
                <a:spcAft>
                  <a:spcPct val="0"/>
                </a:spcAft>
                <a:buNone/>
              </a:pPr>
              <a:t>South Korea</a:t>
            </a:fld>
            <a:endParaRPr lang="en-US" sz="800"/>
          </a:p>
        </p:txBody>
      </p:sp>
      <p:sp>
        <p:nvSpPr>
          <p:cNvPr id="146" name="Text Placeholder 10">
            <a:extLst>
              <a:ext uri="{FF2B5EF4-FFF2-40B4-BE49-F238E27FC236}">
                <a16:creationId xmlns:a16="http://schemas.microsoft.com/office/drawing/2014/main" id="{115DFB91-512B-3844-A114-92FBEDCA92F2}"/>
              </a:ext>
            </a:extLst>
          </p:cNvPr>
          <p:cNvSpPr>
            <a:spLocks noGrp="1"/>
          </p:cNvSpPr>
          <p:nvPr>
            <p:custDataLst>
              <p:tags r:id="rId16"/>
            </p:custDataLst>
          </p:nvPr>
        </p:nvSpPr>
        <p:spPr bwMode="auto">
          <a:xfrm>
            <a:off x="635000" y="3336925"/>
            <a:ext cx="344488"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BAAB2D33-FB9A-45A7-8F8A-BBB155D7E8A7}" type="datetime'''''''''''''''N''''''''''''''''o''r''wa''''''''''''''''''y'''">
              <a:rPr lang="en-US" altLang="en-US" sz="800" smtClean="0"/>
              <a:pPr marL="0" lvl="0" indent="0" algn="r">
                <a:spcBef>
                  <a:spcPct val="0"/>
                </a:spcBef>
                <a:spcAft>
                  <a:spcPct val="0"/>
                </a:spcAft>
                <a:buNone/>
              </a:pPr>
              <a:t>Norway</a:t>
            </a:fld>
            <a:endParaRPr lang="en-US" sz="800"/>
          </a:p>
        </p:txBody>
      </p:sp>
      <p:sp>
        <p:nvSpPr>
          <p:cNvPr id="147" name="Text Placeholder 10">
            <a:extLst>
              <a:ext uri="{FF2B5EF4-FFF2-40B4-BE49-F238E27FC236}">
                <a16:creationId xmlns:a16="http://schemas.microsoft.com/office/drawing/2014/main" id="{115DFB91-512B-3844-A114-92FBEDCA92F2}"/>
              </a:ext>
            </a:extLst>
          </p:cNvPr>
          <p:cNvSpPr>
            <a:spLocks noGrp="1"/>
          </p:cNvSpPr>
          <p:nvPr>
            <p:custDataLst>
              <p:tags r:id="rId17"/>
            </p:custDataLst>
          </p:nvPr>
        </p:nvSpPr>
        <p:spPr bwMode="auto">
          <a:xfrm>
            <a:off x="560388" y="3430588"/>
            <a:ext cx="41910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4075754F-7237-4720-9DFE-FDD52FE5F165}" type="datetime'''''''''''G''''''e''''r''''''''''m''''''''''a''''''''''''ny'''">
              <a:rPr lang="en-US" altLang="en-US" sz="800" smtClean="0"/>
              <a:pPr marL="0" lvl="0" indent="0" algn="r">
                <a:spcBef>
                  <a:spcPct val="0"/>
                </a:spcBef>
                <a:spcAft>
                  <a:spcPct val="0"/>
                </a:spcAft>
                <a:buNone/>
              </a:pPr>
              <a:t>Germany</a:t>
            </a:fld>
            <a:endParaRPr lang="en-US" sz="800"/>
          </a:p>
        </p:txBody>
      </p:sp>
      <p:sp>
        <p:nvSpPr>
          <p:cNvPr id="148" name="Text Placeholder 10">
            <a:extLst>
              <a:ext uri="{FF2B5EF4-FFF2-40B4-BE49-F238E27FC236}">
                <a16:creationId xmlns:a16="http://schemas.microsoft.com/office/drawing/2014/main" id="{115DFB91-512B-3844-A114-92FBEDCA92F2}"/>
              </a:ext>
            </a:extLst>
          </p:cNvPr>
          <p:cNvSpPr>
            <a:spLocks noGrp="1"/>
          </p:cNvSpPr>
          <p:nvPr>
            <p:custDataLst>
              <p:tags r:id="rId18"/>
            </p:custDataLst>
          </p:nvPr>
        </p:nvSpPr>
        <p:spPr bwMode="auto">
          <a:xfrm>
            <a:off x="485775" y="3525838"/>
            <a:ext cx="493713"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2D0AF589-A596-4F3D-8971-8D4982FB09CE}" type="datetime'''''''''Ph''''''''il''''''''i''p''''p''''in''e''''''s'''">
              <a:rPr lang="en-US" altLang="en-US" sz="800" smtClean="0"/>
              <a:pPr marL="0" lvl="0" indent="0" algn="r">
                <a:spcBef>
                  <a:spcPct val="0"/>
                </a:spcBef>
                <a:spcAft>
                  <a:spcPct val="0"/>
                </a:spcAft>
                <a:buNone/>
              </a:pPr>
              <a:t>Philippines</a:t>
            </a:fld>
            <a:endParaRPr lang="en-US" sz="800"/>
          </a:p>
        </p:txBody>
      </p:sp>
      <p:sp>
        <p:nvSpPr>
          <p:cNvPr id="149" name="Text Placeholder 10">
            <a:extLst>
              <a:ext uri="{FF2B5EF4-FFF2-40B4-BE49-F238E27FC236}">
                <a16:creationId xmlns:a16="http://schemas.microsoft.com/office/drawing/2014/main" id="{115DFB91-512B-3844-A114-92FBEDCA92F2}"/>
              </a:ext>
            </a:extLst>
          </p:cNvPr>
          <p:cNvSpPr>
            <a:spLocks noGrp="1"/>
          </p:cNvSpPr>
          <p:nvPr>
            <p:custDataLst>
              <p:tags r:id="rId19"/>
            </p:custDataLst>
          </p:nvPr>
        </p:nvSpPr>
        <p:spPr bwMode="auto">
          <a:xfrm>
            <a:off x="838200" y="3619500"/>
            <a:ext cx="141288"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r>
              <a:rPr lang="en-US" altLang="en-US" sz="800"/>
              <a:t>U.K.</a:t>
            </a:r>
            <a:endParaRPr lang="en-US" sz="800"/>
          </a:p>
        </p:txBody>
      </p:sp>
      <p:sp>
        <p:nvSpPr>
          <p:cNvPr id="150" name="Text Placeholder 10">
            <a:extLst>
              <a:ext uri="{FF2B5EF4-FFF2-40B4-BE49-F238E27FC236}">
                <a16:creationId xmlns:a16="http://schemas.microsoft.com/office/drawing/2014/main" id="{115DFB91-512B-3844-A114-92FBEDCA92F2}"/>
              </a:ext>
            </a:extLst>
          </p:cNvPr>
          <p:cNvSpPr>
            <a:spLocks noGrp="1"/>
          </p:cNvSpPr>
          <p:nvPr>
            <p:custDataLst>
              <p:tags r:id="rId20"/>
            </p:custDataLst>
          </p:nvPr>
        </p:nvSpPr>
        <p:spPr bwMode="auto">
          <a:xfrm>
            <a:off x="611188" y="3713163"/>
            <a:ext cx="36830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603245C7-3BF4-485D-96C4-B1716B8DD730}" type="datetime'B''''''''''el''g''''''''''''''''''''''''i''''''u''m'''">
              <a:rPr lang="en-US" altLang="en-US" sz="800" smtClean="0"/>
              <a:pPr marL="0" lvl="0" indent="0" algn="r">
                <a:spcBef>
                  <a:spcPct val="0"/>
                </a:spcBef>
                <a:spcAft>
                  <a:spcPct val="0"/>
                </a:spcAft>
                <a:buNone/>
              </a:pPr>
              <a:t>Belgium</a:t>
            </a:fld>
            <a:endParaRPr lang="en-US" sz="800"/>
          </a:p>
        </p:txBody>
      </p:sp>
      <p:sp>
        <p:nvSpPr>
          <p:cNvPr id="151" name="Text Placeholder 10">
            <a:extLst>
              <a:ext uri="{FF2B5EF4-FFF2-40B4-BE49-F238E27FC236}">
                <a16:creationId xmlns:a16="http://schemas.microsoft.com/office/drawing/2014/main" id="{115DFB91-512B-3844-A114-92FBEDCA92F2}"/>
              </a:ext>
            </a:extLst>
          </p:cNvPr>
          <p:cNvSpPr>
            <a:spLocks noGrp="1"/>
          </p:cNvSpPr>
          <p:nvPr>
            <p:custDataLst>
              <p:tags r:id="rId21"/>
            </p:custDataLst>
          </p:nvPr>
        </p:nvSpPr>
        <p:spPr bwMode="auto">
          <a:xfrm>
            <a:off x="769938" y="3806825"/>
            <a:ext cx="20955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r>
              <a:rPr lang="en-US" sz="800"/>
              <a:t>U.S.</a:t>
            </a:r>
          </a:p>
        </p:txBody>
      </p:sp>
      <p:sp>
        <p:nvSpPr>
          <p:cNvPr id="132" name="Text Placeholder 10">
            <a:extLst>
              <a:ext uri="{FF2B5EF4-FFF2-40B4-BE49-F238E27FC236}">
                <a16:creationId xmlns:a16="http://schemas.microsoft.com/office/drawing/2014/main" id="{115DFB91-512B-3844-A114-92FBEDCA92F2}"/>
              </a:ext>
            </a:extLst>
          </p:cNvPr>
          <p:cNvSpPr>
            <a:spLocks noGrp="1"/>
          </p:cNvSpPr>
          <p:nvPr>
            <p:custDataLst>
              <p:tags r:id="rId22"/>
            </p:custDataLst>
          </p:nvPr>
        </p:nvSpPr>
        <p:spPr bwMode="auto">
          <a:xfrm>
            <a:off x="712788" y="2022475"/>
            <a:ext cx="26670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864DB117-15EA-4BED-821E-C468D1FA5731}" type="datetime'''''''''''''''''''''C''''''''''''h''''''i''''''n''a'''''">
              <a:rPr lang="en-US" altLang="en-US" sz="800" smtClean="0">
                <a:effectLst/>
              </a:rPr>
              <a:pPr marL="0" lvl="0" indent="0" algn="r">
                <a:spcBef>
                  <a:spcPct val="0"/>
                </a:spcBef>
                <a:spcAft>
                  <a:spcPct val="0"/>
                </a:spcAft>
                <a:buNone/>
              </a:pPr>
              <a:t>China</a:t>
            </a:fld>
            <a:endParaRPr lang="en-US" sz="800"/>
          </a:p>
        </p:txBody>
      </p:sp>
      <p:sp>
        <p:nvSpPr>
          <p:cNvPr id="153" name="Text Placeholder 10">
            <a:extLst>
              <a:ext uri="{FF2B5EF4-FFF2-40B4-BE49-F238E27FC236}">
                <a16:creationId xmlns:a16="http://schemas.microsoft.com/office/drawing/2014/main" id="{115DFB91-512B-3844-A114-92FBEDCA92F2}"/>
              </a:ext>
            </a:extLst>
          </p:cNvPr>
          <p:cNvSpPr>
            <a:spLocks noGrp="1"/>
          </p:cNvSpPr>
          <p:nvPr>
            <p:custDataLst>
              <p:tags r:id="rId23"/>
            </p:custDataLst>
          </p:nvPr>
        </p:nvSpPr>
        <p:spPr bwMode="auto">
          <a:xfrm>
            <a:off x="582613" y="3994150"/>
            <a:ext cx="39687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BC469CAC-E7E7-4E26-B2C3-5A1B977064D0}" type="datetime'''A''''''''''ust''''''''''''''r''''''''''''al''''ia'''''''">
              <a:rPr lang="en-US" altLang="en-US" sz="800" smtClean="0"/>
              <a:pPr marL="0" lvl="0" indent="0" algn="r">
                <a:spcBef>
                  <a:spcPct val="0"/>
                </a:spcBef>
                <a:spcAft>
                  <a:spcPct val="0"/>
                </a:spcAft>
                <a:buNone/>
              </a:pPr>
              <a:t>Australia</a:t>
            </a:fld>
            <a:endParaRPr lang="en-US" sz="800"/>
          </a:p>
        </p:txBody>
      </p:sp>
      <p:sp>
        <p:nvSpPr>
          <p:cNvPr id="154" name="Text Placeholder 10">
            <a:extLst>
              <a:ext uri="{FF2B5EF4-FFF2-40B4-BE49-F238E27FC236}">
                <a16:creationId xmlns:a16="http://schemas.microsoft.com/office/drawing/2014/main" id="{115DFB91-512B-3844-A114-92FBEDCA92F2}"/>
              </a:ext>
            </a:extLst>
          </p:cNvPr>
          <p:cNvSpPr>
            <a:spLocks noGrp="1"/>
          </p:cNvSpPr>
          <p:nvPr>
            <p:custDataLst>
              <p:tags r:id="rId24"/>
            </p:custDataLst>
          </p:nvPr>
        </p:nvSpPr>
        <p:spPr bwMode="auto">
          <a:xfrm>
            <a:off x="604838" y="4089400"/>
            <a:ext cx="37465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7804DD04-AEF4-4B89-819D-FC1B1F406CC2}" type="datetime'V''''''''''''''''''i''''''''''''''''''et''na''''''''''m'''''">
              <a:rPr lang="en-US" altLang="en-US" sz="800" smtClean="0"/>
              <a:pPr marL="0" lvl="0" indent="0" algn="r">
                <a:spcBef>
                  <a:spcPct val="0"/>
                </a:spcBef>
                <a:spcAft>
                  <a:spcPct val="0"/>
                </a:spcAft>
                <a:buNone/>
              </a:pPr>
              <a:t>Vietnam</a:t>
            </a:fld>
            <a:endParaRPr lang="en-US" sz="800"/>
          </a:p>
        </p:txBody>
      </p:sp>
      <p:sp>
        <p:nvSpPr>
          <p:cNvPr id="155" name="Text Placeholder 10">
            <a:extLst>
              <a:ext uri="{FF2B5EF4-FFF2-40B4-BE49-F238E27FC236}">
                <a16:creationId xmlns:a16="http://schemas.microsoft.com/office/drawing/2014/main" id="{115DFB91-512B-3844-A114-92FBEDCA92F2}"/>
              </a:ext>
            </a:extLst>
          </p:cNvPr>
          <p:cNvSpPr>
            <a:spLocks noGrp="1"/>
          </p:cNvSpPr>
          <p:nvPr>
            <p:custDataLst>
              <p:tags r:id="rId25"/>
            </p:custDataLst>
          </p:nvPr>
        </p:nvSpPr>
        <p:spPr bwMode="auto">
          <a:xfrm>
            <a:off x="792163" y="4183063"/>
            <a:ext cx="18732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8A628D1D-2F05-4E13-B9E6-4FAAB7844931}" type="datetime'''I''''''''t''''''''''''''a''''''''''''''''''''ly'''''">
              <a:rPr lang="en-US" altLang="en-US" sz="800" smtClean="0">
                <a:effectLst/>
              </a:rPr>
              <a:pPr marL="0" lvl="0" indent="0" algn="r">
                <a:spcBef>
                  <a:spcPct val="0"/>
                </a:spcBef>
                <a:spcAft>
                  <a:spcPct val="0"/>
                </a:spcAft>
                <a:buNone/>
              </a:pPr>
              <a:t>Italy</a:t>
            </a:fld>
            <a:endParaRPr lang="en-US" sz="800"/>
          </a:p>
        </p:txBody>
      </p:sp>
      <p:sp>
        <p:nvSpPr>
          <p:cNvPr id="156" name="Text Placeholder 10">
            <a:extLst>
              <a:ext uri="{FF2B5EF4-FFF2-40B4-BE49-F238E27FC236}">
                <a16:creationId xmlns:a16="http://schemas.microsoft.com/office/drawing/2014/main" id="{115DFB91-512B-3844-A114-92FBEDCA92F2}"/>
              </a:ext>
            </a:extLst>
          </p:cNvPr>
          <p:cNvSpPr>
            <a:spLocks noGrp="1"/>
          </p:cNvSpPr>
          <p:nvPr>
            <p:custDataLst>
              <p:tags r:id="rId26"/>
            </p:custDataLst>
          </p:nvPr>
        </p:nvSpPr>
        <p:spPr bwMode="auto">
          <a:xfrm>
            <a:off x="717550" y="4276725"/>
            <a:ext cx="261938"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3380E3E2-C645-479B-92DD-84C473C6C0EE}" type="datetime'''''''''''S''''''''''''''pa''''''''''''''''i''''n'''''''''">
              <a:rPr lang="en-US" altLang="en-US" sz="800" smtClean="0"/>
              <a:pPr marL="0" lvl="0" indent="0" algn="r">
                <a:spcBef>
                  <a:spcPct val="0"/>
                </a:spcBef>
                <a:spcAft>
                  <a:spcPct val="0"/>
                </a:spcAft>
                <a:buNone/>
              </a:pPr>
              <a:t>Spain</a:t>
            </a:fld>
            <a:endParaRPr lang="en-US" sz="800"/>
          </a:p>
        </p:txBody>
      </p:sp>
      <p:sp>
        <p:nvSpPr>
          <p:cNvPr id="157" name="Text Placeholder 10">
            <a:extLst>
              <a:ext uri="{FF2B5EF4-FFF2-40B4-BE49-F238E27FC236}">
                <a16:creationId xmlns:a16="http://schemas.microsoft.com/office/drawing/2014/main" id="{115DFB91-512B-3844-A114-92FBEDCA92F2}"/>
              </a:ext>
            </a:extLst>
          </p:cNvPr>
          <p:cNvSpPr>
            <a:spLocks noGrp="1"/>
          </p:cNvSpPr>
          <p:nvPr>
            <p:custDataLst>
              <p:tags r:id="rId27"/>
            </p:custDataLst>
          </p:nvPr>
        </p:nvSpPr>
        <p:spPr bwMode="auto">
          <a:xfrm>
            <a:off x="668338" y="4370388"/>
            <a:ext cx="31115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C93C41A3-9DF0-4A36-857A-20C31E296BEF}" type="datetime'''T''''''ur''''k''''''ey'''''''''''">
              <a:rPr lang="en-US" altLang="en-US" sz="800" smtClean="0"/>
              <a:pPr marL="0" lvl="0" indent="0" algn="r">
                <a:spcBef>
                  <a:spcPct val="0"/>
                </a:spcBef>
                <a:spcAft>
                  <a:spcPct val="0"/>
                </a:spcAft>
                <a:buNone/>
              </a:pPr>
              <a:t>Turkey</a:t>
            </a:fld>
            <a:endParaRPr lang="en-US" sz="800"/>
          </a:p>
        </p:txBody>
      </p:sp>
      <p:sp>
        <p:nvSpPr>
          <p:cNvPr id="158" name="Text Placeholder 10">
            <a:extLst>
              <a:ext uri="{FF2B5EF4-FFF2-40B4-BE49-F238E27FC236}">
                <a16:creationId xmlns:a16="http://schemas.microsoft.com/office/drawing/2014/main" id="{115DFB91-512B-3844-A114-92FBEDCA92F2}"/>
              </a:ext>
            </a:extLst>
          </p:cNvPr>
          <p:cNvSpPr>
            <a:spLocks noGrp="1"/>
          </p:cNvSpPr>
          <p:nvPr>
            <p:custDataLst>
              <p:tags r:id="rId28"/>
            </p:custDataLst>
          </p:nvPr>
        </p:nvSpPr>
        <p:spPr bwMode="auto">
          <a:xfrm>
            <a:off x="512763" y="4464050"/>
            <a:ext cx="46672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A5718701-22B1-4E35-8103-BAF9EFF7B611}" type="datetime'''''''S''i''ng''''''''''''ap''''''o''r''''''''''''''''e'">
              <a:rPr lang="en-US" altLang="en-US" sz="800" smtClean="0"/>
              <a:pPr marL="0" lvl="0" indent="0" algn="r">
                <a:spcBef>
                  <a:spcPct val="0"/>
                </a:spcBef>
                <a:spcAft>
                  <a:spcPct val="0"/>
                </a:spcAft>
                <a:buNone/>
              </a:pPr>
              <a:t>Singapore</a:t>
            </a:fld>
            <a:endParaRPr lang="en-US" sz="800"/>
          </a:p>
        </p:txBody>
      </p:sp>
      <p:sp>
        <p:nvSpPr>
          <p:cNvPr id="159" name="Text Placeholder 10">
            <a:extLst>
              <a:ext uri="{FF2B5EF4-FFF2-40B4-BE49-F238E27FC236}">
                <a16:creationId xmlns:a16="http://schemas.microsoft.com/office/drawing/2014/main" id="{115DFB91-512B-3844-A114-92FBEDCA92F2}"/>
              </a:ext>
            </a:extLst>
          </p:cNvPr>
          <p:cNvSpPr>
            <a:spLocks noGrp="1"/>
          </p:cNvSpPr>
          <p:nvPr>
            <p:custDataLst>
              <p:tags r:id="rId29"/>
            </p:custDataLst>
          </p:nvPr>
        </p:nvSpPr>
        <p:spPr bwMode="auto">
          <a:xfrm>
            <a:off x="534988" y="4557713"/>
            <a:ext cx="44450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10096059-BACC-433B-A5D8-C00C3A5F2630}" type="datetime'''''''I''''''''n''don''''e''''''''''''''''''''''''''''''s''ia'">
              <a:rPr lang="en-US" altLang="en-US" sz="800" smtClean="0"/>
              <a:pPr marL="0" lvl="0" indent="0" algn="r">
                <a:spcBef>
                  <a:spcPct val="0"/>
                </a:spcBef>
                <a:spcAft>
                  <a:spcPct val="0"/>
                </a:spcAft>
                <a:buNone/>
              </a:pPr>
              <a:t>Indonesia</a:t>
            </a:fld>
            <a:endParaRPr lang="en-US" sz="800"/>
          </a:p>
        </p:txBody>
      </p:sp>
      <p:sp>
        <p:nvSpPr>
          <p:cNvPr id="160" name="Text Placeholder 10">
            <a:extLst>
              <a:ext uri="{FF2B5EF4-FFF2-40B4-BE49-F238E27FC236}">
                <a16:creationId xmlns:a16="http://schemas.microsoft.com/office/drawing/2014/main" id="{115DFB91-512B-3844-A114-92FBEDCA92F2}"/>
              </a:ext>
            </a:extLst>
          </p:cNvPr>
          <p:cNvSpPr>
            <a:spLocks noGrp="1"/>
          </p:cNvSpPr>
          <p:nvPr>
            <p:custDataLst>
              <p:tags r:id="rId30"/>
            </p:custDataLst>
          </p:nvPr>
        </p:nvSpPr>
        <p:spPr bwMode="auto">
          <a:xfrm>
            <a:off x="725488" y="4651375"/>
            <a:ext cx="25400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9DEC768B-70E4-4D65-8AAF-2F909CDA5DE9}" type="datetime'''B''r''a''''z''''''''i''''''''''''''l'''''''''''''''''''''''">
              <a:rPr lang="en-US" altLang="en-US" sz="800" smtClean="0"/>
              <a:pPr marL="0" lvl="0" indent="0" algn="r">
                <a:spcBef>
                  <a:spcPct val="0"/>
                </a:spcBef>
                <a:spcAft>
                  <a:spcPct val="0"/>
                </a:spcAft>
                <a:buNone/>
              </a:pPr>
              <a:t>Brazil</a:t>
            </a:fld>
            <a:endParaRPr lang="en-US" sz="800"/>
          </a:p>
        </p:txBody>
      </p:sp>
      <p:sp>
        <p:nvSpPr>
          <p:cNvPr id="161" name="Text Placeholder 10">
            <a:extLst>
              <a:ext uri="{FF2B5EF4-FFF2-40B4-BE49-F238E27FC236}">
                <a16:creationId xmlns:a16="http://schemas.microsoft.com/office/drawing/2014/main" id="{115DFB91-512B-3844-A114-92FBEDCA92F2}"/>
              </a:ext>
            </a:extLst>
          </p:cNvPr>
          <p:cNvSpPr>
            <a:spLocks noGrp="1"/>
          </p:cNvSpPr>
          <p:nvPr>
            <p:custDataLst>
              <p:tags r:id="rId31"/>
            </p:custDataLst>
          </p:nvPr>
        </p:nvSpPr>
        <p:spPr bwMode="auto">
          <a:xfrm>
            <a:off x="700088" y="4746625"/>
            <a:ext cx="27940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7DECC674-C5D9-4A40-BB58-C7C62879B8E9}" type="datetime'''''Ja''p''''a''''''''''''''''''''''''''''''''n'''''''''''">
              <a:rPr lang="en-US" altLang="en-US" sz="800" smtClean="0"/>
              <a:pPr marL="0" lvl="0" indent="0" algn="r">
                <a:spcBef>
                  <a:spcPct val="0"/>
                </a:spcBef>
                <a:spcAft>
                  <a:spcPct val="0"/>
                </a:spcAft>
                <a:buNone/>
              </a:pPr>
              <a:t>Japan</a:t>
            </a:fld>
            <a:endParaRPr lang="en-US" sz="800"/>
          </a:p>
        </p:txBody>
      </p:sp>
      <p:sp>
        <p:nvSpPr>
          <p:cNvPr id="162" name="Text Placeholder 10">
            <a:extLst>
              <a:ext uri="{FF2B5EF4-FFF2-40B4-BE49-F238E27FC236}">
                <a16:creationId xmlns:a16="http://schemas.microsoft.com/office/drawing/2014/main" id="{115DFB91-512B-3844-A114-92FBEDCA92F2}"/>
              </a:ext>
            </a:extLst>
          </p:cNvPr>
          <p:cNvSpPr>
            <a:spLocks noGrp="1"/>
          </p:cNvSpPr>
          <p:nvPr>
            <p:custDataLst>
              <p:tags r:id="rId32"/>
            </p:custDataLst>
          </p:nvPr>
        </p:nvSpPr>
        <p:spPr bwMode="auto">
          <a:xfrm>
            <a:off x="587375" y="4840288"/>
            <a:ext cx="392113"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E6DFCF40-0A90-4113-859A-9D3DC29FD870}" type="datetime'T''''''h''''''''''''''a''''''i''''l''a''nd'''">
              <a:rPr lang="en-US" altLang="en-US" sz="800" smtClean="0">
                <a:effectLst/>
              </a:rPr>
              <a:pPr marL="0" lvl="0" indent="0" algn="r">
                <a:spcBef>
                  <a:spcPct val="0"/>
                </a:spcBef>
                <a:spcAft>
                  <a:spcPct val="0"/>
                </a:spcAft>
                <a:buNone/>
              </a:pPr>
              <a:t>Thailand</a:t>
            </a:fld>
            <a:endParaRPr lang="en-US" sz="800"/>
          </a:p>
        </p:txBody>
      </p:sp>
      <p:sp>
        <p:nvSpPr>
          <p:cNvPr id="163" name="Text Placeholder 10">
            <a:extLst>
              <a:ext uri="{FF2B5EF4-FFF2-40B4-BE49-F238E27FC236}">
                <a16:creationId xmlns:a16="http://schemas.microsoft.com/office/drawing/2014/main" id="{115DFB91-512B-3844-A114-92FBEDCA92F2}"/>
              </a:ext>
            </a:extLst>
          </p:cNvPr>
          <p:cNvSpPr>
            <a:spLocks noGrp="1"/>
          </p:cNvSpPr>
          <p:nvPr>
            <p:custDataLst>
              <p:tags r:id="rId33"/>
            </p:custDataLst>
          </p:nvPr>
        </p:nvSpPr>
        <p:spPr bwMode="auto">
          <a:xfrm>
            <a:off x="946150" y="4933950"/>
            <a:ext cx="33338"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F6D5D64D-821D-4DE1-9311-458ADAEE1D01}" type="datetime'''''''''''''''''''''''''''''''''''''''''''''''-'">
              <a:rPr lang="en-US" altLang="en-US" sz="800" smtClean="0">
                <a:effectLst/>
              </a:rPr>
              <a:pPr marL="0" lvl="0" indent="0" algn="r">
                <a:spcBef>
                  <a:spcPct val="0"/>
                </a:spcBef>
                <a:spcAft>
                  <a:spcPct val="0"/>
                </a:spcAft>
                <a:buNone/>
              </a:pPr>
              <a:t>-</a:t>
            </a:fld>
            <a:endParaRPr lang="en-US" sz="800"/>
          </a:p>
        </p:txBody>
      </p:sp>
      <p:sp>
        <p:nvSpPr>
          <p:cNvPr id="164" name="Text Placeholder 10">
            <a:extLst>
              <a:ext uri="{FF2B5EF4-FFF2-40B4-BE49-F238E27FC236}">
                <a16:creationId xmlns:a16="http://schemas.microsoft.com/office/drawing/2014/main" id="{115DFB91-512B-3844-A114-92FBEDCA92F2}"/>
              </a:ext>
            </a:extLst>
          </p:cNvPr>
          <p:cNvSpPr>
            <a:spLocks noGrp="1"/>
          </p:cNvSpPr>
          <p:nvPr>
            <p:custDataLst>
              <p:tags r:id="rId34"/>
            </p:custDataLst>
          </p:nvPr>
        </p:nvSpPr>
        <p:spPr bwMode="auto">
          <a:xfrm>
            <a:off x="628650" y="5027613"/>
            <a:ext cx="350838"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AE3AAB32-B2FA-4F30-BAA2-4A3EE0377053}" type="datetime'''N''u''''''''''''''cl''''''''''''''''''ea''r'''''''''''''">
              <a:rPr lang="en-US" altLang="en-US" sz="800" smtClean="0">
                <a:effectLst/>
              </a:rPr>
              <a:pPr marL="0" lvl="0" indent="0" algn="r">
                <a:spcBef>
                  <a:spcPct val="0"/>
                </a:spcBef>
                <a:spcAft>
                  <a:spcPct val="0"/>
                </a:spcAft>
                <a:buNone/>
              </a:pPr>
              <a:t>Nuclear</a:t>
            </a:fld>
            <a:endParaRPr lang="en-US" sz="800"/>
          </a:p>
        </p:txBody>
      </p:sp>
      <p:sp>
        <p:nvSpPr>
          <p:cNvPr id="165" name="Text Placeholder 10">
            <a:extLst>
              <a:ext uri="{FF2B5EF4-FFF2-40B4-BE49-F238E27FC236}">
                <a16:creationId xmlns:a16="http://schemas.microsoft.com/office/drawing/2014/main" id="{115DFB91-512B-3844-A114-92FBEDCA92F2}"/>
              </a:ext>
            </a:extLst>
          </p:cNvPr>
          <p:cNvSpPr>
            <a:spLocks noGrp="1"/>
          </p:cNvSpPr>
          <p:nvPr>
            <p:custDataLst>
              <p:tags r:id="rId35"/>
            </p:custDataLst>
          </p:nvPr>
        </p:nvSpPr>
        <p:spPr bwMode="auto">
          <a:xfrm>
            <a:off x="407988" y="5121275"/>
            <a:ext cx="57150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r>
              <a:rPr lang="en-US" altLang="en-US" sz="800">
                <a:effectLst/>
              </a:rPr>
              <a:t>Non-nuclear</a:t>
            </a:r>
            <a:endParaRPr lang="en-US" sz="800"/>
          </a:p>
        </p:txBody>
      </p:sp>
      <p:sp>
        <p:nvSpPr>
          <p:cNvPr id="166" name="Text Placeholder 10">
            <a:extLst>
              <a:ext uri="{FF2B5EF4-FFF2-40B4-BE49-F238E27FC236}">
                <a16:creationId xmlns:a16="http://schemas.microsoft.com/office/drawing/2014/main" id="{115DFB91-512B-3844-A114-92FBEDCA92F2}"/>
              </a:ext>
            </a:extLst>
          </p:cNvPr>
          <p:cNvSpPr>
            <a:spLocks noGrp="1"/>
          </p:cNvSpPr>
          <p:nvPr>
            <p:custDataLst>
              <p:tags r:id="rId36"/>
            </p:custDataLst>
          </p:nvPr>
        </p:nvSpPr>
        <p:spPr bwMode="auto">
          <a:xfrm>
            <a:off x="946150" y="5214938"/>
            <a:ext cx="33338"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2891CD17-1CEC-4A29-884F-163A4542270B}" type="datetime'''''''''-'''">
              <a:rPr lang="en-US" altLang="en-US" sz="800" smtClean="0">
                <a:effectLst/>
              </a:rPr>
              <a:pPr marL="0" lvl="0" indent="0" algn="r">
                <a:spcBef>
                  <a:spcPct val="0"/>
                </a:spcBef>
                <a:spcAft>
                  <a:spcPct val="0"/>
                </a:spcAft>
                <a:buNone/>
              </a:pPr>
              <a:t>-</a:t>
            </a:fld>
            <a:endParaRPr lang="en-US" sz="800"/>
          </a:p>
        </p:txBody>
      </p:sp>
      <p:sp>
        <p:nvSpPr>
          <p:cNvPr id="167" name="Text Placeholder 10">
            <a:extLst>
              <a:ext uri="{FF2B5EF4-FFF2-40B4-BE49-F238E27FC236}">
                <a16:creationId xmlns:a16="http://schemas.microsoft.com/office/drawing/2014/main" id="{115DFB91-512B-3844-A114-92FBEDCA92F2}"/>
              </a:ext>
            </a:extLst>
          </p:cNvPr>
          <p:cNvSpPr>
            <a:spLocks noGrp="1"/>
          </p:cNvSpPr>
          <p:nvPr>
            <p:custDataLst>
              <p:tags r:id="rId37"/>
            </p:custDataLst>
          </p:nvPr>
        </p:nvSpPr>
        <p:spPr bwMode="auto">
          <a:xfrm>
            <a:off x="842963" y="5310188"/>
            <a:ext cx="13652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AE74017F-4E32-4F78-B3B8-DCB302D7B1B6}" type="datetime'''''''''''G''''''''''''''''''''''''''''''''''''''''''7'''''">
              <a:rPr lang="en-US" altLang="en-US" sz="800" smtClean="0">
                <a:effectLst/>
              </a:rPr>
              <a:pPr marL="0" lvl="0" indent="0" algn="r">
                <a:spcBef>
                  <a:spcPct val="0"/>
                </a:spcBef>
                <a:spcAft>
                  <a:spcPct val="0"/>
                </a:spcAft>
                <a:buNone/>
              </a:pPr>
              <a:t>G7</a:t>
            </a:fld>
            <a:endParaRPr lang="en-US" sz="800"/>
          </a:p>
        </p:txBody>
      </p:sp>
      <p:sp>
        <p:nvSpPr>
          <p:cNvPr id="168" name="Text Placeholder 10">
            <a:extLst>
              <a:ext uri="{FF2B5EF4-FFF2-40B4-BE49-F238E27FC236}">
                <a16:creationId xmlns:a16="http://schemas.microsoft.com/office/drawing/2014/main" id="{115DFB91-512B-3844-A114-92FBEDCA92F2}"/>
              </a:ext>
            </a:extLst>
          </p:cNvPr>
          <p:cNvSpPr>
            <a:spLocks noGrp="1"/>
          </p:cNvSpPr>
          <p:nvPr>
            <p:custDataLst>
              <p:tags r:id="rId38"/>
            </p:custDataLst>
          </p:nvPr>
        </p:nvSpPr>
        <p:spPr bwMode="auto">
          <a:xfrm>
            <a:off x="668338" y="5403850"/>
            <a:ext cx="31115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ED045D68-18A0-4B54-9ECB-5DA7AB5D6766}" type="datetime'''''''''''B''''''r''i''''''''c''s'''''''' ''''''''5'''">
              <a:rPr lang="en-US" altLang="en-US" sz="800" smtClean="0">
                <a:effectLst/>
              </a:rPr>
              <a:pPr marL="0" lvl="0" indent="0" algn="r">
                <a:spcBef>
                  <a:spcPct val="0"/>
                </a:spcBef>
                <a:spcAft>
                  <a:spcPct val="0"/>
                </a:spcAft>
                <a:buNone/>
              </a:pPr>
              <a:t>Brics 5</a:t>
            </a:fld>
            <a:endParaRPr lang="en-US" sz="800"/>
          </a:p>
        </p:txBody>
      </p:sp>
      <p:sp>
        <p:nvSpPr>
          <p:cNvPr id="189" name="Text Placeholder 10">
            <a:extLst>
              <a:ext uri="{FF2B5EF4-FFF2-40B4-BE49-F238E27FC236}">
                <a16:creationId xmlns:a16="http://schemas.microsoft.com/office/drawing/2014/main" id="{115DFB91-512B-3844-A114-92FBEDCA92F2}"/>
              </a:ext>
            </a:extLst>
          </p:cNvPr>
          <p:cNvSpPr>
            <a:spLocks noGrp="1"/>
          </p:cNvSpPr>
          <p:nvPr>
            <p:custDataLst>
              <p:tags r:id="rId39"/>
            </p:custDataLst>
          </p:nvPr>
        </p:nvSpPr>
        <p:spPr bwMode="auto">
          <a:xfrm>
            <a:off x="920750" y="5497513"/>
            <a:ext cx="58738"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051A5DCB-E642-4A83-85FE-90B04DAC6151}" type="datetime'''''''''''''''''''='''''''''''''''">
              <a:rPr lang="en-US" altLang="en-US" sz="800" smtClean="0">
                <a:effectLst/>
              </a:rPr>
              <a:pPr marL="0" lvl="0" indent="0" algn="r">
                <a:spcBef>
                  <a:spcPct val="0"/>
                </a:spcBef>
                <a:spcAft>
                  <a:spcPct val="0"/>
                </a:spcAft>
                <a:buNone/>
              </a:pPr>
              <a:t>=</a:t>
            </a:fld>
            <a:endParaRPr lang="en-US" sz="800"/>
          </a:p>
        </p:txBody>
      </p:sp>
      <p:sp>
        <p:nvSpPr>
          <p:cNvPr id="190" name="Text Placeholder 10">
            <a:extLst>
              <a:ext uri="{FF2B5EF4-FFF2-40B4-BE49-F238E27FC236}">
                <a16:creationId xmlns:a16="http://schemas.microsoft.com/office/drawing/2014/main" id="{115DFB91-512B-3844-A114-92FBEDCA92F2}"/>
              </a:ext>
            </a:extLst>
          </p:cNvPr>
          <p:cNvSpPr>
            <a:spLocks noGrp="1"/>
          </p:cNvSpPr>
          <p:nvPr>
            <p:custDataLst>
              <p:tags r:id="rId40"/>
            </p:custDataLst>
          </p:nvPr>
        </p:nvSpPr>
        <p:spPr bwMode="auto">
          <a:xfrm>
            <a:off x="474663" y="5591175"/>
            <a:ext cx="50482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F40AB91C-7581-4964-A33A-56B3EC2A6E34}" type="datetime'''''''''G''l''''''''''''''o''''''b''''a''l'''''''' ''''(3''1)'">
              <a:rPr lang="en-US" altLang="en-US" sz="800" smtClean="0">
                <a:effectLst/>
              </a:rPr>
              <a:pPr marL="0" lvl="0" indent="0" algn="r">
                <a:spcBef>
                  <a:spcPct val="0"/>
                </a:spcBef>
                <a:spcAft>
                  <a:spcPct val="0"/>
                </a:spcAft>
                <a:buNone/>
              </a:pPr>
              <a:t>Global (31)</a:t>
            </a:fld>
            <a:endParaRPr lang="en-US" sz="800"/>
          </a:p>
        </p:txBody>
      </p:sp>
      <p:sp>
        <p:nvSpPr>
          <p:cNvPr id="152" name="Text Placeholder 10">
            <a:extLst>
              <a:ext uri="{FF2B5EF4-FFF2-40B4-BE49-F238E27FC236}">
                <a16:creationId xmlns:a16="http://schemas.microsoft.com/office/drawing/2014/main" id="{115DFB91-512B-3844-A114-92FBEDCA92F2}"/>
              </a:ext>
            </a:extLst>
          </p:cNvPr>
          <p:cNvSpPr>
            <a:spLocks noGrp="1"/>
          </p:cNvSpPr>
          <p:nvPr>
            <p:custDataLst>
              <p:tags r:id="rId41"/>
            </p:custDataLst>
          </p:nvPr>
        </p:nvSpPr>
        <p:spPr bwMode="auto">
          <a:xfrm>
            <a:off x="620713" y="3900488"/>
            <a:ext cx="35877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A5B53ADA-67B2-4747-A3AD-67691D42BE49}" type="datetime'''C''''a''''n''''''''a''''da'''''''''''">
              <a:rPr lang="en-US" altLang="en-US" sz="800" smtClean="0">
                <a:effectLst/>
              </a:rPr>
              <a:pPr marL="0" lvl="0" indent="0" algn="r">
                <a:spcBef>
                  <a:spcPct val="0"/>
                </a:spcBef>
                <a:spcAft>
                  <a:spcPct val="0"/>
                </a:spcAft>
                <a:buNone/>
              </a:pPr>
              <a:t>Canada</a:t>
            </a:fld>
            <a:endParaRPr lang="en-US" sz="800"/>
          </a:p>
        </p:txBody>
      </p:sp>
      <p:pic>
        <p:nvPicPr>
          <p:cNvPr id="1028" name="Picture 4" descr="Russia Flag Png Images - Free Download on Freepik">
            <a:extLst>
              <a:ext uri="{FF2B5EF4-FFF2-40B4-BE49-F238E27FC236}">
                <a16:creationId xmlns:a16="http://schemas.microsoft.com/office/drawing/2014/main" id="{06675272-3FFE-FF1A-B7EE-7BAE9EAC41E8}"/>
              </a:ext>
            </a:extLst>
          </p:cNvPr>
          <p:cNvPicPr>
            <a:picLocks noChangeAspect="1" noChangeArrowheads="1"/>
          </p:cNvPicPr>
          <p:nvPr/>
        </p:nvPicPr>
        <p:blipFill>
          <a:blip r:embed="rId57" cstate="screen">
            <a:extLst>
              <a:ext uri="{28A0092B-C50C-407E-A947-70E740481C1C}">
                <a14:useLocalDpi xmlns:a14="http://schemas.microsoft.com/office/drawing/2010/main"/>
              </a:ext>
            </a:extLst>
          </a:blip>
          <a:srcRect/>
          <a:stretch>
            <a:fillRect/>
          </a:stretch>
        </p:blipFill>
        <p:spPr bwMode="auto">
          <a:xfrm>
            <a:off x="8349613" y="3991322"/>
            <a:ext cx="222400" cy="117211"/>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a:extLst>
              <a:ext uri="{FF2B5EF4-FFF2-40B4-BE49-F238E27FC236}">
                <a16:creationId xmlns:a16="http://schemas.microsoft.com/office/drawing/2014/main" id="{D8F50348-D7FB-B6CA-A295-011F8C5687E4}"/>
              </a:ext>
            </a:extLst>
          </p:cNvPr>
          <p:cNvPicPr>
            <a:picLocks noChangeAspect="1" noChangeArrowheads="1"/>
          </p:cNvPicPr>
          <p:nvPr/>
        </p:nvPicPr>
        <p:blipFill>
          <a:blip r:embed="rId58" cstate="screen">
            <a:extLst>
              <a:ext uri="{28A0092B-C50C-407E-A947-70E740481C1C}">
                <a14:useLocalDpi xmlns:a14="http://schemas.microsoft.com/office/drawing/2010/main"/>
              </a:ext>
            </a:extLst>
          </a:blip>
          <a:srcRect/>
          <a:stretch>
            <a:fillRect/>
          </a:stretch>
        </p:blipFill>
        <p:spPr bwMode="auto">
          <a:xfrm>
            <a:off x="8349476" y="3207812"/>
            <a:ext cx="222537" cy="148381"/>
          </a:xfrm>
          <a:prstGeom prst="rect">
            <a:avLst/>
          </a:prstGeom>
          <a:noFill/>
          <a:extLst>
            <a:ext uri="{909E8E84-426E-40DD-AFC4-6F175D3DCCD1}">
              <a14:hiddenFill xmlns:a14="http://schemas.microsoft.com/office/drawing/2010/main">
                <a:solidFill>
                  <a:srgbClr val="FFFFFF"/>
                </a:solidFill>
              </a14:hiddenFill>
            </a:ext>
          </a:extLst>
        </p:spPr>
      </p:pic>
      <p:grpSp>
        <p:nvGrpSpPr>
          <p:cNvPr id="1382" name="Group 1381">
            <a:extLst>
              <a:ext uri="{FF2B5EF4-FFF2-40B4-BE49-F238E27FC236}">
                <a16:creationId xmlns:a16="http://schemas.microsoft.com/office/drawing/2014/main" id="{E68A5274-7927-66AD-68AC-71121E80D23B}"/>
              </a:ext>
            </a:extLst>
          </p:cNvPr>
          <p:cNvGrpSpPr/>
          <p:nvPr/>
        </p:nvGrpSpPr>
        <p:grpSpPr>
          <a:xfrm>
            <a:off x="1355726" y="1998661"/>
            <a:ext cx="6414701" cy="3790288"/>
            <a:chOff x="1355726" y="1763885"/>
            <a:chExt cx="6414701" cy="3790288"/>
          </a:xfrm>
        </p:grpSpPr>
        <p:sp>
          <p:nvSpPr>
            <p:cNvPr id="1260" name="Text Placeholder 2">
              <a:extLst>
                <a:ext uri="{FF2B5EF4-FFF2-40B4-BE49-F238E27FC236}">
                  <a16:creationId xmlns:a16="http://schemas.microsoft.com/office/drawing/2014/main" id="{EB43124E-1636-90C7-E7E5-0B24DEE0074B}"/>
                </a:ext>
              </a:extLst>
            </p:cNvPr>
            <p:cNvSpPr txBox="1">
              <a:spLocks/>
            </p:cNvSpPr>
            <p:nvPr/>
          </p:nvSpPr>
          <p:spPr bwMode="auto">
            <a:xfrm>
              <a:off x="7465085" y="1771723"/>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57%</a:t>
              </a:r>
              <a:endParaRPr lang="en-US" sz="800"/>
            </a:p>
          </p:txBody>
        </p:sp>
        <p:sp>
          <p:nvSpPr>
            <p:cNvPr id="1261" name="Text Placeholder 2">
              <a:extLst>
                <a:ext uri="{FF2B5EF4-FFF2-40B4-BE49-F238E27FC236}">
                  <a16:creationId xmlns:a16="http://schemas.microsoft.com/office/drawing/2014/main" id="{909E3F18-F17B-8D4A-ACA9-A9E17BDFE4E7}"/>
                </a:ext>
              </a:extLst>
            </p:cNvPr>
            <p:cNvSpPr txBox="1">
              <a:spLocks/>
            </p:cNvSpPr>
            <p:nvPr/>
          </p:nvSpPr>
          <p:spPr bwMode="auto">
            <a:xfrm>
              <a:off x="7465085" y="1882172"/>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57%</a:t>
              </a:r>
              <a:endParaRPr lang="en-US" sz="800"/>
            </a:p>
          </p:txBody>
        </p:sp>
        <p:sp>
          <p:nvSpPr>
            <p:cNvPr id="1262" name="Text Placeholder 2">
              <a:extLst>
                <a:ext uri="{FF2B5EF4-FFF2-40B4-BE49-F238E27FC236}">
                  <a16:creationId xmlns:a16="http://schemas.microsoft.com/office/drawing/2014/main" id="{FA27664B-832D-284C-16B1-1F7B740AA564}"/>
                </a:ext>
              </a:extLst>
            </p:cNvPr>
            <p:cNvSpPr txBox="1">
              <a:spLocks/>
            </p:cNvSpPr>
            <p:nvPr/>
          </p:nvSpPr>
          <p:spPr bwMode="auto">
            <a:xfrm>
              <a:off x="7356475" y="1966119"/>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55%</a:t>
              </a:r>
              <a:endParaRPr lang="en-US" sz="800"/>
            </a:p>
          </p:txBody>
        </p:sp>
        <p:sp>
          <p:nvSpPr>
            <p:cNvPr id="1263" name="Text Placeholder 2">
              <a:extLst>
                <a:ext uri="{FF2B5EF4-FFF2-40B4-BE49-F238E27FC236}">
                  <a16:creationId xmlns:a16="http://schemas.microsoft.com/office/drawing/2014/main" id="{ED48E7D1-B118-AD6E-5D41-92A2EE71D97D}"/>
                </a:ext>
              </a:extLst>
            </p:cNvPr>
            <p:cNvSpPr txBox="1">
              <a:spLocks/>
            </p:cNvSpPr>
            <p:nvPr/>
          </p:nvSpPr>
          <p:spPr bwMode="auto">
            <a:xfrm>
              <a:off x="7177147" y="2062752"/>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51%</a:t>
              </a:r>
              <a:endParaRPr lang="en-US" sz="800"/>
            </a:p>
          </p:txBody>
        </p:sp>
        <p:sp>
          <p:nvSpPr>
            <p:cNvPr id="1264" name="Text Placeholder 2">
              <a:extLst>
                <a:ext uri="{FF2B5EF4-FFF2-40B4-BE49-F238E27FC236}">
                  <a16:creationId xmlns:a16="http://schemas.microsoft.com/office/drawing/2014/main" id="{9ED4E934-A050-5BB1-0CC3-5419C98B745B}"/>
                </a:ext>
              </a:extLst>
            </p:cNvPr>
            <p:cNvSpPr txBox="1">
              <a:spLocks/>
            </p:cNvSpPr>
            <p:nvPr/>
          </p:nvSpPr>
          <p:spPr bwMode="auto">
            <a:xfrm>
              <a:off x="7059876" y="2249163"/>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50%</a:t>
              </a:r>
              <a:endParaRPr lang="en-US" sz="800"/>
            </a:p>
          </p:txBody>
        </p:sp>
        <p:sp>
          <p:nvSpPr>
            <p:cNvPr id="1265" name="Text Placeholder 2">
              <a:extLst>
                <a:ext uri="{FF2B5EF4-FFF2-40B4-BE49-F238E27FC236}">
                  <a16:creationId xmlns:a16="http://schemas.microsoft.com/office/drawing/2014/main" id="{2A9B33AF-823C-1763-E571-F9DF089E39B4}"/>
                </a:ext>
              </a:extLst>
            </p:cNvPr>
            <p:cNvSpPr txBox="1">
              <a:spLocks/>
            </p:cNvSpPr>
            <p:nvPr/>
          </p:nvSpPr>
          <p:spPr bwMode="auto">
            <a:xfrm>
              <a:off x="6996970" y="2344037"/>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49%</a:t>
              </a:r>
              <a:endParaRPr lang="en-US" sz="800"/>
            </a:p>
          </p:txBody>
        </p:sp>
        <p:sp>
          <p:nvSpPr>
            <p:cNvPr id="1266" name="Text Placeholder 2">
              <a:extLst>
                <a:ext uri="{FF2B5EF4-FFF2-40B4-BE49-F238E27FC236}">
                  <a16:creationId xmlns:a16="http://schemas.microsoft.com/office/drawing/2014/main" id="{9BE94E9F-6FF0-32E6-40EA-D467C506A49A}"/>
                </a:ext>
              </a:extLst>
            </p:cNvPr>
            <p:cNvSpPr txBox="1">
              <a:spLocks/>
            </p:cNvSpPr>
            <p:nvPr/>
          </p:nvSpPr>
          <p:spPr bwMode="auto">
            <a:xfrm>
              <a:off x="6827068" y="2702559"/>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46%</a:t>
              </a:r>
              <a:endParaRPr lang="en-US" sz="800"/>
            </a:p>
          </p:txBody>
        </p:sp>
        <p:sp>
          <p:nvSpPr>
            <p:cNvPr id="1267" name="Text Placeholder 2">
              <a:extLst>
                <a:ext uri="{FF2B5EF4-FFF2-40B4-BE49-F238E27FC236}">
                  <a16:creationId xmlns:a16="http://schemas.microsoft.com/office/drawing/2014/main" id="{0FE3D819-1CB1-3914-1B95-AA0D41CCE70D}"/>
                </a:ext>
              </a:extLst>
            </p:cNvPr>
            <p:cNvSpPr txBox="1">
              <a:spLocks/>
            </p:cNvSpPr>
            <p:nvPr/>
          </p:nvSpPr>
          <p:spPr bwMode="auto">
            <a:xfrm>
              <a:off x="6460058" y="3092417"/>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40%</a:t>
              </a:r>
              <a:endParaRPr lang="en-US" sz="800"/>
            </a:p>
          </p:txBody>
        </p:sp>
        <p:sp>
          <p:nvSpPr>
            <p:cNvPr id="1268" name="Text Placeholder 2">
              <a:extLst>
                <a:ext uri="{FF2B5EF4-FFF2-40B4-BE49-F238E27FC236}">
                  <a16:creationId xmlns:a16="http://schemas.microsoft.com/office/drawing/2014/main" id="{05B9A32B-31B4-64FF-A333-4DA8C5C0E0EF}"/>
                </a:ext>
              </a:extLst>
            </p:cNvPr>
            <p:cNvSpPr txBox="1">
              <a:spLocks/>
            </p:cNvSpPr>
            <p:nvPr/>
          </p:nvSpPr>
          <p:spPr bwMode="auto">
            <a:xfrm>
              <a:off x="6753970" y="2798798"/>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45%</a:t>
              </a:r>
              <a:endParaRPr lang="en-US" sz="800"/>
            </a:p>
          </p:txBody>
        </p:sp>
        <p:sp>
          <p:nvSpPr>
            <p:cNvPr id="1269" name="Text Placeholder 2">
              <a:extLst>
                <a:ext uri="{FF2B5EF4-FFF2-40B4-BE49-F238E27FC236}">
                  <a16:creationId xmlns:a16="http://schemas.microsoft.com/office/drawing/2014/main" id="{7F12CEDC-D7F9-539A-F9BE-4BCA41816B04}"/>
                </a:ext>
              </a:extLst>
            </p:cNvPr>
            <p:cNvSpPr txBox="1">
              <a:spLocks/>
            </p:cNvSpPr>
            <p:nvPr/>
          </p:nvSpPr>
          <p:spPr bwMode="auto">
            <a:xfrm>
              <a:off x="6753970" y="2890660"/>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45%</a:t>
              </a:r>
              <a:endParaRPr lang="en-US" sz="800"/>
            </a:p>
          </p:txBody>
        </p:sp>
        <p:sp>
          <p:nvSpPr>
            <p:cNvPr id="1270" name="Text Placeholder 2">
              <a:extLst>
                <a:ext uri="{FF2B5EF4-FFF2-40B4-BE49-F238E27FC236}">
                  <a16:creationId xmlns:a16="http://schemas.microsoft.com/office/drawing/2014/main" id="{09FA3ED1-BD3A-EB1F-C7C5-CAF5D36D390A}"/>
                </a:ext>
              </a:extLst>
            </p:cNvPr>
            <p:cNvSpPr txBox="1">
              <a:spLocks/>
            </p:cNvSpPr>
            <p:nvPr/>
          </p:nvSpPr>
          <p:spPr bwMode="auto">
            <a:xfrm>
              <a:off x="6326114" y="3367789"/>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37%</a:t>
              </a:r>
              <a:endParaRPr lang="en-US" sz="800"/>
            </a:p>
          </p:txBody>
        </p:sp>
        <p:sp>
          <p:nvSpPr>
            <p:cNvPr id="1271" name="Text Placeholder 2">
              <a:extLst>
                <a:ext uri="{FF2B5EF4-FFF2-40B4-BE49-F238E27FC236}">
                  <a16:creationId xmlns:a16="http://schemas.microsoft.com/office/drawing/2014/main" id="{E84EC5D2-88DB-19AF-F06B-3BF4E7BE2B1A}"/>
                </a:ext>
              </a:extLst>
            </p:cNvPr>
            <p:cNvSpPr txBox="1">
              <a:spLocks/>
            </p:cNvSpPr>
            <p:nvPr/>
          </p:nvSpPr>
          <p:spPr bwMode="auto">
            <a:xfrm>
              <a:off x="6617445" y="2993796"/>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42%</a:t>
              </a:r>
              <a:endParaRPr lang="en-US" sz="800"/>
            </a:p>
          </p:txBody>
        </p:sp>
        <p:sp>
          <p:nvSpPr>
            <p:cNvPr id="1272" name="Text Placeholder 2">
              <a:extLst>
                <a:ext uri="{FF2B5EF4-FFF2-40B4-BE49-F238E27FC236}">
                  <a16:creationId xmlns:a16="http://schemas.microsoft.com/office/drawing/2014/main" id="{B4110C9E-D739-1863-CCC1-0B36E06A9005}"/>
                </a:ext>
              </a:extLst>
            </p:cNvPr>
            <p:cNvSpPr txBox="1">
              <a:spLocks/>
            </p:cNvSpPr>
            <p:nvPr/>
          </p:nvSpPr>
          <p:spPr bwMode="auto">
            <a:xfrm>
              <a:off x="6239944" y="3458957"/>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36%</a:t>
              </a:r>
              <a:endParaRPr lang="en-US" sz="800"/>
            </a:p>
          </p:txBody>
        </p:sp>
        <p:sp>
          <p:nvSpPr>
            <p:cNvPr id="1273" name="Text Placeholder 2">
              <a:extLst>
                <a:ext uri="{FF2B5EF4-FFF2-40B4-BE49-F238E27FC236}">
                  <a16:creationId xmlns:a16="http://schemas.microsoft.com/office/drawing/2014/main" id="{289C451E-F3D1-33F3-5CB2-768DB8E1C803}"/>
                </a:ext>
              </a:extLst>
            </p:cNvPr>
            <p:cNvSpPr txBox="1">
              <a:spLocks/>
            </p:cNvSpPr>
            <p:nvPr/>
          </p:nvSpPr>
          <p:spPr bwMode="auto">
            <a:xfrm>
              <a:off x="6037281" y="3842080"/>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33%</a:t>
              </a:r>
              <a:endParaRPr lang="en-US" sz="800"/>
            </a:p>
          </p:txBody>
        </p:sp>
        <p:sp>
          <p:nvSpPr>
            <p:cNvPr id="1274" name="Text Placeholder 2">
              <a:extLst>
                <a:ext uri="{FF2B5EF4-FFF2-40B4-BE49-F238E27FC236}">
                  <a16:creationId xmlns:a16="http://schemas.microsoft.com/office/drawing/2014/main" id="{49528A6E-ABD4-7511-C494-B214360CF108}"/>
                </a:ext>
              </a:extLst>
            </p:cNvPr>
            <p:cNvSpPr txBox="1">
              <a:spLocks/>
            </p:cNvSpPr>
            <p:nvPr/>
          </p:nvSpPr>
          <p:spPr bwMode="auto">
            <a:xfrm>
              <a:off x="5633241" y="4315996"/>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26%</a:t>
              </a:r>
              <a:endParaRPr lang="en-US" sz="800"/>
            </a:p>
          </p:txBody>
        </p:sp>
        <p:sp>
          <p:nvSpPr>
            <p:cNvPr id="1275" name="Text Placeholder 2">
              <a:extLst>
                <a:ext uri="{FF2B5EF4-FFF2-40B4-BE49-F238E27FC236}">
                  <a16:creationId xmlns:a16="http://schemas.microsoft.com/office/drawing/2014/main" id="{D0C70C06-FF19-CF95-21C7-26F56D4D570E}"/>
                </a:ext>
              </a:extLst>
            </p:cNvPr>
            <p:cNvSpPr txBox="1">
              <a:spLocks/>
            </p:cNvSpPr>
            <p:nvPr/>
          </p:nvSpPr>
          <p:spPr bwMode="auto">
            <a:xfrm>
              <a:off x="5748210" y="4220131"/>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28%</a:t>
              </a:r>
              <a:endParaRPr lang="en-US" sz="800"/>
            </a:p>
          </p:txBody>
        </p:sp>
        <p:sp>
          <p:nvSpPr>
            <p:cNvPr id="1276" name="Text Placeholder 2">
              <a:extLst>
                <a:ext uri="{FF2B5EF4-FFF2-40B4-BE49-F238E27FC236}">
                  <a16:creationId xmlns:a16="http://schemas.microsoft.com/office/drawing/2014/main" id="{C00E138C-7254-7F2F-256B-1D03D2ACEFE9}"/>
                </a:ext>
              </a:extLst>
            </p:cNvPr>
            <p:cNvSpPr txBox="1">
              <a:spLocks/>
            </p:cNvSpPr>
            <p:nvPr/>
          </p:nvSpPr>
          <p:spPr bwMode="auto">
            <a:xfrm>
              <a:off x="6037281" y="3942128"/>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33%</a:t>
              </a:r>
              <a:endParaRPr lang="en-US" sz="800"/>
            </a:p>
          </p:txBody>
        </p:sp>
        <p:sp>
          <p:nvSpPr>
            <p:cNvPr id="1277" name="Text Placeholder 2">
              <a:extLst>
                <a:ext uri="{FF2B5EF4-FFF2-40B4-BE49-F238E27FC236}">
                  <a16:creationId xmlns:a16="http://schemas.microsoft.com/office/drawing/2014/main" id="{721552F7-0C62-D5BC-3981-5D0BE0BEFC69}"/>
                </a:ext>
              </a:extLst>
            </p:cNvPr>
            <p:cNvSpPr txBox="1">
              <a:spLocks/>
            </p:cNvSpPr>
            <p:nvPr/>
          </p:nvSpPr>
          <p:spPr bwMode="auto">
            <a:xfrm>
              <a:off x="5922312" y="4030048"/>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31%</a:t>
              </a:r>
              <a:endParaRPr lang="en-US" sz="800"/>
            </a:p>
          </p:txBody>
        </p:sp>
        <p:sp>
          <p:nvSpPr>
            <p:cNvPr id="1278" name="Text Placeholder 2">
              <a:extLst>
                <a:ext uri="{FF2B5EF4-FFF2-40B4-BE49-F238E27FC236}">
                  <a16:creationId xmlns:a16="http://schemas.microsoft.com/office/drawing/2014/main" id="{9E8CFAFE-6956-BA61-C69F-2C05F15CCD93}"/>
                </a:ext>
              </a:extLst>
            </p:cNvPr>
            <p:cNvSpPr txBox="1">
              <a:spLocks/>
            </p:cNvSpPr>
            <p:nvPr/>
          </p:nvSpPr>
          <p:spPr bwMode="auto">
            <a:xfrm>
              <a:off x="5863179" y="4126096"/>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30%</a:t>
              </a:r>
              <a:endParaRPr lang="en-US" sz="800"/>
            </a:p>
          </p:txBody>
        </p:sp>
        <p:sp>
          <p:nvSpPr>
            <p:cNvPr id="1279" name="Text Placeholder 2">
              <a:extLst>
                <a:ext uri="{FF2B5EF4-FFF2-40B4-BE49-F238E27FC236}">
                  <a16:creationId xmlns:a16="http://schemas.microsoft.com/office/drawing/2014/main" id="{DE52C819-F588-C436-DBFB-1D5C04CE499A}"/>
                </a:ext>
              </a:extLst>
            </p:cNvPr>
            <p:cNvSpPr txBox="1">
              <a:spLocks/>
            </p:cNvSpPr>
            <p:nvPr/>
          </p:nvSpPr>
          <p:spPr bwMode="auto">
            <a:xfrm>
              <a:off x="5633241" y="4418212"/>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26%</a:t>
              </a:r>
              <a:endParaRPr lang="en-US" sz="800"/>
            </a:p>
          </p:txBody>
        </p:sp>
        <p:sp>
          <p:nvSpPr>
            <p:cNvPr id="1280" name="Text Placeholder 2">
              <a:extLst>
                <a:ext uri="{FF2B5EF4-FFF2-40B4-BE49-F238E27FC236}">
                  <a16:creationId xmlns:a16="http://schemas.microsoft.com/office/drawing/2014/main" id="{83498067-62A9-2652-8CB5-E841BDC3B889}"/>
                </a:ext>
              </a:extLst>
            </p:cNvPr>
            <p:cNvSpPr txBox="1">
              <a:spLocks/>
            </p:cNvSpPr>
            <p:nvPr/>
          </p:nvSpPr>
          <p:spPr bwMode="auto">
            <a:xfrm>
              <a:off x="5582625" y="4509902"/>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25%</a:t>
              </a:r>
              <a:endParaRPr lang="en-US" sz="800"/>
            </a:p>
          </p:txBody>
        </p:sp>
        <p:sp>
          <p:nvSpPr>
            <p:cNvPr id="1281" name="Text Placeholder 2">
              <a:extLst>
                <a:ext uri="{FF2B5EF4-FFF2-40B4-BE49-F238E27FC236}">
                  <a16:creationId xmlns:a16="http://schemas.microsoft.com/office/drawing/2014/main" id="{0F131C97-67C7-2A90-2FD6-7E5304EA1AEE}"/>
                </a:ext>
              </a:extLst>
            </p:cNvPr>
            <p:cNvSpPr txBox="1">
              <a:spLocks/>
            </p:cNvSpPr>
            <p:nvPr/>
          </p:nvSpPr>
          <p:spPr bwMode="auto">
            <a:xfrm>
              <a:off x="5348808" y="4596242"/>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21%</a:t>
              </a:r>
              <a:endParaRPr lang="en-US" sz="800"/>
            </a:p>
          </p:txBody>
        </p:sp>
        <p:sp>
          <p:nvSpPr>
            <p:cNvPr id="1282" name="Text Placeholder 2">
              <a:extLst>
                <a:ext uri="{FF2B5EF4-FFF2-40B4-BE49-F238E27FC236}">
                  <a16:creationId xmlns:a16="http://schemas.microsoft.com/office/drawing/2014/main" id="{CB715E3F-E9ED-50BD-85E9-B8374B1E5BF9}"/>
                </a:ext>
              </a:extLst>
            </p:cNvPr>
            <p:cNvSpPr txBox="1">
              <a:spLocks/>
            </p:cNvSpPr>
            <p:nvPr/>
          </p:nvSpPr>
          <p:spPr bwMode="auto">
            <a:xfrm>
              <a:off x="6629834" y="4784685"/>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43%</a:t>
              </a:r>
              <a:endParaRPr lang="en-US" sz="800"/>
            </a:p>
          </p:txBody>
        </p:sp>
        <p:sp>
          <p:nvSpPr>
            <p:cNvPr id="1283" name="Text Placeholder 2">
              <a:extLst>
                <a:ext uri="{FF2B5EF4-FFF2-40B4-BE49-F238E27FC236}">
                  <a16:creationId xmlns:a16="http://schemas.microsoft.com/office/drawing/2014/main" id="{03F8E1FC-F299-A485-7115-670311ECC3E3}"/>
                </a:ext>
              </a:extLst>
            </p:cNvPr>
            <p:cNvSpPr txBox="1">
              <a:spLocks/>
            </p:cNvSpPr>
            <p:nvPr/>
          </p:nvSpPr>
          <p:spPr bwMode="auto">
            <a:xfrm>
              <a:off x="6206716" y="4879558"/>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36%</a:t>
              </a:r>
              <a:endParaRPr lang="en-US" sz="800"/>
            </a:p>
          </p:txBody>
        </p:sp>
        <p:sp>
          <p:nvSpPr>
            <p:cNvPr id="1300" name="Text Placeholder 2">
              <a:extLst>
                <a:ext uri="{FF2B5EF4-FFF2-40B4-BE49-F238E27FC236}">
                  <a16:creationId xmlns:a16="http://schemas.microsoft.com/office/drawing/2014/main" id="{ECF296FD-C69C-4BF3-B3A8-D77A49AB211D}"/>
                </a:ext>
              </a:extLst>
            </p:cNvPr>
            <p:cNvSpPr txBox="1">
              <a:spLocks/>
            </p:cNvSpPr>
            <p:nvPr/>
          </p:nvSpPr>
          <p:spPr bwMode="auto">
            <a:xfrm>
              <a:off x="7147044" y="2150672"/>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51%</a:t>
              </a:r>
              <a:endParaRPr lang="en-US" sz="800"/>
            </a:p>
          </p:txBody>
        </p:sp>
        <p:sp>
          <p:nvSpPr>
            <p:cNvPr id="1301" name="Text Placeholder 2">
              <a:extLst>
                <a:ext uri="{FF2B5EF4-FFF2-40B4-BE49-F238E27FC236}">
                  <a16:creationId xmlns:a16="http://schemas.microsoft.com/office/drawing/2014/main" id="{8B444041-748D-A581-841C-2791A66821B2}"/>
                </a:ext>
              </a:extLst>
            </p:cNvPr>
            <p:cNvSpPr txBox="1">
              <a:spLocks/>
            </p:cNvSpPr>
            <p:nvPr/>
          </p:nvSpPr>
          <p:spPr bwMode="auto">
            <a:xfrm>
              <a:off x="6941137" y="2431568"/>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48%</a:t>
              </a:r>
              <a:endParaRPr lang="en-US" sz="800"/>
            </a:p>
          </p:txBody>
        </p:sp>
        <p:sp>
          <p:nvSpPr>
            <p:cNvPr id="1306" name="Text Placeholder 2">
              <a:extLst>
                <a:ext uri="{FF2B5EF4-FFF2-40B4-BE49-F238E27FC236}">
                  <a16:creationId xmlns:a16="http://schemas.microsoft.com/office/drawing/2014/main" id="{408231F3-948B-912E-E518-4E140B75B841}"/>
                </a:ext>
              </a:extLst>
            </p:cNvPr>
            <p:cNvSpPr txBox="1">
              <a:spLocks/>
            </p:cNvSpPr>
            <p:nvPr/>
          </p:nvSpPr>
          <p:spPr bwMode="auto">
            <a:xfrm>
              <a:off x="6928249" y="2526915"/>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48%</a:t>
              </a:r>
              <a:endParaRPr lang="en-US" sz="800"/>
            </a:p>
          </p:txBody>
        </p:sp>
        <p:sp>
          <p:nvSpPr>
            <p:cNvPr id="1309" name="Text Placeholder 2">
              <a:extLst>
                <a:ext uri="{FF2B5EF4-FFF2-40B4-BE49-F238E27FC236}">
                  <a16:creationId xmlns:a16="http://schemas.microsoft.com/office/drawing/2014/main" id="{4343B95C-3EED-EACC-229D-E8F770FFDADF}"/>
                </a:ext>
              </a:extLst>
            </p:cNvPr>
            <p:cNvSpPr txBox="1">
              <a:spLocks/>
            </p:cNvSpPr>
            <p:nvPr/>
          </p:nvSpPr>
          <p:spPr bwMode="auto">
            <a:xfrm>
              <a:off x="6871805" y="2613753"/>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47%</a:t>
              </a:r>
              <a:endParaRPr lang="en-US" sz="800"/>
            </a:p>
          </p:txBody>
        </p:sp>
        <p:sp>
          <p:nvSpPr>
            <p:cNvPr id="1310" name="Text Placeholder 2">
              <a:extLst>
                <a:ext uri="{FF2B5EF4-FFF2-40B4-BE49-F238E27FC236}">
                  <a16:creationId xmlns:a16="http://schemas.microsoft.com/office/drawing/2014/main" id="{03CCEE8F-4CBD-6AA3-6731-7ACD541388FD}"/>
                </a:ext>
              </a:extLst>
            </p:cNvPr>
            <p:cNvSpPr txBox="1">
              <a:spLocks/>
            </p:cNvSpPr>
            <p:nvPr/>
          </p:nvSpPr>
          <p:spPr bwMode="auto">
            <a:xfrm>
              <a:off x="6460058" y="3181897"/>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40%</a:t>
              </a:r>
              <a:endParaRPr lang="en-US" sz="800"/>
            </a:p>
          </p:txBody>
        </p:sp>
        <p:sp>
          <p:nvSpPr>
            <p:cNvPr id="1311" name="Text Placeholder 2">
              <a:extLst>
                <a:ext uri="{FF2B5EF4-FFF2-40B4-BE49-F238E27FC236}">
                  <a16:creationId xmlns:a16="http://schemas.microsoft.com/office/drawing/2014/main" id="{07608753-FF21-CB88-ECD9-29F4721964BF}"/>
                </a:ext>
              </a:extLst>
            </p:cNvPr>
            <p:cNvSpPr txBox="1">
              <a:spLocks/>
            </p:cNvSpPr>
            <p:nvPr/>
          </p:nvSpPr>
          <p:spPr bwMode="auto">
            <a:xfrm>
              <a:off x="6460058" y="3277096"/>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40%</a:t>
              </a:r>
              <a:endParaRPr lang="en-US" sz="800"/>
            </a:p>
          </p:txBody>
        </p:sp>
        <p:sp>
          <p:nvSpPr>
            <p:cNvPr id="1312" name="Text Placeholder 2">
              <a:extLst>
                <a:ext uri="{FF2B5EF4-FFF2-40B4-BE49-F238E27FC236}">
                  <a16:creationId xmlns:a16="http://schemas.microsoft.com/office/drawing/2014/main" id="{C2715A43-E6D3-AC22-6185-80DB4A25B279}"/>
                </a:ext>
              </a:extLst>
            </p:cNvPr>
            <p:cNvSpPr txBox="1">
              <a:spLocks/>
            </p:cNvSpPr>
            <p:nvPr/>
          </p:nvSpPr>
          <p:spPr bwMode="auto">
            <a:xfrm>
              <a:off x="6239944" y="3552242"/>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36%</a:t>
              </a:r>
              <a:endParaRPr lang="en-US" sz="800"/>
            </a:p>
          </p:txBody>
        </p:sp>
        <p:sp>
          <p:nvSpPr>
            <p:cNvPr id="1313" name="Text Placeholder 2">
              <a:extLst>
                <a:ext uri="{FF2B5EF4-FFF2-40B4-BE49-F238E27FC236}">
                  <a16:creationId xmlns:a16="http://schemas.microsoft.com/office/drawing/2014/main" id="{50848745-71B1-534F-CAAF-FAA1730DA4C9}"/>
                </a:ext>
              </a:extLst>
            </p:cNvPr>
            <p:cNvSpPr txBox="1">
              <a:spLocks/>
            </p:cNvSpPr>
            <p:nvPr/>
          </p:nvSpPr>
          <p:spPr bwMode="auto">
            <a:xfrm>
              <a:off x="6177345" y="3655646"/>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35%</a:t>
              </a:r>
              <a:endParaRPr lang="en-US" sz="800"/>
            </a:p>
          </p:txBody>
        </p:sp>
        <p:sp>
          <p:nvSpPr>
            <p:cNvPr id="1314" name="Text Placeholder 2">
              <a:extLst>
                <a:ext uri="{FF2B5EF4-FFF2-40B4-BE49-F238E27FC236}">
                  <a16:creationId xmlns:a16="http://schemas.microsoft.com/office/drawing/2014/main" id="{ABC0FC79-0418-19C7-DA4D-A1C4412BA55F}"/>
                </a:ext>
              </a:extLst>
            </p:cNvPr>
            <p:cNvSpPr txBox="1">
              <a:spLocks/>
            </p:cNvSpPr>
            <p:nvPr/>
          </p:nvSpPr>
          <p:spPr bwMode="auto">
            <a:xfrm>
              <a:off x="6177345" y="3751134"/>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35%</a:t>
              </a:r>
              <a:endParaRPr lang="en-US" sz="800"/>
            </a:p>
          </p:txBody>
        </p:sp>
        <p:sp>
          <p:nvSpPr>
            <p:cNvPr id="1317" name="Text Placeholder 2">
              <a:extLst>
                <a:ext uri="{FF2B5EF4-FFF2-40B4-BE49-F238E27FC236}">
                  <a16:creationId xmlns:a16="http://schemas.microsoft.com/office/drawing/2014/main" id="{747481C4-1364-A59F-086C-ECB1B65C6F5C}"/>
                </a:ext>
              </a:extLst>
            </p:cNvPr>
            <p:cNvSpPr txBox="1">
              <a:spLocks/>
            </p:cNvSpPr>
            <p:nvPr/>
          </p:nvSpPr>
          <p:spPr bwMode="auto">
            <a:xfrm>
              <a:off x="6227654" y="5060116"/>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36%</a:t>
              </a:r>
              <a:endParaRPr lang="en-US" sz="800"/>
            </a:p>
          </p:txBody>
        </p:sp>
        <p:sp>
          <p:nvSpPr>
            <p:cNvPr id="1318" name="Text Placeholder 2">
              <a:extLst>
                <a:ext uri="{FF2B5EF4-FFF2-40B4-BE49-F238E27FC236}">
                  <a16:creationId xmlns:a16="http://schemas.microsoft.com/office/drawing/2014/main" id="{9E871E94-F895-6B0C-3590-F0CD19F5A4B7}"/>
                </a:ext>
              </a:extLst>
            </p:cNvPr>
            <p:cNvSpPr txBox="1">
              <a:spLocks/>
            </p:cNvSpPr>
            <p:nvPr/>
          </p:nvSpPr>
          <p:spPr bwMode="auto">
            <a:xfrm>
              <a:off x="6827068" y="5168160"/>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46%</a:t>
              </a:r>
              <a:endParaRPr lang="en-US" sz="800"/>
            </a:p>
          </p:txBody>
        </p:sp>
        <p:sp>
          <p:nvSpPr>
            <p:cNvPr id="1319" name="Text Placeholder 2">
              <a:extLst>
                <a:ext uri="{FF2B5EF4-FFF2-40B4-BE49-F238E27FC236}">
                  <a16:creationId xmlns:a16="http://schemas.microsoft.com/office/drawing/2014/main" id="{5761C846-343A-02EF-08C4-264629B37F60}"/>
                </a:ext>
              </a:extLst>
            </p:cNvPr>
            <p:cNvSpPr txBox="1">
              <a:spLocks/>
            </p:cNvSpPr>
            <p:nvPr/>
          </p:nvSpPr>
          <p:spPr bwMode="auto">
            <a:xfrm>
              <a:off x="6787533" y="5310930"/>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46%</a:t>
              </a:r>
              <a:endParaRPr lang="en-US" sz="800"/>
            </a:p>
          </p:txBody>
        </p:sp>
        <p:sp>
          <p:nvSpPr>
            <p:cNvPr id="1320" name="Text Placeholder 2">
              <a:extLst>
                <a:ext uri="{FF2B5EF4-FFF2-40B4-BE49-F238E27FC236}">
                  <a16:creationId xmlns:a16="http://schemas.microsoft.com/office/drawing/2014/main" id="{3928079C-F1DB-13E7-7CED-B6197CC4F4FA}"/>
                </a:ext>
              </a:extLst>
            </p:cNvPr>
            <p:cNvSpPr txBox="1">
              <a:spLocks/>
            </p:cNvSpPr>
            <p:nvPr/>
          </p:nvSpPr>
          <p:spPr bwMode="auto">
            <a:xfrm>
              <a:off x="2348998" y="4765676"/>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26%</a:t>
              </a:r>
              <a:endParaRPr lang="en-US" sz="800"/>
            </a:p>
          </p:txBody>
        </p:sp>
        <p:sp>
          <p:nvSpPr>
            <p:cNvPr id="1321" name="Text Placeholder 2">
              <a:extLst>
                <a:ext uri="{FF2B5EF4-FFF2-40B4-BE49-F238E27FC236}">
                  <a16:creationId xmlns:a16="http://schemas.microsoft.com/office/drawing/2014/main" id="{C4D83C92-E6BE-719E-4474-FAA291631C43}"/>
                </a:ext>
              </a:extLst>
            </p:cNvPr>
            <p:cNvSpPr txBox="1">
              <a:spLocks/>
            </p:cNvSpPr>
            <p:nvPr/>
          </p:nvSpPr>
          <p:spPr bwMode="auto">
            <a:xfrm>
              <a:off x="1883338" y="4859338"/>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33%</a:t>
              </a:r>
              <a:endParaRPr lang="en-US" sz="800"/>
            </a:p>
          </p:txBody>
        </p:sp>
        <p:sp>
          <p:nvSpPr>
            <p:cNvPr id="1322" name="Text Placeholder 2">
              <a:extLst>
                <a:ext uri="{FF2B5EF4-FFF2-40B4-BE49-F238E27FC236}">
                  <a16:creationId xmlns:a16="http://schemas.microsoft.com/office/drawing/2014/main" id="{C459800A-A085-4CFE-8ABD-C1D200016105}"/>
                </a:ext>
              </a:extLst>
            </p:cNvPr>
            <p:cNvSpPr txBox="1">
              <a:spLocks/>
            </p:cNvSpPr>
            <p:nvPr/>
          </p:nvSpPr>
          <p:spPr bwMode="auto">
            <a:xfrm>
              <a:off x="2120310" y="5056147"/>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29%</a:t>
              </a:r>
              <a:endParaRPr lang="en-US" sz="800"/>
            </a:p>
          </p:txBody>
        </p:sp>
        <p:sp>
          <p:nvSpPr>
            <p:cNvPr id="1323" name="Text Placeholder 2">
              <a:extLst>
                <a:ext uri="{FF2B5EF4-FFF2-40B4-BE49-F238E27FC236}">
                  <a16:creationId xmlns:a16="http://schemas.microsoft.com/office/drawing/2014/main" id="{BF36846C-C078-B429-97E6-179CC477B3A5}"/>
                </a:ext>
              </a:extLst>
            </p:cNvPr>
            <p:cNvSpPr txBox="1">
              <a:spLocks/>
            </p:cNvSpPr>
            <p:nvPr/>
          </p:nvSpPr>
          <p:spPr bwMode="auto">
            <a:xfrm>
              <a:off x="2406060" y="5135924"/>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24%</a:t>
              </a:r>
              <a:endParaRPr lang="en-US" sz="800"/>
            </a:p>
          </p:txBody>
        </p:sp>
        <p:sp>
          <p:nvSpPr>
            <p:cNvPr id="1324" name="Text Placeholder 2">
              <a:extLst>
                <a:ext uri="{FF2B5EF4-FFF2-40B4-BE49-F238E27FC236}">
                  <a16:creationId xmlns:a16="http://schemas.microsoft.com/office/drawing/2014/main" id="{C7F6279A-2969-13D6-02FC-A7648B5A415E}"/>
                </a:ext>
              </a:extLst>
            </p:cNvPr>
            <p:cNvSpPr txBox="1">
              <a:spLocks/>
            </p:cNvSpPr>
            <p:nvPr/>
          </p:nvSpPr>
          <p:spPr bwMode="auto">
            <a:xfrm>
              <a:off x="2476038" y="5342201"/>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23%</a:t>
              </a:r>
              <a:endParaRPr lang="en-US" sz="800"/>
            </a:p>
          </p:txBody>
        </p:sp>
        <p:sp>
          <p:nvSpPr>
            <p:cNvPr id="1325" name="Text Placeholder 2">
              <a:extLst>
                <a:ext uri="{FF2B5EF4-FFF2-40B4-BE49-F238E27FC236}">
                  <a16:creationId xmlns:a16="http://schemas.microsoft.com/office/drawing/2014/main" id="{24FA6914-C488-925E-97F6-9B6BAC8AE76B}"/>
                </a:ext>
              </a:extLst>
            </p:cNvPr>
            <p:cNvSpPr txBox="1">
              <a:spLocks/>
            </p:cNvSpPr>
            <p:nvPr/>
          </p:nvSpPr>
          <p:spPr bwMode="auto">
            <a:xfrm>
              <a:off x="3118379" y="1763885"/>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12%</a:t>
              </a:r>
              <a:endParaRPr lang="en-US" sz="800"/>
            </a:p>
          </p:txBody>
        </p:sp>
        <p:sp>
          <p:nvSpPr>
            <p:cNvPr id="1326" name="Text Placeholder 2">
              <a:extLst>
                <a:ext uri="{FF2B5EF4-FFF2-40B4-BE49-F238E27FC236}">
                  <a16:creationId xmlns:a16="http://schemas.microsoft.com/office/drawing/2014/main" id="{EC128534-B22C-76FA-E6C0-EA20EA782AA8}"/>
                </a:ext>
              </a:extLst>
            </p:cNvPr>
            <p:cNvSpPr txBox="1">
              <a:spLocks/>
            </p:cNvSpPr>
            <p:nvPr/>
          </p:nvSpPr>
          <p:spPr bwMode="auto">
            <a:xfrm>
              <a:off x="2546879" y="1852196"/>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22%</a:t>
              </a:r>
              <a:endParaRPr lang="en-US" sz="800"/>
            </a:p>
          </p:txBody>
        </p:sp>
        <p:sp>
          <p:nvSpPr>
            <p:cNvPr id="1327" name="Text Placeholder 2">
              <a:extLst>
                <a:ext uri="{FF2B5EF4-FFF2-40B4-BE49-F238E27FC236}">
                  <a16:creationId xmlns:a16="http://schemas.microsoft.com/office/drawing/2014/main" id="{B37FD12E-7C16-5A0C-55EE-E682C2B612A2}"/>
                </a:ext>
              </a:extLst>
            </p:cNvPr>
            <p:cNvSpPr txBox="1">
              <a:spLocks/>
            </p:cNvSpPr>
            <p:nvPr/>
          </p:nvSpPr>
          <p:spPr bwMode="auto">
            <a:xfrm>
              <a:off x="2892956" y="1961357"/>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16%</a:t>
              </a:r>
              <a:endParaRPr lang="en-US" sz="800"/>
            </a:p>
          </p:txBody>
        </p:sp>
        <p:sp>
          <p:nvSpPr>
            <p:cNvPr id="1328" name="Text Placeholder 2">
              <a:extLst>
                <a:ext uri="{FF2B5EF4-FFF2-40B4-BE49-F238E27FC236}">
                  <a16:creationId xmlns:a16="http://schemas.microsoft.com/office/drawing/2014/main" id="{93D96B9F-70B0-7391-2FD3-6B83BF14733F}"/>
                </a:ext>
              </a:extLst>
            </p:cNvPr>
            <p:cNvSpPr txBox="1">
              <a:spLocks/>
            </p:cNvSpPr>
            <p:nvPr/>
          </p:nvSpPr>
          <p:spPr bwMode="auto">
            <a:xfrm>
              <a:off x="2900382" y="2062753"/>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16%</a:t>
              </a:r>
              <a:endParaRPr lang="en-US" sz="800"/>
            </a:p>
          </p:txBody>
        </p:sp>
        <p:sp>
          <p:nvSpPr>
            <p:cNvPr id="1329" name="Text Placeholder 2">
              <a:extLst>
                <a:ext uri="{FF2B5EF4-FFF2-40B4-BE49-F238E27FC236}">
                  <a16:creationId xmlns:a16="http://schemas.microsoft.com/office/drawing/2014/main" id="{80B10E7C-6DF3-30E4-3FCA-E3C8289E0D75}"/>
                </a:ext>
              </a:extLst>
            </p:cNvPr>
            <p:cNvSpPr txBox="1">
              <a:spLocks/>
            </p:cNvSpPr>
            <p:nvPr/>
          </p:nvSpPr>
          <p:spPr bwMode="auto">
            <a:xfrm>
              <a:off x="2651656" y="2136075"/>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20%</a:t>
              </a:r>
              <a:endParaRPr lang="en-US" sz="800"/>
            </a:p>
          </p:txBody>
        </p:sp>
        <p:sp>
          <p:nvSpPr>
            <p:cNvPr id="1332" name="Text Placeholder 2">
              <a:extLst>
                <a:ext uri="{FF2B5EF4-FFF2-40B4-BE49-F238E27FC236}">
                  <a16:creationId xmlns:a16="http://schemas.microsoft.com/office/drawing/2014/main" id="{CB543992-1006-5DED-DD16-91A46C45B9E8}"/>
                </a:ext>
              </a:extLst>
            </p:cNvPr>
            <p:cNvSpPr txBox="1">
              <a:spLocks/>
            </p:cNvSpPr>
            <p:nvPr/>
          </p:nvSpPr>
          <p:spPr bwMode="auto">
            <a:xfrm>
              <a:off x="2479442" y="2249163"/>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23%</a:t>
              </a:r>
              <a:endParaRPr lang="en-US" sz="800"/>
            </a:p>
          </p:txBody>
        </p:sp>
        <p:sp>
          <p:nvSpPr>
            <p:cNvPr id="1335" name="Text Placeholder 2">
              <a:extLst>
                <a:ext uri="{FF2B5EF4-FFF2-40B4-BE49-F238E27FC236}">
                  <a16:creationId xmlns:a16="http://schemas.microsoft.com/office/drawing/2014/main" id="{AEB8DD9B-57EB-BE41-35C9-615FA5D88EA8}"/>
                </a:ext>
              </a:extLst>
            </p:cNvPr>
            <p:cNvSpPr txBox="1">
              <a:spLocks/>
            </p:cNvSpPr>
            <p:nvPr/>
          </p:nvSpPr>
          <p:spPr bwMode="auto">
            <a:xfrm>
              <a:off x="2549292" y="2344037"/>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22%</a:t>
              </a:r>
              <a:endParaRPr lang="en-US" sz="800"/>
            </a:p>
          </p:txBody>
        </p:sp>
        <p:sp>
          <p:nvSpPr>
            <p:cNvPr id="1336" name="Text Placeholder 2">
              <a:extLst>
                <a:ext uri="{FF2B5EF4-FFF2-40B4-BE49-F238E27FC236}">
                  <a16:creationId xmlns:a16="http://schemas.microsoft.com/office/drawing/2014/main" id="{E0AD2453-8624-69FD-B153-851596C75892}"/>
                </a:ext>
              </a:extLst>
            </p:cNvPr>
            <p:cNvSpPr txBox="1">
              <a:spLocks/>
            </p:cNvSpPr>
            <p:nvPr/>
          </p:nvSpPr>
          <p:spPr bwMode="auto">
            <a:xfrm>
              <a:off x="2612792" y="2437983"/>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21%</a:t>
              </a:r>
              <a:endParaRPr lang="en-US" sz="800"/>
            </a:p>
          </p:txBody>
        </p:sp>
        <p:sp>
          <p:nvSpPr>
            <p:cNvPr id="1339" name="Text Placeholder 2">
              <a:extLst>
                <a:ext uri="{FF2B5EF4-FFF2-40B4-BE49-F238E27FC236}">
                  <a16:creationId xmlns:a16="http://schemas.microsoft.com/office/drawing/2014/main" id="{EB568823-1546-3E59-949F-3D73ABA9E48E}"/>
                </a:ext>
              </a:extLst>
            </p:cNvPr>
            <p:cNvSpPr txBox="1">
              <a:spLocks/>
            </p:cNvSpPr>
            <p:nvPr/>
          </p:nvSpPr>
          <p:spPr bwMode="auto">
            <a:xfrm>
              <a:off x="2240689" y="2531646"/>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27%</a:t>
              </a:r>
              <a:endParaRPr lang="en-US" sz="800"/>
            </a:p>
          </p:txBody>
        </p:sp>
        <p:sp>
          <p:nvSpPr>
            <p:cNvPr id="1342" name="Text Placeholder 2">
              <a:extLst>
                <a:ext uri="{FF2B5EF4-FFF2-40B4-BE49-F238E27FC236}">
                  <a16:creationId xmlns:a16="http://schemas.microsoft.com/office/drawing/2014/main" id="{646B982B-B208-241F-35C0-2D96C1230511}"/>
                </a:ext>
              </a:extLst>
            </p:cNvPr>
            <p:cNvSpPr txBox="1">
              <a:spLocks/>
            </p:cNvSpPr>
            <p:nvPr/>
          </p:nvSpPr>
          <p:spPr bwMode="auto">
            <a:xfrm>
              <a:off x="2606442" y="2614572"/>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21%</a:t>
              </a:r>
              <a:endParaRPr lang="en-US" sz="800"/>
            </a:p>
          </p:txBody>
        </p:sp>
        <p:sp>
          <p:nvSpPr>
            <p:cNvPr id="1343" name="Text Placeholder 2">
              <a:extLst>
                <a:ext uri="{FF2B5EF4-FFF2-40B4-BE49-F238E27FC236}">
                  <a16:creationId xmlns:a16="http://schemas.microsoft.com/office/drawing/2014/main" id="{1C674041-DED2-AA48-FA32-5325F1A76616}"/>
                </a:ext>
              </a:extLst>
            </p:cNvPr>
            <p:cNvSpPr txBox="1">
              <a:spLocks/>
            </p:cNvSpPr>
            <p:nvPr/>
          </p:nvSpPr>
          <p:spPr bwMode="auto">
            <a:xfrm>
              <a:off x="2240689" y="2711925"/>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27%</a:t>
              </a:r>
              <a:endParaRPr lang="en-US" sz="800"/>
            </a:p>
          </p:txBody>
        </p:sp>
        <p:sp>
          <p:nvSpPr>
            <p:cNvPr id="1344" name="Text Placeholder 2">
              <a:extLst>
                <a:ext uri="{FF2B5EF4-FFF2-40B4-BE49-F238E27FC236}">
                  <a16:creationId xmlns:a16="http://schemas.microsoft.com/office/drawing/2014/main" id="{85AEE23A-2F68-4D2E-E52B-FCB1621B709F}"/>
                </a:ext>
              </a:extLst>
            </p:cNvPr>
            <p:cNvSpPr txBox="1">
              <a:spLocks/>
            </p:cNvSpPr>
            <p:nvPr/>
          </p:nvSpPr>
          <p:spPr bwMode="auto">
            <a:xfrm>
              <a:off x="2606442" y="2798798"/>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21%</a:t>
              </a:r>
              <a:endParaRPr lang="en-US" sz="800"/>
            </a:p>
          </p:txBody>
        </p:sp>
        <p:sp>
          <p:nvSpPr>
            <p:cNvPr id="1345" name="Text Placeholder 2">
              <a:extLst>
                <a:ext uri="{FF2B5EF4-FFF2-40B4-BE49-F238E27FC236}">
                  <a16:creationId xmlns:a16="http://schemas.microsoft.com/office/drawing/2014/main" id="{E4A5EFE2-74A6-E5E3-4395-24056A09E79B}"/>
                </a:ext>
              </a:extLst>
            </p:cNvPr>
            <p:cNvSpPr txBox="1">
              <a:spLocks/>
            </p:cNvSpPr>
            <p:nvPr/>
          </p:nvSpPr>
          <p:spPr bwMode="auto">
            <a:xfrm>
              <a:off x="2196327" y="2904784"/>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28%</a:t>
              </a:r>
              <a:endParaRPr lang="en-US" sz="800"/>
            </a:p>
          </p:txBody>
        </p:sp>
        <p:sp>
          <p:nvSpPr>
            <p:cNvPr id="1346" name="Text Placeholder 2">
              <a:extLst>
                <a:ext uri="{FF2B5EF4-FFF2-40B4-BE49-F238E27FC236}">
                  <a16:creationId xmlns:a16="http://schemas.microsoft.com/office/drawing/2014/main" id="{B5018F7C-A5AB-053A-CD1F-F0E63F642566}"/>
                </a:ext>
              </a:extLst>
            </p:cNvPr>
            <p:cNvSpPr txBox="1">
              <a:spLocks/>
            </p:cNvSpPr>
            <p:nvPr/>
          </p:nvSpPr>
          <p:spPr bwMode="auto">
            <a:xfrm>
              <a:off x="2240689" y="3001546"/>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27%</a:t>
              </a:r>
              <a:endParaRPr lang="en-US" sz="800"/>
            </a:p>
          </p:txBody>
        </p:sp>
        <p:sp>
          <p:nvSpPr>
            <p:cNvPr id="1349" name="Text Placeholder 2">
              <a:extLst>
                <a:ext uri="{FF2B5EF4-FFF2-40B4-BE49-F238E27FC236}">
                  <a16:creationId xmlns:a16="http://schemas.microsoft.com/office/drawing/2014/main" id="{89AD2BC9-743D-7157-4D73-3CFAD0DED05D}"/>
                </a:ext>
              </a:extLst>
            </p:cNvPr>
            <p:cNvSpPr txBox="1">
              <a:spLocks/>
            </p:cNvSpPr>
            <p:nvPr/>
          </p:nvSpPr>
          <p:spPr bwMode="auto">
            <a:xfrm>
              <a:off x="2523700" y="3089464"/>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22%</a:t>
              </a:r>
              <a:endParaRPr lang="en-US" sz="800"/>
            </a:p>
          </p:txBody>
        </p:sp>
        <p:sp>
          <p:nvSpPr>
            <p:cNvPr id="1350" name="Text Placeholder 2">
              <a:extLst>
                <a:ext uri="{FF2B5EF4-FFF2-40B4-BE49-F238E27FC236}">
                  <a16:creationId xmlns:a16="http://schemas.microsoft.com/office/drawing/2014/main" id="{6234C137-B496-C5C5-C20B-01407C88B5F4}"/>
                </a:ext>
              </a:extLst>
            </p:cNvPr>
            <p:cNvSpPr txBox="1">
              <a:spLocks/>
            </p:cNvSpPr>
            <p:nvPr/>
          </p:nvSpPr>
          <p:spPr bwMode="auto">
            <a:xfrm>
              <a:off x="2196327" y="3178135"/>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28%</a:t>
              </a:r>
              <a:endParaRPr lang="en-US" sz="800"/>
            </a:p>
          </p:txBody>
        </p:sp>
        <p:sp>
          <p:nvSpPr>
            <p:cNvPr id="1351" name="Text Placeholder 2">
              <a:extLst>
                <a:ext uri="{FF2B5EF4-FFF2-40B4-BE49-F238E27FC236}">
                  <a16:creationId xmlns:a16="http://schemas.microsoft.com/office/drawing/2014/main" id="{D52261DE-1D94-5E1B-81DC-42FE6FEEA565}"/>
                </a:ext>
              </a:extLst>
            </p:cNvPr>
            <p:cNvSpPr txBox="1">
              <a:spLocks/>
            </p:cNvSpPr>
            <p:nvPr/>
          </p:nvSpPr>
          <p:spPr bwMode="auto">
            <a:xfrm>
              <a:off x="2120310" y="3290102"/>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29%</a:t>
              </a:r>
              <a:endParaRPr lang="en-US" sz="800"/>
            </a:p>
          </p:txBody>
        </p:sp>
        <p:sp>
          <p:nvSpPr>
            <p:cNvPr id="1354" name="Text Placeholder 2">
              <a:extLst>
                <a:ext uri="{FF2B5EF4-FFF2-40B4-BE49-F238E27FC236}">
                  <a16:creationId xmlns:a16="http://schemas.microsoft.com/office/drawing/2014/main" id="{9078B755-5DAD-1D9D-7609-1D44903A90F9}"/>
                </a:ext>
              </a:extLst>
            </p:cNvPr>
            <p:cNvSpPr txBox="1">
              <a:spLocks/>
            </p:cNvSpPr>
            <p:nvPr/>
          </p:nvSpPr>
          <p:spPr bwMode="auto">
            <a:xfrm>
              <a:off x="2389756" y="3368418"/>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25%</a:t>
              </a:r>
              <a:endParaRPr lang="en-US" sz="800"/>
            </a:p>
          </p:txBody>
        </p:sp>
        <p:sp>
          <p:nvSpPr>
            <p:cNvPr id="1357" name="Text Placeholder 2">
              <a:extLst>
                <a:ext uri="{FF2B5EF4-FFF2-40B4-BE49-F238E27FC236}">
                  <a16:creationId xmlns:a16="http://schemas.microsoft.com/office/drawing/2014/main" id="{4E1C8D91-4FF7-A0A6-0426-897A24458D9B}"/>
                </a:ext>
              </a:extLst>
            </p:cNvPr>
            <p:cNvSpPr txBox="1">
              <a:spLocks/>
            </p:cNvSpPr>
            <p:nvPr/>
          </p:nvSpPr>
          <p:spPr bwMode="auto">
            <a:xfrm>
              <a:off x="2501669" y="3452396"/>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23%</a:t>
              </a:r>
              <a:endParaRPr lang="en-US" sz="800"/>
            </a:p>
          </p:txBody>
        </p:sp>
        <p:sp>
          <p:nvSpPr>
            <p:cNvPr id="1359" name="Text Placeholder 2">
              <a:extLst>
                <a:ext uri="{FF2B5EF4-FFF2-40B4-BE49-F238E27FC236}">
                  <a16:creationId xmlns:a16="http://schemas.microsoft.com/office/drawing/2014/main" id="{4C769E80-CC45-CC08-C46E-FDA93C88FF76}"/>
                </a:ext>
              </a:extLst>
            </p:cNvPr>
            <p:cNvSpPr txBox="1">
              <a:spLocks/>
            </p:cNvSpPr>
            <p:nvPr/>
          </p:nvSpPr>
          <p:spPr bwMode="auto">
            <a:xfrm>
              <a:off x="2253389" y="3513515"/>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27%</a:t>
              </a:r>
              <a:endParaRPr lang="en-US" sz="800"/>
            </a:p>
          </p:txBody>
        </p:sp>
        <p:sp>
          <p:nvSpPr>
            <p:cNvPr id="1360" name="Text Placeholder 2">
              <a:extLst>
                <a:ext uri="{FF2B5EF4-FFF2-40B4-BE49-F238E27FC236}">
                  <a16:creationId xmlns:a16="http://schemas.microsoft.com/office/drawing/2014/main" id="{62EABF08-418F-B363-7B73-C90CE2C0B7A9}"/>
                </a:ext>
              </a:extLst>
            </p:cNvPr>
            <p:cNvSpPr txBox="1">
              <a:spLocks/>
            </p:cNvSpPr>
            <p:nvPr/>
          </p:nvSpPr>
          <p:spPr bwMode="auto">
            <a:xfrm>
              <a:off x="2253389" y="3627398"/>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27%</a:t>
              </a:r>
              <a:endParaRPr lang="en-US" sz="800"/>
            </a:p>
          </p:txBody>
        </p:sp>
        <p:sp>
          <p:nvSpPr>
            <p:cNvPr id="1363" name="Text Placeholder 2">
              <a:extLst>
                <a:ext uri="{FF2B5EF4-FFF2-40B4-BE49-F238E27FC236}">
                  <a16:creationId xmlns:a16="http://schemas.microsoft.com/office/drawing/2014/main" id="{57D3289F-FFB3-3E6D-ECFD-881B3F324211}"/>
                </a:ext>
              </a:extLst>
            </p:cNvPr>
            <p:cNvSpPr txBox="1">
              <a:spLocks/>
            </p:cNvSpPr>
            <p:nvPr/>
          </p:nvSpPr>
          <p:spPr bwMode="auto">
            <a:xfrm>
              <a:off x="1577996" y="3733383"/>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38%</a:t>
              </a:r>
              <a:endParaRPr lang="en-US" sz="800"/>
            </a:p>
          </p:txBody>
        </p:sp>
        <p:sp>
          <p:nvSpPr>
            <p:cNvPr id="1364" name="Text Placeholder 2">
              <a:extLst>
                <a:ext uri="{FF2B5EF4-FFF2-40B4-BE49-F238E27FC236}">
                  <a16:creationId xmlns:a16="http://schemas.microsoft.com/office/drawing/2014/main" id="{690C49E9-25F3-F178-65DE-F3BC19115540}"/>
                </a:ext>
              </a:extLst>
            </p:cNvPr>
            <p:cNvSpPr txBox="1">
              <a:spLocks/>
            </p:cNvSpPr>
            <p:nvPr/>
          </p:nvSpPr>
          <p:spPr bwMode="auto">
            <a:xfrm>
              <a:off x="1883338" y="3828633"/>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33%</a:t>
              </a:r>
              <a:endParaRPr lang="en-US" sz="800"/>
            </a:p>
          </p:txBody>
        </p:sp>
        <p:sp>
          <p:nvSpPr>
            <p:cNvPr id="1367" name="Text Placeholder 2">
              <a:extLst>
                <a:ext uri="{FF2B5EF4-FFF2-40B4-BE49-F238E27FC236}">
                  <a16:creationId xmlns:a16="http://schemas.microsoft.com/office/drawing/2014/main" id="{7684096A-4B32-F5C9-DCF7-924665FD38AB}"/>
                </a:ext>
              </a:extLst>
            </p:cNvPr>
            <p:cNvSpPr txBox="1">
              <a:spLocks/>
            </p:cNvSpPr>
            <p:nvPr/>
          </p:nvSpPr>
          <p:spPr bwMode="auto">
            <a:xfrm>
              <a:off x="1548272" y="3909972"/>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39%</a:t>
              </a:r>
              <a:endParaRPr lang="en-US" sz="800"/>
            </a:p>
          </p:txBody>
        </p:sp>
        <p:sp>
          <p:nvSpPr>
            <p:cNvPr id="1368" name="Text Placeholder 2">
              <a:extLst>
                <a:ext uri="{FF2B5EF4-FFF2-40B4-BE49-F238E27FC236}">
                  <a16:creationId xmlns:a16="http://schemas.microsoft.com/office/drawing/2014/main" id="{BF927D92-916C-A4DE-AD21-72AF8A90CE84}"/>
                </a:ext>
              </a:extLst>
            </p:cNvPr>
            <p:cNvSpPr txBox="1">
              <a:spLocks/>
            </p:cNvSpPr>
            <p:nvPr/>
          </p:nvSpPr>
          <p:spPr bwMode="auto">
            <a:xfrm>
              <a:off x="1355726" y="4015958"/>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42%</a:t>
              </a:r>
              <a:endParaRPr lang="en-US" sz="800"/>
            </a:p>
          </p:txBody>
        </p:sp>
        <p:sp>
          <p:nvSpPr>
            <p:cNvPr id="1371" name="Text Placeholder 2">
              <a:extLst>
                <a:ext uri="{FF2B5EF4-FFF2-40B4-BE49-F238E27FC236}">
                  <a16:creationId xmlns:a16="http://schemas.microsoft.com/office/drawing/2014/main" id="{D090BFE2-6529-7BE0-A314-4EE6A3553C0C}"/>
                </a:ext>
              </a:extLst>
            </p:cNvPr>
            <p:cNvSpPr txBox="1">
              <a:spLocks/>
            </p:cNvSpPr>
            <p:nvPr/>
          </p:nvSpPr>
          <p:spPr bwMode="auto">
            <a:xfrm>
              <a:off x="1430338" y="4114145"/>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41%</a:t>
              </a:r>
              <a:endParaRPr lang="en-US" sz="800"/>
            </a:p>
          </p:txBody>
        </p:sp>
        <p:sp>
          <p:nvSpPr>
            <p:cNvPr id="1374" name="Text Placeholder 2">
              <a:extLst>
                <a:ext uri="{FF2B5EF4-FFF2-40B4-BE49-F238E27FC236}">
                  <a16:creationId xmlns:a16="http://schemas.microsoft.com/office/drawing/2014/main" id="{49733DB6-B279-A1C6-8E08-C37DBAB5DE41}"/>
                </a:ext>
              </a:extLst>
            </p:cNvPr>
            <p:cNvSpPr txBox="1">
              <a:spLocks/>
            </p:cNvSpPr>
            <p:nvPr/>
          </p:nvSpPr>
          <p:spPr bwMode="auto">
            <a:xfrm>
              <a:off x="1730667" y="4203283"/>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36%</a:t>
              </a:r>
              <a:endParaRPr lang="en-US" sz="800"/>
            </a:p>
          </p:txBody>
        </p:sp>
        <p:sp>
          <p:nvSpPr>
            <p:cNvPr id="1375" name="Text Placeholder 2">
              <a:extLst>
                <a:ext uri="{FF2B5EF4-FFF2-40B4-BE49-F238E27FC236}">
                  <a16:creationId xmlns:a16="http://schemas.microsoft.com/office/drawing/2014/main" id="{BD26B457-A23E-82C1-0358-AC6A5EB2354B}"/>
                </a:ext>
              </a:extLst>
            </p:cNvPr>
            <p:cNvSpPr txBox="1">
              <a:spLocks/>
            </p:cNvSpPr>
            <p:nvPr/>
          </p:nvSpPr>
          <p:spPr bwMode="auto">
            <a:xfrm>
              <a:off x="1673685" y="4306053"/>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37%</a:t>
              </a:r>
              <a:endParaRPr lang="en-US" sz="800"/>
            </a:p>
          </p:txBody>
        </p:sp>
        <p:sp>
          <p:nvSpPr>
            <p:cNvPr id="1376" name="Text Placeholder 2">
              <a:extLst>
                <a:ext uri="{FF2B5EF4-FFF2-40B4-BE49-F238E27FC236}">
                  <a16:creationId xmlns:a16="http://schemas.microsoft.com/office/drawing/2014/main" id="{DE04904C-3A08-435A-E962-966A4DD985D3}"/>
                </a:ext>
              </a:extLst>
            </p:cNvPr>
            <p:cNvSpPr txBox="1">
              <a:spLocks/>
            </p:cNvSpPr>
            <p:nvPr/>
          </p:nvSpPr>
          <p:spPr bwMode="auto">
            <a:xfrm>
              <a:off x="1700943" y="4481703"/>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36%</a:t>
              </a:r>
              <a:endParaRPr lang="en-US" sz="800"/>
            </a:p>
          </p:txBody>
        </p:sp>
        <p:sp>
          <p:nvSpPr>
            <p:cNvPr id="1377" name="Text Placeholder 2">
              <a:extLst>
                <a:ext uri="{FF2B5EF4-FFF2-40B4-BE49-F238E27FC236}">
                  <a16:creationId xmlns:a16="http://schemas.microsoft.com/office/drawing/2014/main" id="{8530907B-24D5-7D03-1E5B-8A2015CA700B}"/>
                </a:ext>
              </a:extLst>
            </p:cNvPr>
            <p:cNvSpPr txBox="1">
              <a:spLocks/>
            </p:cNvSpPr>
            <p:nvPr/>
          </p:nvSpPr>
          <p:spPr bwMode="auto">
            <a:xfrm>
              <a:off x="1430338" y="4375717"/>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41%</a:t>
              </a:r>
              <a:endParaRPr lang="en-US" sz="800"/>
            </a:p>
          </p:txBody>
        </p:sp>
      </p:grpSp>
      <p:sp>
        <p:nvSpPr>
          <p:cNvPr id="1378" name="Text Placeholder 2">
            <a:extLst>
              <a:ext uri="{FF2B5EF4-FFF2-40B4-BE49-F238E27FC236}">
                <a16:creationId xmlns:a16="http://schemas.microsoft.com/office/drawing/2014/main" id="{76CD1338-8345-2900-AF05-79C6D31C7482}"/>
              </a:ext>
            </a:extLst>
          </p:cNvPr>
          <p:cNvSpPr txBox="1">
            <a:spLocks/>
          </p:cNvSpPr>
          <p:nvPr/>
        </p:nvSpPr>
        <p:spPr bwMode="auto">
          <a:xfrm>
            <a:off x="939530" y="4657222"/>
            <a:ext cx="305342" cy="211972"/>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defPPr>
              <a:defRPr lang="en-US"/>
            </a:defPPr>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800"/>
              <a:t>53%</a:t>
            </a:r>
            <a:endParaRPr lang="en-US" sz="800"/>
          </a:p>
        </p:txBody>
      </p:sp>
      <p:pic>
        <p:nvPicPr>
          <p:cNvPr id="5" name="Picture 4">
            <a:extLst>
              <a:ext uri="{FF2B5EF4-FFF2-40B4-BE49-F238E27FC236}">
                <a16:creationId xmlns:a16="http://schemas.microsoft.com/office/drawing/2014/main" id="{882FDFBF-B999-69B6-9DBD-1080166D8805}"/>
              </a:ext>
            </a:extLst>
          </p:cNvPr>
          <p:cNvPicPr>
            <a:picLocks noChangeAspect="1"/>
          </p:cNvPicPr>
          <p:nvPr/>
        </p:nvPicPr>
        <p:blipFill>
          <a:blip r:embed="rId59" cstate="screen">
            <a:extLst>
              <a:ext uri="{28A0092B-C50C-407E-A947-70E740481C1C}">
                <a14:useLocalDpi xmlns:a14="http://schemas.microsoft.com/office/drawing/2010/main"/>
              </a:ext>
            </a:extLst>
          </a:blip>
          <a:stretch>
            <a:fillRect/>
          </a:stretch>
        </p:blipFill>
        <p:spPr>
          <a:xfrm>
            <a:off x="8354763" y="4910448"/>
            <a:ext cx="211962" cy="138450"/>
          </a:xfrm>
          <a:prstGeom prst="rect">
            <a:avLst/>
          </a:prstGeom>
        </p:spPr>
      </p:pic>
    </p:spTree>
    <p:extLst>
      <p:ext uri="{BB962C8B-B14F-4D97-AF65-F5344CB8AC3E}">
        <p14:creationId xmlns:p14="http://schemas.microsoft.com/office/powerpoint/2010/main" val="3740630569"/>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4" cstate="screen">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500D19F9-8449-CE3A-6518-C21481D81AE9}"/>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503" imgH="503" progId="TCLayout.ActiveDocument.1">
                  <p:embed/>
                </p:oleObj>
              </mc:Choice>
              <mc:Fallback>
                <p:oleObj name="think-cell Slide" r:id="rId5" imgW="503" imgH="503" progId="TCLayout.ActiveDocument.1">
                  <p:embed/>
                  <p:pic>
                    <p:nvPicPr>
                      <p:cNvPr id="6" name="think-cell data - do not delete" hidden="1">
                        <a:extLst>
                          <a:ext uri="{FF2B5EF4-FFF2-40B4-BE49-F238E27FC236}">
                            <a16:creationId xmlns:a16="http://schemas.microsoft.com/office/drawing/2014/main" id="{500D19F9-8449-CE3A-6518-C21481D81AE9}"/>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9143DF7D-7A48-5275-75D4-1123FAB0CA9D}"/>
              </a:ext>
            </a:extLst>
          </p:cNvPr>
          <p:cNvSpPr>
            <a:spLocks noGrp="1"/>
          </p:cNvSpPr>
          <p:nvPr>
            <p:ph type="title"/>
          </p:nvPr>
        </p:nvSpPr>
        <p:spPr>
          <a:xfrm>
            <a:off x="831850" y="3857376"/>
            <a:ext cx="10515600" cy="2436792"/>
          </a:xfrm>
        </p:spPr>
        <p:txBody>
          <a:bodyPr vert="horz"/>
          <a:lstStyle/>
          <a:p>
            <a:r>
              <a:rPr lang="en-US">
                <a:effectLst>
                  <a:outerShdw blurRad="50800" dist="38100" dir="8100000" algn="tr" rotWithShape="0">
                    <a:prstClr val="black">
                      <a:alpha val="40000"/>
                    </a:prstClr>
                  </a:outerShdw>
                </a:effectLst>
              </a:rPr>
              <a:t>Supply Chain</a:t>
            </a:r>
          </a:p>
        </p:txBody>
      </p:sp>
    </p:spTree>
    <p:custDataLst>
      <p:tags r:id="rId1"/>
    </p:custDataLst>
    <p:extLst>
      <p:ext uri="{BB962C8B-B14F-4D97-AF65-F5344CB8AC3E}">
        <p14:creationId xmlns:p14="http://schemas.microsoft.com/office/powerpoint/2010/main" val="684833268"/>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225B83C-CFF9-CFFA-68AF-4CC9BD911CC3}"/>
            </a:ext>
          </a:extLst>
        </p:cNvPr>
        <p:cNvGrpSpPr/>
        <p:nvPr/>
      </p:nvGrpSpPr>
      <p:grpSpPr>
        <a:xfrm>
          <a:off x="0" y="0"/>
          <a:ext cx="0" cy="0"/>
          <a:chOff x="0" y="0"/>
          <a:chExt cx="0" cy="0"/>
        </a:xfrm>
      </p:grpSpPr>
      <p:graphicFrame>
        <p:nvGraphicFramePr>
          <p:cNvPr id="2" name="think-cell data - do not delete" hidden="1">
            <a:extLst>
              <a:ext uri="{FF2B5EF4-FFF2-40B4-BE49-F238E27FC236}">
                <a16:creationId xmlns:a16="http://schemas.microsoft.com/office/drawing/2014/main" id="{35B07E8E-0847-D936-C0B5-EFBE6EC294E2}"/>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592" imgH="591" progId="TCLayout.ActiveDocument.1">
                  <p:embed/>
                </p:oleObj>
              </mc:Choice>
              <mc:Fallback>
                <p:oleObj name="think-cell Slide" r:id="rId10" imgW="592" imgH="591" progId="TCLayout.ActiveDocument.1">
                  <p:embed/>
                  <p:pic>
                    <p:nvPicPr>
                      <p:cNvPr id="2" name="think-cell data - do not delete" hidden="1">
                        <a:extLst>
                          <a:ext uri="{FF2B5EF4-FFF2-40B4-BE49-F238E27FC236}">
                            <a16:creationId xmlns:a16="http://schemas.microsoft.com/office/drawing/2014/main" id="{35B07E8E-0847-D936-C0B5-EFBE6EC294E2}"/>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14" name="btfpNotesBox111697">
            <a:extLst>
              <a:ext uri="{FF2B5EF4-FFF2-40B4-BE49-F238E27FC236}">
                <a16:creationId xmlns:a16="http://schemas.microsoft.com/office/drawing/2014/main" id="{BC903DB9-EECE-32A8-6480-06297071A04A}"/>
              </a:ext>
            </a:extLst>
          </p:cNvPr>
          <p:cNvSpPr txBox="1"/>
          <p:nvPr>
            <p:custDataLst>
              <p:tags r:id="rId3"/>
            </p:custDataLst>
          </p:nvPr>
        </p:nvSpPr>
        <p:spPr bwMode="gray">
          <a:xfrm>
            <a:off x="330200" y="6309360"/>
            <a:ext cx="11531600" cy="492443"/>
          </a:xfrm>
          <a:prstGeom prst="rect">
            <a:avLst/>
          </a:prstGeom>
          <a:noFill/>
        </p:spPr>
        <p:txBody>
          <a:bodyPr vert="horz" wrap="square" lIns="0" tIns="0" rIns="0" bIns="0" rtlCol="0" anchor="b">
            <a:spAutoFit/>
          </a:bodyPr>
          <a:lstStyle/>
          <a:p>
            <a:pPr marL="0" marR="0" lvl="0" indent="0" algn="l" defTabSz="7112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marL="0" marR="0" lvl="0" indent="0" algn="l" defTabSz="711200" rtl="0" eaLnBrk="1" fontAlgn="auto" latinLnBrk="0" hangingPunct="1">
              <a:lnSpc>
                <a:spcPct val="100000"/>
              </a:lnSpc>
              <a:spcBef>
                <a:spcPts val="0"/>
              </a:spcBef>
              <a:spcAft>
                <a:spcPts val="0"/>
              </a:spcAft>
              <a:buClrTx/>
              <a:buSzTx/>
              <a:buFontTx/>
              <a:buNone/>
              <a:tabLst/>
              <a:defRPr/>
            </a:pPr>
            <a:endParaRPr lang="en-US" sz="800" dirty="0">
              <a:solidFill>
                <a:srgbClr val="000000"/>
              </a:solidFill>
              <a:latin typeface="Arial"/>
            </a:endParaRPr>
          </a:p>
          <a:p>
            <a:pPr marL="0" marR="0" lvl="0" indent="0" algn="l" defTabSz="7112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Quint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2"/>
              </a:rPr>
              <a:t>Gernot Wagner</a:t>
            </a:r>
            <a:r>
              <a:rPr kumimoji="0" lang="en-US" sz="800" b="0" i="0" u="none" strike="noStrike" kern="1200" cap="none" spc="0" normalizeH="0" baseline="0" noProof="0" dirty="0">
                <a:ln>
                  <a:noFill/>
                </a:ln>
                <a:solidFill>
                  <a:srgbClr val="000000"/>
                </a:solidFill>
                <a:effectLst/>
                <a:uLnTx/>
                <a:uFillTx/>
                <a:latin typeface="Arial"/>
                <a:ea typeface="+mn-ea"/>
                <a:cs typeface="+mn-cs"/>
              </a:rPr>
              <a:t>. Share with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3"/>
              </a:rPr>
              <a:t>attribution</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u="none" strike="noStrike" kern="1200" cap="none" spc="0" normalizeH="0" baseline="0" noProof="0" dirty="0">
                <a:ln>
                  <a:noFill/>
                </a:ln>
                <a:solidFill>
                  <a:srgbClr val="000000"/>
                </a:solidFill>
                <a:effectLst/>
                <a:uLnTx/>
                <a:uFillTx/>
                <a:latin typeface="Arial"/>
                <a:ea typeface="+mn-ea"/>
                <a:cs typeface="+mn-cs"/>
              </a:rPr>
              <a:t>et al., </a:t>
            </a:r>
            <a:r>
              <a:rPr kumimoji="0" lang="en-US" sz="800" b="0" i="0" u="none" strike="noStrike" kern="1200" cap="none" spc="0" normalizeH="0" baseline="0" noProof="0" dirty="0">
                <a:ln>
                  <a:noFill/>
                </a:ln>
                <a:solidFill>
                  <a:srgbClr val="000000"/>
                </a:solidFill>
                <a:effectLst/>
                <a:uLnTx/>
                <a:uFillTx/>
                <a:latin typeface="Arial"/>
                <a:ea typeface="+mn-ea"/>
                <a:cs typeface="+mn-cs"/>
              </a:rPr>
              <a:t>"Reenergizing Nuclear" (23 September 2025).</a:t>
            </a:r>
          </a:p>
        </p:txBody>
      </p:sp>
      <p:pic>
        <p:nvPicPr>
          <p:cNvPr id="7" name="Picture 2" descr="Piping in a building in blue tone color">
            <a:extLst>
              <a:ext uri="{FF2B5EF4-FFF2-40B4-BE49-F238E27FC236}">
                <a16:creationId xmlns:a16="http://schemas.microsoft.com/office/drawing/2014/main" id="{7FFA41AC-0118-E429-5D97-6BCE19362872}"/>
              </a:ext>
            </a:extLst>
          </p:cNvPr>
          <p:cNvPicPr>
            <a:picLocks noChangeAspect="1" noChangeArrowheads="1"/>
          </p:cNvPicPr>
          <p:nvPr/>
        </p:nvPicPr>
        <p:blipFill>
          <a:blip r:embed="rId14" cstate="screen">
            <a:extLst>
              <a:ext uri="{28A0092B-C50C-407E-A947-70E740481C1C}">
                <a14:useLocalDpi xmlns:a14="http://schemas.microsoft.com/office/drawing/2010/main"/>
              </a:ext>
            </a:extLst>
          </a:blip>
          <a:srcRect/>
          <a:stretch/>
        </p:blipFill>
        <p:spPr bwMode="auto">
          <a:xfrm>
            <a:off x="499908" y="693807"/>
            <a:ext cx="3510672" cy="5270488"/>
          </a:xfrm>
          <a:prstGeom prst="rect">
            <a:avLst/>
          </a:prstGeom>
          <a:noFill/>
          <a:extLst>
            <a:ext uri="{909E8E84-426E-40DD-AFC4-6F175D3DCCD1}">
              <a14:hiddenFill xmlns:a14="http://schemas.microsoft.com/office/drawing/2010/main">
                <a:solidFill>
                  <a:srgbClr val="FFFFFF"/>
                </a:solidFill>
              </a14:hiddenFill>
            </a:ext>
          </a:extLst>
        </p:spPr>
      </p:pic>
      <p:sp>
        <p:nvSpPr>
          <p:cNvPr id="13" name="Title 2">
            <a:extLst>
              <a:ext uri="{FF2B5EF4-FFF2-40B4-BE49-F238E27FC236}">
                <a16:creationId xmlns:a16="http://schemas.microsoft.com/office/drawing/2014/main" id="{3A00F9D3-8F30-6F36-5E8D-1FBE45BB552E}"/>
              </a:ext>
            </a:extLst>
          </p:cNvPr>
          <p:cNvSpPr txBox="1">
            <a:spLocks/>
          </p:cNvSpPr>
          <p:nvPr/>
        </p:nvSpPr>
        <p:spPr>
          <a:xfrm>
            <a:off x="672895" y="5065842"/>
            <a:ext cx="3165987" cy="784830"/>
          </a:xfrm>
          <a:prstGeom prst="rect">
            <a:avLst/>
          </a:prstGeom>
          <a:solidFill>
            <a:srgbClr val="9D9D9D">
              <a:alpha val="67059"/>
            </a:srgbClr>
          </a:solidFill>
        </p:spPr>
        <p:txBody>
          <a:bodyPr vert="horz" lIns="91440" tIns="0" rIns="91440" bIns="45720" rtlCol="0" anchor="b" anchorCtr="0">
            <a:spAutoFit/>
          </a:bodyPr>
          <a:lstStyle>
            <a:defPPr>
              <a:defRPr lang="en-US"/>
            </a:defPPr>
            <a:lvl1pPr marL="0" marR="0" lvl="0" indent="0" fontAlgn="auto">
              <a:lnSpc>
                <a:spcPct val="100000"/>
              </a:lnSpc>
              <a:spcBef>
                <a:spcPct val="0"/>
              </a:spcBef>
              <a:spcAft>
                <a:spcPts val="0"/>
              </a:spcAft>
              <a:buClrTx/>
              <a:buSzTx/>
              <a:buFontTx/>
              <a:buNone/>
              <a:tabLst/>
              <a:defRPr kumimoji="0" sz="2400" b="1" i="0" u="none" strike="noStrike" cap="none" spc="0" normalizeH="0" baseline="0">
                <a:ln>
                  <a:noFill/>
                </a:ln>
                <a:solidFill>
                  <a:srgbClr val="FFFFFF"/>
                </a:solidFill>
                <a:effectLst/>
                <a:uLnTx/>
                <a:uFillTx/>
                <a:latin typeface="Arial"/>
                <a:ea typeface="+mj-ea"/>
                <a:cs typeface="+mj-cs"/>
              </a:defRPr>
            </a:lvl1pPr>
          </a:lstStyle>
          <a:p>
            <a:r>
              <a:rPr lang="en-US"/>
              <a:t>Key messages</a:t>
            </a:r>
            <a:br>
              <a:rPr lang="en-US"/>
            </a:br>
            <a:r>
              <a:rPr lang="en-US" b="0"/>
              <a:t>Supply Chain</a:t>
            </a:r>
          </a:p>
        </p:txBody>
      </p:sp>
      <p:sp>
        <p:nvSpPr>
          <p:cNvPr id="15" name="btfpBulletedList771181">
            <a:extLst>
              <a:ext uri="{FF2B5EF4-FFF2-40B4-BE49-F238E27FC236}">
                <a16:creationId xmlns:a16="http://schemas.microsoft.com/office/drawing/2014/main" id="{C0362BB0-67BC-55AA-3E40-724244F0CAE9}"/>
              </a:ext>
            </a:extLst>
          </p:cNvPr>
          <p:cNvSpPr txBox="1"/>
          <p:nvPr>
            <p:custDataLst>
              <p:tags r:id="rId4"/>
            </p:custDataLst>
          </p:nvPr>
        </p:nvSpPr>
        <p:spPr bwMode="gray">
          <a:xfrm>
            <a:off x="4230892" y="1288821"/>
            <a:ext cx="7507288" cy="442035"/>
          </a:xfrm>
          <a:prstGeom prst="rect">
            <a:avLst/>
          </a:prstGeom>
          <a:noFill/>
        </p:spPr>
        <p:txBody>
          <a:bodyPr vert="horz" wrap="square" lIns="36000" tIns="36000" rIns="36000" bIns="36000" rtlCol="0" anchor="t">
            <a:spAutoFit/>
          </a:bodyPr>
          <a:lstStyle/>
          <a:p>
            <a:pPr marL="0" indent="0">
              <a:spcBef>
                <a:spcPts val="1800"/>
              </a:spcBef>
              <a:buNone/>
            </a:pPr>
            <a:r>
              <a:rPr lang="en-US" sz="1200" b="1"/>
              <a:t>Despite 60% of nuclear power plants being in the West, more than 50% of OEM and critical component capacity is in China today.</a:t>
            </a:r>
            <a:endParaRPr kumimoji="0" lang="en-US" sz="1200" b="0" i="0" u="none" strike="noStrike" kern="1200" cap="none" spc="0" normalizeH="0" baseline="0" noProof="0">
              <a:ln>
                <a:noFill/>
              </a:ln>
              <a:solidFill>
                <a:srgbClr val="000000"/>
              </a:solidFill>
              <a:effectLst/>
              <a:uLnTx/>
              <a:uFillTx/>
              <a:latin typeface="Arial"/>
              <a:ea typeface="+mn-ea"/>
              <a:cs typeface="+mn-cs"/>
            </a:endParaRPr>
          </a:p>
        </p:txBody>
      </p:sp>
      <p:sp>
        <p:nvSpPr>
          <p:cNvPr id="3" name="btfpBulletedList771181">
            <a:extLst>
              <a:ext uri="{FF2B5EF4-FFF2-40B4-BE49-F238E27FC236}">
                <a16:creationId xmlns:a16="http://schemas.microsoft.com/office/drawing/2014/main" id="{C8B65ED9-EB5F-F587-F976-6E840AEB1752}"/>
              </a:ext>
            </a:extLst>
          </p:cNvPr>
          <p:cNvSpPr txBox="1"/>
          <p:nvPr>
            <p:custDataLst>
              <p:tags r:id="rId5"/>
            </p:custDataLst>
          </p:nvPr>
        </p:nvSpPr>
        <p:spPr bwMode="gray">
          <a:xfrm>
            <a:off x="4230892" y="1818892"/>
            <a:ext cx="7507288" cy="1149921"/>
          </a:xfrm>
          <a:prstGeom prst="rect">
            <a:avLst/>
          </a:prstGeom>
          <a:noFill/>
        </p:spPr>
        <p:txBody>
          <a:bodyPr vert="horz" wrap="square" lIns="36000" tIns="36000" rIns="36000" bIns="36000" rtlCol="0" anchor="t">
            <a:spAutoFit/>
          </a:bodyPr>
          <a:lstStyle/>
          <a:p>
            <a:pPr marL="0" indent="0">
              <a:spcBef>
                <a:spcPts val="1800"/>
              </a:spcBef>
              <a:buNone/>
            </a:pPr>
            <a:r>
              <a:rPr lang="en-US" sz="1200" b="1"/>
              <a:t>Historically, countries that are actively building new nuclear reactors have also had the largest reactor OEMs.</a:t>
            </a:r>
          </a:p>
          <a:p>
            <a:pPr marL="355600" lvl="1" indent="-177800" defTabSz="711200">
              <a:spcBef>
                <a:spcPts val="600"/>
              </a:spcBef>
              <a:buFontTx/>
              <a:buChar char="–"/>
              <a:defRPr/>
            </a:pPr>
            <a:r>
              <a:rPr lang="en-US" sz="1200">
                <a:solidFill>
                  <a:srgbClr val="000000"/>
                </a:solidFill>
                <a:latin typeface="Arial"/>
              </a:rPr>
              <a:t>During the 1970’s nuclear reactor boom in the West, Westinghouse, GE, and Framatome accounted for 90% of new-build reactors.</a:t>
            </a:r>
          </a:p>
          <a:p>
            <a:pPr marL="355600" lvl="1" indent="-177800" defTabSz="711200">
              <a:spcBef>
                <a:spcPts val="600"/>
              </a:spcBef>
              <a:buFontTx/>
              <a:buChar char="–"/>
              <a:defRPr/>
            </a:pPr>
            <a:r>
              <a:rPr lang="en-US" sz="1200">
                <a:solidFill>
                  <a:srgbClr val="000000"/>
                </a:solidFill>
                <a:latin typeface="Arial"/>
              </a:rPr>
              <a:t>Today, most new reactors are built by CNNC, </a:t>
            </a:r>
            <a:r>
              <a:rPr lang="en-US" sz="1200" err="1">
                <a:solidFill>
                  <a:srgbClr val="000000"/>
                </a:solidFill>
                <a:latin typeface="Arial"/>
              </a:rPr>
              <a:t>Rosatom</a:t>
            </a:r>
            <a:r>
              <a:rPr lang="en-US" sz="1200">
                <a:solidFill>
                  <a:srgbClr val="000000"/>
                </a:solidFill>
                <a:latin typeface="Arial"/>
              </a:rPr>
              <a:t>, and </a:t>
            </a:r>
            <a:fld id="{6F4FE19D-B8A3-4F11-903C-C9160BB14242}" type="datetime'''Ato''''''m''e''''''''n''''''''ergom''a''s''''h'''''''''''">
              <a:rPr lang="en-US" altLang="en-US" sz="1200" smtClean="0">
                <a:effectLst/>
              </a:rPr>
              <a:pPr marL="355600" lvl="1" indent="-177800" defTabSz="711200">
                <a:spcBef>
                  <a:spcPts val="600"/>
                </a:spcBef>
                <a:buFontTx/>
                <a:buChar char="–"/>
                <a:defRPr/>
              </a:pPr>
              <a:t>Atomenergomash</a:t>
            </a:fld>
            <a:r>
              <a:rPr lang="en-US" altLang="en-US" sz="1200">
                <a:effectLst/>
              </a:rPr>
              <a:t>.</a:t>
            </a:r>
            <a:endParaRPr lang="en-US" sz="1200">
              <a:solidFill>
                <a:srgbClr val="000000"/>
              </a:solidFill>
              <a:latin typeface="Arial"/>
            </a:endParaRPr>
          </a:p>
        </p:txBody>
      </p:sp>
      <p:cxnSp>
        <p:nvCxnSpPr>
          <p:cNvPr id="9" name="Straight Connector 8">
            <a:extLst>
              <a:ext uri="{FF2B5EF4-FFF2-40B4-BE49-F238E27FC236}">
                <a16:creationId xmlns:a16="http://schemas.microsoft.com/office/drawing/2014/main" id="{D354CCF0-4EDD-F9E5-D160-42D85734FEBD}"/>
              </a:ext>
            </a:extLst>
          </p:cNvPr>
          <p:cNvCxnSpPr>
            <a:cxnSpLocks/>
          </p:cNvCxnSpPr>
          <p:nvPr/>
        </p:nvCxnSpPr>
        <p:spPr bwMode="gray">
          <a:xfrm>
            <a:off x="4216605" y="1774874"/>
            <a:ext cx="7502525"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5E0DEC80-9FA0-948D-132C-BF82B07E75A5}"/>
              </a:ext>
            </a:extLst>
          </p:cNvPr>
          <p:cNvCxnSpPr>
            <a:cxnSpLocks/>
          </p:cNvCxnSpPr>
          <p:nvPr/>
        </p:nvCxnSpPr>
        <p:spPr bwMode="gray">
          <a:xfrm>
            <a:off x="4216605" y="3012831"/>
            <a:ext cx="7502525"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sp>
        <p:nvSpPr>
          <p:cNvPr id="5" name="btfpBulletedList771181">
            <a:extLst>
              <a:ext uri="{FF2B5EF4-FFF2-40B4-BE49-F238E27FC236}">
                <a16:creationId xmlns:a16="http://schemas.microsoft.com/office/drawing/2014/main" id="{C02C8B21-7408-AF94-E9A8-B90E8F924681}"/>
              </a:ext>
            </a:extLst>
          </p:cNvPr>
          <p:cNvSpPr txBox="1"/>
          <p:nvPr>
            <p:custDataLst>
              <p:tags r:id="rId6"/>
            </p:custDataLst>
          </p:nvPr>
        </p:nvSpPr>
        <p:spPr bwMode="gray">
          <a:xfrm>
            <a:off x="4230892" y="3056849"/>
            <a:ext cx="7507288" cy="1149921"/>
          </a:xfrm>
          <a:prstGeom prst="rect">
            <a:avLst/>
          </a:prstGeom>
          <a:noFill/>
        </p:spPr>
        <p:txBody>
          <a:bodyPr vert="horz" wrap="square" lIns="36000" tIns="36000" rIns="36000" bIns="36000" rtlCol="0" anchor="t">
            <a:spAutoFit/>
          </a:bodyPr>
          <a:lstStyle/>
          <a:p>
            <a:pPr marL="0" indent="0">
              <a:spcBef>
                <a:spcPts val="1800"/>
              </a:spcBef>
              <a:buNone/>
            </a:pPr>
            <a:r>
              <a:rPr lang="en-US" sz="1200" b="1" dirty="0"/>
              <a:t>Uranium producing and consuming countries have almost no overlap, as most uranium resources are situated in Kazakhstan, Canada, and Australia.</a:t>
            </a:r>
          </a:p>
          <a:p>
            <a:pPr marL="355600" lvl="1" indent="-177800" defTabSz="711200">
              <a:spcBef>
                <a:spcPts val="600"/>
              </a:spcBef>
              <a:buFontTx/>
              <a:buChar char="–"/>
              <a:defRPr/>
            </a:pPr>
            <a:r>
              <a:rPr lang="en-US" sz="1200" dirty="0">
                <a:solidFill>
                  <a:srgbClr val="000000"/>
                </a:solidFill>
                <a:latin typeface="Arial"/>
              </a:rPr>
              <a:t>The world requirement for uranium ore was 68 </a:t>
            </a:r>
            <a:r>
              <a:rPr lang="en-US" sz="1200" dirty="0" err="1">
                <a:solidFill>
                  <a:srgbClr val="000000"/>
                </a:solidFill>
                <a:latin typeface="Arial"/>
              </a:rPr>
              <a:t>kilotonnes</a:t>
            </a:r>
            <a:r>
              <a:rPr lang="en-US" sz="1200" dirty="0">
                <a:solidFill>
                  <a:srgbClr val="000000"/>
                </a:solidFill>
                <a:latin typeface="Arial"/>
              </a:rPr>
              <a:t> in 2023. This is significantly more than the 55 kt produced. The difference is made up using stockpiles and recycled uranium.</a:t>
            </a:r>
          </a:p>
          <a:p>
            <a:pPr marL="355600" lvl="1" indent="-177800" defTabSz="711200">
              <a:spcBef>
                <a:spcPts val="600"/>
              </a:spcBef>
              <a:buFontTx/>
              <a:buChar char="–"/>
              <a:defRPr/>
            </a:pPr>
            <a:r>
              <a:rPr lang="en-US" sz="1200" dirty="0">
                <a:solidFill>
                  <a:srgbClr val="000000"/>
                </a:solidFill>
                <a:latin typeface="Arial"/>
              </a:rPr>
              <a:t>The West is highly dependent on Canada and Kazakhstan for its uranium ore.</a:t>
            </a:r>
          </a:p>
        </p:txBody>
      </p:sp>
      <p:sp>
        <p:nvSpPr>
          <p:cNvPr id="16" name="btfpBulletedList771181">
            <a:extLst>
              <a:ext uri="{FF2B5EF4-FFF2-40B4-BE49-F238E27FC236}">
                <a16:creationId xmlns:a16="http://schemas.microsoft.com/office/drawing/2014/main" id="{A978D2C1-FA93-6FC1-F9D2-97EFDB4650E2}"/>
              </a:ext>
            </a:extLst>
          </p:cNvPr>
          <p:cNvSpPr txBox="1"/>
          <p:nvPr>
            <p:custDataLst>
              <p:tags r:id="rId7"/>
            </p:custDataLst>
          </p:nvPr>
        </p:nvSpPr>
        <p:spPr bwMode="gray">
          <a:xfrm>
            <a:off x="4230892" y="4294808"/>
            <a:ext cx="7507288" cy="1334587"/>
          </a:xfrm>
          <a:prstGeom prst="rect">
            <a:avLst/>
          </a:prstGeom>
          <a:noFill/>
        </p:spPr>
        <p:txBody>
          <a:bodyPr vert="horz" wrap="square" lIns="36000" tIns="36000" rIns="36000" bIns="36000" rtlCol="0" anchor="t">
            <a:spAutoFit/>
          </a:bodyPr>
          <a:lstStyle/>
          <a:p>
            <a:pPr marL="0" indent="0">
              <a:spcBef>
                <a:spcPts val="1800"/>
              </a:spcBef>
              <a:buNone/>
            </a:pPr>
            <a:r>
              <a:rPr lang="en-US" sz="1200" b="1"/>
              <a:t>Mining and enrichment are dominated by a few businesses mostly in Kazakhstan and Russia, while fuel is produced typically in the country where the reactor is located.</a:t>
            </a:r>
          </a:p>
          <a:p>
            <a:pPr marL="355600" lvl="1" indent="-177800" defTabSz="711200">
              <a:spcBef>
                <a:spcPts val="600"/>
              </a:spcBef>
              <a:buFontTx/>
              <a:buChar char="–"/>
              <a:defRPr/>
            </a:pPr>
            <a:r>
              <a:rPr lang="en-US" sz="1200">
                <a:solidFill>
                  <a:srgbClr val="000000"/>
                </a:solidFill>
                <a:latin typeface="Arial"/>
              </a:rPr>
              <a:t>Europe and the United States must invest in uranium enrichment facilities if they want to reduce their dependency on Russia and China.</a:t>
            </a:r>
          </a:p>
          <a:p>
            <a:pPr marL="355600" lvl="1" indent="-177800" defTabSz="711200">
              <a:spcBef>
                <a:spcPts val="600"/>
              </a:spcBef>
              <a:buFontTx/>
              <a:buChar char="–"/>
              <a:defRPr/>
            </a:pPr>
            <a:r>
              <a:rPr lang="en-US" sz="1200">
                <a:solidFill>
                  <a:srgbClr val="000000"/>
                </a:solidFill>
                <a:latin typeface="Arial"/>
              </a:rPr>
              <a:t>Only a few commercial businesses reprocess nuclear fuel. The United States closed its reprocessing plants in the 1970s.</a:t>
            </a:r>
          </a:p>
        </p:txBody>
      </p:sp>
      <p:cxnSp>
        <p:nvCxnSpPr>
          <p:cNvPr id="17" name="Straight Connector 16">
            <a:extLst>
              <a:ext uri="{FF2B5EF4-FFF2-40B4-BE49-F238E27FC236}">
                <a16:creationId xmlns:a16="http://schemas.microsoft.com/office/drawing/2014/main" id="{CA4AD519-B455-601B-C089-4373A78603B2}"/>
              </a:ext>
            </a:extLst>
          </p:cNvPr>
          <p:cNvCxnSpPr>
            <a:cxnSpLocks/>
          </p:cNvCxnSpPr>
          <p:nvPr/>
        </p:nvCxnSpPr>
        <p:spPr bwMode="gray">
          <a:xfrm>
            <a:off x="4216605" y="4250788"/>
            <a:ext cx="7502525"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1801388525"/>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3EEB42C-9ED7-D0AF-0F0B-2F2B1C0C39CC}"/>
            </a:ext>
          </a:extLst>
        </p:cNvPr>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2EDC154C-DCDF-B511-2020-FCF488092E27}"/>
              </a:ext>
            </a:extLst>
          </p:cNvPr>
          <p:cNvGraphicFramePr>
            <a:graphicFrameLocks noChangeAspect="1"/>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26" imgW="7772400" imgH="10058400" progId="TCLayout.ActiveDocument.1">
                  <p:embed/>
                </p:oleObj>
              </mc:Choice>
              <mc:Fallback>
                <p:oleObj name="think-cell Slide" r:id="rId26" imgW="7772400" imgH="10058400" progId="TCLayout.ActiveDocument.1">
                  <p:embed/>
                  <p:pic>
                    <p:nvPicPr>
                      <p:cNvPr id="4" name="think-cell data - do not delete" hidden="1">
                        <a:extLst>
                          <a:ext uri="{FF2B5EF4-FFF2-40B4-BE49-F238E27FC236}">
                            <a16:creationId xmlns:a16="http://schemas.microsoft.com/office/drawing/2014/main" id="{2EDC154C-DCDF-B511-2020-FCF488092E27}"/>
                          </a:ext>
                        </a:extLst>
                      </p:cNvPr>
                      <p:cNvPicPr/>
                      <p:nvPr/>
                    </p:nvPicPr>
                    <p:blipFill>
                      <a:blip r:embed="rId27"/>
                      <a:stretch>
                        <a:fillRect/>
                      </a:stretch>
                    </p:blipFill>
                    <p:spPr>
                      <a:xfrm>
                        <a:off x="1588" y="1588"/>
                        <a:ext cx="1227" cy="1588"/>
                      </a:xfrm>
                      <a:prstGeom prst="rect">
                        <a:avLst/>
                      </a:prstGeom>
                    </p:spPr>
                  </p:pic>
                </p:oleObj>
              </mc:Fallback>
            </mc:AlternateContent>
          </a:graphicData>
        </a:graphic>
      </p:graphicFrame>
      <p:sp>
        <p:nvSpPr>
          <p:cNvPr id="142" name="Rectangle 141">
            <a:extLst>
              <a:ext uri="{FF2B5EF4-FFF2-40B4-BE49-F238E27FC236}">
                <a16:creationId xmlns:a16="http://schemas.microsoft.com/office/drawing/2014/main" id="{040DF18A-F1E5-3E17-0EE1-9CDD8C321DA7}"/>
              </a:ext>
            </a:extLst>
          </p:cNvPr>
          <p:cNvSpPr/>
          <p:nvPr/>
        </p:nvSpPr>
        <p:spPr bwMode="gray">
          <a:xfrm>
            <a:off x="7984610" y="1890157"/>
            <a:ext cx="1235134" cy="4126735"/>
          </a:xfrm>
          <a:prstGeom prst="rect">
            <a:avLst/>
          </a:prstGeom>
          <a:solidFill>
            <a:schemeClr val="bg2">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40" name="Rectangle 139">
            <a:extLst>
              <a:ext uri="{FF2B5EF4-FFF2-40B4-BE49-F238E27FC236}">
                <a16:creationId xmlns:a16="http://schemas.microsoft.com/office/drawing/2014/main" id="{D3840C42-D512-6A16-7517-89FA22C5022E}"/>
              </a:ext>
            </a:extLst>
          </p:cNvPr>
          <p:cNvSpPr/>
          <p:nvPr/>
        </p:nvSpPr>
        <p:spPr bwMode="gray">
          <a:xfrm>
            <a:off x="2992061" y="1890157"/>
            <a:ext cx="1247485" cy="4126735"/>
          </a:xfrm>
          <a:prstGeom prst="rect">
            <a:avLst/>
          </a:prstGeom>
          <a:solidFill>
            <a:schemeClr val="bg2">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 name="Title 1">
            <a:extLst>
              <a:ext uri="{FF2B5EF4-FFF2-40B4-BE49-F238E27FC236}">
                <a16:creationId xmlns:a16="http://schemas.microsoft.com/office/drawing/2014/main" id="{0CA03B50-4C32-17F7-5D32-B376C5D90C3B}"/>
              </a:ext>
            </a:extLst>
          </p:cNvPr>
          <p:cNvSpPr>
            <a:spLocks noGrp="1"/>
          </p:cNvSpPr>
          <p:nvPr>
            <p:ph type="title"/>
          </p:nvPr>
        </p:nvSpPr>
        <p:spPr>
          <a:xfrm>
            <a:off x="330200" y="523318"/>
            <a:ext cx="11531600" cy="659434"/>
          </a:xfrm>
        </p:spPr>
        <p:txBody>
          <a:bodyPr vert="horz">
            <a:noAutofit/>
          </a:bodyPr>
          <a:lstStyle/>
          <a:p>
            <a:r>
              <a:rPr lang="en-US">
                <a:cs typeface="Arial"/>
              </a:rPr>
              <a:t>The traditionally Western nuclear supply chain is increasingly dominated by Chinese players</a:t>
            </a:r>
          </a:p>
        </p:txBody>
      </p:sp>
      <p:sp>
        <p:nvSpPr>
          <p:cNvPr id="13" name="AutoShape 4" descr="https://pus13-powerpoint.officeapps.live.com/pods/GetClipboardImage.ashx?Id=8e837797-54fb-42f9-b673-1f8e4c4c7b96&amp;DC=PUS13&amp;pkey=637c174c-ba70-445b-9c4c-52d4bc10ed04&amp;wdwaccluster=PUS13">
            <a:extLst>
              <a:ext uri="{FF2B5EF4-FFF2-40B4-BE49-F238E27FC236}">
                <a16:creationId xmlns:a16="http://schemas.microsoft.com/office/drawing/2014/main" id="{F240D480-8408-1565-6953-B314B0231B3B}"/>
              </a:ext>
            </a:extLst>
          </p:cNvPr>
          <p:cNvSpPr>
            <a:spLocks noChangeAspect="1" noChangeArrowheads="1"/>
          </p:cNvSpPr>
          <p:nvPr/>
        </p:nvSpPr>
        <p:spPr bwMode="auto">
          <a:xfrm>
            <a:off x="2190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 name="btfpColumnHeaderBoxText223027">
            <a:extLst>
              <a:ext uri="{FF2B5EF4-FFF2-40B4-BE49-F238E27FC236}">
                <a16:creationId xmlns:a16="http://schemas.microsoft.com/office/drawing/2014/main" id="{E5939AB3-88D1-C02C-9F66-979745FD227B}"/>
              </a:ext>
            </a:extLst>
          </p:cNvPr>
          <p:cNvSpPr txBox="1"/>
          <p:nvPr/>
        </p:nvSpPr>
        <p:spPr bwMode="gray">
          <a:xfrm>
            <a:off x="404484" y="1384384"/>
            <a:ext cx="7732890" cy="288219"/>
          </a:xfrm>
          <a:prstGeom prst="rect">
            <a:avLst/>
          </a:prstGeom>
          <a:noFill/>
        </p:spPr>
        <p:txBody>
          <a:bodyPr vert="horz" wrap="square" lIns="0" tIns="36036" rIns="36036" bIns="36036" rtlCol="0" anchor="b">
            <a:spAutoFit/>
          </a:bodyPr>
          <a:lstStyle/>
          <a:p>
            <a:pPr marL="0" indent="0">
              <a:spcBef>
                <a:spcPts val="0"/>
              </a:spcBef>
              <a:buNone/>
            </a:pPr>
            <a:r>
              <a:rPr lang="en-US" sz="1400" b="1">
                <a:solidFill>
                  <a:srgbClr val="000000"/>
                </a:solidFill>
              </a:rPr>
              <a:t>Supply chain tiers nuclear power plants</a:t>
            </a:r>
          </a:p>
        </p:txBody>
      </p:sp>
      <p:cxnSp>
        <p:nvCxnSpPr>
          <p:cNvPr id="14" name="btfpColumnHeaderBoxLine223027">
            <a:extLst>
              <a:ext uri="{FF2B5EF4-FFF2-40B4-BE49-F238E27FC236}">
                <a16:creationId xmlns:a16="http://schemas.microsoft.com/office/drawing/2014/main" id="{19D8AC59-1FB1-4768-FCEE-02EEA15362CF}"/>
              </a:ext>
            </a:extLst>
          </p:cNvPr>
          <p:cNvCxnSpPr>
            <a:cxnSpLocks/>
          </p:cNvCxnSpPr>
          <p:nvPr/>
        </p:nvCxnSpPr>
        <p:spPr bwMode="gray">
          <a:xfrm>
            <a:off x="404484" y="1706517"/>
            <a:ext cx="8796160"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57" name="TextBox 56">
            <a:extLst>
              <a:ext uri="{FF2B5EF4-FFF2-40B4-BE49-F238E27FC236}">
                <a16:creationId xmlns:a16="http://schemas.microsoft.com/office/drawing/2014/main" id="{1E3EE2DA-8FC4-D16A-ADDE-1D43E8AF1985}"/>
              </a:ext>
            </a:extLst>
          </p:cNvPr>
          <p:cNvSpPr txBox="1"/>
          <p:nvPr/>
        </p:nvSpPr>
        <p:spPr bwMode="gray">
          <a:xfrm>
            <a:off x="1770063" y="1893888"/>
            <a:ext cx="1206500" cy="382588"/>
          </a:xfrm>
          <a:prstGeom prst="rect">
            <a:avLst/>
          </a:prstGeom>
          <a:solidFill>
            <a:schemeClr val="tx1">
              <a:lumMod val="75000"/>
              <a:lumOff val="25000"/>
            </a:schemeClr>
          </a:solidFill>
          <a:ln w="6350">
            <a:noFill/>
            <a:prstDash val="solid"/>
          </a:ln>
        </p:spPr>
        <p:txBody>
          <a:bodyPr wrap="square" lIns="91440" tIns="91440" rIns="91440" bIns="91440" rtlCol="0" anchor="ctr">
            <a:noAutofit/>
          </a:bodyPr>
          <a:lstStyle/>
          <a:p>
            <a:pPr marL="0" indent="0" algn="ctr">
              <a:spcAft>
                <a:spcPts val="600"/>
              </a:spcAft>
              <a:buNone/>
            </a:pPr>
            <a:r>
              <a:rPr lang="en-US" sz="1000" b="1">
                <a:solidFill>
                  <a:srgbClr val="FFFFFF"/>
                </a:solidFill>
              </a:rPr>
              <a:t>Operators</a:t>
            </a:r>
          </a:p>
        </p:txBody>
      </p:sp>
      <p:sp>
        <p:nvSpPr>
          <p:cNvPr id="84" name="TextBox 83">
            <a:extLst>
              <a:ext uri="{FF2B5EF4-FFF2-40B4-BE49-F238E27FC236}">
                <a16:creationId xmlns:a16="http://schemas.microsoft.com/office/drawing/2014/main" id="{094A4A04-E7DB-8ED9-9CFB-BA59FD5035F3}"/>
              </a:ext>
            </a:extLst>
          </p:cNvPr>
          <p:cNvSpPr txBox="1"/>
          <p:nvPr/>
        </p:nvSpPr>
        <p:spPr bwMode="gray">
          <a:xfrm>
            <a:off x="9403096" y="1367315"/>
            <a:ext cx="2548044" cy="4646133"/>
          </a:xfrm>
          <a:prstGeom prst="rect">
            <a:avLst/>
          </a:prstGeom>
          <a:solidFill>
            <a:srgbClr val="E3E8EE"/>
          </a:solidFill>
        </p:spPr>
        <p:txBody>
          <a:bodyPr wrap="square" lIns="137160" tIns="137160" rIns="274320" bIns="137160" rtlCol="0" anchor="t">
            <a:noAutofit/>
          </a:bodyPr>
          <a:lstStyle/>
          <a:p>
            <a:pPr marL="0" indent="0">
              <a:spcBef>
                <a:spcPts val="0"/>
              </a:spcBef>
              <a:spcAft>
                <a:spcPts val="600"/>
              </a:spcAft>
              <a:buNone/>
            </a:pPr>
            <a:r>
              <a:rPr lang="en-US" sz="1200" b="1"/>
              <a:t>Observations</a:t>
            </a:r>
          </a:p>
          <a:p>
            <a:pPr marL="171450" indent="-171450">
              <a:spcBef>
                <a:spcPts val="0"/>
              </a:spcBef>
              <a:spcAft>
                <a:spcPts val="600"/>
              </a:spcAft>
              <a:buFont typeface="Arial" panose="020B0604020202020204" pitchFamily="34" charset="0"/>
              <a:buChar char="•"/>
            </a:pPr>
            <a:r>
              <a:rPr lang="en-US" sz="1050"/>
              <a:t>China </a:t>
            </a:r>
            <a:r>
              <a:rPr lang="en-US" sz="1050" b="1"/>
              <a:t>hosts 15% of existing nuclear plants </a:t>
            </a:r>
            <a:r>
              <a:rPr lang="en-US" sz="1050"/>
              <a:t>but accounts for 30% of new global constructions. It also leads in </a:t>
            </a:r>
            <a:r>
              <a:rPr lang="en-US" sz="1050" b="1"/>
              <a:t>manufacturing.</a:t>
            </a:r>
          </a:p>
          <a:p>
            <a:pPr marL="171450" indent="-171450">
              <a:spcBef>
                <a:spcPts val="0"/>
              </a:spcBef>
              <a:spcAft>
                <a:spcPts val="600"/>
              </a:spcAft>
              <a:buFont typeface="Arial" panose="020B0604020202020204" pitchFamily="34" charset="0"/>
              <a:buChar char="•"/>
            </a:pPr>
            <a:r>
              <a:rPr lang="en-US" sz="1050"/>
              <a:t>Building a nuclear power plant requires highly specialized knowledge. </a:t>
            </a:r>
            <a:r>
              <a:rPr lang="en-US" sz="1050" b="1"/>
              <a:t>It is for this reason that the nuclear supply chain is highly concentrated.</a:t>
            </a:r>
          </a:p>
          <a:p>
            <a:pPr marL="171450" indent="-171450">
              <a:spcBef>
                <a:spcPts val="0"/>
              </a:spcBef>
              <a:spcAft>
                <a:spcPts val="600"/>
              </a:spcAft>
              <a:buFont typeface="Arial" panose="020B0604020202020204" pitchFamily="34" charset="0"/>
              <a:buChar char="•"/>
            </a:pPr>
            <a:r>
              <a:rPr lang="en-US" sz="1050" b="1"/>
              <a:t>This concentration allows a few players to benefit from the learning curve.</a:t>
            </a:r>
            <a:r>
              <a:rPr lang="en-US" sz="1050"/>
              <a:t> Framatome benefitted from this learning curve when France was building its nuclear fleet in the 1970s and 1980s. Today, CNNC and other Chinese OEMs benefit from the nuclear boom in China.</a:t>
            </a:r>
          </a:p>
          <a:p>
            <a:pPr marL="171450" indent="-171450">
              <a:spcAft>
                <a:spcPts val="600"/>
              </a:spcAft>
              <a:buFont typeface="Arial" panose="020B0604020202020204" pitchFamily="34" charset="0"/>
              <a:buChar char="•"/>
            </a:pPr>
            <a:r>
              <a:rPr lang="en-US" sz="1050"/>
              <a:t>OEMs have provided fuel, parts, and support for 80+ years, creating </a:t>
            </a:r>
            <a:r>
              <a:rPr lang="en-US" sz="1050" b="1"/>
              <a:t>lasting technical and geopolitical dependence</a:t>
            </a:r>
            <a:r>
              <a:rPr lang="en-US" sz="1050"/>
              <a:t>.  </a:t>
            </a:r>
          </a:p>
          <a:p>
            <a:pPr marL="171450" indent="-171450">
              <a:spcBef>
                <a:spcPts val="0"/>
              </a:spcBef>
              <a:spcAft>
                <a:spcPts val="600"/>
              </a:spcAft>
              <a:buFont typeface="Arial" panose="020B0604020202020204" pitchFamily="34" charset="0"/>
              <a:buChar char="•"/>
            </a:pPr>
            <a:endParaRPr lang="en-US" sz="1050"/>
          </a:p>
        </p:txBody>
      </p:sp>
      <p:sp>
        <p:nvSpPr>
          <p:cNvPr id="85" name="btfpNotesBox361175">
            <a:extLst>
              <a:ext uri="{FF2B5EF4-FFF2-40B4-BE49-F238E27FC236}">
                <a16:creationId xmlns:a16="http://schemas.microsoft.com/office/drawing/2014/main" id="{67210EE1-635D-3288-9EC0-A6563A4C753F}"/>
              </a:ext>
            </a:extLst>
          </p:cNvPr>
          <p:cNvSpPr txBox="1"/>
          <p:nvPr>
            <p:custDataLst>
              <p:tags r:id="rId2"/>
            </p:custDataLst>
          </p:nvPr>
        </p:nvSpPr>
        <p:spPr bwMode="gray">
          <a:xfrm>
            <a:off x="330201" y="6186250"/>
            <a:ext cx="9072896" cy="615553"/>
          </a:xfrm>
          <a:prstGeom prst="rect">
            <a:avLst/>
          </a:prstGeom>
          <a:noFill/>
        </p:spPr>
        <p:txBody>
          <a:bodyPr vert="horz" wrap="square" lIns="0" tIns="0" rIns="0" bIns="0" rtlCol="0" anchor="b">
            <a:spAutoFit/>
          </a:bodyPr>
          <a:lstStyle/>
          <a:p>
            <a:endParaRPr lang="en-US" sz="800" dirty="0">
              <a:solidFill>
                <a:srgbClr val="000000"/>
              </a:solidFill>
            </a:endParaRPr>
          </a:p>
          <a:p>
            <a:endParaRPr lang="en-US" sz="800" dirty="0">
              <a:solidFill>
                <a:srgbClr val="000000"/>
              </a:solidFill>
            </a:endParaRPr>
          </a:p>
          <a:p>
            <a:r>
              <a:rPr lang="en-US" sz="800" dirty="0">
                <a:solidFill>
                  <a:srgbClr val="000000"/>
                </a:solidFill>
              </a:rPr>
              <a:t>Sources: </a:t>
            </a:r>
            <a:r>
              <a:rPr kumimoji="0" lang="en-US" sz="800" b="0" i="0" u="none" strike="noStrike" kern="1200" cap="none" spc="0" normalizeH="0" baseline="0" noProof="0" dirty="0">
                <a:ln>
                  <a:noFill/>
                </a:ln>
                <a:solidFill>
                  <a:srgbClr val="000000"/>
                </a:solidFill>
                <a:effectLst/>
                <a:uLnTx/>
                <a:uFillTx/>
                <a:latin typeface="Arial"/>
                <a:ea typeface="+mn-ea"/>
                <a:cs typeface="+mn-cs"/>
              </a:rPr>
              <a:t>Global Energy Monitor,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28"/>
              </a:rPr>
              <a:t>Global Nuclear Power Tracker</a:t>
            </a:r>
            <a:r>
              <a:rPr kumimoji="0" lang="en-US" sz="800" b="0" i="0" u="none" strike="noStrike" kern="1200" cap="none" spc="0" normalizeH="0" baseline="0" noProof="0" dirty="0">
                <a:ln>
                  <a:noFill/>
                </a:ln>
                <a:solidFill>
                  <a:srgbClr val="000000"/>
                </a:solidFill>
                <a:effectLst/>
                <a:uLnTx/>
                <a:uFillTx/>
                <a:latin typeface="Arial"/>
                <a:ea typeface="+mn-ea"/>
                <a:cs typeface="+mn-cs"/>
              </a:rPr>
              <a:t> (2024); </a:t>
            </a:r>
            <a:r>
              <a:rPr lang="en-US" sz="800" dirty="0">
                <a:solidFill>
                  <a:srgbClr val="000000"/>
                </a:solidFill>
              </a:rPr>
              <a:t>NIA, </a:t>
            </a:r>
            <a:r>
              <a:rPr lang="en-US" sz="800" dirty="0">
                <a:solidFill>
                  <a:srgbClr val="000000"/>
                </a:solidFill>
                <a:hlinkClick r:id="rId29"/>
              </a:rPr>
              <a:t>The Essential Guide to Nuclear Supply Chain</a:t>
            </a:r>
            <a:r>
              <a:rPr lang="en-US" sz="800" dirty="0">
                <a:solidFill>
                  <a:srgbClr val="000000"/>
                </a:solidFill>
              </a:rPr>
              <a:t> (2010); EOG, </a:t>
            </a:r>
            <a:r>
              <a:rPr lang="en-US" sz="800" dirty="0">
                <a:solidFill>
                  <a:srgbClr val="000000"/>
                </a:solidFill>
                <a:hlinkClick r:id="rId30"/>
              </a:rPr>
              <a:t>Top 9 Nuclear Power Companies Leading the Global Energy Future</a:t>
            </a:r>
            <a:r>
              <a:rPr lang="en-US" sz="800" dirty="0">
                <a:solidFill>
                  <a:srgbClr val="000000"/>
                </a:solidFill>
              </a:rPr>
              <a:t> (2024).</a:t>
            </a:r>
          </a:p>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Quint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lang="en-US" sz="800" dirty="0">
                <a:solidFill>
                  <a:srgbClr val="000000"/>
                </a:solidFill>
                <a:latin typeface="Arial"/>
              </a:rPr>
              <a:t>, Clara </a:t>
            </a:r>
            <a:r>
              <a:rPr lang="en-US" sz="800" dirty="0" err="1">
                <a:solidFill>
                  <a:srgbClr val="000000"/>
                </a:solidFill>
                <a:latin typeface="Arial"/>
              </a:rPr>
              <a:t>Zibell</a:t>
            </a:r>
            <a:r>
              <a:rPr lang="en-US" sz="800" dirty="0">
                <a:solidFill>
                  <a:srgbClr val="000000"/>
                </a:solidFill>
                <a:latin typeface="Arial"/>
              </a:rPr>
              <a:t>, </a:t>
            </a:r>
            <a:r>
              <a:rPr kumimoji="0" lang="en-US" sz="800" b="0" i="0" u="none" strike="noStrike" kern="1200" cap="none" spc="0" normalizeH="0" baseline="0" noProof="0" dirty="0">
                <a:ln>
                  <a:noFill/>
                </a:ln>
                <a:solidFill>
                  <a:srgbClr val="000000"/>
                </a:solidFill>
                <a:effectLst/>
                <a:uLnTx/>
                <a:uFillTx/>
                <a:latin typeface="Arial"/>
                <a:ea typeface="+mn-ea"/>
                <a:cs typeface="+mn-cs"/>
              </a:rPr>
              <a:t>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31"/>
              </a:rPr>
              <a:t>Gernot Wagner</a:t>
            </a:r>
            <a:r>
              <a:rPr kumimoji="0" lang="en-US" sz="800" b="0" i="0" u="none" strike="noStrike" kern="1200" cap="none" spc="0" normalizeH="0" baseline="0" noProof="0" dirty="0">
                <a:ln>
                  <a:noFill/>
                </a:ln>
                <a:solidFill>
                  <a:srgbClr val="000000"/>
                </a:solidFill>
                <a:effectLst/>
                <a:uLnTx/>
                <a:uFillTx/>
                <a:latin typeface="Arial"/>
                <a:ea typeface="+mn-ea"/>
                <a:cs typeface="+mn-cs"/>
              </a:rPr>
              <a:t>. Share with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32"/>
              </a:rPr>
              <a:t>attribution</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u="none" strike="noStrike" kern="1200" cap="none" spc="0" normalizeH="0" baseline="0" noProof="0" dirty="0">
                <a:ln>
                  <a:noFill/>
                </a:ln>
                <a:solidFill>
                  <a:srgbClr val="000000"/>
                </a:solidFill>
                <a:effectLst/>
                <a:uLnTx/>
                <a:uFillTx/>
                <a:latin typeface="Arial"/>
                <a:ea typeface="+mn-ea"/>
                <a:cs typeface="+mn-cs"/>
              </a:rPr>
              <a:t>et al., </a:t>
            </a:r>
            <a:r>
              <a:rPr kumimoji="0" lang="en-US" sz="800" b="0" i="0" u="none" strike="noStrike" kern="1200" cap="none" spc="0" normalizeH="0" baseline="0" noProof="0" dirty="0">
                <a:ln>
                  <a:noFill/>
                </a:ln>
                <a:solidFill>
                  <a:srgbClr val="000000"/>
                </a:solidFill>
                <a:effectLst/>
                <a:uLnTx/>
                <a:uFillTx/>
                <a:latin typeface="Arial"/>
                <a:ea typeface="+mn-ea"/>
                <a:cs typeface="+mn-cs"/>
              </a:rPr>
              <a:t>"Reenergizing Nuclear" (23 September 2025).</a:t>
            </a:r>
          </a:p>
        </p:txBody>
      </p:sp>
      <p:sp>
        <p:nvSpPr>
          <p:cNvPr id="15" name="btfpColumnHeaderBoxText223027">
            <a:extLst>
              <a:ext uri="{FF2B5EF4-FFF2-40B4-BE49-F238E27FC236}">
                <a16:creationId xmlns:a16="http://schemas.microsoft.com/office/drawing/2014/main" id="{FD6C3B6B-1FDC-E0B9-AA9A-B0E67EC507C2}"/>
              </a:ext>
            </a:extLst>
          </p:cNvPr>
          <p:cNvSpPr txBox="1"/>
          <p:nvPr/>
        </p:nvSpPr>
        <p:spPr bwMode="gray">
          <a:xfrm>
            <a:off x="417566" y="2386848"/>
            <a:ext cx="1357660" cy="242053"/>
          </a:xfrm>
          <a:prstGeom prst="rect">
            <a:avLst/>
          </a:prstGeom>
          <a:noFill/>
        </p:spPr>
        <p:txBody>
          <a:bodyPr vert="horz" wrap="square" lIns="0" tIns="36036" rIns="36036" bIns="36036" rtlCol="0" anchor="b">
            <a:spAutoFit/>
          </a:bodyPr>
          <a:lstStyle/>
          <a:p>
            <a:pPr marL="0" indent="0">
              <a:spcBef>
                <a:spcPts val="0"/>
              </a:spcBef>
              <a:buNone/>
            </a:pPr>
            <a:r>
              <a:rPr lang="en-US" sz="1100" b="1">
                <a:solidFill>
                  <a:srgbClr val="000000"/>
                </a:solidFill>
              </a:rPr>
              <a:t>Description</a:t>
            </a:r>
          </a:p>
        </p:txBody>
      </p:sp>
      <p:sp>
        <p:nvSpPr>
          <p:cNvPr id="16" name="btfpColumnHeaderBoxText223027">
            <a:extLst>
              <a:ext uri="{FF2B5EF4-FFF2-40B4-BE49-F238E27FC236}">
                <a16:creationId xmlns:a16="http://schemas.microsoft.com/office/drawing/2014/main" id="{335A2AC4-6FB0-477E-077E-3C5368393923}"/>
              </a:ext>
            </a:extLst>
          </p:cNvPr>
          <p:cNvSpPr txBox="1"/>
          <p:nvPr/>
        </p:nvSpPr>
        <p:spPr bwMode="gray">
          <a:xfrm>
            <a:off x="417566" y="4264026"/>
            <a:ext cx="1357660" cy="411163"/>
          </a:xfrm>
          <a:prstGeom prst="rect">
            <a:avLst/>
          </a:prstGeom>
          <a:noFill/>
        </p:spPr>
        <p:txBody>
          <a:bodyPr vert="horz" wrap="square" lIns="0" tIns="36036" rIns="36036" bIns="36036" rtlCol="0" anchor="b">
            <a:spAutoFit/>
          </a:bodyPr>
          <a:lstStyle/>
          <a:p>
            <a:pPr marL="0" indent="0">
              <a:spcBef>
                <a:spcPts val="0"/>
              </a:spcBef>
              <a:buNone/>
            </a:pPr>
            <a:r>
              <a:rPr lang="en-US" sz="1100" b="1">
                <a:solidFill>
                  <a:srgbClr val="000000"/>
                </a:solidFill>
              </a:rPr>
              <a:t>Regional market share, </a:t>
            </a:r>
            <a:r>
              <a:rPr lang="en-US" sz="1100">
                <a:solidFill>
                  <a:srgbClr val="000000"/>
                </a:solidFill>
              </a:rPr>
              <a:t>2024</a:t>
            </a:r>
          </a:p>
        </p:txBody>
      </p:sp>
      <p:sp>
        <p:nvSpPr>
          <p:cNvPr id="18" name="TextBox 17">
            <a:extLst>
              <a:ext uri="{FF2B5EF4-FFF2-40B4-BE49-F238E27FC236}">
                <a16:creationId xmlns:a16="http://schemas.microsoft.com/office/drawing/2014/main" id="{8D680BFC-549B-AE1A-CF80-89EA6285EBED}"/>
              </a:ext>
            </a:extLst>
          </p:cNvPr>
          <p:cNvSpPr txBox="1"/>
          <p:nvPr/>
        </p:nvSpPr>
        <p:spPr bwMode="gray">
          <a:xfrm>
            <a:off x="3017203" y="1893888"/>
            <a:ext cx="1204913" cy="382588"/>
          </a:xfrm>
          <a:prstGeom prst="rect">
            <a:avLst/>
          </a:prstGeom>
          <a:solidFill>
            <a:schemeClr val="tx1">
              <a:lumMod val="75000"/>
              <a:lumOff val="25000"/>
            </a:schemeClr>
          </a:solidFill>
          <a:ln w="6350">
            <a:noFill/>
            <a:prstDash val="solid"/>
          </a:ln>
        </p:spPr>
        <p:txBody>
          <a:bodyPr wrap="square" lIns="91440" tIns="91440" rIns="91440" bIns="91440" rtlCol="0" anchor="ctr">
            <a:noAutofit/>
          </a:bodyPr>
          <a:lstStyle/>
          <a:p>
            <a:pPr marL="0" indent="0" algn="ctr">
              <a:spcAft>
                <a:spcPts val="600"/>
              </a:spcAft>
              <a:buNone/>
            </a:pPr>
            <a:r>
              <a:rPr lang="en-US" sz="1000" b="1">
                <a:solidFill>
                  <a:srgbClr val="FFFFFF"/>
                </a:solidFill>
              </a:rPr>
              <a:t>OEMs</a:t>
            </a:r>
          </a:p>
        </p:txBody>
      </p:sp>
      <p:sp>
        <p:nvSpPr>
          <p:cNvPr id="19" name="TextBox 18">
            <a:extLst>
              <a:ext uri="{FF2B5EF4-FFF2-40B4-BE49-F238E27FC236}">
                <a16:creationId xmlns:a16="http://schemas.microsoft.com/office/drawing/2014/main" id="{AFE98F83-23C7-5B41-A477-F9D3D0594C2E}"/>
              </a:ext>
            </a:extLst>
          </p:cNvPr>
          <p:cNvSpPr txBox="1"/>
          <p:nvPr/>
        </p:nvSpPr>
        <p:spPr bwMode="gray">
          <a:xfrm>
            <a:off x="4262756" y="1893888"/>
            <a:ext cx="1204913" cy="382588"/>
          </a:xfrm>
          <a:prstGeom prst="rect">
            <a:avLst/>
          </a:prstGeom>
          <a:solidFill>
            <a:schemeClr val="tx1">
              <a:lumMod val="75000"/>
              <a:lumOff val="25000"/>
            </a:schemeClr>
          </a:solidFill>
          <a:ln w="6350">
            <a:noFill/>
            <a:prstDash val="solid"/>
          </a:ln>
        </p:spPr>
        <p:txBody>
          <a:bodyPr wrap="square" lIns="91440" tIns="91440" rIns="91440" bIns="91440" rtlCol="0" anchor="ctr">
            <a:noAutofit/>
          </a:bodyPr>
          <a:lstStyle/>
          <a:p>
            <a:pPr marL="0" indent="0" algn="ctr">
              <a:spcAft>
                <a:spcPts val="600"/>
              </a:spcAft>
              <a:buNone/>
            </a:pPr>
            <a:r>
              <a:rPr lang="en-US" sz="1000" b="1">
                <a:solidFill>
                  <a:srgbClr val="FFFFFF"/>
                </a:solidFill>
              </a:rPr>
              <a:t>Major components</a:t>
            </a:r>
          </a:p>
        </p:txBody>
      </p:sp>
      <p:sp>
        <p:nvSpPr>
          <p:cNvPr id="20" name="TextBox 19">
            <a:extLst>
              <a:ext uri="{FF2B5EF4-FFF2-40B4-BE49-F238E27FC236}">
                <a16:creationId xmlns:a16="http://schemas.microsoft.com/office/drawing/2014/main" id="{0BF5A4ED-9CE8-58AB-77EE-127A74CD264D}"/>
              </a:ext>
            </a:extLst>
          </p:cNvPr>
          <p:cNvSpPr txBox="1"/>
          <p:nvPr/>
        </p:nvSpPr>
        <p:spPr bwMode="gray">
          <a:xfrm>
            <a:off x="5508309" y="1893888"/>
            <a:ext cx="1206500" cy="382588"/>
          </a:xfrm>
          <a:prstGeom prst="rect">
            <a:avLst/>
          </a:prstGeom>
          <a:solidFill>
            <a:schemeClr val="tx1">
              <a:lumMod val="75000"/>
              <a:lumOff val="25000"/>
            </a:schemeClr>
          </a:solidFill>
          <a:ln w="6350">
            <a:noFill/>
            <a:prstDash val="solid"/>
          </a:ln>
        </p:spPr>
        <p:txBody>
          <a:bodyPr wrap="square" lIns="91440" tIns="91440" rIns="91440" bIns="91440" rtlCol="0" anchor="ctr">
            <a:noAutofit/>
          </a:bodyPr>
          <a:lstStyle/>
          <a:p>
            <a:pPr marL="0" indent="0" algn="ctr">
              <a:spcAft>
                <a:spcPts val="600"/>
              </a:spcAft>
              <a:buNone/>
            </a:pPr>
            <a:r>
              <a:rPr lang="en-US" sz="1000" b="1">
                <a:solidFill>
                  <a:srgbClr val="FFFFFF"/>
                </a:solidFill>
              </a:rPr>
              <a:t>Specialized components</a:t>
            </a:r>
          </a:p>
        </p:txBody>
      </p:sp>
      <p:sp>
        <p:nvSpPr>
          <p:cNvPr id="21" name="TextBox 20">
            <a:extLst>
              <a:ext uri="{FF2B5EF4-FFF2-40B4-BE49-F238E27FC236}">
                <a16:creationId xmlns:a16="http://schemas.microsoft.com/office/drawing/2014/main" id="{79C04F8A-8ACF-2937-BB2A-C9EE025B6194}"/>
              </a:ext>
            </a:extLst>
          </p:cNvPr>
          <p:cNvSpPr txBox="1"/>
          <p:nvPr/>
        </p:nvSpPr>
        <p:spPr bwMode="gray">
          <a:xfrm>
            <a:off x="6755449" y="1893888"/>
            <a:ext cx="1206500" cy="382588"/>
          </a:xfrm>
          <a:prstGeom prst="rect">
            <a:avLst/>
          </a:prstGeom>
          <a:solidFill>
            <a:schemeClr val="tx1">
              <a:lumMod val="75000"/>
              <a:lumOff val="25000"/>
            </a:schemeClr>
          </a:solidFill>
          <a:ln w="6350">
            <a:noFill/>
            <a:prstDash val="solid"/>
          </a:ln>
        </p:spPr>
        <p:txBody>
          <a:bodyPr wrap="square" lIns="91440" tIns="91440" rIns="91440" bIns="91440" rtlCol="0" anchor="ctr">
            <a:noAutofit/>
          </a:bodyPr>
          <a:lstStyle/>
          <a:p>
            <a:pPr marL="0" indent="0" algn="ctr">
              <a:spcAft>
                <a:spcPts val="600"/>
              </a:spcAft>
              <a:buNone/>
            </a:pPr>
            <a:r>
              <a:rPr lang="en-US" sz="1000" b="1">
                <a:solidFill>
                  <a:srgbClr val="FFFFFF"/>
                </a:solidFill>
              </a:rPr>
              <a:t>Subcomponents</a:t>
            </a:r>
          </a:p>
        </p:txBody>
      </p:sp>
      <p:sp>
        <p:nvSpPr>
          <p:cNvPr id="22" name="btfpColumnHeaderBoxText223027">
            <a:extLst>
              <a:ext uri="{FF2B5EF4-FFF2-40B4-BE49-F238E27FC236}">
                <a16:creationId xmlns:a16="http://schemas.microsoft.com/office/drawing/2014/main" id="{0F70D6EC-0D54-2ECD-A91F-7AC0C7944A66}"/>
              </a:ext>
            </a:extLst>
          </p:cNvPr>
          <p:cNvSpPr txBox="1"/>
          <p:nvPr/>
        </p:nvSpPr>
        <p:spPr bwMode="gray">
          <a:xfrm>
            <a:off x="417566" y="1970923"/>
            <a:ext cx="1357660" cy="242053"/>
          </a:xfrm>
          <a:prstGeom prst="rect">
            <a:avLst/>
          </a:prstGeom>
          <a:noFill/>
        </p:spPr>
        <p:txBody>
          <a:bodyPr vert="horz" wrap="square" lIns="0" tIns="36036" rIns="36036" bIns="36036" rtlCol="0" anchor="b">
            <a:spAutoFit/>
          </a:bodyPr>
          <a:lstStyle/>
          <a:p>
            <a:pPr marL="0" indent="0">
              <a:spcBef>
                <a:spcPts val="0"/>
              </a:spcBef>
              <a:buNone/>
            </a:pPr>
            <a:r>
              <a:rPr lang="en-US" sz="1100" b="1">
                <a:solidFill>
                  <a:srgbClr val="000000"/>
                </a:solidFill>
              </a:rPr>
              <a:t>Tier</a:t>
            </a:r>
          </a:p>
        </p:txBody>
      </p:sp>
      <p:sp>
        <p:nvSpPr>
          <p:cNvPr id="25" name="btfpColumnHeaderBoxText223027">
            <a:extLst>
              <a:ext uri="{FF2B5EF4-FFF2-40B4-BE49-F238E27FC236}">
                <a16:creationId xmlns:a16="http://schemas.microsoft.com/office/drawing/2014/main" id="{40FDD3FD-DB0E-AB2E-7B11-084F07C918EC}"/>
              </a:ext>
            </a:extLst>
          </p:cNvPr>
          <p:cNvSpPr txBox="1"/>
          <p:nvPr/>
        </p:nvSpPr>
        <p:spPr bwMode="gray">
          <a:xfrm>
            <a:off x="1770063" y="2251117"/>
            <a:ext cx="1206500" cy="719138"/>
          </a:xfrm>
          <a:prstGeom prst="rect">
            <a:avLst/>
          </a:prstGeom>
          <a:noFill/>
        </p:spPr>
        <p:txBody>
          <a:bodyPr vert="horz" wrap="square" lIns="36036" tIns="36036" rIns="36036" bIns="36036" rtlCol="0" anchor="b">
            <a:spAutoFit/>
          </a:bodyPr>
          <a:lstStyle/>
          <a:p>
            <a:pPr marL="0" indent="0">
              <a:spcBef>
                <a:spcPts val="0"/>
              </a:spcBef>
              <a:buNone/>
            </a:pPr>
            <a:r>
              <a:rPr lang="en-US" sz="1050">
                <a:solidFill>
                  <a:srgbClr val="000000"/>
                </a:solidFill>
              </a:rPr>
              <a:t>Mostly electrical utility companies operating nuclear power plants</a:t>
            </a:r>
          </a:p>
        </p:txBody>
      </p:sp>
      <p:sp>
        <p:nvSpPr>
          <p:cNvPr id="26" name="btfpColumnHeaderBoxText223027">
            <a:extLst>
              <a:ext uri="{FF2B5EF4-FFF2-40B4-BE49-F238E27FC236}">
                <a16:creationId xmlns:a16="http://schemas.microsoft.com/office/drawing/2014/main" id="{283E5A7C-DB1A-16C6-AA9F-5A9DB3E82BCE}"/>
              </a:ext>
            </a:extLst>
          </p:cNvPr>
          <p:cNvSpPr txBox="1"/>
          <p:nvPr/>
        </p:nvSpPr>
        <p:spPr bwMode="gray">
          <a:xfrm>
            <a:off x="3012353" y="2290806"/>
            <a:ext cx="1204913" cy="557213"/>
          </a:xfrm>
          <a:prstGeom prst="rect">
            <a:avLst/>
          </a:prstGeom>
          <a:noFill/>
        </p:spPr>
        <p:txBody>
          <a:bodyPr vert="horz" wrap="square" lIns="36036" tIns="36036" rIns="36036" bIns="36036" rtlCol="0" anchor="b">
            <a:spAutoFit/>
          </a:bodyPr>
          <a:lstStyle/>
          <a:p>
            <a:pPr marL="0" indent="0">
              <a:spcBef>
                <a:spcPts val="0"/>
              </a:spcBef>
              <a:buNone/>
            </a:pPr>
            <a:r>
              <a:rPr lang="en-US" sz="1050">
                <a:solidFill>
                  <a:srgbClr val="000000"/>
                </a:solidFill>
              </a:rPr>
              <a:t>Design, engineer, and construct the reactors</a:t>
            </a:r>
          </a:p>
        </p:txBody>
      </p:sp>
      <p:sp>
        <p:nvSpPr>
          <p:cNvPr id="28" name="btfpColumnHeaderBoxText223027">
            <a:extLst>
              <a:ext uri="{FF2B5EF4-FFF2-40B4-BE49-F238E27FC236}">
                <a16:creationId xmlns:a16="http://schemas.microsoft.com/office/drawing/2014/main" id="{FC294C00-AB27-E6DA-8861-E6CA41EEEA2A}"/>
              </a:ext>
            </a:extLst>
          </p:cNvPr>
          <p:cNvSpPr txBox="1"/>
          <p:nvPr/>
        </p:nvSpPr>
        <p:spPr bwMode="gray">
          <a:xfrm>
            <a:off x="4253056" y="2290805"/>
            <a:ext cx="1204913" cy="1041400"/>
          </a:xfrm>
          <a:prstGeom prst="rect">
            <a:avLst/>
          </a:prstGeom>
          <a:noFill/>
        </p:spPr>
        <p:txBody>
          <a:bodyPr vert="horz" wrap="square" lIns="36036" tIns="36036" rIns="36036" bIns="36036" rtlCol="0" anchor="b">
            <a:spAutoFit/>
          </a:bodyPr>
          <a:lstStyle/>
          <a:p>
            <a:pPr marL="0" indent="0">
              <a:spcBef>
                <a:spcPts val="0"/>
              </a:spcBef>
              <a:buNone/>
            </a:pPr>
            <a:r>
              <a:rPr lang="en-US" sz="1050">
                <a:solidFill>
                  <a:srgbClr val="000000"/>
                </a:solidFill>
              </a:rPr>
              <a:t>Produce the large parts of the power plant such as pressure vessels, generators, and reactor vessels</a:t>
            </a:r>
          </a:p>
        </p:txBody>
      </p:sp>
      <p:sp>
        <p:nvSpPr>
          <p:cNvPr id="31" name="btfpColumnHeaderBoxText223027">
            <a:extLst>
              <a:ext uri="{FF2B5EF4-FFF2-40B4-BE49-F238E27FC236}">
                <a16:creationId xmlns:a16="http://schemas.microsoft.com/office/drawing/2014/main" id="{11F21157-24B9-FA8E-4628-5097A72C7344}"/>
              </a:ext>
            </a:extLst>
          </p:cNvPr>
          <p:cNvSpPr txBox="1"/>
          <p:nvPr/>
        </p:nvSpPr>
        <p:spPr bwMode="gray">
          <a:xfrm>
            <a:off x="5493759" y="2290805"/>
            <a:ext cx="1206500" cy="1365250"/>
          </a:xfrm>
          <a:prstGeom prst="rect">
            <a:avLst/>
          </a:prstGeom>
          <a:noFill/>
        </p:spPr>
        <p:txBody>
          <a:bodyPr vert="horz" wrap="square" lIns="36036" tIns="36036" rIns="36036" bIns="36036" rtlCol="0" anchor="b">
            <a:spAutoFit/>
          </a:bodyPr>
          <a:lstStyle/>
          <a:p>
            <a:pPr marL="0" indent="0">
              <a:spcBef>
                <a:spcPts val="0"/>
              </a:spcBef>
              <a:buNone/>
            </a:pPr>
            <a:r>
              <a:rPr lang="en-US" sz="1050">
                <a:solidFill>
                  <a:srgbClr val="000000"/>
                </a:solidFill>
              </a:rPr>
              <a:t>Produce niche components that aren’t specific to nuclear but require high standards, such as electronics, valves, and piping</a:t>
            </a:r>
          </a:p>
        </p:txBody>
      </p:sp>
      <p:sp>
        <p:nvSpPr>
          <p:cNvPr id="33" name="btfpColumnHeaderBoxText223027">
            <a:extLst>
              <a:ext uri="{FF2B5EF4-FFF2-40B4-BE49-F238E27FC236}">
                <a16:creationId xmlns:a16="http://schemas.microsoft.com/office/drawing/2014/main" id="{3C160BC3-487A-5602-3E58-3057A61E8AC8}"/>
              </a:ext>
            </a:extLst>
          </p:cNvPr>
          <p:cNvSpPr txBox="1"/>
          <p:nvPr/>
        </p:nvSpPr>
        <p:spPr bwMode="gray">
          <a:xfrm>
            <a:off x="6736049" y="2290805"/>
            <a:ext cx="1230751" cy="1527175"/>
          </a:xfrm>
          <a:prstGeom prst="rect">
            <a:avLst/>
          </a:prstGeom>
          <a:noFill/>
        </p:spPr>
        <p:txBody>
          <a:bodyPr vert="horz" wrap="square" lIns="36036" tIns="36036" rIns="36036" bIns="36036" rtlCol="0" anchor="b">
            <a:spAutoFit/>
          </a:bodyPr>
          <a:lstStyle/>
          <a:p>
            <a:pPr marL="0" indent="0">
              <a:spcBef>
                <a:spcPts val="0"/>
              </a:spcBef>
              <a:buNone/>
            </a:pPr>
            <a:r>
              <a:rPr lang="en-US" sz="1050">
                <a:solidFill>
                  <a:srgbClr val="000000"/>
                </a:solidFill>
              </a:rPr>
              <a:t>Supply the low-tech components required for a nuclear power plant such as the steel frame, fasteners, and concrete foundation</a:t>
            </a:r>
          </a:p>
        </p:txBody>
      </p:sp>
      <p:sp>
        <p:nvSpPr>
          <p:cNvPr id="36" name="btfpColumnHeaderBoxText223027">
            <a:extLst>
              <a:ext uri="{FF2B5EF4-FFF2-40B4-BE49-F238E27FC236}">
                <a16:creationId xmlns:a16="http://schemas.microsoft.com/office/drawing/2014/main" id="{7815572F-15A8-B0E6-B9FF-130460E896C0}"/>
              </a:ext>
            </a:extLst>
          </p:cNvPr>
          <p:cNvSpPr txBox="1"/>
          <p:nvPr/>
        </p:nvSpPr>
        <p:spPr bwMode="gray">
          <a:xfrm>
            <a:off x="6757267" y="4337050"/>
            <a:ext cx="1206500" cy="233363"/>
          </a:xfrm>
          <a:prstGeom prst="rect">
            <a:avLst/>
          </a:prstGeom>
          <a:noFill/>
        </p:spPr>
        <p:txBody>
          <a:bodyPr vert="horz" wrap="square" lIns="36036" tIns="36036" rIns="36036" bIns="36036" rtlCol="0" anchor="b">
            <a:spAutoFit/>
          </a:bodyPr>
          <a:lstStyle/>
          <a:p>
            <a:pPr marL="0" indent="0">
              <a:spcBef>
                <a:spcPts val="0"/>
              </a:spcBef>
              <a:buNone/>
            </a:pPr>
            <a:r>
              <a:rPr lang="en-US" sz="1050">
                <a:solidFill>
                  <a:srgbClr val="000000"/>
                </a:solidFill>
              </a:rPr>
              <a:t>Local suppliers</a:t>
            </a:r>
          </a:p>
        </p:txBody>
      </p:sp>
      <p:sp>
        <p:nvSpPr>
          <p:cNvPr id="37" name="btfpColumnHeaderBoxText223027">
            <a:extLst>
              <a:ext uri="{FF2B5EF4-FFF2-40B4-BE49-F238E27FC236}">
                <a16:creationId xmlns:a16="http://schemas.microsoft.com/office/drawing/2014/main" id="{BB43F172-2D80-DCDC-5755-20FAA3C8B17D}"/>
              </a:ext>
            </a:extLst>
          </p:cNvPr>
          <p:cNvSpPr txBox="1"/>
          <p:nvPr/>
        </p:nvSpPr>
        <p:spPr bwMode="gray">
          <a:xfrm>
            <a:off x="417566" y="3897313"/>
            <a:ext cx="1357660" cy="241300"/>
          </a:xfrm>
          <a:prstGeom prst="rect">
            <a:avLst/>
          </a:prstGeom>
          <a:noFill/>
        </p:spPr>
        <p:txBody>
          <a:bodyPr vert="horz" wrap="square" lIns="0" tIns="36036" rIns="36036" bIns="36036" rtlCol="0" anchor="b">
            <a:spAutoFit/>
          </a:bodyPr>
          <a:lstStyle/>
          <a:p>
            <a:pPr marL="0" indent="0">
              <a:spcBef>
                <a:spcPts val="0"/>
              </a:spcBef>
              <a:buNone/>
            </a:pPr>
            <a:r>
              <a:rPr lang="en-US" sz="1100" b="1">
                <a:solidFill>
                  <a:srgbClr val="000000"/>
                </a:solidFill>
              </a:rPr>
              <a:t>Number of players</a:t>
            </a:r>
          </a:p>
        </p:txBody>
      </p:sp>
      <p:sp>
        <p:nvSpPr>
          <p:cNvPr id="38" name="btfpColumnHeaderBoxText223027">
            <a:extLst>
              <a:ext uri="{FF2B5EF4-FFF2-40B4-BE49-F238E27FC236}">
                <a16:creationId xmlns:a16="http://schemas.microsoft.com/office/drawing/2014/main" id="{CDC93C2B-37F6-7B23-88A1-4FAF6CB8A6E9}"/>
              </a:ext>
            </a:extLst>
          </p:cNvPr>
          <p:cNvSpPr txBox="1"/>
          <p:nvPr/>
        </p:nvSpPr>
        <p:spPr bwMode="gray">
          <a:xfrm>
            <a:off x="1770063" y="3881438"/>
            <a:ext cx="1206500" cy="234950"/>
          </a:xfrm>
          <a:prstGeom prst="rect">
            <a:avLst/>
          </a:prstGeom>
          <a:noFill/>
        </p:spPr>
        <p:txBody>
          <a:bodyPr vert="horz" wrap="square" lIns="36036" tIns="36036" rIns="36036" bIns="36036" rtlCol="0" anchor="b">
            <a:spAutoFit/>
          </a:bodyPr>
          <a:lstStyle/>
          <a:p>
            <a:pPr marL="0" indent="0">
              <a:spcBef>
                <a:spcPts val="0"/>
              </a:spcBef>
              <a:buNone/>
            </a:pPr>
            <a:r>
              <a:rPr lang="en-US" sz="1050">
                <a:solidFill>
                  <a:srgbClr val="000000"/>
                </a:solidFill>
              </a:rPr>
              <a:t>~200</a:t>
            </a:r>
          </a:p>
        </p:txBody>
      </p:sp>
      <p:sp>
        <p:nvSpPr>
          <p:cNvPr id="39" name="btfpColumnHeaderBoxText223027">
            <a:extLst>
              <a:ext uri="{FF2B5EF4-FFF2-40B4-BE49-F238E27FC236}">
                <a16:creationId xmlns:a16="http://schemas.microsoft.com/office/drawing/2014/main" id="{3E3E7108-1C1B-0900-696A-26947002885A}"/>
              </a:ext>
            </a:extLst>
          </p:cNvPr>
          <p:cNvSpPr txBox="1"/>
          <p:nvPr/>
        </p:nvSpPr>
        <p:spPr bwMode="gray">
          <a:xfrm>
            <a:off x="3071813" y="3881438"/>
            <a:ext cx="1204913" cy="234950"/>
          </a:xfrm>
          <a:prstGeom prst="rect">
            <a:avLst/>
          </a:prstGeom>
          <a:noFill/>
        </p:spPr>
        <p:txBody>
          <a:bodyPr vert="horz" wrap="square" lIns="36036" tIns="36036" rIns="36036" bIns="36036" rtlCol="0" anchor="b">
            <a:spAutoFit/>
          </a:bodyPr>
          <a:lstStyle/>
          <a:p>
            <a:pPr marL="0" indent="0">
              <a:spcBef>
                <a:spcPts val="0"/>
              </a:spcBef>
              <a:buNone/>
            </a:pPr>
            <a:r>
              <a:rPr lang="en-US" sz="1050">
                <a:solidFill>
                  <a:srgbClr val="000000"/>
                </a:solidFill>
              </a:rPr>
              <a:t>10-15</a:t>
            </a:r>
          </a:p>
        </p:txBody>
      </p:sp>
      <p:sp>
        <p:nvSpPr>
          <p:cNvPr id="40" name="btfpColumnHeaderBoxText223027">
            <a:extLst>
              <a:ext uri="{FF2B5EF4-FFF2-40B4-BE49-F238E27FC236}">
                <a16:creationId xmlns:a16="http://schemas.microsoft.com/office/drawing/2014/main" id="{CCF51FD5-6BA4-BBA8-8B6C-1090C986CE0A}"/>
              </a:ext>
            </a:extLst>
          </p:cNvPr>
          <p:cNvSpPr txBox="1"/>
          <p:nvPr/>
        </p:nvSpPr>
        <p:spPr bwMode="gray">
          <a:xfrm>
            <a:off x="4310063" y="3881438"/>
            <a:ext cx="1204913" cy="234950"/>
          </a:xfrm>
          <a:prstGeom prst="rect">
            <a:avLst/>
          </a:prstGeom>
          <a:noFill/>
        </p:spPr>
        <p:txBody>
          <a:bodyPr vert="horz" wrap="square" lIns="36036" tIns="36036" rIns="36036" bIns="36036" rtlCol="0" anchor="b">
            <a:spAutoFit/>
          </a:bodyPr>
          <a:lstStyle/>
          <a:p>
            <a:pPr marL="0" indent="0">
              <a:spcBef>
                <a:spcPts val="0"/>
              </a:spcBef>
              <a:buNone/>
            </a:pPr>
            <a:r>
              <a:rPr lang="en-US" sz="1050">
                <a:solidFill>
                  <a:srgbClr val="000000"/>
                </a:solidFill>
              </a:rPr>
              <a:t>20-30</a:t>
            </a:r>
          </a:p>
        </p:txBody>
      </p:sp>
      <p:sp>
        <p:nvSpPr>
          <p:cNvPr id="41" name="btfpColumnHeaderBoxText223027">
            <a:extLst>
              <a:ext uri="{FF2B5EF4-FFF2-40B4-BE49-F238E27FC236}">
                <a16:creationId xmlns:a16="http://schemas.microsoft.com/office/drawing/2014/main" id="{BABF9CDD-B4AA-2553-0322-539BFE27DB6B}"/>
              </a:ext>
            </a:extLst>
          </p:cNvPr>
          <p:cNvSpPr txBox="1"/>
          <p:nvPr/>
        </p:nvSpPr>
        <p:spPr bwMode="gray">
          <a:xfrm>
            <a:off x="5546725" y="3881438"/>
            <a:ext cx="1206500" cy="234950"/>
          </a:xfrm>
          <a:prstGeom prst="rect">
            <a:avLst/>
          </a:prstGeom>
          <a:noFill/>
        </p:spPr>
        <p:txBody>
          <a:bodyPr vert="horz" wrap="square" lIns="36036" tIns="36036" rIns="36036" bIns="36036" rtlCol="0" anchor="b">
            <a:spAutoFit/>
          </a:bodyPr>
          <a:lstStyle/>
          <a:p>
            <a:pPr marL="0" indent="0">
              <a:spcBef>
                <a:spcPts val="0"/>
              </a:spcBef>
              <a:buNone/>
            </a:pPr>
            <a:r>
              <a:rPr lang="en-US" sz="1050">
                <a:solidFill>
                  <a:srgbClr val="000000"/>
                </a:solidFill>
              </a:rPr>
              <a:t>500-1,000</a:t>
            </a:r>
          </a:p>
        </p:txBody>
      </p:sp>
      <p:sp>
        <p:nvSpPr>
          <p:cNvPr id="43" name="btfpColumnHeaderBoxText223027">
            <a:extLst>
              <a:ext uri="{FF2B5EF4-FFF2-40B4-BE49-F238E27FC236}">
                <a16:creationId xmlns:a16="http://schemas.microsoft.com/office/drawing/2014/main" id="{D28F6271-2AC4-0A73-6668-B126EB4A9AAD}"/>
              </a:ext>
            </a:extLst>
          </p:cNvPr>
          <p:cNvSpPr txBox="1"/>
          <p:nvPr/>
        </p:nvSpPr>
        <p:spPr bwMode="gray">
          <a:xfrm>
            <a:off x="6789738" y="3881438"/>
            <a:ext cx="1204913" cy="234950"/>
          </a:xfrm>
          <a:prstGeom prst="rect">
            <a:avLst/>
          </a:prstGeom>
          <a:noFill/>
        </p:spPr>
        <p:txBody>
          <a:bodyPr vert="horz" wrap="square" lIns="36036" tIns="36036" rIns="36036" bIns="36036" rtlCol="0" anchor="b">
            <a:spAutoFit/>
          </a:bodyPr>
          <a:lstStyle/>
          <a:p>
            <a:pPr marL="0" indent="0">
              <a:spcBef>
                <a:spcPts val="0"/>
              </a:spcBef>
              <a:buNone/>
            </a:pPr>
            <a:r>
              <a:rPr lang="en-US" sz="1050">
                <a:solidFill>
                  <a:srgbClr val="000000"/>
                </a:solidFill>
              </a:rPr>
              <a:t>1,000+</a:t>
            </a:r>
          </a:p>
        </p:txBody>
      </p:sp>
      <p:sp>
        <p:nvSpPr>
          <p:cNvPr id="44" name="btfpColumnHeaderBoxText223027">
            <a:extLst>
              <a:ext uri="{FF2B5EF4-FFF2-40B4-BE49-F238E27FC236}">
                <a16:creationId xmlns:a16="http://schemas.microsoft.com/office/drawing/2014/main" id="{D87147E9-B12A-7F27-9C34-39613074D688}"/>
              </a:ext>
            </a:extLst>
          </p:cNvPr>
          <p:cNvSpPr txBox="1"/>
          <p:nvPr/>
        </p:nvSpPr>
        <p:spPr bwMode="gray">
          <a:xfrm>
            <a:off x="417566" y="4860925"/>
            <a:ext cx="1357660" cy="241300"/>
          </a:xfrm>
          <a:prstGeom prst="rect">
            <a:avLst/>
          </a:prstGeom>
          <a:noFill/>
        </p:spPr>
        <p:txBody>
          <a:bodyPr vert="horz" wrap="square" lIns="0" tIns="36036" rIns="36036" bIns="36036" rtlCol="0" anchor="b">
            <a:spAutoFit/>
          </a:bodyPr>
          <a:lstStyle/>
          <a:p>
            <a:pPr marL="0" indent="0">
              <a:spcBef>
                <a:spcPts val="0"/>
              </a:spcBef>
              <a:buNone/>
            </a:pPr>
            <a:r>
              <a:rPr lang="en-US" sz="1100" b="1">
                <a:solidFill>
                  <a:srgbClr val="000000"/>
                </a:solidFill>
              </a:rPr>
              <a:t>Example players</a:t>
            </a:r>
          </a:p>
        </p:txBody>
      </p:sp>
      <p:sp>
        <p:nvSpPr>
          <p:cNvPr id="54" name="btfpColumnHeaderBoxText223027">
            <a:extLst>
              <a:ext uri="{FF2B5EF4-FFF2-40B4-BE49-F238E27FC236}">
                <a16:creationId xmlns:a16="http://schemas.microsoft.com/office/drawing/2014/main" id="{4907DD75-4945-D3C9-3C5D-9B5E299C429B}"/>
              </a:ext>
            </a:extLst>
          </p:cNvPr>
          <p:cNvSpPr txBox="1"/>
          <p:nvPr/>
        </p:nvSpPr>
        <p:spPr bwMode="gray">
          <a:xfrm>
            <a:off x="6784975" y="4845050"/>
            <a:ext cx="1206500" cy="233363"/>
          </a:xfrm>
          <a:prstGeom prst="rect">
            <a:avLst/>
          </a:prstGeom>
          <a:noFill/>
        </p:spPr>
        <p:txBody>
          <a:bodyPr vert="horz" wrap="square" lIns="36036" tIns="36036" rIns="36036" bIns="36036" rtlCol="0" anchor="b">
            <a:spAutoFit/>
          </a:bodyPr>
          <a:lstStyle/>
          <a:p>
            <a:pPr marL="0" indent="0">
              <a:spcBef>
                <a:spcPts val="0"/>
              </a:spcBef>
              <a:buNone/>
            </a:pPr>
            <a:r>
              <a:rPr lang="en-US" sz="1050">
                <a:solidFill>
                  <a:srgbClr val="000000"/>
                </a:solidFill>
              </a:rPr>
              <a:t>Many</a:t>
            </a:r>
          </a:p>
        </p:txBody>
      </p:sp>
      <p:graphicFrame>
        <p:nvGraphicFramePr>
          <p:cNvPr id="114" name="Chart 113">
            <a:extLst>
              <a:ext uri="{FF2B5EF4-FFF2-40B4-BE49-F238E27FC236}">
                <a16:creationId xmlns:a16="http://schemas.microsoft.com/office/drawing/2014/main" id="{F0116C39-166F-1271-C79D-6E57BEFBED59}"/>
              </a:ext>
            </a:extLst>
          </p:cNvPr>
          <p:cNvGraphicFramePr/>
          <p:nvPr>
            <p:custDataLst>
              <p:tags r:id="rId3"/>
            </p:custDataLst>
          </p:nvPr>
        </p:nvGraphicFramePr>
        <p:xfrm>
          <a:off x="1427163" y="4008438"/>
          <a:ext cx="1927225" cy="1073150"/>
        </p:xfrm>
        <a:graphic>
          <a:graphicData uri="http://schemas.openxmlformats.org/drawingml/2006/chart">
            <c:chart xmlns:c="http://schemas.openxmlformats.org/drawingml/2006/chart" xmlns:r="http://schemas.openxmlformats.org/officeDocument/2006/relationships" r:id="rId33"/>
          </a:graphicData>
        </a:graphic>
      </p:graphicFrame>
      <p:sp>
        <p:nvSpPr>
          <p:cNvPr id="66" name="Text Placeholder 10">
            <a:extLst>
              <a:ext uri="{FF2B5EF4-FFF2-40B4-BE49-F238E27FC236}">
                <a16:creationId xmlns:a16="http://schemas.microsoft.com/office/drawing/2014/main" id="{115DFB91-512B-3844-A114-92FBEDCA92F2}"/>
              </a:ext>
            </a:extLst>
          </p:cNvPr>
          <p:cNvSpPr>
            <a:spLocks noGrp="1"/>
          </p:cNvSpPr>
          <p:nvPr>
            <p:custDataLst>
              <p:tags r:id="rId4"/>
            </p:custDataLst>
          </p:nvPr>
        </p:nvSpPr>
        <p:spPr bwMode="gray">
          <a:xfrm>
            <a:off x="2339975" y="4352925"/>
            <a:ext cx="233363" cy="122238"/>
          </a:xfrm>
          <a:prstGeom prst="rect">
            <a:avLst/>
          </a:prstGeom>
          <a:solidFill>
            <a:srgbClr val="C30C3E"/>
          </a:solidFill>
          <a:ln>
            <a:noFill/>
          </a:ln>
          <a:effec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27AC0B26-8EA4-4820-A18B-556CF7516BE6}" type="datetime'''''''''''''''''''''''''''''''1''''''5''''%'">
              <a:rPr lang="en-US" altLang="en-US" sz="800" smtClean="0">
                <a:solidFill>
                  <a:schemeClr val="bg1"/>
                </a:solidFill>
                <a:effectLst/>
              </a:rPr>
              <a:pPr marL="0" lvl="0" indent="0" algn="ctr">
                <a:spcBef>
                  <a:spcPct val="0"/>
                </a:spcBef>
                <a:spcAft>
                  <a:spcPct val="0"/>
                </a:spcAft>
                <a:buNone/>
              </a:pPr>
              <a:t>15%</a:t>
            </a:fld>
            <a:endParaRPr lang="en-US" sz="800">
              <a:solidFill>
                <a:schemeClr val="bg1"/>
              </a:solidFill>
            </a:endParaRPr>
          </a:p>
        </p:txBody>
      </p:sp>
      <p:sp>
        <p:nvSpPr>
          <p:cNvPr id="68" name="Text Placeholder 10">
            <a:extLst>
              <a:ext uri="{FF2B5EF4-FFF2-40B4-BE49-F238E27FC236}">
                <a16:creationId xmlns:a16="http://schemas.microsoft.com/office/drawing/2014/main" id="{115DFB91-512B-3844-A114-92FBEDCA92F2}"/>
              </a:ext>
            </a:extLst>
          </p:cNvPr>
          <p:cNvSpPr>
            <a:spLocks noGrp="1"/>
          </p:cNvSpPr>
          <p:nvPr>
            <p:custDataLst>
              <p:tags r:id="rId5"/>
            </p:custDataLst>
          </p:nvPr>
        </p:nvSpPr>
        <p:spPr bwMode="gray">
          <a:xfrm>
            <a:off x="2414588" y="4505325"/>
            <a:ext cx="233363" cy="122238"/>
          </a:xfrm>
          <a:prstGeom prst="rect">
            <a:avLst/>
          </a:prstGeom>
          <a:solidFill>
            <a:srgbClr val="364D6E"/>
          </a:solidFill>
          <a:ln>
            <a:noFill/>
          </a:ln>
          <a:effec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FE95E9D5-539A-419A-A917-C3579EB5E4F5}" type="datetime'''''''''''''''2''5''''%'''''''''''''''''''''''">
              <a:rPr lang="en-US" altLang="en-US" sz="800" smtClean="0">
                <a:solidFill>
                  <a:schemeClr val="bg1"/>
                </a:solidFill>
                <a:effectLst/>
              </a:rPr>
              <a:pPr marL="0" lvl="0" indent="0" algn="ctr">
                <a:spcBef>
                  <a:spcPct val="0"/>
                </a:spcBef>
                <a:spcAft>
                  <a:spcPct val="0"/>
                </a:spcAft>
                <a:buNone/>
              </a:pPr>
              <a:t>25%</a:t>
            </a:fld>
            <a:endParaRPr lang="en-US" sz="800">
              <a:solidFill>
                <a:schemeClr val="bg1"/>
              </a:solidFill>
            </a:endParaRPr>
          </a:p>
        </p:txBody>
      </p:sp>
      <p:sp>
        <p:nvSpPr>
          <p:cNvPr id="109" name="Text Placeholder 10">
            <a:extLst>
              <a:ext uri="{FF2B5EF4-FFF2-40B4-BE49-F238E27FC236}">
                <a16:creationId xmlns:a16="http://schemas.microsoft.com/office/drawing/2014/main" id="{FACB2761-EB23-27F8-9155-2EB56DC96BBB}"/>
              </a:ext>
            </a:extLst>
          </p:cNvPr>
          <p:cNvSpPr>
            <a:spLocks noGrp="1"/>
          </p:cNvSpPr>
          <p:nvPr>
            <p:custDataLst>
              <p:tags r:id="rId6"/>
            </p:custDataLst>
          </p:nvPr>
        </p:nvSpPr>
        <p:spPr bwMode="gray">
          <a:xfrm>
            <a:off x="2120900" y="4392613"/>
            <a:ext cx="233363" cy="122238"/>
          </a:xfrm>
          <a:prstGeom prst="rect">
            <a:avLst/>
          </a:prstGeom>
          <a:solidFill>
            <a:srgbClr val="969696"/>
          </a:solidFill>
          <a:ln>
            <a:noFill/>
          </a:ln>
          <a:effec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E2629C3C-BCD2-4A0C-B4A2-D4810181B3FC}" type="datetime'''''''''3''''''''''''''''''''''''''''''''''''''''''''''3''''%'">
              <a:rPr lang="en-US" altLang="en-US" sz="800" smtClean="0">
                <a:effectLst/>
              </a:rPr>
              <a:pPr marL="0" lvl="0" indent="0" algn="ctr">
                <a:spcBef>
                  <a:spcPct val="0"/>
                </a:spcBef>
                <a:spcAft>
                  <a:spcPct val="0"/>
                </a:spcAft>
                <a:buNone/>
              </a:pPr>
              <a:t>33%</a:t>
            </a:fld>
            <a:endParaRPr lang="en-US" sz="800"/>
          </a:p>
        </p:txBody>
      </p:sp>
      <p:sp>
        <p:nvSpPr>
          <p:cNvPr id="118" name="Rectangle 117">
            <a:extLst>
              <a:ext uri="{FF2B5EF4-FFF2-40B4-BE49-F238E27FC236}">
                <a16:creationId xmlns:a16="http://schemas.microsoft.com/office/drawing/2014/main" id="{C7D670B5-8C6D-1842-E3F2-35DD0DC85153}"/>
              </a:ext>
            </a:extLst>
          </p:cNvPr>
          <p:cNvSpPr/>
          <p:nvPr>
            <p:custDataLst>
              <p:tags r:id="rId7"/>
            </p:custDataLst>
          </p:nvPr>
        </p:nvSpPr>
        <p:spPr bwMode="auto">
          <a:xfrm>
            <a:off x="4908550" y="1493838"/>
            <a:ext cx="179388" cy="133350"/>
          </a:xfrm>
          <a:prstGeom prst="rect">
            <a:avLst/>
          </a:prstGeom>
          <a:solidFill>
            <a:srgbClr val="C30C3E"/>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19" name="Rectangle 118">
            <a:extLst>
              <a:ext uri="{FF2B5EF4-FFF2-40B4-BE49-F238E27FC236}">
                <a16:creationId xmlns:a16="http://schemas.microsoft.com/office/drawing/2014/main" id="{B9D95410-824C-4292-DB93-8A7AC522E320}"/>
              </a:ext>
            </a:extLst>
          </p:cNvPr>
          <p:cNvSpPr/>
          <p:nvPr>
            <p:custDataLst>
              <p:tags r:id="rId8"/>
            </p:custDataLst>
          </p:nvPr>
        </p:nvSpPr>
        <p:spPr bwMode="auto">
          <a:xfrm>
            <a:off x="5570538" y="1493838"/>
            <a:ext cx="179388" cy="133350"/>
          </a:xfrm>
          <a:prstGeom prst="rect">
            <a:avLst/>
          </a:prstGeom>
          <a:solidFill>
            <a:srgbClr val="364D6E"/>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20" name="Rectangle 119">
            <a:extLst>
              <a:ext uri="{FF2B5EF4-FFF2-40B4-BE49-F238E27FC236}">
                <a16:creationId xmlns:a16="http://schemas.microsoft.com/office/drawing/2014/main" id="{676B71ED-27FB-D0F2-3D7E-459E6189DDC4}"/>
              </a:ext>
            </a:extLst>
          </p:cNvPr>
          <p:cNvSpPr/>
          <p:nvPr>
            <p:custDataLst>
              <p:tags r:id="rId9"/>
            </p:custDataLst>
          </p:nvPr>
        </p:nvSpPr>
        <p:spPr bwMode="auto">
          <a:xfrm>
            <a:off x="6078538" y="1493838"/>
            <a:ext cx="179388" cy="133350"/>
          </a:xfrm>
          <a:prstGeom prst="rect">
            <a:avLst/>
          </a:prstGeom>
          <a:solidFill>
            <a:schemeClr val="accent1"/>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21" name="Rectangle 120">
            <a:extLst>
              <a:ext uri="{FF2B5EF4-FFF2-40B4-BE49-F238E27FC236}">
                <a16:creationId xmlns:a16="http://schemas.microsoft.com/office/drawing/2014/main" id="{9891EB7C-8C9B-BA32-9293-6FA21A758C9B}"/>
              </a:ext>
            </a:extLst>
          </p:cNvPr>
          <p:cNvSpPr/>
          <p:nvPr>
            <p:custDataLst>
              <p:tags r:id="rId10"/>
            </p:custDataLst>
          </p:nvPr>
        </p:nvSpPr>
        <p:spPr bwMode="auto">
          <a:xfrm>
            <a:off x="6586538" y="1493838"/>
            <a:ext cx="179388" cy="133350"/>
          </a:xfrm>
          <a:prstGeom prst="rect">
            <a:avLst/>
          </a:prstGeom>
          <a:solidFill>
            <a:srgbClr val="969696"/>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61" name="Text Placeholder 10">
            <a:extLst>
              <a:ext uri="{FF2B5EF4-FFF2-40B4-BE49-F238E27FC236}">
                <a16:creationId xmlns:a16="http://schemas.microsoft.com/office/drawing/2014/main" id="{115DFB91-512B-3844-A114-92FBEDCA92F2}"/>
              </a:ext>
            </a:extLst>
          </p:cNvPr>
          <p:cNvSpPr>
            <a:spLocks noGrp="1"/>
          </p:cNvSpPr>
          <p:nvPr>
            <p:custDataLst>
              <p:tags r:id="rId11"/>
            </p:custDataLst>
          </p:nvPr>
        </p:nvSpPr>
        <p:spPr bwMode="auto">
          <a:xfrm>
            <a:off x="5138738" y="1489075"/>
            <a:ext cx="3302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62FFB63A-7816-4590-AB26-3D1C71DF0B20}" type="datetime'''''''C''''''''''hi''''''''''''''''n''''''''''''''''a'">
              <a:rPr lang="en-US" altLang="en-US" sz="1000" smtClean="0"/>
              <a:pPr marL="0" lvl="0" indent="0">
                <a:spcBef>
                  <a:spcPct val="0"/>
                </a:spcBef>
                <a:spcAft>
                  <a:spcPct val="0"/>
                </a:spcAft>
                <a:buNone/>
              </a:pPr>
              <a:t>China</a:t>
            </a:fld>
            <a:endParaRPr lang="en-US" sz="1000"/>
          </a:p>
        </p:txBody>
      </p:sp>
      <p:sp>
        <p:nvSpPr>
          <p:cNvPr id="63" name="Text Placeholder 10">
            <a:extLst>
              <a:ext uri="{FF2B5EF4-FFF2-40B4-BE49-F238E27FC236}">
                <a16:creationId xmlns:a16="http://schemas.microsoft.com/office/drawing/2014/main" id="{115DFB91-512B-3844-A114-92FBEDCA92F2}"/>
              </a:ext>
            </a:extLst>
          </p:cNvPr>
          <p:cNvSpPr>
            <a:spLocks noGrp="1"/>
          </p:cNvSpPr>
          <p:nvPr>
            <p:custDataLst>
              <p:tags r:id="rId12"/>
            </p:custDataLst>
          </p:nvPr>
        </p:nvSpPr>
        <p:spPr bwMode="auto">
          <a:xfrm>
            <a:off x="5800725" y="1489075"/>
            <a:ext cx="1762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r>
              <a:rPr lang="en-US" altLang="en-US" sz="1000"/>
              <a:t>U.S.</a:t>
            </a:r>
            <a:endParaRPr lang="en-US" sz="1000"/>
          </a:p>
        </p:txBody>
      </p:sp>
      <p:sp>
        <p:nvSpPr>
          <p:cNvPr id="64" name="Text Placeholder 10">
            <a:extLst>
              <a:ext uri="{FF2B5EF4-FFF2-40B4-BE49-F238E27FC236}">
                <a16:creationId xmlns:a16="http://schemas.microsoft.com/office/drawing/2014/main" id="{115DFB91-512B-3844-A114-92FBEDCA92F2}"/>
              </a:ext>
            </a:extLst>
          </p:cNvPr>
          <p:cNvSpPr>
            <a:spLocks noGrp="1"/>
          </p:cNvSpPr>
          <p:nvPr>
            <p:custDataLst>
              <p:tags r:id="rId13"/>
            </p:custDataLst>
          </p:nvPr>
        </p:nvSpPr>
        <p:spPr bwMode="auto">
          <a:xfrm>
            <a:off x="6308725" y="1489075"/>
            <a:ext cx="1762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6ABDECE4-4AC2-4405-A172-D97B3176B5A0}" type="datetime'''''''''''EU'''''''''''''">
              <a:rPr lang="en-US" altLang="en-US" sz="1000" smtClean="0"/>
              <a:pPr marL="0" lvl="0" indent="0">
                <a:spcBef>
                  <a:spcPct val="0"/>
                </a:spcBef>
                <a:spcAft>
                  <a:spcPct val="0"/>
                </a:spcAft>
                <a:buNone/>
              </a:pPr>
              <a:t>EU</a:t>
            </a:fld>
            <a:endParaRPr lang="en-US" sz="1000"/>
          </a:p>
        </p:txBody>
      </p:sp>
      <p:sp>
        <p:nvSpPr>
          <p:cNvPr id="110" name="Text Placeholder 10">
            <a:extLst>
              <a:ext uri="{FF2B5EF4-FFF2-40B4-BE49-F238E27FC236}">
                <a16:creationId xmlns:a16="http://schemas.microsoft.com/office/drawing/2014/main" id="{32143AE9-41B3-AA40-38E3-F97BCF2AA300}"/>
              </a:ext>
            </a:extLst>
          </p:cNvPr>
          <p:cNvSpPr>
            <a:spLocks noGrp="1"/>
          </p:cNvSpPr>
          <p:nvPr>
            <p:custDataLst>
              <p:tags r:id="rId14"/>
            </p:custDataLst>
          </p:nvPr>
        </p:nvSpPr>
        <p:spPr bwMode="auto">
          <a:xfrm>
            <a:off x="6816725" y="1489075"/>
            <a:ext cx="3159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71828150-CAB1-44B5-9C49-3ECAA7C863E0}" type="datetime'''O''''''''t''''''''''h''''''''''e''''''''''''''''''''''''''r'">
              <a:rPr lang="en-US" altLang="en-US" sz="1000" smtClean="0"/>
              <a:pPr marL="0" lvl="0" indent="0">
                <a:spcBef>
                  <a:spcPct val="0"/>
                </a:spcBef>
                <a:spcAft>
                  <a:spcPct val="0"/>
                </a:spcAft>
                <a:buNone/>
              </a:pPr>
              <a:t>Other</a:t>
            </a:fld>
            <a:endParaRPr lang="en-US" sz="1000"/>
          </a:p>
        </p:txBody>
      </p:sp>
      <p:graphicFrame>
        <p:nvGraphicFramePr>
          <p:cNvPr id="115" name="Chart 114">
            <a:extLst>
              <a:ext uri="{FF2B5EF4-FFF2-40B4-BE49-F238E27FC236}">
                <a16:creationId xmlns:a16="http://schemas.microsoft.com/office/drawing/2014/main" id="{6E566C95-87CD-913A-721B-D94B63DC4D82}"/>
              </a:ext>
            </a:extLst>
          </p:cNvPr>
          <p:cNvGraphicFramePr/>
          <p:nvPr>
            <p:custDataLst>
              <p:tags r:id="rId15"/>
            </p:custDataLst>
          </p:nvPr>
        </p:nvGraphicFramePr>
        <p:xfrm>
          <a:off x="2719388" y="4008438"/>
          <a:ext cx="1927225" cy="1073150"/>
        </p:xfrm>
        <a:graphic>
          <a:graphicData uri="http://schemas.openxmlformats.org/drawingml/2006/chart">
            <c:chart xmlns:c="http://schemas.openxmlformats.org/drawingml/2006/chart" xmlns:r="http://schemas.openxmlformats.org/officeDocument/2006/relationships" r:id="rId34"/>
          </a:graphicData>
        </a:graphic>
      </p:graphicFrame>
      <p:sp>
        <p:nvSpPr>
          <p:cNvPr id="180" name="Text Placeholder 10">
            <a:extLst>
              <a:ext uri="{FF2B5EF4-FFF2-40B4-BE49-F238E27FC236}">
                <a16:creationId xmlns:a16="http://schemas.microsoft.com/office/drawing/2014/main" id="{115DFB91-512B-3844-A114-92FBEDCA92F2}"/>
              </a:ext>
            </a:extLst>
          </p:cNvPr>
          <p:cNvSpPr>
            <a:spLocks noGrp="1"/>
          </p:cNvSpPr>
          <p:nvPr>
            <p:custDataLst>
              <p:tags r:id="rId16"/>
            </p:custDataLst>
          </p:nvPr>
        </p:nvSpPr>
        <p:spPr bwMode="gray">
          <a:xfrm>
            <a:off x="3470275" y="4368800"/>
            <a:ext cx="233363" cy="122238"/>
          </a:xfrm>
          <a:prstGeom prst="rect">
            <a:avLst/>
          </a:prstGeom>
          <a:solidFill>
            <a:schemeClr val="accent1"/>
          </a:solidFill>
          <a:ln>
            <a:noFill/>
          </a:ln>
          <a:effec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D1E172EC-5855-4F31-976A-1470AB5AAC21}" type="datetime'''''''''''''''''''''''''''''''2''''''''''''0''''''''''''''%'''">
              <a:rPr lang="en-US" altLang="en-US" sz="800" smtClean="0">
                <a:solidFill>
                  <a:schemeClr val="bg1"/>
                </a:solidFill>
                <a:effectLst/>
              </a:rPr>
              <a:pPr marL="0" lvl="0" indent="0" algn="ctr">
                <a:spcBef>
                  <a:spcPct val="0"/>
                </a:spcBef>
                <a:spcAft>
                  <a:spcPct val="0"/>
                </a:spcAft>
                <a:buNone/>
              </a:pPr>
              <a:t>20%</a:t>
            </a:fld>
            <a:endParaRPr lang="en-US" sz="800">
              <a:solidFill>
                <a:schemeClr val="bg1"/>
              </a:solidFill>
            </a:endParaRPr>
          </a:p>
        </p:txBody>
      </p:sp>
      <p:graphicFrame>
        <p:nvGraphicFramePr>
          <p:cNvPr id="29" name="Chart 28">
            <a:extLst>
              <a:ext uri="{FF2B5EF4-FFF2-40B4-BE49-F238E27FC236}">
                <a16:creationId xmlns:a16="http://schemas.microsoft.com/office/drawing/2014/main" id="{04FB0277-FB64-7631-D5D7-6EF3F317D9AB}"/>
              </a:ext>
            </a:extLst>
          </p:cNvPr>
          <p:cNvGraphicFramePr/>
          <p:nvPr>
            <p:custDataLst>
              <p:tags r:id="rId17"/>
            </p:custDataLst>
          </p:nvPr>
        </p:nvGraphicFramePr>
        <p:xfrm>
          <a:off x="3976688" y="4008438"/>
          <a:ext cx="1927225" cy="1073150"/>
        </p:xfrm>
        <a:graphic>
          <a:graphicData uri="http://schemas.openxmlformats.org/drawingml/2006/chart">
            <c:chart xmlns:c="http://schemas.openxmlformats.org/drawingml/2006/chart" xmlns:r="http://schemas.openxmlformats.org/officeDocument/2006/relationships" r:id="rId35"/>
          </a:graphicData>
        </a:graphic>
      </p:graphicFrame>
      <p:sp>
        <p:nvSpPr>
          <p:cNvPr id="153" name="Text Placeholder 10">
            <a:extLst>
              <a:ext uri="{FF2B5EF4-FFF2-40B4-BE49-F238E27FC236}">
                <a16:creationId xmlns:a16="http://schemas.microsoft.com/office/drawing/2014/main" id="{AFD1AAD4-836E-4A37-8BEE-A8DF5C25C02F}"/>
              </a:ext>
            </a:extLst>
          </p:cNvPr>
          <p:cNvSpPr>
            <a:spLocks noGrp="1"/>
          </p:cNvSpPr>
          <p:nvPr>
            <p:custDataLst>
              <p:tags r:id="rId18"/>
            </p:custDataLst>
          </p:nvPr>
        </p:nvSpPr>
        <p:spPr bwMode="gray">
          <a:xfrm>
            <a:off x="4713288" y="4583113"/>
            <a:ext cx="233363" cy="122238"/>
          </a:xfrm>
          <a:prstGeom prst="rect">
            <a:avLst/>
          </a:prstGeom>
          <a:solidFill>
            <a:srgbClr val="364D6E"/>
          </a:solidFill>
          <a:ln>
            <a:noFill/>
          </a:ln>
          <a:effec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106E466A-F7FF-4B1D-8A4A-B3DB63A74C88}" type="datetime'''2''''''''''''''''''''''''''''''''''''''''''5''''%'''''''''">
              <a:rPr lang="en-US" altLang="en-US" sz="800" smtClean="0">
                <a:solidFill>
                  <a:schemeClr val="bg1"/>
                </a:solidFill>
                <a:effectLst/>
              </a:rPr>
              <a:pPr marL="0" lvl="0" indent="0" algn="ctr">
                <a:spcBef>
                  <a:spcPct val="0"/>
                </a:spcBef>
                <a:spcAft>
                  <a:spcPct val="0"/>
                </a:spcAft>
                <a:buNone/>
              </a:pPr>
              <a:t>25%</a:t>
            </a:fld>
            <a:endParaRPr lang="en-US" sz="800">
              <a:solidFill>
                <a:schemeClr val="bg1"/>
              </a:solidFill>
            </a:endParaRPr>
          </a:p>
        </p:txBody>
      </p:sp>
      <p:sp>
        <p:nvSpPr>
          <p:cNvPr id="186" name="Text Placeholder 10">
            <a:extLst>
              <a:ext uri="{FF2B5EF4-FFF2-40B4-BE49-F238E27FC236}">
                <a16:creationId xmlns:a16="http://schemas.microsoft.com/office/drawing/2014/main" id="{115DFB91-512B-3844-A114-92FBEDCA92F2}"/>
              </a:ext>
            </a:extLst>
          </p:cNvPr>
          <p:cNvSpPr>
            <a:spLocks noGrp="1"/>
          </p:cNvSpPr>
          <p:nvPr>
            <p:custDataLst>
              <p:tags r:id="rId19"/>
            </p:custDataLst>
          </p:nvPr>
        </p:nvSpPr>
        <p:spPr bwMode="gray">
          <a:xfrm>
            <a:off x="4689475" y="4422775"/>
            <a:ext cx="233363" cy="122238"/>
          </a:xfrm>
          <a:prstGeom prst="rect">
            <a:avLst/>
          </a:prstGeom>
          <a:solidFill>
            <a:schemeClr val="accent1"/>
          </a:solidFill>
          <a:ln>
            <a:noFill/>
          </a:ln>
          <a:effec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66CD648C-D256-47A0-A5B5-1FB9BDCFA3BA}" type="datetime'''''''''''''''''''''1''''''''''''''''''''''''''''5''%'''''''''">
              <a:rPr lang="en-US" altLang="en-US" sz="800" smtClean="0">
                <a:solidFill>
                  <a:schemeClr val="bg1"/>
                </a:solidFill>
                <a:effectLst/>
              </a:rPr>
              <a:pPr marL="0" lvl="0" indent="0" algn="ctr">
                <a:spcBef>
                  <a:spcPct val="0"/>
                </a:spcBef>
                <a:spcAft>
                  <a:spcPct val="0"/>
                </a:spcAft>
                <a:buNone/>
              </a:pPr>
              <a:t>15%</a:t>
            </a:fld>
            <a:endParaRPr lang="en-US" sz="800">
              <a:solidFill>
                <a:schemeClr val="bg1"/>
              </a:solidFill>
            </a:endParaRPr>
          </a:p>
        </p:txBody>
      </p:sp>
      <p:sp>
        <p:nvSpPr>
          <p:cNvPr id="5" name="Text Placeholder 10">
            <a:extLst>
              <a:ext uri="{FF2B5EF4-FFF2-40B4-BE49-F238E27FC236}">
                <a16:creationId xmlns:a16="http://schemas.microsoft.com/office/drawing/2014/main" id="{491C3080-52F7-92BA-43A6-44E13A4C8EA4}"/>
              </a:ext>
            </a:extLst>
          </p:cNvPr>
          <p:cNvSpPr>
            <a:spLocks noGrp="1"/>
          </p:cNvSpPr>
          <p:nvPr>
            <p:custDataLst>
              <p:tags r:id="rId20"/>
            </p:custDataLst>
          </p:nvPr>
        </p:nvSpPr>
        <p:spPr bwMode="gray">
          <a:xfrm>
            <a:off x="4751388" y="4300538"/>
            <a:ext cx="233363" cy="122238"/>
          </a:xfrm>
          <a:prstGeom prst="rect">
            <a:avLst/>
          </a:prstGeom>
          <a:solidFill>
            <a:srgbClr val="969696"/>
          </a:solidFill>
          <a:ln>
            <a:noFill/>
          </a:ln>
          <a:effec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82BA92C6-A591-47D6-99FC-622C657DACF3}" type="datetime'''1''''''0''''''''''''%'''''''''">
              <a:rPr lang="en-US" altLang="en-US" sz="800" smtClean="0">
                <a:effectLst/>
              </a:rPr>
              <a:pPr marL="0" lvl="0" indent="0" algn="ctr">
                <a:spcBef>
                  <a:spcPct val="0"/>
                </a:spcBef>
                <a:spcAft>
                  <a:spcPct val="0"/>
                </a:spcAft>
                <a:buNone/>
              </a:pPr>
              <a:t>10%</a:t>
            </a:fld>
            <a:endParaRPr lang="en-US" sz="800"/>
          </a:p>
        </p:txBody>
      </p:sp>
      <p:graphicFrame>
        <p:nvGraphicFramePr>
          <p:cNvPr id="30" name="Chart 29">
            <a:extLst>
              <a:ext uri="{FF2B5EF4-FFF2-40B4-BE49-F238E27FC236}">
                <a16:creationId xmlns:a16="http://schemas.microsoft.com/office/drawing/2014/main" id="{62771C60-FAF7-C3EA-693C-05C18A1FDB31}"/>
              </a:ext>
            </a:extLst>
          </p:cNvPr>
          <p:cNvGraphicFramePr/>
          <p:nvPr>
            <p:custDataLst>
              <p:tags r:id="rId21"/>
            </p:custDataLst>
          </p:nvPr>
        </p:nvGraphicFramePr>
        <p:xfrm>
          <a:off x="5178425" y="4008438"/>
          <a:ext cx="1927225" cy="1073150"/>
        </p:xfrm>
        <a:graphic>
          <a:graphicData uri="http://schemas.openxmlformats.org/drawingml/2006/chart">
            <c:chart xmlns:c="http://schemas.openxmlformats.org/drawingml/2006/chart" xmlns:r="http://schemas.openxmlformats.org/officeDocument/2006/relationships" r:id="rId36"/>
          </a:graphicData>
        </a:graphic>
      </p:graphicFrame>
      <p:sp>
        <p:nvSpPr>
          <p:cNvPr id="197" name="Text Placeholder 10">
            <a:extLst>
              <a:ext uri="{FF2B5EF4-FFF2-40B4-BE49-F238E27FC236}">
                <a16:creationId xmlns:a16="http://schemas.microsoft.com/office/drawing/2014/main" id="{115DFB91-512B-3844-A114-92FBEDCA92F2}"/>
              </a:ext>
            </a:extLst>
          </p:cNvPr>
          <p:cNvSpPr>
            <a:spLocks noGrp="1"/>
          </p:cNvSpPr>
          <p:nvPr>
            <p:custDataLst>
              <p:tags r:id="rId22"/>
            </p:custDataLst>
          </p:nvPr>
        </p:nvSpPr>
        <p:spPr bwMode="gray">
          <a:xfrm>
            <a:off x="5965825" y="4630738"/>
            <a:ext cx="233363" cy="122238"/>
          </a:xfrm>
          <a:prstGeom prst="rect">
            <a:avLst/>
          </a:prstGeom>
          <a:solidFill>
            <a:srgbClr val="364D6E"/>
          </a:solidFill>
          <a:ln>
            <a:noFill/>
          </a:ln>
          <a:effec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E8AAC0AA-C34A-4B58-A618-5CF8D7B85CC5}" type="datetime'''''''''''1''0''''''''''''''''''%'''''''''''''''''''''''">
              <a:rPr lang="en-US" altLang="en-US" sz="800" smtClean="0">
                <a:solidFill>
                  <a:schemeClr val="bg1"/>
                </a:solidFill>
                <a:effectLst/>
              </a:rPr>
              <a:pPr marL="0" lvl="0" indent="0" algn="ctr">
                <a:spcBef>
                  <a:spcPct val="0"/>
                </a:spcBef>
                <a:spcAft>
                  <a:spcPct val="0"/>
                </a:spcAft>
                <a:buNone/>
              </a:pPr>
              <a:t>10%</a:t>
            </a:fld>
            <a:endParaRPr lang="en-US" sz="800">
              <a:solidFill>
                <a:schemeClr val="bg1"/>
              </a:solidFill>
            </a:endParaRPr>
          </a:p>
        </p:txBody>
      </p:sp>
      <p:sp>
        <p:nvSpPr>
          <p:cNvPr id="23" name="Text Placeholder 10">
            <a:extLst>
              <a:ext uri="{FF2B5EF4-FFF2-40B4-BE49-F238E27FC236}">
                <a16:creationId xmlns:a16="http://schemas.microsoft.com/office/drawing/2014/main" id="{115DFB91-512B-3844-A114-92FBEDCA92F2}"/>
              </a:ext>
            </a:extLst>
          </p:cNvPr>
          <p:cNvSpPr>
            <a:spLocks noGrp="1"/>
          </p:cNvSpPr>
          <p:nvPr>
            <p:custDataLst>
              <p:tags r:id="rId23"/>
            </p:custDataLst>
          </p:nvPr>
        </p:nvSpPr>
        <p:spPr bwMode="gray">
          <a:xfrm>
            <a:off x="5965825" y="4337050"/>
            <a:ext cx="233363" cy="122238"/>
          </a:xfrm>
          <a:prstGeom prst="rect">
            <a:avLst/>
          </a:prstGeom>
          <a:solidFill>
            <a:srgbClr val="969696"/>
          </a:solidFill>
          <a:ln>
            <a:noFill/>
          </a:ln>
          <a:effec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DB27A3BC-DD36-47B7-9354-3BC939FEF200}" type="datetime'''1''''''''''''''''''''0''''''''''''''''''''''''''''%'">
              <a:rPr lang="en-US" altLang="en-US" sz="800" smtClean="0">
                <a:effectLst/>
              </a:rPr>
              <a:pPr marL="0" lvl="0" indent="0" algn="ctr">
                <a:spcBef>
                  <a:spcPct val="0"/>
                </a:spcBef>
                <a:spcAft>
                  <a:spcPct val="0"/>
                </a:spcAft>
                <a:buNone/>
              </a:pPr>
              <a:t>10%</a:t>
            </a:fld>
            <a:endParaRPr lang="en-US" sz="800"/>
          </a:p>
        </p:txBody>
      </p:sp>
      <p:cxnSp>
        <p:nvCxnSpPr>
          <p:cNvPr id="212" name="Straight Connector 211">
            <a:extLst>
              <a:ext uri="{FF2B5EF4-FFF2-40B4-BE49-F238E27FC236}">
                <a16:creationId xmlns:a16="http://schemas.microsoft.com/office/drawing/2014/main" id="{69D0E7C9-8C10-4DB2-8A79-41BEEAEB9906}"/>
              </a:ext>
            </a:extLst>
          </p:cNvPr>
          <p:cNvCxnSpPr>
            <a:cxnSpLocks/>
          </p:cNvCxnSpPr>
          <p:nvPr/>
        </p:nvCxnSpPr>
        <p:spPr bwMode="gray">
          <a:xfrm flipH="1">
            <a:off x="7981880" y="1890156"/>
            <a:ext cx="0" cy="4126936"/>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36541787-6AC8-9EE9-7138-2ACAAD3FBF81}"/>
              </a:ext>
            </a:extLst>
          </p:cNvPr>
          <p:cNvCxnSpPr>
            <a:cxnSpLocks/>
          </p:cNvCxnSpPr>
          <p:nvPr/>
        </p:nvCxnSpPr>
        <p:spPr bwMode="gray">
          <a:xfrm>
            <a:off x="404484" y="2282518"/>
            <a:ext cx="8796160"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CFAEC26F-1815-CF7B-FA56-0ECB7483B9CA}"/>
              </a:ext>
            </a:extLst>
          </p:cNvPr>
          <p:cNvCxnSpPr>
            <a:cxnSpLocks/>
          </p:cNvCxnSpPr>
          <p:nvPr/>
        </p:nvCxnSpPr>
        <p:spPr bwMode="gray">
          <a:xfrm>
            <a:off x="404484" y="3889375"/>
            <a:ext cx="1313987"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D8F8886D-32A6-DCCA-7521-1D67F2B0FE04}"/>
              </a:ext>
            </a:extLst>
          </p:cNvPr>
          <p:cNvCxnSpPr>
            <a:cxnSpLocks/>
          </p:cNvCxnSpPr>
          <p:nvPr/>
        </p:nvCxnSpPr>
        <p:spPr bwMode="gray">
          <a:xfrm>
            <a:off x="404484" y="4202113"/>
            <a:ext cx="1313987"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53CB799B-CCFD-9AB9-EBB4-32B131E86008}"/>
              </a:ext>
            </a:extLst>
          </p:cNvPr>
          <p:cNvCxnSpPr>
            <a:cxnSpLocks/>
          </p:cNvCxnSpPr>
          <p:nvPr/>
        </p:nvCxnSpPr>
        <p:spPr bwMode="gray">
          <a:xfrm>
            <a:off x="404484" y="4845050"/>
            <a:ext cx="1313987"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grpSp>
        <p:nvGrpSpPr>
          <p:cNvPr id="132" name="Group 131">
            <a:extLst>
              <a:ext uri="{FF2B5EF4-FFF2-40B4-BE49-F238E27FC236}">
                <a16:creationId xmlns:a16="http://schemas.microsoft.com/office/drawing/2014/main" id="{73FEAF82-0749-B7BB-AFEA-EA8253FAF1BA}"/>
              </a:ext>
            </a:extLst>
          </p:cNvPr>
          <p:cNvGrpSpPr/>
          <p:nvPr/>
        </p:nvGrpSpPr>
        <p:grpSpPr>
          <a:xfrm>
            <a:off x="1796227" y="3889375"/>
            <a:ext cx="1154113" cy="955675"/>
            <a:chOff x="1787525" y="3889375"/>
            <a:chExt cx="1154113" cy="955675"/>
          </a:xfrm>
        </p:grpSpPr>
        <p:cxnSp>
          <p:nvCxnSpPr>
            <p:cNvPr id="222" name="Straight Connector 221">
              <a:extLst>
                <a:ext uri="{FF2B5EF4-FFF2-40B4-BE49-F238E27FC236}">
                  <a16:creationId xmlns:a16="http://schemas.microsoft.com/office/drawing/2014/main" id="{A79FC19A-DAB0-853E-E2B0-B1839EE6E48F}"/>
                </a:ext>
              </a:extLst>
            </p:cNvPr>
            <p:cNvCxnSpPr>
              <a:cxnSpLocks/>
            </p:cNvCxnSpPr>
            <p:nvPr/>
          </p:nvCxnSpPr>
          <p:spPr bwMode="gray">
            <a:xfrm>
              <a:off x="1787525" y="3889375"/>
              <a:ext cx="1154113"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DDE962FA-0DC0-7C73-B97F-1610795C7A52}"/>
                </a:ext>
              </a:extLst>
            </p:cNvPr>
            <p:cNvCxnSpPr>
              <a:cxnSpLocks/>
            </p:cNvCxnSpPr>
            <p:nvPr/>
          </p:nvCxnSpPr>
          <p:spPr bwMode="gray">
            <a:xfrm>
              <a:off x="1787525" y="4202856"/>
              <a:ext cx="1154113"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840EF38C-C2DF-A424-2F64-74AED065B86B}"/>
                </a:ext>
              </a:extLst>
            </p:cNvPr>
            <p:cNvCxnSpPr>
              <a:cxnSpLocks/>
            </p:cNvCxnSpPr>
            <p:nvPr/>
          </p:nvCxnSpPr>
          <p:spPr bwMode="gray">
            <a:xfrm>
              <a:off x="1787525" y="4845050"/>
              <a:ext cx="1154113"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grpSp>
      <p:grpSp>
        <p:nvGrpSpPr>
          <p:cNvPr id="245" name="Group 244">
            <a:extLst>
              <a:ext uri="{FF2B5EF4-FFF2-40B4-BE49-F238E27FC236}">
                <a16:creationId xmlns:a16="http://schemas.microsoft.com/office/drawing/2014/main" id="{CEC54FC3-1592-3EE7-7751-72230A72C0DB}"/>
              </a:ext>
            </a:extLst>
          </p:cNvPr>
          <p:cNvGrpSpPr/>
          <p:nvPr/>
        </p:nvGrpSpPr>
        <p:grpSpPr>
          <a:xfrm>
            <a:off x="3040867" y="3889375"/>
            <a:ext cx="1154113" cy="955675"/>
            <a:chOff x="3230322" y="4000453"/>
            <a:chExt cx="1188793" cy="955721"/>
          </a:xfrm>
        </p:grpSpPr>
        <p:cxnSp>
          <p:nvCxnSpPr>
            <p:cNvPr id="230" name="Straight Connector 229">
              <a:extLst>
                <a:ext uri="{FF2B5EF4-FFF2-40B4-BE49-F238E27FC236}">
                  <a16:creationId xmlns:a16="http://schemas.microsoft.com/office/drawing/2014/main" id="{400C895A-84E4-60A2-BC75-1214C38FDAA3}"/>
                </a:ext>
              </a:extLst>
            </p:cNvPr>
            <p:cNvCxnSpPr>
              <a:cxnSpLocks/>
            </p:cNvCxnSpPr>
            <p:nvPr/>
          </p:nvCxnSpPr>
          <p:spPr bwMode="gray">
            <a:xfrm>
              <a:off x="3230322" y="4000453"/>
              <a:ext cx="1188793"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31" name="Straight Connector 230">
              <a:extLst>
                <a:ext uri="{FF2B5EF4-FFF2-40B4-BE49-F238E27FC236}">
                  <a16:creationId xmlns:a16="http://schemas.microsoft.com/office/drawing/2014/main" id="{C266359C-510C-46D0-0198-F071F8D998B9}"/>
                </a:ext>
              </a:extLst>
            </p:cNvPr>
            <p:cNvCxnSpPr>
              <a:cxnSpLocks/>
            </p:cNvCxnSpPr>
            <p:nvPr/>
          </p:nvCxnSpPr>
          <p:spPr bwMode="gray">
            <a:xfrm>
              <a:off x="3230322" y="4313949"/>
              <a:ext cx="1188793"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5133FFE2-E8D4-4393-F327-78E7C3F6EDD9}"/>
                </a:ext>
              </a:extLst>
            </p:cNvPr>
            <p:cNvCxnSpPr>
              <a:cxnSpLocks/>
            </p:cNvCxnSpPr>
            <p:nvPr/>
          </p:nvCxnSpPr>
          <p:spPr bwMode="gray">
            <a:xfrm>
              <a:off x="3230322" y="4956174"/>
              <a:ext cx="1188793"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grpSp>
      <p:grpSp>
        <p:nvGrpSpPr>
          <p:cNvPr id="236" name="Group 235">
            <a:extLst>
              <a:ext uri="{FF2B5EF4-FFF2-40B4-BE49-F238E27FC236}">
                <a16:creationId xmlns:a16="http://schemas.microsoft.com/office/drawing/2014/main" id="{440260DC-5A81-6CD5-4E91-3AF19B57A3D5}"/>
              </a:ext>
            </a:extLst>
          </p:cNvPr>
          <p:cNvGrpSpPr/>
          <p:nvPr/>
        </p:nvGrpSpPr>
        <p:grpSpPr>
          <a:xfrm>
            <a:off x="4285507" y="3889375"/>
            <a:ext cx="1154113" cy="955675"/>
            <a:chOff x="3882196" y="4000453"/>
            <a:chExt cx="1188793" cy="955721"/>
          </a:xfrm>
        </p:grpSpPr>
        <p:cxnSp>
          <p:nvCxnSpPr>
            <p:cNvPr id="233" name="Straight Connector 232">
              <a:extLst>
                <a:ext uri="{FF2B5EF4-FFF2-40B4-BE49-F238E27FC236}">
                  <a16:creationId xmlns:a16="http://schemas.microsoft.com/office/drawing/2014/main" id="{C15D1651-2E74-CC92-5BDA-F7ADEEA20DAC}"/>
                </a:ext>
              </a:extLst>
            </p:cNvPr>
            <p:cNvCxnSpPr>
              <a:cxnSpLocks/>
            </p:cNvCxnSpPr>
            <p:nvPr/>
          </p:nvCxnSpPr>
          <p:spPr bwMode="gray">
            <a:xfrm>
              <a:off x="3882196" y="4000453"/>
              <a:ext cx="1188793"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id="{1E8AA6A2-FBCD-6EBA-FD35-4E459DA854EB}"/>
                </a:ext>
              </a:extLst>
            </p:cNvPr>
            <p:cNvCxnSpPr>
              <a:cxnSpLocks/>
            </p:cNvCxnSpPr>
            <p:nvPr/>
          </p:nvCxnSpPr>
          <p:spPr bwMode="gray">
            <a:xfrm>
              <a:off x="3882196" y="4313949"/>
              <a:ext cx="1188793"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5AE474F2-F501-D8BD-1B5B-1F83751444CC}"/>
                </a:ext>
              </a:extLst>
            </p:cNvPr>
            <p:cNvCxnSpPr>
              <a:cxnSpLocks/>
            </p:cNvCxnSpPr>
            <p:nvPr/>
          </p:nvCxnSpPr>
          <p:spPr bwMode="gray">
            <a:xfrm>
              <a:off x="3882196" y="4956174"/>
              <a:ext cx="1188793"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grpSp>
      <p:grpSp>
        <p:nvGrpSpPr>
          <p:cNvPr id="237" name="Group 236">
            <a:extLst>
              <a:ext uri="{FF2B5EF4-FFF2-40B4-BE49-F238E27FC236}">
                <a16:creationId xmlns:a16="http://schemas.microsoft.com/office/drawing/2014/main" id="{2F28344C-4DE1-0E7E-F82F-67507C96BBEA}"/>
              </a:ext>
            </a:extLst>
          </p:cNvPr>
          <p:cNvGrpSpPr/>
          <p:nvPr/>
        </p:nvGrpSpPr>
        <p:grpSpPr>
          <a:xfrm>
            <a:off x="5532076" y="3889375"/>
            <a:ext cx="1154113" cy="955675"/>
            <a:chOff x="3882196" y="4000453"/>
            <a:chExt cx="1188793" cy="955721"/>
          </a:xfrm>
        </p:grpSpPr>
        <p:cxnSp>
          <p:nvCxnSpPr>
            <p:cNvPr id="238" name="Straight Connector 237">
              <a:extLst>
                <a:ext uri="{FF2B5EF4-FFF2-40B4-BE49-F238E27FC236}">
                  <a16:creationId xmlns:a16="http://schemas.microsoft.com/office/drawing/2014/main" id="{32DD3215-4945-61B7-2DDE-23C0BA7392FA}"/>
                </a:ext>
              </a:extLst>
            </p:cNvPr>
            <p:cNvCxnSpPr>
              <a:cxnSpLocks/>
            </p:cNvCxnSpPr>
            <p:nvPr/>
          </p:nvCxnSpPr>
          <p:spPr bwMode="gray">
            <a:xfrm>
              <a:off x="3882196" y="4000453"/>
              <a:ext cx="1188793"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9CDD83B6-A838-AF1E-622C-C0CAE92EF59D}"/>
                </a:ext>
              </a:extLst>
            </p:cNvPr>
            <p:cNvCxnSpPr>
              <a:cxnSpLocks/>
            </p:cNvCxnSpPr>
            <p:nvPr/>
          </p:nvCxnSpPr>
          <p:spPr bwMode="gray">
            <a:xfrm>
              <a:off x="3882196" y="4313949"/>
              <a:ext cx="1188793"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432D48C3-A122-05FC-E0FF-4112E4FE9E73}"/>
                </a:ext>
              </a:extLst>
            </p:cNvPr>
            <p:cNvCxnSpPr>
              <a:cxnSpLocks/>
            </p:cNvCxnSpPr>
            <p:nvPr/>
          </p:nvCxnSpPr>
          <p:spPr bwMode="gray">
            <a:xfrm>
              <a:off x="3882196" y="4956174"/>
              <a:ext cx="1188793"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grpSp>
      <p:grpSp>
        <p:nvGrpSpPr>
          <p:cNvPr id="241" name="Group 240">
            <a:extLst>
              <a:ext uri="{FF2B5EF4-FFF2-40B4-BE49-F238E27FC236}">
                <a16:creationId xmlns:a16="http://schemas.microsoft.com/office/drawing/2014/main" id="{483973C3-6AD2-1E79-8493-2FD36A09E7F6}"/>
              </a:ext>
            </a:extLst>
          </p:cNvPr>
          <p:cNvGrpSpPr/>
          <p:nvPr/>
        </p:nvGrpSpPr>
        <p:grpSpPr>
          <a:xfrm>
            <a:off x="6780574" y="3889375"/>
            <a:ext cx="1154113" cy="955675"/>
            <a:chOff x="3882196" y="4000453"/>
            <a:chExt cx="1188793" cy="955721"/>
          </a:xfrm>
        </p:grpSpPr>
        <p:cxnSp>
          <p:nvCxnSpPr>
            <p:cNvPr id="242" name="Straight Connector 241">
              <a:extLst>
                <a:ext uri="{FF2B5EF4-FFF2-40B4-BE49-F238E27FC236}">
                  <a16:creationId xmlns:a16="http://schemas.microsoft.com/office/drawing/2014/main" id="{E6481B7A-D006-E8BB-90F3-BE0369AD228E}"/>
                </a:ext>
              </a:extLst>
            </p:cNvPr>
            <p:cNvCxnSpPr>
              <a:cxnSpLocks/>
            </p:cNvCxnSpPr>
            <p:nvPr/>
          </p:nvCxnSpPr>
          <p:spPr bwMode="gray">
            <a:xfrm>
              <a:off x="3882196" y="4000453"/>
              <a:ext cx="1188793"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D7BCE095-2343-963A-764A-28D763194A3B}"/>
                </a:ext>
              </a:extLst>
            </p:cNvPr>
            <p:cNvCxnSpPr>
              <a:cxnSpLocks/>
            </p:cNvCxnSpPr>
            <p:nvPr/>
          </p:nvCxnSpPr>
          <p:spPr bwMode="gray">
            <a:xfrm>
              <a:off x="3882196" y="4313949"/>
              <a:ext cx="1188793"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a16="http://schemas.microsoft.com/office/drawing/2014/main" id="{3E2117BF-D8A5-7096-FEAD-98F714324EAC}"/>
                </a:ext>
              </a:extLst>
            </p:cNvPr>
            <p:cNvCxnSpPr>
              <a:cxnSpLocks/>
            </p:cNvCxnSpPr>
            <p:nvPr/>
          </p:nvCxnSpPr>
          <p:spPr bwMode="gray">
            <a:xfrm>
              <a:off x="3882196" y="4956174"/>
              <a:ext cx="1188793"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grpSp>
      <p:pic>
        <p:nvPicPr>
          <p:cNvPr id="1026" name="Picture 2">
            <a:extLst>
              <a:ext uri="{FF2B5EF4-FFF2-40B4-BE49-F238E27FC236}">
                <a16:creationId xmlns:a16="http://schemas.microsoft.com/office/drawing/2014/main" id="{D778DFC7-8BAD-CAB0-D183-6B4766688635}"/>
              </a:ext>
            </a:extLst>
          </p:cNvPr>
          <p:cNvPicPr>
            <a:picLocks noChangeAspect="1" noChangeArrowheads="1"/>
          </p:cNvPicPr>
          <p:nvPr/>
        </p:nvPicPr>
        <p:blipFill>
          <a:blip r:embed="rId37" cstate="screen">
            <a:extLst>
              <a:ext uri="{28A0092B-C50C-407E-A947-70E740481C1C}">
                <a14:useLocalDpi xmlns:a14="http://schemas.microsoft.com/office/drawing/2010/main"/>
              </a:ext>
            </a:extLst>
          </a:blip>
          <a:srcRect/>
          <a:stretch>
            <a:fillRect/>
          </a:stretch>
        </p:blipFill>
        <p:spPr bwMode="auto">
          <a:xfrm>
            <a:off x="1795462" y="4883150"/>
            <a:ext cx="890186" cy="228600"/>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a:extLst>
              <a:ext uri="{FF2B5EF4-FFF2-40B4-BE49-F238E27FC236}">
                <a16:creationId xmlns:a16="http://schemas.microsoft.com/office/drawing/2014/main" id="{0C3D2991-A6EF-023B-6E69-54158258D424}"/>
              </a:ext>
            </a:extLst>
          </p:cNvPr>
          <p:cNvPicPr>
            <a:picLocks noChangeAspect="1" noChangeArrowheads="1"/>
          </p:cNvPicPr>
          <p:nvPr/>
        </p:nvPicPr>
        <p:blipFill>
          <a:blip r:embed="rId38" cstate="screen">
            <a:extLst>
              <a:ext uri="{28A0092B-C50C-407E-A947-70E740481C1C}">
                <a14:useLocalDpi xmlns:a14="http://schemas.microsoft.com/office/drawing/2010/main"/>
              </a:ext>
            </a:extLst>
          </a:blip>
          <a:srcRect/>
          <a:stretch>
            <a:fillRect/>
          </a:stretch>
        </p:blipFill>
        <p:spPr bwMode="auto">
          <a:xfrm>
            <a:off x="1787526" y="5483225"/>
            <a:ext cx="652397" cy="277813"/>
          </a:xfrm>
          <a:prstGeom prst="rect">
            <a:avLst/>
          </a:prstGeom>
          <a:noFill/>
          <a:extLst>
            <a:ext uri="{909E8E84-426E-40DD-AFC4-6F175D3DCCD1}">
              <a14:hiddenFill xmlns:a14="http://schemas.microsoft.com/office/drawing/2010/main">
                <a:solidFill>
                  <a:srgbClr val="FFFFFF"/>
                </a:solidFill>
              </a14:hiddenFill>
            </a:ext>
          </a:extLst>
        </p:spPr>
      </p:pic>
      <p:pic>
        <p:nvPicPr>
          <p:cNvPr id="1034" name="Picture 10">
            <a:extLst>
              <a:ext uri="{FF2B5EF4-FFF2-40B4-BE49-F238E27FC236}">
                <a16:creationId xmlns:a16="http://schemas.microsoft.com/office/drawing/2014/main" id="{ED279C81-A3EE-526B-9003-AB11572DE18A}"/>
              </a:ext>
            </a:extLst>
          </p:cNvPr>
          <p:cNvPicPr>
            <a:picLocks noChangeAspect="1" noChangeArrowheads="1"/>
          </p:cNvPicPr>
          <p:nvPr/>
        </p:nvPicPr>
        <p:blipFill>
          <a:blip r:embed="rId39" cstate="screen">
            <a:extLst>
              <a:ext uri="{28A0092B-C50C-407E-A947-70E740481C1C}">
                <a14:useLocalDpi xmlns:a14="http://schemas.microsoft.com/office/drawing/2010/main"/>
              </a:ext>
            </a:extLst>
          </a:blip>
          <a:srcRect/>
          <a:stretch>
            <a:fillRect/>
          </a:stretch>
        </p:blipFill>
        <p:spPr bwMode="auto">
          <a:xfrm>
            <a:off x="2065339" y="5168900"/>
            <a:ext cx="842305" cy="280988"/>
          </a:xfrm>
          <a:prstGeom prst="rect">
            <a:avLst/>
          </a:prstGeom>
          <a:noFill/>
          <a:extLst>
            <a:ext uri="{909E8E84-426E-40DD-AFC4-6F175D3DCCD1}">
              <a14:hiddenFill xmlns:a14="http://schemas.microsoft.com/office/drawing/2010/main">
                <a:solidFill>
                  <a:srgbClr val="FFFFFF"/>
                </a:solidFill>
              </a14:hiddenFill>
            </a:ext>
          </a:extLst>
        </p:spPr>
      </p:pic>
      <p:pic>
        <p:nvPicPr>
          <p:cNvPr id="1036" name="Picture 12" descr="Download China General Nuclear Power Group (China Guangdong Nuclear Power  Group) Logo in SVG Vector or PNG File Format - Logo.wine">
            <a:extLst>
              <a:ext uri="{FF2B5EF4-FFF2-40B4-BE49-F238E27FC236}">
                <a16:creationId xmlns:a16="http://schemas.microsoft.com/office/drawing/2014/main" id="{D4E6FEC5-C7F6-FEC7-9FF6-1BBE9F117F07}"/>
              </a:ext>
            </a:extLst>
          </p:cNvPr>
          <p:cNvPicPr>
            <a:picLocks noChangeAspect="1" noChangeArrowheads="1"/>
          </p:cNvPicPr>
          <p:nvPr/>
        </p:nvPicPr>
        <p:blipFill rotWithShape="1">
          <a:blip r:embed="rId40" cstate="screen">
            <a:extLst>
              <a:ext uri="{28A0092B-C50C-407E-A947-70E740481C1C}">
                <a14:useLocalDpi xmlns:a14="http://schemas.microsoft.com/office/drawing/2010/main"/>
              </a:ext>
            </a:extLst>
          </a:blip>
          <a:srcRect l="9657" t="36426" r="10890" b="37814"/>
          <a:stretch/>
        </p:blipFill>
        <p:spPr bwMode="auto">
          <a:xfrm>
            <a:off x="1765301" y="5766331"/>
            <a:ext cx="1211861" cy="261938"/>
          </a:xfrm>
          <a:prstGeom prst="rect">
            <a:avLst/>
          </a:prstGeom>
          <a:noFill/>
          <a:extLst>
            <a:ext uri="{909E8E84-426E-40DD-AFC4-6F175D3DCCD1}">
              <a14:hiddenFill xmlns:a14="http://schemas.microsoft.com/office/drawing/2010/main">
                <a:solidFill>
                  <a:srgbClr val="FFFFFF"/>
                </a:solidFill>
              </a14:hiddenFill>
            </a:ext>
          </a:extLst>
        </p:spPr>
      </p:pic>
      <p:pic>
        <p:nvPicPr>
          <p:cNvPr id="1038" name="Picture 14">
            <a:extLst>
              <a:ext uri="{FF2B5EF4-FFF2-40B4-BE49-F238E27FC236}">
                <a16:creationId xmlns:a16="http://schemas.microsoft.com/office/drawing/2014/main" id="{75937672-62F5-7469-18C6-3FDC9694728E}"/>
              </a:ext>
            </a:extLst>
          </p:cNvPr>
          <p:cNvPicPr>
            <a:picLocks noChangeAspect="1" noChangeArrowheads="1"/>
          </p:cNvPicPr>
          <p:nvPr/>
        </p:nvPicPr>
        <p:blipFill>
          <a:blip r:embed="rId41" cstate="screen">
            <a:extLst>
              <a:ext uri="{28A0092B-C50C-407E-A947-70E740481C1C}">
                <a14:useLocalDpi xmlns:a14="http://schemas.microsoft.com/office/drawing/2010/main"/>
              </a:ext>
            </a:extLst>
          </a:blip>
          <a:srcRect/>
          <a:stretch>
            <a:fillRect/>
          </a:stretch>
        </p:blipFill>
        <p:spPr bwMode="auto">
          <a:xfrm>
            <a:off x="3082833" y="5240071"/>
            <a:ext cx="695894" cy="198438"/>
          </a:xfrm>
          <a:prstGeom prst="rect">
            <a:avLst/>
          </a:prstGeom>
          <a:noFill/>
          <a:extLst>
            <a:ext uri="{909E8E84-426E-40DD-AFC4-6F175D3DCCD1}">
              <a14:hiddenFill xmlns:a14="http://schemas.microsoft.com/office/drawing/2010/main">
                <a:solidFill>
                  <a:srgbClr val="FFFFFF"/>
                </a:solidFill>
              </a14:hiddenFill>
            </a:ext>
          </a:extLst>
        </p:spPr>
      </p:pic>
      <p:pic>
        <p:nvPicPr>
          <p:cNvPr id="1040" name="Picture 16">
            <a:extLst>
              <a:ext uri="{FF2B5EF4-FFF2-40B4-BE49-F238E27FC236}">
                <a16:creationId xmlns:a16="http://schemas.microsoft.com/office/drawing/2014/main" id="{F03A771A-7672-B4E2-C620-76DC00AA3938}"/>
              </a:ext>
            </a:extLst>
          </p:cNvPr>
          <p:cNvPicPr>
            <a:picLocks noChangeAspect="1" noChangeArrowheads="1"/>
          </p:cNvPicPr>
          <p:nvPr/>
        </p:nvPicPr>
        <p:blipFill>
          <a:blip r:embed="rId42" cstate="screen">
            <a:extLst>
              <a:ext uri="{28A0092B-C50C-407E-A947-70E740481C1C}">
                <a14:useLocalDpi xmlns:a14="http://schemas.microsoft.com/office/drawing/2010/main"/>
              </a:ext>
            </a:extLst>
          </a:blip>
          <a:srcRect/>
          <a:stretch>
            <a:fillRect/>
          </a:stretch>
        </p:blipFill>
        <p:spPr bwMode="auto">
          <a:xfrm>
            <a:off x="3050773" y="4865421"/>
            <a:ext cx="843577" cy="234950"/>
          </a:xfrm>
          <a:prstGeom prst="rect">
            <a:avLst/>
          </a:prstGeom>
          <a:noFill/>
          <a:extLst>
            <a:ext uri="{909E8E84-426E-40DD-AFC4-6F175D3DCCD1}">
              <a14:hiddenFill xmlns:a14="http://schemas.microsoft.com/office/drawing/2010/main">
                <a:solidFill>
                  <a:srgbClr val="FFFFFF"/>
                </a:solidFill>
              </a14:hiddenFill>
            </a:ext>
          </a:extLst>
        </p:spPr>
      </p:pic>
      <p:pic>
        <p:nvPicPr>
          <p:cNvPr id="1044" name="Picture 20">
            <a:extLst>
              <a:ext uri="{FF2B5EF4-FFF2-40B4-BE49-F238E27FC236}">
                <a16:creationId xmlns:a16="http://schemas.microsoft.com/office/drawing/2014/main" id="{A809BE15-6960-3D5D-D18C-8B1B31618581}"/>
              </a:ext>
            </a:extLst>
          </p:cNvPr>
          <p:cNvPicPr>
            <a:picLocks noChangeAspect="1" noChangeArrowheads="1"/>
          </p:cNvPicPr>
          <p:nvPr/>
        </p:nvPicPr>
        <p:blipFill>
          <a:blip r:embed="rId43" cstate="screen">
            <a:extLst>
              <a:ext uri="{28A0092B-C50C-407E-A947-70E740481C1C}">
                <a14:useLocalDpi xmlns:a14="http://schemas.microsoft.com/office/drawing/2010/main"/>
              </a:ext>
            </a:extLst>
          </a:blip>
          <a:srcRect/>
          <a:stretch>
            <a:fillRect/>
          </a:stretch>
        </p:blipFill>
        <p:spPr bwMode="auto">
          <a:xfrm>
            <a:off x="3331214" y="5386638"/>
            <a:ext cx="848817" cy="157163"/>
          </a:xfrm>
          <a:prstGeom prst="rect">
            <a:avLst/>
          </a:prstGeom>
          <a:noFill/>
          <a:extLst>
            <a:ext uri="{909E8E84-426E-40DD-AFC4-6F175D3DCCD1}">
              <a14:hiddenFill xmlns:a14="http://schemas.microsoft.com/office/drawing/2010/main">
                <a:solidFill>
                  <a:srgbClr val="FFFFFF"/>
                </a:solidFill>
              </a14:hiddenFill>
            </a:ext>
          </a:extLst>
        </p:spPr>
      </p:pic>
      <p:pic>
        <p:nvPicPr>
          <p:cNvPr id="1046" name="Picture 22" descr="China National Nuclear Corporation - Wikipedia">
            <a:extLst>
              <a:ext uri="{FF2B5EF4-FFF2-40B4-BE49-F238E27FC236}">
                <a16:creationId xmlns:a16="http://schemas.microsoft.com/office/drawing/2014/main" id="{E36CC4EE-C5B5-CB63-090D-2C3008729E70}"/>
              </a:ext>
            </a:extLst>
          </p:cNvPr>
          <p:cNvPicPr>
            <a:picLocks noChangeAspect="1" noChangeArrowheads="1"/>
          </p:cNvPicPr>
          <p:nvPr/>
        </p:nvPicPr>
        <p:blipFill>
          <a:blip r:embed="rId44" cstate="screen">
            <a:extLst>
              <a:ext uri="{28A0092B-C50C-407E-A947-70E740481C1C}">
                <a14:useLocalDpi xmlns:a14="http://schemas.microsoft.com/office/drawing/2010/main"/>
              </a:ext>
            </a:extLst>
          </a:blip>
          <a:srcRect/>
          <a:stretch>
            <a:fillRect/>
          </a:stretch>
        </p:blipFill>
        <p:spPr bwMode="auto">
          <a:xfrm>
            <a:off x="3372268" y="5591288"/>
            <a:ext cx="555863" cy="228221"/>
          </a:xfrm>
          <a:prstGeom prst="rect">
            <a:avLst/>
          </a:prstGeom>
          <a:noFill/>
          <a:extLst>
            <a:ext uri="{909E8E84-426E-40DD-AFC4-6F175D3DCCD1}">
              <a14:hiddenFill xmlns:a14="http://schemas.microsoft.com/office/drawing/2010/main">
                <a:solidFill>
                  <a:srgbClr val="FFFFFF"/>
                </a:solidFill>
              </a14:hiddenFill>
            </a:ext>
          </a:extLst>
        </p:spPr>
      </p:pic>
      <p:pic>
        <p:nvPicPr>
          <p:cNvPr id="1048" name="Picture 24" descr="Rosatom - Wikipedia">
            <a:extLst>
              <a:ext uri="{FF2B5EF4-FFF2-40B4-BE49-F238E27FC236}">
                <a16:creationId xmlns:a16="http://schemas.microsoft.com/office/drawing/2014/main" id="{78EDEAA9-7082-91EA-A7E4-510C05249124}"/>
              </a:ext>
            </a:extLst>
          </p:cNvPr>
          <p:cNvPicPr>
            <a:picLocks noChangeAspect="1" noChangeArrowheads="1"/>
          </p:cNvPicPr>
          <p:nvPr/>
        </p:nvPicPr>
        <p:blipFill>
          <a:blip r:embed="rId45" cstate="screen">
            <a:extLst>
              <a:ext uri="{28A0092B-C50C-407E-A947-70E740481C1C}">
                <a14:useLocalDpi xmlns:a14="http://schemas.microsoft.com/office/drawing/2010/main"/>
              </a:ext>
            </a:extLst>
          </a:blip>
          <a:srcRect/>
          <a:stretch>
            <a:fillRect/>
          </a:stretch>
        </p:blipFill>
        <p:spPr bwMode="auto">
          <a:xfrm>
            <a:off x="3033719" y="5509679"/>
            <a:ext cx="282434" cy="281540"/>
          </a:xfrm>
          <a:prstGeom prst="rect">
            <a:avLst/>
          </a:prstGeom>
          <a:noFill/>
          <a:extLst>
            <a:ext uri="{909E8E84-426E-40DD-AFC4-6F175D3DCCD1}">
              <a14:hiddenFill xmlns:a14="http://schemas.microsoft.com/office/drawing/2010/main">
                <a:solidFill>
                  <a:srgbClr val="FFFFFF"/>
                </a:solidFill>
              </a14:hiddenFill>
            </a:ext>
          </a:extLst>
        </p:spPr>
      </p:pic>
      <p:pic>
        <p:nvPicPr>
          <p:cNvPr id="1050" name="Picture 26">
            <a:extLst>
              <a:ext uri="{FF2B5EF4-FFF2-40B4-BE49-F238E27FC236}">
                <a16:creationId xmlns:a16="http://schemas.microsoft.com/office/drawing/2014/main" id="{A6C8960E-41A7-EE9E-AB89-2E6B944D8282}"/>
              </a:ext>
            </a:extLst>
          </p:cNvPr>
          <p:cNvPicPr>
            <a:picLocks noChangeAspect="1" noChangeArrowheads="1"/>
          </p:cNvPicPr>
          <p:nvPr/>
        </p:nvPicPr>
        <p:blipFill>
          <a:blip r:embed="rId46" cstate="screen">
            <a:extLst>
              <a:ext uri="{28A0092B-C50C-407E-A947-70E740481C1C}">
                <a14:useLocalDpi xmlns:a14="http://schemas.microsoft.com/office/drawing/2010/main"/>
              </a:ext>
            </a:extLst>
          </a:blip>
          <a:srcRect/>
          <a:stretch>
            <a:fillRect/>
          </a:stretch>
        </p:blipFill>
        <p:spPr bwMode="auto">
          <a:xfrm>
            <a:off x="4276726" y="5451476"/>
            <a:ext cx="696827" cy="227013"/>
          </a:xfrm>
          <a:prstGeom prst="rect">
            <a:avLst/>
          </a:prstGeom>
          <a:noFill/>
          <a:extLst>
            <a:ext uri="{909E8E84-426E-40DD-AFC4-6F175D3DCCD1}">
              <a14:hiddenFill xmlns:a14="http://schemas.microsoft.com/office/drawing/2010/main">
                <a:solidFill>
                  <a:srgbClr val="FFFFFF"/>
                </a:solidFill>
              </a14:hiddenFill>
            </a:ext>
          </a:extLst>
        </p:spPr>
      </p:pic>
      <p:pic>
        <p:nvPicPr>
          <p:cNvPr id="1054" name="Picture 30">
            <a:extLst>
              <a:ext uri="{FF2B5EF4-FFF2-40B4-BE49-F238E27FC236}">
                <a16:creationId xmlns:a16="http://schemas.microsoft.com/office/drawing/2014/main" id="{D613EA3C-02C8-D02E-B092-D1478FB50C68}"/>
              </a:ext>
            </a:extLst>
          </p:cNvPr>
          <p:cNvPicPr>
            <a:picLocks noChangeAspect="1" noChangeArrowheads="1"/>
          </p:cNvPicPr>
          <p:nvPr/>
        </p:nvPicPr>
        <p:blipFill>
          <a:blip r:embed="rId47" cstate="screen">
            <a:extLst>
              <a:ext uri="{28A0092B-C50C-407E-A947-70E740481C1C}">
                <a14:useLocalDpi xmlns:a14="http://schemas.microsoft.com/office/drawing/2010/main"/>
              </a:ext>
            </a:extLst>
          </a:blip>
          <a:srcRect/>
          <a:stretch>
            <a:fillRect/>
          </a:stretch>
        </p:blipFill>
        <p:spPr bwMode="auto">
          <a:xfrm>
            <a:off x="4330701" y="4867275"/>
            <a:ext cx="526729" cy="285750"/>
          </a:xfrm>
          <a:prstGeom prst="rect">
            <a:avLst/>
          </a:prstGeom>
          <a:noFill/>
          <a:extLst>
            <a:ext uri="{909E8E84-426E-40DD-AFC4-6F175D3DCCD1}">
              <a14:hiddenFill xmlns:a14="http://schemas.microsoft.com/office/drawing/2010/main">
                <a:solidFill>
                  <a:srgbClr val="FFFFFF"/>
                </a:solidFill>
              </a14:hiddenFill>
            </a:ext>
          </a:extLst>
        </p:spPr>
      </p:pic>
      <p:pic>
        <p:nvPicPr>
          <p:cNvPr id="1058" name="Picture 34" descr="ksb logo – Turcomp">
            <a:extLst>
              <a:ext uri="{FF2B5EF4-FFF2-40B4-BE49-F238E27FC236}">
                <a16:creationId xmlns:a16="http://schemas.microsoft.com/office/drawing/2014/main" id="{98CA1197-DAFA-02AB-C4A7-0BF01BAA8BEE}"/>
              </a:ext>
            </a:extLst>
          </p:cNvPr>
          <p:cNvPicPr>
            <a:picLocks noChangeAspect="1" noChangeArrowheads="1"/>
          </p:cNvPicPr>
          <p:nvPr/>
        </p:nvPicPr>
        <p:blipFill rotWithShape="1">
          <a:blip r:embed="rId48" cstate="screen">
            <a:extLst>
              <a:ext uri="{28A0092B-C50C-407E-A947-70E740481C1C}">
                <a14:useLocalDpi xmlns:a14="http://schemas.microsoft.com/office/drawing/2010/main"/>
              </a:ext>
            </a:extLst>
          </a:blip>
          <a:srcRect/>
          <a:stretch/>
        </p:blipFill>
        <p:spPr bwMode="auto">
          <a:xfrm>
            <a:off x="4749800" y="5059363"/>
            <a:ext cx="712002" cy="307975"/>
          </a:xfrm>
          <a:prstGeom prst="rect">
            <a:avLst/>
          </a:prstGeom>
          <a:noFill/>
          <a:extLst>
            <a:ext uri="{909E8E84-426E-40DD-AFC4-6F175D3DCCD1}">
              <a14:hiddenFill xmlns:a14="http://schemas.microsoft.com/office/drawing/2010/main">
                <a:solidFill>
                  <a:srgbClr val="FFFFFF"/>
                </a:solidFill>
              </a14:hiddenFill>
            </a:ext>
          </a:extLst>
        </p:spPr>
      </p:pic>
      <p:pic>
        <p:nvPicPr>
          <p:cNvPr id="1060" name="Picture 36">
            <a:extLst>
              <a:ext uri="{FF2B5EF4-FFF2-40B4-BE49-F238E27FC236}">
                <a16:creationId xmlns:a16="http://schemas.microsoft.com/office/drawing/2014/main" id="{AFFDD0F5-44EC-5903-7EAF-13A26B4834E2}"/>
              </a:ext>
            </a:extLst>
          </p:cNvPr>
          <p:cNvPicPr>
            <a:picLocks noChangeAspect="1" noChangeArrowheads="1"/>
          </p:cNvPicPr>
          <p:nvPr/>
        </p:nvPicPr>
        <p:blipFill>
          <a:blip r:embed="rId49" cstate="screen">
            <a:extLst>
              <a:ext uri="{28A0092B-C50C-407E-A947-70E740481C1C}">
                <a14:useLocalDpi xmlns:a14="http://schemas.microsoft.com/office/drawing/2010/main"/>
              </a:ext>
            </a:extLst>
          </a:blip>
          <a:srcRect/>
          <a:stretch>
            <a:fillRect/>
          </a:stretch>
        </p:blipFill>
        <p:spPr bwMode="auto">
          <a:xfrm>
            <a:off x="4606925" y="5770563"/>
            <a:ext cx="799101" cy="222250"/>
          </a:xfrm>
          <a:prstGeom prst="rect">
            <a:avLst/>
          </a:prstGeom>
          <a:noFill/>
          <a:extLst>
            <a:ext uri="{909E8E84-426E-40DD-AFC4-6F175D3DCCD1}">
              <a14:hiddenFill xmlns:a14="http://schemas.microsoft.com/office/drawing/2010/main">
                <a:solidFill>
                  <a:srgbClr val="FFFFFF"/>
                </a:solidFill>
              </a14:hiddenFill>
            </a:ext>
          </a:extLst>
        </p:spPr>
      </p:pic>
      <p:pic>
        <p:nvPicPr>
          <p:cNvPr id="1062" name="Picture 38" descr="Ultra Electronics Group | satsearch">
            <a:extLst>
              <a:ext uri="{FF2B5EF4-FFF2-40B4-BE49-F238E27FC236}">
                <a16:creationId xmlns:a16="http://schemas.microsoft.com/office/drawing/2014/main" id="{8A458425-D296-2DD2-BA53-706C4F567BAB}"/>
              </a:ext>
            </a:extLst>
          </p:cNvPr>
          <p:cNvPicPr>
            <a:picLocks noChangeAspect="1" noChangeArrowheads="1"/>
          </p:cNvPicPr>
          <p:nvPr/>
        </p:nvPicPr>
        <p:blipFill>
          <a:blip r:embed="rId50" cstate="screen">
            <a:extLst>
              <a:ext uri="{28A0092B-C50C-407E-A947-70E740481C1C}">
                <a14:useLocalDpi xmlns:a14="http://schemas.microsoft.com/office/drawing/2010/main"/>
              </a:ext>
            </a:extLst>
          </a:blip>
          <a:srcRect/>
          <a:stretch>
            <a:fillRect/>
          </a:stretch>
        </p:blipFill>
        <p:spPr bwMode="auto">
          <a:xfrm>
            <a:off x="5840413" y="5167313"/>
            <a:ext cx="773562" cy="146050"/>
          </a:xfrm>
          <a:prstGeom prst="rect">
            <a:avLst/>
          </a:prstGeom>
          <a:noFill/>
          <a:extLst>
            <a:ext uri="{909E8E84-426E-40DD-AFC4-6F175D3DCCD1}">
              <a14:hiddenFill xmlns:a14="http://schemas.microsoft.com/office/drawing/2010/main">
                <a:solidFill>
                  <a:srgbClr val="FFFFFF"/>
                </a:solidFill>
              </a14:hiddenFill>
            </a:ext>
          </a:extLst>
        </p:spPr>
      </p:pic>
      <p:pic>
        <p:nvPicPr>
          <p:cNvPr id="1068" name="Picture 44">
            <a:extLst>
              <a:ext uri="{FF2B5EF4-FFF2-40B4-BE49-F238E27FC236}">
                <a16:creationId xmlns:a16="http://schemas.microsoft.com/office/drawing/2014/main" id="{1E024470-48A7-EFCE-8799-29A2FD02B5B3}"/>
              </a:ext>
            </a:extLst>
          </p:cNvPr>
          <p:cNvPicPr>
            <a:picLocks noChangeAspect="1" noChangeArrowheads="1"/>
          </p:cNvPicPr>
          <p:nvPr/>
        </p:nvPicPr>
        <p:blipFill rotWithShape="1">
          <a:blip r:embed="rId51" cstate="screen">
            <a:extLst>
              <a:ext uri="{28A0092B-C50C-407E-A947-70E740481C1C}">
                <a14:useLocalDpi xmlns:a14="http://schemas.microsoft.com/office/drawing/2010/main"/>
              </a:ext>
            </a:extLst>
          </a:blip>
          <a:srcRect t="36438" b="33877"/>
          <a:stretch/>
        </p:blipFill>
        <p:spPr bwMode="auto">
          <a:xfrm>
            <a:off x="5580063" y="4919663"/>
            <a:ext cx="962575" cy="158750"/>
          </a:xfrm>
          <a:prstGeom prst="rect">
            <a:avLst/>
          </a:prstGeom>
          <a:noFill/>
          <a:extLst>
            <a:ext uri="{909E8E84-426E-40DD-AFC4-6F175D3DCCD1}">
              <a14:hiddenFill xmlns:a14="http://schemas.microsoft.com/office/drawing/2010/main">
                <a:solidFill>
                  <a:srgbClr val="FFFFFF"/>
                </a:solidFill>
              </a14:hiddenFill>
            </a:ext>
          </a:extLst>
        </p:spPr>
      </p:pic>
      <p:pic>
        <p:nvPicPr>
          <p:cNvPr id="1070" name="Picture 46" descr="Flowserve Logo PNG Transparent &amp; SVG Vector - Freebie Supply">
            <a:extLst>
              <a:ext uri="{FF2B5EF4-FFF2-40B4-BE49-F238E27FC236}">
                <a16:creationId xmlns:a16="http://schemas.microsoft.com/office/drawing/2014/main" id="{2EFEF1FE-795E-9CC1-D745-BB6DF1495A5F}"/>
              </a:ext>
            </a:extLst>
          </p:cNvPr>
          <p:cNvPicPr>
            <a:picLocks noChangeAspect="1" noChangeArrowheads="1"/>
          </p:cNvPicPr>
          <p:nvPr/>
        </p:nvPicPr>
        <p:blipFill rotWithShape="1">
          <a:blip r:embed="rId52" cstate="screen">
            <a:extLst>
              <a:ext uri="{28A0092B-C50C-407E-A947-70E740481C1C}">
                <a14:useLocalDpi xmlns:a14="http://schemas.microsoft.com/office/drawing/2010/main"/>
              </a:ext>
            </a:extLst>
          </a:blip>
          <a:srcRect t="28068" b="28377"/>
          <a:stretch/>
        </p:blipFill>
        <p:spPr bwMode="auto">
          <a:xfrm>
            <a:off x="5813425" y="5678488"/>
            <a:ext cx="841953" cy="366713"/>
          </a:xfrm>
          <a:prstGeom prst="rect">
            <a:avLst/>
          </a:prstGeom>
          <a:noFill/>
          <a:extLst>
            <a:ext uri="{909E8E84-426E-40DD-AFC4-6F175D3DCCD1}">
              <a14:hiddenFill xmlns:a14="http://schemas.microsoft.com/office/drawing/2010/main">
                <a:solidFill>
                  <a:srgbClr val="FFFFFF"/>
                </a:solidFill>
              </a14:hiddenFill>
            </a:ext>
          </a:extLst>
        </p:spPr>
      </p:pic>
      <p:pic>
        <p:nvPicPr>
          <p:cNvPr id="1072" name="Picture 48" descr="Schneider Electric logo | Schneider Electric Global">
            <a:extLst>
              <a:ext uri="{FF2B5EF4-FFF2-40B4-BE49-F238E27FC236}">
                <a16:creationId xmlns:a16="http://schemas.microsoft.com/office/drawing/2014/main" id="{84F86311-8661-3A2A-740B-40DEE0AA6AAF}"/>
              </a:ext>
            </a:extLst>
          </p:cNvPr>
          <p:cNvPicPr>
            <a:picLocks noChangeAspect="1" noChangeArrowheads="1"/>
          </p:cNvPicPr>
          <p:nvPr/>
        </p:nvPicPr>
        <p:blipFill>
          <a:blip r:embed="rId53" cstate="screen">
            <a:extLst>
              <a:ext uri="{28A0092B-C50C-407E-A947-70E740481C1C}">
                <a14:useLocalDpi xmlns:a14="http://schemas.microsoft.com/office/drawing/2010/main"/>
              </a:ext>
            </a:extLst>
          </a:blip>
          <a:srcRect/>
          <a:stretch>
            <a:fillRect/>
          </a:stretch>
        </p:blipFill>
        <p:spPr bwMode="auto">
          <a:xfrm>
            <a:off x="5603875" y="5365750"/>
            <a:ext cx="797718" cy="319088"/>
          </a:xfrm>
          <a:prstGeom prst="rect">
            <a:avLst/>
          </a:prstGeom>
          <a:noFill/>
          <a:extLst>
            <a:ext uri="{909E8E84-426E-40DD-AFC4-6F175D3DCCD1}">
              <a14:hiddenFill xmlns:a14="http://schemas.microsoft.com/office/drawing/2010/main">
                <a:solidFill>
                  <a:srgbClr val="FFFFFF"/>
                </a:solidFill>
              </a14:hiddenFill>
            </a:ext>
          </a:extLst>
        </p:spPr>
      </p:pic>
      <p:sp>
        <p:nvSpPr>
          <p:cNvPr id="90" name="TextBox 89">
            <a:extLst>
              <a:ext uri="{FF2B5EF4-FFF2-40B4-BE49-F238E27FC236}">
                <a16:creationId xmlns:a16="http://schemas.microsoft.com/office/drawing/2014/main" id="{0C0C5293-130A-0C1C-5E90-97ECE40AD9B4}"/>
              </a:ext>
            </a:extLst>
          </p:cNvPr>
          <p:cNvSpPr txBox="1"/>
          <p:nvPr/>
        </p:nvSpPr>
        <p:spPr bwMode="gray">
          <a:xfrm>
            <a:off x="8002588" y="1893888"/>
            <a:ext cx="1204913" cy="382588"/>
          </a:xfrm>
          <a:prstGeom prst="rect">
            <a:avLst/>
          </a:prstGeom>
          <a:solidFill>
            <a:schemeClr val="accent5"/>
          </a:solidFill>
          <a:ln w="6350">
            <a:noFill/>
            <a:prstDash val="solid"/>
          </a:ln>
        </p:spPr>
        <p:txBody>
          <a:bodyPr wrap="square" lIns="91440" tIns="91440" rIns="91440" bIns="91440" rtlCol="0" anchor="ctr">
            <a:noAutofit/>
          </a:bodyPr>
          <a:lstStyle/>
          <a:p>
            <a:pPr marL="0" indent="0" algn="ctr">
              <a:spcAft>
                <a:spcPts val="600"/>
              </a:spcAft>
              <a:buNone/>
            </a:pPr>
            <a:r>
              <a:rPr lang="en-US" sz="1000" b="1">
                <a:solidFill>
                  <a:srgbClr val="FFFFFF"/>
                </a:solidFill>
              </a:rPr>
              <a:t>Nuclear fuel</a:t>
            </a:r>
          </a:p>
        </p:txBody>
      </p:sp>
      <p:sp>
        <p:nvSpPr>
          <p:cNvPr id="91" name="btfpColumnHeaderBoxText223027">
            <a:extLst>
              <a:ext uri="{FF2B5EF4-FFF2-40B4-BE49-F238E27FC236}">
                <a16:creationId xmlns:a16="http://schemas.microsoft.com/office/drawing/2014/main" id="{82E097BA-7E8D-84B1-B975-3FD52ECE589E}"/>
              </a:ext>
            </a:extLst>
          </p:cNvPr>
          <p:cNvSpPr txBox="1"/>
          <p:nvPr/>
        </p:nvSpPr>
        <p:spPr bwMode="gray">
          <a:xfrm>
            <a:off x="8002588" y="2290805"/>
            <a:ext cx="1204913" cy="557524"/>
          </a:xfrm>
          <a:prstGeom prst="rect">
            <a:avLst/>
          </a:prstGeom>
          <a:noFill/>
        </p:spPr>
        <p:txBody>
          <a:bodyPr vert="horz" wrap="square" lIns="36036" tIns="36036" rIns="36036" bIns="36036" rtlCol="0" anchor="b">
            <a:spAutoFit/>
          </a:bodyPr>
          <a:lstStyle/>
          <a:p>
            <a:pPr marL="0" indent="0">
              <a:spcBef>
                <a:spcPts val="0"/>
              </a:spcBef>
              <a:buNone/>
            </a:pPr>
            <a:r>
              <a:rPr lang="en-US" sz="1050">
                <a:solidFill>
                  <a:srgbClr val="000000"/>
                </a:solidFill>
              </a:rPr>
              <a:t>Mostly uranium to keep the nuclear plants running</a:t>
            </a:r>
          </a:p>
        </p:txBody>
      </p:sp>
      <p:sp>
        <p:nvSpPr>
          <p:cNvPr id="93" name="btfpColumnHeaderBoxText223027">
            <a:extLst>
              <a:ext uri="{FF2B5EF4-FFF2-40B4-BE49-F238E27FC236}">
                <a16:creationId xmlns:a16="http://schemas.microsoft.com/office/drawing/2014/main" id="{CE8CB21A-5AF5-29F2-58F3-D843E93746FB}"/>
              </a:ext>
            </a:extLst>
          </p:cNvPr>
          <p:cNvSpPr txBox="1"/>
          <p:nvPr/>
        </p:nvSpPr>
        <p:spPr bwMode="gray">
          <a:xfrm>
            <a:off x="8005763" y="3881438"/>
            <a:ext cx="1206500" cy="234950"/>
          </a:xfrm>
          <a:prstGeom prst="rect">
            <a:avLst/>
          </a:prstGeom>
          <a:noFill/>
        </p:spPr>
        <p:txBody>
          <a:bodyPr vert="horz" wrap="square" lIns="36036" tIns="36036" rIns="36036" bIns="36036" rtlCol="0" anchor="b">
            <a:spAutoFit/>
          </a:bodyPr>
          <a:lstStyle/>
          <a:p>
            <a:pPr marL="0" indent="0">
              <a:spcBef>
                <a:spcPts val="0"/>
              </a:spcBef>
              <a:buNone/>
            </a:pPr>
            <a:r>
              <a:rPr lang="en-US" sz="1050">
                <a:solidFill>
                  <a:srgbClr val="000000"/>
                </a:solidFill>
              </a:rPr>
              <a:t>1,000+</a:t>
            </a:r>
          </a:p>
        </p:txBody>
      </p:sp>
      <p:grpSp>
        <p:nvGrpSpPr>
          <p:cNvPr id="98" name="Group 97">
            <a:extLst>
              <a:ext uri="{FF2B5EF4-FFF2-40B4-BE49-F238E27FC236}">
                <a16:creationId xmlns:a16="http://schemas.microsoft.com/office/drawing/2014/main" id="{29F7062F-9064-D444-9855-08F553021B7A}"/>
              </a:ext>
            </a:extLst>
          </p:cNvPr>
          <p:cNvGrpSpPr/>
          <p:nvPr/>
        </p:nvGrpSpPr>
        <p:grpSpPr>
          <a:xfrm>
            <a:off x="8024079" y="3889375"/>
            <a:ext cx="1152525" cy="955675"/>
            <a:chOff x="3882196" y="4000453"/>
            <a:chExt cx="1188793" cy="955721"/>
          </a:xfrm>
        </p:grpSpPr>
        <p:cxnSp>
          <p:nvCxnSpPr>
            <p:cNvPr id="99" name="Straight Connector 98">
              <a:extLst>
                <a:ext uri="{FF2B5EF4-FFF2-40B4-BE49-F238E27FC236}">
                  <a16:creationId xmlns:a16="http://schemas.microsoft.com/office/drawing/2014/main" id="{19E43CBB-7B8B-3F22-0F79-8079C16FF0BE}"/>
                </a:ext>
              </a:extLst>
            </p:cNvPr>
            <p:cNvCxnSpPr>
              <a:cxnSpLocks/>
            </p:cNvCxnSpPr>
            <p:nvPr/>
          </p:nvCxnSpPr>
          <p:spPr bwMode="gray">
            <a:xfrm>
              <a:off x="3882196" y="4000453"/>
              <a:ext cx="1188793"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4D4AC658-4B24-15FA-3031-63DBD1FD4A7E}"/>
                </a:ext>
              </a:extLst>
            </p:cNvPr>
            <p:cNvCxnSpPr>
              <a:cxnSpLocks/>
            </p:cNvCxnSpPr>
            <p:nvPr/>
          </p:nvCxnSpPr>
          <p:spPr bwMode="gray">
            <a:xfrm>
              <a:off x="3882196" y="4313949"/>
              <a:ext cx="1188793"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025B4A19-EE2E-2242-92DC-87192D47329B}"/>
                </a:ext>
              </a:extLst>
            </p:cNvPr>
            <p:cNvCxnSpPr>
              <a:cxnSpLocks/>
            </p:cNvCxnSpPr>
            <p:nvPr/>
          </p:nvCxnSpPr>
          <p:spPr bwMode="gray">
            <a:xfrm>
              <a:off x="3882196" y="4956174"/>
              <a:ext cx="1188793"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grpSp>
      <p:cxnSp>
        <p:nvCxnSpPr>
          <p:cNvPr id="123" name="Straight Connector 122">
            <a:extLst>
              <a:ext uri="{FF2B5EF4-FFF2-40B4-BE49-F238E27FC236}">
                <a16:creationId xmlns:a16="http://schemas.microsoft.com/office/drawing/2014/main" id="{E42492CC-F68A-2F3D-7CBD-7CCB5CB94555}"/>
              </a:ext>
            </a:extLst>
          </p:cNvPr>
          <p:cNvCxnSpPr>
            <a:cxnSpLocks/>
          </p:cNvCxnSpPr>
          <p:nvPr/>
        </p:nvCxnSpPr>
        <p:spPr bwMode="gray">
          <a:xfrm flipH="1">
            <a:off x="9218802" y="1890156"/>
            <a:ext cx="0" cy="4126936"/>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389EE0C7-262B-5DEF-DD62-4148BCBF9EED}"/>
              </a:ext>
            </a:extLst>
          </p:cNvPr>
          <p:cNvCxnSpPr>
            <a:cxnSpLocks/>
          </p:cNvCxnSpPr>
          <p:nvPr/>
        </p:nvCxnSpPr>
        <p:spPr bwMode="gray">
          <a:xfrm flipH="1">
            <a:off x="5484884" y="1890156"/>
            <a:ext cx="0" cy="4126936"/>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EC066EA9-76E1-5A52-BCE8-A098FFDE7FEF}"/>
              </a:ext>
            </a:extLst>
          </p:cNvPr>
          <p:cNvCxnSpPr>
            <a:cxnSpLocks/>
          </p:cNvCxnSpPr>
          <p:nvPr/>
        </p:nvCxnSpPr>
        <p:spPr bwMode="gray">
          <a:xfrm flipH="1">
            <a:off x="6733382" y="1890156"/>
            <a:ext cx="0" cy="4126936"/>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0329859F-88E6-FD00-C419-DEED741AD11D}"/>
              </a:ext>
            </a:extLst>
          </p:cNvPr>
          <p:cNvCxnSpPr>
            <a:cxnSpLocks/>
          </p:cNvCxnSpPr>
          <p:nvPr/>
        </p:nvCxnSpPr>
        <p:spPr bwMode="gray">
          <a:xfrm flipH="1">
            <a:off x="2995604" y="1890156"/>
            <a:ext cx="0" cy="4126936"/>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B61725DA-5F76-432E-1DD0-6FF669A7789A}"/>
              </a:ext>
            </a:extLst>
          </p:cNvPr>
          <p:cNvCxnSpPr>
            <a:cxnSpLocks/>
          </p:cNvCxnSpPr>
          <p:nvPr/>
        </p:nvCxnSpPr>
        <p:spPr bwMode="gray">
          <a:xfrm flipH="1">
            <a:off x="4240244" y="1890156"/>
            <a:ext cx="0" cy="4126936"/>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30A05801-223C-0D77-4E81-F20BEA31E447}"/>
              </a:ext>
            </a:extLst>
          </p:cNvPr>
          <p:cNvCxnSpPr>
            <a:cxnSpLocks/>
          </p:cNvCxnSpPr>
          <p:nvPr/>
        </p:nvCxnSpPr>
        <p:spPr bwMode="gray">
          <a:xfrm flipH="1">
            <a:off x="1750964" y="1890156"/>
            <a:ext cx="0" cy="4126936"/>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00" name="Oval 199">
            <a:extLst>
              <a:ext uri="{FF2B5EF4-FFF2-40B4-BE49-F238E27FC236}">
                <a16:creationId xmlns:a16="http://schemas.microsoft.com/office/drawing/2014/main" id="{3E5BCE20-BB5D-F36A-5211-A3D887D34043}"/>
              </a:ext>
            </a:extLst>
          </p:cNvPr>
          <p:cNvSpPr/>
          <p:nvPr/>
        </p:nvSpPr>
        <p:spPr bwMode="gray">
          <a:xfrm>
            <a:off x="1655984" y="1788470"/>
            <a:ext cx="222250" cy="223066"/>
          </a:xfrm>
          <a:prstGeom prst="ellipse">
            <a:avLst/>
          </a:prstGeom>
          <a:solidFill>
            <a:srgbClr val="40404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indent="0" algn="ctr">
              <a:buNone/>
            </a:pPr>
            <a:r>
              <a:rPr lang="en-US" sz="800" b="1">
                <a:solidFill>
                  <a:srgbClr val="FFFFFF"/>
                </a:solidFill>
              </a:rPr>
              <a:t>0</a:t>
            </a:r>
          </a:p>
        </p:txBody>
      </p:sp>
      <p:sp>
        <p:nvSpPr>
          <p:cNvPr id="203" name="Oval 202">
            <a:extLst>
              <a:ext uri="{FF2B5EF4-FFF2-40B4-BE49-F238E27FC236}">
                <a16:creationId xmlns:a16="http://schemas.microsoft.com/office/drawing/2014/main" id="{5B328842-BD2A-47FC-51C5-4316A89595C4}"/>
              </a:ext>
            </a:extLst>
          </p:cNvPr>
          <p:cNvSpPr/>
          <p:nvPr/>
        </p:nvSpPr>
        <p:spPr bwMode="gray">
          <a:xfrm>
            <a:off x="2902905" y="1788470"/>
            <a:ext cx="222250" cy="223066"/>
          </a:xfrm>
          <a:prstGeom prst="ellipse">
            <a:avLst/>
          </a:prstGeom>
          <a:solidFill>
            <a:srgbClr val="40404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indent="0" algn="ctr">
              <a:buNone/>
            </a:pPr>
            <a:r>
              <a:rPr lang="en-US" sz="800" b="1">
                <a:solidFill>
                  <a:srgbClr val="FFFFFF"/>
                </a:solidFill>
              </a:rPr>
              <a:t>1</a:t>
            </a:r>
          </a:p>
        </p:txBody>
      </p:sp>
      <p:sp>
        <p:nvSpPr>
          <p:cNvPr id="204" name="Oval 203">
            <a:extLst>
              <a:ext uri="{FF2B5EF4-FFF2-40B4-BE49-F238E27FC236}">
                <a16:creationId xmlns:a16="http://schemas.microsoft.com/office/drawing/2014/main" id="{1AD11C44-9233-AC07-359B-1317E32BB75E}"/>
              </a:ext>
            </a:extLst>
          </p:cNvPr>
          <p:cNvSpPr/>
          <p:nvPr/>
        </p:nvSpPr>
        <p:spPr bwMode="gray">
          <a:xfrm>
            <a:off x="4149826" y="1788470"/>
            <a:ext cx="223838" cy="223066"/>
          </a:xfrm>
          <a:prstGeom prst="ellipse">
            <a:avLst/>
          </a:prstGeom>
          <a:solidFill>
            <a:srgbClr val="40404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indent="0" algn="ctr">
              <a:buNone/>
            </a:pPr>
            <a:r>
              <a:rPr lang="en-US" sz="800" b="1">
                <a:solidFill>
                  <a:srgbClr val="FFFFFF"/>
                </a:solidFill>
              </a:rPr>
              <a:t>2</a:t>
            </a:r>
          </a:p>
        </p:txBody>
      </p:sp>
      <p:sp>
        <p:nvSpPr>
          <p:cNvPr id="205" name="Oval 204">
            <a:extLst>
              <a:ext uri="{FF2B5EF4-FFF2-40B4-BE49-F238E27FC236}">
                <a16:creationId xmlns:a16="http://schemas.microsoft.com/office/drawing/2014/main" id="{966E5E21-3A1B-148B-CECE-CE0A5C9D47EF}"/>
              </a:ext>
            </a:extLst>
          </p:cNvPr>
          <p:cNvSpPr/>
          <p:nvPr/>
        </p:nvSpPr>
        <p:spPr bwMode="gray">
          <a:xfrm>
            <a:off x="5398335" y="1788470"/>
            <a:ext cx="222250" cy="223066"/>
          </a:xfrm>
          <a:prstGeom prst="ellipse">
            <a:avLst/>
          </a:prstGeom>
          <a:solidFill>
            <a:srgbClr val="40404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indent="0" algn="ctr">
              <a:buNone/>
            </a:pPr>
            <a:r>
              <a:rPr lang="en-US" sz="800" b="1">
                <a:solidFill>
                  <a:srgbClr val="FFFFFF"/>
                </a:solidFill>
              </a:rPr>
              <a:t>3</a:t>
            </a:r>
          </a:p>
        </p:txBody>
      </p:sp>
      <p:sp>
        <p:nvSpPr>
          <p:cNvPr id="206" name="Oval 205">
            <a:extLst>
              <a:ext uri="{FF2B5EF4-FFF2-40B4-BE49-F238E27FC236}">
                <a16:creationId xmlns:a16="http://schemas.microsoft.com/office/drawing/2014/main" id="{4FE0A263-26DE-6C2D-57BA-83D562275A04}"/>
              </a:ext>
            </a:extLst>
          </p:cNvPr>
          <p:cNvSpPr/>
          <p:nvPr/>
        </p:nvSpPr>
        <p:spPr bwMode="gray">
          <a:xfrm>
            <a:off x="6645257" y="1788470"/>
            <a:ext cx="222250" cy="223066"/>
          </a:xfrm>
          <a:prstGeom prst="ellipse">
            <a:avLst/>
          </a:prstGeom>
          <a:solidFill>
            <a:srgbClr val="40404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indent="0" algn="ctr">
              <a:buNone/>
            </a:pPr>
            <a:r>
              <a:rPr lang="en-US" sz="800" b="1">
                <a:solidFill>
                  <a:srgbClr val="FFFFFF"/>
                </a:solidFill>
              </a:rPr>
              <a:t>4</a:t>
            </a:r>
          </a:p>
        </p:txBody>
      </p:sp>
      <p:sp>
        <p:nvSpPr>
          <p:cNvPr id="135" name="btfpColumnHeaderBoxText223027">
            <a:extLst>
              <a:ext uri="{FF2B5EF4-FFF2-40B4-BE49-F238E27FC236}">
                <a16:creationId xmlns:a16="http://schemas.microsoft.com/office/drawing/2014/main" id="{2D118066-AB37-EA96-8871-99DF4E5ADF25}"/>
              </a:ext>
            </a:extLst>
          </p:cNvPr>
          <p:cNvSpPr txBox="1"/>
          <p:nvPr/>
        </p:nvSpPr>
        <p:spPr bwMode="gray">
          <a:xfrm>
            <a:off x="7996244" y="4234558"/>
            <a:ext cx="1206500" cy="557524"/>
          </a:xfrm>
          <a:prstGeom prst="rect">
            <a:avLst/>
          </a:prstGeom>
          <a:noFill/>
        </p:spPr>
        <p:txBody>
          <a:bodyPr vert="horz" wrap="square" lIns="36036" tIns="36036" rIns="36036" bIns="36036" rtlCol="0" anchor="b">
            <a:spAutoFit/>
          </a:bodyPr>
          <a:lstStyle/>
          <a:p>
            <a:pPr marL="0" indent="0">
              <a:spcBef>
                <a:spcPts val="0"/>
              </a:spcBef>
              <a:buNone/>
            </a:pPr>
            <a:r>
              <a:rPr lang="en-US" sz="1050">
                <a:solidFill>
                  <a:srgbClr val="000000"/>
                </a:solidFill>
              </a:rPr>
              <a:t>Depends on fuel production stage — see deep dive</a:t>
            </a:r>
          </a:p>
        </p:txBody>
      </p:sp>
      <p:pic>
        <p:nvPicPr>
          <p:cNvPr id="1076" name="Picture 52" descr="Kazatomprom - Wikipedia">
            <a:extLst>
              <a:ext uri="{FF2B5EF4-FFF2-40B4-BE49-F238E27FC236}">
                <a16:creationId xmlns:a16="http://schemas.microsoft.com/office/drawing/2014/main" id="{E0234F70-E552-9C97-DB15-69888977AFE7}"/>
              </a:ext>
            </a:extLst>
          </p:cNvPr>
          <p:cNvPicPr>
            <a:picLocks noChangeAspect="1" noChangeArrowheads="1"/>
          </p:cNvPicPr>
          <p:nvPr/>
        </p:nvPicPr>
        <p:blipFill>
          <a:blip r:embed="rId54" cstate="screen">
            <a:extLst>
              <a:ext uri="{28A0092B-C50C-407E-A947-70E740481C1C}">
                <a14:useLocalDpi xmlns:a14="http://schemas.microsoft.com/office/drawing/2010/main"/>
              </a:ext>
            </a:extLst>
          </a:blip>
          <a:srcRect/>
          <a:stretch>
            <a:fillRect/>
          </a:stretch>
        </p:blipFill>
        <p:spPr bwMode="auto">
          <a:xfrm>
            <a:off x="8035190" y="5116193"/>
            <a:ext cx="555129" cy="304239"/>
          </a:xfrm>
          <a:prstGeom prst="rect">
            <a:avLst/>
          </a:prstGeom>
          <a:noFill/>
          <a:extLst>
            <a:ext uri="{909E8E84-426E-40DD-AFC4-6F175D3DCCD1}">
              <a14:hiddenFill xmlns:a14="http://schemas.microsoft.com/office/drawing/2010/main">
                <a:solidFill>
                  <a:srgbClr val="FFFFFF"/>
                </a:solidFill>
              </a14:hiddenFill>
            </a:ext>
          </a:extLst>
        </p:spPr>
      </p:pic>
      <p:pic>
        <p:nvPicPr>
          <p:cNvPr id="1078" name="Picture 54" descr="Full Color | Cameco">
            <a:extLst>
              <a:ext uri="{FF2B5EF4-FFF2-40B4-BE49-F238E27FC236}">
                <a16:creationId xmlns:a16="http://schemas.microsoft.com/office/drawing/2014/main" id="{200D8556-53D5-063F-08C6-E03FEF4BC7F5}"/>
              </a:ext>
            </a:extLst>
          </p:cNvPr>
          <p:cNvPicPr>
            <a:picLocks noChangeAspect="1" noChangeArrowheads="1"/>
          </p:cNvPicPr>
          <p:nvPr/>
        </p:nvPicPr>
        <p:blipFill>
          <a:blip r:embed="rId55" cstate="screen">
            <a:extLst>
              <a:ext uri="{28A0092B-C50C-407E-A947-70E740481C1C}">
                <a14:useLocalDpi xmlns:a14="http://schemas.microsoft.com/office/drawing/2010/main"/>
              </a:ext>
            </a:extLst>
          </a:blip>
          <a:srcRect/>
          <a:stretch>
            <a:fillRect/>
          </a:stretch>
        </p:blipFill>
        <p:spPr bwMode="auto">
          <a:xfrm>
            <a:off x="8715887" y="5222995"/>
            <a:ext cx="495342" cy="371507"/>
          </a:xfrm>
          <a:prstGeom prst="rect">
            <a:avLst/>
          </a:prstGeom>
          <a:noFill/>
          <a:extLst>
            <a:ext uri="{909E8E84-426E-40DD-AFC4-6F175D3DCCD1}">
              <a14:hiddenFill xmlns:a14="http://schemas.microsoft.com/office/drawing/2010/main">
                <a:solidFill>
                  <a:srgbClr val="FFFFFF"/>
                </a:solidFill>
              </a14:hiddenFill>
            </a:ext>
          </a:extLst>
        </p:spPr>
      </p:pic>
      <p:pic>
        <p:nvPicPr>
          <p:cNvPr id="1080" name="Picture 56">
            <a:extLst>
              <a:ext uri="{FF2B5EF4-FFF2-40B4-BE49-F238E27FC236}">
                <a16:creationId xmlns:a16="http://schemas.microsoft.com/office/drawing/2014/main" id="{28ADB3E2-CBF7-0C00-C466-7C1AEE556586}"/>
              </a:ext>
            </a:extLst>
          </p:cNvPr>
          <p:cNvPicPr>
            <a:picLocks noChangeAspect="1" noChangeArrowheads="1"/>
          </p:cNvPicPr>
          <p:nvPr/>
        </p:nvPicPr>
        <p:blipFill>
          <a:blip r:embed="rId56" cstate="screen">
            <a:extLst>
              <a:ext uri="{28A0092B-C50C-407E-A947-70E740481C1C}">
                <a14:useLocalDpi xmlns:a14="http://schemas.microsoft.com/office/drawing/2010/main"/>
              </a:ext>
            </a:extLst>
          </a:blip>
          <a:srcRect/>
          <a:stretch>
            <a:fillRect/>
          </a:stretch>
        </p:blipFill>
        <p:spPr bwMode="auto">
          <a:xfrm>
            <a:off x="8000132" y="4872019"/>
            <a:ext cx="751016" cy="235085"/>
          </a:xfrm>
          <a:prstGeom prst="rect">
            <a:avLst/>
          </a:prstGeom>
          <a:noFill/>
          <a:extLst>
            <a:ext uri="{909E8E84-426E-40DD-AFC4-6F175D3DCCD1}">
              <a14:hiddenFill xmlns:a14="http://schemas.microsoft.com/office/drawing/2010/main">
                <a:solidFill>
                  <a:srgbClr val="FFFFFF"/>
                </a:solidFill>
              </a14:hiddenFill>
            </a:ext>
          </a:extLst>
        </p:spPr>
      </p:pic>
      <p:pic>
        <p:nvPicPr>
          <p:cNvPr id="1082" name="Picture 58" descr="CHINA GENERAL NUCLEAR POWER CORPORATION (CGN) - Exhibitor Details">
            <a:extLst>
              <a:ext uri="{FF2B5EF4-FFF2-40B4-BE49-F238E27FC236}">
                <a16:creationId xmlns:a16="http://schemas.microsoft.com/office/drawing/2014/main" id="{05BE3325-E505-443A-BB59-98F65B944003}"/>
              </a:ext>
            </a:extLst>
          </p:cNvPr>
          <p:cNvPicPr>
            <a:picLocks noChangeAspect="1" noChangeArrowheads="1"/>
          </p:cNvPicPr>
          <p:nvPr/>
        </p:nvPicPr>
        <p:blipFill>
          <a:blip r:embed="rId57" cstate="screen">
            <a:extLst>
              <a:ext uri="{28A0092B-C50C-407E-A947-70E740481C1C}">
                <a14:useLocalDpi xmlns:a14="http://schemas.microsoft.com/office/drawing/2010/main"/>
              </a:ext>
            </a:extLst>
          </a:blip>
          <a:srcRect/>
          <a:stretch>
            <a:fillRect/>
          </a:stretch>
        </p:blipFill>
        <p:spPr bwMode="auto">
          <a:xfrm>
            <a:off x="8529412" y="5072438"/>
            <a:ext cx="670527" cy="167633"/>
          </a:xfrm>
          <a:prstGeom prst="rect">
            <a:avLst/>
          </a:prstGeom>
          <a:noFill/>
          <a:extLst>
            <a:ext uri="{909E8E84-426E-40DD-AFC4-6F175D3DCCD1}">
              <a14:hiddenFill xmlns:a14="http://schemas.microsoft.com/office/drawing/2010/main">
                <a:solidFill>
                  <a:srgbClr val="FFFFFF"/>
                </a:solidFill>
              </a14:hiddenFill>
            </a:ext>
          </a:extLst>
        </p:spPr>
      </p:pic>
      <p:sp>
        <p:nvSpPr>
          <p:cNvPr id="143" name="Rectangle 142">
            <a:extLst>
              <a:ext uri="{FF2B5EF4-FFF2-40B4-BE49-F238E27FC236}">
                <a16:creationId xmlns:a16="http://schemas.microsoft.com/office/drawing/2014/main" id="{BAEDF08F-AFAD-DA4F-185B-3F61DEC74D9D}"/>
              </a:ext>
            </a:extLst>
          </p:cNvPr>
          <p:cNvSpPr/>
          <p:nvPr/>
        </p:nvSpPr>
        <p:spPr bwMode="gray">
          <a:xfrm>
            <a:off x="7391553" y="1458535"/>
            <a:ext cx="182025" cy="216253"/>
          </a:xfrm>
          <a:prstGeom prst="rect">
            <a:avLst/>
          </a:prstGeom>
          <a:solidFill>
            <a:srgbClr val="DEDEDE"/>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44" name="btfpColumnHeaderBoxText223027">
            <a:extLst>
              <a:ext uri="{FF2B5EF4-FFF2-40B4-BE49-F238E27FC236}">
                <a16:creationId xmlns:a16="http://schemas.microsoft.com/office/drawing/2014/main" id="{0175187A-618E-6F0D-A427-E5CCC34880E7}"/>
              </a:ext>
            </a:extLst>
          </p:cNvPr>
          <p:cNvSpPr txBox="1"/>
          <p:nvPr/>
        </p:nvSpPr>
        <p:spPr bwMode="gray">
          <a:xfrm>
            <a:off x="7597682" y="1448607"/>
            <a:ext cx="1206500" cy="234359"/>
          </a:xfrm>
          <a:prstGeom prst="rect">
            <a:avLst/>
          </a:prstGeom>
          <a:noFill/>
        </p:spPr>
        <p:txBody>
          <a:bodyPr vert="horz" wrap="square" lIns="36036" tIns="36036" rIns="36036" bIns="36036" rtlCol="0" anchor="b">
            <a:spAutoFit/>
          </a:bodyPr>
          <a:lstStyle/>
          <a:p>
            <a:pPr marL="0" indent="0">
              <a:spcBef>
                <a:spcPts val="0"/>
              </a:spcBef>
              <a:buNone/>
            </a:pPr>
            <a:r>
              <a:rPr lang="en-US" sz="1000">
                <a:solidFill>
                  <a:srgbClr val="000000"/>
                </a:solidFill>
              </a:rPr>
              <a:t>Deep dive next</a:t>
            </a:r>
          </a:p>
        </p:txBody>
      </p:sp>
      <p:pic>
        <p:nvPicPr>
          <p:cNvPr id="1084" name="Picture 60">
            <a:extLst>
              <a:ext uri="{FF2B5EF4-FFF2-40B4-BE49-F238E27FC236}">
                <a16:creationId xmlns:a16="http://schemas.microsoft.com/office/drawing/2014/main" id="{ECFA6959-7EAA-B317-C828-69A71F47E427}"/>
              </a:ext>
            </a:extLst>
          </p:cNvPr>
          <p:cNvPicPr>
            <a:picLocks noChangeAspect="1" noChangeArrowheads="1"/>
          </p:cNvPicPr>
          <p:nvPr/>
        </p:nvPicPr>
        <p:blipFill>
          <a:blip r:embed="rId58" cstate="screen">
            <a:extLst>
              <a:ext uri="{28A0092B-C50C-407E-A947-70E740481C1C}">
                <a14:useLocalDpi xmlns:a14="http://schemas.microsoft.com/office/drawing/2010/main"/>
              </a:ext>
            </a:extLst>
          </a:blip>
          <a:srcRect/>
          <a:stretch>
            <a:fillRect/>
          </a:stretch>
        </p:blipFill>
        <p:spPr bwMode="auto">
          <a:xfrm>
            <a:off x="3301236" y="5090483"/>
            <a:ext cx="863526" cy="134926"/>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10">
            <a:extLst>
              <a:ext uri="{FF2B5EF4-FFF2-40B4-BE49-F238E27FC236}">
                <a16:creationId xmlns:a16="http://schemas.microsoft.com/office/drawing/2014/main" id="{19B3C13C-2197-1B06-7300-D84DB205935F}"/>
              </a:ext>
            </a:extLst>
          </p:cNvPr>
          <p:cNvPicPr>
            <a:picLocks noChangeAspect="1"/>
          </p:cNvPicPr>
          <p:nvPr/>
        </p:nvPicPr>
        <p:blipFill>
          <a:blip r:embed="rId59"/>
          <a:stretch>
            <a:fillRect/>
          </a:stretch>
        </p:blipFill>
        <p:spPr>
          <a:xfrm>
            <a:off x="3064788" y="5838706"/>
            <a:ext cx="1074599" cy="142673"/>
          </a:xfrm>
          <a:prstGeom prst="rect">
            <a:avLst/>
          </a:prstGeom>
        </p:spPr>
      </p:pic>
      <p:pic>
        <p:nvPicPr>
          <p:cNvPr id="17" name="Picture 16">
            <a:extLst>
              <a:ext uri="{FF2B5EF4-FFF2-40B4-BE49-F238E27FC236}">
                <a16:creationId xmlns:a16="http://schemas.microsoft.com/office/drawing/2014/main" id="{B61C83CE-AABD-3CF2-BB5F-8A19107665C5}"/>
              </a:ext>
            </a:extLst>
          </p:cNvPr>
          <p:cNvPicPr>
            <a:picLocks noChangeAspect="1"/>
          </p:cNvPicPr>
          <p:nvPr/>
        </p:nvPicPr>
        <p:blipFill>
          <a:blip r:embed="rId60"/>
          <a:stretch>
            <a:fillRect/>
          </a:stretch>
        </p:blipFill>
        <p:spPr>
          <a:xfrm>
            <a:off x="8602177" y="5651665"/>
            <a:ext cx="515437" cy="286114"/>
          </a:xfrm>
          <a:prstGeom prst="rect">
            <a:avLst/>
          </a:prstGeom>
        </p:spPr>
      </p:pic>
      <p:pic>
        <p:nvPicPr>
          <p:cNvPr id="24" name="Picture 23">
            <a:extLst>
              <a:ext uri="{FF2B5EF4-FFF2-40B4-BE49-F238E27FC236}">
                <a16:creationId xmlns:a16="http://schemas.microsoft.com/office/drawing/2014/main" id="{6280ADD6-C2F9-0A46-E208-3FA5EE4DADC2}"/>
              </a:ext>
            </a:extLst>
          </p:cNvPr>
          <p:cNvPicPr>
            <a:picLocks noChangeAspect="1"/>
          </p:cNvPicPr>
          <p:nvPr/>
        </p:nvPicPr>
        <p:blipFill>
          <a:blip r:embed="rId61"/>
          <a:stretch>
            <a:fillRect/>
          </a:stretch>
        </p:blipFill>
        <p:spPr>
          <a:xfrm>
            <a:off x="8051497" y="5453176"/>
            <a:ext cx="534444" cy="221513"/>
          </a:xfrm>
          <a:prstGeom prst="rect">
            <a:avLst/>
          </a:prstGeom>
        </p:spPr>
      </p:pic>
    </p:spTree>
    <p:extLst>
      <p:ext uri="{BB962C8B-B14F-4D97-AF65-F5344CB8AC3E}">
        <p14:creationId xmlns:p14="http://schemas.microsoft.com/office/powerpoint/2010/main" val="270223957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2438266-6B5F-F375-2FEB-2EF302604932}"/>
            </a:ext>
          </a:extLst>
        </p:cNvPr>
        <p:cNvGrpSpPr/>
        <p:nvPr/>
      </p:nvGrpSpPr>
      <p:grpSpPr>
        <a:xfrm>
          <a:off x="0" y="0"/>
          <a:ext cx="0" cy="0"/>
          <a:chOff x="0" y="0"/>
          <a:chExt cx="0" cy="0"/>
        </a:xfrm>
      </p:grpSpPr>
      <p:graphicFrame>
        <p:nvGraphicFramePr>
          <p:cNvPr id="2" name="think-cell data - do not delete" hidden="1">
            <a:extLst>
              <a:ext uri="{FF2B5EF4-FFF2-40B4-BE49-F238E27FC236}">
                <a16:creationId xmlns:a16="http://schemas.microsoft.com/office/drawing/2014/main" id="{EDA7D69D-FB46-A991-0C22-9FCDD1B7C54A}"/>
              </a:ext>
            </a:extLst>
          </p:cNvPr>
          <p:cNvGraphicFramePr>
            <a:graphicFrameLocks noChangeAspect="1"/>
          </p:cNvGraphicFramePr>
          <p:nvPr>
            <p:custDataLst>
              <p:tags r:id="rId2"/>
            </p:custDataLst>
            <p:extLst>
              <p:ext uri="{D42A27DB-BD31-4B8C-83A1-F6EECF244321}">
                <p14:modId xmlns:p14="http://schemas.microsoft.com/office/powerpoint/2010/main" val="157148697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3" imgW="592" imgH="591" progId="TCLayout.ActiveDocument.1">
                  <p:embed/>
                </p:oleObj>
              </mc:Choice>
              <mc:Fallback>
                <p:oleObj name="think-cell Slide" r:id="rId13" imgW="592" imgH="591" progId="TCLayout.ActiveDocument.1">
                  <p:embed/>
                  <p:pic>
                    <p:nvPicPr>
                      <p:cNvPr id="2" name="think-cell data - do not delete" hidden="1">
                        <a:extLst>
                          <a:ext uri="{FF2B5EF4-FFF2-40B4-BE49-F238E27FC236}">
                            <a16:creationId xmlns:a16="http://schemas.microsoft.com/office/drawing/2014/main" id="{EDA7D69D-FB46-A991-0C22-9FCDD1B7C54A}"/>
                          </a:ext>
                        </a:extLst>
                      </p:cNvPr>
                      <p:cNvPicPr/>
                      <p:nvPr/>
                    </p:nvPicPr>
                    <p:blipFill>
                      <a:blip r:embed="rId14"/>
                      <a:stretch>
                        <a:fillRect/>
                      </a:stretch>
                    </p:blipFill>
                    <p:spPr>
                      <a:xfrm>
                        <a:off x="1588" y="1588"/>
                        <a:ext cx="1588" cy="1588"/>
                      </a:xfrm>
                      <a:prstGeom prst="rect">
                        <a:avLst/>
                      </a:prstGeom>
                    </p:spPr>
                  </p:pic>
                </p:oleObj>
              </mc:Fallback>
            </mc:AlternateContent>
          </a:graphicData>
        </a:graphic>
      </p:graphicFrame>
      <p:pic>
        <p:nvPicPr>
          <p:cNvPr id="12" name="Picture 11"/>
          <p:cNvPicPr>
            <a:picLocks noChangeAspect="1"/>
          </p:cNvPicPr>
          <p:nvPr/>
        </p:nvPicPr>
        <p:blipFill rotWithShape="1">
          <a:blip r:embed="rId15" cstate="screen">
            <a:extLst>
              <a:ext uri="{28A0092B-C50C-407E-A947-70E740481C1C}">
                <a14:useLocalDpi xmlns:a14="http://schemas.microsoft.com/office/drawing/2010/main"/>
              </a:ext>
            </a:extLst>
          </a:blip>
          <a:srcRect/>
          <a:stretch/>
        </p:blipFill>
        <p:spPr>
          <a:xfrm>
            <a:off x="510362" y="712381"/>
            <a:ext cx="3455581" cy="5135526"/>
          </a:xfrm>
          <a:prstGeom prst="rect">
            <a:avLst/>
          </a:prstGeom>
        </p:spPr>
      </p:pic>
      <p:sp>
        <p:nvSpPr>
          <p:cNvPr id="13" name="Title 2">
            <a:extLst>
              <a:ext uri="{FF2B5EF4-FFF2-40B4-BE49-F238E27FC236}">
                <a16:creationId xmlns:a16="http://schemas.microsoft.com/office/drawing/2014/main" id="{75D72D35-3CA1-885B-01C9-5786E4430930}"/>
              </a:ext>
            </a:extLst>
          </p:cNvPr>
          <p:cNvSpPr txBox="1">
            <a:spLocks/>
          </p:cNvSpPr>
          <p:nvPr/>
        </p:nvSpPr>
        <p:spPr>
          <a:xfrm>
            <a:off x="672895" y="4536595"/>
            <a:ext cx="3165987" cy="1154162"/>
          </a:xfrm>
          <a:prstGeom prst="rect">
            <a:avLst/>
          </a:prstGeom>
          <a:solidFill>
            <a:srgbClr val="9D9D9D">
              <a:alpha val="67059"/>
            </a:srgbClr>
          </a:solidFill>
        </p:spPr>
        <p:txBody>
          <a:bodyPr vert="horz" lIns="91440" tIns="0" rIns="91440" bIns="45720" rtlCol="0" anchor="b" anchorCtr="0">
            <a:spAutoFit/>
          </a:bodyPr>
          <a:lstStyle>
            <a:defPPr>
              <a:defRPr lang="en-US"/>
            </a:defPPr>
            <a:lvl1pPr marL="0" marR="0" lvl="0" indent="0" fontAlgn="auto">
              <a:lnSpc>
                <a:spcPct val="100000"/>
              </a:lnSpc>
              <a:spcBef>
                <a:spcPct val="0"/>
              </a:spcBef>
              <a:spcAft>
                <a:spcPts val="0"/>
              </a:spcAft>
              <a:buClrTx/>
              <a:buSzTx/>
              <a:buFontTx/>
              <a:buNone/>
              <a:tabLst/>
              <a:defRPr kumimoji="0" sz="2400" b="1" i="0" u="none" strike="noStrike" cap="none" spc="0" normalizeH="0" baseline="0">
                <a:ln>
                  <a:noFill/>
                </a:ln>
                <a:solidFill>
                  <a:srgbClr val="FFFFFF"/>
                </a:solidFill>
                <a:effectLst/>
                <a:uLnTx/>
                <a:uFillTx/>
                <a:latin typeface="Arial"/>
                <a:ea typeface="+mj-ea"/>
                <a:cs typeface="+mj-cs"/>
              </a:defRPr>
            </a:lvl1pPr>
          </a:lstStyle>
          <a:p>
            <a:r>
              <a:rPr lang="en-US"/>
              <a:t>Key messages</a:t>
            </a:r>
            <a:br>
              <a:rPr lang="en-US"/>
            </a:br>
            <a:r>
              <a:rPr lang="en-US" b="0"/>
              <a:t>The Nuclear Opportunity</a:t>
            </a:r>
          </a:p>
        </p:txBody>
      </p:sp>
      <p:sp>
        <p:nvSpPr>
          <p:cNvPr id="5" name="btfpNotesBox111697">
            <a:extLst>
              <a:ext uri="{FF2B5EF4-FFF2-40B4-BE49-F238E27FC236}">
                <a16:creationId xmlns:a16="http://schemas.microsoft.com/office/drawing/2014/main" id="{E278672F-0311-100B-9CCB-AF99A004901A}"/>
              </a:ext>
            </a:extLst>
          </p:cNvPr>
          <p:cNvSpPr txBox="1"/>
          <p:nvPr>
            <p:custDataLst>
              <p:tags r:id="rId3"/>
            </p:custDataLst>
          </p:nvPr>
        </p:nvSpPr>
        <p:spPr bwMode="gray">
          <a:xfrm>
            <a:off x="330200" y="6309360"/>
            <a:ext cx="11531600" cy="492443"/>
          </a:xfrm>
          <a:prstGeom prst="rect">
            <a:avLst/>
          </a:prstGeom>
          <a:noFill/>
        </p:spPr>
        <p:txBody>
          <a:bodyPr vert="horz" wrap="square" lIns="0" tIns="0" rIns="0" bIns="0" rtlCol="0" anchor="b">
            <a:spAutoFit/>
          </a:bodyPr>
          <a:lstStyle/>
          <a:p>
            <a:pPr marL="0" marR="0" lvl="0" indent="0" algn="l" defTabSz="7112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marL="0" marR="0" lvl="0" indent="0" algn="l" defTabSz="711200" rtl="0" eaLnBrk="1" fontAlgn="auto" latinLnBrk="0" hangingPunct="1">
              <a:lnSpc>
                <a:spcPct val="100000"/>
              </a:lnSpc>
              <a:spcBef>
                <a:spcPts val="0"/>
              </a:spcBef>
              <a:spcAft>
                <a:spcPts val="0"/>
              </a:spcAft>
              <a:buClrTx/>
              <a:buSzTx/>
              <a:buFontTx/>
              <a:buNone/>
              <a:tabLst/>
              <a:defRPr/>
            </a:pPr>
            <a:endParaRPr lang="en-US" sz="800" dirty="0">
              <a:solidFill>
                <a:srgbClr val="000000"/>
              </a:solidFill>
              <a:latin typeface="Arial"/>
            </a:endParaRPr>
          </a:p>
          <a:p>
            <a:pPr marL="0" marR="0" lvl="0" indent="0" algn="l" defTabSz="7112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Quint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6"/>
              </a:rPr>
              <a:t>Gernot Wagner</a:t>
            </a:r>
            <a:r>
              <a:rPr kumimoji="0" lang="en-US" sz="800" b="0" i="0" u="none" strike="noStrike" kern="1200" cap="none" spc="0" normalizeH="0" baseline="0" noProof="0" dirty="0">
                <a:ln>
                  <a:noFill/>
                </a:ln>
                <a:solidFill>
                  <a:srgbClr val="000000"/>
                </a:solidFill>
                <a:effectLst/>
                <a:uLnTx/>
                <a:uFillTx/>
                <a:latin typeface="Arial"/>
                <a:ea typeface="+mn-ea"/>
                <a:cs typeface="+mn-cs"/>
              </a:rPr>
              <a:t>. Share with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7"/>
              </a:rPr>
              <a:t>attribution</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u="none" strike="noStrike" kern="1200" cap="none" spc="0" normalizeH="0" baseline="0" noProof="0" dirty="0">
                <a:ln>
                  <a:noFill/>
                </a:ln>
                <a:solidFill>
                  <a:srgbClr val="000000"/>
                </a:solidFill>
                <a:effectLst/>
                <a:uLnTx/>
                <a:uFillTx/>
                <a:latin typeface="Arial"/>
                <a:ea typeface="+mn-ea"/>
                <a:cs typeface="+mn-cs"/>
              </a:rPr>
              <a:t>et al., </a:t>
            </a:r>
            <a:r>
              <a:rPr kumimoji="0" lang="en-US" sz="800" b="0" i="0" u="none" strike="noStrike" kern="1200" cap="none" spc="0" normalizeH="0" baseline="0" noProof="0" dirty="0">
                <a:ln>
                  <a:noFill/>
                </a:ln>
                <a:solidFill>
                  <a:srgbClr val="000000"/>
                </a:solidFill>
                <a:effectLst/>
                <a:uLnTx/>
                <a:uFillTx/>
                <a:latin typeface="Arial"/>
                <a:ea typeface="+mn-ea"/>
                <a:cs typeface="+mn-cs"/>
              </a:rPr>
              <a:t>"Reenergizing Nuclear" (23 September 2025).</a:t>
            </a:r>
          </a:p>
        </p:txBody>
      </p:sp>
      <p:sp>
        <p:nvSpPr>
          <p:cNvPr id="7" name="btfpNotesBox111697">
            <a:extLst>
              <a:ext uri="{FF2B5EF4-FFF2-40B4-BE49-F238E27FC236}">
                <a16:creationId xmlns:a16="http://schemas.microsoft.com/office/drawing/2014/main" id="{92E3FDE1-EE0B-7D87-EB70-E76D4381DE0A}"/>
              </a:ext>
            </a:extLst>
          </p:cNvPr>
          <p:cNvSpPr txBox="1"/>
          <p:nvPr>
            <p:custDataLst>
              <p:tags r:id="rId4"/>
            </p:custDataLst>
          </p:nvPr>
        </p:nvSpPr>
        <p:spPr bwMode="gray">
          <a:xfrm>
            <a:off x="330200" y="6355460"/>
            <a:ext cx="11531600" cy="123111"/>
          </a:xfrm>
          <a:prstGeom prst="rect">
            <a:avLst/>
          </a:prstGeom>
          <a:noFill/>
        </p:spPr>
        <p:txBody>
          <a:bodyPr vert="horz" wrap="square" lIns="0" tIns="0" rIns="0" bIns="0" rtlCol="0" anchor="b">
            <a:spAutoFit/>
          </a:bodyPr>
          <a:lstStyle/>
          <a:p>
            <a:pPr marL="0" indent="0">
              <a:spcBef>
                <a:spcPts val="0"/>
              </a:spcBef>
              <a:buNone/>
            </a:pPr>
            <a:r>
              <a:rPr lang="en-US" sz="800">
                <a:solidFill>
                  <a:srgbClr val="000000"/>
                </a:solidFill>
                <a:cs typeface="Arial"/>
              </a:rPr>
              <a:t> </a:t>
            </a:r>
            <a:endParaRPr lang="en-US" sz="800">
              <a:solidFill>
                <a:srgbClr val="000000"/>
              </a:solidFill>
              <a:latin typeface="Arial (body)"/>
              <a:cs typeface="Arial"/>
            </a:endParaRPr>
          </a:p>
        </p:txBody>
      </p:sp>
      <p:grpSp>
        <p:nvGrpSpPr>
          <p:cNvPr id="21" name="Group 20">
            <a:extLst>
              <a:ext uri="{FF2B5EF4-FFF2-40B4-BE49-F238E27FC236}">
                <a16:creationId xmlns:a16="http://schemas.microsoft.com/office/drawing/2014/main" id="{1EBEB0DF-8F4E-5863-A00A-BCBA5AA2C56F}"/>
              </a:ext>
            </a:extLst>
          </p:cNvPr>
          <p:cNvGrpSpPr/>
          <p:nvPr/>
        </p:nvGrpSpPr>
        <p:grpSpPr>
          <a:xfrm>
            <a:off x="4188030" y="4411980"/>
            <a:ext cx="7550150" cy="740495"/>
            <a:chOff x="4188030" y="4228851"/>
            <a:chExt cx="7550150" cy="740495"/>
          </a:xfrm>
        </p:grpSpPr>
        <p:sp>
          <p:nvSpPr>
            <p:cNvPr id="9" name="btfpBulletedList771181">
              <a:extLst>
                <a:ext uri="{FF2B5EF4-FFF2-40B4-BE49-F238E27FC236}">
                  <a16:creationId xmlns:a16="http://schemas.microsoft.com/office/drawing/2014/main" id="{1E0EDD46-1B22-B613-DAC4-0CC368F475EF}"/>
                </a:ext>
              </a:extLst>
            </p:cNvPr>
            <p:cNvSpPr txBox="1"/>
            <p:nvPr>
              <p:custDataLst>
                <p:tags r:id="rId10"/>
              </p:custDataLst>
            </p:nvPr>
          </p:nvSpPr>
          <p:spPr bwMode="gray">
            <a:xfrm>
              <a:off x="4230892" y="4265701"/>
              <a:ext cx="7507288" cy="703645"/>
            </a:xfrm>
            <a:prstGeom prst="rect">
              <a:avLst/>
            </a:prstGeom>
            <a:noFill/>
          </p:spPr>
          <p:txBody>
            <a:bodyPr vert="horz" wrap="square" lIns="36000" tIns="36000" rIns="36000" bIns="36000" rtlCol="0" anchor="t">
              <a:spAutoFit/>
            </a:bodyPr>
            <a:lstStyle/>
            <a:p>
              <a:pPr marL="0" indent="0">
                <a:spcBef>
                  <a:spcPts val="1800"/>
                </a:spcBef>
                <a:buNone/>
              </a:pPr>
              <a:r>
                <a:rPr lang="en-US" sz="1200" b="1" dirty="0"/>
                <a:t>The average age of nuclear power plants has doubled to 31 years since 2000, indicating the potential of extending their lifetime beyond 40 years.</a:t>
              </a:r>
            </a:p>
            <a:p>
              <a:pPr marL="355600" lvl="1" indent="-177800" defTabSz="711200">
                <a:spcBef>
                  <a:spcPts val="600"/>
                </a:spcBef>
                <a:buFont typeface="Arial"/>
                <a:buChar char="•"/>
                <a:defRPr/>
              </a:pPr>
              <a:r>
                <a:rPr kumimoji="0" lang="en-US" sz="1200" b="0" i="0" u="none" strike="noStrike" kern="1200" cap="none" spc="0" normalizeH="0" baseline="0" noProof="0" dirty="0">
                  <a:ln>
                    <a:noFill/>
                  </a:ln>
                  <a:solidFill>
                    <a:srgbClr val="000000"/>
                  </a:solidFill>
                  <a:effectLst/>
                  <a:uLnTx/>
                  <a:uFillTx/>
                  <a:latin typeface="Arial"/>
                  <a:ea typeface="+mn-ea"/>
                  <a:cs typeface="+mn-cs"/>
                </a:rPr>
                <a:t>Extending the lifetime of all nuclear plants by 10 years generates an additional ~30,000 </a:t>
              </a:r>
              <a:r>
                <a:rPr kumimoji="0" lang="en-US" sz="1200" b="0" i="0" u="none" strike="noStrike" kern="1200" cap="none" spc="0" normalizeH="0" baseline="0" noProof="0" dirty="0" err="1">
                  <a:ln>
                    <a:noFill/>
                  </a:ln>
                  <a:solidFill>
                    <a:srgbClr val="000000"/>
                  </a:solidFill>
                  <a:effectLst/>
                  <a:uLnTx/>
                  <a:uFillTx/>
                  <a:latin typeface="Arial"/>
                  <a:ea typeface="+mn-ea"/>
                  <a:cs typeface="+mn-cs"/>
                </a:rPr>
                <a:t>TWh</a:t>
              </a:r>
              <a:endParaRPr lang="en-US" sz="1200" b="0" i="0" u="none" strike="noStrike" kern="1200" cap="none" spc="0" normalizeH="0" baseline="0" noProof="0" dirty="0">
                <a:ln>
                  <a:noFill/>
                </a:ln>
                <a:solidFill>
                  <a:srgbClr val="000000"/>
                </a:solidFill>
                <a:effectLst/>
                <a:uLnTx/>
                <a:uFillTx/>
                <a:latin typeface="Arial"/>
                <a:cs typeface="Arial"/>
              </a:endParaRPr>
            </a:p>
          </p:txBody>
        </p:sp>
        <p:cxnSp>
          <p:nvCxnSpPr>
            <p:cNvPr id="10" name="Straight Connector 9">
              <a:extLst>
                <a:ext uri="{FF2B5EF4-FFF2-40B4-BE49-F238E27FC236}">
                  <a16:creationId xmlns:a16="http://schemas.microsoft.com/office/drawing/2014/main" id="{FD7A8BAD-07C4-01E4-3E2A-C864907F2DD8}"/>
                </a:ext>
              </a:extLst>
            </p:cNvPr>
            <p:cNvCxnSpPr>
              <a:cxnSpLocks/>
            </p:cNvCxnSpPr>
            <p:nvPr/>
          </p:nvCxnSpPr>
          <p:spPr bwMode="gray">
            <a:xfrm>
              <a:off x="4188030" y="4228851"/>
              <a:ext cx="7502525"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7A8993E3-9D1D-06BC-9B42-21CC8A76BC7C}"/>
              </a:ext>
            </a:extLst>
          </p:cNvPr>
          <p:cNvGrpSpPr/>
          <p:nvPr/>
        </p:nvGrpSpPr>
        <p:grpSpPr>
          <a:xfrm>
            <a:off x="4188030" y="2039292"/>
            <a:ext cx="7550150" cy="750120"/>
            <a:chOff x="4188030" y="2141372"/>
            <a:chExt cx="7550150" cy="750120"/>
          </a:xfrm>
        </p:grpSpPr>
        <p:cxnSp>
          <p:nvCxnSpPr>
            <p:cNvPr id="8" name="Straight Connector 7">
              <a:extLst>
                <a:ext uri="{FF2B5EF4-FFF2-40B4-BE49-F238E27FC236}">
                  <a16:creationId xmlns:a16="http://schemas.microsoft.com/office/drawing/2014/main" id="{7A03F657-E7F9-C98F-A82E-E772547DAC60}"/>
                </a:ext>
              </a:extLst>
            </p:cNvPr>
            <p:cNvCxnSpPr>
              <a:cxnSpLocks/>
            </p:cNvCxnSpPr>
            <p:nvPr/>
          </p:nvCxnSpPr>
          <p:spPr bwMode="gray">
            <a:xfrm>
              <a:off x="4188030" y="2141372"/>
              <a:ext cx="7502525"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sp>
          <p:nvSpPr>
            <p:cNvPr id="11" name="btfpBulletedList771181">
              <a:extLst>
                <a:ext uri="{FF2B5EF4-FFF2-40B4-BE49-F238E27FC236}">
                  <a16:creationId xmlns:a16="http://schemas.microsoft.com/office/drawing/2014/main" id="{D2F14067-6010-6265-B625-F15FCC736D03}"/>
                </a:ext>
              </a:extLst>
            </p:cNvPr>
            <p:cNvSpPr txBox="1"/>
            <p:nvPr>
              <p:custDataLst>
                <p:tags r:id="rId9"/>
              </p:custDataLst>
            </p:nvPr>
          </p:nvSpPr>
          <p:spPr bwMode="gray">
            <a:xfrm>
              <a:off x="4230892" y="2187847"/>
              <a:ext cx="7507288" cy="703645"/>
            </a:xfrm>
            <a:prstGeom prst="rect">
              <a:avLst/>
            </a:prstGeom>
            <a:noFill/>
          </p:spPr>
          <p:txBody>
            <a:bodyPr vert="horz" wrap="square" lIns="36000" tIns="36000" rIns="36000" bIns="36000" rtlCol="0" anchor="t">
              <a:spAutoFit/>
            </a:bodyPr>
            <a:lstStyle/>
            <a:p>
              <a:pPr marL="0" indent="0">
                <a:spcBef>
                  <a:spcPts val="1800"/>
                </a:spcBef>
                <a:buNone/>
              </a:pPr>
              <a:r>
                <a:rPr lang="en-US" sz="1200" b="1"/>
                <a:t>Nuclear is expected to generate 7% to 11% of global electricity by 2050, growing capacity 1.5 to 3x.</a:t>
              </a:r>
            </a:p>
            <a:p>
              <a:pPr marL="355600" marR="0" lvl="1" indent="-177800" algn="l" defTabSz="711200" rtl="0" eaLnBrk="1" fontAlgn="auto" latinLnBrk="0" hangingPunct="1">
                <a:lnSpc>
                  <a:spcPct val="100000"/>
                </a:lnSpc>
                <a:spcBef>
                  <a:spcPts val="600"/>
                </a:spcBef>
                <a:spcAft>
                  <a:spcPts val="0"/>
                </a:spcAft>
                <a:buClrTx/>
                <a:buSzTx/>
                <a:buFontTx/>
                <a:buChar char="–"/>
                <a:tabLst/>
                <a:defRPr/>
              </a:pPr>
              <a:r>
                <a:rPr kumimoji="0" lang="en-US" sz="1200" b="0" i="0" u="none" strike="noStrike" kern="1200" cap="none" spc="0" normalizeH="0" baseline="0" noProof="0">
                  <a:ln>
                    <a:noFill/>
                  </a:ln>
                  <a:solidFill>
                    <a:srgbClr val="000000"/>
                  </a:solidFill>
                  <a:effectLst/>
                  <a:uLnTx/>
                  <a:uFillTx/>
                  <a:latin typeface="Arial"/>
                  <a:ea typeface="+mn-ea"/>
                  <a:cs typeface="+mn-cs"/>
                </a:rPr>
                <a:t>Nuclear has the lowest carbon intensity of all energy sources at 5 grams CO</a:t>
              </a:r>
              <a:r>
                <a:rPr kumimoji="0" lang="en-US" sz="1200" b="0" i="0" u="none" strike="noStrike" kern="1200" cap="none" spc="0" normalizeH="0" baseline="-25000" noProof="0">
                  <a:ln>
                    <a:noFill/>
                  </a:ln>
                  <a:solidFill>
                    <a:srgbClr val="000000"/>
                  </a:solidFill>
                  <a:effectLst/>
                  <a:uLnTx/>
                  <a:uFillTx/>
                  <a:latin typeface="Arial"/>
                  <a:ea typeface="+mn-ea"/>
                  <a:cs typeface="+mn-cs"/>
                </a:rPr>
                <a:t>2</a:t>
              </a:r>
              <a:r>
                <a:rPr kumimoji="0" lang="en-US" sz="1200" b="0" i="0" u="none" strike="noStrike" kern="1200" cap="none" spc="0" normalizeH="0" noProof="0">
                  <a:ln>
                    <a:noFill/>
                  </a:ln>
                  <a:solidFill>
                    <a:srgbClr val="000000"/>
                  </a:solidFill>
                  <a:effectLst/>
                  <a:uLnTx/>
                  <a:uFillTx/>
                  <a:latin typeface="Arial"/>
                  <a:ea typeface="+mn-ea"/>
                  <a:cs typeface="+mn-cs"/>
                </a:rPr>
                <a:t>e/kWh, even lower than solar photovoltaic (PV) and wind.</a:t>
              </a:r>
            </a:p>
          </p:txBody>
        </p:sp>
      </p:grpSp>
      <p:grpSp>
        <p:nvGrpSpPr>
          <p:cNvPr id="22" name="Group 21">
            <a:extLst>
              <a:ext uri="{FF2B5EF4-FFF2-40B4-BE49-F238E27FC236}">
                <a16:creationId xmlns:a16="http://schemas.microsoft.com/office/drawing/2014/main" id="{7C111E09-8F59-F981-A63B-E5A83F8F9E1F}"/>
              </a:ext>
            </a:extLst>
          </p:cNvPr>
          <p:cNvGrpSpPr/>
          <p:nvPr/>
        </p:nvGrpSpPr>
        <p:grpSpPr>
          <a:xfrm>
            <a:off x="4188030" y="2851359"/>
            <a:ext cx="7550150" cy="1515700"/>
            <a:chOff x="4188030" y="2889842"/>
            <a:chExt cx="7550150" cy="1515700"/>
          </a:xfrm>
        </p:grpSpPr>
        <p:cxnSp>
          <p:nvCxnSpPr>
            <p:cNvPr id="6" name="Straight Connector 5">
              <a:extLst>
                <a:ext uri="{FF2B5EF4-FFF2-40B4-BE49-F238E27FC236}">
                  <a16:creationId xmlns:a16="http://schemas.microsoft.com/office/drawing/2014/main" id="{3C414A09-3429-3694-C619-2FBEFB3CF1BA}"/>
                </a:ext>
              </a:extLst>
            </p:cNvPr>
            <p:cNvCxnSpPr>
              <a:cxnSpLocks/>
            </p:cNvCxnSpPr>
            <p:nvPr/>
          </p:nvCxnSpPr>
          <p:spPr bwMode="gray">
            <a:xfrm>
              <a:off x="4188030" y="2889842"/>
              <a:ext cx="7502525"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sp>
          <p:nvSpPr>
            <p:cNvPr id="14" name="btfpBulletedList771181">
              <a:extLst>
                <a:ext uri="{FF2B5EF4-FFF2-40B4-BE49-F238E27FC236}">
                  <a16:creationId xmlns:a16="http://schemas.microsoft.com/office/drawing/2014/main" id="{387F2A29-A179-5644-E553-0AEFB7567CB5}"/>
                </a:ext>
              </a:extLst>
            </p:cNvPr>
            <p:cNvSpPr txBox="1"/>
            <p:nvPr>
              <p:custDataLst>
                <p:tags r:id="rId8"/>
              </p:custDataLst>
            </p:nvPr>
          </p:nvSpPr>
          <p:spPr bwMode="gray">
            <a:xfrm>
              <a:off x="4230892" y="2917067"/>
              <a:ext cx="7507288" cy="1488475"/>
            </a:xfrm>
            <a:prstGeom prst="rect">
              <a:avLst/>
            </a:prstGeom>
            <a:noFill/>
          </p:spPr>
          <p:txBody>
            <a:bodyPr vert="horz" wrap="square" lIns="36000" tIns="36000" rIns="36000" bIns="36000" rtlCol="0" anchor="t">
              <a:spAutoFit/>
            </a:bodyPr>
            <a:lstStyle/>
            <a:p>
              <a:pPr marL="0" indent="0">
                <a:spcBef>
                  <a:spcPts val="1800"/>
                </a:spcBef>
                <a:buNone/>
              </a:pPr>
              <a:r>
                <a:rPr lang="en-US" sz="1200" b="1" dirty="0"/>
                <a:t>There are four pathways for the future of nuclear power:</a:t>
              </a:r>
            </a:p>
            <a:p>
              <a:pPr marL="355600" marR="0" lvl="1" indent="-177800" algn="l" defTabSz="711200" rtl="0" eaLnBrk="1" fontAlgn="auto" latinLnBrk="0" hangingPunct="1">
                <a:lnSpc>
                  <a:spcPct val="100000"/>
                </a:lnSpc>
                <a:spcBef>
                  <a:spcPts val="600"/>
                </a:spcBef>
                <a:spcAft>
                  <a:spcPts val="0"/>
                </a:spcAft>
                <a:buClrTx/>
                <a:buSzTx/>
                <a:buFontTx/>
                <a:buChar char="–"/>
                <a:tabLst/>
                <a:defRPr/>
              </a:pPr>
              <a:r>
                <a:rPr kumimoji="0" lang="en-US" sz="1200" b="0" i="0" u="none" strike="noStrike" kern="1200" cap="none" spc="0" normalizeH="0" baseline="0" noProof="0" dirty="0">
                  <a:ln>
                    <a:noFill/>
                  </a:ln>
                  <a:solidFill>
                    <a:srgbClr val="000000"/>
                  </a:solidFill>
                  <a:effectLst/>
                  <a:uLnTx/>
                  <a:uFillTx/>
                  <a:latin typeface="Arial"/>
                  <a:ea typeface="+mn-ea"/>
                  <a:cs typeface="+mn-cs"/>
                </a:rPr>
                <a:t>Extending the lifetime of nuclear plants, which has the lowest LCOE and can be safe.</a:t>
              </a:r>
            </a:p>
            <a:p>
              <a:pPr marL="355600" lvl="1" indent="-177800" defTabSz="711200">
                <a:spcBef>
                  <a:spcPts val="600"/>
                </a:spcBef>
                <a:buFontTx/>
                <a:buChar char="–"/>
                <a:defRPr/>
              </a:pPr>
              <a:r>
                <a:rPr kumimoji="0" lang="en-US" sz="1200" b="0" i="0" u="none" strike="noStrike" kern="1200" cap="none" spc="0" normalizeH="0" baseline="0" noProof="0" dirty="0">
                  <a:ln>
                    <a:noFill/>
                  </a:ln>
                  <a:solidFill>
                    <a:srgbClr val="000000"/>
                  </a:solidFill>
                  <a:effectLst/>
                  <a:uLnTx/>
                  <a:uFillTx/>
                  <a:latin typeface="Arial"/>
                  <a:ea typeface="+mn-ea"/>
                  <a:cs typeface="+mn-cs"/>
                </a:rPr>
                <a:t>Building new large reactors, which </a:t>
              </a:r>
              <a:r>
                <a:rPr lang="en-US" sz="1200" dirty="0">
                  <a:solidFill>
                    <a:srgbClr val="000000"/>
                  </a:solidFill>
                </a:rPr>
                <a:t>would significantly reduce emissions but is costly and time intensive</a:t>
              </a:r>
              <a:r>
                <a:rPr kumimoji="0" lang="en-US" sz="1200" b="0" i="0" u="none" strike="noStrike" kern="1200" cap="none" spc="0" normalizeH="0" baseline="0" noProof="0" dirty="0">
                  <a:ln>
                    <a:noFill/>
                  </a:ln>
                  <a:solidFill>
                    <a:srgbClr val="000000"/>
                  </a:solidFill>
                  <a:effectLst/>
                  <a:uLnTx/>
                  <a:uFillTx/>
                  <a:latin typeface="Arial"/>
                  <a:ea typeface="+mn-ea"/>
                  <a:cs typeface="+mn-cs"/>
                </a:rPr>
                <a:t>.</a:t>
              </a:r>
            </a:p>
            <a:p>
              <a:pPr marL="355600" marR="0" lvl="1" indent="-177800" algn="l" defTabSz="711200" rtl="0" eaLnBrk="1" fontAlgn="auto" latinLnBrk="0" hangingPunct="1">
                <a:lnSpc>
                  <a:spcPct val="100000"/>
                </a:lnSpc>
                <a:spcBef>
                  <a:spcPts val="600"/>
                </a:spcBef>
                <a:spcAft>
                  <a:spcPts val="0"/>
                </a:spcAft>
                <a:buClrTx/>
                <a:buSzTx/>
                <a:buFontTx/>
                <a:buChar char="–"/>
                <a:tabLst/>
                <a:defRPr/>
              </a:pPr>
              <a:r>
                <a:rPr kumimoji="0" lang="en-US" sz="1200" b="0" i="0" u="none" strike="noStrike" kern="1200" cap="none" spc="0" normalizeH="0" baseline="0" noProof="0" dirty="0">
                  <a:ln>
                    <a:noFill/>
                  </a:ln>
                  <a:solidFill>
                    <a:srgbClr val="000000"/>
                  </a:solidFill>
                  <a:effectLst/>
                  <a:uLnTx/>
                  <a:uFillTx/>
                  <a:latin typeface="Arial"/>
                  <a:ea typeface="+mn-ea"/>
                  <a:cs typeface="+mn-cs"/>
                </a:rPr>
                <a:t>Building small modular reactors (SMRs), </a:t>
              </a:r>
              <a:r>
                <a:rPr lang="en-US" sz="1200" dirty="0">
                  <a:solidFill>
                    <a:srgbClr val="000000"/>
                  </a:solidFill>
                  <a:latin typeface="Arial"/>
                </a:rPr>
                <a:t>which provide</a:t>
              </a:r>
              <a:r>
                <a:rPr kumimoji="0" lang="en-US" sz="1200" b="0" i="0" u="none" strike="noStrike" kern="1200" cap="none" spc="0" normalizeH="0" baseline="0" noProof="0" dirty="0">
                  <a:ln>
                    <a:noFill/>
                  </a:ln>
                  <a:solidFill>
                    <a:srgbClr val="000000"/>
                  </a:solidFill>
                  <a:effectLst/>
                  <a:uLnTx/>
                  <a:uFillTx/>
                  <a:latin typeface="Arial"/>
                  <a:ea typeface="+mn-ea"/>
                  <a:cs typeface="+mn-cs"/>
                </a:rPr>
                <a:t> more flexible nuclear power, but LCOE is still highly uncertain.</a:t>
              </a:r>
            </a:p>
            <a:p>
              <a:pPr marL="355600" marR="0" lvl="1" indent="-177800" algn="l" defTabSz="711200" rtl="0" eaLnBrk="1" fontAlgn="auto" latinLnBrk="0" hangingPunct="1">
                <a:lnSpc>
                  <a:spcPct val="100000"/>
                </a:lnSpc>
                <a:spcBef>
                  <a:spcPts val="600"/>
                </a:spcBef>
                <a:spcAft>
                  <a:spcPts val="0"/>
                </a:spcAft>
                <a:buClrTx/>
                <a:buSzTx/>
                <a:buFontTx/>
                <a:buChar char="–"/>
                <a:tabLst/>
                <a:defRPr/>
              </a:pPr>
              <a:r>
                <a:rPr kumimoji="0" lang="en-US" sz="1200" b="0" i="0" u="none" strike="noStrike" kern="1200" cap="none" spc="0" normalizeH="0" baseline="0" noProof="0" dirty="0">
                  <a:ln>
                    <a:noFill/>
                  </a:ln>
                  <a:solidFill>
                    <a:srgbClr val="000000"/>
                  </a:solidFill>
                  <a:effectLst/>
                  <a:uLnTx/>
                  <a:uFillTx/>
                  <a:latin typeface="Arial"/>
                  <a:ea typeface="+mn-ea"/>
                  <a:cs typeface="+mn-cs"/>
                </a:rPr>
                <a:t>Nuclear fusion, which </a:t>
              </a:r>
              <a:r>
                <a:rPr lang="en-US" sz="1200" dirty="0">
                  <a:solidFill>
                    <a:srgbClr val="000000"/>
                  </a:solidFill>
                  <a:latin typeface="Arial"/>
                </a:rPr>
                <a:t>addresses</a:t>
              </a:r>
              <a:r>
                <a:rPr kumimoji="0" lang="en-US" sz="1200" b="0" i="0" u="none" strike="noStrike" kern="1200" cap="none" spc="0" normalizeH="0" baseline="0" noProof="0" dirty="0">
                  <a:ln>
                    <a:noFill/>
                  </a:ln>
                  <a:solidFill>
                    <a:srgbClr val="000000"/>
                  </a:solidFill>
                  <a:effectLst/>
                  <a:uLnTx/>
                  <a:uFillTx/>
                  <a:latin typeface="Arial"/>
                  <a:ea typeface="+mn-ea"/>
                  <a:cs typeface="+mn-cs"/>
                </a:rPr>
                <a:t> many of </a:t>
              </a:r>
              <a:r>
                <a:rPr kumimoji="0" lang="en-US" sz="1200" b="0" i="0" u="none" strike="noStrike" kern="1200" cap="none" spc="0" normalizeH="0" baseline="0" noProof="0" dirty="0" err="1">
                  <a:ln>
                    <a:noFill/>
                  </a:ln>
                  <a:solidFill>
                    <a:srgbClr val="000000"/>
                  </a:solidFill>
                  <a:effectLst/>
                  <a:uLnTx/>
                  <a:uFillTx/>
                  <a:latin typeface="Arial"/>
                  <a:ea typeface="+mn-ea"/>
                  <a:cs typeface="+mn-cs"/>
                </a:rPr>
                <a:t>nuclear’s</a:t>
              </a:r>
              <a:r>
                <a:rPr kumimoji="0" lang="en-US" sz="1200" b="0" i="0" u="none" strike="noStrike" kern="1200" cap="none" spc="0" normalizeH="0" baseline="0" noProof="0" dirty="0">
                  <a:ln>
                    <a:noFill/>
                  </a:ln>
                  <a:solidFill>
                    <a:srgbClr val="000000"/>
                  </a:solidFill>
                  <a:effectLst/>
                  <a:uLnTx/>
                  <a:uFillTx/>
                  <a:latin typeface="Arial"/>
                  <a:ea typeface="+mn-ea"/>
                  <a:cs typeface="+mn-cs"/>
                </a:rPr>
                <a:t> problems, if the technology can be commercialized.</a:t>
              </a:r>
            </a:p>
          </p:txBody>
        </p:sp>
      </p:grpSp>
      <p:grpSp>
        <p:nvGrpSpPr>
          <p:cNvPr id="20" name="Group 19">
            <a:extLst>
              <a:ext uri="{FF2B5EF4-FFF2-40B4-BE49-F238E27FC236}">
                <a16:creationId xmlns:a16="http://schemas.microsoft.com/office/drawing/2014/main" id="{392465A0-6067-1FE8-02D7-75880EF08461}"/>
              </a:ext>
            </a:extLst>
          </p:cNvPr>
          <p:cNvGrpSpPr/>
          <p:nvPr/>
        </p:nvGrpSpPr>
        <p:grpSpPr>
          <a:xfrm>
            <a:off x="4230892" y="5381106"/>
            <a:ext cx="7507288" cy="460769"/>
            <a:chOff x="4230892" y="5381911"/>
            <a:chExt cx="7507288" cy="460769"/>
          </a:xfrm>
        </p:grpSpPr>
        <p:cxnSp>
          <p:nvCxnSpPr>
            <p:cNvPr id="17" name="Straight Connector 16">
              <a:extLst>
                <a:ext uri="{FF2B5EF4-FFF2-40B4-BE49-F238E27FC236}">
                  <a16:creationId xmlns:a16="http://schemas.microsoft.com/office/drawing/2014/main" id="{6E7180E4-6D4F-30A0-F789-202094311814}"/>
                </a:ext>
              </a:extLst>
            </p:cNvPr>
            <p:cNvCxnSpPr>
              <a:cxnSpLocks/>
            </p:cNvCxnSpPr>
            <p:nvPr/>
          </p:nvCxnSpPr>
          <p:spPr bwMode="gray">
            <a:xfrm>
              <a:off x="4230892" y="5381911"/>
              <a:ext cx="7502525"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sp>
          <p:nvSpPr>
            <p:cNvPr id="19" name="btfpBulletedList771181">
              <a:extLst>
                <a:ext uri="{FF2B5EF4-FFF2-40B4-BE49-F238E27FC236}">
                  <a16:creationId xmlns:a16="http://schemas.microsoft.com/office/drawing/2014/main" id="{AF1EAE9F-5C50-200B-58DA-04F934C6685B}"/>
                </a:ext>
              </a:extLst>
            </p:cNvPr>
            <p:cNvSpPr txBox="1"/>
            <p:nvPr>
              <p:custDataLst>
                <p:tags r:id="rId7"/>
              </p:custDataLst>
            </p:nvPr>
          </p:nvSpPr>
          <p:spPr bwMode="gray">
            <a:xfrm>
              <a:off x="4230892" y="5400645"/>
              <a:ext cx="7507288" cy="442035"/>
            </a:xfrm>
            <a:prstGeom prst="rect">
              <a:avLst/>
            </a:prstGeom>
            <a:noFill/>
          </p:spPr>
          <p:txBody>
            <a:bodyPr vert="horz" wrap="square" lIns="36000" tIns="36000" rIns="36000" bIns="36000" rtlCol="0" anchor="t">
              <a:spAutoFit/>
            </a:bodyPr>
            <a:lstStyle/>
            <a:p>
              <a:pPr marL="0" indent="0">
                <a:spcBef>
                  <a:spcPts val="1800"/>
                </a:spcBef>
                <a:buNone/>
              </a:pPr>
              <a:r>
                <a:rPr lang="en-US" sz="1200" b="1"/>
                <a:t>Global nuclear capacity is set to double if all announced and initiated plants materialize; China is responsible for ~30% of all new plants.</a:t>
              </a:r>
              <a:endParaRPr kumimoji="0" lang="en-US" sz="12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 name="Group 23">
            <a:extLst>
              <a:ext uri="{FF2B5EF4-FFF2-40B4-BE49-F238E27FC236}">
                <a16:creationId xmlns:a16="http://schemas.microsoft.com/office/drawing/2014/main" id="{9675F5BE-8C10-8811-19F0-D4017E67B4AC}"/>
              </a:ext>
            </a:extLst>
          </p:cNvPr>
          <p:cNvGrpSpPr/>
          <p:nvPr/>
        </p:nvGrpSpPr>
        <p:grpSpPr>
          <a:xfrm>
            <a:off x="4188030" y="1508002"/>
            <a:ext cx="7550150" cy="469343"/>
            <a:chOff x="4188030" y="1625554"/>
            <a:chExt cx="7550150" cy="469343"/>
          </a:xfrm>
        </p:grpSpPr>
        <p:sp>
          <p:nvSpPr>
            <p:cNvPr id="18" name="btfpBulletedList771181">
              <a:extLst>
                <a:ext uri="{FF2B5EF4-FFF2-40B4-BE49-F238E27FC236}">
                  <a16:creationId xmlns:a16="http://schemas.microsoft.com/office/drawing/2014/main" id="{4A6E4488-D2BD-3AA2-7D2E-197545FF8863}"/>
                </a:ext>
              </a:extLst>
            </p:cNvPr>
            <p:cNvSpPr txBox="1"/>
            <p:nvPr>
              <p:custDataLst>
                <p:tags r:id="rId6"/>
              </p:custDataLst>
            </p:nvPr>
          </p:nvSpPr>
          <p:spPr bwMode="gray">
            <a:xfrm>
              <a:off x="4230892" y="1652862"/>
              <a:ext cx="7507288" cy="442035"/>
            </a:xfrm>
            <a:prstGeom prst="rect">
              <a:avLst/>
            </a:prstGeom>
            <a:noFill/>
          </p:spPr>
          <p:txBody>
            <a:bodyPr vert="horz" wrap="square" lIns="36000" tIns="36000" rIns="36000" bIns="36000" rtlCol="0" anchor="t">
              <a:spAutoFit/>
            </a:bodyPr>
            <a:lstStyle/>
            <a:p>
              <a:pPr marL="0" indent="0">
                <a:spcBef>
                  <a:spcPts val="1800"/>
                </a:spcBef>
                <a:buNone/>
              </a:pPr>
              <a:r>
                <a:rPr lang="en-US" sz="1200" b="1"/>
                <a:t>Nuclear energy use has decreased from its peak of 17% to 9% today, and deployments have moved from Europe and the United States to India and China.</a:t>
              </a:r>
              <a:endParaRPr kumimoji="0" lang="en-US" sz="1200" b="0" i="0" u="none" strike="noStrike" kern="1200" cap="none" spc="0" normalizeH="0" baseline="0" noProof="0">
                <a:ln>
                  <a:noFill/>
                </a:ln>
                <a:solidFill>
                  <a:srgbClr val="000000"/>
                </a:solidFill>
                <a:effectLst/>
                <a:uLnTx/>
                <a:uFillTx/>
                <a:latin typeface="Arial"/>
                <a:ea typeface="+mn-ea"/>
                <a:cs typeface="+mn-cs"/>
              </a:endParaRPr>
            </a:p>
          </p:txBody>
        </p:sp>
        <p:cxnSp>
          <p:nvCxnSpPr>
            <p:cNvPr id="3" name="Straight Connector 2">
              <a:extLst>
                <a:ext uri="{FF2B5EF4-FFF2-40B4-BE49-F238E27FC236}">
                  <a16:creationId xmlns:a16="http://schemas.microsoft.com/office/drawing/2014/main" id="{39D8FE08-8DBC-87BF-E0DE-013D50AE6BBC}"/>
                </a:ext>
              </a:extLst>
            </p:cNvPr>
            <p:cNvCxnSpPr>
              <a:cxnSpLocks/>
            </p:cNvCxnSpPr>
            <p:nvPr/>
          </p:nvCxnSpPr>
          <p:spPr bwMode="gray">
            <a:xfrm>
              <a:off x="4188030" y="1625554"/>
              <a:ext cx="7502525"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grpSp>
      <p:sp>
        <p:nvSpPr>
          <p:cNvPr id="16" name="btfpBulletedList771181">
            <a:extLst>
              <a:ext uri="{FF2B5EF4-FFF2-40B4-BE49-F238E27FC236}">
                <a16:creationId xmlns:a16="http://schemas.microsoft.com/office/drawing/2014/main" id="{C0EB1926-2DC8-D02A-1AEA-13944D7D0BC9}"/>
              </a:ext>
            </a:extLst>
          </p:cNvPr>
          <p:cNvSpPr txBox="1"/>
          <p:nvPr>
            <p:custDataLst>
              <p:tags r:id="rId5"/>
            </p:custDataLst>
          </p:nvPr>
        </p:nvSpPr>
        <p:spPr bwMode="gray">
          <a:xfrm>
            <a:off x="4230892" y="927076"/>
            <a:ext cx="7507288" cy="518979"/>
          </a:xfrm>
          <a:prstGeom prst="rect">
            <a:avLst/>
          </a:prstGeom>
          <a:noFill/>
        </p:spPr>
        <p:txBody>
          <a:bodyPr vert="horz" wrap="square" lIns="36000" tIns="36000" rIns="36000" bIns="36000" rtlCol="0" anchor="t">
            <a:spAutoFit/>
          </a:bodyPr>
          <a:lstStyle/>
          <a:p>
            <a:pPr>
              <a:spcBef>
                <a:spcPts val="1800"/>
              </a:spcBef>
            </a:pPr>
            <a:r>
              <a:rPr lang="en-US" sz="1200" b="1"/>
              <a:t>Properly managed nuclear is safe, land efficient, and low waste compared with other energy sources.</a:t>
            </a:r>
          </a:p>
          <a:p>
            <a:pPr marL="355600" lvl="1" indent="-177800" defTabSz="711200">
              <a:spcBef>
                <a:spcPts val="600"/>
              </a:spcBef>
              <a:buFontTx/>
              <a:buChar char="–"/>
              <a:defRPr/>
            </a:pPr>
            <a:r>
              <a:rPr lang="en-US" sz="1200">
                <a:solidFill>
                  <a:srgbClr val="000000"/>
                </a:solidFill>
              </a:rPr>
              <a:t>Highly radioactive waste represents less than 0.25% of total nuclear waste.</a:t>
            </a:r>
            <a:endParaRPr lang="en-US" sz="1200" b="1"/>
          </a:p>
        </p:txBody>
      </p:sp>
    </p:spTree>
    <p:custDataLst>
      <p:tags r:id="rId1"/>
    </p:custDataLst>
    <p:extLst>
      <p:ext uri="{BB962C8B-B14F-4D97-AF65-F5344CB8AC3E}">
        <p14:creationId xmlns:p14="http://schemas.microsoft.com/office/powerpoint/2010/main" val="1299025307"/>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CC7814F-9D55-C5E7-A95F-CBE15869750C}"/>
            </a:ext>
          </a:extLst>
        </p:cNvPr>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F3024289-1DCC-8FE6-D380-A2EDABDD1B64}"/>
              </a:ext>
            </a:extLst>
          </p:cNvPr>
          <p:cNvGraphicFramePr>
            <a:graphicFrameLocks noChangeAspect="1"/>
          </p:cNvGraphicFramePr>
          <p:nvPr>
            <p:custDataLst>
              <p:tags r:id="rId1"/>
            </p:custDataLst>
            <p:extLst>
              <p:ext uri="{D42A27DB-BD31-4B8C-83A1-F6EECF244321}">
                <p14:modId xmlns:p14="http://schemas.microsoft.com/office/powerpoint/2010/main" val="3818482524"/>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9" imgW="7772400" imgH="10058400" progId="TCLayout.ActiveDocument.1">
                  <p:embed/>
                </p:oleObj>
              </mc:Choice>
              <mc:Fallback>
                <p:oleObj name="think-cell Slide" r:id="rId49" imgW="7772400" imgH="10058400" progId="TCLayout.ActiveDocument.1">
                  <p:embed/>
                  <p:pic>
                    <p:nvPicPr>
                      <p:cNvPr id="4" name="think-cell data - do not delete" hidden="1">
                        <a:extLst>
                          <a:ext uri="{FF2B5EF4-FFF2-40B4-BE49-F238E27FC236}">
                            <a16:creationId xmlns:a16="http://schemas.microsoft.com/office/drawing/2014/main" id="{F3024289-1DCC-8FE6-D380-A2EDABDD1B64}"/>
                          </a:ext>
                        </a:extLst>
                      </p:cNvPr>
                      <p:cNvPicPr/>
                      <p:nvPr/>
                    </p:nvPicPr>
                    <p:blipFill>
                      <a:blip r:embed="rId50"/>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A997E2F0-77A7-3475-CBC7-5FFA066EFC9A}"/>
              </a:ext>
            </a:extLst>
          </p:cNvPr>
          <p:cNvSpPr>
            <a:spLocks noGrp="1"/>
          </p:cNvSpPr>
          <p:nvPr>
            <p:ph type="title"/>
          </p:nvPr>
        </p:nvSpPr>
        <p:spPr>
          <a:xfrm>
            <a:off x="329184" y="523318"/>
            <a:ext cx="11503025" cy="1016138"/>
          </a:xfrm>
        </p:spPr>
        <p:txBody>
          <a:bodyPr vert="horz">
            <a:normAutofit/>
          </a:bodyPr>
          <a:lstStyle/>
          <a:p>
            <a:r>
              <a:rPr lang="en-US" b="1"/>
              <a:t>Reactor manufacturing has shifted from the U.S. and Europe to Russian and Chinese OEMs</a:t>
            </a:r>
            <a:endParaRPr lang="en-US">
              <a:cs typeface="Arial"/>
            </a:endParaRPr>
          </a:p>
        </p:txBody>
      </p:sp>
      <p:sp>
        <p:nvSpPr>
          <p:cNvPr id="7" name="btfpNotesBox361175">
            <a:extLst>
              <a:ext uri="{FF2B5EF4-FFF2-40B4-BE49-F238E27FC236}">
                <a16:creationId xmlns:a16="http://schemas.microsoft.com/office/drawing/2014/main" id="{4B8985FA-5045-ED8F-8717-1A78A96148F6}"/>
              </a:ext>
            </a:extLst>
          </p:cNvPr>
          <p:cNvSpPr txBox="1"/>
          <p:nvPr>
            <p:custDataLst>
              <p:tags r:id="rId2"/>
            </p:custDataLst>
          </p:nvPr>
        </p:nvSpPr>
        <p:spPr bwMode="gray">
          <a:xfrm>
            <a:off x="330200" y="6309360"/>
            <a:ext cx="9199283" cy="492443"/>
          </a:xfrm>
          <a:prstGeom prst="rect">
            <a:avLst/>
          </a:prstGeom>
          <a:noFill/>
        </p:spPr>
        <p:txBody>
          <a:bodyPr vert="horz" wrap="square" lIns="0" tIns="0" rIns="0" bIns="0" rtlCol="0" anchor="b">
            <a:spAutoFit/>
          </a:bodyPr>
          <a:lstStyle/>
          <a:p>
            <a:pPr marL="0" indent="0">
              <a:spcBef>
                <a:spcPts val="0"/>
              </a:spcBef>
              <a:buNone/>
            </a:pPr>
            <a:endParaRPr lang="en-US" sz="800" dirty="0">
              <a:solidFill>
                <a:srgbClr val="000000"/>
              </a:solidFill>
            </a:endParaRPr>
          </a:p>
          <a:p>
            <a:pPr marL="0" indent="0">
              <a:spcBef>
                <a:spcPts val="0"/>
              </a:spcBef>
              <a:buNone/>
            </a:pPr>
            <a:endParaRPr lang="en-US" sz="800" dirty="0">
              <a:solidFill>
                <a:srgbClr val="000000"/>
              </a:solidFill>
            </a:endParaRPr>
          </a:p>
          <a:p>
            <a:pPr marL="0" indent="0">
              <a:spcBef>
                <a:spcPts val="0"/>
              </a:spcBef>
              <a:buNone/>
            </a:pPr>
            <a:r>
              <a:rPr lang="en-US" sz="800" dirty="0">
                <a:solidFill>
                  <a:srgbClr val="000000"/>
                </a:solidFill>
              </a:rPr>
              <a:t>Source: IAEA, </a:t>
            </a:r>
            <a:r>
              <a:rPr lang="en-US" sz="800" dirty="0">
                <a:solidFill>
                  <a:srgbClr val="000000"/>
                </a:solidFill>
                <a:hlinkClick r:id="rId51"/>
              </a:rPr>
              <a:t>Nuclear Power Reactors in the World</a:t>
            </a:r>
            <a:r>
              <a:rPr lang="en-US" sz="800" dirty="0">
                <a:solidFill>
                  <a:srgbClr val="000000"/>
                </a:solidFill>
              </a:rPr>
              <a:t> (2024).</a:t>
            </a:r>
          </a:p>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Quint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52"/>
              </a:rPr>
              <a:t>Gernot Wagner</a:t>
            </a:r>
            <a:r>
              <a:rPr kumimoji="0" lang="en-US" sz="800" b="0" i="0" u="none" strike="noStrike" kern="1200" cap="none" spc="0" normalizeH="0" baseline="0" noProof="0" dirty="0">
                <a:ln>
                  <a:noFill/>
                </a:ln>
                <a:solidFill>
                  <a:srgbClr val="000000"/>
                </a:solidFill>
                <a:effectLst/>
                <a:uLnTx/>
                <a:uFillTx/>
                <a:latin typeface="Arial"/>
                <a:ea typeface="+mn-ea"/>
                <a:cs typeface="+mn-cs"/>
              </a:rPr>
              <a:t>. Share with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53"/>
              </a:rPr>
              <a:t>attribution</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u="none" strike="noStrike" kern="1200" cap="none" spc="0" normalizeH="0" baseline="0" noProof="0" dirty="0">
                <a:ln>
                  <a:noFill/>
                </a:ln>
                <a:solidFill>
                  <a:srgbClr val="000000"/>
                </a:solidFill>
                <a:effectLst/>
                <a:uLnTx/>
                <a:uFillTx/>
                <a:latin typeface="Arial"/>
                <a:ea typeface="+mn-ea"/>
                <a:cs typeface="+mn-cs"/>
              </a:rPr>
              <a:t> et al., </a:t>
            </a:r>
            <a:r>
              <a:rPr kumimoji="0" lang="en-US" sz="800" b="0" i="0" u="none" strike="noStrike" kern="1200" cap="none" spc="0" normalizeH="0" baseline="0" noProof="0" dirty="0">
                <a:ln>
                  <a:noFill/>
                </a:ln>
                <a:solidFill>
                  <a:srgbClr val="000000"/>
                </a:solidFill>
                <a:effectLst/>
                <a:uLnTx/>
                <a:uFillTx/>
                <a:latin typeface="Arial"/>
                <a:ea typeface="+mn-ea"/>
                <a:cs typeface="+mn-cs"/>
              </a:rPr>
              <a:t>"Reenergizing Nuclear" (23 September 2025).</a:t>
            </a:r>
          </a:p>
        </p:txBody>
      </p:sp>
      <p:sp>
        <p:nvSpPr>
          <p:cNvPr id="10" name="Rectangle 9">
            <a:extLst>
              <a:ext uri="{FF2B5EF4-FFF2-40B4-BE49-F238E27FC236}">
                <a16:creationId xmlns:a16="http://schemas.microsoft.com/office/drawing/2014/main" id="{B6F8C5DD-8730-49B0-B697-18DF6EDC6AF0}"/>
              </a:ext>
            </a:extLst>
          </p:cNvPr>
          <p:cNvSpPr/>
          <p:nvPr/>
        </p:nvSpPr>
        <p:spPr bwMode="gray">
          <a:xfrm>
            <a:off x="3183765" y="4050808"/>
            <a:ext cx="901700" cy="422275"/>
          </a:xfrm>
          <a:prstGeom prst="rect">
            <a:avLst/>
          </a:prstGeom>
          <a:solidFill>
            <a:schemeClr val="bg2">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600">
                <a:solidFill>
                  <a:schemeClr val="tx1"/>
                </a:solidFill>
              </a:rPr>
              <a:t>DUMMY</a:t>
            </a:r>
          </a:p>
        </p:txBody>
      </p:sp>
      <p:sp>
        <p:nvSpPr>
          <p:cNvPr id="28" name="TextBox 27">
            <a:extLst>
              <a:ext uri="{FF2B5EF4-FFF2-40B4-BE49-F238E27FC236}">
                <a16:creationId xmlns:a16="http://schemas.microsoft.com/office/drawing/2014/main" id="{671EA84F-AB8B-716C-4E16-396F2B2C87F8}"/>
              </a:ext>
            </a:extLst>
          </p:cNvPr>
          <p:cNvSpPr txBox="1"/>
          <p:nvPr/>
        </p:nvSpPr>
        <p:spPr bwMode="gray">
          <a:xfrm>
            <a:off x="9391021" y="1536174"/>
            <a:ext cx="2572380" cy="3600986"/>
          </a:xfrm>
          <a:prstGeom prst="rect">
            <a:avLst/>
          </a:prstGeom>
          <a:solidFill>
            <a:srgbClr val="E3E8EE"/>
          </a:solidFill>
        </p:spPr>
        <p:txBody>
          <a:bodyPr wrap="square" lIns="137160" tIns="137160" rIns="274320" bIns="137160" rtlCol="0">
            <a:spAutoFit/>
          </a:bodyPr>
          <a:lstStyle/>
          <a:p>
            <a:pPr>
              <a:spcBef>
                <a:spcPts val="600"/>
              </a:spcBef>
            </a:pPr>
            <a:r>
              <a:rPr lang="en-US" sz="1200" b="1"/>
              <a:t>Observations</a:t>
            </a:r>
          </a:p>
          <a:p>
            <a:pPr marL="171450" indent="-171450">
              <a:spcBef>
                <a:spcPts val="600"/>
              </a:spcBef>
              <a:buFont typeface="Arial" panose="020B0604020202020204" pitchFamily="34" charset="0"/>
              <a:buChar char="•"/>
            </a:pPr>
            <a:r>
              <a:rPr lang="en-US" sz="1050"/>
              <a:t>During the nuclear boom of the </a:t>
            </a:r>
            <a:r>
              <a:rPr lang="en-US" sz="1050" b="1"/>
              <a:t>1970s and 1980s, ~80% of all new nuclear reactors were built by American</a:t>
            </a:r>
            <a:r>
              <a:rPr lang="en-US" sz="1050"/>
              <a:t> (Westinghouse, GE) </a:t>
            </a:r>
            <a:r>
              <a:rPr lang="en-US" sz="1050" b="1"/>
              <a:t>and</a:t>
            </a:r>
            <a:r>
              <a:rPr lang="en-US" sz="1050"/>
              <a:t> </a:t>
            </a:r>
            <a:r>
              <a:rPr lang="en-US" sz="1050" b="1"/>
              <a:t>European</a:t>
            </a:r>
            <a:r>
              <a:rPr lang="en-US" sz="1050"/>
              <a:t> (Framatome, Siemens) </a:t>
            </a:r>
            <a:r>
              <a:rPr lang="en-US" sz="1050" b="1"/>
              <a:t>OEMs.</a:t>
            </a:r>
          </a:p>
          <a:p>
            <a:pPr marL="171450" indent="-171450">
              <a:spcBef>
                <a:spcPts val="600"/>
              </a:spcBef>
              <a:buFont typeface="Arial" panose="020B0604020202020204" pitchFamily="34" charset="0"/>
              <a:buChar char="•"/>
            </a:pPr>
            <a:r>
              <a:rPr lang="en-US" sz="1050"/>
              <a:t>Since the reemergence of reactors </a:t>
            </a:r>
            <a:r>
              <a:rPr lang="en-US" sz="1050" b="1"/>
              <a:t>in the past two decades, ~80% of reactors are built by Russian and Chinese manufacturers.</a:t>
            </a:r>
          </a:p>
          <a:p>
            <a:pPr marL="171450" indent="-171450">
              <a:spcBef>
                <a:spcPts val="600"/>
              </a:spcBef>
              <a:buFont typeface="Arial" panose="020B0604020202020204" pitchFamily="34" charset="0"/>
              <a:buChar char="•"/>
            </a:pPr>
            <a:r>
              <a:rPr lang="en-US" sz="1050"/>
              <a:t>As Western OEMs haven’t built a significant number of new reactors recently, </a:t>
            </a:r>
            <a:r>
              <a:rPr lang="en-US" sz="1050" b="1"/>
              <a:t>a lot of the know-how has been lost</a:t>
            </a:r>
            <a:r>
              <a:rPr lang="en-US" sz="1050"/>
              <a:t>, growing the barriers for new reactors.</a:t>
            </a:r>
          </a:p>
        </p:txBody>
      </p:sp>
      <p:graphicFrame>
        <p:nvGraphicFramePr>
          <p:cNvPr id="2061" name="Chart 2060">
            <a:extLst>
              <a:ext uri="{FF2B5EF4-FFF2-40B4-BE49-F238E27FC236}">
                <a16:creationId xmlns:a16="http://schemas.microsoft.com/office/drawing/2014/main" id="{A3174B2D-87BD-5674-D561-0DA9D6C2F7D7}"/>
              </a:ext>
            </a:extLst>
          </p:cNvPr>
          <p:cNvGraphicFramePr/>
          <p:nvPr>
            <p:custDataLst>
              <p:tags r:id="rId3"/>
            </p:custDataLst>
            <p:extLst>
              <p:ext uri="{D42A27DB-BD31-4B8C-83A1-F6EECF244321}">
                <p14:modId xmlns:p14="http://schemas.microsoft.com/office/powerpoint/2010/main" val="3854205530"/>
              </p:ext>
            </p:extLst>
          </p:nvPr>
        </p:nvGraphicFramePr>
        <p:xfrm>
          <a:off x="801688" y="1911350"/>
          <a:ext cx="7918450" cy="4075113"/>
        </p:xfrm>
        <a:graphic>
          <a:graphicData uri="http://schemas.openxmlformats.org/drawingml/2006/chart">
            <c:chart xmlns:c="http://schemas.openxmlformats.org/drawingml/2006/chart" xmlns:r="http://schemas.openxmlformats.org/officeDocument/2006/relationships" r:id="rId54"/>
          </a:graphicData>
        </a:graphic>
      </p:graphicFrame>
      <p:sp>
        <p:nvSpPr>
          <p:cNvPr id="294" name="Text Placeholder 10">
            <a:extLst>
              <a:ext uri="{FF2B5EF4-FFF2-40B4-BE49-F238E27FC236}">
                <a16:creationId xmlns:a16="http://schemas.microsoft.com/office/drawing/2014/main" id="{115DFB91-512B-3844-A114-92FBEDCA92F2}"/>
              </a:ext>
            </a:extLst>
          </p:cNvPr>
          <p:cNvSpPr>
            <a:spLocks noGrp="1"/>
          </p:cNvSpPr>
          <p:nvPr>
            <p:custDataLst>
              <p:tags r:id="rId4"/>
            </p:custDataLst>
          </p:nvPr>
        </p:nvSpPr>
        <p:spPr bwMode="gray">
          <a:xfrm>
            <a:off x="609600" y="5797550"/>
            <a:ext cx="9842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25B818D0-645B-4C7F-8591-BFC471ABA86D}" type="datetime'''''''''''''''''''''''''''''''''''''0'''''''''">
              <a:rPr lang="en-US" altLang="en-US" sz="1400" smtClean="0">
                <a:effectLst/>
              </a:rPr>
              <a:pPr marL="0" lvl="0" indent="0" algn="r">
                <a:spcBef>
                  <a:spcPct val="0"/>
                </a:spcBef>
                <a:spcAft>
                  <a:spcPct val="0"/>
                </a:spcAft>
                <a:buNone/>
              </a:pPr>
              <a:t>0</a:t>
            </a:fld>
            <a:endParaRPr lang="en-US" sz="1400"/>
          </a:p>
        </p:txBody>
      </p:sp>
      <p:sp>
        <p:nvSpPr>
          <p:cNvPr id="295" name="Text Placeholder 10">
            <a:extLst>
              <a:ext uri="{FF2B5EF4-FFF2-40B4-BE49-F238E27FC236}">
                <a16:creationId xmlns:a16="http://schemas.microsoft.com/office/drawing/2014/main" id="{115DFB91-512B-3844-A114-92FBEDCA92F2}"/>
              </a:ext>
            </a:extLst>
          </p:cNvPr>
          <p:cNvSpPr>
            <a:spLocks noGrp="1"/>
          </p:cNvSpPr>
          <p:nvPr>
            <p:custDataLst>
              <p:tags r:id="rId5"/>
            </p:custDataLst>
          </p:nvPr>
        </p:nvSpPr>
        <p:spPr bwMode="gray">
          <a:xfrm>
            <a:off x="511175" y="4819650"/>
            <a:ext cx="1968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710DD8B4-FB79-4147-9472-2ED04217CC04}" type="datetime'''''''''''''''''''''5''''''''''0'''''''''">
              <a:rPr lang="en-US" altLang="en-US" sz="1400" smtClean="0">
                <a:effectLst/>
              </a:rPr>
              <a:pPr marL="0" lvl="0" indent="0" algn="r">
                <a:spcBef>
                  <a:spcPct val="0"/>
                </a:spcBef>
                <a:spcAft>
                  <a:spcPct val="0"/>
                </a:spcAft>
                <a:buNone/>
              </a:pPr>
              <a:t>50</a:t>
            </a:fld>
            <a:endParaRPr lang="en-US" sz="1400"/>
          </a:p>
        </p:txBody>
      </p:sp>
      <p:sp>
        <p:nvSpPr>
          <p:cNvPr id="296" name="Text Placeholder 10">
            <a:extLst>
              <a:ext uri="{FF2B5EF4-FFF2-40B4-BE49-F238E27FC236}">
                <a16:creationId xmlns:a16="http://schemas.microsoft.com/office/drawing/2014/main" id="{115DFB91-512B-3844-A114-92FBEDCA92F2}"/>
              </a:ext>
            </a:extLst>
          </p:cNvPr>
          <p:cNvSpPr>
            <a:spLocks noGrp="1"/>
          </p:cNvSpPr>
          <p:nvPr>
            <p:custDataLst>
              <p:tags r:id="rId6"/>
            </p:custDataLst>
          </p:nvPr>
        </p:nvSpPr>
        <p:spPr bwMode="gray">
          <a:xfrm>
            <a:off x="412750" y="3843338"/>
            <a:ext cx="2952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290A19A9-48A3-40DB-B927-12F88F977B35}" type="datetime'''''''''''''''''''''''''''''''''''100'">
              <a:rPr lang="en-US" altLang="en-US" sz="1400" smtClean="0">
                <a:effectLst/>
              </a:rPr>
              <a:pPr marL="0" lvl="0" indent="0" algn="r">
                <a:spcBef>
                  <a:spcPct val="0"/>
                </a:spcBef>
                <a:spcAft>
                  <a:spcPct val="0"/>
                </a:spcAft>
                <a:buNone/>
              </a:pPr>
              <a:t>100</a:t>
            </a:fld>
            <a:endParaRPr lang="en-US" sz="1400"/>
          </a:p>
        </p:txBody>
      </p:sp>
      <p:sp>
        <p:nvSpPr>
          <p:cNvPr id="297" name="Text Placeholder 10">
            <a:extLst>
              <a:ext uri="{FF2B5EF4-FFF2-40B4-BE49-F238E27FC236}">
                <a16:creationId xmlns:a16="http://schemas.microsoft.com/office/drawing/2014/main" id="{115DFB91-512B-3844-A114-92FBEDCA92F2}"/>
              </a:ext>
            </a:extLst>
          </p:cNvPr>
          <p:cNvSpPr>
            <a:spLocks noGrp="1"/>
          </p:cNvSpPr>
          <p:nvPr>
            <p:custDataLst>
              <p:tags r:id="rId7"/>
            </p:custDataLst>
          </p:nvPr>
        </p:nvSpPr>
        <p:spPr bwMode="gray">
          <a:xfrm>
            <a:off x="412750" y="2865438"/>
            <a:ext cx="2952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65BA0511-4D49-482C-8CC3-396754750EEE}" type="datetime'''''''''''''''''''1''''''''''5''0'''''''">
              <a:rPr lang="en-US" altLang="en-US" sz="1400" smtClean="0">
                <a:effectLst/>
              </a:rPr>
              <a:pPr marL="0" lvl="0" indent="0" algn="r">
                <a:spcBef>
                  <a:spcPct val="0"/>
                </a:spcBef>
                <a:spcAft>
                  <a:spcPct val="0"/>
                </a:spcAft>
                <a:buNone/>
              </a:pPr>
              <a:t>150</a:t>
            </a:fld>
            <a:endParaRPr lang="en-US" sz="1400"/>
          </a:p>
        </p:txBody>
      </p:sp>
      <p:sp>
        <p:nvSpPr>
          <p:cNvPr id="298" name="Text Placeholder 10">
            <a:extLst>
              <a:ext uri="{FF2B5EF4-FFF2-40B4-BE49-F238E27FC236}">
                <a16:creationId xmlns:a16="http://schemas.microsoft.com/office/drawing/2014/main" id="{115DFB91-512B-3844-A114-92FBEDCA92F2}"/>
              </a:ext>
            </a:extLst>
          </p:cNvPr>
          <p:cNvSpPr>
            <a:spLocks noGrp="1"/>
          </p:cNvSpPr>
          <p:nvPr>
            <p:custDataLst>
              <p:tags r:id="rId8"/>
            </p:custDataLst>
          </p:nvPr>
        </p:nvSpPr>
        <p:spPr bwMode="gray">
          <a:xfrm>
            <a:off x="412750" y="1887538"/>
            <a:ext cx="2952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A0B3D8CA-0267-4559-A4C7-1C000C4CB1FC}" type="datetime'''2''''''''0''''''''''''''''''''''0'''''''''''''''''">
              <a:rPr lang="en-US" altLang="en-US" sz="1400" smtClean="0">
                <a:effectLst/>
              </a:rPr>
              <a:pPr marL="0" lvl="0" indent="0" algn="r">
                <a:spcBef>
                  <a:spcPct val="0"/>
                </a:spcBef>
                <a:spcAft>
                  <a:spcPct val="0"/>
                </a:spcAft>
                <a:buNone/>
              </a:pPr>
              <a:t>200</a:t>
            </a:fld>
            <a:endParaRPr lang="en-US" sz="1400"/>
          </a:p>
        </p:txBody>
      </p:sp>
      <p:sp>
        <p:nvSpPr>
          <p:cNvPr id="16" name="Text Placeholder 10">
            <a:extLst>
              <a:ext uri="{FF2B5EF4-FFF2-40B4-BE49-F238E27FC236}">
                <a16:creationId xmlns:a16="http://schemas.microsoft.com/office/drawing/2014/main" id="{115DFB91-512B-3844-A114-92FBEDCA92F2}"/>
              </a:ext>
            </a:extLst>
          </p:cNvPr>
          <p:cNvSpPr>
            <a:spLocks noGrp="1"/>
          </p:cNvSpPr>
          <p:nvPr>
            <p:custDataLst>
              <p:tags r:id="rId9"/>
            </p:custDataLst>
          </p:nvPr>
        </p:nvSpPr>
        <p:spPr bwMode="auto">
          <a:xfrm>
            <a:off x="681038" y="5962650"/>
            <a:ext cx="4064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59FC1BEB-901A-46F8-B8F4-8F922D215814}" type="datetime'''1''''9''''''5''''''''''5'''''''''''''''''''''''''''''''">
              <a:rPr lang="en-US" altLang="en-US" sz="1400" smtClean="0"/>
              <a:pPr marL="0" lvl="0" indent="0" algn="ctr">
                <a:spcBef>
                  <a:spcPct val="0"/>
                </a:spcBef>
                <a:spcAft>
                  <a:spcPct val="0"/>
                </a:spcAft>
                <a:buNone/>
              </a:pPr>
              <a:t>1955</a:t>
            </a:fld>
            <a:endParaRPr lang="en-US" sz="1400"/>
          </a:p>
        </p:txBody>
      </p:sp>
      <p:sp>
        <p:nvSpPr>
          <p:cNvPr id="35" name="Text Placeholder 10">
            <a:extLst>
              <a:ext uri="{FF2B5EF4-FFF2-40B4-BE49-F238E27FC236}">
                <a16:creationId xmlns:a16="http://schemas.microsoft.com/office/drawing/2014/main" id="{72D99229-96BC-1E37-CCD9-69DBE4FE90E4}"/>
              </a:ext>
            </a:extLst>
          </p:cNvPr>
          <p:cNvSpPr>
            <a:spLocks noGrp="1"/>
          </p:cNvSpPr>
          <p:nvPr>
            <p:custDataLst>
              <p:tags r:id="rId10"/>
            </p:custDataLst>
          </p:nvPr>
        </p:nvSpPr>
        <p:spPr bwMode="auto">
          <a:xfrm>
            <a:off x="1235075" y="5962650"/>
            <a:ext cx="4064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A628108B-F1EF-4370-9686-41D28B1F6188}" type="datetime'''''''''''''''''1''''''''''''9''6''0'''''''">
              <a:rPr lang="en-US" altLang="en-US" sz="1400" smtClean="0"/>
              <a:pPr marL="0" lvl="0" indent="0" algn="ctr">
                <a:spcBef>
                  <a:spcPct val="0"/>
                </a:spcBef>
                <a:spcAft>
                  <a:spcPct val="0"/>
                </a:spcAft>
                <a:buNone/>
              </a:pPr>
              <a:t>1960</a:t>
            </a:fld>
            <a:endParaRPr lang="en-US" sz="1400"/>
          </a:p>
        </p:txBody>
      </p:sp>
      <p:sp>
        <p:nvSpPr>
          <p:cNvPr id="40" name="Text Placeholder 10">
            <a:extLst>
              <a:ext uri="{FF2B5EF4-FFF2-40B4-BE49-F238E27FC236}">
                <a16:creationId xmlns:a16="http://schemas.microsoft.com/office/drawing/2014/main" id="{9C6D0FA1-522A-8AF7-EF47-956F3B290797}"/>
              </a:ext>
            </a:extLst>
          </p:cNvPr>
          <p:cNvSpPr>
            <a:spLocks noGrp="1"/>
          </p:cNvSpPr>
          <p:nvPr>
            <p:custDataLst>
              <p:tags r:id="rId11"/>
            </p:custDataLst>
          </p:nvPr>
        </p:nvSpPr>
        <p:spPr bwMode="auto">
          <a:xfrm>
            <a:off x="1789113" y="5962650"/>
            <a:ext cx="4064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647E302B-8BDC-4C1B-88DD-DB6E1BECF177}" type="datetime'''''1''9''''''''''6''''''''''''''''''''5'''''''''">
              <a:rPr lang="en-US" altLang="en-US" sz="1400" smtClean="0"/>
              <a:pPr marL="0" lvl="0" indent="0" algn="ctr">
                <a:spcBef>
                  <a:spcPct val="0"/>
                </a:spcBef>
                <a:spcAft>
                  <a:spcPct val="0"/>
                </a:spcAft>
                <a:buNone/>
              </a:pPr>
              <a:t>1965</a:t>
            </a:fld>
            <a:endParaRPr lang="en-US" sz="1400"/>
          </a:p>
        </p:txBody>
      </p:sp>
      <p:sp>
        <p:nvSpPr>
          <p:cNvPr id="45" name="Text Placeholder 10">
            <a:extLst>
              <a:ext uri="{FF2B5EF4-FFF2-40B4-BE49-F238E27FC236}">
                <a16:creationId xmlns:a16="http://schemas.microsoft.com/office/drawing/2014/main" id="{81D51E5B-C2F9-67C0-65F5-764D655601A7}"/>
              </a:ext>
            </a:extLst>
          </p:cNvPr>
          <p:cNvSpPr>
            <a:spLocks noGrp="1"/>
          </p:cNvSpPr>
          <p:nvPr>
            <p:custDataLst>
              <p:tags r:id="rId12"/>
            </p:custDataLst>
          </p:nvPr>
        </p:nvSpPr>
        <p:spPr bwMode="auto">
          <a:xfrm>
            <a:off x="2343150" y="5962650"/>
            <a:ext cx="4064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B4F82698-A283-4F9E-A8B7-8086B600C3F9}" type="datetime'''''''''''''''1''''''''''9''''7''''''''''''''''0'''''''''''''">
              <a:rPr lang="en-US" altLang="en-US" sz="1400" smtClean="0"/>
              <a:pPr marL="0" lvl="0" indent="0" algn="ctr">
                <a:spcBef>
                  <a:spcPct val="0"/>
                </a:spcBef>
                <a:spcAft>
                  <a:spcPct val="0"/>
                </a:spcAft>
                <a:buNone/>
              </a:pPr>
              <a:t>1970</a:t>
            </a:fld>
            <a:endParaRPr lang="en-US" sz="1400"/>
          </a:p>
        </p:txBody>
      </p:sp>
      <p:sp>
        <p:nvSpPr>
          <p:cNvPr id="50" name="Text Placeholder 10">
            <a:extLst>
              <a:ext uri="{FF2B5EF4-FFF2-40B4-BE49-F238E27FC236}">
                <a16:creationId xmlns:a16="http://schemas.microsoft.com/office/drawing/2014/main" id="{16EBE35A-EEDE-8095-E405-3F8A2124A372}"/>
              </a:ext>
            </a:extLst>
          </p:cNvPr>
          <p:cNvSpPr>
            <a:spLocks noGrp="1"/>
          </p:cNvSpPr>
          <p:nvPr>
            <p:custDataLst>
              <p:tags r:id="rId13"/>
            </p:custDataLst>
          </p:nvPr>
        </p:nvSpPr>
        <p:spPr bwMode="auto">
          <a:xfrm>
            <a:off x="2895600" y="5962650"/>
            <a:ext cx="4064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0B8E54B4-2640-48B0-B5CC-BD52B24405C6}" type="datetime'''''''''1''''''''9''''''7''''''5'''''''''">
              <a:rPr lang="en-US" altLang="en-US" sz="1400" smtClean="0"/>
              <a:pPr marL="0" lvl="0" indent="0" algn="ctr">
                <a:spcBef>
                  <a:spcPct val="0"/>
                </a:spcBef>
                <a:spcAft>
                  <a:spcPct val="0"/>
                </a:spcAft>
                <a:buNone/>
              </a:pPr>
              <a:t>1975</a:t>
            </a:fld>
            <a:endParaRPr lang="en-US" sz="1400"/>
          </a:p>
        </p:txBody>
      </p:sp>
      <p:sp>
        <p:nvSpPr>
          <p:cNvPr id="55" name="Text Placeholder 10">
            <a:extLst>
              <a:ext uri="{FF2B5EF4-FFF2-40B4-BE49-F238E27FC236}">
                <a16:creationId xmlns:a16="http://schemas.microsoft.com/office/drawing/2014/main" id="{9A9E4858-07B5-F945-C9C5-394E29E06D08}"/>
              </a:ext>
            </a:extLst>
          </p:cNvPr>
          <p:cNvSpPr>
            <a:spLocks noGrp="1"/>
          </p:cNvSpPr>
          <p:nvPr>
            <p:custDataLst>
              <p:tags r:id="rId14"/>
            </p:custDataLst>
          </p:nvPr>
        </p:nvSpPr>
        <p:spPr bwMode="auto">
          <a:xfrm>
            <a:off x="3449638" y="5962650"/>
            <a:ext cx="4064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DFF21183-753A-41C5-8E7E-13A0287A1ABD}" type="datetime'''1''''''''''''''''''''''''''''''''''''9''''8''''''0'''''">
              <a:rPr lang="en-US" altLang="en-US" sz="1400" smtClean="0"/>
              <a:pPr marL="0" lvl="0" indent="0" algn="ctr">
                <a:spcBef>
                  <a:spcPct val="0"/>
                </a:spcBef>
                <a:spcAft>
                  <a:spcPct val="0"/>
                </a:spcAft>
                <a:buNone/>
              </a:pPr>
              <a:t>1980</a:t>
            </a:fld>
            <a:endParaRPr lang="en-US" sz="1400"/>
          </a:p>
        </p:txBody>
      </p:sp>
      <p:sp>
        <p:nvSpPr>
          <p:cNvPr id="60" name="Text Placeholder 10">
            <a:extLst>
              <a:ext uri="{FF2B5EF4-FFF2-40B4-BE49-F238E27FC236}">
                <a16:creationId xmlns:a16="http://schemas.microsoft.com/office/drawing/2014/main" id="{57C2E859-7974-FE11-D587-F14E5B5E1B20}"/>
              </a:ext>
            </a:extLst>
          </p:cNvPr>
          <p:cNvSpPr>
            <a:spLocks noGrp="1"/>
          </p:cNvSpPr>
          <p:nvPr>
            <p:custDataLst>
              <p:tags r:id="rId15"/>
            </p:custDataLst>
          </p:nvPr>
        </p:nvSpPr>
        <p:spPr bwMode="auto">
          <a:xfrm>
            <a:off x="4003675" y="5962650"/>
            <a:ext cx="4064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E548618D-F9A8-49FB-9670-BC05E1482440}" type="datetime'''''''''''''''''''''1''''''98''''''''''''''5'">
              <a:rPr lang="en-US" altLang="en-US" sz="1400" smtClean="0"/>
              <a:pPr marL="0" lvl="0" indent="0" algn="ctr">
                <a:spcBef>
                  <a:spcPct val="0"/>
                </a:spcBef>
                <a:spcAft>
                  <a:spcPct val="0"/>
                </a:spcAft>
                <a:buNone/>
              </a:pPr>
              <a:t>1985</a:t>
            </a:fld>
            <a:endParaRPr lang="en-US" sz="1400"/>
          </a:p>
        </p:txBody>
      </p:sp>
      <p:sp>
        <p:nvSpPr>
          <p:cNvPr id="65" name="Text Placeholder 10">
            <a:extLst>
              <a:ext uri="{FF2B5EF4-FFF2-40B4-BE49-F238E27FC236}">
                <a16:creationId xmlns:a16="http://schemas.microsoft.com/office/drawing/2014/main" id="{B8D7F0BA-8038-2EF8-62E0-891A1D003A22}"/>
              </a:ext>
            </a:extLst>
          </p:cNvPr>
          <p:cNvSpPr>
            <a:spLocks noGrp="1"/>
          </p:cNvSpPr>
          <p:nvPr>
            <p:custDataLst>
              <p:tags r:id="rId16"/>
            </p:custDataLst>
          </p:nvPr>
        </p:nvSpPr>
        <p:spPr bwMode="auto">
          <a:xfrm>
            <a:off x="4557713" y="5962650"/>
            <a:ext cx="4064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8785585F-053F-4522-BCBB-969BB4A1AD30}" type="datetime'''''''''1''9''''''''''''''''''''''''9''''''''''''''''0'''''">
              <a:rPr lang="en-US" altLang="en-US" sz="1400" smtClean="0"/>
              <a:pPr marL="0" lvl="0" indent="0" algn="ctr">
                <a:spcBef>
                  <a:spcPct val="0"/>
                </a:spcBef>
                <a:spcAft>
                  <a:spcPct val="0"/>
                </a:spcAft>
                <a:buNone/>
              </a:pPr>
              <a:t>1990</a:t>
            </a:fld>
            <a:endParaRPr lang="en-US" sz="1400"/>
          </a:p>
        </p:txBody>
      </p:sp>
      <p:sp>
        <p:nvSpPr>
          <p:cNvPr id="70" name="Text Placeholder 10">
            <a:extLst>
              <a:ext uri="{FF2B5EF4-FFF2-40B4-BE49-F238E27FC236}">
                <a16:creationId xmlns:a16="http://schemas.microsoft.com/office/drawing/2014/main" id="{782E85DD-E75D-2229-0CB4-9AD8E797DD6A}"/>
              </a:ext>
            </a:extLst>
          </p:cNvPr>
          <p:cNvSpPr>
            <a:spLocks noGrp="1"/>
          </p:cNvSpPr>
          <p:nvPr>
            <p:custDataLst>
              <p:tags r:id="rId17"/>
            </p:custDataLst>
          </p:nvPr>
        </p:nvSpPr>
        <p:spPr bwMode="auto">
          <a:xfrm>
            <a:off x="5111750" y="5962650"/>
            <a:ext cx="4064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B8CF4389-8E20-4143-94F8-5D086258DDA0}" type="datetime'''''''''''''''1''''''''''''''99''''''5'">
              <a:rPr lang="en-US" altLang="en-US" sz="1400" smtClean="0"/>
              <a:pPr marL="0" lvl="0" indent="0" algn="ctr">
                <a:spcBef>
                  <a:spcPct val="0"/>
                </a:spcBef>
                <a:spcAft>
                  <a:spcPct val="0"/>
                </a:spcAft>
                <a:buNone/>
              </a:pPr>
              <a:t>1995</a:t>
            </a:fld>
            <a:endParaRPr lang="en-US" sz="1400"/>
          </a:p>
        </p:txBody>
      </p:sp>
      <p:sp>
        <p:nvSpPr>
          <p:cNvPr id="75" name="Text Placeholder 10">
            <a:extLst>
              <a:ext uri="{FF2B5EF4-FFF2-40B4-BE49-F238E27FC236}">
                <a16:creationId xmlns:a16="http://schemas.microsoft.com/office/drawing/2014/main" id="{C8B81E94-6A0F-7F4A-84BB-411F93076D17}"/>
              </a:ext>
            </a:extLst>
          </p:cNvPr>
          <p:cNvSpPr>
            <a:spLocks noGrp="1"/>
          </p:cNvSpPr>
          <p:nvPr>
            <p:custDataLst>
              <p:tags r:id="rId18"/>
            </p:custDataLst>
          </p:nvPr>
        </p:nvSpPr>
        <p:spPr bwMode="auto">
          <a:xfrm>
            <a:off x="5665788" y="5962650"/>
            <a:ext cx="4064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FA56E17C-3EF4-438D-9848-BC2103064175}" type="datetime'2''''''''0''''''''''''0''''''0'">
              <a:rPr lang="en-US" altLang="en-US" sz="1400" smtClean="0"/>
              <a:pPr marL="0" lvl="0" indent="0" algn="ctr">
                <a:spcBef>
                  <a:spcPct val="0"/>
                </a:spcBef>
                <a:spcAft>
                  <a:spcPct val="0"/>
                </a:spcAft>
                <a:buNone/>
              </a:pPr>
              <a:t>2000</a:t>
            </a:fld>
            <a:endParaRPr lang="en-US" sz="1400"/>
          </a:p>
        </p:txBody>
      </p:sp>
      <p:sp>
        <p:nvSpPr>
          <p:cNvPr id="80" name="Text Placeholder 10">
            <a:extLst>
              <a:ext uri="{FF2B5EF4-FFF2-40B4-BE49-F238E27FC236}">
                <a16:creationId xmlns:a16="http://schemas.microsoft.com/office/drawing/2014/main" id="{DCCA3F5B-6E79-7147-5D88-E54DC241C84D}"/>
              </a:ext>
            </a:extLst>
          </p:cNvPr>
          <p:cNvSpPr>
            <a:spLocks noGrp="1"/>
          </p:cNvSpPr>
          <p:nvPr>
            <p:custDataLst>
              <p:tags r:id="rId19"/>
            </p:custDataLst>
          </p:nvPr>
        </p:nvSpPr>
        <p:spPr bwMode="auto">
          <a:xfrm>
            <a:off x="6219825" y="5962650"/>
            <a:ext cx="4064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AE76C156-8ADD-4D46-952B-20C8FCD7353E}" type="datetime'''''''''''''2''''''''''''''''''''''''0''''''05'''''''''''">
              <a:rPr lang="en-US" altLang="en-US" sz="1400" smtClean="0"/>
              <a:pPr marL="0" lvl="0" indent="0" algn="ctr">
                <a:spcBef>
                  <a:spcPct val="0"/>
                </a:spcBef>
                <a:spcAft>
                  <a:spcPct val="0"/>
                </a:spcAft>
                <a:buNone/>
              </a:pPr>
              <a:t>2005</a:t>
            </a:fld>
            <a:endParaRPr lang="en-US" sz="1400"/>
          </a:p>
        </p:txBody>
      </p:sp>
      <p:sp>
        <p:nvSpPr>
          <p:cNvPr id="85" name="Text Placeholder 10">
            <a:extLst>
              <a:ext uri="{FF2B5EF4-FFF2-40B4-BE49-F238E27FC236}">
                <a16:creationId xmlns:a16="http://schemas.microsoft.com/office/drawing/2014/main" id="{EF812427-2180-216C-48F7-116C60907D73}"/>
              </a:ext>
            </a:extLst>
          </p:cNvPr>
          <p:cNvSpPr>
            <a:spLocks noGrp="1"/>
          </p:cNvSpPr>
          <p:nvPr>
            <p:custDataLst>
              <p:tags r:id="rId20"/>
            </p:custDataLst>
          </p:nvPr>
        </p:nvSpPr>
        <p:spPr bwMode="auto">
          <a:xfrm>
            <a:off x="6772275" y="5962650"/>
            <a:ext cx="4064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1B2FAB57-3C52-455C-AEFC-9CCE42E854CE}" type="datetime'''''''''''2''''''''''01''''''''''0'''''''''''''''''">
              <a:rPr lang="en-US" altLang="en-US" sz="1400" smtClean="0"/>
              <a:pPr marL="0" lvl="0" indent="0" algn="ctr">
                <a:spcBef>
                  <a:spcPct val="0"/>
                </a:spcBef>
                <a:spcAft>
                  <a:spcPct val="0"/>
                </a:spcAft>
                <a:buNone/>
              </a:pPr>
              <a:t>2010</a:t>
            </a:fld>
            <a:endParaRPr lang="en-US" sz="1400"/>
          </a:p>
        </p:txBody>
      </p:sp>
      <p:sp>
        <p:nvSpPr>
          <p:cNvPr id="90" name="Text Placeholder 10">
            <a:extLst>
              <a:ext uri="{FF2B5EF4-FFF2-40B4-BE49-F238E27FC236}">
                <a16:creationId xmlns:a16="http://schemas.microsoft.com/office/drawing/2014/main" id="{679FE720-DCC8-76BC-9865-084862036C53}"/>
              </a:ext>
            </a:extLst>
          </p:cNvPr>
          <p:cNvSpPr>
            <a:spLocks noGrp="1"/>
          </p:cNvSpPr>
          <p:nvPr>
            <p:custDataLst>
              <p:tags r:id="rId21"/>
            </p:custDataLst>
          </p:nvPr>
        </p:nvSpPr>
        <p:spPr bwMode="auto">
          <a:xfrm>
            <a:off x="7326313" y="5962650"/>
            <a:ext cx="4064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FADB734E-E8C3-432B-8695-5DD258A87F88}" type="datetime'''''''2''''''01''''''''''''''''''5'''''''''''''''">
              <a:rPr lang="en-US" altLang="en-US" sz="1400" smtClean="0"/>
              <a:pPr marL="0" lvl="0" indent="0" algn="ctr">
                <a:spcBef>
                  <a:spcPct val="0"/>
                </a:spcBef>
                <a:spcAft>
                  <a:spcPct val="0"/>
                </a:spcAft>
                <a:buNone/>
              </a:pPr>
              <a:t>2015</a:t>
            </a:fld>
            <a:endParaRPr lang="en-US" sz="1400"/>
          </a:p>
        </p:txBody>
      </p:sp>
      <p:sp>
        <p:nvSpPr>
          <p:cNvPr id="95" name="Text Placeholder 10">
            <a:extLst>
              <a:ext uri="{FF2B5EF4-FFF2-40B4-BE49-F238E27FC236}">
                <a16:creationId xmlns:a16="http://schemas.microsoft.com/office/drawing/2014/main" id="{CC6AD56D-30D7-D791-465A-B1A60068CD38}"/>
              </a:ext>
            </a:extLst>
          </p:cNvPr>
          <p:cNvSpPr>
            <a:spLocks noGrp="1"/>
          </p:cNvSpPr>
          <p:nvPr>
            <p:custDataLst>
              <p:tags r:id="rId22"/>
            </p:custDataLst>
          </p:nvPr>
        </p:nvSpPr>
        <p:spPr bwMode="auto">
          <a:xfrm>
            <a:off x="7880350" y="5962650"/>
            <a:ext cx="4064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3D760206-AB01-4989-9273-1C2C7AC664FE}" type="datetime'''''''''''''''''''2''''0''''''''''''''''2''''''''''0'">
              <a:rPr lang="en-US" altLang="en-US" sz="1400" smtClean="0"/>
              <a:pPr marL="0" lvl="0" indent="0" algn="ctr">
                <a:spcBef>
                  <a:spcPct val="0"/>
                </a:spcBef>
                <a:spcAft>
                  <a:spcPct val="0"/>
                </a:spcAft>
                <a:buNone/>
              </a:pPr>
              <a:t>2020</a:t>
            </a:fld>
            <a:endParaRPr lang="en-US" sz="1400"/>
          </a:p>
        </p:txBody>
      </p:sp>
      <p:sp>
        <p:nvSpPr>
          <p:cNvPr id="162" name="Text Placeholder 10">
            <a:extLst>
              <a:ext uri="{FF2B5EF4-FFF2-40B4-BE49-F238E27FC236}">
                <a16:creationId xmlns:a16="http://schemas.microsoft.com/office/drawing/2014/main" id="{2FFDC505-3E3B-1F9D-9421-212A19BCCD95}"/>
              </a:ext>
            </a:extLst>
          </p:cNvPr>
          <p:cNvSpPr>
            <a:spLocks noGrp="1"/>
          </p:cNvSpPr>
          <p:nvPr>
            <p:custDataLst>
              <p:tags r:id="rId23"/>
            </p:custDataLst>
          </p:nvPr>
        </p:nvSpPr>
        <p:spPr bwMode="auto">
          <a:xfrm>
            <a:off x="8434388" y="5962650"/>
            <a:ext cx="4064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008F7E89-74F6-4C10-94C5-026E8B733CB0}" type="datetime'''''''''''''''20''''''''2''''5'''''''">
              <a:rPr lang="en-US" altLang="en-US" sz="1400" smtClean="0"/>
              <a:pPr marL="0" lvl="0" indent="0" algn="ctr">
                <a:spcBef>
                  <a:spcPct val="0"/>
                </a:spcBef>
                <a:spcAft>
                  <a:spcPct val="0"/>
                </a:spcAft>
                <a:buNone/>
              </a:pPr>
              <a:t>2025</a:t>
            </a:fld>
            <a:endParaRPr lang="en-US" sz="1400"/>
          </a:p>
        </p:txBody>
      </p:sp>
      <p:sp>
        <p:nvSpPr>
          <p:cNvPr id="234" name="Rectangle 233">
            <a:extLst>
              <a:ext uri="{FF2B5EF4-FFF2-40B4-BE49-F238E27FC236}">
                <a16:creationId xmlns:a16="http://schemas.microsoft.com/office/drawing/2014/main" id="{4DEF3B65-0933-B585-2B9C-B79C0EB2B362}"/>
              </a:ext>
            </a:extLst>
          </p:cNvPr>
          <p:cNvSpPr/>
          <p:nvPr>
            <p:custDataLst>
              <p:tags r:id="rId24"/>
            </p:custDataLst>
          </p:nvPr>
        </p:nvSpPr>
        <p:spPr bwMode="auto">
          <a:xfrm>
            <a:off x="4318000" y="1809750"/>
            <a:ext cx="214313" cy="160338"/>
          </a:xfrm>
          <a:prstGeom prst="rect">
            <a:avLst/>
          </a:prstGeom>
          <a:solidFill>
            <a:srgbClr val="C3CFE1"/>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35" name="Rectangle 234">
            <a:extLst>
              <a:ext uri="{FF2B5EF4-FFF2-40B4-BE49-F238E27FC236}">
                <a16:creationId xmlns:a16="http://schemas.microsoft.com/office/drawing/2014/main" id="{2CD9332E-A098-0D32-B89C-7166F0903569}"/>
              </a:ext>
            </a:extLst>
          </p:cNvPr>
          <p:cNvSpPr/>
          <p:nvPr>
            <p:custDataLst>
              <p:tags r:id="rId25"/>
            </p:custDataLst>
          </p:nvPr>
        </p:nvSpPr>
        <p:spPr bwMode="auto">
          <a:xfrm>
            <a:off x="4318000" y="2043113"/>
            <a:ext cx="214313" cy="160338"/>
          </a:xfrm>
          <a:prstGeom prst="rect">
            <a:avLst/>
          </a:prstGeom>
          <a:solidFill>
            <a:srgbClr val="9DB1CF"/>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338" name="Rectangle 337">
            <a:extLst>
              <a:ext uri="{FF2B5EF4-FFF2-40B4-BE49-F238E27FC236}">
                <a16:creationId xmlns:a16="http://schemas.microsoft.com/office/drawing/2014/main" id="{91717999-070A-989E-13A2-43D0FA0AE4C5}"/>
              </a:ext>
            </a:extLst>
          </p:cNvPr>
          <p:cNvSpPr/>
          <p:nvPr>
            <p:custDataLst>
              <p:tags r:id="rId26"/>
            </p:custDataLst>
          </p:nvPr>
        </p:nvSpPr>
        <p:spPr bwMode="auto">
          <a:xfrm>
            <a:off x="4318000" y="2276475"/>
            <a:ext cx="214313" cy="160338"/>
          </a:xfrm>
          <a:prstGeom prst="rect">
            <a:avLst/>
          </a:prstGeom>
          <a:solidFill>
            <a:srgbClr val="6F8DB9"/>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334" name="Rectangle 333">
            <a:extLst>
              <a:ext uri="{FF2B5EF4-FFF2-40B4-BE49-F238E27FC236}">
                <a16:creationId xmlns:a16="http://schemas.microsoft.com/office/drawing/2014/main" id="{5E414C42-2FBC-6A13-3F68-A316C39A40AF}"/>
              </a:ext>
            </a:extLst>
          </p:cNvPr>
          <p:cNvSpPr/>
          <p:nvPr>
            <p:custDataLst>
              <p:tags r:id="rId27"/>
            </p:custDataLst>
          </p:nvPr>
        </p:nvSpPr>
        <p:spPr bwMode="auto">
          <a:xfrm>
            <a:off x="4318000" y="2509838"/>
            <a:ext cx="214313" cy="160338"/>
          </a:xfrm>
          <a:prstGeom prst="rect">
            <a:avLst/>
          </a:prstGeom>
          <a:solidFill>
            <a:srgbClr val="364D6E"/>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36" name="Rectangle 235">
            <a:extLst>
              <a:ext uri="{FF2B5EF4-FFF2-40B4-BE49-F238E27FC236}">
                <a16:creationId xmlns:a16="http://schemas.microsoft.com/office/drawing/2014/main" id="{8F9DA7F2-0AF0-F4B3-8C53-3E7A48F16180}"/>
              </a:ext>
            </a:extLst>
          </p:cNvPr>
          <p:cNvSpPr/>
          <p:nvPr>
            <p:custDataLst>
              <p:tags r:id="rId28"/>
            </p:custDataLst>
          </p:nvPr>
        </p:nvSpPr>
        <p:spPr bwMode="auto">
          <a:xfrm>
            <a:off x="4318000" y="2743200"/>
            <a:ext cx="214313" cy="160338"/>
          </a:xfrm>
          <a:prstGeom prst="rect">
            <a:avLst/>
          </a:prstGeom>
          <a:solidFill>
            <a:srgbClr val="004FDD"/>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330" name="Rectangle 329">
            <a:extLst>
              <a:ext uri="{FF2B5EF4-FFF2-40B4-BE49-F238E27FC236}">
                <a16:creationId xmlns:a16="http://schemas.microsoft.com/office/drawing/2014/main" id="{AB2C2BC8-4D55-1E5C-8078-A77D53280F93}"/>
              </a:ext>
            </a:extLst>
          </p:cNvPr>
          <p:cNvSpPr/>
          <p:nvPr>
            <p:custDataLst>
              <p:tags r:id="rId29"/>
            </p:custDataLst>
          </p:nvPr>
        </p:nvSpPr>
        <p:spPr bwMode="auto">
          <a:xfrm>
            <a:off x="4318000" y="2976563"/>
            <a:ext cx="214313" cy="160338"/>
          </a:xfrm>
          <a:prstGeom prst="rect">
            <a:avLst/>
          </a:prstGeom>
          <a:solidFill>
            <a:schemeClr val="accent1"/>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326" name="Rectangle 325">
            <a:extLst>
              <a:ext uri="{FF2B5EF4-FFF2-40B4-BE49-F238E27FC236}">
                <a16:creationId xmlns:a16="http://schemas.microsoft.com/office/drawing/2014/main" id="{0154739C-B645-DF26-946A-5A110A115747}"/>
              </a:ext>
            </a:extLst>
          </p:cNvPr>
          <p:cNvSpPr/>
          <p:nvPr>
            <p:custDataLst>
              <p:tags r:id="rId30"/>
            </p:custDataLst>
          </p:nvPr>
        </p:nvSpPr>
        <p:spPr bwMode="auto">
          <a:xfrm>
            <a:off x="7031038" y="1809750"/>
            <a:ext cx="214313" cy="160338"/>
          </a:xfrm>
          <a:prstGeom prst="rect">
            <a:avLst/>
          </a:prstGeom>
          <a:solidFill>
            <a:schemeClr val="accent6"/>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37" name="Rectangle 236">
            <a:extLst>
              <a:ext uri="{FF2B5EF4-FFF2-40B4-BE49-F238E27FC236}">
                <a16:creationId xmlns:a16="http://schemas.microsoft.com/office/drawing/2014/main" id="{3F7CE260-9909-4981-C2CF-FD1DF0EF50E0}"/>
              </a:ext>
            </a:extLst>
          </p:cNvPr>
          <p:cNvSpPr/>
          <p:nvPr>
            <p:custDataLst>
              <p:tags r:id="rId31"/>
            </p:custDataLst>
          </p:nvPr>
        </p:nvSpPr>
        <p:spPr bwMode="auto">
          <a:xfrm>
            <a:off x="7031038" y="2043113"/>
            <a:ext cx="214313" cy="160338"/>
          </a:xfrm>
          <a:prstGeom prst="rect">
            <a:avLst/>
          </a:prstGeom>
          <a:solidFill>
            <a:srgbClr val="007770"/>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38" name="Rectangle 237">
            <a:extLst>
              <a:ext uri="{FF2B5EF4-FFF2-40B4-BE49-F238E27FC236}">
                <a16:creationId xmlns:a16="http://schemas.microsoft.com/office/drawing/2014/main" id="{2295DCDC-8FEF-67FD-1322-5FD99E975CAF}"/>
              </a:ext>
            </a:extLst>
          </p:cNvPr>
          <p:cNvSpPr/>
          <p:nvPr>
            <p:custDataLst>
              <p:tags r:id="rId32"/>
            </p:custDataLst>
          </p:nvPr>
        </p:nvSpPr>
        <p:spPr bwMode="auto">
          <a:xfrm>
            <a:off x="7031038" y="2276475"/>
            <a:ext cx="214313" cy="160338"/>
          </a:xfrm>
          <a:prstGeom prst="rect">
            <a:avLst/>
          </a:prstGeom>
          <a:solidFill>
            <a:srgbClr val="C30C3E"/>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315" name="Rectangle 314">
            <a:extLst>
              <a:ext uri="{FF2B5EF4-FFF2-40B4-BE49-F238E27FC236}">
                <a16:creationId xmlns:a16="http://schemas.microsoft.com/office/drawing/2014/main" id="{59939150-8F7C-6257-76CB-C08F9B11C362}"/>
              </a:ext>
            </a:extLst>
          </p:cNvPr>
          <p:cNvSpPr/>
          <p:nvPr>
            <p:custDataLst>
              <p:tags r:id="rId33"/>
            </p:custDataLst>
          </p:nvPr>
        </p:nvSpPr>
        <p:spPr bwMode="auto">
          <a:xfrm>
            <a:off x="7031038" y="2509838"/>
            <a:ext cx="214313" cy="160338"/>
          </a:xfrm>
          <a:prstGeom prst="rect">
            <a:avLst/>
          </a:prstGeom>
          <a:solidFill>
            <a:schemeClr val="accent3"/>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318" name="Rectangle 317">
            <a:extLst>
              <a:ext uri="{FF2B5EF4-FFF2-40B4-BE49-F238E27FC236}">
                <a16:creationId xmlns:a16="http://schemas.microsoft.com/office/drawing/2014/main" id="{E6074BE8-3E26-C4A5-38AA-983CA88DEDB0}"/>
              </a:ext>
            </a:extLst>
          </p:cNvPr>
          <p:cNvSpPr/>
          <p:nvPr>
            <p:custDataLst>
              <p:tags r:id="rId34"/>
            </p:custDataLst>
          </p:nvPr>
        </p:nvSpPr>
        <p:spPr bwMode="auto">
          <a:xfrm>
            <a:off x="7031038" y="2743200"/>
            <a:ext cx="214313" cy="160338"/>
          </a:xfrm>
          <a:prstGeom prst="rect">
            <a:avLst/>
          </a:prstGeom>
          <a:solidFill>
            <a:schemeClr val="accent5"/>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319" name="Rectangle 318">
            <a:extLst>
              <a:ext uri="{FF2B5EF4-FFF2-40B4-BE49-F238E27FC236}">
                <a16:creationId xmlns:a16="http://schemas.microsoft.com/office/drawing/2014/main" id="{C9C9C0D0-5D31-773F-F319-F7FB22B3D4E5}"/>
              </a:ext>
            </a:extLst>
          </p:cNvPr>
          <p:cNvSpPr/>
          <p:nvPr>
            <p:custDataLst>
              <p:tags r:id="rId35"/>
            </p:custDataLst>
          </p:nvPr>
        </p:nvSpPr>
        <p:spPr bwMode="auto">
          <a:xfrm>
            <a:off x="7031038" y="2976563"/>
            <a:ext cx="214313" cy="160338"/>
          </a:xfrm>
          <a:prstGeom prst="rect">
            <a:avLst/>
          </a:prstGeom>
          <a:solidFill>
            <a:srgbClr val="D6D7D9"/>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14" name="Text Placeholder 10">
            <a:extLst>
              <a:ext uri="{FF2B5EF4-FFF2-40B4-BE49-F238E27FC236}">
                <a16:creationId xmlns:a16="http://schemas.microsoft.com/office/drawing/2014/main" id="{115DFB91-512B-3844-A114-92FBEDCA92F2}"/>
              </a:ext>
            </a:extLst>
          </p:cNvPr>
          <p:cNvSpPr>
            <a:spLocks noGrp="1"/>
          </p:cNvSpPr>
          <p:nvPr>
            <p:custDataLst>
              <p:tags r:id="rId36"/>
            </p:custDataLst>
          </p:nvPr>
        </p:nvSpPr>
        <p:spPr bwMode="auto">
          <a:xfrm>
            <a:off x="4583113" y="1804988"/>
            <a:ext cx="9588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653CC68C-3785-4D84-81FF-6263F4382470}" type="datetime'W''e''''s''''t''in''g''ho''''''''''''u''''''se'''''">
              <a:rPr lang="en-US" altLang="en-US" sz="1200" smtClean="0">
                <a:effectLst/>
              </a:rPr>
              <a:pPr marL="0" lvl="0" indent="0">
                <a:spcBef>
                  <a:spcPct val="0"/>
                </a:spcBef>
                <a:spcAft>
                  <a:spcPct val="0"/>
                </a:spcAft>
                <a:buNone/>
              </a:pPr>
              <a:t>Westinghouse</a:t>
            </a:fld>
            <a:endParaRPr lang="en-US" sz="1200"/>
          </a:p>
        </p:txBody>
      </p:sp>
      <p:sp>
        <p:nvSpPr>
          <p:cNvPr id="213" name="Text Placeholder 10">
            <a:extLst>
              <a:ext uri="{FF2B5EF4-FFF2-40B4-BE49-F238E27FC236}">
                <a16:creationId xmlns:a16="http://schemas.microsoft.com/office/drawing/2014/main" id="{115DFB91-512B-3844-A114-92FBEDCA92F2}"/>
              </a:ext>
            </a:extLst>
          </p:cNvPr>
          <p:cNvSpPr>
            <a:spLocks noGrp="1"/>
          </p:cNvSpPr>
          <p:nvPr>
            <p:custDataLst>
              <p:tags r:id="rId37"/>
            </p:custDataLst>
          </p:nvPr>
        </p:nvSpPr>
        <p:spPr bwMode="auto">
          <a:xfrm>
            <a:off x="4583113" y="2038350"/>
            <a:ext cx="10810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9FAF7D45-3E8D-4995-A90B-6AE0F7D720DE}" type="datetime'''Gen''e''''''r''''''a''''l'''''''''' Electri''''''c'''">
              <a:rPr lang="en-US" altLang="en-US" sz="1200" smtClean="0"/>
              <a:pPr marL="0" lvl="0" indent="0">
                <a:spcBef>
                  <a:spcPct val="0"/>
                </a:spcBef>
                <a:spcAft>
                  <a:spcPct val="0"/>
                </a:spcAft>
                <a:buNone/>
              </a:pPr>
              <a:t>General Electric</a:t>
            </a:fld>
            <a:endParaRPr lang="en-US" sz="1200"/>
          </a:p>
        </p:txBody>
      </p:sp>
      <p:sp>
        <p:nvSpPr>
          <p:cNvPr id="335" name="Text Placeholder 10">
            <a:extLst>
              <a:ext uri="{FF2B5EF4-FFF2-40B4-BE49-F238E27FC236}">
                <a16:creationId xmlns:a16="http://schemas.microsoft.com/office/drawing/2014/main" id="{CEE25581-F8AE-6273-84B3-8B2E3F19CDCA}"/>
              </a:ext>
            </a:extLst>
          </p:cNvPr>
          <p:cNvSpPr>
            <a:spLocks noGrp="1"/>
          </p:cNvSpPr>
          <p:nvPr>
            <p:custDataLst>
              <p:tags r:id="rId38"/>
            </p:custDataLst>
          </p:nvPr>
        </p:nvSpPr>
        <p:spPr bwMode="auto">
          <a:xfrm>
            <a:off x="4583113" y="2271713"/>
            <a:ext cx="23463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3C40BD4B-DE27-42F8-BDBE-22B13A457BE3}" type="datetime'C''omb''''''''''''ust''io''n'' E''''n''ginee''r''ing'''''''">
              <a:rPr lang="en-US" altLang="en-US" sz="1200" smtClean="0"/>
              <a:pPr marL="0" lvl="0" indent="0">
                <a:spcBef>
                  <a:spcPct val="0"/>
                </a:spcBef>
                <a:spcAft>
                  <a:spcPct val="0"/>
                </a:spcAft>
                <a:buNone/>
              </a:pPr>
              <a:t>Combustion Engineering</a:t>
            </a:fld>
            <a:r>
              <a:rPr lang="en-US" altLang="en-US" sz="1200"/>
              <a:t>                </a:t>
            </a:r>
            <a:endParaRPr lang="en-US" sz="1200"/>
          </a:p>
        </p:txBody>
      </p:sp>
      <p:sp>
        <p:nvSpPr>
          <p:cNvPr id="331" name="Text Placeholder 10">
            <a:extLst>
              <a:ext uri="{FF2B5EF4-FFF2-40B4-BE49-F238E27FC236}">
                <a16:creationId xmlns:a16="http://schemas.microsoft.com/office/drawing/2014/main" id="{D7EE2510-0594-4EFD-7F07-21C63AB1CFB0}"/>
              </a:ext>
            </a:extLst>
          </p:cNvPr>
          <p:cNvSpPr>
            <a:spLocks noGrp="1"/>
          </p:cNvSpPr>
          <p:nvPr>
            <p:custDataLst>
              <p:tags r:id="rId39"/>
            </p:custDataLst>
          </p:nvPr>
        </p:nvSpPr>
        <p:spPr bwMode="auto">
          <a:xfrm>
            <a:off x="4583113" y="2505075"/>
            <a:ext cx="3968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23B963A8-9405-4D35-B1ED-3716E52C41C7}" type="datetime'''''''''''A''''''''''EC''''L'''''">
              <a:rPr lang="en-US" altLang="en-US" sz="1200" smtClean="0"/>
              <a:pPr marL="0" lvl="0" indent="0">
                <a:spcBef>
                  <a:spcPct val="0"/>
                </a:spcBef>
                <a:spcAft>
                  <a:spcPct val="0"/>
                </a:spcAft>
                <a:buNone/>
              </a:pPr>
              <a:t>AECL</a:t>
            </a:fld>
            <a:endParaRPr lang="en-US" sz="1200"/>
          </a:p>
        </p:txBody>
      </p:sp>
      <p:sp>
        <p:nvSpPr>
          <p:cNvPr id="212" name="Text Placeholder 10">
            <a:extLst>
              <a:ext uri="{FF2B5EF4-FFF2-40B4-BE49-F238E27FC236}">
                <a16:creationId xmlns:a16="http://schemas.microsoft.com/office/drawing/2014/main" id="{115DFB91-512B-3844-A114-92FBEDCA92F2}"/>
              </a:ext>
            </a:extLst>
          </p:cNvPr>
          <p:cNvSpPr>
            <a:spLocks noGrp="1"/>
          </p:cNvSpPr>
          <p:nvPr>
            <p:custDataLst>
              <p:tags r:id="rId40"/>
            </p:custDataLst>
          </p:nvPr>
        </p:nvSpPr>
        <p:spPr bwMode="auto">
          <a:xfrm>
            <a:off x="4583113" y="2738438"/>
            <a:ext cx="7778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F02B935D-DEB9-4505-9682-900707F1EBD8}" type="datetime'F''''r''''''''''''''''a''m''''''a''''to''me'">
              <a:rPr lang="en-US" altLang="en-US" sz="1200" smtClean="0"/>
              <a:pPr marL="0" lvl="0" indent="0">
                <a:spcBef>
                  <a:spcPct val="0"/>
                </a:spcBef>
                <a:spcAft>
                  <a:spcPct val="0"/>
                </a:spcAft>
                <a:buNone/>
              </a:pPr>
              <a:t>Framatome</a:t>
            </a:fld>
            <a:endParaRPr lang="en-US" sz="1200"/>
          </a:p>
        </p:txBody>
      </p:sp>
      <p:sp>
        <p:nvSpPr>
          <p:cNvPr id="327" name="Text Placeholder 10">
            <a:extLst>
              <a:ext uri="{FF2B5EF4-FFF2-40B4-BE49-F238E27FC236}">
                <a16:creationId xmlns:a16="http://schemas.microsoft.com/office/drawing/2014/main" id="{17ABAF1A-B257-74F3-69AC-90D19EF7A1DA}"/>
              </a:ext>
            </a:extLst>
          </p:cNvPr>
          <p:cNvSpPr>
            <a:spLocks noGrp="1"/>
          </p:cNvSpPr>
          <p:nvPr>
            <p:custDataLst>
              <p:tags r:id="rId41"/>
            </p:custDataLst>
          </p:nvPr>
        </p:nvSpPr>
        <p:spPr bwMode="auto">
          <a:xfrm>
            <a:off x="4583113" y="2971800"/>
            <a:ext cx="5905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B293AB0A-2EBF-4445-A4F5-351C4E33BF09}" type="datetime'''''''''''''''S''''''''''''''''''''''i''''''''em''''''e''n''s'">
              <a:rPr lang="en-US" altLang="en-US" sz="1200" smtClean="0"/>
              <a:pPr marL="0" lvl="0" indent="0">
                <a:spcBef>
                  <a:spcPct val="0"/>
                </a:spcBef>
                <a:spcAft>
                  <a:spcPct val="0"/>
                </a:spcAft>
                <a:buNone/>
              </a:pPr>
              <a:t>Siemens</a:t>
            </a:fld>
            <a:endParaRPr lang="en-US" sz="1200"/>
          </a:p>
        </p:txBody>
      </p:sp>
      <p:sp>
        <p:nvSpPr>
          <p:cNvPr id="323" name="Text Placeholder 10">
            <a:extLst>
              <a:ext uri="{FF2B5EF4-FFF2-40B4-BE49-F238E27FC236}">
                <a16:creationId xmlns:a16="http://schemas.microsoft.com/office/drawing/2014/main" id="{25872915-CEAF-C856-977E-A1276DEC4CF9}"/>
              </a:ext>
            </a:extLst>
          </p:cNvPr>
          <p:cNvSpPr>
            <a:spLocks noGrp="1"/>
          </p:cNvSpPr>
          <p:nvPr>
            <p:custDataLst>
              <p:tags r:id="rId42"/>
            </p:custDataLst>
          </p:nvPr>
        </p:nvSpPr>
        <p:spPr bwMode="auto">
          <a:xfrm>
            <a:off x="7296150" y="1804988"/>
            <a:ext cx="6080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020971C3-D20E-4649-BCE3-4C1D6A994993}" type="datetime'''''''''''''''''''''''''''Ro''''''''sa''''''''''''''t''o''m'">
              <a:rPr lang="en-US" altLang="en-US" sz="1200" smtClean="0"/>
              <a:pPr marL="0" lvl="0" indent="0">
                <a:spcBef>
                  <a:spcPct val="0"/>
                </a:spcBef>
                <a:spcAft>
                  <a:spcPct val="0"/>
                </a:spcAft>
                <a:buNone/>
              </a:pPr>
              <a:t>Rosatom</a:t>
            </a:fld>
            <a:endParaRPr lang="en-US" sz="1200"/>
          </a:p>
        </p:txBody>
      </p:sp>
      <p:sp>
        <p:nvSpPr>
          <p:cNvPr id="211" name="Text Placeholder 10">
            <a:extLst>
              <a:ext uri="{FF2B5EF4-FFF2-40B4-BE49-F238E27FC236}">
                <a16:creationId xmlns:a16="http://schemas.microsoft.com/office/drawing/2014/main" id="{115DFB91-512B-3844-A114-92FBEDCA92F2}"/>
              </a:ext>
            </a:extLst>
          </p:cNvPr>
          <p:cNvSpPr>
            <a:spLocks noGrp="1"/>
          </p:cNvSpPr>
          <p:nvPr>
            <p:custDataLst>
              <p:tags r:id="rId43"/>
            </p:custDataLst>
          </p:nvPr>
        </p:nvSpPr>
        <p:spPr bwMode="auto">
          <a:xfrm>
            <a:off x="7296150" y="2038350"/>
            <a:ext cx="11985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6F4FE19D-B8A3-4F11-903C-C9160BB14242}" type="datetime'''Ato''''''m''e''''''''n''''''''ergom''a''s''''h'''''''''''">
              <a:rPr lang="en-US" altLang="en-US" sz="1200" smtClean="0">
                <a:effectLst/>
              </a:rPr>
              <a:pPr marL="0" lvl="0" indent="0">
                <a:spcBef>
                  <a:spcPct val="0"/>
                </a:spcBef>
                <a:spcAft>
                  <a:spcPct val="0"/>
                </a:spcAft>
                <a:buNone/>
              </a:pPr>
              <a:t>Atomenergomash</a:t>
            </a:fld>
            <a:endParaRPr lang="en-US" sz="1200"/>
          </a:p>
        </p:txBody>
      </p:sp>
      <p:sp>
        <p:nvSpPr>
          <p:cNvPr id="210" name="Text Placeholder 10">
            <a:extLst>
              <a:ext uri="{FF2B5EF4-FFF2-40B4-BE49-F238E27FC236}">
                <a16:creationId xmlns:a16="http://schemas.microsoft.com/office/drawing/2014/main" id="{115DFB91-512B-3844-A114-92FBEDCA92F2}"/>
              </a:ext>
            </a:extLst>
          </p:cNvPr>
          <p:cNvSpPr>
            <a:spLocks noGrp="1"/>
          </p:cNvSpPr>
          <p:nvPr>
            <p:custDataLst>
              <p:tags r:id="rId44"/>
            </p:custDataLst>
          </p:nvPr>
        </p:nvSpPr>
        <p:spPr bwMode="auto">
          <a:xfrm>
            <a:off x="7296150" y="2271713"/>
            <a:ext cx="4381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3D0C21CC-83FF-47DC-A7E1-39A10206BA73}" type="datetime'''''''''''''C''''''''N''''''''''''''N''''''''''''C'''''''''">
              <a:rPr lang="en-US" altLang="en-US" sz="1200" smtClean="0">
                <a:effectLst/>
              </a:rPr>
              <a:pPr marL="0" lvl="0" indent="0">
                <a:spcBef>
                  <a:spcPct val="0"/>
                </a:spcBef>
                <a:spcAft>
                  <a:spcPct val="0"/>
                </a:spcAft>
                <a:buNone/>
              </a:pPr>
              <a:t>CNNC</a:t>
            </a:fld>
            <a:endParaRPr lang="en-US" sz="1200"/>
          </a:p>
        </p:txBody>
      </p:sp>
      <p:sp>
        <p:nvSpPr>
          <p:cNvPr id="309" name="Text Placeholder 10">
            <a:extLst>
              <a:ext uri="{FF2B5EF4-FFF2-40B4-BE49-F238E27FC236}">
                <a16:creationId xmlns:a16="http://schemas.microsoft.com/office/drawing/2014/main" id="{B1CEBA27-51BB-DE4A-6030-9154FBC8F8DD}"/>
              </a:ext>
            </a:extLst>
          </p:cNvPr>
          <p:cNvSpPr>
            <a:spLocks noGrp="1"/>
          </p:cNvSpPr>
          <p:nvPr>
            <p:custDataLst>
              <p:tags r:id="rId45"/>
            </p:custDataLst>
          </p:nvPr>
        </p:nvSpPr>
        <p:spPr bwMode="auto">
          <a:xfrm>
            <a:off x="7296150" y="2505075"/>
            <a:ext cx="5254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028B42F6-C029-45F4-8D2B-B3AC5E7EB0E0}" type="datetime'''''''''''''KEP''''''K''''''''O'''''''''">
              <a:rPr lang="en-US" altLang="en-US" sz="1200" smtClean="0"/>
              <a:pPr marL="0" lvl="0" indent="0">
                <a:spcBef>
                  <a:spcPct val="0"/>
                </a:spcBef>
                <a:spcAft>
                  <a:spcPct val="0"/>
                </a:spcAft>
                <a:buNone/>
              </a:pPr>
              <a:t>KEPKO</a:t>
            </a:fld>
            <a:endParaRPr lang="en-US" sz="1200"/>
          </a:p>
        </p:txBody>
      </p:sp>
      <p:sp>
        <p:nvSpPr>
          <p:cNvPr id="308" name="Text Placeholder 10">
            <a:extLst>
              <a:ext uri="{FF2B5EF4-FFF2-40B4-BE49-F238E27FC236}">
                <a16:creationId xmlns:a16="http://schemas.microsoft.com/office/drawing/2014/main" id="{BD3C558C-36E1-DEF7-F81C-03950CB6DD7B}"/>
              </a:ext>
            </a:extLst>
          </p:cNvPr>
          <p:cNvSpPr>
            <a:spLocks noGrp="1"/>
          </p:cNvSpPr>
          <p:nvPr>
            <p:custDataLst>
              <p:tags r:id="rId46"/>
            </p:custDataLst>
          </p:nvPr>
        </p:nvSpPr>
        <p:spPr bwMode="auto">
          <a:xfrm>
            <a:off x="7296150" y="2738438"/>
            <a:ext cx="4635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88919C3C-37BA-4577-AB93-CC11A509688F}" type="datetime'''''''''Hi''''''tac''''''''h''''''''i'''''''''''''''''''">
              <a:rPr lang="en-US" altLang="en-US" sz="1200" smtClean="0"/>
              <a:pPr marL="0" lvl="0" indent="0">
                <a:spcBef>
                  <a:spcPct val="0"/>
                </a:spcBef>
                <a:spcAft>
                  <a:spcPct val="0"/>
                </a:spcAft>
                <a:buNone/>
              </a:pPr>
              <a:t>Hitachi</a:t>
            </a:fld>
            <a:endParaRPr lang="en-US" sz="1200"/>
          </a:p>
        </p:txBody>
      </p:sp>
      <p:sp>
        <p:nvSpPr>
          <p:cNvPr id="306" name="Text Placeholder 10">
            <a:extLst>
              <a:ext uri="{FF2B5EF4-FFF2-40B4-BE49-F238E27FC236}">
                <a16:creationId xmlns:a16="http://schemas.microsoft.com/office/drawing/2014/main" id="{F0371D4A-32B3-A35C-4D45-A0D64DA9B2C9}"/>
              </a:ext>
            </a:extLst>
          </p:cNvPr>
          <p:cNvSpPr>
            <a:spLocks noGrp="1"/>
          </p:cNvSpPr>
          <p:nvPr>
            <p:custDataLst>
              <p:tags r:id="rId47"/>
            </p:custDataLst>
          </p:nvPr>
        </p:nvSpPr>
        <p:spPr bwMode="auto">
          <a:xfrm>
            <a:off x="7296150" y="2971800"/>
            <a:ext cx="45720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6C052AAB-EEEB-46EF-B904-6CD23F227B81}" type="datetime'''''''O''''t''h''''e''''''''r''''s'''''''''''''''">
              <a:rPr lang="en-US" altLang="en-US" sz="1200" smtClean="0"/>
              <a:pPr marL="0" lvl="0" indent="0">
                <a:spcBef>
                  <a:spcPct val="0"/>
                </a:spcBef>
                <a:spcAft>
                  <a:spcPct val="0"/>
                </a:spcAft>
                <a:buNone/>
              </a:pPr>
              <a:t>Others</a:t>
            </a:fld>
            <a:endParaRPr lang="en-US" sz="1200"/>
          </a:p>
        </p:txBody>
      </p:sp>
      <p:sp>
        <p:nvSpPr>
          <p:cNvPr id="304" name="btfpColumnHeaderBoxText223027">
            <a:extLst>
              <a:ext uri="{FF2B5EF4-FFF2-40B4-BE49-F238E27FC236}">
                <a16:creationId xmlns:a16="http://schemas.microsoft.com/office/drawing/2014/main" id="{B96A40BB-31E6-4568-5F9C-61DDD0AFA82D}"/>
              </a:ext>
            </a:extLst>
          </p:cNvPr>
          <p:cNvSpPr txBox="1"/>
          <p:nvPr/>
        </p:nvSpPr>
        <p:spPr bwMode="gray">
          <a:xfrm>
            <a:off x="371324" y="1392064"/>
            <a:ext cx="7732890" cy="288219"/>
          </a:xfrm>
          <a:prstGeom prst="rect">
            <a:avLst/>
          </a:prstGeom>
          <a:noFill/>
        </p:spPr>
        <p:txBody>
          <a:bodyPr vert="horz" wrap="square" lIns="36036" tIns="36036" rIns="36036" bIns="36036" rtlCol="0" anchor="b">
            <a:spAutoFit/>
          </a:bodyPr>
          <a:lstStyle/>
          <a:p>
            <a:pPr marL="0" indent="0">
              <a:spcBef>
                <a:spcPts val="0"/>
              </a:spcBef>
              <a:buNone/>
            </a:pPr>
            <a:r>
              <a:rPr lang="en-US" sz="1400" b="1">
                <a:solidFill>
                  <a:srgbClr val="000000"/>
                </a:solidFill>
              </a:rPr>
              <a:t>Nuclear reactors under construction by OEM, </a:t>
            </a:r>
            <a:r>
              <a:rPr lang="en-US" sz="1400">
                <a:solidFill>
                  <a:srgbClr val="000000"/>
                </a:solidFill>
              </a:rPr>
              <a:t>GW, 1955-2025</a:t>
            </a:r>
            <a:endParaRPr lang="en-US" sz="1400" b="1">
              <a:solidFill>
                <a:srgbClr val="000000"/>
              </a:solidFill>
            </a:endParaRPr>
          </a:p>
        </p:txBody>
      </p:sp>
      <p:cxnSp>
        <p:nvCxnSpPr>
          <p:cNvPr id="305" name="btfpColumnHeaderBoxLine223027">
            <a:extLst>
              <a:ext uri="{FF2B5EF4-FFF2-40B4-BE49-F238E27FC236}">
                <a16:creationId xmlns:a16="http://schemas.microsoft.com/office/drawing/2014/main" id="{9F146561-1D4B-92A0-37B7-64B8365624E4}"/>
              </a:ext>
            </a:extLst>
          </p:cNvPr>
          <p:cNvCxnSpPr>
            <a:cxnSpLocks/>
          </p:cNvCxnSpPr>
          <p:nvPr/>
        </p:nvCxnSpPr>
        <p:spPr bwMode="gray">
          <a:xfrm>
            <a:off x="404484" y="1706517"/>
            <a:ext cx="8566261"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grpSp>
        <p:nvGrpSpPr>
          <p:cNvPr id="2071" name="Group 2070">
            <a:extLst>
              <a:ext uri="{FF2B5EF4-FFF2-40B4-BE49-F238E27FC236}">
                <a16:creationId xmlns:a16="http://schemas.microsoft.com/office/drawing/2014/main" id="{BFF13184-2F43-0DC3-CBBA-7D1C5A1D7E69}"/>
              </a:ext>
            </a:extLst>
          </p:cNvPr>
          <p:cNvGrpSpPr/>
          <p:nvPr/>
        </p:nvGrpSpPr>
        <p:grpSpPr>
          <a:xfrm>
            <a:off x="6442387" y="1810540"/>
            <a:ext cx="182881" cy="1326361"/>
            <a:chOff x="6442387" y="1810540"/>
            <a:chExt cx="182881" cy="1326361"/>
          </a:xfrm>
        </p:grpSpPr>
        <p:pic>
          <p:nvPicPr>
            <p:cNvPr id="2050" name="Picture 2" descr="Flag of France - Wikipedia">
              <a:extLst>
                <a:ext uri="{FF2B5EF4-FFF2-40B4-BE49-F238E27FC236}">
                  <a16:creationId xmlns:a16="http://schemas.microsoft.com/office/drawing/2014/main" id="{1222160D-3ACF-CE72-6539-D5E7673C9FEE}"/>
                </a:ext>
              </a:extLst>
            </p:cNvPr>
            <p:cNvPicPr>
              <a:picLocks noChangeArrowheads="1"/>
            </p:cNvPicPr>
            <p:nvPr/>
          </p:nvPicPr>
          <p:blipFill rotWithShape="1">
            <a:blip r:embed="rId55" cstate="screen">
              <a:extLst>
                <a:ext uri="{28A0092B-C50C-407E-A947-70E740481C1C}">
                  <a14:useLocalDpi xmlns:a14="http://schemas.microsoft.com/office/drawing/2010/main"/>
                </a:ext>
              </a:extLst>
            </a:blip>
            <a:srcRect l="10366" r="8463"/>
            <a:stretch/>
          </p:blipFill>
          <p:spPr bwMode="auto">
            <a:xfrm>
              <a:off x="6442387" y="2725324"/>
              <a:ext cx="182880" cy="182880"/>
            </a:xfrm>
            <a:prstGeom prst="ellipse">
              <a:avLst/>
            </a:prstGeom>
            <a:ln w="63500" cap="rnd">
              <a:no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pic>
          <p:nvPicPr>
            <p:cNvPr id="2060" name="Picture 12">
              <a:extLst>
                <a:ext uri="{FF2B5EF4-FFF2-40B4-BE49-F238E27FC236}">
                  <a16:creationId xmlns:a16="http://schemas.microsoft.com/office/drawing/2014/main" id="{5A200FF8-061A-7B5F-C166-FA1F051A579C}"/>
                </a:ext>
              </a:extLst>
            </p:cNvPr>
            <p:cNvPicPr>
              <a:picLocks noChangeArrowheads="1"/>
            </p:cNvPicPr>
            <p:nvPr/>
          </p:nvPicPr>
          <p:blipFill>
            <a:blip r:embed="rId56" cstate="screen">
              <a:extLst>
                <a:ext uri="{28A0092B-C50C-407E-A947-70E740481C1C}">
                  <a14:useLocalDpi xmlns:a14="http://schemas.microsoft.com/office/drawing/2010/main"/>
                </a:ext>
              </a:extLst>
            </a:blip>
            <a:srcRect/>
            <a:stretch>
              <a:fillRect/>
            </a:stretch>
          </p:blipFill>
          <p:spPr bwMode="auto">
            <a:xfrm>
              <a:off x="6442387" y="2954021"/>
              <a:ext cx="182880" cy="182880"/>
            </a:xfrm>
            <a:prstGeom prst="ellipse">
              <a:avLst/>
            </a:prstGeom>
            <a:ln w="63500" cap="rnd">
              <a:no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pic>
          <p:nvPicPr>
            <p:cNvPr id="367" name="Picture 366">
              <a:extLst>
                <a:ext uri="{FF2B5EF4-FFF2-40B4-BE49-F238E27FC236}">
                  <a16:creationId xmlns:a16="http://schemas.microsoft.com/office/drawing/2014/main" id="{B2CFEA21-63CC-7532-BE6E-B66E2745B735}"/>
                </a:ext>
              </a:extLst>
            </p:cNvPr>
            <p:cNvPicPr>
              <a:picLocks/>
            </p:cNvPicPr>
            <p:nvPr/>
          </p:nvPicPr>
          <p:blipFill>
            <a:blip r:embed="rId57" cstate="screen">
              <a:extLst>
                <a:ext uri="{28A0092B-C50C-407E-A947-70E740481C1C}">
                  <a14:useLocalDpi xmlns:a14="http://schemas.microsoft.com/office/drawing/2010/main"/>
                </a:ext>
              </a:extLst>
            </a:blip>
            <a:srcRect/>
            <a:stretch/>
          </p:blipFill>
          <p:spPr>
            <a:xfrm>
              <a:off x="6442387" y="2496628"/>
              <a:ext cx="182880" cy="182880"/>
            </a:xfrm>
            <a:prstGeom prst="ellipse">
              <a:avLst/>
            </a:prstGeom>
            <a:ln w="63500" cap="rnd">
              <a:no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pic>
          <p:nvPicPr>
            <p:cNvPr id="369" name="Picture 6" descr="Flag of the United States - Wikipedia">
              <a:extLst>
                <a:ext uri="{FF2B5EF4-FFF2-40B4-BE49-F238E27FC236}">
                  <a16:creationId xmlns:a16="http://schemas.microsoft.com/office/drawing/2014/main" id="{403B5791-F3E6-9D68-08C3-747B6CB43F7B}"/>
                </a:ext>
              </a:extLst>
            </p:cNvPr>
            <p:cNvPicPr>
              <a:picLocks noChangeArrowheads="1"/>
            </p:cNvPicPr>
            <p:nvPr/>
          </p:nvPicPr>
          <p:blipFill rotWithShape="1">
            <a:blip r:embed="rId58" cstate="screen">
              <a:extLst>
                <a:ext uri="{28A0092B-C50C-407E-A947-70E740481C1C}">
                  <a14:useLocalDpi xmlns:a14="http://schemas.microsoft.com/office/drawing/2010/main"/>
                </a:ext>
              </a:extLst>
            </a:blip>
            <a:srcRect r="11190"/>
            <a:stretch/>
          </p:blipFill>
          <p:spPr bwMode="auto">
            <a:xfrm>
              <a:off x="6442387" y="1810540"/>
              <a:ext cx="182880" cy="182880"/>
            </a:xfrm>
            <a:prstGeom prst="ellipse">
              <a:avLst/>
            </a:prstGeom>
            <a:ln w="3175" cap="rnd">
              <a:solidFill>
                <a:schemeClr val="tx1"/>
              </a:solidFill>
            </a:ln>
            <a:effectLst>
              <a:outerShdw blurRad="381000" dist="292100" dir="5400000" sx="-80000" sy="-18000" rotWithShape="0">
                <a:srgbClr val="000000">
                  <a:alpha val="22000"/>
                </a:srgbClr>
              </a:outerShdw>
            </a:effectLst>
            <a:extLst>
              <a:ext uri="{909E8E84-426E-40DD-AFC4-6F175D3DCCD1}">
                <a14:hiddenFill xmlns:a14="http://schemas.microsoft.com/office/drawing/2010/main">
                  <a:solidFill>
                    <a:srgbClr val="FFFFFF"/>
                  </a:solidFill>
                </a14:hiddenFill>
              </a:ext>
            </a:extLst>
          </p:spPr>
        </p:pic>
        <p:pic>
          <p:nvPicPr>
            <p:cNvPr id="383" name="Picture 6" descr="Flag of the United States - Wikipedia">
              <a:extLst>
                <a:ext uri="{FF2B5EF4-FFF2-40B4-BE49-F238E27FC236}">
                  <a16:creationId xmlns:a16="http://schemas.microsoft.com/office/drawing/2014/main" id="{54C2961F-4B53-5DDB-C09E-5BC65322081D}"/>
                </a:ext>
              </a:extLst>
            </p:cNvPr>
            <p:cNvPicPr>
              <a:picLocks noChangeArrowheads="1"/>
            </p:cNvPicPr>
            <p:nvPr/>
          </p:nvPicPr>
          <p:blipFill rotWithShape="1">
            <a:blip r:embed="rId58" cstate="screen">
              <a:extLst>
                <a:ext uri="{28A0092B-C50C-407E-A947-70E740481C1C}">
                  <a14:useLocalDpi xmlns:a14="http://schemas.microsoft.com/office/drawing/2010/main"/>
                </a:ext>
              </a:extLst>
            </a:blip>
            <a:srcRect r="11190"/>
            <a:stretch/>
          </p:blipFill>
          <p:spPr bwMode="auto">
            <a:xfrm>
              <a:off x="6442387" y="2039236"/>
              <a:ext cx="182880" cy="182880"/>
            </a:xfrm>
            <a:prstGeom prst="ellipse">
              <a:avLst/>
            </a:prstGeom>
            <a:ln w="3175" cap="rnd">
              <a:solidFill>
                <a:schemeClr val="tx1"/>
              </a:solidFill>
            </a:ln>
            <a:effectLst>
              <a:outerShdw blurRad="381000" dist="292100" dir="5400000" sx="-80000" sy="-18000" rotWithShape="0">
                <a:srgbClr val="000000">
                  <a:alpha val="22000"/>
                </a:srgbClr>
              </a:outerShdw>
            </a:effectLst>
            <a:extLst>
              <a:ext uri="{909E8E84-426E-40DD-AFC4-6F175D3DCCD1}">
                <a14:hiddenFill xmlns:a14="http://schemas.microsoft.com/office/drawing/2010/main">
                  <a:solidFill>
                    <a:srgbClr val="FFFFFF"/>
                  </a:solidFill>
                </a14:hiddenFill>
              </a:ext>
            </a:extLst>
          </p:spPr>
        </p:pic>
        <p:pic>
          <p:nvPicPr>
            <p:cNvPr id="2048" name="Picture 6" descr="Flag of the United States - Wikipedia">
              <a:extLst>
                <a:ext uri="{FF2B5EF4-FFF2-40B4-BE49-F238E27FC236}">
                  <a16:creationId xmlns:a16="http://schemas.microsoft.com/office/drawing/2014/main" id="{2246D2A6-9CC5-ED27-C01D-E282E23C9953}"/>
                </a:ext>
              </a:extLst>
            </p:cNvPr>
            <p:cNvPicPr>
              <a:picLocks noChangeArrowheads="1"/>
            </p:cNvPicPr>
            <p:nvPr/>
          </p:nvPicPr>
          <p:blipFill rotWithShape="1">
            <a:blip r:embed="rId58" cstate="screen">
              <a:extLst>
                <a:ext uri="{28A0092B-C50C-407E-A947-70E740481C1C}">
                  <a14:useLocalDpi xmlns:a14="http://schemas.microsoft.com/office/drawing/2010/main"/>
                </a:ext>
              </a:extLst>
            </a:blip>
            <a:srcRect r="11190"/>
            <a:stretch/>
          </p:blipFill>
          <p:spPr bwMode="auto">
            <a:xfrm>
              <a:off x="6442388" y="2267932"/>
              <a:ext cx="182880" cy="182880"/>
            </a:xfrm>
            <a:prstGeom prst="ellipse">
              <a:avLst/>
            </a:prstGeom>
            <a:ln w="3175" cap="rnd">
              <a:solidFill>
                <a:schemeClr val="tx1"/>
              </a:solidFill>
            </a:ln>
            <a:effectLst>
              <a:outerShdw blurRad="381000" dist="292100" dir="5400000" sx="-80000" sy="-18000" rotWithShape="0">
                <a:srgbClr val="000000">
                  <a:alpha val="22000"/>
                </a:srgbClr>
              </a:outerShdw>
            </a:effectLst>
            <a:extLst>
              <a:ext uri="{909E8E84-426E-40DD-AFC4-6F175D3DCCD1}">
                <a14:hiddenFill xmlns:a14="http://schemas.microsoft.com/office/drawing/2010/main">
                  <a:solidFill>
                    <a:srgbClr val="FFFFFF"/>
                  </a:solidFill>
                </a14:hiddenFill>
              </a:ext>
            </a:extLst>
          </p:spPr>
        </p:pic>
      </p:grpSp>
      <p:grpSp>
        <p:nvGrpSpPr>
          <p:cNvPr id="2070" name="Group 2069">
            <a:extLst>
              <a:ext uri="{FF2B5EF4-FFF2-40B4-BE49-F238E27FC236}">
                <a16:creationId xmlns:a16="http://schemas.microsoft.com/office/drawing/2014/main" id="{60ADA118-DA1B-212A-19BF-692EABD4DE83}"/>
              </a:ext>
            </a:extLst>
          </p:cNvPr>
          <p:cNvGrpSpPr/>
          <p:nvPr/>
        </p:nvGrpSpPr>
        <p:grpSpPr>
          <a:xfrm>
            <a:off x="8637406" y="1810540"/>
            <a:ext cx="197033" cy="1097664"/>
            <a:chOff x="8637406" y="1810540"/>
            <a:chExt cx="197033" cy="1097664"/>
          </a:xfrm>
        </p:grpSpPr>
        <p:pic>
          <p:nvPicPr>
            <p:cNvPr id="2052" name="Picture 4" descr="Flag of Russia - Wikipedia">
              <a:extLst>
                <a:ext uri="{FF2B5EF4-FFF2-40B4-BE49-F238E27FC236}">
                  <a16:creationId xmlns:a16="http://schemas.microsoft.com/office/drawing/2014/main" id="{305A9B7A-66B9-8376-705C-A39DB27841BC}"/>
                </a:ext>
              </a:extLst>
            </p:cNvPr>
            <p:cNvPicPr>
              <a:picLocks noChangeArrowheads="1"/>
            </p:cNvPicPr>
            <p:nvPr/>
          </p:nvPicPr>
          <p:blipFill>
            <a:blip r:embed="rId59" cstate="screen">
              <a:extLst>
                <a:ext uri="{28A0092B-C50C-407E-A947-70E740481C1C}">
                  <a14:useLocalDpi xmlns:a14="http://schemas.microsoft.com/office/drawing/2010/main"/>
                </a:ext>
              </a:extLst>
            </a:blip>
            <a:srcRect/>
            <a:stretch>
              <a:fillRect/>
            </a:stretch>
          </p:blipFill>
          <p:spPr bwMode="auto">
            <a:xfrm>
              <a:off x="8651876" y="1810540"/>
              <a:ext cx="182563" cy="182880"/>
            </a:xfrm>
            <a:prstGeom prst="ellipse">
              <a:avLst/>
            </a:prstGeom>
            <a:ln w="3175" cap="rnd">
              <a:solidFill>
                <a:schemeClr val="tx1"/>
              </a:solidFill>
            </a:ln>
            <a:effectLst>
              <a:outerShdw blurRad="381000" dist="292100" dir="5400000" sx="-80000" sy="-18000" rotWithShape="0">
                <a:srgbClr val="000000">
                  <a:alpha val="22000"/>
                </a:srgbClr>
              </a:outerShdw>
            </a:effectLst>
            <a:extLst>
              <a:ext uri="{909E8E84-426E-40DD-AFC4-6F175D3DCCD1}">
                <a14:hiddenFill xmlns:a14="http://schemas.microsoft.com/office/drawing/2010/main">
                  <a:solidFill>
                    <a:srgbClr val="FFFFFF"/>
                  </a:solidFill>
                </a14:hiddenFill>
              </a:ext>
            </a:extLst>
          </p:spPr>
        </p:pic>
        <p:pic>
          <p:nvPicPr>
            <p:cNvPr id="2056" name="Picture 8" descr="Flag of South Korea - Wikipedia">
              <a:extLst>
                <a:ext uri="{FF2B5EF4-FFF2-40B4-BE49-F238E27FC236}">
                  <a16:creationId xmlns:a16="http://schemas.microsoft.com/office/drawing/2014/main" id="{B5BA1BCE-C56A-FFC6-1A3D-602C772029E6}"/>
                </a:ext>
              </a:extLst>
            </p:cNvPr>
            <p:cNvPicPr>
              <a:picLocks noChangeAspect="1" noChangeArrowheads="1"/>
            </p:cNvPicPr>
            <p:nvPr/>
          </p:nvPicPr>
          <p:blipFill rotWithShape="1">
            <a:blip r:embed="rId60" cstate="screen">
              <a:extLst>
                <a:ext uri="{28A0092B-C50C-407E-A947-70E740481C1C}">
                  <a14:useLocalDpi xmlns:a14="http://schemas.microsoft.com/office/drawing/2010/main"/>
                </a:ext>
              </a:extLst>
            </a:blip>
            <a:srcRect l="16393" t="2" r="17476" b="-2"/>
            <a:stretch/>
          </p:blipFill>
          <p:spPr bwMode="auto">
            <a:xfrm>
              <a:off x="8643939" y="2496865"/>
              <a:ext cx="182563" cy="182563"/>
            </a:xfrm>
            <a:prstGeom prst="ellipse">
              <a:avLst/>
            </a:prstGeom>
            <a:ln w="63500" cap="rnd">
              <a:no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pic>
          <p:nvPicPr>
            <p:cNvPr id="2058" name="Picture 10" descr="Flag of Japan - Wikipedia">
              <a:extLst>
                <a:ext uri="{FF2B5EF4-FFF2-40B4-BE49-F238E27FC236}">
                  <a16:creationId xmlns:a16="http://schemas.microsoft.com/office/drawing/2014/main" id="{3154A5D2-DCE3-AAB9-D1E8-81F5159DE33B}"/>
                </a:ext>
              </a:extLst>
            </p:cNvPr>
            <p:cNvPicPr>
              <a:picLocks noChangeAspect="1" noChangeArrowheads="1"/>
            </p:cNvPicPr>
            <p:nvPr/>
          </p:nvPicPr>
          <p:blipFill rotWithShape="1">
            <a:blip r:embed="rId61" cstate="screen">
              <a:extLst>
                <a:ext uri="{28A0092B-C50C-407E-A947-70E740481C1C}">
                  <a14:useLocalDpi xmlns:a14="http://schemas.microsoft.com/office/drawing/2010/main"/>
                </a:ext>
              </a:extLst>
            </a:blip>
            <a:srcRect l="12260" t="-5509" r="10524" b="-7512"/>
            <a:stretch/>
          </p:blipFill>
          <p:spPr bwMode="auto">
            <a:xfrm>
              <a:off x="8637406" y="2725324"/>
              <a:ext cx="186442" cy="182880"/>
            </a:xfrm>
            <a:prstGeom prst="ellipse">
              <a:avLst/>
            </a:prstGeom>
            <a:ln w="3175" cap="rnd">
              <a:solidFill>
                <a:schemeClr val="tx1"/>
              </a:solidFill>
            </a:ln>
            <a:effectLst>
              <a:outerShdw blurRad="381000" dist="292100" dir="5400000" sx="-80000" sy="-18000" rotWithShape="0">
                <a:srgbClr val="000000">
                  <a:alpha val="22000"/>
                </a:srgbClr>
              </a:outerShdw>
            </a:effectLst>
            <a:extLst>
              <a:ext uri="{909E8E84-426E-40DD-AFC4-6F175D3DCCD1}">
                <a14:hiddenFill xmlns:a14="http://schemas.microsoft.com/office/drawing/2010/main">
                  <a:solidFill>
                    <a:srgbClr val="FFFFFF"/>
                  </a:solidFill>
                </a14:hiddenFill>
              </a:ext>
            </a:extLst>
          </p:spPr>
        </p:pic>
        <p:pic>
          <p:nvPicPr>
            <p:cNvPr id="2066" name="Picture 18" descr="Flag of China - Wikipedia">
              <a:extLst>
                <a:ext uri="{FF2B5EF4-FFF2-40B4-BE49-F238E27FC236}">
                  <a16:creationId xmlns:a16="http://schemas.microsoft.com/office/drawing/2014/main" id="{2E35A6A7-42D4-2D05-ACDA-63D958D95E49}"/>
                </a:ext>
              </a:extLst>
            </p:cNvPr>
            <p:cNvPicPr>
              <a:picLocks noChangeArrowheads="1"/>
            </p:cNvPicPr>
            <p:nvPr/>
          </p:nvPicPr>
          <p:blipFill>
            <a:blip r:embed="rId62" cstate="screen">
              <a:extLst>
                <a:ext uri="{28A0092B-C50C-407E-A947-70E740481C1C}">
                  <a14:useLocalDpi xmlns:a14="http://schemas.microsoft.com/office/drawing/2010/main"/>
                </a:ext>
              </a:extLst>
            </a:blip>
            <a:srcRect/>
            <a:stretch>
              <a:fillRect/>
            </a:stretch>
          </p:blipFill>
          <p:spPr bwMode="auto">
            <a:xfrm>
              <a:off x="8648700" y="2268090"/>
              <a:ext cx="184150" cy="182880"/>
            </a:xfrm>
            <a:prstGeom prst="ellipse">
              <a:avLst/>
            </a:prstGeom>
            <a:ln w="3175" cap="rnd">
              <a:solidFill>
                <a:schemeClr val="tx1"/>
              </a:solidFill>
            </a:ln>
            <a:effectLst>
              <a:outerShdw blurRad="381000" dist="292100" dir="5400000" sx="-80000" sy="-18000" rotWithShape="0">
                <a:srgbClr val="000000">
                  <a:alpha val="22000"/>
                </a:srgbClr>
              </a:outerShdw>
            </a:effectLst>
            <a:extLst>
              <a:ext uri="{909E8E84-426E-40DD-AFC4-6F175D3DCCD1}">
                <a14:hiddenFill xmlns:a14="http://schemas.microsoft.com/office/drawing/2010/main">
                  <a:solidFill>
                    <a:srgbClr val="FFFFFF"/>
                  </a:solidFill>
                </a14:hiddenFill>
              </a:ext>
            </a:extLst>
          </p:spPr>
        </p:pic>
        <p:pic>
          <p:nvPicPr>
            <p:cNvPr id="2049" name="Picture 4" descr="Flag of Russia - Wikipedia">
              <a:extLst>
                <a:ext uri="{FF2B5EF4-FFF2-40B4-BE49-F238E27FC236}">
                  <a16:creationId xmlns:a16="http://schemas.microsoft.com/office/drawing/2014/main" id="{57E3AE91-A6FF-2F4B-BF02-F95947356745}"/>
                </a:ext>
              </a:extLst>
            </p:cNvPr>
            <p:cNvPicPr>
              <a:picLocks noChangeArrowheads="1"/>
            </p:cNvPicPr>
            <p:nvPr/>
          </p:nvPicPr>
          <p:blipFill>
            <a:blip r:embed="rId59" cstate="screen">
              <a:extLst>
                <a:ext uri="{28A0092B-C50C-407E-A947-70E740481C1C}">
                  <a14:useLocalDpi xmlns:a14="http://schemas.microsoft.com/office/drawing/2010/main"/>
                </a:ext>
              </a:extLst>
            </a:blip>
            <a:srcRect/>
            <a:stretch>
              <a:fillRect/>
            </a:stretch>
          </p:blipFill>
          <p:spPr bwMode="auto">
            <a:xfrm>
              <a:off x="8651876" y="2039315"/>
              <a:ext cx="182563" cy="182880"/>
            </a:xfrm>
            <a:prstGeom prst="ellipse">
              <a:avLst/>
            </a:prstGeom>
            <a:ln w="3175" cap="rnd">
              <a:solidFill>
                <a:schemeClr val="tx1"/>
              </a:solidFill>
            </a:ln>
            <a:effectLst>
              <a:outerShdw blurRad="381000" dist="292100" dir="5400000" sx="-80000" sy="-18000" rotWithShape="0">
                <a:srgbClr val="000000">
                  <a:alpha val="22000"/>
                </a:srgbClr>
              </a:outerShdw>
            </a:effectLst>
            <a:extLst>
              <a:ext uri="{909E8E84-426E-40DD-AFC4-6F175D3DCCD1}">
                <a14:hiddenFill xmlns:a14="http://schemas.microsoft.com/office/drawing/2010/main">
                  <a:solidFill>
                    <a:srgbClr val="FFFFFF"/>
                  </a:solidFill>
                </a14:hiddenFill>
              </a:ext>
            </a:extLst>
          </p:spPr>
        </p:pic>
      </p:grpSp>
      <p:sp>
        <p:nvSpPr>
          <p:cNvPr id="5" name="TextBox 4">
            <a:extLst>
              <a:ext uri="{FF2B5EF4-FFF2-40B4-BE49-F238E27FC236}">
                <a16:creationId xmlns:a16="http://schemas.microsoft.com/office/drawing/2014/main" id="{C82A2327-11D0-424E-179D-C520D6D4241B}"/>
              </a:ext>
            </a:extLst>
          </p:cNvPr>
          <p:cNvSpPr txBox="1"/>
          <p:nvPr/>
        </p:nvSpPr>
        <p:spPr bwMode="gray">
          <a:xfrm>
            <a:off x="0" y="0"/>
            <a:ext cx="2926080" cy="385540"/>
          </a:xfrm>
          <a:prstGeom prst="rect">
            <a:avLst/>
          </a:prstGeom>
          <a:solidFill>
            <a:schemeClr val="bg2">
              <a:lumMod val="75000"/>
            </a:schemeClr>
          </a:solidFill>
          <a:ln w="28575">
            <a:noFill/>
            <a:prstDash val="dash"/>
          </a:ln>
        </p:spPr>
        <p:txBody>
          <a:bodyPr wrap="square" lIns="91440" tIns="91440" rIns="91440" bIns="91440" rtlCol="0" anchor="ctr">
            <a:noAutofit/>
          </a:bodyPr>
          <a:lstStyle/>
          <a:p>
            <a:pPr marL="0" indent="0" algn="ctr">
              <a:spcAft>
                <a:spcPts val="600"/>
              </a:spcAft>
              <a:buNone/>
            </a:pPr>
            <a:r>
              <a:rPr lang="en-US" sz="1200" b="1">
                <a:solidFill>
                  <a:srgbClr val="FFFFFF"/>
                </a:solidFill>
              </a:rPr>
              <a:t>Deep-dive: Reactor OEMs</a:t>
            </a:r>
          </a:p>
        </p:txBody>
      </p:sp>
    </p:spTree>
    <p:extLst>
      <p:ext uri="{BB962C8B-B14F-4D97-AF65-F5344CB8AC3E}">
        <p14:creationId xmlns:p14="http://schemas.microsoft.com/office/powerpoint/2010/main" val="654530243"/>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BF9F41B-7394-0F2A-9177-54D0CC324434}"/>
            </a:ext>
          </a:extLst>
        </p:cNvPr>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7FC7E541-0793-B5EB-2315-4721B32C95A8}"/>
              </a:ext>
            </a:extLst>
          </p:cNvPr>
          <p:cNvGraphicFramePr>
            <a:graphicFrameLocks noChangeAspect="1"/>
          </p:cNvGraphicFramePr>
          <p:nvPr>
            <p:custDataLst>
              <p:tags r:id="rId1"/>
            </p:custDataLst>
            <p:extLst>
              <p:ext uri="{D42A27DB-BD31-4B8C-83A1-F6EECF244321}">
                <p14:modId xmlns:p14="http://schemas.microsoft.com/office/powerpoint/2010/main" val="495493543"/>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66" imgW="7772400" imgH="10058400" progId="TCLayout.ActiveDocument.1">
                  <p:embed/>
                </p:oleObj>
              </mc:Choice>
              <mc:Fallback>
                <p:oleObj name="think-cell Slide" r:id="rId66" imgW="7772400" imgH="10058400" progId="TCLayout.ActiveDocument.1">
                  <p:embed/>
                  <p:pic>
                    <p:nvPicPr>
                      <p:cNvPr id="4" name="think-cell data - do not delete" hidden="1">
                        <a:extLst>
                          <a:ext uri="{FF2B5EF4-FFF2-40B4-BE49-F238E27FC236}">
                            <a16:creationId xmlns:a16="http://schemas.microsoft.com/office/drawing/2014/main" id="{7FC7E541-0793-B5EB-2315-4721B32C95A8}"/>
                          </a:ext>
                        </a:extLst>
                      </p:cNvPr>
                      <p:cNvPicPr/>
                      <p:nvPr/>
                    </p:nvPicPr>
                    <p:blipFill>
                      <a:blip r:embed="rId67"/>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9F8381DB-6402-4EE8-41B2-3E2A8814CE1F}"/>
              </a:ext>
            </a:extLst>
          </p:cNvPr>
          <p:cNvSpPr>
            <a:spLocks noGrp="1"/>
          </p:cNvSpPr>
          <p:nvPr>
            <p:ph type="title"/>
          </p:nvPr>
        </p:nvSpPr>
        <p:spPr>
          <a:xfrm>
            <a:off x="330200" y="523318"/>
            <a:ext cx="11694160" cy="882788"/>
          </a:xfrm>
        </p:spPr>
        <p:txBody>
          <a:bodyPr vert="horz">
            <a:noAutofit/>
          </a:bodyPr>
          <a:lstStyle/>
          <a:p>
            <a:r>
              <a:rPr lang="en-US" b="1" dirty="0"/>
              <a:t>Uranium producing and consuming countries have little overlap, as most uranium resources are in Kazakhstan, Canada, and Australia</a:t>
            </a:r>
            <a:endParaRPr lang="en-US" dirty="0"/>
          </a:p>
        </p:txBody>
      </p:sp>
      <p:sp>
        <p:nvSpPr>
          <p:cNvPr id="11" name="TextBox 10">
            <a:extLst>
              <a:ext uri="{FF2B5EF4-FFF2-40B4-BE49-F238E27FC236}">
                <a16:creationId xmlns:a16="http://schemas.microsoft.com/office/drawing/2014/main" id="{77B580EB-BD68-3DE2-84EB-7032EFCDBA44}"/>
              </a:ext>
            </a:extLst>
          </p:cNvPr>
          <p:cNvSpPr txBox="1"/>
          <p:nvPr/>
        </p:nvSpPr>
        <p:spPr bwMode="gray">
          <a:xfrm>
            <a:off x="9246282" y="1554480"/>
            <a:ext cx="2717119" cy="3839513"/>
          </a:xfrm>
          <a:prstGeom prst="rect">
            <a:avLst/>
          </a:prstGeom>
          <a:solidFill>
            <a:srgbClr val="E3E8EE"/>
          </a:solidFill>
        </p:spPr>
        <p:txBody>
          <a:bodyPr wrap="square" lIns="137160" tIns="137160" rIns="274320" bIns="137160" rtlCol="0" anchor="t">
            <a:spAutoFit/>
          </a:bodyPr>
          <a:lstStyle/>
          <a:p>
            <a:pPr>
              <a:spcBef>
                <a:spcPts val="600"/>
              </a:spcBef>
            </a:pPr>
            <a:r>
              <a:rPr lang="en-US" sz="1200" b="1" dirty="0"/>
              <a:t>Observations</a:t>
            </a:r>
          </a:p>
          <a:p>
            <a:pPr marL="171450" indent="-171450">
              <a:spcBef>
                <a:spcPts val="600"/>
              </a:spcBef>
              <a:buFont typeface="Arial" panose="020B0604020202020204" pitchFamily="34" charset="0"/>
              <a:buChar char="•"/>
            </a:pPr>
            <a:r>
              <a:rPr lang="en-US" sz="1050" b="1" dirty="0"/>
              <a:t>The world requirement for uranium ore was 68 </a:t>
            </a:r>
            <a:r>
              <a:rPr lang="en-US" sz="1050" b="1" dirty="0" err="1"/>
              <a:t>kilotonnes</a:t>
            </a:r>
            <a:r>
              <a:rPr lang="en-US" sz="1050" b="1" dirty="0"/>
              <a:t> in 2022</a:t>
            </a:r>
            <a:r>
              <a:rPr lang="en-US" sz="1050" dirty="0"/>
              <a:t>. This is significantly more than the 55 </a:t>
            </a:r>
            <a:r>
              <a:rPr lang="en-US" sz="1050" dirty="0" err="1"/>
              <a:t>kilotonnes</a:t>
            </a:r>
            <a:r>
              <a:rPr lang="en-US" sz="1050" dirty="0"/>
              <a:t> produced.</a:t>
            </a:r>
          </a:p>
          <a:p>
            <a:pPr marL="171450" indent="-171450">
              <a:spcBef>
                <a:spcPts val="600"/>
              </a:spcBef>
              <a:buFont typeface="Arial" panose="020B0604020202020204" pitchFamily="34" charset="0"/>
              <a:buChar char="•"/>
            </a:pPr>
            <a:r>
              <a:rPr lang="en-US" sz="1050" dirty="0"/>
              <a:t>The gap is covered by stockpiles and re-enrichment.</a:t>
            </a:r>
          </a:p>
          <a:p>
            <a:pPr marL="171450" indent="-171450">
              <a:spcBef>
                <a:spcPts val="600"/>
              </a:spcBef>
              <a:buFont typeface="Arial" panose="020B0604020202020204" pitchFamily="34" charset="0"/>
              <a:buChar char="•"/>
            </a:pPr>
            <a:r>
              <a:rPr lang="en-US" sz="1050" dirty="0"/>
              <a:t>Countries with the highest uranium consumption (United States, Europe, and China) have hardly any uranium production or resources.</a:t>
            </a:r>
            <a:endParaRPr lang="en-US" sz="1050" dirty="0">
              <a:cs typeface="Arial"/>
            </a:endParaRPr>
          </a:p>
          <a:p>
            <a:pPr marL="171450" indent="-171450">
              <a:spcBef>
                <a:spcPts val="600"/>
              </a:spcBef>
              <a:buFont typeface="Arial" panose="020B0604020202020204" pitchFamily="34" charset="0"/>
              <a:buChar char="•"/>
            </a:pPr>
            <a:r>
              <a:rPr lang="en-US" sz="1050" dirty="0"/>
              <a:t>This makes the West and China dependent on uranium ore imports. As this is considered a national security risk, countries keep </a:t>
            </a:r>
            <a:r>
              <a:rPr lang="en-US" sz="1050" b="1" dirty="0"/>
              <a:t>large stockpiles of uranium (the United States keeps ~480 </a:t>
            </a:r>
            <a:r>
              <a:rPr lang="en-US" sz="1050" b="1" dirty="0" err="1"/>
              <a:t>tonnes</a:t>
            </a:r>
            <a:r>
              <a:rPr lang="en-US" sz="1050" b="1" dirty="0"/>
              <a:t> of unirradiated highly enriched non-military uranium).  </a:t>
            </a:r>
          </a:p>
        </p:txBody>
      </p:sp>
      <p:sp>
        <p:nvSpPr>
          <p:cNvPr id="7" name="btfpNotesBox361175">
            <a:extLst>
              <a:ext uri="{FF2B5EF4-FFF2-40B4-BE49-F238E27FC236}">
                <a16:creationId xmlns:a16="http://schemas.microsoft.com/office/drawing/2014/main" id="{DCEC33EE-7F4A-C91E-3434-16322FB156EA}"/>
              </a:ext>
            </a:extLst>
          </p:cNvPr>
          <p:cNvSpPr txBox="1"/>
          <p:nvPr>
            <p:custDataLst>
              <p:tags r:id="rId2"/>
            </p:custDataLst>
          </p:nvPr>
        </p:nvSpPr>
        <p:spPr bwMode="gray">
          <a:xfrm>
            <a:off x="330200" y="6186250"/>
            <a:ext cx="9199283" cy="615553"/>
          </a:xfrm>
          <a:prstGeom prst="rect">
            <a:avLst/>
          </a:prstGeom>
          <a:noFill/>
        </p:spPr>
        <p:txBody>
          <a:bodyPr vert="horz" wrap="square" lIns="0" tIns="0" rIns="0" bIns="0" rtlCol="0" anchor="b">
            <a:spAutoFit/>
          </a:bodyPr>
          <a:lstStyle/>
          <a:p>
            <a:pPr marL="0" indent="0">
              <a:spcBef>
                <a:spcPts val="0"/>
              </a:spcBef>
              <a:buNone/>
            </a:pPr>
            <a:endParaRPr lang="en-US" sz="800" dirty="0">
              <a:solidFill>
                <a:srgbClr val="000000"/>
              </a:solidFill>
            </a:endParaRPr>
          </a:p>
          <a:p>
            <a:pPr marL="0" indent="0">
              <a:spcBef>
                <a:spcPts val="0"/>
              </a:spcBef>
              <a:buNone/>
            </a:pPr>
            <a:r>
              <a:rPr lang="en-US" sz="800" dirty="0">
                <a:solidFill>
                  <a:srgbClr val="000000"/>
                </a:solidFill>
              </a:rPr>
              <a:t>(*) Interpolated due to lack of data.</a:t>
            </a:r>
          </a:p>
          <a:p>
            <a:pPr marL="0" indent="0">
              <a:spcBef>
                <a:spcPts val="0"/>
              </a:spcBef>
              <a:buNone/>
            </a:pPr>
            <a:r>
              <a:rPr lang="en-US" sz="800" dirty="0">
                <a:solidFill>
                  <a:srgbClr val="000000"/>
                </a:solidFill>
              </a:rPr>
              <a:t>Sources: DoE, </a:t>
            </a:r>
            <a:r>
              <a:rPr lang="en-US" sz="800" dirty="0">
                <a:solidFill>
                  <a:srgbClr val="000000"/>
                </a:solidFill>
                <a:hlinkClick r:id="rId68"/>
              </a:rPr>
              <a:t>Nuclear Energy Supply Chain Deep Dive Assess</a:t>
            </a:r>
            <a:r>
              <a:rPr lang="en-US" sz="800" dirty="0">
                <a:solidFill>
                  <a:srgbClr val="000000"/>
                </a:solidFill>
              </a:rPr>
              <a:t> (2022); WNA, </a:t>
            </a:r>
            <a:r>
              <a:rPr lang="en-US" sz="800" dirty="0">
                <a:solidFill>
                  <a:srgbClr val="000000"/>
                </a:solidFill>
                <a:hlinkClick r:id="rId69" action="ppaction://hlinkfile"/>
              </a:rPr>
              <a:t>Uranium Enrichment</a:t>
            </a:r>
            <a:r>
              <a:rPr lang="en-US" sz="800" dirty="0">
                <a:solidFill>
                  <a:srgbClr val="000000"/>
                </a:solidFill>
              </a:rPr>
              <a:t> (2024); Storm van Leeuwen, </a:t>
            </a:r>
            <a:r>
              <a:rPr lang="en-US" sz="800" dirty="0">
                <a:solidFill>
                  <a:srgbClr val="000000"/>
                </a:solidFill>
                <a:hlinkClick r:id="rId70"/>
              </a:rPr>
              <a:t>Materials for nuclear power</a:t>
            </a:r>
            <a:r>
              <a:rPr lang="en-US" sz="800" dirty="0">
                <a:solidFill>
                  <a:srgbClr val="000000"/>
                </a:solidFill>
              </a:rPr>
              <a:t> (2019); BGR, </a:t>
            </a:r>
            <a:r>
              <a:rPr lang="en-US" sz="800" dirty="0">
                <a:solidFill>
                  <a:srgbClr val="000000"/>
                </a:solidFill>
                <a:hlinkClick r:id="rId71"/>
              </a:rPr>
              <a:t>Energy Study</a:t>
            </a:r>
            <a:r>
              <a:rPr lang="en-US" sz="800" dirty="0">
                <a:solidFill>
                  <a:srgbClr val="000000"/>
                </a:solidFill>
              </a:rPr>
              <a:t> (2014-2024); </a:t>
            </a:r>
            <a:r>
              <a:rPr lang="en-US" sz="800" dirty="0">
                <a:solidFill>
                  <a:srgbClr val="000000"/>
                </a:solidFill>
                <a:hlinkClick r:id="rId72"/>
              </a:rPr>
              <a:t>International Panel on Fissile Materials </a:t>
            </a:r>
            <a:r>
              <a:rPr lang="en-US" sz="800" dirty="0">
                <a:solidFill>
                  <a:srgbClr val="000000"/>
                </a:solidFill>
              </a:rPr>
              <a:t>(2025).</a:t>
            </a:r>
            <a:endParaRPr lang="en-US" sz="800" dirty="0">
              <a:solidFill>
                <a:srgbClr val="000000"/>
              </a:solidFill>
              <a:cs typeface="Arial"/>
            </a:endParaRPr>
          </a:p>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Quint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73"/>
              </a:rPr>
              <a:t>Gernot Wagner</a:t>
            </a:r>
            <a:r>
              <a:rPr kumimoji="0" lang="en-US" sz="800" b="0" i="0" u="none" strike="noStrike" kern="1200" cap="none" spc="0" normalizeH="0" baseline="0" noProof="0" dirty="0">
                <a:ln>
                  <a:noFill/>
                </a:ln>
                <a:solidFill>
                  <a:srgbClr val="000000"/>
                </a:solidFill>
                <a:effectLst/>
                <a:uLnTx/>
                <a:uFillTx/>
                <a:latin typeface="Arial"/>
                <a:ea typeface="+mn-ea"/>
                <a:cs typeface="+mn-cs"/>
              </a:rPr>
              <a:t>. Share with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74"/>
              </a:rPr>
              <a:t>attribution</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u="none" strike="noStrike" kern="1200" cap="none" spc="0" normalizeH="0" baseline="0" noProof="0" dirty="0">
                <a:ln>
                  <a:noFill/>
                </a:ln>
                <a:solidFill>
                  <a:srgbClr val="000000"/>
                </a:solidFill>
                <a:effectLst/>
                <a:uLnTx/>
                <a:uFillTx/>
                <a:latin typeface="Arial"/>
                <a:ea typeface="+mn-ea"/>
                <a:cs typeface="+mn-cs"/>
              </a:rPr>
              <a:t>et al., </a:t>
            </a:r>
            <a:r>
              <a:rPr kumimoji="0" lang="en-US" sz="800" b="0" i="0" u="none" strike="noStrike" kern="1200" cap="none" spc="0" normalizeH="0" baseline="0" noProof="0" dirty="0">
                <a:ln>
                  <a:noFill/>
                </a:ln>
                <a:solidFill>
                  <a:srgbClr val="000000"/>
                </a:solidFill>
                <a:effectLst/>
                <a:uLnTx/>
                <a:uFillTx/>
                <a:latin typeface="Arial"/>
                <a:ea typeface="+mn-ea"/>
                <a:cs typeface="+mn-cs"/>
              </a:rPr>
              <a:t>"Reenergizing Nuclear" (23 September 2025).</a:t>
            </a:r>
          </a:p>
        </p:txBody>
      </p:sp>
      <p:graphicFrame>
        <p:nvGraphicFramePr>
          <p:cNvPr id="84" name="Chart 83"/>
          <p:cNvGraphicFramePr/>
          <p:nvPr>
            <p:custDataLst>
              <p:tags r:id="rId3"/>
            </p:custDataLst>
            <p:extLst>
              <p:ext uri="{D42A27DB-BD31-4B8C-83A1-F6EECF244321}">
                <p14:modId xmlns:p14="http://schemas.microsoft.com/office/powerpoint/2010/main" val="2188704746"/>
              </p:ext>
            </p:extLst>
          </p:nvPr>
        </p:nvGraphicFramePr>
        <p:xfrm>
          <a:off x="1398588" y="2166938"/>
          <a:ext cx="5959475" cy="1809750"/>
        </p:xfrm>
        <a:graphic>
          <a:graphicData uri="http://schemas.openxmlformats.org/drawingml/2006/chart">
            <c:chart xmlns:c="http://schemas.openxmlformats.org/drawingml/2006/chart" xmlns:r="http://schemas.openxmlformats.org/officeDocument/2006/relationships" r:id="rId75"/>
          </a:graphicData>
        </a:graphic>
      </p:graphicFrame>
      <p:sp>
        <p:nvSpPr>
          <p:cNvPr id="80" name="Text Placeholder 10">
            <a:extLst>
              <a:ext uri="{FF2B5EF4-FFF2-40B4-BE49-F238E27FC236}">
                <a16:creationId xmlns:a16="http://schemas.microsoft.com/office/drawing/2014/main" id="{115DFB91-512B-3844-A114-92FBEDCA92F2}"/>
              </a:ext>
            </a:extLst>
          </p:cNvPr>
          <p:cNvSpPr>
            <a:spLocks noGrp="1"/>
          </p:cNvSpPr>
          <p:nvPr>
            <p:custDataLst>
              <p:tags r:id="rId4"/>
            </p:custDataLst>
          </p:nvPr>
        </p:nvSpPr>
        <p:spPr bwMode="auto">
          <a:xfrm>
            <a:off x="1597025" y="3937000"/>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836F8F31-AB99-466D-9E7C-FE1526C2A123}" type="datetime'''''''''''20''''''''''''''''1''''''''3'''''''''''''''">
              <a:rPr lang="en-US" altLang="en-US" sz="1000" smtClean="0"/>
              <a:pPr marL="0" lvl="0" indent="0" algn="ctr">
                <a:spcBef>
                  <a:spcPct val="0"/>
                </a:spcBef>
                <a:spcAft>
                  <a:spcPct val="0"/>
                </a:spcAft>
                <a:buNone/>
              </a:pPr>
              <a:t>2013</a:t>
            </a:fld>
            <a:endParaRPr lang="en-US" sz="1000"/>
          </a:p>
        </p:txBody>
      </p:sp>
      <p:sp>
        <p:nvSpPr>
          <p:cNvPr id="82" name="Text Placeholder 10">
            <a:extLst>
              <a:ext uri="{FF2B5EF4-FFF2-40B4-BE49-F238E27FC236}">
                <a16:creationId xmlns:a16="http://schemas.microsoft.com/office/drawing/2014/main" id="{115DFB91-512B-3844-A114-92FBEDCA92F2}"/>
              </a:ext>
            </a:extLst>
          </p:cNvPr>
          <p:cNvSpPr>
            <a:spLocks noGrp="1"/>
          </p:cNvSpPr>
          <p:nvPr>
            <p:custDataLst>
              <p:tags r:id="rId5"/>
            </p:custDataLst>
          </p:nvPr>
        </p:nvSpPr>
        <p:spPr bwMode="auto">
          <a:xfrm>
            <a:off x="2124075" y="3937000"/>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9F1F0835-7B61-481E-ACBC-2FDE25D92A19}" type="datetime'2''''''01''''''''4'''''''''''''''''">
              <a:rPr lang="en-US" altLang="en-US" sz="1000" smtClean="0"/>
              <a:pPr marL="0" lvl="0" indent="0" algn="ctr">
                <a:spcBef>
                  <a:spcPct val="0"/>
                </a:spcBef>
                <a:spcAft>
                  <a:spcPct val="0"/>
                </a:spcAft>
                <a:buNone/>
              </a:pPr>
              <a:t>2014</a:t>
            </a:fld>
            <a:endParaRPr lang="en-US" sz="1000"/>
          </a:p>
        </p:txBody>
      </p:sp>
      <p:sp>
        <p:nvSpPr>
          <p:cNvPr id="83" name="Text Placeholder 10">
            <a:extLst>
              <a:ext uri="{FF2B5EF4-FFF2-40B4-BE49-F238E27FC236}">
                <a16:creationId xmlns:a16="http://schemas.microsoft.com/office/drawing/2014/main" id="{115DFB91-512B-3844-A114-92FBEDCA92F2}"/>
              </a:ext>
            </a:extLst>
          </p:cNvPr>
          <p:cNvSpPr>
            <a:spLocks noGrp="1"/>
          </p:cNvSpPr>
          <p:nvPr>
            <p:custDataLst>
              <p:tags r:id="rId6"/>
            </p:custDataLst>
          </p:nvPr>
        </p:nvSpPr>
        <p:spPr bwMode="auto">
          <a:xfrm>
            <a:off x="2651125" y="3937000"/>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1654B657-DD8E-496F-B285-D821643189DF}" type="datetime'''''''''''''''2''''''0''''''1''''''''''''''''''''''''''5'">
              <a:rPr lang="en-US" altLang="en-US" sz="1000" smtClean="0"/>
              <a:pPr marL="0" lvl="0" indent="0" algn="ctr">
                <a:spcBef>
                  <a:spcPct val="0"/>
                </a:spcBef>
                <a:spcAft>
                  <a:spcPct val="0"/>
                </a:spcAft>
                <a:buNone/>
              </a:pPr>
              <a:t>2015</a:t>
            </a:fld>
            <a:endParaRPr lang="en-US" sz="1000"/>
          </a:p>
        </p:txBody>
      </p:sp>
      <p:sp>
        <p:nvSpPr>
          <p:cNvPr id="96" name="Text Placeholder 10">
            <a:extLst>
              <a:ext uri="{FF2B5EF4-FFF2-40B4-BE49-F238E27FC236}">
                <a16:creationId xmlns:a16="http://schemas.microsoft.com/office/drawing/2014/main" id="{C979885F-0232-C17B-F810-7650A29D25EC}"/>
              </a:ext>
            </a:extLst>
          </p:cNvPr>
          <p:cNvSpPr>
            <a:spLocks noGrp="1"/>
          </p:cNvSpPr>
          <p:nvPr>
            <p:custDataLst>
              <p:tags r:id="rId7"/>
            </p:custDataLst>
          </p:nvPr>
        </p:nvSpPr>
        <p:spPr bwMode="auto">
          <a:xfrm>
            <a:off x="3176588" y="3937000"/>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4126F99B-079D-45B6-A4D4-365963D9A625}" type="datetime'''''''''''''''''''2''''''''0''''''16'''''''''''''''''">
              <a:rPr lang="en-US" altLang="en-US" sz="1000" smtClean="0"/>
              <a:pPr marL="0" lvl="0" indent="0" algn="ctr">
                <a:spcBef>
                  <a:spcPct val="0"/>
                </a:spcBef>
                <a:spcAft>
                  <a:spcPct val="0"/>
                </a:spcAft>
                <a:buNone/>
              </a:pPr>
              <a:t>2016</a:t>
            </a:fld>
            <a:endParaRPr lang="en-US" sz="1000"/>
          </a:p>
        </p:txBody>
      </p:sp>
      <p:sp>
        <p:nvSpPr>
          <p:cNvPr id="97" name="Text Placeholder 10">
            <a:extLst>
              <a:ext uri="{FF2B5EF4-FFF2-40B4-BE49-F238E27FC236}">
                <a16:creationId xmlns:a16="http://schemas.microsoft.com/office/drawing/2014/main" id="{109AF4C0-EAAA-3BC6-8F9A-1C25EEFA40B9}"/>
              </a:ext>
            </a:extLst>
          </p:cNvPr>
          <p:cNvSpPr>
            <a:spLocks noGrp="1"/>
          </p:cNvSpPr>
          <p:nvPr>
            <p:custDataLst>
              <p:tags r:id="rId8"/>
            </p:custDataLst>
          </p:nvPr>
        </p:nvSpPr>
        <p:spPr bwMode="auto">
          <a:xfrm>
            <a:off x="3703638" y="3937000"/>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66DFD1BE-07FE-4EA9-8CE3-F4CE57E3641E}" type="datetime'''''2''''''''''''''''''''''''''''''0''''''''''''17'''''''''''">
              <a:rPr lang="en-US" altLang="en-US" sz="1000" smtClean="0"/>
              <a:pPr marL="0" lvl="0" indent="0" algn="ctr">
                <a:spcBef>
                  <a:spcPct val="0"/>
                </a:spcBef>
                <a:spcAft>
                  <a:spcPct val="0"/>
                </a:spcAft>
                <a:buNone/>
              </a:pPr>
              <a:t>2017</a:t>
            </a:fld>
            <a:endParaRPr lang="en-US" sz="1000"/>
          </a:p>
        </p:txBody>
      </p:sp>
      <p:sp>
        <p:nvSpPr>
          <p:cNvPr id="98" name="Text Placeholder 10">
            <a:extLst>
              <a:ext uri="{FF2B5EF4-FFF2-40B4-BE49-F238E27FC236}">
                <a16:creationId xmlns:a16="http://schemas.microsoft.com/office/drawing/2014/main" id="{2BB5B4BF-C049-D0F3-41BF-BE1197C64D2C}"/>
              </a:ext>
            </a:extLst>
          </p:cNvPr>
          <p:cNvSpPr>
            <a:spLocks noGrp="1"/>
          </p:cNvSpPr>
          <p:nvPr>
            <p:custDataLst>
              <p:tags r:id="rId9"/>
            </p:custDataLst>
          </p:nvPr>
        </p:nvSpPr>
        <p:spPr bwMode="auto">
          <a:xfrm>
            <a:off x="4230688" y="3937000"/>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A85A19DE-5059-4720-B59F-78866C085877}" type="datetime'''''''20''''''''''''1''''''''''''''''''''''''''''''''''8'''''">
              <a:rPr lang="en-US" altLang="en-US" sz="1000" smtClean="0"/>
              <a:pPr marL="0" lvl="0" indent="0" algn="ctr">
                <a:spcBef>
                  <a:spcPct val="0"/>
                </a:spcBef>
                <a:spcAft>
                  <a:spcPct val="0"/>
                </a:spcAft>
                <a:buNone/>
              </a:pPr>
              <a:t>2018</a:t>
            </a:fld>
            <a:endParaRPr lang="en-US" sz="1000"/>
          </a:p>
        </p:txBody>
      </p:sp>
      <p:sp>
        <p:nvSpPr>
          <p:cNvPr id="99" name="Text Placeholder 10">
            <a:extLst>
              <a:ext uri="{FF2B5EF4-FFF2-40B4-BE49-F238E27FC236}">
                <a16:creationId xmlns:a16="http://schemas.microsoft.com/office/drawing/2014/main" id="{1B4A27D1-92C7-9837-340A-403D3B3D29F3}"/>
              </a:ext>
            </a:extLst>
          </p:cNvPr>
          <p:cNvSpPr>
            <a:spLocks noGrp="1"/>
          </p:cNvSpPr>
          <p:nvPr>
            <p:custDataLst>
              <p:tags r:id="rId10"/>
            </p:custDataLst>
          </p:nvPr>
        </p:nvSpPr>
        <p:spPr bwMode="auto">
          <a:xfrm>
            <a:off x="4757738" y="3937000"/>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95EDCA5C-8606-46EC-8915-74EC65AC0878}" type="datetime'''''''''''''2''''''''''0''''''''''''''''''''''1''''''''9'''">
              <a:rPr lang="en-US" altLang="en-US" sz="1000" smtClean="0"/>
              <a:pPr marL="0" lvl="0" indent="0" algn="ctr">
                <a:spcBef>
                  <a:spcPct val="0"/>
                </a:spcBef>
                <a:spcAft>
                  <a:spcPct val="0"/>
                </a:spcAft>
                <a:buNone/>
              </a:pPr>
              <a:t>2019</a:t>
            </a:fld>
            <a:endParaRPr lang="en-US" sz="1000"/>
          </a:p>
        </p:txBody>
      </p:sp>
      <p:sp>
        <p:nvSpPr>
          <p:cNvPr id="100" name="Text Placeholder 10">
            <a:extLst>
              <a:ext uri="{FF2B5EF4-FFF2-40B4-BE49-F238E27FC236}">
                <a16:creationId xmlns:a16="http://schemas.microsoft.com/office/drawing/2014/main" id="{733E00DE-C397-259A-5E46-44F6E80DE1E9}"/>
              </a:ext>
            </a:extLst>
          </p:cNvPr>
          <p:cNvSpPr>
            <a:spLocks noGrp="1"/>
          </p:cNvSpPr>
          <p:nvPr>
            <p:custDataLst>
              <p:tags r:id="rId11"/>
            </p:custDataLst>
          </p:nvPr>
        </p:nvSpPr>
        <p:spPr bwMode="auto">
          <a:xfrm>
            <a:off x="5260975" y="3937000"/>
            <a:ext cx="3413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993958BA-1769-44DD-A418-F5A6F9C04B86}" type="datetime'''''''''''''''''2''''''''''0''''''2''0'''''">
              <a:rPr lang="en-US" altLang="en-US" sz="1000" smtClean="0"/>
              <a:pPr marL="0" lvl="0" indent="0" algn="ctr">
                <a:spcBef>
                  <a:spcPct val="0"/>
                </a:spcBef>
                <a:spcAft>
                  <a:spcPct val="0"/>
                </a:spcAft>
                <a:buNone/>
              </a:pPr>
              <a:t>2020</a:t>
            </a:fld>
            <a:r>
              <a:rPr lang="en-US" altLang="en-US" sz="1000"/>
              <a:t>*</a:t>
            </a:r>
            <a:endParaRPr lang="en-US" sz="1000"/>
          </a:p>
        </p:txBody>
      </p:sp>
      <p:sp>
        <p:nvSpPr>
          <p:cNvPr id="101" name="Text Placeholder 10">
            <a:extLst>
              <a:ext uri="{FF2B5EF4-FFF2-40B4-BE49-F238E27FC236}">
                <a16:creationId xmlns:a16="http://schemas.microsoft.com/office/drawing/2014/main" id="{74B279A8-AB6C-6792-9A00-927DB855EFF8}"/>
              </a:ext>
            </a:extLst>
          </p:cNvPr>
          <p:cNvSpPr>
            <a:spLocks noGrp="1"/>
          </p:cNvSpPr>
          <p:nvPr>
            <p:custDataLst>
              <p:tags r:id="rId12"/>
            </p:custDataLst>
          </p:nvPr>
        </p:nvSpPr>
        <p:spPr bwMode="auto">
          <a:xfrm>
            <a:off x="5811838" y="3937000"/>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50869553-EB8F-47E0-9EB4-89EFEB1392DE}" type="datetime'''''''20''''''''''''''''2''''''''''1'">
              <a:rPr lang="en-US" altLang="en-US" sz="1000" smtClean="0"/>
              <a:pPr marL="0" lvl="0" indent="0" algn="ctr">
                <a:spcBef>
                  <a:spcPct val="0"/>
                </a:spcBef>
                <a:spcAft>
                  <a:spcPct val="0"/>
                </a:spcAft>
                <a:buNone/>
              </a:pPr>
              <a:t>2021</a:t>
            </a:fld>
            <a:endParaRPr lang="en-US" sz="1000"/>
          </a:p>
        </p:txBody>
      </p:sp>
      <p:sp>
        <p:nvSpPr>
          <p:cNvPr id="102" name="Text Placeholder 10">
            <a:extLst>
              <a:ext uri="{FF2B5EF4-FFF2-40B4-BE49-F238E27FC236}">
                <a16:creationId xmlns:a16="http://schemas.microsoft.com/office/drawing/2014/main" id="{D99AABA3-42F2-8BB1-148B-3390188E98A2}"/>
              </a:ext>
            </a:extLst>
          </p:cNvPr>
          <p:cNvSpPr>
            <a:spLocks noGrp="1"/>
          </p:cNvSpPr>
          <p:nvPr>
            <p:custDataLst>
              <p:tags r:id="rId13"/>
            </p:custDataLst>
          </p:nvPr>
        </p:nvSpPr>
        <p:spPr bwMode="auto">
          <a:xfrm>
            <a:off x="6337300" y="3937000"/>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61EC9DD9-A2DF-462F-80F5-880A37C8CCA9}" type="datetime'''''2''''0''2''''''''''''''''''''''''2'''''''">
              <a:rPr lang="en-US" altLang="en-US" sz="1000" smtClean="0"/>
              <a:pPr marL="0" lvl="0" indent="0" algn="ctr">
                <a:spcBef>
                  <a:spcPct val="0"/>
                </a:spcBef>
                <a:spcAft>
                  <a:spcPct val="0"/>
                </a:spcAft>
                <a:buNone/>
              </a:pPr>
              <a:t>2022</a:t>
            </a:fld>
            <a:endParaRPr lang="en-US" sz="1000"/>
          </a:p>
        </p:txBody>
      </p:sp>
      <p:sp>
        <p:nvSpPr>
          <p:cNvPr id="10" name="Text Placeholder 10">
            <a:extLst>
              <a:ext uri="{FF2B5EF4-FFF2-40B4-BE49-F238E27FC236}">
                <a16:creationId xmlns:a16="http://schemas.microsoft.com/office/drawing/2014/main" id="{5BE7CCBA-C382-22D1-E3E2-9E31C665D6C4}"/>
              </a:ext>
            </a:extLst>
          </p:cNvPr>
          <p:cNvSpPr>
            <a:spLocks noGrp="1"/>
          </p:cNvSpPr>
          <p:nvPr>
            <p:custDataLst>
              <p:tags r:id="rId14"/>
            </p:custDataLst>
          </p:nvPr>
        </p:nvSpPr>
        <p:spPr bwMode="auto">
          <a:xfrm>
            <a:off x="6864350" y="3937000"/>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E2F88E54-A64D-4417-9F56-E769D71FBCC5}" type="datetime'''''2''''''0''''''''2''''3'''">
              <a:rPr lang="en-US" altLang="en-US" sz="1000" smtClean="0"/>
              <a:pPr marL="0" lvl="0" indent="0" algn="ctr">
                <a:spcBef>
                  <a:spcPct val="0"/>
                </a:spcBef>
                <a:spcAft>
                  <a:spcPct val="0"/>
                </a:spcAft>
                <a:buNone/>
              </a:pPr>
              <a:t>2023</a:t>
            </a:fld>
            <a:endParaRPr lang="en-US" sz="1000"/>
          </a:p>
        </p:txBody>
      </p:sp>
      <p:sp>
        <p:nvSpPr>
          <p:cNvPr id="87" name="Text Placeholder 10">
            <a:extLst>
              <a:ext uri="{FF2B5EF4-FFF2-40B4-BE49-F238E27FC236}">
                <a16:creationId xmlns:a16="http://schemas.microsoft.com/office/drawing/2014/main" id="{115DFB91-512B-3844-A114-92FBEDCA92F2}"/>
              </a:ext>
            </a:extLst>
          </p:cNvPr>
          <p:cNvSpPr>
            <a:spLocks noGrp="1"/>
          </p:cNvSpPr>
          <p:nvPr>
            <p:custDataLst>
              <p:tags r:id="rId15"/>
            </p:custDataLst>
          </p:nvPr>
        </p:nvSpPr>
        <p:spPr bwMode="gray">
          <a:xfrm>
            <a:off x="1655763" y="2173288"/>
            <a:ext cx="174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A78AC981-3F74-47A8-BB0F-31DFFC3D7DA9}" type="datetime'5''''''''''''''''''''''''''''''''9'">
              <a:rPr lang="en-US" altLang="en-US" sz="1000" smtClean="0"/>
              <a:pPr marL="0" lvl="0" indent="0" algn="ctr">
                <a:spcBef>
                  <a:spcPct val="0"/>
                </a:spcBef>
                <a:spcAft>
                  <a:spcPct val="0"/>
                </a:spcAft>
                <a:buNone/>
              </a:pPr>
              <a:t>59</a:t>
            </a:fld>
            <a:endParaRPr lang="en-US" sz="1000"/>
          </a:p>
        </p:txBody>
      </p:sp>
      <p:sp>
        <p:nvSpPr>
          <p:cNvPr id="88" name="Text Placeholder 10">
            <a:extLst>
              <a:ext uri="{FF2B5EF4-FFF2-40B4-BE49-F238E27FC236}">
                <a16:creationId xmlns:a16="http://schemas.microsoft.com/office/drawing/2014/main" id="{115DFB91-512B-3844-A114-92FBEDCA92F2}"/>
              </a:ext>
            </a:extLst>
          </p:cNvPr>
          <p:cNvSpPr>
            <a:spLocks noGrp="1"/>
          </p:cNvSpPr>
          <p:nvPr>
            <p:custDataLst>
              <p:tags r:id="rId16"/>
            </p:custDataLst>
          </p:nvPr>
        </p:nvSpPr>
        <p:spPr bwMode="gray">
          <a:xfrm>
            <a:off x="2182813" y="2257425"/>
            <a:ext cx="174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C8B522AD-8C0A-416D-81E4-AB594A38E207}" type="datetime'''''''''''''''5''''''''''''''6'''''''''">
              <a:rPr lang="en-US" altLang="en-US" sz="1000" smtClean="0"/>
              <a:pPr marL="0" lvl="0" indent="0" algn="ctr">
                <a:spcBef>
                  <a:spcPct val="0"/>
                </a:spcBef>
                <a:spcAft>
                  <a:spcPct val="0"/>
                </a:spcAft>
                <a:buNone/>
              </a:pPr>
              <a:t>56</a:t>
            </a:fld>
            <a:endParaRPr lang="en-US" sz="1000"/>
          </a:p>
        </p:txBody>
      </p:sp>
      <p:sp>
        <p:nvSpPr>
          <p:cNvPr id="89" name="Text Placeholder 10">
            <a:extLst>
              <a:ext uri="{FF2B5EF4-FFF2-40B4-BE49-F238E27FC236}">
                <a16:creationId xmlns:a16="http://schemas.microsoft.com/office/drawing/2014/main" id="{115DFB91-512B-3844-A114-92FBEDCA92F2}"/>
              </a:ext>
            </a:extLst>
          </p:cNvPr>
          <p:cNvSpPr>
            <a:spLocks noGrp="1"/>
          </p:cNvSpPr>
          <p:nvPr>
            <p:custDataLst>
              <p:tags r:id="rId17"/>
            </p:custDataLst>
          </p:nvPr>
        </p:nvSpPr>
        <p:spPr bwMode="gray">
          <a:xfrm>
            <a:off x="2709863" y="2147888"/>
            <a:ext cx="174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76DE369F-AFB8-4424-972C-F8ED5C00CEA8}" type="datetime'''''''''6''''''''''0'''">
              <a:rPr lang="en-US" altLang="en-US" sz="1000" smtClean="0"/>
              <a:pPr marL="0" lvl="0" indent="0" algn="ctr">
                <a:spcBef>
                  <a:spcPct val="0"/>
                </a:spcBef>
                <a:spcAft>
                  <a:spcPct val="0"/>
                </a:spcAft>
                <a:buNone/>
              </a:pPr>
              <a:t>60</a:t>
            </a:fld>
            <a:endParaRPr lang="en-US" sz="1000"/>
          </a:p>
        </p:txBody>
      </p:sp>
      <p:sp>
        <p:nvSpPr>
          <p:cNvPr id="109" name="Text Placeholder 10">
            <a:extLst>
              <a:ext uri="{FF2B5EF4-FFF2-40B4-BE49-F238E27FC236}">
                <a16:creationId xmlns:a16="http://schemas.microsoft.com/office/drawing/2014/main" id="{6EC308EA-BB0B-0A96-6E4B-725274241BCA}"/>
              </a:ext>
            </a:extLst>
          </p:cNvPr>
          <p:cNvSpPr>
            <a:spLocks noGrp="1"/>
          </p:cNvSpPr>
          <p:nvPr>
            <p:custDataLst>
              <p:tags r:id="rId18"/>
            </p:custDataLst>
          </p:nvPr>
        </p:nvSpPr>
        <p:spPr bwMode="gray">
          <a:xfrm>
            <a:off x="3235325" y="2071688"/>
            <a:ext cx="174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8FD04980-6CF9-480E-9EB9-3161C966E6D6}" type="datetime'''6''''''''''''''''''''''''''''''''''3'''''''''''''''''''">
              <a:rPr lang="en-US" altLang="en-US" sz="1000" smtClean="0"/>
              <a:pPr marL="0" lvl="0" indent="0" algn="ctr">
                <a:spcBef>
                  <a:spcPct val="0"/>
                </a:spcBef>
                <a:spcAft>
                  <a:spcPct val="0"/>
                </a:spcAft>
                <a:buNone/>
              </a:pPr>
              <a:t>63</a:t>
            </a:fld>
            <a:endParaRPr lang="en-US" sz="1000"/>
          </a:p>
        </p:txBody>
      </p:sp>
      <p:sp>
        <p:nvSpPr>
          <p:cNvPr id="111" name="Text Placeholder 10">
            <a:extLst>
              <a:ext uri="{FF2B5EF4-FFF2-40B4-BE49-F238E27FC236}">
                <a16:creationId xmlns:a16="http://schemas.microsoft.com/office/drawing/2014/main" id="{7BCA294C-DA7C-655F-034C-BC4DBD014B92}"/>
              </a:ext>
            </a:extLst>
          </p:cNvPr>
          <p:cNvSpPr>
            <a:spLocks noGrp="1"/>
          </p:cNvSpPr>
          <p:nvPr>
            <p:custDataLst>
              <p:tags r:id="rId19"/>
            </p:custDataLst>
          </p:nvPr>
        </p:nvSpPr>
        <p:spPr bwMode="gray">
          <a:xfrm>
            <a:off x="3762375" y="2141538"/>
            <a:ext cx="174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42E61F46-427F-42E2-956C-9CA2D06A96EE}" type="datetime'''''''''''''''''''''''''''''''''''''''''''''''''''''6''1'''">
              <a:rPr lang="en-US" altLang="en-US" sz="1000" smtClean="0"/>
              <a:pPr marL="0" lvl="0" indent="0" algn="ctr">
                <a:spcBef>
                  <a:spcPct val="0"/>
                </a:spcBef>
                <a:spcAft>
                  <a:spcPct val="0"/>
                </a:spcAft>
                <a:buNone/>
              </a:pPr>
              <a:t>61</a:t>
            </a:fld>
            <a:endParaRPr lang="en-US" sz="1000"/>
          </a:p>
        </p:txBody>
      </p:sp>
      <p:sp>
        <p:nvSpPr>
          <p:cNvPr id="113" name="Text Placeholder 10">
            <a:extLst>
              <a:ext uri="{FF2B5EF4-FFF2-40B4-BE49-F238E27FC236}">
                <a16:creationId xmlns:a16="http://schemas.microsoft.com/office/drawing/2014/main" id="{E45AD808-7841-96C0-4D6A-F42BBC87AB11}"/>
              </a:ext>
            </a:extLst>
          </p:cNvPr>
          <p:cNvSpPr>
            <a:spLocks noGrp="1"/>
          </p:cNvSpPr>
          <p:nvPr>
            <p:custDataLst>
              <p:tags r:id="rId20"/>
            </p:custDataLst>
          </p:nvPr>
        </p:nvSpPr>
        <p:spPr bwMode="gray">
          <a:xfrm>
            <a:off x="4289425" y="2306638"/>
            <a:ext cx="174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5AF28319-22BE-4646-8EA3-584D0775B3C7}" type="datetime'''''''''''''''''''''''5''''''''''''''''''4'''''">
              <a:rPr lang="en-US" altLang="en-US" sz="1000" smtClean="0"/>
              <a:pPr marL="0" lvl="0" indent="0" algn="ctr">
                <a:spcBef>
                  <a:spcPct val="0"/>
                </a:spcBef>
                <a:spcAft>
                  <a:spcPct val="0"/>
                </a:spcAft>
                <a:buNone/>
              </a:pPr>
              <a:t>54</a:t>
            </a:fld>
            <a:endParaRPr lang="en-US" sz="1000"/>
          </a:p>
        </p:txBody>
      </p:sp>
      <p:sp>
        <p:nvSpPr>
          <p:cNvPr id="115" name="Text Placeholder 10">
            <a:extLst>
              <a:ext uri="{FF2B5EF4-FFF2-40B4-BE49-F238E27FC236}">
                <a16:creationId xmlns:a16="http://schemas.microsoft.com/office/drawing/2014/main" id="{71ECEAD9-C239-3AEC-202D-D0BA34EC601A}"/>
              </a:ext>
            </a:extLst>
          </p:cNvPr>
          <p:cNvSpPr>
            <a:spLocks noGrp="1"/>
          </p:cNvSpPr>
          <p:nvPr>
            <p:custDataLst>
              <p:tags r:id="rId21"/>
            </p:custDataLst>
          </p:nvPr>
        </p:nvSpPr>
        <p:spPr bwMode="gray">
          <a:xfrm>
            <a:off x="4816475" y="2292350"/>
            <a:ext cx="174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82B5B886-71DB-40A5-AD56-011AFF151BEF}" type="datetime'''''''''''''''''''''''''''''55'''''''''''''''''''">
              <a:rPr lang="en-US" altLang="en-US" sz="1000" smtClean="0"/>
              <a:pPr marL="0" lvl="0" indent="0" algn="ctr">
                <a:spcBef>
                  <a:spcPct val="0"/>
                </a:spcBef>
                <a:spcAft>
                  <a:spcPct val="0"/>
                </a:spcAft>
                <a:buNone/>
              </a:pPr>
              <a:t>55</a:t>
            </a:fld>
            <a:endParaRPr lang="en-US" sz="1000"/>
          </a:p>
        </p:txBody>
      </p:sp>
      <p:sp>
        <p:nvSpPr>
          <p:cNvPr id="117" name="Text Placeholder 10">
            <a:extLst>
              <a:ext uri="{FF2B5EF4-FFF2-40B4-BE49-F238E27FC236}">
                <a16:creationId xmlns:a16="http://schemas.microsoft.com/office/drawing/2014/main" id="{67E1197C-F30A-F128-F5E1-36DCBF6808D9}"/>
              </a:ext>
            </a:extLst>
          </p:cNvPr>
          <p:cNvSpPr>
            <a:spLocks noGrp="1"/>
          </p:cNvSpPr>
          <p:nvPr>
            <p:custDataLst>
              <p:tags r:id="rId22"/>
            </p:custDataLst>
          </p:nvPr>
        </p:nvSpPr>
        <p:spPr bwMode="gray">
          <a:xfrm>
            <a:off x="5343525" y="2474913"/>
            <a:ext cx="174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A573B588-A277-4A50-87E3-C73453AA8874}" type="datetime'''''4''''''''8'''''''''''''''''''''''''''''''''''''''''''">
              <a:rPr lang="en-US" altLang="en-US" sz="1000" smtClean="0"/>
              <a:pPr marL="0" lvl="0" indent="0" algn="ctr">
                <a:spcBef>
                  <a:spcPct val="0"/>
                </a:spcBef>
                <a:spcAft>
                  <a:spcPct val="0"/>
                </a:spcAft>
                <a:buNone/>
              </a:pPr>
              <a:t>48</a:t>
            </a:fld>
            <a:endParaRPr lang="en-US" sz="1000"/>
          </a:p>
        </p:txBody>
      </p:sp>
      <p:sp>
        <p:nvSpPr>
          <p:cNvPr id="119" name="Text Placeholder 10">
            <a:extLst>
              <a:ext uri="{FF2B5EF4-FFF2-40B4-BE49-F238E27FC236}">
                <a16:creationId xmlns:a16="http://schemas.microsoft.com/office/drawing/2014/main" id="{C5BDA3CD-BED1-1CCE-64E1-A50A42B17363}"/>
              </a:ext>
            </a:extLst>
          </p:cNvPr>
          <p:cNvSpPr>
            <a:spLocks noGrp="1"/>
          </p:cNvSpPr>
          <p:nvPr>
            <p:custDataLst>
              <p:tags r:id="rId23"/>
            </p:custDataLst>
          </p:nvPr>
        </p:nvSpPr>
        <p:spPr bwMode="gray">
          <a:xfrm>
            <a:off x="5870575" y="2471738"/>
            <a:ext cx="174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C9A308EF-5F48-45C2-9FF3-6BA6BDAD2614}" type="datetime'''''''''4''''''''''''''''''''''''''''''''''''''''''''8'">
              <a:rPr lang="en-US" altLang="en-US" sz="1000" smtClean="0"/>
              <a:pPr marL="0" lvl="0" indent="0" algn="ctr">
                <a:spcBef>
                  <a:spcPct val="0"/>
                </a:spcBef>
                <a:spcAft>
                  <a:spcPct val="0"/>
                </a:spcAft>
                <a:buNone/>
              </a:pPr>
              <a:t>48</a:t>
            </a:fld>
            <a:endParaRPr lang="en-US" sz="1000"/>
          </a:p>
        </p:txBody>
      </p:sp>
      <p:sp>
        <p:nvSpPr>
          <p:cNvPr id="121" name="Text Placeholder 10">
            <a:extLst>
              <a:ext uri="{FF2B5EF4-FFF2-40B4-BE49-F238E27FC236}">
                <a16:creationId xmlns:a16="http://schemas.microsoft.com/office/drawing/2014/main" id="{865AC7BA-4F08-2FE0-8B1F-89456D4E14EF}"/>
              </a:ext>
            </a:extLst>
          </p:cNvPr>
          <p:cNvSpPr>
            <a:spLocks noGrp="1"/>
          </p:cNvSpPr>
          <p:nvPr>
            <p:custDataLst>
              <p:tags r:id="rId24"/>
            </p:custDataLst>
          </p:nvPr>
        </p:nvSpPr>
        <p:spPr bwMode="gray">
          <a:xfrm>
            <a:off x="6396038" y="2432050"/>
            <a:ext cx="174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B2241527-594B-4D80-9B05-9957C90583DB}" type="datetime'''''''''''4''''9'''''''''''''''''''''''">
              <a:rPr lang="en-US" altLang="en-US" sz="1000" smtClean="0"/>
              <a:pPr marL="0" lvl="0" indent="0" algn="ctr">
                <a:spcBef>
                  <a:spcPct val="0"/>
                </a:spcBef>
                <a:spcAft>
                  <a:spcPct val="0"/>
                </a:spcAft>
                <a:buNone/>
              </a:pPr>
              <a:t>49</a:t>
            </a:fld>
            <a:endParaRPr lang="en-US" sz="1000"/>
          </a:p>
        </p:txBody>
      </p:sp>
      <p:sp>
        <p:nvSpPr>
          <p:cNvPr id="16" name="Text Placeholder 10">
            <a:extLst>
              <a:ext uri="{FF2B5EF4-FFF2-40B4-BE49-F238E27FC236}">
                <a16:creationId xmlns:a16="http://schemas.microsoft.com/office/drawing/2014/main" id="{766836A1-3454-912C-46FD-8E2053D87DFE}"/>
              </a:ext>
            </a:extLst>
          </p:cNvPr>
          <p:cNvSpPr>
            <a:spLocks noGrp="1"/>
          </p:cNvSpPr>
          <p:nvPr>
            <p:custDataLst>
              <p:tags r:id="rId25"/>
            </p:custDataLst>
          </p:nvPr>
        </p:nvSpPr>
        <p:spPr bwMode="gray">
          <a:xfrm>
            <a:off x="6923088" y="2274888"/>
            <a:ext cx="174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6303BD5C-F673-4543-99ED-416FFB45BEF4}" type="datetime'''''''''''5''''''''''''''''''''''''5'''''''''''">
              <a:rPr lang="en-US" altLang="en-US" sz="1000" smtClean="0"/>
              <a:pPr marL="0" lvl="0" indent="0" algn="ctr">
                <a:spcBef>
                  <a:spcPct val="0"/>
                </a:spcBef>
                <a:spcAft>
                  <a:spcPct val="0"/>
                </a:spcAft>
                <a:buNone/>
              </a:pPr>
              <a:t>55</a:t>
            </a:fld>
            <a:endParaRPr lang="en-US" sz="1000"/>
          </a:p>
        </p:txBody>
      </p:sp>
      <p:sp>
        <p:nvSpPr>
          <p:cNvPr id="22" name="Rectangle 21">
            <a:extLst>
              <a:ext uri="{FF2B5EF4-FFF2-40B4-BE49-F238E27FC236}">
                <a16:creationId xmlns:a16="http://schemas.microsoft.com/office/drawing/2014/main" id="{4F7D8133-526A-C90E-5F6B-420855D8A2A7}"/>
              </a:ext>
            </a:extLst>
          </p:cNvPr>
          <p:cNvSpPr/>
          <p:nvPr>
            <p:custDataLst>
              <p:tags r:id="rId26"/>
            </p:custDataLst>
          </p:nvPr>
        </p:nvSpPr>
        <p:spPr bwMode="auto">
          <a:xfrm>
            <a:off x="7335838" y="2489200"/>
            <a:ext cx="214313" cy="160338"/>
          </a:xfrm>
          <a:prstGeom prst="rect">
            <a:avLst/>
          </a:prstGeom>
          <a:solidFill>
            <a:srgbClr val="C0C0C0"/>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436" name="Rectangle 435">
            <a:extLst>
              <a:ext uri="{FF2B5EF4-FFF2-40B4-BE49-F238E27FC236}">
                <a16:creationId xmlns:a16="http://schemas.microsoft.com/office/drawing/2014/main" id="{65B4C80C-C281-0648-74C3-96BA400E412C}"/>
              </a:ext>
            </a:extLst>
          </p:cNvPr>
          <p:cNvSpPr/>
          <p:nvPr>
            <p:custDataLst>
              <p:tags r:id="rId27"/>
            </p:custDataLst>
          </p:nvPr>
        </p:nvSpPr>
        <p:spPr bwMode="auto">
          <a:xfrm>
            <a:off x="7335838" y="2722563"/>
            <a:ext cx="214313" cy="160338"/>
          </a:xfrm>
          <a:prstGeom prst="rect">
            <a:avLst/>
          </a:prstGeom>
          <a:solidFill>
            <a:schemeClr val="accent6"/>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434" name="Rectangle 433">
            <a:extLst>
              <a:ext uri="{FF2B5EF4-FFF2-40B4-BE49-F238E27FC236}">
                <a16:creationId xmlns:a16="http://schemas.microsoft.com/office/drawing/2014/main" id="{3D27BF63-FBC7-A2AF-7DFF-ADA828FA624B}"/>
              </a:ext>
            </a:extLst>
          </p:cNvPr>
          <p:cNvSpPr/>
          <p:nvPr>
            <p:custDataLst>
              <p:tags r:id="rId28"/>
            </p:custDataLst>
          </p:nvPr>
        </p:nvSpPr>
        <p:spPr bwMode="auto">
          <a:xfrm>
            <a:off x="7335838" y="2955925"/>
            <a:ext cx="214313" cy="160338"/>
          </a:xfrm>
          <a:prstGeom prst="rect">
            <a:avLst/>
          </a:prstGeom>
          <a:solidFill>
            <a:srgbClr val="9DB1CF"/>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433" name="Rectangle 432">
            <a:extLst>
              <a:ext uri="{FF2B5EF4-FFF2-40B4-BE49-F238E27FC236}">
                <a16:creationId xmlns:a16="http://schemas.microsoft.com/office/drawing/2014/main" id="{C8789175-73E4-6925-C959-9ED94ADAAE06}"/>
              </a:ext>
            </a:extLst>
          </p:cNvPr>
          <p:cNvSpPr/>
          <p:nvPr>
            <p:custDataLst>
              <p:tags r:id="rId29"/>
            </p:custDataLst>
          </p:nvPr>
        </p:nvSpPr>
        <p:spPr bwMode="auto">
          <a:xfrm>
            <a:off x="7335838" y="3189288"/>
            <a:ext cx="214313" cy="160338"/>
          </a:xfrm>
          <a:prstGeom prst="rect">
            <a:avLst/>
          </a:prstGeom>
          <a:solidFill>
            <a:schemeClr val="accent5"/>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432" name="Rectangle 431">
            <a:extLst>
              <a:ext uri="{FF2B5EF4-FFF2-40B4-BE49-F238E27FC236}">
                <a16:creationId xmlns:a16="http://schemas.microsoft.com/office/drawing/2014/main" id="{8C114716-EE9B-A6BF-AAA0-A54B287CD185}"/>
              </a:ext>
            </a:extLst>
          </p:cNvPr>
          <p:cNvSpPr/>
          <p:nvPr>
            <p:custDataLst>
              <p:tags r:id="rId30"/>
            </p:custDataLst>
          </p:nvPr>
        </p:nvSpPr>
        <p:spPr bwMode="auto">
          <a:xfrm>
            <a:off x="7335838" y="3422650"/>
            <a:ext cx="214313" cy="160338"/>
          </a:xfrm>
          <a:prstGeom prst="rect">
            <a:avLst/>
          </a:prstGeom>
          <a:solidFill>
            <a:srgbClr val="364D6E"/>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431" name="Rectangle 430">
            <a:extLst>
              <a:ext uri="{FF2B5EF4-FFF2-40B4-BE49-F238E27FC236}">
                <a16:creationId xmlns:a16="http://schemas.microsoft.com/office/drawing/2014/main" id="{48675860-47A5-27F5-6D2C-0433C280B526}"/>
              </a:ext>
            </a:extLst>
          </p:cNvPr>
          <p:cNvSpPr/>
          <p:nvPr>
            <p:custDataLst>
              <p:tags r:id="rId31"/>
            </p:custDataLst>
          </p:nvPr>
        </p:nvSpPr>
        <p:spPr bwMode="auto">
          <a:xfrm>
            <a:off x="7335838" y="3656013"/>
            <a:ext cx="214313" cy="160338"/>
          </a:xfrm>
          <a:prstGeom prst="rect">
            <a:avLst/>
          </a:prstGeom>
          <a:solidFill>
            <a:srgbClr val="007770"/>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9" name="Text Placeholder 10">
            <a:extLst>
              <a:ext uri="{FF2B5EF4-FFF2-40B4-BE49-F238E27FC236}">
                <a16:creationId xmlns:a16="http://schemas.microsoft.com/office/drawing/2014/main" id="{51DCB593-1260-902C-2FA2-293B57D069C8}"/>
              </a:ext>
            </a:extLst>
          </p:cNvPr>
          <p:cNvSpPr>
            <a:spLocks noGrp="1"/>
          </p:cNvSpPr>
          <p:nvPr>
            <p:custDataLst>
              <p:tags r:id="rId32"/>
            </p:custDataLst>
          </p:nvPr>
        </p:nvSpPr>
        <p:spPr bwMode="auto">
          <a:xfrm>
            <a:off x="7600950" y="2484438"/>
            <a:ext cx="38100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4CE1EAE9-1FBD-40C3-AE08-346F61E2EB28}" type="datetime'''''O''''''''''''''''''''''th''''''''''e''''''''''''''''''r'">
              <a:rPr lang="en-US" altLang="en-US" sz="1200" smtClean="0"/>
              <a:pPr marL="0" lvl="0" indent="0">
                <a:spcBef>
                  <a:spcPct val="0"/>
                </a:spcBef>
                <a:spcAft>
                  <a:spcPct val="0"/>
                </a:spcAft>
                <a:buNone/>
              </a:pPr>
              <a:t>Other</a:t>
            </a:fld>
            <a:endParaRPr lang="en-US" sz="1200"/>
          </a:p>
        </p:txBody>
      </p:sp>
      <p:sp>
        <p:nvSpPr>
          <p:cNvPr id="106" name="Text Placeholder 10">
            <a:extLst>
              <a:ext uri="{FF2B5EF4-FFF2-40B4-BE49-F238E27FC236}">
                <a16:creationId xmlns:a16="http://schemas.microsoft.com/office/drawing/2014/main" id="{F295A738-9FFD-348A-78F7-9C2CDF9ABE50}"/>
              </a:ext>
            </a:extLst>
          </p:cNvPr>
          <p:cNvSpPr>
            <a:spLocks noGrp="1"/>
          </p:cNvSpPr>
          <p:nvPr>
            <p:custDataLst>
              <p:tags r:id="rId33"/>
            </p:custDataLst>
          </p:nvPr>
        </p:nvSpPr>
        <p:spPr bwMode="auto">
          <a:xfrm>
            <a:off x="7600950" y="2717800"/>
            <a:ext cx="8270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2B485C80-63D1-467A-A431-675234188F2C}" type="datetime'''''R''u''''''''s''''''''''''''s''i''''''a'''''''">
              <a:rPr lang="en-US" altLang="en-US" sz="1200" smtClean="0"/>
              <a:pPr marL="0" lvl="0" indent="0">
                <a:spcBef>
                  <a:spcPct val="0"/>
                </a:spcBef>
                <a:spcAft>
                  <a:spcPct val="0"/>
                </a:spcAft>
                <a:buNone/>
              </a:pPr>
              <a:t>Russia</a:t>
            </a:fld>
            <a:r>
              <a:rPr lang="en-US" altLang="en-US" sz="1200"/>
              <a:t> (8%)</a:t>
            </a:r>
            <a:endParaRPr lang="en-US" sz="1200"/>
          </a:p>
        </p:txBody>
      </p:sp>
      <p:sp>
        <p:nvSpPr>
          <p:cNvPr id="104" name="Text Placeholder 10">
            <a:extLst>
              <a:ext uri="{FF2B5EF4-FFF2-40B4-BE49-F238E27FC236}">
                <a16:creationId xmlns:a16="http://schemas.microsoft.com/office/drawing/2014/main" id="{F914A9C6-410E-4078-F848-00DD8E4C0D88}"/>
              </a:ext>
            </a:extLst>
          </p:cNvPr>
          <p:cNvSpPr>
            <a:spLocks noGrp="1"/>
          </p:cNvSpPr>
          <p:nvPr>
            <p:custDataLst>
              <p:tags r:id="rId34"/>
            </p:custDataLst>
          </p:nvPr>
        </p:nvSpPr>
        <p:spPr bwMode="auto">
          <a:xfrm>
            <a:off x="7600950" y="2951163"/>
            <a:ext cx="10382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7DD504B1-277D-4A7A-98D9-1395789304E6}" type="datetime'Au''''''st''''''''''''''''''ra''''''''l''i''''a'''">
              <a:rPr lang="en-US" altLang="en-US" sz="1200" smtClean="0"/>
              <a:pPr marL="0" lvl="0" indent="0">
                <a:spcBef>
                  <a:spcPct val="0"/>
                </a:spcBef>
                <a:spcAft>
                  <a:spcPct val="0"/>
                </a:spcAft>
                <a:buNone/>
              </a:pPr>
              <a:t>Australia</a:t>
            </a:fld>
            <a:r>
              <a:rPr lang="en-US" altLang="en-US" sz="1200"/>
              <a:t> (28%)</a:t>
            </a:r>
            <a:endParaRPr lang="en-US" sz="1200"/>
          </a:p>
        </p:txBody>
      </p:sp>
      <p:sp>
        <p:nvSpPr>
          <p:cNvPr id="103" name="Text Placeholder 10">
            <a:extLst>
              <a:ext uri="{FF2B5EF4-FFF2-40B4-BE49-F238E27FC236}">
                <a16:creationId xmlns:a16="http://schemas.microsoft.com/office/drawing/2014/main" id="{039E69A7-F1A2-078D-21BD-1603B654CB6E}"/>
              </a:ext>
            </a:extLst>
          </p:cNvPr>
          <p:cNvSpPr>
            <a:spLocks noGrp="1"/>
          </p:cNvSpPr>
          <p:nvPr>
            <p:custDataLst>
              <p:tags r:id="rId35"/>
            </p:custDataLst>
          </p:nvPr>
        </p:nvSpPr>
        <p:spPr bwMode="auto">
          <a:xfrm>
            <a:off x="7600950" y="3184525"/>
            <a:ext cx="9191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6CB003B9-E562-42AE-A818-416F425B09CD}" type="datetime'N''''''''''am''''''''''''''i''b''''i''''''''''''''a'''''''''''">
              <a:rPr lang="en-US" altLang="en-US" sz="1200" smtClean="0"/>
              <a:pPr marL="0" lvl="0" indent="0">
                <a:spcBef>
                  <a:spcPct val="0"/>
                </a:spcBef>
                <a:spcAft>
                  <a:spcPct val="0"/>
                </a:spcAft>
                <a:buNone/>
              </a:pPr>
              <a:t>Namibia</a:t>
            </a:fld>
            <a:r>
              <a:rPr lang="en-US" altLang="en-US" sz="1200"/>
              <a:t> (7%)</a:t>
            </a:r>
            <a:endParaRPr lang="en-US" sz="1200"/>
          </a:p>
        </p:txBody>
      </p:sp>
      <p:sp>
        <p:nvSpPr>
          <p:cNvPr id="86" name="Text Placeholder 10">
            <a:extLst>
              <a:ext uri="{FF2B5EF4-FFF2-40B4-BE49-F238E27FC236}">
                <a16:creationId xmlns:a16="http://schemas.microsoft.com/office/drawing/2014/main" id="{115DFB91-512B-3844-A114-92FBEDCA92F2}"/>
              </a:ext>
            </a:extLst>
          </p:cNvPr>
          <p:cNvSpPr>
            <a:spLocks noGrp="1"/>
          </p:cNvSpPr>
          <p:nvPr>
            <p:custDataLst>
              <p:tags r:id="rId36"/>
            </p:custDataLst>
          </p:nvPr>
        </p:nvSpPr>
        <p:spPr bwMode="auto">
          <a:xfrm>
            <a:off x="7600950" y="3417888"/>
            <a:ext cx="8937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5E67279F-6038-410F-BA14-9677E10A658E}" type="datetime'''''''''''''C''''''''a''''''''n''''''''a''''''''d''''''''''a'">
              <a:rPr lang="en-US" altLang="en-US" sz="1200" smtClean="0"/>
              <a:pPr marL="0" lvl="0" indent="0">
                <a:spcBef>
                  <a:spcPct val="0"/>
                </a:spcBef>
                <a:spcAft>
                  <a:spcPct val="0"/>
                </a:spcAft>
                <a:buNone/>
              </a:pPr>
              <a:t>Canada</a:t>
            </a:fld>
            <a:r>
              <a:rPr lang="en-US" altLang="en-US" sz="1200"/>
              <a:t> (9%)</a:t>
            </a:r>
            <a:endParaRPr lang="en-US" sz="1200"/>
          </a:p>
        </p:txBody>
      </p:sp>
      <p:sp>
        <p:nvSpPr>
          <p:cNvPr id="85" name="Text Placeholder 10">
            <a:extLst>
              <a:ext uri="{FF2B5EF4-FFF2-40B4-BE49-F238E27FC236}">
                <a16:creationId xmlns:a16="http://schemas.microsoft.com/office/drawing/2014/main" id="{115DFB91-512B-3844-A114-92FBEDCA92F2}"/>
              </a:ext>
            </a:extLst>
          </p:cNvPr>
          <p:cNvSpPr>
            <a:spLocks noGrp="1"/>
          </p:cNvSpPr>
          <p:nvPr>
            <p:custDataLst>
              <p:tags r:id="rId37"/>
            </p:custDataLst>
          </p:nvPr>
        </p:nvSpPr>
        <p:spPr bwMode="auto">
          <a:xfrm>
            <a:off x="7600950" y="3651250"/>
            <a:ext cx="12414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CC24E9A1-D010-4E30-95E6-6FED5742E773}" type="datetime'''''K''''az''a''''k''''''hs''t''''''an'''''''''''''''''">
              <a:rPr lang="en-US" altLang="en-US" sz="1200" smtClean="0"/>
              <a:pPr marL="0" lvl="0" indent="0">
                <a:spcBef>
                  <a:spcPct val="0"/>
                </a:spcBef>
                <a:spcAft>
                  <a:spcPct val="0"/>
                </a:spcAft>
                <a:buNone/>
              </a:pPr>
              <a:t>Kazakhstan</a:t>
            </a:fld>
            <a:r>
              <a:rPr lang="en-US" altLang="en-US" sz="1200"/>
              <a:t> (15%)</a:t>
            </a:r>
            <a:endParaRPr lang="en-US" sz="1200"/>
          </a:p>
        </p:txBody>
      </p:sp>
      <p:graphicFrame>
        <p:nvGraphicFramePr>
          <p:cNvPr id="90" name="Chart 89"/>
          <p:cNvGraphicFramePr/>
          <p:nvPr>
            <p:custDataLst>
              <p:tags r:id="rId38"/>
            </p:custDataLst>
            <p:extLst>
              <p:ext uri="{D42A27DB-BD31-4B8C-83A1-F6EECF244321}">
                <p14:modId xmlns:p14="http://schemas.microsoft.com/office/powerpoint/2010/main" val="3223387616"/>
              </p:ext>
            </p:extLst>
          </p:nvPr>
        </p:nvGraphicFramePr>
        <p:xfrm>
          <a:off x="1398588" y="4062413"/>
          <a:ext cx="5959475" cy="1809750"/>
        </p:xfrm>
        <a:graphic>
          <a:graphicData uri="http://schemas.openxmlformats.org/drawingml/2006/chart">
            <c:chart xmlns:c="http://schemas.openxmlformats.org/drawingml/2006/chart" xmlns:r="http://schemas.openxmlformats.org/officeDocument/2006/relationships" r:id="rId76"/>
          </a:graphicData>
        </a:graphic>
      </p:graphicFrame>
      <p:sp>
        <p:nvSpPr>
          <p:cNvPr id="453" name="Text Placeholder 10">
            <a:extLst>
              <a:ext uri="{FF2B5EF4-FFF2-40B4-BE49-F238E27FC236}">
                <a16:creationId xmlns:a16="http://schemas.microsoft.com/office/drawing/2014/main" id="{B4B54472-90D5-F421-0BFC-F5FFD58B924D}"/>
              </a:ext>
            </a:extLst>
          </p:cNvPr>
          <p:cNvSpPr>
            <a:spLocks noGrp="1"/>
          </p:cNvSpPr>
          <p:nvPr>
            <p:custDataLst>
              <p:tags r:id="rId39"/>
            </p:custDataLst>
          </p:nvPr>
        </p:nvSpPr>
        <p:spPr bwMode="gray">
          <a:xfrm>
            <a:off x="1655763" y="5737225"/>
            <a:ext cx="174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D3889ED3-E6F8-48D8-935C-94D5EC75656F}" type="datetime'''6''5'''''''''''''''''''''''''''''''''">
              <a:rPr lang="en-US" altLang="en-US" sz="1000" smtClean="0"/>
              <a:pPr marL="0" lvl="0" indent="0" algn="ctr">
                <a:spcBef>
                  <a:spcPct val="0"/>
                </a:spcBef>
                <a:spcAft>
                  <a:spcPct val="0"/>
                </a:spcAft>
                <a:buNone/>
              </a:pPr>
              <a:t>65</a:t>
            </a:fld>
            <a:endParaRPr lang="en-US" sz="1000"/>
          </a:p>
        </p:txBody>
      </p:sp>
      <p:sp>
        <p:nvSpPr>
          <p:cNvPr id="454" name="Text Placeholder 10">
            <a:extLst>
              <a:ext uri="{FF2B5EF4-FFF2-40B4-BE49-F238E27FC236}">
                <a16:creationId xmlns:a16="http://schemas.microsoft.com/office/drawing/2014/main" id="{89762BF0-B4ED-0F9A-3546-D4324E34D6CD}"/>
              </a:ext>
            </a:extLst>
          </p:cNvPr>
          <p:cNvSpPr>
            <a:spLocks noGrp="1"/>
          </p:cNvSpPr>
          <p:nvPr>
            <p:custDataLst>
              <p:tags r:id="rId40"/>
            </p:custDataLst>
          </p:nvPr>
        </p:nvSpPr>
        <p:spPr bwMode="gray">
          <a:xfrm>
            <a:off x="2182813" y="5757863"/>
            <a:ext cx="174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C9D01100-E061-412C-BB72-BEC4A62F9D4F}" type="datetime'''6''''6'''''''''''''''">
              <a:rPr lang="en-US" altLang="en-US" sz="1000" smtClean="0"/>
              <a:pPr marL="0" lvl="0" indent="0" algn="ctr">
                <a:spcBef>
                  <a:spcPct val="0"/>
                </a:spcBef>
                <a:spcAft>
                  <a:spcPct val="0"/>
                </a:spcAft>
                <a:buNone/>
              </a:pPr>
              <a:t>66</a:t>
            </a:fld>
            <a:endParaRPr lang="en-US" sz="1000"/>
          </a:p>
        </p:txBody>
      </p:sp>
      <p:sp>
        <p:nvSpPr>
          <p:cNvPr id="455" name="Text Placeholder 10">
            <a:extLst>
              <a:ext uri="{FF2B5EF4-FFF2-40B4-BE49-F238E27FC236}">
                <a16:creationId xmlns:a16="http://schemas.microsoft.com/office/drawing/2014/main" id="{5759EA12-5E0F-0127-9178-ED2E30FE7CD6}"/>
              </a:ext>
            </a:extLst>
          </p:cNvPr>
          <p:cNvSpPr>
            <a:spLocks noGrp="1"/>
          </p:cNvSpPr>
          <p:nvPr>
            <p:custDataLst>
              <p:tags r:id="rId41"/>
            </p:custDataLst>
          </p:nvPr>
        </p:nvSpPr>
        <p:spPr bwMode="gray">
          <a:xfrm>
            <a:off x="2709863" y="5781675"/>
            <a:ext cx="174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645026EE-D020-4FFC-89F7-6F70C2DD448B}" type="datetime'6''''''''''''''''''''''''''''''''''''''''''''''''''''''7'''">
              <a:rPr lang="en-US" altLang="en-US" sz="1000" smtClean="0"/>
              <a:pPr marL="0" lvl="0" indent="0" algn="ctr">
                <a:spcBef>
                  <a:spcPct val="0"/>
                </a:spcBef>
                <a:spcAft>
                  <a:spcPct val="0"/>
                </a:spcAft>
                <a:buNone/>
              </a:pPr>
              <a:t>67</a:t>
            </a:fld>
            <a:endParaRPr lang="en-US" sz="1000"/>
          </a:p>
        </p:txBody>
      </p:sp>
      <p:sp>
        <p:nvSpPr>
          <p:cNvPr id="456" name="Text Placeholder 10">
            <a:extLst>
              <a:ext uri="{FF2B5EF4-FFF2-40B4-BE49-F238E27FC236}">
                <a16:creationId xmlns:a16="http://schemas.microsoft.com/office/drawing/2014/main" id="{08104866-4793-B876-D9BE-D4200F71A63B}"/>
              </a:ext>
            </a:extLst>
          </p:cNvPr>
          <p:cNvSpPr>
            <a:spLocks noGrp="1"/>
          </p:cNvSpPr>
          <p:nvPr>
            <p:custDataLst>
              <p:tags r:id="rId42"/>
            </p:custDataLst>
          </p:nvPr>
        </p:nvSpPr>
        <p:spPr bwMode="gray">
          <a:xfrm>
            <a:off x="3235325" y="5697538"/>
            <a:ext cx="174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1F727EEA-3D14-4811-AA67-4774E2F1AA2D}" type="datetime'''''''''''''''6''''''''''''3'''''''''''''''''''''''''''''''">
              <a:rPr lang="en-US" altLang="en-US" sz="1000" smtClean="0"/>
              <a:pPr marL="0" lvl="0" indent="0" algn="ctr">
                <a:spcBef>
                  <a:spcPct val="0"/>
                </a:spcBef>
                <a:spcAft>
                  <a:spcPct val="0"/>
                </a:spcAft>
                <a:buNone/>
              </a:pPr>
              <a:t>63</a:t>
            </a:fld>
            <a:endParaRPr lang="en-US" sz="1000"/>
          </a:p>
        </p:txBody>
      </p:sp>
      <p:sp>
        <p:nvSpPr>
          <p:cNvPr id="457" name="Text Placeholder 10">
            <a:extLst>
              <a:ext uri="{FF2B5EF4-FFF2-40B4-BE49-F238E27FC236}">
                <a16:creationId xmlns:a16="http://schemas.microsoft.com/office/drawing/2014/main" id="{85AD643D-895F-7000-101E-F3FB26519B7D}"/>
              </a:ext>
            </a:extLst>
          </p:cNvPr>
          <p:cNvSpPr>
            <a:spLocks noGrp="1"/>
          </p:cNvSpPr>
          <p:nvPr>
            <p:custDataLst>
              <p:tags r:id="rId43"/>
            </p:custDataLst>
          </p:nvPr>
        </p:nvSpPr>
        <p:spPr bwMode="gray">
          <a:xfrm>
            <a:off x="3762375" y="5737225"/>
            <a:ext cx="174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4D0C3B55-75DC-4FFA-B2FA-23A76EC3A2D8}" type="datetime'''''''''''''''''''''''''''''''''''6''''5'''''''''''''''''">
              <a:rPr lang="en-US" altLang="en-US" sz="1000" smtClean="0"/>
              <a:pPr marL="0" lvl="0" indent="0" algn="ctr">
                <a:spcBef>
                  <a:spcPct val="0"/>
                </a:spcBef>
                <a:spcAft>
                  <a:spcPct val="0"/>
                </a:spcAft>
                <a:buNone/>
              </a:pPr>
              <a:t>65</a:t>
            </a:fld>
            <a:endParaRPr lang="en-US" sz="1000"/>
          </a:p>
        </p:txBody>
      </p:sp>
      <p:sp>
        <p:nvSpPr>
          <p:cNvPr id="458" name="Text Placeholder 10">
            <a:extLst>
              <a:ext uri="{FF2B5EF4-FFF2-40B4-BE49-F238E27FC236}">
                <a16:creationId xmlns:a16="http://schemas.microsoft.com/office/drawing/2014/main" id="{AEDD2520-D954-4103-39EA-885829D8648C}"/>
              </a:ext>
            </a:extLst>
          </p:cNvPr>
          <p:cNvSpPr>
            <a:spLocks noGrp="1"/>
          </p:cNvSpPr>
          <p:nvPr>
            <p:custDataLst>
              <p:tags r:id="rId44"/>
            </p:custDataLst>
          </p:nvPr>
        </p:nvSpPr>
        <p:spPr bwMode="gray">
          <a:xfrm>
            <a:off x="4289425" y="5789613"/>
            <a:ext cx="174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4DFE0ADD-6B3C-4D17-9881-80B49C07691E}" type="datetime'''''''6''7'''''''''''''''''''''''''''">
              <a:rPr lang="en-US" altLang="en-US" sz="1000" smtClean="0"/>
              <a:pPr marL="0" lvl="0" indent="0" algn="ctr">
                <a:spcBef>
                  <a:spcPct val="0"/>
                </a:spcBef>
                <a:spcAft>
                  <a:spcPct val="0"/>
                </a:spcAft>
                <a:buNone/>
              </a:pPr>
              <a:t>67</a:t>
            </a:fld>
            <a:endParaRPr lang="en-US" sz="1000"/>
          </a:p>
        </p:txBody>
      </p:sp>
      <p:sp>
        <p:nvSpPr>
          <p:cNvPr id="459" name="Text Placeholder 10">
            <a:extLst>
              <a:ext uri="{FF2B5EF4-FFF2-40B4-BE49-F238E27FC236}">
                <a16:creationId xmlns:a16="http://schemas.microsoft.com/office/drawing/2014/main" id="{DBE0625D-A247-90D1-D101-DB9C3128BEA9}"/>
              </a:ext>
            </a:extLst>
          </p:cNvPr>
          <p:cNvSpPr>
            <a:spLocks noGrp="1"/>
          </p:cNvSpPr>
          <p:nvPr>
            <p:custDataLst>
              <p:tags r:id="rId45"/>
            </p:custDataLst>
          </p:nvPr>
        </p:nvSpPr>
        <p:spPr bwMode="gray">
          <a:xfrm>
            <a:off x="4816475" y="5815013"/>
            <a:ext cx="174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B67FFE55-DD08-4B53-BB74-8A37B05271E7}" type="datetime'''''''''''''''''''''''''''''''''6''''''''''''''''''''8'''''''">
              <a:rPr lang="en-US" altLang="en-US" sz="1000" smtClean="0"/>
              <a:pPr marL="0" lvl="0" indent="0" algn="ctr">
                <a:spcBef>
                  <a:spcPct val="0"/>
                </a:spcBef>
                <a:spcAft>
                  <a:spcPct val="0"/>
                </a:spcAft>
                <a:buNone/>
              </a:pPr>
              <a:t>68</a:t>
            </a:fld>
            <a:endParaRPr lang="en-US" sz="1000"/>
          </a:p>
        </p:txBody>
      </p:sp>
      <p:sp>
        <p:nvSpPr>
          <p:cNvPr id="460" name="Text Placeholder 10">
            <a:extLst>
              <a:ext uri="{FF2B5EF4-FFF2-40B4-BE49-F238E27FC236}">
                <a16:creationId xmlns:a16="http://schemas.microsoft.com/office/drawing/2014/main" id="{0B7BF3AA-90D8-9615-7E2F-419538809F96}"/>
              </a:ext>
            </a:extLst>
          </p:cNvPr>
          <p:cNvSpPr>
            <a:spLocks noGrp="1"/>
          </p:cNvSpPr>
          <p:nvPr>
            <p:custDataLst>
              <p:tags r:id="rId46"/>
            </p:custDataLst>
          </p:nvPr>
        </p:nvSpPr>
        <p:spPr bwMode="gray">
          <a:xfrm>
            <a:off x="5343525" y="5745163"/>
            <a:ext cx="174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97159480-D72A-46DA-9957-7C88F54B507F}" type="datetime'''''''''6''''''''''''''''''5'''''''''''''">
              <a:rPr lang="en-US" altLang="en-US" sz="1000" smtClean="0"/>
              <a:pPr marL="0" lvl="0" indent="0" algn="ctr">
                <a:spcBef>
                  <a:spcPct val="0"/>
                </a:spcBef>
                <a:spcAft>
                  <a:spcPct val="0"/>
                </a:spcAft>
                <a:buNone/>
              </a:pPr>
              <a:t>65</a:t>
            </a:fld>
            <a:endParaRPr lang="en-US" sz="1000"/>
          </a:p>
        </p:txBody>
      </p:sp>
      <p:sp>
        <p:nvSpPr>
          <p:cNvPr id="461" name="Text Placeholder 10">
            <a:extLst>
              <a:ext uri="{FF2B5EF4-FFF2-40B4-BE49-F238E27FC236}">
                <a16:creationId xmlns:a16="http://schemas.microsoft.com/office/drawing/2014/main" id="{88A27D3C-91BB-56D3-B831-1C2DAEBA84BF}"/>
              </a:ext>
            </a:extLst>
          </p:cNvPr>
          <p:cNvSpPr>
            <a:spLocks noGrp="1"/>
          </p:cNvSpPr>
          <p:nvPr>
            <p:custDataLst>
              <p:tags r:id="rId47"/>
            </p:custDataLst>
          </p:nvPr>
        </p:nvSpPr>
        <p:spPr bwMode="gray">
          <a:xfrm>
            <a:off x="5870575" y="5675313"/>
            <a:ext cx="174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D05FE960-35AA-4C91-B1C8-988F56611740}" type="datetime'''''''''''''''''''''''''''''6''''3'''''''''''''">
              <a:rPr lang="en-US" altLang="en-US" sz="1000" smtClean="0"/>
              <a:pPr marL="0" lvl="0" indent="0" algn="ctr">
                <a:spcBef>
                  <a:spcPct val="0"/>
                </a:spcBef>
                <a:spcAft>
                  <a:spcPct val="0"/>
                </a:spcAft>
                <a:buNone/>
              </a:pPr>
              <a:t>63</a:t>
            </a:fld>
            <a:endParaRPr lang="en-US" sz="1000"/>
          </a:p>
        </p:txBody>
      </p:sp>
      <p:sp>
        <p:nvSpPr>
          <p:cNvPr id="462" name="Text Placeholder 10">
            <a:extLst>
              <a:ext uri="{FF2B5EF4-FFF2-40B4-BE49-F238E27FC236}">
                <a16:creationId xmlns:a16="http://schemas.microsoft.com/office/drawing/2014/main" id="{09AA09D8-001F-EAD3-99EE-3F8DA92CFF3E}"/>
              </a:ext>
            </a:extLst>
          </p:cNvPr>
          <p:cNvSpPr>
            <a:spLocks noGrp="1"/>
          </p:cNvSpPr>
          <p:nvPr>
            <p:custDataLst>
              <p:tags r:id="rId48"/>
            </p:custDataLst>
          </p:nvPr>
        </p:nvSpPr>
        <p:spPr bwMode="gray">
          <a:xfrm>
            <a:off x="6396038" y="5751513"/>
            <a:ext cx="174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734D559D-0565-44C3-9F40-E6F1ED5EDB58}" type="datetime'''''6''''''''''''''''''''''''''''6'''''''">
              <a:rPr lang="en-US" altLang="en-US" sz="1000" smtClean="0"/>
              <a:pPr marL="0" lvl="0" indent="0" algn="ctr">
                <a:spcBef>
                  <a:spcPct val="0"/>
                </a:spcBef>
                <a:spcAft>
                  <a:spcPct val="0"/>
                </a:spcAft>
                <a:buNone/>
              </a:pPr>
              <a:t>66</a:t>
            </a:fld>
            <a:endParaRPr lang="en-US" sz="1000"/>
          </a:p>
        </p:txBody>
      </p:sp>
      <p:sp>
        <p:nvSpPr>
          <p:cNvPr id="50" name="Text Placeholder 10">
            <a:extLst>
              <a:ext uri="{FF2B5EF4-FFF2-40B4-BE49-F238E27FC236}">
                <a16:creationId xmlns:a16="http://schemas.microsoft.com/office/drawing/2014/main" id="{8BE05B79-AC37-77B3-2D05-CCB6BBC42DC4}"/>
              </a:ext>
            </a:extLst>
          </p:cNvPr>
          <p:cNvSpPr>
            <a:spLocks noGrp="1"/>
          </p:cNvSpPr>
          <p:nvPr>
            <p:custDataLst>
              <p:tags r:id="rId49"/>
            </p:custDataLst>
          </p:nvPr>
        </p:nvSpPr>
        <p:spPr bwMode="gray">
          <a:xfrm>
            <a:off x="6923088" y="5797550"/>
            <a:ext cx="174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575ECAE7-6599-469D-88EB-4077655A4FB4}" type="datetime'''''''''''''''''''''''6''''''''''''''''8'''''''''''''''''">
              <a:rPr lang="en-US" altLang="en-US" sz="1000" smtClean="0"/>
              <a:pPr marL="0" lvl="0" indent="0" algn="ctr">
                <a:spcBef>
                  <a:spcPct val="0"/>
                </a:spcBef>
                <a:spcAft>
                  <a:spcPct val="0"/>
                </a:spcAft>
                <a:buNone/>
              </a:pPr>
              <a:t>68</a:t>
            </a:fld>
            <a:endParaRPr lang="en-US" sz="1000"/>
          </a:p>
        </p:txBody>
      </p:sp>
      <p:sp>
        <p:nvSpPr>
          <p:cNvPr id="463" name="Rectangle 462">
            <a:extLst>
              <a:ext uri="{FF2B5EF4-FFF2-40B4-BE49-F238E27FC236}">
                <a16:creationId xmlns:a16="http://schemas.microsoft.com/office/drawing/2014/main" id="{E690933B-26B2-0CF5-50F0-C32DDF365D3B}"/>
              </a:ext>
            </a:extLst>
          </p:cNvPr>
          <p:cNvSpPr/>
          <p:nvPr>
            <p:custDataLst>
              <p:tags r:id="rId50"/>
            </p:custDataLst>
          </p:nvPr>
        </p:nvSpPr>
        <p:spPr bwMode="auto">
          <a:xfrm>
            <a:off x="7335838" y="4210050"/>
            <a:ext cx="214313" cy="160338"/>
          </a:xfrm>
          <a:prstGeom prst="rect">
            <a:avLst/>
          </a:prstGeom>
          <a:solidFill>
            <a:srgbClr val="9DB1CF"/>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464" name="Rectangle 463">
            <a:extLst>
              <a:ext uri="{FF2B5EF4-FFF2-40B4-BE49-F238E27FC236}">
                <a16:creationId xmlns:a16="http://schemas.microsoft.com/office/drawing/2014/main" id="{171A9C2A-B0A0-8BEF-A7A0-26DE7F8BC847}"/>
              </a:ext>
            </a:extLst>
          </p:cNvPr>
          <p:cNvSpPr/>
          <p:nvPr>
            <p:custDataLst>
              <p:tags r:id="rId51"/>
            </p:custDataLst>
          </p:nvPr>
        </p:nvSpPr>
        <p:spPr bwMode="auto">
          <a:xfrm>
            <a:off x="7335838" y="4443413"/>
            <a:ext cx="214313" cy="160338"/>
          </a:xfrm>
          <a:prstGeom prst="rect">
            <a:avLst/>
          </a:prstGeom>
          <a:solidFill>
            <a:srgbClr val="004FDD"/>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465" name="Rectangle 464">
            <a:extLst>
              <a:ext uri="{FF2B5EF4-FFF2-40B4-BE49-F238E27FC236}">
                <a16:creationId xmlns:a16="http://schemas.microsoft.com/office/drawing/2014/main" id="{1CCF2E11-F57F-70B4-864A-F0EDA4FB0C69}"/>
              </a:ext>
            </a:extLst>
          </p:cNvPr>
          <p:cNvSpPr/>
          <p:nvPr>
            <p:custDataLst>
              <p:tags r:id="rId52"/>
            </p:custDataLst>
          </p:nvPr>
        </p:nvSpPr>
        <p:spPr bwMode="auto">
          <a:xfrm>
            <a:off x="7335838" y="4676775"/>
            <a:ext cx="214313" cy="160338"/>
          </a:xfrm>
          <a:prstGeom prst="rect">
            <a:avLst/>
          </a:prstGeom>
          <a:solidFill>
            <a:srgbClr val="C30C3E"/>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466" name="Rectangle 465">
            <a:extLst>
              <a:ext uri="{FF2B5EF4-FFF2-40B4-BE49-F238E27FC236}">
                <a16:creationId xmlns:a16="http://schemas.microsoft.com/office/drawing/2014/main" id="{EEDC98AB-7A9C-86F2-57D8-D9A7EB48271A}"/>
              </a:ext>
            </a:extLst>
          </p:cNvPr>
          <p:cNvSpPr/>
          <p:nvPr>
            <p:custDataLst>
              <p:tags r:id="rId53"/>
            </p:custDataLst>
          </p:nvPr>
        </p:nvSpPr>
        <p:spPr bwMode="auto">
          <a:xfrm>
            <a:off x="7335838" y="4910138"/>
            <a:ext cx="214313" cy="160338"/>
          </a:xfrm>
          <a:prstGeom prst="rect">
            <a:avLst/>
          </a:prstGeom>
          <a:solidFill>
            <a:schemeClr val="accent6"/>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467" name="Rectangle 466">
            <a:extLst>
              <a:ext uri="{FF2B5EF4-FFF2-40B4-BE49-F238E27FC236}">
                <a16:creationId xmlns:a16="http://schemas.microsoft.com/office/drawing/2014/main" id="{0F66E495-37A7-0F4C-C246-54A98E82C036}"/>
              </a:ext>
            </a:extLst>
          </p:cNvPr>
          <p:cNvSpPr/>
          <p:nvPr>
            <p:custDataLst>
              <p:tags r:id="rId54"/>
            </p:custDataLst>
          </p:nvPr>
        </p:nvSpPr>
        <p:spPr bwMode="auto">
          <a:xfrm>
            <a:off x="7335838" y="5143500"/>
            <a:ext cx="214313" cy="160338"/>
          </a:xfrm>
          <a:prstGeom prst="rect">
            <a:avLst/>
          </a:prstGeom>
          <a:solidFill>
            <a:schemeClr val="accent3"/>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468" name="Rectangle 467">
            <a:extLst>
              <a:ext uri="{FF2B5EF4-FFF2-40B4-BE49-F238E27FC236}">
                <a16:creationId xmlns:a16="http://schemas.microsoft.com/office/drawing/2014/main" id="{30B413BE-EF8A-E469-8F92-3576CD0E593B}"/>
              </a:ext>
            </a:extLst>
          </p:cNvPr>
          <p:cNvSpPr/>
          <p:nvPr>
            <p:custDataLst>
              <p:tags r:id="rId55"/>
            </p:custDataLst>
          </p:nvPr>
        </p:nvSpPr>
        <p:spPr bwMode="auto">
          <a:xfrm>
            <a:off x="7335838" y="5376863"/>
            <a:ext cx="214313" cy="160338"/>
          </a:xfrm>
          <a:prstGeom prst="rect">
            <a:avLst/>
          </a:prstGeom>
          <a:solidFill>
            <a:schemeClr val="accent5"/>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470" name="Rectangle 469">
            <a:extLst>
              <a:ext uri="{FF2B5EF4-FFF2-40B4-BE49-F238E27FC236}">
                <a16:creationId xmlns:a16="http://schemas.microsoft.com/office/drawing/2014/main" id="{EE2371E8-B0DD-D427-C20E-E850E521B475}"/>
              </a:ext>
            </a:extLst>
          </p:cNvPr>
          <p:cNvSpPr/>
          <p:nvPr>
            <p:custDataLst>
              <p:tags r:id="rId56"/>
            </p:custDataLst>
          </p:nvPr>
        </p:nvSpPr>
        <p:spPr bwMode="auto">
          <a:xfrm>
            <a:off x="7335838" y="5610225"/>
            <a:ext cx="214313" cy="160338"/>
          </a:xfrm>
          <a:prstGeom prst="rect">
            <a:avLst/>
          </a:prstGeom>
          <a:solidFill>
            <a:srgbClr val="C0C0C0"/>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471" name="Text Placeholder 10">
            <a:extLst>
              <a:ext uri="{FF2B5EF4-FFF2-40B4-BE49-F238E27FC236}">
                <a16:creationId xmlns:a16="http://schemas.microsoft.com/office/drawing/2014/main" id="{223CBC41-E118-FF82-379F-C65EE591A5BB}"/>
              </a:ext>
            </a:extLst>
          </p:cNvPr>
          <p:cNvSpPr>
            <a:spLocks noGrp="1"/>
          </p:cNvSpPr>
          <p:nvPr>
            <p:custDataLst>
              <p:tags r:id="rId57"/>
            </p:custDataLst>
          </p:nvPr>
        </p:nvSpPr>
        <p:spPr bwMode="auto">
          <a:xfrm>
            <a:off x="7600950" y="4205288"/>
            <a:ext cx="6762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321A0FF6-DAB8-47D0-9B2B-2025A76D5E44}" type="datetime'''''''U''''''''''''''''''''S''''''''''''''''''A'''''''''''''''">
              <a:rPr lang="en-US" altLang="en-US" sz="1200" smtClean="0"/>
              <a:pPr marL="0" lvl="0" indent="0">
                <a:spcBef>
                  <a:spcPct val="0"/>
                </a:spcBef>
                <a:spcAft>
                  <a:spcPct val="0"/>
                </a:spcAft>
                <a:buNone/>
              </a:pPr>
              <a:t>USA</a:t>
            </a:fld>
            <a:r>
              <a:rPr lang="en-US" altLang="en-US" sz="1200"/>
              <a:t> (1%)</a:t>
            </a:r>
            <a:endParaRPr lang="en-US" sz="1200"/>
          </a:p>
        </p:txBody>
      </p:sp>
      <p:sp>
        <p:nvSpPr>
          <p:cNvPr id="472" name="Text Placeholder 10">
            <a:extLst>
              <a:ext uri="{FF2B5EF4-FFF2-40B4-BE49-F238E27FC236}">
                <a16:creationId xmlns:a16="http://schemas.microsoft.com/office/drawing/2014/main" id="{44E5196F-39B8-BF9D-6CD6-244D7AB4C793}"/>
              </a:ext>
            </a:extLst>
          </p:cNvPr>
          <p:cNvSpPr>
            <a:spLocks noGrp="1"/>
          </p:cNvSpPr>
          <p:nvPr>
            <p:custDataLst>
              <p:tags r:id="rId58"/>
            </p:custDataLst>
          </p:nvPr>
        </p:nvSpPr>
        <p:spPr bwMode="auto">
          <a:xfrm>
            <a:off x="7600950" y="4438650"/>
            <a:ext cx="9413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4D4A9003-5A2D-4ADF-8A67-F4ECBD3DD039}" type="datetime'E''''''''''u''''r''''''''''''''''''ope'''''''">
              <a:rPr lang="en-US" altLang="en-US" sz="1200" smtClean="0"/>
              <a:pPr marL="0" lvl="0" indent="0">
                <a:spcBef>
                  <a:spcPct val="0"/>
                </a:spcBef>
                <a:spcAft>
                  <a:spcPct val="0"/>
                </a:spcAft>
                <a:buNone/>
              </a:pPr>
              <a:t>Europe</a:t>
            </a:fld>
            <a:r>
              <a:rPr lang="en-US" altLang="en-US" sz="1200"/>
              <a:t> (&lt;1%)</a:t>
            </a:r>
            <a:endParaRPr lang="en-US" sz="1200"/>
          </a:p>
        </p:txBody>
      </p:sp>
      <p:sp>
        <p:nvSpPr>
          <p:cNvPr id="473" name="Text Placeholder 10">
            <a:extLst>
              <a:ext uri="{FF2B5EF4-FFF2-40B4-BE49-F238E27FC236}">
                <a16:creationId xmlns:a16="http://schemas.microsoft.com/office/drawing/2014/main" id="{9A7B7D7E-DA42-D6EF-92A4-78E70033A162}"/>
              </a:ext>
            </a:extLst>
          </p:cNvPr>
          <p:cNvSpPr>
            <a:spLocks noGrp="1"/>
          </p:cNvSpPr>
          <p:nvPr>
            <p:custDataLst>
              <p:tags r:id="rId59"/>
            </p:custDataLst>
          </p:nvPr>
        </p:nvSpPr>
        <p:spPr bwMode="auto">
          <a:xfrm>
            <a:off x="7600950" y="4672013"/>
            <a:ext cx="7588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ABED9A10-8B12-40B8-AA0E-EE606ADD1068}" type="datetime'''''''''''''Ch''''ina'''''''''''''''''">
              <a:rPr lang="en-US" altLang="en-US" sz="1200" smtClean="0"/>
              <a:pPr marL="0" lvl="0" indent="0">
                <a:spcBef>
                  <a:spcPct val="0"/>
                </a:spcBef>
                <a:spcAft>
                  <a:spcPct val="0"/>
                </a:spcAft>
                <a:buNone/>
              </a:pPr>
              <a:t>China</a:t>
            </a:fld>
            <a:r>
              <a:rPr lang="en-US" altLang="en-US" sz="1200"/>
              <a:t> (4%)</a:t>
            </a:r>
            <a:endParaRPr lang="en-US" sz="1200"/>
          </a:p>
        </p:txBody>
      </p:sp>
      <p:sp>
        <p:nvSpPr>
          <p:cNvPr id="474" name="Text Placeholder 10">
            <a:extLst>
              <a:ext uri="{FF2B5EF4-FFF2-40B4-BE49-F238E27FC236}">
                <a16:creationId xmlns:a16="http://schemas.microsoft.com/office/drawing/2014/main" id="{09015DD9-17B4-CD1E-2A98-A153F81B747A}"/>
              </a:ext>
            </a:extLst>
          </p:cNvPr>
          <p:cNvSpPr>
            <a:spLocks noGrp="1"/>
          </p:cNvSpPr>
          <p:nvPr>
            <p:custDataLst>
              <p:tags r:id="rId60"/>
            </p:custDataLst>
          </p:nvPr>
        </p:nvSpPr>
        <p:spPr bwMode="auto">
          <a:xfrm>
            <a:off x="7600950" y="4905375"/>
            <a:ext cx="8270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DBA17DF7-E9CA-42B2-846C-D9E2C66CD7CC}" type="datetime'R''''''''''''''u''''''''''''''''''''''''s''''''''''si''''a'">
              <a:rPr lang="en-US" altLang="en-US" sz="1200" smtClean="0"/>
              <a:pPr marL="0" lvl="0" indent="0">
                <a:spcBef>
                  <a:spcPct val="0"/>
                </a:spcBef>
                <a:spcAft>
                  <a:spcPct val="0"/>
                </a:spcAft>
                <a:buNone/>
              </a:pPr>
              <a:t>Russia</a:t>
            </a:fld>
            <a:r>
              <a:rPr lang="en-US" altLang="en-US" sz="1200"/>
              <a:t> (8%)</a:t>
            </a:r>
            <a:endParaRPr lang="en-US" sz="1200"/>
          </a:p>
        </p:txBody>
      </p:sp>
      <p:sp>
        <p:nvSpPr>
          <p:cNvPr id="478" name="Text Placeholder 10">
            <a:extLst>
              <a:ext uri="{FF2B5EF4-FFF2-40B4-BE49-F238E27FC236}">
                <a16:creationId xmlns:a16="http://schemas.microsoft.com/office/drawing/2014/main" id="{E05C91BF-956A-38B4-91D1-C0AF17C765CA}"/>
              </a:ext>
            </a:extLst>
          </p:cNvPr>
          <p:cNvSpPr>
            <a:spLocks noGrp="1"/>
          </p:cNvSpPr>
          <p:nvPr>
            <p:custDataLst>
              <p:tags r:id="rId61"/>
            </p:custDataLst>
          </p:nvPr>
        </p:nvSpPr>
        <p:spPr bwMode="auto">
          <a:xfrm>
            <a:off x="7600950" y="5138738"/>
            <a:ext cx="8112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8B9D3B88-CD9A-4C24-8A93-473C32ECB84A}" type="datetime'Ko''''r''e''''a'''''''''''','' ''R''e''''''''''p''''''.'">
              <a:rPr lang="en-US" altLang="en-US" sz="1200" smtClean="0"/>
              <a:pPr marL="0" lvl="0" indent="0">
                <a:spcBef>
                  <a:spcPct val="0"/>
                </a:spcBef>
                <a:spcAft>
                  <a:spcPct val="0"/>
                </a:spcAft>
                <a:buNone/>
              </a:pPr>
              <a:t>Korea, Rep.</a:t>
            </a:fld>
            <a:endParaRPr lang="en-US" sz="1200"/>
          </a:p>
        </p:txBody>
      </p:sp>
      <p:sp>
        <p:nvSpPr>
          <p:cNvPr id="477" name="Text Placeholder 10">
            <a:extLst>
              <a:ext uri="{FF2B5EF4-FFF2-40B4-BE49-F238E27FC236}">
                <a16:creationId xmlns:a16="http://schemas.microsoft.com/office/drawing/2014/main" id="{8CDDF87B-1B8C-C413-2021-F42E8DB7E328}"/>
              </a:ext>
            </a:extLst>
          </p:cNvPr>
          <p:cNvSpPr>
            <a:spLocks noGrp="1"/>
          </p:cNvSpPr>
          <p:nvPr>
            <p:custDataLst>
              <p:tags r:id="rId62"/>
            </p:custDataLst>
          </p:nvPr>
        </p:nvSpPr>
        <p:spPr bwMode="auto">
          <a:xfrm>
            <a:off x="7600950" y="5372100"/>
            <a:ext cx="4127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951FD5D1-242D-4065-BD4B-5D6B5686FB22}" type="datetime'J''''''''''ap''''''''''''''''''''''''a''''''''''''''n'''">
              <a:rPr lang="en-US" altLang="en-US" sz="1200" smtClean="0"/>
              <a:pPr marL="0" lvl="0" indent="0">
                <a:spcBef>
                  <a:spcPct val="0"/>
                </a:spcBef>
                <a:spcAft>
                  <a:spcPct val="0"/>
                </a:spcAft>
                <a:buNone/>
              </a:pPr>
              <a:t>Japan</a:t>
            </a:fld>
            <a:endParaRPr lang="en-US" sz="1200"/>
          </a:p>
        </p:txBody>
      </p:sp>
      <p:sp>
        <p:nvSpPr>
          <p:cNvPr id="475" name="Text Placeholder 10">
            <a:extLst>
              <a:ext uri="{FF2B5EF4-FFF2-40B4-BE49-F238E27FC236}">
                <a16:creationId xmlns:a16="http://schemas.microsoft.com/office/drawing/2014/main" id="{FBB2B928-0553-6A3A-1AB2-B0F7FAD1312E}"/>
              </a:ext>
            </a:extLst>
          </p:cNvPr>
          <p:cNvSpPr>
            <a:spLocks noGrp="1"/>
          </p:cNvSpPr>
          <p:nvPr>
            <p:custDataLst>
              <p:tags r:id="rId63"/>
            </p:custDataLst>
          </p:nvPr>
        </p:nvSpPr>
        <p:spPr bwMode="auto">
          <a:xfrm>
            <a:off x="7600950" y="5605463"/>
            <a:ext cx="38100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E50DF63C-6B30-493A-9058-E193977B3842}" type="datetime'O''t''''h''''''''''''''''''''''''e''''''''''''''''r'''''''''">
              <a:rPr lang="en-US" altLang="en-US" sz="1200" smtClean="0"/>
              <a:pPr marL="0" lvl="0" indent="0">
                <a:spcBef>
                  <a:spcPct val="0"/>
                </a:spcBef>
                <a:spcAft>
                  <a:spcPct val="0"/>
                </a:spcAft>
                <a:buNone/>
              </a:pPr>
              <a:t>Other</a:t>
            </a:fld>
            <a:endParaRPr lang="en-US" sz="1200"/>
          </a:p>
        </p:txBody>
      </p:sp>
      <p:sp>
        <p:nvSpPr>
          <p:cNvPr id="494" name="btfpColumnHeaderBoxText223027">
            <a:extLst>
              <a:ext uri="{FF2B5EF4-FFF2-40B4-BE49-F238E27FC236}">
                <a16:creationId xmlns:a16="http://schemas.microsoft.com/office/drawing/2014/main" id="{E90852EF-FF8A-6CFA-3CC2-E924772F2381}"/>
              </a:ext>
            </a:extLst>
          </p:cNvPr>
          <p:cNvSpPr txBox="1"/>
          <p:nvPr/>
        </p:nvSpPr>
        <p:spPr bwMode="gray">
          <a:xfrm>
            <a:off x="329184" y="1554480"/>
            <a:ext cx="7732890" cy="288219"/>
          </a:xfrm>
          <a:prstGeom prst="rect">
            <a:avLst/>
          </a:prstGeom>
          <a:noFill/>
        </p:spPr>
        <p:txBody>
          <a:bodyPr vert="horz" wrap="square" lIns="36036" tIns="36036" rIns="36036" bIns="36036" rtlCol="0" anchor="b">
            <a:spAutoFit/>
          </a:bodyPr>
          <a:lstStyle/>
          <a:p>
            <a:pPr marL="0" indent="0">
              <a:spcBef>
                <a:spcPts val="0"/>
              </a:spcBef>
              <a:buNone/>
            </a:pPr>
            <a:r>
              <a:rPr lang="en-US" sz="1400" b="1">
                <a:solidFill>
                  <a:srgbClr val="000000"/>
                </a:solidFill>
              </a:rPr>
              <a:t>Global uranium production and consumption, </a:t>
            </a:r>
            <a:r>
              <a:rPr lang="en-US" sz="1400">
                <a:solidFill>
                  <a:srgbClr val="000000"/>
                </a:solidFill>
              </a:rPr>
              <a:t>kt, 2013-2023</a:t>
            </a:r>
            <a:endParaRPr lang="en-US" sz="1400" b="1">
              <a:solidFill>
                <a:srgbClr val="000000"/>
              </a:solidFill>
            </a:endParaRPr>
          </a:p>
        </p:txBody>
      </p:sp>
      <p:cxnSp>
        <p:nvCxnSpPr>
          <p:cNvPr id="495" name="btfpColumnHeaderBoxLine223027">
            <a:extLst>
              <a:ext uri="{FF2B5EF4-FFF2-40B4-BE49-F238E27FC236}">
                <a16:creationId xmlns:a16="http://schemas.microsoft.com/office/drawing/2014/main" id="{2648C528-0443-91B3-BB03-0548F060A09C}"/>
              </a:ext>
            </a:extLst>
          </p:cNvPr>
          <p:cNvCxnSpPr>
            <a:cxnSpLocks/>
          </p:cNvCxnSpPr>
          <p:nvPr/>
        </p:nvCxnSpPr>
        <p:spPr bwMode="gray">
          <a:xfrm>
            <a:off x="329184" y="1827870"/>
            <a:ext cx="8566261"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498" name="btfpColumnHeaderBoxText223027">
            <a:extLst>
              <a:ext uri="{FF2B5EF4-FFF2-40B4-BE49-F238E27FC236}">
                <a16:creationId xmlns:a16="http://schemas.microsoft.com/office/drawing/2014/main" id="{632C5690-F5E9-F606-98A9-04A0A1CB33B4}"/>
              </a:ext>
            </a:extLst>
          </p:cNvPr>
          <p:cNvSpPr txBox="1"/>
          <p:nvPr/>
        </p:nvSpPr>
        <p:spPr bwMode="gray">
          <a:xfrm>
            <a:off x="404484" y="2822575"/>
            <a:ext cx="1076654" cy="258763"/>
          </a:xfrm>
          <a:prstGeom prst="rect">
            <a:avLst/>
          </a:prstGeom>
          <a:noFill/>
        </p:spPr>
        <p:txBody>
          <a:bodyPr vert="horz" wrap="square" lIns="36036" tIns="36036" rIns="36036" bIns="36036" rtlCol="0" anchor="b">
            <a:spAutoFit/>
          </a:bodyPr>
          <a:lstStyle/>
          <a:p>
            <a:pPr marL="0" indent="0">
              <a:spcBef>
                <a:spcPts val="0"/>
              </a:spcBef>
              <a:buNone/>
            </a:pPr>
            <a:r>
              <a:rPr lang="en-US" sz="1200" b="1">
                <a:solidFill>
                  <a:srgbClr val="000000"/>
                </a:solidFill>
              </a:rPr>
              <a:t>Production</a:t>
            </a:r>
          </a:p>
        </p:txBody>
      </p:sp>
      <p:sp>
        <p:nvSpPr>
          <p:cNvPr id="499" name="btfpColumnHeaderBoxText223027">
            <a:extLst>
              <a:ext uri="{FF2B5EF4-FFF2-40B4-BE49-F238E27FC236}">
                <a16:creationId xmlns:a16="http://schemas.microsoft.com/office/drawing/2014/main" id="{CD4D636F-7A7F-4804-D5BF-8048D87FA7E0}"/>
              </a:ext>
            </a:extLst>
          </p:cNvPr>
          <p:cNvSpPr txBox="1"/>
          <p:nvPr/>
        </p:nvSpPr>
        <p:spPr bwMode="gray">
          <a:xfrm>
            <a:off x="404484" y="4757738"/>
            <a:ext cx="1076654" cy="257175"/>
          </a:xfrm>
          <a:prstGeom prst="rect">
            <a:avLst/>
          </a:prstGeom>
          <a:noFill/>
        </p:spPr>
        <p:txBody>
          <a:bodyPr vert="horz" wrap="square" lIns="36036" tIns="36036" rIns="36036" bIns="36036" rtlCol="0" anchor="b">
            <a:spAutoFit/>
          </a:bodyPr>
          <a:lstStyle/>
          <a:p>
            <a:pPr marL="0" indent="0">
              <a:spcBef>
                <a:spcPts val="0"/>
              </a:spcBef>
              <a:buNone/>
            </a:pPr>
            <a:r>
              <a:rPr lang="en-US" sz="1200" b="1">
                <a:solidFill>
                  <a:srgbClr val="000000"/>
                </a:solidFill>
              </a:rPr>
              <a:t>Consumption</a:t>
            </a:r>
          </a:p>
        </p:txBody>
      </p:sp>
      <p:sp>
        <p:nvSpPr>
          <p:cNvPr id="503" name="btfpColumnHeaderBoxText223027">
            <a:extLst>
              <a:ext uri="{FF2B5EF4-FFF2-40B4-BE49-F238E27FC236}">
                <a16:creationId xmlns:a16="http://schemas.microsoft.com/office/drawing/2014/main" id="{2042C295-8ECF-DCC6-2716-006500C0381E}"/>
              </a:ext>
            </a:extLst>
          </p:cNvPr>
          <p:cNvSpPr txBox="1"/>
          <p:nvPr/>
        </p:nvSpPr>
        <p:spPr bwMode="gray">
          <a:xfrm>
            <a:off x="7296153" y="1935163"/>
            <a:ext cx="1707864" cy="441325"/>
          </a:xfrm>
          <a:prstGeom prst="rect">
            <a:avLst/>
          </a:prstGeom>
          <a:noFill/>
        </p:spPr>
        <p:txBody>
          <a:bodyPr vert="horz" wrap="square" lIns="36036" tIns="36036" rIns="36036" bIns="36036" rtlCol="0" anchor="b">
            <a:spAutoFit/>
          </a:bodyPr>
          <a:lstStyle/>
          <a:p>
            <a:pPr marL="0" indent="0">
              <a:spcBef>
                <a:spcPts val="0"/>
              </a:spcBef>
              <a:buNone/>
            </a:pPr>
            <a:r>
              <a:rPr lang="en-US" sz="1200">
                <a:solidFill>
                  <a:srgbClr val="000000"/>
                </a:solidFill>
              </a:rPr>
              <a:t>Countries (% of global natural resources)</a:t>
            </a:r>
          </a:p>
        </p:txBody>
      </p:sp>
      <p:sp>
        <p:nvSpPr>
          <p:cNvPr id="497" name="Speech Bubble: Rectangle 496">
            <a:extLst>
              <a:ext uri="{FF2B5EF4-FFF2-40B4-BE49-F238E27FC236}">
                <a16:creationId xmlns:a16="http://schemas.microsoft.com/office/drawing/2014/main" id="{34DFC953-7B82-9EC5-E3E3-54E7F513362B}"/>
              </a:ext>
            </a:extLst>
          </p:cNvPr>
          <p:cNvSpPr/>
          <p:nvPr/>
        </p:nvSpPr>
        <p:spPr bwMode="gray">
          <a:xfrm>
            <a:off x="2329565" y="4291013"/>
            <a:ext cx="1572273" cy="555625"/>
          </a:xfrm>
          <a:prstGeom prst="wedgeRectCallout">
            <a:avLst>
              <a:gd name="adj1" fmla="val 64101"/>
              <a:gd name="adj2" fmla="val 63474"/>
            </a:avLst>
          </a:prstGeom>
          <a:solidFill>
            <a:srgbClr val="004FDD"/>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000">
                <a:solidFill>
                  <a:srgbClr val="FFFFFF"/>
                </a:solidFill>
              </a:rPr>
              <a:t>Europe has decreased its consumption by ~30% over the past decade.</a:t>
            </a:r>
          </a:p>
        </p:txBody>
      </p:sp>
      <p:sp>
        <p:nvSpPr>
          <p:cNvPr id="508" name="Speech Bubble: Rectangle 507">
            <a:extLst>
              <a:ext uri="{FF2B5EF4-FFF2-40B4-BE49-F238E27FC236}">
                <a16:creationId xmlns:a16="http://schemas.microsoft.com/office/drawing/2014/main" id="{7F625FB8-AF16-6D5A-6A98-B1954B76C95D}"/>
              </a:ext>
            </a:extLst>
          </p:cNvPr>
          <p:cNvSpPr/>
          <p:nvPr/>
        </p:nvSpPr>
        <p:spPr bwMode="gray">
          <a:xfrm>
            <a:off x="1876037" y="3168650"/>
            <a:ext cx="2608891" cy="674688"/>
          </a:xfrm>
          <a:prstGeom prst="wedgeRectCallout">
            <a:avLst>
              <a:gd name="adj1" fmla="val 65244"/>
              <a:gd name="adj2" fmla="val -34326"/>
            </a:avLst>
          </a:prstGeom>
          <a:solidFill>
            <a:srgbClr val="364D6E"/>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000">
                <a:solidFill>
                  <a:srgbClr val="FFFFFF"/>
                </a:solidFill>
              </a:rPr>
              <a:t>Uranium suppliers are stable, although Canadian supply decreased between 2020 and 2022 when McArthur River Mine was closed due to low uranium prices.</a:t>
            </a:r>
          </a:p>
        </p:txBody>
      </p:sp>
      <p:sp>
        <p:nvSpPr>
          <p:cNvPr id="509" name="Speech Bubble: Rectangle 508">
            <a:extLst>
              <a:ext uri="{FF2B5EF4-FFF2-40B4-BE49-F238E27FC236}">
                <a16:creationId xmlns:a16="http://schemas.microsoft.com/office/drawing/2014/main" id="{83F4D61F-5DB0-3F1F-BDF5-1F4F8F3996C4}"/>
              </a:ext>
            </a:extLst>
          </p:cNvPr>
          <p:cNvSpPr/>
          <p:nvPr/>
        </p:nvSpPr>
        <p:spPr bwMode="gray">
          <a:xfrm>
            <a:off x="5466652" y="4476750"/>
            <a:ext cx="1106424" cy="557213"/>
          </a:xfrm>
          <a:prstGeom prst="wedgeRectCallout">
            <a:avLst>
              <a:gd name="adj1" fmla="val 64101"/>
              <a:gd name="adj2" fmla="val 63474"/>
            </a:avLst>
          </a:prstGeom>
          <a:solidFill>
            <a:srgbClr val="C30C3E"/>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000">
                <a:solidFill>
                  <a:srgbClr val="FFFFFF"/>
                </a:solidFill>
              </a:rPr>
              <a:t>China increased consumption by 2x since 2013.</a:t>
            </a:r>
          </a:p>
        </p:txBody>
      </p:sp>
      <p:sp>
        <p:nvSpPr>
          <p:cNvPr id="5" name="TextBox 4">
            <a:extLst>
              <a:ext uri="{FF2B5EF4-FFF2-40B4-BE49-F238E27FC236}">
                <a16:creationId xmlns:a16="http://schemas.microsoft.com/office/drawing/2014/main" id="{323F0EA2-EE19-B121-A19E-8C1A084AAC05}"/>
              </a:ext>
            </a:extLst>
          </p:cNvPr>
          <p:cNvSpPr txBox="1"/>
          <p:nvPr/>
        </p:nvSpPr>
        <p:spPr bwMode="gray">
          <a:xfrm>
            <a:off x="1597" y="0"/>
            <a:ext cx="2926080" cy="382208"/>
          </a:xfrm>
          <a:prstGeom prst="rect">
            <a:avLst/>
          </a:prstGeom>
          <a:solidFill>
            <a:schemeClr val="accent5"/>
          </a:solidFill>
          <a:ln w="6350">
            <a:noFill/>
            <a:prstDash val="solid"/>
          </a:ln>
        </p:spPr>
        <p:txBody>
          <a:bodyPr wrap="square" lIns="91440" tIns="91440" rIns="91440" bIns="91440" rtlCol="0" anchor="ctr">
            <a:noAutofit/>
          </a:bodyPr>
          <a:lstStyle/>
          <a:p>
            <a:pPr marL="0" indent="0" algn="ctr">
              <a:spcAft>
                <a:spcPts val="600"/>
              </a:spcAft>
              <a:buNone/>
            </a:pPr>
            <a:r>
              <a:rPr lang="en-US" sz="1200" b="1">
                <a:solidFill>
                  <a:schemeClr val="bg1"/>
                </a:solidFill>
              </a:rPr>
              <a:t>Deep dive: Uranium</a:t>
            </a:r>
          </a:p>
        </p:txBody>
      </p:sp>
    </p:spTree>
    <p:extLst>
      <p:ext uri="{BB962C8B-B14F-4D97-AF65-F5344CB8AC3E}">
        <p14:creationId xmlns:p14="http://schemas.microsoft.com/office/powerpoint/2010/main" val="2509670213"/>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A318E0C-134C-31E3-5BE5-AB44A964A619}"/>
            </a:ext>
          </a:extLst>
        </p:cNvPr>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1CDF2AB2-C793-4B40-14A4-96CE88360182}"/>
              </a:ext>
            </a:extLst>
          </p:cNvPr>
          <p:cNvGraphicFramePr>
            <a:graphicFrameLocks noChangeAspect="1"/>
          </p:cNvGraphicFramePr>
          <p:nvPr>
            <p:custDataLst>
              <p:tags r:id="rId1"/>
            </p:custDataLst>
            <p:extLst>
              <p:ext uri="{D42A27DB-BD31-4B8C-83A1-F6EECF244321}">
                <p14:modId xmlns:p14="http://schemas.microsoft.com/office/powerpoint/2010/main" val="1116123688"/>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0" imgW="7772400" imgH="10058400" progId="TCLayout.ActiveDocument.1">
                  <p:embed/>
                </p:oleObj>
              </mc:Choice>
              <mc:Fallback>
                <p:oleObj name="think-cell Slide" r:id="rId40" imgW="7772400" imgH="10058400" progId="TCLayout.ActiveDocument.1">
                  <p:embed/>
                  <p:pic>
                    <p:nvPicPr>
                      <p:cNvPr id="4" name="think-cell data - do not delete" hidden="1">
                        <a:extLst>
                          <a:ext uri="{FF2B5EF4-FFF2-40B4-BE49-F238E27FC236}">
                            <a16:creationId xmlns:a16="http://schemas.microsoft.com/office/drawing/2014/main" id="{2742C477-69A9-3C51-35AC-D2F3182D776D}"/>
                          </a:ext>
                        </a:extLst>
                      </p:cNvPr>
                      <p:cNvPicPr/>
                      <p:nvPr/>
                    </p:nvPicPr>
                    <p:blipFill>
                      <a:blip r:embed="rId41"/>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24ED5D9A-551B-ACBA-DB9F-87A95D6B6A4E}"/>
              </a:ext>
            </a:extLst>
          </p:cNvPr>
          <p:cNvSpPr>
            <a:spLocks noGrp="1"/>
          </p:cNvSpPr>
          <p:nvPr>
            <p:ph type="title"/>
          </p:nvPr>
        </p:nvSpPr>
        <p:spPr>
          <a:xfrm>
            <a:off x="330200" y="523318"/>
            <a:ext cx="11530584" cy="882788"/>
          </a:xfrm>
        </p:spPr>
        <p:txBody>
          <a:bodyPr vert="horz">
            <a:noAutofit/>
          </a:bodyPr>
          <a:lstStyle/>
          <a:p>
            <a:r>
              <a:rPr lang="en-US" b="1"/>
              <a:t>Mining and enrichment are dominated by few businesses in </a:t>
            </a:r>
            <a:br>
              <a:rPr lang="en-US" b="1"/>
            </a:br>
            <a:r>
              <a:rPr lang="en-US" b="1"/>
              <a:t>non-Western countries; fuel fabrication is more decentralized</a:t>
            </a:r>
            <a:endParaRPr lang="en-US"/>
          </a:p>
        </p:txBody>
      </p:sp>
      <p:sp>
        <p:nvSpPr>
          <p:cNvPr id="7" name="btfpNotesBox361175">
            <a:extLst>
              <a:ext uri="{FF2B5EF4-FFF2-40B4-BE49-F238E27FC236}">
                <a16:creationId xmlns:a16="http://schemas.microsoft.com/office/drawing/2014/main" id="{442A5820-8579-6948-7CB1-324889B87F72}"/>
              </a:ext>
            </a:extLst>
          </p:cNvPr>
          <p:cNvSpPr txBox="1"/>
          <p:nvPr>
            <p:custDataLst>
              <p:tags r:id="rId2"/>
            </p:custDataLst>
          </p:nvPr>
        </p:nvSpPr>
        <p:spPr bwMode="gray">
          <a:xfrm>
            <a:off x="330200" y="6186250"/>
            <a:ext cx="9221573" cy="615553"/>
          </a:xfrm>
          <a:prstGeom prst="rect">
            <a:avLst/>
          </a:prstGeom>
          <a:noFill/>
        </p:spPr>
        <p:txBody>
          <a:bodyPr vert="horz" wrap="square" lIns="0" tIns="0" rIns="0" bIns="0" rtlCol="0" anchor="b">
            <a:spAutoFit/>
          </a:bodyPr>
          <a:lstStyle/>
          <a:p>
            <a:pPr marL="0" indent="0">
              <a:spcBef>
                <a:spcPts val="0"/>
              </a:spcBef>
              <a:buNone/>
            </a:pPr>
            <a:r>
              <a:rPr lang="en-US" sz="800" dirty="0">
                <a:solidFill>
                  <a:srgbClr val="000000"/>
                </a:solidFill>
              </a:rPr>
              <a:t>(*) Refers to rod/assembly part of fuel production. Percentages differ slightly for pelletizing.</a:t>
            </a:r>
          </a:p>
          <a:p>
            <a:pPr marL="0" indent="0">
              <a:spcBef>
                <a:spcPts val="0"/>
              </a:spcBef>
              <a:buNone/>
            </a:pPr>
            <a:r>
              <a:rPr lang="en-US" sz="800" dirty="0">
                <a:solidFill>
                  <a:srgbClr val="000000"/>
                </a:solidFill>
              </a:rPr>
              <a:t>Sources: DoE, </a:t>
            </a:r>
            <a:r>
              <a:rPr lang="en-US" sz="800" dirty="0">
                <a:solidFill>
                  <a:srgbClr val="000000"/>
                </a:solidFill>
                <a:hlinkClick r:id="rId42"/>
              </a:rPr>
              <a:t>Nuclear Energy Supply Chain Deep Dive Assess</a:t>
            </a:r>
            <a:r>
              <a:rPr lang="en-US" sz="800" dirty="0">
                <a:solidFill>
                  <a:srgbClr val="000000"/>
                </a:solidFill>
              </a:rPr>
              <a:t> (2022); WNA, </a:t>
            </a:r>
            <a:r>
              <a:rPr lang="en-US" sz="800" dirty="0">
                <a:solidFill>
                  <a:srgbClr val="000000"/>
                </a:solidFill>
                <a:hlinkClick r:id="rId43"/>
              </a:rPr>
              <a:t>World Uranium Mining Production</a:t>
            </a:r>
            <a:r>
              <a:rPr lang="en-US" sz="800" dirty="0">
                <a:solidFill>
                  <a:srgbClr val="000000"/>
                </a:solidFill>
              </a:rPr>
              <a:t> (2024); Storm van </a:t>
            </a:r>
            <a:r>
              <a:rPr lang="en-US" sz="800" dirty="0" err="1">
                <a:solidFill>
                  <a:srgbClr val="000000"/>
                </a:solidFill>
              </a:rPr>
              <a:t>Leeuwen</a:t>
            </a:r>
            <a:r>
              <a:rPr lang="en-US" sz="800" dirty="0">
                <a:solidFill>
                  <a:srgbClr val="000000"/>
                </a:solidFill>
              </a:rPr>
              <a:t>, </a:t>
            </a:r>
            <a:r>
              <a:rPr lang="en-US" sz="800" dirty="0">
                <a:solidFill>
                  <a:srgbClr val="000000"/>
                </a:solidFill>
                <a:hlinkClick r:id="rId44"/>
              </a:rPr>
              <a:t>Materials for nuclear power</a:t>
            </a:r>
            <a:r>
              <a:rPr lang="en-US" sz="800" dirty="0">
                <a:solidFill>
                  <a:srgbClr val="000000"/>
                </a:solidFill>
              </a:rPr>
              <a:t> (2019); The World Nuclear Industry, </a:t>
            </a:r>
            <a:r>
              <a:rPr lang="en-US" sz="800" dirty="0">
                <a:solidFill>
                  <a:srgbClr val="000000"/>
                </a:solidFill>
                <a:hlinkClick r:id="rId45"/>
              </a:rPr>
              <a:t>Status Report</a:t>
            </a:r>
            <a:r>
              <a:rPr lang="en-US" sz="800" dirty="0">
                <a:solidFill>
                  <a:srgbClr val="000000"/>
                </a:solidFill>
              </a:rPr>
              <a:t> (2023); WNA, </a:t>
            </a:r>
            <a:r>
              <a:rPr lang="en-US" sz="800" dirty="0">
                <a:solidFill>
                  <a:srgbClr val="000000"/>
                </a:solidFill>
                <a:hlinkClick r:id="rId46"/>
              </a:rPr>
              <a:t>Nuclear Fuel and its Fabrication</a:t>
            </a:r>
            <a:r>
              <a:rPr lang="en-US" sz="800" dirty="0">
                <a:solidFill>
                  <a:srgbClr val="000000"/>
                </a:solidFill>
              </a:rPr>
              <a:t> (2021); WNA </a:t>
            </a:r>
            <a:r>
              <a:rPr lang="en-US" sz="800" dirty="0">
                <a:solidFill>
                  <a:srgbClr val="000000"/>
                </a:solidFill>
                <a:hlinkClick r:id="rId47"/>
              </a:rPr>
              <a:t>Uranium Enrichment</a:t>
            </a:r>
            <a:r>
              <a:rPr lang="en-US" sz="800" dirty="0">
                <a:solidFill>
                  <a:srgbClr val="000000"/>
                </a:solidFill>
              </a:rPr>
              <a:t> (2025); WNA, </a:t>
            </a:r>
            <a:r>
              <a:rPr lang="en-US" sz="800" dirty="0">
                <a:solidFill>
                  <a:srgbClr val="000000"/>
                </a:solidFill>
                <a:hlinkClick r:id="rId46"/>
              </a:rPr>
              <a:t>Nuclear Fuel and its Fabrication</a:t>
            </a:r>
            <a:r>
              <a:rPr lang="en-US" sz="800" dirty="0">
                <a:solidFill>
                  <a:srgbClr val="000000"/>
                </a:solidFill>
              </a:rPr>
              <a:t> (2021); WNA </a:t>
            </a:r>
            <a:r>
              <a:rPr lang="en-US" sz="800" dirty="0">
                <a:solidFill>
                  <a:srgbClr val="000000"/>
                </a:solidFill>
                <a:hlinkClick r:id="rId48"/>
              </a:rPr>
              <a:t>Processing of Used Nuclear Fuel</a:t>
            </a:r>
            <a:r>
              <a:rPr lang="en-US" sz="800" dirty="0">
                <a:solidFill>
                  <a:srgbClr val="000000"/>
                </a:solidFill>
              </a:rPr>
              <a:t> (2024); WNA, </a:t>
            </a:r>
            <a:r>
              <a:rPr lang="en-US" sz="800" dirty="0">
                <a:solidFill>
                  <a:srgbClr val="000000"/>
                </a:solidFill>
                <a:hlinkClick r:id="rId49"/>
              </a:rPr>
              <a:t>Nuclear Power Economics and Structuring</a:t>
            </a:r>
            <a:r>
              <a:rPr lang="en-US" sz="800" dirty="0">
                <a:solidFill>
                  <a:srgbClr val="000000"/>
                </a:solidFill>
              </a:rPr>
              <a:t> (2024).</a:t>
            </a:r>
          </a:p>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Quint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50"/>
              </a:rPr>
              <a:t>Gernot Wagner</a:t>
            </a:r>
            <a:r>
              <a:rPr kumimoji="0" lang="en-US" sz="800" b="0" i="0" u="none" strike="noStrike" kern="1200" cap="none" spc="0" normalizeH="0" baseline="0" noProof="0" dirty="0">
                <a:ln>
                  <a:noFill/>
                </a:ln>
                <a:solidFill>
                  <a:srgbClr val="000000"/>
                </a:solidFill>
                <a:effectLst/>
                <a:uLnTx/>
                <a:uFillTx/>
                <a:latin typeface="Arial"/>
                <a:ea typeface="+mn-ea"/>
                <a:cs typeface="+mn-cs"/>
              </a:rPr>
              <a:t>. Share with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51"/>
              </a:rPr>
              <a:t>attribution</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u="none" strike="noStrike" kern="1200" cap="none" spc="0" normalizeH="0" baseline="0" noProof="0" dirty="0">
                <a:ln>
                  <a:noFill/>
                </a:ln>
                <a:solidFill>
                  <a:srgbClr val="000000"/>
                </a:solidFill>
                <a:effectLst/>
                <a:uLnTx/>
                <a:uFillTx/>
                <a:latin typeface="Arial"/>
                <a:ea typeface="+mn-ea"/>
                <a:cs typeface="+mn-cs"/>
              </a:rPr>
              <a:t>et al., </a:t>
            </a:r>
            <a:r>
              <a:rPr kumimoji="0" lang="en-US" sz="800" b="0" i="0" u="none" strike="noStrike" kern="1200" cap="none" spc="0" normalizeH="0" baseline="0" noProof="0" dirty="0">
                <a:ln>
                  <a:noFill/>
                </a:ln>
                <a:solidFill>
                  <a:srgbClr val="000000"/>
                </a:solidFill>
                <a:effectLst/>
                <a:uLnTx/>
                <a:uFillTx/>
                <a:latin typeface="Arial"/>
                <a:ea typeface="+mn-ea"/>
                <a:cs typeface="+mn-cs"/>
              </a:rPr>
              <a:t>"Reenergizing Nuclear" (23 September 2025).</a:t>
            </a:r>
          </a:p>
        </p:txBody>
      </p:sp>
      <p:sp>
        <p:nvSpPr>
          <p:cNvPr id="17" name="btfpColumnHeaderBoxText223027">
            <a:extLst>
              <a:ext uri="{FF2B5EF4-FFF2-40B4-BE49-F238E27FC236}">
                <a16:creationId xmlns:a16="http://schemas.microsoft.com/office/drawing/2014/main" id="{7694FC4E-3CE0-15E9-AA2D-4262EDF79240}"/>
              </a:ext>
            </a:extLst>
          </p:cNvPr>
          <p:cNvSpPr txBox="1"/>
          <p:nvPr/>
        </p:nvSpPr>
        <p:spPr bwMode="gray">
          <a:xfrm>
            <a:off x="364331" y="1412169"/>
            <a:ext cx="5274469" cy="288219"/>
          </a:xfrm>
          <a:prstGeom prst="rect">
            <a:avLst/>
          </a:prstGeom>
          <a:noFill/>
        </p:spPr>
        <p:txBody>
          <a:bodyPr vert="horz" wrap="square" lIns="36036" tIns="36036" rIns="36036" bIns="36036" rtlCol="0" anchor="b">
            <a:spAutoFit/>
          </a:bodyPr>
          <a:lstStyle/>
          <a:p>
            <a:r>
              <a:rPr lang="en-US" sz="1400" b="1"/>
              <a:t>Overview of the nuclear fuel cycle</a:t>
            </a:r>
            <a:endParaRPr lang="en-US" sz="1400"/>
          </a:p>
        </p:txBody>
      </p:sp>
      <p:sp>
        <p:nvSpPr>
          <p:cNvPr id="1045" name="btfpColumnHeaderBoxText223027">
            <a:extLst>
              <a:ext uri="{FF2B5EF4-FFF2-40B4-BE49-F238E27FC236}">
                <a16:creationId xmlns:a16="http://schemas.microsoft.com/office/drawing/2014/main" id="{F0749D4A-4D50-FE5C-FA1F-BFCD0049831A}"/>
              </a:ext>
            </a:extLst>
          </p:cNvPr>
          <p:cNvSpPr txBox="1"/>
          <p:nvPr/>
        </p:nvSpPr>
        <p:spPr bwMode="gray">
          <a:xfrm>
            <a:off x="364331" y="2320304"/>
            <a:ext cx="853831" cy="503663"/>
          </a:xfrm>
          <a:prstGeom prst="rect">
            <a:avLst/>
          </a:prstGeom>
          <a:noFill/>
        </p:spPr>
        <p:txBody>
          <a:bodyPr vert="horz" wrap="square" lIns="36036" tIns="36036" rIns="36036" bIns="36036" rtlCol="0" anchor="b">
            <a:spAutoFit/>
          </a:bodyPr>
          <a:lstStyle/>
          <a:p>
            <a:r>
              <a:rPr lang="en-US" sz="1400" b="1"/>
              <a:t>Material flows</a:t>
            </a:r>
            <a:endParaRPr lang="en-US" sz="1400"/>
          </a:p>
        </p:txBody>
      </p:sp>
      <p:sp>
        <p:nvSpPr>
          <p:cNvPr id="1046" name="btfpColumnHeaderBoxText223027">
            <a:extLst>
              <a:ext uri="{FF2B5EF4-FFF2-40B4-BE49-F238E27FC236}">
                <a16:creationId xmlns:a16="http://schemas.microsoft.com/office/drawing/2014/main" id="{910E5367-25AD-698C-E5F2-7E65D64DCE8A}"/>
              </a:ext>
            </a:extLst>
          </p:cNvPr>
          <p:cNvSpPr txBox="1"/>
          <p:nvPr/>
        </p:nvSpPr>
        <p:spPr bwMode="gray">
          <a:xfrm>
            <a:off x="364331" y="4835557"/>
            <a:ext cx="853831" cy="719107"/>
          </a:xfrm>
          <a:prstGeom prst="rect">
            <a:avLst/>
          </a:prstGeom>
          <a:noFill/>
        </p:spPr>
        <p:txBody>
          <a:bodyPr vert="horz" wrap="square" lIns="36036" tIns="36036" rIns="36036" bIns="36036" rtlCol="0" anchor="b">
            <a:spAutoFit/>
          </a:bodyPr>
          <a:lstStyle/>
          <a:p>
            <a:r>
              <a:rPr lang="en-US" sz="1400" b="1"/>
              <a:t>Market share, </a:t>
            </a:r>
            <a:r>
              <a:rPr lang="en-US" sz="1400"/>
              <a:t>2024</a:t>
            </a:r>
          </a:p>
        </p:txBody>
      </p:sp>
      <p:graphicFrame>
        <p:nvGraphicFramePr>
          <p:cNvPr id="46" name="Chart 45">
            <a:extLst>
              <a:ext uri="{FF2B5EF4-FFF2-40B4-BE49-F238E27FC236}">
                <a16:creationId xmlns:a16="http://schemas.microsoft.com/office/drawing/2014/main" id="{0E9A789E-79CC-7E53-57FF-92A34ECF57F4}"/>
              </a:ext>
            </a:extLst>
          </p:cNvPr>
          <p:cNvGraphicFramePr/>
          <p:nvPr>
            <p:custDataLst>
              <p:tags r:id="rId3"/>
            </p:custDataLst>
            <p:extLst>
              <p:ext uri="{D42A27DB-BD31-4B8C-83A1-F6EECF244321}">
                <p14:modId xmlns:p14="http://schemas.microsoft.com/office/powerpoint/2010/main" val="4234116241"/>
              </p:ext>
            </p:extLst>
          </p:nvPr>
        </p:nvGraphicFramePr>
        <p:xfrm>
          <a:off x="1557338" y="4706938"/>
          <a:ext cx="2165350" cy="1381125"/>
        </p:xfrm>
        <a:graphic>
          <a:graphicData uri="http://schemas.openxmlformats.org/drawingml/2006/chart">
            <c:chart xmlns:c="http://schemas.openxmlformats.org/drawingml/2006/chart" xmlns:r="http://schemas.openxmlformats.org/officeDocument/2006/relationships" r:id="rId52"/>
          </a:graphicData>
        </a:graphic>
      </p:graphicFrame>
      <p:sp>
        <p:nvSpPr>
          <p:cNvPr id="3138" name="Text Placeholder 10">
            <a:extLst>
              <a:ext uri="{FF2B5EF4-FFF2-40B4-BE49-F238E27FC236}">
                <a16:creationId xmlns:a16="http://schemas.microsoft.com/office/drawing/2014/main" id="{115DFB91-512B-3844-A114-92FBEDCA92F2}"/>
              </a:ext>
            </a:extLst>
          </p:cNvPr>
          <p:cNvSpPr>
            <a:spLocks noGrp="1"/>
          </p:cNvSpPr>
          <p:nvPr>
            <p:custDataLst>
              <p:tags r:id="rId4"/>
            </p:custDataLst>
          </p:nvPr>
        </p:nvSpPr>
        <p:spPr bwMode="auto">
          <a:xfrm>
            <a:off x="3068638" y="5445125"/>
            <a:ext cx="6810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84E096E2-0F35-46D8-A8F3-5B1C602E5A95}" type="datetime'C''a''m''''''''''''''e''''''co'' '''' ''   '''' '''">
              <a:rPr lang="en-US" altLang="en-US" sz="1000" smtClean="0">
                <a:effectLst/>
              </a:rPr>
              <a:pPr marL="0" lvl="0" indent="0">
                <a:spcBef>
                  <a:spcPct val="0"/>
                </a:spcBef>
                <a:spcAft>
                  <a:spcPct val="0"/>
                </a:spcAft>
                <a:buNone/>
              </a:pPr>
              <a:t>Cameco      </a:t>
            </a:fld>
            <a:endParaRPr lang="en-US" sz="1000"/>
          </a:p>
        </p:txBody>
      </p:sp>
      <p:sp>
        <p:nvSpPr>
          <p:cNvPr id="3139" name="Text Placeholder 10">
            <a:extLst>
              <a:ext uri="{FF2B5EF4-FFF2-40B4-BE49-F238E27FC236}">
                <a16:creationId xmlns:a16="http://schemas.microsoft.com/office/drawing/2014/main" id="{115DFB91-512B-3844-A114-92FBEDCA92F2}"/>
              </a:ext>
            </a:extLst>
          </p:cNvPr>
          <p:cNvSpPr>
            <a:spLocks noGrp="1"/>
          </p:cNvSpPr>
          <p:nvPr>
            <p:custDataLst>
              <p:tags r:id="rId5"/>
            </p:custDataLst>
          </p:nvPr>
        </p:nvSpPr>
        <p:spPr bwMode="auto">
          <a:xfrm>
            <a:off x="2852738" y="5745163"/>
            <a:ext cx="56038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55CBA1D1-359E-48F9-ACD4-A517DE314BC8}" type="datetime'Ora''''n''o  '''' '''''''''''''''''''''''''' ''  '''''''''''''">
              <a:rPr lang="en-US" altLang="en-US" sz="1000" smtClean="0">
                <a:effectLst/>
              </a:rPr>
              <a:pPr marL="0" lvl="0" indent="0">
                <a:spcBef>
                  <a:spcPct val="0"/>
                </a:spcBef>
                <a:spcAft>
                  <a:spcPct val="0"/>
                </a:spcAft>
                <a:buNone/>
              </a:pPr>
              <a:t>Orano      </a:t>
            </a:fld>
            <a:endParaRPr lang="en-US" sz="1000"/>
          </a:p>
        </p:txBody>
      </p:sp>
      <p:sp>
        <p:nvSpPr>
          <p:cNvPr id="3140" name="Text Placeholder 10">
            <a:extLst>
              <a:ext uri="{FF2B5EF4-FFF2-40B4-BE49-F238E27FC236}">
                <a16:creationId xmlns:a16="http://schemas.microsoft.com/office/drawing/2014/main" id="{115DFB91-512B-3844-A114-92FBEDCA92F2}"/>
              </a:ext>
            </a:extLst>
          </p:cNvPr>
          <p:cNvSpPr>
            <a:spLocks noGrp="1"/>
          </p:cNvSpPr>
          <p:nvPr>
            <p:custDataLst>
              <p:tags r:id="rId6"/>
            </p:custDataLst>
          </p:nvPr>
        </p:nvSpPr>
        <p:spPr bwMode="auto">
          <a:xfrm>
            <a:off x="1839913" y="5848350"/>
            <a:ext cx="9620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E628657C-990E-47C5-824F-864D498D95E4}" type="datetime'''''Uran''''''''''''i''''um ''''''O''''''ne ''''''''   '' '' '">
              <a:rPr lang="en-US" altLang="en-US" sz="1000" smtClean="0">
                <a:effectLst/>
              </a:rPr>
              <a:pPr marL="0" lvl="0" indent="0" algn="r">
                <a:spcBef>
                  <a:spcPct val="0"/>
                </a:spcBef>
                <a:spcAft>
                  <a:spcPct val="0"/>
                </a:spcAft>
                <a:buNone/>
              </a:pPr>
              <a:t>Uranium One      </a:t>
            </a:fld>
            <a:endParaRPr lang="en-US" sz="1000"/>
          </a:p>
        </p:txBody>
      </p:sp>
      <p:sp>
        <p:nvSpPr>
          <p:cNvPr id="3136" name="Text Placeholder 10">
            <a:extLst>
              <a:ext uri="{FF2B5EF4-FFF2-40B4-BE49-F238E27FC236}">
                <a16:creationId xmlns:a16="http://schemas.microsoft.com/office/drawing/2014/main" id="{115DFB91-512B-3844-A114-92FBEDCA92F2}"/>
              </a:ext>
            </a:extLst>
          </p:cNvPr>
          <p:cNvSpPr>
            <a:spLocks noGrp="1"/>
          </p:cNvSpPr>
          <p:nvPr>
            <p:custDataLst>
              <p:tags r:id="rId7"/>
            </p:custDataLst>
          </p:nvPr>
        </p:nvSpPr>
        <p:spPr bwMode="auto">
          <a:xfrm>
            <a:off x="2911475" y="4933950"/>
            <a:ext cx="9969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47A243CC-3E4A-4099-A7F4-CB27C5B17C69}" type="datetime'''K''''a''z''''a''t''om''pro''m''  '''''' '' '''''' '''''' '''">
              <a:rPr lang="en-US" altLang="en-US" sz="1000" smtClean="0">
                <a:effectLst/>
              </a:rPr>
              <a:pPr marL="0" lvl="0" indent="0">
                <a:spcBef>
                  <a:spcPct val="0"/>
                </a:spcBef>
                <a:spcAft>
                  <a:spcPct val="0"/>
                </a:spcAft>
                <a:buNone/>
              </a:pPr>
              <a:t>Kazatomprom      </a:t>
            </a:fld>
            <a:endParaRPr lang="en-US" sz="1000"/>
          </a:p>
        </p:txBody>
      </p:sp>
      <p:sp>
        <p:nvSpPr>
          <p:cNvPr id="3142" name="Text Placeholder 10">
            <a:extLst>
              <a:ext uri="{FF2B5EF4-FFF2-40B4-BE49-F238E27FC236}">
                <a16:creationId xmlns:a16="http://schemas.microsoft.com/office/drawing/2014/main" id="{115DFB91-512B-3844-A114-92FBEDCA92F2}"/>
              </a:ext>
            </a:extLst>
          </p:cNvPr>
          <p:cNvSpPr>
            <a:spLocks noGrp="1"/>
          </p:cNvSpPr>
          <p:nvPr>
            <p:custDataLst>
              <p:tags r:id="rId8"/>
            </p:custDataLst>
          </p:nvPr>
        </p:nvSpPr>
        <p:spPr bwMode="auto">
          <a:xfrm>
            <a:off x="1652588" y="5522913"/>
            <a:ext cx="577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D26B4189-529A-4505-8FC2-9E28C0A8281B}" type="datetime'''C''N''''''''N''''C''''  ''''  '''''''''''' '''''''''' '''">
              <a:rPr lang="en-US" altLang="en-US" sz="1000" smtClean="0">
                <a:effectLst/>
              </a:rPr>
              <a:pPr marL="0" lvl="0" indent="0" algn="r">
                <a:spcBef>
                  <a:spcPct val="0"/>
                </a:spcBef>
                <a:spcAft>
                  <a:spcPct val="0"/>
                </a:spcAft>
                <a:buNone/>
              </a:pPr>
              <a:t>CNNC      </a:t>
            </a:fld>
            <a:endParaRPr lang="en-US" sz="1000"/>
          </a:p>
        </p:txBody>
      </p:sp>
      <p:sp>
        <p:nvSpPr>
          <p:cNvPr id="3143" name="Text Placeholder 10">
            <a:extLst>
              <a:ext uri="{FF2B5EF4-FFF2-40B4-BE49-F238E27FC236}">
                <a16:creationId xmlns:a16="http://schemas.microsoft.com/office/drawing/2014/main" id="{115DFB91-512B-3844-A114-92FBEDCA92F2}"/>
              </a:ext>
            </a:extLst>
          </p:cNvPr>
          <p:cNvSpPr>
            <a:spLocks noGrp="1"/>
          </p:cNvSpPr>
          <p:nvPr>
            <p:custDataLst>
              <p:tags r:id="rId9"/>
            </p:custDataLst>
          </p:nvPr>
        </p:nvSpPr>
        <p:spPr bwMode="auto">
          <a:xfrm>
            <a:off x="1924050" y="4992688"/>
            <a:ext cx="3794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AE8AF778-0E25-429C-8BDC-5C5F17CD8958}" type="datetime'O''''''''t''h''''''''e''''''r''''''s'''''''">
              <a:rPr lang="en-US" altLang="en-US" sz="1000" smtClean="0">
                <a:effectLst/>
              </a:rPr>
              <a:pPr marL="0" lvl="0" indent="0" algn="r">
                <a:spcBef>
                  <a:spcPct val="0"/>
                </a:spcBef>
                <a:spcAft>
                  <a:spcPct val="0"/>
                </a:spcAft>
                <a:buNone/>
              </a:pPr>
              <a:t>Others</a:t>
            </a:fld>
            <a:endParaRPr lang="en-US" sz="1000"/>
          </a:p>
        </p:txBody>
      </p:sp>
      <p:sp>
        <p:nvSpPr>
          <p:cNvPr id="3141" name="Text Placeholder 10">
            <a:extLst>
              <a:ext uri="{FF2B5EF4-FFF2-40B4-BE49-F238E27FC236}">
                <a16:creationId xmlns:a16="http://schemas.microsoft.com/office/drawing/2014/main" id="{115DFB91-512B-3844-A114-92FBEDCA92F2}"/>
              </a:ext>
            </a:extLst>
          </p:cNvPr>
          <p:cNvSpPr>
            <a:spLocks noGrp="1"/>
          </p:cNvSpPr>
          <p:nvPr>
            <p:custDataLst>
              <p:tags r:id="rId10"/>
            </p:custDataLst>
          </p:nvPr>
        </p:nvSpPr>
        <p:spPr bwMode="auto">
          <a:xfrm>
            <a:off x="1860550" y="5695950"/>
            <a:ext cx="4921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8C375157-C22E-42FA-83C1-8589F22D2F73}" type="datetime'''''''''''''''C''''G''''''''''N''   '''''''' '' '''''''''' '">
              <a:rPr lang="en-US" altLang="en-US" sz="1000" smtClean="0">
                <a:effectLst/>
              </a:rPr>
              <a:pPr marL="0" lvl="0" indent="0" algn="r">
                <a:spcBef>
                  <a:spcPct val="0"/>
                </a:spcBef>
                <a:spcAft>
                  <a:spcPct val="0"/>
                </a:spcAft>
                <a:buNone/>
              </a:pPr>
              <a:t>CGN      </a:t>
            </a:fld>
            <a:endParaRPr lang="en-US" sz="1000"/>
          </a:p>
        </p:txBody>
      </p:sp>
      <p:graphicFrame>
        <p:nvGraphicFramePr>
          <p:cNvPr id="9" name="Chart 8">
            <a:extLst>
              <a:ext uri="{FF2B5EF4-FFF2-40B4-BE49-F238E27FC236}">
                <a16:creationId xmlns:a16="http://schemas.microsoft.com/office/drawing/2014/main" id="{038F7EEB-0301-9577-408F-A07950A03F80}"/>
              </a:ext>
            </a:extLst>
          </p:cNvPr>
          <p:cNvGraphicFramePr/>
          <p:nvPr>
            <p:custDataLst>
              <p:tags r:id="rId11"/>
            </p:custDataLst>
            <p:extLst>
              <p:ext uri="{D42A27DB-BD31-4B8C-83A1-F6EECF244321}">
                <p14:modId xmlns:p14="http://schemas.microsoft.com/office/powerpoint/2010/main" val="2450465487"/>
              </p:ext>
            </p:extLst>
          </p:nvPr>
        </p:nvGraphicFramePr>
        <p:xfrm>
          <a:off x="4173538" y="4706938"/>
          <a:ext cx="2165350" cy="1381125"/>
        </p:xfrm>
        <a:graphic>
          <a:graphicData uri="http://schemas.openxmlformats.org/drawingml/2006/chart">
            <c:chart xmlns:c="http://schemas.openxmlformats.org/drawingml/2006/chart" xmlns:r="http://schemas.openxmlformats.org/officeDocument/2006/relationships" r:id="rId53"/>
          </a:graphicData>
        </a:graphic>
      </p:graphicFrame>
      <p:sp>
        <p:nvSpPr>
          <p:cNvPr id="3175" name="Text Placeholder 10">
            <a:extLst>
              <a:ext uri="{FF2B5EF4-FFF2-40B4-BE49-F238E27FC236}">
                <a16:creationId xmlns:a16="http://schemas.microsoft.com/office/drawing/2014/main" id="{115DFB91-512B-3844-A114-92FBEDCA92F2}"/>
              </a:ext>
            </a:extLst>
          </p:cNvPr>
          <p:cNvSpPr>
            <a:spLocks noGrp="1"/>
          </p:cNvSpPr>
          <p:nvPr>
            <p:custDataLst>
              <p:tags r:id="rId12"/>
            </p:custDataLst>
          </p:nvPr>
        </p:nvSpPr>
        <p:spPr bwMode="auto">
          <a:xfrm>
            <a:off x="5424488" y="4873625"/>
            <a:ext cx="5429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FDA9C3E6-84C3-4AA9-B124-20C9E4043131}" type="datetime'''''''''''''''C''NN''C '''''' '''''''''''''''''''' '' '''''' '">
              <a:rPr lang="en-US" altLang="en-US" sz="1000" smtClean="0">
                <a:effectLst/>
              </a:rPr>
              <a:pPr marL="0" lvl="0" indent="0">
                <a:spcBef>
                  <a:spcPct val="0"/>
                </a:spcBef>
                <a:spcAft>
                  <a:spcPct val="0"/>
                </a:spcAft>
                <a:buNone/>
              </a:pPr>
              <a:t>CNNC     </a:t>
            </a:fld>
            <a:endParaRPr lang="en-US" sz="1000"/>
          </a:p>
        </p:txBody>
      </p:sp>
      <p:sp>
        <p:nvSpPr>
          <p:cNvPr id="3074" name="Text Placeholder 10">
            <a:extLst>
              <a:ext uri="{FF2B5EF4-FFF2-40B4-BE49-F238E27FC236}">
                <a16:creationId xmlns:a16="http://schemas.microsoft.com/office/drawing/2014/main" id="{115DFB91-512B-3844-A114-92FBEDCA92F2}"/>
              </a:ext>
            </a:extLst>
          </p:cNvPr>
          <p:cNvSpPr>
            <a:spLocks noGrp="1"/>
          </p:cNvSpPr>
          <p:nvPr>
            <p:custDataLst>
              <p:tags r:id="rId13"/>
            </p:custDataLst>
          </p:nvPr>
        </p:nvSpPr>
        <p:spPr bwMode="gray">
          <a:xfrm>
            <a:off x="5335588" y="5276850"/>
            <a:ext cx="287338" cy="152400"/>
          </a:xfrm>
          <a:prstGeom prst="rect">
            <a:avLst/>
          </a:prstGeom>
          <a:solidFill>
            <a:srgbClr val="004FDD"/>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272882DE-A6DB-4C41-99FA-BD0856C72786}" type="datetime'''''''''''''''''''''1''''''2%'''''''''''">
              <a:rPr lang="en-US" altLang="en-US" sz="1000" smtClean="0">
                <a:solidFill>
                  <a:schemeClr val="bg1"/>
                </a:solidFill>
                <a:effectLst/>
              </a:rPr>
              <a:pPr marL="0" lvl="0" indent="0" algn="ctr">
                <a:spcBef>
                  <a:spcPct val="0"/>
                </a:spcBef>
                <a:spcAft>
                  <a:spcPct val="0"/>
                </a:spcAft>
                <a:buNone/>
              </a:pPr>
              <a:t>12%</a:t>
            </a:fld>
            <a:endParaRPr lang="en-US" sz="1000">
              <a:solidFill>
                <a:schemeClr val="bg1"/>
              </a:solidFill>
            </a:endParaRPr>
          </a:p>
        </p:txBody>
      </p:sp>
      <p:sp>
        <p:nvSpPr>
          <p:cNvPr id="3177" name="Text Placeholder 10">
            <a:extLst>
              <a:ext uri="{FF2B5EF4-FFF2-40B4-BE49-F238E27FC236}">
                <a16:creationId xmlns:a16="http://schemas.microsoft.com/office/drawing/2014/main" id="{115DFB91-512B-3844-A114-92FBEDCA92F2}"/>
              </a:ext>
            </a:extLst>
          </p:cNvPr>
          <p:cNvSpPr>
            <a:spLocks noGrp="1"/>
          </p:cNvSpPr>
          <p:nvPr>
            <p:custDataLst>
              <p:tags r:id="rId14"/>
            </p:custDataLst>
          </p:nvPr>
        </p:nvSpPr>
        <p:spPr bwMode="auto">
          <a:xfrm>
            <a:off x="5688013" y="5224463"/>
            <a:ext cx="5254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05FF9455-2DD1-4643-BDD2-8653025D42C8}" type="datetime'''O''''''''''''''''r''''''''''an''o'' '''''' '''' ''''  '''''">
              <a:rPr lang="en-US" altLang="en-US" sz="1000" smtClean="0">
                <a:effectLst/>
              </a:rPr>
              <a:pPr marL="0" lvl="0" indent="0">
                <a:spcBef>
                  <a:spcPct val="0"/>
                </a:spcBef>
                <a:spcAft>
                  <a:spcPct val="0"/>
                </a:spcAft>
                <a:buNone/>
              </a:pPr>
              <a:t>Orano     </a:t>
            </a:fld>
            <a:endParaRPr lang="en-US" sz="1000"/>
          </a:p>
        </p:txBody>
      </p:sp>
      <p:sp>
        <p:nvSpPr>
          <p:cNvPr id="3073" name="Text Placeholder 10">
            <a:extLst>
              <a:ext uri="{FF2B5EF4-FFF2-40B4-BE49-F238E27FC236}">
                <a16:creationId xmlns:a16="http://schemas.microsoft.com/office/drawing/2014/main" id="{115DFB91-512B-3844-A114-92FBEDCA92F2}"/>
              </a:ext>
            </a:extLst>
          </p:cNvPr>
          <p:cNvSpPr>
            <a:spLocks noGrp="1"/>
          </p:cNvSpPr>
          <p:nvPr>
            <p:custDataLst>
              <p:tags r:id="rId15"/>
            </p:custDataLst>
          </p:nvPr>
        </p:nvSpPr>
        <p:spPr bwMode="gray">
          <a:xfrm>
            <a:off x="5226050" y="5114925"/>
            <a:ext cx="287338" cy="152400"/>
          </a:xfrm>
          <a:prstGeom prst="rect">
            <a:avLst/>
          </a:prstGeom>
          <a:solidFill>
            <a:srgbClr val="C30C3E"/>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B5457384-AA41-4CAA-AB6D-AE4BB88C2C0C}" type="datetime'''''''''1''''''''''''''''''''''''''''6''''''''''%'''">
              <a:rPr lang="en-US" altLang="en-US" sz="1000" smtClean="0">
                <a:solidFill>
                  <a:schemeClr val="bg1"/>
                </a:solidFill>
                <a:effectLst/>
              </a:rPr>
              <a:pPr marL="0" lvl="0" indent="0" algn="ctr">
                <a:spcBef>
                  <a:spcPct val="0"/>
                </a:spcBef>
                <a:spcAft>
                  <a:spcPct val="0"/>
                </a:spcAft>
                <a:buNone/>
              </a:pPr>
              <a:t>16%</a:t>
            </a:fld>
            <a:endParaRPr lang="en-US" sz="1000">
              <a:solidFill>
                <a:schemeClr val="bg1"/>
              </a:solidFill>
            </a:endParaRPr>
          </a:p>
        </p:txBody>
      </p:sp>
      <p:sp>
        <p:nvSpPr>
          <p:cNvPr id="3179" name="Text Placeholder 10">
            <a:extLst>
              <a:ext uri="{FF2B5EF4-FFF2-40B4-BE49-F238E27FC236}">
                <a16:creationId xmlns:a16="http://schemas.microsoft.com/office/drawing/2014/main" id="{115DFB91-512B-3844-A114-92FBEDCA92F2}"/>
              </a:ext>
            </a:extLst>
          </p:cNvPr>
          <p:cNvSpPr>
            <a:spLocks noGrp="1"/>
          </p:cNvSpPr>
          <p:nvPr>
            <p:custDataLst>
              <p:tags r:id="rId16"/>
            </p:custDataLst>
          </p:nvPr>
        </p:nvSpPr>
        <p:spPr bwMode="auto">
          <a:xfrm>
            <a:off x="4318000" y="5014913"/>
            <a:ext cx="5826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E9DBC3B2-F275-4EF8-8B35-8EAC8032C4AB}" type="datetime'Ur''''''''''''''e''''''''''n''''''''co''''     '''''''''''">
              <a:rPr lang="en-US" altLang="en-US" sz="1000" smtClean="0">
                <a:effectLst/>
              </a:rPr>
              <a:pPr marL="0" lvl="0" indent="0" algn="r">
                <a:spcBef>
                  <a:spcPct val="0"/>
                </a:spcBef>
                <a:spcAft>
                  <a:spcPct val="0"/>
                </a:spcAft>
                <a:buNone/>
              </a:pPr>
              <a:t>Urenco     </a:t>
            </a:fld>
            <a:endParaRPr lang="en-US" sz="1000"/>
          </a:p>
        </p:txBody>
      </p:sp>
      <p:sp>
        <p:nvSpPr>
          <p:cNvPr id="3180" name="Text Placeholder 10">
            <a:extLst>
              <a:ext uri="{FF2B5EF4-FFF2-40B4-BE49-F238E27FC236}">
                <a16:creationId xmlns:a16="http://schemas.microsoft.com/office/drawing/2014/main" id="{115DFB91-512B-3844-A114-92FBEDCA92F2}"/>
              </a:ext>
            </a:extLst>
          </p:cNvPr>
          <p:cNvSpPr>
            <a:spLocks noGrp="1"/>
          </p:cNvSpPr>
          <p:nvPr>
            <p:custDataLst>
              <p:tags r:id="rId17"/>
            </p:custDataLst>
          </p:nvPr>
        </p:nvSpPr>
        <p:spPr bwMode="auto">
          <a:xfrm>
            <a:off x="4994275" y="4837113"/>
            <a:ext cx="3794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2D377176-4176-4618-8C00-F195F1ECE039}" type="datetime'''''''''''''''''''''''''''''''O''''''''th''''''e''''''''rs'">
              <a:rPr lang="en-US" altLang="en-US" sz="1000" smtClean="0">
                <a:effectLst/>
              </a:rPr>
              <a:pPr marL="0" lvl="0" indent="0" algn="r">
                <a:spcBef>
                  <a:spcPct val="0"/>
                </a:spcBef>
                <a:spcAft>
                  <a:spcPct val="0"/>
                </a:spcAft>
                <a:buNone/>
              </a:pPr>
              <a:t>Others</a:t>
            </a:fld>
            <a:endParaRPr lang="en-US" sz="1000"/>
          </a:p>
        </p:txBody>
      </p:sp>
      <p:sp>
        <p:nvSpPr>
          <p:cNvPr id="8" name="Text Placeholder 10">
            <a:extLst>
              <a:ext uri="{FF2B5EF4-FFF2-40B4-BE49-F238E27FC236}">
                <a16:creationId xmlns:a16="http://schemas.microsoft.com/office/drawing/2014/main" id="{255DDC48-B731-0578-2833-D014C46F3480}"/>
              </a:ext>
            </a:extLst>
          </p:cNvPr>
          <p:cNvSpPr txBox="1">
            <a:spLocks/>
          </p:cNvSpPr>
          <p:nvPr>
            <p:custDataLst>
              <p:tags r:id="rId18"/>
            </p:custDataLst>
          </p:nvPr>
        </p:nvSpPr>
        <p:spPr bwMode="gray">
          <a:xfrm>
            <a:off x="5140325" y="4962525"/>
            <a:ext cx="217488" cy="152400"/>
          </a:xfrm>
          <a:prstGeom prst="rect">
            <a:avLst/>
          </a:prstGeom>
          <a:solidFill>
            <a:srgbClr val="D6D7D9"/>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2D395C29-7D08-48D4-8C94-D034D00B959C}" type="datetime'''''''''''''''''''''''''1''''''''%'">
              <a:rPr lang="en-US" altLang="en-US" sz="1000" smtClean="0">
                <a:effectLst/>
              </a:rPr>
              <a:pPr marL="0" indent="0" algn="ctr">
                <a:spcBef>
                  <a:spcPct val="0"/>
                </a:spcBef>
                <a:spcAft>
                  <a:spcPct val="0"/>
                </a:spcAft>
                <a:buNone/>
              </a:pPr>
              <a:t>1%</a:t>
            </a:fld>
            <a:endParaRPr lang="en-US" sz="1000" dirty="0"/>
          </a:p>
        </p:txBody>
      </p:sp>
      <p:sp>
        <p:nvSpPr>
          <p:cNvPr id="3178" name="Text Placeholder 10">
            <a:extLst>
              <a:ext uri="{FF2B5EF4-FFF2-40B4-BE49-F238E27FC236}">
                <a16:creationId xmlns:a16="http://schemas.microsoft.com/office/drawing/2014/main" id="{115DFB91-512B-3844-A114-92FBEDCA92F2}"/>
              </a:ext>
            </a:extLst>
          </p:cNvPr>
          <p:cNvSpPr>
            <a:spLocks noGrp="1"/>
          </p:cNvSpPr>
          <p:nvPr>
            <p:custDataLst>
              <p:tags r:id="rId19"/>
            </p:custDataLst>
          </p:nvPr>
        </p:nvSpPr>
        <p:spPr bwMode="auto">
          <a:xfrm>
            <a:off x="4935538" y="5805488"/>
            <a:ext cx="6810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7D1F8B05-4FCA-4480-8ADB-E767484F642C}" type="datetime'R''''''''''''''''o''''s''''ato''''m'''''' ''   '' '">
              <a:rPr lang="en-US" altLang="en-US" sz="1000" smtClean="0">
                <a:effectLst/>
              </a:rPr>
              <a:pPr marL="0" lvl="0" indent="0">
                <a:spcBef>
                  <a:spcPct val="0"/>
                </a:spcBef>
                <a:spcAft>
                  <a:spcPct val="0"/>
                </a:spcAft>
                <a:buNone/>
              </a:pPr>
              <a:t>Rosatom     </a:t>
            </a:fld>
            <a:endParaRPr lang="en-US" sz="1000"/>
          </a:p>
        </p:txBody>
      </p:sp>
      <p:graphicFrame>
        <p:nvGraphicFramePr>
          <p:cNvPr id="48" name="Chart 47">
            <a:extLst>
              <a:ext uri="{FF2B5EF4-FFF2-40B4-BE49-F238E27FC236}">
                <a16:creationId xmlns:a16="http://schemas.microsoft.com/office/drawing/2014/main" id="{C3A372BB-742C-4680-0B21-1AE2655D2129}"/>
              </a:ext>
            </a:extLst>
          </p:cNvPr>
          <p:cNvGraphicFramePr/>
          <p:nvPr>
            <p:custDataLst>
              <p:tags r:id="rId20"/>
            </p:custDataLst>
            <p:extLst>
              <p:ext uri="{D42A27DB-BD31-4B8C-83A1-F6EECF244321}">
                <p14:modId xmlns:p14="http://schemas.microsoft.com/office/powerpoint/2010/main" val="2936718909"/>
              </p:ext>
            </p:extLst>
          </p:nvPr>
        </p:nvGraphicFramePr>
        <p:xfrm>
          <a:off x="6761163" y="4706938"/>
          <a:ext cx="2165350" cy="1381125"/>
        </p:xfrm>
        <a:graphic>
          <a:graphicData uri="http://schemas.openxmlformats.org/drawingml/2006/chart">
            <c:chart xmlns:c="http://schemas.openxmlformats.org/drawingml/2006/chart" xmlns:r="http://schemas.openxmlformats.org/officeDocument/2006/relationships" r:id="rId54"/>
          </a:graphicData>
        </a:graphic>
      </p:graphicFrame>
      <p:sp>
        <p:nvSpPr>
          <p:cNvPr id="3202" name="Text Placeholder 10">
            <a:extLst>
              <a:ext uri="{FF2B5EF4-FFF2-40B4-BE49-F238E27FC236}">
                <a16:creationId xmlns:a16="http://schemas.microsoft.com/office/drawing/2014/main" id="{115DFB91-512B-3844-A114-92FBEDCA92F2}"/>
              </a:ext>
            </a:extLst>
          </p:cNvPr>
          <p:cNvSpPr>
            <a:spLocks noGrp="1"/>
          </p:cNvSpPr>
          <p:nvPr>
            <p:custDataLst>
              <p:tags r:id="rId21"/>
            </p:custDataLst>
          </p:nvPr>
        </p:nvSpPr>
        <p:spPr bwMode="auto">
          <a:xfrm>
            <a:off x="7907338" y="4841875"/>
            <a:ext cx="5429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A5D6D78F-EEBD-4FEB-99D3-19CE70080068}" type="datetime'''CN''''''''N''''''''C'' '''''' '''''''''' '' '''''''''' '''''">
              <a:rPr lang="en-US" altLang="en-US" sz="1000" smtClean="0">
                <a:effectLst/>
              </a:rPr>
              <a:pPr marL="0" lvl="0" indent="0">
                <a:spcBef>
                  <a:spcPct val="0"/>
                </a:spcBef>
                <a:spcAft>
                  <a:spcPct val="0"/>
                </a:spcAft>
                <a:buNone/>
              </a:pPr>
              <a:t>CNNC     </a:t>
            </a:fld>
            <a:endParaRPr lang="en-US" sz="1000"/>
          </a:p>
        </p:txBody>
      </p:sp>
      <p:sp>
        <p:nvSpPr>
          <p:cNvPr id="3092" name="Text Placeholder 10">
            <a:extLst>
              <a:ext uri="{FF2B5EF4-FFF2-40B4-BE49-F238E27FC236}">
                <a16:creationId xmlns:a16="http://schemas.microsoft.com/office/drawing/2014/main" id="{115DFB91-512B-3844-A114-92FBEDCA92F2}"/>
              </a:ext>
            </a:extLst>
          </p:cNvPr>
          <p:cNvSpPr>
            <a:spLocks noGrp="1"/>
          </p:cNvSpPr>
          <p:nvPr>
            <p:custDataLst>
              <p:tags r:id="rId22"/>
            </p:custDataLst>
          </p:nvPr>
        </p:nvSpPr>
        <p:spPr bwMode="gray">
          <a:xfrm>
            <a:off x="7912100" y="5246688"/>
            <a:ext cx="287338" cy="152400"/>
          </a:xfrm>
          <a:prstGeom prst="rect">
            <a:avLst/>
          </a:prstGeom>
          <a:solidFill>
            <a:srgbClr val="004FDD"/>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D6E9ED30-B29E-4B3F-8BE2-4B03367B1A5F}" type="datetime'2''''''''''''''''''''''1''''%'''''''''">
              <a:rPr lang="en-US" altLang="en-US" sz="1000" smtClean="0">
                <a:solidFill>
                  <a:schemeClr val="bg1"/>
                </a:solidFill>
                <a:effectLst/>
              </a:rPr>
              <a:pPr marL="0" lvl="0" indent="0" algn="ctr">
                <a:spcBef>
                  <a:spcPct val="0"/>
                </a:spcBef>
                <a:spcAft>
                  <a:spcPct val="0"/>
                </a:spcAft>
                <a:buNone/>
              </a:pPr>
              <a:t>21%</a:t>
            </a:fld>
            <a:endParaRPr lang="en-US" sz="1000">
              <a:solidFill>
                <a:schemeClr val="bg1"/>
              </a:solidFill>
            </a:endParaRPr>
          </a:p>
        </p:txBody>
      </p:sp>
      <p:sp>
        <p:nvSpPr>
          <p:cNvPr id="3204" name="Text Placeholder 10">
            <a:extLst>
              <a:ext uri="{FF2B5EF4-FFF2-40B4-BE49-F238E27FC236}">
                <a16:creationId xmlns:a16="http://schemas.microsoft.com/office/drawing/2014/main" id="{115DFB91-512B-3844-A114-92FBEDCA92F2}"/>
              </a:ext>
            </a:extLst>
          </p:cNvPr>
          <p:cNvSpPr>
            <a:spLocks noGrp="1"/>
          </p:cNvSpPr>
          <p:nvPr>
            <p:custDataLst>
              <p:tags r:id="rId23"/>
            </p:custDataLst>
          </p:nvPr>
        </p:nvSpPr>
        <p:spPr bwMode="auto">
          <a:xfrm>
            <a:off x="8264525" y="5153025"/>
            <a:ext cx="8223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492C551E-29E2-4C13-A038-9CAF68FABA48}" type="datetime'''''F''''r''''a''ma''''''''''to''''m''e ''''    '''''">
              <a:rPr lang="en-US" altLang="en-US" sz="1000" smtClean="0">
                <a:effectLst/>
              </a:rPr>
              <a:pPr marL="0" lvl="0" indent="0">
                <a:spcBef>
                  <a:spcPct val="0"/>
                </a:spcBef>
                <a:spcAft>
                  <a:spcPct val="0"/>
                </a:spcAft>
                <a:buNone/>
              </a:pPr>
              <a:t>Framatome     </a:t>
            </a:fld>
            <a:endParaRPr lang="en-US" sz="1000"/>
          </a:p>
        </p:txBody>
      </p:sp>
      <p:sp>
        <p:nvSpPr>
          <p:cNvPr id="1362" name="Text Placeholder 10">
            <a:extLst>
              <a:ext uri="{FF2B5EF4-FFF2-40B4-BE49-F238E27FC236}">
                <a16:creationId xmlns:a16="http://schemas.microsoft.com/office/drawing/2014/main" id="{115DFB91-512B-3844-A114-92FBEDCA92F2}"/>
              </a:ext>
            </a:extLst>
          </p:cNvPr>
          <p:cNvSpPr>
            <a:spLocks noGrp="1"/>
          </p:cNvSpPr>
          <p:nvPr>
            <p:custDataLst>
              <p:tags r:id="rId24"/>
            </p:custDataLst>
          </p:nvPr>
        </p:nvSpPr>
        <p:spPr bwMode="gray">
          <a:xfrm>
            <a:off x="7845425" y="5495925"/>
            <a:ext cx="287338" cy="152400"/>
          </a:xfrm>
          <a:prstGeom prst="rect">
            <a:avLst/>
          </a:prstGeom>
          <a:solidFill>
            <a:schemeClr val="accent6"/>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2D95B1FF-98C5-4200-811D-C991221678A3}" type="datetime'1''''''''''''''''''''''''8''''''''''''''''''%'''''''''''''">
              <a:rPr lang="en-US" altLang="en-US" sz="1000" smtClean="0">
                <a:solidFill>
                  <a:schemeClr val="bg1"/>
                </a:solidFill>
                <a:effectLst/>
              </a:rPr>
              <a:pPr marL="0" lvl="0" indent="0" algn="ctr">
                <a:spcBef>
                  <a:spcPct val="0"/>
                </a:spcBef>
                <a:spcAft>
                  <a:spcPct val="0"/>
                </a:spcAft>
                <a:buNone/>
              </a:pPr>
              <a:t>18%</a:t>
            </a:fld>
            <a:endParaRPr lang="en-US" sz="1000">
              <a:solidFill>
                <a:schemeClr val="bg1"/>
              </a:solidFill>
            </a:endParaRPr>
          </a:p>
        </p:txBody>
      </p:sp>
      <p:sp>
        <p:nvSpPr>
          <p:cNvPr id="1360" name="Text Placeholder 10">
            <a:extLst>
              <a:ext uri="{FF2B5EF4-FFF2-40B4-BE49-F238E27FC236}">
                <a16:creationId xmlns:a16="http://schemas.microsoft.com/office/drawing/2014/main" id="{115DFB91-512B-3844-A114-92FBEDCA92F2}"/>
              </a:ext>
            </a:extLst>
          </p:cNvPr>
          <p:cNvSpPr>
            <a:spLocks noGrp="1"/>
          </p:cNvSpPr>
          <p:nvPr>
            <p:custDataLst>
              <p:tags r:id="rId25"/>
            </p:custDataLst>
          </p:nvPr>
        </p:nvSpPr>
        <p:spPr bwMode="gray">
          <a:xfrm>
            <a:off x="7810500" y="5067300"/>
            <a:ext cx="217488" cy="152400"/>
          </a:xfrm>
          <a:prstGeom prst="rect">
            <a:avLst/>
          </a:prstGeom>
          <a:solidFill>
            <a:srgbClr val="C30C3E"/>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80E7DD53-A3A3-46CE-87F6-B1B4AE4337E7}" type="datetime'''''''''''''''''''''9%'''''''''''''">
              <a:rPr lang="en-US" altLang="en-US" sz="1000" smtClean="0">
                <a:solidFill>
                  <a:schemeClr val="bg1"/>
                </a:solidFill>
                <a:effectLst/>
              </a:rPr>
              <a:pPr marL="0" lvl="0" indent="0" algn="ctr">
                <a:spcBef>
                  <a:spcPct val="0"/>
                </a:spcBef>
                <a:spcAft>
                  <a:spcPct val="0"/>
                </a:spcAft>
                <a:buNone/>
              </a:pPr>
              <a:t>9%</a:t>
            </a:fld>
            <a:endParaRPr lang="en-US" sz="1000">
              <a:solidFill>
                <a:schemeClr val="bg1"/>
              </a:solidFill>
            </a:endParaRPr>
          </a:p>
        </p:txBody>
      </p:sp>
      <p:sp>
        <p:nvSpPr>
          <p:cNvPr id="3206" name="Text Placeholder 10">
            <a:extLst>
              <a:ext uri="{FF2B5EF4-FFF2-40B4-BE49-F238E27FC236}">
                <a16:creationId xmlns:a16="http://schemas.microsoft.com/office/drawing/2014/main" id="{115DFB91-512B-3844-A114-92FBEDCA92F2}"/>
              </a:ext>
            </a:extLst>
          </p:cNvPr>
          <p:cNvSpPr>
            <a:spLocks noGrp="1"/>
          </p:cNvSpPr>
          <p:nvPr>
            <p:custDataLst>
              <p:tags r:id="rId26"/>
            </p:custDataLst>
          </p:nvPr>
        </p:nvSpPr>
        <p:spPr bwMode="auto">
          <a:xfrm>
            <a:off x="6654800" y="5745163"/>
            <a:ext cx="9747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5CC3E874-0922-4EDD-905C-D80471B57D2D}" type="datetime'''We''''s''t''i''''n''''''gho''u''se''  ''''   '">
              <a:rPr lang="en-US" altLang="en-US" sz="1000" smtClean="0">
                <a:effectLst/>
              </a:rPr>
              <a:pPr marL="0" lvl="0" indent="0" algn="r">
                <a:spcBef>
                  <a:spcPct val="0"/>
                </a:spcBef>
                <a:spcAft>
                  <a:spcPct val="0"/>
                </a:spcAft>
                <a:buNone/>
              </a:pPr>
              <a:t>Westinghouse     </a:t>
            </a:fld>
            <a:endParaRPr lang="en-US" sz="1000"/>
          </a:p>
        </p:txBody>
      </p:sp>
      <p:sp>
        <p:nvSpPr>
          <p:cNvPr id="3207" name="Text Placeholder 10">
            <a:extLst>
              <a:ext uri="{FF2B5EF4-FFF2-40B4-BE49-F238E27FC236}">
                <a16:creationId xmlns:a16="http://schemas.microsoft.com/office/drawing/2014/main" id="{115DFB91-512B-3844-A114-92FBEDCA92F2}"/>
              </a:ext>
            </a:extLst>
          </p:cNvPr>
          <p:cNvSpPr>
            <a:spLocks noGrp="1"/>
          </p:cNvSpPr>
          <p:nvPr>
            <p:custDataLst>
              <p:tags r:id="rId27"/>
            </p:custDataLst>
          </p:nvPr>
        </p:nvSpPr>
        <p:spPr bwMode="auto">
          <a:xfrm>
            <a:off x="6983413" y="5341938"/>
            <a:ext cx="4270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AEC20FD5-170F-4CD3-B648-B6213DB4223D}" type="datetime'''G''''''''E'''''''''' ''''''''''''''''''''  '' '''''''' ''  '">
              <a:rPr lang="en-US" altLang="en-US" sz="1000" smtClean="0"/>
              <a:pPr marL="0" lvl="0" indent="0" algn="r">
                <a:spcBef>
                  <a:spcPct val="0"/>
                </a:spcBef>
                <a:spcAft>
                  <a:spcPct val="0"/>
                </a:spcAft>
                <a:buNone/>
              </a:pPr>
              <a:t>GE       </a:t>
            </a:fld>
            <a:endParaRPr lang="en-US" sz="1000"/>
          </a:p>
        </p:txBody>
      </p:sp>
      <p:sp>
        <p:nvSpPr>
          <p:cNvPr id="3208" name="Text Placeholder 10">
            <a:extLst>
              <a:ext uri="{FF2B5EF4-FFF2-40B4-BE49-F238E27FC236}">
                <a16:creationId xmlns:a16="http://schemas.microsoft.com/office/drawing/2014/main" id="{115DFB91-512B-3844-A114-92FBEDCA92F2}"/>
              </a:ext>
            </a:extLst>
          </p:cNvPr>
          <p:cNvSpPr>
            <a:spLocks noGrp="1"/>
          </p:cNvSpPr>
          <p:nvPr>
            <p:custDataLst>
              <p:tags r:id="rId28"/>
            </p:custDataLst>
          </p:nvPr>
        </p:nvSpPr>
        <p:spPr bwMode="auto">
          <a:xfrm>
            <a:off x="6864351" y="5167313"/>
            <a:ext cx="555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709214A5-B3C7-43D1-B9DF-70330932DB89}" type="datetime'''''KNF''''C '' ''''''''''''''   '''''''''''''''''''''''' '">
              <a:rPr lang="en-US" altLang="en-US" sz="1000" smtClean="0"/>
              <a:pPr marL="0" lvl="0" indent="0" algn="r">
                <a:spcBef>
                  <a:spcPct val="0"/>
                </a:spcBef>
                <a:spcAft>
                  <a:spcPct val="0"/>
                </a:spcAft>
                <a:buNone/>
              </a:pPr>
              <a:t>KNFC      </a:t>
            </a:fld>
            <a:endParaRPr lang="en-US" sz="1000"/>
          </a:p>
        </p:txBody>
      </p:sp>
      <p:sp>
        <p:nvSpPr>
          <p:cNvPr id="3209" name="Text Placeholder 10">
            <a:extLst>
              <a:ext uri="{FF2B5EF4-FFF2-40B4-BE49-F238E27FC236}">
                <a16:creationId xmlns:a16="http://schemas.microsoft.com/office/drawing/2014/main" id="{115DFB91-512B-3844-A114-92FBEDCA92F2}"/>
              </a:ext>
            </a:extLst>
          </p:cNvPr>
          <p:cNvSpPr>
            <a:spLocks noGrp="1"/>
          </p:cNvSpPr>
          <p:nvPr>
            <p:custDataLst>
              <p:tags r:id="rId29"/>
            </p:custDataLst>
          </p:nvPr>
        </p:nvSpPr>
        <p:spPr bwMode="auto">
          <a:xfrm>
            <a:off x="7269163" y="4886325"/>
            <a:ext cx="3794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FE83D2FD-5062-4634-AC86-48EBF48149E4}" type="datetime'''''O''''''''''''''''''''t''''''''''h''''''''''e''''''r''s'''">
              <a:rPr lang="en-US" altLang="en-US" sz="1000" smtClean="0">
                <a:effectLst/>
              </a:rPr>
              <a:pPr marL="0" lvl="0" indent="0" algn="r">
                <a:spcBef>
                  <a:spcPct val="0"/>
                </a:spcBef>
                <a:spcAft>
                  <a:spcPct val="0"/>
                </a:spcAft>
                <a:buNone/>
              </a:pPr>
              <a:t>Others</a:t>
            </a:fld>
            <a:endParaRPr lang="en-US" sz="1000"/>
          </a:p>
        </p:txBody>
      </p:sp>
      <p:sp>
        <p:nvSpPr>
          <p:cNvPr id="3205" name="Text Placeholder 10">
            <a:extLst>
              <a:ext uri="{FF2B5EF4-FFF2-40B4-BE49-F238E27FC236}">
                <a16:creationId xmlns:a16="http://schemas.microsoft.com/office/drawing/2014/main" id="{115DFB91-512B-3844-A114-92FBEDCA92F2}"/>
              </a:ext>
            </a:extLst>
          </p:cNvPr>
          <p:cNvSpPr>
            <a:spLocks noGrp="1"/>
          </p:cNvSpPr>
          <p:nvPr>
            <p:custDataLst>
              <p:tags r:id="rId30"/>
            </p:custDataLst>
          </p:nvPr>
        </p:nvSpPr>
        <p:spPr bwMode="auto">
          <a:xfrm>
            <a:off x="8102601" y="5718175"/>
            <a:ext cx="4556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64C34D21-67F9-4CEC-AB9D-493471A0E90C}" type="datetime'''''''''''''''''''TVE''L''''''''''''   '' '''''''''''''''''">
              <a:rPr lang="en-US" altLang="en-US" sz="1000" smtClean="0"/>
              <a:pPr marL="0" lvl="0" indent="0">
                <a:spcBef>
                  <a:spcPct val="0"/>
                </a:spcBef>
                <a:spcAft>
                  <a:spcPct val="0"/>
                </a:spcAft>
                <a:buNone/>
              </a:pPr>
              <a:t>TVEL    </a:t>
            </a:fld>
            <a:endParaRPr lang="en-US" sz="1000"/>
          </a:p>
        </p:txBody>
      </p:sp>
      <p:sp>
        <p:nvSpPr>
          <p:cNvPr id="1127" name="TextBox 1126">
            <a:extLst>
              <a:ext uri="{FF2B5EF4-FFF2-40B4-BE49-F238E27FC236}">
                <a16:creationId xmlns:a16="http://schemas.microsoft.com/office/drawing/2014/main" id="{DA24C1E4-97C4-1A68-A4CC-1940128FCCB5}"/>
              </a:ext>
            </a:extLst>
          </p:cNvPr>
          <p:cNvSpPr txBox="1"/>
          <p:nvPr/>
        </p:nvSpPr>
        <p:spPr bwMode="gray">
          <a:xfrm>
            <a:off x="8247854" y="1435258"/>
            <a:ext cx="3745672" cy="2785378"/>
          </a:xfrm>
          <a:prstGeom prst="rect">
            <a:avLst/>
          </a:prstGeom>
          <a:solidFill>
            <a:srgbClr val="E3E8EE"/>
          </a:solidFill>
        </p:spPr>
        <p:txBody>
          <a:bodyPr wrap="square" lIns="137160" tIns="137160" rIns="274320" bIns="137160" rtlCol="0">
            <a:spAutoFit/>
          </a:bodyPr>
          <a:lstStyle/>
          <a:p>
            <a:pPr>
              <a:spcBef>
                <a:spcPts val="600"/>
              </a:spcBef>
            </a:pPr>
            <a:r>
              <a:rPr lang="en-US" sz="1200" b="1"/>
              <a:t>Observations</a:t>
            </a:r>
          </a:p>
          <a:p>
            <a:pPr marL="171450" indent="-171450">
              <a:spcBef>
                <a:spcPts val="600"/>
              </a:spcBef>
              <a:buFont typeface="Arial" panose="020B0604020202020204" pitchFamily="34" charset="0"/>
              <a:buChar char="•"/>
            </a:pPr>
            <a:r>
              <a:rPr lang="en-US" sz="1050"/>
              <a:t>Getting from mined uranium to nuclear fuel is an </a:t>
            </a:r>
            <a:r>
              <a:rPr lang="en-US" sz="1050" b="1"/>
              <a:t>extensive process involving specialized facilities.</a:t>
            </a:r>
          </a:p>
          <a:p>
            <a:pPr marL="171450" indent="-171450">
              <a:spcBef>
                <a:spcPts val="600"/>
              </a:spcBef>
              <a:buFont typeface="Arial" panose="020B0604020202020204" pitchFamily="34" charset="0"/>
              <a:buChar char="•"/>
            </a:pPr>
            <a:r>
              <a:rPr lang="en-US" sz="1050" b="1"/>
              <a:t>Enrichment is concentrated 4 businesses </a:t>
            </a:r>
            <a:r>
              <a:rPr lang="en-US" sz="1050"/>
              <a:t>around the world, with Russian </a:t>
            </a:r>
            <a:r>
              <a:rPr lang="en-US" sz="1050" err="1"/>
              <a:t>Rosatom</a:t>
            </a:r>
            <a:r>
              <a:rPr lang="en-US" sz="1050"/>
              <a:t> enriching 43% of global uranium.</a:t>
            </a:r>
          </a:p>
          <a:p>
            <a:pPr marL="171450" indent="-171450">
              <a:spcBef>
                <a:spcPts val="600"/>
              </a:spcBef>
              <a:buFont typeface="Arial" panose="020B0604020202020204" pitchFamily="34" charset="0"/>
              <a:buChar char="•"/>
            </a:pPr>
            <a:r>
              <a:rPr lang="en-US" sz="1050" b="1"/>
              <a:t>Fuel production is more decentralized</a:t>
            </a:r>
            <a:r>
              <a:rPr lang="en-US" sz="1050"/>
              <a:t>, with most countries with reactors having their own facilities.</a:t>
            </a:r>
          </a:p>
          <a:p>
            <a:pPr marL="171450" indent="-171450">
              <a:spcBef>
                <a:spcPts val="600"/>
              </a:spcBef>
              <a:buFont typeface="Arial" panose="020B0604020202020204" pitchFamily="34" charset="0"/>
              <a:buChar char="•"/>
            </a:pPr>
            <a:r>
              <a:rPr lang="en-US" sz="1050" b="1"/>
              <a:t>Only a few commercial businesses reprocess nuclear fuel</a:t>
            </a:r>
            <a:r>
              <a:rPr lang="en-US" sz="1050"/>
              <a:t>. The U.S. closed it reprocessing plants in the 1970’s.</a:t>
            </a:r>
          </a:p>
          <a:p>
            <a:pPr marL="171450" indent="-171450">
              <a:spcBef>
                <a:spcPts val="600"/>
              </a:spcBef>
              <a:buFont typeface="Arial" panose="020B0604020202020204" pitchFamily="34" charset="0"/>
              <a:buChar char="•"/>
            </a:pPr>
            <a:r>
              <a:rPr lang="en-US" sz="1050" b="1"/>
              <a:t>41% of fuel costs</a:t>
            </a:r>
            <a:r>
              <a:rPr lang="en-US" sz="1050"/>
              <a:t> come from </a:t>
            </a:r>
            <a:r>
              <a:rPr lang="en-US" sz="1050" b="1"/>
              <a:t>mining</a:t>
            </a:r>
            <a:r>
              <a:rPr lang="en-US" sz="1050"/>
              <a:t> the uranium, </a:t>
            </a:r>
            <a:r>
              <a:rPr lang="en-US" sz="1050" b="1"/>
              <a:t>45% enrichment </a:t>
            </a:r>
            <a:r>
              <a:rPr lang="en-US" sz="1050"/>
              <a:t>and only</a:t>
            </a:r>
            <a:r>
              <a:rPr lang="en-US" sz="1050" b="1"/>
              <a:t> 14% fuel production.</a:t>
            </a:r>
          </a:p>
        </p:txBody>
      </p:sp>
      <p:sp>
        <p:nvSpPr>
          <p:cNvPr id="1174" name="Rectangle 1173">
            <a:extLst>
              <a:ext uri="{FF2B5EF4-FFF2-40B4-BE49-F238E27FC236}">
                <a16:creationId xmlns:a16="http://schemas.microsoft.com/office/drawing/2014/main" id="{4F0277B2-AE1C-CF68-618C-1D1EABDF244D}"/>
              </a:ext>
            </a:extLst>
          </p:cNvPr>
          <p:cNvSpPr/>
          <p:nvPr/>
        </p:nvSpPr>
        <p:spPr bwMode="gray">
          <a:xfrm>
            <a:off x="5726815" y="3360960"/>
            <a:ext cx="94975" cy="9151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175" name="Rectangle 1174">
            <a:extLst>
              <a:ext uri="{FF2B5EF4-FFF2-40B4-BE49-F238E27FC236}">
                <a16:creationId xmlns:a16="http://schemas.microsoft.com/office/drawing/2014/main" id="{62526D68-CFFD-E4DC-93F0-3A91ADF96480}"/>
              </a:ext>
            </a:extLst>
          </p:cNvPr>
          <p:cNvSpPr/>
          <p:nvPr/>
        </p:nvSpPr>
        <p:spPr bwMode="gray">
          <a:xfrm>
            <a:off x="6181527" y="3360960"/>
            <a:ext cx="94975" cy="9151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172" name="Rectangle 1171">
            <a:extLst>
              <a:ext uri="{FF2B5EF4-FFF2-40B4-BE49-F238E27FC236}">
                <a16:creationId xmlns:a16="http://schemas.microsoft.com/office/drawing/2014/main" id="{4F436862-905B-8465-8262-90A6F856C27E}"/>
              </a:ext>
            </a:extLst>
          </p:cNvPr>
          <p:cNvSpPr/>
          <p:nvPr/>
        </p:nvSpPr>
        <p:spPr bwMode="gray">
          <a:xfrm rot="5400000">
            <a:off x="5463561" y="2804997"/>
            <a:ext cx="62110" cy="8319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173" name="Rectangle 1172">
            <a:extLst>
              <a:ext uri="{FF2B5EF4-FFF2-40B4-BE49-F238E27FC236}">
                <a16:creationId xmlns:a16="http://schemas.microsoft.com/office/drawing/2014/main" id="{B8E05788-602A-6AB5-6620-75F72B4862DC}"/>
              </a:ext>
            </a:extLst>
          </p:cNvPr>
          <p:cNvSpPr/>
          <p:nvPr/>
        </p:nvSpPr>
        <p:spPr bwMode="gray">
          <a:xfrm rot="5400000">
            <a:off x="5463561" y="3102359"/>
            <a:ext cx="62110" cy="8319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170" name="Rectangle 1169">
            <a:extLst>
              <a:ext uri="{FF2B5EF4-FFF2-40B4-BE49-F238E27FC236}">
                <a16:creationId xmlns:a16="http://schemas.microsoft.com/office/drawing/2014/main" id="{B035884C-D689-88CA-1977-EEBA36744874}"/>
              </a:ext>
            </a:extLst>
          </p:cNvPr>
          <p:cNvSpPr/>
          <p:nvPr/>
        </p:nvSpPr>
        <p:spPr bwMode="gray">
          <a:xfrm rot="5400000">
            <a:off x="6477646" y="2804998"/>
            <a:ext cx="62110" cy="8319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171" name="Rectangle 1170">
            <a:extLst>
              <a:ext uri="{FF2B5EF4-FFF2-40B4-BE49-F238E27FC236}">
                <a16:creationId xmlns:a16="http://schemas.microsoft.com/office/drawing/2014/main" id="{8B1DABF2-9EE8-2C31-6F12-0B6520791868}"/>
              </a:ext>
            </a:extLst>
          </p:cNvPr>
          <p:cNvSpPr/>
          <p:nvPr/>
        </p:nvSpPr>
        <p:spPr bwMode="gray">
          <a:xfrm rot="5400000">
            <a:off x="6477646" y="3102360"/>
            <a:ext cx="62110" cy="8319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168" name="Rectangle 1167">
            <a:extLst>
              <a:ext uri="{FF2B5EF4-FFF2-40B4-BE49-F238E27FC236}">
                <a16:creationId xmlns:a16="http://schemas.microsoft.com/office/drawing/2014/main" id="{54B58585-7BE3-C4D0-FD27-F21B9D98381C}"/>
              </a:ext>
            </a:extLst>
          </p:cNvPr>
          <p:cNvSpPr/>
          <p:nvPr/>
        </p:nvSpPr>
        <p:spPr bwMode="gray">
          <a:xfrm>
            <a:off x="5726815" y="2538075"/>
            <a:ext cx="94975" cy="9151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169" name="Rectangle 1168">
            <a:extLst>
              <a:ext uri="{FF2B5EF4-FFF2-40B4-BE49-F238E27FC236}">
                <a16:creationId xmlns:a16="http://schemas.microsoft.com/office/drawing/2014/main" id="{F8137CBE-5A87-40CB-24D7-F5A8B7418804}"/>
              </a:ext>
            </a:extLst>
          </p:cNvPr>
          <p:cNvSpPr/>
          <p:nvPr/>
        </p:nvSpPr>
        <p:spPr bwMode="gray">
          <a:xfrm>
            <a:off x="6181527" y="2538075"/>
            <a:ext cx="94975" cy="9151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163" name="Rectangle: Rounded Corners 1162">
            <a:extLst>
              <a:ext uri="{FF2B5EF4-FFF2-40B4-BE49-F238E27FC236}">
                <a16:creationId xmlns:a16="http://schemas.microsoft.com/office/drawing/2014/main" id="{77BD3633-ED5E-2FC9-EE6E-79B92CB0FA51}"/>
              </a:ext>
            </a:extLst>
          </p:cNvPr>
          <p:cNvSpPr/>
          <p:nvPr/>
        </p:nvSpPr>
        <p:spPr bwMode="gray">
          <a:xfrm>
            <a:off x="5453018" y="2538075"/>
            <a:ext cx="1097280" cy="914400"/>
          </a:xfrm>
          <a:prstGeom prst="roundRect">
            <a:avLst>
              <a:gd name="adj" fmla="val 16667"/>
            </a:avLst>
          </a:prstGeom>
          <a:solidFill>
            <a:schemeClr val="tx2">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a:solidFill>
                <a:schemeClr val="tx1"/>
              </a:solidFill>
            </a:endParaRPr>
          </a:p>
        </p:txBody>
      </p:sp>
      <p:cxnSp>
        <p:nvCxnSpPr>
          <p:cNvPr id="25" name="Straight Arrow Connector 24">
            <a:extLst>
              <a:ext uri="{FF2B5EF4-FFF2-40B4-BE49-F238E27FC236}">
                <a16:creationId xmlns:a16="http://schemas.microsoft.com/office/drawing/2014/main" id="{023C7A5D-8242-0957-31DE-037E8405A146}"/>
              </a:ext>
            </a:extLst>
          </p:cNvPr>
          <p:cNvCxnSpPr>
            <a:cxnSpLocks/>
            <a:stCxn id="1119" idx="0"/>
            <a:endCxn id="1066" idx="2"/>
          </p:cNvCxnSpPr>
          <p:nvPr/>
        </p:nvCxnSpPr>
        <p:spPr bwMode="gray">
          <a:xfrm flipV="1">
            <a:off x="1659766" y="2739201"/>
            <a:ext cx="0" cy="565611"/>
          </a:xfrm>
          <a:prstGeom prst="straightConnector1">
            <a:avLst/>
          </a:prstGeom>
          <a:ln w="76200" cap="flat">
            <a:solidFill>
              <a:schemeClr val="accent4"/>
            </a:solidFill>
            <a:miter lim="800000"/>
            <a:headEnd w="sm" len="sm"/>
            <a:tailEnd type="triangle" w="sm" len="sm"/>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D4A9E709-69CE-6F58-1EE7-90A4B4768A36}"/>
              </a:ext>
            </a:extLst>
          </p:cNvPr>
          <p:cNvCxnSpPr>
            <a:cxnSpLocks/>
            <a:stCxn id="1073" idx="0"/>
            <a:endCxn id="1144" idx="2"/>
          </p:cNvCxnSpPr>
          <p:nvPr/>
        </p:nvCxnSpPr>
        <p:spPr bwMode="gray">
          <a:xfrm flipV="1">
            <a:off x="2435762" y="2133321"/>
            <a:ext cx="1447485" cy="1"/>
          </a:xfrm>
          <a:prstGeom prst="straightConnector1">
            <a:avLst/>
          </a:prstGeom>
          <a:ln w="76200" cap="flat">
            <a:solidFill>
              <a:schemeClr val="accent3"/>
            </a:solidFill>
            <a:miter lim="800000"/>
            <a:headEnd w="sm" len="sm"/>
            <a:tailEnd type="triangle" w="sm" len="sm"/>
          </a:ln>
        </p:spPr>
        <p:style>
          <a:lnRef idx="1">
            <a:schemeClr val="accent1"/>
          </a:lnRef>
          <a:fillRef idx="0">
            <a:schemeClr val="accent1"/>
          </a:fillRef>
          <a:effectRef idx="0">
            <a:schemeClr val="accent1"/>
          </a:effectRef>
          <a:fontRef idx="minor">
            <a:schemeClr val="tx1"/>
          </a:fontRef>
        </p:style>
      </p:cxnSp>
      <p:cxnSp>
        <p:nvCxnSpPr>
          <p:cNvPr id="30" name="Straight Arrow Connector 29">
            <a:extLst>
              <a:ext uri="{FF2B5EF4-FFF2-40B4-BE49-F238E27FC236}">
                <a16:creationId xmlns:a16="http://schemas.microsoft.com/office/drawing/2014/main" id="{ADD593EB-DFED-69FA-0143-26D747188B13}"/>
              </a:ext>
            </a:extLst>
          </p:cNvPr>
          <p:cNvCxnSpPr>
            <a:cxnSpLocks/>
            <a:stCxn id="1142" idx="0"/>
            <a:endCxn id="1186" idx="2"/>
          </p:cNvCxnSpPr>
          <p:nvPr/>
        </p:nvCxnSpPr>
        <p:spPr bwMode="gray">
          <a:xfrm flipV="1">
            <a:off x="4980527" y="2133321"/>
            <a:ext cx="2042265" cy="1"/>
          </a:xfrm>
          <a:prstGeom prst="straightConnector1">
            <a:avLst/>
          </a:prstGeom>
          <a:ln w="76200" cap="flat">
            <a:solidFill>
              <a:schemeClr val="accent6"/>
            </a:solidFill>
            <a:miter lim="800000"/>
            <a:headEnd w="sm" len="sm"/>
            <a:tailEnd type="triangle" w="sm" len="sm"/>
          </a:ln>
        </p:spPr>
        <p:style>
          <a:lnRef idx="1">
            <a:schemeClr val="accent1"/>
          </a:lnRef>
          <a:fillRef idx="0">
            <a:schemeClr val="accent1"/>
          </a:fillRef>
          <a:effectRef idx="0">
            <a:schemeClr val="accent1"/>
          </a:effectRef>
          <a:fontRef idx="minor">
            <a:schemeClr val="tx1"/>
          </a:fontRef>
        </p:style>
      </p:cxnSp>
      <p:cxnSp>
        <p:nvCxnSpPr>
          <p:cNvPr id="36" name="Connector: Elbow 35">
            <a:extLst>
              <a:ext uri="{FF2B5EF4-FFF2-40B4-BE49-F238E27FC236}">
                <a16:creationId xmlns:a16="http://schemas.microsoft.com/office/drawing/2014/main" id="{E0987D7F-3E80-52CA-464B-A737BC41D567}"/>
              </a:ext>
            </a:extLst>
          </p:cNvPr>
          <p:cNvCxnSpPr>
            <a:cxnSpLocks/>
            <a:stCxn id="1188" idx="2"/>
            <a:endCxn id="1170" idx="0"/>
          </p:cNvCxnSpPr>
          <p:nvPr/>
        </p:nvCxnSpPr>
        <p:spPr bwMode="gray">
          <a:xfrm rot="5400000">
            <a:off x="6893491" y="2396010"/>
            <a:ext cx="107395" cy="793777"/>
          </a:xfrm>
          <a:prstGeom prst="bentConnector2">
            <a:avLst/>
          </a:prstGeom>
          <a:ln w="76200" cap="flat">
            <a:solidFill>
              <a:srgbClr val="34A398">
                <a:alpha val="60000"/>
              </a:srgbClr>
            </a:solidFill>
            <a:miter lim="800000"/>
            <a:headEnd w="sm" len="sm"/>
            <a:tailEnd type="triangle" w="sm" len="sm"/>
          </a:ln>
        </p:spPr>
        <p:style>
          <a:lnRef idx="1">
            <a:schemeClr val="accent1"/>
          </a:lnRef>
          <a:fillRef idx="0">
            <a:schemeClr val="accent1"/>
          </a:fillRef>
          <a:effectRef idx="0">
            <a:schemeClr val="accent1"/>
          </a:effectRef>
          <a:fontRef idx="minor">
            <a:schemeClr val="tx1"/>
          </a:fontRef>
        </p:style>
      </p:cxnSp>
      <p:cxnSp>
        <p:nvCxnSpPr>
          <p:cNvPr id="41" name="Connector: Elbow 40">
            <a:extLst>
              <a:ext uri="{FF2B5EF4-FFF2-40B4-BE49-F238E27FC236}">
                <a16:creationId xmlns:a16="http://schemas.microsoft.com/office/drawing/2014/main" id="{71F45616-34E1-D1F6-E9D1-036F10140CA5}"/>
              </a:ext>
            </a:extLst>
          </p:cNvPr>
          <p:cNvCxnSpPr>
            <a:cxnSpLocks/>
            <a:stCxn id="1163" idx="1"/>
            <a:endCxn id="1067" idx="2"/>
          </p:cNvCxnSpPr>
          <p:nvPr/>
        </p:nvCxnSpPr>
        <p:spPr bwMode="gray">
          <a:xfrm rot="10800000">
            <a:off x="2114478" y="2739201"/>
            <a:ext cx="3338540" cy="256074"/>
          </a:xfrm>
          <a:prstGeom prst="bentConnector2">
            <a:avLst/>
          </a:prstGeom>
          <a:ln w="76200" cap="flat">
            <a:solidFill>
              <a:schemeClr val="accent4"/>
            </a:solidFill>
            <a:miter lim="800000"/>
            <a:headEnd w="sm" len="sm"/>
            <a:tailEnd type="triangle" w="sm" len="sm"/>
          </a:ln>
        </p:spPr>
        <p:style>
          <a:lnRef idx="1">
            <a:schemeClr val="accent1"/>
          </a:lnRef>
          <a:fillRef idx="0">
            <a:schemeClr val="accent1"/>
          </a:fillRef>
          <a:effectRef idx="0">
            <a:schemeClr val="accent1"/>
          </a:effectRef>
          <a:fontRef idx="minor">
            <a:schemeClr val="tx1"/>
          </a:fontRef>
        </p:style>
      </p:cxnSp>
      <p:cxnSp>
        <p:nvCxnSpPr>
          <p:cNvPr id="44" name="Connector: Elbow 43">
            <a:extLst>
              <a:ext uri="{FF2B5EF4-FFF2-40B4-BE49-F238E27FC236}">
                <a16:creationId xmlns:a16="http://schemas.microsoft.com/office/drawing/2014/main" id="{06F8B30E-F6A9-CCA6-A4EB-8CC78C4BE217}"/>
              </a:ext>
            </a:extLst>
          </p:cNvPr>
          <p:cNvCxnSpPr>
            <a:cxnSpLocks/>
            <a:stCxn id="1173" idx="2"/>
            <a:endCxn id="1155" idx="0"/>
          </p:cNvCxnSpPr>
          <p:nvPr/>
        </p:nvCxnSpPr>
        <p:spPr bwMode="gray">
          <a:xfrm rot="10800000" flipV="1">
            <a:off x="3655253" y="3143957"/>
            <a:ext cx="1797767" cy="166660"/>
          </a:xfrm>
          <a:prstGeom prst="bentConnector2">
            <a:avLst/>
          </a:prstGeom>
          <a:ln w="76200" cap="flat">
            <a:solidFill>
              <a:schemeClr val="bg2">
                <a:lumMod val="75000"/>
              </a:schemeClr>
            </a:solidFill>
            <a:miter lim="800000"/>
            <a:headEnd w="sm" len="sm"/>
            <a:tailEnd type="triangle" w="sm" len="sm"/>
          </a:ln>
        </p:spPr>
        <p:style>
          <a:lnRef idx="1">
            <a:schemeClr val="accent1"/>
          </a:lnRef>
          <a:fillRef idx="0">
            <a:schemeClr val="accent1"/>
          </a:fillRef>
          <a:effectRef idx="0">
            <a:schemeClr val="accent1"/>
          </a:effectRef>
          <a:fontRef idx="minor">
            <a:schemeClr val="tx1"/>
          </a:fontRef>
        </p:style>
      </p:cxnSp>
      <p:cxnSp>
        <p:nvCxnSpPr>
          <p:cNvPr id="1052" name="Connector: Elbow 1051">
            <a:extLst>
              <a:ext uri="{FF2B5EF4-FFF2-40B4-BE49-F238E27FC236}">
                <a16:creationId xmlns:a16="http://schemas.microsoft.com/office/drawing/2014/main" id="{B5C19C2F-68A6-2241-C151-C6590DA1BCBF}"/>
              </a:ext>
            </a:extLst>
          </p:cNvPr>
          <p:cNvCxnSpPr>
            <a:cxnSpLocks/>
            <a:stCxn id="1189" idx="2"/>
            <a:endCxn id="1149" idx="3"/>
          </p:cNvCxnSpPr>
          <p:nvPr/>
        </p:nvCxnSpPr>
        <p:spPr bwMode="gray">
          <a:xfrm rot="5400000">
            <a:off x="5373354" y="1342383"/>
            <a:ext cx="1028616" cy="3822253"/>
          </a:xfrm>
          <a:prstGeom prst="bentConnector2">
            <a:avLst/>
          </a:prstGeom>
          <a:ln w="76200" cap="flat">
            <a:solidFill>
              <a:srgbClr val="454545"/>
            </a:solidFill>
            <a:miter lim="800000"/>
            <a:headEnd w="sm" len="sm"/>
            <a:tailEnd type="triangle" w="sm" len="sm"/>
          </a:ln>
        </p:spPr>
        <p:style>
          <a:lnRef idx="1">
            <a:schemeClr val="accent1"/>
          </a:lnRef>
          <a:fillRef idx="0">
            <a:schemeClr val="accent1"/>
          </a:fillRef>
          <a:effectRef idx="0">
            <a:schemeClr val="accent1"/>
          </a:effectRef>
          <a:fontRef idx="minor">
            <a:schemeClr val="tx1"/>
          </a:fontRef>
        </p:style>
      </p:cxnSp>
      <p:sp>
        <p:nvSpPr>
          <p:cNvPr id="1066" name="Rectangle 1065">
            <a:extLst>
              <a:ext uri="{FF2B5EF4-FFF2-40B4-BE49-F238E27FC236}">
                <a16:creationId xmlns:a16="http://schemas.microsoft.com/office/drawing/2014/main" id="{9A487726-DD19-E298-211A-2317DEB05D05}"/>
              </a:ext>
            </a:extLst>
          </p:cNvPr>
          <p:cNvSpPr/>
          <p:nvPr/>
        </p:nvSpPr>
        <p:spPr bwMode="gray">
          <a:xfrm>
            <a:off x="1612278" y="2647686"/>
            <a:ext cx="94975" cy="9151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067" name="Rectangle 1066">
            <a:extLst>
              <a:ext uri="{FF2B5EF4-FFF2-40B4-BE49-F238E27FC236}">
                <a16:creationId xmlns:a16="http://schemas.microsoft.com/office/drawing/2014/main" id="{9D7DA7F2-19EF-6F5A-23C2-110212414CE7}"/>
              </a:ext>
            </a:extLst>
          </p:cNvPr>
          <p:cNvSpPr/>
          <p:nvPr/>
        </p:nvSpPr>
        <p:spPr bwMode="gray">
          <a:xfrm>
            <a:off x="2066990" y="2647686"/>
            <a:ext cx="94975" cy="9151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070" name="Rectangle 1069">
            <a:extLst>
              <a:ext uri="{FF2B5EF4-FFF2-40B4-BE49-F238E27FC236}">
                <a16:creationId xmlns:a16="http://schemas.microsoft.com/office/drawing/2014/main" id="{0F6A62C0-7660-2731-60BE-E93E40996906}"/>
              </a:ext>
            </a:extLst>
          </p:cNvPr>
          <p:cNvSpPr/>
          <p:nvPr/>
        </p:nvSpPr>
        <p:spPr bwMode="gray">
          <a:xfrm rot="5400000">
            <a:off x="1349024" y="2091723"/>
            <a:ext cx="62110" cy="8319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071" name="Rectangle 1070">
            <a:extLst>
              <a:ext uri="{FF2B5EF4-FFF2-40B4-BE49-F238E27FC236}">
                <a16:creationId xmlns:a16="http://schemas.microsoft.com/office/drawing/2014/main" id="{8A96A33B-1639-1CC4-D6CA-8F15BBD957A5}"/>
              </a:ext>
            </a:extLst>
          </p:cNvPr>
          <p:cNvSpPr/>
          <p:nvPr/>
        </p:nvSpPr>
        <p:spPr bwMode="gray">
          <a:xfrm rot="5400000">
            <a:off x="1349024" y="2389085"/>
            <a:ext cx="62110" cy="8319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073" name="Rectangle 1072">
            <a:extLst>
              <a:ext uri="{FF2B5EF4-FFF2-40B4-BE49-F238E27FC236}">
                <a16:creationId xmlns:a16="http://schemas.microsoft.com/office/drawing/2014/main" id="{BC3FCAA7-72B1-022B-A423-AC94D5AC3435}"/>
              </a:ext>
            </a:extLst>
          </p:cNvPr>
          <p:cNvSpPr/>
          <p:nvPr/>
        </p:nvSpPr>
        <p:spPr bwMode="gray">
          <a:xfrm rot="5400000">
            <a:off x="2363109" y="2091724"/>
            <a:ext cx="62110" cy="8319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074" name="Rectangle 1073">
            <a:extLst>
              <a:ext uri="{FF2B5EF4-FFF2-40B4-BE49-F238E27FC236}">
                <a16:creationId xmlns:a16="http://schemas.microsoft.com/office/drawing/2014/main" id="{4BDAAB68-F92C-5D3C-F3AC-44B98A5D658B}"/>
              </a:ext>
            </a:extLst>
          </p:cNvPr>
          <p:cNvSpPr/>
          <p:nvPr/>
        </p:nvSpPr>
        <p:spPr bwMode="gray">
          <a:xfrm rot="5400000">
            <a:off x="2363109" y="2389086"/>
            <a:ext cx="62110" cy="8319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082" name="Rectangle 1081">
            <a:extLst>
              <a:ext uri="{FF2B5EF4-FFF2-40B4-BE49-F238E27FC236}">
                <a16:creationId xmlns:a16="http://schemas.microsoft.com/office/drawing/2014/main" id="{85C74A94-A5C5-7D97-FDDC-E7CFE6875706}"/>
              </a:ext>
            </a:extLst>
          </p:cNvPr>
          <p:cNvSpPr/>
          <p:nvPr/>
        </p:nvSpPr>
        <p:spPr bwMode="gray">
          <a:xfrm>
            <a:off x="1899368" y="1824801"/>
            <a:ext cx="94975" cy="9151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089" name="Rectangle 1088">
            <a:extLst>
              <a:ext uri="{FF2B5EF4-FFF2-40B4-BE49-F238E27FC236}">
                <a16:creationId xmlns:a16="http://schemas.microsoft.com/office/drawing/2014/main" id="{2526CFE9-1ECC-5417-AA43-5AD19E4B27B3}"/>
              </a:ext>
            </a:extLst>
          </p:cNvPr>
          <p:cNvSpPr/>
          <p:nvPr/>
        </p:nvSpPr>
        <p:spPr bwMode="gray">
          <a:xfrm>
            <a:off x="2354080" y="1824801"/>
            <a:ext cx="94975" cy="9151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132" name="Rectangle 1131">
            <a:extLst>
              <a:ext uri="{FF2B5EF4-FFF2-40B4-BE49-F238E27FC236}">
                <a16:creationId xmlns:a16="http://schemas.microsoft.com/office/drawing/2014/main" id="{F8BF9A7B-67E6-0683-B7C5-6B88EFBE4C3D}"/>
              </a:ext>
            </a:extLst>
          </p:cNvPr>
          <p:cNvSpPr/>
          <p:nvPr/>
        </p:nvSpPr>
        <p:spPr bwMode="gray">
          <a:xfrm>
            <a:off x="1612278" y="4127697"/>
            <a:ext cx="94975" cy="9151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133" name="Rectangle 1132">
            <a:extLst>
              <a:ext uri="{FF2B5EF4-FFF2-40B4-BE49-F238E27FC236}">
                <a16:creationId xmlns:a16="http://schemas.microsoft.com/office/drawing/2014/main" id="{0CBCCB24-9C67-7BC8-4241-2A6148B999C3}"/>
              </a:ext>
            </a:extLst>
          </p:cNvPr>
          <p:cNvSpPr/>
          <p:nvPr/>
        </p:nvSpPr>
        <p:spPr bwMode="gray">
          <a:xfrm>
            <a:off x="2066990" y="4127697"/>
            <a:ext cx="94975" cy="9151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125" name="Rectangle 1124">
            <a:extLst>
              <a:ext uri="{FF2B5EF4-FFF2-40B4-BE49-F238E27FC236}">
                <a16:creationId xmlns:a16="http://schemas.microsoft.com/office/drawing/2014/main" id="{158290AC-F5FB-194B-A857-4EB040CFA21E}"/>
              </a:ext>
            </a:extLst>
          </p:cNvPr>
          <p:cNvSpPr/>
          <p:nvPr/>
        </p:nvSpPr>
        <p:spPr bwMode="gray">
          <a:xfrm rot="5400000">
            <a:off x="1349024" y="3571734"/>
            <a:ext cx="62110" cy="8319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131" name="Rectangle 1130">
            <a:extLst>
              <a:ext uri="{FF2B5EF4-FFF2-40B4-BE49-F238E27FC236}">
                <a16:creationId xmlns:a16="http://schemas.microsoft.com/office/drawing/2014/main" id="{C0AE5721-43F3-F7CA-881B-DC9B800300FF}"/>
              </a:ext>
            </a:extLst>
          </p:cNvPr>
          <p:cNvSpPr/>
          <p:nvPr/>
        </p:nvSpPr>
        <p:spPr bwMode="gray">
          <a:xfrm rot="5400000">
            <a:off x="1349024" y="3869096"/>
            <a:ext cx="62110" cy="8319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121" name="Rectangle 1120">
            <a:extLst>
              <a:ext uri="{FF2B5EF4-FFF2-40B4-BE49-F238E27FC236}">
                <a16:creationId xmlns:a16="http://schemas.microsoft.com/office/drawing/2014/main" id="{18A3D2B1-E020-82D9-5638-5C2149E3FB8E}"/>
              </a:ext>
            </a:extLst>
          </p:cNvPr>
          <p:cNvSpPr/>
          <p:nvPr/>
        </p:nvSpPr>
        <p:spPr bwMode="gray">
          <a:xfrm rot="5400000">
            <a:off x="2363109" y="3571735"/>
            <a:ext cx="62110" cy="8319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123" name="Rectangle 1122">
            <a:extLst>
              <a:ext uri="{FF2B5EF4-FFF2-40B4-BE49-F238E27FC236}">
                <a16:creationId xmlns:a16="http://schemas.microsoft.com/office/drawing/2014/main" id="{50F53FE5-2989-8223-C11A-2AFEF0E90147}"/>
              </a:ext>
            </a:extLst>
          </p:cNvPr>
          <p:cNvSpPr/>
          <p:nvPr/>
        </p:nvSpPr>
        <p:spPr bwMode="gray">
          <a:xfrm rot="5400000">
            <a:off x="2363109" y="3869097"/>
            <a:ext cx="62110" cy="8319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119" name="Rectangle 1118">
            <a:extLst>
              <a:ext uri="{FF2B5EF4-FFF2-40B4-BE49-F238E27FC236}">
                <a16:creationId xmlns:a16="http://schemas.microsoft.com/office/drawing/2014/main" id="{E9FAA3AB-6469-6778-5ED4-9E748A7EAF5C}"/>
              </a:ext>
            </a:extLst>
          </p:cNvPr>
          <p:cNvSpPr/>
          <p:nvPr/>
        </p:nvSpPr>
        <p:spPr bwMode="gray">
          <a:xfrm>
            <a:off x="1612278" y="3304812"/>
            <a:ext cx="94975" cy="9151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120" name="Rectangle 1119">
            <a:extLst>
              <a:ext uri="{FF2B5EF4-FFF2-40B4-BE49-F238E27FC236}">
                <a16:creationId xmlns:a16="http://schemas.microsoft.com/office/drawing/2014/main" id="{6AA92B31-D32A-03E4-0943-4DB65608E113}"/>
              </a:ext>
            </a:extLst>
          </p:cNvPr>
          <p:cNvSpPr/>
          <p:nvPr/>
        </p:nvSpPr>
        <p:spPr bwMode="gray">
          <a:xfrm>
            <a:off x="2066990" y="3304812"/>
            <a:ext cx="94975" cy="9151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146" name="Rectangle 1145">
            <a:extLst>
              <a:ext uri="{FF2B5EF4-FFF2-40B4-BE49-F238E27FC236}">
                <a16:creationId xmlns:a16="http://schemas.microsoft.com/office/drawing/2014/main" id="{098784EE-B43B-B57D-7338-6028216E120F}"/>
              </a:ext>
            </a:extLst>
          </p:cNvPr>
          <p:cNvSpPr/>
          <p:nvPr/>
        </p:nvSpPr>
        <p:spPr bwMode="gray">
          <a:xfrm>
            <a:off x="4157043" y="2647686"/>
            <a:ext cx="94975" cy="9151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147" name="Rectangle 1146">
            <a:extLst>
              <a:ext uri="{FF2B5EF4-FFF2-40B4-BE49-F238E27FC236}">
                <a16:creationId xmlns:a16="http://schemas.microsoft.com/office/drawing/2014/main" id="{11B8A16A-F2F5-2B5C-0292-80774B18FE1F}"/>
              </a:ext>
            </a:extLst>
          </p:cNvPr>
          <p:cNvSpPr/>
          <p:nvPr/>
        </p:nvSpPr>
        <p:spPr bwMode="gray">
          <a:xfrm>
            <a:off x="4611755" y="2647686"/>
            <a:ext cx="94975" cy="9151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144" name="Rectangle 1143">
            <a:extLst>
              <a:ext uri="{FF2B5EF4-FFF2-40B4-BE49-F238E27FC236}">
                <a16:creationId xmlns:a16="http://schemas.microsoft.com/office/drawing/2014/main" id="{41E9CBB3-EA83-0BEA-44AE-7C780F27D77B}"/>
              </a:ext>
            </a:extLst>
          </p:cNvPr>
          <p:cNvSpPr/>
          <p:nvPr/>
        </p:nvSpPr>
        <p:spPr bwMode="gray">
          <a:xfrm rot="5400000">
            <a:off x="3893789" y="2091723"/>
            <a:ext cx="62110" cy="8319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145" name="Rectangle 1144">
            <a:extLst>
              <a:ext uri="{FF2B5EF4-FFF2-40B4-BE49-F238E27FC236}">
                <a16:creationId xmlns:a16="http://schemas.microsoft.com/office/drawing/2014/main" id="{0BDFF8BB-96E0-F930-7C22-B6CBAB6BB7D4}"/>
              </a:ext>
            </a:extLst>
          </p:cNvPr>
          <p:cNvSpPr/>
          <p:nvPr/>
        </p:nvSpPr>
        <p:spPr bwMode="gray">
          <a:xfrm rot="5400000">
            <a:off x="3893789" y="2389085"/>
            <a:ext cx="62110" cy="8319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142" name="Rectangle 1141">
            <a:extLst>
              <a:ext uri="{FF2B5EF4-FFF2-40B4-BE49-F238E27FC236}">
                <a16:creationId xmlns:a16="http://schemas.microsoft.com/office/drawing/2014/main" id="{60C88329-DE61-9FC7-CF28-9058EA4713D4}"/>
              </a:ext>
            </a:extLst>
          </p:cNvPr>
          <p:cNvSpPr/>
          <p:nvPr/>
        </p:nvSpPr>
        <p:spPr bwMode="gray">
          <a:xfrm rot="5400000">
            <a:off x="4907874" y="2091724"/>
            <a:ext cx="62110" cy="8319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143" name="Rectangle 1142">
            <a:extLst>
              <a:ext uri="{FF2B5EF4-FFF2-40B4-BE49-F238E27FC236}">
                <a16:creationId xmlns:a16="http://schemas.microsoft.com/office/drawing/2014/main" id="{A42D78E6-A579-DB76-05AF-34DFD84877B8}"/>
              </a:ext>
            </a:extLst>
          </p:cNvPr>
          <p:cNvSpPr/>
          <p:nvPr/>
        </p:nvSpPr>
        <p:spPr bwMode="gray">
          <a:xfrm rot="5400000">
            <a:off x="4907874" y="2389086"/>
            <a:ext cx="62110" cy="8319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140" name="Rectangle 1139">
            <a:extLst>
              <a:ext uri="{FF2B5EF4-FFF2-40B4-BE49-F238E27FC236}">
                <a16:creationId xmlns:a16="http://schemas.microsoft.com/office/drawing/2014/main" id="{75CD2D55-49EE-2F08-5DED-BBD9376F2EA7}"/>
              </a:ext>
            </a:extLst>
          </p:cNvPr>
          <p:cNvSpPr/>
          <p:nvPr/>
        </p:nvSpPr>
        <p:spPr bwMode="gray">
          <a:xfrm>
            <a:off x="4444133" y="1824801"/>
            <a:ext cx="94975" cy="9151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141" name="Rectangle 1140">
            <a:extLst>
              <a:ext uri="{FF2B5EF4-FFF2-40B4-BE49-F238E27FC236}">
                <a16:creationId xmlns:a16="http://schemas.microsoft.com/office/drawing/2014/main" id="{9D01B056-5D76-402C-2DC0-FFD843B8626B}"/>
              </a:ext>
            </a:extLst>
          </p:cNvPr>
          <p:cNvSpPr/>
          <p:nvPr/>
        </p:nvSpPr>
        <p:spPr bwMode="gray">
          <a:xfrm>
            <a:off x="4898845" y="1824801"/>
            <a:ext cx="94975" cy="9151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160" name="Rectangle 1159">
            <a:extLst>
              <a:ext uri="{FF2B5EF4-FFF2-40B4-BE49-F238E27FC236}">
                <a16:creationId xmlns:a16="http://schemas.microsoft.com/office/drawing/2014/main" id="{5BCA3927-20A7-3A99-0D08-5555A386D166}"/>
              </a:ext>
            </a:extLst>
          </p:cNvPr>
          <p:cNvSpPr/>
          <p:nvPr/>
        </p:nvSpPr>
        <p:spPr bwMode="gray">
          <a:xfrm>
            <a:off x="3153052" y="4133502"/>
            <a:ext cx="94975" cy="9151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161" name="Rectangle 1160">
            <a:extLst>
              <a:ext uri="{FF2B5EF4-FFF2-40B4-BE49-F238E27FC236}">
                <a16:creationId xmlns:a16="http://schemas.microsoft.com/office/drawing/2014/main" id="{FF72840C-0BFD-328E-CED4-05E3F720266A}"/>
              </a:ext>
            </a:extLst>
          </p:cNvPr>
          <p:cNvSpPr/>
          <p:nvPr/>
        </p:nvSpPr>
        <p:spPr bwMode="gray">
          <a:xfrm>
            <a:off x="3607764" y="4133502"/>
            <a:ext cx="94975" cy="9151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158" name="Rectangle 1157">
            <a:extLst>
              <a:ext uri="{FF2B5EF4-FFF2-40B4-BE49-F238E27FC236}">
                <a16:creationId xmlns:a16="http://schemas.microsoft.com/office/drawing/2014/main" id="{B05748A7-B1C6-4068-AEDE-04168B4F31F8}"/>
              </a:ext>
            </a:extLst>
          </p:cNvPr>
          <p:cNvSpPr/>
          <p:nvPr/>
        </p:nvSpPr>
        <p:spPr bwMode="gray">
          <a:xfrm rot="5400000">
            <a:off x="2889798" y="3577539"/>
            <a:ext cx="62110" cy="8319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159" name="Rectangle 1158">
            <a:extLst>
              <a:ext uri="{FF2B5EF4-FFF2-40B4-BE49-F238E27FC236}">
                <a16:creationId xmlns:a16="http://schemas.microsoft.com/office/drawing/2014/main" id="{E9E10F3F-5835-1189-7303-99860E12C3CB}"/>
              </a:ext>
            </a:extLst>
          </p:cNvPr>
          <p:cNvSpPr/>
          <p:nvPr/>
        </p:nvSpPr>
        <p:spPr bwMode="gray">
          <a:xfrm rot="5400000">
            <a:off x="2889798" y="3874901"/>
            <a:ext cx="62110" cy="8319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156" name="Rectangle 1155">
            <a:extLst>
              <a:ext uri="{FF2B5EF4-FFF2-40B4-BE49-F238E27FC236}">
                <a16:creationId xmlns:a16="http://schemas.microsoft.com/office/drawing/2014/main" id="{0662704A-A62C-98C6-B374-FA12102742CE}"/>
              </a:ext>
            </a:extLst>
          </p:cNvPr>
          <p:cNvSpPr/>
          <p:nvPr/>
        </p:nvSpPr>
        <p:spPr bwMode="gray">
          <a:xfrm rot="5400000">
            <a:off x="3903883" y="3577540"/>
            <a:ext cx="62110" cy="8319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157" name="Rectangle 1156">
            <a:extLst>
              <a:ext uri="{FF2B5EF4-FFF2-40B4-BE49-F238E27FC236}">
                <a16:creationId xmlns:a16="http://schemas.microsoft.com/office/drawing/2014/main" id="{3E584EF2-E891-B309-6810-2A65C4B72CEC}"/>
              </a:ext>
            </a:extLst>
          </p:cNvPr>
          <p:cNvSpPr/>
          <p:nvPr/>
        </p:nvSpPr>
        <p:spPr bwMode="gray">
          <a:xfrm rot="5400000">
            <a:off x="3903883" y="3874902"/>
            <a:ext cx="62110" cy="8319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154" name="Rectangle 1153">
            <a:extLst>
              <a:ext uri="{FF2B5EF4-FFF2-40B4-BE49-F238E27FC236}">
                <a16:creationId xmlns:a16="http://schemas.microsoft.com/office/drawing/2014/main" id="{3BFF8D28-7CD9-314B-8BD1-77D0EBBF4591}"/>
              </a:ext>
            </a:extLst>
          </p:cNvPr>
          <p:cNvSpPr/>
          <p:nvPr/>
        </p:nvSpPr>
        <p:spPr bwMode="gray">
          <a:xfrm>
            <a:off x="3153052" y="3310617"/>
            <a:ext cx="94975" cy="9151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155" name="Rectangle 1154">
            <a:extLst>
              <a:ext uri="{FF2B5EF4-FFF2-40B4-BE49-F238E27FC236}">
                <a16:creationId xmlns:a16="http://schemas.microsoft.com/office/drawing/2014/main" id="{99FDB9AD-0B4E-C0F7-8B64-F71ABEAA5603}"/>
              </a:ext>
            </a:extLst>
          </p:cNvPr>
          <p:cNvSpPr/>
          <p:nvPr/>
        </p:nvSpPr>
        <p:spPr bwMode="gray">
          <a:xfrm>
            <a:off x="3607764" y="3310617"/>
            <a:ext cx="94975" cy="9151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188" name="Rectangle 1187">
            <a:extLst>
              <a:ext uri="{FF2B5EF4-FFF2-40B4-BE49-F238E27FC236}">
                <a16:creationId xmlns:a16="http://schemas.microsoft.com/office/drawing/2014/main" id="{378EDD48-8105-428E-EE26-26D99BCB3ECC}"/>
              </a:ext>
            </a:extLst>
          </p:cNvPr>
          <p:cNvSpPr/>
          <p:nvPr/>
        </p:nvSpPr>
        <p:spPr bwMode="gray">
          <a:xfrm>
            <a:off x="7296588" y="2647686"/>
            <a:ext cx="94975" cy="9151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189" name="Rectangle 1188">
            <a:extLst>
              <a:ext uri="{FF2B5EF4-FFF2-40B4-BE49-F238E27FC236}">
                <a16:creationId xmlns:a16="http://schemas.microsoft.com/office/drawing/2014/main" id="{B92370C7-418E-F304-4E30-CE6374F245A0}"/>
              </a:ext>
            </a:extLst>
          </p:cNvPr>
          <p:cNvSpPr/>
          <p:nvPr/>
        </p:nvSpPr>
        <p:spPr bwMode="gray">
          <a:xfrm>
            <a:off x="7751300" y="2647686"/>
            <a:ext cx="94975" cy="9151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186" name="Rectangle 1185">
            <a:extLst>
              <a:ext uri="{FF2B5EF4-FFF2-40B4-BE49-F238E27FC236}">
                <a16:creationId xmlns:a16="http://schemas.microsoft.com/office/drawing/2014/main" id="{EA9F6BD7-325E-C686-9E23-0AE3077B9CFB}"/>
              </a:ext>
            </a:extLst>
          </p:cNvPr>
          <p:cNvSpPr/>
          <p:nvPr/>
        </p:nvSpPr>
        <p:spPr bwMode="gray">
          <a:xfrm rot="5400000">
            <a:off x="7033334" y="2091723"/>
            <a:ext cx="62110" cy="8319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187" name="Rectangle 1186">
            <a:extLst>
              <a:ext uri="{FF2B5EF4-FFF2-40B4-BE49-F238E27FC236}">
                <a16:creationId xmlns:a16="http://schemas.microsoft.com/office/drawing/2014/main" id="{6B6BC0CB-A92A-8543-8BE3-D6229A8F2099}"/>
              </a:ext>
            </a:extLst>
          </p:cNvPr>
          <p:cNvSpPr/>
          <p:nvPr/>
        </p:nvSpPr>
        <p:spPr bwMode="gray">
          <a:xfrm rot="5400000">
            <a:off x="7033334" y="2389085"/>
            <a:ext cx="62110" cy="8319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184" name="Rectangle 1183">
            <a:extLst>
              <a:ext uri="{FF2B5EF4-FFF2-40B4-BE49-F238E27FC236}">
                <a16:creationId xmlns:a16="http://schemas.microsoft.com/office/drawing/2014/main" id="{BF7E0DA6-0B89-A551-6BC6-DA990293AB14}"/>
              </a:ext>
            </a:extLst>
          </p:cNvPr>
          <p:cNvSpPr/>
          <p:nvPr/>
        </p:nvSpPr>
        <p:spPr bwMode="gray">
          <a:xfrm rot="5400000">
            <a:off x="8047419" y="2091724"/>
            <a:ext cx="62110" cy="8319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185" name="Rectangle 1184">
            <a:extLst>
              <a:ext uri="{FF2B5EF4-FFF2-40B4-BE49-F238E27FC236}">
                <a16:creationId xmlns:a16="http://schemas.microsoft.com/office/drawing/2014/main" id="{9FB516A9-AB64-BBC4-4EDF-F68874765F66}"/>
              </a:ext>
            </a:extLst>
          </p:cNvPr>
          <p:cNvSpPr/>
          <p:nvPr/>
        </p:nvSpPr>
        <p:spPr bwMode="gray">
          <a:xfrm rot="5400000">
            <a:off x="8047419" y="2389086"/>
            <a:ext cx="62110" cy="8319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182" name="Rectangle 1181">
            <a:extLst>
              <a:ext uri="{FF2B5EF4-FFF2-40B4-BE49-F238E27FC236}">
                <a16:creationId xmlns:a16="http://schemas.microsoft.com/office/drawing/2014/main" id="{79AF6177-23AA-24BA-E106-752C0BACC67B}"/>
              </a:ext>
            </a:extLst>
          </p:cNvPr>
          <p:cNvSpPr/>
          <p:nvPr/>
        </p:nvSpPr>
        <p:spPr bwMode="gray">
          <a:xfrm>
            <a:off x="7583678" y="1824801"/>
            <a:ext cx="94975" cy="9151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183" name="Rectangle 1182">
            <a:extLst>
              <a:ext uri="{FF2B5EF4-FFF2-40B4-BE49-F238E27FC236}">
                <a16:creationId xmlns:a16="http://schemas.microsoft.com/office/drawing/2014/main" id="{7920B880-8156-BF4E-7398-1A1BB1B95F06}"/>
              </a:ext>
            </a:extLst>
          </p:cNvPr>
          <p:cNvSpPr/>
          <p:nvPr/>
        </p:nvSpPr>
        <p:spPr bwMode="gray">
          <a:xfrm>
            <a:off x="8038390" y="1824801"/>
            <a:ext cx="94975" cy="9151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cxnSp>
        <p:nvCxnSpPr>
          <p:cNvPr id="1205" name="Connector: Elbow 1204">
            <a:extLst>
              <a:ext uri="{FF2B5EF4-FFF2-40B4-BE49-F238E27FC236}">
                <a16:creationId xmlns:a16="http://schemas.microsoft.com/office/drawing/2014/main" id="{00E61C4E-DDE3-2D05-D1AE-D2BCE5530AB0}"/>
              </a:ext>
            </a:extLst>
          </p:cNvPr>
          <p:cNvCxnSpPr>
            <a:cxnSpLocks/>
            <a:stCxn id="1172" idx="2"/>
            <a:endCxn id="1145" idx="2"/>
          </p:cNvCxnSpPr>
          <p:nvPr/>
        </p:nvCxnSpPr>
        <p:spPr bwMode="gray">
          <a:xfrm rot="10800000">
            <a:off x="3883247" y="2430683"/>
            <a:ext cx="1569772" cy="415912"/>
          </a:xfrm>
          <a:prstGeom prst="bentConnector3">
            <a:avLst>
              <a:gd name="adj1" fmla="val 113891"/>
            </a:avLst>
          </a:prstGeom>
          <a:ln w="76200" cap="flat">
            <a:solidFill>
              <a:srgbClr val="1A524C"/>
            </a:solidFill>
            <a:miter lim="800000"/>
            <a:headEnd w="sm" len="sm"/>
            <a:tailEnd type="triangle" w="sm" len="sm"/>
          </a:ln>
        </p:spPr>
        <p:style>
          <a:lnRef idx="1">
            <a:schemeClr val="accent1"/>
          </a:lnRef>
          <a:fillRef idx="0">
            <a:schemeClr val="accent1"/>
          </a:fillRef>
          <a:effectRef idx="0">
            <a:schemeClr val="accent1"/>
          </a:effectRef>
          <a:fontRef idx="minor">
            <a:schemeClr val="tx1"/>
          </a:fontRef>
        </p:style>
      </p:cxnSp>
      <p:cxnSp>
        <p:nvCxnSpPr>
          <p:cNvPr id="1219" name="Straight Arrow Connector 1218">
            <a:extLst>
              <a:ext uri="{FF2B5EF4-FFF2-40B4-BE49-F238E27FC236}">
                <a16:creationId xmlns:a16="http://schemas.microsoft.com/office/drawing/2014/main" id="{62D14D1A-C688-CF23-DC75-609F24D43727}"/>
              </a:ext>
            </a:extLst>
          </p:cNvPr>
          <p:cNvCxnSpPr>
            <a:cxnSpLocks/>
            <a:stCxn id="1143" idx="0"/>
            <a:endCxn id="1187" idx="2"/>
          </p:cNvCxnSpPr>
          <p:nvPr/>
        </p:nvCxnSpPr>
        <p:spPr bwMode="gray">
          <a:xfrm flipV="1">
            <a:off x="4980527" y="2430683"/>
            <a:ext cx="2042265" cy="1"/>
          </a:xfrm>
          <a:prstGeom prst="straightConnector1">
            <a:avLst/>
          </a:prstGeom>
          <a:ln w="76200" cap="flat">
            <a:solidFill>
              <a:schemeClr val="accent6">
                <a:lumMod val="50000"/>
              </a:schemeClr>
            </a:solidFill>
            <a:miter lim="800000"/>
            <a:headEnd w="sm" len="sm"/>
            <a:tailEnd type="triangle" w="sm" len="sm"/>
          </a:ln>
        </p:spPr>
        <p:style>
          <a:lnRef idx="1">
            <a:schemeClr val="accent1"/>
          </a:lnRef>
          <a:fillRef idx="0">
            <a:schemeClr val="accent1"/>
          </a:fillRef>
          <a:effectRef idx="0">
            <a:schemeClr val="accent1"/>
          </a:effectRef>
          <a:fontRef idx="minor">
            <a:schemeClr val="tx1"/>
          </a:fontRef>
        </p:style>
      </p:cxnSp>
      <p:cxnSp>
        <p:nvCxnSpPr>
          <p:cNvPr id="1228" name="Connector: Elbow 1227">
            <a:extLst>
              <a:ext uri="{FF2B5EF4-FFF2-40B4-BE49-F238E27FC236}">
                <a16:creationId xmlns:a16="http://schemas.microsoft.com/office/drawing/2014/main" id="{38354E42-45B4-2E59-1CCE-AB3068C3C3E8}"/>
              </a:ext>
            </a:extLst>
          </p:cNvPr>
          <p:cNvCxnSpPr>
            <a:cxnSpLocks/>
            <a:stCxn id="1177" idx="2"/>
            <a:endCxn id="1171" idx="0"/>
          </p:cNvCxnSpPr>
          <p:nvPr/>
        </p:nvCxnSpPr>
        <p:spPr bwMode="gray">
          <a:xfrm rot="5400000">
            <a:off x="6858487" y="2431013"/>
            <a:ext cx="404757" cy="1021132"/>
          </a:xfrm>
          <a:prstGeom prst="bentConnector2">
            <a:avLst/>
          </a:prstGeom>
          <a:ln w="76200" cap="flat">
            <a:solidFill>
              <a:srgbClr val="1A524C">
                <a:alpha val="69804"/>
              </a:srgbClr>
            </a:solidFill>
            <a:miter lim="800000"/>
            <a:headEnd w="sm" len="sm"/>
            <a:tailEnd type="triangle" w="sm" len="sm"/>
          </a:ln>
        </p:spPr>
        <p:style>
          <a:lnRef idx="1">
            <a:schemeClr val="accent1"/>
          </a:lnRef>
          <a:fillRef idx="0">
            <a:schemeClr val="accent1"/>
          </a:fillRef>
          <a:effectRef idx="0">
            <a:schemeClr val="accent1"/>
          </a:effectRef>
          <a:fontRef idx="minor">
            <a:schemeClr val="tx1"/>
          </a:fontRef>
        </p:style>
      </p:cxnSp>
      <p:cxnSp>
        <p:nvCxnSpPr>
          <p:cNvPr id="1240" name="Connector: Elbow 1239">
            <a:extLst>
              <a:ext uri="{FF2B5EF4-FFF2-40B4-BE49-F238E27FC236}">
                <a16:creationId xmlns:a16="http://schemas.microsoft.com/office/drawing/2014/main" id="{156DB539-1583-C5F1-AE0E-564C6A241354}"/>
              </a:ext>
            </a:extLst>
          </p:cNvPr>
          <p:cNvCxnSpPr>
            <a:cxnSpLocks/>
            <a:stCxn id="1062" idx="3"/>
            <a:endCxn id="1135" idx="1"/>
          </p:cNvCxnSpPr>
          <p:nvPr/>
        </p:nvCxnSpPr>
        <p:spPr bwMode="gray">
          <a:xfrm>
            <a:off x="2435761" y="2282001"/>
            <a:ext cx="1447485" cy="0"/>
          </a:xfrm>
          <a:prstGeom prst="bentConnector3">
            <a:avLst>
              <a:gd name="adj1" fmla="val 50000"/>
            </a:avLst>
          </a:prstGeom>
          <a:ln w="76200" cap="flat">
            <a:solidFill>
              <a:schemeClr val="bg1">
                <a:lumMod val="50000"/>
              </a:schemeClr>
            </a:solidFill>
            <a:miter lim="800000"/>
            <a:headEnd w="sm" len="sm"/>
            <a:tailEnd type="triangle" w="sm" len="sm"/>
          </a:ln>
        </p:spPr>
        <p:style>
          <a:lnRef idx="1">
            <a:schemeClr val="accent1"/>
          </a:lnRef>
          <a:fillRef idx="0">
            <a:schemeClr val="accent1"/>
          </a:fillRef>
          <a:effectRef idx="0">
            <a:schemeClr val="accent1"/>
          </a:effectRef>
          <a:fontRef idx="minor">
            <a:schemeClr val="tx1"/>
          </a:fontRef>
        </p:style>
      </p:cxnSp>
      <p:cxnSp>
        <p:nvCxnSpPr>
          <p:cNvPr id="1243" name="Connector: Elbow 1242">
            <a:extLst>
              <a:ext uri="{FF2B5EF4-FFF2-40B4-BE49-F238E27FC236}">
                <a16:creationId xmlns:a16="http://schemas.microsoft.com/office/drawing/2014/main" id="{837729FC-A428-4CCC-6AE8-79EA50770EDB}"/>
              </a:ext>
            </a:extLst>
          </p:cNvPr>
          <p:cNvCxnSpPr>
            <a:cxnSpLocks/>
            <a:stCxn id="1062" idx="3"/>
            <a:endCxn id="1154" idx="0"/>
          </p:cNvCxnSpPr>
          <p:nvPr/>
        </p:nvCxnSpPr>
        <p:spPr bwMode="gray">
          <a:xfrm>
            <a:off x="2435761" y="2282001"/>
            <a:ext cx="764779" cy="1028616"/>
          </a:xfrm>
          <a:prstGeom prst="bentConnector2">
            <a:avLst/>
          </a:prstGeom>
          <a:ln w="76200" cap="flat">
            <a:solidFill>
              <a:schemeClr val="bg1">
                <a:lumMod val="50000"/>
              </a:schemeClr>
            </a:solidFill>
            <a:miter lim="800000"/>
            <a:headEnd w="sm" len="sm"/>
            <a:tailEnd type="triangle" w="sm" len="sm"/>
          </a:ln>
        </p:spPr>
        <p:style>
          <a:lnRef idx="1">
            <a:schemeClr val="accent1"/>
          </a:lnRef>
          <a:fillRef idx="0">
            <a:schemeClr val="accent1"/>
          </a:fillRef>
          <a:effectRef idx="0">
            <a:schemeClr val="accent1"/>
          </a:effectRef>
          <a:fontRef idx="minor">
            <a:schemeClr val="tx1"/>
          </a:fontRef>
        </p:style>
      </p:cxnSp>
      <p:sp>
        <p:nvSpPr>
          <p:cNvPr id="1062" name="Rectangle: Rounded Corners 1061">
            <a:extLst>
              <a:ext uri="{FF2B5EF4-FFF2-40B4-BE49-F238E27FC236}">
                <a16:creationId xmlns:a16="http://schemas.microsoft.com/office/drawing/2014/main" id="{A177A70A-7EF6-66AA-188D-48DE4AE9A6F6}"/>
              </a:ext>
            </a:extLst>
          </p:cNvPr>
          <p:cNvSpPr/>
          <p:nvPr/>
        </p:nvSpPr>
        <p:spPr bwMode="gray">
          <a:xfrm>
            <a:off x="1338481" y="1824801"/>
            <a:ext cx="1097280" cy="914400"/>
          </a:xfrm>
          <a:prstGeom prst="roundRect">
            <a:avLst>
              <a:gd name="adj" fmla="val 16667"/>
            </a:avLst>
          </a:prstGeom>
          <a:solidFill>
            <a:schemeClr val="tx2">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a:solidFill>
                <a:schemeClr val="tx1"/>
              </a:solidFill>
            </a:endParaRPr>
          </a:p>
        </p:txBody>
      </p:sp>
      <p:sp>
        <p:nvSpPr>
          <p:cNvPr id="1106" name="Rectangle: Rounded Corners 1105">
            <a:extLst>
              <a:ext uri="{FF2B5EF4-FFF2-40B4-BE49-F238E27FC236}">
                <a16:creationId xmlns:a16="http://schemas.microsoft.com/office/drawing/2014/main" id="{017F078A-09AD-374F-0508-9573F017107B}"/>
              </a:ext>
            </a:extLst>
          </p:cNvPr>
          <p:cNvSpPr/>
          <p:nvPr/>
        </p:nvSpPr>
        <p:spPr bwMode="gray">
          <a:xfrm>
            <a:off x="1338481" y="3304812"/>
            <a:ext cx="1097280" cy="914400"/>
          </a:xfrm>
          <a:prstGeom prst="roundRect">
            <a:avLst>
              <a:gd name="adj" fmla="val 16667"/>
            </a:avLst>
          </a:prstGeom>
          <a:solidFill>
            <a:schemeClr val="tx2">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a:solidFill>
                <a:schemeClr val="tx1"/>
              </a:solidFill>
            </a:endParaRPr>
          </a:p>
        </p:txBody>
      </p:sp>
      <p:sp>
        <p:nvSpPr>
          <p:cNvPr id="1135" name="Rectangle: Rounded Corners 1134">
            <a:extLst>
              <a:ext uri="{FF2B5EF4-FFF2-40B4-BE49-F238E27FC236}">
                <a16:creationId xmlns:a16="http://schemas.microsoft.com/office/drawing/2014/main" id="{F1C5E1B4-B83E-DB06-0C09-265A2DC2BA60}"/>
              </a:ext>
            </a:extLst>
          </p:cNvPr>
          <p:cNvSpPr/>
          <p:nvPr/>
        </p:nvSpPr>
        <p:spPr bwMode="gray">
          <a:xfrm>
            <a:off x="3883246" y="1824801"/>
            <a:ext cx="1097280" cy="914400"/>
          </a:xfrm>
          <a:prstGeom prst="roundRect">
            <a:avLst>
              <a:gd name="adj" fmla="val 16667"/>
            </a:avLst>
          </a:prstGeom>
          <a:solidFill>
            <a:schemeClr val="tx2">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a:solidFill>
                <a:schemeClr val="tx1"/>
              </a:solidFill>
            </a:endParaRPr>
          </a:p>
        </p:txBody>
      </p:sp>
      <p:pic>
        <p:nvPicPr>
          <p:cNvPr id="1258" name="Graphic 1257" descr="Dump truck with solid fill">
            <a:extLst>
              <a:ext uri="{FF2B5EF4-FFF2-40B4-BE49-F238E27FC236}">
                <a16:creationId xmlns:a16="http://schemas.microsoft.com/office/drawing/2014/main" id="{7FE23F2A-AB4B-5CF0-6592-85CC277CA38A}"/>
              </a:ext>
            </a:extLst>
          </p:cNvPr>
          <p:cNvPicPr>
            <a:picLocks noChangeAspect="1"/>
          </p:cNvPicPr>
          <p:nvPr/>
        </p:nvPicPr>
        <p:blipFill>
          <a:blip>
            <a:extLst>
              <a:ext uri="{96DAC541-7B7A-43D3-8B79-37D633B846F1}">
                <asvg:svgBlip xmlns:asvg="http://schemas.microsoft.com/office/drawing/2016/SVG/main" r:embed="rId55"/>
              </a:ext>
            </a:extLst>
          </a:blip>
          <a:stretch>
            <a:fillRect/>
          </a:stretch>
        </p:blipFill>
        <p:spPr>
          <a:xfrm>
            <a:off x="1567081" y="3579132"/>
            <a:ext cx="640080" cy="640080"/>
          </a:xfrm>
          <a:prstGeom prst="rect">
            <a:avLst/>
          </a:prstGeom>
          <a:noFill/>
        </p:spPr>
      </p:pic>
      <p:pic>
        <p:nvPicPr>
          <p:cNvPr id="1262" name="Graphic 1261" descr="Test tubes with solid fill">
            <a:extLst>
              <a:ext uri="{FF2B5EF4-FFF2-40B4-BE49-F238E27FC236}">
                <a16:creationId xmlns:a16="http://schemas.microsoft.com/office/drawing/2014/main" id="{991B0A65-897F-3E3D-C160-22CB1035FBA0}"/>
              </a:ext>
            </a:extLst>
          </p:cNvPr>
          <p:cNvPicPr>
            <a:picLocks noChangeAspect="1"/>
          </p:cNvPicPr>
          <p:nvPr/>
        </p:nvPicPr>
        <p:blipFill>
          <a:blip>
            <a:extLst>
              <a:ext uri="{96DAC541-7B7A-43D3-8B79-37D633B846F1}">
                <asvg:svgBlip xmlns:asvg="http://schemas.microsoft.com/office/drawing/2016/SVG/main" r:embed="rId56"/>
              </a:ext>
            </a:extLst>
          </a:blip>
          <a:stretch>
            <a:fillRect/>
          </a:stretch>
        </p:blipFill>
        <p:spPr>
          <a:xfrm>
            <a:off x="4191435" y="2258299"/>
            <a:ext cx="480902" cy="480902"/>
          </a:xfrm>
          <a:prstGeom prst="rect">
            <a:avLst/>
          </a:prstGeom>
          <a:noFill/>
        </p:spPr>
      </p:pic>
      <p:pic>
        <p:nvPicPr>
          <p:cNvPr id="1264" name="Graphic 1263" descr="Atom with solid fill">
            <a:extLst>
              <a:ext uri="{FF2B5EF4-FFF2-40B4-BE49-F238E27FC236}">
                <a16:creationId xmlns:a16="http://schemas.microsoft.com/office/drawing/2014/main" id="{EC813707-34A6-CB16-14AD-483AB389D161}"/>
              </a:ext>
            </a:extLst>
          </p:cNvPr>
          <p:cNvPicPr>
            <a:picLocks noChangeAspect="1"/>
          </p:cNvPicPr>
          <p:nvPr/>
        </p:nvPicPr>
        <p:blipFill>
          <a:blip>
            <a:extLst>
              <a:ext uri="{96DAC541-7B7A-43D3-8B79-37D633B846F1}">
                <asvg:svgBlip xmlns:asvg="http://schemas.microsoft.com/office/drawing/2016/SVG/main" r:embed="rId57"/>
              </a:ext>
            </a:extLst>
          </a:blip>
          <a:stretch>
            <a:fillRect/>
          </a:stretch>
        </p:blipFill>
        <p:spPr>
          <a:xfrm>
            <a:off x="1567081" y="2099121"/>
            <a:ext cx="640080" cy="640080"/>
          </a:xfrm>
          <a:prstGeom prst="rect">
            <a:avLst/>
          </a:prstGeom>
          <a:noFill/>
        </p:spPr>
      </p:pic>
      <p:pic>
        <p:nvPicPr>
          <p:cNvPr id="1274" name="Graphic 1273" descr="Oil Barrel with solid fill">
            <a:extLst>
              <a:ext uri="{FF2B5EF4-FFF2-40B4-BE49-F238E27FC236}">
                <a16:creationId xmlns:a16="http://schemas.microsoft.com/office/drawing/2014/main" id="{4DFB9743-4658-F8FB-F1CF-9B71EAA8746A}"/>
              </a:ext>
            </a:extLst>
          </p:cNvPr>
          <p:cNvPicPr>
            <a:picLocks noChangeAspect="1"/>
          </p:cNvPicPr>
          <p:nvPr/>
        </p:nvPicPr>
        <p:blipFill>
          <a:blip>
            <a:extLst>
              <a:ext uri="{96DAC541-7B7A-43D3-8B79-37D633B846F1}">
                <asvg:svgBlip xmlns:asvg="http://schemas.microsoft.com/office/drawing/2016/SVG/main" r:embed="rId58"/>
              </a:ext>
            </a:extLst>
          </a:blip>
          <a:stretch>
            <a:fillRect/>
          </a:stretch>
        </p:blipFill>
        <p:spPr>
          <a:xfrm>
            <a:off x="3153575" y="3676377"/>
            <a:ext cx="548640" cy="548640"/>
          </a:xfrm>
          <a:prstGeom prst="rect">
            <a:avLst/>
          </a:prstGeom>
        </p:spPr>
      </p:pic>
      <p:pic>
        <p:nvPicPr>
          <p:cNvPr id="1276" name="Graphic 1275" descr="Power Plant with solid fill">
            <a:extLst>
              <a:ext uri="{FF2B5EF4-FFF2-40B4-BE49-F238E27FC236}">
                <a16:creationId xmlns:a16="http://schemas.microsoft.com/office/drawing/2014/main" id="{D9A89313-29D2-4D33-EA47-0AE21FC81C12}"/>
              </a:ext>
            </a:extLst>
          </p:cNvPr>
          <p:cNvPicPr>
            <a:picLocks noChangeAspect="1"/>
          </p:cNvPicPr>
          <p:nvPr/>
        </p:nvPicPr>
        <p:blipFill>
          <a:blip>
            <a:extLst>
              <a:ext uri="{96DAC541-7B7A-43D3-8B79-37D633B846F1}">
                <asvg:svgBlip xmlns:asvg="http://schemas.microsoft.com/office/drawing/2016/SVG/main" r:embed="rId59"/>
              </a:ext>
            </a:extLst>
          </a:blip>
          <a:stretch>
            <a:fillRect/>
          </a:stretch>
        </p:blipFill>
        <p:spPr>
          <a:xfrm>
            <a:off x="7297110" y="2156693"/>
            <a:ext cx="548640" cy="548640"/>
          </a:xfrm>
          <a:prstGeom prst="rect">
            <a:avLst/>
          </a:prstGeom>
        </p:spPr>
      </p:pic>
      <p:sp>
        <p:nvSpPr>
          <p:cNvPr id="1035" name="Rectangle 1034">
            <a:extLst>
              <a:ext uri="{FF2B5EF4-FFF2-40B4-BE49-F238E27FC236}">
                <a16:creationId xmlns:a16="http://schemas.microsoft.com/office/drawing/2014/main" id="{1A86AAA4-58EA-7793-1C72-6F15F6CB8263}"/>
              </a:ext>
            </a:extLst>
          </p:cNvPr>
          <p:cNvSpPr/>
          <p:nvPr/>
        </p:nvSpPr>
        <p:spPr bwMode="gray">
          <a:xfrm>
            <a:off x="7022791" y="1824801"/>
            <a:ext cx="1097280" cy="27432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a:solidFill>
                  <a:schemeClr val="tx1"/>
                </a:solidFill>
              </a:rPr>
              <a:t>Reactor</a:t>
            </a:r>
          </a:p>
        </p:txBody>
      </p:sp>
      <p:sp>
        <p:nvSpPr>
          <p:cNvPr id="1278" name="Rectangle 1277">
            <a:extLst>
              <a:ext uri="{FF2B5EF4-FFF2-40B4-BE49-F238E27FC236}">
                <a16:creationId xmlns:a16="http://schemas.microsoft.com/office/drawing/2014/main" id="{E3F6B4FA-B1AC-134F-18C5-2089B3EC1187}"/>
              </a:ext>
            </a:extLst>
          </p:cNvPr>
          <p:cNvSpPr/>
          <p:nvPr/>
        </p:nvSpPr>
        <p:spPr bwMode="gray">
          <a:xfrm>
            <a:off x="2879255" y="3310617"/>
            <a:ext cx="1097280" cy="27432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a:solidFill>
                  <a:schemeClr val="tx1"/>
                </a:solidFill>
              </a:rPr>
              <a:t>Disposal</a:t>
            </a:r>
          </a:p>
        </p:txBody>
      </p:sp>
      <p:pic>
        <p:nvPicPr>
          <p:cNvPr id="1268" name="Graphic 1267" descr="Radioactive with solid fill">
            <a:extLst>
              <a:ext uri="{FF2B5EF4-FFF2-40B4-BE49-F238E27FC236}">
                <a16:creationId xmlns:a16="http://schemas.microsoft.com/office/drawing/2014/main" id="{B36E99AE-9F1F-2C97-D67D-D4D03063939F}"/>
              </a:ext>
            </a:extLst>
          </p:cNvPr>
          <p:cNvPicPr>
            <a:picLocks noChangeAspect="1"/>
          </p:cNvPicPr>
          <p:nvPr/>
        </p:nvPicPr>
        <p:blipFill>
          <a:blip>
            <a:extLst>
              <a:ext uri="{96DAC541-7B7A-43D3-8B79-37D633B846F1}">
                <asvg:svgBlip xmlns:asvg="http://schemas.microsoft.com/office/drawing/2016/SVG/main" r:embed="rId60"/>
              </a:ext>
            </a:extLst>
          </a:blip>
          <a:stretch>
            <a:fillRect/>
          </a:stretch>
        </p:blipFill>
        <p:spPr>
          <a:xfrm>
            <a:off x="5898425" y="3067304"/>
            <a:ext cx="206462" cy="206462"/>
          </a:xfrm>
          <a:prstGeom prst="rect">
            <a:avLst/>
          </a:prstGeom>
        </p:spPr>
      </p:pic>
      <p:pic>
        <p:nvPicPr>
          <p:cNvPr id="1281" name="Graphic 1280" descr="Recycle with solid fill">
            <a:extLst>
              <a:ext uri="{FF2B5EF4-FFF2-40B4-BE49-F238E27FC236}">
                <a16:creationId xmlns:a16="http://schemas.microsoft.com/office/drawing/2014/main" id="{F5C0D297-EAF2-AA4B-5600-145F79E71560}"/>
              </a:ext>
            </a:extLst>
          </p:cNvPr>
          <p:cNvPicPr>
            <a:picLocks noChangeAspect="1"/>
          </p:cNvPicPr>
          <p:nvPr/>
        </p:nvPicPr>
        <p:blipFill>
          <a:blip>
            <a:extLst>
              <a:ext uri="{96DAC541-7B7A-43D3-8B79-37D633B846F1}">
                <asvg:svgBlip xmlns:asvg="http://schemas.microsoft.com/office/drawing/2016/SVG/main" r:embed="rId61"/>
              </a:ext>
            </a:extLst>
          </a:blip>
          <a:stretch>
            <a:fillRect/>
          </a:stretch>
        </p:blipFill>
        <p:spPr>
          <a:xfrm>
            <a:off x="5681617" y="2812395"/>
            <a:ext cx="640080" cy="640080"/>
          </a:xfrm>
          <a:prstGeom prst="rect">
            <a:avLst/>
          </a:prstGeom>
          <a:noFill/>
        </p:spPr>
      </p:pic>
      <p:sp>
        <p:nvSpPr>
          <p:cNvPr id="1283" name="Rectangle 1282">
            <a:extLst>
              <a:ext uri="{FF2B5EF4-FFF2-40B4-BE49-F238E27FC236}">
                <a16:creationId xmlns:a16="http://schemas.microsoft.com/office/drawing/2014/main" id="{D529AA4F-3E84-D3DD-AFA1-1DF1C36202C1}"/>
              </a:ext>
            </a:extLst>
          </p:cNvPr>
          <p:cNvSpPr/>
          <p:nvPr/>
        </p:nvSpPr>
        <p:spPr bwMode="gray">
          <a:xfrm>
            <a:off x="1338481" y="1824801"/>
            <a:ext cx="1097280" cy="27432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a:solidFill>
                  <a:schemeClr val="tx1"/>
                </a:solidFill>
              </a:rPr>
              <a:t>Enrichment</a:t>
            </a:r>
          </a:p>
        </p:txBody>
      </p:sp>
      <p:sp>
        <p:nvSpPr>
          <p:cNvPr id="1284" name="Rectangle 1283">
            <a:extLst>
              <a:ext uri="{FF2B5EF4-FFF2-40B4-BE49-F238E27FC236}">
                <a16:creationId xmlns:a16="http://schemas.microsoft.com/office/drawing/2014/main" id="{73564752-07AE-069F-7732-CBEDA78DCA44}"/>
              </a:ext>
            </a:extLst>
          </p:cNvPr>
          <p:cNvSpPr/>
          <p:nvPr/>
        </p:nvSpPr>
        <p:spPr bwMode="gray">
          <a:xfrm>
            <a:off x="3883245" y="1824801"/>
            <a:ext cx="1097280" cy="40163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a:solidFill>
                  <a:schemeClr val="tx1"/>
                </a:solidFill>
              </a:rPr>
              <a:t>Fuel </a:t>
            </a:r>
            <a:br>
              <a:rPr lang="en-US" sz="1200">
                <a:solidFill>
                  <a:schemeClr val="tx1"/>
                </a:solidFill>
              </a:rPr>
            </a:br>
            <a:r>
              <a:rPr lang="en-US" sz="1200">
                <a:solidFill>
                  <a:schemeClr val="tx1"/>
                </a:solidFill>
              </a:rPr>
              <a:t>production</a:t>
            </a:r>
          </a:p>
        </p:txBody>
      </p:sp>
      <p:sp>
        <p:nvSpPr>
          <p:cNvPr id="1285" name="Rectangle 1284">
            <a:extLst>
              <a:ext uri="{FF2B5EF4-FFF2-40B4-BE49-F238E27FC236}">
                <a16:creationId xmlns:a16="http://schemas.microsoft.com/office/drawing/2014/main" id="{AC328EE3-1124-DA6B-530B-1A20975D38B1}"/>
              </a:ext>
            </a:extLst>
          </p:cNvPr>
          <p:cNvSpPr/>
          <p:nvPr/>
        </p:nvSpPr>
        <p:spPr bwMode="gray">
          <a:xfrm>
            <a:off x="1338481" y="3310617"/>
            <a:ext cx="1097280" cy="27432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a:solidFill>
                  <a:schemeClr val="tx1"/>
                </a:solidFill>
              </a:rPr>
              <a:t>Mine</a:t>
            </a:r>
          </a:p>
        </p:txBody>
      </p:sp>
      <p:sp>
        <p:nvSpPr>
          <p:cNvPr id="1286" name="Rectangle 1285">
            <a:extLst>
              <a:ext uri="{FF2B5EF4-FFF2-40B4-BE49-F238E27FC236}">
                <a16:creationId xmlns:a16="http://schemas.microsoft.com/office/drawing/2014/main" id="{23271694-17F7-D0D3-30D7-491CBDB76326}"/>
              </a:ext>
            </a:extLst>
          </p:cNvPr>
          <p:cNvSpPr/>
          <p:nvPr/>
        </p:nvSpPr>
        <p:spPr bwMode="gray">
          <a:xfrm>
            <a:off x="5453018" y="2538075"/>
            <a:ext cx="1097280" cy="27432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a:solidFill>
                  <a:schemeClr val="tx1"/>
                </a:solidFill>
              </a:rPr>
              <a:t>Reprocessing</a:t>
            </a:r>
          </a:p>
        </p:txBody>
      </p:sp>
      <p:sp>
        <p:nvSpPr>
          <p:cNvPr id="1287" name="Rectangle 1286">
            <a:extLst>
              <a:ext uri="{FF2B5EF4-FFF2-40B4-BE49-F238E27FC236}">
                <a16:creationId xmlns:a16="http://schemas.microsoft.com/office/drawing/2014/main" id="{93F58623-A6F0-F082-8751-924354FC72E0}"/>
              </a:ext>
            </a:extLst>
          </p:cNvPr>
          <p:cNvSpPr/>
          <p:nvPr/>
        </p:nvSpPr>
        <p:spPr bwMode="gray">
          <a:xfrm>
            <a:off x="1484275" y="3022963"/>
            <a:ext cx="1097280" cy="27432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a:solidFill>
                  <a:srgbClr val="A73DA7"/>
                </a:solidFill>
              </a:rPr>
              <a:t>Uranium</a:t>
            </a:r>
          </a:p>
        </p:txBody>
      </p:sp>
      <p:sp>
        <p:nvSpPr>
          <p:cNvPr id="1288" name="Rectangle 1287">
            <a:extLst>
              <a:ext uri="{FF2B5EF4-FFF2-40B4-BE49-F238E27FC236}">
                <a16:creationId xmlns:a16="http://schemas.microsoft.com/office/drawing/2014/main" id="{F3472783-5DC6-6062-FC53-C4CE23592C0C}"/>
              </a:ext>
            </a:extLst>
          </p:cNvPr>
          <p:cNvSpPr/>
          <p:nvPr/>
        </p:nvSpPr>
        <p:spPr bwMode="gray">
          <a:xfrm>
            <a:off x="2433021" y="1845677"/>
            <a:ext cx="1327709" cy="27432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a:solidFill>
                  <a:srgbClr val="805BC9"/>
                </a:solidFill>
              </a:rPr>
              <a:t>Enriched uranium</a:t>
            </a:r>
          </a:p>
        </p:txBody>
      </p:sp>
      <p:sp>
        <p:nvSpPr>
          <p:cNvPr id="1289" name="Rectangle 1288">
            <a:extLst>
              <a:ext uri="{FF2B5EF4-FFF2-40B4-BE49-F238E27FC236}">
                <a16:creationId xmlns:a16="http://schemas.microsoft.com/office/drawing/2014/main" id="{515A46C2-3379-A875-384C-DEA570B8F615}"/>
              </a:ext>
            </a:extLst>
          </p:cNvPr>
          <p:cNvSpPr/>
          <p:nvPr/>
        </p:nvSpPr>
        <p:spPr bwMode="gray">
          <a:xfrm>
            <a:off x="2338487" y="2526432"/>
            <a:ext cx="824403" cy="27432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r">
              <a:buNone/>
            </a:pPr>
            <a:r>
              <a:rPr lang="en-US" sz="1200">
                <a:solidFill>
                  <a:srgbClr val="7F7F7F"/>
                </a:solidFill>
              </a:rPr>
              <a:t>Depleted uranium</a:t>
            </a:r>
          </a:p>
        </p:txBody>
      </p:sp>
      <p:sp>
        <p:nvSpPr>
          <p:cNvPr id="1290" name="Rectangle 1289">
            <a:extLst>
              <a:ext uri="{FF2B5EF4-FFF2-40B4-BE49-F238E27FC236}">
                <a16:creationId xmlns:a16="http://schemas.microsoft.com/office/drawing/2014/main" id="{7516CBEF-76D5-DB39-97F6-B60A9C33D69C}"/>
              </a:ext>
            </a:extLst>
          </p:cNvPr>
          <p:cNvSpPr/>
          <p:nvPr/>
        </p:nvSpPr>
        <p:spPr bwMode="gray">
          <a:xfrm>
            <a:off x="5394480" y="1861077"/>
            <a:ext cx="824403" cy="27432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a:solidFill>
                  <a:srgbClr val="34A398"/>
                </a:solidFill>
              </a:rPr>
              <a:t>Fresh UO</a:t>
            </a:r>
            <a:r>
              <a:rPr lang="en-US" sz="1200" baseline="-25000">
                <a:solidFill>
                  <a:srgbClr val="34A398"/>
                </a:solidFill>
              </a:rPr>
              <a:t>2</a:t>
            </a:r>
            <a:endParaRPr lang="en-US" sz="1200">
              <a:solidFill>
                <a:srgbClr val="34A398"/>
              </a:solidFill>
            </a:endParaRPr>
          </a:p>
        </p:txBody>
      </p:sp>
      <p:sp>
        <p:nvSpPr>
          <p:cNvPr id="1292" name="Rectangle 1291">
            <a:extLst>
              <a:ext uri="{FF2B5EF4-FFF2-40B4-BE49-F238E27FC236}">
                <a16:creationId xmlns:a16="http://schemas.microsoft.com/office/drawing/2014/main" id="{8115F7DB-0D74-1278-D4B1-009C844AD03A}"/>
              </a:ext>
            </a:extLst>
          </p:cNvPr>
          <p:cNvSpPr/>
          <p:nvPr/>
        </p:nvSpPr>
        <p:spPr bwMode="gray">
          <a:xfrm>
            <a:off x="5353260" y="2156975"/>
            <a:ext cx="906843" cy="27432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a:solidFill>
                  <a:srgbClr val="1A524C"/>
                </a:solidFill>
              </a:rPr>
              <a:t>Fresh MOX</a:t>
            </a:r>
          </a:p>
        </p:txBody>
      </p:sp>
      <p:sp>
        <p:nvSpPr>
          <p:cNvPr id="1293" name="Rectangle 1292">
            <a:extLst>
              <a:ext uri="{FF2B5EF4-FFF2-40B4-BE49-F238E27FC236}">
                <a16:creationId xmlns:a16="http://schemas.microsoft.com/office/drawing/2014/main" id="{D3F5EB13-1DD2-A8AC-3E96-74FBF44D7D61}"/>
              </a:ext>
            </a:extLst>
          </p:cNvPr>
          <p:cNvSpPr/>
          <p:nvPr/>
        </p:nvSpPr>
        <p:spPr bwMode="gray">
          <a:xfrm>
            <a:off x="3221029" y="2468403"/>
            <a:ext cx="423049" cy="27432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a:solidFill>
                  <a:srgbClr val="1A524C"/>
                </a:solidFill>
              </a:rPr>
              <a:t>MOX</a:t>
            </a:r>
          </a:p>
        </p:txBody>
      </p:sp>
      <p:sp>
        <p:nvSpPr>
          <p:cNvPr id="1294" name="Rectangle 1293">
            <a:extLst>
              <a:ext uri="{FF2B5EF4-FFF2-40B4-BE49-F238E27FC236}">
                <a16:creationId xmlns:a16="http://schemas.microsoft.com/office/drawing/2014/main" id="{E91D0698-F1AF-4671-36B0-CEC5AEBF8A6E}"/>
              </a:ext>
            </a:extLst>
          </p:cNvPr>
          <p:cNvSpPr/>
          <p:nvPr/>
        </p:nvSpPr>
        <p:spPr bwMode="gray">
          <a:xfrm>
            <a:off x="4244318" y="3317621"/>
            <a:ext cx="749458" cy="27432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a:solidFill>
                  <a:srgbClr val="454545"/>
                </a:solidFill>
              </a:rPr>
              <a:t>Depleted fuel</a:t>
            </a:r>
          </a:p>
        </p:txBody>
      </p:sp>
      <p:sp>
        <p:nvSpPr>
          <p:cNvPr id="1298" name="Rectangle 1297">
            <a:extLst>
              <a:ext uri="{FF2B5EF4-FFF2-40B4-BE49-F238E27FC236}">
                <a16:creationId xmlns:a16="http://schemas.microsoft.com/office/drawing/2014/main" id="{49787788-196B-A51F-9C3C-9EE0D9895DD8}"/>
              </a:ext>
            </a:extLst>
          </p:cNvPr>
          <p:cNvSpPr/>
          <p:nvPr/>
        </p:nvSpPr>
        <p:spPr bwMode="gray">
          <a:xfrm>
            <a:off x="6711961" y="2830916"/>
            <a:ext cx="824404" cy="27432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a:solidFill>
                  <a:srgbClr val="34A398"/>
                </a:solidFill>
              </a:rPr>
              <a:t>Spent UO</a:t>
            </a:r>
            <a:r>
              <a:rPr lang="en-US" sz="1200" baseline="-25000">
                <a:solidFill>
                  <a:srgbClr val="34A398"/>
                </a:solidFill>
              </a:rPr>
              <a:t>2</a:t>
            </a:r>
            <a:endParaRPr lang="en-US" sz="1200">
              <a:solidFill>
                <a:srgbClr val="34A398"/>
              </a:solidFill>
            </a:endParaRPr>
          </a:p>
        </p:txBody>
      </p:sp>
      <p:sp>
        <p:nvSpPr>
          <p:cNvPr id="1299" name="Rectangle 1298">
            <a:extLst>
              <a:ext uri="{FF2B5EF4-FFF2-40B4-BE49-F238E27FC236}">
                <a16:creationId xmlns:a16="http://schemas.microsoft.com/office/drawing/2014/main" id="{1DDB31B8-EAF2-BE7F-58A5-DF8F5DCA3BF3}"/>
              </a:ext>
            </a:extLst>
          </p:cNvPr>
          <p:cNvSpPr/>
          <p:nvPr/>
        </p:nvSpPr>
        <p:spPr bwMode="gray">
          <a:xfrm>
            <a:off x="6696141" y="3130620"/>
            <a:ext cx="906844" cy="27432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a:solidFill>
                  <a:srgbClr val="1A524C"/>
                </a:solidFill>
              </a:rPr>
              <a:t>Spent MOX</a:t>
            </a:r>
          </a:p>
        </p:txBody>
      </p:sp>
      <p:pic>
        <p:nvPicPr>
          <p:cNvPr id="1302" name="Picture 2" descr="Flag of France - Wikipedia">
            <a:extLst>
              <a:ext uri="{FF2B5EF4-FFF2-40B4-BE49-F238E27FC236}">
                <a16:creationId xmlns:a16="http://schemas.microsoft.com/office/drawing/2014/main" id="{1F22822C-6565-C136-EF0F-54F8540010EF}"/>
              </a:ext>
            </a:extLst>
          </p:cNvPr>
          <p:cNvPicPr>
            <a:picLocks noChangeArrowheads="1"/>
          </p:cNvPicPr>
          <p:nvPr/>
        </p:nvPicPr>
        <p:blipFill rotWithShape="1">
          <a:blip r:embed="rId62" cstate="screen">
            <a:extLst>
              <a:ext uri="{28A0092B-C50C-407E-A947-70E740481C1C}">
                <a14:useLocalDpi xmlns:a14="http://schemas.microsoft.com/office/drawing/2010/main"/>
              </a:ext>
            </a:extLst>
          </a:blip>
          <a:srcRect l="10366" r="8463"/>
          <a:stretch/>
        </p:blipFill>
        <p:spPr bwMode="auto">
          <a:xfrm>
            <a:off x="3252788" y="5726113"/>
            <a:ext cx="182880" cy="182563"/>
          </a:xfrm>
          <a:prstGeom prst="ellipse">
            <a:avLst/>
          </a:prstGeom>
          <a:ln w="63500" cap="rnd">
            <a:no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pic>
        <p:nvPicPr>
          <p:cNvPr id="1304" name="Picture 1303">
            <a:extLst>
              <a:ext uri="{FF2B5EF4-FFF2-40B4-BE49-F238E27FC236}">
                <a16:creationId xmlns:a16="http://schemas.microsoft.com/office/drawing/2014/main" id="{DC3C5DDE-DD49-FF2D-DB6F-FF27C665B2D4}"/>
              </a:ext>
            </a:extLst>
          </p:cNvPr>
          <p:cNvPicPr>
            <a:picLocks/>
          </p:cNvPicPr>
          <p:nvPr/>
        </p:nvPicPr>
        <p:blipFill>
          <a:blip r:embed="rId63" cstate="screen">
            <a:extLst>
              <a:ext uri="{28A0092B-C50C-407E-A947-70E740481C1C}">
                <a14:useLocalDpi xmlns:a14="http://schemas.microsoft.com/office/drawing/2010/main"/>
              </a:ext>
            </a:extLst>
          </a:blip>
          <a:srcRect/>
          <a:stretch/>
        </p:blipFill>
        <p:spPr>
          <a:xfrm>
            <a:off x="3594577" y="5419725"/>
            <a:ext cx="182880" cy="182563"/>
          </a:xfrm>
          <a:prstGeom prst="ellipse">
            <a:avLst/>
          </a:prstGeom>
          <a:ln w="63500" cap="rnd">
            <a:no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pic>
        <p:nvPicPr>
          <p:cNvPr id="1305" name="Picture 6" descr="Flag of the United States - Wikipedia">
            <a:extLst>
              <a:ext uri="{FF2B5EF4-FFF2-40B4-BE49-F238E27FC236}">
                <a16:creationId xmlns:a16="http://schemas.microsoft.com/office/drawing/2014/main" id="{7E85DFF2-48D1-92E1-E44F-78DFCF11A814}"/>
              </a:ext>
            </a:extLst>
          </p:cNvPr>
          <p:cNvPicPr>
            <a:picLocks noChangeArrowheads="1"/>
          </p:cNvPicPr>
          <p:nvPr/>
        </p:nvPicPr>
        <p:blipFill rotWithShape="1">
          <a:blip r:embed="rId64" cstate="screen">
            <a:extLst>
              <a:ext uri="{28A0092B-C50C-407E-A947-70E740481C1C}">
                <a14:useLocalDpi xmlns:a14="http://schemas.microsoft.com/office/drawing/2010/main"/>
              </a:ext>
            </a:extLst>
          </a:blip>
          <a:srcRect r="11190"/>
          <a:stretch/>
        </p:blipFill>
        <p:spPr bwMode="auto">
          <a:xfrm>
            <a:off x="7219108" y="5345113"/>
            <a:ext cx="182880" cy="182563"/>
          </a:xfrm>
          <a:prstGeom prst="ellipse">
            <a:avLst/>
          </a:prstGeom>
          <a:ln w="3175" cap="rnd">
            <a:solidFill>
              <a:schemeClr val="tx1"/>
            </a:solidFill>
          </a:ln>
          <a:effectLst>
            <a:outerShdw blurRad="381000" dist="292100" dir="5400000" sx="-80000" sy="-18000" rotWithShape="0">
              <a:srgbClr val="000000">
                <a:alpha val="22000"/>
              </a:srgbClr>
            </a:outerShdw>
          </a:effectLst>
          <a:extLst>
            <a:ext uri="{909E8E84-426E-40DD-AFC4-6F175D3DCCD1}">
              <a14:hiddenFill xmlns:a14="http://schemas.microsoft.com/office/drawing/2010/main">
                <a:solidFill>
                  <a:srgbClr val="FFFFFF"/>
                </a:solidFill>
              </a14:hiddenFill>
            </a:ext>
          </a:extLst>
        </p:spPr>
      </p:pic>
      <p:pic>
        <p:nvPicPr>
          <p:cNvPr id="1310" name="Picture 8" descr="Flag of South Korea - Wikipedia">
            <a:extLst>
              <a:ext uri="{FF2B5EF4-FFF2-40B4-BE49-F238E27FC236}">
                <a16:creationId xmlns:a16="http://schemas.microsoft.com/office/drawing/2014/main" id="{6862C7EE-546C-2615-A142-BCE999FE18DA}"/>
              </a:ext>
            </a:extLst>
          </p:cNvPr>
          <p:cNvPicPr>
            <a:picLocks noChangeAspect="1" noChangeArrowheads="1"/>
          </p:cNvPicPr>
          <p:nvPr/>
        </p:nvPicPr>
        <p:blipFill rotWithShape="1">
          <a:blip r:embed="rId65" cstate="screen">
            <a:extLst>
              <a:ext uri="{28A0092B-C50C-407E-A947-70E740481C1C}">
                <a14:useLocalDpi xmlns:a14="http://schemas.microsoft.com/office/drawing/2010/main"/>
              </a:ext>
            </a:extLst>
          </a:blip>
          <a:srcRect l="16393" t="2" r="17476" b="-2"/>
          <a:stretch/>
        </p:blipFill>
        <p:spPr bwMode="auto">
          <a:xfrm>
            <a:off x="7269162" y="5149850"/>
            <a:ext cx="182563" cy="182563"/>
          </a:xfrm>
          <a:prstGeom prst="ellipse">
            <a:avLst/>
          </a:prstGeom>
          <a:ln w="63500" cap="rnd">
            <a:no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pic>
        <p:nvPicPr>
          <p:cNvPr id="1312" name="Picture 18" descr="Flag of China - Wikipedia">
            <a:extLst>
              <a:ext uri="{FF2B5EF4-FFF2-40B4-BE49-F238E27FC236}">
                <a16:creationId xmlns:a16="http://schemas.microsoft.com/office/drawing/2014/main" id="{493D12F3-0D9D-ABA1-A9F3-5CBC5ABB63C6}"/>
              </a:ext>
            </a:extLst>
          </p:cNvPr>
          <p:cNvPicPr>
            <a:picLocks noChangeArrowheads="1"/>
          </p:cNvPicPr>
          <p:nvPr/>
        </p:nvPicPr>
        <p:blipFill>
          <a:blip r:embed="rId66" cstate="screen">
            <a:extLst>
              <a:ext uri="{28A0092B-C50C-407E-A947-70E740481C1C}">
                <a14:useLocalDpi xmlns:a14="http://schemas.microsoft.com/office/drawing/2010/main"/>
              </a:ext>
            </a:extLst>
          </a:blip>
          <a:srcRect/>
          <a:stretch>
            <a:fillRect/>
          </a:stretch>
        </p:blipFill>
        <p:spPr bwMode="auto">
          <a:xfrm>
            <a:off x="2053044" y="5513388"/>
            <a:ext cx="184150" cy="182563"/>
          </a:xfrm>
          <a:prstGeom prst="ellipse">
            <a:avLst/>
          </a:prstGeom>
          <a:ln w="3175" cap="rnd">
            <a:solidFill>
              <a:schemeClr val="tx1"/>
            </a:solidFill>
          </a:ln>
          <a:effectLst>
            <a:outerShdw blurRad="381000" dist="292100" dir="5400000" sx="-80000" sy="-18000" rotWithShape="0">
              <a:srgbClr val="000000">
                <a:alpha val="22000"/>
              </a:srgbClr>
            </a:outerShdw>
          </a:effectLst>
          <a:extLst>
            <a:ext uri="{909E8E84-426E-40DD-AFC4-6F175D3DCCD1}">
              <a14:hiddenFill xmlns:a14="http://schemas.microsoft.com/office/drawing/2010/main">
                <a:solidFill>
                  <a:srgbClr val="FFFFFF"/>
                </a:solidFill>
              </a14:hiddenFill>
            </a:ext>
          </a:extLst>
        </p:spPr>
      </p:pic>
      <p:pic>
        <p:nvPicPr>
          <p:cNvPr id="1313" name="Picture 4" descr="Flag of Russia - Wikipedia">
            <a:extLst>
              <a:ext uri="{FF2B5EF4-FFF2-40B4-BE49-F238E27FC236}">
                <a16:creationId xmlns:a16="http://schemas.microsoft.com/office/drawing/2014/main" id="{4FEE2666-7221-F74F-0694-787877FA87B4}"/>
              </a:ext>
            </a:extLst>
          </p:cNvPr>
          <p:cNvPicPr>
            <a:picLocks noChangeArrowheads="1"/>
          </p:cNvPicPr>
          <p:nvPr/>
        </p:nvPicPr>
        <p:blipFill>
          <a:blip r:embed="rId67" cstate="screen">
            <a:extLst>
              <a:ext uri="{28A0092B-C50C-407E-A947-70E740481C1C}">
                <a14:useLocalDpi xmlns:a14="http://schemas.microsoft.com/office/drawing/2010/main"/>
              </a:ext>
            </a:extLst>
          </a:blip>
          <a:srcRect/>
          <a:stretch>
            <a:fillRect/>
          </a:stretch>
        </p:blipFill>
        <p:spPr bwMode="auto">
          <a:xfrm>
            <a:off x="2632400" y="5840413"/>
            <a:ext cx="182563" cy="184150"/>
          </a:xfrm>
          <a:prstGeom prst="ellipse">
            <a:avLst/>
          </a:prstGeom>
          <a:ln w="3175" cap="rnd">
            <a:solidFill>
              <a:schemeClr val="tx1"/>
            </a:solidFill>
          </a:ln>
          <a:effectLst>
            <a:outerShdw blurRad="381000" dist="292100" dir="5400000" sx="-80000" sy="-18000" rotWithShape="0">
              <a:srgbClr val="000000">
                <a:alpha val="22000"/>
              </a:srgbClr>
            </a:outerShdw>
          </a:effectLst>
          <a:extLst>
            <a:ext uri="{909E8E84-426E-40DD-AFC4-6F175D3DCCD1}">
              <a14:hiddenFill xmlns:a14="http://schemas.microsoft.com/office/drawing/2010/main">
                <a:solidFill>
                  <a:srgbClr val="FFFFFF"/>
                </a:solidFill>
              </a14:hiddenFill>
            </a:ext>
          </a:extLst>
        </p:spPr>
      </p:pic>
      <p:pic>
        <p:nvPicPr>
          <p:cNvPr id="3076" name="Picture 4" descr="Flag of Kazakhstan | Meaning, Colors &amp; History | Britannica">
            <a:extLst>
              <a:ext uri="{FF2B5EF4-FFF2-40B4-BE49-F238E27FC236}">
                <a16:creationId xmlns:a16="http://schemas.microsoft.com/office/drawing/2014/main" id="{32C028C0-5EF2-5C51-1EEF-E1C9863B967E}"/>
              </a:ext>
            </a:extLst>
          </p:cNvPr>
          <p:cNvPicPr>
            <a:picLocks noChangeArrowheads="1"/>
          </p:cNvPicPr>
          <p:nvPr/>
        </p:nvPicPr>
        <p:blipFill rotWithShape="1">
          <a:blip r:embed="rId68" cstate="screen">
            <a:extLst>
              <a:ext uri="{28A0092B-C50C-407E-A947-70E740481C1C}">
                <a14:useLocalDpi xmlns:a14="http://schemas.microsoft.com/office/drawing/2010/main"/>
              </a:ext>
            </a:extLst>
          </a:blip>
          <a:srcRect/>
          <a:stretch/>
        </p:blipFill>
        <p:spPr bwMode="auto">
          <a:xfrm>
            <a:off x="3731083" y="4933950"/>
            <a:ext cx="182880" cy="184150"/>
          </a:xfrm>
          <a:prstGeom prst="ellipse">
            <a:avLst/>
          </a:prstGeom>
          <a:ln w="63500" cap="rnd">
            <a:no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pic>
        <p:nvPicPr>
          <p:cNvPr id="3110" name="Picture 18" descr="Flag of China - Wikipedia">
            <a:extLst>
              <a:ext uri="{FF2B5EF4-FFF2-40B4-BE49-F238E27FC236}">
                <a16:creationId xmlns:a16="http://schemas.microsoft.com/office/drawing/2014/main" id="{B6ECB7AF-7ED3-3856-3050-EFA4D6482D1E}"/>
              </a:ext>
            </a:extLst>
          </p:cNvPr>
          <p:cNvPicPr>
            <a:picLocks noChangeArrowheads="1"/>
          </p:cNvPicPr>
          <p:nvPr/>
        </p:nvPicPr>
        <p:blipFill>
          <a:blip r:embed="rId66" cstate="screen">
            <a:extLst>
              <a:ext uri="{28A0092B-C50C-407E-A947-70E740481C1C}">
                <a14:useLocalDpi xmlns:a14="http://schemas.microsoft.com/office/drawing/2010/main"/>
              </a:ext>
            </a:extLst>
          </a:blip>
          <a:srcRect/>
          <a:stretch>
            <a:fillRect/>
          </a:stretch>
        </p:blipFill>
        <p:spPr bwMode="auto">
          <a:xfrm>
            <a:off x="2196306" y="5662613"/>
            <a:ext cx="184150" cy="182563"/>
          </a:xfrm>
          <a:prstGeom prst="ellipse">
            <a:avLst/>
          </a:prstGeom>
          <a:ln w="3175" cap="rnd">
            <a:solidFill>
              <a:schemeClr val="tx1"/>
            </a:solidFill>
          </a:ln>
          <a:effectLst>
            <a:outerShdw blurRad="381000" dist="292100" dir="5400000" sx="-80000" sy="-18000" rotWithShape="0">
              <a:srgbClr val="000000">
                <a:alpha val="22000"/>
              </a:srgbClr>
            </a:outerShdw>
          </a:effectLst>
          <a:extLst>
            <a:ext uri="{909E8E84-426E-40DD-AFC4-6F175D3DCCD1}">
              <a14:hiddenFill xmlns:a14="http://schemas.microsoft.com/office/drawing/2010/main">
                <a:solidFill>
                  <a:srgbClr val="FFFFFF"/>
                </a:solidFill>
              </a14:hiddenFill>
            </a:ext>
          </a:extLst>
        </p:spPr>
      </p:pic>
      <p:pic>
        <p:nvPicPr>
          <p:cNvPr id="3174" name="Picture 3173" descr="A flag of the united kingdom and the netherlands&#10;&#10;AI-generated content may be incorrect.">
            <a:extLst>
              <a:ext uri="{FF2B5EF4-FFF2-40B4-BE49-F238E27FC236}">
                <a16:creationId xmlns:a16="http://schemas.microsoft.com/office/drawing/2014/main" id="{6E9FD0FB-AE47-8474-CA1F-87AAB8560014}"/>
              </a:ext>
            </a:extLst>
          </p:cNvPr>
          <p:cNvPicPr>
            <a:picLocks/>
          </p:cNvPicPr>
          <p:nvPr/>
        </p:nvPicPr>
        <p:blipFill>
          <a:blip r:embed="rId69" cstate="screen">
            <a:extLst>
              <a:ext uri="{28A0092B-C50C-407E-A947-70E740481C1C}">
                <a14:useLocalDpi xmlns:a14="http://schemas.microsoft.com/office/drawing/2010/main"/>
              </a:ext>
            </a:extLst>
          </a:blip>
          <a:stretch>
            <a:fillRect/>
          </a:stretch>
        </p:blipFill>
        <p:spPr>
          <a:xfrm>
            <a:off x="4759268" y="5022850"/>
            <a:ext cx="182880" cy="182563"/>
          </a:xfrm>
          <a:prstGeom prst="ellipse">
            <a:avLst/>
          </a:prstGeom>
          <a:ln w="63500" cap="rnd">
            <a:no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pic>
        <p:nvPicPr>
          <p:cNvPr id="3182" name="Picture 2" descr="Flag of France - Wikipedia">
            <a:extLst>
              <a:ext uri="{FF2B5EF4-FFF2-40B4-BE49-F238E27FC236}">
                <a16:creationId xmlns:a16="http://schemas.microsoft.com/office/drawing/2014/main" id="{04B58934-2CE4-9C0B-1B00-547B166EC20E}"/>
              </a:ext>
            </a:extLst>
          </p:cNvPr>
          <p:cNvPicPr>
            <a:picLocks noChangeArrowheads="1"/>
          </p:cNvPicPr>
          <p:nvPr/>
        </p:nvPicPr>
        <p:blipFill rotWithShape="1">
          <a:blip r:embed="rId62" cstate="screen">
            <a:extLst>
              <a:ext uri="{28A0092B-C50C-407E-A947-70E740481C1C}">
                <a14:useLocalDpi xmlns:a14="http://schemas.microsoft.com/office/drawing/2010/main"/>
              </a:ext>
            </a:extLst>
          </a:blip>
          <a:srcRect l="10366" r="8463"/>
          <a:stretch/>
        </p:blipFill>
        <p:spPr bwMode="auto">
          <a:xfrm>
            <a:off x="6073299" y="5199063"/>
            <a:ext cx="182880" cy="182563"/>
          </a:xfrm>
          <a:prstGeom prst="ellipse">
            <a:avLst/>
          </a:prstGeom>
          <a:ln w="63500" cap="rnd">
            <a:no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pic>
        <p:nvPicPr>
          <p:cNvPr id="3183" name="Picture 18" descr="Flag of China - Wikipedia">
            <a:extLst>
              <a:ext uri="{FF2B5EF4-FFF2-40B4-BE49-F238E27FC236}">
                <a16:creationId xmlns:a16="http://schemas.microsoft.com/office/drawing/2014/main" id="{8694F7B2-FAA1-FB5F-250B-D9FC0CB1923E}"/>
              </a:ext>
            </a:extLst>
          </p:cNvPr>
          <p:cNvPicPr>
            <a:picLocks noChangeArrowheads="1"/>
          </p:cNvPicPr>
          <p:nvPr/>
        </p:nvPicPr>
        <p:blipFill>
          <a:blip r:embed="rId66" cstate="screen">
            <a:extLst>
              <a:ext uri="{28A0092B-C50C-407E-A947-70E740481C1C}">
                <a14:useLocalDpi xmlns:a14="http://schemas.microsoft.com/office/drawing/2010/main"/>
              </a:ext>
            </a:extLst>
          </a:blip>
          <a:srcRect/>
          <a:stretch>
            <a:fillRect/>
          </a:stretch>
        </p:blipFill>
        <p:spPr bwMode="auto">
          <a:xfrm>
            <a:off x="5813426" y="4851400"/>
            <a:ext cx="184150" cy="184150"/>
          </a:xfrm>
          <a:prstGeom prst="ellipse">
            <a:avLst/>
          </a:prstGeom>
          <a:ln w="3175" cap="rnd">
            <a:solidFill>
              <a:schemeClr val="tx1"/>
            </a:solidFill>
          </a:ln>
          <a:effectLst>
            <a:outerShdw blurRad="381000" dist="292100" dir="5400000" sx="-80000" sy="-18000" rotWithShape="0">
              <a:srgbClr val="000000">
                <a:alpha val="22000"/>
              </a:srgbClr>
            </a:outerShdw>
          </a:effectLst>
          <a:extLst>
            <a:ext uri="{909E8E84-426E-40DD-AFC4-6F175D3DCCD1}">
              <a14:hiddenFill xmlns:a14="http://schemas.microsoft.com/office/drawing/2010/main">
                <a:solidFill>
                  <a:srgbClr val="FFFFFF"/>
                </a:solidFill>
              </a14:hiddenFill>
            </a:ext>
          </a:extLst>
        </p:spPr>
      </p:pic>
      <p:pic>
        <p:nvPicPr>
          <p:cNvPr id="3184" name="Picture 4" descr="Flag of Russia - Wikipedia">
            <a:extLst>
              <a:ext uri="{FF2B5EF4-FFF2-40B4-BE49-F238E27FC236}">
                <a16:creationId xmlns:a16="http://schemas.microsoft.com/office/drawing/2014/main" id="{D29FEEE3-D083-23A7-1BB9-814B824DD734}"/>
              </a:ext>
            </a:extLst>
          </p:cNvPr>
          <p:cNvPicPr>
            <a:picLocks noChangeArrowheads="1"/>
          </p:cNvPicPr>
          <p:nvPr/>
        </p:nvPicPr>
        <p:blipFill>
          <a:blip r:embed="rId67" cstate="screen">
            <a:extLst>
              <a:ext uri="{28A0092B-C50C-407E-A947-70E740481C1C}">
                <a14:useLocalDpi xmlns:a14="http://schemas.microsoft.com/office/drawing/2010/main"/>
              </a:ext>
            </a:extLst>
          </a:blip>
          <a:srcRect/>
          <a:stretch>
            <a:fillRect/>
          </a:stretch>
        </p:blipFill>
        <p:spPr bwMode="auto">
          <a:xfrm>
            <a:off x="5462587" y="5778500"/>
            <a:ext cx="182563" cy="184150"/>
          </a:xfrm>
          <a:prstGeom prst="ellipse">
            <a:avLst/>
          </a:prstGeom>
          <a:ln w="3175" cap="rnd">
            <a:solidFill>
              <a:schemeClr val="tx1"/>
            </a:solidFill>
          </a:ln>
          <a:effectLst>
            <a:outerShdw blurRad="381000" dist="292100" dir="5400000" sx="-80000" sy="-18000" rotWithShape="0">
              <a:srgbClr val="000000">
                <a:alpha val="22000"/>
              </a:srgbClr>
            </a:outerShdw>
          </a:effectLst>
          <a:extLst>
            <a:ext uri="{909E8E84-426E-40DD-AFC4-6F175D3DCCD1}">
              <a14:hiddenFill xmlns:a14="http://schemas.microsoft.com/office/drawing/2010/main">
                <a:solidFill>
                  <a:srgbClr val="FFFFFF"/>
                </a:solidFill>
              </a14:hiddenFill>
            </a:ext>
          </a:extLst>
        </p:spPr>
      </p:pic>
      <p:pic>
        <p:nvPicPr>
          <p:cNvPr id="3211" name="Picture 18" descr="Flag of China - Wikipedia">
            <a:extLst>
              <a:ext uri="{FF2B5EF4-FFF2-40B4-BE49-F238E27FC236}">
                <a16:creationId xmlns:a16="http://schemas.microsoft.com/office/drawing/2014/main" id="{DF56EDB5-5288-8FA4-827D-BA443C918763}"/>
              </a:ext>
            </a:extLst>
          </p:cNvPr>
          <p:cNvPicPr>
            <a:picLocks noChangeArrowheads="1"/>
          </p:cNvPicPr>
          <p:nvPr/>
        </p:nvPicPr>
        <p:blipFill>
          <a:blip r:embed="rId66" cstate="screen">
            <a:extLst>
              <a:ext uri="{28A0092B-C50C-407E-A947-70E740481C1C}">
                <a14:useLocalDpi xmlns:a14="http://schemas.microsoft.com/office/drawing/2010/main"/>
              </a:ext>
            </a:extLst>
          </a:blip>
          <a:srcRect/>
          <a:stretch>
            <a:fillRect/>
          </a:stretch>
        </p:blipFill>
        <p:spPr bwMode="auto">
          <a:xfrm>
            <a:off x="8307052" y="4835525"/>
            <a:ext cx="184150" cy="182563"/>
          </a:xfrm>
          <a:prstGeom prst="ellipse">
            <a:avLst/>
          </a:prstGeom>
          <a:ln w="3175" cap="rnd">
            <a:solidFill>
              <a:schemeClr val="tx1"/>
            </a:solidFill>
          </a:ln>
          <a:effectLst>
            <a:outerShdw blurRad="381000" dist="292100" dir="5400000" sx="-80000" sy="-18000" rotWithShape="0">
              <a:srgbClr val="000000">
                <a:alpha val="22000"/>
              </a:srgbClr>
            </a:outerShdw>
          </a:effectLst>
          <a:extLst>
            <a:ext uri="{909E8E84-426E-40DD-AFC4-6F175D3DCCD1}">
              <a14:hiddenFill xmlns:a14="http://schemas.microsoft.com/office/drawing/2010/main">
                <a:solidFill>
                  <a:srgbClr val="FFFFFF"/>
                </a:solidFill>
              </a14:hiddenFill>
            </a:ext>
          </a:extLst>
        </p:spPr>
      </p:pic>
      <p:pic>
        <p:nvPicPr>
          <p:cNvPr id="3229" name="Picture 4" descr="Flag of Russia - Wikipedia">
            <a:extLst>
              <a:ext uri="{FF2B5EF4-FFF2-40B4-BE49-F238E27FC236}">
                <a16:creationId xmlns:a16="http://schemas.microsoft.com/office/drawing/2014/main" id="{139A1213-803E-F1E1-2DAB-035BE0F2C256}"/>
              </a:ext>
            </a:extLst>
          </p:cNvPr>
          <p:cNvPicPr>
            <a:picLocks noChangeArrowheads="1"/>
          </p:cNvPicPr>
          <p:nvPr/>
        </p:nvPicPr>
        <p:blipFill>
          <a:blip r:embed="rId67" cstate="screen">
            <a:extLst>
              <a:ext uri="{28A0092B-C50C-407E-A947-70E740481C1C}">
                <a14:useLocalDpi xmlns:a14="http://schemas.microsoft.com/office/drawing/2010/main"/>
              </a:ext>
            </a:extLst>
          </a:blip>
          <a:srcRect/>
          <a:stretch>
            <a:fillRect/>
          </a:stretch>
        </p:blipFill>
        <p:spPr bwMode="auto">
          <a:xfrm>
            <a:off x="8455555" y="5695950"/>
            <a:ext cx="182563" cy="182563"/>
          </a:xfrm>
          <a:prstGeom prst="ellipse">
            <a:avLst/>
          </a:prstGeom>
          <a:ln w="3175" cap="rnd">
            <a:solidFill>
              <a:schemeClr val="tx1"/>
            </a:solidFill>
          </a:ln>
          <a:effectLst>
            <a:outerShdw blurRad="381000" dist="292100" dir="5400000" sx="-80000" sy="-18000" rotWithShape="0">
              <a:srgbClr val="000000">
                <a:alpha val="22000"/>
              </a:srgbClr>
            </a:outerShdw>
          </a:effectLst>
          <a:extLst>
            <a:ext uri="{909E8E84-426E-40DD-AFC4-6F175D3DCCD1}">
              <a14:hiddenFill xmlns:a14="http://schemas.microsoft.com/office/drawing/2010/main">
                <a:solidFill>
                  <a:srgbClr val="FFFFFF"/>
                </a:solidFill>
              </a14:hiddenFill>
            </a:ext>
          </a:extLst>
        </p:spPr>
      </p:pic>
      <p:pic>
        <p:nvPicPr>
          <p:cNvPr id="3231" name="Picture 2" descr="Flag of France - Wikipedia">
            <a:extLst>
              <a:ext uri="{FF2B5EF4-FFF2-40B4-BE49-F238E27FC236}">
                <a16:creationId xmlns:a16="http://schemas.microsoft.com/office/drawing/2014/main" id="{29E7C25D-C732-4FF4-D643-8AF44FFF621A}"/>
              </a:ext>
            </a:extLst>
          </p:cNvPr>
          <p:cNvPicPr>
            <a:picLocks noChangeArrowheads="1"/>
          </p:cNvPicPr>
          <p:nvPr/>
        </p:nvPicPr>
        <p:blipFill rotWithShape="1">
          <a:blip r:embed="rId62" cstate="screen">
            <a:extLst>
              <a:ext uri="{28A0092B-C50C-407E-A947-70E740481C1C}">
                <a14:useLocalDpi xmlns:a14="http://schemas.microsoft.com/office/drawing/2010/main"/>
              </a:ext>
            </a:extLst>
          </a:blip>
          <a:srcRect l="10366" r="8463"/>
          <a:stretch/>
        </p:blipFill>
        <p:spPr bwMode="auto">
          <a:xfrm>
            <a:off x="8951914" y="5148263"/>
            <a:ext cx="182880" cy="184150"/>
          </a:xfrm>
          <a:prstGeom prst="ellipse">
            <a:avLst/>
          </a:prstGeom>
          <a:ln w="63500" cap="rnd">
            <a:no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pic>
        <p:nvPicPr>
          <p:cNvPr id="3242" name="Picture 6" descr="Flag of the United States - Wikipedia">
            <a:extLst>
              <a:ext uri="{FF2B5EF4-FFF2-40B4-BE49-F238E27FC236}">
                <a16:creationId xmlns:a16="http://schemas.microsoft.com/office/drawing/2014/main" id="{3C918171-0E0B-FD63-BFD4-011BAD38928A}"/>
              </a:ext>
            </a:extLst>
          </p:cNvPr>
          <p:cNvPicPr>
            <a:picLocks noChangeArrowheads="1"/>
          </p:cNvPicPr>
          <p:nvPr/>
        </p:nvPicPr>
        <p:blipFill rotWithShape="1">
          <a:blip r:embed="rId64" cstate="screen">
            <a:extLst>
              <a:ext uri="{28A0092B-C50C-407E-A947-70E740481C1C}">
                <a14:useLocalDpi xmlns:a14="http://schemas.microsoft.com/office/drawing/2010/main"/>
              </a:ext>
            </a:extLst>
          </a:blip>
          <a:srcRect r="11190"/>
          <a:stretch/>
        </p:blipFill>
        <p:spPr bwMode="auto">
          <a:xfrm>
            <a:off x="7485117" y="5751513"/>
            <a:ext cx="182880" cy="184150"/>
          </a:xfrm>
          <a:prstGeom prst="ellipse">
            <a:avLst/>
          </a:prstGeom>
          <a:ln w="3175" cap="rnd">
            <a:solidFill>
              <a:schemeClr val="tx1"/>
            </a:solidFill>
          </a:ln>
          <a:effectLst>
            <a:outerShdw blurRad="381000" dist="292100" dir="5400000" sx="-80000" sy="-18000" rotWithShape="0">
              <a:srgbClr val="000000">
                <a:alpha val="22000"/>
              </a:srgbClr>
            </a:outerShdw>
          </a:effectLst>
          <a:extLst>
            <a:ext uri="{909E8E84-426E-40DD-AFC4-6F175D3DCCD1}">
              <a14:hiddenFill xmlns:a14="http://schemas.microsoft.com/office/drawing/2010/main">
                <a:solidFill>
                  <a:srgbClr val="FFFFFF"/>
                </a:solidFill>
              </a14:hiddenFill>
            </a:ext>
          </a:extLst>
        </p:spPr>
      </p:pic>
      <p:grpSp>
        <p:nvGrpSpPr>
          <p:cNvPr id="3265" name="Group 3264">
            <a:extLst>
              <a:ext uri="{FF2B5EF4-FFF2-40B4-BE49-F238E27FC236}">
                <a16:creationId xmlns:a16="http://schemas.microsoft.com/office/drawing/2014/main" id="{224F5A09-A7C6-55C2-93D0-9E31B46AC8CA}"/>
              </a:ext>
            </a:extLst>
          </p:cNvPr>
          <p:cNvGrpSpPr/>
          <p:nvPr/>
        </p:nvGrpSpPr>
        <p:grpSpPr>
          <a:xfrm>
            <a:off x="2233993" y="4285614"/>
            <a:ext cx="1117608" cy="337637"/>
            <a:chOff x="2072688" y="4341369"/>
            <a:chExt cx="1117608" cy="337637"/>
          </a:xfrm>
        </p:grpSpPr>
        <p:sp>
          <p:nvSpPr>
            <p:cNvPr id="1047" name="btfpColumnHeaderBoxText223027">
              <a:extLst>
                <a:ext uri="{FF2B5EF4-FFF2-40B4-BE49-F238E27FC236}">
                  <a16:creationId xmlns:a16="http://schemas.microsoft.com/office/drawing/2014/main" id="{7D71CAF6-B5F4-2E60-3896-82948CBEDF0E}"/>
                </a:ext>
              </a:extLst>
            </p:cNvPr>
            <p:cNvSpPr txBox="1"/>
            <p:nvPr/>
          </p:nvSpPr>
          <p:spPr bwMode="gray">
            <a:xfrm>
              <a:off x="2336465" y="4366078"/>
              <a:ext cx="853831" cy="288219"/>
            </a:xfrm>
            <a:prstGeom prst="rect">
              <a:avLst/>
            </a:prstGeom>
            <a:noFill/>
          </p:spPr>
          <p:txBody>
            <a:bodyPr vert="horz" wrap="square" lIns="36036" tIns="36036" rIns="36036" bIns="36036" rtlCol="0" anchor="b">
              <a:spAutoFit/>
            </a:bodyPr>
            <a:lstStyle/>
            <a:p>
              <a:pPr algn="ctr"/>
              <a:r>
                <a:rPr lang="en-US" sz="1400" b="1"/>
                <a:t>Mining</a:t>
              </a:r>
              <a:endParaRPr lang="en-US" sz="1400"/>
            </a:p>
          </p:txBody>
        </p:sp>
        <p:pic>
          <p:nvPicPr>
            <p:cNvPr id="3249" name="Graphic 3248" descr="Dump truck with solid fill">
              <a:extLst>
                <a:ext uri="{FF2B5EF4-FFF2-40B4-BE49-F238E27FC236}">
                  <a16:creationId xmlns:a16="http://schemas.microsoft.com/office/drawing/2014/main" id="{B1052C75-B137-DD99-717C-428F8BD3C867}"/>
                </a:ext>
              </a:extLst>
            </p:cNvPr>
            <p:cNvPicPr>
              <a:picLocks noChangeAspect="1"/>
            </p:cNvPicPr>
            <p:nvPr/>
          </p:nvPicPr>
          <p:blipFill>
            <a:blip>
              <a:extLst>
                <a:ext uri="{96DAC541-7B7A-43D3-8B79-37D633B846F1}">
                  <asvg:svgBlip xmlns:asvg="http://schemas.microsoft.com/office/drawing/2016/SVG/main" r:embed="rId70"/>
                </a:ext>
              </a:extLst>
            </a:blip>
            <a:stretch>
              <a:fillRect/>
            </a:stretch>
          </p:blipFill>
          <p:spPr>
            <a:xfrm>
              <a:off x="2072688" y="4341369"/>
              <a:ext cx="337637" cy="337637"/>
            </a:xfrm>
            <a:prstGeom prst="rect">
              <a:avLst/>
            </a:prstGeom>
          </p:spPr>
        </p:pic>
      </p:grpSp>
      <p:grpSp>
        <p:nvGrpSpPr>
          <p:cNvPr id="3266" name="Group 3265">
            <a:extLst>
              <a:ext uri="{FF2B5EF4-FFF2-40B4-BE49-F238E27FC236}">
                <a16:creationId xmlns:a16="http://schemas.microsoft.com/office/drawing/2014/main" id="{A2437C94-A289-563F-F9A8-6C8CADF229E3}"/>
              </a:ext>
            </a:extLst>
          </p:cNvPr>
          <p:cNvGrpSpPr/>
          <p:nvPr/>
        </p:nvGrpSpPr>
        <p:grpSpPr>
          <a:xfrm>
            <a:off x="4536265" y="4274815"/>
            <a:ext cx="1439170" cy="359236"/>
            <a:chOff x="4541377" y="4330570"/>
            <a:chExt cx="1439170" cy="359236"/>
          </a:xfrm>
        </p:grpSpPr>
        <p:sp>
          <p:nvSpPr>
            <p:cNvPr id="3250" name="btfpColumnHeaderBoxText223027">
              <a:extLst>
                <a:ext uri="{FF2B5EF4-FFF2-40B4-BE49-F238E27FC236}">
                  <a16:creationId xmlns:a16="http://schemas.microsoft.com/office/drawing/2014/main" id="{A66CAA5D-8400-48B0-C75F-47525D09B98F}"/>
                </a:ext>
              </a:extLst>
            </p:cNvPr>
            <p:cNvSpPr txBox="1"/>
            <p:nvPr/>
          </p:nvSpPr>
          <p:spPr bwMode="gray">
            <a:xfrm>
              <a:off x="4844098" y="4360331"/>
              <a:ext cx="1136449" cy="299714"/>
            </a:xfrm>
            <a:prstGeom prst="rect">
              <a:avLst/>
            </a:prstGeom>
            <a:noFill/>
          </p:spPr>
          <p:txBody>
            <a:bodyPr vert="horz" wrap="square" lIns="36036" tIns="36036" rIns="36036" bIns="36036" rtlCol="0" anchor="b">
              <a:noAutofit/>
            </a:bodyPr>
            <a:lstStyle/>
            <a:p>
              <a:pPr algn="ctr"/>
              <a:r>
                <a:rPr lang="en-US" sz="1400" b="1"/>
                <a:t>Enrichment</a:t>
              </a:r>
              <a:endParaRPr lang="en-US" sz="1400"/>
            </a:p>
          </p:txBody>
        </p:sp>
        <p:pic>
          <p:nvPicPr>
            <p:cNvPr id="3252" name="Graphic 3251" descr="Atom with solid fill">
              <a:extLst>
                <a:ext uri="{FF2B5EF4-FFF2-40B4-BE49-F238E27FC236}">
                  <a16:creationId xmlns:a16="http://schemas.microsoft.com/office/drawing/2014/main" id="{76BEC7F8-8311-883C-8937-A254F25209F7}"/>
                </a:ext>
              </a:extLst>
            </p:cNvPr>
            <p:cNvPicPr>
              <a:picLocks noChangeAspect="1"/>
            </p:cNvPicPr>
            <p:nvPr/>
          </p:nvPicPr>
          <p:blipFill>
            <a:blip>
              <a:extLst>
                <a:ext uri="{96DAC541-7B7A-43D3-8B79-37D633B846F1}">
                  <asvg:svgBlip xmlns:asvg="http://schemas.microsoft.com/office/drawing/2016/SVG/main" r:embed="rId71"/>
                </a:ext>
              </a:extLst>
            </a:blip>
            <a:stretch>
              <a:fillRect/>
            </a:stretch>
          </p:blipFill>
          <p:spPr>
            <a:xfrm>
              <a:off x="4541377" y="4330570"/>
              <a:ext cx="359236" cy="359236"/>
            </a:xfrm>
            <a:prstGeom prst="rect">
              <a:avLst/>
            </a:prstGeom>
          </p:spPr>
        </p:pic>
      </p:grpSp>
      <p:grpSp>
        <p:nvGrpSpPr>
          <p:cNvPr id="3267" name="Group 3266">
            <a:extLst>
              <a:ext uri="{FF2B5EF4-FFF2-40B4-BE49-F238E27FC236}">
                <a16:creationId xmlns:a16="http://schemas.microsoft.com/office/drawing/2014/main" id="{8D362165-DAD2-C336-5026-858A0B5156D3}"/>
              </a:ext>
            </a:extLst>
          </p:cNvPr>
          <p:cNvGrpSpPr/>
          <p:nvPr/>
        </p:nvGrpSpPr>
        <p:grpSpPr>
          <a:xfrm>
            <a:off x="6932071" y="4304576"/>
            <a:ext cx="1783869" cy="299714"/>
            <a:chOff x="7002655" y="4360331"/>
            <a:chExt cx="1783869" cy="299714"/>
          </a:xfrm>
        </p:grpSpPr>
        <p:sp>
          <p:nvSpPr>
            <p:cNvPr id="3253" name="btfpColumnHeaderBoxText223027">
              <a:extLst>
                <a:ext uri="{FF2B5EF4-FFF2-40B4-BE49-F238E27FC236}">
                  <a16:creationId xmlns:a16="http://schemas.microsoft.com/office/drawing/2014/main" id="{116B14E7-D65A-F27D-1172-CBF4097635DD}"/>
                </a:ext>
              </a:extLst>
            </p:cNvPr>
            <p:cNvSpPr txBox="1"/>
            <p:nvPr/>
          </p:nvSpPr>
          <p:spPr bwMode="gray">
            <a:xfrm>
              <a:off x="7273911" y="4360331"/>
              <a:ext cx="1512613" cy="299714"/>
            </a:xfrm>
            <a:prstGeom prst="rect">
              <a:avLst/>
            </a:prstGeom>
            <a:noFill/>
          </p:spPr>
          <p:txBody>
            <a:bodyPr vert="horz" wrap="square" lIns="36036" tIns="36036" rIns="36036" bIns="36036" rtlCol="0" anchor="b">
              <a:noAutofit/>
            </a:bodyPr>
            <a:lstStyle/>
            <a:p>
              <a:pPr algn="ctr"/>
              <a:r>
                <a:rPr lang="en-US" sz="1400" b="1"/>
                <a:t>Fuel production*</a:t>
              </a:r>
              <a:endParaRPr lang="en-US" sz="1400"/>
            </a:p>
          </p:txBody>
        </p:sp>
        <p:pic>
          <p:nvPicPr>
            <p:cNvPr id="3255" name="Graphic 3254" descr="Test tubes with solid fill">
              <a:extLst>
                <a:ext uri="{FF2B5EF4-FFF2-40B4-BE49-F238E27FC236}">
                  <a16:creationId xmlns:a16="http://schemas.microsoft.com/office/drawing/2014/main" id="{98EF218E-09FB-5AC0-2D21-13E7A550F16B}"/>
                </a:ext>
              </a:extLst>
            </p:cNvPr>
            <p:cNvPicPr>
              <a:picLocks noChangeAspect="1"/>
            </p:cNvPicPr>
            <p:nvPr/>
          </p:nvPicPr>
          <p:blipFill>
            <a:blip>
              <a:extLst>
                <a:ext uri="{96DAC541-7B7A-43D3-8B79-37D633B846F1}">
                  <asvg:svgBlip xmlns:asvg="http://schemas.microsoft.com/office/drawing/2016/SVG/main" r:embed="rId72"/>
                </a:ext>
              </a:extLst>
            </a:blip>
            <a:stretch>
              <a:fillRect/>
            </a:stretch>
          </p:blipFill>
          <p:spPr>
            <a:xfrm>
              <a:off x="7002655" y="4374155"/>
              <a:ext cx="272064" cy="272064"/>
            </a:xfrm>
            <a:prstGeom prst="rect">
              <a:avLst/>
            </a:prstGeom>
          </p:spPr>
        </p:pic>
      </p:grpSp>
      <p:cxnSp>
        <p:nvCxnSpPr>
          <p:cNvPr id="3256" name="btfpColumnHeaderBoxLine223027">
            <a:extLst>
              <a:ext uri="{FF2B5EF4-FFF2-40B4-BE49-F238E27FC236}">
                <a16:creationId xmlns:a16="http://schemas.microsoft.com/office/drawing/2014/main" id="{379276E3-B4E0-51E8-BEA4-2800C583E2F8}"/>
              </a:ext>
            </a:extLst>
          </p:cNvPr>
          <p:cNvCxnSpPr>
            <a:cxnSpLocks/>
          </p:cNvCxnSpPr>
          <p:nvPr/>
        </p:nvCxnSpPr>
        <p:spPr bwMode="gray">
          <a:xfrm>
            <a:off x="1597794" y="4623759"/>
            <a:ext cx="2390006" cy="0"/>
          </a:xfrm>
          <a:prstGeom prst="line">
            <a:avLst/>
          </a:prstGeom>
          <a:ln w="9525" cap="flat">
            <a:solidFill>
              <a:srgbClr val="002230"/>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3258" name="btfpColumnHeaderBoxLine223027">
            <a:extLst>
              <a:ext uri="{FF2B5EF4-FFF2-40B4-BE49-F238E27FC236}">
                <a16:creationId xmlns:a16="http://schemas.microsoft.com/office/drawing/2014/main" id="{70BB837D-46DA-14F7-2C05-5225CB2455B8}"/>
              </a:ext>
            </a:extLst>
          </p:cNvPr>
          <p:cNvCxnSpPr>
            <a:cxnSpLocks/>
          </p:cNvCxnSpPr>
          <p:nvPr/>
        </p:nvCxnSpPr>
        <p:spPr bwMode="gray">
          <a:xfrm>
            <a:off x="4124145" y="4623759"/>
            <a:ext cx="2263410" cy="0"/>
          </a:xfrm>
          <a:prstGeom prst="line">
            <a:avLst/>
          </a:prstGeom>
          <a:ln w="9525" cap="flat">
            <a:solidFill>
              <a:srgbClr val="002230"/>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9" name="btfpColumnHeaderBoxLine223027">
            <a:extLst>
              <a:ext uri="{FF2B5EF4-FFF2-40B4-BE49-F238E27FC236}">
                <a16:creationId xmlns:a16="http://schemas.microsoft.com/office/drawing/2014/main" id="{4F253ED6-D70C-8F5B-D7B5-0A91B18B8098}"/>
              </a:ext>
            </a:extLst>
          </p:cNvPr>
          <p:cNvCxnSpPr>
            <a:cxnSpLocks/>
          </p:cNvCxnSpPr>
          <p:nvPr/>
        </p:nvCxnSpPr>
        <p:spPr bwMode="gray">
          <a:xfrm>
            <a:off x="374313" y="1704108"/>
            <a:ext cx="7772400"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3247" name="btfpColumnHeaderBoxLine223027">
            <a:extLst>
              <a:ext uri="{FF2B5EF4-FFF2-40B4-BE49-F238E27FC236}">
                <a16:creationId xmlns:a16="http://schemas.microsoft.com/office/drawing/2014/main" id="{93C85677-37BC-5220-6B7F-EE5F9AB2C08B}"/>
              </a:ext>
            </a:extLst>
          </p:cNvPr>
          <p:cNvCxnSpPr>
            <a:cxnSpLocks/>
          </p:cNvCxnSpPr>
          <p:nvPr/>
        </p:nvCxnSpPr>
        <p:spPr bwMode="gray">
          <a:xfrm>
            <a:off x="330200" y="4268595"/>
            <a:ext cx="11704320"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3260" name="btfpColumnHeaderBoxLine223027">
            <a:extLst>
              <a:ext uri="{FF2B5EF4-FFF2-40B4-BE49-F238E27FC236}">
                <a16:creationId xmlns:a16="http://schemas.microsoft.com/office/drawing/2014/main" id="{607B6CE4-8B24-5FE2-DF82-300BB60ECA82}"/>
              </a:ext>
            </a:extLst>
          </p:cNvPr>
          <p:cNvCxnSpPr>
            <a:cxnSpLocks/>
          </p:cNvCxnSpPr>
          <p:nvPr/>
        </p:nvCxnSpPr>
        <p:spPr bwMode="gray">
          <a:xfrm>
            <a:off x="6523900" y="4623759"/>
            <a:ext cx="2600212" cy="0"/>
          </a:xfrm>
          <a:prstGeom prst="line">
            <a:avLst/>
          </a:prstGeom>
          <a:ln w="9525" cap="flat">
            <a:solidFill>
              <a:srgbClr val="002230"/>
            </a:solidFill>
            <a:miter lim="800000"/>
            <a:tailEnd type="none" w="med" len="lg"/>
          </a:ln>
        </p:spPr>
        <p:style>
          <a:lnRef idx="1">
            <a:schemeClr val="accent1"/>
          </a:lnRef>
          <a:fillRef idx="0">
            <a:schemeClr val="accent1"/>
          </a:fillRef>
          <a:effectRef idx="0">
            <a:schemeClr val="accent1"/>
          </a:effectRef>
          <a:fontRef idx="minor">
            <a:schemeClr val="tx1"/>
          </a:fontRef>
        </p:style>
      </p:cxnSp>
      <p:graphicFrame>
        <p:nvGraphicFramePr>
          <p:cNvPr id="49" name="Chart 48">
            <a:extLst>
              <a:ext uri="{FF2B5EF4-FFF2-40B4-BE49-F238E27FC236}">
                <a16:creationId xmlns:a16="http://schemas.microsoft.com/office/drawing/2014/main" id="{707AEFC5-F2C7-4B96-70C8-E2CEF7A29E68}"/>
              </a:ext>
            </a:extLst>
          </p:cNvPr>
          <p:cNvGraphicFramePr/>
          <p:nvPr>
            <p:custDataLst>
              <p:tags r:id="rId31"/>
            </p:custDataLst>
            <p:extLst>
              <p:ext uri="{D42A27DB-BD31-4B8C-83A1-F6EECF244321}">
                <p14:modId xmlns:p14="http://schemas.microsoft.com/office/powerpoint/2010/main" val="2884529248"/>
              </p:ext>
            </p:extLst>
          </p:nvPr>
        </p:nvGraphicFramePr>
        <p:xfrm>
          <a:off x="9399588" y="4706938"/>
          <a:ext cx="2165350" cy="1381125"/>
        </p:xfrm>
        <a:graphic>
          <a:graphicData uri="http://schemas.openxmlformats.org/drawingml/2006/chart">
            <c:chart xmlns:c="http://schemas.openxmlformats.org/drawingml/2006/chart" xmlns:r="http://schemas.openxmlformats.org/officeDocument/2006/relationships" r:id="rId73"/>
          </a:graphicData>
        </a:graphic>
      </p:graphicFrame>
      <p:sp>
        <p:nvSpPr>
          <p:cNvPr id="3272" name="Text Placeholder 10">
            <a:extLst>
              <a:ext uri="{FF2B5EF4-FFF2-40B4-BE49-F238E27FC236}">
                <a16:creationId xmlns:a16="http://schemas.microsoft.com/office/drawing/2014/main" id="{35BB06A6-9D14-64FA-0BEB-31DD2E353053}"/>
              </a:ext>
            </a:extLst>
          </p:cNvPr>
          <p:cNvSpPr>
            <a:spLocks noGrp="1"/>
          </p:cNvSpPr>
          <p:nvPr>
            <p:custDataLst>
              <p:tags r:id="rId32"/>
            </p:custDataLst>
          </p:nvPr>
        </p:nvSpPr>
        <p:spPr bwMode="gray">
          <a:xfrm>
            <a:off x="10193338" y="5505450"/>
            <a:ext cx="287338" cy="152400"/>
          </a:xfrm>
          <a:prstGeom prst="rect">
            <a:avLst/>
          </a:prstGeom>
          <a:solidFill>
            <a:schemeClr val="accent6"/>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982897B6-355A-4E18-923B-9056A7BF9008}" type="datetime'''''''''''13''''%'''''''''''''''''''''''''''''''">
              <a:rPr lang="en-US" altLang="en-US" sz="1000" smtClean="0">
                <a:solidFill>
                  <a:schemeClr val="bg1"/>
                </a:solidFill>
                <a:effectLst/>
              </a:rPr>
              <a:pPr marL="0" lvl="0" indent="0" algn="ctr">
                <a:spcBef>
                  <a:spcPct val="0"/>
                </a:spcBef>
                <a:spcAft>
                  <a:spcPct val="0"/>
                </a:spcAft>
                <a:buNone/>
              </a:pPr>
              <a:t>13%</a:t>
            </a:fld>
            <a:endParaRPr lang="en-US" sz="1000">
              <a:solidFill>
                <a:schemeClr val="bg1"/>
              </a:solidFill>
            </a:endParaRPr>
          </a:p>
        </p:txBody>
      </p:sp>
      <p:sp>
        <p:nvSpPr>
          <p:cNvPr id="3273" name="Text Placeholder 10">
            <a:extLst>
              <a:ext uri="{FF2B5EF4-FFF2-40B4-BE49-F238E27FC236}">
                <a16:creationId xmlns:a16="http://schemas.microsoft.com/office/drawing/2014/main" id="{A42F60D7-0D6C-A1EB-3F91-9500FC133A1B}"/>
              </a:ext>
            </a:extLst>
          </p:cNvPr>
          <p:cNvSpPr>
            <a:spLocks noGrp="1"/>
          </p:cNvSpPr>
          <p:nvPr>
            <p:custDataLst>
              <p:tags r:id="rId33"/>
            </p:custDataLst>
          </p:nvPr>
        </p:nvSpPr>
        <p:spPr bwMode="auto">
          <a:xfrm>
            <a:off x="9661525" y="5735638"/>
            <a:ext cx="5826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8CB9CABB-C13E-4A59-BF25-C8E844A445DB}" type="datetime'''''''''''''''''''M''a''''''ya''''''''''k'''''''''''''''''''''">
              <a:rPr lang="en-US" altLang="en-US" sz="1000" smtClean="0"/>
              <a:pPr marL="0" lvl="0" indent="0" algn="r">
                <a:spcBef>
                  <a:spcPct val="0"/>
                </a:spcBef>
                <a:spcAft>
                  <a:spcPct val="0"/>
                </a:spcAft>
                <a:buNone/>
              </a:pPr>
              <a:t>Mayak</a:t>
            </a:fld>
            <a:r>
              <a:rPr lang="en-US" altLang="en-US" sz="1000"/>
              <a:t>      </a:t>
            </a:r>
            <a:endParaRPr lang="en-US" sz="1000"/>
          </a:p>
        </p:txBody>
      </p:sp>
      <p:sp>
        <p:nvSpPr>
          <p:cNvPr id="3271" name="Text Placeholder 10">
            <a:extLst>
              <a:ext uri="{FF2B5EF4-FFF2-40B4-BE49-F238E27FC236}">
                <a16:creationId xmlns:a16="http://schemas.microsoft.com/office/drawing/2014/main" id="{E24722B0-7519-724A-2CBA-2AA6EDD97809}"/>
              </a:ext>
            </a:extLst>
          </p:cNvPr>
          <p:cNvSpPr>
            <a:spLocks noGrp="1"/>
          </p:cNvSpPr>
          <p:nvPr>
            <p:custDataLst>
              <p:tags r:id="rId34"/>
            </p:custDataLst>
          </p:nvPr>
        </p:nvSpPr>
        <p:spPr bwMode="auto">
          <a:xfrm>
            <a:off x="10906125" y="5391150"/>
            <a:ext cx="3508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6A2E51CE-DE21-4BDF-828D-BF4D78B9DEB1}" type="datetime'''O''''''''''ra''''''''''''''n''''''''''''''''''o'''''''''''">
              <a:rPr lang="en-US" altLang="en-US" sz="1000" smtClean="0"/>
              <a:pPr marL="0" lvl="0" indent="0">
                <a:spcBef>
                  <a:spcPct val="0"/>
                </a:spcBef>
                <a:spcAft>
                  <a:spcPct val="0"/>
                </a:spcAft>
                <a:buNone/>
              </a:pPr>
              <a:t>Orano</a:t>
            </a:fld>
            <a:endParaRPr lang="en-US" sz="1000"/>
          </a:p>
        </p:txBody>
      </p:sp>
      <p:sp>
        <p:nvSpPr>
          <p:cNvPr id="3302" name="Text Placeholder 10">
            <a:extLst>
              <a:ext uri="{FF2B5EF4-FFF2-40B4-BE49-F238E27FC236}">
                <a16:creationId xmlns:a16="http://schemas.microsoft.com/office/drawing/2014/main" id="{115DFB91-512B-3844-A114-92FBEDCA92F2}"/>
              </a:ext>
            </a:extLst>
          </p:cNvPr>
          <p:cNvSpPr>
            <a:spLocks noGrp="1"/>
          </p:cNvSpPr>
          <p:nvPr>
            <p:custDataLst>
              <p:tags r:id="rId35"/>
            </p:custDataLst>
          </p:nvPr>
        </p:nvSpPr>
        <p:spPr bwMode="gray">
          <a:xfrm>
            <a:off x="10296525" y="5064125"/>
            <a:ext cx="217488" cy="152400"/>
          </a:xfrm>
          <a:prstGeom prst="rect">
            <a:avLst/>
          </a:prstGeom>
          <a:solidFill>
            <a:srgbClr val="FF5E62"/>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9AD9EE7C-FBAB-4232-8237-2818F6E3B661}" type="datetime'''''''''''''''''''''''''''''''''''''''''8''''''%'''''''">
              <a:rPr lang="en-US" altLang="en-US" sz="1000" smtClean="0">
                <a:solidFill>
                  <a:schemeClr val="bg1"/>
                </a:solidFill>
                <a:effectLst/>
              </a:rPr>
              <a:pPr marL="0" lvl="0" indent="0" algn="ctr">
                <a:spcBef>
                  <a:spcPct val="0"/>
                </a:spcBef>
                <a:spcAft>
                  <a:spcPct val="0"/>
                </a:spcAft>
                <a:buNone/>
              </a:pPr>
              <a:t>8%</a:t>
            </a:fld>
            <a:endParaRPr lang="en-US" sz="1000">
              <a:solidFill>
                <a:schemeClr val="bg1"/>
              </a:solidFill>
            </a:endParaRPr>
          </a:p>
        </p:txBody>
      </p:sp>
      <p:sp>
        <p:nvSpPr>
          <p:cNvPr id="3276" name="Text Placeholder 10">
            <a:extLst>
              <a:ext uri="{FF2B5EF4-FFF2-40B4-BE49-F238E27FC236}">
                <a16:creationId xmlns:a16="http://schemas.microsoft.com/office/drawing/2014/main" id="{7950D33F-282E-10BD-852F-8A9B107A3750}"/>
              </a:ext>
            </a:extLst>
          </p:cNvPr>
          <p:cNvSpPr>
            <a:spLocks noGrp="1"/>
          </p:cNvSpPr>
          <p:nvPr>
            <p:custDataLst>
              <p:tags r:id="rId36"/>
            </p:custDataLst>
          </p:nvPr>
        </p:nvSpPr>
        <p:spPr bwMode="auto">
          <a:xfrm>
            <a:off x="10167938" y="4840288"/>
            <a:ext cx="3524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989D3E34-BB40-42F8-BA4B-830C8877CBA7}" type="datetime'''''''''B''A''''''''''''R''''''''''''''''''''''C'''">
              <a:rPr lang="en-US" altLang="en-US" sz="1000" smtClean="0"/>
              <a:pPr marL="0" lvl="0" indent="0">
                <a:spcBef>
                  <a:spcPct val="0"/>
                </a:spcBef>
                <a:spcAft>
                  <a:spcPct val="0"/>
                </a:spcAft>
                <a:buNone/>
              </a:pPr>
              <a:t>BARC</a:t>
            </a:fld>
            <a:endParaRPr lang="en-US" sz="1000"/>
          </a:p>
        </p:txBody>
      </p:sp>
      <p:sp>
        <p:nvSpPr>
          <p:cNvPr id="3275" name="Text Placeholder 10">
            <a:extLst>
              <a:ext uri="{FF2B5EF4-FFF2-40B4-BE49-F238E27FC236}">
                <a16:creationId xmlns:a16="http://schemas.microsoft.com/office/drawing/2014/main" id="{8A6C10D3-9B44-6418-E473-D5F970B265BE}"/>
              </a:ext>
            </a:extLst>
          </p:cNvPr>
          <p:cNvSpPr>
            <a:spLocks noGrp="1"/>
          </p:cNvSpPr>
          <p:nvPr>
            <p:custDataLst>
              <p:tags r:id="rId37"/>
            </p:custDataLst>
          </p:nvPr>
        </p:nvSpPr>
        <p:spPr bwMode="auto">
          <a:xfrm>
            <a:off x="9393238" y="4975225"/>
            <a:ext cx="646113" cy="4572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r>
              <a:rPr lang="en-US" altLang="en-US" sz="1000" dirty="0"/>
              <a:t>Japan     </a:t>
            </a:r>
            <a:br>
              <a:rPr lang="en-US" altLang="en-US" sz="1000" dirty="0"/>
            </a:br>
            <a:r>
              <a:rPr lang="en-US" altLang="en-US" sz="1000" dirty="0"/>
              <a:t>Nuclear      </a:t>
            </a:r>
            <a:br>
              <a:rPr lang="en-US" altLang="en-US" sz="1000" dirty="0"/>
            </a:br>
            <a:r>
              <a:rPr lang="en-US" altLang="en-US" sz="1000" dirty="0"/>
              <a:t>Fuel      </a:t>
            </a:r>
            <a:endParaRPr lang="en-US" sz="1000" dirty="0"/>
          </a:p>
        </p:txBody>
      </p:sp>
      <p:pic>
        <p:nvPicPr>
          <p:cNvPr id="3286" name="Picture 4" descr="Flag of Russia - Wikipedia">
            <a:extLst>
              <a:ext uri="{FF2B5EF4-FFF2-40B4-BE49-F238E27FC236}">
                <a16:creationId xmlns:a16="http://schemas.microsoft.com/office/drawing/2014/main" id="{52CA4D81-B8CF-B245-83F6-51E262F36972}"/>
              </a:ext>
            </a:extLst>
          </p:cNvPr>
          <p:cNvPicPr>
            <a:picLocks noChangeArrowheads="1"/>
          </p:cNvPicPr>
          <p:nvPr/>
        </p:nvPicPr>
        <p:blipFill>
          <a:blip r:embed="rId67" cstate="screen">
            <a:extLst>
              <a:ext uri="{28A0092B-C50C-407E-A947-70E740481C1C}">
                <a14:useLocalDpi xmlns:a14="http://schemas.microsoft.com/office/drawing/2010/main"/>
              </a:ext>
            </a:extLst>
          </a:blip>
          <a:srcRect/>
          <a:stretch>
            <a:fillRect/>
          </a:stretch>
        </p:blipFill>
        <p:spPr bwMode="auto">
          <a:xfrm>
            <a:off x="10086578" y="5722938"/>
            <a:ext cx="182563" cy="182563"/>
          </a:xfrm>
          <a:prstGeom prst="ellipse">
            <a:avLst/>
          </a:prstGeom>
          <a:ln w="3175" cap="rnd">
            <a:solidFill>
              <a:schemeClr val="tx1"/>
            </a:solidFill>
          </a:ln>
          <a:effectLst>
            <a:outerShdw blurRad="381000" dist="292100" dir="5400000" sx="-80000" sy="-18000" rotWithShape="0">
              <a:srgbClr val="000000">
                <a:alpha val="22000"/>
              </a:srgbClr>
            </a:outerShdw>
          </a:effectLst>
          <a:extLst>
            <a:ext uri="{909E8E84-426E-40DD-AFC4-6F175D3DCCD1}">
              <a14:hiddenFill xmlns:a14="http://schemas.microsoft.com/office/drawing/2010/main">
                <a:solidFill>
                  <a:srgbClr val="FFFFFF"/>
                </a:solidFill>
              </a14:hiddenFill>
            </a:ext>
          </a:extLst>
        </p:spPr>
      </p:pic>
      <p:pic>
        <p:nvPicPr>
          <p:cNvPr id="3287" name="Picture 2" descr="Flag of France - Wikipedia">
            <a:extLst>
              <a:ext uri="{FF2B5EF4-FFF2-40B4-BE49-F238E27FC236}">
                <a16:creationId xmlns:a16="http://schemas.microsoft.com/office/drawing/2014/main" id="{7C71A602-AFCA-6EC6-FC24-0356A8790541}"/>
              </a:ext>
            </a:extLst>
          </p:cNvPr>
          <p:cNvPicPr>
            <a:picLocks noChangeArrowheads="1"/>
          </p:cNvPicPr>
          <p:nvPr/>
        </p:nvPicPr>
        <p:blipFill rotWithShape="1">
          <a:blip r:embed="rId62" cstate="screen">
            <a:extLst>
              <a:ext uri="{28A0092B-C50C-407E-A947-70E740481C1C}">
                <a14:useLocalDpi xmlns:a14="http://schemas.microsoft.com/office/drawing/2010/main"/>
              </a:ext>
            </a:extLst>
          </a:blip>
          <a:srcRect l="10366" r="8463"/>
          <a:stretch/>
        </p:blipFill>
        <p:spPr bwMode="auto">
          <a:xfrm>
            <a:off x="11284895" y="5389563"/>
            <a:ext cx="182563" cy="184150"/>
          </a:xfrm>
          <a:prstGeom prst="ellipse">
            <a:avLst/>
          </a:prstGeom>
          <a:ln w="63500" cap="rnd">
            <a:no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cxnSp>
        <p:nvCxnSpPr>
          <p:cNvPr id="3292" name="btfpColumnHeaderBoxLine223027">
            <a:extLst>
              <a:ext uri="{FF2B5EF4-FFF2-40B4-BE49-F238E27FC236}">
                <a16:creationId xmlns:a16="http://schemas.microsoft.com/office/drawing/2014/main" id="{8ABF7177-47E0-90FF-3CA7-E443C321805D}"/>
              </a:ext>
            </a:extLst>
          </p:cNvPr>
          <p:cNvCxnSpPr>
            <a:cxnSpLocks/>
          </p:cNvCxnSpPr>
          <p:nvPr/>
        </p:nvCxnSpPr>
        <p:spPr bwMode="gray">
          <a:xfrm>
            <a:off x="9260458" y="4624195"/>
            <a:ext cx="2600325" cy="0"/>
          </a:xfrm>
          <a:prstGeom prst="line">
            <a:avLst/>
          </a:prstGeom>
          <a:ln w="9525" cap="flat">
            <a:solidFill>
              <a:srgbClr val="002230"/>
            </a:solidFill>
            <a:miter lim="800000"/>
            <a:tailEnd type="none" w="med" len="lg"/>
          </a:ln>
        </p:spPr>
        <p:style>
          <a:lnRef idx="1">
            <a:schemeClr val="accent1"/>
          </a:lnRef>
          <a:fillRef idx="0">
            <a:schemeClr val="accent1"/>
          </a:fillRef>
          <a:effectRef idx="0">
            <a:schemeClr val="accent1"/>
          </a:effectRef>
          <a:fontRef idx="minor">
            <a:schemeClr val="tx1"/>
          </a:fontRef>
        </p:style>
      </p:cxnSp>
      <p:grpSp>
        <p:nvGrpSpPr>
          <p:cNvPr id="3300" name="Group 3299">
            <a:extLst>
              <a:ext uri="{FF2B5EF4-FFF2-40B4-BE49-F238E27FC236}">
                <a16:creationId xmlns:a16="http://schemas.microsoft.com/office/drawing/2014/main" id="{A542F878-1F7B-9B5D-3483-158314E35208}"/>
              </a:ext>
            </a:extLst>
          </p:cNvPr>
          <p:cNvGrpSpPr/>
          <p:nvPr/>
        </p:nvGrpSpPr>
        <p:grpSpPr>
          <a:xfrm>
            <a:off x="9669513" y="4262803"/>
            <a:ext cx="1783283" cy="360956"/>
            <a:chOff x="9669513" y="4318558"/>
            <a:chExt cx="1783283" cy="360956"/>
          </a:xfrm>
        </p:grpSpPr>
        <p:sp>
          <p:nvSpPr>
            <p:cNvPr id="3290" name="btfpColumnHeaderBoxText223027">
              <a:extLst>
                <a:ext uri="{FF2B5EF4-FFF2-40B4-BE49-F238E27FC236}">
                  <a16:creationId xmlns:a16="http://schemas.microsoft.com/office/drawing/2014/main" id="{DD3D8C4D-03DB-17E9-DEC3-F9F2EBBC6E11}"/>
                </a:ext>
              </a:extLst>
            </p:cNvPr>
            <p:cNvSpPr txBox="1"/>
            <p:nvPr/>
          </p:nvSpPr>
          <p:spPr bwMode="gray">
            <a:xfrm>
              <a:off x="9939775" y="4360863"/>
              <a:ext cx="1513021" cy="298450"/>
            </a:xfrm>
            <a:prstGeom prst="rect">
              <a:avLst/>
            </a:prstGeom>
            <a:noFill/>
          </p:spPr>
          <p:txBody>
            <a:bodyPr vert="horz" wrap="square" lIns="36036" tIns="36036" rIns="36036" bIns="36036" rtlCol="0" anchor="b">
              <a:noAutofit/>
            </a:bodyPr>
            <a:lstStyle/>
            <a:p>
              <a:pPr algn="ctr"/>
              <a:r>
                <a:rPr lang="en-US" sz="1400" b="1"/>
                <a:t>Fuel recycling</a:t>
              </a:r>
              <a:endParaRPr lang="en-US" sz="1400"/>
            </a:p>
          </p:txBody>
        </p:sp>
        <p:grpSp>
          <p:nvGrpSpPr>
            <p:cNvPr id="3299" name="Group 3298">
              <a:extLst>
                <a:ext uri="{FF2B5EF4-FFF2-40B4-BE49-F238E27FC236}">
                  <a16:creationId xmlns:a16="http://schemas.microsoft.com/office/drawing/2014/main" id="{D25EB7CB-D265-35CD-8B7B-B462969CEAF7}"/>
                </a:ext>
              </a:extLst>
            </p:cNvPr>
            <p:cNvGrpSpPr/>
            <p:nvPr/>
          </p:nvGrpSpPr>
          <p:grpSpPr>
            <a:xfrm>
              <a:off x="9669513" y="4318558"/>
              <a:ext cx="360956" cy="360956"/>
              <a:chOff x="8558214" y="3216166"/>
              <a:chExt cx="640080" cy="640080"/>
            </a:xfrm>
          </p:grpSpPr>
          <p:pic>
            <p:nvPicPr>
              <p:cNvPr id="3296" name="Graphic 3295" descr="Recycle with solid fill">
                <a:extLst>
                  <a:ext uri="{FF2B5EF4-FFF2-40B4-BE49-F238E27FC236}">
                    <a16:creationId xmlns:a16="http://schemas.microsoft.com/office/drawing/2014/main" id="{E77CA191-3D2F-5828-B457-E2B52327F854}"/>
                  </a:ext>
                </a:extLst>
              </p:cNvPr>
              <p:cNvPicPr>
                <a:picLocks noChangeAspect="1"/>
              </p:cNvPicPr>
              <p:nvPr/>
            </p:nvPicPr>
            <p:blipFill>
              <a:blip>
                <a:extLst>
                  <a:ext uri="{96DAC541-7B7A-43D3-8B79-37D633B846F1}">
                    <asvg:svgBlip xmlns:asvg="http://schemas.microsoft.com/office/drawing/2016/SVG/main" r:embed="rId74"/>
                  </a:ext>
                </a:extLst>
              </a:blip>
              <a:stretch>
                <a:fillRect/>
              </a:stretch>
            </p:blipFill>
            <p:spPr>
              <a:xfrm>
                <a:off x="8558214" y="3216166"/>
                <a:ext cx="640080" cy="640080"/>
              </a:xfrm>
              <a:prstGeom prst="rect">
                <a:avLst/>
              </a:prstGeom>
            </p:spPr>
          </p:pic>
          <p:pic>
            <p:nvPicPr>
              <p:cNvPr id="3298" name="Graphic 3297" descr="Radioactive with solid fill">
                <a:extLst>
                  <a:ext uri="{FF2B5EF4-FFF2-40B4-BE49-F238E27FC236}">
                    <a16:creationId xmlns:a16="http://schemas.microsoft.com/office/drawing/2014/main" id="{0FB039F3-AA53-5016-62BA-160633B7F02C}"/>
                  </a:ext>
                </a:extLst>
              </p:cNvPr>
              <p:cNvPicPr>
                <a:picLocks noChangeAspect="1"/>
              </p:cNvPicPr>
              <p:nvPr/>
            </p:nvPicPr>
            <p:blipFill>
              <a:blip>
                <a:extLst>
                  <a:ext uri="{96DAC541-7B7A-43D3-8B79-37D633B846F1}">
                    <asvg:svgBlip xmlns:asvg="http://schemas.microsoft.com/office/drawing/2016/SVG/main" r:embed="rId75"/>
                  </a:ext>
                </a:extLst>
              </a:blip>
              <a:stretch>
                <a:fillRect/>
              </a:stretch>
            </p:blipFill>
            <p:spPr>
              <a:xfrm>
                <a:off x="8775024" y="3464631"/>
                <a:ext cx="206462" cy="206462"/>
              </a:xfrm>
              <a:prstGeom prst="rect">
                <a:avLst/>
              </a:prstGeom>
            </p:spPr>
          </p:pic>
        </p:grpSp>
      </p:grpSp>
      <p:pic>
        <p:nvPicPr>
          <p:cNvPr id="3326" name="Picture 10" descr="Flag of Japan - Wikipedia">
            <a:extLst>
              <a:ext uri="{FF2B5EF4-FFF2-40B4-BE49-F238E27FC236}">
                <a16:creationId xmlns:a16="http://schemas.microsoft.com/office/drawing/2014/main" id="{676D8C6A-FF21-4075-B88F-AFD64A0938D4}"/>
              </a:ext>
            </a:extLst>
          </p:cNvPr>
          <p:cNvPicPr>
            <a:picLocks noChangeAspect="1" noChangeArrowheads="1"/>
          </p:cNvPicPr>
          <p:nvPr/>
        </p:nvPicPr>
        <p:blipFill rotWithShape="1">
          <a:blip r:embed="rId76" cstate="screen">
            <a:extLst>
              <a:ext uri="{28A0092B-C50C-407E-A947-70E740481C1C}">
                <a14:useLocalDpi xmlns:a14="http://schemas.microsoft.com/office/drawing/2010/main"/>
              </a:ext>
            </a:extLst>
          </a:blip>
          <a:srcRect l="12260" t="-5509" r="10524" b="-7512"/>
          <a:stretch/>
        </p:blipFill>
        <p:spPr bwMode="auto">
          <a:xfrm>
            <a:off x="9897878" y="5124450"/>
            <a:ext cx="187737" cy="184150"/>
          </a:xfrm>
          <a:prstGeom prst="ellipse">
            <a:avLst/>
          </a:prstGeom>
          <a:ln w="3175" cap="rnd">
            <a:solidFill>
              <a:schemeClr val="tx1"/>
            </a:solidFill>
          </a:ln>
          <a:effectLst>
            <a:outerShdw blurRad="381000" dist="292100" dir="5400000" sx="-80000" sy="-18000" rotWithShape="0">
              <a:srgbClr val="000000">
                <a:alpha val="22000"/>
              </a:srgbClr>
            </a:outerShdw>
          </a:effectLst>
          <a:extLst>
            <a:ext uri="{909E8E84-426E-40DD-AFC4-6F175D3DCCD1}">
              <a14:hiddenFill xmlns:a14="http://schemas.microsoft.com/office/drawing/2010/main">
                <a:solidFill>
                  <a:srgbClr val="FFFFFF"/>
                </a:solidFill>
              </a14:hiddenFill>
            </a:ext>
          </a:extLst>
        </p:spPr>
      </p:pic>
      <p:pic>
        <p:nvPicPr>
          <p:cNvPr id="3327" name="Picture 10" descr="Flag of India - Wikipedia">
            <a:extLst>
              <a:ext uri="{FF2B5EF4-FFF2-40B4-BE49-F238E27FC236}">
                <a16:creationId xmlns:a16="http://schemas.microsoft.com/office/drawing/2014/main" id="{BCFE53B5-64F2-E365-857A-27C6C498147E}"/>
              </a:ext>
            </a:extLst>
          </p:cNvPr>
          <p:cNvPicPr>
            <a:picLocks noChangeArrowheads="1"/>
          </p:cNvPicPr>
          <p:nvPr/>
        </p:nvPicPr>
        <p:blipFill rotWithShape="1">
          <a:blip r:embed="rId77" cstate="screen">
            <a:extLst>
              <a:ext uri="{28A0092B-C50C-407E-A947-70E740481C1C}">
                <a14:useLocalDpi xmlns:a14="http://schemas.microsoft.com/office/drawing/2010/main"/>
              </a:ext>
            </a:extLst>
          </a:blip>
          <a:srcRect l="16938" r="17407"/>
          <a:stretch/>
        </p:blipFill>
        <p:spPr bwMode="auto">
          <a:xfrm>
            <a:off x="10564453" y="4835525"/>
            <a:ext cx="182880" cy="182563"/>
          </a:xfrm>
          <a:prstGeom prst="ellipse">
            <a:avLst/>
          </a:prstGeom>
          <a:ln w="63500" cap="rnd">
            <a:no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sp>
        <p:nvSpPr>
          <p:cNvPr id="3329" name="Speech Bubble: Rectangle 3328">
            <a:extLst>
              <a:ext uri="{FF2B5EF4-FFF2-40B4-BE49-F238E27FC236}">
                <a16:creationId xmlns:a16="http://schemas.microsoft.com/office/drawing/2014/main" id="{8E252417-0C0A-2A13-83DE-1274786F6BDB}"/>
              </a:ext>
            </a:extLst>
          </p:cNvPr>
          <p:cNvSpPr/>
          <p:nvPr/>
        </p:nvSpPr>
        <p:spPr bwMode="gray">
          <a:xfrm>
            <a:off x="6630717" y="3496530"/>
            <a:ext cx="1472650" cy="673913"/>
          </a:xfrm>
          <a:prstGeom prst="wedgeRectCallout">
            <a:avLst>
              <a:gd name="adj1" fmla="val -18996"/>
              <a:gd name="adj2" fmla="val -57355"/>
            </a:avLst>
          </a:prstGeom>
          <a:solidFill>
            <a:srgbClr val="5F868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000">
                <a:solidFill>
                  <a:srgbClr val="FFFFFF"/>
                </a:solidFill>
              </a:rPr>
              <a:t>MOX is a combination of plutonium dioxide and UO</a:t>
            </a:r>
            <a:r>
              <a:rPr lang="en-US" sz="1000" baseline="-25000">
                <a:solidFill>
                  <a:srgbClr val="FFFFFF"/>
                </a:solidFill>
              </a:rPr>
              <a:t>2 </a:t>
            </a:r>
            <a:r>
              <a:rPr lang="en-US" sz="1000">
                <a:solidFill>
                  <a:srgbClr val="FFFFFF"/>
                </a:solidFill>
              </a:rPr>
              <a:t>and can be used in a few reactors.</a:t>
            </a:r>
          </a:p>
        </p:txBody>
      </p:sp>
      <p:sp>
        <p:nvSpPr>
          <p:cNvPr id="1149" name="Rectangle: Rounded Corners 1148">
            <a:extLst>
              <a:ext uri="{FF2B5EF4-FFF2-40B4-BE49-F238E27FC236}">
                <a16:creationId xmlns:a16="http://schemas.microsoft.com/office/drawing/2014/main" id="{A6526CCB-AC38-553A-514B-07DF0FFF0187}"/>
              </a:ext>
            </a:extLst>
          </p:cNvPr>
          <p:cNvSpPr/>
          <p:nvPr/>
        </p:nvSpPr>
        <p:spPr bwMode="gray">
          <a:xfrm>
            <a:off x="2879255" y="3310617"/>
            <a:ext cx="1097280" cy="914400"/>
          </a:xfrm>
          <a:prstGeom prst="roundRect">
            <a:avLst>
              <a:gd name="adj" fmla="val 16667"/>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a:solidFill>
                <a:schemeClr val="tx1"/>
              </a:solidFill>
            </a:endParaRPr>
          </a:p>
        </p:txBody>
      </p:sp>
      <p:sp>
        <p:nvSpPr>
          <p:cNvPr id="1177" name="Rectangle: Rounded Corners 1176">
            <a:extLst>
              <a:ext uri="{FF2B5EF4-FFF2-40B4-BE49-F238E27FC236}">
                <a16:creationId xmlns:a16="http://schemas.microsoft.com/office/drawing/2014/main" id="{2D4DDE28-F6D9-D07F-0A75-5FEF029375F8}"/>
              </a:ext>
            </a:extLst>
          </p:cNvPr>
          <p:cNvSpPr/>
          <p:nvPr/>
        </p:nvSpPr>
        <p:spPr bwMode="gray">
          <a:xfrm>
            <a:off x="7022791" y="1824801"/>
            <a:ext cx="1097280" cy="914400"/>
          </a:xfrm>
          <a:prstGeom prst="roundRect">
            <a:avLst>
              <a:gd name="adj" fmla="val 16667"/>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a:solidFill>
                <a:schemeClr val="tx1"/>
              </a:solidFill>
            </a:endParaRPr>
          </a:p>
        </p:txBody>
      </p:sp>
      <p:sp>
        <p:nvSpPr>
          <p:cNvPr id="35" name="btfpColumnHeaderBoxText223027">
            <a:extLst>
              <a:ext uri="{FF2B5EF4-FFF2-40B4-BE49-F238E27FC236}">
                <a16:creationId xmlns:a16="http://schemas.microsoft.com/office/drawing/2014/main" id="{E6AC214D-36D5-B480-5A1F-567CF292FC85}"/>
              </a:ext>
            </a:extLst>
          </p:cNvPr>
          <p:cNvSpPr txBox="1"/>
          <p:nvPr/>
        </p:nvSpPr>
        <p:spPr bwMode="gray">
          <a:xfrm>
            <a:off x="1565477" y="4642086"/>
            <a:ext cx="1969640" cy="184666"/>
          </a:xfrm>
          <a:prstGeom prst="rect">
            <a:avLst/>
          </a:prstGeom>
          <a:noFill/>
        </p:spPr>
        <p:txBody>
          <a:bodyPr vert="horz" wrap="square" lIns="0" tIns="0" rIns="0" bIns="0" rtlCol="0" anchor="b">
            <a:spAutoFit/>
          </a:bodyPr>
          <a:lstStyle/>
          <a:p>
            <a:r>
              <a:rPr lang="en-US" sz="1200"/>
              <a:t>Total: 55 </a:t>
            </a:r>
            <a:r>
              <a:rPr lang="en-US" sz="1200" err="1"/>
              <a:t>kt</a:t>
            </a:r>
            <a:r>
              <a:rPr lang="en-US" sz="1200"/>
              <a:t> uranium</a:t>
            </a:r>
          </a:p>
        </p:txBody>
      </p:sp>
      <p:sp>
        <p:nvSpPr>
          <p:cNvPr id="37" name="btfpColumnHeaderBoxText223027">
            <a:extLst>
              <a:ext uri="{FF2B5EF4-FFF2-40B4-BE49-F238E27FC236}">
                <a16:creationId xmlns:a16="http://schemas.microsoft.com/office/drawing/2014/main" id="{C517BB75-6C28-6B44-C58C-2F3AB291D0FE}"/>
              </a:ext>
            </a:extLst>
          </p:cNvPr>
          <p:cNvSpPr txBox="1"/>
          <p:nvPr/>
        </p:nvSpPr>
        <p:spPr bwMode="gray">
          <a:xfrm>
            <a:off x="4130509" y="4642086"/>
            <a:ext cx="1969640" cy="184666"/>
          </a:xfrm>
          <a:prstGeom prst="rect">
            <a:avLst/>
          </a:prstGeom>
          <a:noFill/>
        </p:spPr>
        <p:txBody>
          <a:bodyPr vert="horz" wrap="square" lIns="0" tIns="0" rIns="0" bIns="0" rtlCol="0" anchor="b">
            <a:spAutoFit/>
          </a:bodyPr>
          <a:lstStyle/>
          <a:p>
            <a:r>
              <a:rPr lang="en-US" sz="1200"/>
              <a:t>Total: 62,900 SWU/year</a:t>
            </a:r>
          </a:p>
        </p:txBody>
      </p:sp>
      <p:sp>
        <p:nvSpPr>
          <p:cNvPr id="38" name="btfpColumnHeaderBoxText223027">
            <a:extLst>
              <a:ext uri="{FF2B5EF4-FFF2-40B4-BE49-F238E27FC236}">
                <a16:creationId xmlns:a16="http://schemas.microsoft.com/office/drawing/2014/main" id="{9CACCEC1-8207-C15B-BDA9-CCB8C43502B6}"/>
              </a:ext>
            </a:extLst>
          </p:cNvPr>
          <p:cNvSpPr txBox="1"/>
          <p:nvPr/>
        </p:nvSpPr>
        <p:spPr bwMode="gray">
          <a:xfrm>
            <a:off x="6521818" y="4642086"/>
            <a:ext cx="1969640" cy="184666"/>
          </a:xfrm>
          <a:prstGeom prst="rect">
            <a:avLst/>
          </a:prstGeom>
          <a:noFill/>
        </p:spPr>
        <p:txBody>
          <a:bodyPr vert="horz" wrap="square" lIns="0" tIns="0" rIns="0" bIns="0" rtlCol="0" anchor="b">
            <a:spAutoFit/>
          </a:bodyPr>
          <a:lstStyle/>
          <a:p>
            <a:r>
              <a:rPr lang="en-US" sz="1200"/>
              <a:t>Total: 15 t LWR fuel</a:t>
            </a:r>
          </a:p>
        </p:txBody>
      </p:sp>
      <p:sp>
        <p:nvSpPr>
          <p:cNvPr id="39" name="btfpColumnHeaderBoxText223027">
            <a:extLst>
              <a:ext uri="{FF2B5EF4-FFF2-40B4-BE49-F238E27FC236}">
                <a16:creationId xmlns:a16="http://schemas.microsoft.com/office/drawing/2014/main" id="{48D76D98-EBDC-CC25-00BF-16177A1C6D3F}"/>
              </a:ext>
            </a:extLst>
          </p:cNvPr>
          <p:cNvSpPr txBox="1"/>
          <p:nvPr/>
        </p:nvSpPr>
        <p:spPr bwMode="gray">
          <a:xfrm>
            <a:off x="9256499" y="4642086"/>
            <a:ext cx="1969640" cy="184666"/>
          </a:xfrm>
          <a:prstGeom prst="rect">
            <a:avLst/>
          </a:prstGeom>
          <a:noFill/>
        </p:spPr>
        <p:txBody>
          <a:bodyPr vert="horz" wrap="square" lIns="0" tIns="0" rIns="0" bIns="0" rtlCol="0" anchor="b">
            <a:spAutoFit/>
          </a:bodyPr>
          <a:lstStyle/>
          <a:p>
            <a:r>
              <a:rPr lang="en-US" sz="1200"/>
              <a:t>Total: 3,860 t</a:t>
            </a:r>
          </a:p>
        </p:txBody>
      </p:sp>
      <p:sp>
        <p:nvSpPr>
          <p:cNvPr id="5" name="TextBox 4">
            <a:extLst>
              <a:ext uri="{FF2B5EF4-FFF2-40B4-BE49-F238E27FC236}">
                <a16:creationId xmlns:a16="http://schemas.microsoft.com/office/drawing/2014/main" id="{25201BBA-465B-4EF7-29B6-EAFF677D0EC6}"/>
              </a:ext>
            </a:extLst>
          </p:cNvPr>
          <p:cNvSpPr txBox="1"/>
          <p:nvPr/>
        </p:nvSpPr>
        <p:spPr bwMode="gray">
          <a:xfrm>
            <a:off x="1597" y="0"/>
            <a:ext cx="2926080" cy="382208"/>
          </a:xfrm>
          <a:prstGeom prst="rect">
            <a:avLst/>
          </a:prstGeom>
          <a:solidFill>
            <a:schemeClr val="accent5"/>
          </a:solidFill>
          <a:ln w="6350">
            <a:noFill/>
            <a:prstDash val="solid"/>
          </a:ln>
        </p:spPr>
        <p:txBody>
          <a:bodyPr wrap="square" lIns="91440" tIns="91440" rIns="91440" bIns="91440" rtlCol="0" anchor="ctr">
            <a:noAutofit/>
          </a:bodyPr>
          <a:lstStyle/>
          <a:p>
            <a:pPr marL="0" indent="0" algn="ctr">
              <a:spcAft>
                <a:spcPts val="600"/>
              </a:spcAft>
              <a:buNone/>
            </a:pPr>
            <a:r>
              <a:rPr lang="en-US" sz="1200" b="1">
                <a:solidFill>
                  <a:schemeClr val="bg1"/>
                </a:solidFill>
              </a:rPr>
              <a:t>Deep-dive: Uranium</a:t>
            </a:r>
          </a:p>
        </p:txBody>
      </p:sp>
    </p:spTree>
    <p:extLst>
      <p:ext uri="{BB962C8B-B14F-4D97-AF65-F5344CB8AC3E}">
        <p14:creationId xmlns:p14="http://schemas.microsoft.com/office/powerpoint/2010/main" val="3351882812"/>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4" cstate="screen">
            <a:lum/>
            <a:extLst>
              <a:ext uri="{28A0092B-C50C-407E-A947-70E740481C1C}">
                <a14:useLocalDpi xmlns:a14="http://schemas.microsoft.com/office/drawing/2010/main"/>
              </a:ext>
            </a:extLst>
          </a:blip>
          <a:srcRect/>
          <a:stretch>
            <a:fillRect/>
          </a:stretch>
        </a:blipFill>
        <a:effectLst/>
      </p:bgPr>
    </p:bg>
    <p:spTree>
      <p:nvGrpSpPr>
        <p:cNvPr id="1" name="">
          <a:extLst>
            <a:ext uri="{FF2B5EF4-FFF2-40B4-BE49-F238E27FC236}">
              <a16:creationId xmlns:a16="http://schemas.microsoft.com/office/drawing/2014/main" id="{08B5256B-BD9C-7A33-3A41-22EB35B6F2C7}"/>
            </a:ext>
          </a:extLst>
        </p:cNvPr>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556251B3-3245-F8BB-78FC-DD6F62D4C072}"/>
              </a:ext>
            </a:extLst>
          </p:cNvPr>
          <p:cNvGraphicFramePr>
            <a:graphicFrameLocks noChangeAspect="1"/>
          </p:cNvGraphicFramePr>
          <p:nvPr>
            <p:custDataLst>
              <p:tags r:id="rId2"/>
            </p:custDataLst>
            <p:extLst>
              <p:ext uri="{D42A27DB-BD31-4B8C-83A1-F6EECF244321}">
                <p14:modId xmlns:p14="http://schemas.microsoft.com/office/powerpoint/2010/main" val="69386189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503" imgH="503" progId="TCLayout.ActiveDocument.1">
                  <p:embed/>
                </p:oleObj>
              </mc:Choice>
              <mc:Fallback>
                <p:oleObj name="think-cell Slide" r:id="rId5" imgW="503" imgH="503" progId="TCLayout.ActiveDocument.1">
                  <p:embed/>
                  <p:pic>
                    <p:nvPicPr>
                      <p:cNvPr id="6" name="think-cell data - do not delete" hidden="1">
                        <a:extLst>
                          <a:ext uri="{FF2B5EF4-FFF2-40B4-BE49-F238E27FC236}">
                            <a16:creationId xmlns:a16="http://schemas.microsoft.com/office/drawing/2014/main" id="{556251B3-3245-F8BB-78FC-DD6F62D4C072}"/>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9D426D07-C123-9B00-5EAE-A36231CD0EC0}"/>
              </a:ext>
            </a:extLst>
          </p:cNvPr>
          <p:cNvSpPr>
            <a:spLocks noGrp="1"/>
          </p:cNvSpPr>
          <p:nvPr>
            <p:ph type="title"/>
          </p:nvPr>
        </p:nvSpPr>
        <p:spPr>
          <a:xfrm>
            <a:off x="838200" y="3680200"/>
            <a:ext cx="10515600" cy="2436792"/>
          </a:xfrm>
        </p:spPr>
        <p:txBody>
          <a:bodyPr vert="horz"/>
          <a:lstStyle/>
          <a:p>
            <a:r>
              <a:rPr lang="en-US">
                <a:effectLst>
                  <a:outerShdw blurRad="50800" dist="38100" dir="8100000" algn="tr" rotWithShape="0">
                    <a:prstClr val="black">
                      <a:alpha val="40000"/>
                    </a:prstClr>
                  </a:outerShdw>
                </a:effectLst>
              </a:rPr>
              <a:t>Global Policy</a:t>
            </a:r>
          </a:p>
        </p:txBody>
      </p:sp>
    </p:spTree>
    <p:custDataLst>
      <p:tags r:id="rId1"/>
    </p:custDataLst>
    <p:extLst>
      <p:ext uri="{BB962C8B-B14F-4D97-AF65-F5344CB8AC3E}">
        <p14:creationId xmlns:p14="http://schemas.microsoft.com/office/powerpoint/2010/main" val="1071586092"/>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D72E0FC-1BAB-686F-A3FC-814C7E51FC05}"/>
            </a:ext>
          </a:extLst>
        </p:cNvPr>
        <p:cNvGrpSpPr/>
        <p:nvPr/>
      </p:nvGrpSpPr>
      <p:grpSpPr>
        <a:xfrm>
          <a:off x="0" y="0"/>
          <a:ext cx="0" cy="0"/>
          <a:chOff x="0" y="0"/>
          <a:chExt cx="0" cy="0"/>
        </a:xfrm>
      </p:grpSpPr>
      <p:graphicFrame>
        <p:nvGraphicFramePr>
          <p:cNvPr id="2" name="think-cell data - do not delete" hidden="1">
            <a:extLst>
              <a:ext uri="{FF2B5EF4-FFF2-40B4-BE49-F238E27FC236}">
                <a16:creationId xmlns:a16="http://schemas.microsoft.com/office/drawing/2014/main" id="{3911C6AB-4BBB-DD70-0FE0-FC51B3A80E67}"/>
              </a:ext>
            </a:extLst>
          </p:cNvPr>
          <p:cNvGraphicFramePr>
            <a:graphicFrameLocks noChangeAspect="1"/>
          </p:cNvGraphicFramePr>
          <p:nvPr>
            <p:custDataLst>
              <p:tags r:id="rId2"/>
            </p:custDataLst>
            <p:extLst>
              <p:ext uri="{D42A27DB-BD31-4B8C-83A1-F6EECF244321}">
                <p14:modId xmlns:p14="http://schemas.microsoft.com/office/powerpoint/2010/main" val="418605161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592" imgH="591" progId="TCLayout.ActiveDocument.1">
                  <p:embed/>
                </p:oleObj>
              </mc:Choice>
              <mc:Fallback>
                <p:oleObj name="think-cell Slide" r:id="rId10" imgW="592" imgH="591" progId="TCLayout.ActiveDocument.1">
                  <p:embed/>
                  <p:pic>
                    <p:nvPicPr>
                      <p:cNvPr id="2" name="think-cell data - do not delete" hidden="1">
                        <a:extLst>
                          <a:ext uri="{FF2B5EF4-FFF2-40B4-BE49-F238E27FC236}">
                            <a16:creationId xmlns:a16="http://schemas.microsoft.com/office/drawing/2014/main" id="{3911C6AB-4BBB-DD70-0FE0-FC51B3A80E67}"/>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pic>
        <p:nvPicPr>
          <p:cNvPr id="5" name="Picture 4"/>
          <p:cNvPicPr>
            <a:picLocks noChangeAspect="1"/>
          </p:cNvPicPr>
          <p:nvPr/>
        </p:nvPicPr>
        <p:blipFill rotWithShape="1">
          <a:blip r:embed="rId12" cstate="screen">
            <a:extLst>
              <a:ext uri="{28A0092B-C50C-407E-A947-70E740481C1C}">
                <a14:useLocalDpi xmlns:a14="http://schemas.microsoft.com/office/drawing/2010/main"/>
              </a:ext>
            </a:extLst>
          </a:blip>
          <a:srcRect/>
          <a:stretch/>
        </p:blipFill>
        <p:spPr>
          <a:xfrm>
            <a:off x="510363" y="669851"/>
            <a:ext cx="3476846" cy="5316279"/>
          </a:xfrm>
          <a:prstGeom prst="rect">
            <a:avLst/>
          </a:prstGeom>
        </p:spPr>
      </p:pic>
      <p:sp>
        <p:nvSpPr>
          <p:cNvPr id="13" name="Title 2">
            <a:extLst>
              <a:ext uri="{FF2B5EF4-FFF2-40B4-BE49-F238E27FC236}">
                <a16:creationId xmlns:a16="http://schemas.microsoft.com/office/drawing/2014/main" id="{360AB3BC-5A13-1AF0-BA4D-D333B3A78B56}"/>
              </a:ext>
            </a:extLst>
          </p:cNvPr>
          <p:cNvSpPr txBox="1">
            <a:spLocks/>
          </p:cNvSpPr>
          <p:nvPr/>
        </p:nvSpPr>
        <p:spPr>
          <a:xfrm>
            <a:off x="659596" y="5094417"/>
            <a:ext cx="3165987" cy="784830"/>
          </a:xfrm>
          <a:prstGeom prst="rect">
            <a:avLst/>
          </a:prstGeom>
          <a:solidFill>
            <a:srgbClr val="9D9D9D">
              <a:alpha val="67059"/>
            </a:srgbClr>
          </a:solidFill>
        </p:spPr>
        <p:txBody>
          <a:bodyPr vert="horz" lIns="91440" tIns="0" rIns="91440" bIns="45720" rtlCol="0" anchor="b" anchorCtr="0">
            <a:spAutoFit/>
          </a:bodyPr>
          <a:lstStyle>
            <a:lvl1pPr algn="l" defTabSz="711200" rtl="0" eaLnBrk="1" latinLnBrk="0" hangingPunct="1">
              <a:lnSpc>
                <a:spcPct val="100000"/>
              </a:lnSpc>
              <a:spcBef>
                <a:spcPct val="0"/>
              </a:spcBef>
              <a:buNone/>
              <a:defRPr sz="2800" b="1" kern="1200" baseline="0">
                <a:solidFill>
                  <a:schemeClr val="tx1"/>
                </a:solidFill>
                <a:latin typeface="+mj-lt"/>
                <a:ea typeface="+mj-ea"/>
                <a:cs typeface="+mj-cs"/>
              </a:defRPr>
            </a:lvl1pPr>
          </a:lstStyle>
          <a:p>
            <a:pPr marL="0" marR="0" lvl="0" indent="0" algn="l" defTabSz="711200" rtl="0" eaLnBrk="1" fontAlgn="auto" latinLnBrk="0" hangingPunct="1">
              <a:lnSpc>
                <a:spcPct val="100000"/>
              </a:lnSpc>
              <a:spcBef>
                <a:spcPct val="0"/>
              </a:spcBef>
              <a:spcAft>
                <a:spcPts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mj-ea"/>
                <a:cs typeface="+mj-cs"/>
              </a:rPr>
              <a:t>Key messages</a:t>
            </a:r>
          </a:p>
          <a:p>
            <a:pPr marL="0" marR="0" lvl="0" indent="0" algn="l" defTabSz="711200" rtl="0" eaLnBrk="1" fontAlgn="auto"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Arial"/>
                <a:ea typeface="+mj-ea"/>
                <a:cs typeface="+mj-cs"/>
              </a:rPr>
              <a:t>Global Policy</a:t>
            </a:r>
          </a:p>
        </p:txBody>
      </p:sp>
      <p:cxnSp>
        <p:nvCxnSpPr>
          <p:cNvPr id="6" name="Straight Connector 5">
            <a:extLst>
              <a:ext uri="{FF2B5EF4-FFF2-40B4-BE49-F238E27FC236}">
                <a16:creationId xmlns:a16="http://schemas.microsoft.com/office/drawing/2014/main" id="{91AD472B-A3BB-9776-6A0D-1ED95851F468}"/>
              </a:ext>
            </a:extLst>
          </p:cNvPr>
          <p:cNvCxnSpPr>
            <a:cxnSpLocks/>
          </p:cNvCxnSpPr>
          <p:nvPr/>
        </p:nvCxnSpPr>
        <p:spPr bwMode="gray">
          <a:xfrm>
            <a:off x="4188030" y="1434355"/>
            <a:ext cx="7502525"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sp>
        <p:nvSpPr>
          <p:cNvPr id="11" name="btfpBulletedList771181">
            <a:extLst>
              <a:ext uri="{FF2B5EF4-FFF2-40B4-BE49-F238E27FC236}">
                <a16:creationId xmlns:a16="http://schemas.microsoft.com/office/drawing/2014/main" id="{10816024-1544-8540-D9B0-156A686CC79E}"/>
              </a:ext>
            </a:extLst>
          </p:cNvPr>
          <p:cNvSpPr txBox="1"/>
          <p:nvPr>
            <p:custDataLst>
              <p:tags r:id="rId3"/>
            </p:custDataLst>
          </p:nvPr>
        </p:nvSpPr>
        <p:spPr bwMode="gray">
          <a:xfrm>
            <a:off x="4230892" y="693807"/>
            <a:ext cx="7507288" cy="703645"/>
          </a:xfrm>
          <a:prstGeom prst="rect">
            <a:avLst/>
          </a:prstGeom>
          <a:noFill/>
        </p:spPr>
        <p:txBody>
          <a:bodyPr vert="horz" wrap="square" lIns="36000" tIns="36000" rIns="36000" bIns="36000" rtlCol="0" anchor="t">
            <a:spAutoFit/>
          </a:bodyPr>
          <a:lstStyle/>
          <a:p>
            <a:pPr marL="0" marR="0" lvl="0" indent="0" algn="l" defTabSz="914400" rtl="0" eaLnBrk="1" fontAlgn="auto" latinLnBrk="0" hangingPunct="1">
              <a:lnSpc>
                <a:spcPct val="100000"/>
              </a:lnSpc>
              <a:spcBef>
                <a:spcPts val="180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panose="020B0604020202020204" pitchFamily="34" charset="0"/>
                <a:ea typeface="+mn-ea"/>
                <a:cs typeface="+mn-cs"/>
              </a:rPr>
              <a:t>Governments have regained interest in nuclear power </a:t>
            </a:r>
            <a:r>
              <a:rPr kumimoji="0" lang="en-US" sz="1200" b="0" i="0" u="none" strike="noStrike" kern="1200" cap="none" spc="0" normalizeH="0" baseline="0" noProof="0">
                <a:ln>
                  <a:noFill/>
                </a:ln>
                <a:solidFill>
                  <a:srgbClr val="000000"/>
                </a:solidFill>
                <a:effectLst/>
                <a:uLnTx/>
                <a:uFillTx/>
                <a:latin typeface="Arial"/>
                <a:ea typeface="+mn-ea"/>
                <a:cs typeface="+mn-cs"/>
              </a:rPr>
              <a:t>as a crucial emission-free, reliable energy source</a:t>
            </a:r>
            <a:r>
              <a:rPr kumimoji="0" 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rPr>
              <a:t> to achieve their net-zero targets and a key factor in energy security.</a:t>
            </a:r>
            <a:endParaRPr kumimoji="0" lang="en-US" sz="1200" b="1" i="0" u="none" strike="noStrike" kern="1200" cap="none" spc="0" normalizeH="0" baseline="0" noProof="0">
              <a:ln>
                <a:noFill/>
              </a:ln>
              <a:solidFill>
                <a:srgbClr val="000000"/>
              </a:solidFill>
              <a:effectLst/>
              <a:uLnTx/>
              <a:uFillTx/>
              <a:latin typeface="Arial"/>
              <a:ea typeface="+mn-ea"/>
              <a:cs typeface="+mn-cs"/>
            </a:endParaRPr>
          </a:p>
          <a:p>
            <a:pPr marL="355600" marR="0" lvl="1" indent="-177800" algn="l" defTabSz="711200" rtl="0" eaLnBrk="1" fontAlgn="auto" latinLnBrk="0" hangingPunct="1">
              <a:lnSpc>
                <a:spcPct val="100000"/>
              </a:lnSpc>
              <a:spcBef>
                <a:spcPts val="600"/>
              </a:spcBef>
              <a:spcAft>
                <a:spcPts val="0"/>
              </a:spcAft>
              <a:buClrTx/>
              <a:buSzTx/>
              <a:buFontTx/>
              <a:buChar char="–"/>
              <a:tabLst/>
              <a:defRPr/>
            </a:pPr>
            <a:r>
              <a:rPr kumimoji="0" lang="en-US" sz="1200" b="0" i="0" u="none" strike="noStrike" kern="1200" cap="none" spc="0" normalizeH="0" baseline="0" noProof="0">
                <a:ln>
                  <a:noFill/>
                </a:ln>
                <a:solidFill>
                  <a:srgbClr val="000000"/>
                </a:solidFill>
                <a:effectLst/>
                <a:uLnTx/>
                <a:uFillTx/>
                <a:latin typeface="Arial"/>
                <a:ea typeface="+mn-ea"/>
                <a:cs typeface="+mn-cs"/>
              </a:rPr>
              <a:t>At COP29 in 2024, 26 countries agreed to triple their nuclear energy capacity by 2050.</a:t>
            </a:r>
          </a:p>
        </p:txBody>
      </p:sp>
      <p:cxnSp>
        <p:nvCxnSpPr>
          <p:cNvPr id="12" name="Straight Connector 11">
            <a:extLst>
              <a:ext uri="{FF2B5EF4-FFF2-40B4-BE49-F238E27FC236}">
                <a16:creationId xmlns:a16="http://schemas.microsoft.com/office/drawing/2014/main" id="{2B8226F1-1022-3944-05BE-EB1B72F115FD}"/>
              </a:ext>
            </a:extLst>
          </p:cNvPr>
          <p:cNvCxnSpPr>
            <a:cxnSpLocks/>
          </p:cNvCxnSpPr>
          <p:nvPr/>
        </p:nvCxnSpPr>
        <p:spPr bwMode="gray">
          <a:xfrm>
            <a:off x="4188030" y="2996636"/>
            <a:ext cx="7502525"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sp>
        <p:nvSpPr>
          <p:cNvPr id="14" name="btfpBulletedList771181">
            <a:extLst>
              <a:ext uri="{FF2B5EF4-FFF2-40B4-BE49-F238E27FC236}">
                <a16:creationId xmlns:a16="http://schemas.microsoft.com/office/drawing/2014/main" id="{A4465A31-479B-DB98-57D1-7D7FDF580FD0}"/>
              </a:ext>
            </a:extLst>
          </p:cNvPr>
          <p:cNvSpPr txBox="1"/>
          <p:nvPr>
            <p:custDataLst>
              <p:tags r:id="rId4"/>
            </p:custDataLst>
          </p:nvPr>
        </p:nvSpPr>
        <p:spPr bwMode="gray">
          <a:xfrm>
            <a:off x="4230892" y="3033539"/>
            <a:ext cx="7507288" cy="2411805"/>
          </a:xfrm>
          <a:prstGeom prst="rect">
            <a:avLst/>
          </a:prstGeom>
          <a:noFill/>
        </p:spPr>
        <p:txBody>
          <a:bodyPr vert="horz" wrap="square" lIns="36000" tIns="36000" rIns="36000" bIns="36000" rtlCol="0" anchor="t">
            <a:spAutoFit/>
          </a:bodyPr>
          <a:lstStyle/>
          <a:p>
            <a:pPr marL="49213" marR="0" lvl="1" indent="0" algn="l" defTabSz="711200" rtl="0" eaLnBrk="1" fontAlgn="auto" latinLnBrk="0" hangingPunct="1">
              <a:lnSpc>
                <a:spcPct val="100000"/>
              </a:lnSpc>
              <a:spcBef>
                <a:spcPts val="60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Countries have varying policy stances on nuclear energy.</a:t>
            </a:r>
          </a:p>
          <a:p>
            <a:pPr marL="355600" marR="0" lvl="1" indent="-177800" algn="l" defTabSz="711200" rtl="0" eaLnBrk="1" fontAlgn="auto" latinLnBrk="0" hangingPunct="1">
              <a:lnSpc>
                <a:spcPct val="100000"/>
              </a:lnSpc>
              <a:spcBef>
                <a:spcPts val="600"/>
              </a:spcBef>
              <a:spcAft>
                <a:spcPts val="0"/>
              </a:spcAft>
              <a:buClrTx/>
              <a:buSzTx/>
              <a:buFontTx/>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U.S.: The Inflation Reduction Act extends tax credits, making existing reactors economical and incentivizing construction. Government also actively supports development of advanced nuclear reactors.</a:t>
            </a:r>
          </a:p>
          <a:p>
            <a:pPr marL="355600" marR="0" lvl="1" indent="-177800" algn="l" defTabSz="711200" rtl="0" eaLnBrk="1" fontAlgn="auto" latinLnBrk="0" hangingPunct="1">
              <a:lnSpc>
                <a:spcPct val="100000"/>
              </a:lnSpc>
              <a:spcBef>
                <a:spcPts val="600"/>
              </a:spcBef>
              <a:spcAft>
                <a:spcPts val="0"/>
              </a:spcAft>
              <a:buClrTx/>
              <a:buSzTx/>
              <a:buFontTx/>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EU: C</a:t>
            </a:r>
            <a:r>
              <a:rPr kumimoji="0" lang="en-US" sz="1200" b="0" i="0" u="none" strike="noStrike" kern="1200" cap="none" spc="0" normalizeH="0" baseline="0" noProof="0" dirty="0">
                <a:ln>
                  <a:noFill/>
                </a:ln>
                <a:solidFill>
                  <a:srgbClr val="000000"/>
                </a:solidFill>
                <a:effectLst/>
                <a:uLnTx/>
                <a:uFillTx/>
                <a:latin typeface="Arial"/>
                <a:ea typeface="+mn-ea"/>
                <a:cs typeface="+mn-cs"/>
              </a:rPr>
              <a:t>ountries are divided on nuclear energy policy. France plans to increase nuclear power and boost the development of advanced reactors. Germany has shut down all its reactors, though there is now discussion about potentially reversing that policy.</a:t>
            </a:r>
          </a:p>
          <a:p>
            <a:pPr marL="355600" marR="0" lvl="1" indent="-177800" algn="l" defTabSz="711200" rtl="0" eaLnBrk="1" fontAlgn="auto" latinLnBrk="0" hangingPunct="1">
              <a:lnSpc>
                <a:spcPct val="100000"/>
              </a:lnSpc>
              <a:spcBef>
                <a:spcPts val="600"/>
              </a:spcBef>
              <a:spcAft>
                <a:spcPts val="0"/>
              </a:spcAft>
              <a:buClrTx/>
              <a:buSzTx/>
              <a:buFontTx/>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APAC: China is leading the global increase in nuclear capacity and development in new nuclear technologies. Japan, Korea, and India aim to increase nuclear capacity to enhance energy security and reduce reliance on fossil fuel.</a:t>
            </a:r>
          </a:p>
          <a:p>
            <a:pPr marL="355600" marR="0" lvl="1" indent="-177800" algn="l" defTabSz="711200" rtl="0" eaLnBrk="1" fontAlgn="auto" latinLnBrk="0" hangingPunct="1">
              <a:lnSpc>
                <a:spcPct val="100000"/>
              </a:lnSpc>
              <a:spcBef>
                <a:spcPts val="600"/>
              </a:spcBef>
              <a:spcAft>
                <a:spcPts val="0"/>
              </a:spcAft>
              <a:buClrTx/>
              <a:buSzTx/>
              <a:buFontTx/>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Emerging nuclear </a:t>
            </a:r>
            <a:r>
              <a:rPr lang="en-US" sz="1200" dirty="0">
                <a:solidFill>
                  <a:srgbClr val="000000"/>
                </a:solidFill>
                <a:latin typeface="Arial" panose="020B0604020202020204" pitchFamily="34" charset="0"/>
              </a:rPr>
              <a:t>e</a:t>
            </a:r>
            <a:r>
              <a:rPr kumimoji="0" lang="en-US" sz="1200" b="0"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nergy</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a:t>
            </a:r>
            <a:r>
              <a:rPr lang="en-US" sz="1200" dirty="0">
                <a:solidFill>
                  <a:srgbClr val="000000"/>
                </a:solidFill>
                <a:latin typeface="Arial" panose="020B0604020202020204" pitchFamily="34" charset="0"/>
              </a:rPr>
              <a:t>c</a:t>
            </a:r>
            <a:r>
              <a:rPr kumimoji="0" lang="en-US" sz="1200" b="0"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ountries</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Many African countries are considering including nuclear power in their future energy mix; eight plants are planned or under construction.</a:t>
            </a:r>
          </a:p>
        </p:txBody>
      </p:sp>
      <p:sp>
        <p:nvSpPr>
          <p:cNvPr id="3" name="btfpNotesBox111697">
            <a:extLst>
              <a:ext uri="{FF2B5EF4-FFF2-40B4-BE49-F238E27FC236}">
                <a16:creationId xmlns:a16="http://schemas.microsoft.com/office/drawing/2014/main" id="{6692F923-DD99-3919-9718-69A497058A90}"/>
              </a:ext>
            </a:extLst>
          </p:cNvPr>
          <p:cNvSpPr txBox="1"/>
          <p:nvPr>
            <p:custDataLst>
              <p:tags r:id="rId5"/>
            </p:custDataLst>
          </p:nvPr>
        </p:nvSpPr>
        <p:spPr bwMode="gray">
          <a:xfrm>
            <a:off x="330200" y="6309360"/>
            <a:ext cx="11531600" cy="492443"/>
          </a:xfrm>
          <a:prstGeom prst="rect">
            <a:avLst/>
          </a:prstGeom>
          <a:noFill/>
        </p:spPr>
        <p:txBody>
          <a:bodyPr vert="horz" wrap="square" lIns="0" tIns="0" rIns="0" bIns="0" rtlCol="0" anchor="b">
            <a:spAutoFit/>
          </a:bodyPr>
          <a:lstStyle/>
          <a:p>
            <a:pPr defTabSz="711200">
              <a:defRPr/>
            </a:pPr>
            <a:endParaRPr lang="en-US" sz="800" dirty="0">
              <a:solidFill>
                <a:srgbClr val="000000"/>
              </a:solidFill>
              <a:cs typeface="Arial"/>
            </a:endParaRPr>
          </a:p>
          <a:p>
            <a:pPr defTabSz="711200">
              <a:defRPr/>
            </a:pPr>
            <a:endParaRPr lang="en-US" sz="800" dirty="0">
              <a:solidFill>
                <a:srgbClr val="000000"/>
              </a:solidFill>
              <a:cs typeface="Arial"/>
            </a:endParaRPr>
          </a:p>
          <a:p>
            <a:pPr defTabSz="711200">
              <a:defRPr/>
            </a:pPr>
            <a:r>
              <a:rPr lang="en-US" sz="800" dirty="0">
                <a:solidFill>
                  <a:srgbClr val="000000"/>
                </a:solidFill>
                <a:cs typeface="Arial"/>
              </a:rPr>
              <a:t>Source: IEA, </a:t>
            </a:r>
            <a:r>
              <a:rPr lang="en-US" sz="800" dirty="0">
                <a:solidFill>
                  <a:srgbClr val="000000"/>
                </a:solidFill>
                <a:cs typeface="Arial"/>
                <a:hlinkClick r:id="rId13"/>
              </a:rPr>
              <a:t>The Path to a New Era for Nuclear Energy</a:t>
            </a:r>
            <a:r>
              <a:rPr lang="en-US" sz="800" dirty="0">
                <a:solidFill>
                  <a:srgbClr val="000000"/>
                </a:solidFill>
                <a:cs typeface="Arial"/>
              </a:rPr>
              <a:t> (2025).</a:t>
            </a:r>
            <a:endParaRPr lang="en-US" sz="800" dirty="0">
              <a:solidFill>
                <a:srgbClr val="000000"/>
              </a:solidFill>
              <a:latin typeface="Arial (body)"/>
              <a:cs typeface="Arial"/>
            </a:endParaRPr>
          </a:p>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Hinako Arai, Quint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4"/>
              </a:rPr>
              <a:t>Gernot Wagner</a:t>
            </a:r>
            <a:r>
              <a:rPr kumimoji="0" lang="en-US" sz="800" b="0" i="0" u="none" strike="noStrike" kern="1200" cap="none" spc="0" normalizeH="0" baseline="0" noProof="0" dirty="0">
                <a:ln>
                  <a:noFill/>
                </a:ln>
                <a:solidFill>
                  <a:srgbClr val="000000"/>
                </a:solidFill>
                <a:effectLst/>
                <a:uLnTx/>
                <a:uFillTx/>
                <a:latin typeface="Arial"/>
                <a:ea typeface="+mn-ea"/>
                <a:cs typeface="+mn-cs"/>
              </a:rPr>
              <a:t>. Share with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5"/>
              </a:rPr>
              <a:t>attribution</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u="none" strike="noStrike" kern="1200" cap="none" spc="0" normalizeH="0" baseline="0" noProof="0" dirty="0">
                <a:ln>
                  <a:noFill/>
                </a:ln>
                <a:solidFill>
                  <a:srgbClr val="000000"/>
                </a:solidFill>
                <a:effectLst/>
                <a:uLnTx/>
                <a:uFillTx/>
                <a:latin typeface="Arial"/>
                <a:ea typeface="+mn-ea"/>
                <a:cs typeface="+mn-cs"/>
              </a:rPr>
              <a:t>et al., </a:t>
            </a:r>
            <a:r>
              <a:rPr kumimoji="0" lang="en-US" sz="800" b="0" i="0" u="none" strike="noStrike" kern="1200" cap="none" spc="0" normalizeH="0" baseline="0" noProof="0" dirty="0">
                <a:ln>
                  <a:noFill/>
                </a:ln>
                <a:solidFill>
                  <a:srgbClr val="000000"/>
                </a:solidFill>
                <a:effectLst/>
                <a:uLnTx/>
                <a:uFillTx/>
                <a:latin typeface="Arial"/>
                <a:ea typeface="+mn-ea"/>
                <a:cs typeface="+mn-cs"/>
              </a:rPr>
              <a:t>"Reenergizing Nuclear" (23 September 2025).</a:t>
            </a:r>
          </a:p>
        </p:txBody>
      </p:sp>
      <p:sp>
        <p:nvSpPr>
          <p:cNvPr id="8" name="btfpBulletedList771181">
            <a:extLst>
              <a:ext uri="{FF2B5EF4-FFF2-40B4-BE49-F238E27FC236}">
                <a16:creationId xmlns:a16="http://schemas.microsoft.com/office/drawing/2014/main" id="{163DCA32-405E-EB6F-1D09-462BA0E7940E}"/>
              </a:ext>
            </a:extLst>
          </p:cNvPr>
          <p:cNvSpPr txBox="1"/>
          <p:nvPr>
            <p:custDataLst>
              <p:tags r:id="rId6"/>
            </p:custDataLst>
          </p:nvPr>
        </p:nvSpPr>
        <p:spPr bwMode="gray">
          <a:xfrm>
            <a:off x="4230892" y="1471258"/>
            <a:ext cx="7507288" cy="1488475"/>
          </a:xfrm>
          <a:prstGeom prst="rect">
            <a:avLst/>
          </a:prstGeom>
          <a:noFill/>
        </p:spPr>
        <p:txBody>
          <a:bodyPr vert="horz" wrap="square" lIns="36000" tIns="36000" rIns="36000" bIns="36000" rtlCol="0" anchor="t">
            <a:spAutoFit/>
          </a:bodyPr>
          <a:lstStyle/>
          <a:p>
            <a:pPr marL="0" marR="0" lvl="0" indent="0" algn="l" defTabSz="914400" rtl="0" eaLnBrk="1" fontAlgn="auto" latinLnBrk="0" hangingPunct="1">
              <a:lnSpc>
                <a:spcPct val="100000"/>
              </a:lnSpc>
              <a:spcBef>
                <a:spcPts val="180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Policies for countries pursuing nuclear power include </a:t>
            </a: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increasing investment in new reactors, extending the operating lifetime of existing ones, and restarting retired plants.</a:t>
            </a:r>
          </a:p>
          <a:p>
            <a:pPr marL="355600" marR="0" lvl="1" indent="-177800" algn="l" defTabSz="711200" rtl="0" eaLnBrk="1" fontAlgn="auto" latinLnBrk="0" hangingPunct="1">
              <a:lnSpc>
                <a:spcPct val="100000"/>
              </a:lnSpc>
              <a:spcBef>
                <a:spcPts val="600"/>
              </a:spcBef>
              <a:spcAft>
                <a:spcPts val="0"/>
              </a:spcAft>
              <a:buClrTx/>
              <a:buSzTx/>
              <a:buFontTx/>
              <a:buChar char="–"/>
              <a:tabLst/>
              <a:defRPr/>
            </a:pPr>
            <a:r>
              <a:rPr kumimoji="0" lang="en-US" sz="1200" b="0" i="0" u="none" strike="noStrike" kern="1200" cap="none" spc="0" normalizeH="0" baseline="0" noProof="0" dirty="0">
                <a:ln>
                  <a:noFill/>
                </a:ln>
                <a:solidFill>
                  <a:srgbClr val="000000"/>
                </a:solidFill>
                <a:effectLst/>
                <a:uLnTx/>
                <a:uFillTx/>
                <a:latin typeface="Arial"/>
                <a:ea typeface="+mn-ea"/>
                <a:cs typeface="+mn-cs"/>
              </a:rPr>
              <a:t>63 reactors were under construction at the end of 2024, which is expected to generate more than 70 GW.</a:t>
            </a:r>
          </a:p>
          <a:p>
            <a:pPr marL="355600" marR="0" lvl="1" indent="-177800" algn="l" defTabSz="711200" rtl="0" eaLnBrk="1" fontAlgn="auto" latinLnBrk="0" hangingPunct="1">
              <a:lnSpc>
                <a:spcPct val="100000"/>
              </a:lnSpc>
              <a:spcBef>
                <a:spcPts val="600"/>
              </a:spcBef>
              <a:spcAft>
                <a:spcPts val="0"/>
              </a:spcAft>
              <a:buClrTx/>
              <a:buSzTx/>
              <a:buFontTx/>
              <a:buChar char="–"/>
              <a:tabLst/>
              <a:defRPr/>
            </a:pPr>
            <a:r>
              <a:rPr kumimoji="0" lang="en-US" sz="1200" b="0" i="0" u="none" strike="noStrike" kern="1200" cap="none" spc="0" normalizeH="0" baseline="0" noProof="0" dirty="0">
                <a:ln>
                  <a:noFill/>
                </a:ln>
                <a:solidFill>
                  <a:srgbClr val="000000"/>
                </a:solidFill>
                <a:effectLst/>
                <a:uLnTx/>
                <a:uFillTx/>
                <a:latin typeface="Arial"/>
                <a:ea typeface="+mn-ea"/>
                <a:cs typeface="+mn-cs"/>
              </a:rPr>
              <a:t>In the past five years, the lifetimes of 66 reactors in 13 countries were extended.</a:t>
            </a:r>
          </a:p>
          <a:p>
            <a:pPr marL="355600" marR="0" lvl="1" indent="-177800" algn="l" defTabSz="711200" rtl="0" eaLnBrk="1" fontAlgn="auto" latinLnBrk="0" hangingPunct="1">
              <a:lnSpc>
                <a:spcPct val="100000"/>
              </a:lnSpc>
              <a:spcBef>
                <a:spcPts val="600"/>
              </a:spcBef>
              <a:spcAft>
                <a:spcPts val="0"/>
              </a:spcAft>
              <a:buClrTx/>
              <a:buSzTx/>
              <a:buFontTx/>
              <a:buChar char="–"/>
              <a:tabLst/>
              <a:defRPr/>
            </a:pPr>
            <a:r>
              <a:rPr kumimoji="0" lang="en-US" sz="1200" b="0" i="0" u="none" strike="noStrike" kern="1200" cap="none" spc="0" normalizeH="0" baseline="0" noProof="0" dirty="0">
                <a:ln>
                  <a:noFill/>
                </a:ln>
                <a:solidFill>
                  <a:srgbClr val="000000"/>
                </a:solidFill>
                <a:effectLst/>
                <a:uLnTx/>
                <a:uFillTx/>
                <a:latin typeface="Arial"/>
                <a:ea typeface="+mn-ea"/>
                <a:cs typeface="+mn-cs"/>
              </a:rPr>
              <a:t>While there are limited cases of the reopening of nuclear plants, Japan has the most experience.</a:t>
            </a:r>
          </a:p>
          <a:p>
            <a:pPr marL="355600" marR="0" lvl="1" indent="-177800" algn="l" defTabSz="711200" rtl="0" eaLnBrk="1" fontAlgn="auto" latinLnBrk="0" hangingPunct="1">
              <a:lnSpc>
                <a:spcPct val="100000"/>
              </a:lnSpc>
              <a:spcBef>
                <a:spcPts val="600"/>
              </a:spcBef>
              <a:spcAft>
                <a:spcPts val="0"/>
              </a:spcAft>
              <a:buClrTx/>
              <a:buSzTx/>
              <a:buFontTx/>
              <a:buChar char="–"/>
              <a:tabLst/>
              <a:defRPr/>
            </a:pPr>
            <a:r>
              <a:rPr kumimoji="0" lang="en-US" sz="1200" b="0" i="0" u="none" strike="noStrike" kern="1200" cap="none" spc="0" normalizeH="0" baseline="0" noProof="0" dirty="0">
                <a:ln>
                  <a:noFill/>
                </a:ln>
                <a:solidFill>
                  <a:srgbClr val="000000"/>
                </a:solidFill>
                <a:effectLst/>
                <a:uLnTx/>
                <a:uFillTx/>
                <a:latin typeface="Arial"/>
                <a:ea typeface="+mn-ea"/>
                <a:cs typeface="+mn-cs"/>
              </a:rPr>
              <a:t>Overall investment in nuclear was $60 billion in 2023, which is a nearly 50% increase from 2020.</a:t>
            </a:r>
          </a:p>
        </p:txBody>
      </p:sp>
      <p:sp>
        <p:nvSpPr>
          <p:cNvPr id="10" name="btfpBulletedList771181">
            <a:extLst>
              <a:ext uri="{FF2B5EF4-FFF2-40B4-BE49-F238E27FC236}">
                <a16:creationId xmlns:a16="http://schemas.microsoft.com/office/drawing/2014/main" id="{04A7D248-6C47-FC5B-AB22-F4A53134B4FA}"/>
              </a:ext>
            </a:extLst>
          </p:cNvPr>
          <p:cNvSpPr txBox="1"/>
          <p:nvPr>
            <p:custDataLst>
              <p:tags r:id="rId7"/>
            </p:custDataLst>
          </p:nvPr>
        </p:nvSpPr>
        <p:spPr bwMode="gray">
          <a:xfrm>
            <a:off x="4230892" y="5519152"/>
            <a:ext cx="7507288" cy="442035"/>
          </a:xfrm>
          <a:prstGeom prst="rect">
            <a:avLst/>
          </a:prstGeom>
          <a:noFill/>
        </p:spPr>
        <p:txBody>
          <a:bodyPr vert="horz" wrap="square" lIns="36000" tIns="36000" rIns="36000" bIns="36000" rtlCol="0" anchor="t">
            <a:spAutoFit/>
          </a:bodyPr>
          <a:lstStyle/>
          <a:p>
            <a:pPr lvl="0">
              <a:spcBef>
                <a:spcPts val="1800"/>
              </a:spcBef>
              <a:defRPr/>
            </a:pPr>
            <a:r>
              <a:rPr kumimoji="0" lang="en-US" sz="1200" b="1" i="0" u="none" strike="noStrike" kern="1200" cap="none" spc="0" normalizeH="0" baseline="0" noProof="0">
                <a:ln>
                  <a:noFill/>
                </a:ln>
                <a:solidFill>
                  <a:srgbClr val="000000"/>
                </a:solidFill>
                <a:effectLst/>
                <a:uLnTx/>
                <a:uFillTx/>
                <a:latin typeface="Arial"/>
                <a:ea typeface="+mn-ea"/>
                <a:cs typeface="+mn-cs"/>
              </a:rPr>
              <a:t>Advanced economies that have not been building new reactors for the past two decades, </a:t>
            </a:r>
            <a:r>
              <a:rPr kumimoji="0" lang="en-US" sz="1200" i="0" u="none" strike="noStrike" kern="1200" cap="none" spc="0" normalizeH="0" baseline="0" noProof="0">
                <a:ln>
                  <a:noFill/>
                </a:ln>
                <a:solidFill>
                  <a:srgbClr val="000000"/>
                </a:solidFill>
                <a:effectLst/>
                <a:uLnTx/>
                <a:uFillTx/>
                <a:latin typeface="Arial"/>
                <a:ea typeface="+mn-ea"/>
                <a:cs typeface="+mn-cs"/>
              </a:rPr>
              <a:t>including</a:t>
            </a:r>
            <a:r>
              <a:rPr kumimoji="0" lang="en-US" sz="1200" b="1" i="0" u="none" strike="noStrike" kern="1200" cap="none" spc="0" normalizeH="0" baseline="0" noProof="0">
                <a:ln>
                  <a:noFill/>
                </a:ln>
                <a:solidFill>
                  <a:srgbClr val="000000"/>
                </a:solidFill>
                <a:effectLst/>
                <a:uLnTx/>
                <a:uFillTx/>
                <a:latin typeface="Arial"/>
                <a:ea typeface="+mn-ea"/>
                <a:cs typeface="+mn-cs"/>
              </a:rPr>
              <a:t> </a:t>
            </a:r>
            <a:r>
              <a:rPr kumimoji="0" lang="en-US" sz="1200" i="0" u="none" strike="noStrike" kern="1200" cap="none" spc="0" normalizeH="0" baseline="0" noProof="0">
                <a:ln>
                  <a:noFill/>
                </a:ln>
                <a:solidFill>
                  <a:srgbClr val="000000"/>
                </a:solidFill>
                <a:effectLst/>
                <a:uLnTx/>
                <a:uFillTx/>
                <a:latin typeface="Arial"/>
                <a:ea typeface="+mn-ea"/>
                <a:cs typeface="+mn-cs"/>
              </a:rPr>
              <a:t>r</a:t>
            </a:r>
            <a:r>
              <a:rPr kumimoji="0" lang="en-US" sz="1200" b="0" i="0" u="none" strike="noStrike" kern="1200" cap="none" spc="0" normalizeH="0" baseline="0" noProof="0">
                <a:ln>
                  <a:noFill/>
                </a:ln>
                <a:solidFill>
                  <a:srgbClr val="000000"/>
                </a:solidFill>
                <a:effectLst/>
                <a:uLnTx/>
                <a:uFillTx/>
                <a:latin typeface="Arial"/>
                <a:ea typeface="+mn-ea"/>
                <a:cs typeface="+mn-cs"/>
              </a:rPr>
              <a:t>ebuilding the skills and industrial base for construction,</a:t>
            </a:r>
            <a:r>
              <a:rPr lang="en-US" sz="1200">
                <a:solidFill>
                  <a:srgbClr val="000000"/>
                </a:solidFill>
                <a:latin typeface="Arial"/>
              </a:rPr>
              <a:t> </a:t>
            </a:r>
            <a:r>
              <a:rPr lang="en-US" sz="1200" b="1">
                <a:solidFill>
                  <a:srgbClr val="000000"/>
                </a:solidFill>
              </a:rPr>
              <a:t>face deployment challenges.</a:t>
            </a:r>
            <a:endParaRPr kumimoji="0" lang="en-US" sz="1200" b="0" i="0" u="none" strike="noStrike" kern="1200" cap="none" spc="0" normalizeH="0" baseline="0" noProof="0">
              <a:ln>
                <a:noFill/>
              </a:ln>
              <a:solidFill>
                <a:srgbClr val="000000"/>
              </a:solidFill>
              <a:effectLst/>
              <a:uLnTx/>
              <a:uFillTx/>
              <a:latin typeface="Arial"/>
              <a:ea typeface="+mn-ea"/>
              <a:cs typeface="+mn-cs"/>
            </a:endParaRPr>
          </a:p>
        </p:txBody>
      </p:sp>
      <p:cxnSp>
        <p:nvCxnSpPr>
          <p:cNvPr id="16" name="Straight Connector 15">
            <a:extLst>
              <a:ext uri="{FF2B5EF4-FFF2-40B4-BE49-F238E27FC236}">
                <a16:creationId xmlns:a16="http://schemas.microsoft.com/office/drawing/2014/main" id="{B19E2332-39E0-2268-CA4A-F3A473CD9C96}"/>
              </a:ext>
            </a:extLst>
          </p:cNvPr>
          <p:cNvCxnSpPr>
            <a:cxnSpLocks/>
          </p:cNvCxnSpPr>
          <p:nvPr/>
        </p:nvCxnSpPr>
        <p:spPr bwMode="gray">
          <a:xfrm>
            <a:off x="4188029" y="5482247"/>
            <a:ext cx="7502525"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3115535892"/>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42222FE-1096-9184-77D8-4FC3118AC03E}"/>
            </a:ext>
          </a:extLst>
        </p:cNvPr>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3FAF4900-2B82-EAEE-E2EA-C80F474BEE59}"/>
              </a:ext>
            </a:extLst>
          </p:cNvPr>
          <p:cNvGraphicFramePr>
            <a:graphicFrameLocks noChangeAspect="1"/>
          </p:cNvGraphicFramePr>
          <p:nvPr>
            <p:custDataLst>
              <p:tags r:id="rId2"/>
            </p:custDataLst>
            <p:extLst>
              <p:ext uri="{D42A27DB-BD31-4B8C-83A1-F6EECF244321}">
                <p14:modId xmlns:p14="http://schemas.microsoft.com/office/powerpoint/2010/main" val="339098302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0" imgW="592" imgH="591" progId="TCLayout.ActiveDocument.1">
                  <p:embed/>
                </p:oleObj>
              </mc:Choice>
              <mc:Fallback>
                <p:oleObj name="think-cell Slide" r:id="rId60" imgW="592" imgH="591" progId="TCLayout.ActiveDocument.1">
                  <p:embed/>
                  <p:pic>
                    <p:nvPicPr>
                      <p:cNvPr id="7" name="think-cell data - do not delete" hidden="1">
                        <a:extLst>
                          <a:ext uri="{FF2B5EF4-FFF2-40B4-BE49-F238E27FC236}">
                            <a16:creationId xmlns:a16="http://schemas.microsoft.com/office/drawing/2014/main" id="{3FAF4900-2B82-EAEE-E2EA-C80F474BEE59}"/>
                          </a:ext>
                        </a:extLst>
                      </p:cNvPr>
                      <p:cNvPicPr/>
                      <p:nvPr/>
                    </p:nvPicPr>
                    <p:blipFill>
                      <a:blip r:embed="rId61"/>
                      <a:stretch>
                        <a:fillRect/>
                      </a:stretch>
                    </p:blipFill>
                    <p:spPr>
                      <a:xfrm>
                        <a:off x="1588" y="1588"/>
                        <a:ext cx="1588"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55D55BB0-C0F2-24AE-5BC3-2D691736E754}"/>
              </a:ext>
            </a:extLst>
          </p:cNvPr>
          <p:cNvSpPr>
            <a:spLocks noGrp="1"/>
          </p:cNvSpPr>
          <p:nvPr>
            <p:ph type="title"/>
          </p:nvPr>
        </p:nvSpPr>
        <p:spPr/>
        <p:txBody>
          <a:bodyPr vert="horz">
            <a:noAutofit/>
          </a:bodyPr>
          <a:lstStyle/>
          <a:p>
            <a:r>
              <a:rPr lang="en-US"/>
              <a:t>Governments have regained interest in nuclear power as a crucial emission-free energy source and a key factor in energy security</a:t>
            </a:r>
          </a:p>
        </p:txBody>
      </p:sp>
      <p:sp>
        <p:nvSpPr>
          <p:cNvPr id="32" name="btfpNotesBox368131">
            <a:hlinkClick r:id="rId62"/>
            <a:extLst>
              <a:ext uri="{FF2B5EF4-FFF2-40B4-BE49-F238E27FC236}">
                <a16:creationId xmlns:a16="http://schemas.microsoft.com/office/drawing/2014/main" id="{D2CBB8EC-A93C-407F-346B-B4E3604AB386}"/>
              </a:ext>
            </a:extLst>
          </p:cNvPr>
          <p:cNvSpPr txBox="1"/>
          <p:nvPr>
            <p:custDataLst>
              <p:tags r:id="rId3"/>
            </p:custDataLst>
          </p:nvPr>
        </p:nvSpPr>
        <p:spPr bwMode="gray">
          <a:xfrm>
            <a:off x="330199" y="6224350"/>
            <a:ext cx="8955089" cy="615553"/>
          </a:xfrm>
          <a:prstGeom prst="rect">
            <a:avLst/>
          </a:prstGeom>
          <a:noFill/>
        </p:spPr>
        <p:txBody>
          <a:bodyPr vert="horz" wrap="square" lIns="0" tIns="0" rIns="0" bIns="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WNA,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63"/>
              </a:rPr>
              <a:t>Country Profiles</a:t>
            </a:r>
            <a:r>
              <a:rPr kumimoji="0" lang="en-US" sz="800" b="0" i="0" u="none" strike="noStrike" kern="1200" cap="none" spc="0" normalizeH="0" baseline="0" noProof="0" dirty="0">
                <a:ln>
                  <a:noFill/>
                </a:ln>
                <a:solidFill>
                  <a:srgbClr val="000000"/>
                </a:solidFill>
                <a:effectLst/>
                <a:uLnTx/>
                <a:uFillTx/>
                <a:latin typeface="Arial"/>
                <a:ea typeface="+mn-ea"/>
                <a:cs typeface="+mn-cs"/>
              </a:rPr>
              <a:t> (2025); IEA,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64"/>
              </a:rPr>
              <a:t>The Path to a New Era for Nuclear Energy</a:t>
            </a:r>
            <a:r>
              <a:rPr kumimoji="0" lang="en-US" sz="800" b="0" i="0" u="none" strike="noStrike" kern="1200" cap="none" spc="0" normalizeH="0" baseline="0" noProof="0" dirty="0">
                <a:ln>
                  <a:noFill/>
                </a:ln>
                <a:solidFill>
                  <a:srgbClr val="000000"/>
                </a:solidFill>
                <a:effectLst/>
                <a:uLnTx/>
                <a:uFillTx/>
                <a:latin typeface="Arial"/>
                <a:ea typeface="+mn-ea"/>
                <a:cs typeface="+mn-cs"/>
              </a:rPr>
              <a:t> (2025); Japan Atomic Energy Commission,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65"/>
              </a:rPr>
              <a:t>White Paper on Nuclear Energy 2020</a:t>
            </a:r>
            <a:r>
              <a:rPr kumimoji="0" lang="en-US" sz="800" b="0" i="0" u="none" strike="noStrike" kern="1200" cap="none" spc="0" normalizeH="0" baseline="0" noProof="0" dirty="0">
                <a:ln>
                  <a:noFill/>
                </a:ln>
                <a:solidFill>
                  <a:srgbClr val="000000"/>
                </a:solidFill>
                <a:effectLst/>
                <a:uLnTx/>
                <a:uFillTx/>
                <a:latin typeface="Arial"/>
                <a:ea typeface="+mn-ea"/>
                <a:cs typeface="+mn-cs"/>
              </a:rPr>
              <a:t> (2021</a:t>
            </a:r>
            <a:r>
              <a:rPr lang="en-US" sz="800" dirty="0">
                <a:solidFill>
                  <a:srgbClr val="000000"/>
                </a:solidFill>
                <a:latin typeface="Arial"/>
              </a:rPr>
              <a:t>, </a:t>
            </a:r>
            <a:r>
              <a:rPr kumimoji="0" lang="en-US" sz="800" b="0" i="0" u="none" strike="noStrike" kern="1200" cap="none" spc="0" normalizeH="0" baseline="0" noProof="0" dirty="0">
                <a:ln>
                  <a:noFill/>
                </a:ln>
                <a:solidFill>
                  <a:srgbClr val="000000"/>
                </a:solidFill>
                <a:effectLst/>
                <a:uLnTx/>
                <a:uFillTx/>
                <a:latin typeface="Arial"/>
                <a:ea typeface="+mn-ea"/>
                <a:cs typeface="+mn-cs"/>
              </a:rPr>
              <a:t>only in Japanese); World Nuclear News,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66"/>
              </a:rPr>
              <a:t>Belgium Retires Oldest Nuclear Plant Reactor</a:t>
            </a:r>
            <a:r>
              <a:rPr kumimoji="0" lang="en-US" sz="800" b="0" i="0" u="none" strike="noStrike" kern="1200" cap="none" spc="0" normalizeH="0" baseline="0" noProof="0" dirty="0">
                <a:ln>
                  <a:noFill/>
                </a:ln>
                <a:solidFill>
                  <a:srgbClr val="000000"/>
                </a:solidFill>
                <a:effectLst/>
                <a:uLnTx/>
                <a:uFillTx/>
                <a:latin typeface="Arial"/>
                <a:ea typeface="+mn-ea"/>
                <a:cs typeface="+mn-cs"/>
              </a:rPr>
              <a:t> (2025), World Nuclear News,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67"/>
              </a:rPr>
              <a:t>Feasibility Study for Belarus New Nuclear</a:t>
            </a:r>
            <a:r>
              <a:rPr kumimoji="0" lang="en-US" sz="800" b="0" i="0" u="none" strike="noStrike" kern="1200" cap="none" spc="0" normalizeH="0" baseline="0" noProof="0" dirty="0">
                <a:ln>
                  <a:noFill/>
                </a:ln>
                <a:solidFill>
                  <a:srgbClr val="000000"/>
                </a:solidFill>
                <a:effectLst/>
                <a:uLnTx/>
                <a:uFillTx/>
                <a:latin typeface="Arial"/>
                <a:ea typeface="+mn-ea"/>
                <a:cs typeface="+mn-cs"/>
              </a:rPr>
              <a:t> (2024).; Clean Energy Wire,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68"/>
              </a:rPr>
              <a:t>Economy Minister Confirms end of Germany’s resistance to nuclear power at EU level</a:t>
            </a:r>
            <a:r>
              <a:rPr kumimoji="0" lang="en-US" sz="800" b="0" i="0" u="none" strike="noStrike" kern="1200" cap="none" spc="0" normalizeH="0" baseline="0" noProof="0" dirty="0">
                <a:ln>
                  <a:noFill/>
                </a:ln>
                <a:solidFill>
                  <a:srgbClr val="000000"/>
                </a:solidFill>
                <a:effectLst/>
                <a:uLnTx/>
                <a:uFillTx/>
                <a:latin typeface="Arial"/>
                <a:ea typeface="+mn-ea"/>
                <a:cs typeface="+mn-cs"/>
              </a:rPr>
              <a:t> (2025).</a:t>
            </a:r>
            <a:endParaRPr lang="en-US" sz="800" b="0" i="0" u="none" strike="noStrike" kern="1200" cap="none" spc="0" normalizeH="0" baseline="0" noProof="0" dirty="0">
              <a:ln>
                <a:noFill/>
              </a:ln>
              <a:solidFill>
                <a:srgbClr val="000000"/>
              </a:solidFill>
              <a:effectLst/>
              <a:uLnTx/>
              <a:uFillTx/>
              <a:latin typeface="Arial"/>
              <a:cs typeface="Arial"/>
            </a:endParaRPr>
          </a:p>
          <a:p>
            <a:pPr lvl="0" defTabSz="711200">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Hinako Arai, </a:t>
            </a:r>
            <a:r>
              <a:rPr lang="en-US" sz="800" dirty="0" err="1">
                <a:solidFill>
                  <a:srgbClr val="000000"/>
                </a:solidFill>
                <a:latin typeface="Arial" panose="020B0604020202020204" pitchFamily="34" charset="0"/>
              </a:rPr>
              <a:t>Khande</a:t>
            </a:r>
            <a:r>
              <a:rPr lang="en-US" sz="800" dirty="0">
                <a:solidFill>
                  <a:srgbClr val="000000"/>
                </a:solidFill>
                <a:latin typeface="Arial" panose="020B0604020202020204" pitchFamily="34" charset="0"/>
              </a:rPr>
              <a:t>-Jae Fisher, </a:t>
            </a:r>
            <a:r>
              <a:rPr kumimoji="0" lang="en-US" sz="800" b="0" i="0" u="none" strike="noStrike" kern="1200" cap="none" spc="0" normalizeH="0" baseline="0" noProof="0" dirty="0">
                <a:ln>
                  <a:noFill/>
                </a:ln>
                <a:solidFill>
                  <a:srgbClr val="000000"/>
                </a:solidFill>
                <a:effectLst/>
                <a:uLnTx/>
                <a:uFillTx/>
                <a:latin typeface="Arial"/>
                <a:ea typeface="+mn-ea"/>
                <a:cs typeface="+mn-cs"/>
              </a:rPr>
              <a:t>Quint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69"/>
              </a:rPr>
              <a:t>Gernot Wagner</a:t>
            </a:r>
            <a:r>
              <a:rPr kumimoji="0" lang="en-US" sz="800" b="0" i="0" u="none" strike="noStrike" kern="1200" cap="none" spc="0" normalizeH="0" baseline="0" noProof="0" dirty="0">
                <a:ln>
                  <a:noFill/>
                </a:ln>
                <a:solidFill>
                  <a:srgbClr val="000000"/>
                </a:solidFill>
                <a:effectLst/>
                <a:uLnTx/>
                <a:uFillTx/>
                <a:latin typeface="Arial"/>
                <a:ea typeface="+mn-ea"/>
                <a:cs typeface="+mn-cs"/>
              </a:rPr>
              <a:t>. Share with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70"/>
              </a:rPr>
              <a:t>attribution</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u="none" strike="noStrike" kern="1200" cap="none" spc="0" normalizeH="0" baseline="0" noProof="0" dirty="0">
                <a:ln>
                  <a:noFill/>
                </a:ln>
                <a:solidFill>
                  <a:srgbClr val="000000"/>
                </a:solidFill>
                <a:effectLst/>
                <a:uLnTx/>
                <a:uFillTx/>
                <a:latin typeface="Arial"/>
                <a:ea typeface="+mn-ea"/>
                <a:cs typeface="+mn-cs"/>
              </a:rPr>
              <a:t>et al., </a:t>
            </a:r>
            <a:r>
              <a:rPr kumimoji="0" lang="en-US" sz="800" b="0" i="0" u="none" strike="noStrike" kern="1200" cap="none" spc="0" normalizeH="0" baseline="0" noProof="0" dirty="0">
                <a:ln>
                  <a:noFill/>
                </a:ln>
                <a:solidFill>
                  <a:srgbClr val="000000"/>
                </a:solidFill>
                <a:effectLst/>
                <a:uLnTx/>
                <a:uFillTx/>
                <a:latin typeface="Arial"/>
                <a:ea typeface="+mn-ea"/>
                <a:cs typeface="+mn-cs"/>
              </a:rPr>
              <a:t>"Reenergizing Nuclear" (23 September 2025).</a:t>
            </a:r>
          </a:p>
        </p:txBody>
      </p:sp>
      <p:sp>
        <p:nvSpPr>
          <p:cNvPr id="9" name="btfpColumnHeaderBoxText223027">
            <a:extLst>
              <a:ext uri="{FF2B5EF4-FFF2-40B4-BE49-F238E27FC236}">
                <a16:creationId xmlns:a16="http://schemas.microsoft.com/office/drawing/2014/main" id="{9B5EC0AA-47E7-E8F8-B7EF-F33EDBC84E5F}"/>
              </a:ext>
            </a:extLst>
          </p:cNvPr>
          <p:cNvSpPr txBox="1"/>
          <p:nvPr/>
        </p:nvSpPr>
        <p:spPr bwMode="gray">
          <a:xfrm>
            <a:off x="390841" y="1352502"/>
            <a:ext cx="5484498" cy="288219"/>
          </a:xfrm>
          <a:prstGeom prst="rect">
            <a:avLst/>
          </a:prstGeom>
          <a:noFill/>
        </p:spPr>
        <p:txBody>
          <a:bodyPr vert="horz" wrap="square" lIns="36036" tIns="36036" rIns="36036" bIns="36036"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a:ea typeface="+mn-ea"/>
                <a:cs typeface="+mn-cs"/>
              </a:rPr>
              <a:t>Changes in nuclear </a:t>
            </a:r>
            <a:r>
              <a:rPr lang="en-US" sz="1400" b="1">
                <a:solidFill>
                  <a:srgbClr val="000000"/>
                </a:solidFill>
                <a:latin typeface="Arial"/>
              </a:rPr>
              <a:t>p</a:t>
            </a:r>
            <a:r>
              <a:rPr kumimoji="0" lang="en-US" sz="1400" b="1" i="0" u="none" strike="noStrike" kern="1200" cap="none" spc="0" normalizeH="0" baseline="0" noProof="0" err="1">
                <a:ln>
                  <a:noFill/>
                </a:ln>
                <a:solidFill>
                  <a:srgbClr val="000000"/>
                </a:solidFill>
                <a:effectLst/>
                <a:uLnTx/>
                <a:uFillTx/>
                <a:latin typeface="Arial"/>
                <a:ea typeface="+mn-ea"/>
                <a:cs typeface="+mn-cs"/>
              </a:rPr>
              <a:t>ower</a:t>
            </a:r>
            <a:r>
              <a:rPr kumimoji="0" lang="en-US" sz="1400" b="1" i="0" u="none" strike="noStrike" kern="1200" cap="none" spc="0" normalizeH="0" baseline="0" noProof="0">
                <a:ln>
                  <a:noFill/>
                </a:ln>
                <a:solidFill>
                  <a:srgbClr val="000000"/>
                </a:solidFill>
                <a:effectLst/>
                <a:uLnTx/>
                <a:uFillTx/>
                <a:latin typeface="Arial"/>
                <a:ea typeface="+mn-ea"/>
                <a:cs typeface="+mn-cs"/>
              </a:rPr>
              <a:t> </a:t>
            </a:r>
            <a:r>
              <a:rPr lang="en-US" sz="1400" b="1">
                <a:solidFill>
                  <a:srgbClr val="000000"/>
                </a:solidFill>
                <a:latin typeface="Arial"/>
              </a:rPr>
              <a:t>p</a:t>
            </a:r>
            <a:r>
              <a:rPr kumimoji="0" lang="en-US" sz="1400" b="1" i="0" u="none" strike="noStrike" kern="1200" cap="none" spc="0" normalizeH="0" baseline="0" noProof="0" err="1">
                <a:ln>
                  <a:noFill/>
                </a:ln>
                <a:solidFill>
                  <a:srgbClr val="000000"/>
                </a:solidFill>
                <a:effectLst/>
                <a:uLnTx/>
                <a:uFillTx/>
                <a:latin typeface="Arial"/>
                <a:ea typeface="+mn-ea"/>
                <a:cs typeface="+mn-cs"/>
              </a:rPr>
              <a:t>olicy</a:t>
            </a:r>
            <a:r>
              <a:rPr kumimoji="0" lang="en-US" sz="1400" b="1" i="0" u="none" strike="noStrike" kern="1200" cap="none" spc="0" normalizeH="0" baseline="0" noProof="0">
                <a:ln>
                  <a:noFill/>
                </a:ln>
                <a:solidFill>
                  <a:srgbClr val="000000"/>
                </a:solidFill>
                <a:effectLst/>
                <a:uLnTx/>
                <a:uFillTx/>
                <a:latin typeface="Arial"/>
                <a:ea typeface="+mn-ea"/>
                <a:cs typeface="+mn-cs"/>
              </a:rPr>
              <a:t> by country during 2014-2024</a:t>
            </a:r>
          </a:p>
        </p:txBody>
      </p:sp>
      <p:sp>
        <p:nvSpPr>
          <p:cNvPr id="42" name="Rectangle 41">
            <a:extLst>
              <a:ext uri="{FF2B5EF4-FFF2-40B4-BE49-F238E27FC236}">
                <a16:creationId xmlns:a16="http://schemas.microsoft.com/office/drawing/2014/main" id="{934130B6-AC55-530E-81B4-3EEDB92E357E}"/>
              </a:ext>
            </a:extLst>
          </p:cNvPr>
          <p:cNvSpPr/>
          <p:nvPr/>
        </p:nvSpPr>
        <p:spPr bwMode="gray">
          <a:xfrm>
            <a:off x="258763" y="2088163"/>
            <a:ext cx="5481638" cy="19224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75" name="TextBox 74">
            <a:extLst>
              <a:ext uri="{FF2B5EF4-FFF2-40B4-BE49-F238E27FC236}">
                <a16:creationId xmlns:a16="http://schemas.microsoft.com/office/drawing/2014/main" id="{0C3BC880-CD70-E7F0-36DF-A5AD007062BB}"/>
              </a:ext>
            </a:extLst>
          </p:cNvPr>
          <p:cNvSpPr txBox="1"/>
          <p:nvPr/>
        </p:nvSpPr>
        <p:spPr bwMode="gray">
          <a:xfrm>
            <a:off x="366713" y="2138692"/>
            <a:ext cx="3179127" cy="234286"/>
          </a:xfrm>
          <a:prstGeom prst="rect">
            <a:avLst/>
          </a:prstGeom>
          <a:solidFill>
            <a:schemeClr val="bg1">
              <a:lumMod val="85000"/>
            </a:schemeClr>
          </a:solidFill>
        </p:spPr>
        <p:txBody>
          <a:bodyPr wrap="square" lIns="36000" tIns="36000" rIns="36000" bIns="36000" rtlCol="0">
            <a:spAutoFit/>
          </a:bodyPr>
          <a:lstStyle/>
          <a:p>
            <a:pPr marL="0" marR="0" lvl="0" indent="0" algn="ctr" defTabSz="914400" rtl="0" eaLnBrk="1" fontAlgn="auto" latinLnBrk="0" hangingPunct="1">
              <a:lnSpc>
                <a:spcPct val="100000"/>
              </a:lnSpc>
              <a:spcBef>
                <a:spcPts val="0"/>
              </a:spcBef>
              <a:spcAft>
                <a:spcPts val="600"/>
              </a:spcAft>
              <a:buClr>
                <a:srgbClr val="000000"/>
              </a:buClr>
              <a:buSzTx/>
              <a:buFontTx/>
              <a:buNone/>
              <a:tabLst/>
              <a:defRPr/>
            </a:pPr>
            <a:r>
              <a:rPr kumimoji="0" lang="en-US" sz="1050" b="1" i="0" u="none" strike="noStrike" kern="1200" cap="none" spc="0" normalizeH="0" baseline="0" noProof="0">
                <a:ln>
                  <a:noFill/>
                </a:ln>
                <a:solidFill>
                  <a:srgbClr val="009BDB"/>
                </a:solidFill>
                <a:effectLst/>
                <a:uLnTx/>
                <a:uFillTx/>
                <a:latin typeface="Arial"/>
                <a:ea typeface="+mn-ea"/>
                <a:cs typeface="+mn-cs"/>
                <a:sym typeface="Futura"/>
              </a:rPr>
              <a:t>Currently </a:t>
            </a:r>
            <a:r>
              <a:rPr kumimoji="0" lang="en-US" sz="1050" b="1" i="1" strike="noStrike" kern="1200" cap="none" spc="0" normalizeH="0" baseline="0" noProof="0">
                <a:ln>
                  <a:noFill/>
                </a:ln>
                <a:solidFill>
                  <a:srgbClr val="009BDB"/>
                </a:solidFill>
                <a:effectLst/>
                <a:uLnTx/>
                <a:uFillTx/>
                <a:latin typeface="Arial"/>
                <a:ea typeface="+mn-ea"/>
                <a:cs typeface="+mn-cs"/>
                <a:sym typeface="Futura"/>
              </a:rPr>
              <a:t>not supporting </a:t>
            </a:r>
            <a:r>
              <a:rPr kumimoji="0" lang="en-US" sz="1050" b="1" i="0" u="none" strike="noStrike" kern="1200" cap="none" spc="0" normalizeH="0" baseline="0" noProof="0">
                <a:ln>
                  <a:noFill/>
                </a:ln>
                <a:solidFill>
                  <a:srgbClr val="009BDB"/>
                </a:solidFill>
                <a:effectLst/>
                <a:uLnTx/>
                <a:uFillTx/>
                <a:latin typeface="Arial"/>
                <a:ea typeface="+mn-ea"/>
                <a:cs typeface="+mn-cs"/>
                <a:sym typeface="Futura"/>
              </a:rPr>
              <a:t>but </a:t>
            </a:r>
            <a:r>
              <a:rPr kumimoji="0" lang="en-US" sz="1050" b="1" i="1" strike="noStrike" kern="1200" cap="none" spc="0" normalizeH="0" baseline="0" noProof="0">
                <a:ln>
                  <a:noFill/>
                </a:ln>
                <a:solidFill>
                  <a:srgbClr val="009BDB"/>
                </a:solidFill>
                <a:effectLst/>
                <a:uLnTx/>
                <a:uFillTx/>
                <a:latin typeface="Arial"/>
                <a:ea typeface="+mn-ea"/>
                <a:cs typeface="+mn-cs"/>
                <a:sym typeface="Futura"/>
              </a:rPr>
              <a:t>increasing support</a:t>
            </a:r>
          </a:p>
        </p:txBody>
      </p:sp>
      <p:graphicFrame>
        <p:nvGraphicFramePr>
          <p:cNvPr id="11" name="Chart 10">
            <a:extLst>
              <a:ext uri="{FF2B5EF4-FFF2-40B4-BE49-F238E27FC236}">
                <a16:creationId xmlns:a16="http://schemas.microsoft.com/office/drawing/2014/main" id="{5D0D75AD-DF30-65E4-CE4B-B4460133A6F1}"/>
              </a:ext>
            </a:extLst>
          </p:cNvPr>
          <p:cNvGraphicFramePr/>
          <p:nvPr>
            <p:custDataLst>
              <p:tags r:id="rId4"/>
            </p:custDataLst>
            <p:extLst>
              <p:ext uri="{D42A27DB-BD31-4B8C-83A1-F6EECF244321}">
                <p14:modId xmlns:p14="http://schemas.microsoft.com/office/powerpoint/2010/main" val="3694851733"/>
              </p:ext>
            </p:extLst>
          </p:nvPr>
        </p:nvGraphicFramePr>
        <p:xfrm>
          <a:off x="5646738" y="2003425"/>
          <a:ext cx="5672137" cy="4035425"/>
        </p:xfrm>
        <a:graphic>
          <a:graphicData uri="http://schemas.openxmlformats.org/drawingml/2006/chart">
            <c:chart xmlns:c="http://schemas.openxmlformats.org/drawingml/2006/chart" xmlns:r="http://schemas.openxmlformats.org/officeDocument/2006/relationships" r:id="rId71"/>
          </a:graphicData>
        </a:graphic>
      </p:graphicFrame>
      <p:cxnSp>
        <p:nvCxnSpPr>
          <p:cNvPr id="1036" name="Straight Connector 1035">
            <a:extLst>
              <a:ext uri="{FF2B5EF4-FFF2-40B4-BE49-F238E27FC236}">
                <a16:creationId xmlns:a16="http://schemas.microsoft.com/office/drawing/2014/main" id="{7A2030EB-8629-AAAC-9865-7EAF5AA5F908}"/>
              </a:ext>
            </a:extLst>
          </p:cNvPr>
          <p:cNvCxnSpPr/>
          <p:nvPr>
            <p:custDataLst>
              <p:tags r:id="rId5"/>
            </p:custDataLst>
          </p:nvPr>
        </p:nvCxnSpPr>
        <p:spPr bwMode="auto">
          <a:xfrm flipH="1" flipV="1">
            <a:off x="8080375" y="2595563"/>
            <a:ext cx="17463" cy="4445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449" name="Straight Connector 448">
            <a:extLst>
              <a:ext uri="{FF2B5EF4-FFF2-40B4-BE49-F238E27FC236}">
                <a16:creationId xmlns:a16="http://schemas.microsoft.com/office/drawing/2014/main" id="{BB544135-78BB-D88D-0455-1DEAA1A8472E}"/>
              </a:ext>
            </a:extLst>
          </p:cNvPr>
          <p:cNvCxnSpPr>
            <a:cxnSpLocks/>
          </p:cNvCxnSpPr>
          <p:nvPr>
            <p:custDataLst>
              <p:tags r:id="rId6"/>
            </p:custDataLst>
          </p:nvPr>
        </p:nvCxnSpPr>
        <p:spPr bwMode="auto">
          <a:xfrm flipH="1" flipV="1">
            <a:off x="9324975" y="3454400"/>
            <a:ext cx="165100" cy="217488"/>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058" name="Straight Connector 1057">
            <a:extLst>
              <a:ext uri="{FF2B5EF4-FFF2-40B4-BE49-F238E27FC236}">
                <a16:creationId xmlns:a16="http://schemas.microsoft.com/office/drawing/2014/main" id="{E624B42F-41B9-5613-50C6-1995E4B022DF}"/>
              </a:ext>
            </a:extLst>
          </p:cNvPr>
          <p:cNvCxnSpPr/>
          <p:nvPr>
            <p:custDataLst>
              <p:tags r:id="rId7"/>
            </p:custDataLst>
          </p:nvPr>
        </p:nvCxnSpPr>
        <p:spPr bwMode="auto">
          <a:xfrm>
            <a:off x="9285288" y="2516188"/>
            <a:ext cx="182563" cy="90488"/>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69" name="Straight Connector 68">
            <a:extLst>
              <a:ext uri="{FF2B5EF4-FFF2-40B4-BE49-F238E27FC236}">
                <a16:creationId xmlns:a16="http://schemas.microsoft.com/office/drawing/2014/main" id="{3B9F0F95-37E9-839D-285A-6EDFF1EAACC5}"/>
              </a:ext>
            </a:extLst>
          </p:cNvPr>
          <p:cNvCxnSpPr/>
          <p:nvPr>
            <p:custDataLst>
              <p:tags r:id="rId8"/>
            </p:custDataLst>
          </p:nvPr>
        </p:nvCxnSpPr>
        <p:spPr bwMode="auto">
          <a:xfrm flipH="1" flipV="1">
            <a:off x="6856413" y="3729038"/>
            <a:ext cx="90488" cy="22225"/>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95" name="Straight Connector 94">
            <a:extLst>
              <a:ext uri="{FF2B5EF4-FFF2-40B4-BE49-F238E27FC236}">
                <a16:creationId xmlns:a16="http://schemas.microsoft.com/office/drawing/2014/main" id="{8E3E24B3-0E57-A6BD-34DB-AB010685B826}"/>
              </a:ext>
            </a:extLst>
          </p:cNvPr>
          <p:cNvCxnSpPr/>
          <p:nvPr>
            <p:custDataLst>
              <p:tags r:id="rId9"/>
            </p:custDataLst>
          </p:nvPr>
        </p:nvCxnSpPr>
        <p:spPr bwMode="auto">
          <a:xfrm flipH="1" flipV="1">
            <a:off x="6442075" y="3941763"/>
            <a:ext cx="236538" cy="263525"/>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002" name="Straight Connector 1001">
            <a:extLst>
              <a:ext uri="{FF2B5EF4-FFF2-40B4-BE49-F238E27FC236}">
                <a16:creationId xmlns:a16="http://schemas.microsoft.com/office/drawing/2014/main" id="{E3087614-327D-AC56-44E4-CD213D5C2932}"/>
              </a:ext>
            </a:extLst>
          </p:cNvPr>
          <p:cNvCxnSpPr/>
          <p:nvPr>
            <p:custDataLst>
              <p:tags r:id="rId10"/>
            </p:custDataLst>
          </p:nvPr>
        </p:nvCxnSpPr>
        <p:spPr bwMode="auto">
          <a:xfrm>
            <a:off x="8967788" y="2843213"/>
            <a:ext cx="39688" cy="7938"/>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866" name="Straight Connector 865">
            <a:extLst>
              <a:ext uri="{FF2B5EF4-FFF2-40B4-BE49-F238E27FC236}">
                <a16:creationId xmlns:a16="http://schemas.microsoft.com/office/drawing/2014/main" id="{C4C0E3A0-7DC9-4D15-2086-4569F8CD7163}"/>
              </a:ext>
            </a:extLst>
          </p:cNvPr>
          <p:cNvCxnSpPr/>
          <p:nvPr>
            <p:custDataLst>
              <p:tags r:id="rId11"/>
            </p:custDataLst>
          </p:nvPr>
        </p:nvCxnSpPr>
        <p:spPr bwMode="auto">
          <a:xfrm>
            <a:off x="6167438" y="3746500"/>
            <a:ext cx="92075" cy="58738"/>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054" name="Straight Connector 1053">
            <a:extLst>
              <a:ext uri="{FF2B5EF4-FFF2-40B4-BE49-F238E27FC236}">
                <a16:creationId xmlns:a16="http://schemas.microsoft.com/office/drawing/2014/main" id="{F5AF49B2-A089-8153-5AD0-2BE4667C2C47}"/>
              </a:ext>
            </a:extLst>
          </p:cNvPr>
          <p:cNvCxnSpPr/>
          <p:nvPr>
            <p:custDataLst>
              <p:tags r:id="rId12"/>
            </p:custDataLst>
          </p:nvPr>
        </p:nvCxnSpPr>
        <p:spPr bwMode="auto">
          <a:xfrm>
            <a:off x="9307513" y="2757488"/>
            <a:ext cx="107950" cy="3810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455" name="Straight Connector 454">
            <a:extLst>
              <a:ext uri="{FF2B5EF4-FFF2-40B4-BE49-F238E27FC236}">
                <a16:creationId xmlns:a16="http://schemas.microsoft.com/office/drawing/2014/main" id="{4E88C56C-2EC8-37D1-AC93-4759617992D5}"/>
              </a:ext>
            </a:extLst>
          </p:cNvPr>
          <p:cNvCxnSpPr/>
          <p:nvPr>
            <p:custDataLst>
              <p:tags r:id="rId13"/>
            </p:custDataLst>
          </p:nvPr>
        </p:nvCxnSpPr>
        <p:spPr bwMode="auto">
          <a:xfrm flipV="1">
            <a:off x="9253538" y="2871788"/>
            <a:ext cx="34925" cy="2540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028" name="Straight Connector 1027">
            <a:extLst>
              <a:ext uri="{FF2B5EF4-FFF2-40B4-BE49-F238E27FC236}">
                <a16:creationId xmlns:a16="http://schemas.microsoft.com/office/drawing/2014/main" id="{1E94A47B-1BF0-89D4-D197-98DDB5BCDA70}"/>
              </a:ext>
            </a:extLst>
          </p:cNvPr>
          <p:cNvCxnSpPr>
            <a:cxnSpLocks/>
          </p:cNvCxnSpPr>
          <p:nvPr>
            <p:custDataLst>
              <p:tags r:id="rId14"/>
            </p:custDataLst>
          </p:nvPr>
        </p:nvCxnSpPr>
        <p:spPr bwMode="auto">
          <a:xfrm>
            <a:off x="8737600" y="3297238"/>
            <a:ext cx="15875" cy="106363"/>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039" name="Straight Connector 1038">
            <a:extLst>
              <a:ext uri="{FF2B5EF4-FFF2-40B4-BE49-F238E27FC236}">
                <a16:creationId xmlns:a16="http://schemas.microsoft.com/office/drawing/2014/main" id="{35461D92-645F-AE9E-BFFD-F7010FA250E7}"/>
              </a:ext>
            </a:extLst>
          </p:cNvPr>
          <p:cNvCxnSpPr>
            <a:cxnSpLocks/>
          </p:cNvCxnSpPr>
          <p:nvPr>
            <p:custDataLst>
              <p:tags r:id="rId15"/>
            </p:custDataLst>
          </p:nvPr>
        </p:nvCxnSpPr>
        <p:spPr bwMode="auto">
          <a:xfrm flipV="1">
            <a:off x="8205788" y="3363913"/>
            <a:ext cx="1588" cy="134938"/>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64" name="Straight Connector 63">
            <a:extLst>
              <a:ext uri="{FF2B5EF4-FFF2-40B4-BE49-F238E27FC236}">
                <a16:creationId xmlns:a16="http://schemas.microsoft.com/office/drawing/2014/main" id="{2AEE2901-CA7C-E4C8-11EB-6FFDA9A01B5A}"/>
              </a:ext>
            </a:extLst>
          </p:cNvPr>
          <p:cNvCxnSpPr>
            <a:cxnSpLocks/>
          </p:cNvCxnSpPr>
          <p:nvPr>
            <p:custDataLst>
              <p:tags r:id="rId16"/>
            </p:custDataLst>
          </p:nvPr>
        </p:nvCxnSpPr>
        <p:spPr bwMode="auto">
          <a:xfrm>
            <a:off x="8396288" y="3297238"/>
            <a:ext cx="65088" cy="30163"/>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051" name="Straight Connector 1050">
            <a:extLst>
              <a:ext uri="{FF2B5EF4-FFF2-40B4-BE49-F238E27FC236}">
                <a16:creationId xmlns:a16="http://schemas.microsoft.com/office/drawing/2014/main" id="{E611DE18-3A1C-AB90-949A-2BFD98F74B29}"/>
              </a:ext>
            </a:extLst>
          </p:cNvPr>
          <p:cNvCxnSpPr/>
          <p:nvPr>
            <p:custDataLst>
              <p:tags r:id="rId17"/>
            </p:custDataLst>
          </p:nvPr>
        </p:nvCxnSpPr>
        <p:spPr bwMode="auto">
          <a:xfrm>
            <a:off x="6161088" y="2627313"/>
            <a:ext cx="207963" cy="650875"/>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493" name="Text Placeholder 10">
            <a:extLst>
              <a:ext uri="{FF2B5EF4-FFF2-40B4-BE49-F238E27FC236}">
                <a16:creationId xmlns:a16="http://schemas.microsoft.com/office/drawing/2014/main" id="{025860FD-201E-A510-410F-C3497FBF551A}"/>
              </a:ext>
            </a:extLst>
          </p:cNvPr>
          <p:cNvSpPr txBox="1">
            <a:spLocks/>
          </p:cNvSpPr>
          <p:nvPr>
            <p:custDataLst>
              <p:tags r:id="rId18"/>
            </p:custDataLst>
          </p:nvPr>
        </p:nvSpPr>
        <p:spPr bwMode="gray">
          <a:xfrm>
            <a:off x="8237538" y="3373438"/>
            <a:ext cx="204788" cy="1222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E6F44430-311B-4C13-A4F4-FDB70DAE796F}" type="datetime'''I''''''''''''''''''''''''''''''r''a''n'''''''''''''''''''''">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Iran</a:t>
            </a:fld>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sp>
        <p:nvSpPr>
          <p:cNvPr id="931" name="Text Placeholder 10">
            <a:extLst>
              <a:ext uri="{FF2B5EF4-FFF2-40B4-BE49-F238E27FC236}">
                <a16:creationId xmlns:a16="http://schemas.microsoft.com/office/drawing/2014/main" id="{3AB59A86-6F9E-6A8E-D0D4-0C587044A6B2}"/>
              </a:ext>
            </a:extLst>
          </p:cNvPr>
          <p:cNvSpPr txBox="1">
            <a:spLocks/>
          </p:cNvSpPr>
          <p:nvPr>
            <p:custDataLst>
              <p:tags r:id="rId19"/>
            </p:custDataLst>
          </p:nvPr>
        </p:nvSpPr>
        <p:spPr bwMode="gray">
          <a:xfrm>
            <a:off x="5988050" y="2505075"/>
            <a:ext cx="307975" cy="122238"/>
          </a:xfrm>
          <a:prstGeom prst="rect">
            <a:avLst/>
          </a:prstGeom>
          <a:noFill/>
          <a:ln>
            <a:noFill/>
          </a:ln>
          <a:effectLst/>
          <a:extLst>
            <a:ext uri="{909E8E84-426E-40DD-AFC4-6F175D3DCCD1}">
              <a14:hiddenFill xmlns:a14="http://schemas.microsoft.com/office/drawing/2010/main">
                <a:solidFill>
                  <a:schemeClr val="accent4"/>
                </a:solidFill>
              </a14:hiddenFill>
            </a:ext>
          </a:extLst>
        </p:spPr>
        <p:txBody>
          <a:bodyPr vert="horz" wrap="none" lIns="14288" tIns="0" rIns="14288"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98724447-42BC-4D0F-A309-67A632B14230}" type="datetime'''''''Ja''''p''''''''''''''''''''''''''''''''a''''''''''n'''''">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Japan</a:t>
            </a:fld>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sp>
        <p:nvSpPr>
          <p:cNvPr id="492" name="Text Placeholder 10">
            <a:extLst>
              <a:ext uri="{FF2B5EF4-FFF2-40B4-BE49-F238E27FC236}">
                <a16:creationId xmlns:a16="http://schemas.microsoft.com/office/drawing/2014/main" id="{D63CA798-BAB8-F19D-1012-5A283A8FC007}"/>
              </a:ext>
            </a:extLst>
          </p:cNvPr>
          <p:cNvSpPr txBox="1">
            <a:spLocks/>
          </p:cNvSpPr>
          <p:nvPr>
            <p:custDataLst>
              <p:tags r:id="rId20"/>
            </p:custDataLst>
          </p:nvPr>
        </p:nvSpPr>
        <p:spPr bwMode="gray">
          <a:xfrm>
            <a:off x="9478963" y="2217738"/>
            <a:ext cx="250825" cy="122238"/>
          </a:xfrm>
          <a:prstGeom prst="rect">
            <a:avLst/>
          </a:prstGeom>
          <a:noFill/>
          <a:ln>
            <a:noFill/>
          </a:ln>
          <a:effectLst/>
          <a:extLst>
            <a:ext uri="{909E8E84-426E-40DD-AFC4-6F175D3DCCD1}">
              <a14:hiddenFill xmlns:a14="http://schemas.microsoft.com/office/drawing/2010/main">
                <a:solidFill>
                  <a:schemeClr val="accent4"/>
                </a:solidFill>
              </a14:hiddenFill>
            </a:ext>
          </a:ex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0CD43589-4A3D-42F9-99DB-A65E9FB9CFD8}" type="datetime'''''''''''I''''''''''''''''''''n''d''i''''''''''''''''''''a'''">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India</a:t>
            </a:fld>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sp>
        <p:nvSpPr>
          <p:cNvPr id="495" name="Text Placeholder 10">
            <a:extLst>
              <a:ext uri="{FF2B5EF4-FFF2-40B4-BE49-F238E27FC236}">
                <a16:creationId xmlns:a16="http://schemas.microsoft.com/office/drawing/2014/main" id="{AB2374B9-4AA4-C88C-1013-3D0D6CA5C769}"/>
              </a:ext>
            </a:extLst>
          </p:cNvPr>
          <p:cNvSpPr txBox="1">
            <a:spLocks/>
          </p:cNvSpPr>
          <p:nvPr>
            <p:custDataLst>
              <p:tags r:id="rId21"/>
            </p:custDataLst>
          </p:nvPr>
        </p:nvSpPr>
        <p:spPr bwMode="gray">
          <a:xfrm>
            <a:off x="8091488" y="3175000"/>
            <a:ext cx="350838" cy="1222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5C1C1BFF-8773-4DC1-81C4-EEA39D8EF040}" type="datetime'''''''''''''M''''e''''''''''''''''xi''''''co'''''''''''''''''">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Mexico</a:t>
            </a:fld>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sp>
        <p:nvSpPr>
          <p:cNvPr id="491" name="Text Placeholder 10">
            <a:extLst>
              <a:ext uri="{FF2B5EF4-FFF2-40B4-BE49-F238E27FC236}">
                <a16:creationId xmlns:a16="http://schemas.microsoft.com/office/drawing/2014/main" id="{74285D77-BAD2-B2B5-5666-5C8DB6BED0B1}"/>
              </a:ext>
            </a:extLst>
          </p:cNvPr>
          <p:cNvSpPr txBox="1">
            <a:spLocks/>
          </p:cNvSpPr>
          <p:nvPr>
            <p:custDataLst>
              <p:tags r:id="rId22"/>
            </p:custDataLst>
          </p:nvPr>
        </p:nvSpPr>
        <p:spPr bwMode="gray">
          <a:xfrm>
            <a:off x="8440738" y="2892425"/>
            <a:ext cx="414338" cy="122238"/>
          </a:xfrm>
          <a:prstGeom prst="rect">
            <a:avLst/>
          </a:prstGeom>
          <a:noFill/>
          <a:ln>
            <a:noFill/>
          </a:ln>
          <a:effectLst/>
          <a:extLst>
            <a:ext uri="{909E8E84-426E-40DD-AFC4-6F175D3DCCD1}">
              <a14:hiddenFill xmlns:a14="http://schemas.microsoft.com/office/drawing/2010/main">
                <a:solidFill>
                  <a:schemeClr val="accent2"/>
                </a:solidFill>
              </a14:hiddenFill>
            </a:ext>
          </a:ex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CD2E4714-E8EE-4238-9FB9-B7E8357152A3}" type="datetime'''H''''''''''''''''''un''''''''''''''''g''a''r''''''''y'''''''">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Hungary</a:t>
            </a:fld>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sp>
        <p:nvSpPr>
          <p:cNvPr id="496" name="Text Placeholder 10">
            <a:extLst>
              <a:ext uri="{FF2B5EF4-FFF2-40B4-BE49-F238E27FC236}">
                <a16:creationId xmlns:a16="http://schemas.microsoft.com/office/drawing/2014/main" id="{8B8F7F18-5B47-B185-3C2D-DEEB456AB747}"/>
              </a:ext>
            </a:extLst>
          </p:cNvPr>
          <p:cNvSpPr txBox="1">
            <a:spLocks/>
          </p:cNvSpPr>
          <p:nvPr>
            <p:custDataLst>
              <p:tags r:id="rId23"/>
            </p:custDataLst>
          </p:nvPr>
        </p:nvSpPr>
        <p:spPr bwMode="gray">
          <a:xfrm>
            <a:off x="7915275" y="3498850"/>
            <a:ext cx="579438" cy="122238"/>
          </a:xfrm>
          <a:prstGeom prst="rect">
            <a:avLst/>
          </a:prstGeom>
          <a:noFill/>
          <a:ln>
            <a:noFill/>
          </a:ln>
          <a:effectLst/>
          <a:extLst>
            <a:ext uri="{909E8E84-426E-40DD-AFC4-6F175D3DCCD1}">
              <a14:hiddenFill xmlns:a14="http://schemas.microsoft.com/office/drawing/2010/main">
                <a:solidFill>
                  <a:schemeClr val="accent2"/>
                </a:solidFill>
              </a14:hiddenFill>
            </a:ext>
          </a:extLst>
        </p:spPr>
        <p:txBody>
          <a:bodyPr vert="horz" wrap="none" lIns="14288" tIns="0" rIns="14288"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B9C2E953-ED40-466C-B048-C2EE61E627D5}" type="datetime'''''N''''e''''''''t''''''''''''''he''r''''''''''lan''''d''s'">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Netherlands</a:t>
            </a:fld>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sp>
        <p:nvSpPr>
          <p:cNvPr id="490" name="Text Placeholder 10">
            <a:extLst>
              <a:ext uri="{FF2B5EF4-FFF2-40B4-BE49-F238E27FC236}">
                <a16:creationId xmlns:a16="http://schemas.microsoft.com/office/drawing/2014/main" id="{CCBB7037-6030-66BE-5C27-C66D68F25290}"/>
              </a:ext>
            </a:extLst>
          </p:cNvPr>
          <p:cNvSpPr txBox="1">
            <a:spLocks/>
          </p:cNvSpPr>
          <p:nvPr>
            <p:custDataLst>
              <p:tags r:id="rId24"/>
            </p:custDataLst>
          </p:nvPr>
        </p:nvSpPr>
        <p:spPr bwMode="gray">
          <a:xfrm>
            <a:off x="10788650" y="2506663"/>
            <a:ext cx="346075" cy="122238"/>
          </a:xfrm>
          <a:prstGeom prst="rect">
            <a:avLst/>
          </a:prstGeom>
          <a:noFill/>
          <a:ln>
            <a:noFill/>
          </a:ln>
          <a:effectLst/>
          <a:extLst>
            <a:ext uri="{909E8E84-426E-40DD-AFC4-6F175D3DCCD1}">
              <a14:hiddenFill xmlns:a14="http://schemas.microsoft.com/office/drawing/2010/main">
                <a:solidFill>
                  <a:srgbClr val="C3CFE1"/>
                </a:solidFill>
              </a14:hiddenFill>
            </a:ext>
          </a:ex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BF08345B-B27D-43CC-9F09-149A018DA29C}" type="datetime'F''''''''''''''''r''''''''''''a''''n''''''''ce'">
              <a:rPr kumimoji="0" lang="en-US" altLang="en-US" sz="80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France</a:t>
            </a:fld>
            <a:endParaRPr kumimoji="0" lang="en-US" sz="800" b="0" i="0" u="none" strike="noStrike" kern="1200" cap="none" spc="0" normalizeH="0" baseline="0" noProof="0">
              <a:ln>
                <a:noFill/>
              </a:ln>
              <a:solidFill>
                <a:srgbClr val="FFFFFF"/>
              </a:solidFill>
              <a:effectLst/>
              <a:uLnTx/>
              <a:uFillTx/>
              <a:latin typeface="Arial"/>
              <a:ea typeface="+mn-ea"/>
              <a:cs typeface="+mn-cs"/>
            </a:endParaRPr>
          </a:p>
        </p:txBody>
      </p:sp>
      <p:sp>
        <p:nvSpPr>
          <p:cNvPr id="497" name="Text Placeholder 10">
            <a:extLst>
              <a:ext uri="{FF2B5EF4-FFF2-40B4-BE49-F238E27FC236}">
                <a16:creationId xmlns:a16="http://schemas.microsoft.com/office/drawing/2014/main" id="{6993C99D-B132-9DA9-7682-09BE7EBBED2C}"/>
              </a:ext>
            </a:extLst>
          </p:cNvPr>
          <p:cNvSpPr txBox="1">
            <a:spLocks/>
          </p:cNvSpPr>
          <p:nvPr>
            <p:custDataLst>
              <p:tags r:id="rId25"/>
            </p:custDataLst>
          </p:nvPr>
        </p:nvSpPr>
        <p:spPr bwMode="gray">
          <a:xfrm>
            <a:off x="8518525" y="3175000"/>
            <a:ext cx="420688" cy="122238"/>
          </a:xfrm>
          <a:prstGeom prst="rect">
            <a:avLst/>
          </a:prstGeom>
          <a:noFill/>
          <a:ln>
            <a:noFill/>
          </a:ln>
          <a:effectLst/>
          <a:extLst>
            <a:ext uri="{909E8E84-426E-40DD-AFC4-6F175D3DCCD1}">
              <a14:hiddenFill xmlns:a14="http://schemas.microsoft.com/office/drawing/2010/main">
                <a:solidFill>
                  <a:schemeClr val="accent4"/>
                </a:solidFill>
              </a14:hiddenFill>
            </a:ext>
          </a:ex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61A21B74-5D39-4E73-B67C-EDB6DF04288B}" type="datetime'P''''''''''a''kis''''''''''''t''''''a''n'''''''''">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Pakistan</a:t>
            </a:fld>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sp>
        <p:nvSpPr>
          <p:cNvPr id="489" name="Text Placeholder 10">
            <a:extLst>
              <a:ext uri="{FF2B5EF4-FFF2-40B4-BE49-F238E27FC236}">
                <a16:creationId xmlns:a16="http://schemas.microsoft.com/office/drawing/2014/main" id="{36001F29-9485-6511-6851-D791B81A8060}"/>
              </a:ext>
            </a:extLst>
          </p:cNvPr>
          <p:cNvSpPr txBox="1">
            <a:spLocks/>
          </p:cNvSpPr>
          <p:nvPr>
            <p:custDataLst>
              <p:tags r:id="rId26"/>
            </p:custDataLst>
          </p:nvPr>
        </p:nvSpPr>
        <p:spPr bwMode="gray">
          <a:xfrm>
            <a:off x="8939213" y="3255963"/>
            <a:ext cx="363538" cy="122238"/>
          </a:xfrm>
          <a:prstGeom prst="rect">
            <a:avLst/>
          </a:prstGeom>
          <a:noFill/>
          <a:ln>
            <a:noFill/>
          </a:ln>
          <a:effectLst/>
          <a:extLst>
            <a:ext uri="{909E8E84-426E-40DD-AFC4-6F175D3DCCD1}">
              <a14:hiddenFill xmlns:a14="http://schemas.microsoft.com/office/drawing/2010/main">
                <a:solidFill>
                  <a:schemeClr val="accent2"/>
                </a:solidFill>
              </a14:hiddenFill>
            </a:ext>
          </a:ex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8F64B201-C5F3-477C-BAEE-2C38F824D3EB}" type="datetime'''''''''''''''''F''''i''''''''n''''la''''''n''''''d'''''''''">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Finland</a:t>
            </a:fld>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sp>
        <p:nvSpPr>
          <p:cNvPr id="481" name="Text Placeholder 10">
            <a:extLst>
              <a:ext uri="{FF2B5EF4-FFF2-40B4-BE49-F238E27FC236}">
                <a16:creationId xmlns:a16="http://schemas.microsoft.com/office/drawing/2014/main" id="{415BA3F9-8B69-4FBA-E124-685334A3685A}"/>
              </a:ext>
            </a:extLst>
          </p:cNvPr>
          <p:cNvSpPr txBox="1">
            <a:spLocks/>
          </p:cNvSpPr>
          <p:nvPr>
            <p:custDataLst>
              <p:tags r:id="rId27"/>
            </p:custDataLst>
          </p:nvPr>
        </p:nvSpPr>
        <p:spPr bwMode="gray">
          <a:xfrm>
            <a:off x="7975600" y="3043238"/>
            <a:ext cx="46672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901F3FF8-DAF6-4EC0-98E8-51D6AA64927D}" type="datetime'A''''''''''''''''''''''''''r''g''e''n''''t''i''n''''''''''a'">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Argentina</a:t>
            </a:fld>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sp>
        <p:nvSpPr>
          <p:cNvPr id="488" name="Text Placeholder 10">
            <a:extLst>
              <a:ext uri="{FF2B5EF4-FFF2-40B4-BE49-F238E27FC236}">
                <a16:creationId xmlns:a16="http://schemas.microsoft.com/office/drawing/2014/main" id="{DF509BDD-D4BF-D400-187A-4B02E27F22D8}"/>
              </a:ext>
            </a:extLst>
          </p:cNvPr>
          <p:cNvSpPr txBox="1">
            <a:spLocks/>
          </p:cNvSpPr>
          <p:nvPr>
            <p:custDataLst>
              <p:tags r:id="rId28"/>
            </p:custDataLst>
          </p:nvPr>
        </p:nvSpPr>
        <p:spPr bwMode="gray">
          <a:xfrm>
            <a:off x="10180638" y="2554288"/>
            <a:ext cx="396875" cy="122238"/>
          </a:xfrm>
          <a:prstGeom prst="rect">
            <a:avLst/>
          </a:prstGeom>
          <a:solidFill>
            <a:schemeClr val="hlink"/>
          </a:solidFill>
          <a:ln>
            <a:noFill/>
          </a:ln>
          <a:effec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AAF9E050-7D72-47BD-8357-2104DC094000}" type="datetime'''C''''z''''''''''''''''''''''e''''''''''c''''''''''h''ia'''''">
              <a:rPr kumimoji="0" lang="en-US" altLang="en-US" sz="800" b="0" i="0" u="none" strike="noStrike" kern="1200" cap="none" spc="0" normalizeH="0" baseline="0" noProof="0" smtClean="0">
                <a:ln>
                  <a:noFill/>
                </a:ln>
                <a:solidFill>
                  <a:srgbClr val="FFFFFF"/>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Czechia</a:t>
            </a:fld>
            <a:endParaRPr kumimoji="0" lang="en-US" sz="800" b="0" i="0" u="none" strike="noStrike" kern="1200" cap="none" spc="0" normalizeH="0" baseline="0" noProof="0">
              <a:ln>
                <a:noFill/>
              </a:ln>
              <a:solidFill>
                <a:srgbClr val="FFFFFF"/>
              </a:solidFill>
              <a:effectLst/>
              <a:uLnTx/>
              <a:uFillTx/>
              <a:latin typeface="Arial"/>
              <a:ea typeface="+mn-ea"/>
              <a:cs typeface="+mn-cs"/>
            </a:endParaRPr>
          </a:p>
        </p:txBody>
      </p:sp>
      <p:sp>
        <p:nvSpPr>
          <p:cNvPr id="499" name="Text Placeholder 10">
            <a:extLst>
              <a:ext uri="{FF2B5EF4-FFF2-40B4-BE49-F238E27FC236}">
                <a16:creationId xmlns:a16="http://schemas.microsoft.com/office/drawing/2014/main" id="{057A76F8-88B4-AA43-2EAF-1A572E8656D8}"/>
              </a:ext>
            </a:extLst>
          </p:cNvPr>
          <p:cNvSpPr txBox="1">
            <a:spLocks/>
          </p:cNvSpPr>
          <p:nvPr>
            <p:custDataLst>
              <p:tags r:id="rId29"/>
            </p:custDataLst>
          </p:nvPr>
        </p:nvSpPr>
        <p:spPr bwMode="gray">
          <a:xfrm>
            <a:off x="8967788" y="2636838"/>
            <a:ext cx="339725" cy="122238"/>
          </a:xfrm>
          <a:prstGeom prst="rect">
            <a:avLst/>
          </a:prstGeom>
          <a:noFill/>
          <a:ln>
            <a:noFill/>
          </a:ln>
          <a:effectLst/>
          <a:extLst>
            <a:ext uri="{909E8E84-426E-40DD-AFC4-6F175D3DCCD1}">
              <a14:hiddenFill xmlns:a14="http://schemas.microsoft.com/office/drawing/2010/main">
                <a:solidFill>
                  <a:schemeClr val="accent2"/>
                </a:solidFill>
              </a14:hiddenFill>
            </a:ext>
          </a:extLst>
        </p:spPr>
        <p:txBody>
          <a:bodyPr vert="horz" wrap="none" lIns="14288" tIns="0" rIns="14288"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98596FA5-3383-46E5-B89C-C17CA3791DE4}" type="datetime'''''''''''''Ru''''''''''ss''''''''i''''''''''''''''a'''''">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Russia</a:t>
            </a:fld>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sp>
        <p:nvSpPr>
          <p:cNvPr id="487" name="Text Placeholder 10">
            <a:extLst>
              <a:ext uri="{FF2B5EF4-FFF2-40B4-BE49-F238E27FC236}">
                <a16:creationId xmlns:a16="http://schemas.microsoft.com/office/drawing/2014/main" id="{8B6C6DF8-817D-50DD-33AC-1754F7F8FD47}"/>
              </a:ext>
            </a:extLst>
          </p:cNvPr>
          <p:cNvSpPr txBox="1">
            <a:spLocks/>
          </p:cNvSpPr>
          <p:nvPr>
            <p:custDataLst>
              <p:tags r:id="rId30"/>
            </p:custDataLst>
          </p:nvPr>
        </p:nvSpPr>
        <p:spPr bwMode="gray">
          <a:xfrm>
            <a:off x="10675938" y="2136775"/>
            <a:ext cx="295275" cy="122238"/>
          </a:xfrm>
          <a:prstGeom prst="rect">
            <a:avLst/>
          </a:prstGeom>
          <a:noFill/>
          <a:ln>
            <a:noFill/>
          </a:ln>
          <a:effectLst/>
          <a:extLst>
            <a:ext uri="{909E8E84-426E-40DD-AFC4-6F175D3DCCD1}">
              <a14:hiddenFill xmlns:a14="http://schemas.microsoft.com/office/drawing/2010/main">
                <a:solidFill>
                  <a:schemeClr val="accent4"/>
                </a:solidFill>
              </a14:hiddenFill>
            </a:ext>
          </a:ex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A1D85111-C42A-4912-B48F-30B277A21387}" type="datetime'''''''''''''''''''''C''h''''''''i''''n''a'''''''''''''">
              <a:rPr kumimoji="0" lang="en-US" altLang="en-US" sz="80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China</a:t>
            </a:fld>
            <a:endParaRPr kumimoji="0" lang="en-US" sz="800" b="0" i="0" u="none" strike="noStrike" kern="1200" cap="none" spc="0" normalizeH="0" baseline="0" noProof="0">
              <a:ln>
                <a:noFill/>
              </a:ln>
              <a:solidFill>
                <a:srgbClr val="FFFFFF"/>
              </a:solidFill>
              <a:effectLst/>
              <a:uLnTx/>
              <a:uFillTx/>
              <a:latin typeface="Arial"/>
              <a:ea typeface="+mn-ea"/>
              <a:cs typeface="+mn-cs"/>
            </a:endParaRPr>
          </a:p>
        </p:txBody>
      </p:sp>
      <p:sp>
        <p:nvSpPr>
          <p:cNvPr id="500" name="Text Placeholder 10">
            <a:extLst>
              <a:ext uri="{FF2B5EF4-FFF2-40B4-BE49-F238E27FC236}">
                <a16:creationId xmlns:a16="http://schemas.microsoft.com/office/drawing/2014/main" id="{573E7CB1-9A6A-7106-8192-F8EBF698AAE5}"/>
              </a:ext>
            </a:extLst>
          </p:cNvPr>
          <p:cNvSpPr txBox="1">
            <a:spLocks/>
          </p:cNvSpPr>
          <p:nvPr>
            <p:custDataLst>
              <p:tags r:id="rId31"/>
            </p:custDataLst>
          </p:nvPr>
        </p:nvSpPr>
        <p:spPr bwMode="gray">
          <a:xfrm>
            <a:off x="7588250" y="3668713"/>
            <a:ext cx="414338" cy="122238"/>
          </a:xfrm>
          <a:prstGeom prst="rect">
            <a:avLst/>
          </a:prstGeom>
          <a:noFill/>
          <a:ln>
            <a:noFill/>
          </a:ln>
          <a:effectLst/>
          <a:extLst>
            <a:ext uri="{909E8E84-426E-40DD-AFC4-6F175D3DCCD1}">
              <a14:hiddenFill xmlns:a14="http://schemas.microsoft.com/office/drawing/2010/main">
                <a:solidFill>
                  <a:schemeClr val="accent2"/>
                </a:solidFill>
              </a14:hiddenFill>
            </a:ext>
          </a:ex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E1D02B89-7776-48F6-A391-5883DEF5EEAF}" type="datetime'''''S''''''''''''lo''v''''''''''a''''k''''i''''a'''''''''''">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Slovakia</a:t>
            </a:fld>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sp>
        <p:nvSpPr>
          <p:cNvPr id="501" name="Text Placeholder 10">
            <a:extLst>
              <a:ext uri="{FF2B5EF4-FFF2-40B4-BE49-F238E27FC236}">
                <a16:creationId xmlns:a16="http://schemas.microsoft.com/office/drawing/2014/main" id="{19A5A697-F982-CB33-6D54-D13BC40AA256}"/>
              </a:ext>
            </a:extLst>
          </p:cNvPr>
          <p:cNvSpPr txBox="1">
            <a:spLocks/>
          </p:cNvSpPr>
          <p:nvPr>
            <p:custDataLst>
              <p:tags r:id="rId32"/>
            </p:custDataLst>
          </p:nvPr>
        </p:nvSpPr>
        <p:spPr bwMode="gray">
          <a:xfrm>
            <a:off x="5862638" y="3624263"/>
            <a:ext cx="420688" cy="122238"/>
          </a:xfrm>
          <a:prstGeom prst="rect">
            <a:avLst/>
          </a:prstGeom>
          <a:noFill/>
          <a:ln>
            <a:noFill/>
          </a:ln>
          <a:effectLst/>
          <a:extLst>
            <a:ext uri="{909E8E84-426E-40DD-AFC4-6F175D3DCCD1}">
              <a14:hiddenFill xmlns:a14="http://schemas.microsoft.com/office/drawing/2010/main">
                <a:solidFill>
                  <a:schemeClr val="accent2"/>
                </a:solidFill>
              </a14:hiddenFill>
            </a:ext>
          </a:extLst>
        </p:spPr>
        <p:txBody>
          <a:bodyPr vert="horz" wrap="none" lIns="14288" tIns="0" rIns="14288"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B6367636-2687-45C4-B32E-FE0FCE03724E}" type="datetime'''S''''''''l''''ov''e''''''''''''''n''i''''''''''a'''''''">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Slovenia</a:t>
            </a:fld>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sp>
        <p:nvSpPr>
          <p:cNvPr id="486" name="Text Placeholder 10">
            <a:extLst>
              <a:ext uri="{FF2B5EF4-FFF2-40B4-BE49-F238E27FC236}">
                <a16:creationId xmlns:a16="http://schemas.microsoft.com/office/drawing/2014/main" id="{EC1299E9-C0DA-EEC9-2FBF-CAFA67667C4E}"/>
              </a:ext>
            </a:extLst>
          </p:cNvPr>
          <p:cNvSpPr txBox="1">
            <a:spLocks/>
          </p:cNvSpPr>
          <p:nvPr>
            <p:custDataLst>
              <p:tags r:id="rId33"/>
            </p:custDataLst>
          </p:nvPr>
        </p:nvSpPr>
        <p:spPr bwMode="gray">
          <a:xfrm>
            <a:off x="9666288" y="3149600"/>
            <a:ext cx="387350" cy="1222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F978044E-C36C-4ABD-B02B-32A1632F73D9}" type="datetime'''''''''''''''''''Ca''n''''''''''''''''''''''''a''''d''''a'''">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Canada</a:t>
            </a:fld>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sp>
        <p:nvSpPr>
          <p:cNvPr id="1099" name="Text Placeholder 10">
            <a:extLst>
              <a:ext uri="{FF2B5EF4-FFF2-40B4-BE49-F238E27FC236}">
                <a16:creationId xmlns:a16="http://schemas.microsoft.com/office/drawing/2014/main" id="{8220F2DC-C810-91CF-A636-C8BED93D42CD}"/>
              </a:ext>
            </a:extLst>
          </p:cNvPr>
          <p:cNvSpPr txBox="1">
            <a:spLocks/>
          </p:cNvSpPr>
          <p:nvPr>
            <p:custDataLst>
              <p:tags r:id="rId34"/>
            </p:custDataLst>
          </p:nvPr>
        </p:nvSpPr>
        <p:spPr bwMode="gray">
          <a:xfrm>
            <a:off x="6588125" y="4205288"/>
            <a:ext cx="290513" cy="122238"/>
          </a:xfrm>
          <a:prstGeom prst="rect">
            <a:avLst/>
          </a:prstGeom>
          <a:noFill/>
          <a:ln>
            <a:noFill/>
          </a:ln>
          <a:effectLst/>
          <a:extLst>
            <a:ext uri="{909E8E84-426E-40DD-AFC4-6F175D3DCCD1}">
              <a14:hiddenFill xmlns:a14="http://schemas.microsoft.com/office/drawing/2010/main">
                <a:solidFill>
                  <a:schemeClr val="accent2"/>
                </a:solidFill>
              </a14:hiddenFill>
            </a:ext>
          </a:extLst>
        </p:spPr>
        <p:txBody>
          <a:bodyPr vert="horz" wrap="none" lIns="14288" tIns="0" rIns="14288"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16E0E14D-0FD0-484F-9003-8472D15A8899}" type="datetime'S''''''''''''''p''''a''''''''''''''''''''''i''''''''n'''''''">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Spain</a:t>
            </a:fld>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sp>
        <p:nvSpPr>
          <p:cNvPr id="485" name="Text Placeholder 10">
            <a:extLst>
              <a:ext uri="{FF2B5EF4-FFF2-40B4-BE49-F238E27FC236}">
                <a16:creationId xmlns:a16="http://schemas.microsoft.com/office/drawing/2014/main" id="{94943DC7-91AE-75AA-961F-2A923FBFC555}"/>
              </a:ext>
            </a:extLst>
          </p:cNvPr>
          <p:cNvSpPr txBox="1">
            <a:spLocks/>
          </p:cNvSpPr>
          <p:nvPr>
            <p:custDataLst>
              <p:tags r:id="rId35"/>
            </p:custDataLst>
          </p:nvPr>
        </p:nvSpPr>
        <p:spPr bwMode="gray">
          <a:xfrm>
            <a:off x="8564563" y="2741613"/>
            <a:ext cx="403225" cy="122238"/>
          </a:xfrm>
          <a:prstGeom prst="rect">
            <a:avLst/>
          </a:prstGeom>
          <a:noFill/>
          <a:ln>
            <a:noFill/>
          </a:ln>
          <a:effectLst/>
          <a:extLst>
            <a:ext uri="{909E8E84-426E-40DD-AFC4-6F175D3DCCD1}">
              <a14:hiddenFill xmlns:a14="http://schemas.microsoft.com/office/drawing/2010/main">
                <a:solidFill>
                  <a:schemeClr val="accent2"/>
                </a:solidFill>
              </a14:hiddenFill>
            </a:ext>
          </a:ex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90C9C084-F180-4266-AA46-53471EADF93C}" type="datetime'B''''ulg''''''''''''''''a''''''''r''''''i''''a'''''''''''">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Bulgaria</a:t>
            </a:fld>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sp>
        <p:nvSpPr>
          <p:cNvPr id="502" name="Text Placeholder 10">
            <a:extLst>
              <a:ext uri="{FF2B5EF4-FFF2-40B4-BE49-F238E27FC236}">
                <a16:creationId xmlns:a16="http://schemas.microsoft.com/office/drawing/2014/main" id="{60F9323A-28CD-BE0C-76FF-6A694AC8A779}"/>
              </a:ext>
            </a:extLst>
          </p:cNvPr>
          <p:cNvSpPr txBox="1">
            <a:spLocks/>
          </p:cNvSpPr>
          <p:nvPr>
            <p:custDataLst>
              <p:tags r:id="rId36"/>
            </p:custDataLst>
          </p:nvPr>
        </p:nvSpPr>
        <p:spPr bwMode="gray">
          <a:xfrm>
            <a:off x="6899275" y="3751263"/>
            <a:ext cx="585788" cy="1222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4FD1A7D4-41F4-4778-BAF5-A48528621732}" type="datetime'''S''o''''''uth'''''' A''fr''''i''''''''''''''''ca'">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South Africa</a:t>
            </a:fld>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sp>
        <p:nvSpPr>
          <p:cNvPr id="484" name="Text Placeholder 10">
            <a:extLst>
              <a:ext uri="{FF2B5EF4-FFF2-40B4-BE49-F238E27FC236}">
                <a16:creationId xmlns:a16="http://schemas.microsoft.com/office/drawing/2014/main" id="{D92B64E0-CDFC-7DC3-61C0-51DF4811B32C}"/>
              </a:ext>
            </a:extLst>
          </p:cNvPr>
          <p:cNvSpPr txBox="1">
            <a:spLocks/>
          </p:cNvSpPr>
          <p:nvPr>
            <p:custDataLst>
              <p:tags r:id="rId37"/>
            </p:custDataLst>
          </p:nvPr>
        </p:nvSpPr>
        <p:spPr bwMode="gray">
          <a:xfrm>
            <a:off x="10031413" y="2711450"/>
            <a:ext cx="282575" cy="122238"/>
          </a:xfrm>
          <a:prstGeom prst="rect">
            <a:avLst/>
          </a:prstGeom>
          <a:solidFill>
            <a:schemeClr val="accent3"/>
          </a:solidFill>
          <a:ln>
            <a:noFill/>
          </a:ln>
          <a:effec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EAF62AF2-6755-41D0-A274-D91F803D898A}" type="datetime'''Br''''''''''''''''''a''''''''z''''''''''''i''l'''''''''''''">
              <a:rPr kumimoji="0" lang="en-US" altLang="en-US" sz="800" b="0" i="0" u="none" strike="noStrike" kern="1200" cap="none" spc="0" normalizeH="0" baseline="0" noProof="0" smtClean="0">
                <a:ln>
                  <a:noFill/>
                </a:ln>
                <a:solidFill>
                  <a:srgbClr val="FFFFFF"/>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Brazil</a:t>
            </a:fld>
            <a:endParaRPr kumimoji="0" lang="en-US" sz="800" b="0" i="0" u="none" strike="noStrike" kern="1200" cap="none" spc="0" normalizeH="0" baseline="0" noProof="0">
              <a:ln>
                <a:noFill/>
              </a:ln>
              <a:solidFill>
                <a:srgbClr val="FFFFFF"/>
              </a:solidFill>
              <a:effectLst/>
              <a:uLnTx/>
              <a:uFillTx/>
              <a:latin typeface="Arial"/>
              <a:ea typeface="+mn-ea"/>
              <a:cs typeface="+mn-cs"/>
            </a:endParaRPr>
          </a:p>
        </p:txBody>
      </p:sp>
      <p:sp>
        <p:nvSpPr>
          <p:cNvPr id="503" name="Text Placeholder 10">
            <a:extLst>
              <a:ext uri="{FF2B5EF4-FFF2-40B4-BE49-F238E27FC236}">
                <a16:creationId xmlns:a16="http://schemas.microsoft.com/office/drawing/2014/main" id="{3BA299FA-D12E-5B7C-FE78-46EF58C58D04}"/>
              </a:ext>
            </a:extLst>
          </p:cNvPr>
          <p:cNvSpPr txBox="1">
            <a:spLocks/>
          </p:cNvSpPr>
          <p:nvPr>
            <p:custDataLst>
              <p:tags r:id="rId38"/>
            </p:custDataLst>
          </p:nvPr>
        </p:nvSpPr>
        <p:spPr bwMode="gray">
          <a:xfrm>
            <a:off x="8861425" y="2393950"/>
            <a:ext cx="598488" cy="122238"/>
          </a:xfrm>
          <a:prstGeom prst="rect">
            <a:avLst/>
          </a:prstGeom>
          <a:noFill/>
          <a:ln>
            <a:noFill/>
          </a:ln>
          <a:effectLst/>
          <a:extLst>
            <a:ext uri="{909E8E84-426E-40DD-AFC4-6F175D3DCCD1}">
              <a14:hiddenFill xmlns:a14="http://schemas.microsoft.com/office/drawing/2010/main">
                <a:solidFill>
                  <a:schemeClr val="accent4"/>
                </a:solidFill>
              </a14:hiddenFill>
            </a:ext>
          </a:extLst>
        </p:spPr>
        <p:txBody>
          <a:bodyPr vert="horz" wrap="none" lIns="14288" tIns="0" rIns="14288"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37CB7052-A5EB-48F9-B507-FA5617654DE4}" type="datetime'''''''''S''ou''''t''''h'''''''' K''''''''''''''''o''re''''a'">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South Korea</a:t>
            </a:fld>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sp>
        <p:nvSpPr>
          <p:cNvPr id="483" name="Text Placeholder 10">
            <a:extLst>
              <a:ext uri="{FF2B5EF4-FFF2-40B4-BE49-F238E27FC236}">
                <a16:creationId xmlns:a16="http://schemas.microsoft.com/office/drawing/2014/main" id="{A2A36506-F068-A1A2-D1C4-611BA324B3AB}"/>
              </a:ext>
            </a:extLst>
          </p:cNvPr>
          <p:cNvSpPr txBox="1">
            <a:spLocks/>
          </p:cNvSpPr>
          <p:nvPr>
            <p:custDataLst>
              <p:tags r:id="rId39"/>
            </p:custDataLst>
          </p:nvPr>
        </p:nvSpPr>
        <p:spPr bwMode="gray">
          <a:xfrm>
            <a:off x="7423150" y="3278188"/>
            <a:ext cx="396875" cy="1222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35E6DDDD-D6C2-4228-8690-5A7F1C0BB66B}" type="datetime'''''''''B''''e''''''''''l''''''''''''''''''g''i''''''u''m'''">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Belgium</a:t>
            </a:fld>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sp>
        <p:nvSpPr>
          <p:cNvPr id="504" name="Text Placeholder 10">
            <a:extLst>
              <a:ext uri="{FF2B5EF4-FFF2-40B4-BE49-F238E27FC236}">
                <a16:creationId xmlns:a16="http://schemas.microsoft.com/office/drawing/2014/main" id="{49E83903-F280-882B-3698-71526EA4F310}"/>
              </a:ext>
            </a:extLst>
          </p:cNvPr>
          <p:cNvSpPr txBox="1">
            <a:spLocks/>
          </p:cNvSpPr>
          <p:nvPr>
            <p:custDataLst>
              <p:tags r:id="rId40"/>
            </p:custDataLst>
          </p:nvPr>
        </p:nvSpPr>
        <p:spPr bwMode="gray">
          <a:xfrm>
            <a:off x="7923213" y="2640013"/>
            <a:ext cx="398463" cy="122238"/>
          </a:xfrm>
          <a:prstGeom prst="rect">
            <a:avLst/>
          </a:prstGeom>
          <a:noFill/>
          <a:ln>
            <a:noFill/>
          </a:ln>
          <a:effectLst/>
          <a:extLst>
            <a:ext uri="{909E8E84-426E-40DD-AFC4-6F175D3DCCD1}">
              <a14:hiddenFill xmlns:a14="http://schemas.microsoft.com/office/drawing/2010/main">
                <a:solidFill>
                  <a:schemeClr val="accent2"/>
                </a:solidFill>
              </a14:hiddenFill>
            </a:ext>
          </a:extLst>
        </p:spPr>
        <p:txBody>
          <a:bodyPr vert="horz" wrap="none" lIns="14288" tIns="0" rIns="14288"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59324203-31F1-4E54-921D-F18432516785}" type="datetime'''''S''''w''e''''''''''''''''''''d''''''e''n'''''''''">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Sweden</a:t>
            </a:fld>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sp>
        <p:nvSpPr>
          <p:cNvPr id="482" name="Text Placeholder 10">
            <a:extLst>
              <a:ext uri="{FF2B5EF4-FFF2-40B4-BE49-F238E27FC236}">
                <a16:creationId xmlns:a16="http://schemas.microsoft.com/office/drawing/2014/main" id="{21B71019-7ACE-D603-BB1A-6AAFB0DDA1C1}"/>
              </a:ext>
            </a:extLst>
          </p:cNvPr>
          <p:cNvSpPr txBox="1">
            <a:spLocks/>
          </p:cNvSpPr>
          <p:nvPr>
            <p:custDataLst>
              <p:tags r:id="rId41"/>
            </p:custDataLst>
          </p:nvPr>
        </p:nvSpPr>
        <p:spPr bwMode="gray">
          <a:xfrm>
            <a:off x="9348788" y="3671888"/>
            <a:ext cx="374650" cy="122238"/>
          </a:xfrm>
          <a:prstGeom prst="rect">
            <a:avLst/>
          </a:prstGeom>
          <a:noFill/>
          <a:ln>
            <a:noFill/>
          </a:ln>
          <a:effectLst/>
          <a:extLst>
            <a:ext uri="{909E8E84-426E-40DD-AFC4-6F175D3DCCD1}">
              <a14:hiddenFill xmlns:a14="http://schemas.microsoft.com/office/drawing/2010/main">
                <a:solidFill>
                  <a:srgbClr val="C3CFE1"/>
                </a:solidFill>
              </a14:hiddenFill>
            </a:ext>
          </a:extLst>
        </p:spPr>
        <p:txBody>
          <a:bodyPr vert="horz" wrap="none" lIns="14288" tIns="0" rIns="14288"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DEA4FC23-F4DA-4361-967C-94C2E0C4EE27}" type="datetime'''''''Be''''l''''a''''''''''''''''r''''''u''''''''s'''''''''">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Belarus</a:t>
            </a:fld>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sp>
        <p:nvSpPr>
          <p:cNvPr id="505" name="Text Placeholder 10">
            <a:extLst>
              <a:ext uri="{FF2B5EF4-FFF2-40B4-BE49-F238E27FC236}">
                <a16:creationId xmlns:a16="http://schemas.microsoft.com/office/drawing/2014/main" id="{6CCCBF63-F6B8-DBC0-FAC5-198BB0FC8E6C}"/>
              </a:ext>
            </a:extLst>
          </p:cNvPr>
          <p:cNvSpPr txBox="1">
            <a:spLocks/>
          </p:cNvSpPr>
          <p:nvPr>
            <p:custDataLst>
              <p:tags r:id="rId42"/>
            </p:custDataLst>
          </p:nvPr>
        </p:nvSpPr>
        <p:spPr bwMode="gray">
          <a:xfrm>
            <a:off x="8707438" y="3621088"/>
            <a:ext cx="379413" cy="122238"/>
          </a:xfrm>
          <a:prstGeom prst="rect">
            <a:avLst/>
          </a:prstGeom>
          <a:noFill/>
          <a:ln>
            <a:noFill/>
          </a:ln>
          <a:effectLst/>
          <a:extLst>
            <a:ext uri="{909E8E84-426E-40DD-AFC4-6F175D3DCCD1}">
              <a14:hiddenFill xmlns:a14="http://schemas.microsoft.com/office/drawing/2010/main">
                <a:solidFill>
                  <a:schemeClr val="accent2"/>
                </a:solidFill>
              </a14:hiddenFill>
            </a:ext>
          </a:ex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2D33AC11-A562-450F-B66D-035470A3A6B5}" type="datetime'''U''''k''''''''''''''''''r''''''''''''''''''a''i''''''''''ne'">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Ukraine</a:t>
            </a:fld>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sp>
        <p:nvSpPr>
          <p:cNvPr id="506" name="Text Placeholder 10">
            <a:extLst>
              <a:ext uri="{FF2B5EF4-FFF2-40B4-BE49-F238E27FC236}">
                <a16:creationId xmlns:a16="http://schemas.microsoft.com/office/drawing/2014/main" id="{FA7757A9-6405-77B1-293A-2C02DE01F2F9}"/>
              </a:ext>
            </a:extLst>
          </p:cNvPr>
          <p:cNvSpPr txBox="1">
            <a:spLocks/>
          </p:cNvSpPr>
          <p:nvPr>
            <p:custDataLst>
              <p:tags r:id="rId43"/>
            </p:custDataLst>
          </p:nvPr>
        </p:nvSpPr>
        <p:spPr bwMode="gray">
          <a:xfrm>
            <a:off x="9901238" y="3470275"/>
            <a:ext cx="238125" cy="122238"/>
          </a:xfrm>
          <a:prstGeom prst="rect">
            <a:avLst/>
          </a:prstGeom>
          <a:noFill/>
          <a:ln>
            <a:noFill/>
          </a:ln>
          <a:effectLst/>
          <a:extLst>
            <a:ext uri="{909E8E84-426E-40DD-AFC4-6F175D3DCCD1}">
              <a14:hiddenFill xmlns:a14="http://schemas.microsoft.com/office/drawing/2010/main">
                <a:solidFill>
                  <a:schemeClr val="hlink"/>
                </a:solidFill>
              </a14:hiddenFill>
            </a:ext>
          </a:ex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638F1657-197A-4768-BF93-98C146EBC597}" type="datetime'''UA''''''''''''''''''''''''''''''''''E'''">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UAE</a:t>
            </a:fld>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sp>
        <p:nvSpPr>
          <p:cNvPr id="507" name="Text Placeholder 10">
            <a:extLst>
              <a:ext uri="{FF2B5EF4-FFF2-40B4-BE49-F238E27FC236}">
                <a16:creationId xmlns:a16="http://schemas.microsoft.com/office/drawing/2014/main" id="{3D681CCA-BA05-2C06-BF91-37BA7558BF58}"/>
              </a:ext>
            </a:extLst>
          </p:cNvPr>
          <p:cNvSpPr txBox="1">
            <a:spLocks/>
          </p:cNvSpPr>
          <p:nvPr>
            <p:custDataLst>
              <p:tags r:id="rId44"/>
            </p:custDataLst>
          </p:nvPr>
        </p:nvSpPr>
        <p:spPr bwMode="gray">
          <a:xfrm>
            <a:off x="10194925" y="2411413"/>
            <a:ext cx="227013" cy="122238"/>
          </a:xfrm>
          <a:prstGeom prst="rect">
            <a:avLst/>
          </a:prstGeom>
          <a:solidFill>
            <a:schemeClr val="hlink"/>
          </a:solidFill>
          <a:ln>
            <a:noFill/>
          </a:ln>
          <a:effec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800" b="0" i="0" u="none" strike="noStrike" kern="1200" cap="none" spc="0" normalizeH="0" baseline="0" noProof="0">
                <a:ln>
                  <a:noFill/>
                </a:ln>
                <a:solidFill>
                  <a:srgbClr val="FFFFFF"/>
                </a:solidFill>
                <a:effectLst/>
                <a:uLnTx/>
                <a:uFillTx/>
                <a:latin typeface="Arial"/>
                <a:ea typeface="+mn-ea"/>
                <a:cs typeface="+mn-cs"/>
              </a:rPr>
              <a:t>U.K.</a:t>
            </a:r>
            <a:endParaRPr kumimoji="0" lang="en-US" sz="800" b="0" i="0" u="none" strike="noStrike" kern="1200" cap="none" spc="0" normalizeH="0" baseline="0" noProof="0">
              <a:ln>
                <a:noFill/>
              </a:ln>
              <a:solidFill>
                <a:srgbClr val="FFFFFF"/>
              </a:solidFill>
              <a:effectLst/>
              <a:uLnTx/>
              <a:uFillTx/>
              <a:latin typeface="Arial"/>
              <a:ea typeface="+mn-ea"/>
              <a:cs typeface="+mn-cs"/>
            </a:endParaRPr>
          </a:p>
        </p:txBody>
      </p:sp>
      <p:sp>
        <p:nvSpPr>
          <p:cNvPr id="508" name="Text Placeholder 10">
            <a:extLst>
              <a:ext uri="{FF2B5EF4-FFF2-40B4-BE49-F238E27FC236}">
                <a16:creationId xmlns:a16="http://schemas.microsoft.com/office/drawing/2014/main" id="{E503AF53-5269-6CB7-9E85-4F83CA3DD3EA}"/>
              </a:ext>
            </a:extLst>
          </p:cNvPr>
          <p:cNvSpPr txBox="1">
            <a:spLocks/>
          </p:cNvSpPr>
          <p:nvPr>
            <p:custDataLst>
              <p:tags r:id="rId45"/>
            </p:custDataLst>
          </p:nvPr>
        </p:nvSpPr>
        <p:spPr bwMode="gray">
          <a:xfrm>
            <a:off x="10464800" y="2778125"/>
            <a:ext cx="227013" cy="122238"/>
          </a:xfrm>
          <a:prstGeom prst="rect">
            <a:avLst/>
          </a:prstGeom>
          <a:noFill/>
          <a:ln>
            <a:noFill/>
          </a:ln>
          <a:effectLst/>
          <a:extLst>
            <a:ext uri="{909E8E84-426E-40DD-AFC4-6F175D3DCCD1}">
              <a14:hiddenFill xmlns:a14="http://schemas.microsoft.com/office/drawing/2010/main">
                <a:solidFill>
                  <a:schemeClr val="accent3"/>
                </a:solidFill>
              </a14:hiddenFill>
            </a:ext>
          </a:ex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800" b="0" i="0" u="none" strike="noStrike" kern="1200" cap="none" spc="0" normalizeH="0" baseline="0" noProof="0">
                <a:ln>
                  <a:noFill/>
                </a:ln>
                <a:solidFill>
                  <a:srgbClr val="FFFFFF"/>
                </a:solidFill>
                <a:effectLst/>
                <a:uLnTx/>
                <a:uFillTx/>
                <a:latin typeface="Arial"/>
                <a:ea typeface="+mn-ea"/>
                <a:cs typeface="+mn-cs"/>
              </a:rPr>
              <a:t>U.S.</a:t>
            </a:r>
            <a:endParaRPr kumimoji="0" lang="en-US" sz="800" b="0" i="0" u="none" strike="noStrike" kern="1200" cap="none" spc="0" normalizeH="0" baseline="0" noProof="0">
              <a:ln>
                <a:noFill/>
              </a:ln>
              <a:solidFill>
                <a:srgbClr val="FFFFFF"/>
              </a:solidFill>
              <a:effectLst/>
              <a:uLnTx/>
              <a:uFillTx/>
              <a:latin typeface="Arial"/>
              <a:ea typeface="+mn-ea"/>
              <a:cs typeface="+mn-cs"/>
            </a:endParaRPr>
          </a:p>
        </p:txBody>
      </p:sp>
      <p:sp>
        <p:nvSpPr>
          <p:cNvPr id="509" name="Text Placeholder 10">
            <a:extLst>
              <a:ext uri="{FF2B5EF4-FFF2-40B4-BE49-F238E27FC236}">
                <a16:creationId xmlns:a16="http://schemas.microsoft.com/office/drawing/2014/main" id="{4BE55540-A2A0-167B-4E48-4370D3F03D11}"/>
              </a:ext>
            </a:extLst>
          </p:cNvPr>
          <p:cNvSpPr txBox="1">
            <a:spLocks/>
          </p:cNvSpPr>
          <p:nvPr>
            <p:custDataLst>
              <p:tags r:id="rId46"/>
            </p:custDataLst>
          </p:nvPr>
        </p:nvSpPr>
        <p:spPr bwMode="gray">
          <a:xfrm>
            <a:off x="10963275" y="1939925"/>
            <a:ext cx="411163" cy="122238"/>
          </a:xfrm>
          <a:prstGeom prst="rect">
            <a:avLst/>
          </a:prstGeom>
          <a:noFill/>
          <a:ln>
            <a:noFill/>
          </a:ln>
          <a:effectLst/>
          <a:extLst>
            <a:ext uri="{909E8E84-426E-40DD-AFC4-6F175D3DCCD1}">
              <a14:hiddenFill xmlns:a14="http://schemas.microsoft.com/office/drawing/2010/main">
                <a:solidFill>
                  <a:schemeClr val="accent3"/>
                </a:solidFill>
              </a14:hiddenFill>
            </a:ext>
          </a:extLst>
        </p:spPr>
        <p:txBody>
          <a:bodyPr vert="horz" wrap="none" lIns="14288" tIns="0" rIns="14288"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B429F37-1DC0-4AD6-BCD5-EB3A67A04814}" type="datetime'''''''''''D''U''''''''''M''''''''''''''''''''MY'''''">
              <a:rPr kumimoji="0" lang="en-US" altLang="en-US" sz="800" b="0" i="0" u="none" strike="noStrike" kern="1200" cap="none" spc="0" normalizeH="0" baseline="0" noProof="0" smtClean="0">
                <a:ln>
                  <a:noFill/>
                </a:ln>
                <a:solidFill>
                  <a:srgbClr val="FFFFFF"/>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DUMMY</a:t>
            </a:fld>
            <a:endParaRPr kumimoji="0" lang="en-US" sz="800" b="0" i="0" u="none" strike="noStrike" kern="1200" cap="none" spc="0" normalizeH="0" baseline="0" noProof="0">
              <a:ln>
                <a:noFill/>
              </a:ln>
              <a:solidFill>
                <a:srgbClr val="FFFFFF"/>
              </a:solidFill>
              <a:effectLst/>
              <a:uLnTx/>
              <a:uFillTx/>
              <a:latin typeface="Arial"/>
              <a:ea typeface="+mn-ea"/>
              <a:cs typeface="+mn-cs"/>
            </a:endParaRPr>
          </a:p>
        </p:txBody>
      </p:sp>
      <p:sp>
        <p:nvSpPr>
          <p:cNvPr id="642" name="Text Placeholder 10">
            <a:extLst>
              <a:ext uri="{FF2B5EF4-FFF2-40B4-BE49-F238E27FC236}">
                <a16:creationId xmlns:a16="http://schemas.microsoft.com/office/drawing/2014/main" id="{E1727411-0BBC-7760-5655-08029071963D}"/>
              </a:ext>
            </a:extLst>
          </p:cNvPr>
          <p:cNvSpPr txBox="1">
            <a:spLocks/>
          </p:cNvSpPr>
          <p:nvPr>
            <p:custDataLst>
              <p:tags r:id="rId47"/>
            </p:custDataLst>
          </p:nvPr>
        </p:nvSpPr>
        <p:spPr bwMode="gray">
          <a:xfrm>
            <a:off x="6459538" y="5203825"/>
            <a:ext cx="357188" cy="122238"/>
          </a:xfrm>
          <a:prstGeom prst="rect">
            <a:avLst/>
          </a:prstGeom>
          <a:noFill/>
          <a:ln>
            <a:noFill/>
          </a:ln>
          <a:effectLst/>
          <a:extLst>
            <a:ext uri="{909E8E84-426E-40DD-AFC4-6F175D3DCCD1}">
              <a14:hiddenFill xmlns:a14="http://schemas.microsoft.com/office/drawing/2010/main">
                <a:solidFill>
                  <a:srgbClr val="6F8DB9"/>
                </a:solidFill>
              </a14:hiddenFill>
            </a:ext>
          </a:ex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920C4510-0B87-49BB-9F88-C94BFB9C450E}" type="datetime'''T''''a''''''''''iw''a''''''''n'''''''''''''''">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Taiwan</a:t>
            </a:fld>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sp>
        <p:nvSpPr>
          <p:cNvPr id="918" name="Text Placeholder 10">
            <a:extLst>
              <a:ext uri="{FF2B5EF4-FFF2-40B4-BE49-F238E27FC236}">
                <a16:creationId xmlns:a16="http://schemas.microsoft.com/office/drawing/2014/main" id="{85E9937D-33EB-E2BF-EFB9-52A84AC2B7E0}"/>
              </a:ext>
            </a:extLst>
          </p:cNvPr>
          <p:cNvSpPr txBox="1">
            <a:spLocks/>
          </p:cNvSpPr>
          <p:nvPr>
            <p:custDataLst>
              <p:tags r:id="rId48"/>
            </p:custDataLst>
          </p:nvPr>
        </p:nvSpPr>
        <p:spPr bwMode="gray">
          <a:xfrm>
            <a:off x="6459538" y="4722813"/>
            <a:ext cx="555625" cy="1222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E7E38602-5AFE-4BC3-B4EA-1535CE05ECDF}" type="datetime'S''''w''it''''''ze''''''''rla''n''''''''''''''''d'''''">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Switzerland</a:t>
            </a:fld>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sp>
        <p:nvSpPr>
          <p:cNvPr id="498" name="Text Placeholder 10">
            <a:extLst>
              <a:ext uri="{FF2B5EF4-FFF2-40B4-BE49-F238E27FC236}">
                <a16:creationId xmlns:a16="http://schemas.microsoft.com/office/drawing/2014/main" id="{4B4C7A26-9345-F753-D026-793055E29082}"/>
              </a:ext>
            </a:extLst>
          </p:cNvPr>
          <p:cNvSpPr txBox="1">
            <a:spLocks/>
          </p:cNvSpPr>
          <p:nvPr>
            <p:custDataLst>
              <p:tags r:id="rId49"/>
            </p:custDataLst>
          </p:nvPr>
        </p:nvSpPr>
        <p:spPr bwMode="gray">
          <a:xfrm>
            <a:off x="8953500" y="2897188"/>
            <a:ext cx="436563" cy="122238"/>
          </a:xfrm>
          <a:prstGeom prst="rect">
            <a:avLst/>
          </a:prstGeom>
          <a:noFill/>
          <a:ln>
            <a:noFill/>
          </a:ln>
          <a:effectLst/>
          <a:extLst>
            <a:ext uri="{909E8E84-426E-40DD-AFC4-6F175D3DCCD1}">
              <a14:hiddenFill xmlns:a14="http://schemas.microsoft.com/office/drawing/2010/main">
                <a:solidFill>
                  <a:schemeClr val="accent2"/>
                </a:solidFill>
              </a14:hiddenFill>
            </a:ext>
          </a:extLst>
        </p:spPr>
        <p:txBody>
          <a:bodyPr vert="horz" wrap="none" lIns="14288" tIns="0" rIns="1428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C5B51EA9-F6AA-432B-816E-BCFB9DB4ECEA}" type="datetime'''''''''''''''''R''o''ma''''ni''''''''''''''''''a'''''''''''''">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Romania</a:t>
            </a:fld>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sp>
        <p:nvSpPr>
          <p:cNvPr id="76" name="TextBox 75">
            <a:extLst>
              <a:ext uri="{FF2B5EF4-FFF2-40B4-BE49-F238E27FC236}">
                <a16:creationId xmlns:a16="http://schemas.microsoft.com/office/drawing/2014/main" id="{F0650C22-8186-9021-1E2D-93D3CFB5C29A}"/>
              </a:ext>
            </a:extLst>
          </p:cNvPr>
          <p:cNvSpPr txBox="1"/>
          <p:nvPr/>
        </p:nvSpPr>
        <p:spPr bwMode="gray">
          <a:xfrm>
            <a:off x="5868987" y="2138692"/>
            <a:ext cx="3186113" cy="234286"/>
          </a:xfrm>
          <a:prstGeom prst="rect">
            <a:avLst/>
          </a:prstGeom>
          <a:solidFill>
            <a:schemeClr val="bg1">
              <a:lumMod val="85000"/>
            </a:schemeClr>
          </a:solidFill>
        </p:spPr>
        <p:txBody>
          <a:bodyPr wrap="square" lIns="36000" tIns="36000" rIns="3600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a:ln>
                  <a:noFill/>
                </a:ln>
                <a:solidFill>
                  <a:srgbClr val="009BDB"/>
                </a:solidFill>
                <a:effectLst/>
                <a:uLnTx/>
                <a:uFillTx/>
                <a:latin typeface="Arial"/>
                <a:ea typeface="+mn-ea"/>
                <a:cs typeface="+mn-cs"/>
                <a:sym typeface="Futura"/>
              </a:rPr>
              <a:t>Currently </a:t>
            </a:r>
            <a:r>
              <a:rPr kumimoji="0" lang="en-US" sz="1050" b="1" i="1" strike="noStrike" kern="1200" cap="none" spc="0" normalizeH="0" baseline="0" noProof="0">
                <a:ln>
                  <a:noFill/>
                </a:ln>
                <a:solidFill>
                  <a:srgbClr val="009BDB"/>
                </a:solidFill>
                <a:effectLst/>
                <a:uLnTx/>
                <a:uFillTx/>
                <a:latin typeface="Arial"/>
                <a:ea typeface="+mn-ea"/>
                <a:cs typeface="+mn-cs"/>
                <a:sym typeface="Futura"/>
              </a:rPr>
              <a:t>supporting</a:t>
            </a:r>
            <a:r>
              <a:rPr kumimoji="0" lang="en-US" sz="1050" b="1" i="0" u="none" strike="noStrike" kern="1200" cap="none" spc="0" normalizeH="0" baseline="0" noProof="0">
                <a:ln>
                  <a:noFill/>
                </a:ln>
                <a:solidFill>
                  <a:srgbClr val="009BDB"/>
                </a:solidFill>
                <a:effectLst/>
                <a:uLnTx/>
                <a:uFillTx/>
                <a:latin typeface="Arial"/>
                <a:ea typeface="+mn-ea"/>
                <a:cs typeface="+mn-cs"/>
                <a:sym typeface="Futura"/>
              </a:rPr>
              <a:t> and </a:t>
            </a:r>
            <a:r>
              <a:rPr kumimoji="0" lang="en-US" sz="1050" b="1" i="1" strike="noStrike" kern="1200" cap="none" spc="0" normalizeH="0" baseline="0" noProof="0">
                <a:ln>
                  <a:noFill/>
                </a:ln>
                <a:solidFill>
                  <a:srgbClr val="009BDB"/>
                </a:solidFill>
                <a:effectLst/>
                <a:uLnTx/>
                <a:uFillTx/>
                <a:latin typeface="Arial"/>
                <a:ea typeface="+mn-ea"/>
                <a:cs typeface="+mn-cs"/>
                <a:sym typeface="Futura"/>
              </a:rPr>
              <a:t>increasing support</a:t>
            </a:r>
          </a:p>
        </p:txBody>
      </p:sp>
      <p:sp>
        <p:nvSpPr>
          <p:cNvPr id="77" name="TextBox 76">
            <a:extLst>
              <a:ext uri="{FF2B5EF4-FFF2-40B4-BE49-F238E27FC236}">
                <a16:creationId xmlns:a16="http://schemas.microsoft.com/office/drawing/2014/main" id="{580F99DA-3895-3123-3744-16216943491F}"/>
              </a:ext>
            </a:extLst>
          </p:cNvPr>
          <p:cNvSpPr txBox="1"/>
          <p:nvPr/>
        </p:nvSpPr>
        <p:spPr bwMode="gray">
          <a:xfrm>
            <a:off x="366713" y="5638209"/>
            <a:ext cx="3617913" cy="234286"/>
          </a:xfrm>
          <a:prstGeom prst="rect">
            <a:avLst/>
          </a:prstGeom>
          <a:solidFill>
            <a:schemeClr val="bg1">
              <a:lumMod val="85000"/>
            </a:schemeClr>
          </a:solidFill>
        </p:spPr>
        <p:txBody>
          <a:bodyPr wrap="square" lIns="36000" tIns="36000" rIns="36000" bIns="36000" rtlCol="0">
            <a:spAutoFit/>
          </a:bodyPr>
          <a:lstStyle/>
          <a:p>
            <a:pPr marL="0" marR="0" lvl="0" indent="0" algn="ctr" defTabSz="914400" rtl="0" eaLnBrk="1" fontAlgn="auto" latinLnBrk="0" hangingPunct="1">
              <a:lnSpc>
                <a:spcPct val="100000"/>
              </a:lnSpc>
              <a:spcBef>
                <a:spcPts val="0"/>
              </a:spcBef>
              <a:spcAft>
                <a:spcPts val="600"/>
              </a:spcAft>
              <a:buClr>
                <a:srgbClr val="000000"/>
              </a:buClr>
              <a:buSzTx/>
              <a:buFontTx/>
              <a:buNone/>
              <a:tabLst/>
              <a:defRPr/>
            </a:pPr>
            <a:r>
              <a:rPr kumimoji="0" lang="en-US" sz="1050" b="1" i="0" u="none" strike="noStrike" kern="1200" cap="none" spc="0" normalizeH="0" baseline="0" noProof="0">
                <a:ln>
                  <a:noFill/>
                </a:ln>
                <a:solidFill>
                  <a:srgbClr val="009BDB"/>
                </a:solidFill>
                <a:effectLst/>
                <a:uLnTx/>
                <a:uFillTx/>
                <a:latin typeface="Arial"/>
                <a:ea typeface="+mn-ea"/>
                <a:cs typeface="+mn-cs"/>
                <a:sym typeface="Futura"/>
              </a:rPr>
              <a:t>Currently </a:t>
            </a:r>
            <a:r>
              <a:rPr kumimoji="0" lang="en-US" sz="1050" b="1" i="1" strike="noStrike" kern="1200" cap="none" spc="0" normalizeH="0" baseline="0" noProof="0">
                <a:ln>
                  <a:noFill/>
                </a:ln>
                <a:solidFill>
                  <a:srgbClr val="009BDB"/>
                </a:solidFill>
                <a:effectLst/>
                <a:uLnTx/>
                <a:uFillTx/>
                <a:latin typeface="Arial"/>
                <a:ea typeface="+mn-ea"/>
                <a:cs typeface="+mn-cs"/>
                <a:sym typeface="Futura"/>
              </a:rPr>
              <a:t>not supporting </a:t>
            </a:r>
            <a:r>
              <a:rPr kumimoji="0" lang="en-US" sz="1050" b="1" i="0" u="none" strike="noStrike" kern="1200" cap="none" spc="0" normalizeH="0" baseline="0" noProof="0">
                <a:ln>
                  <a:noFill/>
                </a:ln>
                <a:solidFill>
                  <a:srgbClr val="009BDB"/>
                </a:solidFill>
                <a:effectLst/>
                <a:uLnTx/>
                <a:uFillTx/>
                <a:latin typeface="Arial"/>
                <a:ea typeface="+mn-ea"/>
                <a:cs typeface="+mn-cs"/>
                <a:sym typeface="Futura"/>
              </a:rPr>
              <a:t>and </a:t>
            </a:r>
            <a:r>
              <a:rPr kumimoji="0" lang="en-US" sz="1050" b="1" i="1" strike="noStrike" kern="1200" cap="none" spc="0" normalizeH="0" baseline="0" noProof="0">
                <a:ln>
                  <a:noFill/>
                </a:ln>
                <a:solidFill>
                  <a:srgbClr val="009BDB"/>
                </a:solidFill>
                <a:effectLst/>
                <a:uLnTx/>
                <a:uFillTx/>
                <a:latin typeface="Arial"/>
                <a:ea typeface="+mn-ea"/>
                <a:cs typeface="+mn-cs"/>
                <a:sym typeface="Futura"/>
              </a:rPr>
              <a:t>will not support </a:t>
            </a:r>
            <a:r>
              <a:rPr kumimoji="0" lang="en-US" sz="1050" b="1" i="0" u="none" strike="noStrike" kern="1200" cap="none" spc="0" normalizeH="0" baseline="0" noProof="0">
                <a:ln>
                  <a:noFill/>
                </a:ln>
                <a:solidFill>
                  <a:srgbClr val="009BDB"/>
                </a:solidFill>
                <a:effectLst/>
                <a:uLnTx/>
                <a:uFillTx/>
                <a:latin typeface="Arial"/>
                <a:ea typeface="+mn-ea"/>
                <a:cs typeface="+mn-cs"/>
                <a:sym typeface="Futura"/>
              </a:rPr>
              <a:t>in future</a:t>
            </a:r>
          </a:p>
        </p:txBody>
      </p:sp>
      <p:sp>
        <p:nvSpPr>
          <p:cNvPr id="78" name="TextBox 77">
            <a:extLst>
              <a:ext uri="{FF2B5EF4-FFF2-40B4-BE49-F238E27FC236}">
                <a16:creationId xmlns:a16="http://schemas.microsoft.com/office/drawing/2014/main" id="{9F58F743-5AD7-A205-C1D5-4C213AC3DC73}"/>
              </a:ext>
            </a:extLst>
          </p:cNvPr>
          <p:cNvSpPr txBox="1"/>
          <p:nvPr/>
        </p:nvSpPr>
        <p:spPr bwMode="gray">
          <a:xfrm>
            <a:off x="5868988" y="5638209"/>
            <a:ext cx="4091876" cy="234286"/>
          </a:xfrm>
          <a:prstGeom prst="rect">
            <a:avLst/>
          </a:prstGeom>
          <a:solidFill>
            <a:schemeClr val="bg1">
              <a:lumMod val="85000"/>
            </a:schemeClr>
          </a:solidFill>
        </p:spPr>
        <p:txBody>
          <a:bodyPr wrap="square" lIns="36000" tIns="36000" rIns="36000" bIns="36000" rtlCol="0">
            <a:spAutoFit/>
          </a:bodyPr>
          <a:lstStyle/>
          <a:p>
            <a:pPr marL="0" marR="0" lvl="0" indent="0" algn="ctr" defTabSz="914400" rtl="0" eaLnBrk="1" fontAlgn="auto" latinLnBrk="0" hangingPunct="1">
              <a:lnSpc>
                <a:spcPct val="100000"/>
              </a:lnSpc>
              <a:spcBef>
                <a:spcPts val="0"/>
              </a:spcBef>
              <a:spcAft>
                <a:spcPts val="600"/>
              </a:spcAft>
              <a:buClr>
                <a:srgbClr val="000000"/>
              </a:buClr>
              <a:buSzTx/>
              <a:buFontTx/>
              <a:buNone/>
              <a:tabLst/>
              <a:defRPr/>
            </a:pPr>
            <a:r>
              <a:rPr kumimoji="0" lang="en-US" sz="1050" b="1" i="0" u="none" strike="noStrike" kern="1200" cap="none" spc="0" normalizeH="0" baseline="0" noProof="0">
                <a:ln>
                  <a:noFill/>
                </a:ln>
                <a:solidFill>
                  <a:srgbClr val="009BDB"/>
                </a:solidFill>
                <a:effectLst/>
                <a:uLnTx/>
                <a:uFillTx/>
                <a:latin typeface="Arial"/>
                <a:ea typeface="+mn-ea"/>
                <a:cs typeface="+mn-cs"/>
                <a:sym typeface="Futura"/>
              </a:rPr>
              <a:t>Currently </a:t>
            </a:r>
            <a:r>
              <a:rPr kumimoji="0" lang="en-US" sz="1050" b="1" i="1" strike="noStrike" kern="1200" cap="none" spc="0" normalizeH="0" baseline="0" noProof="0">
                <a:ln>
                  <a:noFill/>
                </a:ln>
                <a:solidFill>
                  <a:srgbClr val="009BDB"/>
                </a:solidFill>
                <a:effectLst/>
                <a:uLnTx/>
                <a:uFillTx/>
                <a:latin typeface="Arial"/>
                <a:ea typeface="+mn-ea"/>
                <a:cs typeface="+mn-cs"/>
                <a:sym typeface="Futura"/>
              </a:rPr>
              <a:t>supporting</a:t>
            </a:r>
            <a:r>
              <a:rPr kumimoji="0" lang="en-US" sz="1050" b="1" i="0" u="none" strike="noStrike" kern="1200" cap="none" spc="0" normalizeH="0" baseline="0" noProof="0">
                <a:ln>
                  <a:noFill/>
                </a:ln>
                <a:solidFill>
                  <a:srgbClr val="009BDB"/>
                </a:solidFill>
                <a:effectLst/>
                <a:uLnTx/>
                <a:uFillTx/>
                <a:latin typeface="Arial"/>
                <a:ea typeface="+mn-ea"/>
                <a:cs typeface="+mn-cs"/>
                <a:sym typeface="Futura"/>
              </a:rPr>
              <a:t> but </a:t>
            </a:r>
            <a:r>
              <a:rPr kumimoji="0" lang="en-US" sz="1050" b="1" i="1" strike="noStrike" kern="1200" cap="none" spc="0" normalizeH="0" baseline="0" noProof="0">
                <a:ln>
                  <a:noFill/>
                </a:ln>
                <a:solidFill>
                  <a:srgbClr val="009BDB"/>
                </a:solidFill>
                <a:effectLst/>
                <a:uLnTx/>
                <a:uFillTx/>
                <a:latin typeface="Arial"/>
                <a:ea typeface="+mn-ea"/>
                <a:cs typeface="+mn-cs"/>
                <a:sym typeface="Futura"/>
              </a:rPr>
              <a:t>will decrease support or phase out</a:t>
            </a:r>
          </a:p>
        </p:txBody>
      </p:sp>
      <p:sp>
        <p:nvSpPr>
          <p:cNvPr id="799" name="TextBox 798">
            <a:extLst>
              <a:ext uri="{FF2B5EF4-FFF2-40B4-BE49-F238E27FC236}">
                <a16:creationId xmlns:a16="http://schemas.microsoft.com/office/drawing/2014/main" id="{730A9DAB-F8EB-76D0-A56E-4B07C62BE730}"/>
              </a:ext>
            </a:extLst>
          </p:cNvPr>
          <p:cNvSpPr txBox="1"/>
          <p:nvPr/>
        </p:nvSpPr>
        <p:spPr bwMode="gray">
          <a:xfrm>
            <a:off x="504825" y="4724400"/>
            <a:ext cx="1077913" cy="808170"/>
          </a:xfrm>
          <a:prstGeom prst="rect">
            <a:avLst/>
          </a:prstGeom>
          <a:noFill/>
          <a:ln>
            <a:noFill/>
          </a:ln>
        </p:spPr>
        <p:txBody>
          <a:bodyPr wrap="square" lIns="137160" tIns="137160" rIns="274320" bIns="137160" rtlCol="0">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mn-ea"/>
                <a:cs typeface="+mn-cs"/>
              </a:rPr>
              <a:t>Australia</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mn-ea"/>
                <a:cs typeface="+mn-cs"/>
              </a:rPr>
              <a:t>Denmark</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mn-ea"/>
                <a:cs typeface="+mn-cs"/>
              </a:rPr>
              <a:t>New Zealand</a:t>
            </a:r>
          </a:p>
        </p:txBody>
      </p:sp>
      <p:sp>
        <p:nvSpPr>
          <p:cNvPr id="16" name="Up Arrow 15">
            <a:extLst>
              <a:ext uri="{FF2B5EF4-FFF2-40B4-BE49-F238E27FC236}">
                <a16:creationId xmlns:a16="http://schemas.microsoft.com/office/drawing/2014/main" id="{8594A3C0-AF33-F336-467F-11D1E9D4BA90}"/>
              </a:ext>
            </a:extLst>
          </p:cNvPr>
          <p:cNvSpPr/>
          <p:nvPr/>
        </p:nvSpPr>
        <p:spPr bwMode="gray">
          <a:xfrm rot="5400000">
            <a:off x="9151938" y="3681413"/>
            <a:ext cx="166688" cy="179378"/>
          </a:xfrm>
          <a:prstGeom prst="upArrow">
            <a:avLst/>
          </a:prstGeom>
          <a:solidFill>
            <a:srgbClr val="FFC000"/>
          </a:solidFill>
          <a:ln w="952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691" name="TextBox 690">
            <a:extLst>
              <a:ext uri="{FF2B5EF4-FFF2-40B4-BE49-F238E27FC236}">
                <a16:creationId xmlns:a16="http://schemas.microsoft.com/office/drawing/2014/main" id="{FEB78420-B9BB-78D9-8880-E712C5E48BE2}"/>
              </a:ext>
            </a:extLst>
          </p:cNvPr>
          <p:cNvSpPr txBox="1"/>
          <p:nvPr/>
        </p:nvSpPr>
        <p:spPr bwMode="gray">
          <a:xfrm>
            <a:off x="569913" y="2742183"/>
            <a:ext cx="1214438" cy="1177502"/>
          </a:xfrm>
          <a:prstGeom prst="rect">
            <a:avLst/>
          </a:prstGeom>
          <a:noFill/>
          <a:ln>
            <a:noFill/>
          </a:ln>
        </p:spPr>
        <p:txBody>
          <a:bodyPr wrap="square" lIns="137160" tIns="137160" rIns="274320" bIns="137160" rtlCol="0">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mn-ea"/>
                <a:cs typeface="+mn-cs"/>
              </a:rPr>
              <a:t>Bangladesh</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mn-ea"/>
                <a:cs typeface="+mn-cs"/>
              </a:rPr>
              <a:t>Egypt</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mn-ea"/>
                <a:cs typeface="+mn-cs"/>
              </a:rPr>
              <a:t>Estonia</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mn-ea"/>
                <a:cs typeface="+mn-cs"/>
              </a:rPr>
              <a:t>Ghana</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mn-ea"/>
                <a:cs typeface="+mn-cs"/>
              </a:rPr>
              <a:t>Indonesia</a:t>
            </a:r>
          </a:p>
        </p:txBody>
      </p:sp>
      <p:sp>
        <p:nvSpPr>
          <p:cNvPr id="791" name="Up Arrow 790">
            <a:extLst>
              <a:ext uri="{FF2B5EF4-FFF2-40B4-BE49-F238E27FC236}">
                <a16:creationId xmlns:a16="http://schemas.microsoft.com/office/drawing/2014/main" id="{9BA01EA4-D06B-7B7C-E748-928C94534858}"/>
              </a:ext>
            </a:extLst>
          </p:cNvPr>
          <p:cNvSpPr/>
          <p:nvPr/>
        </p:nvSpPr>
        <p:spPr bwMode="gray">
          <a:xfrm>
            <a:off x="485775" y="2556332"/>
            <a:ext cx="166688" cy="179378"/>
          </a:xfrm>
          <a:prstGeom prst="upArrow">
            <a:avLst/>
          </a:prstGeom>
          <a:solidFill>
            <a:schemeClr val="accent6"/>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792" name="Up Arrow 791">
            <a:extLst>
              <a:ext uri="{FF2B5EF4-FFF2-40B4-BE49-F238E27FC236}">
                <a16:creationId xmlns:a16="http://schemas.microsoft.com/office/drawing/2014/main" id="{AE67E36B-667F-C141-19F0-06CDB4A680BF}"/>
              </a:ext>
            </a:extLst>
          </p:cNvPr>
          <p:cNvSpPr/>
          <p:nvPr/>
        </p:nvSpPr>
        <p:spPr bwMode="gray">
          <a:xfrm rot="16200000">
            <a:off x="501650" y="4602163"/>
            <a:ext cx="166688" cy="179378"/>
          </a:xfrm>
          <a:prstGeom prst="upArrow">
            <a:avLst/>
          </a:prstGeom>
          <a:solidFill>
            <a:srgbClr val="FFC000"/>
          </a:solidFill>
          <a:ln w="952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693" name="TextBox 692">
            <a:extLst>
              <a:ext uri="{FF2B5EF4-FFF2-40B4-BE49-F238E27FC236}">
                <a16:creationId xmlns:a16="http://schemas.microsoft.com/office/drawing/2014/main" id="{9093709D-3C33-A375-B5AD-81EC6087931E}"/>
              </a:ext>
            </a:extLst>
          </p:cNvPr>
          <p:cNvSpPr txBox="1"/>
          <p:nvPr/>
        </p:nvSpPr>
        <p:spPr bwMode="gray">
          <a:xfrm>
            <a:off x="1473200" y="2834516"/>
            <a:ext cx="1057275" cy="992836"/>
          </a:xfrm>
          <a:prstGeom prst="rect">
            <a:avLst/>
          </a:prstGeom>
          <a:noFill/>
          <a:ln>
            <a:noFill/>
          </a:ln>
        </p:spPr>
        <p:txBody>
          <a:bodyPr wrap="square">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mn-ea"/>
                <a:cs typeface="+mn-cs"/>
              </a:rPr>
              <a:t>Jamaica</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mn-ea"/>
                <a:cs typeface="+mn-cs"/>
              </a:rPr>
              <a:t>Jordan</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mn-ea"/>
                <a:cs typeface="+mn-cs"/>
              </a:rPr>
              <a:t>Morocco Kazakhstan</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mn-ea"/>
                <a:cs typeface="+mn-cs"/>
              </a:rPr>
              <a:t>Lithuania</a:t>
            </a:r>
          </a:p>
        </p:txBody>
      </p:sp>
      <p:sp>
        <p:nvSpPr>
          <p:cNvPr id="687" name="Up Arrow 686">
            <a:extLst>
              <a:ext uri="{FF2B5EF4-FFF2-40B4-BE49-F238E27FC236}">
                <a16:creationId xmlns:a16="http://schemas.microsoft.com/office/drawing/2014/main" id="{BC0828D6-AB8A-DCF0-E3C0-DAE7AF4AB63B}"/>
              </a:ext>
            </a:extLst>
          </p:cNvPr>
          <p:cNvSpPr/>
          <p:nvPr/>
        </p:nvSpPr>
        <p:spPr bwMode="gray">
          <a:xfrm>
            <a:off x="5829300" y="2459047"/>
            <a:ext cx="166688" cy="179378"/>
          </a:xfrm>
          <a:prstGeom prst="upArrow">
            <a:avLst/>
          </a:prstGeom>
          <a:solidFill>
            <a:schemeClr val="accent6"/>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784" name="TextBox 783">
            <a:extLst>
              <a:ext uri="{FF2B5EF4-FFF2-40B4-BE49-F238E27FC236}">
                <a16:creationId xmlns:a16="http://schemas.microsoft.com/office/drawing/2014/main" id="{A4FCA791-43A9-C207-618D-BAE19D2DF3E5}"/>
              </a:ext>
            </a:extLst>
          </p:cNvPr>
          <p:cNvSpPr txBox="1"/>
          <p:nvPr/>
        </p:nvSpPr>
        <p:spPr bwMode="gray">
          <a:xfrm>
            <a:off x="3071813" y="2834516"/>
            <a:ext cx="1057275" cy="992836"/>
          </a:xfrm>
          <a:prstGeom prst="rect">
            <a:avLst/>
          </a:prstGeom>
          <a:noFill/>
          <a:ln>
            <a:noFill/>
          </a:ln>
        </p:spPr>
        <p:txBody>
          <a:bodyPr wrap="square">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mn-ea"/>
                <a:cs typeface="+mn-cs"/>
              </a:rPr>
              <a:t>Singapore</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mn-ea"/>
                <a:cs typeface="+mn-cs"/>
              </a:rPr>
              <a:t>Turkey</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mn-ea"/>
                <a:cs typeface="+mn-cs"/>
              </a:rPr>
              <a:t>Vietnam</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mn-ea"/>
                <a:cs typeface="+mn-cs"/>
              </a:rPr>
              <a:t>Uganda</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mn-ea"/>
                <a:cs typeface="+mn-cs"/>
              </a:rPr>
              <a:t>Uzbekistan </a:t>
            </a:r>
          </a:p>
        </p:txBody>
      </p:sp>
      <p:sp>
        <p:nvSpPr>
          <p:cNvPr id="1086" name="btfpColumnHeaderBoxText223027">
            <a:extLst>
              <a:ext uri="{FF2B5EF4-FFF2-40B4-BE49-F238E27FC236}">
                <a16:creationId xmlns:a16="http://schemas.microsoft.com/office/drawing/2014/main" id="{B81B5262-B3A8-A81C-F2BE-E093D037E691}"/>
              </a:ext>
            </a:extLst>
          </p:cNvPr>
          <p:cNvSpPr txBox="1"/>
          <p:nvPr/>
        </p:nvSpPr>
        <p:spPr bwMode="gray">
          <a:xfrm>
            <a:off x="6808788" y="5156423"/>
            <a:ext cx="3344863" cy="318997"/>
          </a:xfrm>
          <a:prstGeom prst="rect">
            <a:avLst/>
          </a:prstGeom>
          <a:noFill/>
        </p:spPr>
        <p:txBody>
          <a:bodyPr vert="horz" wrap="square" lIns="36036" tIns="36036" rIns="36036" bIns="36036" rtlCol="0" anchor="b">
            <a:spAutoFit/>
          </a:bodyPr>
          <a:lstStyle/>
          <a:p>
            <a:pPr marL="50800" marR="0" lvl="0" indent="-5080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mn-ea"/>
                <a:cs typeface="+mn-cs"/>
              </a:rPr>
              <a:t>: The Democratic Progressive Party, elected in 2016, has a nuclear phaseout policy to shut down all nuclear plants by 2025. </a:t>
            </a:r>
          </a:p>
        </p:txBody>
      </p:sp>
      <p:sp>
        <p:nvSpPr>
          <p:cNvPr id="1120" name="btfpColumnHeaderBoxText223027">
            <a:extLst>
              <a:ext uri="{FF2B5EF4-FFF2-40B4-BE49-F238E27FC236}">
                <a16:creationId xmlns:a16="http://schemas.microsoft.com/office/drawing/2014/main" id="{72EC0236-55A7-3323-C584-083EE012F334}"/>
              </a:ext>
            </a:extLst>
          </p:cNvPr>
          <p:cNvSpPr txBox="1"/>
          <p:nvPr/>
        </p:nvSpPr>
        <p:spPr bwMode="gray">
          <a:xfrm>
            <a:off x="6969125" y="4666345"/>
            <a:ext cx="3184525" cy="442108"/>
          </a:xfrm>
          <a:prstGeom prst="rect">
            <a:avLst/>
          </a:prstGeom>
          <a:noFill/>
        </p:spPr>
        <p:txBody>
          <a:bodyPr vert="horz" wrap="square" lIns="36036" tIns="36036" rIns="36036" bIns="36036" rtlCol="0" anchor="b">
            <a:spAutoFit/>
          </a:bodyPr>
          <a:lstStyle/>
          <a:p>
            <a:pPr marL="90488" marR="0" lvl="0" indent="-90488"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mn-ea"/>
                <a:cs typeface="+mn-cs"/>
              </a:rPr>
              <a:t>: In May, the Swiss Parliament and government decided on </a:t>
            </a:r>
            <a:r>
              <a:rPr lang="en-US" sz="800">
                <a:solidFill>
                  <a:srgbClr val="000000"/>
                </a:solidFill>
                <a:latin typeface="Arial"/>
              </a:rPr>
              <a:t>a</a:t>
            </a:r>
            <a:r>
              <a:rPr kumimoji="0" lang="en-US" sz="800" b="0" i="0" u="none" strike="noStrike" kern="1200" cap="none" spc="0" normalizeH="0" baseline="0" noProof="0">
                <a:ln>
                  <a:noFill/>
                </a:ln>
                <a:solidFill>
                  <a:srgbClr val="000000"/>
                </a:solidFill>
                <a:effectLst/>
                <a:uLnTx/>
                <a:uFillTx/>
                <a:latin typeface="Arial"/>
                <a:ea typeface="+mn-ea"/>
                <a:cs typeface="+mn-cs"/>
              </a:rPr>
              <a:t> phaseout policy but also the </a:t>
            </a:r>
            <a:r>
              <a:rPr kumimoji="0" lang="en-US" sz="800" b="1" i="0" u="none" strike="noStrike" kern="1200" cap="none" spc="0" normalizeH="0" baseline="0" noProof="0">
                <a:ln>
                  <a:noFill/>
                </a:ln>
                <a:solidFill>
                  <a:srgbClr val="000000"/>
                </a:solidFill>
                <a:effectLst/>
                <a:uLnTx/>
                <a:uFillTx/>
                <a:latin typeface="Arial"/>
                <a:ea typeface="+mn-ea"/>
                <a:cs typeface="+mn-cs"/>
              </a:rPr>
              <a:t>possible removal of a ban on new construction of nuclear power plants. </a:t>
            </a:r>
          </a:p>
        </p:txBody>
      </p:sp>
      <p:sp>
        <p:nvSpPr>
          <p:cNvPr id="58" name="Oval 57">
            <a:extLst>
              <a:ext uri="{FF2B5EF4-FFF2-40B4-BE49-F238E27FC236}">
                <a16:creationId xmlns:a16="http://schemas.microsoft.com/office/drawing/2014/main" id="{A3DED05A-64F7-F4CB-EAE3-43CEA476DFB3}"/>
              </a:ext>
            </a:extLst>
          </p:cNvPr>
          <p:cNvSpPr/>
          <p:nvPr>
            <p:custDataLst>
              <p:tags r:id="rId50"/>
            </p:custDataLst>
          </p:nvPr>
        </p:nvSpPr>
        <p:spPr bwMode="auto">
          <a:xfrm>
            <a:off x="10288588" y="5345113"/>
            <a:ext cx="107950" cy="107950"/>
          </a:xfrm>
          <a:prstGeom prst="ellipse">
            <a:avLst/>
          </a:prstGeom>
          <a:solidFill>
            <a:srgbClr val="C30C3E"/>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019" name="Oval 1018">
            <a:extLst>
              <a:ext uri="{FF2B5EF4-FFF2-40B4-BE49-F238E27FC236}">
                <a16:creationId xmlns:a16="http://schemas.microsoft.com/office/drawing/2014/main" id="{0B3D6F7F-29E2-6DA9-D5F0-FEB9D8072E85}"/>
              </a:ext>
            </a:extLst>
          </p:cNvPr>
          <p:cNvSpPr/>
          <p:nvPr>
            <p:custDataLst>
              <p:tags r:id="rId51"/>
            </p:custDataLst>
          </p:nvPr>
        </p:nvSpPr>
        <p:spPr bwMode="auto">
          <a:xfrm>
            <a:off x="10288588" y="4826000"/>
            <a:ext cx="107950" cy="107950"/>
          </a:xfrm>
          <a:prstGeom prst="ellipse">
            <a:avLst/>
          </a:prstGeom>
          <a:solidFill>
            <a:schemeClr val="accent3"/>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57" name="Oval 56">
            <a:extLst>
              <a:ext uri="{FF2B5EF4-FFF2-40B4-BE49-F238E27FC236}">
                <a16:creationId xmlns:a16="http://schemas.microsoft.com/office/drawing/2014/main" id="{7B517FBE-CBAF-4CD0-A5B6-15A7C6815ADE}"/>
              </a:ext>
            </a:extLst>
          </p:cNvPr>
          <p:cNvSpPr/>
          <p:nvPr>
            <p:custDataLst>
              <p:tags r:id="rId52"/>
            </p:custDataLst>
          </p:nvPr>
        </p:nvSpPr>
        <p:spPr bwMode="auto">
          <a:xfrm>
            <a:off x="10288588" y="5172075"/>
            <a:ext cx="107950" cy="107950"/>
          </a:xfrm>
          <a:prstGeom prst="ellipse">
            <a:avLst/>
          </a:prstGeom>
          <a:solidFill>
            <a:schemeClr val="accent1"/>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56" name="Oval 55">
            <a:extLst>
              <a:ext uri="{FF2B5EF4-FFF2-40B4-BE49-F238E27FC236}">
                <a16:creationId xmlns:a16="http://schemas.microsoft.com/office/drawing/2014/main" id="{1244B17B-0FF3-0696-C43E-07CBABD873AF}"/>
              </a:ext>
            </a:extLst>
          </p:cNvPr>
          <p:cNvSpPr/>
          <p:nvPr>
            <p:custDataLst>
              <p:tags r:id="rId53"/>
            </p:custDataLst>
          </p:nvPr>
        </p:nvSpPr>
        <p:spPr bwMode="auto">
          <a:xfrm>
            <a:off x="10288588" y="4999038"/>
            <a:ext cx="107950" cy="107950"/>
          </a:xfrm>
          <a:prstGeom prst="ellipse">
            <a:avLst/>
          </a:prstGeom>
          <a:solidFill>
            <a:schemeClr val="hlink"/>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016" name="Text Placeholder 10">
            <a:extLst>
              <a:ext uri="{FF2B5EF4-FFF2-40B4-BE49-F238E27FC236}">
                <a16:creationId xmlns:a16="http://schemas.microsoft.com/office/drawing/2014/main" id="{138A2DE3-80B3-D47A-A17A-6A04C62D1189}"/>
              </a:ext>
            </a:extLst>
          </p:cNvPr>
          <p:cNvSpPr txBox="1">
            <a:spLocks/>
          </p:cNvSpPr>
          <p:nvPr>
            <p:custDataLst>
              <p:tags r:id="rId54"/>
            </p:custDataLst>
          </p:nvPr>
        </p:nvSpPr>
        <p:spPr bwMode="auto">
          <a:xfrm>
            <a:off x="10464800" y="4822825"/>
            <a:ext cx="255588"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408D2E34-940C-44C0-A1B6-1783F3C509DA}" type="datetime'O''t''''''''''''''''''h''''''''''''''e''''''''r'''''''''''''">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Other</a:t>
            </a:fld>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sp>
        <p:nvSpPr>
          <p:cNvPr id="52" name="Text Placeholder 10">
            <a:extLst>
              <a:ext uri="{FF2B5EF4-FFF2-40B4-BE49-F238E27FC236}">
                <a16:creationId xmlns:a16="http://schemas.microsoft.com/office/drawing/2014/main" id="{FD901EA4-70F0-03B1-B696-B37F0978D22A}"/>
              </a:ext>
            </a:extLst>
          </p:cNvPr>
          <p:cNvSpPr txBox="1">
            <a:spLocks/>
          </p:cNvSpPr>
          <p:nvPr>
            <p:custDataLst>
              <p:tags r:id="rId55"/>
            </p:custDataLst>
          </p:nvPr>
        </p:nvSpPr>
        <p:spPr bwMode="auto">
          <a:xfrm>
            <a:off x="10464800" y="4995863"/>
            <a:ext cx="33020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4E8DE896-7C67-4DEB-81AC-456807D699EE}" type="datetime'''''E''''''u''''''r''''''''''''''''''''''''o''pe'">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Europe</a:t>
            </a:fld>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sp>
        <p:nvSpPr>
          <p:cNvPr id="49" name="Text Placeholder 10">
            <a:extLst>
              <a:ext uri="{FF2B5EF4-FFF2-40B4-BE49-F238E27FC236}">
                <a16:creationId xmlns:a16="http://schemas.microsoft.com/office/drawing/2014/main" id="{07860E7B-369D-A98E-E606-7A79F1045F51}"/>
              </a:ext>
            </a:extLst>
          </p:cNvPr>
          <p:cNvSpPr txBox="1">
            <a:spLocks/>
          </p:cNvSpPr>
          <p:nvPr>
            <p:custDataLst>
              <p:tags r:id="rId56"/>
            </p:custDataLst>
          </p:nvPr>
        </p:nvSpPr>
        <p:spPr bwMode="auto">
          <a:xfrm>
            <a:off x="10464800" y="5341938"/>
            <a:ext cx="198438"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38BB8C2B-138F-4EAF-AC0B-288C6549BF27}" type="datetime'''''''''''''''''''''''''''''''''A''s''i''a'''''''">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Asia</a:t>
            </a:fld>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sp>
        <p:nvSpPr>
          <p:cNvPr id="51" name="Text Placeholder 10">
            <a:extLst>
              <a:ext uri="{FF2B5EF4-FFF2-40B4-BE49-F238E27FC236}">
                <a16:creationId xmlns:a16="http://schemas.microsoft.com/office/drawing/2014/main" id="{9B6A801F-5264-FA6E-8786-5B97E36D2559}"/>
              </a:ext>
            </a:extLst>
          </p:cNvPr>
          <p:cNvSpPr txBox="1">
            <a:spLocks/>
          </p:cNvSpPr>
          <p:nvPr>
            <p:custDataLst>
              <p:tags r:id="rId57"/>
            </p:custDataLst>
          </p:nvPr>
        </p:nvSpPr>
        <p:spPr bwMode="auto">
          <a:xfrm>
            <a:off x="10464800" y="5168900"/>
            <a:ext cx="65087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B8F271B4-AED1-459E-A0B4-787DA6578056}" type="datetime'''N''''''''''o''rt''''''''h'''''''''' ''''''Am''er''''ica'''''">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North America</a:t>
            </a:fld>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grpSp>
        <p:nvGrpSpPr>
          <p:cNvPr id="900" name="Group 899">
            <a:extLst>
              <a:ext uri="{FF2B5EF4-FFF2-40B4-BE49-F238E27FC236}">
                <a16:creationId xmlns:a16="http://schemas.microsoft.com/office/drawing/2014/main" id="{DDE0B4DE-7FF7-BD07-7DBC-626C3B20E350}"/>
              </a:ext>
            </a:extLst>
          </p:cNvPr>
          <p:cNvGrpSpPr/>
          <p:nvPr/>
        </p:nvGrpSpPr>
        <p:grpSpPr>
          <a:xfrm>
            <a:off x="181015" y="1602267"/>
            <a:ext cx="4873585" cy="419654"/>
            <a:chOff x="6081713" y="1382665"/>
            <a:chExt cx="4873585" cy="419654"/>
          </a:xfrm>
        </p:grpSpPr>
        <p:sp>
          <p:nvSpPr>
            <p:cNvPr id="939" name="btfpColumnHeaderBoxText223027">
              <a:extLst>
                <a:ext uri="{FF2B5EF4-FFF2-40B4-BE49-F238E27FC236}">
                  <a16:creationId xmlns:a16="http://schemas.microsoft.com/office/drawing/2014/main" id="{35EA75E8-5ABB-A36F-0D99-7AC8B81BA4D4}"/>
                </a:ext>
              </a:extLst>
            </p:cNvPr>
            <p:cNvSpPr txBox="1"/>
            <p:nvPr/>
          </p:nvSpPr>
          <p:spPr bwMode="gray">
            <a:xfrm>
              <a:off x="6081713" y="1382665"/>
              <a:ext cx="4020634" cy="195886"/>
            </a:xfrm>
            <a:prstGeom prst="rect">
              <a:avLst/>
            </a:prstGeom>
            <a:noFill/>
          </p:spPr>
          <p:txBody>
            <a:bodyPr vert="horz" wrap="square" lIns="36036" tIns="36036" rIns="36036" bIns="36036"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mn-ea"/>
                  <a:cs typeface="+mn-cs"/>
                </a:rPr>
                <a:t>Arrows indicate changes in policy stance between quadrants</a:t>
              </a:r>
            </a:p>
          </p:txBody>
        </p:sp>
        <p:sp>
          <p:nvSpPr>
            <p:cNvPr id="851" name="Up Arrow 850">
              <a:extLst>
                <a:ext uri="{FF2B5EF4-FFF2-40B4-BE49-F238E27FC236}">
                  <a16:creationId xmlns:a16="http://schemas.microsoft.com/office/drawing/2014/main" id="{20B4E1F6-2357-B4EC-30B3-1D85A2478BB3}"/>
                </a:ext>
              </a:extLst>
            </p:cNvPr>
            <p:cNvSpPr/>
            <p:nvPr/>
          </p:nvSpPr>
          <p:spPr bwMode="gray">
            <a:xfrm>
              <a:off x="6130002" y="1594552"/>
              <a:ext cx="166992" cy="179378"/>
            </a:xfrm>
            <a:prstGeom prst="upArrow">
              <a:avLst/>
            </a:prstGeom>
            <a:solidFill>
              <a:schemeClr val="accent6"/>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852" name="Up Arrow 851">
              <a:extLst>
                <a:ext uri="{FF2B5EF4-FFF2-40B4-BE49-F238E27FC236}">
                  <a16:creationId xmlns:a16="http://schemas.microsoft.com/office/drawing/2014/main" id="{00760645-88E7-2BD2-AA5C-2E3531C72937}"/>
                </a:ext>
              </a:extLst>
            </p:cNvPr>
            <p:cNvSpPr/>
            <p:nvPr/>
          </p:nvSpPr>
          <p:spPr bwMode="gray">
            <a:xfrm rot="10800000">
              <a:off x="9262631" y="1614687"/>
              <a:ext cx="166992" cy="179378"/>
            </a:xfrm>
            <a:prstGeom prst="upArrow">
              <a:avLst/>
            </a:prstGeom>
            <a:solidFill>
              <a:srgbClr val="FF0000"/>
            </a:solidFill>
            <a:ln w="95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853" name="btfpColumnHeaderBoxText223027">
              <a:extLst>
                <a:ext uri="{FF2B5EF4-FFF2-40B4-BE49-F238E27FC236}">
                  <a16:creationId xmlns:a16="http://schemas.microsoft.com/office/drawing/2014/main" id="{C60687D1-9520-987F-3373-D706913FF8EC}"/>
                </a:ext>
              </a:extLst>
            </p:cNvPr>
            <p:cNvSpPr txBox="1"/>
            <p:nvPr/>
          </p:nvSpPr>
          <p:spPr bwMode="gray">
            <a:xfrm>
              <a:off x="6345283" y="1586298"/>
              <a:ext cx="1128847" cy="195886"/>
            </a:xfrm>
            <a:prstGeom prst="rect">
              <a:avLst/>
            </a:prstGeom>
            <a:noFill/>
          </p:spPr>
          <p:txBody>
            <a:bodyPr vert="horz" wrap="square" lIns="36036" tIns="36036" rIns="36036" bIns="36036"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mn-ea"/>
                  <a:cs typeface="+mn-cs"/>
                </a:rPr>
                <a:t>Shift to increasing </a:t>
              </a:r>
            </a:p>
          </p:txBody>
        </p:sp>
        <p:sp>
          <p:nvSpPr>
            <p:cNvPr id="854" name="btfpColumnHeaderBoxText223027">
              <a:extLst>
                <a:ext uri="{FF2B5EF4-FFF2-40B4-BE49-F238E27FC236}">
                  <a16:creationId xmlns:a16="http://schemas.microsoft.com/office/drawing/2014/main" id="{B56D1ECD-991A-E600-E5A5-CEAF3AE7EC8F}"/>
                </a:ext>
              </a:extLst>
            </p:cNvPr>
            <p:cNvSpPr txBox="1"/>
            <p:nvPr/>
          </p:nvSpPr>
          <p:spPr bwMode="gray">
            <a:xfrm>
              <a:off x="9466968" y="1606433"/>
              <a:ext cx="1488330" cy="195886"/>
            </a:xfrm>
            <a:prstGeom prst="rect">
              <a:avLst/>
            </a:prstGeom>
            <a:noFill/>
          </p:spPr>
          <p:txBody>
            <a:bodyPr vert="horz" wrap="square" lIns="36036" tIns="36036" rIns="36036" bIns="36036"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mn-ea"/>
                  <a:cs typeface="+mn-cs"/>
                </a:rPr>
                <a:t>Shift to phase out</a:t>
              </a:r>
              <a:r>
                <a:rPr lang="en-US" sz="800">
                  <a:solidFill>
                    <a:srgbClr val="000000"/>
                  </a:solidFill>
                  <a:latin typeface="Arial"/>
                </a:rPr>
                <a:t> or </a:t>
              </a:r>
              <a:r>
                <a:rPr kumimoji="0" lang="en-US" sz="800" b="0" i="0" u="none" strike="noStrike" kern="1200" cap="none" spc="0" normalizeH="0" baseline="0" noProof="0">
                  <a:ln>
                    <a:noFill/>
                  </a:ln>
                  <a:solidFill>
                    <a:srgbClr val="000000"/>
                  </a:solidFill>
                  <a:effectLst/>
                  <a:uLnTx/>
                  <a:uFillTx/>
                  <a:latin typeface="Arial"/>
                  <a:ea typeface="+mn-ea"/>
                  <a:cs typeface="+mn-cs"/>
                </a:rPr>
                <a:t>decrease</a:t>
              </a:r>
            </a:p>
          </p:txBody>
        </p:sp>
        <p:sp>
          <p:nvSpPr>
            <p:cNvPr id="897" name="Up Arrow 896">
              <a:extLst>
                <a:ext uri="{FF2B5EF4-FFF2-40B4-BE49-F238E27FC236}">
                  <a16:creationId xmlns:a16="http://schemas.microsoft.com/office/drawing/2014/main" id="{20427FF2-89A6-460B-39F8-65FFCB9E4016}"/>
                </a:ext>
              </a:extLst>
            </p:cNvPr>
            <p:cNvSpPr/>
            <p:nvPr/>
          </p:nvSpPr>
          <p:spPr bwMode="gray">
            <a:xfrm rot="5400000">
              <a:off x="7322188" y="1594552"/>
              <a:ext cx="166992" cy="179378"/>
            </a:xfrm>
            <a:prstGeom prst="upArrow">
              <a:avLst/>
            </a:prstGeom>
            <a:solidFill>
              <a:srgbClr val="FFC000"/>
            </a:solidFill>
            <a:ln w="952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899" name="btfpColumnHeaderBoxText223027">
              <a:extLst>
                <a:ext uri="{FF2B5EF4-FFF2-40B4-BE49-F238E27FC236}">
                  <a16:creationId xmlns:a16="http://schemas.microsoft.com/office/drawing/2014/main" id="{41290EA9-EBF6-01C5-2EAC-C020123FF491}"/>
                </a:ext>
              </a:extLst>
            </p:cNvPr>
            <p:cNvSpPr txBox="1"/>
            <p:nvPr/>
          </p:nvSpPr>
          <p:spPr bwMode="gray">
            <a:xfrm>
              <a:off x="7527540" y="1604757"/>
              <a:ext cx="1731973" cy="195886"/>
            </a:xfrm>
            <a:prstGeom prst="rect">
              <a:avLst/>
            </a:prstGeom>
            <a:noFill/>
          </p:spPr>
          <p:txBody>
            <a:bodyPr vert="horz" wrap="square" lIns="36036" tIns="36036" rIns="36036" bIns="36036"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mn-ea"/>
                  <a:cs typeface="+mn-cs"/>
                </a:rPr>
                <a:t>Change in the use/unuse of nuclear</a:t>
              </a:r>
            </a:p>
          </p:txBody>
        </p:sp>
      </p:grpSp>
      <p:sp>
        <p:nvSpPr>
          <p:cNvPr id="905" name="Rectangle 904">
            <a:extLst>
              <a:ext uri="{FF2B5EF4-FFF2-40B4-BE49-F238E27FC236}">
                <a16:creationId xmlns:a16="http://schemas.microsoft.com/office/drawing/2014/main" id="{A10BC304-6747-2D17-0AEE-8A262FAE2885}"/>
              </a:ext>
            </a:extLst>
          </p:cNvPr>
          <p:cNvSpPr/>
          <p:nvPr/>
        </p:nvSpPr>
        <p:spPr bwMode="gray">
          <a:xfrm>
            <a:off x="5745163" y="2086482"/>
            <a:ext cx="5483225" cy="19224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906" name="Rectangle 905">
            <a:extLst>
              <a:ext uri="{FF2B5EF4-FFF2-40B4-BE49-F238E27FC236}">
                <a16:creationId xmlns:a16="http://schemas.microsoft.com/office/drawing/2014/main" id="{A7F61FC9-BCFD-E31E-0857-B9B57254F1A7}"/>
              </a:ext>
            </a:extLst>
          </p:cNvPr>
          <p:cNvSpPr/>
          <p:nvPr/>
        </p:nvSpPr>
        <p:spPr bwMode="gray">
          <a:xfrm>
            <a:off x="5745163" y="4016216"/>
            <a:ext cx="5483225" cy="19224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907" name="Rectangle 906">
            <a:extLst>
              <a:ext uri="{FF2B5EF4-FFF2-40B4-BE49-F238E27FC236}">
                <a16:creationId xmlns:a16="http://schemas.microsoft.com/office/drawing/2014/main" id="{2113868D-4F0A-9DFA-1561-4C8048553BC7}"/>
              </a:ext>
            </a:extLst>
          </p:cNvPr>
          <p:cNvSpPr/>
          <p:nvPr/>
        </p:nvSpPr>
        <p:spPr bwMode="gray">
          <a:xfrm>
            <a:off x="258763" y="4016216"/>
            <a:ext cx="5481638" cy="19224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grpSp>
        <p:nvGrpSpPr>
          <p:cNvPr id="80" name="Group 79">
            <a:extLst>
              <a:ext uri="{FF2B5EF4-FFF2-40B4-BE49-F238E27FC236}">
                <a16:creationId xmlns:a16="http://schemas.microsoft.com/office/drawing/2014/main" id="{329C4447-549F-D380-417A-6AB5FBE3B5B6}"/>
              </a:ext>
            </a:extLst>
          </p:cNvPr>
          <p:cNvGrpSpPr/>
          <p:nvPr/>
        </p:nvGrpSpPr>
        <p:grpSpPr>
          <a:xfrm>
            <a:off x="146759" y="1773710"/>
            <a:ext cx="11207750" cy="4440500"/>
            <a:chOff x="832621" y="1691318"/>
            <a:chExt cx="10683481" cy="4824348"/>
          </a:xfrm>
        </p:grpSpPr>
        <p:cxnSp>
          <p:nvCxnSpPr>
            <p:cNvPr id="81" name="Straight Arrow Connector 80">
              <a:extLst>
                <a:ext uri="{FF2B5EF4-FFF2-40B4-BE49-F238E27FC236}">
                  <a16:creationId xmlns:a16="http://schemas.microsoft.com/office/drawing/2014/main" id="{EBF4AA4E-B42A-E017-D84A-86D428C75140}"/>
                </a:ext>
              </a:extLst>
            </p:cNvPr>
            <p:cNvCxnSpPr>
              <a:cxnSpLocks/>
            </p:cNvCxnSpPr>
            <p:nvPr/>
          </p:nvCxnSpPr>
          <p:spPr bwMode="gray">
            <a:xfrm flipV="1">
              <a:off x="6156601" y="1691318"/>
              <a:ext cx="0" cy="4824348"/>
            </a:xfrm>
            <a:prstGeom prst="straightConnector1">
              <a:avLst/>
            </a:prstGeom>
            <a:ln w="38100" cap="flat">
              <a:solidFill>
                <a:schemeClr val="accent1"/>
              </a:solidFill>
              <a:miter lim="800000"/>
              <a:tailEnd type="triangle"/>
            </a:ln>
          </p:spPr>
          <p:style>
            <a:lnRef idx="1">
              <a:schemeClr val="accent1"/>
            </a:lnRef>
            <a:fillRef idx="0">
              <a:schemeClr val="accent1"/>
            </a:fillRef>
            <a:effectRef idx="0">
              <a:schemeClr val="accent1"/>
            </a:effectRef>
            <a:fontRef idx="minor">
              <a:schemeClr val="tx1"/>
            </a:fontRef>
          </p:style>
        </p:cxnSp>
        <p:sp>
          <p:nvSpPr>
            <p:cNvPr id="82" name="TextBox 81">
              <a:extLst>
                <a:ext uri="{FF2B5EF4-FFF2-40B4-BE49-F238E27FC236}">
                  <a16:creationId xmlns:a16="http://schemas.microsoft.com/office/drawing/2014/main" id="{5507AE94-0952-19FE-E699-63B70DA8A463}"/>
                </a:ext>
              </a:extLst>
            </p:cNvPr>
            <p:cNvSpPr txBox="1"/>
            <p:nvPr/>
          </p:nvSpPr>
          <p:spPr bwMode="gray">
            <a:xfrm rot="16200000">
              <a:off x="5195547" y="5114870"/>
              <a:ext cx="1604680" cy="274417"/>
            </a:xfrm>
            <a:prstGeom prst="rect">
              <a:avLst/>
            </a:prstGeom>
            <a:no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a:ea typeface="+mn-ea"/>
                  <a:cs typeface="+mn-cs"/>
                </a:rPr>
                <a:t>Future policy</a:t>
              </a:r>
            </a:p>
          </p:txBody>
        </p:sp>
        <p:cxnSp>
          <p:nvCxnSpPr>
            <p:cNvPr id="83" name="Straight Arrow Connector 82">
              <a:extLst>
                <a:ext uri="{FF2B5EF4-FFF2-40B4-BE49-F238E27FC236}">
                  <a16:creationId xmlns:a16="http://schemas.microsoft.com/office/drawing/2014/main" id="{14ACE241-11FE-51A0-185F-7D4EC170E436}"/>
                </a:ext>
              </a:extLst>
            </p:cNvPr>
            <p:cNvCxnSpPr>
              <a:cxnSpLocks/>
            </p:cNvCxnSpPr>
            <p:nvPr/>
          </p:nvCxnSpPr>
          <p:spPr bwMode="gray">
            <a:xfrm>
              <a:off x="832621" y="4099367"/>
              <a:ext cx="10683481" cy="26687"/>
            </a:xfrm>
            <a:prstGeom prst="straightConnector1">
              <a:avLst/>
            </a:prstGeom>
            <a:ln w="38100" cap="flat">
              <a:solidFill>
                <a:schemeClr val="accent1"/>
              </a:solidFill>
              <a:miter lim="800000"/>
              <a:tailEnd type="triangle"/>
            </a:ln>
          </p:spPr>
          <p:style>
            <a:lnRef idx="1">
              <a:schemeClr val="accent1"/>
            </a:lnRef>
            <a:fillRef idx="0">
              <a:schemeClr val="accent1"/>
            </a:fillRef>
            <a:effectRef idx="0">
              <a:schemeClr val="accent1"/>
            </a:effectRef>
            <a:fontRef idx="minor">
              <a:schemeClr val="tx1"/>
            </a:fontRef>
          </p:style>
        </p:cxnSp>
        <p:sp>
          <p:nvSpPr>
            <p:cNvPr id="84" name="TextBox 83">
              <a:extLst>
                <a:ext uri="{FF2B5EF4-FFF2-40B4-BE49-F238E27FC236}">
                  <a16:creationId xmlns:a16="http://schemas.microsoft.com/office/drawing/2014/main" id="{2D338C17-4988-7E94-8929-19522B5A1415}"/>
                </a:ext>
              </a:extLst>
            </p:cNvPr>
            <p:cNvSpPr txBox="1"/>
            <p:nvPr/>
          </p:nvSpPr>
          <p:spPr bwMode="gray">
            <a:xfrm>
              <a:off x="4886768" y="3803832"/>
              <a:ext cx="1255509" cy="315083"/>
            </a:xfrm>
            <a:prstGeom prst="rect">
              <a:avLst/>
            </a:prstGeom>
            <a:no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a:ea typeface="+mn-ea"/>
                  <a:cs typeface="+mn-cs"/>
                </a:rPr>
                <a:t>Current policy</a:t>
              </a:r>
            </a:p>
          </p:txBody>
        </p:sp>
        <p:sp>
          <p:nvSpPr>
            <p:cNvPr id="85" name="TextBox 84">
              <a:extLst>
                <a:ext uri="{FF2B5EF4-FFF2-40B4-BE49-F238E27FC236}">
                  <a16:creationId xmlns:a16="http://schemas.microsoft.com/office/drawing/2014/main" id="{765D8581-1B75-2C6B-1637-6AFF87536189}"/>
                </a:ext>
              </a:extLst>
            </p:cNvPr>
            <p:cNvSpPr txBox="1"/>
            <p:nvPr/>
          </p:nvSpPr>
          <p:spPr bwMode="gray">
            <a:xfrm>
              <a:off x="5499387" y="1728540"/>
              <a:ext cx="553515" cy="264600"/>
            </a:xfrm>
            <a:prstGeom prst="rect">
              <a:avLst/>
            </a:prstGeom>
            <a:no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rgbClr val="009BDB"/>
                  </a:solidFill>
                  <a:effectLst/>
                  <a:uLnTx/>
                  <a:uFillTx/>
                  <a:latin typeface="Arial"/>
                  <a:ea typeface="+mn-ea"/>
                  <a:cs typeface="+mn-cs"/>
                </a:rPr>
                <a:t>Expand</a:t>
              </a:r>
            </a:p>
          </p:txBody>
        </p:sp>
        <p:sp>
          <p:nvSpPr>
            <p:cNvPr id="86" name="TextBox 85">
              <a:extLst>
                <a:ext uri="{FF2B5EF4-FFF2-40B4-BE49-F238E27FC236}">
                  <a16:creationId xmlns:a16="http://schemas.microsoft.com/office/drawing/2014/main" id="{EDAC2D48-CE7E-CDD8-B2B4-A89318AABF82}"/>
                </a:ext>
              </a:extLst>
            </p:cNvPr>
            <p:cNvSpPr txBox="1"/>
            <p:nvPr/>
          </p:nvSpPr>
          <p:spPr bwMode="gray">
            <a:xfrm>
              <a:off x="4602593" y="6230191"/>
              <a:ext cx="1540181" cy="264600"/>
            </a:xfrm>
            <a:prstGeom prst="rect">
              <a:avLst/>
            </a:prstGeom>
            <a:no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rgbClr val="009BDB"/>
                  </a:solidFill>
                  <a:effectLst/>
                  <a:uLnTx/>
                  <a:uFillTx/>
                  <a:latin typeface="Arial"/>
                  <a:ea typeface="+mn-ea"/>
                  <a:cs typeface="+mn-cs"/>
                </a:rPr>
                <a:t>Phase out</a:t>
              </a:r>
              <a:r>
                <a:rPr lang="en-US" sz="1100" b="1">
                  <a:solidFill>
                    <a:srgbClr val="009BDB"/>
                  </a:solidFill>
                  <a:latin typeface="Arial"/>
                </a:rPr>
                <a:t> or d</a:t>
              </a:r>
              <a:r>
                <a:rPr kumimoji="0" lang="en-US" sz="1100" b="1" i="0" u="none" strike="noStrike" kern="1200" cap="none" spc="0" normalizeH="0" baseline="0" noProof="0" err="1">
                  <a:ln>
                    <a:noFill/>
                  </a:ln>
                  <a:solidFill>
                    <a:srgbClr val="009BDB"/>
                  </a:solidFill>
                  <a:effectLst/>
                  <a:uLnTx/>
                  <a:uFillTx/>
                  <a:latin typeface="Arial"/>
                  <a:ea typeface="+mn-ea"/>
                  <a:cs typeface="+mn-cs"/>
                </a:rPr>
                <a:t>ecrease</a:t>
              </a:r>
              <a:endParaRPr kumimoji="0" lang="en-US" sz="1100" b="1" i="0" u="none" strike="noStrike" kern="1200" cap="none" spc="0" normalizeH="0" baseline="0" noProof="0">
                <a:ln>
                  <a:noFill/>
                </a:ln>
                <a:solidFill>
                  <a:srgbClr val="009BDB"/>
                </a:solidFill>
                <a:effectLst/>
                <a:uLnTx/>
                <a:uFillTx/>
                <a:latin typeface="Arial"/>
                <a:ea typeface="+mn-ea"/>
                <a:cs typeface="+mn-cs"/>
              </a:endParaRPr>
            </a:p>
          </p:txBody>
        </p:sp>
        <p:sp>
          <p:nvSpPr>
            <p:cNvPr id="87" name="TextBox 86">
              <a:extLst>
                <a:ext uri="{FF2B5EF4-FFF2-40B4-BE49-F238E27FC236}">
                  <a16:creationId xmlns:a16="http://schemas.microsoft.com/office/drawing/2014/main" id="{CCC12FD1-FCB6-1E54-E935-B010791BAEDF}"/>
                </a:ext>
              </a:extLst>
            </p:cNvPr>
            <p:cNvSpPr txBox="1"/>
            <p:nvPr/>
          </p:nvSpPr>
          <p:spPr bwMode="gray">
            <a:xfrm>
              <a:off x="1018976" y="4180072"/>
              <a:ext cx="1624757" cy="264600"/>
            </a:xfrm>
            <a:prstGeom prst="rect">
              <a:avLst/>
            </a:prstGeom>
            <a:no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rgbClr val="009BDB"/>
                  </a:solidFill>
                  <a:effectLst/>
                  <a:uLnTx/>
                  <a:uFillTx/>
                  <a:latin typeface="Arial"/>
                  <a:ea typeface="+mn-ea"/>
                  <a:cs typeface="+mn-cs"/>
                </a:rPr>
                <a:t>Without nuclear</a:t>
              </a:r>
            </a:p>
          </p:txBody>
        </p:sp>
        <p:sp>
          <p:nvSpPr>
            <p:cNvPr id="88" name="TextBox 87">
              <a:extLst>
                <a:ext uri="{FF2B5EF4-FFF2-40B4-BE49-F238E27FC236}">
                  <a16:creationId xmlns:a16="http://schemas.microsoft.com/office/drawing/2014/main" id="{0FA91AA0-6235-803C-D36A-95B55AB61C46}"/>
                </a:ext>
              </a:extLst>
            </p:cNvPr>
            <p:cNvSpPr txBox="1"/>
            <p:nvPr/>
          </p:nvSpPr>
          <p:spPr bwMode="gray">
            <a:xfrm>
              <a:off x="10416053" y="4180072"/>
              <a:ext cx="1043784" cy="264600"/>
            </a:xfrm>
            <a:prstGeom prst="rect">
              <a:avLst/>
            </a:prstGeom>
            <a:no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rgbClr val="009BDB"/>
                  </a:solidFill>
                  <a:effectLst/>
                  <a:uLnTx/>
                  <a:uFillTx/>
                  <a:latin typeface="Arial"/>
                  <a:ea typeface="+mn-ea"/>
                  <a:cs typeface="+mn-cs"/>
                </a:rPr>
                <a:t>With nuclear</a:t>
              </a:r>
            </a:p>
          </p:txBody>
        </p:sp>
      </p:grpSp>
      <p:grpSp>
        <p:nvGrpSpPr>
          <p:cNvPr id="73" name="Group 72">
            <a:extLst>
              <a:ext uri="{FF2B5EF4-FFF2-40B4-BE49-F238E27FC236}">
                <a16:creationId xmlns:a16="http://schemas.microsoft.com/office/drawing/2014/main" id="{18558603-19FF-972C-6409-EE09E7441286}"/>
              </a:ext>
            </a:extLst>
          </p:cNvPr>
          <p:cNvGrpSpPr/>
          <p:nvPr/>
        </p:nvGrpSpPr>
        <p:grpSpPr>
          <a:xfrm>
            <a:off x="9455432" y="1602394"/>
            <a:ext cx="2174961" cy="397681"/>
            <a:chOff x="10254977" y="1564593"/>
            <a:chExt cx="2174961" cy="397681"/>
          </a:xfrm>
        </p:grpSpPr>
        <p:sp>
          <p:nvSpPr>
            <p:cNvPr id="5" name="Oval 4">
              <a:extLst>
                <a:ext uri="{FF2B5EF4-FFF2-40B4-BE49-F238E27FC236}">
                  <a16:creationId xmlns:a16="http://schemas.microsoft.com/office/drawing/2014/main" id="{FCB3858D-C5D8-1432-D5A2-0FC0794B9666}"/>
                </a:ext>
              </a:extLst>
            </p:cNvPr>
            <p:cNvSpPr>
              <a:spLocks noChangeAspect="1"/>
            </p:cNvSpPr>
            <p:nvPr/>
          </p:nvSpPr>
          <p:spPr bwMode="gray">
            <a:xfrm>
              <a:off x="10384450" y="1774331"/>
              <a:ext cx="187943" cy="187943"/>
            </a:xfrm>
            <a:prstGeom prst="ellipse">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8" name="btfpColumnHeaderBoxText223027">
              <a:extLst>
                <a:ext uri="{FF2B5EF4-FFF2-40B4-BE49-F238E27FC236}">
                  <a16:creationId xmlns:a16="http://schemas.microsoft.com/office/drawing/2014/main" id="{09D7FF45-E898-8011-973E-17AB4CA0DE39}"/>
                </a:ext>
              </a:extLst>
            </p:cNvPr>
            <p:cNvSpPr txBox="1"/>
            <p:nvPr/>
          </p:nvSpPr>
          <p:spPr bwMode="gray">
            <a:xfrm>
              <a:off x="10623821" y="1761149"/>
              <a:ext cx="1806117" cy="195886"/>
            </a:xfrm>
            <a:prstGeom prst="rect">
              <a:avLst/>
            </a:prstGeom>
            <a:noFill/>
          </p:spPr>
          <p:txBody>
            <a:bodyPr vert="horz" wrap="square" lIns="36036" tIns="36036" rIns="36036" bIns="36036"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mn-ea"/>
                  <a:cs typeface="+mn-cs"/>
                </a:rPr>
                <a:t>Number of operating reactors in 2024</a:t>
              </a:r>
            </a:p>
          </p:txBody>
        </p:sp>
        <p:sp>
          <p:nvSpPr>
            <p:cNvPr id="919" name="btfpColumnHeaderBoxText223027">
              <a:extLst>
                <a:ext uri="{FF2B5EF4-FFF2-40B4-BE49-F238E27FC236}">
                  <a16:creationId xmlns:a16="http://schemas.microsoft.com/office/drawing/2014/main" id="{DA56443E-56F5-A2D8-1A93-8B5DE54F4949}"/>
                </a:ext>
              </a:extLst>
            </p:cNvPr>
            <p:cNvSpPr txBox="1"/>
            <p:nvPr/>
          </p:nvSpPr>
          <p:spPr bwMode="gray">
            <a:xfrm>
              <a:off x="10254977" y="1564593"/>
              <a:ext cx="1806117" cy="195886"/>
            </a:xfrm>
            <a:prstGeom prst="rect">
              <a:avLst/>
            </a:prstGeom>
            <a:noFill/>
          </p:spPr>
          <p:txBody>
            <a:bodyPr vert="horz" wrap="square" lIns="36036" tIns="36036" rIns="36036" bIns="36036"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mn-ea"/>
                  <a:cs typeface="+mn-cs"/>
                </a:rPr>
                <a:t>Bubble size</a:t>
              </a:r>
            </a:p>
          </p:txBody>
        </p:sp>
      </p:grpSp>
      <p:sp>
        <p:nvSpPr>
          <p:cNvPr id="99" name="btfpColumnHeaderBoxText223027">
            <a:extLst>
              <a:ext uri="{FF2B5EF4-FFF2-40B4-BE49-F238E27FC236}">
                <a16:creationId xmlns:a16="http://schemas.microsoft.com/office/drawing/2014/main" id="{1CBF2376-2602-B1D0-DE41-813CE6963168}"/>
              </a:ext>
            </a:extLst>
          </p:cNvPr>
          <p:cNvSpPr txBox="1"/>
          <p:nvPr/>
        </p:nvSpPr>
        <p:spPr bwMode="gray">
          <a:xfrm>
            <a:off x="6846888" y="4144508"/>
            <a:ext cx="3382963" cy="442108"/>
          </a:xfrm>
          <a:prstGeom prst="rect">
            <a:avLst/>
          </a:prstGeom>
          <a:noFill/>
        </p:spPr>
        <p:txBody>
          <a:bodyPr vert="horz" wrap="square" lIns="36036" tIns="36036" rIns="36036" bIns="36036" rtlCol="0" anchor="b">
            <a:spAutoFit/>
          </a:bodyPr>
          <a:lstStyle/>
          <a:p>
            <a:pPr marL="50800" marR="0" lvl="0" indent="-5080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mn-ea"/>
                <a:cs typeface="+mn-cs"/>
              </a:rPr>
              <a:t>: In February 2025, the Spanish Congress approved reversing the nuclear policy it introduced in 2019, which had planned to close all plants by 2035.</a:t>
            </a:r>
          </a:p>
        </p:txBody>
      </p:sp>
      <p:sp>
        <p:nvSpPr>
          <p:cNvPr id="4" name="U-Turn Arrow 3">
            <a:extLst>
              <a:ext uri="{FF2B5EF4-FFF2-40B4-BE49-F238E27FC236}">
                <a16:creationId xmlns:a16="http://schemas.microsoft.com/office/drawing/2014/main" id="{1D885085-673D-EE97-FE2D-0E09CF561E90}"/>
              </a:ext>
            </a:extLst>
          </p:cNvPr>
          <p:cNvSpPr/>
          <p:nvPr/>
        </p:nvSpPr>
        <p:spPr bwMode="gray">
          <a:xfrm rot="10800000">
            <a:off x="6407150" y="4160838"/>
            <a:ext cx="141288" cy="163913"/>
          </a:xfrm>
          <a:prstGeom prst="uturnArrow">
            <a:avLst>
              <a:gd name="adj1" fmla="val 25000"/>
              <a:gd name="adj2" fmla="val 25000"/>
              <a:gd name="adj3" fmla="val 25000"/>
              <a:gd name="adj4" fmla="val 43750"/>
              <a:gd name="adj5" fmla="val 100000"/>
            </a:avLst>
          </a:prstGeom>
          <a:solidFill>
            <a:schemeClr val="accent6"/>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942" name="btfpColumnHeaderBoxText223027">
            <a:extLst>
              <a:ext uri="{FF2B5EF4-FFF2-40B4-BE49-F238E27FC236}">
                <a16:creationId xmlns:a16="http://schemas.microsoft.com/office/drawing/2014/main" id="{2BD7D6F1-7186-ADEF-95DE-0631F7B26403}"/>
              </a:ext>
            </a:extLst>
          </p:cNvPr>
          <p:cNvSpPr txBox="1"/>
          <p:nvPr/>
        </p:nvSpPr>
        <p:spPr bwMode="gray">
          <a:xfrm>
            <a:off x="774700" y="4502632"/>
            <a:ext cx="4371975" cy="318997"/>
          </a:xfrm>
          <a:prstGeom prst="rect">
            <a:avLst/>
          </a:prstGeom>
          <a:noFill/>
        </p:spPr>
        <p:txBody>
          <a:bodyPr vert="horz" wrap="square" lIns="36036" tIns="36036" rIns="36036" bIns="36036" rtlCol="0" anchor="b">
            <a:spAutoFit/>
          </a:bodyPr>
          <a:lstStyle/>
          <a:p>
            <a:pPr marL="44450" marR="0" lvl="0" indent="-4445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mn-ea"/>
                <a:cs typeface="+mn-cs"/>
              </a:rPr>
              <a:t>Germany: </a:t>
            </a:r>
            <a:r>
              <a:rPr kumimoji="0" lang="en-US" sz="800" b="0" i="0" u="none" strike="noStrike" kern="1200" cap="none" spc="0" normalizeH="0" baseline="0" noProof="0">
                <a:ln>
                  <a:noFill/>
                </a:ln>
                <a:solidFill>
                  <a:srgbClr val="000000"/>
                </a:solidFill>
                <a:effectLst/>
                <a:uLnTx/>
                <a:uFillTx/>
                <a:latin typeface="Arial"/>
                <a:ea typeface="+mn-ea"/>
                <a:cs typeface="Arial"/>
              </a:rPr>
              <a:t>All nuclear plants were shut down in 2023, but </a:t>
            </a:r>
            <a:r>
              <a:rPr lang="en-US" sz="800">
                <a:latin typeface="Arial"/>
                <a:cs typeface="Arial"/>
              </a:rPr>
              <a:t>the country has reversed its policy and no longer opposes EU initiatives in support of nuclear energy.</a:t>
            </a:r>
            <a:endParaRPr kumimoji="0" lang="en-US" sz="800" b="0" i="0" u="none" strike="noStrike" kern="1200" cap="none" spc="0" normalizeH="0" baseline="0" noProof="0">
              <a:ln>
                <a:noFill/>
              </a:ln>
              <a:effectLst/>
              <a:uLnTx/>
              <a:uFillTx/>
              <a:latin typeface="Arial"/>
              <a:ea typeface="+mn-ea"/>
              <a:cs typeface="+mn-cs"/>
            </a:endParaRPr>
          </a:p>
        </p:txBody>
      </p:sp>
      <p:sp>
        <p:nvSpPr>
          <p:cNvPr id="457" name="btfpColumnHeaderBoxText223027">
            <a:extLst>
              <a:ext uri="{FF2B5EF4-FFF2-40B4-BE49-F238E27FC236}">
                <a16:creationId xmlns:a16="http://schemas.microsoft.com/office/drawing/2014/main" id="{6C02C43D-CDF1-F6C6-A1D5-597BFFB245BB}"/>
              </a:ext>
            </a:extLst>
          </p:cNvPr>
          <p:cNvSpPr txBox="1"/>
          <p:nvPr/>
        </p:nvSpPr>
        <p:spPr bwMode="gray">
          <a:xfrm>
            <a:off x="10104438" y="3410617"/>
            <a:ext cx="1098550" cy="442108"/>
          </a:xfrm>
          <a:prstGeom prst="rect">
            <a:avLst/>
          </a:prstGeom>
          <a:noFill/>
        </p:spPr>
        <p:txBody>
          <a:bodyPr vert="horz" wrap="square" lIns="36036" tIns="36036" rIns="36036" bIns="36036" rtlCol="0" anchor="b">
            <a:spAutoFit/>
          </a:bodyPr>
          <a:lstStyle/>
          <a:p>
            <a:pPr marL="90488" marR="0" lvl="0" indent="-90488"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mn-ea"/>
                <a:cs typeface="+mn-cs"/>
              </a:rPr>
              <a:t>: </a:t>
            </a:r>
            <a:r>
              <a:rPr kumimoji="0" lang="en-US" sz="800" b="0" i="0" u="none" strike="noStrike" kern="1200" cap="none" spc="0" normalizeH="0" baseline="0" noProof="0">
                <a:ln>
                  <a:noFill/>
                </a:ln>
                <a:solidFill>
                  <a:srgbClr val="000000"/>
                </a:solidFill>
                <a:effectLst/>
                <a:uLnTx/>
                <a:uFillTx/>
                <a:latin typeface="Arial"/>
                <a:ea typeface="+mn-ea"/>
                <a:cs typeface="Arial"/>
              </a:rPr>
              <a:t>Its first nuclear plant started operation in 2021. </a:t>
            </a:r>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sp>
        <p:nvSpPr>
          <p:cNvPr id="465" name="btfpColumnHeaderBoxText223027">
            <a:extLst>
              <a:ext uri="{FF2B5EF4-FFF2-40B4-BE49-F238E27FC236}">
                <a16:creationId xmlns:a16="http://schemas.microsoft.com/office/drawing/2014/main" id="{F40D4868-BD44-8F4F-1332-33BCC9D41F9D}"/>
              </a:ext>
            </a:extLst>
          </p:cNvPr>
          <p:cNvSpPr txBox="1"/>
          <p:nvPr/>
        </p:nvSpPr>
        <p:spPr bwMode="gray">
          <a:xfrm>
            <a:off x="6249988" y="2465292"/>
            <a:ext cx="1646238" cy="811440"/>
          </a:xfrm>
          <a:prstGeom prst="rect">
            <a:avLst/>
          </a:prstGeom>
          <a:noFill/>
        </p:spPr>
        <p:txBody>
          <a:bodyPr vert="horz" wrap="square" lIns="36036" tIns="36036" rIns="36036" bIns="36036" rtlCol="0" anchor="b">
            <a:spAutoFit/>
          </a:bodyPr>
          <a:lstStyle/>
          <a:p>
            <a:pPr marL="44450" marR="0" lvl="0" indent="-4445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mn-ea"/>
                <a:cs typeface="+mn-cs"/>
              </a:rPr>
              <a:t>: </a:t>
            </a:r>
            <a:r>
              <a:rPr kumimoji="0" lang="en-US" sz="800" b="1" i="0" u="none" strike="noStrike" kern="1200" cap="none" spc="0" normalizeH="0" baseline="0" noProof="0">
                <a:ln>
                  <a:noFill/>
                </a:ln>
                <a:solidFill>
                  <a:srgbClr val="000000"/>
                </a:solidFill>
                <a:effectLst/>
                <a:uLnTx/>
                <a:uFillTx/>
                <a:latin typeface="Arial"/>
                <a:ea typeface="+mn-ea"/>
                <a:cs typeface="Arial"/>
              </a:rPr>
              <a:t>All nuclear plants shut down </a:t>
            </a:r>
            <a:r>
              <a:rPr kumimoji="0" lang="en-US" sz="800" b="0" i="0" u="none" strike="noStrike" kern="1200" cap="none" spc="0" normalizeH="0" baseline="0" noProof="0">
                <a:ln>
                  <a:noFill/>
                </a:ln>
                <a:solidFill>
                  <a:srgbClr val="000000"/>
                </a:solidFill>
                <a:effectLst/>
                <a:uLnTx/>
                <a:uFillTx/>
                <a:latin typeface="Arial"/>
                <a:ea typeface="+mn-ea"/>
                <a:cs typeface="Arial"/>
              </a:rPr>
              <a:t>after the Fukushima accident in March 2011, but the government </a:t>
            </a:r>
            <a:r>
              <a:rPr kumimoji="0" lang="en-US" sz="800" b="1" i="0" u="none" strike="noStrike" kern="1200" cap="none" spc="0" normalizeH="0" baseline="0" noProof="0">
                <a:ln>
                  <a:noFill/>
                </a:ln>
                <a:solidFill>
                  <a:srgbClr val="000000"/>
                </a:solidFill>
                <a:effectLst/>
                <a:uLnTx/>
                <a:uFillTx/>
                <a:latin typeface="Arial"/>
                <a:ea typeface="+mn-ea"/>
                <a:cs typeface="Arial"/>
              </a:rPr>
              <a:t>aims to increase nuclear reliance.</a:t>
            </a:r>
            <a:r>
              <a:rPr kumimoji="0" lang="en-US" sz="800" b="0" i="0" u="none" strike="noStrike" kern="1200" cap="none" spc="0" normalizeH="0" baseline="0" noProof="0">
                <a:ln>
                  <a:noFill/>
                </a:ln>
                <a:solidFill>
                  <a:srgbClr val="000000"/>
                </a:solidFill>
                <a:effectLst/>
                <a:uLnTx/>
                <a:uFillTx/>
                <a:latin typeface="Arial"/>
                <a:ea typeface="+mn-ea"/>
                <a:cs typeface="Arial"/>
              </a:rPr>
              <a:t> </a:t>
            </a:r>
          </a:p>
          <a:p>
            <a:pPr marL="90488" marR="0" lvl="0" indent="-90488"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sp>
        <p:nvSpPr>
          <p:cNvPr id="478" name="btfpColumnHeaderBoxText223027">
            <a:extLst>
              <a:ext uri="{FF2B5EF4-FFF2-40B4-BE49-F238E27FC236}">
                <a16:creationId xmlns:a16="http://schemas.microsoft.com/office/drawing/2014/main" id="{973BE11F-4508-ADE5-AC54-0E16EDD26387}"/>
              </a:ext>
            </a:extLst>
          </p:cNvPr>
          <p:cNvSpPr txBox="1"/>
          <p:nvPr/>
        </p:nvSpPr>
        <p:spPr bwMode="gray">
          <a:xfrm>
            <a:off x="674688" y="2572811"/>
            <a:ext cx="4748213" cy="370293"/>
          </a:xfrm>
          <a:prstGeom prst="rect">
            <a:avLst/>
          </a:prstGeom>
          <a:noFill/>
        </p:spPr>
        <p:txBody>
          <a:bodyPr vert="horz" wrap="square" lIns="36036" tIns="36036" rIns="36036" bIns="36036" rtlCol="0" anchor="b">
            <a:spAutoFit/>
          </a:bodyPr>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mn-ea"/>
                <a:cs typeface="+mn-cs"/>
              </a:rPr>
              <a:t>Italy: </a:t>
            </a:r>
            <a:r>
              <a:rPr kumimoji="0" lang="en-US" sz="800" b="1" i="0" u="none" strike="noStrike" kern="1200" cap="none" spc="0" normalizeH="0" baseline="0" noProof="0">
                <a:ln>
                  <a:noFill/>
                </a:ln>
                <a:solidFill>
                  <a:srgbClr val="000000"/>
                </a:solidFill>
                <a:effectLst/>
                <a:uLnTx/>
                <a:uFillTx/>
                <a:latin typeface="Arial"/>
                <a:ea typeface="+mn-ea"/>
                <a:cs typeface="Arial"/>
              </a:rPr>
              <a:t>The phaseout stance </a:t>
            </a:r>
            <a:r>
              <a:rPr kumimoji="0" lang="en-US" sz="800" b="0" i="0" u="none" strike="noStrike" kern="1200" cap="none" spc="0" normalizeH="0" baseline="0" noProof="0">
                <a:ln>
                  <a:noFill/>
                </a:ln>
                <a:solidFill>
                  <a:srgbClr val="000000"/>
                </a:solidFill>
                <a:effectLst/>
                <a:uLnTx/>
                <a:uFillTx/>
                <a:latin typeface="Arial"/>
                <a:ea typeface="+mn-ea"/>
                <a:cs typeface="Arial"/>
              </a:rPr>
              <a:t>decided following </a:t>
            </a:r>
            <a:r>
              <a:rPr lang="en-US" sz="800">
                <a:solidFill>
                  <a:srgbClr val="000000"/>
                </a:solidFill>
                <a:latin typeface="Arial"/>
                <a:cs typeface="Arial"/>
              </a:rPr>
              <a:t>a</a:t>
            </a:r>
            <a:r>
              <a:rPr kumimoji="0" lang="en-US" sz="800" b="0" i="0" u="none" strike="noStrike" kern="1200" cap="none" spc="0" normalizeH="0" baseline="0" noProof="0">
                <a:ln>
                  <a:noFill/>
                </a:ln>
                <a:solidFill>
                  <a:srgbClr val="000000"/>
                </a:solidFill>
                <a:effectLst/>
                <a:uLnTx/>
                <a:uFillTx/>
                <a:latin typeface="Arial"/>
                <a:ea typeface="+mn-ea"/>
                <a:cs typeface="Arial"/>
              </a:rPr>
              <a:t> referendum in </a:t>
            </a:r>
            <a:r>
              <a:rPr kumimoji="0" lang="en-US" sz="800" b="1" i="0" u="none" strike="noStrike" kern="1200" cap="none" spc="0" normalizeH="0" baseline="0" noProof="0">
                <a:ln>
                  <a:noFill/>
                </a:ln>
                <a:solidFill>
                  <a:srgbClr val="000000"/>
                </a:solidFill>
                <a:effectLst/>
                <a:uLnTx/>
                <a:uFillTx/>
                <a:latin typeface="Arial"/>
                <a:ea typeface="+mn-ea"/>
                <a:cs typeface="Arial"/>
              </a:rPr>
              <a:t>1987 was reversed in March 2025.</a:t>
            </a:r>
          </a:p>
          <a:p>
            <a:pPr marL="90488" marR="0" lvl="0" indent="-90488"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sp>
        <p:nvSpPr>
          <p:cNvPr id="479" name="TextBox 478">
            <a:extLst>
              <a:ext uri="{FF2B5EF4-FFF2-40B4-BE49-F238E27FC236}">
                <a16:creationId xmlns:a16="http://schemas.microsoft.com/office/drawing/2014/main" id="{4DBA181A-1341-A43C-B010-17D08F5DB175}"/>
              </a:ext>
            </a:extLst>
          </p:cNvPr>
          <p:cNvSpPr txBox="1"/>
          <p:nvPr/>
        </p:nvSpPr>
        <p:spPr bwMode="gray">
          <a:xfrm>
            <a:off x="2217738" y="2834516"/>
            <a:ext cx="1057275" cy="992836"/>
          </a:xfrm>
          <a:prstGeom prst="rect">
            <a:avLst/>
          </a:prstGeom>
          <a:noFill/>
          <a:ln>
            <a:noFill/>
          </a:ln>
        </p:spPr>
        <p:txBody>
          <a:bodyPr wrap="square">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mn-ea"/>
                <a:cs typeface="+mn-cs"/>
              </a:rPr>
              <a:t>Nigeria</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mn-ea"/>
                <a:cs typeface="+mn-cs"/>
              </a:rPr>
              <a:t>Philippines</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mn-ea"/>
                <a:cs typeface="+mn-cs"/>
              </a:rPr>
              <a:t>Poland</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mn-ea"/>
                <a:cs typeface="+mn-cs"/>
              </a:rPr>
              <a:t>Rwanda </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mn-ea"/>
                <a:cs typeface="+mn-cs"/>
              </a:rPr>
              <a:t>Saudi Arabia</a:t>
            </a:r>
          </a:p>
        </p:txBody>
      </p:sp>
      <p:sp>
        <p:nvSpPr>
          <p:cNvPr id="480" name="Up Arrow 479">
            <a:extLst>
              <a:ext uri="{FF2B5EF4-FFF2-40B4-BE49-F238E27FC236}">
                <a16:creationId xmlns:a16="http://schemas.microsoft.com/office/drawing/2014/main" id="{0B3D72F3-3B4E-A70C-9623-E408F251B6F5}"/>
              </a:ext>
            </a:extLst>
          </p:cNvPr>
          <p:cNvSpPr/>
          <p:nvPr/>
        </p:nvSpPr>
        <p:spPr bwMode="gray">
          <a:xfrm>
            <a:off x="6178550" y="4686686"/>
            <a:ext cx="166688" cy="179378"/>
          </a:xfrm>
          <a:prstGeom prst="upArrow">
            <a:avLst/>
          </a:prstGeom>
          <a:noFill/>
          <a:ln w="190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74" name="Up Arrow 73">
            <a:extLst>
              <a:ext uri="{FF2B5EF4-FFF2-40B4-BE49-F238E27FC236}">
                <a16:creationId xmlns:a16="http://schemas.microsoft.com/office/drawing/2014/main" id="{03FD5928-69D4-AC95-F31A-E5ECD26040D0}"/>
              </a:ext>
            </a:extLst>
          </p:cNvPr>
          <p:cNvSpPr/>
          <p:nvPr/>
        </p:nvSpPr>
        <p:spPr bwMode="gray">
          <a:xfrm>
            <a:off x="5983034" y="1813970"/>
            <a:ext cx="166688" cy="179378"/>
          </a:xfrm>
          <a:prstGeom prst="upArrow">
            <a:avLst/>
          </a:prstGeom>
          <a:noFill/>
          <a:ln w="190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79" name="btfpColumnHeaderBoxText223027">
            <a:extLst>
              <a:ext uri="{FF2B5EF4-FFF2-40B4-BE49-F238E27FC236}">
                <a16:creationId xmlns:a16="http://schemas.microsoft.com/office/drawing/2014/main" id="{C2C0F283-6901-60C6-8C3B-0AEA7A379FD2}"/>
              </a:ext>
            </a:extLst>
          </p:cNvPr>
          <p:cNvSpPr txBox="1"/>
          <p:nvPr/>
        </p:nvSpPr>
        <p:spPr bwMode="gray">
          <a:xfrm>
            <a:off x="6165025" y="1805716"/>
            <a:ext cx="1128713" cy="195886"/>
          </a:xfrm>
          <a:prstGeom prst="rect">
            <a:avLst/>
          </a:prstGeom>
          <a:noFill/>
        </p:spPr>
        <p:txBody>
          <a:bodyPr vert="horz" wrap="square" lIns="36036" tIns="36036" rIns="36036" bIns="36036"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mn-ea"/>
                <a:cs typeface="+mn-cs"/>
              </a:rPr>
              <a:t>Possible increase </a:t>
            </a:r>
          </a:p>
        </p:txBody>
      </p:sp>
      <p:sp>
        <p:nvSpPr>
          <p:cNvPr id="984" name="Up Arrow 983">
            <a:extLst>
              <a:ext uri="{FF2B5EF4-FFF2-40B4-BE49-F238E27FC236}">
                <a16:creationId xmlns:a16="http://schemas.microsoft.com/office/drawing/2014/main" id="{2401A87C-DB46-A7BB-FD86-E0B1FCE250CB}"/>
              </a:ext>
            </a:extLst>
          </p:cNvPr>
          <p:cNvSpPr/>
          <p:nvPr/>
        </p:nvSpPr>
        <p:spPr bwMode="gray">
          <a:xfrm>
            <a:off x="519113" y="4400201"/>
            <a:ext cx="166688" cy="179378"/>
          </a:xfrm>
          <a:prstGeom prst="upArrow">
            <a:avLst/>
          </a:prstGeom>
          <a:noFill/>
          <a:ln w="190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986" name="Up Arrow 985">
            <a:extLst>
              <a:ext uri="{FF2B5EF4-FFF2-40B4-BE49-F238E27FC236}">
                <a16:creationId xmlns:a16="http://schemas.microsoft.com/office/drawing/2014/main" id="{BB3687E5-1D7D-D14D-26B9-381BEC038C1F}"/>
              </a:ext>
            </a:extLst>
          </p:cNvPr>
          <p:cNvSpPr/>
          <p:nvPr/>
        </p:nvSpPr>
        <p:spPr bwMode="gray">
          <a:xfrm>
            <a:off x="7143750" y="3224217"/>
            <a:ext cx="166688" cy="179378"/>
          </a:xfrm>
          <a:prstGeom prst="upArrow">
            <a:avLst/>
          </a:prstGeom>
          <a:solidFill>
            <a:schemeClr val="accent6"/>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000" name="Up Arrow 999">
            <a:extLst>
              <a:ext uri="{FF2B5EF4-FFF2-40B4-BE49-F238E27FC236}">
                <a16:creationId xmlns:a16="http://schemas.microsoft.com/office/drawing/2014/main" id="{902CAE0D-8B82-C9C9-1989-724B9F43CDCD}"/>
              </a:ext>
            </a:extLst>
          </p:cNvPr>
          <p:cNvSpPr/>
          <p:nvPr/>
        </p:nvSpPr>
        <p:spPr bwMode="gray">
          <a:xfrm rot="5400000">
            <a:off x="9618663" y="3476625"/>
            <a:ext cx="166688" cy="179378"/>
          </a:xfrm>
          <a:prstGeom prst="upArrow">
            <a:avLst/>
          </a:prstGeom>
          <a:solidFill>
            <a:srgbClr val="FFC000"/>
          </a:solidFill>
          <a:ln w="952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20" name="U-Turn Arrow 19">
            <a:extLst>
              <a:ext uri="{FF2B5EF4-FFF2-40B4-BE49-F238E27FC236}">
                <a16:creationId xmlns:a16="http://schemas.microsoft.com/office/drawing/2014/main" id="{A7E647C6-F4F6-CA40-9876-39F899EEAF46}"/>
              </a:ext>
            </a:extLst>
          </p:cNvPr>
          <p:cNvSpPr/>
          <p:nvPr/>
        </p:nvSpPr>
        <p:spPr bwMode="gray">
          <a:xfrm rot="10800000">
            <a:off x="7163562" y="1822450"/>
            <a:ext cx="141288" cy="163913"/>
          </a:xfrm>
          <a:prstGeom prst="uturnArrow">
            <a:avLst>
              <a:gd name="adj1" fmla="val 25000"/>
              <a:gd name="adj2" fmla="val 25000"/>
              <a:gd name="adj3" fmla="val 25000"/>
              <a:gd name="adj4" fmla="val 43750"/>
              <a:gd name="adj5" fmla="val 100000"/>
            </a:avLst>
          </a:prstGeom>
          <a:solidFill>
            <a:schemeClr val="accent6"/>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21" name="btfpColumnHeaderBoxText223027">
            <a:extLst>
              <a:ext uri="{FF2B5EF4-FFF2-40B4-BE49-F238E27FC236}">
                <a16:creationId xmlns:a16="http://schemas.microsoft.com/office/drawing/2014/main" id="{CB2FC8ED-27BC-0EF0-182A-F09B2AE2D7E4}"/>
              </a:ext>
            </a:extLst>
          </p:cNvPr>
          <p:cNvSpPr txBox="1"/>
          <p:nvPr/>
        </p:nvSpPr>
        <p:spPr bwMode="gray">
          <a:xfrm>
            <a:off x="7360412" y="1805716"/>
            <a:ext cx="2030413" cy="195886"/>
          </a:xfrm>
          <a:prstGeom prst="rect">
            <a:avLst/>
          </a:prstGeom>
          <a:noFill/>
        </p:spPr>
        <p:txBody>
          <a:bodyPr vert="horz" wrap="square" lIns="36036" tIns="36036" rIns="36036" bIns="36036"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mn-ea"/>
                <a:cs typeface="+mn-cs"/>
              </a:rPr>
              <a:t>Multiple changes in stance in</a:t>
            </a:r>
            <a:r>
              <a:rPr lang="en-US" sz="800">
                <a:solidFill>
                  <a:srgbClr val="000000"/>
                </a:solidFill>
                <a:latin typeface="Arial"/>
              </a:rPr>
              <a:t> past</a:t>
            </a:r>
            <a:r>
              <a:rPr kumimoji="0" lang="en-US" sz="800" b="0" i="0" u="none" strike="noStrike" kern="1200" cap="none" spc="0" normalizeH="0" baseline="0" noProof="0">
                <a:ln>
                  <a:noFill/>
                </a:ln>
                <a:solidFill>
                  <a:srgbClr val="000000"/>
                </a:solidFill>
                <a:effectLst/>
                <a:uLnTx/>
                <a:uFillTx/>
                <a:latin typeface="Arial"/>
                <a:ea typeface="+mn-ea"/>
                <a:cs typeface="+mn-cs"/>
              </a:rPr>
              <a:t> 10 years </a:t>
            </a:r>
          </a:p>
        </p:txBody>
      </p:sp>
      <p:cxnSp>
        <p:nvCxnSpPr>
          <p:cNvPr id="2" name="Straight Connector 1">
            <a:extLst>
              <a:ext uri="{FF2B5EF4-FFF2-40B4-BE49-F238E27FC236}">
                <a16:creationId xmlns:a16="http://schemas.microsoft.com/office/drawing/2014/main" id="{F7ABBD56-C164-FDE5-8A79-223E6A82A94D}"/>
              </a:ext>
            </a:extLst>
          </p:cNvPr>
          <p:cNvCxnSpPr>
            <a:cxnSpLocks/>
          </p:cNvCxnSpPr>
          <p:nvPr/>
        </p:nvCxnSpPr>
        <p:spPr bwMode="gray">
          <a:xfrm>
            <a:off x="97536" y="1639368"/>
            <a:ext cx="11887200"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38" name="Speech Bubble: Rectangle 4">
            <a:extLst>
              <a:ext uri="{FF2B5EF4-FFF2-40B4-BE49-F238E27FC236}">
                <a16:creationId xmlns:a16="http://schemas.microsoft.com/office/drawing/2014/main" id="{2650E311-EC2F-817F-1A3E-75FC5912D844}"/>
              </a:ext>
            </a:extLst>
          </p:cNvPr>
          <p:cNvSpPr/>
          <p:nvPr/>
        </p:nvSpPr>
        <p:spPr bwMode="gray">
          <a:xfrm>
            <a:off x="11275812" y="2463985"/>
            <a:ext cx="889000" cy="1531938"/>
          </a:xfrm>
          <a:prstGeom prst="wedgeRectCallout">
            <a:avLst>
              <a:gd name="adj1" fmla="val -82815"/>
              <a:gd name="adj2" fmla="val -12531"/>
            </a:avLst>
          </a:prstGeom>
          <a:solidFill>
            <a:schemeClr val="tx2">
              <a:lumMod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r>
              <a:rPr lang="en-US" sz="850">
                <a:solidFill>
                  <a:schemeClr val="tx1"/>
                </a:solidFill>
              </a:rPr>
              <a:t>The World Bank </a:t>
            </a:r>
            <a:r>
              <a:rPr lang="en-US" sz="850" b="1">
                <a:solidFill>
                  <a:schemeClr val="tx1"/>
                </a:solidFill>
              </a:rPr>
              <a:t>lifted</a:t>
            </a:r>
            <a:r>
              <a:rPr lang="en-US" sz="850">
                <a:solidFill>
                  <a:schemeClr val="tx1"/>
                </a:solidFill>
              </a:rPr>
              <a:t> its ban on financing nuclear in June and has entered an MOU with the IAEA to expand nuclear capacity, particularly in developing countries.</a:t>
            </a:r>
          </a:p>
        </p:txBody>
      </p:sp>
    </p:spTree>
    <p:custDataLst>
      <p:tags r:id="rId1"/>
    </p:custDataLst>
    <p:extLst>
      <p:ext uri="{BB962C8B-B14F-4D97-AF65-F5344CB8AC3E}">
        <p14:creationId xmlns:p14="http://schemas.microsoft.com/office/powerpoint/2010/main" val="3977975721"/>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97ECAB6-3ADC-7547-EB91-7EE98625904D}"/>
            </a:ext>
          </a:extLst>
        </p:cNvPr>
        <p:cNvGrpSpPr/>
        <p:nvPr/>
      </p:nvGrpSpPr>
      <p:grpSpPr>
        <a:xfrm>
          <a:off x="0" y="0"/>
          <a:ext cx="0" cy="0"/>
          <a:chOff x="0" y="0"/>
          <a:chExt cx="0" cy="0"/>
        </a:xfrm>
      </p:grpSpPr>
      <p:graphicFrame>
        <p:nvGraphicFramePr>
          <p:cNvPr id="128" name="think-cell data - do not delete" hidden="1">
            <a:extLst>
              <a:ext uri="{FF2B5EF4-FFF2-40B4-BE49-F238E27FC236}">
                <a16:creationId xmlns:a16="http://schemas.microsoft.com/office/drawing/2014/main" id="{FDD4757E-4177-33A5-B03D-07B2E88CA6FB}"/>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7" imgW="360" imgH="360" progId="TCLayout.ActiveDocument.1">
                  <p:embed/>
                </p:oleObj>
              </mc:Choice>
              <mc:Fallback>
                <p:oleObj name="think-cell Slide" r:id="rId7" imgW="360" imgH="360" progId="TCLayout.ActiveDocument.1">
                  <p:embed/>
                  <p:pic>
                    <p:nvPicPr>
                      <p:cNvPr id="128" name="think-cell data - do not delete" hidden="1">
                        <a:extLst>
                          <a:ext uri="{FF2B5EF4-FFF2-40B4-BE49-F238E27FC236}">
                            <a16:creationId xmlns:a16="http://schemas.microsoft.com/office/drawing/2014/main" id="{FDD4757E-4177-33A5-B03D-07B2E88CA6FB}"/>
                          </a:ext>
                        </a:extLst>
                      </p:cNvPr>
                      <p:cNvPicPr/>
                      <p:nvPr/>
                    </p:nvPicPr>
                    <p:blipFill>
                      <a:blip r:embed="rId8"/>
                      <a:stretch>
                        <a:fillRect/>
                      </a:stretch>
                    </p:blipFill>
                    <p:spPr>
                      <a:xfrm>
                        <a:off x="1588" y="1588"/>
                        <a:ext cx="1588" cy="1588"/>
                      </a:xfrm>
                      <a:prstGeom prst="rect">
                        <a:avLst/>
                      </a:prstGeom>
                    </p:spPr>
                  </p:pic>
                </p:oleObj>
              </mc:Fallback>
            </mc:AlternateContent>
          </a:graphicData>
        </a:graphic>
      </p:graphicFrame>
      <p:sp>
        <p:nvSpPr>
          <p:cNvPr id="157" name="Rectangle 156">
            <a:extLst>
              <a:ext uri="{FF2B5EF4-FFF2-40B4-BE49-F238E27FC236}">
                <a16:creationId xmlns:a16="http://schemas.microsoft.com/office/drawing/2014/main" id="{50DF2B2A-8937-CE6F-393C-4B43F0459DF2}"/>
              </a:ext>
            </a:extLst>
          </p:cNvPr>
          <p:cNvSpPr/>
          <p:nvPr/>
        </p:nvSpPr>
        <p:spPr bwMode="gray">
          <a:xfrm>
            <a:off x="7871884" y="1971687"/>
            <a:ext cx="2907792" cy="4118285"/>
          </a:xfrm>
          <a:prstGeom prst="rect">
            <a:avLst/>
          </a:prstGeom>
          <a:solidFill>
            <a:srgbClr val="FFC5C5"/>
          </a:solidFill>
          <a:ln w="95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54864" rIns="36000" bIns="36000" numCol="1" spcCol="0" rtlCol="0" fromWordArt="0" anchor="t" anchorCtr="0" forceAA="0" compatLnSpc="1">
            <a:prstTxWarp prst="textNoShape">
              <a:avLst/>
            </a:prstTxWarp>
            <a:noAutofit/>
          </a:bodyPr>
          <a:lstStyle/>
          <a:p>
            <a:pPr marL="0" indent="0">
              <a:buNone/>
            </a:pPr>
            <a:r>
              <a:rPr lang="en-US" sz="1200" b="1">
                <a:solidFill>
                  <a:schemeClr val="tx1"/>
                </a:solidFill>
              </a:rPr>
              <a:t>                        China</a:t>
            </a:r>
          </a:p>
        </p:txBody>
      </p:sp>
      <p:sp>
        <p:nvSpPr>
          <p:cNvPr id="156" name="Rectangle 155">
            <a:extLst>
              <a:ext uri="{FF2B5EF4-FFF2-40B4-BE49-F238E27FC236}">
                <a16:creationId xmlns:a16="http://schemas.microsoft.com/office/drawing/2014/main" id="{2945383E-9DC6-1830-4F35-8EF71672B38B}"/>
              </a:ext>
            </a:extLst>
          </p:cNvPr>
          <p:cNvSpPr/>
          <p:nvPr/>
        </p:nvSpPr>
        <p:spPr bwMode="gray">
          <a:xfrm>
            <a:off x="4962655" y="1971687"/>
            <a:ext cx="2907792" cy="4118293"/>
          </a:xfrm>
          <a:prstGeom prst="rect">
            <a:avLst/>
          </a:prstGeom>
          <a:solidFill>
            <a:srgbClr val="E4E4E4"/>
          </a:solidFill>
          <a:ln w="952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54864" rIns="36000" bIns="36000" numCol="1" spcCol="0" rtlCol="0" fromWordArt="0" anchor="t" anchorCtr="0" forceAA="0" compatLnSpc="1">
            <a:prstTxWarp prst="textNoShape">
              <a:avLst/>
            </a:prstTxWarp>
            <a:noAutofit/>
          </a:bodyPr>
          <a:lstStyle/>
          <a:p>
            <a:r>
              <a:rPr lang="en-US" sz="1200" b="1">
                <a:solidFill>
                  <a:schemeClr val="tx1"/>
                </a:solidFill>
              </a:rPr>
              <a:t>                         EU</a:t>
            </a:r>
            <a:endParaRPr lang="en-US" sz="1200">
              <a:solidFill>
                <a:schemeClr val="tx1"/>
              </a:solidFill>
            </a:endParaRPr>
          </a:p>
        </p:txBody>
      </p:sp>
      <p:sp>
        <p:nvSpPr>
          <p:cNvPr id="126" name="Rectangle 125">
            <a:extLst>
              <a:ext uri="{FF2B5EF4-FFF2-40B4-BE49-F238E27FC236}">
                <a16:creationId xmlns:a16="http://schemas.microsoft.com/office/drawing/2014/main" id="{9670862E-25FE-80EB-2380-1F0973FE51BF}"/>
              </a:ext>
            </a:extLst>
          </p:cNvPr>
          <p:cNvSpPr/>
          <p:nvPr/>
        </p:nvSpPr>
        <p:spPr bwMode="gray">
          <a:xfrm>
            <a:off x="2044800" y="1971687"/>
            <a:ext cx="2907792" cy="4118295"/>
          </a:xfrm>
          <a:prstGeom prst="rect">
            <a:avLst/>
          </a:prstGeom>
          <a:solidFill>
            <a:schemeClr val="accent1">
              <a:lumMod val="20000"/>
              <a:lumOff val="80000"/>
            </a:schemeClr>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54864" rIns="36576" bIns="36000" numCol="1" spcCol="0" rtlCol="0" fromWordArt="0" anchor="t" anchorCtr="0" forceAA="0" compatLnSpc="1">
            <a:prstTxWarp prst="textNoShape">
              <a:avLst/>
            </a:prstTxWarp>
            <a:noAutofit/>
          </a:bodyPr>
          <a:lstStyle/>
          <a:p>
            <a:pPr marL="0" indent="0">
              <a:buNone/>
            </a:pPr>
            <a:r>
              <a:rPr lang="en-US" sz="1200" b="1">
                <a:solidFill>
                  <a:schemeClr val="tx1"/>
                </a:solidFill>
              </a:rPr>
              <a:t>                       U.S.   </a:t>
            </a:r>
          </a:p>
        </p:txBody>
      </p:sp>
      <p:sp>
        <p:nvSpPr>
          <p:cNvPr id="3" name="Title 2">
            <a:extLst>
              <a:ext uri="{FF2B5EF4-FFF2-40B4-BE49-F238E27FC236}">
                <a16:creationId xmlns:a16="http://schemas.microsoft.com/office/drawing/2014/main" id="{7AE37D57-ECB5-4D03-1C74-63FD9A719B24}"/>
              </a:ext>
            </a:extLst>
          </p:cNvPr>
          <p:cNvSpPr>
            <a:spLocks noGrp="1"/>
          </p:cNvSpPr>
          <p:nvPr>
            <p:ph type="title"/>
          </p:nvPr>
        </p:nvSpPr>
        <p:spPr/>
        <p:txBody>
          <a:bodyPr vert="horz">
            <a:noAutofit/>
          </a:bodyPr>
          <a:lstStyle/>
          <a:p>
            <a:r>
              <a:rPr lang="en-US"/>
              <a:t>Ongoing policy support continues to propel China’s rapid capacity expansion; renewed political backing expected to spur U.S. growth</a:t>
            </a:r>
          </a:p>
        </p:txBody>
      </p:sp>
      <p:pic>
        <p:nvPicPr>
          <p:cNvPr id="109" name="Picture 2">
            <a:extLst>
              <a:ext uri="{FF2B5EF4-FFF2-40B4-BE49-F238E27FC236}">
                <a16:creationId xmlns:a16="http://schemas.microsoft.com/office/drawing/2014/main" id="{F2A430FF-3164-50BD-C268-2F2E732FE28E}"/>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393443" y="2021563"/>
            <a:ext cx="347680" cy="182880"/>
          </a:xfrm>
          <a:prstGeom prst="rect">
            <a:avLst/>
          </a:prstGeom>
          <a:noFill/>
          <a:extLst>
            <a:ext uri="{909E8E84-426E-40DD-AFC4-6F175D3DCCD1}">
              <a14:hiddenFill xmlns:a14="http://schemas.microsoft.com/office/drawing/2010/main">
                <a:solidFill>
                  <a:srgbClr val="FFFFFF"/>
                </a:solidFill>
              </a14:hiddenFill>
            </a:ext>
          </a:extLst>
        </p:spPr>
      </p:pic>
      <p:pic>
        <p:nvPicPr>
          <p:cNvPr id="110" name="Picture 4" descr="European Union - Wikipedia">
            <a:extLst>
              <a:ext uri="{FF2B5EF4-FFF2-40B4-BE49-F238E27FC236}">
                <a16:creationId xmlns:a16="http://schemas.microsoft.com/office/drawing/2014/main" id="{E60AB27C-F0B7-7521-F76A-2B97D8C0032B}"/>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6318509" y="2021563"/>
            <a:ext cx="274320" cy="182880"/>
          </a:xfrm>
          <a:prstGeom prst="rect">
            <a:avLst/>
          </a:prstGeom>
          <a:noFill/>
          <a:extLst>
            <a:ext uri="{909E8E84-426E-40DD-AFC4-6F175D3DCCD1}">
              <a14:hiddenFill xmlns:a14="http://schemas.microsoft.com/office/drawing/2010/main">
                <a:solidFill>
                  <a:srgbClr val="FFFFFF"/>
                </a:solidFill>
              </a14:hiddenFill>
            </a:ext>
          </a:extLst>
        </p:spPr>
      </p:pic>
      <p:pic>
        <p:nvPicPr>
          <p:cNvPr id="111" name="Picture 6">
            <a:extLst>
              <a:ext uri="{FF2B5EF4-FFF2-40B4-BE49-F238E27FC236}">
                <a16:creationId xmlns:a16="http://schemas.microsoft.com/office/drawing/2014/main" id="{22F04382-AB29-71D7-3883-AFC6CF0137B7}"/>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9409179" y="2021563"/>
            <a:ext cx="272956" cy="182880"/>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132" name="Table 131">
            <a:extLst>
              <a:ext uri="{FF2B5EF4-FFF2-40B4-BE49-F238E27FC236}">
                <a16:creationId xmlns:a16="http://schemas.microsoft.com/office/drawing/2014/main" id="{7A432055-FA98-8795-6502-C8CCC1BFA477}"/>
              </a:ext>
            </a:extLst>
          </p:cNvPr>
          <p:cNvGraphicFramePr>
            <a:graphicFrameLocks noGrp="1"/>
          </p:cNvGraphicFramePr>
          <p:nvPr>
            <p:custDataLst>
              <p:tags r:id="rId2"/>
            </p:custDataLst>
            <p:extLst>
              <p:ext uri="{D42A27DB-BD31-4B8C-83A1-F6EECF244321}">
                <p14:modId xmlns:p14="http://schemas.microsoft.com/office/powerpoint/2010/main" val="893528701"/>
              </p:ext>
            </p:extLst>
          </p:nvPr>
        </p:nvGraphicFramePr>
        <p:xfrm>
          <a:off x="330200" y="2255959"/>
          <a:ext cx="10452100" cy="3834033"/>
        </p:xfrm>
        <a:graphic>
          <a:graphicData uri="http://schemas.openxmlformats.org/drawingml/2006/table">
            <a:tbl>
              <a:tblPr firstRow="1" bandRow="1">
                <a:tableStyleId>{2D5ABB26-0587-4C30-8999-92F81FD0307C}</a:tableStyleId>
              </a:tblPr>
              <a:tblGrid>
                <a:gridCol w="1727200">
                  <a:extLst>
                    <a:ext uri="{9D8B030D-6E8A-4147-A177-3AD203B41FA5}">
                      <a16:colId xmlns:a16="http://schemas.microsoft.com/office/drawing/2014/main" val="477194945"/>
                    </a:ext>
                  </a:extLst>
                </a:gridCol>
                <a:gridCol w="2908300">
                  <a:extLst>
                    <a:ext uri="{9D8B030D-6E8A-4147-A177-3AD203B41FA5}">
                      <a16:colId xmlns:a16="http://schemas.microsoft.com/office/drawing/2014/main" val="3712453039"/>
                    </a:ext>
                  </a:extLst>
                </a:gridCol>
                <a:gridCol w="2908300">
                  <a:extLst>
                    <a:ext uri="{9D8B030D-6E8A-4147-A177-3AD203B41FA5}">
                      <a16:colId xmlns:a16="http://schemas.microsoft.com/office/drawing/2014/main" val="936734799"/>
                    </a:ext>
                  </a:extLst>
                </a:gridCol>
                <a:gridCol w="2908300">
                  <a:extLst>
                    <a:ext uri="{9D8B030D-6E8A-4147-A177-3AD203B41FA5}">
                      <a16:colId xmlns:a16="http://schemas.microsoft.com/office/drawing/2014/main" val="1192737609"/>
                    </a:ext>
                  </a:extLst>
                </a:gridCol>
              </a:tblGrid>
              <a:tr h="242703">
                <a:tc>
                  <a:txBody>
                    <a:bodyPr/>
                    <a:lstStyle/>
                    <a:p>
                      <a:pPr marL="0" indent="0">
                        <a:spcBef>
                          <a:spcPts val="0"/>
                        </a:spcBef>
                        <a:buNone/>
                      </a:pPr>
                      <a:r>
                        <a:rPr kumimoji="0" lang="en-US" sz="950" b="1" i="0" u="none" strike="noStrike" kern="1200" cap="none" spc="0" normalizeH="0" baseline="0" noProof="0">
                          <a:ln>
                            <a:noFill/>
                          </a:ln>
                          <a:solidFill>
                            <a:srgbClr val="000000"/>
                          </a:solidFill>
                          <a:effectLst/>
                          <a:uLnTx/>
                          <a:uFillTx/>
                          <a:latin typeface="+mn-lt"/>
                          <a:ea typeface="+mn-ea"/>
                          <a:cs typeface="+mn-cs"/>
                        </a:rPr>
                        <a:t>Nuclear capacity (GW)</a:t>
                      </a:r>
                      <a:endParaRPr lang="en-US" sz="950"/>
                    </a:p>
                  </a:txBody>
                  <a:tcPr marT="54864" marB="54864">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marL="0" indent="0">
                        <a:spcBef>
                          <a:spcPts val="0"/>
                        </a:spcBef>
                        <a:buNone/>
                      </a:pPr>
                      <a:r>
                        <a:rPr kumimoji="0" lang="en-US" sz="950" b="1" i="0" u="none" strike="noStrike" kern="1200" cap="none" spc="0" normalizeH="0" baseline="0" noProof="0">
                          <a:ln>
                            <a:noFill/>
                          </a:ln>
                          <a:solidFill>
                            <a:srgbClr val="000000"/>
                          </a:solidFill>
                          <a:effectLst/>
                          <a:uLnTx/>
                          <a:uFillTx/>
                          <a:latin typeface="+mn-lt"/>
                          <a:ea typeface="+mn-ea"/>
                          <a:cs typeface="+mn-cs"/>
                        </a:rPr>
                        <a:t>97 </a:t>
                      </a:r>
                      <a:endParaRPr lang="en-US" sz="950" b="1"/>
                    </a:p>
                  </a:txBody>
                  <a:tcPr marL="182880" marR="182880" marT="54864" marB="54864">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marL="0" indent="0">
                        <a:spcBef>
                          <a:spcPts val="0"/>
                        </a:spcBef>
                        <a:buNone/>
                      </a:pPr>
                      <a:r>
                        <a:rPr kumimoji="0" lang="en-US" sz="950" b="1" i="0" u="none" strike="noStrike" kern="1200" cap="none" spc="0" normalizeH="0" baseline="0" noProof="0">
                          <a:ln>
                            <a:noFill/>
                          </a:ln>
                          <a:solidFill>
                            <a:srgbClr val="000000"/>
                          </a:solidFill>
                          <a:effectLst/>
                          <a:uLnTx/>
                          <a:uFillTx/>
                          <a:latin typeface="+mn-lt"/>
                          <a:ea typeface="+mn-ea"/>
                          <a:cs typeface="+mn-cs"/>
                        </a:rPr>
                        <a:t>98</a:t>
                      </a:r>
                      <a:endParaRPr lang="en-US" sz="950" b="1"/>
                    </a:p>
                  </a:txBody>
                  <a:tcPr marL="182880" marR="182880" marT="54864" marB="54864">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marL="0" indent="0">
                        <a:spcBef>
                          <a:spcPts val="0"/>
                        </a:spcBef>
                        <a:buNone/>
                      </a:pPr>
                      <a:r>
                        <a:rPr kumimoji="0" lang="en-US" sz="950" b="1" i="0" u="none" strike="noStrike" kern="1200" cap="none" spc="0" normalizeH="0" baseline="0" noProof="0">
                          <a:ln>
                            <a:noFill/>
                          </a:ln>
                          <a:solidFill>
                            <a:srgbClr val="000000"/>
                          </a:solidFill>
                          <a:effectLst/>
                          <a:uLnTx/>
                          <a:uFillTx/>
                          <a:latin typeface="+mn-lt"/>
                          <a:ea typeface="+mn-ea"/>
                          <a:cs typeface="+mn-cs"/>
                        </a:rPr>
                        <a:t>56</a:t>
                      </a:r>
                      <a:endParaRPr lang="en-US" sz="950" b="1"/>
                    </a:p>
                  </a:txBody>
                  <a:tcPr marL="182880" marR="182880" marT="54864" marB="54864">
                    <a:lnL w="9525" cap="flat" cmpd="sng" algn="ctr">
                      <a:noFill/>
                      <a:prstDash val="solid"/>
                      <a:round/>
                      <a:headEnd type="none" w="med" len="med"/>
                      <a:tailEnd type="none" w="med" len="med"/>
                    </a:lnL>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599582086"/>
                  </a:ext>
                </a:extLst>
              </a:tr>
              <a:tr h="242703">
                <a:tc>
                  <a:txBody>
                    <a:bodyPr/>
                    <a:lstStyle/>
                    <a:p>
                      <a:pPr marL="0" indent="0">
                        <a:spcBef>
                          <a:spcPts val="0"/>
                        </a:spcBef>
                        <a:buNone/>
                      </a:pPr>
                      <a:r>
                        <a:rPr kumimoji="0" lang="en-US" sz="950" b="1" i="0" u="none" strike="noStrike" kern="1200" cap="none" spc="0" normalizeH="0" baseline="0" noProof="0">
                          <a:ln>
                            <a:noFill/>
                          </a:ln>
                          <a:solidFill>
                            <a:srgbClr val="000000"/>
                          </a:solidFill>
                          <a:effectLst/>
                          <a:uLnTx/>
                          <a:uFillTx/>
                          <a:latin typeface="+mn-lt"/>
                          <a:ea typeface="+mn-ea"/>
                          <a:cs typeface="+mn-cs"/>
                        </a:rPr>
                        <a:t>LCOE ($/MWh)</a:t>
                      </a:r>
                      <a:endParaRPr lang="en-US" sz="950"/>
                    </a:p>
                  </a:txBody>
                  <a:tcPr marT="54864" marB="54864">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marL="0" indent="0">
                        <a:spcBef>
                          <a:spcPts val="0"/>
                        </a:spcBef>
                        <a:buNone/>
                      </a:pPr>
                      <a:r>
                        <a:rPr kumimoji="0" lang="en-US" sz="950" b="1" i="0" u="none" strike="noStrike" kern="1200" cap="none" spc="0" normalizeH="0" baseline="0" noProof="0">
                          <a:ln>
                            <a:noFill/>
                          </a:ln>
                          <a:solidFill>
                            <a:srgbClr val="000000"/>
                          </a:solidFill>
                          <a:effectLst/>
                          <a:uLnTx/>
                          <a:uFillTx/>
                          <a:latin typeface="+mn-lt"/>
                          <a:ea typeface="+mn-ea"/>
                          <a:cs typeface="+mn-cs"/>
                        </a:rPr>
                        <a:t>180</a:t>
                      </a:r>
                      <a:endParaRPr lang="en-US" sz="950" b="1"/>
                    </a:p>
                  </a:txBody>
                  <a:tcPr marL="182880" marR="182880" marT="54864" marB="54864">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marL="0" indent="0">
                        <a:spcBef>
                          <a:spcPts val="0"/>
                        </a:spcBef>
                        <a:buNone/>
                      </a:pPr>
                      <a:r>
                        <a:rPr kumimoji="0" lang="en-US" sz="950" b="1" i="0" u="none" strike="noStrike" kern="1200" cap="none" spc="0" normalizeH="0" baseline="0" noProof="0">
                          <a:ln>
                            <a:noFill/>
                          </a:ln>
                          <a:solidFill>
                            <a:srgbClr val="000000"/>
                          </a:solidFill>
                          <a:effectLst/>
                          <a:uLnTx/>
                          <a:uFillTx/>
                          <a:latin typeface="+mn-lt"/>
                          <a:ea typeface="+mn-ea"/>
                          <a:cs typeface="+mn-cs"/>
                        </a:rPr>
                        <a:t>160</a:t>
                      </a:r>
                      <a:endParaRPr lang="en-US" sz="950" b="1"/>
                    </a:p>
                  </a:txBody>
                  <a:tcPr marL="182880" marR="182880" marT="54864" marB="54864">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marL="0" indent="0">
                        <a:spcBef>
                          <a:spcPts val="0"/>
                        </a:spcBef>
                        <a:buNone/>
                      </a:pPr>
                      <a:r>
                        <a:rPr kumimoji="0" lang="en-US" sz="950" b="1" i="0" u="none" strike="noStrike" kern="1200" cap="none" spc="0" normalizeH="0" baseline="0" noProof="0">
                          <a:ln>
                            <a:noFill/>
                          </a:ln>
                          <a:solidFill>
                            <a:srgbClr val="000000"/>
                          </a:solidFill>
                          <a:effectLst/>
                          <a:uLnTx/>
                          <a:uFillTx/>
                          <a:latin typeface="+mn-lt"/>
                          <a:ea typeface="+mn-ea"/>
                          <a:cs typeface="+mn-cs"/>
                        </a:rPr>
                        <a:t>70</a:t>
                      </a:r>
                      <a:endParaRPr lang="en-US" sz="950" b="1"/>
                    </a:p>
                  </a:txBody>
                  <a:tcPr marL="182880" marR="182880" marT="54864" marB="54864">
                    <a:lnL w="9525" cap="flat" cmpd="sng" algn="ctr">
                      <a:noFill/>
                      <a:prstDash val="solid"/>
                      <a:round/>
                      <a:headEnd type="none" w="med" len="med"/>
                      <a:tailEnd type="none" w="med" len="med"/>
                    </a:lnL>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972949995"/>
                  </a:ext>
                </a:extLst>
              </a:tr>
              <a:tr h="518833">
                <a:tc>
                  <a:txBody>
                    <a:bodyPr/>
                    <a:lstStyle/>
                    <a:p>
                      <a:pPr marL="0" indent="0">
                        <a:spcBef>
                          <a:spcPts val="0"/>
                        </a:spcBef>
                        <a:buNone/>
                      </a:pPr>
                      <a:r>
                        <a:rPr kumimoji="0" lang="en-US" sz="950" b="1" i="0" u="none" strike="noStrike" kern="1200" cap="none" spc="0" normalizeH="0" baseline="0" noProof="0">
                          <a:ln>
                            <a:noFill/>
                          </a:ln>
                          <a:solidFill>
                            <a:srgbClr val="000000"/>
                          </a:solidFill>
                          <a:effectLst/>
                          <a:uLnTx/>
                          <a:uFillTx/>
                          <a:latin typeface="+mn-lt"/>
                          <a:ea typeface="+mn-ea"/>
                          <a:cs typeface="+mn-cs"/>
                        </a:rPr>
                        <a:t>Main policies</a:t>
                      </a:r>
                      <a:endParaRPr lang="en-US" sz="950"/>
                    </a:p>
                  </a:txBody>
                  <a:tcPr marT="54864" marB="54864">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marL="0" indent="0">
                        <a:spcBef>
                          <a:spcPts val="0"/>
                        </a:spcBef>
                        <a:buNone/>
                      </a:pPr>
                      <a:r>
                        <a:rPr kumimoji="0" lang="en-US" sz="950" b="0" i="0" u="none" strike="noStrike" kern="1200" cap="none" spc="0" normalizeH="0" baseline="0" noProof="0">
                          <a:ln>
                            <a:noFill/>
                          </a:ln>
                          <a:solidFill>
                            <a:srgbClr val="000000"/>
                          </a:solidFill>
                          <a:effectLst/>
                          <a:uLnTx/>
                          <a:uFillTx/>
                          <a:latin typeface="+mn-lt"/>
                          <a:ea typeface="+mn-ea"/>
                          <a:cs typeface="+mn-cs"/>
                        </a:rPr>
                        <a:t>Federal: </a:t>
                      </a:r>
                      <a:r>
                        <a:rPr kumimoji="0" lang="en-US" sz="950" b="1" i="0" u="none" strike="noStrike" kern="1200" cap="none" spc="0" normalizeH="0" baseline="0" noProof="0">
                          <a:ln>
                            <a:noFill/>
                          </a:ln>
                          <a:solidFill>
                            <a:srgbClr val="000000"/>
                          </a:solidFill>
                          <a:effectLst/>
                          <a:uLnTx/>
                          <a:uFillTx/>
                          <a:latin typeface="+mn-lt"/>
                          <a:ea typeface="+mn-ea"/>
                          <a:cs typeface="+mn-cs"/>
                        </a:rPr>
                        <a:t>Inflation Reduction Act; Advanced Reactor Demonstration Program; May 25 Nuclear EO Package</a:t>
                      </a:r>
                      <a:endParaRPr lang="en-US" sz="950"/>
                    </a:p>
                  </a:txBody>
                  <a:tcPr marL="182880" marR="182880" marT="54864" marB="54864">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marL="0" indent="0">
                        <a:spcBef>
                          <a:spcPts val="0"/>
                        </a:spcBef>
                        <a:buNone/>
                      </a:pPr>
                      <a:r>
                        <a:rPr kumimoji="0" lang="en-US" sz="950" b="1" i="0" u="none" strike="noStrike" kern="1200" cap="none" spc="0" normalizeH="0" baseline="0" noProof="0">
                          <a:ln>
                            <a:noFill/>
                          </a:ln>
                          <a:solidFill>
                            <a:srgbClr val="000000"/>
                          </a:solidFill>
                          <a:effectLst/>
                          <a:uLnTx/>
                          <a:uFillTx/>
                          <a:latin typeface="+mn-lt"/>
                          <a:ea typeface="+mn-ea"/>
                          <a:cs typeface="+mn-cs"/>
                        </a:rPr>
                        <a:t>Net-Zero Industry Act</a:t>
                      </a:r>
                      <a:endParaRPr lang="en-US" sz="950"/>
                    </a:p>
                  </a:txBody>
                  <a:tcPr marL="182880" marR="182880" marT="54864" marB="54864">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marL="0" indent="0">
                        <a:spcBef>
                          <a:spcPts val="0"/>
                        </a:spcBef>
                        <a:buNone/>
                      </a:pPr>
                      <a:r>
                        <a:rPr kumimoji="0" lang="en-US" sz="950" b="1" i="0" u="none" strike="noStrike" kern="1200" cap="none" spc="0" normalizeH="0" baseline="0" noProof="0">
                          <a:ln>
                            <a:noFill/>
                          </a:ln>
                          <a:solidFill>
                            <a:srgbClr val="000000"/>
                          </a:solidFill>
                          <a:effectLst/>
                          <a:uLnTx/>
                          <a:uFillTx/>
                          <a:latin typeface="+mn-lt"/>
                          <a:ea typeface="+mn-ea"/>
                          <a:cs typeface="+mn-cs"/>
                        </a:rPr>
                        <a:t>14th Five-Year Plan (2021-2025)</a:t>
                      </a:r>
                      <a:endParaRPr lang="en-US" sz="950"/>
                    </a:p>
                  </a:txBody>
                  <a:tcPr marL="182880" marR="182880" marT="54864" marB="54864">
                    <a:lnL w="9525" cap="flat" cmpd="sng" algn="ctr">
                      <a:noFill/>
                      <a:prstDash val="solid"/>
                      <a:round/>
                      <a:headEnd type="none" w="med" len="med"/>
                      <a:tailEnd type="none" w="med" len="med"/>
                    </a:lnL>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84846766"/>
                  </a:ext>
                </a:extLst>
              </a:tr>
              <a:tr h="459897">
                <a:tc>
                  <a:txBody>
                    <a:bodyPr/>
                    <a:lstStyle/>
                    <a:p>
                      <a:pPr marL="0" indent="0">
                        <a:spcBef>
                          <a:spcPts val="0"/>
                        </a:spcBef>
                        <a:buNone/>
                      </a:pPr>
                      <a:r>
                        <a:rPr kumimoji="0" lang="en-US" sz="950" b="1" i="0" u="none" strike="noStrike" kern="1200" cap="none" spc="0" normalizeH="0" baseline="0" noProof="0">
                          <a:ln>
                            <a:noFill/>
                          </a:ln>
                          <a:solidFill>
                            <a:srgbClr val="000000"/>
                          </a:solidFill>
                          <a:effectLst/>
                          <a:uLnTx/>
                          <a:uFillTx/>
                          <a:latin typeface="+mn-lt"/>
                          <a:ea typeface="+mn-ea"/>
                          <a:cs typeface="+mn-cs"/>
                        </a:rPr>
                        <a:t>Policy focus</a:t>
                      </a:r>
                      <a:endParaRPr lang="en-US" sz="950"/>
                    </a:p>
                  </a:txBody>
                  <a:tcPr marT="54864" marB="54864">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marL="0" indent="0">
                        <a:spcBef>
                          <a:spcPts val="0"/>
                        </a:spcBef>
                        <a:buNone/>
                      </a:pPr>
                      <a:r>
                        <a:rPr kumimoji="0" lang="en-US" sz="950" b="0" i="0" u="none" strike="noStrike" kern="1200" cap="none" spc="0" normalizeH="0" baseline="0" noProof="0">
                          <a:ln>
                            <a:noFill/>
                          </a:ln>
                          <a:solidFill>
                            <a:srgbClr val="000000"/>
                          </a:solidFill>
                          <a:effectLst/>
                          <a:uLnTx/>
                          <a:uFillTx/>
                          <a:latin typeface="+mn-lt"/>
                          <a:ea typeface="+mn-ea"/>
                          <a:cs typeface="+mn-cs"/>
                        </a:rPr>
                        <a:t>Lifetime extension, building new reactors, developing advanced reactors</a:t>
                      </a:r>
                      <a:endParaRPr lang="en-US" sz="950"/>
                    </a:p>
                  </a:txBody>
                  <a:tcPr marL="182880" marR="182880" marT="54864" marB="54864">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marL="0" indent="0">
                        <a:spcBef>
                          <a:spcPts val="0"/>
                        </a:spcBef>
                        <a:buNone/>
                      </a:pPr>
                      <a:r>
                        <a:rPr kumimoji="0" lang="en-US" sz="950" b="0" i="0" u="none" strike="noStrike" kern="1200" cap="none" spc="0" normalizeH="0" baseline="0" noProof="0">
                          <a:ln>
                            <a:noFill/>
                          </a:ln>
                          <a:solidFill>
                            <a:srgbClr val="000000"/>
                          </a:solidFill>
                          <a:effectLst/>
                          <a:uLnTx/>
                          <a:uFillTx/>
                          <a:latin typeface="+mn-lt"/>
                          <a:ea typeface="+mn-ea"/>
                          <a:cs typeface="+mn-cs"/>
                        </a:rPr>
                        <a:t>Decision on whether to use nuclear energy left to member countries, nuclear safety</a:t>
                      </a:r>
                      <a:endParaRPr lang="en-US" sz="950"/>
                    </a:p>
                  </a:txBody>
                  <a:tcPr marL="182880" marR="182880" marT="54864" marB="54864">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marL="0" indent="0">
                        <a:spcBef>
                          <a:spcPts val="0"/>
                        </a:spcBef>
                        <a:buNone/>
                      </a:pPr>
                      <a:r>
                        <a:rPr kumimoji="0" lang="en-US" sz="950" b="0" i="0" u="none" strike="noStrike" kern="1200" cap="none" spc="0" normalizeH="0" baseline="0" noProof="0">
                          <a:ln>
                            <a:noFill/>
                          </a:ln>
                          <a:solidFill>
                            <a:srgbClr val="000000"/>
                          </a:solidFill>
                          <a:effectLst/>
                          <a:uLnTx/>
                          <a:uFillTx/>
                          <a:latin typeface="+mn-lt"/>
                          <a:ea typeface="+mn-ea"/>
                          <a:cs typeface="+mn-cs"/>
                        </a:rPr>
                        <a:t>Rapidly construct large-scale plants and advanced reactors</a:t>
                      </a:r>
                      <a:endParaRPr lang="en-US" sz="950"/>
                    </a:p>
                  </a:txBody>
                  <a:tcPr marL="182880" marR="182880" marT="54864" marB="54864">
                    <a:lnL w="9525" cap="flat" cmpd="sng" algn="ctr">
                      <a:noFill/>
                      <a:prstDash val="solid"/>
                      <a:round/>
                      <a:headEnd type="none" w="med" len="med"/>
                      <a:tailEnd type="none" w="med" len="med"/>
                    </a:lnL>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965618534"/>
                  </a:ext>
                </a:extLst>
              </a:tr>
              <a:tr h="242703">
                <a:tc>
                  <a:txBody>
                    <a:bodyPr/>
                    <a:lstStyle/>
                    <a:p>
                      <a:pPr marL="0" indent="0">
                        <a:spcBef>
                          <a:spcPts val="0"/>
                        </a:spcBef>
                        <a:buNone/>
                      </a:pPr>
                      <a:r>
                        <a:rPr kumimoji="0" lang="en-US" sz="950" b="1" i="0" u="none" strike="noStrike" kern="1200" cap="none" spc="0" normalizeH="0" baseline="0" noProof="0">
                          <a:ln>
                            <a:noFill/>
                          </a:ln>
                          <a:solidFill>
                            <a:srgbClr val="000000"/>
                          </a:solidFill>
                          <a:effectLst/>
                          <a:uLnTx/>
                          <a:uFillTx/>
                          <a:latin typeface="+mn-lt"/>
                          <a:ea typeface="+mn-ea"/>
                          <a:cs typeface="+mn-cs"/>
                        </a:rPr>
                        <a:t>2050 target capacity (GW)</a:t>
                      </a:r>
                      <a:endParaRPr lang="en-US" sz="950"/>
                    </a:p>
                  </a:txBody>
                  <a:tcPr marT="54864" marB="54864">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marL="0" indent="0">
                        <a:spcBef>
                          <a:spcPts val="0"/>
                        </a:spcBef>
                        <a:buNone/>
                      </a:pPr>
                      <a:r>
                        <a:rPr kumimoji="0" lang="en-US" sz="950" b="1" i="0" u="none" strike="noStrike" kern="1200" cap="none" spc="0" normalizeH="0" baseline="0" noProof="0">
                          <a:ln>
                            <a:noFill/>
                          </a:ln>
                          <a:solidFill>
                            <a:srgbClr val="000000"/>
                          </a:solidFill>
                          <a:effectLst/>
                          <a:uLnTx/>
                          <a:uFillTx/>
                          <a:latin typeface="+mn-lt"/>
                          <a:ea typeface="+mn-ea"/>
                          <a:cs typeface="+mn-cs"/>
                        </a:rPr>
                        <a:t>400 </a:t>
                      </a:r>
                      <a:endParaRPr lang="en-US" sz="950" b="1"/>
                    </a:p>
                  </a:txBody>
                  <a:tcPr marL="182880" marR="182880" marT="54864" marB="54864">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marL="0" indent="0">
                        <a:spcBef>
                          <a:spcPts val="0"/>
                        </a:spcBef>
                        <a:buNone/>
                      </a:pPr>
                      <a:r>
                        <a:rPr kumimoji="0" lang="en-US" sz="950" b="1" i="0" u="none" strike="noStrike" kern="1200" cap="none" spc="0" normalizeH="0" baseline="0" noProof="0">
                          <a:ln>
                            <a:noFill/>
                          </a:ln>
                          <a:solidFill>
                            <a:srgbClr val="000000"/>
                          </a:solidFill>
                          <a:effectLst/>
                          <a:uLnTx/>
                          <a:uFillTx/>
                          <a:latin typeface="+mn-lt"/>
                          <a:ea typeface="+mn-ea"/>
                          <a:cs typeface="+mn-cs"/>
                        </a:rPr>
                        <a:t>150 </a:t>
                      </a:r>
                      <a:endParaRPr lang="en-US" sz="950" b="1"/>
                    </a:p>
                  </a:txBody>
                  <a:tcPr marL="182880" marR="182880" marT="54864" marB="54864">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marL="0" indent="0">
                        <a:spcBef>
                          <a:spcPts val="0"/>
                        </a:spcBef>
                        <a:buNone/>
                      </a:pPr>
                      <a:r>
                        <a:rPr kumimoji="0" lang="en-US" sz="950" b="1" i="0" u="none" strike="noStrike" kern="1200" cap="none" spc="0" normalizeH="0" baseline="0" noProof="0">
                          <a:ln>
                            <a:noFill/>
                          </a:ln>
                          <a:solidFill>
                            <a:srgbClr val="000000"/>
                          </a:solidFill>
                          <a:effectLst/>
                          <a:uLnTx/>
                          <a:uFillTx/>
                          <a:latin typeface="+mn-lt"/>
                          <a:ea typeface="+mn-ea"/>
                          <a:cs typeface="+mn-cs"/>
                        </a:rPr>
                        <a:t>554</a:t>
                      </a:r>
                      <a:endParaRPr lang="en-US" sz="950" b="1"/>
                    </a:p>
                  </a:txBody>
                  <a:tcPr marL="182880" marR="182880" marT="54864" marB="54864">
                    <a:lnL w="9525" cap="flat" cmpd="sng" algn="ctr">
                      <a:noFill/>
                      <a:prstDash val="solid"/>
                      <a:round/>
                      <a:headEnd type="none" w="med" len="med"/>
                      <a:tailEnd type="none" w="med" len="med"/>
                    </a:lnL>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319519276"/>
                  </a:ext>
                </a:extLst>
              </a:tr>
              <a:tr h="806554">
                <a:tc>
                  <a:txBody>
                    <a:bodyPr/>
                    <a:lstStyle/>
                    <a:p>
                      <a:pPr marL="0" indent="0">
                        <a:spcBef>
                          <a:spcPts val="0"/>
                        </a:spcBef>
                        <a:buNone/>
                      </a:pPr>
                      <a:r>
                        <a:rPr kumimoji="0" lang="en-US" sz="950" b="1" i="0" u="none" strike="noStrike" kern="1200" cap="none" spc="0" normalizeH="0" baseline="0" noProof="0">
                          <a:ln>
                            <a:noFill/>
                          </a:ln>
                          <a:solidFill>
                            <a:srgbClr val="000000"/>
                          </a:solidFill>
                          <a:effectLst/>
                          <a:uLnTx/>
                          <a:uFillTx/>
                          <a:latin typeface="+mn-lt"/>
                          <a:ea typeface="+mn-ea"/>
                          <a:cs typeface="+mn-cs"/>
                        </a:rPr>
                        <a:t>Incentives</a:t>
                      </a:r>
                      <a:endParaRPr lang="en-US" sz="950"/>
                    </a:p>
                  </a:txBody>
                  <a:tcPr marT="54864" marB="54864">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buClrTx/>
                        <a:buSzTx/>
                        <a:buFontTx/>
                        <a:buNone/>
                        <a:tabLst/>
                        <a:defRPr/>
                      </a:pPr>
                      <a:r>
                        <a:rPr lang="en-US" sz="950">
                          <a:solidFill>
                            <a:srgbClr val="000000"/>
                          </a:solidFill>
                          <a:latin typeface="+mn-lt"/>
                        </a:rPr>
                        <a:t>- Federal: </a:t>
                      </a:r>
                      <a:r>
                        <a:rPr kumimoji="0" lang="en-US" sz="950" b="1" i="0" u="none" strike="noStrike" kern="1200" cap="none" spc="0" normalizeH="0" baseline="0" noProof="0">
                          <a:ln>
                            <a:noFill/>
                          </a:ln>
                          <a:solidFill>
                            <a:srgbClr val="000000"/>
                          </a:solidFill>
                          <a:effectLst/>
                          <a:uLnTx/>
                          <a:uFillTx/>
                          <a:latin typeface="+mn-lt"/>
                          <a:ea typeface="+mn-ea"/>
                          <a:cs typeface="+mn-cs"/>
                        </a:rPr>
                        <a:t>Tax credits </a:t>
                      </a:r>
                      <a:r>
                        <a:rPr kumimoji="0" lang="en-US" sz="950" b="0" i="0" u="none" strike="noStrike" kern="1200" cap="none" spc="0" normalizeH="0" baseline="0" noProof="0">
                          <a:ln>
                            <a:noFill/>
                          </a:ln>
                          <a:solidFill>
                            <a:srgbClr val="000000"/>
                          </a:solidFill>
                          <a:effectLst/>
                          <a:uLnTx/>
                          <a:uFillTx/>
                          <a:latin typeface="+mn-lt"/>
                          <a:ea typeface="+mn-ea"/>
                          <a:cs typeface="+mn-cs"/>
                        </a:rPr>
                        <a:t>on production and investment </a:t>
                      </a:r>
                      <a:r>
                        <a:rPr lang="en-US" sz="950" b="1">
                          <a:solidFill>
                            <a:srgbClr val="000000"/>
                          </a:solidFill>
                          <a:latin typeface="+mn-lt"/>
                        </a:rPr>
                        <a:t>DOE loans </a:t>
                      </a:r>
                      <a:r>
                        <a:rPr lang="en-US" sz="950">
                          <a:solidFill>
                            <a:srgbClr val="000000"/>
                          </a:solidFill>
                          <a:latin typeface="+mn-lt"/>
                        </a:rPr>
                        <a:t>now nuclear focused</a:t>
                      </a:r>
                    </a:p>
                    <a:p>
                      <a:pPr marL="0" marR="0" lvl="0" indent="0" algn="l" defTabSz="914400" rtl="0" eaLnBrk="1" fontAlgn="auto" latinLnBrk="0" hangingPunct="1">
                        <a:lnSpc>
                          <a:spcPct val="100000"/>
                        </a:lnSpc>
                        <a:spcBef>
                          <a:spcPts val="0"/>
                        </a:spcBef>
                        <a:buClrTx/>
                        <a:buSzTx/>
                        <a:buFontTx/>
                        <a:buNone/>
                        <a:tabLst/>
                        <a:defRPr/>
                      </a:pPr>
                      <a:r>
                        <a:rPr lang="en-US" sz="950">
                          <a:solidFill>
                            <a:srgbClr val="000000"/>
                          </a:solidFill>
                          <a:latin typeface="+mn-lt"/>
                        </a:rPr>
                        <a:t>- State: </a:t>
                      </a:r>
                      <a:r>
                        <a:rPr lang="en-US" sz="950" b="1">
                          <a:solidFill>
                            <a:srgbClr val="000000"/>
                          </a:solidFill>
                          <a:latin typeface="+mn-lt"/>
                        </a:rPr>
                        <a:t>Zero emissions credits, state-backed loans </a:t>
                      </a:r>
                      <a:r>
                        <a:rPr lang="en-US" sz="950">
                          <a:solidFill>
                            <a:srgbClr val="000000"/>
                          </a:solidFill>
                          <a:latin typeface="+mn-lt"/>
                        </a:rPr>
                        <a:t>and</a:t>
                      </a:r>
                      <a:r>
                        <a:rPr lang="en-US" sz="950" b="1">
                          <a:solidFill>
                            <a:srgbClr val="000000"/>
                          </a:solidFill>
                          <a:latin typeface="+mn-lt"/>
                        </a:rPr>
                        <a:t> funds</a:t>
                      </a:r>
                    </a:p>
                    <a:p>
                      <a:pPr marL="0" marR="0" lvl="0" indent="0" algn="l" defTabSz="914400" rtl="0" eaLnBrk="1" fontAlgn="auto" latinLnBrk="0" hangingPunct="1">
                        <a:lnSpc>
                          <a:spcPct val="100000"/>
                        </a:lnSpc>
                        <a:spcBef>
                          <a:spcPts val="0"/>
                        </a:spcBef>
                        <a:buClrTx/>
                        <a:buSzTx/>
                        <a:buFontTx/>
                        <a:buNone/>
                        <a:tabLst/>
                        <a:defRPr/>
                      </a:pPr>
                      <a:r>
                        <a:rPr lang="en-US" sz="950">
                          <a:solidFill>
                            <a:srgbClr val="000000"/>
                          </a:solidFill>
                          <a:latin typeface="+mn-lt"/>
                        </a:rPr>
                        <a:t>- Total public commitment to date is </a:t>
                      </a:r>
                      <a:r>
                        <a:rPr lang="en-US" sz="950" b="1">
                          <a:solidFill>
                            <a:srgbClr val="000000"/>
                          </a:solidFill>
                          <a:latin typeface="+mn-lt"/>
                        </a:rPr>
                        <a:t>&gt;$40B</a:t>
                      </a:r>
                      <a:endParaRPr lang="en-US" sz="950"/>
                    </a:p>
                  </a:txBody>
                  <a:tcPr marL="182880" marR="182880" marT="54864" marB="54864">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marL="0" marR="0" lvl="0" indent="0" algn="l" rtl="0" eaLnBrk="1" fontAlgn="auto" latinLnBrk="0" hangingPunct="1">
                        <a:lnSpc>
                          <a:spcPct val="100000"/>
                        </a:lnSpc>
                        <a:spcBef>
                          <a:spcPts val="0"/>
                        </a:spcBef>
                        <a:buClrTx/>
                        <a:buSzTx/>
                        <a:buFontTx/>
                        <a:buNone/>
                      </a:pPr>
                      <a:r>
                        <a:rPr kumimoji="0" lang="en-US" sz="950" b="0" i="0" u="none" strike="noStrike" kern="1200" cap="none" spc="0" normalizeH="0" baseline="0" noProof="0">
                          <a:ln>
                            <a:noFill/>
                          </a:ln>
                          <a:solidFill>
                            <a:srgbClr val="000000"/>
                          </a:solidFill>
                          <a:effectLst/>
                          <a:uLnTx/>
                          <a:uFillTx/>
                          <a:latin typeface="+mn-lt"/>
                          <a:ea typeface="+mn-ea"/>
                          <a:cs typeface="+mn-cs"/>
                        </a:rPr>
                        <a:t>-</a:t>
                      </a:r>
                      <a:r>
                        <a:rPr kumimoji="0" lang="en-US" sz="950" b="1" i="0" u="none" strike="noStrike" kern="1200" cap="none" spc="0" normalizeH="0" baseline="0" noProof="0">
                          <a:ln>
                            <a:noFill/>
                          </a:ln>
                          <a:solidFill>
                            <a:srgbClr val="000000"/>
                          </a:solidFill>
                          <a:effectLst/>
                          <a:uLnTx/>
                          <a:uFillTx/>
                          <a:latin typeface="+mn-lt"/>
                          <a:ea typeface="+mn-ea"/>
                          <a:cs typeface="+mn-cs"/>
                        </a:rPr>
                        <a:t> </a:t>
                      </a:r>
                      <a:r>
                        <a:rPr kumimoji="0" lang="en-US" sz="950" b="1" i="0" u="none" strike="noStrike" kern="1200" cap="none" spc="0" normalizeH="0" baseline="0" noProof="0" err="1">
                          <a:ln>
                            <a:noFill/>
                          </a:ln>
                          <a:solidFill>
                            <a:srgbClr val="000000"/>
                          </a:solidFill>
                          <a:effectLst/>
                          <a:uLnTx/>
                          <a:uFillTx/>
                          <a:latin typeface="+mn-lt"/>
                          <a:ea typeface="+mn-ea"/>
                          <a:cs typeface="+mn-cs"/>
                        </a:rPr>
                        <a:t>Eurotom</a:t>
                      </a:r>
                      <a:r>
                        <a:rPr kumimoji="0" lang="en-US" sz="950" b="1" i="0" u="none" strike="noStrike" kern="1200" cap="none" spc="0" normalizeH="0" baseline="0" noProof="0">
                          <a:ln>
                            <a:noFill/>
                          </a:ln>
                          <a:solidFill>
                            <a:srgbClr val="000000"/>
                          </a:solidFill>
                          <a:effectLst/>
                          <a:uLnTx/>
                          <a:uFillTx/>
                          <a:latin typeface="+mn-lt"/>
                          <a:ea typeface="+mn-ea"/>
                          <a:cs typeface="+mn-cs"/>
                        </a:rPr>
                        <a:t> Research and Training </a:t>
                      </a:r>
                      <a:r>
                        <a:rPr kumimoji="0" lang="en-US" sz="950" b="1" i="0" u="none" strike="noStrike" kern="1200" cap="none" spc="0" normalizeH="0" baseline="0" noProof="0" err="1">
                          <a:ln>
                            <a:noFill/>
                          </a:ln>
                          <a:solidFill>
                            <a:srgbClr val="000000"/>
                          </a:solidFill>
                          <a:effectLst/>
                          <a:uLnTx/>
                          <a:uFillTx/>
                          <a:latin typeface="+mn-lt"/>
                          <a:ea typeface="+mn-ea"/>
                          <a:cs typeface="+mn-cs"/>
                        </a:rPr>
                        <a:t>Programme</a:t>
                      </a:r>
                      <a:r>
                        <a:rPr kumimoji="0" lang="en-US" sz="950" b="1" i="0" u="none" strike="noStrike" kern="1200" cap="none" spc="0" normalizeH="0" baseline="0" noProof="0">
                          <a:ln>
                            <a:noFill/>
                          </a:ln>
                          <a:solidFill>
                            <a:srgbClr val="000000"/>
                          </a:solidFill>
                          <a:effectLst/>
                          <a:uLnTx/>
                          <a:uFillTx/>
                          <a:latin typeface="+mn-lt"/>
                          <a:ea typeface="+mn-ea"/>
                          <a:cs typeface="+mn-cs"/>
                        </a:rPr>
                        <a:t> </a:t>
                      </a:r>
                      <a:r>
                        <a:rPr kumimoji="0" lang="en-US" sz="950" b="0" i="0" u="none" strike="noStrike" kern="1200" cap="none" spc="0" normalizeH="0" baseline="0" noProof="0">
                          <a:ln>
                            <a:noFill/>
                          </a:ln>
                          <a:solidFill>
                            <a:srgbClr val="000000"/>
                          </a:solidFill>
                          <a:effectLst/>
                          <a:uLnTx/>
                          <a:uFillTx/>
                          <a:latin typeface="+mn-lt"/>
                          <a:ea typeface="+mn-ea"/>
                          <a:cs typeface="+mn-cs"/>
                        </a:rPr>
                        <a:t>funds nuclear research and innovation,</a:t>
                      </a:r>
                      <a:r>
                        <a:rPr lang="en-US" sz="950" b="0" i="0" u="none" strike="noStrike" kern="1200" cap="none" spc="0" normalizeH="0" baseline="0" noProof="0">
                          <a:ln>
                            <a:noFill/>
                          </a:ln>
                          <a:solidFill>
                            <a:srgbClr val="000000"/>
                          </a:solidFill>
                          <a:effectLst/>
                          <a:uLnTx/>
                          <a:uFillTx/>
                          <a:latin typeface="+mn-lt"/>
                          <a:ea typeface="+mn-ea"/>
                          <a:cs typeface="+mn-cs"/>
                        </a:rPr>
                        <a:t> provides</a:t>
                      </a:r>
                      <a:r>
                        <a:rPr kumimoji="0" lang="en-US" sz="950" b="0" i="0" u="none" strike="noStrike" kern="1200" cap="none" spc="0" normalizeH="0" baseline="0" noProof="0">
                          <a:ln>
                            <a:noFill/>
                          </a:ln>
                          <a:solidFill>
                            <a:srgbClr val="000000"/>
                          </a:solidFill>
                          <a:effectLst/>
                          <a:uLnTx/>
                          <a:uFillTx/>
                          <a:latin typeface="+mn-lt"/>
                          <a:ea typeface="+mn-ea"/>
                          <a:cs typeface="+mn-cs"/>
                        </a:rPr>
                        <a:t> financial support for </a:t>
                      </a:r>
                      <a:r>
                        <a:rPr kumimoji="0" lang="en-US" sz="950" b="1" i="0" u="none" strike="noStrike" kern="1200" cap="none" spc="0" normalizeH="0" baseline="0" noProof="0">
                          <a:ln>
                            <a:noFill/>
                          </a:ln>
                          <a:solidFill>
                            <a:srgbClr val="000000"/>
                          </a:solidFill>
                          <a:effectLst/>
                          <a:uLnTx/>
                          <a:uFillTx/>
                          <a:latin typeface="+mn-lt"/>
                          <a:ea typeface="+mn-ea"/>
                          <a:cs typeface="+mn-cs"/>
                        </a:rPr>
                        <a:t>decommissioning</a:t>
                      </a:r>
                      <a:endParaRPr lang="en-US" sz="950" b="1">
                        <a:solidFill>
                          <a:srgbClr val="000000"/>
                        </a:solidFill>
                        <a:latin typeface="+mn-lt"/>
                      </a:endParaRP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950" i="0" u="none" strike="noStrike" kern="1200" cap="none" spc="0" normalizeH="0" baseline="0" noProof="0">
                          <a:ln>
                            <a:noFill/>
                          </a:ln>
                          <a:solidFill>
                            <a:srgbClr val="000000"/>
                          </a:solidFill>
                          <a:effectLst/>
                          <a:uLnTx/>
                          <a:uFillTx/>
                          <a:latin typeface="+mn-lt"/>
                          <a:ea typeface="+mn-ea"/>
                          <a:cs typeface="+mn-cs"/>
                        </a:rPr>
                        <a:t>- An estimated </a:t>
                      </a:r>
                      <a:r>
                        <a:rPr kumimoji="0" lang="en-US" sz="950" b="1" i="0" u="none" strike="noStrike" kern="1200" cap="none" spc="0" normalizeH="0" baseline="0" noProof="0">
                          <a:ln>
                            <a:noFill/>
                          </a:ln>
                          <a:solidFill>
                            <a:srgbClr val="000000"/>
                          </a:solidFill>
                          <a:effectLst/>
                          <a:uLnTx/>
                          <a:uFillTx/>
                          <a:latin typeface="+mn-lt"/>
                          <a:ea typeface="+mn-ea"/>
                          <a:cs typeface="+mn-cs"/>
                        </a:rPr>
                        <a:t>~€241B </a:t>
                      </a:r>
                      <a:r>
                        <a:rPr kumimoji="0" lang="en-US" sz="950" i="0" u="none" strike="noStrike" kern="1200" cap="none" spc="0" normalizeH="0" baseline="0" noProof="0">
                          <a:ln>
                            <a:noFill/>
                          </a:ln>
                          <a:solidFill>
                            <a:srgbClr val="000000"/>
                          </a:solidFill>
                          <a:effectLst/>
                          <a:uLnTx/>
                          <a:uFillTx/>
                          <a:latin typeface="+mn-lt"/>
                          <a:ea typeface="+mn-ea"/>
                          <a:cs typeface="+mn-cs"/>
                        </a:rPr>
                        <a:t>in investments needed to reach target capacity </a:t>
                      </a:r>
                      <a:endParaRPr lang="en-US" sz="950"/>
                    </a:p>
                  </a:txBody>
                  <a:tcPr marL="182880" marR="182880" marT="54864" marB="54864">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buClrTx/>
                        <a:buSzTx/>
                        <a:buFontTx/>
                        <a:buNone/>
                        <a:tabLst/>
                        <a:defRPr/>
                      </a:pPr>
                      <a:r>
                        <a:rPr kumimoji="0" lang="en-US" sz="950" b="0" i="0" u="none" strike="noStrike" kern="1200" cap="none" spc="0" normalizeH="0" baseline="0" noProof="0">
                          <a:ln>
                            <a:noFill/>
                          </a:ln>
                          <a:solidFill>
                            <a:srgbClr val="000000"/>
                          </a:solidFill>
                          <a:effectLst/>
                          <a:uLnTx/>
                          <a:uFillTx/>
                          <a:latin typeface="+mn-lt"/>
                          <a:ea typeface="+mn-ea"/>
                          <a:cs typeface="+mn-cs"/>
                        </a:rPr>
                        <a:t>-</a:t>
                      </a:r>
                      <a:r>
                        <a:rPr kumimoji="0" lang="en-US" sz="950" b="1" i="0" u="none" strike="noStrike" kern="1200" cap="none" spc="0" normalizeH="0" baseline="0" noProof="0">
                          <a:ln>
                            <a:noFill/>
                          </a:ln>
                          <a:solidFill>
                            <a:srgbClr val="000000"/>
                          </a:solidFill>
                          <a:effectLst/>
                          <a:uLnTx/>
                          <a:uFillTx/>
                          <a:latin typeface="+mn-lt"/>
                          <a:ea typeface="+mn-ea"/>
                          <a:cs typeface="+mn-cs"/>
                        </a:rPr>
                        <a:t> Feed-in tariff </a:t>
                      </a:r>
                      <a:r>
                        <a:rPr kumimoji="0" lang="en-US" sz="950" b="0" i="0" u="none" strike="noStrike" kern="1200" cap="none" spc="0" normalizeH="0" baseline="0" noProof="0">
                          <a:ln>
                            <a:noFill/>
                          </a:ln>
                          <a:solidFill>
                            <a:srgbClr val="000000"/>
                          </a:solidFill>
                          <a:effectLst/>
                          <a:uLnTx/>
                          <a:uFillTx/>
                          <a:latin typeface="+mn-lt"/>
                          <a:ea typeface="+mn-ea"/>
                          <a:cs typeface="+mn-cs"/>
                        </a:rPr>
                        <a:t>to decrease the price of nuclear power; </a:t>
                      </a:r>
                      <a:r>
                        <a:rPr kumimoji="0" lang="en-US" sz="950" b="1" i="0" u="none" strike="noStrike" kern="1200" cap="none" spc="0" normalizeH="0" baseline="0" noProof="0">
                          <a:ln>
                            <a:noFill/>
                          </a:ln>
                          <a:solidFill>
                            <a:srgbClr val="000000"/>
                          </a:solidFill>
                          <a:effectLst/>
                          <a:uLnTx/>
                          <a:uFillTx/>
                          <a:latin typeface="+mn-lt"/>
                          <a:ea typeface="+mn-ea"/>
                          <a:cs typeface="+mn-cs"/>
                        </a:rPr>
                        <a:t>VAT refunds </a:t>
                      </a:r>
                      <a:r>
                        <a:rPr kumimoji="0" lang="en-US" sz="950" b="0" i="0" u="none" strike="noStrike" kern="1200" cap="none" spc="0" normalizeH="0" baseline="0" noProof="0">
                          <a:ln>
                            <a:noFill/>
                          </a:ln>
                          <a:solidFill>
                            <a:srgbClr val="000000"/>
                          </a:solidFill>
                          <a:effectLst/>
                          <a:uLnTx/>
                          <a:uFillTx/>
                          <a:latin typeface="+mn-lt"/>
                          <a:ea typeface="+mn-ea"/>
                          <a:cs typeface="+mn-cs"/>
                        </a:rPr>
                        <a:t>to nuclear operators</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950" b="0" i="0" u="none" strike="noStrike" kern="1200" cap="none" spc="0" normalizeH="0" baseline="0" noProof="0">
                          <a:ln>
                            <a:noFill/>
                          </a:ln>
                          <a:solidFill>
                            <a:srgbClr val="000000"/>
                          </a:solidFill>
                          <a:effectLst/>
                          <a:uLnTx/>
                          <a:uFillTx/>
                          <a:latin typeface="+mn-lt"/>
                          <a:ea typeface="+mn-ea"/>
                          <a:cs typeface="+mn-cs"/>
                        </a:rPr>
                        <a:t>- Latest government study* revealed </a:t>
                      </a:r>
                      <a:r>
                        <a:rPr kumimoji="0" lang="en-US" sz="950" b="1" i="0" u="none" strike="noStrike" kern="1200" cap="none" spc="0" normalizeH="0" baseline="0" noProof="0">
                          <a:ln>
                            <a:noFill/>
                          </a:ln>
                          <a:solidFill>
                            <a:srgbClr val="000000"/>
                          </a:solidFill>
                          <a:effectLst/>
                          <a:uLnTx/>
                          <a:uFillTx/>
                          <a:latin typeface="+mn-lt"/>
                          <a:ea typeface="+mn-ea"/>
                          <a:cs typeface="+mn-cs"/>
                        </a:rPr>
                        <a:t>~CNY 8.7T (~US$1.3T) </a:t>
                      </a:r>
                      <a:r>
                        <a:rPr kumimoji="0" lang="en-US" sz="950" b="0" i="0" u="none" strike="noStrike" kern="1200" cap="none" spc="0" normalizeH="0" baseline="0" noProof="0">
                          <a:ln>
                            <a:noFill/>
                          </a:ln>
                          <a:solidFill>
                            <a:srgbClr val="000000"/>
                          </a:solidFill>
                          <a:effectLst/>
                          <a:uLnTx/>
                          <a:uFillTx/>
                          <a:latin typeface="+mn-lt"/>
                          <a:ea typeface="+mn-ea"/>
                          <a:cs typeface="+mn-cs"/>
                        </a:rPr>
                        <a:t>needed to lift nuclear capacity to 554 GW by 2050</a:t>
                      </a:r>
                      <a:endParaRPr lang="en-US" sz="950"/>
                    </a:p>
                  </a:txBody>
                  <a:tcPr marL="182880" marR="182880" marT="54864" marB="54864">
                    <a:lnL w="9525" cap="flat" cmpd="sng" algn="ctr">
                      <a:noFill/>
                      <a:prstDash val="solid"/>
                      <a:round/>
                      <a:headEnd type="none" w="med" len="med"/>
                      <a:tailEnd type="none" w="med" len="med"/>
                    </a:lnL>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542319485"/>
                  </a:ext>
                </a:extLst>
              </a:tr>
              <a:tr h="518833">
                <a:tc>
                  <a:txBody>
                    <a:bodyPr/>
                    <a:lstStyle/>
                    <a:p>
                      <a:pPr marL="0" indent="0">
                        <a:spcBef>
                          <a:spcPts val="0"/>
                        </a:spcBef>
                        <a:buNone/>
                      </a:pPr>
                      <a:r>
                        <a:rPr kumimoji="0" lang="en-US" sz="950" b="1" i="0" u="none" strike="noStrike" kern="1200" cap="none" spc="0" normalizeH="0" baseline="0" noProof="0">
                          <a:ln>
                            <a:noFill/>
                          </a:ln>
                          <a:solidFill>
                            <a:srgbClr val="000000"/>
                          </a:solidFill>
                          <a:effectLst/>
                          <a:uLnTx/>
                          <a:uFillTx/>
                          <a:latin typeface="+mn-lt"/>
                          <a:ea typeface="+mn-ea"/>
                          <a:cs typeface="+mn-cs"/>
                        </a:rPr>
                        <a:t>Lifetime extension</a:t>
                      </a:r>
                      <a:endParaRPr lang="en-US" sz="950"/>
                    </a:p>
                  </a:txBody>
                  <a:tcPr marT="54864" marB="54864">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marL="0" indent="0">
                        <a:spcBef>
                          <a:spcPts val="0"/>
                        </a:spcBef>
                        <a:buNone/>
                      </a:pPr>
                      <a:r>
                        <a:rPr kumimoji="0" lang="en-US" sz="950" b="0" i="0" u="none" strike="noStrike" kern="1200" cap="none" spc="0" normalizeH="0" baseline="0" noProof="0">
                          <a:ln>
                            <a:noFill/>
                          </a:ln>
                          <a:solidFill>
                            <a:srgbClr val="000000"/>
                          </a:solidFill>
                          <a:effectLst/>
                          <a:uLnTx/>
                          <a:uFillTx/>
                          <a:latin typeface="+mn-lt"/>
                          <a:ea typeface="+mn-ea"/>
                          <a:cs typeface="+mn-cs"/>
                        </a:rPr>
                        <a:t>Initial 40-year operating license </a:t>
                      </a:r>
                      <a:r>
                        <a:rPr kumimoji="0" lang="en-US" sz="950" b="1" i="0" u="none" strike="noStrike" kern="1200" cap="none" spc="0" normalizeH="0" baseline="0" noProof="0">
                          <a:ln>
                            <a:noFill/>
                          </a:ln>
                          <a:solidFill>
                            <a:srgbClr val="000000"/>
                          </a:solidFill>
                          <a:effectLst/>
                          <a:uLnTx/>
                          <a:uFillTx/>
                          <a:latin typeface="+mn-lt"/>
                          <a:ea typeface="+mn-ea"/>
                          <a:cs typeface="+mn-cs"/>
                        </a:rPr>
                        <a:t>extended by 20 years</a:t>
                      </a:r>
                      <a:r>
                        <a:rPr kumimoji="0" lang="en-US" sz="950" b="0" i="0" u="none" strike="noStrike" kern="1200" cap="none" spc="0" normalizeH="0" baseline="0" noProof="0">
                          <a:ln>
                            <a:noFill/>
                          </a:ln>
                          <a:solidFill>
                            <a:srgbClr val="000000"/>
                          </a:solidFill>
                          <a:effectLst/>
                          <a:uLnTx/>
                          <a:uFillTx/>
                          <a:latin typeface="+mn-lt"/>
                          <a:ea typeface="+mn-ea"/>
                          <a:cs typeface="+mn-cs"/>
                        </a:rPr>
                        <a:t>, with possible extension of </a:t>
                      </a:r>
                      <a:r>
                        <a:rPr kumimoji="0" lang="en-US" sz="950" b="1" i="0" u="none" strike="noStrike" kern="1200" cap="none" spc="0" normalizeH="0" baseline="0" noProof="0">
                          <a:ln>
                            <a:noFill/>
                          </a:ln>
                          <a:solidFill>
                            <a:srgbClr val="000000"/>
                          </a:solidFill>
                          <a:effectLst/>
                          <a:uLnTx/>
                          <a:uFillTx/>
                          <a:latin typeface="+mn-lt"/>
                          <a:ea typeface="+mn-ea"/>
                          <a:cs typeface="+mn-cs"/>
                        </a:rPr>
                        <a:t>another 20 years </a:t>
                      </a:r>
                      <a:endParaRPr lang="en-US" sz="950"/>
                    </a:p>
                  </a:txBody>
                  <a:tcPr marL="182880" marR="182880" marT="54864" marB="54864">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marL="0" indent="0">
                        <a:spcBef>
                          <a:spcPts val="0"/>
                        </a:spcBef>
                        <a:buNone/>
                      </a:pPr>
                      <a:r>
                        <a:rPr kumimoji="0" lang="en-US" sz="950" b="0" i="0" u="none" strike="noStrike" kern="1200" cap="none" spc="0" normalizeH="0" baseline="0" noProof="0">
                          <a:ln>
                            <a:noFill/>
                          </a:ln>
                          <a:solidFill>
                            <a:srgbClr val="000000"/>
                          </a:solidFill>
                          <a:effectLst/>
                          <a:uLnTx/>
                          <a:uFillTx/>
                          <a:latin typeface="+mn-lt"/>
                          <a:ea typeface="+mn-ea"/>
                          <a:cs typeface="+mn-cs"/>
                        </a:rPr>
                        <a:t>No overarching rule; European Commission investigates and approves extension plans of member countries</a:t>
                      </a:r>
                      <a:endParaRPr lang="en-US" sz="950"/>
                    </a:p>
                  </a:txBody>
                  <a:tcPr marL="182880" marR="182880" marT="54864" marB="54864">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marL="0" indent="0">
                        <a:spcBef>
                          <a:spcPts val="0"/>
                        </a:spcBef>
                        <a:buNone/>
                      </a:pPr>
                      <a:r>
                        <a:rPr kumimoji="0" lang="en-US" sz="950" b="0" i="0" u="none" strike="noStrike" kern="1200" cap="none" spc="0" normalizeH="0" baseline="0" noProof="0">
                          <a:ln>
                            <a:noFill/>
                          </a:ln>
                          <a:solidFill>
                            <a:srgbClr val="000000"/>
                          </a:solidFill>
                          <a:effectLst/>
                          <a:uLnTx/>
                          <a:uFillTx/>
                          <a:latin typeface="+mn-lt"/>
                          <a:ea typeface="+mn-ea"/>
                          <a:cs typeface="+mn-cs"/>
                        </a:rPr>
                        <a:t>Not a priority for China due to relatively new fleet; first lifetime extension in 2021 extended 30-year-old plants by </a:t>
                      </a:r>
                      <a:r>
                        <a:rPr kumimoji="0" lang="en-US" sz="950" b="1" i="0" u="none" strike="noStrike" kern="1200" cap="none" spc="0" normalizeH="0" baseline="0" noProof="0">
                          <a:ln>
                            <a:noFill/>
                          </a:ln>
                          <a:solidFill>
                            <a:srgbClr val="000000"/>
                          </a:solidFill>
                          <a:effectLst/>
                          <a:uLnTx/>
                          <a:uFillTx/>
                          <a:latin typeface="+mn-lt"/>
                          <a:ea typeface="+mn-ea"/>
                          <a:cs typeface="+mn-cs"/>
                        </a:rPr>
                        <a:t>20 years </a:t>
                      </a:r>
                      <a:endParaRPr lang="en-US" sz="950"/>
                    </a:p>
                  </a:txBody>
                  <a:tcPr marL="182880" marR="182880" marT="54864" marB="54864">
                    <a:lnL w="9525" cap="flat" cmpd="sng" algn="ctr">
                      <a:noFill/>
                      <a:prstDash val="solid"/>
                      <a:round/>
                      <a:headEnd type="none" w="med" len="med"/>
                      <a:tailEnd type="none" w="med" len="med"/>
                    </a:lnL>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811068815"/>
                  </a:ext>
                </a:extLst>
              </a:tr>
              <a:tr h="518833">
                <a:tc>
                  <a:txBody>
                    <a:bodyPr/>
                    <a:lstStyle/>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950" b="1" i="0" u="none" strike="noStrike" kern="1200" cap="none" spc="0" normalizeH="0" baseline="0" noProof="0">
                          <a:ln>
                            <a:noFill/>
                          </a:ln>
                          <a:solidFill>
                            <a:srgbClr val="000000"/>
                          </a:solidFill>
                          <a:effectLst/>
                          <a:uLnTx/>
                          <a:uFillTx/>
                          <a:latin typeface="+mn-lt"/>
                          <a:ea typeface="+mn-ea"/>
                          <a:cs typeface="+mn-cs"/>
                        </a:rPr>
                        <a:t>Development of advanced reactors</a:t>
                      </a:r>
                      <a:endParaRPr lang="en-US" sz="950"/>
                    </a:p>
                  </a:txBody>
                  <a:tcPr marT="54864" marB="54864">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marL="0" indent="0">
                        <a:spcBef>
                          <a:spcPts val="0"/>
                        </a:spcBef>
                        <a:buNone/>
                      </a:pPr>
                      <a:r>
                        <a:rPr kumimoji="0" lang="en-US" sz="950" b="0" i="0" u="none" strike="noStrike" kern="1200" cap="none" spc="0" normalizeH="0" baseline="0" noProof="0">
                          <a:ln>
                            <a:noFill/>
                          </a:ln>
                          <a:solidFill>
                            <a:srgbClr val="000000"/>
                          </a:solidFill>
                          <a:effectLst/>
                          <a:uLnTx/>
                          <a:uFillTx/>
                          <a:latin typeface="+mn-lt"/>
                          <a:ea typeface="+mn-ea"/>
                          <a:cs typeface="+mn-cs"/>
                        </a:rPr>
                        <a:t>$3.2B in SMRs and other advanced reactor designs; $</a:t>
                      </a:r>
                      <a:r>
                        <a:rPr lang="en-US" sz="950">
                          <a:solidFill>
                            <a:srgbClr val="000000"/>
                          </a:solidFill>
                          <a:latin typeface="+mn-lt"/>
                        </a:rPr>
                        <a:t>3.4B in federal funding for the HALEU availability program</a:t>
                      </a:r>
                      <a:endParaRPr lang="en-US" sz="950"/>
                    </a:p>
                  </a:txBody>
                  <a:tcPr marL="182880" marR="182880" marT="54864" marB="54864">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marL="0" indent="0">
                        <a:spcBef>
                          <a:spcPts val="0"/>
                        </a:spcBef>
                        <a:buNone/>
                      </a:pPr>
                      <a:r>
                        <a:rPr kumimoji="0" lang="en-US" sz="950" b="0" i="0" u="none" strike="noStrike" kern="1200" cap="none" spc="0" normalizeH="0" baseline="0" noProof="0">
                          <a:ln>
                            <a:noFill/>
                          </a:ln>
                          <a:solidFill>
                            <a:srgbClr val="000000"/>
                          </a:solidFill>
                          <a:effectLst/>
                          <a:uLnTx/>
                          <a:uFillTx/>
                          <a:latin typeface="+mn-lt"/>
                          <a:ea typeface="+mn-ea"/>
                          <a:cs typeface="+mn-cs"/>
                        </a:rPr>
                        <a:t>Advanced nuclear reactors included in scope of net-zero technologies eligible for financial support</a:t>
                      </a:r>
                      <a:endParaRPr lang="en-US" sz="950"/>
                    </a:p>
                  </a:txBody>
                  <a:tcPr marL="182880" marR="182880" marT="54864" marB="54864">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marL="0" indent="0">
                        <a:spcBef>
                          <a:spcPts val="0"/>
                        </a:spcBef>
                        <a:buNone/>
                      </a:pPr>
                      <a:r>
                        <a:rPr kumimoji="0" lang="en-US" sz="950" b="0" i="0" u="none" strike="noStrike" kern="1200" cap="none" spc="0" normalizeH="0" baseline="0" noProof="0">
                          <a:ln>
                            <a:noFill/>
                          </a:ln>
                          <a:solidFill>
                            <a:srgbClr val="000000"/>
                          </a:solidFill>
                          <a:effectLst/>
                          <a:uLnTx/>
                          <a:uFillTx/>
                          <a:latin typeface="+mn-lt"/>
                          <a:ea typeface="+mn-ea"/>
                          <a:cs typeface="+mn-cs"/>
                        </a:rPr>
                        <a:t>Start operation of ACP100 SMR by 2026, develop floating offshore nuclear power plants</a:t>
                      </a:r>
                      <a:endParaRPr lang="en-US" sz="950"/>
                    </a:p>
                  </a:txBody>
                  <a:tcPr marL="182880" marR="182880" marT="54864" marB="54864">
                    <a:lnL w="9525" cap="flat" cmpd="sng" algn="ctr">
                      <a:noFill/>
                      <a:prstDash val="solid"/>
                      <a:round/>
                      <a:headEnd type="none" w="med" len="med"/>
                      <a:tailEnd type="none" w="med" len="med"/>
                    </a:lnL>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807561041"/>
                  </a:ext>
                </a:extLst>
              </a:tr>
            </a:tbl>
          </a:graphicData>
        </a:graphic>
      </p:graphicFrame>
      <p:sp>
        <p:nvSpPr>
          <p:cNvPr id="146" name="Text Placeholder 10">
            <a:extLst>
              <a:ext uri="{FF2B5EF4-FFF2-40B4-BE49-F238E27FC236}">
                <a16:creationId xmlns:a16="http://schemas.microsoft.com/office/drawing/2014/main" id="{BB38E2C1-3C99-955B-BC51-8F970AB7EC70}"/>
              </a:ext>
            </a:extLst>
          </p:cNvPr>
          <p:cNvSpPr>
            <a:spLocks noGrp="1"/>
          </p:cNvSpPr>
          <p:nvPr>
            <p:custDataLst>
              <p:tags r:id="rId3"/>
            </p:custDataLst>
          </p:nvPr>
        </p:nvSpPr>
        <p:spPr bwMode="auto">
          <a:xfrm>
            <a:off x="330199" y="1390917"/>
            <a:ext cx="4921251" cy="246221"/>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sz="1400" b="1" i="0" u="none" strike="noStrike" kern="1200" cap="none" spc="0" normalizeH="0" baseline="0" noProof="0">
                <a:ln>
                  <a:noFill/>
                </a:ln>
                <a:solidFill>
                  <a:srgbClr val="000000"/>
                </a:solidFill>
                <a:effectLst/>
                <a:uLnTx/>
                <a:uFillTx/>
                <a:latin typeface="Arial"/>
                <a:ea typeface="+mn-lt"/>
                <a:cs typeface="Arial"/>
              </a:rPr>
              <a:t>Key policy drivers across main nuclear players</a:t>
            </a:r>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cxnSp>
        <p:nvCxnSpPr>
          <p:cNvPr id="147" name="Straight Connector 146">
            <a:extLst>
              <a:ext uri="{FF2B5EF4-FFF2-40B4-BE49-F238E27FC236}">
                <a16:creationId xmlns:a16="http://schemas.microsoft.com/office/drawing/2014/main" id="{2A2BD4F8-0B8E-0BED-C1B1-27535CBCC9DC}"/>
              </a:ext>
            </a:extLst>
          </p:cNvPr>
          <p:cNvCxnSpPr>
            <a:cxnSpLocks/>
          </p:cNvCxnSpPr>
          <p:nvPr/>
        </p:nvCxnSpPr>
        <p:spPr bwMode="gray">
          <a:xfrm>
            <a:off x="309652" y="1666166"/>
            <a:ext cx="11526838"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55" name="Rectangular Callout 2">
            <a:extLst>
              <a:ext uri="{FF2B5EF4-FFF2-40B4-BE49-F238E27FC236}">
                <a16:creationId xmlns:a16="http://schemas.microsoft.com/office/drawing/2014/main" id="{3FF9C198-D2E3-C9BA-D89F-1CEA1F10B0BC}"/>
              </a:ext>
            </a:extLst>
          </p:cNvPr>
          <p:cNvSpPr/>
          <p:nvPr/>
        </p:nvSpPr>
        <p:spPr>
          <a:xfrm flipH="1">
            <a:off x="10926762" y="2718958"/>
            <a:ext cx="1124340" cy="492984"/>
          </a:xfrm>
          <a:prstGeom prst="wedgeRectCallout">
            <a:avLst>
              <a:gd name="adj1" fmla="val 60171"/>
              <a:gd name="adj2" fmla="val -40042"/>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lIns="27432" tIns="27432" rIns="27432" bIns="27432" rtlCol="0" anchor="ctr"/>
          <a:lstStyle/>
          <a:p>
            <a:pPr lvl="0">
              <a:defRPr/>
            </a:pPr>
            <a:r>
              <a:rPr kumimoji="0" lang="en-US" sz="900" b="0" i="0" u="none" strike="noStrike" kern="1200" cap="none" spc="0" normalizeH="0" baseline="0" noProof="0">
                <a:solidFill>
                  <a:schemeClr val="bg1"/>
                </a:solidFill>
                <a:effectLst/>
                <a:uLnTx/>
                <a:uFillTx/>
                <a:latin typeface="Arial"/>
                <a:ea typeface="+mn-ea"/>
                <a:cs typeface="+mn-cs"/>
              </a:rPr>
              <a:t>China’s LCOE is less than half that of U.S. and EU.</a:t>
            </a:r>
            <a:endParaRPr kumimoji="0" lang="en-US" sz="900" i="0" u="none" strike="noStrike" kern="1200" cap="none" spc="0" normalizeH="0" baseline="0" noProof="0">
              <a:solidFill>
                <a:schemeClr val="bg1"/>
              </a:solidFill>
              <a:effectLst/>
              <a:uLnTx/>
              <a:uFillTx/>
              <a:latin typeface="Arial"/>
              <a:ea typeface="+mn-ea"/>
              <a:cs typeface="+mn-cs"/>
            </a:endParaRPr>
          </a:p>
        </p:txBody>
      </p:sp>
      <p:sp>
        <p:nvSpPr>
          <p:cNvPr id="161" name="Rectangle 160">
            <a:extLst>
              <a:ext uri="{FF2B5EF4-FFF2-40B4-BE49-F238E27FC236}">
                <a16:creationId xmlns:a16="http://schemas.microsoft.com/office/drawing/2014/main" id="{75C912E2-2728-AE3F-0258-B083D0F0A573}"/>
              </a:ext>
            </a:extLst>
          </p:cNvPr>
          <p:cNvSpPr/>
          <p:nvPr/>
        </p:nvSpPr>
        <p:spPr bwMode="gray">
          <a:xfrm>
            <a:off x="9817668" y="1705543"/>
            <a:ext cx="182880" cy="182880"/>
          </a:xfrm>
          <a:prstGeom prst="rect">
            <a:avLst/>
          </a:prstGeom>
          <a:solidFill>
            <a:srgbClr val="00933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prstClr val="white"/>
                </a:solidFill>
                <a:effectLst/>
                <a:uLnTx/>
                <a:uFillTx/>
                <a:latin typeface="+mj-lt"/>
                <a:ea typeface="+mn-ea"/>
                <a:cs typeface="+mn-cs"/>
              </a:rPr>
              <a:t>H</a:t>
            </a:r>
          </a:p>
        </p:txBody>
      </p:sp>
      <p:sp>
        <p:nvSpPr>
          <p:cNvPr id="162" name="TextBox 161">
            <a:extLst>
              <a:ext uri="{FF2B5EF4-FFF2-40B4-BE49-F238E27FC236}">
                <a16:creationId xmlns:a16="http://schemas.microsoft.com/office/drawing/2014/main" id="{652EEED4-9568-A8A1-3872-DC980CC13395}"/>
              </a:ext>
            </a:extLst>
          </p:cNvPr>
          <p:cNvSpPr txBox="1"/>
          <p:nvPr/>
        </p:nvSpPr>
        <p:spPr bwMode="gray">
          <a:xfrm>
            <a:off x="8572168" y="1727734"/>
            <a:ext cx="3321074" cy="143877"/>
          </a:xfrm>
          <a:prstGeom prst="rect">
            <a:avLst/>
          </a:prstGeom>
          <a:noFill/>
        </p:spPr>
        <p:txBody>
          <a:bodyPr wrap="square" lIns="0" tIns="0" rIns="0" bIns="0" rtlCol="0">
            <a:spAutoFit/>
          </a:bodyPr>
          <a:lstStyle/>
          <a:p>
            <a:pPr lvl="0">
              <a:spcBef>
                <a:spcPts val="600"/>
              </a:spcBef>
              <a:spcAft>
                <a:spcPts val="600"/>
              </a:spcAft>
              <a:defRPr/>
            </a:pPr>
            <a:r>
              <a:rPr kumimoji="0" lang="en-US" sz="900" b="0" i="0" u="none" strike="noStrike" kern="1200" cap="none" spc="0" normalizeH="0" baseline="0" noProof="0">
                <a:ln>
                  <a:noFill/>
                </a:ln>
                <a:solidFill>
                  <a:srgbClr val="000000"/>
                </a:solidFill>
                <a:effectLst/>
                <a:uLnTx/>
                <a:uFillTx/>
                <a:latin typeface="+mj-lt"/>
                <a:ea typeface="+mn-ea"/>
                <a:cs typeface="+mn-cs"/>
              </a:rPr>
              <a:t>Level of policy support:         = High           = Medium          = Low</a:t>
            </a:r>
          </a:p>
        </p:txBody>
      </p:sp>
      <p:sp>
        <p:nvSpPr>
          <p:cNvPr id="163" name="Rectangle 162">
            <a:extLst>
              <a:ext uri="{FF2B5EF4-FFF2-40B4-BE49-F238E27FC236}">
                <a16:creationId xmlns:a16="http://schemas.microsoft.com/office/drawing/2014/main" id="{07B85C84-8CE9-E07D-2EE4-6BEF481FCE7C}"/>
              </a:ext>
            </a:extLst>
          </p:cNvPr>
          <p:cNvSpPr/>
          <p:nvPr/>
        </p:nvSpPr>
        <p:spPr bwMode="gray">
          <a:xfrm>
            <a:off x="10505123" y="1705543"/>
            <a:ext cx="182880" cy="182880"/>
          </a:xfrm>
          <a:prstGeom prst="rect">
            <a:avLst/>
          </a:prstGeom>
          <a:solidFill>
            <a:srgbClr val="FFC000"/>
          </a:solidFill>
          <a:ln w="952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prstClr val="white"/>
                </a:solidFill>
                <a:effectLst/>
                <a:uLnTx/>
                <a:uFillTx/>
                <a:latin typeface="+mj-lt"/>
                <a:ea typeface="+mn-ea"/>
                <a:cs typeface="+mn-cs"/>
              </a:rPr>
              <a:t>M </a:t>
            </a:r>
          </a:p>
        </p:txBody>
      </p:sp>
      <p:sp>
        <p:nvSpPr>
          <p:cNvPr id="164" name="btfpNotesBox368131">
            <a:hlinkClick r:id="rId12"/>
            <a:extLst>
              <a:ext uri="{FF2B5EF4-FFF2-40B4-BE49-F238E27FC236}">
                <a16:creationId xmlns:a16="http://schemas.microsoft.com/office/drawing/2014/main" id="{CAFF327E-11F9-216C-9DE6-2A2C79D8C7B5}"/>
              </a:ext>
            </a:extLst>
          </p:cNvPr>
          <p:cNvSpPr txBox="1"/>
          <p:nvPr>
            <p:custDataLst>
              <p:tags r:id="rId4"/>
            </p:custDataLst>
          </p:nvPr>
        </p:nvSpPr>
        <p:spPr bwMode="gray">
          <a:xfrm>
            <a:off x="330199" y="6156516"/>
            <a:ext cx="9167484" cy="615553"/>
          </a:xfrm>
          <a:prstGeom prst="rect">
            <a:avLst/>
          </a:prstGeom>
          <a:noFill/>
        </p:spPr>
        <p:txBody>
          <a:bodyPr vert="horz" wrap="square" lIns="0" tIns="0" rIns="0" bIns="0" rtlCol="0" anchor="b">
            <a:spAutoFit/>
          </a:bodyPr>
          <a:lstStyle/>
          <a:p>
            <a:pPr lvl="0">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a:t>
            </a:r>
            <a:r>
              <a:rPr lang="en-US" sz="800" dirty="0">
                <a:solidFill>
                  <a:srgbClr val="000000"/>
                </a:solidFill>
                <a:latin typeface="Arial"/>
              </a:rPr>
              <a:t>The l</a:t>
            </a:r>
            <a:r>
              <a:rPr kumimoji="0" lang="en-US" sz="800" b="0" i="0" u="none" strike="noStrike" kern="1200" cap="none" spc="0" normalizeH="0" baseline="0" noProof="0" dirty="0" err="1">
                <a:ln>
                  <a:noFill/>
                </a:ln>
                <a:solidFill>
                  <a:srgbClr val="000000"/>
                </a:solidFill>
                <a:effectLst/>
                <a:uLnTx/>
                <a:uFillTx/>
                <a:latin typeface="Arial"/>
                <a:ea typeface="+mn-ea"/>
                <a:cs typeface="+mn-cs"/>
              </a:rPr>
              <a:t>atest</a:t>
            </a:r>
            <a:r>
              <a:rPr kumimoji="0" lang="en-US" sz="800" b="0" i="0" u="none" strike="noStrike" kern="1200" cap="none" spc="0" normalizeH="0" baseline="0" noProof="0" dirty="0">
                <a:ln>
                  <a:noFill/>
                </a:ln>
                <a:solidFill>
                  <a:srgbClr val="000000"/>
                </a:solidFill>
                <a:effectLst/>
                <a:uLnTx/>
                <a:uFillTx/>
                <a:latin typeface="Arial"/>
                <a:ea typeface="+mn-ea"/>
                <a:cs typeface="+mn-cs"/>
              </a:rPr>
              <a:t> Chinese government study mentioned by World Nuclear Association was released in October 2018.</a:t>
            </a:r>
          </a:p>
          <a:p>
            <a:pPr lvl="0">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World Nuclear Association,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3"/>
              </a:rPr>
              <a:t>Nuclear Power in the USA</a:t>
            </a:r>
            <a:r>
              <a:rPr kumimoji="0" lang="en-US" sz="800" b="0" i="0" u="none" strike="noStrike" kern="1200" cap="none" spc="0" normalizeH="0" baseline="0" noProof="0" dirty="0">
                <a:ln>
                  <a:noFill/>
                </a:ln>
                <a:solidFill>
                  <a:srgbClr val="000000"/>
                </a:solidFill>
                <a:effectLst/>
                <a:uLnTx/>
                <a:uFillTx/>
                <a:latin typeface="Arial"/>
                <a:ea typeface="+mn-ea"/>
                <a:cs typeface="+mn-cs"/>
              </a:rPr>
              <a:t> (2025); Lazard,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4"/>
              </a:rPr>
              <a:t>LCOE</a:t>
            </a:r>
            <a:r>
              <a:rPr kumimoji="0" lang="en-US" sz="800" b="0" i="0" u="none" strike="noStrike" kern="1200" cap="none" spc="0" normalizeH="0" baseline="0" noProof="0" dirty="0">
                <a:ln>
                  <a:noFill/>
                </a:ln>
                <a:solidFill>
                  <a:srgbClr val="000000"/>
                </a:solidFill>
                <a:effectLst/>
                <a:uLnTx/>
                <a:uFillTx/>
                <a:latin typeface="Arial"/>
                <a:ea typeface="+mn-ea"/>
                <a:cs typeface="+mn-cs"/>
              </a:rPr>
              <a:t> (2025);</a:t>
            </a:r>
            <a:r>
              <a:rPr lang="en-US" sz="800" dirty="0">
                <a:solidFill>
                  <a:srgbClr val="000000"/>
                </a:solidFill>
                <a:latin typeface="Arial"/>
              </a:rPr>
              <a:t> </a:t>
            </a:r>
            <a:r>
              <a:rPr kumimoji="0" lang="en-US" sz="800" b="0" i="0" u="none" strike="noStrike" kern="1200" cap="none" spc="0" normalizeH="0" baseline="0" noProof="0" dirty="0">
                <a:ln>
                  <a:noFill/>
                </a:ln>
                <a:solidFill>
                  <a:srgbClr val="000000"/>
                </a:solidFill>
                <a:effectLst/>
                <a:uLnTx/>
                <a:uFillTx/>
                <a:latin typeface="Arial"/>
                <a:ea typeface="+mn-ea"/>
                <a:cs typeface="+mn-cs"/>
              </a:rPr>
              <a:t>Nuclear Europe,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5"/>
              </a:rPr>
              <a:t>Pathways to 2050</a:t>
            </a:r>
            <a:r>
              <a:rPr kumimoji="0" lang="en-US" sz="800" b="0" i="0" u="none" strike="noStrike" kern="1200" cap="none" spc="0" normalizeH="0" baseline="0" noProof="0" dirty="0">
                <a:ln>
                  <a:noFill/>
                </a:ln>
                <a:solidFill>
                  <a:srgbClr val="000000"/>
                </a:solidFill>
                <a:effectLst/>
                <a:uLnTx/>
                <a:uFillTx/>
                <a:latin typeface="Arial"/>
                <a:ea typeface="+mn-ea"/>
                <a:cs typeface="+mn-cs"/>
              </a:rPr>
              <a:t> (2025); World Nuclear Association,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6"/>
              </a:rPr>
              <a:t>Nuclear Power in China</a:t>
            </a:r>
            <a:r>
              <a:rPr kumimoji="0" lang="en-US" sz="800" b="0" i="0" u="none" strike="noStrike" kern="1200" cap="none" spc="0" normalizeH="0" baseline="0" noProof="0" dirty="0">
                <a:ln>
                  <a:noFill/>
                </a:ln>
                <a:solidFill>
                  <a:srgbClr val="000000"/>
                </a:solidFill>
                <a:effectLst/>
                <a:uLnTx/>
                <a:uFillTx/>
                <a:latin typeface="Arial"/>
                <a:ea typeface="+mn-ea"/>
                <a:cs typeface="+mn-cs"/>
              </a:rPr>
              <a:t> (2025); </a:t>
            </a:r>
            <a:r>
              <a:rPr kumimoji="0" lang="en-US" sz="800" b="0" i="0" u="none" strike="noStrike" kern="1200" cap="none" spc="0" normalizeH="0" baseline="0" noProof="0" dirty="0" err="1">
                <a:ln>
                  <a:noFill/>
                </a:ln>
                <a:solidFill>
                  <a:srgbClr val="000000"/>
                </a:solidFill>
                <a:effectLst/>
                <a:uLnTx/>
                <a:uFillTx/>
                <a:latin typeface="Arial"/>
                <a:ea typeface="+mn-ea"/>
                <a:cs typeface="+mn-cs"/>
              </a:rPr>
              <a:t>Foro</a:t>
            </a:r>
            <a:r>
              <a:rPr lang="en-US" sz="800" dirty="0">
                <a:solidFill>
                  <a:srgbClr val="000000"/>
                </a:solidFill>
                <a:latin typeface="Arial"/>
              </a:rPr>
              <a:t>Nuclear, </a:t>
            </a:r>
            <a:r>
              <a:rPr lang="en-US" sz="800" dirty="0">
                <a:solidFill>
                  <a:srgbClr val="000000"/>
                </a:solidFill>
                <a:latin typeface="Arial"/>
                <a:hlinkClick r:id="rId17"/>
              </a:rPr>
              <a:t>EU recognizes value of nuclear </a:t>
            </a:r>
            <a:r>
              <a:rPr lang="en-US" sz="800" dirty="0">
                <a:solidFill>
                  <a:srgbClr val="000000"/>
                </a:solidFill>
                <a:latin typeface="Arial"/>
              </a:rPr>
              <a:t>(2025); </a:t>
            </a:r>
            <a:r>
              <a:rPr kumimoji="0" lang="en-US" sz="800" b="0" i="0" u="none" strike="noStrike" kern="1200" cap="none" spc="0" normalizeH="0" baseline="0" noProof="0" dirty="0">
                <a:ln>
                  <a:noFill/>
                </a:ln>
                <a:solidFill>
                  <a:srgbClr val="000000"/>
                </a:solidFill>
                <a:effectLst/>
                <a:uLnTx/>
                <a:uFillTx/>
                <a:latin typeface="Arial"/>
                <a:ea typeface="+mn-ea"/>
                <a:cs typeface="+mn-cs"/>
              </a:rPr>
              <a:t>IEA,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8"/>
              </a:rPr>
              <a:t>The Path to a New Era for Nuclear Energy</a:t>
            </a:r>
            <a:r>
              <a:rPr kumimoji="0" lang="en-US" sz="800" b="0" i="0" u="none" strike="noStrike" kern="1200" cap="none" spc="0" normalizeH="0" baseline="0" noProof="0" dirty="0">
                <a:ln>
                  <a:noFill/>
                </a:ln>
                <a:solidFill>
                  <a:srgbClr val="000000"/>
                </a:solidFill>
                <a:effectLst/>
                <a:uLnTx/>
                <a:uFillTx/>
                <a:latin typeface="Arial"/>
                <a:ea typeface="+mn-ea"/>
                <a:cs typeface="+mn-cs"/>
              </a:rPr>
              <a:t> (2025); ITIF,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9"/>
              </a:rPr>
              <a:t>How Innovative Is China in Nuclear Power?</a:t>
            </a:r>
            <a:r>
              <a:rPr kumimoji="0" lang="en-US" sz="800" b="0" i="0" u="none" strike="noStrike" kern="1200" cap="none" spc="0" normalizeH="0" baseline="0" noProof="0" dirty="0">
                <a:ln>
                  <a:noFill/>
                </a:ln>
                <a:solidFill>
                  <a:srgbClr val="000000"/>
                </a:solidFill>
                <a:effectLst/>
                <a:uLnTx/>
                <a:uFillTx/>
                <a:latin typeface="Arial"/>
                <a:ea typeface="+mn-ea"/>
                <a:cs typeface="+mn-cs"/>
              </a:rPr>
              <a:t> (2024); World Nuclear Association, </a:t>
            </a:r>
            <a:r>
              <a:rPr lang="en-US" sz="800" dirty="0">
                <a:solidFill>
                  <a:srgbClr val="000000"/>
                </a:solidFill>
                <a:hlinkClick r:id="rId20"/>
              </a:rPr>
              <a:t>Economics of Nuclear Power</a:t>
            </a:r>
            <a:r>
              <a:rPr lang="en-US" sz="800" dirty="0">
                <a:solidFill>
                  <a:srgbClr val="000000"/>
                </a:solidFill>
              </a:rPr>
              <a:t> (2023); </a:t>
            </a:r>
            <a:r>
              <a:rPr kumimoji="0" lang="en-US" sz="800" b="0" i="0" u="none" strike="noStrike" kern="1200" cap="none" spc="0" normalizeH="0" baseline="0" noProof="0" dirty="0">
                <a:ln>
                  <a:noFill/>
                </a:ln>
                <a:solidFill>
                  <a:srgbClr val="000000"/>
                </a:solidFill>
                <a:effectLst/>
                <a:uLnTx/>
                <a:uFillTx/>
                <a:latin typeface="Arial"/>
                <a:ea typeface="+mn-ea"/>
                <a:cs typeface="+mn-cs"/>
              </a:rPr>
              <a:t>NEA,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21"/>
              </a:rPr>
              <a:t>Projected Costs of Generating Electricity 2020 Edition</a:t>
            </a:r>
            <a:r>
              <a:rPr kumimoji="0" lang="en-US" sz="800" b="0" i="0" u="none" strike="noStrike" kern="1200" cap="none" spc="0" normalizeH="0" baseline="0" noProof="0" dirty="0">
                <a:ln>
                  <a:noFill/>
                </a:ln>
                <a:solidFill>
                  <a:srgbClr val="000000"/>
                </a:solidFill>
                <a:effectLst/>
                <a:uLnTx/>
                <a:uFillTx/>
                <a:latin typeface="Arial"/>
                <a:ea typeface="+mn-ea"/>
                <a:cs typeface="+mn-cs"/>
              </a:rPr>
              <a:t> (2020)</a:t>
            </a:r>
            <a:r>
              <a:rPr lang="en-US" sz="800" dirty="0">
                <a:solidFill>
                  <a:srgbClr val="000000"/>
                </a:solidFill>
                <a:latin typeface="Arial"/>
              </a:rPr>
              <a:t>; Nuclear Business Platform, </a:t>
            </a:r>
            <a:r>
              <a:rPr lang="en-US" sz="800" dirty="0">
                <a:solidFill>
                  <a:srgbClr val="000000"/>
                </a:solidFill>
                <a:latin typeface="Arial"/>
                <a:hlinkClick r:id="rId22"/>
              </a:rPr>
              <a:t>China’s Nuclear Power Program</a:t>
            </a:r>
            <a:r>
              <a:rPr lang="en-US" sz="800" dirty="0">
                <a:solidFill>
                  <a:srgbClr val="000000"/>
                </a:solidFill>
                <a:latin typeface="Arial"/>
              </a:rPr>
              <a:t> (2024).</a:t>
            </a: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defTabSz="711200">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Hinako Arai, Adele </a:t>
            </a:r>
            <a:r>
              <a:rPr kumimoji="0" lang="en-US" sz="800" b="0" i="0" u="none" strike="noStrike" kern="1200" cap="none" spc="0" normalizeH="0" baseline="0" noProof="0" dirty="0" err="1">
                <a:ln>
                  <a:noFill/>
                </a:ln>
                <a:solidFill>
                  <a:srgbClr val="000000"/>
                </a:solidFill>
                <a:effectLst/>
                <a:uLnTx/>
                <a:uFillTx/>
                <a:latin typeface="Arial"/>
                <a:ea typeface="+mn-ea"/>
                <a:cs typeface="+mn-cs"/>
              </a:rPr>
              <a:t>Teh</a:t>
            </a:r>
            <a:r>
              <a:rPr kumimoji="0" lang="en-US" sz="800" b="0" i="0" u="none" strike="noStrike" kern="1200" cap="none" spc="0" normalizeH="0" baseline="0" noProof="0" dirty="0">
                <a:ln>
                  <a:noFill/>
                </a:ln>
                <a:solidFill>
                  <a:srgbClr val="000000"/>
                </a:solidFill>
                <a:effectLst/>
                <a:uLnTx/>
                <a:uFillTx/>
                <a:latin typeface="Arial"/>
                <a:ea typeface="+mn-ea"/>
                <a:cs typeface="+mn-cs"/>
              </a:rPr>
              <a:t>, Quint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lang="en-US" sz="800" dirty="0">
                <a:solidFill>
                  <a:srgbClr val="000000"/>
                </a:solidFill>
                <a:latin typeface="Arial"/>
              </a:rPr>
              <a:t>, Isabel </a:t>
            </a:r>
            <a:r>
              <a:rPr lang="en-US" sz="800" dirty="0" err="1">
                <a:solidFill>
                  <a:srgbClr val="000000"/>
                </a:solidFill>
                <a:latin typeface="Arial"/>
              </a:rPr>
              <a:t>Hoyos</a:t>
            </a:r>
            <a:r>
              <a:rPr lang="en-US" sz="800" dirty="0">
                <a:solidFill>
                  <a:srgbClr val="000000"/>
                </a:solidFill>
                <a:latin typeface="Arial"/>
              </a:rPr>
              <a:t>, </a:t>
            </a:r>
            <a:r>
              <a:rPr lang="en-US" sz="800" dirty="0" err="1">
                <a:solidFill>
                  <a:srgbClr val="000000"/>
                </a:solidFill>
                <a:latin typeface="Arial"/>
              </a:rPr>
              <a:t>Hyae</a:t>
            </a:r>
            <a:r>
              <a:rPr lang="en-US" sz="800" dirty="0">
                <a:solidFill>
                  <a:srgbClr val="000000"/>
                </a:solidFill>
                <a:latin typeface="Arial"/>
              </a:rPr>
              <a:t> </a:t>
            </a:r>
            <a:r>
              <a:rPr lang="en-US" sz="800" dirty="0" err="1">
                <a:solidFill>
                  <a:srgbClr val="000000"/>
                </a:solidFill>
                <a:latin typeface="Arial"/>
              </a:rPr>
              <a:t>Ryung</a:t>
            </a:r>
            <a:r>
              <a:rPr lang="en-US" sz="800" dirty="0">
                <a:solidFill>
                  <a:srgbClr val="000000"/>
                </a:solidFill>
                <a:latin typeface="Arial"/>
              </a:rPr>
              <a:t> Kim, </a:t>
            </a:r>
            <a:r>
              <a:rPr kumimoji="0" lang="en-US" sz="800" b="0" i="0" u="none" strike="noStrike" kern="1200" cap="none" spc="0" normalizeH="0" baseline="0" noProof="0" dirty="0">
                <a:ln>
                  <a:noFill/>
                </a:ln>
                <a:solidFill>
                  <a:srgbClr val="000000"/>
                </a:solidFill>
                <a:effectLst/>
                <a:uLnTx/>
                <a:uFillTx/>
                <a:latin typeface="Arial"/>
                <a:ea typeface="+mn-ea"/>
                <a:cs typeface="+mn-cs"/>
              </a:rPr>
              <a:t>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23"/>
              </a:rPr>
              <a:t>Gernot Wagner</a:t>
            </a:r>
            <a:r>
              <a:rPr kumimoji="0" lang="en-US" sz="800" b="0" i="0" u="none" strike="noStrike" kern="1200" cap="none" spc="0" normalizeH="0" baseline="0" noProof="0" dirty="0">
                <a:ln>
                  <a:noFill/>
                </a:ln>
                <a:solidFill>
                  <a:srgbClr val="000000"/>
                </a:solidFill>
                <a:effectLst/>
                <a:uLnTx/>
                <a:uFillTx/>
                <a:latin typeface="Arial"/>
                <a:ea typeface="+mn-ea"/>
                <a:cs typeface="+mn-cs"/>
              </a:rPr>
              <a:t>. Share with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24"/>
              </a:rPr>
              <a:t>attribution</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u="none" strike="noStrike" kern="1200" cap="none" spc="0" normalizeH="0" baseline="0" noProof="0" dirty="0">
                <a:ln>
                  <a:noFill/>
                </a:ln>
                <a:solidFill>
                  <a:srgbClr val="000000"/>
                </a:solidFill>
                <a:effectLst/>
                <a:uLnTx/>
                <a:uFillTx/>
                <a:latin typeface="Arial"/>
                <a:ea typeface="+mn-ea"/>
                <a:cs typeface="+mn-cs"/>
              </a:rPr>
              <a:t>et al., </a:t>
            </a:r>
            <a:r>
              <a:rPr kumimoji="0" lang="en-US" sz="800" b="0" i="0" u="none" strike="noStrike" kern="1200" cap="none" spc="0" normalizeH="0" baseline="0" noProof="0" dirty="0">
                <a:ln>
                  <a:noFill/>
                </a:ln>
                <a:solidFill>
                  <a:srgbClr val="000000"/>
                </a:solidFill>
                <a:effectLst/>
                <a:uLnTx/>
                <a:uFillTx/>
                <a:latin typeface="Arial"/>
                <a:ea typeface="+mn-ea"/>
                <a:cs typeface="+mn-cs"/>
              </a:rPr>
              <a:t>“</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25"/>
              </a:rPr>
              <a:t>Nuclear Transition</a:t>
            </a:r>
            <a:r>
              <a:rPr kumimoji="0" lang="en-US" sz="800" b="0" i="0" u="none" strike="noStrike" kern="1200" cap="none" spc="0" normalizeH="0" baseline="0" noProof="0" dirty="0">
                <a:ln>
                  <a:noFill/>
                </a:ln>
                <a:solidFill>
                  <a:srgbClr val="000000"/>
                </a:solidFill>
                <a:effectLst/>
                <a:uLnTx/>
                <a:uFillTx/>
                <a:latin typeface="Arial"/>
                <a:ea typeface="+mn-ea"/>
                <a:cs typeface="+mn-cs"/>
              </a:rPr>
              <a:t>” (23 September 2025).</a:t>
            </a:r>
          </a:p>
        </p:txBody>
      </p:sp>
      <p:sp>
        <p:nvSpPr>
          <p:cNvPr id="165" name="Rectangle 164">
            <a:extLst>
              <a:ext uri="{FF2B5EF4-FFF2-40B4-BE49-F238E27FC236}">
                <a16:creationId xmlns:a16="http://schemas.microsoft.com/office/drawing/2014/main" id="{94DD3E34-F4D7-0E6D-2525-AE8A7EC27486}"/>
              </a:ext>
            </a:extLst>
          </p:cNvPr>
          <p:cNvSpPr/>
          <p:nvPr/>
        </p:nvSpPr>
        <p:spPr bwMode="gray">
          <a:xfrm>
            <a:off x="7716176" y="2806065"/>
            <a:ext cx="109728" cy="109728"/>
          </a:xfrm>
          <a:prstGeom prst="rect">
            <a:avLst/>
          </a:prstGeom>
          <a:solidFill>
            <a:srgbClr val="FFC000"/>
          </a:solidFill>
          <a:ln w="952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prstClr val="white"/>
                </a:solidFill>
                <a:effectLst/>
                <a:uLnTx/>
                <a:uFillTx/>
                <a:latin typeface="+mj-lt"/>
                <a:ea typeface="+mn-ea"/>
                <a:cs typeface="+mn-cs"/>
              </a:rPr>
              <a:t>M </a:t>
            </a:r>
          </a:p>
        </p:txBody>
      </p:sp>
      <p:sp>
        <p:nvSpPr>
          <p:cNvPr id="166" name="Rectangle 165">
            <a:extLst>
              <a:ext uri="{FF2B5EF4-FFF2-40B4-BE49-F238E27FC236}">
                <a16:creationId xmlns:a16="http://schemas.microsoft.com/office/drawing/2014/main" id="{3E3A8EEF-A5A0-7480-F7D9-891CFA2078D8}"/>
              </a:ext>
            </a:extLst>
          </p:cNvPr>
          <p:cNvSpPr/>
          <p:nvPr/>
        </p:nvSpPr>
        <p:spPr bwMode="gray">
          <a:xfrm>
            <a:off x="7716176" y="4067868"/>
            <a:ext cx="109728" cy="109728"/>
          </a:xfrm>
          <a:prstGeom prst="rect">
            <a:avLst/>
          </a:prstGeom>
          <a:solidFill>
            <a:srgbClr val="FFC000"/>
          </a:solidFill>
          <a:ln w="952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prstClr val="white"/>
                </a:solidFill>
                <a:effectLst/>
                <a:uLnTx/>
                <a:uFillTx/>
                <a:latin typeface="+mj-lt"/>
                <a:ea typeface="+mn-ea"/>
                <a:cs typeface="+mn-cs"/>
              </a:rPr>
              <a:t>M </a:t>
            </a:r>
          </a:p>
        </p:txBody>
      </p:sp>
      <p:sp>
        <p:nvSpPr>
          <p:cNvPr id="167" name="Rectangle 166">
            <a:extLst>
              <a:ext uri="{FF2B5EF4-FFF2-40B4-BE49-F238E27FC236}">
                <a16:creationId xmlns:a16="http://schemas.microsoft.com/office/drawing/2014/main" id="{AF778368-5C6B-EF99-9223-59A39AEA4890}"/>
              </a:ext>
            </a:extLst>
          </p:cNvPr>
          <p:cNvSpPr/>
          <p:nvPr/>
        </p:nvSpPr>
        <p:spPr bwMode="gray">
          <a:xfrm>
            <a:off x="7716176" y="5042843"/>
            <a:ext cx="109728" cy="109728"/>
          </a:xfrm>
          <a:prstGeom prst="rect">
            <a:avLst/>
          </a:prstGeom>
          <a:solidFill>
            <a:srgbClr val="FFC000"/>
          </a:solidFill>
          <a:ln w="952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prstClr val="white"/>
                </a:solidFill>
                <a:effectLst/>
                <a:uLnTx/>
                <a:uFillTx/>
                <a:latin typeface="+mj-lt"/>
                <a:ea typeface="+mn-ea"/>
                <a:cs typeface="+mn-cs"/>
              </a:rPr>
              <a:t>M </a:t>
            </a:r>
          </a:p>
        </p:txBody>
      </p:sp>
      <p:sp>
        <p:nvSpPr>
          <p:cNvPr id="168" name="Rectangle 167">
            <a:extLst>
              <a:ext uri="{FF2B5EF4-FFF2-40B4-BE49-F238E27FC236}">
                <a16:creationId xmlns:a16="http://schemas.microsoft.com/office/drawing/2014/main" id="{DC52F443-0194-9628-301C-C16178B4B71A}"/>
              </a:ext>
            </a:extLst>
          </p:cNvPr>
          <p:cNvSpPr/>
          <p:nvPr/>
        </p:nvSpPr>
        <p:spPr bwMode="gray">
          <a:xfrm>
            <a:off x="11332278" y="1705543"/>
            <a:ext cx="182880" cy="182880"/>
          </a:xfrm>
          <a:prstGeom prst="rect">
            <a:avLst/>
          </a:prstGeom>
          <a:solidFill>
            <a:srgbClr val="C00000"/>
          </a:solidFill>
          <a:ln w="95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b="1">
                <a:solidFill>
                  <a:prstClr val="white"/>
                </a:solidFill>
                <a:latin typeface="+mj-lt"/>
              </a:rPr>
              <a:t>L</a:t>
            </a:r>
            <a:endParaRPr kumimoji="0" lang="en-US" sz="900" b="1" i="0" u="none" strike="noStrike" kern="1200" cap="none" spc="0" normalizeH="0" baseline="0" noProof="0">
              <a:ln>
                <a:noFill/>
              </a:ln>
              <a:solidFill>
                <a:prstClr val="white"/>
              </a:solidFill>
              <a:effectLst/>
              <a:uLnTx/>
              <a:uFillTx/>
              <a:latin typeface="+mj-lt"/>
              <a:ea typeface="+mn-ea"/>
              <a:cs typeface="+mn-cs"/>
            </a:endParaRPr>
          </a:p>
        </p:txBody>
      </p:sp>
      <p:sp>
        <p:nvSpPr>
          <p:cNvPr id="169" name="Rectangle 168">
            <a:extLst>
              <a:ext uri="{FF2B5EF4-FFF2-40B4-BE49-F238E27FC236}">
                <a16:creationId xmlns:a16="http://schemas.microsoft.com/office/drawing/2014/main" id="{5753043D-47F7-8B9B-B9F1-1500975FA417}"/>
              </a:ext>
            </a:extLst>
          </p:cNvPr>
          <p:cNvSpPr/>
          <p:nvPr/>
        </p:nvSpPr>
        <p:spPr bwMode="gray">
          <a:xfrm>
            <a:off x="7716176" y="5594134"/>
            <a:ext cx="109728" cy="109728"/>
          </a:xfrm>
          <a:prstGeom prst="rect">
            <a:avLst/>
          </a:prstGeom>
          <a:solidFill>
            <a:srgbClr val="FFC000"/>
          </a:solidFill>
          <a:ln w="952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prstClr val="white"/>
                </a:solidFill>
                <a:effectLst/>
                <a:uLnTx/>
                <a:uFillTx/>
                <a:latin typeface="+mj-lt"/>
                <a:ea typeface="+mn-ea"/>
                <a:cs typeface="+mn-cs"/>
              </a:rPr>
              <a:t>M </a:t>
            </a:r>
          </a:p>
        </p:txBody>
      </p:sp>
      <p:sp>
        <p:nvSpPr>
          <p:cNvPr id="171" name="Rectangle 170">
            <a:extLst>
              <a:ext uri="{FF2B5EF4-FFF2-40B4-BE49-F238E27FC236}">
                <a16:creationId xmlns:a16="http://schemas.microsoft.com/office/drawing/2014/main" id="{922CE9C8-6549-52B3-800F-B2EF66032447}"/>
              </a:ext>
            </a:extLst>
          </p:cNvPr>
          <p:cNvSpPr/>
          <p:nvPr/>
        </p:nvSpPr>
        <p:spPr bwMode="gray">
          <a:xfrm>
            <a:off x="4803510" y="2806065"/>
            <a:ext cx="109728" cy="109728"/>
          </a:xfrm>
          <a:prstGeom prst="rect">
            <a:avLst/>
          </a:prstGeom>
          <a:solidFill>
            <a:srgbClr val="00933C"/>
          </a:solidFill>
          <a:ln w="9525">
            <a:solidFill>
              <a:srgbClr val="00933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prstClr val="white"/>
                </a:solidFill>
                <a:effectLst/>
                <a:uLnTx/>
                <a:uFillTx/>
                <a:latin typeface="+mj-lt"/>
                <a:ea typeface="+mn-ea"/>
                <a:cs typeface="+mn-cs"/>
              </a:rPr>
              <a:t>H</a:t>
            </a:r>
          </a:p>
        </p:txBody>
      </p:sp>
      <p:sp>
        <p:nvSpPr>
          <p:cNvPr id="172" name="Rectangle 171">
            <a:extLst>
              <a:ext uri="{FF2B5EF4-FFF2-40B4-BE49-F238E27FC236}">
                <a16:creationId xmlns:a16="http://schemas.microsoft.com/office/drawing/2014/main" id="{DAF4CFB1-7F90-EF73-0940-8A07B351D27D}"/>
              </a:ext>
            </a:extLst>
          </p:cNvPr>
          <p:cNvSpPr/>
          <p:nvPr/>
        </p:nvSpPr>
        <p:spPr bwMode="gray">
          <a:xfrm>
            <a:off x="4803510" y="3807372"/>
            <a:ext cx="109728" cy="109728"/>
          </a:xfrm>
          <a:prstGeom prst="rect">
            <a:avLst/>
          </a:prstGeom>
          <a:solidFill>
            <a:srgbClr val="00933C"/>
          </a:solidFill>
          <a:ln w="9525">
            <a:solidFill>
              <a:srgbClr val="00933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prstClr val="white"/>
                </a:solidFill>
                <a:effectLst/>
                <a:uLnTx/>
                <a:uFillTx/>
                <a:latin typeface="+mj-lt"/>
                <a:ea typeface="+mn-ea"/>
                <a:cs typeface="+mn-cs"/>
              </a:rPr>
              <a:t>H</a:t>
            </a:r>
          </a:p>
        </p:txBody>
      </p:sp>
      <p:sp>
        <p:nvSpPr>
          <p:cNvPr id="173" name="Rectangle 172">
            <a:extLst>
              <a:ext uri="{FF2B5EF4-FFF2-40B4-BE49-F238E27FC236}">
                <a16:creationId xmlns:a16="http://schemas.microsoft.com/office/drawing/2014/main" id="{1B56E040-828B-0CB7-19B7-640CA9F8D9BA}"/>
              </a:ext>
            </a:extLst>
          </p:cNvPr>
          <p:cNvSpPr/>
          <p:nvPr/>
        </p:nvSpPr>
        <p:spPr bwMode="gray">
          <a:xfrm>
            <a:off x="7716176" y="3807372"/>
            <a:ext cx="109728" cy="109728"/>
          </a:xfrm>
          <a:prstGeom prst="rect">
            <a:avLst/>
          </a:prstGeom>
          <a:solidFill>
            <a:srgbClr val="FFC000"/>
          </a:solidFill>
          <a:ln w="952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prstClr val="white"/>
                </a:solidFill>
                <a:effectLst/>
                <a:uLnTx/>
                <a:uFillTx/>
                <a:latin typeface="+mj-lt"/>
                <a:ea typeface="+mn-ea"/>
                <a:cs typeface="+mn-cs"/>
              </a:rPr>
              <a:t>M </a:t>
            </a:r>
          </a:p>
        </p:txBody>
      </p:sp>
      <p:sp>
        <p:nvSpPr>
          <p:cNvPr id="174" name="Rectangle 173">
            <a:extLst>
              <a:ext uri="{FF2B5EF4-FFF2-40B4-BE49-F238E27FC236}">
                <a16:creationId xmlns:a16="http://schemas.microsoft.com/office/drawing/2014/main" id="{1E18C891-5BFA-4247-02E8-5EC101BCC2DB}"/>
              </a:ext>
            </a:extLst>
          </p:cNvPr>
          <p:cNvSpPr/>
          <p:nvPr/>
        </p:nvSpPr>
        <p:spPr bwMode="gray">
          <a:xfrm>
            <a:off x="4803510" y="4067868"/>
            <a:ext cx="109728" cy="109728"/>
          </a:xfrm>
          <a:prstGeom prst="rect">
            <a:avLst/>
          </a:prstGeom>
          <a:solidFill>
            <a:srgbClr val="00933C"/>
          </a:solidFill>
          <a:ln w="9525">
            <a:solidFill>
              <a:srgbClr val="00933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prstClr val="white"/>
                </a:solidFill>
                <a:effectLst/>
                <a:uLnTx/>
                <a:uFillTx/>
                <a:latin typeface="+mj-lt"/>
                <a:ea typeface="+mn-ea"/>
                <a:cs typeface="+mn-cs"/>
              </a:rPr>
              <a:t>H</a:t>
            </a:r>
          </a:p>
        </p:txBody>
      </p:sp>
      <p:sp>
        <p:nvSpPr>
          <p:cNvPr id="175" name="Rectangle 174">
            <a:extLst>
              <a:ext uri="{FF2B5EF4-FFF2-40B4-BE49-F238E27FC236}">
                <a16:creationId xmlns:a16="http://schemas.microsoft.com/office/drawing/2014/main" id="{10288377-3580-1BB4-DF4F-A2C18393DCE7}"/>
              </a:ext>
            </a:extLst>
          </p:cNvPr>
          <p:cNvSpPr/>
          <p:nvPr/>
        </p:nvSpPr>
        <p:spPr bwMode="gray">
          <a:xfrm>
            <a:off x="4803510" y="5042843"/>
            <a:ext cx="109728" cy="109728"/>
          </a:xfrm>
          <a:prstGeom prst="rect">
            <a:avLst/>
          </a:prstGeom>
          <a:solidFill>
            <a:srgbClr val="00933C"/>
          </a:solidFill>
          <a:ln w="9525">
            <a:solidFill>
              <a:srgbClr val="00933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prstClr val="white"/>
                </a:solidFill>
                <a:effectLst/>
                <a:uLnTx/>
                <a:uFillTx/>
                <a:latin typeface="+mj-lt"/>
                <a:ea typeface="+mn-ea"/>
                <a:cs typeface="+mn-cs"/>
              </a:rPr>
              <a:t>H</a:t>
            </a:r>
          </a:p>
        </p:txBody>
      </p:sp>
      <p:sp>
        <p:nvSpPr>
          <p:cNvPr id="176" name="Rectangle 175">
            <a:extLst>
              <a:ext uri="{FF2B5EF4-FFF2-40B4-BE49-F238E27FC236}">
                <a16:creationId xmlns:a16="http://schemas.microsoft.com/office/drawing/2014/main" id="{B57117FA-303D-EDD1-0204-DD0C46CF77E3}"/>
              </a:ext>
            </a:extLst>
          </p:cNvPr>
          <p:cNvSpPr/>
          <p:nvPr/>
        </p:nvSpPr>
        <p:spPr bwMode="gray">
          <a:xfrm>
            <a:off x="4803510" y="5594134"/>
            <a:ext cx="109728" cy="109728"/>
          </a:xfrm>
          <a:prstGeom prst="rect">
            <a:avLst/>
          </a:prstGeom>
          <a:solidFill>
            <a:srgbClr val="00933C"/>
          </a:solidFill>
          <a:ln w="9525">
            <a:solidFill>
              <a:srgbClr val="00933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prstClr val="white"/>
                </a:solidFill>
                <a:effectLst/>
                <a:uLnTx/>
                <a:uFillTx/>
                <a:latin typeface="+mj-lt"/>
                <a:ea typeface="+mn-ea"/>
                <a:cs typeface="+mn-cs"/>
              </a:rPr>
              <a:t>H</a:t>
            </a:r>
          </a:p>
        </p:txBody>
      </p:sp>
      <p:sp>
        <p:nvSpPr>
          <p:cNvPr id="177" name="Rectangle 176">
            <a:extLst>
              <a:ext uri="{FF2B5EF4-FFF2-40B4-BE49-F238E27FC236}">
                <a16:creationId xmlns:a16="http://schemas.microsoft.com/office/drawing/2014/main" id="{FB795517-CF65-4AC7-7539-FF033D3861D7}"/>
              </a:ext>
            </a:extLst>
          </p:cNvPr>
          <p:cNvSpPr/>
          <p:nvPr/>
        </p:nvSpPr>
        <p:spPr bwMode="gray">
          <a:xfrm>
            <a:off x="10634015" y="5594134"/>
            <a:ext cx="109728" cy="109728"/>
          </a:xfrm>
          <a:prstGeom prst="rect">
            <a:avLst/>
          </a:prstGeom>
          <a:solidFill>
            <a:srgbClr val="00933C"/>
          </a:solidFill>
          <a:ln w="9525">
            <a:solidFill>
              <a:srgbClr val="00933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prstClr val="white"/>
                </a:solidFill>
                <a:effectLst/>
                <a:uLnTx/>
                <a:uFillTx/>
                <a:latin typeface="+mj-lt"/>
                <a:ea typeface="+mn-ea"/>
                <a:cs typeface="+mn-cs"/>
              </a:rPr>
              <a:t>H</a:t>
            </a:r>
          </a:p>
        </p:txBody>
      </p:sp>
      <p:sp>
        <p:nvSpPr>
          <p:cNvPr id="178" name="Rectangle 177">
            <a:extLst>
              <a:ext uri="{FF2B5EF4-FFF2-40B4-BE49-F238E27FC236}">
                <a16:creationId xmlns:a16="http://schemas.microsoft.com/office/drawing/2014/main" id="{0E11AA79-0F5C-D9AC-AE6C-7184CA1E5DEB}"/>
              </a:ext>
            </a:extLst>
          </p:cNvPr>
          <p:cNvSpPr/>
          <p:nvPr/>
        </p:nvSpPr>
        <p:spPr bwMode="gray">
          <a:xfrm>
            <a:off x="10634015" y="4067868"/>
            <a:ext cx="109728" cy="109728"/>
          </a:xfrm>
          <a:prstGeom prst="rect">
            <a:avLst/>
          </a:prstGeom>
          <a:solidFill>
            <a:srgbClr val="00933C"/>
          </a:solidFill>
          <a:ln w="9525">
            <a:solidFill>
              <a:srgbClr val="00933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prstClr val="white"/>
                </a:solidFill>
                <a:effectLst/>
                <a:uLnTx/>
                <a:uFillTx/>
                <a:latin typeface="+mj-lt"/>
                <a:ea typeface="+mn-ea"/>
                <a:cs typeface="+mn-cs"/>
              </a:rPr>
              <a:t>H</a:t>
            </a:r>
          </a:p>
        </p:txBody>
      </p:sp>
      <p:sp>
        <p:nvSpPr>
          <p:cNvPr id="179" name="Rectangle 178">
            <a:extLst>
              <a:ext uri="{FF2B5EF4-FFF2-40B4-BE49-F238E27FC236}">
                <a16:creationId xmlns:a16="http://schemas.microsoft.com/office/drawing/2014/main" id="{08A1B735-7C48-CC9C-FB76-C5A111A6F2CC}"/>
              </a:ext>
            </a:extLst>
          </p:cNvPr>
          <p:cNvSpPr/>
          <p:nvPr/>
        </p:nvSpPr>
        <p:spPr bwMode="gray">
          <a:xfrm>
            <a:off x="10634015" y="3807372"/>
            <a:ext cx="109728" cy="109728"/>
          </a:xfrm>
          <a:prstGeom prst="rect">
            <a:avLst/>
          </a:prstGeom>
          <a:solidFill>
            <a:srgbClr val="00933C"/>
          </a:solidFill>
          <a:ln w="9525">
            <a:solidFill>
              <a:srgbClr val="00933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prstClr val="white"/>
                </a:solidFill>
                <a:effectLst/>
                <a:uLnTx/>
                <a:uFillTx/>
                <a:latin typeface="+mj-lt"/>
                <a:ea typeface="+mn-ea"/>
                <a:cs typeface="+mn-cs"/>
              </a:rPr>
              <a:t>H</a:t>
            </a:r>
          </a:p>
        </p:txBody>
      </p:sp>
      <p:sp>
        <p:nvSpPr>
          <p:cNvPr id="180" name="Rectangle 179">
            <a:extLst>
              <a:ext uri="{FF2B5EF4-FFF2-40B4-BE49-F238E27FC236}">
                <a16:creationId xmlns:a16="http://schemas.microsoft.com/office/drawing/2014/main" id="{53C080A7-0231-0352-DB43-7BDE43A55FA7}"/>
              </a:ext>
            </a:extLst>
          </p:cNvPr>
          <p:cNvSpPr/>
          <p:nvPr/>
        </p:nvSpPr>
        <p:spPr bwMode="gray">
          <a:xfrm>
            <a:off x="10634015" y="2806065"/>
            <a:ext cx="109728" cy="109728"/>
          </a:xfrm>
          <a:prstGeom prst="rect">
            <a:avLst/>
          </a:prstGeom>
          <a:solidFill>
            <a:srgbClr val="00933C"/>
          </a:solidFill>
          <a:ln w="9525">
            <a:solidFill>
              <a:srgbClr val="00933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prstClr val="white"/>
                </a:solidFill>
                <a:effectLst/>
                <a:uLnTx/>
                <a:uFillTx/>
                <a:latin typeface="+mj-lt"/>
                <a:ea typeface="+mn-ea"/>
                <a:cs typeface="+mn-cs"/>
              </a:rPr>
              <a:t>H</a:t>
            </a:r>
          </a:p>
        </p:txBody>
      </p:sp>
      <p:sp>
        <p:nvSpPr>
          <p:cNvPr id="181" name="Rectangle 180">
            <a:extLst>
              <a:ext uri="{FF2B5EF4-FFF2-40B4-BE49-F238E27FC236}">
                <a16:creationId xmlns:a16="http://schemas.microsoft.com/office/drawing/2014/main" id="{FBB496F6-AC6D-7E22-E206-B17A55092E40}"/>
              </a:ext>
            </a:extLst>
          </p:cNvPr>
          <p:cNvSpPr/>
          <p:nvPr/>
        </p:nvSpPr>
        <p:spPr bwMode="gray">
          <a:xfrm>
            <a:off x="10634015" y="5042843"/>
            <a:ext cx="109728" cy="109728"/>
          </a:xfrm>
          <a:prstGeom prst="rect">
            <a:avLst/>
          </a:prstGeom>
          <a:solidFill>
            <a:srgbClr val="C00000"/>
          </a:solidFill>
          <a:ln w="95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prstClr val="white"/>
                </a:solidFill>
                <a:effectLst/>
                <a:uLnTx/>
                <a:uFillTx/>
                <a:latin typeface="+mj-lt"/>
                <a:ea typeface="+mn-ea"/>
                <a:cs typeface="+mn-cs"/>
              </a:rPr>
              <a:t>L</a:t>
            </a:r>
          </a:p>
        </p:txBody>
      </p:sp>
      <p:sp>
        <p:nvSpPr>
          <p:cNvPr id="182" name="Rectangular Callout 2">
            <a:extLst>
              <a:ext uri="{FF2B5EF4-FFF2-40B4-BE49-F238E27FC236}">
                <a16:creationId xmlns:a16="http://schemas.microsoft.com/office/drawing/2014/main" id="{9E81E41A-7E28-44F8-38E4-076DC5BBBF79}"/>
              </a:ext>
            </a:extLst>
          </p:cNvPr>
          <p:cNvSpPr/>
          <p:nvPr/>
        </p:nvSpPr>
        <p:spPr>
          <a:xfrm flipH="1">
            <a:off x="10926762" y="3646058"/>
            <a:ext cx="1124340" cy="878441"/>
          </a:xfrm>
          <a:prstGeom prst="wedgeRectCallout">
            <a:avLst>
              <a:gd name="adj1" fmla="val 58238"/>
              <a:gd name="adj2" fmla="val -22736"/>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lIns="27432" tIns="27432" rIns="27432" bIns="27432" rtlCol="0" anchor="ctr"/>
          <a:lstStyle/>
          <a:p>
            <a:pPr lvl="0">
              <a:defRPr/>
            </a:pPr>
            <a:r>
              <a:rPr kumimoji="0" lang="en-US" sz="900" b="0" i="0" u="none" strike="noStrike" kern="1200" cap="none" spc="0" normalizeH="0" baseline="0" noProof="0" dirty="0">
                <a:solidFill>
                  <a:schemeClr val="bg1"/>
                </a:solidFill>
                <a:effectLst/>
                <a:uLnTx/>
                <a:uFillTx/>
                <a:latin typeface="Arial"/>
                <a:ea typeface="+mn-ea"/>
                <a:cs typeface="+mn-cs"/>
              </a:rPr>
              <a:t>U.S.</a:t>
            </a:r>
            <a:r>
              <a:rPr lang="en-US" sz="900" dirty="0">
                <a:solidFill>
                  <a:schemeClr val="bg1"/>
                </a:solidFill>
                <a:latin typeface="Arial"/>
              </a:rPr>
              <a:t> and </a:t>
            </a:r>
            <a:r>
              <a:rPr kumimoji="0" lang="en-US" sz="900" b="0" i="0" u="none" strike="noStrike" kern="1200" cap="none" spc="0" normalizeH="0" baseline="0" noProof="0" dirty="0">
                <a:solidFill>
                  <a:schemeClr val="bg1"/>
                </a:solidFill>
                <a:effectLst/>
                <a:uLnTx/>
                <a:uFillTx/>
                <a:latin typeface="Arial"/>
                <a:ea typeface="+mn-ea"/>
                <a:cs typeface="+mn-cs"/>
              </a:rPr>
              <a:t>China have ambitious targets </a:t>
            </a:r>
            <a:r>
              <a:rPr lang="en-US" sz="900" dirty="0">
                <a:solidFill>
                  <a:schemeClr val="bg1"/>
                </a:solidFill>
                <a:latin typeface="Arial"/>
              </a:rPr>
              <a:t>of </a:t>
            </a:r>
            <a:r>
              <a:rPr kumimoji="0" lang="en-US" sz="900" b="0" i="0" u="none" strike="noStrike" kern="1200" cap="none" spc="0" normalizeH="0" baseline="0" noProof="0" dirty="0">
                <a:solidFill>
                  <a:schemeClr val="bg1"/>
                </a:solidFill>
                <a:effectLst/>
                <a:uLnTx/>
                <a:uFillTx/>
                <a:latin typeface="Arial"/>
                <a:ea typeface="+mn-ea"/>
                <a:cs typeface="+mn-cs"/>
              </a:rPr>
              <a:t>4x and 10x current capacity, respectively; EU 1.5x.</a:t>
            </a:r>
            <a:endParaRPr kumimoji="0" lang="en-US" sz="900" i="0" u="none" strike="noStrike" kern="1200" cap="none" spc="0" normalizeH="0" baseline="0" noProof="0" dirty="0">
              <a:solidFill>
                <a:schemeClr val="bg1"/>
              </a:solidFill>
              <a:effectLst/>
              <a:uLnTx/>
              <a:uFillTx/>
              <a:latin typeface="Arial"/>
              <a:ea typeface="+mn-ea"/>
              <a:cs typeface="+mn-cs"/>
            </a:endParaRPr>
          </a:p>
        </p:txBody>
      </p:sp>
      <p:sp>
        <p:nvSpPr>
          <p:cNvPr id="183" name="Rectangular Callout 2">
            <a:extLst>
              <a:ext uri="{FF2B5EF4-FFF2-40B4-BE49-F238E27FC236}">
                <a16:creationId xmlns:a16="http://schemas.microsoft.com/office/drawing/2014/main" id="{2E7899CC-0840-49AD-1175-3E3B1F379EA0}"/>
              </a:ext>
            </a:extLst>
          </p:cNvPr>
          <p:cNvSpPr/>
          <p:nvPr/>
        </p:nvSpPr>
        <p:spPr>
          <a:xfrm flipH="1">
            <a:off x="10926762" y="4721981"/>
            <a:ext cx="1124340" cy="751451"/>
          </a:xfrm>
          <a:prstGeom prst="wedgeRectCallout">
            <a:avLst>
              <a:gd name="adj1" fmla="val 61106"/>
              <a:gd name="adj2" fmla="val -37165"/>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lIns="27432" tIns="27432" rIns="27432" bIns="27432" rtlCol="0" anchor="ctr"/>
          <a:lstStyle/>
          <a:p>
            <a:pPr lvl="0">
              <a:defRPr/>
            </a:pPr>
            <a:r>
              <a:rPr lang="en-US" sz="900">
                <a:solidFill>
                  <a:schemeClr val="bg1"/>
                </a:solidFill>
                <a:latin typeface="Arial"/>
              </a:rPr>
              <a:t>Significant additional capital commitments required to reach capacity goals.</a:t>
            </a:r>
            <a:endParaRPr kumimoji="0" lang="en-US" sz="900" i="0" u="none" strike="noStrike" kern="1200" cap="none" spc="0" normalizeH="0" baseline="0" noProof="0">
              <a:solidFill>
                <a:schemeClr val="bg1"/>
              </a:solidFill>
              <a:effectLst/>
              <a:uLnTx/>
              <a:uFillTx/>
              <a:latin typeface="Arial"/>
              <a:ea typeface="+mn-ea"/>
              <a:cs typeface="+mn-cs"/>
            </a:endParaRPr>
          </a:p>
        </p:txBody>
      </p:sp>
      <p:sp>
        <p:nvSpPr>
          <p:cNvPr id="184" name="Rectangular Callout 2">
            <a:extLst>
              <a:ext uri="{FF2B5EF4-FFF2-40B4-BE49-F238E27FC236}">
                <a16:creationId xmlns:a16="http://schemas.microsoft.com/office/drawing/2014/main" id="{EE7C7C0E-BF64-0D5A-9701-4D7D4EAEC5A1}"/>
              </a:ext>
            </a:extLst>
          </p:cNvPr>
          <p:cNvSpPr/>
          <p:nvPr/>
        </p:nvSpPr>
        <p:spPr>
          <a:xfrm flipH="1">
            <a:off x="10926762" y="2115517"/>
            <a:ext cx="1124340" cy="376347"/>
          </a:xfrm>
          <a:prstGeom prst="wedgeRectCallout">
            <a:avLst>
              <a:gd name="adj1" fmla="val 57687"/>
              <a:gd name="adj2" fmla="val 20372"/>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lIns="27432" tIns="27432" rIns="27432" bIns="27432" rtlCol="0" anchor="ctr"/>
          <a:lstStyle/>
          <a:p>
            <a:pPr lvl="0">
              <a:defRPr/>
            </a:pPr>
            <a:r>
              <a:rPr lang="en-US" sz="900">
                <a:solidFill>
                  <a:schemeClr val="bg1"/>
                </a:solidFill>
                <a:latin typeface="Arial"/>
              </a:rPr>
              <a:t>China has fastest growing fleet.</a:t>
            </a:r>
            <a:endParaRPr kumimoji="0" lang="en-US" sz="900" i="0" u="none" strike="noStrike" kern="1200" cap="none" spc="0" normalizeH="0" baseline="0" noProof="0">
              <a:solidFill>
                <a:schemeClr val="bg1"/>
              </a:solidFill>
              <a:effectLst/>
              <a:uLnTx/>
              <a:uFillTx/>
              <a:latin typeface="Arial"/>
              <a:ea typeface="+mn-ea"/>
              <a:cs typeface="+mn-cs"/>
            </a:endParaRPr>
          </a:p>
        </p:txBody>
      </p:sp>
    </p:spTree>
    <p:extLst>
      <p:ext uri="{BB962C8B-B14F-4D97-AF65-F5344CB8AC3E}">
        <p14:creationId xmlns:p14="http://schemas.microsoft.com/office/powerpoint/2010/main" val="1338248022"/>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0F74A99-7714-43D6-B76A-1F5919B89D90}"/>
            </a:ext>
          </a:extLst>
        </p:cNvPr>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C8A08F83-F5A1-EA56-AAE2-2094816EE373}"/>
              </a:ext>
            </a:extLst>
          </p:cNvPr>
          <p:cNvGraphicFramePr>
            <a:graphicFrameLocks noChangeAspect="1"/>
          </p:cNvGraphicFramePr>
          <p:nvPr>
            <p:custDataLst>
              <p:tags r:id="rId2"/>
            </p:custDataLst>
            <p:extLst>
              <p:ext uri="{D42A27DB-BD31-4B8C-83A1-F6EECF244321}">
                <p14:modId xmlns:p14="http://schemas.microsoft.com/office/powerpoint/2010/main" val="43739647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3" imgW="592" imgH="591" progId="TCLayout.ActiveDocument.1">
                  <p:embed/>
                </p:oleObj>
              </mc:Choice>
              <mc:Fallback>
                <p:oleObj name="think-cell Slide" r:id="rId13" imgW="592" imgH="591" progId="TCLayout.ActiveDocument.1">
                  <p:embed/>
                  <p:pic>
                    <p:nvPicPr>
                      <p:cNvPr id="7" name="think-cell data - do not delete" hidden="1">
                        <a:extLst>
                          <a:ext uri="{FF2B5EF4-FFF2-40B4-BE49-F238E27FC236}">
                            <a16:creationId xmlns:a16="http://schemas.microsoft.com/office/drawing/2014/main" id="{C8A08F83-F5A1-EA56-AAE2-2094816EE373}"/>
                          </a:ext>
                        </a:extLst>
                      </p:cNvPr>
                      <p:cNvPicPr/>
                      <p:nvPr/>
                    </p:nvPicPr>
                    <p:blipFill>
                      <a:blip r:embed="rId14"/>
                      <a:stretch>
                        <a:fillRect/>
                      </a:stretch>
                    </p:blipFill>
                    <p:spPr>
                      <a:xfrm>
                        <a:off x="1588" y="1588"/>
                        <a:ext cx="1588" cy="1588"/>
                      </a:xfrm>
                      <a:prstGeom prst="rect">
                        <a:avLst/>
                      </a:prstGeom>
                    </p:spPr>
                  </p:pic>
                </p:oleObj>
              </mc:Fallback>
            </mc:AlternateContent>
          </a:graphicData>
        </a:graphic>
      </p:graphicFrame>
      <p:sp>
        <p:nvSpPr>
          <p:cNvPr id="25" name="TextBox 24">
            <a:extLst>
              <a:ext uri="{FF2B5EF4-FFF2-40B4-BE49-F238E27FC236}">
                <a16:creationId xmlns:a16="http://schemas.microsoft.com/office/drawing/2014/main" id="{5869224C-8941-D4CD-746A-20F1BF2A7F88}"/>
              </a:ext>
            </a:extLst>
          </p:cNvPr>
          <p:cNvSpPr txBox="1"/>
          <p:nvPr/>
        </p:nvSpPr>
        <p:spPr bwMode="gray">
          <a:xfrm>
            <a:off x="4148139" y="4162425"/>
            <a:ext cx="6100763" cy="276225"/>
          </a:xfrm>
          <a:prstGeom prst="rect">
            <a:avLst/>
          </a:prstGeom>
          <a:noFill/>
        </p:spPr>
        <p:txBody>
          <a:bodyPr wrap="square">
            <a:spAutoFit/>
          </a:bodyPr>
          <a:lstStyle/>
          <a:p>
            <a:r>
              <a:rPr lang="en-US" sz="1200" b="1">
                <a:solidFill>
                  <a:schemeClr val="tx1"/>
                </a:solidFill>
              </a:rPr>
              <a:t>Measures to be implemented June 2025-2050</a:t>
            </a:r>
            <a:endParaRPr lang="en-US" sz="1200"/>
          </a:p>
        </p:txBody>
      </p:sp>
      <p:sp>
        <p:nvSpPr>
          <p:cNvPr id="2220" name="TextBox 2219">
            <a:extLst>
              <a:ext uri="{FF2B5EF4-FFF2-40B4-BE49-F238E27FC236}">
                <a16:creationId xmlns:a16="http://schemas.microsoft.com/office/drawing/2014/main" id="{F16F7322-D5FC-0BB2-5F49-BA3081FDEF49}"/>
              </a:ext>
            </a:extLst>
          </p:cNvPr>
          <p:cNvSpPr txBox="1"/>
          <p:nvPr/>
        </p:nvSpPr>
        <p:spPr bwMode="gray">
          <a:xfrm>
            <a:off x="9094200" y="1426525"/>
            <a:ext cx="1846394" cy="253916"/>
          </a:xfrm>
          <a:prstGeom prst="rect">
            <a:avLst/>
          </a:prstGeom>
          <a:solidFill>
            <a:schemeClr val="bg1"/>
          </a:solidFill>
          <a:ln>
            <a:solidFill>
              <a:schemeClr val="bg1"/>
            </a:solidFill>
          </a:ln>
        </p:spPr>
        <p:txBody>
          <a:bodyPr wrap="square">
            <a:spAutoFit/>
          </a:bodyPr>
          <a:lstStyle/>
          <a:p>
            <a:pPr lvl="0">
              <a:spcBef>
                <a:spcPts val="150"/>
              </a:spcBef>
              <a:spcAft>
                <a:spcPts val="100"/>
              </a:spcAft>
            </a:pPr>
            <a:r>
              <a:rPr lang="en-US" altLang="zh-CN" sz="1050" dirty="0">
                <a:latin typeface="Arial"/>
                <a:ea typeface="宋体"/>
                <a:cs typeface="Arial"/>
              </a:rPr>
              <a:t>P</a:t>
            </a:r>
            <a:r>
              <a:rPr lang="en-US" altLang="zh-CN" sz="1050" i="0" dirty="0">
                <a:solidFill>
                  <a:schemeClr val="tx1"/>
                </a:solidFill>
                <a:effectLst/>
                <a:latin typeface="Arial"/>
                <a:ea typeface="宋体"/>
                <a:cs typeface="Arial"/>
              </a:rPr>
              <a:t>reserve</a:t>
            </a:r>
            <a:r>
              <a:rPr lang="en-US" altLang="zh-CN" sz="1050" dirty="0">
                <a:latin typeface="Arial"/>
                <a:ea typeface="宋体"/>
                <a:cs typeface="Arial"/>
              </a:rPr>
              <a:t>d</a:t>
            </a:r>
            <a:endParaRPr lang="en-US" altLang="zh-CN" sz="1050" i="0" dirty="0">
              <a:solidFill>
                <a:schemeClr val="tx1"/>
              </a:solidFill>
              <a:effectLst/>
              <a:latin typeface="Arial"/>
              <a:ea typeface="宋体"/>
              <a:cs typeface="Arial"/>
            </a:endParaRPr>
          </a:p>
        </p:txBody>
      </p:sp>
      <p:sp>
        <p:nvSpPr>
          <p:cNvPr id="50" name="Title 3">
            <a:extLst>
              <a:ext uri="{FF2B5EF4-FFF2-40B4-BE49-F238E27FC236}">
                <a16:creationId xmlns:a16="http://schemas.microsoft.com/office/drawing/2014/main" id="{95A6E7D7-4F20-D1FD-3E4F-679CE89E39CC}"/>
              </a:ext>
            </a:extLst>
          </p:cNvPr>
          <p:cNvSpPr txBox="1">
            <a:spLocks/>
          </p:cNvSpPr>
          <p:nvPr/>
        </p:nvSpPr>
        <p:spPr>
          <a:xfrm>
            <a:off x="330200" y="523318"/>
            <a:ext cx="11531600" cy="882788"/>
          </a:xfrm>
          <a:prstGeom prst="rect">
            <a:avLst/>
          </a:prstGeom>
        </p:spPr>
        <p:txBody>
          <a:bodyPr vert="horz" tIns="0" anchor="t">
            <a:noAutofit/>
          </a:bodyPr>
          <a:lstStyle>
            <a:lvl1pPr algn="l" defTabSz="711200" rtl="0" eaLnBrk="1" latinLnBrk="0" hangingPunct="1">
              <a:lnSpc>
                <a:spcPct val="100000"/>
              </a:lnSpc>
              <a:spcBef>
                <a:spcPct val="0"/>
              </a:spcBef>
              <a:buNone/>
              <a:defRPr sz="2800" b="1" kern="1200" baseline="0">
                <a:solidFill>
                  <a:schemeClr val="tx1"/>
                </a:solidFill>
                <a:latin typeface="+mj-lt"/>
                <a:ea typeface="+mj-ea"/>
                <a:cs typeface="+mj-cs"/>
              </a:defRPr>
            </a:lvl1pPr>
          </a:lstStyle>
          <a:p>
            <a:r>
              <a:rPr lang="en-US"/>
              <a:t>OBBBA preserves IRA 45U incentives until 2033; foreign entity of concern (FEOC) fuel sourcing rules apply after 2028</a:t>
            </a:r>
          </a:p>
        </p:txBody>
      </p:sp>
      <p:sp>
        <p:nvSpPr>
          <p:cNvPr id="2225" name="TextBox 2224">
            <a:extLst>
              <a:ext uri="{FF2B5EF4-FFF2-40B4-BE49-F238E27FC236}">
                <a16:creationId xmlns:a16="http://schemas.microsoft.com/office/drawing/2014/main" id="{970CF64A-8F97-50FB-6FE5-B16D4CE5D742}"/>
              </a:ext>
            </a:extLst>
          </p:cNvPr>
          <p:cNvSpPr txBox="1"/>
          <p:nvPr>
            <p:custDataLst>
              <p:tags r:id="rId3"/>
            </p:custDataLst>
          </p:nvPr>
        </p:nvSpPr>
        <p:spPr bwMode="gray">
          <a:xfrm>
            <a:off x="598488" y="1714500"/>
            <a:ext cx="3867150" cy="274320"/>
          </a:xfrm>
          <a:prstGeom prst="rect">
            <a:avLst/>
          </a:prstGeom>
          <a:solidFill>
            <a:schemeClr val="tx2"/>
          </a:solidFill>
          <a:ln>
            <a:solidFill>
              <a:schemeClr val="bg2"/>
            </a:solidFill>
          </a:ln>
        </p:spPr>
        <p:txBody>
          <a:bodyPr wrap="square">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lang="en-US" sz="1200" b="1">
                <a:latin typeface="+mn-lt"/>
              </a:rPr>
              <a:t>Inflation Reduction Act (</a:t>
            </a:r>
            <a:r>
              <a:rPr lang="en-US" sz="1200" b="1"/>
              <a:t>IRA)</a:t>
            </a:r>
            <a:r>
              <a:rPr lang="en-US" sz="1200" b="1">
                <a:latin typeface="+mn-lt"/>
              </a:rPr>
              <a:t> </a:t>
            </a:r>
          </a:p>
        </p:txBody>
      </p:sp>
      <p:sp>
        <p:nvSpPr>
          <p:cNvPr id="2226" name="TextBox 2225">
            <a:extLst>
              <a:ext uri="{FF2B5EF4-FFF2-40B4-BE49-F238E27FC236}">
                <a16:creationId xmlns:a16="http://schemas.microsoft.com/office/drawing/2014/main" id="{CF2A3C3E-FF1C-ABC9-67C4-4082EA6CA35B}"/>
              </a:ext>
            </a:extLst>
          </p:cNvPr>
          <p:cNvSpPr txBox="1"/>
          <p:nvPr>
            <p:custDataLst>
              <p:tags r:id="rId4"/>
            </p:custDataLst>
          </p:nvPr>
        </p:nvSpPr>
        <p:spPr bwMode="gray">
          <a:xfrm>
            <a:off x="4491039" y="1714500"/>
            <a:ext cx="6951663" cy="276999"/>
          </a:xfrm>
          <a:prstGeom prst="rect">
            <a:avLst/>
          </a:prstGeom>
          <a:solidFill>
            <a:schemeClr val="tx2"/>
          </a:solidFill>
          <a:ln>
            <a:solidFill>
              <a:schemeClr val="bg2"/>
            </a:solidFill>
          </a:ln>
        </p:spPr>
        <p:txBody>
          <a:bodyPr wrap="square">
            <a:spAutoFit/>
          </a:bodyPr>
          <a:lstStyle/>
          <a:p>
            <a:pPr lvl="0" algn="ctr" defTabSz="711200">
              <a:spcBef>
                <a:spcPts val="1200"/>
              </a:spcBef>
              <a:defRPr/>
            </a:pPr>
            <a:r>
              <a:rPr lang="en-US" sz="1200" b="1"/>
              <a:t>One Big Beautiful Bill Act (OBBBA) </a:t>
            </a:r>
            <a:endParaRPr lang="en-US" sz="1200" b="1">
              <a:latin typeface="+mn-lt"/>
            </a:endParaRPr>
          </a:p>
        </p:txBody>
      </p:sp>
      <p:graphicFrame>
        <p:nvGraphicFramePr>
          <p:cNvPr id="58" name="Chart 57"/>
          <p:cNvGraphicFramePr/>
          <p:nvPr>
            <p:custDataLst>
              <p:tags r:id="rId5"/>
            </p:custDataLst>
            <p:extLst>
              <p:ext uri="{D42A27DB-BD31-4B8C-83A1-F6EECF244321}">
                <p14:modId xmlns:p14="http://schemas.microsoft.com/office/powerpoint/2010/main" val="3865660998"/>
              </p:ext>
            </p:extLst>
          </p:nvPr>
        </p:nvGraphicFramePr>
        <p:xfrm>
          <a:off x="320675" y="3454400"/>
          <a:ext cx="11490325" cy="668338"/>
        </p:xfrm>
        <a:graphic>
          <a:graphicData uri="http://schemas.openxmlformats.org/drawingml/2006/chart">
            <c:chart xmlns:c="http://schemas.openxmlformats.org/drawingml/2006/chart" xmlns:r="http://schemas.openxmlformats.org/officeDocument/2006/relationships" r:id="rId15"/>
          </a:graphicData>
        </a:graphic>
      </p:graphicFrame>
      <p:sp>
        <p:nvSpPr>
          <p:cNvPr id="2221" name="TextBox 2220">
            <a:extLst>
              <a:ext uri="{FF2B5EF4-FFF2-40B4-BE49-F238E27FC236}">
                <a16:creationId xmlns:a16="http://schemas.microsoft.com/office/drawing/2014/main" id="{4311E38A-3DB8-D381-E476-88736DE46F67}"/>
              </a:ext>
            </a:extLst>
          </p:cNvPr>
          <p:cNvSpPr txBox="1"/>
          <p:nvPr>
            <p:custDataLst>
              <p:tags r:id="rId6"/>
            </p:custDataLst>
          </p:nvPr>
        </p:nvSpPr>
        <p:spPr bwMode="gray">
          <a:xfrm>
            <a:off x="10376625" y="1426525"/>
            <a:ext cx="1272831" cy="253916"/>
          </a:xfrm>
          <a:prstGeom prst="rect">
            <a:avLst/>
          </a:prstGeom>
          <a:solidFill>
            <a:schemeClr val="bg1"/>
          </a:solidFill>
          <a:ln>
            <a:solidFill>
              <a:schemeClr val="bg1"/>
            </a:solidFill>
          </a:ln>
        </p:spPr>
        <p:txBody>
          <a:bodyPr wrap="square">
            <a:spAutoFit/>
          </a:bodyPr>
          <a:lstStyle/>
          <a:p>
            <a:pPr lvl="0">
              <a:spcBef>
                <a:spcPts val="150"/>
              </a:spcBef>
              <a:spcAft>
                <a:spcPts val="100"/>
              </a:spcAft>
            </a:pPr>
            <a:r>
              <a:rPr lang="en-US" altLang="zh-CN" sz="1050" i="0" dirty="0">
                <a:solidFill>
                  <a:schemeClr val="tx1"/>
                </a:solidFill>
                <a:effectLst/>
                <a:latin typeface="Arial"/>
                <a:ea typeface="宋体"/>
                <a:cs typeface="Arial"/>
              </a:rPr>
              <a:t>Early expiration</a:t>
            </a:r>
          </a:p>
        </p:txBody>
      </p:sp>
      <p:sp>
        <p:nvSpPr>
          <p:cNvPr id="2282" name="Speech Bubble: Rectangle 2281">
            <a:extLst>
              <a:ext uri="{FF2B5EF4-FFF2-40B4-BE49-F238E27FC236}">
                <a16:creationId xmlns:a16="http://schemas.microsoft.com/office/drawing/2014/main" id="{A2027A17-3544-06C2-8381-A44DD482B2EC}"/>
              </a:ext>
            </a:extLst>
          </p:cNvPr>
          <p:cNvSpPr/>
          <p:nvPr/>
        </p:nvSpPr>
        <p:spPr bwMode="gray">
          <a:xfrm flipH="1">
            <a:off x="6975224" y="2244205"/>
            <a:ext cx="3514725" cy="352425"/>
          </a:xfrm>
          <a:prstGeom prst="wedgeRectCallout">
            <a:avLst>
              <a:gd name="adj1" fmla="val 24001"/>
              <a:gd name="adj2" fmla="val -100838"/>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r>
              <a:rPr lang="en-US" sz="1000" b="1" dirty="0">
                <a:solidFill>
                  <a:schemeClr val="bg1"/>
                </a:solidFill>
              </a:rPr>
              <a:t>All projects onward will be affected by stricter </a:t>
            </a:r>
            <a:br>
              <a:rPr lang="en-US" sz="1000" b="1" dirty="0">
                <a:solidFill>
                  <a:schemeClr val="bg1"/>
                </a:solidFill>
              </a:rPr>
            </a:br>
            <a:r>
              <a:rPr lang="en-US" sz="1000" b="1" dirty="0">
                <a:solidFill>
                  <a:schemeClr val="bg1"/>
                </a:solidFill>
              </a:rPr>
              <a:t>FEOC restrictions. </a:t>
            </a:r>
          </a:p>
          <a:p>
            <a:pPr marL="0" indent="0" algn="ctr">
              <a:buNone/>
            </a:pPr>
            <a:endParaRPr lang="en-US" sz="1000" b="1" dirty="0">
              <a:solidFill>
                <a:schemeClr val="bg1"/>
              </a:solidFill>
            </a:endParaRPr>
          </a:p>
        </p:txBody>
      </p:sp>
      <p:sp>
        <p:nvSpPr>
          <p:cNvPr id="49" name="TextBox 48">
            <a:extLst>
              <a:ext uri="{FF2B5EF4-FFF2-40B4-BE49-F238E27FC236}">
                <a16:creationId xmlns:a16="http://schemas.microsoft.com/office/drawing/2014/main" id="{ED6F547D-1B3A-48A1-9433-03BE9963A505}"/>
              </a:ext>
            </a:extLst>
          </p:cNvPr>
          <p:cNvSpPr txBox="1"/>
          <p:nvPr/>
        </p:nvSpPr>
        <p:spPr bwMode="gray">
          <a:xfrm>
            <a:off x="0" y="-8068"/>
            <a:ext cx="3116687" cy="318924"/>
          </a:xfrm>
          <a:prstGeom prst="rect">
            <a:avLst/>
          </a:prstGeom>
          <a:solidFill>
            <a:schemeClr val="accent1"/>
          </a:solidFill>
        </p:spPr>
        <p:txBody>
          <a:bodyPr wrap="square" lIns="36000" tIns="36000" rIns="36000" bIns="3600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a:ea typeface="+mn-ea"/>
                <a:cs typeface="+mn-cs"/>
              </a:rPr>
              <a:t>United States</a:t>
            </a:r>
          </a:p>
        </p:txBody>
      </p:sp>
      <p:sp>
        <p:nvSpPr>
          <p:cNvPr id="2" name="Rectangle 1">
            <a:extLst>
              <a:ext uri="{FF2B5EF4-FFF2-40B4-BE49-F238E27FC236}">
                <a16:creationId xmlns:a16="http://schemas.microsoft.com/office/drawing/2014/main" id="{789F862F-E440-6110-E718-E79C6571BA7E}"/>
              </a:ext>
            </a:extLst>
          </p:cNvPr>
          <p:cNvSpPr/>
          <p:nvPr/>
        </p:nvSpPr>
        <p:spPr bwMode="gray">
          <a:xfrm flipV="1">
            <a:off x="598488" y="3554413"/>
            <a:ext cx="10853928" cy="91820"/>
          </a:xfrm>
          <a:prstGeom prst="rect">
            <a:avLst/>
          </a:prstGeom>
          <a:gradFill flip="none" rotWithShape="1">
            <a:gsLst>
              <a:gs pos="91630">
                <a:srgbClr val="D1227D"/>
              </a:gs>
              <a:gs pos="100000">
                <a:srgbClr val="D1227D"/>
              </a:gs>
            </a:gsLst>
            <a:lin ang="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9" name="Rectangle 8">
            <a:extLst>
              <a:ext uri="{FF2B5EF4-FFF2-40B4-BE49-F238E27FC236}">
                <a16:creationId xmlns:a16="http://schemas.microsoft.com/office/drawing/2014/main" id="{C81877BF-1D6F-B374-1D26-EB833A4BF883}"/>
              </a:ext>
            </a:extLst>
          </p:cNvPr>
          <p:cNvSpPr/>
          <p:nvPr/>
        </p:nvSpPr>
        <p:spPr bwMode="gray">
          <a:xfrm>
            <a:off x="8822572" y="1498619"/>
            <a:ext cx="301752" cy="109728"/>
          </a:xfrm>
          <a:prstGeom prst="rect">
            <a:avLst/>
          </a:prstGeom>
          <a:gradFill flip="none" rotWithShape="1">
            <a:gsLst>
              <a:gs pos="91630">
                <a:srgbClr val="D1227D"/>
              </a:gs>
              <a:gs pos="100000">
                <a:srgbClr val="D1227D"/>
              </a:gs>
            </a:gsLst>
            <a:lin ang="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0" name="TextBox 9">
            <a:extLst>
              <a:ext uri="{FF2B5EF4-FFF2-40B4-BE49-F238E27FC236}">
                <a16:creationId xmlns:a16="http://schemas.microsoft.com/office/drawing/2014/main" id="{B43CB886-280C-683F-9116-FD37D832F3E8}"/>
              </a:ext>
            </a:extLst>
          </p:cNvPr>
          <p:cNvSpPr txBox="1"/>
          <p:nvPr>
            <p:custDataLst>
              <p:tags r:id="rId7"/>
            </p:custDataLst>
          </p:nvPr>
        </p:nvSpPr>
        <p:spPr bwMode="gray">
          <a:xfrm>
            <a:off x="598488" y="2017714"/>
            <a:ext cx="5949950" cy="822325"/>
          </a:xfrm>
          <a:prstGeom prst="rect">
            <a:avLst/>
          </a:prstGeom>
          <a:solidFill>
            <a:schemeClr val="bg1"/>
          </a:solidFill>
          <a:ln>
            <a:solidFill>
              <a:schemeClr val="tx2">
                <a:lumMod val="75000"/>
              </a:schemeClr>
            </a:solidFill>
          </a:ln>
        </p:spPr>
        <p:txBody>
          <a:bodyPr wrap="square" lIns="91440" tIns="45720" rIns="91440" bIns="45720" anchor="t">
            <a:spAutoFit/>
          </a:bodyPr>
          <a:lstStyle/>
          <a:p>
            <a:pPr marL="171450" lvl="0" indent="-171450">
              <a:spcBef>
                <a:spcPts val="150"/>
              </a:spcBef>
              <a:spcAft>
                <a:spcPts val="100"/>
              </a:spcAft>
              <a:buFont typeface="Arial" panose="020B0604020202020204" pitchFamily="34" charset="0"/>
              <a:buChar char="•"/>
            </a:pPr>
            <a:r>
              <a:rPr lang="en-US" altLang="zh-CN" sz="900" b="1">
                <a:cs typeface="Arial"/>
              </a:rPr>
              <a:t>45V: </a:t>
            </a:r>
            <a:r>
              <a:rPr lang="en-US" altLang="zh-CN" sz="900">
                <a:cs typeface="Arial"/>
              </a:rPr>
              <a:t>Credit available through 2032 for facilities that start construction. Producer can claim up to </a:t>
            </a:r>
            <a:r>
              <a:rPr lang="en-US" altLang="zh-CN" sz="900" b="1">
                <a:cs typeface="Arial"/>
              </a:rPr>
              <a:t>$3.0/kg </a:t>
            </a:r>
            <a:r>
              <a:rPr lang="en-US" altLang="zh-CN" sz="900">
                <a:cs typeface="Arial"/>
              </a:rPr>
              <a:t>until 10 years after the facility is placed into service. Under OBBBA, </a:t>
            </a:r>
            <a:r>
              <a:rPr lang="en-US" altLang="zh-CN" sz="900" b="1">
                <a:cs typeface="Arial"/>
              </a:rPr>
              <a:t>the credit is available only if construction starts by December 31, 2027.</a:t>
            </a:r>
          </a:p>
          <a:p>
            <a:pPr marL="171450" lvl="0" indent="-171450">
              <a:spcBef>
                <a:spcPts val="150"/>
              </a:spcBef>
              <a:spcAft>
                <a:spcPts val="100"/>
              </a:spcAft>
              <a:buFont typeface="Arial" panose="020B0604020202020204" pitchFamily="34" charset="0"/>
              <a:buChar char="•"/>
            </a:pPr>
            <a:r>
              <a:rPr lang="en-US" altLang="zh-CN" sz="900" b="1">
                <a:cs typeface="Arial"/>
              </a:rPr>
              <a:t>Wind and solar: 48E </a:t>
            </a:r>
            <a:r>
              <a:rPr lang="en-US" altLang="zh-CN" sz="900">
                <a:cs typeface="Arial"/>
              </a:rPr>
              <a:t>ITC </a:t>
            </a:r>
            <a:r>
              <a:rPr lang="en-US" altLang="zh-CN" sz="900" b="1">
                <a:cs typeface="Arial"/>
              </a:rPr>
              <a:t>of 6%,</a:t>
            </a:r>
            <a:r>
              <a:rPr lang="en-US" altLang="zh-CN" sz="900">
                <a:cs typeface="Arial"/>
              </a:rPr>
              <a:t> </a:t>
            </a:r>
            <a:r>
              <a:rPr lang="en-US" altLang="zh-CN" sz="900" b="1">
                <a:cs typeface="Arial"/>
              </a:rPr>
              <a:t>incrementable up to 30% and 45Y </a:t>
            </a:r>
            <a:r>
              <a:rPr lang="en-US" altLang="zh-CN" sz="900">
                <a:cs typeface="Arial"/>
              </a:rPr>
              <a:t>PTC </a:t>
            </a:r>
            <a:r>
              <a:rPr lang="en-US" altLang="zh-CN" sz="900" b="1">
                <a:cs typeface="Arial"/>
              </a:rPr>
              <a:t>of ¢0.3/kWh incremental up to ¢1.5/kWh. </a:t>
            </a:r>
            <a:r>
              <a:rPr lang="en-US" altLang="zh-CN" sz="900">
                <a:cs typeface="Arial"/>
              </a:rPr>
              <a:t>Facilities must be constructed </a:t>
            </a:r>
            <a:r>
              <a:rPr lang="en-US" altLang="zh-CN" sz="900" b="1">
                <a:cs typeface="Arial"/>
              </a:rPr>
              <a:t>by July 2026 or placed in service by December 31, 2027. </a:t>
            </a:r>
          </a:p>
        </p:txBody>
      </p:sp>
      <p:sp>
        <p:nvSpPr>
          <p:cNvPr id="12" name="Rectangle 11">
            <a:extLst>
              <a:ext uri="{FF2B5EF4-FFF2-40B4-BE49-F238E27FC236}">
                <a16:creationId xmlns:a16="http://schemas.microsoft.com/office/drawing/2014/main" id="{66B85D47-DBC1-E52D-CEB5-7041657D4670}"/>
              </a:ext>
            </a:extLst>
          </p:cNvPr>
          <p:cNvSpPr/>
          <p:nvPr/>
        </p:nvSpPr>
        <p:spPr bwMode="gray">
          <a:xfrm flipV="1">
            <a:off x="598488" y="2849563"/>
            <a:ext cx="10834688" cy="82296"/>
          </a:xfrm>
          <a:prstGeom prst="rect">
            <a:avLst/>
          </a:prstGeom>
          <a:gradFill>
            <a:gsLst>
              <a:gs pos="55000">
                <a:schemeClr val="accent6"/>
              </a:gs>
              <a:gs pos="74000">
                <a:srgbClr val="FFFFFF"/>
              </a:gs>
              <a:gs pos="71000">
                <a:srgbClr val="FFFFFF"/>
              </a:gs>
              <a:gs pos="79000">
                <a:schemeClr val="bg1"/>
              </a:gs>
              <a:gs pos="64000">
                <a:srgbClr val="FFFFFF"/>
              </a:gs>
              <a:gs pos="55000">
                <a:schemeClr val="bg1"/>
              </a:gs>
            </a:gsLst>
            <a:lin ang="0" scaled="1"/>
          </a:gra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4" name="Rectangle 13">
            <a:extLst>
              <a:ext uri="{FF2B5EF4-FFF2-40B4-BE49-F238E27FC236}">
                <a16:creationId xmlns:a16="http://schemas.microsoft.com/office/drawing/2014/main" id="{12868F90-3C7C-8D1F-6173-70DAF7657B6F}"/>
              </a:ext>
            </a:extLst>
          </p:cNvPr>
          <p:cNvSpPr/>
          <p:nvPr/>
        </p:nvSpPr>
        <p:spPr bwMode="gray">
          <a:xfrm>
            <a:off x="10026541" y="1498619"/>
            <a:ext cx="301752" cy="109728"/>
          </a:xfrm>
          <a:prstGeom prst="rect">
            <a:avLst/>
          </a:prstGeom>
          <a:gradFill>
            <a:gsLst>
              <a:gs pos="60000">
                <a:schemeClr val="accent6"/>
              </a:gs>
              <a:gs pos="62000">
                <a:srgbClr val="FFFFFF"/>
              </a:gs>
              <a:gs pos="62000">
                <a:srgbClr val="FFFFFF"/>
              </a:gs>
              <a:gs pos="63000">
                <a:schemeClr val="bg1"/>
              </a:gs>
              <a:gs pos="61000">
                <a:srgbClr val="FFFFFF"/>
              </a:gs>
              <a:gs pos="60000">
                <a:schemeClr val="bg1"/>
              </a:gs>
            </a:gsLst>
            <a:lin ang="0" scaled="1"/>
          </a:gra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31" name="TextBox 30">
            <a:extLst>
              <a:ext uri="{FF2B5EF4-FFF2-40B4-BE49-F238E27FC236}">
                <a16:creationId xmlns:a16="http://schemas.microsoft.com/office/drawing/2014/main" id="{D704AC5E-2410-0B6A-F363-1BCF49B092D2}"/>
              </a:ext>
            </a:extLst>
          </p:cNvPr>
          <p:cNvSpPr txBox="1"/>
          <p:nvPr/>
        </p:nvSpPr>
        <p:spPr bwMode="gray">
          <a:xfrm>
            <a:off x="3958431" y="4017168"/>
            <a:ext cx="615950" cy="230188"/>
          </a:xfrm>
          <a:prstGeom prst="rect">
            <a:avLst/>
          </a:prstGeom>
          <a:solidFill>
            <a:schemeClr val="bg1"/>
          </a:solidFill>
          <a:ln>
            <a:solidFill>
              <a:schemeClr val="bg1"/>
            </a:solidFill>
          </a:ln>
        </p:spPr>
        <p:txBody>
          <a:bodyPr wrap="square">
            <a:spAutoFit/>
          </a:bodyPr>
          <a:lstStyle/>
          <a:p>
            <a:pPr lvl="0">
              <a:spcBef>
                <a:spcPts val="150"/>
              </a:spcBef>
              <a:spcAft>
                <a:spcPts val="100"/>
              </a:spcAft>
            </a:pPr>
            <a:r>
              <a:rPr lang="en-US" altLang="zh-CN" sz="900" b="1" i="0">
                <a:solidFill>
                  <a:schemeClr val="tx1"/>
                </a:solidFill>
                <a:effectLst/>
                <a:latin typeface="Arial"/>
                <a:ea typeface="宋体"/>
                <a:cs typeface="Arial"/>
              </a:rPr>
              <a:t>May 23</a:t>
            </a:r>
          </a:p>
        </p:txBody>
      </p:sp>
      <p:sp>
        <p:nvSpPr>
          <p:cNvPr id="30" name="TextBox 29">
            <a:extLst>
              <a:ext uri="{FF2B5EF4-FFF2-40B4-BE49-F238E27FC236}">
                <a16:creationId xmlns:a16="http://schemas.microsoft.com/office/drawing/2014/main" id="{E8370F83-EAE6-850E-D4FD-A32300A656CF}"/>
              </a:ext>
            </a:extLst>
          </p:cNvPr>
          <p:cNvSpPr txBox="1"/>
          <p:nvPr>
            <p:custDataLst>
              <p:tags r:id="rId8"/>
            </p:custDataLst>
          </p:nvPr>
        </p:nvSpPr>
        <p:spPr bwMode="gray">
          <a:xfrm>
            <a:off x="4074987" y="4419600"/>
            <a:ext cx="7358189" cy="1746632"/>
          </a:xfrm>
          <a:prstGeom prst="rect">
            <a:avLst/>
          </a:prstGeom>
          <a:solidFill>
            <a:schemeClr val="accent1">
              <a:lumMod val="20000"/>
              <a:lumOff val="80000"/>
            </a:schemeClr>
          </a:solidFill>
          <a:ln>
            <a:noFill/>
            <a:prstDash val="dash"/>
          </a:ln>
        </p:spPr>
        <p:txBody>
          <a:bodyPr wrap="square">
            <a:spAutoFit/>
          </a:bodyPr>
          <a:lstStyle/>
          <a:p>
            <a:pPr marL="171450" lvl="0" indent="-171450">
              <a:spcBef>
                <a:spcPts val="150"/>
              </a:spcBef>
              <a:spcAft>
                <a:spcPts val="100"/>
              </a:spcAft>
              <a:buFont typeface="Arial" panose="020B0604020202020204" pitchFamily="34" charset="0"/>
              <a:buChar char="•"/>
            </a:pPr>
            <a:r>
              <a:rPr lang="en-US" altLang="zh-CN" sz="1000" b="1" dirty="0">
                <a:cs typeface="Arial"/>
              </a:rPr>
              <a:t>Executive Order 14299, Deploying Advanced Nuclear Reactor Technologies for National Security: </a:t>
            </a:r>
            <a:r>
              <a:rPr lang="en-US" altLang="zh-CN" sz="1000" dirty="0">
                <a:cs typeface="Arial"/>
              </a:rPr>
              <a:t>Applies specifically to Gen III+ reactors, SMRs, </a:t>
            </a:r>
            <a:r>
              <a:rPr lang="en-US" altLang="zh-CN" sz="1000" dirty="0" err="1">
                <a:cs typeface="Arial"/>
              </a:rPr>
              <a:t>microreactors</a:t>
            </a:r>
            <a:r>
              <a:rPr lang="en-US" altLang="zh-CN" sz="1000" dirty="0">
                <a:cs typeface="Arial"/>
              </a:rPr>
              <a:t>, and mobile reactors. Some provisions include deploying techs at military stations, defining critical sites for data centers and providing them with nuclear energy, building up a fuel bank, easing environmental review processes, and promoting nuclear exports.</a:t>
            </a:r>
          </a:p>
          <a:p>
            <a:pPr marL="171450" lvl="0" indent="-171450">
              <a:spcBef>
                <a:spcPts val="150"/>
              </a:spcBef>
              <a:spcAft>
                <a:spcPts val="100"/>
              </a:spcAft>
              <a:buFont typeface="Arial" panose="020B0604020202020204" pitchFamily="34" charset="0"/>
              <a:buChar char="•"/>
            </a:pPr>
            <a:r>
              <a:rPr lang="en-US" altLang="zh-CN" sz="1000" b="1" dirty="0">
                <a:cs typeface="Arial"/>
              </a:rPr>
              <a:t>EO 14300, Ordering the Reform of the Nuclear Regulatory Commission:</a:t>
            </a:r>
            <a:r>
              <a:rPr lang="en-US" altLang="zh-CN" sz="1000" dirty="0">
                <a:cs typeface="Arial"/>
              </a:rPr>
              <a:t> Includes structure, personnel, regulations, and basic operations.</a:t>
            </a:r>
          </a:p>
          <a:p>
            <a:pPr marL="171450" lvl="0" indent="-171450">
              <a:spcBef>
                <a:spcPts val="150"/>
              </a:spcBef>
              <a:spcAft>
                <a:spcPts val="100"/>
              </a:spcAft>
              <a:buFont typeface="Arial" panose="020B0604020202020204" pitchFamily="34" charset="0"/>
              <a:buChar char="•"/>
            </a:pPr>
            <a:r>
              <a:rPr lang="en-US" altLang="zh-CN" sz="1000" b="1" dirty="0">
                <a:cs typeface="Arial"/>
              </a:rPr>
              <a:t>EO 14301, Reforming Nuclear Reactor Testing at the Department of Energy: </a:t>
            </a:r>
            <a:r>
              <a:rPr lang="en-US" altLang="zh-CN" sz="1000" dirty="0">
                <a:cs typeface="Arial"/>
              </a:rPr>
              <a:t>Includes</a:t>
            </a:r>
            <a:r>
              <a:rPr lang="en-US" altLang="zh-CN" sz="1000" b="1" dirty="0">
                <a:cs typeface="Arial"/>
              </a:rPr>
              <a:t> </a:t>
            </a:r>
            <a:r>
              <a:rPr lang="en-US" altLang="zh-CN" sz="1000" dirty="0">
                <a:cs typeface="Arial"/>
              </a:rPr>
              <a:t>updating NEPA rules and establishing a DOE pilot program to allow companies to build test reactors outside of partnerships with national laboratories. </a:t>
            </a:r>
          </a:p>
          <a:p>
            <a:pPr marL="171450" lvl="0" indent="-171450">
              <a:spcBef>
                <a:spcPts val="150"/>
              </a:spcBef>
              <a:spcAft>
                <a:spcPts val="100"/>
              </a:spcAft>
              <a:buFont typeface="Arial" panose="020B0604020202020204" pitchFamily="34" charset="0"/>
              <a:buChar char="•"/>
            </a:pPr>
            <a:r>
              <a:rPr lang="en-US" altLang="zh-CN" sz="1000" b="1" dirty="0">
                <a:cs typeface="Arial"/>
              </a:rPr>
              <a:t>EO 14302, Reinvigorating the Nuclear Industrial Base:</a:t>
            </a:r>
            <a:r>
              <a:rPr lang="en-US" altLang="zh-CN" sz="1000" dirty="0">
                <a:cs typeface="Arial"/>
              </a:rPr>
              <a:t> Outlines how to strengthen the recycling of nuclear waste and prioritize new nuclear projects. </a:t>
            </a:r>
          </a:p>
        </p:txBody>
      </p:sp>
      <p:sp>
        <p:nvSpPr>
          <p:cNvPr id="34" name="btfpNotesBox368131">
            <a:hlinkClick r:id="rId16"/>
            <a:extLst>
              <a:ext uri="{FF2B5EF4-FFF2-40B4-BE49-F238E27FC236}">
                <a16:creationId xmlns:a16="http://schemas.microsoft.com/office/drawing/2014/main" id="{11B717B5-78F0-9DB7-69A1-63BBD07CDABB}"/>
              </a:ext>
            </a:extLst>
          </p:cNvPr>
          <p:cNvSpPr txBox="1"/>
          <p:nvPr>
            <p:custDataLst>
              <p:tags r:id="rId9"/>
            </p:custDataLst>
          </p:nvPr>
        </p:nvSpPr>
        <p:spPr bwMode="gray">
          <a:xfrm>
            <a:off x="347663" y="6047921"/>
            <a:ext cx="9238344" cy="738664"/>
          </a:xfrm>
          <a:prstGeom prst="rect">
            <a:avLst/>
          </a:prstGeom>
          <a:noFill/>
        </p:spPr>
        <p:txBody>
          <a:bodyPr vert="horz" wrap="square" lIns="0" tIns="0" rIns="0" bIns="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IEA,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7"/>
              </a:rPr>
              <a:t>The Path to a New Era for Nuclear Energy</a:t>
            </a:r>
            <a:r>
              <a:rPr kumimoji="0" lang="en-US" sz="800" b="0" i="0" u="none" strike="noStrike" kern="1200" cap="none" spc="0" normalizeH="0" baseline="0" noProof="0" dirty="0">
                <a:ln>
                  <a:noFill/>
                </a:ln>
                <a:solidFill>
                  <a:srgbClr val="000000"/>
                </a:solidFill>
                <a:effectLst/>
                <a:uLnTx/>
                <a:uFillTx/>
                <a:latin typeface="Arial"/>
                <a:ea typeface="+mn-ea"/>
                <a:cs typeface="+mn-cs"/>
              </a:rPr>
              <a:t> (2025); Cres Forum,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8"/>
              </a:rPr>
              <a:t>The Issue Brief: Key Federal Policies Fueling Nuclear Innovation and Reinvestment</a:t>
            </a:r>
            <a:r>
              <a:rPr kumimoji="0" lang="en-US" sz="800" b="0" i="0" u="none" strike="noStrike" kern="1200" cap="none" spc="0" normalizeH="0" baseline="0" noProof="0" dirty="0">
                <a:ln>
                  <a:noFill/>
                </a:ln>
                <a:solidFill>
                  <a:srgbClr val="000000"/>
                </a:solidFill>
                <a:effectLst/>
                <a:uLnTx/>
                <a:uFillTx/>
                <a:latin typeface="Arial"/>
                <a:ea typeface="+mn-ea"/>
                <a:cs typeface="+mn-cs"/>
              </a:rPr>
              <a:t> (2025); IRS,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9"/>
              </a:rPr>
              <a:t>Zero-Emission Nuclear Power Production Credit</a:t>
            </a:r>
            <a:r>
              <a:rPr kumimoji="0" lang="en-US" sz="800" b="0" i="0" u="none" strike="noStrike" kern="1200" cap="none" spc="0" normalizeH="0" baseline="0" noProof="0" dirty="0">
                <a:ln>
                  <a:noFill/>
                </a:ln>
                <a:solidFill>
                  <a:srgbClr val="000000"/>
                </a:solidFill>
                <a:effectLst/>
                <a:uLnTx/>
                <a:uFillTx/>
                <a:latin typeface="Arial"/>
                <a:ea typeface="+mn-ea"/>
                <a:cs typeface="+mn-cs"/>
              </a:rPr>
              <a:t> (2025); DOE,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20"/>
              </a:rPr>
              <a:t>The Hydrogen Production Tax Credit Explained for Nuclear Power Plants</a:t>
            </a:r>
            <a:r>
              <a:rPr kumimoji="0" lang="en-US" sz="800" b="0" i="0" u="none" strike="noStrike" kern="1200" cap="none" spc="0" normalizeH="0" baseline="0" noProof="0" dirty="0">
                <a:ln>
                  <a:noFill/>
                </a:ln>
                <a:solidFill>
                  <a:srgbClr val="000000"/>
                </a:solidFill>
                <a:effectLst/>
                <a:uLnTx/>
                <a:uFillTx/>
                <a:latin typeface="Arial"/>
                <a:ea typeface="+mn-ea"/>
                <a:cs typeface="+mn-cs"/>
              </a:rPr>
              <a:t> (2025); Farr </a:t>
            </a:r>
            <a:r>
              <a:rPr lang="en-US" sz="800" dirty="0">
                <a:solidFill>
                  <a:srgbClr val="000000"/>
                </a:solidFill>
                <a:latin typeface="Arial"/>
              </a:rPr>
              <a:t>&amp; Gallagher,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21"/>
              </a:rPr>
              <a:t>Tax Credit Opportunities for Nuclear Energy</a:t>
            </a:r>
            <a:r>
              <a:rPr kumimoji="0" lang="en-US" sz="800" b="0" i="0" u="none" strike="noStrike" kern="1200" cap="none" spc="0" normalizeH="0" baseline="0" noProof="0" dirty="0">
                <a:ln>
                  <a:noFill/>
                </a:ln>
                <a:solidFill>
                  <a:srgbClr val="000000"/>
                </a:solidFill>
                <a:effectLst/>
                <a:uLnTx/>
                <a:uFillTx/>
                <a:latin typeface="Arial"/>
                <a:ea typeface="+mn-ea"/>
                <a:cs typeface="+mn-cs"/>
              </a:rPr>
              <a:t> (2024); Congress,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22"/>
              </a:rPr>
              <a:t>One Big Beautiful Bill Act </a:t>
            </a:r>
            <a:r>
              <a:rPr kumimoji="0" lang="en-US" sz="800" b="0" i="0" u="none" strike="noStrike" kern="1200" cap="none" spc="0" normalizeH="0" baseline="0" noProof="0" dirty="0">
                <a:ln>
                  <a:noFill/>
                </a:ln>
                <a:solidFill>
                  <a:srgbClr val="000000"/>
                </a:solidFill>
                <a:effectLst/>
                <a:uLnTx/>
                <a:uFillTx/>
                <a:latin typeface="Arial"/>
                <a:ea typeface="+mn-ea"/>
                <a:cs typeface="+mn-cs"/>
              </a:rPr>
              <a:t>(2025); CGEP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23"/>
              </a:rPr>
              <a:t>Assessing the Energy Impacts of the One Big Beautiful Bill Act </a:t>
            </a:r>
            <a:r>
              <a:rPr kumimoji="0" lang="en-US" sz="800" b="0" i="0" u="none" strike="noStrike" kern="1200" cap="none" spc="0" normalizeH="0" baseline="0" noProof="0" dirty="0">
                <a:ln>
                  <a:noFill/>
                </a:ln>
                <a:solidFill>
                  <a:srgbClr val="000000"/>
                </a:solidFill>
                <a:effectLst/>
                <a:uLnTx/>
                <a:uFillTx/>
                <a:latin typeface="Arial"/>
                <a:ea typeface="+mn-ea"/>
                <a:cs typeface="+mn-cs"/>
              </a:rPr>
              <a:t>(2025); American Action Forum,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24"/>
              </a:rPr>
              <a:t>Trump’s nuclear executive orders: Overview and analysis </a:t>
            </a:r>
            <a:r>
              <a:rPr kumimoji="0" lang="en-US" sz="800" b="0" i="0" u="none" strike="noStrike" kern="1200" cap="none" spc="0" normalizeH="0" baseline="0" noProof="0" dirty="0">
                <a:ln>
                  <a:noFill/>
                </a:ln>
                <a:solidFill>
                  <a:srgbClr val="000000"/>
                </a:solidFill>
                <a:effectLst/>
                <a:uLnTx/>
                <a:uFillTx/>
                <a:latin typeface="Arial"/>
                <a:ea typeface="+mn-ea"/>
                <a:cs typeface="+mn-cs"/>
              </a:rPr>
              <a:t>(2025); </a:t>
            </a:r>
            <a:r>
              <a:rPr kumimoji="0" lang="en-US" sz="800" b="0" i="0" u="none" strike="noStrike" kern="1200" cap="none" spc="0" normalizeH="0" baseline="0" noProof="0" dirty="0" err="1">
                <a:ln>
                  <a:noFill/>
                </a:ln>
                <a:solidFill>
                  <a:srgbClr val="000000"/>
                </a:solidFill>
                <a:effectLst/>
                <a:uLnTx/>
                <a:uFillTx/>
                <a:latin typeface="Arial"/>
                <a:ea typeface="+mn-ea"/>
                <a:cs typeface="+mn-cs"/>
              </a:rPr>
              <a:t>Hunton</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25"/>
              </a:rPr>
              <a:t>Recent nuclear executive orders to accelerate US nuclear renaissance </a:t>
            </a:r>
            <a:r>
              <a:rPr kumimoji="0" lang="en-US" sz="800" b="0" i="0" u="none" strike="noStrike" kern="1200" cap="none" spc="0" normalizeH="0" baseline="0" noProof="0" dirty="0">
                <a:ln>
                  <a:noFill/>
                </a:ln>
                <a:solidFill>
                  <a:srgbClr val="000000"/>
                </a:solidFill>
                <a:effectLst/>
                <a:uLnTx/>
                <a:uFillTx/>
                <a:latin typeface="Arial"/>
                <a:ea typeface="+mn-ea"/>
                <a:cs typeface="+mn-cs"/>
              </a:rPr>
              <a:t>(2025).</a:t>
            </a:r>
          </a:p>
          <a:p>
            <a:pPr lvl="0" defTabSz="711200">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Hinako Arai, Brenda Rain, </a:t>
            </a:r>
            <a:r>
              <a:rPr lang="en-US" sz="800" dirty="0">
                <a:solidFill>
                  <a:srgbClr val="000000"/>
                </a:solidFill>
              </a:rPr>
              <a:t>Clara </a:t>
            </a:r>
            <a:r>
              <a:rPr lang="en-US" sz="800" dirty="0" err="1">
                <a:solidFill>
                  <a:srgbClr val="000000"/>
                </a:solidFill>
              </a:rPr>
              <a:t>Zibell</a:t>
            </a:r>
            <a:r>
              <a:rPr lang="en-US" sz="800" dirty="0">
                <a:solidFill>
                  <a:srgbClr val="000000"/>
                </a:solidFill>
              </a:rPr>
              <a:t>, </a:t>
            </a:r>
            <a:r>
              <a:rPr kumimoji="0" lang="en-US" sz="800" b="0" i="0" u="none" strike="noStrike" kern="1200" cap="none" spc="0" normalizeH="0" baseline="0" noProof="0" dirty="0">
                <a:ln>
                  <a:noFill/>
                </a:ln>
                <a:solidFill>
                  <a:srgbClr val="000000"/>
                </a:solidFill>
                <a:effectLst/>
                <a:uLnTx/>
                <a:uFillTx/>
                <a:latin typeface="Arial"/>
                <a:ea typeface="+mn-ea"/>
                <a:cs typeface="+mn-cs"/>
              </a:rPr>
              <a:t>Quint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26"/>
              </a:rPr>
              <a:t>Gernot Wagner</a:t>
            </a:r>
            <a:r>
              <a:rPr kumimoji="0" lang="en-US" sz="800" b="0" i="0" u="none" strike="noStrike" kern="1200" cap="none" spc="0" normalizeH="0" baseline="0" noProof="0" dirty="0">
                <a:ln>
                  <a:noFill/>
                </a:ln>
                <a:solidFill>
                  <a:srgbClr val="000000"/>
                </a:solidFill>
                <a:effectLst/>
                <a:uLnTx/>
                <a:uFillTx/>
                <a:latin typeface="Arial"/>
                <a:ea typeface="+mn-ea"/>
                <a:cs typeface="+mn-cs"/>
              </a:rPr>
              <a:t>. Share with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27"/>
              </a:rPr>
              <a:t>attribution</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u="none" strike="noStrike" kern="1200" cap="none" spc="0" normalizeH="0" baseline="0" noProof="0" dirty="0">
                <a:ln>
                  <a:noFill/>
                </a:ln>
                <a:solidFill>
                  <a:srgbClr val="000000"/>
                </a:solidFill>
                <a:effectLst/>
                <a:uLnTx/>
                <a:uFillTx/>
                <a:latin typeface="Arial"/>
                <a:ea typeface="+mn-ea"/>
                <a:cs typeface="+mn-cs"/>
              </a:rPr>
              <a:t>et al., </a:t>
            </a:r>
            <a:r>
              <a:rPr kumimoji="0" lang="en-US" sz="800" b="0" i="0" u="none" strike="noStrike" kern="1200" cap="none" spc="0" normalizeH="0" baseline="0" noProof="0" dirty="0">
                <a:ln>
                  <a:noFill/>
                </a:ln>
                <a:solidFill>
                  <a:srgbClr val="000000"/>
                </a:solidFill>
                <a:effectLst/>
                <a:uLnTx/>
                <a:uFillTx/>
                <a:latin typeface="Arial"/>
                <a:ea typeface="+mn-ea"/>
                <a:cs typeface="+mn-cs"/>
              </a:rPr>
              <a:t>"Reenergizing Nuclear" (23 September 2025).</a:t>
            </a:r>
          </a:p>
        </p:txBody>
      </p:sp>
      <p:sp>
        <p:nvSpPr>
          <p:cNvPr id="15" name="TextBox 14">
            <a:extLst>
              <a:ext uri="{FF2B5EF4-FFF2-40B4-BE49-F238E27FC236}">
                <a16:creationId xmlns:a16="http://schemas.microsoft.com/office/drawing/2014/main" id="{15E4858D-D34F-0DED-4EC4-FEC4E50215C5}"/>
              </a:ext>
            </a:extLst>
          </p:cNvPr>
          <p:cNvSpPr txBox="1"/>
          <p:nvPr>
            <p:custDataLst>
              <p:tags r:id="rId10"/>
            </p:custDataLst>
          </p:nvPr>
        </p:nvSpPr>
        <p:spPr bwMode="gray">
          <a:xfrm>
            <a:off x="598488" y="3008313"/>
            <a:ext cx="10844214" cy="546100"/>
          </a:xfrm>
          <a:prstGeom prst="rect">
            <a:avLst/>
          </a:prstGeom>
          <a:solidFill>
            <a:schemeClr val="bg1"/>
          </a:solidFill>
          <a:ln>
            <a:solidFill>
              <a:schemeClr val="tx2">
                <a:lumMod val="75000"/>
              </a:schemeClr>
            </a:solidFill>
          </a:ln>
        </p:spPr>
        <p:txBody>
          <a:bodyPr wrap="square" lIns="91440" tIns="45720" rIns="91440" bIns="45720" anchor="t">
            <a:spAutoFit/>
          </a:bodyPr>
          <a:lstStyle/>
          <a:p>
            <a:pPr marL="171450" lvl="0" indent="-171450">
              <a:spcBef>
                <a:spcPts val="150"/>
              </a:spcBef>
              <a:spcAft>
                <a:spcPts val="100"/>
              </a:spcAft>
              <a:buFont typeface="Arial" panose="020B0604020202020204" pitchFamily="34" charset="0"/>
              <a:buChar char="•"/>
            </a:pPr>
            <a:r>
              <a:rPr lang="en-US" altLang="zh-CN" sz="900" b="1" dirty="0">
                <a:cs typeface="Arial"/>
              </a:rPr>
              <a:t>45U: </a:t>
            </a:r>
            <a:r>
              <a:rPr lang="en-US" altLang="zh-CN" sz="900" dirty="0">
                <a:cs typeface="Arial"/>
              </a:rPr>
              <a:t>Tax credit </a:t>
            </a:r>
            <a:r>
              <a:rPr lang="en-US" altLang="zh-CN" sz="900" b="1" dirty="0">
                <a:cs typeface="Arial"/>
              </a:rPr>
              <a:t>of ¢0.3/kWh incremental up to ¢1.5/kWh </a:t>
            </a:r>
            <a:r>
              <a:rPr lang="en-US" altLang="zh-CN" sz="900" dirty="0">
                <a:cs typeface="Arial"/>
              </a:rPr>
              <a:t>if prevailing wages requirements are satisfied. Only facilities placed in service before August 16, 2022, qualify. </a:t>
            </a:r>
            <a:r>
              <a:rPr lang="en-US" altLang="zh-CN" sz="900" b="1" dirty="0">
                <a:cs typeface="Arial"/>
              </a:rPr>
              <a:t>The benefit starts on December 31, 2023, </a:t>
            </a:r>
            <a:r>
              <a:rPr lang="en-US" altLang="zh-CN" sz="900" dirty="0">
                <a:cs typeface="Arial"/>
              </a:rPr>
              <a:t>and fuel sourcing rules apply after 2028. </a:t>
            </a:r>
          </a:p>
          <a:p>
            <a:pPr marL="171450" lvl="0" indent="-171450">
              <a:spcBef>
                <a:spcPts val="150"/>
              </a:spcBef>
              <a:spcAft>
                <a:spcPts val="100"/>
              </a:spcAft>
              <a:buFont typeface="Arial" panose="020B0604020202020204" pitchFamily="34" charset="0"/>
              <a:buChar char="•"/>
            </a:pPr>
            <a:r>
              <a:rPr lang="en-US" altLang="zh-CN" sz="900" b="1" dirty="0">
                <a:cs typeface="Arial"/>
              </a:rPr>
              <a:t>48E/45Y ‒ nuclear: </a:t>
            </a:r>
            <a:r>
              <a:rPr lang="en-US" altLang="zh-CN" sz="900" dirty="0">
                <a:cs typeface="Arial"/>
              </a:rPr>
              <a:t>Preserved in full; fuel sourcing rules apply after 2028.</a:t>
            </a:r>
            <a:endParaRPr lang="en-US" altLang="zh-CN" sz="900" b="1" dirty="0">
              <a:cs typeface="Arial"/>
            </a:endParaRPr>
          </a:p>
        </p:txBody>
      </p:sp>
      <p:sp>
        <p:nvSpPr>
          <p:cNvPr id="11" name="Speech Bubble: Rectangle 10">
            <a:extLst>
              <a:ext uri="{FF2B5EF4-FFF2-40B4-BE49-F238E27FC236}">
                <a16:creationId xmlns:a16="http://schemas.microsoft.com/office/drawing/2014/main" id="{7E447EEF-651B-6588-D91A-A4AEAE541DF1}"/>
              </a:ext>
            </a:extLst>
          </p:cNvPr>
          <p:cNvSpPr/>
          <p:nvPr/>
        </p:nvSpPr>
        <p:spPr bwMode="gray">
          <a:xfrm flipH="1">
            <a:off x="688847" y="4629150"/>
            <a:ext cx="3160839" cy="388164"/>
          </a:xfrm>
          <a:prstGeom prst="wedgeRectCallout">
            <a:avLst>
              <a:gd name="adj1" fmla="val -57590"/>
              <a:gd name="adj2" fmla="val 19561"/>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r>
              <a:rPr lang="en-US" sz="1100" b="1" dirty="0">
                <a:solidFill>
                  <a:schemeClr val="bg1"/>
                </a:solidFill>
              </a:rPr>
              <a:t>The U.S. government plans to deploy 400 GW of U.S. nuclear energy capacity by 2050.</a:t>
            </a:r>
          </a:p>
        </p:txBody>
      </p:sp>
      <p:cxnSp>
        <p:nvCxnSpPr>
          <p:cNvPr id="17" name="Connector: Elbow 16">
            <a:extLst>
              <a:ext uri="{FF2B5EF4-FFF2-40B4-BE49-F238E27FC236}">
                <a16:creationId xmlns:a16="http://schemas.microsoft.com/office/drawing/2014/main" id="{EBB0F53F-5029-5FD5-ECC9-84621416F424}"/>
              </a:ext>
            </a:extLst>
          </p:cNvPr>
          <p:cNvCxnSpPr>
            <a:cxnSpLocks/>
          </p:cNvCxnSpPr>
          <p:nvPr/>
        </p:nvCxnSpPr>
        <p:spPr bwMode="gray">
          <a:xfrm rot="16200000" flipH="1">
            <a:off x="3775075" y="3938588"/>
            <a:ext cx="555625" cy="188913"/>
          </a:xfrm>
          <a:prstGeom prst="bentConnector2">
            <a:avLst/>
          </a:prstGeom>
          <a:ln w="28575" cap="flat">
            <a:solidFill>
              <a:srgbClr val="00B0F0"/>
            </a:solidFill>
            <a:miter lim="800000"/>
            <a:tailEnd type="none" w="med" len="lg"/>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3689402746"/>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57FE6D2-70BF-9D82-15D6-9EEA2D3073A4}"/>
            </a:ext>
          </a:extLst>
        </p:cNvPr>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4CFA59F5-8A8A-3038-0087-7DCE1976C6BB}"/>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592" imgH="591" progId="TCLayout.ActiveDocument.1">
                  <p:embed/>
                </p:oleObj>
              </mc:Choice>
              <mc:Fallback>
                <p:oleObj name="think-cell Slide" r:id="rId8" imgW="592" imgH="591" progId="TCLayout.ActiveDocument.1">
                  <p:embed/>
                  <p:pic>
                    <p:nvPicPr>
                      <p:cNvPr id="7" name="think-cell data - do not delete" hidden="1">
                        <a:extLst>
                          <a:ext uri="{FF2B5EF4-FFF2-40B4-BE49-F238E27FC236}">
                            <a16:creationId xmlns:a16="http://schemas.microsoft.com/office/drawing/2014/main" id="{4CFA59F5-8A8A-3038-0087-7DCE1976C6BB}"/>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C2A650F8-619F-439C-302A-8F15A48B4842}"/>
              </a:ext>
            </a:extLst>
          </p:cNvPr>
          <p:cNvSpPr>
            <a:spLocks noGrp="1"/>
          </p:cNvSpPr>
          <p:nvPr>
            <p:ph type="title"/>
          </p:nvPr>
        </p:nvSpPr>
        <p:spPr/>
        <p:txBody>
          <a:bodyPr vert="horz">
            <a:noAutofit/>
          </a:bodyPr>
          <a:lstStyle/>
          <a:p>
            <a:r>
              <a:rPr lang="en-US"/>
              <a:t>EU countries are divided on nuclear energy policy, with some having phased out or planning to phase out nuclear power</a:t>
            </a:r>
          </a:p>
        </p:txBody>
      </p:sp>
      <p:sp>
        <p:nvSpPr>
          <p:cNvPr id="32" name="btfpNotesBox368131">
            <a:hlinkClick r:id="rId10"/>
            <a:extLst>
              <a:ext uri="{FF2B5EF4-FFF2-40B4-BE49-F238E27FC236}">
                <a16:creationId xmlns:a16="http://schemas.microsoft.com/office/drawing/2014/main" id="{C576A742-5117-4E0E-D230-DA039836607E}"/>
              </a:ext>
            </a:extLst>
          </p:cNvPr>
          <p:cNvSpPr txBox="1"/>
          <p:nvPr>
            <p:custDataLst>
              <p:tags r:id="rId3"/>
            </p:custDataLst>
          </p:nvPr>
        </p:nvSpPr>
        <p:spPr bwMode="gray">
          <a:xfrm>
            <a:off x="330199" y="6239910"/>
            <a:ext cx="8902701" cy="492443"/>
          </a:xfrm>
          <a:prstGeom prst="rect">
            <a:avLst/>
          </a:prstGeom>
          <a:noFill/>
        </p:spPr>
        <p:txBody>
          <a:bodyPr vert="horz" wrap="square" lIns="0" tIns="0" rIns="0" bIns="0" rtlCol="0" anchor="b">
            <a:spAutoFit/>
          </a:bodyPr>
          <a:lstStyle/>
          <a:p>
            <a:pPr marL="0" marR="0" lvl="0" indent="0" algn="l" defTabSz="7112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lvl="0" defTabSz="711200">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IEA,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1"/>
              </a:rPr>
              <a:t>The Path to a New Era for Nuclear Energy</a:t>
            </a:r>
            <a:r>
              <a:rPr kumimoji="0" lang="en-US" sz="800" b="0" i="0" u="none" strike="noStrike" kern="1200" cap="none" spc="0" normalizeH="0" baseline="0" noProof="0" dirty="0">
                <a:ln>
                  <a:noFill/>
                </a:ln>
                <a:solidFill>
                  <a:srgbClr val="000000"/>
                </a:solidFill>
                <a:effectLst/>
                <a:uLnTx/>
                <a:uFillTx/>
                <a:latin typeface="Arial"/>
                <a:ea typeface="+mn-ea"/>
                <a:cs typeface="+mn-cs"/>
              </a:rPr>
              <a:t> (2025); WNA,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2"/>
              </a:rPr>
              <a:t>Nuclear Power in the European Union</a:t>
            </a:r>
            <a:r>
              <a:rPr kumimoji="0" lang="en-US" sz="800" b="0" i="0" u="none" strike="noStrike" kern="1200" cap="none" spc="0" normalizeH="0" baseline="0" noProof="0" dirty="0">
                <a:ln>
                  <a:noFill/>
                </a:ln>
                <a:solidFill>
                  <a:srgbClr val="000000"/>
                </a:solidFill>
                <a:effectLst/>
                <a:uLnTx/>
                <a:uFillTx/>
                <a:latin typeface="Arial"/>
                <a:ea typeface="+mn-ea"/>
                <a:cs typeface="+mn-cs"/>
              </a:rPr>
              <a:t> (2025); European Commission,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3"/>
              </a:rPr>
              <a:t>In focus: EU nuclear energy policy – why it matters to us all</a:t>
            </a:r>
            <a:r>
              <a:rPr kumimoji="0" lang="en-US" sz="800" b="0" i="0" u="none" strike="noStrike" kern="1200" cap="none" spc="0" normalizeH="0" baseline="0" noProof="0" dirty="0">
                <a:ln>
                  <a:noFill/>
                </a:ln>
                <a:solidFill>
                  <a:srgbClr val="000000"/>
                </a:solidFill>
                <a:effectLst/>
                <a:uLnTx/>
                <a:uFillTx/>
                <a:latin typeface="Arial"/>
                <a:ea typeface="+mn-ea"/>
                <a:cs typeface="+mn-cs"/>
              </a:rPr>
              <a:t> (2024); European Commission,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4"/>
              </a:rPr>
              <a:t>Nuclear Safety</a:t>
            </a:r>
            <a:r>
              <a:rPr kumimoji="0" lang="en-US" sz="800" b="0" i="0" u="none" strike="noStrike" kern="1200" cap="none" spc="0" normalizeH="0" baseline="0" noProof="0" dirty="0">
                <a:ln>
                  <a:noFill/>
                </a:ln>
                <a:solidFill>
                  <a:srgbClr val="000000"/>
                </a:solidFill>
                <a:effectLst/>
                <a:uLnTx/>
                <a:uFillTx/>
                <a:latin typeface="Arial"/>
                <a:ea typeface="+mn-ea"/>
                <a:cs typeface="+mn-cs"/>
              </a:rPr>
              <a:t> (2025); European Commission, </a:t>
            </a:r>
            <a:r>
              <a:rPr kumimoji="0" lang="en-US" sz="800" b="0" i="0" u="none" strike="noStrike" kern="1200" cap="none" spc="0" normalizeH="0" baseline="0" noProof="0" dirty="0" err="1">
                <a:ln>
                  <a:noFill/>
                </a:ln>
                <a:solidFill>
                  <a:srgbClr val="000000"/>
                </a:solidFill>
                <a:effectLst/>
                <a:uLnTx/>
                <a:uFillTx/>
                <a:latin typeface="Arial"/>
                <a:ea typeface="+mn-ea"/>
                <a:cs typeface="+mn-cs"/>
                <a:hlinkClick r:id="rId15"/>
              </a:rPr>
              <a:t>Euratom</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5"/>
              </a:rPr>
              <a:t> Safeguards</a:t>
            </a:r>
            <a:r>
              <a:rPr lang="en-US" sz="800" dirty="0">
                <a:solidFill>
                  <a:srgbClr val="000000"/>
                </a:solidFill>
              </a:rPr>
              <a:t> </a:t>
            </a:r>
            <a:r>
              <a:rPr kumimoji="0" lang="en-US" sz="800" b="0" i="0" u="none" strike="noStrike" kern="1200" cap="none" spc="0" normalizeH="0" baseline="0" noProof="0" dirty="0">
                <a:ln>
                  <a:noFill/>
                </a:ln>
                <a:solidFill>
                  <a:srgbClr val="000000"/>
                </a:solidFill>
                <a:effectLst/>
                <a:uLnTx/>
                <a:uFillTx/>
                <a:latin typeface="Arial"/>
                <a:ea typeface="+mn-ea"/>
                <a:cs typeface="+mn-cs"/>
              </a:rPr>
              <a:t>(2025); European Commission,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6"/>
              </a:rPr>
              <a:t>Small Modular Reactors</a:t>
            </a:r>
            <a:r>
              <a:rPr kumimoji="0" lang="en-US" sz="800" b="0" i="0" u="none" strike="noStrike" kern="1200" cap="none" spc="0" normalizeH="0" baseline="0" noProof="0" dirty="0">
                <a:ln>
                  <a:noFill/>
                </a:ln>
                <a:solidFill>
                  <a:srgbClr val="000000"/>
                </a:solidFill>
                <a:effectLst/>
                <a:uLnTx/>
                <a:uFillTx/>
                <a:latin typeface="Arial"/>
                <a:ea typeface="+mn-ea"/>
                <a:cs typeface="+mn-cs"/>
              </a:rPr>
              <a:t> (2024).</a:t>
            </a:r>
          </a:p>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Hinako Arai, Quint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7"/>
              </a:rPr>
              <a:t>Gernot Wagner</a:t>
            </a:r>
            <a:r>
              <a:rPr kumimoji="0" lang="en-US" sz="800" b="0" i="0" u="none" strike="noStrike" kern="1200" cap="none" spc="0" normalizeH="0" baseline="0" noProof="0" dirty="0">
                <a:ln>
                  <a:noFill/>
                </a:ln>
                <a:solidFill>
                  <a:srgbClr val="000000"/>
                </a:solidFill>
                <a:effectLst/>
                <a:uLnTx/>
                <a:uFillTx/>
                <a:latin typeface="Arial"/>
                <a:ea typeface="+mn-ea"/>
                <a:cs typeface="+mn-cs"/>
              </a:rPr>
              <a:t>. Share with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8"/>
              </a:rPr>
              <a:t>attribution</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u="none" strike="noStrike" kern="1200" cap="none" spc="0" normalizeH="0" baseline="0" noProof="0" dirty="0">
                <a:ln>
                  <a:noFill/>
                </a:ln>
                <a:solidFill>
                  <a:srgbClr val="000000"/>
                </a:solidFill>
                <a:effectLst/>
                <a:uLnTx/>
                <a:uFillTx/>
                <a:latin typeface="Arial"/>
                <a:ea typeface="+mn-ea"/>
                <a:cs typeface="+mn-cs"/>
              </a:rPr>
              <a:t> et al., </a:t>
            </a:r>
            <a:r>
              <a:rPr kumimoji="0" lang="en-US" sz="800" b="0" i="0" u="none" strike="noStrike" kern="1200" cap="none" spc="0" normalizeH="0" baseline="0" noProof="0" dirty="0">
                <a:ln>
                  <a:noFill/>
                </a:ln>
                <a:solidFill>
                  <a:srgbClr val="000000"/>
                </a:solidFill>
                <a:effectLst/>
                <a:uLnTx/>
                <a:uFillTx/>
                <a:latin typeface="Arial"/>
                <a:ea typeface="+mn-ea"/>
                <a:cs typeface="+mn-cs"/>
              </a:rPr>
              <a:t>"Reenergizing Nuclear" (23 September 2025).</a:t>
            </a:r>
          </a:p>
        </p:txBody>
      </p:sp>
      <p:sp>
        <p:nvSpPr>
          <p:cNvPr id="3" name="TextBox 2">
            <a:extLst>
              <a:ext uri="{FF2B5EF4-FFF2-40B4-BE49-F238E27FC236}">
                <a16:creationId xmlns:a16="http://schemas.microsoft.com/office/drawing/2014/main" id="{766FC64B-58D0-E1E1-08B4-377DA9B144C0}"/>
              </a:ext>
            </a:extLst>
          </p:cNvPr>
          <p:cNvSpPr txBox="1"/>
          <p:nvPr/>
        </p:nvSpPr>
        <p:spPr bwMode="gray">
          <a:xfrm>
            <a:off x="6454956" y="1542574"/>
            <a:ext cx="5406844" cy="4293483"/>
          </a:xfrm>
          <a:prstGeom prst="rect">
            <a:avLst/>
          </a:prstGeom>
          <a:solidFill>
            <a:srgbClr val="E3E8EE"/>
          </a:solidFill>
        </p:spPr>
        <p:txBody>
          <a:bodyPr wrap="square" lIns="137160" tIns="137160" rIns="274320" bIns="137160" rtlCol="0" anchor="t">
            <a:spAutoFit/>
          </a:bodyPr>
          <a:lstStyle/>
          <a:p>
            <a:pPr marL="0" marR="0" lvl="0" indent="0" algn="l" defTabSz="914400" rtl="0" eaLnBrk="1" fontAlgn="auto" latinLnBrk="0" hangingPunct="1">
              <a:lnSpc>
                <a:spcPct val="100000"/>
              </a:lnSpc>
              <a:spcBef>
                <a:spcPts val="600"/>
              </a:spcBef>
              <a:spcAft>
                <a:spcPts val="60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a:ea typeface="+mn-ea"/>
                <a:cs typeface="+mn-cs"/>
              </a:rPr>
              <a:t>Observations</a:t>
            </a:r>
          </a:p>
          <a:p>
            <a:pPr marL="171450" marR="0" lvl="0" indent="-171450" algn="l" defTabSz="914400" rtl="0" eaLnBrk="1" fontAlgn="auto" latinLnBrk="0" hangingPunct="1">
              <a:lnSpc>
                <a:spcPct val="100000"/>
              </a:lnSpc>
              <a:spcBef>
                <a:spcPts val="600"/>
              </a:spcBef>
              <a:spcAft>
                <a:spcPts val="400"/>
              </a:spcAft>
              <a:buClrTx/>
              <a:buSzTx/>
              <a:buFont typeface="Arial" panose="020B0604020202020204" pitchFamily="34" charset="0"/>
              <a:buChar char="•"/>
              <a:tabLst/>
              <a:defRPr/>
            </a:pPr>
            <a:r>
              <a:rPr kumimoji="0" lang="en-US" sz="1050" b="0" i="0" u="none" strike="noStrike" kern="1200" cap="none" spc="0" normalizeH="0" baseline="0" noProof="0">
                <a:ln>
                  <a:noFill/>
                </a:ln>
                <a:solidFill>
                  <a:srgbClr val="000000"/>
                </a:solidFill>
                <a:effectLst/>
                <a:uLnTx/>
                <a:uFillTx/>
                <a:latin typeface="Arial"/>
                <a:ea typeface="+mn-ea"/>
                <a:cs typeface="Arial"/>
              </a:rPr>
              <a:t>Nuclear energy accounted for about </a:t>
            </a:r>
            <a:r>
              <a:rPr lang="en-US" sz="1050" b="1">
                <a:solidFill>
                  <a:srgbClr val="000000"/>
                </a:solidFill>
                <a:latin typeface="Arial"/>
                <a:cs typeface="Arial"/>
              </a:rPr>
              <a:t>one-</a:t>
            </a:r>
            <a:r>
              <a:rPr kumimoji="0" lang="en-US" sz="1050" b="1" i="0" u="none" strike="noStrike" kern="1200" cap="none" spc="0" normalizeH="0" baseline="0" noProof="0">
                <a:ln>
                  <a:noFill/>
                </a:ln>
                <a:solidFill>
                  <a:srgbClr val="000000"/>
                </a:solidFill>
                <a:effectLst/>
                <a:uLnTx/>
                <a:uFillTx/>
                <a:latin typeface="Arial"/>
                <a:ea typeface="+mn-ea"/>
                <a:cs typeface="Arial"/>
              </a:rPr>
              <a:t>fifth of the EU’s electricity </a:t>
            </a:r>
            <a:r>
              <a:rPr kumimoji="0" lang="en-US" sz="1050" b="0" i="0" u="none" strike="noStrike" kern="1200" cap="none" spc="0" normalizeH="0" baseline="0" noProof="0">
                <a:ln>
                  <a:noFill/>
                </a:ln>
                <a:solidFill>
                  <a:srgbClr val="000000"/>
                </a:solidFill>
                <a:effectLst/>
                <a:uLnTx/>
                <a:uFillTx/>
                <a:latin typeface="Arial"/>
                <a:ea typeface="+mn-ea"/>
                <a:cs typeface="Arial"/>
              </a:rPr>
              <a:t>in 2024, with </a:t>
            </a:r>
            <a:r>
              <a:rPr kumimoji="0" lang="en-US" sz="1050" b="1" i="0" u="none" strike="noStrike" kern="1200" cap="none" spc="0" normalizeH="0" baseline="0" noProof="0">
                <a:ln>
                  <a:noFill/>
                </a:ln>
                <a:solidFill>
                  <a:srgbClr val="000000"/>
                </a:solidFill>
                <a:effectLst/>
                <a:uLnTx/>
                <a:uFillTx/>
                <a:latin typeface="Arial"/>
                <a:ea typeface="+mn-ea"/>
                <a:cs typeface="Arial"/>
              </a:rPr>
              <a:t>12 EU countries </a:t>
            </a:r>
            <a:r>
              <a:rPr kumimoji="0" lang="en-US" sz="1050" b="0" i="0" u="none" strike="noStrike" kern="1200" cap="none" spc="0" normalizeH="0" baseline="0" noProof="0">
                <a:ln>
                  <a:noFill/>
                </a:ln>
                <a:solidFill>
                  <a:srgbClr val="000000"/>
                </a:solidFill>
                <a:effectLst/>
                <a:uLnTx/>
                <a:uFillTx/>
                <a:latin typeface="Arial"/>
                <a:ea typeface="+mn-ea"/>
                <a:cs typeface="Arial"/>
              </a:rPr>
              <a:t>including nuclear in their energy mix.</a:t>
            </a:r>
          </a:p>
          <a:p>
            <a:pPr marL="171450" marR="0" lvl="0" indent="-171450" algn="l" defTabSz="914400" rtl="0" eaLnBrk="1" fontAlgn="auto" latinLnBrk="0" hangingPunct="1">
              <a:lnSpc>
                <a:spcPct val="100000"/>
              </a:lnSpc>
              <a:spcBef>
                <a:spcPts val="600"/>
              </a:spcBef>
              <a:spcAft>
                <a:spcPts val="400"/>
              </a:spcAft>
              <a:buClrTx/>
              <a:buSzTx/>
              <a:buFont typeface="Arial" panose="020B0604020202020204" pitchFamily="34" charset="0"/>
              <a:buChar char="•"/>
              <a:tabLst/>
              <a:defRPr/>
            </a:pPr>
            <a:r>
              <a:rPr kumimoji="0" lang="en-US" sz="1050" b="0" i="0" u="none" strike="noStrike" kern="1200" cap="none" spc="0" normalizeH="0" baseline="0" noProof="0">
                <a:ln>
                  <a:noFill/>
                </a:ln>
                <a:solidFill>
                  <a:srgbClr val="000000"/>
                </a:solidFill>
                <a:effectLst/>
                <a:uLnTx/>
                <a:uFillTx/>
                <a:latin typeface="Arial"/>
                <a:ea typeface="+mn-ea"/>
                <a:cs typeface="Arial"/>
              </a:rPr>
              <a:t>The decision to incorporate nuclear power into </a:t>
            </a:r>
            <a:r>
              <a:rPr lang="en-US" sz="1050">
                <a:solidFill>
                  <a:srgbClr val="000000"/>
                </a:solidFill>
                <a:latin typeface="Arial"/>
                <a:cs typeface="Arial"/>
              </a:rPr>
              <a:t>a</a:t>
            </a:r>
            <a:r>
              <a:rPr kumimoji="0" lang="en-US" sz="1050" b="0" i="0" u="none" strike="noStrike" kern="1200" cap="none" spc="0" normalizeH="0" baseline="0" noProof="0">
                <a:ln>
                  <a:noFill/>
                </a:ln>
                <a:solidFill>
                  <a:srgbClr val="000000"/>
                </a:solidFill>
                <a:effectLst/>
                <a:uLnTx/>
                <a:uFillTx/>
                <a:latin typeface="Arial"/>
                <a:ea typeface="+mn-ea"/>
                <a:cs typeface="Arial"/>
              </a:rPr>
              <a:t> country’s energy mix is made by each government.</a:t>
            </a:r>
          </a:p>
          <a:p>
            <a:pPr marL="171450" marR="0" lvl="0" indent="-171450" algn="l" defTabSz="914400" rtl="0" eaLnBrk="1" fontAlgn="auto" latinLnBrk="0" hangingPunct="1">
              <a:lnSpc>
                <a:spcPct val="100000"/>
              </a:lnSpc>
              <a:spcBef>
                <a:spcPts val="600"/>
              </a:spcBef>
              <a:spcAft>
                <a:spcPts val="400"/>
              </a:spcAft>
              <a:buClrTx/>
              <a:buSzTx/>
              <a:buFont typeface="Arial" panose="020B0604020202020204" pitchFamily="34" charset="0"/>
              <a:buChar char="•"/>
              <a:tabLst/>
              <a:defRPr/>
            </a:pPr>
            <a:r>
              <a:rPr kumimoji="0" lang="en-US" sz="1050" b="0" i="0" u="none" strike="noStrike" kern="1200" cap="none" spc="0" normalizeH="0" baseline="0" noProof="0">
                <a:ln>
                  <a:noFill/>
                </a:ln>
                <a:solidFill>
                  <a:srgbClr val="000000"/>
                </a:solidFill>
                <a:effectLst/>
                <a:uLnTx/>
                <a:uFillTx/>
                <a:latin typeface="Arial"/>
                <a:ea typeface="+mn-ea"/>
                <a:cs typeface="Arial"/>
              </a:rPr>
              <a:t>The European Commission supports countries that use nuclear energy by providing </a:t>
            </a:r>
            <a:r>
              <a:rPr kumimoji="0" lang="en-US" sz="1050" b="1" i="0" u="none" strike="noStrike" kern="1200" cap="none" spc="0" normalizeH="0" baseline="0" noProof="0">
                <a:ln>
                  <a:noFill/>
                </a:ln>
                <a:solidFill>
                  <a:srgbClr val="000000"/>
                </a:solidFill>
                <a:effectLst/>
                <a:uLnTx/>
                <a:uFillTx/>
                <a:latin typeface="Arial"/>
                <a:ea typeface="+mn-ea"/>
                <a:cs typeface="Arial"/>
              </a:rPr>
              <a:t>guidance on nuclear safety </a:t>
            </a:r>
            <a:r>
              <a:rPr kumimoji="0" lang="en-US" sz="1050" b="0" i="0" u="none" strike="noStrike" kern="1200" cap="none" spc="0" normalizeH="0" baseline="0" noProof="0">
                <a:ln>
                  <a:noFill/>
                </a:ln>
                <a:solidFill>
                  <a:srgbClr val="000000"/>
                </a:solidFill>
                <a:effectLst/>
                <a:uLnTx/>
                <a:uFillTx/>
                <a:latin typeface="Arial"/>
                <a:ea typeface="+mn-ea"/>
                <a:cs typeface="Arial"/>
              </a:rPr>
              <a:t>and advancing </a:t>
            </a:r>
            <a:r>
              <a:rPr kumimoji="0" lang="en-US" sz="1050" b="1" i="0" u="none" strike="noStrike" kern="1200" cap="none" spc="0" normalizeH="0" baseline="0" noProof="0">
                <a:ln>
                  <a:noFill/>
                </a:ln>
                <a:solidFill>
                  <a:srgbClr val="000000"/>
                </a:solidFill>
                <a:effectLst/>
                <a:uLnTx/>
                <a:uFillTx/>
                <a:latin typeface="Arial"/>
                <a:ea typeface="+mn-ea"/>
                <a:cs typeface="Arial"/>
              </a:rPr>
              <a:t>the development of next-generation nuclear reactors.</a:t>
            </a:r>
          </a:p>
          <a:p>
            <a:pPr marL="628650" lvl="1" indent="-171450">
              <a:spcBef>
                <a:spcPts val="600"/>
              </a:spcBef>
              <a:spcAft>
                <a:spcPts val="400"/>
              </a:spcAft>
              <a:buFont typeface="Arial" panose="020B0604020202020204" pitchFamily="34" charset="0"/>
              <a:buChar char="•"/>
              <a:defRPr/>
            </a:pPr>
            <a:r>
              <a:rPr kumimoji="0" lang="en-US" sz="1050" b="1" i="0" u="none" strike="noStrike" kern="1200" cap="none" spc="0" normalizeH="0" baseline="0" noProof="0">
                <a:ln>
                  <a:noFill/>
                </a:ln>
                <a:solidFill>
                  <a:srgbClr val="000000"/>
                </a:solidFill>
                <a:effectLst/>
                <a:uLnTx/>
                <a:uFillTx/>
                <a:latin typeface="Arial"/>
                <a:ea typeface="+mn-ea"/>
                <a:cs typeface="Arial"/>
              </a:rPr>
              <a:t>Euratom Safeguards: </a:t>
            </a:r>
            <a:r>
              <a:rPr kumimoji="0" lang="en-US" sz="1050" b="0" i="0" u="none" strike="noStrike" kern="1200" cap="none" spc="0" normalizeH="0" baseline="0" noProof="0">
                <a:ln>
                  <a:noFill/>
                </a:ln>
                <a:solidFill>
                  <a:srgbClr val="000000"/>
                </a:solidFill>
                <a:effectLst/>
                <a:uLnTx/>
                <a:uFillTx/>
                <a:latin typeface="Arial"/>
                <a:ea typeface="+mn-ea"/>
                <a:cs typeface="Arial"/>
              </a:rPr>
              <a:t>Under the Euratom Treaty, the EC established </a:t>
            </a:r>
            <a:r>
              <a:rPr kumimoji="0" lang="en-US" sz="1050" b="1" i="0" u="none" strike="noStrike" kern="1200" cap="none" spc="0" normalizeH="0" baseline="0" noProof="0">
                <a:ln>
                  <a:noFill/>
                </a:ln>
                <a:solidFill>
                  <a:srgbClr val="000000"/>
                </a:solidFill>
                <a:effectLst/>
                <a:uLnTx/>
                <a:uFillTx/>
                <a:latin typeface="Arial"/>
                <a:ea typeface="+mn-ea"/>
                <a:cs typeface="Arial"/>
              </a:rPr>
              <a:t>a nuclear material supervision system</a:t>
            </a:r>
            <a:r>
              <a:rPr kumimoji="0" lang="en-US" sz="1050" b="0" i="0" u="none" strike="noStrike" kern="1200" cap="none" spc="0" normalizeH="0" baseline="0" noProof="0">
                <a:ln>
                  <a:noFill/>
                </a:ln>
                <a:solidFill>
                  <a:srgbClr val="000000"/>
                </a:solidFill>
                <a:effectLst/>
                <a:uLnTx/>
                <a:uFillTx/>
                <a:latin typeface="Arial"/>
                <a:ea typeface="+mn-ea"/>
                <a:cs typeface="Arial"/>
              </a:rPr>
              <a:t>.</a:t>
            </a:r>
          </a:p>
          <a:p>
            <a:pPr marL="628650" marR="0" lvl="1" indent="-171450" algn="l" defTabSz="914400" rtl="0" eaLnBrk="1" fontAlgn="auto" latinLnBrk="0" hangingPunct="1">
              <a:lnSpc>
                <a:spcPct val="100000"/>
              </a:lnSpc>
              <a:spcBef>
                <a:spcPts val="600"/>
              </a:spcBef>
              <a:spcAft>
                <a:spcPts val="400"/>
              </a:spcAft>
              <a:buClrTx/>
              <a:buSzTx/>
              <a:buFont typeface="Arial" panose="020B0604020202020204" pitchFamily="34" charset="0"/>
              <a:buChar char="•"/>
              <a:tabLst/>
              <a:defRPr/>
            </a:pPr>
            <a:r>
              <a:rPr kumimoji="0" lang="en-US" sz="1050" b="1" i="0" u="none" strike="noStrike" kern="1200" cap="none" spc="0" normalizeH="0" baseline="0" noProof="0">
                <a:ln>
                  <a:noFill/>
                </a:ln>
                <a:solidFill>
                  <a:srgbClr val="000000"/>
                </a:solidFill>
                <a:effectLst/>
                <a:uLnTx/>
                <a:uFillTx/>
                <a:latin typeface="Arial"/>
                <a:ea typeface="+mn-ea"/>
                <a:cs typeface="Arial"/>
              </a:rPr>
              <a:t>Euratom Research and Training </a:t>
            </a:r>
            <a:r>
              <a:rPr kumimoji="0" lang="en-US" sz="1050" b="1" i="0" u="none" strike="noStrike" kern="1200" cap="none" spc="0" normalizeH="0" baseline="0" noProof="0" err="1">
                <a:ln>
                  <a:noFill/>
                </a:ln>
                <a:solidFill>
                  <a:srgbClr val="000000"/>
                </a:solidFill>
                <a:effectLst/>
                <a:uLnTx/>
                <a:uFillTx/>
                <a:latin typeface="Arial"/>
                <a:ea typeface="+mn-ea"/>
                <a:cs typeface="Arial"/>
              </a:rPr>
              <a:t>Programme</a:t>
            </a:r>
            <a:r>
              <a:rPr kumimoji="0" lang="en-US" sz="1050" b="1" i="0" u="none" strike="noStrike" kern="1200" cap="none" spc="0" normalizeH="0" baseline="0" noProof="0">
                <a:ln>
                  <a:noFill/>
                </a:ln>
                <a:solidFill>
                  <a:srgbClr val="000000"/>
                </a:solidFill>
                <a:effectLst/>
                <a:uLnTx/>
                <a:uFillTx/>
                <a:latin typeface="Arial"/>
                <a:ea typeface="+mn-ea"/>
                <a:cs typeface="Arial"/>
              </a:rPr>
              <a:t> (2021-2025): </a:t>
            </a:r>
            <a:r>
              <a:rPr kumimoji="0" lang="en-US" sz="1050" b="0" i="0" u="none" strike="noStrike" kern="1200" cap="none" spc="0" normalizeH="0" baseline="0" noProof="0">
                <a:ln>
                  <a:noFill/>
                </a:ln>
                <a:solidFill>
                  <a:srgbClr val="000000"/>
                </a:solidFill>
                <a:effectLst/>
                <a:uLnTx/>
                <a:uFillTx/>
                <a:latin typeface="Arial"/>
                <a:ea typeface="+mn-ea"/>
                <a:cs typeface="Arial"/>
              </a:rPr>
              <a:t>€1.38 billion allocated to nuclear research and innovation, including fusion research and development.</a:t>
            </a:r>
          </a:p>
          <a:p>
            <a:pPr marL="628650" marR="0" lvl="1" indent="-171450" algn="l" defTabSz="914400" rtl="0" eaLnBrk="1" fontAlgn="auto" latinLnBrk="0" hangingPunct="1">
              <a:lnSpc>
                <a:spcPct val="100000"/>
              </a:lnSpc>
              <a:spcBef>
                <a:spcPts val="600"/>
              </a:spcBef>
              <a:spcAft>
                <a:spcPts val="400"/>
              </a:spcAft>
              <a:buClrTx/>
              <a:buSzTx/>
              <a:buFont typeface="Arial" panose="020B0604020202020204" pitchFamily="34" charset="0"/>
              <a:buChar char="•"/>
              <a:tabLst/>
              <a:defRPr/>
            </a:pPr>
            <a:r>
              <a:rPr kumimoji="0" lang="en-US" sz="1050" b="1" i="0" u="none" strike="noStrike" kern="1200" cap="none" spc="0" normalizeH="0" baseline="0" noProof="0">
                <a:ln>
                  <a:noFill/>
                </a:ln>
                <a:solidFill>
                  <a:srgbClr val="000000"/>
                </a:solidFill>
                <a:effectLst/>
                <a:uLnTx/>
                <a:uFillTx/>
                <a:latin typeface="Arial"/>
                <a:ea typeface="+mn-ea"/>
                <a:cs typeface="Arial"/>
              </a:rPr>
              <a:t>European Industrial Alliance on SMRs (February 2024):</a:t>
            </a:r>
            <a:r>
              <a:rPr kumimoji="0" lang="en-US" sz="1050" b="0" i="0" u="none" strike="noStrike" kern="1200" cap="none" spc="0" normalizeH="0" baseline="0" noProof="0">
                <a:ln>
                  <a:noFill/>
                </a:ln>
                <a:solidFill>
                  <a:srgbClr val="000000"/>
                </a:solidFill>
                <a:effectLst/>
                <a:uLnTx/>
                <a:uFillTx/>
                <a:latin typeface="Arial"/>
                <a:ea typeface="+mn-ea"/>
                <a:cs typeface="Arial"/>
              </a:rPr>
              <a:t> Aims to</a:t>
            </a:r>
            <a:r>
              <a:rPr kumimoji="0" lang="en-US" sz="1050" b="0" i="0" u="none" strike="noStrike" kern="1200" cap="none" spc="0" normalizeH="0" baseline="0" noProof="0">
                <a:ln>
                  <a:noFill/>
                </a:ln>
                <a:solidFill>
                  <a:srgbClr val="000000"/>
                </a:solidFill>
                <a:effectLst/>
                <a:uLnTx/>
                <a:uFillTx/>
                <a:latin typeface="Arial"/>
                <a:ea typeface="+mn-ea"/>
              </a:rPr>
              <a:t> accelerate the deployment of SMRs and strengthen the EU supply chain, including a skilled workforce. </a:t>
            </a:r>
          </a:p>
          <a:p>
            <a:pPr marL="628650" marR="0" lvl="1" indent="-171450" algn="l" defTabSz="914400" rtl="0" eaLnBrk="1" fontAlgn="auto" latinLnBrk="0" hangingPunct="1">
              <a:lnSpc>
                <a:spcPct val="100000"/>
              </a:lnSpc>
              <a:spcBef>
                <a:spcPts val="600"/>
              </a:spcBef>
              <a:spcAft>
                <a:spcPts val="400"/>
              </a:spcAft>
              <a:buClrTx/>
              <a:buSzTx/>
              <a:buFont typeface="Arial" panose="020B0604020202020204" pitchFamily="34" charset="0"/>
              <a:buChar char="•"/>
              <a:tabLst/>
              <a:defRPr/>
            </a:pPr>
            <a:r>
              <a:rPr kumimoji="0" lang="en-US" sz="1050" b="1" i="0" u="none" strike="noStrike" kern="1200" cap="none" spc="0" normalizeH="0" baseline="0" noProof="0">
                <a:ln>
                  <a:noFill/>
                </a:ln>
                <a:solidFill>
                  <a:srgbClr val="000000"/>
                </a:solidFill>
                <a:effectLst/>
                <a:uLnTx/>
                <a:uFillTx/>
                <a:latin typeface="Arial"/>
                <a:ea typeface="+mn-ea"/>
                <a:cs typeface="Arial"/>
              </a:rPr>
              <a:t>Net-Zero Industry Act:</a:t>
            </a:r>
            <a:r>
              <a:rPr kumimoji="0" lang="en-US" sz="1050" b="0" i="0" u="none" strike="noStrike" kern="1200" cap="none" spc="0" normalizeH="0" baseline="0" noProof="0">
                <a:ln>
                  <a:noFill/>
                </a:ln>
                <a:solidFill>
                  <a:srgbClr val="000000"/>
                </a:solidFill>
                <a:effectLst/>
                <a:uLnTx/>
                <a:uFillTx/>
                <a:latin typeface="Arial"/>
                <a:ea typeface="+mn-ea"/>
                <a:cs typeface="Arial"/>
              </a:rPr>
              <a:t> S</a:t>
            </a:r>
            <a:r>
              <a:rPr kumimoji="0" lang="en-US" sz="1050" b="0" i="0" u="none" strike="noStrike" kern="1200" cap="none" spc="0" normalizeH="0" baseline="0" noProof="0">
                <a:ln>
                  <a:noFill/>
                </a:ln>
                <a:solidFill>
                  <a:srgbClr val="000000"/>
                </a:solidFill>
                <a:effectLst/>
                <a:uLnTx/>
                <a:uFillTx/>
                <a:latin typeface="Arial"/>
                <a:ea typeface="+mn-ea"/>
              </a:rPr>
              <a:t>eeks to boost European manufacturing of net-zero technologies, including nuclear fission, by addressing production barriers and enhancing competitiveness.</a:t>
            </a:r>
            <a:endParaRPr kumimoji="0" lang="en-US" sz="1050" b="0" i="0" u="none" strike="noStrike" kern="1200" cap="none" spc="0" normalizeH="0" baseline="0" noProof="0">
              <a:ln>
                <a:noFill/>
              </a:ln>
              <a:solidFill>
                <a:srgbClr val="000000"/>
              </a:solidFill>
              <a:effectLst/>
              <a:uLnTx/>
              <a:uFillTx/>
              <a:latin typeface="Arial"/>
              <a:ea typeface="+mn-ea"/>
              <a:cs typeface="Arial"/>
            </a:endParaRPr>
          </a:p>
        </p:txBody>
      </p:sp>
      <mc:AlternateContent xmlns:mc="http://schemas.openxmlformats.org/markup-compatibility/2006" xmlns:cx4="http://schemas.microsoft.com/office/drawing/2016/5/10/chartex">
        <mc:Choice Requires="cx4">
          <p:graphicFrame>
            <p:nvGraphicFramePr>
              <p:cNvPr id="9" name="Chart 8">
                <a:extLst>
                  <a:ext uri="{FF2B5EF4-FFF2-40B4-BE49-F238E27FC236}">
                    <a16:creationId xmlns:a16="http://schemas.microsoft.com/office/drawing/2014/main" id="{53FD52F4-DA70-7D09-26DF-6CF0F76B712D}"/>
                  </a:ext>
                </a:extLst>
              </p:cNvPr>
              <p:cNvGraphicFramePr/>
              <p:nvPr/>
            </p:nvGraphicFramePr>
            <p:xfrm>
              <a:off x="-416382" y="1882210"/>
              <a:ext cx="6363613" cy="4360214"/>
            </p:xfrm>
            <a:graphic>
              <a:graphicData uri="http://schemas.microsoft.com/office/drawing/2014/chartex">
                <cx:chart xmlns:cx="http://schemas.microsoft.com/office/drawing/2014/chartex" xmlns:r="http://schemas.openxmlformats.org/officeDocument/2006/relationships" r:id="rId19"/>
              </a:graphicData>
            </a:graphic>
          </p:graphicFrame>
        </mc:Choice>
        <mc:Fallback xmlns="">
          <p:pic>
            <p:nvPicPr>
              <p:cNvPr id="9" name="Chart 8">
                <a:extLst>
                  <a:ext uri="{FF2B5EF4-FFF2-40B4-BE49-F238E27FC236}">
                    <a16:creationId xmlns:a16="http://schemas.microsoft.com/office/drawing/2014/main" id="{53FD52F4-DA70-7D09-26DF-6CF0F76B712D}"/>
                  </a:ext>
                </a:extLst>
              </p:cNvPr>
              <p:cNvPicPr>
                <a:picLocks noGrp="1" noRot="1" noChangeAspect="1" noMove="1" noResize="1" noEditPoints="1" noAdjustHandles="1" noChangeArrowheads="1" noChangeShapeType="1"/>
              </p:cNvPicPr>
              <p:nvPr/>
            </p:nvPicPr>
            <p:blipFill>
              <a:blip r:embed="rId21"/>
              <a:stretch>
                <a:fillRect/>
              </a:stretch>
            </p:blipFill>
            <p:spPr>
              <a:xfrm>
                <a:off x="-416382" y="1882210"/>
                <a:ext cx="6363613" cy="4360214"/>
              </a:xfrm>
              <a:prstGeom prst="rect">
                <a:avLst/>
              </a:prstGeom>
            </p:spPr>
          </p:pic>
        </mc:Fallback>
      </mc:AlternateContent>
      <p:sp>
        <p:nvSpPr>
          <p:cNvPr id="10" name="Text Placeholder 10">
            <a:extLst>
              <a:ext uri="{FF2B5EF4-FFF2-40B4-BE49-F238E27FC236}">
                <a16:creationId xmlns:a16="http://schemas.microsoft.com/office/drawing/2014/main" id="{0EFCA30E-6FF2-AD73-90E5-041A72F7EF17}"/>
              </a:ext>
            </a:extLst>
          </p:cNvPr>
          <p:cNvSpPr txBox="1">
            <a:spLocks/>
          </p:cNvSpPr>
          <p:nvPr>
            <p:custDataLst>
              <p:tags r:id="rId4"/>
            </p:custDataLst>
          </p:nvPr>
        </p:nvSpPr>
        <p:spPr bwMode="auto">
          <a:xfrm>
            <a:off x="973138" y="5665788"/>
            <a:ext cx="5014913" cy="552450"/>
          </a:xfrm>
          <a:prstGeom prst="rect">
            <a:avLst/>
          </a:prstGeom>
          <a:solidFill>
            <a:schemeClr val="bg1"/>
          </a:solidFill>
          <a:ln>
            <a:noFill/>
          </a:ln>
          <a:effectLst/>
        </p:spPr>
        <p:txBody>
          <a:bodyPr vert="horz" wrap="none" lIns="41275"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14000"/>
              </a:lnSpc>
              <a:spcBef>
                <a:spcPct val="0"/>
              </a:spcBef>
              <a:spcAft>
                <a:spcPct val="0"/>
              </a:spcAft>
              <a:buClrTx/>
              <a:buSzTx/>
              <a:buFont typeface="Arial" panose="020B0604020202020204" pitchFamily="34" charset="0"/>
              <a:buNone/>
              <a:tabLst/>
              <a:defRPr/>
            </a:pPr>
            <a:r>
              <a:rPr kumimoji="0" lang="en-US" altLang="en-US" sz="800" b="0" i="0" u="none" strike="noStrike" kern="1200" cap="none" spc="0" normalizeH="0" baseline="0" noProof="0">
                <a:ln>
                  <a:noFill/>
                </a:ln>
                <a:solidFill>
                  <a:srgbClr val="000000"/>
                </a:solidFill>
                <a:effectLst/>
                <a:uLnTx/>
                <a:uFillTx/>
                <a:latin typeface="Arial"/>
                <a:ea typeface="+mn-ea"/>
                <a:cs typeface="+mn-cs"/>
              </a:rPr>
              <a:t>EU member states with operating and/or under-construction nuclear power plant (as of July 2022)</a:t>
            </a:r>
          </a:p>
          <a:p>
            <a:pPr marL="0" marR="0" lvl="0" indent="0" algn="l" defTabSz="914354" rtl="0" eaLnBrk="1" fontAlgn="auto" latinLnBrk="0" hangingPunct="1">
              <a:lnSpc>
                <a:spcPct val="114000"/>
              </a:lnSpc>
              <a:spcBef>
                <a:spcPct val="0"/>
              </a:spcBef>
              <a:spcAft>
                <a:spcPct val="0"/>
              </a:spcAft>
              <a:buClrTx/>
              <a:buSzTx/>
              <a:buFont typeface="Arial" panose="020B0604020202020204" pitchFamily="34" charset="0"/>
              <a:buNone/>
              <a:tabLst/>
              <a:defRPr/>
            </a:pPr>
            <a:r>
              <a:rPr kumimoji="0" lang="en-US" altLang="en-US" sz="800" b="0" i="0" u="none" strike="noStrike" kern="1200" cap="none" spc="0" normalizeH="0" baseline="0" noProof="0">
                <a:ln>
                  <a:noFill/>
                </a:ln>
                <a:solidFill>
                  <a:srgbClr val="000000"/>
                </a:solidFill>
                <a:effectLst/>
                <a:uLnTx/>
                <a:uFillTx/>
                <a:latin typeface="Arial"/>
                <a:ea typeface="+mn-ea"/>
                <a:cs typeface="+mn-cs"/>
              </a:rPr>
              <a:t>EU member states without nuclear power plants</a:t>
            </a:r>
          </a:p>
          <a:p>
            <a:pPr marL="0" marR="0" lvl="0" indent="0" algn="l" defTabSz="914354" rtl="0" eaLnBrk="1" fontAlgn="auto" latinLnBrk="0" hangingPunct="1">
              <a:lnSpc>
                <a:spcPct val="114000"/>
              </a:lnSpc>
              <a:spcBef>
                <a:spcPct val="0"/>
              </a:spcBef>
              <a:spcAft>
                <a:spcPct val="0"/>
              </a:spcAft>
              <a:buClrTx/>
              <a:buSzTx/>
              <a:buFont typeface="Arial" panose="020B0604020202020204" pitchFamily="34" charset="0"/>
              <a:buNone/>
              <a:tabLst/>
              <a:defRPr/>
            </a:pPr>
            <a:r>
              <a:rPr kumimoji="0" lang="en-US" altLang="en-US" sz="800" b="0" i="0" u="none" strike="noStrike" kern="1200" cap="none" spc="0" normalizeH="0" baseline="0" noProof="0">
                <a:ln>
                  <a:noFill/>
                </a:ln>
                <a:solidFill>
                  <a:srgbClr val="000000"/>
                </a:solidFill>
                <a:effectLst/>
                <a:uLnTx/>
                <a:uFillTx/>
                <a:latin typeface="Arial"/>
                <a:ea typeface="+mn-ea"/>
                <a:cs typeface="+mn-cs"/>
              </a:rPr>
              <a:t>Non-EU countries with operating and/or under-construction nuclear power plants</a:t>
            </a:r>
          </a:p>
          <a:p>
            <a:pPr marL="0" marR="0" lvl="0" indent="0" algn="l" defTabSz="914354" rtl="0" eaLnBrk="1" fontAlgn="auto" latinLnBrk="0" hangingPunct="1">
              <a:lnSpc>
                <a:spcPct val="114000"/>
              </a:lnSpc>
              <a:spcBef>
                <a:spcPct val="0"/>
              </a:spcBef>
              <a:spcAft>
                <a:spcPct val="0"/>
              </a:spcAft>
              <a:buClrTx/>
              <a:buSzTx/>
              <a:buFont typeface="Arial" panose="020B0604020202020204" pitchFamily="34" charset="0"/>
              <a:buNone/>
              <a:tabLst/>
              <a:defRPr/>
            </a:pPr>
            <a:r>
              <a:rPr kumimoji="0" lang="en-US" altLang="en-US" sz="800" b="0" i="0" u="none" strike="noStrike" kern="1200" cap="none" spc="0" normalizeH="0" baseline="0" noProof="0">
                <a:ln>
                  <a:noFill/>
                </a:ln>
                <a:solidFill>
                  <a:srgbClr val="000000"/>
                </a:solidFill>
                <a:effectLst/>
                <a:uLnTx/>
                <a:uFillTx/>
                <a:latin typeface="Arial"/>
                <a:ea typeface="+mn-ea"/>
                <a:cs typeface="+mn-cs"/>
              </a:rPr>
              <a:t>Non-EU countries without nuclear power plants</a:t>
            </a:r>
          </a:p>
          <a:p>
            <a:pPr marL="0" marR="0" lvl="0" indent="0" algn="l" defTabSz="914354" rtl="0" eaLnBrk="1" fontAlgn="auto" latinLnBrk="0" hangingPunct="1">
              <a:lnSpc>
                <a:spcPct val="114000"/>
              </a:lnSpc>
              <a:spcBef>
                <a:spcPct val="0"/>
              </a:spcBef>
              <a:spcAft>
                <a:spcPct val="0"/>
              </a:spcAft>
              <a:buClrTx/>
              <a:buSzTx/>
              <a:buFont typeface="Arial" panose="020B0604020202020204" pitchFamily="34" charset="0"/>
              <a:buNone/>
              <a:tabLst/>
              <a:defRPr/>
            </a:pPr>
            <a:endParaRPr kumimoji="0" lang="en-US" sz="800" b="0" i="0" u="none" strike="noStrike" kern="1200" cap="none" spc="0" normalizeH="0" baseline="0" noProof="0">
              <a:ln>
                <a:noFill/>
              </a:ln>
              <a:solidFill>
                <a:srgbClr val="000000"/>
              </a:solidFill>
              <a:effectLst/>
              <a:uLnTx/>
              <a:uFillTx/>
              <a:latin typeface="Arial"/>
              <a:ea typeface="+mn-ea"/>
              <a:cs typeface="+mn-cs"/>
            </a:endParaRPr>
          </a:p>
        </p:txBody>
      </p:sp>
      <p:sp>
        <p:nvSpPr>
          <p:cNvPr id="36" name="Rectangle 35">
            <a:extLst>
              <a:ext uri="{FF2B5EF4-FFF2-40B4-BE49-F238E27FC236}">
                <a16:creationId xmlns:a16="http://schemas.microsoft.com/office/drawing/2014/main" id="{61748F64-543E-06D1-E071-806BB89AA6C3}"/>
              </a:ext>
            </a:extLst>
          </p:cNvPr>
          <p:cNvSpPr/>
          <p:nvPr/>
        </p:nvSpPr>
        <p:spPr bwMode="gray">
          <a:xfrm>
            <a:off x="799824" y="5677917"/>
            <a:ext cx="168677" cy="104697"/>
          </a:xfrm>
          <a:prstGeom prst="rect">
            <a:avLst/>
          </a:prstGeom>
          <a:solidFill>
            <a:srgbClr val="4C6C9C"/>
          </a:solidFill>
          <a:ln w="9525">
            <a:solidFill>
              <a:srgbClr val="4C6C9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D0227C"/>
              </a:solidFill>
              <a:effectLst/>
              <a:uLnTx/>
              <a:uFillTx/>
              <a:latin typeface="Arial"/>
              <a:ea typeface="+mn-ea"/>
              <a:cs typeface="+mn-cs"/>
            </a:endParaRPr>
          </a:p>
        </p:txBody>
      </p:sp>
      <p:sp>
        <p:nvSpPr>
          <p:cNvPr id="37" name="Rectangle 36">
            <a:extLst>
              <a:ext uri="{FF2B5EF4-FFF2-40B4-BE49-F238E27FC236}">
                <a16:creationId xmlns:a16="http://schemas.microsoft.com/office/drawing/2014/main" id="{585255C8-D0B2-B48E-86D1-34D65DA9B5D1}"/>
              </a:ext>
            </a:extLst>
          </p:cNvPr>
          <p:cNvSpPr/>
          <p:nvPr/>
        </p:nvSpPr>
        <p:spPr bwMode="gray">
          <a:xfrm>
            <a:off x="799824" y="5819432"/>
            <a:ext cx="168677" cy="104697"/>
          </a:xfrm>
          <a:prstGeom prst="rect">
            <a:avLst/>
          </a:prstGeom>
          <a:solidFill>
            <a:srgbClr val="ABB8CF"/>
          </a:solidFill>
          <a:ln w="9525">
            <a:solidFill>
              <a:srgbClr val="ABB8C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D0227C">
                  <a:lumMod val="60000"/>
                  <a:lumOff val="40000"/>
                </a:srgbClr>
              </a:solidFill>
              <a:effectLst/>
              <a:uLnTx/>
              <a:uFillTx/>
              <a:latin typeface="Arial"/>
              <a:ea typeface="+mn-ea"/>
              <a:cs typeface="+mn-cs"/>
            </a:endParaRPr>
          </a:p>
        </p:txBody>
      </p:sp>
      <p:sp>
        <p:nvSpPr>
          <p:cNvPr id="38" name="Rectangle 37">
            <a:extLst>
              <a:ext uri="{FF2B5EF4-FFF2-40B4-BE49-F238E27FC236}">
                <a16:creationId xmlns:a16="http://schemas.microsoft.com/office/drawing/2014/main" id="{AED6EF93-C139-EB54-3A54-D562A3F0E902}"/>
              </a:ext>
            </a:extLst>
          </p:cNvPr>
          <p:cNvSpPr/>
          <p:nvPr/>
        </p:nvSpPr>
        <p:spPr bwMode="gray">
          <a:xfrm>
            <a:off x="799824" y="5960947"/>
            <a:ext cx="168677" cy="104697"/>
          </a:xfrm>
          <a:prstGeom prst="rect">
            <a:avLst/>
          </a:prstGeom>
          <a:solidFill>
            <a:schemeClr val="accent1">
              <a:lumMod val="20000"/>
              <a:lumOff val="80000"/>
            </a:schemeClr>
          </a:solidFill>
          <a:ln w="9525">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D0227C">
                  <a:lumMod val="20000"/>
                  <a:lumOff val="80000"/>
                </a:srgbClr>
              </a:solidFill>
              <a:effectLst/>
              <a:uLnTx/>
              <a:uFillTx/>
              <a:latin typeface="Arial"/>
              <a:ea typeface="+mn-ea"/>
              <a:cs typeface="+mn-cs"/>
            </a:endParaRPr>
          </a:p>
        </p:txBody>
      </p:sp>
      <p:sp>
        <p:nvSpPr>
          <p:cNvPr id="39" name="Rectangle 38">
            <a:extLst>
              <a:ext uri="{FF2B5EF4-FFF2-40B4-BE49-F238E27FC236}">
                <a16:creationId xmlns:a16="http://schemas.microsoft.com/office/drawing/2014/main" id="{DFEFC9BC-8321-9026-5E99-8B046E69DA69}"/>
              </a:ext>
            </a:extLst>
          </p:cNvPr>
          <p:cNvSpPr/>
          <p:nvPr/>
        </p:nvSpPr>
        <p:spPr bwMode="gray">
          <a:xfrm>
            <a:off x="799824" y="6102462"/>
            <a:ext cx="168677" cy="104697"/>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D0227C"/>
              </a:solidFill>
              <a:effectLst/>
              <a:uLnTx/>
              <a:uFillTx/>
              <a:latin typeface="Arial"/>
              <a:ea typeface="+mn-ea"/>
              <a:cs typeface="+mn-cs"/>
            </a:endParaRPr>
          </a:p>
        </p:txBody>
      </p:sp>
      <p:sp>
        <p:nvSpPr>
          <p:cNvPr id="2" name="Text Placeholder 10">
            <a:extLst>
              <a:ext uri="{FF2B5EF4-FFF2-40B4-BE49-F238E27FC236}">
                <a16:creationId xmlns:a16="http://schemas.microsoft.com/office/drawing/2014/main" id="{A4155015-B0B3-5AE9-8413-C593BC505B15}"/>
              </a:ext>
            </a:extLst>
          </p:cNvPr>
          <p:cNvSpPr>
            <a:spLocks noGrp="1"/>
          </p:cNvSpPr>
          <p:nvPr>
            <p:custDataLst>
              <p:tags r:id="rId5"/>
            </p:custDataLst>
          </p:nvPr>
        </p:nvSpPr>
        <p:spPr bwMode="auto">
          <a:xfrm>
            <a:off x="317499" y="1551009"/>
            <a:ext cx="4921251" cy="246221"/>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sz="1400" b="1" i="0" u="none" strike="noStrike" kern="1200" cap="none" spc="0" normalizeH="0" baseline="0" noProof="0">
                <a:ln>
                  <a:noFill/>
                </a:ln>
                <a:solidFill>
                  <a:srgbClr val="000000"/>
                </a:solidFill>
                <a:effectLst/>
                <a:uLnTx/>
                <a:uFillTx/>
                <a:latin typeface="Arial"/>
                <a:ea typeface="+mn-lt"/>
                <a:cs typeface="Arial"/>
              </a:rPr>
              <a:t>EU governments’ policy </a:t>
            </a:r>
            <a:r>
              <a:rPr lang="en-US" sz="1400" b="1">
                <a:solidFill>
                  <a:srgbClr val="000000"/>
                </a:solidFill>
                <a:latin typeface="Arial"/>
                <a:ea typeface="+mn-lt"/>
                <a:cs typeface="Arial"/>
              </a:rPr>
              <a:t>s</a:t>
            </a:r>
            <a:r>
              <a:rPr kumimoji="0" lang="en-US" sz="1400" b="1" i="0" u="none" strike="noStrike" kern="1200" cap="none" spc="0" normalizeH="0" baseline="0" noProof="0" err="1">
                <a:ln>
                  <a:noFill/>
                </a:ln>
                <a:solidFill>
                  <a:srgbClr val="000000"/>
                </a:solidFill>
                <a:effectLst/>
                <a:uLnTx/>
                <a:uFillTx/>
                <a:latin typeface="Arial"/>
                <a:ea typeface="+mn-lt"/>
                <a:cs typeface="Arial"/>
              </a:rPr>
              <a:t>tance</a:t>
            </a:r>
            <a:r>
              <a:rPr kumimoji="0" lang="en-US" sz="1400" b="1" i="0" u="none" strike="noStrike" kern="1200" cap="none" spc="0" normalizeH="0" baseline="0" noProof="0">
                <a:ln>
                  <a:noFill/>
                </a:ln>
                <a:solidFill>
                  <a:srgbClr val="000000"/>
                </a:solidFill>
                <a:effectLst/>
                <a:uLnTx/>
                <a:uFillTx/>
                <a:latin typeface="Arial"/>
                <a:ea typeface="+mn-lt"/>
                <a:cs typeface="Arial"/>
              </a:rPr>
              <a:t> on nuclear </a:t>
            </a:r>
            <a:r>
              <a:rPr lang="en-US" sz="1400" b="1">
                <a:solidFill>
                  <a:srgbClr val="000000"/>
                </a:solidFill>
                <a:latin typeface="Arial"/>
                <a:ea typeface="+mn-lt"/>
                <a:cs typeface="Arial"/>
              </a:rPr>
              <a:t>e</a:t>
            </a:r>
            <a:r>
              <a:rPr kumimoji="0" lang="en-US" sz="1400" b="1" i="0" u="none" strike="noStrike" kern="1200" cap="none" spc="0" normalizeH="0" baseline="0" noProof="0" err="1">
                <a:ln>
                  <a:noFill/>
                </a:ln>
                <a:solidFill>
                  <a:srgbClr val="000000"/>
                </a:solidFill>
                <a:effectLst/>
                <a:uLnTx/>
                <a:uFillTx/>
                <a:latin typeface="Arial"/>
                <a:ea typeface="+mn-lt"/>
                <a:cs typeface="Arial"/>
              </a:rPr>
              <a:t>nergy</a:t>
            </a:r>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cxnSp>
        <p:nvCxnSpPr>
          <p:cNvPr id="8" name="Straight Connector 7">
            <a:extLst>
              <a:ext uri="{FF2B5EF4-FFF2-40B4-BE49-F238E27FC236}">
                <a16:creationId xmlns:a16="http://schemas.microsoft.com/office/drawing/2014/main" id="{D559F58E-75B0-7250-34EE-D1A7DA3086A5}"/>
              </a:ext>
            </a:extLst>
          </p:cNvPr>
          <p:cNvCxnSpPr>
            <a:cxnSpLocks/>
          </p:cNvCxnSpPr>
          <p:nvPr/>
        </p:nvCxnSpPr>
        <p:spPr bwMode="gray">
          <a:xfrm>
            <a:off x="209883" y="1832341"/>
            <a:ext cx="5441617" cy="8984"/>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4" name="Rectangle 3">
            <a:extLst>
              <a:ext uri="{FF2B5EF4-FFF2-40B4-BE49-F238E27FC236}">
                <a16:creationId xmlns:a16="http://schemas.microsoft.com/office/drawing/2014/main" id="{15679E8E-F6D9-197A-C79C-C22259CCF78B}"/>
              </a:ext>
            </a:extLst>
          </p:cNvPr>
          <p:cNvSpPr/>
          <p:nvPr/>
        </p:nvSpPr>
        <p:spPr bwMode="gray">
          <a:xfrm>
            <a:off x="0" y="0"/>
            <a:ext cx="2926080" cy="382208"/>
          </a:xfrm>
          <a:prstGeom prst="rect">
            <a:avLst/>
          </a:prstGeom>
          <a:solidFill>
            <a:srgbClr val="4C6C9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1">
                <a:solidFill>
                  <a:schemeClr val="bg1"/>
                </a:solidFill>
              </a:rPr>
              <a:t>Europe</a:t>
            </a:r>
          </a:p>
        </p:txBody>
      </p:sp>
    </p:spTree>
    <p:custDataLst>
      <p:tags r:id="rId1"/>
    </p:custDataLst>
    <p:extLst>
      <p:ext uri="{BB962C8B-B14F-4D97-AF65-F5344CB8AC3E}">
        <p14:creationId xmlns:p14="http://schemas.microsoft.com/office/powerpoint/2010/main" val="3731088384"/>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77CC9E4-D828-393D-7491-3C75F133FE04}"/>
            </a:ext>
          </a:extLst>
        </p:cNvPr>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E383B2B6-DA11-9C6A-A40E-DBE875651140}"/>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6" imgW="592" imgH="591" progId="TCLayout.ActiveDocument.1">
                  <p:embed/>
                </p:oleObj>
              </mc:Choice>
              <mc:Fallback>
                <p:oleObj name="think-cell Slide" r:id="rId46" imgW="592" imgH="591" progId="TCLayout.ActiveDocument.1">
                  <p:embed/>
                  <p:pic>
                    <p:nvPicPr>
                      <p:cNvPr id="7" name="think-cell data - do not delete" hidden="1">
                        <a:extLst>
                          <a:ext uri="{FF2B5EF4-FFF2-40B4-BE49-F238E27FC236}">
                            <a16:creationId xmlns:a16="http://schemas.microsoft.com/office/drawing/2014/main" id="{E383B2B6-DA11-9C6A-A40E-DBE875651140}"/>
                          </a:ext>
                        </a:extLst>
                      </p:cNvPr>
                      <p:cNvPicPr/>
                      <p:nvPr/>
                    </p:nvPicPr>
                    <p:blipFill>
                      <a:blip r:embed="rId47"/>
                      <a:stretch>
                        <a:fillRect/>
                      </a:stretch>
                    </p:blipFill>
                    <p:spPr>
                      <a:xfrm>
                        <a:off x="1588" y="1588"/>
                        <a:ext cx="1588" cy="1588"/>
                      </a:xfrm>
                      <a:prstGeom prst="rect">
                        <a:avLst/>
                      </a:prstGeom>
                    </p:spPr>
                  </p:pic>
                </p:oleObj>
              </mc:Fallback>
            </mc:AlternateContent>
          </a:graphicData>
        </a:graphic>
      </p:graphicFrame>
      <p:sp>
        <p:nvSpPr>
          <p:cNvPr id="23" name="Rectangle 22">
            <a:extLst>
              <a:ext uri="{FF2B5EF4-FFF2-40B4-BE49-F238E27FC236}">
                <a16:creationId xmlns:a16="http://schemas.microsoft.com/office/drawing/2014/main" id="{E261F0A2-A8EB-BDA5-85C0-EA3BB2F56034}"/>
              </a:ext>
            </a:extLst>
          </p:cNvPr>
          <p:cNvSpPr>
            <a:spLocks/>
          </p:cNvSpPr>
          <p:nvPr/>
        </p:nvSpPr>
        <p:spPr bwMode="gray">
          <a:xfrm>
            <a:off x="6891336" y="1584621"/>
            <a:ext cx="4602161" cy="4533168"/>
          </a:xfrm>
          <a:prstGeom prst="rect">
            <a:avLst/>
          </a:prstGeom>
          <a:solidFill>
            <a:schemeClr val="accent2">
              <a:lumMod val="10000"/>
              <a:lumOff val="90000"/>
            </a:schemeClr>
          </a:solidFill>
          <a:ln w="9525">
            <a:solidFill>
              <a:schemeClr val="accent2">
                <a:lumMod val="10000"/>
                <a:lumOff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4" name="Rectangle 3">
            <a:extLst>
              <a:ext uri="{FF2B5EF4-FFF2-40B4-BE49-F238E27FC236}">
                <a16:creationId xmlns:a16="http://schemas.microsoft.com/office/drawing/2014/main" id="{D699DF93-0F95-FB17-0657-0D6599D7C10A}"/>
              </a:ext>
            </a:extLst>
          </p:cNvPr>
          <p:cNvSpPr>
            <a:spLocks/>
          </p:cNvSpPr>
          <p:nvPr/>
        </p:nvSpPr>
        <p:spPr bwMode="gray">
          <a:xfrm>
            <a:off x="2289176" y="1584621"/>
            <a:ext cx="4602161" cy="4533168"/>
          </a:xfrm>
          <a:prstGeom prst="rect">
            <a:avLst/>
          </a:prstGeom>
          <a:solidFill>
            <a:srgbClr val="ABB8CF"/>
          </a:solidFill>
          <a:ln w="9525">
            <a:solidFill>
              <a:srgbClr val="ABB8C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6" name="Title 5">
            <a:extLst>
              <a:ext uri="{FF2B5EF4-FFF2-40B4-BE49-F238E27FC236}">
                <a16:creationId xmlns:a16="http://schemas.microsoft.com/office/drawing/2014/main" id="{32639D05-CF45-CF96-752E-DA37CD427628}"/>
              </a:ext>
            </a:extLst>
          </p:cNvPr>
          <p:cNvSpPr>
            <a:spLocks noGrp="1"/>
          </p:cNvSpPr>
          <p:nvPr>
            <p:ph type="title"/>
          </p:nvPr>
        </p:nvSpPr>
        <p:spPr/>
        <p:txBody>
          <a:bodyPr vert="horz">
            <a:noAutofit/>
          </a:bodyPr>
          <a:lstStyle/>
          <a:p>
            <a:r>
              <a:rPr lang="en-US"/>
              <a:t>France is expanding nuclear power and developing advanced reactors; Germany is considering reversing its phaseout</a:t>
            </a:r>
          </a:p>
        </p:txBody>
      </p:sp>
      <p:sp>
        <p:nvSpPr>
          <p:cNvPr id="32" name="btfpNotesBox368131">
            <a:hlinkClick r:id="rId48"/>
            <a:extLst>
              <a:ext uri="{FF2B5EF4-FFF2-40B4-BE49-F238E27FC236}">
                <a16:creationId xmlns:a16="http://schemas.microsoft.com/office/drawing/2014/main" id="{DAD97E86-5B6F-0A7A-0ACD-14251107D1AE}"/>
              </a:ext>
            </a:extLst>
          </p:cNvPr>
          <p:cNvSpPr txBox="1"/>
          <p:nvPr>
            <p:custDataLst>
              <p:tags r:id="rId3"/>
            </p:custDataLst>
          </p:nvPr>
        </p:nvSpPr>
        <p:spPr bwMode="gray">
          <a:xfrm>
            <a:off x="330199" y="6309360"/>
            <a:ext cx="8963091" cy="492443"/>
          </a:xfrm>
          <a:prstGeom prst="rect">
            <a:avLst/>
          </a:prstGeom>
          <a:noFill/>
        </p:spPr>
        <p:txBody>
          <a:bodyPr vert="horz" wrap="square" lIns="0" tIns="0" rIns="0" bIns="0" rtlCol="0" anchor="b">
            <a:spAutoFit/>
          </a:bodyPr>
          <a:lstStyle/>
          <a:p>
            <a:pPr marL="0" marR="0" lvl="0" indent="0" algn="l" defTabSz="7112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IEA,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49"/>
              </a:rPr>
              <a:t>The Path to a New Era for Nuclear Energy</a:t>
            </a:r>
            <a:r>
              <a:rPr kumimoji="0" lang="en-US" sz="800" b="0" i="0" u="none" strike="noStrike" kern="1200" cap="none" spc="0" normalizeH="0" baseline="0" noProof="0" dirty="0">
                <a:ln>
                  <a:noFill/>
                </a:ln>
                <a:solidFill>
                  <a:srgbClr val="000000"/>
                </a:solidFill>
                <a:effectLst/>
                <a:uLnTx/>
                <a:uFillTx/>
                <a:latin typeface="Arial"/>
                <a:ea typeface="+mn-ea"/>
                <a:cs typeface="+mn-cs"/>
              </a:rPr>
              <a:t> (2025); WNA,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50"/>
              </a:rPr>
              <a:t>Nuclear Power in the European Union</a:t>
            </a:r>
            <a:r>
              <a:rPr kumimoji="0" lang="en-US" sz="800" b="0" i="0" u="none" strike="noStrike" kern="1200" cap="none" spc="0" normalizeH="0" baseline="0" noProof="0" dirty="0">
                <a:ln>
                  <a:noFill/>
                </a:ln>
                <a:solidFill>
                  <a:srgbClr val="000000"/>
                </a:solidFill>
                <a:effectLst/>
                <a:uLnTx/>
                <a:uFillTx/>
                <a:latin typeface="Arial"/>
                <a:ea typeface="+mn-ea"/>
                <a:cs typeface="+mn-cs"/>
              </a:rPr>
              <a:t> (2025); WNA,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51"/>
              </a:rPr>
              <a:t>Nuclear Power in Germany</a:t>
            </a:r>
            <a:r>
              <a:rPr kumimoji="0" lang="en-US" sz="800" b="0" i="0" u="none" strike="noStrike" kern="1200" cap="none" spc="0" normalizeH="0" baseline="0" noProof="0" dirty="0">
                <a:ln>
                  <a:noFill/>
                </a:ln>
                <a:solidFill>
                  <a:srgbClr val="000000"/>
                </a:solidFill>
                <a:effectLst/>
                <a:uLnTx/>
                <a:uFillTx/>
                <a:latin typeface="Arial"/>
                <a:ea typeface="+mn-ea"/>
                <a:cs typeface="+mn-cs"/>
              </a:rPr>
              <a:t> (2024); WNA,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52"/>
              </a:rPr>
              <a:t>Nuclear Power in France</a:t>
            </a:r>
            <a:r>
              <a:rPr kumimoji="0" lang="en-US" sz="800" b="0" i="0" u="none" strike="noStrike" kern="1200" cap="none" spc="0" normalizeH="0" baseline="0" noProof="0" dirty="0">
                <a:ln>
                  <a:noFill/>
                </a:ln>
                <a:solidFill>
                  <a:srgbClr val="000000"/>
                </a:solidFill>
                <a:effectLst/>
                <a:uLnTx/>
                <a:uFillTx/>
                <a:latin typeface="Arial"/>
                <a:ea typeface="+mn-ea"/>
                <a:cs typeface="+mn-cs"/>
              </a:rPr>
              <a:t> (2025); EIA,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53"/>
              </a:rPr>
              <a:t>Germany extends the life of its last three operating nuclear power plants until April</a:t>
            </a:r>
            <a:r>
              <a:rPr kumimoji="0" lang="en-US" sz="800" b="0" i="0" u="none" strike="noStrike" kern="1200" cap="none" spc="0" normalizeH="0" baseline="0" noProof="0" dirty="0">
                <a:ln>
                  <a:noFill/>
                </a:ln>
                <a:solidFill>
                  <a:srgbClr val="000000"/>
                </a:solidFill>
                <a:effectLst/>
                <a:uLnTx/>
                <a:uFillTx/>
                <a:latin typeface="Arial"/>
                <a:ea typeface="+mn-ea"/>
                <a:cs typeface="+mn-cs"/>
              </a:rPr>
              <a:t> (2023); Bundestag,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54"/>
              </a:rPr>
              <a:t>The Nuclear Phase-out in Germany</a:t>
            </a:r>
            <a:r>
              <a:rPr kumimoji="0" lang="en-US" sz="800" b="0" i="0" u="none" strike="noStrike" kern="1200" cap="none" spc="0" normalizeH="0" baseline="0" noProof="0" dirty="0">
                <a:ln>
                  <a:noFill/>
                </a:ln>
                <a:solidFill>
                  <a:srgbClr val="000000"/>
                </a:solidFill>
                <a:effectLst/>
                <a:uLnTx/>
                <a:uFillTx/>
                <a:latin typeface="Arial"/>
                <a:ea typeface="+mn-ea"/>
                <a:cs typeface="+mn-cs"/>
              </a:rPr>
              <a:t> (2024).</a:t>
            </a:r>
          </a:p>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Hinako Arai, Quint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55"/>
              </a:rPr>
              <a:t>Gernot Wagner</a:t>
            </a:r>
            <a:r>
              <a:rPr kumimoji="0" lang="en-US" sz="800" b="0" i="0" u="none" strike="noStrike" kern="1200" cap="none" spc="0" normalizeH="0" baseline="0" noProof="0" dirty="0">
                <a:ln>
                  <a:noFill/>
                </a:ln>
                <a:solidFill>
                  <a:srgbClr val="000000"/>
                </a:solidFill>
                <a:effectLst/>
                <a:uLnTx/>
                <a:uFillTx/>
                <a:latin typeface="Arial"/>
                <a:ea typeface="+mn-ea"/>
                <a:cs typeface="+mn-cs"/>
              </a:rPr>
              <a:t>. Share with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56"/>
              </a:rPr>
              <a:t>attribution</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u="none" strike="noStrike" kern="1200" cap="none" spc="0" normalizeH="0" baseline="0" noProof="0" dirty="0">
                <a:ln>
                  <a:noFill/>
                </a:ln>
                <a:solidFill>
                  <a:srgbClr val="000000"/>
                </a:solidFill>
                <a:effectLst/>
                <a:uLnTx/>
                <a:uFillTx/>
                <a:latin typeface="Arial"/>
                <a:ea typeface="+mn-ea"/>
                <a:cs typeface="+mn-cs"/>
              </a:rPr>
              <a:t>et al., </a:t>
            </a:r>
            <a:r>
              <a:rPr kumimoji="0" lang="en-US" sz="800" b="0" i="0" u="none" strike="noStrike" kern="1200" cap="none" spc="0" normalizeH="0" baseline="0" noProof="0" dirty="0">
                <a:ln>
                  <a:noFill/>
                </a:ln>
                <a:solidFill>
                  <a:srgbClr val="000000"/>
                </a:solidFill>
                <a:effectLst/>
                <a:uLnTx/>
                <a:uFillTx/>
                <a:latin typeface="Arial"/>
                <a:ea typeface="+mn-ea"/>
                <a:cs typeface="+mn-cs"/>
              </a:rPr>
              <a:t>"Reenergizing Nuclear" (23 September 2025).</a:t>
            </a:r>
          </a:p>
        </p:txBody>
      </p:sp>
      <p:graphicFrame>
        <p:nvGraphicFramePr>
          <p:cNvPr id="388" name="Chart 387">
            <a:extLst>
              <a:ext uri="{FF2B5EF4-FFF2-40B4-BE49-F238E27FC236}">
                <a16:creationId xmlns:a16="http://schemas.microsoft.com/office/drawing/2014/main" id="{F0977D35-65EB-E77C-C029-3516F76DE4B5}"/>
              </a:ext>
            </a:extLst>
          </p:cNvPr>
          <p:cNvGraphicFramePr/>
          <p:nvPr>
            <p:custDataLst>
              <p:tags r:id="rId4"/>
            </p:custDataLst>
          </p:nvPr>
        </p:nvGraphicFramePr>
        <p:xfrm>
          <a:off x="2635250" y="4559300"/>
          <a:ext cx="4094163" cy="1404938"/>
        </p:xfrm>
        <a:graphic>
          <a:graphicData uri="http://schemas.openxmlformats.org/drawingml/2006/chart">
            <c:chart xmlns:c="http://schemas.openxmlformats.org/drawingml/2006/chart" xmlns:r="http://schemas.openxmlformats.org/officeDocument/2006/relationships" r:id="rId57"/>
          </a:graphicData>
        </a:graphic>
      </p:graphicFrame>
      <p:sp>
        <p:nvSpPr>
          <p:cNvPr id="313" name="Text Placeholder 10">
            <a:extLst>
              <a:ext uri="{FF2B5EF4-FFF2-40B4-BE49-F238E27FC236}">
                <a16:creationId xmlns:a16="http://schemas.microsoft.com/office/drawing/2014/main" id="{B1ECB894-E8D4-CA59-4703-A350F77146D0}"/>
              </a:ext>
            </a:extLst>
          </p:cNvPr>
          <p:cNvSpPr txBox="1">
            <a:spLocks/>
          </p:cNvSpPr>
          <p:nvPr>
            <p:custDataLst>
              <p:tags r:id="rId5"/>
            </p:custDataLst>
          </p:nvPr>
        </p:nvSpPr>
        <p:spPr bwMode="gray">
          <a:xfrm>
            <a:off x="2492375" y="5495925"/>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3DAE8116-63AA-462C-AEB2-49A817AD326E}" type="datetime'''''''''''''''''''''''''''''''''''''''''''''''2''''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315" name="Text Placeholder 10">
            <a:extLst>
              <a:ext uri="{FF2B5EF4-FFF2-40B4-BE49-F238E27FC236}">
                <a16:creationId xmlns:a16="http://schemas.microsoft.com/office/drawing/2014/main" id="{C823B846-D0FB-DA1C-5A8C-0EEBE1ADE2E2}"/>
              </a:ext>
            </a:extLst>
          </p:cNvPr>
          <p:cNvSpPr txBox="1">
            <a:spLocks/>
          </p:cNvSpPr>
          <p:nvPr>
            <p:custDataLst>
              <p:tags r:id="rId6"/>
            </p:custDataLst>
          </p:nvPr>
        </p:nvSpPr>
        <p:spPr bwMode="gray">
          <a:xfrm>
            <a:off x="2492375" y="5186363"/>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61D0070-7783-420E-AB08-86D30DF03256}" type="datetime'''''''''''''''''''''''''''''''''4''''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40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317" name="Text Placeholder 10">
            <a:extLst>
              <a:ext uri="{FF2B5EF4-FFF2-40B4-BE49-F238E27FC236}">
                <a16:creationId xmlns:a16="http://schemas.microsoft.com/office/drawing/2014/main" id="{D99A980A-A373-2600-A6C4-729CCB4E6260}"/>
              </a:ext>
            </a:extLst>
          </p:cNvPr>
          <p:cNvSpPr txBox="1">
            <a:spLocks/>
          </p:cNvSpPr>
          <p:nvPr>
            <p:custDataLst>
              <p:tags r:id="rId7"/>
            </p:custDataLst>
          </p:nvPr>
        </p:nvSpPr>
        <p:spPr bwMode="gray">
          <a:xfrm>
            <a:off x="2492375" y="4875213"/>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53AAA9E6-0777-4A49-A0D3-E50A7FE6A99A}" type="datetime'''''''''''''''''6''''''''''''''''''''''''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60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337" name="Text Placeholder 10">
            <a:extLst>
              <a:ext uri="{FF2B5EF4-FFF2-40B4-BE49-F238E27FC236}">
                <a16:creationId xmlns:a16="http://schemas.microsoft.com/office/drawing/2014/main" id="{F47E7BF0-CB09-4F39-F83F-89D0D9E5E8B5}"/>
              </a:ext>
            </a:extLst>
          </p:cNvPr>
          <p:cNvSpPr txBox="1">
            <a:spLocks/>
          </p:cNvSpPr>
          <p:nvPr>
            <p:custDataLst>
              <p:tags r:id="rId8"/>
            </p:custDataLst>
          </p:nvPr>
        </p:nvSpPr>
        <p:spPr bwMode="gray">
          <a:xfrm>
            <a:off x="2492375" y="4565650"/>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A9EFE4E-5683-467B-AB83-322C4D6CA933}" type="datetime'''''''''''''''''''''''''''''''''8''''''''''''''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80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311" name="Text Placeholder 10">
            <a:extLst>
              <a:ext uri="{FF2B5EF4-FFF2-40B4-BE49-F238E27FC236}">
                <a16:creationId xmlns:a16="http://schemas.microsoft.com/office/drawing/2014/main" id="{03068057-0E2C-AB51-18C9-B4C35678F414}"/>
              </a:ext>
            </a:extLst>
          </p:cNvPr>
          <p:cNvSpPr txBox="1">
            <a:spLocks/>
          </p:cNvSpPr>
          <p:nvPr>
            <p:custDataLst>
              <p:tags r:id="rId9"/>
            </p:custDataLst>
          </p:nvPr>
        </p:nvSpPr>
        <p:spPr bwMode="gray">
          <a:xfrm>
            <a:off x="2562225" y="5805488"/>
            <a:ext cx="69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3AD4BCB6-36C0-4874-974C-57434CEB5622}" type="datetime'''''''''''''''''''''''''''''''''''''''''''''''''''''''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1" name="Text Placeholder 10">
            <a:extLst>
              <a:ext uri="{FF2B5EF4-FFF2-40B4-BE49-F238E27FC236}">
                <a16:creationId xmlns:a16="http://schemas.microsoft.com/office/drawing/2014/main" id="{54752EF3-2A32-CA61-8307-CD58706EF6E1}"/>
              </a:ext>
            </a:extLst>
          </p:cNvPr>
          <p:cNvSpPr>
            <a:spLocks noGrp="1"/>
          </p:cNvSpPr>
          <p:nvPr>
            <p:custDataLst>
              <p:tags r:id="rId10"/>
            </p:custDataLst>
          </p:nvPr>
        </p:nvSpPr>
        <p:spPr bwMode="auto">
          <a:xfrm>
            <a:off x="2606675" y="5924550"/>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3F9884D-F4F7-4BC7-99D6-CF4A7ED3DDD6}" type="datetime'''1''''9''''''''''7''''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1970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8" name="Text Placeholder 10">
            <a:extLst>
              <a:ext uri="{FF2B5EF4-FFF2-40B4-BE49-F238E27FC236}">
                <a16:creationId xmlns:a16="http://schemas.microsoft.com/office/drawing/2014/main" id="{D942D60A-B2E9-6936-587C-12A96B72FF33}"/>
              </a:ext>
            </a:extLst>
          </p:cNvPr>
          <p:cNvSpPr>
            <a:spLocks noGrp="1"/>
          </p:cNvSpPr>
          <p:nvPr>
            <p:custDataLst>
              <p:tags r:id="rId11"/>
            </p:custDataLst>
          </p:nvPr>
        </p:nvSpPr>
        <p:spPr bwMode="auto">
          <a:xfrm>
            <a:off x="4035425" y="5924550"/>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5A671611-24FA-4BA5-B0F1-EEEDD3B0B97C}" type="datetime'1''''9''''''''''''''''''9''''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1990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20" name="Text Placeholder 10">
            <a:extLst>
              <a:ext uri="{FF2B5EF4-FFF2-40B4-BE49-F238E27FC236}">
                <a16:creationId xmlns:a16="http://schemas.microsoft.com/office/drawing/2014/main" id="{FCC38CC3-B4B0-8B27-4165-D7DF28C9284E}"/>
              </a:ext>
            </a:extLst>
          </p:cNvPr>
          <p:cNvSpPr>
            <a:spLocks noGrp="1"/>
          </p:cNvSpPr>
          <p:nvPr>
            <p:custDataLst>
              <p:tags r:id="rId12"/>
            </p:custDataLst>
          </p:nvPr>
        </p:nvSpPr>
        <p:spPr bwMode="auto">
          <a:xfrm>
            <a:off x="4749800" y="5924550"/>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1F7246D9-203D-42F4-B5B0-F2CFD1607DF2}" type="datetime'''''''''2''''''''''''0''''''''''''''''''0''''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2000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21" name="Text Placeholder 10">
            <a:extLst>
              <a:ext uri="{FF2B5EF4-FFF2-40B4-BE49-F238E27FC236}">
                <a16:creationId xmlns:a16="http://schemas.microsoft.com/office/drawing/2014/main" id="{00D84815-C880-BC25-DD5F-A7A8BB3C0160}"/>
              </a:ext>
            </a:extLst>
          </p:cNvPr>
          <p:cNvSpPr>
            <a:spLocks noGrp="1"/>
          </p:cNvSpPr>
          <p:nvPr>
            <p:custDataLst>
              <p:tags r:id="rId13"/>
            </p:custDataLst>
          </p:nvPr>
        </p:nvSpPr>
        <p:spPr bwMode="auto">
          <a:xfrm>
            <a:off x="5464175" y="5924550"/>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E4F843E-114E-4F1D-9652-AD5EA3CAC15C}" type="datetime'''''''''2''''''''''''''''''''''''''''''''01''''''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2010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22" name="Text Placeholder 10">
            <a:extLst>
              <a:ext uri="{FF2B5EF4-FFF2-40B4-BE49-F238E27FC236}">
                <a16:creationId xmlns:a16="http://schemas.microsoft.com/office/drawing/2014/main" id="{E68CDFF6-F153-26DB-A614-497F164B2137}"/>
              </a:ext>
            </a:extLst>
          </p:cNvPr>
          <p:cNvSpPr>
            <a:spLocks noGrp="1"/>
          </p:cNvSpPr>
          <p:nvPr>
            <p:custDataLst>
              <p:tags r:id="rId14"/>
            </p:custDataLst>
          </p:nvPr>
        </p:nvSpPr>
        <p:spPr bwMode="auto">
          <a:xfrm>
            <a:off x="6178550" y="5924550"/>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AD839482-23D3-4BCC-8ECA-8467B65C9020}" type="datetime'''''''''''''''''''''''''''''''''''''2''02''''''''''''''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3" name="Text Placeholder 10">
            <a:extLst>
              <a:ext uri="{FF2B5EF4-FFF2-40B4-BE49-F238E27FC236}">
                <a16:creationId xmlns:a16="http://schemas.microsoft.com/office/drawing/2014/main" id="{EA66E55E-87F7-ED03-C236-CCC5118F861A}"/>
              </a:ext>
            </a:extLst>
          </p:cNvPr>
          <p:cNvSpPr>
            <a:spLocks noGrp="1"/>
          </p:cNvSpPr>
          <p:nvPr>
            <p:custDataLst>
              <p:tags r:id="rId15"/>
            </p:custDataLst>
          </p:nvPr>
        </p:nvSpPr>
        <p:spPr bwMode="auto">
          <a:xfrm>
            <a:off x="3321050" y="5924550"/>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ACE64F7F-4AB0-492A-A312-906F77FE30AE}" type="datetime'''1''''''''''''''''''''''''''''9''''''''8''''''''''''''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1980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272" name="Rectangle 271">
            <a:extLst>
              <a:ext uri="{FF2B5EF4-FFF2-40B4-BE49-F238E27FC236}">
                <a16:creationId xmlns:a16="http://schemas.microsoft.com/office/drawing/2014/main" id="{259EED9A-72FB-2756-EAE3-2674752F71AC}"/>
              </a:ext>
            </a:extLst>
          </p:cNvPr>
          <p:cNvSpPr/>
          <p:nvPr>
            <p:custDataLst>
              <p:tags r:id="rId16"/>
            </p:custDataLst>
          </p:nvPr>
        </p:nvSpPr>
        <p:spPr bwMode="auto">
          <a:xfrm>
            <a:off x="442913" y="5683250"/>
            <a:ext cx="179388" cy="133350"/>
          </a:xfrm>
          <a:prstGeom prst="rect">
            <a:avLst/>
          </a:prstGeom>
          <a:solidFill>
            <a:srgbClr val="6F8DB9"/>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275" name="Rectangle 274">
            <a:extLst>
              <a:ext uri="{FF2B5EF4-FFF2-40B4-BE49-F238E27FC236}">
                <a16:creationId xmlns:a16="http://schemas.microsoft.com/office/drawing/2014/main" id="{4FD1BC64-E8AA-B7E3-4AB5-1609EF5AC5BC}"/>
              </a:ext>
            </a:extLst>
          </p:cNvPr>
          <p:cNvSpPr/>
          <p:nvPr>
            <p:custDataLst>
              <p:tags r:id="rId17"/>
            </p:custDataLst>
          </p:nvPr>
        </p:nvSpPr>
        <p:spPr bwMode="auto">
          <a:xfrm>
            <a:off x="442913" y="5073650"/>
            <a:ext cx="179388" cy="133350"/>
          </a:xfrm>
          <a:prstGeom prst="rect">
            <a:avLst/>
          </a:prstGeom>
          <a:solidFill>
            <a:schemeClr val="accent2"/>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270" name="Rectangle 269">
            <a:extLst>
              <a:ext uri="{FF2B5EF4-FFF2-40B4-BE49-F238E27FC236}">
                <a16:creationId xmlns:a16="http://schemas.microsoft.com/office/drawing/2014/main" id="{C60E72C0-7CA5-7108-7444-1EDCE7B6935A}"/>
              </a:ext>
            </a:extLst>
          </p:cNvPr>
          <p:cNvSpPr/>
          <p:nvPr>
            <p:custDataLst>
              <p:tags r:id="rId18"/>
            </p:custDataLst>
          </p:nvPr>
        </p:nvSpPr>
        <p:spPr bwMode="auto">
          <a:xfrm>
            <a:off x="1096963" y="5276850"/>
            <a:ext cx="179388" cy="133350"/>
          </a:xfrm>
          <a:prstGeom prst="rect">
            <a:avLst/>
          </a:prstGeom>
          <a:solidFill>
            <a:srgbClr val="C3CFE1"/>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274" name="Rectangle 273">
            <a:extLst>
              <a:ext uri="{FF2B5EF4-FFF2-40B4-BE49-F238E27FC236}">
                <a16:creationId xmlns:a16="http://schemas.microsoft.com/office/drawing/2014/main" id="{6E82895B-0FB3-B8A0-6958-C92AD306BFED}"/>
              </a:ext>
            </a:extLst>
          </p:cNvPr>
          <p:cNvSpPr/>
          <p:nvPr>
            <p:custDataLst>
              <p:tags r:id="rId19"/>
            </p:custDataLst>
          </p:nvPr>
        </p:nvSpPr>
        <p:spPr bwMode="auto">
          <a:xfrm>
            <a:off x="442913" y="5276850"/>
            <a:ext cx="179388" cy="133350"/>
          </a:xfrm>
          <a:prstGeom prst="rect">
            <a:avLst/>
          </a:prstGeom>
          <a:solidFill>
            <a:srgbClr val="364D6E"/>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271" name="Rectangle 270">
            <a:extLst>
              <a:ext uri="{FF2B5EF4-FFF2-40B4-BE49-F238E27FC236}">
                <a16:creationId xmlns:a16="http://schemas.microsoft.com/office/drawing/2014/main" id="{2D0C9604-A0A6-CAA3-F577-1CAFE70C5FD6}"/>
              </a:ext>
            </a:extLst>
          </p:cNvPr>
          <p:cNvSpPr/>
          <p:nvPr>
            <p:custDataLst>
              <p:tags r:id="rId20"/>
            </p:custDataLst>
          </p:nvPr>
        </p:nvSpPr>
        <p:spPr bwMode="auto">
          <a:xfrm>
            <a:off x="1096963" y="5073650"/>
            <a:ext cx="179388" cy="133350"/>
          </a:xfrm>
          <a:prstGeom prst="rect">
            <a:avLst/>
          </a:prstGeom>
          <a:solidFill>
            <a:srgbClr val="9DB1CF"/>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273" name="Rectangle 272">
            <a:extLst>
              <a:ext uri="{FF2B5EF4-FFF2-40B4-BE49-F238E27FC236}">
                <a16:creationId xmlns:a16="http://schemas.microsoft.com/office/drawing/2014/main" id="{0481D530-B6BF-D15D-A7CF-25468687AA5C}"/>
              </a:ext>
            </a:extLst>
          </p:cNvPr>
          <p:cNvSpPr/>
          <p:nvPr>
            <p:custDataLst>
              <p:tags r:id="rId21"/>
            </p:custDataLst>
          </p:nvPr>
        </p:nvSpPr>
        <p:spPr bwMode="auto">
          <a:xfrm>
            <a:off x="442913" y="5480050"/>
            <a:ext cx="179388" cy="133350"/>
          </a:xfrm>
          <a:prstGeom prst="rect">
            <a:avLst/>
          </a:prstGeom>
          <a:solidFill>
            <a:srgbClr val="4C6C9C"/>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269" name="Rectangle 268">
            <a:extLst>
              <a:ext uri="{FF2B5EF4-FFF2-40B4-BE49-F238E27FC236}">
                <a16:creationId xmlns:a16="http://schemas.microsoft.com/office/drawing/2014/main" id="{AA25AA3E-8476-DF97-3763-6DCE5A67E4A8}"/>
              </a:ext>
            </a:extLst>
          </p:cNvPr>
          <p:cNvSpPr/>
          <p:nvPr>
            <p:custDataLst>
              <p:tags r:id="rId22"/>
            </p:custDataLst>
          </p:nvPr>
        </p:nvSpPr>
        <p:spPr bwMode="auto">
          <a:xfrm>
            <a:off x="1096963" y="5480050"/>
            <a:ext cx="179388" cy="133350"/>
          </a:xfrm>
          <a:prstGeom prst="rect">
            <a:avLst/>
          </a:prstGeom>
          <a:solidFill>
            <a:srgbClr val="DFE5EF"/>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265" name="Text Placeholder 10">
            <a:extLst>
              <a:ext uri="{FF2B5EF4-FFF2-40B4-BE49-F238E27FC236}">
                <a16:creationId xmlns:a16="http://schemas.microsoft.com/office/drawing/2014/main" id="{D6DEF9F2-7E5A-2B06-880C-36D91A5C3E12}"/>
              </a:ext>
            </a:extLst>
          </p:cNvPr>
          <p:cNvSpPr txBox="1">
            <a:spLocks/>
          </p:cNvSpPr>
          <p:nvPr>
            <p:custDataLst>
              <p:tags r:id="rId23"/>
            </p:custDataLst>
          </p:nvPr>
        </p:nvSpPr>
        <p:spPr bwMode="auto">
          <a:xfrm>
            <a:off x="673100" y="5678488"/>
            <a:ext cx="3222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280B09C8-91C4-458D-99C5-F35CF3F4CF40}" type="datetime'''24-''''''''''''''''''''''3''''''1'''''''">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24-31</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263" name="Text Placeholder 10">
            <a:extLst>
              <a:ext uri="{FF2B5EF4-FFF2-40B4-BE49-F238E27FC236}">
                <a16:creationId xmlns:a16="http://schemas.microsoft.com/office/drawing/2014/main" id="{3F3FB76D-66AD-E62E-BBFE-CA6E1BF25DB4}"/>
              </a:ext>
            </a:extLst>
          </p:cNvPr>
          <p:cNvSpPr txBox="1">
            <a:spLocks/>
          </p:cNvSpPr>
          <p:nvPr>
            <p:custDataLst>
              <p:tags r:id="rId24"/>
            </p:custDataLst>
          </p:nvPr>
        </p:nvSpPr>
        <p:spPr bwMode="auto">
          <a:xfrm>
            <a:off x="1327150" y="5068888"/>
            <a:ext cx="3222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0B26FF95-9639-44A8-8513-100DA8549800}" type="datetime'''''''''16-''2''''''''''''''''''''3'''''''''''''''''''''''''">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16-23</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266" name="Text Placeholder 10">
            <a:extLst>
              <a:ext uri="{FF2B5EF4-FFF2-40B4-BE49-F238E27FC236}">
                <a16:creationId xmlns:a16="http://schemas.microsoft.com/office/drawing/2014/main" id="{911078BE-3031-C671-4D2E-294E22C6A814}"/>
              </a:ext>
            </a:extLst>
          </p:cNvPr>
          <p:cNvSpPr txBox="1">
            <a:spLocks/>
          </p:cNvSpPr>
          <p:nvPr>
            <p:custDataLst>
              <p:tags r:id="rId25"/>
            </p:custDataLst>
          </p:nvPr>
        </p:nvSpPr>
        <p:spPr bwMode="auto">
          <a:xfrm>
            <a:off x="673100" y="5475288"/>
            <a:ext cx="3222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03A4F3D7-624E-495F-B548-1A0462DE6D86}" type="datetime'''''3''''''''''''2''''''-''''''''''''''''''''3''''''9'''''''''">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32-39</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262" name="Text Placeholder 10">
            <a:extLst>
              <a:ext uri="{FF2B5EF4-FFF2-40B4-BE49-F238E27FC236}">
                <a16:creationId xmlns:a16="http://schemas.microsoft.com/office/drawing/2014/main" id="{7407CDF6-BCA0-150F-4637-9D71B1F4A0AF}"/>
              </a:ext>
            </a:extLst>
          </p:cNvPr>
          <p:cNvSpPr txBox="1">
            <a:spLocks/>
          </p:cNvSpPr>
          <p:nvPr>
            <p:custDataLst>
              <p:tags r:id="rId26"/>
            </p:custDataLst>
          </p:nvPr>
        </p:nvSpPr>
        <p:spPr bwMode="auto">
          <a:xfrm>
            <a:off x="1327150" y="5272088"/>
            <a:ext cx="2524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27C6F10F-2C84-401B-AD37-8634294ACBEC}" type="datetime'''''''''8''''''''''''''''''''''''''''''-''''''15'''''''">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8-15</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264" name="Text Placeholder 10">
            <a:extLst>
              <a:ext uri="{FF2B5EF4-FFF2-40B4-BE49-F238E27FC236}">
                <a16:creationId xmlns:a16="http://schemas.microsoft.com/office/drawing/2014/main" id="{5A8D7CEF-4BE4-2EFE-3E90-38B93FD54EC3}"/>
              </a:ext>
            </a:extLst>
          </p:cNvPr>
          <p:cNvSpPr txBox="1">
            <a:spLocks/>
          </p:cNvSpPr>
          <p:nvPr>
            <p:custDataLst>
              <p:tags r:id="rId27"/>
            </p:custDataLst>
          </p:nvPr>
        </p:nvSpPr>
        <p:spPr bwMode="auto">
          <a:xfrm>
            <a:off x="673100" y="5272088"/>
            <a:ext cx="3222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DA900029-D59A-48E7-997F-04B298869AC3}" type="datetime'''4''''''''''''0''''''''''''''-4''''''''''''''''''''''7'''''">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40-47</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260" name="Text Placeholder 10">
            <a:extLst>
              <a:ext uri="{FF2B5EF4-FFF2-40B4-BE49-F238E27FC236}">
                <a16:creationId xmlns:a16="http://schemas.microsoft.com/office/drawing/2014/main" id="{A609416A-2CAE-F200-5024-D0DF86376DED}"/>
              </a:ext>
            </a:extLst>
          </p:cNvPr>
          <p:cNvSpPr txBox="1">
            <a:spLocks/>
          </p:cNvSpPr>
          <p:nvPr>
            <p:custDataLst>
              <p:tags r:id="rId28"/>
            </p:custDataLst>
          </p:nvPr>
        </p:nvSpPr>
        <p:spPr bwMode="auto">
          <a:xfrm>
            <a:off x="1327150" y="5475288"/>
            <a:ext cx="1444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30BC2B1F-B6D7-41E4-A1AE-A1027D5EE19F}" type="datetime'''''''''''''''''''''''''''&lt;''''''''''''''''''''8'''''">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&lt;8</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267" name="Text Placeholder 10">
            <a:extLst>
              <a:ext uri="{FF2B5EF4-FFF2-40B4-BE49-F238E27FC236}">
                <a16:creationId xmlns:a16="http://schemas.microsoft.com/office/drawing/2014/main" id="{A3885216-E61D-0241-4CB8-440D17634955}"/>
              </a:ext>
            </a:extLst>
          </p:cNvPr>
          <p:cNvSpPr txBox="1">
            <a:spLocks/>
          </p:cNvSpPr>
          <p:nvPr>
            <p:custDataLst>
              <p:tags r:id="rId29"/>
            </p:custDataLst>
          </p:nvPr>
        </p:nvSpPr>
        <p:spPr bwMode="auto">
          <a:xfrm>
            <a:off x="673100" y="5068888"/>
            <a:ext cx="2143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3D2ABC04-1E5D-4223-B879-3529D3B68738}" type="datetime'''''''4''''''''''''''''''''''''''''''''''''''8+'''">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48+</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graphicFrame>
        <p:nvGraphicFramePr>
          <p:cNvPr id="437" name="Chart 436">
            <a:extLst>
              <a:ext uri="{FF2B5EF4-FFF2-40B4-BE49-F238E27FC236}">
                <a16:creationId xmlns:a16="http://schemas.microsoft.com/office/drawing/2014/main" id="{215D1F0C-6D44-E944-9BD7-5B9938A9BF3A}"/>
              </a:ext>
            </a:extLst>
          </p:cNvPr>
          <p:cNvGraphicFramePr/>
          <p:nvPr>
            <p:custDataLst>
              <p:tags r:id="rId30"/>
            </p:custDataLst>
          </p:nvPr>
        </p:nvGraphicFramePr>
        <p:xfrm>
          <a:off x="7342188" y="4581525"/>
          <a:ext cx="4094162" cy="1404938"/>
        </p:xfrm>
        <a:graphic>
          <a:graphicData uri="http://schemas.openxmlformats.org/drawingml/2006/chart">
            <c:chart xmlns:c="http://schemas.openxmlformats.org/drawingml/2006/chart" xmlns:r="http://schemas.openxmlformats.org/officeDocument/2006/relationships" r:id="rId58"/>
          </a:graphicData>
        </a:graphic>
      </p:graphicFrame>
      <p:sp>
        <p:nvSpPr>
          <p:cNvPr id="420" name="Text Placeholder 10">
            <a:extLst>
              <a:ext uri="{FF2B5EF4-FFF2-40B4-BE49-F238E27FC236}">
                <a16:creationId xmlns:a16="http://schemas.microsoft.com/office/drawing/2014/main" id="{C5628E44-6992-B8F0-5951-FD78558CA179}"/>
              </a:ext>
            </a:extLst>
          </p:cNvPr>
          <p:cNvSpPr txBox="1">
            <a:spLocks/>
          </p:cNvSpPr>
          <p:nvPr>
            <p:custDataLst>
              <p:tags r:id="rId31"/>
            </p:custDataLst>
          </p:nvPr>
        </p:nvSpPr>
        <p:spPr bwMode="gray">
          <a:xfrm>
            <a:off x="7269163" y="5621338"/>
            <a:ext cx="69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6A3D4CCF-EF3A-4A7E-B47E-7D7905950510}" type="datetime'''''''''''''''''''''''''''''''''''''''''''''5'''''''">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5</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421" name="Text Placeholder 10">
            <a:extLst>
              <a:ext uri="{FF2B5EF4-FFF2-40B4-BE49-F238E27FC236}">
                <a16:creationId xmlns:a16="http://schemas.microsoft.com/office/drawing/2014/main" id="{9A2790D6-A1A7-E949-8BB8-EBC5647F0287}"/>
              </a:ext>
            </a:extLst>
          </p:cNvPr>
          <p:cNvSpPr txBox="1">
            <a:spLocks/>
          </p:cNvSpPr>
          <p:nvPr>
            <p:custDataLst>
              <p:tags r:id="rId32"/>
            </p:custDataLst>
          </p:nvPr>
        </p:nvSpPr>
        <p:spPr bwMode="gray">
          <a:xfrm>
            <a:off x="7199313" y="5414963"/>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46B516FB-0CA4-43CB-8570-D6B754D9C670}" type="datetime'''''''''''''''''''''''''''''1''''''''''''''''''''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422" name="Text Placeholder 10">
            <a:extLst>
              <a:ext uri="{FF2B5EF4-FFF2-40B4-BE49-F238E27FC236}">
                <a16:creationId xmlns:a16="http://schemas.microsoft.com/office/drawing/2014/main" id="{0882C1C5-E114-2335-FD12-C301BFEFD073}"/>
              </a:ext>
            </a:extLst>
          </p:cNvPr>
          <p:cNvSpPr txBox="1">
            <a:spLocks/>
          </p:cNvSpPr>
          <p:nvPr>
            <p:custDataLst>
              <p:tags r:id="rId33"/>
            </p:custDataLst>
          </p:nvPr>
        </p:nvSpPr>
        <p:spPr bwMode="gray">
          <a:xfrm>
            <a:off x="7199313" y="5208588"/>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6257EA3-FC22-4156-AC4D-4ACF46D58944}" type="datetime'''''1''''''''''''''''''''''''''''''''''''''''''''''''5'''''''">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15</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390" name="Text Placeholder 10">
            <a:extLst>
              <a:ext uri="{FF2B5EF4-FFF2-40B4-BE49-F238E27FC236}">
                <a16:creationId xmlns:a16="http://schemas.microsoft.com/office/drawing/2014/main" id="{C82A40DC-027A-DCB2-58C1-7D35207D7A9F}"/>
              </a:ext>
            </a:extLst>
          </p:cNvPr>
          <p:cNvSpPr txBox="1">
            <a:spLocks/>
          </p:cNvSpPr>
          <p:nvPr>
            <p:custDataLst>
              <p:tags r:id="rId34"/>
            </p:custDataLst>
          </p:nvPr>
        </p:nvSpPr>
        <p:spPr bwMode="gray">
          <a:xfrm>
            <a:off x="7199313" y="5000625"/>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B20D8517-DC52-42C5-8C2E-56F03915BE67}" type="datetime'2''''''''''''''''''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423" name="Text Placeholder 10">
            <a:extLst>
              <a:ext uri="{FF2B5EF4-FFF2-40B4-BE49-F238E27FC236}">
                <a16:creationId xmlns:a16="http://schemas.microsoft.com/office/drawing/2014/main" id="{36F8F159-CC52-1EED-140D-1E2B62A45E29}"/>
              </a:ext>
            </a:extLst>
          </p:cNvPr>
          <p:cNvSpPr txBox="1">
            <a:spLocks/>
          </p:cNvSpPr>
          <p:nvPr>
            <p:custDataLst>
              <p:tags r:id="rId35"/>
            </p:custDataLst>
          </p:nvPr>
        </p:nvSpPr>
        <p:spPr bwMode="gray">
          <a:xfrm>
            <a:off x="7199313" y="4794250"/>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69C441D0-A2A4-4062-B917-6E3AABDA4FD1}" type="datetime'''''''''''2''''''''''''''''''''''''''''5'''''''">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25</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424" name="Text Placeholder 10">
            <a:extLst>
              <a:ext uri="{FF2B5EF4-FFF2-40B4-BE49-F238E27FC236}">
                <a16:creationId xmlns:a16="http://schemas.microsoft.com/office/drawing/2014/main" id="{3492142B-2077-F5DB-6B0E-C40AD5C711B3}"/>
              </a:ext>
            </a:extLst>
          </p:cNvPr>
          <p:cNvSpPr txBox="1">
            <a:spLocks/>
          </p:cNvSpPr>
          <p:nvPr>
            <p:custDataLst>
              <p:tags r:id="rId36"/>
            </p:custDataLst>
          </p:nvPr>
        </p:nvSpPr>
        <p:spPr bwMode="gray">
          <a:xfrm>
            <a:off x="7199313" y="4587875"/>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FEFBED6D-A187-4E62-9F54-5C6D8875243E}" type="datetime'''3''''''''''''''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30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394" name="Text Placeholder 10">
            <a:extLst>
              <a:ext uri="{FF2B5EF4-FFF2-40B4-BE49-F238E27FC236}">
                <a16:creationId xmlns:a16="http://schemas.microsoft.com/office/drawing/2014/main" id="{A57738E1-33E7-A1F6-1715-0DCF5C323829}"/>
              </a:ext>
            </a:extLst>
          </p:cNvPr>
          <p:cNvSpPr txBox="1">
            <a:spLocks/>
          </p:cNvSpPr>
          <p:nvPr>
            <p:custDataLst>
              <p:tags r:id="rId37"/>
            </p:custDataLst>
          </p:nvPr>
        </p:nvSpPr>
        <p:spPr bwMode="gray">
          <a:xfrm>
            <a:off x="7269163" y="5827713"/>
            <a:ext cx="69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6628A0A-7473-4C8C-81F7-DB4A058CE3EF}" type="datetime'''''''''''''''''''''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400" name="Text Placeholder 10">
            <a:extLst>
              <a:ext uri="{FF2B5EF4-FFF2-40B4-BE49-F238E27FC236}">
                <a16:creationId xmlns:a16="http://schemas.microsoft.com/office/drawing/2014/main" id="{88AC3C5B-4CCD-CAED-BFED-0400BD25947D}"/>
              </a:ext>
            </a:extLst>
          </p:cNvPr>
          <p:cNvSpPr>
            <a:spLocks noGrp="1"/>
          </p:cNvSpPr>
          <p:nvPr>
            <p:custDataLst>
              <p:tags r:id="rId38"/>
            </p:custDataLst>
          </p:nvPr>
        </p:nvSpPr>
        <p:spPr bwMode="auto">
          <a:xfrm>
            <a:off x="8027988" y="5946775"/>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F389F52D-5323-4E9A-8AE6-081F12A7199A}" type="datetime'''''''''''1''''9''''8''''''''''''''''''''''''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1980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396" name="Text Placeholder 10">
            <a:extLst>
              <a:ext uri="{FF2B5EF4-FFF2-40B4-BE49-F238E27FC236}">
                <a16:creationId xmlns:a16="http://schemas.microsoft.com/office/drawing/2014/main" id="{08C5481B-D35F-DDCC-FC1B-64D61E43B8AE}"/>
              </a:ext>
            </a:extLst>
          </p:cNvPr>
          <p:cNvSpPr>
            <a:spLocks noGrp="1"/>
          </p:cNvSpPr>
          <p:nvPr>
            <p:custDataLst>
              <p:tags r:id="rId39"/>
            </p:custDataLst>
          </p:nvPr>
        </p:nvSpPr>
        <p:spPr bwMode="auto">
          <a:xfrm>
            <a:off x="8742363" y="5946775"/>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3319ADEE-7778-4867-8D10-48EDFFDB9040}" type="datetime'''1''''''''''''''''9''9''''''''''''''''''''''''''''''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1990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397" name="Text Placeholder 10">
            <a:extLst>
              <a:ext uri="{FF2B5EF4-FFF2-40B4-BE49-F238E27FC236}">
                <a16:creationId xmlns:a16="http://schemas.microsoft.com/office/drawing/2014/main" id="{314ADD8E-455F-3B38-C569-E504D3045698}"/>
              </a:ext>
            </a:extLst>
          </p:cNvPr>
          <p:cNvSpPr>
            <a:spLocks noGrp="1"/>
          </p:cNvSpPr>
          <p:nvPr>
            <p:custDataLst>
              <p:tags r:id="rId40"/>
            </p:custDataLst>
          </p:nvPr>
        </p:nvSpPr>
        <p:spPr bwMode="auto">
          <a:xfrm>
            <a:off x="9456738" y="5946775"/>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AB41A878-A5C6-4E3C-886F-8A8BE3432156}" type="datetime'''''''''''20''''''''''''''''''''''0''''''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2000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398" name="Text Placeholder 10">
            <a:extLst>
              <a:ext uri="{FF2B5EF4-FFF2-40B4-BE49-F238E27FC236}">
                <a16:creationId xmlns:a16="http://schemas.microsoft.com/office/drawing/2014/main" id="{C8A21CB8-89A5-45FA-418B-DC945523B965}"/>
              </a:ext>
            </a:extLst>
          </p:cNvPr>
          <p:cNvSpPr>
            <a:spLocks noGrp="1"/>
          </p:cNvSpPr>
          <p:nvPr>
            <p:custDataLst>
              <p:tags r:id="rId41"/>
            </p:custDataLst>
          </p:nvPr>
        </p:nvSpPr>
        <p:spPr bwMode="auto">
          <a:xfrm>
            <a:off x="10171113" y="5946775"/>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D36CAD27-D7D9-4557-A92E-E88F8F76A17E}" type="datetime'''''''''''''20''''''''''''''''''''''''1''''''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2010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399" name="Text Placeholder 10">
            <a:extLst>
              <a:ext uri="{FF2B5EF4-FFF2-40B4-BE49-F238E27FC236}">
                <a16:creationId xmlns:a16="http://schemas.microsoft.com/office/drawing/2014/main" id="{99BDAD3A-FE99-FBEF-6CF9-8798985E0547}"/>
              </a:ext>
            </a:extLst>
          </p:cNvPr>
          <p:cNvSpPr>
            <a:spLocks noGrp="1"/>
          </p:cNvSpPr>
          <p:nvPr>
            <p:custDataLst>
              <p:tags r:id="rId42"/>
            </p:custDataLst>
          </p:nvPr>
        </p:nvSpPr>
        <p:spPr bwMode="auto">
          <a:xfrm>
            <a:off x="10885488" y="5946775"/>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F2DA654D-574B-4D5C-8DB0-723732D241B9}" type="datetime'''''2''''''''''''''''''''''''''0''''''''2''''''''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395" name="Text Placeholder 10">
            <a:extLst>
              <a:ext uri="{FF2B5EF4-FFF2-40B4-BE49-F238E27FC236}">
                <a16:creationId xmlns:a16="http://schemas.microsoft.com/office/drawing/2014/main" id="{84DFCA1C-3669-0034-E061-82C4DE21D7D6}"/>
              </a:ext>
            </a:extLst>
          </p:cNvPr>
          <p:cNvSpPr>
            <a:spLocks noGrp="1"/>
          </p:cNvSpPr>
          <p:nvPr>
            <p:custDataLst>
              <p:tags r:id="rId43"/>
            </p:custDataLst>
          </p:nvPr>
        </p:nvSpPr>
        <p:spPr bwMode="auto">
          <a:xfrm>
            <a:off x="7313613" y="5946775"/>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596600B3-5E6A-4425-9F73-A713D3155B8E}" type="datetime'1''''''''''''''''''''9''''''''7''''''''''''''''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1970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5" name="TextBox 4">
            <a:extLst>
              <a:ext uri="{FF2B5EF4-FFF2-40B4-BE49-F238E27FC236}">
                <a16:creationId xmlns:a16="http://schemas.microsoft.com/office/drawing/2014/main" id="{9C9D181B-F51D-9CFD-A7AA-6CF402A145C3}"/>
              </a:ext>
            </a:extLst>
          </p:cNvPr>
          <p:cNvSpPr txBox="1"/>
          <p:nvPr/>
        </p:nvSpPr>
        <p:spPr bwMode="gray">
          <a:xfrm>
            <a:off x="3688801" y="1670825"/>
            <a:ext cx="1802910" cy="184666"/>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600"/>
              </a:spcBef>
              <a:spcAft>
                <a:spcPts val="60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a:ea typeface="+mn-ea"/>
                <a:cs typeface="+mn-cs"/>
              </a:rPr>
              <a:t>France</a:t>
            </a:r>
          </a:p>
        </p:txBody>
      </p:sp>
      <p:cxnSp>
        <p:nvCxnSpPr>
          <p:cNvPr id="24" name="Straight Connector 23">
            <a:extLst>
              <a:ext uri="{FF2B5EF4-FFF2-40B4-BE49-F238E27FC236}">
                <a16:creationId xmlns:a16="http://schemas.microsoft.com/office/drawing/2014/main" id="{45747F2C-5DEE-2F7C-62C0-665FD5B74F18}"/>
              </a:ext>
            </a:extLst>
          </p:cNvPr>
          <p:cNvCxnSpPr>
            <a:cxnSpLocks/>
          </p:cNvCxnSpPr>
          <p:nvPr/>
        </p:nvCxnSpPr>
        <p:spPr bwMode="gray">
          <a:xfrm>
            <a:off x="290001" y="1943007"/>
            <a:ext cx="11203496"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818EAB7B-EA44-6765-9A0A-3658A72D8DBD}"/>
              </a:ext>
            </a:extLst>
          </p:cNvPr>
          <p:cNvSpPr txBox="1"/>
          <p:nvPr/>
        </p:nvSpPr>
        <p:spPr bwMode="gray">
          <a:xfrm>
            <a:off x="367772" y="2014631"/>
            <a:ext cx="1281198" cy="161583"/>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600"/>
              </a:spcBef>
              <a:spcAft>
                <a:spcPts val="600"/>
              </a:spcAft>
              <a:buClrTx/>
              <a:buSzTx/>
              <a:buFontTx/>
              <a:buNone/>
              <a:tabLst/>
              <a:defRPr/>
            </a:pPr>
            <a:r>
              <a:rPr kumimoji="0" lang="en-US" sz="1050" b="1" i="0" u="none" strike="noStrike" kern="1200" cap="none" spc="0" normalizeH="0" baseline="0" noProof="0">
                <a:ln>
                  <a:noFill/>
                </a:ln>
                <a:solidFill>
                  <a:srgbClr val="000000"/>
                </a:solidFill>
                <a:effectLst/>
                <a:uLnTx/>
                <a:uFillTx/>
                <a:latin typeface="Arial"/>
                <a:ea typeface="+mn-ea"/>
                <a:cs typeface="+mn-cs"/>
              </a:rPr>
              <a:t>Policy stance</a:t>
            </a:r>
          </a:p>
        </p:txBody>
      </p:sp>
      <p:sp>
        <p:nvSpPr>
          <p:cNvPr id="28" name="TextBox 27">
            <a:extLst>
              <a:ext uri="{FF2B5EF4-FFF2-40B4-BE49-F238E27FC236}">
                <a16:creationId xmlns:a16="http://schemas.microsoft.com/office/drawing/2014/main" id="{88E11719-3A8E-88DB-12E7-25DEAD2B6C90}"/>
              </a:ext>
            </a:extLst>
          </p:cNvPr>
          <p:cNvSpPr txBox="1"/>
          <p:nvPr/>
        </p:nvSpPr>
        <p:spPr bwMode="gray">
          <a:xfrm>
            <a:off x="8484620" y="1670825"/>
            <a:ext cx="1802910" cy="184666"/>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600"/>
              </a:spcBef>
              <a:spcAft>
                <a:spcPts val="60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a:ea typeface="+mn-ea"/>
                <a:cs typeface="+mn-cs"/>
              </a:rPr>
              <a:t>Germany</a:t>
            </a:r>
          </a:p>
        </p:txBody>
      </p:sp>
      <p:sp>
        <p:nvSpPr>
          <p:cNvPr id="29" name="TextBox 28">
            <a:extLst>
              <a:ext uri="{FF2B5EF4-FFF2-40B4-BE49-F238E27FC236}">
                <a16:creationId xmlns:a16="http://schemas.microsoft.com/office/drawing/2014/main" id="{85D0C45F-96AC-9734-4A39-5171D5AD646D}"/>
              </a:ext>
            </a:extLst>
          </p:cNvPr>
          <p:cNvSpPr txBox="1"/>
          <p:nvPr/>
        </p:nvSpPr>
        <p:spPr bwMode="gray">
          <a:xfrm>
            <a:off x="367772" y="2761615"/>
            <a:ext cx="1281198" cy="161583"/>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600"/>
              </a:spcBef>
              <a:spcAft>
                <a:spcPts val="600"/>
              </a:spcAft>
              <a:buClrTx/>
              <a:buSzTx/>
              <a:buFontTx/>
              <a:buNone/>
              <a:tabLst/>
              <a:defRPr/>
            </a:pPr>
            <a:r>
              <a:rPr kumimoji="0" lang="en-US" sz="1050" b="1" i="0" u="none" strike="noStrike" kern="1200" cap="none" spc="0" normalizeH="0" baseline="0" noProof="0">
                <a:ln>
                  <a:noFill/>
                </a:ln>
                <a:solidFill>
                  <a:srgbClr val="000000"/>
                </a:solidFill>
                <a:effectLst/>
                <a:uLnTx/>
                <a:uFillTx/>
                <a:latin typeface="Arial"/>
                <a:ea typeface="+mn-ea"/>
                <a:cs typeface="+mn-cs"/>
              </a:rPr>
              <a:t>Specific policies</a:t>
            </a:r>
          </a:p>
        </p:txBody>
      </p:sp>
      <p:sp>
        <p:nvSpPr>
          <p:cNvPr id="30" name="TextBox 29">
            <a:extLst>
              <a:ext uri="{FF2B5EF4-FFF2-40B4-BE49-F238E27FC236}">
                <a16:creationId xmlns:a16="http://schemas.microsoft.com/office/drawing/2014/main" id="{661FF022-24EF-0E7F-8457-FB6905854F8A}"/>
              </a:ext>
            </a:extLst>
          </p:cNvPr>
          <p:cNvSpPr txBox="1"/>
          <p:nvPr/>
        </p:nvSpPr>
        <p:spPr bwMode="gray">
          <a:xfrm>
            <a:off x="334963" y="4515229"/>
            <a:ext cx="1792290" cy="161583"/>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600"/>
              </a:spcBef>
              <a:spcAft>
                <a:spcPts val="600"/>
              </a:spcAft>
              <a:buClrTx/>
              <a:buSzTx/>
              <a:buFontTx/>
              <a:buNone/>
              <a:tabLst/>
              <a:defRPr/>
            </a:pPr>
            <a:r>
              <a:rPr kumimoji="0" lang="en-US" sz="1050" b="1" i="0" u="none" strike="noStrike" kern="1200" cap="none" spc="0" normalizeH="0" baseline="0" noProof="0">
                <a:ln>
                  <a:noFill/>
                </a:ln>
                <a:solidFill>
                  <a:srgbClr val="000000"/>
                </a:solidFill>
                <a:effectLst/>
                <a:uLnTx/>
                <a:uFillTx/>
                <a:latin typeface="Arial"/>
                <a:ea typeface="+mn-ea"/>
                <a:cs typeface="+mn-cs"/>
              </a:rPr>
              <a:t>Nuclear capacity (MW)</a:t>
            </a:r>
          </a:p>
        </p:txBody>
      </p:sp>
      <p:sp>
        <p:nvSpPr>
          <p:cNvPr id="31" name="TextBox 30">
            <a:extLst>
              <a:ext uri="{FF2B5EF4-FFF2-40B4-BE49-F238E27FC236}">
                <a16:creationId xmlns:a16="http://schemas.microsoft.com/office/drawing/2014/main" id="{DEA9D986-33FE-BF7B-17C8-5DB6DD9DFD08}"/>
              </a:ext>
            </a:extLst>
          </p:cNvPr>
          <p:cNvSpPr txBox="1"/>
          <p:nvPr/>
        </p:nvSpPr>
        <p:spPr bwMode="gray">
          <a:xfrm>
            <a:off x="2441347" y="2006318"/>
            <a:ext cx="4348920" cy="361637"/>
          </a:xfrm>
          <a:prstGeom prst="rect">
            <a:avLst/>
          </a:prstGeom>
          <a:noFill/>
        </p:spPr>
        <p:txBody>
          <a:bodyPr wrap="square" lIns="0" tIns="0" rIns="0" bIns="0" rtlCol="0">
            <a:spAutoFit/>
          </a:bodyPr>
          <a:lstStyle/>
          <a:p>
            <a:pPr marL="171450" marR="0" lvl="1" indent="-171450" algn="l" defTabSz="711200" rtl="0" eaLnBrk="1" fontAlgn="auto" latinLnBrk="0" hangingPunct="1">
              <a:lnSpc>
                <a:spcPct val="100000"/>
              </a:lnSpc>
              <a:spcBef>
                <a:spcPts val="300"/>
              </a:spcBef>
              <a:spcAft>
                <a:spcPts val="0"/>
              </a:spcAft>
              <a:buClrTx/>
              <a:buSzTx/>
              <a:buFont typeface="Arial" panose="020B0604020202020204" pitchFamily="34" charset="0"/>
              <a:buChar char="•"/>
              <a:tabLst/>
              <a:defRPr/>
            </a:pPr>
            <a:r>
              <a:rPr kumimoji="0" lang="en-US" sz="1050" b="0" i="0" u="none" strike="noStrike" kern="1200" cap="none" spc="0" normalizeH="0" baseline="0" noProof="0">
                <a:ln>
                  <a:noFill/>
                </a:ln>
                <a:solidFill>
                  <a:srgbClr val="000000"/>
                </a:solidFill>
                <a:effectLst/>
                <a:uLnTx/>
                <a:uFillTx/>
                <a:latin typeface="Arial"/>
                <a:ea typeface="+mn-ea"/>
                <a:cs typeface="+mn-cs"/>
              </a:rPr>
              <a:t>70% of its electricity</a:t>
            </a:r>
            <a:r>
              <a:rPr lang="en-US" sz="1050">
                <a:solidFill>
                  <a:srgbClr val="000000"/>
                </a:solidFill>
                <a:latin typeface="Arial"/>
              </a:rPr>
              <a:t> from nuclear power</a:t>
            </a:r>
            <a:endParaRPr kumimoji="0" lang="en-US" sz="1050" b="0" i="0" u="none" strike="noStrike" kern="1200" cap="none" spc="0" normalizeH="0" baseline="0" noProof="0">
              <a:ln>
                <a:noFill/>
              </a:ln>
              <a:solidFill>
                <a:srgbClr val="000000"/>
              </a:solidFill>
              <a:effectLst/>
              <a:uLnTx/>
              <a:uFillTx/>
              <a:latin typeface="Arial"/>
              <a:ea typeface="+mn-ea"/>
              <a:cs typeface="+mn-cs"/>
            </a:endParaRPr>
          </a:p>
          <a:p>
            <a:pPr marL="171450" marR="0" lvl="1" indent="-171450" algn="l" defTabSz="711200" rtl="0" eaLnBrk="1" fontAlgn="auto" latinLnBrk="0" hangingPunct="1">
              <a:lnSpc>
                <a:spcPct val="100000"/>
              </a:lnSpc>
              <a:spcBef>
                <a:spcPts val="300"/>
              </a:spcBef>
              <a:spcAft>
                <a:spcPts val="0"/>
              </a:spcAft>
              <a:buClrTx/>
              <a:buSzTx/>
              <a:buFont typeface="Arial" panose="020B0604020202020204" pitchFamily="34" charset="0"/>
              <a:buChar char="•"/>
              <a:tabLst/>
              <a:defRPr/>
            </a:pPr>
            <a:r>
              <a:rPr kumimoji="0" lang="en-US" sz="1050" b="0" i="0" u="none" strike="noStrike" kern="1200" cap="none" spc="0" normalizeH="0" baseline="0" noProof="0">
                <a:ln>
                  <a:noFill/>
                </a:ln>
                <a:solidFill>
                  <a:srgbClr val="000000"/>
                </a:solidFill>
                <a:effectLst/>
                <a:uLnTx/>
                <a:uFillTx/>
                <a:latin typeface="Arial"/>
                <a:ea typeface="+mn-ea"/>
                <a:cs typeface="+mn-cs"/>
              </a:rPr>
              <a:t>Actively developing new-generation nuclear reactors</a:t>
            </a:r>
          </a:p>
        </p:txBody>
      </p:sp>
      <p:sp>
        <p:nvSpPr>
          <p:cNvPr id="33" name="TextBox 32">
            <a:extLst>
              <a:ext uri="{FF2B5EF4-FFF2-40B4-BE49-F238E27FC236}">
                <a16:creationId xmlns:a16="http://schemas.microsoft.com/office/drawing/2014/main" id="{13F5CD3A-88FE-08EE-A0FC-AD951CA8ED38}"/>
              </a:ext>
            </a:extLst>
          </p:cNvPr>
          <p:cNvSpPr txBox="1"/>
          <p:nvPr/>
        </p:nvSpPr>
        <p:spPr bwMode="gray">
          <a:xfrm>
            <a:off x="7043508" y="2006318"/>
            <a:ext cx="4348920" cy="523220"/>
          </a:xfrm>
          <a:prstGeom prst="rect">
            <a:avLst/>
          </a:prstGeom>
          <a:noFill/>
        </p:spPr>
        <p:txBody>
          <a:bodyPr wrap="square" lIns="0" tIns="0" rIns="0" bIns="0" rtlCol="0">
            <a:spAutoFit/>
          </a:bodyPr>
          <a:lstStyle/>
          <a:p>
            <a:pPr marL="171450" marR="0" lvl="1" indent="-171450" algn="l" defTabSz="914400" rtl="0" eaLnBrk="1" fontAlgn="auto" latinLnBrk="0" hangingPunct="1">
              <a:lnSpc>
                <a:spcPct val="100000"/>
              </a:lnSpc>
              <a:spcBef>
                <a:spcPts val="300"/>
              </a:spcBef>
              <a:spcAft>
                <a:spcPts val="0"/>
              </a:spcAft>
              <a:buClrTx/>
              <a:buSzTx/>
              <a:buFont typeface="Arial" panose="020B0604020202020204" pitchFamily="34" charset="0"/>
              <a:buChar char="•"/>
              <a:tabLst/>
              <a:defRPr/>
            </a:pPr>
            <a:r>
              <a:rPr kumimoji="0" lang="en-US" sz="1050" b="0" i="0" u="none" strike="noStrike" kern="1200" cap="none" spc="0" normalizeH="0" baseline="0" noProof="0">
                <a:ln>
                  <a:noFill/>
                </a:ln>
                <a:solidFill>
                  <a:srgbClr val="000000"/>
                </a:solidFill>
                <a:effectLst/>
                <a:uLnTx/>
                <a:uFillTx/>
                <a:latin typeface="Arial"/>
                <a:ea typeface="+mn-ea"/>
                <a:cs typeface="Arial"/>
              </a:rPr>
              <a:t>No nuclear power; phaseout concluded in 2023</a:t>
            </a:r>
          </a:p>
          <a:p>
            <a:pPr marL="171450" marR="0" lvl="1" indent="-171450" algn="l" defTabSz="914400" rtl="0" eaLnBrk="1" fontAlgn="auto" latinLnBrk="0" hangingPunct="1">
              <a:lnSpc>
                <a:spcPct val="100000"/>
              </a:lnSpc>
              <a:spcBef>
                <a:spcPts val="300"/>
              </a:spcBef>
              <a:spcAft>
                <a:spcPts val="0"/>
              </a:spcAft>
              <a:buClrTx/>
              <a:buSzTx/>
              <a:buFont typeface="Arial" panose="020B0604020202020204" pitchFamily="34" charset="0"/>
              <a:buChar char="•"/>
              <a:tabLst/>
              <a:defRPr/>
            </a:pPr>
            <a:r>
              <a:rPr kumimoji="0" lang="en-US" sz="1050" b="0" i="0" u="none" strike="noStrike" kern="1200" cap="none" spc="0" normalizeH="0" baseline="0" noProof="0">
                <a:ln>
                  <a:noFill/>
                </a:ln>
                <a:solidFill>
                  <a:srgbClr val="000000"/>
                </a:solidFill>
                <a:effectLst/>
                <a:uLnTx/>
                <a:uFillTx/>
                <a:latin typeface="Arial"/>
                <a:ea typeface="+mn-ea"/>
                <a:cs typeface="+mn-cs"/>
              </a:rPr>
              <a:t>Chancellor Friedrich Merz is in favor of restarting nuclear power plants, sparking a possible reversal of the phaseout policy.</a:t>
            </a:r>
            <a:endParaRPr kumimoji="0" lang="en-US" sz="1050" b="0" i="0" u="none" strike="noStrike" kern="1200" cap="none" spc="0" normalizeH="0" baseline="0" noProof="0">
              <a:ln>
                <a:noFill/>
              </a:ln>
              <a:solidFill>
                <a:srgbClr val="000000"/>
              </a:solidFill>
              <a:effectLst/>
              <a:uLnTx/>
              <a:uFillTx/>
              <a:latin typeface="Arial"/>
              <a:ea typeface="+mn-ea"/>
              <a:cs typeface="Arial"/>
            </a:endParaRPr>
          </a:p>
        </p:txBody>
      </p:sp>
      <p:cxnSp>
        <p:nvCxnSpPr>
          <p:cNvPr id="34" name="Straight Connector 33">
            <a:extLst>
              <a:ext uri="{FF2B5EF4-FFF2-40B4-BE49-F238E27FC236}">
                <a16:creationId xmlns:a16="http://schemas.microsoft.com/office/drawing/2014/main" id="{A1AC67CD-9C60-A0A4-0F37-7352593A8FD3}"/>
              </a:ext>
            </a:extLst>
          </p:cNvPr>
          <p:cNvCxnSpPr>
            <a:cxnSpLocks/>
          </p:cNvCxnSpPr>
          <p:nvPr/>
        </p:nvCxnSpPr>
        <p:spPr bwMode="gray">
          <a:xfrm>
            <a:off x="290001" y="2603407"/>
            <a:ext cx="11203496"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37" name="TextBox 36">
            <a:extLst>
              <a:ext uri="{FF2B5EF4-FFF2-40B4-BE49-F238E27FC236}">
                <a16:creationId xmlns:a16="http://schemas.microsoft.com/office/drawing/2014/main" id="{564296B1-A059-B082-54A6-6CB9FEBC5C40}"/>
              </a:ext>
            </a:extLst>
          </p:cNvPr>
          <p:cNvSpPr txBox="1"/>
          <p:nvPr/>
        </p:nvSpPr>
        <p:spPr bwMode="gray">
          <a:xfrm>
            <a:off x="2441347" y="2652280"/>
            <a:ext cx="4348920" cy="1208023"/>
          </a:xfrm>
          <a:prstGeom prst="rect">
            <a:avLst/>
          </a:prstGeom>
          <a:noFill/>
        </p:spPr>
        <p:txBody>
          <a:bodyPr wrap="square" lIns="0" tIns="0" rIns="0" bIns="0" rtlCol="0">
            <a:spAutoFit/>
          </a:bodyPr>
          <a:lstStyle/>
          <a:p>
            <a:pPr marL="171450" marR="0" lvl="1" indent="-171450" algn="l" defTabSz="711200" rtl="0" eaLnBrk="1" fontAlgn="auto" latinLnBrk="0" hangingPunct="1">
              <a:lnSpc>
                <a:spcPct val="100000"/>
              </a:lnSpc>
              <a:spcBef>
                <a:spcPts val="300"/>
              </a:spcBef>
              <a:spcAft>
                <a:spcPts val="0"/>
              </a:spcAft>
              <a:buClrTx/>
              <a:buSzTx/>
              <a:buFont typeface="Arial" panose="020B0604020202020204" pitchFamily="34" charset="0"/>
              <a:buChar char="•"/>
              <a:tabLst/>
              <a:defRPr/>
            </a:pPr>
            <a:r>
              <a:rPr kumimoji="0" lang="en-US" sz="1050" b="1" i="1" u="none" strike="noStrike" kern="1200" cap="none" spc="0" normalizeH="0" baseline="0" noProof="0">
                <a:ln>
                  <a:noFill/>
                </a:ln>
                <a:solidFill>
                  <a:srgbClr val="000000"/>
                </a:solidFill>
                <a:effectLst/>
                <a:uLnTx/>
                <a:uFillTx/>
                <a:latin typeface="Arial"/>
                <a:ea typeface="+mn-ea"/>
                <a:cs typeface="+mn-cs"/>
              </a:rPr>
              <a:t>Grande Carenage </a:t>
            </a:r>
            <a:r>
              <a:rPr kumimoji="0" lang="en-US" sz="1050" b="1" i="0" u="none" strike="noStrike" kern="1200" cap="none" spc="0" normalizeH="0" baseline="0" noProof="0">
                <a:ln>
                  <a:noFill/>
                </a:ln>
                <a:solidFill>
                  <a:srgbClr val="000000"/>
                </a:solidFill>
                <a:effectLst/>
                <a:uLnTx/>
                <a:uFillTx/>
                <a:latin typeface="Arial"/>
                <a:ea typeface="+mn-ea"/>
                <a:cs typeface="+mn-cs"/>
              </a:rPr>
              <a:t>program: </a:t>
            </a:r>
            <a:r>
              <a:rPr lang="en-US" sz="1050">
                <a:solidFill>
                  <a:srgbClr val="000000"/>
                </a:solidFill>
                <a:latin typeface="Arial"/>
              </a:rPr>
              <a:t>E</a:t>
            </a:r>
            <a:r>
              <a:rPr kumimoji="0" lang="en-US" sz="1050" b="0" i="0" u="none" strike="noStrike" kern="1200" cap="none" spc="0" normalizeH="0" baseline="0" noProof="0" err="1">
                <a:ln>
                  <a:noFill/>
                </a:ln>
                <a:solidFill>
                  <a:srgbClr val="000000"/>
                </a:solidFill>
                <a:effectLst/>
                <a:uLnTx/>
                <a:uFillTx/>
                <a:latin typeface="Arial"/>
                <a:ea typeface="+mn-ea"/>
                <a:cs typeface="+mn-cs"/>
              </a:rPr>
              <a:t>xtend</a:t>
            </a:r>
            <a:r>
              <a:rPr kumimoji="0" lang="en-US" sz="1050" b="0" i="0" u="none" strike="noStrike" kern="1200" cap="none" spc="0" normalizeH="0" baseline="0" noProof="0">
                <a:ln>
                  <a:noFill/>
                </a:ln>
                <a:solidFill>
                  <a:srgbClr val="000000"/>
                </a:solidFill>
                <a:effectLst/>
                <a:uLnTx/>
                <a:uFillTx/>
                <a:latin typeface="Arial"/>
                <a:ea typeface="+mn-ea"/>
                <a:cs typeface="+mn-cs"/>
              </a:rPr>
              <a:t> the lifetime of all nuclear reactors beyond 40 years, totaling 1.3 GW</a:t>
            </a:r>
          </a:p>
          <a:p>
            <a:pPr marL="171450" marR="0" lvl="1" indent="-171450" algn="l" defTabSz="711200" rtl="0" eaLnBrk="1" fontAlgn="auto" latinLnBrk="0" hangingPunct="1">
              <a:lnSpc>
                <a:spcPct val="100000"/>
              </a:lnSpc>
              <a:spcBef>
                <a:spcPts val="300"/>
              </a:spcBef>
              <a:spcAft>
                <a:spcPts val="0"/>
              </a:spcAft>
              <a:buClrTx/>
              <a:buSzTx/>
              <a:buFont typeface="Arial" panose="020B0604020202020204" pitchFamily="34" charset="0"/>
              <a:buChar char="•"/>
              <a:tabLst/>
              <a:defRPr/>
            </a:pPr>
            <a:r>
              <a:rPr kumimoji="0" lang="en-US" sz="1050" b="1" i="0" u="none" strike="noStrike" kern="1200" cap="none" spc="0" normalizeH="0" baseline="0" noProof="0">
                <a:ln>
                  <a:noFill/>
                </a:ln>
                <a:solidFill>
                  <a:srgbClr val="000000"/>
                </a:solidFill>
                <a:effectLst/>
                <a:uLnTx/>
                <a:uFillTx/>
                <a:latin typeface="Arial"/>
                <a:ea typeface="+mn-ea"/>
                <a:cs typeface="+mn-cs"/>
              </a:rPr>
              <a:t>France 2030 investment plan:</a:t>
            </a:r>
            <a:r>
              <a:rPr kumimoji="0" lang="en-US" sz="1050" b="0" i="0" u="none" strike="noStrike" kern="1200" cap="none" spc="0" normalizeH="0" baseline="0" noProof="0">
                <a:ln>
                  <a:noFill/>
                </a:ln>
                <a:solidFill>
                  <a:srgbClr val="000000"/>
                </a:solidFill>
                <a:effectLst/>
                <a:uLnTx/>
                <a:uFillTx/>
                <a:latin typeface="Arial"/>
                <a:ea typeface="+mn-ea"/>
                <a:cs typeface="+mn-cs"/>
              </a:rPr>
              <a:t> 1 billion euros has been allocated to support the development of innovative reactors, including SMRs, with the goal of commissioning the first SMR by 2035</a:t>
            </a:r>
          </a:p>
          <a:p>
            <a:pPr marL="171450" marR="0" lvl="1" indent="-171450" algn="l" defTabSz="711200" rtl="0" eaLnBrk="1" fontAlgn="auto" latinLnBrk="0" hangingPunct="1">
              <a:lnSpc>
                <a:spcPct val="100000"/>
              </a:lnSpc>
              <a:spcBef>
                <a:spcPts val="300"/>
              </a:spcBef>
              <a:spcAft>
                <a:spcPts val="0"/>
              </a:spcAft>
              <a:buClrTx/>
              <a:buSzTx/>
              <a:buFont typeface="Arial" panose="020B0604020202020204" pitchFamily="34" charset="0"/>
              <a:buChar char="•"/>
              <a:tabLst/>
              <a:defRPr/>
            </a:pPr>
            <a:r>
              <a:rPr kumimoji="0" lang="en-US" sz="1050" b="0" i="0" u="none" strike="noStrike" kern="1200" cap="none" spc="0" normalizeH="0" baseline="0" noProof="0">
                <a:ln>
                  <a:noFill/>
                </a:ln>
                <a:solidFill>
                  <a:srgbClr val="000000"/>
                </a:solidFill>
                <a:effectLst/>
                <a:uLnTx/>
                <a:uFillTx/>
                <a:latin typeface="Arial"/>
                <a:ea typeface="+mn-ea"/>
                <a:cs typeface="+mn-cs"/>
              </a:rPr>
              <a:t>Plans to construct six EPR2 reactors and assess the potential need for an additional eight</a:t>
            </a:r>
          </a:p>
        </p:txBody>
      </p:sp>
      <p:sp>
        <p:nvSpPr>
          <p:cNvPr id="38" name="TextBox 37">
            <a:extLst>
              <a:ext uri="{FF2B5EF4-FFF2-40B4-BE49-F238E27FC236}">
                <a16:creationId xmlns:a16="http://schemas.microsoft.com/office/drawing/2014/main" id="{DBBA9678-8C79-1527-FCA9-335D37DA4529}"/>
              </a:ext>
            </a:extLst>
          </p:cNvPr>
          <p:cNvSpPr txBox="1"/>
          <p:nvPr/>
        </p:nvSpPr>
        <p:spPr bwMode="gray">
          <a:xfrm>
            <a:off x="7043508" y="2668388"/>
            <a:ext cx="4348920" cy="1854354"/>
          </a:xfrm>
          <a:prstGeom prst="rect">
            <a:avLst/>
          </a:prstGeom>
          <a:noFill/>
        </p:spPr>
        <p:txBody>
          <a:bodyPr wrap="square" lIns="0" tIns="0" rIns="0" bIns="0" rtlCol="0">
            <a:spAutoFit/>
          </a:bodyPr>
          <a:lstStyle/>
          <a:p>
            <a:pPr marL="171450" marR="0" lvl="1" indent="-171450" algn="l" defTabSz="711200" rtl="0" eaLnBrk="1" fontAlgn="auto" latinLnBrk="0" hangingPunct="1">
              <a:lnSpc>
                <a:spcPct val="100000"/>
              </a:lnSpc>
              <a:spcBef>
                <a:spcPts val="300"/>
              </a:spcBef>
              <a:spcAft>
                <a:spcPts val="0"/>
              </a:spcAft>
              <a:buClrTx/>
              <a:buSzTx/>
              <a:buFont typeface="Arial" panose="020B0604020202020204" pitchFamily="34" charset="0"/>
              <a:buChar char="•"/>
              <a:tabLst/>
              <a:defRPr/>
            </a:pPr>
            <a:r>
              <a:rPr kumimoji="0" lang="en-US" sz="1050" b="1" i="0" u="none" strike="noStrike" kern="1200" cap="none" spc="0" normalizeH="0" baseline="0" noProof="0">
                <a:ln>
                  <a:noFill/>
                </a:ln>
                <a:solidFill>
                  <a:srgbClr val="000000"/>
                </a:solidFill>
                <a:effectLst/>
                <a:uLnTx/>
                <a:uFillTx/>
                <a:latin typeface="Arial"/>
                <a:ea typeface="+mn-ea"/>
                <a:cs typeface="+mn-cs"/>
              </a:rPr>
              <a:t>Decision to phase out: </a:t>
            </a:r>
            <a:r>
              <a:rPr kumimoji="0" lang="en-US" sz="1050" b="0" i="0" u="none" strike="noStrike" kern="1200" cap="none" spc="0" normalizeH="0" baseline="0" noProof="0">
                <a:ln>
                  <a:noFill/>
                </a:ln>
                <a:solidFill>
                  <a:srgbClr val="000000"/>
                </a:solidFill>
                <a:effectLst/>
                <a:uLnTx/>
                <a:uFillTx/>
                <a:latin typeface="Arial"/>
                <a:ea typeface="+mn-ea"/>
                <a:cs typeface="+mn-cs"/>
              </a:rPr>
              <a:t>In 2002, the Atomic Energy Act was amended to phase our nuclear plants. This phaseout was reversed by a new government in 2009 but reinstated in 2011, leading to the immediate shutdown of eight reactors and a plan to close all remaining reactors by the end of 2022.</a:t>
            </a:r>
            <a:endParaRPr kumimoji="0" lang="en-US" sz="1050" b="0" i="0" u="none" strike="noStrike" kern="1200" cap="none" spc="0" normalizeH="0" baseline="0" noProof="0">
              <a:ln>
                <a:noFill/>
              </a:ln>
              <a:solidFill>
                <a:srgbClr val="000000"/>
              </a:solidFill>
              <a:effectLst/>
              <a:uLnTx/>
              <a:uFillTx/>
              <a:latin typeface="Arial"/>
              <a:ea typeface="+mn-ea"/>
              <a:cs typeface="Arial"/>
            </a:endParaRPr>
          </a:p>
          <a:p>
            <a:pPr marL="171450" marR="0" lvl="1" indent="-171450" algn="l" defTabSz="914400" rtl="0" eaLnBrk="1" fontAlgn="auto" latinLnBrk="0" hangingPunct="1">
              <a:lnSpc>
                <a:spcPct val="100000"/>
              </a:lnSpc>
              <a:spcBef>
                <a:spcPts val="300"/>
              </a:spcBef>
              <a:spcAft>
                <a:spcPts val="0"/>
              </a:spcAft>
              <a:buClrTx/>
              <a:buSzTx/>
              <a:buFont typeface="Arial" panose="020B0604020202020204" pitchFamily="34" charset="0"/>
              <a:buChar char="•"/>
              <a:tabLst/>
              <a:defRPr/>
            </a:pPr>
            <a:r>
              <a:rPr kumimoji="0" lang="en-US" sz="1050" b="1" i="0" u="none" strike="noStrike" kern="1200" cap="none" spc="0" normalizeH="0" baseline="0" noProof="0">
                <a:ln>
                  <a:noFill/>
                </a:ln>
                <a:solidFill>
                  <a:srgbClr val="000000"/>
                </a:solidFill>
                <a:effectLst/>
                <a:uLnTx/>
                <a:uFillTx/>
                <a:latin typeface="Arial"/>
                <a:ea typeface="+mn-ea"/>
                <a:cs typeface="+mn-cs"/>
              </a:rPr>
              <a:t>Completion of phaseout: </a:t>
            </a:r>
            <a:r>
              <a:rPr lang="en-US" sz="1050">
                <a:solidFill>
                  <a:srgbClr val="000000"/>
                </a:solidFill>
                <a:latin typeface="Arial"/>
              </a:rPr>
              <a:t>The l</a:t>
            </a:r>
            <a:r>
              <a:rPr kumimoji="0" lang="en-US" sz="1050" b="0" i="0" u="none" strike="noStrike" kern="1200" cap="none" spc="0" normalizeH="0" baseline="0" noProof="0" err="1">
                <a:ln>
                  <a:noFill/>
                </a:ln>
                <a:solidFill>
                  <a:srgbClr val="000000"/>
                </a:solidFill>
                <a:effectLst/>
                <a:uLnTx/>
                <a:uFillTx/>
                <a:latin typeface="Arial"/>
                <a:ea typeface="+mn-ea"/>
                <a:cs typeface="+mn-cs"/>
              </a:rPr>
              <a:t>ast</a:t>
            </a:r>
            <a:r>
              <a:rPr kumimoji="0" lang="en-US" sz="1050" b="0" i="0" u="none" strike="noStrike" kern="1200" cap="none" spc="0" normalizeH="0" baseline="0" noProof="0">
                <a:ln>
                  <a:noFill/>
                </a:ln>
                <a:solidFill>
                  <a:srgbClr val="000000"/>
                </a:solidFill>
                <a:effectLst/>
                <a:uLnTx/>
                <a:uFillTx/>
                <a:latin typeface="Arial"/>
                <a:ea typeface="+mn-ea"/>
                <a:cs typeface="+mn-cs"/>
              </a:rPr>
              <a:t> three nuclear power plants were shut down April 15, 2023. Originally scheduled </a:t>
            </a:r>
            <a:r>
              <a:rPr lang="en-US" sz="1050">
                <a:solidFill>
                  <a:srgbClr val="000000"/>
                </a:solidFill>
                <a:latin typeface="Arial"/>
              </a:rPr>
              <a:t>to close</a:t>
            </a:r>
            <a:r>
              <a:rPr kumimoji="0" lang="en-US" sz="1050" b="0" i="0" u="none" strike="noStrike" kern="1200" cap="none" spc="0" normalizeH="0" baseline="0" noProof="0">
                <a:ln>
                  <a:noFill/>
                </a:ln>
                <a:solidFill>
                  <a:srgbClr val="000000"/>
                </a:solidFill>
                <a:effectLst/>
                <a:uLnTx/>
                <a:uFillTx/>
                <a:latin typeface="Arial"/>
                <a:ea typeface="+mn-ea"/>
                <a:cs typeface="+mn-cs"/>
              </a:rPr>
              <a:t> December 31, 2022, their operation was extended due to the energy crisis, but no new fuel elements were allowed. They ceased operation by mid-April 2023. </a:t>
            </a:r>
            <a:endParaRPr kumimoji="0" lang="en-US" sz="1050" b="0" i="0" u="none" strike="noStrike" kern="1200" cap="none" spc="0" normalizeH="0" baseline="0" noProof="0">
              <a:ln>
                <a:noFill/>
              </a:ln>
              <a:solidFill>
                <a:srgbClr val="000000"/>
              </a:solidFill>
              <a:effectLst/>
              <a:uLnTx/>
              <a:uFillTx/>
              <a:latin typeface="Arial"/>
              <a:ea typeface="+mn-ea"/>
              <a:cs typeface="Arial"/>
            </a:endParaRPr>
          </a:p>
          <a:p>
            <a:pPr marL="171450" marR="0" lvl="1" indent="-171450" algn="l" defTabSz="711200" rtl="0" eaLnBrk="1" fontAlgn="auto" latinLnBrk="0" hangingPunct="1">
              <a:lnSpc>
                <a:spcPct val="100000"/>
              </a:lnSpc>
              <a:spcBef>
                <a:spcPts val="300"/>
              </a:spcBef>
              <a:spcAft>
                <a:spcPts val="0"/>
              </a:spcAft>
              <a:buClrTx/>
              <a:buSzTx/>
              <a:buFont typeface="Arial" panose="020B0604020202020204" pitchFamily="34" charset="0"/>
              <a:buChar char="•"/>
              <a:tabLst/>
              <a:defRPr/>
            </a:pPr>
            <a:endParaRPr kumimoji="0" lang="en-US" sz="1050" b="0" i="0" u="none" strike="noStrike" kern="1200" cap="none" spc="0" normalizeH="0" baseline="0" noProof="0">
              <a:ln>
                <a:noFill/>
              </a:ln>
              <a:solidFill>
                <a:srgbClr val="000000"/>
              </a:solidFill>
              <a:effectLst/>
              <a:uLnTx/>
              <a:uFillTx/>
              <a:latin typeface="Arial"/>
              <a:ea typeface="+mn-ea"/>
              <a:cs typeface="+mn-cs"/>
            </a:endParaRPr>
          </a:p>
        </p:txBody>
      </p:sp>
      <p:cxnSp>
        <p:nvCxnSpPr>
          <p:cNvPr id="39" name="Straight Connector 38">
            <a:extLst>
              <a:ext uri="{FF2B5EF4-FFF2-40B4-BE49-F238E27FC236}">
                <a16:creationId xmlns:a16="http://schemas.microsoft.com/office/drawing/2014/main" id="{B4932E84-8256-F085-7D6E-BB991F0B2051}"/>
              </a:ext>
            </a:extLst>
          </p:cNvPr>
          <p:cNvCxnSpPr>
            <a:cxnSpLocks/>
          </p:cNvCxnSpPr>
          <p:nvPr/>
        </p:nvCxnSpPr>
        <p:spPr bwMode="gray">
          <a:xfrm>
            <a:off x="290001" y="4420283"/>
            <a:ext cx="11203496"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14C77A6E-9BC1-F02C-F078-A662F0FB80EE}"/>
              </a:ext>
            </a:extLst>
          </p:cNvPr>
          <p:cNvSpPr txBox="1"/>
          <p:nvPr/>
        </p:nvSpPr>
        <p:spPr bwMode="gray">
          <a:xfrm>
            <a:off x="430349" y="4857153"/>
            <a:ext cx="480901" cy="246221"/>
          </a:xfrm>
          <a:prstGeom prst="rect">
            <a:avLst/>
          </a:prstGeom>
          <a:noFill/>
        </p:spPr>
        <p:txBody>
          <a:bodyPr wrap="none" lIns="0" tIns="0" rIns="0" bIns="91440" rtlCol="0">
            <a:spAutoFit/>
          </a:bodyPr>
          <a:lstStyle/>
          <a:p>
            <a:pPr marL="0" marR="0" lvl="0" indent="0" algn="l" defTabSz="914400" rtl="0" eaLnBrk="1" fontAlgn="auto" latinLnBrk="0" hangingPunct="1">
              <a:lnSpc>
                <a:spcPct val="100000"/>
              </a:lnSpc>
              <a:spcBef>
                <a:spcPts val="600"/>
              </a:spcBef>
              <a:spcAft>
                <a:spcPts val="60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a:ea typeface="+mn-ea"/>
                <a:cs typeface="+mn-cs"/>
              </a:rPr>
              <a:t>Lifespan</a:t>
            </a:r>
          </a:p>
        </p:txBody>
      </p:sp>
      <p:pic>
        <p:nvPicPr>
          <p:cNvPr id="1026" name="Picture 2" descr="Flag of France">
            <a:extLst>
              <a:ext uri="{FF2B5EF4-FFF2-40B4-BE49-F238E27FC236}">
                <a16:creationId xmlns:a16="http://schemas.microsoft.com/office/drawing/2014/main" id="{D38C6CC4-E672-F372-806E-58F3BE615471}"/>
              </a:ext>
            </a:extLst>
          </p:cNvPr>
          <p:cNvPicPr>
            <a:picLocks noChangeAspect="1" noChangeArrowheads="1"/>
          </p:cNvPicPr>
          <p:nvPr/>
        </p:nvPicPr>
        <p:blipFill>
          <a:blip r:embed="rId59" cstate="screen">
            <a:extLst>
              <a:ext uri="{28A0092B-C50C-407E-A947-70E740481C1C}">
                <a14:useLocalDpi xmlns:a14="http://schemas.microsoft.com/office/drawing/2010/main"/>
              </a:ext>
            </a:extLst>
          </a:blip>
          <a:srcRect/>
          <a:stretch>
            <a:fillRect/>
          </a:stretch>
        </p:blipFill>
        <p:spPr bwMode="auto">
          <a:xfrm>
            <a:off x="4953800" y="1651962"/>
            <a:ext cx="329248" cy="219600"/>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Flag of Germany">
            <a:extLst>
              <a:ext uri="{FF2B5EF4-FFF2-40B4-BE49-F238E27FC236}">
                <a16:creationId xmlns:a16="http://schemas.microsoft.com/office/drawing/2014/main" id="{44816D42-7D19-AD34-281A-E3A2946AAE5E}"/>
              </a:ext>
            </a:extLst>
          </p:cNvPr>
          <p:cNvPicPr>
            <a:picLocks noChangeAspect="1" noChangeArrowheads="1"/>
          </p:cNvPicPr>
          <p:nvPr/>
        </p:nvPicPr>
        <p:blipFill>
          <a:blip r:embed="rId60" cstate="screen">
            <a:extLst>
              <a:ext uri="{28A0092B-C50C-407E-A947-70E740481C1C}">
                <a14:useLocalDpi xmlns:a14="http://schemas.microsoft.com/office/drawing/2010/main"/>
              </a:ext>
            </a:extLst>
          </a:blip>
          <a:srcRect/>
          <a:stretch>
            <a:fillRect/>
          </a:stretch>
        </p:blipFill>
        <p:spPr bwMode="auto">
          <a:xfrm>
            <a:off x="9821447" y="1673118"/>
            <a:ext cx="323129" cy="219600"/>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E4FF1FDA-D1D6-F6D3-3C83-5BD6FFD39A5F}"/>
              </a:ext>
            </a:extLst>
          </p:cNvPr>
          <p:cNvSpPr/>
          <p:nvPr/>
        </p:nvSpPr>
        <p:spPr bwMode="gray">
          <a:xfrm>
            <a:off x="0" y="0"/>
            <a:ext cx="2926080" cy="382208"/>
          </a:xfrm>
          <a:prstGeom prst="rect">
            <a:avLst/>
          </a:prstGeom>
          <a:solidFill>
            <a:srgbClr val="4C6C9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1">
                <a:solidFill>
                  <a:schemeClr val="bg1"/>
                </a:solidFill>
              </a:rPr>
              <a:t>Europe</a:t>
            </a:r>
          </a:p>
        </p:txBody>
      </p:sp>
    </p:spTree>
    <p:custDataLst>
      <p:tags r:id="rId1"/>
    </p:custDataLst>
    <p:extLst>
      <p:ext uri="{BB962C8B-B14F-4D97-AF65-F5344CB8AC3E}">
        <p14:creationId xmlns:p14="http://schemas.microsoft.com/office/powerpoint/2010/main" val="94087104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C20A50F-3A08-BF51-B897-96C4127AE111}"/>
            </a:ext>
          </a:extLst>
        </p:cNvPr>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3F719DC3-3C51-7CB9-34F2-A0B5B2CBC8C0}"/>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7" imgW="592" imgH="591" progId="TCLayout.ActiveDocument.1">
                  <p:embed/>
                </p:oleObj>
              </mc:Choice>
              <mc:Fallback>
                <p:oleObj name="think-cell Slide" r:id="rId37" imgW="592" imgH="591" progId="TCLayout.ActiveDocument.1">
                  <p:embed/>
                  <p:pic>
                    <p:nvPicPr>
                      <p:cNvPr id="7" name="think-cell data - do not delete" hidden="1">
                        <a:extLst>
                          <a:ext uri="{FF2B5EF4-FFF2-40B4-BE49-F238E27FC236}">
                            <a16:creationId xmlns:a16="http://schemas.microsoft.com/office/drawing/2014/main" id="{3F719DC3-3C51-7CB9-34F2-A0B5B2CBC8C0}"/>
                          </a:ext>
                        </a:extLst>
                      </p:cNvPr>
                      <p:cNvPicPr/>
                      <p:nvPr/>
                    </p:nvPicPr>
                    <p:blipFill>
                      <a:blip r:embed="rId38"/>
                      <a:stretch>
                        <a:fillRect/>
                      </a:stretch>
                    </p:blipFill>
                    <p:spPr>
                      <a:xfrm>
                        <a:off x="1588" y="1588"/>
                        <a:ext cx="1588"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D3EFB6A6-F4A4-3D1D-1B77-E5054F36B7E0}"/>
              </a:ext>
            </a:extLst>
          </p:cNvPr>
          <p:cNvSpPr>
            <a:spLocks noGrp="1"/>
          </p:cNvSpPr>
          <p:nvPr>
            <p:ph type="title"/>
          </p:nvPr>
        </p:nvSpPr>
        <p:spPr>
          <a:xfrm>
            <a:off x="330200" y="523318"/>
            <a:ext cx="11531600" cy="882788"/>
          </a:xfrm>
        </p:spPr>
        <p:txBody>
          <a:bodyPr vert="horz">
            <a:noAutofit/>
          </a:bodyPr>
          <a:lstStyle/>
          <a:p>
            <a:r>
              <a:rPr lang="en-US">
                <a:latin typeface="Arial" panose="020B0604020202020204" pitchFamily="34" charset="0"/>
                <a:cs typeface="Arial" panose="020B0604020202020204" pitchFamily="34" charset="0"/>
              </a:rPr>
              <a:t>Properly managed, nuclear energy is </a:t>
            </a:r>
            <a:r>
              <a:rPr lang="en-US" b="1">
                <a:latin typeface="Arial" panose="020B0604020202020204" pitchFamily="34" charset="0"/>
                <a:cs typeface="Arial" panose="020B0604020202020204" pitchFamily="34" charset="0"/>
              </a:rPr>
              <a:t>as safe and low </a:t>
            </a:r>
            <a:r>
              <a:rPr lang="en-US">
                <a:latin typeface="Arial" panose="020B0604020202020204" pitchFamily="34" charset="0"/>
                <a:cs typeface="Arial" panose="020B0604020202020204" pitchFamily="34" charset="0"/>
              </a:rPr>
              <a:t>waste </a:t>
            </a:r>
            <a:r>
              <a:rPr lang="en-US" b="1">
                <a:latin typeface="Arial" panose="020B0604020202020204" pitchFamily="34" charset="0"/>
                <a:cs typeface="Arial" panose="020B0604020202020204" pitchFamily="34" charset="0"/>
              </a:rPr>
              <a:t>as renewables and more land efficient</a:t>
            </a:r>
          </a:p>
        </p:txBody>
      </p:sp>
      <p:sp>
        <p:nvSpPr>
          <p:cNvPr id="417" name="btfpNotesBox111697">
            <a:extLst>
              <a:ext uri="{FF2B5EF4-FFF2-40B4-BE49-F238E27FC236}">
                <a16:creationId xmlns:a16="http://schemas.microsoft.com/office/drawing/2014/main" id="{094930C9-90EB-1A39-2782-DE587EA9F13E}"/>
              </a:ext>
            </a:extLst>
          </p:cNvPr>
          <p:cNvSpPr txBox="1"/>
          <p:nvPr/>
        </p:nvSpPr>
        <p:spPr bwMode="gray">
          <a:xfrm>
            <a:off x="330200" y="6186250"/>
            <a:ext cx="9227751" cy="615553"/>
          </a:xfrm>
          <a:prstGeom prst="rect">
            <a:avLst/>
          </a:prstGeom>
          <a:noFill/>
        </p:spPr>
        <p:txBody>
          <a:bodyPr vert="horz" wrap="square" lIns="0" tIns="0" rIns="0" bIns="0" rtlCol="0" anchor="b">
            <a:spAutoFit/>
          </a:bodyPr>
          <a:lstStyle>
            <a:defPPr>
              <a:defRPr lang="en-US"/>
            </a:defPPr>
            <a:lvl1pPr marL="177800" indent="-177800" algn="l" defTabSz="711200" rtl="0" eaLnBrk="1" latinLnBrk="0" hangingPunct="1">
              <a:spcBef>
                <a:spcPts val="1200"/>
              </a:spcBef>
              <a:buChar char="•"/>
              <a:defRPr sz="1600" kern="1200">
                <a:solidFill>
                  <a:schemeClr val="tx1"/>
                </a:solidFill>
                <a:latin typeface="+mn-lt"/>
                <a:ea typeface="+mn-ea"/>
                <a:cs typeface="+mn-cs"/>
              </a:defRPr>
            </a:lvl1pPr>
            <a:lvl2pPr marL="355600" indent="-177800" algn="l" defTabSz="711200" rtl="0" eaLnBrk="1" latinLnBrk="0" hangingPunct="1">
              <a:spcBef>
                <a:spcPts val="600"/>
              </a:spcBef>
              <a:buChar char="–"/>
              <a:defRPr sz="1400" kern="1200">
                <a:solidFill>
                  <a:schemeClr val="tx1"/>
                </a:solidFill>
                <a:latin typeface="+mn-lt"/>
                <a:ea typeface="+mn-ea"/>
                <a:cs typeface="+mn-cs"/>
              </a:defRPr>
            </a:lvl2pPr>
            <a:lvl3pPr marL="533400" indent="-177800" algn="l" defTabSz="711200" rtl="0" eaLnBrk="1" latinLnBrk="0" hangingPunct="1">
              <a:spcBef>
                <a:spcPts val="600"/>
              </a:spcBef>
              <a:buChar char="&gt;"/>
              <a:defRPr sz="1400" kern="1200">
                <a:solidFill>
                  <a:schemeClr val="tx1"/>
                </a:solidFill>
                <a:latin typeface="+mn-lt"/>
                <a:ea typeface="+mn-ea"/>
                <a:cs typeface="+mn-cs"/>
              </a:defRPr>
            </a:lvl3pPr>
            <a:lvl4pPr marL="711200" indent="-177800" algn="l" defTabSz="711200" rtl="0" eaLnBrk="1" latinLnBrk="0" hangingPunct="1">
              <a:spcBef>
                <a:spcPts val="600"/>
              </a:spcBef>
              <a:buChar char="–"/>
              <a:defRPr sz="1400" kern="1200">
                <a:solidFill>
                  <a:schemeClr val="tx1"/>
                </a:solidFill>
                <a:latin typeface="+mn-lt"/>
                <a:ea typeface="+mn-ea"/>
                <a:cs typeface="+mn-cs"/>
              </a:defRPr>
            </a:lvl4pPr>
            <a:lvl5pPr marL="889000" indent="-177800" algn="l" defTabSz="711200" rtl="0" eaLnBrk="1" latinLnBrk="0" hangingPunct="1">
              <a:spcBef>
                <a:spcPts val="600"/>
              </a:spcBef>
              <a:buChar char="&gt;"/>
              <a:defRPr sz="1400" kern="1200">
                <a:solidFill>
                  <a:schemeClr val="tx1"/>
                </a:solidFill>
                <a:latin typeface="+mn-lt"/>
                <a:ea typeface="+mn-ea"/>
                <a:cs typeface="+mn-cs"/>
              </a:defRPr>
            </a:lvl5pPr>
            <a:lvl6pPr marL="1066800" indent="-177800" algn="l" defTabSz="711200" rtl="0" eaLnBrk="1" latinLnBrk="0" hangingPunct="1">
              <a:defRPr sz="1400" kern="1200">
                <a:solidFill>
                  <a:schemeClr val="tx1"/>
                </a:solidFill>
                <a:latin typeface="+mn-lt"/>
                <a:ea typeface="+mn-ea"/>
                <a:cs typeface="+mn-cs"/>
              </a:defRPr>
            </a:lvl6pPr>
            <a:lvl7pPr marL="1244600" indent="-177800" algn="l" defTabSz="711200" rtl="0" eaLnBrk="1" latinLnBrk="0" hangingPunct="1">
              <a:defRPr sz="1400" kern="1200">
                <a:solidFill>
                  <a:schemeClr val="tx1"/>
                </a:solidFill>
                <a:latin typeface="+mn-lt"/>
                <a:ea typeface="+mn-ea"/>
                <a:cs typeface="+mn-cs"/>
              </a:defRPr>
            </a:lvl7pPr>
            <a:lvl8pPr marL="1422400" indent="-177800" algn="l" defTabSz="711200" rtl="0" eaLnBrk="1" latinLnBrk="0" hangingPunct="1">
              <a:defRPr sz="1400" kern="1200">
                <a:solidFill>
                  <a:schemeClr val="tx1"/>
                </a:solidFill>
                <a:latin typeface="+mn-lt"/>
                <a:ea typeface="+mn-ea"/>
                <a:cs typeface="+mn-cs"/>
              </a:defRPr>
            </a:lvl8pPr>
            <a:lvl9pPr marL="1600200" indent="-177800" algn="l" defTabSz="711200" rtl="0" eaLnBrk="1" latinLnBrk="0" hangingPunct="1">
              <a:defRPr sz="1400" kern="1200">
                <a:solidFill>
                  <a:schemeClr val="tx1"/>
                </a:solidFill>
                <a:latin typeface="+mn-lt"/>
                <a:ea typeface="+mn-ea"/>
                <a:cs typeface="+mn-cs"/>
              </a:defRPr>
            </a:lvl9pPr>
          </a:lstStyle>
          <a:p>
            <a:pPr marL="0" marR="0" lvl="0" indent="0" algn="l" defTabSz="711200" rtl="0" eaLnBrk="1" fontAlgn="base" latinLnBrk="0" hangingPunct="1">
              <a:lnSpc>
                <a:spcPct val="100000"/>
              </a:lnSpc>
              <a:spcBef>
                <a:spcPts val="0"/>
              </a:spcBef>
              <a:spcAft>
                <a:spcPts val="0"/>
              </a:spcAft>
              <a:buClrTx/>
              <a:buSzTx/>
              <a:buFontTx/>
              <a:buNone/>
              <a:tabLst/>
              <a:defRPr/>
            </a:pPr>
            <a:r>
              <a:rPr kumimoji="0" lang="en-US" sz="800" b="0" i="0" u="none" strike="noStrike" kern="1200" cap="none" spc="0" normalizeH="0" baseline="30000" noProof="0" dirty="0">
                <a:ln>
                  <a:noFill/>
                </a:ln>
                <a:solidFill>
                  <a:srgbClr val="000000"/>
                </a:solidFill>
                <a:effectLst/>
                <a:uLnTx/>
                <a:uFillTx/>
                <a:latin typeface="Arial"/>
                <a:cs typeface="Arial"/>
              </a:rPr>
              <a:t>1</a:t>
            </a:r>
            <a:r>
              <a:rPr kumimoji="0" lang="en-US" sz="800" b="0" i="0" u="none" strike="noStrike" kern="1200" cap="none" spc="0" normalizeH="0" noProof="0" dirty="0">
                <a:ln>
                  <a:noFill/>
                </a:ln>
                <a:solidFill>
                  <a:srgbClr val="000000"/>
                </a:solidFill>
                <a:effectLst/>
                <a:uLnTx/>
                <a:uFillTx/>
                <a:latin typeface="Arial"/>
                <a:cs typeface="Arial"/>
              </a:rPr>
              <a:t> Refers to physical material waste, not GHG pollution. </a:t>
            </a:r>
            <a:r>
              <a:rPr kumimoji="0" lang="en-US" sz="800" b="0" i="0" u="none" strike="noStrike" kern="1200" cap="none" spc="0" normalizeH="0" baseline="30000" noProof="0" dirty="0">
                <a:ln>
                  <a:noFill/>
                </a:ln>
                <a:solidFill>
                  <a:srgbClr val="000000"/>
                </a:solidFill>
                <a:effectLst/>
                <a:uLnTx/>
                <a:uFillTx/>
                <a:latin typeface="Arial"/>
                <a:cs typeface="Arial"/>
              </a:rPr>
              <a:t>2 </a:t>
            </a:r>
            <a:r>
              <a:rPr kumimoji="0" lang="en-US" sz="800" b="0" i="0" u="none" strike="noStrike" kern="1200" cap="none" spc="0" normalizeH="0" baseline="0" noProof="0" dirty="0">
                <a:ln>
                  <a:noFill/>
                </a:ln>
                <a:solidFill>
                  <a:srgbClr val="000000"/>
                </a:solidFill>
                <a:effectLst/>
                <a:uLnTx/>
                <a:uFillTx/>
                <a:latin typeface="Arial"/>
                <a:cs typeface="Arial"/>
              </a:rPr>
              <a:t>See Appendix for </a:t>
            </a:r>
            <a:r>
              <a:rPr lang="en-US" sz="800" dirty="0">
                <a:solidFill>
                  <a:srgbClr val="000000"/>
                </a:solidFill>
                <a:latin typeface="Arial"/>
                <a:cs typeface="Arial"/>
              </a:rPr>
              <a:t>further details on waste, land use, and safety</a:t>
            </a:r>
            <a:r>
              <a:rPr kumimoji="0" lang="en-US" sz="800" b="0" i="0" u="none" strike="noStrike" kern="1200" cap="none" spc="0" normalizeH="0" baseline="0" noProof="0" dirty="0">
                <a:ln>
                  <a:noFill/>
                </a:ln>
                <a:solidFill>
                  <a:srgbClr val="000000"/>
                </a:solidFill>
                <a:effectLst/>
                <a:uLnTx/>
                <a:uFillTx/>
                <a:latin typeface="Arial"/>
                <a:cs typeface="Arial"/>
              </a:rPr>
              <a:t> comparison. </a:t>
            </a:r>
            <a:r>
              <a:rPr lang="en-US" sz="800" baseline="30000" dirty="0">
                <a:solidFill>
                  <a:srgbClr val="000000"/>
                </a:solidFill>
                <a:latin typeface="Arial"/>
                <a:cs typeface="Arial"/>
              </a:rPr>
              <a:t>3</a:t>
            </a:r>
            <a:r>
              <a:rPr kumimoji="0" lang="en-US" sz="800" b="0" i="0" u="none" strike="noStrike" kern="1200" cap="none" spc="0" normalizeH="0" noProof="0" dirty="0">
                <a:ln>
                  <a:noFill/>
                </a:ln>
                <a:solidFill>
                  <a:srgbClr val="000000"/>
                </a:solidFill>
                <a:effectLst/>
                <a:uLnTx/>
                <a:uFillTx/>
                <a:latin typeface="Arial"/>
                <a:cs typeface="Arial"/>
              </a:rPr>
              <a:t> Decommissioning costs as a share of total costs varies by country.</a:t>
            </a:r>
            <a:endParaRPr kumimoji="0" lang="en-US" sz="800" b="0" i="0" u="none" strike="noStrike" kern="1200" cap="none" spc="0" normalizeH="0" baseline="0" noProof="0" dirty="0">
              <a:ln>
                <a:noFill/>
              </a:ln>
              <a:solidFill>
                <a:srgbClr val="000000"/>
              </a:solidFill>
              <a:effectLst/>
              <a:uLnTx/>
              <a:uFillTx/>
              <a:latin typeface="Arial"/>
              <a:cs typeface="Arial"/>
            </a:endParaRPr>
          </a:p>
          <a:p>
            <a:pPr marL="0" lvl="0" indent="0" fontAlgn="base">
              <a:spcBef>
                <a:spcPts val="0"/>
              </a:spcBef>
              <a:buNone/>
              <a:defRPr/>
            </a:pPr>
            <a:r>
              <a:rPr kumimoji="0" lang="en-US" sz="800" b="0" i="0" u="none" strike="noStrike" kern="1200" cap="none" spc="0" normalizeH="0" baseline="0" noProof="0" dirty="0">
                <a:ln>
                  <a:noFill/>
                </a:ln>
                <a:solidFill>
                  <a:srgbClr val="000000"/>
                </a:solidFill>
                <a:effectLst/>
                <a:uLnTx/>
                <a:uFillTx/>
                <a:latin typeface="Arial"/>
                <a:cs typeface="Arial"/>
              </a:rPr>
              <a:t>Sources: </a:t>
            </a:r>
            <a:r>
              <a:rPr kumimoji="0" lang="en-ID" sz="800" b="0" i="0" u="none" strike="noStrike" kern="1200" cap="none" spc="0" normalizeH="0" baseline="0" noProof="0" dirty="0">
                <a:ln>
                  <a:noFill/>
                </a:ln>
                <a:solidFill>
                  <a:srgbClr val="000000"/>
                </a:solidFill>
                <a:effectLst/>
                <a:uLnTx/>
                <a:uFillTx/>
                <a:latin typeface="Arial"/>
                <a:cs typeface="Arial"/>
              </a:rPr>
              <a:t>IAEA, </a:t>
            </a:r>
            <a:r>
              <a:rPr kumimoji="0" lang="en-ID" sz="800" b="0" i="0" u="none" strike="noStrike" kern="1200" cap="none" spc="0" normalizeH="0" baseline="0" noProof="0" dirty="0">
                <a:ln>
                  <a:noFill/>
                </a:ln>
                <a:solidFill>
                  <a:srgbClr val="000000"/>
                </a:solidFill>
                <a:effectLst/>
                <a:uLnTx/>
                <a:uFillTx/>
                <a:latin typeface="Arial"/>
                <a:cs typeface="Arial"/>
                <a:hlinkClick r:id="rId39"/>
              </a:rPr>
              <a:t>Radioactive Waste Summary</a:t>
            </a:r>
            <a:r>
              <a:rPr kumimoji="0" lang="en-ID" sz="800" b="0" i="0" u="none" strike="noStrike" kern="1200" cap="none" spc="0" normalizeH="0" baseline="0" noProof="0" dirty="0">
                <a:ln>
                  <a:noFill/>
                </a:ln>
                <a:solidFill>
                  <a:srgbClr val="000000"/>
                </a:solidFill>
                <a:effectLst/>
                <a:uLnTx/>
                <a:uFillTx/>
                <a:latin typeface="Arial"/>
                <a:cs typeface="Arial"/>
              </a:rPr>
              <a:t> (2023); </a:t>
            </a:r>
            <a:r>
              <a:rPr kumimoji="0" lang="en-US" sz="800" b="0" i="0" u="none" strike="noStrike" kern="1200" cap="none" spc="0" normalizeH="0" baseline="0" noProof="0" dirty="0">
                <a:ln>
                  <a:noFill/>
                </a:ln>
                <a:solidFill>
                  <a:srgbClr val="000000"/>
                </a:solidFill>
                <a:effectLst/>
                <a:uLnTx/>
                <a:uFillTx/>
                <a:latin typeface="Arial"/>
                <a:ea typeface="+mn-lt"/>
                <a:cs typeface="Arial"/>
              </a:rPr>
              <a:t>Our World in Data, </a:t>
            </a:r>
            <a:r>
              <a:rPr kumimoji="0" lang="en-US" sz="800" b="0" i="0" u="none" strike="noStrike" kern="1200" cap="none" spc="0" normalizeH="0" baseline="0" noProof="0" dirty="0">
                <a:ln>
                  <a:noFill/>
                </a:ln>
                <a:solidFill>
                  <a:srgbClr val="000000"/>
                </a:solidFill>
                <a:effectLst/>
                <a:uLnTx/>
                <a:uFillTx/>
                <a:latin typeface="Arial"/>
                <a:ea typeface="+mn-lt"/>
                <a:cs typeface="Arial"/>
                <a:hlinkClick r:id="rId40"/>
              </a:rPr>
              <a:t>Death rates per electricity production</a:t>
            </a:r>
            <a:r>
              <a:rPr kumimoji="0" lang="en-US" sz="800" b="0" i="0" u="none" strike="noStrike" kern="1200" cap="none" spc="0" normalizeH="0" baseline="0" noProof="0" dirty="0">
                <a:ln>
                  <a:noFill/>
                </a:ln>
                <a:solidFill>
                  <a:srgbClr val="000000"/>
                </a:solidFill>
                <a:effectLst/>
                <a:uLnTx/>
                <a:uFillTx/>
                <a:latin typeface="Arial"/>
                <a:ea typeface="+mn-lt"/>
                <a:cs typeface="Arial"/>
              </a:rPr>
              <a:t> (2016); Our World in Data, </a:t>
            </a:r>
            <a:r>
              <a:rPr kumimoji="0" lang="en-US" sz="800" b="0" i="0" u="none" strike="noStrike" kern="1200" cap="none" spc="0" normalizeH="0" baseline="0" noProof="0" dirty="0">
                <a:ln>
                  <a:noFill/>
                </a:ln>
                <a:solidFill>
                  <a:srgbClr val="000000"/>
                </a:solidFill>
                <a:effectLst/>
                <a:uLnTx/>
                <a:uFillTx/>
                <a:latin typeface="Arial"/>
                <a:ea typeface="+mn-lt"/>
                <a:cs typeface="Arial"/>
                <a:hlinkClick r:id="rId41"/>
              </a:rPr>
              <a:t>How does the land use of different energy sources compare?</a:t>
            </a:r>
            <a:r>
              <a:rPr kumimoji="0" lang="en-US" sz="800" b="0" i="0" u="none" strike="noStrike" kern="1200" cap="none" spc="0" normalizeH="0" baseline="0" noProof="0" dirty="0">
                <a:ln>
                  <a:noFill/>
                </a:ln>
                <a:solidFill>
                  <a:srgbClr val="000000"/>
                </a:solidFill>
                <a:effectLst/>
                <a:uLnTx/>
                <a:uFillTx/>
                <a:latin typeface="Arial"/>
                <a:ea typeface="+mn-lt"/>
                <a:cs typeface="Arial"/>
              </a:rPr>
              <a:t> (2022); </a:t>
            </a:r>
            <a:r>
              <a:rPr lang="en-US" sz="800" dirty="0">
                <a:solidFill>
                  <a:srgbClr val="000000"/>
                </a:solidFill>
                <a:latin typeface="Arial"/>
                <a:ea typeface="+mn-lt"/>
                <a:cs typeface="Arial"/>
              </a:rPr>
              <a:t>Wo</a:t>
            </a:r>
            <a:r>
              <a:rPr kumimoji="0" lang="en-US" sz="800" b="0" i="0" u="none" strike="noStrike" kern="1200" cap="none" spc="0" normalizeH="0" baseline="0" noProof="0" dirty="0" err="1">
                <a:ln>
                  <a:noFill/>
                </a:ln>
                <a:solidFill>
                  <a:srgbClr val="000000"/>
                </a:solidFill>
                <a:effectLst/>
                <a:uLnTx/>
                <a:uFillTx/>
                <a:latin typeface="Arial"/>
                <a:ea typeface="+mn-lt"/>
                <a:cs typeface="Arial"/>
              </a:rPr>
              <a:t>rld</a:t>
            </a:r>
            <a:r>
              <a:rPr kumimoji="0" lang="en-US" sz="800" b="0" i="0" u="none" strike="noStrike" kern="1200" cap="none" spc="0" normalizeH="0" baseline="0" noProof="0" dirty="0">
                <a:ln>
                  <a:noFill/>
                </a:ln>
                <a:solidFill>
                  <a:srgbClr val="000000"/>
                </a:solidFill>
                <a:effectLst/>
                <a:uLnTx/>
                <a:uFillTx/>
                <a:latin typeface="Arial"/>
                <a:ea typeface="+mn-lt"/>
                <a:cs typeface="Arial"/>
              </a:rPr>
              <a:t> Nuclear Association, </a:t>
            </a:r>
            <a:r>
              <a:rPr kumimoji="0" lang="en-US" sz="800" b="0" i="0" u="none" strike="noStrike" kern="1200" cap="none" spc="0" normalizeH="0" baseline="0" noProof="0" dirty="0">
                <a:ln>
                  <a:noFill/>
                </a:ln>
                <a:solidFill>
                  <a:srgbClr val="000000"/>
                </a:solidFill>
                <a:effectLst/>
                <a:uLnTx/>
                <a:uFillTx/>
                <a:latin typeface="Arial"/>
                <a:ea typeface="+mn-lt"/>
                <a:cs typeface="Arial"/>
                <a:hlinkClick r:id="rId42"/>
              </a:rPr>
              <a:t>Radioactive Waste Management </a:t>
            </a:r>
            <a:r>
              <a:rPr kumimoji="0" lang="en-US" sz="800" b="0" i="0" u="none" strike="noStrike" kern="1200" cap="none" spc="0" normalizeH="0" baseline="0" noProof="0" dirty="0">
                <a:ln>
                  <a:noFill/>
                </a:ln>
                <a:solidFill>
                  <a:srgbClr val="000000"/>
                </a:solidFill>
                <a:effectLst/>
                <a:uLnTx/>
                <a:uFillTx/>
                <a:latin typeface="Arial"/>
                <a:ea typeface="+mn-lt"/>
                <a:cs typeface="Arial"/>
              </a:rPr>
              <a:t>(2022); World Nuclear Association, </a:t>
            </a:r>
            <a:r>
              <a:rPr kumimoji="0" lang="en-US" sz="800" b="0" i="0" u="none" strike="noStrike" kern="1200" cap="none" spc="0" normalizeH="0" baseline="0" noProof="0" dirty="0">
                <a:ln>
                  <a:noFill/>
                </a:ln>
                <a:solidFill>
                  <a:srgbClr val="000000"/>
                </a:solidFill>
                <a:effectLst/>
                <a:uLnTx/>
                <a:uFillTx/>
                <a:latin typeface="Arial"/>
                <a:ea typeface="+mn-lt"/>
                <a:cs typeface="Arial"/>
                <a:hlinkClick r:id="rId43"/>
              </a:rPr>
              <a:t>Radioactive Waste: Myths and Realities</a:t>
            </a:r>
            <a:r>
              <a:rPr kumimoji="0" lang="en-US" sz="800" b="0" i="0" u="none" strike="noStrike" kern="1200" cap="none" spc="0" normalizeH="0" baseline="0" noProof="0" dirty="0">
                <a:ln>
                  <a:noFill/>
                </a:ln>
                <a:solidFill>
                  <a:srgbClr val="000000"/>
                </a:solidFill>
                <a:effectLst/>
                <a:uLnTx/>
                <a:uFillTx/>
                <a:latin typeface="Arial"/>
                <a:ea typeface="+mn-lt"/>
                <a:cs typeface="Arial"/>
              </a:rPr>
              <a:t> (2025); Sustainability by Numbers, </a:t>
            </a:r>
            <a:r>
              <a:rPr kumimoji="0" lang="en-US" sz="800" b="0" i="0" u="none" strike="noStrike" kern="1200" cap="none" spc="0" normalizeH="0" baseline="0" noProof="0" dirty="0">
                <a:ln>
                  <a:noFill/>
                </a:ln>
                <a:solidFill>
                  <a:srgbClr val="000000"/>
                </a:solidFill>
                <a:effectLst/>
                <a:uLnTx/>
                <a:uFillTx/>
                <a:latin typeface="Arial"/>
                <a:ea typeface="+mn-lt"/>
                <a:cs typeface="Arial"/>
                <a:hlinkClick r:id="rId44"/>
              </a:rPr>
              <a:t>How much </a:t>
            </a:r>
            <a:r>
              <a:rPr lang="en-US" sz="800" dirty="0">
                <a:solidFill>
                  <a:srgbClr val="000000"/>
                </a:solidFill>
                <a:latin typeface="Arial"/>
                <a:ea typeface="+mn-lt"/>
                <a:cs typeface="Arial"/>
                <a:hlinkClick r:id="rId44"/>
              </a:rPr>
              <a:t>w</a:t>
            </a:r>
            <a:r>
              <a:rPr kumimoji="0" lang="en-US" sz="800" b="0" i="0" u="none" strike="noStrike" kern="1200" cap="none" spc="0" normalizeH="0" baseline="0" noProof="0" dirty="0" err="1">
                <a:ln>
                  <a:noFill/>
                </a:ln>
                <a:solidFill>
                  <a:srgbClr val="000000"/>
                </a:solidFill>
                <a:effectLst/>
                <a:uLnTx/>
                <a:uFillTx/>
                <a:latin typeface="Arial"/>
                <a:ea typeface="+mn-lt"/>
                <a:cs typeface="Arial"/>
                <a:hlinkClick r:id="rId44"/>
              </a:rPr>
              <a:t>aste</a:t>
            </a:r>
            <a:r>
              <a:rPr kumimoji="0" lang="en-US" sz="800" b="0" i="0" u="none" strike="noStrike" kern="1200" cap="none" spc="0" normalizeH="0" baseline="0" noProof="0" dirty="0">
                <a:ln>
                  <a:noFill/>
                </a:ln>
                <a:solidFill>
                  <a:srgbClr val="000000"/>
                </a:solidFill>
                <a:effectLst/>
                <a:uLnTx/>
                <a:uFillTx/>
                <a:latin typeface="Arial"/>
                <a:ea typeface="+mn-lt"/>
                <a:cs typeface="Arial"/>
                <a:hlinkClick r:id="rId44"/>
              </a:rPr>
              <a:t> </a:t>
            </a:r>
            <a:r>
              <a:rPr lang="en-US" sz="800" dirty="0">
                <a:solidFill>
                  <a:srgbClr val="000000"/>
                </a:solidFill>
                <a:latin typeface="Arial"/>
                <a:ea typeface="+mn-lt"/>
                <a:cs typeface="Arial"/>
                <a:hlinkClick r:id="rId44"/>
              </a:rPr>
              <a:t>d</a:t>
            </a:r>
            <a:r>
              <a:rPr kumimoji="0" lang="en-US" sz="800" b="0" i="0" u="none" strike="noStrike" kern="1200" cap="none" spc="0" normalizeH="0" baseline="0" noProof="0" dirty="0">
                <a:ln>
                  <a:noFill/>
                </a:ln>
                <a:solidFill>
                  <a:srgbClr val="000000"/>
                </a:solidFill>
                <a:effectLst/>
                <a:uLnTx/>
                <a:uFillTx/>
                <a:latin typeface="Arial"/>
                <a:ea typeface="+mn-lt"/>
                <a:cs typeface="Arial"/>
                <a:hlinkClick r:id="rId44"/>
              </a:rPr>
              <a:t>o </a:t>
            </a:r>
            <a:r>
              <a:rPr lang="en-US" sz="800" dirty="0">
                <a:solidFill>
                  <a:srgbClr val="000000"/>
                </a:solidFill>
                <a:latin typeface="Arial"/>
                <a:ea typeface="+mn-lt"/>
                <a:cs typeface="Arial"/>
                <a:hlinkClick r:id="rId44"/>
              </a:rPr>
              <a:t>s</a:t>
            </a:r>
            <a:r>
              <a:rPr kumimoji="0" lang="en-US" sz="800" b="0" i="0" u="none" strike="noStrike" kern="1200" cap="none" spc="0" normalizeH="0" baseline="0" noProof="0" dirty="0" err="1">
                <a:ln>
                  <a:noFill/>
                </a:ln>
                <a:solidFill>
                  <a:srgbClr val="000000"/>
                </a:solidFill>
                <a:effectLst/>
                <a:uLnTx/>
                <a:uFillTx/>
                <a:latin typeface="Arial"/>
                <a:ea typeface="+mn-lt"/>
                <a:cs typeface="Arial"/>
                <a:hlinkClick r:id="rId44"/>
              </a:rPr>
              <a:t>olar</a:t>
            </a:r>
            <a:r>
              <a:rPr kumimoji="0" lang="en-US" sz="800" b="0" i="0" u="none" strike="noStrike" kern="1200" cap="none" spc="0" normalizeH="0" baseline="0" noProof="0" dirty="0">
                <a:ln>
                  <a:noFill/>
                </a:ln>
                <a:solidFill>
                  <a:srgbClr val="000000"/>
                </a:solidFill>
                <a:effectLst/>
                <a:uLnTx/>
                <a:uFillTx/>
                <a:latin typeface="Arial"/>
                <a:ea typeface="+mn-lt"/>
                <a:cs typeface="Arial"/>
                <a:hlinkClick r:id="rId44"/>
              </a:rPr>
              <a:t> </a:t>
            </a:r>
            <a:r>
              <a:rPr lang="en-US" sz="800" dirty="0">
                <a:solidFill>
                  <a:srgbClr val="000000"/>
                </a:solidFill>
                <a:latin typeface="Arial"/>
                <a:ea typeface="+mn-lt"/>
                <a:cs typeface="Arial"/>
                <a:hlinkClick r:id="rId44"/>
              </a:rPr>
              <a:t>p</a:t>
            </a:r>
            <a:r>
              <a:rPr kumimoji="0" lang="en-US" sz="800" b="0" i="0" u="none" strike="noStrike" kern="1200" cap="none" spc="0" normalizeH="0" baseline="0" noProof="0" dirty="0" err="1">
                <a:ln>
                  <a:noFill/>
                </a:ln>
                <a:solidFill>
                  <a:srgbClr val="000000"/>
                </a:solidFill>
                <a:effectLst/>
                <a:uLnTx/>
                <a:uFillTx/>
                <a:latin typeface="Arial"/>
                <a:ea typeface="+mn-lt"/>
                <a:cs typeface="Arial"/>
                <a:hlinkClick r:id="rId44"/>
              </a:rPr>
              <a:t>anels</a:t>
            </a:r>
            <a:r>
              <a:rPr kumimoji="0" lang="en-US" sz="800" b="0" i="0" u="none" strike="noStrike" kern="1200" cap="none" spc="0" normalizeH="0" baseline="0" noProof="0" dirty="0">
                <a:ln>
                  <a:noFill/>
                </a:ln>
                <a:solidFill>
                  <a:srgbClr val="000000"/>
                </a:solidFill>
                <a:effectLst/>
                <a:uLnTx/>
                <a:uFillTx/>
                <a:latin typeface="Arial"/>
                <a:ea typeface="+mn-lt"/>
                <a:cs typeface="Arial"/>
                <a:hlinkClick r:id="rId44"/>
              </a:rPr>
              <a:t> and wind </a:t>
            </a:r>
            <a:r>
              <a:rPr lang="en-US" sz="800" dirty="0">
                <a:solidFill>
                  <a:srgbClr val="000000"/>
                </a:solidFill>
                <a:latin typeface="Arial"/>
                <a:ea typeface="+mn-lt"/>
                <a:cs typeface="Arial"/>
                <a:hlinkClick r:id="rId44"/>
              </a:rPr>
              <a:t>t</a:t>
            </a:r>
            <a:r>
              <a:rPr kumimoji="0" lang="en-US" sz="800" b="0" i="0" u="none" strike="noStrike" kern="1200" cap="none" spc="0" normalizeH="0" baseline="0" noProof="0" dirty="0" err="1">
                <a:ln>
                  <a:noFill/>
                </a:ln>
                <a:solidFill>
                  <a:srgbClr val="000000"/>
                </a:solidFill>
                <a:effectLst/>
                <a:uLnTx/>
                <a:uFillTx/>
                <a:latin typeface="Arial"/>
                <a:ea typeface="+mn-lt"/>
                <a:cs typeface="Arial"/>
                <a:hlinkClick r:id="rId44"/>
              </a:rPr>
              <a:t>urbines</a:t>
            </a:r>
            <a:r>
              <a:rPr kumimoji="0" lang="en-US" sz="800" b="0" i="0" u="none" strike="noStrike" kern="1200" cap="none" spc="0" normalizeH="0" baseline="0" noProof="0" dirty="0">
                <a:ln>
                  <a:noFill/>
                </a:ln>
                <a:solidFill>
                  <a:srgbClr val="000000"/>
                </a:solidFill>
                <a:effectLst/>
                <a:uLnTx/>
                <a:uFillTx/>
                <a:latin typeface="Arial"/>
                <a:ea typeface="+mn-lt"/>
                <a:cs typeface="Arial"/>
                <a:hlinkClick r:id="rId44"/>
              </a:rPr>
              <a:t> </a:t>
            </a:r>
            <a:r>
              <a:rPr lang="en-US" sz="800" dirty="0">
                <a:solidFill>
                  <a:srgbClr val="000000"/>
                </a:solidFill>
                <a:latin typeface="Arial"/>
                <a:ea typeface="+mn-lt"/>
                <a:cs typeface="Arial"/>
                <a:hlinkClick r:id="rId44"/>
              </a:rPr>
              <a:t>p</a:t>
            </a:r>
            <a:r>
              <a:rPr kumimoji="0" lang="en-US" sz="800" b="0" i="0" u="none" strike="noStrike" kern="1200" cap="none" spc="0" normalizeH="0" baseline="0" noProof="0" dirty="0" err="1">
                <a:ln>
                  <a:noFill/>
                </a:ln>
                <a:solidFill>
                  <a:srgbClr val="000000"/>
                </a:solidFill>
                <a:effectLst/>
                <a:uLnTx/>
                <a:uFillTx/>
                <a:latin typeface="Arial"/>
                <a:ea typeface="+mn-lt"/>
                <a:cs typeface="Arial"/>
                <a:hlinkClick r:id="rId44"/>
              </a:rPr>
              <a:t>roduce</a:t>
            </a:r>
            <a:r>
              <a:rPr kumimoji="0" lang="en-US" sz="800" b="0" i="0" u="none" strike="noStrike" kern="1200" cap="none" spc="0" normalizeH="0" baseline="0" noProof="0" dirty="0">
                <a:ln>
                  <a:noFill/>
                </a:ln>
                <a:solidFill>
                  <a:srgbClr val="000000"/>
                </a:solidFill>
                <a:effectLst/>
                <a:uLnTx/>
                <a:uFillTx/>
                <a:latin typeface="Arial"/>
                <a:ea typeface="+mn-lt"/>
                <a:cs typeface="Arial"/>
                <a:hlinkClick r:id="rId44"/>
              </a:rPr>
              <a:t>?</a:t>
            </a:r>
            <a:r>
              <a:rPr lang="en-US" sz="800" dirty="0">
                <a:solidFill>
                  <a:srgbClr val="000000"/>
                </a:solidFill>
                <a:latin typeface="Arial"/>
                <a:ea typeface="+mn-lt"/>
                <a:cs typeface="Arial"/>
              </a:rPr>
              <a:t> (</a:t>
            </a:r>
            <a:r>
              <a:rPr kumimoji="0" lang="en-US" sz="800" b="0" i="0" u="none" strike="noStrike" kern="1200" cap="none" spc="0" normalizeH="0" baseline="0" noProof="0" dirty="0">
                <a:ln>
                  <a:noFill/>
                </a:ln>
                <a:solidFill>
                  <a:srgbClr val="000000"/>
                </a:solidFill>
                <a:effectLst/>
                <a:uLnTx/>
                <a:uFillTx/>
                <a:latin typeface="Arial"/>
                <a:ea typeface="+mn-lt"/>
                <a:cs typeface="Arial"/>
              </a:rPr>
              <a:t>2023). </a:t>
            </a:r>
            <a:br>
              <a:rPr lang="en-US" sz="800" b="0" i="0" u="none" strike="noStrike" kern="1200" cap="none" spc="0" normalizeH="0" baseline="0" noProof="0" dirty="0">
                <a:ln>
                  <a:noFill/>
                </a:ln>
                <a:effectLst/>
                <a:uLnTx/>
                <a:uFillTx/>
                <a:latin typeface="Arial" panose="020B0604020202020204" pitchFamily="34" charset="0"/>
                <a:cs typeface="Arial" panose="020B0604020202020204" pitchFamily="34" charset="0"/>
              </a:rPr>
            </a:br>
            <a:r>
              <a:rPr kumimoji="0" lang="en-US" sz="800" b="0" i="0" u="none" strike="noStrike" kern="1200" cap="none" spc="0" normalizeH="0" baseline="0" noProof="0" dirty="0">
                <a:ln>
                  <a:noFill/>
                </a:ln>
                <a:solidFill>
                  <a:srgbClr val="000000"/>
                </a:solidFill>
                <a:effectLst/>
                <a:uLnTx/>
                <a:uFillTx/>
                <a:latin typeface="Arial"/>
                <a:cs typeface="Arial"/>
              </a:rPr>
              <a:t>Credit: Clara </a:t>
            </a:r>
            <a:r>
              <a:rPr kumimoji="0" lang="en-US" sz="800" b="0" i="0" u="none" strike="noStrike" kern="1200" cap="none" spc="0" normalizeH="0" baseline="0" noProof="0" dirty="0" err="1">
                <a:ln>
                  <a:noFill/>
                </a:ln>
                <a:solidFill>
                  <a:srgbClr val="000000"/>
                </a:solidFill>
                <a:effectLst/>
                <a:uLnTx/>
                <a:uFillTx/>
                <a:latin typeface="Arial"/>
                <a:cs typeface="Arial"/>
              </a:rPr>
              <a:t>Zibell</a:t>
            </a:r>
            <a:r>
              <a:rPr kumimoji="0" lang="en-US" sz="800" b="0" i="0" u="none" strike="noStrike" kern="1200" cap="none" spc="0" normalizeH="0" baseline="0" noProof="0" dirty="0">
                <a:ln>
                  <a:noFill/>
                </a:ln>
                <a:solidFill>
                  <a:srgbClr val="000000"/>
                </a:solidFill>
                <a:effectLst/>
                <a:uLnTx/>
                <a:uFillTx/>
                <a:latin typeface="Arial"/>
                <a:cs typeface="Arial"/>
              </a:rPr>
              <a:t>, Isabel </a:t>
            </a:r>
            <a:r>
              <a:rPr kumimoji="0" lang="en-US" sz="800" b="0" i="0" u="none" strike="noStrike" kern="1200" cap="none" spc="0" normalizeH="0" baseline="0" noProof="0" dirty="0" err="1">
                <a:ln>
                  <a:noFill/>
                </a:ln>
                <a:solidFill>
                  <a:srgbClr val="000000"/>
                </a:solidFill>
                <a:effectLst/>
                <a:uLnTx/>
                <a:uFillTx/>
                <a:latin typeface="Arial"/>
                <a:cs typeface="Arial"/>
              </a:rPr>
              <a:t>Hoyos</a:t>
            </a:r>
            <a:r>
              <a:rPr kumimoji="0" lang="en-US" sz="800" b="0" i="0" u="none" strike="noStrike" kern="1200" cap="none" spc="0" normalizeH="0" baseline="0" noProof="0" dirty="0">
                <a:ln>
                  <a:noFill/>
                </a:ln>
                <a:solidFill>
                  <a:srgbClr val="000000"/>
                </a:solidFill>
                <a:effectLst/>
                <a:uLnTx/>
                <a:uFillTx/>
                <a:latin typeface="Arial"/>
                <a:cs typeface="Arial"/>
              </a:rPr>
              <a:t>, </a:t>
            </a:r>
            <a:r>
              <a:rPr lang="en-US" sz="800" dirty="0" err="1">
                <a:solidFill>
                  <a:srgbClr val="000000"/>
                </a:solidFill>
              </a:rPr>
              <a:t>Hyae</a:t>
            </a:r>
            <a:r>
              <a:rPr lang="en-US" sz="800" dirty="0">
                <a:solidFill>
                  <a:srgbClr val="000000"/>
                </a:solidFill>
              </a:rPr>
              <a:t> </a:t>
            </a:r>
            <a:r>
              <a:rPr lang="en-US" sz="800" dirty="0" err="1">
                <a:solidFill>
                  <a:srgbClr val="000000"/>
                </a:solidFill>
              </a:rPr>
              <a:t>Ryung</a:t>
            </a:r>
            <a:r>
              <a:rPr lang="en-US" sz="800" dirty="0">
                <a:solidFill>
                  <a:srgbClr val="000000"/>
                </a:solidFill>
              </a:rPr>
              <a:t> Kim, </a:t>
            </a:r>
            <a:r>
              <a:rPr kumimoji="0" lang="en-US" sz="800" b="0" i="0" u="none" strike="noStrike" kern="1200" cap="none" spc="0" normalizeH="0" baseline="0" noProof="0" dirty="0">
                <a:ln>
                  <a:noFill/>
                </a:ln>
                <a:solidFill>
                  <a:srgbClr val="000000"/>
                </a:solidFill>
                <a:effectLst/>
                <a:uLnTx/>
                <a:uFillTx/>
                <a:latin typeface="Arial"/>
                <a:cs typeface="Arial"/>
              </a:rPr>
              <a:t>and </a:t>
            </a:r>
            <a:r>
              <a:rPr kumimoji="0" lang="en-US" sz="800" b="0" i="0" u="sng" strike="noStrike" kern="1200" cap="none" spc="0" normalizeH="0" baseline="0" noProof="0" dirty="0">
                <a:ln>
                  <a:noFill/>
                </a:ln>
                <a:solidFill>
                  <a:srgbClr val="46647B"/>
                </a:solidFill>
                <a:effectLst/>
                <a:uLnTx/>
                <a:uFillTx/>
                <a:latin typeface="Arial"/>
                <a:cs typeface="Arial"/>
                <a:hlinkClick r:id="rId45"/>
              </a:rPr>
              <a:t>Gernot Wagner</a:t>
            </a:r>
            <a:r>
              <a:rPr kumimoji="0" lang="en-US" sz="800" b="0" i="0" u="none" strike="noStrike" kern="1200" cap="none" spc="0" normalizeH="0" baseline="0" noProof="0" dirty="0">
                <a:ln>
                  <a:noFill/>
                </a:ln>
                <a:solidFill>
                  <a:srgbClr val="000000"/>
                </a:solidFill>
                <a:effectLst/>
                <a:uLnTx/>
                <a:uFillTx/>
                <a:latin typeface="Arial"/>
                <a:cs typeface="Arial"/>
              </a:rPr>
              <a:t>. Share with </a:t>
            </a:r>
            <a:r>
              <a:rPr kumimoji="0" lang="en-US" sz="800" b="0" i="0" u="sng" strike="noStrike" kern="1200" cap="none" spc="0" normalizeH="0" baseline="0" noProof="0" dirty="0">
                <a:ln>
                  <a:noFill/>
                </a:ln>
                <a:solidFill>
                  <a:srgbClr val="46647B"/>
                </a:solidFill>
                <a:effectLst/>
                <a:uLnTx/>
                <a:uFillTx/>
                <a:latin typeface="Arial"/>
                <a:cs typeface="Arial"/>
                <a:hlinkClick r:id="rId46"/>
              </a:rPr>
              <a:t>attribution</a:t>
            </a:r>
            <a:r>
              <a:rPr kumimoji="0" lang="en-US" sz="800" b="0" i="0" u="none" strike="noStrike" kern="1200" cap="none" spc="0" normalizeH="0" baseline="0" noProof="0" dirty="0">
                <a:ln>
                  <a:noFill/>
                </a:ln>
                <a:solidFill>
                  <a:srgbClr val="000000"/>
                </a:solidFill>
                <a:effectLst/>
                <a:uLnTx/>
                <a:uFillTx/>
                <a:latin typeface="Arial"/>
                <a:cs typeface="Arial"/>
              </a:rPr>
              <a:t>: </a:t>
            </a:r>
            <a:r>
              <a:rPr kumimoji="0" lang="en-US" sz="800" b="0" i="0" u="none" strike="noStrike" kern="1200" cap="none" spc="0" normalizeH="0" baseline="0" noProof="0" dirty="0" err="1">
                <a:ln>
                  <a:noFill/>
                </a:ln>
                <a:solidFill>
                  <a:srgbClr val="000000"/>
                </a:solidFill>
                <a:effectLst/>
                <a:uLnTx/>
                <a:uFillTx/>
                <a:latin typeface="Arial"/>
                <a:cs typeface="Arial"/>
              </a:rPr>
              <a:t>Houwink</a:t>
            </a:r>
            <a:r>
              <a:rPr kumimoji="0" lang="en-US" sz="800" b="0" i="0" u="none" strike="noStrike" kern="1200" cap="none" spc="0" normalizeH="0" baseline="0" noProof="0" dirty="0">
                <a:ln>
                  <a:noFill/>
                </a:ln>
                <a:solidFill>
                  <a:srgbClr val="000000"/>
                </a:solidFill>
                <a:effectLst/>
                <a:uLnTx/>
                <a:uFillTx/>
                <a:latin typeface="Arial"/>
                <a:cs typeface="Arial"/>
              </a:rPr>
              <a:t> </a:t>
            </a:r>
            <a:r>
              <a:rPr kumimoji="0" lang="en-US" sz="800" b="0" u="none" strike="noStrike" kern="1200" cap="none" spc="0" normalizeH="0" baseline="0" noProof="0" dirty="0">
                <a:ln>
                  <a:noFill/>
                </a:ln>
                <a:solidFill>
                  <a:srgbClr val="000000"/>
                </a:solidFill>
                <a:effectLst/>
                <a:uLnTx/>
                <a:uFillTx/>
                <a:latin typeface="Arial"/>
                <a:cs typeface="Arial"/>
              </a:rPr>
              <a:t>et al., </a:t>
            </a:r>
            <a:r>
              <a:rPr kumimoji="0" lang="en-US" sz="800" b="0" i="0" u="none" strike="noStrike" kern="1200" cap="none" spc="0" normalizeH="0" baseline="0" noProof="0" dirty="0">
                <a:ln>
                  <a:noFill/>
                </a:ln>
                <a:solidFill>
                  <a:srgbClr val="000000"/>
                </a:solidFill>
                <a:effectLst/>
                <a:uLnTx/>
                <a:uFillTx/>
                <a:latin typeface="Arial"/>
                <a:cs typeface="Arial"/>
              </a:rPr>
              <a:t>"Reenergizing Nuclear" (</a:t>
            </a:r>
            <a:r>
              <a:rPr lang="en-US" sz="800" dirty="0">
                <a:solidFill>
                  <a:srgbClr val="000000"/>
                </a:solidFill>
                <a:latin typeface="Arial"/>
                <a:cs typeface="Arial"/>
              </a:rPr>
              <a:t>23 September </a:t>
            </a:r>
            <a:r>
              <a:rPr kumimoji="0" lang="en-US" sz="800" b="0" i="0" u="none" strike="noStrike" kern="1200" cap="none" spc="0" normalizeH="0" baseline="0" noProof="0" dirty="0">
                <a:ln>
                  <a:noFill/>
                </a:ln>
                <a:solidFill>
                  <a:srgbClr val="000000"/>
                </a:solidFill>
                <a:effectLst/>
                <a:uLnTx/>
                <a:uFillTx/>
                <a:latin typeface="Arial"/>
                <a:cs typeface="Arial"/>
              </a:rPr>
              <a:t>2025).​</a:t>
            </a:r>
            <a:endParaRPr lang="en-US" sz="800" b="0" i="0" u="none" strike="noStrike" kern="1200" cap="none" spc="0" normalizeH="0" baseline="0" noProof="0" dirty="0">
              <a:ln>
                <a:noFill/>
              </a:ln>
              <a:solidFill>
                <a:srgbClr val="000000"/>
              </a:solidFill>
              <a:effectLst/>
              <a:uLnTx/>
              <a:uFillTx/>
              <a:latin typeface="Arial"/>
              <a:cs typeface="Arial"/>
            </a:endParaRPr>
          </a:p>
        </p:txBody>
      </p:sp>
      <p:sp>
        <p:nvSpPr>
          <p:cNvPr id="45" name="TextBox 44">
            <a:extLst>
              <a:ext uri="{FF2B5EF4-FFF2-40B4-BE49-F238E27FC236}">
                <a16:creationId xmlns:a16="http://schemas.microsoft.com/office/drawing/2014/main" id="{ECEF1E7D-18F1-060D-1602-B88829FF8A80}"/>
              </a:ext>
            </a:extLst>
          </p:cNvPr>
          <p:cNvSpPr txBox="1"/>
          <p:nvPr/>
        </p:nvSpPr>
        <p:spPr bwMode="gray">
          <a:xfrm>
            <a:off x="5894388" y="1554480"/>
            <a:ext cx="3205163" cy="288147"/>
          </a:xfrm>
          <a:prstGeom prst="rect">
            <a:avLst/>
          </a:prstGeom>
          <a:noFill/>
        </p:spPr>
        <p:txBody>
          <a:bodyPr wrap="square" lIns="36000" tIns="36000" rIns="36000" bIns="3600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ID" sz="1400" b="1">
                <a:solidFill>
                  <a:srgbClr val="000000"/>
                </a:solidFill>
                <a:latin typeface="Arial" panose="020B0604020202020204" pitchFamily="34" charset="0"/>
                <a:cs typeface="Arial" panose="020B0604020202020204" pitchFamily="34" charset="0"/>
              </a:rPr>
              <a:t>Radioactivity </a:t>
            </a:r>
            <a:r>
              <a:rPr kumimoji="0" lang="en-ID" sz="1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of nuclear waste, </a:t>
            </a:r>
            <a:r>
              <a:rPr kumimoji="0" lang="en-ID" sz="1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2023</a:t>
            </a: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cxnSp>
        <p:nvCxnSpPr>
          <p:cNvPr id="46" name="btfpColumnHeaderBoxLine912903">
            <a:extLst>
              <a:ext uri="{FF2B5EF4-FFF2-40B4-BE49-F238E27FC236}">
                <a16:creationId xmlns:a16="http://schemas.microsoft.com/office/drawing/2014/main" id="{42BE2084-0C1C-9781-809D-6C0928A5592C}"/>
              </a:ext>
            </a:extLst>
          </p:cNvPr>
          <p:cNvCxnSpPr>
            <a:cxnSpLocks/>
          </p:cNvCxnSpPr>
          <p:nvPr/>
        </p:nvCxnSpPr>
        <p:spPr bwMode="gray">
          <a:xfrm>
            <a:off x="5887332" y="1821473"/>
            <a:ext cx="3200400"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497" name="TextBox 496">
            <a:extLst>
              <a:ext uri="{FF2B5EF4-FFF2-40B4-BE49-F238E27FC236}">
                <a16:creationId xmlns:a16="http://schemas.microsoft.com/office/drawing/2014/main" id="{67008C2C-FCB6-8058-2BE2-AB9B2E75A9A0}"/>
              </a:ext>
            </a:extLst>
          </p:cNvPr>
          <p:cNvSpPr txBox="1"/>
          <p:nvPr/>
        </p:nvSpPr>
        <p:spPr bwMode="gray">
          <a:xfrm>
            <a:off x="329184" y="1554480"/>
            <a:ext cx="5384229" cy="288147"/>
          </a:xfrm>
          <a:prstGeom prst="rect">
            <a:avLst/>
          </a:prstGeom>
          <a:noFill/>
        </p:spPr>
        <p:txBody>
          <a:bodyPr wrap="square" lIns="36000" tIns="36000" rIns="36000" bIns="3600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ID" sz="1400" b="1" noProof="0">
                <a:solidFill>
                  <a:srgbClr val="000000"/>
                </a:solidFill>
                <a:latin typeface="Arial" panose="020B0604020202020204" pitchFamily="34" charset="0"/>
                <a:cs typeface="Arial" panose="020B0604020202020204" pitchFamily="34" charset="0"/>
              </a:rPr>
              <a:t>W</a:t>
            </a:r>
            <a:r>
              <a:rPr kumimoji="0" lang="en-ID" sz="1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aste</a:t>
            </a:r>
            <a:r>
              <a:rPr kumimoji="0" lang="en-ID" sz="1400" b="1" i="0" u="none" strike="noStrike" kern="1200" cap="none" spc="0" normalizeH="0" baseline="30000" noProof="0">
                <a:ln>
                  <a:noFill/>
                </a:ln>
                <a:solidFill>
                  <a:srgbClr val="000000"/>
                </a:solidFill>
                <a:effectLst/>
                <a:uLnTx/>
                <a:uFillTx/>
                <a:latin typeface="Arial" panose="020B0604020202020204" pitchFamily="34" charset="0"/>
                <a:ea typeface="+mn-ea"/>
                <a:cs typeface="Arial" panose="020B0604020202020204" pitchFamily="34" charset="0"/>
              </a:rPr>
              <a:t>1</a:t>
            </a:r>
            <a:r>
              <a:rPr kumimoji="0" lang="en-ID" sz="1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a:t>
            </a:r>
            <a:r>
              <a:rPr kumimoji="0" lang="en-ID" sz="1400" b="1" i="0" u="none" strike="noStrike" kern="1200" cap="none" spc="0" normalizeH="0" noProof="0">
                <a:ln>
                  <a:noFill/>
                </a:ln>
                <a:solidFill>
                  <a:srgbClr val="000000"/>
                </a:solidFill>
                <a:effectLst/>
                <a:uLnTx/>
                <a:uFillTx/>
                <a:latin typeface="Arial" panose="020B0604020202020204" pitchFamily="34" charset="0"/>
                <a:ea typeface="+mn-ea"/>
                <a:cs typeface="Arial" panose="020B0604020202020204" pitchFamily="34" charset="0"/>
              </a:rPr>
              <a:t> </a:t>
            </a:r>
            <a:r>
              <a:rPr kumimoji="0" lang="en-ID" sz="1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land use,</a:t>
            </a:r>
            <a:r>
              <a:rPr kumimoji="0" lang="en-ID" sz="1400" b="1" i="0" u="none" strike="noStrike" kern="1200" cap="none" spc="0" normalizeH="0" noProof="0">
                <a:ln>
                  <a:noFill/>
                </a:ln>
                <a:solidFill>
                  <a:srgbClr val="000000"/>
                </a:solidFill>
                <a:effectLst/>
                <a:uLnTx/>
                <a:uFillTx/>
                <a:latin typeface="Arial" panose="020B0604020202020204" pitchFamily="34" charset="0"/>
                <a:ea typeface="+mn-ea"/>
                <a:cs typeface="Arial" panose="020B0604020202020204" pitchFamily="34" charset="0"/>
              </a:rPr>
              <a:t> </a:t>
            </a:r>
            <a:r>
              <a:rPr kumimoji="0" lang="en-ID" sz="1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and death rates</a:t>
            </a:r>
            <a:r>
              <a:rPr kumimoji="0" lang="en-ID" sz="1400" b="1" i="0" u="none" strike="noStrike" kern="1200" cap="none" spc="0" normalizeH="0" noProof="0">
                <a:ln>
                  <a:noFill/>
                </a:ln>
                <a:solidFill>
                  <a:srgbClr val="000000"/>
                </a:solidFill>
                <a:effectLst/>
                <a:uLnTx/>
                <a:uFillTx/>
                <a:latin typeface="Arial" panose="020B0604020202020204" pitchFamily="34" charset="0"/>
                <a:ea typeface="+mn-ea"/>
                <a:cs typeface="Arial" panose="020B0604020202020204" pitchFamily="34" charset="0"/>
              </a:rPr>
              <a:t> by energy source</a:t>
            </a:r>
            <a:r>
              <a:rPr kumimoji="0" lang="en-ID" sz="1400" b="1" i="0" u="none" strike="noStrike" kern="1200" cap="none" spc="0" normalizeH="0" baseline="30000" noProof="0">
                <a:ln>
                  <a:noFill/>
                </a:ln>
                <a:solidFill>
                  <a:srgbClr val="000000"/>
                </a:solidFill>
                <a:effectLst/>
                <a:uLnTx/>
                <a:uFillTx/>
                <a:latin typeface="Arial" panose="020B0604020202020204" pitchFamily="34" charset="0"/>
                <a:ea typeface="+mn-ea"/>
                <a:cs typeface="Arial" panose="020B0604020202020204" pitchFamily="34" charset="0"/>
              </a:rPr>
              <a:t>2</a:t>
            </a:r>
            <a:r>
              <a:rPr kumimoji="0" lang="en-ID" sz="1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a:t>
            </a:r>
            <a:r>
              <a:rPr kumimoji="0" lang="en-ID" sz="1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2023</a:t>
            </a: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cxnSp>
        <p:nvCxnSpPr>
          <p:cNvPr id="498" name="btfpColumnHeaderBoxLine912903">
            <a:extLst>
              <a:ext uri="{FF2B5EF4-FFF2-40B4-BE49-F238E27FC236}">
                <a16:creationId xmlns:a16="http://schemas.microsoft.com/office/drawing/2014/main" id="{50C8C284-0759-62AF-D62D-BD632DD62149}"/>
              </a:ext>
            </a:extLst>
          </p:cNvPr>
          <p:cNvCxnSpPr>
            <a:cxnSpLocks/>
          </p:cNvCxnSpPr>
          <p:nvPr/>
        </p:nvCxnSpPr>
        <p:spPr bwMode="gray">
          <a:xfrm>
            <a:off x="329184" y="1821473"/>
            <a:ext cx="4998467"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graphicFrame>
        <p:nvGraphicFramePr>
          <p:cNvPr id="96" name="Chart 95">
            <a:extLst>
              <a:ext uri="{FF2B5EF4-FFF2-40B4-BE49-F238E27FC236}">
                <a16:creationId xmlns:a16="http://schemas.microsoft.com/office/drawing/2014/main" id="{B77EE6A4-4BEC-5A61-D850-4950613E7BC1}"/>
              </a:ext>
            </a:extLst>
          </p:cNvPr>
          <p:cNvGraphicFramePr/>
          <p:nvPr>
            <p:custDataLst>
              <p:tags r:id="rId3"/>
            </p:custDataLst>
          </p:nvPr>
        </p:nvGraphicFramePr>
        <p:xfrm>
          <a:off x="835025" y="1970088"/>
          <a:ext cx="4559300" cy="3727450"/>
        </p:xfrm>
        <a:graphic>
          <a:graphicData uri="http://schemas.openxmlformats.org/drawingml/2006/chart">
            <c:chart xmlns:c="http://schemas.openxmlformats.org/drawingml/2006/chart" xmlns:r="http://schemas.openxmlformats.org/officeDocument/2006/relationships" r:id="rId47"/>
          </a:graphicData>
        </a:graphic>
      </p:graphicFrame>
      <p:sp>
        <p:nvSpPr>
          <p:cNvPr id="1845" name="Text Placeholder 10">
            <a:extLst>
              <a:ext uri="{FF2B5EF4-FFF2-40B4-BE49-F238E27FC236}">
                <a16:creationId xmlns:a16="http://schemas.microsoft.com/office/drawing/2014/main" id="{99F7E3B8-CEE3-448C-AE9C-71AD41E329A5}"/>
              </a:ext>
            </a:extLst>
          </p:cNvPr>
          <p:cNvSpPr txBox="1">
            <a:spLocks/>
          </p:cNvSpPr>
          <p:nvPr>
            <p:custDataLst>
              <p:tags r:id="rId4"/>
            </p:custDataLst>
          </p:nvPr>
        </p:nvSpPr>
        <p:spPr bwMode="gray">
          <a:xfrm>
            <a:off x="1268413" y="5719763"/>
            <a:ext cx="9842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defRPr/>
            </a:pPr>
            <a:fld id="{57AA30A7-6C7B-4AD4-87EB-572F4806A599}" type="datetime'''''''''''''''''''''''''0'''''''''''''">
              <a:rPr lang="en-US" altLang="en-US" sz="1400" smtClean="0">
                <a:solidFill>
                  <a:srgbClr val="000000"/>
                </a:solidFill>
              </a:rPr>
              <a:pPr marL="0" lvl="0" indent="0" algn="ctr">
                <a:spcBef>
                  <a:spcPct val="0"/>
                </a:spcBef>
                <a:spcAft>
                  <a:spcPct val="0"/>
                </a:spcAft>
                <a:buNone/>
                <a:defRPr/>
              </a:pPr>
              <a:t>0</a:t>
            </a:fld>
            <a:endParaRPr kumimoji="0" lang="en-US" sz="1400" b="0" i="0" strike="noStrike" kern="1200" cap="none" spc="0" normalizeH="0" baseline="0" noProof="0">
              <a:ln>
                <a:noFill/>
              </a:ln>
              <a:solidFill>
                <a:srgbClr val="000000"/>
              </a:solidFill>
              <a:effectLst/>
              <a:uLnTx/>
              <a:uFillTx/>
            </a:endParaRPr>
          </a:p>
        </p:txBody>
      </p:sp>
      <p:sp>
        <p:nvSpPr>
          <p:cNvPr id="1849" name="Text Placeholder 10">
            <a:extLst>
              <a:ext uri="{FF2B5EF4-FFF2-40B4-BE49-F238E27FC236}">
                <a16:creationId xmlns:a16="http://schemas.microsoft.com/office/drawing/2014/main" id="{D59AECB2-91C1-AA94-121F-54E9B74E7AED}"/>
              </a:ext>
            </a:extLst>
          </p:cNvPr>
          <p:cNvSpPr txBox="1">
            <a:spLocks/>
          </p:cNvSpPr>
          <p:nvPr>
            <p:custDataLst>
              <p:tags r:id="rId5"/>
            </p:custDataLst>
          </p:nvPr>
        </p:nvSpPr>
        <p:spPr bwMode="gray">
          <a:xfrm>
            <a:off x="5164138" y="5719763"/>
            <a:ext cx="2952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defRPr/>
            </a:pPr>
            <a:fld id="{2474A609-854B-4FB2-ACAA-1BD8C6C7D676}" type="datetime'''1''0''''''''''''''''''''''''''''''0'''''''''''''''''''">
              <a:rPr lang="en-US" altLang="en-US" sz="1400" smtClean="0">
                <a:solidFill>
                  <a:srgbClr val="000000"/>
                </a:solidFill>
              </a:rPr>
              <a:pPr marL="0" lvl="0" indent="0" algn="ctr">
                <a:spcBef>
                  <a:spcPct val="0"/>
                </a:spcBef>
                <a:spcAft>
                  <a:spcPct val="0"/>
                </a:spcAft>
                <a:buNone/>
                <a:defRPr/>
              </a:pPr>
              <a:t>100</a:t>
            </a:fld>
            <a:endParaRPr kumimoji="0" lang="en-US" sz="1400" b="0" i="0" strike="noStrike" kern="1200" cap="none" spc="0" normalizeH="0" baseline="0" noProof="0">
              <a:ln>
                <a:noFill/>
              </a:ln>
              <a:solidFill>
                <a:srgbClr val="000000"/>
              </a:solidFill>
              <a:effectLst/>
              <a:uLnTx/>
              <a:uFillTx/>
            </a:endParaRPr>
          </a:p>
        </p:txBody>
      </p:sp>
      <p:sp>
        <p:nvSpPr>
          <p:cNvPr id="2167" name="Text Placeholder 10">
            <a:extLst>
              <a:ext uri="{FF2B5EF4-FFF2-40B4-BE49-F238E27FC236}">
                <a16:creationId xmlns:a16="http://schemas.microsoft.com/office/drawing/2014/main" id="{6B88F313-78C0-256A-0315-D609E1F96437}"/>
              </a:ext>
            </a:extLst>
          </p:cNvPr>
          <p:cNvSpPr txBox="1">
            <a:spLocks/>
          </p:cNvSpPr>
          <p:nvPr>
            <p:custDataLst>
              <p:tags r:id="rId6"/>
            </p:custDataLst>
          </p:nvPr>
        </p:nvSpPr>
        <p:spPr bwMode="gray">
          <a:xfrm>
            <a:off x="642938" y="5200650"/>
            <a:ext cx="9842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F0E1770E-545C-44B0-B8C4-119C3343221D}" type="datetime'''''''''''0'''''''''''''''''''''''''''''''''''''''''''''">
              <a:rPr lang="en-US" altLang="en-US" sz="1400" smtClean="0">
                <a:solidFill>
                  <a:srgbClr val="000000"/>
                </a:solidFill>
              </a:rPr>
              <a:pPr marL="0" lvl="0" indent="0" algn="r">
                <a:spcBef>
                  <a:spcPct val="0"/>
                </a:spcBef>
                <a:spcAft>
                  <a:spcPct val="0"/>
                </a:spcAft>
                <a:buNone/>
                <a:defRPr/>
              </a:pPr>
              <a:t>0</a:t>
            </a:fld>
            <a:endParaRPr kumimoji="0" lang="en-US" sz="1400" b="0" i="0" strike="noStrike" kern="1200" cap="none" spc="0" normalizeH="0" baseline="0" noProof="0">
              <a:ln>
                <a:noFill/>
              </a:ln>
              <a:solidFill>
                <a:srgbClr val="000000"/>
              </a:solidFill>
              <a:effectLst/>
              <a:uLnTx/>
              <a:uFillTx/>
            </a:endParaRPr>
          </a:p>
        </p:txBody>
      </p:sp>
      <p:sp>
        <p:nvSpPr>
          <p:cNvPr id="2172" name="Text Placeholder 10">
            <a:extLst>
              <a:ext uri="{FF2B5EF4-FFF2-40B4-BE49-F238E27FC236}">
                <a16:creationId xmlns:a16="http://schemas.microsoft.com/office/drawing/2014/main" id="{800DC3AA-56F5-4C22-BFC2-5B6A3AD3CA69}"/>
              </a:ext>
            </a:extLst>
          </p:cNvPr>
          <p:cNvSpPr txBox="1">
            <a:spLocks/>
          </p:cNvSpPr>
          <p:nvPr>
            <p:custDataLst>
              <p:tags r:id="rId7"/>
            </p:custDataLst>
          </p:nvPr>
        </p:nvSpPr>
        <p:spPr bwMode="gray">
          <a:xfrm>
            <a:off x="544513" y="3721100"/>
            <a:ext cx="1968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03896A90-2C31-4A03-99CC-E3EE9828ED29}" type="datetime'''''''''''''''''5''''''0'''''''''''''''''''''''''''">
              <a:rPr lang="en-US" altLang="en-US" sz="1400" smtClean="0">
                <a:solidFill>
                  <a:srgbClr val="000000"/>
                </a:solidFill>
              </a:rPr>
              <a:pPr marL="0" lvl="0" indent="0" algn="r">
                <a:spcBef>
                  <a:spcPct val="0"/>
                </a:spcBef>
                <a:spcAft>
                  <a:spcPct val="0"/>
                </a:spcAft>
                <a:buNone/>
                <a:defRPr/>
              </a:pPr>
              <a:t>50</a:t>
            </a:fld>
            <a:endParaRPr kumimoji="0" lang="en-US" sz="1400" b="0" i="0" strike="noStrike" kern="1200" cap="none" spc="0" normalizeH="0" baseline="0" noProof="0">
              <a:ln>
                <a:noFill/>
              </a:ln>
              <a:solidFill>
                <a:srgbClr val="000000"/>
              </a:solidFill>
              <a:effectLst/>
              <a:uLnTx/>
              <a:uFillTx/>
            </a:endParaRPr>
          </a:p>
        </p:txBody>
      </p:sp>
      <p:sp>
        <p:nvSpPr>
          <p:cNvPr id="2177" name="Text Placeholder 10">
            <a:extLst>
              <a:ext uri="{FF2B5EF4-FFF2-40B4-BE49-F238E27FC236}">
                <a16:creationId xmlns:a16="http://schemas.microsoft.com/office/drawing/2014/main" id="{6CDFFCF0-709D-A655-E10F-764C760747A2}"/>
              </a:ext>
            </a:extLst>
          </p:cNvPr>
          <p:cNvSpPr txBox="1">
            <a:spLocks/>
          </p:cNvSpPr>
          <p:nvPr>
            <p:custDataLst>
              <p:tags r:id="rId8"/>
            </p:custDataLst>
          </p:nvPr>
        </p:nvSpPr>
        <p:spPr bwMode="gray">
          <a:xfrm>
            <a:off x="446088" y="2241550"/>
            <a:ext cx="2952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E087158C-68AE-4C1B-B81C-AA6D2F87858F}" type="datetime'''''''''''1''0''''''''''''''''''''''''''''''''''0'''">
              <a:rPr lang="en-US" altLang="en-US" sz="1400" smtClean="0">
                <a:solidFill>
                  <a:srgbClr val="000000"/>
                </a:solidFill>
              </a:rPr>
              <a:pPr marL="0" lvl="0" indent="0" algn="r">
                <a:spcBef>
                  <a:spcPct val="0"/>
                </a:spcBef>
                <a:spcAft>
                  <a:spcPct val="0"/>
                </a:spcAft>
                <a:buNone/>
                <a:defRPr/>
              </a:pPr>
              <a:t>100</a:t>
            </a:fld>
            <a:endParaRPr kumimoji="0" lang="en-US" sz="1400" b="0" i="0" strike="noStrike" kern="1200" cap="none" spc="0" normalizeH="0" baseline="0" noProof="0">
              <a:ln>
                <a:noFill/>
              </a:ln>
              <a:solidFill>
                <a:srgbClr val="000000"/>
              </a:solidFill>
              <a:effectLst/>
              <a:uLnTx/>
              <a:uFillTx/>
            </a:endParaRPr>
          </a:p>
        </p:txBody>
      </p:sp>
      <p:sp>
        <p:nvSpPr>
          <p:cNvPr id="97" name="Text Placeholder 10">
            <a:extLst>
              <a:ext uri="{FF2B5EF4-FFF2-40B4-BE49-F238E27FC236}">
                <a16:creationId xmlns:a16="http://schemas.microsoft.com/office/drawing/2014/main" id="{BCE71076-F5FA-C517-415C-769D663CCBAA}"/>
              </a:ext>
            </a:extLst>
          </p:cNvPr>
          <p:cNvSpPr>
            <a:spLocks noGrp="1"/>
          </p:cNvSpPr>
          <p:nvPr>
            <p:custDataLst>
              <p:tags r:id="rId9"/>
            </p:custDataLst>
          </p:nvPr>
        </p:nvSpPr>
        <p:spPr bwMode="auto">
          <a:xfrm>
            <a:off x="2433638" y="5874195"/>
            <a:ext cx="1363663" cy="212725"/>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15C3477F-1F5E-496D-9FFE-4BADDDC33668}" type="datetime''''' ''''''''Was''te'' (''''kg''''''''''''''''/M''W''''''h)'''">
              <a:rPr lang="en-US" altLang="en-US" sz="1400" smtClean="0"/>
              <a:pPr marL="0" lvl="0" indent="0" algn="ctr">
                <a:spcBef>
                  <a:spcPct val="0"/>
                </a:spcBef>
                <a:spcAft>
                  <a:spcPct val="0"/>
                </a:spcAft>
                <a:buNone/>
              </a:pPr>
              <a:t> Waste (kg/MWh)</a:t>
            </a:fld>
            <a:endParaRPr lang="en-US" sz="1400"/>
          </a:p>
        </p:txBody>
      </p:sp>
      <p:sp>
        <p:nvSpPr>
          <p:cNvPr id="76" name="Text Placeholder 10">
            <a:extLst>
              <a:ext uri="{FF2B5EF4-FFF2-40B4-BE49-F238E27FC236}">
                <a16:creationId xmlns:a16="http://schemas.microsoft.com/office/drawing/2014/main" id="{1669F8EC-D1B4-AC0C-20C9-A06E8879FB82}"/>
              </a:ext>
            </a:extLst>
          </p:cNvPr>
          <p:cNvSpPr>
            <a:spLocks noGrp="1"/>
          </p:cNvSpPr>
          <p:nvPr>
            <p:custDataLst>
              <p:tags r:id="rId10"/>
            </p:custDataLst>
          </p:nvPr>
        </p:nvSpPr>
        <p:spPr bwMode="auto">
          <a:xfrm>
            <a:off x="90488" y="3025775"/>
            <a:ext cx="212725" cy="1604963"/>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vert270" wrap="none" lIns="0" tIns="0" rIns="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48FD1F83-6B11-42E1-9EF7-3EA617A11139}" type="datetime'''''''L''a''nd'''''''''' u''''se ''(m3/''M''''W''''h)'''">
              <a:rPr lang="en-US" altLang="en-US" sz="1400" smtClean="0"/>
              <a:pPr marL="0" lvl="0" indent="0" algn="ctr">
                <a:spcBef>
                  <a:spcPct val="0"/>
                </a:spcBef>
                <a:spcAft>
                  <a:spcPct val="0"/>
                </a:spcAft>
                <a:buNone/>
              </a:pPr>
              <a:t>Land use (m3/MWh)</a:t>
            </a:fld>
            <a:endParaRPr lang="en-US" sz="1400"/>
          </a:p>
        </p:txBody>
      </p:sp>
      <p:sp>
        <p:nvSpPr>
          <p:cNvPr id="248" name="Text Placeholder 10">
            <a:extLst>
              <a:ext uri="{FF2B5EF4-FFF2-40B4-BE49-F238E27FC236}">
                <a16:creationId xmlns:a16="http://schemas.microsoft.com/office/drawing/2014/main" id="{EFE84250-DC97-9074-ED1E-042660927EC0}"/>
              </a:ext>
            </a:extLst>
          </p:cNvPr>
          <p:cNvSpPr>
            <a:spLocks noGrp="1"/>
          </p:cNvSpPr>
          <p:nvPr>
            <p:custDataLst>
              <p:tags r:id="rId11"/>
            </p:custDataLst>
          </p:nvPr>
        </p:nvSpPr>
        <p:spPr bwMode="gray">
          <a:xfrm>
            <a:off x="1349375" y="5191125"/>
            <a:ext cx="701675" cy="212725"/>
          </a:xfrm>
          <a:prstGeom prst="rect">
            <a:avLst/>
          </a:prstGeom>
          <a:noFill/>
          <a:ln>
            <a:noFill/>
          </a:ln>
          <a:effectLst/>
          <a:extLst>
            <a:ext uri="{909E8E84-426E-40DD-AFC4-6F175D3DCCD1}">
              <a14:hiddenFill xmlns:a14="http://schemas.microsoft.com/office/drawing/2010/main">
                <a:solidFill>
                  <a:schemeClr val="accent6"/>
                </a:solidFill>
              </a14:hiddenFill>
            </a:ext>
          </a:extLst>
        </p:spPr>
        <p:txBody>
          <a:bodyPr vert="horz" wrap="none" lIns="25400" tIns="0" rIns="2540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37D3FCC6-925E-4717-9E10-8782BE14D079}" type="datetime'''''''''N''u''''''''''''''c''''l''''''''e''''''ar'''''''''''''">
              <a:rPr lang="en-US" altLang="en-US" sz="1400" b="1" smtClean="0">
                <a:solidFill>
                  <a:schemeClr val="accent1"/>
                </a:solidFill>
              </a:rPr>
              <a:pPr marL="0" lvl="0" indent="0">
                <a:spcBef>
                  <a:spcPct val="0"/>
                </a:spcBef>
                <a:spcAft>
                  <a:spcPct val="0"/>
                </a:spcAft>
                <a:buNone/>
              </a:pPr>
              <a:t>Nuclear</a:t>
            </a:fld>
            <a:endParaRPr lang="en-US" sz="1400" b="1">
              <a:solidFill>
                <a:schemeClr val="accent1"/>
              </a:solidFill>
            </a:endParaRPr>
          </a:p>
        </p:txBody>
      </p:sp>
      <p:sp>
        <p:nvSpPr>
          <p:cNvPr id="249" name="Text Placeholder 10">
            <a:extLst>
              <a:ext uri="{FF2B5EF4-FFF2-40B4-BE49-F238E27FC236}">
                <a16:creationId xmlns:a16="http://schemas.microsoft.com/office/drawing/2014/main" id="{F4A73E26-6EA3-2D82-071F-85BEDC2DC3F9}"/>
              </a:ext>
            </a:extLst>
          </p:cNvPr>
          <p:cNvSpPr>
            <a:spLocks noGrp="1"/>
          </p:cNvSpPr>
          <p:nvPr>
            <p:custDataLst>
              <p:tags r:id="rId12"/>
            </p:custDataLst>
          </p:nvPr>
        </p:nvSpPr>
        <p:spPr bwMode="gray">
          <a:xfrm>
            <a:off x="1412875" y="4638675"/>
            <a:ext cx="752475" cy="212725"/>
          </a:xfrm>
          <a:prstGeom prst="rect">
            <a:avLst/>
          </a:prstGeom>
          <a:noFill/>
          <a:ln>
            <a:noFill/>
          </a:ln>
          <a:effectLst/>
          <a:extLst>
            <a:ext uri="{909E8E84-426E-40DD-AFC4-6F175D3DCCD1}">
              <a14:hiddenFill xmlns:a14="http://schemas.microsoft.com/office/drawing/2010/main">
                <a:solidFill>
                  <a:schemeClr val="accent6"/>
                </a:solidFill>
              </a14:hiddenFill>
            </a:ext>
          </a:extLst>
        </p:spPr>
        <p:txBody>
          <a:bodyPr vert="horz" wrap="none" lIns="25400" tIns="0" rIns="2540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7422CE17-E330-4414-9A6A-369AB713AF96}" type="datetime'So''''''''''''lar ''''''''''''''''''''''''''''''P''''V'''''">
              <a:rPr lang="en-US" altLang="en-US" sz="1400" smtClean="0">
                <a:solidFill>
                  <a:schemeClr val="accent4"/>
                </a:solidFill>
              </a:rPr>
              <a:pPr marL="0" lvl="0" indent="0">
                <a:spcBef>
                  <a:spcPct val="0"/>
                </a:spcBef>
                <a:spcAft>
                  <a:spcPct val="0"/>
                </a:spcAft>
                <a:buNone/>
              </a:pPr>
              <a:t>Solar PV</a:t>
            </a:fld>
            <a:endParaRPr lang="en-US" sz="1400">
              <a:solidFill>
                <a:schemeClr val="accent4"/>
              </a:solidFill>
            </a:endParaRPr>
          </a:p>
        </p:txBody>
      </p:sp>
      <p:sp>
        <p:nvSpPr>
          <p:cNvPr id="250" name="Text Placeholder 10">
            <a:extLst>
              <a:ext uri="{FF2B5EF4-FFF2-40B4-BE49-F238E27FC236}">
                <a16:creationId xmlns:a16="http://schemas.microsoft.com/office/drawing/2014/main" id="{5DA33702-425F-818E-EAC6-33BB810B4FCA}"/>
              </a:ext>
            </a:extLst>
          </p:cNvPr>
          <p:cNvSpPr>
            <a:spLocks noGrp="1"/>
          </p:cNvSpPr>
          <p:nvPr>
            <p:custDataLst>
              <p:tags r:id="rId13"/>
            </p:custDataLst>
          </p:nvPr>
        </p:nvSpPr>
        <p:spPr bwMode="gray">
          <a:xfrm>
            <a:off x="1357313" y="2271713"/>
            <a:ext cx="455613" cy="212725"/>
          </a:xfrm>
          <a:prstGeom prst="rect">
            <a:avLst/>
          </a:prstGeom>
          <a:noFill/>
          <a:ln>
            <a:noFill/>
          </a:ln>
          <a:effectLst/>
          <a:extLst>
            <a:ext uri="{909E8E84-426E-40DD-AFC4-6F175D3DCCD1}">
              <a14:hiddenFill xmlns:a14="http://schemas.microsoft.com/office/drawing/2010/main">
                <a:solidFill>
                  <a:schemeClr val="accent6"/>
                </a:solidFill>
              </a14:hiddenFill>
            </a:ext>
          </a:extLst>
        </p:spPr>
        <p:txBody>
          <a:bodyPr vert="horz" wrap="none" lIns="25400" tIns="0" rIns="2540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DFE75BC5-C98D-4DF1-8CBA-50EDFB477E5F}" type="datetime'W''''''i''''''''''''''''''''n''''''''d'">
              <a:rPr lang="en-US" altLang="en-US" sz="1400" smtClean="0">
                <a:solidFill>
                  <a:schemeClr val="accent3"/>
                </a:solidFill>
              </a:rPr>
              <a:pPr marL="0" lvl="0" indent="0">
                <a:spcBef>
                  <a:spcPct val="0"/>
                </a:spcBef>
                <a:spcAft>
                  <a:spcPct val="0"/>
                </a:spcAft>
                <a:buNone/>
              </a:pPr>
              <a:t>Wind</a:t>
            </a:fld>
            <a:endParaRPr lang="en-US" sz="1400">
              <a:solidFill>
                <a:schemeClr val="accent3"/>
              </a:solidFill>
            </a:endParaRPr>
          </a:p>
        </p:txBody>
      </p:sp>
      <p:sp>
        <p:nvSpPr>
          <p:cNvPr id="251" name="Text Placeholder 10">
            <a:extLst>
              <a:ext uri="{FF2B5EF4-FFF2-40B4-BE49-F238E27FC236}">
                <a16:creationId xmlns:a16="http://schemas.microsoft.com/office/drawing/2014/main" id="{FB4725FA-6231-4C84-84E1-B7EF57763094}"/>
              </a:ext>
            </a:extLst>
          </p:cNvPr>
          <p:cNvSpPr>
            <a:spLocks noGrp="1"/>
          </p:cNvSpPr>
          <p:nvPr>
            <p:custDataLst>
              <p:tags r:id="rId14"/>
            </p:custDataLst>
          </p:nvPr>
        </p:nvSpPr>
        <p:spPr bwMode="gray">
          <a:xfrm>
            <a:off x="4664075" y="4578350"/>
            <a:ext cx="415925" cy="212725"/>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25400" tIns="0" rIns="2540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050279EA-AFEE-4719-B6AC-0B1D9CFD4803}" type="datetime'''''Co''''a''''''''''''''''''''l'''''''''''''''''''''">
              <a:rPr lang="en-US" altLang="en-US" sz="1400" smtClean="0">
                <a:solidFill>
                  <a:schemeClr val="bg1"/>
                </a:solidFill>
              </a:rPr>
              <a:pPr marL="0" lvl="0" indent="0" algn="ctr">
                <a:spcBef>
                  <a:spcPct val="0"/>
                </a:spcBef>
                <a:spcAft>
                  <a:spcPct val="0"/>
                </a:spcAft>
                <a:buNone/>
              </a:pPr>
              <a:t>Coal</a:t>
            </a:fld>
            <a:endParaRPr lang="en-US" sz="1400">
              <a:solidFill>
                <a:schemeClr val="bg1"/>
              </a:solidFill>
            </a:endParaRPr>
          </a:p>
        </p:txBody>
      </p:sp>
      <p:sp>
        <p:nvSpPr>
          <p:cNvPr id="2124" name="TextBox 8">
            <a:extLst>
              <a:ext uri="{FF2B5EF4-FFF2-40B4-BE49-F238E27FC236}">
                <a16:creationId xmlns:a16="http://schemas.microsoft.com/office/drawing/2014/main" id="{50163B0B-840B-E989-1184-733D824D23D3}"/>
              </a:ext>
            </a:extLst>
          </p:cNvPr>
          <p:cNvSpPr txBox="1"/>
          <p:nvPr/>
        </p:nvSpPr>
        <p:spPr bwMode="gray">
          <a:xfrm>
            <a:off x="9557951" y="1554480"/>
            <a:ext cx="2386240" cy="4485843"/>
          </a:xfrm>
          <a:prstGeom prst="rect">
            <a:avLst/>
          </a:prstGeom>
          <a:solidFill>
            <a:srgbClr val="E3E8EE"/>
          </a:solidFill>
        </p:spPr>
        <p:txBody>
          <a:bodyPr wrap="square" lIns="137160" tIns="137160" rIns="274320" bIns="137160" rtlCol="0" anchor="t">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Observations</a:t>
            </a:r>
          </a:p>
          <a:p>
            <a:pPr marL="171450" indent="-171450">
              <a:spcAft>
                <a:spcPts val="600"/>
              </a:spcAft>
              <a:buFont typeface="Arial" panose="020B0604020202020204" pitchFamily="34" charset="0"/>
              <a:buChar char="•"/>
              <a:defRPr/>
            </a:pPr>
            <a:r>
              <a:rPr lang="en-US" sz="1050">
                <a:solidFill>
                  <a:srgbClr val="000000"/>
                </a:solidFill>
                <a:latin typeface="Arial" panose="020B0604020202020204" pitchFamily="34" charset="0"/>
                <a:cs typeface="Arial" panose="020B0604020202020204" pitchFamily="34" charset="0"/>
              </a:rPr>
              <a:t>Very low and low radioactive-level waste types are </a:t>
            </a:r>
            <a:r>
              <a:rPr lang="en-US" sz="1050" b="1">
                <a:solidFill>
                  <a:srgbClr val="000000"/>
                </a:solidFill>
                <a:latin typeface="Arial" panose="020B0604020202020204" pitchFamily="34" charset="0"/>
                <a:cs typeface="Arial" panose="020B0604020202020204" pitchFamily="34" charset="0"/>
              </a:rPr>
              <a:t>78% of total nuclear waste </a:t>
            </a:r>
            <a:r>
              <a:rPr lang="en-US" sz="1050">
                <a:solidFill>
                  <a:srgbClr val="000000"/>
                </a:solidFill>
                <a:latin typeface="Arial" panose="020B0604020202020204" pitchFamily="34" charset="0"/>
                <a:cs typeface="Arial" panose="020B0604020202020204" pitchFamily="34" charset="0"/>
              </a:rPr>
              <a:t>by volume and have a </a:t>
            </a:r>
            <a:r>
              <a:rPr lang="en-US" sz="1050" b="1">
                <a:solidFill>
                  <a:srgbClr val="000000"/>
                </a:solidFill>
                <a:latin typeface="Arial" panose="020B0604020202020204" pitchFamily="34" charset="0"/>
                <a:cs typeface="Arial" panose="020B0604020202020204" pitchFamily="34" charset="0"/>
              </a:rPr>
              <a:t>radioactivity of &lt;1%.</a:t>
            </a:r>
          </a:p>
          <a:p>
            <a:pPr marL="171450" indent="-171450">
              <a:spcAft>
                <a:spcPts val="600"/>
              </a:spcAft>
              <a:buFont typeface="Arial" panose="020B0604020202020204" pitchFamily="34" charset="0"/>
              <a:buChar char="•"/>
              <a:defRPr/>
            </a:pPr>
            <a:r>
              <a:rPr lang="en-US" sz="1050">
                <a:solidFill>
                  <a:srgbClr val="000000"/>
                </a:solidFill>
                <a:latin typeface="Arial"/>
                <a:cs typeface="Arial"/>
              </a:rPr>
              <a:t>Nuclear is the only energy source that fully accounts for all its waste throughout its entire lifecycle, with </a:t>
            </a:r>
            <a:r>
              <a:rPr lang="en-US" sz="1050" b="1">
                <a:solidFill>
                  <a:srgbClr val="000000"/>
                </a:solidFill>
                <a:latin typeface="Arial"/>
                <a:cs typeface="Arial"/>
              </a:rPr>
              <a:t>producers paying for nuclear waste disposal,</a:t>
            </a:r>
            <a:r>
              <a:rPr lang="en-US" sz="1050">
                <a:solidFill>
                  <a:srgbClr val="000000"/>
                </a:solidFill>
                <a:latin typeface="Arial"/>
                <a:cs typeface="Arial"/>
              </a:rPr>
              <a:t> which is about 10% of total costs.</a:t>
            </a:r>
            <a:r>
              <a:rPr lang="en-US" sz="1050" baseline="30000">
                <a:solidFill>
                  <a:srgbClr val="000000"/>
                </a:solidFill>
                <a:latin typeface="Arial"/>
                <a:cs typeface="Arial"/>
              </a:rPr>
              <a:t>3</a:t>
            </a:r>
            <a:r>
              <a:rPr lang="en-US" sz="1050">
                <a:solidFill>
                  <a:srgbClr val="000000"/>
                </a:solidFill>
                <a:latin typeface="Arial"/>
                <a:cs typeface="Arial"/>
              </a:rPr>
              <a:t> </a:t>
            </a:r>
          </a:p>
          <a:p>
            <a:pPr marL="171450" indent="-171450">
              <a:spcAft>
                <a:spcPts val="600"/>
              </a:spcAft>
              <a:buFont typeface="Arial" panose="020B0604020202020204" pitchFamily="34" charset="0"/>
              <a:buChar char="•"/>
              <a:defRPr/>
            </a:pPr>
            <a:r>
              <a:rPr lang="en-US" sz="1050">
                <a:solidFill>
                  <a:srgbClr val="000000"/>
                </a:solidFill>
                <a:latin typeface="Arial" panose="020B0604020202020204" pitchFamily="34" charset="0"/>
                <a:cs typeface="Arial" panose="020B0604020202020204" pitchFamily="34" charset="0"/>
              </a:rPr>
              <a:t>Fossil fuel operators typically do not internalize the full environmental costs of CO</a:t>
            </a:r>
            <a:r>
              <a:rPr lang="en-US" sz="1050" baseline="-25000">
                <a:solidFill>
                  <a:srgbClr val="000000"/>
                </a:solidFill>
                <a:latin typeface="Arial" panose="020B0604020202020204" pitchFamily="34" charset="0"/>
                <a:cs typeface="Arial" panose="020B0604020202020204" pitchFamily="34" charset="0"/>
              </a:rPr>
              <a:t>2</a:t>
            </a:r>
            <a:r>
              <a:rPr lang="en-US" sz="1050">
                <a:solidFill>
                  <a:srgbClr val="000000"/>
                </a:solidFill>
                <a:latin typeface="Arial" panose="020B0604020202020204" pitchFamily="34" charset="0"/>
                <a:cs typeface="Arial" panose="020B0604020202020204" pitchFamily="34" charset="0"/>
              </a:rPr>
              <a:t> emissions, pollution, and methane leaks, making the energy source appear artificially cheaper.</a:t>
            </a:r>
          </a:p>
          <a:p>
            <a:pPr marL="171450" indent="-171450">
              <a:spcAft>
                <a:spcPts val="600"/>
              </a:spcAft>
              <a:buFont typeface="Arial" panose="020B0604020202020204" pitchFamily="34" charset="0"/>
              <a:buChar char="•"/>
              <a:defRPr/>
            </a:pPr>
            <a:r>
              <a:rPr lang="en-US" sz="1050">
                <a:solidFill>
                  <a:srgbClr val="000000"/>
                </a:solidFill>
                <a:latin typeface="Arial" panose="020B0604020202020204" pitchFamily="34" charset="0"/>
                <a:cs typeface="Arial" panose="020B0604020202020204" pitchFamily="34" charset="0"/>
              </a:rPr>
              <a:t>Solar panels and wind blades are often landfilled at end of life.</a:t>
            </a:r>
          </a:p>
        </p:txBody>
      </p:sp>
      <p:sp>
        <p:nvSpPr>
          <p:cNvPr id="3" name="Rectangular Callout 2">
            <a:extLst>
              <a:ext uri="{FF2B5EF4-FFF2-40B4-BE49-F238E27FC236}">
                <a16:creationId xmlns:a16="http://schemas.microsoft.com/office/drawing/2014/main" id="{B28CE8A8-9ECC-ECE3-0388-9B4202A94DEB}"/>
              </a:ext>
            </a:extLst>
          </p:cNvPr>
          <p:cNvSpPr/>
          <p:nvPr/>
        </p:nvSpPr>
        <p:spPr>
          <a:xfrm flipH="1">
            <a:off x="2254989" y="2950467"/>
            <a:ext cx="1879997" cy="1246542"/>
          </a:xfrm>
          <a:prstGeom prst="wedgeRectCallout">
            <a:avLst>
              <a:gd name="adj1" fmla="val 56246"/>
              <a:gd name="adj2" fmla="val 126902"/>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defRPr/>
            </a:pPr>
            <a:r>
              <a:rPr kumimoji="0" lang="en-US" sz="1050" b="0" i="0" u="none" strike="noStrike" kern="1200" cap="none" spc="0" normalizeH="0" baseline="0" noProof="0">
                <a:solidFill>
                  <a:schemeClr val="bg1"/>
                </a:solidFill>
                <a:effectLst/>
                <a:uLnTx/>
                <a:uFillTx/>
                <a:latin typeface="Arial"/>
                <a:ea typeface="+mn-ea"/>
                <a:cs typeface="+mn-cs"/>
              </a:rPr>
              <a:t>Nuclear energy uses the</a:t>
            </a:r>
            <a:r>
              <a:rPr kumimoji="0" lang="en-US" sz="1050" b="0" i="0" u="none" strike="noStrike" kern="1200" cap="none" spc="0" normalizeH="0" noProof="0">
                <a:solidFill>
                  <a:schemeClr val="bg1"/>
                </a:solidFill>
                <a:effectLst/>
                <a:uLnTx/>
                <a:uFillTx/>
                <a:latin typeface="Arial"/>
                <a:ea typeface="+mn-ea"/>
                <a:cs typeface="+mn-cs"/>
              </a:rPr>
              <a:t> </a:t>
            </a:r>
            <a:r>
              <a:rPr kumimoji="0" lang="en-US" sz="1050" b="1" i="0" u="none" strike="noStrike" kern="1200" cap="none" spc="0" normalizeH="0" noProof="0">
                <a:solidFill>
                  <a:schemeClr val="bg1"/>
                </a:solidFill>
                <a:effectLst/>
                <a:uLnTx/>
                <a:uFillTx/>
                <a:latin typeface="Arial"/>
                <a:ea typeface="+mn-ea"/>
                <a:cs typeface="+mn-cs"/>
              </a:rPr>
              <a:t>least</a:t>
            </a:r>
            <a:r>
              <a:rPr kumimoji="0" lang="en-US" sz="1050" b="1" i="0" u="none" strike="noStrike" kern="1200" cap="none" spc="0" normalizeH="0" baseline="0" noProof="0">
                <a:solidFill>
                  <a:schemeClr val="bg1"/>
                </a:solidFill>
                <a:effectLst/>
                <a:uLnTx/>
                <a:uFillTx/>
                <a:latin typeface="Arial"/>
                <a:ea typeface="+mn-ea"/>
                <a:cs typeface="+mn-cs"/>
              </a:rPr>
              <a:t> land</a:t>
            </a:r>
            <a:r>
              <a:rPr kumimoji="0" lang="en-US" sz="1050" b="1" i="0" u="none" strike="noStrike" kern="1200" cap="none" spc="0" normalizeH="0" noProof="0">
                <a:solidFill>
                  <a:schemeClr val="bg1"/>
                </a:solidFill>
                <a:effectLst/>
                <a:uLnTx/>
                <a:uFillTx/>
                <a:latin typeface="Arial"/>
                <a:ea typeface="+mn-ea"/>
                <a:cs typeface="+mn-cs"/>
              </a:rPr>
              <a:t> </a:t>
            </a:r>
            <a:r>
              <a:rPr kumimoji="0" lang="en-US" sz="1050" b="0" i="0" u="none" strike="noStrike" kern="1200" cap="none" spc="0" normalizeH="0" noProof="0">
                <a:solidFill>
                  <a:schemeClr val="bg1"/>
                </a:solidFill>
                <a:effectLst/>
                <a:uLnTx/>
                <a:uFillTx/>
                <a:latin typeface="Arial"/>
                <a:ea typeface="+mn-ea"/>
                <a:cs typeface="+mn-cs"/>
              </a:rPr>
              <a:t>(</a:t>
            </a:r>
            <a:r>
              <a:rPr lang="en-US" sz="1050">
                <a:solidFill>
                  <a:schemeClr val="bg1"/>
                </a:solidFill>
              </a:rPr>
              <a:t>0.3 m</a:t>
            </a:r>
            <a:r>
              <a:rPr lang="en-US" sz="1050" baseline="30000">
                <a:solidFill>
                  <a:schemeClr val="bg1"/>
                </a:solidFill>
              </a:rPr>
              <a:t>3</a:t>
            </a:r>
            <a:r>
              <a:rPr lang="en-US" sz="1050">
                <a:solidFill>
                  <a:schemeClr val="bg1"/>
                </a:solidFill>
              </a:rPr>
              <a:t>/MWh) and produces the </a:t>
            </a:r>
            <a:r>
              <a:rPr lang="en-US" sz="1050" b="1">
                <a:solidFill>
                  <a:schemeClr val="bg1"/>
                </a:solidFill>
              </a:rPr>
              <a:t>least waste </a:t>
            </a:r>
            <a:r>
              <a:rPr lang="en-US" sz="1050">
                <a:solidFill>
                  <a:schemeClr val="bg1"/>
                </a:solidFill>
              </a:rPr>
              <a:t>(0.03 </a:t>
            </a:r>
            <a:r>
              <a:rPr kumimoji="0" lang="en-US" sz="1050" b="0" i="0" u="none" strike="noStrike" kern="1200" cap="none" spc="0" normalizeH="0" baseline="0" noProof="0">
                <a:solidFill>
                  <a:schemeClr val="bg1"/>
                </a:solidFill>
                <a:effectLst/>
                <a:uLnTx/>
                <a:uFillTx/>
                <a:latin typeface="Arial"/>
                <a:ea typeface="+mn-ea"/>
                <a:cs typeface="+mn-cs"/>
              </a:rPr>
              <a:t>kg/MWh)</a:t>
            </a:r>
            <a:r>
              <a:rPr kumimoji="0" lang="en-US" sz="1050" b="0" i="0" u="none" strike="noStrike" kern="1200" cap="none" spc="0" normalizeH="0" noProof="0">
                <a:solidFill>
                  <a:schemeClr val="bg1"/>
                </a:solidFill>
                <a:effectLst/>
                <a:uLnTx/>
                <a:uFillTx/>
                <a:latin typeface="Arial"/>
                <a:ea typeface="+mn-ea"/>
                <a:cs typeface="+mn-cs"/>
              </a:rPr>
              <a:t> out of the sources evaluated; it has a </a:t>
            </a:r>
            <a:r>
              <a:rPr kumimoji="0" lang="en-US" sz="1050" b="1" i="0" u="none" strike="noStrike" kern="1200" cap="none" spc="0" normalizeH="0" noProof="0">
                <a:solidFill>
                  <a:schemeClr val="bg1"/>
                </a:solidFill>
                <a:effectLst/>
                <a:uLnTx/>
                <a:uFillTx/>
                <a:latin typeface="Arial"/>
                <a:ea typeface="+mn-ea"/>
                <a:cs typeface="+mn-cs"/>
              </a:rPr>
              <a:t>comparable death rate </a:t>
            </a:r>
            <a:r>
              <a:rPr kumimoji="0" lang="en-US" sz="1050" i="0" u="none" strike="noStrike" kern="1200" cap="none" spc="0" normalizeH="0" noProof="0">
                <a:solidFill>
                  <a:schemeClr val="bg1"/>
                </a:solidFill>
                <a:effectLst/>
                <a:uLnTx/>
                <a:uFillTx/>
                <a:latin typeface="Arial"/>
                <a:ea typeface="+mn-ea"/>
                <a:cs typeface="+mn-cs"/>
              </a:rPr>
              <a:t>to wind and solar.</a:t>
            </a:r>
            <a:endParaRPr kumimoji="0" lang="en-US" sz="1050" i="0" u="none" strike="noStrike" kern="1200" cap="none" spc="0" normalizeH="0" baseline="0" noProof="0">
              <a:solidFill>
                <a:schemeClr val="bg1"/>
              </a:solidFill>
              <a:effectLst/>
              <a:uLnTx/>
              <a:uFillTx/>
              <a:latin typeface="Arial"/>
              <a:ea typeface="+mn-ea"/>
              <a:cs typeface="+mn-cs"/>
            </a:endParaRPr>
          </a:p>
        </p:txBody>
      </p:sp>
      <p:graphicFrame>
        <p:nvGraphicFramePr>
          <p:cNvPr id="48" name="Chart 47">
            <a:extLst>
              <a:ext uri="{FF2B5EF4-FFF2-40B4-BE49-F238E27FC236}">
                <a16:creationId xmlns:a16="http://schemas.microsoft.com/office/drawing/2014/main" id="{BBDE7F19-0C0C-F971-2015-460F44925111}"/>
              </a:ext>
            </a:extLst>
          </p:cNvPr>
          <p:cNvGraphicFramePr/>
          <p:nvPr>
            <p:custDataLst>
              <p:tags r:id="rId15"/>
            </p:custDataLst>
          </p:nvPr>
        </p:nvGraphicFramePr>
        <p:xfrm>
          <a:off x="5711825" y="2368550"/>
          <a:ext cx="2681288" cy="2824163"/>
        </p:xfrm>
        <a:graphic>
          <a:graphicData uri="http://schemas.openxmlformats.org/drawingml/2006/chart">
            <c:chart xmlns:c="http://schemas.openxmlformats.org/drawingml/2006/chart" xmlns:r="http://schemas.openxmlformats.org/officeDocument/2006/relationships" r:id="rId48"/>
          </a:graphicData>
        </a:graphic>
      </p:graphicFrame>
      <p:sp>
        <p:nvSpPr>
          <p:cNvPr id="23" name="Text Placeholder 10">
            <a:extLst>
              <a:ext uri="{FF2B5EF4-FFF2-40B4-BE49-F238E27FC236}">
                <a16:creationId xmlns:a16="http://schemas.microsoft.com/office/drawing/2014/main" id="{65F131A4-5232-BCAC-95FC-465BDC88F2D3}"/>
              </a:ext>
            </a:extLst>
          </p:cNvPr>
          <p:cNvSpPr txBox="1">
            <a:spLocks/>
          </p:cNvSpPr>
          <p:nvPr>
            <p:custDataLst>
              <p:tags r:id="rId16"/>
            </p:custDataLst>
          </p:nvPr>
        </p:nvSpPr>
        <p:spPr bwMode="gray">
          <a:xfrm>
            <a:off x="6024564" y="3702050"/>
            <a:ext cx="436563" cy="168275"/>
          </a:xfrm>
          <a:prstGeom prst="rect">
            <a:avLst/>
          </a:prstGeom>
          <a:solidFill>
            <a:schemeClr val="accent1"/>
          </a:solidFill>
          <a:ln>
            <a:noFill/>
          </a:ln>
          <a:effectLst/>
        </p:spPr>
        <p:txBody>
          <a:bodyPr vert="horz" wrap="none" lIns="20638" tIns="0" rIns="20638"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327BFA39-5C86-4308-890F-98BFAF471628}" type="datetime'''''''''''''''''''''''0''.''2''''''''''3''''%'''''">
              <a:rPr kumimoji="0" lang="en-US" altLang="en-US" sz="110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0.23%</a:t>
            </a:fld>
            <a:endParaRPr kumimoji="0" lang="en-US" sz="1100" b="0" i="0" u="none" strike="noStrike" kern="1200" cap="none" spc="0" normalizeH="0" baseline="0" noProof="0">
              <a:ln>
                <a:noFill/>
              </a:ln>
              <a:solidFill>
                <a:srgbClr val="FFFFFF"/>
              </a:solidFill>
              <a:effectLst/>
              <a:uLnTx/>
              <a:uFillTx/>
              <a:latin typeface="Arial"/>
              <a:ea typeface="+mn-ea"/>
              <a:cs typeface="+mn-cs"/>
            </a:endParaRPr>
          </a:p>
        </p:txBody>
      </p:sp>
      <p:sp>
        <p:nvSpPr>
          <p:cNvPr id="2170" name="Rectangle 2169">
            <a:extLst>
              <a:ext uri="{FF2B5EF4-FFF2-40B4-BE49-F238E27FC236}">
                <a16:creationId xmlns:a16="http://schemas.microsoft.com/office/drawing/2014/main" id="{8D1927AE-BDDC-7A65-DD84-6BA6F63CF206}"/>
              </a:ext>
            </a:extLst>
          </p:cNvPr>
          <p:cNvSpPr/>
          <p:nvPr>
            <p:custDataLst>
              <p:tags r:id="rId17"/>
            </p:custDataLst>
          </p:nvPr>
        </p:nvSpPr>
        <p:spPr bwMode="auto">
          <a:xfrm>
            <a:off x="8075613" y="2343150"/>
            <a:ext cx="1230313" cy="1003300"/>
          </a:xfrm>
          <a:prstGeom prst="rect">
            <a:avLst/>
          </a:prstGeom>
          <a:noFill/>
          <a:ln w="9525" cap="flat" cmpd="sng" algn="ctr">
            <a:solidFill>
              <a:schemeClr val="tx1"/>
            </a:solidFill>
            <a:prstDash val="solid"/>
            <a:miter lim="800000"/>
            <a:headEnd type="none" w="med" len="med"/>
            <a:tailEnd type="none" w="med" len="me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132" name="Rectangle 2131">
            <a:extLst>
              <a:ext uri="{FF2B5EF4-FFF2-40B4-BE49-F238E27FC236}">
                <a16:creationId xmlns:a16="http://schemas.microsoft.com/office/drawing/2014/main" id="{7ADE1C9C-7AB6-A43D-75B5-2365DBD05D6F}"/>
              </a:ext>
            </a:extLst>
          </p:cNvPr>
          <p:cNvSpPr/>
          <p:nvPr>
            <p:custDataLst>
              <p:tags r:id="rId18"/>
            </p:custDataLst>
          </p:nvPr>
        </p:nvSpPr>
        <p:spPr bwMode="auto">
          <a:xfrm>
            <a:off x="8135938" y="2408238"/>
            <a:ext cx="214313" cy="160338"/>
          </a:xfrm>
          <a:prstGeom prst="rect">
            <a:avLst/>
          </a:prstGeom>
          <a:solidFill>
            <a:schemeClr val="accent1"/>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2133" name="Rectangle 2132">
            <a:extLst>
              <a:ext uri="{FF2B5EF4-FFF2-40B4-BE49-F238E27FC236}">
                <a16:creationId xmlns:a16="http://schemas.microsoft.com/office/drawing/2014/main" id="{1D064A5B-CA04-EA90-E9AF-89B7CBD3121E}"/>
              </a:ext>
            </a:extLst>
          </p:cNvPr>
          <p:cNvSpPr/>
          <p:nvPr>
            <p:custDataLst>
              <p:tags r:id="rId19"/>
            </p:custDataLst>
          </p:nvPr>
        </p:nvSpPr>
        <p:spPr bwMode="auto">
          <a:xfrm>
            <a:off x="8135938" y="2641600"/>
            <a:ext cx="214313" cy="160338"/>
          </a:xfrm>
          <a:prstGeom prst="rect">
            <a:avLst/>
          </a:prstGeom>
          <a:solidFill>
            <a:srgbClr val="4C6C9C"/>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485" name="Rectangle 484">
            <a:extLst>
              <a:ext uri="{FF2B5EF4-FFF2-40B4-BE49-F238E27FC236}">
                <a16:creationId xmlns:a16="http://schemas.microsoft.com/office/drawing/2014/main" id="{8AB319B3-8811-7221-B59A-9C8E45BFE612}"/>
              </a:ext>
            </a:extLst>
          </p:cNvPr>
          <p:cNvSpPr/>
          <p:nvPr>
            <p:custDataLst>
              <p:tags r:id="rId20"/>
            </p:custDataLst>
          </p:nvPr>
        </p:nvSpPr>
        <p:spPr bwMode="auto">
          <a:xfrm>
            <a:off x="8135938" y="2874963"/>
            <a:ext cx="214313" cy="160338"/>
          </a:xfrm>
          <a:prstGeom prst="rect">
            <a:avLst/>
          </a:prstGeom>
          <a:solidFill>
            <a:srgbClr val="9DB1CF"/>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2165" name="Rectangle 2164">
            <a:extLst>
              <a:ext uri="{FF2B5EF4-FFF2-40B4-BE49-F238E27FC236}">
                <a16:creationId xmlns:a16="http://schemas.microsoft.com/office/drawing/2014/main" id="{DF95C34A-308C-EBD6-A56E-A67A46BF9139}"/>
              </a:ext>
            </a:extLst>
          </p:cNvPr>
          <p:cNvSpPr/>
          <p:nvPr>
            <p:custDataLst>
              <p:tags r:id="rId21"/>
            </p:custDataLst>
          </p:nvPr>
        </p:nvSpPr>
        <p:spPr bwMode="auto">
          <a:xfrm>
            <a:off x="8135938" y="3108325"/>
            <a:ext cx="214313" cy="160338"/>
          </a:xfrm>
          <a:prstGeom prst="rect">
            <a:avLst/>
          </a:prstGeom>
          <a:solidFill>
            <a:srgbClr val="DFE5EF"/>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9" name="Text Placeholder 10">
            <a:extLst>
              <a:ext uri="{FF2B5EF4-FFF2-40B4-BE49-F238E27FC236}">
                <a16:creationId xmlns:a16="http://schemas.microsoft.com/office/drawing/2014/main" id="{FCC37290-CD43-0616-AB36-17AB4797F57A}"/>
              </a:ext>
            </a:extLst>
          </p:cNvPr>
          <p:cNvSpPr txBox="1">
            <a:spLocks/>
          </p:cNvSpPr>
          <p:nvPr>
            <p:custDataLst>
              <p:tags r:id="rId22"/>
            </p:custDataLst>
          </p:nvPr>
        </p:nvSpPr>
        <p:spPr bwMode="auto">
          <a:xfrm>
            <a:off x="8401050" y="2403475"/>
            <a:ext cx="3111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defRPr/>
            </a:pPr>
            <a:fld id="{6132CB6B-7707-4370-A09C-78286993EA17}" type="datetime'''H''i''''''''g''''''''''''''''''h'''''">
              <a:rPr lang="en-US" altLang="en-US" sz="1200" smtClean="0">
                <a:solidFill>
                  <a:srgbClr val="000000"/>
                </a:solidFill>
              </a:rPr>
              <a:pPr marL="0" lvl="0" indent="0">
                <a:spcBef>
                  <a:spcPct val="0"/>
                </a:spcBef>
                <a:spcAft>
                  <a:spcPct val="0"/>
                </a:spcAft>
                <a:buNone/>
                <a:defRPr/>
              </a:pPr>
              <a:t>High</a:t>
            </a:fld>
            <a:endParaRPr kumimoji="0" lang="en-US" sz="1200" b="0" i="0" u="none" strike="noStrike" kern="1200" cap="none" spc="0" normalizeH="0" baseline="0" noProof="0">
              <a:ln>
                <a:noFill/>
              </a:ln>
              <a:solidFill>
                <a:srgbClr val="000000"/>
              </a:solidFill>
              <a:effectLst/>
              <a:uLnTx/>
              <a:uFillTx/>
            </a:endParaRPr>
          </a:p>
        </p:txBody>
      </p:sp>
      <p:sp>
        <p:nvSpPr>
          <p:cNvPr id="10" name="Text Placeholder 10">
            <a:extLst>
              <a:ext uri="{FF2B5EF4-FFF2-40B4-BE49-F238E27FC236}">
                <a16:creationId xmlns:a16="http://schemas.microsoft.com/office/drawing/2014/main" id="{92B00552-4E04-BA83-D2C1-7026BE988280}"/>
              </a:ext>
            </a:extLst>
          </p:cNvPr>
          <p:cNvSpPr txBox="1">
            <a:spLocks/>
          </p:cNvSpPr>
          <p:nvPr>
            <p:custDataLst>
              <p:tags r:id="rId23"/>
            </p:custDataLst>
          </p:nvPr>
        </p:nvSpPr>
        <p:spPr bwMode="auto">
          <a:xfrm>
            <a:off x="8401050" y="2636838"/>
            <a:ext cx="8445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defRPr/>
            </a:pPr>
            <a:fld id="{AB6699AF-5388-44EB-9311-3F1474A16CBF}" type="datetime'In''''t''''''''e''r''med''''''i''''a''''t''''''''e'''''''">
              <a:rPr lang="en-US" altLang="en-US" sz="1200" smtClean="0">
                <a:solidFill>
                  <a:srgbClr val="000000"/>
                </a:solidFill>
              </a:rPr>
              <a:pPr marL="0" lvl="0" indent="0">
                <a:spcBef>
                  <a:spcPct val="0"/>
                </a:spcBef>
                <a:spcAft>
                  <a:spcPct val="0"/>
                </a:spcAft>
                <a:buNone/>
                <a:defRPr/>
              </a:pPr>
              <a:t>Intermediate</a:t>
            </a:fld>
            <a:endParaRPr kumimoji="0" lang="en-US" sz="1200" b="0" i="0" u="none" strike="noStrike" kern="1200" cap="none" spc="0" normalizeH="0" baseline="0" noProof="0">
              <a:ln>
                <a:noFill/>
              </a:ln>
              <a:solidFill>
                <a:srgbClr val="000000"/>
              </a:solidFill>
              <a:effectLst/>
              <a:uLnTx/>
              <a:uFillTx/>
            </a:endParaRPr>
          </a:p>
        </p:txBody>
      </p:sp>
      <p:sp>
        <p:nvSpPr>
          <p:cNvPr id="482" name="Text Placeholder 10">
            <a:extLst>
              <a:ext uri="{FF2B5EF4-FFF2-40B4-BE49-F238E27FC236}">
                <a16:creationId xmlns:a16="http://schemas.microsoft.com/office/drawing/2014/main" id="{17C53A92-338F-3D3F-29B5-EF3321DAE104}"/>
              </a:ext>
            </a:extLst>
          </p:cNvPr>
          <p:cNvSpPr txBox="1">
            <a:spLocks/>
          </p:cNvSpPr>
          <p:nvPr>
            <p:custDataLst>
              <p:tags r:id="rId24"/>
            </p:custDataLst>
          </p:nvPr>
        </p:nvSpPr>
        <p:spPr bwMode="auto">
          <a:xfrm>
            <a:off x="8401050" y="2870200"/>
            <a:ext cx="2778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defRPr/>
            </a:pPr>
            <a:fld id="{38C25B01-1543-4D40-A69A-F3079E55EFAB}" type="datetime'''''''L''''''''''''''''''''''''''''''''''''''''''''''''ow'''">
              <a:rPr lang="en-US" altLang="en-US" sz="1200" smtClean="0">
                <a:solidFill>
                  <a:srgbClr val="000000"/>
                </a:solidFill>
              </a:rPr>
              <a:pPr marL="0" lvl="0" indent="0">
                <a:spcBef>
                  <a:spcPct val="0"/>
                </a:spcBef>
                <a:spcAft>
                  <a:spcPct val="0"/>
                </a:spcAft>
                <a:buNone/>
                <a:defRPr/>
              </a:pPr>
              <a:t>Low</a:t>
            </a:fld>
            <a:endParaRPr kumimoji="0" lang="en-US" sz="1200" b="0" i="0" u="none" strike="noStrike" kern="1200" cap="none" spc="0" normalizeH="0" baseline="0" noProof="0">
              <a:ln>
                <a:noFill/>
              </a:ln>
              <a:solidFill>
                <a:srgbClr val="000000"/>
              </a:solidFill>
              <a:effectLst/>
              <a:uLnTx/>
              <a:uFillTx/>
            </a:endParaRPr>
          </a:p>
        </p:txBody>
      </p:sp>
      <p:sp>
        <p:nvSpPr>
          <p:cNvPr id="398" name="Text Placeholder 10">
            <a:extLst>
              <a:ext uri="{FF2B5EF4-FFF2-40B4-BE49-F238E27FC236}">
                <a16:creationId xmlns:a16="http://schemas.microsoft.com/office/drawing/2014/main" id="{0061E715-C47B-6768-B59B-3AE9DBFA040B}"/>
              </a:ext>
            </a:extLst>
          </p:cNvPr>
          <p:cNvSpPr txBox="1">
            <a:spLocks/>
          </p:cNvSpPr>
          <p:nvPr>
            <p:custDataLst>
              <p:tags r:id="rId25"/>
            </p:custDataLst>
          </p:nvPr>
        </p:nvSpPr>
        <p:spPr bwMode="auto">
          <a:xfrm>
            <a:off x="8401050" y="3103563"/>
            <a:ext cx="6254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defRPr/>
            </a:pPr>
            <a:fld id="{8945D060-01C8-4BC9-98BE-706C9B733BE6}" type="datetime'''''V''er''''''y'''''''''''''' ''L''''''''''''o''''w'">
              <a:rPr lang="en-US" altLang="en-US" sz="1200" smtClean="0">
                <a:solidFill>
                  <a:srgbClr val="000000"/>
                </a:solidFill>
              </a:rPr>
              <a:pPr marL="0" lvl="0" indent="0">
                <a:spcBef>
                  <a:spcPct val="0"/>
                </a:spcBef>
                <a:spcAft>
                  <a:spcPct val="0"/>
                </a:spcAft>
                <a:buNone/>
                <a:defRPr/>
              </a:pPr>
              <a:t>Very Low</a:t>
            </a:fld>
            <a:endParaRPr kumimoji="0" lang="en-US" sz="1200" b="0" i="0" strike="noStrike" kern="1200" cap="none" spc="0" normalizeH="0" baseline="0" noProof="0">
              <a:ln>
                <a:noFill/>
              </a:ln>
              <a:solidFill>
                <a:srgbClr val="000000"/>
              </a:solidFill>
              <a:effectLst/>
              <a:uLnTx/>
              <a:uFillTx/>
            </a:endParaRPr>
          </a:p>
        </p:txBody>
      </p:sp>
      <p:sp>
        <p:nvSpPr>
          <p:cNvPr id="2136" name="Rectangle 2135">
            <a:extLst>
              <a:ext uri="{FF2B5EF4-FFF2-40B4-BE49-F238E27FC236}">
                <a16:creationId xmlns:a16="http://schemas.microsoft.com/office/drawing/2014/main" id="{0B0250A1-2522-2979-16D2-83F210523B7B}"/>
              </a:ext>
            </a:extLst>
          </p:cNvPr>
          <p:cNvSpPr/>
          <p:nvPr>
            <p:custDataLst>
              <p:tags r:id="rId26"/>
            </p:custDataLst>
          </p:nvPr>
        </p:nvSpPr>
        <p:spPr bwMode="auto">
          <a:xfrm>
            <a:off x="4546600" y="2343150"/>
            <a:ext cx="765175" cy="1003300"/>
          </a:xfrm>
          <a:prstGeom prst="rect">
            <a:avLst/>
          </a:prstGeom>
          <a:noFill/>
          <a:ln w="9525" cap="flat" cmpd="sng" algn="ctr">
            <a:solidFill>
              <a:schemeClr val="tx1"/>
            </a:solidFill>
            <a:prstDash val="solid"/>
            <a:miter lim="800000"/>
            <a:headEnd type="none" w="med" len="med"/>
            <a:tailEnd type="none" w="med" len="me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129" name="Oval 2128">
            <a:extLst>
              <a:ext uri="{FF2B5EF4-FFF2-40B4-BE49-F238E27FC236}">
                <a16:creationId xmlns:a16="http://schemas.microsoft.com/office/drawing/2014/main" id="{C47CB450-CBE1-C1E6-2902-89FE79ADE3DF}"/>
              </a:ext>
            </a:extLst>
          </p:cNvPr>
          <p:cNvSpPr/>
          <p:nvPr>
            <p:custDataLst>
              <p:tags r:id="rId27"/>
            </p:custDataLst>
          </p:nvPr>
        </p:nvSpPr>
        <p:spPr bwMode="auto">
          <a:xfrm>
            <a:off x="4632325" y="2406650"/>
            <a:ext cx="161925" cy="161925"/>
          </a:xfrm>
          <a:prstGeom prst="ellipse">
            <a:avLst/>
          </a:prstGeom>
          <a:solidFill>
            <a:schemeClr val="accent1"/>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130" name="Oval 2129">
            <a:extLst>
              <a:ext uri="{FF2B5EF4-FFF2-40B4-BE49-F238E27FC236}">
                <a16:creationId xmlns:a16="http://schemas.microsoft.com/office/drawing/2014/main" id="{0B77A790-EC0D-32AE-E5D9-2E87F42BBE13}"/>
              </a:ext>
            </a:extLst>
          </p:cNvPr>
          <p:cNvSpPr/>
          <p:nvPr>
            <p:custDataLst>
              <p:tags r:id="rId28"/>
            </p:custDataLst>
          </p:nvPr>
        </p:nvSpPr>
        <p:spPr bwMode="auto">
          <a:xfrm>
            <a:off x="4632325" y="2640013"/>
            <a:ext cx="161925" cy="161925"/>
          </a:xfrm>
          <a:prstGeom prst="ellipse">
            <a:avLst/>
          </a:prstGeom>
          <a:solidFill>
            <a:schemeClr val="accent4"/>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131" name="Oval 2130">
            <a:extLst>
              <a:ext uri="{FF2B5EF4-FFF2-40B4-BE49-F238E27FC236}">
                <a16:creationId xmlns:a16="http://schemas.microsoft.com/office/drawing/2014/main" id="{62B6C2D9-3CD3-C8B8-DB32-810B00EB25A1}"/>
              </a:ext>
            </a:extLst>
          </p:cNvPr>
          <p:cNvSpPr/>
          <p:nvPr>
            <p:custDataLst>
              <p:tags r:id="rId29"/>
            </p:custDataLst>
          </p:nvPr>
        </p:nvSpPr>
        <p:spPr bwMode="auto">
          <a:xfrm>
            <a:off x="4632325" y="2873375"/>
            <a:ext cx="161925" cy="161925"/>
          </a:xfrm>
          <a:prstGeom prst="ellipse">
            <a:avLst/>
          </a:prstGeom>
          <a:solidFill>
            <a:schemeClr val="accent3"/>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135" name="Oval 2134">
            <a:extLst>
              <a:ext uri="{FF2B5EF4-FFF2-40B4-BE49-F238E27FC236}">
                <a16:creationId xmlns:a16="http://schemas.microsoft.com/office/drawing/2014/main" id="{C3E9D4E5-C3FC-4295-43FC-B1CCDBBCF306}"/>
              </a:ext>
            </a:extLst>
          </p:cNvPr>
          <p:cNvSpPr/>
          <p:nvPr>
            <p:custDataLst>
              <p:tags r:id="rId30"/>
            </p:custDataLst>
          </p:nvPr>
        </p:nvSpPr>
        <p:spPr bwMode="auto">
          <a:xfrm>
            <a:off x="4632325" y="3106738"/>
            <a:ext cx="161925" cy="161925"/>
          </a:xfrm>
          <a:prstGeom prst="ellipse">
            <a:avLst/>
          </a:prstGeom>
          <a:solidFill>
            <a:schemeClr val="accent6"/>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327" name="Text Placeholder 10">
            <a:extLst>
              <a:ext uri="{FF2B5EF4-FFF2-40B4-BE49-F238E27FC236}">
                <a16:creationId xmlns:a16="http://schemas.microsoft.com/office/drawing/2014/main" id="{A3AB84B8-C18A-2C9A-381B-4471C8CC7984}"/>
              </a:ext>
            </a:extLst>
          </p:cNvPr>
          <p:cNvSpPr>
            <a:spLocks noGrp="1"/>
          </p:cNvSpPr>
          <p:nvPr>
            <p:custDataLst>
              <p:tags r:id="rId31"/>
            </p:custDataLst>
          </p:nvPr>
        </p:nvSpPr>
        <p:spPr bwMode="auto">
          <a:xfrm>
            <a:off x="4872038" y="2403475"/>
            <a:ext cx="295275" cy="182563"/>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103A716D-0B2C-443F-91B5-4C09153BDBF6}" type="datetime'''''''''''''''''''''''''''''''''''''''''''''0'''''''''',03'''">
              <a:rPr lang="en-US" altLang="en-US" sz="1200" smtClean="0"/>
              <a:pPr marL="0" lvl="0" indent="0">
                <a:spcBef>
                  <a:spcPct val="0"/>
                </a:spcBef>
                <a:spcAft>
                  <a:spcPct val="0"/>
                </a:spcAft>
                <a:buNone/>
              </a:pPr>
              <a:t>0,03</a:t>
            </a:fld>
            <a:endParaRPr lang="en-US" sz="1200"/>
          </a:p>
        </p:txBody>
      </p:sp>
      <p:sp>
        <p:nvSpPr>
          <p:cNvPr id="329" name="Text Placeholder 10">
            <a:extLst>
              <a:ext uri="{FF2B5EF4-FFF2-40B4-BE49-F238E27FC236}">
                <a16:creationId xmlns:a16="http://schemas.microsoft.com/office/drawing/2014/main" id="{B5A339AD-0C27-C8E5-61CA-D9D9BE394C6B}"/>
              </a:ext>
            </a:extLst>
          </p:cNvPr>
          <p:cNvSpPr>
            <a:spLocks noGrp="1"/>
          </p:cNvSpPr>
          <p:nvPr>
            <p:custDataLst>
              <p:tags r:id="rId32"/>
            </p:custDataLst>
          </p:nvPr>
        </p:nvSpPr>
        <p:spPr bwMode="auto">
          <a:xfrm>
            <a:off x="4872038" y="2636838"/>
            <a:ext cx="295275" cy="182563"/>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51822EDD-87BA-4AB1-850B-454C63BBBC78}" type="datetime'''''''0'''''''''''',''''0''''2'''''''''''''''''''''''''''''">
              <a:rPr lang="en-US" altLang="en-US" sz="1200" smtClean="0"/>
              <a:pPr marL="0" lvl="0" indent="0">
                <a:spcBef>
                  <a:spcPct val="0"/>
                </a:spcBef>
                <a:spcAft>
                  <a:spcPct val="0"/>
                </a:spcAft>
                <a:buNone/>
              </a:pPr>
              <a:t>0,02</a:t>
            </a:fld>
            <a:endParaRPr lang="en-US" sz="1200"/>
          </a:p>
        </p:txBody>
      </p:sp>
      <p:sp>
        <p:nvSpPr>
          <p:cNvPr id="330" name="Text Placeholder 10">
            <a:extLst>
              <a:ext uri="{FF2B5EF4-FFF2-40B4-BE49-F238E27FC236}">
                <a16:creationId xmlns:a16="http://schemas.microsoft.com/office/drawing/2014/main" id="{E4CF77E4-747D-422B-2BA0-E452D97A8397}"/>
              </a:ext>
            </a:extLst>
          </p:cNvPr>
          <p:cNvSpPr>
            <a:spLocks noGrp="1"/>
          </p:cNvSpPr>
          <p:nvPr>
            <p:custDataLst>
              <p:tags r:id="rId33"/>
            </p:custDataLst>
          </p:nvPr>
        </p:nvSpPr>
        <p:spPr bwMode="auto">
          <a:xfrm>
            <a:off x="4872038" y="2870200"/>
            <a:ext cx="295275" cy="182563"/>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B8E648E9-51DF-44B6-BE43-829A6BDF0A78}" type="datetime'''''''''0'''',''''''''''''''''''0''4'''''''''''">
              <a:rPr lang="en-US" altLang="en-US" sz="1200" smtClean="0"/>
              <a:pPr marL="0" lvl="0" indent="0">
                <a:spcBef>
                  <a:spcPct val="0"/>
                </a:spcBef>
                <a:spcAft>
                  <a:spcPct val="0"/>
                </a:spcAft>
                <a:buNone/>
              </a:pPr>
              <a:t>0,04</a:t>
            </a:fld>
            <a:endParaRPr lang="en-US" sz="1200"/>
          </a:p>
        </p:txBody>
      </p:sp>
      <p:sp>
        <p:nvSpPr>
          <p:cNvPr id="331" name="Text Placeholder 10">
            <a:extLst>
              <a:ext uri="{FF2B5EF4-FFF2-40B4-BE49-F238E27FC236}">
                <a16:creationId xmlns:a16="http://schemas.microsoft.com/office/drawing/2014/main" id="{DEAF0108-8037-0E06-5B29-8D9090877E0E}"/>
              </a:ext>
            </a:extLst>
          </p:cNvPr>
          <p:cNvSpPr>
            <a:spLocks noGrp="1"/>
          </p:cNvSpPr>
          <p:nvPr>
            <p:custDataLst>
              <p:tags r:id="rId34"/>
            </p:custDataLst>
          </p:nvPr>
        </p:nvSpPr>
        <p:spPr bwMode="auto">
          <a:xfrm>
            <a:off x="4872038" y="3103563"/>
            <a:ext cx="379413" cy="182563"/>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956BB5A5-E55A-407B-AB53-442D8C8EC397}" type="datetime'''2''''4'',''''''''''''''''''''''''''''''62'">
              <a:rPr lang="en-US" altLang="en-US" sz="1200" smtClean="0"/>
              <a:pPr marL="0" lvl="0" indent="0">
                <a:spcBef>
                  <a:spcPct val="0"/>
                </a:spcBef>
                <a:spcAft>
                  <a:spcPct val="0"/>
                </a:spcAft>
                <a:buNone/>
              </a:pPr>
              <a:t>24,62</a:t>
            </a:fld>
            <a:endParaRPr lang="en-US" sz="1200"/>
          </a:p>
        </p:txBody>
      </p:sp>
      <p:sp>
        <p:nvSpPr>
          <p:cNvPr id="2142" name="Rectangle 2141">
            <a:extLst>
              <a:ext uri="{FF2B5EF4-FFF2-40B4-BE49-F238E27FC236}">
                <a16:creationId xmlns:a16="http://schemas.microsoft.com/office/drawing/2014/main" id="{CC1F0B7E-9D2D-19D7-3EEC-0FAA93D09E8B}"/>
              </a:ext>
            </a:extLst>
          </p:cNvPr>
          <p:cNvSpPr/>
          <p:nvPr/>
        </p:nvSpPr>
        <p:spPr>
          <a:xfrm>
            <a:off x="4392020" y="1971120"/>
            <a:ext cx="1074332" cy="276999"/>
          </a:xfrm>
          <a:prstGeom prst="rect">
            <a:avLst/>
          </a:prstGeom>
        </p:spPr>
        <p:txBody>
          <a:bodyPr wrap="none">
            <a:spAutoFit/>
          </a:bodyPr>
          <a:lstStyle/>
          <a:p>
            <a:pPr algn="ctr"/>
            <a:r>
              <a:rPr lang="en-US" sz="1200">
                <a:solidFill>
                  <a:srgbClr val="000000"/>
                </a:solidFill>
              </a:rPr>
              <a:t>Deaths/TWh</a:t>
            </a:r>
            <a:endParaRPr lang="en-US" sz="1200"/>
          </a:p>
        </p:txBody>
      </p:sp>
      <p:sp>
        <p:nvSpPr>
          <p:cNvPr id="410" name="Rectangle 409">
            <a:extLst>
              <a:ext uri="{FF2B5EF4-FFF2-40B4-BE49-F238E27FC236}">
                <a16:creationId xmlns:a16="http://schemas.microsoft.com/office/drawing/2014/main" id="{DBAE8BD2-8C3D-EF65-5A3C-7F7291DE9E73}"/>
              </a:ext>
            </a:extLst>
          </p:cNvPr>
          <p:cNvSpPr/>
          <p:nvPr/>
        </p:nvSpPr>
        <p:spPr>
          <a:xfrm>
            <a:off x="7964898" y="1878787"/>
            <a:ext cx="1451744" cy="461665"/>
          </a:xfrm>
          <a:prstGeom prst="rect">
            <a:avLst/>
          </a:prstGeom>
        </p:spPr>
        <p:txBody>
          <a:bodyPr wrap="none">
            <a:spAutoFit/>
          </a:bodyPr>
          <a:lstStyle/>
          <a:p>
            <a:pPr algn="ctr"/>
            <a:r>
              <a:rPr lang="en-US" sz="1200">
                <a:solidFill>
                  <a:srgbClr val="000000"/>
                </a:solidFill>
              </a:rPr>
              <a:t>Waste category by</a:t>
            </a:r>
          </a:p>
          <a:p>
            <a:pPr algn="ctr"/>
            <a:r>
              <a:rPr lang="en-US" sz="1200">
                <a:solidFill>
                  <a:srgbClr val="000000"/>
                </a:solidFill>
              </a:rPr>
              <a:t>radioactivity level</a:t>
            </a:r>
            <a:endParaRPr lang="en-US" sz="1200"/>
          </a:p>
        </p:txBody>
      </p:sp>
      <p:sp>
        <p:nvSpPr>
          <p:cNvPr id="428" name="Rectangular Callout 427">
            <a:extLst>
              <a:ext uri="{FF2B5EF4-FFF2-40B4-BE49-F238E27FC236}">
                <a16:creationId xmlns:a16="http://schemas.microsoft.com/office/drawing/2014/main" id="{9D2D36FE-1882-67CE-5360-551915B78AE5}"/>
              </a:ext>
            </a:extLst>
          </p:cNvPr>
          <p:cNvSpPr/>
          <p:nvPr/>
        </p:nvSpPr>
        <p:spPr>
          <a:xfrm flipH="1">
            <a:off x="7200105" y="5065050"/>
            <a:ext cx="1991520" cy="1010313"/>
          </a:xfrm>
          <a:prstGeom prst="wedgeRectCallout">
            <a:avLst>
              <a:gd name="adj1" fmla="val 40029"/>
              <a:gd name="adj2" fmla="val -74913"/>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defRPr/>
            </a:pPr>
            <a:r>
              <a:rPr kumimoji="0" lang="en-US" sz="1050" b="0" i="0" u="none" strike="noStrike" kern="1200" cap="none" spc="0" normalizeH="0" baseline="0" noProof="0">
                <a:solidFill>
                  <a:schemeClr val="bg1"/>
                </a:solidFill>
                <a:effectLst/>
                <a:uLnTx/>
                <a:uFillTx/>
                <a:latin typeface="Arial"/>
                <a:ea typeface="+mn-ea"/>
                <a:cs typeface="+mn-cs"/>
              </a:rPr>
              <a:t>High</a:t>
            </a:r>
            <a:r>
              <a:rPr kumimoji="0" lang="en-US" sz="1050" b="0" i="0" u="none" strike="noStrike" kern="1200" cap="none" spc="0" normalizeH="0" noProof="0">
                <a:solidFill>
                  <a:schemeClr val="bg1"/>
                </a:solidFill>
                <a:effectLst/>
                <a:uLnTx/>
                <a:uFillTx/>
                <a:latin typeface="Arial"/>
                <a:ea typeface="+mn-ea"/>
                <a:cs typeface="+mn-cs"/>
              </a:rPr>
              <a:t> radioactive-</a:t>
            </a:r>
            <a:r>
              <a:rPr kumimoji="0" lang="en-US" sz="1050" b="0" i="0" u="none" strike="noStrike" kern="1200" cap="none" spc="0" normalizeH="0" baseline="0" noProof="0">
                <a:solidFill>
                  <a:schemeClr val="bg1"/>
                </a:solidFill>
                <a:effectLst/>
                <a:uLnTx/>
                <a:uFillTx/>
                <a:latin typeface="Arial"/>
                <a:ea typeface="+mn-ea"/>
                <a:cs typeface="+mn-cs"/>
              </a:rPr>
              <a:t>level</a:t>
            </a:r>
            <a:r>
              <a:rPr kumimoji="0" lang="en-US" sz="1050" b="0" i="0" u="none" strike="noStrike" kern="1200" cap="none" spc="0" normalizeH="0" noProof="0">
                <a:solidFill>
                  <a:schemeClr val="bg1"/>
                </a:solidFill>
                <a:effectLst/>
                <a:uLnTx/>
                <a:uFillTx/>
                <a:latin typeface="Arial"/>
                <a:ea typeface="+mn-ea"/>
                <a:cs typeface="+mn-cs"/>
              </a:rPr>
              <a:t> nuclear waste includes used fuel and has 95% of radioactivity but makes up only ~0.2% of total nuclear waste.</a:t>
            </a:r>
            <a:endParaRPr kumimoji="0" lang="en-US" sz="1050" i="0" u="none" strike="noStrike" kern="1200" cap="none" spc="0" normalizeH="0" baseline="0" noProof="0">
              <a:solidFill>
                <a:schemeClr val="bg1"/>
              </a:solidFill>
              <a:effectLst/>
              <a:uLnTx/>
              <a:uFillTx/>
              <a:latin typeface="Arial"/>
              <a:ea typeface="+mn-ea"/>
              <a:cs typeface="+mn-cs"/>
            </a:endParaRPr>
          </a:p>
        </p:txBody>
      </p:sp>
    </p:spTree>
    <p:custDataLst>
      <p:tags r:id="rId1"/>
    </p:custDataLst>
    <p:extLst>
      <p:ext uri="{BB962C8B-B14F-4D97-AF65-F5344CB8AC3E}">
        <p14:creationId xmlns:p14="http://schemas.microsoft.com/office/powerpoint/2010/main" val="2222905454"/>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9D0168A-13B0-07AE-51B6-658AB6D04439}"/>
            </a:ext>
          </a:extLst>
        </p:cNvPr>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4023C3ED-5429-A4AD-7180-829732353E52}"/>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6" imgW="592" imgH="591" progId="TCLayout.ActiveDocument.1">
                  <p:embed/>
                </p:oleObj>
              </mc:Choice>
              <mc:Fallback>
                <p:oleObj name="think-cell Slide" r:id="rId16" imgW="592" imgH="591" progId="TCLayout.ActiveDocument.1">
                  <p:embed/>
                  <p:pic>
                    <p:nvPicPr>
                      <p:cNvPr id="7" name="think-cell data - do not delete" hidden="1">
                        <a:extLst>
                          <a:ext uri="{FF2B5EF4-FFF2-40B4-BE49-F238E27FC236}">
                            <a16:creationId xmlns:a16="http://schemas.microsoft.com/office/drawing/2014/main" id="{4023C3ED-5429-A4AD-7180-829732353E52}"/>
                          </a:ext>
                        </a:extLst>
                      </p:cNvPr>
                      <p:cNvPicPr/>
                      <p:nvPr/>
                    </p:nvPicPr>
                    <p:blipFill>
                      <a:blip r:embed="rId17"/>
                      <a:stretch>
                        <a:fillRect/>
                      </a:stretch>
                    </p:blipFill>
                    <p:spPr>
                      <a:xfrm>
                        <a:off x="1588" y="1588"/>
                        <a:ext cx="1588"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DDF696E4-DD06-ACF3-D600-43BDE8D5FDDA}"/>
              </a:ext>
            </a:extLst>
          </p:cNvPr>
          <p:cNvSpPr>
            <a:spLocks noGrp="1"/>
          </p:cNvSpPr>
          <p:nvPr>
            <p:ph type="title"/>
          </p:nvPr>
        </p:nvSpPr>
        <p:spPr/>
        <p:txBody>
          <a:bodyPr vert="horz">
            <a:noAutofit/>
          </a:bodyPr>
          <a:lstStyle/>
          <a:p>
            <a:r>
              <a:rPr lang="en-US"/>
              <a:t>More than half of the nuclear power plants in France went off the grid in the summer of 2022 due to maintenance nuclear shutdowns </a:t>
            </a:r>
          </a:p>
        </p:txBody>
      </p:sp>
      <p:sp>
        <p:nvSpPr>
          <p:cNvPr id="32" name="btfpNotesBox368131">
            <a:hlinkClick r:id="rId18"/>
            <a:extLst>
              <a:ext uri="{FF2B5EF4-FFF2-40B4-BE49-F238E27FC236}">
                <a16:creationId xmlns:a16="http://schemas.microsoft.com/office/drawing/2014/main" id="{BE349FC9-EA64-B95D-0AB8-ACCF36AA8B15}"/>
              </a:ext>
            </a:extLst>
          </p:cNvPr>
          <p:cNvSpPr txBox="1"/>
          <p:nvPr>
            <p:custDataLst>
              <p:tags r:id="rId3"/>
            </p:custDataLst>
          </p:nvPr>
        </p:nvSpPr>
        <p:spPr bwMode="gray">
          <a:xfrm>
            <a:off x="330199" y="6309360"/>
            <a:ext cx="9217838" cy="492443"/>
          </a:xfrm>
          <a:prstGeom prst="rect">
            <a:avLst/>
          </a:prstGeom>
          <a:noFill/>
        </p:spPr>
        <p:txBody>
          <a:bodyPr vert="horz" wrap="square" lIns="0" tIns="0" rIns="0" bIns="0" rtlCol="0" anchor="b">
            <a:spAutoFit/>
          </a:bodyPr>
          <a:lstStyle/>
          <a:p>
            <a:pPr marL="0" marR="0" lvl="0" indent="0" algn="l" defTabSz="7112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RTE,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9"/>
              </a:rPr>
              <a:t>Generation – Nuclear</a:t>
            </a:r>
            <a:r>
              <a:rPr kumimoji="0" lang="en-US" sz="800" b="0" i="0" u="none" strike="noStrike" kern="1200" cap="none" spc="0" normalizeH="0" baseline="0" noProof="0" dirty="0">
                <a:ln>
                  <a:noFill/>
                </a:ln>
                <a:solidFill>
                  <a:srgbClr val="000000"/>
                </a:solidFill>
                <a:effectLst/>
                <a:uLnTx/>
                <a:uFillTx/>
                <a:latin typeface="Arial"/>
                <a:ea typeface="+mn-ea"/>
                <a:cs typeface="+mn-cs"/>
              </a:rPr>
              <a:t> (2025); WNA,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20"/>
              </a:rPr>
              <a:t>Nuclear Power in France </a:t>
            </a:r>
            <a:r>
              <a:rPr kumimoji="0" lang="en-US" sz="800" b="0" i="0" u="none" strike="noStrike" kern="1200" cap="none" spc="0" normalizeH="0" baseline="0" noProof="0" dirty="0">
                <a:ln>
                  <a:noFill/>
                </a:ln>
                <a:solidFill>
                  <a:srgbClr val="000000"/>
                </a:solidFill>
                <a:effectLst/>
                <a:uLnTx/>
                <a:uFillTx/>
                <a:latin typeface="Arial"/>
                <a:ea typeface="+mn-ea"/>
                <a:cs typeface="+mn-cs"/>
              </a:rPr>
              <a:t>(2025); Clean Air Task Force,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21"/>
              </a:rPr>
              <a:t>The 2022 French nuclear outages: Lessons for nuclear energy in Europe</a:t>
            </a:r>
            <a:r>
              <a:rPr kumimoji="0" lang="en-US" sz="800" b="0" i="0" u="none" strike="noStrike" kern="1200" cap="none" spc="0" normalizeH="0" baseline="0" noProof="0" dirty="0">
                <a:ln>
                  <a:noFill/>
                </a:ln>
                <a:solidFill>
                  <a:srgbClr val="000000"/>
                </a:solidFill>
                <a:effectLst/>
                <a:uLnTx/>
                <a:uFillTx/>
                <a:latin typeface="Arial"/>
                <a:ea typeface="+mn-ea"/>
                <a:cs typeface="+mn-cs"/>
              </a:rPr>
              <a:t> (2023); </a:t>
            </a:r>
            <a:br>
              <a:rPr kumimoji="0" lang="en-US" sz="800" b="0" i="0" u="none" strike="noStrike" kern="1200" cap="none" spc="0" normalizeH="0" baseline="0" noProof="0" dirty="0">
                <a:ln>
                  <a:noFill/>
                </a:ln>
                <a:solidFill>
                  <a:srgbClr val="000000"/>
                </a:solidFill>
                <a:effectLst/>
                <a:uLnTx/>
                <a:uFillTx/>
                <a:latin typeface="Arial"/>
                <a:ea typeface="+mn-ea"/>
                <a:cs typeface="+mn-cs"/>
              </a:rPr>
            </a:br>
            <a:r>
              <a:rPr kumimoji="0" lang="en-US" sz="800" b="0" i="0" u="none" strike="noStrike" kern="1200" cap="none" spc="0" normalizeH="0" baseline="0" noProof="0" dirty="0">
                <a:ln>
                  <a:noFill/>
                </a:ln>
                <a:solidFill>
                  <a:srgbClr val="000000"/>
                </a:solidFill>
                <a:effectLst/>
                <a:uLnTx/>
                <a:uFillTx/>
                <a:latin typeface="Arial"/>
                <a:ea typeface="+mn-ea"/>
                <a:cs typeface="+mn-cs"/>
              </a:rPr>
              <a:t>Bundestag,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22"/>
              </a:rPr>
              <a:t>The Nuclear Phase-out in Germany</a:t>
            </a:r>
            <a:r>
              <a:rPr kumimoji="0" lang="en-US" sz="800" b="0" i="0" u="none" strike="noStrike" kern="1200" cap="none" spc="0" normalizeH="0" baseline="0" noProof="0" dirty="0">
                <a:ln>
                  <a:noFill/>
                </a:ln>
                <a:solidFill>
                  <a:srgbClr val="000000"/>
                </a:solidFill>
                <a:effectLst/>
                <a:uLnTx/>
                <a:uFillTx/>
                <a:latin typeface="Arial"/>
                <a:ea typeface="+mn-ea"/>
                <a:cs typeface="+mn-cs"/>
              </a:rPr>
              <a:t> (2024).</a:t>
            </a:r>
          </a:p>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Hinako Arai, Quint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23"/>
              </a:rPr>
              <a:t>Gernot Wagner</a:t>
            </a:r>
            <a:r>
              <a:rPr kumimoji="0" lang="en-US" sz="800" b="0" i="0" u="none" strike="noStrike" kern="1200" cap="none" spc="0" normalizeH="0" baseline="0" noProof="0" dirty="0">
                <a:ln>
                  <a:noFill/>
                </a:ln>
                <a:solidFill>
                  <a:srgbClr val="000000"/>
                </a:solidFill>
                <a:effectLst/>
                <a:uLnTx/>
                <a:uFillTx/>
                <a:latin typeface="Arial"/>
                <a:ea typeface="+mn-ea"/>
                <a:cs typeface="+mn-cs"/>
              </a:rPr>
              <a:t>. Share with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24"/>
              </a:rPr>
              <a:t>attribution</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u="none" strike="noStrike" kern="1200" cap="none" spc="0" normalizeH="0" baseline="0" noProof="0" dirty="0">
                <a:ln>
                  <a:noFill/>
                </a:ln>
                <a:solidFill>
                  <a:srgbClr val="000000"/>
                </a:solidFill>
                <a:effectLst/>
                <a:uLnTx/>
                <a:uFillTx/>
                <a:latin typeface="Arial"/>
                <a:ea typeface="+mn-ea"/>
                <a:cs typeface="+mn-cs"/>
              </a:rPr>
              <a:t>et al., </a:t>
            </a:r>
            <a:r>
              <a:rPr kumimoji="0" lang="en-US" sz="800" b="0" i="0" u="none" strike="noStrike" kern="1200" cap="none" spc="0" normalizeH="0" baseline="0" noProof="0" dirty="0">
                <a:ln>
                  <a:noFill/>
                </a:ln>
                <a:solidFill>
                  <a:srgbClr val="000000"/>
                </a:solidFill>
                <a:effectLst/>
                <a:uLnTx/>
                <a:uFillTx/>
                <a:latin typeface="Arial"/>
                <a:ea typeface="+mn-ea"/>
                <a:cs typeface="+mn-cs"/>
              </a:rPr>
              <a:t>"Reenergizing Nuclear" (23 September 2025).</a:t>
            </a:r>
          </a:p>
        </p:txBody>
      </p:sp>
      <p:sp>
        <p:nvSpPr>
          <p:cNvPr id="3" name="TextBox 2">
            <a:extLst>
              <a:ext uri="{FF2B5EF4-FFF2-40B4-BE49-F238E27FC236}">
                <a16:creationId xmlns:a16="http://schemas.microsoft.com/office/drawing/2014/main" id="{497317F1-5EDB-9F15-7431-6550A2101DA6}"/>
              </a:ext>
            </a:extLst>
          </p:cNvPr>
          <p:cNvSpPr txBox="1"/>
          <p:nvPr/>
        </p:nvSpPr>
        <p:spPr bwMode="gray">
          <a:xfrm>
            <a:off x="7672388" y="1558046"/>
            <a:ext cx="4184651" cy="3970318"/>
          </a:xfrm>
          <a:prstGeom prst="rect">
            <a:avLst/>
          </a:prstGeom>
          <a:solidFill>
            <a:srgbClr val="E3E8EE"/>
          </a:solidFill>
        </p:spPr>
        <p:txBody>
          <a:bodyPr wrap="square" lIns="137160" tIns="137160" rIns="274320" bIns="137160" rtlCol="0" anchor="t">
            <a:spAutoFit/>
          </a:bodyPr>
          <a:lstStyle/>
          <a:p>
            <a:pPr marL="0" marR="0" lvl="0" indent="0" algn="l" defTabSz="914400" rtl="0" eaLnBrk="1" fontAlgn="auto" latinLnBrk="0" hangingPunct="1">
              <a:lnSpc>
                <a:spcPct val="100000"/>
              </a:lnSpc>
              <a:spcBef>
                <a:spcPts val="600"/>
              </a:spcBef>
              <a:spcAft>
                <a:spcPts val="60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mn-cs"/>
              </a:rPr>
              <a:t>Observations</a:t>
            </a:r>
          </a:p>
          <a:p>
            <a:pPr marL="0" marR="0" lvl="0" indent="0" algn="l" defTabSz="914400" rtl="0" eaLnBrk="1" fontAlgn="auto" latinLnBrk="0" hangingPunct="1">
              <a:lnSpc>
                <a:spcPct val="100000"/>
              </a:lnSpc>
              <a:spcBef>
                <a:spcPts val="600"/>
              </a:spcBef>
              <a:spcAft>
                <a:spcPts val="400"/>
              </a:spcAft>
              <a:buClrTx/>
              <a:buSzTx/>
              <a:buFontTx/>
              <a:buNone/>
              <a:tabLst/>
              <a:defRPr/>
            </a:pPr>
            <a:r>
              <a:rPr kumimoji="0" lang="en-US" sz="1050" b="1" i="0" u="none" strike="noStrike" kern="1200" cap="none" spc="0" normalizeH="0" baseline="0" noProof="0" dirty="0">
                <a:ln>
                  <a:noFill/>
                </a:ln>
                <a:solidFill>
                  <a:srgbClr val="000000"/>
                </a:solidFill>
                <a:effectLst/>
                <a:uLnTx/>
                <a:uFillTx/>
                <a:latin typeface="Arial"/>
                <a:ea typeface="+mn-ea"/>
                <a:cs typeface="Arial"/>
              </a:rPr>
              <a:t>Reasons for shutdown:</a:t>
            </a:r>
          </a:p>
          <a:p>
            <a:pPr marL="171450" marR="0" lvl="0" indent="-171450" algn="l" defTabSz="914400" rtl="0" eaLnBrk="1" fontAlgn="auto" latinLnBrk="0" hangingPunct="1">
              <a:lnSpc>
                <a:spcPct val="100000"/>
              </a:lnSpc>
              <a:spcBef>
                <a:spcPts val="600"/>
              </a:spcBef>
              <a:spcAft>
                <a:spcPts val="400"/>
              </a:spcAft>
              <a:buClrTx/>
              <a:buSzTx/>
              <a:buFont typeface="Arial" panose="020B0604020202020204" pitchFamily="34" charset="0"/>
              <a:buChar char="•"/>
              <a:tabLst/>
              <a:defRPr/>
            </a:pPr>
            <a:r>
              <a:rPr kumimoji="0" lang="en-US" sz="1050" b="1" i="0" u="none" strike="noStrike" kern="1200" cap="none" spc="0" normalizeH="0" baseline="0" noProof="0" dirty="0">
                <a:ln>
                  <a:noFill/>
                </a:ln>
                <a:solidFill>
                  <a:srgbClr val="000000"/>
                </a:solidFill>
                <a:effectLst/>
                <a:uLnTx/>
                <a:uFillTx/>
                <a:latin typeface="Arial"/>
                <a:ea typeface="+mn-ea"/>
                <a:cs typeface="Arial"/>
              </a:rPr>
              <a:t>Corrosion: </a:t>
            </a:r>
            <a:r>
              <a:rPr kumimoji="0" lang="en-US" sz="1050" b="0" i="0" u="none" strike="noStrike" kern="1200" cap="none" spc="0" normalizeH="0" baseline="0" noProof="0" dirty="0">
                <a:ln>
                  <a:noFill/>
                </a:ln>
                <a:solidFill>
                  <a:srgbClr val="000000"/>
                </a:solidFill>
                <a:effectLst/>
                <a:uLnTx/>
                <a:uFillTx/>
                <a:latin typeface="Arial"/>
                <a:ea typeface="+mn-ea"/>
                <a:cs typeface="Arial"/>
              </a:rPr>
              <a:t>In December 2021, inspections at </a:t>
            </a:r>
            <a:r>
              <a:rPr kumimoji="0" lang="en-US" sz="1050" b="0" i="0" u="none" strike="noStrike" kern="1200" cap="none" spc="0" normalizeH="0" baseline="0" noProof="0" dirty="0" err="1">
                <a:ln>
                  <a:noFill/>
                </a:ln>
                <a:solidFill>
                  <a:srgbClr val="000000"/>
                </a:solidFill>
                <a:effectLst/>
                <a:uLnTx/>
                <a:uFillTx/>
                <a:latin typeface="Arial"/>
                <a:ea typeface="+mn-ea"/>
                <a:cs typeface="Arial"/>
              </a:rPr>
              <a:t>Civaux</a:t>
            </a:r>
            <a:r>
              <a:rPr kumimoji="0" lang="en-US" sz="1050" b="0" i="0" u="none" strike="noStrike" kern="1200" cap="none" spc="0" normalizeH="0" baseline="0" noProof="0" dirty="0">
                <a:ln>
                  <a:noFill/>
                </a:ln>
                <a:solidFill>
                  <a:srgbClr val="000000"/>
                </a:solidFill>
                <a:effectLst/>
                <a:uLnTx/>
                <a:uFillTx/>
                <a:latin typeface="Arial"/>
                <a:ea typeface="+mn-ea"/>
                <a:cs typeface="Arial"/>
              </a:rPr>
              <a:t> 1 revealed pipe corrosion; similar defects at other units required part replacements and plant shutdowns.</a:t>
            </a:r>
          </a:p>
          <a:p>
            <a:pPr marL="171450" marR="0" lvl="0" indent="-171450" algn="l" defTabSz="914400" rtl="0" eaLnBrk="1" fontAlgn="auto" latinLnBrk="0" hangingPunct="1">
              <a:lnSpc>
                <a:spcPct val="100000"/>
              </a:lnSpc>
              <a:spcBef>
                <a:spcPts val="600"/>
              </a:spcBef>
              <a:spcAft>
                <a:spcPts val="400"/>
              </a:spcAft>
              <a:buClrTx/>
              <a:buSzTx/>
              <a:buFont typeface="Arial" panose="020B0604020202020204" pitchFamily="34" charset="0"/>
              <a:buChar char="•"/>
              <a:tabLst/>
              <a:defRPr/>
            </a:pPr>
            <a:r>
              <a:rPr kumimoji="0" lang="en-US" sz="1050" b="1" i="0" u="none" strike="noStrike" kern="1200" cap="none" spc="0" normalizeH="0" baseline="0" noProof="0" dirty="0">
                <a:ln>
                  <a:noFill/>
                </a:ln>
                <a:solidFill>
                  <a:srgbClr val="000000"/>
                </a:solidFill>
                <a:effectLst/>
                <a:uLnTx/>
                <a:uFillTx/>
                <a:latin typeface="Arial"/>
                <a:ea typeface="+mn-ea"/>
              </a:rPr>
              <a:t>Maintenance delays:</a:t>
            </a:r>
            <a:r>
              <a:rPr kumimoji="0" lang="en-US" sz="1050" b="0" i="0" u="none" strike="noStrike" kern="1200" cap="none" spc="0" normalizeH="0" baseline="0" noProof="0" dirty="0">
                <a:ln>
                  <a:noFill/>
                </a:ln>
                <a:solidFill>
                  <a:srgbClr val="000000"/>
                </a:solidFill>
                <a:effectLst/>
                <a:uLnTx/>
                <a:uFillTx/>
                <a:latin typeface="Arial"/>
                <a:ea typeface="+mn-ea"/>
              </a:rPr>
              <a:t> COVID‑19 and a shortage of nuclear workers — linked to weak policy support — postponed scheduled outages and extended downtime.</a:t>
            </a:r>
            <a:endParaRPr kumimoji="0" lang="en-US" sz="1050" b="0" i="0" u="none" strike="noStrike" kern="1200" cap="none" spc="0" normalizeH="0" baseline="0" noProof="0" dirty="0">
              <a:ln>
                <a:noFill/>
              </a:ln>
              <a:solidFill>
                <a:srgbClr val="000000"/>
              </a:solidFill>
              <a:effectLst/>
              <a:uLnTx/>
              <a:uFillTx/>
              <a:latin typeface="Arial"/>
              <a:ea typeface="+mn-ea"/>
              <a:cs typeface="Arial"/>
            </a:endParaRPr>
          </a:p>
          <a:p>
            <a:pPr marL="179388" marR="0" lvl="2" indent="-171450" algn="l" defTabSz="914400" rtl="0" eaLnBrk="1" fontAlgn="auto" latinLnBrk="0" hangingPunct="1">
              <a:lnSpc>
                <a:spcPct val="100000"/>
              </a:lnSpc>
              <a:spcBef>
                <a:spcPts val="600"/>
              </a:spcBef>
              <a:spcAft>
                <a:spcPts val="400"/>
              </a:spcAft>
              <a:buClrTx/>
              <a:buSzTx/>
              <a:buFont typeface="Arial" panose="020B0604020202020204" pitchFamily="34" charset="0"/>
              <a:buChar char="•"/>
              <a:tabLst/>
              <a:defRPr/>
            </a:pPr>
            <a:r>
              <a:rPr kumimoji="0" lang="en-US" sz="1050" b="1" i="0" u="none" strike="noStrike" kern="1200" cap="none" spc="0" normalizeH="0" baseline="0" noProof="0" dirty="0">
                <a:ln>
                  <a:noFill/>
                </a:ln>
                <a:solidFill>
                  <a:srgbClr val="000000"/>
                </a:solidFill>
                <a:effectLst/>
                <a:uLnTx/>
                <a:uFillTx/>
                <a:latin typeface="Arial"/>
                <a:ea typeface="+mn-ea"/>
              </a:rPr>
              <a:t>Cooling restrictions:</a:t>
            </a:r>
            <a:r>
              <a:rPr kumimoji="0" lang="en-US" sz="1050" b="0" i="0" u="none" strike="noStrike" kern="1200" cap="none" spc="0" normalizeH="0" baseline="0" noProof="0" dirty="0">
                <a:ln>
                  <a:noFill/>
                </a:ln>
                <a:solidFill>
                  <a:srgbClr val="000000"/>
                </a:solidFill>
                <a:effectLst/>
                <a:uLnTx/>
                <a:uFillTx/>
                <a:latin typeface="Arial"/>
                <a:ea typeface="+mn-ea"/>
              </a:rPr>
              <a:t> Regulated use of river water and unusually high water temperatures forced output cuts at operating reactors.</a:t>
            </a:r>
            <a:endParaRPr kumimoji="0" lang="en-US" sz="1050" b="1" i="0" u="none" strike="noStrike" kern="1200" cap="none" spc="0" normalizeH="0" baseline="0" noProof="0" dirty="0">
              <a:ln>
                <a:noFill/>
              </a:ln>
              <a:solidFill>
                <a:srgbClr val="000000"/>
              </a:solidFill>
              <a:effectLst/>
              <a:uLnTx/>
              <a:uFillTx/>
              <a:latin typeface="Arial"/>
              <a:ea typeface="+mn-ea"/>
              <a:cs typeface="Arial"/>
            </a:endParaRPr>
          </a:p>
          <a:p>
            <a:pPr marL="7938" marR="0" lvl="2" indent="0" algn="l" defTabSz="914400" rtl="0" eaLnBrk="1" fontAlgn="auto" latinLnBrk="0" hangingPunct="1">
              <a:lnSpc>
                <a:spcPct val="100000"/>
              </a:lnSpc>
              <a:spcBef>
                <a:spcPts val="600"/>
              </a:spcBef>
              <a:spcAft>
                <a:spcPts val="400"/>
              </a:spcAft>
              <a:buClrTx/>
              <a:buSzTx/>
              <a:buFontTx/>
              <a:buNone/>
              <a:tabLst/>
              <a:defRPr/>
            </a:pPr>
            <a:r>
              <a:rPr kumimoji="0" lang="en-US" sz="1050" b="1" i="0" u="none" strike="noStrike" kern="1200" cap="none" spc="0" normalizeH="0" baseline="0" noProof="0" dirty="0">
                <a:ln>
                  <a:noFill/>
                </a:ln>
                <a:solidFill>
                  <a:srgbClr val="000000"/>
                </a:solidFill>
                <a:effectLst/>
                <a:uLnTx/>
                <a:uFillTx/>
                <a:latin typeface="Arial"/>
                <a:ea typeface="+mn-ea"/>
                <a:cs typeface="Arial"/>
              </a:rPr>
              <a:t>Policy implications:</a:t>
            </a:r>
          </a:p>
          <a:p>
            <a:pPr marL="171450" marR="0" lvl="0" indent="-171450" algn="l" defTabSz="914400" rtl="0" eaLnBrk="1" fontAlgn="auto" latinLnBrk="0" hangingPunct="1">
              <a:lnSpc>
                <a:spcPct val="100000"/>
              </a:lnSpc>
              <a:spcBef>
                <a:spcPts val="600"/>
              </a:spcBef>
              <a:spcAft>
                <a:spcPts val="400"/>
              </a:spcAft>
              <a:buClrTx/>
              <a:buSzTx/>
              <a:buFont typeface="Arial" panose="020B0604020202020204" pitchFamily="34" charset="0"/>
              <a:buChar char="•"/>
              <a:tabLst/>
              <a:defRPr/>
            </a:pPr>
            <a:r>
              <a:rPr kumimoji="0" lang="en-US" sz="1050" b="0" i="0" u="none" strike="noStrike" kern="1200" cap="none" spc="0" normalizeH="0" baseline="0" noProof="0" dirty="0">
                <a:ln>
                  <a:noFill/>
                </a:ln>
                <a:solidFill>
                  <a:srgbClr val="000000"/>
                </a:solidFill>
                <a:effectLst/>
                <a:uLnTx/>
                <a:uFillTx/>
                <a:latin typeface="Arial"/>
                <a:ea typeface="+mn-ea"/>
                <a:cs typeface="Arial"/>
              </a:rPr>
              <a:t>Revealed risk of </a:t>
            </a:r>
            <a:r>
              <a:rPr kumimoji="0" lang="en-US" sz="1050" b="1" i="0" u="none" strike="noStrike" kern="1200" cap="none" spc="0" normalizeH="0" baseline="0" noProof="0" dirty="0">
                <a:ln>
                  <a:noFill/>
                </a:ln>
                <a:solidFill>
                  <a:srgbClr val="000000"/>
                </a:solidFill>
                <a:effectLst/>
                <a:uLnTx/>
                <a:uFillTx/>
                <a:latin typeface="Arial"/>
                <a:ea typeface="+mn-ea"/>
                <a:cs typeface="Arial"/>
              </a:rPr>
              <a:t>high nuclear reliance. </a:t>
            </a:r>
          </a:p>
          <a:p>
            <a:pPr marL="171450" marR="0" lvl="0" indent="-171450" algn="l" defTabSz="914400" rtl="0" eaLnBrk="1" fontAlgn="auto" latinLnBrk="0" hangingPunct="1">
              <a:lnSpc>
                <a:spcPct val="100000"/>
              </a:lnSpc>
              <a:spcBef>
                <a:spcPts val="600"/>
              </a:spcBef>
              <a:spcAft>
                <a:spcPts val="400"/>
              </a:spcAft>
              <a:buClrTx/>
              <a:buSzTx/>
              <a:buFont typeface="Arial" panose="020B0604020202020204" pitchFamily="34" charset="0"/>
              <a:buChar char="•"/>
              <a:tabLst/>
              <a:defRPr/>
            </a:pPr>
            <a:r>
              <a:rPr kumimoji="0" lang="en-US" sz="1050" b="0" i="0" u="none" strike="noStrike" kern="1200" cap="none" spc="0" normalizeH="0" baseline="0" noProof="0" dirty="0">
                <a:ln>
                  <a:noFill/>
                </a:ln>
                <a:solidFill>
                  <a:srgbClr val="000000"/>
                </a:solidFill>
                <a:effectLst/>
                <a:uLnTx/>
                <a:uFillTx/>
                <a:latin typeface="Arial"/>
                <a:ea typeface="+mn-ea"/>
              </a:rPr>
              <a:t>In the long term, </a:t>
            </a:r>
            <a:r>
              <a:rPr kumimoji="0" lang="en-US" sz="1050" b="1" i="0" u="none" strike="noStrike" kern="1200" cap="none" spc="0" normalizeH="0" baseline="0" noProof="0" dirty="0">
                <a:ln>
                  <a:noFill/>
                </a:ln>
                <a:solidFill>
                  <a:srgbClr val="000000"/>
                </a:solidFill>
                <a:effectLst/>
                <a:uLnTx/>
                <a:uFillTx/>
                <a:latin typeface="Arial"/>
                <a:ea typeface="+mn-ea"/>
              </a:rPr>
              <a:t>standardizing and modularizing nuclear plant components </a:t>
            </a:r>
            <a:r>
              <a:rPr kumimoji="0" lang="en-US" sz="1050" b="0" i="0" u="none" strike="noStrike" kern="1200" cap="none" spc="0" normalizeH="0" baseline="0" noProof="0" dirty="0">
                <a:ln>
                  <a:noFill/>
                </a:ln>
                <a:solidFill>
                  <a:srgbClr val="000000"/>
                </a:solidFill>
                <a:effectLst/>
                <a:uLnTx/>
                <a:uFillTx/>
                <a:latin typeface="Arial"/>
                <a:ea typeface="+mn-ea"/>
              </a:rPr>
              <a:t>— rather than undertaking bespoke, labor‑intensive fixes — </a:t>
            </a:r>
            <a:r>
              <a:rPr kumimoji="0" lang="en-US" sz="1050" b="1" i="0" u="none" strike="noStrike" kern="1200" cap="none" spc="0" normalizeH="0" baseline="0" noProof="0" dirty="0">
                <a:ln>
                  <a:noFill/>
                </a:ln>
                <a:solidFill>
                  <a:srgbClr val="000000"/>
                </a:solidFill>
                <a:effectLst/>
                <a:uLnTx/>
                <a:uFillTx/>
                <a:latin typeface="Arial"/>
                <a:ea typeface="+mn-ea"/>
              </a:rPr>
              <a:t>can improve reliability </a:t>
            </a:r>
            <a:r>
              <a:rPr kumimoji="0" lang="en-US" sz="1050" b="0" i="0" u="none" strike="noStrike" kern="1200" cap="none" spc="0" normalizeH="0" baseline="0" noProof="0" dirty="0">
                <a:ln>
                  <a:noFill/>
                </a:ln>
                <a:solidFill>
                  <a:srgbClr val="000000"/>
                </a:solidFill>
                <a:effectLst/>
                <a:uLnTx/>
                <a:uFillTx/>
                <a:latin typeface="Arial"/>
                <a:ea typeface="+mn-ea"/>
              </a:rPr>
              <a:t>and streamline future maintenance.</a:t>
            </a:r>
          </a:p>
        </p:txBody>
      </p:sp>
      <p:graphicFrame>
        <p:nvGraphicFramePr>
          <p:cNvPr id="1678" name="Chart 1677">
            <a:extLst>
              <a:ext uri="{FF2B5EF4-FFF2-40B4-BE49-F238E27FC236}">
                <a16:creationId xmlns:a16="http://schemas.microsoft.com/office/drawing/2014/main" id="{3050744E-6CB0-881C-5D6B-501D91A80A75}"/>
              </a:ext>
            </a:extLst>
          </p:cNvPr>
          <p:cNvGraphicFramePr/>
          <p:nvPr>
            <p:custDataLst>
              <p:tags r:id="rId4"/>
            </p:custDataLst>
          </p:nvPr>
        </p:nvGraphicFramePr>
        <p:xfrm>
          <a:off x="246063" y="1860550"/>
          <a:ext cx="7067550" cy="4286250"/>
        </p:xfrm>
        <a:graphic>
          <a:graphicData uri="http://schemas.openxmlformats.org/drawingml/2006/chart">
            <c:chart xmlns:c="http://schemas.openxmlformats.org/drawingml/2006/chart" xmlns:r="http://schemas.openxmlformats.org/officeDocument/2006/relationships" r:id="rId25"/>
          </a:graphicData>
        </a:graphic>
      </p:graphicFrame>
      <p:cxnSp>
        <p:nvCxnSpPr>
          <p:cNvPr id="1546" name="Straight Connector 1545">
            <a:extLst>
              <a:ext uri="{FF2B5EF4-FFF2-40B4-BE49-F238E27FC236}">
                <a16:creationId xmlns:a16="http://schemas.microsoft.com/office/drawing/2014/main" id="{E1FFDDD3-C9B1-6747-9746-F16410B3A0A5}"/>
              </a:ext>
            </a:extLst>
          </p:cNvPr>
          <p:cNvCxnSpPr>
            <a:cxnSpLocks/>
          </p:cNvCxnSpPr>
          <p:nvPr>
            <p:custDataLst>
              <p:tags r:id="rId5"/>
            </p:custDataLst>
          </p:nvPr>
        </p:nvCxnSpPr>
        <p:spPr bwMode="auto">
          <a:xfrm>
            <a:off x="687388" y="2792413"/>
            <a:ext cx="6543675" cy="0"/>
          </a:xfrm>
          <a:prstGeom prst="line">
            <a:avLst/>
          </a:prstGeom>
          <a:ln w="952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1380" name="Text Placeholder 10">
            <a:extLst>
              <a:ext uri="{FF2B5EF4-FFF2-40B4-BE49-F238E27FC236}">
                <a16:creationId xmlns:a16="http://schemas.microsoft.com/office/drawing/2014/main" id="{97A0DBD0-F02D-4BBF-5D12-9A8C90656320}"/>
              </a:ext>
            </a:extLst>
          </p:cNvPr>
          <p:cNvSpPr txBox="1">
            <a:spLocks/>
          </p:cNvSpPr>
          <p:nvPr>
            <p:custDataLst>
              <p:tags r:id="rId6"/>
            </p:custDataLst>
          </p:nvPr>
        </p:nvSpPr>
        <p:spPr bwMode="auto">
          <a:xfrm>
            <a:off x="1701800" y="596423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438F45E9-8CCA-4FAD-A98F-D41A5302201B}" type="datetime'''2''''''''''''''0''''''''''''''''0''''''''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2000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385" name="Text Placeholder 10">
            <a:extLst>
              <a:ext uri="{FF2B5EF4-FFF2-40B4-BE49-F238E27FC236}">
                <a16:creationId xmlns:a16="http://schemas.microsoft.com/office/drawing/2014/main" id="{C4022025-DB28-8B14-F521-AA6311B4D8CA}"/>
              </a:ext>
            </a:extLst>
          </p:cNvPr>
          <p:cNvSpPr txBox="1">
            <a:spLocks/>
          </p:cNvSpPr>
          <p:nvPr>
            <p:custDataLst>
              <p:tags r:id="rId7"/>
            </p:custDataLst>
          </p:nvPr>
        </p:nvSpPr>
        <p:spPr bwMode="auto">
          <a:xfrm>
            <a:off x="2757488" y="596423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D2FBF9C5-D84C-4032-BC40-B644A91E15F3}" type="datetime'''''''2''''''''0''''''0''5'''''''''''''''''''''''''''">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2005</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390" name="Text Placeholder 10">
            <a:extLst>
              <a:ext uri="{FF2B5EF4-FFF2-40B4-BE49-F238E27FC236}">
                <a16:creationId xmlns:a16="http://schemas.microsoft.com/office/drawing/2014/main" id="{62C439BF-AFC8-1117-6177-447B94B21F9F}"/>
              </a:ext>
            </a:extLst>
          </p:cNvPr>
          <p:cNvSpPr txBox="1">
            <a:spLocks/>
          </p:cNvSpPr>
          <p:nvPr>
            <p:custDataLst>
              <p:tags r:id="rId8"/>
            </p:custDataLst>
          </p:nvPr>
        </p:nvSpPr>
        <p:spPr bwMode="auto">
          <a:xfrm>
            <a:off x="3813175" y="596423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63C97C5-7FFC-47F1-A4B1-F113A7D3EA3D}" type="datetime'''''''2''''''''''0''''''1''''''''''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2010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527" name="Text Placeholder 10">
            <a:extLst>
              <a:ext uri="{FF2B5EF4-FFF2-40B4-BE49-F238E27FC236}">
                <a16:creationId xmlns:a16="http://schemas.microsoft.com/office/drawing/2014/main" id="{8AA90FB7-E9C8-0BAC-0A83-255221D55F59}"/>
              </a:ext>
            </a:extLst>
          </p:cNvPr>
          <p:cNvSpPr txBox="1">
            <a:spLocks/>
          </p:cNvSpPr>
          <p:nvPr>
            <p:custDataLst>
              <p:tags r:id="rId9"/>
            </p:custDataLst>
          </p:nvPr>
        </p:nvSpPr>
        <p:spPr bwMode="auto">
          <a:xfrm>
            <a:off x="349250" y="1755775"/>
            <a:ext cx="26828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000" b="0" i="0" u="none" strike="noStrike" kern="1200" cap="none" spc="0" normalizeH="0" baseline="0" noProof="0">
                <a:ln>
                  <a:noFill/>
                </a:ln>
                <a:solidFill>
                  <a:srgbClr val="000000"/>
                </a:solidFill>
                <a:effectLst/>
                <a:uLnTx/>
                <a:uFillTx/>
                <a:latin typeface="Arial"/>
                <a:ea typeface="+mn-ea"/>
                <a:cs typeface="+mn-cs"/>
              </a:rPr>
              <a:t>TWh</a:t>
            </a:r>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400" name="Text Placeholder 10">
            <a:extLst>
              <a:ext uri="{FF2B5EF4-FFF2-40B4-BE49-F238E27FC236}">
                <a16:creationId xmlns:a16="http://schemas.microsoft.com/office/drawing/2014/main" id="{5959D174-7E8C-C866-68B2-AD26058C86B1}"/>
              </a:ext>
            </a:extLst>
          </p:cNvPr>
          <p:cNvSpPr txBox="1">
            <a:spLocks/>
          </p:cNvSpPr>
          <p:nvPr>
            <p:custDataLst>
              <p:tags r:id="rId10"/>
            </p:custDataLst>
          </p:nvPr>
        </p:nvSpPr>
        <p:spPr bwMode="auto">
          <a:xfrm>
            <a:off x="5922963" y="596423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4524D8C5-7113-4D83-81EC-6BBA602A9760}" type="datetime'''''2''''''''''''0''''''''''''''''''''''''''''2''''''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405" name="Text Placeholder 10">
            <a:extLst>
              <a:ext uri="{FF2B5EF4-FFF2-40B4-BE49-F238E27FC236}">
                <a16:creationId xmlns:a16="http://schemas.microsoft.com/office/drawing/2014/main" id="{9CA34887-A442-7613-5A31-7B6456D81666}"/>
              </a:ext>
            </a:extLst>
          </p:cNvPr>
          <p:cNvSpPr txBox="1">
            <a:spLocks/>
          </p:cNvSpPr>
          <p:nvPr>
            <p:custDataLst>
              <p:tags r:id="rId11"/>
            </p:custDataLst>
          </p:nvPr>
        </p:nvSpPr>
        <p:spPr bwMode="auto">
          <a:xfrm>
            <a:off x="6978650" y="596423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40DE58B3-215A-4733-A1E7-C04A79F57F37}" type="datetime'''''''''''''''''2''''''''''''''0''''''''''''2''''5'''''''''">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2025</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375" name="Text Placeholder 10">
            <a:extLst>
              <a:ext uri="{FF2B5EF4-FFF2-40B4-BE49-F238E27FC236}">
                <a16:creationId xmlns:a16="http://schemas.microsoft.com/office/drawing/2014/main" id="{28A0A863-ED04-4ED2-98B4-FA2AF64F4017}"/>
              </a:ext>
            </a:extLst>
          </p:cNvPr>
          <p:cNvSpPr txBox="1">
            <a:spLocks/>
          </p:cNvSpPr>
          <p:nvPr>
            <p:custDataLst>
              <p:tags r:id="rId12"/>
            </p:custDataLst>
          </p:nvPr>
        </p:nvSpPr>
        <p:spPr bwMode="auto">
          <a:xfrm>
            <a:off x="646113" y="596423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31735847-5F29-467B-8C1B-82355DD0904E}" type="datetime'1''''''''9''''''''''''''''''''9''''''''''5'">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1995</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395" name="Text Placeholder 10">
            <a:extLst>
              <a:ext uri="{FF2B5EF4-FFF2-40B4-BE49-F238E27FC236}">
                <a16:creationId xmlns:a16="http://schemas.microsoft.com/office/drawing/2014/main" id="{3BF9A5B0-4910-6371-7579-D4C34272F668}"/>
              </a:ext>
            </a:extLst>
          </p:cNvPr>
          <p:cNvSpPr txBox="1">
            <a:spLocks/>
          </p:cNvSpPr>
          <p:nvPr>
            <p:custDataLst>
              <p:tags r:id="rId13"/>
            </p:custDataLst>
          </p:nvPr>
        </p:nvSpPr>
        <p:spPr bwMode="auto">
          <a:xfrm>
            <a:off x="4867275" y="596423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B3A17838-8E98-4780-87C1-01C0BA067A17}" type="datetime'''''20''''''''''''''''''1''''''''''''5'''''''''''''''''''''''">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2015</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grpSp>
        <p:nvGrpSpPr>
          <p:cNvPr id="1637" name="Group 1636">
            <a:extLst>
              <a:ext uri="{FF2B5EF4-FFF2-40B4-BE49-F238E27FC236}">
                <a16:creationId xmlns:a16="http://schemas.microsoft.com/office/drawing/2014/main" id="{DB764362-1B0E-D033-598D-B8D3E1043D79}"/>
              </a:ext>
            </a:extLst>
          </p:cNvPr>
          <p:cNvGrpSpPr/>
          <p:nvPr/>
        </p:nvGrpSpPr>
        <p:grpSpPr>
          <a:xfrm>
            <a:off x="755468" y="2314326"/>
            <a:ext cx="2015596" cy="369580"/>
            <a:chOff x="755468" y="2314326"/>
            <a:chExt cx="2015596" cy="369580"/>
          </a:xfrm>
        </p:grpSpPr>
        <p:sp>
          <p:nvSpPr>
            <p:cNvPr id="1621" name="Triangle 1620">
              <a:extLst>
                <a:ext uri="{FF2B5EF4-FFF2-40B4-BE49-F238E27FC236}">
                  <a16:creationId xmlns:a16="http://schemas.microsoft.com/office/drawing/2014/main" id="{DBF5137D-6744-DE2A-4822-346AF1BA094B}"/>
                </a:ext>
              </a:extLst>
            </p:cNvPr>
            <p:cNvSpPr/>
            <p:nvPr/>
          </p:nvSpPr>
          <p:spPr bwMode="gray">
            <a:xfrm flipV="1">
              <a:off x="1525315" y="2544577"/>
              <a:ext cx="161622" cy="139329"/>
            </a:xfrm>
            <a:prstGeom prst="triangl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636" name="TextBox 1635">
              <a:extLst>
                <a:ext uri="{FF2B5EF4-FFF2-40B4-BE49-F238E27FC236}">
                  <a16:creationId xmlns:a16="http://schemas.microsoft.com/office/drawing/2014/main" id="{9E189C8F-7D09-779B-56B9-4E964EB42492}"/>
                </a:ext>
              </a:extLst>
            </p:cNvPr>
            <p:cNvSpPr txBox="1"/>
            <p:nvPr/>
          </p:nvSpPr>
          <p:spPr bwMode="gray">
            <a:xfrm>
              <a:off x="755468" y="2314326"/>
              <a:ext cx="2015596" cy="161583"/>
            </a:xfrm>
            <a:prstGeom prst="rect">
              <a:avLst/>
            </a:prstGeom>
            <a:noFill/>
          </p:spPr>
          <p:txBody>
            <a:bodyPr wrap="square" lIns="0" tIns="0" rIns="0" bIns="0" rtlCol="0">
              <a:spAutoFit/>
            </a:bodyPr>
            <a:lstStyle/>
            <a:p>
              <a:pPr marL="0" marR="0" lvl="1" indent="0" algn="l" defTabSz="711200" rtl="0" eaLnBrk="1" fontAlgn="auto" latinLnBrk="0" hangingPunct="1">
                <a:lnSpc>
                  <a:spcPct val="100000"/>
                </a:lnSpc>
                <a:spcBef>
                  <a:spcPts val="300"/>
                </a:spcBef>
                <a:spcAft>
                  <a:spcPts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Arial"/>
                  <a:ea typeface="+mn-ea"/>
                  <a:cs typeface="+mn-cs"/>
                </a:rPr>
                <a:t>1995-2024 average: 404.6 TWh </a:t>
              </a:r>
            </a:p>
          </p:txBody>
        </p:sp>
      </p:grpSp>
      <p:sp>
        <p:nvSpPr>
          <p:cNvPr id="1653" name="btfpColumnHeaderBoxText223027">
            <a:extLst>
              <a:ext uri="{FF2B5EF4-FFF2-40B4-BE49-F238E27FC236}">
                <a16:creationId xmlns:a16="http://schemas.microsoft.com/office/drawing/2014/main" id="{D368DD6F-BF15-EA22-79AC-EEF2349FABE8}"/>
              </a:ext>
            </a:extLst>
          </p:cNvPr>
          <p:cNvSpPr txBox="1"/>
          <p:nvPr/>
        </p:nvSpPr>
        <p:spPr bwMode="gray">
          <a:xfrm>
            <a:off x="659970" y="1555274"/>
            <a:ext cx="6698774" cy="288219"/>
          </a:xfrm>
          <a:prstGeom prst="rect">
            <a:avLst/>
          </a:prstGeom>
          <a:noFill/>
        </p:spPr>
        <p:txBody>
          <a:bodyPr vert="horz" wrap="square" lIns="36036" tIns="36036" rIns="36036" bIns="36036"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mn-cs"/>
              </a:rPr>
              <a:t>Electricity generation from nuclear power plants in France</a:t>
            </a:r>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cxnSp>
        <p:nvCxnSpPr>
          <p:cNvPr id="1654" name="btfpColumnHeaderBoxLine223027">
            <a:extLst>
              <a:ext uri="{FF2B5EF4-FFF2-40B4-BE49-F238E27FC236}">
                <a16:creationId xmlns:a16="http://schemas.microsoft.com/office/drawing/2014/main" id="{23D4E645-C3FB-2CB8-10C6-276093069F17}"/>
              </a:ext>
            </a:extLst>
          </p:cNvPr>
          <p:cNvCxnSpPr>
            <a:cxnSpLocks/>
          </p:cNvCxnSpPr>
          <p:nvPr/>
        </p:nvCxnSpPr>
        <p:spPr bwMode="gray">
          <a:xfrm>
            <a:off x="646906" y="1881460"/>
            <a:ext cx="5074625"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 name="TextBox 1">
            <a:extLst>
              <a:ext uri="{FF2B5EF4-FFF2-40B4-BE49-F238E27FC236}">
                <a16:creationId xmlns:a16="http://schemas.microsoft.com/office/drawing/2014/main" id="{49DB45B8-9B99-D07B-99AE-A7163DF69A8A}"/>
              </a:ext>
            </a:extLst>
          </p:cNvPr>
          <p:cNvSpPr txBox="1"/>
          <p:nvPr/>
        </p:nvSpPr>
        <p:spPr bwMode="gray">
          <a:xfrm>
            <a:off x="7064443" y="5055718"/>
            <a:ext cx="588601" cy="284693"/>
          </a:xfrm>
          <a:prstGeom prst="rect">
            <a:avLst/>
          </a:prstGeom>
          <a:noFill/>
        </p:spPr>
        <p:txBody>
          <a:bodyPr wrap="square" lIns="0" tIns="0" rIns="0" bIns="0" rtlCol="0">
            <a:spAutoFit/>
          </a:bodyPr>
          <a:lstStyle/>
          <a:p>
            <a:pPr marL="0" marR="0" lvl="1" indent="0" algn="l" defTabSz="711200" rtl="0" eaLnBrk="1" fontAlgn="auto" latinLnBrk="0" hangingPunct="1">
              <a:lnSpc>
                <a:spcPct val="100000"/>
              </a:lnSpc>
              <a:spcBef>
                <a:spcPts val="30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mn-ea"/>
                <a:cs typeface="+mn-cs"/>
              </a:rPr>
              <a:t>April 9, </a:t>
            </a:r>
          </a:p>
          <a:p>
            <a:pPr marL="0" marR="0" lvl="1" indent="0" algn="l" defTabSz="711200" rtl="0" eaLnBrk="1" fontAlgn="auto" latinLnBrk="0" hangingPunct="1">
              <a:lnSpc>
                <a:spcPct val="100000"/>
              </a:lnSpc>
              <a:spcBef>
                <a:spcPts val="30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mn-ea"/>
                <a:cs typeface="+mn-cs"/>
              </a:rPr>
              <a:t>2025</a:t>
            </a:r>
          </a:p>
        </p:txBody>
      </p:sp>
      <p:grpSp>
        <p:nvGrpSpPr>
          <p:cNvPr id="8" name="Group 7">
            <a:extLst>
              <a:ext uri="{FF2B5EF4-FFF2-40B4-BE49-F238E27FC236}">
                <a16:creationId xmlns:a16="http://schemas.microsoft.com/office/drawing/2014/main" id="{EA8AEEF5-5E5E-4BD5-CABE-E5C2FE5A4CD3}"/>
              </a:ext>
            </a:extLst>
          </p:cNvPr>
          <p:cNvGrpSpPr/>
          <p:nvPr/>
        </p:nvGrpSpPr>
        <p:grpSpPr>
          <a:xfrm>
            <a:off x="3813175" y="4264543"/>
            <a:ext cx="2373017" cy="927946"/>
            <a:chOff x="3779838" y="4018520"/>
            <a:chExt cx="2373017" cy="927946"/>
          </a:xfrm>
        </p:grpSpPr>
        <p:sp>
          <p:nvSpPr>
            <p:cNvPr id="1682" name="Rectangle 1681">
              <a:extLst>
                <a:ext uri="{FF2B5EF4-FFF2-40B4-BE49-F238E27FC236}">
                  <a16:creationId xmlns:a16="http://schemas.microsoft.com/office/drawing/2014/main" id="{816528EC-BD07-EAE4-E6F2-4C77C347A38C}"/>
                </a:ext>
              </a:extLst>
            </p:cNvPr>
            <p:cNvSpPr/>
            <p:nvPr/>
          </p:nvSpPr>
          <p:spPr bwMode="gray">
            <a:xfrm>
              <a:off x="3779838" y="4018520"/>
              <a:ext cx="2373017" cy="927946"/>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171450" marR="0" lvl="0" indent="-171450" algn="l" defTabSz="914400" rtl="0" eaLnBrk="1" fontAlgn="auto" latinLnBrk="0" hangingPunct="1">
                <a:lnSpc>
                  <a:spcPct val="100000"/>
                </a:lnSpc>
                <a:spcBef>
                  <a:spcPts val="600"/>
                </a:spcBef>
                <a:spcAft>
                  <a:spcPct val="0"/>
                </a:spcAft>
                <a:buClrTx/>
                <a:buSzTx/>
                <a:buFont typeface="Arial" panose="020B0604020202020204" pitchFamily="34" charset="0"/>
                <a:buChar char="•"/>
                <a:tabLst/>
                <a:defRPr/>
              </a:pPr>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4" name="TextBox 3">
              <a:extLst>
                <a:ext uri="{FF2B5EF4-FFF2-40B4-BE49-F238E27FC236}">
                  <a16:creationId xmlns:a16="http://schemas.microsoft.com/office/drawing/2014/main" id="{75DD429A-354F-28BD-5885-C86126B822CD}"/>
                </a:ext>
              </a:extLst>
            </p:cNvPr>
            <p:cNvSpPr txBox="1"/>
            <p:nvPr/>
          </p:nvSpPr>
          <p:spPr bwMode="gray">
            <a:xfrm>
              <a:off x="3849952" y="4154737"/>
              <a:ext cx="2236523" cy="646331"/>
            </a:xfrm>
            <a:prstGeom prst="rect">
              <a:avLst/>
            </a:prstGeom>
            <a:noFill/>
          </p:spPr>
          <p:txBody>
            <a:bodyPr wrap="square" lIns="0" tIns="0" rIns="0" bIns="0" rtlCol="0">
              <a:spAutoFit/>
            </a:bodyPr>
            <a:lstStyle/>
            <a:p>
              <a:pPr marL="171450" marR="0" lvl="0" indent="-171450" algn="l" defTabSz="914400" rtl="0" eaLnBrk="1" fontAlgn="auto" latinLnBrk="0" hangingPunct="1">
                <a:lnSpc>
                  <a:spcPct val="100000"/>
                </a:lnSpc>
                <a:spcBef>
                  <a:spcPts val="600"/>
                </a:spcBef>
                <a:spcAft>
                  <a:spcPct val="0"/>
                </a:spcAft>
                <a:buClrTx/>
                <a:buSzTx/>
                <a:buFont typeface="Arial" panose="020B0604020202020204" pitchFamily="34" charset="0"/>
                <a:buChar char="•"/>
                <a:tabLst/>
                <a:defRPr/>
              </a:pPr>
              <a:r>
                <a:rPr kumimoji="0" lang="en-US" sz="1050" b="1" i="0" u="none" strike="noStrike" kern="1200" cap="none" spc="0" normalizeH="0" baseline="0" noProof="0">
                  <a:ln>
                    <a:noFill/>
                  </a:ln>
                  <a:solidFill>
                    <a:srgbClr val="000000"/>
                  </a:solidFill>
                  <a:effectLst/>
                  <a:uLnTx/>
                  <a:uFillTx/>
                  <a:latin typeface="Arial"/>
                  <a:ea typeface="+mn-ea"/>
                  <a:cs typeface="+mn-cs"/>
                </a:rPr>
                <a:t>The lowest nuclear power production in 30 years</a:t>
              </a:r>
            </a:p>
            <a:p>
              <a:pPr marL="171450" marR="0" lvl="0" indent="-171450" algn="l" defTabSz="914400" rtl="0" eaLnBrk="1" fontAlgn="auto" latinLnBrk="0" hangingPunct="1">
                <a:lnSpc>
                  <a:spcPct val="100000"/>
                </a:lnSpc>
                <a:spcBef>
                  <a:spcPct val="0"/>
                </a:spcBef>
                <a:spcAft>
                  <a:spcPct val="0"/>
                </a:spcAft>
                <a:buClrTx/>
                <a:buSzTx/>
                <a:buFont typeface="Arial" panose="020B0604020202020204" pitchFamily="34" charset="0"/>
                <a:buChar char="•"/>
                <a:tabLst/>
                <a:defRPr/>
              </a:pPr>
              <a:r>
                <a:rPr kumimoji="0" lang="en-US" sz="1050" b="1" i="0" u="none" strike="noStrike" kern="1200" cap="none" spc="0" normalizeH="0" baseline="0" noProof="0">
                  <a:ln>
                    <a:noFill/>
                  </a:ln>
                  <a:solidFill>
                    <a:srgbClr val="000000"/>
                  </a:solidFill>
                  <a:effectLst/>
                  <a:uLnTx/>
                  <a:uFillTx/>
                  <a:latin typeface="Arial"/>
                  <a:ea typeface="+mn-ea"/>
                  <a:cs typeface="+mn-cs"/>
                </a:rPr>
                <a:t>26 out of 56 reactors </a:t>
              </a:r>
              <a:r>
                <a:rPr kumimoji="0" lang="en-US" sz="1050" b="0" i="0" u="none" strike="noStrike" kern="1200" cap="none" spc="0" normalizeH="0" baseline="0" noProof="0">
                  <a:ln>
                    <a:noFill/>
                  </a:ln>
                  <a:solidFill>
                    <a:srgbClr val="000000"/>
                  </a:solidFill>
                  <a:effectLst/>
                  <a:uLnTx/>
                  <a:uFillTx/>
                  <a:latin typeface="Arial"/>
                  <a:ea typeface="+mn-ea"/>
                  <a:cs typeface="+mn-cs"/>
                </a:rPr>
                <a:t>went offline for maintenance</a:t>
              </a:r>
            </a:p>
          </p:txBody>
        </p:sp>
      </p:grpSp>
      <p:sp>
        <p:nvSpPr>
          <p:cNvPr id="5" name="Rectangle 4">
            <a:extLst>
              <a:ext uri="{FF2B5EF4-FFF2-40B4-BE49-F238E27FC236}">
                <a16:creationId xmlns:a16="http://schemas.microsoft.com/office/drawing/2014/main" id="{E2DF52CE-C26E-84A6-CA82-7F69BCB7D269}"/>
              </a:ext>
            </a:extLst>
          </p:cNvPr>
          <p:cNvSpPr/>
          <p:nvPr/>
        </p:nvSpPr>
        <p:spPr bwMode="gray">
          <a:xfrm>
            <a:off x="0" y="0"/>
            <a:ext cx="2926080" cy="382208"/>
          </a:xfrm>
          <a:prstGeom prst="rect">
            <a:avLst/>
          </a:prstGeom>
          <a:solidFill>
            <a:srgbClr val="4C6C9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1" dirty="0">
                <a:solidFill>
                  <a:schemeClr val="bg1"/>
                </a:solidFill>
              </a:rPr>
              <a:t>Case Study: France</a:t>
            </a:r>
          </a:p>
        </p:txBody>
      </p:sp>
    </p:spTree>
    <p:custDataLst>
      <p:tags r:id="rId1"/>
    </p:custDataLst>
    <p:extLst>
      <p:ext uri="{BB962C8B-B14F-4D97-AF65-F5344CB8AC3E}">
        <p14:creationId xmlns:p14="http://schemas.microsoft.com/office/powerpoint/2010/main" val="1909476376"/>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446C804-C57D-0977-25EF-CB9B31B5A9E4}"/>
            </a:ext>
          </a:extLst>
        </p:cNvPr>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8057F1C8-6576-6EEC-9B2F-D71E4ED9088D}"/>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4" imgW="592" imgH="591" progId="TCLayout.ActiveDocument.1">
                  <p:embed/>
                </p:oleObj>
              </mc:Choice>
              <mc:Fallback>
                <p:oleObj name="think-cell Slide" r:id="rId34" imgW="592" imgH="591" progId="TCLayout.ActiveDocument.1">
                  <p:embed/>
                  <p:pic>
                    <p:nvPicPr>
                      <p:cNvPr id="7" name="think-cell data - do not delete" hidden="1">
                        <a:extLst>
                          <a:ext uri="{FF2B5EF4-FFF2-40B4-BE49-F238E27FC236}">
                            <a16:creationId xmlns:a16="http://schemas.microsoft.com/office/drawing/2014/main" id="{8057F1C8-6576-6EEC-9B2F-D71E4ED9088D}"/>
                          </a:ext>
                        </a:extLst>
                      </p:cNvPr>
                      <p:cNvPicPr/>
                      <p:nvPr/>
                    </p:nvPicPr>
                    <p:blipFill>
                      <a:blip r:embed="rId35"/>
                      <a:stretch>
                        <a:fillRect/>
                      </a:stretch>
                    </p:blipFill>
                    <p:spPr>
                      <a:xfrm>
                        <a:off x="1588" y="1588"/>
                        <a:ext cx="1588"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8581CEED-C79F-8764-F59B-569179FD2648}"/>
              </a:ext>
            </a:extLst>
          </p:cNvPr>
          <p:cNvSpPr>
            <a:spLocks noGrp="1"/>
          </p:cNvSpPr>
          <p:nvPr>
            <p:ph type="title"/>
          </p:nvPr>
        </p:nvSpPr>
        <p:spPr/>
        <p:txBody>
          <a:bodyPr vert="horz">
            <a:noAutofit/>
          </a:bodyPr>
          <a:lstStyle/>
          <a:p>
            <a:r>
              <a:rPr lang="en-US"/>
              <a:t>China is leading the global increase in nuclear capacity and development in new nuclear technologies </a:t>
            </a:r>
          </a:p>
        </p:txBody>
      </p:sp>
      <p:sp>
        <p:nvSpPr>
          <p:cNvPr id="32" name="btfpNotesBox368131">
            <a:hlinkClick r:id="rId36"/>
            <a:extLst>
              <a:ext uri="{FF2B5EF4-FFF2-40B4-BE49-F238E27FC236}">
                <a16:creationId xmlns:a16="http://schemas.microsoft.com/office/drawing/2014/main" id="{7E540961-3AE8-6071-7682-101D66B7880A}"/>
              </a:ext>
            </a:extLst>
          </p:cNvPr>
          <p:cNvSpPr txBox="1"/>
          <p:nvPr>
            <p:custDataLst>
              <p:tags r:id="rId3"/>
            </p:custDataLst>
          </p:nvPr>
        </p:nvSpPr>
        <p:spPr bwMode="gray">
          <a:xfrm>
            <a:off x="330199" y="6309360"/>
            <a:ext cx="9185585" cy="492443"/>
          </a:xfrm>
          <a:prstGeom prst="rect">
            <a:avLst/>
          </a:prstGeom>
          <a:noFill/>
        </p:spPr>
        <p:txBody>
          <a:bodyPr vert="horz" wrap="square" lIns="0" tIns="0" rIns="0" bIns="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WNA,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37"/>
              </a:rPr>
              <a:t>World Nuclear Performance Report</a:t>
            </a:r>
            <a:r>
              <a:rPr kumimoji="0" lang="en-US" sz="800" b="0" i="0" u="none" strike="noStrike" kern="1200" cap="none" spc="0" normalizeH="0" baseline="0" noProof="0" dirty="0">
                <a:ln>
                  <a:noFill/>
                </a:ln>
                <a:solidFill>
                  <a:srgbClr val="000000"/>
                </a:solidFill>
                <a:effectLst/>
                <a:uLnTx/>
                <a:uFillTx/>
                <a:latin typeface="Arial"/>
                <a:ea typeface="+mn-ea"/>
                <a:cs typeface="+mn-cs"/>
              </a:rPr>
              <a:t> (2024); IEA,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38"/>
              </a:rPr>
              <a:t>The Path to a New Era for Nuclear Energy</a:t>
            </a:r>
            <a:r>
              <a:rPr kumimoji="0" lang="en-US" sz="800" b="0" i="0" u="none" strike="noStrike" kern="1200" cap="none" spc="0" normalizeH="0" baseline="0" noProof="0" dirty="0">
                <a:ln>
                  <a:noFill/>
                </a:ln>
                <a:solidFill>
                  <a:srgbClr val="000000"/>
                </a:solidFill>
                <a:effectLst/>
                <a:uLnTx/>
                <a:uFillTx/>
                <a:latin typeface="Arial"/>
                <a:ea typeface="+mn-ea"/>
                <a:cs typeface="+mn-cs"/>
              </a:rPr>
              <a:t> (2025); WNA,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39"/>
              </a:rPr>
              <a:t>Nuclear Power in China</a:t>
            </a:r>
            <a:r>
              <a:rPr kumimoji="0" lang="en-US" sz="800" b="0" i="0" u="none" strike="noStrike" kern="1200" cap="none" spc="0" normalizeH="0" baseline="0" noProof="0" dirty="0">
                <a:ln>
                  <a:noFill/>
                </a:ln>
                <a:solidFill>
                  <a:srgbClr val="000000"/>
                </a:solidFill>
                <a:effectLst/>
                <a:uLnTx/>
                <a:uFillTx/>
                <a:latin typeface="Arial"/>
                <a:ea typeface="+mn-ea"/>
                <a:cs typeface="+mn-cs"/>
              </a:rPr>
              <a:t> (2025); WNN,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40"/>
              </a:rPr>
              <a:t>Nuclear Growth Revealed in China’s New Five-Year Plan</a:t>
            </a:r>
            <a:r>
              <a:rPr kumimoji="0" lang="en-US" sz="800" b="0" i="0" u="none" strike="noStrike" kern="1200" cap="none" spc="0" normalizeH="0" baseline="0" noProof="0" dirty="0">
                <a:ln>
                  <a:noFill/>
                </a:ln>
                <a:solidFill>
                  <a:srgbClr val="000000"/>
                </a:solidFill>
                <a:effectLst/>
                <a:uLnTx/>
                <a:uFillTx/>
                <a:latin typeface="Arial"/>
                <a:ea typeface="+mn-ea"/>
                <a:cs typeface="+mn-cs"/>
              </a:rPr>
              <a:t> (2016); Oxford Institute of Energy Studies,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41"/>
              </a:rPr>
              <a:t>Guide to Chinese Climate Policy</a:t>
            </a:r>
            <a:r>
              <a:rPr kumimoji="0" lang="en-US" sz="800" b="0" i="0" u="none" strike="noStrike" kern="1200" cap="none" spc="0" normalizeH="0" baseline="0" noProof="0" dirty="0">
                <a:ln>
                  <a:noFill/>
                </a:ln>
                <a:solidFill>
                  <a:srgbClr val="000000"/>
                </a:solidFill>
                <a:effectLst/>
                <a:uLnTx/>
                <a:uFillTx/>
                <a:latin typeface="Arial"/>
                <a:ea typeface="+mn-ea"/>
                <a:cs typeface="+mn-cs"/>
              </a:rPr>
              <a:t> (2022); </a:t>
            </a:r>
            <a:r>
              <a:rPr kumimoji="0" lang="en-US" sz="800" b="0" i="0" u="none" strike="noStrike" kern="1200" cap="none" spc="0" normalizeH="0" baseline="0" noProof="0" dirty="0" err="1">
                <a:ln>
                  <a:noFill/>
                </a:ln>
                <a:solidFill>
                  <a:srgbClr val="000000"/>
                </a:solidFill>
                <a:effectLst/>
                <a:uLnTx/>
                <a:uFillTx/>
                <a:latin typeface="Arial"/>
                <a:ea typeface="+mn-ea"/>
                <a:cs typeface="+mn-cs"/>
              </a:rPr>
              <a:t>NucNet</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42"/>
              </a:rPr>
              <a:t>China/First Hualong One Reactor Begins Commercial Operation at Fuqing</a:t>
            </a:r>
            <a:r>
              <a:rPr kumimoji="0" lang="en-US" sz="800" b="0" i="0" u="none" strike="noStrike" kern="1200" cap="none" spc="0" normalizeH="0" baseline="0" noProof="0" dirty="0">
                <a:ln>
                  <a:noFill/>
                </a:ln>
                <a:solidFill>
                  <a:srgbClr val="000000"/>
                </a:solidFill>
                <a:effectLst/>
                <a:uLnTx/>
                <a:uFillTx/>
                <a:latin typeface="Arial"/>
                <a:ea typeface="+mn-ea"/>
                <a:cs typeface="+mn-cs"/>
              </a:rPr>
              <a:t> (2021).</a:t>
            </a:r>
          </a:p>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Hinako Arai, Quint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43"/>
              </a:rPr>
              <a:t>Gernot Wagner</a:t>
            </a:r>
            <a:r>
              <a:rPr kumimoji="0" lang="en-US" sz="800" b="0" i="0" u="none" strike="noStrike" kern="1200" cap="none" spc="0" normalizeH="0" baseline="0" noProof="0" dirty="0">
                <a:ln>
                  <a:noFill/>
                </a:ln>
                <a:solidFill>
                  <a:srgbClr val="000000"/>
                </a:solidFill>
                <a:effectLst/>
                <a:uLnTx/>
                <a:uFillTx/>
                <a:latin typeface="Arial"/>
                <a:ea typeface="+mn-ea"/>
                <a:cs typeface="+mn-cs"/>
              </a:rPr>
              <a:t>. Share with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44"/>
              </a:rPr>
              <a:t>attribution</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u="none" strike="noStrike" kern="1200" cap="none" spc="0" normalizeH="0" baseline="0" noProof="0" dirty="0">
                <a:ln>
                  <a:noFill/>
                </a:ln>
                <a:solidFill>
                  <a:srgbClr val="000000"/>
                </a:solidFill>
                <a:effectLst/>
                <a:uLnTx/>
                <a:uFillTx/>
                <a:latin typeface="Arial"/>
                <a:ea typeface="+mn-ea"/>
                <a:cs typeface="+mn-cs"/>
              </a:rPr>
              <a:t>et al., </a:t>
            </a:r>
            <a:r>
              <a:rPr kumimoji="0" lang="en-US" sz="800" b="0" i="0" u="none" strike="noStrike" kern="1200" cap="none" spc="0" normalizeH="0" baseline="0" noProof="0" dirty="0">
                <a:ln>
                  <a:noFill/>
                </a:ln>
                <a:solidFill>
                  <a:srgbClr val="000000"/>
                </a:solidFill>
                <a:effectLst/>
                <a:uLnTx/>
                <a:uFillTx/>
                <a:latin typeface="Arial"/>
                <a:ea typeface="+mn-ea"/>
                <a:cs typeface="+mn-cs"/>
              </a:rPr>
              <a:t>"Reenergizing Nuclear" (23 September 2025).</a:t>
            </a:r>
          </a:p>
        </p:txBody>
      </p:sp>
      <p:graphicFrame>
        <p:nvGraphicFramePr>
          <p:cNvPr id="745" name="Chart 744">
            <a:extLst>
              <a:ext uri="{FF2B5EF4-FFF2-40B4-BE49-F238E27FC236}">
                <a16:creationId xmlns:a16="http://schemas.microsoft.com/office/drawing/2014/main" id="{9008E05D-52B9-F3A2-1E41-1858603A3EDD}"/>
              </a:ext>
            </a:extLst>
          </p:cNvPr>
          <p:cNvGraphicFramePr/>
          <p:nvPr>
            <p:custDataLst>
              <p:tags r:id="rId4"/>
            </p:custDataLst>
          </p:nvPr>
        </p:nvGraphicFramePr>
        <p:xfrm>
          <a:off x="804863" y="1754188"/>
          <a:ext cx="5367337" cy="2105025"/>
        </p:xfrm>
        <a:graphic>
          <a:graphicData uri="http://schemas.openxmlformats.org/drawingml/2006/chart">
            <c:chart xmlns:c="http://schemas.openxmlformats.org/drawingml/2006/chart" xmlns:r="http://schemas.openxmlformats.org/officeDocument/2006/relationships" r:id="rId45"/>
          </a:graphicData>
        </a:graphic>
      </p:graphicFrame>
      <p:sp>
        <p:nvSpPr>
          <p:cNvPr id="48" name="Text Placeholder 10">
            <a:extLst>
              <a:ext uri="{FF2B5EF4-FFF2-40B4-BE49-F238E27FC236}">
                <a16:creationId xmlns:a16="http://schemas.microsoft.com/office/drawing/2014/main" id="{EAEC70FE-436D-2278-4B1D-AFD4D567B585}"/>
              </a:ext>
            </a:extLst>
          </p:cNvPr>
          <p:cNvSpPr txBox="1">
            <a:spLocks/>
          </p:cNvSpPr>
          <p:nvPr>
            <p:custDataLst>
              <p:tags r:id="rId5"/>
            </p:custDataLst>
          </p:nvPr>
        </p:nvSpPr>
        <p:spPr bwMode="gray">
          <a:xfrm>
            <a:off x="661988" y="3422650"/>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698D596A-B867-46BA-9074-220846F0207F}" type="datetime'''''''''1''''''''''''''''''''''''''''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1" name="Text Placeholder 10">
            <a:extLst>
              <a:ext uri="{FF2B5EF4-FFF2-40B4-BE49-F238E27FC236}">
                <a16:creationId xmlns:a16="http://schemas.microsoft.com/office/drawing/2014/main" id="{5AF92968-AC64-A8D7-F17E-83DD5F6B6675}"/>
              </a:ext>
            </a:extLst>
          </p:cNvPr>
          <p:cNvSpPr txBox="1">
            <a:spLocks/>
          </p:cNvSpPr>
          <p:nvPr>
            <p:custDataLst>
              <p:tags r:id="rId6"/>
            </p:custDataLst>
          </p:nvPr>
        </p:nvSpPr>
        <p:spPr bwMode="gray">
          <a:xfrm>
            <a:off x="661988" y="3146425"/>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FFBC0EC0-8ED1-4A68-BEFD-0610899C93B2}" type="datetime'''''''''''''''''''''2''''''''''''''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741" name="Text Placeholder 10">
            <a:extLst>
              <a:ext uri="{FF2B5EF4-FFF2-40B4-BE49-F238E27FC236}">
                <a16:creationId xmlns:a16="http://schemas.microsoft.com/office/drawing/2014/main" id="{87C2CED5-8CCF-3F24-32FD-B079B7FECDAF}"/>
              </a:ext>
            </a:extLst>
          </p:cNvPr>
          <p:cNvSpPr txBox="1">
            <a:spLocks/>
          </p:cNvSpPr>
          <p:nvPr>
            <p:custDataLst>
              <p:tags r:id="rId7"/>
            </p:custDataLst>
          </p:nvPr>
        </p:nvSpPr>
        <p:spPr bwMode="gray">
          <a:xfrm>
            <a:off x="661988" y="1760538"/>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D52E91B9-8443-42D8-A792-13D894520110}" type="datetime'7''''''''''''''''''''''''''''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70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737" name="Text Placeholder 10">
            <a:extLst>
              <a:ext uri="{FF2B5EF4-FFF2-40B4-BE49-F238E27FC236}">
                <a16:creationId xmlns:a16="http://schemas.microsoft.com/office/drawing/2014/main" id="{7165276C-D282-423A-27C6-C390C06B29AC}"/>
              </a:ext>
            </a:extLst>
          </p:cNvPr>
          <p:cNvSpPr txBox="1">
            <a:spLocks/>
          </p:cNvSpPr>
          <p:nvPr>
            <p:custDataLst>
              <p:tags r:id="rId8"/>
            </p:custDataLst>
          </p:nvPr>
        </p:nvSpPr>
        <p:spPr bwMode="gray">
          <a:xfrm>
            <a:off x="661988" y="2038350"/>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716367A-1522-4298-916D-132BC65704D2}" type="datetime'6''''''''''''''''''''''''''''''''''''''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60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736" name="Text Placeholder 10">
            <a:extLst>
              <a:ext uri="{FF2B5EF4-FFF2-40B4-BE49-F238E27FC236}">
                <a16:creationId xmlns:a16="http://schemas.microsoft.com/office/drawing/2014/main" id="{D9BF1030-E3D1-D132-D230-6C505BA6A5B1}"/>
              </a:ext>
            </a:extLst>
          </p:cNvPr>
          <p:cNvSpPr txBox="1">
            <a:spLocks/>
          </p:cNvSpPr>
          <p:nvPr>
            <p:custDataLst>
              <p:tags r:id="rId9"/>
            </p:custDataLst>
          </p:nvPr>
        </p:nvSpPr>
        <p:spPr bwMode="gray">
          <a:xfrm>
            <a:off x="661988" y="2314575"/>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961837D8-F0B2-4DA1-A0EF-A9B32D3E0482}" type="datetime'''''''''''''''''''''''''5''''''''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50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735" name="Text Placeholder 10">
            <a:extLst>
              <a:ext uri="{FF2B5EF4-FFF2-40B4-BE49-F238E27FC236}">
                <a16:creationId xmlns:a16="http://schemas.microsoft.com/office/drawing/2014/main" id="{9C8B2512-B364-8620-D7E5-C678DFC1DEEB}"/>
              </a:ext>
            </a:extLst>
          </p:cNvPr>
          <p:cNvSpPr txBox="1">
            <a:spLocks/>
          </p:cNvSpPr>
          <p:nvPr>
            <p:custDataLst>
              <p:tags r:id="rId10"/>
            </p:custDataLst>
          </p:nvPr>
        </p:nvSpPr>
        <p:spPr bwMode="gray">
          <a:xfrm>
            <a:off x="661988" y="2592388"/>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36A66E16-0898-4F45-8139-E232A9B615AB}" type="datetime'4''''''''''''''''''''''''''''''''''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40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6" name="Text Placeholder 10">
            <a:extLst>
              <a:ext uri="{FF2B5EF4-FFF2-40B4-BE49-F238E27FC236}">
                <a16:creationId xmlns:a16="http://schemas.microsoft.com/office/drawing/2014/main" id="{A9A1B615-2D96-2632-8D5A-7858F28C7ECD}"/>
              </a:ext>
            </a:extLst>
          </p:cNvPr>
          <p:cNvSpPr txBox="1">
            <a:spLocks/>
          </p:cNvSpPr>
          <p:nvPr>
            <p:custDataLst>
              <p:tags r:id="rId11"/>
            </p:custDataLst>
          </p:nvPr>
        </p:nvSpPr>
        <p:spPr bwMode="gray">
          <a:xfrm>
            <a:off x="731838" y="3700463"/>
            <a:ext cx="69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CF743781-15E0-47B6-A76D-1DF9BEAC18AA}" type="datetime'''''''''''''''''''''''''''''''''''''''''''''''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734" name="Text Placeholder 10">
            <a:extLst>
              <a:ext uri="{FF2B5EF4-FFF2-40B4-BE49-F238E27FC236}">
                <a16:creationId xmlns:a16="http://schemas.microsoft.com/office/drawing/2014/main" id="{12F2F37B-FE7A-62C1-C970-CEB9667C7303}"/>
              </a:ext>
            </a:extLst>
          </p:cNvPr>
          <p:cNvSpPr txBox="1">
            <a:spLocks/>
          </p:cNvSpPr>
          <p:nvPr>
            <p:custDataLst>
              <p:tags r:id="rId12"/>
            </p:custDataLst>
          </p:nvPr>
        </p:nvSpPr>
        <p:spPr bwMode="gray">
          <a:xfrm>
            <a:off x="661988" y="2868613"/>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41A0F98E-F616-4A85-80BF-90DD876CDF7E}" type="datetime'''''''''''''3''''''''''''''''''''''''''''''''''''''''''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30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739" name="Text Placeholder 10">
            <a:extLst>
              <a:ext uri="{FF2B5EF4-FFF2-40B4-BE49-F238E27FC236}">
                <a16:creationId xmlns:a16="http://schemas.microsoft.com/office/drawing/2014/main" id="{2AD0BB91-2849-538D-7DDD-B2B9CF8ADB45}"/>
              </a:ext>
            </a:extLst>
          </p:cNvPr>
          <p:cNvSpPr>
            <a:spLocks noGrp="1"/>
          </p:cNvSpPr>
          <p:nvPr>
            <p:custDataLst>
              <p:tags r:id="rId13"/>
            </p:custDataLst>
          </p:nvPr>
        </p:nvSpPr>
        <p:spPr bwMode="auto">
          <a:xfrm>
            <a:off x="3508375" y="3819525"/>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89D123E-82BB-4B04-8A7C-6E34E9A7BD6B}" type="datetime'''''''''2''''''''''0''1''''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2010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738" name="Text Placeholder 10">
            <a:extLst>
              <a:ext uri="{FF2B5EF4-FFF2-40B4-BE49-F238E27FC236}">
                <a16:creationId xmlns:a16="http://schemas.microsoft.com/office/drawing/2014/main" id="{4DA27F49-375F-EB90-D52A-0D8656EBC488}"/>
              </a:ext>
            </a:extLst>
          </p:cNvPr>
          <p:cNvSpPr>
            <a:spLocks noGrp="1"/>
          </p:cNvSpPr>
          <p:nvPr>
            <p:custDataLst>
              <p:tags r:id="rId14"/>
            </p:custDataLst>
          </p:nvPr>
        </p:nvSpPr>
        <p:spPr bwMode="auto">
          <a:xfrm>
            <a:off x="1830388" y="3819525"/>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9EDFCD7C-D628-43CE-A891-B0E030FF49D3}" type="datetime'''''''''''''''''''''''''2''''00''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2000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7" name="Text Placeholder 10">
            <a:extLst>
              <a:ext uri="{FF2B5EF4-FFF2-40B4-BE49-F238E27FC236}">
                <a16:creationId xmlns:a16="http://schemas.microsoft.com/office/drawing/2014/main" id="{9ED2B643-D178-B1A3-7320-0782C4EF9D6E}"/>
              </a:ext>
            </a:extLst>
          </p:cNvPr>
          <p:cNvSpPr>
            <a:spLocks noGrp="1"/>
          </p:cNvSpPr>
          <p:nvPr>
            <p:custDataLst>
              <p:tags r:id="rId15"/>
            </p:custDataLst>
          </p:nvPr>
        </p:nvSpPr>
        <p:spPr bwMode="auto">
          <a:xfrm>
            <a:off x="823913" y="3819525"/>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26782AE8-E182-4021-A4CB-900EAB23A82B}" type="datetime'''''''''199''4'''''''''''''''''''''''''''''''''''''''''''''">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1994</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761" name="Text Placeholder 10">
            <a:extLst>
              <a:ext uri="{FF2B5EF4-FFF2-40B4-BE49-F238E27FC236}">
                <a16:creationId xmlns:a16="http://schemas.microsoft.com/office/drawing/2014/main" id="{B36BA595-99BF-DB71-4F55-9FB42391E334}"/>
              </a:ext>
            </a:extLst>
          </p:cNvPr>
          <p:cNvSpPr txBox="1">
            <a:spLocks/>
          </p:cNvSpPr>
          <p:nvPr>
            <p:custDataLst>
              <p:tags r:id="rId16"/>
            </p:custDataLst>
          </p:nvPr>
        </p:nvSpPr>
        <p:spPr bwMode="auto">
          <a:xfrm>
            <a:off x="357188" y="2674938"/>
            <a:ext cx="182563" cy="263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vert270" wrap="none" lIns="0" tIns="0" rIns="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200" b="0" i="0" u="none" strike="noStrike" kern="1200" cap="none" spc="0" normalizeH="0" baseline="0" noProof="0">
                <a:ln>
                  <a:noFill/>
                </a:ln>
                <a:solidFill>
                  <a:srgbClr val="000000"/>
                </a:solidFill>
                <a:effectLst/>
                <a:uLnTx/>
                <a:uFillTx/>
                <a:latin typeface="Arial"/>
                <a:ea typeface="+mn-ea"/>
                <a:cs typeface="+mn-cs"/>
              </a:rPr>
              <a:t>GW</a:t>
            </a:r>
            <a:endParaRPr kumimoji="0" lang="en-US" sz="1200" b="0" i="0" u="none" strike="noStrike" kern="1200" cap="none" spc="0" normalizeH="0" baseline="0" noProof="0">
              <a:ln>
                <a:noFill/>
              </a:ln>
              <a:solidFill>
                <a:srgbClr val="000000"/>
              </a:solidFill>
              <a:effectLst/>
              <a:uLnTx/>
              <a:uFillTx/>
              <a:latin typeface="Arial"/>
              <a:ea typeface="+mn-ea"/>
              <a:cs typeface="+mn-cs"/>
            </a:endParaRPr>
          </a:p>
        </p:txBody>
      </p:sp>
      <p:sp>
        <p:nvSpPr>
          <p:cNvPr id="740" name="Text Placeholder 10">
            <a:extLst>
              <a:ext uri="{FF2B5EF4-FFF2-40B4-BE49-F238E27FC236}">
                <a16:creationId xmlns:a16="http://schemas.microsoft.com/office/drawing/2014/main" id="{8FD80CC3-CC6C-E3D0-55F8-6AF8E36A4ABA}"/>
              </a:ext>
            </a:extLst>
          </p:cNvPr>
          <p:cNvSpPr>
            <a:spLocks noGrp="1"/>
          </p:cNvSpPr>
          <p:nvPr>
            <p:custDataLst>
              <p:tags r:id="rId17"/>
            </p:custDataLst>
          </p:nvPr>
        </p:nvSpPr>
        <p:spPr bwMode="auto">
          <a:xfrm>
            <a:off x="5186363" y="3819525"/>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0FB9FE8-610C-4062-9D9A-957732E04AB1}" type="datetime'''''''''''''''''2''''''''''''''''02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23" name="Rectangle 22">
            <a:extLst>
              <a:ext uri="{FF2B5EF4-FFF2-40B4-BE49-F238E27FC236}">
                <a16:creationId xmlns:a16="http://schemas.microsoft.com/office/drawing/2014/main" id="{DB44B6C5-E325-66E2-DCDC-7B8FB6FCC967}"/>
              </a:ext>
            </a:extLst>
          </p:cNvPr>
          <p:cNvSpPr/>
          <p:nvPr>
            <p:custDataLst>
              <p:tags r:id="rId18"/>
            </p:custDataLst>
          </p:nvPr>
        </p:nvSpPr>
        <p:spPr bwMode="auto">
          <a:xfrm>
            <a:off x="1162050" y="2741613"/>
            <a:ext cx="179388" cy="133350"/>
          </a:xfrm>
          <a:prstGeom prst="rect">
            <a:avLst/>
          </a:prstGeom>
          <a:solidFill>
            <a:srgbClr val="6F8DB9"/>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24" name="Rectangle 23">
            <a:extLst>
              <a:ext uri="{FF2B5EF4-FFF2-40B4-BE49-F238E27FC236}">
                <a16:creationId xmlns:a16="http://schemas.microsoft.com/office/drawing/2014/main" id="{E19B44EC-6A5C-47B0-DDF8-19D0EA68F7B4}"/>
              </a:ext>
            </a:extLst>
          </p:cNvPr>
          <p:cNvSpPr/>
          <p:nvPr>
            <p:custDataLst>
              <p:tags r:id="rId19"/>
            </p:custDataLst>
          </p:nvPr>
        </p:nvSpPr>
        <p:spPr bwMode="auto">
          <a:xfrm>
            <a:off x="1162050" y="2132013"/>
            <a:ext cx="179388" cy="133350"/>
          </a:xfrm>
          <a:prstGeom prst="rect">
            <a:avLst/>
          </a:prstGeom>
          <a:solidFill>
            <a:schemeClr val="accent2"/>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25" name="Rectangle 24">
            <a:extLst>
              <a:ext uri="{FF2B5EF4-FFF2-40B4-BE49-F238E27FC236}">
                <a16:creationId xmlns:a16="http://schemas.microsoft.com/office/drawing/2014/main" id="{BEE0A597-E648-065F-5364-44F4FC14E507}"/>
              </a:ext>
            </a:extLst>
          </p:cNvPr>
          <p:cNvSpPr/>
          <p:nvPr>
            <p:custDataLst>
              <p:tags r:id="rId20"/>
            </p:custDataLst>
          </p:nvPr>
        </p:nvSpPr>
        <p:spPr bwMode="auto">
          <a:xfrm>
            <a:off x="1816100" y="2335213"/>
            <a:ext cx="179388" cy="133350"/>
          </a:xfrm>
          <a:prstGeom prst="rect">
            <a:avLst/>
          </a:prstGeom>
          <a:solidFill>
            <a:srgbClr val="C3CFE1"/>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26" name="Rectangle 25">
            <a:extLst>
              <a:ext uri="{FF2B5EF4-FFF2-40B4-BE49-F238E27FC236}">
                <a16:creationId xmlns:a16="http://schemas.microsoft.com/office/drawing/2014/main" id="{58A60D37-1679-2A46-69EC-4111A3AFCB71}"/>
              </a:ext>
            </a:extLst>
          </p:cNvPr>
          <p:cNvSpPr/>
          <p:nvPr>
            <p:custDataLst>
              <p:tags r:id="rId21"/>
            </p:custDataLst>
          </p:nvPr>
        </p:nvSpPr>
        <p:spPr bwMode="auto">
          <a:xfrm>
            <a:off x="1162050" y="2335213"/>
            <a:ext cx="179388" cy="133350"/>
          </a:xfrm>
          <a:prstGeom prst="rect">
            <a:avLst/>
          </a:prstGeom>
          <a:solidFill>
            <a:srgbClr val="364D6E"/>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27" name="Rectangle 26">
            <a:extLst>
              <a:ext uri="{FF2B5EF4-FFF2-40B4-BE49-F238E27FC236}">
                <a16:creationId xmlns:a16="http://schemas.microsoft.com/office/drawing/2014/main" id="{588B3CFF-B077-1BAF-CEA7-959F4D728202}"/>
              </a:ext>
            </a:extLst>
          </p:cNvPr>
          <p:cNvSpPr/>
          <p:nvPr>
            <p:custDataLst>
              <p:tags r:id="rId22"/>
            </p:custDataLst>
          </p:nvPr>
        </p:nvSpPr>
        <p:spPr bwMode="auto">
          <a:xfrm>
            <a:off x="1816100" y="2132013"/>
            <a:ext cx="179388" cy="133350"/>
          </a:xfrm>
          <a:prstGeom prst="rect">
            <a:avLst/>
          </a:prstGeom>
          <a:solidFill>
            <a:srgbClr val="9DB1CF"/>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28" name="Rectangle 27">
            <a:extLst>
              <a:ext uri="{FF2B5EF4-FFF2-40B4-BE49-F238E27FC236}">
                <a16:creationId xmlns:a16="http://schemas.microsoft.com/office/drawing/2014/main" id="{5F923008-D4FB-5CAF-0E2D-446667ABB71B}"/>
              </a:ext>
            </a:extLst>
          </p:cNvPr>
          <p:cNvSpPr/>
          <p:nvPr>
            <p:custDataLst>
              <p:tags r:id="rId23"/>
            </p:custDataLst>
          </p:nvPr>
        </p:nvSpPr>
        <p:spPr bwMode="auto">
          <a:xfrm>
            <a:off x="1162050" y="2538413"/>
            <a:ext cx="179388" cy="133350"/>
          </a:xfrm>
          <a:prstGeom prst="rect">
            <a:avLst/>
          </a:prstGeom>
          <a:solidFill>
            <a:srgbClr val="4C6C9C"/>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29" name="Rectangle 28">
            <a:extLst>
              <a:ext uri="{FF2B5EF4-FFF2-40B4-BE49-F238E27FC236}">
                <a16:creationId xmlns:a16="http://schemas.microsoft.com/office/drawing/2014/main" id="{147BB505-836E-8200-D9C4-21CD47C95DEA}"/>
              </a:ext>
            </a:extLst>
          </p:cNvPr>
          <p:cNvSpPr/>
          <p:nvPr>
            <p:custDataLst>
              <p:tags r:id="rId24"/>
            </p:custDataLst>
          </p:nvPr>
        </p:nvSpPr>
        <p:spPr bwMode="auto">
          <a:xfrm>
            <a:off x="1816100" y="2538413"/>
            <a:ext cx="179388" cy="133350"/>
          </a:xfrm>
          <a:prstGeom prst="rect">
            <a:avLst/>
          </a:prstGeom>
          <a:solidFill>
            <a:srgbClr val="DFE5EF"/>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30" name="Text Placeholder 10">
            <a:extLst>
              <a:ext uri="{FF2B5EF4-FFF2-40B4-BE49-F238E27FC236}">
                <a16:creationId xmlns:a16="http://schemas.microsoft.com/office/drawing/2014/main" id="{4F6291AE-5617-E30B-7332-E3AFD3620FB5}"/>
              </a:ext>
            </a:extLst>
          </p:cNvPr>
          <p:cNvSpPr txBox="1">
            <a:spLocks/>
          </p:cNvSpPr>
          <p:nvPr>
            <p:custDataLst>
              <p:tags r:id="rId25"/>
            </p:custDataLst>
          </p:nvPr>
        </p:nvSpPr>
        <p:spPr bwMode="auto">
          <a:xfrm>
            <a:off x="1392238" y="2736850"/>
            <a:ext cx="3222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384A44F7-567C-4894-8B05-230402C294F0}" type="datetime'''2''''''''4-''''''''''''''''''''''''3''''''''''1'''''''''''">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24-31</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31" name="Text Placeholder 10">
            <a:extLst>
              <a:ext uri="{FF2B5EF4-FFF2-40B4-BE49-F238E27FC236}">
                <a16:creationId xmlns:a16="http://schemas.microsoft.com/office/drawing/2014/main" id="{3CB9137C-890B-C90D-1920-8A7C62C53516}"/>
              </a:ext>
            </a:extLst>
          </p:cNvPr>
          <p:cNvSpPr txBox="1">
            <a:spLocks/>
          </p:cNvSpPr>
          <p:nvPr>
            <p:custDataLst>
              <p:tags r:id="rId26"/>
            </p:custDataLst>
          </p:nvPr>
        </p:nvSpPr>
        <p:spPr bwMode="auto">
          <a:xfrm>
            <a:off x="2046288" y="2127250"/>
            <a:ext cx="3222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1B961F98-D47A-494A-BB62-3435C7E9AA28}" type="datetime'1''''''''''''6''''''''''''''''''''-''2''3'''''''''''''''">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16-23</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33" name="Text Placeholder 10">
            <a:extLst>
              <a:ext uri="{FF2B5EF4-FFF2-40B4-BE49-F238E27FC236}">
                <a16:creationId xmlns:a16="http://schemas.microsoft.com/office/drawing/2014/main" id="{B45D3C3C-CE0F-E2E0-C5C9-1642B5802EBF}"/>
              </a:ext>
            </a:extLst>
          </p:cNvPr>
          <p:cNvSpPr txBox="1">
            <a:spLocks/>
          </p:cNvSpPr>
          <p:nvPr>
            <p:custDataLst>
              <p:tags r:id="rId27"/>
            </p:custDataLst>
          </p:nvPr>
        </p:nvSpPr>
        <p:spPr bwMode="auto">
          <a:xfrm>
            <a:off x="1392238" y="2533650"/>
            <a:ext cx="3222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AB3C7874-A66A-4E70-A937-5509CCB91729}" type="datetime'''''''3''''''2''''''''-3''9'''''''">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32-39</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34" name="Text Placeholder 10">
            <a:extLst>
              <a:ext uri="{FF2B5EF4-FFF2-40B4-BE49-F238E27FC236}">
                <a16:creationId xmlns:a16="http://schemas.microsoft.com/office/drawing/2014/main" id="{512F9402-102D-ADAB-CB74-742D671DFB00}"/>
              </a:ext>
            </a:extLst>
          </p:cNvPr>
          <p:cNvSpPr txBox="1">
            <a:spLocks/>
          </p:cNvSpPr>
          <p:nvPr>
            <p:custDataLst>
              <p:tags r:id="rId28"/>
            </p:custDataLst>
          </p:nvPr>
        </p:nvSpPr>
        <p:spPr bwMode="auto">
          <a:xfrm>
            <a:off x="2046288" y="2330450"/>
            <a:ext cx="2524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1B843056-2CE9-46FE-BDF5-51E10BEA6D5B}" type="datetime'8''''''''''''''-''''''1''''''''5'''''''''''''''''''">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8-15</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35" name="Text Placeholder 10">
            <a:extLst>
              <a:ext uri="{FF2B5EF4-FFF2-40B4-BE49-F238E27FC236}">
                <a16:creationId xmlns:a16="http://schemas.microsoft.com/office/drawing/2014/main" id="{7AA1B2D4-9992-CF57-966F-93A39565A34A}"/>
              </a:ext>
            </a:extLst>
          </p:cNvPr>
          <p:cNvSpPr txBox="1">
            <a:spLocks/>
          </p:cNvSpPr>
          <p:nvPr>
            <p:custDataLst>
              <p:tags r:id="rId29"/>
            </p:custDataLst>
          </p:nvPr>
        </p:nvSpPr>
        <p:spPr bwMode="auto">
          <a:xfrm>
            <a:off x="1392238" y="2330450"/>
            <a:ext cx="3222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3EB23DB1-AF88-4334-B2FF-FD9D9A1D1C33}" type="datetime'4''''''''''0''''''''''''''''-''''''''4''''''7'''''''''''''''">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40-47</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36" name="Text Placeholder 10">
            <a:extLst>
              <a:ext uri="{FF2B5EF4-FFF2-40B4-BE49-F238E27FC236}">
                <a16:creationId xmlns:a16="http://schemas.microsoft.com/office/drawing/2014/main" id="{0494C594-6244-1302-C0CC-1A3714CB743D}"/>
              </a:ext>
            </a:extLst>
          </p:cNvPr>
          <p:cNvSpPr txBox="1">
            <a:spLocks/>
          </p:cNvSpPr>
          <p:nvPr>
            <p:custDataLst>
              <p:tags r:id="rId30"/>
            </p:custDataLst>
          </p:nvPr>
        </p:nvSpPr>
        <p:spPr bwMode="auto">
          <a:xfrm>
            <a:off x="2046288" y="2533650"/>
            <a:ext cx="1444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ADDF39CF-3217-4C88-8003-27DFEB6B7AD4}" type="datetime'&lt;''''8'''''''''''''''''''''''">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&lt;8</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37" name="Text Placeholder 10">
            <a:extLst>
              <a:ext uri="{FF2B5EF4-FFF2-40B4-BE49-F238E27FC236}">
                <a16:creationId xmlns:a16="http://schemas.microsoft.com/office/drawing/2014/main" id="{228123D1-281E-067E-26CB-CA1FE028E2BE}"/>
              </a:ext>
            </a:extLst>
          </p:cNvPr>
          <p:cNvSpPr txBox="1">
            <a:spLocks/>
          </p:cNvSpPr>
          <p:nvPr>
            <p:custDataLst>
              <p:tags r:id="rId31"/>
            </p:custDataLst>
          </p:nvPr>
        </p:nvSpPr>
        <p:spPr bwMode="auto">
          <a:xfrm>
            <a:off x="1392238" y="2127250"/>
            <a:ext cx="2143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EB16353B-4181-4C7F-91A2-983637EE4D72}" type="datetime'''''''48''''''''''''''''''''''''''''''''+'''''''''''''''''">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48+</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3" name="TextBox 2">
            <a:extLst>
              <a:ext uri="{FF2B5EF4-FFF2-40B4-BE49-F238E27FC236}">
                <a16:creationId xmlns:a16="http://schemas.microsoft.com/office/drawing/2014/main" id="{243DB405-C2F7-3A4D-3FA4-6FC5795734F3}"/>
              </a:ext>
            </a:extLst>
          </p:cNvPr>
          <p:cNvSpPr txBox="1"/>
          <p:nvPr/>
        </p:nvSpPr>
        <p:spPr bwMode="gray">
          <a:xfrm>
            <a:off x="1162050" y="1915061"/>
            <a:ext cx="480901" cy="246221"/>
          </a:xfrm>
          <a:prstGeom prst="rect">
            <a:avLst/>
          </a:prstGeom>
          <a:noFill/>
        </p:spPr>
        <p:txBody>
          <a:bodyPr wrap="none" lIns="0" tIns="0" rIns="0" bIns="91440" rtlCol="0">
            <a:spAutoFit/>
          </a:bodyPr>
          <a:lstStyle/>
          <a:p>
            <a:pPr marL="0" marR="0" lvl="0" indent="0" algn="l" defTabSz="914400" rtl="0" eaLnBrk="1" fontAlgn="auto" latinLnBrk="0" hangingPunct="1">
              <a:lnSpc>
                <a:spcPct val="100000"/>
              </a:lnSpc>
              <a:spcBef>
                <a:spcPts val="600"/>
              </a:spcBef>
              <a:spcAft>
                <a:spcPts val="60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a:ea typeface="+mn-ea"/>
                <a:cs typeface="+mn-cs"/>
              </a:rPr>
              <a:t>Lifespan</a:t>
            </a:r>
          </a:p>
        </p:txBody>
      </p:sp>
      <p:grpSp>
        <p:nvGrpSpPr>
          <p:cNvPr id="57" name="Group 56">
            <a:extLst>
              <a:ext uri="{FF2B5EF4-FFF2-40B4-BE49-F238E27FC236}">
                <a16:creationId xmlns:a16="http://schemas.microsoft.com/office/drawing/2014/main" id="{94CB47BD-6304-A45F-613C-68E4CCFE6AC6}"/>
              </a:ext>
            </a:extLst>
          </p:cNvPr>
          <p:cNvGrpSpPr>
            <a:grpSpLocks/>
          </p:cNvGrpSpPr>
          <p:nvPr/>
        </p:nvGrpSpPr>
        <p:grpSpPr>
          <a:xfrm>
            <a:off x="1116014" y="3989882"/>
            <a:ext cx="10599434" cy="2360585"/>
            <a:chOff x="1116014" y="3928245"/>
            <a:chExt cx="10599434" cy="2232052"/>
          </a:xfrm>
        </p:grpSpPr>
        <p:sp>
          <p:nvSpPr>
            <p:cNvPr id="21" name="Rectangle 20">
              <a:extLst>
                <a:ext uri="{FF2B5EF4-FFF2-40B4-BE49-F238E27FC236}">
                  <a16:creationId xmlns:a16="http://schemas.microsoft.com/office/drawing/2014/main" id="{CFD79666-4579-44EE-310B-FA6EB58BB4A3}"/>
                </a:ext>
              </a:extLst>
            </p:cNvPr>
            <p:cNvSpPr>
              <a:spLocks/>
            </p:cNvSpPr>
            <p:nvPr/>
          </p:nvSpPr>
          <p:spPr bwMode="gray">
            <a:xfrm>
              <a:off x="1116014" y="3928245"/>
              <a:ext cx="10599434" cy="419878"/>
            </a:xfrm>
            <a:prstGeom prst="rect">
              <a:avLst/>
            </a:prstGeom>
            <a:solidFill>
              <a:srgbClr val="C30C3C"/>
            </a:solidFill>
            <a:ln w="9525">
              <a:solidFill>
                <a:srgbClr val="C30C3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22" name="Rectangle 21">
              <a:extLst>
                <a:ext uri="{FF2B5EF4-FFF2-40B4-BE49-F238E27FC236}">
                  <a16:creationId xmlns:a16="http://schemas.microsoft.com/office/drawing/2014/main" id="{A4DA5F95-0076-5ABC-253E-84FD334D5735}"/>
                </a:ext>
              </a:extLst>
            </p:cNvPr>
            <p:cNvSpPr>
              <a:spLocks/>
            </p:cNvSpPr>
            <p:nvPr/>
          </p:nvSpPr>
          <p:spPr bwMode="gray">
            <a:xfrm>
              <a:off x="1116014" y="4344254"/>
              <a:ext cx="10599434" cy="1816043"/>
            </a:xfrm>
            <a:prstGeom prst="rect">
              <a:avLst/>
            </a:prstGeom>
            <a:solidFill>
              <a:srgbClr val="C30C3C">
                <a:alpha val="29804"/>
              </a:srgbClr>
            </a:solidFill>
            <a:ln w="9525">
              <a:solidFill>
                <a:srgbClr val="C30C3C">
                  <a:alpha val="29804"/>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38" name="TextBox 37">
              <a:extLst>
                <a:ext uri="{FF2B5EF4-FFF2-40B4-BE49-F238E27FC236}">
                  <a16:creationId xmlns:a16="http://schemas.microsoft.com/office/drawing/2014/main" id="{A54FD856-010B-ABDC-F5BD-3A4DD71969E0}"/>
                </a:ext>
              </a:extLst>
            </p:cNvPr>
            <p:cNvSpPr txBox="1">
              <a:spLocks/>
            </p:cNvSpPr>
            <p:nvPr/>
          </p:nvSpPr>
          <p:spPr bwMode="gray">
            <a:xfrm>
              <a:off x="1915105" y="3985137"/>
              <a:ext cx="2015596" cy="323165"/>
            </a:xfrm>
            <a:prstGeom prst="rect">
              <a:avLst/>
            </a:prstGeom>
            <a:noFill/>
          </p:spPr>
          <p:txBody>
            <a:bodyPr wrap="square" lIns="0" tIns="0" rIns="0" bIns="0" rtlCol="0">
              <a:spAutoFit/>
            </a:bodyPr>
            <a:lstStyle/>
            <a:p>
              <a:pPr marL="0" marR="0" lvl="0" indent="0" algn="ctr" defTabSz="711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a:ln>
                    <a:noFill/>
                  </a:ln>
                  <a:solidFill>
                    <a:srgbClr val="FFFFFF"/>
                  </a:solidFill>
                  <a:effectLst/>
                  <a:uLnTx/>
                  <a:uFillTx/>
                  <a:latin typeface="Arial"/>
                  <a:ea typeface="+mn-ea"/>
                  <a:cs typeface="+mn-cs"/>
                </a:rPr>
                <a:t>2011-2015</a:t>
              </a:r>
            </a:p>
            <a:p>
              <a:pPr marL="0" marR="0" lvl="0" indent="0" algn="ctr" defTabSz="711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a:ln>
                    <a:noFill/>
                  </a:ln>
                  <a:solidFill>
                    <a:srgbClr val="FFFFFF"/>
                  </a:solidFill>
                  <a:effectLst/>
                  <a:uLnTx/>
                  <a:uFillTx/>
                  <a:latin typeface="Arial"/>
                  <a:ea typeface="+mn-ea"/>
                  <a:cs typeface="+mn-cs"/>
                </a:rPr>
                <a:t>(12</a:t>
              </a:r>
              <a:r>
                <a:rPr kumimoji="0" lang="en-US" sz="1050" b="1" i="0" u="none" strike="noStrike" kern="1200" cap="none" spc="0" normalizeH="0" baseline="30000" noProof="0">
                  <a:ln>
                    <a:noFill/>
                  </a:ln>
                  <a:solidFill>
                    <a:srgbClr val="FFFFFF"/>
                  </a:solidFill>
                  <a:effectLst/>
                  <a:uLnTx/>
                  <a:uFillTx/>
                  <a:latin typeface="Arial"/>
                  <a:ea typeface="+mn-ea"/>
                  <a:cs typeface="+mn-cs"/>
                </a:rPr>
                <a:t>th</a:t>
              </a:r>
              <a:r>
                <a:rPr kumimoji="0" lang="en-US" sz="1050" b="1" i="0" u="none" strike="noStrike" kern="1200" cap="none" spc="0" normalizeH="0" baseline="0" noProof="0">
                  <a:ln>
                    <a:noFill/>
                  </a:ln>
                  <a:solidFill>
                    <a:srgbClr val="FFFFFF"/>
                  </a:solidFill>
                  <a:effectLst/>
                  <a:uLnTx/>
                  <a:uFillTx/>
                  <a:latin typeface="Arial"/>
                  <a:ea typeface="+mn-ea"/>
                  <a:cs typeface="+mn-cs"/>
                </a:rPr>
                <a:t> Five-Year Plan)</a:t>
              </a:r>
              <a:endParaRPr kumimoji="0" lang="en-US" sz="1050" b="0" i="0" u="none" strike="noStrike" kern="1200" cap="none" spc="0" normalizeH="0" baseline="0" noProof="0">
                <a:ln>
                  <a:noFill/>
                </a:ln>
                <a:solidFill>
                  <a:srgbClr val="000000"/>
                </a:solidFill>
                <a:effectLst/>
                <a:uLnTx/>
                <a:uFillTx/>
                <a:latin typeface="Arial"/>
                <a:ea typeface="+mn-ea"/>
                <a:cs typeface="+mn-cs"/>
              </a:endParaRPr>
            </a:p>
          </p:txBody>
        </p:sp>
        <p:sp>
          <p:nvSpPr>
            <p:cNvPr id="39" name="TextBox 38">
              <a:extLst>
                <a:ext uri="{FF2B5EF4-FFF2-40B4-BE49-F238E27FC236}">
                  <a16:creationId xmlns:a16="http://schemas.microsoft.com/office/drawing/2014/main" id="{9F5C93D4-42F1-E4E2-607B-B35823566CC1}"/>
                </a:ext>
              </a:extLst>
            </p:cNvPr>
            <p:cNvSpPr txBox="1">
              <a:spLocks/>
            </p:cNvSpPr>
            <p:nvPr/>
          </p:nvSpPr>
          <p:spPr bwMode="gray">
            <a:xfrm>
              <a:off x="5523706" y="3971170"/>
              <a:ext cx="2015596" cy="323165"/>
            </a:xfrm>
            <a:prstGeom prst="rect">
              <a:avLst/>
            </a:prstGeom>
            <a:noFill/>
          </p:spPr>
          <p:txBody>
            <a:bodyPr wrap="square" lIns="0" tIns="0" rIns="0" bIns="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1050" b="1" i="0" u="none" strike="noStrike" kern="1200" cap="none" spc="0" normalizeH="0" baseline="0" noProof="0">
                  <a:ln>
                    <a:noFill/>
                  </a:ln>
                  <a:solidFill>
                    <a:srgbClr val="FFFFFF"/>
                  </a:solidFill>
                  <a:effectLst/>
                  <a:uLnTx/>
                  <a:uFillTx/>
                  <a:latin typeface="Arial"/>
                  <a:ea typeface="+mn-ea"/>
                  <a:cs typeface="+mn-cs"/>
                </a:rPr>
                <a:t>2016-2020 </a:t>
              </a:r>
              <a:br>
                <a:rPr kumimoji="0" lang="en-US" sz="1050" b="1" i="0" u="none" strike="noStrike" kern="1200" cap="none" spc="0" normalizeH="0" baseline="0" noProof="0">
                  <a:ln>
                    <a:noFill/>
                  </a:ln>
                  <a:solidFill>
                    <a:srgbClr val="FFFFFF"/>
                  </a:solidFill>
                  <a:effectLst/>
                  <a:uLnTx/>
                  <a:uFillTx/>
                  <a:latin typeface="Arial"/>
                  <a:ea typeface="+mn-ea"/>
                  <a:cs typeface="+mn-cs"/>
                </a:rPr>
              </a:br>
              <a:r>
                <a:rPr kumimoji="0" lang="en-US" sz="1050" b="1" i="0" u="none" strike="noStrike" kern="1200" cap="none" spc="0" normalizeH="0" baseline="0" noProof="0">
                  <a:ln>
                    <a:noFill/>
                  </a:ln>
                  <a:solidFill>
                    <a:srgbClr val="FFFFFF"/>
                  </a:solidFill>
                  <a:effectLst/>
                  <a:uLnTx/>
                  <a:uFillTx/>
                  <a:latin typeface="Arial"/>
                  <a:ea typeface="+mn-ea"/>
                  <a:cs typeface="+mn-cs"/>
                </a:rPr>
                <a:t>(13</a:t>
              </a:r>
              <a:r>
                <a:rPr kumimoji="0" lang="en-US" sz="1050" b="1" i="0" u="none" strike="noStrike" kern="1200" cap="none" spc="0" normalizeH="0" baseline="30000" noProof="0">
                  <a:ln>
                    <a:noFill/>
                  </a:ln>
                  <a:solidFill>
                    <a:srgbClr val="FFFFFF"/>
                  </a:solidFill>
                  <a:effectLst/>
                  <a:uLnTx/>
                  <a:uFillTx/>
                  <a:latin typeface="Arial"/>
                  <a:ea typeface="+mn-ea"/>
                  <a:cs typeface="+mn-cs"/>
                </a:rPr>
                <a:t>th</a:t>
              </a:r>
              <a:r>
                <a:rPr kumimoji="0" lang="en-US" sz="1050" b="1" i="0" u="none" strike="noStrike" kern="1200" cap="none" spc="0" normalizeH="0" baseline="0" noProof="0">
                  <a:ln>
                    <a:noFill/>
                  </a:ln>
                  <a:solidFill>
                    <a:srgbClr val="FFFFFF"/>
                  </a:solidFill>
                  <a:effectLst/>
                  <a:uLnTx/>
                  <a:uFillTx/>
                  <a:latin typeface="Arial"/>
                  <a:ea typeface="+mn-ea"/>
                  <a:cs typeface="+mn-cs"/>
                </a:rPr>
                <a:t> Five-Year Plan)</a:t>
              </a:r>
              <a:endParaRPr kumimoji="0" lang="en-US" sz="105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0" name="TextBox 39">
              <a:extLst>
                <a:ext uri="{FF2B5EF4-FFF2-40B4-BE49-F238E27FC236}">
                  <a16:creationId xmlns:a16="http://schemas.microsoft.com/office/drawing/2014/main" id="{C7ED8062-15E0-6201-7D95-E511249A5C1B}"/>
                </a:ext>
              </a:extLst>
            </p:cNvPr>
            <p:cNvSpPr txBox="1">
              <a:spLocks/>
            </p:cNvSpPr>
            <p:nvPr/>
          </p:nvSpPr>
          <p:spPr bwMode="gray">
            <a:xfrm>
              <a:off x="8980033" y="3971170"/>
              <a:ext cx="2015596" cy="323165"/>
            </a:xfrm>
            <a:prstGeom prst="rect">
              <a:avLst/>
            </a:prstGeom>
            <a:noFill/>
          </p:spPr>
          <p:txBody>
            <a:bodyPr wrap="square" lIns="0" tIns="0" rIns="0" bIns="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1050" b="1" i="0" u="none" strike="noStrike" kern="1200" cap="none" spc="0" normalizeH="0" baseline="0" noProof="0">
                  <a:ln>
                    <a:noFill/>
                  </a:ln>
                  <a:solidFill>
                    <a:srgbClr val="FFFFFF"/>
                  </a:solidFill>
                  <a:effectLst/>
                  <a:uLnTx/>
                  <a:uFillTx/>
                  <a:latin typeface="Arial"/>
                  <a:ea typeface="+mn-ea"/>
                  <a:cs typeface="+mn-cs"/>
                </a:rPr>
                <a:t>2021-2025</a:t>
              </a:r>
              <a:br>
                <a:rPr kumimoji="0" lang="en-US" sz="1050" b="1" i="0" u="none" strike="noStrike" kern="1200" cap="none" spc="0" normalizeH="0" baseline="0" noProof="0">
                  <a:ln>
                    <a:noFill/>
                  </a:ln>
                  <a:solidFill>
                    <a:srgbClr val="FFFFFF"/>
                  </a:solidFill>
                  <a:effectLst/>
                  <a:uLnTx/>
                  <a:uFillTx/>
                  <a:latin typeface="Arial"/>
                  <a:ea typeface="+mn-ea"/>
                  <a:cs typeface="+mn-cs"/>
                </a:rPr>
              </a:br>
              <a:r>
                <a:rPr kumimoji="0" lang="en-US" sz="1050" b="1" i="0" u="none" strike="noStrike" kern="1200" cap="none" spc="0" normalizeH="0" baseline="0" noProof="0">
                  <a:ln>
                    <a:noFill/>
                  </a:ln>
                  <a:solidFill>
                    <a:srgbClr val="FFFFFF"/>
                  </a:solidFill>
                  <a:effectLst/>
                  <a:uLnTx/>
                  <a:uFillTx/>
                  <a:latin typeface="Arial"/>
                  <a:ea typeface="+mn-ea"/>
                  <a:cs typeface="+mn-cs"/>
                </a:rPr>
                <a:t>(14</a:t>
              </a:r>
              <a:r>
                <a:rPr kumimoji="0" lang="en-US" sz="1050" b="1" i="0" u="none" strike="noStrike" kern="1200" cap="none" spc="0" normalizeH="0" baseline="30000" noProof="0">
                  <a:ln>
                    <a:noFill/>
                  </a:ln>
                  <a:solidFill>
                    <a:srgbClr val="FFFFFF"/>
                  </a:solidFill>
                  <a:effectLst/>
                  <a:uLnTx/>
                  <a:uFillTx/>
                  <a:latin typeface="Arial"/>
                  <a:ea typeface="+mn-ea"/>
                  <a:cs typeface="+mn-cs"/>
                </a:rPr>
                <a:t>th</a:t>
              </a:r>
              <a:r>
                <a:rPr kumimoji="0" lang="en-US" sz="1050" b="1" i="0" u="none" strike="noStrike" kern="1200" cap="none" spc="0" normalizeH="0" baseline="0" noProof="0">
                  <a:ln>
                    <a:noFill/>
                  </a:ln>
                  <a:solidFill>
                    <a:srgbClr val="FFFFFF"/>
                  </a:solidFill>
                  <a:effectLst/>
                  <a:uLnTx/>
                  <a:uFillTx/>
                  <a:latin typeface="Arial"/>
                  <a:ea typeface="+mn-ea"/>
                  <a:cs typeface="+mn-cs"/>
                </a:rPr>
                <a:t> Five-Year Plan)</a:t>
              </a:r>
              <a:endParaRPr kumimoji="0" lang="en-US" sz="1050" b="1" i="0" u="none" strike="noStrike" kern="1200" cap="none" spc="0" normalizeH="0" baseline="0" noProof="0">
                <a:ln>
                  <a:noFill/>
                </a:ln>
                <a:solidFill>
                  <a:srgbClr val="FFFFFF"/>
                </a:solidFill>
                <a:effectLst/>
                <a:uLnTx/>
                <a:uFillTx/>
                <a:latin typeface="Arial"/>
                <a:ea typeface="+mn-ea"/>
                <a:cs typeface="Arial"/>
              </a:endParaRPr>
            </a:p>
          </p:txBody>
        </p:sp>
      </p:grpSp>
      <p:sp>
        <p:nvSpPr>
          <p:cNvPr id="44" name="TextBox 43">
            <a:extLst>
              <a:ext uri="{FF2B5EF4-FFF2-40B4-BE49-F238E27FC236}">
                <a16:creationId xmlns:a16="http://schemas.microsoft.com/office/drawing/2014/main" id="{2A98DBAD-5F37-1EB4-AE0F-ED25FCA02837}"/>
              </a:ext>
            </a:extLst>
          </p:cNvPr>
          <p:cNvSpPr txBox="1"/>
          <p:nvPr/>
        </p:nvSpPr>
        <p:spPr bwMode="gray">
          <a:xfrm>
            <a:off x="455350" y="4779573"/>
            <a:ext cx="678921" cy="161583"/>
          </a:xfrm>
          <a:prstGeom prst="rect">
            <a:avLst/>
          </a:prstGeom>
          <a:noFill/>
        </p:spPr>
        <p:txBody>
          <a:bodyPr wrap="square" lIns="0" tIns="0" rIns="0" bIns="0" rtlCol="0">
            <a:spAutoFit/>
          </a:bodyPr>
          <a:lstStyle/>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a:ln>
                  <a:noFill/>
                </a:ln>
                <a:solidFill>
                  <a:sysClr val="windowText" lastClr="000000"/>
                </a:solidFill>
                <a:effectLst/>
                <a:uLnTx/>
                <a:uFillTx/>
                <a:latin typeface="Arial"/>
                <a:ea typeface="+mn-ea"/>
                <a:cs typeface="+mn-cs"/>
              </a:rPr>
              <a:t>Plan</a:t>
            </a:r>
            <a:endParaRPr kumimoji="0" lang="en-US" sz="1050" b="0" i="0" u="none" strike="noStrike" kern="1200" cap="none" spc="0" normalizeH="0" baseline="0" noProof="0">
              <a:ln>
                <a:noFill/>
              </a:ln>
              <a:solidFill>
                <a:sysClr val="windowText" lastClr="000000"/>
              </a:solidFill>
              <a:effectLst/>
              <a:uLnTx/>
              <a:uFillTx/>
              <a:latin typeface="Arial"/>
              <a:ea typeface="+mn-ea"/>
              <a:cs typeface="+mn-cs"/>
            </a:endParaRPr>
          </a:p>
        </p:txBody>
      </p:sp>
      <p:sp>
        <p:nvSpPr>
          <p:cNvPr id="45" name="TextBox 44">
            <a:extLst>
              <a:ext uri="{FF2B5EF4-FFF2-40B4-BE49-F238E27FC236}">
                <a16:creationId xmlns:a16="http://schemas.microsoft.com/office/drawing/2014/main" id="{8DE4486D-EEFB-66D2-8B38-43DC4D74FC1F}"/>
              </a:ext>
            </a:extLst>
          </p:cNvPr>
          <p:cNvSpPr txBox="1"/>
          <p:nvPr/>
        </p:nvSpPr>
        <p:spPr bwMode="gray">
          <a:xfrm>
            <a:off x="404616" y="5648903"/>
            <a:ext cx="678921" cy="161583"/>
          </a:xfrm>
          <a:prstGeom prst="rect">
            <a:avLst/>
          </a:prstGeom>
          <a:noFill/>
        </p:spPr>
        <p:txBody>
          <a:bodyPr wrap="square" lIns="0" tIns="0" rIns="0" bIns="0" rtlCol="0">
            <a:spAutoFit/>
          </a:bodyPr>
          <a:lstStyle/>
          <a:p>
            <a:pPr marL="0" marR="0" lvl="0" indent="0" algn="ctr" defTabSz="711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a:ln>
                  <a:noFill/>
                </a:ln>
                <a:solidFill>
                  <a:sysClr val="windowText" lastClr="000000"/>
                </a:solidFill>
                <a:effectLst/>
                <a:uLnTx/>
                <a:uFillTx/>
                <a:latin typeface="Arial"/>
                <a:ea typeface="+mn-ea"/>
                <a:cs typeface="+mn-cs"/>
              </a:rPr>
              <a:t>Progress</a:t>
            </a:r>
            <a:endParaRPr kumimoji="0" lang="en-US" sz="1050" b="0" i="0" u="none" strike="noStrike" kern="1200" cap="none" spc="0" normalizeH="0" baseline="0" noProof="0">
              <a:ln>
                <a:noFill/>
              </a:ln>
              <a:solidFill>
                <a:sysClr val="windowText" lastClr="000000"/>
              </a:solidFill>
              <a:effectLst/>
              <a:uLnTx/>
              <a:uFillTx/>
              <a:latin typeface="Arial"/>
              <a:ea typeface="+mn-ea"/>
              <a:cs typeface="+mn-cs"/>
            </a:endParaRPr>
          </a:p>
        </p:txBody>
      </p:sp>
      <p:sp>
        <p:nvSpPr>
          <p:cNvPr id="46" name="TextBox 45">
            <a:extLst>
              <a:ext uri="{FF2B5EF4-FFF2-40B4-BE49-F238E27FC236}">
                <a16:creationId xmlns:a16="http://schemas.microsoft.com/office/drawing/2014/main" id="{8301B179-27EC-0C20-ED78-7B14F7F27D35}"/>
              </a:ext>
            </a:extLst>
          </p:cNvPr>
          <p:cNvSpPr txBox="1"/>
          <p:nvPr/>
        </p:nvSpPr>
        <p:spPr bwMode="gray">
          <a:xfrm>
            <a:off x="1201467" y="4507940"/>
            <a:ext cx="3312371" cy="807913"/>
          </a:xfrm>
          <a:prstGeom prst="rect">
            <a:avLst/>
          </a:prstGeom>
          <a:noFill/>
        </p:spPr>
        <p:txBody>
          <a:bodyPr wrap="square" lIns="0" tIns="0" rIns="0" bIns="0" rtlCol="0">
            <a:spAutoFit/>
          </a:bodyPr>
          <a:lstStyle/>
          <a:p>
            <a:pPr marL="177800" marR="0" lvl="0" indent="-177800" algn="l" defTabSz="711200" rtl="0" eaLnBrk="1" fontAlgn="b" latinLnBrk="0" hangingPunct="1">
              <a:lnSpc>
                <a:spcPct val="100000"/>
              </a:lnSpc>
              <a:spcBef>
                <a:spcPts val="0"/>
              </a:spcBef>
              <a:spcAft>
                <a:spcPts val="0"/>
              </a:spcAft>
              <a:buClrTx/>
              <a:buSzTx/>
              <a:buFontTx/>
              <a:buChar char="•"/>
              <a:tabLst/>
              <a:defRPr/>
            </a:pPr>
            <a:r>
              <a:rPr kumimoji="0" lang="en-US" sz="1050" b="0" i="0" u="none" strike="noStrike" kern="1200" cap="none" spc="0" normalizeH="0" baseline="0" noProof="0">
                <a:ln>
                  <a:noFill/>
                </a:ln>
                <a:solidFill>
                  <a:srgbClr val="000000"/>
                </a:solidFill>
                <a:effectLst/>
                <a:uLnTx/>
                <a:uFillTx/>
                <a:latin typeface="Arial"/>
                <a:ea typeface="+mn-ea"/>
                <a:cs typeface="+mn-cs"/>
              </a:rPr>
              <a:t>Begin construction at coastal and inland sites to </a:t>
            </a:r>
            <a:r>
              <a:rPr kumimoji="0" lang="en-US" sz="1050" b="1" i="0" u="none" strike="noStrike" kern="1200" cap="none" spc="0" normalizeH="0" baseline="0" noProof="0">
                <a:ln>
                  <a:noFill/>
                </a:ln>
                <a:solidFill>
                  <a:srgbClr val="000000"/>
                </a:solidFill>
                <a:effectLst/>
                <a:uLnTx/>
                <a:uFillTx/>
                <a:latin typeface="Arial"/>
                <a:ea typeface="+mn-ea"/>
                <a:cs typeface="+mn-cs"/>
              </a:rPr>
              <a:t>add 25 GW </a:t>
            </a:r>
            <a:r>
              <a:rPr kumimoji="0" lang="en-US" sz="1050" b="0" i="0" u="none" strike="noStrike" kern="1200" cap="none" spc="0" normalizeH="0" baseline="0" noProof="0">
                <a:ln>
                  <a:noFill/>
                </a:ln>
                <a:solidFill>
                  <a:srgbClr val="000000"/>
                </a:solidFill>
                <a:effectLst/>
                <a:uLnTx/>
                <a:uFillTx/>
                <a:latin typeface="Arial"/>
                <a:ea typeface="+mn-ea"/>
                <a:cs typeface="+mn-cs"/>
              </a:rPr>
              <a:t>of nuclear capacity by 2015, bringing </a:t>
            </a:r>
            <a:r>
              <a:rPr kumimoji="0" lang="en-US" sz="1050" b="1" i="0" u="none" strike="noStrike" kern="1200" cap="none" spc="0" normalizeH="0" baseline="0" noProof="0">
                <a:ln>
                  <a:noFill/>
                </a:ln>
                <a:solidFill>
                  <a:srgbClr val="000000"/>
                </a:solidFill>
                <a:effectLst/>
                <a:uLnTx/>
                <a:uFillTx/>
                <a:latin typeface="Arial"/>
                <a:ea typeface="+mn-ea"/>
                <a:cs typeface="+mn-cs"/>
              </a:rPr>
              <a:t>total capacity to 40 GW</a:t>
            </a:r>
            <a:endParaRPr kumimoji="0" lang="en-US" sz="1050" b="0" i="0" u="none" strike="noStrike" kern="1200" cap="none" spc="0" normalizeH="0" baseline="0" noProof="0">
              <a:ln>
                <a:noFill/>
              </a:ln>
              <a:solidFill>
                <a:srgbClr val="000000"/>
              </a:solidFill>
              <a:effectLst/>
              <a:uLnTx/>
              <a:uFillTx/>
              <a:latin typeface="Arial"/>
              <a:ea typeface="+mn-ea"/>
              <a:cs typeface="+mn-cs"/>
            </a:endParaRPr>
          </a:p>
          <a:p>
            <a:pPr marL="177800" marR="0" lvl="0" indent="-177800" algn="l" defTabSz="711200" rtl="0" eaLnBrk="1" fontAlgn="b" latinLnBrk="0" hangingPunct="1">
              <a:lnSpc>
                <a:spcPct val="100000"/>
              </a:lnSpc>
              <a:spcBef>
                <a:spcPts val="0"/>
              </a:spcBef>
              <a:spcAft>
                <a:spcPts val="0"/>
              </a:spcAft>
              <a:buClrTx/>
              <a:buSzTx/>
              <a:buFontTx/>
              <a:buChar char="•"/>
              <a:tabLst/>
              <a:defRPr/>
            </a:pPr>
            <a:r>
              <a:rPr kumimoji="0" lang="en-US" sz="1050" b="0" i="0" u="none" strike="noStrike" kern="1200" cap="none" spc="0" normalizeH="0" baseline="0" noProof="0">
                <a:ln>
                  <a:noFill/>
                </a:ln>
                <a:solidFill>
                  <a:srgbClr val="000000"/>
                </a:solidFill>
                <a:effectLst/>
                <a:uLnTx/>
                <a:uFillTx/>
                <a:latin typeface="Arial"/>
                <a:ea typeface="+mn-ea"/>
                <a:cs typeface="+mn-cs"/>
              </a:rPr>
              <a:t>Develop </a:t>
            </a:r>
            <a:r>
              <a:rPr kumimoji="0" lang="en-US" sz="1050" b="1" i="0" u="none" strike="noStrike" kern="1200" cap="none" spc="0" normalizeH="0" baseline="0" noProof="0">
                <a:ln>
                  <a:noFill/>
                </a:ln>
                <a:solidFill>
                  <a:srgbClr val="000000"/>
                </a:solidFill>
                <a:effectLst/>
                <a:uLnTx/>
                <a:uFillTx/>
                <a:latin typeface="Arial"/>
                <a:ea typeface="+mn-ea"/>
                <a:cs typeface="+mn-cs"/>
              </a:rPr>
              <a:t>multipurpose water-pressurized SMR, ACP100</a:t>
            </a:r>
            <a:r>
              <a:rPr kumimoji="0" lang="en-US" sz="1050" b="0" i="0" u="none" strike="noStrike" kern="1200" cap="none" spc="0" normalizeH="0" baseline="0" noProof="0">
                <a:ln>
                  <a:noFill/>
                </a:ln>
                <a:solidFill>
                  <a:srgbClr val="000000"/>
                </a:solidFill>
                <a:effectLst/>
                <a:uLnTx/>
                <a:uFillTx/>
                <a:latin typeface="Arial"/>
                <a:ea typeface="+mn-ea"/>
                <a:cs typeface="+mn-cs"/>
              </a:rPr>
              <a:t>, with a capacity of 125 MW</a:t>
            </a:r>
          </a:p>
        </p:txBody>
      </p:sp>
      <p:cxnSp>
        <p:nvCxnSpPr>
          <p:cNvPr id="50" name="btfpColumnHeaderBoxLine284602">
            <a:extLst>
              <a:ext uri="{FF2B5EF4-FFF2-40B4-BE49-F238E27FC236}">
                <a16:creationId xmlns:a16="http://schemas.microsoft.com/office/drawing/2014/main" id="{B3AD0150-3EC4-4612-F476-76BE9B16952A}"/>
              </a:ext>
            </a:extLst>
          </p:cNvPr>
          <p:cNvCxnSpPr>
            <a:cxnSpLocks/>
          </p:cNvCxnSpPr>
          <p:nvPr/>
        </p:nvCxnSpPr>
        <p:spPr bwMode="gray">
          <a:xfrm>
            <a:off x="355238" y="5324546"/>
            <a:ext cx="11380484" cy="0"/>
          </a:xfrm>
          <a:prstGeom prst="line">
            <a:avLst/>
          </a:prstGeom>
          <a:ln w="9525" cap="flat">
            <a:solidFill>
              <a:schemeClr val="bg1">
                <a:lumMod val="6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51" name="btfpColumnHeaderBoxLine284602">
            <a:extLst>
              <a:ext uri="{FF2B5EF4-FFF2-40B4-BE49-F238E27FC236}">
                <a16:creationId xmlns:a16="http://schemas.microsoft.com/office/drawing/2014/main" id="{3912F455-B0B2-737A-8367-9C7F78F99EA1}"/>
              </a:ext>
            </a:extLst>
          </p:cNvPr>
          <p:cNvCxnSpPr>
            <a:cxnSpLocks/>
          </p:cNvCxnSpPr>
          <p:nvPr/>
        </p:nvCxnSpPr>
        <p:spPr bwMode="gray">
          <a:xfrm>
            <a:off x="4618784" y="3992043"/>
            <a:ext cx="0" cy="2232052"/>
          </a:xfrm>
          <a:prstGeom prst="line">
            <a:avLst/>
          </a:prstGeom>
          <a:ln w="9525" cap="flat">
            <a:solidFill>
              <a:schemeClr val="bg1">
                <a:lumMod val="6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60" name="btfpColumnHeaderBoxLine284602">
            <a:extLst>
              <a:ext uri="{FF2B5EF4-FFF2-40B4-BE49-F238E27FC236}">
                <a16:creationId xmlns:a16="http://schemas.microsoft.com/office/drawing/2014/main" id="{E14C8FAD-1AD0-7D94-0D71-0F86012B8F21}"/>
              </a:ext>
            </a:extLst>
          </p:cNvPr>
          <p:cNvCxnSpPr>
            <a:cxnSpLocks/>
          </p:cNvCxnSpPr>
          <p:nvPr/>
        </p:nvCxnSpPr>
        <p:spPr bwMode="gray">
          <a:xfrm>
            <a:off x="8340604" y="3987855"/>
            <a:ext cx="0" cy="2232052"/>
          </a:xfrm>
          <a:prstGeom prst="line">
            <a:avLst/>
          </a:prstGeom>
          <a:ln w="9525" cap="flat">
            <a:solidFill>
              <a:schemeClr val="bg1">
                <a:lumMod val="6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63" name="btfpColumnHeaderBoxLine284602">
            <a:extLst>
              <a:ext uri="{FF2B5EF4-FFF2-40B4-BE49-F238E27FC236}">
                <a16:creationId xmlns:a16="http://schemas.microsoft.com/office/drawing/2014/main" id="{D318D255-028C-FA67-C066-F83AA9628CB9}"/>
              </a:ext>
            </a:extLst>
          </p:cNvPr>
          <p:cNvCxnSpPr>
            <a:cxnSpLocks/>
          </p:cNvCxnSpPr>
          <p:nvPr/>
        </p:nvCxnSpPr>
        <p:spPr bwMode="gray">
          <a:xfrm>
            <a:off x="334963" y="4415940"/>
            <a:ext cx="11380484" cy="0"/>
          </a:xfrm>
          <a:prstGeom prst="line">
            <a:avLst/>
          </a:prstGeom>
          <a:ln w="9525" cap="flat">
            <a:solidFill>
              <a:schemeClr val="bg1">
                <a:lumMod val="6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704" name="TextBox 703">
            <a:extLst>
              <a:ext uri="{FF2B5EF4-FFF2-40B4-BE49-F238E27FC236}">
                <a16:creationId xmlns:a16="http://schemas.microsoft.com/office/drawing/2014/main" id="{418FD4DD-C4D0-1EAA-DFDF-3695505BCBDC}"/>
              </a:ext>
            </a:extLst>
          </p:cNvPr>
          <p:cNvSpPr txBox="1"/>
          <p:nvPr/>
        </p:nvSpPr>
        <p:spPr bwMode="gray">
          <a:xfrm>
            <a:off x="4711829" y="4460207"/>
            <a:ext cx="3550705" cy="807913"/>
          </a:xfrm>
          <a:prstGeom prst="rect">
            <a:avLst/>
          </a:prstGeom>
          <a:noFill/>
        </p:spPr>
        <p:txBody>
          <a:bodyPr wrap="square" lIns="0" tIns="0" rIns="0" bIns="0" rtlCol="0">
            <a:spAutoFit/>
          </a:bodyPr>
          <a:lstStyle/>
          <a:p>
            <a:pPr marL="177800" marR="0" lvl="0" indent="-177800" algn="l" defTabSz="711200" rtl="0" eaLnBrk="1" fontAlgn="b" latinLnBrk="0" hangingPunct="1">
              <a:lnSpc>
                <a:spcPct val="100000"/>
              </a:lnSpc>
              <a:spcBef>
                <a:spcPts val="0"/>
              </a:spcBef>
              <a:spcAft>
                <a:spcPts val="0"/>
              </a:spcAft>
              <a:buClrTx/>
              <a:buSzTx/>
              <a:buFontTx/>
              <a:buChar char="•"/>
              <a:tabLst/>
              <a:defRPr/>
            </a:pPr>
            <a:r>
              <a:rPr kumimoji="0" lang="en-US" sz="1050" b="0" i="0" u="none" strike="noStrike" kern="1200" cap="none" spc="0" normalizeH="0" baseline="0" noProof="0">
                <a:ln>
                  <a:noFill/>
                </a:ln>
                <a:solidFill>
                  <a:srgbClr val="000000"/>
                </a:solidFill>
                <a:effectLst/>
                <a:uLnTx/>
                <a:uFillTx/>
                <a:latin typeface="Arial"/>
                <a:ea typeface="+mn-ea"/>
                <a:cs typeface="+mn-cs"/>
              </a:rPr>
              <a:t>Increase nuclear capacity from 27 GW to </a:t>
            </a:r>
            <a:r>
              <a:rPr kumimoji="0" lang="en-US" sz="1050" b="1" i="0" u="none" strike="noStrike" kern="1200" cap="none" spc="0" normalizeH="0" baseline="0" noProof="0">
                <a:ln>
                  <a:noFill/>
                </a:ln>
                <a:solidFill>
                  <a:srgbClr val="000000"/>
                </a:solidFill>
                <a:effectLst/>
                <a:uLnTx/>
                <a:uFillTx/>
                <a:latin typeface="Arial"/>
                <a:ea typeface="+mn-ea"/>
                <a:cs typeface="+mn-cs"/>
              </a:rPr>
              <a:t>58 GW </a:t>
            </a:r>
            <a:r>
              <a:rPr kumimoji="0" lang="en-US" sz="1050" b="0" i="0" u="none" strike="noStrike" kern="1200" cap="none" spc="0" normalizeH="0" baseline="0" noProof="0">
                <a:ln>
                  <a:noFill/>
                </a:ln>
                <a:solidFill>
                  <a:srgbClr val="000000"/>
                </a:solidFill>
                <a:effectLst/>
                <a:uLnTx/>
                <a:uFillTx/>
                <a:latin typeface="Arial"/>
                <a:ea typeface="+mn-ea"/>
                <a:cs typeface="+mn-cs"/>
              </a:rPr>
              <a:t>by the end of 2020 </a:t>
            </a:r>
          </a:p>
          <a:p>
            <a:pPr marL="177800" marR="0" lvl="0" indent="-177800" algn="l" defTabSz="711200" rtl="0" eaLnBrk="1" fontAlgn="b" latinLnBrk="0" hangingPunct="1">
              <a:lnSpc>
                <a:spcPct val="100000"/>
              </a:lnSpc>
              <a:spcBef>
                <a:spcPts val="0"/>
              </a:spcBef>
              <a:spcAft>
                <a:spcPts val="0"/>
              </a:spcAft>
              <a:buClrTx/>
              <a:buSzTx/>
              <a:buFontTx/>
              <a:buChar char="•"/>
              <a:tabLst/>
              <a:defRPr/>
            </a:pPr>
            <a:r>
              <a:rPr kumimoji="0" lang="en-US" sz="1050" b="0" i="0" u="none" strike="noStrike" kern="1200" cap="none" spc="0" normalizeH="0" baseline="0" noProof="0">
                <a:ln>
                  <a:noFill/>
                </a:ln>
                <a:solidFill>
                  <a:srgbClr val="000000"/>
                </a:solidFill>
                <a:effectLst/>
                <a:uLnTx/>
                <a:uFillTx/>
                <a:latin typeface="Arial"/>
                <a:ea typeface="+mn-ea"/>
                <a:cs typeface="+mn-cs"/>
              </a:rPr>
              <a:t>Complete four Gen III reactors (U.S.-developed AP1000) and build demonstration units using </a:t>
            </a:r>
            <a:r>
              <a:rPr kumimoji="0" lang="en-US" sz="1050" b="1" i="0" u="none" strike="noStrike" kern="1200" cap="none" spc="0" normalizeH="0" baseline="0" noProof="0">
                <a:ln>
                  <a:noFill/>
                </a:ln>
                <a:solidFill>
                  <a:srgbClr val="000000"/>
                </a:solidFill>
                <a:effectLst/>
                <a:uLnTx/>
                <a:uFillTx/>
                <a:latin typeface="Arial"/>
                <a:ea typeface="+mn-ea"/>
                <a:cs typeface="+mn-cs"/>
              </a:rPr>
              <a:t>Chinese-developed technology (Hualong One, CAP1400, etc.)</a:t>
            </a:r>
          </a:p>
        </p:txBody>
      </p:sp>
      <p:sp>
        <p:nvSpPr>
          <p:cNvPr id="705" name="TextBox 704">
            <a:extLst>
              <a:ext uri="{FF2B5EF4-FFF2-40B4-BE49-F238E27FC236}">
                <a16:creationId xmlns:a16="http://schemas.microsoft.com/office/drawing/2014/main" id="{8C140DEC-53E5-1ED6-CB2B-9AB24EF169E0}"/>
              </a:ext>
            </a:extLst>
          </p:cNvPr>
          <p:cNvSpPr txBox="1"/>
          <p:nvPr/>
        </p:nvSpPr>
        <p:spPr bwMode="gray">
          <a:xfrm>
            <a:off x="8473490" y="4463988"/>
            <a:ext cx="3241958" cy="807913"/>
          </a:xfrm>
          <a:prstGeom prst="rect">
            <a:avLst/>
          </a:prstGeom>
          <a:noFill/>
        </p:spPr>
        <p:txBody>
          <a:bodyPr wrap="square" lIns="0" tIns="0" rIns="0" bIns="0" rtlCol="0">
            <a:spAutoFit/>
          </a:bodyPr>
          <a:lstStyle/>
          <a:p>
            <a:pPr marL="171450" marR="0" lvl="0" indent="-171450" algn="l" defTabSz="914400" rtl="0" eaLnBrk="1" fontAlgn="b" latinLnBrk="0" hangingPunct="1">
              <a:lnSpc>
                <a:spcPct val="100000"/>
              </a:lnSpc>
              <a:spcBef>
                <a:spcPts val="0"/>
              </a:spcBef>
              <a:spcAft>
                <a:spcPts val="0"/>
              </a:spcAft>
              <a:buClrTx/>
              <a:buSzTx/>
              <a:buFont typeface="Arial" panose="020B0604020202020204" pitchFamily="34" charset="0"/>
              <a:buChar char="•"/>
              <a:tabLst/>
              <a:defRPr/>
            </a:pPr>
            <a:r>
              <a:rPr kumimoji="0" lang="en-US" sz="1050" b="0" i="0" u="none" strike="noStrike" kern="1200" cap="none" spc="0" normalizeH="0" baseline="0" noProof="0" dirty="0">
                <a:ln>
                  <a:noFill/>
                </a:ln>
                <a:solidFill>
                  <a:srgbClr val="000000"/>
                </a:solidFill>
                <a:effectLst/>
                <a:uLnTx/>
                <a:uFillTx/>
                <a:latin typeface="Arial"/>
                <a:ea typeface="+mn-ea"/>
                <a:cs typeface="+mn-cs"/>
              </a:rPr>
              <a:t>Targets capacity of </a:t>
            </a:r>
            <a:r>
              <a:rPr kumimoji="0" lang="en-US" sz="1050" b="1" i="0" u="none" strike="noStrike" kern="1200" cap="none" spc="0" normalizeH="0" baseline="0" noProof="0" dirty="0">
                <a:ln>
                  <a:noFill/>
                </a:ln>
                <a:solidFill>
                  <a:srgbClr val="000000"/>
                </a:solidFill>
                <a:effectLst/>
                <a:uLnTx/>
                <a:uFillTx/>
                <a:latin typeface="Arial"/>
                <a:ea typeface="+mn-ea"/>
                <a:cs typeface="+mn-cs"/>
              </a:rPr>
              <a:t>70 GW by 2025 </a:t>
            </a:r>
          </a:p>
          <a:p>
            <a:pPr marL="171450" marR="0" lvl="0" indent="-171450" algn="l" defTabSz="914400" rtl="0" eaLnBrk="1" fontAlgn="b" latinLnBrk="0" hangingPunct="1">
              <a:lnSpc>
                <a:spcPct val="100000"/>
              </a:lnSpc>
              <a:spcBef>
                <a:spcPts val="0"/>
              </a:spcBef>
              <a:spcAft>
                <a:spcPts val="0"/>
              </a:spcAft>
              <a:buClrTx/>
              <a:buSzTx/>
              <a:buFont typeface="Arial" panose="020B0604020202020204" pitchFamily="34" charset="0"/>
              <a:buChar char="•"/>
              <a:tabLst/>
              <a:defRPr/>
            </a:pPr>
            <a:r>
              <a:rPr kumimoji="0" lang="en-US" sz="1050" b="1" i="0" u="none" strike="noStrike" kern="1200" cap="none" spc="0" normalizeH="0" baseline="0" noProof="0" dirty="0">
                <a:ln>
                  <a:noFill/>
                </a:ln>
                <a:solidFill>
                  <a:srgbClr val="000000"/>
                </a:solidFill>
                <a:effectLst/>
                <a:uLnTx/>
                <a:uFillTx/>
                <a:latin typeface="Arial"/>
                <a:ea typeface="+mn-ea"/>
                <a:cs typeface="+mn-cs"/>
              </a:rPr>
              <a:t>Mandates</a:t>
            </a:r>
            <a:r>
              <a:rPr lang="en-US" sz="1050" b="1" dirty="0">
                <a:solidFill>
                  <a:srgbClr val="000000"/>
                </a:solidFill>
                <a:latin typeface="Arial"/>
              </a:rPr>
              <a:t> and</a:t>
            </a:r>
            <a:r>
              <a:rPr kumimoji="0" lang="en-US" sz="1050" b="1" i="0" u="none" strike="noStrike" kern="1200" cap="none" spc="0" normalizeH="0" baseline="0" noProof="0" dirty="0">
                <a:ln>
                  <a:noFill/>
                </a:ln>
                <a:solidFill>
                  <a:srgbClr val="000000"/>
                </a:solidFill>
                <a:effectLst/>
                <a:uLnTx/>
                <a:uFillTx/>
                <a:latin typeface="Arial"/>
                <a:ea typeface="+mn-ea"/>
                <a:cs typeface="+mn-cs"/>
              </a:rPr>
              <a:t> increases the use of Gen III or more advanced technologies</a:t>
            </a:r>
          </a:p>
          <a:p>
            <a:pPr marL="171450" marR="0" lvl="0" indent="-171450" algn="l" defTabSz="914400" rtl="0" eaLnBrk="1" fontAlgn="b" latinLnBrk="0" hangingPunct="1">
              <a:lnSpc>
                <a:spcPct val="100000"/>
              </a:lnSpc>
              <a:spcBef>
                <a:spcPts val="0"/>
              </a:spcBef>
              <a:spcAft>
                <a:spcPts val="0"/>
              </a:spcAft>
              <a:buClrTx/>
              <a:buSzTx/>
              <a:buFont typeface="Arial" panose="020B0604020202020204" pitchFamily="34" charset="0"/>
              <a:buChar char="•"/>
              <a:tabLst/>
              <a:defRPr/>
            </a:pPr>
            <a:r>
              <a:rPr kumimoji="0" lang="en-US" sz="1050" b="0" i="0" u="none" strike="noStrike" kern="1200" cap="none" spc="0" normalizeH="0" baseline="0" noProof="0" dirty="0">
                <a:ln>
                  <a:noFill/>
                </a:ln>
                <a:solidFill>
                  <a:srgbClr val="000000"/>
                </a:solidFill>
                <a:effectLst/>
                <a:uLnTx/>
                <a:uFillTx/>
                <a:latin typeface="Arial"/>
                <a:ea typeface="+mn-ea"/>
                <a:cs typeface="+mn-cs"/>
              </a:rPr>
              <a:t>Develop ACP100 SMR by 2026 and floating offshore nuclear power plants</a:t>
            </a:r>
          </a:p>
        </p:txBody>
      </p:sp>
      <p:sp>
        <p:nvSpPr>
          <p:cNvPr id="706" name="TextBox 705">
            <a:extLst>
              <a:ext uri="{FF2B5EF4-FFF2-40B4-BE49-F238E27FC236}">
                <a16:creationId xmlns:a16="http://schemas.microsoft.com/office/drawing/2014/main" id="{2C623480-66CF-A939-3798-DC10B7F1AE80}"/>
              </a:ext>
            </a:extLst>
          </p:cNvPr>
          <p:cNvSpPr txBox="1"/>
          <p:nvPr/>
        </p:nvSpPr>
        <p:spPr bwMode="gray">
          <a:xfrm>
            <a:off x="1209554" y="5375925"/>
            <a:ext cx="3274388" cy="646331"/>
          </a:xfrm>
          <a:prstGeom prst="rect">
            <a:avLst/>
          </a:prstGeom>
          <a:noFill/>
        </p:spPr>
        <p:txBody>
          <a:bodyPr wrap="square" lIns="0" tIns="0" rIns="0" bIns="0" rtlCol="0">
            <a:spAutoFit/>
          </a:bodyPr>
          <a:lstStyle/>
          <a:p>
            <a:pPr marL="177800" marR="0" lvl="0" indent="-177800" algn="l" defTabSz="711200" rtl="0" eaLnBrk="1" fontAlgn="b" latinLnBrk="0" hangingPunct="1">
              <a:lnSpc>
                <a:spcPct val="100000"/>
              </a:lnSpc>
              <a:spcBef>
                <a:spcPts val="0"/>
              </a:spcBef>
              <a:spcAft>
                <a:spcPts val="0"/>
              </a:spcAft>
              <a:buClrTx/>
              <a:buSzTx/>
              <a:buFontTx/>
              <a:buChar char="•"/>
              <a:tabLst/>
              <a:defRPr/>
            </a:pPr>
            <a:r>
              <a:rPr kumimoji="0" lang="en-US" sz="1050" b="0" i="0" u="none" strike="noStrike" kern="1200" cap="none" spc="0" normalizeH="0" baseline="0" noProof="0">
                <a:ln>
                  <a:noFill/>
                </a:ln>
                <a:solidFill>
                  <a:srgbClr val="000000"/>
                </a:solidFill>
                <a:effectLst/>
                <a:uLnTx/>
                <a:uFillTx/>
                <a:latin typeface="Arial"/>
                <a:ea typeface="+mn-ea"/>
                <a:cs typeface="+mn-cs"/>
              </a:rPr>
              <a:t>Following the March 2011 Fukushima accident, </a:t>
            </a:r>
            <a:r>
              <a:rPr kumimoji="0" lang="en-US" sz="1050" b="1" i="0" u="none" strike="noStrike" kern="1200" cap="none" spc="0" normalizeH="0" baseline="0" noProof="0">
                <a:ln>
                  <a:noFill/>
                </a:ln>
                <a:solidFill>
                  <a:srgbClr val="000000"/>
                </a:solidFill>
                <a:effectLst/>
                <a:uLnTx/>
                <a:uFillTx/>
                <a:latin typeface="Arial"/>
                <a:ea typeface="+mn-ea"/>
                <a:cs typeface="+mn-cs"/>
              </a:rPr>
              <a:t>approvals for new nuclear plants suspended</a:t>
            </a:r>
            <a:r>
              <a:rPr kumimoji="0" lang="en-US" sz="1050" b="0" i="0" u="none" strike="noStrike" kern="1200" cap="none" spc="0" normalizeH="0" baseline="0" noProof="0">
                <a:ln>
                  <a:noFill/>
                </a:ln>
                <a:solidFill>
                  <a:srgbClr val="000000"/>
                </a:solidFill>
                <a:effectLst/>
                <a:uLnTx/>
                <a:uFillTx/>
                <a:latin typeface="Arial"/>
                <a:ea typeface="+mn-ea"/>
                <a:cs typeface="+mn-cs"/>
              </a:rPr>
              <a:t>, delaying the projects but order revoked in 2012</a:t>
            </a:r>
          </a:p>
          <a:p>
            <a:pPr marL="177800" marR="0" lvl="0" indent="-177800" algn="l" defTabSz="711200" rtl="0" eaLnBrk="1" fontAlgn="b" latinLnBrk="0" hangingPunct="1">
              <a:lnSpc>
                <a:spcPct val="100000"/>
              </a:lnSpc>
              <a:spcBef>
                <a:spcPts val="0"/>
              </a:spcBef>
              <a:spcAft>
                <a:spcPts val="0"/>
              </a:spcAft>
              <a:buClrTx/>
              <a:buSzTx/>
              <a:buFontTx/>
              <a:buChar char="•"/>
              <a:tabLst/>
              <a:defRPr/>
            </a:pPr>
            <a:r>
              <a:rPr kumimoji="0" lang="en-US" sz="10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Preliminary design of ACP100 completed in 2014</a:t>
            </a:r>
          </a:p>
        </p:txBody>
      </p:sp>
      <p:sp>
        <p:nvSpPr>
          <p:cNvPr id="707" name="TextBox 706">
            <a:extLst>
              <a:ext uri="{FF2B5EF4-FFF2-40B4-BE49-F238E27FC236}">
                <a16:creationId xmlns:a16="http://schemas.microsoft.com/office/drawing/2014/main" id="{4AC883DD-FF64-5327-72F1-00BDF4336A13}"/>
              </a:ext>
            </a:extLst>
          </p:cNvPr>
          <p:cNvSpPr txBox="1"/>
          <p:nvPr/>
        </p:nvSpPr>
        <p:spPr bwMode="gray">
          <a:xfrm>
            <a:off x="4723730" y="5414030"/>
            <a:ext cx="3492613" cy="807913"/>
          </a:xfrm>
          <a:prstGeom prst="rect">
            <a:avLst/>
          </a:prstGeom>
          <a:noFill/>
        </p:spPr>
        <p:txBody>
          <a:bodyPr wrap="square" lIns="0" tIns="0" rIns="0" bIns="0" rtlCol="0">
            <a:spAutoFit/>
          </a:bodyPr>
          <a:lstStyle/>
          <a:p>
            <a:pPr marL="177800" marR="0" lvl="0" indent="-177800" algn="l" defTabSz="711200" rtl="0" eaLnBrk="1" fontAlgn="b" latinLnBrk="0" hangingPunct="1">
              <a:lnSpc>
                <a:spcPct val="100000"/>
              </a:lnSpc>
              <a:spcBef>
                <a:spcPts val="0"/>
              </a:spcBef>
              <a:spcAft>
                <a:spcPts val="0"/>
              </a:spcAft>
              <a:buClrTx/>
              <a:buSzTx/>
              <a:buFontTx/>
              <a:buChar char="•"/>
              <a:tabLst/>
              <a:defRPr/>
            </a:pPr>
            <a:r>
              <a:rPr kumimoji="0" lang="en-US" sz="1050" b="0" i="0" u="none" strike="noStrike" kern="1200" cap="none" spc="0" normalizeH="0" baseline="0" noProof="0">
                <a:ln>
                  <a:noFill/>
                </a:ln>
                <a:solidFill>
                  <a:srgbClr val="000000"/>
                </a:solidFill>
                <a:effectLst/>
                <a:uLnTx/>
                <a:uFillTx/>
                <a:latin typeface="Arial"/>
                <a:ea typeface="+mn-ea"/>
                <a:cs typeface="+mn-cs"/>
              </a:rPr>
              <a:t>Four AP1000 reactors completed in 2018 at </a:t>
            </a:r>
            <a:r>
              <a:rPr kumimoji="0" lang="en-US" sz="1050" b="0" i="0" u="none" strike="noStrike" kern="1200" cap="none" spc="0" normalizeH="0" baseline="0" noProof="0" err="1">
                <a:ln>
                  <a:noFill/>
                </a:ln>
                <a:solidFill>
                  <a:srgbClr val="000000"/>
                </a:solidFill>
                <a:effectLst/>
                <a:uLnTx/>
                <a:uFillTx/>
                <a:latin typeface="Arial"/>
                <a:ea typeface="+mn-ea"/>
                <a:cs typeface="+mn-cs"/>
              </a:rPr>
              <a:t>Sanmen</a:t>
            </a:r>
            <a:r>
              <a:rPr kumimoji="0" lang="en-US" sz="1050" b="0" i="0" u="none" strike="noStrike" kern="1200" cap="none" spc="0" normalizeH="0" baseline="0" noProof="0">
                <a:ln>
                  <a:noFill/>
                </a:ln>
                <a:solidFill>
                  <a:srgbClr val="000000"/>
                </a:solidFill>
                <a:effectLst/>
                <a:uLnTx/>
                <a:uFillTx/>
                <a:latin typeface="Arial"/>
                <a:ea typeface="+mn-ea"/>
                <a:cs typeface="+mn-cs"/>
              </a:rPr>
              <a:t> and Haiyang</a:t>
            </a:r>
          </a:p>
          <a:p>
            <a:pPr marL="177800" marR="0" lvl="0" indent="-177800" algn="l" defTabSz="711200" rtl="0" eaLnBrk="1" fontAlgn="b" latinLnBrk="0" hangingPunct="1">
              <a:lnSpc>
                <a:spcPct val="100000"/>
              </a:lnSpc>
              <a:spcBef>
                <a:spcPts val="0"/>
              </a:spcBef>
              <a:spcAft>
                <a:spcPts val="0"/>
              </a:spcAft>
              <a:buClrTx/>
              <a:buSzTx/>
              <a:buFontTx/>
              <a:buChar char="•"/>
              <a:tabLst/>
              <a:defRPr/>
            </a:pPr>
            <a:r>
              <a:rPr kumimoji="0" lang="en-US" sz="1050" b="1" i="0" u="none" strike="noStrike" kern="1200" cap="none" spc="0" normalizeH="0" baseline="0" noProof="0">
                <a:ln>
                  <a:noFill/>
                </a:ln>
                <a:solidFill>
                  <a:srgbClr val="000000"/>
                </a:solidFill>
                <a:effectLst/>
                <a:uLnTx/>
                <a:uFillTx/>
                <a:latin typeface="Arial"/>
                <a:ea typeface="+mn-ea"/>
                <a:cs typeface="+mn-cs"/>
              </a:rPr>
              <a:t>ACP100 SMR passed the IAEA safety review</a:t>
            </a:r>
            <a:r>
              <a:rPr kumimoji="0" lang="en-US" sz="1050" i="0" u="none" strike="noStrike" kern="1200" cap="none" spc="0" normalizeH="0" baseline="0" noProof="0">
                <a:ln>
                  <a:noFill/>
                </a:ln>
                <a:solidFill>
                  <a:srgbClr val="000000"/>
                </a:solidFill>
                <a:effectLst/>
                <a:uLnTx/>
                <a:uFillTx/>
                <a:latin typeface="Arial"/>
                <a:ea typeface="+mn-ea"/>
                <a:cs typeface="+mn-cs"/>
              </a:rPr>
              <a:t> in 2016</a:t>
            </a:r>
            <a:r>
              <a:rPr kumimoji="0" lang="en-US" sz="1050" b="0" i="0" u="none" strike="noStrike" kern="1200" cap="none" spc="0" normalizeH="0" baseline="0" noProof="0">
                <a:ln>
                  <a:noFill/>
                </a:ln>
                <a:solidFill>
                  <a:srgbClr val="000000"/>
                </a:solidFill>
                <a:effectLst/>
                <a:uLnTx/>
                <a:uFillTx/>
                <a:latin typeface="Arial"/>
                <a:ea typeface="+mn-ea"/>
                <a:cs typeface="+mn-cs"/>
              </a:rPr>
              <a:t>, making it the world’s first SMR to achieve this milestone</a:t>
            </a:r>
          </a:p>
        </p:txBody>
      </p:sp>
      <p:sp>
        <p:nvSpPr>
          <p:cNvPr id="717" name="btfpColumnHeaderBoxText223027">
            <a:extLst>
              <a:ext uri="{FF2B5EF4-FFF2-40B4-BE49-F238E27FC236}">
                <a16:creationId xmlns:a16="http://schemas.microsoft.com/office/drawing/2014/main" id="{D5DB2172-0513-454A-5856-76D5343A89A4}"/>
              </a:ext>
            </a:extLst>
          </p:cNvPr>
          <p:cNvSpPr txBox="1"/>
          <p:nvPr/>
        </p:nvSpPr>
        <p:spPr bwMode="gray">
          <a:xfrm>
            <a:off x="355238" y="1438436"/>
            <a:ext cx="6698774" cy="288219"/>
          </a:xfrm>
          <a:prstGeom prst="rect">
            <a:avLst/>
          </a:prstGeom>
          <a:noFill/>
        </p:spPr>
        <p:txBody>
          <a:bodyPr vert="horz" wrap="square" lIns="36036" tIns="36036" rIns="36036" bIns="36036"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a:ea typeface="+mn-ea"/>
                <a:cs typeface="+mn-cs"/>
              </a:rPr>
              <a:t>Nuclear capacity in China</a:t>
            </a:r>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cxnSp>
        <p:nvCxnSpPr>
          <p:cNvPr id="718" name="btfpColumnHeaderBoxLine223027">
            <a:extLst>
              <a:ext uri="{FF2B5EF4-FFF2-40B4-BE49-F238E27FC236}">
                <a16:creationId xmlns:a16="http://schemas.microsoft.com/office/drawing/2014/main" id="{29C33E9D-D67E-37C9-B2EE-78CD528742D5}"/>
              </a:ext>
            </a:extLst>
          </p:cNvPr>
          <p:cNvCxnSpPr>
            <a:cxnSpLocks/>
          </p:cNvCxnSpPr>
          <p:nvPr/>
        </p:nvCxnSpPr>
        <p:spPr bwMode="gray">
          <a:xfrm>
            <a:off x="330199" y="1733005"/>
            <a:ext cx="6020151"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5" name="TextBox 4">
            <a:extLst>
              <a:ext uri="{FF2B5EF4-FFF2-40B4-BE49-F238E27FC236}">
                <a16:creationId xmlns:a16="http://schemas.microsoft.com/office/drawing/2014/main" id="{23AF3007-F7D3-CFA4-FE39-39FD5D131255}"/>
              </a:ext>
            </a:extLst>
          </p:cNvPr>
          <p:cNvSpPr txBox="1"/>
          <p:nvPr/>
        </p:nvSpPr>
        <p:spPr bwMode="gray">
          <a:xfrm>
            <a:off x="8464862" y="5380973"/>
            <a:ext cx="3060878" cy="969496"/>
          </a:xfrm>
          <a:prstGeom prst="rect">
            <a:avLst/>
          </a:prstGeom>
          <a:noFill/>
        </p:spPr>
        <p:txBody>
          <a:bodyPr wrap="square" lIns="0" tIns="0" rIns="0" bIns="0" rtlCol="0">
            <a:spAutoFit/>
          </a:bodyPr>
          <a:lstStyle/>
          <a:p>
            <a:pPr marL="171450" marR="0" lvl="0" indent="-171450" algn="l" defTabSz="914400" rtl="0" eaLnBrk="1" fontAlgn="b" latinLnBrk="0" hangingPunct="1">
              <a:lnSpc>
                <a:spcPct val="100000"/>
              </a:lnSpc>
              <a:spcBef>
                <a:spcPts val="0"/>
              </a:spcBef>
              <a:spcAft>
                <a:spcPts val="0"/>
              </a:spcAft>
              <a:buClrTx/>
              <a:buSzTx/>
              <a:buFont typeface="Arial" panose="020B0604020202020204" pitchFamily="34" charset="0"/>
              <a:buChar char="•"/>
              <a:tabLst/>
              <a:defRPr/>
            </a:pPr>
            <a:r>
              <a:rPr kumimoji="0" lang="en-US" sz="1050" b="1" i="0" u="none" strike="noStrike" kern="1200" cap="none" spc="0" normalizeH="0" baseline="0" noProof="0">
                <a:ln>
                  <a:noFill/>
                </a:ln>
                <a:solidFill>
                  <a:srgbClr val="000000"/>
                </a:solidFill>
                <a:effectLst/>
                <a:uLnTx/>
                <a:uFillTx/>
                <a:latin typeface="Arial"/>
                <a:ea typeface="+mn-ea"/>
                <a:cs typeface="+mn-cs"/>
              </a:rPr>
              <a:t>First Hualong One reactor put into commercial operation </a:t>
            </a:r>
            <a:r>
              <a:rPr kumimoji="0" lang="en-US" sz="1050" b="0" i="0" u="none" strike="noStrike" kern="1200" cap="none" spc="0" normalizeH="0" baseline="0" noProof="0">
                <a:ln>
                  <a:noFill/>
                </a:ln>
                <a:solidFill>
                  <a:srgbClr val="000000"/>
                </a:solidFill>
                <a:effectLst/>
                <a:uLnTx/>
                <a:uFillTx/>
                <a:latin typeface="Arial"/>
                <a:ea typeface="+mn-ea"/>
                <a:cs typeface="+mn-cs"/>
              </a:rPr>
              <a:t>in 2021, and two in Pakistan</a:t>
            </a:r>
          </a:p>
          <a:p>
            <a:pPr marL="171450" marR="0" lvl="0" indent="-171450" algn="l" defTabSz="914400" rtl="0" eaLnBrk="1" fontAlgn="b" latinLnBrk="0" hangingPunct="1">
              <a:lnSpc>
                <a:spcPct val="100000"/>
              </a:lnSpc>
              <a:spcBef>
                <a:spcPts val="0"/>
              </a:spcBef>
              <a:spcAft>
                <a:spcPts val="0"/>
              </a:spcAft>
              <a:buClrTx/>
              <a:buSzTx/>
              <a:buFont typeface="Arial" panose="020B0604020202020204" pitchFamily="34" charset="0"/>
              <a:buChar char="•"/>
              <a:tabLst/>
              <a:defRPr/>
            </a:pPr>
            <a:r>
              <a:rPr lang="en-US" sz="1050">
                <a:solidFill>
                  <a:srgbClr val="000000"/>
                </a:solidFill>
                <a:latin typeface="Arial"/>
              </a:rPr>
              <a:t>F</a:t>
            </a:r>
            <a:r>
              <a:rPr kumimoji="0" lang="en-US" sz="1050" b="0" i="0" u="none" strike="noStrike" kern="1200" cap="none" spc="0" normalizeH="0" baseline="0" noProof="0" err="1">
                <a:ln>
                  <a:noFill/>
                </a:ln>
                <a:solidFill>
                  <a:srgbClr val="000000"/>
                </a:solidFill>
                <a:effectLst/>
                <a:uLnTx/>
                <a:uFillTx/>
                <a:latin typeface="Arial"/>
                <a:ea typeface="+mn-ea"/>
                <a:cs typeface="+mn-cs"/>
              </a:rPr>
              <a:t>irst</a:t>
            </a:r>
            <a:r>
              <a:rPr kumimoji="0" lang="en-US" sz="1050" b="0" i="0" u="none" strike="noStrike" kern="1200" cap="none" spc="0" normalizeH="0" baseline="0" noProof="0">
                <a:ln>
                  <a:noFill/>
                </a:ln>
                <a:solidFill>
                  <a:srgbClr val="000000"/>
                </a:solidFill>
                <a:effectLst/>
                <a:uLnTx/>
                <a:uFillTx/>
                <a:latin typeface="Arial"/>
                <a:ea typeface="+mn-ea"/>
                <a:cs typeface="+mn-cs"/>
              </a:rPr>
              <a:t> </a:t>
            </a:r>
            <a:r>
              <a:rPr kumimoji="0" lang="en-US" sz="1050" b="1" i="0" u="none" strike="noStrike" kern="1200" cap="none" spc="0" normalizeH="0" baseline="0" noProof="0">
                <a:ln>
                  <a:noFill/>
                </a:ln>
                <a:solidFill>
                  <a:srgbClr val="000000"/>
                </a:solidFill>
                <a:effectLst/>
                <a:uLnTx/>
                <a:uFillTx/>
                <a:latin typeface="Arial"/>
                <a:ea typeface="+mn-ea"/>
                <a:cs typeface="+mn-cs"/>
              </a:rPr>
              <a:t>ACP100 construction began </a:t>
            </a:r>
            <a:r>
              <a:rPr kumimoji="0" lang="en-US" sz="1050" b="0" i="0" u="none" strike="noStrike" kern="1200" cap="none" spc="0" normalizeH="0" baseline="0" noProof="0">
                <a:ln>
                  <a:noFill/>
                </a:ln>
                <a:solidFill>
                  <a:srgbClr val="000000"/>
                </a:solidFill>
                <a:effectLst/>
                <a:uLnTx/>
                <a:uFillTx/>
                <a:latin typeface="Arial"/>
                <a:ea typeface="+mn-ea"/>
                <a:cs typeface="+mn-cs"/>
              </a:rPr>
              <a:t>in 2021 in Hainan </a:t>
            </a:r>
          </a:p>
          <a:p>
            <a:pPr marL="171450" marR="0" lvl="0" indent="-171450" algn="l" defTabSz="914400" rtl="0" eaLnBrk="1" fontAlgn="b" latinLnBrk="0" hangingPunct="1">
              <a:lnSpc>
                <a:spcPct val="100000"/>
              </a:lnSpc>
              <a:spcBef>
                <a:spcPts val="0"/>
              </a:spcBef>
              <a:spcAft>
                <a:spcPts val="0"/>
              </a:spcAft>
              <a:buClrTx/>
              <a:buSzTx/>
              <a:buFont typeface="Arial" panose="020B0604020202020204" pitchFamily="34" charset="0"/>
              <a:buChar char="•"/>
              <a:tabLst/>
              <a:defRPr/>
            </a:pPr>
            <a:endParaRPr kumimoji="0" lang="en-US" sz="1050" b="0" i="0" u="none" strike="noStrike" kern="1200" cap="none" spc="0" normalizeH="0" baseline="0" noProof="0">
              <a:ln>
                <a:noFill/>
              </a:ln>
              <a:solidFill>
                <a:srgbClr val="000000"/>
              </a:solidFill>
              <a:effectLst/>
              <a:uLnTx/>
              <a:uFillTx/>
              <a:latin typeface="Arial"/>
              <a:ea typeface="+mn-ea"/>
              <a:cs typeface="+mn-cs"/>
            </a:endParaRPr>
          </a:p>
        </p:txBody>
      </p:sp>
      <p:sp>
        <p:nvSpPr>
          <p:cNvPr id="8" name="TextBox 7">
            <a:extLst>
              <a:ext uri="{FF2B5EF4-FFF2-40B4-BE49-F238E27FC236}">
                <a16:creationId xmlns:a16="http://schemas.microsoft.com/office/drawing/2014/main" id="{094419E0-6219-BD61-1177-CF16CA39DE2C}"/>
              </a:ext>
            </a:extLst>
          </p:cNvPr>
          <p:cNvSpPr txBox="1"/>
          <p:nvPr/>
        </p:nvSpPr>
        <p:spPr bwMode="gray">
          <a:xfrm>
            <a:off x="6667172" y="1723472"/>
            <a:ext cx="5048275" cy="1823576"/>
          </a:xfrm>
          <a:prstGeom prst="rect">
            <a:avLst/>
          </a:prstGeom>
          <a:solidFill>
            <a:srgbClr val="E3E8EE"/>
          </a:solidFill>
        </p:spPr>
        <p:txBody>
          <a:bodyPr wrap="square" lIns="137160" tIns="137160" rIns="274320" bIns="137160" rtlCol="0" anchor="t">
            <a:spAutoFit/>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mn-cs"/>
              </a:rPr>
              <a:t>Policy tools used by the Chinese government: </a:t>
            </a:r>
          </a:p>
          <a:p>
            <a:pPr marL="171450" marR="0" lvl="0" indent="-171450"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050" b="0" i="0" u="none" strike="noStrike" kern="1200" cap="none" spc="0" normalizeH="0" baseline="0" noProof="0" dirty="0">
                <a:ln>
                  <a:noFill/>
                </a:ln>
                <a:solidFill>
                  <a:srgbClr val="000000"/>
                </a:solidFill>
                <a:effectLst/>
                <a:uLnTx/>
                <a:uFillTx/>
                <a:latin typeface="Arial"/>
                <a:ea typeface="+mn-ea"/>
                <a:cs typeface="+mn-cs"/>
              </a:rPr>
              <a:t>Nuclear plants typically benefit </a:t>
            </a:r>
            <a:r>
              <a:rPr kumimoji="0" lang="en-US" sz="1050" b="1" i="0" u="none" strike="noStrike" kern="1200" cap="none" spc="0" normalizeH="0" baseline="0" noProof="0" dirty="0">
                <a:ln>
                  <a:noFill/>
                </a:ln>
                <a:solidFill>
                  <a:srgbClr val="000000"/>
                </a:solidFill>
                <a:effectLst/>
                <a:uLnTx/>
                <a:uFillTx/>
                <a:latin typeface="Arial"/>
                <a:ea typeface="+mn-ea"/>
                <a:cs typeface="+mn-cs"/>
              </a:rPr>
              <a:t>from guaranteed price premiums and priority dispatch.</a:t>
            </a:r>
            <a:endParaRPr kumimoji="0" lang="en-US" sz="1050" b="0" i="0" u="none" strike="noStrike" kern="1200" cap="none" spc="0" normalizeH="0" baseline="0" noProof="0" dirty="0">
              <a:ln>
                <a:noFill/>
              </a:ln>
              <a:solidFill>
                <a:srgbClr val="000000"/>
              </a:solidFill>
              <a:effectLst/>
              <a:uLnTx/>
              <a:uFillTx/>
              <a:latin typeface="Arial"/>
              <a:ea typeface="+mn-ea"/>
              <a:cs typeface="+mn-cs"/>
            </a:endParaRPr>
          </a:p>
          <a:p>
            <a:pPr marL="171450" marR="0" lvl="0" indent="-171450"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050" b="0" i="0" u="none" strike="noStrike" kern="1200" cap="none" spc="0" normalizeH="0" baseline="0" noProof="0" dirty="0">
                <a:ln>
                  <a:noFill/>
                </a:ln>
                <a:solidFill>
                  <a:srgbClr val="000000"/>
                </a:solidFill>
                <a:effectLst/>
                <a:uLnTx/>
                <a:uFillTx/>
                <a:latin typeface="Arial"/>
                <a:ea typeface="+mn-ea"/>
                <a:cs typeface="+mn-cs"/>
              </a:rPr>
              <a:t>Major state‑owned nuclear operators (e.g., China National Nuclear Corporation, China General Nuclear Power Group) gain access to </a:t>
            </a:r>
            <a:r>
              <a:rPr kumimoji="0" lang="en-US" sz="1050" b="1" i="0" u="none" strike="noStrike" kern="1200" cap="none" spc="0" normalizeH="0" baseline="0" noProof="0" dirty="0">
                <a:ln>
                  <a:noFill/>
                </a:ln>
                <a:solidFill>
                  <a:srgbClr val="000000"/>
                </a:solidFill>
                <a:effectLst/>
                <a:uLnTx/>
                <a:uFillTx/>
                <a:latin typeface="Arial"/>
                <a:ea typeface="+mn-ea"/>
                <a:cs typeface="+mn-cs"/>
              </a:rPr>
              <a:t>low‑cost loans </a:t>
            </a:r>
            <a:r>
              <a:rPr kumimoji="0" lang="en-US" sz="1050" b="0" i="0" u="none" strike="noStrike" kern="1200" cap="none" spc="0" normalizeH="0" baseline="0" noProof="0" dirty="0">
                <a:ln>
                  <a:noFill/>
                </a:ln>
                <a:solidFill>
                  <a:srgbClr val="000000"/>
                </a:solidFill>
                <a:effectLst/>
                <a:uLnTx/>
                <a:uFillTx/>
                <a:latin typeface="Arial"/>
                <a:ea typeface="+mn-ea"/>
                <a:cs typeface="+mn-cs"/>
              </a:rPr>
              <a:t>through state-owned banks.</a:t>
            </a:r>
          </a:p>
          <a:p>
            <a:pPr marL="171450" marR="0" lvl="0" indent="-171450"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050" b="0" i="0" u="none" strike="noStrike" kern="1200" cap="none" spc="0" normalizeH="0" baseline="0" noProof="0" dirty="0">
                <a:ln>
                  <a:noFill/>
                </a:ln>
                <a:solidFill>
                  <a:srgbClr val="000000"/>
                </a:solidFill>
                <a:effectLst/>
                <a:uLnTx/>
                <a:uFillTx/>
                <a:latin typeface="Arial"/>
                <a:ea typeface="+mn-ea"/>
                <a:cs typeface="+mn-cs"/>
              </a:rPr>
              <a:t>Central and provincial governments facilitate site development by </a:t>
            </a:r>
            <a:r>
              <a:rPr kumimoji="0" lang="en-US" sz="1050" b="1" i="0" u="none" strike="noStrike" kern="1200" cap="none" spc="0" normalizeH="0" baseline="0" noProof="0" dirty="0">
                <a:ln>
                  <a:noFill/>
                </a:ln>
                <a:solidFill>
                  <a:srgbClr val="000000"/>
                </a:solidFill>
                <a:effectLst/>
                <a:uLnTx/>
                <a:uFillTx/>
                <a:latin typeface="Arial"/>
                <a:ea typeface="+mn-ea"/>
                <a:cs typeface="+mn-cs"/>
              </a:rPr>
              <a:t>securing land and organizing grid interconnections for new nuclear projects.</a:t>
            </a:r>
          </a:p>
        </p:txBody>
      </p:sp>
      <p:sp>
        <p:nvSpPr>
          <p:cNvPr id="2" name="Rectangle 1">
            <a:extLst>
              <a:ext uri="{FF2B5EF4-FFF2-40B4-BE49-F238E27FC236}">
                <a16:creationId xmlns:a16="http://schemas.microsoft.com/office/drawing/2014/main" id="{B15A91E3-B556-BC22-AF51-42CEBD66B2FB}"/>
              </a:ext>
            </a:extLst>
          </p:cNvPr>
          <p:cNvSpPr/>
          <p:nvPr/>
        </p:nvSpPr>
        <p:spPr bwMode="gray">
          <a:xfrm>
            <a:off x="0" y="0"/>
            <a:ext cx="2926080" cy="382208"/>
          </a:xfrm>
          <a:prstGeom prst="rect">
            <a:avLst/>
          </a:prstGeom>
          <a:solidFill>
            <a:srgbClr val="C30C3D"/>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1">
                <a:solidFill>
                  <a:schemeClr val="bg1"/>
                </a:solidFill>
              </a:rPr>
              <a:t>China</a:t>
            </a:r>
          </a:p>
        </p:txBody>
      </p:sp>
    </p:spTree>
    <p:custDataLst>
      <p:tags r:id="rId1"/>
    </p:custDataLst>
    <p:extLst>
      <p:ext uri="{BB962C8B-B14F-4D97-AF65-F5344CB8AC3E}">
        <p14:creationId xmlns:p14="http://schemas.microsoft.com/office/powerpoint/2010/main" val="1808214587"/>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2BDACAB-BB02-C476-7E86-D5677C2D4A6B}"/>
            </a:ext>
          </a:extLst>
        </p:cNvPr>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96244E4B-DC71-C8E5-2DF4-F99D99A4548E}"/>
              </a:ext>
            </a:extLst>
          </p:cNvPr>
          <p:cNvGraphicFramePr>
            <a:graphicFrameLocks noChangeAspect="1"/>
          </p:cNvGraphicFramePr>
          <p:nvPr>
            <p:custDataLst>
              <p:tags r:id="rId2"/>
            </p:custDataLst>
            <p:extLst>
              <p:ext uri="{D42A27DB-BD31-4B8C-83A1-F6EECF244321}">
                <p14:modId xmlns:p14="http://schemas.microsoft.com/office/powerpoint/2010/main" val="216257411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0" imgW="592" imgH="591" progId="TCLayout.ActiveDocument.1">
                  <p:embed/>
                </p:oleObj>
              </mc:Choice>
              <mc:Fallback>
                <p:oleObj name="think-cell Slide" r:id="rId80" imgW="592" imgH="591" progId="TCLayout.ActiveDocument.1">
                  <p:embed/>
                  <p:pic>
                    <p:nvPicPr>
                      <p:cNvPr id="7" name="think-cell data - do not delete" hidden="1">
                        <a:extLst>
                          <a:ext uri="{FF2B5EF4-FFF2-40B4-BE49-F238E27FC236}">
                            <a16:creationId xmlns:a16="http://schemas.microsoft.com/office/drawing/2014/main" id="{96244E4B-DC71-C8E5-2DF4-F99D99A4548E}"/>
                          </a:ext>
                        </a:extLst>
                      </p:cNvPr>
                      <p:cNvPicPr/>
                      <p:nvPr/>
                    </p:nvPicPr>
                    <p:blipFill>
                      <a:blip r:embed="rId81"/>
                      <a:stretch>
                        <a:fillRect/>
                      </a:stretch>
                    </p:blipFill>
                    <p:spPr>
                      <a:xfrm>
                        <a:off x="1588" y="1588"/>
                        <a:ext cx="1588" cy="1588"/>
                      </a:xfrm>
                      <a:prstGeom prst="rect">
                        <a:avLst/>
                      </a:prstGeom>
                    </p:spPr>
                  </p:pic>
                </p:oleObj>
              </mc:Fallback>
            </mc:AlternateContent>
          </a:graphicData>
        </a:graphic>
      </p:graphicFrame>
      <p:graphicFrame>
        <p:nvGraphicFramePr>
          <p:cNvPr id="40" name="Table 39">
            <a:extLst>
              <a:ext uri="{FF2B5EF4-FFF2-40B4-BE49-F238E27FC236}">
                <a16:creationId xmlns:a16="http://schemas.microsoft.com/office/drawing/2014/main" id="{299747A7-F716-A3EB-CD2E-2E244A51AF0A}"/>
              </a:ext>
            </a:extLst>
          </p:cNvPr>
          <p:cNvGraphicFramePr>
            <a:graphicFrameLocks noGrp="1"/>
          </p:cNvGraphicFramePr>
          <p:nvPr>
            <p:extLst>
              <p:ext uri="{D42A27DB-BD31-4B8C-83A1-F6EECF244321}">
                <p14:modId xmlns:p14="http://schemas.microsoft.com/office/powerpoint/2010/main" val="1099682315"/>
              </p:ext>
            </p:extLst>
          </p:nvPr>
        </p:nvGraphicFramePr>
        <p:xfrm>
          <a:off x="410353" y="1531937"/>
          <a:ext cx="11653868" cy="4410099"/>
        </p:xfrm>
        <a:graphic>
          <a:graphicData uri="http://schemas.openxmlformats.org/drawingml/2006/table">
            <a:tbl>
              <a:tblPr firstRow="1" bandRow="1">
                <a:tableStyleId>{2D5ABB26-0587-4C30-8999-92F81FD0307C}</a:tableStyleId>
              </a:tblPr>
              <a:tblGrid>
                <a:gridCol w="1218209">
                  <a:extLst>
                    <a:ext uri="{9D8B030D-6E8A-4147-A177-3AD203B41FA5}">
                      <a16:colId xmlns:a16="http://schemas.microsoft.com/office/drawing/2014/main" val="738721708"/>
                    </a:ext>
                  </a:extLst>
                </a:gridCol>
                <a:gridCol w="3478553">
                  <a:extLst>
                    <a:ext uri="{9D8B030D-6E8A-4147-A177-3AD203B41FA5}">
                      <a16:colId xmlns:a16="http://schemas.microsoft.com/office/drawing/2014/main" val="2497270386"/>
                    </a:ext>
                  </a:extLst>
                </a:gridCol>
                <a:gridCol w="3478553">
                  <a:extLst>
                    <a:ext uri="{9D8B030D-6E8A-4147-A177-3AD203B41FA5}">
                      <a16:colId xmlns:a16="http://schemas.microsoft.com/office/drawing/2014/main" val="2671481539"/>
                    </a:ext>
                  </a:extLst>
                </a:gridCol>
                <a:gridCol w="3478553">
                  <a:extLst>
                    <a:ext uri="{9D8B030D-6E8A-4147-A177-3AD203B41FA5}">
                      <a16:colId xmlns:a16="http://schemas.microsoft.com/office/drawing/2014/main" val="3729775278"/>
                    </a:ext>
                  </a:extLst>
                </a:gridCol>
              </a:tblGrid>
              <a:tr h="457194">
                <a:tc>
                  <a:txBody>
                    <a:bodyPr/>
                    <a:lstStyle/>
                    <a:p>
                      <a:endParaRPr lang="en-US" sz="1400" dirty="0"/>
                    </a:p>
                  </a:txBody>
                  <a:tcPr>
                    <a:lnR w="12700" cap="flat" cmpd="sng" algn="ctr">
                      <a:solidFill>
                        <a:schemeClr val="tx2"/>
                      </a:solidFill>
                      <a:prstDash val="solid"/>
                      <a:round/>
                      <a:headEnd type="none" w="med" len="med"/>
                      <a:tailEnd type="none" w="med" len="med"/>
                    </a:lnR>
                    <a:lnB w="12700" cap="flat" cmpd="sng" algn="ctr">
                      <a:solidFill>
                        <a:schemeClr val="tx2"/>
                      </a:solidFill>
                      <a:prstDash val="solid"/>
                      <a:round/>
                      <a:headEnd type="none" w="med" len="med"/>
                      <a:tailEnd type="none" w="med" len="med"/>
                    </a:lnB>
                  </a:tcPr>
                </a:tc>
                <a:tc>
                  <a:txBody>
                    <a:bodyPr/>
                    <a:lstStyle/>
                    <a:p>
                      <a:pPr marL="0" indent="0">
                        <a:buNone/>
                      </a:pPr>
                      <a:r>
                        <a:rPr lang="en-US" sz="1200" b="1" dirty="0"/>
                        <a:t>         Japan restarting plants that shut down after March 2011 accident </a:t>
                      </a:r>
                    </a:p>
                  </a:txBody>
                  <a:tcP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B w="12700" cap="flat" cmpd="sng" algn="ctr">
                      <a:solidFill>
                        <a:schemeClr val="tx2"/>
                      </a:solidFill>
                      <a:prstDash val="solid"/>
                      <a:round/>
                      <a:headEnd type="none" w="med" len="med"/>
                      <a:tailEnd type="none" w="med" len="med"/>
                    </a:lnB>
                  </a:tcPr>
                </a:tc>
                <a:tc>
                  <a:txBody>
                    <a:bodyPr/>
                    <a:lstStyle/>
                    <a:p>
                      <a:pPr marL="0" indent="0">
                        <a:buNone/>
                      </a:pPr>
                      <a:r>
                        <a:rPr lang="en-US" sz="1200" b="1" dirty="0"/>
                        <a:t>         Korea’s nuclear power phaseout plan reversed by former president </a:t>
                      </a:r>
                    </a:p>
                  </a:txBody>
                  <a:tcP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B w="12700" cap="flat" cmpd="sng" algn="ctr">
                      <a:solidFill>
                        <a:schemeClr val="tx2"/>
                      </a:solidFill>
                      <a:prstDash val="solid"/>
                      <a:round/>
                      <a:headEnd type="none" w="med" len="med"/>
                      <a:tailEnd type="none" w="med" len="med"/>
                    </a:lnB>
                  </a:tcPr>
                </a:tc>
                <a:tc>
                  <a:txBody>
                    <a:bodyPr/>
                    <a:lstStyle/>
                    <a:p>
                      <a:pPr marL="0" indent="0">
                        <a:spcBef>
                          <a:spcPts val="0"/>
                        </a:spcBef>
                        <a:buNone/>
                      </a:pPr>
                      <a:r>
                        <a:rPr lang="en-US" sz="1200" b="1" dirty="0"/>
                        <a:t>         India rapidly expanding nuclear capacity, developing Indian SMRs </a:t>
                      </a:r>
                    </a:p>
                  </a:txBody>
                  <a:tcPr>
                    <a:lnL w="12700" cap="flat" cmpd="sng" algn="ctr">
                      <a:solidFill>
                        <a:schemeClr val="tx2"/>
                      </a:solidFill>
                      <a:prstDash val="solid"/>
                      <a:round/>
                      <a:headEnd type="none" w="med" len="med"/>
                      <a:tailEnd type="none" w="med" len="med"/>
                    </a:lnL>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733200416"/>
                  </a:ext>
                </a:extLst>
              </a:tr>
              <a:tr h="605282">
                <a:tc>
                  <a:txBody>
                    <a:bodyPr/>
                    <a:lstStyle/>
                    <a:p>
                      <a:pPr marL="0" indent="0">
                        <a:buNone/>
                      </a:pPr>
                      <a:r>
                        <a:rPr lang="en-US" sz="1200" b="1" dirty="0"/>
                        <a:t>Legislative policy</a:t>
                      </a:r>
                    </a:p>
                  </a:txBody>
                  <a:tcPr>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spcBef>
                          <a:spcPts val="0"/>
                        </a:spcBef>
                      </a:pPr>
                      <a:r>
                        <a:rPr lang="en-US" sz="1100" b="1" kern="1200" dirty="0">
                          <a:solidFill>
                            <a:schemeClr val="tx1"/>
                          </a:solidFill>
                          <a:latin typeface="+mn-lt"/>
                          <a:ea typeface="+mn-ea"/>
                          <a:cs typeface="+mn-cs"/>
                        </a:rPr>
                        <a:t>The 7th Strategic Energy Plan </a:t>
                      </a:r>
                    </a:p>
                    <a:p>
                      <a:pPr>
                        <a:spcBef>
                          <a:spcPts val="0"/>
                        </a:spcBef>
                      </a:pPr>
                      <a:r>
                        <a:rPr lang="en-US" sz="1100" b="1" kern="1200" dirty="0">
                          <a:solidFill>
                            <a:schemeClr val="tx1"/>
                          </a:solidFill>
                          <a:latin typeface="+mn-lt"/>
                          <a:ea typeface="+mn-ea"/>
                          <a:cs typeface="+mn-cs"/>
                        </a:rPr>
                        <a:t>Electricity Business Act</a:t>
                      </a:r>
                    </a:p>
                  </a:txBody>
                  <a:tcP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r>
                        <a:rPr lang="en-US" sz="1100" b="1" kern="1200" dirty="0">
                          <a:solidFill>
                            <a:schemeClr val="tx1"/>
                          </a:solidFill>
                          <a:latin typeface="+mn-lt"/>
                          <a:ea typeface="+mn-ea"/>
                          <a:cs typeface="+mn-cs"/>
                        </a:rPr>
                        <a:t>11th (2024-2038) Basic Plan for Long-Term Electricity Supply and Demand</a:t>
                      </a:r>
                    </a:p>
                  </a:txBody>
                  <a:tcP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177800" indent="-177800" algn="l" defTabSz="711200" rtl="0" eaLnBrk="1" latinLnBrk="0" hangingPunct="1">
                        <a:spcBef>
                          <a:spcPts val="0"/>
                        </a:spcBef>
                      </a:pPr>
                      <a:r>
                        <a:rPr lang="en-US" sz="1100" b="1" kern="1200" dirty="0">
                          <a:solidFill>
                            <a:schemeClr val="tx1"/>
                          </a:solidFill>
                          <a:latin typeface="+mn-lt"/>
                          <a:ea typeface="+mn-ea"/>
                          <a:cs typeface="+mn-cs"/>
                        </a:rPr>
                        <a:t>National Electricity Plan of 2023</a:t>
                      </a:r>
                    </a:p>
                    <a:p>
                      <a:pPr marL="177800" marR="0" indent="-177800" algn="l" defTabSz="711200" rtl="0" eaLnBrk="1" fontAlgn="auto" latinLnBrk="0" hangingPunct="1">
                        <a:lnSpc>
                          <a:spcPct val="100000"/>
                        </a:lnSpc>
                        <a:spcBef>
                          <a:spcPts val="0"/>
                        </a:spcBef>
                        <a:spcAft>
                          <a:spcPts val="0"/>
                        </a:spcAft>
                        <a:buClrTx/>
                        <a:buSzTx/>
                        <a:buFontTx/>
                        <a:buChar char="•"/>
                        <a:tabLst/>
                        <a:defRPr/>
                      </a:pPr>
                      <a:r>
                        <a:rPr lang="en-US" sz="1100" b="1" kern="1200" dirty="0">
                          <a:solidFill>
                            <a:schemeClr val="tx1"/>
                          </a:solidFill>
                          <a:latin typeface="+mn-lt"/>
                          <a:ea typeface="+mn-ea"/>
                          <a:cs typeface="+mn-cs"/>
                        </a:rPr>
                        <a:t>Nuclear Energy Mission for Viksit Bharat</a:t>
                      </a:r>
                    </a:p>
                  </a:txBody>
                  <a:tcPr>
                    <a:lnL w="12700" cap="flat" cmpd="sng" algn="ctr">
                      <a:solidFill>
                        <a:schemeClr val="tx2"/>
                      </a:solidFill>
                      <a:prstDash val="solid"/>
                      <a:round/>
                      <a:headEnd type="none" w="med" len="med"/>
                      <a:tailEnd type="none" w="med" len="med"/>
                    </a:lnL>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487292328"/>
                  </a:ext>
                </a:extLst>
              </a:tr>
              <a:tr h="1432542">
                <a:tc>
                  <a:txBody>
                    <a:bodyPr/>
                    <a:lstStyle/>
                    <a:p>
                      <a:pPr marL="0" indent="0" algn="l" defTabSz="711200" rtl="0" eaLnBrk="1" latinLnBrk="0" hangingPunct="1">
                        <a:spcBef>
                          <a:spcPts val="1200"/>
                        </a:spcBef>
                        <a:buNone/>
                      </a:pPr>
                      <a:r>
                        <a:rPr lang="en-US" sz="1200" b="1" kern="1200" dirty="0">
                          <a:solidFill>
                            <a:schemeClr val="tx1"/>
                          </a:solidFill>
                          <a:latin typeface="+mn-lt"/>
                          <a:ea typeface="+mn-ea"/>
                          <a:cs typeface="+mn-cs"/>
                        </a:rPr>
                        <a:t>Trend observed</a:t>
                      </a:r>
                    </a:p>
                  </a:txBody>
                  <a:tcPr>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spcBef>
                          <a:spcPts val="0"/>
                        </a:spcBef>
                      </a:pPr>
                      <a:r>
                        <a:rPr lang="en-US" sz="1100" dirty="0"/>
                        <a:t>Of the 54 nuclear reactors that operated before the Fukushima Daiichi accident, </a:t>
                      </a:r>
                      <a:r>
                        <a:rPr lang="en-US" sz="1100" b="1" dirty="0"/>
                        <a:t>14 have resumed operation, and 12 are scheduled to begin operation.</a:t>
                      </a:r>
                    </a:p>
                    <a:p>
                      <a:pPr>
                        <a:spcBef>
                          <a:spcPts val="0"/>
                        </a:spcBef>
                      </a:pPr>
                      <a:r>
                        <a:rPr lang="en-US" sz="1100" dirty="0"/>
                        <a:t>Restarting these nuclear plants is key to increasing energy self-sufficiency and reducing GHG emissions to achieve net zero.</a:t>
                      </a:r>
                      <a:endParaRPr lang="en-US" sz="1100" kern="1200" dirty="0">
                        <a:solidFill>
                          <a:schemeClr val="tx1"/>
                        </a:solidFill>
                        <a:latin typeface="+mn-lt"/>
                        <a:ea typeface="+mn-ea"/>
                        <a:cs typeface="+mn-cs"/>
                      </a:endParaRPr>
                    </a:p>
                  </a:txBody>
                  <a:tcP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177800" indent="-177800" algn="l" rtl="0" eaLnBrk="1" latinLnBrk="0" hangingPunct="1">
                        <a:spcBef>
                          <a:spcPts val="1200"/>
                        </a:spcBef>
                        <a:buChar char="•"/>
                      </a:pPr>
                      <a:r>
                        <a:rPr lang="en-US" sz="1100" kern="1200" dirty="0">
                          <a:solidFill>
                            <a:schemeClr val="tx1"/>
                          </a:solidFill>
                          <a:latin typeface="+mn-lt"/>
                          <a:ea typeface="+mn-ea"/>
                          <a:cs typeface="+mn-cs"/>
                        </a:rPr>
                        <a:t>The nuclear phaseout policy, introduced by former President Moon </a:t>
                      </a:r>
                      <a:r>
                        <a:rPr lang="en-US" sz="1100" kern="1200" dirty="0" err="1">
                          <a:solidFill>
                            <a:schemeClr val="tx1"/>
                          </a:solidFill>
                          <a:latin typeface="+mn-lt"/>
                          <a:ea typeface="+mn-ea"/>
                          <a:cs typeface="+mn-cs"/>
                        </a:rPr>
                        <a:t>Jae-in</a:t>
                      </a:r>
                      <a:r>
                        <a:rPr lang="en-US" sz="1100" kern="1200" dirty="0">
                          <a:solidFill>
                            <a:schemeClr val="tx1"/>
                          </a:solidFill>
                          <a:latin typeface="+mn-lt"/>
                          <a:ea typeface="+mn-ea"/>
                          <a:cs typeface="+mn-cs"/>
                        </a:rPr>
                        <a:t> in 2017, was reversed in March 2022 by then-President Yoon Suk Yeol.</a:t>
                      </a:r>
                    </a:p>
                    <a:p>
                      <a:pPr marL="177800" indent="-177800" algn="l" defTabSz="711200" rtl="0" eaLnBrk="1" latinLnBrk="0" hangingPunct="1">
                        <a:spcBef>
                          <a:spcPts val="0"/>
                        </a:spcBef>
                        <a:buChar char="•"/>
                      </a:pPr>
                      <a:r>
                        <a:rPr lang="en-US" sz="1100" b="1" kern="1200" dirty="0">
                          <a:solidFill>
                            <a:schemeClr val="tx1"/>
                          </a:solidFill>
                          <a:latin typeface="+mn-lt"/>
                          <a:ea typeface="+mn-ea"/>
                          <a:cs typeface="+mn-cs"/>
                        </a:rPr>
                        <a:t>The country formed a public-private partnership </a:t>
                      </a:r>
                      <a:r>
                        <a:rPr lang="en-US" sz="1100" kern="1200" dirty="0">
                          <a:solidFill>
                            <a:schemeClr val="tx1"/>
                          </a:solidFill>
                          <a:latin typeface="+mn-lt"/>
                          <a:ea typeface="+mn-ea"/>
                          <a:cs typeface="+mn-cs"/>
                        </a:rPr>
                        <a:t>comprising 42 entities to advance SMR development.</a:t>
                      </a:r>
                    </a:p>
                    <a:p>
                      <a:pPr marL="177800" indent="-177800" algn="l" defTabSz="711200" rtl="0" eaLnBrk="1" latinLnBrk="0" hangingPunct="1">
                        <a:spcBef>
                          <a:spcPts val="0"/>
                        </a:spcBef>
                        <a:buChar char="•"/>
                      </a:pPr>
                      <a:r>
                        <a:rPr lang="en-US" sz="1100" kern="1200" dirty="0">
                          <a:solidFill>
                            <a:schemeClr val="tx1"/>
                          </a:solidFill>
                          <a:latin typeface="+mn-lt"/>
                          <a:ea typeface="+mn-ea"/>
                          <a:cs typeface="+mn-cs"/>
                        </a:rPr>
                        <a:t>The target is to build two large nuclear reactors and 700 MW of SMRs by 2038.</a:t>
                      </a:r>
                    </a:p>
                  </a:txBody>
                  <a:tcP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spcBef>
                          <a:spcPts val="0"/>
                        </a:spcBef>
                      </a:pPr>
                      <a:r>
                        <a:rPr lang="en-US" sz="1100" kern="1200" dirty="0">
                          <a:solidFill>
                            <a:schemeClr val="tx1"/>
                          </a:solidFill>
                          <a:latin typeface="+mn-lt"/>
                          <a:ea typeface="+mn-ea"/>
                          <a:cs typeface="+mn-cs"/>
                        </a:rPr>
                        <a:t>India will provide funds to construct at least five Indian-designed SMRs, to be operational by 2033.</a:t>
                      </a:r>
                    </a:p>
                    <a:p>
                      <a:pPr>
                        <a:spcBef>
                          <a:spcPts val="0"/>
                        </a:spcBef>
                      </a:pPr>
                      <a:r>
                        <a:rPr lang="en-US" sz="1100" b="1" kern="1200" dirty="0">
                          <a:solidFill>
                            <a:schemeClr val="tx1"/>
                          </a:solidFill>
                          <a:latin typeface="+mn-lt"/>
                          <a:ea typeface="+mn-ea"/>
                          <a:cs typeface="+mn-cs"/>
                        </a:rPr>
                        <a:t>It aims to reach 100 GW of nuclear capacity by 2047.</a:t>
                      </a:r>
                    </a:p>
                    <a:p>
                      <a:pPr>
                        <a:spcBef>
                          <a:spcPts val="0"/>
                        </a:spcBef>
                      </a:pPr>
                      <a:r>
                        <a:rPr lang="en-US" sz="1100" kern="1200" dirty="0">
                          <a:solidFill>
                            <a:schemeClr val="tx1"/>
                          </a:solidFill>
                          <a:latin typeface="+mn-lt"/>
                          <a:ea typeface="+mn-ea"/>
                          <a:cs typeface="+mn-cs"/>
                        </a:rPr>
                        <a:t>A new program focused on development of SMRs, called the Nuclear Energy Mission, was introduced in the 2025-2026 Union Budget.</a:t>
                      </a:r>
                    </a:p>
                  </a:txBody>
                  <a:tcPr>
                    <a:lnL w="12700" cap="flat" cmpd="sng" algn="ctr">
                      <a:solidFill>
                        <a:schemeClr val="tx2"/>
                      </a:solidFill>
                      <a:prstDash val="solid"/>
                      <a:round/>
                      <a:headEnd type="none" w="med" len="med"/>
                      <a:tailEnd type="none" w="med" len="med"/>
                    </a:lnL>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861509198"/>
                  </a:ext>
                </a:extLst>
              </a:tr>
              <a:tr h="1915057">
                <a:tc>
                  <a:txBody>
                    <a:bodyPr/>
                    <a:lstStyle/>
                    <a:p>
                      <a:pPr marL="0" indent="0" algn="l" defTabSz="711200" rtl="0" eaLnBrk="1" latinLnBrk="0" hangingPunct="1">
                        <a:spcBef>
                          <a:spcPts val="1200"/>
                        </a:spcBef>
                        <a:buNone/>
                      </a:pPr>
                      <a:r>
                        <a:rPr lang="en-US" sz="1200" b="1" kern="1200" dirty="0">
                          <a:solidFill>
                            <a:schemeClr val="tx1"/>
                          </a:solidFill>
                          <a:latin typeface="+mn-lt"/>
                          <a:ea typeface="+mn-ea"/>
                          <a:cs typeface="+mn-cs"/>
                        </a:rPr>
                        <a:t>Energy mix</a:t>
                      </a:r>
                    </a:p>
                  </a:txBody>
                  <a:tcPr>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tcPr>
                </a:tc>
                <a:tc>
                  <a:txBody>
                    <a:bodyPr/>
                    <a:lstStyle/>
                    <a:p>
                      <a:endParaRPr lang="en-US"/>
                    </a:p>
                  </a:txBody>
                  <a:tcP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tcPr>
                </a:tc>
                <a:tc>
                  <a:txBody>
                    <a:bodyPr/>
                    <a:lstStyle/>
                    <a:p>
                      <a:endParaRPr lang="en-US"/>
                    </a:p>
                  </a:txBody>
                  <a:tcP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tcPr>
                </a:tc>
                <a:tc>
                  <a:txBody>
                    <a:bodyPr/>
                    <a:lstStyle/>
                    <a:p>
                      <a:endParaRPr lang="en-US" dirty="0"/>
                    </a:p>
                  </a:txBody>
                  <a:tcPr>
                    <a:lnL w="12700" cap="flat" cmpd="sng" algn="ctr">
                      <a:solidFill>
                        <a:schemeClr val="tx2"/>
                      </a:solidFill>
                      <a:prstDash val="solid"/>
                      <a:round/>
                      <a:headEnd type="none" w="med" len="med"/>
                      <a:tailEnd type="none" w="med" len="med"/>
                    </a:lnL>
                    <a:lnT w="12700"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1477565738"/>
                  </a:ext>
                </a:extLst>
              </a:tr>
            </a:tbl>
          </a:graphicData>
        </a:graphic>
      </p:graphicFrame>
      <p:sp>
        <p:nvSpPr>
          <p:cNvPr id="6" name="Title 5">
            <a:extLst>
              <a:ext uri="{FF2B5EF4-FFF2-40B4-BE49-F238E27FC236}">
                <a16:creationId xmlns:a16="http://schemas.microsoft.com/office/drawing/2014/main" id="{3AD2ABB7-1CE1-E19A-7A76-CFA3C694698A}"/>
              </a:ext>
            </a:extLst>
          </p:cNvPr>
          <p:cNvSpPr>
            <a:spLocks noGrp="1"/>
          </p:cNvSpPr>
          <p:nvPr>
            <p:ph type="title"/>
          </p:nvPr>
        </p:nvSpPr>
        <p:spPr/>
        <p:txBody>
          <a:bodyPr vert="horz">
            <a:noAutofit/>
          </a:bodyPr>
          <a:lstStyle/>
          <a:p>
            <a:r>
              <a:rPr lang="en-US" dirty="0"/>
              <a:t>Japan, Korea, and India all aim to increase nuclear capacity to enhance energy security and reduce reliance on fossil fuel</a:t>
            </a:r>
          </a:p>
        </p:txBody>
      </p:sp>
      <p:sp>
        <p:nvSpPr>
          <p:cNvPr id="32" name="btfpNotesBox368131">
            <a:hlinkClick r:id="rId82"/>
            <a:extLst>
              <a:ext uri="{FF2B5EF4-FFF2-40B4-BE49-F238E27FC236}">
                <a16:creationId xmlns:a16="http://schemas.microsoft.com/office/drawing/2014/main" id="{8DD775B5-ED1B-89DD-8DAC-BAC88D765A1D}"/>
              </a:ext>
            </a:extLst>
          </p:cNvPr>
          <p:cNvSpPr txBox="1"/>
          <p:nvPr>
            <p:custDataLst>
              <p:tags r:id="rId3"/>
            </p:custDataLst>
          </p:nvPr>
        </p:nvSpPr>
        <p:spPr bwMode="gray">
          <a:xfrm>
            <a:off x="330200" y="6029302"/>
            <a:ext cx="9285288" cy="615553"/>
          </a:xfrm>
          <a:prstGeom prst="rect">
            <a:avLst/>
          </a:prstGeom>
          <a:noFill/>
        </p:spPr>
        <p:txBody>
          <a:bodyPr vert="horz" wrap="square" lIns="0" tIns="0" rIns="0" bIns="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WNA,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83"/>
              </a:rPr>
              <a:t>World Nuclear Performance Report</a:t>
            </a:r>
            <a:r>
              <a:rPr kumimoji="0" lang="en-US" sz="800" b="0" i="0" u="none" strike="noStrike" kern="1200" cap="none" spc="0" normalizeH="0" baseline="0" noProof="0" dirty="0">
                <a:ln>
                  <a:noFill/>
                </a:ln>
                <a:solidFill>
                  <a:srgbClr val="000000"/>
                </a:solidFill>
                <a:effectLst/>
                <a:uLnTx/>
                <a:uFillTx/>
                <a:latin typeface="Arial"/>
                <a:ea typeface="+mn-ea"/>
                <a:cs typeface="+mn-cs"/>
              </a:rPr>
              <a:t> (2024); IEA,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84"/>
              </a:rPr>
              <a:t>The Path to a New Era for Nuclear Energy</a:t>
            </a:r>
            <a:r>
              <a:rPr kumimoji="0" lang="en-US" sz="800" b="0" i="0" u="none" strike="noStrike" kern="1200" cap="none" spc="0" normalizeH="0" baseline="0" noProof="0" dirty="0">
                <a:ln>
                  <a:noFill/>
                </a:ln>
                <a:solidFill>
                  <a:srgbClr val="000000"/>
                </a:solidFill>
                <a:effectLst/>
                <a:uLnTx/>
                <a:uFillTx/>
                <a:latin typeface="Arial"/>
                <a:ea typeface="+mn-ea"/>
                <a:cs typeface="+mn-cs"/>
              </a:rPr>
              <a:t> (2025); METI, Agency for Natural Resources and Energy,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85"/>
              </a:rPr>
              <a:t>Energy in Japan</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br>
              <a:rPr kumimoji="0" lang="en-US" sz="800" b="0" i="0" u="none" strike="noStrike" kern="1200" cap="none" spc="0" normalizeH="0" baseline="0" noProof="0" dirty="0">
                <a:ln>
                  <a:noFill/>
                </a:ln>
                <a:solidFill>
                  <a:srgbClr val="000000"/>
                </a:solidFill>
                <a:effectLst/>
                <a:uLnTx/>
                <a:uFillTx/>
                <a:latin typeface="Arial"/>
                <a:ea typeface="+mn-ea"/>
                <a:cs typeface="+mn-cs"/>
              </a:rPr>
            </a:br>
            <a:r>
              <a:rPr kumimoji="0" lang="en-US" sz="800" b="0" i="0" u="none" strike="noStrike" kern="1200" cap="none" spc="0" normalizeH="0" baseline="0" noProof="0" dirty="0">
                <a:ln>
                  <a:noFill/>
                </a:ln>
                <a:solidFill>
                  <a:srgbClr val="000000"/>
                </a:solidFill>
                <a:effectLst/>
                <a:uLnTx/>
                <a:uFillTx/>
                <a:latin typeface="Arial"/>
                <a:ea typeface="+mn-ea"/>
                <a:cs typeface="+mn-cs"/>
              </a:rPr>
              <a:t>(2025</a:t>
            </a:r>
            <a:r>
              <a:rPr lang="en-US" sz="800" dirty="0">
                <a:solidFill>
                  <a:srgbClr val="000000"/>
                </a:solidFill>
                <a:latin typeface="Arial"/>
              </a:rPr>
              <a:t>) (a</a:t>
            </a:r>
            <a:r>
              <a:rPr kumimoji="0" lang="en-US" sz="800" b="0" i="0" u="none" strike="noStrike" kern="1200" cap="none" spc="0" normalizeH="0" baseline="0" noProof="0" dirty="0" err="1">
                <a:ln>
                  <a:noFill/>
                </a:ln>
                <a:solidFill>
                  <a:srgbClr val="000000"/>
                </a:solidFill>
                <a:effectLst/>
                <a:uLnTx/>
                <a:uFillTx/>
                <a:latin typeface="Arial"/>
                <a:ea typeface="+mn-ea"/>
                <a:cs typeface="+mn-cs"/>
              </a:rPr>
              <a:t>vailable</a:t>
            </a:r>
            <a:r>
              <a:rPr kumimoji="0" lang="en-US" sz="800" b="0" i="0" u="none" strike="noStrike" kern="1200" cap="none" spc="0" normalizeH="0" baseline="0" noProof="0" dirty="0">
                <a:ln>
                  <a:noFill/>
                </a:ln>
                <a:solidFill>
                  <a:srgbClr val="000000"/>
                </a:solidFill>
                <a:effectLst/>
                <a:uLnTx/>
                <a:uFillTx/>
                <a:latin typeface="Arial"/>
                <a:ea typeface="+mn-ea"/>
                <a:cs typeface="+mn-cs"/>
              </a:rPr>
              <a:t> only in Japanese); WNA,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86"/>
              </a:rPr>
              <a:t>South Korea Confirms Need for New Reactors</a:t>
            </a:r>
            <a:r>
              <a:rPr kumimoji="0" lang="en-US" sz="800" b="0" i="0" u="none" strike="noStrike" kern="1200" cap="none" spc="0" normalizeH="0" baseline="0" noProof="0" dirty="0">
                <a:ln>
                  <a:noFill/>
                </a:ln>
                <a:solidFill>
                  <a:srgbClr val="000000"/>
                </a:solidFill>
                <a:effectLst/>
                <a:uLnTx/>
                <a:uFillTx/>
                <a:latin typeface="Arial"/>
                <a:ea typeface="+mn-ea"/>
                <a:cs typeface="+mn-cs"/>
              </a:rPr>
              <a:t> (2025); IEEFA,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87"/>
              </a:rPr>
              <a:t>South Korea’s 11th Power Plan Makes Partial Progress Towards Decarbonization</a:t>
            </a:r>
            <a:r>
              <a:rPr kumimoji="0" lang="en-US" sz="800" b="0" i="0" u="none" strike="noStrike" kern="1200" cap="none" spc="0" normalizeH="0" baseline="0" noProof="0" dirty="0">
                <a:ln>
                  <a:noFill/>
                </a:ln>
                <a:solidFill>
                  <a:srgbClr val="000000"/>
                </a:solidFill>
                <a:effectLst/>
                <a:uLnTx/>
                <a:uFillTx/>
                <a:latin typeface="Arial"/>
                <a:ea typeface="+mn-ea"/>
                <a:cs typeface="+mn-cs"/>
              </a:rPr>
              <a:t> (2025); </a:t>
            </a:r>
            <a:r>
              <a:rPr kumimoji="0" lang="en-US" sz="800" b="0" i="0" u="none" strike="noStrike" kern="1200" cap="none" spc="0" normalizeH="0" baseline="0" noProof="0" dirty="0" err="1">
                <a:ln>
                  <a:noFill/>
                </a:ln>
                <a:solidFill>
                  <a:srgbClr val="000000"/>
                </a:solidFill>
                <a:effectLst/>
                <a:uLnTx/>
                <a:uFillTx/>
                <a:latin typeface="Arial"/>
                <a:ea typeface="+mn-ea"/>
                <a:cs typeface="+mn-cs"/>
              </a:rPr>
              <a:t>BloombergNEF</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88"/>
              </a:rPr>
              <a:t>India’s Clean Power Revolution</a:t>
            </a:r>
            <a:r>
              <a:rPr kumimoji="0" lang="en-US" sz="800" b="0" i="0" u="none" strike="noStrike" kern="1200" cap="none" spc="0" normalizeH="0" baseline="0" noProof="0" dirty="0">
                <a:ln>
                  <a:noFill/>
                </a:ln>
                <a:solidFill>
                  <a:srgbClr val="000000"/>
                </a:solidFill>
                <a:effectLst/>
                <a:uLnTx/>
                <a:uFillTx/>
                <a:latin typeface="Arial"/>
                <a:ea typeface="+mn-ea"/>
                <a:cs typeface="+mn-cs"/>
              </a:rPr>
              <a:t> (2020); WNA,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89"/>
              </a:rPr>
              <a:t>Indian </a:t>
            </a:r>
            <a:r>
              <a:rPr lang="en-US" sz="800" dirty="0">
                <a:solidFill>
                  <a:srgbClr val="000000"/>
                </a:solidFill>
                <a:latin typeface="Arial"/>
                <a:hlinkClick r:id="rId89"/>
              </a:rPr>
              <a:t>B</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89"/>
              </a:rPr>
              <a:t>udget </a:t>
            </a:r>
            <a:r>
              <a:rPr lang="en-US" sz="800" dirty="0">
                <a:solidFill>
                  <a:srgbClr val="000000"/>
                </a:solidFill>
                <a:latin typeface="Arial"/>
                <a:hlinkClick r:id="rId89"/>
              </a:rPr>
              <a:t>L</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89"/>
              </a:rPr>
              <a:t>aunches Nuclear Energy Mission</a:t>
            </a:r>
            <a:r>
              <a:rPr kumimoji="0" lang="en-US" sz="800" b="0" i="0" u="none" strike="noStrike" kern="1200" cap="none" spc="0" normalizeH="0" baseline="0" noProof="0" dirty="0">
                <a:ln>
                  <a:noFill/>
                </a:ln>
                <a:solidFill>
                  <a:srgbClr val="000000"/>
                </a:solidFill>
                <a:effectLst/>
                <a:uLnTx/>
                <a:uFillTx/>
                <a:latin typeface="Arial"/>
                <a:ea typeface="+mn-ea"/>
                <a:cs typeface="+mn-cs"/>
              </a:rPr>
              <a:t> (2025); Impact and Policy Research Institute,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90"/>
              </a:rPr>
              <a:t>Nuclear Energy Mission for Vikasit Bharat 2025</a:t>
            </a:r>
            <a:r>
              <a:rPr kumimoji="0" lang="en-US" sz="800" b="0" i="0" u="none" strike="noStrike" kern="1200" cap="none" spc="0" normalizeH="0" baseline="0" noProof="0" dirty="0">
                <a:ln>
                  <a:noFill/>
                </a:ln>
                <a:solidFill>
                  <a:srgbClr val="000000"/>
                </a:solidFill>
                <a:effectLst/>
                <a:uLnTx/>
                <a:uFillTx/>
                <a:latin typeface="Arial"/>
                <a:ea typeface="+mn-ea"/>
                <a:cs typeface="+mn-cs"/>
              </a:rPr>
              <a:t> (2025); Ember,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91"/>
              </a:rPr>
              <a:t>Electricity Data Explorer</a:t>
            </a:r>
            <a:r>
              <a:rPr kumimoji="0" lang="en-US" sz="800" b="0" i="0" u="none" strike="noStrike" kern="1200" cap="none" spc="0" normalizeH="0" baseline="0" noProof="0" dirty="0">
                <a:ln>
                  <a:noFill/>
                </a:ln>
                <a:solidFill>
                  <a:srgbClr val="000000"/>
                </a:solidFill>
                <a:effectLst/>
                <a:uLnTx/>
                <a:uFillTx/>
                <a:latin typeface="Arial"/>
                <a:ea typeface="+mn-ea"/>
                <a:cs typeface="+mn-cs"/>
              </a:rPr>
              <a:t> (2024). </a:t>
            </a:r>
          </a:p>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Hinako Arai, Quint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92"/>
              </a:rPr>
              <a:t>Gernot Wagner</a:t>
            </a:r>
            <a:r>
              <a:rPr kumimoji="0" lang="en-US" sz="800" b="0" i="0" u="none" strike="noStrike" kern="1200" cap="none" spc="0" normalizeH="0" baseline="0" noProof="0" dirty="0">
                <a:ln>
                  <a:noFill/>
                </a:ln>
                <a:solidFill>
                  <a:srgbClr val="000000"/>
                </a:solidFill>
                <a:effectLst/>
                <a:uLnTx/>
                <a:uFillTx/>
                <a:latin typeface="Arial"/>
                <a:ea typeface="+mn-ea"/>
                <a:cs typeface="+mn-cs"/>
              </a:rPr>
              <a:t>. Share with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93"/>
              </a:rPr>
              <a:t>attribution</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u="none" strike="noStrike" kern="1200" cap="none" spc="0" normalizeH="0" baseline="0" noProof="0" dirty="0">
                <a:ln>
                  <a:noFill/>
                </a:ln>
                <a:solidFill>
                  <a:srgbClr val="000000"/>
                </a:solidFill>
                <a:effectLst/>
                <a:uLnTx/>
                <a:uFillTx/>
                <a:latin typeface="Arial"/>
                <a:ea typeface="+mn-ea"/>
                <a:cs typeface="+mn-cs"/>
              </a:rPr>
              <a:t>et al., </a:t>
            </a:r>
            <a:r>
              <a:rPr kumimoji="0" lang="en-US" sz="800" b="0" i="0" u="none" strike="noStrike" kern="1200" cap="none" spc="0" normalizeH="0" baseline="0" noProof="0" dirty="0">
                <a:ln>
                  <a:noFill/>
                </a:ln>
                <a:solidFill>
                  <a:srgbClr val="000000"/>
                </a:solidFill>
                <a:effectLst/>
                <a:uLnTx/>
                <a:uFillTx/>
                <a:latin typeface="Arial"/>
                <a:ea typeface="+mn-ea"/>
                <a:cs typeface="+mn-cs"/>
              </a:rPr>
              <a:t>"Reenergizing Nuclear" (23 September 2025).</a:t>
            </a:r>
          </a:p>
        </p:txBody>
      </p:sp>
      <p:cxnSp>
        <p:nvCxnSpPr>
          <p:cNvPr id="193" name="Straight Connector 192">
            <a:extLst>
              <a:ext uri="{FF2B5EF4-FFF2-40B4-BE49-F238E27FC236}">
                <a16:creationId xmlns:a16="http://schemas.microsoft.com/office/drawing/2014/main" id="{2975D5F1-F823-68F8-E46D-F9AA4D27829D}"/>
              </a:ext>
            </a:extLst>
          </p:cNvPr>
          <p:cNvCxnSpPr>
            <a:cxnSpLocks/>
          </p:cNvCxnSpPr>
          <p:nvPr>
            <p:custDataLst>
              <p:tags r:id="rId4"/>
            </p:custDataLst>
          </p:nvPr>
        </p:nvCxnSpPr>
        <p:spPr bwMode="auto">
          <a:xfrm flipV="1">
            <a:off x="3563938" y="4446588"/>
            <a:ext cx="447675" cy="185738"/>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220" name="Straight Connector 219">
            <a:extLst>
              <a:ext uri="{FF2B5EF4-FFF2-40B4-BE49-F238E27FC236}">
                <a16:creationId xmlns:a16="http://schemas.microsoft.com/office/drawing/2014/main" id="{FAB9CE0A-BEF0-ECA3-59FB-012DC107CB8B}"/>
              </a:ext>
            </a:extLst>
          </p:cNvPr>
          <p:cNvCxnSpPr>
            <a:cxnSpLocks/>
          </p:cNvCxnSpPr>
          <p:nvPr>
            <p:custDataLst>
              <p:tags r:id="rId5"/>
            </p:custDataLst>
          </p:nvPr>
        </p:nvCxnSpPr>
        <p:spPr bwMode="auto">
          <a:xfrm>
            <a:off x="3563938" y="4970463"/>
            <a:ext cx="447675" cy="35560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219" name="Straight Connector 218">
            <a:extLst>
              <a:ext uri="{FF2B5EF4-FFF2-40B4-BE49-F238E27FC236}">
                <a16:creationId xmlns:a16="http://schemas.microsoft.com/office/drawing/2014/main" id="{C478486C-48A7-82AC-AD08-ECDFEB3756B5}"/>
              </a:ext>
            </a:extLst>
          </p:cNvPr>
          <p:cNvCxnSpPr>
            <a:cxnSpLocks/>
          </p:cNvCxnSpPr>
          <p:nvPr>
            <p:custDataLst>
              <p:tags r:id="rId6"/>
            </p:custDataLst>
          </p:nvPr>
        </p:nvCxnSpPr>
        <p:spPr bwMode="auto">
          <a:xfrm>
            <a:off x="3563938" y="4881563"/>
            <a:ext cx="447675" cy="193675"/>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48" name="Straight Connector 147">
            <a:extLst>
              <a:ext uri="{FF2B5EF4-FFF2-40B4-BE49-F238E27FC236}">
                <a16:creationId xmlns:a16="http://schemas.microsoft.com/office/drawing/2014/main" id="{E44B438C-7F55-2209-A6E4-6508DA5CD01F}"/>
              </a:ext>
            </a:extLst>
          </p:cNvPr>
          <p:cNvCxnSpPr/>
          <p:nvPr>
            <p:custDataLst>
              <p:tags r:id="rId7"/>
            </p:custDataLst>
          </p:nvPr>
        </p:nvCxnSpPr>
        <p:spPr bwMode="auto">
          <a:xfrm>
            <a:off x="2566988" y="4592638"/>
            <a:ext cx="434975" cy="39688"/>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50" name="Straight Connector 149">
            <a:extLst>
              <a:ext uri="{FF2B5EF4-FFF2-40B4-BE49-F238E27FC236}">
                <a16:creationId xmlns:a16="http://schemas.microsoft.com/office/drawing/2014/main" id="{FC8BC55F-7838-B23C-D2C0-BC5D8562A476}"/>
              </a:ext>
            </a:extLst>
          </p:cNvPr>
          <p:cNvCxnSpPr/>
          <p:nvPr>
            <p:custDataLst>
              <p:tags r:id="rId8"/>
            </p:custDataLst>
          </p:nvPr>
        </p:nvCxnSpPr>
        <p:spPr bwMode="auto">
          <a:xfrm>
            <a:off x="2565400" y="4737100"/>
            <a:ext cx="436563" cy="233363"/>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49" name="Straight Connector 148">
            <a:extLst>
              <a:ext uri="{FF2B5EF4-FFF2-40B4-BE49-F238E27FC236}">
                <a16:creationId xmlns:a16="http://schemas.microsoft.com/office/drawing/2014/main" id="{5EAD448F-B367-DB2A-13C1-A955303775C1}"/>
              </a:ext>
            </a:extLst>
          </p:cNvPr>
          <p:cNvCxnSpPr/>
          <p:nvPr>
            <p:custDataLst>
              <p:tags r:id="rId9"/>
            </p:custDataLst>
          </p:nvPr>
        </p:nvCxnSpPr>
        <p:spPr bwMode="auto">
          <a:xfrm>
            <a:off x="2566988" y="4735513"/>
            <a:ext cx="434975" cy="14605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graphicFrame>
        <p:nvGraphicFramePr>
          <p:cNvPr id="4" name="Chart 3">
            <a:extLst>
              <a:ext uri="{FF2B5EF4-FFF2-40B4-BE49-F238E27FC236}">
                <a16:creationId xmlns:a16="http://schemas.microsoft.com/office/drawing/2014/main" id="{4EFA15FE-D95F-180F-F35D-AA771C8FF2CF}"/>
              </a:ext>
            </a:extLst>
          </p:cNvPr>
          <p:cNvGraphicFramePr/>
          <p:nvPr>
            <p:custDataLst>
              <p:tags r:id="rId10"/>
            </p:custDataLst>
            <p:extLst>
              <p:ext uri="{D42A27DB-BD31-4B8C-83A1-F6EECF244321}">
                <p14:modId xmlns:p14="http://schemas.microsoft.com/office/powerpoint/2010/main" val="719552325"/>
              </p:ext>
            </p:extLst>
          </p:nvPr>
        </p:nvGraphicFramePr>
        <p:xfrm>
          <a:off x="1687513" y="4364038"/>
          <a:ext cx="3190875" cy="1422400"/>
        </p:xfrm>
        <a:graphic>
          <a:graphicData uri="http://schemas.openxmlformats.org/drawingml/2006/chart">
            <c:chart xmlns:c="http://schemas.openxmlformats.org/drawingml/2006/chart" xmlns:r="http://schemas.openxmlformats.org/officeDocument/2006/relationships" r:id="rId94"/>
          </a:graphicData>
        </a:graphic>
      </p:graphicFrame>
      <p:sp>
        <p:nvSpPr>
          <p:cNvPr id="52" name="Text Placeholder 10">
            <a:extLst>
              <a:ext uri="{FF2B5EF4-FFF2-40B4-BE49-F238E27FC236}">
                <a16:creationId xmlns:a16="http://schemas.microsoft.com/office/drawing/2014/main" id="{5E55D1BF-CB7C-699E-E867-F801ADB1E4D2}"/>
              </a:ext>
            </a:extLst>
          </p:cNvPr>
          <p:cNvSpPr txBox="1">
            <a:spLocks/>
          </p:cNvSpPr>
          <p:nvPr>
            <p:custDataLst>
              <p:tags r:id="rId11"/>
            </p:custDataLst>
          </p:nvPr>
        </p:nvSpPr>
        <p:spPr bwMode="auto">
          <a:xfrm>
            <a:off x="3136900" y="5746750"/>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114D6C75-879C-4C72-86EC-BCB89E166D25}" type="datetime'''''2''0''''2''''4'">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2024</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033" name="Text Placeholder 10">
            <a:extLst>
              <a:ext uri="{FF2B5EF4-FFF2-40B4-BE49-F238E27FC236}">
                <a16:creationId xmlns:a16="http://schemas.microsoft.com/office/drawing/2014/main" id="{E4D0B497-F33E-10C9-BD20-97D89F8E9951}"/>
              </a:ext>
            </a:extLst>
          </p:cNvPr>
          <p:cNvSpPr txBox="1">
            <a:spLocks/>
          </p:cNvSpPr>
          <p:nvPr>
            <p:custDataLst>
              <p:tags r:id="rId12"/>
            </p:custDataLst>
          </p:nvPr>
        </p:nvSpPr>
        <p:spPr bwMode="gray">
          <a:xfrm>
            <a:off x="4148138" y="4684713"/>
            <a:ext cx="2873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0C927084-501F-4E7D-8497-23F787233E20}" type="datetime'''''''''''''''''''''''50''%'''''">
              <a:rPr kumimoji="0" lang="en-US" altLang="en-US" sz="100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50%</a:t>
            </a:fld>
            <a:endParaRPr kumimoji="0" lang="en-US" sz="1000" b="0" i="0" u="none" strike="noStrike" kern="1200" cap="none" spc="0" normalizeH="0" baseline="0" noProof="0">
              <a:ln>
                <a:noFill/>
              </a:ln>
              <a:solidFill>
                <a:srgbClr val="FFFFFF"/>
              </a:solidFill>
              <a:effectLst/>
              <a:uLnTx/>
              <a:uFillTx/>
              <a:latin typeface="Arial"/>
              <a:ea typeface="+mn-ea"/>
              <a:cs typeface="+mn-cs"/>
            </a:endParaRPr>
          </a:p>
        </p:txBody>
      </p:sp>
      <p:sp>
        <p:nvSpPr>
          <p:cNvPr id="1034" name="Text Placeholder 10">
            <a:extLst>
              <a:ext uri="{FF2B5EF4-FFF2-40B4-BE49-F238E27FC236}">
                <a16:creationId xmlns:a16="http://schemas.microsoft.com/office/drawing/2014/main" id="{90376A9E-7D20-157C-D114-8DD3142CA82C}"/>
              </a:ext>
            </a:extLst>
          </p:cNvPr>
          <p:cNvSpPr txBox="1">
            <a:spLocks/>
          </p:cNvSpPr>
          <p:nvPr>
            <p:custDataLst>
              <p:tags r:id="rId13"/>
            </p:custDataLst>
          </p:nvPr>
        </p:nvSpPr>
        <p:spPr bwMode="gray">
          <a:xfrm>
            <a:off x="4148138" y="5124450"/>
            <a:ext cx="2873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072988D4-6E33-47F5-B397-B169C015C861}" type="datetime'2''''0''''''''''''''''''''''''''''''''''''''''%'''">
              <a:rPr kumimoji="0" lang="en-US" altLang="en-US" sz="100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a:t>
            </a:fld>
            <a:endParaRPr kumimoji="0" lang="en-US" sz="1000" b="0" i="0" u="none" strike="noStrike" kern="1200" cap="none" spc="0" normalizeH="0" baseline="0" noProof="0">
              <a:ln>
                <a:noFill/>
              </a:ln>
              <a:solidFill>
                <a:srgbClr val="FFFFFF"/>
              </a:solidFill>
              <a:effectLst/>
              <a:uLnTx/>
              <a:uFillTx/>
              <a:latin typeface="Arial"/>
              <a:ea typeface="+mn-ea"/>
              <a:cs typeface="+mn-cs"/>
            </a:endParaRPr>
          </a:p>
        </p:txBody>
      </p:sp>
      <p:sp>
        <p:nvSpPr>
          <p:cNvPr id="1035" name="Text Placeholder 10">
            <a:extLst>
              <a:ext uri="{FF2B5EF4-FFF2-40B4-BE49-F238E27FC236}">
                <a16:creationId xmlns:a16="http://schemas.microsoft.com/office/drawing/2014/main" id="{8B10AF60-0A6F-81F2-3F71-059169C775F8}"/>
              </a:ext>
            </a:extLst>
          </p:cNvPr>
          <p:cNvSpPr txBox="1">
            <a:spLocks/>
          </p:cNvSpPr>
          <p:nvPr>
            <p:custDataLst>
              <p:tags r:id="rId14"/>
            </p:custDataLst>
          </p:nvPr>
        </p:nvSpPr>
        <p:spPr bwMode="gray">
          <a:xfrm>
            <a:off x="4148138" y="5438775"/>
            <a:ext cx="2873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CFB0240D-8CE5-4A91-BCC5-F66E21EDE466}" type="datetime'''3''''''''''''''''''''''0''''''''''''''''''''''''''''''''''%'">
              <a:rPr kumimoji="0" lang="en-US" altLang="en-US" sz="100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30%</a:t>
            </a:fld>
            <a:endParaRPr kumimoji="0" lang="en-US" sz="1000" b="0" i="0" u="none" strike="noStrike" kern="1200" cap="none" spc="0" normalizeH="0" baseline="0" noProof="0">
              <a:ln>
                <a:noFill/>
              </a:ln>
              <a:solidFill>
                <a:srgbClr val="FFFFFF"/>
              </a:solidFill>
              <a:effectLst/>
              <a:uLnTx/>
              <a:uFillTx/>
              <a:latin typeface="Arial"/>
              <a:ea typeface="+mn-ea"/>
              <a:cs typeface="+mn-cs"/>
            </a:endParaRPr>
          </a:p>
        </p:txBody>
      </p:sp>
      <p:sp>
        <p:nvSpPr>
          <p:cNvPr id="1025" name="Text Placeholder 10">
            <a:extLst>
              <a:ext uri="{FF2B5EF4-FFF2-40B4-BE49-F238E27FC236}">
                <a16:creationId xmlns:a16="http://schemas.microsoft.com/office/drawing/2014/main" id="{D6D636BE-79FB-B9B4-46B5-9090455E6C4F}"/>
              </a:ext>
            </a:extLst>
          </p:cNvPr>
          <p:cNvSpPr txBox="1">
            <a:spLocks/>
          </p:cNvSpPr>
          <p:nvPr>
            <p:custDataLst>
              <p:tags r:id="rId15"/>
            </p:custDataLst>
          </p:nvPr>
        </p:nvSpPr>
        <p:spPr bwMode="gray">
          <a:xfrm>
            <a:off x="2271713" y="4584700"/>
            <a:ext cx="2873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8C96D902-6ACF-4F07-B164-870BDBA0A577}" type="datetime'''''''''1''''''''''''3''''''''''''''''''''''''''''''''%'''">
              <a:rPr kumimoji="0" lang="en-US" altLang="en-US" sz="100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13%</a:t>
            </a:fld>
            <a:endParaRPr kumimoji="0" lang="en-US" sz="1000" b="0" i="0" u="none" strike="noStrike" kern="1200" cap="none" spc="0" normalizeH="0" baseline="0" noProof="0">
              <a:ln>
                <a:noFill/>
              </a:ln>
              <a:solidFill>
                <a:srgbClr val="FFFFFF"/>
              </a:solidFill>
              <a:effectLst/>
              <a:uLnTx/>
              <a:uFillTx/>
              <a:latin typeface="Arial"/>
              <a:ea typeface="+mn-ea"/>
              <a:cs typeface="+mn-cs"/>
            </a:endParaRPr>
          </a:p>
        </p:txBody>
      </p:sp>
      <p:sp>
        <p:nvSpPr>
          <p:cNvPr id="1032" name="Text Placeholder 10">
            <a:extLst>
              <a:ext uri="{FF2B5EF4-FFF2-40B4-BE49-F238E27FC236}">
                <a16:creationId xmlns:a16="http://schemas.microsoft.com/office/drawing/2014/main" id="{FCD07152-9B2B-38AF-FD69-E24A7FA3D537}"/>
              </a:ext>
            </a:extLst>
          </p:cNvPr>
          <p:cNvSpPr txBox="1">
            <a:spLocks/>
          </p:cNvSpPr>
          <p:nvPr>
            <p:custDataLst>
              <p:tags r:id="rId16"/>
            </p:custDataLst>
          </p:nvPr>
        </p:nvSpPr>
        <p:spPr bwMode="gray">
          <a:xfrm>
            <a:off x="3140075" y="5260975"/>
            <a:ext cx="2873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E87AE007-F7AC-48CC-A46A-A8B5440F4DDE}" type="datetime'''''''''''''''''''''''''''''6''''''''8''''''''''''''''''''%'''">
              <a:rPr kumimoji="0" lang="en-US" altLang="en-US" sz="100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68%</a:t>
            </a:fld>
            <a:endParaRPr kumimoji="0" lang="en-US" sz="1000" b="0" i="0" u="none" strike="noStrike" kern="1200" cap="none" spc="0" normalizeH="0" baseline="0" noProof="0">
              <a:ln>
                <a:noFill/>
              </a:ln>
              <a:solidFill>
                <a:srgbClr val="FFFFFF"/>
              </a:solidFill>
              <a:effectLst/>
              <a:uLnTx/>
              <a:uFillTx/>
              <a:latin typeface="Arial"/>
              <a:ea typeface="+mn-ea"/>
              <a:cs typeface="+mn-cs"/>
            </a:endParaRPr>
          </a:p>
        </p:txBody>
      </p:sp>
      <p:sp>
        <p:nvSpPr>
          <p:cNvPr id="147" name="Text Placeholder 10">
            <a:extLst>
              <a:ext uri="{FF2B5EF4-FFF2-40B4-BE49-F238E27FC236}">
                <a16:creationId xmlns:a16="http://schemas.microsoft.com/office/drawing/2014/main" id="{57776B51-EC21-6F0F-55D8-F4701D8B55C5}"/>
              </a:ext>
            </a:extLst>
          </p:cNvPr>
          <p:cNvSpPr txBox="1">
            <a:spLocks/>
          </p:cNvSpPr>
          <p:nvPr>
            <p:custDataLst>
              <p:tags r:id="rId17"/>
            </p:custDataLst>
          </p:nvPr>
        </p:nvSpPr>
        <p:spPr bwMode="gray">
          <a:xfrm>
            <a:off x="3175000" y="4849813"/>
            <a:ext cx="217488" cy="152400"/>
          </a:xfrm>
          <a:prstGeom prst="rect">
            <a:avLst/>
          </a:prstGeom>
          <a:solidFill>
            <a:schemeClr val="accent2"/>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1439CE6-FA0B-4D75-8B93-105DE36A7CD3}" type="datetime'''''''''''''''''''''''''''''''''8''''''''''''%'''''">
              <a:rPr kumimoji="0" lang="en-US" altLang="en-US" sz="100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8%</a:t>
            </a:fld>
            <a:endParaRPr kumimoji="0" lang="en-US" sz="1000" b="0" i="0" u="none" strike="noStrike" kern="1200" cap="none" spc="0" normalizeH="0" baseline="0" noProof="0">
              <a:ln>
                <a:noFill/>
              </a:ln>
              <a:solidFill>
                <a:srgbClr val="FFFFFF"/>
              </a:solidFill>
              <a:effectLst/>
              <a:uLnTx/>
              <a:uFillTx/>
              <a:latin typeface="Arial"/>
              <a:ea typeface="+mn-ea"/>
              <a:cs typeface="+mn-cs"/>
            </a:endParaRPr>
          </a:p>
        </p:txBody>
      </p:sp>
      <p:sp>
        <p:nvSpPr>
          <p:cNvPr id="1031" name="Text Placeholder 10">
            <a:extLst>
              <a:ext uri="{FF2B5EF4-FFF2-40B4-BE49-F238E27FC236}">
                <a16:creationId xmlns:a16="http://schemas.microsoft.com/office/drawing/2014/main" id="{4A413CB8-6032-0F5E-7FF5-80B5BF1FFEBE}"/>
              </a:ext>
            </a:extLst>
          </p:cNvPr>
          <p:cNvSpPr txBox="1">
            <a:spLocks/>
          </p:cNvSpPr>
          <p:nvPr>
            <p:custDataLst>
              <p:tags r:id="rId18"/>
            </p:custDataLst>
          </p:nvPr>
        </p:nvSpPr>
        <p:spPr bwMode="gray">
          <a:xfrm>
            <a:off x="3140075" y="4679950"/>
            <a:ext cx="2873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F15DECC8-CEA8-40C6-A612-EF7CBC20490C}" type="datetime'''''2''''''''3''''%'''''''''''''''''">
              <a:rPr kumimoji="0" lang="en-US" altLang="en-US" sz="100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23%</a:t>
            </a:fld>
            <a:endParaRPr kumimoji="0" lang="en-US" sz="1000" b="0" i="0" u="none" strike="noStrike" kern="1200" cap="none" spc="0" normalizeH="0" baseline="0" noProof="0">
              <a:ln>
                <a:noFill/>
              </a:ln>
              <a:solidFill>
                <a:srgbClr val="FFFFFF"/>
              </a:solidFill>
              <a:effectLst/>
              <a:uLnTx/>
              <a:uFillTx/>
              <a:latin typeface="Arial"/>
              <a:ea typeface="+mn-ea"/>
              <a:cs typeface="+mn-cs"/>
            </a:endParaRPr>
          </a:p>
        </p:txBody>
      </p:sp>
      <p:sp>
        <p:nvSpPr>
          <p:cNvPr id="50" name="Text Placeholder 10">
            <a:extLst>
              <a:ext uri="{FF2B5EF4-FFF2-40B4-BE49-F238E27FC236}">
                <a16:creationId xmlns:a16="http://schemas.microsoft.com/office/drawing/2014/main" id="{11094F13-08D8-BE0F-469F-8A25EF8A5F6A}"/>
              </a:ext>
            </a:extLst>
          </p:cNvPr>
          <p:cNvSpPr txBox="1">
            <a:spLocks/>
          </p:cNvSpPr>
          <p:nvPr>
            <p:custDataLst>
              <p:tags r:id="rId19"/>
            </p:custDataLst>
          </p:nvPr>
        </p:nvSpPr>
        <p:spPr bwMode="auto">
          <a:xfrm>
            <a:off x="2127250" y="5746750"/>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40736470-A655-4929-B09A-2BEDCED60AEC}" type="datetime'''''''''''''''''2''''''''''''''''''''0''''''''''1''''4'''''">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2014</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029" name="Text Placeholder 10">
            <a:extLst>
              <a:ext uri="{FF2B5EF4-FFF2-40B4-BE49-F238E27FC236}">
                <a16:creationId xmlns:a16="http://schemas.microsoft.com/office/drawing/2014/main" id="{36D7B184-7A28-8428-96F3-A545917BFCC0}"/>
              </a:ext>
            </a:extLst>
          </p:cNvPr>
          <p:cNvSpPr txBox="1">
            <a:spLocks/>
          </p:cNvSpPr>
          <p:nvPr>
            <p:custDataLst>
              <p:tags r:id="rId20"/>
            </p:custDataLst>
          </p:nvPr>
        </p:nvSpPr>
        <p:spPr bwMode="gray">
          <a:xfrm>
            <a:off x="2130425" y="5140325"/>
            <a:ext cx="2873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4E58410B-7238-4CDC-9D8C-5DFFBF95210B}" type="datetime'''''''''8''''''''7''''''''''''''''''''''''''%'''''''''''''''">
              <a:rPr kumimoji="0" lang="en-US" altLang="en-US" sz="100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87%</a:t>
            </a:fld>
            <a:endParaRPr kumimoji="0" lang="en-US" sz="1000" b="0" i="0" u="none" strike="noStrike" kern="1200" cap="none" spc="0" normalizeH="0" baseline="0" noProof="0">
              <a:ln>
                <a:noFill/>
              </a:ln>
              <a:solidFill>
                <a:srgbClr val="FFFFFF"/>
              </a:solidFill>
              <a:effectLst/>
              <a:uLnTx/>
              <a:uFillTx/>
              <a:latin typeface="Arial"/>
              <a:ea typeface="+mn-ea"/>
              <a:cs typeface="+mn-cs"/>
            </a:endParaRPr>
          </a:p>
        </p:txBody>
      </p:sp>
      <p:sp>
        <p:nvSpPr>
          <p:cNvPr id="146" name="Text Placeholder 10">
            <a:extLst>
              <a:ext uri="{FF2B5EF4-FFF2-40B4-BE49-F238E27FC236}">
                <a16:creationId xmlns:a16="http://schemas.microsoft.com/office/drawing/2014/main" id="{516CDB47-8112-9EA0-48F5-7AE2C2303DD4}"/>
              </a:ext>
            </a:extLst>
          </p:cNvPr>
          <p:cNvSpPr txBox="1">
            <a:spLocks/>
          </p:cNvSpPr>
          <p:nvPr>
            <p:custDataLst>
              <p:tags r:id="rId21"/>
            </p:custDataLst>
          </p:nvPr>
        </p:nvSpPr>
        <p:spPr bwMode="gray">
          <a:xfrm>
            <a:off x="2025650" y="4654550"/>
            <a:ext cx="217488" cy="152400"/>
          </a:xfrm>
          <a:prstGeom prst="rect">
            <a:avLst/>
          </a:prstGeom>
          <a:solidFill>
            <a:schemeClr val="accent2"/>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1ED1BE1A-5BE1-4941-9608-DC8E07039BD5}" type="datetime'''''0''''''''''''%'''''''''''''''''''''''''''''''''''''">
              <a:rPr kumimoji="0" lang="en-US" altLang="en-US" sz="100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0%</a:t>
            </a:fld>
            <a:endParaRPr kumimoji="0" lang="en-US" sz="1000" b="0" i="0" u="none" strike="noStrike" kern="1200" cap="none" spc="0" normalizeH="0" baseline="0" noProof="0">
              <a:ln>
                <a:noFill/>
              </a:ln>
              <a:solidFill>
                <a:srgbClr val="FFFFFF"/>
              </a:solidFill>
              <a:effectLst/>
              <a:uLnTx/>
              <a:uFillTx/>
              <a:latin typeface="Arial"/>
              <a:ea typeface="+mn-ea"/>
              <a:cs typeface="+mn-cs"/>
            </a:endParaRPr>
          </a:p>
        </p:txBody>
      </p:sp>
      <p:sp>
        <p:nvSpPr>
          <p:cNvPr id="143" name="Text Placeholder 10">
            <a:extLst>
              <a:ext uri="{FF2B5EF4-FFF2-40B4-BE49-F238E27FC236}">
                <a16:creationId xmlns:a16="http://schemas.microsoft.com/office/drawing/2014/main" id="{066F042B-9031-FF97-648D-32B89379E9F9}"/>
              </a:ext>
            </a:extLst>
          </p:cNvPr>
          <p:cNvSpPr txBox="1">
            <a:spLocks/>
          </p:cNvSpPr>
          <p:nvPr>
            <p:custDataLst>
              <p:tags r:id="rId22"/>
            </p:custDataLst>
          </p:nvPr>
        </p:nvSpPr>
        <p:spPr bwMode="gray">
          <a:xfrm>
            <a:off x="2098675" y="4413250"/>
            <a:ext cx="3492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CE1B8FBD-8EA1-4B05-8374-D508AF837931}" type="datetime'1'''''''''',''''''0''''''''6''''''''''3'''''">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1,063</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44" name="Text Placeholder 10">
            <a:extLst>
              <a:ext uri="{FF2B5EF4-FFF2-40B4-BE49-F238E27FC236}">
                <a16:creationId xmlns:a16="http://schemas.microsoft.com/office/drawing/2014/main" id="{2FD96E7D-CE72-3A63-1C2E-3C63371393FC}"/>
              </a:ext>
            </a:extLst>
          </p:cNvPr>
          <p:cNvSpPr txBox="1">
            <a:spLocks/>
          </p:cNvSpPr>
          <p:nvPr>
            <p:custDataLst>
              <p:tags r:id="rId23"/>
            </p:custDataLst>
          </p:nvPr>
        </p:nvSpPr>
        <p:spPr bwMode="gray">
          <a:xfrm>
            <a:off x="3108325" y="4454525"/>
            <a:ext cx="3492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34A5DC1E-F535-4203-87F9-97EC532C2F75}" type="datetime'''''''''''''''1'''''',''''''0''''''''''''''22'''''''">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1,022</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77" name="Text Placeholder 10">
            <a:extLst>
              <a:ext uri="{FF2B5EF4-FFF2-40B4-BE49-F238E27FC236}">
                <a16:creationId xmlns:a16="http://schemas.microsoft.com/office/drawing/2014/main" id="{5A8882E9-483A-6F3F-4D22-C12CE73BE1BC}"/>
              </a:ext>
            </a:extLst>
          </p:cNvPr>
          <p:cNvSpPr txBox="1">
            <a:spLocks/>
          </p:cNvSpPr>
          <p:nvPr>
            <p:custDataLst>
              <p:tags r:id="rId24"/>
            </p:custDataLst>
          </p:nvPr>
        </p:nvSpPr>
        <p:spPr bwMode="gray">
          <a:xfrm>
            <a:off x="4116388" y="4268788"/>
            <a:ext cx="3492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3D84B73A-FAB0-4041-BC32-0E3E75C19BBE}" type="datetime'''1,''''''''2''''''''''''''0''''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1,200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76" name="Text Placeholder 10">
            <a:extLst>
              <a:ext uri="{FF2B5EF4-FFF2-40B4-BE49-F238E27FC236}">
                <a16:creationId xmlns:a16="http://schemas.microsoft.com/office/drawing/2014/main" id="{2A852A44-3061-DB44-36AB-CD019F9B1194}"/>
              </a:ext>
            </a:extLst>
          </p:cNvPr>
          <p:cNvSpPr txBox="1">
            <a:spLocks/>
          </p:cNvSpPr>
          <p:nvPr>
            <p:custDataLst>
              <p:tags r:id="rId25"/>
            </p:custDataLst>
          </p:nvPr>
        </p:nvSpPr>
        <p:spPr bwMode="auto">
          <a:xfrm>
            <a:off x="3902075" y="5746750"/>
            <a:ext cx="7778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4AE5A4BF-EA3F-467B-B325-813213D0A6CE}" type="datetime'''''''''''2''''''''''''''''04''''''''''''''''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2040</a:t>
            </a:fld>
            <a:r>
              <a:rPr kumimoji="0" lang="en-US" altLang="en-US" sz="1000" b="0" i="0" u="none" strike="noStrike" kern="1200" cap="none" spc="0" normalizeH="0" baseline="0" noProof="0">
                <a:ln>
                  <a:noFill/>
                </a:ln>
                <a:solidFill>
                  <a:srgbClr val="000000"/>
                </a:solidFill>
                <a:effectLst/>
                <a:uLnTx/>
                <a:uFillTx/>
                <a:latin typeface="Arial"/>
                <a:ea typeface="+mn-ea"/>
                <a:cs typeface="+mn-cs"/>
              </a:rPr>
              <a:t> (Target)</a:t>
            </a:r>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23" name="Rectangle 122">
            <a:extLst>
              <a:ext uri="{FF2B5EF4-FFF2-40B4-BE49-F238E27FC236}">
                <a16:creationId xmlns:a16="http://schemas.microsoft.com/office/drawing/2014/main" id="{93A0B62A-20E9-9832-6109-44BA15D66939}"/>
              </a:ext>
            </a:extLst>
          </p:cNvPr>
          <p:cNvSpPr/>
          <p:nvPr>
            <p:custDataLst>
              <p:tags r:id="rId26"/>
            </p:custDataLst>
          </p:nvPr>
        </p:nvSpPr>
        <p:spPr bwMode="auto">
          <a:xfrm>
            <a:off x="504825" y="4710113"/>
            <a:ext cx="179388" cy="133350"/>
          </a:xfrm>
          <a:prstGeom prst="rect">
            <a:avLst/>
          </a:prstGeom>
          <a:solidFill>
            <a:schemeClr val="accent3"/>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24" name="Rectangle 123">
            <a:extLst>
              <a:ext uri="{FF2B5EF4-FFF2-40B4-BE49-F238E27FC236}">
                <a16:creationId xmlns:a16="http://schemas.microsoft.com/office/drawing/2014/main" id="{3524DE47-B710-6B04-2C3F-C8176B977303}"/>
              </a:ext>
            </a:extLst>
          </p:cNvPr>
          <p:cNvSpPr/>
          <p:nvPr>
            <p:custDataLst>
              <p:tags r:id="rId27"/>
            </p:custDataLst>
          </p:nvPr>
        </p:nvSpPr>
        <p:spPr bwMode="auto">
          <a:xfrm>
            <a:off x="504825" y="4913313"/>
            <a:ext cx="179388" cy="133350"/>
          </a:xfrm>
          <a:prstGeom prst="rect">
            <a:avLst/>
          </a:prstGeom>
          <a:solidFill>
            <a:schemeClr val="accent2"/>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25" name="Rectangle 124">
            <a:extLst>
              <a:ext uri="{FF2B5EF4-FFF2-40B4-BE49-F238E27FC236}">
                <a16:creationId xmlns:a16="http://schemas.microsoft.com/office/drawing/2014/main" id="{44E09674-5201-97F8-D49A-F70B34863558}"/>
              </a:ext>
            </a:extLst>
          </p:cNvPr>
          <p:cNvSpPr/>
          <p:nvPr>
            <p:custDataLst>
              <p:tags r:id="rId28"/>
            </p:custDataLst>
          </p:nvPr>
        </p:nvSpPr>
        <p:spPr bwMode="auto">
          <a:xfrm>
            <a:off x="504825" y="5116513"/>
            <a:ext cx="179388" cy="133350"/>
          </a:xfrm>
          <a:prstGeom prst="rect">
            <a:avLst/>
          </a:prstGeom>
          <a:solidFill>
            <a:schemeClr val="accent1"/>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54" name="Text Placeholder 10">
            <a:extLst>
              <a:ext uri="{FF2B5EF4-FFF2-40B4-BE49-F238E27FC236}">
                <a16:creationId xmlns:a16="http://schemas.microsoft.com/office/drawing/2014/main" id="{0E58CE0E-0C48-2C17-48E4-4B5DDAF1DBAC}"/>
              </a:ext>
            </a:extLst>
          </p:cNvPr>
          <p:cNvSpPr txBox="1">
            <a:spLocks/>
          </p:cNvSpPr>
          <p:nvPr>
            <p:custDataLst>
              <p:tags r:id="rId29"/>
            </p:custDataLst>
          </p:nvPr>
        </p:nvSpPr>
        <p:spPr bwMode="auto">
          <a:xfrm>
            <a:off x="735013" y="4705350"/>
            <a:ext cx="6318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4956C395-A204-47C9-9E13-AB99ABDF0A8D}" type="datetime'R''en''''''e''''''''''''w''ab''''l''''''''''e'''''''''''''">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Renewable</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55" name="Text Placeholder 10">
            <a:extLst>
              <a:ext uri="{FF2B5EF4-FFF2-40B4-BE49-F238E27FC236}">
                <a16:creationId xmlns:a16="http://schemas.microsoft.com/office/drawing/2014/main" id="{B475D606-2E99-F980-C07B-F6DA7D31FD35}"/>
              </a:ext>
            </a:extLst>
          </p:cNvPr>
          <p:cNvSpPr txBox="1">
            <a:spLocks/>
          </p:cNvSpPr>
          <p:nvPr>
            <p:custDataLst>
              <p:tags r:id="rId30"/>
            </p:custDataLst>
          </p:nvPr>
        </p:nvSpPr>
        <p:spPr bwMode="auto">
          <a:xfrm>
            <a:off x="735013" y="4908550"/>
            <a:ext cx="4365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62335D8F-1FB1-4CFE-B44F-0E0FA8BEED4F}" type="datetime'N''''''u''''''''''c''''''''''''''''''''''l''''''e''''a''''r'">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Nuclear</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56" name="Text Placeholder 10">
            <a:extLst>
              <a:ext uri="{FF2B5EF4-FFF2-40B4-BE49-F238E27FC236}">
                <a16:creationId xmlns:a16="http://schemas.microsoft.com/office/drawing/2014/main" id="{CFA4F94A-B04D-0108-5792-BDB16D7F6FDF}"/>
              </a:ext>
            </a:extLst>
          </p:cNvPr>
          <p:cNvSpPr txBox="1">
            <a:spLocks/>
          </p:cNvSpPr>
          <p:nvPr>
            <p:custDataLst>
              <p:tags r:id="rId31"/>
            </p:custDataLst>
          </p:nvPr>
        </p:nvSpPr>
        <p:spPr bwMode="auto">
          <a:xfrm>
            <a:off x="735013" y="5111750"/>
            <a:ext cx="5699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51BE97F0-C193-4AEB-9417-0D2451DD8C54}" type="datetime'Foss''''''''i''''''l'''''' ''''''''''''''''fue''''''l'''''">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Fossil fuel</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pic>
        <p:nvPicPr>
          <p:cNvPr id="1026" name="Picture 2">
            <a:extLst>
              <a:ext uri="{FF2B5EF4-FFF2-40B4-BE49-F238E27FC236}">
                <a16:creationId xmlns:a16="http://schemas.microsoft.com/office/drawing/2014/main" id="{1F471451-E3C8-B900-A1E1-397811A95A95}"/>
              </a:ext>
            </a:extLst>
          </p:cNvPr>
          <p:cNvPicPr>
            <a:picLocks noChangeAspect="1" noChangeArrowheads="1"/>
          </p:cNvPicPr>
          <p:nvPr/>
        </p:nvPicPr>
        <p:blipFill>
          <a:blip r:embed="rId95" cstate="screen">
            <a:extLst>
              <a:ext uri="{28A0092B-C50C-407E-A947-70E740481C1C}">
                <a14:useLocalDpi xmlns:a14="http://schemas.microsoft.com/office/drawing/2010/main"/>
              </a:ext>
            </a:extLst>
          </a:blip>
          <a:srcRect/>
          <a:stretch>
            <a:fillRect/>
          </a:stretch>
        </p:blipFill>
        <p:spPr bwMode="auto">
          <a:xfrm>
            <a:off x="1712735" y="1570355"/>
            <a:ext cx="263989" cy="176213"/>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pic>
        <p:nvPicPr>
          <p:cNvPr id="1028" name="Picture 4">
            <a:extLst>
              <a:ext uri="{FF2B5EF4-FFF2-40B4-BE49-F238E27FC236}">
                <a16:creationId xmlns:a16="http://schemas.microsoft.com/office/drawing/2014/main" id="{D5EB1B10-C312-4402-7719-3BE23AC2EC7B}"/>
              </a:ext>
            </a:extLst>
          </p:cNvPr>
          <p:cNvPicPr>
            <a:picLocks noChangeAspect="1" noChangeArrowheads="1"/>
          </p:cNvPicPr>
          <p:nvPr/>
        </p:nvPicPr>
        <p:blipFill>
          <a:blip r:embed="rId96" cstate="screen">
            <a:extLst>
              <a:ext uri="{28A0092B-C50C-407E-A947-70E740481C1C}">
                <a14:useLocalDpi xmlns:a14="http://schemas.microsoft.com/office/drawing/2010/main"/>
              </a:ext>
            </a:extLst>
          </a:blip>
          <a:srcRect/>
          <a:stretch>
            <a:fillRect/>
          </a:stretch>
        </p:blipFill>
        <p:spPr bwMode="auto">
          <a:xfrm>
            <a:off x="5171264" y="1570355"/>
            <a:ext cx="263160" cy="176213"/>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pic>
        <p:nvPicPr>
          <p:cNvPr id="1030" name="Picture 6">
            <a:extLst>
              <a:ext uri="{FF2B5EF4-FFF2-40B4-BE49-F238E27FC236}">
                <a16:creationId xmlns:a16="http://schemas.microsoft.com/office/drawing/2014/main" id="{13D812E9-435D-C426-9FCA-F06F9511628E}"/>
              </a:ext>
            </a:extLst>
          </p:cNvPr>
          <p:cNvPicPr>
            <a:picLocks noChangeAspect="1" noChangeArrowheads="1"/>
          </p:cNvPicPr>
          <p:nvPr/>
        </p:nvPicPr>
        <p:blipFill>
          <a:blip r:embed="rId97" cstate="screen">
            <a:extLst>
              <a:ext uri="{28A0092B-C50C-407E-A947-70E740481C1C}">
                <a14:useLocalDpi xmlns:a14="http://schemas.microsoft.com/office/drawing/2010/main"/>
              </a:ext>
            </a:extLst>
          </a:blip>
          <a:srcRect/>
          <a:stretch>
            <a:fillRect/>
          </a:stretch>
        </p:blipFill>
        <p:spPr bwMode="auto">
          <a:xfrm>
            <a:off x="8602649" y="1570355"/>
            <a:ext cx="292529" cy="195263"/>
          </a:xfrm>
          <a:prstGeom prst="rect">
            <a:avLst/>
          </a:prstGeom>
          <a:noFill/>
          <a:extLst>
            <a:ext uri="{909E8E84-426E-40DD-AFC4-6F175D3DCCD1}">
              <a14:hiddenFill xmlns:a14="http://schemas.microsoft.com/office/drawing/2010/main">
                <a:solidFill>
                  <a:srgbClr val="FFFFFF"/>
                </a:solidFill>
              </a14:hiddenFill>
            </a:ext>
          </a:extLst>
        </p:spPr>
      </p:pic>
      <p:sp>
        <p:nvSpPr>
          <p:cNvPr id="31" name="TextBox 30">
            <a:extLst>
              <a:ext uri="{FF2B5EF4-FFF2-40B4-BE49-F238E27FC236}">
                <a16:creationId xmlns:a16="http://schemas.microsoft.com/office/drawing/2014/main" id="{FCEFA197-7464-89B8-73E4-1240DA638232}"/>
              </a:ext>
            </a:extLst>
          </p:cNvPr>
          <p:cNvSpPr txBox="1"/>
          <p:nvPr/>
        </p:nvSpPr>
        <p:spPr bwMode="gray">
          <a:xfrm>
            <a:off x="1551550" y="4270693"/>
            <a:ext cx="766238" cy="438150"/>
          </a:xfrm>
          <a:prstGeom prst="rect">
            <a:avLst/>
          </a:prstGeom>
          <a:noFill/>
          <a:ln>
            <a:noFill/>
          </a:ln>
        </p:spPr>
        <p:txBody>
          <a:bodyPr wrap="square" lIns="137160" tIns="137160" rIns="274320" bIns="137160" rtlCol="0" anchor="t">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a:ea typeface="+mn-ea"/>
                <a:cs typeface="Arial"/>
              </a:rPr>
              <a:t>TWh</a:t>
            </a:r>
          </a:p>
        </p:txBody>
      </p:sp>
      <p:cxnSp>
        <p:nvCxnSpPr>
          <p:cNvPr id="1047" name="Straight Connector 1046">
            <a:extLst>
              <a:ext uri="{FF2B5EF4-FFF2-40B4-BE49-F238E27FC236}">
                <a16:creationId xmlns:a16="http://schemas.microsoft.com/office/drawing/2014/main" id="{9CB9F2C3-3183-F1EB-A88A-2E970B3F8F45}"/>
              </a:ext>
            </a:extLst>
          </p:cNvPr>
          <p:cNvCxnSpPr/>
          <p:nvPr>
            <p:custDataLst>
              <p:tags r:id="rId32"/>
            </p:custDataLst>
          </p:nvPr>
        </p:nvCxnSpPr>
        <p:spPr bwMode="auto">
          <a:xfrm flipV="1">
            <a:off x="7023100" y="4446588"/>
            <a:ext cx="447675" cy="147638"/>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44" name="Straight Connector 43">
            <a:extLst>
              <a:ext uri="{FF2B5EF4-FFF2-40B4-BE49-F238E27FC236}">
                <a16:creationId xmlns:a16="http://schemas.microsoft.com/office/drawing/2014/main" id="{9D6ADA2F-C180-46EB-23B2-41BA3817D1D9}"/>
              </a:ext>
            </a:extLst>
          </p:cNvPr>
          <p:cNvCxnSpPr>
            <a:cxnSpLocks/>
          </p:cNvCxnSpPr>
          <p:nvPr>
            <p:custDataLst>
              <p:tags r:id="rId33"/>
            </p:custDataLst>
          </p:nvPr>
        </p:nvCxnSpPr>
        <p:spPr bwMode="auto">
          <a:xfrm>
            <a:off x="7023100" y="5037138"/>
            <a:ext cx="447675" cy="407988"/>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048" name="Straight Connector 1047">
            <a:extLst>
              <a:ext uri="{FF2B5EF4-FFF2-40B4-BE49-F238E27FC236}">
                <a16:creationId xmlns:a16="http://schemas.microsoft.com/office/drawing/2014/main" id="{6121422C-0F29-EB61-9BD1-A61C8E64E1FD}"/>
              </a:ext>
            </a:extLst>
          </p:cNvPr>
          <p:cNvCxnSpPr>
            <a:cxnSpLocks/>
          </p:cNvCxnSpPr>
          <p:nvPr>
            <p:custDataLst>
              <p:tags r:id="rId34"/>
            </p:custDataLst>
          </p:nvPr>
        </p:nvCxnSpPr>
        <p:spPr bwMode="auto">
          <a:xfrm>
            <a:off x="7023100" y="4705350"/>
            <a:ext cx="447675" cy="296863"/>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16" name="Straight Connector 115">
            <a:extLst>
              <a:ext uri="{FF2B5EF4-FFF2-40B4-BE49-F238E27FC236}">
                <a16:creationId xmlns:a16="http://schemas.microsoft.com/office/drawing/2014/main" id="{294BD44E-9A52-3124-0678-7A7F9A00E50F}"/>
              </a:ext>
            </a:extLst>
          </p:cNvPr>
          <p:cNvCxnSpPr>
            <a:cxnSpLocks/>
          </p:cNvCxnSpPr>
          <p:nvPr>
            <p:custDataLst>
              <p:tags r:id="rId35"/>
            </p:custDataLst>
          </p:nvPr>
        </p:nvCxnSpPr>
        <p:spPr bwMode="auto">
          <a:xfrm flipV="1">
            <a:off x="6013450" y="4594225"/>
            <a:ext cx="447675" cy="14605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18" name="Straight Connector 117">
            <a:extLst>
              <a:ext uri="{FF2B5EF4-FFF2-40B4-BE49-F238E27FC236}">
                <a16:creationId xmlns:a16="http://schemas.microsoft.com/office/drawing/2014/main" id="{C40F72EC-0345-11EE-CB06-82215C2E9DAA}"/>
              </a:ext>
            </a:extLst>
          </p:cNvPr>
          <p:cNvCxnSpPr>
            <a:cxnSpLocks/>
          </p:cNvCxnSpPr>
          <p:nvPr>
            <p:custDataLst>
              <p:tags r:id="rId36"/>
            </p:custDataLst>
          </p:nvPr>
        </p:nvCxnSpPr>
        <p:spPr bwMode="auto">
          <a:xfrm flipV="1">
            <a:off x="6013450" y="5037138"/>
            <a:ext cx="447675" cy="1588"/>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17" name="Straight Connector 116">
            <a:extLst>
              <a:ext uri="{FF2B5EF4-FFF2-40B4-BE49-F238E27FC236}">
                <a16:creationId xmlns:a16="http://schemas.microsoft.com/office/drawing/2014/main" id="{D8CC3D86-E692-EDAE-3399-5DBA0A0FFEC4}"/>
              </a:ext>
            </a:extLst>
          </p:cNvPr>
          <p:cNvCxnSpPr>
            <a:cxnSpLocks/>
          </p:cNvCxnSpPr>
          <p:nvPr>
            <p:custDataLst>
              <p:tags r:id="rId37"/>
            </p:custDataLst>
          </p:nvPr>
        </p:nvCxnSpPr>
        <p:spPr bwMode="auto">
          <a:xfrm flipV="1">
            <a:off x="6013450" y="4705350"/>
            <a:ext cx="447675" cy="53975"/>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graphicFrame>
        <p:nvGraphicFramePr>
          <p:cNvPr id="5" name="Chart 4">
            <a:extLst>
              <a:ext uri="{FF2B5EF4-FFF2-40B4-BE49-F238E27FC236}">
                <a16:creationId xmlns:a16="http://schemas.microsoft.com/office/drawing/2014/main" id="{009211B2-2802-1AA8-F6E4-310AB92ADAC8}"/>
              </a:ext>
            </a:extLst>
          </p:cNvPr>
          <p:cNvGraphicFramePr/>
          <p:nvPr>
            <p:custDataLst>
              <p:tags r:id="rId38"/>
            </p:custDataLst>
            <p:extLst>
              <p:ext uri="{D42A27DB-BD31-4B8C-83A1-F6EECF244321}">
                <p14:modId xmlns:p14="http://schemas.microsoft.com/office/powerpoint/2010/main" val="3820207097"/>
              </p:ext>
            </p:extLst>
          </p:nvPr>
        </p:nvGraphicFramePr>
        <p:xfrm>
          <a:off x="5146675" y="4364038"/>
          <a:ext cx="3190875" cy="1422400"/>
        </p:xfrm>
        <a:graphic>
          <a:graphicData uri="http://schemas.openxmlformats.org/drawingml/2006/chart">
            <c:chart xmlns:c="http://schemas.openxmlformats.org/drawingml/2006/chart" xmlns:r="http://schemas.openxmlformats.org/officeDocument/2006/relationships" r:id="rId98"/>
          </a:graphicData>
        </a:graphic>
      </p:graphicFrame>
      <p:sp>
        <p:nvSpPr>
          <p:cNvPr id="53" name="Text Placeholder 10">
            <a:extLst>
              <a:ext uri="{FF2B5EF4-FFF2-40B4-BE49-F238E27FC236}">
                <a16:creationId xmlns:a16="http://schemas.microsoft.com/office/drawing/2014/main" id="{0ADCD038-8259-A18D-784C-7E4C910CF8CE}"/>
              </a:ext>
            </a:extLst>
          </p:cNvPr>
          <p:cNvSpPr txBox="1">
            <a:spLocks/>
          </p:cNvSpPr>
          <p:nvPr>
            <p:custDataLst>
              <p:tags r:id="rId39"/>
            </p:custDataLst>
          </p:nvPr>
        </p:nvSpPr>
        <p:spPr bwMode="auto">
          <a:xfrm>
            <a:off x="6596063" y="5746750"/>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91981EE6-A33B-4BB7-8650-DC05061B183D}" type="datetime'''''''''''''''''2''''''0''2''''''''''''4'''''''''''''''''''''">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2024</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043" name="Text Placeholder 10">
            <a:extLst>
              <a:ext uri="{FF2B5EF4-FFF2-40B4-BE49-F238E27FC236}">
                <a16:creationId xmlns:a16="http://schemas.microsoft.com/office/drawing/2014/main" id="{D8B69354-B178-4FFB-605E-9CC95E932A0A}"/>
              </a:ext>
            </a:extLst>
          </p:cNvPr>
          <p:cNvSpPr txBox="1">
            <a:spLocks/>
          </p:cNvSpPr>
          <p:nvPr>
            <p:custDataLst>
              <p:tags r:id="rId40"/>
            </p:custDataLst>
          </p:nvPr>
        </p:nvSpPr>
        <p:spPr bwMode="gray">
          <a:xfrm>
            <a:off x="7607300" y="4648200"/>
            <a:ext cx="2873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D63E7F23-74EF-4D46-ABB3-DB9C6E8487A4}" type="datetime'''4''4%'''''''''''''''''''''''''">
              <a:rPr kumimoji="0" lang="en-US" altLang="en-US" sz="100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44%</a:t>
            </a:fld>
            <a:endParaRPr kumimoji="0" lang="en-US" sz="1000" b="0" i="0" u="none" strike="noStrike" kern="1200" cap="none" spc="0" normalizeH="0" baseline="0" noProof="0">
              <a:ln>
                <a:noFill/>
              </a:ln>
              <a:solidFill>
                <a:srgbClr val="FFFFFF"/>
              </a:solidFill>
              <a:effectLst/>
              <a:uLnTx/>
              <a:uFillTx/>
              <a:latin typeface="Arial"/>
              <a:ea typeface="+mn-ea"/>
              <a:cs typeface="+mn-cs"/>
            </a:endParaRPr>
          </a:p>
        </p:txBody>
      </p:sp>
      <p:sp>
        <p:nvSpPr>
          <p:cNvPr id="1044" name="Text Placeholder 10">
            <a:extLst>
              <a:ext uri="{FF2B5EF4-FFF2-40B4-BE49-F238E27FC236}">
                <a16:creationId xmlns:a16="http://schemas.microsoft.com/office/drawing/2014/main" id="{AF305130-6E62-C3A9-FAC6-18E4C93B11B7}"/>
              </a:ext>
            </a:extLst>
          </p:cNvPr>
          <p:cNvSpPr txBox="1">
            <a:spLocks/>
          </p:cNvSpPr>
          <p:nvPr>
            <p:custDataLst>
              <p:tags r:id="rId41"/>
            </p:custDataLst>
          </p:nvPr>
        </p:nvSpPr>
        <p:spPr bwMode="gray">
          <a:xfrm>
            <a:off x="7607300" y="5146675"/>
            <a:ext cx="2873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5393D16E-865F-49B7-8C4E-4E9C079BF88E}" type="datetime'''''''''''''''''''''''3''''''''''''''''''5''''''%'''''''''">
              <a:rPr kumimoji="0" lang="en-US" altLang="en-US" sz="100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35%</a:t>
            </a:fld>
            <a:endParaRPr kumimoji="0" lang="en-US" sz="1000" b="0" i="0" u="none" strike="noStrike" kern="1200" cap="none" spc="0" normalizeH="0" baseline="0" noProof="0">
              <a:ln>
                <a:noFill/>
              </a:ln>
              <a:solidFill>
                <a:srgbClr val="FFFFFF"/>
              </a:solidFill>
              <a:effectLst/>
              <a:uLnTx/>
              <a:uFillTx/>
              <a:latin typeface="Arial"/>
              <a:ea typeface="+mn-ea"/>
              <a:cs typeface="+mn-cs"/>
            </a:endParaRPr>
          </a:p>
        </p:txBody>
      </p:sp>
      <p:sp>
        <p:nvSpPr>
          <p:cNvPr id="1045" name="Text Placeholder 10">
            <a:extLst>
              <a:ext uri="{FF2B5EF4-FFF2-40B4-BE49-F238E27FC236}">
                <a16:creationId xmlns:a16="http://schemas.microsoft.com/office/drawing/2014/main" id="{26C3DD46-6706-3D06-742D-9F5DD26268B5}"/>
              </a:ext>
            </a:extLst>
          </p:cNvPr>
          <p:cNvSpPr txBox="1">
            <a:spLocks/>
          </p:cNvSpPr>
          <p:nvPr>
            <p:custDataLst>
              <p:tags r:id="rId42"/>
            </p:custDataLst>
          </p:nvPr>
        </p:nvSpPr>
        <p:spPr bwMode="gray">
          <a:xfrm>
            <a:off x="7607300" y="5497513"/>
            <a:ext cx="2873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545933B4-C423-4F0A-8A30-0B82EB328426}" type="datetime'''''''''''''''''''''''''''''2''''''''1''''''''''''''''%'''">
              <a:rPr kumimoji="0" lang="en-US" altLang="en-US" sz="100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21%</a:t>
            </a:fld>
            <a:endParaRPr kumimoji="0" lang="en-US" sz="1000" b="0" i="0" u="none" strike="noStrike" kern="1200" cap="none" spc="0" normalizeH="0" baseline="0" noProof="0">
              <a:ln>
                <a:noFill/>
              </a:ln>
              <a:solidFill>
                <a:srgbClr val="FFFFFF"/>
              </a:solidFill>
              <a:effectLst/>
              <a:uLnTx/>
              <a:uFillTx/>
              <a:latin typeface="Arial"/>
              <a:ea typeface="+mn-ea"/>
              <a:cs typeface="+mn-cs"/>
            </a:endParaRPr>
          </a:p>
        </p:txBody>
      </p:sp>
      <p:sp>
        <p:nvSpPr>
          <p:cNvPr id="114" name="Text Placeholder 10">
            <a:extLst>
              <a:ext uri="{FF2B5EF4-FFF2-40B4-BE49-F238E27FC236}">
                <a16:creationId xmlns:a16="http://schemas.microsoft.com/office/drawing/2014/main" id="{E848BA99-9752-6AEB-1EBD-EBADC71A4390}"/>
              </a:ext>
            </a:extLst>
          </p:cNvPr>
          <p:cNvSpPr txBox="1">
            <a:spLocks/>
          </p:cNvSpPr>
          <p:nvPr>
            <p:custDataLst>
              <p:tags r:id="rId43"/>
            </p:custDataLst>
          </p:nvPr>
        </p:nvSpPr>
        <p:spPr bwMode="gray">
          <a:xfrm>
            <a:off x="5624513" y="4673600"/>
            <a:ext cx="217488" cy="152400"/>
          </a:xfrm>
          <a:prstGeom prst="rect">
            <a:avLst/>
          </a:prstGeom>
          <a:solidFill>
            <a:schemeClr val="accent3"/>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C9132750-A389-433D-B991-5B1F998FD654}" type="datetime'''2''''''''''''''''''''''%'''''''''''''''''''''''">
              <a:rPr kumimoji="0" lang="en-US" altLang="en-US" sz="100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a:t>
            </a:fld>
            <a:endParaRPr kumimoji="0" lang="en-US" sz="1000" b="0" i="0" u="none" strike="noStrike" kern="1200" cap="none" spc="0" normalizeH="0" baseline="0" noProof="0">
              <a:ln>
                <a:noFill/>
              </a:ln>
              <a:solidFill>
                <a:srgbClr val="FFFFFF"/>
              </a:solidFill>
              <a:effectLst/>
              <a:uLnTx/>
              <a:uFillTx/>
              <a:latin typeface="Arial"/>
              <a:ea typeface="+mn-ea"/>
              <a:cs typeface="+mn-cs"/>
            </a:endParaRPr>
          </a:p>
        </p:txBody>
      </p:sp>
      <p:sp>
        <p:nvSpPr>
          <p:cNvPr id="1042" name="Text Placeholder 10">
            <a:extLst>
              <a:ext uri="{FF2B5EF4-FFF2-40B4-BE49-F238E27FC236}">
                <a16:creationId xmlns:a16="http://schemas.microsoft.com/office/drawing/2014/main" id="{1DA98E34-332D-36E5-DFA0-5A6E81D1C647}"/>
              </a:ext>
            </a:extLst>
          </p:cNvPr>
          <p:cNvSpPr txBox="1">
            <a:spLocks/>
          </p:cNvSpPr>
          <p:nvPr>
            <p:custDataLst>
              <p:tags r:id="rId44"/>
            </p:custDataLst>
          </p:nvPr>
        </p:nvSpPr>
        <p:spPr bwMode="gray">
          <a:xfrm>
            <a:off x="6599238" y="5294313"/>
            <a:ext cx="2873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0152FEA-C945-4085-AC24-B91E74FFC27B}" type="datetime'''''''''60''''''''''''%'''''''''''''">
              <a:rPr kumimoji="0" lang="en-US" altLang="en-US" sz="100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60%</a:t>
            </a:fld>
            <a:endParaRPr kumimoji="0" lang="en-US" sz="1000" b="0" i="0" u="none" strike="noStrike" kern="1200" cap="none" spc="0" normalizeH="0" baseline="0" noProof="0">
              <a:ln>
                <a:noFill/>
              </a:ln>
              <a:solidFill>
                <a:srgbClr val="FFFFFF"/>
              </a:solidFill>
              <a:effectLst/>
              <a:uLnTx/>
              <a:uFillTx/>
              <a:latin typeface="Arial"/>
              <a:ea typeface="+mn-ea"/>
              <a:cs typeface="+mn-cs"/>
            </a:endParaRPr>
          </a:p>
        </p:txBody>
      </p:sp>
      <p:sp>
        <p:nvSpPr>
          <p:cNvPr id="1041" name="Text Placeholder 10">
            <a:extLst>
              <a:ext uri="{FF2B5EF4-FFF2-40B4-BE49-F238E27FC236}">
                <a16:creationId xmlns:a16="http://schemas.microsoft.com/office/drawing/2014/main" id="{6FCC6594-26FD-271D-15DA-6C60C0A82D43}"/>
              </a:ext>
            </a:extLst>
          </p:cNvPr>
          <p:cNvSpPr txBox="1">
            <a:spLocks/>
          </p:cNvSpPr>
          <p:nvPr>
            <p:custDataLst>
              <p:tags r:id="rId45"/>
            </p:custDataLst>
          </p:nvPr>
        </p:nvSpPr>
        <p:spPr bwMode="gray">
          <a:xfrm>
            <a:off x="6599238" y="4794250"/>
            <a:ext cx="2873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AC8F1700-E12E-4AEE-8037-ABEAF83B61BC}" type="datetime'''''''''''''''''''''''''''''3''''''''''0''''''''''''%'''''">
              <a:rPr kumimoji="0" lang="en-US" altLang="en-US" sz="100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30%</a:t>
            </a:fld>
            <a:endParaRPr kumimoji="0" lang="en-US" sz="1000" b="0" i="0" u="none" strike="noStrike" kern="1200" cap="none" spc="0" normalizeH="0" baseline="0" noProof="0">
              <a:ln>
                <a:noFill/>
              </a:ln>
              <a:solidFill>
                <a:srgbClr val="FFFFFF"/>
              </a:solidFill>
              <a:effectLst/>
              <a:uLnTx/>
              <a:uFillTx/>
              <a:latin typeface="Arial"/>
              <a:ea typeface="+mn-ea"/>
              <a:cs typeface="+mn-cs"/>
            </a:endParaRPr>
          </a:p>
        </p:txBody>
      </p:sp>
      <p:sp>
        <p:nvSpPr>
          <p:cNvPr id="1040" name="Text Placeholder 10">
            <a:extLst>
              <a:ext uri="{FF2B5EF4-FFF2-40B4-BE49-F238E27FC236}">
                <a16:creationId xmlns:a16="http://schemas.microsoft.com/office/drawing/2014/main" id="{31252052-17BD-B4E4-2FFA-96A0FDA1B58E}"/>
              </a:ext>
            </a:extLst>
          </p:cNvPr>
          <p:cNvSpPr txBox="1">
            <a:spLocks/>
          </p:cNvSpPr>
          <p:nvPr>
            <p:custDataLst>
              <p:tags r:id="rId46"/>
            </p:custDataLst>
          </p:nvPr>
        </p:nvSpPr>
        <p:spPr bwMode="gray">
          <a:xfrm>
            <a:off x="6599238" y="4573588"/>
            <a:ext cx="287338" cy="152400"/>
          </a:xfrm>
          <a:prstGeom prst="rect">
            <a:avLst/>
          </a:prstGeom>
          <a:solidFill>
            <a:schemeClr val="accent3"/>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9A6F298-87EE-4DDF-9530-D30087B93F1B}" type="datetime'''''1''''''''''''''''''''''''''''''''''''''''0''''''''''%'">
              <a:rPr kumimoji="0" lang="en-US" altLang="en-US" sz="100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10%</a:t>
            </a:fld>
            <a:endParaRPr kumimoji="0" lang="en-US" sz="1000" b="0" i="0" u="none" strike="noStrike" kern="1200" cap="none" spc="0" normalizeH="0" baseline="0" noProof="0">
              <a:ln>
                <a:noFill/>
              </a:ln>
              <a:solidFill>
                <a:srgbClr val="FFFFFF"/>
              </a:solidFill>
              <a:effectLst/>
              <a:uLnTx/>
              <a:uFillTx/>
              <a:latin typeface="Arial"/>
              <a:ea typeface="+mn-ea"/>
              <a:cs typeface="+mn-cs"/>
            </a:endParaRPr>
          </a:p>
        </p:txBody>
      </p:sp>
      <p:sp>
        <p:nvSpPr>
          <p:cNvPr id="64" name="Text Placeholder 10">
            <a:extLst>
              <a:ext uri="{FF2B5EF4-FFF2-40B4-BE49-F238E27FC236}">
                <a16:creationId xmlns:a16="http://schemas.microsoft.com/office/drawing/2014/main" id="{1C4AAF64-4AAD-7FE8-15EC-BEB7CD4C58AF}"/>
              </a:ext>
            </a:extLst>
          </p:cNvPr>
          <p:cNvSpPr txBox="1">
            <a:spLocks/>
          </p:cNvSpPr>
          <p:nvPr>
            <p:custDataLst>
              <p:tags r:id="rId47"/>
            </p:custDataLst>
          </p:nvPr>
        </p:nvSpPr>
        <p:spPr bwMode="auto">
          <a:xfrm>
            <a:off x="5586413" y="5746750"/>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9BD25FA9-6AEE-48A3-BDBE-90C0E618C5D6}" type="datetime'''''''''''''''''''''2''''''''''''''0''''''14'''''''">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2014</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039" name="Text Placeholder 10">
            <a:extLst>
              <a:ext uri="{FF2B5EF4-FFF2-40B4-BE49-F238E27FC236}">
                <a16:creationId xmlns:a16="http://schemas.microsoft.com/office/drawing/2014/main" id="{804F229E-3ECE-B2D9-C792-7735412114A5}"/>
              </a:ext>
            </a:extLst>
          </p:cNvPr>
          <p:cNvSpPr txBox="1">
            <a:spLocks/>
          </p:cNvSpPr>
          <p:nvPr>
            <p:custDataLst>
              <p:tags r:id="rId48"/>
            </p:custDataLst>
          </p:nvPr>
        </p:nvSpPr>
        <p:spPr bwMode="gray">
          <a:xfrm>
            <a:off x="5589588" y="5294313"/>
            <a:ext cx="2873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01F62AE5-13F8-420C-ACD4-747253E10AEF}" type="datetime'''6''''''''''''''''''''''''''''''9''''''''''''''''%'">
              <a:rPr kumimoji="0" lang="en-US" altLang="en-US" sz="100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69%</a:t>
            </a:fld>
            <a:endParaRPr kumimoji="0" lang="en-US" sz="1000" b="0" i="0" u="none" strike="noStrike" kern="1200" cap="none" spc="0" normalizeH="0" baseline="0" noProof="0">
              <a:ln>
                <a:noFill/>
              </a:ln>
              <a:solidFill>
                <a:srgbClr val="FFFFFF"/>
              </a:solidFill>
              <a:effectLst/>
              <a:uLnTx/>
              <a:uFillTx/>
              <a:latin typeface="Arial"/>
              <a:ea typeface="+mn-ea"/>
              <a:cs typeface="+mn-cs"/>
            </a:endParaRPr>
          </a:p>
        </p:txBody>
      </p:sp>
      <p:sp>
        <p:nvSpPr>
          <p:cNvPr id="1037" name="Text Placeholder 10">
            <a:extLst>
              <a:ext uri="{FF2B5EF4-FFF2-40B4-BE49-F238E27FC236}">
                <a16:creationId xmlns:a16="http://schemas.microsoft.com/office/drawing/2014/main" id="{FB6F8731-08B5-463C-7671-B016D2D430FB}"/>
              </a:ext>
            </a:extLst>
          </p:cNvPr>
          <p:cNvSpPr txBox="1">
            <a:spLocks/>
          </p:cNvSpPr>
          <p:nvPr>
            <p:custDataLst>
              <p:tags r:id="rId49"/>
            </p:custDataLst>
          </p:nvPr>
        </p:nvSpPr>
        <p:spPr bwMode="gray">
          <a:xfrm>
            <a:off x="5589588" y="4822825"/>
            <a:ext cx="2873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04A5D4E6-F925-4533-B399-2B7ECCFFAFE5}" type="datetime'2''''''''''9''''''''''''''''''''''''''%'''''''''''''''''''">
              <a:rPr kumimoji="0" lang="en-US" altLang="en-US" sz="100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29%</a:t>
            </a:fld>
            <a:endParaRPr kumimoji="0" lang="en-US" sz="1000" b="0" i="0" u="none" strike="noStrike" kern="1200" cap="none" spc="0" normalizeH="0" baseline="0" noProof="0">
              <a:ln>
                <a:noFill/>
              </a:ln>
              <a:solidFill>
                <a:srgbClr val="FFFFFF"/>
              </a:solidFill>
              <a:effectLst/>
              <a:uLnTx/>
              <a:uFillTx/>
              <a:latin typeface="Arial"/>
              <a:ea typeface="+mn-ea"/>
              <a:cs typeface="+mn-cs"/>
            </a:endParaRPr>
          </a:p>
        </p:txBody>
      </p:sp>
      <p:sp>
        <p:nvSpPr>
          <p:cNvPr id="111" name="Text Placeholder 10">
            <a:extLst>
              <a:ext uri="{FF2B5EF4-FFF2-40B4-BE49-F238E27FC236}">
                <a16:creationId xmlns:a16="http://schemas.microsoft.com/office/drawing/2014/main" id="{E9BE73D7-45F0-FE8B-61E5-F804FCAE0DF8}"/>
              </a:ext>
            </a:extLst>
          </p:cNvPr>
          <p:cNvSpPr txBox="1">
            <a:spLocks/>
          </p:cNvSpPr>
          <p:nvPr>
            <p:custDataLst>
              <p:tags r:id="rId50"/>
            </p:custDataLst>
          </p:nvPr>
        </p:nvSpPr>
        <p:spPr bwMode="gray">
          <a:xfrm>
            <a:off x="5610226" y="4521200"/>
            <a:ext cx="244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45AFE4D-8DFA-43D0-8306-B63A86220FBC}" type="datetime'''''''''''''5''''''''''''''''''''''''4''''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540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12" name="Text Placeholder 10">
            <a:extLst>
              <a:ext uri="{FF2B5EF4-FFF2-40B4-BE49-F238E27FC236}">
                <a16:creationId xmlns:a16="http://schemas.microsoft.com/office/drawing/2014/main" id="{745A4879-95EF-FF25-8107-3FD22FA957FB}"/>
              </a:ext>
            </a:extLst>
          </p:cNvPr>
          <p:cNvSpPr txBox="1">
            <a:spLocks/>
          </p:cNvSpPr>
          <p:nvPr>
            <p:custDataLst>
              <p:tags r:id="rId51"/>
            </p:custDataLst>
          </p:nvPr>
        </p:nvSpPr>
        <p:spPr bwMode="gray">
          <a:xfrm>
            <a:off x="6619876" y="4416425"/>
            <a:ext cx="244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DFEF30FD-C814-4483-A1D6-D20A7DC34857}" type="datetime'''''''''6''''''''''''''''2''''''''''''''''2'''''''''''''''''">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622</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61" name="Text Placeholder 10">
            <a:extLst>
              <a:ext uri="{FF2B5EF4-FFF2-40B4-BE49-F238E27FC236}">
                <a16:creationId xmlns:a16="http://schemas.microsoft.com/office/drawing/2014/main" id="{5EFD0CFF-52AC-0BD4-BC9B-5F7EDE827C9F}"/>
              </a:ext>
            </a:extLst>
          </p:cNvPr>
          <p:cNvSpPr txBox="1">
            <a:spLocks/>
          </p:cNvSpPr>
          <p:nvPr>
            <p:custDataLst>
              <p:tags r:id="rId52"/>
            </p:custDataLst>
          </p:nvPr>
        </p:nvSpPr>
        <p:spPr bwMode="gray">
          <a:xfrm>
            <a:off x="7627939" y="4268788"/>
            <a:ext cx="244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05CCD782-1795-4DC6-9374-1DC8708315B0}" type="datetime'''''''''7''''''''''''''''''''0''''''''''''''''''''5'''''''''''">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705</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51" name="Text Placeholder 10">
            <a:extLst>
              <a:ext uri="{FF2B5EF4-FFF2-40B4-BE49-F238E27FC236}">
                <a16:creationId xmlns:a16="http://schemas.microsoft.com/office/drawing/2014/main" id="{AD8A0EFA-111C-96C2-2038-BD302CED92E9}"/>
              </a:ext>
            </a:extLst>
          </p:cNvPr>
          <p:cNvSpPr txBox="1">
            <a:spLocks/>
          </p:cNvSpPr>
          <p:nvPr>
            <p:custDataLst>
              <p:tags r:id="rId53"/>
            </p:custDataLst>
          </p:nvPr>
        </p:nvSpPr>
        <p:spPr bwMode="auto">
          <a:xfrm>
            <a:off x="7361238" y="5746750"/>
            <a:ext cx="7778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1CB73F70-F982-4FE6-A16F-818F8988062E}" type="datetime'''2''''''0''3''8'''''' ''''''''''''(T''''''''''arge''''''t)'''">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2038 (Target)</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cxnSp>
        <p:nvCxnSpPr>
          <p:cNvPr id="162" name="Straight Connector 161">
            <a:extLst>
              <a:ext uri="{FF2B5EF4-FFF2-40B4-BE49-F238E27FC236}">
                <a16:creationId xmlns:a16="http://schemas.microsoft.com/office/drawing/2014/main" id="{7339DF84-2594-8037-F100-9D231D9A4176}"/>
              </a:ext>
            </a:extLst>
          </p:cNvPr>
          <p:cNvCxnSpPr>
            <a:cxnSpLocks/>
          </p:cNvCxnSpPr>
          <p:nvPr>
            <p:custDataLst>
              <p:tags r:id="rId54"/>
            </p:custDataLst>
          </p:nvPr>
        </p:nvCxnSpPr>
        <p:spPr bwMode="auto">
          <a:xfrm flipV="1">
            <a:off x="9502775" y="5229225"/>
            <a:ext cx="7938" cy="4763"/>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66" name="Straight Connector 65">
            <a:extLst>
              <a:ext uri="{FF2B5EF4-FFF2-40B4-BE49-F238E27FC236}">
                <a16:creationId xmlns:a16="http://schemas.microsoft.com/office/drawing/2014/main" id="{5FD0FF98-6E6D-14DE-4793-F82D402730ED}"/>
              </a:ext>
            </a:extLst>
          </p:cNvPr>
          <p:cNvCxnSpPr/>
          <p:nvPr>
            <p:custDataLst>
              <p:tags r:id="rId55"/>
            </p:custDataLst>
          </p:nvPr>
        </p:nvCxnSpPr>
        <p:spPr bwMode="auto">
          <a:xfrm>
            <a:off x="10512425" y="4973638"/>
            <a:ext cx="447675" cy="14288"/>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60" name="Straight Connector 159">
            <a:extLst>
              <a:ext uri="{FF2B5EF4-FFF2-40B4-BE49-F238E27FC236}">
                <a16:creationId xmlns:a16="http://schemas.microsoft.com/office/drawing/2014/main" id="{E0E03A4E-780C-FA4B-1AB5-82F70BACD6FF}"/>
              </a:ext>
            </a:extLst>
          </p:cNvPr>
          <p:cNvCxnSpPr>
            <a:cxnSpLocks/>
          </p:cNvCxnSpPr>
          <p:nvPr>
            <p:custDataLst>
              <p:tags r:id="rId56"/>
            </p:custDataLst>
          </p:nvPr>
        </p:nvCxnSpPr>
        <p:spPr bwMode="auto">
          <a:xfrm flipV="1">
            <a:off x="9502775" y="4762500"/>
            <a:ext cx="447675" cy="363538"/>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63" name="Straight Connector 62">
            <a:extLst>
              <a:ext uri="{FF2B5EF4-FFF2-40B4-BE49-F238E27FC236}">
                <a16:creationId xmlns:a16="http://schemas.microsoft.com/office/drawing/2014/main" id="{5F9ECD7C-100B-AF7D-9DA0-5B854798BB87}"/>
              </a:ext>
            </a:extLst>
          </p:cNvPr>
          <p:cNvCxnSpPr>
            <a:cxnSpLocks/>
          </p:cNvCxnSpPr>
          <p:nvPr>
            <p:custDataLst>
              <p:tags r:id="rId57"/>
            </p:custDataLst>
          </p:nvPr>
        </p:nvCxnSpPr>
        <p:spPr bwMode="auto">
          <a:xfrm flipV="1">
            <a:off x="10512425" y="4446588"/>
            <a:ext cx="447675" cy="315913"/>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072" name="Straight Connector 1071">
            <a:extLst>
              <a:ext uri="{FF2B5EF4-FFF2-40B4-BE49-F238E27FC236}">
                <a16:creationId xmlns:a16="http://schemas.microsoft.com/office/drawing/2014/main" id="{B2CDA420-DF29-1587-7113-5B4B2C02B32C}"/>
              </a:ext>
            </a:extLst>
          </p:cNvPr>
          <p:cNvCxnSpPr/>
          <p:nvPr>
            <p:custDataLst>
              <p:tags r:id="rId58"/>
            </p:custDataLst>
          </p:nvPr>
        </p:nvCxnSpPr>
        <p:spPr bwMode="auto">
          <a:xfrm flipV="1">
            <a:off x="9647238" y="4973638"/>
            <a:ext cx="303213" cy="176213"/>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62" name="Straight Connector 61">
            <a:extLst>
              <a:ext uri="{FF2B5EF4-FFF2-40B4-BE49-F238E27FC236}">
                <a16:creationId xmlns:a16="http://schemas.microsoft.com/office/drawing/2014/main" id="{9C37F870-7312-783C-7CE2-B881C92956D8}"/>
              </a:ext>
            </a:extLst>
          </p:cNvPr>
          <p:cNvCxnSpPr/>
          <p:nvPr>
            <p:custDataLst>
              <p:tags r:id="rId59"/>
            </p:custDataLst>
          </p:nvPr>
        </p:nvCxnSpPr>
        <p:spPr bwMode="auto">
          <a:xfrm flipV="1">
            <a:off x="9502775" y="5213350"/>
            <a:ext cx="7938" cy="4763"/>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83" name="Straight Connector 82">
            <a:extLst>
              <a:ext uri="{FF2B5EF4-FFF2-40B4-BE49-F238E27FC236}">
                <a16:creationId xmlns:a16="http://schemas.microsoft.com/office/drawing/2014/main" id="{18ED88CB-526A-783C-73E0-F2F2CFA85D80}"/>
              </a:ext>
            </a:extLst>
          </p:cNvPr>
          <p:cNvCxnSpPr/>
          <p:nvPr>
            <p:custDataLst>
              <p:tags r:id="rId60"/>
            </p:custDataLst>
          </p:nvPr>
        </p:nvCxnSpPr>
        <p:spPr bwMode="auto">
          <a:xfrm flipV="1">
            <a:off x="9615488" y="4948238"/>
            <a:ext cx="334963" cy="201613"/>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graphicFrame>
        <p:nvGraphicFramePr>
          <p:cNvPr id="8" name="Chart 7">
            <a:extLst>
              <a:ext uri="{FF2B5EF4-FFF2-40B4-BE49-F238E27FC236}">
                <a16:creationId xmlns:a16="http://schemas.microsoft.com/office/drawing/2014/main" id="{FA93078F-F263-AE75-0665-4F7F75CE3DB8}"/>
              </a:ext>
            </a:extLst>
          </p:cNvPr>
          <p:cNvGraphicFramePr/>
          <p:nvPr>
            <p:custDataLst>
              <p:tags r:id="rId61"/>
            </p:custDataLst>
            <p:extLst>
              <p:ext uri="{D42A27DB-BD31-4B8C-83A1-F6EECF244321}">
                <p14:modId xmlns:p14="http://schemas.microsoft.com/office/powerpoint/2010/main" val="885111965"/>
              </p:ext>
            </p:extLst>
          </p:nvPr>
        </p:nvGraphicFramePr>
        <p:xfrm>
          <a:off x="8636000" y="4364038"/>
          <a:ext cx="3190875" cy="1422400"/>
        </p:xfrm>
        <a:graphic>
          <a:graphicData uri="http://schemas.openxmlformats.org/drawingml/2006/chart">
            <c:chart xmlns:c="http://schemas.openxmlformats.org/drawingml/2006/chart" xmlns:r="http://schemas.openxmlformats.org/officeDocument/2006/relationships" r:id="rId99"/>
          </a:graphicData>
        </a:graphic>
      </p:graphicFrame>
      <p:cxnSp>
        <p:nvCxnSpPr>
          <p:cNvPr id="80" name="Straight Connector 79">
            <a:extLst>
              <a:ext uri="{FF2B5EF4-FFF2-40B4-BE49-F238E27FC236}">
                <a16:creationId xmlns:a16="http://schemas.microsoft.com/office/drawing/2014/main" id="{0EB9622D-C2FA-AC68-2146-1CB383BCB021}"/>
              </a:ext>
            </a:extLst>
          </p:cNvPr>
          <p:cNvCxnSpPr/>
          <p:nvPr>
            <p:custDataLst>
              <p:tags r:id="rId62"/>
            </p:custDataLst>
          </p:nvPr>
        </p:nvCxnSpPr>
        <p:spPr bwMode="auto">
          <a:xfrm flipH="1">
            <a:off x="9431338" y="5226050"/>
            <a:ext cx="87313" cy="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32" name="Straight Connector 131">
            <a:extLst>
              <a:ext uri="{FF2B5EF4-FFF2-40B4-BE49-F238E27FC236}">
                <a16:creationId xmlns:a16="http://schemas.microsoft.com/office/drawing/2014/main" id="{667CD598-2490-4573-AD26-45628CC3F730}"/>
              </a:ext>
            </a:extLst>
          </p:cNvPr>
          <p:cNvCxnSpPr/>
          <p:nvPr>
            <p:custDataLst>
              <p:tags r:id="rId63"/>
            </p:custDataLst>
          </p:nvPr>
        </p:nvCxnSpPr>
        <p:spPr bwMode="auto">
          <a:xfrm flipH="1">
            <a:off x="11449050" y="4716463"/>
            <a:ext cx="87313" cy="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74" name="Text Placeholder 10">
            <a:extLst>
              <a:ext uri="{FF2B5EF4-FFF2-40B4-BE49-F238E27FC236}">
                <a16:creationId xmlns:a16="http://schemas.microsoft.com/office/drawing/2014/main" id="{00345C48-87FE-538F-8DD3-ADC644974A06}"/>
              </a:ext>
            </a:extLst>
          </p:cNvPr>
          <p:cNvSpPr txBox="1">
            <a:spLocks/>
          </p:cNvSpPr>
          <p:nvPr>
            <p:custDataLst>
              <p:tags r:id="rId64"/>
            </p:custDataLst>
          </p:nvPr>
        </p:nvSpPr>
        <p:spPr bwMode="gray">
          <a:xfrm>
            <a:off x="11536363" y="4640263"/>
            <a:ext cx="2873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CF273052-18F8-481B-80A3-48D131FA0794}" type="datetime'''''''''''4''''''''''''''''''''3''''%'''''''''''">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43%</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73" name="Text Placeholder 10">
            <a:extLst>
              <a:ext uri="{FF2B5EF4-FFF2-40B4-BE49-F238E27FC236}">
                <a16:creationId xmlns:a16="http://schemas.microsoft.com/office/drawing/2014/main" id="{64D3C9C8-F5DE-EF74-600F-13A84D06E7F5}"/>
              </a:ext>
            </a:extLst>
          </p:cNvPr>
          <p:cNvSpPr txBox="1">
            <a:spLocks/>
          </p:cNvSpPr>
          <p:nvPr>
            <p:custDataLst>
              <p:tags r:id="rId65"/>
            </p:custDataLst>
          </p:nvPr>
        </p:nvSpPr>
        <p:spPr bwMode="gray">
          <a:xfrm>
            <a:off x="11096625" y="5268913"/>
            <a:ext cx="2873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1B964CBD-7905-404A-9843-B3D7C0014C36}" type="datetime'''''''''''''''5''''''''''7''''''''''''%'''''''">
              <a:rPr kumimoji="0" lang="en-US" altLang="en-US" sz="100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57%</a:t>
            </a:fld>
            <a:endParaRPr kumimoji="0" lang="en-US" sz="1000" b="0" i="0" u="none" strike="noStrike" kern="1200" cap="none" spc="0" normalizeH="0" baseline="0" noProof="0">
              <a:ln>
                <a:noFill/>
              </a:ln>
              <a:solidFill>
                <a:srgbClr val="FFFFFF"/>
              </a:solidFill>
              <a:effectLst/>
              <a:uLnTx/>
              <a:uFillTx/>
              <a:latin typeface="Arial"/>
              <a:ea typeface="+mn-ea"/>
              <a:cs typeface="+mn-cs"/>
            </a:endParaRPr>
          </a:p>
        </p:txBody>
      </p:sp>
      <p:sp>
        <p:nvSpPr>
          <p:cNvPr id="1065" name="Text Placeholder 10">
            <a:extLst>
              <a:ext uri="{FF2B5EF4-FFF2-40B4-BE49-F238E27FC236}">
                <a16:creationId xmlns:a16="http://schemas.microsoft.com/office/drawing/2014/main" id="{24662D2D-4896-3496-EDB9-256A50149CA8}"/>
              </a:ext>
            </a:extLst>
          </p:cNvPr>
          <p:cNvSpPr txBox="1">
            <a:spLocks/>
          </p:cNvSpPr>
          <p:nvPr>
            <p:custDataLst>
              <p:tags r:id="rId66"/>
            </p:custDataLst>
          </p:nvPr>
        </p:nvSpPr>
        <p:spPr bwMode="gray">
          <a:xfrm>
            <a:off x="9078913" y="5095875"/>
            <a:ext cx="287338" cy="152400"/>
          </a:xfrm>
          <a:prstGeom prst="rect">
            <a:avLst/>
          </a:prstGeom>
          <a:solidFill>
            <a:schemeClr val="accent3"/>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CCCF6344-A3CA-40BE-BBF0-991FC53EBC17}" type="datetime'''1''''''''''''''''''6''''''''''''%'''''''">
              <a:rPr kumimoji="0" lang="en-US" altLang="en-US" sz="100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16%</a:t>
            </a:fld>
            <a:endParaRPr kumimoji="0" lang="en-US" sz="1000" b="0" i="0" u="none" strike="noStrike" kern="1200" cap="none" spc="0" normalizeH="0" baseline="0" noProof="0">
              <a:ln>
                <a:noFill/>
              </a:ln>
              <a:solidFill>
                <a:srgbClr val="FFFFFF"/>
              </a:solidFill>
              <a:effectLst/>
              <a:uLnTx/>
              <a:uFillTx/>
              <a:latin typeface="Arial"/>
              <a:ea typeface="+mn-ea"/>
              <a:cs typeface="+mn-cs"/>
            </a:endParaRPr>
          </a:p>
        </p:txBody>
      </p:sp>
      <p:sp>
        <p:nvSpPr>
          <p:cNvPr id="82" name="Text Placeholder 10">
            <a:extLst>
              <a:ext uri="{FF2B5EF4-FFF2-40B4-BE49-F238E27FC236}">
                <a16:creationId xmlns:a16="http://schemas.microsoft.com/office/drawing/2014/main" id="{5031BD1C-D3D3-0E03-D553-5D21F0D428D5}"/>
              </a:ext>
            </a:extLst>
          </p:cNvPr>
          <p:cNvSpPr txBox="1">
            <a:spLocks/>
          </p:cNvSpPr>
          <p:nvPr>
            <p:custDataLst>
              <p:tags r:id="rId67"/>
            </p:custDataLst>
          </p:nvPr>
        </p:nvSpPr>
        <p:spPr bwMode="auto">
          <a:xfrm>
            <a:off x="10085388" y="5746750"/>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2EC4E2B8-5167-4F56-8038-A81A83273044}" type="datetime'2''''''''0''''''2''''''''''''''''''4'''''''''">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2024</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068" name="Text Placeholder 10">
            <a:extLst>
              <a:ext uri="{FF2B5EF4-FFF2-40B4-BE49-F238E27FC236}">
                <a16:creationId xmlns:a16="http://schemas.microsoft.com/office/drawing/2014/main" id="{89EB8B78-0736-6322-BC84-6FAA51513FC7}"/>
              </a:ext>
            </a:extLst>
          </p:cNvPr>
          <p:cNvSpPr txBox="1">
            <a:spLocks/>
          </p:cNvSpPr>
          <p:nvPr>
            <p:custDataLst>
              <p:tags r:id="rId68"/>
            </p:custDataLst>
          </p:nvPr>
        </p:nvSpPr>
        <p:spPr bwMode="gray">
          <a:xfrm>
            <a:off x="10088563" y="5262563"/>
            <a:ext cx="2873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BB515769-C21E-46E2-8650-FAC7990DFC53}" type="datetime'''7''''''''''''''8''%'''''''''''''''''''''''''''">
              <a:rPr kumimoji="0" lang="en-US" altLang="en-US" sz="100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78%</a:t>
            </a:fld>
            <a:endParaRPr kumimoji="0" lang="en-US" sz="1000" b="0" i="0" u="none" strike="noStrike" kern="1200" cap="none" spc="0" normalizeH="0" baseline="0" noProof="0">
              <a:ln>
                <a:noFill/>
              </a:ln>
              <a:solidFill>
                <a:srgbClr val="FFFFFF"/>
              </a:solidFill>
              <a:effectLst/>
              <a:uLnTx/>
              <a:uFillTx/>
              <a:latin typeface="Arial"/>
              <a:ea typeface="+mn-ea"/>
              <a:cs typeface="+mn-cs"/>
            </a:endParaRPr>
          </a:p>
        </p:txBody>
      </p:sp>
      <p:sp>
        <p:nvSpPr>
          <p:cNvPr id="159" name="Text Placeholder 10">
            <a:extLst>
              <a:ext uri="{FF2B5EF4-FFF2-40B4-BE49-F238E27FC236}">
                <a16:creationId xmlns:a16="http://schemas.microsoft.com/office/drawing/2014/main" id="{4F17AF52-7217-403C-1D61-C68A673E6199}"/>
              </a:ext>
            </a:extLst>
          </p:cNvPr>
          <p:cNvSpPr txBox="1">
            <a:spLocks/>
          </p:cNvSpPr>
          <p:nvPr>
            <p:custDataLst>
              <p:tags r:id="rId69"/>
            </p:custDataLst>
          </p:nvPr>
        </p:nvSpPr>
        <p:spPr bwMode="gray">
          <a:xfrm>
            <a:off x="9983788" y="4884738"/>
            <a:ext cx="217488" cy="152400"/>
          </a:xfrm>
          <a:prstGeom prst="rect">
            <a:avLst/>
          </a:prstGeom>
          <a:solidFill>
            <a:schemeClr val="accent2"/>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5B7380CB-DCA5-4CF1-82B3-3269DB601DB1}" type="datetime'3''''''''''''''''''''''''''''''''''%'''''''''''''''''">
              <a:rPr kumimoji="0" lang="en-US" altLang="en-US" sz="100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3%</a:t>
            </a:fld>
            <a:endParaRPr kumimoji="0" lang="en-US" sz="1000" b="0" i="0" u="none" strike="noStrike" kern="1200" cap="none" spc="0" normalizeH="0" baseline="0" noProof="0">
              <a:ln>
                <a:noFill/>
              </a:ln>
              <a:solidFill>
                <a:srgbClr val="FFFFFF"/>
              </a:solidFill>
              <a:effectLst/>
              <a:uLnTx/>
              <a:uFillTx/>
              <a:latin typeface="Arial"/>
              <a:ea typeface="+mn-ea"/>
              <a:cs typeface="+mn-cs"/>
            </a:endParaRPr>
          </a:p>
        </p:txBody>
      </p:sp>
      <p:sp>
        <p:nvSpPr>
          <p:cNvPr id="1067" name="Text Placeholder 10">
            <a:extLst>
              <a:ext uri="{FF2B5EF4-FFF2-40B4-BE49-F238E27FC236}">
                <a16:creationId xmlns:a16="http://schemas.microsoft.com/office/drawing/2014/main" id="{5E2B5E00-398F-49E6-D522-C50C38CFF31E}"/>
              </a:ext>
            </a:extLst>
          </p:cNvPr>
          <p:cNvSpPr txBox="1">
            <a:spLocks/>
          </p:cNvSpPr>
          <p:nvPr>
            <p:custDataLst>
              <p:tags r:id="rId70"/>
            </p:custDataLst>
          </p:nvPr>
        </p:nvSpPr>
        <p:spPr bwMode="gray">
          <a:xfrm>
            <a:off x="10229850" y="4778375"/>
            <a:ext cx="2873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944557B0-EB34-4F2C-B7C6-FB28F106B978}" type="datetime'''''''''''''''2''''0''''''''%'''''''''''''''''''''''">
              <a:rPr kumimoji="0" lang="en-US" altLang="en-US" sz="100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a:t>
            </a:fld>
            <a:endParaRPr kumimoji="0" lang="en-US" sz="1000" b="0" i="0" u="none" strike="noStrike" kern="1200" cap="none" spc="0" normalizeH="0" baseline="0" noProof="0">
              <a:ln>
                <a:noFill/>
              </a:ln>
              <a:solidFill>
                <a:srgbClr val="FFFFFF"/>
              </a:solidFill>
              <a:effectLst/>
              <a:uLnTx/>
              <a:uFillTx/>
              <a:latin typeface="Arial"/>
              <a:ea typeface="+mn-ea"/>
              <a:cs typeface="+mn-cs"/>
            </a:endParaRPr>
          </a:p>
        </p:txBody>
      </p:sp>
      <p:sp>
        <p:nvSpPr>
          <p:cNvPr id="84" name="Text Placeholder 10">
            <a:extLst>
              <a:ext uri="{FF2B5EF4-FFF2-40B4-BE49-F238E27FC236}">
                <a16:creationId xmlns:a16="http://schemas.microsoft.com/office/drawing/2014/main" id="{6B64EC2D-0136-0DC2-5AAA-FBEA7412126D}"/>
              </a:ext>
            </a:extLst>
          </p:cNvPr>
          <p:cNvSpPr txBox="1">
            <a:spLocks/>
          </p:cNvSpPr>
          <p:nvPr>
            <p:custDataLst>
              <p:tags r:id="rId71"/>
            </p:custDataLst>
          </p:nvPr>
        </p:nvSpPr>
        <p:spPr bwMode="auto">
          <a:xfrm>
            <a:off x="9075738" y="5746750"/>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157B6A5E-0DCC-45F8-9E37-6A68880EA296}" type="datetime'''''''''''''''''''2''''''''''''''''''0''1''''4'''''''">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2014</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066" name="Text Placeholder 10">
            <a:extLst>
              <a:ext uri="{FF2B5EF4-FFF2-40B4-BE49-F238E27FC236}">
                <a16:creationId xmlns:a16="http://schemas.microsoft.com/office/drawing/2014/main" id="{80417D03-9780-3207-62F4-C3CDEABF2A9D}"/>
              </a:ext>
            </a:extLst>
          </p:cNvPr>
          <p:cNvSpPr txBox="1">
            <a:spLocks/>
          </p:cNvSpPr>
          <p:nvPr>
            <p:custDataLst>
              <p:tags r:id="rId72"/>
            </p:custDataLst>
          </p:nvPr>
        </p:nvSpPr>
        <p:spPr bwMode="gray">
          <a:xfrm>
            <a:off x="9078913" y="5392738"/>
            <a:ext cx="2873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BDA047B8-CA82-41A2-8F88-E04ADAC68AF0}" type="datetime'''''8''''''''''''''''''1%'''''''''''''''''''''''''''''''">
              <a:rPr kumimoji="0" lang="en-US" altLang="en-US" sz="100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81%</a:t>
            </a:fld>
            <a:endParaRPr kumimoji="0" lang="en-US" sz="1000" b="0" i="0" u="none" strike="noStrike" kern="1200" cap="none" spc="0" normalizeH="0" baseline="0" noProof="0">
              <a:ln>
                <a:noFill/>
              </a:ln>
              <a:solidFill>
                <a:srgbClr val="FFFFFF"/>
              </a:solidFill>
              <a:effectLst/>
              <a:uLnTx/>
              <a:uFillTx/>
              <a:latin typeface="Arial"/>
              <a:ea typeface="+mn-ea"/>
              <a:cs typeface="+mn-cs"/>
            </a:endParaRPr>
          </a:p>
        </p:txBody>
      </p:sp>
      <p:sp>
        <p:nvSpPr>
          <p:cNvPr id="158" name="Text Placeholder 10">
            <a:extLst>
              <a:ext uri="{FF2B5EF4-FFF2-40B4-BE49-F238E27FC236}">
                <a16:creationId xmlns:a16="http://schemas.microsoft.com/office/drawing/2014/main" id="{588DA396-EF3D-BFA7-B453-195C8B4749FB}"/>
              </a:ext>
            </a:extLst>
          </p:cNvPr>
          <p:cNvSpPr txBox="1">
            <a:spLocks/>
          </p:cNvSpPr>
          <p:nvPr>
            <p:custDataLst>
              <p:tags r:id="rId73"/>
            </p:custDataLst>
          </p:nvPr>
        </p:nvSpPr>
        <p:spPr bwMode="gray">
          <a:xfrm>
            <a:off x="9518650" y="5149850"/>
            <a:ext cx="217488" cy="152400"/>
          </a:xfrm>
          <a:prstGeom prst="rect">
            <a:avLst/>
          </a:prstGeom>
          <a:noFill/>
          <a:ln>
            <a:noFill/>
          </a:ln>
          <a:effectLst/>
          <a:extLst>
            <a:ext uri="{909E8E84-426E-40DD-AFC4-6F175D3DCCD1}">
              <a14:hiddenFill xmlns:a14="http://schemas.microsoft.com/office/drawing/2010/main">
                <a:solidFill>
                  <a:schemeClr val="accent2"/>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5B4A837A-2642-43A9-AD6F-A5126BD716A5}" type="datetime'''3''''''''%'''''''''''''''''''''''''''''''''''''">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3%</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55" name="Text Placeholder 10">
            <a:extLst>
              <a:ext uri="{FF2B5EF4-FFF2-40B4-BE49-F238E27FC236}">
                <a16:creationId xmlns:a16="http://schemas.microsoft.com/office/drawing/2014/main" id="{6BD0BB30-81B3-824D-E276-35983648F1A0}"/>
              </a:ext>
            </a:extLst>
          </p:cNvPr>
          <p:cNvSpPr txBox="1">
            <a:spLocks/>
          </p:cNvSpPr>
          <p:nvPr>
            <p:custDataLst>
              <p:tags r:id="rId74"/>
            </p:custDataLst>
          </p:nvPr>
        </p:nvSpPr>
        <p:spPr bwMode="gray">
          <a:xfrm>
            <a:off x="9047163" y="4943475"/>
            <a:ext cx="3492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6CC2024B-E58F-4672-A4A7-AC76E366F1C6}" type="datetime'''''''''''''''''1'',''2''6''''''''''''''''''''''''''''''2'''">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1,262</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56" name="Text Placeholder 10">
            <a:extLst>
              <a:ext uri="{FF2B5EF4-FFF2-40B4-BE49-F238E27FC236}">
                <a16:creationId xmlns:a16="http://schemas.microsoft.com/office/drawing/2014/main" id="{9959E3F6-3227-3374-E00D-42CAE0EB8D37}"/>
              </a:ext>
            </a:extLst>
          </p:cNvPr>
          <p:cNvSpPr txBox="1">
            <a:spLocks/>
          </p:cNvSpPr>
          <p:nvPr>
            <p:custDataLst>
              <p:tags r:id="rId75"/>
            </p:custDataLst>
          </p:nvPr>
        </p:nvSpPr>
        <p:spPr bwMode="gray">
          <a:xfrm>
            <a:off x="10056813" y="4584700"/>
            <a:ext cx="3492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8A664F9B-8194-4C91-9294-2F6D9AB5CC37}" type="datetime'''''''''''''''''2,''''0''''''''''''''''5''''''''''8'''''''''">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2,058</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79" name="Text Placeholder 10">
            <a:extLst>
              <a:ext uri="{FF2B5EF4-FFF2-40B4-BE49-F238E27FC236}">
                <a16:creationId xmlns:a16="http://schemas.microsoft.com/office/drawing/2014/main" id="{C7BC017A-980A-AA12-AE30-482D509A333F}"/>
              </a:ext>
            </a:extLst>
          </p:cNvPr>
          <p:cNvSpPr txBox="1">
            <a:spLocks/>
          </p:cNvSpPr>
          <p:nvPr>
            <p:custDataLst>
              <p:tags r:id="rId76"/>
            </p:custDataLst>
          </p:nvPr>
        </p:nvSpPr>
        <p:spPr bwMode="gray">
          <a:xfrm>
            <a:off x="11064875" y="4268788"/>
            <a:ext cx="3492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8634981-B698-4C88-88B4-BC4F26C83214}" type="datetime'''2'''''''''',''''''''''''7''''''4''''''''''''''7'''">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2,747</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57" name="Text Placeholder 10">
            <a:extLst>
              <a:ext uri="{FF2B5EF4-FFF2-40B4-BE49-F238E27FC236}">
                <a16:creationId xmlns:a16="http://schemas.microsoft.com/office/drawing/2014/main" id="{8494A433-ED6F-CFC6-C0A8-6638FBFC5D71}"/>
              </a:ext>
            </a:extLst>
          </p:cNvPr>
          <p:cNvSpPr txBox="1">
            <a:spLocks/>
          </p:cNvSpPr>
          <p:nvPr>
            <p:custDataLst>
              <p:tags r:id="rId77"/>
            </p:custDataLst>
          </p:nvPr>
        </p:nvSpPr>
        <p:spPr bwMode="auto">
          <a:xfrm>
            <a:off x="10787063" y="5746750"/>
            <a:ext cx="9048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19344AA8-95AD-409C-89FD-3ADE5A940F27}" type="datetime'''2''''''''0''30'' ''''(''Fo''''''''r''e''''c''a''s''t)'''''">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2030 (Forecast)</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076" name="TextBox 1075">
            <a:extLst>
              <a:ext uri="{FF2B5EF4-FFF2-40B4-BE49-F238E27FC236}">
                <a16:creationId xmlns:a16="http://schemas.microsoft.com/office/drawing/2014/main" id="{E5D9E6E4-E2A5-6322-DBE8-CECFED5526A5}"/>
              </a:ext>
            </a:extLst>
          </p:cNvPr>
          <p:cNvSpPr txBox="1"/>
          <p:nvPr/>
        </p:nvSpPr>
        <p:spPr bwMode="gray">
          <a:xfrm>
            <a:off x="5030782" y="4366578"/>
            <a:ext cx="766238" cy="438150"/>
          </a:xfrm>
          <a:prstGeom prst="rect">
            <a:avLst/>
          </a:prstGeom>
          <a:noFill/>
          <a:ln>
            <a:noFill/>
          </a:ln>
        </p:spPr>
        <p:txBody>
          <a:bodyPr wrap="square" lIns="137160" tIns="137160" rIns="274320" bIns="137160" rtlCol="0" anchor="t">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a:ea typeface="+mn-ea"/>
                <a:cs typeface="Arial"/>
              </a:rPr>
              <a:t>TWh</a:t>
            </a:r>
          </a:p>
        </p:txBody>
      </p:sp>
      <p:sp>
        <p:nvSpPr>
          <p:cNvPr id="1077" name="TextBox 1076">
            <a:extLst>
              <a:ext uri="{FF2B5EF4-FFF2-40B4-BE49-F238E27FC236}">
                <a16:creationId xmlns:a16="http://schemas.microsoft.com/office/drawing/2014/main" id="{8572C228-3A78-E267-089E-BB6648CA4886}"/>
              </a:ext>
            </a:extLst>
          </p:cNvPr>
          <p:cNvSpPr txBox="1"/>
          <p:nvPr/>
        </p:nvSpPr>
        <p:spPr bwMode="gray">
          <a:xfrm>
            <a:off x="8472750" y="4786630"/>
            <a:ext cx="766238" cy="438150"/>
          </a:xfrm>
          <a:prstGeom prst="rect">
            <a:avLst/>
          </a:prstGeom>
          <a:noFill/>
          <a:ln>
            <a:noFill/>
          </a:ln>
        </p:spPr>
        <p:txBody>
          <a:bodyPr wrap="square" lIns="137160" tIns="137160" rIns="274320" bIns="137160" rtlCol="0" anchor="t">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Arial"/>
              </a:rPr>
              <a:t>TWh</a:t>
            </a:r>
          </a:p>
        </p:txBody>
      </p:sp>
      <p:sp>
        <p:nvSpPr>
          <p:cNvPr id="98" name="TextBox 97">
            <a:extLst>
              <a:ext uri="{FF2B5EF4-FFF2-40B4-BE49-F238E27FC236}">
                <a16:creationId xmlns:a16="http://schemas.microsoft.com/office/drawing/2014/main" id="{873BD5A5-EA24-AED7-DB32-4045FE8293C4}"/>
              </a:ext>
            </a:extLst>
          </p:cNvPr>
          <p:cNvSpPr txBox="1"/>
          <p:nvPr/>
        </p:nvSpPr>
        <p:spPr bwMode="gray">
          <a:xfrm>
            <a:off x="10916445" y="4346575"/>
            <a:ext cx="769937" cy="768350"/>
          </a:xfrm>
          <a:prstGeom prst="rect">
            <a:avLst/>
          </a:prstGeom>
          <a:noFill/>
          <a:ln>
            <a:noFill/>
          </a:ln>
        </p:spPr>
        <p:txBody>
          <a:bodyPr wrap="square" lIns="137160" tIns="137160" rIns="274320" bIns="13716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mn-ea"/>
                <a:cs typeface="Arial"/>
              </a:rPr>
              <a:t>Z</a:t>
            </a:r>
            <a:r>
              <a:rPr lang="en-US" sz="800" err="1">
                <a:solidFill>
                  <a:srgbClr val="000000"/>
                </a:solidFill>
                <a:latin typeface="Arial"/>
                <a:cs typeface="Arial"/>
              </a:rPr>
              <a:t>ero</a:t>
            </a:r>
            <a:r>
              <a:rPr kumimoji="0" lang="en-US" sz="800" b="0" i="0" u="none" strike="noStrike" kern="1200" cap="none" spc="0" normalizeH="0" baseline="0" noProof="0">
                <a:ln>
                  <a:noFill/>
                </a:ln>
                <a:solidFill>
                  <a:srgbClr val="000000"/>
                </a:solidFill>
                <a:effectLst/>
                <a:uLnTx/>
                <a:uFillTx/>
                <a:latin typeface="Arial"/>
                <a:ea typeface="+mn-ea"/>
                <a:cs typeface="Arial"/>
              </a:rPr>
              <a:t> carbon, incl. nuclear</a:t>
            </a:r>
          </a:p>
        </p:txBody>
      </p:sp>
      <p:sp>
        <p:nvSpPr>
          <p:cNvPr id="2" name="Rectangle 1">
            <a:extLst>
              <a:ext uri="{FF2B5EF4-FFF2-40B4-BE49-F238E27FC236}">
                <a16:creationId xmlns:a16="http://schemas.microsoft.com/office/drawing/2014/main" id="{2D048535-E7EC-82F2-CE48-C2E936951294}"/>
              </a:ext>
            </a:extLst>
          </p:cNvPr>
          <p:cNvSpPr/>
          <p:nvPr/>
        </p:nvSpPr>
        <p:spPr bwMode="gray">
          <a:xfrm>
            <a:off x="0" y="0"/>
            <a:ext cx="2926080" cy="382208"/>
          </a:xfrm>
          <a:prstGeom prst="rect">
            <a:avLst/>
          </a:prstGeom>
          <a:solidFill>
            <a:srgbClr val="00223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1" dirty="0">
                <a:solidFill>
                  <a:schemeClr val="bg1"/>
                </a:solidFill>
              </a:rPr>
              <a:t>APAC (excluding China)</a:t>
            </a:r>
          </a:p>
        </p:txBody>
      </p:sp>
    </p:spTree>
    <p:custDataLst>
      <p:tags r:id="rId1"/>
    </p:custDataLst>
    <p:extLst>
      <p:ext uri="{BB962C8B-B14F-4D97-AF65-F5344CB8AC3E}">
        <p14:creationId xmlns:p14="http://schemas.microsoft.com/office/powerpoint/2010/main" val="1846785377"/>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144CC5A-6616-8A43-D2AA-2A4B4BD8C99C}"/>
            </a:ext>
          </a:extLst>
        </p:cNvPr>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13DF6A35-6E97-9C65-3C1B-0A3788F4781E}"/>
              </a:ext>
            </a:extLst>
          </p:cNvPr>
          <p:cNvGraphicFramePr>
            <a:graphicFrameLocks noChangeAspect="1"/>
          </p:cNvGraphicFramePr>
          <p:nvPr>
            <p:custDataLst>
              <p:tags r:id="rId2"/>
            </p:custDataLst>
            <p:extLst>
              <p:ext uri="{D42A27DB-BD31-4B8C-83A1-F6EECF244321}">
                <p14:modId xmlns:p14="http://schemas.microsoft.com/office/powerpoint/2010/main" val="283037887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592" imgH="591" progId="TCLayout.ActiveDocument.1">
                  <p:embed/>
                </p:oleObj>
              </mc:Choice>
              <mc:Fallback>
                <p:oleObj name="think-cell Slide" r:id="rId6" imgW="592" imgH="591" progId="TCLayout.ActiveDocument.1">
                  <p:embed/>
                  <p:pic>
                    <p:nvPicPr>
                      <p:cNvPr id="7" name="think-cell data - do not delete" hidden="1">
                        <a:extLst>
                          <a:ext uri="{FF2B5EF4-FFF2-40B4-BE49-F238E27FC236}">
                            <a16:creationId xmlns:a16="http://schemas.microsoft.com/office/drawing/2014/main" id="{13DF6A35-6E97-9C65-3C1B-0A3788F4781E}"/>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1B468F22-2F35-E1D1-85A2-F8DEC60E2482}"/>
              </a:ext>
            </a:extLst>
          </p:cNvPr>
          <p:cNvSpPr>
            <a:spLocks noGrp="1"/>
          </p:cNvSpPr>
          <p:nvPr>
            <p:ph type="title"/>
          </p:nvPr>
        </p:nvSpPr>
        <p:spPr>
          <a:xfrm>
            <a:off x="363635" y="537213"/>
            <a:ext cx="11772649" cy="882788"/>
          </a:xfrm>
        </p:spPr>
        <p:txBody>
          <a:bodyPr vert="horz">
            <a:noAutofit/>
          </a:bodyPr>
          <a:lstStyle/>
          <a:p>
            <a:r>
              <a:rPr lang="en-US" dirty="0"/>
              <a:t>Since 2013, Japan has restarted 14 nuclear reactors (~13 GW)</a:t>
            </a:r>
            <a:r>
              <a:rPr lang="en-US" b="0" dirty="0"/>
              <a:t> </a:t>
            </a:r>
            <a:r>
              <a:rPr lang="en-US" dirty="0"/>
              <a:t>under new, stricter safety standards</a:t>
            </a:r>
          </a:p>
        </p:txBody>
      </p:sp>
      <p:sp>
        <p:nvSpPr>
          <p:cNvPr id="2" name="Rectangle 1">
            <a:extLst>
              <a:ext uri="{FF2B5EF4-FFF2-40B4-BE49-F238E27FC236}">
                <a16:creationId xmlns:a16="http://schemas.microsoft.com/office/drawing/2014/main" id="{EA6D9B37-3A19-D3CF-6265-2D5D5DAB2981}"/>
              </a:ext>
            </a:extLst>
          </p:cNvPr>
          <p:cNvSpPr/>
          <p:nvPr/>
        </p:nvSpPr>
        <p:spPr bwMode="gray">
          <a:xfrm>
            <a:off x="0" y="0"/>
            <a:ext cx="2926080" cy="382208"/>
          </a:xfrm>
          <a:prstGeom prst="rect">
            <a:avLst/>
          </a:prstGeom>
          <a:solidFill>
            <a:srgbClr val="00223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1" dirty="0">
                <a:solidFill>
                  <a:schemeClr val="bg1"/>
                </a:solidFill>
              </a:rPr>
              <a:t>Case Study: Japan</a:t>
            </a:r>
          </a:p>
        </p:txBody>
      </p:sp>
      <p:graphicFrame>
        <p:nvGraphicFramePr>
          <p:cNvPr id="13" name="Table 12">
            <a:extLst>
              <a:ext uri="{FF2B5EF4-FFF2-40B4-BE49-F238E27FC236}">
                <a16:creationId xmlns:a16="http://schemas.microsoft.com/office/drawing/2014/main" id="{69F88E80-4225-DE47-D69F-58D7B61D0C55}"/>
              </a:ext>
            </a:extLst>
          </p:cNvPr>
          <p:cNvGraphicFramePr>
            <a:graphicFrameLocks noGrp="1"/>
          </p:cNvGraphicFramePr>
          <p:nvPr>
            <p:extLst>
              <p:ext uri="{D42A27DB-BD31-4B8C-83A1-F6EECF244321}">
                <p14:modId xmlns:p14="http://schemas.microsoft.com/office/powerpoint/2010/main" val="3546407748"/>
              </p:ext>
            </p:extLst>
          </p:nvPr>
        </p:nvGraphicFramePr>
        <p:xfrm>
          <a:off x="337597" y="1663156"/>
          <a:ext cx="6972145" cy="4510200"/>
        </p:xfrm>
        <a:graphic>
          <a:graphicData uri="http://schemas.openxmlformats.org/drawingml/2006/table">
            <a:tbl>
              <a:tblPr firstRow="1" bandRow="1">
                <a:tableStyleId>{2D5ABB26-0587-4C30-8999-92F81FD0307C}</a:tableStyleId>
              </a:tblPr>
              <a:tblGrid>
                <a:gridCol w="1563643">
                  <a:extLst>
                    <a:ext uri="{9D8B030D-6E8A-4147-A177-3AD203B41FA5}">
                      <a16:colId xmlns:a16="http://schemas.microsoft.com/office/drawing/2014/main" val="3263686821"/>
                    </a:ext>
                  </a:extLst>
                </a:gridCol>
                <a:gridCol w="5408502">
                  <a:extLst>
                    <a:ext uri="{9D8B030D-6E8A-4147-A177-3AD203B41FA5}">
                      <a16:colId xmlns:a16="http://schemas.microsoft.com/office/drawing/2014/main" val="1831252265"/>
                    </a:ext>
                  </a:extLst>
                </a:gridCol>
              </a:tblGrid>
              <a:tr h="1439543">
                <a:tc>
                  <a:txBody>
                    <a:bodyPr/>
                    <a:lstStyle/>
                    <a:p>
                      <a:pPr marL="0" indent="0">
                        <a:buNone/>
                      </a:pPr>
                      <a:r>
                        <a:rPr lang="en-US" sz="1200" b="1" dirty="0"/>
                        <a:t>Political, financial, and energy conditions</a:t>
                      </a:r>
                    </a:p>
                  </a:txBody>
                  <a:tcPr>
                    <a:lnR w="12700" cap="flat" cmpd="sng" algn="ctr">
                      <a:solidFill>
                        <a:schemeClr val="bg1"/>
                      </a:solidFill>
                      <a:prstDash val="solid"/>
                      <a:round/>
                      <a:headEnd type="none" w="med" len="med"/>
                      <a:tailEnd type="none" w="med" len="med"/>
                    </a:lnR>
                    <a:lnT w="28575" cap="flat" cmpd="sng" algn="ctr">
                      <a:solidFill>
                        <a:schemeClr val="accent1"/>
                      </a:solidFill>
                      <a:prstDash val="solid"/>
                      <a:round/>
                      <a:headEnd type="none" w="med" len="med"/>
                      <a:tailEnd type="none" w="med" len="med"/>
                    </a:lnT>
                    <a:lnB w="28575" cap="flat" cmpd="sng" algn="ctr">
                      <a:solidFill>
                        <a:schemeClr val="accent1"/>
                      </a:solidFill>
                      <a:prstDash val="solid"/>
                      <a:round/>
                      <a:headEnd type="none" w="med" len="med"/>
                      <a:tailEnd type="none" w="med" len="med"/>
                    </a:lnB>
                  </a:tcPr>
                </a:tc>
                <a:tc>
                  <a:txBody>
                    <a:bodyPr/>
                    <a:lstStyle/>
                    <a:p>
                      <a:pPr marL="177800" indent="-177800"/>
                      <a:r>
                        <a:rPr lang="en-US" sz="1050" dirty="0">
                          <a:latin typeface="+mn-lt"/>
                        </a:rPr>
                        <a:t>Following the 2011 </a:t>
                      </a:r>
                      <a:r>
                        <a:rPr lang="en-US" sz="1050" b="1" dirty="0">
                          <a:latin typeface="+mn-lt"/>
                        </a:rPr>
                        <a:t>Fukushima</a:t>
                      </a:r>
                      <a:r>
                        <a:rPr lang="en-US" sz="1050" dirty="0">
                          <a:latin typeface="+mn-lt"/>
                        </a:rPr>
                        <a:t> accident, Japan’s abrupt</a:t>
                      </a:r>
                      <a:r>
                        <a:rPr lang="en-US" sz="1050" baseline="0" dirty="0">
                          <a:latin typeface="+mn-lt"/>
                        </a:rPr>
                        <a:t> s</a:t>
                      </a:r>
                      <a:r>
                        <a:rPr lang="en-US" sz="1050" dirty="0">
                          <a:latin typeface="+mn-lt"/>
                        </a:rPr>
                        <a:t>uspension of its nuclear fleet led to </a:t>
                      </a:r>
                      <a:r>
                        <a:rPr lang="en-US" sz="1050" b="1" dirty="0">
                          <a:latin typeface="+mn-lt"/>
                        </a:rPr>
                        <a:t>increased dependence on imported fossil</a:t>
                      </a:r>
                      <a:r>
                        <a:rPr lang="en-US" sz="1050" b="1" baseline="0" dirty="0">
                          <a:latin typeface="+mn-lt"/>
                        </a:rPr>
                        <a:t> fuels </a:t>
                      </a:r>
                      <a:r>
                        <a:rPr lang="en-US" sz="1050" b="0" baseline="0" dirty="0">
                          <a:latin typeface="+mn-lt"/>
                        </a:rPr>
                        <a:t>and </a:t>
                      </a:r>
                      <a:r>
                        <a:rPr lang="en-US" sz="1050" b="1" baseline="0" dirty="0">
                          <a:latin typeface="+mn-lt"/>
                        </a:rPr>
                        <a:t>higher electricity prices.</a:t>
                      </a:r>
                    </a:p>
                    <a:p>
                      <a:pPr marL="355600" lvl="1" indent="-177800"/>
                      <a:r>
                        <a:rPr lang="en-US" sz="850" b="1" dirty="0">
                          <a:latin typeface="+mn-lt"/>
                        </a:rPr>
                        <a:t>90% </a:t>
                      </a:r>
                      <a:r>
                        <a:rPr lang="en-US" sz="850" dirty="0">
                          <a:latin typeface="+mn-lt"/>
                        </a:rPr>
                        <a:t>of energy demand was met by </a:t>
                      </a:r>
                      <a:r>
                        <a:rPr lang="en-US" sz="850" b="1" dirty="0">
                          <a:latin typeface="+mn-lt"/>
                        </a:rPr>
                        <a:t>imported fossil fuels.</a:t>
                      </a:r>
                    </a:p>
                    <a:p>
                      <a:pPr marL="355600" marR="0" lvl="1" indent="-177800" algn="l" defTabSz="711200" rtl="0" eaLnBrk="1" fontAlgn="auto" latinLnBrk="0" hangingPunct="1">
                        <a:lnSpc>
                          <a:spcPct val="100000"/>
                        </a:lnSpc>
                        <a:spcBef>
                          <a:spcPts val="600"/>
                        </a:spcBef>
                        <a:spcAft>
                          <a:spcPts val="0"/>
                        </a:spcAft>
                        <a:buClrTx/>
                        <a:buSzTx/>
                        <a:tabLst/>
                        <a:defRPr/>
                      </a:pPr>
                      <a:r>
                        <a:rPr lang="en-US" sz="850" b="0" i="0" kern="1200" dirty="0">
                          <a:solidFill>
                            <a:schemeClr val="tx1"/>
                          </a:solidFill>
                          <a:effectLst/>
                          <a:latin typeface="+mn-lt"/>
                          <a:ea typeface="+mn-ea"/>
                          <a:cs typeface="+mn-cs"/>
                        </a:rPr>
                        <a:t>Shares of Tokyo Electric Power Co. (</a:t>
                      </a:r>
                      <a:r>
                        <a:rPr lang="en-US" sz="850" dirty="0" err="1">
                          <a:latin typeface="+mn-lt"/>
                        </a:rPr>
                        <a:t>Tepco</a:t>
                      </a:r>
                      <a:r>
                        <a:rPr lang="en-US" sz="850" dirty="0">
                          <a:latin typeface="+mn-lt"/>
                        </a:rPr>
                        <a:t>) </a:t>
                      </a:r>
                      <a:r>
                        <a:rPr lang="en-US" sz="850" b="1" dirty="0">
                          <a:latin typeface="+mn-lt"/>
                        </a:rPr>
                        <a:t>fell ~70% and it reported $27B+ in losses in 2011.</a:t>
                      </a:r>
                    </a:p>
                    <a:p>
                      <a:pPr marL="177800" marR="0" lvl="0" indent="-177800" algn="l" defTabSz="711200" rtl="0" eaLnBrk="1" fontAlgn="auto" latinLnBrk="0" hangingPunct="1">
                        <a:lnSpc>
                          <a:spcPct val="100000"/>
                        </a:lnSpc>
                        <a:spcBef>
                          <a:spcPts val="600"/>
                        </a:spcBef>
                        <a:spcAft>
                          <a:spcPts val="0"/>
                        </a:spcAft>
                        <a:buClrTx/>
                        <a:buSzTx/>
                        <a:tabLst/>
                        <a:defRPr/>
                      </a:pPr>
                      <a:r>
                        <a:rPr lang="en-US" sz="1050" dirty="0">
                          <a:latin typeface="+mn-lt"/>
                        </a:rPr>
                        <a:t>In 2013, Japan began </a:t>
                      </a:r>
                      <a:r>
                        <a:rPr lang="en-US" sz="1050" b="1" dirty="0">
                          <a:latin typeface="+mn-lt"/>
                        </a:rPr>
                        <a:t>prioritizing energy independence</a:t>
                      </a:r>
                      <a:r>
                        <a:rPr lang="en-US" sz="1050" b="0" dirty="0">
                          <a:latin typeface="+mn-lt"/>
                        </a:rPr>
                        <a:t>, setting the conditions for a nuclear renaissance.</a:t>
                      </a:r>
                    </a:p>
                  </a:txBody>
                  <a:tcPr>
                    <a:lnL w="12700" cap="flat" cmpd="sng" algn="ctr">
                      <a:solidFill>
                        <a:schemeClr val="bg1"/>
                      </a:solidFill>
                      <a:prstDash val="solid"/>
                      <a:round/>
                      <a:headEnd type="none" w="med" len="med"/>
                      <a:tailEnd type="none" w="med" len="med"/>
                    </a:lnL>
                    <a:lnT w="28575" cap="flat" cmpd="sng" algn="ctr">
                      <a:solidFill>
                        <a:schemeClr val="accent1"/>
                      </a:solidFill>
                      <a:prstDash val="solid"/>
                      <a:round/>
                      <a:headEnd type="none" w="med" len="med"/>
                      <a:tailEnd type="none" w="med" len="med"/>
                    </a:lnT>
                    <a:lnB w="28575"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3281056241"/>
                  </a:ext>
                </a:extLst>
              </a:tr>
              <a:tr h="1874317">
                <a:tc>
                  <a:txBody>
                    <a:bodyPr/>
                    <a:lstStyle/>
                    <a:p>
                      <a:pPr marL="0" indent="0">
                        <a:buNone/>
                      </a:pPr>
                      <a:r>
                        <a:rPr lang="en-US" sz="1200" b="1" dirty="0"/>
                        <a:t>Key policy and finance levers</a:t>
                      </a:r>
                    </a:p>
                  </a:txBody>
                  <a:tcPr>
                    <a:lnR w="12700" cap="flat" cmpd="sng" algn="ctr">
                      <a:solidFill>
                        <a:schemeClr val="bg1"/>
                      </a:solidFill>
                      <a:prstDash val="solid"/>
                      <a:round/>
                      <a:headEnd type="none" w="med" len="med"/>
                      <a:tailEnd type="none" w="med" len="med"/>
                    </a:lnR>
                    <a:lnT w="28575" cap="flat" cmpd="sng" algn="ctr">
                      <a:solidFill>
                        <a:schemeClr val="accent1"/>
                      </a:solidFill>
                      <a:prstDash val="solid"/>
                      <a:round/>
                      <a:headEnd type="none" w="med" len="med"/>
                      <a:tailEnd type="none" w="med" len="med"/>
                    </a:lnT>
                    <a:lnB w="28575" cap="flat" cmpd="sng" algn="ctr">
                      <a:solidFill>
                        <a:schemeClr val="accent1"/>
                      </a:solidFill>
                      <a:prstDash val="solid"/>
                      <a:round/>
                      <a:headEnd type="none" w="med" len="med"/>
                      <a:tailEnd type="none" w="med" len="med"/>
                    </a:lnB>
                  </a:tcPr>
                </a:tc>
                <a:tc>
                  <a:txBody>
                    <a:bodyPr/>
                    <a:lstStyle/>
                    <a:p>
                      <a:r>
                        <a:rPr lang="en-US" sz="1050" dirty="0"/>
                        <a:t>Japan created the Nuclear Regulation Authority,</a:t>
                      </a:r>
                      <a:r>
                        <a:rPr lang="en-US" sz="1050" b="1" dirty="0"/>
                        <a:t> establishing new safety and regulatory requirements for nuclear plants in 2013</a:t>
                      </a:r>
                      <a:r>
                        <a:rPr lang="en-US" sz="1050" dirty="0"/>
                        <a:t>, with revisions in 2019.</a:t>
                      </a:r>
                    </a:p>
                    <a:p>
                      <a:pPr lvl="1"/>
                      <a:r>
                        <a:rPr lang="en-US" sz="850" b="1" dirty="0"/>
                        <a:t>Tsunami protection,</a:t>
                      </a:r>
                      <a:r>
                        <a:rPr lang="en-US" sz="850" b="1" baseline="0" dirty="0"/>
                        <a:t> </a:t>
                      </a:r>
                      <a:r>
                        <a:rPr lang="en-US" sz="850" b="1" dirty="0"/>
                        <a:t>seismic approval, and local government consent </a:t>
                      </a:r>
                      <a:r>
                        <a:rPr lang="en-US" sz="850" b="0" dirty="0"/>
                        <a:t>were included. </a:t>
                      </a:r>
                    </a:p>
                    <a:p>
                      <a:pPr lvl="0"/>
                      <a:r>
                        <a:rPr lang="en-US" sz="1050" dirty="0">
                          <a:solidFill>
                            <a:schemeClr val="tx1"/>
                          </a:solidFill>
                        </a:rPr>
                        <a:t>The country’s </a:t>
                      </a:r>
                      <a:r>
                        <a:rPr lang="en-US" sz="1050" b="1" dirty="0">
                          <a:solidFill>
                            <a:schemeClr val="tx1"/>
                          </a:solidFill>
                        </a:rPr>
                        <a:t>2014 Strategic Energy Plan reintroduced nuclear as a baseload power source</a:t>
                      </a:r>
                      <a:r>
                        <a:rPr lang="en-US" sz="1050" dirty="0">
                          <a:solidFill>
                            <a:schemeClr val="tx1"/>
                          </a:solidFill>
                        </a:rPr>
                        <a:t>, reinstating it as critical for domestic energy self-sufficiency.</a:t>
                      </a:r>
                    </a:p>
                    <a:p>
                      <a:pPr lvl="1"/>
                      <a:r>
                        <a:rPr lang="en-US" sz="850" dirty="0">
                          <a:solidFill>
                            <a:schemeClr val="tx1"/>
                          </a:solidFill>
                        </a:rPr>
                        <a:t>By contrast, the previous administration</a:t>
                      </a:r>
                      <a:r>
                        <a:rPr lang="en-US" sz="850" baseline="0" dirty="0">
                          <a:solidFill>
                            <a:schemeClr val="tx1"/>
                          </a:solidFill>
                        </a:rPr>
                        <a:t> had </a:t>
                      </a:r>
                      <a:r>
                        <a:rPr lang="en-US" sz="850" dirty="0">
                          <a:solidFill>
                            <a:schemeClr val="tx1"/>
                          </a:solidFill>
                        </a:rPr>
                        <a:t>declared a zero-nuclear future in 2012.</a:t>
                      </a:r>
                    </a:p>
                    <a:p>
                      <a:pPr lvl="0"/>
                      <a:r>
                        <a:rPr lang="en-US" sz="1050" dirty="0"/>
                        <a:t>Implementation was </a:t>
                      </a:r>
                      <a:r>
                        <a:rPr lang="en-US" sz="1050" b="1" dirty="0"/>
                        <a:t>financed by a combination of private funding and government incentives.</a:t>
                      </a:r>
                      <a:r>
                        <a:rPr lang="en-US" sz="1050" dirty="0"/>
                        <a:t> </a:t>
                      </a:r>
                      <a:r>
                        <a:rPr lang="en-US" sz="1050" b="1" dirty="0"/>
                        <a:t>Total costs were estimated at $700M-$1B per plant. </a:t>
                      </a:r>
                    </a:p>
                  </a:txBody>
                  <a:tcPr>
                    <a:lnL w="12700" cap="flat" cmpd="sng" algn="ctr">
                      <a:solidFill>
                        <a:schemeClr val="bg1"/>
                      </a:solidFill>
                      <a:prstDash val="solid"/>
                      <a:round/>
                      <a:headEnd type="none" w="med" len="med"/>
                      <a:tailEnd type="none" w="med" len="med"/>
                    </a:lnL>
                    <a:lnT w="28575" cap="flat" cmpd="sng" algn="ctr">
                      <a:solidFill>
                        <a:schemeClr val="accent1"/>
                      </a:solidFill>
                      <a:prstDash val="solid"/>
                      <a:round/>
                      <a:headEnd type="none" w="med" len="med"/>
                      <a:tailEnd type="none" w="med" len="med"/>
                    </a:lnT>
                    <a:lnB w="28575"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689286499"/>
                  </a:ext>
                </a:extLst>
              </a:tr>
              <a:tr h="1121638">
                <a:tc>
                  <a:txBody>
                    <a:bodyPr/>
                    <a:lstStyle/>
                    <a:p>
                      <a:pPr marL="0" indent="0">
                        <a:buNone/>
                      </a:pPr>
                      <a:r>
                        <a:rPr lang="en-US" sz="1200" b="1" dirty="0"/>
                        <a:t>Impact</a:t>
                      </a:r>
                    </a:p>
                  </a:txBody>
                  <a:tcPr>
                    <a:lnR w="28575" cap="flat" cmpd="sng" algn="ctr">
                      <a:solidFill>
                        <a:schemeClr val="bg1"/>
                      </a:solidFill>
                      <a:prstDash val="solid"/>
                      <a:round/>
                      <a:headEnd type="none" w="med" len="med"/>
                      <a:tailEnd type="none" w="med" len="med"/>
                    </a:lnR>
                    <a:lnT w="28575" cap="flat" cmpd="sng" algn="ctr">
                      <a:solidFill>
                        <a:schemeClr val="accent1"/>
                      </a:solidFill>
                      <a:prstDash val="solid"/>
                      <a:round/>
                      <a:headEnd type="none" w="med" len="med"/>
                      <a:tailEnd type="none" w="med" len="med"/>
                    </a:lnT>
                    <a:lnB w="28575" cap="flat" cmpd="sng" algn="ctr">
                      <a:solidFill>
                        <a:schemeClr val="accent1"/>
                      </a:solidFill>
                      <a:prstDash val="solid"/>
                      <a:round/>
                      <a:headEnd type="none" w="med" len="med"/>
                      <a:tailEnd type="none" w="med" len="med"/>
                    </a:lnB>
                  </a:tcPr>
                </a:tc>
                <a:tc>
                  <a:txBody>
                    <a:bodyPr/>
                    <a:lstStyle/>
                    <a:p>
                      <a:pPr marL="177800" marR="0" lvl="0" indent="-177800" algn="l" defTabSz="711200" rtl="0" eaLnBrk="1" fontAlgn="auto" latinLnBrk="0" hangingPunct="1">
                        <a:lnSpc>
                          <a:spcPct val="100000"/>
                        </a:lnSpc>
                        <a:spcBef>
                          <a:spcPts val="1200"/>
                        </a:spcBef>
                        <a:spcAft>
                          <a:spcPts val="0"/>
                        </a:spcAft>
                        <a:buClrTx/>
                        <a:buSzTx/>
                        <a:buFontTx/>
                        <a:buChar char="•"/>
                        <a:tabLst/>
                        <a:defRPr/>
                      </a:pPr>
                      <a:r>
                        <a:rPr lang="en-US" sz="1050" b="0" dirty="0">
                          <a:solidFill>
                            <a:schemeClr val="tx1"/>
                          </a:solidFill>
                        </a:rPr>
                        <a:t>Nuclear</a:t>
                      </a:r>
                      <a:r>
                        <a:rPr lang="en-US" sz="1050" b="0" baseline="0" dirty="0">
                          <a:solidFill>
                            <a:schemeClr val="tx1"/>
                          </a:solidFill>
                        </a:rPr>
                        <a:t> now </a:t>
                      </a:r>
                      <a:r>
                        <a:rPr lang="en-US" sz="1050" b="1" baseline="0" dirty="0">
                          <a:solidFill>
                            <a:schemeClr val="tx1"/>
                          </a:solidFill>
                        </a:rPr>
                        <a:t>supplies ~8.5% </a:t>
                      </a:r>
                      <a:r>
                        <a:rPr lang="en-US" sz="1050" b="0" baseline="0" dirty="0">
                          <a:solidFill>
                            <a:schemeClr val="tx1"/>
                          </a:solidFill>
                        </a:rPr>
                        <a:t>of Japan’s energy demand (compared with ~29% in 2010), with a target of </a:t>
                      </a:r>
                      <a:r>
                        <a:rPr lang="en-US" sz="1050" b="1" dirty="0">
                          <a:solidFill>
                            <a:schemeClr val="tx1"/>
                          </a:solidFill>
                        </a:rPr>
                        <a:t>20% by 2040.</a:t>
                      </a:r>
                      <a:endParaRPr lang="en-US" sz="1050" dirty="0">
                        <a:solidFill>
                          <a:schemeClr val="tx1"/>
                        </a:solidFill>
                      </a:endParaRPr>
                    </a:p>
                    <a:p>
                      <a:pPr marL="177800" marR="0" lvl="0" indent="-177800" algn="l" defTabSz="711200" rtl="0" eaLnBrk="1" fontAlgn="auto" latinLnBrk="0" hangingPunct="1">
                        <a:lnSpc>
                          <a:spcPct val="100000"/>
                        </a:lnSpc>
                        <a:spcBef>
                          <a:spcPts val="1200"/>
                        </a:spcBef>
                        <a:spcAft>
                          <a:spcPts val="0"/>
                        </a:spcAft>
                        <a:buClrTx/>
                        <a:buSzTx/>
                        <a:buFontTx/>
                        <a:buChar char="•"/>
                        <a:tabLst/>
                        <a:defRPr/>
                      </a:pPr>
                      <a:r>
                        <a:rPr lang="en-US" sz="1050" dirty="0">
                          <a:solidFill>
                            <a:schemeClr val="tx1"/>
                          </a:solidFill>
                        </a:rPr>
                        <a:t>A 2023 survey showed that </a:t>
                      </a:r>
                      <a:r>
                        <a:rPr lang="en-US" sz="1050" b="1" dirty="0">
                          <a:solidFill>
                            <a:schemeClr val="tx1"/>
                          </a:solidFill>
                        </a:rPr>
                        <a:t>50%+ of the population supports restarting plants.</a:t>
                      </a:r>
                    </a:p>
                    <a:p>
                      <a:pPr marL="177800" marR="0" lvl="0" indent="-177800" algn="l" defTabSz="711200" rtl="0" eaLnBrk="1" fontAlgn="auto" latinLnBrk="0" hangingPunct="1">
                        <a:lnSpc>
                          <a:spcPct val="100000"/>
                        </a:lnSpc>
                        <a:spcBef>
                          <a:spcPts val="1200"/>
                        </a:spcBef>
                        <a:spcAft>
                          <a:spcPts val="0"/>
                        </a:spcAft>
                        <a:buClrTx/>
                        <a:buSzTx/>
                        <a:buFontTx/>
                        <a:buChar char="•"/>
                        <a:tabLst/>
                        <a:defRPr/>
                      </a:pPr>
                      <a:r>
                        <a:rPr lang="en-US" sz="1050" b="1" dirty="0" err="1">
                          <a:solidFill>
                            <a:schemeClr val="tx1"/>
                          </a:solidFill>
                        </a:rPr>
                        <a:t>Tepco’s</a:t>
                      </a:r>
                      <a:r>
                        <a:rPr lang="en-US" sz="1050" b="1" dirty="0">
                          <a:solidFill>
                            <a:schemeClr val="tx1"/>
                          </a:solidFill>
                        </a:rPr>
                        <a:t> shares have seen a 200%+ share increase </a:t>
                      </a:r>
                      <a:r>
                        <a:rPr lang="en-US" sz="1050" dirty="0">
                          <a:solidFill>
                            <a:schemeClr val="tx1"/>
                          </a:solidFill>
                        </a:rPr>
                        <a:t>since their lowest point ($1.50 in November 2012).</a:t>
                      </a:r>
                    </a:p>
                  </a:txBody>
                  <a:tcPr>
                    <a:lnL w="28575" cap="flat" cmpd="sng" algn="ctr">
                      <a:solidFill>
                        <a:schemeClr val="bg1"/>
                      </a:solidFill>
                      <a:prstDash val="solid"/>
                      <a:round/>
                      <a:headEnd type="none" w="med" len="med"/>
                      <a:tailEnd type="none" w="med" len="med"/>
                    </a:lnL>
                    <a:lnT w="28575" cap="flat" cmpd="sng" algn="ctr">
                      <a:solidFill>
                        <a:schemeClr val="accent1"/>
                      </a:solidFill>
                      <a:prstDash val="solid"/>
                      <a:round/>
                      <a:headEnd type="none" w="med" len="med"/>
                      <a:tailEnd type="none" w="med" len="med"/>
                    </a:lnT>
                    <a:lnB w="28575"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4053082737"/>
                  </a:ext>
                </a:extLst>
              </a:tr>
            </a:tbl>
          </a:graphicData>
        </a:graphic>
      </p:graphicFrame>
      <p:sp>
        <p:nvSpPr>
          <p:cNvPr id="15" name="btfpNotesBox368131">
            <a:hlinkClick r:id="rId8"/>
            <a:extLst>
              <a:ext uri="{FF2B5EF4-FFF2-40B4-BE49-F238E27FC236}">
                <a16:creationId xmlns:a16="http://schemas.microsoft.com/office/drawing/2014/main" id="{5BB4BC56-636B-0A82-0DC0-B81183E77DC7}"/>
              </a:ext>
            </a:extLst>
          </p:cNvPr>
          <p:cNvSpPr txBox="1"/>
          <p:nvPr>
            <p:custDataLst>
              <p:tags r:id="rId3"/>
            </p:custDataLst>
          </p:nvPr>
        </p:nvSpPr>
        <p:spPr bwMode="gray">
          <a:xfrm>
            <a:off x="330199" y="6309361"/>
            <a:ext cx="9209727" cy="492443"/>
          </a:xfrm>
          <a:prstGeom prst="rect">
            <a:avLst/>
          </a:prstGeom>
          <a:noFill/>
        </p:spPr>
        <p:txBody>
          <a:bodyPr vert="horz" wrap="square" lIns="0" tIns="0" rIns="0" bIns="0" rtlCol="0" anchor="b">
            <a:spAutoFit/>
          </a:bodyPr>
          <a:lstStyle/>
          <a:p>
            <a:pPr>
              <a:defRPr/>
            </a:pP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EIA,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9"/>
              </a:rPr>
              <a:t>Since Fukushima, Japan has restarted 14 nuclear reactors</a:t>
            </a:r>
            <a:r>
              <a:rPr lang="en-US" sz="800" dirty="0">
                <a:solidFill>
                  <a:srgbClr val="000000"/>
                </a:solidFill>
              </a:rPr>
              <a:t> </a:t>
            </a:r>
            <a:r>
              <a:rPr kumimoji="0" lang="en-US" sz="800" b="0" i="0" u="none" strike="noStrike" kern="1200" cap="none" spc="0" normalizeH="0" baseline="0" noProof="0" dirty="0">
                <a:ln>
                  <a:noFill/>
                </a:ln>
                <a:solidFill>
                  <a:srgbClr val="000000"/>
                </a:solidFill>
                <a:effectLst/>
                <a:uLnTx/>
                <a:uFillTx/>
                <a:latin typeface="Arial"/>
                <a:ea typeface="+mn-ea"/>
                <a:cs typeface="+mn-cs"/>
              </a:rPr>
              <a:t>(2025); WNA,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0"/>
              </a:rPr>
              <a:t>Nuclear Power in Japan</a:t>
            </a:r>
            <a:r>
              <a:rPr lang="en-US" sz="800" dirty="0">
                <a:solidFill>
                  <a:srgbClr val="000000"/>
                </a:solidFill>
              </a:rPr>
              <a:t> </a:t>
            </a:r>
            <a:r>
              <a:rPr kumimoji="0" lang="en-US" sz="800" b="0" i="0" u="none" strike="noStrike" kern="1200" cap="none" spc="0" normalizeH="0" baseline="0" noProof="0" dirty="0">
                <a:ln>
                  <a:noFill/>
                </a:ln>
                <a:solidFill>
                  <a:srgbClr val="000000"/>
                </a:solidFill>
                <a:effectLst/>
                <a:uLnTx/>
                <a:uFillTx/>
                <a:latin typeface="Arial"/>
                <a:ea typeface="+mn-ea"/>
                <a:cs typeface="+mn-cs"/>
              </a:rPr>
              <a:t>(2025); Reuters,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1"/>
              </a:rPr>
              <a:t>Tokyo Electric set to receive $5.9B financing</a:t>
            </a:r>
            <a:r>
              <a:rPr lang="en-US" sz="800" dirty="0">
                <a:solidFill>
                  <a:srgbClr val="000000"/>
                </a:solidFill>
              </a:rPr>
              <a:t> </a:t>
            </a:r>
            <a:r>
              <a:rPr kumimoji="0" lang="en-US" sz="800" b="0" i="0" u="none" strike="noStrike" kern="1200" cap="none" spc="0" normalizeH="0" baseline="0" noProof="0" dirty="0">
                <a:ln>
                  <a:noFill/>
                </a:ln>
                <a:solidFill>
                  <a:srgbClr val="000000"/>
                </a:solidFill>
                <a:effectLst/>
                <a:uLnTx/>
                <a:uFillTx/>
                <a:latin typeface="Arial"/>
                <a:ea typeface="+mn-ea"/>
                <a:cs typeface="+mn-cs"/>
              </a:rPr>
              <a:t>(2013); Google Finance,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2"/>
              </a:rPr>
              <a:t>TKECY</a:t>
            </a:r>
            <a:r>
              <a:rPr kumimoji="0" lang="en-US" sz="800" b="0" i="0" u="none" strike="noStrike" kern="1200" cap="none" spc="0" normalizeH="0" baseline="0" noProof="0" dirty="0">
                <a:ln>
                  <a:noFill/>
                </a:ln>
                <a:solidFill>
                  <a:srgbClr val="000000"/>
                </a:solidFill>
                <a:effectLst/>
                <a:uLnTx/>
                <a:uFillTx/>
                <a:latin typeface="Arial"/>
                <a:ea typeface="+mn-ea"/>
                <a:cs typeface="+mn-cs"/>
              </a:rPr>
              <a:t> (2025); IAEA,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3"/>
              </a:rPr>
              <a:t>Japan</a:t>
            </a:r>
            <a:r>
              <a:rPr kumimoji="0" lang="en-US" sz="800" b="0" i="0" u="none" strike="noStrike" kern="1200" cap="none" spc="0" normalizeH="0" baseline="0" noProof="0" dirty="0">
                <a:ln>
                  <a:noFill/>
                </a:ln>
                <a:solidFill>
                  <a:srgbClr val="000000"/>
                </a:solidFill>
                <a:effectLst/>
                <a:uLnTx/>
                <a:uFillTx/>
                <a:latin typeface="Arial"/>
                <a:ea typeface="+mn-ea"/>
                <a:cs typeface="+mn-cs"/>
              </a:rPr>
              <a:t> (2025); Journal of Energy, </a:t>
            </a:r>
            <a:r>
              <a:rPr lang="en-US" sz="800" dirty="0">
                <a:hlinkClick r:id="rId14"/>
              </a:rPr>
              <a:t>Japan’s 2014 Strategic Energy Plan</a:t>
            </a:r>
            <a:r>
              <a:rPr lang="en-US" sz="800" dirty="0"/>
              <a:t> (2017).</a:t>
            </a: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lvl="0" defTabSz="711200">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a:t>
            </a:r>
            <a:r>
              <a:rPr lang="en-US" sz="800" dirty="0">
                <a:solidFill>
                  <a:srgbClr val="000000"/>
                </a:solidFill>
              </a:rPr>
              <a:t>Ariela Farchi, Isabel Hoyos, </a:t>
            </a:r>
            <a:r>
              <a:rPr lang="en-US" sz="800" dirty="0" err="1">
                <a:solidFill>
                  <a:srgbClr val="000000"/>
                </a:solidFill>
              </a:rPr>
              <a:t>Hyae</a:t>
            </a:r>
            <a:r>
              <a:rPr lang="en-US" sz="800" dirty="0">
                <a:solidFill>
                  <a:srgbClr val="000000"/>
                </a:solidFill>
              </a:rPr>
              <a:t> Ryung Kim, and </a:t>
            </a:r>
            <a:r>
              <a:rPr lang="en-US" sz="800" dirty="0">
                <a:hlinkClick r:id="rId15"/>
              </a:rPr>
              <a:t>Gernot Wagner.</a:t>
            </a:r>
            <a:r>
              <a:rPr lang="en-US" sz="800" dirty="0">
                <a:solidFill>
                  <a:srgbClr val="000000"/>
                </a:solidFill>
              </a:rPr>
              <a:t>  Share with </a:t>
            </a:r>
            <a:r>
              <a:rPr lang="en-US" sz="800" dirty="0">
                <a:solidFill>
                  <a:srgbClr val="000000"/>
                </a:solidFill>
                <a:hlinkClick r:id="rId16"/>
              </a:rPr>
              <a:t>attribution</a:t>
            </a:r>
            <a:r>
              <a:rPr lang="en-US" sz="800" dirty="0">
                <a:solidFill>
                  <a:srgbClr val="000000"/>
                </a:solidFill>
              </a:rPr>
              <a:t>: </a:t>
            </a:r>
            <a:r>
              <a:rPr lang="en-US" sz="800" dirty="0" err="1">
                <a:solidFill>
                  <a:srgbClr val="000000"/>
                </a:solidFill>
              </a:rPr>
              <a:t>Houwink</a:t>
            </a:r>
            <a:r>
              <a:rPr lang="en-US" sz="800" dirty="0">
                <a:solidFill>
                  <a:srgbClr val="000000"/>
                </a:solidFill>
              </a:rPr>
              <a:t> et al., "Reenergizing Nuclear" (23 September 2025).</a:t>
            </a: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grpSp>
        <p:nvGrpSpPr>
          <p:cNvPr id="3" name="Group 2"/>
          <p:cNvGrpSpPr/>
          <p:nvPr/>
        </p:nvGrpSpPr>
        <p:grpSpPr>
          <a:xfrm>
            <a:off x="7614497" y="1849092"/>
            <a:ext cx="4521787" cy="4409047"/>
            <a:chOff x="7389961" y="1530731"/>
            <a:chExt cx="4913518" cy="4791011"/>
          </a:xfrm>
        </p:grpSpPr>
        <p:cxnSp>
          <p:nvCxnSpPr>
            <p:cNvPr id="47" name="Straight Connector 46">
              <a:extLst>
                <a:ext uri="{FF2B5EF4-FFF2-40B4-BE49-F238E27FC236}">
                  <a16:creationId xmlns:a16="http://schemas.microsoft.com/office/drawing/2014/main" id="{550735B8-3066-26E2-62D3-8BCC3CFFD7F4}"/>
                </a:ext>
              </a:extLst>
            </p:cNvPr>
            <p:cNvCxnSpPr>
              <a:cxnSpLocks/>
            </p:cNvCxnSpPr>
            <p:nvPr/>
          </p:nvCxnSpPr>
          <p:spPr bwMode="gray">
            <a:xfrm>
              <a:off x="7941712" y="4065232"/>
              <a:ext cx="0" cy="1057215"/>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grpSp>
          <p:nvGrpSpPr>
            <p:cNvPr id="9" name="Group 8">
              <a:extLst>
                <a:ext uri="{FF2B5EF4-FFF2-40B4-BE49-F238E27FC236}">
                  <a16:creationId xmlns:a16="http://schemas.microsoft.com/office/drawing/2014/main" id="{5772189F-4D45-649D-6A4B-691123A7DB99}"/>
                </a:ext>
              </a:extLst>
            </p:cNvPr>
            <p:cNvGrpSpPr/>
            <p:nvPr/>
          </p:nvGrpSpPr>
          <p:grpSpPr>
            <a:xfrm>
              <a:off x="7627171" y="1530731"/>
              <a:ext cx="4201193" cy="4725508"/>
              <a:chOff x="2239069" y="2908351"/>
              <a:chExt cx="8462739" cy="9606465"/>
            </a:xfrm>
            <a:solidFill>
              <a:schemeClr val="bg2"/>
            </a:solidFill>
          </p:grpSpPr>
          <p:sp>
            <p:nvSpPr>
              <p:cNvPr id="10" name="Freeform 131">
                <a:extLst>
                  <a:ext uri="{FF2B5EF4-FFF2-40B4-BE49-F238E27FC236}">
                    <a16:creationId xmlns:a16="http://schemas.microsoft.com/office/drawing/2014/main" id="{7CAAF3FF-EFF6-70CC-10DB-54386AA40FA9}"/>
                  </a:ext>
                </a:extLst>
              </p:cNvPr>
              <p:cNvSpPr>
                <a:spLocks noChangeArrowheads="1"/>
              </p:cNvSpPr>
              <p:nvPr/>
            </p:nvSpPr>
            <p:spPr bwMode="auto">
              <a:xfrm>
                <a:off x="2239069" y="9900760"/>
                <a:ext cx="1670829" cy="2614056"/>
              </a:xfrm>
              <a:custGeom>
                <a:avLst/>
                <a:gdLst>
                  <a:gd name="T0" fmla="*/ 2630 w 3868"/>
                  <a:gd name="T1" fmla="*/ 5613 h 6049"/>
                  <a:gd name="T2" fmla="*/ 2668 w 3868"/>
                  <a:gd name="T3" fmla="*/ 5838 h 6049"/>
                  <a:gd name="T4" fmla="*/ 2788 w 3868"/>
                  <a:gd name="T5" fmla="*/ 5351 h 6049"/>
                  <a:gd name="T6" fmla="*/ 2211 w 3868"/>
                  <a:gd name="T7" fmla="*/ 6040 h 6049"/>
                  <a:gd name="T8" fmla="*/ 2083 w 3868"/>
                  <a:gd name="T9" fmla="*/ 5778 h 6049"/>
                  <a:gd name="T10" fmla="*/ 1836 w 3868"/>
                  <a:gd name="T11" fmla="*/ 5771 h 6049"/>
                  <a:gd name="T12" fmla="*/ 1236 w 3868"/>
                  <a:gd name="T13" fmla="*/ 4174 h 6049"/>
                  <a:gd name="T14" fmla="*/ 1401 w 3868"/>
                  <a:gd name="T15" fmla="*/ 3905 h 6049"/>
                  <a:gd name="T16" fmla="*/ 1709 w 3868"/>
                  <a:gd name="T17" fmla="*/ 3402 h 6049"/>
                  <a:gd name="T18" fmla="*/ 2024 w 3868"/>
                  <a:gd name="T19" fmla="*/ 3013 h 6049"/>
                  <a:gd name="T20" fmla="*/ 1889 w 3868"/>
                  <a:gd name="T21" fmla="*/ 3140 h 6049"/>
                  <a:gd name="T22" fmla="*/ 1641 w 3868"/>
                  <a:gd name="T23" fmla="*/ 3395 h 6049"/>
                  <a:gd name="T24" fmla="*/ 1604 w 3868"/>
                  <a:gd name="T25" fmla="*/ 3283 h 6049"/>
                  <a:gd name="T26" fmla="*/ 1784 w 3868"/>
                  <a:gd name="T27" fmla="*/ 2953 h 6049"/>
                  <a:gd name="T28" fmla="*/ 1064 w 3868"/>
                  <a:gd name="T29" fmla="*/ 2031 h 6049"/>
                  <a:gd name="T30" fmla="*/ 1401 w 3868"/>
                  <a:gd name="T31" fmla="*/ 1814 h 6049"/>
                  <a:gd name="T32" fmla="*/ 1656 w 3868"/>
                  <a:gd name="T33" fmla="*/ 1664 h 6049"/>
                  <a:gd name="T34" fmla="*/ 2068 w 3868"/>
                  <a:gd name="T35" fmla="*/ 1379 h 6049"/>
                  <a:gd name="T36" fmla="*/ 2623 w 3868"/>
                  <a:gd name="T37" fmla="*/ 1094 h 6049"/>
                  <a:gd name="T38" fmla="*/ 3500 w 3868"/>
                  <a:gd name="T39" fmla="*/ 1477 h 6049"/>
                  <a:gd name="T40" fmla="*/ 3627 w 3868"/>
                  <a:gd name="T41" fmla="*/ 2024 h 6049"/>
                  <a:gd name="T42" fmla="*/ 3867 w 3868"/>
                  <a:gd name="T43" fmla="*/ 2428 h 6049"/>
                  <a:gd name="T44" fmla="*/ 3500 w 3868"/>
                  <a:gd name="T45" fmla="*/ 2938 h 6049"/>
                  <a:gd name="T46" fmla="*/ 3223 w 3868"/>
                  <a:gd name="T47" fmla="*/ 3867 h 6049"/>
                  <a:gd name="T48" fmla="*/ 2975 w 3868"/>
                  <a:gd name="T49" fmla="*/ 4504 h 6049"/>
                  <a:gd name="T50" fmla="*/ 2743 w 3868"/>
                  <a:gd name="T51" fmla="*/ 4714 h 6049"/>
                  <a:gd name="T52" fmla="*/ 2458 w 3868"/>
                  <a:gd name="T53" fmla="*/ 4534 h 6049"/>
                  <a:gd name="T54" fmla="*/ 2376 w 3868"/>
                  <a:gd name="T55" fmla="*/ 4294 h 6049"/>
                  <a:gd name="T56" fmla="*/ 2218 w 3868"/>
                  <a:gd name="T57" fmla="*/ 4279 h 6049"/>
                  <a:gd name="T58" fmla="*/ 2173 w 3868"/>
                  <a:gd name="T59" fmla="*/ 4811 h 6049"/>
                  <a:gd name="T60" fmla="*/ 1701 w 3868"/>
                  <a:gd name="T61" fmla="*/ 4496 h 6049"/>
                  <a:gd name="T62" fmla="*/ 1769 w 3868"/>
                  <a:gd name="T63" fmla="*/ 3935 h 6049"/>
                  <a:gd name="T64" fmla="*/ 1994 w 3868"/>
                  <a:gd name="T65" fmla="*/ 3432 h 6049"/>
                  <a:gd name="T66" fmla="*/ 2271 w 3868"/>
                  <a:gd name="T67" fmla="*/ 2870 h 6049"/>
                  <a:gd name="T68" fmla="*/ 2256 w 3868"/>
                  <a:gd name="T69" fmla="*/ 2706 h 6049"/>
                  <a:gd name="T70" fmla="*/ 1964 w 3868"/>
                  <a:gd name="T71" fmla="*/ 2166 h 6049"/>
                  <a:gd name="T72" fmla="*/ 1799 w 3868"/>
                  <a:gd name="T73" fmla="*/ 2541 h 6049"/>
                  <a:gd name="T74" fmla="*/ 1739 w 3868"/>
                  <a:gd name="T75" fmla="*/ 2773 h 6049"/>
                  <a:gd name="T76" fmla="*/ 1342 w 3868"/>
                  <a:gd name="T77" fmla="*/ 2780 h 6049"/>
                  <a:gd name="T78" fmla="*/ 1304 w 3868"/>
                  <a:gd name="T79" fmla="*/ 2278 h 6049"/>
                  <a:gd name="T80" fmla="*/ 1484 w 3868"/>
                  <a:gd name="T81" fmla="*/ 2451 h 6049"/>
                  <a:gd name="T82" fmla="*/ 1282 w 3868"/>
                  <a:gd name="T83" fmla="*/ 2166 h 6049"/>
                  <a:gd name="T84" fmla="*/ 1019 w 3868"/>
                  <a:gd name="T85" fmla="*/ 1746 h 6049"/>
                  <a:gd name="T86" fmla="*/ 884 w 3868"/>
                  <a:gd name="T87" fmla="*/ 1986 h 6049"/>
                  <a:gd name="T88" fmla="*/ 1027 w 3868"/>
                  <a:gd name="T89" fmla="*/ 1904 h 6049"/>
                  <a:gd name="T90" fmla="*/ 382 w 3868"/>
                  <a:gd name="T91" fmla="*/ 2511 h 6049"/>
                  <a:gd name="T92" fmla="*/ 525 w 3868"/>
                  <a:gd name="T93" fmla="*/ 2353 h 6049"/>
                  <a:gd name="T94" fmla="*/ 480 w 3868"/>
                  <a:gd name="T95" fmla="*/ 2533 h 6049"/>
                  <a:gd name="T96" fmla="*/ 247 w 3868"/>
                  <a:gd name="T97" fmla="*/ 2563 h 6049"/>
                  <a:gd name="T98" fmla="*/ 255 w 3868"/>
                  <a:gd name="T99" fmla="*/ 2683 h 6049"/>
                  <a:gd name="T100" fmla="*/ 165 w 3868"/>
                  <a:gd name="T101" fmla="*/ 2870 h 6049"/>
                  <a:gd name="T102" fmla="*/ 0 w 3868"/>
                  <a:gd name="T103" fmla="*/ 2818 h 6049"/>
                  <a:gd name="T104" fmla="*/ 1207 w 3868"/>
                  <a:gd name="T105" fmla="*/ 1169 h 6049"/>
                  <a:gd name="T106" fmla="*/ 1229 w 3868"/>
                  <a:gd name="T107" fmla="*/ 1372 h 6049"/>
                  <a:gd name="T108" fmla="*/ 832 w 3868"/>
                  <a:gd name="T109" fmla="*/ 83 h 6049"/>
                  <a:gd name="T110" fmla="*/ 742 w 3868"/>
                  <a:gd name="T111" fmla="*/ 465 h 6049"/>
                  <a:gd name="T112" fmla="*/ 712 w 3868"/>
                  <a:gd name="T113" fmla="*/ 555 h 6049"/>
                  <a:gd name="T114" fmla="*/ 712 w 3868"/>
                  <a:gd name="T115" fmla="*/ 825 h 6049"/>
                  <a:gd name="T116" fmla="*/ 862 w 3868"/>
                  <a:gd name="T117" fmla="*/ 442 h 6049"/>
                  <a:gd name="T118" fmla="*/ 974 w 3868"/>
                  <a:gd name="T119" fmla="*/ 105 h 6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8" h="6049">
                    <a:moveTo>
                      <a:pt x="2773" y="5261"/>
                    </a:moveTo>
                    <a:lnTo>
                      <a:pt x="2773" y="5261"/>
                    </a:lnTo>
                    <a:cubicBezTo>
                      <a:pt x="2758" y="5268"/>
                      <a:pt x="2758" y="5276"/>
                      <a:pt x="2743" y="5284"/>
                    </a:cubicBezTo>
                    <a:cubicBezTo>
                      <a:pt x="2736" y="5291"/>
                      <a:pt x="2720" y="5291"/>
                      <a:pt x="2720" y="5298"/>
                    </a:cubicBezTo>
                    <a:cubicBezTo>
                      <a:pt x="2720" y="5313"/>
                      <a:pt x="2728" y="5313"/>
                      <a:pt x="2728" y="5328"/>
                    </a:cubicBezTo>
                    <a:cubicBezTo>
                      <a:pt x="2728" y="5336"/>
                      <a:pt x="2720" y="5336"/>
                      <a:pt x="2720" y="5343"/>
                    </a:cubicBezTo>
                    <a:cubicBezTo>
                      <a:pt x="2713" y="5351"/>
                      <a:pt x="2713" y="5358"/>
                      <a:pt x="2706" y="5366"/>
                    </a:cubicBezTo>
                    <a:cubicBezTo>
                      <a:pt x="2698" y="5381"/>
                      <a:pt x="2698" y="5388"/>
                      <a:pt x="2690" y="5396"/>
                    </a:cubicBezTo>
                    <a:cubicBezTo>
                      <a:pt x="2690" y="5403"/>
                      <a:pt x="2676" y="5411"/>
                      <a:pt x="2676" y="5418"/>
                    </a:cubicBezTo>
                    <a:cubicBezTo>
                      <a:pt x="2660" y="5441"/>
                      <a:pt x="2653" y="5448"/>
                      <a:pt x="2653" y="5471"/>
                    </a:cubicBezTo>
                    <a:cubicBezTo>
                      <a:pt x="2653" y="5478"/>
                      <a:pt x="2646" y="5478"/>
                      <a:pt x="2646" y="5486"/>
                    </a:cubicBezTo>
                    <a:cubicBezTo>
                      <a:pt x="2646" y="5538"/>
                      <a:pt x="2646" y="5538"/>
                      <a:pt x="2646" y="5538"/>
                    </a:cubicBezTo>
                    <a:cubicBezTo>
                      <a:pt x="2646" y="5546"/>
                      <a:pt x="2646" y="5553"/>
                      <a:pt x="2646" y="5561"/>
                    </a:cubicBezTo>
                    <a:cubicBezTo>
                      <a:pt x="2646" y="5568"/>
                      <a:pt x="2646" y="5576"/>
                      <a:pt x="2638" y="5591"/>
                    </a:cubicBezTo>
                    <a:cubicBezTo>
                      <a:pt x="2638" y="5598"/>
                      <a:pt x="2630" y="5606"/>
                      <a:pt x="2630" y="5613"/>
                    </a:cubicBezTo>
                    <a:cubicBezTo>
                      <a:pt x="2623" y="5628"/>
                      <a:pt x="2623" y="5636"/>
                      <a:pt x="2616" y="5651"/>
                    </a:cubicBezTo>
                    <a:cubicBezTo>
                      <a:pt x="2608" y="5666"/>
                      <a:pt x="2601" y="5673"/>
                      <a:pt x="2586" y="5688"/>
                    </a:cubicBezTo>
                    <a:cubicBezTo>
                      <a:pt x="2578" y="5695"/>
                      <a:pt x="2578" y="5703"/>
                      <a:pt x="2563" y="5718"/>
                    </a:cubicBezTo>
                    <a:cubicBezTo>
                      <a:pt x="2556" y="5725"/>
                      <a:pt x="2548" y="5725"/>
                      <a:pt x="2548" y="5733"/>
                    </a:cubicBezTo>
                    <a:cubicBezTo>
                      <a:pt x="2541" y="5733"/>
                      <a:pt x="2541" y="5741"/>
                      <a:pt x="2541" y="5741"/>
                    </a:cubicBezTo>
                    <a:cubicBezTo>
                      <a:pt x="2556" y="5808"/>
                      <a:pt x="2556" y="5808"/>
                      <a:pt x="2556" y="5808"/>
                    </a:cubicBezTo>
                    <a:cubicBezTo>
                      <a:pt x="2556" y="5815"/>
                      <a:pt x="2556" y="5823"/>
                      <a:pt x="2556" y="5838"/>
                    </a:cubicBezTo>
                    <a:cubicBezTo>
                      <a:pt x="2548" y="5845"/>
                      <a:pt x="2548" y="5853"/>
                      <a:pt x="2548" y="5860"/>
                    </a:cubicBezTo>
                    <a:cubicBezTo>
                      <a:pt x="2548" y="5860"/>
                      <a:pt x="2548" y="5860"/>
                      <a:pt x="2548" y="5868"/>
                    </a:cubicBezTo>
                    <a:cubicBezTo>
                      <a:pt x="2556" y="5868"/>
                      <a:pt x="2556" y="5875"/>
                      <a:pt x="2563" y="5875"/>
                    </a:cubicBezTo>
                    <a:cubicBezTo>
                      <a:pt x="2563" y="5883"/>
                      <a:pt x="2563" y="5890"/>
                      <a:pt x="2571" y="5898"/>
                    </a:cubicBezTo>
                    <a:cubicBezTo>
                      <a:pt x="2578" y="5883"/>
                      <a:pt x="2578" y="5868"/>
                      <a:pt x="2593" y="5868"/>
                    </a:cubicBezTo>
                    <a:cubicBezTo>
                      <a:pt x="2616" y="5860"/>
                      <a:pt x="2630" y="5860"/>
                      <a:pt x="2646" y="5860"/>
                    </a:cubicBezTo>
                    <a:cubicBezTo>
                      <a:pt x="2668" y="5860"/>
                      <a:pt x="2668" y="5860"/>
                      <a:pt x="2668" y="5860"/>
                    </a:cubicBezTo>
                    <a:cubicBezTo>
                      <a:pt x="2668" y="5853"/>
                      <a:pt x="2668" y="5845"/>
                      <a:pt x="2668" y="5838"/>
                    </a:cubicBezTo>
                    <a:cubicBezTo>
                      <a:pt x="2676" y="5830"/>
                      <a:pt x="2668" y="5823"/>
                      <a:pt x="2676" y="5808"/>
                    </a:cubicBezTo>
                    <a:cubicBezTo>
                      <a:pt x="2676" y="5801"/>
                      <a:pt x="2683" y="5793"/>
                      <a:pt x="2683" y="5778"/>
                    </a:cubicBezTo>
                    <a:cubicBezTo>
                      <a:pt x="2683" y="5771"/>
                      <a:pt x="2676" y="5771"/>
                      <a:pt x="2668" y="5763"/>
                    </a:cubicBezTo>
                    <a:cubicBezTo>
                      <a:pt x="2668" y="5763"/>
                      <a:pt x="2668" y="5755"/>
                      <a:pt x="2668" y="5748"/>
                    </a:cubicBezTo>
                    <a:cubicBezTo>
                      <a:pt x="2668" y="5733"/>
                      <a:pt x="2676" y="5725"/>
                      <a:pt x="2683" y="5711"/>
                    </a:cubicBezTo>
                    <a:cubicBezTo>
                      <a:pt x="2690" y="5703"/>
                      <a:pt x="2690" y="5695"/>
                      <a:pt x="2690" y="5681"/>
                    </a:cubicBezTo>
                    <a:cubicBezTo>
                      <a:pt x="2698" y="5658"/>
                      <a:pt x="2698" y="5636"/>
                      <a:pt x="2720" y="5628"/>
                    </a:cubicBezTo>
                    <a:cubicBezTo>
                      <a:pt x="2728" y="5621"/>
                      <a:pt x="2736" y="5621"/>
                      <a:pt x="2743" y="5613"/>
                    </a:cubicBezTo>
                    <a:cubicBezTo>
                      <a:pt x="2750" y="5606"/>
                      <a:pt x="2743" y="5591"/>
                      <a:pt x="2750" y="5583"/>
                    </a:cubicBezTo>
                    <a:cubicBezTo>
                      <a:pt x="2750" y="5576"/>
                      <a:pt x="2758" y="5576"/>
                      <a:pt x="2766" y="5568"/>
                    </a:cubicBezTo>
                    <a:cubicBezTo>
                      <a:pt x="2773" y="5553"/>
                      <a:pt x="2773" y="5546"/>
                      <a:pt x="2773" y="5531"/>
                    </a:cubicBezTo>
                    <a:cubicBezTo>
                      <a:pt x="2773" y="5516"/>
                      <a:pt x="2773" y="5508"/>
                      <a:pt x="2773" y="5493"/>
                    </a:cubicBezTo>
                    <a:cubicBezTo>
                      <a:pt x="2773" y="5471"/>
                      <a:pt x="2780" y="5463"/>
                      <a:pt x="2780" y="5441"/>
                    </a:cubicBezTo>
                    <a:cubicBezTo>
                      <a:pt x="2788" y="5426"/>
                      <a:pt x="2788" y="5418"/>
                      <a:pt x="2788" y="5403"/>
                    </a:cubicBezTo>
                    <a:cubicBezTo>
                      <a:pt x="2788" y="5351"/>
                      <a:pt x="2788" y="5351"/>
                      <a:pt x="2788" y="5351"/>
                    </a:cubicBezTo>
                    <a:cubicBezTo>
                      <a:pt x="2788" y="5343"/>
                      <a:pt x="2788" y="5343"/>
                      <a:pt x="2795" y="5336"/>
                    </a:cubicBezTo>
                    <a:cubicBezTo>
                      <a:pt x="2795" y="5328"/>
                      <a:pt x="2795" y="5321"/>
                      <a:pt x="2795" y="5306"/>
                    </a:cubicBezTo>
                    <a:cubicBezTo>
                      <a:pt x="2795" y="5298"/>
                      <a:pt x="2795" y="5291"/>
                      <a:pt x="2788" y="5284"/>
                    </a:cubicBezTo>
                    <a:cubicBezTo>
                      <a:pt x="2788" y="5276"/>
                      <a:pt x="2780" y="5268"/>
                      <a:pt x="2773" y="5261"/>
                    </a:cubicBezTo>
                    <a:close/>
                    <a:moveTo>
                      <a:pt x="1994" y="5845"/>
                    </a:moveTo>
                    <a:lnTo>
                      <a:pt x="1994" y="5845"/>
                    </a:lnTo>
                    <a:cubicBezTo>
                      <a:pt x="1994" y="5853"/>
                      <a:pt x="2001" y="5853"/>
                      <a:pt x="2008" y="5860"/>
                    </a:cubicBezTo>
                    <a:cubicBezTo>
                      <a:pt x="2016" y="5868"/>
                      <a:pt x="2016" y="5875"/>
                      <a:pt x="2016" y="5890"/>
                    </a:cubicBezTo>
                    <a:cubicBezTo>
                      <a:pt x="2016" y="5905"/>
                      <a:pt x="2024" y="5913"/>
                      <a:pt x="2024" y="5928"/>
                    </a:cubicBezTo>
                    <a:cubicBezTo>
                      <a:pt x="2031" y="5958"/>
                      <a:pt x="2038" y="5973"/>
                      <a:pt x="2054" y="5995"/>
                    </a:cubicBezTo>
                    <a:cubicBezTo>
                      <a:pt x="2061" y="6010"/>
                      <a:pt x="2054" y="6025"/>
                      <a:pt x="2068" y="6033"/>
                    </a:cubicBezTo>
                    <a:cubicBezTo>
                      <a:pt x="2083" y="6040"/>
                      <a:pt x="2091" y="6033"/>
                      <a:pt x="2106" y="6040"/>
                    </a:cubicBezTo>
                    <a:cubicBezTo>
                      <a:pt x="2113" y="6040"/>
                      <a:pt x="2121" y="6040"/>
                      <a:pt x="2128" y="6040"/>
                    </a:cubicBezTo>
                    <a:cubicBezTo>
                      <a:pt x="2151" y="6048"/>
                      <a:pt x="2158" y="6048"/>
                      <a:pt x="2181" y="6048"/>
                    </a:cubicBezTo>
                    <a:cubicBezTo>
                      <a:pt x="2196" y="6048"/>
                      <a:pt x="2203" y="6040"/>
                      <a:pt x="2211" y="6040"/>
                    </a:cubicBezTo>
                    <a:cubicBezTo>
                      <a:pt x="2226" y="6040"/>
                      <a:pt x="2226" y="6033"/>
                      <a:pt x="2233" y="6033"/>
                    </a:cubicBezTo>
                    <a:cubicBezTo>
                      <a:pt x="2248" y="6025"/>
                      <a:pt x="2256" y="6018"/>
                      <a:pt x="2263" y="6010"/>
                    </a:cubicBezTo>
                    <a:cubicBezTo>
                      <a:pt x="2271" y="6003"/>
                      <a:pt x="2278" y="5988"/>
                      <a:pt x="2286" y="5980"/>
                    </a:cubicBezTo>
                    <a:cubicBezTo>
                      <a:pt x="2293" y="5965"/>
                      <a:pt x="2308" y="5950"/>
                      <a:pt x="2316" y="5935"/>
                    </a:cubicBezTo>
                    <a:cubicBezTo>
                      <a:pt x="2316" y="5920"/>
                      <a:pt x="2316" y="5905"/>
                      <a:pt x="2323" y="5890"/>
                    </a:cubicBezTo>
                    <a:cubicBezTo>
                      <a:pt x="2323" y="5883"/>
                      <a:pt x="2323" y="5875"/>
                      <a:pt x="2323" y="5868"/>
                    </a:cubicBezTo>
                    <a:cubicBezTo>
                      <a:pt x="2323" y="5838"/>
                      <a:pt x="2323" y="5838"/>
                      <a:pt x="2323" y="5838"/>
                    </a:cubicBezTo>
                    <a:cubicBezTo>
                      <a:pt x="2316" y="5838"/>
                      <a:pt x="2308" y="5838"/>
                      <a:pt x="2293" y="5838"/>
                    </a:cubicBezTo>
                    <a:cubicBezTo>
                      <a:pt x="2286" y="5838"/>
                      <a:pt x="2278" y="5830"/>
                      <a:pt x="2271" y="5823"/>
                    </a:cubicBezTo>
                    <a:cubicBezTo>
                      <a:pt x="2263" y="5815"/>
                      <a:pt x="2263" y="5815"/>
                      <a:pt x="2256" y="5808"/>
                    </a:cubicBezTo>
                    <a:cubicBezTo>
                      <a:pt x="2233" y="5801"/>
                      <a:pt x="2226" y="5793"/>
                      <a:pt x="2211" y="5778"/>
                    </a:cubicBezTo>
                    <a:cubicBezTo>
                      <a:pt x="2196" y="5771"/>
                      <a:pt x="2196" y="5763"/>
                      <a:pt x="2181" y="5755"/>
                    </a:cubicBezTo>
                    <a:cubicBezTo>
                      <a:pt x="2166" y="5755"/>
                      <a:pt x="2158" y="5755"/>
                      <a:pt x="2151" y="5755"/>
                    </a:cubicBezTo>
                    <a:cubicBezTo>
                      <a:pt x="2136" y="5755"/>
                      <a:pt x="2128" y="5748"/>
                      <a:pt x="2113" y="5748"/>
                    </a:cubicBezTo>
                    <a:cubicBezTo>
                      <a:pt x="2098" y="5748"/>
                      <a:pt x="2098" y="5763"/>
                      <a:pt x="2083" y="5778"/>
                    </a:cubicBezTo>
                    <a:cubicBezTo>
                      <a:pt x="2083" y="5785"/>
                      <a:pt x="2083" y="5785"/>
                      <a:pt x="2083" y="5785"/>
                    </a:cubicBezTo>
                    <a:cubicBezTo>
                      <a:pt x="2076" y="5793"/>
                      <a:pt x="2068" y="5801"/>
                      <a:pt x="2068" y="5808"/>
                    </a:cubicBezTo>
                    <a:cubicBezTo>
                      <a:pt x="2061" y="5823"/>
                      <a:pt x="2054" y="5823"/>
                      <a:pt x="2038" y="5823"/>
                    </a:cubicBezTo>
                    <a:cubicBezTo>
                      <a:pt x="2031" y="5830"/>
                      <a:pt x="2031" y="5830"/>
                      <a:pt x="2024" y="5830"/>
                    </a:cubicBezTo>
                    <a:cubicBezTo>
                      <a:pt x="2008" y="5838"/>
                      <a:pt x="1994" y="5838"/>
                      <a:pt x="1994" y="5845"/>
                    </a:cubicBezTo>
                    <a:close/>
                    <a:moveTo>
                      <a:pt x="1746" y="5703"/>
                    </a:moveTo>
                    <a:lnTo>
                      <a:pt x="1746" y="5703"/>
                    </a:lnTo>
                    <a:cubicBezTo>
                      <a:pt x="1739" y="5711"/>
                      <a:pt x="1739" y="5711"/>
                      <a:pt x="1739" y="5718"/>
                    </a:cubicBezTo>
                    <a:cubicBezTo>
                      <a:pt x="1739" y="5725"/>
                      <a:pt x="1746" y="5733"/>
                      <a:pt x="1754" y="5733"/>
                    </a:cubicBezTo>
                    <a:cubicBezTo>
                      <a:pt x="1761" y="5741"/>
                      <a:pt x="1769" y="5748"/>
                      <a:pt x="1776" y="5755"/>
                    </a:cubicBezTo>
                    <a:cubicBezTo>
                      <a:pt x="1776" y="5763"/>
                      <a:pt x="1776" y="5763"/>
                      <a:pt x="1784" y="5763"/>
                    </a:cubicBezTo>
                    <a:cubicBezTo>
                      <a:pt x="1784" y="5771"/>
                      <a:pt x="1791" y="5771"/>
                      <a:pt x="1799" y="5778"/>
                    </a:cubicBezTo>
                    <a:cubicBezTo>
                      <a:pt x="1806" y="5785"/>
                      <a:pt x="1806" y="5793"/>
                      <a:pt x="1814" y="5793"/>
                    </a:cubicBezTo>
                    <a:cubicBezTo>
                      <a:pt x="1814" y="5793"/>
                      <a:pt x="1814" y="5793"/>
                      <a:pt x="1821" y="5785"/>
                    </a:cubicBezTo>
                    <a:cubicBezTo>
                      <a:pt x="1829" y="5785"/>
                      <a:pt x="1829" y="5771"/>
                      <a:pt x="1836" y="5771"/>
                    </a:cubicBezTo>
                    <a:cubicBezTo>
                      <a:pt x="1844" y="5771"/>
                      <a:pt x="1851" y="5771"/>
                      <a:pt x="1859" y="5763"/>
                    </a:cubicBezTo>
                    <a:cubicBezTo>
                      <a:pt x="1851" y="5755"/>
                      <a:pt x="1844" y="5755"/>
                      <a:pt x="1836" y="5748"/>
                    </a:cubicBezTo>
                    <a:cubicBezTo>
                      <a:pt x="1821" y="5741"/>
                      <a:pt x="1821" y="5718"/>
                      <a:pt x="1806" y="5718"/>
                    </a:cubicBezTo>
                    <a:cubicBezTo>
                      <a:pt x="1799" y="5718"/>
                      <a:pt x="1791" y="5725"/>
                      <a:pt x="1784" y="5718"/>
                    </a:cubicBezTo>
                    <a:cubicBezTo>
                      <a:pt x="1769" y="5718"/>
                      <a:pt x="1761" y="5711"/>
                      <a:pt x="1746" y="5703"/>
                    </a:cubicBezTo>
                    <a:close/>
                    <a:moveTo>
                      <a:pt x="1319" y="4009"/>
                    </a:moveTo>
                    <a:lnTo>
                      <a:pt x="1319" y="4009"/>
                    </a:lnTo>
                    <a:cubicBezTo>
                      <a:pt x="1304" y="4039"/>
                      <a:pt x="1282" y="4039"/>
                      <a:pt x="1252" y="4054"/>
                    </a:cubicBezTo>
                    <a:cubicBezTo>
                      <a:pt x="1244" y="4054"/>
                      <a:pt x="1236" y="4054"/>
                      <a:pt x="1229" y="4069"/>
                    </a:cubicBezTo>
                    <a:cubicBezTo>
                      <a:pt x="1222" y="4084"/>
                      <a:pt x="1214" y="4092"/>
                      <a:pt x="1207" y="4114"/>
                    </a:cubicBezTo>
                    <a:cubicBezTo>
                      <a:pt x="1199" y="4122"/>
                      <a:pt x="1207" y="4137"/>
                      <a:pt x="1192" y="4144"/>
                    </a:cubicBezTo>
                    <a:cubicBezTo>
                      <a:pt x="1192" y="4152"/>
                      <a:pt x="1184" y="4159"/>
                      <a:pt x="1177" y="4159"/>
                    </a:cubicBezTo>
                    <a:cubicBezTo>
                      <a:pt x="1184" y="4167"/>
                      <a:pt x="1184" y="4174"/>
                      <a:pt x="1192" y="4182"/>
                    </a:cubicBezTo>
                    <a:cubicBezTo>
                      <a:pt x="1199" y="4189"/>
                      <a:pt x="1207" y="4197"/>
                      <a:pt x="1214" y="4197"/>
                    </a:cubicBezTo>
                    <a:cubicBezTo>
                      <a:pt x="1222" y="4197"/>
                      <a:pt x="1229" y="4189"/>
                      <a:pt x="1236" y="4174"/>
                    </a:cubicBezTo>
                    <a:cubicBezTo>
                      <a:pt x="1244" y="4167"/>
                      <a:pt x="1252" y="4159"/>
                      <a:pt x="1259" y="4152"/>
                    </a:cubicBezTo>
                    <a:cubicBezTo>
                      <a:pt x="1259" y="4144"/>
                      <a:pt x="1259" y="4137"/>
                      <a:pt x="1267" y="4122"/>
                    </a:cubicBezTo>
                    <a:cubicBezTo>
                      <a:pt x="1267" y="4114"/>
                      <a:pt x="1267" y="4107"/>
                      <a:pt x="1274" y="4099"/>
                    </a:cubicBezTo>
                    <a:cubicBezTo>
                      <a:pt x="1274" y="4092"/>
                      <a:pt x="1274" y="4084"/>
                      <a:pt x="1274" y="4077"/>
                    </a:cubicBezTo>
                    <a:cubicBezTo>
                      <a:pt x="1282" y="4077"/>
                      <a:pt x="1282" y="4077"/>
                      <a:pt x="1289" y="4077"/>
                    </a:cubicBezTo>
                    <a:cubicBezTo>
                      <a:pt x="1297" y="4077"/>
                      <a:pt x="1297" y="4069"/>
                      <a:pt x="1304" y="4062"/>
                    </a:cubicBezTo>
                    <a:lnTo>
                      <a:pt x="1304" y="4054"/>
                    </a:lnTo>
                    <a:cubicBezTo>
                      <a:pt x="1304" y="4039"/>
                      <a:pt x="1312" y="4039"/>
                      <a:pt x="1319" y="4032"/>
                    </a:cubicBezTo>
                    <a:cubicBezTo>
                      <a:pt x="1319" y="4025"/>
                      <a:pt x="1319" y="4025"/>
                      <a:pt x="1327" y="4017"/>
                    </a:cubicBezTo>
                    <a:cubicBezTo>
                      <a:pt x="1319" y="4009"/>
                      <a:pt x="1319" y="4009"/>
                      <a:pt x="1319" y="4009"/>
                    </a:cubicBezTo>
                    <a:close/>
                    <a:moveTo>
                      <a:pt x="1409" y="3845"/>
                    </a:moveTo>
                    <a:lnTo>
                      <a:pt x="1409" y="3845"/>
                    </a:lnTo>
                    <a:cubicBezTo>
                      <a:pt x="1409" y="3860"/>
                      <a:pt x="1409" y="3860"/>
                      <a:pt x="1401" y="3875"/>
                    </a:cubicBezTo>
                    <a:cubicBezTo>
                      <a:pt x="1401" y="3882"/>
                      <a:pt x="1394" y="3882"/>
                      <a:pt x="1394" y="3890"/>
                    </a:cubicBezTo>
                    <a:cubicBezTo>
                      <a:pt x="1394" y="3897"/>
                      <a:pt x="1401" y="3897"/>
                      <a:pt x="1401" y="3905"/>
                    </a:cubicBezTo>
                    <a:cubicBezTo>
                      <a:pt x="1409" y="3919"/>
                      <a:pt x="1417" y="3927"/>
                      <a:pt x="1417" y="3949"/>
                    </a:cubicBezTo>
                    <a:cubicBezTo>
                      <a:pt x="1417" y="3949"/>
                      <a:pt x="1417" y="3949"/>
                      <a:pt x="1424" y="3949"/>
                    </a:cubicBezTo>
                    <a:cubicBezTo>
                      <a:pt x="1431" y="3949"/>
                      <a:pt x="1431" y="3942"/>
                      <a:pt x="1439" y="3942"/>
                    </a:cubicBezTo>
                    <a:cubicBezTo>
                      <a:pt x="1454" y="3935"/>
                      <a:pt x="1461" y="3935"/>
                      <a:pt x="1484" y="3935"/>
                    </a:cubicBezTo>
                    <a:cubicBezTo>
                      <a:pt x="1484" y="3927"/>
                      <a:pt x="1484" y="3927"/>
                      <a:pt x="1484" y="3919"/>
                    </a:cubicBezTo>
                    <a:cubicBezTo>
                      <a:pt x="1469" y="3912"/>
                      <a:pt x="1454" y="3912"/>
                      <a:pt x="1439" y="3897"/>
                    </a:cubicBezTo>
                    <a:cubicBezTo>
                      <a:pt x="1424" y="3890"/>
                      <a:pt x="1431" y="3875"/>
                      <a:pt x="1417" y="3860"/>
                    </a:cubicBezTo>
                    <a:cubicBezTo>
                      <a:pt x="1417" y="3852"/>
                      <a:pt x="1417" y="3852"/>
                      <a:pt x="1409" y="3845"/>
                    </a:cubicBezTo>
                    <a:close/>
                    <a:moveTo>
                      <a:pt x="1776" y="3425"/>
                    </a:moveTo>
                    <a:lnTo>
                      <a:pt x="1776" y="3425"/>
                    </a:lnTo>
                    <a:cubicBezTo>
                      <a:pt x="1776" y="3417"/>
                      <a:pt x="1784" y="3410"/>
                      <a:pt x="1784" y="3402"/>
                    </a:cubicBezTo>
                    <a:cubicBezTo>
                      <a:pt x="1776" y="3402"/>
                      <a:pt x="1776" y="3402"/>
                      <a:pt x="1769" y="3402"/>
                    </a:cubicBezTo>
                    <a:lnTo>
                      <a:pt x="1769" y="3402"/>
                    </a:lnTo>
                    <a:cubicBezTo>
                      <a:pt x="1761" y="3410"/>
                      <a:pt x="1754" y="3410"/>
                      <a:pt x="1739" y="3410"/>
                    </a:cubicBezTo>
                    <a:cubicBezTo>
                      <a:pt x="1724" y="3410"/>
                      <a:pt x="1716" y="3402"/>
                      <a:pt x="1709" y="3402"/>
                    </a:cubicBezTo>
                    <a:cubicBezTo>
                      <a:pt x="1694" y="3402"/>
                      <a:pt x="1694" y="3402"/>
                      <a:pt x="1694" y="3402"/>
                    </a:cubicBezTo>
                    <a:cubicBezTo>
                      <a:pt x="1694" y="3410"/>
                      <a:pt x="1694" y="3417"/>
                      <a:pt x="1694" y="3425"/>
                    </a:cubicBezTo>
                    <a:cubicBezTo>
                      <a:pt x="1694" y="3440"/>
                      <a:pt x="1686" y="3440"/>
                      <a:pt x="1686" y="3455"/>
                    </a:cubicBezTo>
                    <a:cubicBezTo>
                      <a:pt x="1686" y="3477"/>
                      <a:pt x="1701" y="3492"/>
                      <a:pt x="1701" y="3515"/>
                    </a:cubicBezTo>
                    <a:cubicBezTo>
                      <a:pt x="1709" y="3522"/>
                      <a:pt x="1709" y="3530"/>
                      <a:pt x="1716" y="3537"/>
                    </a:cubicBezTo>
                    <a:cubicBezTo>
                      <a:pt x="1724" y="3545"/>
                      <a:pt x="1724" y="3552"/>
                      <a:pt x="1731" y="3552"/>
                    </a:cubicBezTo>
                    <a:cubicBezTo>
                      <a:pt x="1731" y="3560"/>
                      <a:pt x="1731" y="3560"/>
                      <a:pt x="1739" y="3560"/>
                    </a:cubicBezTo>
                    <a:cubicBezTo>
                      <a:pt x="1746" y="3545"/>
                      <a:pt x="1746" y="3537"/>
                      <a:pt x="1754" y="3522"/>
                    </a:cubicBezTo>
                    <a:cubicBezTo>
                      <a:pt x="1761" y="3515"/>
                      <a:pt x="1761" y="3515"/>
                      <a:pt x="1769" y="3507"/>
                    </a:cubicBezTo>
                    <a:cubicBezTo>
                      <a:pt x="1784" y="3492"/>
                      <a:pt x="1791" y="3485"/>
                      <a:pt x="1799" y="3477"/>
                    </a:cubicBezTo>
                    <a:lnTo>
                      <a:pt x="1799" y="3470"/>
                    </a:lnTo>
                    <a:cubicBezTo>
                      <a:pt x="1791" y="3470"/>
                      <a:pt x="1791" y="3470"/>
                      <a:pt x="1784" y="3462"/>
                    </a:cubicBezTo>
                    <a:cubicBezTo>
                      <a:pt x="1776" y="3455"/>
                      <a:pt x="1776" y="3440"/>
                      <a:pt x="1776" y="3425"/>
                    </a:cubicBezTo>
                    <a:close/>
                    <a:moveTo>
                      <a:pt x="2024" y="3013"/>
                    </a:moveTo>
                    <a:lnTo>
                      <a:pt x="2024" y="3013"/>
                    </a:lnTo>
                    <a:cubicBezTo>
                      <a:pt x="2038" y="3005"/>
                      <a:pt x="2046" y="2998"/>
                      <a:pt x="2061" y="2998"/>
                    </a:cubicBezTo>
                    <a:cubicBezTo>
                      <a:pt x="2068" y="2998"/>
                      <a:pt x="2068" y="2990"/>
                      <a:pt x="2076" y="2998"/>
                    </a:cubicBezTo>
                    <a:cubicBezTo>
                      <a:pt x="2076" y="2998"/>
                      <a:pt x="2076" y="2998"/>
                      <a:pt x="2076" y="3005"/>
                    </a:cubicBezTo>
                    <a:cubicBezTo>
                      <a:pt x="2083" y="3013"/>
                      <a:pt x="2083" y="3013"/>
                      <a:pt x="2083" y="3020"/>
                    </a:cubicBezTo>
                    <a:cubicBezTo>
                      <a:pt x="2083" y="3035"/>
                      <a:pt x="2076" y="3043"/>
                      <a:pt x="2068" y="3058"/>
                    </a:cubicBezTo>
                    <a:cubicBezTo>
                      <a:pt x="2068" y="3065"/>
                      <a:pt x="2061" y="3073"/>
                      <a:pt x="2046" y="3080"/>
                    </a:cubicBezTo>
                    <a:cubicBezTo>
                      <a:pt x="2046" y="3088"/>
                      <a:pt x="2038" y="3095"/>
                      <a:pt x="2038" y="3103"/>
                    </a:cubicBezTo>
                    <a:cubicBezTo>
                      <a:pt x="2031" y="3118"/>
                      <a:pt x="2031" y="3125"/>
                      <a:pt x="2024" y="3140"/>
                    </a:cubicBezTo>
                    <a:cubicBezTo>
                      <a:pt x="2016" y="3148"/>
                      <a:pt x="2008" y="3155"/>
                      <a:pt x="1994" y="3163"/>
                    </a:cubicBezTo>
                    <a:cubicBezTo>
                      <a:pt x="1986" y="3163"/>
                      <a:pt x="1986" y="3178"/>
                      <a:pt x="1978" y="3178"/>
                    </a:cubicBezTo>
                    <a:cubicBezTo>
                      <a:pt x="1964" y="3178"/>
                      <a:pt x="1964" y="3178"/>
                      <a:pt x="1964" y="3178"/>
                    </a:cubicBezTo>
                    <a:cubicBezTo>
                      <a:pt x="1964" y="3163"/>
                      <a:pt x="1964" y="3155"/>
                      <a:pt x="1964" y="3148"/>
                    </a:cubicBezTo>
                    <a:cubicBezTo>
                      <a:pt x="1956" y="3148"/>
                      <a:pt x="1948" y="3163"/>
                      <a:pt x="1941" y="3163"/>
                    </a:cubicBezTo>
                    <a:cubicBezTo>
                      <a:pt x="1934" y="3163"/>
                      <a:pt x="1926" y="3155"/>
                      <a:pt x="1918" y="3148"/>
                    </a:cubicBezTo>
                    <a:cubicBezTo>
                      <a:pt x="1911" y="3140"/>
                      <a:pt x="1904" y="3140"/>
                      <a:pt x="1889" y="3140"/>
                    </a:cubicBezTo>
                    <a:cubicBezTo>
                      <a:pt x="1874" y="3140"/>
                      <a:pt x="1866" y="3148"/>
                      <a:pt x="1851" y="3148"/>
                    </a:cubicBezTo>
                    <a:cubicBezTo>
                      <a:pt x="1844" y="3148"/>
                      <a:pt x="1844" y="3133"/>
                      <a:pt x="1844" y="3125"/>
                    </a:cubicBezTo>
                    <a:lnTo>
                      <a:pt x="1836" y="3118"/>
                    </a:lnTo>
                    <a:cubicBezTo>
                      <a:pt x="1806" y="3133"/>
                      <a:pt x="1806" y="3163"/>
                      <a:pt x="1806" y="3193"/>
                    </a:cubicBezTo>
                    <a:cubicBezTo>
                      <a:pt x="1806" y="3208"/>
                      <a:pt x="1806" y="3215"/>
                      <a:pt x="1799" y="3230"/>
                    </a:cubicBezTo>
                    <a:cubicBezTo>
                      <a:pt x="1791" y="3245"/>
                      <a:pt x="1791" y="3253"/>
                      <a:pt x="1776" y="3267"/>
                    </a:cubicBezTo>
                    <a:cubicBezTo>
                      <a:pt x="1769" y="3275"/>
                      <a:pt x="1769" y="3283"/>
                      <a:pt x="1761" y="3283"/>
                    </a:cubicBezTo>
                    <a:cubicBezTo>
                      <a:pt x="1754" y="3283"/>
                      <a:pt x="1754" y="3275"/>
                      <a:pt x="1746" y="3275"/>
                    </a:cubicBezTo>
                    <a:cubicBezTo>
                      <a:pt x="1739" y="3275"/>
                      <a:pt x="1746" y="3283"/>
                      <a:pt x="1739" y="3283"/>
                    </a:cubicBezTo>
                    <a:cubicBezTo>
                      <a:pt x="1746" y="3290"/>
                      <a:pt x="1746" y="3290"/>
                      <a:pt x="1746" y="3297"/>
                    </a:cubicBezTo>
                    <a:cubicBezTo>
                      <a:pt x="1746" y="3305"/>
                      <a:pt x="1739" y="3305"/>
                      <a:pt x="1731" y="3305"/>
                    </a:cubicBezTo>
                    <a:cubicBezTo>
                      <a:pt x="1724" y="3313"/>
                      <a:pt x="1716" y="3313"/>
                      <a:pt x="1709" y="3320"/>
                    </a:cubicBezTo>
                    <a:cubicBezTo>
                      <a:pt x="1701" y="3327"/>
                      <a:pt x="1694" y="3335"/>
                      <a:pt x="1686" y="3343"/>
                    </a:cubicBezTo>
                    <a:cubicBezTo>
                      <a:pt x="1679" y="3350"/>
                      <a:pt x="1671" y="3350"/>
                      <a:pt x="1664" y="3357"/>
                    </a:cubicBezTo>
                    <a:cubicBezTo>
                      <a:pt x="1649" y="3373"/>
                      <a:pt x="1649" y="3380"/>
                      <a:pt x="1641" y="3395"/>
                    </a:cubicBezTo>
                    <a:cubicBezTo>
                      <a:pt x="1634" y="3402"/>
                      <a:pt x="1634" y="3410"/>
                      <a:pt x="1626" y="3417"/>
                    </a:cubicBezTo>
                    <a:cubicBezTo>
                      <a:pt x="1619" y="3425"/>
                      <a:pt x="1604" y="3425"/>
                      <a:pt x="1589" y="3425"/>
                    </a:cubicBezTo>
                    <a:cubicBezTo>
                      <a:pt x="1581" y="3425"/>
                      <a:pt x="1581" y="3425"/>
                      <a:pt x="1574" y="3425"/>
                    </a:cubicBezTo>
                    <a:cubicBezTo>
                      <a:pt x="1574" y="3402"/>
                      <a:pt x="1574" y="3402"/>
                      <a:pt x="1574" y="3402"/>
                    </a:cubicBezTo>
                    <a:cubicBezTo>
                      <a:pt x="1574" y="3395"/>
                      <a:pt x="1574" y="3395"/>
                      <a:pt x="1574" y="3395"/>
                    </a:cubicBezTo>
                    <a:cubicBezTo>
                      <a:pt x="1574" y="3387"/>
                      <a:pt x="1581" y="3380"/>
                      <a:pt x="1581" y="3373"/>
                    </a:cubicBezTo>
                    <a:cubicBezTo>
                      <a:pt x="1581" y="3365"/>
                      <a:pt x="1566" y="3350"/>
                      <a:pt x="1559" y="3350"/>
                    </a:cubicBezTo>
                    <a:cubicBezTo>
                      <a:pt x="1551" y="3350"/>
                      <a:pt x="1551" y="3350"/>
                      <a:pt x="1544" y="3357"/>
                    </a:cubicBezTo>
                    <a:cubicBezTo>
                      <a:pt x="1544" y="3343"/>
                      <a:pt x="1551" y="3335"/>
                      <a:pt x="1559" y="3327"/>
                    </a:cubicBezTo>
                    <a:cubicBezTo>
                      <a:pt x="1566" y="3320"/>
                      <a:pt x="1566" y="3313"/>
                      <a:pt x="1574" y="3305"/>
                    </a:cubicBezTo>
                    <a:lnTo>
                      <a:pt x="1574" y="3297"/>
                    </a:lnTo>
                    <a:cubicBezTo>
                      <a:pt x="1574" y="3297"/>
                      <a:pt x="1574" y="3297"/>
                      <a:pt x="1581" y="3297"/>
                    </a:cubicBezTo>
                    <a:cubicBezTo>
                      <a:pt x="1581" y="3297"/>
                      <a:pt x="1589" y="3297"/>
                      <a:pt x="1596" y="3297"/>
                    </a:cubicBezTo>
                    <a:cubicBezTo>
                      <a:pt x="1596" y="3297"/>
                      <a:pt x="1604" y="3297"/>
                      <a:pt x="1611" y="3297"/>
                    </a:cubicBezTo>
                    <a:cubicBezTo>
                      <a:pt x="1611" y="3290"/>
                      <a:pt x="1611" y="3283"/>
                      <a:pt x="1604" y="3283"/>
                    </a:cubicBezTo>
                    <a:cubicBezTo>
                      <a:pt x="1596" y="3275"/>
                      <a:pt x="1589" y="3275"/>
                      <a:pt x="1581" y="3275"/>
                    </a:cubicBezTo>
                    <a:cubicBezTo>
                      <a:pt x="1574" y="3267"/>
                      <a:pt x="1574" y="3260"/>
                      <a:pt x="1566" y="3260"/>
                    </a:cubicBezTo>
                    <a:cubicBezTo>
                      <a:pt x="1559" y="3253"/>
                      <a:pt x="1544" y="3260"/>
                      <a:pt x="1544" y="3245"/>
                    </a:cubicBezTo>
                    <a:cubicBezTo>
                      <a:pt x="1544" y="3237"/>
                      <a:pt x="1544" y="3230"/>
                      <a:pt x="1544" y="3223"/>
                    </a:cubicBezTo>
                    <a:cubicBezTo>
                      <a:pt x="1544" y="3208"/>
                      <a:pt x="1544" y="3208"/>
                      <a:pt x="1544" y="3193"/>
                    </a:cubicBezTo>
                    <a:cubicBezTo>
                      <a:pt x="1544" y="3185"/>
                      <a:pt x="1544" y="3185"/>
                      <a:pt x="1551" y="3178"/>
                    </a:cubicBezTo>
                    <a:cubicBezTo>
                      <a:pt x="1559" y="3148"/>
                      <a:pt x="1566" y="3133"/>
                      <a:pt x="1574" y="3110"/>
                    </a:cubicBezTo>
                    <a:cubicBezTo>
                      <a:pt x="1589" y="3088"/>
                      <a:pt x="1596" y="3080"/>
                      <a:pt x="1604" y="3065"/>
                    </a:cubicBezTo>
                    <a:cubicBezTo>
                      <a:pt x="1604" y="3050"/>
                      <a:pt x="1604" y="3043"/>
                      <a:pt x="1611" y="3035"/>
                    </a:cubicBezTo>
                    <a:cubicBezTo>
                      <a:pt x="1611" y="3028"/>
                      <a:pt x="1626" y="3020"/>
                      <a:pt x="1626" y="3005"/>
                    </a:cubicBezTo>
                    <a:cubicBezTo>
                      <a:pt x="1626" y="3005"/>
                      <a:pt x="1619" y="2998"/>
                      <a:pt x="1619" y="2990"/>
                    </a:cubicBezTo>
                    <a:cubicBezTo>
                      <a:pt x="1641" y="2990"/>
                      <a:pt x="1656" y="2983"/>
                      <a:pt x="1679" y="2983"/>
                    </a:cubicBezTo>
                    <a:cubicBezTo>
                      <a:pt x="1686" y="2983"/>
                      <a:pt x="1694" y="2975"/>
                      <a:pt x="1701" y="2975"/>
                    </a:cubicBezTo>
                    <a:cubicBezTo>
                      <a:pt x="1731" y="2968"/>
                      <a:pt x="1746" y="2968"/>
                      <a:pt x="1769" y="2960"/>
                    </a:cubicBezTo>
                    <a:cubicBezTo>
                      <a:pt x="1776" y="2960"/>
                      <a:pt x="1776" y="2953"/>
                      <a:pt x="1784" y="2953"/>
                    </a:cubicBezTo>
                    <a:cubicBezTo>
                      <a:pt x="1799" y="2953"/>
                      <a:pt x="1791" y="2968"/>
                      <a:pt x="1799" y="2983"/>
                    </a:cubicBezTo>
                    <a:cubicBezTo>
                      <a:pt x="1799" y="2998"/>
                      <a:pt x="1799" y="3005"/>
                      <a:pt x="1799" y="3020"/>
                    </a:cubicBezTo>
                    <a:cubicBezTo>
                      <a:pt x="1799" y="3043"/>
                      <a:pt x="1799" y="3050"/>
                      <a:pt x="1799" y="3073"/>
                    </a:cubicBezTo>
                    <a:cubicBezTo>
                      <a:pt x="1836" y="3065"/>
                      <a:pt x="1851" y="3043"/>
                      <a:pt x="1889" y="3028"/>
                    </a:cubicBezTo>
                    <a:cubicBezTo>
                      <a:pt x="1904" y="3020"/>
                      <a:pt x="1918" y="3020"/>
                      <a:pt x="1934" y="3013"/>
                    </a:cubicBezTo>
                    <a:cubicBezTo>
                      <a:pt x="1941" y="3005"/>
                      <a:pt x="1948" y="2998"/>
                      <a:pt x="1956" y="2990"/>
                    </a:cubicBezTo>
                    <a:cubicBezTo>
                      <a:pt x="1971" y="2990"/>
                      <a:pt x="1978" y="2990"/>
                      <a:pt x="1986" y="2990"/>
                    </a:cubicBezTo>
                    <a:cubicBezTo>
                      <a:pt x="1994" y="2990"/>
                      <a:pt x="1994" y="2990"/>
                      <a:pt x="1994" y="2990"/>
                    </a:cubicBezTo>
                    <a:cubicBezTo>
                      <a:pt x="2001" y="2990"/>
                      <a:pt x="2001" y="2990"/>
                      <a:pt x="2008" y="2990"/>
                    </a:cubicBezTo>
                    <a:cubicBezTo>
                      <a:pt x="2016" y="2990"/>
                      <a:pt x="2024" y="3005"/>
                      <a:pt x="2024" y="3013"/>
                    </a:cubicBezTo>
                    <a:close/>
                    <a:moveTo>
                      <a:pt x="1162" y="2181"/>
                    </a:moveTo>
                    <a:lnTo>
                      <a:pt x="1162" y="2181"/>
                    </a:lnTo>
                    <a:cubicBezTo>
                      <a:pt x="1162" y="2166"/>
                      <a:pt x="1162" y="2158"/>
                      <a:pt x="1154" y="2144"/>
                    </a:cubicBezTo>
                    <a:cubicBezTo>
                      <a:pt x="1154" y="2106"/>
                      <a:pt x="1124" y="2098"/>
                      <a:pt x="1094" y="2068"/>
                    </a:cubicBezTo>
                    <a:cubicBezTo>
                      <a:pt x="1087" y="2054"/>
                      <a:pt x="1064" y="2054"/>
                      <a:pt x="1064" y="2031"/>
                    </a:cubicBezTo>
                    <a:cubicBezTo>
                      <a:pt x="1064" y="2008"/>
                      <a:pt x="1087" y="1994"/>
                      <a:pt x="1087" y="1964"/>
                    </a:cubicBezTo>
                    <a:cubicBezTo>
                      <a:pt x="1087" y="1889"/>
                      <a:pt x="1087" y="1889"/>
                      <a:pt x="1087" y="1889"/>
                    </a:cubicBezTo>
                    <a:cubicBezTo>
                      <a:pt x="1087" y="1874"/>
                      <a:pt x="1072" y="1874"/>
                      <a:pt x="1072" y="1866"/>
                    </a:cubicBezTo>
                    <a:cubicBezTo>
                      <a:pt x="1072" y="1859"/>
                      <a:pt x="1079" y="1851"/>
                      <a:pt x="1079" y="1851"/>
                    </a:cubicBezTo>
                    <a:cubicBezTo>
                      <a:pt x="1162" y="1851"/>
                      <a:pt x="1207" y="1851"/>
                      <a:pt x="1289" y="1851"/>
                    </a:cubicBezTo>
                    <a:cubicBezTo>
                      <a:pt x="1297" y="1851"/>
                      <a:pt x="1304" y="1844"/>
                      <a:pt x="1304" y="1844"/>
                    </a:cubicBezTo>
                    <a:cubicBezTo>
                      <a:pt x="1312" y="1859"/>
                      <a:pt x="1319" y="1859"/>
                      <a:pt x="1327" y="1874"/>
                    </a:cubicBezTo>
                    <a:cubicBezTo>
                      <a:pt x="1327" y="1881"/>
                      <a:pt x="1327" y="1889"/>
                      <a:pt x="1334" y="1896"/>
                    </a:cubicBezTo>
                    <a:cubicBezTo>
                      <a:pt x="1342" y="1904"/>
                      <a:pt x="1357" y="1911"/>
                      <a:pt x="1364" y="1919"/>
                    </a:cubicBezTo>
                    <a:cubicBezTo>
                      <a:pt x="1371" y="1934"/>
                      <a:pt x="1371" y="1941"/>
                      <a:pt x="1379" y="1949"/>
                    </a:cubicBezTo>
                    <a:cubicBezTo>
                      <a:pt x="1379" y="1941"/>
                      <a:pt x="1379" y="1941"/>
                      <a:pt x="1379" y="1941"/>
                    </a:cubicBezTo>
                    <a:cubicBezTo>
                      <a:pt x="1379" y="1911"/>
                      <a:pt x="1379" y="1911"/>
                      <a:pt x="1379" y="1911"/>
                    </a:cubicBezTo>
                    <a:cubicBezTo>
                      <a:pt x="1379" y="1896"/>
                      <a:pt x="1379" y="1889"/>
                      <a:pt x="1387" y="1874"/>
                    </a:cubicBezTo>
                    <a:cubicBezTo>
                      <a:pt x="1401" y="1859"/>
                      <a:pt x="1409" y="1851"/>
                      <a:pt x="1409" y="1836"/>
                    </a:cubicBezTo>
                    <a:cubicBezTo>
                      <a:pt x="1409" y="1829"/>
                      <a:pt x="1409" y="1821"/>
                      <a:pt x="1401" y="1814"/>
                    </a:cubicBezTo>
                    <a:cubicBezTo>
                      <a:pt x="1401" y="1814"/>
                      <a:pt x="1394" y="1814"/>
                      <a:pt x="1394" y="1806"/>
                    </a:cubicBezTo>
                    <a:cubicBezTo>
                      <a:pt x="1394" y="1799"/>
                      <a:pt x="1394" y="1806"/>
                      <a:pt x="1394" y="1799"/>
                    </a:cubicBezTo>
                    <a:cubicBezTo>
                      <a:pt x="1394" y="1799"/>
                      <a:pt x="1394" y="1799"/>
                      <a:pt x="1394" y="1791"/>
                    </a:cubicBezTo>
                    <a:cubicBezTo>
                      <a:pt x="1394" y="1746"/>
                      <a:pt x="1371" y="1724"/>
                      <a:pt x="1342" y="1694"/>
                    </a:cubicBezTo>
                    <a:cubicBezTo>
                      <a:pt x="1342" y="1686"/>
                      <a:pt x="1342" y="1679"/>
                      <a:pt x="1349" y="1679"/>
                    </a:cubicBezTo>
                    <a:cubicBezTo>
                      <a:pt x="1371" y="1671"/>
                      <a:pt x="1387" y="1686"/>
                      <a:pt x="1401" y="1679"/>
                    </a:cubicBezTo>
                    <a:cubicBezTo>
                      <a:pt x="1409" y="1679"/>
                      <a:pt x="1409" y="1671"/>
                      <a:pt x="1409" y="1664"/>
                    </a:cubicBezTo>
                    <a:cubicBezTo>
                      <a:pt x="1431" y="1641"/>
                      <a:pt x="1431" y="1619"/>
                      <a:pt x="1439" y="1589"/>
                    </a:cubicBezTo>
                    <a:cubicBezTo>
                      <a:pt x="1469" y="1604"/>
                      <a:pt x="1477" y="1619"/>
                      <a:pt x="1506" y="1634"/>
                    </a:cubicBezTo>
                    <a:cubicBezTo>
                      <a:pt x="1514" y="1641"/>
                      <a:pt x="1521" y="1641"/>
                      <a:pt x="1529" y="1649"/>
                    </a:cubicBezTo>
                    <a:cubicBezTo>
                      <a:pt x="1536" y="1656"/>
                      <a:pt x="1529" y="1671"/>
                      <a:pt x="1536" y="1686"/>
                    </a:cubicBezTo>
                    <a:cubicBezTo>
                      <a:pt x="1536" y="1694"/>
                      <a:pt x="1544" y="1701"/>
                      <a:pt x="1551" y="1709"/>
                    </a:cubicBezTo>
                    <a:cubicBezTo>
                      <a:pt x="1551" y="1716"/>
                      <a:pt x="1559" y="1731"/>
                      <a:pt x="1574" y="1731"/>
                    </a:cubicBezTo>
                    <a:cubicBezTo>
                      <a:pt x="1581" y="1731"/>
                      <a:pt x="1581" y="1716"/>
                      <a:pt x="1596" y="1709"/>
                    </a:cubicBezTo>
                    <a:cubicBezTo>
                      <a:pt x="1619" y="1694"/>
                      <a:pt x="1634" y="1679"/>
                      <a:pt x="1656" y="1664"/>
                    </a:cubicBezTo>
                    <a:cubicBezTo>
                      <a:pt x="1679" y="1656"/>
                      <a:pt x="1686" y="1641"/>
                      <a:pt x="1709" y="1634"/>
                    </a:cubicBezTo>
                    <a:cubicBezTo>
                      <a:pt x="1724" y="1626"/>
                      <a:pt x="1754" y="1626"/>
                      <a:pt x="1754" y="1604"/>
                    </a:cubicBezTo>
                    <a:cubicBezTo>
                      <a:pt x="1754" y="1581"/>
                      <a:pt x="1724" y="1574"/>
                      <a:pt x="1701" y="1559"/>
                    </a:cubicBezTo>
                    <a:cubicBezTo>
                      <a:pt x="1709" y="1537"/>
                      <a:pt x="1724" y="1529"/>
                      <a:pt x="1739" y="1514"/>
                    </a:cubicBezTo>
                    <a:cubicBezTo>
                      <a:pt x="1746" y="1507"/>
                      <a:pt x="1754" y="1499"/>
                      <a:pt x="1761" y="1499"/>
                    </a:cubicBezTo>
                    <a:cubicBezTo>
                      <a:pt x="1776" y="1491"/>
                      <a:pt x="1791" y="1491"/>
                      <a:pt x="1799" y="1484"/>
                    </a:cubicBezTo>
                    <a:cubicBezTo>
                      <a:pt x="1814" y="1477"/>
                      <a:pt x="1814" y="1469"/>
                      <a:pt x="1821" y="1461"/>
                    </a:cubicBezTo>
                    <a:cubicBezTo>
                      <a:pt x="1821" y="1461"/>
                      <a:pt x="1829" y="1461"/>
                      <a:pt x="1836" y="1461"/>
                    </a:cubicBezTo>
                    <a:cubicBezTo>
                      <a:pt x="1844" y="1484"/>
                      <a:pt x="1844" y="1499"/>
                      <a:pt x="1844" y="1521"/>
                    </a:cubicBezTo>
                    <a:cubicBezTo>
                      <a:pt x="1851" y="1544"/>
                      <a:pt x="1851" y="1551"/>
                      <a:pt x="1866" y="1559"/>
                    </a:cubicBezTo>
                    <a:cubicBezTo>
                      <a:pt x="1866" y="1567"/>
                      <a:pt x="1874" y="1559"/>
                      <a:pt x="1881" y="1559"/>
                    </a:cubicBezTo>
                    <a:cubicBezTo>
                      <a:pt x="1934" y="1559"/>
                      <a:pt x="1964" y="1559"/>
                      <a:pt x="2001" y="1521"/>
                    </a:cubicBezTo>
                    <a:cubicBezTo>
                      <a:pt x="2024" y="1499"/>
                      <a:pt x="2054" y="1491"/>
                      <a:pt x="2054" y="1454"/>
                    </a:cubicBezTo>
                    <a:cubicBezTo>
                      <a:pt x="2054" y="1447"/>
                      <a:pt x="2046" y="1439"/>
                      <a:pt x="2046" y="1424"/>
                    </a:cubicBezTo>
                    <a:cubicBezTo>
                      <a:pt x="2046" y="1409"/>
                      <a:pt x="2061" y="1394"/>
                      <a:pt x="2068" y="1379"/>
                    </a:cubicBezTo>
                    <a:cubicBezTo>
                      <a:pt x="2076" y="1364"/>
                      <a:pt x="2076" y="1357"/>
                      <a:pt x="2083" y="1342"/>
                    </a:cubicBezTo>
                    <a:cubicBezTo>
                      <a:pt x="2091" y="1334"/>
                      <a:pt x="2106" y="1334"/>
                      <a:pt x="2106" y="1319"/>
                    </a:cubicBezTo>
                    <a:cubicBezTo>
                      <a:pt x="2106" y="1289"/>
                      <a:pt x="2091" y="1282"/>
                      <a:pt x="2076" y="1259"/>
                    </a:cubicBezTo>
                    <a:cubicBezTo>
                      <a:pt x="2076" y="1252"/>
                      <a:pt x="2068" y="1252"/>
                      <a:pt x="2068" y="1244"/>
                    </a:cubicBezTo>
                    <a:cubicBezTo>
                      <a:pt x="2068" y="1207"/>
                      <a:pt x="2106" y="1192"/>
                      <a:pt x="2136" y="1169"/>
                    </a:cubicBezTo>
                    <a:cubicBezTo>
                      <a:pt x="2166" y="1147"/>
                      <a:pt x="2188" y="1139"/>
                      <a:pt x="2226" y="1139"/>
                    </a:cubicBezTo>
                    <a:cubicBezTo>
                      <a:pt x="2263" y="1132"/>
                      <a:pt x="2286" y="1132"/>
                      <a:pt x="2316" y="1117"/>
                    </a:cubicBezTo>
                    <a:cubicBezTo>
                      <a:pt x="2331" y="1102"/>
                      <a:pt x="2323" y="1079"/>
                      <a:pt x="2338" y="1064"/>
                    </a:cubicBezTo>
                    <a:cubicBezTo>
                      <a:pt x="2346" y="1057"/>
                      <a:pt x="2361" y="1064"/>
                      <a:pt x="2376" y="1064"/>
                    </a:cubicBezTo>
                    <a:cubicBezTo>
                      <a:pt x="2398" y="1064"/>
                      <a:pt x="2413" y="1064"/>
                      <a:pt x="2428" y="1064"/>
                    </a:cubicBezTo>
                    <a:cubicBezTo>
                      <a:pt x="2443" y="1072"/>
                      <a:pt x="2443" y="1079"/>
                      <a:pt x="2458" y="1079"/>
                    </a:cubicBezTo>
                    <a:cubicBezTo>
                      <a:pt x="2481" y="1079"/>
                      <a:pt x="2488" y="1049"/>
                      <a:pt x="2511" y="1049"/>
                    </a:cubicBezTo>
                    <a:cubicBezTo>
                      <a:pt x="2526" y="1049"/>
                      <a:pt x="2526" y="1064"/>
                      <a:pt x="2533" y="1072"/>
                    </a:cubicBezTo>
                    <a:cubicBezTo>
                      <a:pt x="2541" y="1102"/>
                      <a:pt x="2548" y="1132"/>
                      <a:pt x="2578" y="1132"/>
                    </a:cubicBezTo>
                    <a:cubicBezTo>
                      <a:pt x="2601" y="1132"/>
                      <a:pt x="2608" y="1117"/>
                      <a:pt x="2623" y="1094"/>
                    </a:cubicBezTo>
                    <a:cubicBezTo>
                      <a:pt x="2646" y="1102"/>
                      <a:pt x="2660" y="1102"/>
                      <a:pt x="2683" y="1102"/>
                    </a:cubicBezTo>
                    <a:cubicBezTo>
                      <a:pt x="2683" y="1109"/>
                      <a:pt x="2690" y="1117"/>
                      <a:pt x="2690" y="1124"/>
                    </a:cubicBezTo>
                    <a:cubicBezTo>
                      <a:pt x="2690" y="1162"/>
                      <a:pt x="2660" y="1177"/>
                      <a:pt x="2660" y="1214"/>
                    </a:cubicBezTo>
                    <a:cubicBezTo>
                      <a:pt x="2660" y="1237"/>
                      <a:pt x="2676" y="1244"/>
                      <a:pt x="2690" y="1267"/>
                    </a:cubicBezTo>
                    <a:cubicBezTo>
                      <a:pt x="2713" y="1304"/>
                      <a:pt x="2728" y="1327"/>
                      <a:pt x="2743" y="1372"/>
                    </a:cubicBezTo>
                    <a:cubicBezTo>
                      <a:pt x="2758" y="1402"/>
                      <a:pt x="2780" y="1417"/>
                      <a:pt x="2803" y="1447"/>
                    </a:cubicBezTo>
                    <a:cubicBezTo>
                      <a:pt x="2825" y="1469"/>
                      <a:pt x="2840" y="1484"/>
                      <a:pt x="2870" y="1499"/>
                    </a:cubicBezTo>
                    <a:cubicBezTo>
                      <a:pt x="2900" y="1514"/>
                      <a:pt x="2923" y="1521"/>
                      <a:pt x="2968" y="1529"/>
                    </a:cubicBezTo>
                    <a:cubicBezTo>
                      <a:pt x="3013" y="1537"/>
                      <a:pt x="3043" y="1544"/>
                      <a:pt x="3095" y="1551"/>
                    </a:cubicBezTo>
                    <a:cubicBezTo>
                      <a:pt x="3110" y="1551"/>
                      <a:pt x="3118" y="1559"/>
                      <a:pt x="3133" y="1559"/>
                    </a:cubicBezTo>
                    <a:cubicBezTo>
                      <a:pt x="3170" y="1559"/>
                      <a:pt x="3193" y="1544"/>
                      <a:pt x="3215" y="1521"/>
                    </a:cubicBezTo>
                    <a:cubicBezTo>
                      <a:pt x="3230" y="1514"/>
                      <a:pt x="3237" y="1507"/>
                      <a:pt x="3245" y="1499"/>
                    </a:cubicBezTo>
                    <a:cubicBezTo>
                      <a:pt x="3267" y="1477"/>
                      <a:pt x="3275" y="1454"/>
                      <a:pt x="3297" y="1424"/>
                    </a:cubicBezTo>
                    <a:cubicBezTo>
                      <a:pt x="3342" y="1424"/>
                      <a:pt x="3365" y="1424"/>
                      <a:pt x="3402" y="1424"/>
                    </a:cubicBezTo>
                    <a:cubicBezTo>
                      <a:pt x="3447" y="1424"/>
                      <a:pt x="3477" y="1439"/>
                      <a:pt x="3500" y="1477"/>
                    </a:cubicBezTo>
                    <a:cubicBezTo>
                      <a:pt x="3507" y="1491"/>
                      <a:pt x="3507" y="1499"/>
                      <a:pt x="3515" y="1514"/>
                    </a:cubicBezTo>
                    <a:cubicBezTo>
                      <a:pt x="3530" y="1551"/>
                      <a:pt x="3545" y="1581"/>
                      <a:pt x="3545" y="1626"/>
                    </a:cubicBezTo>
                    <a:cubicBezTo>
                      <a:pt x="3545" y="1656"/>
                      <a:pt x="3537" y="1671"/>
                      <a:pt x="3522" y="1694"/>
                    </a:cubicBezTo>
                    <a:cubicBezTo>
                      <a:pt x="3507" y="1724"/>
                      <a:pt x="3500" y="1746"/>
                      <a:pt x="3477" y="1769"/>
                    </a:cubicBezTo>
                    <a:cubicBezTo>
                      <a:pt x="3470" y="1791"/>
                      <a:pt x="3455" y="1799"/>
                      <a:pt x="3440" y="1821"/>
                    </a:cubicBezTo>
                    <a:cubicBezTo>
                      <a:pt x="3425" y="1851"/>
                      <a:pt x="3402" y="1874"/>
                      <a:pt x="3372" y="1874"/>
                    </a:cubicBezTo>
                    <a:cubicBezTo>
                      <a:pt x="3350" y="1874"/>
                      <a:pt x="3335" y="1859"/>
                      <a:pt x="3313" y="1859"/>
                    </a:cubicBezTo>
                    <a:cubicBezTo>
                      <a:pt x="3305" y="1859"/>
                      <a:pt x="3297" y="1866"/>
                      <a:pt x="3283" y="1866"/>
                    </a:cubicBezTo>
                    <a:cubicBezTo>
                      <a:pt x="3283" y="1889"/>
                      <a:pt x="3283" y="1889"/>
                      <a:pt x="3283" y="1889"/>
                    </a:cubicBezTo>
                    <a:cubicBezTo>
                      <a:pt x="3283" y="1896"/>
                      <a:pt x="3290" y="1904"/>
                      <a:pt x="3297" y="1911"/>
                    </a:cubicBezTo>
                    <a:cubicBezTo>
                      <a:pt x="3305" y="1941"/>
                      <a:pt x="3305" y="1956"/>
                      <a:pt x="3327" y="1979"/>
                    </a:cubicBezTo>
                    <a:cubicBezTo>
                      <a:pt x="3342" y="1994"/>
                      <a:pt x="3372" y="2001"/>
                      <a:pt x="3402" y="2001"/>
                    </a:cubicBezTo>
                    <a:cubicBezTo>
                      <a:pt x="3447" y="2001"/>
                      <a:pt x="3470" y="1986"/>
                      <a:pt x="3515" y="1986"/>
                    </a:cubicBezTo>
                    <a:cubicBezTo>
                      <a:pt x="3530" y="1986"/>
                      <a:pt x="3537" y="2001"/>
                      <a:pt x="3545" y="2001"/>
                    </a:cubicBezTo>
                    <a:cubicBezTo>
                      <a:pt x="3575" y="2008"/>
                      <a:pt x="3597" y="2024"/>
                      <a:pt x="3627" y="2024"/>
                    </a:cubicBezTo>
                    <a:cubicBezTo>
                      <a:pt x="3657" y="2024"/>
                      <a:pt x="3680" y="2008"/>
                      <a:pt x="3710" y="2001"/>
                    </a:cubicBezTo>
                    <a:cubicBezTo>
                      <a:pt x="3702" y="2024"/>
                      <a:pt x="3695" y="2031"/>
                      <a:pt x="3680" y="2054"/>
                    </a:cubicBezTo>
                    <a:cubicBezTo>
                      <a:pt x="3650" y="2084"/>
                      <a:pt x="3635" y="2114"/>
                      <a:pt x="3627" y="2151"/>
                    </a:cubicBezTo>
                    <a:cubicBezTo>
                      <a:pt x="3657" y="2166"/>
                      <a:pt x="3680" y="2173"/>
                      <a:pt x="3710" y="2166"/>
                    </a:cubicBezTo>
                    <a:cubicBezTo>
                      <a:pt x="3717" y="2181"/>
                      <a:pt x="3717" y="2181"/>
                      <a:pt x="3717" y="2181"/>
                    </a:cubicBezTo>
                    <a:cubicBezTo>
                      <a:pt x="3710" y="2196"/>
                      <a:pt x="3702" y="2203"/>
                      <a:pt x="3702" y="2218"/>
                    </a:cubicBezTo>
                    <a:cubicBezTo>
                      <a:pt x="3702" y="2233"/>
                      <a:pt x="3717" y="2241"/>
                      <a:pt x="3725" y="2241"/>
                    </a:cubicBezTo>
                    <a:cubicBezTo>
                      <a:pt x="3755" y="2248"/>
                      <a:pt x="3777" y="2248"/>
                      <a:pt x="3807" y="2248"/>
                    </a:cubicBezTo>
                    <a:cubicBezTo>
                      <a:pt x="3807" y="2263"/>
                      <a:pt x="3807" y="2263"/>
                      <a:pt x="3807" y="2263"/>
                    </a:cubicBezTo>
                    <a:cubicBezTo>
                      <a:pt x="3792" y="2271"/>
                      <a:pt x="3785" y="2278"/>
                      <a:pt x="3770" y="2286"/>
                    </a:cubicBezTo>
                    <a:cubicBezTo>
                      <a:pt x="3755" y="2301"/>
                      <a:pt x="3740" y="2308"/>
                      <a:pt x="3740" y="2331"/>
                    </a:cubicBezTo>
                    <a:cubicBezTo>
                      <a:pt x="3740" y="2338"/>
                      <a:pt x="3747" y="2346"/>
                      <a:pt x="3747" y="2353"/>
                    </a:cubicBezTo>
                    <a:cubicBezTo>
                      <a:pt x="3755" y="2368"/>
                      <a:pt x="3755" y="2383"/>
                      <a:pt x="3762" y="2391"/>
                    </a:cubicBezTo>
                    <a:cubicBezTo>
                      <a:pt x="3770" y="2398"/>
                      <a:pt x="3785" y="2398"/>
                      <a:pt x="3792" y="2398"/>
                    </a:cubicBezTo>
                    <a:cubicBezTo>
                      <a:pt x="3822" y="2413"/>
                      <a:pt x="3837" y="2413"/>
                      <a:pt x="3867" y="2428"/>
                    </a:cubicBezTo>
                    <a:cubicBezTo>
                      <a:pt x="3852" y="2451"/>
                      <a:pt x="3830" y="2458"/>
                      <a:pt x="3830" y="2481"/>
                    </a:cubicBezTo>
                    <a:cubicBezTo>
                      <a:pt x="3830" y="2496"/>
                      <a:pt x="3837" y="2503"/>
                      <a:pt x="3837" y="2526"/>
                    </a:cubicBezTo>
                    <a:cubicBezTo>
                      <a:pt x="3837" y="2541"/>
                      <a:pt x="3822" y="2548"/>
                      <a:pt x="3815" y="2556"/>
                    </a:cubicBezTo>
                    <a:cubicBezTo>
                      <a:pt x="3807" y="2578"/>
                      <a:pt x="3815" y="2593"/>
                      <a:pt x="3815" y="2608"/>
                    </a:cubicBezTo>
                    <a:cubicBezTo>
                      <a:pt x="3807" y="2616"/>
                      <a:pt x="3800" y="2616"/>
                      <a:pt x="3792" y="2616"/>
                    </a:cubicBezTo>
                    <a:cubicBezTo>
                      <a:pt x="3762" y="2616"/>
                      <a:pt x="3747" y="2608"/>
                      <a:pt x="3717" y="2608"/>
                    </a:cubicBezTo>
                    <a:cubicBezTo>
                      <a:pt x="3710" y="2631"/>
                      <a:pt x="3702" y="2646"/>
                      <a:pt x="3695" y="2668"/>
                    </a:cubicBezTo>
                    <a:cubicBezTo>
                      <a:pt x="3695" y="2676"/>
                      <a:pt x="3695" y="2683"/>
                      <a:pt x="3687" y="2690"/>
                    </a:cubicBezTo>
                    <a:cubicBezTo>
                      <a:pt x="3687" y="2698"/>
                      <a:pt x="3680" y="2698"/>
                      <a:pt x="3672" y="2698"/>
                    </a:cubicBezTo>
                    <a:cubicBezTo>
                      <a:pt x="3665" y="2713"/>
                      <a:pt x="3657" y="2720"/>
                      <a:pt x="3642" y="2736"/>
                    </a:cubicBezTo>
                    <a:cubicBezTo>
                      <a:pt x="3620" y="2758"/>
                      <a:pt x="3620" y="2780"/>
                      <a:pt x="3605" y="2810"/>
                    </a:cubicBezTo>
                    <a:cubicBezTo>
                      <a:pt x="3582" y="2848"/>
                      <a:pt x="3582" y="2870"/>
                      <a:pt x="3545" y="2900"/>
                    </a:cubicBezTo>
                    <a:cubicBezTo>
                      <a:pt x="3537" y="2900"/>
                      <a:pt x="3530" y="2908"/>
                      <a:pt x="3522" y="2908"/>
                    </a:cubicBezTo>
                    <a:cubicBezTo>
                      <a:pt x="3515" y="2908"/>
                      <a:pt x="3515" y="2908"/>
                      <a:pt x="3507" y="2908"/>
                    </a:cubicBezTo>
                    <a:cubicBezTo>
                      <a:pt x="3500" y="2915"/>
                      <a:pt x="3500" y="2930"/>
                      <a:pt x="3500" y="2938"/>
                    </a:cubicBezTo>
                    <a:cubicBezTo>
                      <a:pt x="3492" y="2953"/>
                      <a:pt x="3485" y="2960"/>
                      <a:pt x="3485" y="2983"/>
                    </a:cubicBezTo>
                    <a:cubicBezTo>
                      <a:pt x="3485" y="2990"/>
                      <a:pt x="3492" y="2990"/>
                      <a:pt x="3500" y="2998"/>
                    </a:cubicBezTo>
                    <a:cubicBezTo>
                      <a:pt x="3500" y="3005"/>
                      <a:pt x="3515" y="3013"/>
                      <a:pt x="3515" y="3028"/>
                    </a:cubicBezTo>
                    <a:cubicBezTo>
                      <a:pt x="3515" y="3043"/>
                      <a:pt x="3500" y="3058"/>
                      <a:pt x="3500" y="3073"/>
                    </a:cubicBezTo>
                    <a:cubicBezTo>
                      <a:pt x="3492" y="3095"/>
                      <a:pt x="3485" y="3110"/>
                      <a:pt x="3470" y="3125"/>
                    </a:cubicBezTo>
                    <a:cubicBezTo>
                      <a:pt x="3462" y="3125"/>
                      <a:pt x="3462" y="3133"/>
                      <a:pt x="3462" y="3133"/>
                    </a:cubicBezTo>
                    <a:cubicBezTo>
                      <a:pt x="3447" y="3148"/>
                      <a:pt x="3432" y="3148"/>
                      <a:pt x="3425" y="3163"/>
                    </a:cubicBezTo>
                    <a:cubicBezTo>
                      <a:pt x="3417" y="3185"/>
                      <a:pt x="3417" y="3200"/>
                      <a:pt x="3410" y="3223"/>
                    </a:cubicBezTo>
                    <a:cubicBezTo>
                      <a:pt x="3395" y="3253"/>
                      <a:pt x="3380" y="3267"/>
                      <a:pt x="3365" y="3297"/>
                    </a:cubicBezTo>
                    <a:cubicBezTo>
                      <a:pt x="3350" y="3343"/>
                      <a:pt x="3350" y="3365"/>
                      <a:pt x="3342" y="3410"/>
                    </a:cubicBezTo>
                    <a:cubicBezTo>
                      <a:pt x="3335" y="3432"/>
                      <a:pt x="3335" y="3447"/>
                      <a:pt x="3327" y="3470"/>
                    </a:cubicBezTo>
                    <a:cubicBezTo>
                      <a:pt x="3320" y="3515"/>
                      <a:pt x="3320" y="3545"/>
                      <a:pt x="3305" y="3582"/>
                    </a:cubicBezTo>
                    <a:cubicBezTo>
                      <a:pt x="3297" y="3612"/>
                      <a:pt x="3275" y="3620"/>
                      <a:pt x="3260" y="3642"/>
                    </a:cubicBezTo>
                    <a:cubicBezTo>
                      <a:pt x="3237" y="3695"/>
                      <a:pt x="3237" y="3725"/>
                      <a:pt x="3237" y="3777"/>
                    </a:cubicBezTo>
                    <a:cubicBezTo>
                      <a:pt x="3237" y="3815"/>
                      <a:pt x="3230" y="3837"/>
                      <a:pt x="3223" y="3867"/>
                    </a:cubicBezTo>
                    <a:cubicBezTo>
                      <a:pt x="3223" y="3882"/>
                      <a:pt x="3215" y="3897"/>
                      <a:pt x="3215" y="3912"/>
                    </a:cubicBezTo>
                    <a:cubicBezTo>
                      <a:pt x="3215" y="3935"/>
                      <a:pt x="3237" y="3935"/>
                      <a:pt x="3237" y="3957"/>
                    </a:cubicBezTo>
                    <a:cubicBezTo>
                      <a:pt x="3237" y="3995"/>
                      <a:pt x="3230" y="4017"/>
                      <a:pt x="3230" y="4062"/>
                    </a:cubicBezTo>
                    <a:cubicBezTo>
                      <a:pt x="3230" y="4122"/>
                      <a:pt x="3230" y="4122"/>
                      <a:pt x="3230" y="4122"/>
                    </a:cubicBezTo>
                    <a:cubicBezTo>
                      <a:pt x="3230" y="4144"/>
                      <a:pt x="3237" y="4152"/>
                      <a:pt x="3237" y="4174"/>
                    </a:cubicBezTo>
                    <a:cubicBezTo>
                      <a:pt x="3237" y="4182"/>
                      <a:pt x="3230" y="4189"/>
                      <a:pt x="3223" y="4197"/>
                    </a:cubicBezTo>
                    <a:cubicBezTo>
                      <a:pt x="3207" y="4212"/>
                      <a:pt x="3200" y="4219"/>
                      <a:pt x="3185" y="4227"/>
                    </a:cubicBezTo>
                    <a:cubicBezTo>
                      <a:pt x="3170" y="4242"/>
                      <a:pt x="3170" y="4257"/>
                      <a:pt x="3163" y="4279"/>
                    </a:cubicBezTo>
                    <a:cubicBezTo>
                      <a:pt x="3155" y="4309"/>
                      <a:pt x="3163" y="4324"/>
                      <a:pt x="3148" y="4354"/>
                    </a:cubicBezTo>
                    <a:cubicBezTo>
                      <a:pt x="3140" y="4377"/>
                      <a:pt x="3133" y="4384"/>
                      <a:pt x="3118" y="4407"/>
                    </a:cubicBezTo>
                    <a:cubicBezTo>
                      <a:pt x="3125" y="4429"/>
                      <a:pt x="3125" y="4429"/>
                      <a:pt x="3125" y="4429"/>
                    </a:cubicBezTo>
                    <a:cubicBezTo>
                      <a:pt x="3110" y="4459"/>
                      <a:pt x="3080" y="4466"/>
                      <a:pt x="3073" y="4504"/>
                    </a:cubicBezTo>
                    <a:cubicBezTo>
                      <a:pt x="3073" y="4519"/>
                      <a:pt x="3073" y="4526"/>
                      <a:pt x="3073" y="4542"/>
                    </a:cubicBezTo>
                    <a:cubicBezTo>
                      <a:pt x="3065" y="4534"/>
                      <a:pt x="3058" y="4526"/>
                      <a:pt x="3050" y="4519"/>
                    </a:cubicBezTo>
                    <a:cubicBezTo>
                      <a:pt x="3020" y="4519"/>
                      <a:pt x="2998" y="4519"/>
                      <a:pt x="2975" y="4504"/>
                    </a:cubicBezTo>
                    <a:cubicBezTo>
                      <a:pt x="2983" y="4466"/>
                      <a:pt x="2983" y="4466"/>
                      <a:pt x="2983" y="4466"/>
                    </a:cubicBezTo>
                    <a:cubicBezTo>
                      <a:pt x="2975" y="4444"/>
                      <a:pt x="2953" y="4437"/>
                      <a:pt x="2930" y="4429"/>
                    </a:cubicBezTo>
                    <a:cubicBezTo>
                      <a:pt x="2915" y="4422"/>
                      <a:pt x="2900" y="4422"/>
                      <a:pt x="2885" y="4414"/>
                    </a:cubicBezTo>
                    <a:cubicBezTo>
                      <a:pt x="2870" y="4414"/>
                      <a:pt x="2863" y="4399"/>
                      <a:pt x="2848" y="4399"/>
                    </a:cubicBezTo>
                    <a:cubicBezTo>
                      <a:pt x="2818" y="4399"/>
                      <a:pt x="2810" y="4422"/>
                      <a:pt x="2788" y="4444"/>
                    </a:cubicBezTo>
                    <a:cubicBezTo>
                      <a:pt x="2766" y="4459"/>
                      <a:pt x="2750" y="4474"/>
                      <a:pt x="2743" y="4504"/>
                    </a:cubicBezTo>
                    <a:cubicBezTo>
                      <a:pt x="2736" y="4512"/>
                      <a:pt x="2736" y="4512"/>
                      <a:pt x="2736" y="4526"/>
                    </a:cubicBezTo>
                    <a:cubicBezTo>
                      <a:pt x="2736" y="4534"/>
                      <a:pt x="2743" y="4542"/>
                      <a:pt x="2750" y="4542"/>
                    </a:cubicBezTo>
                    <a:cubicBezTo>
                      <a:pt x="2766" y="4556"/>
                      <a:pt x="2780" y="4564"/>
                      <a:pt x="2803" y="4572"/>
                    </a:cubicBezTo>
                    <a:cubicBezTo>
                      <a:pt x="2818" y="4572"/>
                      <a:pt x="2833" y="4579"/>
                      <a:pt x="2833" y="4594"/>
                    </a:cubicBezTo>
                    <a:cubicBezTo>
                      <a:pt x="2833" y="4624"/>
                      <a:pt x="2803" y="4631"/>
                      <a:pt x="2803" y="4654"/>
                    </a:cubicBezTo>
                    <a:cubicBezTo>
                      <a:pt x="2803" y="4669"/>
                      <a:pt x="2810" y="4669"/>
                      <a:pt x="2818" y="4676"/>
                    </a:cubicBezTo>
                    <a:cubicBezTo>
                      <a:pt x="2825" y="4676"/>
                      <a:pt x="2818" y="4684"/>
                      <a:pt x="2825" y="4691"/>
                    </a:cubicBezTo>
                    <a:cubicBezTo>
                      <a:pt x="2803" y="4699"/>
                      <a:pt x="2795" y="4721"/>
                      <a:pt x="2773" y="4721"/>
                    </a:cubicBezTo>
                    <a:cubicBezTo>
                      <a:pt x="2766" y="4721"/>
                      <a:pt x="2758" y="4714"/>
                      <a:pt x="2743" y="4714"/>
                    </a:cubicBezTo>
                    <a:cubicBezTo>
                      <a:pt x="2720" y="4714"/>
                      <a:pt x="2720" y="4736"/>
                      <a:pt x="2713" y="4759"/>
                    </a:cubicBezTo>
                    <a:cubicBezTo>
                      <a:pt x="2706" y="4789"/>
                      <a:pt x="2706" y="4804"/>
                      <a:pt x="2690" y="4826"/>
                    </a:cubicBezTo>
                    <a:cubicBezTo>
                      <a:pt x="2660" y="4871"/>
                      <a:pt x="2623" y="4879"/>
                      <a:pt x="2571" y="4894"/>
                    </a:cubicBezTo>
                    <a:cubicBezTo>
                      <a:pt x="2541" y="4901"/>
                      <a:pt x="2518" y="4909"/>
                      <a:pt x="2488" y="4924"/>
                    </a:cubicBezTo>
                    <a:cubicBezTo>
                      <a:pt x="2443" y="4939"/>
                      <a:pt x="2413" y="4946"/>
                      <a:pt x="2383" y="4976"/>
                    </a:cubicBezTo>
                    <a:cubicBezTo>
                      <a:pt x="2346" y="5014"/>
                      <a:pt x="2338" y="5059"/>
                      <a:pt x="2338" y="4991"/>
                    </a:cubicBezTo>
                    <a:cubicBezTo>
                      <a:pt x="2338" y="4961"/>
                      <a:pt x="2331" y="4946"/>
                      <a:pt x="2308" y="4939"/>
                    </a:cubicBezTo>
                    <a:cubicBezTo>
                      <a:pt x="2323" y="4916"/>
                      <a:pt x="2346" y="4909"/>
                      <a:pt x="2368" y="4894"/>
                    </a:cubicBezTo>
                    <a:cubicBezTo>
                      <a:pt x="2391" y="4879"/>
                      <a:pt x="2398" y="4864"/>
                      <a:pt x="2406" y="4834"/>
                    </a:cubicBezTo>
                    <a:cubicBezTo>
                      <a:pt x="2413" y="4819"/>
                      <a:pt x="2421" y="4804"/>
                      <a:pt x="2421" y="4789"/>
                    </a:cubicBezTo>
                    <a:cubicBezTo>
                      <a:pt x="2421" y="4766"/>
                      <a:pt x="2421" y="4759"/>
                      <a:pt x="2421" y="4744"/>
                    </a:cubicBezTo>
                    <a:cubicBezTo>
                      <a:pt x="2421" y="4721"/>
                      <a:pt x="2458" y="4721"/>
                      <a:pt x="2458" y="4699"/>
                    </a:cubicBezTo>
                    <a:cubicBezTo>
                      <a:pt x="2458" y="4676"/>
                      <a:pt x="2451" y="4661"/>
                      <a:pt x="2451" y="4631"/>
                    </a:cubicBezTo>
                    <a:cubicBezTo>
                      <a:pt x="2458" y="4616"/>
                      <a:pt x="2473" y="4609"/>
                      <a:pt x="2473" y="4594"/>
                    </a:cubicBezTo>
                    <a:cubicBezTo>
                      <a:pt x="2473" y="4572"/>
                      <a:pt x="2466" y="4556"/>
                      <a:pt x="2458" y="4534"/>
                    </a:cubicBezTo>
                    <a:cubicBezTo>
                      <a:pt x="2451" y="4512"/>
                      <a:pt x="2451" y="4504"/>
                      <a:pt x="2443" y="4482"/>
                    </a:cubicBezTo>
                    <a:cubicBezTo>
                      <a:pt x="2436" y="4474"/>
                      <a:pt x="2428" y="4474"/>
                      <a:pt x="2421" y="4459"/>
                    </a:cubicBezTo>
                    <a:cubicBezTo>
                      <a:pt x="2413" y="4452"/>
                      <a:pt x="2413" y="4444"/>
                      <a:pt x="2398" y="4437"/>
                    </a:cubicBezTo>
                    <a:cubicBezTo>
                      <a:pt x="2391" y="4429"/>
                      <a:pt x="2383" y="4429"/>
                      <a:pt x="2376" y="4422"/>
                    </a:cubicBezTo>
                    <a:cubicBezTo>
                      <a:pt x="2368" y="4422"/>
                      <a:pt x="2368" y="4407"/>
                      <a:pt x="2368" y="4399"/>
                    </a:cubicBezTo>
                    <a:cubicBezTo>
                      <a:pt x="2361" y="4392"/>
                      <a:pt x="2361" y="4384"/>
                      <a:pt x="2361" y="4377"/>
                    </a:cubicBezTo>
                    <a:cubicBezTo>
                      <a:pt x="2361" y="4309"/>
                      <a:pt x="2361" y="4309"/>
                      <a:pt x="2361" y="4309"/>
                    </a:cubicBezTo>
                    <a:cubicBezTo>
                      <a:pt x="2331" y="4309"/>
                      <a:pt x="2316" y="4317"/>
                      <a:pt x="2293" y="4302"/>
                    </a:cubicBezTo>
                    <a:cubicBezTo>
                      <a:pt x="2286" y="4302"/>
                      <a:pt x="2278" y="4302"/>
                      <a:pt x="2278" y="4302"/>
                    </a:cubicBezTo>
                    <a:cubicBezTo>
                      <a:pt x="2271" y="4294"/>
                      <a:pt x="2271" y="4287"/>
                      <a:pt x="2271" y="4272"/>
                    </a:cubicBezTo>
                    <a:cubicBezTo>
                      <a:pt x="2271" y="4249"/>
                      <a:pt x="2293" y="4234"/>
                      <a:pt x="2316" y="4227"/>
                    </a:cubicBezTo>
                    <a:cubicBezTo>
                      <a:pt x="2323" y="4219"/>
                      <a:pt x="2331" y="4204"/>
                      <a:pt x="2353" y="4204"/>
                    </a:cubicBezTo>
                    <a:cubicBezTo>
                      <a:pt x="2361" y="4204"/>
                      <a:pt x="2361" y="4219"/>
                      <a:pt x="2368" y="4227"/>
                    </a:cubicBezTo>
                    <a:cubicBezTo>
                      <a:pt x="2376" y="4242"/>
                      <a:pt x="2383" y="4249"/>
                      <a:pt x="2383" y="4257"/>
                    </a:cubicBezTo>
                    <a:cubicBezTo>
                      <a:pt x="2383" y="4272"/>
                      <a:pt x="2376" y="4279"/>
                      <a:pt x="2376" y="4294"/>
                    </a:cubicBezTo>
                    <a:cubicBezTo>
                      <a:pt x="2406" y="4279"/>
                      <a:pt x="2436" y="4287"/>
                      <a:pt x="2451" y="4257"/>
                    </a:cubicBezTo>
                    <a:cubicBezTo>
                      <a:pt x="2473" y="4227"/>
                      <a:pt x="2466" y="4204"/>
                      <a:pt x="2488" y="4174"/>
                    </a:cubicBezTo>
                    <a:cubicBezTo>
                      <a:pt x="2488" y="4159"/>
                      <a:pt x="2503" y="4159"/>
                      <a:pt x="2503" y="4152"/>
                    </a:cubicBezTo>
                    <a:cubicBezTo>
                      <a:pt x="2503" y="4137"/>
                      <a:pt x="2488" y="4122"/>
                      <a:pt x="2481" y="4114"/>
                    </a:cubicBezTo>
                    <a:cubicBezTo>
                      <a:pt x="2473" y="4107"/>
                      <a:pt x="2466" y="4092"/>
                      <a:pt x="2451" y="4092"/>
                    </a:cubicBezTo>
                    <a:cubicBezTo>
                      <a:pt x="2436" y="4084"/>
                      <a:pt x="2428" y="4092"/>
                      <a:pt x="2413" y="4084"/>
                    </a:cubicBezTo>
                    <a:cubicBezTo>
                      <a:pt x="2413" y="4084"/>
                      <a:pt x="2406" y="4077"/>
                      <a:pt x="2406" y="4069"/>
                    </a:cubicBezTo>
                    <a:cubicBezTo>
                      <a:pt x="2383" y="4062"/>
                      <a:pt x="2376" y="4054"/>
                      <a:pt x="2368" y="4032"/>
                    </a:cubicBezTo>
                    <a:cubicBezTo>
                      <a:pt x="2361" y="4032"/>
                      <a:pt x="2361" y="4032"/>
                      <a:pt x="2353" y="4032"/>
                    </a:cubicBezTo>
                    <a:cubicBezTo>
                      <a:pt x="2338" y="4039"/>
                      <a:pt x="2338" y="4047"/>
                      <a:pt x="2323" y="4054"/>
                    </a:cubicBezTo>
                    <a:cubicBezTo>
                      <a:pt x="2293" y="4069"/>
                      <a:pt x="2263" y="4077"/>
                      <a:pt x="2263" y="4114"/>
                    </a:cubicBezTo>
                    <a:cubicBezTo>
                      <a:pt x="2263" y="4129"/>
                      <a:pt x="2278" y="4137"/>
                      <a:pt x="2278" y="4152"/>
                    </a:cubicBezTo>
                    <a:cubicBezTo>
                      <a:pt x="2278" y="4167"/>
                      <a:pt x="2263" y="4174"/>
                      <a:pt x="2256" y="4197"/>
                    </a:cubicBezTo>
                    <a:cubicBezTo>
                      <a:pt x="2256" y="4204"/>
                      <a:pt x="2256" y="4212"/>
                      <a:pt x="2256" y="4219"/>
                    </a:cubicBezTo>
                    <a:cubicBezTo>
                      <a:pt x="2248" y="4242"/>
                      <a:pt x="2233" y="4257"/>
                      <a:pt x="2218" y="4279"/>
                    </a:cubicBezTo>
                    <a:cubicBezTo>
                      <a:pt x="2211" y="4302"/>
                      <a:pt x="2203" y="4309"/>
                      <a:pt x="2196" y="4332"/>
                    </a:cubicBezTo>
                    <a:cubicBezTo>
                      <a:pt x="2196" y="4339"/>
                      <a:pt x="2196" y="4354"/>
                      <a:pt x="2196" y="4369"/>
                    </a:cubicBezTo>
                    <a:cubicBezTo>
                      <a:pt x="2188" y="4392"/>
                      <a:pt x="2173" y="4414"/>
                      <a:pt x="2173" y="4444"/>
                    </a:cubicBezTo>
                    <a:cubicBezTo>
                      <a:pt x="2173" y="4459"/>
                      <a:pt x="2181" y="4474"/>
                      <a:pt x="2188" y="4489"/>
                    </a:cubicBezTo>
                    <a:cubicBezTo>
                      <a:pt x="2196" y="4526"/>
                      <a:pt x="2196" y="4549"/>
                      <a:pt x="2203" y="4594"/>
                    </a:cubicBezTo>
                    <a:cubicBezTo>
                      <a:pt x="2203" y="4616"/>
                      <a:pt x="2226" y="4631"/>
                      <a:pt x="2248" y="4646"/>
                    </a:cubicBezTo>
                    <a:cubicBezTo>
                      <a:pt x="2256" y="4654"/>
                      <a:pt x="2256" y="4669"/>
                      <a:pt x="2263" y="4669"/>
                    </a:cubicBezTo>
                    <a:cubicBezTo>
                      <a:pt x="2271" y="4676"/>
                      <a:pt x="2286" y="4676"/>
                      <a:pt x="2293" y="4684"/>
                    </a:cubicBezTo>
                    <a:cubicBezTo>
                      <a:pt x="2301" y="4691"/>
                      <a:pt x="2293" y="4699"/>
                      <a:pt x="2301" y="4706"/>
                    </a:cubicBezTo>
                    <a:cubicBezTo>
                      <a:pt x="2301" y="4714"/>
                      <a:pt x="2308" y="4721"/>
                      <a:pt x="2308" y="4729"/>
                    </a:cubicBezTo>
                    <a:cubicBezTo>
                      <a:pt x="2308" y="4751"/>
                      <a:pt x="2308" y="4766"/>
                      <a:pt x="2293" y="4774"/>
                    </a:cubicBezTo>
                    <a:cubicBezTo>
                      <a:pt x="2278" y="4781"/>
                      <a:pt x="2263" y="4789"/>
                      <a:pt x="2256" y="4796"/>
                    </a:cubicBezTo>
                    <a:cubicBezTo>
                      <a:pt x="2248" y="4804"/>
                      <a:pt x="2248" y="4811"/>
                      <a:pt x="2241" y="4811"/>
                    </a:cubicBezTo>
                    <a:cubicBezTo>
                      <a:pt x="2218" y="4811"/>
                      <a:pt x="2211" y="4796"/>
                      <a:pt x="2196" y="4796"/>
                    </a:cubicBezTo>
                    <a:cubicBezTo>
                      <a:pt x="2181" y="4796"/>
                      <a:pt x="2181" y="4804"/>
                      <a:pt x="2173" y="4811"/>
                    </a:cubicBezTo>
                    <a:lnTo>
                      <a:pt x="2166" y="4811"/>
                    </a:lnTo>
                    <a:cubicBezTo>
                      <a:pt x="2158" y="4804"/>
                      <a:pt x="2151" y="4796"/>
                      <a:pt x="2151" y="4789"/>
                    </a:cubicBezTo>
                    <a:cubicBezTo>
                      <a:pt x="2151" y="4774"/>
                      <a:pt x="2151" y="4759"/>
                      <a:pt x="2151" y="4751"/>
                    </a:cubicBezTo>
                    <a:cubicBezTo>
                      <a:pt x="2143" y="4729"/>
                      <a:pt x="2128" y="4706"/>
                      <a:pt x="2106" y="4706"/>
                    </a:cubicBezTo>
                    <a:cubicBezTo>
                      <a:pt x="2061" y="4691"/>
                      <a:pt x="2038" y="4699"/>
                      <a:pt x="1994" y="4691"/>
                    </a:cubicBezTo>
                    <a:cubicBezTo>
                      <a:pt x="1941" y="4691"/>
                      <a:pt x="1918" y="4691"/>
                      <a:pt x="1874" y="4691"/>
                    </a:cubicBezTo>
                    <a:cubicBezTo>
                      <a:pt x="1859" y="4691"/>
                      <a:pt x="1851" y="4691"/>
                      <a:pt x="1844" y="4691"/>
                    </a:cubicBezTo>
                    <a:cubicBezTo>
                      <a:pt x="1829" y="4684"/>
                      <a:pt x="1829" y="4669"/>
                      <a:pt x="1821" y="4654"/>
                    </a:cubicBezTo>
                    <a:cubicBezTo>
                      <a:pt x="1821" y="4654"/>
                      <a:pt x="1814" y="4654"/>
                      <a:pt x="1814" y="4646"/>
                    </a:cubicBezTo>
                    <a:cubicBezTo>
                      <a:pt x="1806" y="4631"/>
                      <a:pt x="1806" y="4624"/>
                      <a:pt x="1806" y="4609"/>
                    </a:cubicBezTo>
                    <a:cubicBezTo>
                      <a:pt x="1799" y="4609"/>
                      <a:pt x="1791" y="4601"/>
                      <a:pt x="1784" y="4601"/>
                    </a:cubicBezTo>
                    <a:cubicBezTo>
                      <a:pt x="1784" y="4601"/>
                      <a:pt x="1776" y="4594"/>
                      <a:pt x="1784" y="4594"/>
                    </a:cubicBezTo>
                    <a:cubicBezTo>
                      <a:pt x="1784" y="4586"/>
                      <a:pt x="1791" y="4586"/>
                      <a:pt x="1791" y="4579"/>
                    </a:cubicBezTo>
                    <a:cubicBezTo>
                      <a:pt x="1791" y="4556"/>
                      <a:pt x="1776" y="4549"/>
                      <a:pt x="1761" y="4542"/>
                    </a:cubicBezTo>
                    <a:cubicBezTo>
                      <a:pt x="1739" y="4526"/>
                      <a:pt x="1716" y="4519"/>
                      <a:pt x="1701" y="4496"/>
                    </a:cubicBezTo>
                    <a:cubicBezTo>
                      <a:pt x="1731" y="4482"/>
                      <a:pt x="1746" y="4474"/>
                      <a:pt x="1761" y="4452"/>
                    </a:cubicBezTo>
                    <a:cubicBezTo>
                      <a:pt x="1776" y="4466"/>
                      <a:pt x="1791" y="4474"/>
                      <a:pt x="1806" y="4482"/>
                    </a:cubicBezTo>
                    <a:cubicBezTo>
                      <a:pt x="1821" y="4489"/>
                      <a:pt x="1829" y="4504"/>
                      <a:pt x="1844" y="4504"/>
                    </a:cubicBezTo>
                    <a:cubicBezTo>
                      <a:pt x="1859" y="4504"/>
                      <a:pt x="1866" y="4482"/>
                      <a:pt x="1874" y="4466"/>
                    </a:cubicBezTo>
                    <a:cubicBezTo>
                      <a:pt x="1889" y="4444"/>
                      <a:pt x="1896" y="4429"/>
                      <a:pt x="1904" y="4407"/>
                    </a:cubicBezTo>
                    <a:cubicBezTo>
                      <a:pt x="1918" y="4377"/>
                      <a:pt x="1918" y="4362"/>
                      <a:pt x="1926" y="4332"/>
                    </a:cubicBezTo>
                    <a:cubicBezTo>
                      <a:pt x="1926" y="4317"/>
                      <a:pt x="1934" y="4309"/>
                      <a:pt x="1934" y="4294"/>
                    </a:cubicBezTo>
                    <a:cubicBezTo>
                      <a:pt x="1934" y="4219"/>
                      <a:pt x="1934" y="4219"/>
                      <a:pt x="1934" y="4219"/>
                    </a:cubicBezTo>
                    <a:cubicBezTo>
                      <a:pt x="1934" y="4189"/>
                      <a:pt x="1911" y="4174"/>
                      <a:pt x="1896" y="4144"/>
                    </a:cubicBezTo>
                    <a:cubicBezTo>
                      <a:pt x="1874" y="4122"/>
                      <a:pt x="1866" y="4099"/>
                      <a:pt x="1844" y="4069"/>
                    </a:cubicBezTo>
                    <a:cubicBezTo>
                      <a:pt x="1829" y="4062"/>
                      <a:pt x="1821" y="4054"/>
                      <a:pt x="1806" y="4047"/>
                    </a:cubicBezTo>
                    <a:cubicBezTo>
                      <a:pt x="1799" y="4047"/>
                      <a:pt x="1784" y="4047"/>
                      <a:pt x="1784" y="4039"/>
                    </a:cubicBezTo>
                    <a:cubicBezTo>
                      <a:pt x="1776" y="4032"/>
                      <a:pt x="1784" y="4017"/>
                      <a:pt x="1784" y="4009"/>
                    </a:cubicBezTo>
                    <a:cubicBezTo>
                      <a:pt x="1776" y="3995"/>
                      <a:pt x="1761" y="3987"/>
                      <a:pt x="1761" y="3965"/>
                    </a:cubicBezTo>
                    <a:cubicBezTo>
                      <a:pt x="1761" y="3957"/>
                      <a:pt x="1769" y="3949"/>
                      <a:pt x="1769" y="3935"/>
                    </a:cubicBezTo>
                    <a:cubicBezTo>
                      <a:pt x="1776" y="3912"/>
                      <a:pt x="1784" y="3897"/>
                      <a:pt x="1791" y="3875"/>
                    </a:cubicBezTo>
                    <a:cubicBezTo>
                      <a:pt x="1806" y="3845"/>
                      <a:pt x="1814" y="3830"/>
                      <a:pt x="1814" y="3800"/>
                    </a:cubicBezTo>
                    <a:cubicBezTo>
                      <a:pt x="1814" y="3770"/>
                      <a:pt x="1814" y="3755"/>
                      <a:pt x="1806" y="3725"/>
                    </a:cubicBezTo>
                    <a:cubicBezTo>
                      <a:pt x="1806" y="3710"/>
                      <a:pt x="1799" y="3710"/>
                      <a:pt x="1791" y="3702"/>
                    </a:cubicBezTo>
                    <a:cubicBezTo>
                      <a:pt x="1791" y="3695"/>
                      <a:pt x="1784" y="3695"/>
                      <a:pt x="1784" y="3687"/>
                    </a:cubicBezTo>
                    <a:cubicBezTo>
                      <a:pt x="1784" y="3657"/>
                      <a:pt x="1806" y="3650"/>
                      <a:pt x="1806" y="3620"/>
                    </a:cubicBezTo>
                    <a:cubicBezTo>
                      <a:pt x="1806" y="3605"/>
                      <a:pt x="1806" y="3597"/>
                      <a:pt x="1791" y="3582"/>
                    </a:cubicBezTo>
                    <a:cubicBezTo>
                      <a:pt x="1791" y="3582"/>
                      <a:pt x="1784" y="3590"/>
                      <a:pt x="1784" y="3582"/>
                    </a:cubicBezTo>
                    <a:cubicBezTo>
                      <a:pt x="1769" y="3582"/>
                      <a:pt x="1769" y="3575"/>
                      <a:pt x="1761" y="3567"/>
                    </a:cubicBezTo>
                    <a:cubicBezTo>
                      <a:pt x="1769" y="3552"/>
                      <a:pt x="1769" y="3552"/>
                      <a:pt x="1769" y="3552"/>
                    </a:cubicBezTo>
                    <a:cubicBezTo>
                      <a:pt x="1799" y="3545"/>
                      <a:pt x="1821" y="3537"/>
                      <a:pt x="1836" y="3507"/>
                    </a:cubicBezTo>
                    <a:cubicBezTo>
                      <a:pt x="1844" y="3507"/>
                      <a:pt x="1859" y="3515"/>
                      <a:pt x="1866" y="3515"/>
                    </a:cubicBezTo>
                    <a:cubicBezTo>
                      <a:pt x="1874" y="3522"/>
                      <a:pt x="1866" y="3530"/>
                      <a:pt x="1874" y="3530"/>
                    </a:cubicBezTo>
                    <a:cubicBezTo>
                      <a:pt x="1881" y="3537"/>
                      <a:pt x="1889" y="3545"/>
                      <a:pt x="1896" y="3552"/>
                    </a:cubicBezTo>
                    <a:cubicBezTo>
                      <a:pt x="1934" y="3507"/>
                      <a:pt x="1964" y="3492"/>
                      <a:pt x="1994" y="3432"/>
                    </a:cubicBezTo>
                    <a:cubicBezTo>
                      <a:pt x="1994" y="3417"/>
                      <a:pt x="2001" y="3410"/>
                      <a:pt x="2016" y="3395"/>
                    </a:cubicBezTo>
                    <a:cubicBezTo>
                      <a:pt x="2024" y="3395"/>
                      <a:pt x="2031" y="3395"/>
                      <a:pt x="2038" y="3387"/>
                    </a:cubicBezTo>
                    <a:cubicBezTo>
                      <a:pt x="2046" y="3380"/>
                      <a:pt x="2038" y="3373"/>
                      <a:pt x="2046" y="3365"/>
                    </a:cubicBezTo>
                    <a:cubicBezTo>
                      <a:pt x="2046" y="3350"/>
                      <a:pt x="2054" y="3335"/>
                      <a:pt x="2068" y="3327"/>
                    </a:cubicBezTo>
                    <a:cubicBezTo>
                      <a:pt x="2068" y="3320"/>
                      <a:pt x="2076" y="3327"/>
                      <a:pt x="2076" y="3327"/>
                    </a:cubicBezTo>
                    <a:cubicBezTo>
                      <a:pt x="2098" y="3305"/>
                      <a:pt x="2083" y="3283"/>
                      <a:pt x="2091" y="3253"/>
                    </a:cubicBezTo>
                    <a:cubicBezTo>
                      <a:pt x="2098" y="3230"/>
                      <a:pt x="2113" y="3230"/>
                      <a:pt x="2121" y="3215"/>
                    </a:cubicBezTo>
                    <a:cubicBezTo>
                      <a:pt x="2151" y="3185"/>
                      <a:pt x="2158" y="3163"/>
                      <a:pt x="2173" y="3125"/>
                    </a:cubicBezTo>
                    <a:cubicBezTo>
                      <a:pt x="2181" y="3118"/>
                      <a:pt x="2181" y="3110"/>
                      <a:pt x="2181" y="3103"/>
                    </a:cubicBezTo>
                    <a:cubicBezTo>
                      <a:pt x="2188" y="3088"/>
                      <a:pt x="2203" y="3088"/>
                      <a:pt x="2203" y="3073"/>
                    </a:cubicBezTo>
                    <a:cubicBezTo>
                      <a:pt x="2203" y="3065"/>
                      <a:pt x="2188" y="3058"/>
                      <a:pt x="2181" y="3050"/>
                    </a:cubicBezTo>
                    <a:cubicBezTo>
                      <a:pt x="2181" y="3035"/>
                      <a:pt x="2181" y="3028"/>
                      <a:pt x="2181" y="3013"/>
                    </a:cubicBezTo>
                    <a:cubicBezTo>
                      <a:pt x="2181" y="2990"/>
                      <a:pt x="2203" y="2975"/>
                      <a:pt x="2218" y="2953"/>
                    </a:cubicBezTo>
                    <a:lnTo>
                      <a:pt x="2218" y="2945"/>
                    </a:lnTo>
                    <a:cubicBezTo>
                      <a:pt x="2241" y="2915"/>
                      <a:pt x="2256" y="2900"/>
                      <a:pt x="2271" y="2870"/>
                    </a:cubicBezTo>
                    <a:cubicBezTo>
                      <a:pt x="2271" y="2863"/>
                      <a:pt x="2278" y="2855"/>
                      <a:pt x="2278" y="2848"/>
                    </a:cubicBezTo>
                    <a:cubicBezTo>
                      <a:pt x="2278" y="2840"/>
                      <a:pt x="2271" y="2840"/>
                      <a:pt x="2271" y="2833"/>
                    </a:cubicBezTo>
                    <a:cubicBezTo>
                      <a:pt x="2248" y="2840"/>
                      <a:pt x="2241" y="2848"/>
                      <a:pt x="2218" y="2855"/>
                    </a:cubicBezTo>
                    <a:cubicBezTo>
                      <a:pt x="2196" y="2863"/>
                      <a:pt x="2173" y="2855"/>
                      <a:pt x="2143" y="2870"/>
                    </a:cubicBezTo>
                    <a:cubicBezTo>
                      <a:pt x="2128" y="2885"/>
                      <a:pt x="2128" y="2893"/>
                      <a:pt x="2113" y="2908"/>
                    </a:cubicBezTo>
                    <a:cubicBezTo>
                      <a:pt x="2098" y="2930"/>
                      <a:pt x="2091" y="2945"/>
                      <a:pt x="2076" y="2975"/>
                    </a:cubicBezTo>
                    <a:cubicBezTo>
                      <a:pt x="2054" y="2968"/>
                      <a:pt x="2031" y="2960"/>
                      <a:pt x="2031" y="2938"/>
                    </a:cubicBezTo>
                    <a:cubicBezTo>
                      <a:pt x="2031" y="2923"/>
                      <a:pt x="2031" y="2915"/>
                      <a:pt x="2031" y="2900"/>
                    </a:cubicBezTo>
                    <a:cubicBezTo>
                      <a:pt x="2031" y="2885"/>
                      <a:pt x="2031" y="2885"/>
                      <a:pt x="2031" y="2885"/>
                    </a:cubicBezTo>
                    <a:cubicBezTo>
                      <a:pt x="2031" y="2900"/>
                      <a:pt x="2031" y="2900"/>
                      <a:pt x="2031" y="2900"/>
                    </a:cubicBezTo>
                    <a:cubicBezTo>
                      <a:pt x="2038" y="2885"/>
                      <a:pt x="2046" y="2870"/>
                      <a:pt x="2054" y="2863"/>
                    </a:cubicBezTo>
                    <a:cubicBezTo>
                      <a:pt x="2076" y="2848"/>
                      <a:pt x="2091" y="2840"/>
                      <a:pt x="2106" y="2826"/>
                    </a:cubicBezTo>
                    <a:cubicBezTo>
                      <a:pt x="2113" y="2810"/>
                      <a:pt x="2121" y="2803"/>
                      <a:pt x="2136" y="2796"/>
                    </a:cubicBezTo>
                    <a:cubicBezTo>
                      <a:pt x="2158" y="2780"/>
                      <a:pt x="2173" y="2766"/>
                      <a:pt x="2203" y="2750"/>
                    </a:cubicBezTo>
                    <a:cubicBezTo>
                      <a:pt x="2226" y="2736"/>
                      <a:pt x="2256" y="2728"/>
                      <a:pt x="2256" y="2706"/>
                    </a:cubicBezTo>
                    <a:cubicBezTo>
                      <a:pt x="2256" y="2683"/>
                      <a:pt x="2241" y="2676"/>
                      <a:pt x="2241" y="2661"/>
                    </a:cubicBezTo>
                    <a:cubicBezTo>
                      <a:pt x="2241" y="2646"/>
                      <a:pt x="2248" y="2638"/>
                      <a:pt x="2248" y="2631"/>
                    </a:cubicBezTo>
                    <a:cubicBezTo>
                      <a:pt x="2248" y="2608"/>
                      <a:pt x="2233" y="2601"/>
                      <a:pt x="2226" y="2586"/>
                    </a:cubicBezTo>
                    <a:cubicBezTo>
                      <a:pt x="2211" y="2556"/>
                      <a:pt x="2196" y="2541"/>
                      <a:pt x="2166" y="2533"/>
                    </a:cubicBezTo>
                    <a:cubicBezTo>
                      <a:pt x="2166" y="2518"/>
                      <a:pt x="2173" y="2518"/>
                      <a:pt x="2173" y="2503"/>
                    </a:cubicBezTo>
                    <a:cubicBezTo>
                      <a:pt x="2173" y="2496"/>
                      <a:pt x="2158" y="2496"/>
                      <a:pt x="2151" y="2488"/>
                    </a:cubicBezTo>
                    <a:cubicBezTo>
                      <a:pt x="2143" y="2488"/>
                      <a:pt x="2136" y="2481"/>
                      <a:pt x="2121" y="2481"/>
                    </a:cubicBezTo>
                    <a:cubicBezTo>
                      <a:pt x="2106" y="2473"/>
                      <a:pt x="2091" y="2458"/>
                      <a:pt x="2083" y="2443"/>
                    </a:cubicBezTo>
                    <a:cubicBezTo>
                      <a:pt x="2076" y="2421"/>
                      <a:pt x="2068" y="2413"/>
                      <a:pt x="2054" y="2391"/>
                    </a:cubicBezTo>
                    <a:cubicBezTo>
                      <a:pt x="2046" y="2383"/>
                      <a:pt x="2046" y="2376"/>
                      <a:pt x="2038" y="2368"/>
                    </a:cubicBezTo>
                    <a:cubicBezTo>
                      <a:pt x="2031" y="2361"/>
                      <a:pt x="2016" y="2353"/>
                      <a:pt x="2016" y="2346"/>
                    </a:cubicBezTo>
                    <a:cubicBezTo>
                      <a:pt x="2016" y="2316"/>
                      <a:pt x="2046" y="2308"/>
                      <a:pt x="2046" y="2286"/>
                    </a:cubicBezTo>
                    <a:cubicBezTo>
                      <a:pt x="2046" y="2256"/>
                      <a:pt x="2031" y="2241"/>
                      <a:pt x="2024" y="2218"/>
                    </a:cubicBezTo>
                    <a:cubicBezTo>
                      <a:pt x="2016" y="2218"/>
                      <a:pt x="2024" y="2211"/>
                      <a:pt x="2024" y="2211"/>
                    </a:cubicBezTo>
                    <a:cubicBezTo>
                      <a:pt x="2016" y="2181"/>
                      <a:pt x="1994" y="2173"/>
                      <a:pt x="1964" y="2166"/>
                    </a:cubicBezTo>
                    <a:cubicBezTo>
                      <a:pt x="1934" y="2158"/>
                      <a:pt x="1904" y="2166"/>
                      <a:pt x="1881" y="2136"/>
                    </a:cubicBezTo>
                    <a:cubicBezTo>
                      <a:pt x="1866" y="2121"/>
                      <a:pt x="1866" y="2098"/>
                      <a:pt x="1859" y="2076"/>
                    </a:cubicBezTo>
                    <a:cubicBezTo>
                      <a:pt x="1836" y="2091"/>
                      <a:pt x="1829" y="2106"/>
                      <a:pt x="1806" y="2128"/>
                    </a:cubicBezTo>
                    <a:cubicBezTo>
                      <a:pt x="1791" y="2144"/>
                      <a:pt x="1784" y="2151"/>
                      <a:pt x="1769" y="2166"/>
                    </a:cubicBezTo>
                    <a:cubicBezTo>
                      <a:pt x="1754" y="2173"/>
                      <a:pt x="1739" y="2173"/>
                      <a:pt x="1739" y="2188"/>
                    </a:cubicBezTo>
                    <a:cubicBezTo>
                      <a:pt x="1739" y="2203"/>
                      <a:pt x="1746" y="2211"/>
                      <a:pt x="1746" y="2218"/>
                    </a:cubicBezTo>
                    <a:cubicBezTo>
                      <a:pt x="1761" y="2248"/>
                      <a:pt x="1754" y="2263"/>
                      <a:pt x="1769" y="2293"/>
                    </a:cubicBezTo>
                    <a:cubicBezTo>
                      <a:pt x="1776" y="2316"/>
                      <a:pt x="1784" y="2331"/>
                      <a:pt x="1799" y="2353"/>
                    </a:cubicBezTo>
                    <a:cubicBezTo>
                      <a:pt x="1799" y="2368"/>
                      <a:pt x="1814" y="2368"/>
                      <a:pt x="1814" y="2383"/>
                    </a:cubicBezTo>
                    <a:cubicBezTo>
                      <a:pt x="1814" y="2413"/>
                      <a:pt x="1799" y="2428"/>
                      <a:pt x="1784" y="2443"/>
                    </a:cubicBezTo>
                    <a:cubicBezTo>
                      <a:pt x="1784" y="2451"/>
                      <a:pt x="1784" y="2458"/>
                      <a:pt x="1776" y="2458"/>
                    </a:cubicBezTo>
                    <a:cubicBezTo>
                      <a:pt x="1746" y="2473"/>
                      <a:pt x="1724" y="2481"/>
                      <a:pt x="1701" y="2496"/>
                    </a:cubicBezTo>
                    <a:cubicBezTo>
                      <a:pt x="1694" y="2503"/>
                      <a:pt x="1701" y="2511"/>
                      <a:pt x="1701" y="2511"/>
                    </a:cubicBezTo>
                    <a:cubicBezTo>
                      <a:pt x="1709" y="2518"/>
                      <a:pt x="1724" y="2518"/>
                      <a:pt x="1739" y="2518"/>
                    </a:cubicBezTo>
                    <a:cubicBezTo>
                      <a:pt x="1761" y="2526"/>
                      <a:pt x="1776" y="2541"/>
                      <a:pt x="1799" y="2541"/>
                    </a:cubicBezTo>
                    <a:cubicBezTo>
                      <a:pt x="1851" y="2541"/>
                      <a:pt x="1866" y="2503"/>
                      <a:pt x="1918" y="2503"/>
                    </a:cubicBezTo>
                    <a:cubicBezTo>
                      <a:pt x="1934" y="2503"/>
                      <a:pt x="1941" y="2518"/>
                      <a:pt x="1948" y="2526"/>
                    </a:cubicBezTo>
                    <a:cubicBezTo>
                      <a:pt x="1956" y="2541"/>
                      <a:pt x="1964" y="2548"/>
                      <a:pt x="1971" y="2563"/>
                    </a:cubicBezTo>
                    <a:cubicBezTo>
                      <a:pt x="1994" y="2593"/>
                      <a:pt x="2001" y="2616"/>
                      <a:pt x="2001" y="2646"/>
                    </a:cubicBezTo>
                    <a:cubicBezTo>
                      <a:pt x="2001" y="2683"/>
                      <a:pt x="1986" y="2698"/>
                      <a:pt x="1986" y="2728"/>
                    </a:cubicBezTo>
                    <a:cubicBezTo>
                      <a:pt x="1986" y="2743"/>
                      <a:pt x="1994" y="2750"/>
                      <a:pt x="1994" y="2766"/>
                    </a:cubicBezTo>
                    <a:cubicBezTo>
                      <a:pt x="1994" y="2788"/>
                      <a:pt x="1978" y="2796"/>
                      <a:pt x="1964" y="2796"/>
                    </a:cubicBezTo>
                    <a:cubicBezTo>
                      <a:pt x="1941" y="2803"/>
                      <a:pt x="1918" y="2796"/>
                      <a:pt x="1896" y="2803"/>
                    </a:cubicBezTo>
                    <a:cubicBezTo>
                      <a:pt x="1866" y="2810"/>
                      <a:pt x="1851" y="2826"/>
                      <a:pt x="1836" y="2848"/>
                    </a:cubicBezTo>
                    <a:cubicBezTo>
                      <a:pt x="1829" y="2863"/>
                      <a:pt x="1821" y="2878"/>
                      <a:pt x="1806" y="2878"/>
                    </a:cubicBezTo>
                    <a:cubicBezTo>
                      <a:pt x="1791" y="2878"/>
                      <a:pt x="1791" y="2863"/>
                      <a:pt x="1784" y="2855"/>
                    </a:cubicBezTo>
                    <a:cubicBezTo>
                      <a:pt x="1769" y="2848"/>
                      <a:pt x="1754" y="2848"/>
                      <a:pt x="1746" y="2840"/>
                    </a:cubicBezTo>
                    <a:cubicBezTo>
                      <a:pt x="1731" y="2833"/>
                      <a:pt x="1731" y="2810"/>
                      <a:pt x="1716" y="2803"/>
                    </a:cubicBezTo>
                    <a:cubicBezTo>
                      <a:pt x="1716" y="2796"/>
                      <a:pt x="1709" y="2796"/>
                      <a:pt x="1701" y="2796"/>
                    </a:cubicBezTo>
                    <a:cubicBezTo>
                      <a:pt x="1716" y="2788"/>
                      <a:pt x="1724" y="2780"/>
                      <a:pt x="1739" y="2773"/>
                    </a:cubicBezTo>
                    <a:cubicBezTo>
                      <a:pt x="1746" y="2766"/>
                      <a:pt x="1746" y="2758"/>
                      <a:pt x="1761" y="2743"/>
                    </a:cubicBezTo>
                    <a:cubicBezTo>
                      <a:pt x="1776" y="2736"/>
                      <a:pt x="1784" y="2720"/>
                      <a:pt x="1784" y="2698"/>
                    </a:cubicBezTo>
                    <a:cubicBezTo>
                      <a:pt x="1784" y="2690"/>
                      <a:pt x="1784" y="2683"/>
                      <a:pt x="1784" y="2676"/>
                    </a:cubicBezTo>
                    <a:cubicBezTo>
                      <a:pt x="1776" y="2668"/>
                      <a:pt x="1784" y="2661"/>
                      <a:pt x="1784" y="2653"/>
                    </a:cubicBezTo>
                    <a:cubicBezTo>
                      <a:pt x="1776" y="2646"/>
                      <a:pt x="1761" y="2638"/>
                      <a:pt x="1754" y="2638"/>
                    </a:cubicBezTo>
                    <a:cubicBezTo>
                      <a:pt x="1746" y="2631"/>
                      <a:pt x="1739" y="2631"/>
                      <a:pt x="1731" y="2631"/>
                    </a:cubicBezTo>
                    <a:cubicBezTo>
                      <a:pt x="1694" y="2631"/>
                      <a:pt x="1679" y="2638"/>
                      <a:pt x="1641" y="2653"/>
                    </a:cubicBezTo>
                    <a:cubicBezTo>
                      <a:pt x="1589" y="2661"/>
                      <a:pt x="1559" y="2676"/>
                      <a:pt x="1514" y="2713"/>
                    </a:cubicBezTo>
                    <a:cubicBezTo>
                      <a:pt x="1477" y="2750"/>
                      <a:pt x="1447" y="2766"/>
                      <a:pt x="1409" y="2818"/>
                    </a:cubicBezTo>
                    <a:cubicBezTo>
                      <a:pt x="1394" y="2833"/>
                      <a:pt x="1387" y="2855"/>
                      <a:pt x="1364" y="2870"/>
                    </a:cubicBezTo>
                    <a:cubicBezTo>
                      <a:pt x="1349" y="2878"/>
                      <a:pt x="1342" y="2893"/>
                      <a:pt x="1334" y="2908"/>
                    </a:cubicBezTo>
                    <a:cubicBezTo>
                      <a:pt x="1327" y="2915"/>
                      <a:pt x="1319" y="2930"/>
                      <a:pt x="1304" y="2930"/>
                    </a:cubicBezTo>
                    <a:lnTo>
                      <a:pt x="1297" y="2923"/>
                    </a:lnTo>
                    <a:cubicBezTo>
                      <a:pt x="1312" y="2893"/>
                      <a:pt x="1319" y="2870"/>
                      <a:pt x="1327" y="2840"/>
                    </a:cubicBezTo>
                    <a:cubicBezTo>
                      <a:pt x="1334" y="2818"/>
                      <a:pt x="1334" y="2803"/>
                      <a:pt x="1342" y="2780"/>
                    </a:cubicBezTo>
                    <a:cubicBezTo>
                      <a:pt x="1364" y="2766"/>
                      <a:pt x="1394" y="2766"/>
                      <a:pt x="1394" y="2743"/>
                    </a:cubicBezTo>
                    <a:cubicBezTo>
                      <a:pt x="1394" y="2720"/>
                      <a:pt x="1379" y="2713"/>
                      <a:pt x="1364" y="2698"/>
                    </a:cubicBezTo>
                    <a:cubicBezTo>
                      <a:pt x="1349" y="2690"/>
                      <a:pt x="1342" y="2676"/>
                      <a:pt x="1334" y="2668"/>
                    </a:cubicBezTo>
                    <a:cubicBezTo>
                      <a:pt x="1297" y="2631"/>
                      <a:pt x="1267" y="2623"/>
                      <a:pt x="1236" y="2586"/>
                    </a:cubicBezTo>
                    <a:cubicBezTo>
                      <a:pt x="1199" y="2548"/>
                      <a:pt x="1192" y="2518"/>
                      <a:pt x="1169" y="2481"/>
                    </a:cubicBezTo>
                    <a:cubicBezTo>
                      <a:pt x="1154" y="2443"/>
                      <a:pt x="1132" y="2428"/>
                      <a:pt x="1132" y="2398"/>
                    </a:cubicBezTo>
                    <a:cubicBezTo>
                      <a:pt x="1132" y="2376"/>
                      <a:pt x="1139" y="2361"/>
                      <a:pt x="1154" y="2338"/>
                    </a:cubicBezTo>
                    <a:cubicBezTo>
                      <a:pt x="1154" y="2323"/>
                      <a:pt x="1154" y="2316"/>
                      <a:pt x="1162" y="2301"/>
                    </a:cubicBezTo>
                    <a:cubicBezTo>
                      <a:pt x="1162" y="2278"/>
                      <a:pt x="1169" y="2263"/>
                      <a:pt x="1169" y="2241"/>
                    </a:cubicBezTo>
                    <a:cubicBezTo>
                      <a:pt x="1169" y="2233"/>
                      <a:pt x="1169" y="2226"/>
                      <a:pt x="1169" y="2218"/>
                    </a:cubicBezTo>
                    <a:cubicBezTo>
                      <a:pt x="1184" y="2218"/>
                      <a:pt x="1192" y="2218"/>
                      <a:pt x="1207" y="2218"/>
                    </a:cubicBezTo>
                    <a:cubicBezTo>
                      <a:pt x="1214" y="2218"/>
                      <a:pt x="1222" y="2211"/>
                      <a:pt x="1229" y="2211"/>
                    </a:cubicBezTo>
                    <a:cubicBezTo>
                      <a:pt x="1236" y="2211"/>
                      <a:pt x="1244" y="2218"/>
                      <a:pt x="1244" y="2226"/>
                    </a:cubicBezTo>
                    <a:cubicBezTo>
                      <a:pt x="1252" y="2233"/>
                      <a:pt x="1252" y="2241"/>
                      <a:pt x="1259" y="2248"/>
                    </a:cubicBezTo>
                    <a:cubicBezTo>
                      <a:pt x="1274" y="2263"/>
                      <a:pt x="1297" y="2256"/>
                      <a:pt x="1304" y="2278"/>
                    </a:cubicBezTo>
                    <a:cubicBezTo>
                      <a:pt x="1304" y="2293"/>
                      <a:pt x="1297" y="2308"/>
                      <a:pt x="1312" y="2316"/>
                    </a:cubicBezTo>
                    <a:cubicBezTo>
                      <a:pt x="1319" y="2323"/>
                      <a:pt x="1327" y="2331"/>
                      <a:pt x="1342" y="2331"/>
                    </a:cubicBezTo>
                    <a:cubicBezTo>
                      <a:pt x="1349" y="2338"/>
                      <a:pt x="1364" y="2338"/>
                      <a:pt x="1364" y="2353"/>
                    </a:cubicBezTo>
                    <a:cubicBezTo>
                      <a:pt x="1364" y="2368"/>
                      <a:pt x="1349" y="2376"/>
                      <a:pt x="1349" y="2391"/>
                    </a:cubicBezTo>
                    <a:cubicBezTo>
                      <a:pt x="1349" y="2398"/>
                      <a:pt x="1357" y="2406"/>
                      <a:pt x="1357" y="2413"/>
                    </a:cubicBezTo>
                    <a:cubicBezTo>
                      <a:pt x="1364" y="2428"/>
                      <a:pt x="1364" y="2443"/>
                      <a:pt x="1364" y="2458"/>
                    </a:cubicBezTo>
                    <a:cubicBezTo>
                      <a:pt x="1364" y="2473"/>
                      <a:pt x="1364" y="2481"/>
                      <a:pt x="1364" y="2496"/>
                    </a:cubicBezTo>
                    <a:cubicBezTo>
                      <a:pt x="1364" y="2503"/>
                      <a:pt x="1371" y="2511"/>
                      <a:pt x="1371" y="2518"/>
                    </a:cubicBezTo>
                    <a:cubicBezTo>
                      <a:pt x="1371" y="2526"/>
                      <a:pt x="1364" y="2533"/>
                      <a:pt x="1371" y="2533"/>
                    </a:cubicBezTo>
                    <a:cubicBezTo>
                      <a:pt x="1379" y="2533"/>
                      <a:pt x="1387" y="2533"/>
                      <a:pt x="1394" y="2526"/>
                    </a:cubicBezTo>
                    <a:cubicBezTo>
                      <a:pt x="1409" y="2518"/>
                      <a:pt x="1417" y="2511"/>
                      <a:pt x="1431" y="2496"/>
                    </a:cubicBezTo>
                    <a:cubicBezTo>
                      <a:pt x="1439" y="2488"/>
                      <a:pt x="1447" y="2488"/>
                      <a:pt x="1454" y="2481"/>
                    </a:cubicBezTo>
                    <a:cubicBezTo>
                      <a:pt x="1454" y="2481"/>
                      <a:pt x="1461" y="2473"/>
                      <a:pt x="1469" y="2473"/>
                    </a:cubicBezTo>
                    <a:cubicBezTo>
                      <a:pt x="1477" y="2473"/>
                      <a:pt x="1477" y="2473"/>
                      <a:pt x="1484" y="2473"/>
                    </a:cubicBezTo>
                    <a:cubicBezTo>
                      <a:pt x="1484" y="2451"/>
                      <a:pt x="1484" y="2451"/>
                      <a:pt x="1484" y="2451"/>
                    </a:cubicBezTo>
                    <a:cubicBezTo>
                      <a:pt x="1484" y="2443"/>
                      <a:pt x="1484" y="2443"/>
                      <a:pt x="1484" y="2436"/>
                    </a:cubicBezTo>
                    <a:cubicBezTo>
                      <a:pt x="1477" y="2421"/>
                      <a:pt x="1477" y="2413"/>
                      <a:pt x="1477" y="2398"/>
                    </a:cubicBezTo>
                    <a:cubicBezTo>
                      <a:pt x="1477" y="2383"/>
                      <a:pt x="1484" y="2368"/>
                      <a:pt x="1484" y="2353"/>
                    </a:cubicBezTo>
                    <a:cubicBezTo>
                      <a:pt x="1484" y="2338"/>
                      <a:pt x="1477" y="2331"/>
                      <a:pt x="1469" y="2316"/>
                    </a:cubicBezTo>
                    <a:cubicBezTo>
                      <a:pt x="1461" y="2308"/>
                      <a:pt x="1469" y="2293"/>
                      <a:pt x="1461" y="2278"/>
                    </a:cubicBezTo>
                    <a:cubicBezTo>
                      <a:pt x="1454" y="2263"/>
                      <a:pt x="1439" y="2271"/>
                      <a:pt x="1424" y="2271"/>
                    </a:cubicBezTo>
                    <a:cubicBezTo>
                      <a:pt x="1409" y="2263"/>
                      <a:pt x="1401" y="2263"/>
                      <a:pt x="1387" y="2263"/>
                    </a:cubicBezTo>
                    <a:cubicBezTo>
                      <a:pt x="1379" y="2263"/>
                      <a:pt x="1371" y="2256"/>
                      <a:pt x="1364" y="2256"/>
                    </a:cubicBezTo>
                    <a:cubicBezTo>
                      <a:pt x="1357" y="2256"/>
                      <a:pt x="1357" y="2256"/>
                      <a:pt x="1349" y="2256"/>
                    </a:cubicBezTo>
                    <a:cubicBezTo>
                      <a:pt x="1334" y="2248"/>
                      <a:pt x="1327" y="2248"/>
                      <a:pt x="1312" y="2248"/>
                    </a:cubicBezTo>
                    <a:cubicBezTo>
                      <a:pt x="1297" y="2248"/>
                      <a:pt x="1289" y="2248"/>
                      <a:pt x="1282" y="2241"/>
                    </a:cubicBezTo>
                    <a:cubicBezTo>
                      <a:pt x="1282" y="2241"/>
                      <a:pt x="1282" y="2233"/>
                      <a:pt x="1282" y="2226"/>
                    </a:cubicBezTo>
                    <a:cubicBezTo>
                      <a:pt x="1282" y="2218"/>
                      <a:pt x="1282" y="2203"/>
                      <a:pt x="1274" y="2196"/>
                    </a:cubicBezTo>
                    <a:cubicBezTo>
                      <a:pt x="1274" y="2196"/>
                      <a:pt x="1267" y="2196"/>
                      <a:pt x="1267" y="2188"/>
                    </a:cubicBezTo>
                    <a:cubicBezTo>
                      <a:pt x="1267" y="2181"/>
                      <a:pt x="1282" y="2173"/>
                      <a:pt x="1282" y="2166"/>
                    </a:cubicBezTo>
                    <a:cubicBezTo>
                      <a:pt x="1282" y="2158"/>
                      <a:pt x="1282" y="2158"/>
                      <a:pt x="1282" y="2151"/>
                    </a:cubicBezTo>
                    <a:cubicBezTo>
                      <a:pt x="1274" y="2151"/>
                      <a:pt x="1267" y="2151"/>
                      <a:pt x="1259" y="2151"/>
                    </a:cubicBezTo>
                    <a:cubicBezTo>
                      <a:pt x="1252" y="2151"/>
                      <a:pt x="1244" y="2158"/>
                      <a:pt x="1236" y="2158"/>
                    </a:cubicBezTo>
                    <a:cubicBezTo>
                      <a:pt x="1222" y="2166"/>
                      <a:pt x="1214" y="2166"/>
                      <a:pt x="1192" y="2173"/>
                    </a:cubicBezTo>
                    <a:cubicBezTo>
                      <a:pt x="1184" y="2181"/>
                      <a:pt x="1184" y="2188"/>
                      <a:pt x="1177" y="2188"/>
                    </a:cubicBezTo>
                    <a:cubicBezTo>
                      <a:pt x="1169" y="2188"/>
                      <a:pt x="1169" y="2181"/>
                      <a:pt x="1162" y="2181"/>
                    </a:cubicBezTo>
                    <a:close/>
                    <a:moveTo>
                      <a:pt x="1027" y="1904"/>
                    </a:moveTo>
                    <a:lnTo>
                      <a:pt x="1027" y="1904"/>
                    </a:lnTo>
                    <a:cubicBezTo>
                      <a:pt x="1034" y="1904"/>
                      <a:pt x="1034" y="1896"/>
                      <a:pt x="1034" y="1889"/>
                    </a:cubicBezTo>
                    <a:cubicBezTo>
                      <a:pt x="1049" y="1874"/>
                      <a:pt x="1057" y="1859"/>
                      <a:pt x="1064" y="1836"/>
                    </a:cubicBezTo>
                    <a:cubicBezTo>
                      <a:pt x="1064" y="1821"/>
                      <a:pt x="1064" y="1821"/>
                      <a:pt x="1064" y="1806"/>
                    </a:cubicBezTo>
                    <a:cubicBezTo>
                      <a:pt x="1064" y="1799"/>
                      <a:pt x="1072" y="1791"/>
                      <a:pt x="1064" y="1784"/>
                    </a:cubicBezTo>
                    <a:cubicBezTo>
                      <a:pt x="1057" y="1776"/>
                      <a:pt x="1057" y="1776"/>
                      <a:pt x="1049" y="1776"/>
                    </a:cubicBezTo>
                    <a:cubicBezTo>
                      <a:pt x="1042" y="1769"/>
                      <a:pt x="1042" y="1761"/>
                      <a:pt x="1034" y="1761"/>
                    </a:cubicBezTo>
                    <a:cubicBezTo>
                      <a:pt x="1027" y="1754"/>
                      <a:pt x="1019" y="1754"/>
                      <a:pt x="1019" y="1746"/>
                    </a:cubicBezTo>
                    <a:cubicBezTo>
                      <a:pt x="1019" y="1761"/>
                      <a:pt x="1019" y="1769"/>
                      <a:pt x="1019" y="1784"/>
                    </a:cubicBezTo>
                    <a:cubicBezTo>
                      <a:pt x="1012" y="1791"/>
                      <a:pt x="1012" y="1799"/>
                      <a:pt x="1012" y="1814"/>
                    </a:cubicBezTo>
                    <a:cubicBezTo>
                      <a:pt x="1004" y="1829"/>
                      <a:pt x="1004" y="1844"/>
                      <a:pt x="989" y="1851"/>
                    </a:cubicBezTo>
                    <a:cubicBezTo>
                      <a:pt x="982" y="1859"/>
                      <a:pt x="982" y="1859"/>
                      <a:pt x="974" y="1859"/>
                    </a:cubicBezTo>
                    <a:cubicBezTo>
                      <a:pt x="967" y="1859"/>
                      <a:pt x="967" y="1851"/>
                      <a:pt x="959" y="1844"/>
                    </a:cubicBezTo>
                    <a:cubicBezTo>
                      <a:pt x="959" y="1836"/>
                      <a:pt x="952" y="1829"/>
                      <a:pt x="944" y="1821"/>
                    </a:cubicBezTo>
                    <a:cubicBezTo>
                      <a:pt x="944" y="1814"/>
                      <a:pt x="937" y="1814"/>
                      <a:pt x="937" y="1806"/>
                    </a:cubicBezTo>
                    <a:cubicBezTo>
                      <a:pt x="929" y="1799"/>
                      <a:pt x="922" y="1791"/>
                      <a:pt x="922" y="1776"/>
                    </a:cubicBezTo>
                    <a:cubicBezTo>
                      <a:pt x="914" y="1791"/>
                      <a:pt x="914" y="1799"/>
                      <a:pt x="907" y="1814"/>
                    </a:cubicBezTo>
                    <a:cubicBezTo>
                      <a:pt x="899" y="1829"/>
                      <a:pt x="892" y="1829"/>
                      <a:pt x="892" y="1844"/>
                    </a:cubicBezTo>
                    <a:cubicBezTo>
                      <a:pt x="907" y="1851"/>
                      <a:pt x="914" y="1859"/>
                      <a:pt x="922" y="1866"/>
                    </a:cubicBezTo>
                    <a:cubicBezTo>
                      <a:pt x="922" y="1874"/>
                      <a:pt x="929" y="1881"/>
                      <a:pt x="929" y="1889"/>
                    </a:cubicBezTo>
                    <a:cubicBezTo>
                      <a:pt x="929" y="1896"/>
                      <a:pt x="922" y="1896"/>
                      <a:pt x="922" y="1904"/>
                    </a:cubicBezTo>
                    <a:cubicBezTo>
                      <a:pt x="914" y="1919"/>
                      <a:pt x="914" y="1926"/>
                      <a:pt x="907" y="1941"/>
                    </a:cubicBezTo>
                    <a:cubicBezTo>
                      <a:pt x="899" y="1956"/>
                      <a:pt x="892" y="1971"/>
                      <a:pt x="884" y="1986"/>
                    </a:cubicBezTo>
                    <a:cubicBezTo>
                      <a:pt x="877" y="1994"/>
                      <a:pt x="877" y="2001"/>
                      <a:pt x="869" y="2008"/>
                    </a:cubicBezTo>
                    <a:cubicBezTo>
                      <a:pt x="869" y="2016"/>
                      <a:pt x="869" y="2016"/>
                      <a:pt x="869" y="2024"/>
                    </a:cubicBezTo>
                    <a:cubicBezTo>
                      <a:pt x="862" y="2024"/>
                      <a:pt x="862" y="2024"/>
                      <a:pt x="854" y="2031"/>
                    </a:cubicBezTo>
                    <a:cubicBezTo>
                      <a:pt x="847" y="2031"/>
                      <a:pt x="839" y="2038"/>
                      <a:pt x="839" y="2046"/>
                    </a:cubicBezTo>
                    <a:cubicBezTo>
                      <a:pt x="832" y="2061"/>
                      <a:pt x="824" y="2061"/>
                      <a:pt x="824" y="2076"/>
                    </a:cubicBezTo>
                    <a:cubicBezTo>
                      <a:pt x="832" y="2076"/>
                      <a:pt x="847" y="2076"/>
                      <a:pt x="854" y="2076"/>
                    </a:cubicBezTo>
                    <a:cubicBezTo>
                      <a:pt x="862" y="2084"/>
                      <a:pt x="862" y="2084"/>
                      <a:pt x="862" y="2091"/>
                    </a:cubicBezTo>
                    <a:cubicBezTo>
                      <a:pt x="869" y="2098"/>
                      <a:pt x="877" y="2098"/>
                      <a:pt x="884" y="2098"/>
                    </a:cubicBezTo>
                    <a:cubicBezTo>
                      <a:pt x="892" y="2098"/>
                      <a:pt x="899" y="2091"/>
                      <a:pt x="907" y="2091"/>
                    </a:cubicBezTo>
                    <a:cubicBezTo>
                      <a:pt x="907" y="2091"/>
                      <a:pt x="914" y="2091"/>
                      <a:pt x="922" y="2091"/>
                    </a:cubicBezTo>
                    <a:cubicBezTo>
                      <a:pt x="929" y="2084"/>
                      <a:pt x="929" y="2068"/>
                      <a:pt x="937" y="2061"/>
                    </a:cubicBezTo>
                    <a:cubicBezTo>
                      <a:pt x="944" y="2038"/>
                      <a:pt x="959" y="2031"/>
                      <a:pt x="967" y="2016"/>
                    </a:cubicBezTo>
                    <a:cubicBezTo>
                      <a:pt x="974" y="2001"/>
                      <a:pt x="982" y="1994"/>
                      <a:pt x="989" y="1979"/>
                    </a:cubicBezTo>
                    <a:cubicBezTo>
                      <a:pt x="997" y="1971"/>
                      <a:pt x="997" y="1964"/>
                      <a:pt x="1004" y="1949"/>
                    </a:cubicBezTo>
                    <a:cubicBezTo>
                      <a:pt x="1012" y="1934"/>
                      <a:pt x="1019" y="1926"/>
                      <a:pt x="1027" y="1904"/>
                    </a:cubicBezTo>
                    <a:close/>
                    <a:moveTo>
                      <a:pt x="577" y="1941"/>
                    </a:moveTo>
                    <a:lnTo>
                      <a:pt x="577" y="1941"/>
                    </a:lnTo>
                    <a:cubicBezTo>
                      <a:pt x="570" y="1941"/>
                      <a:pt x="570" y="1941"/>
                      <a:pt x="562" y="1941"/>
                    </a:cubicBezTo>
                    <a:cubicBezTo>
                      <a:pt x="547" y="1949"/>
                      <a:pt x="547" y="1956"/>
                      <a:pt x="540" y="1956"/>
                    </a:cubicBezTo>
                    <a:cubicBezTo>
                      <a:pt x="525" y="1956"/>
                      <a:pt x="517" y="1964"/>
                      <a:pt x="510" y="1971"/>
                    </a:cubicBezTo>
                    <a:cubicBezTo>
                      <a:pt x="517" y="1979"/>
                      <a:pt x="525" y="1979"/>
                      <a:pt x="540" y="1986"/>
                    </a:cubicBezTo>
                    <a:cubicBezTo>
                      <a:pt x="547" y="1994"/>
                      <a:pt x="547" y="1994"/>
                      <a:pt x="555" y="1994"/>
                    </a:cubicBezTo>
                    <a:cubicBezTo>
                      <a:pt x="570" y="1994"/>
                      <a:pt x="577" y="1994"/>
                      <a:pt x="592" y="1979"/>
                    </a:cubicBezTo>
                    <a:lnTo>
                      <a:pt x="592" y="1979"/>
                    </a:lnTo>
                    <a:cubicBezTo>
                      <a:pt x="592" y="1964"/>
                      <a:pt x="585" y="1956"/>
                      <a:pt x="577" y="1941"/>
                    </a:cubicBezTo>
                    <a:close/>
                    <a:moveTo>
                      <a:pt x="397" y="2443"/>
                    </a:moveTo>
                    <a:lnTo>
                      <a:pt x="397" y="2443"/>
                    </a:lnTo>
                    <a:cubicBezTo>
                      <a:pt x="390" y="2443"/>
                      <a:pt x="390" y="2458"/>
                      <a:pt x="390" y="2466"/>
                    </a:cubicBezTo>
                    <a:cubicBezTo>
                      <a:pt x="390" y="2496"/>
                      <a:pt x="390" y="2496"/>
                      <a:pt x="390" y="2496"/>
                    </a:cubicBezTo>
                    <a:cubicBezTo>
                      <a:pt x="390" y="2503"/>
                      <a:pt x="382" y="2503"/>
                      <a:pt x="382" y="2511"/>
                    </a:cubicBezTo>
                    <a:cubicBezTo>
                      <a:pt x="390" y="2511"/>
                      <a:pt x="390" y="2511"/>
                      <a:pt x="397" y="2511"/>
                    </a:cubicBezTo>
                    <a:cubicBezTo>
                      <a:pt x="397" y="2511"/>
                      <a:pt x="405" y="2511"/>
                      <a:pt x="412" y="2511"/>
                    </a:cubicBezTo>
                    <a:cubicBezTo>
                      <a:pt x="420" y="2511"/>
                      <a:pt x="420" y="2518"/>
                      <a:pt x="427" y="2526"/>
                    </a:cubicBezTo>
                    <a:cubicBezTo>
                      <a:pt x="442" y="2518"/>
                      <a:pt x="442" y="2503"/>
                      <a:pt x="442" y="2488"/>
                    </a:cubicBezTo>
                    <a:cubicBezTo>
                      <a:pt x="442" y="2481"/>
                      <a:pt x="442" y="2481"/>
                      <a:pt x="442" y="2473"/>
                    </a:cubicBezTo>
                    <a:cubicBezTo>
                      <a:pt x="442" y="2466"/>
                      <a:pt x="442" y="2466"/>
                      <a:pt x="435" y="2466"/>
                    </a:cubicBezTo>
                    <a:cubicBezTo>
                      <a:pt x="427" y="2458"/>
                      <a:pt x="420" y="2458"/>
                      <a:pt x="412" y="2458"/>
                    </a:cubicBezTo>
                    <a:cubicBezTo>
                      <a:pt x="405" y="2451"/>
                      <a:pt x="405" y="2443"/>
                      <a:pt x="397" y="2443"/>
                    </a:cubicBezTo>
                    <a:close/>
                    <a:moveTo>
                      <a:pt x="555" y="2211"/>
                    </a:moveTo>
                    <a:lnTo>
                      <a:pt x="555" y="2211"/>
                    </a:lnTo>
                    <a:cubicBezTo>
                      <a:pt x="555" y="2218"/>
                      <a:pt x="562" y="2218"/>
                      <a:pt x="562" y="2218"/>
                    </a:cubicBezTo>
                    <a:cubicBezTo>
                      <a:pt x="562" y="2226"/>
                      <a:pt x="555" y="2233"/>
                      <a:pt x="555" y="2233"/>
                    </a:cubicBezTo>
                    <a:cubicBezTo>
                      <a:pt x="555" y="2256"/>
                      <a:pt x="555" y="2263"/>
                      <a:pt x="547" y="2286"/>
                    </a:cubicBezTo>
                    <a:cubicBezTo>
                      <a:pt x="547" y="2301"/>
                      <a:pt x="540" y="2308"/>
                      <a:pt x="540" y="2316"/>
                    </a:cubicBezTo>
                    <a:cubicBezTo>
                      <a:pt x="540" y="2331"/>
                      <a:pt x="525" y="2338"/>
                      <a:pt x="525" y="2353"/>
                    </a:cubicBezTo>
                    <a:cubicBezTo>
                      <a:pt x="525" y="2361"/>
                      <a:pt x="525" y="2361"/>
                      <a:pt x="525" y="2361"/>
                    </a:cubicBezTo>
                    <a:cubicBezTo>
                      <a:pt x="532" y="2368"/>
                      <a:pt x="540" y="2368"/>
                      <a:pt x="540" y="2368"/>
                    </a:cubicBezTo>
                    <a:cubicBezTo>
                      <a:pt x="562" y="2368"/>
                      <a:pt x="570" y="2361"/>
                      <a:pt x="592" y="2353"/>
                    </a:cubicBezTo>
                    <a:cubicBezTo>
                      <a:pt x="592" y="2353"/>
                      <a:pt x="600" y="2346"/>
                      <a:pt x="607" y="2346"/>
                    </a:cubicBezTo>
                    <a:cubicBezTo>
                      <a:pt x="615" y="2346"/>
                      <a:pt x="615" y="2346"/>
                      <a:pt x="615" y="2346"/>
                    </a:cubicBezTo>
                    <a:cubicBezTo>
                      <a:pt x="615" y="2353"/>
                      <a:pt x="615" y="2361"/>
                      <a:pt x="615" y="2361"/>
                    </a:cubicBezTo>
                    <a:cubicBezTo>
                      <a:pt x="615" y="2376"/>
                      <a:pt x="615" y="2391"/>
                      <a:pt x="600" y="2398"/>
                    </a:cubicBezTo>
                    <a:cubicBezTo>
                      <a:pt x="592" y="2406"/>
                      <a:pt x="592" y="2413"/>
                      <a:pt x="585" y="2413"/>
                    </a:cubicBezTo>
                    <a:cubicBezTo>
                      <a:pt x="570" y="2421"/>
                      <a:pt x="570" y="2421"/>
                      <a:pt x="555" y="2428"/>
                    </a:cubicBezTo>
                    <a:cubicBezTo>
                      <a:pt x="547" y="2436"/>
                      <a:pt x="540" y="2436"/>
                      <a:pt x="540" y="2443"/>
                    </a:cubicBezTo>
                    <a:cubicBezTo>
                      <a:pt x="532" y="2443"/>
                      <a:pt x="532" y="2451"/>
                      <a:pt x="532" y="2458"/>
                    </a:cubicBezTo>
                    <a:cubicBezTo>
                      <a:pt x="525" y="2473"/>
                      <a:pt x="517" y="2481"/>
                      <a:pt x="517" y="2496"/>
                    </a:cubicBezTo>
                    <a:cubicBezTo>
                      <a:pt x="517" y="2511"/>
                      <a:pt x="517" y="2518"/>
                      <a:pt x="517" y="2526"/>
                    </a:cubicBezTo>
                    <a:cubicBezTo>
                      <a:pt x="510" y="2533"/>
                      <a:pt x="502" y="2533"/>
                      <a:pt x="495" y="2533"/>
                    </a:cubicBezTo>
                    <a:cubicBezTo>
                      <a:pt x="487" y="2533"/>
                      <a:pt x="480" y="2533"/>
                      <a:pt x="480" y="2533"/>
                    </a:cubicBezTo>
                    <a:cubicBezTo>
                      <a:pt x="472" y="2526"/>
                      <a:pt x="472" y="2518"/>
                      <a:pt x="472" y="2511"/>
                    </a:cubicBezTo>
                    <a:cubicBezTo>
                      <a:pt x="472" y="2496"/>
                      <a:pt x="487" y="2488"/>
                      <a:pt x="487" y="2466"/>
                    </a:cubicBezTo>
                    <a:cubicBezTo>
                      <a:pt x="487" y="2451"/>
                      <a:pt x="472" y="2436"/>
                      <a:pt x="457" y="2428"/>
                    </a:cubicBezTo>
                    <a:cubicBezTo>
                      <a:pt x="457" y="2421"/>
                      <a:pt x="450" y="2413"/>
                      <a:pt x="450" y="2413"/>
                    </a:cubicBezTo>
                    <a:cubicBezTo>
                      <a:pt x="435" y="2413"/>
                      <a:pt x="427" y="2413"/>
                      <a:pt x="420" y="2406"/>
                    </a:cubicBezTo>
                    <a:cubicBezTo>
                      <a:pt x="427" y="2398"/>
                      <a:pt x="435" y="2391"/>
                      <a:pt x="442" y="2391"/>
                    </a:cubicBezTo>
                    <a:cubicBezTo>
                      <a:pt x="442" y="2383"/>
                      <a:pt x="450" y="2383"/>
                      <a:pt x="457" y="2383"/>
                    </a:cubicBezTo>
                    <a:cubicBezTo>
                      <a:pt x="465" y="2376"/>
                      <a:pt x="480" y="2368"/>
                      <a:pt x="480" y="2353"/>
                    </a:cubicBezTo>
                    <a:cubicBezTo>
                      <a:pt x="487" y="2331"/>
                      <a:pt x="480" y="2308"/>
                      <a:pt x="495" y="2286"/>
                    </a:cubicBezTo>
                    <a:cubicBezTo>
                      <a:pt x="502" y="2293"/>
                      <a:pt x="502" y="2301"/>
                      <a:pt x="510" y="2308"/>
                    </a:cubicBezTo>
                    <a:cubicBezTo>
                      <a:pt x="510" y="2301"/>
                      <a:pt x="510" y="2293"/>
                      <a:pt x="510" y="2278"/>
                    </a:cubicBezTo>
                    <a:cubicBezTo>
                      <a:pt x="517" y="2248"/>
                      <a:pt x="532" y="2241"/>
                      <a:pt x="555" y="2211"/>
                    </a:cubicBezTo>
                    <a:close/>
                    <a:moveTo>
                      <a:pt x="262" y="2556"/>
                    </a:moveTo>
                    <a:lnTo>
                      <a:pt x="262" y="2556"/>
                    </a:lnTo>
                    <a:cubicBezTo>
                      <a:pt x="255" y="2556"/>
                      <a:pt x="255" y="2563"/>
                      <a:pt x="247" y="2563"/>
                    </a:cubicBezTo>
                    <a:lnTo>
                      <a:pt x="247" y="2571"/>
                    </a:lnTo>
                    <a:cubicBezTo>
                      <a:pt x="247" y="2586"/>
                      <a:pt x="262" y="2593"/>
                      <a:pt x="262" y="2608"/>
                    </a:cubicBezTo>
                    <a:cubicBezTo>
                      <a:pt x="262" y="2616"/>
                      <a:pt x="255" y="2616"/>
                      <a:pt x="255" y="2623"/>
                    </a:cubicBezTo>
                    <a:cubicBezTo>
                      <a:pt x="255" y="2638"/>
                      <a:pt x="270" y="2638"/>
                      <a:pt x="285" y="2638"/>
                    </a:cubicBezTo>
                    <a:cubicBezTo>
                      <a:pt x="292" y="2638"/>
                      <a:pt x="292" y="2638"/>
                      <a:pt x="300" y="2638"/>
                    </a:cubicBezTo>
                    <a:cubicBezTo>
                      <a:pt x="300" y="2631"/>
                      <a:pt x="307" y="2623"/>
                      <a:pt x="307" y="2616"/>
                    </a:cubicBezTo>
                    <a:cubicBezTo>
                      <a:pt x="307" y="2608"/>
                      <a:pt x="307" y="2601"/>
                      <a:pt x="300" y="2586"/>
                    </a:cubicBezTo>
                    <a:cubicBezTo>
                      <a:pt x="300" y="2578"/>
                      <a:pt x="300" y="2571"/>
                      <a:pt x="300" y="2571"/>
                    </a:cubicBezTo>
                    <a:cubicBezTo>
                      <a:pt x="300" y="2563"/>
                      <a:pt x="292" y="2563"/>
                      <a:pt x="285" y="2563"/>
                    </a:cubicBezTo>
                    <a:cubicBezTo>
                      <a:pt x="277" y="2556"/>
                      <a:pt x="270" y="2556"/>
                      <a:pt x="262" y="2556"/>
                    </a:cubicBezTo>
                    <a:close/>
                    <a:moveTo>
                      <a:pt x="202" y="2623"/>
                    </a:moveTo>
                    <a:lnTo>
                      <a:pt x="202" y="2623"/>
                    </a:lnTo>
                    <a:cubicBezTo>
                      <a:pt x="202" y="2638"/>
                      <a:pt x="210" y="2646"/>
                      <a:pt x="218" y="2653"/>
                    </a:cubicBezTo>
                    <a:cubicBezTo>
                      <a:pt x="225" y="2668"/>
                      <a:pt x="232" y="2668"/>
                      <a:pt x="247" y="2676"/>
                    </a:cubicBezTo>
                    <a:cubicBezTo>
                      <a:pt x="255" y="2676"/>
                      <a:pt x="255" y="2676"/>
                      <a:pt x="255" y="2683"/>
                    </a:cubicBezTo>
                    <a:cubicBezTo>
                      <a:pt x="262" y="2690"/>
                      <a:pt x="255" y="2690"/>
                      <a:pt x="255" y="2698"/>
                    </a:cubicBezTo>
                    <a:cubicBezTo>
                      <a:pt x="255" y="2720"/>
                      <a:pt x="262" y="2736"/>
                      <a:pt x="262" y="2750"/>
                    </a:cubicBezTo>
                    <a:cubicBezTo>
                      <a:pt x="270" y="2758"/>
                      <a:pt x="270" y="2758"/>
                      <a:pt x="277" y="2766"/>
                    </a:cubicBezTo>
                    <a:cubicBezTo>
                      <a:pt x="285" y="2780"/>
                      <a:pt x="285" y="2788"/>
                      <a:pt x="292" y="2796"/>
                    </a:cubicBezTo>
                    <a:cubicBezTo>
                      <a:pt x="300" y="2803"/>
                      <a:pt x="307" y="2803"/>
                      <a:pt x="307" y="2810"/>
                    </a:cubicBezTo>
                    <a:cubicBezTo>
                      <a:pt x="307" y="2818"/>
                      <a:pt x="300" y="2818"/>
                      <a:pt x="292" y="2826"/>
                    </a:cubicBezTo>
                    <a:cubicBezTo>
                      <a:pt x="285" y="2826"/>
                      <a:pt x="285" y="2833"/>
                      <a:pt x="277" y="2833"/>
                    </a:cubicBezTo>
                    <a:cubicBezTo>
                      <a:pt x="255" y="2833"/>
                      <a:pt x="247" y="2833"/>
                      <a:pt x="232" y="2833"/>
                    </a:cubicBezTo>
                    <a:cubicBezTo>
                      <a:pt x="232" y="2833"/>
                      <a:pt x="225" y="2840"/>
                      <a:pt x="218" y="2840"/>
                    </a:cubicBezTo>
                    <a:cubicBezTo>
                      <a:pt x="210" y="2840"/>
                      <a:pt x="210" y="2840"/>
                      <a:pt x="210" y="2840"/>
                    </a:cubicBezTo>
                    <a:cubicBezTo>
                      <a:pt x="210" y="2826"/>
                      <a:pt x="210" y="2826"/>
                      <a:pt x="210" y="2810"/>
                    </a:cubicBezTo>
                    <a:cubicBezTo>
                      <a:pt x="195" y="2818"/>
                      <a:pt x="188" y="2818"/>
                      <a:pt x="180" y="2826"/>
                    </a:cubicBezTo>
                    <a:cubicBezTo>
                      <a:pt x="172" y="2833"/>
                      <a:pt x="172" y="2833"/>
                      <a:pt x="165" y="2833"/>
                    </a:cubicBezTo>
                    <a:cubicBezTo>
                      <a:pt x="165" y="2840"/>
                      <a:pt x="150" y="2840"/>
                      <a:pt x="150" y="2840"/>
                    </a:cubicBezTo>
                    <a:cubicBezTo>
                      <a:pt x="150" y="2855"/>
                      <a:pt x="158" y="2863"/>
                      <a:pt x="165" y="2870"/>
                    </a:cubicBezTo>
                    <a:cubicBezTo>
                      <a:pt x="172" y="2878"/>
                      <a:pt x="172" y="2885"/>
                      <a:pt x="180" y="2893"/>
                    </a:cubicBezTo>
                    <a:cubicBezTo>
                      <a:pt x="188" y="2893"/>
                      <a:pt x="188" y="2893"/>
                      <a:pt x="195" y="2900"/>
                    </a:cubicBezTo>
                    <a:cubicBezTo>
                      <a:pt x="188" y="2908"/>
                      <a:pt x="180" y="2908"/>
                      <a:pt x="172" y="2908"/>
                    </a:cubicBezTo>
                    <a:cubicBezTo>
                      <a:pt x="165" y="2908"/>
                      <a:pt x="158" y="2908"/>
                      <a:pt x="150" y="2908"/>
                    </a:cubicBezTo>
                    <a:lnTo>
                      <a:pt x="142" y="2908"/>
                    </a:lnTo>
                    <a:cubicBezTo>
                      <a:pt x="135" y="2908"/>
                      <a:pt x="142" y="2900"/>
                      <a:pt x="135" y="2893"/>
                    </a:cubicBezTo>
                    <a:cubicBezTo>
                      <a:pt x="128" y="2878"/>
                      <a:pt x="120" y="2878"/>
                      <a:pt x="105" y="2878"/>
                    </a:cubicBezTo>
                    <a:cubicBezTo>
                      <a:pt x="90" y="2878"/>
                      <a:pt x="82" y="2878"/>
                      <a:pt x="75" y="2878"/>
                    </a:cubicBezTo>
                    <a:cubicBezTo>
                      <a:pt x="60" y="2878"/>
                      <a:pt x="53" y="2878"/>
                      <a:pt x="45" y="2870"/>
                    </a:cubicBezTo>
                    <a:lnTo>
                      <a:pt x="38" y="2863"/>
                    </a:lnTo>
                    <a:cubicBezTo>
                      <a:pt x="23" y="2863"/>
                      <a:pt x="23" y="2870"/>
                      <a:pt x="8" y="2878"/>
                    </a:cubicBezTo>
                    <a:cubicBezTo>
                      <a:pt x="8" y="2878"/>
                      <a:pt x="8" y="2878"/>
                      <a:pt x="0" y="2878"/>
                    </a:cubicBezTo>
                    <a:cubicBezTo>
                      <a:pt x="0" y="2855"/>
                      <a:pt x="0" y="2848"/>
                      <a:pt x="0" y="2833"/>
                    </a:cubicBezTo>
                    <a:cubicBezTo>
                      <a:pt x="0" y="2826"/>
                      <a:pt x="0" y="2826"/>
                      <a:pt x="0" y="2826"/>
                    </a:cubicBezTo>
                    <a:lnTo>
                      <a:pt x="0" y="2818"/>
                    </a:lnTo>
                    <a:lnTo>
                      <a:pt x="0" y="2810"/>
                    </a:lnTo>
                    <a:cubicBezTo>
                      <a:pt x="8" y="2818"/>
                      <a:pt x="8" y="2818"/>
                      <a:pt x="15" y="2826"/>
                    </a:cubicBezTo>
                    <a:cubicBezTo>
                      <a:pt x="15" y="2818"/>
                      <a:pt x="15" y="2818"/>
                      <a:pt x="15" y="2810"/>
                    </a:cubicBezTo>
                    <a:cubicBezTo>
                      <a:pt x="23" y="2803"/>
                      <a:pt x="30" y="2803"/>
                      <a:pt x="38" y="2796"/>
                    </a:cubicBezTo>
                    <a:cubicBezTo>
                      <a:pt x="38" y="2788"/>
                      <a:pt x="38" y="2788"/>
                      <a:pt x="38" y="2780"/>
                    </a:cubicBezTo>
                    <a:cubicBezTo>
                      <a:pt x="38" y="2758"/>
                      <a:pt x="30" y="2743"/>
                      <a:pt x="30" y="2728"/>
                    </a:cubicBezTo>
                    <a:cubicBezTo>
                      <a:pt x="30" y="2706"/>
                      <a:pt x="38" y="2690"/>
                      <a:pt x="38" y="2668"/>
                    </a:cubicBezTo>
                    <a:cubicBezTo>
                      <a:pt x="38" y="2653"/>
                      <a:pt x="38" y="2646"/>
                      <a:pt x="45" y="2638"/>
                    </a:cubicBezTo>
                    <a:cubicBezTo>
                      <a:pt x="45" y="2638"/>
                      <a:pt x="45" y="2638"/>
                      <a:pt x="45" y="2631"/>
                    </a:cubicBezTo>
                    <a:cubicBezTo>
                      <a:pt x="53" y="2646"/>
                      <a:pt x="60" y="2646"/>
                      <a:pt x="60" y="2661"/>
                    </a:cubicBezTo>
                    <a:cubicBezTo>
                      <a:pt x="68" y="2668"/>
                      <a:pt x="75" y="2676"/>
                      <a:pt x="82" y="2683"/>
                    </a:cubicBezTo>
                    <a:cubicBezTo>
                      <a:pt x="98" y="2676"/>
                      <a:pt x="105" y="2668"/>
                      <a:pt x="128" y="2661"/>
                    </a:cubicBezTo>
                    <a:cubicBezTo>
                      <a:pt x="142" y="2661"/>
                      <a:pt x="150" y="2661"/>
                      <a:pt x="165" y="2653"/>
                    </a:cubicBezTo>
                    <a:cubicBezTo>
                      <a:pt x="180" y="2646"/>
                      <a:pt x="188" y="2638"/>
                      <a:pt x="202" y="2623"/>
                    </a:cubicBezTo>
                    <a:close/>
                    <a:moveTo>
                      <a:pt x="1207" y="1169"/>
                    </a:moveTo>
                    <a:lnTo>
                      <a:pt x="1207" y="1169"/>
                    </a:lnTo>
                    <a:cubicBezTo>
                      <a:pt x="1199" y="1177"/>
                      <a:pt x="1192" y="1177"/>
                      <a:pt x="1192" y="1192"/>
                    </a:cubicBezTo>
                    <a:cubicBezTo>
                      <a:pt x="1192" y="1199"/>
                      <a:pt x="1199" y="1207"/>
                      <a:pt x="1199" y="1222"/>
                    </a:cubicBezTo>
                    <a:cubicBezTo>
                      <a:pt x="1199" y="1229"/>
                      <a:pt x="1199" y="1229"/>
                      <a:pt x="1199" y="1237"/>
                    </a:cubicBezTo>
                    <a:lnTo>
                      <a:pt x="1199" y="1237"/>
                    </a:lnTo>
                    <a:cubicBezTo>
                      <a:pt x="1184" y="1237"/>
                      <a:pt x="1184" y="1229"/>
                      <a:pt x="1169" y="1229"/>
                    </a:cubicBezTo>
                    <a:cubicBezTo>
                      <a:pt x="1169" y="1229"/>
                      <a:pt x="1169" y="1229"/>
                      <a:pt x="1169" y="1237"/>
                    </a:cubicBezTo>
                    <a:cubicBezTo>
                      <a:pt x="1169" y="1244"/>
                      <a:pt x="1169" y="1244"/>
                      <a:pt x="1169" y="1252"/>
                    </a:cubicBezTo>
                    <a:cubicBezTo>
                      <a:pt x="1169" y="1259"/>
                      <a:pt x="1162" y="1259"/>
                      <a:pt x="1162" y="1267"/>
                    </a:cubicBezTo>
                    <a:cubicBezTo>
                      <a:pt x="1162" y="1274"/>
                      <a:pt x="1169" y="1274"/>
                      <a:pt x="1177" y="1274"/>
                    </a:cubicBezTo>
                    <a:cubicBezTo>
                      <a:pt x="1177" y="1282"/>
                      <a:pt x="1184" y="1289"/>
                      <a:pt x="1184" y="1297"/>
                    </a:cubicBezTo>
                    <a:cubicBezTo>
                      <a:pt x="1184" y="1304"/>
                      <a:pt x="1177" y="1304"/>
                      <a:pt x="1184" y="1312"/>
                    </a:cubicBezTo>
                    <a:cubicBezTo>
                      <a:pt x="1184" y="1312"/>
                      <a:pt x="1192" y="1312"/>
                      <a:pt x="1199" y="1319"/>
                    </a:cubicBezTo>
                    <a:cubicBezTo>
                      <a:pt x="1207" y="1319"/>
                      <a:pt x="1207" y="1327"/>
                      <a:pt x="1207" y="1327"/>
                    </a:cubicBezTo>
                    <a:cubicBezTo>
                      <a:pt x="1214" y="1349"/>
                      <a:pt x="1214" y="1357"/>
                      <a:pt x="1229" y="1372"/>
                    </a:cubicBezTo>
                    <a:cubicBezTo>
                      <a:pt x="1244" y="1357"/>
                      <a:pt x="1252" y="1334"/>
                      <a:pt x="1274" y="1327"/>
                    </a:cubicBezTo>
                    <a:cubicBezTo>
                      <a:pt x="1289" y="1327"/>
                      <a:pt x="1312" y="1327"/>
                      <a:pt x="1327" y="1304"/>
                    </a:cubicBezTo>
                    <a:cubicBezTo>
                      <a:pt x="1312" y="1304"/>
                      <a:pt x="1304" y="1297"/>
                      <a:pt x="1297" y="1289"/>
                    </a:cubicBezTo>
                    <a:cubicBezTo>
                      <a:pt x="1297" y="1282"/>
                      <a:pt x="1289" y="1274"/>
                      <a:pt x="1289" y="1267"/>
                    </a:cubicBezTo>
                    <a:cubicBezTo>
                      <a:pt x="1289" y="1252"/>
                      <a:pt x="1297" y="1252"/>
                      <a:pt x="1297" y="1237"/>
                    </a:cubicBezTo>
                    <a:cubicBezTo>
                      <a:pt x="1297" y="1237"/>
                      <a:pt x="1297" y="1229"/>
                      <a:pt x="1297" y="1222"/>
                    </a:cubicBezTo>
                    <a:cubicBezTo>
                      <a:pt x="1297" y="1214"/>
                      <a:pt x="1297" y="1207"/>
                      <a:pt x="1297" y="1199"/>
                    </a:cubicBezTo>
                    <a:cubicBezTo>
                      <a:pt x="1297" y="1192"/>
                      <a:pt x="1297" y="1192"/>
                      <a:pt x="1289" y="1192"/>
                    </a:cubicBezTo>
                    <a:cubicBezTo>
                      <a:pt x="1289" y="1192"/>
                      <a:pt x="1282" y="1192"/>
                      <a:pt x="1274" y="1192"/>
                    </a:cubicBezTo>
                    <a:cubicBezTo>
                      <a:pt x="1259" y="1184"/>
                      <a:pt x="1259" y="1184"/>
                      <a:pt x="1244" y="1177"/>
                    </a:cubicBezTo>
                    <a:lnTo>
                      <a:pt x="1236" y="1169"/>
                    </a:lnTo>
                    <a:cubicBezTo>
                      <a:pt x="1229" y="1169"/>
                      <a:pt x="1229" y="1169"/>
                      <a:pt x="1222" y="1169"/>
                    </a:cubicBezTo>
                    <a:cubicBezTo>
                      <a:pt x="1214" y="1169"/>
                      <a:pt x="1214" y="1169"/>
                      <a:pt x="1207" y="1169"/>
                    </a:cubicBezTo>
                    <a:close/>
                    <a:moveTo>
                      <a:pt x="832" y="83"/>
                    </a:moveTo>
                    <a:lnTo>
                      <a:pt x="832" y="83"/>
                    </a:lnTo>
                    <a:cubicBezTo>
                      <a:pt x="817" y="83"/>
                      <a:pt x="817" y="75"/>
                      <a:pt x="802" y="75"/>
                    </a:cubicBezTo>
                    <a:cubicBezTo>
                      <a:pt x="794" y="90"/>
                      <a:pt x="794" y="98"/>
                      <a:pt x="787" y="105"/>
                    </a:cubicBezTo>
                    <a:cubicBezTo>
                      <a:pt x="779" y="128"/>
                      <a:pt x="779" y="143"/>
                      <a:pt x="772" y="173"/>
                    </a:cubicBezTo>
                    <a:cubicBezTo>
                      <a:pt x="772" y="180"/>
                      <a:pt x="765" y="180"/>
                      <a:pt x="765" y="188"/>
                    </a:cubicBezTo>
                    <a:cubicBezTo>
                      <a:pt x="779" y="195"/>
                      <a:pt x="794" y="195"/>
                      <a:pt x="794" y="210"/>
                    </a:cubicBezTo>
                    <a:cubicBezTo>
                      <a:pt x="794" y="233"/>
                      <a:pt x="787" y="248"/>
                      <a:pt x="772" y="262"/>
                    </a:cubicBezTo>
                    <a:cubicBezTo>
                      <a:pt x="765" y="278"/>
                      <a:pt x="765" y="285"/>
                      <a:pt x="757" y="300"/>
                    </a:cubicBezTo>
                    <a:cubicBezTo>
                      <a:pt x="749" y="315"/>
                      <a:pt x="742" y="322"/>
                      <a:pt x="742" y="345"/>
                    </a:cubicBezTo>
                    <a:lnTo>
                      <a:pt x="749" y="345"/>
                    </a:lnTo>
                    <a:cubicBezTo>
                      <a:pt x="749" y="352"/>
                      <a:pt x="742" y="360"/>
                      <a:pt x="742" y="368"/>
                    </a:cubicBezTo>
                    <a:cubicBezTo>
                      <a:pt x="735" y="368"/>
                      <a:pt x="742" y="375"/>
                      <a:pt x="742" y="375"/>
                    </a:cubicBezTo>
                    <a:cubicBezTo>
                      <a:pt x="742" y="435"/>
                      <a:pt x="742" y="435"/>
                      <a:pt x="742" y="435"/>
                    </a:cubicBezTo>
                    <a:cubicBezTo>
                      <a:pt x="742" y="442"/>
                      <a:pt x="735" y="442"/>
                      <a:pt x="735" y="450"/>
                    </a:cubicBezTo>
                    <a:cubicBezTo>
                      <a:pt x="735" y="465"/>
                      <a:pt x="735" y="465"/>
                      <a:pt x="735" y="465"/>
                    </a:cubicBezTo>
                    <a:cubicBezTo>
                      <a:pt x="742" y="465"/>
                      <a:pt x="742" y="465"/>
                      <a:pt x="742" y="465"/>
                    </a:cubicBezTo>
                    <a:cubicBezTo>
                      <a:pt x="749" y="457"/>
                      <a:pt x="757" y="457"/>
                      <a:pt x="772" y="457"/>
                    </a:cubicBezTo>
                    <a:cubicBezTo>
                      <a:pt x="772" y="465"/>
                      <a:pt x="772" y="472"/>
                      <a:pt x="772" y="480"/>
                    </a:cubicBezTo>
                    <a:cubicBezTo>
                      <a:pt x="772" y="487"/>
                      <a:pt x="772" y="487"/>
                      <a:pt x="779" y="487"/>
                    </a:cubicBezTo>
                    <a:cubicBezTo>
                      <a:pt x="787" y="487"/>
                      <a:pt x="787" y="480"/>
                      <a:pt x="787" y="472"/>
                    </a:cubicBezTo>
                    <a:cubicBezTo>
                      <a:pt x="794" y="472"/>
                      <a:pt x="802" y="465"/>
                      <a:pt x="809" y="465"/>
                    </a:cubicBezTo>
                    <a:cubicBezTo>
                      <a:pt x="817" y="472"/>
                      <a:pt x="817" y="472"/>
                      <a:pt x="817" y="472"/>
                    </a:cubicBezTo>
                    <a:cubicBezTo>
                      <a:pt x="817" y="547"/>
                      <a:pt x="817" y="547"/>
                      <a:pt x="817" y="547"/>
                    </a:cubicBezTo>
                    <a:cubicBezTo>
                      <a:pt x="802" y="540"/>
                      <a:pt x="794" y="540"/>
                      <a:pt x="787" y="525"/>
                    </a:cubicBezTo>
                    <a:cubicBezTo>
                      <a:pt x="787" y="532"/>
                      <a:pt x="779" y="532"/>
                      <a:pt x="779" y="532"/>
                    </a:cubicBezTo>
                    <a:cubicBezTo>
                      <a:pt x="779" y="540"/>
                      <a:pt x="787" y="547"/>
                      <a:pt x="787" y="547"/>
                    </a:cubicBezTo>
                    <a:cubicBezTo>
                      <a:pt x="787" y="562"/>
                      <a:pt x="779" y="562"/>
                      <a:pt x="772" y="570"/>
                    </a:cubicBezTo>
                    <a:cubicBezTo>
                      <a:pt x="765" y="555"/>
                      <a:pt x="765" y="555"/>
                      <a:pt x="757" y="547"/>
                    </a:cubicBezTo>
                    <a:cubicBezTo>
                      <a:pt x="757" y="540"/>
                      <a:pt x="757" y="540"/>
                      <a:pt x="749" y="540"/>
                    </a:cubicBezTo>
                    <a:cubicBezTo>
                      <a:pt x="742" y="540"/>
                      <a:pt x="742" y="547"/>
                      <a:pt x="735" y="547"/>
                    </a:cubicBezTo>
                    <a:cubicBezTo>
                      <a:pt x="727" y="547"/>
                      <a:pt x="719" y="555"/>
                      <a:pt x="712" y="555"/>
                    </a:cubicBezTo>
                    <a:cubicBezTo>
                      <a:pt x="705" y="555"/>
                      <a:pt x="705" y="555"/>
                      <a:pt x="697" y="555"/>
                    </a:cubicBezTo>
                    <a:cubicBezTo>
                      <a:pt x="697" y="555"/>
                      <a:pt x="689" y="555"/>
                      <a:pt x="682" y="555"/>
                    </a:cubicBezTo>
                    <a:cubicBezTo>
                      <a:pt x="675" y="547"/>
                      <a:pt x="675" y="532"/>
                      <a:pt x="667" y="532"/>
                    </a:cubicBezTo>
                    <a:cubicBezTo>
                      <a:pt x="659" y="532"/>
                      <a:pt x="652" y="540"/>
                      <a:pt x="652" y="547"/>
                    </a:cubicBezTo>
                    <a:cubicBezTo>
                      <a:pt x="652" y="555"/>
                      <a:pt x="652" y="555"/>
                      <a:pt x="659" y="562"/>
                    </a:cubicBezTo>
                    <a:cubicBezTo>
                      <a:pt x="659" y="570"/>
                      <a:pt x="667" y="577"/>
                      <a:pt x="667" y="592"/>
                    </a:cubicBezTo>
                    <a:cubicBezTo>
                      <a:pt x="667" y="615"/>
                      <a:pt x="652" y="622"/>
                      <a:pt x="645" y="645"/>
                    </a:cubicBezTo>
                    <a:cubicBezTo>
                      <a:pt x="637" y="667"/>
                      <a:pt x="637" y="675"/>
                      <a:pt x="630" y="697"/>
                    </a:cubicBezTo>
                    <a:cubicBezTo>
                      <a:pt x="630" y="705"/>
                      <a:pt x="622" y="712"/>
                      <a:pt x="622" y="720"/>
                    </a:cubicBezTo>
                    <a:cubicBezTo>
                      <a:pt x="622" y="742"/>
                      <a:pt x="622" y="750"/>
                      <a:pt x="622" y="772"/>
                    </a:cubicBezTo>
                    <a:cubicBezTo>
                      <a:pt x="615" y="779"/>
                      <a:pt x="615" y="787"/>
                      <a:pt x="615" y="802"/>
                    </a:cubicBezTo>
                    <a:lnTo>
                      <a:pt x="622" y="809"/>
                    </a:lnTo>
                    <a:cubicBezTo>
                      <a:pt x="652" y="825"/>
                      <a:pt x="652" y="825"/>
                      <a:pt x="652" y="825"/>
                    </a:cubicBezTo>
                    <a:cubicBezTo>
                      <a:pt x="659" y="832"/>
                      <a:pt x="667" y="839"/>
                      <a:pt x="675" y="839"/>
                    </a:cubicBezTo>
                    <a:cubicBezTo>
                      <a:pt x="689" y="839"/>
                      <a:pt x="697" y="832"/>
                      <a:pt x="712" y="825"/>
                    </a:cubicBezTo>
                    <a:cubicBezTo>
                      <a:pt x="719" y="817"/>
                      <a:pt x="735" y="817"/>
                      <a:pt x="735" y="809"/>
                    </a:cubicBezTo>
                    <a:cubicBezTo>
                      <a:pt x="742" y="795"/>
                      <a:pt x="735" y="787"/>
                      <a:pt x="742" y="779"/>
                    </a:cubicBezTo>
                    <a:cubicBezTo>
                      <a:pt x="749" y="765"/>
                      <a:pt x="757" y="757"/>
                      <a:pt x="765" y="735"/>
                    </a:cubicBezTo>
                    <a:cubicBezTo>
                      <a:pt x="772" y="720"/>
                      <a:pt x="772" y="712"/>
                      <a:pt x="772" y="697"/>
                    </a:cubicBezTo>
                    <a:cubicBezTo>
                      <a:pt x="772" y="690"/>
                      <a:pt x="779" y="690"/>
                      <a:pt x="787" y="682"/>
                    </a:cubicBezTo>
                    <a:cubicBezTo>
                      <a:pt x="787" y="675"/>
                      <a:pt x="794" y="660"/>
                      <a:pt x="794" y="652"/>
                    </a:cubicBezTo>
                    <a:cubicBezTo>
                      <a:pt x="794" y="637"/>
                      <a:pt x="794" y="630"/>
                      <a:pt x="802" y="615"/>
                    </a:cubicBezTo>
                    <a:cubicBezTo>
                      <a:pt x="802" y="607"/>
                      <a:pt x="809" y="600"/>
                      <a:pt x="817" y="592"/>
                    </a:cubicBezTo>
                    <a:cubicBezTo>
                      <a:pt x="832" y="592"/>
                      <a:pt x="839" y="592"/>
                      <a:pt x="847" y="585"/>
                    </a:cubicBezTo>
                    <a:cubicBezTo>
                      <a:pt x="862" y="585"/>
                      <a:pt x="862" y="577"/>
                      <a:pt x="862" y="562"/>
                    </a:cubicBezTo>
                    <a:cubicBezTo>
                      <a:pt x="862" y="555"/>
                      <a:pt x="862" y="555"/>
                      <a:pt x="854" y="555"/>
                    </a:cubicBezTo>
                    <a:cubicBezTo>
                      <a:pt x="847" y="555"/>
                      <a:pt x="847" y="547"/>
                      <a:pt x="847" y="547"/>
                    </a:cubicBezTo>
                    <a:cubicBezTo>
                      <a:pt x="854" y="532"/>
                      <a:pt x="854" y="517"/>
                      <a:pt x="869" y="510"/>
                    </a:cubicBezTo>
                    <a:cubicBezTo>
                      <a:pt x="869" y="502"/>
                      <a:pt x="884" y="502"/>
                      <a:pt x="884" y="495"/>
                    </a:cubicBezTo>
                    <a:cubicBezTo>
                      <a:pt x="869" y="480"/>
                      <a:pt x="862" y="465"/>
                      <a:pt x="862" y="442"/>
                    </a:cubicBezTo>
                    <a:cubicBezTo>
                      <a:pt x="862" y="435"/>
                      <a:pt x="862" y="435"/>
                      <a:pt x="862" y="427"/>
                    </a:cubicBezTo>
                    <a:cubicBezTo>
                      <a:pt x="862" y="420"/>
                      <a:pt x="862" y="420"/>
                      <a:pt x="854" y="420"/>
                    </a:cubicBezTo>
                    <a:cubicBezTo>
                      <a:pt x="847" y="412"/>
                      <a:pt x="847" y="405"/>
                      <a:pt x="847" y="397"/>
                    </a:cubicBezTo>
                    <a:cubicBezTo>
                      <a:pt x="847" y="382"/>
                      <a:pt x="847" y="375"/>
                      <a:pt x="854" y="368"/>
                    </a:cubicBezTo>
                    <a:cubicBezTo>
                      <a:pt x="854" y="360"/>
                      <a:pt x="854" y="352"/>
                      <a:pt x="854" y="345"/>
                    </a:cubicBezTo>
                    <a:cubicBezTo>
                      <a:pt x="862" y="345"/>
                      <a:pt x="862" y="345"/>
                      <a:pt x="862" y="345"/>
                    </a:cubicBezTo>
                    <a:cubicBezTo>
                      <a:pt x="869" y="338"/>
                      <a:pt x="869" y="338"/>
                      <a:pt x="877" y="330"/>
                    </a:cubicBezTo>
                    <a:cubicBezTo>
                      <a:pt x="892" y="308"/>
                      <a:pt x="907" y="300"/>
                      <a:pt x="922" y="278"/>
                    </a:cubicBezTo>
                    <a:cubicBezTo>
                      <a:pt x="944" y="255"/>
                      <a:pt x="944" y="240"/>
                      <a:pt x="952" y="210"/>
                    </a:cubicBezTo>
                    <a:cubicBezTo>
                      <a:pt x="959" y="195"/>
                      <a:pt x="967" y="180"/>
                      <a:pt x="967" y="165"/>
                    </a:cubicBezTo>
                    <a:cubicBezTo>
                      <a:pt x="967" y="158"/>
                      <a:pt x="974" y="150"/>
                      <a:pt x="974" y="143"/>
                    </a:cubicBezTo>
                    <a:cubicBezTo>
                      <a:pt x="974" y="135"/>
                      <a:pt x="959" y="135"/>
                      <a:pt x="952" y="128"/>
                    </a:cubicBezTo>
                    <a:cubicBezTo>
                      <a:pt x="944" y="128"/>
                      <a:pt x="944" y="120"/>
                      <a:pt x="944" y="120"/>
                    </a:cubicBezTo>
                    <a:cubicBezTo>
                      <a:pt x="952" y="113"/>
                      <a:pt x="952" y="113"/>
                      <a:pt x="959" y="113"/>
                    </a:cubicBezTo>
                    <a:cubicBezTo>
                      <a:pt x="967" y="105"/>
                      <a:pt x="974" y="105"/>
                      <a:pt x="974" y="105"/>
                    </a:cubicBezTo>
                    <a:cubicBezTo>
                      <a:pt x="974" y="98"/>
                      <a:pt x="974" y="90"/>
                      <a:pt x="974" y="90"/>
                    </a:cubicBezTo>
                    <a:cubicBezTo>
                      <a:pt x="974" y="75"/>
                      <a:pt x="967" y="68"/>
                      <a:pt x="967" y="60"/>
                    </a:cubicBezTo>
                    <a:cubicBezTo>
                      <a:pt x="967" y="45"/>
                      <a:pt x="967" y="38"/>
                      <a:pt x="967" y="30"/>
                    </a:cubicBezTo>
                    <a:cubicBezTo>
                      <a:pt x="967" y="15"/>
                      <a:pt x="967" y="0"/>
                      <a:pt x="952" y="0"/>
                    </a:cubicBezTo>
                    <a:cubicBezTo>
                      <a:pt x="944" y="0"/>
                      <a:pt x="944" y="8"/>
                      <a:pt x="937" y="8"/>
                    </a:cubicBezTo>
                    <a:cubicBezTo>
                      <a:pt x="929" y="8"/>
                      <a:pt x="922" y="15"/>
                      <a:pt x="914" y="23"/>
                    </a:cubicBezTo>
                    <a:cubicBezTo>
                      <a:pt x="914" y="23"/>
                      <a:pt x="907" y="30"/>
                      <a:pt x="899" y="30"/>
                    </a:cubicBezTo>
                    <a:cubicBezTo>
                      <a:pt x="884" y="45"/>
                      <a:pt x="884" y="53"/>
                      <a:pt x="869" y="68"/>
                    </a:cubicBezTo>
                    <a:cubicBezTo>
                      <a:pt x="854" y="75"/>
                      <a:pt x="847" y="83"/>
                      <a:pt x="832" y="83"/>
                    </a:cubicBezTo>
                    <a:close/>
                  </a:path>
                </a:pathLst>
              </a:custGeom>
              <a:grpFill/>
              <a:ln w="63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latin typeface="Calibri" panose="020F0502020204030204" pitchFamily="34" charset="0"/>
                </a:endParaRPr>
              </a:p>
            </p:txBody>
          </p:sp>
          <p:sp>
            <p:nvSpPr>
              <p:cNvPr id="12" name="Freeform 132">
                <a:extLst>
                  <a:ext uri="{FF2B5EF4-FFF2-40B4-BE49-F238E27FC236}">
                    <a16:creationId xmlns:a16="http://schemas.microsoft.com/office/drawing/2014/main" id="{63446F2E-0B49-CFD5-EFF4-0167B4630CBE}"/>
                  </a:ext>
                </a:extLst>
              </p:cNvPr>
              <p:cNvSpPr>
                <a:spLocks noChangeArrowheads="1"/>
              </p:cNvSpPr>
              <p:nvPr/>
            </p:nvSpPr>
            <p:spPr bwMode="auto">
              <a:xfrm>
                <a:off x="3345969" y="8910011"/>
                <a:ext cx="1790855" cy="1507084"/>
              </a:xfrm>
              <a:custGeom>
                <a:avLst/>
                <a:gdLst>
                  <a:gd name="T0" fmla="*/ 2615 w 4145"/>
                  <a:gd name="T1" fmla="*/ 2848 h 3486"/>
                  <a:gd name="T2" fmla="*/ 2586 w 4145"/>
                  <a:gd name="T3" fmla="*/ 2825 h 3486"/>
                  <a:gd name="T4" fmla="*/ 2556 w 4145"/>
                  <a:gd name="T5" fmla="*/ 2885 h 3486"/>
                  <a:gd name="T6" fmla="*/ 2428 w 4145"/>
                  <a:gd name="T7" fmla="*/ 2908 h 3486"/>
                  <a:gd name="T8" fmla="*/ 2473 w 4145"/>
                  <a:gd name="T9" fmla="*/ 2975 h 3486"/>
                  <a:gd name="T10" fmla="*/ 2301 w 4145"/>
                  <a:gd name="T11" fmla="*/ 2923 h 3486"/>
                  <a:gd name="T12" fmla="*/ 2331 w 4145"/>
                  <a:gd name="T13" fmla="*/ 2945 h 3486"/>
                  <a:gd name="T14" fmla="*/ 2211 w 4145"/>
                  <a:gd name="T15" fmla="*/ 3028 h 3486"/>
                  <a:gd name="T16" fmla="*/ 2083 w 4145"/>
                  <a:gd name="T17" fmla="*/ 2983 h 3486"/>
                  <a:gd name="T18" fmla="*/ 2121 w 4145"/>
                  <a:gd name="T19" fmla="*/ 2998 h 3486"/>
                  <a:gd name="T20" fmla="*/ 1851 w 4145"/>
                  <a:gd name="T21" fmla="*/ 3088 h 3486"/>
                  <a:gd name="T22" fmla="*/ 1926 w 4145"/>
                  <a:gd name="T23" fmla="*/ 3125 h 3486"/>
                  <a:gd name="T24" fmla="*/ 1836 w 4145"/>
                  <a:gd name="T25" fmla="*/ 2975 h 3486"/>
                  <a:gd name="T26" fmla="*/ 1754 w 4145"/>
                  <a:gd name="T27" fmla="*/ 2975 h 3486"/>
                  <a:gd name="T28" fmla="*/ 1791 w 4145"/>
                  <a:gd name="T29" fmla="*/ 2863 h 3486"/>
                  <a:gd name="T30" fmla="*/ 1514 w 4145"/>
                  <a:gd name="T31" fmla="*/ 3425 h 3486"/>
                  <a:gd name="T32" fmla="*/ 1709 w 4145"/>
                  <a:gd name="T33" fmla="*/ 3387 h 3486"/>
                  <a:gd name="T34" fmla="*/ 1626 w 4145"/>
                  <a:gd name="T35" fmla="*/ 3372 h 3486"/>
                  <a:gd name="T36" fmla="*/ 2503 w 4145"/>
                  <a:gd name="T37" fmla="*/ 390 h 3486"/>
                  <a:gd name="T38" fmla="*/ 2428 w 4145"/>
                  <a:gd name="T39" fmla="*/ 337 h 3486"/>
                  <a:gd name="T40" fmla="*/ 2466 w 4145"/>
                  <a:gd name="T41" fmla="*/ 375 h 3486"/>
                  <a:gd name="T42" fmla="*/ 2743 w 4145"/>
                  <a:gd name="T43" fmla="*/ 0 h 3486"/>
                  <a:gd name="T44" fmla="*/ 2735 w 4145"/>
                  <a:gd name="T45" fmla="*/ 247 h 3486"/>
                  <a:gd name="T46" fmla="*/ 2810 w 4145"/>
                  <a:gd name="T47" fmla="*/ 68 h 3486"/>
                  <a:gd name="T48" fmla="*/ 4002 w 4145"/>
                  <a:gd name="T49" fmla="*/ 1611 h 3486"/>
                  <a:gd name="T50" fmla="*/ 3882 w 4145"/>
                  <a:gd name="T51" fmla="*/ 1836 h 3486"/>
                  <a:gd name="T52" fmla="*/ 3875 w 4145"/>
                  <a:gd name="T53" fmla="*/ 2121 h 3486"/>
                  <a:gd name="T54" fmla="*/ 3927 w 4145"/>
                  <a:gd name="T55" fmla="*/ 2278 h 3486"/>
                  <a:gd name="T56" fmla="*/ 3650 w 4145"/>
                  <a:gd name="T57" fmla="*/ 2451 h 3486"/>
                  <a:gd name="T58" fmla="*/ 3575 w 4145"/>
                  <a:gd name="T59" fmla="*/ 2488 h 3486"/>
                  <a:gd name="T60" fmla="*/ 3305 w 4145"/>
                  <a:gd name="T61" fmla="*/ 2615 h 3486"/>
                  <a:gd name="T62" fmla="*/ 3065 w 4145"/>
                  <a:gd name="T63" fmla="*/ 2623 h 3486"/>
                  <a:gd name="T64" fmla="*/ 2855 w 4145"/>
                  <a:gd name="T65" fmla="*/ 2735 h 3486"/>
                  <a:gd name="T66" fmla="*/ 2593 w 4145"/>
                  <a:gd name="T67" fmla="*/ 2750 h 3486"/>
                  <a:gd name="T68" fmla="*/ 2316 w 4145"/>
                  <a:gd name="T69" fmla="*/ 2818 h 3486"/>
                  <a:gd name="T70" fmla="*/ 2023 w 4145"/>
                  <a:gd name="T71" fmla="*/ 2975 h 3486"/>
                  <a:gd name="T72" fmla="*/ 1851 w 4145"/>
                  <a:gd name="T73" fmla="*/ 2788 h 3486"/>
                  <a:gd name="T74" fmla="*/ 1656 w 4145"/>
                  <a:gd name="T75" fmla="*/ 2885 h 3486"/>
                  <a:gd name="T76" fmla="*/ 1544 w 4145"/>
                  <a:gd name="T77" fmla="*/ 3013 h 3486"/>
                  <a:gd name="T78" fmla="*/ 1439 w 4145"/>
                  <a:gd name="T79" fmla="*/ 3432 h 3486"/>
                  <a:gd name="T80" fmla="*/ 1042 w 4145"/>
                  <a:gd name="T81" fmla="*/ 3200 h 3486"/>
                  <a:gd name="T82" fmla="*/ 652 w 4145"/>
                  <a:gd name="T83" fmla="*/ 3282 h 3486"/>
                  <a:gd name="T84" fmla="*/ 277 w 4145"/>
                  <a:gd name="T85" fmla="*/ 3237 h 3486"/>
                  <a:gd name="T86" fmla="*/ 38 w 4145"/>
                  <a:gd name="T87" fmla="*/ 3208 h 3486"/>
                  <a:gd name="T88" fmla="*/ 15 w 4145"/>
                  <a:gd name="T89" fmla="*/ 2878 h 3486"/>
                  <a:gd name="T90" fmla="*/ 180 w 4145"/>
                  <a:gd name="T91" fmla="*/ 2735 h 3486"/>
                  <a:gd name="T92" fmla="*/ 307 w 4145"/>
                  <a:gd name="T93" fmla="*/ 2735 h 3486"/>
                  <a:gd name="T94" fmla="*/ 375 w 4145"/>
                  <a:gd name="T95" fmla="*/ 2720 h 3486"/>
                  <a:gd name="T96" fmla="*/ 667 w 4145"/>
                  <a:gd name="T97" fmla="*/ 2548 h 3486"/>
                  <a:gd name="T98" fmla="*/ 1049 w 4145"/>
                  <a:gd name="T99" fmla="*/ 2323 h 3486"/>
                  <a:gd name="T100" fmla="*/ 1304 w 4145"/>
                  <a:gd name="T101" fmla="*/ 2076 h 3486"/>
                  <a:gd name="T102" fmla="*/ 1626 w 4145"/>
                  <a:gd name="T103" fmla="*/ 1814 h 3486"/>
                  <a:gd name="T104" fmla="*/ 2023 w 4145"/>
                  <a:gd name="T105" fmla="*/ 1432 h 3486"/>
                  <a:gd name="T106" fmla="*/ 2128 w 4145"/>
                  <a:gd name="T107" fmla="*/ 1229 h 3486"/>
                  <a:gd name="T108" fmla="*/ 2526 w 4145"/>
                  <a:gd name="T109" fmla="*/ 1064 h 3486"/>
                  <a:gd name="T110" fmla="*/ 2818 w 4145"/>
                  <a:gd name="T111" fmla="*/ 1259 h 3486"/>
                  <a:gd name="T112" fmla="*/ 3148 w 4145"/>
                  <a:gd name="T113" fmla="*/ 1162 h 3486"/>
                  <a:gd name="T114" fmla="*/ 3740 w 4145"/>
                  <a:gd name="T115" fmla="*/ 1124 h 3486"/>
                  <a:gd name="T116" fmla="*/ 4010 w 4145"/>
                  <a:gd name="T117" fmla="*/ 1049 h 3486"/>
                  <a:gd name="T118" fmla="*/ 4099 w 4145"/>
                  <a:gd name="T119" fmla="*/ 1289 h 3486"/>
                  <a:gd name="T120" fmla="*/ 4099 w 4145"/>
                  <a:gd name="T121" fmla="*/ 1536 h 3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45" h="3486">
                    <a:moveTo>
                      <a:pt x="2631" y="2795"/>
                    </a:moveTo>
                    <a:lnTo>
                      <a:pt x="2631" y="2795"/>
                    </a:lnTo>
                    <a:cubicBezTo>
                      <a:pt x="2623" y="2795"/>
                      <a:pt x="2623" y="2795"/>
                      <a:pt x="2623" y="2795"/>
                    </a:cubicBezTo>
                    <a:cubicBezTo>
                      <a:pt x="2600" y="2795"/>
                      <a:pt x="2600" y="2795"/>
                      <a:pt x="2600" y="2795"/>
                    </a:cubicBezTo>
                    <a:cubicBezTo>
                      <a:pt x="2600" y="2795"/>
                      <a:pt x="2600" y="2795"/>
                      <a:pt x="2600" y="2803"/>
                    </a:cubicBezTo>
                    <a:cubicBezTo>
                      <a:pt x="2600" y="2810"/>
                      <a:pt x="2600" y="2818"/>
                      <a:pt x="2608" y="2825"/>
                    </a:cubicBezTo>
                    <a:cubicBezTo>
                      <a:pt x="2608" y="2833"/>
                      <a:pt x="2608" y="2840"/>
                      <a:pt x="2615" y="2848"/>
                    </a:cubicBezTo>
                    <a:cubicBezTo>
                      <a:pt x="2623" y="2855"/>
                      <a:pt x="2631" y="2855"/>
                      <a:pt x="2631" y="2855"/>
                    </a:cubicBezTo>
                    <a:cubicBezTo>
                      <a:pt x="2645" y="2878"/>
                      <a:pt x="2638" y="2863"/>
                      <a:pt x="2645" y="2840"/>
                    </a:cubicBezTo>
                    <a:cubicBezTo>
                      <a:pt x="2653" y="2840"/>
                      <a:pt x="2661" y="2840"/>
                      <a:pt x="2661" y="2833"/>
                    </a:cubicBezTo>
                    <a:cubicBezTo>
                      <a:pt x="2661" y="2825"/>
                      <a:pt x="2653" y="2825"/>
                      <a:pt x="2653" y="2825"/>
                    </a:cubicBezTo>
                    <a:cubicBezTo>
                      <a:pt x="2645" y="2818"/>
                      <a:pt x="2645" y="2818"/>
                      <a:pt x="2645" y="2810"/>
                    </a:cubicBezTo>
                    <a:cubicBezTo>
                      <a:pt x="2645" y="2803"/>
                      <a:pt x="2638" y="2803"/>
                      <a:pt x="2631" y="2795"/>
                    </a:cubicBezTo>
                    <a:close/>
                    <a:moveTo>
                      <a:pt x="2586" y="2825"/>
                    </a:moveTo>
                    <a:lnTo>
                      <a:pt x="2586" y="2825"/>
                    </a:lnTo>
                    <a:cubicBezTo>
                      <a:pt x="2563" y="2840"/>
                      <a:pt x="2548" y="2840"/>
                      <a:pt x="2526" y="2840"/>
                    </a:cubicBezTo>
                    <a:cubicBezTo>
                      <a:pt x="2526" y="2855"/>
                      <a:pt x="2518" y="2855"/>
                      <a:pt x="2518" y="2870"/>
                    </a:cubicBezTo>
                    <a:cubicBezTo>
                      <a:pt x="2518" y="2885"/>
                      <a:pt x="2518" y="2893"/>
                      <a:pt x="2518" y="2908"/>
                    </a:cubicBezTo>
                    <a:cubicBezTo>
                      <a:pt x="2526" y="2908"/>
                      <a:pt x="2526" y="2908"/>
                      <a:pt x="2526" y="2908"/>
                    </a:cubicBezTo>
                    <a:cubicBezTo>
                      <a:pt x="2533" y="2900"/>
                      <a:pt x="2541" y="2900"/>
                      <a:pt x="2548" y="2893"/>
                    </a:cubicBezTo>
                    <a:cubicBezTo>
                      <a:pt x="2556" y="2893"/>
                      <a:pt x="2556" y="2885"/>
                      <a:pt x="2556" y="2885"/>
                    </a:cubicBezTo>
                    <a:cubicBezTo>
                      <a:pt x="2571" y="2878"/>
                      <a:pt x="2593" y="2870"/>
                      <a:pt x="2593" y="2855"/>
                    </a:cubicBezTo>
                    <a:cubicBezTo>
                      <a:pt x="2593" y="2848"/>
                      <a:pt x="2586" y="2840"/>
                      <a:pt x="2586" y="2825"/>
                    </a:cubicBezTo>
                    <a:close/>
                    <a:moveTo>
                      <a:pt x="2458" y="2863"/>
                    </a:moveTo>
                    <a:lnTo>
                      <a:pt x="2458" y="2863"/>
                    </a:lnTo>
                    <a:cubicBezTo>
                      <a:pt x="2451" y="2863"/>
                      <a:pt x="2451" y="2863"/>
                      <a:pt x="2451" y="2863"/>
                    </a:cubicBezTo>
                    <a:cubicBezTo>
                      <a:pt x="2436" y="2863"/>
                      <a:pt x="2421" y="2863"/>
                      <a:pt x="2421" y="2878"/>
                    </a:cubicBezTo>
                    <a:cubicBezTo>
                      <a:pt x="2421" y="2885"/>
                      <a:pt x="2428" y="2893"/>
                      <a:pt x="2428" y="2908"/>
                    </a:cubicBezTo>
                    <a:cubicBezTo>
                      <a:pt x="2428" y="2915"/>
                      <a:pt x="2428" y="2923"/>
                      <a:pt x="2421" y="2930"/>
                    </a:cubicBezTo>
                    <a:cubicBezTo>
                      <a:pt x="2421" y="2938"/>
                      <a:pt x="2413" y="2945"/>
                      <a:pt x="2406" y="2945"/>
                    </a:cubicBezTo>
                    <a:cubicBezTo>
                      <a:pt x="2391" y="2960"/>
                      <a:pt x="2376" y="2968"/>
                      <a:pt x="2376" y="2990"/>
                    </a:cubicBezTo>
                    <a:cubicBezTo>
                      <a:pt x="2376" y="2998"/>
                      <a:pt x="2383" y="2998"/>
                      <a:pt x="2383" y="2998"/>
                    </a:cubicBezTo>
                    <a:cubicBezTo>
                      <a:pt x="2391" y="2998"/>
                      <a:pt x="2391" y="2998"/>
                      <a:pt x="2398" y="2990"/>
                    </a:cubicBezTo>
                    <a:cubicBezTo>
                      <a:pt x="2406" y="2983"/>
                      <a:pt x="2413" y="2983"/>
                      <a:pt x="2428" y="2983"/>
                    </a:cubicBezTo>
                    <a:cubicBezTo>
                      <a:pt x="2451" y="2975"/>
                      <a:pt x="2458" y="2983"/>
                      <a:pt x="2473" y="2975"/>
                    </a:cubicBezTo>
                    <a:cubicBezTo>
                      <a:pt x="2473" y="2930"/>
                      <a:pt x="2473" y="2930"/>
                      <a:pt x="2473" y="2930"/>
                    </a:cubicBezTo>
                    <a:lnTo>
                      <a:pt x="2481" y="2923"/>
                    </a:lnTo>
                    <a:cubicBezTo>
                      <a:pt x="2481" y="2908"/>
                      <a:pt x="2473" y="2908"/>
                      <a:pt x="2473" y="2893"/>
                    </a:cubicBezTo>
                    <a:cubicBezTo>
                      <a:pt x="2466" y="2885"/>
                      <a:pt x="2458" y="2870"/>
                      <a:pt x="2458" y="2863"/>
                    </a:cubicBezTo>
                    <a:close/>
                    <a:moveTo>
                      <a:pt x="2353" y="2885"/>
                    </a:moveTo>
                    <a:lnTo>
                      <a:pt x="2353" y="2885"/>
                    </a:lnTo>
                    <a:cubicBezTo>
                      <a:pt x="2331" y="2900"/>
                      <a:pt x="2323" y="2915"/>
                      <a:pt x="2301" y="2923"/>
                    </a:cubicBezTo>
                    <a:cubicBezTo>
                      <a:pt x="2293" y="2923"/>
                      <a:pt x="2278" y="2923"/>
                      <a:pt x="2263" y="2930"/>
                    </a:cubicBezTo>
                    <a:cubicBezTo>
                      <a:pt x="2263" y="2938"/>
                      <a:pt x="2263" y="2945"/>
                      <a:pt x="2263" y="2953"/>
                    </a:cubicBezTo>
                    <a:cubicBezTo>
                      <a:pt x="2263" y="2960"/>
                      <a:pt x="2263" y="2960"/>
                      <a:pt x="2263" y="2968"/>
                    </a:cubicBezTo>
                    <a:cubicBezTo>
                      <a:pt x="2263" y="2975"/>
                      <a:pt x="2263" y="2975"/>
                      <a:pt x="2263" y="2975"/>
                    </a:cubicBezTo>
                    <a:cubicBezTo>
                      <a:pt x="2278" y="2975"/>
                      <a:pt x="2278" y="2975"/>
                      <a:pt x="2278" y="2975"/>
                    </a:cubicBezTo>
                    <a:cubicBezTo>
                      <a:pt x="2293" y="2975"/>
                      <a:pt x="2301" y="2975"/>
                      <a:pt x="2316" y="2968"/>
                    </a:cubicBezTo>
                    <a:cubicBezTo>
                      <a:pt x="2323" y="2968"/>
                      <a:pt x="2323" y="2960"/>
                      <a:pt x="2331" y="2945"/>
                    </a:cubicBezTo>
                    <a:cubicBezTo>
                      <a:pt x="2338" y="2945"/>
                      <a:pt x="2338" y="2938"/>
                      <a:pt x="2338" y="2938"/>
                    </a:cubicBezTo>
                    <a:cubicBezTo>
                      <a:pt x="2346" y="2915"/>
                      <a:pt x="2353" y="2908"/>
                      <a:pt x="2353" y="2885"/>
                    </a:cubicBezTo>
                    <a:close/>
                    <a:moveTo>
                      <a:pt x="2256" y="3005"/>
                    </a:moveTo>
                    <a:lnTo>
                      <a:pt x="2256" y="3005"/>
                    </a:lnTo>
                    <a:cubicBezTo>
                      <a:pt x="2248" y="3005"/>
                      <a:pt x="2241" y="3013"/>
                      <a:pt x="2233" y="3013"/>
                    </a:cubicBezTo>
                    <a:cubicBezTo>
                      <a:pt x="2226" y="3013"/>
                      <a:pt x="2218" y="3013"/>
                      <a:pt x="2218" y="3013"/>
                    </a:cubicBezTo>
                    <a:cubicBezTo>
                      <a:pt x="2211" y="3020"/>
                      <a:pt x="2211" y="3028"/>
                      <a:pt x="2211" y="3028"/>
                    </a:cubicBezTo>
                    <a:cubicBezTo>
                      <a:pt x="2211" y="3043"/>
                      <a:pt x="2211" y="3043"/>
                      <a:pt x="2211" y="3058"/>
                    </a:cubicBezTo>
                    <a:cubicBezTo>
                      <a:pt x="2233" y="3050"/>
                      <a:pt x="2241" y="3035"/>
                      <a:pt x="2263" y="3035"/>
                    </a:cubicBezTo>
                    <a:cubicBezTo>
                      <a:pt x="2263" y="3028"/>
                      <a:pt x="2263" y="3028"/>
                      <a:pt x="2263" y="3028"/>
                    </a:cubicBezTo>
                    <a:cubicBezTo>
                      <a:pt x="2263" y="3020"/>
                      <a:pt x="2256" y="3013"/>
                      <a:pt x="2256" y="3005"/>
                    </a:cubicBezTo>
                    <a:close/>
                    <a:moveTo>
                      <a:pt x="2091" y="2983"/>
                    </a:moveTo>
                    <a:lnTo>
                      <a:pt x="2091" y="2983"/>
                    </a:lnTo>
                    <a:lnTo>
                      <a:pt x="2083" y="2983"/>
                    </a:lnTo>
                    <a:cubicBezTo>
                      <a:pt x="2083" y="2990"/>
                      <a:pt x="2076" y="2998"/>
                      <a:pt x="2076" y="3005"/>
                    </a:cubicBezTo>
                    <a:cubicBezTo>
                      <a:pt x="2076" y="3013"/>
                      <a:pt x="2083" y="3013"/>
                      <a:pt x="2091" y="3013"/>
                    </a:cubicBezTo>
                    <a:cubicBezTo>
                      <a:pt x="2098" y="3020"/>
                      <a:pt x="2098" y="3020"/>
                      <a:pt x="2106" y="3028"/>
                    </a:cubicBezTo>
                    <a:cubicBezTo>
                      <a:pt x="2121" y="3028"/>
                      <a:pt x="2121" y="3035"/>
                      <a:pt x="2136" y="3035"/>
                    </a:cubicBezTo>
                    <a:cubicBezTo>
                      <a:pt x="2143" y="3035"/>
                      <a:pt x="2151" y="3028"/>
                      <a:pt x="2151" y="3013"/>
                    </a:cubicBezTo>
                    <a:cubicBezTo>
                      <a:pt x="2151" y="3005"/>
                      <a:pt x="2143" y="3005"/>
                      <a:pt x="2136" y="3005"/>
                    </a:cubicBezTo>
                    <a:cubicBezTo>
                      <a:pt x="2136" y="2998"/>
                      <a:pt x="2128" y="2998"/>
                      <a:pt x="2121" y="2998"/>
                    </a:cubicBezTo>
                    <a:cubicBezTo>
                      <a:pt x="2113" y="2990"/>
                      <a:pt x="2106" y="2990"/>
                      <a:pt x="2098" y="2983"/>
                    </a:cubicBezTo>
                    <a:cubicBezTo>
                      <a:pt x="2091" y="2983"/>
                      <a:pt x="2091" y="2983"/>
                      <a:pt x="2091" y="2983"/>
                    </a:cubicBezTo>
                    <a:close/>
                    <a:moveTo>
                      <a:pt x="1889" y="3005"/>
                    </a:moveTo>
                    <a:lnTo>
                      <a:pt x="1889" y="3005"/>
                    </a:lnTo>
                    <a:cubicBezTo>
                      <a:pt x="1874" y="3005"/>
                      <a:pt x="1866" y="3005"/>
                      <a:pt x="1859" y="3013"/>
                    </a:cubicBezTo>
                    <a:cubicBezTo>
                      <a:pt x="1851" y="3035"/>
                      <a:pt x="1859" y="3043"/>
                      <a:pt x="1859" y="3065"/>
                    </a:cubicBezTo>
                    <a:cubicBezTo>
                      <a:pt x="1859" y="3072"/>
                      <a:pt x="1859" y="3080"/>
                      <a:pt x="1851" y="3088"/>
                    </a:cubicBezTo>
                    <a:cubicBezTo>
                      <a:pt x="1851" y="3088"/>
                      <a:pt x="1844" y="3080"/>
                      <a:pt x="1844" y="3088"/>
                    </a:cubicBezTo>
                    <a:cubicBezTo>
                      <a:pt x="1829" y="3095"/>
                      <a:pt x="1821" y="3102"/>
                      <a:pt x="1821" y="3118"/>
                    </a:cubicBezTo>
                    <a:cubicBezTo>
                      <a:pt x="1821" y="3125"/>
                      <a:pt x="1829" y="3132"/>
                      <a:pt x="1829" y="3140"/>
                    </a:cubicBezTo>
                    <a:cubicBezTo>
                      <a:pt x="1836" y="3132"/>
                      <a:pt x="1844" y="3132"/>
                      <a:pt x="1851" y="3132"/>
                    </a:cubicBezTo>
                    <a:cubicBezTo>
                      <a:pt x="1874" y="3132"/>
                      <a:pt x="1889" y="3132"/>
                      <a:pt x="1911" y="3148"/>
                    </a:cubicBezTo>
                    <a:cubicBezTo>
                      <a:pt x="1919" y="3140"/>
                      <a:pt x="1919" y="3140"/>
                      <a:pt x="1919" y="3140"/>
                    </a:cubicBezTo>
                    <a:cubicBezTo>
                      <a:pt x="1919" y="3132"/>
                      <a:pt x="1926" y="3132"/>
                      <a:pt x="1926" y="3125"/>
                    </a:cubicBezTo>
                    <a:cubicBezTo>
                      <a:pt x="1926" y="3102"/>
                      <a:pt x="1889" y="3095"/>
                      <a:pt x="1889" y="3072"/>
                    </a:cubicBezTo>
                    <a:cubicBezTo>
                      <a:pt x="1889" y="3065"/>
                      <a:pt x="1896" y="3058"/>
                      <a:pt x="1896" y="3043"/>
                    </a:cubicBezTo>
                    <a:cubicBezTo>
                      <a:pt x="1896" y="3028"/>
                      <a:pt x="1889" y="3020"/>
                      <a:pt x="1889" y="3005"/>
                    </a:cubicBezTo>
                    <a:close/>
                    <a:moveTo>
                      <a:pt x="1844" y="2863"/>
                    </a:moveTo>
                    <a:lnTo>
                      <a:pt x="1844" y="2863"/>
                    </a:lnTo>
                    <a:cubicBezTo>
                      <a:pt x="1844" y="2878"/>
                      <a:pt x="1844" y="2893"/>
                      <a:pt x="1844" y="2900"/>
                    </a:cubicBezTo>
                    <a:cubicBezTo>
                      <a:pt x="1844" y="2930"/>
                      <a:pt x="1851" y="2953"/>
                      <a:pt x="1836" y="2975"/>
                    </a:cubicBezTo>
                    <a:cubicBezTo>
                      <a:pt x="1829" y="2990"/>
                      <a:pt x="1821" y="2998"/>
                      <a:pt x="1821" y="3013"/>
                    </a:cubicBezTo>
                    <a:cubicBezTo>
                      <a:pt x="1821" y="3035"/>
                      <a:pt x="1829" y="3050"/>
                      <a:pt x="1829" y="3065"/>
                    </a:cubicBezTo>
                    <a:cubicBezTo>
                      <a:pt x="1821" y="3072"/>
                      <a:pt x="1821" y="3072"/>
                      <a:pt x="1821" y="3072"/>
                    </a:cubicBezTo>
                    <a:cubicBezTo>
                      <a:pt x="1814" y="3065"/>
                      <a:pt x="1806" y="3065"/>
                      <a:pt x="1791" y="3058"/>
                    </a:cubicBezTo>
                    <a:cubicBezTo>
                      <a:pt x="1799" y="3035"/>
                      <a:pt x="1799" y="3035"/>
                      <a:pt x="1799" y="3035"/>
                    </a:cubicBezTo>
                    <a:cubicBezTo>
                      <a:pt x="1799" y="3013"/>
                      <a:pt x="1799" y="3005"/>
                      <a:pt x="1799" y="2983"/>
                    </a:cubicBezTo>
                    <a:cubicBezTo>
                      <a:pt x="1784" y="2983"/>
                      <a:pt x="1769" y="2990"/>
                      <a:pt x="1754" y="2975"/>
                    </a:cubicBezTo>
                    <a:cubicBezTo>
                      <a:pt x="1731" y="2960"/>
                      <a:pt x="1731" y="2938"/>
                      <a:pt x="1724" y="2908"/>
                    </a:cubicBezTo>
                    <a:cubicBezTo>
                      <a:pt x="1739" y="2915"/>
                      <a:pt x="1739" y="2915"/>
                      <a:pt x="1739" y="2915"/>
                    </a:cubicBezTo>
                    <a:cubicBezTo>
                      <a:pt x="1754" y="2923"/>
                      <a:pt x="1761" y="2923"/>
                      <a:pt x="1776" y="2930"/>
                    </a:cubicBezTo>
                    <a:cubicBezTo>
                      <a:pt x="1776" y="2938"/>
                      <a:pt x="1776" y="2938"/>
                      <a:pt x="1784" y="2945"/>
                    </a:cubicBezTo>
                    <a:cubicBezTo>
                      <a:pt x="1791" y="2953"/>
                      <a:pt x="1806" y="2960"/>
                      <a:pt x="1814" y="2968"/>
                    </a:cubicBezTo>
                    <a:cubicBezTo>
                      <a:pt x="1814" y="2945"/>
                      <a:pt x="1814" y="2938"/>
                      <a:pt x="1814" y="2915"/>
                    </a:cubicBezTo>
                    <a:cubicBezTo>
                      <a:pt x="1806" y="2900"/>
                      <a:pt x="1791" y="2885"/>
                      <a:pt x="1791" y="2863"/>
                    </a:cubicBezTo>
                    <a:cubicBezTo>
                      <a:pt x="1814" y="2870"/>
                      <a:pt x="1821" y="2870"/>
                      <a:pt x="1844" y="2863"/>
                    </a:cubicBezTo>
                    <a:close/>
                    <a:moveTo>
                      <a:pt x="1544" y="3320"/>
                    </a:moveTo>
                    <a:lnTo>
                      <a:pt x="1544" y="3320"/>
                    </a:lnTo>
                    <a:cubicBezTo>
                      <a:pt x="1536" y="3320"/>
                      <a:pt x="1529" y="3327"/>
                      <a:pt x="1521" y="3335"/>
                    </a:cubicBezTo>
                    <a:cubicBezTo>
                      <a:pt x="1514" y="3335"/>
                      <a:pt x="1506" y="3335"/>
                      <a:pt x="1499" y="3335"/>
                    </a:cubicBezTo>
                    <a:cubicBezTo>
                      <a:pt x="1499" y="3342"/>
                      <a:pt x="1492" y="3350"/>
                      <a:pt x="1492" y="3357"/>
                    </a:cubicBezTo>
                    <a:cubicBezTo>
                      <a:pt x="1492" y="3380"/>
                      <a:pt x="1506" y="3395"/>
                      <a:pt x="1514" y="3425"/>
                    </a:cubicBezTo>
                    <a:cubicBezTo>
                      <a:pt x="1521" y="3432"/>
                      <a:pt x="1521" y="3455"/>
                      <a:pt x="1536" y="3455"/>
                    </a:cubicBezTo>
                    <a:cubicBezTo>
                      <a:pt x="1574" y="3455"/>
                      <a:pt x="1581" y="3402"/>
                      <a:pt x="1619" y="3402"/>
                    </a:cubicBezTo>
                    <a:cubicBezTo>
                      <a:pt x="1641" y="3402"/>
                      <a:pt x="1649" y="3425"/>
                      <a:pt x="1664" y="3447"/>
                    </a:cubicBezTo>
                    <a:cubicBezTo>
                      <a:pt x="1679" y="3440"/>
                      <a:pt x="1679" y="3440"/>
                      <a:pt x="1679" y="3440"/>
                    </a:cubicBezTo>
                    <a:cubicBezTo>
                      <a:pt x="1679" y="3432"/>
                      <a:pt x="1679" y="3425"/>
                      <a:pt x="1679" y="3417"/>
                    </a:cubicBezTo>
                    <a:cubicBezTo>
                      <a:pt x="1679" y="3402"/>
                      <a:pt x="1694" y="3402"/>
                      <a:pt x="1701" y="3395"/>
                    </a:cubicBezTo>
                    <a:cubicBezTo>
                      <a:pt x="1709" y="3395"/>
                      <a:pt x="1701" y="3387"/>
                      <a:pt x="1709" y="3387"/>
                    </a:cubicBezTo>
                    <a:cubicBezTo>
                      <a:pt x="1716" y="3387"/>
                      <a:pt x="1716" y="3387"/>
                      <a:pt x="1724" y="3387"/>
                    </a:cubicBezTo>
                    <a:cubicBezTo>
                      <a:pt x="1746" y="3380"/>
                      <a:pt x="1761" y="3365"/>
                      <a:pt x="1776" y="3350"/>
                    </a:cubicBezTo>
                    <a:cubicBezTo>
                      <a:pt x="1769" y="3350"/>
                      <a:pt x="1769" y="3342"/>
                      <a:pt x="1761" y="3342"/>
                    </a:cubicBezTo>
                    <a:cubicBezTo>
                      <a:pt x="1731" y="3342"/>
                      <a:pt x="1716" y="3357"/>
                      <a:pt x="1701" y="3372"/>
                    </a:cubicBezTo>
                    <a:cubicBezTo>
                      <a:pt x="1686" y="3380"/>
                      <a:pt x="1686" y="3395"/>
                      <a:pt x="1671" y="3395"/>
                    </a:cubicBezTo>
                    <a:cubicBezTo>
                      <a:pt x="1664" y="3395"/>
                      <a:pt x="1664" y="3380"/>
                      <a:pt x="1656" y="3380"/>
                    </a:cubicBezTo>
                    <a:cubicBezTo>
                      <a:pt x="1649" y="3380"/>
                      <a:pt x="1634" y="3380"/>
                      <a:pt x="1626" y="3372"/>
                    </a:cubicBezTo>
                    <a:cubicBezTo>
                      <a:pt x="1619" y="3365"/>
                      <a:pt x="1619" y="3357"/>
                      <a:pt x="1611" y="3350"/>
                    </a:cubicBezTo>
                    <a:cubicBezTo>
                      <a:pt x="1596" y="3327"/>
                      <a:pt x="1574" y="3320"/>
                      <a:pt x="1544" y="3320"/>
                    </a:cubicBezTo>
                    <a:close/>
                    <a:moveTo>
                      <a:pt x="2563" y="330"/>
                    </a:moveTo>
                    <a:lnTo>
                      <a:pt x="2563" y="330"/>
                    </a:lnTo>
                    <a:cubicBezTo>
                      <a:pt x="2556" y="322"/>
                      <a:pt x="2548" y="322"/>
                      <a:pt x="2541" y="322"/>
                    </a:cubicBezTo>
                    <a:cubicBezTo>
                      <a:pt x="2518" y="322"/>
                      <a:pt x="2518" y="352"/>
                      <a:pt x="2518" y="382"/>
                    </a:cubicBezTo>
                    <a:cubicBezTo>
                      <a:pt x="2511" y="382"/>
                      <a:pt x="2511" y="390"/>
                      <a:pt x="2503" y="390"/>
                    </a:cubicBezTo>
                    <a:cubicBezTo>
                      <a:pt x="2503" y="405"/>
                      <a:pt x="2503" y="412"/>
                      <a:pt x="2503" y="420"/>
                    </a:cubicBezTo>
                    <a:cubicBezTo>
                      <a:pt x="2503" y="420"/>
                      <a:pt x="2503" y="427"/>
                      <a:pt x="2511" y="427"/>
                    </a:cubicBezTo>
                    <a:cubicBezTo>
                      <a:pt x="2526" y="427"/>
                      <a:pt x="2526" y="412"/>
                      <a:pt x="2533" y="405"/>
                    </a:cubicBezTo>
                    <a:cubicBezTo>
                      <a:pt x="2541" y="397"/>
                      <a:pt x="2548" y="382"/>
                      <a:pt x="2556" y="382"/>
                    </a:cubicBezTo>
                    <a:cubicBezTo>
                      <a:pt x="2563" y="382"/>
                      <a:pt x="2571" y="382"/>
                      <a:pt x="2578" y="382"/>
                    </a:cubicBezTo>
                    <a:cubicBezTo>
                      <a:pt x="2578" y="367"/>
                      <a:pt x="2563" y="352"/>
                      <a:pt x="2563" y="330"/>
                    </a:cubicBezTo>
                    <a:close/>
                    <a:moveTo>
                      <a:pt x="2428" y="337"/>
                    </a:moveTo>
                    <a:lnTo>
                      <a:pt x="2428" y="337"/>
                    </a:lnTo>
                    <a:cubicBezTo>
                      <a:pt x="2428" y="330"/>
                      <a:pt x="2436" y="330"/>
                      <a:pt x="2443" y="330"/>
                    </a:cubicBezTo>
                    <a:cubicBezTo>
                      <a:pt x="2443" y="322"/>
                      <a:pt x="2443" y="315"/>
                      <a:pt x="2451" y="307"/>
                    </a:cubicBezTo>
                    <a:cubicBezTo>
                      <a:pt x="2473" y="285"/>
                      <a:pt x="2496" y="292"/>
                      <a:pt x="2518" y="292"/>
                    </a:cubicBezTo>
                    <a:cubicBezTo>
                      <a:pt x="2503" y="307"/>
                      <a:pt x="2488" y="315"/>
                      <a:pt x="2481" y="337"/>
                    </a:cubicBezTo>
                    <a:cubicBezTo>
                      <a:pt x="2473" y="345"/>
                      <a:pt x="2481" y="352"/>
                      <a:pt x="2481" y="367"/>
                    </a:cubicBezTo>
                    <a:cubicBezTo>
                      <a:pt x="2473" y="367"/>
                      <a:pt x="2473" y="367"/>
                      <a:pt x="2466" y="375"/>
                    </a:cubicBezTo>
                    <a:cubicBezTo>
                      <a:pt x="2458" y="375"/>
                      <a:pt x="2458" y="367"/>
                      <a:pt x="2451" y="367"/>
                    </a:cubicBezTo>
                    <a:cubicBezTo>
                      <a:pt x="2428" y="367"/>
                      <a:pt x="2421" y="375"/>
                      <a:pt x="2406" y="390"/>
                    </a:cubicBezTo>
                    <a:cubicBezTo>
                      <a:pt x="2406" y="390"/>
                      <a:pt x="2406" y="397"/>
                      <a:pt x="2406" y="405"/>
                    </a:cubicBezTo>
                    <a:cubicBezTo>
                      <a:pt x="2398" y="405"/>
                      <a:pt x="2391" y="405"/>
                      <a:pt x="2391" y="405"/>
                    </a:cubicBezTo>
                    <a:cubicBezTo>
                      <a:pt x="2391" y="375"/>
                      <a:pt x="2391" y="360"/>
                      <a:pt x="2406" y="330"/>
                    </a:cubicBezTo>
                    <a:cubicBezTo>
                      <a:pt x="2428" y="337"/>
                      <a:pt x="2428" y="337"/>
                      <a:pt x="2428" y="337"/>
                    </a:cubicBezTo>
                    <a:close/>
                    <a:moveTo>
                      <a:pt x="2743" y="0"/>
                    </a:moveTo>
                    <a:lnTo>
                      <a:pt x="2743" y="0"/>
                    </a:lnTo>
                    <a:cubicBezTo>
                      <a:pt x="2728" y="8"/>
                      <a:pt x="2713" y="8"/>
                      <a:pt x="2691" y="23"/>
                    </a:cubicBezTo>
                    <a:cubicBezTo>
                      <a:pt x="2675" y="30"/>
                      <a:pt x="2668" y="45"/>
                      <a:pt x="2653" y="68"/>
                    </a:cubicBezTo>
                    <a:cubicBezTo>
                      <a:pt x="2645" y="90"/>
                      <a:pt x="2631" y="97"/>
                      <a:pt x="2631" y="120"/>
                    </a:cubicBezTo>
                    <a:cubicBezTo>
                      <a:pt x="2631" y="135"/>
                      <a:pt x="2638" y="143"/>
                      <a:pt x="2645" y="157"/>
                    </a:cubicBezTo>
                    <a:cubicBezTo>
                      <a:pt x="2653" y="173"/>
                      <a:pt x="2661" y="180"/>
                      <a:pt x="2675" y="195"/>
                    </a:cubicBezTo>
                    <a:cubicBezTo>
                      <a:pt x="2698" y="217"/>
                      <a:pt x="2705" y="247"/>
                      <a:pt x="2735" y="247"/>
                    </a:cubicBezTo>
                    <a:cubicBezTo>
                      <a:pt x="2743" y="247"/>
                      <a:pt x="2743" y="240"/>
                      <a:pt x="2751" y="240"/>
                    </a:cubicBezTo>
                    <a:cubicBezTo>
                      <a:pt x="2773" y="232"/>
                      <a:pt x="2788" y="240"/>
                      <a:pt x="2803" y="225"/>
                    </a:cubicBezTo>
                    <a:cubicBezTo>
                      <a:pt x="2810" y="217"/>
                      <a:pt x="2810" y="210"/>
                      <a:pt x="2818" y="203"/>
                    </a:cubicBezTo>
                    <a:cubicBezTo>
                      <a:pt x="2833" y="195"/>
                      <a:pt x="2848" y="187"/>
                      <a:pt x="2848" y="173"/>
                    </a:cubicBezTo>
                    <a:cubicBezTo>
                      <a:pt x="2848" y="165"/>
                      <a:pt x="2848" y="157"/>
                      <a:pt x="2840" y="150"/>
                    </a:cubicBezTo>
                    <a:cubicBezTo>
                      <a:pt x="2840" y="120"/>
                      <a:pt x="2848" y="105"/>
                      <a:pt x="2833" y="83"/>
                    </a:cubicBezTo>
                    <a:cubicBezTo>
                      <a:pt x="2833" y="75"/>
                      <a:pt x="2818" y="75"/>
                      <a:pt x="2810" y="68"/>
                    </a:cubicBezTo>
                    <a:cubicBezTo>
                      <a:pt x="2803" y="60"/>
                      <a:pt x="2795" y="53"/>
                      <a:pt x="2788" y="45"/>
                    </a:cubicBezTo>
                    <a:cubicBezTo>
                      <a:pt x="2773" y="30"/>
                      <a:pt x="2765" y="8"/>
                      <a:pt x="2743" y="0"/>
                    </a:cubicBezTo>
                    <a:close/>
                    <a:moveTo>
                      <a:pt x="4040" y="1544"/>
                    </a:moveTo>
                    <a:lnTo>
                      <a:pt x="4040" y="1544"/>
                    </a:lnTo>
                    <a:cubicBezTo>
                      <a:pt x="4032" y="1551"/>
                      <a:pt x="4024" y="1559"/>
                      <a:pt x="4017" y="1566"/>
                    </a:cubicBezTo>
                    <a:cubicBezTo>
                      <a:pt x="4010" y="1574"/>
                      <a:pt x="3994" y="1574"/>
                      <a:pt x="3994" y="1589"/>
                    </a:cubicBezTo>
                    <a:cubicBezTo>
                      <a:pt x="3994" y="1596"/>
                      <a:pt x="4002" y="1604"/>
                      <a:pt x="4002" y="1611"/>
                    </a:cubicBezTo>
                    <a:cubicBezTo>
                      <a:pt x="4032" y="1611"/>
                      <a:pt x="4032" y="1611"/>
                      <a:pt x="4032" y="1611"/>
                    </a:cubicBezTo>
                    <a:cubicBezTo>
                      <a:pt x="4032" y="1649"/>
                      <a:pt x="4032" y="1649"/>
                      <a:pt x="4032" y="1649"/>
                    </a:cubicBezTo>
                    <a:cubicBezTo>
                      <a:pt x="4017" y="1656"/>
                      <a:pt x="4010" y="1664"/>
                      <a:pt x="3994" y="1671"/>
                    </a:cubicBezTo>
                    <a:cubicBezTo>
                      <a:pt x="3972" y="1686"/>
                      <a:pt x="3972" y="1709"/>
                      <a:pt x="3957" y="1739"/>
                    </a:cubicBezTo>
                    <a:cubicBezTo>
                      <a:pt x="3950" y="1754"/>
                      <a:pt x="3934" y="1754"/>
                      <a:pt x="3920" y="1761"/>
                    </a:cubicBezTo>
                    <a:cubicBezTo>
                      <a:pt x="3904" y="1776"/>
                      <a:pt x="3890" y="1791"/>
                      <a:pt x="3882" y="1814"/>
                    </a:cubicBezTo>
                    <a:cubicBezTo>
                      <a:pt x="3882" y="1821"/>
                      <a:pt x="3882" y="1829"/>
                      <a:pt x="3882" y="1836"/>
                    </a:cubicBezTo>
                    <a:cubicBezTo>
                      <a:pt x="3882" y="1851"/>
                      <a:pt x="3875" y="1851"/>
                      <a:pt x="3875" y="1866"/>
                    </a:cubicBezTo>
                    <a:cubicBezTo>
                      <a:pt x="3875" y="1881"/>
                      <a:pt x="3875" y="1889"/>
                      <a:pt x="3875" y="1903"/>
                    </a:cubicBezTo>
                    <a:cubicBezTo>
                      <a:pt x="3875" y="1919"/>
                      <a:pt x="3867" y="1933"/>
                      <a:pt x="3867" y="1949"/>
                    </a:cubicBezTo>
                    <a:cubicBezTo>
                      <a:pt x="3867" y="1971"/>
                      <a:pt x="3890" y="1979"/>
                      <a:pt x="3890" y="2001"/>
                    </a:cubicBezTo>
                    <a:cubicBezTo>
                      <a:pt x="3890" y="2016"/>
                      <a:pt x="3875" y="2023"/>
                      <a:pt x="3875" y="2038"/>
                    </a:cubicBezTo>
                    <a:cubicBezTo>
                      <a:pt x="3860" y="2068"/>
                      <a:pt x="3860" y="2083"/>
                      <a:pt x="3860" y="2113"/>
                    </a:cubicBezTo>
                    <a:cubicBezTo>
                      <a:pt x="3860" y="2121"/>
                      <a:pt x="3867" y="2121"/>
                      <a:pt x="3875" y="2121"/>
                    </a:cubicBezTo>
                    <a:cubicBezTo>
                      <a:pt x="3890" y="2136"/>
                      <a:pt x="3897" y="2136"/>
                      <a:pt x="3912" y="2151"/>
                    </a:cubicBezTo>
                    <a:cubicBezTo>
                      <a:pt x="3912" y="2158"/>
                      <a:pt x="3920" y="2166"/>
                      <a:pt x="3927" y="2173"/>
                    </a:cubicBezTo>
                    <a:cubicBezTo>
                      <a:pt x="3927" y="2181"/>
                      <a:pt x="3942" y="2188"/>
                      <a:pt x="3942" y="2196"/>
                    </a:cubicBezTo>
                    <a:cubicBezTo>
                      <a:pt x="3942" y="2211"/>
                      <a:pt x="3934" y="2218"/>
                      <a:pt x="3934" y="2233"/>
                    </a:cubicBezTo>
                    <a:cubicBezTo>
                      <a:pt x="3934" y="2248"/>
                      <a:pt x="3934" y="2256"/>
                      <a:pt x="3942" y="2271"/>
                    </a:cubicBezTo>
                    <a:lnTo>
                      <a:pt x="3942" y="2271"/>
                    </a:lnTo>
                    <a:cubicBezTo>
                      <a:pt x="3934" y="2271"/>
                      <a:pt x="3927" y="2278"/>
                      <a:pt x="3927" y="2278"/>
                    </a:cubicBezTo>
                    <a:cubicBezTo>
                      <a:pt x="3920" y="2278"/>
                      <a:pt x="3920" y="2263"/>
                      <a:pt x="3912" y="2263"/>
                    </a:cubicBezTo>
                    <a:cubicBezTo>
                      <a:pt x="3882" y="2263"/>
                      <a:pt x="3875" y="2293"/>
                      <a:pt x="3845" y="2293"/>
                    </a:cubicBezTo>
                    <a:cubicBezTo>
                      <a:pt x="3822" y="2286"/>
                      <a:pt x="3830" y="2271"/>
                      <a:pt x="3830" y="2308"/>
                    </a:cubicBezTo>
                    <a:cubicBezTo>
                      <a:pt x="3830" y="2331"/>
                      <a:pt x="3807" y="2338"/>
                      <a:pt x="3792" y="2346"/>
                    </a:cubicBezTo>
                    <a:cubicBezTo>
                      <a:pt x="3770" y="2368"/>
                      <a:pt x="3762" y="2383"/>
                      <a:pt x="3747" y="2406"/>
                    </a:cubicBezTo>
                    <a:cubicBezTo>
                      <a:pt x="3717" y="2428"/>
                      <a:pt x="3702" y="2436"/>
                      <a:pt x="3665" y="2443"/>
                    </a:cubicBezTo>
                    <a:cubicBezTo>
                      <a:pt x="3657" y="2451"/>
                      <a:pt x="3657" y="2451"/>
                      <a:pt x="3650" y="2451"/>
                    </a:cubicBezTo>
                    <a:cubicBezTo>
                      <a:pt x="3635" y="2451"/>
                      <a:pt x="3620" y="2451"/>
                      <a:pt x="3605" y="2443"/>
                    </a:cubicBezTo>
                    <a:cubicBezTo>
                      <a:pt x="3590" y="2436"/>
                      <a:pt x="3582" y="2421"/>
                      <a:pt x="3567" y="2421"/>
                    </a:cubicBezTo>
                    <a:cubicBezTo>
                      <a:pt x="3522" y="2421"/>
                      <a:pt x="3470" y="2443"/>
                      <a:pt x="3470" y="2488"/>
                    </a:cubicBezTo>
                    <a:cubicBezTo>
                      <a:pt x="3470" y="2503"/>
                      <a:pt x="3470" y="2511"/>
                      <a:pt x="3477" y="2518"/>
                    </a:cubicBezTo>
                    <a:cubicBezTo>
                      <a:pt x="3500" y="2503"/>
                      <a:pt x="3515" y="2496"/>
                      <a:pt x="3530" y="2481"/>
                    </a:cubicBezTo>
                    <a:cubicBezTo>
                      <a:pt x="3537" y="2466"/>
                      <a:pt x="3537" y="2458"/>
                      <a:pt x="3545" y="2451"/>
                    </a:cubicBezTo>
                    <a:cubicBezTo>
                      <a:pt x="3560" y="2466"/>
                      <a:pt x="3575" y="2473"/>
                      <a:pt x="3575" y="2488"/>
                    </a:cubicBezTo>
                    <a:cubicBezTo>
                      <a:pt x="3575" y="2511"/>
                      <a:pt x="3567" y="2526"/>
                      <a:pt x="3560" y="2533"/>
                    </a:cubicBezTo>
                    <a:cubicBezTo>
                      <a:pt x="3545" y="2548"/>
                      <a:pt x="3530" y="2548"/>
                      <a:pt x="3522" y="2563"/>
                    </a:cubicBezTo>
                    <a:cubicBezTo>
                      <a:pt x="3507" y="2585"/>
                      <a:pt x="3515" y="2608"/>
                      <a:pt x="3492" y="2623"/>
                    </a:cubicBezTo>
                    <a:cubicBezTo>
                      <a:pt x="3485" y="2631"/>
                      <a:pt x="3477" y="2631"/>
                      <a:pt x="3470" y="2631"/>
                    </a:cubicBezTo>
                    <a:cubicBezTo>
                      <a:pt x="3447" y="2631"/>
                      <a:pt x="3440" y="2623"/>
                      <a:pt x="3417" y="2615"/>
                    </a:cubicBezTo>
                    <a:cubicBezTo>
                      <a:pt x="3395" y="2608"/>
                      <a:pt x="3372" y="2615"/>
                      <a:pt x="3342" y="2615"/>
                    </a:cubicBezTo>
                    <a:cubicBezTo>
                      <a:pt x="3328" y="2615"/>
                      <a:pt x="3320" y="2615"/>
                      <a:pt x="3305" y="2615"/>
                    </a:cubicBezTo>
                    <a:cubicBezTo>
                      <a:pt x="3298" y="2615"/>
                      <a:pt x="3298" y="2601"/>
                      <a:pt x="3290" y="2593"/>
                    </a:cubicBezTo>
                    <a:cubicBezTo>
                      <a:pt x="3290" y="2585"/>
                      <a:pt x="3282" y="2578"/>
                      <a:pt x="3275" y="2571"/>
                    </a:cubicBezTo>
                    <a:cubicBezTo>
                      <a:pt x="3260" y="2548"/>
                      <a:pt x="3238" y="2533"/>
                      <a:pt x="3208" y="2533"/>
                    </a:cubicBezTo>
                    <a:cubicBezTo>
                      <a:pt x="3178" y="2533"/>
                      <a:pt x="3163" y="2548"/>
                      <a:pt x="3148" y="2571"/>
                    </a:cubicBezTo>
                    <a:cubicBezTo>
                      <a:pt x="3133" y="2578"/>
                      <a:pt x="3118" y="2585"/>
                      <a:pt x="3110" y="2593"/>
                    </a:cubicBezTo>
                    <a:cubicBezTo>
                      <a:pt x="3103" y="2601"/>
                      <a:pt x="3095" y="2608"/>
                      <a:pt x="3088" y="2615"/>
                    </a:cubicBezTo>
                    <a:cubicBezTo>
                      <a:pt x="3080" y="2623"/>
                      <a:pt x="3073" y="2615"/>
                      <a:pt x="3065" y="2623"/>
                    </a:cubicBezTo>
                    <a:cubicBezTo>
                      <a:pt x="3035" y="2631"/>
                      <a:pt x="3020" y="2638"/>
                      <a:pt x="2990" y="2645"/>
                    </a:cubicBezTo>
                    <a:cubicBezTo>
                      <a:pt x="2975" y="2645"/>
                      <a:pt x="2975" y="2653"/>
                      <a:pt x="2960" y="2653"/>
                    </a:cubicBezTo>
                    <a:cubicBezTo>
                      <a:pt x="2945" y="2653"/>
                      <a:pt x="2945" y="2638"/>
                      <a:pt x="2938" y="2631"/>
                    </a:cubicBezTo>
                    <a:cubicBezTo>
                      <a:pt x="2938" y="2623"/>
                      <a:pt x="2930" y="2623"/>
                      <a:pt x="2923" y="2623"/>
                    </a:cubicBezTo>
                    <a:cubicBezTo>
                      <a:pt x="2915" y="2638"/>
                      <a:pt x="2908" y="2653"/>
                      <a:pt x="2893" y="2668"/>
                    </a:cubicBezTo>
                    <a:cubicBezTo>
                      <a:pt x="2878" y="2675"/>
                      <a:pt x="2870" y="2683"/>
                      <a:pt x="2863" y="2698"/>
                    </a:cubicBezTo>
                    <a:cubicBezTo>
                      <a:pt x="2855" y="2713"/>
                      <a:pt x="2855" y="2728"/>
                      <a:pt x="2855" y="2735"/>
                    </a:cubicBezTo>
                    <a:cubicBezTo>
                      <a:pt x="2848" y="2750"/>
                      <a:pt x="2833" y="2758"/>
                      <a:pt x="2818" y="2758"/>
                    </a:cubicBezTo>
                    <a:cubicBezTo>
                      <a:pt x="2788" y="2758"/>
                      <a:pt x="2773" y="2750"/>
                      <a:pt x="2743" y="2750"/>
                    </a:cubicBezTo>
                    <a:cubicBezTo>
                      <a:pt x="2728" y="2750"/>
                      <a:pt x="2713" y="2750"/>
                      <a:pt x="2705" y="2750"/>
                    </a:cubicBezTo>
                    <a:cubicBezTo>
                      <a:pt x="2691" y="2743"/>
                      <a:pt x="2683" y="2728"/>
                      <a:pt x="2668" y="2720"/>
                    </a:cubicBezTo>
                    <a:cubicBezTo>
                      <a:pt x="2668" y="2735"/>
                      <a:pt x="2661" y="2743"/>
                      <a:pt x="2653" y="2758"/>
                    </a:cubicBezTo>
                    <a:cubicBezTo>
                      <a:pt x="2653" y="2765"/>
                      <a:pt x="2653" y="2780"/>
                      <a:pt x="2638" y="2780"/>
                    </a:cubicBezTo>
                    <a:cubicBezTo>
                      <a:pt x="2615" y="2780"/>
                      <a:pt x="2600" y="2765"/>
                      <a:pt x="2593" y="2750"/>
                    </a:cubicBezTo>
                    <a:cubicBezTo>
                      <a:pt x="2578" y="2750"/>
                      <a:pt x="2578" y="2758"/>
                      <a:pt x="2563" y="2758"/>
                    </a:cubicBezTo>
                    <a:cubicBezTo>
                      <a:pt x="2556" y="2758"/>
                      <a:pt x="2548" y="2758"/>
                      <a:pt x="2541" y="2750"/>
                    </a:cubicBezTo>
                    <a:cubicBezTo>
                      <a:pt x="2533" y="2750"/>
                      <a:pt x="2533" y="2743"/>
                      <a:pt x="2526" y="2743"/>
                    </a:cubicBezTo>
                    <a:cubicBezTo>
                      <a:pt x="2503" y="2743"/>
                      <a:pt x="2503" y="2773"/>
                      <a:pt x="2496" y="2788"/>
                    </a:cubicBezTo>
                    <a:cubicBezTo>
                      <a:pt x="2481" y="2803"/>
                      <a:pt x="2466" y="2810"/>
                      <a:pt x="2443" y="2810"/>
                    </a:cubicBezTo>
                    <a:cubicBezTo>
                      <a:pt x="2421" y="2810"/>
                      <a:pt x="2406" y="2803"/>
                      <a:pt x="2383" y="2795"/>
                    </a:cubicBezTo>
                    <a:cubicBezTo>
                      <a:pt x="2361" y="2803"/>
                      <a:pt x="2346" y="2810"/>
                      <a:pt x="2316" y="2818"/>
                    </a:cubicBezTo>
                    <a:cubicBezTo>
                      <a:pt x="2301" y="2818"/>
                      <a:pt x="2293" y="2825"/>
                      <a:pt x="2278" y="2833"/>
                    </a:cubicBezTo>
                    <a:cubicBezTo>
                      <a:pt x="2263" y="2848"/>
                      <a:pt x="2256" y="2863"/>
                      <a:pt x="2233" y="2863"/>
                    </a:cubicBezTo>
                    <a:cubicBezTo>
                      <a:pt x="2218" y="2863"/>
                      <a:pt x="2218" y="2848"/>
                      <a:pt x="2203" y="2848"/>
                    </a:cubicBezTo>
                    <a:cubicBezTo>
                      <a:pt x="2196" y="2848"/>
                      <a:pt x="2196" y="2855"/>
                      <a:pt x="2196" y="2855"/>
                    </a:cubicBezTo>
                    <a:cubicBezTo>
                      <a:pt x="2158" y="2870"/>
                      <a:pt x="2158" y="2893"/>
                      <a:pt x="2136" y="2915"/>
                    </a:cubicBezTo>
                    <a:cubicBezTo>
                      <a:pt x="2106" y="2938"/>
                      <a:pt x="2091" y="2953"/>
                      <a:pt x="2061" y="2960"/>
                    </a:cubicBezTo>
                    <a:cubicBezTo>
                      <a:pt x="2046" y="2968"/>
                      <a:pt x="2039" y="2975"/>
                      <a:pt x="2023" y="2975"/>
                    </a:cubicBezTo>
                    <a:cubicBezTo>
                      <a:pt x="2009" y="2975"/>
                      <a:pt x="2001" y="2968"/>
                      <a:pt x="1986" y="2968"/>
                    </a:cubicBezTo>
                    <a:cubicBezTo>
                      <a:pt x="1963" y="2968"/>
                      <a:pt x="1956" y="2975"/>
                      <a:pt x="1933" y="2975"/>
                    </a:cubicBezTo>
                    <a:cubicBezTo>
                      <a:pt x="1911" y="2975"/>
                      <a:pt x="1911" y="2975"/>
                      <a:pt x="1911" y="2975"/>
                    </a:cubicBezTo>
                    <a:cubicBezTo>
                      <a:pt x="1911" y="2945"/>
                      <a:pt x="1911" y="2945"/>
                      <a:pt x="1911" y="2945"/>
                    </a:cubicBezTo>
                    <a:cubicBezTo>
                      <a:pt x="1926" y="2923"/>
                      <a:pt x="1926" y="2923"/>
                      <a:pt x="1926" y="2923"/>
                    </a:cubicBezTo>
                    <a:cubicBezTo>
                      <a:pt x="1903" y="2900"/>
                      <a:pt x="1881" y="2893"/>
                      <a:pt x="1874" y="2863"/>
                    </a:cubicBezTo>
                    <a:cubicBezTo>
                      <a:pt x="1859" y="2840"/>
                      <a:pt x="1866" y="2810"/>
                      <a:pt x="1851" y="2788"/>
                    </a:cubicBezTo>
                    <a:cubicBezTo>
                      <a:pt x="1829" y="2773"/>
                      <a:pt x="1814" y="2780"/>
                      <a:pt x="1784" y="2780"/>
                    </a:cubicBezTo>
                    <a:cubicBezTo>
                      <a:pt x="1761" y="2780"/>
                      <a:pt x="1746" y="2780"/>
                      <a:pt x="1724" y="2773"/>
                    </a:cubicBezTo>
                    <a:cubicBezTo>
                      <a:pt x="1716" y="2773"/>
                      <a:pt x="1716" y="2765"/>
                      <a:pt x="1709" y="2765"/>
                    </a:cubicBezTo>
                    <a:cubicBezTo>
                      <a:pt x="1686" y="2765"/>
                      <a:pt x="1671" y="2788"/>
                      <a:pt x="1656" y="2810"/>
                    </a:cubicBezTo>
                    <a:cubicBezTo>
                      <a:pt x="1634" y="2833"/>
                      <a:pt x="1619" y="2848"/>
                      <a:pt x="1604" y="2870"/>
                    </a:cubicBezTo>
                    <a:cubicBezTo>
                      <a:pt x="1619" y="2878"/>
                      <a:pt x="1626" y="2878"/>
                      <a:pt x="1641" y="2878"/>
                    </a:cubicBezTo>
                    <a:cubicBezTo>
                      <a:pt x="1649" y="2878"/>
                      <a:pt x="1649" y="2885"/>
                      <a:pt x="1656" y="2885"/>
                    </a:cubicBezTo>
                    <a:cubicBezTo>
                      <a:pt x="1641" y="2900"/>
                      <a:pt x="1626" y="2908"/>
                      <a:pt x="1611" y="2923"/>
                    </a:cubicBezTo>
                    <a:cubicBezTo>
                      <a:pt x="1604" y="2930"/>
                      <a:pt x="1604" y="2938"/>
                      <a:pt x="1596" y="2938"/>
                    </a:cubicBezTo>
                    <a:cubicBezTo>
                      <a:pt x="1596" y="2945"/>
                      <a:pt x="1589" y="2938"/>
                      <a:pt x="1581" y="2938"/>
                    </a:cubicBezTo>
                    <a:cubicBezTo>
                      <a:pt x="1581" y="2923"/>
                      <a:pt x="1581" y="2908"/>
                      <a:pt x="1581" y="2893"/>
                    </a:cubicBezTo>
                    <a:cubicBezTo>
                      <a:pt x="1574" y="2915"/>
                      <a:pt x="1566" y="2930"/>
                      <a:pt x="1559" y="2953"/>
                    </a:cubicBezTo>
                    <a:cubicBezTo>
                      <a:pt x="1551" y="2968"/>
                      <a:pt x="1536" y="2968"/>
                      <a:pt x="1536" y="2975"/>
                    </a:cubicBezTo>
                    <a:cubicBezTo>
                      <a:pt x="1536" y="2990"/>
                      <a:pt x="1544" y="2998"/>
                      <a:pt x="1544" y="3013"/>
                    </a:cubicBezTo>
                    <a:cubicBezTo>
                      <a:pt x="1544" y="3020"/>
                      <a:pt x="1559" y="3028"/>
                      <a:pt x="1559" y="3035"/>
                    </a:cubicBezTo>
                    <a:cubicBezTo>
                      <a:pt x="1559" y="3072"/>
                      <a:pt x="1514" y="3088"/>
                      <a:pt x="1514" y="3132"/>
                    </a:cubicBezTo>
                    <a:cubicBezTo>
                      <a:pt x="1514" y="3178"/>
                      <a:pt x="1529" y="3200"/>
                      <a:pt x="1529" y="3245"/>
                    </a:cubicBezTo>
                    <a:cubicBezTo>
                      <a:pt x="1529" y="3275"/>
                      <a:pt x="1506" y="3282"/>
                      <a:pt x="1492" y="3297"/>
                    </a:cubicBezTo>
                    <a:cubicBezTo>
                      <a:pt x="1476" y="3305"/>
                      <a:pt x="1476" y="3312"/>
                      <a:pt x="1469" y="3312"/>
                    </a:cubicBezTo>
                    <a:cubicBezTo>
                      <a:pt x="1454" y="3320"/>
                      <a:pt x="1446" y="3312"/>
                      <a:pt x="1439" y="3312"/>
                    </a:cubicBezTo>
                    <a:cubicBezTo>
                      <a:pt x="1439" y="3432"/>
                      <a:pt x="1439" y="3432"/>
                      <a:pt x="1439" y="3432"/>
                    </a:cubicBezTo>
                    <a:cubicBezTo>
                      <a:pt x="1439" y="3447"/>
                      <a:pt x="1446" y="3462"/>
                      <a:pt x="1446" y="3485"/>
                    </a:cubicBezTo>
                    <a:cubicBezTo>
                      <a:pt x="1409" y="3455"/>
                      <a:pt x="1402" y="3417"/>
                      <a:pt x="1364" y="3395"/>
                    </a:cubicBezTo>
                    <a:cubicBezTo>
                      <a:pt x="1342" y="3387"/>
                      <a:pt x="1319" y="3380"/>
                      <a:pt x="1297" y="3372"/>
                    </a:cubicBezTo>
                    <a:cubicBezTo>
                      <a:pt x="1274" y="3357"/>
                      <a:pt x="1274" y="3335"/>
                      <a:pt x="1252" y="3320"/>
                    </a:cubicBezTo>
                    <a:cubicBezTo>
                      <a:pt x="1214" y="3290"/>
                      <a:pt x="1184" y="3275"/>
                      <a:pt x="1139" y="3252"/>
                    </a:cubicBezTo>
                    <a:cubicBezTo>
                      <a:pt x="1109" y="3237"/>
                      <a:pt x="1094" y="3230"/>
                      <a:pt x="1064" y="3215"/>
                    </a:cubicBezTo>
                    <a:cubicBezTo>
                      <a:pt x="1057" y="3208"/>
                      <a:pt x="1049" y="3200"/>
                      <a:pt x="1042" y="3200"/>
                    </a:cubicBezTo>
                    <a:cubicBezTo>
                      <a:pt x="1034" y="3192"/>
                      <a:pt x="1034" y="3185"/>
                      <a:pt x="1027" y="3185"/>
                    </a:cubicBezTo>
                    <a:cubicBezTo>
                      <a:pt x="967" y="3185"/>
                      <a:pt x="967" y="3185"/>
                      <a:pt x="967" y="3185"/>
                    </a:cubicBezTo>
                    <a:cubicBezTo>
                      <a:pt x="952" y="3185"/>
                      <a:pt x="944" y="3192"/>
                      <a:pt x="937" y="3200"/>
                    </a:cubicBezTo>
                    <a:cubicBezTo>
                      <a:pt x="914" y="3200"/>
                      <a:pt x="899" y="3200"/>
                      <a:pt x="877" y="3215"/>
                    </a:cubicBezTo>
                    <a:cubicBezTo>
                      <a:pt x="839" y="3230"/>
                      <a:pt x="832" y="3275"/>
                      <a:pt x="794" y="3275"/>
                    </a:cubicBezTo>
                    <a:cubicBezTo>
                      <a:pt x="764" y="3275"/>
                      <a:pt x="750" y="3245"/>
                      <a:pt x="712" y="3245"/>
                    </a:cubicBezTo>
                    <a:cubicBezTo>
                      <a:pt x="690" y="3245"/>
                      <a:pt x="682" y="3282"/>
                      <a:pt x="652" y="3282"/>
                    </a:cubicBezTo>
                    <a:cubicBezTo>
                      <a:pt x="644" y="3282"/>
                      <a:pt x="637" y="3275"/>
                      <a:pt x="630" y="3267"/>
                    </a:cubicBezTo>
                    <a:cubicBezTo>
                      <a:pt x="615" y="3252"/>
                      <a:pt x="600" y="3252"/>
                      <a:pt x="592" y="3237"/>
                    </a:cubicBezTo>
                    <a:cubicBezTo>
                      <a:pt x="570" y="3252"/>
                      <a:pt x="562" y="3267"/>
                      <a:pt x="547" y="3290"/>
                    </a:cubicBezTo>
                    <a:cubicBezTo>
                      <a:pt x="517" y="3335"/>
                      <a:pt x="487" y="3365"/>
                      <a:pt x="435" y="3365"/>
                    </a:cubicBezTo>
                    <a:cubicBezTo>
                      <a:pt x="412" y="3365"/>
                      <a:pt x="397" y="3357"/>
                      <a:pt x="375" y="3350"/>
                    </a:cubicBezTo>
                    <a:cubicBezTo>
                      <a:pt x="352" y="3342"/>
                      <a:pt x="330" y="3320"/>
                      <a:pt x="330" y="3290"/>
                    </a:cubicBezTo>
                    <a:cubicBezTo>
                      <a:pt x="330" y="3260"/>
                      <a:pt x="307" y="3237"/>
                      <a:pt x="277" y="3237"/>
                    </a:cubicBezTo>
                    <a:cubicBezTo>
                      <a:pt x="255" y="3230"/>
                      <a:pt x="247" y="3230"/>
                      <a:pt x="232" y="3215"/>
                    </a:cubicBezTo>
                    <a:cubicBezTo>
                      <a:pt x="217" y="3208"/>
                      <a:pt x="217" y="3192"/>
                      <a:pt x="203" y="3192"/>
                    </a:cubicBezTo>
                    <a:cubicBezTo>
                      <a:pt x="173" y="3192"/>
                      <a:pt x="165" y="3230"/>
                      <a:pt x="143" y="3260"/>
                    </a:cubicBezTo>
                    <a:cubicBezTo>
                      <a:pt x="143" y="3260"/>
                      <a:pt x="135" y="3260"/>
                      <a:pt x="135" y="3267"/>
                    </a:cubicBezTo>
                    <a:cubicBezTo>
                      <a:pt x="105" y="3305"/>
                      <a:pt x="90" y="3327"/>
                      <a:pt x="60" y="3357"/>
                    </a:cubicBezTo>
                    <a:cubicBezTo>
                      <a:pt x="45" y="3327"/>
                      <a:pt x="38" y="3312"/>
                      <a:pt x="38" y="3282"/>
                    </a:cubicBezTo>
                    <a:cubicBezTo>
                      <a:pt x="38" y="3208"/>
                      <a:pt x="38" y="3208"/>
                      <a:pt x="38" y="3208"/>
                    </a:cubicBezTo>
                    <a:cubicBezTo>
                      <a:pt x="38" y="3170"/>
                      <a:pt x="38" y="3148"/>
                      <a:pt x="15" y="3118"/>
                    </a:cubicBezTo>
                    <a:cubicBezTo>
                      <a:pt x="8" y="3110"/>
                      <a:pt x="0" y="3110"/>
                      <a:pt x="0" y="3095"/>
                    </a:cubicBezTo>
                    <a:cubicBezTo>
                      <a:pt x="0" y="3072"/>
                      <a:pt x="15" y="3065"/>
                      <a:pt x="30" y="3050"/>
                    </a:cubicBezTo>
                    <a:cubicBezTo>
                      <a:pt x="45" y="3028"/>
                      <a:pt x="45" y="3013"/>
                      <a:pt x="60" y="2983"/>
                    </a:cubicBezTo>
                    <a:cubicBezTo>
                      <a:pt x="60" y="2975"/>
                      <a:pt x="75" y="2968"/>
                      <a:pt x="75" y="2953"/>
                    </a:cubicBezTo>
                    <a:cubicBezTo>
                      <a:pt x="75" y="2930"/>
                      <a:pt x="53" y="2915"/>
                      <a:pt x="38" y="2900"/>
                    </a:cubicBezTo>
                    <a:cubicBezTo>
                      <a:pt x="23" y="2893"/>
                      <a:pt x="15" y="2885"/>
                      <a:pt x="15" y="2878"/>
                    </a:cubicBezTo>
                    <a:cubicBezTo>
                      <a:pt x="15" y="2863"/>
                      <a:pt x="23" y="2863"/>
                      <a:pt x="23" y="2848"/>
                    </a:cubicBezTo>
                    <a:cubicBezTo>
                      <a:pt x="23" y="2833"/>
                      <a:pt x="8" y="2825"/>
                      <a:pt x="8" y="2810"/>
                    </a:cubicBezTo>
                    <a:cubicBezTo>
                      <a:pt x="8" y="2803"/>
                      <a:pt x="8" y="2795"/>
                      <a:pt x="8" y="2788"/>
                    </a:cubicBezTo>
                    <a:cubicBezTo>
                      <a:pt x="38" y="2788"/>
                      <a:pt x="60" y="2788"/>
                      <a:pt x="83" y="2773"/>
                    </a:cubicBezTo>
                    <a:cubicBezTo>
                      <a:pt x="90" y="2773"/>
                      <a:pt x="90" y="2765"/>
                      <a:pt x="97" y="2765"/>
                    </a:cubicBezTo>
                    <a:cubicBezTo>
                      <a:pt x="105" y="2758"/>
                      <a:pt x="113" y="2750"/>
                      <a:pt x="120" y="2750"/>
                    </a:cubicBezTo>
                    <a:cubicBezTo>
                      <a:pt x="143" y="2735"/>
                      <a:pt x="165" y="2750"/>
                      <a:pt x="180" y="2735"/>
                    </a:cubicBezTo>
                    <a:cubicBezTo>
                      <a:pt x="187" y="2735"/>
                      <a:pt x="180" y="2728"/>
                      <a:pt x="187" y="2720"/>
                    </a:cubicBezTo>
                    <a:cubicBezTo>
                      <a:pt x="165" y="2705"/>
                      <a:pt x="143" y="2705"/>
                      <a:pt x="120" y="2690"/>
                    </a:cubicBezTo>
                    <a:cubicBezTo>
                      <a:pt x="113" y="2690"/>
                      <a:pt x="165" y="2705"/>
                      <a:pt x="195" y="2705"/>
                    </a:cubicBezTo>
                    <a:cubicBezTo>
                      <a:pt x="210" y="2705"/>
                      <a:pt x="217" y="2698"/>
                      <a:pt x="232" y="2698"/>
                    </a:cubicBezTo>
                    <a:cubicBezTo>
                      <a:pt x="247" y="2698"/>
                      <a:pt x="255" y="2698"/>
                      <a:pt x="270" y="2713"/>
                    </a:cubicBezTo>
                    <a:cubicBezTo>
                      <a:pt x="270" y="2720"/>
                      <a:pt x="270" y="2728"/>
                      <a:pt x="277" y="2735"/>
                    </a:cubicBezTo>
                    <a:cubicBezTo>
                      <a:pt x="285" y="2735"/>
                      <a:pt x="292" y="2735"/>
                      <a:pt x="307" y="2735"/>
                    </a:cubicBezTo>
                    <a:cubicBezTo>
                      <a:pt x="315" y="2743"/>
                      <a:pt x="322" y="2750"/>
                      <a:pt x="330" y="2750"/>
                    </a:cubicBezTo>
                    <a:cubicBezTo>
                      <a:pt x="337" y="2750"/>
                      <a:pt x="345" y="2735"/>
                      <a:pt x="352" y="2728"/>
                    </a:cubicBezTo>
                    <a:cubicBezTo>
                      <a:pt x="352" y="2720"/>
                      <a:pt x="352" y="2713"/>
                      <a:pt x="352" y="2705"/>
                    </a:cubicBezTo>
                    <a:cubicBezTo>
                      <a:pt x="360" y="2698"/>
                      <a:pt x="360" y="2705"/>
                      <a:pt x="367" y="2698"/>
                    </a:cubicBezTo>
                    <a:cubicBezTo>
                      <a:pt x="382" y="2690"/>
                      <a:pt x="390" y="2690"/>
                      <a:pt x="405" y="2683"/>
                    </a:cubicBezTo>
                    <a:cubicBezTo>
                      <a:pt x="405" y="2698"/>
                      <a:pt x="405" y="2698"/>
                      <a:pt x="405" y="2698"/>
                    </a:cubicBezTo>
                    <a:cubicBezTo>
                      <a:pt x="390" y="2705"/>
                      <a:pt x="390" y="2713"/>
                      <a:pt x="375" y="2720"/>
                    </a:cubicBezTo>
                    <a:cubicBezTo>
                      <a:pt x="390" y="2735"/>
                      <a:pt x="412" y="2735"/>
                      <a:pt x="435" y="2735"/>
                    </a:cubicBezTo>
                    <a:cubicBezTo>
                      <a:pt x="472" y="2735"/>
                      <a:pt x="495" y="2720"/>
                      <a:pt x="525" y="2705"/>
                    </a:cubicBezTo>
                    <a:cubicBezTo>
                      <a:pt x="547" y="2698"/>
                      <a:pt x="562" y="2698"/>
                      <a:pt x="577" y="2690"/>
                    </a:cubicBezTo>
                    <a:cubicBezTo>
                      <a:pt x="592" y="2675"/>
                      <a:pt x="600" y="2668"/>
                      <a:pt x="615" y="2653"/>
                    </a:cubicBezTo>
                    <a:cubicBezTo>
                      <a:pt x="630" y="2638"/>
                      <a:pt x="644" y="2631"/>
                      <a:pt x="652" y="2615"/>
                    </a:cubicBezTo>
                    <a:cubicBezTo>
                      <a:pt x="667" y="2593"/>
                      <a:pt x="667" y="2578"/>
                      <a:pt x="667" y="2563"/>
                    </a:cubicBezTo>
                    <a:cubicBezTo>
                      <a:pt x="674" y="2555"/>
                      <a:pt x="667" y="2555"/>
                      <a:pt x="667" y="2548"/>
                    </a:cubicBezTo>
                    <a:cubicBezTo>
                      <a:pt x="682" y="2526"/>
                      <a:pt x="712" y="2533"/>
                      <a:pt x="734" y="2518"/>
                    </a:cubicBezTo>
                    <a:cubicBezTo>
                      <a:pt x="757" y="2496"/>
                      <a:pt x="764" y="2473"/>
                      <a:pt x="772" y="2443"/>
                    </a:cubicBezTo>
                    <a:cubicBezTo>
                      <a:pt x="779" y="2406"/>
                      <a:pt x="802" y="2383"/>
                      <a:pt x="839" y="2368"/>
                    </a:cubicBezTo>
                    <a:cubicBezTo>
                      <a:pt x="847" y="2368"/>
                      <a:pt x="854" y="2368"/>
                      <a:pt x="862" y="2368"/>
                    </a:cubicBezTo>
                    <a:cubicBezTo>
                      <a:pt x="877" y="2361"/>
                      <a:pt x="884" y="2346"/>
                      <a:pt x="899" y="2346"/>
                    </a:cubicBezTo>
                    <a:cubicBezTo>
                      <a:pt x="907" y="2346"/>
                      <a:pt x="914" y="2346"/>
                      <a:pt x="922" y="2346"/>
                    </a:cubicBezTo>
                    <a:cubicBezTo>
                      <a:pt x="967" y="2346"/>
                      <a:pt x="1004" y="2346"/>
                      <a:pt x="1049" y="2323"/>
                    </a:cubicBezTo>
                    <a:cubicBezTo>
                      <a:pt x="1064" y="2316"/>
                      <a:pt x="1072" y="2308"/>
                      <a:pt x="1087" y="2293"/>
                    </a:cubicBezTo>
                    <a:cubicBezTo>
                      <a:pt x="1102" y="2278"/>
                      <a:pt x="1117" y="2271"/>
                      <a:pt x="1124" y="2248"/>
                    </a:cubicBezTo>
                    <a:cubicBezTo>
                      <a:pt x="1132" y="2241"/>
                      <a:pt x="1124" y="2233"/>
                      <a:pt x="1132" y="2218"/>
                    </a:cubicBezTo>
                    <a:cubicBezTo>
                      <a:pt x="1139" y="2203"/>
                      <a:pt x="1147" y="2203"/>
                      <a:pt x="1162" y="2196"/>
                    </a:cubicBezTo>
                    <a:cubicBezTo>
                      <a:pt x="1177" y="2188"/>
                      <a:pt x="1192" y="2188"/>
                      <a:pt x="1199" y="2181"/>
                    </a:cubicBezTo>
                    <a:cubicBezTo>
                      <a:pt x="1214" y="2173"/>
                      <a:pt x="1214" y="2166"/>
                      <a:pt x="1222" y="2158"/>
                    </a:cubicBezTo>
                    <a:cubicBezTo>
                      <a:pt x="1244" y="2121"/>
                      <a:pt x="1267" y="2106"/>
                      <a:pt x="1304" y="2076"/>
                    </a:cubicBezTo>
                    <a:cubicBezTo>
                      <a:pt x="1327" y="2061"/>
                      <a:pt x="1334" y="2038"/>
                      <a:pt x="1356" y="2016"/>
                    </a:cubicBezTo>
                    <a:cubicBezTo>
                      <a:pt x="1379" y="1979"/>
                      <a:pt x="1409" y="1979"/>
                      <a:pt x="1432" y="1941"/>
                    </a:cubicBezTo>
                    <a:cubicBezTo>
                      <a:pt x="1439" y="1926"/>
                      <a:pt x="1454" y="1911"/>
                      <a:pt x="1462" y="1896"/>
                    </a:cubicBezTo>
                    <a:cubicBezTo>
                      <a:pt x="1476" y="1881"/>
                      <a:pt x="1492" y="1873"/>
                      <a:pt x="1514" y="1866"/>
                    </a:cubicBezTo>
                    <a:cubicBezTo>
                      <a:pt x="1536" y="1843"/>
                      <a:pt x="1559" y="1829"/>
                      <a:pt x="1589" y="1829"/>
                    </a:cubicBezTo>
                    <a:cubicBezTo>
                      <a:pt x="1596" y="1829"/>
                      <a:pt x="1596" y="1836"/>
                      <a:pt x="1604" y="1836"/>
                    </a:cubicBezTo>
                    <a:cubicBezTo>
                      <a:pt x="1619" y="1836"/>
                      <a:pt x="1626" y="1821"/>
                      <a:pt x="1626" y="1814"/>
                    </a:cubicBezTo>
                    <a:cubicBezTo>
                      <a:pt x="1634" y="1791"/>
                      <a:pt x="1641" y="1776"/>
                      <a:pt x="1649" y="1761"/>
                    </a:cubicBezTo>
                    <a:cubicBezTo>
                      <a:pt x="1656" y="1754"/>
                      <a:pt x="1664" y="1746"/>
                      <a:pt x="1679" y="1739"/>
                    </a:cubicBezTo>
                    <a:cubicBezTo>
                      <a:pt x="1694" y="1724"/>
                      <a:pt x="1701" y="1709"/>
                      <a:pt x="1716" y="1694"/>
                    </a:cubicBezTo>
                    <a:cubicBezTo>
                      <a:pt x="1739" y="1664"/>
                      <a:pt x="1746" y="1641"/>
                      <a:pt x="1769" y="1619"/>
                    </a:cubicBezTo>
                    <a:cubicBezTo>
                      <a:pt x="1784" y="1589"/>
                      <a:pt x="1806" y="1581"/>
                      <a:pt x="1829" y="1566"/>
                    </a:cubicBezTo>
                    <a:cubicBezTo>
                      <a:pt x="1889" y="1536"/>
                      <a:pt x="1919" y="1506"/>
                      <a:pt x="1971" y="1476"/>
                    </a:cubicBezTo>
                    <a:cubicBezTo>
                      <a:pt x="1993" y="1461"/>
                      <a:pt x="2009" y="1454"/>
                      <a:pt x="2023" y="1432"/>
                    </a:cubicBezTo>
                    <a:cubicBezTo>
                      <a:pt x="2046" y="1402"/>
                      <a:pt x="2061" y="1386"/>
                      <a:pt x="2061" y="1349"/>
                    </a:cubicBezTo>
                    <a:cubicBezTo>
                      <a:pt x="2061" y="1334"/>
                      <a:pt x="2061" y="1326"/>
                      <a:pt x="2053" y="1319"/>
                    </a:cubicBezTo>
                    <a:cubicBezTo>
                      <a:pt x="2039" y="1304"/>
                      <a:pt x="2023" y="1297"/>
                      <a:pt x="2009" y="1282"/>
                    </a:cubicBezTo>
                    <a:cubicBezTo>
                      <a:pt x="2016" y="1282"/>
                      <a:pt x="2016" y="1274"/>
                      <a:pt x="2023" y="1274"/>
                    </a:cubicBezTo>
                    <a:cubicBezTo>
                      <a:pt x="2031" y="1274"/>
                      <a:pt x="2039" y="1282"/>
                      <a:pt x="2053" y="1282"/>
                    </a:cubicBezTo>
                    <a:cubicBezTo>
                      <a:pt x="2076" y="1282"/>
                      <a:pt x="2091" y="1282"/>
                      <a:pt x="2106" y="1267"/>
                    </a:cubicBezTo>
                    <a:cubicBezTo>
                      <a:pt x="2121" y="1259"/>
                      <a:pt x="2121" y="1244"/>
                      <a:pt x="2128" y="1229"/>
                    </a:cubicBezTo>
                    <a:cubicBezTo>
                      <a:pt x="2136" y="1214"/>
                      <a:pt x="2143" y="1207"/>
                      <a:pt x="2158" y="1199"/>
                    </a:cubicBezTo>
                    <a:cubicBezTo>
                      <a:pt x="2196" y="1184"/>
                      <a:pt x="2218" y="1177"/>
                      <a:pt x="2248" y="1169"/>
                    </a:cubicBezTo>
                    <a:cubicBezTo>
                      <a:pt x="2263" y="1169"/>
                      <a:pt x="2271" y="1162"/>
                      <a:pt x="2278" y="1162"/>
                    </a:cubicBezTo>
                    <a:cubicBezTo>
                      <a:pt x="2353" y="1162"/>
                      <a:pt x="2353" y="1162"/>
                      <a:pt x="2353" y="1162"/>
                    </a:cubicBezTo>
                    <a:cubicBezTo>
                      <a:pt x="2361" y="1162"/>
                      <a:pt x="2368" y="1162"/>
                      <a:pt x="2376" y="1154"/>
                    </a:cubicBezTo>
                    <a:cubicBezTo>
                      <a:pt x="2391" y="1154"/>
                      <a:pt x="2398" y="1147"/>
                      <a:pt x="2413" y="1147"/>
                    </a:cubicBezTo>
                    <a:cubicBezTo>
                      <a:pt x="2466" y="1124"/>
                      <a:pt x="2488" y="1094"/>
                      <a:pt x="2526" y="1064"/>
                    </a:cubicBezTo>
                    <a:cubicBezTo>
                      <a:pt x="2548" y="1087"/>
                      <a:pt x="2578" y="1087"/>
                      <a:pt x="2615" y="1087"/>
                    </a:cubicBezTo>
                    <a:cubicBezTo>
                      <a:pt x="2645" y="1087"/>
                      <a:pt x="2661" y="1079"/>
                      <a:pt x="2691" y="1079"/>
                    </a:cubicBezTo>
                    <a:cubicBezTo>
                      <a:pt x="2713" y="1079"/>
                      <a:pt x="2728" y="1079"/>
                      <a:pt x="2758" y="1072"/>
                    </a:cubicBezTo>
                    <a:cubicBezTo>
                      <a:pt x="2735" y="1102"/>
                      <a:pt x="2713" y="1117"/>
                      <a:pt x="2713" y="1154"/>
                    </a:cubicBezTo>
                    <a:cubicBezTo>
                      <a:pt x="2713" y="1177"/>
                      <a:pt x="2720" y="1192"/>
                      <a:pt x="2735" y="1214"/>
                    </a:cubicBezTo>
                    <a:cubicBezTo>
                      <a:pt x="2751" y="1229"/>
                      <a:pt x="2758" y="1229"/>
                      <a:pt x="2765" y="1244"/>
                    </a:cubicBezTo>
                    <a:cubicBezTo>
                      <a:pt x="2788" y="1252"/>
                      <a:pt x="2795" y="1259"/>
                      <a:pt x="2818" y="1259"/>
                    </a:cubicBezTo>
                    <a:cubicBezTo>
                      <a:pt x="2833" y="1259"/>
                      <a:pt x="2840" y="1252"/>
                      <a:pt x="2855" y="1244"/>
                    </a:cubicBezTo>
                    <a:cubicBezTo>
                      <a:pt x="2878" y="1229"/>
                      <a:pt x="2893" y="1214"/>
                      <a:pt x="2915" y="1192"/>
                    </a:cubicBezTo>
                    <a:cubicBezTo>
                      <a:pt x="2938" y="1169"/>
                      <a:pt x="2945" y="1162"/>
                      <a:pt x="2960" y="1139"/>
                    </a:cubicBezTo>
                    <a:cubicBezTo>
                      <a:pt x="2975" y="1124"/>
                      <a:pt x="2983" y="1109"/>
                      <a:pt x="2998" y="1109"/>
                    </a:cubicBezTo>
                    <a:cubicBezTo>
                      <a:pt x="3013" y="1109"/>
                      <a:pt x="3013" y="1117"/>
                      <a:pt x="3020" y="1117"/>
                    </a:cubicBezTo>
                    <a:cubicBezTo>
                      <a:pt x="3028" y="1124"/>
                      <a:pt x="3035" y="1124"/>
                      <a:pt x="3043" y="1132"/>
                    </a:cubicBezTo>
                    <a:cubicBezTo>
                      <a:pt x="3080" y="1147"/>
                      <a:pt x="3103" y="1147"/>
                      <a:pt x="3148" y="1162"/>
                    </a:cubicBezTo>
                    <a:cubicBezTo>
                      <a:pt x="3170" y="1162"/>
                      <a:pt x="3185" y="1169"/>
                      <a:pt x="3208" y="1169"/>
                    </a:cubicBezTo>
                    <a:cubicBezTo>
                      <a:pt x="3238" y="1177"/>
                      <a:pt x="3260" y="1184"/>
                      <a:pt x="3290" y="1184"/>
                    </a:cubicBezTo>
                    <a:cubicBezTo>
                      <a:pt x="3335" y="1184"/>
                      <a:pt x="3365" y="1184"/>
                      <a:pt x="3410" y="1177"/>
                    </a:cubicBezTo>
                    <a:cubicBezTo>
                      <a:pt x="3440" y="1169"/>
                      <a:pt x="3455" y="1154"/>
                      <a:pt x="3485" y="1147"/>
                    </a:cubicBezTo>
                    <a:cubicBezTo>
                      <a:pt x="3507" y="1147"/>
                      <a:pt x="3522" y="1147"/>
                      <a:pt x="3552" y="1147"/>
                    </a:cubicBezTo>
                    <a:cubicBezTo>
                      <a:pt x="3605" y="1147"/>
                      <a:pt x="3635" y="1139"/>
                      <a:pt x="3687" y="1132"/>
                    </a:cubicBezTo>
                    <a:cubicBezTo>
                      <a:pt x="3710" y="1132"/>
                      <a:pt x="3725" y="1124"/>
                      <a:pt x="3740" y="1124"/>
                    </a:cubicBezTo>
                    <a:cubicBezTo>
                      <a:pt x="3792" y="1109"/>
                      <a:pt x="3822" y="1109"/>
                      <a:pt x="3867" y="1087"/>
                    </a:cubicBezTo>
                    <a:cubicBezTo>
                      <a:pt x="3875" y="1087"/>
                      <a:pt x="3882" y="1079"/>
                      <a:pt x="3890" y="1072"/>
                    </a:cubicBezTo>
                    <a:cubicBezTo>
                      <a:pt x="3920" y="1057"/>
                      <a:pt x="3934" y="1057"/>
                      <a:pt x="3957" y="1042"/>
                    </a:cubicBezTo>
                    <a:cubicBezTo>
                      <a:pt x="3972" y="1034"/>
                      <a:pt x="3972" y="1027"/>
                      <a:pt x="3987" y="1019"/>
                    </a:cubicBezTo>
                    <a:lnTo>
                      <a:pt x="3987" y="1019"/>
                    </a:lnTo>
                    <a:lnTo>
                      <a:pt x="3987" y="1019"/>
                    </a:lnTo>
                    <a:cubicBezTo>
                      <a:pt x="3994" y="1034"/>
                      <a:pt x="4002" y="1042"/>
                      <a:pt x="4010" y="1049"/>
                    </a:cubicBezTo>
                    <a:cubicBezTo>
                      <a:pt x="4024" y="1064"/>
                      <a:pt x="4032" y="1057"/>
                      <a:pt x="4040" y="1072"/>
                    </a:cubicBezTo>
                    <a:cubicBezTo>
                      <a:pt x="4047" y="1087"/>
                      <a:pt x="4040" y="1102"/>
                      <a:pt x="4047" y="1124"/>
                    </a:cubicBezTo>
                    <a:cubicBezTo>
                      <a:pt x="4032" y="1162"/>
                      <a:pt x="4032" y="1162"/>
                      <a:pt x="4032" y="1162"/>
                    </a:cubicBezTo>
                    <a:cubicBezTo>
                      <a:pt x="4047" y="1192"/>
                      <a:pt x="4054" y="1207"/>
                      <a:pt x="4062" y="1237"/>
                    </a:cubicBezTo>
                    <a:cubicBezTo>
                      <a:pt x="4062" y="1244"/>
                      <a:pt x="4062" y="1252"/>
                      <a:pt x="4069" y="1259"/>
                    </a:cubicBezTo>
                    <a:cubicBezTo>
                      <a:pt x="4077" y="1267"/>
                      <a:pt x="4099" y="1259"/>
                      <a:pt x="4107" y="1274"/>
                    </a:cubicBezTo>
                    <a:cubicBezTo>
                      <a:pt x="4107" y="1282"/>
                      <a:pt x="4099" y="1282"/>
                      <a:pt x="4099" y="1289"/>
                    </a:cubicBezTo>
                    <a:cubicBezTo>
                      <a:pt x="4099" y="1334"/>
                      <a:pt x="4099" y="1334"/>
                      <a:pt x="4099" y="1334"/>
                    </a:cubicBezTo>
                    <a:cubicBezTo>
                      <a:pt x="4099" y="1349"/>
                      <a:pt x="4114" y="1356"/>
                      <a:pt x="4122" y="1372"/>
                    </a:cubicBezTo>
                    <a:cubicBezTo>
                      <a:pt x="4129" y="1379"/>
                      <a:pt x="4129" y="1394"/>
                      <a:pt x="4129" y="1409"/>
                    </a:cubicBezTo>
                    <a:cubicBezTo>
                      <a:pt x="4129" y="1439"/>
                      <a:pt x="4144" y="1454"/>
                      <a:pt x="4144" y="1484"/>
                    </a:cubicBezTo>
                    <a:lnTo>
                      <a:pt x="4137" y="1491"/>
                    </a:lnTo>
                    <a:cubicBezTo>
                      <a:pt x="4129" y="1506"/>
                      <a:pt x="4122" y="1521"/>
                      <a:pt x="4107" y="1529"/>
                    </a:cubicBezTo>
                    <a:cubicBezTo>
                      <a:pt x="4107" y="1536"/>
                      <a:pt x="4099" y="1536"/>
                      <a:pt x="4099" y="1536"/>
                    </a:cubicBezTo>
                    <a:cubicBezTo>
                      <a:pt x="4084" y="1544"/>
                      <a:pt x="4077" y="1559"/>
                      <a:pt x="4062" y="1566"/>
                    </a:cubicBezTo>
                    <a:cubicBezTo>
                      <a:pt x="4047" y="1559"/>
                      <a:pt x="4047" y="1551"/>
                      <a:pt x="4040" y="1544"/>
                    </a:cubicBezTo>
                    <a:close/>
                  </a:path>
                </a:pathLst>
              </a:custGeom>
              <a:grpFill/>
              <a:ln w="63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latin typeface="Calibri" panose="020F0502020204030204" pitchFamily="34" charset="0"/>
                </a:endParaRPr>
              </a:p>
            </p:txBody>
          </p:sp>
          <p:sp>
            <p:nvSpPr>
              <p:cNvPr id="19" name="Freeform 133">
                <a:extLst>
                  <a:ext uri="{FF2B5EF4-FFF2-40B4-BE49-F238E27FC236}">
                    <a16:creationId xmlns:a16="http://schemas.microsoft.com/office/drawing/2014/main" id="{639AFB42-4A51-0FAE-AEF5-1112A1811228}"/>
                  </a:ext>
                </a:extLst>
              </p:cNvPr>
              <p:cNvSpPr>
                <a:spLocks noChangeArrowheads="1"/>
              </p:cNvSpPr>
              <p:nvPr/>
            </p:nvSpPr>
            <p:spPr bwMode="auto">
              <a:xfrm>
                <a:off x="3909898" y="9988403"/>
                <a:ext cx="1341235" cy="1084110"/>
              </a:xfrm>
              <a:custGeom>
                <a:avLst/>
                <a:gdLst>
                  <a:gd name="T0" fmla="*/ 1207 w 3104"/>
                  <a:gd name="T1" fmla="*/ 472 h 2511"/>
                  <a:gd name="T2" fmla="*/ 1259 w 3104"/>
                  <a:gd name="T3" fmla="*/ 479 h 2511"/>
                  <a:gd name="T4" fmla="*/ 1207 w 3104"/>
                  <a:gd name="T5" fmla="*/ 524 h 2511"/>
                  <a:gd name="T6" fmla="*/ 1169 w 3104"/>
                  <a:gd name="T7" fmla="*/ 554 h 2511"/>
                  <a:gd name="T8" fmla="*/ 1237 w 3104"/>
                  <a:gd name="T9" fmla="*/ 539 h 2511"/>
                  <a:gd name="T10" fmla="*/ 675 w 3104"/>
                  <a:gd name="T11" fmla="*/ 779 h 2511"/>
                  <a:gd name="T12" fmla="*/ 757 w 3104"/>
                  <a:gd name="T13" fmla="*/ 966 h 2511"/>
                  <a:gd name="T14" fmla="*/ 929 w 3104"/>
                  <a:gd name="T15" fmla="*/ 734 h 2511"/>
                  <a:gd name="T16" fmla="*/ 1079 w 3104"/>
                  <a:gd name="T17" fmla="*/ 614 h 2511"/>
                  <a:gd name="T18" fmla="*/ 1222 w 3104"/>
                  <a:gd name="T19" fmla="*/ 824 h 2511"/>
                  <a:gd name="T20" fmla="*/ 1521 w 3104"/>
                  <a:gd name="T21" fmla="*/ 786 h 2511"/>
                  <a:gd name="T22" fmla="*/ 1769 w 3104"/>
                  <a:gd name="T23" fmla="*/ 786 h 2511"/>
                  <a:gd name="T24" fmla="*/ 1844 w 3104"/>
                  <a:gd name="T25" fmla="*/ 532 h 2511"/>
                  <a:gd name="T26" fmla="*/ 2001 w 3104"/>
                  <a:gd name="T27" fmla="*/ 382 h 2511"/>
                  <a:gd name="T28" fmla="*/ 2256 w 3104"/>
                  <a:gd name="T29" fmla="*/ 254 h 2511"/>
                  <a:gd name="T30" fmla="*/ 2436 w 3104"/>
                  <a:gd name="T31" fmla="*/ 232 h 2511"/>
                  <a:gd name="T32" fmla="*/ 2533 w 3104"/>
                  <a:gd name="T33" fmla="*/ 292 h 2511"/>
                  <a:gd name="T34" fmla="*/ 2646 w 3104"/>
                  <a:gd name="T35" fmla="*/ 389 h 2511"/>
                  <a:gd name="T36" fmla="*/ 2855 w 3104"/>
                  <a:gd name="T37" fmla="*/ 457 h 2511"/>
                  <a:gd name="T38" fmla="*/ 2960 w 3104"/>
                  <a:gd name="T39" fmla="*/ 569 h 2511"/>
                  <a:gd name="T40" fmla="*/ 2945 w 3104"/>
                  <a:gd name="T41" fmla="*/ 756 h 2511"/>
                  <a:gd name="T42" fmla="*/ 3043 w 3104"/>
                  <a:gd name="T43" fmla="*/ 846 h 2511"/>
                  <a:gd name="T44" fmla="*/ 3103 w 3104"/>
                  <a:gd name="T45" fmla="*/ 1011 h 2511"/>
                  <a:gd name="T46" fmla="*/ 2878 w 3104"/>
                  <a:gd name="T47" fmla="*/ 1161 h 2511"/>
                  <a:gd name="T48" fmla="*/ 2586 w 3104"/>
                  <a:gd name="T49" fmla="*/ 1461 h 2511"/>
                  <a:gd name="T50" fmla="*/ 2428 w 3104"/>
                  <a:gd name="T51" fmla="*/ 1761 h 2511"/>
                  <a:gd name="T52" fmla="*/ 2361 w 3104"/>
                  <a:gd name="T53" fmla="*/ 1701 h 2511"/>
                  <a:gd name="T54" fmla="*/ 2226 w 3104"/>
                  <a:gd name="T55" fmla="*/ 1536 h 2511"/>
                  <a:gd name="T56" fmla="*/ 2083 w 3104"/>
                  <a:gd name="T57" fmla="*/ 1446 h 2511"/>
                  <a:gd name="T58" fmla="*/ 1694 w 3104"/>
                  <a:gd name="T59" fmla="*/ 1491 h 2511"/>
                  <a:gd name="T60" fmla="*/ 1514 w 3104"/>
                  <a:gd name="T61" fmla="*/ 1596 h 2511"/>
                  <a:gd name="T62" fmla="*/ 1401 w 3104"/>
                  <a:gd name="T63" fmla="*/ 1746 h 2511"/>
                  <a:gd name="T64" fmla="*/ 1357 w 3104"/>
                  <a:gd name="T65" fmla="*/ 1918 h 2511"/>
                  <a:gd name="T66" fmla="*/ 1274 w 3104"/>
                  <a:gd name="T67" fmla="*/ 2038 h 2511"/>
                  <a:gd name="T68" fmla="*/ 1139 w 3104"/>
                  <a:gd name="T69" fmla="*/ 2165 h 2511"/>
                  <a:gd name="T70" fmla="*/ 1132 w 3104"/>
                  <a:gd name="T71" fmla="*/ 2315 h 2511"/>
                  <a:gd name="T72" fmla="*/ 1124 w 3104"/>
                  <a:gd name="T73" fmla="*/ 2473 h 2511"/>
                  <a:gd name="T74" fmla="*/ 1064 w 3104"/>
                  <a:gd name="T75" fmla="*/ 2450 h 2511"/>
                  <a:gd name="T76" fmla="*/ 862 w 3104"/>
                  <a:gd name="T77" fmla="*/ 2487 h 2511"/>
                  <a:gd name="T78" fmla="*/ 712 w 3104"/>
                  <a:gd name="T79" fmla="*/ 2450 h 2511"/>
                  <a:gd name="T80" fmla="*/ 645 w 3104"/>
                  <a:gd name="T81" fmla="*/ 2255 h 2511"/>
                  <a:gd name="T82" fmla="*/ 547 w 3104"/>
                  <a:gd name="T83" fmla="*/ 2203 h 2511"/>
                  <a:gd name="T84" fmla="*/ 502 w 3104"/>
                  <a:gd name="T85" fmla="*/ 2068 h 2511"/>
                  <a:gd name="T86" fmla="*/ 525 w 3104"/>
                  <a:gd name="T87" fmla="*/ 1985 h 2511"/>
                  <a:gd name="T88" fmla="*/ 502 w 3104"/>
                  <a:gd name="T89" fmla="*/ 1911 h 2511"/>
                  <a:gd name="T90" fmla="*/ 585 w 3104"/>
                  <a:gd name="T91" fmla="*/ 1821 h 2511"/>
                  <a:gd name="T92" fmla="*/ 532 w 3104"/>
                  <a:gd name="T93" fmla="*/ 1761 h 2511"/>
                  <a:gd name="T94" fmla="*/ 427 w 3104"/>
                  <a:gd name="T95" fmla="*/ 1716 h 2511"/>
                  <a:gd name="T96" fmla="*/ 427 w 3104"/>
                  <a:gd name="T97" fmla="*/ 1566 h 2511"/>
                  <a:gd name="T98" fmla="*/ 240 w 3104"/>
                  <a:gd name="T99" fmla="*/ 1558 h 2511"/>
                  <a:gd name="T100" fmla="*/ 105 w 3104"/>
                  <a:gd name="T101" fmla="*/ 1618 h 2511"/>
                  <a:gd name="T102" fmla="*/ 225 w 3104"/>
                  <a:gd name="T103" fmla="*/ 1521 h 2511"/>
                  <a:gd name="T104" fmla="*/ 450 w 3104"/>
                  <a:gd name="T105" fmla="*/ 1386 h 2511"/>
                  <a:gd name="T106" fmla="*/ 712 w 3104"/>
                  <a:gd name="T107" fmla="*/ 1191 h 2511"/>
                  <a:gd name="T108" fmla="*/ 757 w 3104"/>
                  <a:gd name="T109" fmla="*/ 966 h 2511"/>
                  <a:gd name="T110" fmla="*/ 2443 w 3104"/>
                  <a:gd name="T111" fmla="*/ 105 h 2511"/>
                  <a:gd name="T112" fmla="*/ 2526 w 3104"/>
                  <a:gd name="T113" fmla="*/ 187 h 2511"/>
                  <a:gd name="T114" fmla="*/ 2608 w 3104"/>
                  <a:gd name="T115" fmla="*/ 157 h 2511"/>
                  <a:gd name="T116" fmla="*/ 2660 w 3104"/>
                  <a:gd name="T117" fmla="*/ 45 h 2511"/>
                  <a:gd name="T118" fmla="*/ 2593 w 3104"/>
                  <a:gd name="T119" fmla="*/ 7 h 2511"/>
                  <a:gd name="T120" fmla="*/ 2458 w 3104"/>
                  <a:gd name="T121" fmla="*/ 52 h 2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04" h="2511">
                    <a:moveTo>
                      <a:pt x="1237" y="449"/>
                    </a:moveTo>
                    <a:lnTo>
                      <a:pt x="1237" y="449"/>
                    </a:lnTo>
                    <a:cubicBezTo>
                      <a:pt x="1207" y="449"/>
                      <a:pt x="1207" y="449"/>
                      <a:pt x="1207" y="449"/>
                    </a:cubicBezTo>
                    <a:cubicBezTo>
                      <a:pt x="1207" y="457"/>
                      <a:pt x="1207" y="464"/>
                      <a:pt x="1207" y="472"/>
                    </a:cubicBezTo>
                    <a:cubicBezTo>
                      <a:pt x="1207" y="479"/>
                      <a:pt x="1207" y="487"/>
                      <a:pt x="1214" y="487"/>
                    </a:cubicBezTo>
                    <a:cubicBezTo>
                      <a:pt x="1222" y="494"/>
                      <a:pt x="1222" y="502"/>
                      <a:pt x="1229" y="502"/>
                    </a:cubicBezTo>
                    <a:cubicBezTo>
                      <a:pt x="1259" y="502"/>
                      <a:pt x="1259" y="502"/>
                      <a:pt x="1259" y="502"/>
                    </a:cubicBezTo>
                    <a:cubicBezTo>
                      <a:pt x="1259" y="494"/>
                      <a:pt x="1259" y="487"/>
                      <a:pt x="1259" y="479"/>
                    </a:cubicBezTo>
                    <a:cubicBezTo>
                      <a:pt x="1259" y="472"/>
                      <a:pt x="1252" y="472"/>
                      <a:pt x="1252" y="464"/>
                    </a:cubicBezTo>
                    <a:cubicBezTo>
                      <a:pt x="1244" y="457"/>
                      <a:pt x="1244" y="457"/>
                      <a:pt x="1237" y="449"/>
                    </a:cubicBezTo>
                    <a:close/>
                    <a:moveTo>
                      <a:pt x="1207" y="524"/>
                    </a:moveTo>
                    <a:lnTo>
                      <a:pt x="1207" y="524"/>
                    </a:lnTo>
                    <a:cubicBezTo>
                      <a:pt x="1207" y="517"/>
                      <a:pt x="1207" y="509"/>
                      <a:pt x="1199" y="502"/>
                    </a:cubicBezTo>
                    <a:cubicBezTo>
                      <a:pt x="1192" y="509"/>
                      <a:pt x="1184" y="509"/>
                      <a:pt x="1177" y="509"/>
                    </a:cubicBezTo>
                    <a:cubicBezTo>
                      <a:pt x="1169" y="517"/>
                      <a:pt x="1154" y="517"/>
                      <a:pt x="1154" y="524"/>
                    </a:cubicBezTo>
                    <a:cubicBezTo>
                      <a:pt x="1154" y="532"/>
                      <a:pt x="1169" y="539"/>
                      <a:pt x="1169" y="554"/>
                    </a:cubicBezTo>
                    <a:cubicBezTo>
                      <a:pt x="1169" y="562"/>
                      <a:pt x="1154" y="562"/>
                      <a:pt x="1154" y="576"/>
                    </a:cubicBezTo>
                    <a:cubicBezTo>
                      <a:pt x="1154" y="592"/>
                      <a:pt x="1154" y="592"/>
                      <a:pt x="1162" y="606"/>
                    </a:cubicBezTo>
                    <a:cubicBezTo>
                      <a:pt x="1177" y="599"/>
                      <a:pt x="1192" y="592"/>
                      <a:pt x="1207" y="569"/>
                    </a:cubicBezTo>
                    <a:cubicBezTo>
                      <a:pt x="1214" y="562"/>
                      <a:pt x="1229" y="554"/>
                      <a:pt x="1237" y="539"/>
                    </a:cubicBezTo>
                    <a:cubicBezTo>
                      <a:pt x="1222" y="539"/>
                      <a:pt x="1214" y="532"/>
                      <a:pt x="1207" y="524"/>
                    </a:cubicBezTo>
                    <a:close/>
                    <a:moveTo>
                      <a:pt x="705" y="771"/>
                    </a:moveTo>
                    <a:lnTo>
                      <a:pt x="705" y="771"/>
                    </a:lnTo>
                    <a:cubicBezTo>
                      <a:pt x="697" y="771"/>
                      <a:pt x="682" y="771"/>
                      <a:pt x="675" y="779"/>
                    </a:cubicBezTo>
                    <a:cubicBezTo>
                      <a:pt x="659" y="794"/>
                      <a:pt x="659" y="809"/>
                      <a:pt x="645" y="824"/>
                    </a:cubicBezTo>
                    <a:cubicBezTo>
                      <a:pt x="667" y="831"/>
                      <a:pt x="682" y="831"/>
                      <a:pt x="705" y="824"/>
                    </a:cubicBezTo>
                    <a:cubicBezTo>
                      <a:pt x="705" y="809"/>
                      <a:pt x="705" y="794"/>
                      <a:pt x="705" y="771"/>
                    </a:cubicBezTo>
                    <a:close/>
                    <a:moveTo>
                      <a:pt x="757" y="966"/>
                    </a:moveTo>
                    <a:lnTo>
                      <a:pt x="757" y="966"/>
                    </a:lnTo>
                    <a:cubicBezTo>
                      <a:pt x="757" y="936"/>
                      <a:pt x="787" y="944"/>
                      <a:pt x="809" y="921"/>
                    </a:cubicBezTo>
                    <a:cubicBezTo>
                      <a:pt x="824" y="906"/>
                      <a:pt x="824" y="884"/>
                      <a:pt x="832" y="861"/>
                    </a:cubicBezTo>
                    <a:cubicBezTo>
                      <a:pt x="847" y="794"/>
                      <a:pt x="892" y="779"/>
                      <a:pt x="929" y="734"/>
                    </a:cubicBezTo>
                    <a:cubicBezTo>
                      <a:pt x="967" y="696"/>
                      <a:pt x="1027" y="712"/>
                      <a:pt x="1049" y="666"/>
                    </a:cubicBezTo>
                    <a:cubicBezTo>
                      <a:pt x="1057" y="644"/>
                      <a:pt x="1049" y="629"/>
                      <a:pt x="1064" y="614"/>
                    </a:cubicBezTo>
                    <a:cubicBezTo>
                      <a:pt x="1064" y="614"/>
                      <a:pt x="1064" y="606"/>
                      <a:pt x="1064" y="599"/>
                    </a:cubicBezTo>
                    <a:cubicBezTo>
                      <a:pt x="1072" y="599"/>
                      <a:pt x="1079" y="606"/>
                      <a:pt x="1079" y="614"/>
                    </a:cubicBezTo>
                    <a:cubicBezTo>
                      <a:pt x="1094" y="622"/>
                      <a:pt x="1109" y="622"/>
                      <a:pt x="1117" y="636"/>
                    </a:cubicBezTo>
                    <a:cubicBezTo>
                      <a:pt x="1132" y="644"/>
                      <a:pt x="1132" y="659"/>
                      <a:pt x="1139" y="674"/>
                    </a:cubicBezTo>
                    <a:cubicBezTo>
                      <a:pt x="1162" y="712"/>
                      <a:pt x="1162" y="734"/>
                      <a:pt x="1177" y="771"/>
                    </a:cubicBezTo>
                    <a:cubicBezTo>
                      <a:pt x="1192" y="794"/>
                      <a:pt x="1207" y="809"/>
                      <a:pt x="1222" y="824"/>
                    </a:cubicBezTo>
                    <a:cubicBezTo>
                      <a:pt x="1237" y="831"/>
                      <a:pt x="1252" y="846"/>
                      <a:pt x="1267" y="846"/>
                    </a:cubicBezTo>
                    <a:cubicBezTo>
                      <a:pt x="1311" y="861"/>
                      <a:pt x="1349" y="861"/>
                      <a:pt x="1394" y="839"/>
                    </a:cubicBezTo>
                    <a:cubicBezTo>
                      <a:pt x="1416" y="824"/>
                      <a:pt x="1431" y="809"/>
                      <a:pt x="1454" y="801"/>
                    </a:cubicBezTo>
                    <a:cubicBezTo>
                      <a:pt x="1476" y="794"/>
                      <a:pt x="1491" y="786"/>
                      <a:pt x="1521" y="786"/>
                    </a:cubicBezTo>
                    <a:cubicBezTo>
                      <a:pt x="1581" y="786"/>
                      <a:pt x="1581" y="786"/>
                      <a:pt x="1581" y="786"/>
                    </a:cubicBezTo>
                    <a:cubicBezTo>
                      <a:pt x="1619" y="786"/>
                      <a:pt x="1634" y="809"/>
                      <a:pt x="1671" y="809"/>
                    </a:cubicBezTo>
                    <a:cubicBezTo>
                      <a:pt x="1686" y="809"/>
                      <a:pt x="1701" y="794"/>
                      <a:pt x="1716" y="794"/>
                    </a:cubicBezTo>
                    <a:cubicBezTo>
                      <a:pt x="1739" y="786"/>
                      <a:pt x="1746" y="794"/>
                      <a:pt x="1769" y="786"/>
                    </a:cubicBezTo>
                    <a:cubicBezTo>
                      <a:pt x="1784" y="786"/>
                      <a:pt x="1784" y="771"/>
                      <a:pt x="1791" y="771"/>
                    </a:cubicBezTo>
                    <a:cubicBezTo>
                      <a:pt x="1806" y="764"/>
                      <a:pt x="1814" y="756"/>
                      <a:pt x="1821" y="749"/>
                    </a:cubicBezTo>
                    <a:cubicBezTo>
                      <a:pt x="1844" y="704"/>
                      <a:pt x="1851" y="674"/>
                      <a:pt x="1851" y="622"/>
                    </a:cubicBezTo>
                    <a:cubicBezTo>
                      <a:pt x="1851" y="584"/>
                      <a:pt x="1844" y="569"/>
                      <a:pt x="1844" y="532"/>
                    </a:cubicBezTo>
                    <a:cubicBezTo>
                      <a:pt x="1844" y="509"/>
                      <a:pt x="1851" y="502"/>
                      <a:pt x="1859" y="479"/>
                    </a:cubicBezTo>
                    <a:cubicBezTo>
                      <a:pt x="1874" y="457"/>
                      <a:pt x="1888" y="442"/>
                      <a:pt x="1911" y="427"/>
                    </a:cubicBezTo>
                    <a:cubicBezTo>
                      <a:pt x="1926" y="419"/>
                      <a:pt x="1941" y="419"/>
                      <a:pt x="1964" y="404"/>
                    </a:cubicBezTo>
                    <a:cubicBezTo>
                      <a:pt x="1978" y="397"/>
                      <a:pt x="1986" y="389"/>
                      <a:pt x="2001" y="382"/>
                    </a:cubicBezTo>
                    <a:cubicBezTo>
                      <a:pt x="2016" y="374"/>
                      <a:pt x="2024" y="359"/>
                      <a:pt x="2038" y="352"/>
                    </a:cubicBezTo>
                    <a:cubicBezTo>
                      <a:pt x="2076" y="337"/>
                      <a:pt x="2106" y="337"/>
                      <a:pt x="2143" y="322"/>
                    </a:cubicBezTo>
                    <a:cubicBezTo>
                      <a:pt x="2166" y="314"/>
                      <a:pt x="2158" y="284"/>
                      <a:pt x="2158" y="254"/>
                    </a:cubicBezTo>
                    <a:cubicBezTo>
                      <a:pt x="2256" y="254"/>
                      <a:pt x="2256" y="254"/>
                      <a:pt x="2256" y="254"/>
                    </a:cubicBezTo>
                    <a:cubicBezTo>
                      <a:pt x="2286" y="254"/>
                      <a:pt x="2301" y="269"/>
                      <a:pt x="2331" y="269"/>
                    </a:cubicBezTo>
                    <a:cubicBezTo>
                      <a:pt x="2353" y="269"/>
                      <a:pt x="2368" y="262"/>
                      <a:pt x="2391" y="254"/>
                    </a:cubicBezTo>
                    <a:cubicBezTo>
                      <a:pt x="2398" y="247"/>
                      <a:pt x="2406" y="232"/>
                      <a:pt x="2413" y="232"/>
                    </a:cubicBezTo>
                    <a:cubicBezTo>
                      <a:pt x="2436" y="232"/>
                      <a:pt x="2436" y="232"/>
                      <a:pt x="2436" y="232"/>
                    </a:cubicBezTo>
                    <a:cubicBezTo>
                      <a:pt x="2436" y="262"/>
                      <a:pt x="2436" y="277"/>
                      <a:pt x="2436" y="299"/>
                    </a:cubicBezTo>
                    <a:cubicBezTo>
                      <a:pt x="2458" y="299"/>
                      <a:pt x="2473" y="307"/>
                      <a:pt x="2496" y="307"/>
                    </a:cubicBezTo>
                    <a:cubicBezTo>
                      <a:pt x="2511" y="307"/>
                      <a:pt x="2511" y="292"/>
                      <a:pt x="2518" y="292"/>
                    </a:cubicBezTo>
                    <a:cubicBezTo>
                      <a:pt x="2518" y="284"/>
                      <a:pt x="2526" y="292"/>
                      <a:pt x="2533" y="292"/>
                    </a:cubicBezTo>
                    <a:cubicBezTo>
                      <a:pt x="2533" y="299"/>
                      <a:pt x="2533" y="307"/>
                      <a:pt x="2541" y="314"/>
                    </a:cubicBezTo>
                    <a:cubicBezTo>
                      <a:pt x="2541" y="322"/>
                      <a:pt x="2541" y="329"/>
                      <a:pt x="2548" y="337"/>
                    </a:cubicBezTo>
                    <a:cubicBezTo>
                      <a:pt x="2548" y="344"/>
                      <a:pt x="2563" y="344"/>
                      <a:pt x="2571" y="344"/>
                    </a:cubicBezTo>
                    <a:cubicBezTo>
                      <a:pt x="2600" y="352"/>
                      <a:pt x="2623" y="367"/>
                      <a:pt x="2646" y="389"/>
                    </a:cubicBezTo>
                    <a:cubicBezTo>
                      <a:pt x="2668" y="412"/>
                      <a:pt x="2690" y="419"/>
                      <a:pt x="2720" y="427"/>
                    </a:cubicBezTo>
                    <a:cubicBezTo>
                      <a:pt x="2758" y="427"/>
                      <a:pt x="2765" y="472"/>
                      <a:pt x="2803" y="472"/>
                    </a:cubicBezTo>
                    <a:cubicBezTo>
                      <a:pt x="2818" y="472"/>
                      <a:pt x="2825" y="472"/>
                      <a:pt x="2840" y="464"/>
                    </a:cubicBezTo>
                    <a:cubicBezTo>
                      <a:pt x="2848" y="464"/>
                      <a:pt x="2848" y="457"/>
                      <a:pt x="2855" y="457"/>
                    </a:cubicBezTo>
                    <a:cubicBezTo>
                      <a:pt x="2953" y="457"/>
                      <a:pt x="2953" y="457"/>
                      <a:pt x="2953" y="457"/>
                    </a:cubicBezTo>
                    <a:cubicBezTo>
                      <a:pt x="2960" y="464"/>
                      <a:pt x="2960" y="472"/>
                      <a:pt x="2960" y="479"/>
                    </a:cubicBezTo>
                    <a:cubicBezTo>
                      <a:pt x="2960" y="494"/>
                      <a:pt x="2953" y="502"/>
                      <a:pt x="2953" y="517"/>
                    </a:cubicBezTo>
                    <a:cubicBezTo>
                      <a:pt x="2953" y="539"/>
                      <a:pt x="2953" y="547"/>
                      <a:pt x="2960" y="569"/>
                    </a:cubicBezTo>
                    <a:cubicBezTo>
                      <a:pt x="2960" y="576"/>
                      <a:pt x="2968" y="584"/>
                      <a:pt x="2968" y="599"/>
                    </a:cubicBezTo>
                    <a:cubicBezTo>
                      <a:pt x="2968" y="614"/>
                      <a:pt x="2960" y="629"/>
                      <a:pt x="2953" y="644"/>
                    </a:cubicBezTo>
                    <a:cubicBezTo>
                      <a:pt x="2953" y="666"/>
                      <a:pt x="2960" y="674"/>
                      <a:pt x="2953" y="696"/>
                    </a:cubicBezTo>
                    <a:cubicBezTo>
                      <a:pt x="2953" y="719"/>
                      <a:pt x="2945" y="734"/>
                      <a:pt x="2945" y="756"/>
                    </a:cubicBezTo>
                    <a:cubicBezTo>
                      <a:pt x="2945" y="771"/>
                      <a:pt x="2945" y="801"/>
                      <a:pt x="2968" y="801"/>
                    </a:cubicBezTo>
                    <a:cubicBezTo>
                      <a:pt x="2983" y="801"/>
                      <a:pt x="2983" y="779"/>
                      <a:pt x="3005" y="779"/>
                    </a:cubicBezTo>
                    <a:cubicBezTo>
                      <a:pt x="3020" y="779"/>
                      <a:pt x="3020" y="809"/>
                      <a:pt x="3028" y="824"/>
                    </a:cubicBezTo>
                    <a:cubicBezTo>
                      <a:pt x="3028" y="831"/>
                      <a:pt x="3035" y="839"/>
                      <a:pt x="3043" y="846"/>
                    </a:cubicBezTo>
                    <a:cubicBezTo>
                      <a:pt x="3043" y="854"/>
                      <a:pt x="3058" y="861"/>
                      <a:pt x="3058" y="869"/>
                    </a:cubicBezTo>
                    <a:cubicBezTo>
                      <a:pt x="3058" y="914"/>
                      <a:pt x="2998" y="929"/>
                      <a:pt x="2998" y="974"/>
                    </a:cubicBezTo>
                    <a:cubicBezTo>
                      <a:pt x="2998" y="989"/>
                      <a:pt x="3020" y="981"/>
                      <a:pt x="3043" y="989"/>
                    </a:cubicBezTo>
                    <a:cubicBezTo>
                      <a:pt x="3065" y="996"/>
                      <a:pt x="3080" y="1004"/>
                      <a:pt x="3103" y="1011"/>
                    </a:cubicBezTo>
                    <a:cubicBezTo>
                      <a:pt x="3080" y="1026"/>
                      <a:pt x="3065" y="1034"/>
                      <a:pt x="3043" y="1049"/>
                    </a:cubicBezTo>
                    <a:cubicBezTo>
                      <a:pt x="3035" y="1056"/>
                      <a:pt x="3035" y="1056"/>
                      <a:pt x="3028" y="1064"/>
                    </a:cubicBezTo>
                    <a:cubicBezTo>
                      <a:pt x="2990" y="1094"/>
                      <a:pt x="2960" y="1109"/>
                      <a:pt x="2915" y="1139"/>
                    </a:cubicBezTo>
                    <a:cubicBezTo>
                      <a:pt x="2908" y="1146"/>
                      <a:pt x="2893" y="1154"/>
                      <a:pt x="2878" y="1161"/>
                    </a:cubicBezTo>
                    <a:cubicBezTo>
                      <a:pt x="2863" y="1176"/>
                      <a:pt x="2855" y="1191"/>
                      <a:pt x="2833" y="1206"/>
                    </a:cubicBezTo>
                    <a:cubicBezTo>
                      <a:pt x="2803" y="1236"/>
                      <a:pt x="2773" y="1244"/>
                      <a:pt x="2743" y="1274"/>
                    </a:cubicBezTo>
                    <a:cubicBezTo>
                      <a:pt x="2713" y="1304"/>
                      <a:pt x="2698" y="1318"/>
                      <a:pt x="2668" y="1341"/>
                    </a:cubicBezTo>
                    <a:cubicBezTo>
                      <a:pt x="2616" y="1371"/>
                      <a:pt x="2608" y="1408"/>
                      <a:pt x="2586" y="1461"/>
                    </a:cubicBezTo>
                    <a:cubicBezTo>
                      <a:pt x="2563" y="1498"/>
                      <a:pt x="2541" y="1521"/>
                      <a:pt x="2533" y="1558"/>
                    </a:cubicBezTo>
                    <a:cubicBezTo>
                      <a:pt x="2526" y="1581"/>
                      <a:pt x="2518" y="1588"/>
                      <a:pt x="2511" y="1611"/>
                    </a:cubicBezTo>
                    <a:cubicBezTo>
                      <a:pt x="2488" y="1686"/>
                      <a:pt x="2473" y="1731"/>
                      <a:pt x="2458" y="1805"/>
                    </a:cubicBezTo>
                    <a:cubicBezTo>
                      <a:pt x="2443" y="1791"/>
                      <a:pt x="2443" y="1776"/>
                      <a:pt x="2428" y="1761"/>
                    </a:cubicBezTo>
                    <a:cubicBezTo>
                      <a:pt x="2421" y="1746"/>
                      <a:pt x="2413" y="1738"/>
                      <a:pt x="2406" y="1738"/>
                    </a:cubicBezTo>
                    <a:cubicBezTo>
                      <a:pt x="2398" y="1731"/>
                      <a:pt x="2383" y="1738"/>
                      <a:pt x="2376" y="1731"/>
                    </a:cubicBezTo>
                    <a:cubicBezTo>
                      <a:pt x="2368" y="1723"/>
                      <a:pt x="2376" y="1716"/>
                      <a:pt x="2368" y="1708"/>
                    </a:cubicBezTo>
                    <a:cubicBezTo>
                      <a:pt x="2368" y="1701"/>
                      <a:pt x="2361" y="1701"/>
                      <a:pt x="2361" y="1701"/>
                    </a:cubicBezTo>
                    <a:cubicBezTo>
                      <a:pt x="2353" y="1686"/>
                      <a:pt x="2353" y="1678"/>
                      <a:pt x="2346" y="1671"/>
                    </a:cubicBezTo>
                    <a:cubicBezTo>
                      <a:pt x="2323" y="1641"/>
                      <a:pt x="2301" y="1633"/>
                      <a:pt x="2286" y="1603"/>
                    </a:cubicBezTo>
                    <a:cubicBezTo>
                      <a:pt x="2286" y="1596"/>
                      <a:pt x="2286" y="1581"/>
                      <a:pt x="2286" y="1573"/>
                    </a:cubicBezTo>
                    <a:cubicBezTo>
                      <a:pt x="2271" y="1551"/>
                      <a:pt x="2248" y="1543"/>
                      <a:pt x="2226" y="1536"/>
                    </a:cubicBezTo>
                    <a:cubicBezTo>
                      <a:pt x="2211" y="1528"/>
                      <a:pt x="2196" y="1528"/>
                      <a:pt x="2188" y="1521"/>
                    </a:cubicBezTo>
                    <a:cubicBezTo>
                      <a:pt x="2181" y="1506"/>
                      <a:pt x="2181" y="1491"/>
                      <a:pt x="2173" y="1483"/>
                    </a:cubicBezTo>
                    <a:cubicBezTo>
                      <a:pt x="2158" y="1461"/>
                      <a:pt x="2136" y="1468"/>
                      <a:pt x="2113" y="1453"/>
                    </a:cubicBezTo>
                    <a:cubicBezTo>
                      <a:pt x="2098" y="1453"/>
                      <a:pt x="2091" y="1446"/>
                      <a:pt x="2083" y="1446"/>
                    </a:cubicBezTo>
                    <a:cubicBezTo>
                      <a:pt x="2068" y="1438"/>
                      <a:pt x="2053" y="1431"/>
                      <a:pt x="2038" y="1431"/>
                    </a:cubicBezTo>
                    <a:cubicBezTo>
                      <a:pt x="1986" y="1416"/>
                      <a:pt x="1956" y="1416"/>
                      <a:pt x="1904" y="1416"/>
                    </a:cubicBezTo>
                    <a:cubicBezTo>
                      <a:pt x="1859" y="1416"/>
                      <a:pt x="1836" y="1408"/>
                      <a:pt x="1799" y="1423"/>
                    </a:cubicBezTo>
                    <a:cubicBezTo>
                      <a:pt x="1754" y="1446"/>
                      <a:pt x="1739" y="1476"/>
                      <a:pt x="1694" y="1491"/>
                    </a:cubicBezTo>
                    <a:cubicBezTo>
                      <a:pt x="1679" y="1498"/>
                      <a:pt x="1664" y="1506"/>
                      <a:pt x="1649" y="1513"/>
                    </a:cubicBezTo>
                    <a:cubicBezTo>
                      <a:pt x="1626" y="1521"/>
                      <a:pt x="1611" y="1521"/>
                      <a:pt x="1596" y="1528"/>
                    </a:cubicBezTo>
                    <a:cubicBezTo>
                      <a:pt x="1574" y="1536"/>
                      <a:pt x="1559" y="1543"/>
                      <a:pt x="1544" y="1558"/>
                    </a:cubicBezTo>
                    <a:cubicBezTo>
                      <a:pt x="1529" y="1573"/>
                      <a:pt x="1521" y="1581"/>
                      <a:pt x="1514" y="1596"/>
                    </a:cubicBezTo>
                    <a:cubicBezTo>
                      <a:pt x="1506" y="1611"/>
                      <a:pt x="1506" y="1626"/>
                      <a:pt x="1499" y="1626"/>
                    </a:cubicBezTo>
                    <a:cubicBezTo>
                      <a:pt x="1484" y="1626"/>
                      <a:pt x="1476" y="1611"/>
                      <a:pt x="1461" y="1611"/>
                    </a:cubicBezTo>
                    <a:cubicBezTo>
                      <a:pt x="1454" y="1611"/>
                      <a:pt x="1447" y="1611"/>
                      <a:pt x="1439" y="1611"/>
                    </a:cubicBezTo>
                    <a:cubicBezTo>
                      <a:pt x="1439" y="1663"/>
                      <a:pt x="1401" y="1693"/>
                      <a:pt x="1401" y="1746"/>
                    </a:cubicBezTo>
                    <a:cubicBezTo>
                      <a:pt x="1401" y="1776"/>
                      <a:pt x="1416" y="1791"/>
                      <a:pt x="1416" y="1828"/>
                    </a:cubicBezTo>
                    <a:cubicBezTo>
                      <a:pt x="1416" y="1851"/>
                      <a:pt x="1401" y="1858"/>
                      <a:pt x="1387" y="1873"/>
                    </a:cubicBezTo>
                    <a:cubicBezTo>
                      <a:pt x="1379" y="1888"/>
                      <a:pt x="1387" y="1903"/>
                      <a:pt x="1379" y="1911"/>
                    </a:cubicBezTo>
                    <a:cubicBezTo>
                      <a:pt x="1371" y="1918"/>
                      <a:pt x="1364" y="1918"/>
                      <a:pt x="1357" y="1918"/>
                    </a:cubicBezTo>
                    <a:cubicBezTo>
                      <a:pt x="1349" y="1918"/>
                      <a:pt x="1349" y="1911"/>
                      <a:pt x="1341" y="1903"/>
                    </a:cubicBezTo>
                    <a:cubicBezTo>
                      <a:pt x="1334" y="1948"/>
                      <a:pt x="1319" y="1970"/>
                      <a:pt x="1296" y="2008"/>
                    </a:cubicBezTo>
                    <a:cubicBezTo>
                      <a:pt x="1296" y="2015"/>
                      <a:pt x="1289" y="2023"/>
                      <a:pt x="1289" y="2030"/>
                    </a:cubicBezTo>
                    <a:cubicBezTo>
                      <a:pt x="1282" y="2038"/>
                      <a:pt x="1274" y="2038"/>
                      <a:pt x="1274" y="2038"/>
                    </a:cubicBezTo>
                    <a:cubicBezTo>
                      <a:pt x="1252" y="2068"/>
                      <a:pt x="1237" y="2083"/>
                      <a:pt x="1214" y="2113"/>
                    </a:cubicBezTo>
                    <a:cubicBezTo>
                      <a:pt x="1207" y="2105"/>
                      <a:pt x="1199" y="2098"/>
                      <a:pt x="1177" y="2098"/>
                    </a:cubicBezTo>
                    <a:cubicBezTo>
                      <a:pt x="1169" y="2098"/>
                      <a:pt x="1169" y="2105"/>
                      <a:pt x="1162" y="2113"/>
                    </a:cubicBezTo>
                    <a:cubicBezTo>
                      <a:pt x="1147" y="2135"/>
                      <a:pt x="1147" y="2143"/>
                      <a:pt x="1139" y="2165"/>
                    </a:cubicBezTo>
                    <a:cubicBezTo>
                      <a:pt x="1132" y="2180"/>
                      <a:pt x="1132" y="2188"/>
                      <a:pt x="1132" y="2203"/>
                    </a:cubicBezTo>
                    <a:cubicBezTo>
                      <a:pt x="1132" y="2218"/>
                      <a:pt x="1124" y="2225"/>
                      <a:pt x="1124" y="2240"/>
                    </a:cubicBezTo>
                    <a:cubicBezTo>
                      <a:pt x="1124" y="2263"/>
                      <a:pt x="1139" y="2270"/>
                      <a:pt x="1139" y="2293"/>
                    </a:cubicBezTo>
                    <a:cubicBezTo>
                      <a:pt x="1139" y="2300"/>
                      <a:pt x="1132" y="2308"/>
                      <a:pt x="1132" y="2315"/>
                    </a:cubicBezTo>
                    <a:cubicBezTo>
                      <a:pt x="1117" y="2315"/>
                      <a:pt x="1102" y="2323"/>
                      <a:pt x="1087" y="2315"/>
                    </a:cubicBezTo>
                    <a:cubicBezTo>
                      <a:pt x="1087" y="2345"/>
                      <a:pt x="1079" y="2360"/>
                      <a:pt x="1079" y="2390"/>
                    </a:cubicBezTo>
                    <a:cubicBezTo>
                      <a:pt x="1079" y="2413"/>
                      <a:pt x="1109" y="2413"/>
                      <a:pt x="1117" y="2435"/>
                    </a:cubicBezTo>
                    <a:cubicBezTo>
                      <a:pt x="1124" y="2450"/>
                      <a:pt x="1124" y="2458"/>
                      <a:pt x="1124" y="2473"/>
                    </a:cubicBezTo>
                    <a:cubicBezTo>
                      <a:pt x="1132" y="2487"/>
                      <a:pt x="1139" y="2487"/>
                      <a:pt x="1139" y="2503"/>
                    </a:cubicBezTo>
                    <a:lnTo>
                      <a:pt x="1132" y="2510"/>
                    </a:lnTo>
                    <a:cubicBezTo>
                      <a:pt x="1117" y="2503"/>
                      <a:pt x="1102" y="2503"/>
                      <a:pt x="1094" y="2487"/>
                    </a:cubicBezTo>
                    <a:cubicBezTo>
                      <a:pt x="1079" y="2480"/>
                      <a:pt x="1079" y="2458"/>
                      <a:pt x="1064" y="2450"/>
                    </a:cubicBezTo>
                    <a:cubicBezTo>
                      <a:pt x="1049" y="2443"/>
                      <a:pt x="1034" y="2443"/>
                      <a:pt x="1012" y="2443"/>
                    </a:cubicBezTo>
                    <a:cubicBezTo>
                      <a:pt x="974" y="2443"/>
                      <a:pt x="944" y="2450"/>
                      <a:pt x="914" y="2473"/>
                    </a:cubicBezTo>
                    <a:cubicBezTo>
                      <a:pt x="899" y="2480"/>
                      <a:pt x="892" y="2487"/>
                      <a:pt x="877" y="2487"/>
                    </a:cubicBezTo>
                    <a:cubicBezTo>
                      <a:pt x="869" y="2487"/>
                      <a:pt x="869" y="2487"/>
                      <a:pt x="862" y="2487"/>
                    </a:cubicBezTo>
                    <a:cubicBezTo>
                      <a:pt x="839" y="2473"/>
                      <a:pt x="832" y="2465"/>
                      <a:pt x="817" y="2450"/>
                    </a:cubicBezTo>
                    <a:cubicBezTo>
                      <a:pt x="817" y="2450"/>
                      <a:pt x="809" y="2450"/>
                      <a:pt x="802" y="2450"/>
                    </a:cubicBezTo>
                    <a:cubicBezTo>
                      <a:pt x="794" y="2443"/>
                      <a:pt x="794" y="2420"/>
                      <a:pt x="787" y="2420"/>
                    </a:cubicBezTo>
                    <a:cubicBezTo>
                      <a:pt x="757" y="2420"/>
                      <a:pt x="742" y="2450"/>
                      <a:pt x="712" y="2450"/>
                    </a:cubicBezTo>
                    <a:cubicBezTo>
                      <a:pt x="705" y="2450"/>
                      <a:pt x="705" y="2443"/>
                      <a:pt x="697" y="2443"/>
                    </a:cubicBezTo>
                    <a:cubicBezTo>
                      <a:pt x="742" y="2383"/>
                      <a:pt x="742" y="2338"/>
                      <a:pt x="787" y="2278"/>
                    </a:cubicBezTo>
                    <a:cubicBezTo>
                      <a:pt x="772" y="2263"/>
                      <a:pt x="757" y="2255"/>
                      <a:pt x="742" y="2255"/>
                    </a:cubicBezTo>
                    <a:cubicBezTo>
                      <a:pt x="645" y="2255"/>
                      <a:pt x="645" y="2255"/>
                      <a:pt x="645" y="2255"/>
                    </a:cubicBezTo>
                    <a:cubicBezTo>
                      <a:pt x="629" y="2248"/>
                      <a:pt x="622" y="2233"/>
                      <a:pt x="607" y="2225"/>
                    </a:cubicBezTo>
                    <a:cubicBezTo>
                      <a:pt x="599" y="2225"/>
                      <a:pt x="599" y="2218"/>
                      <a:pt x="592" y="2218"/>
                    </a:cubicBezTo>
                    <a:cubicBezTo>
                      <a:pt x="577" y="2218"/>
                      <a:pt x="562" y="2225"/>
                      <a:pt x="555" y="2218"/>
                    </a:cubicBezTo>
                    <a:cubicBezTo>
                      <a:pt x="547" y="2218"/>
                      <a:pt x="555" y="2210"/>
                      <a:pt x="547" y="2203"/>
                    </a:cubicBezTo>
                    <a:cubicBezTo>
                      <a:pt x="547" y="2203"/>
                      <a:pt x="540" y="2203"/>
                      <a:pt x="540" y="2195"/>
                    </a:cubicBezTo>
                    <a:cubicBezTo>
                      <a:pt x="540" y="2188"/>
                      <a:pt x="547" y="2188"/>
                      <a:pt x="547" y="2180"/>
                    </a:cubicBezTo>
                    <a:cubicBezTo>
                      <a:pt x="570" y="2180"/>
                      <a:pt x="570" y="2180"/>
                      <a:pt x="570" y="2180"/>
                    </a:cubicBezTo>
                    <a:cubicBezTo>
                      <a:pt x="547" y="2135"/>
                      <a:pt x="532" y="2113"/>
                      <a:pt x="502" y="2068"/>
                    </a:cubicBezTo>
                    <a:cubicBezTo>
                      <a:pt x="510" y="2068"/>
                      <a:pt x="517" y="2060"/>
                      <a:pt x="525" y="2053"/>
                    </a:cubicBezTo>
                    <a:cubicBezTo>
                      <a:pt x="517" y="2053"/>
                      <a:pt x="510" y="2053"/>
                      <a:pt x="510" y="2045"/>
                    </a:cubicBezTo>
                    <a:cubicBezTo>
                      <a:pt x="510" y="2030"/>
                      <a:pt x="517" y="2023"/>
                      <a:pt x="525" y="2008"/>
                    </a:cubicBezTo>
                    <a:cubicBezTo>
                      <a:pt x="525" y="2000"/>
                      <a:pt x="525" y="1993"/>
                      <a:pt x="525" y="1985"/>
                    </a:cubicBezTo>
                    <a:cubicBezTo>
                      <a:pt x="525" y="1978"/>
                      <a:pt x="540" y="1978"/>
                      <a:pt x="540" y="1970"/>
                    </a:cubicBezTo>
                    <a:cubicBezTo>
                      <a:pt x="540" y="1955"/>
                      <a:pt x="510" y="1948"/>
                      <a:pt x="487" y="1948"/>
                    </a:cubicBezTo>
                    <a:cubicBezTo>
                      <a:pt x="495" y="1948"/>
                      <a:pt x="487" y="1941"/>
                      <a:pt x="487" y="1941"/>
                    </a:cubicBezTo>
                    <a:cubicBezTo>
                      <a:pt x="495" y="1933"/>
                      <a:pt x="502" y="1925"/>
                      <a:pt x="502" y="1911"/>
                    </a:cubicBezTo>
                    <a:cubicBezTo>
                      <a:pt x="502" y="1903"/>
                      <a:pt x="502" y="1895"/>
                      <a:pt x="495" y="1888"/>
                    </a:cubicBezTo>
                    <a:cubicBezTo>
                      <a:pt x="517" y="1895"/>
                      <a:pt x="532" y="1903"/>
                      <a:pt x="555" y="1911"/>
                    </a:cubicBezTo>
                    <a:cubicBezTo>
                      <a:pt x="562" y="1895"/>
                      <a:pt x="555" y="1881"/>
                      <a:pt x="555" y="1865"/>
                    </a:cubicBezTo>
                    <a:cubicBezTo>
                      <a:pt x="562" y="1843"/>
                      <a:pt x="585" y="1835"/>
                      <a:pt x="585" y="1821"/>
                    </a:cubicBezTo>
                    <a:cubicBezTo>
                      <a:pt x="585" y="1813"/>
                      <a:pt x="585" y="1805"/>
                      <a:pt x="585" y="1805"/>
                    </a:cubicBezTo>
                    <a:cubicBezTo>
                      <a:pt x="577" y="1798"/>
                      <a:pt x="570" y="1805"/>
                      <a:pt x="570" y="1798"/>
                    </a:cubicBezTo>
                    <a:cubicBezTo>
                      <a:pt x="562" y="1791"/>
                      <a:pt x="562" y="1783"/>
                      <a:pt x="555" y="1776"/>
                    </a:cubicBezTo>
                    <a:cubicBezTo>
                      <a:pt x="547" y="1768"/>
                      <a:pt x="540" y="1768"/>
                      <a:pt x="532" y="1761"/>
                    </a:cubicBezTo>
                    <a:cubicBezTo>
                      <a:pt x="540" y="1746"/>
                      <a:pt x="547" y="1738"/>
                      <a:pt x="547" y="1723"/>
                    </a:cubicBezTo>
                    <a:cubicBezTo>
                      <a:pt x="540" y="1723"/>
                      <a:pt x="532" y="1716"/>
                      <a:pt x="525" y="1716"/>
                    </a:cubicBezTo>
                    <a:cubicBezTo>
                      <a:pt x="510" y="1716"/>
                      <a:pt x="502" y="1723"/>
                      <a:pt x="487" y="1723"/>
                    </a:cubicBezTo>
                    <a:cubicBezTo>
                      <a:pt x="465" y="1723"/>
                      <a:pt x="450" y="1716"/>
                      <a:pt x="427" y="1716"/>
                    </a:cubicBezTo>
                    <a:cubicBezTo>
                      <a:pt x="427" y="1678"/>
                      <a:pt x="427" y="1678"/>
                      <a:pt x="427" y="1678"/>
                    </a:cubicBezTo>
                    <a:cubicBezTo>
                      <a:pt x="427" y="1663"/>
                      <a:pt x="435" y="1648"/>
                      <a:pt x="450" y="1633"/>
                    </a:cubicBezTo>
                    <a:cubicBezTo>
                      <a:pt x="435" y="1633"/>
                      <a:pt x="420" y="1626"/>
                      <a:pt x="420" y="1611"/>
                    </a:cubicBezTo>
                    <a:cubicBezTo>
                      <a:pt x="420" y="1596"/>
                      <a:pt x="427" y="1581"/>
                      <a:pt x="427" y="1566"/>
                    </a:cubicBezTo>
                    <a:cubicBezTo>
                      <a:pt x="427" y="1543"/>
                      <a:pt x="412" y="1536"/>
                      <a:pt x="412" y="1513"/>
                    </a:cubicBezTo>
                    <a:cubicBezTo>
                      <a:pt x="360" y="1513"/>
                      <a:pt x="360" y="1513"/>
                      <a:pt x="360" y="1513"/>
                    </a:cubicBezTo>
                    <a:cubicBezTo>
                      <a:pt x="345" y="1513"/>
                      <a:pt x="330" y="1521"/>
                      <a:pt x="307" y="1528"/>
                    </a:cubicBezTo>
                    <a:cubicBezTo>
                      <a:pt x="285" y="1536"/>
                      <a:pt x="262" y="1543"/>
                      <a:pt x="240" y="1558"/>
                    </a:cubicBezTo>
                    <a:cubicBezTo>
                      <a:pt x="225" y="1566"/>
                      <a:pt x="210" y="1573"/>
                      <a:pt x="195" y="1588"/>
                    </a:cubicBezTo>
                    <a:cubicBezTo>
                      <a:pt x="180" y="1596"/>
                      <a:pt x="172" y="1596"/>
                      <a:pt x="158" y="1611"/>
                    </a:cubicBezTo>
                    <a:cubicBezTo>
                      <a:pt x="142" y="1611"/>
                      <a:pt x="142" y="1626"/>
                      <a:pt x="128" y="1626"/>
                    </a:cubicBezTo>
                    <a:cubicBezTo>
                      <a:pt x="120" y="1626"/>
                      <a:pt x="120" y="1618"/>
                      <a:pt x="105" y="1618"/>
                    </a:cubicBezTo>
                    <a:cubicBezTo>
                      <a:pt x="90" y="1618"/>
                      <a:pt x="82" y="1626"/>
                      <a:pt x="68" y="1633"/>
                    </a:cubicBezTo>
                    <a:cubicBezTo>
                      <a:pt x="52" y="1641"/>
                      <a:pt x="0" y="1663"/>
                      <a:pt x="23" y="1633"/>
                    </a:cubicBezTo>
                    <a:cubicBezTo>
                      <a:pt x="45" y="1603"/>
                      <a:pt x="68" y="1596"/>
                      <a:pt x="105" y="1581"/>
                    </a:cubicBezTo>
                    <a:cubicBezTo>
                      <a:pt x="150" y="1551"/>
                      <a:pt x="180" y="1536"/>
                      <a:pt x="225" y="1521"/>
                    </a:cubicBezTo>
                    <a:cubicBezTo>
                      <a:pt x="262" y="1506"/>
                      <a:pt x="285" y="1491"/>
                      <a:pt x="315" y="1476"/>
                    </a:cubicBezTo>
                    <a:cubicBezTo>
                      <a:pt x="345" y="1461"/>
                      <a:pt x="367" y="1453"/>
                      <a:pt x="405" y="1438"/>
                    </a:cubicBezTo>
                    <a:cubicBezTo>
                      <a:pt x="405" y="1431"/>
                      <a:pt x="412" y="1423"/>
                      <a:pt x="412" y="1423"/>
                    </a:cubicBezTo>
                    <a:cubicBezTo>
                      <a:pt x="427" y="1408"/>
                      <a:pt x="435" y="1401"/>
                      <a:pt x="450" y="1386"/>
                    </a:cubicBezTo>
                    <a:cubicBezTo>
                      <a:pt x="465" y="1371"/>
                      <a:pt x="480" y="1364"/>
                      <a:pt x="495" y="1341"/>
                    </a:cubicBezTo>
                    <a:cubicBezTo>
                      <a:pt x="510" y="1318"/>
                      <a:pt x="517" y="1311"/>
                      <a:pt x="540" y="1296"/>
                    </a:cubicBezTo>
                    <a:cubicBezTo>
                      <a:pt x="585" y="1274"/>
                      <a:pt x="615" y="1266"/>
                      <a:pt x="652" y="1236"/>
                    </a:cubicBezTo>
                    <a:cubicBezTo>
                      <a:pt x="675" y="1221"/>
                      <a:pt x="689" y="1214"/>
                      <a:pt x="712" y="1191"/>
                    </a:cubicBezTo>
                    <a:cubicBezTo>
                      <a:pt x="727" y="1161"/>
                      <a:pt x="742" y="1154"/>
                      <a:pt x="757" y="1124"/>
                    </a:cubicBezTo>
                    <a:cubicBezTo>
                      <a:pt x="757" y="1109"/>
                      <a:pt x="757" y="1094"/>
                      <a:pt x="757" y="1071"/>
                    </a:cubicBezTo>
                    <a:cubicBezTo>
                      <a:pt x="764" y="1049"/>
                      <a:pt x="764" y="1041"/>
                      <a:pt x="764" y="1019"/>
                    </a:cubicBezTo>
                    <a:cubicBezTo>
                      <a:pt x="764" y="996"/>
                      <a:pt x="757" y="989"/>
                      <a:pt x="757" y="966"/>
                    </a:cubicBezTo>
                    <a:close/>
                    <a:moveTo>
                      <a:pt x="2458" y="52"/>
                    </a:moveTo>
                    <a:lnTo>
                      <a:pt x="2458" y="52"/>
                    </a:lnTo>
                    <a:cubicBezTo>
                      <a:pt x="2458" y="59"/>
                      <a:pt x="2466" y="59"/>
                      <a:pt x="2466" y="67"/>
                    </a:cubicBezTo>
                    <a:cubicBezTo>
                      <a:pt x="2466" y="82"/>
                      <a:pt x="2451" y="89"/>
                      <a:pt x="2443" y="105"/>
                    </a:cubicBezTo>
                    <a:cubicBezTo>
                      <a:pt x="2458" y="105"/>
                      <a:pt x="2466" y="97"/>
                      <a:pt x="2481" y="97"/>
                    </a:cubicBezTo>
                    <a:cubicBezTo>
                      <a:pt x="2496" y="97"/>
                      <a:pt x="2518" y="105"/>
                      <a:pt x="2518" y="119"/>
                    </a:cubicBezTo>
                    <a:cubicBezTo>
                      <a:pt x="2518" y="142"/>
                      <a:pt x="2518" y="157"/>
                      <a:pt x="2518" y="187"/>
                    </a:cubicBezTo>
                    <a:cubicBezTo>
                      <a:pt x="2526" y="187"/>
                      <a:pt x="2526" y="187"/>
                      <a:pt x="2526" y="187"/>
                    </a:cubicBezTo>
                    <a:cubicBezTo>
                      <a:pt x="2533" y="157"/>
                      <a:pt x="2541" y="142"/>
                      <a:pt x="2571" y="127"/>
                    </a:cubicBezTo>
                    <a:cubicBezTo>
                      <a:pt x="2578" y="127"/>
                      <a:pt x="2578" y="119"/>
                      <a:pt x="2586" y="119"/>
                    </a:cubicBezTo>
                    <a:cubicBezTo>
                      <a:pt x="2593" y="119"/>
                      <a:pt x="2600" y="127"/>
                      <a:pt x="2608" y="135"/>
                    </a:cubicBezTo>
                    <a:cubicBezTo>
                      <a:pt x="2608" y="142"/>
                      <a:pt x="2608" y="149"/>
                      <a:pt x="2608" y="157"/>
                    </a:cubicBezTo>
                    <a:cubicBezTo>
                      <a:pt x="2616" y="165"/>
                      <a:pt x="2616" y="172"/>
                      <a:pt x="2630" y="172"/>
                    </a:cubicBezTo>
                    <a:cubicBezTo>
                      <a:pt x="2630" y="172"/>
                      <a:pt x="2630" y="172"/>
                      <a:pt x="2638" y="172"/>
                    </a:cubicBezTo>
                    <a:cubicBezTo>
                      <a:pt x="2638" y="135"/>
                      <a:pt x="2646" y="119"/>
                      <a:pt x="2653" y="82"/>
                    </a:cubicBezTo>
                    <a:cubicBezTo>
                      <a:pt x="2653" y="67"/>
                      <a:pt x="2660" y="59"/>
                      <a:pt x="2660" y="45"/>
                    </a:cubicBezTo>
                    <a:cubicBezTo>
                      <a:pt x="2660" y="30"/>
                      <a:pt x="2660" y="30"/>
                      <a:pt x="2653" y="15"/>
                    </a:cubicBezTo>
                    <a:lnTo>
                      <a:pt x="2653" y="7"/>
                    </a:lnTo>
                    <a:cubicBezTo>
                      <a:pt x="2646" y="0"/>
                      <a:pt x="2646" y="0"/>
                      <a:pt x="2638" y="0"/>
                    </a:cubicBezTo>
                    <a:cubicBezTo>
                      <a:pt x="2616" y="0"/>
                      <a:pt x="2608" y="7"/>
                      <a:pt x="2593" y="7"/>
                    </a:cubicBezTo>
                    <a:cubicBezTo>
                      <a:pt x="2586" y="15"/>
                      <a:pt x="2578" y="15"/>
                      <a:pt x="2571" y="15"/>
                    </a:cubicBezTo>
                    <a:cubicBezTo>
                      <a:pt x="2548" y="22"/>
                      <a:pt x="2533" y="22"/>
                      <a:pt x="2518" y="30"/>
                    </a:cubicBezTo>
                    <a:cubicBezTo>
                      <a:pt x="2503" y="37"/>
                      <a:pt x="2496" y="45"/>
                      <a:pt x="2481" y="45"/>
                    </a:cubicBezTo>
                    <a:cubicBezTo>
                      <a:pt x="2473" y="45"/>
                      <a:pt x="2458" y="45"/>
                      <a:pt x="2458" y="52"/>
                    </a:cubicBezTo>
                    <a:close/>
                  </a:path>
                </a:pathLst>
              </a:custGeom>
              <a:grpFill/>
              <a:ln w="63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latin typeface="Calibri" panose="020F0502020204030204" pitchFamily="34" charset="0"/>
                </a:endParaRPr>
              </a:p>
            </p:txBody>
          </p:sp>
          <p:sp>
            <p:nvSpPr>
              <p:cNvPr id="20" name="Freeform 134">
                <a:extLst>
                  <a:ext uri="{FF2B5EF4-FFF2-40B4-BE49-F238E27FC236}">
                    <a16:creationId xmlns:a16="http://schemas.microsoft.com/office/drawing/2014/main" id="{8775BB05-C5FC-1E2C-B265-6C7FEEDAD9FC}"/>
                  </a:ext>
                </a:extLst>
              </p:cNvPr>
              <p:cNvSpPr>
                <a:spLocks noChangeArrowheads="1"/>
              </p:cNvSpPr>
              <p:nvPr/>
            </p:nvSpPr>
            <p:spPr bwMode="auto">
              <a:xfrm>
                <a:off x="5012988" y="9262490"/>
                <a:ext cx="1305038" cy="1375618"/>
              </a:xfrm>
              <a:custGeom>
                <a:avLst/>
                <a:gdLst>
                  <a:gd name="T0" fmla="*/ 472 w 3021"/>
                  <a:gd name="T1" fmla="*/ 2076 h 3186"/>
                  <a:gd name="T2" fmla="*/ 554 w 3021"/>
                  <a:gd name="T3" fmla="*/ 2188 h 3186"/>
                  <a:gd name="T4" fmla="*/ 786 w 3021"/>
                  <a:gd name="T5" fmla="*/ 2076 h 3186"/>
                  <a:gd name="T6" fmla="*/ 749 w 3021"/>
                  <a:gd name="T7" fmla="*/ 1896 h 3186"/>
                  <a:gd name="T8" fmla="*/ 846 w 3021"/>
                  <a:gd name="T9" fmla="*/ 1724 h 3186"/>
                  <a:gd name="T10" fmla="*/ 779 w 3021"/>
                  <a:gd name="T11" fmla="*/ 1686 h 3186"/>
                  <a:gd name="T12" fmla="*/ 621 w 3021"/>
                  <a:gd name="T13" fmla="*/ 1828 h 3186"/>
                  <a:gd name="T14" fmla="*/ 487 w 3021"/>
                  <a:gd name="T15" fmla="*/ 2001 h 3186"/>
                  <a:gd name="T16" fmla="*/ 292 w 3021"/>
                  <a:gd name="T17" fmla="*/ 157 h 3186"/>
                  <a:gd name="T18" fmla="*/ 584 w 3021"/>
                  <a:gd name="T19" fmla="*/ 127 h 3186"/>
                  <a:gd name="T20" fmla="*/ 824 w 3021"/>
                  <a:gd name="T21" fmla="*/ 120 h 3186"/>
                  <a:gd name="T22" fmla="*/ 1041 w 3021"/>
                  <a:gd name="T23" fmla="*/ 15 h 3186"/>
                  <a:gd name="T24" fmla="*/ 1056 w 3021"/>
                  <a:gd name="T25" fmla="*/ 307 h 3186"/>
                  <a:gd name="T26" fmla="*/ 1289 w 3021"/>
                  <a:gd name="T27" fmla="*/ 292 h 3186"/>
                  <a:gd name="T28" fmla="*/ 1378 w 3021"/>
                  <a:gd name="T29" fmla="*/ 427 h 3186"/>
                  <a:gd name="T30" fmla="*/ 1611 w 3021"/>
                  <a:gd name="T31" fmla="*/ 577 h 3186"/>
                  <a:gd name="T32" fmla="*/ 1806 w 3021"/>
                  <a:gd name="T33" fmla="*/ 480 h 3186"/>
                  <a:gd name="T34" fmla="*/ 1896 w 3021"/>
                  <a:gd name="T35" fmla="*/ 375 h 3186"/>
                  <a:gd name="T36" fmla="*/ 2038 w 3021"/>
                  <a:gd name="T37" fmla="*/ 330 h 3186"/>
                  <a:gd name="T38" fmla="*/ 2210 w 3021"/>
                  <a:gd name="T39" fmla="*/ 217 h 3186"/>
                  <a:gd name="T40" fmla="*/ 2263 w 3021"/>
                  <a:gd name="T41" fmla="*/ 127 h 3186"/>
                  <a:gd name="T42" fmla="*/ 2353 w 3021"/>
                  <a:gd name="T43" fmla="*/ 225 h 3186"/>
                  <a:gd name="T44" fmla="*/ 2458 w 3021"/>
                  <a:gd name="T45" fmla="*/ 465 h 3186"/>
                  <a:gd name="T46" fmla="*/ 2458 w 3021"/>
                  <a:gd name="T47" fmla="*/ 734 h 3186"/>
                  <a:gd name="T48" fmla="*/ 2668 w 3021"/>
                  <a:gd name="T49" fmla="*/ 817 h 3186"/>
                  <a:gd name="T50" fmla="*/ 2810 w 3021"/>
                  <a:gd name="T51" fmla="*/ 967 h 3186"/>
                  <a:gd name="T52" fmla="*/ 2757 w 3021"/>
                  <a:gd name="T53" fmla="*/ 1034 h 3186"/>
                  <a:gd name="T54" fmla="*/ 2570 w 3021"/>
                  <a:gd name="T55" fmla="*/ 1461 h 3186"/>
                  <a:gd name="T56" fmla="*/ 2765 w 3021"/>
                  <a:gd name="T57" fmla="*/ 1671 h 3186"/>
                  <a:gd name="T58" fmla="*/ 3012 w 3021"/>
                  <a:gd name="T59" fmla="*/ 1933 h 3186"/>
                  <a:gd name="T60" fmla="*/ 2922 w 3021"/>
                  <a:gd name="T61" fmla="*/ 2038 h 3186"/>
                  <a:gd name="T62" fmla="*/ 2585 w 3021"/>
                  <a:gd name="T63" fmla="*/ 2091 h 3186"/>
                  <a:gd name="T64" fmla="*/ 2360 w 3021"/>
                  <a:gd name="T65" fmla="*/ 2203 h 3186"/>
                  <a:gd name="T66" fmla="*/ 2240 w 3021"/>
                  <a:gd name="T67" fmla="*/ 2323 h 3186"/>
                  <a:gd name="T68" fmla="*/ 2210 w 3021"/>
                  <a:gd name="T69" fmla="*/ 2533 h 3186"/>
                  <a:gd name="T70" fmla="*/ 2023 w 3021"/>
                  <a:gd name="T71" fmla="*/ 2773 h 3186"/>
                  <a:gd name="T72" fmla="*/ 1806 w 3021"/>
                  <a:gd name="T73" fmla="*/ 3117 h 3186"/>
                  <a:gd name="T74" fmla="*/ 1349 w 3021"/>
                  <a:gd name="T75" fmla="*/ 3043 h 3186"/>
                  <a:gd name="T76" fmla="*/ 1311 w 3021"/>
                  <a:gd name="T77" fmla="*/ 2848 h 3186"/>
                  <a:gd name="T78" fmla="*/ 981 w 3021"/>
                  <a:gd name="T79" fmla="*/ 2600 h 3186"/>
                  <a:gd name="T80" fmla="*/ 959 w 3021"/>
                  <a:gd name="T81" fmla="*/ 2345 h 3186"/>
                  <a:gd name="T82" fmla="*/ 944 w 3021"/>
                  <a:gd name="T83" fmla="*/ 2083 h 3186"/>
                  <a:gd name="T84" fmla="*/ 1236 w 3021"/>
                  <a:gd name="T85" fmla="*/ 1821 h 3186"/>
                  <a:gd name="T86" fmla="*/ 1296 w 3021"/>
                  <a:gd name="T87" fmla="*/ 1521 h 3186"/>
                  <a:gd name="T88" fmla="*/ 959 w 3021"/>
                  <a:gd name="T89" fmla="*/ 1574 h 3186"/>
                  <a:gd name="T90" fmla="*/ 727 w 3021"/>
                  <a:gd name="T91" fmla="*/ 1506 h 3186"/>
                  <a:gd name="T92" fmla="*/ 329 w 3021"/>
                  <a:gd name="T93" fmla="*/ 1379 h 3186"/>
                  <a:gd name="T94" fmla="*/ 82 w 3021"/>
                  <a:gd name="T95" fmla="*/ 1454 h 3186"/>
                  <a:gd name="T96" fmla="*/ 15 w 3021"/>
                  <a:gd name="T97" fmla="*/ 1304 h 3186"/>
                  <a:gd name="T98" fmla="*/ 15 w 3021"/>
                  <a:gd name="T99" fmla="*/ 1049 h 3186"/>
                  <a:gd name="T100" fmla="*/ 172 w 3021"/>
                  <a:gd name="T101" fmla="*/ 832 h 3186"/>
                  <a:gd name="T102" fmla="*/ 180 w 3021"/>
                  <a:gd name="T103" fmla="*/ 727 h 3186"/>
                  <a:gd name="T104" fmla="*/ 269 w 3021"/>
                  <a:gd name="T105" fmla="*/ 592 h 3186"/>
                  <a:gd name="T106" fmla="*/ 202 w 3021"/>
                  <a:gd name="T107" fmla="*/ 420 h 3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21" h="3186">
                    <a:moveTo>
                      <a:pt x="472" y="2016"/>
                    </a:moveTo>
                    <a:lnTo>
                      <a:pt x="472" y="2016"/>
                    </a:lnTo>
                    <a:cubicBezTo>
                      <a:pt x="479" y="2023"/>
                      <a:pt x="479" y="2023"/>
                      <a:pt x="479" y="2023"/>
                    </a:cubicBezTo>
                    <a:cubicBezTo>
                      <a:pt x="472" y="2038"/>
                      <a:pt x="464" y="2046"/>
                      <a:pt x="464" y="2053"/>
                    </a:cubicBezTo>
                    <a:lnTo>
                      <a:pt x="464" y="2061"/>
                    </a:lnTo>
                    <a:cubicBezTo>
                      <a:pt x="464" y="2068"/>
                      <a:pt x="464" y="2068"/>
                      <a:pt x="472" y="2076"/>
                    </a:cubicBezTo>
                    <a:cubicBezTo>
                      <a:pt x="479" y="2083"/>
                      <a:pt x="479" y="2091"/>
                      <a:pt x="487" y="2106"/>
                    </a:cubicBezTo>
                    <a:cubicBezTo>
                      <a:pt x="494" y="2113"/>
                      <a:pt x="502" y="2121"/>
                      <a:pt x="509" y="2136"/>
                    </a:cubicBezTo>
                    <a:cubicBezTo>
                      <a:pt x="517" y="2143"/>
                      <a:pt x="517" y="2143"/>
                      <a:pt x="524" y="2151"/>
                    </a:cubicBezTo>
                    <a:cubicBezTo>
                      <a:pt x="524" y="2158"/>
                      <a:pt x="532" y="2166"/>
                      <a:pt x="539" y="2173"/>
                    </a:cubicBezTo>
                    <a:cubicBezTo>
                      <a:pt x="547" y="2173"/>
                      <a:pt x="547" y="2181"/>
                      <a:pt x="547" y="2188"/>
                    </a:cubicBezTo>
                    <a:cubicBezTo>
                      <a:pt x="554" y="2188"/>
                      <a:pt x="554" y="2188"/>
                      <a:pt x="554" y="2188"/>
                    </a:cubicBezTo>
                    <a:cubicBezTo>
                      <a:pt x="577" y="2188"/>
                      <a:pt x="592" y="2181"/>
                      <a:pt x="614" y="2173"/>
                    </a:cubicBezTo>
                    <a:cubicBezTo>
                      <a:pt x="629" y="2173"/>
                      <a:pt x="637" y="2166"/>
                      <a:pt x="651" y="2158"/>
                    </a:cubicBezTo>
                    <a:cubicBezTo>
                      <a:pt x="659" y="2151"/>
                      <a:pt x="667" y="2151"/>
                      <a:pt x="674" y="2143"/>
                    </a:cubicBezTo>
                    <a:cubicBezTo>
                      <a:pt x="689" y="2128"/>
                      <a:pt x="711" y="2121"/>
                      <a:pt x="734" y="2113"/>
                    </a:cubicBezTo>
                    <a:cubicBezTo>
                      <a:pt x="741" y="2106"/>
                      <a:pt x="741" y="2106"/>
                      <a:pt x="756" y="2098"/>
                    </a:cubicBezTo>
                    <a:cubicBezTo>
                      <a:pt x="771" y="2091"/>
                      <a:pt x="779" y="2091"/>
                      <a:pt x="786" y="2076"/>
                    </a:cubicBezTo>
                    <a:cubicBezTo>
                      <a:pt x="779" y="2076"/>
                      <a:pt x="771" y="2068"/>
                      <a:pt x="771" y="2053"/>
                    </a:cubicBezTo>
                    <a:cubicBezTo>
                      <a:pt x="764" y="2038"/>
                      <a:pt x="756" y="2031"/>
                      <a:pt x="756" y="2016"/>
                    </a:cubicBezTo>
                    <a:cubicBezTo>
                      <a:pt x="749" y="2001"/>
                      <a:pt x="749" y="1993"/>
                      <a:pt x="749" y="1978"/>
                    </a:cubicBezTo>
                    <a:cubicBezTo>
                      <a:pt x="741" y="1971"/>
                      <a:pt x="741" y="1963"/>
                      <a:pt x="741" y="1948"/>
                    </a:cubicBezTo>
                    <a:cubicBezTo>
                      <a:pt x="741" y="1918"/>
                      <a:pt x="741" y="1918"/>
                      <a:pt x="741" y="1918"/>
                    </a:cubicBezTo>
                    <a:cubicBezTo>
                      <a:pt x="741" y="1903"/>
                      <a:pt x="741" y="1903"/>
                      <a:pt x="749" y="1896"/>
                    </a:cubicBezTo>
                    <a:cubicBezTo>
                      <a:pt x="749" y="1888"/>
                      <a:pt x="749" y="1881"/>
                      <a:pt x="756" y="1881"/>
                    </a:cubicBezTo>
                    <a:cubicBezTo>
                      <a:pt x="756" y="1866"/>
                      <a:pt x="756" y="1858"/>
                      <a:pt x="764" y="1851"/>
                    </a:cubicBezTo>
                    <a:cubicBezTo>
                      <a:pt x="771" y="1844"/>
                      <a:pt x="779" y="1844"/>
                      <a:pt x="786" y="1836"/>
                    </a:cubicBezTo>
                    <a:cubicBezTo>
                      <a:pt x="801" y="1821"/>
                      <a:pt x="809" y="1806"/>
                      <a:pt x="816" y="1791"/>
                    </a:cubicBezTo>
                    <a:cubicBezTo>
                      <a:pt x="824" y="1776"/>
                      <a:pt x="831" y="1768"/>
                      <a:pt x="839" y="1754"/>
                    </a:cubicBezTo>
                    <a:cubicBezTo>
                      <a:pt x="846" y="1738"/>
                      <a:pt x="846" y="1731"/>
                      <a:pt x="846" y="1724"/>
                    </a:cubicBezTo>
                    <a:cubicBezTo>
                      <a:pt x="854" y="1701"/>
                      <a:pt x="861" y="1694"/>
                      <a:pt x="869" y="1679"/>
                    </a:cubicBezTo>
                    <a:cubicBezTo>
                      <a:pt x="876" y="1679"/>
                      <a:pt x="876" y="1671"/>
                      <a:pt x="876" y="1664"/>
                    </a:cubicBezTo>
                    <a:cubicBezTo>
                      <a:pt x="876" y="1656"/>
                      <a:pt x="869" y="1649"/>
                      <a:pt x="861" y="1634"/>
                    </a:cubicBezTo>
                    <a:cubicBezTo>
                      <a:pt x="854" y="1626"/>
                      <a:pt x="839" y="1619"/>
                      <a:pt x="831" y="1626"/>
                    </a:cubicBezTo>
                    <a:cubicBezTo>
                      <a:pt x="824" y="1634"/>
                      <a:pt x="824" y="1641"/>
                      <a:pt x="816" y="1649"/>
                    </a:cubicBezTo>
                    <a:cubicBezTo>
                      <a:pt x="801" y="1664"/>
                      <a:pt x="794" y="1671"/>
                      <a:pt x="779" y="1686"/>
                    </a:cubicBezTo>
                    <a:cubicBezTo>
                      <a:pt x="771" y="1694"/>
                      <a:pt x="764" y="1701"/>
                      <a:pt x="756" y="1709"/>
                    </a:cubicBezTo>
                    <a:cubicBezTo>
                      <a:pt x="741" y="1724"/>
                      <a:pt x="734" y="1731"/>
                      <a:pt x="711" y="1746"/>
                    </a:cubicBezTo>
                    <a:lnTo>
                      <a:pt x="704" y="1754"/>
                    </a:lnTo>
                    <a:cubicBezTo>
                      <a:pt x="681" y="1768"/>
                      <a:pt x="681" y="1784"/>
                      <a:pt x="659" y="1798"/>
                    </a:cubicBezTo>
                    <a:cubicBezTo>
                      <a:pt x="651" y="1806"/>
                      <a:pt x="644" y="1806"/>
                      <a:pt x="629" y="1814"/>
                    </a:cubicBezTo>
                    <a:cubicBezTo>
                      <a:pt x="621" y="1814"/>
                      <a:pt x="621" y="1821"/>
                      <a:pt x="621" y="1828"/>
                    </a:cubicBezTo>
                    <a:cubicBezTo>
                      <a:pt x="614" y="1844"/>
                      <a:pt x="607" y="1851"/>
                      <a:pt x="599" y="1866"/>
                    </a:cubicBezTo>
                    <a:cubicBezTo>
                      <a:pt x="584" y="1888"/>
                      <a:pt x="577" y="1896"/>
                      <a:pt x="569" y="1911"/>
                    </a:cubicBezTo>
                    <a:cubicBezTo>
                      <a:pt x="554" y="1941"/>
                      <a:pt x="554" y="1956"/>
                      <a:pt x="532" y="1978"/>
                    </a:cubicBezTo>
                    <a:cubicBezTo>
                      <a:pt x="532" y="1986"/>
                      <a:pt x="524" y="1993"/>
                      <a:pt x="517" y="1993"/>
                    </a:cubicBezTo>
                    <a:cubicBezTo>
                      <a:pt x="509" y="2001"/>
                      <a:pt x="509" y="2008"/>
                      <a:pt x="502" y="2008"/>
                    </a:cubicBezTo>
                    <a:cubicBezTo>
                      <a:pt x="494" y="2008"/>
                      <a:pt x="494" y="2001"/>
                      <a:pt x="487" y="2001"/>
                    </a:cubicBezTo>
                    <a:cubicBezTo>
                      <a:pt x="479" y="2008"/>
                      <a:pt x="479" y="2008"/>
                      <a:pt x="472" y="2016"/>
                    </a:cubicBezTo>
                    <a:close/>
                    <a:moveTo>
                      <a:pt x="127" y="202"/>
                    </a:moveTo>
                    <a:lnTo>
                      <a:pt x="127" y="202"/>
                    </a:lnTo>
                    <a:cubicBezTo>
                      <a:pt x="157" y="195"/>
                      <a:pt x="180" y="187"/>
                      <a:pt x="209" y="187"/>
                    </a:cubicBezTo>
                    <a:cubicBezTo>
                      <a:pt x="232" y="180"/>
                      <a:pt x="239" y="172"/>
                      <a:pt x="262" y="165"/>
                    </a:cubicBezTo>
                    <a:cubicBezTo>
                      <a:pt x="277" y="165"/>
                      <a:pt x="284" y="157"/>
                      <a:pt x="292" y="157"/>
                    </a:cubicBezTo>
                    <a:cubicBezTo>
                      <a:pt x="307" y="157"/>
                      <a:pt x="322" y="165"/>
                      <a:pt x="337" y="165"/>
                    </a:cubicBezTo>
                    <a:cubicBezTo>
                      <a:pt x="352" y="165"/>
                      <a:pt x="359" y="165"/>
                      <a:pt x="374" y="165"/>
                    </a:cubicBezTo>
                    <a:cubicBezTo>
                      <a:pt x="389" y="165"/>
                      <a:pt x="397" y="172"/>
                      <a:pt x="412" y="172"/>
                    </a:cubicBezTo>
                    <a:cubicBezTo>
                      <a:pt x="419" y="172"/>
                      <a:pt x="419" y="165"/>
                      <a:pt x="427" y="165"/>
                    </a:cubicBezTo>
                    <a:cubicBezTo>
                      <a:pt x="442" y="157"/>
                      <a:pt x="457" y="157"/>
                      <a:pt x="472" y="150"/>
                    </a:cubicBezTo>
                    <a:cubicBezTo>
                      <a:pt x="517" y="135"/>
                      <a:pt x="539" y="127"/>
                      <a:pt x="584" y="127"/>
                    </a:cubicBezTo>
                    <a:cubicBezTo>
                      <a:pt x="621" y="127"/>
                      <a:pt x="637" y="150"/>
                      <a:pt x="667" y="165"/>
                    </a:cubicBezTo>
                    <a:cubicBezTo>
                      <a:pt x="697" y="180"/>
                      <a:pt x="719" y="180"/>
                      <a:pt x="741" y="202"/>
                    </a:cubicBezTo>
                    <a:cubicBezTo>
                      <a:pt x="749" y="195"/>
                      <a:pt x="749" y="195"/>
                      <a:pt x="756" y="187"/>
                    </a:cubicBezTo>
                    <a:cubicBezTo>
                      <a:pt x="756" y="187"/>
                      <a:pt x="749" y="180"/>
                      <a:pt x="756" y="180"/>
                    </a:cubicBezTo>
                    <a:cubicBezTo>
                      <a:pt x="756" y="165"/>
                      <a:pt x="771" y="165"/>
                      <a:pt x="779" y="157"/>
                    </a:cubicBezTo>
                    <a:cubicBezTo>
                      <a:pt x="794" y="142"/>
                      <a:pt x="809" y="135"/>
                      <a:pt x="824" y="120"/>
                    </a:cubicBezTo>
                    <a:cubicBezTo>
                      <a:pt x="839" y="105"/>
                      <a:pt x="839" y="97"/>
                      <a:pt x="854" y="90"/>
                    </a:cubicBezTo>
                    <a:cubicBezTo>
                      <a:pt x="861" y="90"/>
                      <a:pt x="876" y="97"/>
                      <a:pt x="891" y="97"/>
                    </a:cubicBezTo>
                    <a:cubicBezTo>
                      <a:pt x="906" y="97"/>
                      <a:pt x="906" y="75"/>
                      <a:pt x="921" y="60"/>
                    </a:cubicBezTo>
                    <a:cubicBezTo>
                      <a:pt x="929" y="60"/>
                      <a:pt x="936" y="52"/>
                      <a:pt x="944" y="45"/>
                    </a:cubicBezTo>
                    <a:cubicBezTo>
                      <a:pt x="951" y="37"/>
                      <a:pt x="959" y="30"/>
                      <a:pt x="966" y="22"/>
                    </a:cubicBezTo>
                    <a:cubicBezTo>
                      <a:pt x="989" y="15"/>
                      <a:pt x="1011" y="22"/>
                      <a:pt x="1041" y="15"/>
                    </a:cubicBezTo>
                    <a:cubicBezTo>
                      <a:pt x="1071" y="15"/>
                      <a:pt x="1086" y="0"/>
                      <a:pt x="1109" y="0"/>
                    </a:cubicBezTo>
                    <a:cubicBezTo>
                      <a:pt x="1131" y="0"/>
                      <a:pt x="1139" y="15"/>
                      <a:pt x="1146" y="30"/>
                    </a:cubicBezTo>
                    <a:cubicBezTo>
                      <a:pt x="1161" y="52"/>
                      <a:pt x="1176" y="67"/>
                      <a:pt x="1176" y="97"/>
                    </a:cubicBezTo>
                    <a:cubicBezTo>
                      <a:pt x="1176" y="120"/>
                      <a:pt x="1154" y="135"/>
                      <a:pt x="1146" y="157"/>
                    </a:cubicBezTo>
                    <a:cubicBezTo>
                      <a:pt x="1116" y="217"/>
                      <a:pt x="1086" y="247"/>
                      <a:pt x="1041" y="307"/>
                    </a:cubicBezTo>
                    <a:cubicBezTo>
                      <a:pt x="1049" y="307"/>
                      <a:pt x="1049" y="307"/>
                      <a:pt x="1056" y="307"/>
                    </a:cubicBezTo>
                    <a:cubicBezTo>
                      <a:pt x="1079" y="307"/>
                      <a:pt x="1079" y="285"/>
                      <a:pt x="1101" y="270"/>
                    </a:cubicBezTo>
                    <a:cubicBezTo>
                      <a:pt x="1109" y="262"/>
                      <a:pt x="1124" y="270"/>
                      <a:pt x="1139" y="270"/>
                    </a:cubicBezTo>
                    <a:cubicBezTo>
                      <a:pt x="1139" y="292"/>
                      <a:pt x="1124" y="337"/>
                      <a:pt x="1154" y="337"/>
                    </a:cubicBezTo>
                    <a:cubicBezTo>
                      <a:pt x="1214" y="337"/>
                      <a:pt x="1214" y="337"/>
                      <a:pt x="1214" y="337"/>
                    </a:cubicBezTo>
                    <a:cubicBezTo>
                      <a:pt x="1229" y="337"/>
                      <a:pt x="1236" y="330"/>
                      <a:pt x="1244" y="322"/>
                    </a:cubicBezTo>
                    <a:cubicBezTo>
                      <a:pt x="1259" y="307"/>
                      <a:pt x="1274" y="300"/>
                      <a:pt x="1289" y="292"/>
                    </a:cubicBezTo>
                    <a:cubicBezTo>
                      <a:pt x="1319" y="285"/>
                      <a:pt x="1333" y="277"/>
                      <a:pt x="1356" y="262"/>
                    </a:cubicBezTo>
                    <a:cubicBezTo>
                      <a:pt x="1356" y="262"/>
                      <a:pt x="1356" y="270"/>
                      <a:pt x="1363" y="277"/>
                    </a:cubicBezTo>
                    <a:lnTo>
                      <a:pt x="1363" y="277"/>
                    </a:lnTo>
                    <a:cubicBezTo>
                      <a:pt x="1356" y="300"/>
                      <a:pt x="1349" y="315"/>
                      <a:pt x="1349" y="337"/>
                    </a:cubicBezTo>
                    <a:cubicBezTo>
                      <a:pt x="1349" y="360"/>
                      <a:pt x="1363" y="367"/>
                      <a:pt x="1371" y="390"/>
                    </a:cubicBezTo>
                    <a:cubicBezTo>
                      <a:pt x="1371" y="405"/>
                      <a:pt x="1371" y="412"/>
                      <a:pt x="1378" y="427"/>
                    </a:cubicBezTo>
                    <a:cubicBezTo>
                      <a:pt x="1386" y="442"/>
                      <a:pt x="1401" y="442"/>
                      <a:pt x="1401" y="457"/>
                    </a:cubicBezTo>
                    <a:cubicBezTo>
                      <a:pt x="1401" y="480"/>
                      <a:pt x="1393" y="502"/>
                      <a:pt x="1386" y="525"/>
                    </a:cubicBezTo>
                    <a:cubicBezTo>
                      <a:pt x="1386" y="547"/>
                      <a:pt x="1386" y="547"/>
                      <a:pt x="1386" y="547"/>
                    </a:cubicBezTo>
                    <a:cubicBezTo>
                      <a:pt x="1416" y="547"/>
                      <a:pt x="1431" y="539"/>
                      <a:pt x="1461" y="539"/>
                    </a:cubicBezTo>
                    <a:cubicBezTo>
                      <a:pt x="1498" y="539"/>
                      <a:pt x="1528" y="539"/>
                      <a:pt x="1558" y="555"/>
                    </a:cubicBezTo>
                    <a:cubicBezTo>
                      <a:pt x="1581" y="562"/>
                      <a:pt x="1588" y="577"/>
                      <a:pt x="1611" y="577"/>
                    </a:cubicBezTo>
                    <a:cubicBezTo>
                      <a:pt x="1648" y="585"/>
                      <a:pt x="1686" y="569"/>
                      <a:pt x="1723" y="569"/>
                    </a:cubicBezTo>
                    <a:lnTo>
                      <a:pt x="1723" y="569"/>
                    </a:lnTo>
                    <a:cubicBezTo>
                      <a:pt x="1731" y="555"/>
                      <a:pt x="1738" y="539"/>
                      <a:pt x="1753" y="517"/>
                    </a:cubicBezTo>
                    <a:cubicBezTo>
                      <a:pt x="1753" y="502"/>
                      <a:pt x="1753" y="495"/>
                      <a:pt x="1768" y="480"/>
                    </a:cubicBezTo>
                    <a:cubicBezTo>
                      <a:pt x="1776" y="480"/>
                      <a:pt x="1776" y="487"/>
                      <a:pt x="1783" y="480"/>
                    </a:cubicBezTo>
                    <a:cubicBezTo>
                      <a:pt x="1791" y="480"/>
                      <a:pt x="1798" y="480"/>
                      <a:pt x="1806" y="480"/>
                    </a:cubicBezTo>
                    <a:cubicBezTo>
                      <a:pt x="1813" y="480"/>
                      <a:pt x="1813" y="495"/>
                      <a:pt x="1821" y="502"/>
                    </a:cubicBezTo>
                    <a:cubicBezTo>
                      <a:pt x="1828" y="509"/>
                      <a:pt x="1836" y="509"/>
                      <a:pt x="1843" y="509"/>
                    </a:cubicBezTo>
                    <a:cubicBezTo>
                      <a:pt x="1851" y="509"/>
                      <a:pt x="1851" y="502"/>
                      <a:pt x="1858" y="502"/>
                    </a:cubicBezTo>
                    <a:cubicBezTo>
                      <a:pt x="1866" y="487"/>
                      <a:pt x="1873" y="472"/>
                      <a:pt x="1880" y="465"/>
                    </a:cubicBezTo>
                    <a:cubicBezTo>
                      <a:pt x="1880" y="397"/>
                      <a:pt x="1880" y="397"/>
                      <a:pt x="1880" y="397"/>
                    </a:cubicBezTo>
                    <a:cubicBezTo>
                      <a:pt x="1880" y="390"/>
                      <a:pt x="1896" y="382"/>
                      <a:pt x="1896" y="375"/>
                    </a:cubicBezTo>
                    <a:cubicBezTo>
                      <a:pt x="1903" y="360"/>
                      <a:pt x="1903" y="352"/>
                      <a:pt x="1903" y="337"/>
                    </a:cubicBezTo>
                    <a:cubicBezTo>
                      <a:pt x="1910" y="352"/>
                      <a:pt x="1918" y="360"/>
                      <a:pt x="1933" y="367"/>
                    </a:cubicBezTo>
                    <a:cubicBezTo>
                      <a:pt x="1940" y="375"/>
                      <a:pt x="1948" y="390"/>
                      <a:pt x="1956" y="390"/>
                    </a:cubicBezTo>
                    <a:cubicBezTo>
                      <a:pt x="1978" y="390"/>
                      <a:pt x="1993" y="367"/>
                      <a:pt x="2008" y="352"/>
                    </a:cubicBezTo>
                    <a:cubicBezTo>
                      <a:pt x="2008" y="345"/>
                      <a:pt x="2008" y="345"/>
                      <a:pt x="2016" y="337"/>
                    </a:cubicBezTo>
                    <a:cubicBezTo>
                      <a:pt x="2023" y="337"/>
                      <a:pt x="2030" y="337"/>
                      <a:pt x="2038" y="330"/>
                    </a:cubicBezTo>
                    <a:cubicBezTo>
                      <a:pt x="2045" y="330"/>
                      <a:pt x="2053" y="330"/>
                      <a:pt x="2060" y="322"/>
                    </a:cubicBezTo>
                    <a:cubicBezTo>
                      <a:pt x="2075" y="322"/>
                      <a:pt x="2083" y="322"/>
                      <a:pt x="2090" y="315"/>
                    </a:cubicBezTo>
                    <a:cubicBezTo>
                      <a:pt x="2098" y="307"/>
                      <a:pt x="2090" y="292"/>
                      <a:pt x="2090" y="285"/>
                    </a:cubicBezTo>
                    <a:cubicBezTo>
                      <a:pt x="2113" y="285"/>
                      <a:pt x="2120" y="277"/>
                      <a:pt x="2143" y="270"/>
                    </a:cubicBezTo>
                    <a:cubicBezTo>
                      <a:pt x="2173" y="255"/>
                      <a:pt x="2195" y="255"/>
                      <a:pt x="2210" y="232"/>
                    </a:cubicBezTo>
                    <a:cubicBezTo>
                      <a:pt x="2210" y="232"/>
                      <a:pt x="2210" y="225"/>
                      <a:pt x="2210" y="217"/>
                    </a:cubicBezTo>
                    <a:cubicBezTo>
                      <a:pt x="2195" y="210"/>
                      <a:pt x="2180" y="210"/>
                      <a:pt x="2173" y="195"/>
                    </a:cubicBezTo>
                    <a:cubicBezTo>
                      <a:pt x="2165" y="180"/>
                      <a:pt x="2165" y="172"/>
                      <a:pt x="2158" y="157"/>
                    </a:cubicBezTo>
                    <a:cubicBezTo>
                      <a:pt x="2158" y="142"/>
                      <a:pt x="2150" y="135"/>
                      <a:pt x="2150" y="120"/>
                    </a:cubicBezTo>
                    <a:cubicBezTo>
                      <a:pt x="2150" y="112"/>
                      <a:pt x="2158" y="112"/>
                      <a:pt x="2158" y="112"/>
                    </a:cubicBezTo>
                    <a:cubicBezTo>
                      <a:pt x="2173" y="105"/>
                      <a:pt x="2180" y="97"/>
                      <a:pt x="2188" y="97"/>
                    </a:cubicBezTo>
                    <a:cubicBezTo>
                      <a:pt x="2218" y="97"/>
                      <a:pt x="2233" y="127"/>
                      <a:pt x="2263" y="127"/>
                    </a:cubicBezTo>
                    <a:cubicBezTo>
                      <a:pt x="2278" y="127"/>
                      <a:pt x="2285" y="120"/>
                      <a:pt x="2300" y="120"/>
                    </a:cubicBezTo>
                    <a:lnTo>
                      <a:pt x="2308" y="135"/>
                    </a:lnTo>
                    <a:lnTo>
                      <a:pt x="2308" y="135"/>
                    </a:lnTo>
                    <a:cubicBezTo>
                      <a:pt x="2308" y="157"/>
                      <a:pt x="2308" y="172"/>
                      <a:pt x="2315" y="195"/>
                    </a:cubicBezTo>
                    <a:cubicBezTo>
                      <a:pt x="2330" y="195"/>
                      <a:pt x="2338" y="195"/>
                      <a:pt x="2360" y="195"/>
                    </a:cubicBezTo>
                    <a:cubicBezTo>
                      <a:pt x="2353" y="202"/>
                      <a:pt x="2353" y="210"/>
                      <a:pt x="2353" y="225"/>
                    </a:cubicBezTo>
                    <a:cubicBezTo>
                      <a:pt x="2353" y="255"/>
                      <a:pt x="2360" y="285"/>
                      <a:pt x="2383" y="307"/>
                    </a:cubicBezTo>
                    <a:cubicBezTo>
                      <a:pt x="2390" y="300"/>
                      <a:pt x="2398" y="292"/>
                      <a:pt x="2398" y="285"/>
                    </a:cubicBezTo>
                    <a:cubicBezTo>
                      <a:pt x="2413" y="300"/>
                      <a:pt x="2435" y="307"/>
                      <a:pt x="2435" y="330"/>
                    </a:cubicBezTo>
                    <a:cubicBezTo>
                      <a:pt x="2435" y="345"/>
                      <a:pt x="2420" y="352"/>
                      <a:pt x="2420" y="367"/>
                    </a:cubicBezTo>
                    <a:cubicBezTo>
                      <a:pt x="2420" y="397"/>
                      <a:pt x="2465" y="405"/>
                      <a:pt x="2465" y="435"/>
                    </a:cubicBezTo>
                    <a:cubicBezTo>
                      <a:pt x="2465" y="442"/>
                      <a:pt x="2458" y="450"/>
                      <a:pt x="2458" y="465"/>
                    </a:cubicBezTo>
                    <a:cubicBezTo>
                      <a:pt x="2458" y="480"/>
                      <a:pt x="2465" y="487"/>
                      <a:pt x="2465" y="509"/>
                    </a:cubicBezTo>
                    <a:cubicBezTo>
                      <a:pt x="2465" y="525"/>
                      <a:pt x="2458" y="539"/>
                      <a:pt x="2458" y="555"/>
                    </a:cubicBezTo>
                    <a:cubicBezTo>
                      <a:pt x="2450" y="585"/>
                      <a:pt x="2465" y="599"/>
                      <a:pt x="2458" y="622"/>
                    </a:cubicBezTo>
                    <a:cubicBezTo>
                      <a:pt x="2450" y="637"/>
                      <a:pt x="2435" y="644"/>
                      <a:pt x="2428" y="652"/>
                    </a:cubicBezTo>
                    <a:cubicBezTo>
                      <a:pt x="2443" y="682"/>
                      <a:pt x="2458" y="704"/>
                      <a:pt x="2458" y="734"/>
                    </a:cubicBezTo>
                    <a:lnTo>
                      <a:pt x="2458" y="734"/>
                    </a:lnTo>
                    <a:cubicBezTo>
                      <a:pt x="2495" y="734"/>
                      <a:pt x="2518" y="734"/>
                      <a:pt x="2548" y="749"/>
                    </a:cubicBezTo>
                    <a:cubicBezTo>
                      <a:pt x="2555" y="742"/>
                      <a:pt x="2555" y="742"/>
                      <a:pt x="2563" y="742"/>
                    </a:cubicBezTo>
                    <a:cubicBezTo>
                      <a:pt x="2563" y="727"/>
                      <a:pt x="2563" y="719"/>
                      <a:pt x="2570" y="712"/>
                    </a:cubicBezTo>
                    <a:cubicBezTo>
                      <a:pt x="2585" y="712"/>
                      <a:pt x="2592" y="712"/>
                      <a:pt x="2600" y="712"/>
                    </a:cubicBezTo>
                    <a:cubicBezTo>
                      <a:pt x="2608" y="734"/>
                      <a:pt x="2615" y="749"/>
                      <a:pt x="2630" y="772"/>
                    </a:cubicBezTo>
                    <a:cubicBezTo>
                      <a:pt x="2638" y="794"/>
                      <a:pt x="2660" y="794"/>
                      <a:pt x="2668" y="817"/>
                    </a:cubicBezTo>
                    <a:cubicBezTo>
                      <a:pt x="2675" y="824"/>
                      <a:pt x="2675" y="839"/>
                      <a:pt x="2682" y="847"/>
                    </a:cubicBezTo>
                    <a:cubicBezTo>
                      <a:pt x="2682" y="847"/>
                      <a:pt x="2698" y="847"/>
                      <a:pt x="2705" y="847"/>
                    </a:cubicBezTo>
                    <a:cubicBezTo>
                      <a:pt x="2728" y="847"/>
                      <a:pt x="2742" y="862"/>
                      <a:pt x="2765" y="877"/>
                    </a:cubicBezTo>
                    <a:lnTo>
                      <a:pt x="2765" y="877"/>
                    </a:lnTo>
                    <a:cubicBezTo>
                      <a:pt x="2780" y="899"/>
                      <a:pt x="2787" y="907"/>
                      <a:pt x="2802" y="929"/>
                    </a:cubicBezTo>
                    <a:cubicBezTo>
                      <a:pt x="2802" y="944"/>
                      <a:pt x="2802" y="952"/>
                      <a:pt x="2810" y="967"/>
                    </a:cubicBezTo>
                    <a:cubicBezTo>
                      <a:pt x="2817" y="967"/>
                      <a:pt x="2817" y="967"/>
                      <a:pt x="2825" y="974"/>
                    </a:cubicBezTo>
                    <a:cubicBezTo>
                      <a:pt x="2832" y="989"/>
                      <a:pt x="2840" y="1012"/>
                      <a:pt x="2847" y="1019"/>
                    </a:cubicBezTo>
                    <a:lnTo>
                      <a:pt x="2847" y="1019"/>
                    </a:lnTo>
                    <a:cubicBezTo>
                      <a:pt x="2840" y="1026"/>
                      <a:pt x="2832" y="1026"/>
                      <a:pt x="2817" y="1034"/>
                    </a:cubicBezTo>
                    <a:cubicBezTo>
                      <a:pt x="2802" y="1042"/>
                      <a:pt x="2795" y="1049"/>
                      <a:pt x="2772" y="1049"/>
                    </a:cubicBezTo>
                    <a:cubicBezTo>
                      <a:pt x="2765" y="1049"/>
                      <a:pt x="2765" y="1042"/>
                      <a:pt x="2757" y="1034"/>
                    </a:cubicBezTo>
                    <a:cubicBezTo>
                      <a:pt x="2750" y="1072"/>
                      <a:pt x="2742" y="1094"/>
                      <a:pt x="2742" y="1132"/>
                    </a:cubicBezTo>
                    <a:cubicBezTo>
                      <a:pt x="2735" y="1162"/>
                      <a:pt x="2735" y="1176"/>
                      <a:pt x="2728" y="1199"/>
                    </a:cubicBezTo>
                    <a:cubicBezTo>
                      <a:pt x="2720" y="1214"/>
                      <a:pt x="2720" y="1229"/>
                      <a:pt x="2705" y="1251"/>
                    </a:cubicBezTo>
                    <a:cubicBezTo>
                      <a:pt x="2690" y="1296"/>
                      <a:pt x="2668" y="1311"/>
                      <a:pt x="2645" y="1356"/>
                    </a:cubicBezTo>
                    <a:cubicBezTo>
                      <a:pt x="2622" y="1379"/>
                      <a:pt x="2615" y="1394"/>
                      <a:pt x="2600" y="1416"/>
                    </a:cubicBezTo>
                    <a:cubicBezTo>
                      <a:pt x="2585" y="1431"/>
                      <a:pt x="2578" y="1439"/>
                      <a:pt x="2570" y="1461"/>
                    </a:cubicBezTo>
                    <a:cubicBezTo>
                      <a:pt x="2608" y="1566"/>
                      <a:pt x="2608" y="1566"/>
                      <a:pt x="2608" y="1566"/>
                    </a:cubicBezTo>
                    <a:cubicBezTo>
                      <a:pt x="2585" y="1604"/>
                      <a:pt x="2585" y="1604"/>
                      <a:pt x="2585" y="1604"/>
                    </a:cubicBezTo>
                    <a:cubicBezTo>
                      <a:pt x="2608" y="1611"/>
                      <a:pt x="2622" y="1619"/>
                      <a:pt x="2645" y="1619"/>
                    </a:cubicBezTo>
                    <a:cubicBezTo>
                      <a:pt x="2668" y="1619"/>
                      <a:pt x="2682" y="1619"/>
                      <a:pt x="2705" y="1626"/>
                    </a:cubicBezTo>
                    <a:cubicBezTo>
                      <a:pt x="2712" y="1634"/>
                      <a:pt x="2712" y="1649"/>
                      <a:pt x="2720" y="1649"/>
                    </a:cubicBezTo>
                    <a:cubicBezTo>
                      <a:pt x="2735" y="1656"/>
                      <a:pt x="2750" y="1664"/>
                      <a:pt x="2765" y="1671"/>
                    </a:cubicBezTo>
                    <a:cubicBezTo>
                      <a:pt x="2787" y="1686"/>
                      <a:pt x="2802" y="1701"/>
                      <a:pt x="2825" y="1709"/>
                    </a:cubicBezTo>
                    <a:cubicBezTo>
                      <a:pt x="2862" y="1724"/>
                      <a:pt x="2877" y="1731"/>
                      <a:pt x="2915" y="1738"/>
                    </a:cubicBezTo>
                    <a:cubicBezTo>
                      <a:pt x="2945" y="1754"/>
                      <a:pt x="2967" y="1754"/>
                      <a:pt x="2990" y="1776"/>
                    </a:cubicBezTo>
                    <a:cubicBezTo>
                      <a:pt x="2997" y="1791"/>
                      <a:pt x="2997" y="1798"/>
                      <a:pt x="3005" y="1806"/>
                    </a:cubicBezTo>
                    <a:cubicBezTo>
                      <a:pt x="3012" y="1828"/>
                      <a:pt x="3020" y="1844"/>
                      <a:pt x="3020" y="1866"/>
                    </a:cubicBezTo>
                    <a:cubicBezTo>
                      <a:pt x="3020" y="1896"/>
                      <a:pt x="3020" y="1911"/>
                      <a:pt x="3012" y="1933"/>
                    </a:cubicBezTo>
                    <a:cubicBezTo>
                      <a:pt x="3005" y="1948"/>
                      <a:pt x="2990" y="1948"/>
                      <a:pt x="2990" y="1956"/>
                    </a:cubicBezTo>
                    <a:cubicBezTo>
                      <a:pt x="2982" y="1963"/>
                      <a:pt x="2982" y="1971"/>
                      <a:pt x="2982" y="1986"/>
                    </a:cubicBezTo>
                    <a:cubicBezTo>
                      <a:pt x="2982" y="2016"/>
                      <a:pt x="2990" y="2031"/>
                      <a:pt x="3005" y="2061"/>
                    </a:cubicBezTo>
                    <a:cubicBezTo>
                      <a:pt x="2975" y="2076"/>
                      <a:pt x="2952" y="2083"/>
                      <a:pt x="2915" y="2083"/>
                    </a:cubicBezTo>
                    <a:cubicBezTo>
                      <a:pt x="2907" y="2083"/>
                      <a:pt x="2907" y="2083"/>
                      <a:pt x="2900" y="2076"/>
                    </a:cubicBezTo>
                    <a:cubicBezTo>
                      <a:pt x="2907" y="2061"/>
                      <a:pt x="2922" y="2053"/>
                      <a:pt x="2922" y="2038"/>
                    </a:cubicBezTo>
                    <a:cubicBezTo>
                      <a:pt x="2870" y="2031"/>
                      <a:pt x="2840" y="2023"/>
                      <a:pt x="2787" y="2023"/>
                    </a:cubicBezTo>
                    <a:cubicBezTo>
                      <a:pt x="2780" y="2023"/>
                      <a:pt x="2772" y="2031"/>
                      <a:pt x="2765" y="2031"/>
                    </a:cubicBezTo>
                    <a:cubicBezTo>
                      <a:pt x="2772" y="2016"/>
                      <a:pt x="2772" y="2008"/>
                      <a:pt x="2765" y="1993"/>
                    </a:cubicBezTo>
                    <a:cubicBezTo>
                      <a:pt x="2705" y="2016"/>
                      <a:pt x="2690" y="2076"/>
                      <a:pt x="2630" y="2091"/>
                    </a:cubicBezTo>
                    <a:cubicBezTo>
                      <a:pt x="2622" y="2068"/>
                      <a:pt x="2622" y="2068"/>
                      <a:pt x="2622" y="2068"/>
                    </a:cubicBezTo>
                    <a:cubicBezTo>
                      <a:pt x="2608" y="2076"/>
                      <a:pt x="2600" y="2076"/>
                      <a:pt x="2585" y="2091"/>
                    </a:cubicBezTo>
                    <a:cubicBezTo>
                      <a:pt x="2578" y="2098"/>
                      <a:pt x="2578" y="2113"/>
                      <a:pt x="2570" y="2113"/>
                    </a:cubicBezTo>
                    <a:cubicBezTo>
                      <a:pt x="2548" y="2121"/>
                      <a:pt x="2540" y="2113"/>
                      <a:pt x="2518" y="2113"/>
                    </a:cubicBezTo>
                    <a:cubicBezTo>
                      <a:pt x="2480" y="2113"/>
                      <a:pt x="2473" y="2136"/>
                      <a:pt x="2443" y="2151"/>
                    </a:cubicBezTo>
                    <a:cubicBezTo>
                      <a:pt x="2428" y="2158"/>
                      <a:pt x="2420" y="2166"/>
                      <a:pt x="2405" y="2173"/>
                    </a:cubicBezTo>
                    <a:cubicBezTo>
                      <a:pt x="2383" y="2166"/>
                      <a:pt x="2383" y="2166"/>
                      <a:pt x="2383" y="2166"/>
                    </a:cubicBezTo>
                    <a:cubicBezTo>
                      <a:pt x="2368" y="2181"/>
                      <a:pt x="2360" y="2188"/>
                      <a:pt x="2360" y="2203"/>
                    </a:cubicBezTo>
                    <a:cubicBezTo>
                      <a:pt x="2353" y="2218"/>
                      <a:pt x="2360" y="2233"/>
                      <a:pt x="2353" y="2241"/>
                    </a:cubicBezTo>
                    <a:cubicBezTo>
                      <a:pt x="2345" y="2263"/>
                      <a:pt x="2330" y="2271"/>
                      <a:pt x="2323" y="2293"/>
                    </a:cubicBezTo>
                    <a:cubicBezTo>
                      <a:pt x="2323" y="2301"/>
                      <a:pt x="2323" y="2315"/>
                      <a:pt x="2315" y="2315"/>
                    </a:cubicBezTo>
                    <a:cubicBezTo>
                      <a:pt x="2308" y="2323"/>
                      <a:pt x="2300" y="2331"/>
                      <a:pt x="2285" y="2331"/>
                    </a:cubicBezTo>
                    <a:cubicBezTo>
                      <a:pt x="2278" y="2331"/>
                      <a:pt x="2270" y="2315"/>
                      <a:pt x="2263" y="2315"/>
                    </a:cubicBezTo>
                    <a:cubicBezTo>
                      <a:pt x="2255" y="2315"/>
                      <a:pt x="2248" y="2323"/>
                      <a:pt x="2240" y="2323"/>
                    </a:cubicBezTo>
                    <a:cubicBezTo>
                      <a:pt x="2240" y="2345"/>
                      <a:pt x="2240" y="2345"/>
                      <a:pt x="2240" y="2345"/>
                    </a:cubicBezTo>
                    <a:cubicBezTo>
                      <a:pt x="2240" y="2361"/>
                      <a:pt x="2255" y="2368"/>
                      <a:pt x="2263" y="2383"/>
                    </a:cubicBezTo>
                    <a:cubicBezTo>
                      <a:pt x="2278" y="2420"/>
                      <a:pt x="2278" y="2435"/>
                      <a:pt x="2285" y="2473"/>
                    </a:cubicBezTo>
                    <a:cubicBezTo>
                      <a:pt x="2278" y="2473"/>
                      <a:pt x="2278" y="2480"/>
                      <a:pt x="2270" y="2480"/>
                    </a:cubicBezTo>
                    <a:cubicBezTo>
                      <a:pt x="2263" y="2480"/>
                      <a:pt x="2255" y="2473"/>
                      <a:pt x="2248" y="2473"/>
                    </a:cubicBezTo>
                    <a:cubicBezTo>
                      <a:pt x="2240" y="2495"/>
                      <a:pt x="2233" y="2510"/>
                      <a:pt x="2210" y="2533"/>
                    </a:cubicBezTo>
                    <a:cubicBezTo>
                      <a:pt x="2203" y="2540"/>
                      <a:pt x="2203" y="2555"/>
                      <a:pt x="2188" y="2563"/>
                    </a:cubicBezTo>
                    <a:cubicBezTo>
                      <a:pt x="2180" y="2563"/>
                      <a:pt x="2165" y="2555"/>
                      <a:pt x="2150" y="2563"/>
                    </a:cubicBezTo>
                    <a:cubicBezTo>
                      <a:pt x="2143" y="2570"/>
                      <a:pt x="2143" y="2578"/>
                      <a:pt x="2135" y="2585"/>
                    </a:cubicBezTo>
                    <a:cubicBezTo>
                      <a:pt x="2128" y="2593"/>
                      <a:pt x="2128" y="2593"/>
                      <a:pt x="2120" y="2593"/>
                    </a:cubicBezTo>
                    <a:cubicBezTo>
                      <a:pt x="2090" y="2615"/>
                      <a:pt x="2090" y="2645"/>
                      <a:pt x="2075" y="2675"/>
                    </a:cubicBezTo>
                    <a:cubicBezTo>
                      <a:pt x="2045" y="2705"/>
                      <a:pt x="2038" y="2728"/>
                      <a:pt x="2023" y="2773"/>
                    </a:cubicBezTo>
                    <a:cubicBezTo>
                      <a:pt x="2016" y="2795"/>
                      <a:pt x="2000" y="2810"/>
                      <a:pt x="1993" y="2833"/>
                    </a:cubicBezTo>
                    <a:cubicBezTo>
                      <a:pt x="1978" y="2855"/>
                      <a:pt x="1978" y="2870"/>
                      <a:pt x="1970" y="2893"/>
                    </a:cubicBezTo>
                    <a:cubicBezTo>
                      <a:pt x="1963" y="2908"/>
                      <a:pt x="1956" y="2915"/>
                      <a:pt x="1948" y="2930"/>
                    </a:cubicBezTo>
                    <a:cubicBezTo>
                      <a:pt x="1933" y="2967"/>
                      <a:pt x="1926" y="2990"/>
                      <a:pt x="1918" y="3020"/>
                    </a:cubicBezTo>
                    <a:cubicBezTo>
                      <a:pt x="1903" y="3057"/>
                      <a:pt x="1880" y="3080"/>
                      <a:pt x="1843" y="3095"/>
                    </a:cubicBezTo>
                    <a:cubicBezTo>
                      <a:pt x="1836" y="3102"/>
                      <a:pt x="1821" y="3110"/>
                      <a:pt x="1806" y="3117"/>
                    </a:cubicBezTo>
                    <a:cubicBezTo>
                      <a:pt x="1798" y="3125"/>
                      <a:pt x="1783" y="3132"/>
                      <a:pt x="1776" y="3140"/>
                    </a:cubicBezTo>
                    <a:cubicBezTo>
                      <a:pt x="1768" y="3147"/>
                      <a:pt x="1768" y="3162"/>
                      <a:pt x="1761" y="3170"/>
                    </a:cubicBezTo>
                    <a:cubicBezTo>
                      <a:pt x="1738" y="3185"/>
                      <a:pt x="1723" y="3155"/>
                      <a:pt x="1701" y="3147"/>
                    </a:cubicBezTo>
                    <a:cubicBezTo>
                      <a:pt x="1678" y="3140"/>
                      <a:pt x="1671" y="3140"/>
                      <a:pt x="1648" y="3132"/>
                    </a:cubicBezTo>
                    <a:cubicBezTo>
                      <a:pt x="1596" y="3117"/>
                      <a:pt x="1566" y="3117"/>
                      <a:pt x="1513" y="3102"/>
                    </a:cubicBezTo>
                    <a:cubicBezTo>
                      <a:pt x="1446" y="3087"/>
                      <a:pt x="1416" y="3073"/>
                      <a:pt x="1349" y="3043"/>
                    </a:cubicBezTo>
                    <a:cubicBezTo>
                      <a:pt x="1319" y="3035"/>
                      <a:pt x="1289" y="3020"/>
                      <a:pt x="1281" y="2990"/>
                    </a:cubicBezTo>
                    <a:cubicBezTo>
                      <a:pt x="1281" y="2967"/>
                      <a:pt x="1289" y="2953"/>
                      <a:pt x="1274" y="2937"/>
                    </a:cubicBezTo>
                    <a:cubicBezTo>
                      <a:pt x="1266" y="2930"/>
                      <a:pt x="1259" y="2937"/>
                      <a:pt x="1251" y="2930"/>
                    </a:cubicBezTo>
                    <a:cubicBezTo>
                      <a:pt x="1244" y="2930"/>
                      <a:pt x="1244" y="2923"/>
                      <a:pt x="1236" y="2923"/>
                    </a:cubicBezTo>
                    <a:cubicBezTo>
                      <a:pt x="1244" y="2900"/>
                      <a:pt x="1236" y="2885"/>
                      <a:pt x="1244" y="2863"/>
                    </a:cubicBezTo>
                    <a:cubicBezTo>
                      <a:pt x="1266" y="2863"/>
                      <a:pt x="1289" y="2863"/>
                      <a:pt x="1311" y="2848"/>
                    </a:cubicBezTo>
                    <a:cubicBezTo>
                      <a:pt x="1281" y="2810"/>
                      <a:pt x="1244" y="2803"/>
                      <a:pt x="1199" y="2788"/>
                    </a:cubicBezTo>
                    <a:cubicBezTo>
                      <a:pt x="1176" y="2773"/>
                      <a:pt x="1161" y="2765"/>
                      <a:pt x="1139" y="2750"/>
                    </a:cubicBezTo>
                    <a:cubicBezTo>
                      <a:pt x="1101" y="2728"/>
                      <a:pt x="1086" y="2713"/>
                      <a:pt x="1049" y="2690"/>
                    </a:cubicBezTo>
                    <a:cubicBezTo>
                      <a:pt x="1034" y="2683"/>
                      <a:pt x="1019" y="2675"/>
                      <a:pt x="1011" y="2660"/>
                    </a:cubicBezTo>
                    <a:cubicBezTo>
                      <a:pt x="1004" y="2638"/>
                      <a:pt x="1004" y="2623"/>
                      <a:pt x="1004" y="2600"/>
                    </a:cubicBezTo>
                    <a:cubicBezTo>
                      <a:pt x="981" y="2600"/>
                      <a:pt x="981" y="2600"/>
                      <a:pt x="981" y="2600"/>
                    </a:cubicBezTo>
                    <a:cubicBezTo>
                      <a:pt x="959" y="2600"/>
                      <a:pt x="951" y="2608"/>
                      <a:pt x="929" y="2615"/>
                    </a:cubicBezTo>
                    <a:cubicBezTo>
                      <a:pt x="929" y="2608"/>
                      <a:pt x="921" y="2600"/>
                      <a:pt x="921" y="2593"/>
                    </a:cubicBezTo>
                    <a:cubicBezTo>
                      <a:pt x="921" y="2563"/>
                      <a:pt x="929" y="2548"/>
                      <a:pt x="936" y="2518"/>
                    </a:cubicBezTo>
                    <a:cubicBezTo>
                      <a:pt x="936" y="2510"/>
                      <a:pt x="944" y="2503"/>
                      <a:pt x="944" y="2495"/>
                    </a:cubicBezTo>
                    <a:cubicBezTo>
                      <a:pt x="944" y="2473"/>
                      <a:pt x="921" y="2465"/>
                      <a:pt x="921" y="2443"/>
                    </a:cubicBezTo>
                    <a:cubicBezTo>
                      <a:pt x="921" y="2405"/>
                      <a:pt x="944" y="2383"/>
                      <a:pt x="959" y="2345"/>
                    </a:cubicBezTo>
                    <a:cubicBezTo>
                      <a:pt x="974" y="2301"/>
                      <a:pt x="989" y="2263"/>
                      <a:pt x="1034" y="2248"/>
                    </a:cubicBezTo>
                    <a:cubicBezTo>
                      <a:pt x="1026" y="2233"/>
                      <a:pt x="1019" y="2218"/>
                      <a:pt x="1019" y="2203"/>
                    </a:cubicBezTo>
                    <a:cubicBezTo>
                      <a:pt x="1019" y="2196"/>
                      <a:pt x="1019" y="2196"/>
                      <a:pt x="1019" y="2196"/>
                    </a:cubicBezTo>
                    <a:cubicBezTo>
                      <a:pt x="1019" y="2181"/>
                      <a:pt x="1026" y="2181"/>
                      <a:pt x="1026" y="2166"/>
                    </a:cubicBezTo>
                    <a:cubicBezTo>
                      <a:pt x="1026" y="2136"/>
                      <a:pt x="996" y="2121"/>
                      <a:pt x="966" y="2106"/>
                    </a:cubicBezTo>
                    <a:cubicBezTo>
                      <a:pt x="959" y="2106"/>
                      <a:pt x="959" y="2091"/>
                      <a:pt x="944" y="2083"/>
                    </a:cubicBezTo>
                    <a:cubicBezTo>
                      <a:pt x="929" y="2083"/>
                      <a:pt x="921" y="2076"/>
                      <a:pt x="914" y="2068"/>
                    </a:cubicBezTo>
                    <a:cubicBezTo>
                      <a:pt x="929" y="2038"/>
                      <a:pt x="959" y="2038"/>
                      <a:pt x="996" y="2023"/>
                    </a:cubicBezTo>
                    <a:cubicBezTo>
                      <a:pt x="1011" y="2016"/>
                      <a:pt x="1026" y="2008"/>
                      <a:pt x="1041" y="1993"/>
                    </a:cubicBezTo>
                    <a:cubicBezTo>
                      <a:pt x="1064" y="1986"/>
                      <a:pt x="1079" y="1978"/>
                      <a:pt x="1094" y="1963"/>
                    </a:cubicBezTo>
                    <a:cubicBezTo>
                      <a:pt x="1131" y="1941"/>
                      <a:pt x="1154" y="1926"/>
                      <a:pt x="1176" y="1896"/>
                    </a:cubicBezTo>
                    <a:cubicBezTo>
                      <a:pt x="1199" y="1866"/>
                      <a:pt x="1221" y="1851"/>
                      <a:pt x="1236" y="1821"/>
                    </a:cubicBezTo>
                    <a:cubicBezTo>
                      <a:pt x="1251" y="1798"/>
                      <a:pt x="1251" y="1791"/>
                      <a:pt x="1266" y="1768"/>
                    </a:cubicBezTo>
                    <a:cubicBezTo>
                      <a:pt x="1281" y="1746"/>
                      <a:pt x="1296" y="1738"/>
                      <a:pt x="1311" y="1709"/>
                    </a:cubicBezTo>
                    <a:cubicBezTo>
                      <a:pt x="1326" y="1671"/>
                      <a:pt x="1333" y="1649"/>
                      <a:pt x="1333" y="1611"/>
                    </a:cubicBezTo>
                    <a:cubicBezTo>
                      <a:pt x="1333" y="1596"/>
                      <a:pt x="1326" y="1581"/>
                      <a:pt x="1311" y="1566"/>
                    </a:cubicBezTo>
                    <a:cubicBezTo>
                      <a:pt x="1311" y="1559"/>
                      <a:pt x="1304" y="1566"/>
                      <a:pt x="1304" y="1559"/>
                    </a:cubicBezTo>
                    <a:cubicBezTo>
                      <a:pt x="1304" y="1544"/>
                      <a:pt x="1304" y="1536"/>
                      <a:pt x="1296" y="1521"/>
                    </a:cubicBezTo>
                    <a:cubicBezTo>
                      <a:pt x="1289" y="1506"/>
                      <a:pt x="1274" y="1506"/>
                      <a:pt x="1259" y="1499"/>
                    </a:cubicBezTo>
                    <a:cubicBezTo>
                      <a:pt x="1244" y="1499"/>
                      <a:pt x="1236" y="1491"/>
                      <a:pt x="1221" y="1491"/>
                    </a:cubicBezTo>
                    <a:cubicBezTo>
                      <a:pt x="1191" y="1499"/>
                      <a:pt x="1176" y="1506"/>
                      <a:pt x="1139" y="1514"/>
                    </a:cubicBezTo>
                    <a:cubicBezTo>
                      <a:pt x="1124" y="1514"/>
                      <a:pt x="1109" y="1514"/>
                      <a:pt x="1094" y="1529"/>
                    </a:cubicBezTo>
                    <a:cubicBezTo>
                      <a:pt x="1071" y="1536"/>
                      <a:pt x="1056" y="1544"/>
                      <a:pt x="1026" y="1551"/>
                    </a:cubicBezTo>
                    <a:cubicBezTo>
                      <a:pt x="1004" y="1559"/>
                      <a:pt x="989" y="1574"/>
                      <a:pt x="959" y="1574"/>
                    </a:cubicBezTo>
                    <a:cubicBezTo>
                      <a:pt x="921" y="1574"/>
                      <a:pt x="899" y="1566"/>
                      <a:pt x="869" y="1559"/>
                    </a:cubicBezTo>
                    <a:cubicBezTo>
                      <a:pt x="839" y="1559"/>
                      <a:pt x="824" y="1551"/>
                      <a:pt x="801" y="1544"/>
                    </a:cubicBezTo>
                    <a:lnTo>
                      <a:pt x="794" y="1536"/>
                    </a:lnTo>
                    <a:cubicBezTo>
                      <a:pt x="779" y="1529"/>
                      <a:pt x="771" y="1536"/>
                      <a:pt x="764" y="1529"/>
                    </a:cubicBezTo>
                    <a:cubicBezTo>
                      <a:pt x="756" y="1529"/>
                      <a:pt x="756" y="1521"/>
                      <a:pt x="749" y="1514"/>
                    </a:cubicBezTo>
                    <a:cubicBezTo>
                      <a:pt x="741" y="1514"/>
                      <a:pt x="734" y="1506"/>
                      <a:pt x="727" y="1506"/>
                    </a:cubicBezTo>
                    <a:cubicBezTo>
                      <a:pt x="674" y="1476"/>
                      <a:pt x="659" y="1431"/>
                      <a:pt x="599" y="1416"/>
                    </a:cubicBezTo>
                    <a:cubicBezTo>
                      <a:pt x="577" y="1401"/>
                      <a:pt x="562" y="1401"/>
                      <a:pt x="539" y="1394"/>
                    </a:cubicBezTo>
                    <a:cubicBezTo>
                      <a:pt x="524" y="1386"/>
                      <a:pt x="509" y="1386"/>
                      <a:pt x="502" y="1379"/>
                    </a:cubicBezTo>
                    <a:cubicBezTo>
                      <a:pt x="494" y="1371"/>
                      <a:pt x="487" y="1356"/>
                      <a:pt x="472" y="1356"/>
                    </a:cubicBezTo>
                    <a:cubicBezTo>
                      <a:pt x="449" y="1356"/>
                      <a:pt x="434" y="1379"/>
                      <a:pt x="412" y="1379"/>
                    </a:cubicBezTo>
                    <a:cubicBezTo>
                      <a:pt x="382" y="1386"/>
                      <a:pt x="359" y="1379"/>
                      <a:pt x="329" y="1379"/>
                    </a:cubicBezTo>
                    <a:cubicBezTo>
                      <a:pt x="299" y="1379"/>
                      <a:pt x="277" y="1386"/>
                      <a:pt x="239" y="1394"/>
                    </a:cubicBezTo>
                    <a:cubicBezTo>
                      <a:pt x="232" y="1401"/>
                      <a:pt x="217" y="1409"/>
                      <a:pt x="202" y="1416"/>
                    </a:cubicBezTo>
                    <a:cubicBezTo>
                      <a:pt x="194" y="1416"/>
                      <a:pt x="194" y="1424"/>
                      <a:pt x="187" y="1424"/>
                    </a:cubicBezTo>
                    <a:cubicBezTo>
                      <a:pt x="172" y="1424"/>
                      <a:pt x="172" y="1416"/>
                      <a:pt x="157" y="1416"/>
                    </a:cubicBezTo>
                    <a:cubicBezTo>
                      <a:pt x="127" y="1416"/>
                      <a:pt x="112" y="1431"/>
                      <a:pt x="90" y="1446"/>
                    </a:cubicBezTo>
                    <a:cubicBezTo>
                      <a:pt x="90" y="1446"/>
                      <a:pt x="82" y="1446"/>
                      <a:pt x="82" y="1454"/>
                    </a:cubicBezTo>
                    <a:lnTo>
                      <a:pt x="82" y="1454"/>
                    </a:lnTo>
                    <a:cubicBezTo>
                      <a:pt x="74" y="1439"/>
                      <a:pt x="74" y="1431"/>
                      <a:pt x="74" y="1416"/>
                    </a:cubicBezTo>
                    <a:cubicBezTo>
                      <a:pt x="74" y="1401"/>
                      <a:pt x="82" y="1394"/>
                      <a:pt x="82" y="1379"/>
                    </a:cubicBezTo>
                    <a:cubicBezTo>
                      <a:pt x="82" y="1371"/>
                      <a:pt x="67" y="1364"/>
                      <a:pt x="67" y="1356"/>
                    </a:cubicBezTo>
                    <a:cubicBezTo>
                      <a:pt x="60" y="1349"/>
                      <a:pt x="52" y="1341"/>
                      <a:pt x="52" y="1334"/>
                    </a:cubicBezTo>
                    <a:cubicBezTo>
                      <a:pt x="37" y="1319"/>
                      <a:pt x="30" y="1319"/>
                      <a:pt x="15" y="1304"/>
                    </a:cubicBezTo>
                    <a:cubicBezTo>
                      <a:pt x="7" y="1304"/>
                      <a:pt x="0" y="1304"/>
                      <a:pt x="0" y="1296"/>
                    </a:cubicBezTo>
                    <a:cubicBezTo>
                      <a:pt x="0" y="1266"/>
                      <a:pt x="0" y="1251"/>
                      <a:pt x="15" y="1221"/>
                    </a:cubicBezTo>
                    <a:cubicBezTo>
                      <a:pt x="15" y="1206"/>
                      <a:pt x="30" y="1199"/>
                      <a:pt x="30" y="1184"/>
                    </a:cubicBezTo>
                    <a:cubicBezTo>
                      <a:pt x="30" y="1162"/>
                      <a:pt x="7" y="1154"/>
                      <a:pt x="7" y="1132"/>
                    </a:cubicBezTo>
                    <a:cubicBezTo>
                      <a:pt x="7" y="1116"/>
                      <a:pt x="15" y="1102"/>
                      <a:pt x="15" y="1086"/>
                    </a:cubicBezTo>
                    <a:cubicBezTo>
                      <a:pt x="15" y="1072"/>
                      <a:pt x="15" y="1064"/>
                      <a:pt x="15" y="1049"/>
                    </a:cubicBezTo>
                    <a:cubicBezTo>
                      <a:pt x="15" y="1034"/>
                      <a:pt x="22" y="1034"/>
                      <a:pt x="22" y="1019"/>
                    </a:cubicBezTo>
                    <a:cubicBezTo>
                      <a:pt x="22" y="1012"/>
                      <a:pt x="22" y="1004"/>
                      <a:pt x="22" y="997"/>
                    </a:cubicBezTo>
                    <a:cubicBezTo>
                      <a:pt x="30" y="974"/>
                      <a:pt x="44" y="959"/>
                      <a:pt x="60" y="944"/>
                    </a:cubicBezTo>
                    <a:cubicBezTo>
                      <a:pt x="74" y="937"/>
                      <a:pt x="90" y="937"/>
                      <a:pt x="97" y="922"/>
                    </a:cubicBezTo>
                    <a:cubicBezTo>
                      <a:pt x="112" y="892"/>
                      <a:pt x="112" y="869"/>
                      <a:pt x="134" y="854"/>
                    </a:cubicBezTo>
                    <a:cubicBezTo>
                      <a:pt x="150" y="847"/>
                      <a:pt x="157" y="839"/>
                      <a:pt x="172" y="832"/>
                    </a:cubicBezTo>
                    <a:cubicBezTo>
                      <a:pt x="172" y="794"/>
                      <a:pt x="172" y="794"/>
                      <a:pt x="172" y="794"/>
                    </a:cubicBezTo>
                    <a:cubicBezTo>
                      <a:pt x="142" y="794"/>
                      <a:pt x="142" y="794"/>
                      <a:pt x="142" y="794"/>
                    </a:cubicBezTo>
                    <a:cubicBezTo>
                      <a:pt x="142" y="787"/>
                      <a:pt x="134" y="779"/>
                      <a:pt x="134" y="772"/>
                    </a:cubicBezTo>
                    <a:cubicBezTo>
                      <a:pt x="134" y="757"/>
                      <a:pt x="150" y="757"/>
                      <a:pt x="157" y="749"/>
                    </a:cubicBezTo>
                    <a:cubicBezTo>
                      <a:pt x="164" y="742"/>
                      <a:pt x="172" y="734"/>
                      <a:pt x="180" y="727"/>
                    </a:cubicBezTo>
                    <a:lnTo>
                      <a:pt x="180" y="727"/>
                    </a:lnTo>
                    <a:cubicBezTo>
                      <a:pt x="187" y="734"/>
                      <a:pt x="187" y="742"/>
                      <a:pt x="202" y="749"/>
                    </a:cubicBezTo>
                    <a:cubicBezTo>
                      <a:pt x="217" y="742"/>
                      <a:pt x="224" y="727"/>
                      <a:pt x="239" y="719"/>
                    </a:cubicBezTo>
                    <a:cubicBezTo>
                      <a:pt x="239" y="719"/>
                      <a:pt x="247" y="719"/>
                      <a:pt x="247" y="712"/>
                    </a:cubicBezTo>
                    <a:cubicBezTo>
                      <a:pt x="262" y="704"/>
                      <a:pt x="269" y="689"/>
                      <a:pt x="277" y="674"/>
                    </a:cubicBezTo>
                    <a:lnTo>
                      <a:pt x="284" y="667"/>
                    </a:lnTo>
                    <a:cubicBezTo>
                      <a:pt x="284" y="637"/>
                      <a:pt x="269" y="622"/>
                      <a:pt x="269" y="592"/>
                    </a:cubicBezTo>
                    <a:cubicBezTo>
                      <a:pt x="269" y="577"/>
                      <a:pt x="269" y="562"/>
                      <a:pt x="262" y="555"/>
                    </a:cubicBezTo>
                    <a:cubicBezTo>
                      <a:pt x="254" y="539"/>
                      <a:pt x="239" y="532"/>
                      <a:pt x="239" y="517"/>
                    </a:cubicBezTo>
                    <a:cubicBezTo>
                      <a:pt x="239" y="472"/>
                      <a:pt x="239" y="472"/>
                      <a:pt x="239" y="472"/>
                    </a:cubicBezTo>
                    <a:cubicBezTo>
                      <a:pt x="239" y="465"/>
                      <a:pt x="247" y="465"/>
                      <a:pt x="247" y="457"/>
                    </a:cubicBezTo>
                    <a:cubicBezTo>
                      <a:pt x="239" y="442"/>
                      <a:pt x="217" y="450"/>
                      <a:pt x="209" y="442"/>
                    </a:cubicBezTo>
                    <a:cubicBezTo>
                      <a:pt x="202" y="435"/>
                      <a:pt x="202" y="427"/>
                      <a:pt x="202" y="420"/>
                    </a:cubicBezTo>
                    <a:cubicBezTo>
                      <a:pt x="194" y="390"/>
                      <a:pt x="187" y="375"/>
                      <a:pt x="172" y="345"/>
                    </a:cubicBezTo>
                    <a:cubicBezTo>
                      <a:pt x="187" y="307"/>
                      <a:pt x="187" y="307"/>
                      <a:pt x="187" y="307"/>
                    </a:cubicBezTo>
                    <a:cubicBezTo>
                      <a:pt x="180" y="285"/>
                      <a:pt x="187" y="270"/>
                      <a:pt x="180" y="255"/>
                    </a:cubicBezTo>
                    <a:cubicBezTo>
                      <a:pt x="172" y="240"/>
                      <a:pt x="164" y="247"/>
                      <a:pt x="150" y="232"/>
                    </a:cubicBezTo>
                    <a:cubicBezTo>
                      <a:pt x="142" y="225"/>
                      <a:pt x="134" y="217"/>
                      <a:pt x="127" y="202"/>
                    </a:cubicBezTo>
                    <a:close/>
                  </a:path>
                </a:pathLst>
              </a:custGeom>
              <a:grpFill/>
              <a:ln w="63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latin typeface="Calibri" panose="020F0502020204030204" pitchFamily="34" charset="0"/>
                </a:endParaRPr>
              </a:p>
            </p:txBody>
          </p:sp>
          <p:sp>
            <p:nvSpPr>
              <p:cNvPr id="21" name="Freeform 135">
                <a:extLst>
                  <a:ext uri="{FF2B5EF4-FFF2-40B4-BE49-F238E27FC236}">
                    <a16:creationId xmlns:a16="http://schemas.microsoft.com/office/drawing/2014/main" id="{D810741C-B9E9-6D69-5CE3-314A785C7733}"/>
                  </a:ext>
                </a:extLst>
              </p:cNvPr>
              <p:cNvSpPr>
                <a:spLocks noChangeArrowheads="1"/>
              </p:cNvSpPr>
              <p:nvPr/>
            </p:nvSpPr>
            <p:spPr bwMode="auto">
              <a:xfrm>
                <a:off x="5595968" y="7534392"/>
                <a:ext cx="2194749" cy="2440675"/>
              </a:xfrm>
              <a:custGeom>
                <a:avLst/>
                <a:gdLst>
                  <a:gd name="T0" fmla="*/ 3221 w 5080"/>
                  <a:gd name="T1" fmla="*/ 1018 h 5651"/>
                  <a:gd name="T2" fmla="*/ 3468 w 5080"/>
                  <a:gd name="T3" fmla="*/ 951 h 5651"/>
                  <a:gd name="T4" fmla="*/ 3491 w 5080"/>
                  <a:gd name="T5" fmla="*/ 412 h 5651"/>
                  <a:gd name="T6" fmla="*/ 3228 w 5080"/>
                  <a:gd name="T7" fmla="*/ 644 h 5651"/>
                  <a:gd name="T8" fmla="*/ 37 w 5080"/>
                  <a:gd name="T9" fmla="*/ 4526 h 5651"/>
                  <a:gd name="T10" fmla="*/ 164 w 5080"/>
                  <a:gd name="T11" fmla="*/ 4383 h 5651"/>
                  <a:gd name="T12" fmla="*/ 397 w 5080"/>
                  <a:gd name="T13" fmla="*/ 4323 h 5651"/>
                  <a:gd name="T14" fmla="*/ 554 w 5080"/>
                  <a:gd name="T15" fmla="*/ 4211 h 5651"/>
                  <a:gd name="T16" fmla="*/ 741 w 5080"/>
                  <a:gd name="T17" fmla="*/ 4046 h 5651"/>
                  <a:gd name="T18" fmla="*/ 659 w 5080"/>
                  <a:gd name="T19" fmla="*/ 3604 h 5651"/>
                  <a:gd name="T20" fmla="*/ 1019 w 5080"/>
                  <a:gd name="T21" fmla="*/ 3154 h 5651"/>
                  <a:gd name="T22" fmla="*/ 1438 w 5080"/>
                  <a:gd name="T23" fmla="*/ 2570 h 5651"/>
                  <a:gd name="T24" fmla="*/ 1408 w 5080"/>
                  <a:gd name="T25" fmla="*/ 2015 h 5651"/>
                  <a:gd name="T26" fmla="*/ 1618 w 5080"/>
                  <a:gd name="T27" fmla="*/ 1663 h 5651"/>
                  <a:gd name="T28" fmla="*/ 2149 w 5080"/>
                  <a:gd name="T29" fmla="*/ 1520 h 5651"/>
                  <a:gd name="T30" fmla="*/ 2067 w 5080"/>
                  <a:gd name="T31" fmla="*/ 1775 h 5651"/>
                  <a:gd name="T32" fmla="*/ 1663 w 5080"/>
                  <a:gd name="T33" fmla="*/ 1970 h 5651"/>
                  <a:gd name="T34" fmla="*/ 1693 w 5080"/>
                  <a:gd name="T35" fmla="*/ 2098 h 5651"/>
                  <a:gd name="T36" fmla="*/ 2082 w 5080"/>
                  <a:gd name="T37" fmla="*/ 2599 h 5651"/>
                  <a:gd name="T38" fmla="*/ 2929 w 5080"/>
                  <a:gd name="T39" fmla="*/ 2060 h 5651"/>
                  <a:gd name="T40" fmla="*/ 3491 w 5080"/>
                  <a:gd name="T41" fmla="*/ 1753 h 5651"/>
                  <a:gd name="T42" fmla="*/ 3910 w 5080"/>
                  <a:gd name="T43" fmla="*/ 1056 h 5651"/>
                  <a:gd name="T44" fmla="*/ 4540 w 5080"/>
                  <a:gd name="T45" fmla="*/ 531 h 5651"/>
                  <a:gd name="T46" fmla="*/ 4727 w 5080"/>
                  <a:gd name="T47" fmla="*/ 38 h 5651"/>
                  <a:gd name="T48" fmla="*/ 4952 w 5080"/>
                  <a:gd name="T49" fmla="*/ 300 h 5651"/>
                  <a:gd name="T50" fmla="*/ 4825 w 5080"/>
                  <a:gd name="T51" fmla="*/ 689 h 5651"/>
                  <a:gd name="T52" fmla="*/ 4840 w 5080"/>
                  <a:gd name="T53" fmla="*/ 1026 h 5651"/>
                  <a:gd name="T54" fmla="*/ 4780 w 5080"/>
                  <a:gd name="T55" fmla="*/ 1243 h 5651"/>
                  <a:gd name="T56" fmla="*/ 4667 w 5080"/>
                  <a:gd name="T57" fmla="*/ 1505 h 5651"/>
                  <a:gd name="T58" fmla="*/ 4345 w 5080"/>
                  <a:gd name="T59" fmla="*/ 1610 h 5651"/>
                  <a:gd name="T60" fmla="*/ 4270 w 5080"/>
                  <a:gd name="T61" fmla="*/ 1963 h 5651"/>
                  <a:gd name="T62" fmla="*/ 4345 w 5080"/>
                  <a:gd name="T63" fmla="*/ 2232 h 5651"/>
                  <a:gd name="T64" fmla="*/ 4240 w 5080"/>
                  <a:gd name="T65" fmla="*/ 2232 h 5651"/>
                  <a:gd name="T66" fmla="*/ 4023 w 5080"/>
                  <a:gd name="T67" fmla="*/ 2405 h 5651"/>
                  <a:gd name="T68" fmla="*/ 3716 w 5080"/>
                  <a:gd name="T69" fmla="*/ 2629 h 5651"/>
                  <a:gd name="T70" fmla="*/ 3461 w 5080"/>
                  <a:gd name="T71" fmla="*/ 2764 h 5651"/>
                  <a:gd name="T72" fmla="*/ 3648 w 5080"/>
                  <a:gd name="T73" fmla="*/ 3079 h 5651"/>
                  <a:gd name="T74" fmla="*/ 3611 w 5080"/>
                  <a:gd name="T75" fmla="*/ 3476 h 5651"/>
                  <a:gd name="T76" fmla="*/ 3753 w 5080"/>
                  <a:gd name="T77" fmla="*/ 3791 h 5651"/>
                  <a:gd name="T78" fmla="*/ 4143 w 5080"/>
                  <a:gd name="T79" fmla="*/ 4106 h 5651"/>
                  <a:gd name="T80" fmla="*/ 4113 w 5080"/>
                  <a:gd name="T81" fmla="*/ 4368 h 5651"/>
                  <a:gd name="T82" fmla="*/ 4000 w 5080"/>
                  <a:gd name="T83" fmla="*/ 4526 h 5651"/>
                  <a:gd name="T84" fmla="*/ 4165 w 5080"/>
                  <a:gd name="T85" fmla="*/ 4885 h 5651"/>
                  <a:gd name="T86" fmla="*/ 4180 w 5080"/>
                  <a:gd name="T87" fmla="*/ 5245 h 5651"/>
                  <a:gd name="T88" fmla="*/ 3820 w 5080"/>
                  <a:gd name="T89" fmla="*/ 5545 h 5651"/>
                  <a:gd name="T90" fmla="*/ 3806 w 5080"/>
                  <a:gd name="T91" fmla="*/ 5035 h 5651"/>
                  <a:gd name="T92" fmla="*/ 3716 w 5080"/>
                  <a:gd name="T93" fmla="*/ 4900 h 5651"/>
                  <a:gd name="T94" fmla="*/ 3333 w 5080"/>
                  <a:gd name="T95" fmla="*/ 5207 h 5651"/>
                  <a:gd name="T96" fmla="*/ 2921 w 5080"/>
                  <a:gd name="T97" fmla="*/ 5537 h 5651"/>
                  <a:gd name="T98" fmla="*/ 2209 w 5080"/>
                  <a:gd name="T99" fmla="*/ 5560 h 5651"/>
                  <a:gd name="T100" fmla="*/ 1955 w 5080"/>
                  <a:gd name="T101" fmla="*/ 5545 h 5651"/>
                  <a:gd name="T102" fmla="*/ 1866 w 5080"/>
                  <a:gd name="T103" fmla="*/ 5372 h 5651"/>
                  <a:gd name="T104" fmla="*/ 1738 w 5080"/>
                  <a:gd name="T105" fmla="*/ 5462 h 5651"/>
                  <a:gd name="T106" fmla="*/ 1528 w 5080"/>
                  <a:gd name="T107" fmla="*/ 5013 h 5651"/>
                  <a:gd name="T108" fmla="*/ 1333 w 5080"/>
                  <a:gd name="T109" fmla="*/ 4848 h 5651"/>
                  <a:gd name="T110" fmla="*/ 1079 w 5080"/>
                  <a:gd name="T111" fmla="*/ 4653 h 5651"/>
                  <a:gd name="T112" fmla="*/ 1034 w 5080"/>
                  <a:gd name="T113" fmla="*/ 4308 h 5651"/>
                  <a:gd name="T114" fmla="*/ 809 w 5080"/>
                  <a:gd name="T115" fmla="*/ 4113 h 5651"/>
                  <a:gd name="T116" fmla="*/ 711 w 5080"/>
                  <a:gd name="T117" fmla="*/ 4323 h 5651"/>
                  <a:gd name="T118" fmla="*/ 531 w 5080"/>
                  <a:gd name="T119" fmla="*/ 4466 h 5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80" h="5651">
                    <a:moveTo>
                      <a:pt x="3184" y="719"/>
                    </a:moveTo>
                    <a:lnTo>
                      <a:pt x="3184" y="719"/>
                    </a:lnTo>
                    <a:cubicBezTo>
                      <a:pt x="3184" y="726"/>
                      <a:pt x="3184" y="734"/>
                      <a:pt x="3184" y="749"/>
                    </a:cubicBezTo>
                    <a:cubicBezTo>
                      <a:pt x="3184" y="786"/>
                      <a:pt x="3184" y="816"/>
                      <a:pt x="3184" y="853"/>
                    </a:cubicBezTo>
                    <a:cubicBezTo>
                      <a:pt x="3221" y="839"/>
                      <a:pt x="3228" y="816"/>
                      <a:pt x="3258" y="794"/>
                    </a:cubicBezTo>
                    <a:cubicBezTo>
                      <a:pt x="3273" y="816"/>
                      <a:pt x="3296" y="823"/>
                      <a:pt x="3296" y="853"/>
                    </a:cubicBezTo>
                    <a:cubicBezTo>
                      <a:pt x="3296" y="883"/>
                      <a:pt x="3258" y="883"/>
                      <a:pt x="3243" y="906"/>
                    </a:cubicBezTo>
                    <a:cubicBezTo>
                      <a:pt x="3236" y="921"/>
                      <a:pt x="3236" y="943"/>
                      <a:pt x="3236" y="966"/>
                    </a:cubicBezTo>
                    <a:cubicBezTo>
                      <a:pt x="3236" y="988"/>
                      <a:pt x="3236" y="1003"/>
                      <a:pt x="3221" y="1018"/>
                    </a:cubicBezTo>
                    <a:cubicBezTo>
                      <a:pt x="3214" y="1026"/>
                      <a:pt x="3198" y="1026"/>
                      <a:pt x="3184" y="1026"/>
                    </a:cubicBezTo>
                    <a:cubicBezTo>
                      <a:pt x="3176" y="1033"/>
                      <a:pt x="3168" y="1041"/>
                      <a:pt x="3161" y="1048"/>
                    </a:cubicBezTo>
                    <a:cubicBezTo>
                      <a:pt x="3161" y="1086"/>
                      <a:pt x="3161" y="1086"/>
                      <a:pt x="3161" y="1086"/>
                    </a:cubicBezTo>
                    <a:cubicBezTo>
                      <a:pt x="3168" y="1086"/>
                      <a:pt x="3176" y="1086"/>
                      <a:pt x="3184" y="1086"/>
                    </a:cubicBezTo>
                    <a:cubicBezTo>
                      <a:pt x="3206" y="1086"/>
                      <a:pt x="3206" y="1071"/>
                      <a:pt x="3221" y="1071"/>
                    </a:cubicBezTo>
                    <a:cubicBezTo>
                      <a:pt x="3258" y="1056"/>
                      <a:pt x="3273" y="1041"/>
                      <a:pt x="3311" y="1033"/>
                    </a:cubicBezTo>
                    <a:cubicBezTo>
                      <a:pt x="3333" y="1026"/>
                      <a:pt x="3356" y="1026"/>
                      <a:pt x="3378" y="1018"/>
                    </a:cubicBezTo>
                    <a:cubicBezTo>
                      <a:pt x="3401" y="1003"/>
                      <a:pt x="3408" y="988"/>
                      <a:pt x="3431" y="973"/>
                    </a:cubicBezTo>
                    <a:cubicBezTo>
                      <a:pt x="3446" y="966"/>
                      <a:pt x="3461" y="966"/>
                      <a:pt x="3468" y="951"/>
                    </a:cubicBezTo>
                    <a:cubicBezTo>
                      <a:pt x="3498" y="921"/>
                      <a:pt x="3498" y="899"/>
                      <a:pt x="3513" y="861"/>
                    </a:cubicBezTo>
                    <a:cubicBezTo>
                      <a:pt x="3528" y="808"/>
                      <a:pt x="3543" y="779"/>
                      <a:pt x="3566" y="726"/>
                    </a:cubicBezTo>
                    <a:cubicBezTo>
                      <a:pt x="3558" y="704"/>
                      <a:pt x="3558" y="704"/>
                      <a:pt x="3558" y="704"/>
                    </a:cubicBezTo>
                    <a:cubicBezTo>
                      <a:pt x="3378" y="704"/>
                      <a:pt x="3378" y="704"/>
                      <a:pt x="3378" y="704"/>
                    </a:cubicBezTo>
                    <a:cubicBezTo>
                      <a:pt x="3378" y="704"/>
                      <a:pt x="3378" y="696"/>
                      <a:pt x="3378" y="689"/>
                    </a:cubicBezTo>
                    <a:cubicBezTo>
                      <a:pt x="3378" y="681"/>
                      <a:pt x="3378" y="674"/>
                      <a:pt x="3386" y="666"/>
                    </a:cubicBezTo>
                    <a:cubicBezTo>
                      <a:pt x="3401" y="629"/>
                      <a:pt x="3423" y="614"/>
                      <a:pt x="3446" y="591"/>
                    </a:cubicBezTo>
                    <a:cubicBezTo>
                      <a:pt x="3468" y="569"/>
                      <a:pt x="3476" y="546"/>
                      <a:pt x="3476" y="516"/>
                    </a:cubicBezTo>
                    <a:cubicBezTo>
                      <a:pt x="3483" y="471"/>
                      <a:pt x="3483" y="449"/>
                      <a:pt x="3491" y="412"/>
                    </a:cubicBezTo>
                    <a:cubicBezTo>
                      <a:pt x="3498" y="390"/>
                      <a:pt x="3506" y="375"/>
                      <a:pt x="3506" y="352"/>
                    </a:cubicBezTo>
                    <a:cubicBezTo>
                      <a:pt x="3506" y="345"/>
                      <a:pt x="3491" y="345"/>
                      <a:pt x="3491" y="345"/>
                    </a:cubicBezTo>
                    <a:cubicBezTo>
                      <a:pt x="3476" y="337"/>
                      <a:pt x="3461" y="337"/>
                      <a:pt x="3453" y="345"/>
                    </a:cubicBezTo>
                    <a:cubicBezTo>
                      <a:pt x="3438" y="345"/>
                      <a:pt x="3431" y="352"/>
                      <a:pt x="3431" y="360"/>
                    </a:cubicBezTo>
                    <a:cubicBezTo>
                      <a:pt x="3423" y="375"/>
                      <a:pt x="3431" y="390"/>
                      <a:pt x="3423" y="397"/>
                    </a:cubicBezTo>
                    <a:cubicBezTo>
                      <a:pt x="3416" y="426"/>
                      <a:pt x="3393" y="441"/>
                      <a:pt x="3363" y="449"/>
                    </a:cubicBezTo>
                    <a:cubicBezTo>
                      <a:pt x="3348" y="449"/>
                      <a:pt x="3341" y="464"/>
                      <a:pt x="3333" y="479"/>
                    </a:cubicBezTo>
                    <a:cubicBezTo>
                      <a:pt x="3303" y="524"/>
                      <a:pt x="3266" y="546"/>
                      <a:pt x="3243" y="599"/>
                    </a:cubicBezTo>
                    <a:cubicBezTo>
                      <a:pt x="3236" y="614"/>
                      <a:pt x="3236" y="629"/>
                      <a:pt x="3228" y="644"/>
                    </a:cubicBezTo>
                    <a:cubicBezTo>
                      <a:pt x="3214" y="674"/>
                      <a:pt x="3184" y="681"/>
                      <a:pt x="3184" y="719"/>
                    </a:cubicBezTo>
                    <a:close/>
                    <a:moveTo>
                      <a:pt x="374" y="4570"/>
                    </a:moveTo>
                    <a:lnTo>
                      <a:pt x="374" y="4570"/>
                    </a:lnTo>
                    <a:lnTo>
                      <a:pt x="374" y="4570"/>
                    </a:lnTo>
                    <a:cubicBezTo>
                      <a:pt x="337" y="4570"/>
                      <a:pt x="299" y="4586"/>
                      <a:pt x="262" y="4578"/>
                    </a:cubicBezTo>
                    <a:cubicBezTo>
                      <a:pt x="239" y="4578"/>
                      <a:pt x="232" y="4563"/>
                      <a:pt x="209" y="4556"/>
                    </a:cubicBezTo>
                    <a:cubicBezTo>
                      <a:pt x="179" y="4540"/>
                      <a:pt x="149" y="4540"/>
                      <a:pt x="112" y="4540"/>
                    </a:cubicBezTo>
                    <a:cubicBezTo>
                      <a:pt x="82" y="4540"/>
                      <a:pt x="67" y="4548"/>
                      <a:pt x="37" y="4548"/>
                    </a:cubicBezTo>
                    <a:cubicBezTo>
                      <a:pt x="37" y="4526"/>
                      <a:pt x="37" y="4526"/>
                      <a:pt x="37" y="4526"/>
                    </a:cubicBezTo>
                    <a:cubicBezTo>
                      <a:pt x="44" y="4503"/>
                      <a:pt x="52" y="4481"/>
                      <a:pt x="52" y="4458"/>
                    </a:cubicBezTo>
                    <a:cubicBezTo>
                      <a:pt x="52" y="4443"/>
                      <a:pt x="37" y="4443"/>
                      <a:pt x="29" y="4428"/>
                    </a:cubicBezTo>
                    <a:cubicBezTo>
                      <a:pt x="22" y="4413"/>
                      <a:pt x="22" y="4406"/>
                      <a:pt x="22" y="4391"/>
                    </a:cubicBezTo>
                    <a:cubicBezTo>
                      <a:pt x="14" y="4368"/>
                      <a:pt x="0" y="4361"/>
                      <a:pt x="0" y="4338"/>
                    </a:cubicBezTo>
                    <a:cubicBezTo>
                      <a:pt x="0" y="4316"/>
                      <a:pt x="7" y="4301"/>
                      <a:pt x="14" y="4278"/>
                    </a:cubicBezTo>
                    <a:lnTo>
                      <a:pt x="14" y="4278"/>
                    </a:lnTo>
                    <a:cubicBezTo>
                      <a:pt x="22" y="4293"/>
                      <a:pt x="22" y="4308"/>
                      <a:pt x="37" y="4323"/>
                    </a:cubicBezTo>
                    <a:cubicBezTo>
                      <a:pt x="60" y="4346"/>
                      <a:pt x="82" y="4338"/>
                      <a:pt x="112" y="4346"/>
                    </a:cubicBezTo>
                    <a:cubicBezTo>
                      <a:pt x="134" y="4353"/>
                      <a:pt x="142" y="4376"/>
                      <a:pt x="164" y="4383"/>
                    </a:cubicBezTo>
                    <a:cubicBezTo>
                      <a:pt x="179" y="4391"/>
                      <a:pt x="187" y="4391"/>
                      <a:pt x="202" y="4398"/>
                    </a:cubicBezTo>
                    <a:cubicBezTo>
                      <a:pt x="209" y="4376"/>
                      <a:pt x="209" y="4353"/>
                      <a:pt x="217" y="4331"/>
                    </a:cubicBezTo>
                    <a:cubicBezTo>
                      <a:pt x="232" y="4331"/>
                      <a:pt x="232" y="4331"/>
                      <a:pt x="232" y="4331"/>
                    </a:cubicBezTo>
                    <a:cubicBezTo>
                      <a:pt x="239" y="4353"/>
                      <a:pt x="247" y="4383"/>
                      <a:pt x="277" y="4383"/>
                    </a:cubicBezTo>
                    <a:cubicBezTo>
                      <a:pt x="284" y="4383"/>
                      <a:pt x="284" y="4376"/>
                      <a:pt x="284" y="4376"/>
                    </a:cubicBezTo>
                    <a:cubicBezTo>
                      <a:pt x="307" y="4368"/>
                      <a:pt x="329" y="4361"/>
                      <a:pt x="337" y="4338"/>
                    </a:cubicBezTo>
                    <a:cubicBezTo>
                      <a:pt x="322" y="4308"/>
                      <a:pt x="322" y="4308"/>
                      <a:pt x="322" y="4308"/>
                    </a:cubicBezTo>
                    <a:lnTo>
                      <a:pt x="329" y="4301"/>
                    </a:lnTo>
                    <a:cubicBezTo>
                      <a:pt x="359" y="4308"/>
                      <a:pt x="367" y="4323"/>
                      <a:pt x="397" y="4323"/>
                    </a:cubicBezTo>
                    <a:cubicBezTo>
                      <a:pt x="404" y="4323"/>
                      <a:pt x="412" y="4308"/>
                      <a:pt x="419" y="4301"/>
                    </a:cubicBezTo>
                    <a:cubicBezTo>
                      <a:pt x="419" y="4301"/>
                      <a:pt x="427" y="4301"/>
                      <a:pt x="427" y="4293"/>
                    </a:cubicBezTo>
                    <a:cubicBezTo>
                      <a:pt x="442" y="4278"/>
                      <a:pt x="442" y="4263"/>
                      <a:pt x="442" y="4241"/>
                    </a:cubicBezTo>
                    <a:cubicBezTo>
                      <a:pt x="449" y="4226"/>
                      <a:pt x="457" y="4218"/>
                      <a:pt x="464" y="4203"/>
                    </a:cubicBezTo>
                    <a:cubicBezTo>
                      <a:pt x="464" y="4211"/>
                      <a:pt x="472" y="4203"/>
                      <a:pt x="479" y="4211"/>
                    </a:cubicBezTo>
                    <a:cubicBezTo>
                      <a:pt x="487" y="4233"/>
                      <a:pt x="479" y="4248"/>
                      <a:pt x="479" y="4271"/>
                    </a:cubicBezTo>
                    <a:cubicBezTo>
                      <a:pt x="487" y="4278"/>
                      <a:pt x="487" y="4286"/>
                      <a:pt x="494" y="4286"/>
                    </a:cubicBezTo>
                    <a:cubicBezTo>
                      <a:pt x="502" y="4271"/>
                      <a:pt x="509" y="4256"/>
                      <a:pt x="517" y="4233"/>
                    </a:cubicBezTo>
                    <a:cubicBezTo>
                      <a:pt x="524" y="4218"/>
                      <a:pt x="539" y="4218"/>
                      <a:pt x="554" y="4211"/>
                    </a:cubicBezTo>
                    <a:cubicBezTo>
                      <a:pt x="584" y="4196"/>
                      <a:pt x="614" y="4188"/>
                      <a:pt x="614" y="4158"/>
                    </a:cubicBezTo>
                    <a:cubicBezTo>
                      <a:pt x="614" y="4121"/>
                      <a:pt x="599" y="4098"/>
                      <a:pt x="599" y="4068"/>
                    </a:cubicBezTo>
                    <a:cubicBezTo>
                      <a:pt x="599" y="4061"/>
                      <a:pt x="607" y="4061"/>
                      <a:pt x="614" y="4061"/>
                    </a:cubicBezTo>
                    <a:cubicBezTo>
                      <a:pt x="621" y="4046"/>
                      <a:pt x="637" y="4046"/>
                      <a:pt x="651" y="4046"/>
                    </a:cubicBezTo>
                    <a:cubicBezTo>
                      <a:pt x="651" y="4046"/>
                      <a:pt x="659" y="4046"/>
                      <a:pt x="659" y="4053"/>
                    </a:cubicBezTo>
                    <a:cubicBezTo>
                      <a:pt x="659" y="4061"/>
                      <a:pt x="651" y="4068"/>
                      <a:pt x="651" y="4083"/>
                    </a:cubicBezTo>
                    <a:cubicBezTo>
                      <a:pt x="651" y="4098"/>
                      <a:pt x="667" y="4113"/>
                      <a:pt x="667" y="4128"/>
                    </a:cubicBezTo>
                    <a:cubicBezTo>
                      <a:pt x="674" y="4143"/>
                      <a:pt x="681" y="4158"/>
                      <a:pt x="689" y="4166"/>
                    </a:cubicBezTo>
                    <a:cubicBezTo>
                      <a:pt x="726" y="4128"/>
                      <a:pt x="741" y="4098"/>
                      <a:pt x="741" y="4046"/>
                    </a:cubicBezTo>
                    <a:cubicBezTo>
                      <a:pt x="741" y="4031"/>
                      <a:pt x="734" y="4023"/>
                      <a:pt x="726" y="4016"/>
                    </a:cubicBezTo>
                    <a:cubicBezTo>
                      <a:pt x="719" y="3993"/>
                      <a:pt x="719" y="3978"/>
                      <a:pt x="711" y="3948"/>
                    </a:cubicBezTo>
                    <a:cubicBezTo>
                      <a:pt x="704" y="3934"/>
                      <a:pt x="704" y="3918"/>
                      <a:pt x="696" y="3904"/>
                    </a:cubicBezTo>
                    <a:cubicBezTo>
                      <a:pt x="689" y="3888"/>
                      <a:pt x="689" y="3874"/>
                      <a:pt x="681" y="3866"/>
                    </a:cubicBezTo>
                    <a:cubicBezTo>
                      <a:pt x="674" y="3851"/>
                      <a:pt x="667" y="3851"/>
                      <a:pt x="659" y="3844"/>
                    </a:cubicBezTo>
                    <a:cubicBezTo>
                      <a:pt x="637" y="3814"/>
                      <a:pt x="629" y="3798"/>
                      <a:pt x="621" y="3761"/>
                    </a:cubicBezTo>
                    <a:cubicBezTo>
                      <a:pt x="607" y="3739"/>
                      <a:pt x="591" y="3724"/>
                      <a:pt x="591" y="3694"/>
                    </a:cubicBezTo>
                    <a:cubicBezTo>
                      <a:pt x="591" y="3671"/>
                      <a:pt x="621" y="3671"/>
                      <a:pt x="637" y="3656"/>
                    </a:cubicBezTo>
                    <a:cubicBezTo>
                      <a:pt x="651" y="3641"/>
                      <a:pt x="651" y="3626"/>
                      <a:pt x="659" y="3604"/>
                    </a:cubicBezTo>
                    <a:cubicBezTo>
                      <a:pt x="674" y="3574"/>
                      <a:pt x="674" y="3551"/>
                      <a:pt x="696" y="3514"/>
                    </a:cubicBezTo>
                    <a:cubicBezTo>
                      <a:pt x="704" y="3491"/>
                      <a:pt x="719" y="3476"/>
                      <a:pt x="734" y="3454"/>
                    </a:cubicBezTo>
                    <a:cubicBezTo>
                      <a:pt x="741" y="3439"/>
                      <a:pt x="741" y="3431"/>
                      <a:pt x="741" y="3416"/>
                    </a:cubicBezTo>
                    <a:cubicBezTo>
                      <a:pt x="749" y="3387"/>
                      <a:pt x="756" y="3371"/>
                      <a:pt x="764" y="3341"/>
                    </a:cubicBezTo>
                    <a:cubicBezTo>
                      <a:pt x="794" y="3334"/>
                      <a:pt x="809" y="3327"/>
                      <a:pt x="831" y="3311"/>
                    </a:cubicBezTo>
                    <a:cubicBezTo>
                      <a:pt x="861" y="3289"/>
                      <a:pt x="869" y="3281"/>
                      <a:pt x="891" y="3259"/>
                    </a:cubicBezTo>
                    <a:cubicBezTo>
                      <a:pt x="906" y="3244"/>
                      <a:pt x="921" y="3244"/>
                      <a:pt x="929" y="3229"/>
                    </a:cubicBezTo>
                    <a:cubicBezTo>
                      <a:pt x="944" y="3207"/>
                      <a:pt x="951" y="3192"/>
                      <a:pt x="966" y="3177"/>
                    </a:cubicBezTo>
                    <a:cubicBezTo>
                      <a:pt x="981" y="3169"/>
                      <a:pt x="996" y="3162"/>
                      <a:pt x="1019" y="3154"/>
                    </a:cubicBezTo>
                    <a:cubicBezTo>
                      <a:pt x="1041" y="3147"/>
                      <a:pt x="1056" y="3132"/>
                      <a:pt x="1079" y="3109"/>
                    </a:cubicBezTo>
                    <a:cubicBezTo>
                      <a:pt x="1086" y="3102"/>
                      <a:pt x="1101" y="3094"/>
                      <a:pt x="1116" y="3087"/>
                    </a:cubicBezTo>
                    <a:cubicBezTo>
                      <a:pt x="1131" y="3064"/>
                      <a:pt x="1139" y="3057"/>
                      <a:pt x="1154" y="3034"/>
                    </a:cubicBezTo>
                    <a:cubicBezTo>
                      <a:pt x="1169" y="3012"/>
                      <a:pt x="1176" y="2997"/>
                      <a:pt x="1191" y="2982"/>
                    </a:cubicBezTo>
                    <a:cubicBezTo>
                      <a:pt x="1199" y="2974"/>
                      <a:pt x="1206" y="2974"/>
                      <a:pt x="1206" y="2974"/>
                    </a:cubicBezTo>
                    <a:cubicBezTo>
                      <a:pt x="1214" y="2952"/>
                      <a:pt x="1221" y="2937"/>
                      <a:pt x="1236" y="2922"/>
                    </a:cubicBezTo>
                    <a:cubicBezTo>
                      <a:pt x="1273" y="2862"/>
                      <a:pt x="1289" y="2824"/>
                      <a:pt x="1326" y="2757"/>
                    </a:cubicBezTo>
                    <a:cubicBezTo>
                      <a:pt x="1349" y="2712"/>
                      <a:pt x="1379" y="2682"/>
                      <a:pt x="1401" y="2637"/>
                    </a:cubicBezTo>
                    <a:cubicBezTo>
                      <a:pt x="1416" y="2615"/>
                      <a:pt x="1423" y="2592"/>
                      <a:pt x="1438" y="2570"/>
                    </a:cubicBezTo>
                    <a:cubicBezTo>
                      <a:pt x="1446" y="2555"/>
                      <a:pt x="1453" y="2547"/>
                      <a:pt x="1468" y="2532"/>
                    </a:cubicBezTo>
                    <a:cubicBezTo>
                      <a:pt x="1476" y="2510"/>
                      <a:pt x="1483" y="2495"/>
                      <a:pt x="1491" y="2465"/>
                    </a:cubicBezTo>
                    <a:cubicBezTo>
                      <a:pt x="1506" y="2435"/>
                      <a:pt x="1513" y="2412"/>
                      <a:pt x="1513" y="2375"/>
                    </a:cubicBezTo>
                    <a:cubicBezTo>
                      <a:pt x="1513" y="2322"/>
                      <a:pt x="1513" y="2292"/>
                      <a:pt x="1513" y="2240"/>
                    </a:cubicBezTo>
                    <a:cubicBezTo>
                      <a:pt x="1513" y="2225"/>
                      <a:pt x="1506" y="2217"/>
                      <a:pt x="1506" y="2202"/>
                    </a:cubicBezTo>
                    <a:cubicBezTo>
                      <a:pt x="1491" y="2142"/>
                      <a:pt x="1476" y="2105"/>
                      <a:pt x="1461" y="2038"/>
                    </a:cubicBezTo>
                    <a:cubicBezTo>
                      <a:pt x="1446" y="2045"/>
                      <a:pt x="1438" y="2045"/>
                      <a:pt x="1423" y="2052"/>
                    </a:cubicBezTo>
                    <a:cubicBezTo>
                      <a:pt x="1408" y="2045"/>
                      <a:pt x="1408" y="2045"/>
                      <a:pt x="1408" y="2045"/>
                    </a:cubicBezTo>
                    <a:cubicBezTo>
                      <a:pt x="1408" y="2038"/>
                      <a:pt x="1408" y="2030"/>
                      <a:pt x="1408" y="2015"/>
                    </a:cubicBezTo>
                    <a:cubicBezTo>
                      <a:pt x="1408" y="1985"/>
                      <a:pt x="1408" y="1963"/>
                      <a:pt x="1423" y="1933"/>
                    </a:cubicBezTo>
                    <a:cubicBezTo>
                      <a:pt x="1423" y="1925"/>
                      <a:pt x="1423" y="1925"/>
                      <a:pt x="1423" y="1918"/>
                    </a:cubicBezTo>
                    <a:cubicBezTo>
                      <a:pt x="1431" y="1910"/>
                      <a:pt x="1438" y="1903"/>
                      <a:pt x="1446" y="1895"/>
                    </a:cubicBezTo>
                    <a:cubicBezTo>
                      <a:pt x="1453" y="1888"/>
                      <a:pt x="1461" y="1873"/>
                      <a:pt x="1461" y="1858"/>
                    </a:cubicBezTo>
                    <a:cubicBezTo>
                      <a:pt x="1468" y="1835"/>
                      <a:pt x="1476" y="1828"/>
                      <a:pt x="1476" y="1805"/>
                    </a:cubicBezTo>
                    <a:cubicBezTo>
                      <a:pt x="1476" y="1738"/>
                      <a:pt x="1476" y="1738"/>
                      <a:pt x="1476" y="1738"/>
                    </a:cubicBezTo>
                    <a:cubicBezTo>
                      <a:pt x="1476" y="1723"/>
                      <a:pt x="1498" y="1723"/>
                      <a:pt x="1506" y="1715"/>
                    </a:cubicBezTo>
                    <a:cubicBezTo>
                      <a:pt x="1521" y="1708"/>
                      <a:pt x="1536" y="1700"/>
                      <a:pt x="1543" y="1700"/>
                    </a:cubicBezTo>
                    <a:cubicBezTo>
                      <a:pt x="1573" y="1685"/>
                      <a:pt x="1588" y="1663"/>
                      <a:pt x="1618" y="1663"/>
                    </a:cubicBezTo>
                    <a:cubicBezTo>
                      <a:pt x="1641" y="1663"/>
                      <a:pt x="1648" y="1693"/>
                      <a:pt x="1678" y="1693"/>
                    </a:cubicBezTo>
                    <a:cubicBezTo>
                      <a:pt x="1693" y="1693"/>
                      <a:pt x="1701" y="1678"/>
                      <a:pt x="1708" y="1678"/>
                    </a:cubicBezTo>
                    <a:cubicBezTo>
                      <a:pt x="1723" y="1663"/>
                      <a:pt x="1731" y="1655"/>
                      <a:pt x="1746" y="1648"/>
                    </a:cubicBezTo>
                    <a:cubicBezTo>
                      <a:pt x="1761" y="1633"/>
                      <a:pt x="1776" y="1625"/>
                      <a:pt x="1791" y="1618"/>
                    </a:cubicBezTo>
                    <a:cubicBezTo>
                      <a:pt x="1836" y="1595"/>
                      <a:pt x="1858" y="1573"/>
                      <a:pt x="1896" y="1550"/>
                    </a:cubicBezTo>
                    <a:cubicBezTo>
                      <a:pt x="1926" y="1528"/>
                      <a:pt x="1948" y="1513"/>
                      <a:pt x="1985" y="1505"/>
                    </a:cubicBezTo>
                    <a:cubicBezTo>
                      <a:pt x="2000" y="1505"/>
                      <a:pt x="2008" y="1505"/>
                      <a:pt x="2023" y="1505"/>
                    </a:cubicBezTo>
                    <a:cubicBezTo>
                      <a:pt x="2059" y="1498"/>
                      <a:pt x="2074" y="1490"/>
                      <a:pt x="2112" y="1490"/>
                    </a:cubicBezTo>
                    <a:cubicBezTo>
                      <a:pt x="2127" y="1490"/>
                      <a:pt x="2142" y="1505"/>
                      <a:pt x="2149" y="1520"/>
                    </a:cubicBezTo>
                    <a:cubicBezTo>
                      <a:pt x="2157" y="1528"/>
                      <a:pt x="2149" y="1535"/>
                      <a:pt x="2157" y="1543"/>
                    </a:cubicBezTo>
                    <a:cubicBezTo>
                      <a:pt x="2157" y="1565"/>
                      <a:pt x="2172" y="1573"/>
                      <a:pt x="2172" y="1588"/>
                    </a:cubicBezTo>
                    <a:cubicBezTo>
                      <a:pt x="2172" y="1603"/>
                      <a:pt x="2164" y="1610"/>
                      <a:pt x="2149" y="1618"/>
                    </a:cubicBezTo>
                    <a:cubicBezTo>
                      <a:pt x="2127" y="1618"/>
                      <a:pt x="2112" y="1610"/>
                      <a:pt x="2089" y="1618"/>
                    </a:cubicBezTo>
                    <a:cubicBezTo>
                      <a:pt x="2074" y="1625"/>
                      <a:pt x="2074" y="1640"/>
                      <a:pt x="2067" y="1655"/>
                    </a:cubicBezTo>
                    <a:cubicBezTo>
                      <a:pt x="2059" y="1670"/>
                      <a:pt x="2052" y="1678"/>
                      <a:pt x="2052" y="1700"/>
                    </a:cubicBezTo>
                    <a:cubicBezTo>
                      <a:pt x="2052" y="1708"/>
                      <a:pt x="2052" y="1708"/>
                      <a:pt x="2059" y="1715"/>
                    </a:cubicBezTo>
                    <a:cubicBezTo>
                      <a:pt x="2059" y="1738"/>
                      <a:pt x="2059" y="1745"/>
                      <a:pt x="2059" y="1768"/>
                    </a:cubicBezTo>
                    <a:cubicBezTo>
                      <a:pt x="2067" y="1768"/>
                      <a:pt x="2067" y="1775"/>
                      <a:pt x="2067" y="1775"/>
                    </a:cubicBezTo>
                    <a:cubicBezTo>
                      <a:pt x="2067" y="1790"/>
                      <a:pt x="2052" y="1805"/>
                      <a:pt x="2044" y="1805"/>
                    </a:cubicBezTo>
                    <a:cubicBezTo>
                      <a:pt x="2023" y="1813"/>
                      <a:pt x="2008" y="1813"/>
                      <a:pt x="1993" y="1813"/>
                    </a:cubicBezTo>
                    <a:cubicBezTo>
                      <a:pt x="1970" y="1820"/>
                      <a:pt x="1963" y="1828"/>
                      <a:pt x="1940" y="1835"/>
                    </a:cubicBezTo>
                    <a:cubicBezTo>
                      <a:pt x="1926" y="1843"/>
                      <a:pt x="1910" y="1850"/>
                      <a:pt x="1903" y="1865"/>
                    </a:cubicBezTo>
                    <a:cubicBezTo>
                      <a:pt x="1888" y="1895"/>
                      <a:pt x="1888" y="1933"/>
                      <a:pt x="1850" y="1955"/>
                    </a:cubicBezTo>
                    <a:cubicBezTo>
                      <a:pt x="1828" y="1970"/>
                      <a:pt x="1806" y="1978"/>
                      <a:pt x="1776" y="1978"/>
                    </a:cubicBezTo>
                    <a:cubicBezTo>
                      <a:pt x="1738" y="1978"/>
                      <a:pt x="1738" y="1910"/>
                      <a:pt x="1701" y="1910"/>
                    </a:cubicBezTo>
                    <a:cubicBezTo>
                      <a:pt x="1693" y="1910"/>
                      <a:pt x="1693" y="1925"/>
                      <a:pt x="1686" y="1940"/>
                    </a:cubicBezTo>
                    <a:cubicBezTo>
                      <a:pt x="1678" y="1955"/>
                      <a:pt x="1678" y="1963"/>
                      <a:pt x="1663" y="1970"/>
                    </a:cubicBezTo>
                    <a:cubicBezTo>
                      <a:pt x="1648" y="1985"/>
                      <a:pt x="1633" y="1985"/>
                      <a:pt x="1626" y="2000"/>
                    </a:cubicBezTo>
                    <a:cubicBezTo>
                      <a:pt x="1618" y="2000"/>
                      <a:pt x="1618" y="2008"/>
                      <a:pt x="1618" y="2015"/>
                    </a:cubicBezTo>
                    <a:cubicBezTo>
                      <a:pt x="1641" y="2030"/>
                      <a:pt x="1656" y="2045"/>
                      <a:pt x="1671" y="2068"/>
                    </a:cubicBezTo>
                    <a:cubicBezTo>
                      <a:pt x="1701" y="2052"/>
                      <a:pt x="1716" y="2023"/>
                      <a:pt x="1753" y="2023"/>
                    </a:cubicBezTo>
                    <a:cubicBezTo>
                      <a:pt x="1761" y="2023"/>
                      <a:pt x="1761" y="2038"/>
                      <a:pt x="1768" y="2038"/>
                    </a:cubicBezTo>
                    <a:cubicBezTo>
                      <a:pt x="1791" y="2038"/>
                      <a:pt x="1798" y="2030"/>
                      <a:pt x="1820" y="2023"/>
                    </a:cubicBezTo>
                    <a:cubicBezTo>
                      <a:pt x="1828" y="2038"/>
                      <a:pt x="1828" y="2038"/>
                      <a:pt x="1828" y="2038"/>
                    </a:cubicBezTo>
                    <a:cubicBezTo>
                      <a:pt x="1806" y="2068"/>
                      <a:pt x="1783" y="2075"/>
                      <a:pt x="1746" y="2090"/>
                    </a:cubicBezTo>
                    <a:cubicBezTo>
                      <a:pt x="1723" y="2098"/>
                      <a:pt x="1716" y="2105"/>
                      <a:pt x="1693" y="2098"/>
                    </a:cubicBezTo>
                    <a:cubicBezTo>
                      <a:pt x="1686" y="2112"/>
                      <a:pt x="1686" y="2112"/>
                      <a:pt x="1686" y="2112"/>
                    </a:cubicBezTo>
                    <a:cubicBezTo>
                      <a:pt x="1708" y="2135"/>
                      <a:pt x="1716" y="2158"/>
                      <a:pt x="1746" y="2172"/>
                    </a:cubicBezTo>
                    <a:cubicBezTo>
                      <a:pt x="1820" y="2090"/>
                      <a:pt x="1820" y="2090"/>
                      <a:pt x="1820" y="2090"/>
                    </a:cubicBezTo>
                    <a:cubicBezTo>
                      <a:pt x="1850" y="2165"/>
                      <a:pt x="1850" y="2165"/>
                      <a:pt x="1850" y="2165"/>
                    </a:cubicBezTo>
                    <a:cubicBezTo>
                      <a:pt x="1768" y="2442"/>
                      <a:pt x="1768" y="2442"/>
                      <a:pt x="1768" y="2442"/>
                    </a:cubicBezTo>
                    <a:cubicBezTo>
                      <a:pt x="1768" y="2472"/>
                      <a:pt x="1791" y="2487"/>
                      <a:pt x="1813" y="2510"/>
                    </a:cubicBezTo>
                    <a:cubicBezTo>
                      <a:pt x="1843" y="2540"/>
                      <a:pt x="1873" y="2555"/>
                      <a:pt x="1918" y="2570"/>
                    </a:cubicBezTo>
                    <a:cubicBezTo>
                      <a:pt x="1963" y="2592"/>
                      <a:pt x="2000" y="2585"/>
                      <a:pt x="2052" y="2592"/>
                    </a:cubicBezTo>
                    <a:cubicBezTo>
                      <a:pt x="2059" y="2592"/>
                      <a:pt x="2067" y="2599"/>
                      <a:pt x="2082" y="2599"/>
                    </a:cubicBezTo>
                    <a:cubicBezTo>
                      <a:pt x="2119" y="2599"/>
                      <a:pt x="2134" y="2585"/>
                      <a:pt x="2164" y="2562"/>
                    </a:cubicBezTo>
                    <a:cubicBezTo>
                      <a:pt x="2194" y="2540"/>
                      <a:pt x="2217" y="2525"/>
                      <a:pt x="2232" y="2487"/>
                    </a:cubicBezTo>
                    <a:cubicBezTo>
                      <a:pt x="2247" y="2427"/>
                      <a:pt x="2239" y="2367"/>
                      <a:pt x="2299" y="2345"/>
                    </a:cubicBezTo>
                    <a:cubicBezTo>
                      <a:pt x="2359" y="2315"/>
                      <a:pt x="2389" y="2300"/>
                      <a:pt x="2449" y="2270"/>
                    </a:cubicBezTo>
                    <a:cubicBezTo>
                      <a:pt x="2464" y="2270"/>
                      <a:pt x="2479" y="2262"/>
                      <a:pt x="2494" y="2255"/>
                    </a:cubicBezTo>
                    <a:cubicBezTo>
                      <a:pt x="2539" y="2240"/>
                      <a:pt x="2569" y="2240"/>
                      <a:pt x="2614" y="2225"/>
                    </a:cubicBezTo>
                    <a:cubicBezTo>
                      <a:pt x="2659" y="2195"/>
                      <a:pt x="2704" y="2195"/>
                      <a:pt x="2756" y="2172"/>
                    </a:cubicBezTo>
                    <a:cubicBezTo>
                      <a:pt x="2786" y="2158"/>
                      <a:pt x="2801" y="2150"/>
                      <a:pt x="2831" y="2128"/>
                    </a:cubicBezTo>
                    <a:cubicBezTo>
                      <a:pt x="2869" y="2098"/>
                      <a:pt x="2891" y="2090"/>
                      <a:pt x="2929" y="2060"/>
                    </a:cubicBezTo>
                    <a:cubicBezTo>
                      <a:pt x="2966" y="2038"/>
                      <a:pt x="2981" y="2008"/>
                      <a:pt x="3026" y="2008"/>
                    </a:cubicBezTo>
                    <a:cubicBezTo>
                      <a:pt x="3041" y="2008"/>
                      <a:pt x="3049" y="2015"/>
                      <a:pt x="3064" y="2015"/>
                    </a:cubicBezTo>
                    <a:cubicBezTo>
                      <a:pt x="3078" y="2015"/>
                      <a:pt x="3086" y="2008"/>
                      <a:pt x="3101" y="2000"/>
                    </a:cubicBezTo>
                    <a:cubicBezTo>
                      <a:pt x="3116" y="2000"/>
                      <a:pt x="3124" y="2000"/>
                      <a:pt x="3138" y="2000"/>
                    </a:cubicBezTo>
                    <a:cubicBezTo>
                      <a:pt x="3191" y="1978"/>
                      <a:pt x="3214" y="1955"/>
                      <a:pt x="3251" y="1918"/>
                    </a:cubicBezTo>
                    <a:cubicBezTo>
                      <a:pt x="3273" y="1903"/>
                      <a:pt x="3296" y="1895"/>
                      <a:pt x="3318" y="1873"/>
                    </a:cubicBezTo>
                    <a:cubicBezTo>
                      <a:pt x="3341" y="1850"/>
                      <a:pt x="3363" y="1843"/>
                      <a:pt x="3393" y="1828"/>
                    </a:cubicBezTo>
                    <a:cubicBezTo>
                      <a:pt x="3423" y="1813"/>
                      <a:pt x="3438" y="1790"/>
                      <a:pt x="3461" y="1768"/>
                    </a:cubicBezTo>
                    <a:cubicBezTo>
                      <a:pt x="3468" y="1760"/>
                      <a:pt x="3476" y="1760"/>
                      <a:pt x="3491" y="1753"/>
                    </a:cubicBezTo>
                    <a:cubicBezTo>
                      <a:pt x="3521" y="1723"/>
                      <a:pt x="3528" y="1708"/>
                      <a:pt x="3551" y="1678"/>
                    </a:cubicBezTo>
                    <a:cubicBezTo>
                      <a:pt x="3573" y="1648"/>
                      <a:pt x="3588" y="1640"/>
                      <a:pt x="3603" y="1618"/>
                    </a:cubicBezTo>
                    <a:cubicBezTo>
                      <a:pt x="3626" y="1580"/>
                      <a:pt x="3633" y="1550"/>
                      <a:pt x="3648" y="1513"/>
                    </a:cubicBezTo>
                    <a:cubicBezTo>
                      <a:pt x="3671" y="1476"/>
                      <a:pt x="3701" y="1468"/>
                      <a:pt x="3723" y="1430"/>
                    </a:cubicBezTo>
                    <a:cubicBezTo>
                      <a:pt x="3746" y="1400"/>
                      <a:pt x="3761" y="1386"/>
                      <a:pt x="3776" y="1348"/>
                    </a:cubicBezTo>
                    <a:cubicBezTo>
                      <a:pt x="3776" y="1333"/>
                      <a:pt x="3776" y="1326"/>
                      <a:pt x="3776" y="1311"/>
                    </a:cubicBezTo>
                    <a:cubicBezTo>
                      <a:pt x="3798" y="1251"/>
                      <a:pt x="3806" y="1221"/>
                      <a:pt x="3820" y="1161"/>
                    </a:cubicBezTo>
                    <a:cubicBezTo>
                      <a:pt x="3828" y="1131"/>
                      <a:pt x="3828" y="1108"/>
                      <a:pt x="3858" y="1086"/>
                    </a:cubicBezTo>
                    <a:cubicBezTo>
                      <a:pt x="3873" y="1078"/>
                      <a:pt x="3888" y="1071"/>
                      <a:pt x="3910" y="1056"/>
                    </a:cubicBezTo>
                    <a:cubicBezTo>
                      <a:pt x="3933" y="1048"/>
                      <a:pt x="3940" y="1041"/>
                      <a:pt x="3963" y="1026"/>
                    </a:cubicBezTo>
                    <a:cubicBezTo>
                      <a:pt x="3993" y="1003"/>
                      <a:pt x="4000" y="981"/>
                      <a:pt x="4030" y="958"/>
                    </a:cubicBezTo>
                    <a:cubicBezTo>
                      <a:pt x="4053" y="951"/>
                      <a:pt x="4060" y="943"/>
                      <a:pt x="4083" y="936"/>
                    </a:cubicBezTo>
                    <a:cubicBezTo>
                      <a:pt x="4165" y="899"/>
                      <a:pt x="4225" y="899"/>
                      <a:pt x="4300" y="846"/>
                    </a:cubicBezTo>
                    <a:cubicBezTo>
                      <a:pt x="4330" y="831"/>
                      <a:pt x="4345" y="808"/>
                      <a:pt x="4367" y="786"/>
                    </a:cubicBezTo>
                    <a:cubicBezTo>
                      <a:pt x="4413" y="756"/>
                      <a:pt x="4443" y="741"/>
                      <a:pt x="4465" y="696"/>
                    </a:cubicBezTo>
                    <a:cubicBezTo>
                      <a:pt x="4480" y="666"/>
                      <a:pt x="4487" y="651"/>
                      <a:pt x="4502" y="621"/>
                    </a:cubicBezTo>
                    <a:cubicBezTo>
                      <a:pt x="4510" y="606"/>
                      <a:pt x="4510" y="599"/>
                      <a:pt x="4517" y="584"/>
                    </a:cubicBezTo>
                    <a:cubicBezTo>
                      <a:pt x="4532" y="561"/>
                      <a:pt x="4540" y="554"/>
                      <a:pt x="4540" y="531"/>
                    </a:cubicBezTo>
                    <a:cubicBezTo>
                      <a:pt x="4547" y="494"/>
                      <a:pt x="4547" y="471"/>
                      <a:pt x="4547" y="434"/>
                    </a:cubicBezTo>
                    <a:cubicBezTo>
                      <a:pt x="4555" y="405"/>
                      <a:pt x="4562" y="390"/>
                      <a:pt x="4562" y="360"/>
                    </a:cubicBezTo>
                    <a:cubicBezTo>
                      <a:pt x="4562" y="277"/>
                      <a:pt x="4562" y="277"/>
                      <a:pt x="4562" y="277"/>
                    </a:cubicBezTo>
                    <a:cubicBezTo>
                      <a:pt x="4562" y="225"/>
                      <a:pt x="4585" y="202"/>
                      <a:pt x="4607" y="150"/>
                    </a:cubicBezTo>
                    <a:cubicBezTo>
                      <a:pt x="4637" y="105"/>
                      <a:pt x="4630" y="68"/>
                      <a:pt x="4660" y="15"/>
                    </a:cubicBezTo>
                    <a:cubicBezTo>
                      <a:pt x="4660" y="8"/>
                      <a:pt x="4667" y="8"/>
                      <a:pt x="4667" y="0"/>
                    </a:cubicBezTo>
                    <a:lnTo>
                      <a:pt x="4667" y="0"/>
                    </a:lnTo>
                    <a:cubicBezTo>
                      <a:pt x="4675" y="8"/>
                      <a:pt x="4682" y="30"/>
                      <a:pt x="4697" y="38"/>
                    </a:cubicBezTo>
                    <a:cubicBezTo>
                      <a:pt x="4705" y="38"/>
                      <a:pt x="4720" y="38"/>
                      <a:pt x="4727" y="38"/>
                    </a:cubicBezTo>
                    <a:cubicBezTo>
                      <a:pt x="4742" y="45"/>
                      <a:pt x="4757" y="60"/>
                      <a:pt x="4772" y="68"/>
                    </a:cubicBezTo>
                    <a:cubicBezTo>
                      <a:pt x="4795" y="75"/>
                      <a:pt x="4810" y="75"/>
                      <a:pt x="4825" y="83"/>
                    </a:cubicBezTo>
                    <a:cubicBezTo>
                      <a:pt x="4840" y="83"/>
                      <a:pt x="4855" y="83"/>
                      <a:pt x="4862" y="98"/>
                    </a:cubicBezTo>
                    <a:cubicBezTo>
                      <a:pt x="4870" y="105"/>
                      <a:pt x="4862" y="113"/>
                      <a:pt x="4862" y="120"/>
                    </a:cubicBezTo>
                    <a:cubicBezTo>
                      <a:pt x="4870" y="158"/>
                      <a:pt x="4877" y="172"/>
                      <a:pt x="4877" y="210"/>
                    </a:cubicBezTo>
                    <a:cubicBezTo>
                      <a:pt x="4877" y="218"/>
                      <a:pt x="4870" y="218"/>
                      <a:pt x="4870" y="225"/>
                    </a:cubicBezTo>
                    <a:cubicBezTo>
                      <a:pt x="4870" y="240"/>
                      <a:pt x="4877" y="248"/>
                      <a:pt x="4885" y="255"/>
                    </a:cubicBezTo>
                    <a:cubicBezTo>
                      <a:pt x="4892" y="270"/>
                      <a:pt x="4892" y="277"/>
                      <a:pt x="4892" y="292"/>
                    </a:cubicBezTo>
                    <a:cubicBezTo>
                      <a:pt x="4915" y="292"/>
                      <a:pt x="4930" y="300"/>
                      <a:pt x="4952" y="300"/>
                    </a:cubicBezTo>
                    <a:cubicBezTo>
                      <a:pt x="4975" y="307"/>
                      <a:pt x="4990" y="300"/>
                      <a:pt x="5005" y="307"/>
                    </a:cubicBezTo>
                    <a:cubicBezTo>
                      <a:pt x="5027" y="315"/>
                      <a:pt x="5027" y="337"/>
                      <a:pt x="5042" y="352"/>
                    </a:cubicBezTo>
                    <a:cubicBezTo>
                      <a:pt x="5057" y="375"/>
                      <a:pt x="5079" y="390"/>
                      <a:pt x="5079" y="419"/>
                    </a:cubicBezTo>
                    <a:cubicBezTo>
                      <a:pt x="5079" y="426"/>
                      <a:pt x="5072" y="426"/>
                      <a:pt x="5065" y="426"/>
                    </a:cubicBezTo>
                    <a:cubicBezTo>
                      <a:pt x="5065" y="434"/>
                      <a:pt x="5065" y="434"/>
                      <a:pt x="5057" y="441"/>
                    </a:cubicBezTo>
                    <a:cubicBezTo>
                      <a:pt x="5050" y="471"/>
                      <a:pt x="5027" y="486"/>
                      <a:pt x="4997" y="494"/>
                    </a:cubicBezTo>
                    <a:cubicBezTo>
                      <a:pt x="4967" y="509"/>
                      <a:pt x="4952" y="531"/>
                      <a:pt x="4922" y="531"/>
                    </a:cubicBezTo>
                    <a:cubicBezTo>
                      <a:pt x="4892" y="531"/>
                      <a:pt x="4877" y="524"/>
                      <a:pt x="4855" y="524"/>
                    </a:cubicBezTo>
                    <a:cubicBezTo>
                      <a:pt x="4825" y="689"/>
                      <a:pt x="4825" y="689"/>
                      <a:pt x="4825" y="689"/>
                    </a:cubicBezTo>
                    <a:cubicBezTo>
                      <a:pt x="4840" y="696"/>
                      <a:pt x="4847" y="696"/>
                      <a:pt x="4847" y="704"/>
                    </a:cubicBezTo>
                    <a:cubicBezTo>
                      <a:pt x="4847" y="719"/>
                      <a:pt x="4840" y="726"/>
                      <a:pt x="4840" y="734"/>
                    </a:cubicBezTo>
                    <a:cubicBezTo>
                      <a:pt x="4832" y="741"/>
                      <a:pt x="4832" y="749"/>
                      <a:pt x="4825" y="756"/>
                    </a:cubicBezTo>
                    <a:cubicBezTo>
                      <a:pt x="4825" y="764"/>
                      <a:pt x="4810" y="764"/>
                      <a:pt x="4810" y="779"/>
                    </a:cubicBezTo>
                    <a:cubicBezTo>
                      <a:pt x="4795" y="794"/>
                      <a:pt x="4802" y="808"/>
                      <a:pt x="4795" y="823"/>
                    </a:cubicBezTo>
                    <a:cubicBezTo>
                      <a:pt x="4780" y="869"/>
                      <a:pt x="4780" y="899"/>
                      <a:pt x="4780" y="951"/>
                    </a:cubicBezTo>
                    <a:cubicBezTo>
                      <a:pt x="4780" y="966"/>
                      <a:pt x="4780" y="981"/>
                      <a:pt x="4795" y="988"/>
                    </a:cubicBezTo>
                    <a:cubicBezTo>
                      <a:pt x="4802" y="996"/>
                      <a:pt x="4810" y="996"/>
                      <a:pt x="4817" y="1003"/>
                    </a:cubicBezTo>
                    <a:cubicBezTo>
                      <a:pt x="4825" y="1011"/>
                      <a:pt x="4832" y="1018"/>
                      <a:pt x="4840" y="1026"/>
                    </a:cubicBezTo>
                    <a:cubicBezTo>
                      <a:pt x="4855" y="1026"/>
                      <a:pt x="4870" y="1018"/>
                      <a:pt x="4877" y="1026"/>
                    </a:cubicBezTo>
                    <a:cubicBezTo>
                      <a:pt x="4885" y="1033"/>
                      <a:pt x="4885" y="1041"/>
                      <a:pt x="4885" y="1048"/>
                    </a:cubicBezTo>
                    <a:cubicBezTo>
                      <a:pt x="4892" y="1063"/>
                      <a:pt x="4900" y="1063"/>
                      <a:pt x="4907" y="1071"/>
                    </a:cubicBezTo>
                    <a:lnTo>
                      <a:pt x="4907" y="1071"/>
                    </a:lnTo>
                    <a:cubicBezTo>
                      <a:pt x="4892" y="1093"/>
                      <a:pt x="4885" y="1108"/>
                      <a:pt x="4862" y="1131"/>
                    </a:cubicBezTo>
                    <a:cubicBezTo>
                      <a:pt x="4847" y="1138"/>
                      <a:pt x="4840" y="1138"/>
                      <a:pt x="4832" y="1146"/>
                    </a:cubicBezTo>
                    <a:cubicBezTo>
                      <a:pt x="4817" y="1168"/>
                      <a:pt x="4817" y="1191"/>
                      <a:pt x="4795" y="1213"/>
                    </a:cubicBezTo>
                    <a:cubicBezTo>
                      <a:pt x="4795" y="1213"/>
                      <a:pt x="4787" y="1213"/>
                      <a:pt x="4787" y="1221"/>
                    </a:cubicBezTo>
                    <a:cubicBezTo>
                      <a:pt x="4780" y="1228"/>
                      <a:pt x="4780" y="1236"/>
                      <a:pt x="4780" y="1243"/>
                    </a:cubicBezTo>
                    <a:cubicBezTo>
                      <a:pt x="4772" y="1258"/>
                      <a:pt x="4765" y="1266"/>
                      <a:pt x="4750" y="1281"/>
                    </a:cubicBezTo>
                    <a:cubicBezTo>
                      <a:pt x="4742" y="1281"/>
                      <a:pt x="4735" y="1288"/>
                      <a:pt x="4727" y="1296"/>
                    </a:cubicBezTo>
                    <a:cubicBezTo>
                      <a:pt x="4712" y="1311"/>
                      <a:pt x="4690" y="1318"/>
                      <a:pt x="4690" y="1333"/>
                    </a:cubicBezTo>
                    <a:cubicBezTo>
                      <a:pt x="4690" y="1370"/>
                      <a:pt x="4697" y="1393"/>
                      <a:pt x="4705" y="1423"/>
                    </a:cubicBezTo>
                    <a:cubicBezTo>
                      <a:pt x="4705" y="1446"/>
                      <a:pt x="4697" y="1460"/>
                      <a:pt x="4705" y="1476"/>
                    </a:cubicBezTo>
                    <a:cubicBezTo>
                      <a:pt x="4705" y="1483"/>
                      <a:pt x="4720" y="1476"/>
                      <a:pt x="4720" y="1483"/>
                    </a:cubicBezTo>
                    <a:cubicBezTo>
                      <a:pt x="4720" y="1490"/>
                      <a:pt x="4727" y="1498"/>
                      <a:pt x="4727" y="1505"/>
                    </a:cubicBezTo>
                    <a:cubicBezTo>
                      <a:pt x="4727" y="1520"/>
                      <a:pt x="4712" y="1520"/>
                      <a:pt x="4705" y="1520"/>
                    </a:cubicBezTo>
                    <a:cubicBezTo>
                      <a:pt x="4690" y="1520"/>
                      <a:pt x="4682" y="1505"/>
                      <a:pt x="4667" y="1505"/>
                    </a:cubicBezTo>
                    <a:cubicBezTo>
                      <a:pt x="4645" y="1505"/>
                      <a:pt x="4637" y="1528"/>
                      <a:pt x="4615" y="1528"/>
                    </a:cubicBezTo>
                    <a:cubicBezTo>
                      <a:pt x="4600" y="1528"/>
                      <a:pt x="4592" y="1513"/>
                      <a:pt x="4577" y="1513"/>
                    </a:cubicBezTo>
                    <a:cubicBezTo>
                      <a:pt x="4570" y="1513"/>
                      <a:pt x="4570" y="1520"/>
                      <a:pt x="4562" y="1520"/>
                    </a:cubicBezTo>
                    <a:cubicBezTo>
                      <a:pt x="4540" y="1528"/>
                      <a:pt x="4532" y="1528"/>
                      <a:pt x="4510" y="1528"/>
                    </a:cubicBezTo>
                    <a:cubicBezTo>
                      <a:pt x="4517" y="1535"/>
                      <a:pt x="4525" y="1543"/>
                      <a:pt x="4525" y="1550"/>
                    </a:cubicBezTo>
                    <a:cubicBezTo>
                      <a:pt x="4525" y="1580"/>
                      <a:pt x="4525" y="1580"/>
                      <a:pt x="4525" y="1580"/>
                    </a:cubicBezTo>
                    <a:cubicBezTo>
                      <a:pt x="4495" y="1580"/>
                      <a:pt x="4480" y="1580"/>
                      <a:pt x="4457" y="1588"/>
                    </a:cubicBezTo>
                    <a:cubicBezTo>
                      <a:pt x="4443" y="1595"/>
                      <a:pt x="4427" y="1603"/>
                      <a:pt x="4405" y="1610"/>
                    </a:cubicBezTo>
                    <a:cubicBezTo>
                      <a:pt x="4383" y="1610"/>
                      <a:pt x="4367" y="1610"/>
                      <a:pt x="4345" y="1610"/>
                    </a:cubicBezTo>
                    <a:cubicBezTo>
                      <a:pt x="4323" y="1618"/>
                      <a:pt x="4300" y="1610"/>
                      <a:pt x="4300" y="1633"/>
                    </a:cubicBezTo>
                    <a:cubicBezTo>
                      <a:pt x="4300" y="1640"/>
                      <a:pt x="4308" y="1640"/>
                      <a:pt x="4308" y="1648"/>
                    </a:cubicBezTo>
                    <a:cubicBezTo>
                      <a:pt x="4308" y="1663"/>
                      <a:pt x="4308" y="1678"/>
                      <a:pt x="4300" y="1678"/>
                    </a:cubicBezTo>
                    <a:cubicBezTo>
                      <a:pt x="4315" y="1685"/>
                      <a:pt x="4330" y="1685"/>
                      <a:pt x="4330" y="1700"/>
                    </a:cubicBezTo>
                    <a:cubicBezTo>
                      <a:pt x="4330" y="1708"/>
                      <a:pt x="4323" y="1723"/>
                      <a:pt x="4323" y="1738"/>
                    </a:cubicBezTo>
                    <a:cubicBezTo>
                      <a:pt x="4315" y="1760"/>
                      <a:pt x="4308" y="1783"/>
                      <a:pt x="4308" y="1813"/>
                    </a:cubicBezTo>
                    <a:cubicBezTo>
                      <a:pt x="4300" y="1850"/>
                      <a:pt x="4263" y="1865"/>
                      <a:pt x="4263" y="1910"/>
                    </a:cubicBezTo>
                    <a:cubicBezTo>
                      <a:pt x="4263" y="1918"/>
                      <a:pt x="4270" y="1918"/>
                      <a:pt x="4270" y="1925"/>
                    </a:cubicBezTo>
                    <a:cubicBezTo>
                      <a:pt x="4270" y="1933"/>
                      <a:pt x="4270" y="1948"/>
                      <a:pt x="4270" y="1963"/>
                    </a:cubicBezTo>
                    <a:cubicBezTo>
                      <a:pt x="4293" y="1963"/>
                      <a:pt x="4315" y="1955"/>
                      <a:pt x="4330" y="1970"/>
                    </a:cubicBezTo>
                    <a:cubicBezTo>
                      <a:pt x="4345" y="1985"/>
                      <a:pt x="4338" y="2000"/>
                      <a:pt x="4338" y="2023"/>
                    </a:cubicBezTo>
                    <a:cubicBezTo>
                      <a:pt x="4338" y="2038"/>
                      <a:pt x="4338" y="2045"/>
                      <a:pt x="4338" y="2060"/>
                    </a:cubicBezTo>
                    <a:cubicBezTo>
                      <a:pt x="4338" y="2060"/>
                      <a:pt x="4323" y="2060"/>
                      <a:pt x="4323" y="2068"/>
                    </a:cubicBezTo>
                    <a:lnTo>
                      <a:pt x="4323" y="2075"/>
                    </a:lnTo>
                    <a:cubicBezTo>
                      <a:pt x="4323" y="2098"/>
                      <a:pt x="4330" y="2112"/>
                      <a:pt x="4330" y="2128"/>
                    </a:cubicBezTo>
                    <a:cubicBezTo>
                      <a:pt x="4338" y="2135"/>
                      <a:pt x="4330" y="2142"/>
                      <a:pt x="4338" y="2158"/>
                    </a:cubicBezTo>
                    <a:cubicBezTo>
                      <a:pt x="4345" y="2172"/>
                      <a:pt x="4360" y="2172"/>
                      <a:pt x="4360" y="2195"/>
                    </a:cubicBezTo>
                    <a:cubicBezTo>
                      <a:pt x="4360" y="2210"/>
                      <a:pt x="4353" y="2217"/>
                      <a:pt x="4345" y="2232"/>
                    </a:cubicBezTo>
                    <a:cubicBezTo>
                      <a:pt x="4338" y="2247"/>
                      <a:pt x="4345" y="2262"/>
                      <a:pt x="4345" y="2277"/>
                    </a:cubicBezTo>
                    <a:cubicBezTo>
                      <a:pt x="4345" y="2292"/>
                      <a:pt x="4338" y="2292"/>
                      <a:pt x="4338" y="2307"/>
                    </a:cubicBezTo>
                    <a:cubicBezTo>
                      <a:pt x="4330" y="2315"/>
                      <a:pt x="4338" y="2330"/>
                      <a:pt x="4330" y="2345"/>
                    </a:cubicBezTo>
                    <a:lnTo>
                      <a:pt x="4330" y="2345"/>
                    </a:lnTo>
                    <a:cubicBezTo>
                      <a:pt x="4315" y="2345"/>
                      <a:pt x="4315" y="2345"/>
                      <a:pt x="4315" y="2345"/>
                    </a:cubicBezTo>
                    <a:cubicBezTo>
                      <a:pt x="4308" y="2330"/>
                      <a:pt x="4315" y="2315"/>
                      <a:pt x="4300" y="2307"/>
                    </a:cubicBezTo>
                    <a:cubicBezTo>
                      <a:pt x="4293" y="2292"/>
                      <a:pt x="4278" y="2307"/>
                      <a:pt x="4263" y="2292"/>
                    </a:cubicBezTo>
                    <a:cubicBezTo>
                      <a:pt x="4255" y="2292"/>
                      <a:pt x="4263" y="2277"/>
                      <a:pt x="4255" y="2270"/>
                    </a:cubicBezTo>
                    <a:cubicBezTo>
                      <a:pt x="4255" y="2255"/>
                      <a:pt x="4248" y="2247"/>
                      <a:pt x="4240" y="2232"/>
                    </a:cubicBezTo>
                    <a:cubicBezTo>
                      <a:pt x="4233" y="2217"/>
                      <a:pt x="4218" y="2217"/>
                      <a:pt x="4203" y="2210"/>
                    </a:cubicBezTo>
                    <a:cubicBezTo>
                      <a:pt x="4188" y="2202"/>
                      <a:pt x="4180" y="2187"/>
                      <a:pt x="4173" y="2172"/>
                    </a:cubicBezTo>
                    <a:cubicBezTo>
                      <a:pt x="4165" y="2202"/>
                      <a:pt x="4158" y="2225"/>
                      <a:pt x="4143" y="2247"/>
                    </a:cubicBezTo>
                    <a:cubicBezTo>
                      <a:pt x="4135" y="2255"/>
                      <a:pt x="4128" y="2247"/>
                      <a:pt x="4128" y="2255"/>
                    </a:cubicBezTo>
                    <a:cubicBezTo>
                      <a:pt x="4113" y="2270"/>
                      <a:pt x="4098" y="2270"/>
                      <a:pt x="4075" y="2270"/>
                    </a:cubicBezTo>
                    <a:cubicBezTo>
                      <a:pt x="4053" y="2270"/>
                      <a:pt x="4045" y="2270"/>
                      <a:pt x="4023" y="2270"/>
                    </a:cubicBezTo>
                    <a:cubicBezTo>
                      <a:pt x="4023" y="2285"/>
                      <a:pt x="4023" y="2292"/>
                      <a:pt x="4023" y="2300"/>
                    </a:cubicBezTo>
                    <a:cubicBezTo>
                      <a:pt x="4023" y="2337"/>
                      <a:pt x="4030" y="2352"/>
                      <a:pt x="4030" y="2390"/>
                    </a:cubicBezTo>
                    <a:cubicBezTo>
                      <a:pt x="4030" y="2397"/>
                      <a:pt x="4030" y="2397"/>
                      <a:pt x="4023" y="2405"/>
                    </a:cubicBezTo>
                    <a:cubicBezTo>
                      <a:pt x="3963" y="2405"/>
                      <a:pt x="3963" y="2405"/>
                      <a:pt x="3963" y="2405"/>
                    </a:cubicBezTo>
                    <a:cubicBezTo>
                      <a:pt x="3970" y="2442"/>
                      <a:pt x="3978" y="2480"/>
                      <a:pt x="3948" y="2495"/>
                    </a:cubicBezTo>
                    <a:cubicBezTo>
                      <a:pt x="3918" y="2517"/>
                      <a:pt x="3896" y="2525"/>
                      <a:pt x="3858" y="2532"/>
                    </a:cubicBezTo>
                    <a:cubicBezTo>
                      <a:pt x="3858" y="2547"/>
                      <a:pt x="3858" y="2555"/>
                      <a:pt x="3858" y="2570"/>
                    </a:cubicBezTo>
                    <a:cubicBezTo>
                      <a:pt x="3858" y="2577"/>
                      <a:pt x="3843" y="2585"/>
                      <a:pt x="3836" y="2592"/>
                    </a:cubicBezTo>
                    <a:cubicBezTo>
                      <a:pt x="3828" y="2599"/>
                      <a:pt x="3820" y="2615"/>
                      <a:pt x="3813" y="2615"/>
                    </a:cubicBezTo>
                    <a:cubicBezTo>
                      <a:pt x="3798" y="2615"/>
                      <a:pt x="3790" y="2607"/>
                      <a:pt x="3776" y="2607"/>
                    </a:cubicBezTo>
                    <a:cubicBezTo>
                      <a:pt x="3768" y="2599"/>
                      <a:pt x="3768" y="2592"/>
                      <a:pt x="3753" y="2592"/>
                    </a:cubicBezTo>
                    <a:cubicBezTo>
                      <a:pt x="3738" y="2592"/>
                      <a:pt x="3723" y="2615"/>
                      <a:pt x="3716" y="2629"/>
                    </a:cubicBezTo>
                    <a:lnTo>
                      <a:pt x="3716" y="2629"/>
                    </a:lnTo>
                    <a:cubicBezTo>
                      <a:pt x="3701" y="2637"/>
                      <a:pt x="3693" y="2629"/>
                      <a:pt x="3678" y="2637"/>
                    </a:cubicBezTo>
                    <a:cubicBezTo>
                      <a:pt x="3656" y="2645"/>
                      <a:pt x="3641" y="2659"/>
                      <a:pt x="3618" y="2659"/>
                    </a:cubicBezTo>
                    <a:cubicBezTo>
                      <a:pt x="3603" y="2659"/>
                      <a:pt x="3603" y="2659"/>
                      <a:pt x="3588" y="2659"/>
                    </a:cubicBezTo>
                    <a:cubicBezTo>
                      <a:pt x="3566" y="2667"/>
                      <a:pt x="3543" y="2675"/>
                      <a:pt x="3513" y="2675"/>
                    </a:cubicBezTo>
                    <a:cubicBezTo>
                      <a:pt x="3513" y="2682"/>
                      <a:pt x="3513" y="2689"/>
                      <a:pt x="3513" y="2689"/>
                    </a:cubicBezTo>
                    <a:cubicBezTo>
                      <a:pt x="3513" y="2712"/>
                      <a:pt x="3528" y="2727"/>
                      <a:pt x="3528" y="2749"/>
                    </a:cubicBezTo>
                    <a:cubicBezTo>
                      <a:pt x="3528" y="2757"/>
                      <a:pt x="3521" y="2757"/>
                      <a:pt x="3513" y="2757"/>
                    </a:cubicBezTo>
                    <a:cubicBezTo>
                      <a:pt x="3491" y="2764"/>
                      <a:pt x="3476" y="2757"/>
                      <a:pt x="3461" y="2764"/>
                    </a:cubicBezTo>
                    <a:cubicBezTo>
                      <a:pt x="3446" y="2772"/>
                      <a:pt x="3446" y="2794"/>
                      <a:pt x="3438" y="2809"/>
                    </a:cubicBezTo>
                    <a:cubicBezTo>
                      <a:pt x="3431" y="2817"/>
                      <a:pt x="3423" y="2824"/>
                      <a:pt x="3416" y="2832"/>
                    </a:cubicBezTo>
                    <a:cubicBezTo>
                      <a:pt x="3401" y="2854"/>
                      <a:pt x="3408" y="2869"/>
                      <a:pt x="3393" y="2899"/>
                    </a:cubicBezTo>
                    <a:cubicBezTo>
                      <a:pt x="3386" y="2929"/>
                      <a:pt x="3378" y="2944"/>
                      <a:pt x="3378" y="2974"/>
                    </a:cubicBezTo>
                    <a:cubicBezTo>
                      <a:pt x="3378" y="2997"/>
                      <a:pt x="3378" y="3012"/>
                      <a:pt x="3386" y="3034"/>
                    </a:cubicBezTo>
                    <a:cubicBezTo>
                      <a:pt x="3393" y="3057"/>
                      <a:pt x="3401" y="3072"/>
                      <a:pt x="3423" y="3079"/>
                    </a:cubicBezTo>
                    <a:cubicBezTo>
                      <a:pt x="3461" y="3087"/>
                      <a:pt x="3476" y="3087"/>
                      <a:pt x="3513" y="3087"/>
                    </a:cubicBezTo>
                    <a:cubicBezTo>
                      <a:pt x="3536" y="3087"/>
                      <a:pt x="3551" y="3079"/>
                      <a:pt x="3573" y="3079"/>
                    </a:cubicBezTo>
                    <a:cubicBezTo>
                      <a:pt x="3603" y="3079"/>
                      <a:pt x="3618" y="3079"/>
                      <a:pt x="3648" y="3079"/>
                    </a:cubicBezTo>
                    <a:cubicBezTo>
                      <a:pt x="3648" y="3154"/>
                      <a:pt x="3648" y="3154"/>
                      <a:pt x="3648" y="3154"/>
                    </a:cubicBezTo>
                    <a:cubicBezTo>
                      <a:pt x="3648" y="3184"/>
                      <a:pt x="3663" y="3199"/>
                      <a:pt x="3663" y="3229"/>
                    </a:cubicBezTo>
                    <a:cubicBezTo>
                      <a:pt x="3663" y="3252"/>
                      <a:pt x="3641" y="3259"/>
                      <a:pt x="3626" y="3281"/>
                    </a:cubicBezTo>
                    <a:cubicBezTo>
                      <a:pt x="3626" y="3281"/>
                      <a:pt x="3611" y="3281"/>
                      <a:pt x="3611" y="3289"/>
                    </a:cubicBezTo>
                    <a:cubicBezTo>
                      <a:pt x="3611" y="3297"/>
                      <a:pt x="3618" y="3304"/>
                      <a:pt x="3626" y="3311"/>
                    </a:cubicBezTo>
                    <a:cubicBezTo>
                      <a:pt x="3633" y="3341"/>
                      <a:pt x="3633" y="3364"/>
                      <a:pt x="3633" y="3401"/>
                    </a:cubicBezTo>
                    <a:cubicBezTo>
                      <a:pt x="3633" y="3409"/>
                      <a:pt x="3633" y="3416"/>
                      <a:pt x="3633" y="3424"/>
                    </a:cubicBezTo>
                    <a:cubicBezTo>
                      <a:pt x="3618" y="3424"/>
                      <a:pt x="3603" y="3431"/>
                      <a:pt x="3588" y="3424"/>
                    </a:cubicBezTo>
                    <a:cubicBezTo>
                      <a:pt x="3596" y="3446"/>
                      <a:pt x="3596" y="3469"/>
                      <a:pt x="3611" y="3476"/>
                    </a:cubicBezTo>
                    <a:cubicBezTo>
                      <a:pt x="3618" y="3484"/>
                      <a:pt x="3626" y="3476"/>
                      <a:pt x="3633" y="3484"/>
                    </a:cubicBezTo>
                    <a:cubicBezTo>
                      <a:pt x="3656" y="3506"/>
                      <a:pt x="3641" y="3529"/>
                      <a:pt x="3648" y="3559"/>
                    </a:cubicBezTo>
                    <a:cubicBezTo>
                      <a:pt x="3648" y="3581"/>
                      <a:pt x="3648" y="3604"/>
                      <a:pt x="3656" y="3626"/>
                    </a:cubicBezTo>
                    <a:cubicBezTo>
                      <a:pt x="3678" y="3656"/>
                      <a:pt x="3701" y="3656"/>
                      <a:pt x="3723" y="3686"/>
                    </a:cubicBezTo>
                    <a:lnTo>
                      <a:pt x="3723" y="3686"/>
                    </a:lnTo>
                    <a:cubicBezTo>
                      <a:pt x="3723" y="3694"/>
                      <a:pt x="3723" y="3701"/>
                      <a:pt x="3731" y="3709"/>
                    </a:cubicBezTo>
                    <a:cubicBezTo>
                      <a:pt x="3738" y="3739"/>
                      <a:pt x="3768" y="3746"/>
                      <a:pt x="3768" y="3776"/>
                    </a:cubicBezTo>
                    <a:cubicBezTo>
                      <a:pt x="3768" y="3784"/>
                      <a:pt x="3761" y="3784"/>
                      <a:pt x="3753" y="3791"/>
                    </a:cubicBezTo>
                    <a:lnTo>
                      <a:pt x="3753" y="3791"/>
                    </a:lnTo>
                    <a:cubicBezTo>
                      <a:pt x="3783" y="3806"/>
                      <a:pt x="3798" y="3806"/>
                      <a:pt x="3828" y="3806"/>
                    </a:cubicBezTo>
                    <a:cubicBezTo>
                      <a:pt x="3828" y="3821"/>
                      <a:pt x="3828" y="3836"/>
                      <a:pt x="3836" y="3844"/>
                    </a:cubicBezTo>
                    <a:cubicBezTo>
                      <a:pt x="3843" y="3851"/>
                      <a:pt x="3850" y="3844"/>
                      <a:pt x="3858" y="3851"/>
                    </a:cubicBezTo>
                    <a:cubicBezTo>
                      <a:pt x="3873" y="3851"/>
                      <a:pt x="3880" y="3866"/>
                      <a:pt x="3896" y="3874"/>
                    </a:cubicBezTo>
                    <a:cubicBezTo>
                      <a:pt x="3918" y="3881"/>
                      <a:pt x="3933" y="3874"/>
                      <a:pt x="3963" y="3874"/>
                    </a:cubicBezTo>
                    <a:cubicBezTo>
                      <a:pt x="4000" y="3881"/>
                      <a:pt x="4000" y="3881"/>
                      <a:pt x="4000" y="3881"/>
                    </a:cubicBezTo>
                    <a:lnTo>
                      <a:pt x="4000" y="3881"/>
                    </a:lnTo>
                    <a:cubicBezTo>
                      <a:pt x="4038" y="3941"/>
                      <a:pt x="4030" y="3993"/>
                      <a:pt x="4075" y="4046"/>
                    </a:cubicBezTo>
                    <a:cubicBezTo>
                      <a:pt x="4098" y="4068"/>
                      <a:pt x="4113" y="4091"/>
                      <a:pt x="4143" y="4106"/>
                    </a:cubicBezTo>
                    <a:cubicBezTo>
                      <a:pt x="4173" y="4121"/>
                      <a:pt x="4188" y="4128"/>
                      <a:pt x="4210" y="4143"/>
                    </a:cubicBezTo>
                    <a:cubicBezTo>
                      <a:pt x="4218" y="4151"/>
                      <a:pt x="4218" y="4158"/>
                      <a:pt x="4225" y="4166"/>
                    </a:cubicBezTo>
                    <a:lnTo>
                      <a:pt x="4225" y="4166"/>
                    </a:lnTo>
                    <a:cubicBezTo>
                      <a:pt x="4210" y="4181"/>
                      <a:pt x="4188" y="4173"/>
                      <a:pt x="4188" y="4196"/>
                    </a:cubicBezTo>
                    <a:cubicBezTo>
                      <a:pt x="4188" y="4226"/>
                      <a:pt x="4203" y="4241"/>
                      <a:pt x="4203" y="4271"/>
                    </a:cubicBezTo>
                    <a:cubicBezTo>
                      <a:pt x="4203" y="4286"/>
                      <a:pt x="4195" y="4301"/>
                      <a:pt x="4188" y="4316"/>
                    </a:cubicBezTo>
                    <a:cubicBezTo>
                      <a:pt x="4180" y="4331"/>
                      <a:pt x="4180" y="4338"/>
                      <a:pt x="4173" y="4346"/>
                    </a:cubicBezTo>
                    <a:cubicBezTo>
                      <a:pt x="4158" y="4361"/>
                      <a:pt x="4143" y="4361"/>
                      <a:pt x="4120" y="4368"/>
                    </a:cubicBezTo>
                    <a:lnTo>
                      <a:pt x="4113" y="4368"/>
                    </a:lnTo>
                    <a:cubicBezTo>
                      <a:pt x="4105" y="4376"/>
                      <a:pt x="4105" y="4383"/>
                      <a:pt x="4105" y="4383"/>
                    </a:cubicBezTo>
                    <a:cubicBezTo>
                      <a:pt x="4098" y="4391"/>
                      <a:pt x="4098" y="4398"/>
                      <a:pt x="4083" y="4406"/>
                    </a:cubicBezTo>
                    <a:cubicBezTo>
                      <a:pt x="4068" y="4421"/>
                      <a:pt x="4045" y="4406"/>
                      <a:pt x="4023" y="4421"/>
                    </a:cubicBezTo>
                    <a:cubicBezTo>
                      <a:pt x="4015" y="4421"/>
                      <a:pt x="4015" y="4428"/>
                      <a:pt x="4008" y="4428"/>
                    </a:cubicBezTo>
                    <a:cubicBezTo>
                      <a:pt x="4000" y="4436"/>
                      <a:pt x="3985" y="4443"/>
                      <a:pt x="3978" y="4458"/>
                    </a:cubicBezTo>
                    <a:lnTo>
                      <a:pt x="3978" y="4466"/>
                    </a:lnTo>
                    <a:cubicBezTo>
                      <a:pt x="3978" y="4488"/>
                      <a:pt x="3978" y="4503"/>
                      <a:pt x="3963" y="4518"/>
                    </a:cubicBezTo>
                    <a:lnTo>
                      <a:pt x="3963" y="4518"/>
                    </a:lnTo>
                    <a:cubicBezTo>
                      <a:pt x="3978" y="4518"/>
                      <a:pt x="3985" y="4526"/>
                      <a:pt x="4000" y="4526"/>
                    </a:cubicBezTo>
                    <a:cubicBezTo>
                      <a:pt x="4008" y="4526"/>
                      <a:pt x="4015" y="4518"/>
                      <a:pt x="4023" y="4518"/>
                    </a:cubicBezTo>
                    <a:cubicBezTo>
                      <a:pt x="4038" y="4518"/>
                      <a:pt x="4045" y="4518"/>
                      <a:pt x="4053" y="4526"/>
                    </a:cubicBezTo>
                    <a:cubicBezTo>
                      <a:pt x="4060" y="4548"/>
                      <a:pt x="4068" y="4563"/>
                      <a:pt x="4068" y="4593"/>
                    </a:cubicBezTo>
                    <a:cubicBezTo>
                      <a:pt x="4068" y="4608"/>
                      <a:pt x="4068" y="4616"/>
                      <a:pt x="4068" y="4630"/>
                    </a:cubicBezTo>
                    <a:cubicBezTo>
                      <a:pt x="4068" y="4638"/>
                      <a:pt x="4075" y="4645"/>
                      <a:pt x="4075" y="4653"/>
                    </a:cubicBezTo>
                    <a:cubicBezTo>
                      <a:pt x="4075" y="4690"/>
                      <a:pt x="4030" y="4698"/>
                      <a:pt x="4030" y="4735"/>
                    </a:cubicBezTo>
                    <a:cubicBezTo>
                      <a:pt x="4030" y="4750"/>
                      <a:pt x="4045" y="4758"/>
                      <a:pt x="4045" y="4765"/>
                    </a:cubicBezTo>
                    <a:cubicBezTo>
                      <a:pt x="4053" y="4803"/>
                      <a:pt x="4053" y="4825"/>
                      <a:pt x="4075" y="4848"/>
                    </a:cubicBezTo>
                    <a:cubicBezTo>
                      <a:pt x="4105" y="4870"/>
                      <a:pt x="4135" y="4878"/>
                      <a:pt x="4165" y="4885"/>
                    </a:cubicBezTo>
                    <a:lnTo>
                      <a:pt x="4165" y="4885"/>
                    </a:lnTo>
                    <a:cubicBezTo>
                      <a:pt x="4165" y="4893"/>
                      <a:pt x="4158" y="4900"/>
                      <a:pt x="4158" y="4900"/>
                    </a:cubicBezTo>
                    <a:cubicBezTo>
                      <a:pt x="4158" y="4908"/>
                      <a:pt x="4150" y="4900"/>
                      <a:pt x="4143" y="4908"/>
                    </a:cubicBezTo>
                    <a:cubicBezTo>
                      <a:pt x="4143" y="4915"/>
                      <a:pt x="4143" y="4923"/>
                      <a:pt x="4143" y="4930"/>
                    </a:cubicBezTo>
                    <a:cubicBezTo>
                      <a:pt x="4143" y="4968"/>
                      <a:pt x="4158" y="4990"/>
                      <a:pt x="4158" y="5027"/>
                    </a:cubicBezTo>
                    <a:cubicBezTo>
                      <a:pt x="4158" y="5095"/>
                      <a:pt x="4158" y="5095"/>
                      <a:pt x="4158" y="5095"/>
                    </a:cubicBezTo>
                    <a:cubicBezTo>
                      <a:pt x="4158" y="5117"/>
                      <a:pt x="4180" y="5117"/>
                      <a:pt x="4195" y="5133"/>
                    </a:cubicBezTo>
                    <a:cubicBezTo>
                      <a:pt x="4210" y="5140"/>
                      <a:pt x="4210" y="5163"/>
                      <a:pt x="4210" y="5177"/>
                    </a:cubicBezTo>
                    <a:cubicBezTo>
                      <a:pt x="4210" y="5207"/>
                      <a:pt x="4195" y="5222"/>
                      <a:pt x="4180" y="5245"/>
                    </a:cubicBezTo>
                    <a:cubicBezTo>
                      <a:pt x="4173" y="5260"/>
                      <a:pt x="4165" y="5267"/>
                      <a:pt x="4158" y="5282"/>
                    </a:cubicBezTo>
                    <a:cubicBezTo>
                      <a:pt x="4135" y="5327"/>
                      <a:pt x="4120" y="5357"/>
                      <a:pt x="4083" y="5395"/>
                    </a:cubicBezTo>
                    <a:cubicBezTo>
                      <a:pt x="4060" y="5417"/>
                      <a:pt x="4038" y="5425"/>
                      <a:pt x="4030" y="5455"/>
                    </a:cubicBezTo>
                    <a:cubicBezTo>
                      <a:pt x="4023" y="5477"/>
                      <a:pt x="4023" y="5492"/>
                      <a:pt x="4008" y="5507"/>
                    </a:cubicBezTo>
                    <a:cubicBezTo>
                      <a:pt x="3993" y="5530"/>
                      <a:pt x="3985" y="5537"/>
                      <a:pt x="3963" y="5552"/>
                    </a:cubicBezTo>
                    <a:cubicBezTo>
                      <a:pt x="3948" y="5560"/>
                      <a:pt x="3940" y="5567"/>
                      <a:pt x="3926" y="5582"/>
                    </a:cubicBezTo>
                    <a:cubicBezTo>
                      <a:pt x="3918" y="5590"/>
                      <a:pt x="3910" y="5605"/>
                      <a:pt x="3896" y="5605"/>
                    </a:cubicBezTo>
                    <a:cubicBezTo>
                      <a:pt x="3880" y="5605"/>
                      <a:pt x="3873" y="5590"/>
                      <a:pt x="3858" y="5575"/>
                    </a:cubicBezTo>
                    <a:cubicBezTo>
                      <a:pt x="3843" y="5567"/>
                      <a:pt x="3836" y="5560"/>
                      <a:pt x="3820" y="5545"/>
                    </a:cubicBezTo>
                    <a:cubicBezTo>
                      <a:pt x="3798" y="5530"/>
                      <a:pt x="3790" y="5515"/>
                      <a:pt x="3776" y="5492"/>
                    </a:cubicBezTo>
                    <a:cubicBezTo>
                      <a:pt x="3768" y="5485"/>
                      <a:pt x="3761" y="5477"/>
                      <a:pt x="3761" y="5455"/>
                    </a:cubicBezTo>
                    <a:cubicBezTo>
                      <a:pt x="3761" y="5432"/>
                      <a:pt x="3776" y="5425"/>
                      <a:pt x="3783" y="5395"/>
                    </a:cubicBezTo>
                    <a:cubicBezTo>
                      <a:pt x="3790" y="5380"/>
                      <a:pt x="3783" y="5372"/>
                      <a:pt x="3783" y="5350"/>
                    </a:cubicBezTo>
                    <a:cubicBezTo>
                      <a:pt x="3783" y="5260"/>
                      <a:pt x="3783" y="5260"/>
                      <a:pt x="3783" y="5260"/>
                    </a:cubicBezTo>
                    <a:cubicBezTo>
                      <a:pt x="3783" y="5237"/>
                      <a:pt x="3783" y="5222"/>
                      <a:pt x="3790" y="5207"/>
                    </a:cubicBezTo>
                    <a:cubicBezTo>
                      <a:pt x="3798" y="5192"/>
                      <a:pt x="3813" y="5192"/>
                      <a:pt x="3813" y="5177"/>
                    </a:cubicBezTo>
                    <a:cubicBezTo>
                      <a:pt x="3813" y="5147"/>
                      <a:pt x="3798" y="5133"/>
                      <a:pt x="3798" y="5103"/>
                    </a:cubicBezTo>
                    <a:cubicBezTo>
                      <a:pt x="3798" y="5080"/>
                      <a:pt x="3798" y="5057"/>
                      <a:pt x="3806" y="5035"/>
                    </a:cubicBezTo>
                    <a:cubicBezTo>
                      <a:pt x="3820" y="5035"/>
                      <a:pt x="3820" y="5043"/>
                      <a:pt x="3836" y="5043"/>
                    </a:cubicBezTo>
                    <a:cubicBezTo>
                      <a:pt x="3896" y="5043"/>
                      <a:pt x="3896" y="5043"/>
                      <a:pt x="3896" y="5043"/>
                    </a:cubicBezTo>
                    <a:cubicBezTo>
                      <a:pt x="3910" y="5043"/>
                      <a:pt x="3926" y="5035"/>
                      <a:pt x="3926" y="5020"/>
                    </a:cubicBezTo>
                    <a:cubicBezTo>
                      <a:pt x="3926" y="4983"/>
                      <a:pt x="3896" y="4968"/>
                      <a:pt x="3866" y="4945"/>
                    </a:cubicBezTo>
                    <a:cubicBezTo>
                      <a:pt x="3850" y="4938"/>
                      <a:pt x="3836" y="4930"/>
                      <a:pt x="3828" y="4915"/>
                    </a:cubicBezTo>
                    <a:cubicBezTo>
                      <a:pt x="3820" y="4915"/>
                      <a:pt x="3820" y="4908"/>
                      <a:pt x="3813" y="4900"/>
                    </a:cubicBezTo>
                    <a:cubicBezTo>
                      <a:pt x="3806" y="4900"/>
                      <a:pt x="3776" y="4908"/>
                      <a:pt x="3761" y="4908"/>
                    </a:cubicBezTo>
                    <a:cubicBezTo>
                      <a:pt x="3776" y="4900"/>
                      <a:pt x="3776" y="4900"/>
                      <a:pt x="3776" y="4900"/>
                    </a:cubicBezTo>
                    <a:cubicBezTo>
                      <a:pt x="3753" y="4900"/>
                      <a:pt x="3738" y="4900"/>
                      <a:pt x="3716" y="4900"/>
                    </a:cubicBezTo>
                    <a:cubicBezTo>
                      <a:pt x="3686" y="4900"/>
                      <a:pt x="3671" y="4908"/>
                      <a:pt x="3641" y="4908"/>
                    </a:cubicBezTo>
                    <a:cubicBezTo>
                      <a:pt x="3618" y="4915"/>
                      <a:pt x="3603" y="4908"/>
                      <a:pt x="3581" y="4915"/>
                    </a:cubicBezTo>
                    <a:cubicBezTo>
                      <a:pt x="3573" y="4923"/>
                      <a:pt x="3573" y="4930"/>
                      <a:pt x="3566" y="4938"/>
                    </a:cubicBezTo>
                    <a:cubicBezTo>
                      <a:pt x="3551" y="4960"/>
                      <a:pt x="3543" y="4968"/>
                      <a:pt x="3528" y="4983"/>
                    </a:cubicBezTo>
                    <a:cubicBezTo>
                      <a:pt x="3521" y="4998"/>
                      <a:pt x="3513" y="5005"/>
                      <a:pt x="3498" y="5020"/>
                    </a:cubicBezTo>
                    <a:cubicBezTo>
                      <a:pt x="3483" y="5027"/>
                      <a:pt x="3468" y="5035"/>
                      <a:pt x="3468" y="5057"/>
                    </a:cubicBezTo>
                    <a:cubicBezTo>
                      <a:pt x="3468" y="5073"/>
                      <a:pt x="3476" y="5080"/>
                      <a:pt x="3491" y="5087"/>
                    </a:cubicBezTo>
                    <a:cubicBezTo>
                      <a:pt x="3461" y="5125"/>
                      <a:pt x="3431" y="5147"/>
                      <a:pt x="3386" y="5170"/>
                    </a:cubicBezTo>
                    <a:cubicBezTo>
                      <a:pt x="3363" y="5185"/>
                      <a:pt x="3356" y="5200"/>
                      <a:pt x="3333" y="5207"/>
                    </a:cubicBezTo>
                    <a:cubicBezTo>
                      <a:pt x="3318" y="5215"/>
                      <a:pt x="3311" y="5215"/>
                      <a:pt x="3296" y="5230"/>
                    </a:cubicBezTo>
                    <a:cubicBezTo>
                      <a:pt x="3288" y="5230"/>
                      <a:pt x="3288" y="5245"/>
                      <a:pt x="3288" y="5260"/>
                    </a:cubicBezTo>
                    <a:cubicBezTo>
                      <a:pt x="3288" y="5267"/>
                      <a:pt x="3296" y="5275"/>
                      <a:pt x="3296" y="5290"/>
                    </a:cubicBezTo>
                    <a:cubicBezTo>
                      <a:pt x="3296" y="5335"/>
                      <a:pt x="3281" y="5372"/>
                      <a:pt x="3243" y="5395"/>
                    </a:cubicBezTo>
                    <a:cubicBezTo>
                      <a:pt x="3214" y="5417"/>
                      <a:pt x="3198" y="5440"/>
                      <a:pt x="3176" y="5462"/>
                    </a:cubicBezTo>
                    <a:cubicBezTo>
                      <a:pt x="3161" y="5485"/>
                      <a:pt x="3138" y="5492"/>
                      <a:pt x="3138" y="5522"/>
                    </a:cubicBezTo>
                    <a:cubicBezTo>
                      <a:pt x="3138" y="5560"/>
                      <a:pt x="3146" y="5590"/>
                      <a:pt x="3168" y="5627"/>
                    </a:cubicBezTo>
                    <a:cubicBezTo>
                      <a:pt x="3101" y="5620"/>
                      <a:pt x="3078" y="5582"/>
                      <a:pt x="3011" y="5560"/>
                    </a:cubicBezTo>
                    <a:cubicBezTo>
                      <a:pt x="2981" y="5545"/>
                      <a:pt x="2959" y="5545"/>
                      <a:pt x="2921" y="5537"/>
                    </a:cubicBezTo>
                    <a:cubicBezTo>
                      <a:pt x="2891" y="5530"/>
                      <a:pt x="2876" y="5522"/>
                      <a:pt x="2846" y="5522"/>
                    </a:cubicBezTo>
                    <a:cubicBezTo>
                      <a:pt x="2809" y="5522"/>
                      <a:pt x="2786" y="5537"/>
                      <a:pt x="2749" y="5545"/>
                    </a:cubicBezTo>
                    <a:cubicBezTo>
                      <a:pt x="2734" y="5552"/>
                      <a:pt x="2726" y="5552"/>
                      <a:pt x="2711" y="5552"/>
                    </a:cubicBezTo>
                    <a:cubicBezTo>
                      <a:pt x="2704" y="5560"/>
                      <a:pt x="2696" y="5567"/>
                      <a:pt x="2689" y="5567"/>
                    </a:cubicBezTo>
                    <a:cubicBezTo>
                      <a:pt x="2674" y="5567"/>
                      <a:pt x="2666" y="5560"/>
                      <a:pt x="2651" y="5552"/>
                    </a:cubicBezTo>
                    <a:cubicBezTo>
                      <a:pt x="2621" y="5545"/>
                      <a:pt x="2607" y="5545"/>
                      <a:pt x="2577" y="5537"/>
                    </a:cubicBezTo>
                    <a:cubicBezTo>
                      <a:pt x="2524" y="5537"/>
                      <a:pt x="2502" y="5537"/>
                      <a:pt x="2449" y="5537"/>
                    </a:cubicBezTo>
                    <a:cubicBezTo>
                      <a:pt x="2382" y="5537"/>
                      <a:pt x="2337" y="5537"/>
                      <a:pt x="2269" y="5545"/>
                    </a:cubicBezTo>
                    <a:cubicBezTo>
                      <a:pt x="2247" y="5552"/>
                      <a:pt x="2232" y="5552"/>
                      <a:pt x="2209" y="5560"/>
                    </a:cubicBezTo>
                    <a:cubicBezTo>
                      <a:pt x="2187" y="5567"/>
                      <a:pt x="2164" y="5560"/>
                      <a:pt x="2142" y="5567"/>
                    </a:cubicBezTo>
                    <a:cubicBezTo>
                      <a:pt x="2059" y="5582"/>
                      <a:pt x="2015" y="5597"/>
                      <a:pt x="1940" y="5620"/>
                    </a:cubicBezTo>
                    <a:cubicBezTo>
                      <a:pt x="1926" y="5627"/>
                      <a:pt x="1910" y="5635"/>
                      <a:pt x="1888" y="5635"/>
                    </a:cubicBezTo>
                    <a:cubicBezTo>
                      <a:pt x="1880" y="5635"/>
                      <a:pt x="1873" y="5635"/>
                      <a:pt x="1866" y="5635"/>
                    </a:cubicBezTo>
                    <a:cubicBezTo>
                      <a:pt x="1850" y="5642"/>
                      <a:pt x="1843" y="5650"/>
                      <a:pt x="1828" y="5650"/>
                    </a:cubicBezTo>
                    <a:cubicBezTo>
                      <a:pt x="1820" y="5650"/>
                      <a:pt x="1820" y="5642"/>
                      <a:pt x="1813" y="5642"/>
                    </a:cubicBezTo>
                    <a:cubicBezTo>
                      <a:pt x="1828" y="5597"/>
                      <a:pt x="1843" y="5582"/>
                      <a:pt x="1873" y="5537"/>
                    </a:cubicBezTo>
                    <a:cubicBezTo>
                      <a:pt x="1888" y="5552"/>
                      <a:pt x="1896" y="5567"/>
                      <a:pt x="1910" y="5567"/>
                    </a:cubicBezTo>
                    <a:cubicBezTo>
                      <a:pt x="1933" y="5567"/>
                      <a:pt x="1940" y="5552"/>
                      <a:pt x="1955" y="5545"/>
                    </a:cubicBezTo>
                    <a:cubicBezTo>
                      <a:pt x="1993" y="5530"/>
                      <a:pt x="2023" y="5530"/>
                      <a:pt x="2044" y="5500"/>
                    </a:cubicBezTo>
                    <a:cubicBezTo>
                      <a:pt x="2067" y="5477"/>
                      <a:pt x="2082" y="5462"/>
                      <a:pt x="2112" y="5432"/>
                    </a:cubicBezTo>
                    <a:cubicBezTo>
                      <a:pt x="2134" y="5410"/>
                      <a:pt x="2157" y="5395"/>
                      <a:pt x="2157" y="5365"/>
                    </a:cubicBezTo>
                    <a:cubicBezTo>
                      <a:pt x="2157" y="5335"/>
                      <a:pt x="2119" y="5342"/>
                      <a:pt x="2097" y="5342"/>
                    </a:cubicBezTo>
                    <a:cubicBezTo>
                      <a:pt x="2067" y="5335"/>
                      <a:pt x="2044" y="5327"/>
                      <a:pt x="2015" y="5327"/>
                    </a:cubicBezTo>
                    <a:cubicBezTo>
                      <a:pt x="2008" y="5327"/>
                      <a:pt x="2008" y="5342"/>
                      <a:pt x="2000" y="5350"/>
                    </a:cubicBezTo>
                    <a:cubicBezTo>
                      <a:pt x="1993" y="5365"/>
                      <a:pt x="1985" y="5380"/>
                      <a:pt x="1970" y="5380"/>
                    </a:cubicBezTo>
                    <a:cubicBezTo>
                      <a:pt x="1955" y="5380"/>
                      <a:pt x="1948" y="5372"/>
                      <a:pt x="1933" y="5372"/>
                    </a:cubicBezTo>
                    <a:cubicBezTo>
                      <a:pt x="1903" y="5372"/>
                      <a:pt x="1896" y="5372"/>
                      <a:pt x="1866" y="5372"/>
                    </a:cubicBezTo>
                    <a:cubicBezTo>
                      <a:pt x="1843" y="5372"/>
                      <a:pt x="1828" y="5380"/>
                      <a:pt x="1813" y="5372"/>
                    </a:cubicBezTo>
                    <a:cubicBezTo>
                      <a:pt x="1783" y="5372"/>
                      <a:pt x="1783" y="5342"/>
                      <a:pt x="1768" y="5320"/>
                    </a:cubicBezTo>
                    <a:cubicBezTo>
                      <a:pt x="1761" y="5312"/>
                      <a:pt x="1753" y="5312"/>
                      <a:pt x="1753" y="5297"/>
                    </a:cubicBezTo>
                    <a:cubicBezTo>
                      <a:pt x="1738" y="5267"/>
                      <a:pt x="1738" y="5245"/>
                      <a:pt x="1716" y="5222"/>
                    </a:cubicBezTo>
                    <a:cubicBezTo>
                      <a:pt x="1701" y="5230"/>
                      <a:pt x="1701" y="5230"/>
                      <a:pt x="1701" y="5230"/>
                    </a:cubicBezTo>
                    <a:cubicBezTo>
                      <a:pt x="1693" y="5252"/>
                      <a:pt x="1678" y="5275"/>
                      <a:pt x="1678" y="5305"/>
                    </a:cubicBezTo>
                    <a:cubicBezTo>
                      <a:pt x="1678" y="5335"/>
                      <a:pt x="1693" y="5342"/>
                      <a:pt x="1701" y="5365"/>
                    </a:cubicBezTo>
                    <a:cubicBezTo>
                      <a:pt x="1708" y="5402"/>
                      <a:pt x="1716" y="5425"/>
                      <a:pt x="1738" y="5455"/>
                    </a:cubicBezTo>
                    <a:cubicBezTo>
                      <a:pt x="1738" y="5462"/>
                      <a:pt x="1738" y="5462"/>
                      <a:pt x="1738" y="5462"/>
                    </a:cubicBezTo>
                    <a:cubicBezTo>
                      <a:pt x="1701" y="5455"/>
                      <a:pt x="1678" y="5455"/>
                      <a:pt x="1648" y="5440"/>
                    </a:cubicBezTo>
                    <a:cubicBezTo>
                      <a:pt x="1618" y="5432"/>
                      <a:pt x="1596" y="5417"/>
                      <a:pt x="1596" y="5387"/>
                    </a:cubicBezTo>
                    <a:cubicBezTo>
                      <a:pt x="1596" y="5350"/>
                      <a:pt x="1603" y="5335"/>
                      <a:pt x="1611" y="5297"/>
                    </a:cubicBezTo>
                    <a:cubicBezTo>
                      <a:pt x="1581" y="5170"/>
                      <a:pt x="1581" y="5170"/>
                      <a:pt x="1581" y="5170"/>
                    </a:cubicBezTo>
                    <a:cubicBezTo>
                      <a:pt x="1581" y="5125"/>
                      <a:pt x="1581" y="5087"/>
                      <a:pt x="1603" y="5043"/>
                    </a:cubicBezTo>
                    <a:cubicBezTo>
                      <a:pt x="1603" y="5027"/>
                      <a:pt x="1618" y="5020"/>
                      <a:pt x="1618" y="5005"/>
                    </a:cubicBezTo>
                    <a:cubicBezTo>
                      <a:pt x="1618" y="4983"/>
                      <a:pt x="1618" y="4983"/>
                      <a:pt x="1618" y="4983"/>
                    </a:cubicBezTo>
                    <a:cubicBezTo>
                      <a:pt x="1596" y="4983"/>
                      <a:pt x="1596" y="4983"/>
                      <a:pt x="1596" y="4983"/>
                    </a:cubicBezTo>
                    <a:cubicBezTo>
                      <a:pt x="1566" y="4983"/>
                      <a:pt x="1558" y="4998"/>
                      <a:pt x="1528" y="5013"/>
                    </a:cubicBezTo>
                    <a:cubicBezTo>
                      <a:pt x="1521" y="5013"/>
                      <a:pt x="1513" y="5020"/>
                      <a:pt x="1498" y="5020"/>
                    </a:cubicBezTo>
                    <a:lnTo>
                      <a:pt x="1498" y="5020"/>
                    </a:lnTo>
                    <a:cubicBezTo>
                      <a:pt x="1491" y="5013"/>
                      <a:pt x="1483" y="4990"/>
                      <a:pt x="1476" y="4975"/>
                    </a:cubicBezTo>
                    <a:cubicBezTo>
                      <a:pt x="1468" y="4968"/>
                      <a:pt x="1468" y="4968"/>
                      <a:pt x="1461" y="4968"/>
                    </a:cubicBezTo>
                    <a:cubicBezTo>
                      <a:pt x="1453" y="4953"/>
                      <a:pt x="1453" y="4945"/>
                      <a:pt x="1453" y="4930"/>
                    </a:cubicBezTo>
                    <a:cubicBezTo>
                      <a:pt x="1438" y="4908"/>
                      <a:pt x="1431" y="4900"/>
                      <a:pt x="1416" y="4878"/>
                    </a:cubicBezTo>
                    <a:lnTo>
                      <a:pt x="1416" y="4878"/>
                    </a:lnTo>
                    <a:cubicBezTo>
                      <a:pt x="1393" y="4863"/>
                      <a:pt x="1379" y="4848"/>
                      <a:pt x="1356" y="4848"/>
                    </a:cubicBezTo>
                    <a:cubicBezTo>
                      <a:pt x="1349" y="4848"/>
                      <a:pt x="1333" y="4848"/>
                      <a:pt x="1333" y="4848"/>
                    </a:cubicBezTo>
                    <a:cubicBezTo>
                      <a:pt x="1326" y="4840"/>
                      <a:pt x="1326" y="4825"/>
                      <a:pt x="1319" y="4818"/>
                    </a:cubicBezTo>
                    <a:cubicBezTo>
                      <a:pt x="1311" y="4795"/>
                      <a:pt x="1289" y="4795"/>
                      <a:pt x="1281" y="4773"/>
                    </a:cubicBezTo>
                    <a:cubicBezTo>
                      <a:pt x="1266" y="4750"/>
                      <a:pt x="1259" y="4735"/>
                      <a:pt x="1251" y="4713"/>
                    </a:cubicBezTo>
                    <a:cubicBezTo>
                      <a:pt x="1243" y="4713"/>
                      <a:pt x="1236" y="4713"/>
                      <a:pt x="1221" y="4713"/>
                    </a:cubicBezTo>
                    <a:cubicBezTo>
                      <a:pt x="1214" y="4720"/>
                      <a:pt x="1214" y="4728"/>
                      <a:pt x="1214" y="4743"/>
                    </a:cubicBezTo>
                    <a:cubicBezTo>
                      <a:pt x="1206" y="4743"/>
                      <a:pt x="1206" y="4743"/>
                      <a:pt x="1199" y="4750"/>
                    </a:cubicBezTo>
                    <a:cubicBezTo>
                      <a:pt x="1169" y="4735"/>
                      <a:pt x="1146" y="4735"/>
                      <a:pt x="1109" y="4735"/>
                    </a:cubicBezTo>
                    <a:lnTo>
                      <a:pt x="1109" y="4735"/>
                    </a:lnTo>
                    <a:cubicBezTo>
                      <a:pt x="1109" y="4705"/>
                      <a:pt x="1094" y="4683"/>
                      <a:pt x="1079" y="4653"/>
                    </a:cubicBezTo>
                    <a:cubicBezTo>
                      <a:pt x="1086" y="4645"/>
                      <a:pt x="1101" y="4638"/>
                      <a:pt x="1109" y="4623"/>
                    </a:cubicBezTo>
                    <a:cubicBezTo>
                      <a:pt x="1116" y="4600"/>
                      <a:pt x="1101" y="4586"/>
                      <a:pt x="1109" y="4556"/>
                    </a:cubicBezTo>
                    <a:cubicBezTo>
                      <a:pt x="1109" y="4540"/>
                      <a:pt x="1116" y="4526"/>
                      <a:pt x="1116" y="4510"/>
                    </a:cubicBezTo>
                    <a:cubicBezTo>
                      <a:pt x="1116" y="4488"/>
                      <a:pt x="1109" y="4481"/>
                      <a:pt x="1109" y="4466"/>
                    </a:cubicBezTo>
                    <a:cubicBezTo>
                      <a:pt x="1109" y="4451"/>
                      <a:pt x="1116" y="4443"/>
                      <a:pt x="1116" y="4436"/>
                    </a:cubicBezTo>
                    <a:cubicBezTo>
                      <a:pt x="1116" y="4406"/>
                      <a:pt x="1071" y="4398"/>
                      <a:pt x="1071" y="4368"/>
                    </a:cubicBezTo>
                    <a:cubicBezTo>
                      <a:pt x="1071" y="4353"/>
                      <a:pt x="1086" y="4346"/>
                      <a:pt x="1086" y="4331"/>
                    </a:cubicBezTo>
                    <a:cubicBezTo>
                      <a:pt x="1086" y="4308"/>
                      <a:pt x="1064" y="4301"/>
                      <a:pt x="1049" y="4286"/>
                    </a:cubicBezTo>
                    <a:cubicBezTo>
                      <a:pt x="1049" y="4293"/>
                      <a:pt x="1041" y="4301"/>
                      <a:pt x="1034" y="4308"/>
                    </a:cubicBezTo>
                    <a:cubicBezTo>
                      <a:pt x="1011" y="4286"/>
                      <a:pt x="1004" y="4256"/>
                      <a:pt x="1004" y="4226"/>
                    </a:cubicBezTo>
                    <a:cubicBezTo>
                      <a:pt x="1004" y="4211"/>
                      <a:pt x="1004" y="4203"/>
                      <a:pt x="1011" y="4196"/>
                    </a:cubicBezTo>
                    <a:cubicBezTo>
                      <a:pt x="989" y="4196"/>
                      <a:pt x="981" y="4196"/>
                      <a:pt x="966" y="4196"/>
                    </a:cubicBezTo>
                    <a:cubicBezTo>
                      <a:pt x="959" y="4173"/>
                      <a:pt x="959" y="4158"/>
                      <a:pt x="959" y="4136"/>
                    </a:cubicBezTo>
                    <a:lnTo>
                      <a:pt x="959" y="4136"/>
                    </a:lnTo>
                    <a:lnTo>
                      <a:pt x="951" y="4121"/>
                    </a:lnTo>
                    <a:cubicBezTo>
                      <a:pt x="936" y="4121"/>
                      <a:pt x="929" y="4128"/>
                      <a:pt x="914" y="4128"/>
                    </a:cubicBezTo>
                    <a:cubicBezTo>
                      <a:pt x="884" y="4128"/>
                      <a:pt x="869" y="4098"/>
                      <a:pt x="839" y="4098"/>
                    </a:cubicBezTo>
                    <a:cubicBezTo>
                      <a:pt x="831" y="4098"/>
                      <a:pt x="824" y="4106"/>
                      <a:pt x="809" y="4113"/>
                    </a:cubicBezTo>
                    <a:cubicBezTo>
                      <a:pt x="809" y="4113"/>
                      <a:pt x="801" y="4113"/>
                      <a:pt x="801" y="4121"/>
                    </a:cubicBezTo>
                    <a:cubicBezTo>
                      <a:pt x="801" y="4136"/>
                      <a:pt x="809" y="4143"/>
                      <a:pt x="809" y="4158"/>
                    </a:cubicBezTo>
                    <a:cubicBezTo>
                      <a:pt x="816" y="4173"/>
                      <a:pt x="816" y="4181"/>
                      <a:pt x="824" y="4196"/>
                    </a:cubicBezTo>
                    <a:cubicBezTo>
                      <a:pt x="831" y="4211"/>
                      <a:pt x="846" y="4211"/>
                      <a:pt x="861" y="4218"/>
                    </a:cubicBezTo>
                    <a:cubicBezTo>
                      <a:pt x="861" y="4226"/>
                      <a:pt x="861" y="4233"/>
                      <a:pt x="861" y="4233"/>
                    </a:cubicBezTo>
                    <a:cubicBezTo>
                      <a:pt x="846" y="4256"/>
                      <a:pt x="824" y="4256"/>
                      <a:pt x="794" y="4271"/>
                    </a:cubicBezTo>
                    <a:cubicBezTo>
                      <a:pt x="771" y="4278"/>
                      <a:pt x="764" y="4286"/>
                      <a:pt x="741" y="4286"/>
                    </a:cubicBezTo>
                    <a:cubicBezTo>
                      <a:pt x="741" y="4293"/>
                      <a:pt x="749" y="4308"/>
                      <a:pt x="741" y="4316"/>
                    </a:cubicBezTo>
                    <a:cubicBezTo>
                      <a:pt x="734" y="4323"/>
                      <a:pt x="726" y="4323"/>
                      <a:pt x="711" y="4323"/>
                    </a:cubicBezTo>
                    <a:cubicBezTo>
                      <a:pt x="704" y="4331"/>
                      <a:pt x="696" y="4331"/>
                      <a:pt x="689" y="4331"/>
                    </a:cubicBezTo>
                    <a:cubicBezTo>
                      <a:pt x="681" y="4338"/>
                      <a:pt x="674" y="4338"/>
                      <a:pt x="667" y="4338"/>
                    </a:cubicBezTo>
                    <a:cubicBezTo>
                      <a:pt x="659" y="4346"/>
                      <a:pt x="659" y="4346"/>
                      <a:pt x="659" y="4353"/>
                    </a:cubicBezTo>
                    <a:cubicBezTo>
                      <a:pt x="644" y="4368"/>
                      <a:pt x="629" y="4391"/>
                      <a:pt x="607" y="4391"/>
                    </a:cubicBezTo>
                    <a:cubicBezTo>
                      <a:pt x="599" y="4391"/>
                      <a:pt x="591" y="4376"/>
                      <a:pt x="584" y="4368"/>
                    </a:cubicBezTo>
                    <a:cubicBezTo>
                      <a:pt x="569" y="4361"/>
                      <a:pt x="561" y="4353"/>
                      <a:pt x="554" y="4338"/>
                    </a:cubicBezTo>
                    <a:cubicBezTo>
                      <a:pt x="554" y="4353"/>
                      <a:pt x="554" y="4361"/>
                      <a:pt x="547" y="4376"/>
                    </a:cubicBezTo>
                    <a:cubicBezTo>
                      <a:pt x="547" y="4383"/>
                      <a:pt x="531" y="4391"/>
                      <a:pt x="531" y="4398"/>
                    </a:cubicBezTo>
                    <a:cubicBezTo>
                      <a:pt x="531" y="4466"/>
                      <a:pt x="531" y="4466"/>
                      <a:pt x="531" y="4466"/>
                    </a:cubicBezTo>
                    <a:cubicBezTo>
                      <a:pt x="524" y="4473"/>
                      <a:pt x="517" y="4488"/>
                      <a:pt x="509" y="4503"/>
                    </a:cubicBezTo>
                    <a:cubicBezTo>
                      <a:pt x="502" y="4503"/>
                      <a:pt x="502" y="4510"/>
                      <a:pt x="494" y="4510"/>
                    </a:cubicBezTo>
                    <a:cubicBezTo>
                      <a:pt x="487" y="4510"/>
                      <a:pt x="479" y="4510"/>
                      <a:pt x="472" y="4503"/>
                    </a:cubicBezTo>
                    <a:cubicBezTo>
                      <a:pt x="464" y="4496"/>
                      <a:pt x="464" y="4481"/>
                      <a:pt x="457" y="4481"/>
                    </a:cubicBezTo>
                    <a:cubicBezTo>
                      <a:pt x="449" y="4481"/>
                      <a:pt x="442" y="4481"/>
                      <a:pt x="434" y="4481"/>
                    </a:cubicBezTo>
                    <a:cubicBezTo>
                      <a:pt x="427" y="4488"/>
                      <a:pt x="427" y="4481"/>
                      <a:pt x="419" y="4481"/>
                    </a:cubicBezTo>
                    <a:cubicBezTo>
                      <a:pt x="404" y="4496"/>
                      <a:pt x="404" y="4503"/>
                      <a:pt x="404" y="4518"/>
                    </a:cubicBezTo>
                    <a:cubicBezTo>
                      <a:pt x="389" y="4540"/>
                      <a:pt x="382" y="4556"/>
                      <a:pt x="374" y="4570"/>
                    </a:cubicBezTo>
                    <a:close/>
                  </a:path>
                </a:pathLst>
              </a:custGeom>
              <a:grpFill/>
              <a:ln w="63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latin typeface="Calibri" panose="020F0502020204030204" pitchFamily="34" charset="0"/>
                </a:endParaRPr>
              </a:p>
            </p:txBody>
          </p:sp>
          <p:sp>
            <p:nvSpPr>
              <p:cNvPr id="22" name="Freeform 136">
                <a:extLst>
                  <a:ext uri="{FF2B5EF4-FFF2-40B4-BE49-F238E27FC236}">
                    <a16:creationId xmlns:a16="http://schemas.microsoft.com/office/drawing/2014/main" id="{1F499135-1959-73F1-2BE4-3DCF03EDA037}"/>
                  </a:ext>
                </a:extLst>
              </p:cNvPr>
              <p:cNvSpPr>
                <a:spLocks noChangeArrowheads="1"/>
              </p:cNvSpPr>
              <p:nvPr/>
            </p:nvSpPr>
            <p:spPr bwMode="auto">
              <a:xfrm>
                <a:off x="7055324" y="8408921"/>
                <a:ext cx="1211684" cy="2471159"/>
              </a:xfrm>
              <a:custGeom>
                <a:avLst/>
                <a:gdLst>
                  <a:gd name="T0" fmla="*/ 1529 w 2804"/>
                  <a:gd name="T1" fmla="*/ 5605 h 5718"/>
                  <a:gd name="T2" fmla="*/ 1634 w 2804"/>
                  <a:gd name="T3" fmla="*/ 5672 h 5718"/>
                  <a:gd name="T4" fmla="*/ 1342 w 2804"/>
                  <a:gd name="T5" fmla="*/ 4578 h 5718"/>
                  <a:gd name="T6" fmla="*/ 1357 w 2804"/>
                  <a:gd name="T7" fmla="*/ 4571 h 5718"/>
                  <a:gd name="T8" fmla="*/ 1312 w 2804"/>
                  <a:gd name="T9" fmla="*/ 4301 h 5718"/>
                  <a:gd name="T10" fmla="*/ 1222 w 2804"/>
                  <a:gd name="T11" fmla="*/ 4331 h 5718"/>
                  <a:gd name="T12" fmla="*/ 885 w 2804"/>
                  <a:gd name="T13" fmla="*/ 4144 h 5718"/>
                  <a:gd name="T14" fmla="*/ 960 w 2804"/>
                  <a:gd name="T15" fmla="*/ 3941 h 5718"/>
                  <a:gd name="T16" fmla="*/ 982 w 2804"/>
                  <a:gd name="T17" fmla="*/ 3844 h 5718"/>
                  <a:gd name="T18" fmla="*/ 1087 w 2804"/>
                  <a:gd name="T19" fmla="*/ 3319 h 5718"/>
                  <a:gd name="T20" fmla="*/ 1169 w 2804"/>
                  <a:gd name="T21" fmla="*/ 3469 h 5718"/>
                  <a:gd name="T22" fmla="*/ 1132 w 2804"/>
                  <a:gd name="T23" fmla="*/ 3349 h 5718"/>
                  <a:gd name="T24" fmla="*/ 1042 w 2804"/>
                  <a:gd name="T25" fmla="*/ 329 h 5718"/>
                  <a:gd name="T26" fmla="*/ 1297 w 2804"/>
                  <a:gd name="T27" fmla="*/ 247 h 5718"/>
                  <a:gd name="T28" fmla="*/ 1417 w 2804"/>
                  <a:gd name="T29" fmla="*/ 172 h 5718"/>
                  <a:gd name="T30" fmla="*/ 1634 w 2804"/>
                  <a:gd name="T31" fmla="*/ 37 h 5718"/>
                  <a:gd name="T32" fmla="*/ 2001 w 2804"/>
                  <a:gd name="T33" fmla="*/ 97 h 5718"/>
                  <a:gd name="T34" fmla="*/ 2114 w 2804"/>
                  <a:gd name="T35" fmla="*/ 329 h 5718"/>
                  <a:gd name="T36" fmla="*/ 2264 w 2804"/>
                  <a:gd name="T37" fmla="*/ 457 h 5718"/>
                  <a:gd name="T38" fmla="*/ 2473 w 2804"/>
                  <a:gd name="T39" fmla="*/ 412 h 5718"/>
                  <a:gd name="T40" fmla="*/ 2518 w 2804"/>
                  <a:gd name="T41" fmla="*/ 359 h 5718"/>
                  <a:gd name="T42" fmla="*/ 2706 w 2804"/>
                  <a:gd name="T43" fmla="*/ 524 h 5718"/>
                  <a:gd name="T44" fmla="*/ 2511 w 2804"/>
                  <a:gd name="T45" fmla="*/ 1026 h 5718"/>
                  <a:gd name="T46" fmla="*/ 2496 w 2804"/>
                  <a:gd name="T47" fmla="*/ 1483 h 5718"/>
                  <a:gd name="T48" fmla="*/ 2743 w 2804"/>
                  <a:gd name="T49" fmla="*/ 1933 h 5718"/>
                  <a:gd name="T50" fmla="*/ 2751 w 2804"/>
                  <a:gd name="T51" fmla="*/ 2060 h 5718"/>
                  <a:gd name="T52" fmla="*/ 2518 w 2804"/>
                  <a:gd name="T53" fmla="*/ 2120 h 5718"/>
                  <a:gd name="T54" fmla="*/ 2294 w 2804"/>
                  <a:gd name="T55" fmla="*/ 2413 h 5718"/>
                  <a:gd name="T56" fmla="*/ 2054 w 2804"/>
                  <a:gd name="T57" fmla="*/ 2885 h 5718"/>
                  <a:gd name="T58" fmla="*/ 1769 w 2804"/>
                  <a:gd name="T59" fmla="*/ 3124 h 5718"/>
                  <a:gd name="T60" fmla="*/ 1612 w 2804"/>
                  <a:gd name="T61" fmla="*/ 3124 h 5718"/>
                  <a:gd name="T62" fmla="*/ 1574 w 2804"/>
                  <a:gd name="T63" fmla="*/ 3072 h 5718"/>
                  <a:gd name="T64" fmla="*/ 1642 w 2804"/>
                  <a:gd name="T65" fmla="*/ 3012 h 5718"/>
                  <a:gd name="T66" fmla="*/ 1642 w 2804"/>
                  <a:gd name="T67" fmla="*/ 2750 h 5718"/>
                  <a:gd name="T68" fmla="*/ 1619 w 2804"/>
                  <a:gd name="T69" fmla="*/ 2593 h 5718"/>
                  <a:gd name="T70" fmla="*/ 1851 w 2804"/>
                  <a:gd name="T71" fmla="*/ 2353 h 5718"/>
                  <a:gd name="T72" fmla="*/ 1799 w 2804"/>
                  <a:gd name="T73" fmla="*/ 2128 h 5718"/>
                  <a:gd name="T74" fmla="*/ 1604 w 2804"/>
                  <a:gd name="T75" fmla="*/ 2240 h 5718"/>
                  <a:gd name="T76" fmla="*/ 1432 w 2804"/>
                  <a:gd name="T77" fmla="*/ 2450 h 5718"/>
                  <a:gd name="T78" fmla="*/ 1514 w 2804"/>
                  <a:gd name="T79" fmla="*/ 2720 h 5718"/>
                  <a:gd name="T80" fmla="*/ 1342 w 2804"/>
                  <a:gd name="T81" fmla="*/ 2667 h 5718"/>
                  <a:gd name="T82" fmla="*/ 922 w 2804"/>
                  <a:gd name="T83" fmla="*/ 2697 h 5718"/>
                  <a:gd name="T84" fmla="*/ 787 w 2804"/>
                  <a:gd name="T85" fmla="*/ 2862 h 5718"/>
                  <a:gd name="T86" fmla="*/ 697 w 2804"/>
                  <a:gd name="T87" fmla="*/ 2630 h 5718"/>
                  <a:gd name="T88" fmla="*/ 622 w 2804"/>
                  <a:gd name="T89" fmla="*/ 2503 h 5718"/>
                  <a:gd name="T90" fmla="*/ 630 w 2804"/>
                  <a:gd name="T91" fmla="*/ 2405 h 5718"/>
                  <a:gd name="T92" fmla="*/ 742 w 2804"/>
                  <a:gd name="T93" fmla="*/ 2345 h 5718"/>
                  <a:gd name="T94" fmla="*/ 847 w 2804"/>
                  <a:gd name="T95" fmla="*/ 2143 h 5718"/>
                  <a:gd name="T96" fmla="*/ 622 w 2804"/>
                  <a:gd name="T97" fmla="*/ 1858 h 5718"/>
                  <a:gd name="T98" fmla="*/ 458 w 2804"/>
                  <a:gd name="T99" fmla="*/ 1821 h 5718"/>
                  <a:gd name="T100" fmla="*/ 353 w 2804"/>
                  <a:gd name="T101" fmla="*/ 1686 h 5718"/>
                  <a:gd name="T102" fmla="*/ 255 w 2804"/>
                  <a:gd name="T103" fmla="*/ 1461 h 5718"/>
                  <a:gd name="T104" fmla="*/ 248 w 2804"/>
                  <a:gd name="T105" fmla="*/ 1288 h 5718"/>
                  <a:gd name="T106" fmla="*/ 270 w 2804"/>
                  <a:gd name="T107" fmla="*/ 1056 h 5718"/>
                  <a:gd name="T108" fmla="*/ 0 w 2804"/>
                  <a:gd name="T109" fmla="*/ 951 h 5718"/>
                  <a:gd name="T110" fmla="*/ 135 w 2804"/>
                  <a:gd name="T111" fmla="*/ 734 h 5718"/>
                  <a:gd name="T112" fmla="*/ 240 w 2804"/>
                  <a:gd name="T113" fmla="*/ 636 h 5718"/>
                  <a:gd name="T114" fmla="*/ 398 w 2804"/>
                  <a:gd name="T115" fmla="*/ 584 h 5718"/>
                  <a:gd name="T116" fmla="*/ 570 w 2804"/>
                  <a:gd name="T117" fmla="*/ 472 h 5718"/>
                  <a:gd name="T118" fmla="*/ 645 w 2804"/>
                  <a:gd name="T119" fmla="*/ 247 h 5718"/>
                  <a:gd name="T120" fmla="*/ 825 w 2804"/>
                  <a:gd name="T121" fmla="*/ 187 h 5718"/>
                  <a:gd name="T122" fmla="*/ 937 w 2804"/>
                  <a:gd name="T123" fmla="*/ 322 h 5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04" h="5718">
                    <a:moveTo>
                      <a:pt x="1567" y="5598"/>
                    </a:moveTo>
                    <a:lnTo>
                      <a:pt x="1567" y="5598"/>
                    </a:lnTo>
                    <a:cubicBezTo>
                      <a:pt x="1567" y="5590"/>
                      <a:pt x="1559" y="5582"/>
                      <a:pt x="1552" y="5575"/>
                    </a:cubicBezTo>
                    <a:cubicBezTo>
                      <a:pt x="1529" y="5582"/>
                      <a:pt x="1529" y="5582"/>
                      <a:pt x="1529" y="5582"/>
                    </a:cubicBezTo>
                    <a:cubicBezTo>
                      <a:pt x="1529" y="5605"/>
                      <a:pt x="1529" y="5605"/>
                      <a:pt x="1529" y="5605"/>
                    </a:cubicBezTo>
                    <a:cubicBezTo>
                      <a:pt x="1529" y="5620"/>
                      <a:pt x="1537" y="5620"/>
                      <a:pt x="1544" y="5627"/>
                    </a:cubicBezTo>
                    <a:cubicBezTo>
                      <a:pt x="1552" y="5650"/>
                      <a:pt x="1559" y="5657"/>
                      <a:pt x="1567" y="5680"/>
                    </a:cubicBezTo>
                    <a:cubicBezTo>
                      <a:pt x="1574" y="5702"/>
                      <a:pt x="1597" y="5717"/>
                      <a:pt x="1619" y="5717"/>
                    </a:cubicBezTo>
                    <a:cubicBezTo>
                      <a:pt x="1642" y="5717"/>
                      <a:pt x="1642" y="5702"/>
                      <a:pt x="1642" y="5687"/>
                    </a:cubicBezTo>
                    <a:cubicBezTo>
                      <a:pt x="1642" y="5680"/>
                      <a:pt x="1634" y="5680"/>
                      <a:pt x="1634" y="5672"/>
                    </a:cubicBezTo>
                    <a:cubicBezTo>
                      <a:pt x="1627" y="5657"/>
                      <a:pt x="1619" y="5650"/>
                      <a:pt x="1604" y="5642"/>
                    </a:cubicBezTo>
                    <a:cubicBezTo>
                      <a:pt x="1589" y="5627"/>
                      <a:pt x="1582" y="5612"/>
                      <a:pt x="1567" y="5598"/>
                    </a:cubicBezTo>
                    <a:close/>
                    <a:moveTo>
                      <a:pt x="1357" y="4571"/>
                    </a:moveTo>
                    <a:lnTo>
                      <a:pt x="1357" y="4571"/>
                    </a:lnTo>
                    <a:cubicBezTo>
                      <a:pt x="1349" y="4571"/>
                      <a:pt x="1349" y="4571"/>
                      <a:pt x="1342" y="4578"/>
                    </a:cubicBezTo>
                    <a:cubicBezTo>
                      <a:pt x="1342" y="4586"/>
                      <a:pt x="1334" y="4593"/>
                      <a:pt x="1334" y="4601"/>
                    </a:cubicBezTo>
                    <a:cubicBezTo>
                      <a:pt x="1334" y="4616"/>
                      <a:pt x="1349" y="4631"/>
                      <a:pt x="1364" y="4631"/>
                    </a:cubicBezTo>
                    <a:cubicBezTo>
                      <a:pt x="1379" y="4631"/>
                      <a:pt x="1394" y="4631"/>
                      <a:pt x="1394" y="4616"/>
                    </a:cubicBezTo>
                    <a:cubicBezTo>
                      <a:pt x="1394" y="4608"/>
                      <a:pt x="1387" y="4608"/>
                      <a:pt x="1387" y="4601"/>
                    </a:cubicBezTo>
                    <a:cubicBezTo>
                      <a:pt x="1379" y="4593"/>
                      <a:pt x="1364" y="4578"/>
                      <a:pt x="1357" y="4571"/>
                    </a:cubicBezTo>
                    <a:close/>
                    <a:moveTo>
                      <a:pt x="1222" y="4331"/>
                    </a:moveTo>
                    <a:lnTo>
                      <a:pt x="1222" y="4331"/>
                    </a:lnTo>
                    <a:cubicBezTo>
                      <a:pt x="1222" y="4339"/>
                      <a:pt x="1222" y="4346"/>
                      <a:pt x="1229" y="4353"/>
                    </a:cubicBezTo>
                    <a:cubicBezTo>
                      <a:pt x="1237" y="4361"/>
                      <a:pt x="1237" y="4369"/>
                      <a:pt x="1244" y="4369"/>
                    </a:cubicBezTo>
                    <a:cubicBezTo>
                      <a:pt x="1282" y="4369"/>
                      <a:pt x="1312" y="4339"/>
                      <a:pt x="1312" y="4301"/>
                    </a:cubicBezTo>
                    <a:cubicBezTo>
                      <a:pt x="1312" y="4286"/>
                      <a:pt x="1312" y="4263"/>
                      <a:pt x="1297" y="4256"/>
                    </a:cubicBezTo>
                    <a:cubicBezTo>
                      <a:pt x="1289" y="4249"/>
                      <a:pt x="1274" y="4263"/>
                      <a:pt x="1259" y="4263"/>
                    </a:cubicBezTo>
                    <a:cubicBezTo>
                      <a:pt x="1252" y="4263"/>
                      <a:pt x="1244" y="4256"/>
                      <a:pt x="1237" y="4263"/>
                    </a:cubicBezTo>
                    <a:cubicBezTo>
                      <a:pt x="1229" y="4271"/>
                      <a:pt x="1237" y="4279"/>
                      <a:pt x="1229" y="4293"/>
                    </a:cubicBezTo>
                    <a:cubicBezTo>
                      <a:pt x="1229" y="4309"/>
                      <a:pt x="1222" y="4309"/>
                      <a:pt x="1222" y="4331"/>
                    </a:cubicBezTo>
                    <a:close/>
                    <a:moveTo>
                      <a:pt x="855" y="4099"/>
                    </a:moveTo>
                    <a:lnTo>
                      <a:pt x="855" y="4099"/>
                    </a:lnTo>
                    <a:cubicBezTo>
                      <a:pt x="840" y="4099"/>
                      <a:pt x="832" y="4121"/>
                      <a:pt x="825" y="4136"/>
                    </a:cubicBezTo>
                    <a:cubicBezTo>
                      <a:pt x="832" y="4136"/>
                      <a:pt x="832" y="4144"/>
                      <a:pt x="840" y="4144"/>
                    </a:cubicBezTo>
                    <a:cubicBezTo>
                      <a:pt x="862" y="4144"/>
                      <a:pt x="870" y="4144"/>
                      <a:pt x="885" y="4144"/>
                    </a:cubicBezTo>
                    <a:cubicBezTo>
                      <a:pt x="885" y="4129"/>
                      <a:pt x="885" y="4129"/>
                      <a:pt x="885" y="4114"/>
                    </a:cubicBezTo>
                    <a:cubicBezTo>
                      <a:pt x="885" y="4099"/>
                      <a:pt x="870" y="4099"/>
                      <a:pt x="855" y="4099"/>
                    </a:cubicBezTo>
                    <a:close/>
                    <a:moveTo>
                      <a:pt x="952" y="3926"/>
                    </a:moveTo>
                    <a:lnTo>
                      <a:pt x="952" y="3926"/>
                    </a:lnTo>
                    <a:cubicBezTo>
                      <a:pt x="952" y="3934"/>
                      <a:pt x="960" y="3934"/>
                      <a:pt x="960" y="3941"/>
                    </a:cubicBezTo>
                    <a:cubicBezTo>
                      <a:pt x="967" y="3941"/>
                      <a:pt x="967" y="3949"/>
                      <a:pt x="967" y="3949"/>
                    </a:cubicBezTo>
                    <a:cubicBezTo>
                      <a:pt x="982" y="3941"/>
                      <a:pt x="989" y="3926"/>
                      <a:pt x="989" y="3911"/>
                    </a:cubicBezTo>
                    <a:cubicBezTo>
                      <a:pt x="997" y="3896"/>
                      <a:pt x="1005" y="3889"/>
                      <a:pt x="1012" y="3881"/>
                    </a:cubicBezTo>
                    <a:cubicBezTo>
                      <a:pt x="1019" y="3866"/>
                      <a:pt x="1019" y="3859"/>
                      <a:pt x="1019" y="3844"/>
                    </a:cubicBezTo>
                    <a:cubicBezTo>
                      <a:pt x="1005" y="3844"/>
                      <a:pt x="997" y="3844"/>
                      <a:pt x="982" y="3844"/>
                    </a:cubicBezTo>
                    <a:cubicBezTo>
                      <a:pt x="982" y="3851"/>
                      <a:pt x="989" y="3851"/>
                      <a:pt x="989" y="3851"/>
                    </a:cubicBezTo>
                    <a:cubicBezTo>
                      <a:pt x="982" y="3889"/>
                      <a:pt x="952" y="3896"/>
                      <a:pt x="952" y="3926"/>
                    </a:cubicBezTo>
                    <a:close/>
                    <a:moveTo>
                      <a:pt x="1102" y="3312"/>
                    </a:moveTo>
                    <a:lnTo>
                      <a:pt x="1102" y="3312"/>
                    </a:lnTo>
                    <a:cubicBezTo>
                      <a:pt x="1087" y="3319"/>
                      <a:pt x="1087" y="3319"/>
                      <a:pt x="1087" y="3319"/>
                    </a:cubicBezTo>
                    <a:cubicBezTo>
                      <a:pt x="1087" y="3387"/>
                      <a:pt x="1087" y="3387"/>
                      <a:pt x="1087" y="3387"/>
                    </a:cubicBezTo>
                    <a:cubicBezTo>
                      <a:pt x="1087" y="3402"/>
                      <a:pt x="1079" y="3409"/>
                      <a:pt x="1079" y="3432"/>
                    </a:cubicBezTo>
                    <a:cubicBezTo>
                      <a:pt x="1079" y="3447"/>
                      <a:pt x="1095" y="3454"/>
                      <a:pt x="1109" y="3462"/>
                    </a:cubicBezTo>
                    <a:cubicBezTo>
                      <a:pt x="1124" y="3469"/>
                      <a:pt x="1132" y="3492"/>
                      <a:pt x="1147" y="3492"/>
                    </a:cubicBezTo>
                    <a:cubicBezTo>
                      <a:pt x="1154" y="3492"/>
                      <a:pt x="1162" y="3477"/>
                      <a:pt x="1169" y="3469"/>
                    </a:cubicBezTo>
                    <a:cubicBezTo>
                      <a:pt x="1169" y="3469"/>
                      <a:pt x="1177" y="3462"/>
                      <a:pt x="1177" y="3454"/>
                    </a:cubicBezTo>
                    <a:cubicBezTo>
                      <a:pt x="1177" y="3394"/>
                      <a:pt x="1177" y="3394"/>
                      <a:pt x="1177" y="3394"/>
                    </a:cubicBezTo>
                    <a:cubicBezTo>
                      <a:pt x="1184" y="3379"/>
                      <a:pt x="1184" y="3379"/>
                      <a:pt x="1184" y="3379"/>
                    </a:cubicBezTo>
                    <a:cubicBezTo>
                      <a:pt x="1184" y="3372"/>
                      <a:pt x="1184" y="3372"/>
                      <a:pt x="1184" y="3372"/>
                    </a:cubicBezTo>
                    <a:cubicBezTo>
                      <a:pt x="1162" y="3364"/>
                      <a:pt x="1147" y="3364"/>
                      <a:pt x="1132" y="3349"/>
                    </a:cubicBezTo>
                    <a:cubicBezTo>
                      <a:pt x="1117" y="3334"/>
                      <a:pt x="1117" y="3327"/>
                      <a:pt x="1102" y="3312"/>
                    </a:cubicBezTo>
                    <a:close/>
                    <a:moveTo>
                      <a:pt x="952" y="322"/>
                    </a:moveTo>
                    <a:lnTo>
                      <a:pt x="952" y="322"/>
                    </a:lnTo>
                    <a:cubicBezTo>
                      <a:pt x="975" y="322"/>
                      <a:pt x="989" y="307"/>
                      <a:pt x="1005" y="307"/>
                    </a:cubicBezTo>
                    <a:cubicBezTo>
                      <a:pt x="1019" y="314"/>
                      <a:pt x="1027" y="329"/>
                      <a:pt x="1042" y="329"/>
                    </a:cubicBezTo>
                    <a:cubicBezTo>
                      <a:pt x="1072" y="344"/>
                      <a:pt x="1102" y="329"/>
                      <a:pt x="1132" y="344"/>
                    </a:cubicBezTo>
                    <a:lnTo>
                      <a:pt x="1132" y="344"/>
                    </a:lnTo>
                    <a:cubicBezTo>
                      <a:pt x="1169" y="322"/>
                      <a:pt x="1184" y="299"/>
                      <a:pt x="1222" y="269"/>
                    </a:cubicBezTo>
                    <a:cubicBezTo>
                      <a:pt x="1244" y="277"/>
                      <a:pt x="1244" y="277"/>
                      <a:pt x="1244" y="277"/>
                    </a:cubicBezTo>
                    <a:cubicBezTo>
                      <a:pt x="1267" y="269"/>
                      <a:pt x="1274" y="254"/>
                      <a:pt x="1297" y="247"/>
                    </a:cubicBezTo>
                    <a:cubicBezTo>
                      <a:pt x="1304" y="239"/>
                      <a:pt x="1312" y="239"/>
                      <a:pt x="1319" y="232"/>
                    </a:cubicBezTo>
                    <a:cubicBezTo>
                      <a:pt x="1327" y="224"/>
                      <a:pt x="1327" y="217"/>
                      <a:pt x="1334" y="209"/>
                    </a:cubicBezTo>
                    <a:cubicBezTo>
                      <a:pt x="1349" y="202"/>
                      <a:pt x="1364" y="217"/>
                      <a:pt x="1372" y="209"/>
                    </a:cubicBezTo>
                    <a:cubicBezTo>
                      <a:pt x="1379" y="209"/>
                      <a:pt x="1379" y="202"/>
                      <a:pt x="1387" y="202"/>
                    </a:cubicBezTo>
                    <a:cubicBezTo>
                      <a:pt x="1394" y="187"/>
                      <a:pt x="1402" y="179"/>
                      <a:pt x="1417" y="172"/>
                    </a:cubicBezTo>
                    <a:cubicBezTo>
                      <a:pt x="1432" y="157"/>
                      <a:pt x="1439" y="149"/>
                      <a:pt x="1454" y="149"/>
                    </a:cubicBezTo>
                    <a:cubicBezTo>
                      <a:pt x="1469" y="142"/>
                      <a:pt x="1477" y="149"/>
                      <a:pt x="1492" y="142"/>
                    </a:cubicBezTo>
                    <a:cubicBezTo>
                      <a:pt x="1507" y="142"/>
                      <a:pt x="1514" y="135"/>
                      <a:pt x="1529" y="127"/>
                    </a:cubicBezTo>
                    <a:cubicBezTo>
                      <a:pt x="1559" y="119"/>
                      <a:pt x="1574" y="119"/>
                      <a:pt x="1604" y="112"/>
                    </a:cubicBezTo>
                    <a:cubicBezTo>
                      <a:pt x="1604" y="82"/>
                      <a:pt x="1604" y="52"/>
                      <a:pt x="1634" y="37"/>
                    </a:cubicBezTo>
                    <a:cubicBezTo>
                      <a:pt x="1664" y="7"/>
                      <a:pt x="1694" y="0"/>
                      <a:pt x="1731" y="0"/>
                    </a:cubicBezTo>
                    <a:cubicBezTo>
                      <a:pt x="1784" y="0"/>
                      <a:pt x="1814" y="29"/>
                      <a:pt x="1866" y="37"/>
                    </a:cubicBezTo>
                    <a:cubicBezTo>
                      <a:pt x="1904" y="45"/>
                      <a:pt x="1926" y="45"/>
                      <a:pt x="1956" y="59"/>
                    </a:cubicBezTo>
                    <a:cubicBezTo>
                      <a:pt x="1971" y="67"/>
                      <a:pt x="1986" y="75"/>
                      <a:pt x="1994" y="89"/>
                    </a:cubicBezTo>
                    <a:cubicBezTo>
                      <a:pt x="2001" y="89"/>
                      <a:pt x="2001" y="97"/>
                      <a:pt x="2001" y="97"/>
                    </a:cubicBezTo>
                    <a:cubicBezTo>
                      <a:pt x="2016" y="119"/>
                      <a:pt x="2031" y="127"/>
                      <a:pt x="2039" y="149"/>
                    </a:cubicBezTo>
                    <a:cubicBezTo>
                      <a:pt x="2046" y="157"/>
                      <a:pt x="2046" y="172"/>
                      <a:pt x="2054" y="172"/>
                    </a:cubicBezTo>
                    <a:cubicBezTo>
                      <a:pt x="2061" y="187"/>
                      <a:pt x="2076" y="172"/>
                      <a:pt x="2091" y="179"/>
                    </a:cubicBezTo>
                    <a:cubicBezTo>
                      <a:pt x="2099" y="187"/>
                      <a:pt x="2099" y="194"/>
                      <a:pt x="2099" y="209"/>
                    </a:cubicBezTo>
                    <a:cubicBezTo>
                      <a:pt x="2114" y="254"/>
                      <a:pt x="2099" y="284"/>
                      <a:pt x="2114" y="329"/>
                    </a:cubicBezTo>
                    <a:lnTo>
                      <a:pt x="2114" y="329"/>
                    </a:lnTo>
                    <a:cubicBezTo>
                      <a:pt x="2129" y="329"/>
                      <a:pt x="2151" y="329"/>
                      <a:pt x="2166" y="344"/>
                    </a:cubicBezTo>
                    <a:cubicBezTo>
                      <a:pt x="2189" y="352"/>
                      <a:pt x="2181" y="382"/>
                      <a:pt x="2204" y="389"/>
                    </a:cubicBezTo>
                    <a:cubicBezTo>
                      <a:pt x="2219" y="397"/>
                      <a:pt x="2226" y="397"/>
                      <a:pt x="2248" y="397"/>
                    </a:cubicBezTo>
                    <a:cubicBezTo>
                      <a:pt x="2248" y="419"/>
                      <a:pt x="2241" y="442"/>
                      <a:pt x="2264" y="457"/>
                    </a:cubicBezTo>
                    <a:cubicBezTo>
                      <a:pt x="2278" y="472"/>
                      <a:pt x="2294" y="464"/>
                      <a:pt x="2308" y="479"/>
                    </a:cubicBezTo>
                    <a:cubicBezTo>
                      <a:pt x="2331" y="494"/>
                      <a:pt x="2338" y="509"/>
                      <a:pt x="2361" y="509"/>
                    </a:cubicBezTo>
                    <a:cubicBezTo>
                      <a:pt x="2376" y="509"/>
                      <a:pt x="2384" y="494"/>
                      <a:pt x="2398" y="487"/>
                    </a:cubicBezTo>
                    <a:cubicBezTo>
                      <a:pt x="2413" y="472"/>
                      <a:pt x="2421" y="457"/>
                      <a:pt x="2443" y="442"/>
                    </a:cubicBezTo>
                    <a:cubicBezTo>
                      <a:pt x="2451" y="434"/>
                      <a:pt x="2466" y="427"/>
                      <a:pt x="2473" y="412"/>
                    </a:cubicBezTo>
                    <a:cubicBezTo>
                      <a:pt x="2481" y="404"/>
                      <a:pt x="2488" y="397"/>
                      <a:pt x="2488" y="389"/>
                    </a:cubicBezTo>
                    <a:cubicBezTo>
                      <a:pt x="2488" y="374"/>
                      <a:pt x="2473" y="367"/>
                      <a:pt x="2473" y="352"/>
                    </a:cubicBezTo>
                    <a:cubicBezTo>
                      <a:pt x="2466" y="329"/>
                      <a:pt x="2466" y="322"/>
                      <a:pt x="2466" y="299"/>
                    </a:cubicBezTo>
                    <a:cubicBezTo>
                      <a:pt x="2481" y="307"/>
                      <a:pt x="2488" y="314"/>
                      <a:pt x="2496" y="322"/>
                    </a:cubicBezTo>
                    <a:cubicBezTo>
                      <a:pt x="2503" y="337"/>
                      <a:pt x="2503" y="352"/>
                      <a:pt x="2518" y="359"/>
                    </a:cubicBezTo>
                    <a:cubicBezTo>
                      <a:pt x="2548" y="382"/>
                      <a:pt x="2571" y="382"/>
                      <a:pt x="2601" y="389"/>
                    </a:cubicBezTo>
                    <a:cubicBezTo>
                      <a:pt x="2631" y="397"/>
                      <a:pt x="2653" y="397"/>
                      <a:pt x="2676" y="404"/>
                    </a:cubicBezTo>
                    <a:cubicBezTo>
                      <a:pt x="2706" y="412"/>
                      <a:pt x="2713" y="427"/>
                      <a:pt x="2736" y="442"/>
                    </a:cubicBezTo>
                    <a:lnTo>
                      <a:pt x="2736" y="442"/>
                    </a:lnTo>
                    <a:cubicBezTo>
                      <a:pt x="2728" y="472"/>
                      <a:pt x="2721" y="494"/>
                      <a:pt x="2706" y="524"/>
                    </a:cubicBezTo>
                    <a:cubicBezTo>
                      <a:pt x="2676" y="584"/>
                      <a:pt x="2661" y="622"/>
                      <a:pt x="2631" y="689"/>
                    </a:cubicBezTo>
                    <a:cubicBezTo>
                      <a:pt x="2608" y="734"/>
                      <a:pt x="2601" y="764"/>
                      <a:pt x="2578" y="809"/>
                    </a:cubicBezTo>
                    <a:cubicBezTo>
                      <a:pt x="2578" y="824"/>
                      <a:pt x="2563" y="831"/>
                      <a:pt x="2556" y="846"/>
                    </a:cubicBezTo>
                    <a:cubicBezTo>
                      <a:pt x="2533" y="899"/>
                      <a:pt x="2533" y="929"/>
                      <a:pt x="2518" y="981"/>
                    </a:cubicBezTo>
                    <a:cubicBezTo>
                      <a:pt x="2518" y="996"/>
                      <a:pt x="2511" y="1011"/>
                      <a:pt x="2511" y="1026"/>
                    </a:cubicBezTo>
                    <a:cubicBezTo>
                      <a:pt x="2511" y="1064"/>
                      <a:pt x="2533" y="1086"/>
                      <a:pt x="2533" y="1124"/>
                    </a:cubicBezTo>
                    <a:cubicBezTo>
                      <a:pt x="2533" y="1191"/>
                      <a:pt x="2458" y="1206"/>
                      <a:pt x="2458" y="1266"/>
                    </a:cubicBezTo>
                    <a:cubicBezTo>
                      <a:pt x="2458" y="1288"/>
                      <a:pt x="2466" y="1296"/>
                      <a:pt x="2466" y="1311"/>
                    </a:cubicBezTo>
                    <a:cubicBezTo>
                      <a:pt x="2473" y="1356"/>
                      <a:pt x="2473" y="1386"/>
                      <a:pt x="2481" y="1431"/>
                    </a:cubicBezTo>
                    <a:cubicBezTo>
                      <a:pt x="2488" y="1453"/>
                      <a:pt x="2496" y="1468"/>
                      <a:pt x="2496" y="1483"/>
                    </a:cubicBezTo>
                    <a:cubicBezTo>
                      <a:pt x="2503" y="1498"/>
                      <a:pt x="2503" y="1506"/>
                      <a:pt x="2503" y="1513"/>
                    </a:cubicBezTo>
                    <a:cubicBezTo>
                      <a:pt x="2526" y="1573"/>
                      <a:pt x="2548" y="1603"/>
                      <a:pt x="2571" y="1656"/>
                    </a:cubicBezTo>
                    <a:cubicBezTo>
                      <a:pt x="2593" y="1708"/>
                      <a:pt x="2616" y="1731"/>
                      <a:pt x="2646" y="1783"/>
                    </a:cubicBezTo>
                    <a:cubicBezTo>
                      <a:pt x="2661" y="1805"/>
                      <a:pt x="2668" y="1821"/>
                      <a:pt x="2683" y="1843"/>
                    </a:cubicBezTo>
                    <a:cubicBezTo>
                      <a:pt x="2706" y="1873"/>
                      <a:pt x="2721" y="1895"/>
                      <a:pt x="2743" y="1933"/>
                    </a:cubicBezTo>
                    <a:cubicBezTo>
                      <a:pt x="2751" y="1955"/>
                      <a:pt x="2758" y="1970"/>
                      <a:pt x="2773" y="1993"/>
                    </a:cubicBezTo>
                    <a:cubicBezTo>
                      <a:pt x="2781" y="2008"/>
                      <a:pt x="2796" y="2000"/>
                      <a:pt x="2803" y="2000"/>
                    </a:cubicBezTo>
                    <a:cubicBezTo>
                      <a:pt x="2803" y="2075"/>
                      <a:pt x="2803" y="2075"/>
                      <a:pt x="2803" y="2075"/>
                    </a:cubicBezTo>
                    <a:cubicBezTo>
                      <a:pt x="2796" y="2075"/>
                      <a:pt x="2796" y="2075"/>
                      <a:pt x="2788" y="2075"/>
                    </a:cubicBezTo>
                    <a:cubicBezTo>
                      <a:pt x="2773" y="2075"/>
                      <a:pt x="2766" y="2068"/>
                      <a:pt x="2751" y="2060"/>
                    </a:cubicBezTo>
                    <a:cubicBezTo>
                      <a:pt x="2743" y="2060"/>
                      <a:pt x="2736" y="2060"/>
                      <a:pt x="2728" y="2060"/>
                    </a:cubicBezTo>
                    <a:cubicBezTo>
                      <a:pt x="2713" y="2068"/>
                      <a:pt x="2713" y="2068"/>
                      <a:pt x="2713" y="2068"/>
                    </a:cubicBezTo>
                    <a:cubicBezTo>
                      <a:pt x="2713" y="2068"/>
                      <a:pt x="2691" y="2083"/>
                      <a:pt x="2668" y="2083"/>
                    </a:cubicBezTo>
                    <a:cubicBezTo>
                      <a:pt x="2593" y="2083"/>
                      <a:pt x="2593" y="2083"/>
                      <a:pt x="2593" y="2083"/>
                    </a:cubicBezTo>
                    <a:cubicBezTo>
                      <a:pt x="2563" y="2083"/>
                      <a:pt x="2548" y="2105"/>
                      <a:pt x="2518" y="2120"/>
                    </a:cubicBezTo>
                    <a:cubicBezTo>
                      <a:pt x="2496" y="2135"/>
                      <a:pt x="2481" y="2143"/>
                      <a:pt x="2466" y="2158"/>
                    </a:cubicBezTo>
                    <a:cubicBezTo>
                      <a:pt x="2458" y="2165"/>
                      <a:pt x="2458" y="2173"/>
                      <a:pt x="2451" y="2180"/>
                    </a:cubicBezTo>
                    <a:cubicBezTo>
                      <a:pt x="2413" y="2225"/>
                      <a:pt x="2384" y="2248"/>
                      <a:pt x="2346" y="2300"/>
                    </a:cubicBezTo>
                    <a:cubicBezTo>
                      <a:pt x="2331" y="2323"/>
                      <a:pt x="2331" y="2338"/>
                      <a:pt x="2316" y="2360"/>
                    </a:cubicBezTo>
                    <a:cubicBezTo>
                      <a:pt x="2308" y="2383"/>
                      <a:pt x="2301" y="2390"/>
                      <a:pt x="2294" y="2413"/>
                    </a:cubicBezTo>
                    <a:cubicBezTo>
                      <a:pt x="2286" y="2450"/>
                      <a:pt x="2286" y="2480"/>
                      <a:pt x="2286" y="2525"/>
                    </a:cubicBezTo>
                    <a:cubicBezTo>
                      <a:pt x="2278" y="2540"/>
                      <a:pt x="2278" y="2555"/>
                      <a:pt x="2278" y="2577"/>
                    </a:cubicBezTo>
                    <a:cubicBezTo>
                      <a:pt x="2278" y="2765"/>
                      <a:pt x="2278" y="2765"/>
                      <a:pt x="2278" y="2765"/>
                    </a:cubicBezTo>
                    <a:cubicBezTo>
                      <a:pt x="2241" y="2795"/>
                      <a:pt x="2211" y="2802"/>
                      <a:pt x="2166" y="2832"/>
                    </a:cubicBezTo>
                    <a:cubicBezTo>
                      <a:pt x="2129" y="2855"/>
                      <a:pt x="2106" y="2885"/>
                      <a:pt x="2054" y="2885"/>
                    </a:cubicBezTo>
                    <a:cubicBezTo>
                      <a:pt x="2031" y="2885"/>
                      <a:pt x="2009" y="2877"/>
                      <a:pt x="1986" y="2877"/>
                    </a:cubicBezTo>
                    <a:cubicBezTo>
                      <a:pt x="1964" y="2877"/>
                      <a:pt x="1956" y="2892"/>
                      <a:pt x="1941" y="2900"/>
                    </a:cubicBezTo>
                    <a:cubicBezTo>
                      <a:pt x="1926" y="2915"/>
                      <a:pt x="1919" y="2922"/>
                      <a:pt x="1896" y="2930"/>
                    </a:cubicBezTo>
                    <a:cubicBezTo>
                      <a:pt x="1859" y="2952"/>
                      <a:pt x="1851" y="2982"/>
                      <a:pt x="1829" y="3012"/>
                    </a:cubicBezTo>
                    <a:cubicBezTo>
                      <a:pt x="1791" y="3050"/>
                      <a:pt x="1791" y="3087"/>
                      <a:pt x="1769" y="3124"/>
                    </a:cubicBezTo>
                    <a:cubicBezTo>
                      <a:pt x="1747" y="3154"/>
                      <a:pt x="1724" y="3169"/>
                      <a:pt x="1694" y="3169"/>
                    </a:cubicBezTo>
                    <a:cubicBezTo>
                      <a:pt x="1679" y="3169"/>
                      <a:pt x="1679" y="3169"/>
                      <a:pt x="1664" y="3169"/>
                    </a:cubicBezTo>
                    <a:cubicBezTo>
                      <a:pt x="1657" y="3169"/>
                      <a:pt x="1649" y="3177"/>
                      <a:pt x="1642" y="3177"/>
                    </a:cubicBezTo>
                    <a:cubicBezTo>
                      <a:pt x="1627" y="3177"/>
                      <a:pt x="1634" y="3147"/>
                      <a:pt x="1619" y="3132"/>
                    </a:cubicBezTo>
                    <a:cubicBezTo>
                      <a:pt x="1619" y="3132"/>
                      <a:pt x="1612" y="3132"/>
                      <a:pt x="1612" y="3124"/>
                    </a:cubicBezTo>
                    <a:cubicBezTo>
                      <a:pt x="1604" y="3124"/>
                      <a:pt x="1604" y="3132"/>
                      <a:pt x="1597" y="3124"/>
                    </a:cubicBezTo>
                    <a:cubicBezTo>
                      <a:pt x="1589" y="3124"/>
                      <a:pt x="1582" y="3110"/>
                      <a:pt x="1574" y="3110"/>
                    </a:cubicBezTo>
                    <a:cubicBezTo>
                      <a:pt x="1559" y="3102"/>
                      <a:pt x="1552" y="3110"/>
                      <a:pt x="1544" y="3102"/>
                    </a:cubicBezTo>
                    <a:cubicBezTo>
                      <a:pt x="1537" y="3102"/>
                      <a:pt x="1544" y="3094"/>
                      <a:pt x="1537" y="3087"/>
                    </a:cubicBezTo>
                    <a:cubicBezTo>
                      <a:pt x="1544" y="3080"/>
                      <a:pt x="1559" y="3072"/>
                      <a:pt x="1574" y="3072"/>
                    </a:cubicBezTo>
                    <a:cubicBezTo>
                      <a:pt x="1582" y="3072"/>
                      <a:pt x="1589" y="3080"/>
                      <a:pt x="1604" y="3072"/>
                    </a:cubicBezTo>
                    <a:cubicBezTo>
                      <a:pt x="1612" y="3072"/>
                      <a:pt x="1619" y="3064"/>
                      <a:pt x="1627" y="3064"/>
                    </a:cubicBezTo>
                    <a:cubicBezTo>
                      <a:pt x="1634" y="3057"/>
                      <a:pt x="1642" y="3064"/>
                      <a:pt x="1649" y="3057"/>
                    </a:cubicBezTo>
                    <a:cubicBezTo>
                      <a:pt x="1657" y="3057"/>
                      <a:pt x="1657" y="3050"/>
                      <a:pt x="1657" y="3042"/>
                    </a:cubicBezTo>
                    <a:cubicBezTo>
                      <a:pt x="1657" y="3027"/>
                      <a:pt x="1642" y="3020"/>
                      <a:pt x="1642" y="3012"/>
                    </a:cubicBezTo>
                    <a:cubicBezTo>
                      <a:pt x="1627" y="2982"/>
                      <a:pt x="1604" y="2975"/>
                      <a:pt x="1604" y="2945"/>
                    </a:cubicBezTo>
                    <a:cubicBezTo>
                      <a:pt x="1604" y="2907"/>
                      <a:pt x="1627" y="2892"/>
                      <a:pt x="1627" y="2855"/>
                    </a:cubicBezTo>
                    <a:cubicBezTo>
                      <a:pt x="1627" y="2832"/>
                      <a:pt x="1612" y="2817"/>
                      <a:pt x="1612" y="2795"/>
                    </a:cubicBezTo>
                    <a:cubicBezTo>
                      <a:pt x="1612" y="2780"/>
                      <a:pt x="1619" y="2772"/>
                      <a:pt x="1627" y="2757"/>
                    </a:cubicBezTo>
                    <a:cubicBezTo>
                      <a:pt x="1634" y="2757"/>
                      <a:pt x="1642" y="2757"/>
                      <a:pt x="1642" y="2750"/>
                    </a:cubicBezTo>
                    <a:cubicBezTo>
                      <a:pt x="1649" y="2742"/>
                      <a:pt x="1649" y="2735"/>
                      <a:pt x="1649" y="2727"/>
                    </a:cubicBezTo>
                    <a:cubicBezTo>
                      <a:pt x="1649" y="2712"/>
                      <a:pt x="1657" y="2705"/>
                      <a:pt x="1657" y="2697"/>
                    </a:cubicBezTo>
                    <a:cubicBezTo>
                      <a:pt x="1657" y="2682"/>
                      <a:pt x="1649" y="2667"/>
                      <a:pt x="1642" y="2652"/>
                    </a:cubicBezTo>
                    <a:cubicBezTo>
                      <a:pt x="1642" y="2637"/>
                      <a:pt x="1649" y="2630"/>
                      <a:pt x="1642" y="2615"/>
                    </a:cubicBezTo>
                    <a:cubicBezTo>
                      <a:pt x="1634" y="2607"/>
                      <a:pt x="1619" y="2607"/>
                      <a:pt x="1619" y="2593"/>
                    </a:cubicBezTo>
                    <a:cubicBezTo>
                      <a:pt x="1619" y="2570"/>
                      <a:pt x="1642" y="2563"/>
                      <a:pt x="1657" y="2555"/>
                    </a:cubicBezTo>
                    <a:cubicBezTo>
                      <a:pt x="1672" y="2547"/>
                      <a:pt x="1679" y="2533"/>
                      <a:pt x="1694" y="2525"/>
                    </a:cubicBezTo>
                    <a:cubicBezTo>
                      <a:pt x="1724" y="2510"/>
                      <a:pt x="1747" y="2510"/>
                      <a:pt x="1754" y="2480"/>
                    </a:cubicBezTo>
                    <a:cubicBezTo>
                      <a:pt x="1761" y="2465"/>
                      <a:pt x="1761" y="2450"/>
                      <a:pt x="1769" y="2435"/>
                    </a:cubicBezTo>
                    <a:cubicBezTo>
                      <a:pt x="1791" y="2390"/>
                      <a:pt x="1836" y="2390"/>
                      <a:pt x="1851" y="2353"/>
                    </a:cubicBezTo>
                    <a:cubicBezTo>
                      <a:pt x="1866" y="2330"/>
                      <a:pt x="1874" y="2315"/>
                      <a:pt x="1889" y="2308"/>
                    </a:cubicBezTo>
                    <a:cubicBezTo>
                      <a:pt x="1896" y="2300"/>
                      <a:pt x="1904" y="2293"/>
                      <a:pt x="1911" y="2285"/>
                    </a:cubicBezTo>
                    <a:cubicBezTo>
                      <a:pt x="1926" y="2285"/>
                      <a:pt x="1941" y="2285"/>
                      <a:pt x="1941" y="2270"/>
                    </a:cubicBezTo>
                    <a:cubicBezTo>
                      <a:pt x="1941" y="2218"/>
                      <a:pt x="1896" y="2203"/>
                      <a:pt x="1859" y="2173"/>
                    </a:cubicBezTo>
                    <a:cubicBezTo>
                      <a:pt x="1836" y="2158"/>
                      <a:pt x="1821" y="2150"/>
                      <a:pt x="1799" y="2128"/>
                    </a:cubicBezTo>
                    <a:cubicBezTo>
                      <a:pt x="1784" y="2120"/>
                      <a:pt x="1777" y="2105"/>
                      <a:pt x="1761" y="2098"/>
                    </a:cubicBezTo>
                    <a:cubicBezTo>
                      <a:pt x="1754" y="2090"/>
                      <a:pt x="1747" y="2075"/>
                      <a:pt x="1731" y="2075"/>
                    </a:cubicBezTo>
                    <a:cubicBezTo>
                      <a:pt x="1701" y="2075"/>
                      <a:pt x="1694" y="2105"/>
                      <a:pt x="1679" y="2128"/>
                    </a:cubicBezTo>
                    <a:cubicBezTo>
                      <a:pt x="1657" y="2150"/>
                      <a:pt x="1634" y="2158"/>
                      <a:pt x="1619" y="2188"/>
                    </a:cubicBezTo>
                    <a:cubicBezTo>
                      <a:pt x="1612" y="2210"/>
                      <a:pt x="1612" y="2218"/>
                      <a:pt x="1604" y="2240"/>
                    </a:cubicBezTo>
                    <a:cubicBezTo>
                      <a:pt x="1597" y="2248"/>
                      <a:pt x="1582" y="2248"/>
                      <a:pt x="1574" y="2263"/>
                    </a:cubicBezTo>
                    <a:cubicBezTo>
                      <a:pt x="1567" y="2285"/>
                      <a:pt x="1574" y="2300"/>
                      <a:pt x="1574" y="2323"/>
                    </a:cubicBezTo>
                    <a:cubicBezTo>
                      <a:pt x="1567" y="2353"/>
                      <a:pt x="1544" y="2368"/>
                      <a:pt x="1522" y="2390"/>
                    </a:cubicBezTo>
                    <a:cubicBezTo>
                      <a:pt x="1499" y="2413"/>
                      <a:pt x="1484" y="2428"/>
                      <a:pt x="1454" y="2443"/>
                    </a:cubicBezTo>
                    <a:cubicBezTo>
                      <a:pt x="1447" y="2443"/>
                      <a:pt x="1439" y="2443"/>
                      <a:pt x="1432" y="2450"/>
                    </a:cubicBezTo>
                    <a:cubicBezTo>
                      <a:pt x="1417" y="2473"/>
                      <a:pt x="1424" y="2487"/>
                      <a:pt x="1424" y="2517"/>
                    </a:cubicBezTo>
                    <a:cubicBezTo>
                      <a:pt x="1417" y="2533"/>
                      <a:pt x="1409" y="2547"/>
                      <a:pt x="1409" y="2570"/>
                    </a:cubicBezTo>
                    <a:cubicBezTo>
                      <a:pt x="1409" y="2607"/>
                      <a:pt x="1409" y="2637"/>
                      <a:pt x="1439" y="2652"/>
                    </a:cubicBezTo>
                    <a:cubicBezTo>
                      <a:pt x="1462" y="2667"/>
                      <a:pt x="1477" y="2667"/>
                      <a:pt x="1492" y="2682"/>
                    </a:cubicBezTo>
                    <a:cubicBezTo>
                      <a:pt x="1499" y="2690"/>
                      <a:pt x="1514" y="2705"/>
                      <a:pt x="1514" y="2720"/>
                    </a:cubicBezTo>
                    <a:cubicBezTo>
                      <a:pt x="1514" y="2750"/>
                      <a:pt x="1477" y="2757"/>
                      <a:pt x="1447" y="2757"/>
                    </a:cubicBezTo>
                    <a:cubicBezTo>
                      <a:pt x="1439" y="2795"/>
                      <a:pt x="1447" y="2810"/>
                      <a:pt x="1447" y="2847"/>
                    </a:cubicBezTo>
                    <a:cubicBezTo>
                      <a:pt x="1417" y="2847"/>
                      <a:pt x="1402" y="2855"/>
                      <a:pt x="1379" y="2855"/>
                    </a:cubicBezTo>
                    <a:cubicBezTo>
                      <a:pt x="1379" y="2825"/>
                      <a:pt x="1372" y="2802"/>
                      <a:pt x="1364" y="2765"/>
                    </a:cubicBezTo>
                    <a:cubicBezTo>
                      <a:pt x="1364" y="2727"/>
                      <a:pt x="1364" y="2705"/>
                      <a:pt x="1342" y="2667"/>
                    </a:cubicBezTo>
                    <a:cubicBezTo>
                      <a:pt x="1327" y="2645"/>
                      <a:pt x="1304" y="2637"/>
                      <a:pt x="1274" y="2622"/>
                    </a:cubicBezTo>
                    <a:cubicBezTo>
                      <a:pt x="1252" y="2615"/>
                      <a:pt x="1237" y="2600"/>
                      <a:pt x="1207" y="2600"/>
                    </a:cubicBezTo>
                    <a:cubicBezTo>
                      <a:pt x="1154" y="2600"/>
                      <a:pt x="1124" y="2607"/>
                      <a:pt x="1079" y="2622"/>
                    </a:cubicBezTo>
                    <a:cubicBezTo>
                      <a:pt x="1049" y="2630"/>
                      <a:pt x="1035" y="2637"/>
                      <a:pt x="1012" y="2652"/>
                    </a:cubicBezTo>
                    <a:cubicBezTo>
                      <a:pt x="975" y="2667"/>
                      <a:pt x="952" y="2675"/>
                      <a:pt x="922" y="2697"/>
                    </a:cubicBezTo>
                    <a:cubicBezTo>
                      <a:pt x="892" y="2712"/>
                      <a:pt x="877" y="2712"/>
                      <a:pt x="855" y="2727"/>
                    </a:cubicBezTo>
                    <a:cubicBezTo>
                      <a:pt x="840" y="2742"/>
                      <a:pt x="847" y="2757"/>
                      <a:pt x="847" y="2780"/>
                    </a:cubicBezTo>
                    <a:cubicBezTo>
                      <a:pt x="847" y="2802"/>
                      <a:pt x="847" y="2810"/>
                      <a:pt x="847" y="2832"/>
                    </a:cubicBezTo>
                    <a:cubicBezTo>
                      <a:pt x="832" y="2840"/>
                      <a:pt x="825" y="2840"/>
                      <a:pt x="810" y="2840"/>
                    </a:cubicBezTo>
                    <a:cubicBezTo>
                      <a:pt x="802" y="2847"/>
                      <a:pt x="795" y="2855"/>
                      <a:pt x="787" y="2862"/>
                    </a:cubicBezTo>
                    <a:lnTo>
                      <a:pt x="787" y="2862"/>
                    </a:lnTo>
                    <a:cubicBezTo>
                      <a:pt x="757" y="2855"/>
                      <a:pt x="727" y="2847"/>
                      <a:pt x="697" y="2825"/>
                    </a:cubicBezTo>
                    <a:cubicBezTo>
                      <a:pt x="675" y="2802"/>
                      <a:pt x="675" y="2780"/>
                      <a:pt x="667" y="2742"/>
                    </a:cubicBezTo>
                    <a:cubicBezTo>
                      <a:pt x="667" y="2735"/>
                      <a:pt x="652" y="2727"/>
                      <a:pt x="652" y="2712"/>
                    </a:cubicBezTo>
                    <a:cubicBezTo>
                      <a:pt x="652" y="2675"/>
                      <a:pt x="697" y="2667"/>
                      <a:pt x="697" y="2630"/>
                    </a:cubicBezTo>
                    <a:cubicBezTo>
                      <a:pt x="697" y="2622"/>
                      <a:pt x="690" y="2615"/>
                      <a:pt x="690" y="2607"/>
                    </a:cubicBezTo>
                    <a:cubicBezTo>
                      <a:pt x="690" y="2593"/>
                      <a:pt x="690" y="2585"/>
                      <a:pt x="690" y="2570"/>
                    </a:cubicBezTo>
                    <a:cubicBezTo>
                      <a:pt x="690" y="2540"/>
                      <a:pt x="682" y="2525"/>
                      <a:pt x="675" y="2503"/>
                    </a:cubicBezTo>
                    <a:cubicBezTo>
                      <a:pt x="667" y="2495"/>
                      <a:pt x="660" y="2495"/>
                      <a:pt x="645" y="2495"/>
                    </a:cubicBezTo>
                    <a:cubicBezTo>
                      <a:pt x="637" y="2495"/>
                      <a:pt x="630" y="2503"/>
                      <a:pt x="622" y="2503"/>
                    </a:cubicBezTo>
                    <a:cubicBezTo>
                      <a:pt x="607" y="2503"/>
                      <a:pt x="600" y="2495"/>
                      <a:pt x="585" y="2495"/>
                    </a:cubicBezTo>
                    <a:lnTo>
                      <a:pt x="585" y="2495"/>
                    </a:lnTo>
                    <a:cubicBezTo>
                      <a:pt x="600" y="2480"/>
                      <a:pt x="600" y="2465"/>
                      <a:pt x="600" y="2443"/>
                    </a:cubicBezTo>
                    <a:lnTo>
                      <a:pt x="600" y="2435"/>
                    </a:lnTo>
                    <a:cubicBezTo>
                      <a:pt x="607" y="2420"/>
                      <a:pt x="622" y="2413"/>
                      <a:pt x="630" y="2405"/>
                    </a:cubicBezTo>
                    <a:cubicBezTo>
                      <a:pt x="637" y="2405"/>
                      <a:pt x="637" y="2398"/>
                      <a:pt x="645" y="2398"/>
                    </a:cubicBezTo>
                    <a:cubicBezTo>
                      <a:pt x="667" y="2383"/>
                      <a:pt x="690" y="2398"/>
                      <a:pt x="705" y="2383"/>
                    </a:cubicBezTo>
                    <a:cubicBezTo>
                      <a:pt x="720" y="2375"/>
                      <a:pt x="720" y="2368"/>
                      <a:pt x="727" y="2360"/>
                    </a:cubicBezTo>
                    <a:cubicBezTo>
                      <a:pt x="727" y="2360"/>
                      <a:pt x="727" y="2353"/>
                      <a:pt x="735" y="2345"/>
                    </a:cubicBezTo>
                    <a:lnTo>
                      <a:pt x="742" y="2345"/>
                    </a:lnTo>
                    <a:cubicBezTo>
                      <a:pt x="765" y="2338"/>
                      <a:pt x="780" y="2338"/>
                      <a:pt x="795" y="2323"/>
                    </a:cubicBezTo>
                    <a:cubicBezTo>
                      <a:pt x="802" y="2315"/>
                      <a:pt x="802" y="2308"/>
                      <a:pt x="810" y="2293"/>
                    </a:cubicBezTo>
                    <a:cubicBezTo>
                      <a:pt x="817" y="2278"/>
                      <a:pt x="825" y="2263"/>
                      <a:pt x="825" y="2248"/>
                    </a:cubicBezTo>
                    <a:cubicBezTo>
                      <a:pt x="825" y="2218"/>
                      <a:pt x="810" y="2203"/>
                      <a:pt x="810" y="2173"/>
                    </a:cubicBezTo>
                    <a:cubicBezTo>
                      <a:pt x="810" y="2150"/>
                      <a:pt x="832" y="2158"/>
                      <a:pt x="847" y="2143"/>
                    </a:cubicBezTo>
                    <a:lnTo>
                      <a:pt x="847" y="2143"/>
                    </a:lnTo>
                    <a:cubicBezTo>
                      <a:pt x="840" y="2135"/>
                      <a:pt x="840" y="2128"/>
                      <a:pt x="832" y="2120"/>
                    </a:cubicBezTo>
                    <a:cubicBezTo>
                      <a:pt x="810" y="2105"/>
                      <a:pt x="795" y="2098"/>
                      <a:pt x="765" y="2083"/>
                    </a:cubicBezTo>
                    <a:cubicBezTo>
                      <a:pt x="735" y="2068"/>
                      <a:pt x="720" y="2045"/>
                      <a:pt x="697" y="2023"/>
                    </a:cubicBezTo>
                    <a:cubicBezTo>
                      <a:pt x="652" y="1970"/>
                      <a:pt x="660" y="1918"/>
                      <a:pt x="622" y="1858"/>
                    </a:cubicBezTo>
                    <a:lnTo>
                      <a:pt x="622" y="1858"/>
                    </a:lnTo>
                    <a:cubicBezTo>
                      <a:pt x="585" y="1851"/>
                      <a:pt x="585" y="1851"/>
                      <a:pt x="585" y="1851"/>
                    </a:cubicBezTo>
                    <a:cubicBezTo>
                      <a:pt x="555" y="1851"/>
                      <a:pt x="540" y="1858"/>
                      <a:pt x="518" y="1851"/>
                    </a:cubicBezTo>
                    <a:cubicBezTo>
                      <a:pt x="502" y="1843"/>
                      <a:pt x="495" y="1828"/>
                      <a:pt x="480" y="1828"/>
                    </a:cubicBezTo>
                    <a:cubicBezTo>
                      <a:pt x="472" y="1821"/>
                      <a:pt x="465" y="1828"/>
                      <a:pt x="458" y="1821"/>
                    </a:cubicBezTo>
                    <a:cubicBezTo>
                      <a:pt x="450" y="1813"/>
                      <a:pt x="450" y="1798"/>
                      <a:pt x="450" y="1783"/>
                    </a:cubicBezTo>
                    <a:cubicBezTo>
                      <a:pt x="420" y="1783"/>
                      <a:pt x="405" y="1783"/>
                      <a:pt x="375" y="1768"/>
                    </a:cubicBezTo>
                    <a:lnTo>
                      <a:pt x="375" y="1768"/>
                    </a:lnTo>
                    <a:cubicBezTo>
                      <a:pt x="383" y="1761"/>
                      <a:pt x="390" y="1761"/>
                      <a:pt x="390" y="1753"/>
                    </a:cubicBezTo>
                    <a:cubicBezTo>
                      <a:pt x="390" y="1723"/>
                      <a:pt x="360" y="1716"/>
                      <a:pt x="353" y="1686"/>
                    </a:cubicBezTo>
                    <a:cubicBezTo>
                      <a:pt x="345" y="1678"/>
                      <a:pt x="345" y="1671"/>
                      <a:pt x="345" y="1663"/>
                    </a:cubicBezTo>
                    <a:lnTo>
                      <a:pt x="345" y="1663"/>
                    </a:lnTo>
                    <a:cubicBezTo>
                      <a:pt x="323" y="1633"/>
                      <a:pt x="300" y="1633"/>
                      <a:pt x="278" y="1603"/>
                    </a:cubicBezTo>
                    <a:cubicBezTo>
                      <a:pt x="270" y="1581"/>
                      <a:pt x="270" y="1558"/>
                      <a:pt x="270" y="1536"/>
                    </a:cubicBezTo>
                    <a:cubicBezTo>
                      <a:pt x="263" y="1506"/>
                      <a:pt x="278" y="1483"/>
                      <a:pt x="255" y="1461"/>
                    </a:cubicBezTo>
                    <a:cubicBezTo>
                      <a:pt x="248" y="1453"/>
                      <a:pt x="240" y="1461"/>
                      <a:pt x="233" y="1453"/>
                    </a:cubicBezTo>
                    <a:cubicBezTo>
                      <a:pt x="218" y="1446"/>
                      <a:pt x="218" y="1423"/>
                      <a:pt x="210" y="1401"/>
                    </a:cubicBezTo>
                    <a:cubicBezTo>
                      <a:pt x="225" y="1408"/>
                      <a:pt x="240" y="1401"/>
                      <a:pt x="255" y="1401"/>
                    </a:cubicBezTo>
                    <a:cubicBezTo>
                      <a:pt x="255" y="1393"/>
                      <a:pt x="255" y="1386"/>
                      <a:pt x="255" y="1378"/>
                    </a:cubicBezTo>
                    <a:cubicBezTo>
                      <a:pt x="255" y="1341"/>
                      <a:pt x="255" y="1318"/>
                      <a:pt x="248" y="1288"/>
                    </a:cubicBezTo>
                    <a:cubicBezTo>
                      <a:pt x="240" y="1281"/>
                      <a:pt x="233" y="1274"/>
                      <a:pt x="233" y="1266"/>
                    </a:cubicBezTo>
                    <a:cubicBezTo>
                      <a:pt x="233" y="1258"/>
                      <a:pt x="248" y="1258"/>
                      <a:pt x="248" y="1258"/>
                    </a:cubicBezTo>
                    <a:cubicBezTo>
                      <a:pt x="263" y="1236"/>
                      <a:pt x="285" y="1229"/>
                      <a:pt x="285" y="1206"/>
                    </a:cubicBezTo>
                    <a:cubicBezTo>
                      <a:pt x="285" y="1176"/>
                      <a:pt x="270" y="1161"/>
                      <a:pt x="270" y="1131"/>
                    </a:cubicBezTo>
                    <a:cubicBezTo>
                      <a:pt x="270" y="1056"/>
                      <a:pt x="270" y="1056"/>
                      <a:pt x="270" y="1056"/>
                    </a:cubicBezTo>
                    <a:cubicBezTo>
                      <a:pt x="240" y="1056"/>
                      <a:pt x="225" y="1056"/>
                      <a:pt x="195" y="1056"/>
                    </a:cubicBezTo>
                    <a:cubicBezTo>
                      <a:pt x="173" y="1056"/>
                      <a:pt x="158" y="1064"/>
                      <a:pt x="135" y="1064"/>
                    </a:cubicBezTo>
                    <a:cubicBezTo>
                      <a:pt x="98" y="1064"/>
                      <a:pt x="83" y="1064"/>
                      <a:pt x="45" y="1056"/>
                    </a:cubicBezTo>
                    <a:cubicBezTo>
                      <a:pt x="23" y="1049"/>
                      <a:pt x="15" y="1034"/>
                      <a:pt x="8" y="1011"/>
                    </a:cubicBezTo>
                    <a:cubicBezTo>
                      <a:pt x="0" y="989"/>
                      <a:pt x="0" y="974"/>
                      <a:pt x="0" y="951"/>
                    </a:cubicBezTo>
                    <a:cubicBezTo>
                      <a:pt x="0" y="921"/>
                      <a:pt x="8" y="906"/>
                      <a:pt x="15" y="876"/>
                    </a:cubicBezTo>
                    <a:cubicBezTo>
                      <a:pt x="30" y="846"/>
                      <a:pt x="23" y="831"/>
                      <a:pt x="38" y="809"/>
                    </a:cubicBezTo>
                    <a:cubicBezTo>
                      <a:pt x="45" y="801"/>
                      <a:pt x="53" y="794"/>
                      <a:pt x="60" y="786"/>
                    </a:cubicBezTo>
                    <a:cubicBezTo>
                      <a:pt x="68" y="771"/>
                      <a:pt x="68" y="749"/>
                      <a:pt x="83" y="741"/>
                    </a:cubicBezTo>
                    <a:cubicBezTo>
                      <a:pt x="98" y="734"/>
                      <a:pt x="113" y="741"/>
                      <a:pt x="135" y="734"/>
                    </a:cubicBezTo>
                    <a:cubicBezTo>
                      <a:pt x="143" y="734"/>
                      <a:pt x="150" y="734"/>
                      <a:pt x="150" y="726"/>
                    </a:cubicBezTo>
                    <a:cubicBezTo>
                      <a:pt x="150" y="704"/>
                      <a:pt x="135" y="689"/>
                      <a:pt x="135" y="666"/>
                    </a:cubicBezTo>
                    <a:cubicBezTo>
                      <a:pt x="135" y="666"/>
                      <a:pt x="135" y="659"/>
                      <a:pt x="135" y="652"/>
                    </a:cubicBezTo>
                    <a:cubicBezTo>
                      <a:pt x="165" y="652"/>
                      <a:pt x="188" y="644"/>
                      <a:pt x="210" y="636"/>
                    </a:cubicBezTo>
                    <a:cubicBezTo>
                      <a:pt x="225" y="636"/>
                      <a:pt x="225" y="636"/>
                      <a:pt x="240" y="636"/>
                    </a:cubicBezTo>
                    <a:cubicBezTo>
                      <a:pt x="263" y="636"/>
                      <a:pt x="278" y="622"/>
                      <a:pt x="300" y="614"/>
                    </a:cubicBezTo>
                    <a:cubicBezTo>
                      <a:pt x="315" y="606"/>
                      <a:pt x="323" y="614"/>
                      <a:pt x="338" y="606"/>
                    </a:cubicBezTo>
                    <a:lnTo>
                      <a:pt x="338" y="606"/>
                    </a:lnTo>
                    <a:cubicBezTo>
                      <a:pt x="345" y="592"/>
                      <a:pt x="360" y="569"/>
                      <a:pt x="375" y="569"/>
                    </a:cubicBezTo>
                    <a:cubicBezTo>
                      <a:pt x="390" y="569"/>
                      <a:pt x="390" y="576"/>
                      <a:pt x="398" y="584"/>
                    </a:cubicBezTo>
                    <a:cubicBezTo>
                      <a:pt x="412" y="584"/>
                      <a:pt x="420" y="592"/>
                      <a:pt x="435" y="592"/>
                    </a:cubicBezTo>
                    <a:cubicBezTo>
                      <a:pt x="442" y="592"/>
                      <a:pt x="450" y="576"/>
                      <a:pt x="458" y="569"/>
                    </a:cubicBezTo>
                    <a:cubicBezTo>
                      <a:pt x="465" y="562"/>
                      <a:pt x="480" y="554"/>
                      <a:pt x="480" y="547"/>
                    </a:cubicBezTo>
                    <a:cubicBezTo>
                      <a:pt x="480" y="532"/>
                      <a:pt x="480" y="524"/>
                      <a:pt x="480" y="509"/>
                    </a:cubicBezTo>
                    <a:cubicBezTo>
                      <a:pt x="518" y="502"/>
                      <a:pt x="540" y="494"/>
                      <a:pt x="570" y="472"/>
                    </a:cubicBezTo>
                    <a:cubicBezTo>
                      <a:pt x="600" y="457"/>
                      <a:pt x="592" y="419"/>
                      <a:pt x="585" y="382"/>
                    </a:cubicBezTo>
                    <a:cubicBezTo>
                      <a:pt x="645" y="382"/>
                      <a:pt x="645" y="382"/>
                      <a:pt x="645" y="382"/>
                    </a:cubicBezTo>
                    <a:cubicBezTo>
                      <a:pt x="652" y="374"/>
                      <a:pt x="652" y="374"/>
                      <a:pt x="652" y="367"/>
                    </a:cubicBezTo>
                    <a:cubicBezTo>
                      <a:pt x="652" y="329"/>
                      <a:pt x="645" y="314"/>
                      <a:pt x="645" y="277"/>
                    </a:cubicBezTo>
                    <a:cubicBezTo>
                      <a:pt x="645" y="269"/>
                      <a:pt x="645" y="262"/>
                      <a:pt x="645" y="247"/>
                    </a:cubicBezTo>
                    <a:cubicBezTo>
                      <a:pt x="667" y="247"/>
                      <a:pt x="675" y="247"/>
                      <a:pt x="697" y="247"/>
                    </a:cubicBezTo>
                    <a:cubicBezTo>
                      <a:pt x="720" y="247"/>
                      <a:pt x="735" y="247"/>
                      <a:pt x="750" y="232"/>
                    </a:cubicBezTo>
                    <a:cubicBezTo>
                      <a:pt x="750" y="224"/>
                      <a:pt x="757" y="232"/>
                      <a:pt x="765" y="224"/>
                    </a:cubicBezTo>
                    <a:cubicBezTo>
                      <a:pt x="780" y="202"/>
                      <a:pt x="787" y="179"/>
                      <a:pt x="795" y="149"/>
                    </a:cubicBezTo>
                    <a:cubicBezTo>
                      <a:pt x="802" y="164"/>
                      <a:pt x="810" y="179"/>
                      <a:pt x="825" y="187"/>
                    </a:cubicBezTo>
                    <a:cubicBezTo>
                      <a:pt x="840" y="194"/>
                      <a:pt x="855" y="194"/>
                      <a:pt x="862" y="209"/>
                    </a:cubicBezTo>
                    <a:cubicBezTo>
                      <a:pt x="870" y="224"/>
                      <a:pt x="877" y="232"/>
                      <a:pt x="877" y="247"/>
                    </a:cubicBezTo>
                    <a:cubicBezTo>
                      <a:pt x="885" y="254"/>
                      <a:pt x="877" y="269"/>
                      <a:pt x="885" y="269"/>
                    </a:cubicBezTo>
                    <a:cubicBezTo>
                      <a:pt x="900" y="284"/>
                      <a:pt x="915" y="269"/>
                      <a:pt x="922" y="284"/>
                    </a:cubicBezTo>
                    <a:cubicBezTo>
                      <a:pt x="937" y="292"/>
                      <a:pt x="930" y="307"/>
                      <a:pt x="937" y="322"/>
                    </a:cubicBezTo>
                    <a:cubicBezTo>
                      <a:pt x="952" y="322"/>
                      <a:pt x="952" y="322"/>
                      <a:pt x="952" y="322"/>
                    </a:cubicBezTo>
                    <a:close/>
                  </a:path>
                </a:pathLst>
              </a:custGeom>
              <a:grpFill/>
              <a:ln w="63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latin typeface="Calibri" panose="020F0502020204030204" pitchFamily="34" charset="0"/>
                </a:endParaRPr>
              </a:p>
            </p:txBody>
          </p:sp>
          <p:sp>
            <p:nvSpPr>
              <p:cNvPr id="23" name="Freeform 137">
                <a:extLst>
                  <a:ext uri="{FF2B5EF4-FFF2-40B4-BE49-F238E27FC236}">
                    <a16:creationId xmlns:a16="http://schemas.microsoft.com/office/drawing/2014/main" id="{50B3C611-9458-BA76-C806-E8EF8AFB5BA7}"/>
                  </a:ext>
                </a:extLst>
              </p:cNvPr>
              <p:cNvSpPr>
                <a:spLocks noChangeArrowheads="1"/>
              </p:cNvSpPr>
              <p:nvPr/>
            </p:nvSpPr>
            <p:spPr bwMode="auto">
              <a:xfrm>
                <a:off x="7438262" y="5613862"/>
                <a:ext cx="1415536" cy="3014167"/>
              </a:xfrm>
              <a:custGeom>
                <a:avLst/>
                <a:gdLst>
                  <a:gd name="T0" fmla="*/ 599 w 3276"/>
                  <a:gd name="T1" fmla="*/ 4542 h 6977"/>
                  <a:gd name="T2" fmla="*/ 742 w 3276"/>
                  <a:gd name="T3" fmla="*/ 4751 h 6977"/>
                  <a:gd name="T4" fmla="*/ 592 w 3276"/>
                  <a:gd name="T5" fmla="*/ 4968 h 6977"/>
                  <a:gd name="T6" fmla="*/ 517 w 3276"/>
                  <a:gd name="T7" fmla="*/ 5395 h 6977"/>
                  <a:gd name="T8" fmla="*/ 644 w 3276"/>
                  <a:gd name="T9" fmla="*/ 5515 h 6977"/>
                  <a:gd name="T10" fmla="*/ 464 w 3276"/>
                  <a:gd name="T11" fmla="*/ 5740 h 6977"/>
                  <a:gd name="T12" fmla="*/ 404 w 3276"/>
                  <a:gd name="T13" fmla="*/ 5949 h 6977"/>
                  <a:gd name="T14" fmla="*/ 194 w 3276"/>
                  <a:gd name="T15" fmla="*/ 6032 h 6977"/>
                  <a:gd name="T16" fmla="*/ 60 w 3276"/>
                  <a:gd name="T17" fmla="*/ 6182 h 6977"/>
                  <a:gd name="T18" fmla="*/ 75 w 3276"/>
                  <a:gd name="T19" fmla="*/ 6504 h 6977"/>
                  <a:gd name="T20" fmla="*/ 82 w 3276"/>
                  <a:gd name="T21" fmla="*/ 6721 h 6977"/>
                  <a:gd name="T22" fmla="*/ 247 w 3276"/>
                  <a:gd name="T23" fmla="*/ 6811 h 6977"/>
                  <a:gd name="T24" fmla="*/ 502 w 3276"/>
                  <a:gd name="T25" fmla="*/ 6669 h 6977"/>
                  <a:gd name="T26" fmla="*/ 846 w 3276"/>
                  <a:gd name="T27" fmla="*/ 6467 h 6977"/>
                  <a:gd name="T28" fmla="*/ 1206 w 3276"/>
                  <a:gd name="T29" fmla="*/ 6646 h 6977"/>
                  <a:gd name="T30" fmla="*/ 1379 w 3276"/>
                  <a:gd name="T31" fmla="*/ 6924 h 6977"/>
                  <a:gd name="T32" fmla="*/ 1588 w 3276"/>
                  <a:gd name="T33" fmla="*/ 6819 h 6977"/>
                  <a:gd name="T34" fmla="*/ 1851 w 3276"/>
                  <a:gd name="T35" fmla="*/ 6909 h 6977"/>
                  <a:gd name="T36" fmla="*/ 2046 w 3276"/>
                  <a:gd name="T37" fmla="*/ 6706 h 6977"/>
                  <a:gd name="T38" fmla="*/ 2113 w 3276"/>
                  <a:gd name="T39" fmla="*/ 6189 h 6977"/>
                  <a:gd name="T40" fmla="*/ 2061 w 3276"/>
                  <a:gd name="T41" fmla="*/ 5620 h 6977"/>
                  <a:gd name="T42" fmla="*/ 2165 w 3276"/>
                  <a:gd name="T43" fmla="*/ 4804 h 6977"/>
                  <a:gd name="T44" fmla="*/ 2315 w 3276"/>
                  <a:gd name="T45" fmla="*/ 4676 h 6977"/>
                  <a:gd name="T46" fmla="*/ 2570 w 3276"/>
                  <a:gd name="T47" fmla="*/ 4736 h 6977"/>
                  <a:gd name="T48" fmla="*/ 2630 w 3276"/>
                  <a:gd name="T49" fmla="*/ 4616 h 6977"/>
                  <a:gd name="T50" fmla="*/ 2623 w 3276"/>
                  <a:gd name="T51" fmla="*/ 4452 h 6977"/>
                  <a:gd name="T52" fmla="*/ 2585 w 3276"/>
                  <a:gd name="T53" fmla="*/ 4309 h 6977"/>
                  <a:gd name="T54" fmla="*/ 2735 w 3276"/>
                  <a:gd name="T55" fmla="*/ 4047 h 6977"/>
                  <a:gd name="T56" fmla="*/ 2817 w 3276"/>
                  <a:gd name="T57" fmla="*/ 3942 h 6977"/>
                  <a:gd name="T58" fmla="*/ 2892 w 3276"/>
                  <a:gd name="T59" fmla="*/ 3822 h 6977"/>
                  <a:gd name="T60" fmla="*/ 3035 w 3276"/>
                  <a:gd name="T61" fmla="*/ 3740 h 6977"/>
                  <a:gd name="T62" fmla="*/ 3072 w 3276"/>
                  <a:gd name="T63" fmla="*/ 3665 h 6977"/>
                  <a:gd name="T64" fmla="*/ 3080 w 3276"/>
                  <a:gd name="T65" fmla="*/ 3507 h 6977"/>
                  <a:gd name="T66" fmla="*/ 3102 w 3276"/>
                  <a:gd name="T67" fmla="*/ 3425 h 6977"/>
                  <a:gd name="T68" fmla="*/ 3147 w 3276"/>
                  <a:gd name="T69" fmla="*/ 3305 h 6977"/>
                  <a:gd name="T70" fmla="*/ 3177 w 3276"/>
                  <a:gd name="T71" fmla="*/ 3200 h 6977"/>
                  <a:gd name="T72" fmla="*/ 3162 w 3276"/>
                  <a:gd name="T73" fmla="*/ 3140 h 6977"/>
                  <a:gd name="T74" fmla="*/ 3237 w 3276"/>
                  <a:gd name="T75" fmla="*/ 2923 h 6977"/>
                  <a:gd name="T76" fmla="*/ 3200 w 3276"/>
                  <a:gd name="T77" fmla="*/ 2781 h 6977"/>
                  <a:gd name="T78" fmla="*/ 3087 w 3276"/>
                  <a:gd name="T79" fmla="*/ 2263 h 6977"/>
                  <a:gd name="T80" fmla="*/ 3042 w 3276"/>
                  <a:gd name="T81" fmla="*/ 2061 h 6977"/>
                  <a:gd name="T82" fmla="*/ 2907 w 3276"/>
                  <a:gd name="T83" fmla="*/ 1799 h 6977"/>
                  <a:gd name="T84" fmla="*/ 2540 w 3276"/>
                  <a:gd name="T85" fmla="*/ 1154 h 6977"/>
                  <a:gd name="T86" fmla="*/ 2578 w 3276"/>
                  <a:gd name="T87" fmla="*/ 285 h 6977"/>
                  <a:gd name="T88" fmla="*/ 2270 w 3276"/>
                  <a:gd name="T89" fmla="*/ 210 h 6977"/>
                  <a:gd name="T90" fmla="*/ 1963 w 3276"/>
                  <a:gd name="T91" fmla="*/ 75 h 6977"/>
                  <a:gd name="T92" fmla="*/ 1836 w 3276"/>
                  <a:gd name="T93" fmla="*/ 420 h 6977"/>
                  <a:gd name="T94" fmla="*/ 2225 w 3276"/>
                  <a:gd name="T95" fmla="*/ 480 h 6977"/>
                  <a:gd name="T96" fmla="*/ 2345 w 3276"/>
                  <a:gd name="T97" fmla="*/ 667 h 6977"/>
                  <a:gd name="T98" fmla="*/ 2068 w 3276"/>
                  <a:gd name="T99" fmla="*/ 907 h 6977"/>
                  <a:gd name="T100" fmla="*/ 1783 w 3276"/>
                  <a:gd name="T101" fmla="*/ 1057 h 6977"/>
                  <a:gd name="T102" fmla="*/ 1641 w 3276"/>
                  <a:gd name="T103" fmla="*/ 502 h 6977"/>
                  <a:gd name="T104" fmla="*/ 1393 w 3276"/>
                  <a:gd name="T105" fmla="*/ 480 h 6977"/>
                  <a:gd name="T106" fmla="*/ 1304 w 3276"/>
                  <a:gd name="T107" fmla="*/ 750 h 6977"/>
                  <a:gd name="T108" fmla="*/ 1266 w 3276"/>
                  <a:gd name="T109" fmla="*/ 1005 h 6977"/>
                  <a:gd name="T110" fmla="*/ 981 w 3276"/>
                  <a:gd name="T111" fmla="*/ 1169 h 6977"/>
                  <a:gd name="T112" fmla="*/ 839 w 3276"/>
                  <a:gd name="T113" fmla="*/ 1454 h 6977"/>
                  <a:gd name="T114" fmla="*/ 906 w 3276"/>
                  <a:gd name="T115" fmla="*/ 2099 h 6977"/>
                  <a:gd name="T116" fmla="*/ 592 w 3276"/>
                  <a:gd name="T117" fmla="*/ 2368 h 6977"/>
                  <a:gd name="T118" fmla="*/ 816 w 3276"/>
                  <a:gd name="T119" fmla="*/ 2473 h 6977"/>
                  <a:gd name="T120" fmla="*/ 966 w 3276"/>
                  <a:gd name="T121" fmla="*/ 3110 h 6977"/>
                  <a:gd name="T122" fmla="*/ 824 w 3276"/>
                  <a:gd name="T123" fmla="*/ 3455 h 6977"/>
                  <a:gd name="T124" fmla="*/ 637 w 3276"/>
                  <a:gd name="T125" fmla="*/ 4152 h 6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76" h="6977">
                    <a:moveTo>
                      <a:pt x="404" y="4444"/>
                    </a:moveTo>
                    <a:lnTo>
                      <a:pt x="404" y="4444"/>
                    </a:lnTo>
                    <a:cubicBezTo>
                      <a:pt x="412" y="4452"/>
                      <a:pt x="419" y="4474"/>
                      <a:pt x="434" y="4482"/>
                    </a:cubicBezTo>
                    <a:cubicBezTo>
                      <a:pt x="442" y="4482"/>
                      <a:pt x="457" y="4482"/>
                      <a:pt x="464" y="4482"/>
                    </a:cubicBezTo>
                    <a:cubicBezTo>
                      <a:pt x="479" y="4489"/>
                      <a:pt x="494" y="4504"/>
                      <a:pt x="509" y="4512"/>
                    </a:cubicBezTo>
                    <a:cubicBezTo>
                      <a:pt x="532" y="4519"/>
                      <a:pt x="547" y="4519"/>
                      <a:pt x="562" y="4527"/>
                    </a:cubicBezTo>
                    <a:cubicBezTo>
                      <a:pt x="577" y="4527"/>
                      <a:pt x="592" y="4527"/>
                      <a:pt x="599" y="4542"/>
                    </a:cubicBezTo>
                    <a:cubicBezTo>
                      <a:pt x="607" y="4549"/>
                      <a:pt x="599" y="4557"/>
                      <a:pt x="599" y="4564"/>
                    </a:cubicBezTo>
                    <a:cubicBezTo>
                      <a:pt x="607" y="4602"/>
                      <a:pt x="614" y="4616"/>
                      <a:pt x="614" y="4654"/>
                    </a:cubicBezTo>
                    <a:cubicBezTo>
                      <a:pt x="614" y="4662"/>
                      <a:pt x="607" y="4662"/>
                      <a:pt x="607" y="4669"/>
                    </a:cubicBezTo>
                    <a:cubicBezTo>
                      <a:pt x="607" y="4684"/>
                      <a:pt x="614" y="4692"/>
                      <a:pt x="622" y="4699"/>
                    </a:cubicBezTo>
                    <a:cubicBezTo>
                      <a:pt x="629" y="4714"/>
                      <a:pt x="629" y="4721"/>
                      <a:pt x="629" y="4736"/>
                    </a:cubicBezTo>
                    <a:cubicBezTo>
                      <a:pt x="652" y="4736"/>
                      <a:pt x="667" y="4744"/>
                      <a:pt x="689" y="4744"/>
                    </a:cubicBezTo>
                    <a:cubicBezTo>
                      <a:pt x="712" y="4751"/>
                      <a:pt x="727" y="4744"/>
                      <a:pt x="742" y="4751"/>
                    </a:cubicBezTo>
                    <a:cubicBezTo>
                      <a:pt x="764" y="4759"/>
                      <a:pt x="764" y="4781"/>
                      <a:pt x="779" y="4796"/>
                    </a:cubicBezTo>
                    <a:cubicBezTo>
                      <a:pt x="794" y="4819"/>
                      <a:pt x="816" y="4834"/>
                      <a:pt x="816" y="4863"/>
                    </a:cubicBezTo>
                    <a:cubicBezTo>
                      <a:pt x="816" y="4870"/>
                      <a:pt x="809" y="4870"/>
                      <a:pt x="802" y="4870"/>
                    </a:cubicBezTo>
                    <a:cubicBezTo>
                      <a:pt x="802" y="4878"/>
                      <a:pt x="802" y="4878"/>
                      <a:pt x="794" y="4885"/>
                    </a:cubicBezTo>
                    <a:cubicBezTo>
                      <a:pt x="787" y="4915"/>
                      <a:pt x="764" y="4930"/>
                      <a:pt x="734" y="4938"/>
                    </a:cubicBezTo>
                    <a:cubicBezTo>
                      <a:pt x="704" y="4953"/>
                      <a:pt x="689" y="4975"/>
                      <a:pt x="659" y="4975"/>
                    </a:cubicBezTo>
                    <a:cubicBezTo>
                      <a:pt x="629" y="4975"/>
                      <a:pt x="614" y="4968"/>
                      <a:pt x="592" y="4968"/>
                    </a:cubicBezTo>
                    <a:cubicBezTo>
                      <a:pt x="562" y="5133"/>
                      <a:pt x="562" y="5133"/>
                      <a:pt x="562" y="5133"/>
                    </a:cubicBezTo>
                    <a:cubicBezTo>
                      <a:pt x="577" y="5140"/>
                      <a:pt x="584" y="5140"/>
                      <a:pt x="584" y="5148"/>
                    </a:cubicBezTo>
                    <a:cubicBezTo>
                      <a:pt x="584" y="5163"/>
                      <a:pt x="577" y="5170"/>
                      <a:pt x="577" y="5178"/>
                    </a:cubicBezTo>
                    <a:cubicBezTo>
                      <a:pt x="569" y="5185"/>
                      <a:pt x="569" y="5193"/>
                      <a:pt x="562" y="5200"/>
                    </a:cubicBezTo>
                    <a:cubicBezTo>
                      <a:pt x="562" y="5208"/>
                      <a:pt x="547" y="5208"/>
                      <a:pt x="547" y="5223"/>
                    </a:cubicBezTo>
                    <a:cubicBezTo>
                      <a:pt x="532" y="5238"/>
                      <a:pt x="539" y="5252"/>
                      <a:pt x="532" y="5267"/>
                    </a:cubicBezTo>
                    <a:cubicBezTo>
                      <a:pt x="517" y="5313"/>
                      <a:pt x="517" y="5343"/>
                      <a:pt x="517" y="5395"/>
                    </a:cubicBezTo>
                    <a:cubicBezTo>
                      <a:pt x="517" y="5410"/>
                      <a:pt x="517" y="5425"/>
                      <a:pt x="532" y="5432"/>
                    </a:cubicBezTo>
                    <a:cubicBezTo>
                      <a:pt x="539" y="5440"/>
                      <a:pt x="547" y="5440"/>
                      <a:pt x="554" y="5447"/>
                    </a:cubicBezTo>
                    <a:cubicBezTo>
                      <a:pt x="562" y="5455"/>
                      <a:pt x="569" y="5462"/>
                      <a:pt x="577" y="5470"/>
                    </a:cubicBezTo>
                    <a:cubicBezTo>
                      <a:pt x="592" y="5470"/>
                      <a:pt x="607" y="5462"/>
                      <a:pt x="614" y="5470"/>
                    </a:cubicBezTo>
                    <a:cubicBezTo>
                      <a:pt x="622" y="5477"/>
                      <a:pt x="622" y="5485"/>
                      <a:pt x="622" y="5492"/>
                    </a:cubicBezTo>
                    <a:cubicBezTo>
                      <a:pt x="629" y="5507"/>
                      <a:pt x="637" y="5507"/>
                      <a:pt x="644" y="5515"/>
                    </a:cubicBezTo>
                    <a:lnTo>
                      <a:pt x="644" y="5515"/>
                    </a:lnTo>
                    <a:cubicBezTo>
                      <a:pt x="629" y="5537"/>
                      <a:pt x="622" y="5552"/>
                      <a:pt x="599" y="5575"/>
                    </a:cubicBezTo>
                    <a:cubicBezTo>
                      <a:pt x="584" y="5582"/>
                      <a:pt x="577" y="5582"/>
                      <a:pt x="569" y="5590"/>
                    </a:cubicBezTo>
                    <a:cubicBezTo>
                      <a:pt x="554" y="5612"/>
                      <a:pt x="554" y="5635"/>
                      <a:pt x="532" y="5657"/>
                    </a:cubicBezTo>
                    <a:cubicBezTo>
                      <a:pt x="532" y="5657"/>
                      <a:pt x="524" y="5657"/>
                      <a:pt x="524" y="5665"/>
                    </a:cubicBezTo>
                    <a:cubicBezTo>
                      <a:pt x="517" y="5672"/>
                      <a:pt x="517" y="5680"/>
                      <a:pt x="517" y="5687"/>
                    </a:cubicBezTo>
                    <a:cubicBezTo>
                      <a:pt x="509" y="5702"/>
                      <a:pt x="502" y="5710"/>
                      <a:pt x="487" y="5725"/>
                    </a:cubicBezTo>
                    <a:cubicBezTo>
                      <a:pt x="479" y="5725"/>
                      <a:pt x="472" y="5732"/>
                      <a:pt x="464" y="5740"/>
                    </a:cubicBezTo>
                    <a:cubicBezTo>
                      <a:pt x="449" y="5755"/>
                      <a:pt x="427" y="5762"/>
                      <a:pt x="427" y="5777"/>
                    </a:cubicBezTo>
                    <a:cubicBezTo>
                      <a:pt x="427" y="5814"/>
                      <a:pt x="434" y="5837"/>
                      <a:pt x="442" y="5867"/>
                    </a:cubicBezTo>
                    <a:cubicBezTo>
                      <a:pt x="442" y="5890"/>
                      <a:pt x="434" y="5904"/>
                      <a:pt x="442" y="5920"/>
                    </a:cubicBezTo>
                    <a:cubicBezTo>
                      <a:pt x="442" y="5927"/>
                      <a:pt x="457" y="5920"/>
                      <a:pt x="457" y="5927"/>
                    </a:cubicBezTo>
                    <a:cubicBezTo>
                      <a:pt x="457" y="5934"/>
                      <a:pt x="464" y="5942"/>
                      <a:pt x="464" y="5949"/>
                    </a:cubicBezTo>
                    <a:cubicBezTo>
                      <a:pt x="464" y="5964"/>
                      <a:pt x="449" y="5964"/>
                      <a:pt x="442" y="5964"/>
                    </a:cubicBezTo>
                    <a:cubicBezTo>
                      <a:pt x="427" y="5964"/>
                      <a:pt x="419" y="5949"/>
                      <a:pt x="404" y="5949"/>
                    </a:cubicBezTo>
                    <a:cubicBezTo>
                      <a:pt x="382" y="5949"/>
                      <a:pt x="374" y="5972"/>
                      <a:pt x="352" y="5972"/>
                    </a:cubicBezTo>
                    <a:cubicBezTo>
                      <a:pt x="337" y="5972"/>
                      <a:pt x="329" y="5957"/>
                      <a:pt x="314" y="5957"/>
                    </a:cubicBezTo>
                    <a:cubicBezTo>
                      <a:pt x="307" y="5957"/>
                      <a:pt x="307" y="5964"/>
                      <a:pt x="299" y="5964"/>
                    </a:cubicBezTo>
                    <a:cubicBezTo>
                      <a:pt x="277" y="5972"/>
                      <a:pt x="269" y="5972"/>
                      <a:pt x="247" y="5972"/>
                    </a:cubicBezTo>
                    <a:cubicBezTo>
                      <a:pt x="254" y="5979"/>
                      <a:pt x="262" y="5987"/>
                      <a:pt x="262" y="5994"/>
                    </a:cubicBezTo>
                    <a:cubicBezTo>
                      <a:pt x="262" y="6024"/>
                      <a:pt x="262" y="6024"/>
                      <a:pt x="262" y="6024"/>
                    </a:cubicBezTo>
                    <a:cubicBezTo>
                      <a:pt x="232" y="6024"/>
                      <a:pt x="217" y="6024"/>
                      <a:pt x="194" y="6032"/>
                    </a:cubicBezTo>
                    <a:cubicBezTo>
                      <a:pt x="180" y="6039"/>
                      <a:pt x="164" y="6047"/>
                      <a:pt x="142" y="6054"/>
                    </a:cubicBezTo>
                    <a:cubicBezTo>
                      <a:pt x="120" y="6054"/>
                      <a:pt x="104" y="6054"/>
                      <a:pt x="82" y="6054"/>
                    </a:cubicBezTo>
                    <a:cubicBezTo>
                      <a:pt x="60" y="6062"/>
                      <a:pt x="37" y="6054"/>
                      <a:pt x="37" y="6077"/>
                    </a:cubicBezTo>
                    <a:cubicBezTo>
                      <a:pt x="37" y="6084"/>
                      <a:pt x="45" y="6084"/>
                      <a:pt x="45" y="6092"/>
                    </a:cubicBezTo>
                    <a:cubicBezTo>
                      <a:pt x="45" y="6107"/>
                      <a:pt x="45" y="6122"/>
                      <a:pt x="37" y="6122"/>
                    </a:cubicBezTo>
                    <a:cubicBezTo>
                      <a:pt x="52" y="6129"/>
                      <a:pt x="67" y="6129"/>
                      <a:pt x="67" y="6144"/>
                    </a:cubicBezTo>
                    <a:cubicBezTo>
                      <a:pt x="67" y="6152"/>
                      <a:pt x="60" y="6167"/>
                      <a:pt x="60" y="6182"/>
                    </a:cubicBezTo>
                    <a:cubicBezTo>
                      <a:pt x="52" y="6204"/>
                      <a:pt x="45" y="6227"/>
                      <a:pt x="45" y="6257"/>
                    </a:cubicBezTo>
                    <a:cubicBezTo>
                      <a:pt x="37" y="6294"/>
                      <a:pt x="0" y="6309"/>
                      <a:pt x="0" y="6354"/>
                    </a:cubicBezTo>
                    <a:cubicBezTo>
                      <a:pt x="0" y="6362"/>
                      <a:pt x="7" y="6362"/>
                      <a:pt x="7" y="6369"/>
                    </a:cubicBezTo>
                    <a:cubicBezTo>
                      <a:pt x="7" y="6377"/>
                      <a:pt x="7" y="6392"/>
                      <a:pt x="7" y="6407"/>
                    </a:cubicBezTo>
                    <a:cubicBezTo>
                      <a:pt x="30" y="6407"/>
                      <a:pt x="52" y="6399"/>
                      <a:pt x="67" y="6414"/>
                    </a:cubicBezTo>
                    <a:cubicBezTo>
                      <a:pt x="82" y="6429"/>
                      <a:pt x="75" y="6444"/>
                      <a:pt x="75" y="6467"/>
                    </a:cubicBezTo>
                    <a:cubicBezTo>
                      <a:pt x="75" y="6482"/>
                      <a:pt x="75" y="6489"/>
                      <a:pt x="75" y="6504"/>
                    </a:cubicBezTo>
                    <a:cubicBezTo>
                      <a:pt x="75" y="6504"/>
                      <a:pt x="60" y="6504"/>
                      <a:pt x="60" y="6512"/>
                    </a:cubicBezTo>
                    <a:lnTo>
                      <a:pt x="60" y="6519"/>
                    </a:lnTo>
                    <a:cubicBezTo>
                      <a:pt x="60" y="6542"/>
                      <a:pt x="67" y="6556"/>
                      <a:pt x="67" y="6572"/>
                    </a:cubicBezTo>
                    <a:cubicBezTo>
                      <a:pt x="75" y="6579"/>
                      <a:pt x="67" y="6586"/>
                      <a:pt x="75" y="6602"/>
                    </a:cubicBezTo>
                    <a:cubicBezTo>
                      <a:pt x="82" y="6616"/>
                      <a:pt x="97" y="6616"/>
                      <a:pt x="97" y="6639"/>
                    </a:cubicBezTo>
                    <a:cubicBezTo>
                      <a:pt x="97" y="6654"/>
                      <a:pt x="90" y="6661"/>
                      <a:pt x="82" y="6676"/>
                    </a:cubicBezTo>
                    <a:cubicBezTo>
                      <a:pt x="75" y="6691"/>
                      <a:pt x="82" y="6706"/>
                      <a:pt x="82" y="6721"/>
                    </a:cubicBezTo>
                    <a:cubicBezTo>
                      <a:pt x="82" y="6736"/>
                      <a:pt x="75" y="6736"/>
                      <a:pt x="75" y="6751"/>
                    </a:cubicBezTo>
                    <a:cubicBezTo>
                      <a:pt x="67" y="6759"/>
                      <a:pt x="75" y="6774"/>
                      <a:pt x="67" y="6789"/>
                    </a:cubicBezTo>
                    <a:lnTo>
                      <a:pt x="67" y="6789"/>
                    </a:lnTo>
                    <a:cubicBezTo>
                      <a:pt x="90" y="6789"/>
                      <a:pt x="104" y="6774"/>
                      <a:pt x="120" y="6774"/>
                    </a:cubicBezTo>
                    <a:cubicBezTo>
                      <a:pt x="134" y="6781"/>
                      <a:pt x="142" y="6796"/>
                      <a:pt x="157" y="6796"/>
                    </a:cubicBezTo>
                    <a:cubicBezTo>
                      <a:pt x="187" y="6811"/>
                      <a:pt x="217" y="6796"/>
                      <a:pt x="247" y="6811"/>
                    </a:cubicBezTo>
                    <a:lnTo>
                      <a:pt x="247" y="6811"/>
                    </a:lnTo>
                    <a:cubicBezTo>
                      <a:pt x="284" y="6789"/>
                      <a:pt x="299" y="6766"/>
                      <a:pt x="337" y="6736"/>
                    </a:cubicBezTo>
                    <a:cubicBezTo>
                      <a:pt x="359" y="6744"/>
                      <a:pt x="359" y="6744"/>
                      <a:pt x="359" y="6744"/>
                    </a:cubicBezTo>
                    <a:cubicBezTo>
                      <a:pt x="382" y="6736"/>
                      <a:pt x="389" y="6721"/>
                      <a:pt x="412" y="6714"/>
                    </a:cubicBezTo>
                    <a:cubicBezTo>
                      <a:pt x="419" y="6706"/>
                      <a:pt x="427" y="6706"/>
                      <a:pt x="434" y="6699"/>
                    </a:cubicBezTo>
                    <a:cubicBezTo>
                      <a:pt x="442" y="6691"/>
                      <a:pt x="442" y="6684"/>
                      <a:pt x="449" y="6676"/>
                    </a:cubicBezTo>
                    <a:cubicBezTo>
                      <a:pt x="464" y="6669"/>
                      <a:pt x="479" y="6684"/>
                      <a:pt x="487" y="6676"/>
                    </a:cubicBezTo>
                    <a:cubicBezTo>
                      <a:pt x="494" y="6676"/>
                      <a:pt x="494" y="6669"/>
                      <a:pt x="502" y="6669"/>
                    </a:cubicBezTo>
                    <a:cubicBezTo>
                      <a:pt x="509" y="6654"/>
                      <a:pt x="517" y="6646"/>
                      <a:pt x="532" y="6639"/>
                    </a:cubicBezTo>
                    <a:cubicBezTo>
                      <a:pt x="547" y="6624"/>
                      <a:pt x="554" y="6616"/>
                      <a:pt x="569" y="6616"/>
                    </a:cubicBezTo>
                    <a:cubicBezTo>
                      <a:pt x="584" y="6609"/>
                      <a:pt x="592" y="6616"/>
                      <a:pt x="607" y="6609"/>
                    </a:cubicBezTo>
                    <a:cubicBezTo>
                      <a:pt x="622" y="6609"/>
                      <a:pt x="629" y="6602"/>
                      <a:pt x="644" y="6594"/>
                    </a:cubicBezTo>
                    <a:cubicBezTo>
                      <a:pt x="674" y="6586"/>
                      <a:pt x="689" y="6586"/>
                      <a:pt x="719" y="6579"/>
                    </a:cubicBezTo>
                    <a:cubicBezTo>
                      <a:pt x="719" y="6549"/>
                      <a:pt x="719" y="6519"/>
                      <a:pt x="749" y="6504"/>
                    </a:cubicBezTo>
                    <a:cubicBezTo>
                      <a:pt x="779" y="6474"/>
                      <a:pt x="809" y="6467"/>
                      <a:pt x="846" y="6467"/>
                    </a:cubicBezTo>
                    <a:cubicBezTo>
                      <a:pt x="899" y="6467"/>
                      <a:pt x="929" y="6496"/>
                      <a:pt x="981" y="6504"/>
                    </a:cubicBezTo>
                    <a:cubicBezTo>
                      <a:pt x="1019" y="6512"/>
                      <a:pt x="1041" y="6512"/>
                      <a:pt x="1071" y="6526"/>
                    </a:cubicBezTo>
                    <a:cubicBezTo>
                      <a:pt x="1086" y="6534"/>
                      <a:pt x="1101" y="6542"/>
                      <a:pt x="1109" y="6556"/>
                    </a:cubicBezTo>
                    <a:cubicBezTo>
                      <a:pt x="1116" y="6556"/>
                      <a:pt x="1116" y="6564"/>
                      <a:pt x="1116" y="6564"/>
                    </a:cubicBezTo>
                    <a:cubicBezTo>
                      <a:pt x="1131" y="6586"/>
                      <a:pt x="1146" y="6594"/>
                      <a:pt x="1154" y="6616"/>
                    </a:cubicBezTo>
                    <a:cubicBezTo>
                      <a:pt x="1161" y="6624"/>
                      <a:pt x="1161" y="6639"/>
                      <a:pt x="1169" y="6639"/>
                    </a:cubicBezTo>
                    <a:cubicBezTo>
                      <a:pt x="1176" y="6654"/>
                      <a:pt x="1191" y="6639"/>
                      <a:pt x="1206" y="6646"/>
                    </a:cubicBezTo>
                    <a:cubicBezTo>
                      <a:pt x="1214" y="6654"/>
                      <a:pt x="1214" y="6661"/>
                      <a:pt x="1214" y="6676"/>
                    </a:cubicBezTo>
                    <a:cubicBezTo>
                      <a:pt x="1229" y="6721"/>
                      <a:pt x="1214" y="6751"/>
                      <a:pt x="1229" y="6796"/>
                    </a:cubicBezTo>
                    <a:lnTo>
                      <a:pt x="1229" y="6796"/>
                    </a:lnTo>
                    <a:cubicBezTo>
                      <a:pt x="1244" y="6796"/>
                      <a:pt x="1266" y="6796"/>
                      <a:pt x="1281" y="6811"/>
                    </a:cubicBezTo>
                    <a:cubicBezTo>
                      <a:pt x="1304" y="6819"/>
                      <a:pt x="1296" y="6849"/>
                      <a:pt x="1319" y="6856"/>
                    </a:cubicBezTo>
                    <a:cubicBezTo>
                      <a:pt x="1334" y="6864"/>
                      <a:pt x="1341" y="6864"/>
                      <a:pt x="1363" y="6864"/>
                    </a:cubicBezTo>
                    <a:cubicBezTo>
                      <a:pt x="1363" y="6886"/>
                      <a:pt x="1356" y="6909"/>
                      <a:pt x="1379" y="6924"/>
                    </a:cubicBezTo>
                    <a:cubicBezTo>
                      <a:pt x="1393" y="6939"/>
                      <a:pt x="1409" y="6931"/>
                      <a:pt x="1423" y="6946"/>
                    </a:cubicBezTo>
                    <a:cubicBezTo>
                      <a:pt x="1446" y="6961"/>
                      <a:pt x="1453" y="6976"/>
                      <a:pt x="1476" y="6976"/>
                    </a:cubicBezTo>
                    <a:cubicBezTo>
                      <a:pt x="1491" y="6976"/>
                      <a:pt x="1499" y="6961"/>
                      <a:pt x="1513" y="6954"/>
                    </a:cubicBezTo>
                    <a:cubicBezTo>
                      <a:pt x="1528" y="6939"/>
                      <a:pt x="1536" y="6924"/>
                      <a:pt x="1558" y="6909"/>
                    </a:cubicBezTo>
                    <a:cubicBezTo>
                      <a:pt x="1566" y="6901"/>
                      <a:pt x="1581" y="6894"/>
                      <a:pt x="1588" y="6879"/>
                    </a:cubicBezTo>
                    <a:cubicBezTo>
                      <a:pt x="1596" y="6871"/>
                      <a:pt x="1603" y="6864"/>
                      <a:pt x="1603" y="6856"/>
                    </a:cubicBezTo>
                    <a:cubicBezTo>
                      <a:pt x="1603" y="6841"/>
                      <a:pt x="1588" y="6834"/>
                      <a:pt x="1588" y="6819"/>
                    </a:cubicBezTo>
                    <a:cubicBezTo>
                      <a:pt x="1581" y="6796"/>
                      <a:pt x="1581" y="6789"/>
                      <a:pt x="1581" y="6766"/>
                    </a:cubicBezTo>
                    <a:cubicBezTo>
                      <a:pt x="1596" y="6774"/>
                      <a:pt x="1603" y="6781"/>
                      <a:pt x="1611" y="6789"/>
                    </a:cubicBezTo>
                    <a:cubicBezTo>
                      <a:pt x="1618" y="6804"/>
                      <a:pt x="1618" y="6819"/>
                      <a:pt x="1633" y="6826"/>
                    </a:cubicBezTo>
                    <a:cubicBezTo>
                      <a:pt x="1663" y="6849"/>
                      <a:pt x="1686" y="6849"/>
                      <a:pt x="1716" y="6856"/>
                    </a:cubicBezTo>
                    <a:cubicBezTo>
                      <a:pt x="1746" y="6864"/>
                      <a:pt x="1768" y="6864"/>
                      <a:pt x="1791" y="6871"/>
                    </a:cubicBezTo>
                    <a:cubicBezTo>
                      <a:pt x="1821" y="6879"/>
                      <a:pt x="1828" y="6894"/>
                      <a:pt x="1851" y="6909"/>
                    </a:cubicBezTo>
                    <a:lnTo>
                      <a:pt x="1851" y="6909"/>
                    </a:lnTo>
                    <a:cubicBezTo>
                      <a:pt x="1851" y="6901"/>
                      <a:pt x="1851" y="6894"/>
                      <a:pt x="1858" y="6886"/>
                    </a:cubicBezTo>
                    <a:cubicBezTo>
                      <a:pt x="1858" y="6864"/>
                      <a:pt x="1858" y="6849"/>
                      <a:pt x="1866" y="6819"/>
                    </a:cubicBezTo>
                    <a:cubicBezTo>
                      <a:pt x="1896" y="6819"/>
                      <a:pt x="1911" y="6811"/>
                      <a:pt x="1941" y="6811"/>
                    </a:cubicBezTo>
                    <a:cubicBezTo>
                      <a:pt x="1948" y="6804"/>
                      <a:pt x="1948" y="6789"/>
                      <a:pt x="1956" y="6781"/>
                    </a:cubicBezTo>
                    <a:cubicBezTo>
                      <a:pt x="1963" y="6774"/>
                      <a:pt x="1971" y="6774"/>
                      <a:pt x="1986" y="6766"/>
                    </a:cubicBezTo>
                    <a:cubicBezTo>
                      <a:pt x="2001" y="6759"/>
                      <a:pt x="2008" y="6751"/>
                      <a:pt x="2023" y="6744"/>
                    </a:cubicBezTo>
                    <a:cubicBezTo>
                      <a:pt x="2031" y="6729"/>
                      <a:pt x="2038" y="6721"/>
                      <a:pt x="2046" y="6706"/>
                    </a:cubicBezTo>
                    <a:cubicBezTo>
                      <a:pt x="2053" y="6691"/>
                      <a:pt x="2053" y="6684"/>
                      <a:pt x="2061" y="6669"/>
                    </a:cubicBezTo>
                    <a:cubicBezTo>
                      <a:pt x="2061" y="6639"/>
                      <a:pt x="2061" y="6616"/>
                      <a:pt x="2068" y="6586"/>
                    </a:cubicBezTo>
                    <a:cubicBezTo>
                      <a:pt x="2068" y="6579"/>
                      <a:pt x="2083" y="6572"/>
                      <a:pt x="2083" y="6564"/>
                    </a:cubicBezTo>
                    <a:cubicBezTo>
                      <a:pt x="2091" y="6549"/>
                      <a:pt x="2091" y="6534"/>
                      <a:pt x="2091" y="6512"/>
                    </a:cubicBezTo>
                    <a:cubicBezTo>
                      <a:pt x="2091" y="6482"/>
                      <a:pt x="2105" y="6459"/>
                      <a:pt x="2105" y="6429"/>
                    </a:cubicBezTo>
                    <a:cubicBezTo>
                      <a:pt x="2105" y="6272"/>
                      <a:pt x="2105" y="6272"/>
                      <a:pt x="2105" y="6272"/>
                    </a:cubicBezTo>
                    <a:cubicBezTo>
                      <a:pt x="2105" y="6242"/>
                      <a:pt x="2113" y="6219"/>
                      <a:pt x="2113" y="6189"/>
                    </a:cubicBezTo>
                    <a:cubicBezTo>
                      <a:pt x="2113" y="6182"/>
                      <a:pt x="2121" y="6182"/>
                      <a:pt x="2121" y="6174"/>
                    </a:cubicBezTo>
                    <a:cubicBezTo>
                      <a:pt x="2121" y="6159"/>
                      <a:pt x="2105" y="6152"/>
                      <a:pt x="2105" y="6137"/>
                    </a:cubicBezTo>
                    <a:cubicBezTo>
                      <a:pt x="2105" y="6129"/>
                      <a:pt x="2113" y="6129"/>
                      <a:pt x="2113" y="6122"/>
                    </a:cubicBezTo>
                    <a:cubicBezTo>
                      <a:pt x="2113" y="6114"/>
                      <a:pt x="2113" y="6107"/>
                      <a:pt x="2113" y="6099"/>
                    </a:cubicBezTo>
                    <a:cubicBezTo>
                      <a:pt x="2113" y="6069"/>
                      <a:pt x="2113" y="6047"/>
                      <a:pt x="2113" y="6024"/>
                    </a:cubicBezTo>
                    <a:cubicBezTo>
                      <a:pt x="2113" y="5957"/>
                      <a:pt x="2105" y="5920"/>
                      <a:pt x="2091" y="5860"/>
                    </a:cubicBezTo>
                    <a:cubicBezTo>
                      <a:pt x="2075" y="5762"/>
                      <a:pt x="2075" y="5710"/>
                      <a:pt x="2061" y="5620"/>
                    </a:cubicBezTo>
                    <a:cubicBezTo>
                      <a:pt x="2046" y="5552"/>
                      <a:pt x="2031" y="5515"/>
                      <a:pt x="2008" y="5455"/>
                    </a:cubicBezTo>
                    <a:cubicBezTo>
                      <a:pt x="1986" y="5395"/>
                      <a:pt x="1986" y="5357"/>
                      <a:pt x="1978" y="5290"/>
                    </a:cubicBezTo>
                    <a:cubicBezTo>
                      <a:pt x="1978" y="5260"/>
                      <a:pt x="1971" y="5245"/>
                      <a:pt x="1971" y="5208"/>
                    </a:cubicBezTo>
                    <a:cubicBezTo>
                      <a:pt x="1971" y="5155"/>
                      <a:pt x="1978" y="5118"/>
                      <a:pt x="1993" y="5065"/>
                    </a:cubicBezTo>
                    <a:cubicBezTo>
                      <a:pt x="2023" y="4983"/>
                      <a:pt x="2046" y="4938"/>
                      <a:pt x="2105" y="4870"/>
                    </a:cubicBezTo>
                    <a:cubicBezTo>
                      <a:pt x="2121" y="4849"/>
                      <a:pt x="2143" y="4849"/>
                      <a:pt x="2165" y="4826"/>
                    </a:cubicBezTo>
                    <a:cubicBezTo>
                      <a:pt x="2165" y="4819"/>
                      <a:pt x="2165" y="4811"/>
                      <a:pt x="2165" y="4804"/>
                    </a:cubicBezTo>
                    <a:cubicBezTo>
                      <a:pt x="2165" y="4789"/>
                      <a:pt x="2158" y="4781"/>
                      <a:pt x="2151" y="4774"/>
                    </a:cubicBezTo>
                    <a:cubicBezTo>
                      <a:pt x="2143" y="4766"/>
                      <a:pt x="2151" y="4759"/>
                      <a:pt x="2143" y="4759"/>
                    </a:cubicBezTo>
                    <a:cubicBezTo>
                      <a:pt x="2135" y="4759"/>
                      <a:pt x="2128" y="4759"/>
                      <a:pt x="2121" y="4751"/>
                    </a:cubicBezTo>
                    <a:cubicBezTo>
                      <a:pt x="2128" y="4729"/>
                      <a:pt x="2158" y="4714"/>
                      <a:pt x="2188" y="4714"/>
                    </a:cubicBezTo>
                    <a:cubicBezTo>
                      <a:pt x="2225" y="4714"/>
                      <a:pt x="2240" y="4729"/>
                      <a:pt x="2278" y="4751"/>
                    </a:cubicBezTo>
                    <a:cubicBezTo>
                      <a:pt x="2278" y="4729"/>
                      <a:pt x="2285" y="4714"/>
                      <a:pt x="2293" y="4699"/>
                    </a:cubicBezTo>
                    <a:cubicBezTo>
                      <a:pt x="2300" y="4692"/>
                      <a:pt x="2308" y="4684"/>
                      <a:pt x="2315" y="4676"/>
                    </a:cubicBezTo>
                    <a:cubicBezTo>
                      <a:pt x="2338" y="4676"/>
                      <a:pt x="2353" y="4684"/>
                      <a:pt x="2368" y="4684"/>
                    </a:cubicBezTo>
                    <a:cubicBezTo>
                      <a:pt x="2420" y="4684"/>
                      <a:pt x="2443" y="4669"/>
                      <a:pt x="2495" y="4669"/>
                    </a:cubicBezTo>
                    <a:cubicBezTo>
                      <a:pt x="2503" y="4669"/>
                      <a:pt x="2510" y="4669"/>
                      <a:pt x="2510" y="4676"/>
                    </a:cubicBezTo>
                    <a:cubicBezTo>
                      <a:pt x="2518" y="4692"/>
                      <a:pt x="2518" y="4706"/>
                      <a:pt x="2525" y="4706"/>
                    </a:cubicBezTo>
                    <a:cubicBezTo>
                      <a:pt x="2540" y="4706"/>
                      <a:pt x="2540" y="4692"/>
                      <a:pt x="2555" y="4692"/>
                    </a:cubicBezTo>
                    <a:cubicBezTo>
                      <a:pt x="2555" y="4692"/>
                      <a:pt x="2563" y="4699"/>
                      <a:pt x="2570" y="4699"/>
                    </a:cubicBezTo>
                    <a:cubicBezTo>
                      <a:pt x="2570" y="4714"/>
                      <a:pt x="2555" y="4721"/>
                      <a:pt x="2570" y="4736"/>
                    </a:cubicBezTo>
                    <a:cubicBezTo>
                      <a:pt x="2570" y="4744"/>
                      <a:pt x="2578" y="4751"/>
                      <a:pt x="2585" y="4759"/>
                    </a:cubicBezTo>
                    <a:cubicBezTo>
                      <a:pt x="2615" y="4789"/>
                      <a:pt x="2630" y="4819"/>
                      <a:pt x="2668" y="4834"/>
                    </a:cubicBezTo>
                    <a:cubicBezTo>
                      <a:pt x="2675" y="4826"/>
                      <a:pt x="2675" y="4819"/>
                      <a:pt x="2675" y="4811"/>
                    </a:cubicBezTo>
                    <a:cubicBezTo>
                      <a:pt x="2675" y="4789"/>
                      <a:pt x="2660" y="4774"/>
                      <a:pt x="2660" y="4751"/>
                    </a:cubicBezTo>
                    <a:cubicBezTo>
                      <a:pt x="2660" y="4736"/>
                      <a:pt x="2668" y="4721"/>
                      <a:pt x="2660" y="4714"/>
                    </a:cubicBezTo>
                    <a:cubicBezTo>
                      <a:pt x="2652" y="4692"/>
                      <a:pt x="2638" y="4692"/>
                      <a:pt x="2630" y="4676"/>
                    </a:cubicBezTo>
                    <a:cubicBezTo>
                      <a:pt x="2630" y="4616"/>
                      <a:pt x="2630" y="4616"/>
                      <a:pt x="2630" y="4616"/>
                    </a:cubicBezTo>
                    <a:cubicBezTo>
                      <a:pt x="2652" y="4579"/>
                      <a:pt x="2652" y="4579"/>
                      <a:pt x="2652" y="4579"/>
                    </a:cubicBezTo>
                    <a:cubicBezTo>
                      <a:pt x="2652" y="4572"/>
                      <a:pt x="2645" y="4564"/>
                      <a:pt x="2645" y="4549"/>
                    </a:cubicBezTo>
                    <a:cubicBezTo>
                      <a:pt x="2652" y="4549"/>
                      <a:pt x="2660" y="4557"/>
                      <a:pt x="2668" y="4549"/>
                    </a:cubicBezTo>
                    <a:cubicBezTo>
                      <a:pt x="2675" y="4542"/>
                      <a:pt x="2668" y="4534"/>
                      <a:pt x="2668" y="4519"/>
                    </a:cubicBezTo>
                    <a:cubicBezTo>
                      <a:pt x="2668" y="4512"/>
                      <a:pt x="2668" y="4497"/>
                      <a:pt x="2660" y="4489"/>
                    </a:cubicBezTo>
                    <a:cubicBezTo>
                      <a:pt x="2645" y="4489"/>
                      <a:pt x="2638" y="4489"/>
                      <a:pt x="2623" y="4489"/>
                    </a:cubicBezTo>
                    <a:cubicBezTo>
                      <a:pt x="2623" y="4452"/>
                      <a:pt x="2623" y="4452"/>
                      <a:pt x="2623" y="4452"/>
                    </a:cubicBezTo>
                    <a:cubicBezTo>
                      <a:pt x="2615" y="4452"/>
                      <a:pt x="2608" y="4452"/>
                      <a:pt x="2600" y="4444"/>
                    </a:cubicBezTo>
                    <a:cubicBezTo>
                      <a:pt x="2608" y="4422"/>
                      <a:pt x="2623" y="4414"/>
                      <a:pt x="2638" y="4399"/>
                    </a:cubicBezTo>
                    <a:cubicBezTo>
                      <a:pt x="2638" y="4392"/>
                      <a:pt x="2645" y="4392"/>
                      <a:pt x="2645" y="4384"/>
                    </a:cubicBezTo>
                    <a:cubicBezTo>
                      <a:pt x="2645" y="4377"/>
                      <a:pt x="2660" y="4384"/>
                      <a:pt x="2660" y="4377"/>
                    </a:cubicBezTo>
                    <a:cubicBezTo>
                      <a:pt x="2660" y="4347"/>
                      <a:pt x="2645" y="4324"/>
                      <a:pt x="2615" y="4324"/>
                    </a:cubicBezTo>
                    <a:cubicBezTo>
                      <a:pt x="2608" y="4324"/>
                      <a:pt x="2600" y="4324"/>
                      <a:pt x="2593" y="4324"/>
                    </a:cubicBezTo>
                    <a:cubicBezTo>
                      <a:pt x="2593" y="4317"/>
                      <a:pt x="2585" y="4317"/>
                      <a:pt x="2585" y="4309"/>
                    </a:cubicBezTo>
                    <a:cubicBezTo>
                      <a:pt x="2585" y="4287"/>
                      <a:pt x="2608" y="4287"/>
                      <a:pt x="2623" y="4272"/>
                    </a:cubicBezTo>
                    <a:cubicBezTo>
                      <a:pt x="2645" y="4257"/>
                      <a:pt x="2652" y="4242"/>
                      <a:pt x="2668" y="4227"/>
                    </a:cubicBezTo>
                    <a:cubicBezTo>
                      <a:pt x="2682" y="4212"/>
                      <a:pt x="2698" y="4197"/>
                      <a:pt x="2698" y="4174"/>
                    </a:cubicBezTo>
                    <a:cubicBezTo>
                      <a:pt x="2698" y="4159"/>
                      <a:pt x="2682" y="4144"/>
                      <a:pt x="2668" y="4137"/>
                    </a:cubicBezTo>
                    <a:cubicBezTo>
                      <a:pt x="2675" y="4114"/>
                      <a:pt x="2690" y="4099"/>
                      <a:pt x="2705" y="4077"/>
                    </a:cubicBezTo>
                    <a:cubicBezTo>
                      <a:pt x="2712" y="4069"/>
                      <a:pt x="2720" y="4062"/>
                      <a:pt x="2720" y="4055"/>
                    </a:cubicBezTo>
                    <a:cubicBezTo>
                      <a:pt x="2728" y="4047"/>
                      <a:pt x="2735" y="4047"/>
                      <a:pt x="2735" y="4047"/>
                    </a:cubicBezTo>
                    <a:cubicBezTo>
                      <a:pt x="2750" y="4032"/>
                      <a:pt x="2750" y="4017"/>
                      <a:pt x="2750" y="4002"/>
                    </a:cubicBezTo>
                    <a:cubicBezTo>
                      <a:pt x="2750" y="3980"/>
                      <a:pt x="2742" y="3972"/>
                      <a:pt x="2742" y="3950"/>
                    </a:cubicBezTo>
                    <a:cubicBezTo>
                      <a:pt x="2758" y="3957"/>
                      <a:pt x="2758" y="3957"/>
                      <a:pt x="2758" y="3957"/>
                    </a:cubicBezTo>
                    <a:cubicBezTo>
                      <a:pt x="2765" y="3980"/>
                      <a:pt x="2765" y="4002"/>
                      <a:pt x="2780" y="4017"/>
                    </a:cubicBezTo>
                    <a:cubicBezTo>
                      <a:pt x="2787" y="4002"/>
                      <a:pt x="2787" y="3995"/>
                      <a:pt x="2795" y="3980"/>
                    </a:cubicBezTo>
                    <a:cubicBezTo>
                      <a:pt x="2802" y="3987"/>
                      <a:pt x="2802" y="3995"/>
                      <a:pt x="2817" y="3995"/>
                    </a:cubicBezTo>
                    <a:cubicBezTo>
                      <a:pt x="2817" y="3942"/>
                      <a:pt x="2817" y="3942"/>
                      <a:pt x="2817" y="3942"/>
                    </a:cubicBezTo>
                    <a:cubicBezTo>
                      <a:pt x="2817" y="3935"/>
                      <a:pt x="2802" y="3927"/>
                      <a:pt x="2802" y="3912"/>
                    </a:cubicBezTo>
                    <a:cubicBezTo>
                      <a:pt x="2802" y="3897"/>
                      <a:pt x="2817" y="3882"/>
                      <a:pt x="2817" y="3867"/>
                    </a:cubicBezTo>
                    <a:cubicBezTo>
                      <a:pt x="2817" y="3837"/>
                      <a:pt x="2795" y="3830"/>
                      <a:pt x="2787" y="3800"/>
                    </a:cubicBezTo>
                    <a:cubicBezTo>
                      <a:pt x="2810" y="3800"/>
                      <a:pt x="2825" y="3800"/>
                      <a:pt x="2847" y="3800"/>
                    </a:cubicBezTo>
                    <a:cubicBezTo>
                      <a:pt x="2855" y="3830"/>
                      <a:pt x="2855" y="3852"/>
                      <a:pt x="2870" y="3875"/>
                    </a:cubicBezTo>
                    <a:cubicBezTo>
                      <a:pt x="2885" y="3875"/>
                      <a:pt x="2885" y="3875"/>
                      <a:pt x="2885" y="3875"/>
                    </a:cubicBezTo>
                    <a:cubicBezTo>
                      <a:pt x="2892" y="3852"/>
                      <a:pt x="2885" y="3837"/>
                      <a:pt x="2892" y="3822"/>
                    </a:cubicBezTo>
                    <a:cubicBezTo>
                      <a:pt x="2900" y="3815"/>
                      <a:pt x="2915" y="3807"/>
                      <a:pt x="2915" y="3800"/>
                    </a:cubicBezTo>
                    <a:cubicBezTo>
                      <a:pt x="2915" y="3785"/>
                      <a:pt x="2900" y="3777"/>
                      <a:pt x="2900" y="3762"/>
                    </a:cubicBezTo>
                    <a:cubicBezTo>
                      <a:pt x="2900" y="3747"/>
                      <a:pt x="2915" y="3755"/>
                      <a:pt x="2922" y="3740"/>
                    </a:cubicBezTo>
                    <a:cubicBezTo>
                      <a:pt x="2945" y="3695"/>
                      <a:pt x="2900" y="3755"/>
                      <a:pt x="2952" y="3755"/>
                    </a:cubicBezTo>
                    <a:cubicBezTo>
                      <a:pt x="2975" y="3755"/>
                      <a:pt x="2982" y="3740"/>
                      <a:pt x="2997" y="3740"/>
                    </a:cubicBezTo>
                    <a:cubicBezTo>
                      <a:pt x="3027" y="3740"/>
                      <a:pt x="3027" y="3740"/>
                      <a:pt x="3027" y="3740"/>
                    </a:cubicBezTo>
                    <a:cubicBezTo>
                      <a:pt x="3035" y="3740"/>
                      <a:pt x="3035" y="3740"/>
                      <a:pt x="3035" y="3740"/>
                    </a:cubicBezTo>
                    <a:cubicBezTo>
                      <a:pt x="3027" y="3717"/>
                      <a:pt x="3027" y="3717"/>
                      <a:pt x="3027" y="3717"/>
                    </a:cubicBezTo>
                    <a:cubicBezTo>
                      <a:pt x="3035" y="3710"/>
                      <a:pt x="3042" y="3717"/>
                      <a:pt x="3042" y="3717"/>
                    </a:cubicBezTo>
                    <a:cubicBezTo>
                      <a:pt x="3050" y="3710"/>
                      <a:pt x="3042" y="3702"/>
                      <a:pt x="3050" y="3702"/>
                    </a:cubicBezTo>
                    <a:cubicBezTo>
                      <a:pt x="3027" y="3680"/>
                      <a:pt x="3012" y="3672"/>
                      <a:pt x="3012" y="3642"/>
                    </a:cubicBezTo>
                    <a:cubicBezTo>
                      <a:pt x="3012" y="3635"/>
                      <a:pt x="3012" y="3627"/>
                      <a:pt x="3020" y="3620"/>
                    </a:cubicBezTo>
                    <a:cubicBezTo>
                      <a:pt x="3035" y="3627"/>
                      <a:pt x="3042" y="3635"/>
                      <a:pt x="3050" y="3642"/>
                    </a:cubicBezTo>
                    <a:cubicBezTo>
                      <a:pt x="3057" y="3650"/>
                      <a:pt x="3057" y="3665"/>
                      <a:pt x="3072" y="3665"/>
                    </a:cubicBezTo>
                    <a:cubicBezTo>
                      <a:pt x="3080" y="3665"/>
                      <a:pt x="3080" y="3665"/>
                      <a:pt x="3087" y="3665"/>
                    </a:cubicBezTo>
                    <a:cubicBezTo>
                      <a:pt x="3087" y="3650"/>
                      <a:pt x="3095" y="3642"/>
                      <a:pt x="3095" y="3635"/>
                    </a:cubicBezTo>
                    <a:cubicBezTo>
                      <a:pt x="3095" y="3605"/>
                      <a:pt x="3065" y="3590"/>
                      <a:pt x="3035" y="3575"/>
                    </a:cubicBezTo>
                    <a:cubicBezTo>
                      <a:pt x="3042" y="3567"/>
                      <a:pt x="3042" y="3560"/>
                      <a:pt x="3042" y="3560"/>
                    </a:cubicBezTo>
                    <a:cubicBezTo>
                      <a:pt x="3072" y="3560"/>
                      <a:pt x="3110" y="3552"/>
                      <a:pt x="3110" y="3522"/>
                    </a:cubicBezTo>
                    <a:cubicBezTo>
                      <a:pt x="3110" y="3515"/>
                      <a:pt x="3110" y="3515"/>
                      <a:pt x="3102" y="3507"/>
                    </a:cubicBezTo>
                    <a:cubicBezTo>
                      <a:pt x="3095" y="3507"/>
                      <a:pt x="3050" y="3500"/>
                      <a:pt x="3080" y="3507"/>
                    </a:cubicBezTo>
                    <a:cubicBezTo>
                      <a:pt x="3095" y="3492"/>
                      <a:pt x="3102" y="3477"/>
                      <a:pt x="3117" y="3470"/>
                    </a:cubicBezTo>
                    <a:cubicBezTo>
                      <a:pt x="3125" y="3470"/>
                      <a:pt x="3125" y="3470"/>
                      <a:pt x="3132" y="3470"/>
                    </a:cubicBezTo>
                    <a:cubicBezTo>
                      <a:pt x="3140" y="3463"/>
                      <a:pt x="3147" y="3447"/>
                      <a:pt x="3155" y="3433"/>
                    </a:cubicBezTo>
                    <a:cubicBezTo>
                      <a:pt x="3140" y="3433"/>
                      <a:pt x="3140" y="3433"/>
                      <a:pt x="3125" y="3433"/>
                    </a:cubicBezTo>
                    <a:lnTo>
                      <a:pt x="3117" y="3440"/>
                    </a:lnTo>
                    <a:cubicBezTo>
                      <a:pt x="3110" y="3440"/>
                      <a:pt x="3095" y="3440"/>
                      <a:pt x="3095" y="3433"/>
                    </a:cubicBezTo>
                    <a:lnTo>
                      <a:pt x="3102" y="3425"/>
                    </a:lnTo>
                    <a:cubicBezTo>
                      <a:pt x="3102" y="3417"/>
                      <a:pt x="3102" y="3410"/>
                      <a:pt x="3095" y="3395"/>
                    </a:cubicBezTo>
                    <a:cubicBezTo>
                      <a:pt x="3110" y="3395"/>
                      <a:pt x="3110" y="3395"/>
                      <a:pt x="3117" y="3387"/>
                    </a:cubicBezTo>
                    <a:cubicBezTo>
                      <a:pt x="3117" y="3387"/>
                      <a:pt x="3117" y="3380"/>
                      <a:pt x="3117" y="3373"/>
                    </a:cubicBezTo>
                    <a:cubicBezTo>
                      <a:pt x="3110" y="3373"/>
                      <a:pt x="3102" y="3373"/>
                      <a:pt x="3102" y="3365"/>
                    </a:cubicBezTo>
                    <a:cubicBezTo>
                      <a:pt x="3102" y="3357"/>
                      <a:pt x="3110" y="3357"/>
                      <a:pt x="3110" y="3357"/>
                    </a:cubicBezTo>
                    <a:cubicBezTo>
                      <a:pt x="3147" y="3343"/>
                      <a:pt x="3170" y="3335"/>
                      <a:pt x="3185" y="3298"/>
                    </a:cubicBezTo>
                    <a:cubicBezTo>
                      <a:pt x="3170" y="3305"/>
                      <a:pt x="3162" y="3305"/>
                      <a:pt x="3147" y="3305"/>
                    </a:cubicBezTo>
                    <a:cubicBezTo>
                      <a:pt x="3132" y="3305"/>
                      <a:pt x="3125" y="3320"/>
                      <a:pt x="3110" y="3320"/>
                    </a:cubicBezTo>
                    <a:cubicBezTo>
                      <a:pt x="3102" y="3320"/>
                      <a:pt x="3102" y="3313"/>
                      <a:pt x="3095" y="3313"/>
                    </a:cubicBezTo>
                    <a:cubicBezTo>
                      <a:pt x="3102" y="3298"/>
                      <a:pt x="3110" y="3290"/>
                      <a:pt x="3125" y="3283"/>
                    </a:cubicBezTo>
                    <a:cubicBezTo>
                      <a:pt x="3140" y="3275"/>
                      <a:pt x="3162" y="3275"/>
                      <a:pt x="3162" y="3260"/>
                    </a:cubicBezTo>
                    <a:cubicBezTo>
                      <a:pt x="3162" y="3253"/>
                      <a:pt x="3155" y="3245"/>
                      <a:pt x="3155" y="3245"/>
                    </a:cubicBezTo>
                    <a:cubicBezTo>
                      <a:pt x="3162" y="3238"/>
                      <a:pt x="3170" y="3230"/>
                      <a:pt x="3170" y="3223"/>
                    </a:cubicBezTo>
                    <a:cubicBezTo>
                      <a:pt x="3177" y="3215"/>
                      <a:pt x="3170" y="3200"/>
                      <a:pt x="3177" y="3200"/>
                    </a:cubicBezTo>
                    <a:cubicBezTo>
                      <a:pt x="3192" y="3185"/>
                      <a:pt x="3207" y="3193"/>
                      <a:pt x="3215" y="3185"/>
                    </a:cubicBezTo>
                    <a:cubicBezTo>
                      <a:pt x="3229" y="3178"/>
                      <a:pt x="3237" y="3178"/>
                      <a:pt x="3245" y="3170"/>
                    </a:cubicBezTo>
                    <a:cubicBezTo>
                      <a:pt x="3252" y="3170"/>
                      <a:pt x="3260" y="3170"/>
                      <a:pt x="3260" y="3163"/>
                    </a:cubicBezTo>
                    <a:cubicBezTo>
                      <a:pt x="3260" y="3155"/>
                      <a:pt x="3260" y="3148"/>
                      <a:pt x="3260" y="3140"/>
                    </a:cubicBezTo>
                    <a:cubicBezTo>
                      <a:pt x="3260" y="3133"/>
                      <a:pt x="3267" y="3125"/>
                      <a:pt x="3267" y="3110"/>
                    </a:cubicBezTo>
                    <a:lnTo>
                      <a:pt x="3267" y="3103"/>
                    </a:lnTo>
                    <a:cubicBezTo>
                      <a:pt x="3229" y="3118"/>
                      <a:pt x="3207" y="3133"/>
                      <a:pt x="3162" y="3140"/>
                    </a:cubicBezTo>
                    <a:cubicBezTo>
                      <a:pt x="3155" y="3125"/>
                      <a:pt x="3155" y="3125"/>
                      <a:pt x="3155" y="3125"/>
                    </a:cubicBezTo>
                    <a:cubicBezTo>
                      <a:pt x="3162" y="3110"/>
                      <a:pt x="3162" y="3095"/>
                      <a:pt x="3177" y="3088"/>
                    </a:cubicBezTo>
                    <a:cubicBezTo>
                      <a:pt x="3192" y="3073"/>
                      <a:pt x="3207" y="3073"/>
                      <a:pt x="3229" y="3065"/>
                    </a:cubicBezTo>
                    <a:cubicBezTo>
                      <a:pt x="3252" y="3058"/>
                      <a:pt x="3252" y="3035"/>
                      <a:pt x="3267" y="3013"/>
                    </a:cubicBezTo>
                    <a:cubicBezTo>
                      <a:pt x="3275" y="2998"/>
                      <a:pt x="3275" y="2990"/>
                      <a:pt x="3275" y="2975"/>
                    </a:cubicBezTo>
                    <a:cubicBezTo>
                      <a:pt x="3275" y="2960"/>
                      <a:pt x="3267" y="2945"/>
                      <a:pt x="3260" y="2938"/>
                    </a:cubicBezTo>
                    <a:cubicBezTo>
                      <a:pt x="3252" y="2930"/>
                      <a:pt x="3237" y="2930"/>
                      <a:pt x="3237" y="2923"/>
                    </a:cubicBezTo>
                    <a:cubicBezTo>
                      <a:pt x="3229" y="2908"/>
                      <a:pt x="3229" y="2900"/>
                      <a:pt x="3229" y="2893"/>
                    </a:cubicBezTo>
                    <a:cubicBezTo>
                      <a:pt x="3229" y="2840"/>
                      <a:pt x="3229" y="2840"/>
                      <a:pt x="3229" y="2840"/>
                    </a:cubicBezTo>
                    <a:cubicBezTo>
                      <a:pt x="3222" y="2848"/>
                      <a:pt x="3222" y="2848"/>
                      <a:pt x="3222" y="2848"/>
                    </a:cubicBezTo>
                    <a:cubicBezTo>
                      <a:pt x="3200" y="2886"/>
                      <a:pt x="3185" y="2900"/>
                      <a:pt x="3170" y="2938"/>
                    </a:cubicBezTo>
                    <a:cubicBezTo>
                      <a:pt x="3155" y="2938"/>
                      <a:pt x="3155" y="2938"/>
                      <a:pt x="3155" y="2938"/>
                    </a:cubicBezTo>
                    <a:cubicBezTo>
                      <a:pt x="3155" y="2900"/>
                      <a:pt x="3170" y="2878"/>
                      <a:pt x="3185" y="2848"/>
                    </a:cubicBezTo>
                    <a:cubicBezTo>
                      <a:pt x="3200" y="2826"/>
                      <a:pt x="3200" y="2810"/>
                      <a:pt x="3200" y="2781"/>
                    </a:cubicBezTo>
                    <a:cubicBezTo>
                      <a:pt x="3207" y="2751"/>
                      <a:pt x="3215" y="2736"/>
                      <a:pt x="3215" y="2706"/>
                    </a:cubicBezTo>
                    <a:cubicBezTo>
                      <a:pt x="3215" y="2668"/>
                      <a:pt x="3200" y="2653"/>
                      <a:pt x="3200" y="2623"/>
                    </a:cubicBezTo>
                    <a:cubicBezTo>
                      <a:pt x="3200" y="2556"/>
                      <a:pt x="3200" y="2556"/>
                      <a:pt x="3200" y="2556"/>
                    </a:cubicBezTo>
                    <a:cubicBezTo>
                      <a:pt x="3147" y="2428"/>
                      <a:pt x="3147" y="2428"/>
                      <a:pt x="3147" y="2428"/>
                    </a:cubicBezTo>
                    <a:cubicBezTo>
                      <a:pt x="3155" y="2391"/>
                      <a:pt x="3170" y="2376"/>
                      <a:pt x="3170" y="2338"/>
                    </a:cubicBezTo>
                    <a:cubicBezTo>
                      <a:pt x="3170" y="2316"/>
                      <a:pt x="3155" y="2316"/>
                      <a:pt x="3140" y="2308"/>
                    </a:cubicBezTo>
                    <a:cubicBezTo>
                      <a:pt x="3117" y="2293"/>
                      <a:pt x="3110" y="2278"/>
                      <a:pt x="3087" y="2263"/>
                    </a:cubicBezTo>
                    <a:cubicBezTo>
                      <a:pt x="3065" y="2241"/>
                      <a:pt x="3057" y="2226"/>
                      <a:pt x="3042" y="2204"/>
                    </a:cubicBezTo>
                    <a:cubicBezTo>
                      <a:pt x="3035" y="2181"/>
                      <a:pt x="3027" y="2174"/>
                      <a:pt x="3027" y="2151"/>
                    </a:cubicBezTo>
                    <a:cubicBezTo>
                      <a:pt x="3027" y="2144"/>
                      <a:pt x="3020" y="2136"/>
                      <a:pt x="3027" y="2128"/>
                    </a:cubicBezTo>
                    <a:cubicBezTo>
                      <a:pt x="3035" y="2121"/>
                      <a:pt x="3042" y="2114"/>
                      <a:pt x="3050" y="2114"/>
                    </a:cubicBezTo>
                    <a:cubicBezTo>
                      <a:pt x="3065" y="2106"/>
                      <a:pt x="3065" y="2091"/>
                      <a:pt x="3065" y="2076"/>
                    </a:cubicBezTo>
                    <a:cubicBezTo>
                      <a:pt x="3065" y="2069"/>
                      <a:pt x="3065" y="2061"/>
                      <a:pt x="3057" y="2061"/>
                    </a:cubicBezTo>
                    <a:cubicBezTo>
                      <a:pt x="3057" y="2061"/>
                      <a:pt x="3050" y="2061"/>
                      <a:pt x="3042" y="2061"/>
                    </a:cubicBezTo>
                    <a:cubicBezTo>
                      <a:pt x="3020" y="2046"/>
                      <a:pt x="3005" y="2039"/>
                      <a:pt x="2990" y="2016"/>
                    </a:cubicBezTo>
                    <a:cubicBezTo>
                      <a:pt x="2990" y="2009"/>
                      <a:pt x="2990" y="2001"/>
                      <a:pt x="2997" y="2001"/>
                    </a:cubicBezTo>
                    <a:cubicBezTo>
                      <a:pt x="3005" y="1994"/>
                      <a:pt x="3027" y="1994"/>
                      <a:pt x="3027" y="1979"/>
                    </a:cubicBezTo>
                    <a:cubicBezTo>
                      <a:pt x="3027" y="1949"/>
                      <a:pt x="3005" y="1934"/>
                      <a:pt x="2990" y="1911"/>
                    </a:cubicBezTo>
                    <a:cubicBezTo>
                      <a:pt x="2982" y="1896"/>
                      <a:pt x="2967" y="1881"/>
                      <a:pt x="2960" y="1859"/>
                    </a:cubicBezTo>
                    <a:cubicBezTo>
                      <a:pt x="2960" y="1859"/>
                      <a:pt x="2960" y="1851"/>
                      <a:pt x="2952" y="1851"/>
                    </a:cubicBezTo>
                    <a:cubicBezTo>
                      <a:pt x="2937" y="1829"/>
                      <a:pt x="2922" y="1821"/>
                      <a:pt x="2907" y="1799"/>
                    </a:cubicBezTo>
                    <a:cubicBezTo>
                      <a:pt x="2892" y="1776"/>
                      <a:pt x="2885" y="1761"/>
                      <a:pt x="2870" y="1739"/>
                    </a:cubicBezTo>
                    <a:cubicBezTo>
                      <a:pt x="2847" y="1701"/>
                      <a:pt x="2840" y="1679"/>
                      <a:pt x="2825" y="1641"/>
                    </a:cubicBezTo>
                    <a:cubicBezTo>
                      <a:pt x="2810" y="1604"/>
                      <a:pt x="2802" y="1574"/>
                      <a:pt x="2772" y="1552"/>
                    </a:cubicBezTo>
                    <a:cubicBezTo>
                      <a:pt x="2750" y="1536"/>
                      <a:pt x="2728" y="1544"/>
                      <a:pt x="2705" y="1529"/>
                    </a:cubicBezTo>
                    <a:cubicBezTo>
                      <a:pt x="2652" y="1529"/>
                      <a:pt x="2630" y="1484"/>
                      <a:pt x="2608" y="1439"/>
                    </a:cubicBezTo>
                    <a:cubicBezTo>
                      <a:pt x="2585" y="1387"/>
                      <a:pt x="2578" y="1357"/>
                      <a:pt x="2570" y="1297"/>
                    </a:cubicBezTo>
                    <a:cubicBezTo>
                      <a:pt x="2555" y="1244"/>
                      <a:pt x="2548" y="1207"/>
                      <a:pt x="2540" y="1154"/>
                    </a:cubicBezTo>
                    <a:cubicBezTo>
                      <a:pt x="2533" y="1132"/>
                      <a:pt x="2525" y="1124"/>
                      <a:pt x="2525" y="1102"/>
                    </a:cubicBezTo>
                    <a:cubicBezTo>
                      <a:pt x="2518" y="1072"/>
                      <a:pt x="2518" y="1057"/>
                      <a:pt x="2518" y="1027"/>
                    </a:cubicBezTo>
                    <a:cubicBezTo>
                      <a:pt x="2510" y="945"/>
                      <a:pt x="2510" y="899"/>
                      <a:pt x="2510" y="817"/>
                    </a:cubicBezTo>
                    <a:cubicBezTo>
                      <a:pt x="2510" y="742"/>
                      <a:pt x="2510" y="697"/>
                      <a:pt x="2518" y="622"/>
                    </a:cubicBezTo>
                    <a:cubicBezTo>
                      <a:pt x="2525" y="585"/>
                      <a:pt x="2525" y="570"/>
                      <a:pt x="2525" y="532"/>
                    </a:cubicBezTo>
                    <a:cubicBezTo>
                      <a:pt x="2525" y="480"/>
                      <a:pt x="2533" y="450"/>
                      <a:pt x="2548" y="398"/>
                    </a:cubicBezTo>
                    <a:cubicBezTo>
                      <a:pt x="2555" y="352"/>
                      <a:pt x="2563" y="323"/>
                      <a:pt x="2578" y="285"/>
                    </a:cubicBezTo>
                    <a:cubicBezTo>
                      <a:pt x="2585" y="270"/>
                      <a:pt x="2593" y="263"/>
                      <a:pt x="2593" y="248"/>
                    </a:cubicBezTo>
                    <a:cubicBezTo>
                      <a:pt x="2593" y="173"/>
                      <a:pt x="2593" y="173"/>
                      <a:pt x="2593" y="173"/>
                    </a:cubicBezTo>
                    <a:cubicBezTo>
                      <a:pt x="2585" y="180"/>
                      <a:pt x="2578" y="188"/>
                      <a:pt x="2570" y="195"/>
                    </a:cubicBezTo>
                    <a:cubicBezTo>
                      <a:pt x="2548" y="218"/>
                      <a:pt x="2533" y="225"/>
                      <a:pt x="2510" y="240"/>
                    </a:cubicBezTo>
                    <a:cubicBezTo>
                      <a:pt x="2473" y="263"/>
                      <a:pt x="2458" y="293"/>
                      <a:pt x="2420" y="293"/>
                    </a:cubicBezTo>
                    <a:cubicBezTo>
                      <a:pt x="2383" y="293"/>
                      <a:pt x="2368" y="270"/>
                      <a:pt x="2338" y="248"/>
                    </a:cubicBezTo>
                    <a:cubicBezTo>
                      <a:pt x="2308" y="240"/>
                      <a:pt x="2293" y="233"/>
                      <a:pt x="2270" y="210"/>
                    </a:cubicBezTo>
                    <a:lnTo>
                      <a:pt x="2263" y="203"/>
                    </a:lnTo>
                    <a:cubicBezTo>
                      <a:pt x="2225" y="165"/>
                      <a:pt x="2203" y="128"/>
                      <a:pt x="2165" y="98"/>
                    </a:cubicBezTo>
                    <a:cubicBezTo>
                      <a:pt x="2135" y="98"/>
                      <a:pt x="2113" y="98"/>
                      <a:pt x="2091" y="90"/>
                    </a:cubicBezTo>
                    <a:cubicBezTo>
                      <a:pt x="2068" y="83"/>
                      <a:pt x="2061" y="68"/>
                      <a:pt x="2046" y="53"/>
                    </a:cubicBezTo>
                    <a:cubicBezTo>
                      <a:pt x="2016" y="38"/>
                      <a:pt x="1993" y="23"/>
                      <a:pt x="1971" y="0"/>
                    </a:cubicBezTo>
                    <a:cubicBezTo>
                      <a:pt x="1971" y="15"/>
                      <a:pt x="1963" y="23"/>
                      <a:pt x="1963" y="38"/>
                    </a:cubicBezTo>
                    <a:cubicBezTo>
                      <a:pt x="1963" y="53"/>
                      <a:pt x="1963" y="60"/>
                      <a:pt x="1963" y="75"/>
                    </a:cubicBezTo>
                    <a:cubicBezTo>
                      <a:pt x="1956" y="105"/>
                      <a:pt x="1933" y="120"/>
                      <a:pt x="1911" y="150"/>
                    </a:cubicBezTo>
                    <a:cubicBezTo>
                      <a:pt x="1896" y="165"/>
                      <a:pt x="1888" y="173"/>
                      <a:pt x="1881" y="195"/>
                    </a:cubicBezTo>
                    <a:cubicBezTo>
                      <a:pt x="1881" y="210"/>
                      <a:pt x="1881" y="218"/>
                      <a:pt x="1881" y="233"/>
                    </a:cubicBezTo>
                    <a:cubicBezTo>
                      <a:pt x="1873" y="263"/>
                      <a:pt x="1866" y="278"/>
                      <a:pt x="1858" y="300"/>
                    </a:cubicBezTo>
                    <a:cubicBezTo>
                      <a:pt x="1851" y="308"/>
                      <a:pt x="1843" y="315"/>
                      <a:pt x="1843" y="323"/>
                    </a:cubicBezTo>
                    <a:cubicBezTo>
                      <a:pt x="1836" y="352"/>
                      <a:pt x="1843" y="368"/>
                      <a:pt x="1843" y="398"/>
                    </a:cubicBezTo>
                    <a:cubicBezTo>
                      <a:pt x="1836" y="405"/>
                      <a:pt x="1836" y="412"/>
                      <a:pt x="1836" y="420"/>
                    </a:cubicBezTo>
                    <a:cubicBezTo>
                      <a:pt x="1828" y="465"/>
                      <a:pt x="1828" y="495"/>
                      <a:pt x="1821" y="532"/>
                    </a:cubicBezTo>
                    <a:cubicBezTo>
                      <a:pt x="1821" y="555"/>
                      <a:pt x="1813" y="570"/>
                      <a:pt x="1813" y="592"/>
                    </a:cubicBezTo>
                    <a:cubicBezTo>
                      <a:pt x="1813" y="607"/>
                      <a:pt x="1828" y="615"/>
                      <a:pt x="1843" y="622"/>
                    </a:cubicBezTo>
                    <a:cubicBezTo>
                      <a:pt x="2068" y="517"/>
                      <a:pt x="2068" y="517"/>
                      <a:pt x="2068" y="517"/>
                    </a:cubicBezTo>
                    <a:cubicBezTo>
                      <a:pt x="2091" y="525"/>
                      <a:pt x="2098" y="540"/>
                      <a:pt x="2121" y="540"/>
                    </a:cubicBezTo>
                    <a:cubicBezTo>
                      <a:pt x="2143" y="540"/>
                      <a:pt x="2151" y="517"/>
                      <a:pt x="2173" y="510"/>
                    </a:cubicBezTo>
                    <a:cubicBezTo>
                      <a:pt x="2188" y="495"/>
                      <a:pt x="2211" y="495"/>
                      <a:pt x="2225" y="480"/>
                    </a:cubicBezTo>
                    <a:cubicBezTo>
                      <a:pt x="2240" y="465"/>
                      <a:pt x="2233" y="442"/>
                      <a:pt x="2240" y="420"/>
                    </a:cubicBezTo>
                    <a:cubicBezTo>
                      <a:pt x="2248" y="405"/>
                      <a:pt x="2255" y="398"/>
                      <a:pt x="2263" y="398"/>
                    </a:cubicBezTo>
                    <a:cubicBezTo>
                      <a:pt x="2285" y="398"/>
                      <a:pt x="2293" y="405"/>
                      <a:pt x="2300" y="420"/>
                    </a:cubicBezTo>
                    <a:cubicBezTo>
                      <a:pt x="2323" y="442"/>
                      <a:pt x="2330" y="458"/>
                      <a:pt x="2345" y="480"/>
                    </a:cubicBezTo>
                    <a:cubicBezTo>
                      <a:pt x="2360" y="502"/>
                      <a:pt x="2368" y="510"/>
                      <a:pt x="2375" y="532"/>
                    </a:cubicBezTo>
                    <a:cubicBezTo>
                      <a:pt x="2383" y="547"/>
                      <a:pt x="2390" y="555"/>
                      <a:pt x="2390" y="577"/>
                    </a:cubicBezTo>
                    <a:cubicBezTo>
                      <a:pt x="2390" y="615"/>
                      <a:pt x="2345" y="630"/>
                      <a:pt x="2345" y="667"/>
                    </a:cubicBezTo>
                    <a:cubicBezTo>
                      <a:pt x="2345" y="787"/>
                      <a:pt x="2345" y="787"/>
                      <a:pt x="2345" y="787"/>
                    </a:cubicBezTo>
                    <a:cubicBezTo>
                      <a:pt x="2345" y="802"/>
                      <a:pt x="2338" y="810"/>
                      <a:pt x="2338" y="817"/>
                    </a:cubicBezTo>
                    <a:cubicBezTo>
                      <a:pt x="2330" y="855"/>
                      <a:pt x="2323" y="877"/>
                      <a:pt x="2315" y="907"/>
                    </a:cubicBezTo>
                    <a:cubicBezTo>
                      <a:pt x="2300" y="952"/>
                      <a:pt x="2270" y="997"/>
                      <a:pt x="2225" y="997"/>
                    </a:cubicBezTo>
                    <a:cubicBezTo>
                      <a:pt x="2211" y="997"/>
                      <a:pt x="2203" y="989"/>
                      <a:pt x="2195" y="982"/>
                    </a:cubicBezTo>
                    <a:cubicBezTo>
                      <a:pt x="2181" y="975"/>
                      <a:pt x="2165" y="967"/>
                      <a:pt x="2151" y="952"/>
                    </a:cubicBezTo>
                    <a:cubicBezTo>
                      <a:pt x="2121" y="937"/>
                      <a:pt x="2098" y="929"/>
                      <a:pt x="2068" y="907"/>
                    </a:cubicBezTo>
                    <a:cubicBezTo>
                      <a:pt x="2038" y="885"/>
                      <a:pt x="2031" y="855"/>
                      <a:pt x="1993" y="832"/>
                    </a:cubicBezTo>
                    <a:cubicBezTo>
                      <a:pt x="1978" y="817"/>
                      <a:pt x="1971" y="802"/>
                      <a:pt x="1948" y="802"/>
                    </a:cubicBezTo>
                    <a:cubicBezTo>
                      <a:pt x="1918" y="802"/>
                      <a:pt x="1926" y="840"/>
                      <a:pt x="1918" y="870"/>
                    </a:cubicBezTo>
                    <a:cubicBezTo>
                      <a:pt x="1911" y="899"/>
                      <a:pt x="1911" y="922"/>
                      <a:pt x="1896" y="952"/>
                    </a:cubicBezTo>
                    <a:cubicBezTo>
                      <a:pt x="1888" y="982"/>
                      <a:pt x="1888" y="997"/>
                      <a:pt x="1866" y="1027"/>
                    </a:cubicBezTo>
                    <a:cubicBezTo>
                      <a:pt x="1851" y="1049"/>
                      <a:pt x="1836" y="1072"/>
                      <a:pt x="1806" y="1072"/>
                    </a:cubicBezTo>
                    <a:cubicBezTo>
                      <a:pt x="1798" y="1072"/>
                      <a:pt x="1791" y="1064"/>
                      <a:pt x="1783" y="1057"/>
                    </a:cubicBezTo>
                    <a:cubicBezTo>
                      <a:pt x="1776" y="1057"/>
                      <a:pt x="1768" y="1049"/>
                      <a:pt x="1753" y="1049"/>
                    </a:cubicBezTo>
                    <a:cubicBezTo>
                      <a:pt x="1738" y="1042"/>
                      <a:pt x="1723" y="1042"/>
                      <a:pt x="1716" y="1027"/>
                    </a:cubicBezTo>
                    <a:cubicBezTo>
                      <a:pt x="1708" y="1012"/>
                      <a:pt x="1708" y="997"/>
                      <a:pt x="1708" y="975"/>
                    </a:cubicBezTo>
                    <a:cubicBezTo>
                      <a:pt x="1701" y="945"/>
                      <a:pt x="1693" y="922"/>
                      <a:pt x="1686" y="892"/>
                    </a:cubicBezTo>
                    <a:cubicBezTo>
                      <a:pt x="1671" y="802"/>
                      <a:pt x="1648" y="757"/>
                      <a:pt x="1648" y="675"/>
                    </a:cubicBezTo>
                    <a:cubicBezTo>
                      <a:pt x="1648" y="585"/>
                      <a:pt x="1648" y="585"/>
                      <a:pt x="1648" y="585"/>
                    </a:cubicBezTo>
                    <a:cubicBezTo>
                      <a:pt x="1648" y="555"/>
                      <a:pt x="1656" y="532"/>
                      <a:pt x="1641" y="502"/>
                    </a:cubicBezTo>
                    <a:cubicBezTo>
                      <a:pt x="1633" y="488"/>
                      <a:pt x="1618" y="488"/>
                      <a:pt x="1603" y="480"/>
                    </a:cubicBezTo>
                    <a:cubicBezTo>
                      <a:pt x="1596" y="480"/>
                      <a:pt x="1588" y="472"/>
                      <a:pt x="1573" y="472"/>
                    </a:cubicBezTo>
                    <a:cubicBezTo>
                      <a:pt x="1558" y="472"/>
                      <a:pt x="1551" y="488"/>
                      <a:pt x="1543" y="502"/>
                    </a:cubicBezTo>
                    <a:cubicBezTo>
                      <a:pt x="1543" y="517"/>
                      <a:pt x="1528" y="517"/>
                      <a:pt x="1521" y="525"/>
                    </a:cubicBezTo>
                    <a:cubicBezTo>
                      <a:pt x="1506" y="540"/>
                      <a:pt x="1491" y="555"/>
                      <a:pt x="1476" y="555"/>
                    </a:cubicBezTo>
                    <a:cubicBezTo>
                      <a:pt x="1453" y="555"/>
                      <a:pt x="1453" y="540"/>
                      <a:pt x="1439" y="525"/>
                    </a:cubicBezTo>
                    <a:cubicBezTo>
                      <a:pt x="1423" y="510"/>
                      <a:pt x="1416" y="502"/>
                      <a:pt x="1393" y="480"/>
                    </a:cubicBezTo>
                    <a:cubicBezTo>
                      <a:pt x="1371" y="458"/>
                      <a:pt x="1356" y="450"/>
                      <a:pt x="1326" y="435"/>
                    </a:cubicBezTo>
                    <a:cubicBezTo>
                      <a:pt x="1311" y="480"/>
                      <a:pt x="1311" y="510"/>
                      <a:pt x="1311" y="562"/>
                    </a:cubicBezTo>
                    <a:cubicBezTo>
                      <a:pt x="1311" y="577"/>
                      <a:pt x="1311" y="585"/>
                      <a:pt x="1296" y="600"/>
                    </a:cubicBezTo>
                    <a:cubicBezTo>
                      <a:pt x="1289" y="607"/>
                      <a:pt x="1274" y="607"/>
                      <a:pt x="1259" y="607"/>
                    </a:cubicBezTo>
                    <a:cubicBezTo>
                      <a:pt x="1244" y="607"/>
                      <a:pt x="1236" y="615"/>
                      <a:pt x="1221" y="622"/>
                    </a:cubicBezTo>
                    <a:cubicBezTo>
                      <a:pt x="1259" y="645"/>
                      <a:pt x="1281" y="667"/>
                      <a:pt x="1296" y="712"/>
                    </a:cubicBezTo>
                    <a:cubicBezTo>
                      <a:pt x="1296" y="727"/>
                      <a:pt x="1296" y="735"/>
                      <a:pt x="1304" y="750"/>
                    </a:cubicBezTo>
                    <a:cubicBezTo>
                      <a:pt x="1304" y="757"/>
                      <a:pt x="1319" y="757"/>
                      <a:pt x="1326" y="765"/>
                    </a:cubicBezTo>
                    <a:cubicBezTo>
                      <a:pt x="1334" y="780"/>
                      <a:pt x="1341" y="787"/>
                      <a:pt x="1349" y="802"/>
                    </a:cubicBezTo>
                    <a:cubicBezTo>
                      <a:pt x="1334" y="810"/>
                      <a:pt x="1334" y="810"/>
                      <a:pt x="1334" y="810"/>
                    </a:cubicBezTo>
                    <a:cubicBezTo>
                      <a:pt x="1326" y="795"/>
                      <a:pt x="1311" y="780"/>
                      <a:pt x="1296" y="765"/>
                    </a:cubicBezTo>
                    <a:cubicBezTo>
                      <a:pt x="1296" y="787"/>
                      <a:pt x="1296" y="795"/>
                      <a:pt x="1296" y="810"/>
                    </a:cubicBezTo>
                    <a:cubicBezTo>
                      <a:pt x="1296" y="840"/>
                      <a:pt x="1296" y="855"/>
                      <a:pt x="1289" y="877"/>
                    </a:cubicBezTo>
                    <a:cubicBezTo>
                      <a:pt x="1289" y="929"/>
                      <a:pt x="1281" y="959"/>
                      <a:pt x="1266" y="1005"/>
                    </a:cubicBezTo>
                    <a:cubicBezTo>
                      <a:pt x="1259" y="1027"/>
                      <a:pt x="1251" y="1042"/>
                      <a:pt x="1244" y="1064"/>
                    </a:cubicBezTo>
                    <a:cubicBezTo>
                      <a:pt x="1236" y="1087"/>
                      <a:pt x="1236" y="1102"/>
                      <a:pt x="1221" y="1117"/>
                    </a:cubicBezTo>
                    <a:cubicBezTo>
                      <a:pt x="1199" y="1139"/>
                      <a:pt x="1176" y="1132"/>
                      <a:pt x="1146" y="1147"/>
                    </a:cubicBezTo>
                    <a:cubicBezTo>
                      <a:pt x="1131" y="1162"/>
                      <a:pt x="1124" y="1177"/>
                      <a:pt x="1109" y="1192"/>
                    </a:cubicBezTo>
                    <a:cubicBezTo>
                      <a:pt x="1101" y="1199"/>
                      <a:pt x="1094" y="1199"/>
                      <a:pt x="1086" y="1199"/>
                    </a:cubicBezTo>
                    <a:cubicBezTo>
                      <a:pt x="1071" y="1207"/>
                      <a:pt x="1064" y="1222"/>
                      <a:pt x="1056" y="1222"/>
                    </a:cubicBezTo>
                    <a:cubicBezTo>
                      <a:pt x="1019" y="1222"/>
                      <a:pt x="1011" y="1169"/>
                      <a:pt x="981" y="1169"/>
                    </a:cubicBezTo>
                    <a:cubicBezTo>
                      <a:pt x="966" y="1169"/>
                      <a:pt x="966" y="1177"/>
                      <a:pt x="966" y="1184"/>
                    </a:cubicBezTo>
                    <a:cubicBezTo>
                      <a:pt x="951" y="1199"/>
                      <a:pt x="936" y="1214"/>
                      <a:pt x="922" y="1229"/>
                    </a:cubicBezTo>
                    <a:cubicBezTo>
                      <a:pt x="906" y="1252"/>
                      <a:pt x="906" y="1267"/>
                      <a:pt x="892" y="1297"/>
                    </a:cubicBezTo>
                    <a:cubicBezTo>
                      <a:pt x="876" y="1327"/>
                      <a:pt x="854" y="1342"/>
                      <a:pt x="832" y="1364"/>
                    </a:cubicBezTo>
                    <a:cubicBezTo>
                      <a:pt x="809" y="1379"/>
                      <a:pt x="772" y="1379"/>
                      <a:pt x="772" y="1409"/>
                    </a:cubicBezTo>
                    <a:cubicBezTo>
                      <a:pt x="772" y="1424"/>
                      <a:pt x="779" y="1432"/>
                      <a:pt x="779" y="1447"/>
                    </a:cubicBezTo>
                    <a:cubicBezTo>
                      <a:pt x="802" y="1447"/>
                      <a:pt x="824" y="1439"/>
                      <a:pt x="839" y="1454"/>
                    </a:cubicBezTo>
                    <a:cubicBezTo>
                      <a:pt x="862" y="1462"/>
                      <a:pt x="862" y="1477"/>
                      <a:pt x="862" y="1499"/>
                    </a:cubicBezTo>
                    <a:cubicBezTo>
                      <a:pt x="862" y="1657"/>
                      <a:pt x="862" y="1657"/>
                      <a:pt x="862" y="1657"/>
                    </a:cubicBezTo>
                    <a:cubicBezTo>
                      <a:pt x="862" y="1746"/>
                      <a:pt x="951" y="1776"/>
                      <a:pt x="951" y="1866"/>
                    </a:cubicBezTo>
                    <a:cubicBezTo>
                      <a:pt x="951" y="1911"/>
                      <a:pt x="944" y="1934"/>
                      <a:pt x="936" y="1971"/>
                    </a:cubicBezTo>
                    <a:cubicBezTo>
                      <a:pt x="936" y="1986"/>
                      <a:pt x="936" y="1994"/>
                      <a:pt x="936" y="2009"/>
                    </a:cubicBezTo>
                    <a:cubicBezTo>
                      <a:pt x="929" y="2031"/>
                      <a:pt x="922" y="2039"/>
                      <a:pt x="914" y="2061"/>
                    </a:cubicBezTo>
                    <a:cubicBezTo>
                      <a:pt x="914" y="2076"/>
                      <a:pt x="914" y="2084"/>
                      <a:pt x="906" y="2099"/>
                    </a:cubicBezTo>
                    <a:cubicBezTo>
                      <a:pt x="899" y="2144"/>
                      <a:pt x="892" y="2174"/>
                      <a:pt x="876" y="2218"/>
                    </a:cubicBezTo>
                    <a:cubicBezTo>
                      <a:pt x="854" y="2241"/>
                      <a:pt x="846" y="2263"/>
                      <a:pt x="832" y="2293"/>
                    </a:cubicBezTo>
                    <a:cubicBezTo>
                      <a:pt x="824" y="2308"/>
                      <a:pt x="816" y="2316"/>
                      <a:pt x="802" y="2323"/>
                    </a:cubicBezTo>
                    <a:cubicBezTo>
                      <a:pt x="764" y="2361"/>
                      <a:pt x="734" y="2368"/>
                      <a:pt x="689" y="2368"/>
                    </a:cubicBezTo>
                    <a:cubicBezTo>
                      <a:pt x="644" y="2368"/>
                      <a:pt x="622" y="2353"/>
                      <a:pt x="584" y="2331"/>
                    </a:cubicBezTo>
                    <a:cubicBezTo>
                      <a:pt x="584" y="2338"/>
                      <a:pt x="584" y="2338"/>
                      <a:pt x="584" y="2346"/>
                    </a:cubicBezTo>
                    <a:cubicBezTo>
                      <a:pt x="584" y="2353"/>
                      <a:pt x="592" y="2361"/>
                      <a:pt x="592" y="2368"/>
                    </a:cubicBezTo>
                    <a:cubicBezTo>
                      <a:pt x="607" y="2406"/>
                      <a:pt x="614" y="2421"/>
                      <a:pt x="622" y="2458"/>
                    </a:cubicBezTo>
                    <a:cubicBezTo>
                      <a:pt x="629" y="2481"/>
                      <a:pt x="629" y="2503"/>
                      <a:pt x="644" y="2518"/>
                    </a:cubicBezTo>
                    <a:cubicBezTo>
                      <a:pt x="659" y="2533"/>
                      <a:pt x="674" y="2533"/>
                      <a:pt x="697" y="2533"/>
                    </a:cubicBezTo>
                    <a:cubicBezTo>
                      <a:pt x="712" y="2533"/>
                      <a:pt x="719" y="2526"/>
                      <a:pt x="734" y="2518"/>
                    </a:cubicBezTo>
                    <a:cubicBezTo>
                      <a:pt x="742" y="2518"/>
                      <a:pt x="742" y="2503"/>
                      <a:pt x="749" y="2496"/>
                    </a:cubicBezTo>
                    <a:cubicBezTo>
                      <a:pt x="764" y="2488"/>
                      <a:pt x="772" y="2481"/>
                      <a:pt x="787" y="2481"/>
                    </a:cubicBezTo>
                    <a:cubicBezTo>
                      <a:pt x="802" y="2481"/>
                      <a:pt x="809" y="2473"/>
                      <a:pt x="816" y="2473"/>
                    </a:cubicBezTo>
                    <a:cubicBezTo>
                      <a:pt x="832" y="2473"/>
                      <a:pt x="839" y="2481"/>
                      <a:pt x="846" y="2481"/>
                    </a:cubicBezTo>
                    <a:cubicBezTo>
                      <a:pt x="892" y="2488"/>
                      <a:pt x="914" y="2511"/>
                      <a:pt x="936" y="2541"/>
                    </a:cubicBezTo>
                    <a:cubicBezTo>
                      <a:pt x="989" y="2616"/>
                      <a:pt x="1004" y="2668"/>
                      <a:pt x="1004" y="2758"/>
                    </a:cubicBezTo>
                    <a:cubicBezTo>
                      <a:pt x="1004" y="2818"/>
                      <a:pt x="1004" y="2818"/>
                      <a:pt x="1004" y="2818"/>
                    </a:cubicBezTo>
                    <a:cubicBezTo>
                      <a:pt x="1004" y="2833"/>
                      <a:pt x="996" y="2840"/>
                      <a:pt x="996" y="2856"/>
                    </a:cubicBezTo>
                    <a:cubicBezTo>
                      <a:pt x="989" y="2923"/>
                      <a:pt x="996" y="2968"/>
                      <a:pt x="981" y="3035"/>
                    </a:cubicBezTo>
                    <a:cubicBezTo>
                      <a:pt x="981" y="3058"/>
                      <a:pt x="974" y="3080"/>
                      <a:pt x="966" y="3110"/>
                    </a:cubicBezTo>
                    <a:cubicBezTo>
                      <a:pt x="959" y="3163"/>
                      <a:pt x="944" y="3193"/>
                      <a:pt x="936" y="3253"/>
                    </a:cubicBezTo>
                    <a:cubicBezTo>
                      <a:pt x="929" y="3283"/>
                      <a:pt x="922" y="3298"/>
                      <a:pt x="914" y="3328"/>
                    </a:cubicBezTo>
                    <a:cubicBezTo>
                      <a:pt x="906" y="3343"/>
                      <a:pt x="906" y="3350"/>
                      <a:pt x="899" y="3365"/>
                    </a:cubicBezTo>
                    <a:cubicBezTo>
                      <a:pt x="892" y="3373"/>
                      <a:pt x="892" y="3387"/>
                      <a:pt x="876" y="3387"/>
                    </a:cubicBezTo>
                    <a:cubicBezTo>
                      <a:pt x="869" y="3387"/>
                      <a:pt x="869" y="3380"/>
                      <a:pt x="862" y="3380"/>
                    </a:cubicBezTo>
                    <a:cubicBezTo>
                      <a:pt x="846" y="3380"/>
                      <a:pt x="846" y="3395"/>
                      <a:pt x="839" y="3403"/>
                    </a:cubicBezTo>
                    <a:cubicBezTo>
                      <a:pt x="832" y="3425"/>
                      <a:pt x="832" y="3433"/>
                      <a:pt x="824" y="3455"/>
                    </a:cubicBezTo>
                    <a:cubicBezTo>
                      <a:pt x="816" y="3477"/>
                      <a:pt x="809" y="3492"/>
                      <a:pt x="802" y="3515"/>
                    </a:cubicBezTo>
                    <a:cubicBezTo>
                      <a:pt x="802" y="3537"/>
                      <a:pt x="802" y="3560"/>
                      <a:pt x="802" y="3582"/>
                    </a:cubicBezTo>
                    <a:cubicBezTo>
                      <a:pt x="794" y="3612"/>
                      <a:pt x="787" y="3627"/>
                      <a:pt x="779" y="3657"/>
                    </a:cubicBezTo>
                    <a:cubicBezTo>
                      <a:pt x="772" y="3710"/>
                      <a:pt x="772" y="3747"/>
                      <a:pt x="757" y="3800"/>
                    </a:cubicBezTo>
                    <a:cubicBezTo>
                      <a:pt x="734" y="3852"/>
                      <a:pt x="712" y="3882"/>
                      <a:pt x="697" y="3935"/>
                    </a:cubicBezTo>
                    <a:cubicBezTo>
                      <a:pt x="689" y="3972"/>
                      <a:pt x="682" y="3987"/>
                      <a:pt x="674" y="4025"/>
                    </a:cubicBezTo>
                    <a:cubicBezTo>
                      <a:pt x="659" y="4069"/>
                      <a:pt x="659" y="4107"/>
                      <a:pt x="637" y="4152"/>
                    </a:cubicBezTo>
                    <a:cubicBezTo>
                      <a:pt x="622" y="4174"/>
                      <a:pt x="592" y="4182"/>
                      <a:pt x="569" y="4197"/>
                    </a:cubicBezTo>
                    <a:cubicBezTo>
                      <a:pt x="554" y="4212"/>
                      <a:pt x="539" y="4219"/>
                      <a:pt x="524" y="4234"/>
                    </a:cubicBezTo>
                    <a:cubicBezTo>
                      <a:pt x="494" y="4257"/>
                      <a:pt x="487" y="4272"/>
                      <a:pt x="472" y="4302"/>
                    </a:cubicBezTo>
                    <a:cubicBezTo>
                      <a:pt x="457" y="4324"/>
                      <a:pt x="449" y="4339"/>
                      <a:pt x="434" y="4369"/>
                    </a:cubicBezTo>
                    <a:cubicBezTo>
                      <a:pt x="419" y="4399"/>
                      <a:pt x="412" y="4414"/>
                      <a:pt x="404" y="4444"/>
                    </a:cubicBezTo>
                  </a:path>
                </a:pathLst>
              </a:custGeom>
              <a:grpFill/>
              <a:ln w="63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latin typeface="Calibri" panose="020F0502020204030204" pitchFamily="34" charset="0"/>
                </a:endParaRPr>
              </a:p>
            </p:txBody>
          </p:sp>
          <p:sp>
            <p:nvSpPr>
              <p:cNvPr id="24" name="Freeform 138">
                <a:extLst>
                  <a:ext uri="{FF2B5EF4-FFF2-40B4-BE49-F238E27FC236}">
                    <a16:creationId xmlns:a16="http://schemas.microsoft.com/office/drawing/2014/main" id="{494174E0-CD27-9BBB-DB80-6D86E25D7361}"/>
                  </a:ext>
                </a:extLst>
              </p:cNvPr>
              <p:cNvSpPr>
                <a:spLocks noChangeArrowheads="1"/>
              </p:cNvSpPr>
              <p:nvPr/>
            </p:nvSpPr>
            <p:spPr bwMode="auto">
              <a:xfrm>
                <a:off x="7508752" y="2908351"/>
                <a:ext cx="3193056" cy="2798870"/>
              </a:xfrm>
              <a:custGeom>
                <a:avLst/>
                <a:gdLst>
                  <a:gd name="T0" fmla="*/ 6768 w 7391"/>
                  <a:gd name="T1" fmla="*/ 3507 h 6476"/>
                  <a:gd name="T2" fmla="*/ 6925 w 7391"/>
                  <a:gd name="T3" fmla="*/ 3560 h 6476"/>
                  <a:gd name="T4" fmla="*/ 7240 w 7391"/>
                  <a:gd name="T5" fmla="*/ 3410 h 6476"/>
                  <a:gd name="T6" fmla="*/ 7195 w 7391"/>
                  <a:gd name="T7" fmla="*/ 3485 h 6476"/>
                  <a:gd name="T8" fmla="*/ 6775 w 7391"/>
                  <a:gd name="T9" fmla="*/ 3755 h 6476"/>
                  <a:gd name="T10" fmla="*/ 6565 w 7391"/>
                  <a:gd name="T11" fmla="*/ 3957 h 6476"/>
                  <a:gd name="T12" fmla="*/ 6363 w 7391"/>
                  <a:gd name="T13" fmla="*/ 3987 h 6476"/>
                  <a:gd name="T14" fmla="*/ 6176 w 7391"/>
                  <a:gd name="T15" fmla="*/ 4047 h 6476"/>
                  <a:gd name="T16" fmla="*/ 5794 w 7391"/>
                  <a:gd name="T17" fmla="*/ 4077 h 6476"/>
                  <a:gd name="T18" fmla="*/ 5389 w 7391"/>
                  <a:gd name="T19" fmla="*/ 4115 h 6476"/>
                  <a:gd name="T20" fmla="*/ 4962 w 7391"/>
                  <a:gd name="T21" fmla="*/ 4482 h 6476"/>
                  <a:gd name="T22" fmla="*/ 4632 w 7391"/>
                  <a:gd name="T23" fmla="*/ 4901 h 6476"/>
                  <a:gd name="T24" fmla="*/ 4542 w 7391"/>
                  <a:gd name="T25" fmla="*/ 5441 h 6476"/>
                  <a:gd name="T26" fmla="*/ 4227 w 7391"/>
                  <a:gd name="T27" fmla="*/ 5441 h 6476"/>
                  <a:gd name="T28" fmla="*/ 3718 w 7391"/>
                  <a:gd name="T29" fmla="*/ 5194 h 6476"/>
                  <a:gd name="T30" fmla="*/ 3065 w 7391"/>
                  <a:gd name="T31" fmla="*/ 4789 h 6476"/>
                  <a:gd name="T32" fmla="*/ 2488 w 7391"/>
                  <a:gd name="T33" fmla="*/ 4609 h 6476"/>
                  <a:gd name="T34" fmla="*/ 2159 w 7391"/>
                  <a:gd name="T35" fmla="*/ 4849 h 6476"/>
                  <a:gd name="T36" fmla="*/ 1844 w 7391"/>
                  <a:gd name="T37" fmla="*/ 4999 h 6476"/>
                  <a:gd name="T38" fmla="*/ 1574 w 7391"/>
                  <a:gd name="T39" fmla="*/ 4654 h 6476"/>
                  <a:gd name="T40" fmla="*/ 1125 w 7391"/>
                  <a:gd name="T41" fmla="*/ 4946 h 6476"/>
                  <a:gd name="T42" fmla="*/ 1432 w 7391"/>
                  <a:gd name="T43" fmla="*/ 5396 h 6476"/>
                  <a:gd name="T44" fmla="*/ 1852 w 7391"/>
                  <a:gd name="T45" fmla="*/ 5666 h 6476"/>
                  <a:gd name="T46" fmla="*/ 1994 w 7391"/>
                  <a:gd name="T47" fmla="*/ 5935 h 6476"/>
                  <a:gd name="T48" fmla="*/ 1604 w 7391"/>
                  <a:gd name="T49" fmla="*/ 5913 h 6476"/>
                  <a:gd name="T50" fmla="*/ 1424 w 7391"/>
                  <a:gd name="T51" fmla="*/ 5973 h 6476"/>
                  <a:gd name="T52" fmla="*/ 1259 w 7391"/>
                  <a:gd name="T53" fmla="*/ 6280 h 6476"/>
                  <a:gd name="T54" fmla="*/ 862 w 7391"/>
                  <a:gd name="T55" fmla="*/ 6438 h 6476"/>
                  <a:gd name="T56" fmla="*/ 847 w 7391"/>
                  <a:gd name="T57" fmla="*/ 5935 h 6476"/>
                  <a:gd name="T58" fmla="*/ 870 w 7391"/>
                  <a:gd name="T59" fmla="*/ 5508 h 6476"/>
                  <a:gd name="T60" fmla="*/ 510 w 7391"/>
                  <a:gd name="T61" fmla="*/ 5081 h 6476"/>
                  <a:gd name="T62" fmla="*/ 780 w 7391"/>
                  <a:gd name="T63" fmla="*/ 4489 h 6476"/>
                  <a:gd name="T64" fmla="*/ 1005 w 7391"/>
                  <a:gd name="T65" fmla="*/ 4309 h 6476"/>
                  <a:gd name="T66" fmla="*/ 1215 w 7391"/>
                  <a:gd name="T67" fmla="*/ 4130 h 6476"/>
                  <a:gd name="T68" fmla="*/ 1222 w 7391"/>
                  <a:gd name="T69" fmla="*/ 3762 h 6476"/>
                  <a:gd name="T70" fmla="*/ 1312 w 7391"/>
                  <a:gd name="T71" fmla="*/ 3433 h 6476"/>
                  <a:gd name="T72" fmla="*/ 1612 w 7391"/>
                  <a:gd name="T73" fmla="*/ 3650 h 6476"/>
                  <a:gd name="T74" fmla="*/ 1957 w 7391"/>
                  <a:gd name="T75" fmla="*/ 3717 h 6476"/>
                  <a:gd name="T76" fmla="*/ 2384 w 7391"/>
                  <a:gd name="T77" fmla="*/ 3530 h 6476"/>
                  <a:gd name="T78" fmla="*/ 2346 w 7391"/>
                  <a:gd name="T79" fmla="*/ 3103 h 6476"/>
                  <a:gd name="T80" fmla="*/ 2354 w 7391"/>
                  <a:gd name="T81" fmla="*/ 2751 h 6476"/>
                  <a:gd name="T82" fmla="*/ 2653 w 7391"/>
                  <a:gd name="T83" fmla="*/ 2226 h 6476"/>
                  <a:gd name="T84" fmla="*/ 2773 w 7391"/>
                  <a:gd name="T85" fmla="*/ 1672 h 6476"/>
                  <a:gd name="T86" fmla="*/ 2676 w 7391"/>
                  <a:gd name="T87" fmla="*/ 795 h 6476"/>
                  <a:gd name="T88" fmla="*/ 2646 w 7391"/>
                  <a:gd name="T89" fmla="*/ 308 h 6476"/>
                  <a:gd name="T90" fmla="*/ 2803 w 7391"/>
                  <a:gd name="T91" fmla="*/ 188 h 6476"/>
                  <a:gd name="T92" fmla="*/ 3148 w 7391"/>
                  <a:gd name="T93" fmla="*/ 225 h 6476"/>
                  <a:gd name="T94" fmla="*/ 3620 w 7391"/>
                  <a:gd name="T95" fmla="*/ 772 h 6476"/>
                  <a:gd name="T96" fmla="*/ 3927 w 7391"/>
                  <a:gd name="T97" fmla="*/ 1274 h 6476"/>
                  <a:gd name="T98" fmla="*/ 4347 w 7391"/>
                  <a:gd name="T99" fmla="*/ 1679 h 6476"/>
                  <a:gd name="T100" fmla="*/ 4714 w 7391"/>
                  <a:gd name="T101" fmla="*/ 1986 h 6476"/>
                  <a:gd name="T102" fmla="*/ 5007 w 7391"/>
                  <a:gd name="T103" fmla="*/ 2226 h 6476"/>
                  <a:gd name="T104" fmla="*/ 5299 w 7391"/>
                  <a:gd name="T105" fmla="*/ 2234 h 6476"/>
                  <a:gd name="T106" fmla="*/ 5629 w 7391"/>
                  <a:gd name="T107" fmla="*/ 2354 h 6476"/>
                  <a:gd name="T108" fmla="*/ 6401 w 7391"/>
                  <a:gd name="T109" fmla="*/ 2398 h 6476"/>
                  <a:gd name="T110" fmla="*/ 6828 w 7391"/>
                  <a:gd name="T111" fmla="*/ 2159 h 6476"/>
                  <a:gd name="T112" fmla="*/ 6625 w 7391"/>
                  <a:gd name="T113" fmla="*/ 2983 h 6476"/>
                  <a:gd name="T114" fmla="*/ 1911 w 7391"/>
                  <a:gd name="T115" fmla="*/ 263 h 6476"/>
                  <a:gd name="T116" fmla="*/ 1971 w 7391"/>
                  <a:gd name="T117" fmla="*/ 128 h 6476"/>
                  <a:gd name="T118" fmla="*/ 2196 w 7391"/>
                  <a:gd name="T119" fmla="*/ 682 h 6476"/>
                  <a:gd name="T120" fmla="*/ 2121 w 7391"/>
                  <a:gd name="T121" fmla="*/ 435 h 6476"/>
                  <a:gd name="T122" fmla="*/ 113 w 7391"/>
                  <a:gd name="T123" fmla="*/ 5321 h 6476"/>
                  <a:gd name="T124" fmla="*/ 263 w 7391"/>
                  <a:gd name="T125" fmla="*/ 5224 h 6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91" h="6476">
                    <a:moveTo>
                      <a:pt x="6783" y="3380"/>
                    </a:moveTo>
                    <a:lnTo>
                      <a:pt x="6783" y="3380"/>
                    </a:lnTo>
                    <a:cubicBezTo>
                      <a:pt x="6790" y="3410"/>
                      <a:pt x="6790" y="3433"/>
                      <a:pt x="6813" y="3455"/>
                    </a:cubicBezTo>
                    <a:cubicBezTo>
                      <a:pt x="6820" y="3463"/>
                      <a:pt x="6835" y="3463"/>
                      <a:pt x="6843" y="3470"/>
                    </a:cubicBezTo>
                    <a:cubicBezTo>
                      <a:pt x="6858" y="3485"/>
                      <a:pt x="6865" y="3493"/>
                      <a:pt x="6865" y="3515"/>
                    </a:cubicBezTo>
                    <a:cubicBezTo>
                      <a:pt x="6850" y="3507"/>
                      <a:pt x="6843" y="3507"/>
                      <a:pt x="6835" y="3493"/>
                    </a:cubicBezTo>
                    <a:cubicBezTo>
                      <a:pt x="6828" y="3485"/>
                      <a:pt x="6828" y="3485"/>
                      <a:pt x="6820" y="3477"/>
                    </a:cubicBezTo>
                    <a:cubicBezTo>
                      <a:pt x="6820" y="3470"/>
                      <a:pt x="6813" y="3470"/>
                      <a:pt x="6805" y="3470"/>
                    </a:cubicBezTo>
                    <a:cubicBezTo>
                      <a:pt x="6798" y="3470"/>
                      <a:pt x="6798" y="3463"/>
                      <a:pt x="6783" y="3463"/>
                    </a:cubicBezTo>
                    <a:cubicBezTo>
                      <a:pt x="6775" y="3470"/>
                      <a:pt x="6768" y="3470"/>
                      <a:pt x="6753" y="3470"/>
                    </a:cubicBezTo>
                    <a:lnTo>
                      <a:pt x="6753" y="3470"/>
                    </a:lnTo>
                    <a:cubicBezTo>
                      <a:pt x="6753" y="3477"/>
                      <a:pt x="6760" y="3477"/>
                      <a:pt x="6760" y="3485"/>
                    </a:cubicBezTo>
                    <a:cubicBezTo>
                      <a:pt x="6768" y="3493"/>
                      <a:pt x="6760" y="3500"/>
                      <a:pt x="6768" y="3507"/>
                    </a:cubicBezTo>
                    <a:cubicBezTo>
                      <a:pt x="6775" y="3507"/>
                      <a:pt x="6783" y="3507"/>
                      <a:pt x="6790" y="3507"/>
                    </a:cubicBezTo>
                    <a:lnTo>
                      <a:pt x="6790" y="3507"/>
                    </a:lnTo>
                    <a:cubicBezTo>
                      <a:pt x="6805" y="3515"/>
                      <a:pt x="6813" y="3515"/>
                      <a:pt x="6820" y="3515"/>
                    </a:cubicBezTo>
                    <a:cubicBezTo>
                      <a:pt x="6835" y="3523"/>
                      <a:pt x="6843" y="3530"/>
                      <a:pt x="6850" y="3537"/>
                    </a:cubicBezTo>
                    <a:cubicBezTo>
                      <a:pt x="6835" y="3537"/>
                      <a:pt x="6828" y="3537"/>
                      <a:pt x="6820" y="3553"/>
                    </a:cubicBezTo>
                    <a:cubicBezTo>
                      <a:pt x="6820" y="3560"/>
                      <a:pt x="6820" y="3560"/>
                      <a:pt x="6820" y="3560"/>
                    </a:cubicBezTo>
                    <a:cubicBezTo>
                      <a:pt x="6835" y="3560"/>
                      <a:pt x="6843" y="3560"/>
                      <a:pt x="6858" y="3567"/>
                    </a:cubicBezTo>
                    <a:cubicBezTo>
                      <a:pt x="6873" y="3575"/>
                      <a:pt x="6873" y="3590"/>
                      <a:pt x="6888" y="3590"/>
                    </a:cubicBezTo>
                    <a:cubicBezTo>
                      <a:pt x="6903" y="3597"/>
                      <a:pt x="6918" y="3590"/>
                      <a:pt x="6940" y="3590"/>
                    </a:cubicBezTo>
                    <a:cubicBezTo>
                      <a:pt x="6948" y="3590"/>
                      <a:pt x="6948" y="3597"/>
                      <a:pt x="6955" y="3597"/>
                    </a:cubicBezTo>
                    <a:cubicBezTo>
                      <a:pt x="6970" y="3597"/>
                      <a:pt x="6970" y="3597"/>
                      <a:pt x="6970" y="3597"/>
                    </a:cubicBezTo>
                    <a:cubicBezTo>
                      <a:pt x="6970" y="3590"/>
                      <a:pt x="6970" y="3590"/>
                      <a:pt x="6970" y="3590"/>
                    </a:cubicBezTo>
                    <a:cubicBezTo>
                      <a:pt x="6948" y="3583"/>
                      <a:pt x="6940" y="3567"/>
                      <a:pt x="6925" y="3560"/>
                    </a:cubicBezTo>
                    <a:cubicBezTo>
                      <a:pt x="6865" y="3523"/>
                      <a:pt x="6940" y="3560"/>
                      <a:pt x="6955" y="3567"/>
                    </a:cubicBezTo>
                    <a:cubicBezTo>
                      <a:pt x="6963" y="3567"/>
                      <a:pt x="6963" y="3567"/>
                      <a:pt x="6970" y="3575"/>
                    </a:cubicBezTo>
                    <a:cubicBezTo>
                      <a:pt x="6978" y="3575"/>
                      <a:pt x="6985" y="3575"/>
                      <a:pt x="6993" y="3575"/>
                    </a:cubicBezTo>
                    <a:cubicBezTo>
                      <a:pt x="7000" y="3575"/>
                      <a:pt x="7007" y="3583"/>
                      <a:pt x="7023" y="3583"/>
                    </a:cubicBezTo>
                    <a:cubicBezTo>
                      <a:pt x="7030" y="3583"/>
                      <a:pt x="7037" y="3575"/>
                      <a:pt x="7045" y="3567"/>
                    </a:cubicBezTo>
                    <a:cubicBezTo>
                      <a:pt x="7053" y="3560"/>
                      <a:pt x="7067" y="3553"/>
                      <a:pt x="7075" y="3537"/>
                    </a:cubicBezTo>
                    <a:cubicBezTo>
                      <a:pt x="7082" y="3530"/>
                      <a:pt x="7082" y="3523"/>
                      <a:pt x="7090" y="3515"/>
                    </a:cubicBezTo>
                    <a:cubicBezTo>
                      <a:pt x="7097" y="3507"/>
                      <a:pt x="7113" y="3500"/>
                      <a:pt x="7120" y="3493"/>
                    </a:cubicBezTo>
                    <a:cubicBezTo>
                      <a:pt x="7135" y="3477"/>
                      <a:pt x="7143" y="3477"/>
                      <a:pt x="7157" y="3463"/>
                    </a:cubicBezTo>
                    <a:cubicBezTo>
                      <a:pt x="7165" y="3455"/>
                      <a:pt x="7165" y="3448"/>
                      <a:pt x="7172" y="3440"/>
                    </a:cubicBezTo>
                    <a:cubicBezTo>
                      <a:pt x="7195" y="3425"/>
                      <a:pt x="7210" y="3418"/>
                      <a:pt x="7217" y="3395"/>
                    </a:cubicBezTo>
                    <a:cubicBezTo>
                      <a:pt x="7225" y="3395"/>
                      <a:pt x="7225" y="3395"/>
                      <a:pt x="7225" y="3395"/>
                    </a:cubicBezTo>
                    <a:cubicBezTo>
                      <a:pt x="7232" y="3403"/>
                      <a:pt x="7232" y="3410"/>
                      <a:pt x="7240" y="3410"/>
                    </a:cubicBezTo>
                    <a:cubicBezTo>
                      <a:pt x="7247" y="3425"/>
                      <a:pt x="7262" y="3425"/>
                      <a:pt x="7277" y="3425"/>
                    </a:cubicBezTo>
                    <a:cubicBezTo>
                      <a:pt x="7367" y="3403"/>
                      <a:pt x="7367" y="3403"/>
                      <a:pt x="7367" y="3403"/>
                    </a:cubicBezTo>
                    <a:cubicBezTo>
                      <a:pt x="7375" y="3410"/>
                      <a:pt x="7382" y="3410"/>
                      <a:pt x="7382" y="3410"/>
                    </a:cubicBezTo>
                    <a:cubicBezTo>
                      <a:pt x="7390" y="3425"/>
                      <a:pt x="7390" y="3433"/>
                      <a:pt x="7390" y="3448"/>
                    </a:cubicBezTo>
                    <a:cubicBezTo>
                      <a:pt x="7390" y="3455"/>
                      <a:pt x="7382" y="3455"/>
                      <a:pt x="7375" y="3463"/>
                    </a:cubicBezTo>
                    <a:cubicBezTo>
                      <a:pt x="7367" y="3470"/>
                      <a:pt x="7367" y="3470"/>
                      <a:pt x="7352" y="3470"/>
                    </a:cubicBezTo>
                    <a:cubicBezTo>
                      <a:pt x="7337" y="3477"/>
                      <a:pt x="7330" y="3485"/>
                      <a:pt x="7315" y="3493"/>
                    </a:cubicBezTo>
                    <a:cubicBezTo>
                      <a:pt x="7300" y="3493"/>
                      <a:pt x="7292" y="3500"/>
                      <a:pt x="7285" y="3507"/>
                    </a:cubicBezTo>
                    <a:cubicBezTo>
                      <a:pt x="7270" y="3515"/>
                      <a:pt x="7262" y="3530"/>
                      <a:pt x="7240" y="3530"/>
                    </a:cubicBezTo>
                    <a:cubicBezTo>
                      <a:pt x="7232" y="3530"/>
                      <a:pt x="7225" y="3523"/>
                      <a:pt x="7217" y="3523"/>
                    </a:cubicBezTo>
                    <a:cubicBezTo>
                      <a:pt x="7210" y="3523"/>
                      <a:pt x="7210" y="3523"/>
                      <a:pt x="7210" y="3523"/>
                    </a:cubicBezTo>
                    <a:cubicBezTo>
                      <a:pt x="7210" y="3515"/>
                      <a:pt x="7202" y="3515"/>
                      <a:pt x="7202" y="3507"/>
                    </a:cubicBezTo>
                    <a:cubicBezTo>
                      <a:pt x="7202" y="3500"/>
                      <a:pt x="7195" y="3493"/>
                      <a:pt x="7195" y="3485"/>
                    </a:cubicBezTo>
                    <a:cubicBezTo>
                      <a:pt x="7172" y="3507"/>
                      <a:pt x="7172" y="3530"/>
                      <a:pt x="7157" y="3553"/>
                    </a:cubicBezTo>
                    <a:cubicBezTo>
                      <a:pt x="7143" y="3567"/>
                      <a:pt x="7127" y="3567"/>
                      <a:pt x="7120" y="3575"/>
                    </a:cubicBezTo>
                    <a:cubicBezTo>
                      <a:pt x="7113" y="3583"/>
                      <a:pt x="7105" y="3590"/>
                      <a:pt x="7105" y="3605"/>
                    </a:cubicBezTo>
                    <a:cubicBezTo>
                      <a:pt x="7105" y="3613"/>
                      <a:pt x="7097" y="3613"/>
                      <a:pt x="7097" y="3620"/>
                    </a:cubicBezTo>
                    <a:cubicBezTo>
                      <a:pt x="7090" y="3642"/>
                      <a:pt x="7097" y="3657"/>
                      <a:pt x="7090" y="3672"/>
                    </a:cubicBezTo>
                    <a:cubicBezTo>
                      <a:pt x="7090" y="3687"/>
                      <a:pt x="7082" y="3695"/>
                      <a:pt x="7075" y="3702"/>
                    </a:cubicBezTo>
                    <a:cubicBezTo>
                      <a:pt x="7067" y="3717"/>
                      <a:pt x="7067" y="3725"/>
                      <a:pt x="7060" y="3740"/>
                    </a:cubicBezTo>
                    <a:cubicBezTo>
                      <a:pt x="7053" y="3740"/>
                      <a:pt x="7053" y="3740"/>
                      <a:pt x="7053" y="3740"/>
                    </a:cubicBezTo>
                    <a:cubicBezTo>
                      <a:pt x="7045" y="3740"/>
                      <a:pt x="7045" y="3732"/>
                      <a:pt x="7037" y="3725"/>
                    </a:cubicBezTo>
                    <a:cubicBezTo>
                      <a:pt x="7030" y="3725"/>
                      <a:pt x="7023" y="3717"/>
                      <a:pt x="7015" y="3717"/>
                    </a:cubicBezTo>
                    <a:cubicBezTo>
                      <a:pt x="6993" y="3717"/>
                      <a:pt x="6978" y="3725"/>
                      <a:pt x="6963" y="3725"/>
                    </a:cubicBezTo>
                    <a:cubicBezTo>
                      <a:pt x="6918" y="3725"/>
                      <a:pt x="6895" y="3732"/>
                      <a:pt x="6850" y="3740"/>
                    </a:cubicBezTo>
                    <a:cubicBezTo>
                      <a:pt x="6820" y="3747"/>
                      <a:pt x="6798" y="3740"/>
                      <a:pt x="6775" y="3755"/>
                    </a:cubicBezTo>
                    <a:cubicBezTo>
                      <a:pt x="6760" y="3770"/>
                      <a:pt x="6745" y="3770"/>
                      <a:pt x="6738" y="3785"/>
                    </a:cubicBezTo>
                    <a:cubicBezTo>
                      <a:pt x="6730" y="3785"/>
                      <a:pt x="6723" y="3792"/>
                      <a:pt x="6715" y="3792"/>
                    </a:cubicBezTo>
                    <a:cubicBezTo>
                      <a:pt x="6708" y="3800"/>
                      <a:pt x="6700" y="3815"/>
                      <a:pt x="6693" y="3815"/>
                    </a:cubicBezTo>
                    <a:cubicBezTo>
                      <a:pt x="6678" y="3815"/>
                      <a:pt x="6678" y="3792"/>
                      <a:pt x="6670" y="3777"/>
                    </a:cubicBezTo>
                    <a:cubicBezTo>
                      <a:pt x="6655" y="3785"/>
                      <a:pt x="6648" y="3785"/>
                      <a:pt x="6640" y="3792"/>
                    </a:cubicBezTo>
                    <a:cubicBezTo>
                      <a:pt x="6625" y="3800"/>
                      <a:pt x="6618" y="3800"/>
                      <a:pt x="6610" y="3807"/>
                    </a:cubicBezTo>
                    <a:cubicBezTo>
                      <a:pt x="6603" y="3822"/>
                      <a:pt x="6603" y="3830"/>
                      <a:pt x="6603" y="3852"/>
                    </a:cubicBezTo>
                    <a:cubicBezTo>
                      <a:pt x="6603" y="3860"/>
                      <a:pt x="6603" y="3875"/>
                      <a:pt x="6610" y="3882"/>
                    </a:cubicBezTo>
                    <a:cubicBezTo>
                      <a:pt x="6618" y="3890"/>
                      <a:pt x="6625" y="3890"/>
                      <a:pt x="6640" y="3897"/>
                    </a:cubicBezTo>
                    <a:cubicBezTo>
                      <a:pt x="6633" y="3897"/>
                      <a:pt x="6625" y="3905"/>
                      <a:pt x="6618" y="3905"/>
                    </a:cubicBezTo>
                    <a:cubicBezTo>
                      <a:pt x="6588" y="3905"/>
                      <a:pt x="6588" y="3905"/>
                      <a:pt x="6588" y="3905"/>
                    </a:cubicBezTo>
                    <a:cubicBezTo>
                      <a:pt x="6580" y="3912"/>
                      <a:pt x="6580" y="3912"/>
                      <a:pt x="6580" y="3920"/>
                    </a:cubicBezTo>
                    <a:cubicBezTo>
                      <a:pt x="6573" y="3935"/>
                      <a:pt x="6580" y="3950"/>
                      <a:pt x="6565" y="3957"/>
                    </a:cubicBezTo>
                    <a:cubicBezTo>
                      <a:pt x="6543" y="3965"/>
                      <a:pt x="6535" y="3965"/>
                      <a:pt x="6513" y="3972"/>
                    </a:cubicBezTo>
                    <a:cubicBezTo>
                      <a:pt x="6505" y="3980"/>
                      <a:pt x="6505" y="3995"/>
                      <a:pt x="6498" y="4002"/>
                    </a:cubicBezTo>
                    <a:cubicBezTo>
                      <a:pt x="6498" y="4010"/>
                      <a:pt x="6490" y="4017"/>
                      <a:pt x="6483" y="4025"/>
                    </a:cubicBezTo>
                    <a:cubicBezTo>
                      <a:pt x="6460" y="4032"/>
                      <a:pt x="6445" y="4040"/>
                      <a:pt x="6423" y="4040"/>
                    </a:cubicBezTo>
                    <a:cubicBezTo>
                      <a:pt x="6401" y="4040"/>
                      <a:pt x="6385" y="4025"/>
                      <a:pt x="6355" y="4025"/>
                    </a:cubicBezTo>
                    <a:cubicBezTo>
                      <a:pt x="6341" y="4025"/>
                      <a:pt x="6333" y="4017"/>
                      <a:pt x="6325" y="4010"/>
                    </a:cubicBezTo>
                    <a:cubicBezTo>
                      <a:pt x="6311" y="4002"/>
                      <a:pt x="6311" y="4002"/>
                      <a:pt x="6295" y="3995"/>
                    </a:cubicBezTo>
                    <a:cubicBezTo>
                      <a:pt x="6295" y="3987"/>
                      <a:pt x="6288" y="3987"/>
                      <a:pt x="6288" y="3980"/>
                    </a:cubicBezTo>
                    <a:cubicBezTo>
                      <a:pt x="6288" y="3972"/>
                      <a:pt x="6295" y="3972"/>
                      <a:pt x="6295" y="3965"/>
                    </a:cubicBezTo>
                    <a:cubicBezTo>
                      <a:pt x="6295" y="3957"/>
                      <a:pt x="6303" y="3957"/>
                      <a:pt x="6303" y="3950"/>
                    </a:cubicBezTo>
                    <a:cubicBezTo>
                      <a:pt x="6311" y="3957"/>
                      <a:pt x="6318" y="3957"/>
                      <a:pt x="6325" y="3965"/>
                    </a:cubicBezTo>
                    <a:cubicBezTo>
                      <a:pt x="6341" y="3972"/>
                      <a:pt x="6341" y="3995"/>
                      <a:pt x="6355" y="3995"/>
                    </a:cubicBezTo>
                    <a:lnTo>
                      <a:pt x="6363" y="3987"/>
                    </a:lnTo>
                    <a:cubicBezTo>
                      <a:pt x="6371" y="3987"/>
                      <a:pt x="6378" y="3980"/>
                      <a:pt x="6385" y="3980"/>
                    </a:cubicBezTo>
                    <a:cubicBezTo>
                      <a:pt x="6393" y="3965"/>
                      <a:pt x="6401" y="3965"/>
                      <a:pt x="6408" y="3957"/>
                    </a:cubicBezTo>
                    <a:cubicBezTo>
                      <a:pt x="6415" y="3950"/>
                      <a:pt x="6423" y="3950"/>
                      <a:pt x="6423" y="3942"/>
                    </a:cubicBezTo>
                    <a:cubicBezTo>
                      <a:pt x="6423" y="3927"/>
                      <a:pt x="6415" y="3927"/>
                      <a:pt x="6408" y="3920"/>
                    </a:cubicBezTo>
                    <a:cubicBezTo>
                      <a:pt x="6393" y="3912"/>
                      <a:pt x="6385" y="3912"/>
                      <a:pt x="6378" y="3912"/>
                    </a:cubicBezTo>
                    <a:cubicBezTo>
                      <a:pt x="6341" y="3912"/>
                      <a:pt x="6341" y="3912"/>
                      <a:pt x="6341" y="3912"/>
                    </a:cubicBezTo>
                    <a:cubicBezTo>
                      <a:pt x="6325" y="3912"/>
                      <a:pt x="6318" y="3897"/>
                      <a:pt x="6311" y="3890"/>
                    </a:cubicBezTo>
                    <a:cubicBezTo>
                      <a:pt x="6295" y="3905"/>
                      <a:pt x="6295" y="3920"/>
                      <a:pt x="6273" y="3927"/>
                    </a:cubicBezTo>
                    <a:cubicBezTo>
                      <a:pt x="6266" y="3927"/>
                      <a:pt x="6266" y="3935"/>
                      <a:pt x="6258" y="3935"/>
                    </a:cubicBezTo>
                    <a:cubicBezTo>
                      <a:pt x="6251" y="3935"/>
                      <a:pt x="6243" y="3927"/>
                      <a:pt x="6228" y="3935"/>
                    </a:cubicBezTo>
                    <a:cubicBezTo>
                      <a:pt x="6206" y="3935"/>
                      <a:pt x="6191" y="3950"/>
                      <a:pt x="6176" y="3972"/>
                    </a:cubicBezTo>
                    <a:cubicBezTo>
                      <a:pt x="6168" y="3980"/>
                      <a:pt x="6161" y="3987"/>
                      <a:pt x="6161" y="4002"/>
                    </a:cubicBezTo>
                    <a:cubicBezTo>
                      <a:pt x="6161" y="4025"/>
                      <a:pt x="6168" y="4032"/>
                      <a:pt x="6176" y="4047"/>
                    </a:cubicBezTo>
                    <a:cubicBezTo>
                      <a:pt x="6183" y="4062"/>
                      <a:pt x="6183" y="4070"/>
                      <a:pt x="6191" y="4085"/>
                    </a:cubicBezTo>
                    <a:cubicBezTo>
                      <a:pt x="6198" y="4092"/>
                      <a:pt x="6206" y="4092"/>
                      <a:pt x="6213" y="4100"/>
                    </a:cubicBezTo>
                    <a:cubicBezTo>
                      <a:pt x="6213" y="4107"/>
                      <a:pt x="6213" y="4107"/>
                      <a:pt x="6213" y="4107"/>
                    </a:cubicBezTo>
                    <a:lnTo>
                      <a:pt x="6213" y="4115"/>
                    </a:lnTo>
                    <a:cubicBezTo>
                      <a:pt x="6183" y="4115"/>
                      <a:pt x="6168" y="4115"/>
                      <a:pt x="6138" y="4115"/>
                    </a:cubicBezTo>
                    <a:cubicBezTo>
                      <a:pt x="6131" y="4115"/>
                      <a:pt x="6123" y="4115"/>
                      <a:pt x="6123" y="4115"/>
                    </a:cubicBezTo>
                    <a:cubicBezTo>
                      <a:pt x="6108" y="4115"/>
                      <a:pt x="6108" y="4115"/>
                      <a:pt x="6093" y="4107"/>
                    </a:cubicBezTo>
                    <a:cubicBezTo>
                      <a:pt x="6093" y="4107"/>
                      <a:pt x="6093" y="4100"/>
                      <a:pt x="6086" y="4100"/>
                    </a:cubicBezTo>
                    <a:cubicBezTo>
                      <a:pt x="5988" y="4100"/>
                      <a:pt x="5988" y="4100"/>
                      <a:pt x="5988" y="4100"/>
                    </a:cubicBezTo>
                    <a:cubicBezTo>
                      <a:pt x="5966" y="4100"/>
                      <a:pt x="5951" y="4092"/>
                      <a:pt x="5928" y="4092"/>
                    </a:cubicBezTo>
                    <a:cubicBezTo>
                      <a:pt x="5913" y="4092"/>
                      <a:pt x="5906" y="4107"/>
                      <a:pt x="5884" y="4107"/>
                    </a:cubicBezTo>
                    <a:cubicBezTo>
                      <a:pt x="5861" y="4107"/>
                      <a:pt x="5846" y="4100"/>
                      <a:pt x="5823" y="4092"/>
                    </a:cubicBezTo>
                    <a:cubicBezTo>
                      <a:pt x="5808" y="4085"/>
                      <a:pt x="5801" y="4085"/>
                      <a:pt x="5794" y="4077"/>
                    </a:cubicBezTo>
                    <a:cubicBezTo>
                      <a:pt x="5778" y="4077"/>
                      <a:pt x="5778" y="4070"/>
                      <a:pt x="5764" y="4070"/>
                    </a:cubicBezTo>
                    <a:cubicBezTo>
                      <a:pt x="5764" y="4062"/>
                      <a:pt x="5756" y="4062"/>
                      <a:pt x="5756" y="4055"/>
                    </a:cubicBezTo>
                    <a:cubicBezTo>
                      <a:pt x="5756" y="4047"/>
                      <a:pt x="5756" y="4047"/>
                      <a:pt x="5756" y="4040"/>
                    </a:cubicBezTo>
                    <a:cubicBezTo>
                      <a:pt x="5756" y="4040"/>
                      <a:pt x="5748" y="4040"/>
                      <a:pt x="5748" y="4032"/>
                    </a:cubicBezTo>
                    <a:cubicBezTo>
                      <a:pt x="5741" y="4032"/>
                      <a:pt x="5734" y="4032"/>
                      <a:pt x="5726" y="4025"/>
                    </a:cubicBezTo>
                    <a:cubicBezTo>
                      <a:pt x="5711" y="4025"/>
                      <a:pt x="5711" y="4017"/>
                      <a:pt x="5696" y="4017"/>
                    </a:cubicBezTo>
                    <a:cubicBezTo>
                      <a:pt x="5659" y="4017"/>
                      <a:pt x="5659" y="4017"/>
                      <a:pt x="5659" y="4017"/>
                    </a:cubicBezTo>
                    <a:cubicBezTo>
                      <a:pt x="5651" y="4017"/>
                      <a:pt x="5644" y="4017"/>
                      <a:pt x="5636" y="4017"/>
                    </a:cubicBezTo>
                    <a:cubicBezTo>
                      <a:pt x="5606" y="4025"/>
                      <a:pt x="5583" y="4032"/>
                      <a:pt x="5554" y="4040"/>
                    </a:cubicBezTo>
                    <a:cubicBezTo>
                      <a:pt x="5531" y="4047"/>
                      <a:pt x="5516" y="4055"/>
                      <a:pt x="5494" y="4070"/>
                    </a:cubicBezTo>
                    <a:cubicBezTo>
                      <a:pt x="5471" y="4077"/>
                      <a:pt x="5464" y="4077"/>
                      <a:pt x="5449" y="4085"/>
                    </a:cubicBezTo>
                    <a:cubicBezTo>
                      <a:pt x="5434" y="4092"/>
                      <a:pt x="5434" y="4100"/>
                      <a:pt x="5419" y="4100"/>
                    </a:cubicBezTo>
                    <a:cubicBezTo>
                      <a:pt x="5411" y="4107"/>
                      <a:pt x="5404" y="4115"/>
                      <a:pt x="5389" y="4115"/>
                    </a:cubicBezTo>
                    <a:cubicBezTo>
                      <a:pt x="5381" y="4122"/>
                      <a:pt x="5381" y="4122"/>
                      <a:pt x="5366" y="4130"/>
                    </a:cubicBezTo>
                    <a:cubicBezTo>
                      <a:pt x="5351" y="4137"/>
                      <a:pt x="5336" y="4144"/>
                      <a:pt x="5321" y="4152"/>
                    </a:cubicBezTo>
                    <a:cubicBezTo>
                      <a:pt x="5314" y="4159"/>
                      <a:pt x="5306" y="4159"/>
                      <a:pt x="5291" y="4167"/>
                    </a:cubicBezTo>
                    <a:cubicBezTo>
                      <a:pt x="5269" y="4182"/>
                      <a:pt x="5254" y="4197"/>
                      <a:pt x="5231" y="4219"/>
                    </a:cubicBezTo>
                    <a:cubicBezTo>
                      <a:pt x="5216" y="4242"/>
                      <a:pt x="5201" y="4249"/>
                      <a:pt x="5179" y="4272"/>
                    </a:cubicBezTo>
                    <a:cubicBezTo>
                      <a:pt x="5179" y="4272"/>
                      <a:pt x="5179" y="4272"/>
                      <a:pt x="5171" y="4279"/>
                    </a:cubicBezTo>
                    <a:cubicBezTo>
                      <a:pt x="5164" y="4295"/>
                      <a:pt x="5149" y="4295"/>
                      <a:pt x="5142" y="4309"/>
                    </a:cubicBezTo>
                    <a:cubicBezTo>
                      <a:pt x="5134" y="4317"/>
                      <a:pt x="5126" y="4324"/>
                      <a:pt x="5119" y="4332"/>
                    </a:cubicBezTo>
                    <a:cubicBezTo>
                      <a:pt x="5112" y="4339"/>
                      <a:pt x="5104" y="4347"/>
                      <a:pt x="5096" y="4354"/>
                    </a:cubicBezTo>
                    <a:cubicBezTo>
                      <a:pt x="5029" y="4422"/>
                      <a:pt x="5029" y="4422"/>
                      <a:pt x="5029" y="4422"/>
                    </a:cubicBezTo>
                    <a:cubicBezTo>
                      <a:pt x="5014" y="4437"/>
                      <a:pt x="5007" y="4437"/>
                      <a:pt x="4999" y="4444"/>
                    </a:cubicBezTo>
                    <a:cubicBezTo>
                      <a:pt x="4992" y="4452"/>
                      <a:pt x="4984" y="4459"/>
                      <a:pt x="4977" y="4467"/>
                    </a:cubicBezTo>
                    <a:cubicBezTo>
                      <a:pt x="4977" y="4474"/>
                      <a:pt x="4969" y="4474"/>
                      <a:pt x="4962" y="4482"/>
                    </a:cubicBezTo>
                    <a:cubicBezTo>
                      <a:pt x="4954" y="4489"/>
                      <a:pt x="4954" y="4497"/>
                      <a:pt x="4939" y="4504"/>
                    </a:cubicBezTo>
                    <a:cubicBezTo>
                      <a:pt x="4924" y="4519"/>
                      <a:pt x="4917" y="4527"/>
                      <a:pt x="4902" y="4542"/>
                    </a:cubicBezTo>
                    <a:cubicBezTo>
                      <a:pt x="4887" y="4549"/>
                      <a:pt x="4879" y="4557"/>
                      <a:pt x="4864" y="4572"/>
                    </a:cubicBezTo>
                    <a:cubicBezTo>
                      <a:pt x="4857" y="4579"/>
                      <a:pt x="4857" y="4587"/>
                      <a:pt x="4849" y="4594"/>
                    </a:cubicBezTo>
                    <a:cubicBezTo>
                      <a:pt x="4834" y="4609"/>
                      <a:pt x="4827" y="4617"/>
                      <a:pt x="4819" y="4624"/>
                    </a:cubicBezTo>
                    <a:cubicBezTo>
                      <a:pt x="4804" y="4647"/>
                      <a:pt x="4797" y="4654"/>
                      <a:pt x="4789" y="4677"/>
                    </a:cubicBezTo>
                    <a:cubicBezTo>
                      <a:pt x="4774" y="4699"/>
                      <a:pt x="4774" y="4714"/>
                      <a:pt x="4759" y="4736"/>
                    </a:cubicBezTo>
                    <a:cubicBezTo>
                      <a:pt x="4752" y="4744"/>
                      <a:pt x="4744" y="4752"/>
                      <a:pt x="4737" y="4759"/>
                    </a:cubicBezTo>
                    <a:cubicBezTo>
                      <a:pt x="4722" y="4774"/>
                      <a:pt x="4722" y="4782"/>
                      <a:pt x="4714" y="4796"/>
                    </a:cubicBezTo>
                    <a:cubicBezTo>
                      <a:pt x="4699" y="4812"/>
                      <a:pt x="4692" y="4819"/>
                      <a:pt x="4677" y="4834"/>
                    </a:cubicBezTo>
                    <a:cubicBezTo>
                      <a:pt x="4669" y="4841"/>
                      <a:pt x="4662" y="4849"/>
                      <a:pt x="4654" y="4864"/>
                    </a:cubicBezTo>
                    <a:cubicBezTo>
                      <a:pt x="4654" y="4871"/>
                      <a:pt x="4647" y="4879"/>
                      <a:pt x="4647" y="4886"/>
                    </a:cubicBezTo>
                    <a:cubicBezTo>
                      <a:pt x="4639" y="4894"/>
                      <a:pt x="4639" y="4894"/>
                      <a:pt x="4632" y="4901"/>
                    </a:cubicBezTo>
                    <a:cubicBezTo>
                      <a:pt x="4632" y="4916"/>
                      <a:pt x="4624" y="4924"/>
                      <a:pt x="4617" y="4939"/>
                    </a:cubicBezTo>
                    <a:cubicBezTo>
                      <a:pt x="4602" y="4954"/>
                      <a:pt x="4602" y="4969"/>
                      <a:pt x="4587" y="4984"/>
                    </a:cubicBezTo>
                    <a:cubicBezTo>
                      <a:pt x="4587" y="4991"/>
                      <a:pt x="4579" y="4999"/>
                      <a:pt x="4579" y="5014"/>
                    </a:cubicBezTo>
                    <a:cubicBezTo>
                      <a:pt x="4572" y="5021"/>
                      <a:pt x="4572" y="5021"/>
                      <a:pt x="4564" y="5029"/>
                    </a:cubicBezTo>
                    <a:cubicBezTo>
                      <a:pt x="4557" y="5059"/>
                      <a:pt x="4549" y="5074"/>
                      <a:pt x="4542" y="5104"/>
                    </a:cubicBezTo>
                    <a:cubicBezTo>
                      <a:pt x="4542" y="5119"/>
                      <a:pt x="4535" y="5134"/>
                      <a:pt x="4535" y="5156"/>
                    </a:cubicBezTo>
                    <a:cubicBezTo>
                      <a:pt x="4535" y="5171"/>
                      <a:pt x="4535" y="5179"/>
                      <a:pt x="4542" y="5194"/>
                    </a:cubicBezTo>
                    <a:cubicBezTo>
                      <a:pt x="4542" y="5201"/>
                      <a:pt x="4542" y="5209"/>
                      <a:pt x="4549" y="5216"/>
                    </a:cubicBezTo>
                    <a:cubicBezTo>
                      <a:pt x="4557" y="5239"/>
                      <a:pt x="4564" y="5246"/>
                      <a:pt x="4564" y="5261"/>
                    </a:cubicBezTo>
                    <a:cubicBezTo>
                      <a:pt x="4564" y="5276"/>
                      <a:pt x="4557" y="5291"/>
                      <a:pt x="4557" y="5299"/>
                    </a:cubicBezTo>
                    <a:cubicBezTo>
                      <a:pt x="4557" y="5366"/>
                      <a:pt x="4557" y="5366"/>
                      <a:pt x="4557" y="5366"/>
                    </a:cubicBezTo>
                    <a:cubicBezTo>
                      <a:pt x="4557" y="5374"/>
                      <a:pt x="4557" y="5381"/>
                      <a:pt x="4549" y="5396"/>
                    </a:cubicBezTo>
                    <a:cubicBezTo>
                      <a:pt x="4549" y="5411"/>
                      <a:pt x="4542" y="5418"/>
                      <a:pt x="4542" y="5441"/>
                    </a:cubicBezTo>
                    <a:cubicBezTo>
                      <a:pt x="4542" y="5448"/>
                      <a:pt x="4542" y="5456"/>
                      <a:pt x="4542" y="5464"/>
                    </a:cubicBezTo>
                    <a:cubicBezTo>
                      <a:pt x="4542" y="5471"/>
                      <a:pt x="4542" y="5478"/>
                      <a:pt x="4542" y="5486"/>
                    </a:cubicBezTo>
                    <a:cubicBezTo>
                      <a:pt x="4535" y="5501"/>
                      <a:pt x="4527" y="5501"/>
                      <a:pt x="4512" y="5516"/>
                    </a:cubicBezTo>
                    <a:cubicBezTo>
                      <a:pt x="4505" y="5524"/>
                      <a:pt x="4497" y="5538"/>
                      <a:pt x="4489" y="5546"/>
                    </a:cubicBezTo>
                    <a:cubicBezTo>
                      <a:pt x="4482" y="5561"/>
                      <a:pt x="4482" y="5568"/>
                      <a:pt x="4482" y="5583"/>
                    </a:cubicBezTo>
                    <a:cubicBezTo>
                      <a:pt x="4475" y="5583"/>
                      <a:pt x="4475" y="5591"/>
                      <a:pt x="4475" y="5598"/>
                    </a:cubicBezTo>
                    <a:cubicBezTo>
                      <a:pt x="4475" y="5628"/>
                      <a:pt x="4475" y="5643"/>
                      <a:pt x="4467" y="5673"/>
                    </a:cubicBezTo>
                    <a:cubicBezTo>
                      <a:pt x="4445" y="5666"/>
                      <a:pt x="4437" y="5651"/>
                      <a:pt x="4422" y="5628"/>
                    </a:cubicBezTo>
                    <a:cubicBezTo>
                      <a:pt x="4415" y="5613"/>
                      <a:pt x="4407" y="5613"/>
                      <a:pt x="4400" y="5606"/>
                    </a:cubicBezTo>
                    <a:cubicBezTo>
                      <a:pt x="4385" y="5598"/>
                      <a:pt x="4385" y="5591"/>
                      <a:pt x="4385" y="5576"/>
                    </a:cubicBezTo>
                    <a:cubicBezTo>
                      <a:pt x="4370" y="5546"/>
                      <a:pt x="4355" y="5524"/>
                      <a:pt x="4324" y="5501"/>
                    </a:cubicBezTo>
                    <a:cubicBezTo>
                      <a:pt x="4310" y="5494"/>
                      <a:pt x="4302" y="5486"/>
                      <a:pt x="4295" y="5478"/>
                    </a:cubicBezTo>
                    <a:cubicBezTo>
                      <a:pt x="4265" y="5464"/>
                      <a:pt x="4250" y="5456"/>
                      <a:pt x="4227" y="5441"/>
                    </a:cubicBezTo>
                    <a:cubicBezTo>
                      <a:pt x="4212" y="5434"/>
                      <a:pt x="4205" y="5426"/>
                      <a:pt x="4190" y="5411"/>
                    </a:cubicBezTo>
                    <a:cubicBezTo>
                      <a:pt x="4182" y="5404"/>
                      <a:pt x="4175" y="5396"/>
                      <a:pt x="4167" y="5388"/>
                    </a:cubicBezTo>
                    <a:cubicBezTo>
                      <a:pt x="4152" y="5381"/>
                      <a:pt x="4145" y="5374"/>
                      <a:pt x="4130" y="5374"/>
                    </a:cubicBezTo>
                    <a:cubicBezTo>
                      <a:pt x="4100" y="5359"/>
                      <a:pt x="4085" y="5351"/>
                      <a:pt x="4055" y="5351"/>
                    </a:cubicBezTo>
                    <a:cubicBezTo>
                      <a:pt x="4032" y="5344"/>
                      <a:pt x="4017" y="5344"/>
                      <a:pt x="3987" y="5344"/>
                    </a:cubicBezTo>
                    <a:cubicBezTo>
                      <a:pt x="3965" y="5336"/>
                      <a:pt x="3950" y="5336"/>
                      <a:pt x="3935" y="5321"/>
                    </a:cubicBezTo>
                    <a:cubicBezTo>
                      <a:pt x="3927" y="5314"/>
                      <a:pt x="3927" y="5306"/>
                      <a:pt x="3920" y="5299"/>
                    </a:cubicBezTo>
                    <a:cubicBezTo>
                      <a:pt x="3912" y="5299"/>
                      <a:pt x="3905" y="5291"/>
                      <a:pt x="3897" y="5291"/>
                    </a:cubicBezTo>
                    <a:cubicBezTo>
                      <a:pt x="3867" y="5284"/>
                      <a:pt x="3853" y="5276"/>
                      <a:pt x="3823" y="5276"/>
                    </a:cubicBezTo>
                    <a:cubicBezTo>
                      <a:pt x="3807" y="5269"/>
                      <a:pt x="3800" y="5269"/>
                      <a:pt x="3785" y="5261"/>
                    </a:cubicBezTo>
                    <a:cubicBezTo>
                      <a:pt x="3777" y="5261"/>
                      <a:pt x="3777" y="5254"/>
                      <a:pt x="3777" y="5254"/>
                    </a:cubicBezTo>
                    <a:cubicBezTo>
                      <a:pt x="3770" y="5246"/>
                      <a:pt x="3763" y="5239"/>
                      <a:pt x="3755" y="5231"/>
                    </a:cubicBezTo>
                    <a:cubicBezTo>
                      <a:pt x="3747" y="5216"/>
                      <a:pt x="3740" y="5201"/>
                      <a:pt x="3718" y="5194"/>
                    </a:cubicBezTo>
                    <a:cubicBezTo>
                      <a:pt x="3695" y="5186"/>
                      <a:pt x="3680" y="5179"/>
                      <a:pt x="3665" y="5164"/>
                    </a:cubicBezTo>
                    <a:cubicBezTo>
                      <a:pt x="3643" y="5141"/>
                      <a:pt x="3628" y="5141"/>
                      <a:pt x="3605" y="5126"/>
                    </a:cubicBezTo>
                    <a:cubicBezTo>
                      <a:pt x="3590" y="5111"/>
                      <a:pt x="3575" y="5111"/>
                      <a:pt x="3553" y="5104"/>
                    </a:cubicBezTo>
                    <a:cubicBezTo>
                      <a:pt x="3545" y="5096"/>
                      <a:pt x="3538" y="5096"/>
                      <a:pt x="3530" y="5089"/>
                    </a:cubicBezTo>
                    <a:cubicBezTo>
                      <a:pt x="3508" y="5081"/>
                      <a:pt x="3500" y="5081"/>
                      <a:pt x="3478" y="5074"/>
                    </a:cubicBezTo>
                    <a:cubicBezTo>
                      <a:pt x="3455" y="5051"/>
                      <a:pt x="3440" y="5044"/>
                      <a:pt x="3418" y="5029"/>
                    </a:cubicBezTo>
                    <a:cubicBezTo>
                      <a:pt x="3410" y="5029"/>
                      <a:pt x="3410" y="5021"/>
                      <a:pt x="3403" y="5014"/>
                    </a:cubicBezTo>
                    <a:cubicBezTo>
                      <a:pt x="3380" y="4991"/>
                      <a:pt x="3365" y="4984"/>
                      <a:pt x="3343" y="4969"/>
                    </a:cubicBezTo>
                    <a:cubicBezTo>
                      <a:pt x="3320" y="4954"/>
                      <a:pt x="3305" y="4939"/>
                      <a:pt x="3290" y="4916"/>
                    </a:cubicBezTo>
                    <a:cubicBezTo>
                      <a:pt x="3268" y="4901"/>
                      <a:pt x="3268" y="4879"/>
                      <a:pt x="3238" y="4864"/>
                    </a:cubicBezTo>
                    <a:cubicBezTo>
                      <a:pt x="3208" y="4834"/>
                      <a:pt x="3178" y="4841"/>
                      <a:pt x="3141" y="4834"/>
                    </a:cubicBezTo>
                    <a:cubicBezTo>
                      <a:pt x="3126" y="4826"/>
                      <a:pt x="3118" y="4826"/>
                      <a:pt x="3103" y="4819"/>
                    </a:cubicBezTo>
                    <a:cubicBezTo>
                      <a:pt x="3088" y="4812"/>
                      <a:pt x="3073" y="4804"/>
                      <a:pt x="3065" y="4789"/>
                    </a:cubicBezTo>
                    <a:cubicBezTo>
                      <a:pt x="3051" y="4774"/>
                      <a:pt x="3043" y="4774"/>
                      <a:pt x="3036" y="4759"/>
                    </a:cubicBezTo>
                    <a:cubicBezTo>
                      <a:pt x="3021" y="4752"/>
                      <a:pt x="3021" y="4744"/>
                      <a:pt x="3013" y="4736"/>
                    </a:cubicBezTo>
                    <a:cubicBezTo>
                      <a:pt x="3006" y="4729"/>
                      <a:pt x="2998" y="4722"/>
                      <a:pt x="2991" y="4714"/>
                    </a:cubicBezTo>
                    <a:cubicBezTo>
                      <a:pt x="2983" y="4706"/>
                      <a:pt x="2983" y="4699"/>
                      <a:pt x="2976" y="4692"/>
                    </a:cubicBezTo>
                    <a:cubicBezTo>
                      <a:pt x="2953" y="4669"/>
                      <a:pt x="2938" y="4662"/>
                      <a:pt x="2916" y="4647"/>
                    </a:cubicBezTo>
                    <a:cubicBezTo>
                      <a:pt x="2901" y="4639"/>
                      <a:pt x="2893" y="4639"/>
                      <a:pt x="2878" y="4632"/>
                    </a:cubicBezTo>
                    <a:cubicBezTo>
                      <a:pt x="2841" y="4624"/>
                      <a:pt x="2818" y="4624"/>
                      <a:pt x="2781" y="4609"/>
                    </a:cubicBezTo>
                    <a:cubicBezTo>
                      <a:pt x="2758" y="4602"/>
                      <a:pt x="2743" y="4602"/>
                      <a:pt x="2713" y="4594"/>
                    </a:cubicBezTo>
                    <a:cubicBezTo>
                      <a:pt x="2706" y="4594"/>
                      <a:pt x="2698" y="4594"/>
                      <a:pt x="2691" y="4587"/>
                    </a:cubicBezTo>
                    <a:cubicBezTo>
                      <a:pt x="2661" y="4587"/>
                      <a:pt x="2638" y="4579"/>
                      <a:pt x="2608" y="4579"/>
                    </a:cubicBezTo>
                    <a:cubicBezTo>
                      <a:pt x="2571" y="4579"/>
                      <a:pt x="2571" y="4579"/>
                      <a:pt x="2571" y="4579"/>
                    </a:cubicBezTo>
                    <a:cubicBezTo>
                      <a:pt x="2556" y="4579"/>
                      <a:pt x="2556" y="4587"/>
                      <a:pt x="2541" y="4587"/>
                    </a:cubicBezTo>
                    <a:cubicBezTo>
                      <a:pt x="2518" y="4594"/>
                      <a:pt x="2511" y="4602"/>
                      <a:pt x="2488" y="4609"/>
                    </a:cubicBezTo>
                    <a:cubicBezTo>
                      <a:pt x="2474" y="4617"/>
                      <a:pt x="2459" y="4624"/>
                      <a:pt x="2436" y="4632"/>
                    </a:cubicBezTo>
                    <a:cubicBezTo>
                      <a:pt x="2421" y="4639"/>
                      <a:pt x="2414" y="4647"/>
                      <a:pt x="2406" y="4654"/>
                    </a:cubicBezTo>
                    <a:cubicBezTo>
                      <a:pt x="2391" y="4662"/>
                      <a:pt x="2384" y="4669"/>
                      <a:pt x="2369" y="4677"/>
                    </a:cubicBezTo>
                    <a:cubicBezTo>
                      <a:pt x="2354" y="4684"/>
                      <a:pt x="2346" y="4692"/>
                      <a:pt x="2339" y="4706"/>
                    </a:cubicBezTo>
                    <a:cubicBezTo>
                      <a:pt x="2331" y="4706"/>
                      <a:pt x="2324" y="4706"/>
                      <a:pt x="2324" y="4714"/>
                    </a:cubicBezTo>
                    <a:cubicBezTo>
                      <a:pt x="2316" y="4714"/>
                      <a:pt x="2316" y="4722"/>
                      <a:pt x="2309" y="4729"/>
                    </a:cubicBezTo>
                    <a:cubicBezTo>
                      <a:pt x="2309" y="4729"/>
                      <a:pt x="2301" y="4722"/>
                      <a:pt x="2301" y="4729"/>
                    </a:cubicBezTo>
                    <a:cubicBezTo>
                      <a:pt x="2294" y="4729"/>
                      <a:pt x="2286" y="4736"/>
                      <a:pt x="2279" y="4744"/>
                    </a:cubicBezTo>
                    <a:cubicBezTo>
                      <a:pt x="2271" y="4752"/>
                      <a:pt x="2264" y="4752"/>
                      <a:pt x="2256" y="4759"/>
                    </a:cubicBezTo>
                    <a:cubicBezTo>
                      <a:pt x="2241" y="4782"/>
                      <a:pt x="2226" y="4796"/>
                      <a:pt x="2204" y="4819"/>
                    </a:cubicBezTo>
                    <a:cubicBezTo>
                      <a:pt x="2196" y="4826"/>
                      <a:pt x="2189" y="4826"/>
                      <a:pt x="2181" y="4834"/>
                    </a:cubicBezTo>
                    <a:cubicBezTo>
                      <a:pt x="2181" y="4841"/>
                      <a:pt x="2174" y="4849"/>
                      <a:pt x="2166" y="4849"/>
                    </a:cubicBezTo>
                    <a:lnTo>
                      <a:pt x="2159" y="4849"/>
                    </a:lnTo>
                    <a:cubicBezTo>
                      <a:pt x="2151" y="4856"/>
                      <a:pt x="2151" y="4856"/>
                      <a:pt x="2144" y="4856"/>
                    </a:cubicBezTo>
                    <a:cubicBezTo>
                      <a:pt x="2129" y="4864"/>
                      <a:pt x="2114" y="4871"/>
                      <a:pt x="2099" y="4879"/>
                    </a:cubicBezTo>
                    <a:cubicBezTo>
                      <a:pt x="2091" y="4894"/>
                      <a:pt x="2084" y="4901"/>
                      <a:pt x="2076" y="4909"/>
                    </a:cubicBezTo>
                    <a:cubicBezTo>
                      <a:pt x="2047" y="4939"/>
                      <a:pt x="2031" y="4961"/>
                      <a:pt x="2001" y="4991"/>
                    </a:cubicBezTo>
                    <a:cubicBezTo>
                      <a:pt x="1987" y="5014"/>
                      <a:pt x="1971" y="5021"/>
                      <a:pt x="1949" y="5044"/>
                    </a:cubicBezTo>
                    <a:cubicBezTo>
                      <a:pt x="1941" y="5051"/>
                      <a:pt x="1941" y="5059"/>
                      <a:pt x="1934" y="5066"/>
                    </a:cubicBezTo>
                    <a:cubicBezTo>
                      <a:pt x="1934" y="5074"/>
                      <a:pt x="1927" y="5074"/>
                      <a:pt x="1927" y="5081"/>
                    </a:cubicBezTo>
                    <a:cubicBezTo>
                      <a:pt x="1927" y="5089"/>
                      <a:pt x="1927" y="5089"/>
                      <a:pt x="1919" y="5089"/>
                    </a:cubicBezTo>
                    <a:cubicBezTo>
                      <a:pt x="1911" y="5089"/>
                      <a:pt x="1911" y="5089"/>
                      <a:pt x="1911" y="5089"/>
                    </a:cubicBezTo>
                    <a:cubicBezTo>
                      <a:pt x="1897" y="5089"/>
                      <a:pt x="1889" y="5081"/>
                      <a:pt x="1882" y="5074"/>
                    </a:cubicBezTo>
                    <a:cubicBezTo>
                      <a:pt x="1867" y="5066"/>
                      <a:pt x="1867" y="5059"/>
                      <a:pt x="1859" y="5051"/>
                    </a:cubicBezTo>
                    <a:cubicBezTo>
                      <a:pt x="1852" y="5044"/>
                      <a:pt x="1837" y="5044"/>
                      <a:pt x="1837" y="5029"/>
                    </a:cubicBezTo>
                    <a:cubicBezTo>
                      <a:pt x="1837" y="5021"/>
                      <a:pt x="1844" y="5014"/>
                      <a:pt x="1844" y="4999"/>
                    </a:cubicBezTo>
                    <a:lnTo>
                      <a:pt x="1837" y="4991"/>
                    </a:lnTo>
                    <a:cubicBezTo>
                      <a:pt x="1829" y="4991"/>
                      <a:pt x="1829" y="4984"/>
                      <a:pt x="1822" y="4984"/>
                    </a:cubicBezTo>
                    <a:cubicBezTo>
                      <a:pt x="1814" y="4976"/>
                      <a:pt x="1807" y="4969"/>
                      <a:pt x="1807" y="4961"/>
                    </a:cubicBezTo>
                    <a:cubicBezTo>
                      <a:pt x="1799" y="4954"/>
                      <a:pt x="1799" y="4946"/>
                      <a:pt x="1799" y="4939"/>
                    </a:cubicBezTo>
                    <a:cubicBezTo>
                      <a:pt x="1799" y="4924"/>
                      <a:pt x="1792" y="4916"/>
                      <a:pt x="1784" y="4901"/>
                    </a:cubicBezTo>
                    <a:cubicBezTo>
                      <a:pt x="1784" y="4886"/>
                      <a:pt x="1784" y="4886"/>
                      <a:pt x="1777" y="4871"/>
                    </a:cubicBezTo>
                    <a:cubicBezTo>
                      <a:pt x="1777" y="4864"/>
                      <a:pt x="1769" y="4856"/>
                      <a:pt x="1754" y="4849"/>
                    </a:cubicBezTo>
                    <a:cubicBezTo>
                      <a:pt x="1739" y="4826"/>
                      <a:pt x="1724" y="4812"/>
                      <a:pt x="1694" y="4804"/>
                    </a:cubicBezTo>
                    <a:cubicBezTo>
                      <a:pt x="1679" y="4796"/>
                      <a:pt x="1672" y="4796"/>
                      <a:pt x="1664" y="4789"/>
                    </a:cubicBezTo>
                    <a:cubicBezTo>
                      <a:pt x="1649" y="4782"/>
                      <a:pt x="1649" y="4766"/>
                      <a:pt x="1649" y="4752"/>
                    </a:cubicBezTo>
                    <a:cubicBezTo>
                      <a:pt x="1642" y="4736"/>
                      <a:pt x="1634" y="4729"/>
                      <a:pt x="1619" y="4714"/>
                    </a:cubicBezTo>
                    <a:cubicBezTo>
                      <a:pt x="1612" y="4699"/>
                      <a:pt x="1604" y="4692"/>
                      <a:pt x="1597" y="4684"/>
                    </a:cubicBezTo>
                    <a:cubicBezTo>
                      <a:pt x="1589" y="4669"/>
                      <a:pt x="1582" y="4662"/>
                      <a:pt x="1574" y="4654"/>
                    </a:cubicBezTo>
                    <a:cubicBezTo>
                      <a:pt x="1567" y="4654"/>
                      <a:pt x="1567" y="4654"/>
                      <a:pt x="1559" y="4654"/>
                    </a:cubicBezTo>
                    <a:cubicBezTo>
                      <a:pt x="1544" y="4654"/>
                      <a:pt x="1537" y="4654"/>
                      <a:pt x="1522" y="4654"/>
                    </a:cubicBezTo>
                    <a:cubicBezTo>
                      <a:pt x="1499" y="4654"/>
                      <a:pt x="1484" y="4654"/>
                      <a:pt x="1454" y="4654"/>
                    </a:cubicBezTo>
                    <a:cubicBezTo>
                      <a:pt x="1439" y="4654"/>
                      <a:pt x="1432" y="4654"/>
                      <a:pt x="1417" y="4654"/>
                    </a:cubicBezTo>
                    <a:cubicBezTo>
                      <a:pt x="1372" y="4654"/>
                      <a:pt x="1372" y="4654"/>
                      <a:pt x="1372" y="4654"/>
                    </a:cubicBezTo>
                    <a:lnTo>
                      <a:pt x="1364" y="4654"/>
                    </a:lnTo>
                    <a:cubicBezTo>
                      <a:pt x="1312" y="4654"/>
                      <a:pt x="1312" y="4654"/>
                      <a:pt x="1312" y="4654"/>
                    </a:cubicBezTo>
                    <a:cubicBezTo>
                      <a:pt x="1297" y="4654"/>
                      <a:pt x="1289" y="4669"/>
                      <a:pt x="1282" y="4677"/>
                    </a:cubicBezTo>
                    <a:cubicBezTo>
                      <a:pt x="1267" y="4714"/>
                      <a:pt x="1252" y="4729"/>
                      <a:pt x="1229" y="4759"/>
                    </a:cubicBezTo>
                    <a:cubicBezTo>
                      <a:pt x="1222" y="4759"/>
                      <a:pt x="1215" y="4766"/>
                      <a:pt x="1207" y="4774"/>
                    </a:cubicBezTo>
                    <a:cubicBezTo>
                      <a:pt x="1192" y="4789"/>
                      <a:pt x="1177" y="4796"/>
                      <a:pt x="1170" y="4819"/>
                    </a:cubicBezTo>
                    <a:cubicBezTo>
                      <a:pt x="1162" y="4834"/>
                      <a:pt x="1162" y="4849"/>
                      <a:pt x="1155" y="4856"/>
                    </a:cubicBezTo>
                    <a:cubicBezTo>
                      <a:pt x="1140" y="4894"/>
                      <a:pt x="1140" y="4916"/>
                      <a:pt x="1125" y="4946"/>
                    </a:cubicBezTo>
                    <a:cubicBezTo>
                      <a:pt x="1117" y="4976"/>
                      <a:pt x="1110" y="4999"/>
                      <a:pt x="1102" y="5029"/>
                    </a:cubicBezTo>
                    <a:cubicBezTo>
                      <a:pt x="1102" y="5036"/>
                      <a:pt x="1102" y="5036"/>
                      <a:pt x="1102" y="5036"/>
                    </a:cubicBezTo>
                    <a:cubicBezTo>
                      <a:pt x="1102" y="5126"/>
                      <a:pt x="1102" y="5126"/>
                      <a:pt x="1102" y="5126"/>
                    </a:cubicBezTo>
                    <a:cubicBezTo>
                      <a:pt x="1102" y="5141"/>
                      <a:pt x="1095" y="5156"/>
                      <a:pt x="1102" y="5179"/>
                    </a:cubicBezTo>
                    <a:cubicBezTo>
                      <a:pt x="1110" y="5194"/>
                      <a:pt x="1125" y="5209"/>
                      <a:pt x="1147" y="5209"/>
                    </a:cubicBezTo>
                    <a:cubicBezTo>
                      <a:pt x="1170" y="5209"/>
                      <a:pt x="1185" y="5209"/>
                      <a:pt x="1199" y="5209"/>
                    </a:cubicBezTo>
                    <a:cubicBezTo>
                      <a:pt x="1222" y="5216"/>
                      <a:pt x="1229" y="5231"/>
                      <a:pt x="1252" y="5246"/>
                    </a:cubicBezTo>
                    <a:cubicBezTo>
                      <a:pt x="1275" y="5261"/>
                      <a:pt x="1289" y="5276"/>
                      <a:pt x="1312" y="5299"/>
                    </a:cubicBezTo>
                    <a:cubicBezTo>
                      <a:pt x="1327" y="5306"/>
                      <a:pt x="1335" y="5314"/>
                      <a:pt x="1342" y="5321"/>
                    </a:cubicBezTo>
                    <a:cubicBezTo>
                      <a:pt x="1364" y="5336"/>
                      <a:pt x="1379" y="5344"/>
                      <a:pt x="1387" y="5366"/>
                    </a:cubicBezTo>
                    <a:cubicBezTo>
                      <a:pt x="1394" y="5374"/>
                      <a:pt x="1402" y="5381"/>
                      <a:pt x="1409" y="5388"/>
                    </a:cubicBezTo>
                    <a:cubicBezTo>
                      <a:pt x="1417" y="5396"/>
                      <a:pt x="1417" y="5396"/>
                      <a:pt x="1424" y="5396"/>
                    </a:cubicBezTo>
                    <a:cubicBezTo>
                      <a:pt x="1424" y="5396"/>
                      <a:pt x="1424" y="5396"/>
                      <a:pt x="1432" y="5396"/>
                    </a:cubicBezTo>
                    <a:cubicBezTo>
                      <a:pt x="1447" y="5396"/>
                      <a:pt x="1454" y="5388"/>
                      <a:pt x="1469" y="5381"/>
                    </a:cubicBezTo>
                    <a:cubicBezTo>
                      <a:pt x="1484" y="5381"/>
                      <a:pt x="1492" y="5381"/>
                      <a:pt x="1499" y="5381"/>
                    </a:cubicBezTo>
                    <a:cubicBezTo>
                      <a:pt x="1522" y="5374"/>
                      <a:pt x="1537" y="5366"/>
                      <a:pt x="1559" y="5366"/>
                    </a:cubicBezTo>
                    <a:cubicBezTo>
                      <a:pt x="1582" y="5366"/>
                      <a:pt x="1597" y="5374"/>
                      <a:pt x="1612" y="5388"/>
                    </a:cubicBezTo>
                    <a:cubicBezTo>
                      <a:pt x="1619" y="5396"/>
                      <a:pt x="1627" y="5396"/>
                      <a:pt x="1634" y="5404"/>
                    </a:cubicBezTo>
                    <a:cubicBezTo>
                      <a:pt x="1642" y="5411"/>
                      <a:pt x="1642" y="5418"/>
                      <a:pt x="1649" y="5426"/>
                    </a:cubicBezTo>
                    <a:cubicBezTo>
                      <a:pt x="1664" y="5434"/>
                      <a:pt x="1664" y="5441"/>
                      <a:pt x="1672" y="5456"/>
                    </a:cubicBezTo>
                    <a:cubicBezTo>
                      <a:pt x="1679" y="5464"/>
                      <a:pt x="1679" y="5471"/>
                      <a:pt x="1687" y="5478"/>
                    </a:cubicBezTo>
                    <a:cubicBezTo>
                      <a:pt x="1687" y="5486"/>
                      <a:pt x="1687" y="5494"/>
                      <a:pt x="1694" y="5501"/>
                    </a:cubicBezTo>
                    <a:cubicBezTo>
                      <a:pt x="1709" y="5516"/>
                      <a:pt x="1717" y="5524"/>
                      <a:pt x="1732" y="5531"/>
                    </a:cubicBezTo>
                    <a:cubicBezTo>
                      <a:pt x="1754" y="5553"/>
                      <a:pt x="1769" y="5561"/>
                      <a:pt x="1792" y="5583"/>
                    </a:cubicBezTo>
                    <a:cubicBezTo>
                      <a:pt x="1814" y="5606"/>
                      <a:pt x="1814" y="5628"/>
                      <a:pt x="1837" y="5651"/>
                    </a:cubicBezTo>
                    <a:cubicBezTo>
                      <a:pt x="1844" y="5658"/>
                      <a:pt x="1844" y="5658"/>
                      <a:pt x="1852" y="5666"/>
                    </a:cubicBezTo>
                    <a:cubicBezTo>
                      <a:pt x="1874" y="5681"/>
                      <a:pt x="1882" y="5696"/>
                      <a:pt x="1897" y="5711"/>
                    </a:cubicBezTo>
                    <a:cubicBezTo>
                      <a:pt x="1919" y="5718"/>
                      <a:pt x="1927" y="5726"/>
                      <a:pt x="1941" y="5733"/>
                    </a:cubicBezTo>
                    <a:cubicBezTo>
                      <a:pt x="1971" y="5741"/>
                      <a:pt x="1987" y="5741"/>
                      <a:pt x="2009" y="5748"/>
                    </a:cubicBezTo>
                    <a:cubicBezTo>
                      <a:pt x="2024" y="5748"/>
                      <a:pt x="2031" y="5748"/>
                      <a:pt x="2047" y="5756"/>
                    </a:cubicBezTo>
                    <a:cubicBezTo>
                      <a:pt x="2054" y="5756"/>
                      <a:pt x="2069" y="5756"/>
                      <a:pt x="2069" y="5771"/>
                    </a:cubicBezTo>
                    <a:cubicBezTo>
                      <a:pt x="2069" y="5801"/>
                      <a:pt x="2069" y="5801"/>
                      <a:pt x="2069" y="5801"/>
                    </a:cubicBezTo>
                    <a:cubicBezTo>
                      <a:pt x="2069" y="5816"/>
                      <a:pt x="2061" y="5831"/>
                      <a:pt x="2076" y="5838"/>
                    </a:cubicBezTo>
                    <a:cubicBezTo>
                      <a:pt x="2084" y="5846"/>
                      <a:pt x="2099" y="5838"/>
                      <a:pt x="2106" y="5853"/>
                    </a:cubicBezTo>
                    <a:cubicBezTo>
                      <a:pt x="2099" y="5861"/>
                      <a:pt x="2099" y="5868"/>
                      <a:pt x="2091" y="5883"/>
                    </a:cubicBezTo>
                    <a:cubicBezTo>
                      <a:pt x="2084" y="5891"/>
                      <a:pt x="2084" y="5891"/>
                      <a:pt x="2076" y="5891"/>
                    </a:cubicBezTo>
                    <a:cubicBezTo>
                      <a:pt x="2069" y="5891"/>
                      <a:pt x="2061" y="5891"/>
                      <a:pt x="2054" y="5891"/>
                    </a:cubicBezTo>
                    <a:cubicBezTo>
                      <a:pt x="2039" y="5891"/>
                      <a:pt x="2031" y="5906"/>
                      <a:pt x="2017" y="5913"/>
                    </a:cubicBezTo>
                    <a:cubicBezTo>
                      <a:pt x="2009" y="5928"/>
                      <a:pt x="2001" y="5928"/>
                      <a:pt x="1994" y="5935"/>
                    </a:cubicBezTo>
                    <a:cubicBezTo>
                      <a:pt x="1987" y="5951"/>
                      <a:pt x="1987" y="5958"/>
                      <a:pt x="1979" y="5965"/>
                    </a:cubicBezTo>
                    <a:cubicBezTo>
                      <a:pt x="1971" y="5965"/>
                      <a:pt x="1964" y="5965"/>
                      <a:pt x="1957" y="5965"/>
                    </a:cubicBezTo>
                    <a:cubicBezTo>
                      <a:pt x="1941" y="5973"/>
                      <a:pt x="1941" y="5981"/>
                      <a:pt x="1927" y="5981"/>
                    </a:cubicBezTo>
                    <a:cubicBezTo>
                      <a:pt x="1911" y="5988"/>
                      <a:pt x="1904" y="5988"/>
                      <a:pt x="1889" y="5995"/>
                    </a:cubicBezTo>
                    <a:cubicBezTo>
                      <a:pt x="1882" y="6003"/>
                      <a:pt x="1882" y="6003"/>
                      <a:pt x="1874" y="6003"/>
                    </a:cubicBezTo>
                    <a:cubicBezTo>
                      <a:pt x="1859" y="6003"/>
                      <a:pt x="1859" y="5988"/>
                      <a:pt x="1852" y="5981"/>
                    </a:cubicBezTo>
                    <a:cubicBezTo>
                      <a:pt x="1852" y="5973"/>
                      <a:pt x="1844" y="5965"/>
                      <a:pt x="1829" y="5958"/>
                    </a:cubicBezTo>
                    <a:cubicBezTo>
                      <a:pt x="1807" y="5951"/>
                      <a:pt x="1792" y="5943"/>
                      <a:pt x="1769" y="5928"/>
                    </a:cubicBezTo>
                    <a:cubicBezTo>
                      <a:pt x="1754" y="5921"/>
                      <a:pt x="1739" y="5921"/>
                      <a:pt x="1724" y="5913"/>
                    </a:cubicBezTo>
                    <a:cubicBezTo>
                      <a:pt x="1717" y="5913"/>
                      <a:pt x="1709" y="5913"/>
                      <a:pt x="1709" y="5913"/>
                    </a:cubicBezTo>
                    <a:cubicBezTo>
                      <a:pt x="1694" y="5913"/>
                      <a:pt x="1687" y="5913"/>
                      <a:pt x="1672" y="5913"/>
                    </a:cubicBezTo>
                    <a:cubicBezTo>
                      <a:pt x="1657" y="5906"/>
                      <a:pt x="1657" y="5906"/>
                      <a:pt x="1642" y="5906"/>
                    </a:cubicBezTo>
                    <a:cubicBezTo>
                      <a:pt x="1627" y="5906"/>
                      <a:pt x="1619" y="5906"/>
                      <a:pt x="1604" y="5913"/>
                    </a:cubicBezTo>
                    <a:cubicBezTo>
                      <a:pt x="1597" y="5921"/>
                      <a:pt x="1589" y="5928"/>
                      <a:pt x="1582" y="5935"/>
                    </a:cubicBezTo>
                    <a:cubicBezTo>
                      <a:pt x="1582" y="5943"/>
                      <a:pt x="1582" y="5951"/>
                      <a:pt x="1574" y="5951"/>
                    </a:cubicBezTo>
                    <a:cubicBezTo>
                      <a:pt x="1567" y="5951"/>
                      <a:pt x="1559" y="5943"/>
                      <a:pt x="1559" y="5935"/>
                    </a:cubicBezTo>
                    <a:cubicBezTo>
                      <a:pt x="1559" y="5928"/>
                      <a:pt x="1567" y="5928"/>
                      <a:pt x="1567" y="5921"/>
                    </a:cubicBezTo>
                    <a:cubicBezTo>
                      <a:pt x="1574" y="5913"/>
                      <a:pt x="1574" y="5906"/>
                      <a:pt x="1582" y="5898"/>
                    </a:cubicBezTo>
                    <a:cubicBezTo>
                      <a:pt x="1582" y="5891"/>
                      <a:pt x="1589" y="5891"/>
                      <a:pt x="1589" y="5883"/>
                    </a:cubicBezTo>
                    <a:cubicBezTo>
                      <a:pt x="1589" y="5868"/>
                      <a:pt x="1574" y="5861"/>
                      <a:pt x="1567" y="5853"/>
                    </a:cubicBezTo>
                    <a:cubicBezTo>
                      <a:pt x="1552" y="5846"/>
                      <a:pt x="1544" y="5831"/>
                      <a:pt x="1537" y="5831"/>
                    </a:cubicBezTo>
                    <a:cubicBezTo>
                      <a:pt x="1522" y="5831"/>
                      <a:pt x="1514" y="5846"/>
                      <a:pt x="1499" y="5853"/>
                    </a:cubicBezTo>
                    <a:cubicBezTo>
                      <a:pt x="1492" y="5861"/>
                      <a:pt x="1484" y="5868"/>
                      <a:pt x="1484" y="5876"/>
                    </a:cubicBezTo>
                    <a:cubicBezTo>
                      <a:pt x="1469" y="5898"/>
                      <a:pt x="1454" y="5906"/>
                      <a:pt x="1447" y="5935"/>
                    </a:cubicBezTo>
                    <a:cubicBezTo>
                      <a:pt x="1447" y="5943"/>
                      <a:pt x="1439" y="5951"/>
                      <a:pt x="1439" y="5958"/>
                    </a:cubicBezTo>
                    <a:cubicBezTo>
                      <a:pt x="1432" y="5965"/>
                      <a:pt x="1432" y="5965"/>
                      <a:pt x="1424" y="5973"/>
                    </a:cubicBezTo>
                    <a:cubicBezTo>
                      <a:pt x="1417" y="5973"/>
                      <a:pt x="1417" y="5981"/>
                      <a:pt x="1402" y="5981"/>
                    </a:cubicBezTo>
                    <a:cubicBezTo>
                      <a:pt x="1387" y="5995"/>
                      <a:pt x="1379" y="5995"/>
                      <a:pt x="1357" y="6011"/>
                    </a:cubicBezTo>
                    <a:cubicBezTo>
                      <a:pt x="1349" y="6018"/>
                      <a:pt x="1349" y="6025"/>
                      <a:pt x="1335" y="6025"/>
                    </a:cubicBezTo>
                    <a:cubicBezTo>
                      <a:pt x="1327" y="6025"/>
                      <a:pt x="1319" y="6018"/>
                      <a:pt x="1305" y="6018"/>
                    </a:cubicBezTo>
                    <a:cubicBezTo>
                      <a:pt x="1297" y="6011"/>
                      <a:pt x="1297" y="6011"/>
                      <a:pt x="1289" y="6011"/>
                    </a:cubicBezTo>
                    <a:cubicBezTo>
                      <a:pt x="1282" y="6011"/>
                      <a:pt x="1282" y="6018"/>
                      <a:pt x="1282" y="6025"/>
                    </a:cubicBezTo>
                    <a:cubicBezTo>
                      <a:pt x="1275" y="6033"/>
                      <a:pt x="1275" y="6033"/>
                      <a:pt x="1275" y="6041"/>
                    </a:cubicBezTo>
                    <a:cubicBezTo>
                      <a:pt x="1267" y="6055"/>
                      <a:pt x="1267" y="6070"/>
                      <a:pt x="1259" y="6085"/>
                    </a:cubicBezTo>
                    <a:cubicBezTo>
                      <a:pt x="1259" y="6108"/>
                      <a:pt x="1259" y="6123"/>
                      <a:pt x="1252" y="6145"/>
                    </a:cubicBezTo>
                    <a:cubicBezTo>
                      <a:pt x="1252" y="6153"/>
                      <a:pt x="1252" y="6160"/>
                      <a:pt x="1252" y="6168"/>
                    </a:cubicBezTo>
                    <a:cubicBezTo>
                      <a:pt x="1252" y="6205"/>
                      <a:pt x="1252" y="6205"/>
                      <a:pt x="1252" y="6205"/>
                    </a:cubicBezTo>
                    <a:cubicBezTo>
                      <a:pt x="1252" y="6228"/>
                      <a:pt x="1267" y="6243"/>
                      <a:pt x="1267" y="6265"/>
                    </a:cubicBezTo>
                    <a:cubicBezTo>
                      <a:pt x="1267" y="6273"/>
                      <a:pt x="1267" y="6280"/>
                      <a:pt x="1259" y="6280"/>
                    </a:cubicBezTo>
                    <a:cubicBezTo>
                      <a:pt x="1259" y="6288"/>
                      <a:pt x="1252" y="6288"/>
                      <a:pt x="1245" y="6288"/>
                    </a:cubicBezTo>
                    <a:cubicBezTo>
                      <a:pt x="1229" y="6295"/>
                      <a:pt x="1222" y="6295"/>
                      <a:pt x="1207" y="6303"/>
                    </a:cubicBezTo>
                    <a:cubicBezTo>
                      <a:pt x="1170" y="6318"/>
                      <a:pt x="1147" y="6318"/>
                      <a:pt x="1117" y="6333"/>
                    </a:cubicBezTo>
                    <a:cubicBezTo>
                      <a:pt x="1102" y="6340"/>
                      <a:pt x="1087" y="6348"/>
                      <a:pt x="1080" y="6355"/>
                    </a:cubicBezTo>
                    <a:cubicBezTo>
                      <a:pt x="1072" y="6355"/>
                      <a:pt x="1065" y="6363"/>
                      <a:pt x="1057" y="6370"/>
                    </a:cubicBezTo>
                    <a:cubicBezTo>
                      <a:pt x="1050" y="6378"/>
                      <a:pt x="1050" y="6385"/>
                      <a:pt x="1050" y="6393"/>
                    </a:cubicBezTo>
                    <a:cubicBezTo>
                      <a:pt x="1042" y="6408"/>
                      <a:pt x="1035" y="6415"/>
                      <a:pt x="1027" y="6430"/>
                    </a:cubicBezTo>
                    <a:cubicBezTo>
                      <a:pt x="1027" y="6445"/>
                      <a:pt x="1020" y="6453"/>
                      <a:pt x="1012" y="6460"/>
                    </a:cubicBezTo>
                    <a:cubicBezTo>
                      <a:pt x="1012" y="6468"/>
                      <a:pt x="1005" y="6475"/>
                      <a:pt x="997" y="6475"/>
                    </a:cubicBezTo>
                    <a:cubicBezTo>
                      <a:pt x="990" y="6475"/>
                      <a:pt x="990" y="6468"/>
                      <a:pt x="982" y="6468"/>
                    </a:cubicBezTo>
                    <a:cubicBezTo>
                      <a:pt x="967" y="6460"/>
                      <a:pt x="960" y="6460"/>
                      <a:pt x="952" y="6453"/>
                    </a:cubicBezTo>
                    <a:cubicBezTo>
                      <a:pt x="945" y="6438"/>
                      <a:pt x="937" y="6430"/>
                      <a:pt x="922" y="6430"/>
                    </a:cubicBezTo>
                    <a:cubicBezTo>
                      <a:pt x="900" y="6430"/>
                      <a:pt x="885" y="6438"/>
                      <a:pt x="862" y="6438"/>
                    </a:cubicBezTo>
                    <a:cubicBezTo>
                      <a:pt x="855" y="6438"/>
                      <a:pt x="847" y="6430"/>
                      <a:pt x="840" y="6415"/>
                    </a:cubicBezTo>
                    <a:cubicBezTo>
                      <a:pt x="832" y="6408"/>
                      <a:pt x="825" y="6393"/>
                      <a:pt x="817" y="6378"/>
                    </a:cubicBezTo>
                    <a:cubicBezTo>
                      <a:pt x="802" y="6355"/>
                      <a:pt x="795" y="6340"/>
                      <a:pt x="780" y="6310"/>
                    </a:cubicBezTo>
                    <a:cubicBezTo>
                      <a:pt x="772" y="6288"/>
                      <a:pt x="780" y="6273"/>
                      <a:pt x="765" y="6250"/>
                    </a:cubicBezTo>
                    <a:cubicBezTo>
                      <a:pt x="758" y="6235"/>
                      <a:pt x="758" y="6220"/>
                      <a:pt x="758" y="6198"/>
                    </a:cubicBezTo>
                    <a:cubicBezTo>
                      <a:pt x="750" y="6190"/>
                      <a:pt x="750" y="6183"/>
                      <a:pt x="750" y="6175"/>
                    </a:cubicBezTo>
                    <a:cubicBezTo>
                      <a:pt x="750" y="6153"/>
                      <a:pt x="758" y="6145"/>
                      <a:pt x="758" y="6123"/>
                    </a:cubicBezTo>
                    <a:cubicBezTo>
                      <a:pt x="758" y="6115"/>
                      <a:pt x="772" y="6108"/>
                      <a:pt x="772" y="6100"/>
                    </a:cubicBezTo>
                    <a:cubicBezTo>
                      <a:pt x="772" y="6063"/>
                      <a:pt x="772" y="6063"/>
                      <a:pt x="772" y="6063"/>
                    </a:cubicBezTo>
                    <a:cubicBezTo>
                      <a:pt x="772" y="6055"/>
                      <a:pt x="772" y="6055"/>
                      <a:pt x="772" y="6048"/>
                    </a:cubicBezTo>
                    <a:cubicBezTo>
                      <a:pt x="780" y="6033"/>
                      <a:pt x="787" y="6025"/>
                      <a:pt x="795" y="6011"/>
                    </a:cubicBezTo>
                    <a:cubicBezTo>
                      <a:pt x="810" y="5988"/>
                      <a:pt x="817" y="5981"/>
                      <a:pt x="832" y="5958"/>
                    </a:cubicBezTo>
                    <a:cubicBezTo>
                      <a:pt x="832" y="5951"/>
                      <a:pt x="840" y="5943"/>
                      <a:pt x="847" y="5935"/>
                    </a:cubicBezTo>
                    <a:cubicBezTo>
                      <a:pt x="847" y="5928"/>
                      <a:pt x="855" y="5921"/>
                      <a:pt x="862" y="5913"/>
                    </a:cubicBezTo>
                    <a:cubicBezTo>
                      <a:pt x="862" y="5906"/>
                      <a:pt x="862" y="5898"/>
                      <a:pt x="862" y="5883"/>
                    </a:cubicBezTo>
                    <a:cubicBezTo>
                      <a:pt x="862" y="5868"/>
                      <a:pt x="862" y="5861"/>
                      <a:pt x="870" y="5846"/>
                    </a:cubicBezTo>
                    <a:cubicBezTo>
                      <a:pt x="877" y="5846"/>
                      <a:pt x="877" y="5846"/>
                      <a:pt x="877" y="5846"/>
                    </a:cubicBezTo>
                    <a:cubicBezTo>
                      <a:pt x="892" y="5853"/>
                      <a:pt x="892" y="5853"/>
                      <a:pt x="892" y="5853"/>
                    </a:cubicBezTo>
                    <a:cubicBezTo>
                      <a:pt x="907" y="5846"/>
                      <a:pt x="915" y="5831"/>
                      <a:pt x="915" y="5816"/>
                    </a:cubicBezTo>
                    <a:cubicBezTo>
                      <a:pt x="915" y="5793"/>
                      <a:pt x="915" y="5778"/>
                      <a:pt x="922" y="5756"/>
                    </a:cubicBezTo>
                    <a:cubicBezTo>
                      <a:pt x="922" y="5748"/>
                      <a:pt x="922" y="5748"/>
                      <a:pt x="922" y="5741"/>
                    </a:cubicBezTo>
                    <a:cubicBezTo>
                      <a:pt x="922" y="5718"/>
                      <a:pt x="930" y="5703"/>
                      <a:pt x="930" y="5681"/>
                    </a:cubicBezTo>
                    <a:cubicBezTo>
                      <a:pt x="930" y="5658"/>
                      <a:pt x="922" y="5651"/>
                      <a:pt x="915" y="5636"/>
                    </a:cubicBezTo>
                    <a:cubicBezTo>
                      <a:pt x="915" y="5613"/>
                      <a:pt x="915" y="5606"/>
                      <a:pt x="915" y="5591"/>
                    </a:cubicBezTo>
                    <a:cubicBezTo>
                      <a:pt x="907" y="5576"/>
                      <a:pt x="907" y="5568"/>
                      <a:pt x="907" y="5561"/>
                    </a:cubicBezTo>
                    <a:cubicBezTo>
                      <a:pt x="892" y="5538"/>
                      <a:pt x="885" y="5531"/>
                      <a:pt x="870" y="5508"/>
                    </a:cubicBezTo>
                    <a:cubicBezTo>
                      <a:pt x="862" y="5501"/>
                      <a:pt x="855" y="5494"/>
                      <a:pt x="847" y="5478"/>
                    </a:cubicBezTo>
                    <a:cubicBezTo>
                      <a:pt x="840" y="5464"/>
                      <a:pt x="840" y="5456"/>
                      <a:pt x="832" y="5448"/>
                    </a:cubicBezTo>
                    <a:cubicBezTo>
                      <a:pt x="825" y="5426"/>
                      <a:pt x="817" y="5418"/>
                      <a:pt x="810" y="5404"/>
                    </a:cubicBezTo>
                    <a:cubicBezTo>
                      <a:pt x="802" y="5396"/>
                      <a:pt x="802" y="5388"/>
                      <a:pt x="795" y="5381"/>
                    </a:cubicBezTo>
                    <a:cubicBezTo>
                      <a:pt x="787" y="5381"/>
                      <a:pt x="780" y="5374"/>
                      <a:pt x="765" y="5374"/>
                    </a:cubicBezTo>
                    <a:cubicBezTo>
                      <a:pt x="735" y="5366"/>
                      <a:pt x="712" y="5374"/>
                      <a:pt x="690" y="5359"/>
                    </a:cubicBezTo>
                    <a:cubicBezTo>
                      <a:pt x="675" y="5351"/>
                      <a:pt x="668" y="5336"/>
                      <a:pt x="660" y="5321"/>
                    </a:cubicBezTo>
                    <a:cubicBezTo>
                      <a:pt x="652" y="5306"/>
                      <a:pt x="652" y="5299"/>
                      <a:pt x="645" y="5284"/>
                    </a:cubicBezTo>
                    <a:cubicBezTo>
                      <a:pt x="638" y="5254"/>
                      <a:pt x="623" y="5231"/>
                      <a:pt x="593" y="5224"/>
                    </a:cubicBezTo>
                    <a:cubicBezTo>
                      <a:pt x="578" y="5216"/>
                      <a:pt x="570" y="5209"/>
                      <a:pt x="555" y="5201"/>
                    </a:cubicBezTo>
                    <a:cubicBezTo>
                      <a:pt x="533" y="5194"/>
                      <a:pt x="525" y="5179"/>
                      <a:pt x="525" y="5164"/>
                    </a:cubicBezTo>
                    <a:cubicBezTo>
                      <a:pt x="525" y="5149"/>
                      <a:pt x="525" y="5141"/>
                      <a:pt x="525" y="5126"/>
                    </a:cubicBezTo>
                    <a:cubicBezTo>
                      <a:pt x="518" y="5111"/>
                      <a:pt x="510" y="5096"/>
                      <a:pt x="510" y="5081"/>
                    </a:cubicBezTo>
                    <a:cubicBezTo>
                      <a:pt x="510" y="5059"/>
                      <a:pt x="518" y="5044"/>
                      <a:pt x="533" y="5029"/>
                    </a:cubicBezTo>
                    <a:cubicBezTo>
                      <a:pt x="548" y="5006"/>
                      <a:pt x="555" y="4991"/>
                      <a:pt x="570" y="4969"/>
                    </a:cubicBezTo>
                    <a:cubicBezTo>
                      <a:pt x="578" y="4946"/>
                      <a:pt x="585" y="4931"/>
                      <a:pt x="593" y="4909"/>
                    </a:cubicBezTo>
                    <a:cubicBezTo>
                      <a:pt x="593" y="4886"/>
                      <a:pt x="600" y="4879"/>
                      <a:pt x="600" y="4856"/>
                    </a:cubicBezTo>
                    <a:cubicBezTo>
                      <a:pt x="600" y="4796"/>
                      <a:pt x="585" y="4766"/>
                      <a:pt x="585" y="4714"/>
                    </a:cubicBezTo>
                    <a:cubicBezTo>
                      <a:pt x="585" y="4692"/>
                      <a:pt x="585" y="4692"/>
                      <a:pt x="585" y="4692"/>
                    </a:cubicBezTo>
                    <a:cubicBezTo>
                      <a:pt x="585" y="4669"/>
                      <a:pt x="585" y="4654"/>
                      <a:pt x="585" y="4624"/>
                    </a:cubicBezTo>
                    <a:cubicBezTo>
                      <a:pt x="585" y="4594"/>
                      <a:pt x="600" y="4579"/>
                      <a:pt x="600" y="4549"/>
                    </a:cubicBezTo>
                    <a:cubicBezTo>
                      <a:pt x="615" y="4534"/>
                      <a:pt x="630" y="4527"/>
                      <a:pt x="645" y="4519"/>
                    </a:cubicBezTo>
                    <a:cubicBezTo>
                      <a:pt x="652" y="4512"/>
                      <a:pt x="660" y="4504"/>
                      <a:pt x="668" y="4504"/>
                    </a:cubicBezTo>
                    <a:cubicBezTo>
                      <a:pt x="682" y="4504"/>
                      <a:pt x="690" y="4504"/>
                      <a:pt x="698" y="4504"/>
                    </a:cubicBezTo>
                    <a:cubicBezTo>
                      <a:pt x="705" y="4504"/>
                      <a:pt x="712" y="4497"/>
                      <a:pt x="720" y="4497"/>
                    </a:cubicBezTo>
                    <a:cubicBezTo>
                      <a:pt x="742" y="4497"/>
                      <a:pt x="758" y="4489"/>
                      <a:pt x="780" y="4489"/>
                    </a:cubicBezTo>
                    <a:cubicBezTo>
                      <a:pt x="787" y="4497"/>
                      <a:pt x="795" y="4489"/>
                      <a:pt x="810" y="4489"/>
                    </a:cubicBezTo>
                    <a:cubicBezTo>
                      <a:pt x="817" y="4489"/>
                      <a:pt x="825" y="4489"/>
                      <a:pt x="832" y="4482"/>
                    </a:cubicBezTo>
                    <a:cubicBezTo>
                      <a:pt x="840" y="4474"/>
                      <a:pt x="840" y="4467"/>
                      <a:pt x="840" y="4452"/>
                    </a:cubicBezTo>
                    <a:lnTo>
                      <a:pt x="847" y="4444"/>
                    </a:lnTo>
                    <a:cubicBezTo>
                      <a:pt x="855" y="4437"/>
                      <a:pt x="862" y="4429"/>
                      <a:pt x="870" y="4429"/>
                    </a:cubicBezTo>
                    <a:cubicBezTo>
                      <a:pt x="885" y="4422"/>
                      <a:pt x="892" y="4414"/>
                      <a:pt x="907" y="4407"/>
                    </a:cubicBezTo>
                    <a:cubicBezTo>
                      <a:pt x="915" y="4407"/>
                      <a:pt x="922" y="4407"/>
                      <a:pt x="930" y="4399"/>
                    </a:cubicBezTo>
                    <a:cubicBezTo>
                      <a:pt x="937" y="4399"/>
                      <a:pt x="937" y="4392"/>
                      <a:pt x="937" y="4377"/>
                    </a:cubicBezTo>
                    <a:cubicBezTo>
                      <a:pt x="937" y="4362"/>
                      <a:pt x="945" y="4354"/>
                      <a:pt x="952" y="4347"/>
                    </a:cubicBezTo>
                    <a:cubicBezTo>
                      <a:pt x="967" y="4324"/>
                      <a:pt x="967" y="4309"/>
                      <a:pt x="975" y="4287"/>
                    </a:cubicBezTo>
                    <a:lnTo>
                      <a:pt x="982" y="4287"/>
                    </a:lnTo>
                    <a:cubicBezTo>
                      <a:pt x="982" y="4295"/>
                      <a:pt x="982" y="4302"/>
                      <a:pt x="990" y="4302"/>
                    </a:cubicBezTo>
                    <a:cubicBezTo>
                      <a:pt x="997" y="4309"/>
                      <a:pt x="997" y="4302"/>
                      <a:pt x="1005" y="4309"/>
                    </a:cubicBezTo>
                    <a:cubicBezTo>
                      <a:pt x="1012" y="4309"/>
                      <a:pt x="1012" y="4309"/>
                      <a:pt x="1012" y="4317"/>
                    </a:cubicBezTo>
                    <a:cubicBezTo>
                      <a:pt x="1020" y="4324"/>
                      <a:pt x="1027" y="4324"/>
                      <a:pt x="1035" y="4339"/>
                    </a:cubicBezTo>
                    <a:cubicBezTo>
                      <a:pt x="1035" y="4354"/>
                      <a:pt x="1035" y="4362"/>
                      <a:pt x="1042" y="4377"/>
                    </a:cubicBezTo>
                    <a:cubicBezTo>
                      <a:pt x="1057" y="4369"/>
                      <a:pt x="1057" y="4369"/>
                      <a:pt x="1072" y="4369"/>
                    </a:cubicBezTo>
                    <a:cubicBezTo>
                      <a:pt x="1087" y="4362"/>
                      <a:pt x="1095" y="4362"/>
                      <a:pt x="1110" y="4362"/>
                    </a:cubicBezTo>
                    <a:cubicBezTo>
                      <a:pt x="1110" y="4347"/>
                      <a:pt x="1117" y="4339"/>
                      <a:pt x="1117" y="4317"/>
                    </a:cubicBezTo>
                    <a:cubicBezTo>
                      <a:pt x="1117" y="4317"/>
                      <a:pt x="1117" y="4317"/>
                      <a:pt x="1117" y="4309"/>
                    </a:cubicBezTo>
                    <a:cubicBezTo>
                      <a:pt x="1117" y="4302"/>
                      <a:pt x="1117" y="4302"/>
                      <a:pt x="1117" y="4295"/>
                    </a:cubicBezTo>
                    <a:cubicBezTo>
                      <a:pt x="1117" y="4287"/>
                      <a:pt x="1117" y="4279"/>
                      <a:pt x="1125" y="4272"/>
                    </a:cubicBezTo>
                    <a:cubicBezTo>
                      <a:pt x="1125" y="4265"/>
                      <a:pt x="1132" y="4265"/>
                      <a:pt x="1132" y="4265"/>
                    </a:cubicBezTo>
                    <a:cubicBezTo>
                      <a:pt x="1147" y="4249"/>
                      <a:pt x="1147" y="4235"/>
                      <a:pt x="1162" y="4219"/>
                    </a:cubicBezTo>
                    <a:cubicBezTo>
                      <a:pt x="1177" y="4205"/>
                      <a:pt x="1177" y="4189"/>
                      <a:pt x="1192" y="4175"/>
                    </a:cubicBezTo>
                    <a:cubicBezTo>
                      <a:pt x="1199" y="4159"/>
                      <a:pt x="1207" y="4152"/>
                      <a:pt x="1215" y="4130"/>
                    </a:cubicBezTo>
                    <a:cubicBezTo>
                      <a:pt x="1215" y="4130"/>
                      <a:pt x="1215" y="4122"/>
                      <a:pt x="1222" y="4115"/>
                    </a:cubicBezTo>
                    <a:cubicBezTo>
                      <a:pt x="1222" y="4115"/>
                      <a:pt x="1222" y="4115"/>
                      <a:pt x="1229" y="4115"/>
                    </a:cubicBezTo>
                    <a:cubicBezTo>
                      <a:pt x="1237" y="4100"/>
                      <a:pt x="1252" y="4092"/>
                      <a:pt x="1275" y="4085"/>
                    </a:cubicBezTo>
                    <a:cubicBezTo>
                      <a:pt x="1282" y="4085"/>
                      <a:pt x="1289" y="4077"/>
                      <a:pt x="1297" y="4077"/>
                    </a:cubicBezTo>
                    <a:cubicBezTo>
                      <a:pt x="1312" y="4062"/>
                      <a:pt x="1327" y="4055"/>
                      <a:pt x="1342" y="4040"/>
                    </a:cubicBezTo>
                    <a:cubicBezTo>
                      <a:pt x="1349" y="4032"/>
                      <a:pt x="1357" y="4025"/>
                      <a:pt x="1364" y="4010"/>
                    </a:cubicBezTo>
                    <a:cubicBezTo>
                      <a:pt x="1372" y="4002"/>
                      <a:pt x="1372" y="4002"/>
                      <a:pt x="1372" y="3995"/>
                    </a:cubicBezTo>
                    <a:cubicBezTo>
                      <a:pt x="1372" y="3972"/>
                      <a:pt x="1357" y="3972"/>
                      <a:pt x="1349" y="3950"/>
                    </a:cubicBezTo>
                    <a:cubicBezTo>
                      <a:pt x="1342" y="3935"/>
                      <a:pt x="1335" y="3927"/>
                      <a:pt x="1327" y="3905"/>
                    </a:cubicBezTo>
                    <a:cubicBezTo>
                      <a:pt x="1319" y="3897"/>
                      <a:pt x="1312" y="3897"/>
                      <a:pt x="1305" y="3890"/>
                    </a:cubicBezTo>
                    <a:cubicBezTo>
                      <a:pt x="1297" y="3882"/>
                      <a:pt x="1297" y="3875"/>
                      <a:pt x="1297" y="3867"/>
                    </a:cubicBezTo>
                    <a:cubicBezTo>
                      <a:pt x="1289" y="3852"/>
                      <a:pt x="1282" y="3837"/>
                      <a:pt x="1275" y="3822"/>
                    </a:cubicBezTo>
                    <a:cubicBezTo>
                      <a:pt x="1259" y="3800"/>
                      <a:pt x="1245" y="3785"/>
                      <a:pt x="1222" y="3762"/>
                    </a:cubicBezTo>
                    <a:cubicBezTo>
                      <a:pt x="1215" y="3755"/>
                      <a:pt x="1207" y="3755"/>
                      <a:pt x="1199" y="3747"/>
                    </a:cubicBezTo>
                    <a:cubicBezTo>
                      <a:pt x="1192" y="3732"/>
                      <a:pt x="1177" y="3725"/>
                      <a:pt x="1170" y="3710"/>
                    </a:cubicBezTo>
                    <a:cubicBezTo>
                      <a:pt x="1170" y="3710"/>
                      <a:pt x="1162" y="3702"/>
                      <a:pt x="1162" y="3695"/>
                    </a:cubicBezTo>
                    <a:cubicBezTo>
                      <a:pt x="1155" y="3680"/>
                      <a:pt x="1147" y="3665"/>
                      <a:pt x="1140" y="3650"/>
                    </a:cubicBezTo>
                    <a:cubicBezTo>
                      <a:pt x="1170" y="3553"/>
                      <a:pt x="1170" y="3553"/>
                      <a:pt x="1170" y="3553"/>
                    </a:cubicBezTo>
                    <a:cubicBezTo>
                      <a:pt x="1170" y="3515"/>
                      <a:pt x="1170" y="3515"/>
                      <a:pt x="1170" y="3515"/>
                    </a:cubicBezTo>
                    <a:cubicBezTo>
                      <a:pt x="1170" y="3500"/>
                      <a:pt x="1170" y="3500"/>
                      <a:pt x="1170" y="3500"/>
                    </a:cubicBezTo>
                    <a:lnTo>
                      <a:pt x="1170" y="3500"/>
                    </a:lnTo>
                    <a:cubicBezTo>
                      <a:pt x="1199" y="3500"/>
                      <a:pt x="1199" y="3500"/>
                      <a:pt x="1199" y="3500"/>
                    </a:cubicBezTo>
                    <a:cubicBezTo>
                      <a:pt x="1215" y="3500"/>
                      <a:pt x="1215" y="3500"/>
                      <a:pt x="1215" y="3500"/>
                    </a:cubicBezTo>
                    <a:cubicBezTo>
                      <a:pt x="1229" y="3500"/>
                      <a:pt x="1237" y="3493"/>
                      <a:pt x="1245" y="3493"/>
                    </a:cubicBezTo>
                    <a:cubicBezTo>
                      <a:pt x="1267" y="3493"/>
                      <a:pt x="1282" y="3493"/>
                      <a:pt x="1289" y="3477"/>
                    </a:cubicBezTo>
                    <a:cubicBezTo>
                      <a:pt x="1297" y="3463"/>
                      <a:pt x="1305" y="3448"/>
                      <a:pt x="1312" y="3433"/>
                    </a:cubicBezTo>
                    <a:cubicBezTo>
                      <a:pt x="1319" y="3433"/>
                      <a:pt x="1319" y="3433"/>
                      <a:pt x="1327" y="3433"/>
                    </a:cubicBezTo>
                    <a:cubicBezTo>
                      <a:pt x="1342" y="3440"/>
                      <a:pt x="1342" y="3455"/>
                      <a:pt x="1357" y="3463"/>
                    </a:cubicBezTo>
                    <a:cubicBezTo>
                      <a:pt x="1372" y="3470"/>
                      <a:pt x="1387" y="3470"/>
                      <a:pt x="1394" y="3485"/>
                    </a:cubicBezTo>
                    <a:cubicBezTo>
                      <a:pt x="1402" y="3493"/>
                      <a:pt x="1402" y="3493"/>
                      <a:pt x="1402" y="3500"/>
                    </a:cubicBezTo>
                    <a:cubicBezTo>
                      <a:pt x="1417" y="3523"/>
                      <a:pt x="1424" y="3545"/>
                      <a:pt x="1447" y="3553"/>
                    </a:cubicBezTo>
                    <a:cubicBezTo>
                      <a:pt x="1462" y="3553"/>
                      <a:pt x="1477" y="3553"/>
                      <a:pt x="1492" y="3560"/>
                    </a:cubicBezTo>
                    <a:lnTo>
                      <a:pt x="1499" y="3567"/>
                    </a:lnTo>
                    <a:cubicBezTo>
                      <a:pt x="1499" y="3575"/>
                      <a:pt x="1499" y="3575"/>
                      <a:pt x="1499" y="3575"/>
                    </a:cubicBezTo>
                    <a:cubicBezTo>
                      <a:pt x="1492" y="3583"/>
                      <a:pt x="1484" y="3583"/>
                      <a:pt x="1484" y="3590"/>
                    </a:cubicBezTo>
                    <a:cubicBezTo>
                      <a:pt x="1484" y="3597"/>
                      <a:pt x="1492" y="3597"/>
                      <a:pt x="1499" y="3605"/>
                    </a:cubicBezTo>
                    <a:cubicBezTo>
                      <a:pt x="1514" y="3613"/>
                      <a:pt x="1522" y="3613"/>
                      <a:pt x="1529" y="3613"/>
                    </a:cubicBezTo>
                    <a:cubicBezTo>
                      <a:pt x="1544" y="3613"/>
                      <a:pt x="1559" y="3620"/>
                      <a:pt x="1567" y="3627"/>
                    </a:cubicBezTo>
                    <a:cubicBezTo>
                      <a:pt x="1582" y="3635"/>
                      <a:pt x="1597" y="3642"/>
                      <a:pt x="1612" y="3650"/>
                    </a:cubicBezTo>
                    <a:cubicBezTo>
                      <a:pt x="1627" y="3650"/>
                      <a:pt x="1634" y="3650"/>
                      <a:pt x="1642" y="3657"/>
                    </a:cubicBezTo>
                    <a:cubicBezTo>
                      <a:pt x="1642" y="3665"/>
                      <a:pt x="1649" y="3665"/>
                      <a:pt x="1649" y="3672"/>
                    </a:cubicBezTo>
                    <a:cubicBezTo>
                      <a:pt x="1649" y="3702"/>
                      <a:pt x="1649" y="3702"/>
                      <a:pt x="1649" y="3702"/>
                    </a:cubicBezTo>
                    <a:cubicBezTo>
                      <a:pt x="1664" y="3702"/>
                      <a:pt x="1664" y="3702"/>
                      <a:pt x="1664" y="3702"/>
                    </a:cubicBezTo>
                    <a:cubicBezTo>
                      <a:pt x="1694" y="3702"/>
                      <a:pt x="1702" y="3695"/>
                      <a:pt x="1724" y="3687"/>
                    </a:cubicBezTo>
                    <a:cubicBezTo>
                      <a:pt x="1747" y="3687"/>
                      <a:pt x="1762" y="3687"/>
                      <a:pt x="1784" y="3687"/>
                    </a:cubicBezTo>
                    <a:cubicBezTo>
                      <a:pt x="1807" y="3680"/>
                      <a:pt x="1822" y="3672"/>
                      <a:pt x="1844" y="3657"/>
                    </a:cubicBezTo>
                    <a:cubicBezTo>
                      <a:pt x="1859" y="3657"/>
                      <a:pt x="1867" y="3657"/>
                      <a:pt x="1882" y="3650"/>
                    </a:cubicBezTo>
                    <a:cubicBezTo>
                      <a:pt x="1889" y="3650"/>
                      <a:pt x="1889" y="3642"/>
                      <a:pt x="1897" y="3642"/>
                    </a:cubicBezTo>
                    <a:cubicBezTo>
                      <a:pt x="1911" y="3642"/>
                      <a:pt x="1927" y="3650"/>
                      <a:pt x="1927" y="3665"/>
                    </a:cubicBezTo>
                    <a:cubicBezTo>
                      <a:pt x="1927" y="3672"/>
                      <a:pt x="1919" y="3672"/>
                      <a:pt x="1919" y="3680"/>
                    </a:cubicBezTo>
                    <a:cubicBezTo>
                      <a:pt x="1919" y="3687"/>
                      <a:pt x="1919" y="3687"/>
                      <a:pt x="1927" y="3695"/>
                    </a:cubicBezTo>
                    <a:cubicBezTo>
                      <a:pt x="1934" y="3710"/>
                      <a:pt x="1941" y="3710"/>
                      <a:pt x="1957" y="3717"/>
                    </a:cubicBezTo>
                    <a:cubicBezTo>
                      <a:pt x="1971" y="3732"/>
                      <a:pt x="1979" y="3740"/>
                      <a:pt x="2001" y="3747"/>
                    </a:cubicBezTo>
                    <a:cubicBezTo>
                      <a:pt x="2017" y="3762"/>
                      <a:pt x="2031" y="3770"/>
                      <a:pt x="2054" y="3770"/>
                    </a:cubicBezTo>
                    <a:cubicBezTo>
                      <a:pt x="2069" y="3777"/>
                      <a:pt x="2076" y="3785"/>
                      <a:pt x="2091" y="3785"/>
                    </a:cubicBezTo>
                    <a:cubicBezTo>
                      <a:pt x="2114" y="3785"/>
                      <a:pt x="2129" y="3777"/>
                      <a:pt x="2151" y="3770"/>
                    </a:cubicBezTo>
                    <a:cubicBezTo>
                      <a:pt x="2159" y="3770"/>
                      <a:pt x="2166" y="3762"/>
                      <a:pt x="2174" y="3762"/>
                    </a:cubicBezTo>
                    <a:cubicBezTo>
                      <a:pt x="2181" y="3755"/>
                      <a:pt x="2189" y="3747"/>
                      <a:pt x="2196" y="3740"/>
                    </a:cubicBezTo>
                    <a:cubicBezTo>
                      <a:pt x="2204" y="3740"/>
                      <a:pt x="2204" y="3732"/>
                      <a:pt x="2211" y="3725"/>
                    </a:cubicBezTo>
                    <a:cubicBezTo>
                      <a:pt x="2219" y="3725"/>
                      <a:pt x="2226" y="3717"/>
                      <a:pt x="2234" y="3710"/>
                    </a:cubicBezTo>
                    <a:cubicBezTo>
                      <a:pt x="2241" y="3702"/>
                      <a:pt x="2241" y="3702"/>
                      <a:pt x="2249" y="3695"/>
                    </a:cubicBezTo>
                    <a:cubicBezTo>
                      <a:pt x="2264" y="3687"/>
                      <a:pt x="2264" y="3680"/>
                      <a:pt x="2271" y="3672"/>
                    </a:cubicBezTo>
                    <a:cubicBezTo>
                      <a:pt x="2301" y="3635"/>
                      <a:pt x="2316" y="3613"/>
                      <a:pt x="2346" y="3575"/>
                    </a:cubicBezTo>
                    <a:cubicBezTo>
                      <a:pt x="2354" y="3567"/>
                      <a:pt x="2354" y="3560"/>
                      <a:pt x="2361" y="3553"/>
                    </a:cubicBezTo>
                    <a:cubicBezTo>
                      <a:pt x="2369" y="3545"/>
                      <a:pt x="2376" y="3545"/>
                      <a:pt x="2384" y="3530"/>
                    </a:cubicBezTo>
                    <a:cubicBezTo>
                      <a:pt x="2391" y="3515"/>
                      <a:pt x="2391" y="3507"/>
                      <a:pt x="2391" y="3485"/>
                    </a:cubicBezTo>
                    <a:lnTo>
                      <a:pt x="2399" y="3477"/>
                    </a:lnTo>
                    <a:cubicBezTo>
                      <a:pt x="2399" y="3425"/>
                      <a:pt x="2399" y="3425"/>
                      <a:pt x="2399" y="3425"/>
                    </a:cubicBezTo>
                    <a:cubicBezTo>
                      <a:pt x="2399" y="3418"/>
                      <a:pt x="2399" y="3410"/>
                      <a:pt x="2399" y="3403"/>
                    </a:cubicBezTo>
                    <a:cubicBezTo>
                      <a:pt x="2399" y="3365"/>
                      <a:pt x="2391" y="3343"/>
                      <a:pt x="2376" y="3305"/>
                    </a:cubicBezTo>
                    <a:lnTo>
                      <a:pt x="2376" y="3298"/>
                    </a:lnTo>
                    <a:cubicBezTo>
                      <a:pt x="2369" y="3275"/>
                      <a:pt x="2361" y="3268"/>
                      <a:pt x="2346" y="3253"/>
                    </a:cubicBezTo>
                    <a:cubicBezTo>
                      <a:pt x="2346" y="3245"/>
                      <a:pt x="2339" y="3238"/>
                      <a:pt x="2331" y="3230"/>
                    </a:cubicBezTo>
                    <a:cubicBezTo>
                      <a:pt x="2331" y="3223"/>
                      <a:pt x="2324" y="3215"/>
                      <a:pt x="2324" y="3208"/>
                    </a:cubicBezTo>
                    <a:cubicBezTo>
                      <a:pt x="2316" y="3200"/>
                      <a:pt x="2316" y="3193"/>
                      <a:pt x="2316" y="3185"/>
                    </a:cubicBezTo>
                    <a:cubicBezTo>
                      <a:pt x="2316" y="3178"/>
                      <a:pt x="2324" y="3170"/>
                      <a:pt x="2324" y="3155"/>
                    </a:cubicBezTo>
                    <a:cubicBezTo>
                      <a:pt x="2331" y="3148"/>
                      <a:pt x="2331" y="3140"/>
                      <a:pt x="2339" y="3125"/>
                    </a:cubicBezTo>
                    <a:cubicBezTo>
                      <a:pt x="2339" y="3118"/>
                      <a:pt x="2346" y="3110"/>
                      <a:pt x="2346" y="3103"/>
                    </a:cubicBezTo>
                    <a:cubicBezTo>
                      <a:pt x="2346" y="3088"/>
                      <a:pt x="2346" y="3080"/>
                      <a:pt x="2339" y="3066"/>
                    </a:cubicBezTo>
                    <a:cubicBezTo>
                      <a:pt x="2331" y="3050"/>
                      <a:pt x="2324" y="3043"/>
                      <a:pt x="2316" y="3028"/>
                    </a:cubicBezTo>
                    <a:cubicBezTo>
                      <a:pt x="2316" y="3020"/>
                      <a:pt x="2316" y="3013"/>
                      <a:pt x="2309" y="3006"/>
                    </a:cubicBezTo>
                    <a:cubicBezTo>
                      <a:pt x="2309" y="2983"/>
                      <a:pt x="2301" y="2968"/>
                      <a:pt x="2301" y="2953"/>
                    </a:cubicBezTo>
                    <a:cubicBezTo>
                      <a:pt x="2294" y="2930"/>
                      <a:pt x="2294" y="2923"/>
                      <a:pt x="2286" y="2908"/>
                    </a:cubicBezTo>
                    <a:cubicBezTo>
                      <a:pt x="2286" y="2901"/>
                      <a:pt x="2279" y="2901"/>
                      <a:pt x="2279" y="2893"/>
                    </a:cubicBezTo>
                    <a:cubicBezTo>
                      <a:pt x="2279" y="2878"/>
                      <a:pt x="2279" y="2871"/>
                      <a:pt x="2286" y="2855"/>
                    </a:cubicBezTo>
                    <a:cubicBezTo>
                      <a:pt x="2286" y="2848"/>
                      <a:pt x="2286" y="2848"/>
                      <a:pt x="2294" y="2841"/>
                    </a:cubicBezTo>
                    <a:cubicBezTo>
                      <a:pt x="2294" y="2833"/>
                      <a:pt x="2294" y="2833"/>
                      <a:pt x="2301" y="2833"/>
                    </a:cubicBezTo>
                    <a:cubicBezTo>
                      <a:pt x="2309" y="2818"/>
                      <a:pt x="2316" y="2811"/>
                      <a:pt x="2331" y="2796"/>
                    </a:cubicBezTo>
                    <a:cubicBezTo>
                      <a:pt x="2331" y="2788"/>
                      <a:pt x="2339" y="2788"/>
                      <a:pt x="2339" y="2781"/>
                    </a:cubicBezTo>
                    <a:cubicBezTo>
                      <a:pt x="2339" y="2773"/>
                      <a:pt x="2339" y="2773"/>
                      <a:pt x="2339" y="2766"/>
                    </a:cubicBezTo>
                    <a:cubicBezTo>
                      <a:pt x="2339" y="2758"/>
                      <a:pt x="2346" y="2758"/>
                      <a:pt x="2354" y="2751"/>
                    </a:cubicBezTo>
                    <a:cubicBezTo>
                      <a:pt x="2361" y="2743"/>
                      <a:pt x="2369" y="2736"/>
                      <a:pt x="2376" y="2728"/>
                    </a:cubicBezTo>
                    <a:cubicBezTo>
                      <a:pt x="2391" y="2721"/>
                      <a:pt x="2406" y="2721"/>
                      <a:pt x="2421" y="2713"/>
                    </a:cubicBezTo>
                    <a:cubicBezTo>
                      <a:pt x="2436" y="2713"/>
                      <a:pt x="2451" y="2706"/>
                      <a:pt x="2466" y="2706"/>
                    </a:cubicBezTo>
                    <a:cubicBezTo>
                      <a:pt x="2474" y="2698"/>
                      <a:pt x="2481" y="2698"/>
                      <a:pt x="2481" y="2691"/>
                    </a:cubicBezTo>
                    <a:cubicBezTo>
                      <a:pt x="2488" y="2683"/>
                      <a:pt x="2496" y="2676"/>
                      <a:pt x="2504" y="2676"/>
                    </a:cubicBezTo>
                    <a:cubicBezTo>
                      <a:pt x="2511" y="2676"/>
                      <a:pt x="2518" y="2676"/>
                      <a:pt x="2526" y="2676"/>
                    </a:cubicBezTo>
                    <a:cubicBezTo>
                      <a:pt x="2534" y="2676"/>
                      <a:pt x="2541" y="2668"/>
                      <a:pt x="2541" y="2668"/>
                    </a:cubicBezTo>
                    <a:cubicBezTo>
                      <a:pt x="2556" y="2653"/>
                      <a:pt x="2571" y="2646"/>
                      <a:pt x="2578" y="2638"/>
                    </a:cubicBezTo>
                    <a:cubicBezTo>
                      <a:pt x="2601" y="2616"/>
                      <a:pt x="2608" y="2601"/>
                      <a:pt x="2616" y="2571"/>
                    </a:cubicBezTo>
                    <a:cubicBezTo>
                      <a:pt x="2623" y="2541"/>
                      <a:pt x="2631" y="2526"/>
                      <a:pt x="2646" y="2496"/>
                    </a:cubicBezTo>
                    <a:cubicBezTo>
                      <a:pt x="2646" y="2481"/>
                      <a:pt x="2653" y="2473"/>
                      <a:pt x="2653" y="2451"/>
                    </a:cubicBezTo>
                    <a:cubicBezTo>
                      <a:pt x="2653" y="2406"/>
                      <a:pt x="2653" y="2376"/>
                      <a:pt x="2653" y="2331"/>
                    </a:cubicBezTo>
                    <a:cubicBezTo>
                      <a:pt x="2653" y="2286"/>
                      <a:pt x="2653" y="2264"/>
                      <a:pt x="2653" y="2226"/>
                    </a:cubicBezTo>
                    <a:cubicBezTo>
                      <a:pt x="2653" y="2181"/>
                      <a:pt x="2661" y="2166"/>
                      <a:pt x="2661" y="2121"/>
                    </a:cubicBezTo>
                    <a:cubicBezTo>
                      <a:pt x="2661" y="2084"/>
                      <a:pt x="2661" y="2061"/>
                      <a:pt x="2653" y="2024"/>
                    </a:cubicBezTo>
                    <a:cubicBezTo>
                      <a:pt x="2653" y="2009"/>
                      <a:pt x="2646" y="2001"/>
                      <a:pt x="2646" y="1986"/>
                    </a:cubicBezTo>
                    <a:cubicBezTo>
                      <a:pt x="2646" y="1979"/>
                      <a:pt x="2646" y="1971"/>
                      <a:pt x="2646" y="1964"/>
                    </a:cubicBezTo>
                    <a:cubicBezTo>
                      <a:pt x="2646" y="1956"/>
                      <a:pt x="2638" y="1956"/>
                      <a:pt x="2638" y="1949"/>
                    </a:cubicBezTo>
                    <a:cubicBezTo>
                      <a:pt x="2638" y="1941"/>
                      <a:pt x="2646" y="1941"/>
                      <a:pt x="2646" y="1941"/>
                    </a:cubicBezTo>
                    <a:cubicBezTo>
                      <a:pt x="2653" y="1934"/>
                      <a:pt x="2661" y="1934"/>
                      <a:pt x="2661" y="1934"/>
                    </a:cubicBezTo>
                    <a:cubicBezTo>
                      <a:pt x="2676" y="1926"/>
                      <a:pt x="2683" y="1919"/>
                      <a:pt x="2691" y="1904"/>
                    </a:cubicBezTo>
                    <a:cubicBezTo>
                      <a:pt x="2698" y="1881"/>
                      <a:pt x="2706" y="1866"/>
                      <a:pt x="2713" y="1844"/>
                    </a:cubicBezTo>
                    <a:cubicBezTo>
                      <a:pt x="2721" y="1829"/>
                      <a:pt x="2728" y="1821"/>
                      <a:pt x="2736" y="1807"/>
                    </a:cubicBezTo>
                    <a:cubicBezTo>
                      <a:pt x="2736" y="1799"/>
                      <a:pt x="2743" y="1791"/>
                      <a:pt x="2743" y="1784"/>
                    </a:cubicBezTo>
                    <a:cubicBezTo>
                      <a:pt x="2758" y="1761"/>
                      <a:pt x="2758" y="1747"/>
                      <a:pt x="2766" y="1724"/>
                    </a:cubicBezTo>
                    <a:cubicBezTo>
                      <a:pt x="2766" y="1701"/>
                      <a:pt x="2766" y="1687"/>
                      <a:pt x="2773" y="1672"/>
                    </a:cubicBezTo>
                    <a:cubicBezTo>
                      <a:pt x="2773" y="1642"/>
                      <a:pt x="2781" y="1627"/>
                      <a:pt x="2781" y="1604"/>
                    </a:cubicBezTo>
                    <a:cubicBezTo>
                      <a:pt x="2781" y="1589"/>
                      <a:pt x="2781" y="1582"/>
                      <a:pt x="2781" y="1567"/>
                    </a:cubicBezTo>
                    <a:cubicBezTo>
                      <a:pt x="2781" y="1559"/>
                      <a:pt x="2796" y="1552"/>
                      <a:pt x="2796" y="1537"/>
                    </a:cubicBezTo>
                    <a:cubicBezTo>
                      <a:pt x="2803" y="1514"/>
                      <a:pt x="2803" y="1499"/>
                      <a:pt x="2803" y="1477"/>
                    </a:cubicBezTo>
                    <a:cubicBezTo>
                      <a:pt x="2803" y="1364"/>
                      <a:pt x="2788" y="1304"/>
                      <a:pt x="2773" y="1192"/>
                    </a:cubicBezTo>
                    <a:cubicBezTo>
                      <a:pt x="2766" y="1162"/>
                      <a:pt x="2758" y="1139"/>
                      <a:pt x="2758" y="1109"/>
                    </a:cubicBezTo>
                    <a:cubicBezTo>
                      <a:pt x="2758" y="1102"/>
                      <a:pt x="2751" y="1095"/>
                      <a:pt x="2751" y="1095"/>
                    </a:cubicBezTo>
                    <a:cubicBezTo>
                      <a:pt x="2751" y="1072"/>
                      <a:pt x="2751" y="1065"/>
                      <a:pt x="2743" y="1049"/>
                    </a:cubicBezTo>
                    <a:cubicBezTo>
                      <a:pt x="2743" y="1042"/>
                      <a:pt x="2736" y="1042"/>
                      <a:pt x="2736" y="1035"/>
                    </a:cubicBezTo>
                    <a:cubicBezTo>
                      <a:pt x="2728" y="1012"/>
                      <a:pt x="2728" y="990"/>
                      <a:pt x="2721" y="960"/>
                    </a:cubicBezTo>
                    <a:cubicBezTo>
                      <a:pt x="2713" y="945"/>
                      <a:pt x="2713" y="937"/>
                      <a:pt x="2706" y="922"/>
                    </a:cubicBezTo>
                    <a:cubicBezTo>
                      <a:pt x="2698" y="892"/>
                      <a:pt x="2698" y="877"/>
                      <a:pt x="2691" y="847"/>
                    </a:cubicBezTo>
                    <a:cubicBezTo>
                      <a:pt x="2683" y="825"/>
                      <a:pt x="2683" y="810"/>
                      <a:pt x="2676" y="795"/>
                    </a:cubicBezTo>
                    <a:cubicBezTo>
                      <a:pt x="2668" y="787"/>
                      <a:pt x="2668" y="780"/>
                      <a:pt x="2661" y="772"/>
                    </a:cubicBezTo>
                    <a:cubicBezTo>
                      <a:pt x="2646" y="742"/>
                      <a:pt x="2631" y="720"/>
                      <a:pt x="2616" y="690"/>
                    </a:cubicBezTo>
                    <a:cubicBezTo>
                      <a:pt x="2601" y="652"/>
                      <a:pt x="2601" y="637"/>
                      <a:pt x="2586" y="600"/>
                    </a:cubicBezTo>
                    <a:cubicBezTo>
                      <a:pt x="2578" y="592"/>
                      <a:pt x="2578" y="585"/>
                      <a:pt x="2571" y="570"/>
                    </a:cubicBezTo>
                    <a:cubicBezTo>
                      <a:pt x="2564" y="548"/>
                      <a:pt x="2556" y="540"/>
                      <a:pt x="2556" y="518"/>
                    </a:cubicBezTo>
                    <a:cubicBezTo>
                      <a:pt x="2556" y="495"/>
                      <a:pt x="2556" y="488"/>
                      <a:pt x="2564" y="465"/>
                    </a:cubicBezTo>
                    <a:cubicBezTo>
                      <a:pt x="2571" y="458"/>
                      <a:pt x="2578" y="450"/>
                      <a:pt x="2578" y="443"/>
                    </a:cubicBezTo>
                    <a:cubicBezTo>
                      <a:pt x="2586" y="443"/>
                      <a:pt x="2586" y="435"/>
                      <a:pt x="2586" y="435"/>
                    </a:cubicBezTo>
                    <a:cubicBezTo>
                      <a:pt x="2594" y="428"/>
                      <a:pt x="2601" y="420"/>
                      <a:pt x="2601" y="413"/>
                    </a:cubicBezTo>
                    <a:cubicBezTo>
                      <a:pt x="2608" y="405"/>
                      <a:pt x="2608" y="398"/>
                      <a:pt x="2608" y="383"/>
                    </a:cubicBezTo>
                    <a:cubicBezTo>
                      <a:pt x="2608" y="375"/>
                      <a:pt x="2601" y="368"/>
                      <a:pt x="2601" y="360"/>
                    </a:cubicBezTo>
                    <a:cubicBezTo>
                      <a:pt x="2601" y="353"/>
                      <a:pt x="2608" y="345"/>
                      <a:pt x="2616" y="338"/>
                    </a:cubicBezTo>
                    <a:cubicBezTo>
                      <a:pt x="2631" y="330"/>
                      <a:pt x="2638" y="323"/>
                      <a:pt x="2646" y="308"/>
                    </a:cubicBezTo>
                    <a:cubicBezTo>
                      <a:pt x="2653" y="293"/>
                      <a:pt x="2661" y="285"/>
                      <a:pt x="2661" y="263"/>
                    </a:cubicBezTo>
                    <a:cubicBezTo>
                      <a:pt x="2661" y="248"/>
                      <a:pt x="2653" y="248"/>
                      <a:pt x="2646" y="233"/>
                    </a:cubicBezTo>
                    <a:cubicBezTo>
                      <a:pt x="2646" y="225"/>
                      <a:pt x="2646" y="218"/>
                      <a:pt x="2646" y="203"/>
                    </a:cubicBezTo>
                    <a:cubicBezTo>
                      <a:pt x="2638" y="188"/>
                      <a:pt x="2638" y="180"/>
                      <a:pt x="2638" y="158"/>
                    </a:cubicBezTo>
                    <a:cubicBezTo>
                      <a:pt x="2638" y="120"/>
                      <a:pt x="2638" y="120"/>
                      <a:pt x="2638" y="120"/>
                    </a:cubicBezTo>
                    <a:cubicBezTo>
                      <a:pt x="2646" y="128"/>
                      <a:pt x="2646" y="135"/>
                      <a:pt x="2653" y="135"/>
                    </a:cubicBezTo>
                    <a:cubicBezTo>
                      <a:pt x="2653" y="143"/>
                      <a:pt x="2661" y="135"/>
                      <a:pt x="2661" y="143"/>
                    </a:cubicBezTo>
                    <a:cubicBezTo>
                      <a:pt x="2668" y="150"/>
                      <a:pt x="2676" y="158"/>
                      <a:pt x="2683" y="165"/>
                    </a:cubicBezTo>
                    <a:cubicBezTo>
                      <a:pt x="2691" y="188"/>
                      <a:pt x="2706" y="203"/>
                      <a:pt x="2728" y="203"/>
                    </a:cubicBezTo>
                    <a:cubicBezTo>
                      <a:pt x="2743" y="203"/>
                      <a:pt x="2743" y="188"/>
                      <a:pt x="2758" y="180"/>
                    </a:cubicBezTo>
                    <a:cubicBezTo>
                      <a:pt x="2758" y="180"/>
                      <a:pt x="2758" y="173"/>
                      <a:pt x="2766" y="173"/>
                    </a:cubicBezTo>
                    <a:cubicBezTo>
                      <a:pt x="2766" y="173"/>
                      <a:pt x="2773" y="180"/>
                      <a:pt x="2773" y="188"/>
                    </a:cubicBezTo>
                    <a:cubicBezTo>
                      <a:pt x="2781" y="188"/>
                      <a:pt x="2788" y="188"/>
                      <a:pt x="2803" y="188"/>
                    </a:cubicBezTo>
                    <a:cubicBezTo>
                      <a:pt x="2818" y="188"/>
                      <a:pt x="2826" y="180"/>
                      <a:pt x="2841" y="173"/>
                    </a:cubicBezTo>
                    <a:cubicBezTo>
                      <a:pt x="2848" y="165"/>
                      <a:pt x="2856" y="165"/>
                      <a:pt x="2871" y="158"/>
                    </a:cubicBezTo>
                    <a:cubicBezTo>
                      <a:pt x="2893" y="135"/>
                      <a:pt x="2893" y="113"/>
                      <a:pt x="2901" y="90"/>
                    </a:cubicBezTo>
                    <a:cubicBezTo>
                      <a:pt x="2908" y="75"/>
                      <a:pt x="2916" y="68"/>
                      <a:pt x="2916" y="53"/>
                    </a:cubicBezTo>
                    <a:cubicBezTo>
                      <a:pt x="2923" y="38"/>
                      <a:pt x="2923" y="23"/>
                      <a:pt x="2938" y="23"/>
                    </a:cubicBezTo>
                    <a:cubicBezTo>
                      <a:pt x="2953" y="15"/>
                      <a:pt x="2961" y="15"/>
                      <a:pt x="2968" y="15"/>
                    </a:cubicBezTo>
                    <a:cubicBezTo>
                      <a:pt x="2983" y="8"/>
                      <a:pt x="2991" y="0"/>
                      <a:pt x="2998" y="15"/>
                    </a:cubicBezTo>
                    <a:cubicBezTo>
                      <a:pt x="3013" y="30"/>
                      <a:pt x="3006" y="45"/>
                      <a:pt x="3013" y="60"/>
                    </a:cubicBezTo>
                    <a:cubicBezTo>
                      <a:pt x="3021" y="68"/>
                      <a:pt x="3028" y="75"/>
                      <a:pt x="3043" y="75"/>
                    </a:cubicBezTo>
                    <a:cubicBezTo>
                      <a:pt x="3065" y="90"/>
                      <a:pt x="3065" y="113"/>
                      <a:pt x="3073" y="135"/>
                    </a:cubicBezTo>
                    <a:cubicBezTo>
                      <a:pt x="3073" y="150"/>
                      <a:pt x="3081" y="158"/>
                      <a:pt x="3088" y="173"/>
                    </a:cubicBezTo>
                    <a:cubicBezTo>
                      <a:pt x="3096" y="188"/>
                      <a:pt x="3103" y="195"/>
                      <a:pt x="3118" y="203"/>
                    </a:cubicBezTo>
                    <a:cubicBezTo>
                      <a:pt x="3133" y="210"/>
                      <a:pt x="3141" y="218"/>
                      <a:pt x="3148" y="225"/>
                    </a:cubicBezTo>
                    <a:cubicBezTo>
                      <a:pt x="3163" y="233"/>
                      <a:pt x="3171" y="240"/>
                      <a:pt x="3178" y="248"/>
                    </a:cubicBezTo>
                    <a:cubicBezTo>
                      <a:pt x="3186" y="263"/>
                      <a:pt x="3200" y="263"/>
                      <a:pt x="3216" y="278"/>
                    </a:cubicBezTo>
                    <a:cubicBezTo>
                      <a:pt x="3223" y="285"/>
                      <a:pt x="3230" y="293"/>
                      <a:pt x="3238" y="300"/>
                    </a:cubicBezTo>
                    <a:cubicBezTo>
                      <a:pt x="3260" y="315"/>
                      <a:pt x="3276" y="338"/>
                      <a:pt x="3290" y="360"/>
                    </a:cubicBezTo>
                    <a:cubicBezTo>
                      <a:pt x="3313" y="383"/>
                      <a:pt x="3313" y="398"/>
                      <a:pt x="3328" y="420"/>
                    </a:cubicBezTo>
                    <a:cubicBezTo>
                      <a:pt x="3343" y="450"/>
                      <a:pt x="3358" y="458"/>
                      <a:pt x="3373" y="480"/>
                    </a:cubicBezTo>
                    <a:cubicBezTo>
                      <a:pt x="3388" y="502"/>
                      <a:pt x="3395" y="518"/>
                      <a:pt x="3410" y="532"/>
                    </a:cubicBezTo>
                    <a:cubicBezTo>
                      <a:pt x="3418" y="540"/>
                      <a:pt x="3425" y="540"/>
                      <a:pt x="3433" y="548"/>
                    </a:cubicBezTo>
                    <a:cubicBezTo>
                      <a:pt x="3455" y="570"/>
                      <a:pt x="3470" y="585"/>
                      <a:pt x="3485" y="608"/>
                    </a:cubicBezTo>
                    <a:cubicBezTo>
                      <a:pt x="3493" y="622"/>
                      <a:pt x="3500" y="630"/>
                      <a:pt x="3508" y="637"/>
                    </a:cubicBezTo>
                    <a:cubicBezTo>
                      <a:pt x="3523" y="652"/>
                      <a:pt x="3523" y="660"/>
                      <a:pt x="3538" y="675"/>
                    </a:cubicBezTo>
                    <a:cubicBezTo>
                      <a:pt x="3553" y="697"/>
                      <a:pt x="3560" y="712"/>
                      <a:pt x="3583" y="727"/>
                    </a:cubicBezTo>
                    <a:cubicBezTo>
                      <a:pt x="3598" y="742"/>
                      <a:pt x="3605" y="757"/>
                      <a:pt x="3620" y="772"/>
                    </a:cubicBezTo>
                    <a:cubicBezTo>
                      <a:pt x="3635" y="787"/>
                      <a:pt x="3643" y="795"/>
                      <a:pt x="3650" y="817"/>
                    </a:cubicBezTo>
                    <a:cubicBezTo>
                      <a:pt x="3658" y="825"/>
                      <a:pt x="3658" y="832"/>
                      <a:pt x="3658" y="840"/>
                    </a:cubicBezTo>
                    <a:cubicBezTo>
                      <a:pt x="3658" y="855"/>
                      <a:pt x="3673" y="855"/>
                      <a:pt x="3673" y="862"/>
                    </a:cubicBezTo>
                    <a:cubicBezTo>
                      <a:pt x="3680" y="885"/>
                      <a:pt x="3688" y="892"/>
                      <a:pt x="3695" y="907"/>
                    </a:cubicBezTo>
                    <a:cubicBezTo>
                      <a:pt x="3710" y="945"/>
                      <a:pt x="3710" y="967"/>
                      <a:pt x="3733" y="997"/>
                    </a:cubicBezTo>
                    <a:cubicBezTo>
                      <a:pt x="3740" y="1005"/>
                      <a:pt x="3747" y="1012"/>
                      <a:pt x="3763" y="1027"/>
                    </a:cubicBezTo>
                    <a:cubicBezTo>
                      <a:pt x="3777" y="1049"/>
                      <a:pt x="3785" y="1065"/>
                      <a:pt x="3800" y="1087"/>
                    </a:cubicBezTo>
                    <a:cubicBezTo>
                      <a:pt x="3807" y="1095"/>
                      <a:pt x="3807" y="1102"/>
                      <a:pt x="3815" y="1109"/>
                    </a:cubicBezTo>
                    <a:cubicBezTo>
                      <a:pt x="3815" y="1117"/>
                      <a:pt x="3823" y="1117"/>
                      <a:pt x="3823" y="1125"/>
                    </a:cubicBezTo>
                    <a:cubicBezTo>
                      <a:pt x="3830" y="1132"/>
                      <a:pt x="3837" y="1139"/>
                      <a:pt x="3837" y="1147"/>
                    </a:cubicBezTo>
                    <a:cubicBezTo>
                      <a:pt x="3853" y="1177"/>
                      <a:pt x="3875" y="1192"/>
                      <a:pt x="3890" y="1222"/>
                    </a:cubicBezTo>
                    <a:cubicBezTo>
                      <a:pt x="3897" y="1229"/>
                      <a:pt x="3905" y="1237"/>
                      <a:pt x="3905" y="1252"/>
                    </a:cubicBezTo>
                    <a:cubicBezTo>
                      <a:pt x="3920" y="1252"/>
                      <a:pt x="3920" y="1267"/>
                      <a:pt x="3927" y="1274"/>
                    </a:cubicBezTo>
                    <a:cubicBezTo>
                      <a:pt x="3942" y="1289"/>
                      <a:pt x="3957" y="1297"/>
                      <a:pt x="3965" y="1312"/>
                    </a:cubicBezTo>
                    <a:cubicBezTo>
                      <a:pt x="3987" y="1342"/>
                      <a:pt x="3995" y="1357"/>
                      <a:pt x="4017" y="1372"/>
                    </a:cubicBezTo>
                    <a:cubicBezTo>
                      <a:pt x="4032" y="1387"/>
                      <a:pt x="4047" y="1387"/>
                      <a:pt x="4062" y="1402"/>
                    </a:cubicBezTo>
                    <a:cubicBezTo>
                      <a:pt x="4062" y="1402"/>
                      <a:pt x="4062" y="1409"/>
                      <a:pt x="4070" y="1417"/>
                    </a:cubicBezTo>
                    <a:cubicBezTo>
                      <a:pt x="4077" y="1424"/>
                      <a:pt x="4085" y="1432"/>
                      <a:pt x="4100" y="1447"/>
                    </a:cubicBezTo>
                    <a:cubicBezTo>
                      <a:pt x="4107" y="1454"/>
                      <a:pt x="4107" y="1462"/>
                      <a:pt x="4115" y="1462"/>
                    </a:cubicBezTo>
                    <a:cubicBezTo>
                      <a:pt x="4122" y="1477"/>
                      <a:pt x="4130" y="1484"/>
                      <a:pt x="4137" y="1492"/>
                    </a:cubicBezTo>
                    <a:cubicBezTo>
                      <a:pt x="4152" y="1514"/>
                      <a:pt x="4160" y="1529"/>
                      <a:pt x="4167" y="1544"/>
                    </a:cubicBezTo>
                    <a:cubicBezTo>
                      <a:pt x="4175" y="1559"/>
                      <a:pt x="4182" y="1559"/>
                      <a:pt x="4197" y="1567"/>
                    </a:cubicBezTo>
                    <a:cubicBezTo>
                      <a:pt x="4212" y="1582"/>
                      <a:pt x="4220" y="1582"/>
                      <a:pt x="4235" y="1597"/>
                    </a:cubicBezTo>
                    <a:cubicBezTo>
                      <a:pt x="4242" y="1604"/>
                      <a:pt x="4242" y="1612"/>
                      <a:pt x="4250" y="1612"/>
                    </a:cubicBezTo>
                    <a:cubicBezTo>
                      <a:pt x="4280" y="1634"/>
                      <a:pt x="4295" y="1649"/>
                      <a:pt x="4324" y="1664"/>
                    </a:cubicBezTo>
                    <a:cubicBezTo>
                      <a:pt x="4332" y="1672"/>
                      <a:pt x="4340" y="1679"/>
                      <a:pt x="4347" y="1679"/>
                    </a:cubicBezTo>
                    <a:cubicBezTo>
                      <a:pt x="4362" y="1687"/>
                      <a:pt x="4362" y="1694"/>
                      <a:pt x="4377" y="1694"/>
                    </a:cubicBezTo>
                    <a:cubicBezTo>
                      <a:pt x="4392" y="1709"/>
                      <a:pt x="4407" y="1717"/>
                      <a:pt x="4415" y="1724"/>
                    </a:cubicBezTo>
                    <a:cubicBezTo>
                      <a:pt x="4430" y="1731"/>
                      <a:pt x="4437" y="1739"/>
                      <a:pt x="4452" y="1754"/>
                    </a:cubicBezTo>
                    <a:cubicBezTo>
                      <a:pt x="4452" y="1754"/>
                      <a:pt x="4459" y="1754"/>
                      <a:pt x="4459" y="1761"/>
                    </a:cubicBezTo>
                    <a:cubicBezTo>
                      <a:pt x="4467" y="1769"/>
                      <a:pt x="4467" y="1769"/>
                      <a:pt x="4475" y="1777"/>
                    </a:cubicBezTo>
                    <a:cubicBezTo>
                      <a:pt x="4489" y="1784"/>
                      <a:pt x="4497" y="1791"/>
                      <a:pt x="4512" y="1807"/>
                    </a:cubicBezTo>
                    <a:cubicBezTo>
                      <a:pt x="4527" y="1821"/>
                      <a:pt x="4535" y="1829"/>
                      <a:pt x="4549" y="1837"/>
                    </a:cubicBezTo>
                    <a:cubicBezTo>
                      <a:pt x="4564" y="1844"/>
                      <a:pt x="4572" y="1851"/>
                      <a:pt x="4579" y="1859"/>
                    </a:cubicBezTo>
                    <a:cubicBezTo>
                      <a:pt x="4587" y="1859"/>
                      <a:pt x="4602" y="1866"/>
                      <a:pt x="4609" y="1874"/>
                    </a:cubicBezTo>
                    <a:cubicBezTo>
                      <a:pt x="4617" y="1889"/>
                      <a:pt x="4617" y="1896"/>
                      <a:pt x="4624" y="1911"/>
                    </a:cubicBezTo>
                    <a:cubicBezTo>
                      <a:pt x="4632" y="1919"/>
                      <a:pt x="4639" y="1926"/>
                      <a:pt x="4647" y="1934"/>
                    </a:cubicBezTo>
                    <a:cubicBezTo>
                      <a:pt x="4654" y="1949"/>
                      <a:pt x="4654" y="1956"/>
                      <a:pt x="4669" y="1964"/>
                    </a:cubicBezTo>
                    <a:cubicBezTo>
                      <a:pt x="4684" y="1979"/>
                      <a:pt x="4692" y="1979"/>
                      <a:pt x="4714" y="1986"/>
                    </a:cubicBezTo>
                    <a:cubicBezTo>
                      <a:pt x="4722" y="1994"/>
                      <a:pt x="4729" y="2001"/>
                      <a:pt x="4744" y="2009"/>
                    </a:cubicBezTo>
                    <a:cubicBezTo>
                      <a:pt x="4759" y="2009"/>
                      <a:pt x="4767" y="2016"/>
                      <a:pt x="4774" y="2016"/>
                    </a:cubicBezTo>
                    <a:cubicBezTo>
                      <a:pt x="4812" y="2039"/>
                      <a:pt x="4834" y="2054"/>
                      <a:pt x="4872" y="2069"/>
                    </a:cubicBezTo>
                    <a:cubicBezTo>
                      <a:pt x="4894" y="2091"/>
                      <a:pt x="4917" y="2099"/>
                      <a:pt x="4947" y="2114"/>
                    </a:cubicBezTo>
                    <a:cubicBezTo>
                      <a:pt x="4962" y="2121"/>
                      <a:pt x="4969" y="2129"/>
                      <a:pt x="4984" y="2129"/>
                    </a:cubicBezTo>
                    <a:cubicBezTo>
                      <a:pt x="4999" y="2136"/>
                      <a:pt x="5007" y="2136"/>
                      <a:pt x="5022" y="2136"/>
                    </a:cubicBezTo>
                    <a:cubicBezTo>
                      <a:pt x="5052" y="2144"/>
                      <a:pt x="5066" y="2159"/>
                      <a:pt x="5096" y="2174"/>
                    </a:cubicBezTo>
                    <a:cubicBezTo>
                      <a:pt x="5082" y="2166"/>
                      <a:pt x="5066" y="2159"/>
                      <a:pt x="5052" y="2159"/>
                    </a:cubicBezTo>
                    <a:cubicBezTo>
                      <a:pt x="5029" y="2159"/>
                      <a:pt x="5014" y="2159"/>
                      <a:pt x="4999" y="2151"/>
                    </a:cubicBezTo>
                    <a:cubicBezTo>
                      <a:pt x="4992" y="2151"/>
                      <a:pt x="4984" y="2144"/>
                      <a:pt x="4977" y="2144"/>
                    </a:cubicBezTo>
                    <a:cubicBezTo>
                      <a:pt x="4969" y="2144"/>
                      <a:pt x="4969" y="2144"/>
                      <a:pt x="4962" y="2144"/>
                    </a:cubicBezTo>
                    <a:cubicBezTo>
                      <a:pt x="4962" y="2159"/>
                      <a:pt x="4962" y="2166"/>
                      <a:pt x="4962" y="2174"/>
                    </a:cubicBezTo>
                    <a:cubicBezTo>
                      <a:pt x="4969" y="2196"/>
                      <a:pt x="4992" y="2211"/>
                      <a:pt x="5007" y="2226"/>
                    </a:cubicBezTo>
                    <a:cubicBezTo>
                      <a:pt x="5014" y="2234"/>
                      <a:pt x="5022" y="2241"/>
                      <a:pt x="5029" y="2248"/>
                    </a:cubicBezTo>
                    <a:cubicBezTo>
                      <a:pt x="5052" y="2271"/>
                      <a:pt x="5082" y="2286"/>
                      <a:pt x="5112" y="2286"/>
                    </a:cubicBezTo>
                    <a:cubicBezTo>
                      <a:pt x="5134" y="2286"/>
                      <a:pt x="5134" y="2271"/>
                      <a:pt x="5149" y="2271"/>
                    </a:cubicBezTo>
                    <a:cubicBezTo>
                      <a:pt x="5164" y="2271"/>
                      <a:pt x="5164" y="2278"/>
                      <a:pt x="5179" y="2286"/>
                    </a:cubicBezTo>
                    <a:cubicBezTo>
                      <a:pt x="5194" y="2286"/>
                      <a:pt x="5201" y="2286"/>
                      <a:pt x="5216" y="2294"/>
                    </a:cubicBezTo>
                    <a:cubicBezTo>
                      <a:pt x="5224" y="2294"/>
                      <a:pt x="5231" y="2294"/>
                      <a:pt x="5239" y="2294"/>
                    </a:cubicBezTo>
                    <a:cubicBezTo>
                      <a:pt x="5261" y="2294"/>
                      <a:pt x="5291" y="2286"/>
                      <a:pt x="5291" y="2264"/>
                    </a:cubicBezTo>
                    <a:cubicBezTo>
                      <a:pt x="5291" y="2248"/>
                      <a:pt x="5276" y="2241"/>
                      <a:pt x="5261" y="2234"/>
                    </a:cubicBezTo>
                    <a:cubicBezTo>
                      <a:pt x="5239" y="2219"/>
                      <a:pt x="5224" y="2211"/>
                      <a:pt x="5194" y="2204"/>
                    </a:cubicBezTo>
                    <a:cubicBezTo>
                      <a:pt x="5171" y="2196"/>
                      <a:pt x="5156" y="2196"/>
                      <a:pt x="5134" y="2189"/>
                    </a:cubicBezTo>
                    <a:cubicBezTo>
                      <a:pt x="5119" y="2181"/>
                      <a:pt x="5119" y="2174"/>
                      <a:pt x="5104" y="2166"/>
                    </a:cubicBezTo>
                    <a:cubicBezTo>
                      <a:pt x="5156" y="2174"/>
                      <a:pt x="5186" y="2189"/>
                      <a:pt x="5239" y="2204"/>
                    </a:cubicBezTo>
                    <a:cubicBezTo>
                      <a:pt x="5261" y="2219"/>
                      <a:pt x="5276" y="2219"/>
                      <a:pt x="5299" y="2234"/>
                    </a:cubicBezTo>
                    <a:cubicBezTo>
                      <a:pt x="5359" y="2241"/>
                      <a:pt x="5396" y="2241"/>
                      <a:pt x="5456" y="2256"/>
                    </a:cubicBezTo>
                    <a:cubicBezTo>
                      <a:pt x="5479" y="2264"/>
                      <a:pt x="5494" y="2264"/>
                      <a:pt x="5516" y="2278"/>
                    </a:cubicBezTo>
                    <a:cubicBezTo>
                      <a:pt x="5516" y="2286"/>
                      <a:pt x="5516" y="2294"/>
                      <a:pt x="5516" y="2294"/>
                    </a:cubicBezTo>
                    <a:cubicBezTo>
                      <a:pt x="5494" y="2301"/>
                      <a:pt x="5486" y="2301"/>
                      <a:pt x="5464" y="2316"/>
                    </a:cubicBezTo>
                    <a:cubicBezTo>
                      <a:pt x="5449" y="2324"/>
                      <a:pt x="5434" y="2331"/>
                      <a:pt x="5434" y="2354"/>
                    </a:cubicBezTo>
                    <a:cubicBezTo>
                      <a:pt x="5434" y="2376"/>
                      <a:pt x="5441" y="2384"/>
                      <a:pt x="5449" y="2406"/>
                    </a:cubicBezTo>
                    <a:cubicBezTo>
                      <a:pt x="5449" y="2413"/>
                      <a:pt x="5449" y="2428"/>
                      <a:pt x="5464" y="2428"/>
                    </a:cubicBezTo>
                    <a:cubicBezTo>
                      <a:pt x="5471" y="2428"/>
                      <a:pt x="5479" y="2421"/>
                      <a:pt x="5486" y="2421"/>
                    </a:cubicBezTo>
                    <a:cubicBezTo>
                      <a:pt x="5501" y="2413"/>
                      <a:pt x="5516" y="2406"/>
                      <a:pt x="5524" y="2391"/>
                    </a:cubicBezTo>
                    <a:cubicBezTo>
                      <a:pt x="5539" y="2376"/>
                      <a:pt x="5539" y="2354"/>
                      <a:pt x="5539" y="2331"/>
                    </a:cubicBezTo>
                    <a:cubicBezTo>
                      <a:pt x="5546" y="2308"/>
                      <a:pt x="5546" y="2301"/>
                      <a:pt x="5546" y="2278"/>
                    </a:cubicBezTo>
                    <a:cubicBezTo>
                      <a:pt x="5569" y="2286"/>
                      <a:pt x="5583" y="2278"/>
                      <a:pt x="5606" y="2278"/>
                    </a:cubicBezTo>
                    <a:cubicBezTo>
                      <a:pt x="5614" y="2308"/>
                      <a:pt x="5629" y="2324"/>
                      <a:pt x="5629" y="2354"/>
                    </a:cubicBezTo>
                    <a:cubicBezTo>
                      <a:pt x="5629" y="2361"/>
                      <a:pt x="5629" y="2368"/>
                      <a:pt x="5629" y="2368"/>
                    </a:cubicBezTo>
                    <a:cubicBezTo>
                      <a:pt x="5629" y="2384"/>
                      <a:pt x="5644" y="2391"/>
                      <a:pt x="5644" y="2406"/>
                    </a:cubicBezTo>
                    <a:cubicBezTo>
                      <a:pt x="5651" y="2428"/>
                      <a:pt x="5659" y="2436"/>
                      <a:pt x="5666" y="2458"/>
                    </a:cubicBezTo>
                    <a:cubicBezTo>
                      <a:pt x="5689" y="2488"/>
                      <a:pt x="5711" y="2503"/>
                      <a:pt x="5748" y="2526"/>
                    </a:cubicBezTo>
                    <a:cubicBezTo>
                      <a:pt x="5764" y="2526"/>
                      <a:pt x="5771" y="2533"/>
                      <a:pt x="5786" y="2533"/>
                    </a:cubicBezTo>
                    <a:cubicBezTo>
                      <a:pt x="5831" y="2548"/>
                      <a:pt x="5861" y="2556"/>
                      <a:pt x="5913" y="2556"/>
                    </a:cubicBezTo>
                    <a:cubicBezTo>
                      <a:pt x="5936" y="2556"/>
                      <a:pt x="5951" y="2563"/>
                      <a:pt x="5973" y="2563"/>
                    </a:cubicBezTo>
                    <a:cubicBezTo>
                      <a:pt x="6048" y="2563"/>
                      <a:pt x="6048" y="2563"/>
                      <a:pt x="6048" y="2563"/>
                    </a:cubicBezTo>
                    <a:cubicBezTo>
                      <a:pt x="6093" y="2563"/>
                      <a:pt x="6116" y="2563"/>
                      <a:pt x="6161" y="2556"/>
                    </a:cubicBezTo>
                    <a:cubicBezTo>
                      <a:pt x="6191" y="2556"/>
                      <a:pt x="6206" y="2556"/>
                      <a:pt x="6228" y="2548"/>
                    </a:cubicBezTo>
                    <a:cubicBezTo>
                      <a:pt x="6251" y="2541"/>
                      <a:pt x="6258" y="2526"/>
                      <a:pt x="6273" y="2511"/>
                    </a:cubicBezTo>
                    <a:cubicBezTo>
                      <a:pt x="6318" y="2488"/>
                      <a:pt x="6341" y="2473"/>
                      <a:pt x="6371" y="2436"/>
                    </a:cubicBezTo>
                    <a:cubicBezTo>
                      <a:pt x="6385" y="2421"/>
                      <a:pt x="6385" y="2413"/>
                      <a:pt x="6401" y="2398"/>
                    </a:cubicBezTo>
                    <a:cubicBezTo>
                      <a:pt x="6408" y="2391"/>
                      <a:pt x="6415" y="2384"/>
                      <a:pt x="6423" y="2376"/>
                    </a:cubicBezTo>
                    <a:cubicBezTo>
                      <a:pt x="6438" y="2346"/>
                      <a:pt x="6445" y="2324"/>
                      <a:pt x="6468" y="2301"/>
                    </a:cubicBezTo>
                    <a:cubicBezTo>
                      <a:pt x="6498" y="2271"/>
                      <a:pt x="6528" y="2264"/>
                      <a:pt x="6558" y="2241"/>
                    </a:cubicBezTo>
                    <a:cubicBezTo>
                      <a:pt x="6580" y="2211"/>
                      <a:pt x="6603" y="2204"/>
                      <a:pt x="6625" y="2181"/>
                    </a:cubicBezTo>
                    <a:cubicBezTo>
                      <a:pt x="6648" y="2159"/>
                      <a:pt x="6663" y="2144"/>
                      <a:pt x="6693" y="2129"/>
                    </a:cubicBezTo>
                    <a:cubicBezTo>
                      <a:pt x="6730" y="2106"/>
                      <a:pt x="6723" y="2061"/>
                      <a:pt x="6745" y="2016"/>
                    </a:cubicBezTo>
                    <a:cubicBezTo>
                      <a:pt x="6768" y="1964"/>
                      <a:pt x="6805" y="1956"/>
                      <a:pt x="6835" y="1904"/>
                    </a:cubicBezTo>
                    <a:cubicBezTo>
                      <a:pt x="6835" y="1904"/>
                      <a:pt x="6843" y="1904"/>
                      <a:pt x="6850" y="1904"/>
                    </a:cubicBezTo>
                    <a:cubicBezTo>
                      <a:pt x="6858" y="1919"/>
                      <a:pt x="6850" y="1934"/>
                      <a:pt x="6858" y="1956"/>
                    </a:cubicBezTo>
                    <a:cubicBezTo>
                      <a:pt x="6858" y="1971"/>
                      <a:pt x="6865" y="1979"/>
                      <a:pt x="6865" y="1994"/>
                    </a:cubicBezTo>
                    <a:cubicBezTo>
                      <a:pt x="6865" y="2054"/>
                      <a:pt x="6865" y="2054"/>
                      <a:pt x="6865" y="2054"/>
                    </a:cubicBezTo>
                    <a:cubicBezTo>
                      <a:pt x="6865" y="2061"/>
                      <a:pt x="6865" y="2061"/>
                      <a:pt x="6865" y="2069"/>
                    </a:cubicBezTo>
                    <a:cubicBezTo>
                      <a:pt x="6858" y="2106"/>
                      <a:pt x="6843" y="2121"/>
                      <a:pt x="6828" y="2159"/>
                    </a:cubicBezTo>
                    <a:cubicBezTo>
                      <a:pt x="6820" y="2166"/>
                      <a:pt x="6813" y="2181"/>
                      <a:pt x="6805" y="2196"/>
                    </a:cubicBezTo>
                    <a:cubicBezTo>
                      <a:pt x="6798" y="2204"/>
                      <a:pt x="6790" y="2204"/>
                      <a:pt x="6783" y="2211"/>
                    </a:cubicBezTo>
                    <a:cubicBezTo>
                      <a:pt x="6745" y="2241"/>
                      <a:pt x="6760" y="2278"/>
                      <a:pt x="6753" y="2324"/>
                    </a:cubicBezTo>
                    <a:cubicBezTo>
                      <a:pt x="6745" y="2338"/>
                      <a:pt x="6738" y="2346"/>
                      <a:pt x="6730" y="2361"/>
                    </a:cubicBezTo>
                    <a:cubicBezTo>
                      <a:pt x="6715" y="2391"/>
                      <a:pt x="6693" y="2406"/>
                      <a:pt x="6678" y="2436"/>
                    </a:cubicBezTo>
                    <a:cubicBezTo>
                      <a:pt x="6670" y="2451"/>
                      <a:pt x="6670" y="2458"/>
                      <a:pt x="6663" y="2473"/>
                    </a:cubicBezTo>
                    <a:cubicBezTo>
                      <a:pt x="6633" y="2526"/>
                      <a:pt x="6603" y="2541"/>
                      <a:pt x="6580" y="2601"/>
                    </a:cubicBezTo>
                    <a:cubicBezTo>
                      <a:pt x="6573" y="2616"/>
                      <a:pt x="6580" y="2638"/>
                      <a:pt x="6580" y="2661"/>
                    </a:cubicBezTo>
                    <a:cubicBezTo>
                      <a:pt x="6580" y="2683"/>
                      <a:pt x="6573" y="2698"/>
                      <a:pt x="6565" y="2721"/>
                    </a:cubicBezTo>
                    <a:cubicBezTo>
                      <a:pt x="6558" y="2736"/>
                      <a:pt x="6543" y="2743"/>
                      <a:pt x="6543" y="2758"/>
                    </a:cubicBezTo>
                    <a:cubicBezTo>
                      <a:pt x="6543" y="2803"/>
                      <a:pt x="6558" y="2833"/>
                      <a:pt x="6573" y="2871"/>
                    </a:cubicBezTo>
                    <a:cubicBezTo>
                      <a:pt x="6580" y="2893"/>
                      <a:pt x="6580" y="2908"/>
                      <a:pt x="6588" y="2923"/>
                    </a:cubicBezTo>
                    <a:cubicBezTo>
                      <a:pt x="6603" y="2946"/>
                      <a:pt x="6610" y="2960"/>
                      <a:pt x="6625" y="2983"/>
                    </a:cubicBezTo>
                    <a:cubicBezTo>
                      <a:pt x="6640" y="3006"/>
                      <a:pt x="6655" y="3006"/>
                      <a:pt x="6678" y="3020"/>
                    </a:cubicBezTo>
                    <a:cubicBezTo>
                      <a:pt x="6693" y="3028"/>
                      <a:pt x="6700" y="3050"/>
                      <a:pt x="6700" y="3066"/>
                    </a:cubicBezTo>
                    <a:cubicBezTo>
                      <a:pt x="6708" y="3088"/>
                      <a:pt x="6715" y="3103"/>
                      <a:pt x="6723" y="3133"/>
                    </a:cubicBezTo>
                    <a:cubicBezTo>
                      <a:pt x="6723" y="3148"/>
                      <a:pt x="6723" y="3163"/>
                      <a:pt x="6730" y="3178"/>
                    </a:cubicBezTo>
                    <a:cubicBezTo>
                      <a:pt x="6745" y="3215"/>
                      <a:pt x="6753" y="3230"/>
                      <a:pt x="6760" y="3268"/>
                    </a:cubicBezTo>
                    <a:cubicBezTo>
                      <a:pt x="6768" y="3313"/>
                      <a:pt x="6768" y="3343"/>
                      <a:pt x="6783" y="3380"/>
                    </a:cubicBezTo>
                    <a:close/>
                    <a:moveTo>
                      <a:pt x="1957" y="113"/>
                    </a:moveTo>
                    <a:lnTo>
                      <a:pt x="1957" y="113"/>
                    </a:lnTo>
                    <a:cubicBezTo>
                      <a:pt x="1949" y="120"/>
                      <a:pt x="1941" y="128"/>
                      <a:pt x="1934" y="135"/>
                    </a:cubicBezTo>
                    <a:cubicBezTo>
                      <a:pt x="1919" y="143"/>
                      <a:pt x="1911" y="135"/>
                      <a:pt x="1904" y="135"/>
                    </a:cubicBezTo>
                    <a:cubicBezTo>
                      <a:pt x="1904" y="150"/>
                      <a:pt x="1904" y="158"/>
                      <a:pt x="1904" y="173"/>
                    </a:cubicBezTo>
                    <a:cubicBezTo>
                      <a:pt x="1904" y="195"/>
                      <a:pt x="1897" y="210"/>
                      <a:pt x="1897" y="233"/>
                    </a:cubicBezTo>
                    <a:cubicBezTo>
                      <a:pt x="1897" y="248"/>
                      <a:pt x="1904" y="255"/>
                      <a:pt x="1911" y="263"/>
                    </a:cubicBezTo>
                    <a:cubicBezTo>
                      <a:pt x="1919" y="278"/>
                      <a:pt x="1919" y="293"/>
                      <a:pt x="1927" y="300"/>
                    </a:cubicBezTo>
                    <a:cubicBezTo>
                      <a:pt x="1927" y="308"/>
                      <a:pt x="1934" y="308"/>
                      <a:pt x="1934" y="315"/>
                    </a:cubicBezTo>
                    <a:cubicBezTo>
                      <a:pt x="1941" y="330"/>
                      <a:pt x="1934" y="338"/>
                      <a:pt x="1934" y="353"/>
                    </a:cubicBezTo>
                    <a:cubicBezTo>
                      <a:pt x="1934" y="360"/>
                      <a:pt x="1941" y="368"/>
                      <a:pt x="1934" y="375"/>
                    </a:cubicBezTo>
                    <a:cubicBezTo>
                      <a:pt x="1934" y="383"/>
                      <a:pt x="1934" y="383"/>
                      <a:pt x="1934" y="390"/>
                    </a:cubicBezTo>
                    <a:cubicBezTo>
                      <a:pt x="1934" y="398"/>
                      <a:pt x="1941" y="405"/>
                      <a:pt x="1949" y="405"/>
                    </a:cubicBezTo>
                    <a:cubicBezTo>
                      <a:pt x="1957" y="405"/>
                      <a:pt x="1964" y="398"/>
                      <a:pt x="1964" y="390"/>
                    </a:cubicBezTo>
                    <a:cubicBezTo>
                      <a:pt x="1964" y="390"/>
                      <a:pt x="1964" y="390"/>
                      <a:pt x="1964" y="383"/>
                    </a:cubicBezTo>
                    <a:cubicBezTo>
                      <a:pt x="1964" y="368"/>
                      <a:pt x="1964" y="368"/>
                      <a:pt x="1964" y="353"/>
                    </a:cubicBezTo>
                    <a:cubicBezTo>
                      <a:pt x="1971" y="323"/>
                      <a:pt x="1971" y="308"/>
                      <a:pt x="1971" y="285"/>
                    </a:cubicBezTo>
                    <a:cubicBezTo>
                      <a:pt x="1971" y="270"/>
                      <a:pt x="1979" y="263"/>
                      <a:pt x="1979" y="255"/>
                    </a:cubicBezTo>
                    <a:cubicBezTo>
                      <a:pt x="1979" y="188"/>
                      <a:pt x="1979" y="188"/>
                      <a:pt x="1979" y="188"/>
                    </a:cubicBezTo>
                    <a:cubicBezTo>
                      <a:pt x="1979" y="165"/>
                      <a:pt x="1979" y="150"/>
                      <a:pt x="1971" y="128"/>
                    </a:cubicBezTo>
                    <a:cubicBezTo>
                      <a:pt x="1971" y="120"/>
                      <a:pt x="1964" y="120"/>
                      <a:pt x="1957" y="113"/>
                    </a:cubicBezTo>
                    <a:close/>
                    <a:moveTo>
                      <a:pt x="2121" y="435"/>
                    </a:moveTo>
                    <a:lnTo>
                      <a:pt x="2121" y="435"/>
                    </a:lnTo>
                    <a:cubicBezTo>
                      <a:pt x="2114" y="443"/>
                      <a:pt x="2114" y="450"/>
                      <a:pt x="2106" y="458"/>
                    </a:cubicBezTo>
                    <a:cubicBezTo>
                      <a:pt x="2099" y="473"/>
                      <a:pt x="2084" y="473"/>
                      <a:pt x="2076" y="488"/>
                    </a:cubicBezTo>
                    <a:cubicBezTo>
                      <a:pt x="2069" y="502"/>
                      <a:pt x="2069" y="510"/>
                      <a:pt x="2069" y="525"/>
                    </a:cubicBezTo>
                    <a:cubicBezTo>
                      <a:pt x="2069" y="548"/>
                      <a:pt x="2069" y="555"/>
                      <a:pt x="2076" y="578"/>
                    </a:cubicBezTo>
                    <a:cubicBezTo>
                      <a:pt x="2076" y="592"/>
                      <a:pt x="2084" y="592"/>
                      <a:pt x="2099" y="608"/>
                    </a:cubicBezTo>
                    <a:lnTo>
                      <a:pt x="2099" y="615"/>
                    </a:lnTo>
                    <a:cubicBezTo>
                      <a:pt x="2114" y="637"/>
                      <a:pt x="2129" y="645"/>
                      <a:pt x="2144" y="660"/>
                    </a:cubicBezTo>
                    <a:cubicBezTo>
                      <a:pt x="2159" y="660"/>
                      <a:pt x="2166" y="667"/>
                      <a:pt x="2174" y="675"/>
                    </a:cubicBezTo>
                    <a:cubicBezTo>
                      <a:pt x="2181" y="682"/>
                      <a:pt x="2181" y="690"/>
                      <a:pt x="2189" y="690"/>
                    </a:cubicBezTo>
                    <a:cubicBezTo>
                      <a:pt x="2196" y="690"/>
                      <a:pt x="2196" y="682"/>
                      <a:pt x="2196" y="682"/>
                    </a:cubicBezTo>
                    <a:cubicBezTo>
                      <a:pt x="2204" y="682"/>
                      <a:pt x="2211" y="675"/>
                      <a:pt x="2219" y="667"/>
                    </a:cubicBezTo>
                    <a:cubicBezTo>
                      <a:pt x="2234" y="667"/>
                      <a:pt x="2241" y="660"/>
                      <a:pt x="2249" y="652"/>
                    </a:cubicBezTo>
                    <a:cubicBezTo>
                      <a:pt x="2249" y="652"/>
                      <a:pt x="2249" y="652"/>
                      <a:pt x="2256" y="645"/>
                    </a:cubicBezTo>
                    <a:cubicBezTo>
                      <a:pt x="2271" y="622"/>
                      <a:pt x="2279" y="608"/>
                      <a:pt x="2279" y="585"/>
                    </a:cubicBezTo>
                    <a:cubicBezTo>
                      <a:pt x="2279" y="578"/>
                      <a:pt x="2279" y="570"/>
                      <a:pt x="2271" y="562"/>
                    </a:cubicBezTo>
                    <a:cubicBezTo>
                      <a:pt x="2271" y="548"/>
                      <a:pt x="2271" y="532"/>
                      <a:pt x="2271" y="518"/>
                    </a:cubicBezTo>
                    <a:cubicBezTo>
                      <a:pt x="2264" y="510"/>
                      <a:pt x="2264" y="502"/>
                      <a:pt x="2264" y="488"/>
                    </a:cubicBezTo>
                    <a:cubicBezTo>
                      <a:pt x="2256" y="480"/>
                      <a:pt x="2249" y="480"/>
                      <a:pt x="2234" y="480"/>
                    </a:cubicBezTo>
                    <a:cubicBezTo>
                      <a:pt x="2211" y="473"/>
                      <a:pt x="2196" y="473"/>
                      <a:pt x="2181" y="450"/>
                    </a:cubicBezTo>
                    <a:cubicBezTo>
                      <a:pt x="2174" y="443"/>
                      <a:pt x="2166" y="443"/>
                      <a:pt x="2159" y="435"/>
                    </a:cubicBezTo>
                    <a:cubicBezTo>
                      <a:pt x="2144" y="428"/>
                      <a:pt x="2144" y="420"/>
                      <a:pt x="2129" y="420"/>
                    </a:cubicBezTo>
                    <a:cubicBezTo>
                      <a:pt x="2114" y="420"/>
                      <a:pt x="2114" y="420"/>
                      <a:pt x="2114" y="420"/>
                    </a:cubicBezTo>
                    <a:cubicBezTo>
                      <a:pt x="2121" y="435"/>
                      <a:pt x="2121" y="435"/>
                      <a:pt x="2121" y="435"/>
                    </a:cubicBezTo>
                    <a:close/>
                    <a:moveTo>
                      <a:pt x="16" y="6280"/>
                    </a:moveTo>
                    <a:lnTo>
                      <a:pt x="16" y="6280"/>
                    </a:lnTo>
                    <a:cubicBezTo>
                      <a:pt x="16" y="6280"/>
                      <a:pt x="16" y="6288"/>
                      <a:pt x="8" y="6288"/>
                    </a:cubicBezTo>
                    <a:cubicBezTo>
                      <a:pt x="8" y="6295"/>
                      <a:pt x="0" y="6295"/>
                      <a:pt x="0" y="6303"/>
                    </a:cubicBezTo>
                    <a:cubicBezTo>
                      <a:pt x="0" y="6318"/>
                      <a:pt x="8" y="6318"/>
                      <a:pt x="8" y="6333"/>
                    </a:cubicBezTo>
                    <a:cubicBezTo>
                      <a:pt x="16" y="6333"/>
                      <a:pt x="16" y="6333"/>
                      <a:pt x="16" y="6333"/>
                    </a:cubicBezTo>
                    <a:cubicBezTo>
                      <a:pt x="23" y="6333"/>
                      <a:pt x="23" y="6333"/>
                      <a:pt x="23" y="6333"/>
                    </a:cubicBezTo>
                    <a:cubicBezTo>
                      <a:pt x="46" y="6325"/>
                      <a:pt x="53" y="6318"/>
                      <a:pt x="68" y="6318"/>
                    </a:cubicBezTo>
                    <a:cubicBezTo>
                      <a:pt x="68" y="6303"/>
                      <a:pt x="68" y="6303"/>
                      <a:pt x="68" y="6303"/>
                    </a:cubicBezTo>
                    <a:cubicBezTo>
                      <a:pt x="53" y="6288"/>
                      <a:pt x="38" y="6280"/>
                      <a:pt x="16" y="6280"/>
                    </a:cubicBezTo>
                    <a:close/>
                    <a:moveTo>
                      <a:pt x="105" y="5306"/>
                    </a:moveTo>
                    <a:lnTo>
                      <a:pt x="105" y="5306"/>
                    </a:lnTo>
                    <a:cubicBezTo>
                      <a:pt x="105" y="5314"/>
                      <a:pt x="105" y="5314"/>
                      <a:pt x="113" y="5321"/>
                    </a:cubicBezTo>
                    <a:cubicBezTo>
                      <a:pt x="113" y="5329"/>
                      <a:pt x="113" y="5329"/>
                      <a:pt x="113" y="5336"/>
                    </a:cubicBezTo>
                    <a:cubicBezTo>
                      <a:pt x="105" y="5374"/>
                      <a:pt x="105" y="5374"/>
                      <a:pt x="105" y="5374"/>
                    </a:cubicBezTo>
                    <a:cubicBezTo>
                      <a:pt x="105" y="5381"/>
                      <a:pt x="113" y="5381"/>
                      <a:pt x="113" y="5388"/>
                    </a:cubicBezTo>
                    <a:cubicBezTo>
                      <a:pt x="113" y="5396"/>
                      <a:pt x="120" y="5396"/>
                      <a:pt x="120" y="5396"/>
                    </a:cubicBezTo>
                    <a:cubicBezTo>
                      <a:pt x="128" y="5404"/>
                      <a:pt x="128" y="5404"/>
                      <a:pt x="128" y="5411"/>
                    </a:cubicBezTo>
                    <a:cubicBezTo>
                      <a:pt x="128" y="5426"/>
                      <a:pt x="128" y="5441"/>
                      <a:pt x="135" y="5456"/>
                    </a:cubicBezTo>
                    <a:cubicBezTo>
                      <a:pt x="143" y="5448"/>
                      <a:pt x="150" y="5441"/>
                      <a:pt x="158" y="5441"/>
                    </a:cubicBezTo>
                    <a:cubicBezTo>
                      <a:pt x="165" y="5434"/>
                      <a:pt x="165" y="5434"/>
                      <a:pt x="173" y="5426"/>
                    </a:cubicBezTo>
                    <a:cubicBezTo>
                      <a:pt x="188" y="5426"/>
                      <a:pt x="195" y="5426"/>
                      <a:pt x="203" y="5411"/>
                    </a:cubicBezTo>
                    <a:cubicBezTo>
                      <a:pt x="203" y="5396"/>
                      <a:pt x="203" y="5388"/>
                      <a:pt x="210" y="5374"/>
                    </a:cubicBezTo>
                    <a:cubicBezTo>
                      <a:pt x="210" y="5359"/>
                      <a:pt x="210" y="5344"/>
                      <a:pt x="218" y="5329"/>
                    </a:cubicBezTo>
                    <a:cubicBezTo>
                      <a:pt x="218" y="5299"/>
                      <a:pt x="210" y="5276"/>
                      <a:pt x="233" y="5254"/>
                    </a:cubicBezTo>
                    <a:cubicBezTo>
                      <a:pt x="240" y="5246"/>
                      <a:pt x="248" y="5239"/>
                      <a:pt x="263" y="5224"/>
                    </a:cubicBezTo>
                    <a:cubicBezTo>
                      <a:pt x="270" y="5216"/>
                      <a:pt x="278" y="5209"/>
                      <a:pt x="278" y="5201"/>
                    </a:cubicBezTo>
                    <a:cubicBezTo>
                      <a:pt x="278" y="5194"/>
                      <a:pt x="263" y="5179"/>
                      <a:pt x="255" y="5186"/>
                    </a:cubicBezTo>
                    <a:lnTo>
                      <a:pt x="248" y="5194"/>
                    </a:lnTo>
                    <a:cubicBezTo>
                      <a:pt x="240" y="5201"/>
                      <a:pt x="233" y="5209"/>
                      <a:pt x="225" y="5209"/>
                    </a:cubicBezTo>
                    <a:cubicBezTo>
                      <a:pt x="210" y="5224"/>
                      <a:pt x="195" y="5224"/>
                      <a:pt x="173" y="5224"/>
                    </a:cubicBezTo>
                    <a:cubicBezTo>
                      <a:pt x="158" y="5224"/>
                      <a:pt x="143" y="5216"/>
                      <a:pt x="135" y="5224"/>
                    </a:cubicBezTo>
                    <a:cubicBezTo>
                      <a:pt x="128" y="5231"/>
                      <a:pt x="128" y="5239"/>
                      <a:pt x="128" y="5246"/>
                    </a:cubicBezTo>
                    <a:cubicBezTo>
                      <a:pt x="120" y="5254"/>
                      <a:pt x="120" y="5261"/>
                      <a:pt x="113" y="5269"/>
                    </a:cubicBezTo>
                    <a:cubicBezTo>
                      <a:pt x="105" y="5284"/>
                      <a:pt x="105" y="5291"/>
                      <a:pt x="105" y="5306"/>
                    </a:cubicBezTo>
                    <a:close/>
                  </a:path>
                </a:pathLst>
              </a:custGeom>
              <a:grpFill/>
              <a:ln w="63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latin typeface="Calibri" panose="020F0502020204030204" pitchFamily="34" charset="0"/>
                </a:endParaRPr>
              </a:p>
            </p:txBody>
          </p:sp>
        </p:grpSp>
        <p:pic>
          <p:nvPicPr>
            <p:cNvPr id="28" name="Graphic 27" descr="Marker with solid fill">
              <a:extLst>
                <a:ext uri="{FF2B5EF4-FFF2-40B4-BE49-F238E27FC236}">
                  <a16:creationId xmlns:a16="http://schemas.microsoft.com/office/drawing/2014/main" id="{704B4AB6-623F-E4A2-9FBB-8E845D6174AD}"/>
                </a:ext>
              </a:extLst>
            </p:cNvPr>
            <p:cNvPicPr>
              <a:picLocks noChangeAspect="1"/>
            </p:cNvPicPr>
            <p:nvPr/>
          </p:nvPicPr>
          <p:blipFill>
            <a:blip>
              <a:extLst>
                <a:ext uri="{96DAC541-7B7A-43D3-8B79-37D633B846F1}">
                  <asvg:svgBlip xmlns:asvg="http://schemas.microsoft.com/office/drawing/2016/SVG/main" r:embed="rId17"/>
                </a:ext>
              </a:extLst>
            </a:blip>
            <a:stretch>
              <a:fillRect/>
            </a:stretch>
          </p:blipFill>
          <p:spPr>
            <a:xfrm>
              <a:off x="7855956" y="5473689"/>
              <a:ext cx="347398" cy="347398"/>
            </a:xfrm>
            <a:prstGeom prst="rect">
              <a:avLst/>
            </a:prstGeom>
          </p:spPr>
        </p:pic>
        <p:pic>
          <p:nvPicPr>
            <p:cNvPr id="30" name="Graphic 29" descr="Marker with solid fill">
              <a:extLst>
                <a:ext uri="{FF2B5EF4-FFF2-40B4-BE49-F238E27FC236}">
                  <a16:creationId xmlns:a16="http://schemas.microsoft.com/office/drawing/2014/main" id="{FA0417C0-E2DB-9EB9-519F-487DB799B17A}"/>
                </a:ext>
              </a:extLst>
            </p:cNvPr>
            <p:cNvPicPr>
              <a:picLocks noChangeAspect="1"/>
            </p:cNvPicPr>
            <p:nvPr/>
          </p:nvPicPr>
          <p:blipFill>
            <a:blip>
              <a:extLst>
                <a:ext uri="{96DAC541-7B7A-43D3-8B79-37D633B846F1}">
                  <asvg:svgBlip xmlns:asvg="http://schemas.microsoft.com/office/drawing/2016/SVG/main" r:embed="rId17"/>
                </a:ext>
              </a:extLst>
            </a:blip>
            <a:stretch>
              <a:fillRect/>
            </a:stretch>
          </p:blipFill>
          <p:spPr>
            <a:xfrm>
              <a:off x="7768013" y="5051014"/>
              <a:ext cx="347398" cy="347398"/>
            </a:xfrm>
            <a:prstGeom prst="rect">
              <a:avLst/>
            </a:prstGeom>
          </p:spPr>
        </p:pic>
        <p:pic>
          <p:nvPicPr>
            <p:cNvPr id="31" name="Graphic 30" descr="Marker with solid fill">
              <a:extLst>
                <a:ext uri="{FF2B5EF4-FFF2-40B4-BE49-F238E27FC236}">
                  <a16:creationId xmlns:a16="http://schemas.microsoft.com/office/drawing/2014/main" id="{8889196D-781B-C389-6650-7759A8FF1981}"/>
                </a:ext>
              </a:extLst>
            </p:cNvPr>
            <p:cNvPicPr>
              <a:picLocks noChangeAspect="1"/>
            </p:cNvPicPr>
            <p:nvPr/>
          </p:nvPicPr>
          <p:blipFill>
            <a:blip>
              <a:extLst>
                <a:ext uri="{96DAC541-7B7A-43D3-8B79-37D633B846F1}">
                  <asvg:svgBlip xmlns:asvg="http://schemas.microsoft.com/office/drawing/2016/SVG/main" r:embed="rId17"/>
                </a:ext>
              </a:extLst>
            </a:blip>
            <a:stretch>
              <a:fillRect/>
            </a:stretch>
          </p:blipFill>
          <p:spPr>
            <a:xfrm>
              <a:off x="8536210" y="4441534"/>
              <a:ext cx="347398" cy="347398"/>
            </a:xfrm>
            <a:prstGeom prst="rect">
              <a:avLst/>
            </a:prstGeom>
          </p:spPr>
        </p:pic>
        <p:pic>
          <p:nvPicPr>
            <p:cNvPr id="32" name="Graphic 31" descr="Marker with solid fill">
              <a:extLst>
                <a:ext uri="{FF2B5EF4-FFF2-40B4-BE49-F238E27FC236}">
                  <a16:creationId xmlns:a16="http://schemas.microsoft.com/office/drawing/2014/main" id="{8AA5635A-40AD-3E90-0C7E-B3A39FC17302}"/>
                </a:ext>
              </a:extLst>
            </p:cNvPr>
            <p:cNvPicPr>
              <a:picLocks noChangeAspect="1"/>
            </p:cNvPicPr>
            <p:nvPr/>
          </p:nvPicPr>
          <p:blipFill>
            <a:blip>
              <a:extLst>
                <a:ext uri="{96DAC541-7B7A-43D3-8B79-37D633B846F1}">
                  <asvg:svgBlip xmlns:asvg="http://schemas.microsoft.com/office/drawing/2016/SVG/main" r:embed="rId17"/>
                </a:ext>
              </a:extLst>
            </a:blip>
            <a:stretch>
              <a:fillRect/>
            </a:stretch>
          </p:blipFill>
          <p:spPr>
            <a:xfrm>
              <a:off x="9154472" y="4449430"/>
              <a:ext cx="347398" cy="347398"/>
            </a:xfrm>
            <a:prstGeom prst="rect">
              <a:avLst/>
            </a:prstGeom>
          </p:spPr>
        </p:pic>
        <p:pic>
          <p:nvPicPr>
            <p:cNvPr id="33" name="Graphic 32" descr="Marker with solid fill">
              <a:extLst>
                <a:ext uri="{FF2B5EF4-FFF2-40B4-BE49-F238E27FC236}">
                  <a16:creationId xmlns:a16="http://schemas.microsoft.com/office/drawing/2014/main" id="{F882122F-94C3-2650-C3CA-689683467178}"/>
                </a:ext>
              </a:extLst>
            </p:cNvPr>
            <p:cNvPicPr>
              <a:picLocks noChangeAspect="1"/>
            </p:cNvPicPr>
            <p:nvPr/>
          </p:nvPicPr>
          <p:blipFill>
            <a:blip>
              <a:extLst>
                <a:ext uri="{96DAC541-7B7A-43D3-8B79-37D633B846F1}">
                  <asvg:svgBlip xmlns:asvg="http://schemas.microsoft.com/office/drawing/2016/SVG/main" r:embed="rId17"/>
                </a:ext>
              </a:extLst>
            </a:blip>
            <a:stretch>
              <a:fillRect/>
            </a:stretch>
          </p:blipFill>
          <p:spPr>
            <a:xfrm>
              <a:off x="9186347" y="4461983"/>
              <a:ext cx="347398" cy="347398"/>
            </a:xfrm>
            <a:prstGeom prst="rect">
              <a:avLst/>
            </a:prstGeom>
          </p:spPr>
        </p:pic>
        <p:pic>
          <p:nvPicPr>
            <p:cNvPr id="34" name="Graphic 33" descr="Marker with solid fill">
              <a:extLst>
                <a:ext uri="{FF2B5EF4-FFF2-40B4-BE49-F238E27FC236}">
                  <a16:creationId xmlns:a16="http://schemas.microsoft.com/office/drawing/2014/main" id="{91887079-7A2B-2EF8-8C29-84DDA5E283DB}"/>
                </a:ext>
              </a:extLst>
            </p:cNvPr>
            <p:cNvPicPr>
              <a:picLocks noChangeAspect="1"/>
            </p:cNvPicPr>
            <p:nvPr/>
          </p:nvPicPr>
          <p:blipFill>
            <a:blip>
              <a:extLst>
                <a:ext uri="{96DAC541-7B7A-43D3-8B79-37D633B846F1}">
                  <asvg:svgBlip xmlns:asvg="http://schemas.microsoft.com/office/drawing/2016/SVG/main" r:embed="rId17"/>
                </a:ext>
              </a:extLst>
            </a:blip>
            <a:stretch>
              <a:fillRect/>
            </a:stretch>
          </p:blipFill>
          <p:spPr>
            <a:xfrm>
              <a:off x="9232254" y="4442921"/>
              <a:ext cx="347398" cy="347398"/>
            </a:xfrm>
            <a:prstGeom prst="rect">
              <a:avLst/>
            </a:prstGeom>
          </p:spPr>
        </p:pic>
        <p:pic>
          <p:nvPicPr>
            <p:cNvPr id="35" name="Graphic 34" descr="Marker with solid fill">
              <a:extLst>
                <a:ext uri="{FF2B5EF4-FFF2-40B4-BE49-F238E27FC236}">
                  <a16:creationId xmlns:a16="http://schemas.microsoft.com/office/drawing/2014/main" id="{5863D420-F892-FEF9-808F-C958F70BB78F}"/>
                </a:ext>
              </a:extLst>
            </p:cNvPr>
            <p:cNvPicPr>
              <a:picLocks noChangeAspect="1"/>
            </p:cNvPicPr>
            <p:nvPr/>
          </p:nvPicPr>
          <p:blipFill>
            <a:blip>
              <a:extLst>
                <a:ext uri="{96DAC541-7B7A-43D3-8B79-37D633B846F1}">
                  <asvg:svgBlip xmlns:asvg="http://schemas.microsoft.com/office/drawing/2016/SVG/main" r:embed="rId17"/>
                </a:ext>
              </a:extLst>
            </a:blip>
            <a:stretch>
              <a:fillRect/>
            </a:stretch>
          </p:blipFill>
          <p:spPr>
            <a:xfrm>
              <a:off x="8385095" y="5020811"/>
              <a:ext cx="347398" cy="347398"/>
            </a:xfrm>
            <a:prstGeom prst="rect">
              <a:avLst/>
            </a:prstGeom>
          </p:spPr>
        </p:pic>
        <p:pic>
          <p:nvPicPr>
            <p:cNvPr id="36" name="Graphic 35" descr="Marker with solid fill">
              <a:extLst>
                <a:ext uri="{FF2B5EF4-FFF2-40B4-BE49-F238E27FC236}">
                  <a16:creationId xmlns:a16="http://schemas.microsoft.com/office/drawing/2014/main" id="{28202BA8-3EAD-6CB2-4E49-BB84787DDF0F}"/>
                </a:ext>
              </a:extLst>
            </p:cNvPr>
            <p:cNvPicPr>
              <a:picLocks noChangeAspect="1"/>
            </p:cNvPicPr>
            <p:nvPr/>
          </p:nvPicPr>
          <p:blipFill>
            <a:blip>
              <a:extLst>
                <a:ext uri="{96DAC541-7B7A-43D3-8B79-37D633B846F1}">
                  <asvg:svgBlip xmlns:asvg="http://schemas.microsoft.com/office/drawing/2016/SVG/main" r:embed="rId17"/>
                </a:ext>
              </a:extLst>
            </a:blip>
            <a:stretch>
              <a:fillRect/>
            </a:stretch>
          </p:blipFill>
          <p:spPr>
            <a:xfrm>
              <a:off x="10592504" y="3570858"/>
              <a:ext cx="347398" cy="347398"/>
            </a:xfrm>
            <a:prstGeom prst="rect">
              <a:avLst/>
            </a:prstGeom>
          </p:spPr>
        </p:pic>
        <p:cxnSp>
          <p:nvCxnSpPr>
            <p:cNvPr id="38" name="Straight Connector 37">
              <a:extLst>
                <a:ext uri="{FF2B5EF4-FFF2-40B4-BE49-F238E27FC236}">
                  <a16:creationId xmlns:a16="http://schemas.microsoft.com/office/drawing/2014/main" id="{7CA795E2-59CD-119A-7C10-4D1AAF2ED3A3}"/>
                </a:ext>
              </a:extLst>
            </p:cNvPr>
            <p:cNvCxnSpPr>
              <a:cxnSpLocks/>
            </p:cNvCxnSpPr>
            <p:nvPr/>
          </p:nvCxnSpPr>
          <p:spPr bwMode="gray">
            <a:xfrm>
              <a:off x="8063734" y="5726540"/>
              <a:ext cx="1085548"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36732699-A8EF-4369-D954-5D8E9587C271}"/>
                </a:ext>
              </a:extLst>
            </p:cNvPr>
            <p:cNvCxnSpPr>
              <a:cxnSpLocks/>
            </p:cNvCxnSpPr>
            <p:nvPr/>
          </p:nvCxnSpPr>
          <p:spPr bwMode="gray">
            <a:xfrm>
              <a:off x="8577259" y="5272794"/>
              <a:ext cx="966987" cy="12438"/>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2808F17A-4A16-B85A-3F77-83F7A259D00F}"/>
                </a:ext>
              </a:extLst>
            </p:cNvPr>
            <p:cNvCxnSpPr>
              <a:cxnSpLocks/>
            </p:cNvCxnSpPr>
            <p:nvPr/>
          </p:nvCxnSpPr>
          <p:spPr bwMode="gray">
            <a:xfrm>
              <a:off x="9369416" y="4738778"/>
              <a:ext cx="1376954" cy="27985"/>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EA9FDB1C-D8AF-A001-700F-C8A0C8C267E0}"/>
                </a:ext>
              </a:extLst>
            </p:cNvPr>
            <p:cNvCxnSpPr>
              <a:cxnSpLocks/>
            </p:cNvCxnSpPr>
            <p:nvPr/>
          </p:nvCxnSpPr>
          <p:spPr bwMode="gray">
            <a:xfrm flipH="1">
              <a:off x="8710409" y="3213137"/>
              <a:ext cx="289" cy="1284621"/>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4C8F97D5-F43A-6F56-4433-C1B3CD18291A}"/>
                </a:ext>
              </a:extLst>
            </p:cNvPr>
            <p:cNvCxnSpPr>
              <a:cxnSpLocks/>
            </p:cNvCxnSpPr>
            <p:nvPr/>
          </p:nvCxnSpPr>
          <p:spPr bwMode="gray">
            <a:xfrm>
              <a:off x="9300677" y="2771072"/>
              <a:ext cx="1360" cy="1726686"/>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92012DEC-9214-D766-E981-619BA45AA9B0}"/>
                </a:ext>
              </a:extLst>
            </p:cNvPr>
            <p:cNvSpPr txBox="1"/>
            <p:nvPr/>
          </p:nvSpPr>
          <p:spPr bwMode="gray">
            <a:xfrm>
              <a:off x="9049580" y="5398412"/>
              <a:ext cx="2043539" cy="923330"/>
            </a:xfrm>
            <a:prstGeom prst="rect">
              <a:avLst/>
            </a:prstGeom>
            <a:noFill/>
            <a:ln>
              <a:noFill/>
            </a:ln>
          </p:spPr>
          <p:txBody>
            <a:bodyPr wrap="square" lIns="137160" tIns="137160" rIns="274320" bIns="137160" rtlCol="0">
              <a:spAutoFit/>
            </a:bodyPr>
            <a:lstStyle/>
            <a:p>
              <a:pPr marL="0" indent="0" algn="l">
                <a:spcBef>
                  <a:spcPts val="600"/>
                </a:spcBef>
                <a:spcAft>
                  <a:spcPts val="600"/>
                </a:spcAft>
                <a:buNone/>
              </a:pPr>
              <a:r>
                <a:rPr lang="en-US" sz="800" b="1" dirty="0"/>
                <a:t>Sendai 1</a:t>
              </a:r>
              <a:br>
                <a:rPr lang="en-US" sz="800" b="1" dirty="0"/>
              </a:br>
              <a:r>
                <a:rPr lang="en-US" sz="800" dirty="0"/>
                <a:t>2015, 0.89 GW</a:t>
              </a:r>
            </a:p>
            <a:p>
              <a:pPr marL="0" indent="0" algn="l">
                <a:spcBef>
                  <a:spcPts val="600"/>
                </a:spcBef>
                <a:spcAft>
                  <a:spcPts val="600"/>
                </a:spcAft>
                <a:buNone/>
              </a:pPr>
              <a:r>
                <a:rPr lang="en-US" sz="800" b="1" dirty="0"/>
                <a:t>Sendai 2</a:t>
              </a:r>
              <a:br>
                <a:rPr lang="en-US" sz="800" b="1" dirty="0"/>
              </a:br>
              <a:r>
                <a:rPr lang="en-US" sz="800" dirty="0"/>
                <a:t>2015, 0.89 GW</a:t>
              </a:r>
            </a:p>
          </p:txBody>
        </p:sp>
        <p:sp>
          <p:nvSpPr>
            <p:cNvPr id="53" name="TextBox 52">
              <a:extLst>
                <a:ext uri="{FF2B5EF4-FFF2-40B4-BE49-F238E27FC236}">
                  <a16:creationId xmlns:a16="http://schemas.microsoft.com/office/drawing/2014/main" id="{6EF0AD0D-FD90-E24C-4A60-00796B94878F}"/>
                </a:ext>
              </a:extLst>
            </p:cNvPr>
            <p:cNvSpPr txBox="1"/>
            <p:nvPr/>
          </p:nvSpPr>
          <p:spPr bwMode="gray">
            <a:xfrm>
              <a:off x="9467126" y="5029055"/>
              <a:ext cx="1395722" cy="523220"/>
            </a:xfrm>
            <a:prstGeom prst="rect">
              <a:avLst/>
            </a:prstGeom>
            <a:noFill/>
            <a:ln>
              <a:noFill/>
            </a:ln>
          </p:spPr>
          <p:txBody>
            <a:bodyPr wrap="square" lIns="137160" tIns="137160" rIns="274320" bIns="137160" rtlCol="0">
              <a:spAutoFit/>
            </a:bodyPr>
            <a:lstStyle/>
            <a:p>
              <a:pPr marL="0" indent="0" algn="l">
                <a:spcBef>
                  <a:spcPts val="600"/>
                </a:spcBef>
                <a:spcAft>
                  <a:spcPts val="600"/>
                </a:spcAft>
                <a:buNone/>
              </a:pPr>
              <a:r>
                <a:rPr lang="en-US" sz="800" b="1" dirty="0" err="1"/>
                <a:t>Ikata</a:t>
              </a:r>
              <a:r>
                <a:rPr lang="en-US" sz="800" b="1" dirty="0"/>
                <a:t> 3</a:t>
              </a:r>
              <a:br>
                <a:rPr lang="en-US" sz="800" b="1" dirty="0"/>
              </a:br>
              <a:r>
                <a:rPr lang="en-US" sz="800" dirty="0"/>
                <a:t>2018, 0.89 GW</a:t>
              </a:r>
            </a:p>
          </p:txBody>
        </p:sp>
        <p:sp>
          <p:nvSpPr>
            <p:cNvPr id="54" name="TextBox 53">
              <a:extLst>
                <a:ext uri="{FF2B5EF4-FFF2-40B4-BE49-F238E27FC236}">
                  <a16:creationId xmlns:a16="http://schemas.microsoft.com/office/drawing/2014/main" id="{27D3DA0E-B222-4E50-80D7-B683B06D8B1A}"/>
                </a:ext>
              </a:extLst>
            </p:cNvPr>
            <p:cNvSpPr txBox="1"/>
            <p:nvPr/>
          </p:nvSpPr>
          <p:spPr bwMode="gray">
            <a:xfrm>
              <a:off x="10673422" y="4505153"/>
              <a:ext cx="1396657" cy="1003320"/>
            </a:xfrm>
            <a:prstGeom prst="rect">
              <a:avLst/>
            </a:prstGeom>
            <a:noFill/>
            <a:ln>
              <a:noFill/>
            </a:ln>
          </p:spPr>
          <p:txBody>
            <a:bodyPr wrap="square" lIns="137160" tIns="137160" rIns="274320" bIns="137160" rtlCol="0">
              <a:spAutoFit/>
            </a:bodyPr>
            <a:lstStyle/>
            <a:p>
              <a:pPr marL="0" indent="0" algn="l">
                <a:spcBef>
                  <a:spcPts val="600"/>
                </a:spcBef>
                <a:spcAft>
                  <a:spcPts val="600"/>
                </a:spcAft>
                <a:buNone/>
              </a:pPr>
              <a:r>
                <a:rPr lang="en-US" sz="800" b="1" dirty="0"/>
                <a:t>Ohi 3</a:t>
              </a:r>
              <a:br>
                <a:rPr lang="en-US" sz="800" b="1" dirty="0"/>
              </a:br>
              <a:r>
                <a:rPr lang="en-US" sz="800" dirty="0"/>
                <a:t>2018. 1.18 GW</a:t>
              </a:r>
            </a:p>
            <a:p>
              <a:pPr marL="0" indent="0" algn="l">
                <a:spcBef>
                  <a:spcPts val="600"/>
                </a:spcBef>
                <a:spcAft>
                  <a:spcPts val="600"/>
                </a:spcAft>
                <a:buNone/>
              </a:pPr>
              <a:r>
                <a:rPr lang="en-US" sz="800" b="1" dirty="0"/>
                <a:t>Ohi 4</a:t>
              </a:r>
              <a:br>
                <a:rPr lang="en-US" sz="800" b="1" dirty="0"/>
              </a:br>
              <a:r>
                <a:rPr lang="en-US" sz="800" dirty="0"/>
                <a:t>2018, 1.18 GW</a:t>
              </a:r>
            </a:p>
          </p:txBody>
        </p:sp>
        <p:sp>
          <p:nvSpPr>
            <p:cNvPr id="55" name="TextBox 54">
              <a:extLst>
                <a:ext uri="{FF2B5EF4-FFF2-40B4-BE49-F238E27FC236}">
                  <a16:creationId xmlns:a16="http://schemas.microsoft.com/office/drawing/2014/main" id="{9B233074-10DA-2171-A65B-4A2C610BB95F}"/>
                </a:ext>
              </a:extLst>
            </p:cNvPr>
            <p:cNvSpPr txBox="1"/>
            <p:nvPr/>
          </p:nvSpPr>
          <p:spPr bwMode="gray">
            <a:xfrm>
              <a:off x="11006481" y="4243543"/>
              <a:ext cx="1296998" cy="568548"/>
            </a:xfrm>
            <a:prstGeom prst="rect">
              <a:avLst/>
            </a:prstGeom>
            <a:noFill/>
            <a:ln>
              <a:noFill/>
            </a:ln>
          </p:spPr>
          <p:txBody>
            <a:bodyPr wrap="square" lIns="137160" tIns="137160" rIns="274320" bIns="137160" rtlCol="0">
              <a:spAutoFit/>
            </a:bodyPr>
            <a:lstStyle/>
            <a:p>
              <a:pPr marL="0" indent="0" algn="l">
                <a:spcBef>
                  <a:spcPts val="600"/>
                </a:spcBef>
                <a:spcAft>
                  <a:spcPts val="600"/>
                </a:spcAft>
                <a:buNone/>
              </a:pPr>
              <a:r>
                <a:rPr lang="en-US" sz="800" b="1" dirty="0"/>
                <a:t>Mihama 3</a:t>
              </a:r>
              <a:br>
                <a:rPr lang="en-US" sz="800" b="1" dirty="0"/>
              </a:br>
              <a:r>
                <a:rPr lang="en-US" sz="800" dirty="0"/>
                <a:t>2021, 0.83 GW</a:t>
              </a:r>
            </a:p>
          </p:txBody>
        </p:sp>
        <p:sp>
          <p:nvSpPr>
            <p:cNvPr id="56" name="TextBox 55">
              <a:extLst>
                <a:ext uri="{FF2B5EF4-FFF2-40B4-BE49-F238E27FC236}">
                  <a16:creationId xmlns:a16="http://schemas.microsoft.com/office/drawing/2014/main" id="{2DB42340-90C2-6CA1-52ED-99DBDA953C75}"/>
                </a:ext>
              </a:extLst>
            </p:cNvPr>
            <p:cNvSpPr txBox="1"/>
            <p:nvPr/>
          </p:nvSpPr>
          <p:spPr bwMode="gray">
            <a:xfrm>
              <a:off x="10910948" y="3461214"/>
              <a:ext cx="1246195" cy="568548"/>
            </a:xfrm>
            <a:prstGeom prst="rect">
              <a:avLst/>
            </a:prstGeom>
            <a:noFill/>
            <a:ln>
              <a:noFill/>
            </a:ln>
          </p:spPr>
          <p:txBody>
            <a:bodyPr wrap="square" lIns="137160" tIns="137160" rIns="274320" bIns="137160" rtlCol="0">
              <a:spAutoFit/>
            </a:bodyPr>
            <a:lstStyle/>
            <a:p>
              <a:pPr marL="0" indent="0" algn="l">
                <a:spcBef>
                  <a:spcPts val="600"/>
                </a:spcBef>
                <a:spcAft>
                  <a:spcPts val="600"/>
                </a:spcAft>
                <a:buNone/>
              </a:pPr>
              <a:r>
                <a:rPr lang="en-US" sz="800" b="1" dirty="0" err="1"/>
                <a:t>Onagawa</a:t>
              </a:r>
              <a:r>
                <a:rPr lang="en-US" sz="800" b="1" dirty="0"/>
                <a:t> 2</a:t>
              </a:r>
              <a:br>
                <a:rPr lang="en-US" sz="800" b="1" dirty="0"/>
              </a:br>
              <a:r>
                <a:rPr lang="en-US" sz="800" dirty="0"/>
                <a:t>2024, 0.83 GW</a:t>
              </a:r>
            </a:p>
          </p:txBody>
        </p:sp>
        <p:sp>
          <p:nvSpPr>
            <p:cNvPr id="58" name="TextBox 57">
              <a:extLst>
                <a:ext uri="{FF2B5EF4-FFF2-40B4-BE49-F238E27FC236}">
                  <a16:creationId xmlns:a16="http://schemas.microsoft.com/office/drawing/2014/main" id="{F375BEEF-44B5-D4D3-1904-B8D1B847EE9A}"/>
                </a:ext>
              </a:extLst>
            </p:cNvPr>
            <p:cNvSpPr txBox="1"/>
            <p:nvPr/>
          </p:nvSpPr>
          <p:spPr bwMode="gray">
            <a:xfrm>
              <a:off x="8432982" y="1944991"/>
              <a:ext cx="1710205" cy="923330"/>
            </a:xfrm>
            <a:prstGeom prst="rect">
              <a:avLst/>
            </a:prstGeom>
            <a:noFill/>
            <a:ln>
              <a:noFill/>
            </a:ln>
          </p:spPr>
          <p:txBody>
            <a:bodyPr wrap="square" lIns="137160" tIns="137160" rIns="274320" bIns="137160" rtlCol="0">
              <a:spAutoFit/>
            </a:bodyPr>
            <a:lstStyle/>
            <a:p>
              <a:pPr marL="0" indent="0" algn="l">
                <a:spcBef>
                  <a:spcPts val="600"/>
                </a:spcBef>
                <a:spcAft>
                  <a:spcPts val="600"/>
                </a:spcAft>
                <a:buNone/>
              </a:pPr>
              <a:r>
                <a:rPr lang="en-US" sz="800" b="1" dirty="0"/>
                <a:t>Takahama 1</a:t>
              </a:r>
              <a:br>
                <a:rPr lang="en-US" sz="800" b="1" dirty="0"/>
              </a:br>
              <a:r>
                <a:rPr lang="en-US" sz="800" dirty="0"/>
                <a:t>2023, 0.83 GW</a:t>
              </a:r>
            </a:p>
            <a:p>
              <a:pPr marL="0" indent="0" algn="l">
                <a:spcBef>
                  <a:spcPts val="600"/>
                </a:spcBef>
                <a:spcAft>
                  <a:spcPts val="600"/>
                </a:spcAft>
                <a:buNone/>
              </a:pPr>
              <a:r>
                <a:rPr lang="en-US" sz="800" b="1" dirty="0"/>
                <a:t>Takahama 2</a:t>
              </a:r>
              <a:br>
                <a:rPr lang="en-US" sz="800" b="1" dirty="0"/>
              </a:br>
              <a:r>
                <a:rPr lang="en-US" sz="800" dirty="0"/>
                <a:t>2023, 0.83 GW</a:t>
              </a:r>
            </a:p>
          </p:txBody>
        </p:sp>
        <p:sp>
          <p:nvSpPr>
            <p:cNvPr id="59" name="TextBox 58">
              <a:extLst>
                <a:ext uri="{FF2B5EF4-FFF2-40B4-BE49-F238E27FC236}">
                  <a16:creationId xmlns:a16="http://schemas.microsoft.com/office/drawing/2014/main" id="{399F57C9-BA93-EBE9-7B53-DBABC4749945}"/>
                </a:ext>
              </a:extLst>
            </p:cNvPr>
            <p:cNvSpPr txBox="1"/>
            <p:nvPr/>
          </p:nvSpPr>
          <p:spPr bwMode="gray">
            <a:xfrm>
              <a:off x="8250966" y="2797297"/>
              <a:ext cx="1515332" cy="523220"/>
            </a:xfrm>
            <a:prstGeom prst="rect">
              <a:avLst/>
            </a:prstGeom>
            <a:noFill/>
            <a:ln>
              <a:noFill/>
            </a:ln>
          </p:spPr>
          <p:txBody>
            <a:bodyPr wrap="square" lIns="137160" tIns="137160" rIns="274320" bIns="137160" rtlCol="0">
              <a:spAutoFit/>
            </a:bodyPr>
            <a:lstStyle/>
            <a:p>
              <a:pPr marL="0" indent="0" algn="l">
                <a:spcBef>
                  <a:spcPts val="600"/>
                </a:spcBef>
                <a:spcAft>
                  <a:spcPts val="600"/>
                </a:spcAft>
                <a:buNone/>
              </a:pPr>
              <a:r>
                <a:rPr lang="en-US" sz="800" b="1" dirty="0"/>
                <a:t>Shimane 2</a:t>
              </a:r>
              <a:br>
                <a:rPr lang="en-US" sz="800" b="1" dirty="0"/>
              </a:br>
              <a:r>
                <a:rPr lang="en-US" sz="800" dirty="0"/>
                <a:t>2024, 0.82 GW</a:t>
              </a:r>
            </a:p>
          </p:txBody>
        </p:sp>
        <p:sp>
          <p:nvSpPr>
            <p:cNvPr id="61" name="TextBox 60">
              <a:extLst>
                <a:ext uri="{FF2B5EF4-FFF2-40B4-BE49-F238E27FC236}">
                  <a16:creationId xmlns:a16="http://schemas.microsoft.com/office/drawing/2014/main" id="{A22ECCF5-4C94-1AED-3AF1-ACA0700E89AD}"/>
                </a:ext>
              </a:extLst>
            </p:cNvPr>
            <p:cNvSpPr txBox="1"/>
            <p:nvPr/>
          </p:nvSpPr>
          <p:spPr bwMode="gray">
            <a:xfrm>
              <a:off x="7389961" y="3245148"/>
              <a:ext cx="1328415" cy="923330"/>
            </a:xfrm>
            <a:prstGeom prst="rect">
              <a:avLst/>
            </a:prstGeom>
            <a:noFill/>
            <a:ln>
              <a:noFill/>
            </a:ln>
          </p:spPr>
          <p:txBody>
            <a:bodyPr wrap="square" lIns="137160" tIns="137160" rIns="274320" bIns="137160" rtlCol="0">
              <a:spAutoFit/>
            </a:bodyPr>
            <a:lstStyle/>
            <a:p>
              <a:pPr marL="0" indent="0" algn="l">
                <a:spcBef>
                  <a:spcPts val="600"/>
                </a:spcBef>
                <a:spcAft>
                  <a:spcPts val="600"/>
                </a:spcAft>
                <a:buNone/>
              </a:pPr>
              <a:r>
                <a:rPr lang="en-US" sz="800" b="1" dirty="0"/>
                <a:t>Genkai 3</a:t>
              </a:r>
              <a:br>
                <a:rPr lang="en-US" sz="800" b="1" dirty="0"/>
              </a:br>
              <a:r>
                <a:rPr lang="en-US" sz="800" dirty="0"/>
                <a:t>2018, 1.18 GW</a:t>
              </a:r>
            </a:p>
            <a:p>
              <a:pPr marL="0" indent="0" algn="l">
                <a:spcBef>
                  <a:spcPts val="600"/>
                </a:spcBef>
                <a:spcAft>
                  <a:spcPts val="600"/>
                </a:spcAft>
                <a:buNone/>
              </a:pPr>
              <a:r>
                <a:rPr lang="en-US" sz="800" b="1" dirty="0"/>
                <a:t>Genkai 4</a:t>
              </a:r>
              <a:br>
                <a:rPr lang="en-US" sz="800" b="1" dirty="0"/>
              </a:br>
              <a:r>
                <a:rPr lang="en-US" sz="800" dirty="0"/>
                <a:t>2018, 1.18 GW </a:t>
              </a:r>
            </a:p>
          </p:txBody>
        </p:sp>
        <p:sp>
          <p:nvSpPr>
            <p:cNvPr id="27" name="TextBox 26">
              <a:extLst>
                <a:ext uri="{FF2B5EF4-FFF2-40B4-BE49-F238E27FC236}">
                  <a16:creationId xmlns:a16="http://schemas.microsoft.com/office/drawing/2014/main" id="{C6F1BF36-CB8A-5FE8-B7FA-A135D2420211}"/>
                </a:ext>
              </a:extLst>
            </p:cNvPr>
            <p:cNvSpPr txBox="1"/>
            <p:nvPr/>
          </p:nvSpPr>
          <p:spPr bwMode="gray">
            <a:xfrm>
              <a:off x="9208877" y="1944991"/>
              <a:ext cx="1653971" cy="923330"/>
            </a:xfrm>
            <a:prstGeom prst="rect">
              <a:avLst/>
            </a:prstGeom>
            <a:noFill/>
            <a:ln>
              <a:noFill/>
            </a:ln>
          </p:spPr>
          <p:txBody>
            <a:bodyPr wrap="square" lIns="137160" tIns="137160" rIns="274320" bIns="137160" rtlCol="0">
              <a:spAutoFit/>
            </a:bodyPr>
            <a:lstStyle/>
            <a:p>
              <a:pPr marL="0" indent="0" algn="l">
                <a:spcBef>
                  <a:spcPts val="600"/>
                </a:spcBef>
                <a:spcAft>
                  <a:spcPts val="600"/>
                </a:spcAft>
                <a:buNone/>
              </a:pPr>
              <a:r>
                <a:rPr lang="en-US" sz="800" b="1" dirty="0"/>
                <a:t>Takahama 3</a:t>
              </a:r>
              <a:br>
                <a:rPr lang="en-US" sz="800" b="1" dirty="0"/>
              </a:br>
              <a:r>
                <a:rPr lang="en-US" sz="800" dirty="0"/>
                <a:t>2016, 0.87 GW</a:t>
              </a:r>
            </a:p>
            <a:p>
              <a:pPr marL="0" indent="0" algn="l">
                <a:spcBef>
                  <a:spcPts val="600"/>
                </a:spcBef>
                <a:spcAft>
                  <a:spcPts val="600"/>
                </a:spcAft>
                <a:buNone/>
              </a:pPr>
              <a:r>
                <a:rPr lang="en-US" sz="800" b="1" dirty="0"/>
                <a:t>Takahama 4</a:t>
              </a:r>
              <a:br>
                <a:rPr lang="en-US" sz="800" b="1" dirty="0"/>
              </a:br>
              <a:r>
                <a:rPr lang="en-US" sz="800" dirty="0"/>
                <a:t>2017, 0.87 GW</a:t>
              </a:r>
            </a:p>
          </p:txBody>
        </p:sp>
        <p:cxnSp>
          <p:nvCxnSpPr>
            <p:cNvPr id="46" name="Straight Connector 45">
              <a:extLst>
                <a:ext uri="{FF2B5EF4-FFF2-40B4-BE49-F238E27FC236}">
                  <a16:creationId xmlns:a16="http://schemas.microsoft.com/office/drawing/2014/main" id="{357ADD54-96BF-20D6-2055-BC2572FC44E7}"/>
                </a:ext>
              </a:extLst>
            </p:cNvPr>
            <p:cNvCxnSpPr>
              <a:cxnSpLocks/>
              <a:stCxn id="21" idx="9"/>
            </p:cNvCxnSpPr>
            <p:nvPr/>
          </p:nvCxnSpPr>
          <p:spPr bwMode="gray">
            <a:xfrm flipV="1">
              <a:off x="9434991" y="4532702"/>
              <a:ext cx="1660579" cy="39313"/>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A75D339C-8D47-A330-987C-FFD96C3E6CB0}"/>
                </a:ext>
              </a:extLst>
            </p:cNvPr>
            <p:cNvCxnSpPr>
              <a:cxnSpLocks/>
            </p:cNvCxnSpPr>
            <p:nvPr/>
          </p:nvCxnSpPr>
          <p:spPr bwMode="gray">
            <a:xfrm>
              <a:off x="10824076" y="3725324"/>
              <a:ext cx="182405"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grpSp>
      <p:sp>
        <p:nvSpPr>
          <p:cNvPr id="26" name="TextBox 25">
            <a:extLst>
              <a:ext uri="{FF2B5EF4-FFF2-40B4-BE49-F238E27FC236}">
                <a16:creationId xmlns:a16="http://schemas.microsoft.com/office/drawing/2014/main" id="{B807F026-48EE-C5B3-0416-0542BB6A96EB}"/>
              </a:ext>
            </a:extLst>
          </p:cNvPr>
          <p:cNvSpPr txBox="1"/>
          <p:nvPr/>
        </p:nvSpPr>
        <p:spPr bwMode="gray">
          <a:xfrm>
            <a:off x="7614497" y="1370459"/>
            <a:ext cx="4249950" cy="289310"/>
          </a:xfrm>
          <a:prstGeom prst="rect">
            <a:avLst/>
          </a:prstGeom>
          <a:noFill/>
        </p:spPr>
        <p:txBody>
          <a:bodyPr wrap="square" lIns="36576" tIns="36576" rIns="36576" bIns="36576">
            <a:spAutoFit/>
          </a:bodyPr>
          <a:lstStyle/>
          <a:p>
            <a:pPr marL="0" indent="0">
              <a:buNone/>
            </a:pPr>
            <a:r>
              <a:rPr lang="en-US" sz="1400" b="1" dirty="0"/>
              <a:t>Japan’s restarted nuclear reactors</a:t>
            </a:r>
          </a:p>
        </p:txBody>
      </p:sp>
      <p:cxnSp>
        <p:nvCxnSpPr>
          <p:cNvPr id="42" name="Straight Connector 41">
            <a:extLst>
              <a:ext uri="{FF2B5EF4-FFF2-40B4-BE49-F238E27FC236}">
                <a16:creationId xmlns:a16="http://schemas.microsoft.com/office/drawing/2014/main" id="{9F5F2B2E-9EE3-1E3D-96AA-24BE98C2C63B}"/>
              </a:ext>
            </a:extLst>
          </p:cNvPr>
          <p:cNvCxnSpPr/>
          <p:nvPr/>
        </p:nvCxnSpPr>
        <p:spPr bwMode="gray">
          <a:xfrm>
            <a:off x="7614497" y="1663156"/>
            <a:ext cx="4206240"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1580018072"/>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AB5C18C-2F3D-0437-61C1-33F022063BB8}"/>
            </a:ext>
          </a:extLst>
        </p:cNvPr>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3414DD79-08FD-4B79-C43E-81887526B036}"/>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7" imgW="592" imgH="591" progId="TCLayout.ActiveDocument.1">
                  <p:embed/>
                </p:oleObj>
              </mc:Choice>
              <mc:Fallback>
                <p:oleObj name="think-cell Slide" r:id="rId7" imgW="592" imgH="591" progId="TCLayout.ActiveDocument.1">
                  <p:embed/>
                  <p:pic>
                    <p:nvPicPr>
                      <p:cNvPr id="7" name="think-cell data - do not delete" hidden="1">
                        <a:extLst>
                          <a:ext uri="{FF2B5EF4-FFF2-40B4-BE49-F238E27FC236}">
                            <a16:creationId xmlns:a16="http://schemas.microsoft.com/office/drawing/2014/main" id="{3414DD79-08FD-4B79-C43E-81887526B036}"/>
                          </a:ext>
                        </a:extLst>
                      </p:cNvPr>
                      <p:cNvPicPr/>
                      <p:nvPr/>
                    </p:nvPicPr>
                    <p:blipFill>
                      <a:blip r:embed="rId8"/>
                      <a:stretch>
                        <a:fillRect/>
                      </a:stretch>
                    </p:blipFill>
                    <p:spPr>
                      <a:xfrm>
                        <a:off x="1588" y="1588"/>
                        <a:ext cx="1588" cy="1588"/>
                      </a:xfrm>
                      <a:prstGeom prst="rect">
                        <a:avLst/>
                      </a:prstGeom>
                    </p:spPr>
                  </p:pic>
                </p:oleObj>
              </mc:Fallback>
            </mc:AlternateContent>
          </a:graphicData>
        </a:graphic>
      </p:graphicFrame>
      <p:sp>
        <p:nvSpPr>
          <p:cNvPr id="153" name="Freeform 152">
            <a:extLst>
              <a:ext uri="{FF2B5EF4-FFF2-40B4-BE49-F238E27FC236}">
                <a16:creationId xmlns:a16="http://schemas.microsoft.com/office/drawing/2014/main" id="{C64D1B59-20C4-564D-FA8A-1FCFF4AE4327}"/>
              </a:ext>
            </a:extLst>
          </p:cNvPr>
          <p:cNvSpPr/>
          <p:nvPr/>
        </p:nvSpPr>
        <p:spPr bwMode="gray">
          <a:xfrm>
            <a:off x="3477638" y="3671606"/>
            <a:ext cx="69234" cy="360509"/>
          </a:xfrm>
          <a:custGeom>
            <a:avLst/>
            <a:gdLst>
              <a:gd name="connsiteX0" fmla="*/ 63230 w 63230"/>
              <a:gd name="connsiteY0" fmla="*/ 0 h 325877"/>
              <a:gd name="connsiteX1" fmla="*/ 43775 w 63230"/>
              <a:gd name="connsiteY1" fmla="*/ 24319 h 325877"/>
              <a:gd name="connsiteX2" fmla="*/ 19456 w 63230"/>
              <a:gd name="connsiteY2" fmla="*/ 53502 h 325877"/>
              <a:gd name="connsiteX3" fmla="*/ 4864 w 63230"/>
              <a:gd name="connsiteY3" fmla="*/ 97277 h 325877"/>
              <a:gd name="connsiteX4" fmla="*/ 0 w 63230"/>
              <a:gd name="connsiteY4" fmla="*/ 111868 h 325877"/>
              <a:gd name="connsiteX5" fmla="*/ 4864 w 63230"/>
              <a:gd name="connsiteY5" fmla="*/ 175098 h 325877"/>
              <a:gd name="connsiteX6" fmla="*/ 0 w 63230"/>
              <a:gd name="connsiteY6" fmla="*/ 204281 h 325877"/>
              <a:gd name="connsiteX7" fmla="*/ 4864 w 63230"/>
              <a:gd name="connsiteY7" fmla="*/ 301558 h 325877"/>
              <a:gd name="connsiteX8" fmla="*/ 14592 w 63230"/>
              <a:gd name="connsiteY8" fmla="*/ 316149 h 325877"/>
              <a:gd name="connsiteX9" fmla="*/ 29183 w 63230"/>
              <a:gd name="connsiteY9" fmla="*/ 325877 h 325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230" h="325877">
                <a:moveTo>
                  <a:pt x="63230" y="0"/>
                </a:moveTo>
                <a:cubicBezTo>
                  <a:pt x="56745" y="8106"/>
                  <a:pt x="50611" y="16506"/>
                  <a:pt x="43775" y="24319"/>
                </a:cubicBezTo>
                <a:cubicBezTo>
                  <a:pt x="33429" y="36143"/>
                  <a:pt x="25878" y="39052"/>
                  <a:pt x="19456" y="53502"/>
                </a:cubicBezTo>
                <a:cubicBezTo>
                  <a:pt x="19454" y="53507"/>
                  <a:pt x="7297" y="89979"/>
                  <a:pt x="4864" y="97277"/>
                </a:cubicBezTo>
                <a:lnTo>
                  <a:pt x="0" y="111868"/>
                </a:lnTo>
                <a:cubicBezTo>
                  <a:pt x="1621" y="132945"/>
                  <a:pt x="4864" y="153959"/>
                  <a:pt x="4864" y="175098"/>
                </a:cubicBezTo>
                <a:cubicBezTo>
                  <a:pt x="4864" y="184960"/>
                  <a:pt x="0" y="194419"/>
                  <a:pt x="0" y="204281"/>
                </a:cubicBezTo>
                <a:cubicBezTo>
                  <a:pt x="0" y="236747"/>
                  <a:pt x="665" y="269365"/>
                  <a:pt x="4864" y="301558"/>
                </a:cubicBezTo>
                <a:cubicBezTo>
                  <a:pt x="5620" y="307354"/>
                  <a:pt x="10459" y="312016"/>
                  <a:pt x="14592" y="316149"/>
                </a:cubicBezTo>
                <a:cubicBezTo>
                  <a:pt x="18725" y="320282"/>
                  <a:pt x="29183" y="325877"/>
                  <a:pt x="29183" y="325877"/>
                </a:cubicBezTo>
              </a:path>
            </a:pathLst>
          </a:custGeom>
          <a:ln w="9525">
            <a:solidFill>
              <a:schemeClr val="bg1">
                <a:lumMod val="75000"/>
              </a:schemeClr>
            </a:solidFill>
          </a:ln>
        </p:spPr>
        <p:style>
          <a:lnRef idx="1">
            <a:schemeClr val="accent2"/>
          </a:lnRef>
          <a:fillRef idx="0">
            <a:schemeClr val="accent2"/>
          </a:fillRef>
          <a:effectRef idx="0">
            <a:schemeClr val="accent2"/>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mn-cs"/>
            </a:endParaRPr>
          </a:p>
        </p:txBody>
      </p:sp>
      <p:grpSp>
        <p:nvGrpSpPr>
          <p:cNvPr id="89" name="Group 88">
            <a:extLst>
              <a:ext uri="{FF2B5EF4-FFF2-40B4-BE49-F238E27FC236}">
                <a16:creationId xmlns:a16="http://schemas.microsoft.com/office/drawing/2014/main" id="{F7F5BEE9-B245-5DB2-F372-32391864016C}"/>
              </a:ext>
            </a:extLst>
          </p:cNvPr>
          <p:cNvGrpSpPr/>
          <p:nvPr/>
        </p:nvGrpSpPr>
        <p:grpSpPr>
          <a:xfrm>
            <a:off x="4352925" y="1549906"/>
            <a:ext cx="7272336" cy="4563183"/>
            <a:chOff x="4262465" y="1582205"/>
            <a:chExt cx="7272336" cy="4563183"/>
          </a:xfrm>
        </p:grpSpPr>
        <p:sp>
          <p:nvSpPr>
            <p:cNvPr id="65" name="Rectangle 64">
              <a:extLst>
                <a:ext uri="{FF2B5EF4-FFF2-40B4-BE49-F238E27FC236}">
                  <a16:creationId xmlns:a16="http://schemas.microsoft.com/office/drawing/2014/main" id="{285631C7-009C-3CD0-987B-E53258B54C4B}"/>
                </a:ext>
              </a:extLst>
            </p:cNvPr>
            <p:cNvSpPr/>
            <p:nvPr/>
          </p:nvSpPr>
          <p:spPr bwMode="gray">
            <a:xfrm>
              <a:off x="4262465" y="1587424"/>
              <a:ext cx="3554027" cy="1404000"/>
            </a:xfrm>
            <a:prstGeom prst="rect">
              <a:avLst/>
            </a:prstGeom>
            <a:solidFill>
              <a:srgbClr val="E3E8EE"/>
            </a:solidFill>
            <a:ln w="952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82" name="Rectangle 81">
              <a:extLst>
                <a:ext uri="{FF2B5EF4-FFF2-40B4-BE49-F238E27FC236}">
                  <a16:creationId xmlns:a16="http://schemas.microsoft.com/office/drawing/2014/main" id="{73B23F45-2DA2-EE6E-C86A-88CF8480F8BD}"/>
                </a:ext>
              </a:extLst>
            </p:cNvPr>
            <p:cNvSpPr/>
            <p:nvPr/>
          </p:nvSpPr>
          <p:spPr bwMode="gray">
            <a:xfrm>
              <a:off x="7975270" y="4863388"/>
              <a:ext cx="3554027" cy="1276364"/>
            </a:xfrm>
            <a:prstGeom prst="rect">
              <a:avLst/>
            </a:prstGeom>
            <a:solidFill>
              <a:srgbClr val="E3E8EE"/>
            </a:solidFill>
            <a:ln w="952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84" name="Rectangle 83">
              <a:extLst>
                <a:ext uri="{FF2B5EF4-FFF2-40B4-BE49-F238E27FC236}">
                  <a16:creationId xmlns:a16="http://schemas.microsoft.com/office/drawing/2014/main" id="{9585DA51-6642-C0DD-1126-56069066F6D1}"/>
                </a:ext>
              </a:extLst>
            </p:cNvPr>
            <p:cNvSpPr/>
            <p:nvPr/>
          </p:nvSpPr>
          <p:spPr bwMode="gray">
            <a:xfrm>
              <a:off x="7980774" y="3209974"/>
              <a:ext cx="3554027" cy="1404000"/>
            </a:xfrm>
            <a:prstGeom prst="rect">
              <a:avLst/>
            </a:prstGeom>
            <a:solidFill>
              <a:srgbClr val="E3E8EE"/>
            </a:solidFill>
            <a:ln w="952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85" name="Rectangle 84">
              <a:extLst>
                <a:ext uri="{FF2B5EF4-FFF2-40B4-BE49-F238E27FC236}">
                  <a16:creationId xmlns:a16="http://schemas.microsoft.com/office/drawing/2014/main" id="{9181C34C-9652-E198-1ED0-4108A5C4481A}"/>
                </a:ext>
              </a:extLst>
            </p:cNvPr>
            <p:cNvSpPr/>
            <p:nvPr/>
          </p:nvSpPr>
          <p:spPr bwMode="gray">
            <a:xfrm>
              <a:off x="7980774" y="1582205"/>
              <a:ext cx="3554027" cy="1404000"/>
            </a:xfrm>
            <a:prstGeom prst="rect">
              <a:avLst/>
            </a:prstGeom>
            <a:solidFill>
              <a:srgbClr val="E3E8EE"/>
            </a:solidFill>
            <a:ln w="952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86" name="Rectangle 85">
              <a:extLst>
                <a:ext uri="{FF2B5EF4-FFF2-40B4-BE49-F238E27FC236}">
                  <a16:creationId xmlns:a16="http://schemas.microsoft.com/office/drawing/2014/main" id="{D97460D3-662F-EFAB-D323-961B2DC0E72B}"/>
                </a:ext>
              </a:extLst>
            </p:cNvPr>
            <p:cNvSpPr/>
            <p:nvPr/>
          </p:nvSpPr>
          <p:spPr bwMode="gray">
            <a:xfrm>
              <a:off x="4262465" y="3213734"/>
              <a:ext cx="3554027" cy="1404000"/>
            </a:xfrm>
            <a:prstGeom prst="rect">
              <a:avLst/>
            </a:prstGeom>
            <a:solidFill>
              <a:srgbClr val="E3E8EE"/>
            </a:solidFill>
            <a:ln w="952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87" name="Rectangle 86">
              <a:extLst>
                <a:ext uri="{FF2B5EF4-FFF2-40B4-BE49-F238E27FC236}">
                  <a16:creationId xmlns:a16="http://schemas.microsoft.com/office/drawing/2014/main" id="{26051D75-23E9-4760-A158-2CC7EBFD51CA}"/>
                </a:ext>
              </a:extLst>
            </p:cNvPr>
            <p:cNvSpPr/>
            <p:nvPr/>
          </p:nvSpPr>
          <p:spPr bwMode="gray">
            <a:xfrm>
              <a:off x="4262465" y="4869024"/>
              <a:ext cx="3554027" cy="1276364"/>
            </a:xfrm>
            <a:prstGeom prst="rect">
              <a:avLst/>
            </a:prstGeom>
            <a:solidFill>
              <a:srgbClr val="E3E8EE"/>
            </a:solidFill>
            <a:ln w="952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grpSp>
      <p:sp>
        <p:nvSpPr>
          <p:cNvPr id="6" name="Title 5">
            <a:extLst>
              <a:ext uri="{FF2B5EF4-FFF2-40B4-BE49-F238E27FC236}">
                <a16:creationId xmlns:a16="http://schemas.microsoft.com/office/drawing/2014/main" id="{F41BEEEE-E617-4972-F195-D74BA9503711}"/>
              </a:ext>
            </a:extLst>
          </p:cNvPr>
          <p:cNvSpPr>
            <a:spLocks noGrp="1"/>
          </p:cNvSpPr>
          <p:nvPr>
            <p:ph type="title"/>
          </p:nvPr>
        </p:nvSpPr>
        <p:spPr/>
        <p:txBody>
          <a:bodyPr vert="horz">
            <a:noAutofit/>
          </a:bodyPr>
          <a:lstStyle/>
          <a:p>
            <a:r>
              <a:rPr lang="en-US"/>
              <a:t>Many African countries are considering including nuclear power in their future energy mix; 8 plants are planned or under construction</a:t>
            </a:r>
          </a:p>
        </p:txBody>
      </p:sp>
      <p:sp>
        <p:nvSpPr>
          <p:cNvPr id="32" name="btfpNotesBox368131">
            <a:hlinkClick r:id="rId9"/>
            <a:extLst>
              <a:ext uri="{FF2B5EF4-FFF2-40B4-BE49-F238E27FC236}">
                <a16:creationId xmlns:a16="http://schemas.microsoft.com/office/drawing/2014/main" id="{86223EB1-7A42-2586-06F9-081808D2CB0B}"/>
              </a:ext>
            </a:extLst>
          </p:cNvPr>
          <p:cNvSpPr txBox="1"/>
          <p:nvPr>
            <p:custDataLst>
              <p:tags r:id="rId3"/>
            </p:custDataLst>
          </p:nvPr>
        </p:nvSpPr>
        <p:spPr bwMode="gray">
          <a:xfrm>
            <a:off x="330199" y="6309360"/>
            <a:ext cx="9079251" cy="492443"/>
          </a:xfrm>
          <a:prstGeom prst="rect">
            <a:avLst/>
          </a:prstGeom>
          <a:noFill/>
        </p:spPr>
        <p:txBody>
          <a:bodyPr vert="horz" wrap="square" lIns="0" tIns="0" rIns="0" bIns="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IEA,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0"/>
              </a:rPr>
              <a:t>The Path to a New Era for Nuclear Energy</a:t>
            </a:r>
            <a:r>
              <a:rPr kumimoji="0" lang="en-US" sz="800" b="0" i="0" u="none" strike="noStrike" kern="1200" cap="none" spc="0" normalizeH="0" baseline="0" noProof="0" dirty="0">
                <a:ln>
                  <a:noFill/>
                </a:ln>
                <a:solidFill>
                  <a:srgbClr val="000000"/>
                </a:solidFill>
                <a:effectLst/>
                <a:uLnTx/>
                <a:uFillTx/>
                <a:latin typeface="Arial"/>
                <a:ea typeface="+mn-ea"/>
                <a:cs typeface="+mn-cs"/>
              </a:rPr>
              <a:t> (2025); IAEA,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1"/>
              </a:rPr>
              <a:t>Argentina Country Highlight</a:t>
            </a:r>
            <a:r>
              <a:rPr kumimoji="0" lang="en-US" sz="800" b="0" i="0" u="none" strike="noStrike" kern="1200" cap="none" spc="0" normalizeH="0" baseline="0" noProof="0" dirty="0">
                <a:ln>
                  <a:noFill/>
                </a:ln>
                <a:solidFill>
                  <a:srgbClr val="000000"/>
                </a:solidFill>
                <a:effectLst/>
                <a:uLnTx/>
                <a:uFillTx/>
                <a:latin typeface="Arial"/>
                <a:ea typeface="+mn-ea"/>
                <a:cs typeface="+mn-cs"/>
              </a:rPr>
              <a:t> (2024); African Energy Newsletter,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2"/>
              </a:rPr>
              <a:t>More African governments consider nuclear power, but costs could scupper plans</a:t>
            </a:r>
            <a:r>
              <a:rPr kumimoji="0" lang="en-US" sz="800" b="0" i="0" u="none" strike="noStrike" kern="1200" cap="none" spc="0" normalizeH="0" baseline="0" noProof="0" dirty="0">
                <a:ln>
                  <a:noFill/>
                </a:ln>
                <a:solidFill>
                  <a:srgbClr val="000000"/>
                </a:solidFill>
                <a:effectLst/>
                <a:uLnTx/>
                <a:uFillTx/>
                <a:latin typeface="Arial"/>
                <a:ea typeface="+mn-ea"/>
                <a:cs typeface="+mn-cs"/>
              </a:rPr>
              <a:t> (2024); Energy for Growth Hub,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3"/>
              </a:rPr>
              <a:t>2023 Update: Who in Africa Is Ready for Nuclear Power?</a:t>
            </a:r>
            <a:r>
              <a:rPr kumimoji="0" lang="en-US" sz="800" b="0" i="0" u="none" strike="noStrike" kern="1200" cap="none" spc="0" normalizeH="0" baseline="0" noProof="0" dirty="0">
                <a:ln>
                  <a:noFill/>
                </a:ln>
                <a:solidFill>
                  <a:srgbClr val="000000"/>
                </a:solidFill>
                <a:effectLst/>
                <a:uLnTx/>
                <a:uFillTx/>
                <a:latin typeface="Arial"/>
                <a:ea typeface="+mn-ea"/>
                <a:cs typeface="+mn-cs"/>
              </a:rPr>
              <a:t> (2023); World Nuclear News,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4"/>
              </a:rPr>
              <a:t>Permit Granted at El Dabaa</a:t>
            </a:r>
            <a:r>
              <a:rPr lang="en-US" sz="800" dirty="0">
                <a:solidFill>
                  <a:srgbClr val="000000"/>
                </a:solidFill>
                <a:latin typeface="Arial"/>
              </a:rPr>
              <a:t> (2025); Reuters, </a:t>
            </a:r>
            <a:r>
              <a:rPr lang="en-US" sz="800" dirty="0">
                <a:solidFill>
                  <a:srgbClr val="000000"/>
                </a:solidFill>
                <a:latin typeface="Arial"/>
                <a:hlinkClick r:id="rId15"/>
              </a:rPr>
              <a:t>Ghana signs agreement to build small NuScale nuclear reactor</a:t>
            </a:r>
            <a:r>
              <a:rPr lang="en-US" sz="800" dirty="0">
                <a:solidFill>
                  <a:srgbClr val="000000"/>
                </a:solidFill>
                <a:latin typeface="Arial"/>
              </a:rPr>
              <a:t> (2024); Nuclear Business Platform, </a:t>
            </a:r>
            <a:r>
              <a:rPr lang="en-US" sz="800" dirty="0">
                <a:solidFill>
                  <a:srgbClr val="000000"/>
                </a:solidFill>
                <a:latin typeface="Arial"/>
                <a:hlinkClick r:id="rId16"/>
              </a:rPr>
              <a:t>Nigeria’s Path to Nuclear Energy </a:t>
            </a:r>
            <a:r>
              <a:rPr lang="en-US" sz="800" dirty="0">
                <a:solidFill>
                  <a:srgbClr val="000000"/>
                </a:solidFill>
                <a:latin typeface="Arial"/>
              </a:rPr>
              <a:t>(2024). </a:t>
            </a: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Hinako Arai, Quint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7"/>
              </a:rPr>
              <a:t>Gernot Wagner</a:t>
            </a:r>
            <a:r>
              <a:rPr kumimoji="0" lang="en-US" sz="800" b="0" i="0" u="none" strike="noStrike" kern="1200" cap="none" spc="0" normalizeH="0" baseline="0" noProof="0" dirty="0">
                <a:ln>
                  <a:noFill/>
                </a:ln>
                <a:solidFill>
                  <a:srgbClr val="000000"/>
                </a:solidFill>
                <a:effectLst/>
                <a:uLnTx/>
                <a:uFillTx/>
                <a:latin typeface="Arial"/>
                <a:ea typeface="+mn-ea"/>
                <a:cs typeface="+mn-cs"/>
              </a:rPr>
              <a:t>. Share with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8"/>
              </a:rPr>
              <a:t>attribution</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u="none" strike="noStrike" kern="1200" cap="none" spc="0" normalizeH="0" baseline="0" noProof="0" dirty="0">
                <a:ln>
                  <a:noFill/>
                </a:ln>
                <a:solidFill>
                  <a:srgbClr val="000000"/>
                </a:solidFill>
                <a:effectLst/>
                <a:uLnTx/>
                <a:uFillTx/>
                <a:latin typeface="Arial"/>
                <a:ea typeface="+mn-ea"/>
                <a:cs typeface="+mn-cs"/>
              </a:rPr>
              <a:t>et al., </a:t>
            </a:r>
            <a:r>
              <a:rPr kumimoji="0" lang="en-US" sz="800" b="0" i="0" u="none" strike="noStrike" kern="1200" cap="none" spc="0" normalizeH="0" baseline="0" noProof="0" dirty="0">
                <a:ln>
                  <a:noFill/>
                </a:ln>
                <a:solidFill>
                  <a:srgbClr val="000000"/>
                </a:solidFill>
                <a:effectLst/>
                <a:uLnTx/>
                <a:uFillTx/>
                <a:latin typeface="Arial"/>
                <a:ea typeface="+mn-ea"/>
                <a:cs typeface="+mn-cs"/>
              </a:rPr>
              <a:t>"Reenergizing Nuclear" (23 September 2025).</a:t>
            </a:r>
          </a:p>
        </p:txBody>
      </p:sp>
      <p:sp>
        <p:nvSpPr>
          <p:cNvPr id="69" name="Rectangle 68">
            <a:extLst>
              <a:ext uri="{FF2B5EF4-FFF2-40B4-BE49-F238E27FC236}">
                <a16:creationId xmlns:a16="http://schemas.microsoft.com/office/drawing/2014/main" id="{F458FB18-C8A9-340B-EA7C-AB9ECE6CCDD1}"/>
              </a:ext>
            </a:extLst>
          </p:cNvPr>
          <p:cNvSpPr/>
          <p:nvPr/>
        </p:nvSpPr>
        <p:spPr bwMode="gray">
          <a:xfrm>
            <a:off x="4362152" y="4750035"/>
            <a:ext cx="1656000" cy="320337"/>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a:ea typeface="+mn-ea"/>
                <a:cs typeface="+mn-cs"/>
              </a:rPr>
              <a:t>   South Africa</a:t>
            </a:r>
          </a:p>
        </p:txBody>
      </p:sp>
      <p:sp>
        <p:nvSpPr>
          <p:cNvPr id="71" name="Rectangle 70">
            <a:extLst>
              <a:ext uri="{FF2B5EF4-FFF2-40B4-BE49-F238E27FC236}">
                <a16:creationId xmlns:a16="http://schemas.microsoft.com/office/drawing/2014/main" id="{EC468BAA-F7BE-919A-C7A5-092711A04DA1}"/>
              </a:ext>
            </a:extLst>
          </p:cNvPr>
          <p:cNvSpPr/>
          <p:nvPr/>
        </p:nvSpPr>
        <p:spPr bwMode="gray">
          <a:xfrm>
            <a:off x="8076107" y="1475399"/>
            <a:ext cx="1656000" cy="320337"/>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a:ea typeface="+mn-ea"/>
                <a:cs typeface="+mn-cs"/>
              </a:rPr>
              <a:t>       Egypt</a:t>
            </a:r>
          </a:p>
        </p:txBody>
      </p:sp>
      <p:sp>
        <p:nvSpPr>
          <p:cNvPr id="75" name="Rectangle 74">
            <a:extLst>
              <a:ext uri="{FF2B5EF4-FFF2-40B4-BE49-F238E27FC236}">
                <a16:creationId xmlns:a16="http://schemas.microsoft.com/office/drawing/2014/main" id="{7B998B14-FBFE-116E-5D5B-28E776F41285}"/>
              </a:ext>
            </a:extLst>
          </p:cNvPr>
          <p:cNvSpPr/>
          <p:nvPr/>
        </p:nvSpPr>
        <p:spPr bwMode="gray">
          <a:xfrm>
            <a:off x="4352924" y="1463759"/>
            <a:ext cx="1656000" cy="320337"/>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a:ea typeface="+mn-ea"/>
                <a:cs typeface="+mn-cs"/>
              </a:rPr>
              <a:t>      Ghana</a:t>
            </a:r>
          </a:p>
        </p:txBody>
      </p:sp>
      <p:sp>
        <p:nvSpPr>
          <p:cNvPr id="77" name="Rectangle 76">
            <a:extLst>
              <a:ext uri="{FF2B5EF4-FFF2-40B4-BE49-F238E27FC236}">
                <a16:creationId xmlns:a16="http://schemas.microsoft.com/office/drawing/2014/main" id="{E23169D2-7D4C-FD11-E9DA-5B7A71F0E924}"/>
              </a:ext>
            </a:extLst>
          </p:cNvPr>
          <p:cNvSpPr/>
          <p:nvPr/>
        </p:nvSpPr>
        <p:spPr bwMode="gray">
          <a:xfrm>
            <a:off x="4352925" y="3025200"/>
            <a:ext cx="1656000" cy="320337"/>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a:ea typeface="+mn-ea"/>
                <a:cs typeface="+mn-cs"/>
              </a:rPr>
              <a:t>      Nigeria</a:t>
            </a:r>
          </a:p>
        </p:txBody>
      </p:sp>
      <p:sp>
        <p:nvSpPr>
          <p:cNvPr id="79" name="Rectangle 78">
            <a:extLst>
              <a:ext uri="{FF2B5EF4-FFF2-40B4-BE49-F238E27FC236}">
                <a16:creationId xmlns:a16="http://schemas.microsoft.com/office/drawing/2014/main" id="{2CB8E553-52FE-EE68-B14F-97958099036A}"/>
              </a:ext>
            </a:extLst>
          </p:cNvPr>
          <p:cNvSpPr/>
          <p:nvPr/>
        </p:nvSpPr>
        <p:spPr bwMode="gray">
          <a:xfrm>
            <a:off x="8076302" y="3101519"/>
            <a:ext cx="1634328" cy="320337"/>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a:ea typeface="+mn-ea"/>
                <a:cs typeface="+mn-cs"/>
              </a:rPr>
              <a:t>      Uganda</a:t>
            </a:r>
          </a:p>
        </p:txBody>
      </p:sp>
      <p:sp>
        <p:nvSpPr>
          <p:cNvPr id="81" name="Rectangle 80">
            <a:extLst>
              <a:ext uri="{FF2B5EF4-FFF2-40B4-BE49-F238E27FC236}">
                <a16:creationId xmlns:a16="http://schemas.microsoft.com/office/drawing/2014/main" id="{A5724408-226A-A838-82B1-B5728620525B}"/>
              </a:ext>
            </a:extLst>
          </p:cNvPr>
          <p:cNvSpPr/>
          <p:nvPr/>
        </p:nvSpPr>
        <p:spPr bwMode="gray">
          <a:xfrm>
            <a:off x="8065730" y="4767299"/>
            <a:ext cx="1644900" cy="320337"/>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a:ea typeface="+mn-ea"/>
                <a:cs typeface="+mn-cs"/>
              </a:rPr>
              <a:t>      Rwanda   </a:t>
            </a:r>
          </a:p>
        </p:txBody>
      </p:sp>
      <p:grpSp>
        <p:nvGrpSpPr>
          <p:cNvPr id="64" name="Group 63">
            <a:extLst>
              <a:ext uri="{FF2B5EF4-FFF2-40B4-BE49-F238E27FC236}">
                <a16:creationId xmlns:a16="http://schemas.microsoft.com/office/drawing/2014/main" id="{B4548337-2346-5370-D788-C851F49E37F8}"/>
              </a:ext>
            </a:extLst>
          </p:cNvPr>
          <p:cNvGrpSpPr/>
          <p:nvPr/>
        </p:nvGrpSpPr>
        <p:grpSpPr>
          <a:xfrm>
            <a:off x="264977" y="1566255"/>
            <a:ext cx="3825942" cy="4536327"/>
            <a:chOff x="4352925" y="2289355"/>
            <a:chExt cx="3038630" cy="3602830"/>
          </a:xfrm>
        </p:grpSpPr>
        <p:grpSp>
          <p:nvGrpSpPr>
            <p:cNvPr id="2" name="Group 1">
              <a:extLst>
                <a:ext uri="{FF2B5EF4-FFF2-40B4-BE49-F238E27FC236}">
                  <a16:creationId xmlns:a16="http://schemas.microsoft.com/office/drawing/2014/main" id="{18A28226-6E13-58EE-D3FA-6982A1AB331E}"/>
                </a:ext>
              </a:extLst>
            </p:cNvPr>
            <p:cNvGrpSpPr>
              <a:grpSpLocks noChangeAspect="1"/>
            </p:cNvGrpSpPr>
            <p:nvPr/>
          </p:nvGrpSpPr>
          <p:grpSpPr>
            <a:xfrm>
              <a:off x="4352925" y="2289355"/>
              <a:ext cx="3038630" cy="3602830"/>
              <a:chOff x="5379804" y="3234493"/>
              <a:chExt cx="1766795" cy="2094846"/>
            </a:xfrm>
            <a:noFill/>
          </p:grpSpPr>
          <p:sp>
            <p:nvSpPr>
              <p:cNvPr id="3" name="Freeform 486">
                <a:extLst>
                  <a:ext uri="{FF2B5EF4-FFF2-40B4-BE49-F238E27FC236}">
                    <a16:creationId xmlns:a16="http://schemas.microsoft.com/office/drawing/2014/main" id="{6245C7A1-4D5B-A561-6763-8BD654CDA608}"/>
                  </a:ext>
                </a:extLst>
              </p:cNvPr>
              <p:cNvSpPr>
                <a:spLocks/>
              </p:cNvSpPr>
              <p:nvPr/>
            </p:nvSpPr>
            <p:spPr bwMode="auto">
              <a:xfrm>
                <a:off x="6932009" y="4657553"/>
                <a:ext cx="189554" cy="387933"/>
              </a:xfrm>
              <a:custGeom>
                <a:avLst/>
                <a:gdLst>
                  <a:gd name="T0" fmla="*/ 31 w 36"/>
                  <a:gd name="T1" fmla="*/ 2 h 70"/>
                  <a:gd name="T2" fmla="*/ 29 w 36"/>
                  <a:gd name="T3" fmla="*/ 0 h 70"/>
                  <a:gd name="T4" fmla="*/ 28 w 36"/>
                  <a:gd name="T5" fmla="*/ 3 h 70"/>
                  <a:gd name="T6" fmla="*/ 26 w 36"/>
                  <a:gd name="T7" fmla="*/ 8 h 70"/>
                  <a:gd name="T8" fmla="*/ 23 w 36"/>
                  <a:gd name="T9" fmla="*/ 8 h 70"/>
                  <a:gd name="T10" fmla="*/ 23 w 36"/>
                  <a:gd name="T11" fmla="*/ 10 h 70"/>
                  <a:gd name="T12" fmla="*/ 22 w 36"/>
                  <a:gd name="T13" fmla="*/ 12 h 70"/>
                  <a:gd name="T14" fmla="*/ 23 w 36"/>
                  <a:gd name="T15" fmla="*/ 13 h 70"/>
                  <a:gd name="T16" fmla="*/ 21 w 36"/>
                  <a:gd name="T17" fmla="*/ 14 h 70"/>
                  <a:gd name="T18" fmla="*/ 19 w 36"/>
                  <a:gd name="T19" fmla="*/ 16 h 70"/>
                  <a:gd name="T20" fmla="*/ 15 w 36"/>
                  <a:gd name="T21" fmla="*/ 18 h 70"/>
                  <a:gd name="T22" fmla="*/ 15 w 36"/>
                  <a:gd name="T23" fmla="*/ 19 h 70"/>
                  <a:gd name="T24" fmla="*/ 13 w 36"/>
                  <a:gd name="T25" fmla="*/ 19 h 70"/>
                  <a:gd name="T26" fmla="*/ 8 w 36"/>
                  <a:gd name="T27" fmla="*/ 21 h 70"/>
                  <a:gd name="T28" fmla="*/ 6 w 36"/>
                  <a:gd name="T29" fmla="*/ 21 h 70"/>
                  <a:gd name="T30" fmla="*/ 4 w 36"/>
                  <a:gd name="T31" fmla="*/ 27 h 70"/>
                  <a:gd name="T32" fmla="*/ 4 w 36"/>
                  <a:gd name="T33" fmla="*/ 44 h 70"/>
                  <a:gd name="T34" fmla="*/ 0 w 36"/>
                  <a:gd name="T35" fmla="*/ 51 h 70"/>
                  <a:gd name="T36" fmla="*/ 0 w 36"/>
                  <a:gd name="T37" fmla="*/ 55 h 70"/>
                  <a:gd name="T38" fmla="*/ 2 w 36"/>
                  <a:gd name="T39" fmla="*/ 59 h 70"/>
                  <a:gd name="T40" fmla="*/ 5 w 36"/>
                  <a:gd name="T41" fmla="*/ 68 h 70"/>
                  <a:gd name="T42" fmla="*/ 16 w 36"/>
                  <a:gd name="T43" fmla="*/ 68 h 70"/>
                  <a:gd name="T44" fmla="*/ 24 w 36"/>
                  <a:gd name="T45" fmla="*/ 50 h 70"/>
                  <a:gd name="T46" fmla="*/ 31 w 36"/>
                  <a:gd name="T47" fmla="*/ 30 h 70"/>
                  <a:gd name="T48" fmla="*/ 32 w 36"/>
                  <a:gd name="T49" fmla="*/ 23 h 70"/>
                  <a:gd name="T50" fmla="*/ 34 w 36"/>
                  <a:gd name="T51" fmla="*/ 19 h 70"/>
                  <a:gd name="T52" fmla="*/ 36 w 36"/>
                  <a:gd name="T53" fmla="*/ 17 h 70"/>
                  <a:gd name="T54" fmla="*/ 35 w 36"/>
                  <a:gd name="T55" fmla="*/ 11 h 70"/>
                  <a:gd name="T56" fmla="*/ 31 w 36"/>
                  <a:gd name="T57" fmla="*/ 2 h 70"/>
                  <a:gd name="T58" fmla="*/ 31 w 36"/>
                  <a:gd name="T59"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70">
                    <a:moveTo>
                      <a:pt x="31" y="2"/>
                    </a:moveTo>
                    <a:cubicBezTo>
                      <a:pt x="31" y="2"/>
                      <a:pt x="30" y="0"/>
                      <a:pt x="29" y="0"/>
                    </a:cubicBezTo>
                    <a:cubicBezTo>
                      <a:pt x="29" y="1"/>
                      <a:pt x="28" y="2"/>
                      <a:pt x="28" y="3"/>
                    </a:cubicBezTo>
                    <a:cubicBezTo>
                      <a:pt x="27" y="5"/>
                      <a:pt x="27" y="6"/>
                      <a:pt x="26" y="8"/>
                    </a:cubicBezTo>
                    <a:cubicBezTo>
                      <a:pt x="25" y="9"/>
                      <a:pt x="24" y="8"/>
                      <a:pt x="23" y="8"/>
                    </a:cubicBezTo>
                    <a:cubicBezTo>
                      <a:pt x="23" y="8"/>
                      <a:pt x="24" y="9"/>
                      <a:pt x="23" y="10"/>
                    </a:cubicBezTo>
                    <a:cubicBezTo>
                      <a:pt x="23" y="11"/>
                      <a:pt x="22" y="11"/>
                      <a:pt x="22" y="12"/>
                    </a:cubicBezTo>
                    <a:cubicBezTo>
                      <a:pt x="22" y="12"/>
                      <a:pt x="23" y="13"/>
                      <a:pt x="23" y="13"/>
                    </a:cubicBezTo>
                    <a:cubicBezTo>
                      <a:pt x="23" y="14"/>
                      <a:pt x="22" y="13"/>
                      <a:pt x="21" y="14"/>
                    </a:cubicBezTo>
                    <a:cubicBezTo>
                      <a:pt x="20" y="14"/>
                      <a:pt x="20" y="15"/>
                      <a:pt x="19" y="16"/>
                    </a:cubicBezTo>
                    <a:cubicBezTo>
                      <a:pt x="18" y="17"/>
                      <a:pt x="17" y="17"/>
                      <a:pt x="15" y="18"/>
                    </a:cubicBezTo>
                    <a:cubicBezTo>
                      <a:pt x="14" y="18"/>
                      <a:pt x="16" y="19"/>
                      <a:pt x="15" y="19"/>
                    </a:cubicBezTo>
                    <a:cubicBezTo>
                      <a:pt x="15" y="20"/>
                      <a:pt x="13" y="18"/>
                      <a:pt x="13" y="19"/>
                    </a:cubicBezTo>
                    <a:cubicBezTo>
                      <a:pt x="11" y="20"/>
                      <a:pt x="10" y="20"/>
                      <a:pt x="8" y="21"/>
                    </a:cubicBezTo>
                    <a:cubicBezTo>
                      <a:pt x="7" y="21"/>
                      <a:pt x="6" y="20"/>
                      <a:pt x="6" y="21"/>
                    </a:cubicBezTo>
                    <a:cubicBezTo>
                      <a:pt x="5" y="23"/>
                      <a:pt x="5" y="25"/>
                      <a:pt x="4" y="27"/>
                    </a:cubicBezTo>
                    <a:cubicBezTo>
                      <a:pt x="3" y="32"/>
                      <a:pt x="8" y="39"/>
                      <a:pt x="4" y="44"/>
                    </a:cubicBezTo>
                    <a:cubicBezTo>
                      <a:pt x="3" y="46"/>
                      <a:pt x="1" y="48"/>
                      <a:pt x="0" y="51"/>
                    </a:cubicBezTo>
                    <a:cubicBezTo>
                      <a:pt x="0" y="52"/>
                      <a:pt x="0" y="54"/>
                      <a:pt x="0" y="55"/>
                    </a:cubicBezTo>
                    <a:cubicBezTo>
                      <a:pt x="1" y="56"/>
                      <a:pt x="3" y="57"/>
                      <a:pt x="2" y="59"/>
                    </a:cubicBezTo>
                    <a:cubicBezTo>
                      <a:pt x="1" y="62"/>
                      <a:pt x="2" y="66"/>
                      <a:pt x="5" y="68"/>
                    </a:cubicBezTo>
                    <a:cubicBezTo>
                      <a:pt x="8" y="70"/>
                      <a:pt x="11" y="70"/>
                      <a:pt x="16" y="68"/>
                    </a:cubicBezTo>
                    <a:cubicBezTo>
                      <a:pt x="21" y="66"/>
                      <a:pt x="22" y="55"/>
                      <a:pt x="24" y="50"/>
                    </a:cubicBezTo>
                    <a:cubicBezTo>
                      <a:pt x="26" y="43"/>
                      <a:pt x="29" y="37"/>
                      <a:pt x="31" y="30"/>
                    </a:cubicBezTo>
                    <a:cubicBezTo>
                      <a:pt x="31" y="28"/>
                      <a:pt x="31" y="25"/>
                      <a:pt x="32" y="23"/>
                    </a:cubicBezTo>
                    <a:cubicBezTo>
                      <a:pt x="33" y="22"/>
                      <a:pt x="31" y="14"/>
                      <a:pt x="34" y="19"/>
                    </a:cubicBezTo>
                    <a:cubicBezTo>
                      <a:pt x="35" y="20"/>
                      <a:pt x="35" y="18"/>
                      <a:pt x="36" y="17"/>
                    </a:cubicBezTo>
                    <a:cubicBezTo>
                      <a:pt x="36" y="15"/>
                      <a:pt x="35" y="13"/>
                      <a:pt x="35" y="11"/>
                    </a:cubicBezTo>
                    <a:cubicBezTo>
                      <a:pt x="34" y="9"/>
                      <a:pt x="33" y="4"/>
                      <a:pt x="31" y="2"/>
                    </a:cubicBezTo>
                    <a:cubicBezTo>
                      <a:pt x="30" y="1"/>
                      <a:pt x="32" y="2"/>
                      <a:pt x="31" y="2"/>
                    </a:cubicBezTo>
                    <a:close/>
                  </a:path>
                </a:pathLst>
              </a:custGeom>
              <a:grpFill/>
              <a:ln w="3175" cap="flat">
                <a:solidFill>
                  <a:schemeClr val="bg1">
                    <a:lumMod val="75000"/>
                  </a:schemeClr>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4" name="Freeform 729">
                <a:extLst>
                  <a:ext uri="{FF2B5EF4-FFF2-40B4-BE49-F238E27FC236}">
                    <a16:creationId xmlns:a16="http://schemas.microsoft.com/office/drawing/2014/main" id="{A184A357-AC04-6845-215A-BC8F67F1A1FF}"/>
                  </a:ext>
                </a:extLst>
              </p:cNvPr>
              <p:cNvSpPr>
                <a:spLocks/>
              </p:cNvSpPr>
              <p:nvPr/>
            </p:nvSpPr>
            <p:spPr bwMode="auto">
              <a:xfrm>
                <a:off x="6597605" y="4600779"/>
                <a:ext cx="277180" cy="490123"/>
              </a:xfrm>
              <a:custGeom>
                <a:avLst/>
                <a:gdLst>
                  <a:gd name="T0" fmla="*/ 52 w 53"/>
                  <a:gd name="T1" fmla="*/ 23 h 88"/>
                  <a:gd name="T2" fmla="*/ 50 w 53"/>
                  <a:gd name="T3" fmla="*/ 3 h 88"/>
                  <a:gd name="T4" fmla="*/ 46 w 53"/>
                  <a:gd name="T5" fmla="*/ 3 h 88"/>
                  <a:gd name="T6" fmla="*/ 41 w 53"/>
                  <a:gd name="T7" fmla="*/ 6 h 88"/>
                  <a:gd name="T8" fmla="*/ 38 w 53"/>
                  <a:gd name="T9" fmla="*/ 7 h 88"/>
                  <a:gd name="T10" fmla="*/ 32 w 53"/>
                  <a:gd name="T11" fmla="*/ 7 h 88"/>
                  <a:gd name="T12" fmla="*/ 28 w 53"/>
                  <a:gd name="T13" fmla="*/ 7 h 88"/>
                  <a:gd name="T14" fmla="*/ 23 w 53"/>
                  <a:gd name="T15" fmla="*/ 7 h 88"/>
                  <a:gd name="T16" fmla="*/ 24 w 53"/>
                  <a:gd name="T17" fmla="*/ 18 h 88"/>
                  <a:gd name="T18" fmla="*/ 25 w 53"/>
                  <a:gd name="T19" fmla="*/ 20 h 88"/>
                  <a:gd name="T20" fmla="*/ 27 w 53"/>
                  <a:gd name="T21" fmla="*/ 22 h 88"/>
                  <a:gd name="T22" fmla="*/ 27 w 53"/>
                  <a:gd name="T23" fmla="*/ 28 h 88"/>
                  <a:gd name="T24" fmla="*/ 25 w 53"/>
                  <a:gd name="T25" fmla="*/ 31 h 88"/>
                  <a:gd name="T26" fmla="*/ 24 w 53"/>
                  <a:gd name="T27" fmla="*/ 35 h 88"/>
                  <a:gd name="T28" fmla="*/ 20 w 53"/>
                  <a:gd name="T29" fmla="*/ 31 h 88"/>
                  <a:gd name="T30" fmla="*/ 21 w 53"/>
                  <a:gd name="T31" fmla="*/ 25 h 88"/>
                  <a:gd name="T32" fmla="*/ 16 w 53"/>
                  <a:gd name="T33" fmla="*/ 22 h 88"/>
                  <a:gd name="T34" fmla="*/ 13 w 53"/>
                  <a:gd name="T35" fmla="*/ 20 h 88"/>
                  <a:gd name="T36" fmla="*/ 2 w 53"/>
                  <a:gd name="T37" fmla="*/ 24 h 88"/>
                  <a:gd name="T38" fmla="*/ 0 w 53"/>
                  <a:gd name="T39" fmla="*/ 26 h 88"/>
                  <a:gd name="T40" fmla="*/ 1 w 53"/>
                  <a:gd name="T41" fmla="*/ 30 h 88"/>
                  <a:gd name="T42" fmla="*/ 12 w 53"/>
                  <a:gd name="T43" fmla="*/ 35 h 88"/>
                  <a:gd name="T44" fmla="*/ 13 w 53"/>
                  <a:gd name="T45" fmla="*/ 44 h 88"/>
                  <a:gd name="T46" fmla="*/ 12 w 53"/>
                  <a:gd name="T47" fmla="*/ 52 h 88"/>
                  <a:gd name="T48" fmla="*/ 6 w 53"/>
                  <a:gd name="T49" fmla="*/ 62 h 88"/>
                  <a:gd name="T50" fmla="*/ 6 w 53"/>
                  <a:gd name="T51" fmla="*/ 69 h 88"/>
                  <a:gd name="T52" fmla="*/ 8 w 53"/>
                  <a:gd name="T53" fmla="*/ 78 h 88"/>
                  <a:gd name="T54" fmla="*/ 9 w 53"/>
                  <a:gd name="T55" fmla="*/ 87 h 88"/>
                  <a:gd name="T56" fmla="*/ 12 w 53"/>
                  <a:gd name="T57" fmla="*/ 86 h 88"/>
                  <a:gd name="T58" fmla="*/ 13 w 53"/>
                  <a:gd name="T59" fmla="*/ 83 h 88"/>
                  <a:gd name="T60" fmla="*/ 11 w 53"/>
                  <a:gd name="T61" fmla="*/ 83 h 88"/>
                  <a:gd name="T62" fmla="*/ 16 w 53"/>
                  <a:gd name="T63" fmla="*/ 77 h 88"/>
                  <a:gd name="T64" fmla="*/ 25 w 53"/>
                  <a:gd name="T65" fmla="*/ 72 h 88"/>
                  <a:gd name="T66" fmla="*/ 25 w 53"/>
                  <a:gd name="T67" fmla="*/ 64 h 88"/>
                  <a:gd name="T68" fmla="*/ 21 w 53"/>
                  <a:gd name="T69" fmla="*/ 48 h 88"/>
                  <a:gd name="T70" fmla="*/ 24 w 53"/>
                  <a:gd name="T71" fmla="*/ 48 h 88"/>
                  <a:gd name="T72" fmla="*/ 29 w 53"/>
                  <a:gd name="T73" fmla="*/ 44 h 88"/>
                  <a:gd name="T74" fmla="*/ 35 w 53"/>
                  <a:gd name="T75" fmla="*/ 38 h 88"/>
                  <a:gd name="T76" fmla="*/ 40 w 53"/>
                  <a:gd name="T77" fmla="*/ 36 h 88"/>
                  <a:gd name="T78" fmla="*/ 46 w 53"/>
                  <a:gd name="T79" fmla="*/ 32 h 88"/>
                  <a:gd name="T80" fmla="*/ 52 w 53"/>
                  <a:gd name="T81" fmla="*/ 23 h 88"/>
                  <a:gd name="T82" fmla="*/ 52 w 53"/>
                  <a:gd name="T83"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3" h="88">
                    <a:moveTo>
                      <a:pt x="52" y="23"/>
                    </a:moveTo>
                    <a:cubicBezTo>
                      <a:pt x="49" y="17"/>
                      <a:pt x="50" y="9"/>
                      <a:pt x="50" y="3"/>
                    </a:cubicBezTo>
                    <a:cubicBezTo>
                      <a:pt x="50" y="0"/>
                      <a:pt x="48" y="2"/>
                      <a:pt x="46" y="3"/>
                    </a:cubicBezTo>
                    <a:cubicBezTo>
                      <a:pt x="45" y="4"/>
                      <a:pt x="43" y="6"/>
                      <a:pt x="41" y="6"/>
                    </a:cubicBezTo>
                    <a:cubicBezTo>
                      <a:pt x="40" y="6"/>
                      <a:pt x="38" y="5"/>
                      <a:pt x="38" y="7"/>
                    </a:cubicBezTo>
                    <a:cubicBezTo>
                      <a:pt x="36" y="10"/>
                      <a:pt x="34" y="7"/>
                      <a:pt x="32" y="7"/>
                    </a:cubicBezTo>
                    <a:cubicBezTo>
                      <a:pt x="30" y="7"/>
                      <a:pt x="30" y="9"/>
                      <a:pt x="28" y="7"/>
                    </a:cubicBezTo>
                    <a:cubicBezTo>
                      <a:pt x="27" y="7"/>
                      <a:pt x="24" y="7"/>
                      <a:pt x="23" y="7"/>
                    </a:cubicBezTo>
                    <a:cubicBezTo>
                      <a:pt x="20" y="7"/>
                      <a:pt x="21" y="16"/>
                      <a:pt x="24" y="18"/>
                    </a:cubicBezTo>
                    <a:cubicBezTo>
                      <a:pt x="24" y="18"/>
                      <a:pt x="24" y="20"/>
                      <a:pt x="25" y="20"/>
                    </a:cubicBezTo>
                    <a:cubicBezTo>
                      <a:pt x="25" y="21"/>
                      <a:pt x="26" y="21"/>
                      <a:pt x="27" y="22"/>
                    </a:cubicBezTo>
                    <a:cubicBezTo>
                      <a:pt x="27" y="24"/>
                      <a:pt x="27" y="27"/>
                      <a:pt x="27" y="28"/>
                    </a:cubicBezTo>
                    <a:cubicBezTo>
                      <a:pt x="27" y="30"/>
                      <a:pt x="28" y="31"/>
                      <a:pt x="25" y="31"/>
                    </a:cubicBezTo>
                    <a:cubicBezTo>
                      <a:pt x="24" y="31"/>
                      <a:pt x="24" y="34"/>
                      <a:pt x="24" y="35"/>
                    </a:cubicBezTo>
                    <a:cubicBezTo>
                      <a:pt x="23" y="34"/>
                      <a:pt x="21" y="32"/>
                      <a:pt x="20" y="31"/>
                    </a:cubicBezTo>
                    <a:cubicBezTo>
                      <a:pt x="19" y="29"/>
                      <a:pt x="21" y="27"/>
                      <a:pt x="21" y="25"/>
                    </a:cubicBezTo>
                    <a:cubicBezTo>
                      <a:pt x="22" y="20"/>
                      <a:pt x="19" y="24"/>
                      <a:pt x="16" y="22"/>
                    </a:cubicBezTo>
                    <a:cubicBezTo>
                      <a:pt x="15" y="21"/>
                      <a:pt x="15" y="19"/>
                      <a:pt x="13" y="20"/>
                    </a:cubicBezTo>
                    <a:cubicBezTo>
                      <a:pt x="9" y="22"/>
                      <a:pt x="6" y="23"/>
                      <a:pt x="2" y="24"/>
                    </a:cubicBezTo>
                    <a:cubicBezTo>
                      <a:pt x="1" y="25"/>
                      <a:pt x="0" y="25"/>
                      <a:pt x="0" y="26"/>
                    </a:cubicBezTo>
                    <a:cubicBezTo>
                      <a:pt x="0" y="27"/>
                      <a:pt x="1" y="29"/>
                      <a:pt x="1" y="30"/>
                    </a:cubicBezTo>
                    <a:cubicBezTo>
                      <a:pt x="4" y="30"/>
                      <a:pt x="12" y="32"/>
                      <a:pt x="12" y="35"/>
                    </a:cubicBezTo>
                    <a:cubicBezTo>
                      <a:pt x="13" y="38"/>
                      <a:pt x="13" y="41"/>
                      <a:pt x="13" y="44"/>
                    </a:cubicBezTo>
                    <a:cubicBezTo>
                      <a:pt x="12" y="46"/>
                      <a:pt x="14" y="49"/>
                      <a:pt x="12" y="52"/>
                    </a:cubicBezTo>
                    <a:cubicBezTo>
                      <a:pt x="10" y="55"/>
                      <a:pt x="8" y="59"/>
                      <a:pt x="6" y="62"/>
                    </a:cubicBezTo>
                    <a:cubicBezTo>
                      <a:pt x="4" y="64"/>
                      <a:pt x="6" y="68"/>
                      <a:pt x="6" y="69"/>
                    </a:cubicBezTo>
                    <a:cubicBezTo>
                      <a:pt x="8" y="73"/>
                      <a:pt x="8" y="75"/>
                      <a:pt x="8" y="78"/>
                    </a:cubicBezTo>
                    <a:cubicBezTo>
                      <a:pt x="8" y="81"/>
                      <a:pt x="8" y="84"/>
                      <a:pt x="9" y="87"/>
                    </a:cubicBezTo>
                    <a:cubicBezTo>
                      <a:pt x="9" y="88"/>
                      <a:pt x="12" y="87"/>
                      <a:pt x="12" y="86"/>
                    </a:cubicBezTo>
                    <a:cubicBezTo>
                      <a:pt x="13" y="85"/>
                      <a:pt x="13" y="83"/>
                      <a:pt x="13" y="83"/>
                    </a:cubicBezTo>
                    <a:cubicBezTo>
                      <a:pt x="12" y="83"/>
                      <a:pt x="11" y="83"/>
                      <a:pt x="11" y="83"/>
                    </a:cubicBezTo>
                    <a:cubicBezTo>
                      <a:pt x="11" y="80"/>
                      <a:pt x="14" y="78"/>
                      <a:pt x="16" y="77"/>
                    </a:cubicBezTo>
                    <a:cubicBezTo>
                      <a:pt x="19" y="76"/>
                      <a:pt x="23" y="75"/>
                      <a:pt x="25" y="72"/>
                    </a:cubicBezTo>
                    <a:cubicBezTo>
                      <a:pt x="25" y="71"/>
                      <a:pt x="25" y="66"/>
                      <a:pt x="25" y="64"/>
                    </a:cubicBezTo>
                    <a:cubicBezTo>
                      <a:pt x="25" y="62"/>
                      <a:pt x="21" y="48"/>
                      <a:pt x="21" y="48"/>
                    </a:cubicBezTo>
                    <a:cubicBezTo>
                      <a:pt x="22" y="47"/>
                      <a:pt x="22" y="50"/>
                      <a:pt x="24" y="48"/>
                    </a:cubicBezTo>
                    <a:cubicBezTo>
                      <a:pt x="26" y="46"/>
                      <a:pt x="27" y="45"/>
                      <a:pt x="29" y="44"/>
                    </a:cubicBezTo>
                    <a:cubicBezTo>
                      <a:pt x="31" y="43"/>
                      <a:pt x="32" y="37"/>
                      <a:pt x="35" y="38"/>
                    </a:cubicBezTo>
                    <a:cubicBezTo>
                      <a:pt x="36" y="38"/>
                      <a:pt x="38" y="36"/>
                      <a:pt x="40" y="36"/>
                    </a:cubicBezTo>
                    <a:cubicBezTo>
                      <a:pt x="42" y="35"/>
                      <a:pt x="44" y="34"/>
                      <a:pt x="46" y="32"/>
                    </a:cubicBezTo>
                    <a:cubicBezTo>
                      <a:pt x="47" y="31"/>
                      <a:pt x="53" y="25"/>
                      <a:pt x="52" y="23"/>
                    </a:cubicBezTo>
                    <a:cubicBezTo>
                      <a:pt x="51" y="22"/>
                      <a:pt x="52" y="24"/>
                      <a:pt x="52" y="23"/>
                    </a:cubicBezTo>
                    <a:close/>
                  </a:path>
                </a:pathLst>
              </a:custGeom>
              <a:grpFill/>
              <a:ln w="3175" cap="flat">
                <a:solidFill>
                  <a:schemeClr val="bg1">
                    <a:lumMod val="75000"/>
                  </a:schemeClr>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11" name="Freeform 730">
                <a:extLst>
                  <a:ext uri="{FF2B5EF4-FFF2-40B4-BE49-F238E27FC236}">
                    <a16:creationId xmlns:a16="http://schemas.microsoft.com/office/drawing/2014/main" id="{F30EB047-857B-AAA9-0C4D-889EF9A70E41}"/>
                  </a:ext>
                </a:extLst>
              </p:cNvPr>
              <p:cNvSpPr>
                <a:spLocks/>
              </p:cNvSpPr>
              <p:nvPr/>
            </p:nvSpPr>
            <p:spPr bwMode="auto">
              <a:xfrm>
                <a:off x="6660194" y="4585640"/>
                <a:ext cx="84048" cy="210054"/>
              </a:xfrm>
              <a:custGeom>
                <a:avLst/>
                <a:gdLst>
                  <a:gd name="T0" fmla="*/ 4 w 16"/>
                  <a:gd name="T1" fmla="*/ 25 h 38"/>
                  <a:gd name="T2" fmla="*/ 9 w 16"/>
                  <a:gd name="T3" fmla="*/ 26 h 38"/>
                  <a:gd name="T4" fmla="*/ 8 w 16"/>
                  <a:gd name="T5" fmla="*/ 31 h 38"/>
                  <a:gd name="T6" fmla="*/ 12 w 16"/>
                  <a:gd name="T7" fmla="*/ 38 h 38"/>
                  <a:gd name="T8" fmla="*/ 12 w 16"/>
                  <a:gd name="T9" fmla="*/ 34 h 38"/>
                  <a:gd name="T10" fmla="*/ 15 w 16"/>
                  <a:gd name="T11" fmla="*/ 33 h 38"/>
                  <a:gd name="T12" fmla="*/ 15 w 16"/>
                  <a:gd name="T13" fmla="*/ 27 h 38"/>
                  <a:gd name="T14" fmla="*/ 12 w 16"/>
                  <a:gd name="T15" fmla="*/ 22 h 38"/>
                  <a:gd name="T16" fmla="*/ 8 w 16"/>
                  <a:gd name="T17" fmla="*/ 20 h 38"/>
                  <a:gd name="T18" fmla="*/ 8 w 16"/>
                  <a:gd name="T19" fmla="*/ 16 h 38"/>
                  <a:gd name="T20" fmla="*/ 7 w 16"/>
                  <a:gd name="T21" fmla="*/ 14 h 38"/>
                  <a:gd name="T22" fmla="*/ 8 w 16"/>
                  <a:gd name="T23" fmla="*/ 8 h 38"/>
                  <a:gd name="T24" fmla="*/ 7 w 16"/>
                  <a:gd name="T25" fmla="*/ 3 h 38"/>
                  <a:gd name="T26" fmla="*/ 7 w 16"/>
                  <a:gd name="T27" fmla="*/ 1 h 38"/>
                  <a:gd name="T28" fmla="*/ 2 w 16"/>
                  <a:gd name="T29" fmla="*/ 0 h 38"/>
                  <a:gd name="T30" fmla="*/ 4 w 16"/>
                  <a:gd name="T31" fmla="*/ 6 h 38"/>
                  <a:gd name="T32" fmla="*/ 4 w 16"/>
                  <a:gd name="T33" fmla="*/ 14 h 38"/>
                  <a:gd name="T34" fmla="*/ 2 w 16"/>
                  <a:gd name="T35" fmla="*/ 16 h 38"/>
                  <a:gd name="T36" fmla="*/ 1 w 16"/>
                  <a:gd name="T37" fmla="*/ 20 h 38"/>
                  <a:gd name="T38" fmla="*/ 4 w 16"/>
                  <a:gd name="T39" fmla="*/ 25 h 38"/>
                  <a:gd name="T40" fmla="*/ 4 w 16"/>
                  <a:gd name="T41"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38">
                    <a:moveTo>
                      <a:pt x="4" y="25"/>
                    </a:moveTo>
                    <a:cubicBezTo>
                      <a:pt x="6" y="26"/>
                      <a:pt x="9" y="24"/>
                      <a:pt x="9" y="26"/>
                    </a:cubicBezTo>
                    <a:cubicBezTo>
                      <a:pt x="10" y="28"/>
                      <a:pt x="9" y="29"/>
                      <a:pt x="8" y="31"/>
                    </a:cubicBezTo>
                    <a:cubicBezTo>
                      <a:pt x="6" y="33"/>
                      <a:pt x="10" y="36"/>
                      <a:pt x="12" y="38"/>
                    </a:cubicBezTo>
                    <a:cubicBezTo>
                      <a:pt x="13" y="37"/>
                      <a:pt x="12" y="35"/>
                      <a:pt x="12" y="34"/>
                    </a:cubicBezTo>
                    <a:cubicBezTo>
                      <a:pt x="13" y="33"/>
                      <a:pt x="16" y="35"/>
                      <a:pt x="15" y="33"/>
                    </a:cubicBezTo>
                    <a:cubicBezTo>
                      <a:pt x="15" y="31"/>
                      <a:pt x="15" y="29"/>
                      <a:pt x="15" y="27"/>
                    </a:cubicBezTo>
                    <a:cubicBezTo>
                      <a:pt x="14" y="25"/>
                      <a:pt x="13" y="24"/>
                      <a:pt x="12" y="22"/>
                    </a:cubicBezTo>
                    <a:cubicBezTo>
                      <a:pt x="11" y="25"/>
                      <a:pt x="8" y="21"/>
                      <a:pt x="8" y="20"/>
                    </a:cubicBezTo>
                    <a:cubicBezTo>
                      <a:pt x="8" y="18"/>
                      <a:pt x="8" y="17"/>
                      <a:pt x="8" y="16"/>
                    </a:cubicBezTo>
                    <a:cubicBezTo>
                      <a:pt x="8" y="14"/>
                      <a:pt x="8" y="15"/>
                      <a:pt x="7" y="14"/>
                    </a:cubicBezTo>
                    <a:cubicBezTo>
                      <a:pt x="6" y="14"/>
                      <a:pt x="8" y="8"/>
                      <a:pt x="8" y="8"/>
                    </a:cubicBezTo>
                    <a:cubicBezTo>
                      <a:pt x="8" y="6"/>
                      <a:pt x="7" y="5"/>
                      <a:pt x="7" y="3"/>
                    </a:cubicBezTo>
                    <a:cubicBezTo>
                      <a:pt x="6" y="2"/>
                      <a:pt x="5" y="0"/>
                      <a:pt x="7" y="1"/>
                    </a:cubicBezTo>
                    <a:cubicBezTo>
                      <a:pt x="6" y="0"/>
                      <a:pt x="3" y="0"/>
                      <a:pt x="2" y="0"/>
                    </a:cubicBezTo>
                    <a:cubicBezTo>
                      <a:pt x="2" y="1"/>
                      <a:pt x="6" y="5"/>
                      <a:pt x="4" y="6"/>
                    </a:cubicBezTo>
                    <a:cubicBezTo>
                      <a:pt x="1" y="7"/>
                      <a:pt x="2" y="12"/>
                      <a:pt x="4" y="14"/>
                    </a:cubicBezTo>
                    <a:cubicBezTo>
                      <a:pt x="4" y="15"/>
                      <a:pt x="2" y="15"/>
                      <a:pt x="2" y="16"/>
                    </a:cubicBezTo>
                    <a:cubicBezTo>
                      <a:pt x="1" y="16"/>
                      <a:pt x="1" y="19"/>
                      <a:pt x="1" y="20"/>
                    </a:cubicBezTo>
                    <a:cubicBezTo>
                      <a:pt x="0" y="22"/>
                      <a:pt x="3" y="24"/>
                      <a:pt x="4" y="25"/>
                    </a:cubicBezTo>
                    <a:cubicBezTo>
                      <a:pt x="5" y="26"/>
                      <a:pt x="4" y="24"/>
                      <a:pt x="4" y="25"/>
                    </a:cubicBezTo>
                    <a:close/>
                  </a:path>
                </a:pathLst>
              </a:custGeom>
              <a:grpFill/>
              <a:ln w="3175" cap="flat">
                <a:solidFill>
                  <a:schemeClr val="bg1">
                    <a:lumMod val="75000"/>
                  </a:schemeClr>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12" name="Freeform 731">
                <a:extLst>
                  <a:ext uri="{FF2B5EF4-FFF2-40B4-BE49-F238E27FC236}">
                    <a16:creationId xmlns:a16="http://schemas.microsoft.com/office/drawing/2014/main" id="{585CAD36-0C5A-66DA-D672-5895FDBA3596}"/>
                  </a:ext>
                </a:extLst>
              </p:cNvPr>
              <p:cNvSpPr>
                <a:spLocks/>
              </p:cNvSpPr>
              <p:nvPr/>
            </p:nvSpPr>
            <p:spPr bwMode="auto">
              <a:xfrm>
                <a:off x="6375861" y="4545901"/>
                <a:ext cx="314732" cy="278179"/>
              </a:xfrm>
              <a:custGeom>
                <a:avLst/>
                <a:gdLst>
                  <a:gd name="T0" fmla="*/ 56 w 60"/>
                  <a:gd name="T1" fmla="*/ 30 h 50"/>
                  <a:gd name="T2" fmla="*/ 55 w 60"/>
                  <a:gd name="T3" fmla="*/ 24 h 50"/>
                  <a:gd name="T4" fmla="*/ 57 w 60"/>
                  <a:gd name="T5" fmla="*/ 22 h 50"/>
                  <a:gd name="T6" fmla="*/ 57 w 60"/>
                  <a:gd name="T7" fmla="*/ 19 h 50"/>
                  <a:gd name="T8" fmla="*/ 58 w 60"/>
                  <a:gd name="T9" fmla="*/ 13 h 50"/>
                  <a:gd name="T10" fmla="*/ 56 w 60"/>
                  <a:gd name="T11" fmla="*/ 8 h 50"/>
                  <a:gd name="T12" fmla="*/ 51 w 60"/>
                  <a:gd name="T13" fmla="*/ 5 h 50"/>
                  <a:gd name="T14" fmla="*/ 48 w 60"/>
                  <a:gd name="T15" fmla="*/ 3 h 50"/>
                  <a:gd name="T16" fmla="*/ 45 w 60"/>
                  <a:gd name="T17" fmla="*/ 0 h 50"/>
                  <a:gd name="T18" fmla="*/ 38 w 60"/>
                  <a:gd name="T19" fmla="*/ 1 h 50"/>
                  <a:gd name="T20" fmla="*/ 34 w 60"/>
                  <a:gd name="T21" fmla="*/ 4 h 50"/>
                  <a:gd name="T22" fmla="*/ 35 w 60"/>
                  <a:gd name="T23" fmla="*/ 10 h 50"/>
                  <a:gd name="T24" fmla="*/ 33 w 60"/>
                  <a:gd name="T25" fmla="*/ 17 h 50"/>
                  <a:gd name="T26" fmla="*/ 37 w 60"/>
                  <a:gd name="T27" fmla="*/ 21 h 50"/>
                  <a:gd name="T28" fmla="*/ 40 w 60"/>
                  <a:gd name="T29" fmla="*/ 23 h 50"/>
                  <a:gd name="T30" fmla="*/ 39 w 60"/>
                  <a:gd name="T31" fmla="*/ 26 h 50"/>
                  <a:gd name="T32" fmla="*/ 35 w 60"/>
                  <a:gd name="T33" fmla="*/ 26 h 50"/>
                  <a:gd name="T34" fmla="*/ 31 w 60"/>
                  <a:gd name="T35" fmla="*/ 22 h 50"/>
                  <a:gd name="T36" fmla="*/ 27 w 60"/>
                  <a:gd name="T37" fmla="*/ 17 h 50"/>
                  <a:gd name="T38" fmla="*/ 20 w 60"/>
                  <a:gd name="T39" fmla="*/ 18 h 50"/>
                  <a:gd name="T40" fmla="*/ 16 w 60"/>
                  <a:gd name="T41" fmla="*/ 16 h 50"/>
                  <a:gd name="T42" fmla="*/ 14 w 60"/>
                  <a:gd name="T43" fmla="*/ 16 h 50"/>
                  <a:gd name="T44" fmla="*/ 11 w 60"/>
                  <a:gd name="T45" fmla="*/ 14 h 50"/>
                  <a:gd name="T46" fmla="*/ 11 w 60"/>
                  <a:gd name="T47" fmla="*/ 20 h 50"/>
                  <a:gd name="T48" fmla="*/ 10 w 60"/>
                  <a:gd name="T49" fmla="*/ 24 h 50"/>
                  <a:gd name="T50" fmla="*/ 2 w 60"/>
                  <a:gd name="T51" fmla="*/ 24 h 50"/>
                  <a:gd name="T52" fmla="*/ 1 w 60"/>
                  <a:gd name="T53" fmla="*/ 29 h 50"/>
                  <a:gd name="T54" fmla="*/ 3 w 60"/>
                  <a:gd name="T55" fmla="*/ 43 h 50"/>
                  <a:gd name="T56" fmla="*/ 8 w 60"/>
                  <a:gd name="T57" fmla="*/ 48 h 50"/>
                  <a:gd name="T58" fmla="*/ 16 w 60"/>
                  <a:gd name="T59" fmla="*/ 50 h 50"/>
                  <a:gd name="T60" fmla="*/ 18 w 60"/>
                  <a:gd name="T61" fmla="*/ 50 h 50"/>
                  <a:gd name="T62" fmla="*/ 22 w 60"/>
                  <a:gd name="T63" fmla="*/ 50 h 50"/>
                  <a:gd name="T64" fmla="*/ 28 w 60"/>
                  <a:gd name="T65" fmla="*/ 47 h 50"/>
                  <a:gd name="T66" fmla="*/ 31 w 60"/>
                  <a:gd name="T67" fmla="*/ 44 h 50"/>
                  <a:gd name="T68" fmla="*/ 35 w 60"/>
                  <a:gd name="T69" fmla="*/ 41 h 50"/>
                  <a:gd name="T70" fmla="*/ 37 w 60"/>
                  <a:gd name="T71" fmla="*/ 38 h 50"/>
                  <a:gd name="T72" fmla="*/ 43 w 60"/>
                  <a:gd name="T73" fmla="*/ 38 h 50"/>
                  <a:gd name="T74" fmla="*/ 42 w 60"/>
                  <a:gd name="T75" fmla="*/ 35 h 50"/>
                  <a:gd name="T76" fmla="*/ 46 w 60"/>
                  <a:gd name="T77" fmla="*/ 33 h 50"/>
                  <a:gd name="T78" fmla="*/ 56 w 60"/>
                  <a:gd name="T79" fmla="*/ 30 h 50"/>
                  <a:gd name="T80" fmla="*/ 56 w 60"/>
                  <a:gd name="T81" fmla="*/ 3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0" h="50">
                    <a:moveTo>
                      <a:pt x="56" y="30"/>
                    </a:moveTo>
                    <a:cubicBezTo>
                      <a:pt x="54" y="27"/>
                      <a:pt x="56" y="27"/>
                      <a:pt x="55" y="24"/>
                    </a:cubicBezTo>
                    <a:cubicBezTo>
                      <a:pt x="55" y="23"/>
                      <a:pt x="56" y="23"/>
                      <a:pt x="57" y="22"/>
                    </a:cubicBezTo>
                    <a:cubicBezTo>
                      <a:pt x="58" y="21"/>
                      <a:pt x="57" y="20"/>
                      <a:pt x="57" y="19"/>
                    </a:cubicBezTo>
                    <a:cubicBezTo>
                      <a:pt x="56" y="17"/>
                      <a:pt x="56" y="14"/>
                      <a:pt x="58" y="13"/>
                    </a:cubicBezTo>
                    <a:cubicBezTo>
                      <a:pt x="60" y="12"/>
                      <a:pt x="57" y="9"/>
                      <a:pt x="56" y="8"/>
                    </a:cubicBezTo>
                    <a:cubicBezTo>
                      <a:pt x="55" y="6"/>
                      <a:pt x="53" y="5"/>
                      <a:pt x="51" y="5"/>
                    </a:cubicBezTo>
                    <a:cubicBezTo>
                      <a:pt x="50" y="4"/>
                      <a:pt x="49" y="3"/>
                      <a:pt x="48" y="3"/>
                    </a:cubicBezTo>
                    <a:cubicBezTo>
                      <a:pt x="47" y="2"/>
                      <a:pt x="46" y="1"/>
                      <a:pt x="45" y="0"/>
                    </a:cubicBezTo>
                    <a:cubicBezTo>
                      <a:pt x="45" y="0"/>
                      <a:pt x="39" y="1"/>
                      <a:pt x="38" y="1"/>
                    </a:cubicBezTo>
                    <a:cubicBezTo>
                      <a:pt x="36" y="1"/>
                      <a:pt x="36" y="3"/>
                      <a:pt x="34" y="4"/>
                    </a:cubicBezTo>
                    <a:cubicBezTo>
                      <a:pt x="33" y="6"/>
                      <a:pt x="34" y="9"/>
                      <a:pt x="35" y="10"/>
                    </a:cubicBezTo>
                    <a:cubicBezTo>
                      <a:pt x="35" y="13"/>
                      <a:pt x="33" y="14"/>
                      <a:pt x="33" y="17"/>
                    </a:cubicBezTo>
                    <a:cubicBezTo>
                      <a:pt x="33" y="18"/>
                      <a:pt x="35" y="21"/>
                      <a:pt x="37" y="21"/>
                    </a:cubicBezTo>
                    <a:cubicBezTo>
                      <a:pt x="39" y="21"/>
                      <a:pt x="40" y="20"/>
                      <a:pt x="40" y="23"/>
                    </a:cubicBezTo>
                    <a:cubicBezTo>
                      <a:pt x="40" y="25"/>
                      <a:pt x="40" y="26"/>
                      <a:pt x="39" y="26"/>
                    </a:cubicBezTo>
                    <a:cubicBezTo>
                      <a:pt x="37" y="27"/>
                      <a:pt x="36" y="28"/>
                      <a:pt x="35" y="26"/>
                    </a:cubicBezTo>
                    <a:cubicBezTo>
                      <a:pt x="34" y="24"/>
                      <a:pt x="33" y="22"/>
                      <a:pt x="31" y="22"/>
                    </a:cubicBezTo>
                    <a:cubicBezTo>
                      <a:pt x="29" y="21"/>
                      <a:pt x="28" y="19"/>
                      <a:pt x="27" y="17"/>
                    </a:cubicBezTo>
                    <a:cubicBezTo>
                      <a:pt x="25" y="21"/>
                      <a:pt x="23" y="19"/>
                      <a:pt x="20" y="18"/>
                    </a:cubicBezTo>
                    <a:cubicBezTo>
                      <a:pt x="18" y="18"/>
                      <a:pt x="18" y="16"/>
                      <a:pt x="16" y="16"/>
                    </a:cubicBezTo>
                    <a:cubicBezTo>
                      <a:pt x="16" y="16"/>
                      <a:pt x="15" y="17"/>
                      <a:pt x="14" y="16"/>
                    </a:cubicBezTo>
                    <a:cubicBezTo>
                      <a:pt x="13" y="16"/>
                      <a:pt x="13" y="14"/>
                      <a:pt x="11" y="14"/>
                    </a:cubicBezTo>
                    <a:cubicBezTo>
                      <a:pt x="11" y="16"/>
                      <a:pt x="11" y="18"/>
                      <a:pt x="11" y="20"/>
                    </a:cubicBezTo>
                    <a:cubicBezTo>
                      <a:pt x="11" y="22"/>
                      <a:pt x="12" y="24"/>
                      <a:pt x="10" y="24"/>
                    </a:cubicBezTo>
                    <a:cubicBezTo>
                      <a:pt x="7" y="24"/>
                      <a:pt x="4" y="24"/>
                      <a:pt x="2" y="24"/>
                    </a:cubicBezTo>
                    <a:cubicBezTo>
                      <a:pt x="1" y="24"/>
                      <a:pt x="1" y="28"/>
                      <a:pt x="1" y="29"/>
                    </a:cubicBezTo>
                    <a:cubicBezTo>
                      <a:pt x="1" y="33"/>
                      <a:pt x="0" y="40"/>
                      <a:pt x="3" y="43"/>
                    </a:cubicBezTo>
                    <a:cubicBezTo>
                      <a:pt x="4" y="44"/>
                      <a:pt x="7" y="48"/>
                      <a:pt x="8" y="48"/>
                    </a:cubicBezTo>
                    <a:cubicBezTo>
                      <a:pt x="10" y="47"/>
                      <a:pt x="19" y="47"/>
                      <a:pt x="16" y="50"/>
                    </a:cubicBezTo>
                    <a:cubicBezTo>
                      <a:pt x="18" y="50"/>
                      <a:pt x="17" y="50"/>
                      <a:pt x="18" y="50"/>
                    </a:cubicBezTo>
                    <a:cubicBezTo>
                      <a:pt x="20" y="49"/>
                      <a:pt x="21" y="50"/>
                      <a:pt x="22" y="50"/>
                    </a:cubicBezTo>
                    <a:cubicBezTo>
                      <a:pt x="25" y="50"/>
                      <a:pt x="27" y="50"/>
                      <a:pt x="28" y="47"/>
                    </a:cubicBezTo>
                    <a:cubicBezTo>
                      <a:pt x="29" y="46"/>
                      <a:pt x="30" y="45"/>
                      <a:pt x="31" y="44"/>
                    </a:cubicBezTo>
                    <a:cubicBezTo>
                      <a:pt x="32" y="43"/>
                      <a:pt x="34" y="43"/>
                      <a:pt x="35" y="41"/>
                    </a:cubicBezTo>
                    <a:cubicBezTo>
                      <a:pt x="36" y="40"/>
                      <a:pt x="36" y="39"/>
                      <a:pt x="37" y="38"/>
                    </a:cubicBezTo>
                    <a:cubicBezTo>
                      <a:pt x="39" y="38"/>
                      <a:pt x="41" y="38"/>
                      <a:pt x="43" y="38"/>
                    </a:cubicBezTo>
                    <a:cubicBezTo>
                      <a:pt x="42" y="37"/>
                      <a:pt x="42" y="35"/>
                      <a:pt x="42" y="35"/>
                    </a:cubicBezTo>
                    <a:cubicBezTo>
                      <a:pt x="44" y="34"/>
                      <a:pt x="45" y="34"/>
                      <a:pt x="46" y="33"/>
                    </a:cubicBezTo>
                    <a:cubicBezTo>
                      <a:pt x="49" y="32"/>
                      <a:pt x="53" y="31"/>
                      <a:pt x="56" y="30"/>
                    </a:cubicBezTo>
                    <a:cubicBezTo>
                      <a:pt x="55" y="29"/>
                      <a:pt x="55" y="30"/>
                      <a:pt x="56" y="30"/>
                    </a:cubicBezTo>
                    <a:close/>
                  </a:path>
                </a:pathLst>
              </a:custGeom>
              <a:grpFill/>
              <a:ln w="3175" cap="flat">
                <a:solidFill>
                  <a:schemeClr val="bg1">
                    <a:lumMod val="75000"/>
                  </a:schemeClr>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13" name="Freeform 732">
                <a:extLst>
                  <a:ext uri="{FF2B5EF4-FFF2-40B4-BE49-F238E27FC236}">
                    <a16:creationId xmlns:a16="http://schemas.microsoft.com/office/drawing/2014/main" id="{60A82427-5DB2-8A6C-CD36-2CC064495298}"/>
                  </a:ext>
                </a:extLst>
              </p:cNvPr>
              <p:cNvSpPr>
                <a:spLocks/>
              </p:cNvSpPr>
              <p:nvPr/>
            </p:nvSpPr>
            <p:spPr bwMode="auto">
              <a:xfrm>
                <a:off x="6136236" y="4795693"/>
                <a:ext cx="334403" cy="350089"/>
              </a:xfrm>
              <a:custGeom>
                <a:avLst/>
                <a:gdLst>
                  <a:gd name="T0" fmla="*/ 33 w 64"/>
                  <a:gd name="T1" fmla="*/ 5 h 63"/>
                  <a:gd name="T2" fmla="*/ 31 w 64"/>
                  <a:gd name="T3" fmla="*/ 2 h 63"/>
                  <a:gd name="T4" fmla="*/ 28 w 64"/>
                  <a:gd name="T5" fmla="*/ 2 h 63"/>
                  <a:gd name="T6" fmla="*/ 18 w 64"/>
                  <a:gd name="T7" fmla="*/ 2 h 63"/>
                  <a:gd name="T8" fmla="*/ 10 w 64"/>
                  <a:gd name="T9" fmla="*/ 2 h 63"/>
                  <a:gd name="T10" fmla="*/ 7 w 64"/>
                  <a:gd name="T11" fmla="*/ 0 h 63"/>
                  <a:gd name="T12" fmla="*/ 4 w 64"/>
                  <a:gd name="T13" fmla="*/ 2 h 63"/>
                  <a:gd name="T14" fmla="*/ 1 w 64"/>
                  <a:gd name="T15" fmla="*/ 2 h 63"/>
                  <a:gd name="T16" fmla="*/ 6 w 64"/>
                  <a:gd name="T17" fmla="*/ 14 h 63"/>
                  <a:gd name="T18" fmla="*/ 9 w 64"/>
                  <a:gd name="T19" fmla="*/ 21 h 63"/>
                  <a:gd name="T20" fmla="*/ 13 w 64"/>
                  <a:gd name="T21" fmla="*/ 29 h 63"/>
                  <a:gd name="T22" fmla="*/ 13 w 64"/>
                  <a:gd name="T23" fmla="*/ 34 h 63"/>
                  <a:gd name="T24" fmla="*/ 14 w 64"/>
                  <a:gd name="T25" fmla="*/ 42 h 63"/>
                  <a:gd name="T26" fmla="*/ 16 w 64"/>
                  <a:gd name="T27" fmla="*/ 51 h 63"/>
                  <a:gd name="T28" fmla="*/ 22 w 64"/>
                  <a:gd name="T29" fmla="*/ 61 h 63"/>
                  <a:gd name="T30" fmla="*/ 28 w 64"/>
                  <a:gd name="T31" fmla="*/ 62 h 63"/>
                  <a:gd name="T32" fmla="*/ 33 w 64"/>
                  <a:gd name="T33" fmla="*/ 62 h 63"/>
                  <a:gd name="T34" fmla="*/ 38 w 64"/>
                  <a:gd name="T35" fmla="*/ 58 h 63"/>
                  <a:gd name="T36" fmla="*/ 38 w 64"/>
                  <a:gd name="T37" fmla="*/ 40 h 63"/>
                  <a:gd name="T38" fmla="*/ 38 w 64"/>
                  <a:gd name="T39" fmla="*/ 28 h 63"/>
                  <a:gd name="T40" fmla="*/ 39 w 64"/>
                  <a:gd name="T41" fmla="*/ 26 h 63"/>
                  <a:gd name="T42" fmla="*/ 43 w 64"/>
                  <a:gd name="T43" fmla="*/ 26 h 63"/>
                  <a:gd name="T44" fmla="*/ 43 w 64"/>
                  <a:gd name="T45" fmla="*/ 7 h 63"/>
                  <a:gd name="T46" fmla="*/ 51 w 64"/>
                  <a:gd name="T47" fmla="*/ 6 h 63"/>
                  <a:gd name="T48" fmla="*/ 53 w 64"/>
                  <a:gd name="T49" fmla="*/ 5 h 63"/>
                  <a:gd name="T50" fmla="*/ 56 w 64"/>
                  <a:gd name="T51" fmla="*/ 8 h 63"/>
                  <a:gd name="T52" fmla="*/ 58 w 64"/>
                  <a:gd name="T53" fmla="*/ 6 h 63"/>
                  <a:gd name="T54" fmla="*/ 62 w 64"/>
                  <a:gd name="T55" fmla="*/ 5 h 63"/>
                  <a:gd name="T56" fmla="*/ 59 w 64"/>
                  <a:gd name="T57" fmla="*/ 2 h 63"/>
                  <a:gd name="T58" fmla="*/ 45 w 64"/>
                  <a:gd name="T59" fmla="*/ 5 h 63"/>
                  <a:gd name="T60" fmla="*/ 33 w 64"/>
                  <a:gd name="T61"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63">
                    <a:moveTo>
                      <a:pt x="33" y="5"/>
                    </a:moveTo>
                    <a:cubicBezTo>
                      <a:pt x="32" y="5"/>
                      <a:pt x="31" y="2"/>
                      <a:pt x="31" y="2"/>
                    </a:cubicBezTo>
                    <a:cubicBezTo>
                      <a:pt x="30" y="2"/>
                      <a:pt x="29" y="2"/>
                      <a:pt x="28" y="2"/>
                    </a:cubicBezTo>
                    <a:cubicBezTo>
                      <a:pt x="25" y="2"/>
                      <a:pt x="21" y="2"/>
                      <a:pt x="18" y="2"/>
                    </a:cubicBezTo>
                    <a:cubicBezTo>
                      <a:pt x="15" y="2"/>
                      <a:pt x="13" y="2"/>
                      <a:pt x="10" y="2"/>
                    </a:cubicBezTo>
                    <a:cubicBezTo>
                      <a:pt x="9" y="2"/>
                      <a:pt x="9" y="0"/>
                      <a:pt x="7" y="0"/>
                    </a:cubicBezTo>
                    <a:cubicBezTo>
                      <a:pt x="6" y="0"/>
                      <a:pt x="5" y="2"/>
                      <a:pt x="4" y="2"/>
                    </a:cubicBezTo>
                    <a:cubicBezTo>
                      <a:pt x="3" y="2"/>
                      <a:pt x="2" y="2"/>
                      <a:pt x="1" y="2"/>
                    </a:cubicBezTo>
                    <a:cubicBezTo>
                      <a:pt x="0" y="7"/>
                      <a:pt x="4" y="9"/>
                      <a:pt x="6" y="14"/>
                    </a:cubicBezTo>
                    <a:cubicBezTo>
                      <a:pt x="7" y="16"/>
                      <a:pt x="8" y="19"/>
                      <a:pt x="9" y="21"/>
                    </a:cubicBezTo>
                    <a:cubicBezTo>
                      <a:pt x="10" y="24"/>
                      <a:pt x="12" y="26"/>
                      <a:pt x="13" y="29"/>
                    </a:cubicBezTo>
                    <a:cubicBezTo>
                      <a:pt x="13" y="30"/>
                      <a:pt x="13" y="33"/>
                      <a:pt x="13" y="34"/>
                    </a:cubicBezTo>
                    <a:cubicBezTo>
                      <a:pt x="13" y="37"/>
                      <a:pt x="14" y="39"/>
                      <a:pt x="14" y="42"/>
                    </a:cubicBezTo>
                    <a:cubicBezTo>
                      <a:pt x="15" y="45"/>
                      <a:pt x="15" y="48"/>
                      <a:pt x="16" y="51"/>
                    </a:cubicBezTo>
                    <a:cubicBezTo>
                      <a:pt x="17" y="55"/>
                      <a:pt x="20" y="58"/>
                      <a:pt x="22" y="61"/>
                    </a:cubicBezTo>
                    <a:cubicBezTo>
                      <a:pt x="25" y="58"/>
                      <a:pt x="25" y="60"/>
                      <a:pt x="28" y="62"/>
                    </a:cubicBezTo>
                    <a:cubicBezTo>
                      <a:pt x="29" y="63"/>
                      <a:pt x="32" y="63"/>
                      <a:pt x="33" y="62"/>
                    </a:cubicBezTo>
                    <a:cubicBezTo>
                      <a:pt x="36" y="62"/>
                      <a:pt x="38" y="61"/>
                      <a:pt x="38" y="58"/>
                    </a:cubicBezTo>
                    <a:cubicBezTo>
                      <a:pt x="38" y="52"/>
                      <a:pt x="38" y="46"/>
                      <a:pt x="38" y="40"/>
                    </a:cubicBezTo>
                    <a:cubicBezTo>
                      <a:pt x="38" y="36"/>
                      <a:pt x="38" y="32"/>
                      <a:pt x="38" y="28"/>
                    </a:cubicBezTo>
                    <a:cubicBezTo>
                      <a:pt x="38" y="27"/>
                      <a:pt x="38" y="26"/>
                      <a:pt x="39" y="26"/>
                    </a:cubicBezTo>
                    <a:cubicBezTo>
                      <a:pt x="39" y="26"/>
                      <a:pt x="43" y="26"/>
                      <a:pt x="43" y="26"/>
                    </a:cubicBezTo>
                    <a:cubicBezTo>
                      <a:pt x="43" y="20"/>
                      <a:pt x="43" y="13"/>
                      <a:pt x="43" y="7"/>
                    </a:cubicBezTo>
                    <a:cubicBezTo>
                      <a:pt x="46" y="8"/>
                      <a:pt x="48" y="6"/>
                      <a:pt x="51" y="6"/>
                    </a:cubicBezTo>
                    <a:cubicBezTo>
                      <a:pt x="51" y="5"/>
                      <a:pt x="52" y="5"/>
                      <a:pt x="53" y="5"/>
                    </a:cubicBezTo>
                    <a:cubicBezTo>
                      <a:pt x="53" y="5"/>
                      <a:pt x="55" y="8"/>
                      <a:pt x="56" y="8"/>
                    </a:cubicBezTo>
                    <a:cubicBezTo>
                      <a:pt x="57" y="7"/>
                      <a:pt x="56" y="6"/>
                      <a:pt x="58" y="6"/>
                    </a:cubicBezTo>
                    <a:cubicBezTo>
                      <a:pt x="59" y="6"/>
                      <a:pt x="60" y="5"/>
                      <a:pt x="62" y="5"/>
                    </a:cubicBezTo>
                    <a:cubicBezTo>
                      <a:pt x="64" y="4"/>
                      <a:pt x="60" y="2"/>
                      <a:pt x="59" y="2"/>
                    </a:cubicBezTo>
                    <a:cubicBezTo>
                      <a:pt x="54" y="2"/>
                      <a:pt x="50" y="5"/>
                      <a:pt x="45" y="5"/>
                    </a:cubicBezTo>
                    <a:cubicBezTo>
                      <a:pt x="41" y="5"/>
                      <a:pt x="37" y="5"/>
                      <a:pt x="33" y="5"/>
                    </a:cubicBezTo>
                    <a:close/>
                  </a:path>
                </a:pathLst>
              </a:custGeom>
              <a:grpFill/>
              <a:ln w="3175" cap="flat">
                <a:solidFill>
                  <a:schemeClr val="bg1">
                    <a:lumMod val="75000"/>
                  </a:schemeClr>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14" name="Freeform 733">
                <a:extLst>
                  <a:ext uri="{FF2B5EF4-FFF2-40B4-BE49-F238E27FC236}">
                    <a16:creationId xmlns:a16="http://schemas.microsoft.com/office/drawing/2014/main" id="{10699EC9-F367-6FBD-F535-B5A4FBE02837}"/>
                  </a:ext>
                </a:extLst>
              </p:cNvPr>
              <p:cNvSpPr>
                <a:spLocks/>
              </p:cNvSpPr>
              <p:nvPr/>
            </p:nvSpPr>
            <p:spPr bwMode="auto">
              <a:xfrm>
                <a:off x="6145177" y="4167429"/>
                <a:ext cx="477465" cy="527971"/>
              </a:xfrm>
              <a:custGeom>
                <a:avLst/>
                <a:gdLst>
                  <a:gd name="T0" fmla="*/ 89 w 91"/>
                  <a:gd name="T1" fmla="*/ 10 h 95"/>
                  <a:gd name="T2" fmla="*/ 83 w 91"/>
                  <a:gd name="T3" fmla="*/ 4 h 95"/>
                  <a:gd name="T4" fmla="*/ 77 w 91"/>
                  <a:gd name="T5" fmla="*/ 6 h 95"/>
                  <a:gd name="T6" fmla="*/ 72 w 91"/>
                  <a:gd name="T7" fmla="*/ 1 h 95"/>
                  <a:gd name="T8" fmla="*/ 65 w 91"/>
                  <a:gd name="T9" fmla="*/ 1 h 95"/>
                  <a:gd name="T10" fmla="*/ 57 w 91"/>
                  <a:gd name="T11" fmla="*/ 2 h 95"/>
                  <a:gd name="T12" fmla="*/ 48 w 91"/>
                  <a:gd name="T13" fmla="*/ 6 h 95"/>
                  <a:gd name="T14" fmla="*/ 35 w 91"/>
                  <a:gd name="T15" fmla="*/ 2 h 95"/>
                  <a:gd name="T16" fmla="*/ 30 w 91"/>
                  <a:gd name="T17" fmla="*/ 12 h 95"/>
                  <a:gd name="T18" fmla="*/ 19 w 91"/>
                  <a:gd name="T19" fmla="*/ 35 h 95"/>
                  <a:gd name="T20" fmla="*/ 17 w 91"/>
                  <a:gd name="T21" fmla="*/ 48 h 95"/>
                  <a:gd name="T22" fmla="*/ 10 w 91"/>
                  <a:gd name="T23" fmla="*/ 49 h 95"/>
                  <a:gd name="T24" fmla="*/ 2 w 91"/>
                  <a:gd name="T25" fmla="*/ 55 h 95"/>
                  <a:gd name="T26" fmla="*/ 1 w 91"/>
                  <a:gd name="T27" fmla="*/ 59 h 95"/>
                  <a:gd name="T28" fmla="*/ 18 w 91"/>
                  <a:gd name="T29" fmla="*/ 57 h 95"/>
                  <a:gd name="T30" fmla="*/ 26 w 91"/>
                  <a:gd name="T31" fmla="*/ 68 h 95"/>
                  <a:gd name="T32" fmla="*/ 35 w 91"/>
                  <a:gd name="T33" fmla="*/ 63 h 95"/>
                  <a:gd name="T34" fmla="*/ 41 w 91"/>
                  <a:gd name="T35" fmla="*/ 64 h 95"/>
                  <a:gd name="T36" fmla="*/ 46 w 91"/>
                  <a:gd name="T37" fmla="*/ 70 h 95"/>
                  <a:gd name="T38" fmla="*/ 47 w 91"/>
                  <a:gd name="T39" fmla="*/ 78 h 95"/>
                  <a:gd name="T40" fmla="*/ 53 w 91"/>
                  <a:gd name="T41" fmla="*/ 82 h 95"/>
                  <a:gd name="T42" fmla="*/ 60 w 91"/>
                  <a:gd name="T43" fmla="*/ 84 h 95"/>
                  <a:gd name="T44" fmla="*/ 66 w 91"/>
                  <a:gd name="T45" fmla="*/ 87 h 95"/>
                  <a:gd name="T46" fmla="*/ 76 w 91"/>
                  <a:gd name="T47" fmla="*/ 90 h 95"/>
                  <a:gd name="T48" fmla="*/ 84 w 91"/>
                  <a:gd name="T49" fmla="*/ 94 h 95"/>
                  <a:gd name="T50" fmla="*/ 77 w 91"/>
                  <a:gd name="T51" fmla="*/ 85 h 95"/>
                  <a:gd name="T52" fmla="*/ 78 w 91"/>
                  <a:gd name="T53" fmla="*/ 73 h 95"/>
                  <a:gd name="T54" fmla="*/ 80 w 91"/>
                  <a:gd name="T55" fmla="*/ 70 h 95"/>
                  <a:gd name="T56" fmla="*/ 84 w 91"/>
                  <a:gd name="T57" fmla="*/ 63 h 95"/>
                  <a:gd name="T58" fmla="*/ 81 w 91"/>
                  <a:gd name="T59" fmla="*/ 55 h 95"/>
                  <a:gd name="T60" fmla="*/ 81 w 91"/>
                  <a:gd name="T61" fmla="*/ 45 h 95"/>
                  <a:gd name="T62" fmla="*/ 83 w 91"/>
                  <a:gd name="T63" fmla="*/ 28 h 95"/>
                  <a:gd name="T64" fmla="*/ 90 w 91"/>
                  <a:gd name="T65" fmla="*/ 18 h 95"/>
                  <a:gd name="T66" fmla="*/ 90 w 91"/>
                  <a:gd name="T67" fmla="*/ 1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95">
                    <a:moveTo>
                      <a:pt x="90" y="15"/>
                    </a:moveTo>
                    <a:cubicBezTo>
                      <a:pt x="89" y="14"/>
                      <a:pt x="89" y="12"/>
                      <a:pt x="89" y="10"/>
                    </a:cubicBezTo>
                    <a:cubicBezTo>
                      <a:pt x="89" y="9"/>
                      <a:pt x="87" y="8"/>
                      <a:pt x="86" y="7"/>
                    </a:cubicBezTo>
                    <a:cubicBezTo>
                      <a:pt x="86" y="6"/>
                      <a:pt x="84" y="4"/>
                      <a:pt x="83" y="4"/>
                    </a:cubicBezTo>
                    <a:cubicBezTo>
                      <a:pt x="82" y="4"/>
                      <a:pt x="82" y="6"/>
                      <a:pt x="80" y="5"/>
                    </a:cubicBezTo>
                    <a:cubicBezTo>
                      <a:pt x="78" y="4"/>
                      <a:pt x="79" y="5"/>
                      <a:pt x="77" y="6"/>
                    </a:cubicBezTo>
                    <a:cubicBezTo>
                      <a:pt x="77" y="6"/>
                      <a:pt x="75" y="5"/>
                      <a:pt x="75" y="4"/>
                    </a:cubicBezTo>
                    <a:cubicBezTo>
                      <a:pt x="74" y="3"/>
                      <a:pt x="73" y="2"/>
                      <a:pt x="72" y="1"/>
                    </a:cubicBezTo>
                    <a:cubicBezTo>
                      <a:pt x="71" y="0"/>
                      <a:pt x="70" y="2"/>
                      <a:pt x="69" y="2"/>
                    </a:cubicBezTo>
                    <a:cubicBezTo>
                      <a:pt x="68" y="3"/>
                      <a:pt x="66" y="2"/>
                      <a:pt x="65" y="1"/>
                    </a:cubicBezTo>
                    <a:cubicBezTo>
                      <a:pt x="63" y="0"/>
                      <a:pt x="63" y="1"/>
                      <a:pt x="61" y="2"/>
                    </a:cubicBezTo>
                    <a:cubicBezTo>
                      <a:pt x="60" y="3"/>
                      <a:pt x="58" y="2"/>
                      <a:pt x="57" y="2"/>
                    </a:cubicBezTo>
                    <a:cubicBezTo>
                      <a:pt x="56" y="3"/>
                      <a:pt x="53" y="3"/>
                      <a:pt x="52" y="3"/>
                    </a:cubicBezTo>
                    <a:cubicBezTo>
                      <a:pt x="49" y="1"/>
                      <a:pt x="51" y="6"/>
                      <a:pt x="48" y="6"/>
                    </a:cubicBezTo>
                    <a:cubicBezTo>
                      <a:pt x="46" y="7"/>
                      <a:pt x="42" y="6"/>
                      <a:pt x="40" y="5"/>
                    </a:cubicBezTo>
                    <a:cubicBezTo>
                      <a:pt x="38" y="4"/>
                      <a:pt x="37" y="2"/>
                      <a:pt x="35" y="2"/>
                    </a:cubicBezTo>
                    <a:cubicBezTo>
                      <a:pt x="34" y="1"/>
                      <a:pt x="32" y="3"/>
                      <a:pt x="31" y="4"/>
                    </a:cubicBezTo>
                    <a:cubicBezTo>
                      <a:pt x="29" y="6"/>
                      <a:pt x="31" y="9"/>
                      <a:pt x="30" y="12"/>
                    </a:cubicBezTo>
                    <a:cubicBezTo>
                      <a:pt x="27" y="17"/>
                      <a:pt x="27" y="23"/>
                      <a:pt x="24" y="27"/>
                    </a:cubicBezTo>
                    <a:cubicBezTo>
                      <a:pt x="22" y="30"/>
                      <a:pt x="21" y="32"/>
                      <a:pt x="19" y="35"/>
                    </a:cubicBezTo>
                    <a:cubicBezTo>
                      <a:pt x="18" y="37"/>
                      <a:pt x="18" y="39"/>
                      <a:pt x="18" y="41"/>
                    </a:cubicBezTo>
                    <a:cubicBezTo>
                      <a:pt x="18" y="44"/>
                      <a:pt x="19" y="46"/>
                      <a:pt x="17" y="48"/>
                    </a:cubicBezTo>
                    <a:cubicBezTo>
                      <a:pt x="16" y="48"/>
                      <a:pt x="11" y="51"/>
                      <a:pt x="11" y="51"/>
                    </a:cubicBezTo>
                    <a:cubicBezTo>
                      <a:pt x="10" y="51"/>
                      <a:pt x="12" y="48"/>
                      <a:pt x="10" y="49"/>
                    </a:cubicBezTo>
                    <a:cubicBezTo>
                      <a:pt x="7" y="51"/>
                      <a:pt x="7" y="53"/>
                      <a:pt x="5" y="50"/>
                    </a:cubicBezTo>
                    <a:cubicBezTo>
                      <a:pt x="4" y="51"/>
                      <a:pt x="2" y="53"/>
                      <a:pt x="2" y="55"/>
                    </a:cubicBezTo>
                    <a:cubicBezTo>
                      <a:pt x="2" y="55"/>
                      <a:pt x="2" y="56"/>
                      <a:pt x="1" y="56"/>
                    </a:cubicBezTo>
                    <a:cubicBezTo>
                      <a:pt x="0" y="57"/>
                      <a:pt x="1" y="58"/>
                      <a:pt x="1" y="59"/>
                    </a:cubicBezTo>
                    <a:cubicBezTo>
                      <a:pt x="5" y="56"/>
                      <a:pt x="8" y="57"/>
                      <a:pt x="13" y="57"/>
                    </a:cubicBezTo>
                    <a:cubicBezTo>
                      <a:pt x="15" y="57"/>
                      <a:pt x="16" y="57"/>
                      <a:pt x="18" y="57"/>
                    </a:cubicBezTo>
                    <a:cubicBezTo>
                      <a:pt x="20" y="57"/>
                      <a:pt x="21" y="60"/>
                      <a:pt x="22" y="62"/>
                    </a:cubicBezTo>
                    <a:cubicBezTo>
                      <a:pt x="23" y="64"/>
                      <a:pt x="24" y="67"/>
                      <a:pt x="26" y="68"/>
                    </a:cubicBezTo>
                    <a:cubicBezTo>
                      <a:pt x="27" y="69"/>
                      <a:pt x="31" y="68"/>
                      <a:pt x="33" y="67"/>
                    </a:cubicBezTo>
                    <a:cubicBezTo>
                      <a:pt x="34" y="67"/>
                      <a:pt x="34" y="64"/>
                      <a:pt x="35" y="63"/>
                    </a:cubicBezTo>
                    <a:cubicBezTo>
                      <a:pt x="35" y="61"/>
                      <a:pt x="38" y="62"/>
                      <a:pt x="39" y="62"/>
                    </a:cubicBezTo>
                    <a:cubicBezTo>
                      <a:pt x="39" y="64"/>
                      <a:pt x="39" y="64"/>
                      <a:pt x="41" y="64"/>
                    </a:cubicBezTo>
                    <a:cubicBezTo>
                      <a:pt x="42" y="64"/>
                      <a:pt x="45" y="63"/>
                      <a:pt x="45" y="65"/>
                    </a:cubicBezTo>
                    <a:cubicBezTo>
                      <a:pt x="45" y="67"/>
                      <a:pt x="46" y="68"/>
                      <a:pt x="46" y="70"/>
                    </a:cubicBezTo>
                    <a:cubicBezTo>
                      <a:pt x="46" y="71"/>
                      <a:pt x="46" y="72"/>
                      <a:pt x="45" y="74"/>
                    </a:cubicBezTo>
                    <a:cubicBezTo>
                      <a:pt x="45" y="75"/>
                      <a:pt x="46" y="77"/>
                      <a:pt x="47" y="78"/>
                    </a:cubicBezTo>
                    <a:cubicBezTo>
                      <a:pt x="48" y="79"/>
                      <a:pt x="47" y="81"/>
                      <a:pt x="47" y="82"/>
                    </a:cubicBezTo>
                    <a:cubicBezTo>
                      <a:pt x="47" y="85"/>
                      <a:pt x="52" y="82"/>
                      <a:pt x="53" y="82"/>
                    </a:cubicBezTo>
                    <a:cubicBezTo>
                      <a:pt x="55" y="82"/>
                      <a:pt x="56" y="82"/>
                      <a:pt x="57" y="83"/>
                    </a:cubicBezTo>
                    <a:cubicBezTo>
                      <a:pt x="59" y="85"/>
                      <a:pt x="58" y="84"/>
                      <a:pt x="60" y="84"/>
                    </a:cubicBezTo>
                    <a:cubicBezTo>
                      <a:pt x="62" y="84"/>
                      <a:pt x="62" y="85"/>
                      <a:pt x="63" y="86"/>
                    </a:cubicBezTo>
                    <a:cubicBezTo>
                      <a:pt x="64" y="86"/>
                      <a:pt x="65" y="87"/>
                      <a:pt x="66" y="87"/>
                    </a:cubicBezTo>
                    <a:cubicBezTo>
                      <a:pt x="69" y="88"/>
                      <a:pt x="70" y="88"/>
                      <a:pt x="71" y="85"/>
                    </a:cubicBezTo>
                    <a:cubicBezTo>
                      <a:pt x="72" y="88"/>
                      <a:pt x="73" y="89"/>
                      <a:pt x="76" y="90"/>
                    </a:cubicBezTo>
                    <a:cubicBezTo>
                      <a:pt x="78" y="91"/>
                      <a:pt x="78" y="94"/>
                      <a:pt x="80" y="95"/>
                    </a:cubicBezTo>
                    <a:cubicBezTo>
                      <a:pt x="80" y="95"/>
                      <a:pt x="84" y="94"/>
                      <a:pt x="84" y="94"/>
                    </a:cubicBezTo>
                    <a:cubicBezTo>
                      <a:pt x="84" y="92"/>
                      <a:pt x="85" y="88"/>
                      <a:pt x="83" y="89"/>
                    </a:cubicBezTo>
                    <a:cubicBezTo>
                      <a:pt x="80" y="90"/>
                      <a:pt x="78" y="88"/>
                      <a:pt x="77" y="85"/>
                    </a:cubicBezTo>
                    <a:cubicBezTo>
                      <a:pt x="77" y="83"/>
                      <a:pt x="79" y="80"/>
                      <a:pt x="78" y="77"/>
                    </a:cubicBezTo>
                    <a:cubicBezTo>
                      <a:pt x="78" y="76"/>
                      <a:pt x="77" y="74"/>
                      <a:pt x="78" y="73"/>
                    </a:cubicBezTo>
                    <a:cubicBezTo>
                      <a:pt x="78" y="73"/>
                      <a:pt x="78" y="72"/>
                      <a:pt x="79" y="72"/>
                    </a:cubicBezTo>
                    <a:cubicBezTo>
                      <a:pt x="80" y="72"/>
                      <a:pt x="79" y="70"/>
                      <a:pt x="80" y="70"/>
                    </a:cubicBezTo>
                    <a:cubicBezTo>
                      <a:pt x="81" y="68"/>
                      <a:pt x="86" y="68"/>
                      <a:pt x="87" y="68"/>
                    </a:cubicBezTo>
                    <a:cubicBezTo>
                      <a:pt x="85" y="67"/>
                      <a:pt x="86" y="64"/>
                      <a:pt x="84" y="63"/>
                    </a:cubicBezTo>
                    <a:cubicBezTo>
                      <a:pt x="83" y="62"/>
                      <a:pt x="82" y="61"/>
                      <a:pt x="82" y="60"/>
                    </a:cubicBezTo>
                    <a:cubicBezTo>
                      <a:pt x="82" y="58"/>
                      <a:pt x="82" y="56"/>
                      <a:pt x="81" y="55"/>
                    </a:cubicBezTo>
                    <a:cubicBezTo>
                      <a:pt x="81" y="53"/>
                      <a:pt x="80" y="52"/>
                      <a:pt x="80" y="50"/>
                    </a:cubicBezTo>
                    <a:cubicBezTo>
                      <a:pt x="80" y="49"/>
                      <a:pt x="80" y="44"/>
                      <a:pt x="81" y="45"/>
                    </a:cubicBezTo>
                    <a:cubicBezTo>
                      <a:pt x="80" y="41"/>
                      <a:pt x="80" y="39"/>
                      <a:pt x="82" y="35"/>
                    </a:cubicBezTo>
                    <a:cubicBezTo>
                      <a:pt x="83" y="32"/>
                      <a:pt x="83" y="31"/>
                      <a:pt x="83" y="28"/>
                    </a:cubicBezTo>
                    <a:cubicBezTo>
                      <a:pt x="83" y="25"/>
                      <a:pt x="85" y="23"/>
                      <a:pt x="87" y="21"/>
                    </a:cubicBezTo>
                    <a:cubicBezTo>
                      <a:pt x="88" y="20"/>
                      <a:pt x="89" y="19"/>
                      <a:pt x="90" y="18"/>
                    </a:cubicBezTo>
                    <a:cubicBezTo>
                      <a:pt x="91" y="17"/>
                      <a:pt x="91" y="17"/>
                      <a:pt x="90" y="15"/>
                    </a:cubicBezTo>
                    <a:cubicBezTo>
                      <a:pt x="89" y="15"/>
                      <a:pt x="91" y="16"/>
                      <a:pt x="90" y="15"/>
                    </a:cubicBezTo>
                    <a:close/>
                  </a:path>
                </a:pathLst>
              </a:custGeom>
              <a:grpFill/>
              <a:ln w="3175" cap="flat">
                <a:solidFill>
                  <a:schemeClr val="bg1">
                    <a:lumMod val="75000"/>
                  </a:schemeClr>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15" name="Freeform 734">
                <a:extLst>
                  <a:ext uri="{FF2B5EF4-FFF2-40B4-BE49-F238E27FC236}">
                    <a16:creationId xmlns:a16="http://schemas.microsoft.com/office/drawing/2014/main" id="{826408FE-4C8D-A044-0934-37BF790ABC7C}"/>
                  </a:ext>
                </a:extLst>
              </p:cNvPr>
              <p:cNvSpPr>
                <a:spLocks/>
              </p:cNvSpPr>
              <p:nvPr/>
            </p:nvSpPr>
            <p:spPr bwMode="auto">
              <a:xfrm>
                <a:off x="6139812" y="4479669"/>
                <a:ext cx="295062" cy="350089"/>
              </a:xfrm>
              <a:custGeom>
                <a:avLst/>
                <a:gdLst>
                  <a:gd name="T0" fmla="*/ 51 w 56"/>
                  <a:gd name="T1" fmla="*/ 27 h 63"/>
                  <a:gd name="T2" fmla="*/ 48 w 56"/>
                  <a:gd name="T3" fmla="*/ 26 h 63"/>
                  <a:gd name="T4" fmla="*/ 47 w 56"/>
                  <a:gd name="T5" fmla="*/ 21 h 63"/>
                  <a:gd name="T6" fmla="*/ 46 w 56"/>
                  <a:gd name="T7" fmla="*/ 12 h 63"/>
                  <a:gd name="T8" fmla="*/ 46 w 56"/>
                  <a:gd name="T9" fmla="*/ 8 h 63"/>
                  <a:gd name="T10" fmla="*/ 43 w 56"/>
                  <a:gd name="T11" fmla="*/ 8 h 63"/>
                  <a:gd name="T12" fmla="*/ 40 w 56"/>
                  <a:gd name="T13" fmla="*/ 6 h 63"/>
                  <a:gd name="T14" fmla="*/ 35 w 56"/>
                  <a:gd name="T15" fmla="*/ 8 h 63"/>
                  <a:gd name="T16" fmla="*/ 34 w 56"/>
                  <a:gd name="T17" fmla="*/ 11 h 63"/>
                  <a:gd name="T18" fmla="*/ 29 w 56"/>
                  <a:gd name="T19" fmla="*/ 12 h 63"/>
                  <a:gd name="T20" fmla="*/ 18 w 56"/>
                  <a:gd name="T21" fmla="*/ 1 h 63"/>
                  <a:gd name="T22" fmla="*/ 3 w 56"/>
                  <a:gd name="T23" fmla="*/ 2 h 63"/>
                  <a:gd name="T24" fmla="*/ 6 w 56"/>
                  <a:gd name="T25" fmla="*/ 12 h 63"/>
                  <a:gd name="T26" fmla="*/ 6 w 56"/>
                  <a:gd name="T27" fmla="*/ 16 h 63"/>
                  <a:gd name="T28" fmla="*/ 6 w 56"/>
                  <a:gd name="T29" fmla="*/ 20 h 63"/>
                  <a:gd name="T30" fmla="*/ 8 w 56"/>
                  <a:gd name="T31" fmla="*/ 33 h 63"/>
                  <a:gd name="T32" fmla="*/ 3 w 56"/>
                  <a:gd name="T33" fmla="*/ 41 h 63"/>
                  <a:gd name="T34" fmla="*/ 0 w 56"/>
                  <a:gd name="T35" fmla="*/ 50 h 63"/>
                  <a:gd name="T36" fmla="*/ 0 w 56"/>
                  <a:gd name="T37" fmla="*/ 55 h 63"/>
                  <a:gd name="T38" fmla="*/ 0 w 56"/>
                  <a:gd name="T39" fmla="*/ 59 h 63"/>
                  <a:gd name="T40" fmla="*/ 3 w 56"/>
                  <a:gd name="T41" fmla="*/ 59 h 63"/>
                  <a:gd name="T42" fmla="*/ 8 w 56"/>
                  <a:gd name="T43" fmla="*/ 58 h 63"/>
                  <a:gd name="T44" fmla="*/ 9 w 56"/>
                  <a:gd name="T45" fmla="*/ 59 h 63"/>
                  <a:gd name="T46" fmla="*/ 16 w 56"/>
                  <a:gd name="T47" fmla="*/ 59 h 63"/>
                  <a:gd name="T48" fmla="*/ 25 w 56"/>
                  <a:gd name="T49" fmla="*/ 59 h 63"/>
                  <a:gd name="T50" fmla="*/ 30 w 56"/>
                  <a:gd name="T51" fmla="*/ 59 h 63"/>
                  <a:gd name="T52" fmla="*/ 39 w 56"/>
                  <a:gd name="T53" fmla="*/ 62 h 63"/>
                  <a:gd name="T54" fmla="*/ 53 w 56"/>
                  <a:gd name="T55" fmla="*/ 60 h 63"/>
                  <a:gd name="T56" fmla="*/ 46 w 56"/>
                  <a:gd name="T57" fmla="*/ 51 h 63"/>
                  <a:gd name="T58" fmla="*/ 46 w 56"/>
                  <a:gd name="T59" fmla="*/ 37 h 63"/>
                  <a:gd name="T60" fmla="*/ 56 w 56"/>
                  <a:gd name="T61" fmla="*/ 35 h 63"/>
                  <a:gd name="T62" fmla="*/ 56 w 56"/>
                  <a:gd name="T63" fmla="*/ 27 h 63"/>
                  <a:gd name="T64" fmla="*/ 51 w 56"/>
                  <a:gd name="T6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63">
                    <a:moveTo>
                      <a:pt x="51" y="27"/>
                    </a:moveTo>
                    <a:cubicBezTo>
                      <a:pt x="49" y="27"/>
                      <a:pt x="48" y="28"/>
                      <a:pt x="48" y="26"/>
                    </a:cubicBezTo>
                    <a:cubicBezTo>
                      <a:pt x="48" y="24"/>
                      <a:pt x="48" y="23"/>
                      <a:pt x="47" y="21"/>
                    </a:cubicBezTo>
                    <a:cubicBezTo>
                      <a:pt x="45" y="18"/>
                      <a:pt x="48" y="15"/>
                      <a:pt x="46" y="12"/>
                    </a:cubicBezTo>
                    <a:cubicBezTo>
                      <a:pt x="46" y="11"/>
                      <a:pt x="46" y="8"/>
                      <a:pt x="46" y="8"/>
                    </a:cubicBezTo>
                    <a:cubicBezTo>
                      <a:pt x="46" y="8"/>
                      <a:pt x="43" y="8"/>
                      <a:pt x="43" y="8"/>
                    </a:cubicBezTo>
                    <a:cubicBezTo>
                      <a:pt x="40" y="8"/>
                      <a:pt x="40" y="9"/>
                      <a:pt x="40" y="6"/>
                    </a:cubicBezTo>
                    <a:cubicBezTo>
                      <a:pt x="37" y="6"/>
                      <a:pt x="36" y="5"/>
                      <a:pt x="35" y="8"/>
                    </a:cubicBezTo>
                    <a:cubicBezTo>
                      <a:pt x="35" y="8"/>
                      <a:pt x="35" y="11"/>
                      <a:pt x="34" y="11"/>
                    </a:cubicBezTo>
                    <a:cubicBezTo>
                      <a:pt x="33" y="12"/>
                      <a:pt x="31" y="12"/>
                      <a:pt x="29" y="12"/>
                    </a:cubicBezTo>
                    <a:cubicBezTo>
                      <a:pt x="22" y="13"/>
                      <a:pt x="24" y="1"/>
                      <a:pt x="18" y="1"/>
                    </a:cubicBezTo>
                    <a:cubicBezTo>
                      <a:pt x="13" y="1"/>
                      <a:pt x="7" y="0"/>
                      <a:pt x="3" y="2"/>
                    </a:cubicBezTo>
                    <a:cubicBezTo>
                      <a:pt x="1" y="4"/>
                      <a:pt x="6" y="10"/>
                      <a:pt x="6" y="12"/>
                    </a:cubicBezTo>
                    <a:cubicBezTo>
                      <a:pt x="7" y="13"/>
                      <a:pt x="7" y="15"/>
                      <a:pt x="6" y="16"/>
                    </a:cubicBezTo>
                    <a:cubicBezTo>
                      <a:pt x="4" y="17"/>
                      <a:pt x="6" y="19"/>
                      <a:pt x="6" y="20"/>
                    </a:cubicBezTo>
                    <a:cubicBezTo>
                      <a:pt x="9" y="24"/>
                      <a:pt x="11" y="29"/>
                      <a:pt x="8" y="33"/>
                    </a:cubicBezTo>
                    <a:cubicBezTo>
                      <a:pt x="6" y="36"/>
                      <a:pt x="4" y="38"/>
                      <a:pt x="3" y="41"/>
                    </a:cubicBezTo>
                    <a:cubicBezTo>
                      <a:pt x="2" y="44"/>
                      <a:pt x="1" y="47"/>
                      <a:pt x="0" y="50"/>
                    </a:cubicBezTo>
                    <a:cubicBezTo>
                      <a:pt x="0" y="52"/>
                      <a:pt x="0" y="54"/>
                      <a:pt x="0" y="55"/>
                    </a:cubicBezTo>
                    <a:cubicBezTo>
                      <a:pt x="0" y="56"/>
                      <a:pt x="0" y="58"/>
                      <a:pt x="0" y="59"/>
                    </a:cubicBezTo>
                    <a:cubicBezTo>
                      <a:pt x="1" y="59"/>
                      <a:pt x="2" y="59"/>
                      <a:pt x="3" y="59"/>
                    </a:cubicBezTo>
                    <a:cubicBezTo>
                      <a:pt x="5" y="59"/>
                      <a:pt x="5" y="56"/>
                      <a:pt x="8" y="58"/>
                    </a:cubicBezTo>
                    <a:cubicBezTo>
                      <a:pt x="8" y="58"/>
                      <a:pt x="9" y="59"/>
                      <a:pt x="9" y="59"/>
                    </a:cubicBezTo>
                    <a:cubicBezTo>
                      <a:pt x="12" y="59"/>
                      <a:pt x="14" y="59"/>
                      <a:pt x="16" y="59"/>
                    </a:cubicBezTo>
                    <a:cubicBezTo>
                      <a:pt x="19" y="59"/>
                      <a:pt x="22" y="59"/>
                      <a:pt x="25" y="59"/>
                    </a:cubicBezTo>
                    <a:cubicBezTo>
                      <a:pt x="26" y="59"/>
                      <a:pt x="29" y="59"/>
                      <a:pt x="30" y="59"/>
                    </a:cubicBezTo>
                    <a:cubicBezTo>
                      <a:pt x="32" y="63"/>
                      <a:pt x="36" y="62"/>
                      <a:pt x="39" y="62"/>
                    </a:cubicBezTo>
                    <a:cubicBezTo>
                      <a:pt x="44" y="62"/>
                      <a:pt x="48" y="61"/>
                      <a:pt x="53" y="60"/>
                    </a:cubicBezTo>
                    <a:cubicBezTo>
                      <a:pt x="50" y="57"/>
                      <a:pt x="46" y="55"/>
                      <a:pt x="46" y="51"/>
                    </a:cubicBezTo>
                    <a:cubicBezTo>
                      <a:pt x="46" y="46"/>
                      <a:pt x="46" y="41"/>
                      <a:pt x="46" y="37"/>
                    </a:cubicBezTo>
                    <a:cubicBezTo>
                      <a:pt x="46" y="36"/>
                      <a:pt x="56" y="38"/>
                      <a:pt x="56" y="35"/>
                    </a:cubicBezTo>
                    <a:cubicBezTo>
                      <a:pt x="56" y="33"/>
                      <a:pt x="56" y="30"/>
                      <a:pt x="56" y="27"/>
                    </a:cubicBezTo>
                    <a:cubicBezTo>
                      <a:pt x="56" y="24"/>
                      <a:pt x="53" y="27"/>
                      <a:pt x="51" y="27"/>
                    </a:cubicBezTo>
                    <a:close/>
                  </a:path>
                </a:pathLst>
              </a:custGeom>
              <a:grpFill/>
              <a:ln w="3175" cap="flat">
                <a:solidFill>
                  <a:schemeClr val="bg1">
                    <a:lumMod val="75000"/>
                  </a:schemeClr>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16" name="Freeform 735">
                <a:extLst>
                  <a:ext uri="{FF2B5EF4-FFF2-40B4-BE49-F238E27FC236}">
                    <a16:creationId xmlns:a16="http://schemas.microsoft.com/office/drawing/2014/main" id="{74FA5EB1-EC1A-E757-34BE-7CC76DE156D0}"/>
                  </a:ext>
                </a:extLst>
              </p:cNvPr>
              <p:cNvSpPr>
                <a:spLocks/>
              </p:cNvSpPr>
              <p:nvPr/>
            </p:nvSpPr>
            <p:spPr bwMode="auto">
              <a:xfrm>
                <a:off x="6329368" y="4812725"/>
                <a:ext cx="241415" cy="266824"/>
              </a:xfrm>
              <a:custGeom>
                <a:avLst/>
                <a:gdLst>
                  <a:gd name="T0" fmla="*/ 25 w 46"/>
                  <a:gd name="T1" fmla="*/ 2 h 48"/>
                  <a:gd name="T2" fmla="*/ 21 w 46"/>
                  <a:gd name="T3" fmla="*/ 3 h 48"/>
                  <a:gd name="T4" fmla="*/ 18 w 46"/>
                  <a:gd name="T5" fmla="*/ 4 h 48"/>
                  <a:gd name="T6" fmla="*/ 6 w 46"/>
                  <a:gd name="T7" fmla="*/ 4 h 48"/>
                  <a:gd name="T8" fmla="*/ 6 w 46"/>
                  <a:gd name="T9" fmla="*/ 18 h 48"/>
                  <a:gd name="T10" fmla="*/ 6 w 46"/>
                  <a:gd name="T11" fmla="*/ 23 h 48"/>
                  <a:gd name="T12" fmla="*/ 1 w 46"/>
                  <a:gd name="T13" fmla="*/ 24 h 48"/>
                  <a:gd name="T14" fmla="*/ 1 w 46"/>
                  <a:gd name="T15" fmla="*/ 31 h 48"/>
                  <a:gd name="T16" fmla="*/ 1 w 46"/>
                  <a:gd name="T17" fmla="*/ 38 h 48"/>
                  <a:gd name="T18" fmla="*/ 4 w 46"/>
                  <a:gd name="T19" fmla="*/ 47 h 48"/>
                  <a:gd name="T20" fmla="*/ 8 w 46"/>
                  <a:gd name="T21" fmla="*/ 48 h 48"/>
                  <a:gd name="T22" fmla="*/ 13 w 46"/>
                  <a:gd name="T23" fmla="*/ 44 h 48"/>
                  <a:gd name="T24" fmla="*/ 19 w 46"/>
                  <a:gd name="T25" fmla="*/ 41 h 48"/>
                  <a:gd name="T26" fmla="*/ 29 w 46"/>
                  <a:gd name="T27" fmla="*/ 39 h 48"/>
                  <a:gd name="T28" fmla="*/ 31 w 46"/>
                  <a:gd name="T29" fmla="*/ 37 h 48"/>
                  <a:gd name="T30" fmla="*/ 34 w 46"/>
                  <a:gd name="T31" fmla="*/ 34 h 48"/>
                  <a:gd name="T32" fmla="*/ 43 w 46"/>
                  <a:gd name="T33" fmla="*/ 26 h 48"/>
                  <a:gd name="T34" fmla="*/ 44 w 46"/>
                  <a:gd name="T35" fmla="*/ 22 h 48"/>
                  <a:gd name="T36" fmla="*/ 40 w 46"/>
                  <a:gd name="T37" fmla="*/ 21 h 48"/>
                  <a:gd name="T38" fmla="*/ 38 w 46"/>
                  <a:gd name="T39" fmla="*/ 17 h 48"/>
                  <a:gd name="T40" fmla="*/ 39 w 46"/>
                  <a:gd name="T41" fmla="*/ 15 h 48"/>
                  <a:gd name="T42" fmla="*/ 36 w 46"/>
                  <a:gd name="T43" fmla="*/ 14 h 48"/>
                  <a:gd name="T44" fmla="*/ 36 w 46"/>
                  <a:gd name="T45" fmla="*/ 13 h 48"/>
                  <a:gd name="T46" fmla="*/ 34 w 46"/>
                  <a:gd name="T47" fmla="*/ 12 h 48"/>
                  <a:gd name="T48" fmla="*/ 30 w 46"/>
                  <a:gd name="T49" fmla="*/ 7 h 48"/>
                  <a:gd name="T50" fmla="*/ 25 w 46"/>
                  <a:gd name="T51" fmla="*/ 2 h 48"/>
                  <a:gd name="T52" fmla="*/ 25 w 46"/>
                  <a:gd name="T53"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6" h="48">
                    <a:moveTo>
                      <a:pt x="25" y="2"/>
                    </a:moveTo>
                    <a:cubicBezTo>
                      <a:pt x="24" y="3"/>
                      <a:pt x="22" y="3"/>
                      <a:pt x="21" y="3"/>
                    </a:cubicBezTo>
                    <a:cubicBezTo>
                      <a:pt x="19" y="3"/>
                      <a:pt x="20" y="6"/>
                      <a:pt x="18" y="4"/>
                    </a:cubicBezTo>
                    <a:cubicBezTo>
                      <a:pt x="15" y="0"/>
                      <a:pt x="10" y="5"/>
                      <a:pt x="6" y="4"/>
                    </a:cubicBezTo>
                    <a:cubicBezTo>
                      <a:pt x="6" y="9"/>
                      <a:pt x="6" y="14"/>
                      <a:pt x="6" y="18"/>
                    </a:cubicBezTo>
                    <a:cubicBezTo>
                      <a:pt x="6" y="19"/>
                      <a:pt x="7" y="23"/>
                      <a:pt x="6" y="23"/>
                    </a:cubicBezTo>
                    <a:cubicBezTo>
                      <a:pt x="5" y="24"/>
                      <a:pt x="1" y="22"/>
                      <a:pt x="1" y="24"/>
                    </a:cubicBezTo>
                    <a:cubicBezTo>
                      <a:pt x="1" y="26"/>
                      <a:pt x="1" y="29"/>
                      <a:pt x="1" y="31"/>
                    </a:cubicBezTo>
                    <a:cubicBezTo>
                      <a:pt x="1" y="33"/>
                      <a:pt x="0" y="36"/>
                      <a:pt x="1" y="38"/>
                    </a:cubicBezTo>
                    <a:cubicBezTo>
                      <a:pt x="5" y="39"/>
                      <a:pt x="6" y="44"/>
                      <a:pt x="4" y="47"/>
                    </a:cubicBezTo>
                    <a:cubicBezTo>
                      <a:pt x="4" y="48"/>
                      <a:pt x="8" y="48"/>
                      <a:pt x="8" y="48"/>
                    </a:cubicBezTo>
                    <a:cubicBezTo>
                      <a:pt x="10" y="48"/>
                      <a:pt x="11" y="46"/>
                      <a:pt x="13" y="44"/>
                    </a:cubicBezTo>
                    <a:cubicBezTo>
                      <a:pt x="15" y="42"/>
                      <a:pt x="15" y="39"/>
                      <a:pt x="19" y="41"/>
                    </a:cubicBezTo>
                    <a:cubicBezTo>
                      <a:pt x="23" y="43"/>
                      <a:pt x="27" y="44"/>
                      <a:pt x="29" y="39"/>
                    </a:cubicBezTo>
                    <a:cubicBezTo>
                      <a:pt x="29" y="38"/>
                      <a:pt x="29" y="37"/>
                      <a:pt x="31" y="37"/>
                    </a:cubicBezTo>
                    <a:cubicBezTo>
                      <a:pt x="33" y="37"/>
                      <a:pt x="34" y="35"/>
                      <a:pt x="34" y="34"/>
                    </a:cubicBezTo>
                    <a:cubicBezTo>
                      <a:pt x="36" y="31"/>
                      <a:pt x="40" y="28"/>
                      <a:pt x="43" y="26"/>
                    </a:cubicBezTo>
                    <a:cubicBezTo>
                      <a:pt x="45" y="25"/>
                      <a:pt x="46" y="24"/>
                      <a:pt x="44" y="22"/>
                    </a:cubicBezTo>
                    <a:cubicBezTo>
                      <a:pt x="43" y="21"/>
                      <a:pt x="40" y="22"/>
                      <a:pt x="40" y="21"/>
                    </a:cubicBezTo>
                    <a:cubicBezTo>
                      <a:pt x="39" y="20"/>
                      <a:pt x="38" y="19"/>
                      <a:pt x="38" y="17"/>
                    </a:cubicBezTo>
                    <a:cubicBezTo>
                      <a:pt x="38" y="17"/>
                      <a:pt x="39" y="16"/>
                      <a:pt x="39" y="15"/>
                    </a:cubicBezTo>
                    <a:cubicBezTo>
                      <a:pt x="38" y="15"/>
                      <a:pt x="37" y="15"/>
                      <a:pt x="36" y="14"/>
                    </a:cubicBezTo>
                    <a:cubicBezTo>
                      <a:pt x="36" y="14"/>
                      <a:pt x="37" y="13"/>
                      <a:pt x="36" y="13"/>
                    </a:cubicBezTo>
                    <a:cubicBezTo>
                      <a:pt x="35" y="13"/>
                      <a:pt x="35" y="12"/>
                      <a:pt x="34" y="12"/>
                    </a:cubicBezTo>
                    <a:cubicBezTo>
                      <a:pt x="32" y="11"/>
                      <a:pt x="31" y="10"/>
                      <a:pt x="30" y="7"/>
                    </a:cubicBezTo>
                    <a:cubicBezTo>
                      <a:pt x="30" y="6"/>
                      <a:pt x="27" y="2"/>
                      <a:pt x="25" y="2"/>
                    </a:cubicBezTo>
                    <a:cubicBezTo>
                      <a:pt x="25" y="2"/>
                      <a:pt x="26" y="2"/>
                      <a:pt x="25" y="2"/>
                    </a:cubicBezTo>
                    <a:close/>
                  </a:path>
                </a:pathLst>
              </a:custGeom>
              <a:grpFill/>
              <a:ln w="3175" cap="flat">
                <a:solidFill>
                  <a:schemeClr val="bg1">
                    <a:lumMod val="75000"/>
                  </a:schemeClr>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17" name="Freeform 736">
                <a:extLst>
                  <a:ext uri="{FF2B5EF4-FFF2-40B4-BE49-F238E27FC236}">
                    <a16:creationId xmlns:a16="http://schemas.microsoft.com/office/drawing/2014/main" id="{DF6C3F8E-54A1-84D5-74A0-F38CE1BE06DF}"/>
                  </a:ext>
                </a:extLst>
              </p:cNvPr>
              <p:cNvSpPr>
                <a:spLocks/>
              </p:cNvSpPr>
              <p:nvPr/>
            </p:nvSpPr>
            <p:spPr bwMode="auto">
              <a:xfrm>
                <a:off x="6459909" y="4757845"/>
                <a:ext cx="205650" cy="193021"/>
              </a:xfrm>
              <a:custGeom>
                <a:avLst/>
                <a:gdLst>
                  <a:gd name="T0" fmla="*/ 39 w 39"/>
                  <a:gd name="T1" fmla="*/ 22 h 35"/>
                  <a:gd name="T2" fmla="*/ 38 w 39"/>
                  <a:gd name="T3" fmla="*/ 18 h 35"/>
                  <a:gd name="T4" fmla="*/ 39 w 39"/>
                  <a:gd name="T5" fmla="*/ 14 h 35"/>
                  <a:gd name="T6" fmla="*/ 38 w 39"/>
                  <a:gd name="T7" fmla="*/ 7 h 35"/>
                  <a:gd name="T8" fmla="*/ 27 w 39"/>
                  <a:gd name="T9" fmla="*/ 2 h 35"/>
                  <a:gd name="T10" fmla="*/ 24 w 39"/>
                  <a:gd name="T11" fmla="*/ 0 h 35"/>
                  <a:gd name="T12" fmla="*/ 19 w 39"/>
                  <a:gd name="T13" fmla="*/ 3 h 35"/>
                  <a:gd name="T14" fmla="*/ 13 w 39"/>
                  <a:gd name="T15" fmla="*/ 7 h 35"/>
                  <a:gd name="T16" fmla="*/ 9 w 39"/>
                  <a:gd name="T17" fmla="*/ 12 h 35"/>
                  <a:gd name="T18" fmla="*/ 2 w 39"/>
                  <a:gd name="T19" fmla="*/ 12 h 35"/>
                  <a:gd name="T20" fmla="*/ 5 w 39"/>
                  <a:gd name="T21" fmla="*/ 16 h 35"/>
                  <a:gd name="T22" fmla="*/ 8 w 39"/>
                  <a:gd name="T23" fmla="*/ 21 h 35"/>
                  <a:gd name="T24" fmla="*/ 11 w 39"/>
                  <a:gd name="T25" fmla="*/ 23 h 35"/>
                  <a:gd name="T26" fmla="*/ 11 w 39"/>
                  <a:gd name="T27" fmla="*/ 24 h 35"/>
                  <a:gd name="T28" fmla="*/ 14 w 39"/>
                  <a:gd name="T29" fmla="*/ 25 h 35"/>
                  <a:gd name="T30" fmla="*/ 13 w 39"/>
                  <a:gd name="T31" fmla="*/ 28 h 35"/>
                  <a:gd name="T32" fmla="*/ 15 w 39"/>
                  <a:gd name="T33" fmla="*/ 31 h 35"/>
                  <a:gd name="T34" fmla="*/ 20 w 39"/>
                  <a:gd name="T35" fmla="*/ 34 h 35"/>
                  <a:gd name="T36" fmla="*/ 25 w 39"/>
                  <a:gd name="T37" fmla="*/ 35 h 35"/>
                  <a:gd name="T38" fmla="*/ 27 w 39"/>
                  <a:gd name="T39" fmla="*/ 35 h 35"/>
                  <a:gd name="T40" fmla="*/ 34 w 39"/>
                  <a:gd name="T41" fmla="*/ 31 h 35"/>
                  <a:gd name="T42" fmla="*/ 36 w 39"/>
                  <a:gd name="T43" fmla="*/ 27 h 35"/>
                  <a:gd name="T44" fmla="*/ 39 w 39"/>
                  <a:gd name="T45" fmla="*/ 2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35">
                    <a:moveTo>
                      <a:pt x="39" y="22"/>
                    </a:moveTo>
                    <a:cubicBezTo>
                      <a:pt x="39" y="21"/>
                      <a:pt x="38" y="19"/>
                      <a:pt x="38" y="18"/>
                    </a:cubicBezTo>
                    <a:cubicBezTo>
                      <a:pt x="38" y="16"/>
                      <a:pt x="39" y="15"/>
                      <a:pt x="39" y="14"/>
                    </a:cubicBezTo>
                    <a:cubicBezTo>
                      <a:pt x="39" y="11"/>
                      <a:pt x="39" y="9"/>
                      <a:pt x="38" y="7"/>
                    </a:cubicBezTo>
                    <a:cubicBezTo>
                      <a:pt x="38" y="4"/>
                      <a:pt x="29" y="2"/>
                      <a:pt x="27" y="2"/>
                    </a:cubicBezTo>
                    <a:cubicBezTo>
                      <a:pt x="27" y="0"/>
                      <a:pt x="27" y="0"/>
                      <a:pt x="24" y="0"/>
                    </a:cubicBezTo>
                    <a:cubicBezTo>
                      <a:pt x="21" y="0"/>
                      <a:pt x="21" y="1"/>
                      <a:pt x="19" y="3"/>
                    </a:cubicBezTo>
                    <a:cubicBezTo>
                      <a:pt x="18" y="5"/>
                      <a:pt x="15" y="6"/>
                      <a:pt x="13" y="7"/>
                    </a:cubicBezTo>
                    <a:cubicBezTo>
                      <a:pt x="12" y="9"/>
                      <a:pt x="11" y="12"/>
                      <a:pt x="9" y="12"/>
                    </a:cubicBezTo>
                    <a:cubicBezTo>
                      <a:pt x="7" y="12"/>
                      <a:pt x="5" y="11"/>
                      <a:pt x="2" y="12"/>
                    </a:cubicBezTo>
                    <a:cubicBezTo>
                      <a:pt x="0" y="13"/>
                      <a:pt x="4" y="15"/>
                      <a:pt x="5" y="16"/>
                    </a:cubicBezTo>
                    <a:cubicBezTo>
                      <a:pt x="6" y="18"/>
                      <a:pt x="6" y="20"/>
                      <a:pt x="8" y="21"/>
                    </a:cubicBezTo>
                    <a:cubicBezTo>
                      <a:pt x="9" y="22"/>
                      <a:pt x="10" y="23"/>
                      <a:pt x="11" y="23"/>
                    </a:cubicBezTo>
                    <a:cubicBezTo>
                      <a:pt x="12" y="23"/>
                      <a:pt x="11" y="24"/>
                      <a:pt x="11" y="24"/>
                    </a:cubicBezTo>
                    <a:cubicBezTo>
                      <a:pt x="12" y="24"/>
                      <a:pt x="13" y="25"/>
                      <a:pt x="14" y="25"/>
                    </a:cubicBezTo>
                    <a:cubicBezTo>
                      <a:pt x="14" y="26"/>
                      <a:pt x="13" y="27"/>
                      <a:pt x="13" y="28"/>
                    </a:cubicBezTo>
                    <a:cubicBezTo>
                      <a:pt x="13" y="29"/>
                      <a:pt x="14" y="31"/>
                      <a:pt x="15" y="31"/>
                    </a:cubicBezTo>
                    <a:cubicBezTo>
                      <a:pt x="18" y="31"/>
                      <a:pt x="19" y="31"/>
                      <a:pt x="20" y="34"/>
                    </a:cubicBezTo>
                    <a:cubicBezTo>
                      <a:pt x="21" y="35"/>
                      <a:pt x="23" y="34"/>
                      <a:pt x="25" y="35"/>
                    </a:cubicBezTo>
                    <a:cubicBezTo>
                      <a:pt x="26" y="35"/>
                      <a:pt x="26" y="35"/>
                      <a:pt x="27" y="35"/>
                    </a:cubicBezTo>
                    <a:cubicBezTo>
                      <a:pt x="31" y="35"/>
                      <a:pt x="32" y="34"/>
                      <a:pt x="34" y="31"/>
                    </a:cubicBezTo>
                    <a:cubicBezTo>
                      <a:pt x="35" y="30"/>
                      <a:pt x="36" y="28"/>
                      <a:pt x="36" y="27"/>
                    </a:cubicBezTo>
                    <a:cubicBezTo>
                      <a:pt x="37" y="25"/>
                      <a:pt x="39" y="24"/>
                      <a:pt x="39" y="22"/>
                    </a:cubicBezTo>
                    <a:close/>
                  </a:path>
                </a:pathLst>
              </a:custGeom>
              <a:grpFill/>
              <a:ln w="3175" cap="flat">
                <a:solidFill>
                  <a:schemeClr val="bg1">
                    <a:lumMod val="75000"/>
                  </a:schemeClr>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18" name="Freeform 737">
                <a:extLst>
                  <a:ext uri="{FF2B5EF4-FFF2-40B4-BE49-F238E27FC236}">
                    <a16:creationId xmlns:a16="http://schemas.microsoft.com/office/drawing/2014/main" id="{76F63FF4-9C14-978B-A494-6A390E9C11BA}"/>
                  </a:ext>
                </a:extLst>
              </p:cNvPr>
              <p:cNvSpPr>
                <a:spLocks/>
              </p:cNvSpPr>
              <p:nvPr/>
            </p:nvSpPr>
            <p:spPr bwMode="auto">
              <a:xfrm>
                <a:off x="6597605" y="5045484"/>
                <a:ext cx="51859" cy="62449"/>
              </a:xfrm>
              <a:custGeom>
                <a:avLst/>
                <a:gdLst>
                  <a:gd name="T0" fmla="*/ 5 w 10"/>
                  <a:gd name="T1" fmla="*/ 1 h 11"/>
                  <a:gd name="T2" fmla="*/ 7 w 10"/>
                  <a:gd name="T3" fmla="*/ 9 h 11"/>
                  <a:gd name="T4" fmla="*/ 5 w 10"/>
                  <a:gd name="T5" fmla="*/ 1 h 11"/>
                  <a:gd name="T6" fmla="*/ 5 w 10"/>
                  <a:gd name="T7" fmla="*/ 1 h 11"/>
                </a:gdLst>
                <a:ahLst/>
                <a:cxnLst>
                  <a:cxn ang="0">
                    <a:pos x="T0" y="T1"/>
                  </a:cxn>
                  <a:cxn ang="0">
                    <a:pos x="T2" y="T3"/>
                  </a:cxn>
                  <a:cxn ang="0">
                    <a:pos x="T4" y="T5"/>
                  </a:cxn>
                  <a:cxn ang="0">
                    <a:pos x="T6" y="T7"/>
                  </a:cxn>
                </a:cxnLst>
                <a:rect l="0" t="0" r="r" b="b"/>
                <a:pathLst>
                  <a:path w="10" h="11">
                    <a:moveTo>
                      <a:pt x="5" y="1"/>
                    </a:moveTo>
                    <a:cubicBezTo>
                      <a:pt x="0" y="2"/>
                      <a:pt x="3" y="11"/>
                      <a:pt x="7" y="9"/>
                    </a:cubicBezTo>
                    <a:cubicBezTo>
                      <a:pt x="10" y="8"/>
                      <a:pt x="9" y="0"/>
                      <a:pt x="5" y="1"/>
                    </a:cubicBezTo>
                    <a:cubicBezTo>
                      <a:pt x="3" y="1"/>
                      <a:pt x="6" y="1"/>
                      <a:pt x="5" y="1"/>
                    </a:cubicBezTo>
                    <a:close/>
                  </a:path>
                </a:pathLst>
              </a:custGeom>
              <a:grpFill/>
              <a:ln w="3175" cap="flat">
                <a:solidFill>
                  <a:schemeClr val="bg1">
                    <a:lumMod val="75000"/>
                  </a:schemeClr>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25" name="Freeform 738">
                <a:extLst>
                  <a:ext uri="{FF2B5EF4-FFF2-40B4-BE49-F238E27FC236}">
                    <a16:creationId xmlns:a16="http://schemas.microsoft.com/office/drawing/2014/main" id="{440B927E-EF96-87B5-3F6C-DC92A1553F3C}"/>
                  </a:ext>
                </a:extLst>
              </p:cNvPr>
              <p:cNvSpPr>
                <a:spLocks noEditPoints="1"/>
              </p:cNvSpPr>
              <p:nvPr/>
            </p:nvSpPr>
            <p:spPr bwMode="auto">
              <a:xfrm>
                <a:off x="6245319" y="4945190"/>
                <a:ext cx="414874" cy="384149"/>
              </a:xfrm>
              <a:custGeom>
                <a:avLst/>
                <a:gdLst>
                  <a:gd name="T0" fmla="*/ 74 w 79"/>
                  <a:gd name="T1" fmla="*/ 27 h 69"/>
                  <a:gd name="T2" fmla="*/ 69 w 79"/>
                  <a:gd name="T3" fmla="*/ 22 h 69"/>
                  <a:gd name="T4" fmla="*/ 72 w 79"/>
                  <a:gd name="T5" fmla="*/ 19 h 69"/>
                  <a:gd name="T6" fmla="*/ 75 w 79"/>
                  <a:gd name="T7" fmla="*/ 20 h 69"/>
                  <a:gd name="T8" fmla="*/ 75 w 79"/>
                  <a:gd name="T9" fmla="*/ 11 h 69"/>
                  <a:gd name="T10" fmla="*/ 73 w 79"/>
                  <a:gd name="T11" fmla="*/ 7 h 69"/>
                  <a:gd name="T12" fmla="*/ 72 w 79"/>
                  <a:gd name="T13" fmla="*/ 1 h 69"/>
                  <a:gd name="T14" fmla="*/ 66 w 79"/>
                  <a:gd name="T15" fmla="*/ 1 h 69"/>
                  <a:gd name="T16" fmla="*/ 60 w 79"/>
                  <a:gd name="T17" fmla="*/ 2 h 69"/>
                  <a:gd name="T18" fmla="*/ 55 w 79"/>
                  <a:gd name="T19" fmla="*/ 5 h 69"/>
                  <a:gd name="T20" fmla="*/ 51 w 79"/>
                  <a:gd name="T21" fmla="*/ 8 h 69"/>
                  <a:gd name="T22" fmla="*/ 49 w 79"/>
                  <a:gd name="T23" fmla="*/ 12 h 69"/>
                  <a:gd name="T24" fmla="*/ 45 w 79"/>
                  <a:gd name="T25" fmla="*/ 14 h 69"/>
                  <a:gd name="T26" fmla="*/ 44 w 79"/>
                  <a:gd name="T27" fmla="*/ 17 h 69"/>
                  <a:gd name="T28" fmla="*/ 34 w 79"/>
                  <a:gd name="T29" fmla="*/ 17 h 69"/>
                  <a:gd name="T30" fmla="*/ 28 w 79"/>
                  <a:gd name="T31" fmla="*/ 21 h 69"/>
                  <a:gd name="T32" fmla="*/ 24 w 79"/>
                  <a:gd name="T33" fmla="*/ 24 h 69"/>
                  <a:gd name="T34" fmla="*/ 20 w 79"/>
                  <a:gd name="T35" fmla="*/ 23 h 69"/>
                  <a:gd name="T36" fmla="*/ 17 w 79"/>
                  <a:gd name="T37" fmla="*/ 14 h 69"/>
                  <a:gd name="T38" fmla="*/ 17 w 79"/>
                  <a:gd name="T39" fmla="*/ 29 h 69"/>
                  <a:gd name="T40" fmla="*/ 17 w 79"/>
                  <a:gd name="T41" fmla="*/ 33 h 69"/>
                  <a:gd name="T42" fmla="*/ 9 w 79"/>
                  <a:gd name="T43" fmla="*/ 35 h 69"/>
                  <a:gd name="T44" fmla="*/ 6 w 79"/>
                  <a:gd name="T45" fmla="*/ 34 h 69"/>
                  <a:gd name="T46" fmla="*/ 2 w 79"/>
                  <a:gd name="T47" fmla="*/ 33 h 69"/>
                  <a:gd name="T48" fmla="*/ 3 w 79"/>
                  <a:gd name="T49" fmla="*/ 40 h 69"/>
                  <a:gd name="T50" fmla="*/ 5 w 79"/>
                  <a:gd name="T51" fmla="*/ 45 h 69"/>
                  <a:gd name="T52" fmla="*/ 9 w 79"/>
                  <a:gd name="T53" fmla="*/ 56 h 69"/>
                  <a:gd name="T54" fmla="*/ 8 w 79"/>
                  <a:gd name="T55" fmla="*/ 60 h 69"/>
                  <a:gd name="T56" fmla="*/ 9 w 79"/>
                  <a:gd name="T57" fmla="*/ 62 h 69"/>
                  <a:gd name="T58" fmla="*/ 10 w 79"/>
                  <a:gd name="T59" fmla="*/ 66 h 69"/>
                  <a:gd name="T60" fmla="*/ 11 w 79"/>
                  <a:gd name="T61" fmla="*/ 64 h 69"/>
                  <a:gd name="T62" fmla="*/ 15 w 79"/>
                  <a:gd name="T63" fmla="*/ 68 h 69"/>
                  <a:gd name="T64" fmla="*/ 21 w 79"/>
                  <a:gd name="T65" fmla="*/ 66 h 69"/>
                  <a:gd name="T66" fmla="*/ 26 w 79"/>
                  <a:gd name="T67" fmla="*/ 65 h 69"/>
                  <a:gd name="T68" fmla="*/ 31 w 79"/>
                  <a:gd name="T69" fmla="*/ 64 h 69"/>
                  <a:gd name="T70" fmla="*/ 38 w 79"/>
                  <a:gd name="T71" fmla="*/ 64 h 69"/>
                  <a:gd name="T72" fmla="*/ 39 w 79"/>
                  <a:gd name="T73" fmla="*/ 64 h 69"/>
                  <a:gd name="T74" fmla="*/ 41 w 79"/>
                  <a:gd name="T75" fmla="*/ 63 h 69"/>
                  <a:gd name="T76" fmla="*/ 42 w 79"/>
                  <a:gd name="T77" fmla="*/ 62 h 69"/>
                  <a:gd name="T78" fmla="*/ 44 w 79"/>
                  <a:gd name="T79" fmla="*/ 65 h 69"/>
                  <a:gd name="T80" fmla="*/ 46 w 79"/>
                  <a:gd name="T81" fmla="*/ 62 h 69"/>
                  <a:gd name="T82" fmla="*/ 57 w 79"/>
                  <a:gd name="T83" fmla="*/ 56 h 69"/>
                  <a:gd name="T84" fmla="*/ 65 w 79"/>
                  <a:gd name="T85" fmla="*/ 48 h 69"/>
                  <a:gd name="T86" fmla="*/ 72 w 79"/>
                  <a:gd name="T87" fmla="*/ 37 h 69"/>
                  <a:gd name="T88" fmla="*/ 77 w 79"/>
                  <a:gd name="T89" fmla="*/ 33 h 69"/>
                  <a:gd name="T90" fmla="*/ 79 w 79"/>
                  <a:gd name="T91" fmla="*/ 25 h 69"/>
                  <a:gd name="T92" fmla="*/ 76 w 79"/>
                  <a:gd name="T93" fmla="*/ 25 h 69"/>
                  <a:gd name="T94" fmla="*/ 74 w 79"/>
                  <a:gd name="T95" fmla="*/ 27 h 69"/>
                  <a:gd name="T96" fmla="*/ 62 w 79"/>
                  <a:gd name="T97" fmla="*/ 39 h 69"/>
                  <a:gd name="T98" fmla="*/ 61 w 79"/>
                  <a:gd name="T99" fmla="*/ 41 h 69"/>
                  <a:gd name="T100" fmla="*/ 57 w 79"/>
                  <a:gd name="T101" fmla="*/ 43 h 69"/>
                  <a:gd name="T102" fmla="*/ 55 w 79"/>
                  <a:gd name="T103" fmla="*/ 44 h 69"/>
                  <a:gd name="T104" fmla="*/ 52 w 79"/>
                  <a:gd name="T105" fmla="*/ 41 h 69"/>
                  <a:gd name="T106" fmla="*/ 56 w 79"/>
                  <a:gd name="T107" fmla="*/ 35 h 69"/>
                  <a:gd name="T108" fmla="*/ 60 w 79"/>
                  <a:gd name="T109" fmla="*/ 35 h 69"/>
                  <a:gd name="T110" fmla="*/ 62 w 79"/>
                  <a:gd name="T111" fmla="*/ 39 h 69"/>
                  <a:gd name="T112" fmla="*/ 62 w 79"/>
                  <a:gd name="T113" fmla="*/ 3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 h="69">
                    <a:moveTo>
                      <a:pt x="74" y="27"/>
                    </a:moveTo>
                    <a:cubicBezTo>
                      <a:pt x="71" y="27"/>
                      <a:pt x="68" y="24"/>
                      <a:pt x="69" y="22"/>
                    </a:cubicBezTo>
                    <a:cubicBezTo>
                      <a:pt x="69" y="20"/>
                      <a:pt x="71" y="19"/>
                      <a:pt x="72" y="19"/>
                    </a:cubicBezTo>
                    <a:cubicBezTo>
                      <a:pt x="73" y="19"/>
                      <a:pt x="74" y="20"/>
                      <a:pt x="75" y="20"/>
                    </a:cubicBezTo>
                    <a:cubicBezTo>
                      <a:pt x="75" y="17"/>
                      <a:pt x="76" y="14"/>
                      <a:pt x="75" y="11"/>
                    </a:cubicBezTo>
                    <a:cubicBezTo>
                      <a:pt x="74" y="10"/>
                      <a:pt x="73" y="8"/>
                      <a:pt x="73" y="7"/>
                    </a:cubicBezTo>
                    <a:cubicBezTo>
                      <a:pt x="72" y="5"/>
                      <a:pt x="72" y="3"/>
                      <a:pt x="72" y="1"/>
                    </a:cubicBezTo>
                    <a:cubicBezTo>
                      <a:pt x="70" y="2"/>
                      <a:pt x="67" y="1"/>
                      <a:pt x="66" y="1"/>
                    </a:cubicBezTo>
                    <a:cubicBezTo>
                      <a:pt x="63" y="0"/>
                      <a:pt x="61" y="0"/>
                      <a:pt x="60" y="2"/>
                    </a:cubicBezTo>
                    <a:cubicBezTo>
                      <a:pt x="58" y="3"/>
                      <a:pt x="56" y="3"/>
                      <a:pt x="55" y="5"/>
                    </a:cubicBezTo>
                    <a:cubicBezTo>
                      <a:pt x="54" y="6"/>
                      <a:pt x="52" y="7"/>
                      <a:pt x="51" y="8"/>
                    </a:cubicBezTo>
                    <a:cubicBezTo>
                      <a:pt x="50" y="9"/>
                      <a:pt x="50" y="11"/>
                      <a:pt x="49" y="12"/>
                    </a:cubicBezTo>
                    <a:cubicBezTo>
                      <a:pt x="48" y="14"/>
                      <a:pt x="46" y="12"/>
                      <a:pt x="45" y="14"/>
                    </a:cubicBezTo>
                    <a:cubicBezTo>
                      <a:pt x="44" y="15"/>
                      <a:pt x="45" y="16"/>
                      <a:pt x="44" y="17"/>
                    </a:cubicBezTo>
                    <a:cubicBezTo>
                      <a:pt x="42" y="21"/>
                      <a:pt x="37" y="18"/>
                      <a:pt x="34" y="17"/>
                    </a:cubicBezTo>
                    <a:cubicBezTo>
                      <a:pt x="31" y="15"/>
                      <a:pt x="30" y="19"/>
                      <a:pt x="28" y="21"/>
                    </a:cubicBezTo>
                    <a:cubicBezTo>
                      <a:pt x="27" y="22"/>
                      <a:pt x="26" y="24"/>
                      <a:pt x="24" y="24"/>
                    </a:cubicBezTo>
                    <a:cubicBezTo>
                      <a:pt x="24" y="24"/>
                      <a:pt x="20" y="24"/>
                      <a:pt x="20" y="23"/>
                    </a:cubicBezTo>
                    <a:cubicBezTo>
                      <a:pt x="22" y="20"/>
                      <a:pt x="21" y="15"/>
                      <a:pt x="17" y="14"/>
                    </a:cubicBezTo>
                    <a:cubicBezTo>
                      <a:pt x="17" y="19"/>
                      <a:pt x="17" y="24"/>
                      <a:pt x="17" y="29"/>
                    </a:cubicBezTo>
                    <a:cubicBezTo>
                      <a:pt x="17" y="29"/>
                      <a:pt x="18" y="32"/>
                      <a:pt x="17" y="33"/>
                    </a:cubicBezTo>
                    <a:cubicBezTo>
                      <a:pt x="14" y="35"/>
                      <a:pt x="13" y="36"/>
                      <a:pt x="9" y="35"/>
                    </a:cubicBezTo>
                    <a:cubicBezTo>
                      <a:pt x="8" y="35"/>
                      <a:pt x="7" y="35"/>
                      <a:pt x="6" y="34"/>
                    </a:cubicBezTo>
                    <a:cubicBezTo>
                      <a:pt x="5" y="32"/>
                      <a:pt x="4" y="31"/>
                      <a:pt x="2" y="33"/>
                    </a:cubicBezTo>
                    <a:cubicBezTo>
                      <a:pt x="0" y="35"/>
                      <a:pt x="2" y="38"/>
                      <a:pt x="3" y="40"/>
                    </a:cubicBezTo>
                    <a:cubicBezTo>
                      <a:pt x="4" y="41"/>
                      <a:pt x="5" y="43"/>
                      <a:pt x="5" y="45"/>
                    </a:cubicBezTo>
                    <a:cubicBezTo>
                      <a:pt x="7" y="49"/>
                      <a:pt x="11" y="51"/>
                      <a:pt x="9" y="56"/>
                    </a:cubicBezTo>
                    <a:cubicBezTo>
                      <a:pt x="8" y="58"/>
                      <a:pt x="7" y="58"/>
                      <a:pt x="8" y="60"/>
                    </a:cubicBezTo>
                    <a:cubicBezTo>
                      <a:pt x="9" y="61"/>
                      <a:pt x="9" y="62"/>
                      <a:pt x="9" y="62"/>
                    </a:cubicBezTo>
                    <a:cubicBezTo>
                      <a:pt x="10" y="63"/>
                      <a:pt x="9" y="65"/>
                      <a:pt x="10" y="66"/>
                    </a:cubicBezTo>
                    <a:cubicBezTo>
                      <a:pt x="10" y="66"/>
                      <a:pt x="10" y="64"/>
                      <a:pt x="11" y="64"/>
                    </a:cubicBezTo>
                    <a:cubicBezTo>
                      <a:pt x="11" y="64"/>
                      <a:pt x="14" y="67"/>
                      <a:pt x="15" y="68"/>
                    </a:cubicBezTo>
                    <a:cubicBezTo>
                      <a:pt x="17" y="69"/>
                      <a:pt x="19" y="66"/>
                      <a:pt x="21" y="66"/>
                    </a:cubicBezTo>
                    <a:cubicBezTo>
                      <a:pt x="23" y="65"/>
                      <a:pt x="25" y="67"/>
                      <a:pt x="26" y="65"/>
                    </a:cubicBezTo>
                    <a:cubicBezTo>
                      <a:pt x="28" y="64"/>
                      <a:pt x="29" y="64"/>
                      <a:pt x="31" y="64"/>
                    </a:cubicBezTo>
                    <a:cubicBezTo>
                      <a:pt x="33" y="64"/>
                      <a:pt x="35" y="64"/>
                      <a:pt x="38" y="64"/>
                    </a:cubicBezTo>
                    <a:cubicBezTo>
                      <a:pt x="38" y="64"/>
                      <a:pt x="39" y="64"/>
                      <a:pt x="39" y="64"/>
                    </a:cubicBezTo>
                    <a:cubicBezTo>
                      <a:pt x="40" y="64"/>
                      <a:pt x="40" y="63"/>
                      <a:pt x="41" y="63"/>
                    </a:cubicBezTo>
                    <a:cubicBezTo>
                      <a:pt x="41" y="63"/>
                      <a:pt x="41" y="62"/>
                      <a:pt x="42" y="62"/>
                    </a:cubicBezTo>
                    <a:cubicBezTo>
                      <a:pt x="42" y="63"/>
                      <a:pt x="42" y="65"/>
                      <a:pt x="44" y="65"/>
                    </a:cubicBezTo>
                    <a:cubicBezTo>
                      <a:pt x="44" y="65"/>
                      <a:pt x="43" y="61"/>
                      <a:pt x="46" y="62"/>
                    </a:cubicBezTo>
                    <a:cubicBezTo>
                      <a:pt x="50" y="63"/>
                      <a:pt x="54" y="59"/>
                      <a:pt x="57" y="56"/>
                    </a:cubicBezTo>
                    <a:cubicBezTo>
                      <a:pt x="60" y="54"/>
                      <a:pt x="62" y="51"/>
                      <a:pt x="65" y="48"/>
                    </a:cubicBezTo>
                    <a:cubicBezTo>
                      <a:pt x="68" y="45"/>
                      <a:pt x="69" y="41"/>
                      <a:pt x="72" y="37"/>
                    </a:cubicBezTo>
                    <a:cubicBezTo>
                      <a:pt x="73" y="36"/>
                      <a:pt x="76" y="35"/>
                      <a:pt x="77" y="33"/>
                    </a:cubicBezTo>
                    <a:cubicBezTo>
                      <a:pt x="78" y="31"/>
                      <a:pt x="79" y="27"/>
                      <a:pt x="79" y="25"/>
                    </a:cubicBezTo>
                    <a:cubicBezTo>
                      <a:pt x="78" y="25"/>
                      <a:pt x="77" y="25"/>
                      <a:pt x="76" y="25"/>
                    </a:cubicBezTo>
                    <a:cubicBezTo>
                      <a:pt x="75" y="25"/>
                      <a:pt x="75" y="27"/>
                      <a:pt x="74" y="27"/>
                    </a:cubicBezTo>
                    <a:close/>
                    <a:moveTo>
                      <a:pt x="62" y="39"/>
                    </a:moveTo>
                    <a:cubicBezTo>
                      <a:pt x="61" y="39"/>
                      <a:pt x="61" y="41"/>
                      <a:pt x="61" y="41"/>
                    </a:cubicBezTo>
                    <a:cubicBezTo>
                      <a:pt x="60" y="43"/>
                      <a:pt x="58" y="42"/>
                      <a:pt x="57" y="43"/>
                    </a:cubicBezTo>
                    <a:cubicBezTo>
                      <a:pt x="56" y="43"/>
                      <a:pt x="56" y="44"/>
                      <a:pt x="55" y="44"/>
                    </a:cubicBezTo>
                    <a:cubicBezTo>
                      <a:pt x="53" y="44"/>
                      <a:pt x="52" y="42"/>
                      <a:pt x="52" y="41"/>
                    </a:cubicBezTo>
                    <a:cubicBezTo>
                      <a:pt x="51" y="39"/>
                      <a:pt x="54" y="36"/>
                      <a:pt x="56" y="35"/>
                    </a:cubicBezTo>
                    <a:cubicBezTo>
                      <a:pt x="57" y="34"/>
                      <a:pt x="59" y="34"/>
                      <a:pt x="60" y="35"/>
                    </a:cubicBezTo>
                    <a:cubicBezTo>
                      <a:pt x="61" y="36"/>
                      <a:pt x="64" y="38"/>
                      <a:pt x="62" y="39"/>
                    </a:cubicBezTo>
                    <a:cubicBezTo>
                      <a:pt x="61" y="39"/>
                      <a:pt x="63" y="38"/>
                      <a:pt x="62" y="39"/>
                    </a:cubicBezTo>
                    <a:close/>
                  </a:path>
                </a:pathLst>
              </a:custGeom>
              <a:solidFill>
                <a:schemeClr val="accent3"/>
              </a:solidFill>
              <a:ln w="3175" cap="flat">
                <a:solidFill>
                  <a:schemeClr val="bg1">
                    <a:lumMod val="75000"/>
                  </a:schemeClr>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26" name="Freeform 739">
                <a:extLst>
                  <a:ext uri="{FF2B5EF4-FFF2-40B4-BE49-F238E27FC236}">
                    <a16:creationId xmlns:a16="http://schemas.microsoft.com/office/drawing/2014/main" id="{9EAA33F7-692C-1DDA-00C4-701AB6383AD6}"/>
                  </a:ext>
                </a:extLst>
              </p:cNvPr>
              <p:cNvSpPr>
                <a:spLocks/>
              </p:cNvSpPr>
              <p:nvPr/>
            </p:nvSpPr>
            <p:spPr bwMode="auto">
              <a:xfrm>
                <a:off x="6513556" y="5128749"/>
                <a:ext cx="67953" cy="73803"/>
              </a:xfrm>
              <a:custGeom>
                <a:avLst/>
                <a:gdLst>
                  <a:gd name="T0" fmla="*/ 11 w 13"/>
                  <a:gd name="T1" fmla="*/ 4 h 13"/>
                  <a:gd name="T2" fmla="*/ 3 w 13"/>
                  <a:gd name="T3" fmla="*/ 3 h 13"/>
                  <a:gd name="T4" fmla="*/ 2 w 13"/>
                  <a:gd name="T5" fmla="*/ 9 h 13"/>
                  <a:gd name="T6" fmla="*/ 7 w 13"/>
                  <a:gd name="T7" fmla="*/ 9 h 13"/>
                  <a:gd name="T8" fmla="*/ 11 w 13"/>
                  <a:gd name="T9" fmla="*/ 4 h 13"/>
                  <a:gd name="T10" fmla="*/ 11 w 13"/>
                  <a:gd name="T11" fmla="*/ 4 h 13"/>
                </a:gdLst>
                <a:ahLst/>
                <a:cxnLst>
                  <a:cxn ang="0">
                    <a:pos x="T0" y="T1"/>
                  </a:cxn>
                  <a:cxn ang="0">
                    <a:pos x="T2" y="T3"/>
                  </a:cxn>
                  <a:cxn ang="0">
                    <a:pos x="T4" y="T5"/>
                  </a:cxn>
                  <a:cxn ang="0">
                    <a:pos x="T6" y="T7"/>
                  </a:cxn>
                  <a:cxn ang="0">
                    <a:pos x="T8" y="T9"/>
                  </a:cxn>
                  <a:cxn ang="0">
                    <a:pos x="T10" y="T11"/>
                  </a:cxn>
                </a:cxnLst>
                <a:rect l="0" t="0" r="r" b="b"/>
                <a:pathLst>
                  <a:path w="13" h="13">
                    <a:moveTo>
                      <a:pt x="11" y="4"/>
                    </a:moveTo>
                    <a:cubicBezTo>
                      <a:pt x="9" y="2"/>
                      <a:pt x="5" y="0"/>
                      <a:pt x="3" y="3"/>
                    </a:cubicBezTo>
                    <a:cubicBezTo>
                      <a:pt x="1" y="5"/>
                      <a:pt x="0" y="7"/>
                      <a:pt x="2" y="9"/>
                    </a:cubicBezTo>
                    <a:cubicBezTo>
                      <a:pt x="4" y="13"/>
                      <a:pt x="5" y="9"/>
                      <a:pt x="7" y="9"/>
                    </a:cubicBezTo>
                    <a:cubicBezTo>
                      <a:pt x="10" y="9"/>
                      <a:pt x="13" y="5"/>
                      <a:pt x="11" y="4"/>
                    </a:cubicBezTo>
                    <a:cubicBezTo>
                      <a:pt x="10" y="3"/>
                      <a:pt x="12" y="4"/>
                      <a:pt x="11" y="4"/>
                    </a:cubicBezTo>
                    <a:close/>
                  </a:path>
                </a:pathLst>
              </a:custGeom>
              <a:grpFill/>
              <a:ln w="3175" cap="flat">
                <a:solidFill>
                  <a:schemeClr val="bg1">
                    <a:lumMod val="75000"/>
                  </a:schemeClr>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27" name="Freeform 740">
                <a:extLst>
                  <a:ext uri="{FF2B5EF4-FFF2-40B4-BE49-F238E27FC236}">
                    <a16:creationId xmlns:a16="http://schemas.microsoft.com/office/drawing/2014/main" id="{93574419-4464-87F6-08FC-3018D8EDEDFC}"/>
                  </a:ext>
                </a:extLst>
              </p:cNvPr>
              <p:cNvSpPr>
                <a:spLocks/>
              </p:cNvSpPr>
              <p:nvPr/>
            </p:nvSpPr>
            <p:spPr bwMode="auto">
              <a:xfrm>
                <a:off x="6145177" y="4439927"/>
                <a:ext cx="26823" cy="45416"/>
              </a:xfrm>
              <a:custGeom>
                <a:avLst/>
                <a:gdLst>
                  <a:gd name="T0" fmla="*/ 2 w 5"/>
                  <a:gd name="T1" fmla="*/ 5 h 8"/>
                  <a:gd name="T2" fmla="*/ 5 w 5"/>
                  <a:gd name="T3" fmla="*/ 1 h 8"/>
                  <a:gd name="T4" fmla="*/ 1 w 5"/>
                  <a:gd name="T5" fmla="*/ 3 h 8"/>
                  <a:gd name="T6" fmla="*/ 0 w 5"/>
                  <a:gd name="T7" fmla="*/ 8 h 8"/>
                  <a:gd name="T8" fmla="*/ 2 w 5"/>
                  <a:gd name="T9" fmla="*/ 5 h 8"/>
                </a:gdLst>
                <a:ahLst/>
                <a:cxnLst>
                  <a:cxn ang="0">
                    <a:pos x="T0" y="T1"/>
                  </a:cxn>
                  <a:cxn ang="0">
                    <a:pos x="T2" y="T3"/>
                  </a:cxn>
                  <a:cxn ang="0">
                    <a:pos x="T4" y="T5"/>
                  </a:cxn>
                  <a:cxn ang="0">
                    <a:pos x="T6" y="T7"/>
                  </a:cxn>
                  <a:cxn ang="0">
                    <a:pos x="T8" y="T9"/>
                  </a:cxn>
                </a:cxnLst>
                <a:rect l="0" t="0" r="r" b="b"/>
                <a:pathLst>
                  <a:path w="5" h="8">
                    <a:moveTo>
                      <a:pt x="2" y="5"/>
                    </a:moveTo>
                    <a:cubicBezTo>
                      <a:pt x="2" y="4"/>
                      <a:pt x="4" y="2"/>
                      <a:pt x="5" y="1"/>
                    </a:cubicBezTo>
                    <a:cubicBezTo>
                      <a:pt x="4" y="0"/>
                      <a:pt x="2" y="2"/>
                      <a:pt x="1" y="3"/>
                    </a:cubicBezTo>
                    <a:cubicBezTo>
                      <a:pt x="0" y="4"/>
                      <a:pt x="0" y="6"/>
                      <a:pt x="0" y="8"/>
                    </a:cubicBezTo>
                    <a:cubicBezTo>
                      <a:pt x="2" y="7"/>
                      <a:pt x="2" y="6"/>
                      <a:pt x="2" y="5"/>
                    </a:cubicBezTo>
                    <a:close/>
                  </a:path>
                </a:pathLst>
              </a:custGeom>
              <a:grpFill/>
              <a:ln w="3175" cap="flat">
                <a:solidFill>
                  <a:schemeClr val="bg1">
                    <a:lumMod val="75000"/>
                  </a:schemeClr>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28" name="Freeform 741">
                <a:extLst>
                  <a:ext uri="{FF2B5EF4-FFF2-40B4-BE49-F238E27FC236}">
                    <a16:creationId xmlns:a16="http://schemas.microsoft.com/office/drawing/2014/main" id="{466E6501-5AB5-93D1-97E2-51EC69840DC4}"/>
                  </a:ext>
                </a:extLst>
              </p:cNvPr>
              <p:cNvSpPr>
                <a:spLocks/>
              </p:cNvSpPr>
              <p:nvPr/>
            </p:nvSpPr>
            <p:spPr bwMode="auto">
              <a:xfrm>
                <a:off x="6120140" y="4212845"/>
                <a:ext cx="182402" cy="249792"/>
              </a:xfrm>
              <a:custGeom>
                <a:avLst/>
                <a:gdLst>
                  <a:gd name="T0" fmla="*/ 11 w 35"/>
                  <a:gd name="T1" fmla="*/ 44 h 45"/>
                  <a:gd name="T2" fmla="*/ 15 w 35"/>
                  <a:gd name="T3" fmla="*/ 41 h 45"/>
                  <a:gd name="T4" fmla="*/ 16 w 35"/>
                  <a:gd name="T5" fmla="*/ 43 h 45"/>
                  <a:gd name="T6" fmla="*/ 23 w 35"/>
                  <a:gd name="T7" fmla="*/ 37 h 45"/>
                  <a:gd name="T8" fmla="*/ 25 w 35"/>
                  <a:gd name="T9" fmla="*/ 26 h 45"/>
                  <a:gd name="T10" fmla="*/ 31 w 35"/>
                  <a:gd name="T11" fmla="*/ 16 h 45"/>
                  <a:gd name="T12" fmla="*/ 33 w 35"/>
                  <a:gd name="T13" fmla="*/ 8 h 45"/>
                  <a:gd name="T14" fmla="*/ 35 w 35"/>
                  <a:gd name="T15" fmla="*/ 2 h 45"/>
                  <a:gd name="T16" fmla="*/ 29 w 35"/>
                  <a:gd name="T17" fmla="*/ 1 h 45"/>
                  <a:gd name="T18" fmla="*/ 26 w 35"/>
                  <a:gd name="T19" fmla="*/ 2 h 45"/>
                  <a:gd name="T20" fmla="*/ 25 w 35"/>
                  <a:gd name="T21" fmla="*/ 6 h 45"/>
                  <a:gd name="T22" fmla="*/ 20 w 35"/>
                  <a:gd name="T23" fmla="*/ 10 h 45"/>
                  <a:gd name="T24" fmla="*/ 10 w 35"/>
                  <a:gd name="T25" fmla="*/ 8 h 45"/>
                  <a:gd name="T26" fmla="*/ 13 w 35"/>
                  <a:gd name="T27" fmla="*/ 13 h 45"/>
                  <a:gd name="T28" fmla="*/ 14 w 35"/>
                  <a:gd name="T29" fmla="*/ 19 h 45"/>
                  <a:gd name="T30" fmla="*/ 15 w 35"/>
                  <a:gd name="T31" fmla="*/ 22 h 45"/>
                  <a:gd name="T32" fmla="*/ 16 w 35"/>
                  <a:gd name="T33" fmla="*/ 25 h 45"/>
                  <a:gd name="T34" fmla="*/ 15 w 35"/>
                  <a:gd name="T35" fmla="*/ 32 h 45"/>
                  <a:gd name="T36" fmla="*/ 13 w 35"/>
                  <a:gd name="T37" fmla="*/ 31 h 45"/>
                  <a:gd name="T38" fmla="*/ 10 w 35"/>
                  <a:gd name="T39" fmla="*/ 32 h 45"/>
                  <a:gd name="T40" fmla="*/ 8 w 35"/>
                  <a:gd name="T41" fmla="*/ 29 h 45"/>
                  <a:gd name="T42" fmla="*/ 6 w 35"/>
                  <a:gd name="T43" fmla="*/ 32 h 45"/>
                  <a:gd name="T44" fmla="*/ 4 w 35"/>
                  <a:gd name="T45" fmla="*/ 32 h 45"/>
                  <a:gd name="T46" fmla="*/ 3 w 35"/>
                  <a:gd name="T47" fmla="*/ 35 h 45"/>
                  <a:gd name="T48" fmla="*/ 0 w 35"/>
                  <a:gd name="T49" fmla="*/ 39 h 45"/>
                  <a:gd name="T50" fmla="*/ 5 w 35"/>
                  <a:gd name="T51" fmla="*/ 45 h 45"/>
                  <a:gd name="T52" fmla="*/ 8 w 35"/>
                  <a:gd name="T53" fmla="*/ 42 h 45"/>
                  <a:gd name="T54" fmla="*/ 11 w 35"/>
                  <a:gd name="T55" fmla="*/ 44 h 45"/>
                  <a:gd name="T56" fmla="*/ 11 w 35"/>
                  <a:gd name="T57" fmla="*/ 4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45">
                    <a:moveTo>
                      <a:pt x="11" y="44"/>
                    </a:moveTo>
                    <a:cubicBezTo>
                      <a:pt x="12" y="44"/>
                      <a:pt x="14" y="42"/>
                      <a:pt x="15" y="41"/>
                    </a:cubicBezTo>
                    <a:cubicBezTo>
                      <a:pt x="17" y="40"/>
                      <a:pt x="15" y="43"/>
                      <a:pt x="16" y="43"/>
                    </a:cubicBezTo>
                    <a:cubicBezTo>
                      <a:pt x="16" y="43"/>
                      <a:pt x="23" y="39"/>
                      <a:pt x="23" y="37"/>
                    </a:cubicBezTo>
                    <a:cubicBezTo>
                      <a:pt x="23" y="33"/>
                      <a:pt x="23" y="29"/>
                      <a:pt x="25" y="26"/>
                    </a:cubicBezTo>
                    <a:cubicBezTo>
                      <a:pt x="27" y="22"/>
                      <a:pt x="30" y="19"/>
                      <a:pt x="31" y="16"/>
                    </a:cubicBezTo>
                    <a:cubicBezTo>
                      <a:pt x="32" y="13"/>
                      <a:pt x="32" y="11"/>
                      <a:pt x="33" y="8"/>
                    </a:cubicBezTo>
                    <a:cubicBezTo>
                      <a:pt x="33" y="6"/>
                      <a:pt x="35" y="4"/>
                      <a:pt x="35" y="2"/>
                    </a:cubicBezTo>
                    <a:cubicBezTo>
                      <a:pt x="33" y="2"/>
                      <a:pt x="31" y="0"/>
                      <a:pt x="29" y="1"/>
                    </a:cubicBezTo>
                    <a:cubicBezTo>
                      <a:pt x="28" y="1"/>
                      <a:pt x="26" y="1"/>
                      <a:pt x="26" y="2"/>
                    </a:cubicBezTo>
                    <a:cubicBezTo>
                      <a:pt x="25" y="4"/>
                      <a:pt x="25" y="5"/>
                      <a:pt x="25" y="6"/>
                    </a:cubicBezTo>
                    <a:cubicBezTo>
                      <a:pt x="24" y="9"/>
                      <a:pt x="23" y="10"/>
                      <a:pt x="20" y="10"/>
                    </a:cubicBezTo>
                    <a:cubicBezTo>
                      <a:pt x="17" y="9"/>
                      <a:pt x="13" y="8"/>
                      <a:pt x="10" y="8"/>
                    </a:cubicBezTo>
                    <a:cubicBezTo>
                      <a:pt x="10" y="10"/>
                      <a:pt x="9" y="14"/>
                      <a:pt x="13" y="13"/>
                    </a:cubicBezTo>
                    <a:cubicBezTo>
                      <a:pt x="17" y="11"/>
                      <a:pt x="14" y="17"/>
                      <a:pt x="14" y="19"/>
                    </a:cubicBezTo>
                    <a:cubicBezTo>
                      <a:pt x="14" y="20"/>
                      <a:pt x="14" y="21"/>
                      <a:pt x="15" y="22"/>
                    </a:cubicBezTo>
                    <a:cubicBezTo>
                      <a:pt x="16" y="23"/>
                      <a:pt x="16" y="24"/>
                      <a:pt x="16" y="25"/>
                    </a:cubicBezTo>
                    <a:cubicBezTo>
                      <a:pt x="16" y="27"/>
                      <a:pt x="16" y="30"/>
                      <a:pt x="15" y="32"/>
                    </a:cubicBezTo>
                    <a:cubicBezTo>
                      <a:pt x="15" y="33"/>
                      <a:pt x="13" y="31"/>
                      <a:pt x="13" y="31"/>
                    </a:cubicBezTo>
                    <a:cubicBezTo>
                      <a:pt x="11" y="31"/>
                      <a:pt x="11" y="33"/>
                      <a:pt x="10" y="32"/>
                    </a:cubicBezTo>
                    <a:cubicBezTo>
                      <a:pt x="10" y="31"/>
                      <a:pt x="9" y="30"/>
                      <a:pt x="8" y="29"/>
                    </a:cubicBezTo>
                    <a:cubicBezTo>
                      <a:pt x="7" y="29"/>
                      <a:pt x="7" y="31"/>
                      <a:pt x="6" y="32"/>
                    </a:cubicBezTo>
                    <a:cubicBezTo>
                      <a:pt x="6" y="32"/>
                      <a:pt x="4" y="32"/>
                      <a:pt x="4" y="32"/>
                    </a:cubicBezTo>
                    <a:cubicBezTo>
                      <a:pt x="2" y="32"/>
                      <a:pt x="3" y="34"/>
                      <a:pt x="3" y="35"/>
                    </a:cubicBezTo>
                    <a:cubicBezTo>
                      <a:pt x="4" y="38"/>
                      <a:pt x="3" y="37"/>
                      <a:pt x="0" y="39"/>
                    </a:cubicBezTo>
                    <a:cubicBezTo>
                      <a:pt x="2" y="41"/>
                      <a:pt x="4" y="42"/>
                      <a:pt x="5" y="45"/>
                    </a:cubicBezTo>
                    <a:cubicBezTo>
                      <a:pt x="6" y="44"/>
                      <a:pt x="7" y="43"/>
                      <a:pt x="8" y="42"/>
                    </a:cubicBezTo>
                    <a:cubicBezTo>
                      <a:pt x="10" y="41"/>
                      <a:pt x="10" y="43"/>
                      <a:pt x="11" y="44"/>
                    </a:cubicBezTo>
                    <a:cubicBezTo>
                      <a:pt x="12" y="44"/>
                      <a:pt x="10" y="43"/>
                      <a:pt x="11" y="44"/>
                    </a:cubicBezTo>
                    <a:close/>
                  </a:path>
                </a:pathLst>
              </a:custGeom>
              <a:grpFill/>
              <a:ln w="3175" cap="flat">
                <a:solidFill>
                  <a:schemeClr val="bg1">
                    <a:lumMod val="75000"/>
                  </a:schemeClr>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29" name="Freeform 742">
                <a:extLst>
                  <a:ext uri="{FF2B5EF4-FFF2-40B4-BE49-F238E27FC236}">
                    <a16:creationId xmlns:a16="http://schemas.microsoft.com/office/drawing/2014/main" id="{9ED1776A-C094-5DE0-6254-D591FFB25E54}"/>
                  </a:ext>
                </a:extLst>
              </p:cNvPr>
              <p:cNvSpPr>
                <a:spLocks/>
              </p:cNvSpPr>
              <p:nvPr/>
            </p:nvSpPr>
            <p:spPr bwMode="auto">
              <a:xfrm>
                <a:off x="6198824" y="4012254"/>
                <a:ext cx="334403" cy="249792"/>
              </a:xfrm>
              <a:custGeom>
                <a:avLst/>
                <a:gdLst>
                  <a:gd name="T0" fmla="*/ 12 w 64"/>
                  <a:gd name="T1" fmla="*/ 37 h 45"/>
                  <a:gd name="T2" fmla="*/ 17 w 64"/>
                  <a:gd name="T3" fmla="*/ 37 h 45"/>
                  <a:gd name="T4" fmla="*/ 20 w 64"/>
                  <a:gd name="T5" fmla="*/ 38 h 45"/>
                  <a:gd name="T6" fmla="*/ 21 w 64"/>
                  <a:gd name="T7" fmla="*/ 33 h 45"/>
                  <a:gd name="T8" fmla="*/ 25 w 64"/>
                  <a:gd name="T9" fmla="*/ 30 h 45"/>
                  <a:gd name="T10" fmla="*/ 30 w 64"/>
                  <a:gd name="T11" fmla="*/ 33 h 45"/>
                  <a:gd name="T12" fmla="*/ 36 w 64"/>
                  <a:gd name="T13" fmla="*/ 34 h 45"/>
                  <a:gd name="T14" fmla="*/ 39 w 64"/>
                  <a:gd name="T15" fmla="*/ 34 h 45"/>
                  <a:gd name="T16" fmla="*/ 41 w 64"/>
                  <a:gd name="T17" fmla="*/ 30 h 45"/>
                  <a:gd name="T18" fmla="*/ 45 w 64"/>
                  <a:gd name="T19" fmla="*/ 31 h 45"/>
                  <a:gd name="T20" fmla="*/ 50 w 64"/>
                  <a:gd name="T21" fmla="*/ 31 h 45"/>
                  <a:gd name="T22" fmla="*/ 55 w 64"/>
                  <a:gd name="T23" fmla="*/ 29 h 45"/>
                  <a:gd name="T24" fmla="*/ 60 w 64"/>
                  <a:gd name="T25" fmla="*/ 30 h 45"/>
                  <a:gd name="T26" fmla="*/ 58 w 64"/>
                  <a:gd name="T27" fmla="*/ 24 h 45"/>
                  <a:gd name="T28" fmla="*/ 55 w 64"/>
                  <a:gd name="T29" fmla="*/ 20 h 45"/>
                  <a:gd name="T30" fmla="*/ 51 w 64"/>
                  <a:gd name="T31" fmla="*/ 16 h 45"/>
                  <a:gd name="T32" fmla="*/ 47 w 64"/>
                  <a:gd name="T33" fmla="*/ 13 h 45"/>
                  <a:gd name="T34" fmla="*/ 46 w 64"/>
                  <a:gd name="T35" fmla="*/ 12 h 45"/>
                  <a:gd name="T36" fmla="*/ 44 w 64"/>
                  <a:gd name="T37" fmla="*/ 12 h 45"/>
                  <a:gd name="T38" fmla="*/ 44 w 64"/>
                  <a:gd name="T39" fmla="*/ 6 h 45"/>
                  <a:gd name="T40" fmla="*/ 41 w 64"/>
                  <a:gd name="T41" fmla="*/ 1 h 45"/>
                  <a:gd name="T42" fmla="*/ 41 w 64"/>
                  <a:gd name="T43" fmla="*/ 0 h 45"/>
                  <a:gd name="T44" fmla="*/ 38 w 64"/>
                  <a:gd name="T45" fmla="*/ 0 h 45"/>
                  <a:gd name="T46" fmla="*/ 35 w 64"/>
                  <a:gd name="T47" fmla="*/ 3 h 45"/>
                  <a:gd name="T48" fmla="*/ 26 w 64"/>
                  <a:gd name="T49" fmla="*/ 10 h 45"/>
                  <a:gd name="T50" fmla="*/ 22 w 64"/>
                  <a:gd name="T51" fmla="*/ 11 h 45"/>
                  <a:gd name="T52" fmla="*/ 19 w 64"/>
                  <a:gd name="T53" fmla="*/ 15 h 45"/>
                  <a:gd name="T54" fmla="*/ 13 w 64"/>
                  <a:gd name="T55" fmla="*/ 17 h 45"/>
                  <a:gd name="T56" fmla="*/ 9 w 64"/>
                  <a:gd name="T57" fmla="*/ 17 h 45"/>
                  <a:gd name="T58" fmla="*/ 6 w 64"/>
                  <a:gd name="T59" fmla="*/ 18 h 45"/>
                  <a:gd name="T60" fmla="*/ 3 w 64"/>
                  <a:gd name="T61" fmla="*/ 23 h 45"/>
                  <a:gd name="T62" fmla="*/ 4 w 64"/>
                  <a:gd name="T63" fmla="*/ 34 h 45"/>
                  <a:gd name="T64" fmla="*/ 6 w 64"/>
                  <a:gd name="T65" fmla="*/ 39 h 45"/>
                  <a:gd name="T66" fmla="*/ 9 w 64"/>
                  <a:gd name="T67" fmla="*/ 45 h 45"/>
                  <a:gd name="T68" fmla="*/ 12 w 64"/>
                  <a:gd name="T69" fmla="*/ 3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45">
                    <a:moveTo>
                      <a:pt x="12" y="37"/>
                    </a:moveTo>
                    <a:cubicBezTo>
                      <a:pt x="13" y="37"/>
                      <a:pt x="16" y="36"/>
                      <a:pt x="17" y="37"/>
                    </a:cubicBezTo>
                    <a:cubicBezTo>
                      <a:pt x="17" y="38"/>
                      <a:pt x="20" y="38"/>
                      <a:pt x="20" y="38"/>
                    </a:cubicBezTo>
                    <a:cubicBezTo>
                      <a:pt x="21" y="36"/>
                      <a:pt x="20" y="34"/>
                      <a:pt x="21" y="33"/>
                    </a:cubicBezTo>
                    <a:cubicBezTo>
                      <a:pt x="21" y="32"/>
                      <a:pt x="23" y="29"/>
                      <a:pt x="25" y="30"/>
                    </a:cubicBezTo>
                    <a:cubicBezTo>
                      <a:pt x="27" y="30"/>
                      <a:pt x="28" y="32"/>
                      <a:pt x="30" y="33"/>
                    </a:cubicBezTo>
                    <a:cubicBezTo>
                      <a:pt x="32" y="34"/>
                      <a:pt x="34" y="34"/>
                      <a:pt x="36" y="34"/>
                    </a:cubicBezTo>
                    <a:cubicBezTo>
                      <a:pt x="37" y="34"/>
                      <a:pt x="39" y="35"/>
                      <a:pt x="39" y="34"/>
                    </a:cubicBezTo>
                    <a:cubicBezTo>
                      <a:pt x="40" y="33"/>
                      <a:pt x="40" y="29"/>
                      <a:pt x="41" y="30"/>
                    </a:cubicBezTo>
                    <a:cubicBezTo>
                      <a:pt x="43" y="31"/>
                      <a:pt x="43" y="31"/>
                      <a:pt x="45" y="31"/>
                    </a:cubicBezTo>
                    <a:cubicBezTo>
                      <a:pt x="47" y="30"/>
                      <a:pt x="48" y="31"/>
                      <a:pt x="50" y="31"/>
                    </a:cubicBezTo>
                    <a:cubicBezTo>
                      <a:pt x="52" y="31"/>
                      <a:pt x="53" y="28"/>
                      <a:pt x="55" y="29"/>
                    </a:cubicBezTo>
                    <a:cubicBezTo>
                      <a:pt x="56" y="29"/>
                      <a:pt x="58" y="31"/>
                      <a:pt x="60" y="30"/>
                    </a:cubicBezTo>
                    <a:cubicBezTo>
                      <a:pt x="64" y="28"/>
                      <a:pt x="59" y="26"/>
                      <a:pt x="58" y="24"/>
                    </a:cubicBezTo>
                    <a:cubicBezTo>
                      <a:pt x="57" y="22"/>
                      <a:pt x="57" y="21"/>
                      <a:pt x="55" y="20"/>
                    </a:cubicBezTo>
                    <a:cubicBezTo>
                      <a:pt x="53" y="19"/>
                      <a:pt x="52" y="18"/>
                      <a:pt x="51" y="16"/>
                    </a:cubicBezTo>
                    <a:cubicBezTo>
                      <a:pt x="51" y="14"/>
                      <a:pt x="49" y="14"/>
                      <a:pt x="47" y="13"/>
                    </a:cubicBezTo>
                    <a:cubicBezTo>
                      <a:pt x="47" y="13"/>
                      <a:pt x="47" y="12"/>
                      <a:pt x="46" y="12"/>
                    </a:cubicBezTo>
                    <a:cubicBezTo>
                      <a:pt x="46" y="12"/>
                      <a:pt x="44" y="12"/>
                      <a:pt x="44" y="12"/>
                    </a:cubicBezTo>
                    <a:cubicBezTo>
                      <a:pt x="43" y="11"/>
                      <a:pt x="44" y="7"/>
                      <a:pt x="44" y="6"/>
                    </a:cubicBezTo>
                    <a:cubicBezTo>
                      <a:pt x="44" y="4"/>
                      <a:pt x="42" y="3"/>
                      <a:pt x="41" y="1"/>
                    </a:cubicBezTo>
                    <a:cubicBezTo>
                      <a:pt x="41" y="1"/>
                      <a:pt x="41" y="0"/>
                      <a:pt x="41" y="0"/>
                    </a:cubicBezTo>
                    <a:cubicBezTo>
                      <a:pt x="40" y="0"/>
                      <a:pt x="39" y="0"/>
                      <a:pt x="38" y="0"/>
                    </a:cubicBezTo>
                    <a:cubicBezTo>
                      <a:pt x="36" y="1"/>
                      <a:pt x="36" y="1"/>
                      <a:pt x="35" y="3"/>
                    </a:cubicBezTo>
                    <a:cubicBezTo>
                      <a:pt x="35" y="6"/>
                      <a:pt x="28" y="10"/>
                      <a:pt x="26" y="10"/>
                    </a:cubicBezTo>
                    <a:cubicBezTo>
                      <a:pt x="25" y="10"/>
                      <a:pt x="21" y="10"/>
                      <a:pt x="22" y="11"/>
                    </a:cubicBezTo>
                    <a:cubicBezTo>
                      <a:pt x="23" y="13"/>
                      <a:pt x="20" y="15"/>
                      <a:pt x="19" y="15"/>
                    </a:cubicBezTo>
                    <a:cubicBezTo>
                      <a:pt x="17" y="16"/>
                      <a:pt x="15" y="17"/>
                      <a:pt x="13" y="17"/>
                    </a:cubicBezTo>
                    <a:cubicBezTo>
                      <a:pt x="11" y="18"/>
                      <a:pt x="11" y="16"/>
                      <a:pt x="9" y="17"/>
                    </a:cubicBezTo>
                    <a:cubicBezTo>
                      <a:pt x="7" y="18"/>
                      <a:pt x="6" y="17"/>
                      <a:pt x="6" y="18"/>
                    </a:cubicBezTo>
                    <a:cubicBezTo>
                      <a:pt x="5" y="20"/>
                      <a:pt x="4" y="22"/>
                      <a:pt x="3" y="23"/>
                    </a:cubicBezTo>
                    <a:cubicBezTo>
                      <a:pt x="0" y="27"/>
                      <a:pt x="2" y="30"/>
                      <a:pt x="4" y="34"/>
                    </a:cubicBezTo>
                    <a:cubicBezTo>
                      <a:pt x="5" y="36"/>
                      <a:pt x="5" y="37"/>
                      <a:pt x="6" y="39"/>
                    </a:cubicBezTo>
                    <a:cubicBezTo>
                      <a:pt x="8" y="41"/>
                      <a:pt x="9" y="42"/>
                      <a:pt x="9" y="45"/>
                    </a:cubicBezTo>
                    <a:cubicBezTo>
                      <a:pt x="9" y="44"/>
                      <a:pt x="10" y="37"/>
                      <a:pt x="12" y="37"/>
                    </a:cubicBezTo>
                    <a:close/>
                  </a:path>
                </a:pathLst>
              </a:custGeom>
              <a:grpFill/>
              <a:ln w="3175" cap="flat">
                <a:solidFill>
                  <a:schemeClr val="bg1">
                    <a:lumMod val="75000"/>
                  </a:schemeClr>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30" name="Freeform 743">
                <a:extLst>
                  <a:ext uri="{FF2B5EF4-FFF2-40B4-BE49-F238E27FC236}">
                    <a16:creationId xmlns:a16="http://schemas.microsoft.com/office/drawing/2014/main" id="{FB7B30B9-A500-8414-2F5E-1E100343AA07}"/>
                  </a:ext>
                </a:extLst>
              </p:cNvPr>
              <p:cNvSpPr>
                <a:spLocks/>
              </p:cNvSpPr>
              <p:nvPr/>
            </p:nvSpPr>
            <p:spPr bwMode="auto">
              <a:xfrm>
                <a:off x="5826867" y="3656490"/>
                <a:ext cx="613372" cy="456060"/>
              </a:xfrm>
              <a:custGeom>
                <a:avLst/>
                <a:gdLst>
                  <a:gd name="T0" fmla="*/ 83 w 117"/>
                  <a:gd name="T1" fmla="*/ 82 h 82"/>
                  <a:gd name="T2" fmla="*/ 93 w 117"/>
                  <a:gd name="T3" fmla="*/ 76 h 82"/>
                  <a:gd name="T4" fmla="*/ 105 w 117"/>
                  <a:gd name="T5" fmla="*/ 68 h 82"/>
                  <a:gd name="T6" fmla="*/ 112 w 117"/>
                  <a:gd name="T7" fmla="*/ 64 h 82"/>
                  <a:gd name="T8" fmla="*/ 107 w 117"/>
                  <a:gd name="T9" fmla="*/ 55 h 82"/>
                  <a:gd name="T10" fmla="*/ 110 w 117"/>
                  <a:gd name="T11" fmla="*/ 46 h 82"/>
                  <a:gd name="T12" fmla="*/ 114 w 117"/>
                  <a:gd name="T13" fmla="*/ 40 h 82"/>
                  <a:gd name="T14" fmla="*/ 117 w 117"/>
                  <a:gd name="T15" fmla="*/ 21 h 82"/>
                  <a:gd name="T16" fmla="*/ 81 w 117"/>
                  <a:gd name="T17" fmla="*/ 1 h 82"/>
                  <a:gd name="T18" fmla="*/ 75 w 117"/>
                  <a:gd name="T19" fmla="*/ 2 h 82"/>
                  <a:gd name="T20" fmla="*/ 67 w 117"/>
                  <a:gd name="T21" fmla="*/ 2 h 82"/>
                  <a:gd name="T22" fmla="*/ 59 w 117"/>
                  <a:gd name="T23" fmla="*/ 1 h 82"/>
                  <a:gd name="T24" fmla="*/ 29 w 117"/>
                  <a:gd name="T25" fmla="*/ 21 h 82"/>
                  <a:gd name="T26" fmla="*/ 22 w 117"/>
                  <a:gd name="T27" fmla="*/ 25 h 82"/>
                  <a:gd name="T28" fmla="*/ 19 w 117"/>
                  <a:gd name="T29" fmla="*/ 42 h 82"/>
                  <a:gd name="T30" fmla="*/ 8 w 117"/>
                  <a:gd name="T31" fmla="*/ 43 h 82"/>
                  <a:gd name="T32" fmla="*/ 5 w 117"/>
                  <a:gd name="T33" fmla="*/ 51 h 82"/>
                  <a:gd name="T34" fmla="*/ 11 w 117"/>
                  <a:gd name="T35" fmla="*/ 56 h 82"/>
                  <a:gd name="T36" fmla="*/ 19 w 117"/>
                  <a:gd name="T37" fmla="*/ 62 h 82"/>
                  <a:gd name="T38" fmla="*/ 21 w 117"/>
                  <a:gd name="T39" fmla="*/ 55 h 82"/>
                  <a:gd name="T40" fmla="*/ 28 w 117"/>
                  <a:gd name="T41" fmla="*/ 50 h 82"/>
                  <a:gd name="T42" fmla="*/ 35 w 117"/>
                  <a:gd name="T43" fmla="*/ 53 h 82"/>
                  <a:gd name="T44" fmla="*/ 46 w 117"/>
                  <a:gd name="T45" fmla="*/ 55 h 82"/>
                  <a:gd name="T46" fmla="*/ 64 w 117"/>
                  <a:gd name="T47" fmla="*/ 53 h 82"/>
                  <a:gd name="T48" fmla="*/ 68 w 117"/>
                  <a:gd name="T49" fmla="*/ 47 h 82"/>
                  <a:gd name="T50" fmla="*/ 77 w 117"/>
                  <a:gd name="T51" fmla="*/ 31 h 82"/>
                  <a:gd name="T52" fmla="*/ 79 w 117"/>
                  <a:gd name="T53" fmla="*/ 16 h 82"/>
                  <a:gd name="T54" fmla="*/ 75 w 117"/>
                  <a:gd name="T55" fmla="*/ 2 h 82"/>
                  <a:gd name="T56" fmla="*/ 78 w 117"/>
                  <a:gd name="T57" fmla="*/ 16 h 82"/>
                  <a:gd name="T58" fmla="*/ 77 w 117"/>
                  <a:gd name="T59" fmla="*/ 35 h 82"/>
                  <a:gd name="T60" fmla="*/ 68 w 117"/>
                  <a:gd name="T61" fmla="*/ 46 h 82"/>
                  <a:gd name="T62" fmla="*/ 72 w 117"/>
                  <a:gd name="T63" fmla="*/ 55 h 82"/>
                  <a:gd name="T64" fmla="*/ 75 w 117"/>
                  <a:gd name="T65" fmla="*/ 65 h 82"/>
                  <a:gd name="T66" fmla="*/ 72 w 117"/>
                  <a:gd name="T67" fmla="*/ 74 h 82"/>
                  <a:gd name="T68" fmla="*/ 77 w 117"/>
                  <a:gd name="T69" fmla="*/ 81 h 82"/>
                  <a:gd name="T70" fmla="*/ 80 w 117"/>
                  <a:gd name="T71"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7" h="82">
                    <a:moveTo>
                      <a:pt x="80" y="81"/>
                    </a:moveTo>
                    <a:cubicBezTo>
                      <a:pt x="81" y="80"/>
                      <a:pt x="82" y="82"/>
                      <a:pt x="83" y="82"/>
                    </a:cubicBezTo>
                    <a:cubicBezTo>
                      <a:pt x="85" y="81"/>
                      <a:pt x="87" y="80"/>
                      <a:pt x="89" y="79"/>
                    </a:cubicBezTo>
                    <a:cubicBezTo>
                      <a:pt x="90" y="79"/>
                      <a:pt x="93" y="78"/>
                      <a:pt x="93" y="76"/>
                    </a:cubicBezTo>
                    <a:cubicBezTo>
                      <a:pt x="93" y="74"/>
                      <a:pt x="94" y="75"/>
                      <a:pt x="96" y="74"/>
                    </a:cubicBezTo>
                    <a:cubicBezTo>
                      <a:pt x="99" y="74"/>
                      <a:pt x="103" y="71"/>
                      <a:pt x="105" y="68"/>
                    </a:cubicBezTo>
                    <a:cubicBezTo>
                      <a:pt x="106" y="67"/>
                      <a:pt x="106" y="66"/>
                      <a:pt x="107" y="65"/>
                    </a:cubicBezTo>
                    <a:cubicBezTo>
                      <a:pt x="108" y="64"/>
                      <a:pt x="110" y="64"/>
                      <a:pt x="112" y="64"/>
                    </a:cubicBezTo>
                    <a:cubicBezTo>
                      <a:pt x="112" y="62"/>
                      <a:pt x="110" y="61"/>
                      <a:pt x="109" y="59"/>
                    </a:cubicBezTo>
                    <a:cubicBezTo>
                      <a:pt x="109" y="58"/>
                      <a:pt x="110" y="55"/>
                      <a:pt x="107" y="55"/>
                    </a:cubicBezTo>
                    <a:cubicBezTo>
                      <a:pt x="106" y="55"/>
                      <a:pt x="109" y="53"/>
                      <a:pt x="108" y="52"/>
                    </a:cubicBezTo>
                    <a:cubicBezTo>
                      <a:pt x="108" y="49"/>
                      <a:pt x="109" y="48"/>
                      <a:pt x="110" y="46"/>
                    </a:cubicBezTo>
                    <a:cubicBezTo>
                      <a:pt x="110" y="44"/>
                      <a:pt x="112" y="44"/>
                      <a:pt x="112" y="42"/>
                    </a:cubicBezTo>
                    <a:cubicBezTo>
                      <a:pt x="112" y="41"/>
                      <a:pt x="113" y="40"/>
                      <a:pt x="114" y="40"/>
                    </a:cubicBezTo>
                    <a:cubicBezTo>
                      <a:pt x="117" y="40"/>
                      <a:pt x="117" y="40"/>
                      <a:pt x="117" y="38"/>
                    </a:cubicBezTo>
                    <a:cubicBezTo>
                      <a:pt x="117" y="32"/>
                      <a:pt x="117" y="27"/>
                      <a:pt x="117" y="21"/>
                    </a:cubicBezTo>
                    <a:cubicBezTo>
                      <a:pt x="117" y="19"/>
                      <a:pt x="113" y="18"/>
                      <a:pt x="111" y="17"/>
                    </a:cubicBezTo>
                    <a:cubicBezTo>
                      <a:pt x="101" y="12"/>
                      <a:pt x="91" y="6"/>
                      <a:pt x="81" y="1"/>
                    </a:cubicBezTo>
                    <a:cubicBezTo>
                      <a:pt x="80" y="1"/>
                      <a:pt x="80" y="0"/>
                      <a:pt x="79" y="0"/>
                    </a:cubicBezTo>
                    <a:cubicBezTo>
                      <a:pt x="78" y="1"/>
                      <a:pt x="76" y="2"/>
                      <a:pt x="75" y="2"/>
                    </a:cubicBezTo>
                    <a:cubicBezTo>
                      <a:pt x="74" y="3"/>
                      <a:pt x="72" y="5"/>
                      <a:pt x="71" y="5"/>
                    </a:cubicBezTo>
                    <a:cubicBezTo>
                      <a:pt x="70" y="5"/>
                      <a:pt x="69" y="3"/>
                      <a:pt x="67" y="2"/>
                    </a:cubicBezTo>
                    <a:cubicBezTo>
                      <a:pt x="66" y="1"/>
                      <a:pt x="65" y="1"/>
                      <a:pt x="64" y="1"/>
                    </a:cubicBezTo>
                    <a:cubicBezTo>
                      <a:pt x="62" y="0"/>
                      <a:pt x="61" y="0"/>
                      <a:pt x="59" y="1"/>
                    </a:cubicBezTo>
                    <a:cubicBezTo>
                      <a:pt x="52" y="5"/>
                      <a:pt x="45" y="10"/>
                      <a:pt x="38" y="14"/>
                    </a:cubicBezTo>
                    <a:cubicBezTo>
                      <a:pt x="35" y="16"/>
                      <a:pt x="32" y="18"/>
                      <a:pt x="29" y="21"/>
                    </a:cubicBezTo>
                    <a:cubicBezTo>
                      <a:pt x="28" y="22"/>
                      <a:pt x="27" y="22"/>
                      <a:pt x="26" y="22"/>
                    </a:cubicBezTo>
                    <a:cubicBezTo>
                      <a:pt x="23" y="22"/>
                      <a:pt x="22" y="22"/>
                      <a:pt x="22" y="25"/>
                    </a:cubicBezTo>
                    <a:cubicBezTo>
                      <a:pt x="22" y="28"/>
                      <a:pt x="22" y="31"/>
                      <a:pt x="22" y="34"/>
                    </a:cubicBezTo>
                    <a:cubicBezTo>
                      <a:pt x="22" y="37"/>
                      <a:pt x="21" y="40"/>
                      <a:pt x="19" y="42"/>
                    </a:cubicBezTo>
                    <a:cubicBezTo>
                      <a:pt x="18" y="43"/>
                      <a:pt x="15" y="43"/>
                      <a:pt x="14" y="43"/>
                    </a:cubicBezTo>
                    <a:cubicBezTo>
                      <a:pt x="12" y="43"/>
                      <a:pt x="10" y="43"/>
                      <a:pt x="8" y="43"/>
                    </a:cubicBezTo>
                    <a:cubicBezTo>
                      <a:pt x="6" y="43"/>
                      <a:pt x="4" y="44"/>
                      <a:pt x="2" y="44"/>
                    </a:cubicBezTo>
                    <a:cubicBezTo>
                      <a:pt x="0" y="44"/>
                      <a:pt x="5" y="51"/>
                      <a:pt x="5" y="51"/>
                    </a:cubicBezTo>
                    <a:cubicBezTo>
                      <a:pt x="6" y="54"/>
                      <a:pt x="7" y="56"/>
                      <a:pt x="10" y="57"/>
                    </a:cubicBezTo>
                    <a:cubicBezTo>
                      <a:pt x="10" y="57"/>
                      <a:pt x="11" y="56"/>
                      <a:pt x="11" y="56"/>
                    </a:cubicBezTo>
                    <a:cubicBezTo>
                      <a:pt x="12" y="57"/>
                      <a:pt x="12" y="60"/>
                      <a:pt x="14" y="58"/>
                    </a:cubicBezTo>
                    <a:cubicBezTo>
                      <a:pt x="16" y="56"/>
                      <a:pt x="18" y="61"/>
                      <a:pt x="19" y="62"/>
                    </a:cubicBezTo>
                    <a:cubicBezTo>
                      <a:pt x="19" y="61"/>
                      <a:pt x="20" y="59"/>
                      <a:pt x="20" y="58"/>
                    </a:cubicBezTo>
                    <a:cubicBezTo>
                      <a:pt x="20" y="57"/>
                      <a:pt x="21" y="56"/>
                      <a:pt x="21" y="55"/>
                    </a:cubicBezTo>
                    <a:cubicBezTo>
                      <a:pt x="22" y="52"/>
                      <a:pt x="22" y="52"/>
                      <a:pt x="25" y="51"/>
                    </a:cubicBezTo>
                    <a:cubicBezTo>
                      <a:pt x="26" y="50"/>
                      <a:pt x="27" y="50"/>
                      <a:pt x="28" y="50"/>
                    </a:cubicBezTo>
                    <a:cubicBezTo>
                      <a:pt x="29" y="49"/>
                      <a:pt x="30" y="51"/>
                      <a:pt x="31" y="51"/>
                    </a:cubicBezTo>
                    <a:cubicBezTo>
                      <a:pt x="33" y="51"/>
                      <a:pt x="34" y="52"/>
                      <a:pt x="35" y="53"/>
                    </a:cubicBezTo>
                    <a:cubicBezTo>
                      <a:pt x="36" y="54"/>
                      <a:pt x="37" y="54"/>
                      <a:pt x="39" y="54"/>
                    </a:cubicBezTo>
                    <a:cubicBezTo>
                      <a:pt x="42" y="52"/>
                      <a:pt x="43" y="55"/>
                      <a:pt x="46" y="55"/>
                    </a:cubicBezTo>
                    <a:cubicBezTo>
                      <a:pt x="49" y="55"/>
                      <a:pt x="52" y="53"/>
                      <a:pt x="55" y="53"/>
                    </a:cubicBezTo>
                    <a:cubicBezTo>
                      <a:pt x="57" y="53"/>
                      <a:pt x="61" y="54"/>
                      <a:pt x="64" y="53"/>
                    </a:cubicBezTo>
                    <a:cubicBezTo>
                      <a:pt x="65" y="53"/>
                      <a:pt x="66" y="52"/>
                      <a:pt x="67" y="51"/>
                    </a:cubicBezTo>
                    <a:cubicBezTo>
                      <a:pt x="69" y="50"/>
                      <a:pt x="68" y="49"/>
                      <a:pt x="68" y="47"/>
                    </a:cubicBezTo>
                    <a:cubicBezTo>
                      <a:pt x="68" y="42"/>
                      <a:pt x="73" y="39"/>
                      <a:pt x="77" y="35"/>
                    </a:cubicBezTo>
                    <a:cubicBezTo>
                      <a:pt x="78" y="34"/>
                      <a:pt x="77" y="32"/>
                      <a:pt x="77" y="31"/>
                    </a:cubicBezTo>
                    <a:cubicBezTo>
                      <a:pt x="77" y="28"/>
                      <a:pt x="77" y="26"/>
                      <a:pt x="77" y="23"/>
                    </a:cubicBezTo>
                    <a:cubicBezTo>
                      <a:pt x="78" y="21"/>
                      <a:pt x="79" y="18"/>
                      <a:pt x="79" y="16"/>
                    </a:cubicBezTo>
                    <a:cubicBezTo>
                      <a:pt x="78" y="14"/>
                      <a:pt x="77" y="12"/>
                      <a:pt x="76" y="11"/>
                    </a:cubicBezTo>
                    <a:cubicBezTo>
                      <a:pt x="74" y="8"/>
                      <a:pt x="75" y="5"/>
                      <a:pt x="75" y="2"/>
                    </a:cubicBezTo>
                    <a:cubicBezTo>
                      <a:pt x="75" y="5"/>
                      <a:pt x="75" y="7"/>
                      <a:pt x="75" y="9"/>
                    </a:cubicBezTo>
                    <a:cubicBezTo>
                      <a:pt x="75" y="11"/>
                      <a:pt x="78" y="14"/>
                      <a:pt x="78" y="16"/>
                    </a:cubicBezTo>
                    <a:cubicBezTo>
                      <a:pt x="79" y="19"/>
                      <a:pt x="77" y="23"/>
                      <a:pt x="77" y="26"/>
                    </a:cubicBezTo>
                    <a:cubicBezTo>
                      <a:pt x="77" y="28"/>
                      <a:pt x="78" y="32"/>
                      <a:pt x="77" y="35"/>
                    </a:cubicBezTo>
                    <a:cubicBezTo>
                      <a:pt x="76" y="37"/>
                      <a:pt x="72" y="39"/>
                      <a:pt x="71" y="41"/>
                    </a:cubicBezTo>
                    <a:cubicBezTo>
                      <a:pt x="69" y="42"/>
                      <a:pt x="68" y="44"/>
                      <a:pt x="68" y="46"/>
                    </a:cubicBezTo>
                    <a:cubicBezTo>
                      <a:pt x="67" y="49"/>
                      <a:pt x="69" y="50"/>
                      <a:pt x="70" y="53"/>
                    </a:cubicBezTo>
                    <a:cubicBezTo>
                      <a:pt x="70" y="54"/>
                      <a:pt x="71" y="54"/>
                      <a:pt x="72" y="55"/>
                    </a:cubicBezTo>
                    <a:cubicBezTo>
                      <a:pt x="74" y="56"/>
                      <a:pt x="75" y="57"/>
                      <a:pt x="75" y="59"/>
                    </a:cubicBezTo>
                    <a:cubicBezTo>
                      <a:pt x="75" y="61"/>
                      <a:pt x="75" y="63"/>
                      <a:pt x="75" y="65"/>
                    </a:cubicBezTo>
                    <a:cubicBezTo>
                      <a:pt x="75" y="66"/>
                      <a:pt x="76" y="68"/>
                      <a:pt x="77" y="70"/>
                    </a:cubicBezTo>
                    <a:cubicBezTo>
                      <a:pt x="74" y="70"/>
                      <a:pt x="67" y="70"/>
                      <a:pt x="72" y="74"/>
                    </a:cubicBezTo>
                    <a:cubicBezTo>
                      <a:pt x="74" y="75"/>
                      <a:pt x="75" y="76"/>
                      <a:pt x="76" y="78"/>
                    </a:cubicBezTo>
                    <a:cubicBezTo>
                      <a:pt x="76" y="79"/>
                      <a:pt x="77" y="80"/>
                      <a:pt x="77" y="81"/>
                    </a:cubicBezTo>
                    <a:cubicBezTo>
                      <a:pt x="77" y="82"/>
                      <a:pt x="80" y="81"/>
                      <a:pt x="80" y="81"/>
                    </a:cubicBezTo>
                    <a:cubicBezTo>
                      <a:pt x="82" y="80"/>
                      <a:pt x="80" y="81"/>
                      <a:pt x="80" y="81"/>
                    </a:cubicBezTo>
                    <a:close/>
                  </a:path>
                </a:pathLst>
              </a:custGeom>
              <a:grpFill/>
              <a:ln w="3175" cap="flat">
                <a:solidFill>
                  <a:schemeClr val="bg1">
                    <a:lumMod val="75000"/>
                  </a:schemeClr>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31" name="Freeform 744">
                <a:extLst>
                  <a:ext uri="{FF2B5EF4-FFF2-40B4-BE49-F238E27FC236}">
                    <a16:creationId xmlns:a16="http://schemas.microsoft.com/office/drawing/2014/main" id="{D0FE66F8-2DEE-7A12-37E0-C8C9626364C6}"/>
                  </a:ext>
                </a:extLst>
              </p:cNvPr>
              <p:cNvSpPr>
                <a:spLocks/>
              </p:cNvSpPr>
              <p:nvPr/>
            </p:nvSpPr>
            <p:spPr bwMode="auto">
              <a:xfrm>
                <a:off x="6381225" y="3667844"/>
                <a:ext cx="430969" cy="562032"/>
              </a:xfrm>
              <a:custGeom>
                <a:avLst/>
                <a:gdLst>
                  <a:gd name="T0" fmla="*/ 6 w 82"/>
                  <a:gd name="T1" fmla="*/ 39 h 101"/>
                  <a:gd name="T2" fmla="*/ 6 w 82"/>
                  <a:gd name="T3" fmla="*/ 41 h 101"/>
                  <a:gd name="T4" fmla="*/ 4 w 82"/>
                  <a:gd name="T5" fmla="*/ 43 h 101"/>
                  <a:gd name="T6" fmla="*/ 2 w 82"/>
                  <a:gd name="T7" fmla="*/ 49 h 101"/>
                  <a:gd name="T8" fmla="*/ 2 w 82"/>
                  <a:gd name="T9" fmla="*/ 51 h 101"/>
                  <a:gd name="T10" fmla="*/ 1 w 82"/>
                  <a:gd name="T11" fmla="*/ 53 h 101"/>
                  <a:gd name="T12" fmla="*/ 4 w 82"/>
                  <a:gd name="T13" fmla="*/ 58 h 101"/>
                  <a:gd name="T14" fmla="*/ 6 w 82"/>
                  <a:gd name="T15" fmla="*/ 60 h 101"/>
                  <a:gd name="T16" fmla="*/ 6 w 82"/>
                  <a:gd name="T17" fmla="*/ 63 h 101"/>
                  <a:gd name="T18" fmla="*/ 9 w 82"/>
                  <a:gd name="T19" fmla="*/ 68 h 101"/>
                  <a:gd name="T20" fmla="*/ 9 w 82"/>
                  <a:gd name="T21" fmla="*/ 74 h 101"/>
                  <a:gd name="T22" fmla="*/ 15 w 82"/>
                  <a:gd name="T23" fmla="*/ 76 h 101"/>
                  <a:gd name="T24" fmla="*/ 18 w 82"/>
                  <a:gd name="T25" fmla="*/ 81 h 101"/>
                  <a:gd name="T26" fmla="*/ 22 w 82"/>
                  <a:gd name="T27" fmla="*/ 84 h 101"/>
                  <a:gd name="T28" fmla="*/ 26 w 82"/>
                  <a:gd name="T29" fmla="*/ 88 h 101"/>
                  <a:gd name="T30" fmla="*/ 26 w 82"/>
                  <a:gd name="T31" fmla="*/ 91 h 101"/>
                  <a:gd name="T32" fmla="*/ 28 w 82"/>
                  <a:gd name="T33" fmla="*/ 92 h 101"/>
                  <a:gd name="T34" fmla="*/ 32 w 82"/>
                  <a:gd name="T35" fmla="*/ 96 h 101"/>
                  <a:gd name="T36" fmla="*/ 35 w 82"/>
                  <a:gd name="T37" fmla="*/ 95 h 101"/>
                  <a:gd name="T38" fmla="*/ 39 w 82"/>
                  <a:gd name="T39" fmla="*/ 94 h 101"/>
                  <a:gd name="T40" fmla="*/ 44 w 82"/>
                  <a:gd name="T41" fmla="*/ 100 h 101"/>
                  <a:gd name="T42" fmla="*/ 51 w 82"/>
                  <a:gd name="T43" fmla="*/ 100 h 101"/>
                  <a:gd name="T44" fmla="*/ 55 w 82"/>
                  <a:gd name="T45" fmla="*/ 98 h 101"/>
                  <a:gd name="T46" fmla="*/ 59 w 82"/>
                  <a:gd name="T47" fmla="*/ 97 h 101"/>
                  <a:gd name="T48" fmla="*/ 69 w 82"/>
                  <a:gd name="T49" fmla="*/ 94 h 101"/>
                  <a:gd name="T50" fmla="*/ 69 w 82"/>
                  <a:gd name="T51" fmla="*/ 91 h 101"/>
                  <a:gd name="T52" fmla="*/ 66 w 82"/>
                  <a:gd name="T53" fmla="*/ 90 h 101"/>
                  <a:gd name="T54" fmla="*/ 61 w 82"/>
                  <a:gd name="T55" fmla="*/ 83 h 101"/>
                  <a:gd name="T56" fmla="*/ 59 w 82"/>
                  <a:gd name="T57" fmla="*/ 80 h 101"/>
                  <a:gd name="T58" fmla="*/ 56 w 82"/>
                  <a:gd name="T59" fmla="*/ 78 h 101"/>
                  <a:gd name="T60" fmla="*/ 59 w 82"/>
                  <a:gd name="T61" fmla="*/ 75 h 101"/>
                  <a:gd name="T62" fmla="*/ 61 w 82"/>
                  <a:gd name="T63" fmla="*/ 67 h 101"/>
                  <a:gd name="T64" fmla="*/ 62 w 82"/>
                  <a:gd name="T65" fmla="*/ 64 h 101"/>
                  <a:gd name="T66" fmla="*/ 65 w 82"/>
                  <a:gd name="T67" fmla="*/ 62 h 101"/>
                  <a:gd name="T68" fmla="*/ 65 w 82"/>
                  <a:gd name="T69" fmla="*/ 58 h 101"/>
                  <a:gd name="T70" fmla="*/ 67 w 82"/>
                  <a:gd name="T71" fmla="*/ 55 h 101"/>
                  <a:gd name="T72" fmla="*/ 71 w 82"/>
                  <a:gd name="T73" fmla="*/ 52 h 101"/>
                  <a:gd name="T74" fmla="*/ 72 w 82"/>
                  <a:gd name="T75" fmla="*/ 45 h 101"/>
                  <a:gd name="T76" fmla="*/ 72 w 82"/>
                  <a:gd name="T77" fmla="*/ 42 h 101"/>
                  <a:gd name="T78" fmla="*/ 74 w 82"/>
                  <a:gd name="T79" fmla="*/ 37 h 101"/>
                  <a:gd name="T80" fmla="*/ 79 w 82"/>
                  <a:gd name="T81" fmla="*/ 29 h 101"/>
                  <a:gd name="T82" fmla="*/ 82 w 82"/>
                  <a:gd name="T83" fmla="*/ 27 h 101"/>
                  <a:gd name="T84" fmla="*/ 79 w 82"/>
                  <a:gd name="T85" fmla="*/ 23 h 101"/>
                  <a:gd name="T86" fmla="*/ 76 w 82"/>
                  <a:gd name="T87" fmla="*/ 17 h 101"/>
                  <a:gd name="T88" fmla="*/ 76 w 82"/>
                  <a:gd name="T89" fmla="*/ 11 h 101"/>
                  <a:gd name="T90" fmla="*/ 75 w 82"/>
                  <a:gd name="T91" fmla="*/ 9 h 101"/>
                  <a:gd name="T92" fmla="*/ 74 w 82"/>
                  <a:gd name="T93" fmla="*/ 5 h 101"/>
                  <a:gd name="T94" fmla="*/ 68 w 82"/>
                  <a:gd name="T95" fmla="*/ 0 h 101"/>
                  <a:gd name="T96" fmla="*/ 64 w 82"/>
                  <a:gd name="T97" fmla="*/ 2 h 101"/>
                  <a:gd name="T98" fmla="*/ 60 w 82"/>
                  <a:gd name="T99" fmla="*/ 5 h 101"/>
                  <a:gd name="T100" fmla="*/ 56 w 82"/>
                  <a:gd name="T101" fmla="*/ 5 h 101"/>
                  <a:gd name="T102" fmla="*/ 46 w 82"/>
                  <a:gd name="T103" fmla="*/ 5 h 101"/>
                  <a:gd name="T104" fmla="*/ 17 w 82"/>
                  <a:gd name="T105" fmla="*/ 5 h 101"/>
                  <a:gd name="T106" fmla="*/ 16 w 82"/>
                  <a:gd name="T107" fmla="*/ 14 h 101"/>
                  <a:gd name="T108" fmla="*/ 13 w 82"/>
                  <a:gd name="T109" fmla="*/ 16 h 101"/>
                  <a:gd name="T110" fmla="*/ 11 w 82"/>
                  <a:gd name="T111" fmla="*/ 18 h 101"/>
                  <a:gd name="T112" fmla="*/ 11 w 82"/>
                  <a:gd name="T113" fmla="*/ 32 h 101"/>
                  <a:gd name="T114" fmla="*/ 11 w 82"/>
                  <a:gd name="T115" fmla="*/ 37 h 101"/>
                  <a:gd name="T116" fmla="*/ 6 w 82"/>
                  <a:gd name="T117" fmla="*/ 3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 h="101">
                    <a:moveTo>
                      <a:pt x="6" y="39"/>
                    </a:moveTo>
                    <a:cubicBezTo>
                      <a:pt x="6" y="39"/>
                      <a:pt x="6" y="40"/>
                      <a:pt x="6" y="41"/>
                    </a:cubicBezTo>
                    <a:cubicBezTo>
                      <a:pt x="5" y="42"/>
                      <a:pt x="4" y="42"/>
                      <a:pt x="4" y="43"/>
                    </a:cubicBezTo>
                    <a:cubicBezTo>
                      <a:pt x="4" y="45"/>
                      <a:pt x="2" y="47"/>
                      <a:pt x="2" y="49"/>
                    </a:cubicBezTo>
                    <a:cubicBezTo>
                      <a:pt x="2" y="50"/>
                      <a:pt x="3" y="51"/>
                      <a:pt x="2" y="51"/>
                    </a:cubicBezTo>
                    <a:cubicBezTo>
                      <a:pt x="2" y="52"/>
                      <a:pt x="0" y="53"/>
                      <a:pt x="1" y="53"/>
                    </a:cubicBezTo>
                    <a:cubicBezTo>
                      <a:pt x="4" y="53"/>
                      <a:pt x="3" y="57"/>
                      <a:pt x="4" y="58"/>
                    </a:cubicBezTo>
                    <a:cubicBezTo>
                      <a:pt x="4" y="59"/>
                      <a:pt x="5" y="59"/>
                      <a:pt x="6" y="60"/>
                    </a:cubicBezTo>
                    <a:cubicBezTo>
                      <a:pt x="6" y="61"/>
                      <a:pt x="6" y="62"/>
                      <a:pt x="6" y="63"/>
                    </a:cubicBezTo>
                    <a:cubicBezTo>
                      <a:pt x="7" y="65"/>
                      <a:pt x="9" y="66"/>
                      <a:pt x="9" y="68"/>
                    </a:cubicBezTo>
                    <a:cubicBezTo>
                      <a:pt x="9" y="69"/>
                      <a:pt x="8" y="74"/>
                      <a:pt x="9" y="74"/>
                    </a:cubicBezTo>
                    <a:cubicBezTo>
                      <a:pt x="12" y="74"/>
                      <a:pt x="13" y="75"/>
                      <a:pt x="15" y="76"/>
                    </a:cubicBezTo>
                    <a:cubicBezTo>
                      <a:pt x="17" y="77"/>
                      <a:pt x="16" y="80"/>
                      <a:pt x="18" y="81"/>
                    </a:cubicBezTo>
                    <a:cubicBezTo>
                      <a:pt x="19" y="82"/>
                      <a:pt x="22" y="82"/>
                      <a:pt x="22" y="84"/>
                    </a:cubicBezTo>
                    <a:cubicBezTo>
                      <a:pt x="22" y="86"/>
                      <a:pt x="25" y="87"/>
                      <a:pt x="26" y="88"/>
                    </a:cubicBezTo>
                    <a:cubicBezTo>
                      <a:pt x="26" y="89"/>
                      <a:pt x="26" y="90"/>
                      <a:pt x="26" y="91"/>
                    </a:cubicBezTo>
                    <a:cubicBezTo>
                      <a:pt x="27" y="91"/>
                      <a:pt x="28" y="92"/>
                      <a:pt x="28" y="92"/>
                    </a:cubicBezTo>
                    <a:cubicBezTo>
                      <a:pt x="29" y="93"/>
                      <a:pt x="30" y="95"/>
                      <a:pt x="32" y="96"/>
                    </a:cubicBezTo>
                    <a:cubicBezTo>
                      <a:pt x="33" y="97"/>
                      <a:pt x="33" y="93"/>
                      <a:pt x="35" y="95"/>
                    </a:cubicBezTo>
                    <a:cubicBezTo>
                      <a:pt x="37" y="96"/>
                      <a:pt x="37" y="94"/>
                      <a:pt x="39" y="94"/>
                    </a:cubicBezTo>
                    <a:cubicBezTo>
                      <a:pt x="41" y="95"/>
                      <a:pt x="42" y="98"/>
                      <a:pt x="44" y="100"/>
                    </a:cubicBezTo>
                    <a:cubicBezTo>
                      <a:pt x="46" y="95"/>
                      <a:pt x="49" y="101"/>
                      <a:pt x="51" y="100"/>
                    </a:cubicBezTo>
                    <a:cubicBezTo>
                      <a:pt x="52" y="99"/>
                      <a:pt x="53" y="98"/>
                      <a:pt x="55" y="98"/>
                    </a:cubicBezTo>
                    <a:cubicBezTo>
                      <a:pt x="56" y="98"/>
                      <a:pt x="58" y="98"/>
                      <a:pt x="59" y="97"/>
                    </a:cubicBezTo>
                    <a:cubicBezTo>
                      <a:pt x="61" y="93"/>
                      <a:pt x="65" y="91"/>
                      <a:pt x="69" y="94"/>
                    </a:cubicBezTo>
                    <a:cubicBezTo>
                      <a:pt x="69" y="93"/>
                      <a:pt x="69" y="92"/>
                      <a:pt x="69" y="91"/>
                    </a:cubicBezTo>
                    <a:cubicBezTo>
                      <a:pt x="69" y="90"/>
                      <a:pt x="66" y="90"/>
                      <a:pt x="66" y="90"/>
                    </a:cubicBezTo>
                    <a:cubicBezTo>
                      <a:pt x="64" y="88"/>
                      <a:pt x="63" y="85"/>
                      <a:pt x="61" y="83"/>
                    </a:cubicBezTo>
                    <a:cubicBezTo>
                      <a:pt x="60" y="82"/>
                      <a:pt x="60" y="81"/>
                      <a:pt x="59" y="80"/>
                    </a:cubicBezTo>
                    <a:cubicBezTo>
                      <a:pt x="58" y="79"/>
                      <a:pt x="57" y="79"/>
                      <a:pt x="56" y="78"/>
                    </a:cubicBezTo>
                    <a:cubicBezTo>
                      <a:pt x="53" y="75"/>
                      <a:pt x="59" y="75"/>
                      <a:pt x="59" y="75"/>
                    </a:cubicBezTo>
                    <a:cubicBezTo>
                      <a:pt x="61" y="74"/>
                      <a:pt x="60" y="69"/>
                      <a:pt x="61" y="67"/>
                    </a:cubicBezTo>
                    <a:cubicBezTo>
                      <a:pt x="61" y="66"/>
                      <a:pt x="61" y="64"/>
                      <a:pt x="62" y="64"/>
                    </a:cubicBezTo>
                    <a:cubicBezTo>
                      <a:pt x="63" y="63"/>
                      <a:pt x="65" y="63"/>
                      <a:pt x="65" y="62"/>
                    </a:cubicBezTo>
                    <a:cubicBezTo>
                      <a:pt x="65" y="61"/>
                      <a:pt x="65" y="60"/>
                      <a:pt x="65" y="58"/>
                    </a:cubicBezTo>
                    <a:cubicBezTo>
                      <a:pt x="65" y="57"/>
                      <a:pt x="66" y="56"/>
                      <a:pt x="67" y="55"/>
                    </a:cubicBezTo>
                    <a:cubicBezTo>
                      <a:pt x="68" y="53"/>
                      <a:pt x="70" y="54"/>
                      <a:pt x="71" y="52"/>
                    </a:cubicBezTo>
                    <a:cubicBezTo>
                      <a:pt x="71" y="50"/>
                      <a:pt x="72" y="48"/>
                      <a:pt x="72" y="45"/>
                    </a:cubicBezTo>
                    <a:cubicBezTo>
                      <a:pt x="72" y="44"/>
                      <a:pt x="72" y="43"/>
                      <a:pt x="72" y="42"/>
                    </a:cubicBezTo>
                    <a:cubicBezTo>
                      <a:pt x="72" y="40"/>
                      <a:pt x="74" y="38"/>
                      <a:pt x="74" y="37"/>
                    </a:cubicBezTo>
                    <a:cubicBezTo>
                      <a:pt x="74" y="33"/>
                      <a:pt x="75" y="30"/>
                      <a:pt x="79" y="29"/>
                    </a:cubicBezTo>
                    <a:cubicBezTo>
                      <a:pt x="80" y="29"/>
                      <a:pt x="81" y="29"/>
                      <a:pt x="82" y="27"/>
                    </a:cubicBezTo>
                    <a:cubicBezTo>
                      <a:pt x="82" y="26"/>
                      <a:pt x="80" y="24"/>
                      <a:pt x="79" y="23"/>
                    </a:cubicBezTo>
                    <a:cubicBezTo>
                      <a:pt x="77" y="21"/>
                      <a:pt x="76" y="19"/>
                      <a:pt x="76" y="17"/>
                    </a:cubicBezTo>
                    <a:cubicBezTo>
                      <a:pt x="76" y="16"/>
                      <a:pt x="75" y="11"/>
                      <a:pt x="76" y="11"/>
                    </a:cubicBezTo>
                    <a:cubicBezTo>
                      <a:pt x="77" y="10"/>
                      <a:pt x="76" y="10"/>
                      <a:pt x="75" y="9"/>
                    </a:cubicBezTo>
                    <a:cubicBezTo>
                      <a:pt x="74" y="8"/>
                      <a:pt x="74" y="7"/>
                      <a:pt x="74" y="5"/>
                    </a:cubicBezTo>
                    <a:cubicBezTo>
                      <a:pt x="72" y="3"/>
                      <a:pt x="69" y="2"/>
                      <a:pt x="68" y="0"/>
                    </a:cubicBezTo>
                    <a:cubicBezTo>
                      <a:pt x="67" y="0"/>
                      <a:pt x="65" y="1"/>
                      <a:pt x="64" y="2"/>
                    </a:cubicBezTo>
                    <a:cubicBezTo>
                      <a:pt x="63" y="5"/>
                      <a:pt x="61" y="3"/>
                      <a:pt x="60" y="5"/>
                    </a:cubicBezTo>
                    <a:cubicBezTo>
                      <a:pt x="59" y="9"/>
                      <a:pt x="58" y="5"/>
                      <a:pt x="56" y="5"/>
                    </a:cubicBezTo>
                    <a:cubicBezTo>
                      <a:pt x="52" y="5"/>
                      <a:pt x="49" y="5"/>
                      <a:pt x="46" y="5"/>
                    </a:cubicBezTo>
                    <a:cubicBezTo>
                      <a:pt x="37" y="5"/>
                      <a:pt x="27" y="5"/>
                      <a:pt x="17" y="5"/>
                    </a:cubicBezTo>
                    <a:cubicBezTo>
                      <a:pt x="15" y="5"/>
                      <a:pt x="16" y="12"/>
                      <a:pt x="16" y="14"/>
                    </a:cubicBezTo>
                    <a:cubicBezTo>
                      <a:pt x="16" y="16"/>
                      <a:pt x="15" y="16"/>
                      <a:pt x="13" y="16"/>
                    </a:cubicBezTo>
                    <a:cubicBezTo>
                      <a:pt x="10" y="16"/>
                      <a:pt x="11" y="16"/>
                      <a:pt x="11" y="18"/>
                    </a:cubicBezTo>
                    <a:cubicBezTo>
                      <a:pt x="11" y="23"/>
                      <a:pt x="11" y="27"/>
                      <a:pt x="11" y="32"/>
                    </a:cubicBezTo>
                    <a:cubicBezTo>
                      <a:pt x="11" y="34"/>
                      <a:pt x="11" y="36"/>
                      <a:pt x="11" y="37"/>
                    </a:cubicBezTo>
                    <a:cubicBezTo>
                      <a:pt x="11" y="39"/>
                      <a:pt x="7" y="38"/>
                      <a:pt x="6" y="39"/>
                    </a:cubicBezTo>
                    <a:close/>
                  </a:path>
                </a:pathLst>
              </a:custGeom>
              <a:grpFill/>
              <a:ln w="3175" cap="flat">
                <a:solidFill>
                  <a:schemeClr val="bg1">
                    <a:lumMod val="75000"/>
                  </a:schemeClr>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33" name="Freeform 745">
                <a:extLst>
                  <a:ext uri="{FF2B5EF4-FFF2-40B4-BE49-F238E27FC236}">
                    <a16:creationId xmlns:a16="http://schemas.microsoft.com/office/drawing/2014/main" id="{44F536AB-AC33-C1F7-DB61-B91CB02E6066}"/>
                  </a:ext>
                </a:extLst>
              </p:cNvPr>
              <p:cNvSpPr>
                <a:spLocks/>
              </p:cNvSpPr>
              <p:nvPr/>
            </p:nvSpPr>
            <p:spPr bwMode="auto">
              <a:xfrm>
                <a:off x="6758549" y="3811664"/>
                <a:ext cx="168096" cy="160852"/>
              </a:xfrm>
              <a:custGeom>
                <a:avLst/>
                <a:gdLst>
                  <a:gd name="T0" fmla="*/ 3 w 32"/>
                  <a:gd name="T1" fmla="*/ 19 h 29"/>
                  <a:gd name="T2" fmla="*/ 7 w 32"/>
                  <a:gd name="T3" fmla="*/ 20 h 29"/>
                  <a:gd name="T4" fmla="*/ 7 w 32"/>
                  <a:gd name="T5" fmla="*/ 17 h 29"/>
                  <a:gd name="T6" fmla="*/ 10 w 32"/>
                  <a:gd name="T7" fmla="*/ 19 h 29"/>
                  <a:gd name="T8" fmla="*/ 12 w 32"/>
                  <a:gd name="T9" fmla="*/ 18 h 29"/>
                  <a:gd name="T10" fmla="*/ 14 w 32"/>
                  <a:gd name="T11" fmla="*/ 18 h 29"/>
                  <a:gd name="T12" fmla="*/ 29 w 32"/>
                  <a:gd name="T13" fmla="*/ 29 h 29"/>
                  <a:gd name="T14" fmla="*/ 32 w 32"/>
                  <a:gd name="T15" fmla="*/ 27 h 29"/>
                  <a:gd name="T16" fmla="*/ 24 w 32"/>
                  <a:gd name="T17" fmla="*/ 19 h 29"/>
                  <a:gd name="T18" fmla="*/ 19 w 32"/>
                  <a:gd name="T19" fmla="*/ 16 h 29"/>
                  <a:gd name="T20" fmla="*/ 17 w 32"/>
                  <a:gd name="T21" fmla="*/ 14 h 29"/>
                  <a:gd name="T22" fmla="*/ 17 w 32"/>
                  <a:gd name="T23" fmla="*/ 16 h 29"/>
                  <a:gd name="T24" fmla="*/ 16 w 32"/>
                  <a:gd name="T25" fmla="*/ 14 h 29"/>
                  <a:gd name="T26" fmla="*/ 14 w 32"/>
                  <a:gd name="T27" fmla="*/ 9 h 29"/>
                  <a:gd name="T28" fmla="*/ 10 w 32"/>
                  <a:gd name="T29" fmla="*/ 0 h 29"/>
                  <a:gd name="T30" fmla="*/ 2 w 32"/>
                  <a:gd name="T31" fmla="*/ 7 h 29"/>
                  <a:gd name="T32" fmla="*/ 1 w 32"/>
                  <a:gd name="T33" fmla="*/ 13 h 29"/>
                  <a:gd name="T34" fmla="*/ 0 w 32"/>
                  <a:gd name="T35" fmla="*/ 20 h 29"/>
                  <a:gd name="T36" fmla="*/ 3 w 32"/>
                  <a:gd name="T3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9">
                    <a:moveTo>
                      <a:pt x="3" y="19"/>
                    </a:moveTo>
                    <a:cubicBezTo>
                      <a:pt x="4" y="19"/>
                      <a:pt x="6" y="21"/>
                      <a:pt x="7" y="20"/>
                    </a:cubicBezTo>
                    <a:cubicBezTo>
                      <a:pt x="7" y="19"/>
                      <a:pt x="6" y="17"/>
                      <a:pt x="7" y="17"/>
                    </a:cubicBezTo>
                    <a:cubicBezTo>
                      <a:pt x="9" y="17"/>
                      <a:pt x="9" y="19"/>
                      <a:pt x="10" y="19"/>
                    </a:cubicBezTo>
                    <a:cubicBezTo>
                      <a:pt x="11" y="19"/>
                      <a:pt x="12" y="18"/>
                      <a:pt x="12" y="18"/>
                    </a:cubicBezTo>
                    <a:cubicBezTo>
                      <a:pt x="13" y="17"/>
                      <a:pt x="14" y="18"/>
                      <a:pt x="14" y="18"/>
                    </a:cubicBezTo>
                    <a:cubicBezTo>
                      <a:pt x="22" y="18"/>
                      <a:pt x="25" y="24"/>
                      <a:pt x="29" y="29"/>
                    </a:cubicBezTo>
                    <a:cubicBezTo>
                      <a:pt x="30" y="29"/>
                      <a:pt x="31" y="28"/>
                      <a:pt x="32" y="27"/>
                    </a:cubicBezTo>
                    <a:cubicBezTo>
                      <a:pt x="29" y="25"/>
                      <a:pt x="26" y="22"/>
                      <a:pt x="24" y="19"/>
                    </a:cubicBezTo>
                    <a:cubicBezTo>
                      <a:pt x="23" y="17"/>
                      <a:pt x="21" y="17"/>
                      <a:pt x="19" y="16"/>
                    </a:cubicBezTo>
                    <a:cubicBezTo>
                      <a:pt x="18" y="16"/>
                      <a:pt x="18" y="14"/>
                      <a:pt x="17" y="14"/>
                    </a:cubicBezTo>
                    <a:cubicBezTo>
                      <a:pt x="16" y="14"/>
                      <a:pt x="17" y="15"/>
                      <a:pt x="17" y="16"/>
                    </a:cubicBezTo>
                    <a:cubicBezTo>
                      <a:pt x="17" y="16"/>
                      <a:pt x="16" y="14"/>
                      <a:pt x="16" y="14"/>
                    </a:cubicBezTo>
                    <a:cubicBezTo>
                      <a:pt x="15" y="12"/>
                      <a:pt x="14" y="11"/>
                      <a:pt x="14" y="9"/>
                    </a:cubicBezTo>
                    <a:cubicBezTo>
                      <a:pt x="13" y="6"/>
                      <a:pt x="13" y="3"/>
                      <a:pt x="10" y="0"/>
                    </a:cubicBezTo>
                    <a:cubicBezTo>
                      <a:pt x="9" y="4"/>
                      <a:pt x="4" y="4"/>
                      <a:pt x="2" y="7"/>
                    </a:cubicBezTo>
                    <a:cubicBezTo>
                      <a:pt x="1" y="9"/>
                      <a:pt x="2" y="11"/>
                      <a:pt x="1" y="13"/>
                    </a:cubicBezTo>
                    <a:cubicBezTo>
                      <a:pt x="0" y="15"/>
                      <a:pt x="0" y="17"/>
                      <a:pt x="0" y="20"/>
                    </a:cubicBezTo>
                    <a:cubicBezTo>
                      <a:pt x="1" y="19"/>
                      <a:pt x="2" y="19"/>
                      <a:pt x="3" y="19"/>
                    </a:cubicBezTo>
                    <a:close/>
                  </a:path>
                </a:pathLst>
              </a:custGeom>
              <a:grpFill/>
              <a:ln w="3175" cap="flat">
                <a:solidFill>
                  <a:schemeClr val="bg1">
                    <a:lumMod val="75000"/>
                  </a:schemeClr>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34" name="Freeform 746">
                <a:extLst>
                  <a:ext uri="{FF2B5EF4-FFF2-40B4-BE49-F238E27FC236}">
                    <a16:creationId xmlns:a16="http://schemas.microsoft.com/office/drawing/2014/main" id="{7116F166-E7CA-029C-3796-753F9AC21E7C}"/>
                  </a:ext>
                </a:extLst>
              </p:cNvPr>
              <p:cNvSpPr>
                <a:spLocks/>
              </p:cNvSpPr>
              <p:nvPr/>
            </p:nvSpPr>
            <p:spPr bwMode="auto">
              <a:xfrm>
                <a:off x="6670923" y="3889252"/>
                <a:ext cx="388051" cy="340625"/>
              </a:xfrm>
              <a:custGeom>
                <a:avLst/>
                <a:gdLst>
                  <a:gd name="T0" fmla="*/ 70 w 74"/>
                  <a:gd name="T1" fmla="*/ 38 h 61"/>
                  <a:gd name="T2" fmla="*/ 57 w 74"/>
                  <a:gd name="T3" fmla="*/ 33 h 61"/>
                  <a:gd name="T4" fmla="*/ 51 w 74"/>
                  <a:gd name="T5" fmla="*/ 29 h 61"/>
                  <a:gd name="T6" fmla="*/ 48 w 74"/>
                  <a:gd name="T7" fmla="*/ 24 h 61"/>
                  <a:gd name="T8" fmla="*/ 51 w 74"/>
                  <a:gd name="T9" fmla="*/ 20 h 61"/>
                  <a:gd name="T10" fmla="*/ 45 w 74"/>
                  <a:gd name="T11" fmla="*/ 23 h 61"/>
                  <a:gd name="T12" fmla="*/ 44 w 74"/>
                  <a:gd name="T13" fmla="*/ 18 h 61"/>
                  <a:gd name="T14" fmla="*/ 44 w 74"/>
                  <a:gd name="T15" fmla="*/ 12 h 61"/>
                  <a:gd name="T16" fmla="*/ 37 w 74"/>
                  <a:gd name="T17" fmla="*/ 5 h 61"/>
                  <a:gd name="T18" fmla="*/ 28 w 74"/>
                  <a:gd name="T19" fmla="*/ 4 h 61"/>
                  <a:gd name="T20" fmla="*/ 24 w 74"/>
                  <a:gd name="T21" fmla="*/ 5 h 61"/>
                  <a:gd name="T22" fmla="*/ 21 w 74"/>
                  <a:gd name="T23" fmla="*/ 5 h 61"/>
                  <a:gd name="T24" fmla="*/ 18 w 74"/>
                  <a:gd name="T25" fmla="*/ 5 h 61"/>
                  <a:gd name="T26" fmla="*/ 17 w 74"/>
                  <a:gd name="T27" fmla="*/ 8 h 61"/>
                  <a:gd name="T28" fmla="*/ 15 w 74"/>
                  <a:gd name="T29" fmla="*/ 13 h 61"/>
                  <a:gd name="T30" fmla="*/ 12 w 74"/>
                  <a:gd name="T31" fmla="*/ 14 h 61"/>
                  <a:gd name="T32" fmla="*/ 10 w 74"/>
                  <a:gd name="T33" fmla="*/ 18 h 61"/>
                  <a:gd name="T34" fmla="*/ 10 w 74"/>
                  <a:gd name="T35" fmla="*/ 23 h 61"/>
                  <a:gd name="T36" fmla="*/ 5 w 74"/>
                  <a:gd name="T37" fmla="*/ 34 h 61"/>
                  <a:gd name="T38" fmla="*/ 1 w 74"/>
                  <a:gd name="T39" fmla="*/ 35 h 61"/>
                  <a:gd name="T40" fmla="*/ 2 w 74"/>
                  <a:gd name="T41" fmla="*/ 38 h 61"/>
                  <a:gd name="T42" fmla="*/ 9 w 74"/>
                  <a:gd name="T43" fmla="*/ 47 h 61"/>
                  <a:gd name="T44" fmla="*/ 13 w 74"/>
                  <a:gd name="T45" fmla="*/ 50 h 61"/>
                  <a:gd name="T46" fmla="*/ 14 w 74"/>
                  <a:gd name="T47" fmla="*/ 54 h 61"/>
                  <a:gd name="T48" fmla="*/ 20 w 74"/>
                  <a:gd name="T49" fmla="*/ 55 h 61"/>
                  <a:gd name="T50" fmla="*/ 25 w 74"/>
                  <a:gd name="T51" fmla="*/ 59 h 61"/>
                  <a:gd name="T52" fmla="*/ 33 w 74"/>
                  <a:gd name="T53" fmla="*/ 60 h 61"/>
                  <a:gd name="T54" fmla="*/ 39 w 74"/>
                  <a:gd name="T55" fmla="*/ 57 h 61"/>
                  <a:gd name="T56" fmla="*/ 47 w 74"/>
                  <a:gd name="T57" fmla="*/ 56 h 61"/>
                  <a:gd name="T58" fmla="*/ 54 w 74"/>
                  <a:gd name="T59" fmla="*/ 53 h 61"/>
                  <a:gd name="T60" fmla="*/ 59 w 74"/>
                  <a:gd name="T61" fmla="*/ 53 h 61"/>
                  <a:gd name="T62" fmla="*/ 74 w 74"/>
                  <a:gd name="T63" fmla="*/ 38 h 61"/>
                  <a:gd name="T64" fmla="*/ 70 w 74"/>
                  <a:gd name="T65"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61">
                    <a:moveTo>
                      <a:pt x="70" y="38"/>
                    </a:moveTo>
                    <a:cubicBezTo>
                      <a:pt x="65" y="36"/>
                      <a:pt x="61" y="35"/>
                      <a:pt x="57" y="33"/>
                    </a:cubicBezTo>
                    <a:cubicBezTo>
                      <a:pt x="54" y="32"/>
                      <a:pt x="53" y="31"/>
                      <a:pt x="51" y="29"/>
                    </a:cubicBezTo>
                    <a:cubicBezTo>
                      <a:pt x="50" y="28"/>
                      <a:pt x="49" y="26"/>
                      <a:pt x="48" y="24"/>
                    </a:cubicBezTo>
                    <a:cubicBezTo>
                      <a:pt x="48" y="23"/>
                      <a:pt x="51" y="21"/>
                      <a:pt x="51" y="20"/>
                    </a:cubicBezTo>
                    <a:cubicBezTo>
                      <a:pt x="49" y="21"/>
                      <a:pt x="47" y="22"/>
                      <a:pt x="45" y="23"/>
                    </a:cubicBezTo>
                    <a:cubicBezTo>
                      <a:pt x="43" y="23"/>
                      <a:pt x="43" y="19"/>
                      <a:pt x="44" y="18"/>
                    </a:cubicBezTo>
                    <a:cubicBezTo>
                      <a:pt x="47" y="15"/>
                      <a:pt x="46" y="15"/>
                      <a:pt x="44" y="12"/>
                    </a:cubicBezTo>
                    <a:cubicBezTo>
                      <a:pt x="42" y="10"/>
                      <a:pt x="40" y="6"/>
                      <a:pt x="37" y="5"/>
                    </a:cubicBezTo>
                    <a:cubicBezTo>
                      <a:pt x="35" y="5"/>
                      <a:pt x="30" y="3"/>
                      <a:pt x="28" y="4"/>
                    </a:cubicBezTo>
                    <a:cubicBezTo>
                      <a:pt x="26" y="7"/>
                      <a:pt x="24" y="0"/>
                      <a:pt x="24" y="5"/>
                    </a:cubicBezTo>
                    <a:cubicBezTo>
                      <a:pt x="24" y="7"/>
                      <a:pt x="22" y="6"/>
                      <a:pt x="21" y="5"/>
                    </a:cubicBezTo>
                    <a:cubicBezTo>
                      <a:pt x="20" y="5"/>
                      <a:pt x="19" y="5"/>
                      <a:pt x="18" y="5"/>
                    </a:cubicBezTo>
                    <a:cubicBezTo>
                      <a:pt x="16" y="6"/>
                      <a:pt x="17" y="6"/>
                      <a:pt x="17" y="8"/>
                    </a:cubicBezTo>
                    <a:cubicBezTo>
                      <a:pt x="17" y="9"/>
                      <a:pt x="16" y="12"/>
                      <a:pt x="15" y="13"/>
                    </a:cubicBezTo>
                    <a:cubicBezTo>
                      <a:pt x="15" y="14"/>
                      <a:pt x="12" y="13"/>
                      <a:pt x="12" y="14"/>
                    </a:cubicBezTo>
                    <a:cubicBezTo>
                      <a:pt x="12" y="16"/>
                      <a:pt x="10" y="17"/>
                      <a:pt x="10" y="18"/>
                    </a:cubicBezTo>
                    <a:cubicBezTo>
                      <a:pt x="10" y="19"/>
                      <a:pt x="11" y="22"/>
                      <a:pt x="10" y="23"/>
                    </a:cubicBezTo>
                    <a:cubicBezTo>
                      <a:pt x="4" y="24"/>
                      <a:pt x="6" y="30"/>
                      <a:pt x="5" y="34"/>
                    </a:cubicBezTo>
                    <a:cubicBezTo>
                      <a:pt x="4" y="35"/>
                      <a:pt x="3" y="35"/>
                      <a:pt x="1" y="35"/>
                    </a:cubicBezTo>
                    <a:cubicBezTo>
                      <a:pt x="0" y="36"/>
                      <a:pt x="0" y="38"/>
                      <a:pt x="2" y="38"/>
                    </a:cubicBezTo>
                    <a:cubicBezTo>
                      <a:pt x="5" y="39"/>
                      <a:pt x="8" y="45"/>
                      <a:pt x="9" y="47"/>
                    </a:cubicBezTo>
                    <a:cubicBezTo>
                      <a:pt x="10" y="49"/>
                      <a:pt x="11" y="49"/>
                      <a:pt x="13" y="50"/>
                    </a:cubicBezTo>
                    <a:cubicBezTo>
                      <a:pt x="14" y="51"/>
                      <a:pt x="13" y="53"/>
                      <a:pt x="14" y="54"/>
                    </a:cubicBezTo>
                    <a:cubicBezTo>
                      <a:pt x="16" y="56"/>
                      <a:pt x="18" y="54"/>
                      <a:pt x="20" y="55"/>
                    </a:cubicBezTo>
                    <a:cubicBezTo>
                      <a:pt x="21" y="56"/>
                      <a:pt x="23" y="58"/>
                      <a:pt x="25" y="59"/>
                    </a:cubicBezTo>
                    <a:cubicBezTo>
                      <a:pt x="27" y="59"/>
                      <a:pt x="31" y="61"/>
                      <a:pt x="33" y="60"/>
                    </a:cubicBezTo>
                    <a:cubicBezTo>
                      <a:pt x="35" y="58"/>
                      <a:pt x="36" y="56"/>
                      <a:pt x="39" y="57"/>
                    </a:cubicBezTo>
                    <a:cubicBezTo>
                      <a:pt x="42" y="58"/>
                      <a:pt x="45" y="57"/>
                      <a:pt x="47" y="56"/>
                    </a:cubicBezTo>
                    <a:cubicBezTo>
                      <a:pt x="49" y="54"/>
                      <a:pt x="51" y="53"/>
                      <a:pt x="54" y="53"/>
                    </a:cubicBezTo>
                    <a:cubicBezTo>
                      <a:pt x="55" y="53"/>
                      <a:pt x="59" y="53"/>
                      <a:pt x="59" y="53"/>
                    </a:cubicBezTo>
                    <a:cubicBezTo>
                      <a:pt x="64" y="48"/>
                      <a:pt x="69" y="43"/>
                      <a:pt x="74" y="38"/>
                    </a:cubicBezTo>
                    <a:cubicBezTo>
                      <a:pt x="73" y="38"/>
                      <a:pt x="71" y="38"/>
                      <a:pt x="70" y="38"/>
                    </a:cubicBezTo>
                    <a:close/>
                  </a:path>
                </a:pathLst>
              </a:custGeom>
              <a:grpFill/>
              <a:ln w="3175" cap="flat">
                <a:solidFill>
                  <a:schemeClr val="bg1">
                    <a:lumMod val="75000"/>
                  </a:schemeClr>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35" name="Freeform 747">
                <a:extLst>
                  <a:ext uri="{FF2B5EF4-FFF2-40B4-BE49-F238E27FC236}">
                    <a16:creationId xmlns:a16="http://schemas.microsoft.com/office/drawing/2014/main" id="{646539A2-E34D-B89F-6B06-3094BB8A1F69}"/>
                  </a:ext>
                </a:extLst>
              </p:cNvPr>
              <p:cNvSpPr>
                <a:spLocks/>
              </p:cNvSpPr>
              <p:nvPr/>
            </p:nvSpPr>
            <p:spPr bwMode="auto">
              <a:xfrm>
                <a:off x="6690594" y="3989547"/>
                <a:ext cx="456005" cy="461736"/>
              </a:xfrm>
              <a:custGeom>
                <a:avLst/>
                <a:gdLst>
                  <a:gd name="T0" fmla="*/ 86 w 87"/>
                  <a:gd name="T1" fmla="*/ 1 h 83"/>
                  <a:gd name="T2" fmla="*/ 83 w 87"/>
                  <a:gd name="T3" fmla="*/ 0 h 83"/>
                  <a:gd name="T4" fmla="*/ 79 w 87"/>
                  <a:gd name="T5" fmla="*/ 3 h 83"/>
                  <a:gd name="T6" fmla="*/ 71 w 87"/>
                  <a:gd name="T7" fmla="*/ 3 h 83"/>
                  <a:gd name="T8" fmla="*/ 69 w 87"/>
                  <a:gd name="T9" fmla="*/ 4 h 83"/>
                  <a:gd name="T10" fmla="*/ 68 w 87"/>
                  <a:gd name="T11" fmla="*/ 3 h 83"/>
                  <a:gd name="T12" fmla="*/ 63 w 87"/>
                  <a:gd name="T13" fmla="*/ 6 h 83"/>
                  <a:gd name="T14" fmla="*/ 58 w 87"/>
                  <a:gd name="T15" fmla="*/ 5 h 83"/>
                  <a:gd name="T16" fmla="*/ 53 w 87"/>
                  <a:gd name="T17" fmla="*/ 7 h 83"/>
                  <a:gd name="T18" fmla="*/ 47 w 87"/>
                  <a:gd name="T19" fmla="*/ 2 h 83"/>
                  <a:gd name="T20" fmla="*/ 44 w 87"/>
                  <a:gd name="T21" fmla="*/ 6 h 83"/>
                  <a:gd name="T22" fmla="*/ 48 w 87"/>
                  <a:gd name="T23" fmla="*/ 12 h 83"/>
                  <a:gd name="T24" fmla="*/ 56 w 87"/>
                  <a:gd name="T25" fmla="*/ 16 h 83"/>
                  <a:gd name="T26" fmla="*/ 70 w 87"/>
                  <a:gd name="T27" fmla="*/ 20 h 83"/>
                  <a:gd name="T28" fmla="*/ 63 w 87"/>
                  <a:gd name="T29" fmla="*/ 27 h 83"/>
                  <a:gd name="T30" fmla="*/ 58 w 87"/>
                  <a:gd name="T31" fmla="*/ 33 h 83"/>
                  <a:gd name="T32" fmla="*/ 55 w 87"/>
                  <a:gd name="T33" fmla="*/ 35 h 83"/>
                  <a:gd name="T34" fmla="*/ 48 w 87"/>
                  <a:gd name="T35" fmla="*/ 35 h 83"/>
                  <a:gd name="T36" fmla="*/ 42 w 87"/>
                  <a:gd name="T37" fmla="*/ 38 h 83"/>
                  <a:gd name="T38" fmla="*/ 36 w 87"/>
                  <a:gd name="T39" fmla="*/ 39 h 83"/>
                  <a:gd name="T40" fmla="*/ 32 w 87"/>
                  <a:gd name="T41" fmla="*/ 39 h 83"/>
                  <a:gd name="T42" fmla="*/ 26 w 87"/>
                  <a:gd name="T43" fmla="*/ 42 h 83"/>
                  <a:gd name="T44" fmla="*/ 21 w 87"/>
                  <a:gd name="T45" fmla="*/ 41 h 83"/>
                  <a:gd name="T46" fmla="*/ 16 w 87"/>
                  <a:gd name="T47" fmla="*/ 37 h 83"/>
                  <a:gd name="T48" fmla="*/ 11 w 87"/>
                  <a:gd name="T49" fmla="*/ 37 h 83"/>
                  <a:gd name="T50" fmla="*/ 7 w 87"/>
                  <a:gd name="T51" fmla="*/ 34 h 83"/>
                  <a:gd name="T52" fmla="*/ 0 w 87"/>
                  <a:gd name="T53" fmla="*/ 39 h 83"/>
                  <a:gd name="T54" fmla="*/ 3 w 87"/>
                  <a:gd name="T55" fmla="*/ 41 h 83"/>
                  <a:gd name="T56" fmla="*/ 4 w 87"/>
                  <a:gd name="T57" fmla="*/ 45 h 83"/>
                  <a:gd name="T58" fmla="*/ 3 w 87"/>
                  <a:gd name="T59" fmla="*/ 54 h 83"/>
                  <a:gd name="T60" fmla="*/ 0 w 87"/>
                  <a:gd name="T61" fmla="*/ 58 h 83"/>
                  <a:gd name="T62" fmla="*/ 3 w 87"/>
                  <a:gd name="T63" fmla="*/ 60 h 83"/>
                  <a:gd name="T64" fmla="*/ 1 w 87"/>
                  <a:gd name="T65" fmla="*/ 65 h 83"/>
                  <a:gd name="T66" fmla="*/ 4 w 87"/>
                  <a:gd name="T67" fmla="*/ 66 h 83"/>
                  <a:gd name="T68" fmla="*/ 15 w 87"/>
                  <a:gd name="T69" fmla="*/ 73 h 83"/>
                  <a:gd name="T70" fmla="*/ 19 w 87"/>
                  <a:gd name="T71" fmla="*/ 77 h 83"/>
                  <a:gd name="T72" fmla="*/ 26 w 87"/>
                  <a:gd name="T73" fmla="*/ 83 h 83"/>
                  <a:gd name="T74" fmla="*/ 30 w 87"/>
                  <a:gd name="T75" fmla="*/ 76 h 83"/>
                  <a:gd name="T76" fmla="*/ 33 w 87"/>
                  <a:gd name="T77" fmla="*/ 72 h 83"/>
                  <a:gd name="T78" fmla="*/ 35 w 87"/>
                  <a:gd name="T79" fmla="*/ 69 h 83"/>
                  <a:gd name="T80" fmla="*/ 40 w 87"/>
                  <a:gd name="T81" fmla="*/ 65 h 83"/>
                  <a:gd name="T82" fmla="*/ 59 w 87"/>
                  <a:gd name="T83" fmla="*/ 48 h 83"/>
                  <a:gd name="T84" fmla="*/ 77 w 87"/>
                  <a:gd name="T85" fmla="*/ 24 h 83"/>
                  <a:gd name="T86" fmla="*/ 84 w 87"/>
                  <a:gd name="T87" fmla="*/ 14 h 83"/>
                  <a:gd name="T88" fmla="*/ 86 w 87"/>
                  <a:gd name="T89" fmla="*/ 7 h 83"/>
                  <a:gd name="T90" fmla="*/ 86 w 87"/>
                  <a:gd name="T91" fmla="*/ 1 h 83"/>
                  <a:gd name="T92" fmla="*/ 86 w 87"/>
                  <a:gd name="T93"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7" h="83">
                    <a:moveTo>
                      <a:pt x="86" y="1"/>
                    </a:moveTo>
                    <a:cubicBezTo>
                      <a:pt x="87" y="0"/>
                      <a:pt x="84" y="0"/>
                      <a:pt x="83" y="0"/>
                    </a:cubicBezTo>
                    <a:cubicBezTo>
                      <a:pt x="82" y="1"/>
                      <a:pt x="81" y="2"/>
                      <a:pt x="79" y="3"/>
                    </a:cubicBezTo>
                    <a:cubicBezTo>
                      <a:pt x="77" y="3"/>
                      <a:pt x="74" y="3"/>
                      <a:pt x="71" y="3"/>
                    </a:cubicBezTo>
                    <a:cubicBezTo>
                      <a:pt x="71" y="4"/>
                      <a:pt x="70" y="4"/>
                      <a:pt x="69" y="4"/>
                    </a:cubicBezTo>
                    <a:cubicBezTo>
                      <a:pt x="68" y="4"/>
                      <a:pt x="68" y="3"/>
                      <a:pt x="68" y="3"/>
                    </a:cubicBezTo>
                    <a:cubicBezTo>
                      <a:pt x="66" y="4"/>
                      <a:pt x="65" y="6"/>
                      <a:pt x="63" y="6"/>
                    </a:cubicBezTo>
                    <a:cubicBezTo>
                      <a:pt x="61" y="6"/>
                      <a:pt x="61" y="5"/>
                      <a:pt x="58" y="5"/>
                    </a:cubicBezTo>
                    <a:cubicBezTo>
                      <a:pt x="57" y="6"/>
                      <a:pt x="55" y="8"/>
                      <a:pt x="53" y="7"/>
                    </a:cubicBezTo>
                    <a:cubicBezTo>
                      <a:pt x="50" y="6"/>
                      <a:pt x="49" y="5"/>
                      <a:pt x="47" y="2"/>
                    </a:cubicBezTo>
                    <a:cubicBezTo>
                      <a:pt x="47" y="3"/>
                      <a:pt x="44" y="5"/>
                      <a:pt x="44" y="6"/>
                    </a:cubicBezTo>
                    <a:cubicBezTo>
                      <a:pt x="45" y="8"/>
                      <a:pt x="46" y="10"/>
                      <a:pt x="48" y="12"/>
                    </a:cubicBezTo>
                    <a:cubicBezTo>
                      <a:pt x="50" y="14"/>
                      <a:pt x="53" y="15"/>
                      <a:pt x="56" y="16"/>
                    </a:cubicBezTo>
                    <a:cubicBezTo>
                      <a:pt x="61" y="18"/>
                      <a:pt x="65" y="20"/>
                      <a:pt x="70" y="20"/>
                    </a:cubicBezTo>
                    <a:cubicBezTo>
                      <a:pt x="68" y="22"/>
                      <a:pt x="65" y="25"/>
                      <a:pt x="63" y="27"/>
                    </a:cubicBezTo>
                    <a:cubicBezTo>
                      <a:pt x="61" y="29"/>
                      <a:pt x="59" y="31"/>
                      <a:pt x="58" y="33"/>
                    </a:cubicBezTo>
                    <a:cubicBezTo>
                      <a:pt x="57" y="33"/>
                      <a:pt x="56" y="35"/>
                      <a:pt x="55" y="35"/>
                    </a:cubicBezTo>
                    <a:cubicBezTo>
                      <a:pt x="53" y="36"/>
                      <a:pt x="50" y="34"/>
                      <a:pt x="48" y="35"/>
                    </a:cubicBezTo>
                    <a:cubicBezTo>
                      <a:pt x="46" y="35"/>
                      <a:pt x="44" y="37"/>
                      <a:pt x="42" y="38"/>
                    </a:cubicBezTo>
                    <a:cubicBezTo>
                      <a:pt x="40" y="39"/>
                      <a:pt x="38" y="40"/>
                      <a:pt x="36" y="39"/>
                    </a:cubicBezTo>
                    <a:cubicBezTo>
                      <a:pt x="35" y="39"/>
                      <a:pt x="33" y="38"/>
                      <a:pt x="32" y="39"/>
                    </a:cubicBezTo>
                    <a:cubicBezTo>
                      <a:pt x="29" y="41"/>
                      <a:pt x="29" y="43"/>
                      <a:pt x="26" y="42"/>
                    </a:cubicBezTo>
                    <a:cubicBezTo>
                      <a:pt x="24" y="41"/>
                      <a:pt x="22" y="41"/>
                      <a:pt x="21" y="41"/>
                    </a:cubicBezTo>
                    <a:cubicBezTo>
                      <a:pt x="19" y="40"/>
                      <a:pt x="17" y="38"/>
                      <a:pt x="16" y="37"/>
                    </a:cubicBezTo>
                    <a:cubicBezTo>
                      <a:pt x="15" y="37"/>
                      <a:pt x="12" y="38"/>
                      <a:pt x="11" y="37"/>
                    </a:cubicBezTo>
                    <a:cubicBezTo>
                      <a:pt x="10" y="36"/>
                      <a:pt x="8" y="34"/>
                      <a:pt x="7" y="34"/>
                    </a:cubicBezTo>
                    <a:cubicBezTo>
                      <a:pt x="3" y="35"/>
                      <a:pt x="2" y="36"/>
                      <a:pt x="0" y="39"/>
                    </a:cubicBezTo>
                    <a:cubicBezTo>
                      <a:pt x="0" y="40"/>
                      <a:pt x="3" y="40"/>
                      <a:pt x="3" y="41"/>
                    </a:cubicBezTo>
                    <a:cubicBezTo>
                      <a:pt x="3" y="43"/>
                      <a:pt x="3" y="44"/>
                      <a:pt x="4" y="45"/>
                    </a:cubicBezTo>
                    <a:cubicBezTo>
                      <a:pt x="6" y="47"/>
                      <a:pt x="5" y="52"/>
                      <a:pt x="3" y="54"/>
                    </a:cubicBezTo>
                    <a:cubicBezTo>
                      <a:pt x="2" y="55"/>
                      <a:pt x="1" y="56"/>
                      <a:pt x="0" y="58"/>
                    </a:cubicBezTo>
                    <a:cubicBezTo>
                      <a:pt x="0" y="61"/>
                      <a:pt x="2" y="59"/>
                      <a:pt x="3" y="60"/>
                    </a:cubicBezTo>
                    <a:cubicBezTo>
                      <a:pt x="3" y="60"/>
                      <a:pt x="0" y="64"/>
                      <a:pt x="1" y="65"/>
                    </a:cubicBezTo>
                    <a:cubicBezTo>
                      <a:pt x="2" y="65"/>
                      <a:pt x="3" y="66"/>
                      <a:pt x="4" y="66"/>
                    </a:cubicBezTo>
                    <a:cubicBezTo>
                      <a:pt x="8" y="69"/>
                      <a:pt x="12" y="71"/>
                      <a:pt x="15" y="73"/>
                    </a:cubicBezTo>
                    <a:cubicBezTo>
                      <a:pt x="18" y="74"/>
                      <a:pt x="19" y="74"/>
                      <a:pt x="19" y="77"/>
                    </a:cubicBezTo>
                    <a:cubicBezTo>
                      <a:pt x="19" y="79"/>
                      <a:pt x="25" y="82"/>
                      <a:pt x="26" y="83"/>
                    </a:cubicBezTo>
                    <a:cubicBezTo>
                      <a:pt x="28" y="80"/>
                      <a:pt x="29" y="78"/>
                      <a:pt x="30" y="76"/>
                    </a:cubicBezTo>
                    <a:cubicBezTo>
                      <a:pt x="30" y="74"/>
                      <a:pt x="31" y="72"/>
                      <a:pt x="33" y="72"/>
                    </a:cubicBezTo>
                    <a:cubicBezTo>
                      <a:pt x="34" y="71"/>
                      <a:pt x="34" y="70"/>
                      <a:pt x="35" y="69"/>
                    </a:cubicBezTo>
                    <a:cubicBezTo>
                      <a:pt x="37" y="68"/>
                      <a:pt x="38" y="67"/>
                      <a:pt x="40" y="65"/>
                    </a:cubicBezTo>
                    <a:cubicBezTo>
                      <a:pt x="45" y="57"/>
                      <a:pt x="52" y="53"/>
                      <a:pt x="59" y="48"/>
                    </a:cubicBezTo>
                    <a:cubicBezTo>
                      <a:pt x="68" y="42"/>
                      <a:pt x="73" y="33"/>
                      <a:pt x="77" y="24"/>
                    </a:cubicBezTo>
                    <a:cubicBezTo>
                      <a:pt x="79" y="20"/>
                      <a:pt x="82" y="18"/>
                      <a:pt x="84" y="14"/>
                    </a:cubicBezTo>
                    <a:cubicBezTo>
                      <a:pt x="85" y="12"/>
                      <a:pt x="85" y="9"/>
                      <a:pt x="86" y="7"/>
                    </a:cubicBezTo>
                    <a:cubicBezTo>
                      <a:pt x="86" y="6"/>
                      <a:pt x="85" y="2"/>
                      <a:pt x="86" y="1"/>
                    </a:cubicBezTo>
                    <a:cubicBezTo>
                      <a:pt x="86" y="1"/>
                      <a:pt x="86" y="1"/>
                      <a:pt x="86" y="1"/>
                    </a:cubicBezTo>
                    <a:close/>
                  </a:path>
                </a:pathLst>
              </a:custGeom>
              <a:grpFill/>
              <a:ln w="3175" cap="flat">
                <a:solidFill>
                  <a:schemeClr val="bg1">
                    <a:lumMod val="75000"/>
                  </a:schemeClr>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36" name="Freeform 748">
                <a:extLst>
                  <a:ext uri="{FF2B5EF4-FFF2-40B4-BE49-F238E27FC236}">
                    <a16:creationId xmlns:a16="http://schemas.microsoft.com/office/drawing/2014/main" id="{40C05117-2DB0-0E6F-BF90-9EE749034C74}"/>
                  </a:ext>
                </a:extLst>
              </p:cNvPr>
              <p:cNvSpPr>
                <a:spLocks/>
              </p:cNvSpPr>
              <p:nvPr/>
            </p:nvSpPr>
            <p:spPr bwMode="auto">
              <a:xfrm>
                <a:off x="6896245" y="3963053"/>
                <a:ext cx="46495" cy="60555"/>
              </a:xfrm>
              <a:custGeom>
                <a:avLst/>
                <a:gdLst>
                  <a:gd name="T0" fmla="*/ 3 w 9"/>
                  <a:gd name="T1" fmla="*/ 2 h 11"/>
                  <a:gd name="T2" fmla="*/ 1 w 9"/>
                  <a:gd name="T3" fmla="*/ 5 h 11"/>
                  <a:gd name="T4" fmla="*/ 0 w 9"/>
                  <a:gd name="T5" fmla="*/ 10 h 11"/>
                  <a:gd name="T6" fmla="*/ 8 w 9"/>
                  <a:gd name="T7" fmla="*/ 7 h 11"/>
                  <a:gd name="T8" fmla="*/ 4 w 9"/>
                  <a:gd name="T9" fmla="*/ 6 h 11"/>
                  <a:gd name="T10" fmla="*/ 8 w 9"/>
                  <a:gd name="T11" fmla="*/ 3 h 11"/>
                  <a:gd name="T12" fmla="*/ 3 w 9"/>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3" y="2"/>
                    </a:moveTo>
                    <a:cubicBezTo>
                      <a:pt x="2" y="3"/>
                      <a:pt x="1" y="4"/>
                      <a:pt x="1" y="5"/>
                    </a:cubicBezTo>
                    <a:cubicBezTo>
                      <a:pt x="0" y="5"/>
                      <a:pt x="0" y="9"/>
                      <a:pt x="0" y="10"/>
                    </a:cubicBezTo>
                    <a:cubicBezTo>
                      <a:pt x="2" y="11"/>
                      <a:pt x="7" y="7"/>
                      <a:pt x="8" y="7"/>
                    </a:cubicBezTo>
                    <a:cubicBezTo>
                      <a:pt x="8" y="6"/>
                      <a:pt x="5" y="5"/>
                      <a:pt x="4" y="6"/>
                    </a:cubicBezTo>
                    <a:cubicBezTo>
                      <a:pt x="5" y="5"/>
                      <a:pt x="9" y="4"/>
                      <a:pt x="8" y="3"/>
                    </a:cubicBezTo>
                    <a:cubicBezTo>
                      <a:pt x="7" y="0"/>
                      <a:pt x="5" y="0"/>
                      <a:pt x="3" y="2"/>
                    </a:cubicBezTo>
                    <a:close/>
                  </a:path>
                </a:pathLst>
              </a:custGeom>
              <a:grpFill/>
              <a:ln w="3175" cap="flat">
                <a:solidFill>
                  <a:schemeClr val="bg1">
                    <a:lumMod val="75000"/>
                  </a:schemeClr>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37" name="Freeform 749">
                <a:extLst>
                  <a:ext uri="{FF2B5EF4-FFF2-40B4-BE49-F238E27FC236}">
                    <a16:creationId xmlns:a16="http://schemas.microsoft.com/office/drawing/2014/main" id="{315029E4-AF82-679F-B1D4-603E8DDF1228}"/>
                  </a:ext>
                </a:extLst>
              </p:cNvPr>
              <p:cNvSpPr>
                <a:spLocks/>
              </p:cNvSpPr>
              <p:nvPr/>
            </p:nvSpPr>
            <p:spPr bwMode="auto">
              <a:xfrm>
                <a:off x="6581512" y="4207169"/>
                <a:ext cx="135906" cy="155174"/>
              </a:xfrm>
              <a:custGeom>
                <a:avLst/>
                <a:gdLst>
                  <a:gd name="T0" fmla="*/ 22 w 26"/>
                  <a:gd name="T1" fmla="*/ 18 h 28"/>
                  <a:gd name="T2" fmla="*/ 25 w 26"/>
                  <a:gd name="T3" fmla="*/ 14 h 28"/>
                  <a:gd name="T4" fmla="*/ 26 w 26"/>
                  <a:gd name="T5" fmla="*/ 8 h 28"/>
                  <a:gd name="T6" fmla="*/ 24 w 26"/>
                  <a:gd name="T7" fmla="*/ 3 h 28"/>
                  <a:gd name="T8" fmla="*/ 21 w 26"/>
                  <a:gd name="T9" fmla="*/ 0 h 28"/>
                  <a:gd name="T10" fmla="*/ 16 w 26"/>
                  <a:gd name="T11" fmla="*/ 1 h 28"/>
                  <a:gd name="T12" fmla="*/ 12 w 26"/>
                  <a:gd name="T13" fmla="*/ 3 h 28"/>
                  <a:gd name="T14" fmla="*/ 6 w 26"/>
                  <a:gd name="T15" fmla="*/ 2 h 28"/>
                  <a:gd name="T16" fmla="*/ 7 w 26"/>
                  <a:gd name="T17" fmla="*/ 8 h 28"/>
                  <a:gd name="T18" fmla="*/ 6 w 26"/>
                  <a:gd name="T19" fmla="*/ 12 h 28"/>
                  <a:gd name="T20" fmla="*/ 2 w 26"/>
                  <a:gd name="T21" fmla="*/ 16 h 28"/>
                  <a:gd name="T22" fmla="*/ 0 w 26"/>
                  <a:gd name="T23" fmla="*/ 22 h 28"/>
                  <a:gd name="T24" fmla="*/ 0 w 26"/>
                  <a:gd name="T25" fmla="*/ 27 h 28"/>
                  <a:gd name="T26" fmla="*/ 4 w 26"/>
                  <a:gd name="T27" fmla="*/ 26 h 28"/>
                  <a:gd name="T28" fmla="*/ 11 w 26"/>
                  <a:gd name="T29" fmla="*/ 25 h 28"/>
                  <a:gd name="T30" fmla="*/ 14 w 26"/>
                  <a:gd name="T31" fmla="*/ 20 h 28"/>
                  <a:gd name="T32" fmla="*/ 21 w 26"/>
                  <a:gd name="T33" fmla="*/ 20 h 28"/>
                  <a:gd name="T34" fmla="*/ 22 w 26"/>
                  <a:gd name="T35" fmla="*/ 18 h 28"/>
                  <a:gd name="T36" fmla="*/ 22 w 26"/>
                  <a:gd name="T37"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8">
                    <a:moveTo>
                      <a:pt x="22" y="18"/>
                    </a:moveTo>
                    <a:cubicBezTo>
                      <a:pt x="22" y="16"/>
                      <a:pt x="24" y="15"/>
                      <a:pt x="25" y="14"/>
                    </a:cubicBezTo>
                    <a:cubicBezTo>
                      <a:pt x="26" y="13"/>
                      <a:pt x="26" y="10"/>
                      <a:pt x="26" y="8"/>
                    </a:cubicBezTo>
                    <a:cubicBezTo>
                      <a:pt x="26" y="6"/>
                      <a:pt x="24" y="5"/>
                      <a:pt x="24" y="3"/>
                    </a:cubicBezTo>
                    <a:cubicBezTo>
                      <a:pt x="24" y="1"/>
                      <a:pt x="22" y="1"/>
                      <a:pt x="21" y="0"/>
                    </a:cubicBezTo>
                    <a:cubicBezTo>
                      <a:pt x="20" y="1"/>
                      <a:pt x="18" y="0"/>
                      <a:pt x="16" y="1"/>
                    </a:cubicBezTo>
                    <a:cubicBezTo>
                      <a:pt x="15" y="2"/>
                      <a:pt x="13" y="4"/>
                      <a:pt x="12" y="3"/>
                    </a:cubicBezTo>
                    <a:cubicBezTo>
                      <a:pt x="10" y="1"/>
                      <a:pt x="7" y="0"/>
                      <a:pt x="6" y="2"/>
                    </a:cubicBezTo>
                    <a:cubicBezTo>
                      <a:pt x="5" y="4"/>
                      <a:pt x="6" y="7"/>
                      <a:pt x="7" y="8"/>
                    </a:cubicBezTo>
                    <a:cubicBezTo>
                      <a:pt x="8" y="10"/>
                      <a:pt x="7" y="10"/>
                      <a:pt x="6" y="12"/>
                    </a:cubicBezTo>
                    <a:cubicBezTo>
                      <a:pt x="5" y="14"/>
                      <a:pt x="3" y="15"/>
                      <a:pt x="2" y="16"/>
                    </a:cubicBezTo>
                    <a:cubicBezTo>
                      <a:pt x="1" y="18"/>
                      <a:pt x="0" y="19"/>
                      <a:pt x="0" y="22"/>
                    </a:cubicBezTo>
                    <a:cubicBezTo>
                      <a:pt x="0" y="23"/>
                      <a:pt x="1" y="25"/>
                      <a:pt x="0" y="27"/>
                    </a:cubicBezTo>
                    <a:cubicBezTo>
                      <a:pt x="2" y="28"/>
                      <a:pt x="2" y="27"/>
                      <a:pt x="4" y="26"/>
                    </a:cubicBezTo>
                    <a:cubicBezTo>
                      <a:pt x="6" y="25"/>
                      <a:pt x="9" y="25"/>
                      <a:pt x="11" y="25"/>
                    </a:cubicBezTo>
                    <a:cubicBezTo>
                      <a:pt x="10" y="22"/>
                      <a:pt x="12" y="21"/>
                      <a:pt x="14" y="20"/>
                    </a:cubicBezTo>
                    <a:cubicBezTo>
                      <a:pt x="16" y="19"/>
                      <a:pt x="20" y="17"/>
                      <a:pt x="21" y="20"/>
                    </a:cubicBezTo>
                    <a:cubicBezTo>
                      <a:pt x="21" y="19"/>
                      <a:pt x="21" y="18"/>
                      <a:pt x="22" y="18"/>
                    </a:cubicBezTo>
                    <a:cubicBezTo>
                      <a:pt x="22" y="16"/>
                      <a:pt x="21" y="18"/>
                      <a:pt x="22" y="18"/>
                    </a:cubicBezTo>
                    <a:close/>
                  </a:path>
                </a:pathLst>
              </a:custGeom>
              <a:solidFill>
                <a:schemeClr val="accent3"/>
              </a:solidFill>
              <a:ln w="3175" cap="flat">
                <a:solidFill>
                  <a:schemeClr val="bg1">
                    <a:lumMod val="75000"/>
                  </a:schemeClr>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38" name="Freeform 750">
                <a:extLst>
                  <a:ext uri="{FF2B5EF4-FFF2-40B4-BE49-F238E27FC236}">
                    <a16:creationId xmlns:a16="http://schemas.microsoft.com/office/drawing/2014/main" id="{E400675A-BFEC-B065-14D2-57DEB554E7EB}"/>
                  </a:ext>
                </a:extLst>
              </p:cNvPr>
              <p:cNvSpPr>
                <a:spLocks/>
              </p:cNvSpPr>
              <p:nvPr/>
            </p:nvSpPr>
            <p:spPr bwMode="auto">
              <a:xfrm>
                <a:off x="6565417" y="4385050"/>
                <a:ext cx="51859" cy="54878"/>
              </a:xfrm>
              <a:custGeom>
                <a:avLst/>
                <a:gdLst>
                  <a:gd name="T0" fmla="*/ 1 w 10"/>
                  <a:gd name="T1" fmla="*/ 6 h 10"/>
                  <a:gd name="T2" fmla="*/ 3 w 10"/>
                  <a:gd name="T3" fmla="*/ 10 h 10"/>
                  <a:gd name="T4" fmla="*/ 9 w 10"/>
                  <a:gd name="T5" fmla="*/ 5 h 10"/>
                  <a:gd name="T6" fmla="*/ 8 w 10"/>
                  <a:gd name="T7" fmla="*/ 0 h 10"/>
                  <a:gd name="T8" fmla="*/ 4 w 10"/>
                  <a:gd name="T9" fmla="*/ 1 h 10"/>
                  <a:gd name="T10" fmla="*/ 0 w 10"/>
                  <a:gd name="T11" fmla="*/ 1 h 10"/>
                  <a:gd name="T12" fmla="*/ 1 w 10"/>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1" y="6"/>
                    </a:moveTo>
                    <a:cubicBezTo>
                      <a:pt x="2" y="7"/>
                      <a:pt x="2" y="9"/>
                      <a:pt x="3" y="10"/>
                    </a:cubicBezTo>
                    <a:cubicBezTo>
                      <a:pt x="5" y="9"/>
                      <a:pt x="7" y="7"/>
                      <a:pt x="9" y="5"/>
                    </a:cubicBezTo>
                    <a:cubicBezTo>
                      <a:pt x="10" y="3"/>
                      <a:pt x="5" y="4"/>
                      <a:pt x="8" y="0"/>
                    </a:cubicBezTo>
                    <a:cubicBezTo>
                      <a:pt x="7" y="0"/>
                      <a:pt x="3" y="0"/>
                      <a:pt x="4" y="1"/>
                    </a:cubicBezTo>
                    <a:cubicBezTo>
                      <a:pt x="5" y="3"/>
                      <a:pt x="1" y="2"/>
                      <a:pt x="0" y="1"/>
                    </a:cubicBezTo>
                    <a:cubicBezTo>
                      <a:pt x="0" y="3"/>
                      <a:pt x="1" y="4"/>
                      <a:pt x="1" y="6"/>
                    </a:cubicBezTo>
                    <a:close/>
                  </a:path>
                </a:pathLst>
              </a:custGeom>
              <a:grpFill/>
              <a:ln w="3175" cap="flat">
                <a:solidFill>
                  <a:schemeClr val="bg1">
                    <a:lumMod val="75000"/>
                  </a:schemeClr>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39" name="Freeform 751">
                <a:extLst>
                  <a:ext uri="{FF2B5EF4-FFF2-40B4-BE49-F238E27FC236}">
                    <a16:creationId xmlns:a16="http://schemas.microsoft.com/office/drawing/2014/main" id="{FC242DCB-6799-15F4-C8B7-CFEBC4B44589}"/>
                  </a:ext>
                </a:extLst>
              </p:cNvPr>
              <p:cNvSpPr>
                <a:spLocks/>
              </p:cNvSpPr>
              <p:nvPr/>
            </p:nvSpPr>
            <p:spPr bwMode="auto">
              <a:xfrm>
                <a:off x="6565417" y="4350989"/>
                <a:ext cx="57223" cy="51094"/>
              </a:xfrm>
              <a:custGeom>
                <a:avLst/>
                <a:gdLst>
                  <a:gd name="T0" fmla="*/ 3 w 11"/>
                  <a:gd name="T1" fmla="*/ 1 h 9"/>
                  <a:gd name="T2" fmla="*/ 0 w 11"/>
                  <a:gd name="T3" fmla="*/ 7 h 9"/>
                  <a:gd name="T4" fmla="*/ 4 w 11"/>
                  <a:gd name="T5" fmla="*/ 7 h 9"/>
                  <a:gd name="T6" fmla="*/ 8 w 11"/>
                  <a:gd name="T7" fmla="*/ 6 h 9"/>
                  <a:gd name="T8" fmla="*/ 7 w 11"/>
                  <a:gd name="T9" fmla="*/ 0 h 9"/>
                  <a:gd name="T10" fmla="*/ 3 w 11"/>
                  <a:gd name="T11" fmla="*/ 1 h 9"/>
                  <a:gd name="T12" fmla="*/ 3 w 11"/>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3" y="1"/>
                    </a:moveTo>
                    <a:cubicBezTo>
                      <a:pt x="1" y="2"/>
                      <a:pt x="0" y="5"/>
                      <a:pt x="0" y="7"/>
                    </a:cubicBezTo>
                    <a:cubicBezTo>
                      <a:pt x="1" y="8"/>
                      <a:pt x="5" y="9"/>
                      <a:pt x="4" y="7"/>
                    </a:cubicBezTo>
                    <a:cubicBezTo>
                      <a:pt x="3" y="6"/>
                      <a:pt x="7" y="6"/>
                      <a:pt x="8" y="6"/>
                    </a:cubicBezTo>
                    <a:cubicBezTo>
                      <a:pt x="11" y="5"/>
                      <a:pt x="8" y="1"/>
                      <a:pt x="7" y="0"/>
                    </a:cubicBezTo>
                    <a:cubicBezTo>
                      <a:pt x="5" y="1"/>
                      <a:pt x="5" y="2"/>
                      <a:pt x="3" y="1"/>
                    </a:cubicBezTo>
                    <a:cubicBezTo>
                      <a:pt x="2" y="1"/>
                      <a:pt x="4" y="1"/>
                      <a:pt x="3" y="1"/>
                    </a:cubicBezTo>
                    <a:close/>
                  </a:path>
                </a:pathLst>
              </a:custGeom>
              <a:solidFill>
                <a:schemeClr val="accent3"/>
              </a:solidFill>
              <a:ln w="3175" cap="flat">
                <a:solidFill>
                  <a:schemeClr val="bg1">
                    <a:lumMod val="75000"/>
                  </a:schemeClr>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40" name="Freeform 752">
                <a:extLst>
                  <a:ext uri="{FF2B5EF4-FFF2-40B4-BE49-F238E27FC236}">
                    <a16:creationId xmlns:a16="http://schemas.microsoft.com/office/drawing/2014/main" id="{95458FF8-29EF-EF6F-990E-FBF54AD71F89}"/>
                  </a:ext>
                </a:extLst>
              </p:cNvPr>
              <p:cNvSpPr>
                <a:spLocks/>
              </p:cNvSpPr>
              <p:nvPr/>
            </p:nvSpPr>
            <p:spPr bwMode="auto">
              <a:xfrm>
                <a:off x="6576147" y="4333956"/>
                <a:ext cx="282545" cy="323595"/>
              </a:xfrm>
              <a:custGeom>
                <a:avLst/>
                <a:gdLst>
                  <a:gd name="T0" fmla="*/ 41 w 54"/>
                  <a:gd name="T1" fmla="*/ 13 h 58"/>
                  <a:gd name="T2" fmla="*/ 23 w 54"/>
                  <a:gd name="T3" fmla="*/ 3 h 58"/>
                  <a:gd name="T4" fmla="*/ 17 w 54"/>
                  <a:gd name="T5" fmla="*/ 7 h 58"/>
                  <a:gd name="T6" fmla="*/ 21 w 54"/>
                  <a:gd name="T7" fmla="*/ 9 h 58"/>
                  <a:gd name="T8" fmla="*/ 17 w 54"/>
                  <a:gd name="T9" fmla="*/ 9 h 58"/>
                  <a:gd name="T10" fmla="*/ 13 w 54"/>
                  <a:gd name="T11" fmla="*/ 10 h 58"/>
                  <a:gd name="T12" fmla="*/ 11 w 54"/>
                  <a:gd name="T13" fmla="*/ 8 h 58"/>
                  <a:gd name="T14" fmla="*/ 12 w 54"/>
                  <a:gd name="T15" fmla="*/ 4 h 58"/>
                  <a:gd name="T16" fmla="*/ 5 w 54"/>
                  <a:gd name="T17" fmla="*/ 3 h 58"/>
                  <a:gd name="T18" fmla="*/ 7 w 54"/>
                  <a:gd name="T19" fmla="*/ 8 h 58"/>
                  <a:gd name="T20" fmla="*/ 5 w 54"/>
                  <a:gd name="T21" fmla="*/ 12 h 58"/>
                  <a:gd name="T22" fmla="*/ 6 w 54"/>
                  <a:gd name="T23" fmla="*/ 16 h 58"/>
                  <a:gd name="T24" fmla="*/ 2 w 54"/>
                  <a:gd name="T25" fmla="*/ 18 h 58"/>
                  <a:gd name="T26" fmla="*/ 1 w 54"/>
                  <a:gd name="T27" fmla="*/ 21 h 58"/>
                  <a:gd name="T28" fmla="*/ 5 w 54"/>
                  <a:gd name="T29" fmla="*/ 33 h 58"/>
                  <a:gd name="T30" fmla="*/ 12 w 54"/>
                  <a:gd name="T31" fmla="*/ 42 h 58"/>
                  <a:gd name="T32" fmla="*/ 15 w 54"/>
                  <a:gd name="T33" fmla="*/ 43 h 58"/>
                  <a:gd name="T34" fmla="*/ 17 w 54"/>
                  <a:gd name="T35" fmla="*/ 45 h 58"/>
                  <a:gd name="T36" fmla="*/ 24 w 54"/>
                  <a:gd name="T37" fmla="*/ 47 h 58"/>
                  <a:gd name="T38" fmla="*/ 25 w 54"/>
                  <a:gd name="T39" fmla="*/ 53 h 58"/>
                  <a:gd name="T40" fmla="*/ 27 w 54"/>
                  <a:gd name="T41" fmla="*/ 55 h 58"/>
                  <a:gd name="T42" fmla="*/ 30 w 54"/>
                  <a:gd name="T43" fmla="*/ 55 h 58"/>
                  <a:gd name="T44" fmla="*/ 33 w 54"/>
                  <a:gd name="T45" fmla="*/ 56 h 58"/>
                  <a:gd name="T46" fmla="*/ 36 w 54"/>
                  <a:gd name="T47" fmla="*/ 55 h 58"/>
                  <a:gd name="T48" fmla="*/ 42 w 54"/>
                  <a:gd name="T49" fmla="*/ 55 h 58"/>
                  <a:gd name="T50" fmla="*/ 46 w 54"/>
                  <a:gd name="T51" fmla="*/ 54 h 58"/>
                  <a:gd name="T52" fmla="*/ 54 w 54"/>
                  <a:gd name="T53" fmla="*/ 49 h 58"/>
                  <a:gd name="T54" fmla="*/ 49 w 54"/>
                  <a:gd name="T55" fmla="*/ 36 h 58"/>
                  <a:gd name="T56" fmla="*/ 49 w 54"/>
                  <a:gd name="T57" fmla="*/ 32 h 58"/>
                  <a:gd name="T58" fmla="*/ 46 w 54"/>
                  <a:gd name="T59" fmla="*/ 28 h 58"/>
                  <a:gd name="T60" fmla="*/ 48 w 54"/>
                  <a:gd name="T61" fmla="*/ 20 h 58"/>
                  <a:gd name="T62" fmla="*/ 45 w 54"/>
                  <a:gd name="T63" fmla="*/ 18 h 58"/>
                  <a:gd name="T64" fmla="*/ 41 w 54"/>
                  <a:gd name="T65" fmla="*/ 16 h 58"/>
                  <a:gd name="T66" fmla="*/ 41 w 54"/>
                  <a:gd name="T67"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 h="58">
                    <a:moveTo>
                      <a:pt x="41" y="13"/>
                    </a:moveTo>
                    <a:cubicBezTo>
                      <a:pt x="35" y="9"/>
                      <a:pt x="29" y="6"/>
                      <a:pt x="23" y="3"/>
                    </a:cubicBezTo>
                    <a:cubicBezTo>
                      <a:pt x="22" y="5"/>
                      <a:pt x="19" y="7"/>
                      <a:pt x="17" y="7"/>
                    </a:cubicBezTo>
                    <a:cubicBezTo>
                      <a:pt x="17" y="7"/>
                      <a:pt x="21" y="8"/>
                      <a:pt x="21" y="9"/>
                    </a:cubicBezTo>
                    <a:cubicBezTo>
                      <a:pt x="20" y="10"/>
                      <a:pt x="18" y="9"/>
                      <a:pt x="17" y="9"/>
                    </a:cubicBezTo>
                    <a:cubicBezTo>
                      <a:pt x="15" y="8"/>
                      <a:pt x="15" y="9"/>
                      <a:pt x="13" y="10"/>
                    </a:cubicBezTo>
                    <a:cubicBezTo>
                      <a:pt x="13" y="10"/>
                      <a:pt x="11" y="9"/>
                      <a:pt x="11" y="8"/>
                    </a:cubicBezTo>
                    <a:cubicBezTo>
                      <a:pt x="10" y="7"/>
                      <a:pt x="11" y="5"/>
                      <a:pt x="12" y="4"/>
                    </a:cubicBezTo>
                    <a:cubicBezTo>
                      <a:pt x="13" y="0"/>
                      <a:pt x="7" y="2"/>
                      <a:pt x="5" y="3"/>
                    </a:cubicBezTo>
                    <a:cubicBezTo>
                      <a:pt x="6" y="4"/>
                      <a:pt x="8" y="7"/>
                      <a:pt x="7" y="8"/>
                    </a:cubicBezTo>
                    <a:cubicBezTo>
                      <a:pt x="7" y="9"/>
                      <a:pt x="3" y="12"/>
                      <a:pt x="5" y="12"/>
                    </a:cubicBezTo>
                    <a:cubicBezTo>
                      <a:pt x="8" y="13"/>
                      <a:pt x="7" y="14"/>
                      <a:pt x="6" y="16"/>
                    </a:cubicBezTo>
                    <a:cubicBezTo>
                      <a:pt x="5" y="16"/>
                      <a:pt x="3" y="17"/>
                      <a:pt x="2" y="18"/>
                    </a:cubicBezTo>
                    <a:cubicBezTo>
                      <a:pt x="0" y="19"/>
                      <a:pt x="1" y="19"/>
                      <a:pt x="1" y="21"/>
                    </a:cubicBezTo>
                    <a:cubicBezTo>
                      <a:pt x="2" y="26"/>
                      <a:pt x="4" y="29"/>
                      <a:pt x="5" y="33"/>
                    </a:cubicBezTo>
                    <a:cubicBezTo>
                      <a:pt x="5" y="38"/>
                      <a:pt x="9" y="40"/>
                      <a:pt x="12" y="42"/>
                    </a:cubicBezTo>
                    <a:cubicBezTo>
                      <a:pt x="13" y="43"/>
                      <a:pt x="14" y="43"/>
                      <a:pt x="15" y="43"/>
                    </a:cubicBezTo>
                    <a:cubicBezTo>
                      <a:pt x="16" y="43"/>
                      <a:pt x="16" y="44"/>
                      <a:pt x="17" y="45"/>
                    </a:cubicBezTo>
                    <a:cubicBezTo>
                      <a:pt x="19" y="45"/>
                      <a:pt x="22" y="45"/>
                      <a:pt x="24" y="47"/>
                    </a:cubicBezTo>
                    <a:cubicBezTo>
                      <a:pt x="25" y="48"/>
                      <a:pt x="25" y="51"/>
                      <a:pt x="25" y="53"/>
                    </a:cubicBezTo>
                    <a:cubicBezTo>
                      <a:pt x="26" y="54"/>
                      <a:pt x="25" y="55"/>
                      <a:pt x="27" y="55"/>
                    </a:cubicBezTo>
                    <a:cubicBezTo>
                      <a:pt x="28" y="55"/>
                      <a:pt x="29" y="55"/>
                      <a:pt x="30" y="55"/>
                    </a:cubicBezTo>
                    <a:cubicBezTo>
                      <a:pt x="31" y="55"/>
                      <a:pt x="32" y="55"/>
                      <a:pt x="33" y="56"/>
                    </a:cubicBezTo>
                    <a:cubicBezTo>
                      <a:pt x="34" y="57"/>
                      <a:pt x="35" y="56"/>
                      <a:pt x="36" y="55"/>
                    </a:cubicBezTo>
                    <a:cubicBezTo>
                      <a:pt x="38" y="54"/>
                      <a:pt x="40" y="58"/>
                      <a:pt x="42" y="55"/>
                    </a:cubicBezTo>
                    <a:cubicBezTo>
                      <a:pt x="42" y="53"/>
                      <a:pt x="45" y="54"/>
                      <a:pt x="46" y="54"/>
                    </a:cubicBezTo>
                    <a:cubicBezTo>
                      <a:pt x="49" y="53"/>
                      <a:pt x="51" y="51"/>
                      <a:pt x="54" y="49"/>
                    </a:cubicBezTo>
                    <a:cubicBezTo>
                      <a:pt x="49" y="46"/>
                      <a:pt x="49" y="42"/>
                      <a:pt x="49" y="36"/>
                    </a:cubicBezTo>
                    <a:cubicBezTo>
                      <a:pt x="48" y="35"/>
                      <a:pt x="50" y="33"/>
                      <a:pt x="49" y="32"/>
                    </a:cubicBezTo>
                    <a:cubicBezTo>
                      <a:pt x="48" y="31"/>
                      <a:pt x="46" y="30"/>
                      <a:pt x="46" y="28"/>
                    </a:cubicBezTo>
                    <a:cubicBezTo>
                      <a:pt x="46" y="27"/>
                      <a:pt x="48" y="20"/>
                      <a:pt x="48" y="20"/>
                    </a:cubicBezTo>
                    <a:cubicBezTo>
                      <a:pt x="47" y="20"/>
                      <a:pt x="46" y="19"/>
                      <a:pt x="45" y="18"/>
                    </a:cubicBezTo>
                    <a:cubicBezTo>
                      <a:pt x="44" y="17"/>
                      <a:pt x="43" y="17"/>
                      <a:pt x="41" y="16"/>
                    </a:cubicBezTo>
                    <a:cubicBezTo>
                      <a:pt x="41" y="15"/>
                      <a:pt x="41" y="14"/>
                      <a:pt x="41" y="13"/>
                    </a:cubicBezTo>
                    <a:close/>
                  </a:path>
                </a:pathLst>
              </a:custGeom>
              <a:grpFill/>
              <a:ln w="3175" cap="flat">
                <a:solidFill>
                  <a:schemeClr val="bg1">
                    <a:lumMod val="75000"/>
                  </a:schemeClr>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41" name="Freeform 753">
                <a:extLst>
                  <a:ext uri="{FF2B5EF4-FFF2-40B4-BE49-F238E27FC236}">
                    <a16:creationId xmlns:a16="http://schemas.microsoft.com/office/drawing/2014/main" id="{16890EF5-A1FF-1372-774C-476C3EF2787B}"/>
                  </a:ext>
                </a:extLst>
              </p:cNvPr>
              <p:cNvSpPr>
                <a:spLocks/>
              </p:cNvSpPr>
              <p:nvPr/>
            </p:nvSpPr>
            <p:spPr bwMode="auto">
              <a:xfrm>
                <a:off x="6062918" y="4256369"/>
                <a:ext cx="141272" cy="172206"/>
              </a:xfrm>
              <a:custGeom>
                <a:avLst/>
                <a:gdLst>
                  <a:gd name="T0" fmla="*/ 15 w 27"/>
                  <a:gd name="T1" fmla="*/ 29 h 31"/>
                  <a:gd name="T2" fmla="*/ 15 w 27"/>
                  <a:gd name="T3" fmla="*/ 24 h 31"/>
                  <a:gd name="T4" fmla="*/ 17 w 27"/>
                  <a:gd name="T5" fmla="*/ 24 h 31"/>
                  <a:gd name="T6" fmla="*/ 19 w 27"/>
                  <a:gd name="T7" fmla="*/ 21 h 31"/>
                  <a:gd name="T8" fmla="*/ 21 w 27"/>
                  <a:gd name="T9" fmla="*/ 24 h 31"/>
                  <a:gd name="T10" fmla="*/ 24 w 27"/>
                  <a:gd name="T11" fmla="*/ 23 h 31"/>
                  <a:gd name="T12" fmla="*/ 26 w 27"/>
                  <a:gd name="T13" fmla="*/ 24 h 31"/>
                  <a:gd name="T14" fmla="*/ 26 w 27"/>
                  <a:gd name="T15" fmla="*/ 21 h 31"/>
                  <a:gd name="T16" fmla="*/ 26 w 27"/>
                  <a:gd name="T17" fmla="*/ 14 h 31"/>
                  <a:gd name="T18" fmla="*/ 25 w 27"/>
                  <a:gd name="T19" fmla="*/ 11 h 31"/>
                  <a:gd name="T20" fmla="*/ 26 w 27"/>
                  <a:gd name="T21" fmla="*/ 6 h 31"/>
                  <a:gd name="T22" fmla="*/ 21 w 27"/>
                  <a:gd name="T23" fmla="*/ 4 h 31"/>
                  <a:gd name="T24" fmla="*/ 19 w 27"/>
                  <a:gd name="T25" fmla="*/ 0 h 31"/>
                  <a:gd name="T26" fmla="*/ 14 w 27"/>
                  <a:gd name="T27" fmla="*/ 0 h 31"/>
                  <a:gd name="T28" fmla="*/ 11 w 27"/>
                  <a:gd name="T29" fmla="*/ 7 h 31"/>
                  <a:gd name="T30" fmla="*/ 5 w 27"/>
                  <a:gd name="T31" fmla="*/ 7 h 31"/>
                  <a:gd name="T32" fmla="*/ 4 w 27"/>
                  <a:gd name="T33" fmla="*/ 7 h 31"/>
                  <a:gd name="T34" fmla="*/ 4 w 27"/>
                  <a:gd name="T35" fmla="*/ 10 h 31"/>
                  <a:gd name="T36" fmla="*/ 0 w 27"/>
                  <a:gd name="T37" fmla="*/ 16 h 31"/>
                  <a:gd name="T38" fmla="*/ 4 w 27"/>
                  <a:gd name="T39" fmla="*/ 23 h 31"/>
                  <a:gd name="T40" fmla="*/ 9 w 27"/>
                  <a:gd name="T41" fmla="*/ 28 h 31"/>
                  <a:gd name="T42" fmla="*/ 11 w 27"/>
                  <a:gd name="T43" fmla="*/ 31 h 31"/>
                  <a:gd name="T44" fmla="*/ 15 w 27"/>
                  <a:gd name="T45" fmla="*/ 29 h 31"/>
                  <a:gd name="T46" fmla="*/ 15 w 27"/>
                  <a:gd name="T4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31">
                    <a:moveTo>
                      <a:pt x="15" y="29"/>
                    </a:moveTo>
                    <a:cubicBezTo>
                      <a:pt x="15" y="28"/>
                      <a:pt x="13" y="24"/>
                      <a:pt x="15" y="24"/>
                    </a:cubicBezTo>
                    <a:cubicBezTo>
                      <a:pt x="15" y="24"/>
                      <a:pt x="17" y="24"/>
                      <a:pt x="17" y="24"/>
                    </a:cubicBezTo>
                    <a:cubicBezTo>
                      <a:pt x="18" y="23"/>
                      <a:pt x="18" y="21"/>
                      <a:pt x="19" y="21"/>
                    </a:cubicBezTo>
                    <a:cubicBezTo>
                      <a:pt x="20" y="22"/>
                      <a:pt x="21" y="23"/>
                      <a:pt x="21" y="24"/>
                    </a:cubicBezTo>
                    <a:cubicBezTo>
                      <a:pt x="22" y="25"/>
                      <a:pt x="22" y="23"/>
                      <a:pt x="24" y="23"/>
                    </a:cubicBezTo>
                    <a:cubicBezTo>
                      <a:pt x="24" y="23"/>
                      <a:pt x="26" y="25"/>
                      <a:pt x="26" y="24"/>
                    </a:cubicBezTo>
                    <a:cubicBezTo>
                      <a:pt x="26" y="23"/>
                      <a:pt x="26" y="22"/>
                      <a:pt x="26" y="21"/>
                    </a:cubicBezTo>
                    <a:cubicBezTo>
                      <a:pt x="27" y="19"/>
                      <a:pt x="27" y="16"/>
                      <a:pt x="26" y="14"/>
                    </a:cubicBezTo>
                    <a:cubicBezTo>
                      <a:pt x="25" y="13"/>
                      <a:pt x="25" y="12"/>
                      <a:pt x="25" y="11"/>
                    </a:cubicBezTo>
                    <a:cubicBezTo>
                      <a:pt x="25" y="9"/>
                      <a:pt x="27" y="8"/>
                      <a:pt x="26" y="6"/>
                    </a:cubicBezTo>
                    <a:cubicBezTo>
                      <a:pt x="25" y="3"/>
                      <a:pt x="21" y="7"/>
                      <a:pt x="21" y="4"/>
                    </a:cubicBezTo>
                    <a:cubicBezTo>
                      <a:pt x="21" y="2"/>
                      <a:pt x="22" y="0"/>
                      <a:pt x="19" y="0"/>
                    </a:cubicBezTo>
                    <a:cubicBezTo>
                      <a:pt x="18" y="0"/>
                      <a:pt x="16" y="0"/>
                      <a:pt x="14" y="0"/>
                    </a:cubicBezTo>
                    <a:cubicBezTo>
                      <a:pt x="10" y="0"/>
                      <a:pt x="15" y="7"/>
                      <a:pt x="11" y="7"/>
                    </a:cubicBezTo>
                    <a:cubicBezTo>
                      <a:pt x="9" y="7"/>
                      <a:pt x="7" y="7"/>
                      <a:pt x="5" y="7"/>
                    </a:cubicBezTo>
                    <a:cubicBezTo>
                      <a:pt x="4" y="7"/>
                      <a:pt x="4" y="7"/>
                      <a:pt x="4" y="7"/>
                    </a:cubicBezTo>
                    <a:cubicBezTo>
                      <a:pt x="2" y="9"/>
                      <a:pt x="4" y="9"/>
                      <a:pt x="4" y="10"/>
                    </a:cubicBezTo>
                    <a:cubicBezTo>
                      <a:pt x="4" y="12"/>
                      <a:pt x="0" y="14"/>
                      <a:pt x="0" y="16"/>
                    </a:cubicBezTo>
                    <a:cubicBezTo>
                      <a:pt x="1" y="18"/>
                      <a:pt x="3" y="21"/>
                      <a:pt x="4" y="23"/>
                    </a:cubicBezTo>
                    <a:cubicBezTo>
                      <a:pt x="6" y="24"/>
                      <a:pt x="7" y="26"/>
                      <a:pt x="9" y="28"/>
                    </a:cubicBezTo>
                    <a:cubicBezTo>
                      <a:pt x="10" y="29"/>
                      <a:pt x="11" y="30"/>
                      <a:pt x="11" y="31"/>
                    </a:cubicBezTo>
                    <a:cubicBezTo>
                      <a:pt x="12" y="30"/>
                      <a:pt x="14" y="30"/>
                      <a:pt x="15" y="29"/>
                    </a:cubicBezTo>
                    <a:cubicBezTo>
                      <a:pt x="15" y="29"/>
                      <a:pt x="14" y="30"/>
                      <a:pt x="15" y="29"/>
                    </a:cubicBezTo>
                    <a:close/>
                  </a:path>
                </a:pathLst>
              </a:custGeom>
              <a:grpFill/>
              <a:ln w="3175" cap="flat">
                <a:solidFill>
                  <a:schemeClr val="bg1">
                    <a:lumMod val="75000"/>
                  </a:schemeClr>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42" name="Freeform 754">
                <a:extLst>
                  <a:ext uri="{FF2B5EF4-FFF2-40B4-BE49-F238E27FC236}">
                    <a16:creationId xmlns:a16="http://schemas.microsoft.com/office/drawing/2014/main" id="{25AC75DD-748A-4E3D-A6C8-75F63F1EAF4A}"/>
                  </a:ext>
                </a:extLst>
              </p:cNvPr>
              <p:cNvSpPr>
                <a:spLocks/>
              </p:cNvSpPr>
              <p:nvPr/>
            </p:nvSpPr>
            <p:spPr bwMode="auto">
              <a:xfrm>
                <a:off x="6071859" y="4256369"/>
                <a:ext cx="59013" cy="39739"/>
              </a:xfrm>
              <a:custGeom>
                <a:avLst/>
                <a:gdLst>
                  <a:gd name="T0" fmla="*/ 11 w 11"/>
                  <a:gd name="T1" fmla="*/ 7 h 7"/>
                  <a:gd name="T2" fmla="*/ 11 w 11"/>
                  <a:gd name="T3" fmla="*/ 0 h 7"/>
                  <a:gd name="T4" fmla="*/ 3 w 11"/>
                  <a:gd name="T5" fmla="*/ 1 h 7"/>
                  <a:gd name="T6" fmla="*/ 0 w 11"/>
                  <a:gd name="T7" fmla="*/ 4 h 7"/>
                  <a:gd name="T8" fmla="*/ 2 w 11"/>
                  <a:gd name="T9" fmla="*/ 7 h 7"/>
                  <a:gd name="T10" fmla="*/ 11 w 11"/>
                  <a:gd name="T11" fmla="*/ 7 h 7"/>
                </a:gdLst>
                <a:ahLst/>
                <a:cxnLst>
                  <a:cxn ang="0">
                    <a:pos x="T0" y="T1"/>
                  </a:cxn>
                  <a:cxn ang="0">
                    <a:pos x="T2" y="T3"/>
                  </a:cxn>
                  <a:cxn ang="0">
                    <a:pos x="T4" y="T5"/>
                  </a:cxn>
                  <a:cxn ang="0">
                    <a:pos x="T6" y="T7"/>
                  </a:cxn>
                  <a:cxn ang="0">
                    <a:pos x="T8" y="T9"/>
                  </a:cxn>
                  <a:cxn ang="0">
                    <a:pos x="T10" y="T11"/>
                  </a:cxn>
                </a:cxnLst>
                <a:rect l="0" t="0" r="r" b="b"/>
                <a:pathLst>
                  <a:path w="11" h="7">
                    <a:moveTo>
                      <a:pt x="11" y="7"/>
                    </a:moveTo>
                    <a:cubicBezTo>
                      <a:pt x="11" y="5"/>
                      <a:pt x="11" y="2"/>
                      <a:pt x="11" y="0"/>
                    </a:cubicBezTo>
                    <a:cubicBezTo>
                      <a:pt x="8" y="0"/>
                      <a:pt x="6" y="1"/>
                      <a:pt x="3" y="1"/>
                    </a:cubicBezTo>
                    <a:cubicBezTo>
                      <a:pt x="4" y="2"/>
                      <a:pt x="1" y="3"/>
                      <a:pt x="0" y="4"/>
                    </a:cubicBezTo>
                    <a:cubicBezTo>
                      <a:pt x="0" y="5"/>
                      <a:pt x="2" y="6"/>
                      <a:pt x="2" y="7"/>
                    </a:cubicBezTo>
                    <a:lnTo>
                      <a:pt x="11" y="7"/>
                    </a:lnTo>
                    <a:close/>
                  </a:path>
                </a:pathLst>
              </a:custGeom>
              <a:grpFill/>
              <a:ln w="3175" cap="flat">
                <a:solidFill>
                  <a:schemeClr val="bg1">
                    <a:lumMod val="75000"/>
                  </a:schemeClr>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43" name="Freeform 755">
                <a:extLst>
                  <a:ext uri="{FF2B5EF4-FFF2-40B4-BE49-F238E27FC236}">
                    <a16:creationId xmlns:a16="http://schemas.microsoft.com/office/drawing/2014/main" id="{0AB28A2C-0DCA-FA18-77E4-AF979F485B51}"/>
                  </a:ext>
                </a:extLst>
              </p:cNvPr>
              <p:cNvSpPr>
                <a:spLocks/>
              </p:cNvSpPr>
              <p:nvPr/>
            </p:nvSpPr>
            <p:spPr bwMode="auto">
              <a:xfrm>
                <a:off x="6052187" y="3957377"/>
                <a:ext cx="193132" cy="316025"/>
              </a:xfrm>
              <a:custGeom>
                <a:avLst/>
                <a:gdLst>
                  <a:gd name="T0" fmla="*/ 29 w 37"/>
                  <a:gd name="T1" fmla="*/ 55 h 57"/>
                  <a:gd name="T2" fmla="*/ 37 w 37"/>
                  <a:gd name="T3" fmla="*/ 55 h 57"/>
                  <a:gd name="T4" fmla="*/ 33 w 37"/>
                  <a:gd name="T5" fmla="*/ 48 h 57"/>
                  <a:gd name="T6" fmla="*/ 32 w 37"/>
                  <a:gd name="T7" fmla="*/ 44 h 57"/>
                  <a:gd name="T8" fmla="*/ 30 w 37"/>
                  <a:gd name="T9" fmla="*/ 40 h 57"/>
                  <a:gd name="T10" fmla="*/ 32 w 37"/>
                  <a:gd name="T11" fmla="*/ 32 h 57"/>
                  <a:gd name="T12" fmla="*/ 34 w 37"/>
                  <a:gd name="T13" fmla="*/ 27 h 57"/>
                  <a:gd name="T14" fmla="*/ 31 w 37"/>
                  <a:gd name="T15" fmla="*/ 21 h 57"/>
                  <a:gd name="T16" fmla="*/ 28 w 37"/>
                  <a:gd name="T17" fmla="*/ 16 h 57"/>
                  <a:gd name="T18" fmla="*/ 34 w 37"/>
                  <a:gd name="T19" fmla="*/ 16 h 57"/>
                  <a:gd name="T20" fmla="*/ 32 w 37"/>
                  <a:gd name="T21" fmla="*/ 6 h 57"/>
                  <a:gd name="T22" fmla="*/ 30 w 37"/>
                  <a:gd name="T23" fmla="*/ 2 h 57"/>
                  <a:gd name="T24" fmla="*/ 27 w 37"/>
                  <a:gd name="T25" fmla="*/ 0 h 57"/>
                  <a:gd name="T26" fmla="*/ 28 w 37"/>
                  <a:gd name="T27" fmla="*/ 9 h 57"/>
                  <a:gd name="T28" fmla="*/ 23 w 37"/>
                  <a:gd name="T29" fmla="*/ 18 h 57"/>
                  <a:gd name="T30" fmla="*/ 21 w 37"/>
                  <a:gd name="T31" fmla="*/ 22 h 57"/>
                  <a:gd name="T32" fmla="*/ 18 w 37"/>
                  <a:gd name="T33" fmla="*/ 27 h 57"/>
                  <a:gd name="T34" fmla="*/ 15 w 37"/>
                  <a:gd name="T35" fmla="*/ 33 h 57"/>
                  <a:gd name="T36" fmla="*/ 11 w 37"/>
                  <a:gd name="T37" fmla="*/ 31 h 57"/>
                  <a:gd name="T38" fmla="*/ 2 w 37"/>
                  <a:gd name="T39" fmla="*/ 39 h 57"/>
                  <a:gd name="T40" fmla="*/ 1 w 37"/>
                  <a:gd name="T41" fmla="*/ 42 h 57"/>
                  <a:gd name="T42" fmla="*/ 4 w 37"/>
                  <a:gd name="T43" fmla="*/ 45 h 57"/>
                  <a:gd name="T44" fmla="*/ 5 w 37"/>
                  <a:gd name="T45" fmla="*/ 45 h 57"/>
                  <a:gd name="T46" fmla="*/ 7 w 37"/>
                  <a:gd name="T47" fmla="*/ 48 h 57"/>
                  <a:gd name="T48" fmla="*/ 7 w 37"/>
                  <a:gd name="T49" fmla="*/ 55 h 57"/>
                  <a:gd name="T50" fmla="*/ 16 w 37"/>
                  <a:gd name="T51" fmla="*/ 54 h 57"/>
                  <a:gd name="T52" fmla="*/ 29 w 37"/>
                  <a:gd name="T53"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 h="57">
                    <a:moveTo>
                      <a:pt x="29" y="55"/>
                    </a:moveTo>
                    <a:cubicBezTo>
                      <a:pt x="32" y="55"/>
                      <a:pt x="35" y="57"/>
                      <a:pt x="37" y="55"/>
                    </a:cubicBezTo>
                    <a:cubicBezTo>
                      <a:pt x="37" y="51"/>
                      <a:pt x="35" y="50"/>
                      <a:pt x="33" y="48"/>
                    </a:cubicBezTo>
                    <a:cubicBezTo>
                      <a:pt x="32" y="47"/>
                      <a:pt x="32" y="46"/>
                      <a:pt x="32" y="44"/>
                    </a:cubicBezTo>
                    <a:cubicBezTo>
                      <a:pt x="31" y="43"/>
                      <a:pt x="30" y="42"/>
                      <a:pt x="30" y="40"/>
                    </a:cubicBezTo>
                    <a:cubicBezTo>
                      <a:pt x="29" y="36"/>
                      <a:pt x="31" y="35"/>
                      <a:pt x="32" y="32"/>
                    </a:cubicBezTo>
                    <a:cubicBezTo>
                      <a:pt x="33" y="30"/>
                      <a:pt x="34" y="29"/>
                      <a:pt x="34" y="27"/>
                    </a:cubicBezTo>
                    <a:cubicBezTo>
                      <a:pt x="33" y="25"/>
                      <a:pt x="33" y="23"/>
                      <a:pt x="31" y="21"/>
                    </a:cubicBezTo>
                    <a:cubicBezTo>
                      <a:pt x="31" y="21"/>
                      <a:pt x="26" y="18"/>
                      <a:pt x="28" y="16"/>
                    </a:cubicBezTo>
                    <a:cubicBezTo>
                      <a:pt x="29" y="15"/>
                      <a:pt x="32" y="16"/>
                      <a:pt x="34" y="16"/>
                    </a:cubicBezTo>
                    <a:cubicBezTo>
                      <a:pt x="32" y="12"/>
                      <a:pt x="32" y="10"/>
                      <a:pt x="32" y="6"/>
                    </a:cubicBezTo>
                    <a:cubicBezTo>
                      <a:pt x="32" y="5"/>
                      <a:pt x="32" y="3"/>
                      <a:pt x="30" y="2"/>
                    </a:cubicBezTo>
                    <a:cubicBezTo>
                      <a:pt x="30" y="1"/>
                      <a:pt x="27" y="0"/>
                      <a:pt x="27" y="0"/>
                    </a:cubicBezTo>
                    <a:cubicBezTo>
                      <a:pt x="27" y="2"/>
                      <a:pt x="33" y="7"/>
                      <a:pt x="28" y="9"/>
                    </a:cubicBezTo>
                    <a:cubicBezTo>
                      <a:pt x="25" y="11"/>
                      <a:pt x="24" y="14"/>
                      <a:pt x="23" y="18"/>
                    </a:cubicBezTo>
                    <a:cubicBezTo>
                      <a:pt x="22" y="19"/>
                      <a:pt x="22" y="22"/>
                      <a:pt x="21" y="22"/>
                    </a:cubicBezTo>
                    <a:cubicBezTo>
                      <a:pt x="19" y="23"/>
                      <a:pt x="19" y="25"/>
                      <a:pt x="18" y="27"/>
                    </a:cubicBezTo>
                    <a:cubicBezTo>
                      <a:pt x="17" y="29"/>
                      <a:pt x="16" y="31"/>
                      <a:pt x="15" y="33"/>
                    </a:cubicBezTo>
                    <a:cubicBezTo>
                      <a:pt x="13" y="35"/>
                      <a:pt x="12" y="31"/>
                      <a:pt x="11" y="31"/>
                    </a:cubicBezTo>
                    <a:cubicBezTo>
                      <a:pt x="6" y="31"/>
                      <a:pt x="3" y="35"/>
                      <a:pt x="2" y="39"/>
                    </a:cubicBezTo>
                    <a:cubicBezTo>
                      <a:pt x="2" y="40"/>
                      <a:pt x="0" y="41"/>
                      <a:pt x="1" y="42"/>
                    </a:cubicBezTo>
                    <a:cubicBezTo>
                      <a:pt x="2" y="43"/>
                      <a:pt x="3" y="44"/>
                      <a:pt x="4" y="45"/>
                    </a:cubicBezTo>
                    <a:cubicBezTo>
                      <a:pt x="4" y="46"/>
                      <a:pt x="5" y="44"/>
                      <a:pt x="5" y="45"/>
                    </a:cubicBezTo>
                    <a:cubicBezTo>
                      <a:pt x="6" y="46"/>
                      <a:pt x="7" y="47"/>
                      <a:pt x="7" y="48"/>
                    </a:cubicBezTo>
                    <a:cubicBezTo>
                      <a:pt x="8" y="50"/>
                      <a:pt x="7" y="53"/>
                      <a:pt x="7" y="55"/>
                    </a:cubicBezTo>
                    <a:cubicBezTo>
                      <a:pt x="10" y="54"/>
                      <a:pt x="13" y="54"/>
                      <a:pt x="16" y="54"/>
                    </a:cubicBezTo>
                    <a:cubicBezTo>
                      <a:pt x="20" y="54"/>
                      <a:pt x="25" y="55"/>
                      <a:pt x="29" y="55"/>
                    </a:cubicBezTo>
                    <a:close/>
                  </a:path>
                </a:pathLst>
              </a:custGeom>
              <a:grpFill/>
              <a:ln w="3175" cap="flat">
                <a:solidFill>
                  <a:schemeClr val="bg1">
                    <a:lumMod val="75000"/>
                  </a:schemeClr>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44" name="Freeform 756">
                <a:extLst>
                  <a:ext uri="{FF2B5EF4-FFF2-40B4-BE49-F238E27FC236}">
                    <a16:creationId xmlns:a16="http://schemas.microsoft.com/office/drawing/2014/main" id="{58F7B8C9-A4B9-93C5-FEB5-F69BCD3A0C2A}"/>
                  </a:ext>
                </a:extLst>
              </p:cNvPr>
              <p:cNvSpPr>
                <a:spLocks/>
              </p:cNvSpPr>
              <p:nvPr/>
            </p:nvSpPr>
            <p:spPr bwMode="auto">
              <a:xfrm>
                <a:off x="5846540" y="3972515"/>
                <a:ext cx="78683" cy="172206"/>
              </a:xfrm>
              <a:custGeom>
                <a:avLst/>
                <a:gdLst>
                  <a:gd name="T0" fmla="*/ 11 w 15"/>
                  <a:gd name="T1" fmla="*/ 0 h 31"/>
                  <a:gd name="T2" fmla="*/ 9 w 15"/>
                  <a:gd name="T3" fmla="*/ 4 h 31"/>
                  <a:gd name="T4" fmla="*/ 4 w 15"/>
                  <a:gd name="T5" fmla="*/ 5 h 31"/>
                  <a:gd name="T6" fmla="*/ 1 w 15"/>
                  <a:gd name="T7" fmla="*/ 8 h 31"/>
                  <a:gd name="T8" fmla="*/ 3 w 15"/>
                  <a:gd name="T9" fmla="*/ 13 h 31"/>
                  <a:gd name="T10" fmla="*/ 6 w 15"/>
                  <a:gd name="T11" fmla="*/ 31 h 31"/>
                  <a:gd name="T12" fmla="*/ 11 w 15"/>
                  <a:gd name="T13" fmla="*/ 30 h 31"/>
                  <a:gd name="T14" fmla="*/ 11 w 15"/>
                  <a:gd name="T15" fmla="*/ 27 h 31"/>
                  <a:gd name="T16" fmla="*/ 11 w 15"/>
                  <a:gd name="T17" fmla="*/ 18 h 31"/>
                  <a:gd name="T18" fmla="*/ 15 w 15"/>
                  <a:gd name="T19" fmla="*/ 9 h 31"/>
                  <a:gd name="T20" fmla="*/ 14 w 15"/>
                  <a:gd name="T21" fmla="*/ 3 h 31"/>
                  <a:gd name="T22" fmla="*/ 11 w 15"/>
                  <a:gd name="T23" fmla="*/ 0 h 31"/>
                  <a:gd name="T24" fmla="*/ 11 w 15"/>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31">
                    <a:moveTo>
                      <a:pt x="11" y="0"/>
                    </a:moveTo>
                    <a:cubicBezTo>
                      <a:pt x="9" y="2"/>
                      <a:pt x="10" y="2"/>
                      <a:pt x="9" y="4"/>
                    </a:cubicBezTo>
                    <a:cubicBezTo>
                      <a:pt x="8" y="6"/>
                      <a:pt x="6" y="5"/>
                      <a:pt x="4" y="5"/>
                    </a:cubicBezTo>
                    <a:cubicBezTo>
                      <a:pt x="4" y="5"/>
                      <a:pt x="2" y="7"/>
                      <a:pt x="1" y="8"/>
                    </a:cubicBezTo>
                    <a:cubicBezTo>
                      <a:pt x="0" y="9"/>
                      <a:pt x="2" y="11"/>
                      <a:pt x="3" y="13"/>
                    </a:cubicBezTo>
                    <a:cubicBezTo>
                      <a:pt x="7" y="18"/>
                      <a:pt x="4" y="25"/>
                      <a:pt x="6" y="31"/>
                    </a:cubicBezTo>
                    <a:cubicBezTo>
                      <a:pt x="7" y="31"/>
                      <a:pt x="9" y="31"/>
                      <a:pt x="11" y="30"/>
                    </a:cubicBezTo>
                    <a:cubicBezTo>
                      <a:pt x="12" y="30"/>
                      <a:pt x="12" y="29"/>
                      <a:pt x="11" y="27"/>
                    </a:cubicBezTo>
                    <a:cubicBezTo>
                      <a:pt x="11" y="24"/>
                      <a:pt x="11" y="21"/>
                      <a:pt x="11" y="18"/>
                    </a:cubicBezTo>
                    <a:cubicBezTo>
                      <a:pt x="11" y="14"/>
                      <a:pt x="14" y="12"/>
                      <a:pt x="15" y="9"/>
                    </a:cubicBezTo>
                    <a:cubicBezTo>
                      <a:pt x="15" y="6"/>
                      <a:pt x="15" y="5"/>
                      <a:pt x="14" y="3"/>
                    </a:cubicBezTo>
                    <a:cubicBezTo>
                      <a:pt x="14" y="3"/>
                      <a:pt x="11" y="0"/>
                      <a:pt x="11" y="0"/>
                    </a:cubicBezTo>
                    <a:cubicBezTo>
                      <a:pt x="10" y="1"/>
                      <a:pt x="11" y="0"/>
                      <a:pt x="11" y="0"/>
                    </a:cubicBezTo>
                    <a:close/>
                  </a:path>
                </a:pathLst>
              </a:custGeom>
              <a:grpFill/>
              <a:ln w="3175" cap="flat">
                <a:solidFill>
                  <a:schemeClr val="bg1">
                    <a:lumMod val="75000"/>
                  </a:schemeClr>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45" name="Freeform 757">
                <a:extLst>
                  <a:ext uri="{FF2B5EF4-FFF2-40B4-BE49-F238E27FC236}">
                    <a16:creationId xmlns:a16="http://schemas.microsoft.com/office/drawing/2014/main" id="{08FFD519-D5AD-B48E-A184-262071F53D63}"/>
                  </a:ext>
                </a:extLst>
              </p:cNvPr>
              <p:cNvSpPr>
                <a:spLocks/>
              </p:cNvSpPr>
              <p:nvPr/>
            </p:nvSpPr>
            <p:spPr bwMode="auto">
              <a:xfrm>
                <a:off x="5900187" y="3928989"/>
                <a:ext cx="309368" cy="283855"/>
              </a:xfrm>
              <a:custGeom>
                <a:avLst/>
                <a:gdLst>
                  <a:gd name="T0" fmla="*/ 31 w 59"/>
                  <a:gd name="T1" fmla="*/ 42 h 51"/>
                  <a:gd name="T2" fmla="*/ 37 w 59"/>
                  <a:gd name="T3" fmla="*/ 37 h 51"/>
                  <a:gd name="T4" fmla="*/ 40 w 59"/>
                  <a:gd name="T5" fmla="*/ 36 h 51"/>
                  <a:gd name="T6" fmla="*/ 43 w 59"/>
                  <a:gd name="T7" fmla="*/ 38 h 51"/>
                  <a:gd name="T8" fmla="*/ 47 w 59"/>
                  <a:gd name="T9" fmla="*/ 32 h 51"/>
                  <a:gd name="T10" fmla="*/ 48 w 59"/>
                  <a:gd name="T11" fmla="*/ 28 h 51"/>
                  <a:gd name="T12" fmla="*/ 51 w 59"/>
                  <a:gd name="T13" fmla="*/ 27 h 51"/>
                  <a:gd name="T14" fmla="*/ 56 w 59"/>
                  <a:gd name="T15" fmla="*/ 14 h 51"/>
                  <a:gd name="T16" fmla="*/ 59 w 59"/>
                  <a:gd name="T17" fmla="*/ 11 h 51"/>
                  <a:gd name="T18" fmla="*/ 57 w 59"/>
                  <a:gd name="T19" fmla="*/ 8 h 51"/>
                  <a:gd name="T20" fmla="*/ 56 w 59"/>
                  <a:gd name="T21" fmla="*/ 6 h 51"/>
                  <a:gd name="T22" fmla="*/ 54 w 59"/>
                  <a:gd name="T23" fmla="*/ 1 h 51"/>
                  <a:gd name="T24" fmla="*/ 48 w 59"/>
                  <a:gd name="T25" fmla="*/ 5 h 51"/>
                  <a:gd name="T26" fmla="*/ 40 w 59"/>
                  <a:gd name="T27" fmla="*/ 4 h 51"/>
                  <a:gd name="T28" fmla="*/ 32 w 59"/>
                  <a:gd name="T29" fmla="*/ 6 h 51"/>
                  <a:gd name="T30" fmla="*/ 26 w 59"/>
                  <a:gd name="T31" fmla="*/ 4 h 51"/>
                  <a:gd name="T32" fmla="*/ 19 w 59"/>
                  <a:gd name="T33" fmla="*/ 3 h 51"/>
                  <a:gd name="T34" fmla="*/ 13 w 59"/>
                  <a:gd name="T35" fmla="*/ 1 h 51"/>
                  <a:gd name="T36" fmla="*/ 8 w 59"/>
                  <a:gd name="T37" fmla="*/ 3 h 51"/>
                  <a:gd name="T38" fmla="*/ 7 w 59"/>
                  <a:gd name="T39" fmla="*/ 6 h 51"/>
                  <a:gd name="T40" fmla="*/ 6 w 59"/>
                  <a:gd name="T41" fmla="*/ 10 h 51"/>
                  <a:gd name="T42" fmla="*/ 5 w 59"/>
                  <a:gd name="T43" fmla="*/ 16 h 51"/>
                  <a:gd name="T44" fmla="*/ 1 w 59"/>
                  <a:gd name="T45" fmla="*/ 24 h 51"/>
                  <a:gd name="T46" fmla="*/ 2 w 59"/>
                  <a:gd name="T47" fmla="*/ 38 h 51"/>
                  <a:gd name="T48" fmla="*/ 5 w 59"/>
                  <a:gd name="T49" fmla="*/ 38 h 51"/>
                  <a:gd name="T50" fmla="*/ 9 w 59"/>
                  <a:gd name="T51" fmla="*/ 39 h 51"/>
                  <a:gd name="T52" fmla="*/ 14 w 59"/>
                  <a:gd name="T53" fmla="*/ 43 h 51"/>
                  <a:gd name="T54" fmla="*/ 14 w 59"/>
                  <a:gd name="T55" fmla="*/ 45 h 51"/>
                  <a:gd name="T56" fmla="*/ 16 w 59"/>
                  <a:gd name="T57" fmla="*/ 48 h 51"/>
                  <a:gd name="T58" fmla="*/ 23 w 59"/>
                  <a:gd name="T59" fmla="*/ 47 h 51"/>
                  <a:gd name="T60" fmla="*/ 22 w 59"/>
                  <a:gd name="T61" fmla="*/ 48 h 51"/>
                  <a:gd name="T62" fmla="*/ 27 w 59"/>
                  <a:gd name="T63" fmla="*/ 47 h 51"/>
                  <a:gd name="T64" fmla="*/ 30 w 59"/>
                  <a:gd name="T65" fmla="*/ 47 h 51"/>
                  <a:gd name="T66" fmla="*/ 31 w 59"/>
                  <a:gd name="T67" fmla="*/ 42 h 51"/>
                  <a:gd name="T68" fmla="*/ 31 w 59"/>
                  <a:gd name="T69"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51">
                    <a:moveTo>
                      <a:pt x="31" y="42"/>
                    </a:moveTo>
                    <a:cubicBezTo>
                      <a:pt x="32" y="40"/>
                      <a:pt x="35" y="37"/>
                      <a:pt x="37" y="37"/>
                    </a:cubicBezTo>
                    <a:cubicBezTo>
                      <a:pt x="38" y="36"/>
                      <a:pt x="40" y="36"/>
                      <a:pt x="40" y="36"/>
                    </a:cubicBezTo>
                    <a:cubicBezTo>
                      <a:pt x="41" y="37"/>
                      <a:pt x="42" y="39"/>
                      <a:pt x="43" y="38"/>
                    </a:cubicBezTo>
                    <a:cubicBezTo>
                      <a:pt x="45" y="37"/>
                      <a:pt x="46" y="34"/>
                      <a:pt x="47" y="32"/>
                    </a:cubicBezTo>
                    <a:cubicBezTo>
                      <a:pt x="47" y="31"/>
                      <a:pt x="48" y="29"/>
                      <a:pt x="48" y="28"/>
                    </a:cubicBezTo>
                    <a:cubicBezTo>
                      <a:pt x="49" y="27"/>
                      <a:pt x="50" y="28"/>
                      <a:pt x="51" y="27"/>
                    </a:cubicBezTo>
                    <a:cubicBezTo>
                      <a:pt x="51" y="25"/>
                      <a:pt x="53" y="14"/>
                      <a:pt x="56" y="14"/>
                    </a:cubicBezTo>
                    <a:cubicBezTo>
                      <a:pt x="58" y="14"/>
                      <a:pt x="59" y="12"/>
                      <a:pt x="59" y="11"/>
                    </a:cubicBezTo>
                    <a:cubicBezTo>
                      <a:pt x="59" y="9"/>
                      <a:pt x="57" y="9"/>
                      <a:pt x="57" y="8"/>
                    </a:cubicBezTo>
                    <a:cubicBezTo>
                      <a:pt x="57" y="7"/>
                      <a:pt x="56" y="7"/>
                      <a:pt x="56" y="6"/>
                    </a:cubicBezTo>
                    <a:cubicBezTo>
                      <a:pt x="55" y="4"/>
                      <a:pt x="55" y="3"/>
                      <a:pt x="54" y="1"/>
                    </a:cubicBezTo>
                    <a:cubicBezTo>
                      <a:pt x="53" y="2"/>
                      <a:pt x="50" y="5"/>
                      <a:pt x="48" y="5"/>
                    </a:cubicBezTo>
                    <a:cubicBezTo>
                      <a:pt x="45" y="4"/>
                      <a:pt x="43" y="4"/>
                      <a:pt x="40" y="4"/>
                    </a:cubicBezTo>
                    <a:cubicBezTo>
                      <a:pt x="37" y="4"/>
                      <a:pt x="35" y="6"/>
                      <a:pt x="32" y="6"/>
                    </a:cubicBezTo>
                    <a:cubicBezTo>
                      <a:pt x="30" y="6"/>
                      <a:pt x="28" y="3"/>
                      <a:pt x="26" y="4"/>
                    </a:cubicBezTo>
                    <a:cubicBezTo>
                      <a:pt x="22" y="6"/>
                      <a:pt x="21" y="5"/>
                      <a:pt x="19" y="3"/>
                    </a:cubicBezTo>
                    <a:cubicBezTo>
                      <a:pt x="18" y="2"/>
                      <a:pt x="15" y="0"/>
                      <a:pt x="13" y="1"/>
                    </a:cubicBezTo>
                    <a:cubicBezTo>
                      <a:pt x="12" y="1"/>
                      <a:pt x="9" y="2"/>
                      <a:pt x="8" y="3"/>
                    </a:cubicBezTo>
                    <a:cubicBezTo>
                      <a:pt x="7" y="4"/>
                      <a:pt x="8" y="5"/>
                      <a:pt x="7" y="6"/>
                    </a:cubicBezTo>
                    <a:cubicBezTo>
                      <a:pt x="7" y="7"/>
                      <a:pt x="6" y="9"/>
                      <a:pt x="6" y="10"/>
                    </a:cubicBezTo>
                    <a:cubicBezTo>
                      <a:pt x="5" y="12"/>
                      <a:pt x="5" y="14"/>
                      <a:pt x="5" y="16"/>
                    </a:cubicBezTo>
                    <a:cubicBezTo>
                      <a:pt x="5" y="19"/>
                      <a:pt x="2" y="21"/>
                      <a:pt x="1" y="24"/>
                    </a:cubicBezTo>
                    <a:cubicBezTo>
                      <a:pt x="0" y="27"/>
                      <a:pt x="1" y="34"/>
                      <a:pt x="2" y="38"/>
                    </a:cubicBezTo>
                    <a:cubicBezTo>
                      <a:pt x="2" y="39"/>
                      <a:pt x="4" y="38"/>
                      <a:pt x="5" y="38"/>
                    </a:cubicBezTo>
                    <a:cubicBezTo>
                      <a:pt x="6" y="38"/>
                      <a:pt x="8" y="39"/>
                      <a:pt x="9" y="39"/>
                    </a:cubicBezTo>
                    <a:cubicBezTo>
                      <a:pt x="10" y="40"/>
                      <a:pt x="14" y="42"/>
                      <a:pt x="14" y="43"/>
                    </a:cubicBezTo>
                    <a:cubicBezTo>
                      <a:pt x="14" y="44"/>
                      <a:pt x="14" y="44"/>
                      <a:pt x="14" y="45"/>
                    </a:cubicBezTo>
                    <a:cubicBezTo>
                      <a:pt x="14" y="46"/>
                      <a:pt x="15" y="47"/>
                      <a:pt x="16" y="48"/>
                    </a:cubicBezTo>
                    <a:cubicBezTo>
                      <a:pt x="18" y="51"/>
                      <a:pt x="21" y="46"/>
                      <a:pt x="23" y="47"/>
                    </a:cubicBezTo>
                    <a:cubicBezTo>
                      <a:pt x="23" y="47"/>
                      <a:pt x="22" y="48"/>
                      <a:pt x="22" y="48"/>
                    </a:cubicBezTo>
                    <a:cubicBezTo>
                      <a:pt x="22" y="47"/>
                      <a:pt x="27" y="47"/>
                      <a:pt x="27" y="47"/>
                    </a:cubicBezTo>
                    <a:cubicBezTo>
                      <a:pt x="29" y="47"/>
                      <a:pt x="29" y="45"/>
                      <a:pt x="30" y="47"/>
                    </a:cubicBezTo>
                    <a:cubicBezTo>
                      <a:pt x="31" y="45"/>
                      <a:pt x="31" y="44"/>
                      <a:pt x="31" y="42"/>
                    </a:cubicBezTo>
                    <a:cubicBezTo>
                      <a:pt x="32" y="41"/>
                      <a:pt x="31" y="43"/>
                      <a:pt x="31" y="42"/>
                    </a:cubicBezTo>
                    <a:close/>
                  </a:path>
                </a:pathLst>
              </a:custGeom>
              <a:solidFill>
                <a:schemeClr val="accent3"/>
              </a:solidFill>
              <a:ln w="3175" cap="flat">
                <a:solidFill>
                  <a:schemeClr val="bg1">
                    <a:lumMod val="75000"/>
                  </a:schemeClr>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46" name="Freeform 758">
                <a:extLst>
                  <a:ext uri="{FF2B5EF4-FFF2-40B4-BE49-F238E27FC236}">
                    <a16:creationId xmlns:a16="http://schemas.microsoft.com/office/drawing/2014/main" id="{E56628D5-9734-3C42-B8B8-455C9DDC60E5}"/>
                  </a:ext>
                </a:extLst>
              </p:cNvPr>
              <p:cNvSpPr>
                <a:spLocks/>
              </p:cNvSpPr>
              <p:nvPr/>
            </p:nvSpPr>
            <p:spPr bwMode="auto">
              <a:xfrm>
                <a:off x="5678444" y="3894926"/>
                <a:ext cx="221744" cy="166529"/>
              </a:xfrm>
              <a:custGeom>
                <a:avLst/>
                <a:gdLst>
                  <a:gd name="T0" fmla="*/ 35 w 42"/>
                  <a:gd name="T1" fmla="*/ 20 h 30"/>
                  <a:gd name="T2" fmla="*/ 41 w 42"/>
                  <a:gd name="T3" fmla="*/ 17 h 30"/>
                  <a:gd name="T4" fmla="*/ 38 w 42"/>
                  <a:gd name="T5" fmla="*/ 13 h 30"/>
                  <a:gd name="T6" fmla="*/ 33 w 42"/>
                  <a:gd name="T7" fmla="*/ 10 h 30"/>
                  <a:gd name="T8" fmla="*/ 32 w 42"/>
                  <a:gd name="T9" fmla="*/ 7 h 30"/>
                  <a:gd name="T10" fmla="*/ 30 w 42"/>
                  <a:gd name="T11" fmla="*/ 1 h 30"/>
                  <a:gd name="T12" fmla="*/ 26 w 42"/>
                  <a:gd name="T13" fmla="*/ 0 h 30"/>
                  <a:gd name="T14" fmla="*/ 22 w 42"/>
                  <a:gd name="T15" fmla="*/ 2 h 30"/>
                  <a:gd name="T16" fmla="*/ 19 w 42"/>
                  <a:gd name="T17" fmla="*/ 4 h 30"/>
                  <a:gd name="T18" fmla="*/ 17 w 42"/>
                  <a:gd name="T19" fmla="*/ 5 h 30"/>
                  <a:gd name="T20" fmla="*/ 11 w 42"/>
                  <a:gd name="T21" fmla="*/ 10 h 30"/>
                  <a:gd name="T22" fmla="*/ 9 w 42"/>
                  <a:gd name="T23" fmla="*/ 10 h 30"/>
                  <a:gd name="T24" fmla="*/ 7 w 42"/>
                  <a:gd name="T25" fmla="*/ 14 h 30"/>
                  <a:gd name="T26" fmla="*/ 5 w 42"/>
                  <a:gd name="T27" fmla="*/ 16 h 30"/>
                  <a:gd name="T28" fmla="*/ 2 w 42"/>
                  <a:gd name="T29" fmla="*/ 18 h 30"/>
                  <a:gd name="T30" fmla="*/ 1 w 42"/>
                  <a:gd name="T31" fmla="*/ 24 h 30"/>
                  <a:gd name="T32" fmla="*/ 8 w 42"/>
                  <a:gd name="T33" fmla="*/ 28 h 30"/>
                  <a:gd name="T34" fmla="*/ 16 w 42"/>
                  <a:gd name="T35" fmla="*/ 30 h 30"/>
                  <a:gd name="T36" fmla="*/ 15 w 42"/>
                  <a:gd name="T37" fmla="*/ 22 h 30"/>
                  <a:gd name="T38" fmla="*/ 26 w 42"/>
                  <a:gd name="T39" fmla="*/ 22 h 30"/>
                  <a:gd name="T40" fmla="*/ 35 w 42"/>
                  <a:gd name="T41" fmla="*/ 20 h 30"/>
                  <a:gd name="T42" fmla="*/ 35 w 42"/>
                  <a:gd name="T43"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30">
                    <a:moveTo>
                      <a:pt x="35" y="20"/>
                    </a:moveTo>
                    <a:cubicBezTo>
                      <a:pt x="37" y="17"/>
                      <a:pt x="40" y="20"/>
                      <a:pt x="41" y="17"/>
                    </a:cubicBezTo>
                    <a:cubicBezTo>
                      <a:pt x="42" y="16"/>
                      <a:pt x="39" y="13"/>
                      <a:pt x="38" y="13"/>
                    </a:cubicBezTo>
                    <a:cubicBezTo>
                      <a:pt x="37" y="15"/>
                      <a:pt x="34" y="11"/>
                      <a:pt x="33" y="10"/>
                    </a:cubicBezTo>
                    <a:cubicBezTo>
                      <a:pt x="33" y="9"/>
                      <a:pt x="33" y="8"/>
                      <a:pt x="32" y="7"/>
                    </a:cubicBezTo>
                    <a:cubicBezTo>
                      <a:pt x="30" y="5"/>
                      <a:pt x="30" y="4"/>
                      <a:pt x="30" y="1"/>
                    </a:cubicBezTo>
                    <a:cubicBezTo>
                      <a:pt x="29" y="1"/>
                      <a:pt x="27" y="0"/>
                      <a:pt x="26" y="0"/>
                    </a:cubicBezTo>
                    <a:cubicBezTo>
                      <a:pt x="24" y="1"/>
                      <a:pt x="23" y="2"/>
                      <a:pt x="22" y="2"/>
                    </a:cubicBezTo>
                    <a:cubicBezTo>
                      <a:pt x="21" y="3"/>
                      <a:pt x="20" y="4"/>
                      <a:pt x="19" y="4"/>
                    </a:cubicBezTo>
                    <a:cubicBezTo>
                      <a:pt x="18" y="6"/>
                      <a:pt x="18" y="4"/>
                      <a:pt x="17" y="5"/>
                    </a:cubicBezTo>
                    <a:cubicBezTo>
                      <a:pt x="15" y="6"/>
                      <a:pt x="13" y="11"/>
                      <a:pt x="11" y="10"/>
                    </a:cubicBezTo>
                    <a:cubicBezTo>
                      <a:pt x="10" y="10"/>
                      <a:pt x="9" y="8"/>
                      <a:pt x="9" y="10"/>
                    </a:cubicBezTo>
                    <a:cubicBezTo>
                      <a:pt x="8" y="11"/>
                      <a:pt x="8" y="13"/>
                      <a:pt x="7" y="14"/>
                    </a:cubicBezTo>
                    <a:cubicBezTo>
                      <a:pt x="7" y="15"/>
                      <a:pt x="7" y="16"/>
                      <a:pt x="5" y="16"/>
                    </a:cubicBezTo>
                    <a:cubicBezTo>
                      <a:pt x="5" y="16"/>
                      <a:pt x="1" y="17"/>
                      <a:pt x="2" y="18"/>
                    </a:cubicBezTo>
                    <a:cubicBezTo>
                      <a:pt x="5" y="20"/>
                      <a:pt x="0" y="23"/>
                      <a:pt x="1" y="24"/>
                    </a:cubicBezTo>
                    <a:cubicBezTo>
                      <a:pt x="3" y="25"/>
                      <a:pt x="5" y="30"/>
                      <a:pt x="8" y="28"/>
                    </a:cubicBezTo>
                    <a:cubicBezTo>
                      <a:pt x="11" y="26"/>
                      <a:pt x="13" y="27"/>
                      <a:pt x="16" y="30"/>
                    </a:cubicBezTo>
                    <a:cubicBezTo>
                      <a:pt x="15" y="27"/>
                      <a:pt x="15" y="24"/>
                      <a:pt x="15" y="22"/>
                    </a:cubicBezTo>
                    <a:cubicBezTo>
                      <a:pt x="19" y="22"/>
                      <a:pt x="22" y="22"/>
                      <a:pt x="26" y="22"/>
                    </a:cubicBezTo>
                    <a:cubicBezTo>
                      <a:pt x="29" y="22"/>
                      <a:pt x="34" y="23"/>
                      <a:pt x="35" y="20"/>
                    </a:cubicBezTo>
                    <a:cubicBezTo>
                      <a:pt x="36" y="18"/>
                      <a:pt x="35" y="20"/>
                      <a:pt x="35" y="20"/>
                    </a:cubicBezTo>
                    <a:close/>
                  </a:path>
                </a:pathLst>
              </a:custGeom>
              <a:grpFill/>
              <a:ln w="3175" cap="flat">
                <a:solidFill>
                  <a:schemeClr val="bg1">
                    <a:lumMod val="75000"/>
                  </a:schemeClr>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47" name="Freeform 759">
                <a:extLst>
                  <a:ext uri="{FF2B5EF4-FFF2-40B4-BE49-F238E27FC236}">
                    <a16:creationId xmlns:a16="http://schemas.microsoft.com/office/drawing/2014/main" id="{9C81EDF8-FF7C-A71B-1E96-6E619A22DEB4}"/>
                  </a:ext>
                </a:extLst>
              </p:cNvPr>
              <p:cNvSpPr>
                <a:spLocks/>
              </p:cNvSpPr>
              <p:nvPr/>
            </p:nvSpPr>
            <p:spPr bwMode="auto">
              <a:xfrm>
                <a:off x="5826869" y="4017930"/>
                <a:ext cx="51859" cy="132467"/>
              </a:xfrm>
              <a:custGeom>
                <a:avLst/>
                <a:gdLst>
                  <a:gd name="T0" fmla="*/ 9 w 10"/>
                  <a:gd name="T1" fmla="*/ 10 h 24"/>
                  <a:gd name="T2" fmla="*/ 8 w 10"/>
                  <a:gd name="T3" fmla="*/ 6 h 24"/>
                  <a:gd name="T4" fmla="*/ 5 w 10"/>
                  <a:gd name="T5" fmla="*/ 0 h 24"/>
                  <a:gd name="T6" fmla="*/ 2 w 10"/>
                  <a:gd name="T7" fmla="*/ 0 h 24"/>
                  <a:gd name="T8" fmla="*/ 2 w 10"/>
                  <a:gd name="T9" fmla="*/ 3 h 24"/>
                  <a:gd name="T10" fmla="*/ 2 w 10"/>
                  <a:gd name="T11" fmla="*/ 9 h 24"/>
                  <a:gd name="T12" fmla="*/ 4 w 10"/>
                  <a:gd name="T13" fmla="*/ 15 h 24"/>
                  <a:gd name="T14" fmla="*/ 4 w 10"/>
                  <a:gd name="T15" fmla="*/ 21 h 24"/>
                  <a:gd name="T16" fmla="*/ 6 w 10"/>
                  <a:gd name="T17" fmla="*/ 23 h 24"/>
                  <a:gd name="T18" fmla="*/ 9 w 10"/>
                  <a:gd name="T19" fmla="*/ 23 h 24"/>
                  <a:gd name="T20" fmla="*/ 9 w 10"/>
                  <a:gd name="T21" fmla="*/ 10 h 24"/>
                  <a:gd name="T22" fmla="*/ 9 w 10"/>
                  <a:gd name="T23"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4">
                    <a:moveTo>
                      <a:pt x="9" y="10"/>
                    </a:moveTo>
                    <a:cubicBezTo>
                      <a:pt x="9" y="9"/>
                      <a:pt x="9" y="7"/>
                      <a:pt x="8" y="6"/>
                    </a:cubicBezTo>
                    <a:cubicBezTo>
                      <a:pt x="7" y="5"/>
                      <a:pt x="4" y="1"/>
                      <a:pt x="5" y="0"/>
                    </a:cubicBezTo>
                    <a:cubicBezTo>
                      <a:pt x="4" y="0"/>
                      <a:pt x="3" y="0"/>
                      <a:pt x="2" y="0"/>
                    </a:cubicBezTo>
                    <a:cubicBezTo>
                      <a:pt x="0" y="0"/>
                      <a:pt x="2" y="2"/>
                      <a:pt x="2" y="3"/>
                    </a:cubicBezTo>
                    <a:cubicBezTo>
                      <a:pt x="3" y="5"/>
                      <a:pt x="2" y="7"/>
                      <a:pt x="2" y="9"/>
                    </a:cubicBezTo>
                    <a:cubicBezTo>
                      <a:pt x="1" y="12"/>
                      <a:pt x="3" y="12"/>
                      <a:pt x="4" y="15"/>
                    </a:cubicBezTo>
                    <a:cubicBezTo>
                      <a:pt x="4" y="17"/>
                      <a:pt x="3" y="19"/>
                      <a:pt x="4" y="21"/>
                    </a:cubicBezTo>
                    <a:cubicBezTo>
                      <a:pt x="4" y="22"/>
                      <a:pt x="5" y="23"/>
                      <a:pt x="6" y="23"/>
                    </a:cubicBezTo>
                    <a:cubicBezTo>
                      <a:pt x="7" y="24"/>
                      <a:pt x="10" y="24"/>
                      <a:pt x="9" y="23"/>
                    </a:cubicBezTo>
                    <a:cubicBezTo>
                      <a:pt x="9" y="19"/>
                      <a:pt x="9" y="15"/>
                      <a:pt x="9" y="10"/>
                    </a:cubicBezTo>
                    <a:cubicBezTo>
                      <a:pt x="9" y="7"/>
                      <a:pt x="9" y="13"/>
                      <a:pt x="9" y="10"/>
                    </a:cubicBezTo>
                    <a:close/>
                  </a:path>
                </a:pathLst>
              </a:custGeom>
              <a:grpFill/>
              <a:ln w="3175" cap="flat">
                <a:solidFill>
                  <a:schemeClr val="bg1">
                    <a:lumMod val="75000"/>
                  </a:schemeClr>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48" name="Freeform 760">
                <a:extLst>
                  <a:ext uri="{FF2B5EF4-FFF2-40B4-BE49-F238E27FC236}">
                    <a16:creationId xmlns:a16="http://schemas.microsoft.com/office/drawing/2014/main" id="{4354FE17-5B69-D79F-5DD3-ABE223B9927E}"/>
                  </a:ext>
                </a:extLst>
              </p:cNvPr>
              <p:cNvSpPr>
                <a:spLocks/>
              </p:cNvSpPr>
              <p:nvPr/>
            </p:nvSpPr>
            <p:spPr bwMode="auto">
              <a:xfrm>
                <a:off x="5601548" y="4023608"/>
                <a:ext cx="166307" cy="172206"/>
              </a:xfrm>
              <a:custGeom>
                <a:avLst/>
                <a:gdLst>
                  <a:gd name="T0" fmla="*/ 26 w 32"/>
                  <a:gd name="T1" fmla="*/ 4 h 31"/>
                  <a:gd name="T2" fmla="*/ 21 w 32"/>
                  <a:gd name="T3" fmla="*/ 5 h 31"/>
                  <a:gd name="T4" fmla="*/ 15 w 32"/>
                  <a:gd name="T5" fmla="*/ 1 h 31"/>
                  <a:gd name="T6" fmla="*/ 13 w 32"/>
                  <a:gd name="T7" fmla="*/ 1 h 31"/>
                  <a:gd name="T8" fmla="*/ 10 w 32"/>
                  <a:gd name="T9" fmla="*/ 2 h 31"/>
                  <a:gd name="T10" fmla="*/ 6 w 32"/>
                  <a:gd name="T11" fmla="*/ 2 h 31"/>
                  <a:gd name="T12" fmla="*/ 4 w 32"/>
                  <a:gd name="T13" fmla="*/ 3 h 31"/>
                  <a:gd name="T14" fmla="*/ 3 w 32"/>
                  <a:gd name="T15" fmla="*/ 6 h 31"/>
                  <a:gd name="T16" fmla="*/ 5 w 32"/>
                  <a:gd name="T17" fmla="*/ 7 h 31"/>
                  <a:gd name="T18" fmla="*/ 3 w 32"/>
                  <a:gd name="T19" fmla="*/ 9 h 31"/>
                  <a:gd name="T20" fmla="*/ 5 w 32"/>
                  <a:gd name="T21" fmla="*/ 12 h 31"/>
                  <a:gd name="T22" fmla="*/ 3 w 32"/>
                  <a:gd name="T23" fmla="*/ 13 h 31"/>
                  <a:gd name="T24" fmla="*/ 2 w 32"/>
                  <a:gd name="T25" fmla="*/ 16 h 31"/>
                  <a:gd name="T26" fmla="*/ 2 w 32"/>
                  <a:gd name="T27" fmla="*/ 19 h 31"/>
                  <a:gd name="T28" fmla="*/ 3 w 32"/>
                  <a:gd name="T29" fmla="*/ 23 h 31"/>
                  <a:gd name="T30" fmla="*/ 7 w 32"/>
                  <a:gd name="T31" fmla="*/ 26 h 31"/>
                  <a:gd name="T32" fmla="*/ 7 w 32"/>
                  <a:gd name="T33" fmla="*/ 31 h 31"/>
                  <a:gd name="T34" fmla="*/ 19 w 32"/>
                  <a:gd name="T35" fmla="*/ 28 h 31"/>
                  <a:gd name="T36" fmla="*/ 26 w 32"/>
                  <a:gd name="T37" fmla="*/ 28 h 31"/>
                  <a:gd name="T38" fmla="*/ 30 w 32"/>
                  <a:gd name="T39" fmla="*/ 26 h 31"/>
                  <a:gd name="T40" fmla="*/ 28 w 32"/>
                  <a:gd name="T41" fmla="*/ 21 h 31"/>
                  <a:gd name="T42" fmla="*/ 30 w 32"/>
                  <a:gd name="T43" fmla="*/ 15 h 31"/>
                  <a:gd name="T44" fmla="*/ 26 w 32"/>
                  <a:gd name="T45"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31">
                    <a:moveTo>
                      <a:pt x="26" y="4"/>
                    </a:moveTo>
                    <a:cubicBezTo>
                      <a:pt x="24" y="4"/>
                      <a:pt x="23" y="6"/>
                      <a:pt x="21" y="5"/>
                    </a:cubicBezTo>
                    <a:cubicBezTo>
                      <a:pt x="19" y="5"/>
                      <a:pt x="17" y="0"/>
                      <a:pt x="15" y="1"/>
                    </a:cubicBezTo>
                    <a:cubicBezTo>
                      <a:pt x="14" y="2"/>
                      <a:pt x="13" y="2"/>
                      <a:pt x="13" y="1"/>
                    </a:cubicBezTo>
                    <a:cubicBezTo>
                      <a:pt x="12" y="0"/>
                      <a:pt x="11" y="2"/>
                      <a:pt x="10" y="2"/>
                    </a:cubicBezTo>
                    <a:cubicBezTo>
                      <a:pt x="8" y="3"/>
                      <a:pt x="7" y="2"/>
                      <a:pt x="6" y="2"/>
                    </a:cubicBezTo>
                    <a:cubicBezTo>
                      <a:pt x="5" y="1"/>
                      <a:pt x="5" y="3"/>
                      <a:pt x="4" y="3"/>
                    </a:cubicBezTo>
                    <a:cubicBezTo>
                      <a:pt x="3" y="3"/>
                      <a:pt x="2" y="5"/>
                      <a:pt x="3" y="6"/>
                    </a:cubicBezTo>
                    <a:cubicBezTo>
                      <a:pt x="3" y="7"/>
                      <a:pt x="5" y="7"/>
                      <a:pt x="5" y="7"/>
                    </a:cubicBezTo>
                    <a:cubicBezTo>
                      <a:pt x="5" y="8"/>
                      <a:pt x="3" y="9"/>
                      <a:pt x="3" y="9"/>
                    </a:cubicBezTo>
                    <a:cubicBezTo>
                      <a:pt x="3" y="10"/>
                      <a:pt x="5" y="11"/>
                      <a:pt x="5" y="12"/>
                    </a:cubicBezTo>
                    <a:cubicBezTo>
                      <a:pt x="5" y="12"/>
                      <a:pt x="3" y="11"/>
                      <a:pt x="3" y="13"/>
                    </a:cubicBezTo>
                    <a:cubicBezTo>
                      <a:pt x="3" y="14"/>
                      <a:pt x="4" y="16"/>
                      <a:pt x="2" y="16"/>
                    </a:cubicBezTo>
                    <a:cubicBezTo>
                      <a:pt x="3" y="17"/>
                      <a:pt x="3" y="18"/>
                      <a:pt x="2" y="19"/>
                    </a:cubicBezTo>
                    <a:cubicBezTo>
                      <a:pt x="2" y="21"/>
                      <a:pt x="0" y="21"/>
                      <a:pt x="3" y="23"/>
                    </a:cubicBezTo>
                    <a:cubicBezTo>
                      <a:pt x="4" y="23"/>
                      <a:pt x="6" y="24"/>
                      <a:pt x="7" y="26"/>
                    </a:cubicBezTo>
                    <a:cubicBezTo>
                      <a:pt x="8" y="27"/>
                      <a:pt x="7" y="29"/>
                      <a:pt x="7" y="31"/>
                    </a:cubicBezTo>
                    <a:cubicBezTo>
                      <a:pt x="11" y="30"/>
                      <a:pt x="14" y="28"/>
                      <a:pt x="19" y="28"/>
                    </a:cubicBezTo>
                    <a:cubicBezTo>
                      <a:pt x="21" y="27"/>
                      <a:pt x="24" y="28"/>
                      <a:pt x="26" y="28"/>
                    </a:cubicBezTo>
                    <a:cubicBezTo>
                      <a:pt x="28" y="28"/>
                      <a:pt x="31" y="29"/>
                      <a:pt x="30" y="26"/>
                    </a:cubicBezTo>
                    <a:cubicBezTo>
                      <a:pt x="30" y="24"/>
                      <a:pt x="29" y="23"/>
                      <a:pt x="28" y="21"/>
                    </a:cubicBezTo>
                    <a:cubicBezTo>
                      <a:pt x="28" y="19"/>
                      <a:pt x="29" y="17"/>
                      <a:pt x="30" y="15"/>
                    </a:cubicBezTo>
                    <a:cubicBezTo>
                      <a:pt x="31" y="11"/>
                      <a:pt x="32" y="4"/>
                      <a:pt x="26" y="4"/>
                    </a:cubicBezTo>
                    <a:close/>
                  </a:path>
                </a:pathLst>
              </a:custGeom>
              <a:grpFill/>
              <a:ln w="3175" cap="flat">
                <a:solidFill>
                  <a:schemeClr val="bg1">
                    <a:lumMod val="75000"/>
                  </a:schemeClr>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49" name="Freeform 761">
                <a:extLst>
                  <a:ext uri="{FF2B5EF4-FFF2-40B4-BE49-F238E27FC236}">
                    <a16:creationId xmlns:a16="http://schemas.microsoft.com/office/drawing/2014/main" id="{B5C1F51E-C89D-0DD4-019D-63E0241A0277}"/>
                  </a:ext>
                </a:extLst>
              </p:cNvPr>
              <p:cNvSpPr>
                <a:spLocks/>
              </p:cNvSpPr>
              <p:nvPr/>
            </p:nvSpPr>
            <p:spPr bwMode="auto">
              <a:xfrm>
                <a:off x="5742820" y="4017930"/>
                <a:ext cx="119815" cy="166529"/>
              </a:xfrm>
              <a:custGeom>
                <a:avLst/>
                <a:gdLst>
                  <a:gd name="T0" fmla="*/ 19 w 23"/>
                  <a:gd name="T1" fmla="*/ 13 h 30"/>
                  <a:gd name="T2" fmla="*/ 18 w 23"/>
                  <a:gd name="T3" fmla="*/ 6 h 30"/>
                  <a:gd name="T4" fmla="*/ 17 w 23"/>
                  <a:gd name="T5" fmla="*/ 0 h 30"/>
                  <a:gd name="T6" fmla="*/ 3 w 23"/>
                  <a:gd name="T7" fmla="*/ 0 h 30"/>
                  <a:gd name="T8" fmla="*/ 4 w 23"/>
                  <a:gd name="T9" fmla="*/ 11 h 30"/>
                  <a:gd name="T10" fmla="*/ 1 w 23"/>
                  <a:gd name="T11" fmla="*/ 22 h 30"/>
                  <a:gd name="T12" fmla="*/ 3 w 23"/>
                  <a:gd name="T13" fmla="*/ 30 h 30"/>
                  <a:gd name="T14" fmla="*/ 10 w 23"/>
                  <a:gd name="T15" fmla="*/ 29 h 30"/>
                  <a:gd name="T16" fmla="*/ 23 w 23"/>
                  <a:gd name="T17" fmla="*/ 24 h 30"/>
                  <a:gd name="T18" fmla="*/ 20 w 23"/>
                  <a:gd name="T19" fmla="*/ 19 h 30"/>
                  <a:gd name="T20" fmla="*/ 19 w 23"/>
                  <a:gd name="T21" fmla="*/ 13 h 30"/>
                  <a:gd name="T22" fmla="*/ 19 w 23"/>
                  <a:gd name="T2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30">
                    <a:moveTo>
                      <a:pt x="19" y="13"/>
                    </a:moveTo>
                    <a:cubicBezTo>
                      <a:pt x="17" y="11"/>
                      <a:pt x="18" y="8"/>
                      <a:pt x="18" y="6"/>
                    </a:cubicBezTo>
                    <a:cubicBezTo>
                      <a:pt x="19" y="4"/>
                      <a:pt x="16" y="2"/>
                      <a:pt x="17" y="0"/>
                    </a:cubicBezTo>
                    <a:cubicBezTo>
                      <a:pt x="12" y="0"/>
                      <a:pt x="8" y="0"/>
                      <a:pt x="3" y="0"/>
                    </a:cubicBezTo>
                    <a:cubicBezTo>
                      <a:pt x="3" y="3"/>
                      <a:pt x="4" y="7"/>
                      <a:pt x="4" y="11"/>
                    </a:cubicBezTo>
                    <a:cubicBezTo>
                      <a:pt x="4" y="15"/>
                      <a:pt x="0" y="18"/>
                      <a:pt x="1" y="22"/>
                    </a:cubicBezTo>
                    <a:cubicBezTo>
                      <a:pt x="2" y="25"/>
                      <a:pt x="4" y="26"/>
                      <a:pt x="3" y="30"/>
                    </a:cubicBezTo>
                    <a:cubicBezTo>
                      <a:pt x="6" y="30"/>
                      <a:pt x="7" y="30"/>
                      <a:pt x="10" y="29"/>
                    </a:cubicBezTo>
                    <a:cubicBezTo>
                      <a:pt x="15" y="28"/>
                      <a:pt x="19" y="26"/>
                      <a:pt x="23" y="24"/>
                    </a:cubicBezTo>
                    <a:cubicBezTo>
                      <a:pt x="21" y="23"/>
                      <a:pt x="20" y="21"/>
                      <a:pt x="20" y="19"/>
                    </a:cubicBezTo>
                    <a:cubicBezTo>
                      <a:pt x="20" y="17"/>
                      <a:pt x="20" y="15"/>
                      <a:pt x="19" y="13"/>
                    </a:cubicBezTo>
                    <a:cubicBezTo>
                      <a:pt x="17" y="11"/>
                      <a:pt x="20" y="15"/>
                      <a:pt x="19" y="13"/>
                    </a:cubicBezTo>
                    <a:close/>
                  </a:path>
                </a:pathLst>
              </a:custGeom>
              <a:solidFill>
                <a:schemeClr val="accent3"/>
              </a:solidFill>
              <a:ln w="3175" cap="flat">
                <a:solidFill>
                  <a:schemeClr val="bg1">
                    <a:lumMod val="75000"/>
                  </a:schemeClr>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50" name="Freeform 762">
                <a:extLst>
                  <a:ext uri="{FF2B5EF4-FFF2-40B4-BE49-F238E27FC236}">
                    <a16:creationId xmlns:a16="http://schemas.microsoft.com/office/drawing/2014/main" id="{A7B1CCAF-3F2B-1360-1780-0221F230FEC6}"/>
                  </a:ext>
                </a:extLst>
              </p:cNvPr>
              <p:cNvSpPr>
                <a:spLocks/>
              </p:cNvSpPr>
              <p:nvPr/>
            </p:nvSpPr>
            <p:spPr bwMode="auto">
              <a:xfrm>
                <a:off x="5479947" y="4034961"/>
                <a:ext cx="78683" cy="100296"/>
              </a:xfrm>
              <a:custGeom>
                <a:avLst/>
                <a:gdLst>
                  <a:gd name="T0" fmla="*/ 12 w 15"/>
                  <a:gd name="T1" fmla="*/ 14 h 18"/>
                  <a:gd name="T2" fmla="*/ 14 w 15"/>
                  <a:gd name="T3" fmla="*/ 6 h 18"/>
                  <a:gd name="T4" fmla="*/ 5 w 15"/>
                  <a:gd name="T5" fmla="*/ 3 h 18"/>
                  <a:gd name="T6" fmla="*/ 1 w 15"/>
                  <a:gd name="T7" fmla="*/ 8 h 18"/>
                  <a:gd name="T8" fmla="*/ 4 w 15"/>
                  <a:gd name="T9" fmla="*/ 12 h 18"/>
                  <a:gd name="T10" fmla="*/ 7 w 15"/>
                  <a:gd name="T11" fmla="*/ 16 h 18"/>
                  <a:gd name="T12" fmla="*/ 10 w 15"/>
                  <a:gd name="T13" fmla="*/ 16 h 18"/>
                  <a:gd name="T14" fmla="*/ 12 w 15"/>
                  <a:gd name="T15" fmla="*/ 14 h 18"/>
                  <a:gd name="T16" fmla="*/ 12 w 15"/>
                  <a:gd name="T17"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12" y="14"/>
                    </a:moveTo>
                    <a:cubicBezTo>
                      <a:pt x="15" y="13"/>
                      <a:pt x="15" y="8"/>
                      <a:pt x="14" y="6"/>
                    </a:cubicBezTo>
                    <a:cubicBezTo>
                      <a:pt x="12" y="2"/>
                      <a:pt x="8" y="0"/>
                      <a:pt x="5" y="3"/>
                    </a:cubicBezTo>
                    <a:cubicBezTo>
                      <a:pt x="3" y="4"/>
                      <a:pt x="0" y="6"/>
                      <a:pt x="1" y="8"/>
                    </a:cubicBezTo>
                    <a:cubicBezTo>
                      <a:pt x="2" y="10"/>
                      <a:pt x="2" y="11"/>
                      <a:pt x="4" y="12"/>
                    </a:cubicBezTo>
                    <a:cubicBezTo>
                      <a:pt x="5" y="14"/>
                      <a:pt x="5" y="15"/>
                      <a:pt x="7" y="16"/>
                    </a:cubicBezTo>
                    <a:cubicBezTo>
                      <a:pt x="8" y="17"/>
                      <a:pt x="9" y="18"/>
                      <a:pt x="10" y="16"/>
                    </a:cubicBezTo>
                    <a:cubicBezTo>
                      <a:pt x="10" y="15"/>
                      <a:pt x="11" y="15"/>
                      <a:pt x="12" y="14"/>
                    </a:cubicBezTo>
                    <a:cubicBezTo>
                      <a:pt x="14" y="13"/>
                      <a:pt x="11" y="15"/>
                      <a:pt x="12" y="14"/>
                    </a:cubicBezTo>
                    <a:close/>
                  </a:path>
                </a:pathLst>
              </a:custGeom>
              <a:grpFill/>
              <a:ln w="3175" cap="flat">
                <a:solidFill>
                  <a:schemeClr val="bg1">
                    <a:lumMod val="75000"/>
                  </a:schemeClr>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51" name="Freeform 763">
                <a:extLst>
                  <a:ext uri="{FF2B5EF4-FFF2-40B4-BE49-F238E27FC236}">
                    <a16:creationId xmlns:a16="http://schemas.microsoft.com/office/drawing/2014/main" id="{C7160632-B01A-7E3C-DBD2-CF42C8D80EB9}"/>
                  </a:ext>
                </a:extLst>
              </p:cNvPr>
              <p:cNvSpPr>
                <a:spLocks/>
              </p:cNvSpPr>
              <p:nvPr/>
            </p:nvSpPr>
            <p:spPr bwMode="auto">
              <a:xfrm>
                <a:off x="5526441" y="4078486"/>
                <a:ext cx="116236" cy="117328"/>
              </a:xfrm>
              <a:custGeom>
                <a:avLst/>
                <a:gdLst>
                  <a:gd name="T0" fmla="*/ 21 w 22"/>
                  <a:gd name="T1" fmla="*/ 17 h 21"/>
                  <a:gd name="T2" fmla="*/ 19 w 22"/>
                  <a:gd name="T3" fmla="*/ 13 h 21"/>
                  <a:gd name="T4" fmla="*/ 16 w 22"/>
                  <a:gd name="T5" fmla="*/ 11 h 21"/>
                  <a:gd name="T6" fmla="*/ 16 w 22"/>
                  <a:gd name="T7" fmla="*/ 6 h 21"/>
                  <a:gd name="T8" fmla="*/ 13 w 22"/>
                  <a:gd name="T9" fmla="*/ 8 h 21"/>
                  <a:gd name="T10" fmla="*/ 9 w 22"/>
                  <a:gd name="T11" fmla="*/ 1 h 21"/>
                  <a:gd name="T12" fmla="*/ 5 w 22"/>
                  <a:gd name="T13" fmla="*/ 4 h 21"/>
                  <a:gd name="T14" fmla="*/ 0 w 22"/>
                  <a:gd name="T15" fmla="*/ 9 h 21"/>
                  <a:gd name="T16" fmla="*/ 12 w 22"/>
                  <a:gd name="T17" fmla="*/ 18 h 21"/>
                  <a:gd name="T18" fmla="*/ 19 w 22"/>
                  <a:gd name="T19" fmla="*/ 21 h 21"/>
                  <a:gd name="T20" fmla="*/ 21 w 22"/>
                  <a:gd name="T21" fmla="*/ 17 h 21"/>
                  <a:gd name="T22" fmla="*/ 21 w 22"/>
                  <a:gd name="T2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1">
                    <a:moveTo>
                      <a:pt x="21" y="17"/>
                    </a:moveTo>
                    <a:cubicBezTo>
                      <a:pt x="22" y="15"/>
                      <a:pt x="20" y="14"/>
                      <a:pt x="19" y="13"/>
                    </a:cubicBezTo>
                    <a:cubicBezTo>
                      <a:pt x="18" y="13"/>
                      <a:pt x="14" y="12"/>
                      <a:pt x="16" y="11"/>
                    </a:cubicBezTo>
                    <a:cubicBezTo>
                      <a:pt x="17" y="10"/>
                      <a:pt x="17" y="7"/>
                      <a:pt x="16" y="6"/>
                    </a:cubicBezTo>
                    <a:cubicBezTo>
                      <a:pt x="15" y="4"/>
                      <a:pt x="14" y="8"/>
                      <a:pt x="13" y="8"/>
                    </a:cubicBezTo>
                    <a:cubicBezTo>
                      <a:pt x="10" y="8"/>
                      <a:pt x="11" y="0"/>
                      <a:pt x="9" y="1"/>
                    </a:cubicBezTo>
                    <a:cubicBezTo>
                      <a:pt x="8" y="2"/>
                      <a:pt x="6" y="3"/>
                      <a:pt x="5" y="4"/>
                    </a:cubicBezTo>
                    <a:cubicBezTo>
                      <a:pt x="4" y="6"/>
                      <a:pt x="2" y="7"/>
                      <a:pt x="0" y="9"/>
                    </a:cubicBezTo>
                    <a:cubicBezTo>
                      <a:pt x="5" y="12"/>
                      <a:pt x="8" y="15"/>
                      <a:pt x="12" y="18"/>
                    </a:cubicBezTo>
                    <a:cubicBezTo>
                      <a:pt x="14" y="20"/>
                      <a:pt x="16" y="21"/>
                      <a:pt x="19" y="21"/>
                    </a:cubicBezTo>
                    <a:cubicBezTo>
                      <a:pt x="22" y="21"/>
                      <a:pt x="20" y="19"/>
                      <a:pt x="21" y="17"/>
                    </a:cubicBezTo>
                    <a:cubicBezTo>
                      <a:pt x="22" y="15"/>
                      <a:pt x="21" y="19"/>
                      <a:pt x="21" y="17"/>
                    </a:cubicBezTo>
                    <a:close/>
                  </a:path>
                </a:pathLst>
              </a:custGeom>
              <a:grpFill/>
              <a:ln w="3175" cap="flat">
                <a:solidFill>
                  <a:schemeClr val="bg1">
                    <a:lumMod val="75000"/>
                  </a:schemeClr>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52" name="Freeform 764">
                <a:extLst>
                  <a:ext uri="{FF2B5EF4-FFF2-40B4-BE49-F238E27FC236}">
                    <a16:creationId xmlns:a16="http://schemas.microsoft.com/office/drawing/2014/main" id="{B0E83E59-ED20-C6A3-87E6-6767FF86B1F4}"/>
                  </a:ext>
                </a:extLst>
              </p:cNvPr>
              <p:cNvSpPr>
                <a:spLocks/>
              </p:cNvSpPr>
              <p:nvPr/>
            </p:nvSpPr>
            <p:spPr bwMode="auto">
              <a:xfrm>
                <a:off x="5444181" y="3966838"/>
                <a:ext cx="182402" cy="162744"/>
              </a:xfrm>
              <a:custGeom>
                <a:avLst/>
                <a:gdLst>
                  <a:gd name="T0" fmla="*/ 10 w 35"/>
                  <a:gd name="T1" fmla="*/ 16 h 29"/>
                  <a:gd name="T2" fmla="*/ 20 w 35"/>
                  <a:gd name="T3" fmla="*/ 17 h 29"/>
                  <a:gd name="T4" fmla="*/ 21 w 35"/>
                  <a:gd name="T5" fmla="*/ 23 h 29"/>
                  <a:gd name="T6" fmla="*/ 25 w 35"/>
                  <a:gd name="T7" fmla="*/ 21 h 29"/>
                  <a:gd name="T8" fmla="*/ 29 w 35"/>
                  <a:gd name="T9" fmla="*/ 27 h 29"/>
                  <a:gd name="T10" fmla="*/ 31 w 35"/>
                  <a:gd name="T11" fmla="*/ 26 h 29"/>
                  <a:gd name="T12" fmla="*/ 33 w 35"/>
                  <a:gd name="T13" fmla="*/ 25 h 29"/>
                  <a:gd name="T14" fmla="*/ 33 w 35"/>
                  <a:gd name="T15" fmla="*/ 23 h 29"/>
                  <a:gd name="T16" fmla="*/ 35 w 35"/>
                  <a:gd name="T17" fmla="*/ 22 h 29"/>
                  <a:gd name="T18" fmla="*/ 34 w 35"/>
                  <a:gd name="T19" fmla="*/ 19 h 29"/>
                  <a:gd name="T20" fmla="*/ 33 w 35"/>
                  <a:gd name="T21" fmla="*/ 16 h 29"/>
                  <a:gd name="T22" fmla="*/ 33 w 35"/>
                  <a:gd name="T23" fmla="*/ 12 h 29"/>
                  <a:gd name="T24" fmla="*/ 32 w 35"/>
                  <a:gd name="T25" fmla="*/ 8 h 29"/>
                  <a:gd name="T26" fmla="*/ 26 w 35"/>
                  <a:gd name="T27" fmla="*/ 2 h 29"/>
                  <a:gd name="T28" fmla="*/ 24 w 35"/>
                  <a:gd name="T29" fmla="*/ 3 h 29"/>
                  <a:gd name="T30" fmla="*/ 22 w 35"/>
                  <a:gd name="T31" fmla="*/ 3 h 29"/>
                  <a:gd name="T32" fmla="*/ 19 w 35"/>
                  <a:gd name="T33" fmla="*/ 3 h 29"/>
                  <a:gd name="T34" fmla="*/ 18 w 35"/>
                  <a:gd name="T35" fmla="*/ 3 h 29"/>
                  <a:gd name="T36" fmla="*/ 15 w 35"/>
                  <a:gd name="T37" fmla="*/ 2 h 29"/>
                  <a:gd name="T38" fmla="*/ 10 w 35"/>
                  <a:gd name="T39" fmla="*/ 1 h 29"/>
                  <a:gd name="T40" fmla="*/ 5 w 35"/>
                  <a:gd name="T41" fmla="*/ 1 h 29"/>
                  <a:gd name="T42" fmla="*/ 5 w 35"/>
                  <a:gd name="T43" fmla="*/ 4 h 29"/>
                  <a:gd name="T44" fmla="*/ 3 w 35"/>
                  <a:gd name="T45" fmla="*/ 6 h 29"/>
                  <a:gd name="T46" fmla="*/ 0 w 35"/>
                  <a:gd name="T47" fmla="*/ 8 h 29"/>
                  <a:gd name="T48" fmla="*/ 3 w 35"/>
                  <a:gd name="T49" fmla="*/ 13 h 29"/>
                  <a:gd name="T50" fmla="*/ 8 w 35"/>
                  <a:gd name="T51" fmla="*/ 19 h 29"/>
                  <a:gd name="T52" fmla="*/ 10 w 35"/>
                  <a:gd name="T53" fmla="*/ 16 h 29"/>
                  <a:gd name="T54" fmla="*/ 10 w 35"/>
                  <a:gd name="T55"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 h="29">
                    <a:moveTo>
                      <a:pt x="10" y="16"/>
                    </a:moveTo>
                    <a:cubicBezTo>
                      <a:pt x="14" y="14"/>
                      <a:pt x="18" y="12"/>
                      <a:pt x="20" y="17"/>
                    </a:cubicBezTo>
                    <a:cubicBezTo>
                      <a:pt x="22" y="19"/>
                      <a:pt x="21" y="20"/>
                      <a:pt x="21" y="23"/>
                    </a:cubicBezTo>
                    <a:cubicBezTo>
                      <a:pt x="22" y="24"/>
                      <a:pt x="24" y="21"/>
                      <a:pt x="25" y="21"/>
                    </a:cubicBezTo>
                    <a:cubicBezTo>
                      <a:pt x="27" y="20"/>
                      <a:pt x="27" y="29"/>
                      <a:pt x="29" y="27"/>
                    </a:cubicBezTo>
                    <a:cubicBezTo>
                      <a:pt x="30" y="27"/>
                      <a:pt x="30" y="26"/>
                      <a:pt x="31" y="26"/>
                    </a:cubicBezTo>
                    <a:cubicBezTo>
                      <a:pt x="31" y="25"/>
                      <a:pt x="33" y="26"/>
                      <a:pt x="33" y="25"/>
                    </a:cubicBezTo>
                    <a:cubicBezTo>
                      <a:pt x="34" y="24"/>
                      <a:pt x="33" y="23"/>
                      <a:pt x="33" y="23"/>
                    </a:cubicBezTo>
                    <a:cubicBezTo>
                      <a:pt x="33" y="21"/>
                      <a:pt x="35" y="22"/>
                      <a:pt x="35" y="22"/>
                    </a:cubicBezTo>
                    <a:cubicBezTo>
                      <a:pt x="35" y="21"/>
                      <a:pt x="32" y="20"/>
                      <a:pt x="34" y="19"/>
                    </a:cubicBezTo>
                    <a:cubicBezTo>
                      <a:pt x="35" y="18"/>
                      <a:pt x="35" y="17"/>
                      <a:pt x="33" y="16"/>
                    </a:cubicBezTo>
                    <a:cubicBezTo>
                      <a:pt x="32" y="15"/>
                      <a:pt x="34" y="13"/>
                      <a:pt x="33" y="12"/>
                    </a:cubicBezTo>
                    <a:cubicBezTo>
                      <a:pt x="32" y="11"/>
                      <a:pt x="33" y="10"/>
                      <a:pt x="32" y="8"/>
                    </a:cubicBezTo>
                    <a:cubicBezTo>
                      <a:pt x="31" y="7"/>
                      <a:pt x="29" y="0"/>
                      <a:pt x="26" y="2"/>
                    </a:cubicBezTo>
                    <a:cubicBezTo>
                      <a:pt x="26" y="2"/>
                      <a:pt x="25" y="3"/>
                      <a:pt x="24" y="3"/>
                    </a:cubicBezTo>
                    <a:cubicBezTo>
                      <a:pt x="23" y="3"/>
                      <a:pt x="23" y="3"/>
                      <a:pt x="22" y="3"/>
                    </a:cubicBezTo>
                    <a:cubicBezTo>
                      <a:pt x="21" y="4"/>
                      <a:pt x="20" y="3"/>
                      <a:pt x="19" y="3"/>
                    </a:cubicBezTo>
                    <a:cubicBezTo>
                      <a:pt x="18" y="3"/>
                      <a:pt x="18" y="4"/>
                      <a:pt x="18" y="3"/>
                    </a:cubicBezTo>
                    <a:cubicBezTo>
                      <a:pt x="16" y="2"/>
                      <a:pt x="17" y="2"/>
                      <a:pt x="15" y="2"/>
                    </a:cubicBezTo>
                    <a:cubicBezTo>
                      <a:pt x="12" y="3"/>
                      <a:pt x="12" y="1"/>
                      <a:pt x="10" y="1"/>
                    </a:cubicBezTo>
                    <a:cubicBezTo>
                      <a:pt x="8" y="0"/>
                      <a:pt x="6" y="0"/>
                      <a:pt x="5" y="1"/>
                    </a:cubicBezTo>
                    <a:cubicBezTo>
                      <a:pt x="5" y="2"/>
                      <a:pt x="3" y="3"/>
                      <a:pt x="5" y="4"/>
                    </a:cubicBezTo>
                    <a:cubicBezTo>
                      <a:pt x="6" y="5"/>
                      <a:pt x="5" y="6"/>
                      <a:pt x="3" y="6"/>
                    </a:cubicBezTo>
                    <a:cubicBezTo>
                      <a:pt x="1" y="6"/>
                      <a:pt x="0" y="6"/>
                      <a:pt x="0" y="8"/>
                    </a:cubicBezTo>
                    <a:cubicBezTo>
                      <a:pt x="1" y="10"/>
                      <a:pt x="2" y="11"/>
                      <a:pt x="3" y="13"/>
                    </a:cubicBezTo>
                    <a:cubicBezTo>
                      <a:pt x="5" y="15"/>
                      <a:pt x="6" y="16"/>
                      <a:pt x="8" y="19"/>
                    </a:cubicBezTo>
                    <a:cubicBezTo>
                      <a:pt x="9" y="18"/>
                      <a:pt x="9" y="17"/>
                      <a:pt x="10" y="16"/>
                    </a:cubicBezTo>
                    <a:cubicBezTo>
                      <a:pt x="11" y="16"/>
                      <a:pt x="10" y="17"/>
                      <a:pt x="10" y="16"/>
                    </a:cubicBezTo>
                    <a:close/>
                  </a:path>
                </a:pathLst>
              </a:custGeom>
              <a:grpFill/>
              <a:ln w="3175" cap="flat">
                <a:solidFill>
                  <a:schemeClr val="bg1">
                    <a:lumMod val="75000"/>
                  </a:schemeClr>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53" name="Freeform 765">
                <a:extLst>
                  <a:ext uri="{FF2B5EF4-FFF2-40B4-BE49-F238E27FC236}">
                    <a16:creationId xmlns:a16="http://schemas.microsoft.com/office/drawing/2014/main" id="{22A23E3E-936E-CA7C-0760-E4FE979C7083}"/>
                  </a:ext>
                </a:extLst>
              </p:cNvPr>
              <p:cNvSpPr>
                <a:spLocks/>
              </p:cNvSpPr>
              <p:nvPr/>
            </p:nvSpPr>
            <p:spPr bwMode="auto">
              <a:xfrm>
                <a:off x="5395899" y="3972515"/>
                <a:ext cx="84048" cy="39739"/>
              </a:xfrm>
              <a:custGeom>
                <a:avLst/>
                <a:gdLst>
                  <a:gd name="T0" fmla="*/ 10 w 16"/>
                  <a:gd name="T1" fmla="*/ 5 h 7"/>
                  <a:gd name="T2" fmla="*/ 14 w 16"/>
                  <a:gd name="T3" fmla="*/ 3 h 7"/>
                  <a:gd name="T4" fmla="*/ 14 w 16"/>
                  <a:gd name="T5" fmla="*/ 0 h 7"/>
                  <a:gd name="T6" fmla="*/ 7 w 16"/>
                  <a:gd name="T7" fmla="*/ 0 h 7"/>
                  <a:gd name="T8" fmla="*/ 4 w 16"/>
                  <a:gd name="T9" fmla="*/ 0 h 7"/>
                  <a:gd name="T10" fmla="*/ 0 w 16"/>
                  <a:gd name="T11" fmla="*/ 1 h 7"/>
                  <a:gd name="T12" fmla="*/ 3 w 16"/>
                  <a:gd name="T13" fmla="*/ 3 h 7"/>
                  <a:gd name="T14" fmla="*/ 7 w 16"/>
                  <a:gd name="T15" fmla="*/ 3 h 7"/>
                  <a:gd name="T16" fmla="*/ 9 w 16"/>
                  <a:gd name="T17" fmla="*/ 7 h 7"/>
                  <a:gd name="T18" fmla="*/ 10 w 16"/>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0" y="5"/>
                    </a:moveTo>
                    <a:cubicBezTo>
                      <a:pt x="11" y="5"/>
                      <a:pt x="16" y="5"/>
                      <a:pt x="14" y="3"/>
                    </a:cubicBezTo>
                    <a:cubicBezTo>
                      <a:pt x="12" y="2"/>
                      <a:pt x="14" y="1"/>
                      <a:pt x="14" y="0"/>
                    </a:cubicBezTo>
                    <a:cubicBezTo>
                      <a:pt x="12" y="0"/>
                      <a:pt x="9" y="0"/>
                      <a:pt x="7" y="0"/>
                    </a:cubicBezTo>
                    <a:cubicBezTo>
                      <a:pt x="5" y="0"/>
                      <a:pt x="5" y="1"/>
                      <a:pt x="4" y="0"/>
                    </a:cubicBezTo>
                    <a:cubicBezTo>
                      <a:pt x="2" y="0"/>
                      <a:pt x="2" y="0"/>
                      <a:pt x="0" y="1"/>
                    </a:cubicBezTo>
                    <a:cubicBezTo>
                      <a:pt x="1" y="2"/>
                      <a:pt x="1" y="3"/>
                      <a:pt x="3" y="3"/>
                    </a:cubicBezTo>
                    <a:cubicBezTo>
                      <a:pt x="4" y="3"/>
                      <a:pt x="7" y="3"/>
                      <a:pt x="7" y="3"/>
                    </a:cubicBezTo>
                    <a:cubicBezTo>
                      <a:pt x="5" y="5"/>
                      <a:pt x="7" y="6"/>
                      <a:pt x="9" y="7"/>
                    </a:cubicBezTo>
                    <a:cubicBezTo>
                      <a:pt x="9" y="7"/>
                      <a:pt x="9" y="5"/>
                      <a:pt x="10" y="5"/>
                    </a:cubicBezTo>
                    <a:close/>
                  </a:path>
                </a:pathLst>
              </a:custGeom>
              <a:grpFill/>
              <a:ln w="3175" cap="flat">
                <a:solidFill>
                  <a:schemeClr val="bg1">
                    <a:lumMod val="75000"/>
                  </a:schemeClr>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54" name="Freeform 766">
                <a:extLst>
                  <a:ext uri="{FF2B5EF4-FFF2-40B4-BE49-F238E27FC236}">
                    <a16:creationId xmlns:a16="http://schemas.microsoft.com/office/drawing/2014/main" id="{98878F3C-926A-2F30-DCED-724CD8682711}"/>
                  </a:ext>
                </a:extLst>
              </p:cNvPr>
              <p:cNvSpPr>
                <a:spLocks/>
              </p:cNvSpPr>
              <p:nvPr/>
            </p:nvSpPr>
            <p:spPr bwMode="auto">
              <a:xfrm>
                <a:off x="5390533" y="3934667"/>
                <a:ext cx="78683" cy="22709"/>
              </a:xfrm>
              <a:custGeom>
                <a:avLst/>
                <a:gdLst>
                  <a:gd name="T0" fmla="*/ 4 w 15"/>
                  <a:gd name="T1" fmla="*/ 4 h 4"/>
                  <a:gd name="T2" fmla="*/ 9 w 15"/>
                  <a:gd name="T3" fmla="*/ 3 h 4"/>
                  <a:gd name="T4" fmla="*/ 15 w 15"/>
                  <a:gd name="T5" fmla="*/ 2 h 4"/>
                  <a:gd name="T6" fmla="*/ 8 w 15"/>
                  <a:gd name="T7" fmla="*/ 1 h 4"/>
                  <a:gd name="T8" fmla="*/ 0 w 15"/>
                  <a:gd name="T9" fmla="*/ 4 h 4"/>
                  <a:gd name="T10" fmla="*/ 4 w 15"/>
                  <a:gd name="T11" fmla="*/ 4 h 4"/>
                  <a:gd name="T12" fmla="*/ 4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4" y="4"/>
                    </a:moveTo>
                    <a:cubicBezTo>
                      <a:pt x="6" y="3"/>
                      <a:pt x="7" y="2"/>
                      <a:pt x="9" y="3"/>
                    </a:cubicBezTo>
                    <a:cubicBezTo>
                      <a:pt x="10" y="3"/>
                      <a:pt x="14" y="4"/>
                      <a:pt x="15" y="2"/>
                    </a:cubicBezTo>
                    <a:cubicBezTo>
                      <a:pt x="15" y="3"/>
                      <a:pt x="9" y="0"/>
                      <a:pt x="8" y="1"/>
                    </a:cubicBezTo>
                    <a:cubicBezTo>
                      <a:pt x="5" y="2"/>
                      <a:pt x="1" y="0"/>
                      <a:pt x="0" y="4"/>
                    </a:cubicBezTo>
                    <a:cubicBezTo>
                      <a:pt x="2" y="4"/>
                      <a:pt x="3" y="4"/>
                      <a:pt x="4" y="4"/>
                    </a:cubicBezTo>
                    <a:cubicBezTo>
                      <a:pt x="5" y="4"/>
                      <a:pt x="4" y="4"/>
                      <a:pt x="4" y="4"/>
                    </a:cubicBezTo>
                    <a:close/>
                  </a:path>
                </a:pathLst>
              </a:custGeom>
              <a:grpFill/>
              <a:ln w="3175" cap="flat">
                <a:solidFill>
                  <a:schemeClr val="bg1">
                    <a:lumMod val="75000"/>
                  </a:schemeClr>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55" name="Freeform 767">
                <a:extLst>
                  <a:ext uri="{FF2B5EF4-FFF2-40B4-BE49-F238E27FC236}">
                    <a16:creationId xmlns:a16="http://schemas.microsoft.com/office/drawing/2014/main" id="{F568AD26-1CE8-4B66-4CA7-8DE7F563EF88}"/>
                  </a:ext>
                </a:extLst>
              </p:cNvPr>
              <p:cNvSpPr>
                <a:spLocks/>
              </p:cNvSpPr>
              <p:nvPr/>
            </p:nvSpPr>
            <p:spPr bwMode="auto">
              <a:xfrm>
                <a:off x="5379804" y="3544841"/>
                <a:ext cx="314732" cy="378471"/>
              </a:xfrm>
              <a:custGeom>
                <a:avLst/>
                <a:gdLst>
                  <a:gd name="T0" fmla="*/ 5 w 60"/>
                  <a:gd name="T1" fmla="*/ 57 h 68"/>
                  <a:gd name="T2" fmla="*/ 15 w 60"/>
                  <a:gd name="T3" fmla="*/ 57 h 68"/>
                  <a:gd name="T4" fmla="*/ 18 w 60"/>
                  <a:gd name="T5" fmla="*/ 59 h 68"/>
                  <a:gd name="T6" fmla="*/ 21 w 60"/>
                  <a:gd name="T7" fmla="*/ 63 h 68"/>
                  <a:gd name="T8" fmla="*/ 27 w 60"/>
                  <a:gd name="T9" fmla="*/ 64 h 68"/>
                  <a:gd name="T10" fmla="*/ 32 w 60"/>
                  <a:gd name="T11" fmla="*/ 64 h 68"/>
                  <a:gd name="T12" fmla="*/ 35 w 60"/>
                  <a:gd name="T13" fmla="*/ 62 h 68"/>
                  <a:gd name="T14" fmla="*/ 39 w 60"/>
                  <a:gd name="T15" fmla="*/ 62 h 68"/>
                  <a:gd name="T16" fmla="*/ 44 w 60"/>
                  <a:gd name="T17" fmla="*/ 61 h 68"/>
                  <a:gd name="T18" fmla="*/ 53 w 60"/>
                  <a:gd name="T19" fmla="*/ 61 h 68"/>
                  <a:gd name="T20" fmla="*/ 58 w 60"/>
                  <a:gd name="T21" fmla="*/ 61 h 68"/>
                  <a:gd name="T22" fmla="*/ 58 w 60"/>
                  <a:gd name="T23" fmla="*/ 54 h 68"/>
                  <a:gd name="T24" fmla="*/ 56 w 60"/>
                  <a:gd name="T25" fmla="*/ 38 h 68"/>
                  <a:gd name="T26" fmla="*/ 52 w 60"/>
                  <a:gd name="T27" fmla="*/ 12 h 68"/>
                  <a:gd name="T28" fmla="*/ 60 w 60"/>
                  <a:gd name="T29" fmla="*/ 12 h 68"/>
                  <a:gd name="T30" fmla="*/ 43 w 60"/>
                  <a:gd name="T31" fmla="*/ 0 h 68"/>
                  <a:gd name="T32" fmla="*/ 42 w 60"/>
                  <a:gd name="T33" fmla="*/ 7 h 68"/>
                  <a:gd name="T34" fmla="*/ 37 w 60"/>
                  <a:gd name="T35" fmla="*/ 7 h 68"/>
                  <a:gd name="T36" fmla="*/ 29 w 60"/>
                  <a:gd name="T37" fmla="*/ 7 h 68"/>
                  <a:gd name="T38" fmla="*/ 26 w 60"/>
                  <a:gd name="T39" fmla="*/ 7 h 68"/>
                  <a:gd name="T40" fmla="*/ 26 w 60"/>
                  <a:gd name="T41" fmla="*/ 12 h 68"/>
                  <a:gd name="T42" fmla="*/ 26 w 60"/>
                  <a:gd name="T43" fmla="*/ 19 h 68"/>
                  <a:gd name="T44" fmla="*/ 20 w 60"/>
                  <a:gd name="T45" fmla="*/ 25 h 68"/>
                  <a:gd name="T46" fmla="*/ 20 w 60"/>
                  <a:gd name="T47" fmla="*/ 32 h 68"/>
                  <a:gd name="T48" fmla="*/ 16 w 60"/>
                  <a:gd name="T49" fmla="*/ 32 h 68"/>
                  <a:gd name="T50" fmla="*/ 3 w 60"/>
                  <a:gd name="T51" fmla="*/ 32 h 68"/>
                  <a:gd name="T52" fmla="*/ 1 w 60"/>
                  <a:gd name="T53" fmla="*/ 33 h 68"/>
                  <a:gd name="T54" fmla="*/ 4 w 60"/>
                  <a:gd name="T55" fmla="*/ 36 h 68"/>
                  <a:gd name="T56" fmla="*/ 3 w 60"/>
                  <a:gd name="T57" fmla="*/ 41 h 68"/>
                  <a:gd name="T58" fmla="*/ 6 w 60"/>
                  <a:gd name="T59" fmla="*/ 48 h 68"/>
                  <a:gd name="T60" fmla="*/ 3 w 60"/>
                  <a:gd name="T61" fmla="*/ 58 h 68"/>
                  <a:gd name="T62" fmla="*/ 5 w 60"/>
                  <a:gd name="T63" fmla="*/ 5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68">
                    <a:moveTo>
                      <a:pt x="5" y="57"/>
                    </a:moveTo>
                    <a:cubicBezTo>
                      <a:pt x="7" y="57"/>
                      <a:pt x="13" y="55"/>
                      <a:pt x="15" y="57"/>
                    </a:cubicBezTo>
                    <a:cubicBezTo>
                      <a:pt x="16" y="58"/>
                      <a:pt x="17" y="58"/>
                      <a:pt x="18" y="59"/>
                    </a:cubicBezTo>
                    <a:cubicBezTo>
                      <a:pt x="19" y="61"/>
                      <a:pt x="20" y="62"/>
                      <a:pt x="21" y="63"/>
                    </a:cubicBezTo>
                    <a:cubicBezTo>
                      <a:pt x="22" y="64"/>
                      <a:pt x="26" y="68"/>
                      <a:pt x="27" y="64"/>
                    </a:cubicBezTo>
                    <a:cubicBezTo>
                      <a:pt x="28" y="58"/>
                      <a:pt x="30" y="65"/>
                      <a:pt x="32" y="64"/>
                    </a:cubicBezTo>
                    <a:cubicBezTo>
                      <a:pt x="33" y="62"/>
                      <a:pt x="33" y="62"/>
                      <a:pt x="35" y="62"/>
                    </a:cubicBezTo>
                    <a:cubicBezTo>
                      <a:pt x="37" y="62"/>
                      <a:pt x="38" y="62"/>
                      <a:pt x="39" y="62"/>
                    </a:cubicBezTo>
                    <a:cubicBezTo>
                      <a:pt x="41" y="61"/>
                      <a:pt x="43" y="61"/>
                      <a:pt x="44" y="61"/>
                    </a:cubicBezTo>
                    <a:cubicBezTo>
                      <a:pt x="47" y="61"/>
                      <a:pt x="50" y="61"/>
                      <a:pt x="53" y="61"/>
                    </a:cubicBezTo>
                    <a:cubicBezTo>
                      <a:pt x="54" y="61"/>
                      <a:pt x="57" y="62"/>
                      <a:pt x="58" y="61"/>
                    </a:cubicBezTo>
                    <a:cubicBezTo>
                      <a:pt x="59" y="61"/>
                      <a:pt x="58" y="55"/>
                      <a:pt x="58" y="54"/>
                    </a:cubicBezTo>
                    <a:cubicBezTo>
                      <a:pt x="57" y="48"/>
                      <a:pt x="56" y="43"/>
                      <a:pt x="56" y="38"/>
                    </a:cubicBezTo>
                    <a:cubicBezTo>
                      <a:pt x="55" y="29"/>
                      <a:pt x="53" y="21"/>
                      <a:pt x="52" y="12"/>
                    </a:cubicBezTo>
                    <a:cubicBezTo>
                      <a:pt x="55" y="12"/>
                      <a:pt x="58" y="12"/>
                      <a:pt x="60" y="12"/>
                    </a:cubicBezTo>
                    <a:cubicBezTo>
                      <a:pt x="54" y="8"/>
                      <a:pt x="48" y="4"/>
                      <a:pt x="43" y="0"/>
                    </a:cubicBezTo>
                    <a:cubicBezTo>
                      <a:pt x="43" y="1"/>
                      <a:pt x="43" y="7"/>
                      <a:pt x="42" y="7"/>
                    </a:cubicBezTo>
                    <a:cubicBezTo>
                      <a:pt x="41" y="7"/>
                      <a:pt x="39" y="7"/>
                      <a:pt x="37" y="7"/>
                    </a:cubicBezTo>
                    <a:cubicBezTo>
                      <a:pt x="35" y="7"/>
                      <a:pt x="32" y="7"/>
                      <a:pt x="29" y="7"/>
                    </a:cubicBezTo>
                    <a:cubicBezTo>
                      <a:pt x="29" y="7"/>
                      <a:pt x="26" y="7"/>
                      <a:pt x="26" y="7"/>
                    </a:cubicBezTo>
                    <a:cubicBezTo>
                      <a:pt x="25" y="8"/>
                      <a:pt x="26" y="11"/>
                      <a:pt x="26" y="12"/>
                    </a:cubicBezTo>
                    <a:cubicBezTo>
                      <a:pt x="26" y="14"/>
                      <a:pt x="26" y="17"/>
                      <a:pt x="26" y="19"/>
                    </a:cubicBezTo>
                    <a:cubicBezTo>
                      <a:pt x="26" y="22"/>
                      <a:pt x="20" y="21"/>
                      <a:pt x="20" y="25"/>
                    </a:cubicBezTo>
                    <a:cubicBezTo>
                      <a:pt x="20" y="26"/>
                      <a:pt x="21" y="31"/>
                      <a:pt x="20" y="32"/>
                    </a:cubicBezTo>
                    <a:cubicBezTo>
                      <a:pt x="20" y="32"/>
                      <a:pt x="17" y="32"/>
                      <a:pt x="16" y="32"/>
                    </a:cubicBezTo>
                    <a:cubicBezTo>
                      <a:pt x="12" y="32"/>
                      <a:pt x="7" y="32"/>
                      <a:pt x="3" y="32"/>
                    </a:cubicBezTo>
                    <a:cubicBezTo>
                      <a:pt x="2" y="32"/>
                      <a:pt x="0" y="31"/>
                      <a:pt x="1" y="33"/>
                    </a:cubicBezTo>
                    <a:cubicBezTo>
                      <a:pt x="2" y="34"/>
                      <a:pt x="3" y="35"/>
                      <a:pt x="4" y="36"/>
                    </a:cubicBezTo>
                    <a:cubicBezTo>
                      <a:pt x="5" y="38"/>
                      <a:pt x="4" y="40"/>
                      <a:pt x="3" y="41"/>
                    </a:cubicBezTo>
                    <a:cubicBezTo>
                      <a:pt x="3" y="44"/>
                      <a:pt x="6" y="45"/>
                      <a:pt x="6" y="48"/>
                    </a:cubicBezTo>
                    <a:cubicBezTo>
                      <a:pt x="7" y="51"/>
                      <a:pt x="4" y="55"/>
                      <a:pt x="3" y="58"/>
                    </a:cubicBezTo>
                    <a:cubicBezTo>
                      <a:pt x="4" y="58"/>
                      <a:pt x="4" y="57"/>
                      <a:pt x="5" y="57"/>
                    </a:cubicBezTo>
                    <a:close/>
                  </a:path>
                </a:pathLst>
              </a:custGeom>
              <a:grpFill/>
              <a:ln w="3175" cap="flat">
                <a:solidFill>
                  <a:schemeClr val="bg1">
                    <a:lumMod val="75000"/>
                  </a:schemeClr>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56" name="Freeform 768">
                <a:extLst>
                  <a:ext uri="{FF2B5EF4-FFF2-40B4-BE49-F238E27FC236}">
                    <a16:creationId xmlns:a16="http://schemas.microsoft.com/office/drawing/2014/main" id="{BF595803-6029-AFD6-3815-876039337582}"/>
                  </a:ext>
                </a:extLst>
              </p:cNvPr>
              <p:cNvSpPr>
                <a:spLocks/>
              </p:cNvSpPr>
              <p:nvPr/>
            </p:nvSpPr>
            <p:spPr bwMode="auto">
              <a:xfrm>
                <a:off x="5379804" y="3857080"/>
                <a:ext cx="152001" cy="126790"/>
              </a:xfrm>
              <a:custGeom>
                <a:avLst/>
                <a:gdLst>
                  <a:gd name="T0" fmla="*/ 8 w 29"/>
                  <a:gd name="T1" fmla="*/ 22 h 23"/>
                  <a:gd name="T2" fmla="*/ 10 w 29"/>
                  <a:gd name="T3" fmla="*/ 21 h 23"/>
                  <a:gd name="T4" fmla="*/ 15 w 29"/>
                  <a:gd name="T5" fmla="*/ 21 h 23"/>
                  <a:gd name="T6" fmla="*/ 23 w 29"/>
                  <a:gd name="T7" fmla="*/ 21 h 23"/>
                  <a:gd name="T8" fmla="*/ 27 w 29"/>
                  <a:gd name="T9" fmla="*/ 22 h 23"/>
                  <a:gd name="T10" fmla="*/ 29 w 29"/>
                  <a:gd name="T11" fmla="*/ 19 h 23"/>
                  <a:gd name="T12" fmla="*/ 25 w 29"/>
                  <a:gd name="T13" fmla="*/ 14 h 23"/>
                  <a:gd name="T14" fmla="*/ 25 w 29"/>
                  <a:gd name="T15" fmla="*/ 10 h 23"/>
                  <a:gd name="T16" fmla="*/ 19 w 29"/>
                  <a:gd name="T17" fmla="*/ 4 h 23"/>
                  <a:gd name="T18" fmla="*/ 9 w 29"/>
                  <a:gd name="T19" fmla="*/ 1 h 23"/>
                  <a:gd name="T20" fmla="*/ 5 w 29"/>
                  <a:gd name="T21" fmla="*/ 1 h 23"/>
                  <a:gd name="T22" fmla="*/ 2 w 29"/>
                  <a:gd name="T23" fmla="*/ 6 h 23"/>
                  <a:gd name="T24" fmla="*/ 1 w 29"/>
                  <a:gd name="T25" fmla="*/ 10 h 23"/>
                  <a:gd name="T26" fmla="*/ 2 w 29"/>
                  <a:gd name="T27" fmla="*/ 12 h 23"/>
                  <a:gd name="T28" fmla="*/ 2 w 29"/>
                  <a:gd name="T29" fmla="*/ 14 h 23"/>
                  <a:gd name="T30" fmla="*/ 4 w 29"/>
                  <a:gd name="T31" fmla="*/ 15 h 23"/>
                  <a:gd name="T32" fmla="*/ 9 w 29"/>
                  <a:gd name="T33" fmla="*/ 15 h 23"/>
                  <a:gd name="T34" fmla="*/ 10 w 29"/>
                  <a:gd name="T35" fmla="*/ 14 h 23"/>
                  <a:gd name="T36" fmla="*/ 17 w 29"/>
                  <a:gd name="T37" fmla="*/ 16 h 23"/>
                  <a:gd name="T38" fmla="*/ 11 w 29"/>
                  <a:gd name="T39" fmla="*/ 17 h 23"/>
                  <a:gd name="T40" fmla="*/ 6 w 29"/>
                  <a:gd name="T41" fmla="*/ 18 h 23"/>
                  <a:gd name="T42" fmla="*/ 3 w 29"/>
                  <a:gd name="T43" fmla="*/ 21 h 23"/>
                  <a:gd name="T44" fmla="*/ 5 w 29"/>
                  <a:gd name="T45" fmla="*/ 21 h 23"/>
                  <a:gd name="T46" fmla="*/ 8 w 29"/>
                  <a:gd name="T4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3">
                    <a:moveTo>
                      <a:pt x="8" y="22"/>
                    </a:moveTo>
                    <a:cubicBezTo>
                      <a:pt x="9" y="22"/>
                      <a:pt x="9" y="21"/>
                      <a:pt x="10" y="21"/>
                    </a:cubicBezTo>
                    <a:cubicBezTo>
                      <a:pt x="12" y="21"/>
                      <a:pt x="13" y="21"/>
                      <a:pt x="15" y="21"/>
                    </a:cubicBezTo>
                    <a:cubicBezTo>
                      <a:pt x="17" y="21"/>
                      <a:pt x="20" y="20"/>
                      <a:pt x="23" y="21"/>
                    </a:cubicBezTo>
                    <a:cubicBezTo>
                      <a:pt x="24" y="22"/>
                      <a:pt x="25" y="23"/>
                      <a:pt x="27" y="22"/>
                    </a:cubicBezTo>
                    <a:cubicBezTo>
                      <a:pt x="29" y="22"/>
                      <a:pt x="29" y="21"/>
                      <a:pt x="29" y="19"/>
                    </a:cubicBezTo>
                    <a:cubicBezTo>
                      <a:pt x="29" y="17"/>
                      <a:pt x="25" y="16"/>
                      <a:pt x="25" y="14"/>
                    </a:cubicBezTo>
                    <a:cubicBezTo>
                      <a:pt x="25" y="14"/>
                      <a:pt x="25" y="10"/>
                      <a:pt x="25" y="10"/>
                    </a:cubicBezTo>
                    <a:cubicBezTo>
                      <a:pt x="24" y="10"/>
                      <a:pt x="20" y="5"/>
                      <a:pt x="19" y="4"/>
                    </a:cubicBezTo>
                    <a:cubicBezTo>
                      <a:pt x="16" y="1"/>
                      <a:pt x="13" y="0"/>
                      <a:pt x="9" y="1"/>
                    </a:cubicBezTo>
                    <a:cubicBezTo>
                      <a:pt x="8" y="1"/>
                      <a:pt x="5" y="0"/>
                      <a:pt x="5" y="1"/>
                    </a:cubicBezTo>
                    <a:cubicBezTo>
                      <a:pt x="4" y="2"/>
                      <a:pt x="2" y="4"/>
                      <a:pt x="2" y="6"/>
                    </a:cubicBezTo>
                    <a:cubicBezTo>
                      <a:pt x="3" y="8"/>
                      <a:pt x="3" y="9"/>
                      <a:pt x="1" y="10"/>
                    </a:cubicBezTo>
                    <a:cubicBezTo>
                      <a:pt x="0" y="10"/>
                      <a:pt x="3" y="12"/>
                      <a:pt x="2" y="12"/>
                    </a:cubicBezTo>
                    <a:cubicBezTo>
                      <a:pt x="4" y="13"/>
                      <a:pt x="2" y="13"/>
                      <a:pt x="2" y="14"/>
                    </a:cubicBezTo>
                    <a:cubicBezTo>
                      <a:pt x="2" y="14"/>
                      <a:pt x="3" y="15"/>
                      <a:pt x="4" y="15"/>
                    </a:cubicBezTo>
                    <a:cubicBezTo>
                      <a:pt x="4" y="16"/>
                      <a:pt x="8" y="15"/>
                      <a:pt x="9" y="15"/>
                    </a:cubicBezTo>
                    <a:cubicBezTo>
                      <a:pt x="10" y="15"/>
                      <a:pt x="10" y="14"/>
                      <a:pt x="10" y="14"/>
                    </a:cubicBezTo>
                    <a:cubicBezTo>
                      <a:pt x="11" y="14"/>
                      <a:pt x="17" y="17"/>
                      <a:pt x="17" y="16"/>
                    </a:cubicBezTo>
                    <a:cubicBezTo>
                      <a:pt x="16" y="18"/>
                      <a:pt x="12" y="17"/>
                      <a:pt x="11" y="17"/>
                    </a:cubicBezTo>
                    <a:cubicBezTo>
                      <a:pt x="9" y="16"/>
                      <a:pt x="8" y="18"/>
                      <a:pt x="6" y="18"/>
                    </a:cubicBezTo>
                    <a:cubicBezTo>
                      <a:pt x="3" y="18"/>
                      <a:pt x="1" y="18"/>
                      <a:pt x="3" y="21"/>
                    </a:cubicBezTo>
                    <a:cubicBezTo>
                      <a:pt x="3" y="22"/>
                      <a:pt x="4" y="21"/>
                      <a:pt x="5" y="21"/>
                    </a:cubicBezTo>
                    <a:cubicBezTo>
                      <a:pt x="6" y="21"/>
                      <a:pt x="7" y="22"/>
                      <a:pt x="8" y="22"/>
                    </a:cubicBezTo>
                    <a:close/>
                  </a:path>
                </a:pathLst>
              </a:custGeom>
              <a:grpFill/>
              <a:ln w="3175" cap="flat">
                <a:solidFill>
                  <a:schemeClr val="bg1">
                    <a:lumMod val="75000"/>
                  </a:schemeClr>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57" name="Freeform 769">
                <a:extLst>
                  <a:ext uri="{FF2B5EF4-FFF2-40B4-BE49-F238E27FC236}">
                    <a16:creationId xmlns:a16="http://schemas.microsoft.com/office/drawing/2014/main" id="{9315D99B-F3B2-0CC5-4C0F-BDF35707EBA6}"/>
                  </a:ext>
                </a:extLst>
              </p:cNvPr>
              <p:cNvSpPr>
                <a:spLocks/>
              </p:cNvSpPr>
              <p:nvPr/>
            </p:nvSpPr>
            <p:spPr bwMode="auto">
              <a:xfrm>
                <a:off x="5512135" y="3607288"/>
                <a:ext cx="439910" cy="433352"/>
              </a:xfrm>
              <a:custGeom>
                <a:avLst/>
                <a:gdLst>
                  <a:gd name="T0" fmla="*/ 27 w 84"/>
                  <a:gd name="T1" fmla="*/ 1 h 78"/>
                  <a:gd name="T2" fmla="*/ 33 w 84"/>
                  <a:gd name="T3" fmla="*/ 45 h 78"/>
                  <a:gd name="T4" fmla="*/ 32 w 84"/>
                  <a:gd name="T5" fmla="*/ 50 h 78"/>
                  <a:gd name="T6" fmla="*/ 19 w 84"/>
                  <a:gd name="T7" fmla="*/ 50 h 78"/>
                  <a:gd name="T8" fmla="*/ 15 w 84"/>
                  <a:gd name="T9" fmla="*/ 50 h 78"/>
                  <a:gd name="T10" fmla="*/ 12 w 84"/>
                  <a:gd name="T11" fmla="*/ 51 h 78"/>
                  <a:gd name="T12" fmla="*/ 8 w 84"/>
                  <a:gd name="T13" fmla="*/ 51 h 78"/>
                  <a:gd name="T14" fmla="*/ 6 w 84"/>
                  <a:gd name="T15" fmla="*/ 52 h 78"/>
                  <a:gd name="T16" fmla="*/ 3 w 84"/>
                  <a:gd name="T17" fmla="*/ 50 h 78"/>
                  <a:gd name="T18" fmla="*/ 0 w 84"/>
                  <a:gd name="T19" fmla="*/ 55 h 78"/>
                  <a:gd name="T20" fmla="*/ 0 w 84"/>
                  <a:gd name="T21" fmla="*/ 59 h 78"/>
                  <a:gd name="T22" fmla="*/ 3 w 84"/>
                  <a:gd name="T23" fmla="*/ 63 h 78"/>
                  <a:gd name="T24" fmla="*/ 4 w 84"/>
                  <a:gd name="T25" fmla="*/ 67 h 78"/>
                  <a:gd name="T26" fmla="*/ 7 w 84"/>
                  <a:gd name="T27" fmla="*/ 68 h 78"/>
                  <a:gd name="T28" fmla="*/ 11 w 84"/>
                  <a:gd name="T29" fmla="*/ 68 h 78"/>
                  <a:gd name="T30" fmla="*/ 15 w 84"/>
                  <a:gd name="T31" fmla="*/ 66 h 78"/>
                  <a:gd name="T32" fmla="*/ 20 w 84"/>
                  <a:gd name="T33" fmla="*/ 75 h 78"/>
                  <a:gd name="T34" fmla="*/ 20 w 84"/>
                  <a:gd name="T35" fmla="*/ 77 h 78"/>
                  <a:gd name="T36" fmla="*/ 23 w 84"/>
                  <a:gd name="T37" fmla="*/ 77 h 78"/>
                  <a:gd name="T38" fmla="*/ 27 w 84"/>
                  <a:gd name="T39" fmla="*/ 77 h 78"/>
                  <a:gd name="T40" fmla="*/ 30 w 84"/>
                  <a:gd name="T41" fmla="*/ 77 h 78"/>
                  <a:gd name="T42" fmla="*/ 35 w 84"/>
                  <a:gd name="T43" fmla="*/ 71 h 78"/>
                  <a:gd name="T44" fmla="*/ 35 w 84"/>
                  <a:gd name="T45" fmla="*/ 69 h 78"/>
                  <a:gd name="T46" fmla="*/ 39 w 84"/>
                  <a:gd name="T47" fmla="*/ 67 h 78"/>
                  <a:gd name="T48" fmla="*/ 40 w 84"/>
                  <a:gd name="T49" fmla="*/ 63 h 78"/>
                  <a:gd name="T50" fmla="*/ 42 w 84"/>
                  <a:gd name="T51" fmla="*/ 62 h 78"/>
                  <a:gd name="T52" fmla="*/ 49 w 84"/>
                  <a:gd name="T53" fmla="*/ 57 h 78"/>
                  <a:gd name="T54" fmla="*/ 51 w 84"/>
                  <a:gd name="T55" fmla="*/ 57 h 78"/>
                  <a:gd name="T56" fmla="*/ 52 w 84"/>
                  <a:gd name="T57" fmla="*/ 56 h 78"/>
                  <a:gd name="T58" fmla="*/ 55 w 84"/>
                  <a:gd name="T59" fmla="*/ 54 h 78"/>
                  <a:gd name="T60" fmla="*/ 65 w 84"/>
                  <a:gd name="T61" fmla="*/ 53 h 78"/>
                  <a:gd name="T62" fmla="*/ 70 w 84"/>
                  <a:gd name="T63" fmla="*/ 52 h 78"/>
                  <a:gd name="T64" fmla="*/ 78 w 84"/>
                  <a:gd name="T65" fmla="*/ 51 h 78"/>
                  <a:gd name="T66" fmla="*/ 82 w 84"/>
                  <a:gd name="T67" fmla="*/ 31 h 78"/>
                  <a:gd name="T68" fmla="*/ 77 w 84"/>
                  <a:gd name="T69" fmla="*/ 32 h 78"/>
                  <a:gd name="T70" fmla="*/ 77 w 84"/>
                  <a:gd name="T71" fmla="*/ 28 h 78"/>
                  <a:gd name="T72" fmla="*/ 70 w 84"/>
                  <a:gd name="T73" fmla="*/ 26 h 78"/>
                  <a:gd name="T74" fmla="*/ 66 w 84"/>
                  <a:gd name="T75" fmla="*/ 22 h 78"/>
                  <a:gd name="T76" fmla="*/ 63 w 84"/>
                  <a:gd name="T77" fmla="*/ 20 h 78"/>
                  <a:gd name="T78" fmla="*/ 56 w 84"/>
                  <a:gd name="T79" fmla="*/ 14 h 78"/>
                  <a:gd name="T80" fmla="*/ 39 w 84"/>
                  <a:gd name="T81" fmla="*/ 3 h 78"/>
                  <a:gd name="T82" fmla="*/ 35 w 84"/>
                  <a:gd name="T83" fmla="*/ 1 h 78"/>
                  <a:gd name="T84" fmla="*/ 27 w 84"/>
                  <a:gd name="T85" fmla="*/ 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 h="78">
                    <a:moveTo>
                      <a:pt x="27" y="1"/>
                    </a:moveTo>
                    <a:cubicBezTo>
                      <a:pt x="29" y="16"/>
                      <a:pt x="31" y="31"/>
                      <a:pt x="33" y="45"/>
                    </a:cubicBezTo>
                    <a:cubicBezTo>
                      <a:pt x="33" y="47"/>
                      <a:pt x="35" y="50"/>
                      <a:pt x="32" y="50"/>
                    </a:cubicBezTo>
                    <a:cubicBezTo>
                      <a:pt x="28" y="50"/>
                      <a:pt x="23" y="50"/>
                      <a:pt x="19" y="50"/>
                    </a:cubicBezTo>
                    <a:cubicBezTo>
                      <a:pt x="17" y="50"/>
                      <a:pt x="16" y="50"/>
                      <a:pt x="15" y="50"/>
                    </a:cubicBezTo>
                    <a:cubicBezTo>
                      <a:pt x="14" y="50"/>
                      <a:pt x="13" y="51"/>
                      <a:pt x="12" y="51"/>
                    </a:cubicBezTo>
                    <a:cubicBezTo>
                      <a:pt x="11" y="52"/>
                      <a:pt x="10" y="51"/>
                      <a:pt x="8" y="51"/>
                    </a:cubicBezTo>
                    <a:cubicBezTo>
                      <a:pt x="7" y="51"/>
                      <a:pt x="7" y="53"/>
                      <a:pt x="6" y="52"/>
                    </a:cubicBezTo>
                    <a:cubicBezTo>
                      <a:pt x="5" y="52"/>
                      <a:pt x="4" y="50"/>
                      <a:pt x="3" y="50"/>
                    </a:cubicBezTo>
                    <a:cubicBezTo>
                      <a:pt x="2" y="50"/>
                      <a:pt x="2" y="56"/>
                      <a:pt x="0" y="55"/>
                    </a:cubicBezTo>
                    <a:cubicBezTo>
                      <a:pt x="0" y="56"/>
                      <a:pt x="0" y="58"/>
                      <a:pt x="0" y="59"/>
                    </a:cubicBezTo>
                    <a:cubicBezTo>
                      <a:pt x="0" y="61"/>
                      <a:pt x="2" y="61"/>
                      <a:pt x="3" y="63"/>
                    </a:cubicBezTo>
                    <a:cubicBezTo>
                      <a:pt x="4" y="64"/>
                      <a:pt x="3" y="66"/>
                      <a:pt x="4" y="67"/>
                    </a:cubicBezTo>
                    <a:cubicBezTo>
                      <a:pt x="5" y="69"/>
                      <a:pt x="6" y="67"/>
                      <a:pt x="7" y="68"/>
                    </a:cubicBezTo>
                    <a:cubicBezTo>
                      <a:pt x="7" y="69"/>
                      <a:pt x="10" y="68"/>
                      <a:pt x="11" y="68"/>
                    </a:cubicBezTo>
                    <a:cubicBezTo>
                      <a:pt x="12" y="68"/>
                      <a:pt x="14" y="66"/>
                      <a:pt x="15" y="66"/>
                    </a:cubicBezTo>
                    <a:cubicBezTo>
                      <a:pt x="17" y="68"/>
                      <a:pt x="18" y="73"/>
                      <a:pt x="20" y="75"/>
                    </a:cubicBezTo>
                    <a:cubicBezTo>
                      <a:pt x="20" y="75"/>
                      <a:pt x="19" y="77"/>
                      <a:pt x="20" y="77"/>
                    </a:cubicBezTo>
                    <a:cubicBezTo>
                      <a:pt x="21" y="78"/>
                      <a:pt x="22" y="76"/>
                      <a:pt x="23" y="77"/>
                    </a:cubicBezTo>
                    <a:cubicBezTo>
                      <a:pt x="24" y="78"/>
                      <a:pt x="26" y="78"/>
                      <a:pt x="27" y="77"/>
                    </a:cubicBezTo>
                    <a:cubicBezTo>
                      <a:pt x="29" y="75"/>
                      <a:pt x="29" y="77"/>
                      <a:pt x="30" y="77"/>
                    </a:cubicBezTo>
                    <a:cubicBezTo>
                      <a:pt x="33" y="77"/>
                      <a:pt x="35" y="73"/>
                      <a:pt x="35" y="71"/>
                    </a:cubicBezTo>
                    <a:cubicBezTo>
                      <a:pt x="35" y="70"/>
                      <a:pt x="33" y="70"/>
                      <a:pt x="35" y="69"/>
                    </a:cubicBezTo>
                    <a:cubicBezTo>
                      <a:pt x="36" y="68"/>
                      <a:pt x="38" y="69"/>
                      <a:pt x="39" y="67"/>
                    </a:cubicBezTo>
                    <a:cubicBezTo>
                      <a:pt x="39" y="66"/>
                      <a:pt x="40" y="64"/>
                      <a:pt x="40" y="63"/>
                    </a:cubicBezTo>
                    <a:cubicBezTo>
                      <a:pt x="41" y="61"/>
                      <a:pt x="41" y="60"/>
                      <a:pt x="42" y="62"/>
                    </a:cubicBezTo>
                    <a:cubicBezTo>
                      <a:pt x="45" y="64"/>
                      <a:pt x="47" y="56"/>
                      <a:pt x="49" y="57"/>
                    </a:cubicBezTo>
                    <a:cubicBezTo>
                      <a:pt x="50" y="57"/>
                      <a:pt x="50" y="57"/>
                      <a:pt x="51" y="57"/>
                    </a:cubicBezTo>
                    <a:cubicBezTo>
                      <a:pt x="51" y="57"/>
                      <a:pt x="52" y="56"/>
                      <a:pt x="52" y="56"/>
                    </a:cubicBezTo>
                    <a:cubicBezTo>
                      <a:pt x="53" y="55"/>
                      <a:pt x="54" y="55"/>
                      <a:pt x="55" y="54"/>
                    </a:cubicBezTo>
                    <a:cubicBezTo>
                      <a:pt x="58" y="51"/>
                      <a:pt x="61" y="54"/>
                      <a:pt x="65" y="53"/>
                    </a:cubicBezTo>
                    <a:cubicBezTo>
                      <a:pt x="67" y="53"/>
                      <a:pt x="68" y="52"/>
                      <a:pt x="70" y="52"/>
                    </a:cubicBezTo>
                    <a:cubicBezTo>
                      <a:pt x="73" y="52"/>
                      <a:pt x="76" y="52"/>
                      <a:pt x="78" y="51"/>
                    </a:cubicBezTo>
                    <a:cubicBezTo>
                      <a:pt x="84" y="49"/>
                      <a:pt x="82" y="36"/>
                      <a:pt x="82" y="31"/>
                    </a:cubicBezTo>
                    <a:cubicBezTo>
                      <a:pt x="81" y="32"/>
                      <a:pt x="78" y="34"/>
                      <a:pt x="77" y="32"/>
                    </a:cubicBezTo>
                    <a:cubicBezTo>
                      <a:pt x="76" y="31"/>
                      <a:pt x="78" y="29"/>
                      <a:pt x="77" y="28"/>
                    </a:cubicBezTo>
                    <a:cubicBezTo>
                      <a:pt x="76" y="26"/>
                      <a:pt x="72" y="27"/>
                      <a:pt x="70" y="26"/>
                    </a:cubicBezTo>
                    <a:cubicBezTo>
                      <a:pt x="68" y="26"/>
                      <a:pt x="67" y="23"/>
                      <a:pt x="66" y="22"/>
                    </a:cubicBezTo>
                    <a:cubicBezTo>
                      <a:pt x="66" y="21"/>
                      <a:pt x="65" y="20"/>
                      <a:pt x="63" y="20"/>
                    </a:cubicBezTo>
                    <a:cubicBezTo>
                      <a:pt x="61" y="18"/>
                      <a:pt x="58" y="16"/>
                      <a:pt x="56" y="14"/>
                    </a:cubicBezTo>
                    <a:cubicBezTo>
                      <a:pt x="50" y="11"/>
                      <a:pt x="44" y="7"/>
                      <a:pt x="39" y="3"/>
                    </a:cubicBezTo>
                    <a:cubicBezTo>
                      <a:pt x="38" y="3"/>
                      <a:pt x="36" y="1"/>
                      <a:pt x="35" y="1"/>
                    </a:cubicBezTo>
                    <a:cubicBezTo>
                      <a:pt x="33" y="0"/>
                      <a:pt x="30" y="1"/>
                      <a:pt x="27" y="1"/>
                    </a:cubicBezTo>
                    <a:close/>
                  </a:path>
                </a:pathLst>
              </a:custGeom>
              <a:grpFill/>
              <a:ln w="3175" cap="flat">
                <a:solidFill>
                  <a:schemeClr val="bg1">
                    <a:lumMod val="75000"/>
                  </a:schemeClr>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58" name="Freeform 770">
                <a:extLst>
                  <a:ext uri="{FF2B5EF4-FFF2-40B4-BE49-F238E27FC236}">
                    <a16:creationId xmlns:a16="http://schemas.microsoft.com/office/drawing/2014/main" id="{19ABE2EF-28A2-5CDB-A067-CAA03CF87306}"/>
                  </a:ext>
                </a:extLst>
              </p:cNvPr>
              <p:cNvSpPr>
                <a:spLocks/>
              </p:cNvSpPr>
              <p:nvPr/>
            </p:nvSpPr>
            <p:spPr bwMode="auto">
              <a:xfrm>
                <a:off x="6454545" y="3406696"/>
                <a:ext cx="289696" cy="298994"/>
              </a:xfrm>
              <a:custGeom>
                <a:avLst/>
                <a:gdLst>
                  <a:gd name="T0" fmla="*/ 45 w 55"/>
                  <a:gd name="T1" fmla="*/ 54 h 54"/>
                  <a:gd name="T2" fmla="*/ 48 w 55"/>
                  <a:gd name="T3" fmla="*/ 51 h 54"/>
                  <a:gd name="T4" fmla="*/ 51 w 55"/>
                  <a:gd name="T5" fmla="*/ 48 h 54"/>
                  <a:gd name="T6" fmla="*/ 54 w 55"/>
                  <a:gd name="T7" fmla="*/ 44 h 54"/>
                  <a:gd name="T8" fmla="*/ 55 w 55"/>
                  <a:gd name="T9" fmla="*/ 42 h 54"/>
                  <a:gd name="T10" fmla="*/ 50 w 55"/>
                  <a:gd name="T11" fmla="*/ 36 h 54"/>
                  <a:gd name="T12" fmla="*/ 45 w 55"/>
                  <a:gd name="T13" fmla="*/ 25 h 54"/>
                  <a:gd name="T14" fmla="*/ 40 w 55"/>
                  <a:gd name="T15" fmla="*/ 16 h 54"/>
                  <a:gd name="T16" fmla="*/ 38 w 55"/>
                  <a:gd name="T17" fmla="*/ 8 h 54"/>
                  <a:gd name="T18" fmla="*/ 47 w 55"/>
                  <a:gd name="T19" fmla="*/ 22 h 54"/>
                  <a:gd name="T20" fmla="*/ 49 w 55"/>
                  <a:gd name="T21" fmla="*/ 19 h 54"/>
                  <a:gd name="T22" fmla="*/ 48 w 55"/>
                  <a:gd name="T23" fmla="*/ 14 h 54"/>
                  <a:gd name="T24" fmla="*/ 47 w 55"/>
                  <a:gd name="T25" fmla="*/ 2 h 54"/>
                  <a:gd name="T26" fmla="*/ 38 w 55"/>
                  <a:gd name="T27" fmla="*/ 2 h 54"/>
                  <a:gd name="T28" fmla="*/ 25 w 55"/>
                  <a:gd name="T29" fmla="*/ 3 h 54"/>
                  <a:gd name="T30" fmla="*/ 16 w 55"/>
                  <a:gd name="T31" fmla="*/ 3 h 54"/>
                  <a:gd name="T32" fmla="*/ 4 w 55"/>
                  <a:gd name="T33" fmla="*/ 1 h 54"/>
                  <a:gd name="T34" fmla="*/ 3 w 55"/>
                  <a:gd name="T35" fmla="*/ 0 h 54"/>
                  <a:gd name="T36" fmla="*/ 1 w 55"/>
                  <a:gd name="T37" fmla="*/ 3 h 54"/>
                  <a:gd name="T38" fmla="*/ 2 w 55"/>
                  <a:gd name="T39" fmla="*/ 7 h 54"/>
                  <a:gd name="T40" fmla="*/ 1 w 55"/>
                  <a:gd name="T41" fmla="*/ 11 h 54"/>
                  <a:gd name="T42" fmla="*/ 2 w 55"/>
                  <a:gd name="T43" fmla="*/ 13 h 54"/>
                  <a:gd name="T44" fmla="*/ 2 w 55"/>
                  <a:gd name="T45" fmla="*/ 25 h 54"/>
                  <a:gd name="T46" fmla="*/ 2 w 55"/>
                  <a:gd name="T47" fmla="*/ 52 h 54"/>
                  <a:gd name="T48" fmla="*/ 34 w 55"/>
                  <a:gd name="T49" fmla="*/ 52 h 54"/>
                  <a:gd name="T50" fmla="*/ 40 w 55"/>
                  <a:gd name="T51" fmla="*/ 52 h 54"/>
                  <a:gd name="T52" fmla="*/ 45 w 55"/>
                  <a:gd name="T5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54">
                    <a:moveTo>
                      <a:pt x="45" y="54"/>
                    </a:moveTo>
                    <a:cubicBezTo>
                      <a:pt x="46" y="54"/>
                      <a:pt x="46" y="51"/>
                      <a:pt x="48" y="51"/>
                    </a:cubicBezTo>
                    <a:cubicBezTo>
                      <a:pt x="51" y="51"/>
                      <a:pt x="49" y="49"/>
                      <a:pt x="51" y="48"/>
                    </a:cubicBezTo>
                    <a:cubicBezTo>
                      <a:pt x="54" y="47"/>
                      <a:pt x="54" y="47"/>
                      <a:pt x="54" y="44"/>
                    </a:cubicBezTo>
                    <a:cubicBezTo>
                      <a:pt x="53" y="42"/>
                      <a:pt x="53" y="42"/>
                      <a:pt x="55" y="42"/>
                    </a:cubicBezTo>
                    <a:cubicBezTo>
                      <a:pt x="54" y="42"/>
                      <a:pt x="51" y="37"/>
                      <a:pt x="50" y="36"/>
                    </a:cubicBezTo>
                    <a:cubicBezTo>
                      <a:pt x="49" y="32"/>
                      <a:pt x="47" y="28"/>
                      <a:pt x="45" y="25"/>
                    </a:cubicBezTo>
                    <a:cubicBezTo>
                      <a:pt x="43" y="22"/>
                      <a:pt x="42" y="18"/>
                      <a:pt x="40" y="16"/>
                    </a:cubicBezTo>
                    <a:cubicBezTo>
                      <a:pt x="39" y="15"/>
                      <a:pt x="37" y="9"/>
                      <a:pt x="38" y="8"/>
                    </a:cubicBezTo>
                    <a:cubicBezTo>
                      <a:pt x="38" y="8"/>
                      <a:pt x="46" y="22"/>
                      <a:pt x="47" y="22"/>
                    </a:cubicBezTo>
                    <a:cubicBezTo>
                      <a:pt x="48" y="22"/>
                      <a:pt x="49" y="19"/>
                      <a:pt x="49" y="19"/>
                    </a:cubicBezTo>
                    <a:cubicBezTo>
                      <a:pt x="49" y="17"/>
                      <a:pt x="49" y="15"/>
                      <a:pt x="48" y="14"/>
                    </a:cubicBezTo>
                    <a:cubicBezTo>
                      <a:pt x="48" y="10"/>
                      <a:pt x="47" y="6"/>
                      <a:pt x="47" y="2"/>
                    </a:cubicBezTo>
                    <a:cubicBezTo>
                      <a:pt x="45" y="4"/>
                      <a:pt x="40" y="4"/>
                      <a:pt x="38" y="2"/>
                    </a:cubicBezTo>
                    <a:cubicBezTo>
                      <a:pt x="34" y="0"/>
                      <a:pt x="29" y="1"/>
                      <a:pt x="25" y="3"/>
                    </a:cubicBezTo>
                    <a:cubicBezTo>
                      <a:pt x="22" y="5"/>
                      <a:pt x="19" y="4"/>
                      <a:pt x="16" y="3"/>
                    </a:cubicBezTo>
                    <a:cubicBezTo>
                      <a:pt x="12" y="2"/>
                      <a:pt x="8" y="2"/>
                      <a:pt x="4" y="1"/>
                    </a:cubicBezTo>
                    <a:cubicBezTo>
                      <a:pt x="4" y="1"/>
                      <a:pt x="3" y="0"/>
                      <a:pt x="3" y="0"/>
                    </a:cubicBezTo>
                    <a:cubicBezTo>
                      <a:pt x="2" y="1"/>
                      <a:pt x="2" y="2"/>
                      <a:pt x="1" y="3"/>
                    </a:cubicBezTo>
                    <a:cubicBezTo>
                      <a:pt x="0" y="4"/>
                      <a:pt x="3" y="5"/>
                      <a:pt x="2" y="7"/>
                    </a:cubicBezTo>
                    <a:cubicBezTo>
                      <a:pt x="1" y="8"/>
                      <a:pt x="1" y="9"/>
                      <a:pt x="1" y="11"/>
                    </a:cubicBezTo>
                    <a:cubicBezTo>
                      <a:pt x="2" y="11"/>
                      <a:pt x="2" y="12"/>
                      <a:pt x="2" y="13"/>
                    </a:cubicBezTo>
                    <a:cubicBezTo>
                      <a:pt x="2" y="17"/>
                      <a:pt x="2" y="21"/>
                      <a:pt x="2" y="25"/>
                    </a:cubicBezTo>
                    <a:cubicBezTo>
                      <a:pt x="2" y="28"/>
                      <a:pt x="2" y="52"/>
                      <a:pt x="2" y="52"/>
                    </a:cubicBezTo>
                    <a:cubicBezTo>
                      <a:pt x="13" y="52"/>
                      <a:pt x="23" y="52"/>
                      <a:pt x="34" y="52"/>
                    </a:cubicBezTo>
                    <a:cubicBezTo>
                      <a:pt x="36" y="52"/>
                      <a:pt x="38" y="52"/>
                      <a:pt x="40" y="52"/>
                    </a:cubicBezTo>
                    <a:cubicBezTo>
                      <a:pt x="42" y="52"/>
                      <a:pt x="43" y="54"/>
                      <a:pt x="45" y="54"/>
                    </a:cubicBezTo>
                    <a:close/>
                  </a:path>
                </a:pathLst>
              </a:custGeom>
              <a:solidFill>
                <a:schemeClr val="accent3"/>
              </a:solidFill>
              <a:ln w="3175" cap="flat">
                <a:solidFill>
                  <a:schemeClr val="bg1">
                    <a:lumMod val="75000"/>
                  </a:schemeClr>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59" name="Freeform 771">
                <a:extLst>
                  <a:ext uri="{FF2B5EF4-FFF2-40B4-BE49-F238E27FC236}">
                    <a16:creationId xmlns:a16="http://schemas.microsoft.com/office/drawing/2014/main" id="{2CFF611A-490B-2ACA-D55E-8287318B0585}"/>
                  </a:ext>
                </a:extLst>
              </p:cNvPr>
              <p:cNvSpPr>
                <a:spLocks/>
              </p:cNvSpPr>
              <p:nvPr/>
            </p:nvSpPr>
            <p:spPr bwMode="auto">
              <a:xfrm>
                <a:off x="6025363" y="3234493"/>
                <a:ext cx="105509" cy="215730"/>
              </a:xfrm>
              <a:custGeom>
                <a:avLst/>
                <a:gdLst>
                  <a:gd name="T0" fmla="*/ 14 w 20"/>
                  <a:gd name="T1" fmla="*/ 34 h 39"/>
                  <a:gd name="T2" fmla="*/ 17 w 20"/>
                  <a:gd name="T3" fmla="*/ 30 h 39"/>
                  <a:gd name="T4" fmla="*/ 20 w 20"/>
                  <a:gd name="T5" fmla="*/ 27 h 39"/>
                  <a:gd name="T6" fmla="*/ 20 w 20"/>
                  <a:gd name="T7" fmla="*/ 24 h 39"/>
                  <a:gd name="T8" fmla="*/ 19 w 20"/>
                  <a:gd name="T9" fmla="*/ 23 h 39"/>
                  <a:gd name="T10" fmla="*/ 17 w 20"/>
                  <a:gd name="T11" fmla="*/ 20 h 39"/>
                  <a:gd name="T12" fmla="*/ 14 w 20"/>
                  <a:gd name="T13" fmla="*/ 20 h 39"/>
                  <a:gd name="T14" fmla="*/ 16 w 20"/>
                  <a:gd name="T15" fmla="*/ 16 h 39"/>
                  <a:gd name="T16" fmla="*/ 17 w 20"/>
                  <a:gd name="T17" fmla="*/ 10 h 39"/>
                  <a:gd name="T18" fmla="*/ 15 w 20"/>
                  <a:gd name="T19" fmla="*/ 6 h 39"/>
                  <a:gd name="T20" fmla="*/ 18 w 20"/>
                  <a:gd name="T21" fmla="*/ 4 h 39"/>
                  <a:gd name="T22" fmla="*/ 18 w 20"/>
                  <a:gd name="T23" fmla="*/ 1 h 39"/>
                  <a:gd name="T24" fmla="*/ 15 w 20"/>
                  <a:gd name="T25" fmla="*/ 3 h 39"/>
                  <a:gd name="T26" fmla="*/ 14 w 20"/>
                  <a:gd name="T27" fmla="*/ 2 h 39"/>
                  <a:gd name="T28" fmla="*/ 11 w 20"/>
                  <a:gd name="T29" fmla="*/ 0 h 39"/>
                  <a:gd name="T30" fmla="*/ 5 w 20"/>
                  <a:gd name="T31" fmla="*/ 4 h 39"/>
                  <a:gd name="T32" fmla="*/ 2 w 20"/>
                  <a:gd name="T33" fmla="*/ 17 h 39"/>
                  <a:gd name="T34" fmla="*/ 1 w 20"/>
                  <a:gd name="T35" fmla="*/ 21 h 39"/>
                  <a:gd name="T36" fmla="*/ 4 w 20"/>
                  <a:gd name="T37" fmla="*/ 26 h 39"/>
                  <a:gd name="T38" fmla="*/ 8 w 20"/>
                  <a:gd name="T39" fmla="*/ 30 h 39"/>
                  <a:gd name="T40" fmla="*/ 10 w 20"/>
                  <a:gd name="T41" fmla="*/ 39 h 39"/>
                  <a:gd name="T42" fmla="*/ 14 w 20"/>
                  <a:gd name="T43" fmla="*/ 34 h 39"/>
                  <a:gd name="T44" fmla="*/ 14 w 20"/>
                  <a:gd name="T4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9">
                    <a:moveTo>
                      <a:pt x="14" y="34"/>
                    </a:moveTo>
                    <a:cubicBezTo>
                      <a:pt x="12" y="32"/>
                      <a:pt x="16" y="30"/>
                      <a:pt x="17" y="30"/>
                    </a:cubicBezTo>
                    <a:cubicBezTo>
                      <a:pt x="19" y="29"/>
                      <a:pt x="20" y="28"/>
                      <a:pt x="20" y="27"/>
                    </a:cubicBezTo>
                    <a:cubicBezTo>
                      <a:pt x="20" y="26"/>
                      <a:pt x="20" y="25"/>
                      <a:pt x="20" y="24"/>
                    </a:cubicBezTo>
                    <a:cubicBezTo>
                      <a:pt x="20" y="23"/>
                      <a:pt x="19" y="23"/>
                      <a:pt x="19" y="23"/>
                    </a:cubicBezTo>
                    <a:cubicBezTo>
                      <a:pt x="18" y="22"/>
                      <a:pt x="18" y="21"/>
                      <a:pt x="17" y="20"/>
                    </a:cubicBezTo>
                    <a:cubicBezTo>
                      <a:pt x="16" y="20"/>
                      <a:pt x="15" y="21"/>
                      <a:pt x="14" y="20"/>
                    </a:cubicBezTo>
                    <a:cubicBezTo>
                      <a:pt x="11" y="18"/>
                      <a:pt x="14" y="17"/>
                      <a:pt x="16" y="16"/>
                    </a:cubicBezTo>
                    <a:cubicBezTo>
                      <a:pt x="18" y="15"/>
                      <a:pt x="19" y="12"/>
                      <a:pt x="17" y="10"/>
                    </a:cubicBezTo>
                    <a:cubicBezTo>
                      <a:pt x="17" y="9"/>
                      <a:pt x="14" y="7"/>
                      <a:pt x="15" y="6"/>
                    </a:cubicBezTo>
                    <a:cubicBezTo>
                      <a:pt x="16" y="5"/>
                      <a:pt x="17" y="5"/>
                      <a:pt x="18" y="4"/>
                    </a:cubicBezTo>
                    <a:cubicBezTo>
                      <a:pt x="18" y="4"/>
                      <a:pt x="18" y="1"/>
                      <a:pt x="18" y="1"/>
                    </a:cubicBezTo>
                    <a:cubicBezTo>
                      <a:pt x="17" y="1"/>
                      <a:pt x="16" y="4"/>
                      <a:pt x="15" y="3"/>
                    </a:cubicBezTo>
                    <a:cubicBezTo>
                      <a:pt x="15" y="3"/>
                      <a:pt x="14" y="2"/>
                      <a:pt x="14" y="2"/>
                    </a:cubicBezTo>
                    <a:cubicBezTo>
                      <a:pt x="13" y="1"/>
                      <a:pt x="12" y="0"/>
                      <a:pt x="11" y="0"/>
                    </a:cubicBezTo>
                    <a:cubicBezTo>
                      <a:pt x="9" y="1"/>
                      <a:pt x="6" y="2"/>
                      <a:pt x="5" y="4"/>
                    </a:cubicBezTo>
                    <a:cubicBezTo>
                      <a:pt x="3" y="8"/>
                      <a:pt x="5" y="14"/>
                      <a:pt x="2" y="17"/>
                    </a:cubicBezTo>
                    <a:cubicBezTo>
                      <a:pt x="0" y="19"/>
                      <a:pt x="0" y="19"/>
                      <a:pt x="1" y="21"/>
                    </a:cubicBezTo>
                    <a:cubicBezTo>
                      <a:pt x="1" y="23"/>
                      <a:pt x="4" y="24"/>
                      <a:pt x="4" y="26"/>
                    </a:cubicBezTo>
                    <a:cubicBezTo>
                      <a:pt x="5" y="28"/>
                      <a:pt x="8" y="29"/>
                      <a:pt x="8" y="30"/>
                    </a:cubicBezTo>
                    <a:cubicBezTo>
                      <a:pt x="9" y="33"/>
                      <a:pt x="10" y="37"/>
                      <a:pt x="10" y="39"/>
                    </a:cubicBezTo>
                    <a:cubicBezTo>
                      <a:pt x="12" y="39"/>
                      <a:pt x="16" y="37"/>
                      <a:pt x="14" y="34"/>
                    </a:cubicBezTo>
                    <a:cubicBezTo>
                      <a:pt x="13" y="33"/>
                      <a:pt x="15" y="35"/>
                      <a:pt x="14" y="34"/>
                    </a:cubicBezTo>
                    <a:close/>
                  </a:path>
                </a:pathLst>
              </a:custGeom>
              <a:grpFill/>
              <a:ln w="3175" cap="flat">
                <a:solidFill>
                  <a:schemeClr val="bg1">
                    <a:lumMod val="75000"/>
                  </a:schemeClr>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60" name="Freeform 772">
                <a:extLst>
                  <a:ext uri="{FF2B5EF4-FFF2-40B4-BE49-F238E27FC236}">
                    <a16:creationId xmlns:a16="http://schemas.microsoft.com/office/drawing/2014/main" id="{CB402BEE-BFA3-D1C8-3246-3566E00782AD}"/>
                  </a:ext>
                </a:extLst>
              </p:cNvPr>
              <p:cNvSpPr>
                <a:spLocks/>
              </p:cNvSpPr>
              <p:nvPr/>
            </p:nvSpPr>
            <p:spPr bwMode="auto">
              <a:xfrm>
                <a:off x="6071860" y="3361280"/>
                <a:ext cx="398782" cy="406860"/>
              </a:xfrm>
              <a:custGeom>
                <a:avLst/>
                <a:gdLst>
                  <a:gd name="T0" fmla="*/ 21 w 76"/>
                  <a:gd name="T1" fmla="*/ 55 h 73"/>
                  <a:gd name="T2" fmla="*/ 25 w 76"/>
                  <a:gd name="T3" fmla="*/ 57 h 73"/>
                  <a:gd name="T4" fmla="*/ 28 w 76"/>
                  <a:gd name="T5" fmla="*/ 55 h 73"/>
                  <a:gd name="T6" fmla="*/ 33 w 76"/>
                  <a:gd name="T7" fmla="*/ 53 h 73"/>
                  <a:gd name="T8" fmla="*/ 44 w 76"/>
                  <a:gd name="T9" fmla="*/ 59 h 73"/>
                  <a:gd name="T10" fmla="*/ 70 w 76"/>
                  <a:gd name="T11" fmla="*/ 73 h 73"/>
                  <a:gd name="T12" fmla="*/ 71 w 76"/>
                  <a:gd name="T13" fmla="*/ 71 h 73"/>
                  <a:gd name="T14" fmla="*/ 75 w 76"/>
                  <a:gd name="T15" fmla="*/ 71 h 73"/>
                  <a:gd name="T16" fmla="*/ 75 w 76"/>
                  <a:gd name="T17" fmla="*/ 66 h 73"/>
                  <a:gd name="T18" fmla="*/ 75 w 76"/>
                  <a:gd name="T19" fmla="*/ 44 h 73"/>
                  <a:gd name="T20" fmla="*/ 75 w 76"/>
                  <a:gd name="T21" fmla="*/ 24 h 73"/>
                  <a:gd name="T22" fmla="*/ 75 w 76"/>
                  <a:gd name="T23" fmla="*/ 20 h 73"/>
                  <a:gd name="T24" fmla="*/ 74 w 76"/>
                  <a:gd name="T25" fmla="*/ 17 h 73"/>
                  <a:gd name="T26" fmla="*/ 76 w 76"/>
                  <a:gd name="T27" fmla="*/ 14 h 73"/>
                  <a:gd name="T28" fmla="*/ 74 w 76"/>
                  <a:gd name="T29" fmla="*/ 11 h 73"/>
                  <a:gd name="T30" fmla="*/ 76 w 76"/>
                  <a:gd name="T31" fmla="*/ 8 h 73"/>
                  <a:gd name="T32" fmla="*/ 67 w 76"/>
                  <a:gd name="T33" fmla="*/ 5 h 73"/>
                  <a:gd name="T34" fmla="*/ 61 w 76"/>
                  <a:gd name="T35" fmla="*/ 2 h 73"/>
                  <a:gd name="T36" fmla="*/ 51 w 76"/>
                  <a:gd name="T37" fmla="*/ 6 h 73"/>
                  <a:gd name="T38" fmla="*/ 51 w 76"/>
                  <a:gd name="T39" fmla="*/ 9 h 73"/>
                  <a:gd name="T40" fmla="*/ 50 w 76"/>
                  <a:gd name="T41" fmla="*/ 14 h 73"/>
                  <a:gd name="T42" fmla="*/ 41 w 76"/>
                  <a:gd name="T43" fmla="*/ 13 h 73"/>
                  <a:gd name="T44" fmla="*/ 36 w 76"/>
                  <a:gd name="T45" fmla="*/ 12 h 73"/>
                  <a:gd name="T46" fmla="*/ 31 w 76"/>
                  <a:gd name="T47" fmla="*/ 10 h 73"/>
                  <a:gd name="T48" fmla="*/ 29 w 76"/>
                  <a:gd name="T49" fmla="*/ 6 h 73"/>
                  <a:gd name="T50" fmla="*/ 23 w 76"/>
                  <a:gd name="T51" fmla="*/ 3 h 73"/>
                  <a:gd name="T52" fmla="*/ 17 w 76"/>
                  <a:gd name="T53" fmla="*/ 2 h 73"/>
                  <a:gd name="T54" fmla="*/ 11 w 76"/>
                  <a:gd name="T55" fmla="*/ 0 h 73"/>
                  <a:gd name="T56" fmla="*/ 11 w 76"/>
                  <a:gd name="T57" fmla="*/ 4 h 73"/>
                  <a:gd name="T58" fmla="*/ 9 w 76"/>
                  <a:gd name="T59" fmla="*/ 6 h 73"/>
                  <a:gd name="T60" fmla="*/ 5 w 76"/>
                  <a:gd name="T61" fmla="*/ 8 h 73"/>
                  <a:gd name="T62" fmla="*/ 5 w 76"/>
                  <a:gd name="T63" fmla="*/ 14 h 73"/>
                  <a:gd name="T64" fmla="*/ 1 w 76"/>
                  <a:gd name="T65" fmla="*/ 17 h 73"/>
                  <a:gd name="T66" fmla="*/ 3 w 76"/>
                  <a:gd name="T67" fmla="*/ 21 h 73"/>
                  <a:gd name="T68" fmla="*/ 3 w 76"/>
                  <a:gd name="T69" fmla="*/ 26 h 73"/>
                  <a:gd name="T70" fmla="*/ 3 w 76"/>
                  <a:gd name="T71" fmla="*/ 31 h 73"/>
                  <a:gd name="T72" fmla="*/ 3 w 76"/>
                  <a:gd name="T73" fmla="*/ 34 h 73"/>
                  <a:gd name="T74" fmla="*/ 3 w 76"/>
                  <a:gd name="T75" fmla="*/ 37 h 73"/>
                  <a:gd name="T76" fmla="*/ 1 w 76"/>
                  <a:gd name="T77" fmla="*/ 40 h 73"/>
                  <a:gd name="T78" fmla="*/ 4 w 76"/>
                  <a:gd name="T79" fmla="*/ 46 h 73"/>
                  <a:gd name="T80" fmla="*/ 7 w 76"/>
                  <a:gd name="T81" fmla="*/ 48 h 73"/>
                  <a:gd name="T82" fmla="*/ 11 w 76"/>
                  <a:gd name="T83" fmla="*/ 49 h 73"/>
                  <a:gd name="T84" fmla="*/ 14 w 76"/>
                  <a:gd name="T85" fmla="*/ 53 h 73"/>
                  <a:gd name="T86" fmla="*/ 21 w 76"/>
                  <a:gd name="T87" fmla="*/ 55 h 73"/>
                  <a:gd name="T88" fmla="*/ 21 w 76"/>
                  <a:gd name="T89"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 h="73">
                    <a:moveTo>
                      <a:pt x="21" y="55"/>
                    </a:moveTo>
                    <a:cubicBezTo>
                      <a:pt x="21" y="56"/>
                      <a:pt x="24" y="58"/>
                      <a:pt x="25" y="57"/>
                    </a:cubicBezTo>
                    <a:cubicBezTo>
                      <a:pt x="26" y="56"/>
                      <a:pt x="27" y="56"/>
                      <a:pt x="28" y="55"/>
                    </a:cubicBezTo>
                    <a:cubicBezTo>
                      <a:pt x="29" y="55"/>
                      <a:pt x="32" y="53"/>
                      <a:pt x="33" y="53"/>
                    </a:cubicBezTo>
                    <a:cubicBezTo>
                      <a:pt x="37" y="55"/>
                      <a:pt x="40" y="57"/>
                      <a:pt x="44" y="59"/>
                    </a:cubicBezTo>
                    <a:cubicBezTo>
                      <a:pt x="53" y="64"/>
                      <a:pt x="61" y="69"/>
                      <a:pt x="70" y="73"/>
                    </a:cubicBezTo>
                    <a:cubicBezTo>
                      <a:pt x="70" y="71"/>
                      <a:pt x="69" y="71"/>
                      <a:pt x="71" y="71"/>
                    </a:cubicBezTo>
                    <a:cubicBezTo>
                      <a:pt x="71" y="71"/>
                      <a:pt x="75" y="71"/>
                      <a:pt x="75" y="71"/>
                    </a:cubicBezTo>
                    <a:cubicBezTo>
                      <a:pt x="75" y="69"/>
                      <a:pt x="75" y="68"/>
                      <a:pt x="75" y="66"/>
                    </a:cubicBezTo>
                    <a:cubicBezTo>
                      <a:pt x="75" y="59"/>
                      <a:pt x="75" y="52"/>
                      <a:pt x="75" y="44"/>
                    </a:cubicBezTo>
                    <a:cubicBezTo>
                      <a:pt x="75" y="37"/>
                      <a:pt x="75" y="30"/>
                      <a:pt x="75" y="24"/>
                    </a:cubicBezTo>
                    <a:cubicBezTo>
                      <a:pt x="75" y="22"/>
                      <a:pt x="75" y="21"/>
                      <a:pt x="75" y="20"/>
                    </a:cubicBezTo>
                    <a:cubicBezTo>
                      <a:pt x="74" y="19"/>
                      <a:pt x="74" y="18"/>
                      <a:pt x="74" y="17"/>
                    </a:cubicBezTo>
                    <a:cubicBezTo>
                      <a:pt x="74" y="16"/>
                      <a:pt x="76" y="15"/>
                      <a:pt x="76" y="14"/>
                    </a:cubicBezTo>
                    <a:cubicBezTo>
                      <a:pt x="76" y="13"/>
                      <a:pt x="74" y="12"/>
                      <a:pt x="74" y="11"/>
                    </a:cubicBezTo>
                    <a:cubicBezTo>
                      <a:pt x="74" y="10"/>
                      <a:pt x="75" y="9"/>
                      <a:pt x="76" y="8"/>
                    </a:cubicBezTo>
                    <a:cubicBezTo>
                      <a:pt x="73" y="6"/>
                      <a:pt x="70" y="7"/>
                      <a:pt x="67" y="5"/>
                    </a:cubicBezTo>
                    <a:cubicBezTo>
                      <a:pt x="65" y="4"/>
                      <a:pt x="64" y="2"/>
                      <a:pt x="61" y="2"/>
                    </a:cubicBezTo>
                    <a:cubicBezTo>
                      <a:pt x="57" y="2"/>
                      <a:pt x="53" y="3"/>
                      <a:pt x="51" y="6"/>
                    </a:cubicBezTo>
                    <a:cubicBezTo>
                      <a:pt x="50" y="7"/>
                      <a:pt x="50" y="8"/>
                      <a:pt x="51" y="9"/>
                    </a:cubicBezTo>
                    <a:cubicBezTo>
                      <a:pt x="52" y="11"/>
                      <a:pt x="51" y="12"/>
                      <a:pt x="50" y="14"/>
                    </a:cubicBezTo>
                    <a:cubicBezTo>
                      <a:pt x="48" y="17"/>
                      <a:pt x="44" y="15"/>
                      <a:pt x="41" y="13"/>
                    </a:cubicBezTo>
                    <a:cubicBezTo>
                      <a:pt x="39" y="13"/>
                      <a:pt x="38" y="12"/>
                      <a:pt x="36" y="12"/>
                    </a:cubicBezTo>
                    <a:cubicBezTo>
                      <a:pt x="34" y="11"/>
                      <a:pt x="32" y="12"/>
                      <a:pt x="31" y="10"/>
                    </a:cubicBezTo>
                    <a:cubicBezTo>
                      <a:pt x="30" y="9"/>
                      <a:pt x="30" y="7"/>
                      <a:pt x="29" y="6"/>
                    </a:cubicBezTo>
                    <a:cubicBezTo>
                      <a:pt x="28" y="4"/>
                      <a:pt x="25" y="4"/>
                      <a:pt x="23" y="3"/>
                    </a:cubicBezTo>
                    <a:cubicBezTo>
                      <a:pt x="21" y="2"/>
                      <a:pt x="19" y="2"/>
                      <a:pt x="17" y="2"/>
                    </a:cubicBezTo>
                    <a:cubicBezTo>
                      <a:pt x="15" y="2"/>
                      <a:pt x="14" y="1"/>
                      <a:pt x="11" y="0"/>
                    </a:cubicBezTo>
                    <a:cubicBezTo>
                      <a:pt x="11" y="1"/>
                      <a:pt x="11" y="2"/>
                      <a:pt x="11" y="4"/>
                    </a:cubicBezTo>
                    <a:cubicBezTo>
                      <a:pt x="11" y="5"/>
                      <a:pt x="11" y="4"/>
                      <a:pt x="9" y="6"/>
                    </a:cubicBezTo>
                    <a:cubicBezTo>
                      <a:pt x="8" y="7"/>
                      <a:pt x="7" y="7"/>
                      <a:pt x="5" y="8"/>
                    </a:cubicBezTo>
                    <a:cubicBezTo>
                      <a:pt x="3" y="10"/>
                      <a:pt x="6" y="12"/>
                      <a:pt x="5" y="14"/>
                    </a:cubicBezTo>
                    <a:cubicBezTo>
                      <a:pt x="4" y="16"/>
                      <a:pt x="1" y="16"/>
                      <a:pt x="1" y="17"/>
                    </a:cubicBezTo>
                    <a:cubicBezTo>
                      <a:pt x="1" y="19"/>
                      <a:pt x="2" y="20"/>
                      <a:pt x="3" y="21"/>
                    </a:cubicBezTo>
                    <a:cubicBezTo>
                      <a:pt x="3" y="23"/>
                      <a:pt x="3" y="25"/>
                      <a:pt x="3" y="26"/>
                    </a:cubicBezTo>
                    <a:cubicBezTo>
                      <a:pt x="3" y="28"/>
                      <a:pt x="4" y="29"/>
                      <a:pt x="3" y="31"/>
                    </a:cubicBezTo>
                    <a:cubicBezTo>
                      <a:pt x="3" y="32"/>
                      <a:pt x="3" y="33"/>
                      <a:pt x="3" y="34"/>
                    </a:cubicBezTo>
                    <a:cubicBezTo>
                      <a:pt x="3" y="35"/>
                      <a:pt x="4" y="36"/>
                      <a:pt x="3" y="37"/>
                    </a:cubicBezTo>
                    <a:cubicBezTo>
                      <a:pt x="3" y="38"/>
                      <a:pt x="0" y="38"/>
                      <a:pt x="1" y="40"/>
                    </a:cubicBezTo>
                    <a:cubicBezTo>
                      <a:pt x="3" y="42"/>
                      <a:pt x="4" y="43"/>
                      <a:pt x="4" y="46"/>
                    </a:cubicBezTo>
                    <a:cubicBezTo>
                      <a:pt x="4" y="48"/>
                      <a:pt x="6" y="47"/>
                      <a:pt x="7" y="48"/>
                    </a:cubicBezTo>
                    <a:cubicBezTo>
                      <a:pt x="9" y="48"/>
                      <a:pt x="10" y="48"/>
                      <a:pt x="11" y="49"/>
                    </a:cubicBezTo>
                    <a:cubicBezTo>
                      <a:pt x="12" y="50"/>
                      <a:pt x="13" y="52"/>
                      <a:pt x="14" y="53"/>
                    </a:cubicBezTo>
                    <a:cubicBezTo>
                      <a:pt x="16" y="54"/>
                      <a:pt x="19" y="53"/>
                      <a:pt x="21" y="55"/>
                    </a:cubicBezTo>
                    <a:cubicBezTo>
                      <a:pt x="22" y="56"/>
                      <a:pt x="20" y="54"/>
                      <a:pt x="21" y="55"/>
                    </a:cubicBezTo>
                    <a:close/>
                  </a:path>
                </a:pathLst>
              </a:custGeom>
              <a:grpFill/>
              <a:ln w="3175" cap="flat">
                <a:solidFill>
                  <a:schemeClr val="bg1">
                    <a:lumMod val="75000"/>
                  </a:schemeClr>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61" name="Freeform 773">
                <a:extLst>
                  <a:ext uri="{FF2B5EF4-FFF2-40B4-BE49-F238E27FC236}">
                    <a16:creationId xmlns:a16="http://schemas.microsoft.com/office/drawing/2014/main" id="{FFB633EA-FB66-AD4C-C565-C4BCFBA4AABA}"/>
                  </a:ext>
                </a:extLst>
              </p:cNvPr>
              <p:cNvSpPr>
                <a:spLocks/>
              </p:cNvSpPr>
              <p:nvPr/>
            </p:nvSpPr>
            <p:spPr bwMode="auto">
              <a:xfrm>
                <a:off x="5385169" y="3533487"/>
                <a:ext cx="219956" cy="189237"/>
              </a:xfrm>
              <a:custGeom>
                <a:avLst/>
                <a:gdLst>
                  <a:gd name="T0" fmla="*/ 19 w 42"/>
                  <a:gd name="T1" fmla="*/ 34 h 34"/>
                  <a:gd name="T2" fmla="*/ 20 w 42"/>
                  <a:gd name="T3" fmla="*/ 25 h 34"/>
                  <a:gd name="T4" fmla="*/ 24 w 42"/>
                  <a:gd name="T5" fmla="*/ 22 h 34"/>
                  <a:gd name="T6" fmla="*/ 25 w 42"/>
                  <a:gd name="T7" fmla="*/ 20 h 34"/>
                  <a:gd name="T8" fmla="*/ 25 w 42"/>
                  <a:gd name="T9" fmla="*/ 9 h 34"/>
                  <a:gd name="T10" fmla="*/ 32 w 42"/>
                  <a:gd name="T11" fmla="*/ 9 h 34"/>
                  <a:gd name="T12" fmla="*/ 41 w 42"/>
                  <a:gd name="T13" fmla="*/ 9 h 34"/>
                  <a:gd name="T14" fmla="*/ 42 w 42"/>
                  <a:gd name="T15" fmla="*/ 2 h 34"/>
                  <a:gd name="T16" fmla="*/ 40 w 42"/>
                  <a:gd name="T17" fmla="*/ 0 h 34"/>
                  <a:gd name="T18" fmla="*/ 20 w 42"/>
                  <a:gd name="T19" fmla="*/ 0 h 34"/>
                  <a:gd name="T20" fmla="*/ 15 w 42"/>
                  <a:gd name="T21" fmla="*/ 6 h 34"/>
                  <a:gd name="T22" fmla="*/ 10 w 42"/>
                  <a:gd name="T23" fmla="*/ 17 h 34"/>
                  <a:gd name="T24" fmla="*/ 8 w 42"/>
                  <a:gd name="T25" fmla="*/ 18 h 34"/>
                  <a:gd name="T26" fmla="*/ 4 w 42"/>
                  <a:gd name="T27" fmla="*/ 25 h 34"/>
                  <a:gd name="T28" fmla="*/ 0 w 42"/>
                  <a:gd name="T29" fmla="*/ 34 h 34"/>
                  <a:gd name="T30" fmla="*/ 19 w 42"/>
                  <a:gd name="T3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34">
                    <a:moveTo>
                      <a:pt x="19" y="34"/>
                    </a:moveTo>
                    <a:cubicBezTo>
                      <a:pt x="19" y="31"/>
                      <a:pt x="18" y="26"/>
                      <a:pt x="20" y="25"/>
                    </a:cubicBezTo>
                    <a:cubicBezTo>
                      <a:pt x="21" y="24"/>
                      <a:pt x="23" y="23"/>
                      <a:pt x="24" y="22"/>
                    </a:cubicBezTo>
                    <a:cubicBezTo>
                      <a:pt x="25" y="22"/>
                      <a:pt x="25" y="20"/>
                      <a:pt x="25" y="20"/>
                    </a:cubicBezTo>
                    <a:cubicBezTo>
                      <a:pt x="25" y="16"/>
                      <a:pt x="25" y="13"/>
                      <a:pt x="25" y="9"/>
                    </a:cubicBezTo>
                    <a:cubicBezTo>
                      <a:pt x="25" y="9"/>
                      <a:pt x="31" y="9"/>
                      <a:pt x="32" y="9"/>
                    </a:cubicBezTo>
                    <a:cubicBezTo>
                      <a:pt x="35" y="9"/>
                      <a:pt x="38" y="9"/>
                      <a:pt x="41" y="9"/>
                    </a:cubicBezTo>
                    <a:cubicBezTo>
                      <a:pt x="42" y="9"/>
                      <a:pt x="42" y="3"/>
                      <a:pt x="42" y="2"/>
                    </a:cubicBezTo>
                    <a:cubicBezTo>
                      <a:pt x="42" y="0"/>
                      <a:pt x="42" y="0"/>
                      <a:pt x="40" y="0"/>
                    </a:cubicBezTo>
                    <a:cubicBezTo>
                      <a:pt x="33" y="0"/>
                      <a:pt x="27" y="0"/>
                      <a:pt x="20" y="0"/>
                    </a:cubicBezTo>
                    <a:cubicBezTo>
                      <a:pt x="18" y="2"/>
                      <a:pt x="17" y="4"/>
                      <a:pt x="15" y="6"/>
                    </a:cubicBezTo>
                    <a:cubicBezTo>
                      <a:pt x="11" y="9"/>
                      <a:pt x="11" y="12"/>
                      <a:pt x="10" y="17"/>
                    </a:cubicBezTo>
                    <a:cubicBezTo>
                      <a:pt x="10" y="17"/>
                      <a:pt x="9" y="18"/>
                      <a:pt x="8" y="18"/>
                    </a:cubicBezTo>
                    <a:cubicBezTo>
                      <a:pt x="6" y="20"/>
                      <a:pt x="5" y="22"/>
                      <a:pt x="4" y="25"/>
                    </a:cubicBezTo>
                    <a:cubicBezTo>
                      <a:pt x="2" y="28"/>
                      <a:pt x="0" y="30"/>
                      <a:pt x="0" y="34"/>
                    </a:cubicBezTo>
                    <a:cubicBezTo>
                      <a:pt x="6" y="34"/>
                      <a:pt x="13" y="34"/>
                      <a:pt x="19" y="34"/>
                    </a:cubicBezTo>
                    <a:close/>
                  </a:path>
                </a:pathLst>
              </a:custGeom>
              <a:grpFill/>
              <a:ln w="3175" cap="flat">
                <a:solidFill>
                  <a:schemeClr val="bg1">
                    <a:lumMod val="75000"/>
                  </a:schemeClr>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62" name="Freeform 774">
                <a:extLst>
                  <a:ext uri="{FF2B5EF4-FFF2-40B4-BE49-F238E27FC236}">
                    <a16:creationId xmlns:a16="http://schemas.microsoft.com/office/drawing/2014/main" id="{BC5C9616-DB43-0A80-776C-EE2E6CD1F0A7}"/>
                  </a:ext>
                </a:extLst>
              </p:cNvPr>
              <p:cNvSpPr>
                <a:spLocks/>
              </p:cNvSpPr>
              <p:nvPr/>
            </p:nvSpPr>
            <p:spPr bwMode="auto">
              <a:xfrm>
                <a:off x="5490676" y="3266662"/>
                <a:ext cx="314732" cy="266824"/>
              </a:xfrm>
              <a:custGeom>
                <a:avLst/>
                <a:gdLst>
                  <a:gd name="T0" fmla="*/ 22 w 60"/>
                  <a:gd name="T1" fmla="*/ 48 h 48"/>
                  <a:gd name="T2" fmla="*/ 23 w 60"/>
                  <a:gd name="T3" fmla="*/ 41 h 48"/>
                  <a:gd name="T4" fmla="*/ 29 w 60"/>
                  <a:gd name="T5" fmla="*/ 37 h 48"/>
                  <a:gd name="T6" fmla="*/ 33 w 60"/>
                  <a:gd name="T7" fmla="*/ 37 h 48"/>
                  <a:gd name="T8" fmla="*/ 38 w 60"/>
                  <a:gd name="T9" fmla="*/ 35 h 48"/>
                  <a:gd name="T10" fmla="*/ 40 w 60"/>
                  <a:gd name="T11" fmla="*/ 32 h 48"/>
                  <a:gd name="T12" fmla="*/ 45 w 60"/>
                  <a:gd name="T13" fmla="*/ 31 h 48"/>
                  <a:gd name="T14" fmla="*/ 46 w 60"/>
                  <a:gd name="T15" fmla="*/ 28 h 48"/>
                  <a:gd name="T16" fmla="*/ 50 w 60"/>
                  <a:gd name="T17" fmla="*/ 25 h 48"/>
                  <a:gd name="T18" fmla="*/ 53 w 60"/>
                  <a:gd name="T19" fmla="*/ 23 h 48"/>
                  <a:gd name="T20" fmla="*/ 58 w 60"/>
                  <a:gd name="T21" fmla="*/ 24 h 48"/>
                  <a:gd name="T22" fmla="*/ 56 w 60"/>
                  <a:gd name="T23" fmla="*/ 16 h 48"/>
                  <a:gd name="T24" fmla="*/ 56 w 60"/>
                  <a:gd name="T25" fmla="*/ 10 h 48"/>
                  <a:gd name="T26" fmla="*/ 55 w 60"/>
                  <a:gd name="T27" fmla="*/ 7 h 48"/>
                  <a:gd name="T28" fmla="*/ 51 w 60"/>
                  <a:gd name="T29" fmla="*/ 6 h 48"/>
                  <a:gd name="T30" fmla="*/ 47 w 60"/>
                  <a:gd name="T31" fmla="*/ 6 h 48"/>
                  <a:gd name="T32" fmla="*/ 42 w 60"/>
                  <a:gd name="T33" fmla="*/ 6 h 48"/>
                  <a:gd name="T34" fmla="*/ 35 w 60"/>
                  <a:gd name="T35" fmla="*/ 4 h 48"/>
                  <a:gd name="T36" fmla="*/ 30 w 60"/>
                  <a:gd name="T37" fmla="*/ 13 h 48"/>
                  <a:gd name="T38" fmla="*/ 20 w 60"/>
                  <a:gd name="T39" fmla="*/ 19 h 48"/>
                  <a:gd name="T40" fmla="*/ 16 w 60"/>
                  <a:gd name="T41" fmla="*/ 27 h 48"/>
                  <a:gd name="T42" fmla="*/ 16 w 60"/>
                  <a:gd name="T43" fmla="*/ 35 h 48"/>
                  <a:gd name="T44" fmla="*/ 14 w 60"/>
                  <a:gd name="T45" fmla="*/ 39 h 48"/>
                  <a:gd name="T46" fmla="*/ 9 w 60"/>
                  <a:gd name="T47" fmla="*/ 42 h 48"/>
                  <a:gd name="T48" fmla="*/ 5 w 60"/>
                  <a:gd name="T49" fmla="*/ 45 h 48"/>
                  <a:gd name="T50" fmla="*/ 0 w 60"/>
                  <a:gd name="T51" fmla="*/ 48 h 48"/>
                  <a:gd name="T52" fmla="*/ 22 w 60"/>
                  <a:gd name="T5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 h="48">
                    <a:moveTo>
                      <a:pt x="22" y="48"/>
                    </a:moveTo>
                    <a:cubicBezTo>
                      <a:pt x="22" y="45"/>
                      <a:pt x="21" y="43"/>
                      <a:pt x="23" y="41"/>
                    </a:cubicBezTo>
                    <a:cubicBezTo>
                      <a:pt x="25" y="40"/>
                      <a:pt x="28" y="39"/>
                      <a:pt x="29" y="37"/>
                    </a:cubicBezTo>
                    <a:cubicBezTo>
                      <a:pt x="30" y="37"/>
                      <a:pt x="32" y="37"/>
                      <a:pt x="33" y="37"/>
                    </a:cubicBezTo>
                    <a:cubicBezTo>
                      <a:pt x="34" y="36"/>
                      <a:pt x="36" y="36"/>
                      <a:pt x="38" y="35"/>
                    </a:cubicBezTo>
                    <a:cubicBezTo>
                      <a:pt x="39" y="34"/>
                      <a:pt x="39" y="33"/>
                      <a:pt x="40" y="32"/>
                    </a:cubicBezTo>
                    <a:cubicBezTo>
                      <a:pt x="41" y="31"/>
                      <a:pt x="44" y="32"/>
                      <a:pt x="45" y="31"/>
                    </a:cubicBezTo>
                    <a:cubicBezTo>
                      <a:pt x="46" y="30"/>
                      <a:pt x="46" y="29"/>
                      <a:pt x="46" y="28"/>
                    </a:cubicBezTo>
                    <a:cubicBezTo>
                      <a:pt x="46" y="26"/>
                      <a:pt x="49" y="26"/>
                      <a:pt x="50" y="25"/>
                    </a:cubicBezTo>
                    <a:cubicBezTo>
                      <a:pt x="51" y="24"/>
                      <a:pt x="51" y="23"/>
                      <a:pt x="53" y="23"/>
                    </a:cubicBezTo>
                    <a:cubicBezTo>
                      <a:pt x="54" y="23"/>
                      <a:pt x="57" y="24"/>
                      <a:pt x="58" y="24"/>
                    </a:cubicBezTo>
                    <a:cubicBezTo>
                      <a:pt x="60" y="23"/>
                      <a:pt x="56" y="17"/>
                      <a:pt x="56" y="16"/>
                    </a:cubicBezTo>
                    <a:cubicBezTo>
                      <a:pt x="56" y="14"/>
                      <a:pt x="56" y="12"/>
                      <a:pt x="56" y="10"/>
                    </a:cubicBezTo>
                    <a:cubicBezTo>
                      <a:pt x="55" y="9"/>
                      <a:pt x="55" y="8"/>
                      <a:pt x="55" y="7"/>
                    </a:cubicBezTo>
                    <a:cubicBezTo>
                      <a:pt x="53" y="7"/>
                      <a:pt x="52" y="6"/>
                      <a:pt x="51" y="6"/>
                    </a:cubicBezTo>
                    <a:cubicBezTo>
                      <a:pt x="50" y="5"/>
                      <a:pt x="48" y="6"/>
                      <a:pt x="47" y="6"/>
                    </a:cubicBezTo>
                    <a:cubicBezTo>
                      <a:pt x="46" y="5"/>
                      <a:pt x="44" y="6"/>
                      <a:pt x="42" y="6"/>
                    </a:cubicBezTo>
                    <a:cubicBezTo>
                      <a:pt x="40" y="6"/>
                      <a:pt x="36" y="0"/>
                      <a:pt x="35" y="4"/>
                    </a:cubicBezTo>
                    <a:cubicBezTo>
                      <a:pt x="34" y="7"/>
                      <a:pt x="33" y="10"/>
                      <a:pt x="30" y="13"/>
                    </a:cubicBezTo>
                    <a:cubicBezTo>
                      <a:pt x="27" y="16"/>
                      <a:pt x="23" y="16"/>
                      <a:pt x="20" y="19"/>
                    </a:cubicBezTo>
                    <a:cubicBezTo>
                      <a:pt x="18" y="21"/>
                      <a:pt x="17" y="24"/>
                      <a:pt x="16" y="27"/>
                    </a:cubicBezTo>
                    <a:cubicBezTo>
                      <a:pt x="16" y="29"/>
                      <a:pt x="17" y="32"/>
                      <a:pt x="16" y="35"/>
                    </a:cubicBezTo>
                    <a:cubicBezTo>
                      <a:pt x="15" y="36"/>
                      <a:pt x="14" y="38"/>
                      <a:pt x="14" y="39"/>
                    </a:cubicBezTo>
                    <a:cubicBezTo>
                      <a:pt x="13" y="41"/>
                      <a:pt x="11" y="41"/>
                      <a:pt x="9" y="42"/>
                    </a:cubicBezTo>
                    <a:cubicBezTo>
                      <a:pt x="8" y="43"/>
                      <a:pt x="7" y="44"/>
                      <a:pt x="5" y="45"/>
                    </a:cubicBezTo>
                    <a:cubicBezTo>
                      <a:pt x="4" y="46"/>
                      <a:pt x="2" y="46"/>
                      <a:pt x="0" y="48"/>
                    </a:cubicBezTo>
                    <a:lnTo>
                      <a:pt x="22" y="48"/>
                    </a:lnTo>
                    <a:close/>
                  </a:path>
                </a:pathLst>
              </a:custGeom>
              <a:grpFill/>
              <a:ln w="3175" cap="flat">
                <a:solidFill>
                  <a:schemeClr val="bg1">
                    <a:lumMod val="75000"/>
                  </a:schemeClr>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63" name="Freeform 775">
                <a:extLst>
                  <a:ext uri="{FF2B5EF4-FFF2-40B4-BE49-F238E27FC236}">
                    <a16:creationId xmlns:a16="http://schemas.microsoft.com/office/drawing/2014/main" id="{A856AA32-A0EC-F009-BBEF-22F5067F2B03}"/>
                  </a:ext>
                </a:extLst>
              </p:cNvPr>
              <p:cNvSpPr>
                <a:spLocks/>
              </p:cNvSpPr>
              <p:nvPr/>
            </p:nvSpPr>
            <p:spPr bwMode="auto">
              <a:xfrm>
                <a:off x="5601549" y="3240170"/>
                <a:ext cx="543629" cy="548785"/>
              </a:xfrm>
              <a:custGeom>
                <a:avLst/>
                <a:gdLst>
                  <a:gd name="T0" fmla="*/ 35 w 104"/>
                  <a:gd name="T1" fmla="*/ 22 h 99"/>
                  <a:gd name="T2" fmla="*/ 36 w 104"/>
                  <a:gd name="T3" fmla="*/ 29 h 99"/>
                  <a:gd name="T4" fmla="*/ 31 w 104"/>
                  <a:gd name="T5" fmla="*/ 28 h 99"/>
                  <a:gd name="T6" fmla="*/ 29 w 104"/>
                  <a:gd name="T7" fmla="*/ 30 h 99"/>
                  <a:gd name="T8" fmla="*/ 26 w 104"/>
                  <a:gd name="T9" fmla="*/ 31 h 99"/>
                  <a:gd name="T10" fmla="*/ 24 w 104"/>
                  <a:gd name="T11" fmla="*/ 35 h 99"/>
                  <a:gd name="T12" fmla="*/ 20 w 104"/>
                  <a:gd name="T13" fmla="*/ 37 h 99"/>
                  <a:gd name="T14" fmla="*/ 17 w 104"/>
                  <a:gd name="T15" fmla="*/ 40 h 99"/>
                  <a:gd name="T16" fmla="*/ 11 w 104"/>
                  <a:gd name="T17" fmla="*/ 42 h 99"/>
                  <a:gd name="T18" fmla="*/ 8 w 104"/>
                  <a:gd name="T19" fmla="*/ 43 h 99"/>
                  <a:gd name="T20" fmla="*/ 4 w 104"/>
                  <a:gd name="T21" fmla="*/ 45 h 99"/>
                  <a:gd name="T22" fmla="*/ 1 w 104"/>
                  <a:gd name="T23" fmla="*/ 52 h 99"/>
                  <a:gd name="T24" fmla="*/ 2 w 104"/>
                  <a:gd name="T25" fmla="*/ 56 h 99"/>
                  <a:gd name="T26" fmla="*/ 6 w 104"/>
                  <a:gd name="T27" fmla="*/ 59 h 99"/>
                  <a:gd name="T28" fmla="*/ 37 w 104"/>
                  <a:gd name="T29" fmla="*/ 79 h 99"/>
                  <a:gd name="T30" fmla="*/ 48 w 104"/>
                  <a:gd name="T31" fmla="*/ 86 h 99"/>
                  <a:gd name="T32" fmla="*/ 49 w 104"/>
                  <a:gd name="T33" fmla="*/ 87 h 99"/>
                  <a:gd name="T34" fmla="*/ 58 w 104"/>
                  <a:gd name="T35" fmla="*/ 93 h 99"/>
                  <a:gd name="T36" fmla="*/ 61 w 104"/>
                  <a:gd name="T37" fmla="*/ 99 h 99"/>
                  <a:gd name="T38" fmla="*/ 67 w 104"/>
                  <a:gd name="T39" fmla="*/ 97 h 99"/>
                  <a:gd name="T40" fmla="*/ 72 w 104"/>
                  <a:gd name="T41" fmla="*/ 96 h 99"/>
                  <a:gd name="T42" fmla="*/ 85 w 104"/>
                  <a:gd name="T43" fmla="*/ 87 h 99"/>
                  <a:gd name="T44" fmla="*/ 100 w 104"/>
                  <a:gd name="T45" fmla="*/ 77 h 99"/>
                  <a:gd name="T46" fmla="*/ 104 w 104"/>
                  <a:gd name="T47" fmla="*/ 75 h 99"/>
                  <a:gd name="T48" fmla="*/ 97 w 104"/>
                  <a:gd name="T49" fmla="*/ 69 h 99"/>
                  <a:gd name="T50" fmla="*/ 94 w 104"/>
                  <a:gd name="T51" fmla="*/ 69 h 99"/>
                  <a:gd name="T52" fmla="*/ 92 w 104"/>
                  <a:gd name="T53" fmla="*/ 63 h 99"/>
                  <a:gd name="T54" fmla="*/ 92 w 104"/>
                  <a:gd name="T55" fmla="*/ 60 h 99"/>
                  <a:gd name="T56" fmla="*/ 93 w 104"/>
                  <a:gd name="T57" fmla="*/ 55 h 99"/>
                  <a:gd name="T58" fmla="*/ 93 w 104"/>
                  <a:gd name="T59" fmla="*/ 50 h 99"/>
                  <a:gd name="T60" fmla="*/ 93 w 104"/>
                  <a:gd name="T61" fmla="*/ 46 h 99"/>
                  <a:gd name="T62" fmla="*/ 92 w 104"/>
                  <a:gd name="T63" fmla="*/ 42 h 99"/>
                  <a:gd name="T64" fmla="*/ 91 w 104"/>
                  <a:gd name="T65" fmla="*/ 37 h 99"/>
                  <a:gd name="T66" fmla="*/ 87 w 104"/>
                  <a:gd name="T67" fmla="*/ 27 h 99"/>
                  <a:gd name="T68" fmla="*/ 82 w 104"/>
                  <a:gd name="T69" fmla="*/ 20 h 99"/>
                  <a:gd name="T70" fmla="*/ 85 w 104"/>
                  <a:gd name="T71" fmla="*/ 13 h 99"/>
                  <a:gd name="T72" fmla="*/ 86 w 104"/>
                  <a:gd name="T73" fmla="*/ 2 h 99"/>
                  <a:gd name="T74" fmla="*/ 84 w 104"/>
                  <a:gd name="T75" fmla="*/ 1 h 99"/>
                  <a:gd name="T76" fmla="*/ 81 w 104"/>
                  <a:gd name="T77" fmla="*/ 0 h 99"/>
                  <a:gd name="T78" fmla="*/ 79 w 104"/>
                  <a:gd name="T79" fmla="*/ 1 h 99"/>
                  <a:gd name="T80" fmla="*/ 75 w 104"/>
                  <a:gd name="T81" fmla="*/ 0 h 99"/>
                  <a:gd name="T82" fmla="*/ 72 w 104"/>
                  <a:gd name="T83" fmla="*/ 2 h 99"/>
                  <a:gd name="T84" fmla="*/ 68 w 104"/>
                  <a:gd name="T85" fmla="*/ 1 h 99"/>
                  <a:gd name="T86" fmla="*/ 61 w 104"/>
                  <a:gd name="T87" fmla="*/ 2 h 99"/>
                  <a:gd name="T88" fmla="*/ 46 w 104"/>
                  <a:gd name="T89" fmla="*/ 5 h 99"/>
                  <a:gd name="T90" fmla="*/ 43 w 104"/>
                  <a:gd name="T91" fmla="*/ 7 h 99"/>
                  <a:gd name="T92" fmla="*/ 39 w 104"/>
                  <a:gd name="T93" fmla="*/ 8 h 99"/>
                  <a:gd name="T94" fmla="*/ 34 w 104"/>
                  <a:gd name="T95" fmla="*/ 12 h 99"/>
                  <a:gd name="T96" fmla="*/ 35 w 104"/>
                  <a:gd name="T97" fmla="*/ 22 h 99"/>
                  <a:gd name="T98" fmla="*/ 35 w 104"/>
                  <a:gd name="T99" fmla="*/ 2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4" h="99">
                    <a:moveTo>
                      <a:pt x="35" y="22"/>
                    </a:moveTo>
                    <a:cubicBezTo>
                      <a:pt x="36" y="23"/>
                      <a:pt x="40" y="29"/>
                      <a:pt x="36" y="29"/>
                    </a:cubicBezTo>
                    <a:cubicBezTo>
                      <a:pt x="35" y="28"/>
                      <a:pt x="32" y="27"/>
                      <a:pt x="31" y="28"/>
                    </a:cubicBezTo>
                    <a:cubicBezTo>
                      <a:pt x="30" y="29"/>
                      <a:pt x="30" y="29"/>
                      <a:pt x="29" y="30"/>
                    </a:cubicBezTo>
                    <a:cubicBezTo>
                      <a:pt x="28" y="31"/>
                      <a:pt x="27" y="31"/>
                      <a:pt x="26" y="31"/>
                    </a:cubicBezTo>
                    <a:cubicBezTo>
                      <a:pt x="24" y="32"/>
                      <a:pt x="25" y="34"/>
                      <a:pt x="24" y="35"/>
                    </a:cubicBezTo>
                    <a:cubicBezTo>
                      <a:pt x="24" y="37"/>
                      <a:pt x="21" y="36"/>
                      <a:pt x="20" y="37"/>
                    </a:cubicBezTo>
                    <a:cubicBezTo>
                      <a:pt x="18" y="37"/>
                      <a:pt x="18" y="39"/>
                      <a:pt x="17" y="40"/>
                    </a:cubicBezTo>
                    <a:cubicBezTo>
                      <a:pt x="15" y="42"/>
                      <a:pt x="13" y="41"/>
                      <a:pt x="11" y="42"/>
                    </a:cubicBezTo>
                    <a:cubicBezTo>
                      <a:pt x="10" y="42"/>
                      <a:pt x="9" y="42"/>
                      <a:pt x="8" y="43"/>
                    </a:cubicBezTo>
                    <a:cubicBezTo>
                      <a:pt x="7" y="43"/>
                      <a:pt x="5" y="44"/>
                      <a:pt x="4" y="45"/>
                    </a:cubicBezTo>
                    <a:cubicBezTo>
                      <a:pt x="0" y="47"/>
                      <a:pt x="1" y="48"/>
                      <a:pt x="1" y="52"/>
                    </a:cubicBezTo>
                    <a:cubicBezTo>
                      <a:pt x="1" y="55"/>
                      <a:pt x="0" y="55"/>
                      <a:pt x="2" y="56"/>
                    </a:cubicBezTo>
                    <a:cubicBezTo>
                      <a:pt x="3" y="57"/>
                      <a:pt x="5" y="58"/>
                      <a:pt x="6" y="59"/>
                    </a:cubicBezTo>
                    <a:cubicBezTo>
                      <a:pt x="16" y="66"/>
                      <a:pt x="26" y="72"/>
                      <a:pt x="37" y="79"/>
                    </a:cubicBezTo>
                    <a:cubicBezTo>
                      <a:pt x="40" y="81"/>
                      <a:pt x="44" y="84"/>
                      <a:pt x="48" y="86"/>
                    </a:cubicBezTo>
                    <a:cubicBezTo>
                      <a:pt x="48" y="87"/>
                      <a:pt x="49" y="87"/>
                      <a:pt x="49" y="87"/>
                    </a:cubicBezTo>
                    <a:cubicBezTo>
                      <a:pt x="52" y="92"/>
                      <a:pt x="54" y="92"/>
                      <a:pt x="58" y="93"/>
                    </a:cubicBezTo>
                    <a:cubicBezTo>
                      <a:pt x="61" y="94"/>
                      <a:pt x="58" y="98"/>
                      <a:pt x="61" y="99"/>
                    </a:cubicBezTo>
                    <a:cubicBezTo>
                      <a:pt x="62" y="99"/>
                      <a:pt x="65" y="98"/>
                      <a:pt x="67" y="97"/>
                    </a:cubicBezTo>
                    <a:cubicBezTo>
                      <a:pt x="68" y="97"/>
                      <a:pt x="71" y="97"/>
                      <a:pt x="72" y="96"/>
                    </a:cubicBezTo>
                    <a:cubicBezTo>
                      <a:pt x="76" y="93"/>
                      <a:pt x="80" y="90"/>
                      <a:pt x="85" y="87"/>
                    </a:cubicBezTo>
                    <a:cubicBezTo>
                      <a:pt x="90" y="84"/>
                      <a:pt x="95" y="80"/>
                      <a:pt x="100" y="77"/>
                    </a:cubicBezTo>
                    <a:cubicBezTo>
                      <a:pt x="101" y="77"/>
                      <a:pt x="102" y="76"/>
                      <a:pt x="104" y="75"/>
                    </a:cubicBezTo>
                    <a:cubicBezTo>
                      <a:pt x="102" y="71"/>
                      <a:pt x="101" y="70"/>
                      <a:pt x="97" y="69"/>
                    </a:cubicBezTo>
                    <a:cubicBezTo>
                      <a:pt x="96" y="69"/>
                      <a:pt x="94" y="69"/>
                      <a:pt x="94" y="69"/>
                    </a:cubicBezTo>
                    <a:cubicBezTo>
                      <a:pt x="94" y="66"/>
                      <a:pt x="94" y="65"/>
                      <a:pt x="92" y="63"/>
                    </a:cubicBezTo>
                    <a:cubicBezTo>
                      <a:pt x="91" y="61"/>
                      <a:pt x="91" y="61"/>
                      <a:pt x="92" y="60"/>
                    </a:cubicBezTo>
                    <a:cubicBezTo>
                      <a:pt x="94" y="58"/>
                      <a:pt x="93" y="57"/>
                      <a:pt x="93" y="55"/>
                    </a:cubicBezTo>
                    <a:cubicBezTo>
                      <a:pt x="93" y="53"/>
                      <a:pt x="94" y="52"/>
                      <a:pt x="93" y="50"/>
                    </a:cubicBezTo>
                    <a:cubicBezTo>
                      <a:pt x="93" y="49"/>
                      <a:pt x="93" y="48"/>
                      <a:pt x="93" y="46"/>
                    </a:cubicBezTo>
                    <a:cubicBezTo>
                      <a:pt x="93" y="45"/>
                      <a:pt x="93" y="43"/>
                      <a:pt x="92" y="42"/>
                    </a:cubicBezTo>
                    <a:cubicBezTo>
                      <a:pt x="91" y="41"/>
                      <a:pt x="91" y="39"/>
                      <a:pt x="91" y="37"/>
                    </a:cubicBezTo>
                    <a:cubicBezTo>
                      <a:pt x="91" y="34"/>
                      <a:pt x="90" y="30"/>
                      <a:pt x="87" y="27"/>
                    </a:cubicBezTo>
                    <a:cubicBezTo>
                      <a:pt x="85" y="25"/>
                      <a:pt x="83" y="23"/>
                      <a:pt x="82" y="20"/>
                    </a:cubicBezTo>
                    <a:cubicBezTo>
                      <a:pt x="80" y="16"/>
                      <a:pt x="84" y="17"/>
                      <a:pt x="85" y="13"/>
                    </a:cubicBezTo>
                    <a:cubicBezTo>
                      <a:pt x="85" y="9"/>
                      <a:pt x="85" y="6"/>
                      <a:pt x="86" y="2"/>
                    </a:cubicBezTo>
                    <a:cubicBezTo>
                      <a:pt x="85" y="2"/>
                      <a:pt x="85" y="1"/>
                      <a:pt x="84" y="1"/>
                    </a:cubicBezTo>
                    <a:cubicBezTo>
                      <a:pt x="82" y="2"/>
                      <a:pt x="82" y="0"/>
                      <a:pt x="81" y="0"/>
                    </a:cubicBezTo>
                    <a:cubicBezTo>
                      <a:pt x="80" y="0"/>
                      <a:pt x="80" y="1"/>
                      <a:pt x="79" y="1"/>
                    </a:cubicBezTo>
                    <a:cubicBezTo>
                      <a:pt x="77" y="1"/>
                      <a:pt x="77" y="0"/>
                      <a:pt x="75" y="0"/>
                    </a:cubicBezTo>
                    <a:cubicBezTo>
                      <a:pt x="74" y="1"/>
                      <a:pt x="73" y="1"/>
                      <a:pt x="72" y="2"/>
                    </a:cubicBezTo>
                    <a:cubicBezTo>
                      <a:pt x="70" y="3"/>
                      <a:pt x="70" y="2"/>
                      <a:pt x="68" y="1"/>
                    </a:cubicBezTo>
                    <a:cubicBezTo>
                      <a:pt x="66" y="1"/>
                      <a:pt x="63" y="1"/>
                      <a:pt x="61" y="2"/>
                    </a:cubicBezTo>
                    <a:cubicBezTo>
                      <a:pt x="56" y="3"/>
                      <a:pt x="51" y="3"/>
                      <a:pt x="46" y="5"/>
                    </a:cubicBezTo>
                    <a:cubicBezTo>
                      <a:pt x="45" y="6"/>
                      <a:pt x="44" y="7"/>
                      <a:pt x="43" y="7"/>
                    </a:cubicBezTo>
                    <a:cubicBezTo>
                      <a:pt x="42" y="8"/>
                      <a:pt x="40" y="8"/>
                      <a:pt x="39" y="8"/>
                    </a:cubicBezTo>
                    <a:cubicBezTo>
                      <a:pt x="37" y="9"/>
                      <a:pt x="37" y="12"/>
                      <a:pt x="34" y="12"/>
                    </a:cubicBezTo>
                    <a:cubicBezTo>
                      <a:pt x="35" y="15"/>
                      <a:pt x="35" y="18"/>
                      <a:pt x="35" y="22"/>
                    </a:cubicBezTo>
                    <a:cubicBezTo>
                      <a:pt x="36" y="23"/>
                      <a:pt x="35" y="20"/>
                      <a:pt x="35" y="22"/>
                    </a:cubicBezTo>
                    <a:close/>
                  </a:path>
                </a:pathLst>
              </a:custGeom>
              <a:grpFill/>
              <a:ln w="3175" cap="flat">
                <a:solidFill>
                  <a:schemeClr val="bg1">
                    <a:lumMod val="75000"/>
                  </a:schemeClr>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grpSp>
        <p:sp>
          <p:nvSpPr>
            <p:cNvPr id="83" name="Freeform 82">
              <a:extLst>
                <a:ext uri="{FF2B5EF4-FFF2-40B4-BE49-F238E27FC236}">
                  <a16:creationId xmlns:a16="http://schemas.microsoft.com/office/drawing/2014/main" id="{A5C8BCE8-BBED-AEA1-033A-0BB50D3FBB9D}"/>
                </a:ext>
              </a:extLst>
            </p:cNvPr>
            <p:cNvSpPr/>
            <p:nvPr/>
          </p:nvSpPr>
          <p:spPr bwMode="gray">
            <a:xfrm>
              <a:off x="6222626" y="3597088"/>
              <a:ext cx="393327" cy="198344"/>
            </a:xfrm>
            <a:custGeom>
              <a:avLst/>
              <a:gdLst>
                <a:gd name="connsiteX0" fmla="*/ 393327 w 393327"/>
                <a:gd name="connsiteY0" fmla="*/ 121024 h 198344"/>
                <a:gd name="connsiteX1" fmla="*/ 363071 w 393327"/>
                <a:gd name="connsiteY1" fmla="*/ 94130 h 198344"/>
                <a:gd name="connsiteX2" fmla="*/ 356348 w 393327"/>
                <a:gd name="connsiteY2" fmla="*/ 84044 h 198344"/>
                <a:gd name="connsiteX3" fmla="*/ 339539 w 393327"/>
                <a:gd name="connsiteY3" fmla="*/ 63874 h 198344"/>
                <a:gd name="connsiteX4" fmla="*/ 332815 w 393327"/>
                <a:gd name="connsiteY4" fmla="*/ 33618 h 198344"/>
                <a:gd name="connsiteX5" fmla="*/ 329453 w 393327"/>
                <a:gd name="connsiteY5" fmla="*/ 20171 h 198344"/>
                <a:gd name="connsiteX6" fmla="*/ 326092 w 393327"/>
                <a:gd name="connsiteY6" fmla="*/ 10086 h 198344"/>
                <a:gd name="connsiteX7" fmla="*/ 305921 w 393327"/>
                <a:gd name="connsiteY7" fmla="*/ 0 h 198344"/>
                <a:gd name="connsiteX8" fmla="*/ 292474 w 393327"/>
                <a:gd name="connsiteY8" fmla="*/ 3362 h 198344"/>
                <a:gd name="connsiteX9" fmla="*/ 295836 w 393327"/>
                <a:gd name="connsiteY9" fmla="*/ 16809 h 198344"/>
                <a:gd name="connsiteX10" fmla="*/ 302559 w 393327"/>
                <a:gd name="connsiteY10" fmla="*/ 36980 h 198344"/>
                <a:gd name="connsiteX11" fmla="*/ 305921 w 393327"/>
                <a:gd name="connsiteY11" fmla="*/ 47065 h 198344"/>
                <a:gd name="connsiteX12" fmla="*/ 309283 w 393327"/>
                <a:gd name="connsiteY12" fmla="*/ 57150 h 198344"/>
                <a:gd name="connsiteX13" fmla="*/ 305921 w 393327"/>
                <a:gd name="connsiteY13" fmla="*/ 87406 h 198344"/>
                <a:gd name="connsiteX14" fmla="*/ 299198 w 393327"/>
                <a:gd name="connsiteY14" fmla="*/ 97491 h 198344"/>
                <a:gd name="connsiteX15" fmla="*/ 279027 w 393327"/>
                <a:gd name="connsiteY15" fmla="*/ 104215 h 198344"/>
                <a:gd name="connsiteX16" fmla="*/ 255495 w 393327"/>
                <a:gd name="connsiteY16" fmla="*/ 114300 h 198344"/>
                <a:gd name="connsiteX17" fmla="*/ 245409 w 393327"/>
                <a:gd name="connsiteY17" fmla="*/ 117662 h 198344"/>
                <a:gd name="connsiteX18" fmla="*/ 201706 w 393327"/>
                <a:gd name="connsiteY18" fmla="*/ 110938 h 198344"/>
                <a:gd name="connsiteX19" fmla="*/ 198345 w 393327"/>
                <a:gd name="connsiteY19" fmla="*/ 137833 h 198344"/>
                <a:gd name="connsiteX20" fmla="*/ 171450 w 393327"/>
                <a:gd name="connsiteY20" fmla="*/ 151280 h 198344"/>
                <a:gd name="connsiteX21" fmla="*/ 161365 w 393327"/>
                <a:gd name="connsiteY21" fmla="*/ 158003 h 198344"/>
                <a:gd name="connsiteX22" fmla="*/ 151280 w 393327"/>
                <a:gd name="connsiteY22" fmla="*/ 161365 h 198344"/>
                <a:gd name="connsiteX23" fmla="*/ 121024 w 393327"/>
                <a:gd name="connsiteY23" fmla="*/ 154641 h 198344"/>
                <a:gd name="connsiteX24" fmla="*/ 110939 w 393327"/>
                <a:gd name="connsiteY24" fmla="*/ 147918 h 198344"/>
                <a:gd name="connsiteX25" fmla="*/ 107577 w 393327"/>
                <a:gd name="connsiteY25" fmla="*/ 137833 h 198344"/>
                <a:gd name="connsiteX26" fmla="*/ 87406 w 393327"/>
                <a:gd name="connsiteY26" fmla="*/ 127747 h 198344"/>
                <a:gd name="connsiteX27" fmla="*/ 67236 w 393327"/>
                <a:gd name="connsiteY27" fmla="*/ 131109 h 198344"/>
                <a:gd name="connsiteX28" fmla="*/ 60512 w 393327"/>
                <a:gd name="connsiteY28" fmla="*/ 151280 h 198344"/>
                <a:gd name="connsiteX29" fmla="*/ 43703 w 393327"/>
                <a:gd name="connsiteY29" fmla="*/ 174812 h 198344"/>
                <a:gd name="connsiteX30" fmla="*/ 36980 w 393327"/>
                <a:gd name="connsiteY30" fmla="*/ 184897 h 198344"/>
                <a:gd name="connsiteX31" fmla="*/ 16809 w 393327"/>
                <a:gd name="connsiteY31" fmla="*/ 198344 h 198344"/>
                <a:gd name="connsiteX32" fmla="*/ 0 w 393327"/>
                <a:gd name="connsiteY32" fmla="*/ 188259 h 198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93327" h="198344">
                  <a:moveTo>
                    <a:pt x="393327" y="121024"/>
                  </a:moveTo>
                  <a:cubicBezTo>
                    <a:pt x="385848" y="114792"/>
                    <a:pt x="370467" y="103005"/>
                    <a:pt x="363071" y="94130"/>
                  </a:cubicBezTo>
                  <a:cubicBezTo>
                    <a:pt x="360484" y="91026"/>
                    <a:pt x="358935" y="87148"/>
                    <a:pt x="356348" y="84044"/>
                  </a:cubicBezTo>
                  <a:cubicBezTo>
                    <a:pt x="347052" y="72888"/>
                    <a:pt x="345800" y="76397"/>
                    <a:pt x="339539" y="63874"/>
                  </a:cubicBezTo>
                  <a:cubicBezTo>
                    <a:pt x="335177" y="55150"/>
                    <a:pt x="334537" y="42227"/>
                    <a:pt x="332815" y="33618"/>
                  </a:cubicBezTo>
                  <a:cubicBezTo>
                    <a:pt x="331909" y="29087"/>
                    <a:pt x="330722" y="24614"/>
                    <a:pt x="329453" y="20171"/>
                  </a:cubicBezTo>
                  <a:cubicBezTo>
                    <a:pt x="328480" y="16764"/>
                    <a:pt x="328306" y="12853"/>
                    <a:pt x="326092" y="10086"/>
                  </a:cubicBezTo>
                  <a:cubicBezTo>
                    <a:pt x="321353" y="4162"/>
                    <a:pt x="312565" y="2215"/>
                    <a:pt x="305921" y="0"/>
                  </a:cubicBezTo>
                  <a:cubicBezTo>
                    <a:pt x="301439" y="1121"/>
                    <a:pt x="294851" y="-600"/>
                    <a:pt x="292474" y="3362"/>
                  </a:cubicBezTo>
                  <a:cubicBezTo>
                    <a:pt x="290097" y="7324"/>
                    <a:pt x="294508" y="12384"/>
                    <a:pt x="295836" y="16809"/>
                  </a:cubicBezTo>
                  <a:cubicBezTo>
                    <a:pt x="297872" y="23597"/>
                    <a:pt x="300318" y="30256"/>
                    <a:pt x="302559" y="36980"/>
                  </a:cubicBezTo>
                  <a:lnTo>
                    <a:pt x="305921" y="47065"/>
                  </a:lnTo>
                  <a:lnTo>
                    <a:pt x="309283" y="57150"/>
                  </a:lnTo>
                  <a:cubicBezTo>
                    <a:pt x="308162" y="67235"/>
                    <a:pt x="308382" y="77562"/>
                    <a:pt x="305921" y="87406"/>
                  </a:cubicBezTo>
                  <a:cubicBezTo>
                    <a:pt x="304941" y="91326"/>
                    <a:pt x="302624" y="95350"/>
                    <a:pt x="299198" y="97491"/>
                  </a:cubicBezTo>
                  <a:cubicBezTo>
                    <a:pt x="293188" y="101247"/>
                    <a:pt x="285751" y="101974"/>
                    <a:pt x="279027" y="104215"/>
                  </a:cubicBezTo>
                  <a:cubicBezTo>
                    <a:pt x="255375" y="112100"/>
                    <a:pt x="284575" y="101838"/>
                    <a:pt x="255495" y="114300"/>
                  </a:cubicBezTo>
                  <a:cubicBezTo>
                    <a:pt x="252238" y="115696"/>
                    <a:pt x="248771" y="116541"/>
                    <a:pt x="245409" y="117662"/>
                  </a:cubicBezTo>
                  <a:cubicBezTo>
                    <a:pt x="235741" y="103159"/>
                    <a:pt x="230698" y="89194"/>
                    <a:pt x="201706" y="110938"/>
                  </a:cubicBezTo>
                  <a:cubicBezTo>
                    <a:pt x="194478" y="116359"/>
                    <a:pt x="203766" y="130605"/>
                    <a:pt x="198345" y="137833"/>
                  </a:cubicBezTo>
                  <a:cubicBezTo>
                    <a:pt x="192331" y="145852"/>
                    <a:pt x="179790" y="145720"/>
                    <a:pt x="171450" y="151280"/>
                  </a:cubicBezTo>
                  <a:cubicBezTo>
                    <a:pt x="168088" y="153521"/>
                    <a:pt x="164979" y="156196"/>
                    <a:pt x="161365" y="158003"/>
                  </a:cubicBezTo>
                  <a:cubicBezTo>
                    <a:pt x="158196" y="159588"/>
                    <a:pt x="154642" y="160244"/>
                    <a:pt x="151280" y="161365"/>
                  </a:cubicBezTo>
                  <a:cubicBezTo>
                    <a:pt x="143530" y="160073"/>
                    <a:pt x="129301" y="158780"/>
                    <a:pt x="121024" y="154641"/>
                  </a:cubicBezTo>
                  <a:cubicBezTo>
                    <a:pt x="117410" y="152834"/>
                    <a:pt x="114301" y="150159"/>
                    <a:pt x="110939" y="147918"/>
                  </a:cubicBezTo>
                  <a:cubicBezTo>
                    <a:pt x="109818" y="144556"/>
                    <a:pt x="109791" y="140600"/>
                    <a:pt x="107577" y="137833"/>
                  </a:cubicBezTo>
                  <a:cubicBezTo>
                    <a:pt x="102837" y="131908"/>
                    <a:pt x="94051" y="129962"/>
                    <a:pt x="87406" y="127747"/>
                  </a:cubicBezTo>
                  <a:cubicBezTo>
                    <a:pt x="80683" y="128868"/>
                    <a:pt x="72366" y="126620"/>
                    <a:pt x="67236" y="131109"/>
                  </a:cubicBezTo>
                  <a:cubicBezTo>
                    <a:pt x="61902" y="135776"/>
                    <a:pt x="64443" y="145383"/>
                    <a:pt x="60512" y="151280"/>
                  </a:cubicBezTo>
                  <a:cubicBezTo>
                    <a:pt x="44668" y="175047"/>
                    <a:pt x="64552" y="145624"/>
                    <a:pt x="43703" y="174812"/>
                  </a:cubicBezTo>
                  <a:cubicBezTo>
                    <a:pt x="41355" y="178100"/>
                    <a:pt x="40021" y="182237"/>
                    <a:pt x="36980" y="184897"/>
                  </a:cubicBezTo>
                  <a:cubicBezTo>
                    <a:pt x="30899" y="190218"/>
                    <a:pt x="16809" y="198344"/>
                    <a:pt x="16809" y="198344"/>
                  </a:cubicBezTo>
                  <a:cubicBezTo>
                    <a:pt x="931" y="194375"/>
                    <a:pt x="5428" y="199115"/>
                    <a:pt x="0" y="188259"/>
                  </a:cubicBezTo>
                </a:path>
              </a:pathLst>
            </a:custGeom>
            <a:no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D6D6D6"/>
                </a:solidFill>
                <a:effectLst/>
                <a:uLnTx/>
                <a:uFillTx/>
                <a:latin typeface="Arial"/>
                <a:ea typeface="+mn-ea"/>
                <a:cs typeface="+mn-cs"/>
              </a:endParaRPr>
            </a:p>
          </p:txBody>
        </p:sp>
      </p:grpSp>
      <p:sp>
        <p:nvSpPr>
          <p:cNvPr id="91" name="TextBox 90">
            <a:extLst>
              <a:ext uri="{FF2B5EF4-FFF2-40B4-BE49-F238E27FC236}">
                <a16:creationId xmlns:a16="http://schemas.microsoft.com/office/drawing/2014/main" id="{F4BDDC1A-9C03-180E-4BFA-923AF3FDFCA7}"/>
              </a:ext>
            </a:extLst>
          </p:cNvPr>
          <p:cNvSpPr txBox="1"/>
          <p:nvPr/>
        </p:nvSpPr>
        <p:spPr bwMode="gray">
          <a:xfrm>
            <a:off x="4469794" y="1894097"/>
            <a:ext cx="3272126" cy="1007968"/>
          </a:xfrm>
          <a:prstGeom prst="rect">
            <a:avLst/>
          </a:prstGeom>
          <a:noFill/>
        </p:spPr>
        <p:txBody>
          <a:bodyPr wrap="square" lIns="0" tIns="0" rIns="0" bIns="0" rtlCol="0">
            <a:spAutoFit/>
          </a:bodyPr>
          <a:lstStyle/>
          <a:p>
            <a:pPr marL="171450" marR="0" lvl="1" indent="-171450" algn="l" defTabSz="711200" rtl="0" eaLnBrk="1" fontAlgn="auto" latinLnBrk="0" hangingPunct="1">
              <a:lnSpc>
                <a:spcPct val="100000"/>
              </a:lnSpc>
              <a:spcBef>
                <a:spcPts val="300"/>
              </a:spcBef>
              <a:spcAft>
                <a:spcPts val="0"/>
              </a:spcAft>
              <a:buClrTx/>
              <a:buSzTx/>
              <a:buFont typeface="Arial" panose="020B0604020202020204" pitchFamily="34" charset="0"/>
              <a:buChar char="•"/>
              <a:tabLst/>
              <a:defRPr/>
            </a:pPr>
            <a:r>
              <a:rPr kumimoji="0" lang="en-US" sz="1050" b="0" i="0" u="none" strike="noStrike" kern="1200" cap="none" spc="0" normalizeH="0" baseline="0" noProof="0">
                <a:ln>
                  <a:noFill/>
                </a:ln>
                <a:solidFill>
                  <a:srgbClr val="000000"/>
                </a:solidFill>
                <a:effectLst/>
                <a:uLnTx/>
                <a:uFillTx/>
                <a:latin typeface="Arial"/>
                <a:ea typeface="+mn-ea"/>
                <a:cs typeface="+mn-cs"/>
              </a:rPr>
              <a:t>Under the </a:t>
            </a:r>
            <a:r>
              <a:rPr kumimoji="0" lang="en-US" sz="1050" b="1" i="0" u="none" strike="noStrike" kern="1200" cap="none" spc="0" normalizeH="0" baseline="0" noProof="0">
                <a:ln>
                  <a:noFill/>
                </a:ln>
                <a:solidFill>
                  <a:srgbClr val="000000"/>
                </a:solidFill>
                <a:effectLst/>
                <a:uLnTx/>
                <a:uFillTx/>
                <a:latin typeface="Arial"/>
                <a:ea typeface="+mn-ea"/>
                <a:cs typeface="+mn-cs"/>
              </a:rPr>
              <a:t>Ghana Nuclear Power Program</a:t>
            </a:r>
            <a:r>
              <a:rPr kumimoji="0" lang="en-US" sz="1050" b="0" i="0" u="none" strike="noStrike" kern="1200" cap="none" spc="0" normalizeH="0" baseline="0" noProof="0">
                <a:ln>
                  <a:noFill/>
                </a:ln>
                <a:solidFill>
                  <a:srgbClr val="000000"/>
                </a:solidFill>
                <a:effectLst/>
                <a:uLnTx/>
                <a:uFillTx/>
                <a:latin typeface="Arial"/>
                <a:ea typeface="+mn-ea"/>
                <a:cs typeface="+mn-cs"/>
              </a:rPr>
              <a:t>, the country is in a preparatory work for the construction of its first nuclear power plant. </a:t>
            </a:r>
          </a:p>
          <a:p>
            <a:pPr marL="171450" marR="0" lvl="1" indent="-171450" algn="l" defTabSz="711200" rtl="0" eaLnBrk="1" fontAlgn="auto" latinLnBrk="0" hangingPunct="1">
              <a:lnSpc>
                <a:spcPct val="100000"/>
              </a:lnSpc>
              <a:spcBef>
                <a:spcPts val="300"/>
              </a:spcBef>
              <a:spcAft>
                <a:spcPts val="0"/>
              </a:spcAft>
              <a:buClrTx/>
              <a:buSzTx/>
              <a:buFont typeface="Arial" panose="020B0604020202020204" pitchFamily="34" charset="0"/>
              <a:buChar char="•"/>
              <a:tabLst/>
              <a:defRPr/>
            </a:pPr>
            <a:r>
              <a:rPr kumimoji="0" lang="en-US" sz="1050" b="0" i="0" u="none" strike="noStrike" kern="1200" cap="none" spc="0" normalizeH="0" baseline="0" noProof="0">
                <a:ln>
                  <a:noFill/>
                </a:ln>
                <a:solidFill>
                  <a:srgbClr val="000000"/>
                </a:solidFill>
                <a:effectLst/>
                <a:uLnTx/>
                <a:uFillTx/>
                <a:latin typeface="Arial"/>
                <a:ea typeface="+mn-ea"/>
                <a:cs typeface="+mn-cs"/>
              </a:rPr>
              <a:t>It signed an agreement with a U.S. SMR developer, Regnum Technology Group, in 2024, to </a:t>
            </a:r>
            <a:r>
              <a:rPr kumimoji="0" lang="en-US" sz="1050" b="1" i="0" u="none" strike="noStrike" kern="1200" cap="none" spc="0" normalizeH="0" baseline="0" noProof="0">
                <a:ln>
                  <a:noFill/>
                </a:ln>
                <a:solidFill>
                  <a:srgbClr val="000000"/>
                </a:solidFill>
                <a:effectLst/>
                <a:uLnTx/>
                <a:uFillTx/>
                <a:latin typeface="Arial"/>
                <a:ea typeface="+mn-ea"/>
                <a:cs typeface="+mn-cs"/>
              </a:rPr>
              <a:t>deploy 12 SMRs.</a:t>
            </a:r>
            <a:r>
              <a:rPr kumimoji="0" lang="en-US" sz="1050" b="0" i="0" u="none" strike="noStrike" kern="1200" cap="none" spc="0" normalizeH="0" baseline="0" noProof="0">
                <a:ln>
                  <a:noFill/>
                </a:ln>
                <a:solidFill>
                  <a:srgbClr val="000000"/>
                </a:solidFill>
                <a:effectLst/>
                <a:uLnTx/>
                <a:uFillTx/>
                <a:latin typeface="Arial"/>
                <a:ea typeface="+mn-ea"/>
                <a:cs typeface="+mn-cs"/>
              </a:rPr>
              <a:t> </a:t>
            </a:r>
          </a:p>
        </p:txBody>
      </p:sp>
      <p:sp>
        <p:nvSpPr>
          <p:cNvPr id="93" name="TextBox 92">
            <a:extLst>
              <a:ext uri="{FF2B5EF4-FFF2-40B4-BE49-F238E27FC236}">
                <a16:creationId xmlns:a16="http://schemas.microsoft.com/office/drawing/2014/main" id="{705F7313-E9B9-7FB7-36C5-DE021662161A}"/>
              </a:ext>
            </a:extLst>
          </p:cNvPr>
          <p:cNvSpPr txBox="1"/>
          <p:nvPr/>
        </p:nvSpPr>
        <p:spPr bwMode="gray">
          <a:xfrm>
            <a:off x="4469794" y="3555410"/>
            <a:ext cx="3272126" cy="1007968"/>
          </a:xfrm>
          <a:prstGeom prst="rect">
            <a:avLst/>
          </a:prstGeom>
          <a:noFill/>
        </p:spPr>
        <p:txBody>
          <a:bodyPr wrap="square" lIns="0" tIns="0" rIns="0" bIns="0" rtlCol="0">
            <a:spAutoFit/>
          </a:bodyPr>
          <a:lstStyle/>
          <a:p>
            <a:pPr marL="171450" marR="0" lvl="1" indent="-171450" algn="l" defTabSz="711200" rtl="0" eaLnBrk="1" fontAlgn="auto" latinLnBrk="0" hangingPunct="1">
              <a:lnSpc>
                <a:spcPct val="100000"/>
              </a:lnSpc>
              <a:spcBef>
                <a:spcPts val="300"/>
              </a:spcBef>
              <a:spcAft>
                <a:spcPts val="0"/>
              </a:spcAft>
              <a:buClrTx/>
              <a:buSzTx/>
              <a:buFont typeface="Arial" panose="020B0604020202020204" pitchFamily="34" charset="0"/>
              <a:buChar char="•"/>
              <a:tabLst/>
              <a:defRPr/>
            </a:pPr>
            <a:r>
              <a:rPr kumimoji="0" lang="en-US" sz="1050" b="0" i="0" u="none" strike="noStrike" kern="1200" cap="none" spc="0" normalizeH="0" baseline="0" noProof="0">
                <a:ln>
                  <a:noFill/>
                </a:ln>
                <a:solidFill>
                  <a:srgbClr val="000000"/>
                </a:solidFill>
                <a:effectLst/>
                <a:uLnTx/>
                <a:uFillTx/>
                <a:latin typeface="Arial"/>
                <a:ea typeface="+mn-ea"/>
                <a:cs typeface="Arial"/>
              </a:rPr>
              <a:t>The country </a:t>
            </a:r>
            <a:r>
              <a:rPr lang="en-US" sz="1050">
                <a:solidFill>
                  <a:srgbClr val="000000"/>
                </a:solidFill>
                <a:latin typeface="Arial"/>
                <a:cs typeface="Arial"/>
              </a:rPr>
              <a:t>a</a:t>
            </a:r>
            <a:r>
              <a:rPr kumimoji="0" lang="en-US" sz="1050" b="0" i="0" u="none" strike="noStrike" kern="1200" cap="none" spc="0" normalizeH="0" baseline="0" noProof="0" err="1">
                <a:ln>
                  <a:noFill/>
                </a:ln>
                <a:solidFill>
                  <a:srgbClr val="000000"/>
                </a:solidFill>
                <a:effectLst/>
                <a:uLnTx/>
                <a:uFillTx/>
                <a:latin typeface="Arial"/>
                <a:ea typeface="+mn-ea"/>
                <a:cs typeface="Arial"/>
              </a:rPr>
              <a:t>ims</a:t>
            </a:r>
            <a:r>
              <a:rPr kumimoji="0" lang="en-US" sz="1050" b="0" i="0" u="none" strike="noStrike" kern="1200" cap="none" spc="0" normalizeH="0" baseline="0" noProof="0">
                <a:ln>
                  <a:noFill/>
                </a:ln>
                <a:solidFill>
                  <a:srgbClr val="000000"/>
                </a:solidFill>
                <a:effectLst/>
                <a:uLnTx/>
                <a:uFillTx/>
                <a:latin typeface="Arial"/>
                <a:ea typeface="+mn-ea"/>
                <a:cs typeface="Arial"/>
              </a:rPr>
              <a:t> to have </a:t>
            </a:r>
            <a:r>
              <a:rPr kumimoji="0" lang="en-US" sz="1050" b="1" i="0" u="none" strike="noStrike" kern="1200" cap="none" spc="0" normalizeH="0" baseline="0" noProof="0">
                <a:ln>
                  <a:noFill/>
                </a:ln>
                <a:solidFill>
                  <a:srgbClr val="000000"/>
                </a:solidFill>
                <a:effectLst/>
                <a:uLnTx/>
                <a:uFillTx/>
                <a:latin typeface="Arial"/>
                <a:ea typeface="+mn-ea"/>
                <a:cs typeface="Arial"/>
              </a:rPr>
              <a:t>29.7 GW</a:t>
            </a:r>
            <a:r>
              <a:rPr kumimoji="0" lang="en-US" sz="1050" b="0" i="0" u="none" strike="noStrike" kern="1200" cap="none" spc="0" normalizeH="0" baseline="0" noProof="0">
                <a:ln>
                  <a:noFill/>
                </a:ln>
                <a:solidFill>
                  <a:srgbClr val="000000"/>
                </a:solidFill>
                <a:effectLst/>
                <a:uLnTx/>
                <a:uFillTx/>
                <a:latin typeface="Arial"/>
                <a:ea typeface="+mn-ea"/>
                <a:cs typeface="Arial"/>
              </a:rPr>
              <a:t> of energy capacity by 2030, of which it plans to power 8% from nuclear power.</a:t>
            </a:r>
          </a:p>
          <a:p>
            <a:pPr marL="171450" marR="0" lvl="1" indent="-171450" algn="l" defTabSz="711200" rtl="0" eaLnBrk="1" fontAlgn="auto" latinLnBrk="0" hangingPunct="1">
              <a:lnSpc>
                <a:spcPct val="100000"/>
              </a:lnSpc>
              <a:spcBef>
                <a:spcPts val="300"/>
              </a:spcBef>
              <a:spcAft>
                <a:spcPts val="0"/>
              </a:spcAft>
              <a:buClrTx/>
              <a:buSzTx/>
              <a:buFont typeface="Arial" panose="020B0604020202020204" pitchFamily="34" charset="0"/>
              <a:buChar char="•"/>
              <a:tabLst/>
              <a:defRPr/>
            </a:pPr>
            <a:r>
              <a:rPr kumimoji="0" lang="en-US" sz="1050" b="1" i="0" u="none" strike="noStrike" kern="1200" cap="none" spc="0" normalizeH="0" baseline="0" noProof="0">
                <a:ln>
                  <a:noFill/>
                </a:ln>
                <a:solidFill>
                  <a:srgbClr val="000000"/>
                </a:solidFill>
                <a:effectLst/>
                <a:uLnTx/>
                <a:uFillTx/>
                <a:latin typeface="Arial"/>
                <a:ea typeface="+mn-ea"/>
                <a:cs typeface="Arial"/>
              </a:rPr>
              <a:t>It </a:t>
            </a:r>
            <a:r>
              <a:rPr lang="en-US" sz="1050" b="1">
                <a:solidFill>
                  <a:srgbClr val="000000"/>
                </a:solidFill>
                <a:latin typeface="Arial"/>
                <a:cs typeface="Arial"/>
              </a:rPr>
              <a:t>is c</a:t>
            </a:r>
            <a:r>
              <a:rPr kumimoji="0" lang="en-US" sz="1050" b="1" i="0" u="none" strike="noStrike" kern="1200" cap="none" spc="0" normalizeH="0" baseline="0" noProof="0" err="1">
                <a:ln>
                  <a:noFill/>
                </a:ln>
                <a:solidFill>
                  <a:srgbClr val="000000"/>
                </a:solidFill>
                <a:effectLst/>
                <a:uLnTx/>
                <a:uFillTx/>
                <a:latin typeface="Arial"/>
                <a:ea typeface="+mn-ea"/>
                <a:cs typeface="Arial"/>
              </a:rPr>
              <a:t>onstructing</a:t>
            </a:r>
            <a:r>
              <a:rPr kumimoji="0" lang="en-US" sz="1050" b="1" i="0" u="none" strike="noStrike" kern="1200" cap="none" spc="0" normalizeH="0" baseline="0" noProof="0">
                <a:ln>
                  <a:noFill/>
                </a:ln>
                <a:solidFill>
                  <a:srgbClr val="000000"/>
                </a:solidFill>
                <a:effectLst/>
                <a:uLnTx/>
                <a:uFillTx/>
                <a:latin typeface="Arial"/>
                <a:ea typeface="+mn-ea"/>
                <a:cs typeface="Arial"/>
              </a:rPr>
              <a:t> its first nuclear power plant,</a:t>
            </a:r>
            <a:r>
              <a:rPr kumimoji="0" lang="en-US" sz="1050" b="0" i="0" u="none" strike="noStrike" kern="1200" cap="none" spc="0" normalizeH="0" baseline="0" noProof="0">
                <a:ln>
                  <a:noFill/>
                </a:ln>
                <a:solidFill>
                  <a:srgbClr val="000000"/>
                </a:solidFill>
                <a:effectLst/>
                <a:uLnTx/>
                <a:uFillTx/>
                <a:latin typeface="Arial"/>
                <a:ea typeface="+mn-ea"/>
                <a:cs typeface="Arial"/>
              </a:rPr>
              <a:t> partnering with key nuclear leading countries such as Russia and China. </a:t>
            </a:r>
          </a:p>
        </p:txBody>
      </p:sp>
      <p:sp>
        <p:nvSpPr>
          <p:cNvPr id="94" name="TextBox 93">
            <a:extLst>
              <a:ext uri="{FF2B5EF4-FFF2-40B4-BE49-F238E27FC236}">
                <a16:creationId xmlns:a16="http://schemas.microsoft.com/office/drawing/2014/main" id="{9823C0B4-E90C-2B49-A866-8C4D7541F7F4}"/>
              </a:ext>
            </a:extLst>
          </p:cNvPr>
          <p:cNvSpPr txBox="1"/>
          <p:nvPr/>
        </p:nvSpPr>
        <p:spPr bwMode="gray">
          <a:xfrm>
            <a:off x="4525732" y="5161000"/>
            <a:ext cx="3272126" cy="807913"/>
          </a:xfrm>
          <a:prstGeom prst="rect">
            <a:avLst/>
          </a:prstGeom>
          <a:noFill/>
        </p:spPr>
        <p:txBody>
          <a:bodyPr wrap="square" lIns="0" tIns="0" rIns="0" bIns="0"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50" b="1" i="0" u="none" strike="noStrike" kern="1200" cap="none" spc="0" normalizeH="0" baseline="0" noProof="0" dirty="0">
                <a:ln>
                  <a:noFill/>
                </a:ln>
                <a:solidFill>
                  <a:srgbClr val="000000"/>
                </a:solidFill>
                <a:effectLst/>
                <a:uLnTx/>
                <a:uFillTx/>
                <a:latin typeface="Arial"/>
                <a:ea typeface="+mn-ea"/>
                <a:cs typeface="Arial"/>
              </a:rPr>
              <a:t>Two reactors are in operation</a:t>
            </a:r>
            <a:r>
              <a:rPr lang="en-US" sz="1050" dirty="0">
                <a:solidFill>
                  <a:srgbClr val="000000"/>
                </a:solidFill>
                <a:latin typeface="Arial"/>
                <a:cs typeface="Arial"/>
              </a:rPr>
              <a:t>, with a</a:t>
            </a:r>
            <a:r>
              <a:rPr kumimoji="0" lang="en-US" sz="1050" b="0" i="0" u="none" strike="noStrike" kern="1200" cap="none" spc="0" normalizeH="0" baseline="0" noProof="0" dirty="0">
                <a:ln>
                  <a:noFill/>
                </a:ln>
                <a:solidFill>
                  <a:srgbClr val="000000"/>
                </a:solidFill>
                <a:effectLst/>
                <a:uLnTx/>
                <a:uFillTx/>
                <a:latin typeface="Arial"/>
                <a:ea typeface="+mn-ea"/>
                <a:cs typeface="Arial"/>
              </a:rPr>
              <a:t> nuclear capacity of 1.8 GW.</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50" b="0" i="0" u="none" strike="noStrike" kern="1200" cap="none" spc="0" normalizeH="0" baseline="0" noProof="0" dirty="0">
                <a:ln>
                  <a:noFill/>
                </a:ln>
                <a:solidFill>
                  <a:srgbClr val="000000"/>
                </a:solidFill>
                <a:effectLst/>
                <a:uLnTx/>
                <a:uFillTx/>
                <a:latin typeface="Arial"/>
                <a:ea typeface="+mn-ea"/>
                <a:cs typeface="Arial"/>
              </a:rPr>
              <a:t>The operational lifetime of the Koeberg Unit 1 nuclear plant was extended for 20 years, until 2044.</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50" b="0" i="0" u="none" strike="noStrike" kern="1200" cap="none" spc="0" normalizeH="0" baseline="0" noProof="0" dirty="0">
                <a:ln>
                  <a:noFill/>
                </a:ln>
                <a:solidFill>
                  <a:srgbClr val="000000"/>
                </a:solidFill>
                <a:effectLst/>
                <a:uLnTx/>
                <a:uFillTx/>
                <a:latin typeface="Arial"/>
                <a:ea typeface="+mn-ea"/>
                <a:cs typeface="Arial"/>
              </a:rPr>
              <a:t>Plan to develop two SMR designs.</a:t>
            </a:r>
          </a:p>
        </p:txBody>
      </p:sp>
      <p:sp>
        <p:nvSpPr>
          <p:cNvPr id="96" name="TextBox 95">
            <a:extLst>
              <a:ext uri="{FF2B5EF4-FFF2-40B4-BE49-F238E27FC236}">
                <a16:creationId xmlns:a16="http://schemas.microsoft.com/office/drawing/2014/main" id="{DF84EE0C-4554-AA67-A7A9-F7132A7447C5}"/>
              </a:ext>
            </a:extLst>
          </p:cNvPr>
          <p:cNvSpPr txBox="1"/>
          <p:nvPr/>
        </p:nvSpPr>
        <p:spPr bwMode="gray">
          <a:xfrm>
            <a:off x="8206680" y="1904719"/>
            <a:ext cx="3272126" cy="846386"/>
          </a:xfrm>
          <a:prstGeom prst="rect">
            <a:avLst/>
          </a:prstGeom>
          <a:noFill/>
        </p:spPr>
        <p:txBody>
          <a:bodyPr wrap="square" lIns="0" tIns="0" rIns="0" bIns="0" rtlCol="0">
            <a:spAutoFit/>
          </a:bodyPr>
          <a:lstStyle/>
          <a:p>
            <a:pPr marL="171450" marR="0" lvl="1" indent="-171450" algn="l" defTabSz="711200" rtl="0" eaLnBrk="1" fontAlgn="auto" latinLnBrk="0" hangingPunct="1">
              <a:lnSpc>
                <a:spcPct val="100000"/>
              </a:lnSpc>
              <a:spcBef>
                <a:spcPts val="300"/>
              </a:spcBef>
              <a:spcAft>
                <a:spcPts val="0"/>
              </a:spcAft>
              <a:buClrTx/>
              <a:buSzTx/>
              <a:buFont typeface="Arial" panose="020B0604020202020204" pitchFamily="34" charset="0"/>
              <a:buChar char="•"/>
              <a:tabLst/>
              <a:defRPr/>
            </a:pPr>
            <a:r>
              <a:rPr kumimoji="0" lang="en-US" sz="1050" b="0" i="0" u="none" strike="noStrike" kern="1200" cap="none" spc="0" normalizeH="0" baseline="0" noProof="0">
                <a:ln>
                  <a:noFill/>
                </a:ln>
                <a:solidFill>
                  <a:srgbClr val="000000"/>
                </a:solidFill>
                <a:effectLst/>
                <a:uLnTx/>
                <a:uFillTx/>
                <a:latin typeface="Arial"/>
                <a:ea typeface="+mn-ea"/>
                <a:cs typeface="Arial"/>
              </a:rPr>
              <a:t>Aims to have 9% of electricity generated by nuclear by 2030.</a:t>
            </a:r>
          </a:p>
          <a:p>
            <a:pPr marL="171450" marR="0" lvl="1" indent="-171450" algn="l" defTabSz="711200" rtl="0" eaLnBrk="1" fontAlgn="auto" latinLnBrk="0" hangingPunct="1">
              <a:lnSpc>
                <a:spcPct val="100000"/>
              </a:lnSpc>
              <a:spcBef>
                <a:spcPts val="300"/>
              </a:spcBef>
              <a:spcAft>
                <a:spcPts val="0"/>
              </a:spcAft>
              <a:buClrTx/>
              <a:buSzTx/>
              <a:buFont typeface="Arial" panose="020B0604020202020204" pitchFamily="34" charset="0"/>
              <a:buChar char="•"/>
              <a:tabLst/>
              <a:defRPr/>
            </a:pPr>
            <a:r>
              <a:rPr kumimoji="0" lang="en-US" sz="1050" b="1" i="0" u="none" strike="noStrike" kern="1200" cap="none" spc="0" normalizeH="0" baseline="0" noProof="0">
                <a:ln>
                  <a:noFill/>
                </a:ln>
                <a:solidFill>
                  <a:srgbClr val="000000"/>
                </a:solidFill>
                <a:effectLst/>
                <a:uLnTx/>
                <a:uFillTx/>
                <a:latin typeface="Arial"/>
                <a:ea typeface="+mn-ea"/>
                <a:cs typeface="Arial"/>
              </a:rPr>
              <a:t>4.8 GW power plant began construction </a:t>
            </a:r>
            <a:r>
              <a:rPr kumimoji="0" lang="en-US" sz="1050" b="0" i="0" u="none" strike="noStrike" kern="1200" cap="none" spc="0" normalizeH="0" baseline="0" noProof="0">
                <a:ln>
                  <a:noFill/>
                </a:ln>
                <a:solidFill>
                  <a:srgbClr val="000000"/>
                </a:solidFill>
                <a:effectLst/>
                <a:uLnTx/>
                <a:uFillTx/>
                <a:latin typeface="Arial"/>
                <a:ea typeface="+mn-ea"/>
                <a:cs typeface="Arial"/>
              </a:rPr>
              <a:t>in November 2022 and is expected to be complete in 2028. The plant uses four large Russian reactors.</a:t>
            </a:r>
          </a:p>
        </p:txBody>
      </p:sp>
      <p:sp>
        <p:nvSpPr>
          <p:cNvPr id="97" name="TextBox 96">
            <a:extLst>
              <a:ext uri="{FF2B5EF4-FFF2-40B4-BE49-F238E27FC236}">
                <a16:creationId xmlns:a16="http://schemas.microsoft.com/office/drawing/2014/main" id="{7469089A-82E0-06E3-9167-D26D7636F66B}"/>
              </a:ext>
            </a:extLst>
          </p:cNvPr>
          <p:cNvSpPr txBox="1"/>
          <p:nvPr/>
        </p:nvSpPr>
        <p:spPr bwMode="gray">
          <a:xfrm>
            <a:off x="8212184" y="3526240"/>
            <a:ext cx="3272126" cy="969496"/>
          </a:xfrm>
          <a:prstGeom prst="rect">
            <a:avLst/>
          </a:prstGeom>
          <a:noFill/>
        </p:spPr>
        <p:txBody>
          <a:bodyPr wrap="square" lIns="0" tIns="0" rIns="0" bIns="0"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50" b="1" i="0" u="none" strike="noStrike" kern="1200" cap="none" spc="0" normalizeH="0" baseline="0" noProof="0">
                <a:ln>
                  <a:noFill/>
                </a:ln>
                <a:solidFill>
                  <a:srgbClr val="000000"/>
                </a:solidFill>
                <a:effectLst/>
                <a:uLnTx/>
                <a:uFillTx/>
                <a:latin typeface="Arial"/>
                <a:ea typeface="+mn-ea"/>
                <a:cs typeface="Arial"/>
              </a:rPr>
              <a:t>Uganda Vision 2040</a:t>
            </a:r>
            <a:r>
              <a:rPr kumimoji="0" lang="en-US" sz="1050" b="0" i="0" u="none" strike="noStrike" kern="1200" cap="none" spc="0" normalizeH="0" baseline="0" noProof="0">
                <a:ln>
                  <a:noFill/>
                </a:ln>
                <a:solidFill>
                  <a:srgbClr val="000000"/>
                </a:solidFill>
                <a:effectLst/>
                <a:uLnTx/>
                <a:uFillTx/>
                <a:latin typeface="Arial"/>
                <a:ea typeface="+mn-ea"/>
                <a:cs typeface="Arial"/>
              </a:rPr>
              <a:t>, created in April 2013, lays out the development of significant nuclear capacity for the country’s future energy mix.</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50" b="0" i="0" u="none" strike="noStrike" kern="1200" cap="none" spc="0" normalizeH="0" baseline="0" noProof="0">
                <a:ln>
                  <a:noFill/>
                </a:ln>
                <a:solidFill>
                  <a:srgbClr val="000000"/>
                </a:solidFill>
                <a:effectLst/>
                <a:uLnTx/>
                <a:uFillTx/>
                <a:latin typeface="Arial"/>
                <a:ea typeface="+mn-ea"/>
                <a:cs typeface="Arial"/>
              </a:rPr>
              <a:t>Uganda has signed agreements with both Russia (Rosatom) and China (China National Nuclear Corporation).</a:t>
            </a:r>
            <a:endParaRPr kumimoji="0" lang="en-US" sz="1050" b="0" i="0" u="none" strike="noStrike" kern="1200" cap="none" spc="0" normalizeH="0" baseline="0" noProof="0">
              <a:ln>
                <a:noFill/>
              </a:ln>
              <a:solidFill>
                <a:srgbClr val="000000"/>
              </a:solidFill>
              <a:effectLst/>
              <a:uLnTx/>
              <a:uFillTx/>
              <a:latin typeface="Arial"/>
              <a:ea typeface="+mn-ea"/>
              <a:cs typeface="+mn-cs"/>
            </a:endParaRPr>
          </a:p>
        </p:txBody>
      </p:sp>
      <p:sp>
        <p:nvSpPr>
          <p:cNvPr id="98" name="TextBox 97">
            <a:extLst>
              <a:ext uri="{FF2B5EF4-FFF2-40B4-BE49-F238E27FC236}">
                <a16:creationId xmlns:a16="http://schemas.microsoft.com/office/drawing/2014/main" id="{7CDD2489-CC32-7B0B-6388-1159CCCE59EC}"/>
              </a:ext>
            </a:extLst>
          </p:cNvPr>
          <p:cNvSpPr txBox="1"/>
          <p:nvPr/>
        </p:nvSpPr>
        <p:spPr bwMode="gray">
          <a:xfrm>
            <a:off x="8203951" y="5109992"/>
            <a:ext cx="3272126" cy="1169551"/>
          </a:xfrm>
          <a:prstGeom prst="rect">
            <a:avLst/>
          </a:prstGeom>
          <a:noFill/>
        </p:spPr>
        <p:txBody>
          <a:bodyPr wrap="square" lIns="0" tIns="0" rIns="0" bIns="0"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50" b="0" i="0" u="none" strike="noStrike" kern="1200" cap="none" spc="0" normalizeH="0" baseline="0" noProof="0">
                <a:ln>
                  <a:noFill/>
                </a:ln>
                <a:solidFill>
                  <a:srgbClr val="000000"/>
                </a:solidFill>
                <a:effectLst/>
                <a:uLnTx/>
                <a:uFillTx/>
                <a:latin typeface="Arial"/>
                <a:ea typeface="+mn-ea"/>
                <a:cs typeface="Arial"/>
              </a:rPr>
              <a:t>In 2019, Rwanda decided to </a:t>
            </a:r>
            <a:r>
              <a:rPr kumimoji="0" lang="en-US" sz="1050" b="1" i="0" u="none" strike="noStrike" kern="1200" cap="none" spc="0" normalizeH="0" baseline="0" noProof="0">
                <a:ln>
                  <a:noFill/>
                </a:ln>
                <a:solidFill>
                  <a:srgbClr val="000000"/>
                </a:solidFill>
                <a:effectLst/>
                <a:uLnTx/>
                <a:uFillTx/>
                <a:latin typeface="Arial"/>
                <a:ea typeface="+mn-ea"/>
                <a:cs typeface="Arial"/>
              </a:rPr>
              <a:t>collaborate with Russia </a:t>
            </a:r>
            <a:r>
              <a:rPr kumimoji="0" lang="en-US" sz="1050" b="0" i="0" u="none" strike="noStrike" kern="1200" cap="none" spc="0" normalizeH="0" baseline="0" noProof="0">
                <a:ln>
                  <a:noFill/>
                </a:ln>
                <a:solidFill>
                  <a:srgbClr val="000000"/>
                </a:solidFill>
                <a:effectLst/>
                <a:uLnTx/>
                <a:uFillTx/>
                <a:latin typeface="Arial"/>
                <a:ea typeface="+mn-ea"/>
                <a:cs typeface="Arial"/>
              </a:rPr>
              <a:t>to build its first nuclear power plant.</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50" b="0" i="0" u="none" strike="noStrike" kern="1200" cap="none" spc="0" normalizeH="0" baseline="0" noProof="0">
                <a:ln>
                  <a:noFill/>
                </a:ln>
                <a:solidFill>
                  <a:srgbClr val="000000"/>
                </a:solidFill>
                <a:effectLst/>
                <a:uLnTx/>
                <a:uFillTx/>
                <a:latin typeface="Arial"/>
                <a:ea typeface="+mn-ea"/>
                <a:cs typeface="Arial"/>
              </a:rPr>
              <a:t>In September 2023, Rwanda’s atomic energy board </a:t>
            </a:r>
            <a:r>
              <a:rPr kumimoji="0" lang="en-US" sz="1050" b="1" i="0" u="none" strike="noStrike" kern="1200" cap="none" spc="0" normalizeH="0" baseline="0" noProof="0">
                <a:ln>
                  <a:noFill/>
                </a:ln>
                <a:solidFill>
                  <a:srgbClr val="000000"/>
                </a:solidFill>
                <a:effectLst/>
                <a:uLnTx/>
                <a:uFillTx/>
                <a:latin typeface="Arial"/>
                <a:ea typeface="+mn-ea"/>
                <a:cs typeface="Arial"/>
              </a:rPr>
              <a:t>signed a deal with a Canadian-German startup,</a:t>
            </a:r>
            <a:r>
              <a:rPr kumimoji="0" lang="en-US" sz="1050" b="0" i="0" u="none" strike="noStrike" kern="1200" cap="none" spc="0" normalizeH="0" baseline="0" noProof="0">
                <a:ln>
                  <a:noFill/>
                </a:ln>
                <a:solidFill>
                  <a:srgbClr val="000000"/>
                </a:solidFill>
                <a:effectLst/>
                <a:uLnTx/>
                <a:uFillTx/>
                <a:latin typeface="Arial"/>
                <a:ea typeface="+mn-ea"/>
                <a:cs typeface="Arial"/>
              </a:rPr>
              <a:t> Dual Fluid Energy, to build a demonstration nuclear reactor. </a:t>
            </a:r>
          </a:p>
          <a:p>
            <a:pPr marL="171450" marR="0" lvl="1" indent="-171450" algn="l" defTabSz="711200" rtl="0" eaLnBrk="1" fontAlgn="auto" latinLnBrk="0" hangingPunct="1">
              <a:lnSpc>
                <a:spcPct val="100000"/>
              </a:lnSpc>
              <a:spcBef>
                <a:spcPts val="300"/>
              </a:spcBef>
              <a:spcAft>
                <a:spcPts val="0"/>
              </a:spcAft>
              <a:buClrTx/>
              <a:buSzTx/>
              <a:buFont typeface="Arial" panose="020B0604020202020204" pitchFamily="34" charset="0"/>
              <a:buChar char="•"/>
              <a:tabLst/>
              <a:defRPr/>
            </a:pPr>
            <a:endParaRPr kumimoji="0" lang="en-US" sz="1050" b="0" i="0" u="none" strike="noStrike" kern="1200" cap="none" spc="0" normalizeH="0" baseline="0" noProof="0">
              <a:ln>
                <a:noFill/>
              </a:ln>
              <a:solidFill>
                <a:srgbClr val="000000"/>
              </a:solidFill>
              <a:effectLst/>
              <a:uLnTx/>
              <a:uFillTx/>
              <a:latin typeface="Arial"/>
              <a:ea typeface="+mn-ea"/>
              <a:cs typeface="+mn-cs"/>
            </a:endParaRPr>
          </a:p>
        </p:txBody>
      </p:sp>
      <p:grpSp>
        <p:nvGrpSpPr>
          <p:cNvPr id="107" name="Group 106">
            <a:extLst>
              <a:ext uri="{FF2B5EF4-FFF2-40B4-BE49-F238E27FC236}">
                <a16:creationId xmlns:a16="http://schemas.microsoft.com/office/drawing/2014/main" id="{CE20D94D-E666-FBB0-8618-8F0295547383}"/>
              </a:ext>
            </a:extLst>
          </p:cNvPr>
          <p:cNvGrpSpPr/>
          <p:nvPr/>
        </p:nvGrpSpPr>
        <p:grpSpPr>
          <a:xfrm>
            <a:off x="2765884" y="1846930"/>
            <a:ext cx="350152" cy="469359"/>
            <a:chOff x="493386" y="4744454"/>
            <a:chExt cx="350152" cy="469359"/>
          </a:xfrm>
        </p:grpSpPr>
        <p:sp>
          <p:nvSpPr>
            <p:cNvPr id="108" name="Oval 107">
              <a:extLst>
                <a:ext uri="{FF2B5EF4-FFF2-40B4-BE49-F238E27FC236}">
                  <a16:creationId xmlns:a16="http://schemas.microsoft.com/office/drawing/2014/main" id="{22FDB8DF-11B4-45DF-967C-DF8874389229}"/>
                </a:ext>
              </a:extLst>
            </p:cNvPr>
            <p:cNvSpPr/>
            <p:nvPr/>
          </p:nvSpPr>
          <p:spPr bwMode="gray">
            <a:xfrm>
              <a:off x="521364" y="4844825"/>
              <a:ext cx="254032" cy="254032"/>
            </a:xfrm>
            <a:prstGeom prst="ellipse">
              <a:avLst/>
            </a:prstGeom>
            <a:solidFill>
              <a:schemeClr val="accent3">
                <a:lumMod val="20000"/>
                <a:lumOff val="80000"/>
              </a:schemeClr>
            </a:solid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09" name="TextBox 108">
              <a:extLst>
                <a:ext uri="{FF2B5EF4-FFF2-40B4-BE49-F238E27FC236}">
                  <a16:creationId xmlns:a16="http://schemas.microsoft.com/office/drawing/2014/main" id="{6E0D44E7-13A7-F0A1-2D34-F195BD4E2239}"/>
                </a:ext>
              </a:extLst>
            </p:cNvPr>
            <p:cNvSpPr txBox="1"/>
            <p:nvPr/>
          </p:nvSpPr>
          <p:spPr bwMode="gray">
            <a:xfrm>
              <a:off x="493386" y="4744454"/>
              <a:ext cx="350152" cy="469359"/>
            </a:xfrm>
            <a:prstGeom prst="rect">
              <a:avLst/>
            </a:prstGeom>
            <a:noFill/>
            <a:ln>
              <a:noFill/>
            </a:ln>
          </p:spPr>
          <p:txBody>
            <a:bodyPr wrap="square" lIns="137160" tIns="137160" rIns="274320" bIns="137160" rtlCol="0">
              <a:spAutoFit/>
            </a:bodyPr>
            <a:lstStyle/>
            <a:p>
              <a:pPr marL="0" marR="0" lvl="0" indent="0" algn="l" defTabSz="914400" rtl="0" eaLnBrk="1" fontAlgn="auto" latinLnBrk="0" hangingPunct="1">
                <a:lnSpc>
                  <a:spcPct val="100000"/>
                </a:lnSpc>
                <a:spcBef>
                  <a:spcPts val="600"/>
                </a:spcBef>
                <a:spcAft>
                  <a:spcPts val="600"/>
                </a:spcAft>
                <a:buClrTx/>
                <a:buSzTx/>
                <a:buFontTx/>
                <a:buNone/>
                <a:tabLst/>
                <a:defRPr/>
              </a:pPr>
              <a:r>
                <a:rPr kumimoji="0" lang="en-US" sz="1250" b="1" i="0" u="none" strike="noStrike" kern="1200" cap="none" spc="0" normalizeH="0" baseline="0" noProof="0">
                  <a:ln>
                    <a:noFill/>
                  </a:ln>
                  <a:solidFill>
                    <a:srgbClr val="805BC9"/>
                  </a:solidFill>
                  <a:effectLst/>
                  <a:uLnTx/>
                  <a:uFillTx/>
                  <a:latin typeface="Arial"/>
                  <a:ea typeface="+mn-ea"/>
                  <a:cs typeface="+mn-cs"/>
                </a:rPr>
                <a:t>N</a:t>
              </a:r>
            </a:p>
          </p:txBody>
        </p:sp>
      </p:grpSp>
      <p:grpSp>
        <p:nvGrpSpPr>
          <p:cNvPr id="110" name="Group 109">
            <a:extLst>
              <a:ext uri="{FF2B5EF4-FFF2-40B4-BE49-F238E27FC236}">
                <a16:creationId xmlns:a16="http://schemas.microsoft.com/office/drawing/2014/main" id="{7196C1E1-EE8D-4361-C014-BF5BA5CB55D6}"/>
              </a:ext>
            </a:extLst>
          </p:cNvPr>
          <p:cNvGrpSpPr/>
          <p:nvPr/>
        </p:nvGrpSpPr>
        <p:grpSpPr>
          <a:xfrm>
            <a:off x="331792" y="4261057"/>
            <a:ext cx="350152" cy="469359"/>
            <a:chOff x="493386" y="4744454"/>
            <a:chExt cx="350152" cy="469359"/>
          </a:xfrm>
        </p:grpSpPr>
        <p:sp>
          <p:nvSpPr>
            <p:cNvPr id="111" name="Oval 110">
              <a:extLst>
                <a:ext uri="{FF2B5EF4-FFF2-40B4-BE49-F238E27FC236}">
                  <a16:creationId xmlns:a16="http://schemas.microsoft.com/office/drawing/2014/main" id="{CEB1B6D5-6C1D-3F71-477B-7B321C99F2E5}"/>
                </a:ext>
              </a:extLst>
            </p:cNvPr>
            <p:cNvSpPr/>
            <p:nvPr/>
          </p:nvSpPr>
          <p:spPr bwMode="gray">
            <a:xfrm>
              <a:off x="521364" y="4844825"/>
              <a:ext cx="254032" cy="254032"/>
            </a:xfrm>
            <a:prstGeom prst="ellipse">
              <a:avLst/>
            </a:prstGeom>
            <a:solidFill>
              <a:schemeClr val="accent3">
                <a:lumMod val="20000"/>
                <a:lumOff val="80000"/>
              </a:schemeClr>
            </a:solid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12" name="TextBox 111">
              <a:extLst>
                <a:ext uri="{FF2B5EF4-FFF2-40B4-BE49-F238E27FC236}">
                  <a16:creationId xmlns:a16="http://schemas.microsoft.com/office/drawing/2014/main" id="{0D568123-4578-9F04-E4E1-3BA85E1408A7}"/>
                </a:ext>
              </a:extLst>
            </p:cNvPr>
            <p:cNvSpPr txBox="1"/>
            <p:nvPr/>
          </p:nvSpPr>
          <p:spPr bwMode="gray">
            <a:xfrm>
              <a:off x="493386" y="4744454"/>
              <a:ext cx="350152" cy="469359"/>
            </a:xfrm>
            <a:prstGeom prst="rect">
              <a:avLst/>
            </a:prstGeom>
            <a:noFill/>
            <a:ln>
              <a:noFill/>
            </a:ln>
          </p:spPr>
          <p:txBody>
            <a:bodyPr wrap="square" lIns="137160" tIns="137160" rIns="274320" bIns="137160" rtlCol="0">
              <a:spAutoFit/>
            </a:bodyPr>
            <a:lstStyle/>
            <a:p>
              <a:pPr marL="0" marR="0" lvl="0" indent="0" algn="l" defTabSz="914400" rtl="0" eaLnBrk="1" fontAlgn="auto" latinLnBrk="0" hangingPunct="1">
                <a:lnSpc>
                  <a:spcPct val="100000"/>
                </a:lnSpc>
                <a:spcBef>
                  <a:spcPts val="600"/>
                </a:spcBef>
                <a:spcAft>
                  <a:spcPts val="600"/>
                </a:spcAft>
                <a:buClrTx/>
                <a:buSzTx/>
                <a:buFontTx/>
                <a:buNone/>
                <a:tabLst/>
                <a:defRPr/>
              </a:pPr>
              <a:r>
                <a:rPr kumimoji="0" lang="en-US" sz="1250" b="1" i="0" u="none" strike="noStrike" kern="1200" cap="none" spc="0" normalizeH="0" baseline="0" noProof="0">
                  <a:ln>
                    <a:noFill/>
                  </a:ln>
                  <a:solidFill>
                    <a:srgbClr val="805BC9"/>
                  </a:solidFill>
                  <a:effectLst/>
                  <a:uLnTx/>
                  <a:uFillTx/>
                  <a:latin typeface="Arial"/>
                  <a:ea typeface="+mn-ea"/>
                  <a:cs typeface="+mn-cs"/>
                </a:rPr>
                <a:t>N</a:t>
              </a:r>
            </a:p>
          </p:txBody>
        </p:sp>
      </p:grpSp>
      <p:grpSp>
        <p:nvGrpSpPr>
          <p:cNvPr id="113" name="Group 112">
            <a:extLst>
              <a:ext uri="{FF2B5EF4-FFF2-40B4-BE49-F238E27FC236}">
                <a16:creationId xmlns:a16="http://schemas.microsoft.com/office/drawing/2014/main" id="{7DCD8C93-D71E-636B-094E-78C598E55226}"/>
              </a:ext>
            </a:extLst>
          </p:cNvPr>
          <p:cNvGrpSpPr/>
          <p:nvPr/>
        </p:nvGrpSpPr>
        <p:grpSpPr>
          <a:xfrm>
            <a:off x="331792" y="4838080"/>
            <a:ext cx="350152" cy="469359"/>
            <a:chOff x="493386" y="4737161"/>
            <a:chExt cx="350152" cy="469359"/>
          </a:xfrm>
        </p:grpSpPr>
        <p:sp>
          <p:nvSpPr>
            <p:cNvPr id="114" name="Oval 113">
              <a:extLst>
                <a:ext uri="{FF2B5EF4-FFF2-40B4-BE49-F238E27FC236}">
                  <a16:creationId xmlns:a16="http://schemas.microsoft.com/office/drawing/2014/main" id="{AAB34295-9573-013C-8986-DCCBFD4E8C42}"/>
                </a:ext>
              </a:extLst>
            </p:cNvPr>
            <p:cNvSpPr/>
            <p:nvPr/>
          </p:nvSpPr>
          <p:spPr bwMode="gray">
            <a:xfrm>
              <a:off x="521364" y="4844825"/>
              <a:ext cx="254032" cy="254032"/>
            </a:xfrm>
            <a:prstGeom prst="ellipse">
              <a:avLst/>
            </a:prstGeom>
            <a:solidFill>
              <a:schemeClr val="accent3"/>
            </a:solid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15" name="TextBox 114">
              <a:extLst>
                <a:ext uri="{FF2B5EF4-FFF2-40B4-BE49-F238E27FC236}">
                  <a16:creationId xmlns:a16="http://schemas.microsoft.com/office/drawing/2014/main" id="{D25B55FA-696B-9976-DA50-0CDEB1021E36}"/>
                </a:ext>
              </a:extLst>
            </p:cNvPr>
            <p:cNvSpPr txBox="1"/>
            <p:nvPr/>
          </p:nvSpPr>
          <p:spPr bwMode="gray">
            <a:xfrm>
              <a:off x="493386" y="4737161"/>
              <a:ext cx="350152" cy="469359"/>
            </a:xfrm>
            <a:prstGeom prst="rect">
              <a:avLst/>
            </a:prstGeom>
            <a:noFill/>
            <a:ln>
              <a:noFill/>
            </a:ln>
          </p:spPr>
          <p:txBody>
            <a:bodyPr wrap="square" lIns="137160" tIns="137160" rIns="274320" bIns="137160" rtlCol="0">
              <a:spAutoFit/>
            </a:bodyPr>
            <a:lstStyle/>
            <a:p>
              <a:pPr marL="0" marR="0" lvl="0" indent="0" algn="l" defTabSz="914400" rtl="0" eaLnBrk="1" fontAlgn="auto" latinLnBrk="0" hangingPunct="1">
                <a:lnSpc>
                  <a:spcPct val="100000"/>
                </a:lnSpc>
                <a:spcBef>
                  <a:spcPts val="600"/>
                </a:spcBef>
                <a:spcAft>
                  <a:spcPts val="600"/>
                </a:spcAft>
                <a:buClrTx/>
                <a:buSzTx/>
                <a:buFontTx/>
                <a:buNone/>
                <a:tabLst/>
                <a:defRPr/>
              </a:pPr>
              <a:r>
                <a:rPr kumimoji="0" lang="en-US" sz="1250" b="1" i="0" u="none" strike="noStrike" kern="1200" cap="none" spc="0" normalizeH="0" baseline="0" noProof="0">
                  <a:ln>
                    <a:noFill/>
                  </a:ln>
                  <a:solidFill>
                    <a:srgbClr val="FFC000"/>
                  </a:solidFill>
                  <a:effectLst/>
                  <a:uLnTx/>
                  <a:uFillTx/>
                  <a:latin typeface="Arial"/>
                  <a:ea typeface="+mn-ea"/>
                  <a:cs typeface="+mn-cs"/>
                </a:rPr>
                <a:t>N</a:t>
              </a:r>
            </a:p>
          </p:txBody>
        </p:sp>
      </p:grpSp>
      <p:grpSp>
        <p:nvGrpSpPr>
          <p:cNvPr id="119" name="Group 118">
            <a:extLst>
              <a:ext uri="{FF2B5EF4-FFF2-40B4-BE49-F238E27FC236}">
                <a16:creationId xmlns:a16="http://schemas.microsoft.com/office/drawing/2014/main" id="{B8AD3D53-5D74-5BE6-B59E-955B5144458C}"/>
              </a:ext>
            </a:extLst>
          </p:cNvPr>
          <p:cNvGrpSpPr/>
          <p:nvPr/>
        </p:nvGrpSpPr>
        <p:grpSpPr>
          <a:xfrm>
            <a:off x="1254073" y="1663594"/>
            <a:ext cx="350152" cy="469359"/>
            <a:chOff x="493386" y="4737161"/>
            <a:chExt cx="350152" cy="469359"/>
          </a:xfrm>
        </p:grpSpPr>
        <p:sp>
          <p:nvSpPr>
            <p:cNvPr id="120" name="Oval 119">
              <a:extLst>
                <a:ext uri="{FF2B5EF4-FFF2-40B4-BE49-F238E27FC236}">
                  <a16:creationId xmlns:a16="http://schemas.microsoft.com/office/drawing/2014/main" id="{BBF954CB-E6A1-CB5C-1300-854CD82FA91D}"/>
                </a:ext>
              </a:extLst>
            </p:cNvPr>
            <p:cNvSpPr/>
            <p:nvPr/>
          </p:nvSpPr>
          <p:spPr bwMode="gray">
            <a:xfrm>
              <a:off x="521364" y="4844825"/>
              <a:ext cx="254032" cy="254032"/>
            </a:xfrm>
            <a:prstGeom prst="ellipse">
              <a:avLst/>
            </a:prstGeom>
            <a:solidFill>
              <a:schemeClr val="accent3"/>
            </a:solid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21" name="TextBox 120">
              <a:extLst>
                <a:ext uri="{FF2B5EF4-FFF2-40B4-BE49-F238E27FC236}">
                  <a16:creationId xmlns:a16="http://schemas.microsoft.com/office/drawing/2014/main" id="{53A4B19E-D90B-3DD7-E2C7-4566E8B999B3}"/>
                </a:ext>
              </a:extLst>
            </p:cNvPr>
            <p:cNvSpPr txBox="1"/>
            <p:nvPr/>
          </p:nvSpPr>
          <p:spPr bwMode="gray">
            <a:xfrm>
              <a:off x="493386" y="4737161"/>
              <a:ext cx="350152" cy="469359"/>
            </a:xfrm>
            <a:prstGeom prst="rect">
              <a:avLst/>
            </a:prstGeom>
            <a:noFill/>
            <a:ln>
              <a:noFill/>
            </a:ln>
          </p:spPr>
          <p:txBody>
            <a:bodyPr wrap="square" lIns="137160" tIns="137160" rIns="274320" bIns="137160" rtlCol="0">
              <a:spAutoFit/>
            </a:bodyPr>
            <a:lstStyle/>
            <a:p>
              <a:pPr marL="0" marR="0" lvl="0" indent="0" algn="l" defTabSz="914400" rtl="0" eaLnBrk="1" fontAlgn="auto" latinLnBrk="0" hangingPunct="1">
                <a:lnSpc>
                  <a:spcPct val="100000"/>
                </a:lnSpc>
                <a:spcBef>
                  <a:spcPts val="600"/>
                </a:spcBef>
                <a:spcAft>
                  <a:spcPts val="600"/>
                </a:spcAft>
                <a:buClrTx/>
                <a:buSzTx/>
                <a:buFontTx/>
                <a:buNone/>
                <a:tabLst/>
                <a:defRPr/>
              </a:pPr>
              <a:r>
                <a:rPr kumimoji="0" lang="en-US" sz="1250" b="1" i="0" u="none" strike="noStrike" kern="1200" cap="none" spc="0" normalizeH="0" baseline="0" noProof="0">
                  <a:ln>
                    <a:noFill/>
                  </a:ln>
                  <a:solidFill>
                    <a:srgbClr val="FFC000"/>
                  </a:solidFill>
                  <a:effectLst/>
                  <a:uLnTx/>
                  <a:uFillTx/>
                  <a:latin typeface="Arial"/>
                  <a:ea typeface="+mn-ea"/>
                  <a:cs typeface="+mn-cs"/>
                </a:rPr>
                <a:t>N</a:t>
              </a:r>
            </a:p>
          </p:txBody>
        </p:sp>
      </p:grpSp>
      <p:grpSp>
        <p:nvGrpSpPr>
          <p:cNvPr id="122" name="Group 121">
            <a:extLst>
              <a:ext uri="{FF2B5EF4-FFF2-40B4-BE49-F238E27FC236}">
                <a16:creationId xmlns:a16="http://schemas.microsoft.com/office/drawing/2014/main" id="{FCA39E90-02DF-F9E1-57B9-52E52A571237}"/>
              </a:ext>
            </a:extLst>
          </p:cNvPr>
          <p:cNvGrpSpPr/>
          <p:nvPr/>
        </p:nvGrpSpPr>
        <p:grpSpPr>
          <a:xfrm>
            <a:off x="1213890" y="1404574"/>
            <a:ext cx="350152" cy="469359"/>
            <a:chOff x="493386" y="4737161"/>
            <a:chExt cx="350152" cy="469359"/>
          </a:xfrm>
        </p:grpSpPr>
        <p:sp>
          <p:nvSpPr>
            <p:cNvPr id="123" name="Oval 122">
              <a:extLst>
                <a:ext uri="{FF2B5EF4-FFF2-40B4-BE49-F238E27FC236}">
                  <a16:creationId xmlns:a16="http://schemas.microsoft.com/office/drawing/2014/main" id="{F2F33746-3AE0-BF89-417D-596B94F521D1}"/>
                </a:ext>
              </a:extLst>
            </p:cNvPr>
            <p:cNvSpPr/>
            <p:nvPr/>
          </p:nvSpPr>
          <p:spPr bwMode="gray">
            <a:xfrm>
              <a:off x="521364" y="4844825"/>
              <a:ext cx="254032" cy="254032"/>
            </a:xfrm>
            <a:prstGeom prst="ellipse">
              <a:avLst/>
            </a:prstGeom>
            <a:solidFill>
              <a:schemeClr val="accent3"/>
            </a:solid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24" name="TextBox 123">
              <a:extLst>
                <a:ext uri="{FF2B5EF4-FFF2-40B4-BE49-F238E27FC236}">
                  <a16:creationId xmlns:a16="http://schemas.microsoft.com/office/drawing/2014/main" id="{9F3A587F-7293-557D-9B75-3012E9518F2D}"/>
                </a:ext>
              </a:extLst>
            </p:cNvPr>
            <p:cNvSpPr txBox="1"/>
            <p:nvPr/>
          </p:nvSpPr>
          <p:spPr bwMode="gray">
            <a:xfrm>
              <a:off x="493386" y="4737161"/>
              <a:ext cx="350152" cy="469359"/>
            </a:xfrm>
            <a:prstGeom prst="rect">
              <a:avLst/>
            </a:prstGeom>
            <a:noFill/>
            <a:ln>
              <a:noFill/>
            </a:ln>
          </p:spPr>
          <p:txBody>
            <a:bodyPr wrap="square" lIns="137160" tIns="137160" rIns="274320" bIns="137160" rtlCol="0">
              <a:spAutoFit/>
            </a:bodyPr>
            <a:lstStyle/>
            <a:p>
              <a:pPr marL="0" marR="0" lvl="0" indent="0" algn="l" defTabSz="914400" rtl="0" eaLnBrk="1" fontAlgn="auto" latinLnBrk="0" hangingPunct="1">
                <a:lnSpc>
                  <a:spcPct val="100000"/>
                </a:lnSpc>
                <a:spcBef>
                  <a:spcPts val="600"/>
                </a:spcBef>
                <a:spcAft>
                  <a:spcPts val="600"/>
                </a:spcAft>
                <a:buClrTx/>
                <a:buSzTx/>
                <a:buFontTx/>
                <a:buNone/>
                <a:tabLst/>
                <a:defRPr/>
              </a:pPr>
              <a:r>
                <a:rPr kumimoji="0" lang="en-US" sz="1250" b="1" i="0" u="none" strike="noStrike" kern="1200" cap="none" spc="0" normalizeH="0" baseline="0" noProof="0">
                  <a:ln>
                    <a:noFill/>
                  </a:ln>
                  <a:solidFill>
                    <a:srgbClr val="FFC000"/>
                  </a:solidFill>
                  <a:effectLst/>
                  <a:uLnTx/>
                  <a:uFillTx/>
                  <a:latin typeface="Arial"/>
                  <a:ea typeface="+mn-ea"/>
                  <a:cs typeface="+mn-cs"/>
                </a:rPr>
                <a:t>N</a:t>
              </a:r>
            </a:p>
          </p:txBody>
        </p:sp>
      </p:grpSp>
      <p:grpSp>
        <p:nvGrpSpPr>
          <p:cNvPr id="128" name="Group 127">
            <a:extLst>
              <a:ext uri="{FF2B5EF4-FFF2-40B4-BE49-F238E27FC236}">
                <a16:creationId xmlns:a16="http://schemas.microsoft.com/office/drawing/2014/main" id="{147DEFDB-5472-55EE-63D6-D22CE328092E}"/>
              </a:ext>
            </a:extLst>
          </p:cNvPr>
          <p:cNvGrpSpPr/>
          <p:nvPr/>
        </p:nvGrpSpPr>
        <p:grpSpPr>
          <a:xfrm>
            <a:off x="1872804" y="1774625"/>
            <a:ext cx="350152" cy="469359"/>
            <a:chOff x="493386" y="4737161"/>
            <a:chExt cx="350152" cy="469359"/>
          </a:xfrm>
        </p:grpSpPr>
        <p:sp>
          <p:nvSpPr>
            <p:cNvPr id="129" name="Oval 128">
              <a:extLst>
                <a:ext uri="{FF2B5EF4-FFF2-40B4-BE49-F238E27FC236}">
                  <a16:creationId xmlns:a16="http://schemas.microsoft.com/office/drawing/2014/main" id="{55A05237-1E5C-9F4E-DCB6-43A55228017A}"/>
                </a:ext>
              </a:extLst>
            </p:cNvPr>
            <p:cNvSpPr/>
            <p:nvPr/>
          </p:nvSpPr>
          <p:spPr bwMode="gray">
            <a:xfrm>
              <a:off x="521364" y="4844825"/>
              <a:ext cx="254032" cy="254032"/>
            </a:xfrm>
            <a:prstGeom prst="ellipse">
              <a:avLst/>
            </a:prstGeom>
            <a:solidFill>
              <a:schemeClr val="accent3"/>
            </a:solid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30" name="TextBox 129">
              <a:extLst>
                <a:ext uri="{FF2B5EF4-FFF2-40B4-BE49-F238E27FC236}">
                  <a16:creationId xmlns:a16="http://schemas.microsoft.com/office/drawing/2014/main" id="{3D75B994-CF90-0EE3-DB61-1C6A52391002}"/>
                </a:ext>
              </a:extLst>
            </p:cNvPr>
            <p:cNvSpPr txBox="1"/>
            <p:nvPr/>
          </p:nvSpPr>
          <p:spPr bwMode="gray">
            <a:xfrm>
              <a:off x="493386" y="4737161"/>
              <a:ext cx="350152" cy="469359"/>
            </a:xfrm>
            <a:prstGeom prst="rect">
              <a:avLst/>
            </a:prstGeom>
            <a:noFill/>
            <a:ln>
              <a:noFill/>
            </a:ln>
          </p:spPr>
          <p:txBody>
            <a:bodyPr wrap="square" lIns="137160" tIns="137160" rIns="274320" bIns="137160" rtlCol="0">
              <a:spAutoFit/>
            </a:bodyPr>
            <a:lstStyle/>
            <a:p>
              <a:pPr marL="0" marR="0" lvl="0" indent="0" algn="l" defTabSz="914400" rtl="0" eaLnBrk="1" fontAlgn="auto" latinLnBrk="0" hangingPunct="1">
                <a:lnSpc>
                  <a:spcPct val="100000"/>
                </a:lnSpc>
                <a:spcBef>
                  <a:spcPts val="600"/>
                </a:spcBef>
                <a:spcAft>
                  <a:spcPts val="600"/>
                </a:spcAft>
                <a:buClrTx/>
                <a:buSzTx/>
                <a:buFontTx/>
                <a:buNone/>
                <a:tabLst/>
                <a:defRPr/>
              </a:pPr>
              <a:r>
                <a:rPr kumimoji="0" lang="en-US" sz="1250" b="1" i="0" u="none" strike="noStrike" kern="1200" cap="none" spc="0" normalizeH="0" baseline="0" noProof="0">
                  <a:ln>
                    <a:noFill/>
                  </a:ln>
                  <a:solidFill>
                    <a:srgbClr val="FFC000"/>
                  </a:solidFill>
                  <a:effectLst/>
                  <a:uLnTx/>
                  <a:uFillTx/>
                  <a:latin typeface="Arial"/>
                  <a:ea typeface="+mn-ea"/>
                  <a:cs typeface="+mn-cs"/>
                </a:rPr>
                <a:t>N</a:t>
              </a:r>
            </a:p>
          </p:txBody>
        </p:sp>
      </p:grpSp>
      <p:grpSp>
        <p:nvGrpSpPr>
          <p:cNvPr id="131" name="Group 130">
            <a:extLst>
              <a:ext uri="{FF2B5EF4-FFF2-40B4-BE49-F238E27FC236}">
                <a16:creationId xmlns:a16="http://schemas.microsoft.com/office/drawing/2014/main" id="{49A40D90-FAC2-4C64-AB23-CB51B2E3B016}"/>
              </a:ext>
            </a:extLst>
          </p:cNvPr>
          <p:cNvGrpSpPr/>
          <p:nvPr/>
        </p:nvGrpSpPr>
        <p:grpSpPr>
          <a:xfrm>
            <a:off x="618210" y="1605525"/>
            <a:ext cx="350152" cy="469359"/>
            <a:chOff x="493386" y="4737161"/>
            <a:chExt cx="350152" cy="469359"/>
          </a:xfrm>
        </p:grpSpPr>
        <p:sp>
          <p:nvSpPr>
            <p:cNvPr id="132" name="Oval 131">
              <a:extLst>
                <a:ext uri="{FF2B5EF4-FFF2-40B4-BE49-F238E27FC236}">
                  <a16:creationId xmlns:a16="http://schemas.microsoft.com/office/drawing/2014/main" id="{F6B9E0F5-17B3-1FE7-7A4D-14D1B78D13F4}"/>
                </a:ext>
              </a:extLst>
            </p:cNvPr>
            <p:cNvSpPr/>
            <p:nvPr/>
          </p:nvSpPr>
          <p:spPr bwMode="gray">
            <a:xfrm>
              <a:off x="521364" y="4844825"/>
              <a:ext cx="254032" cy="254032"/>
            </a:xfrm>
            <a:prstGeom prst="ellipse">
              <a:avLst/>
            </a:prstGeom>
            <a:solidFill>
              <a:schemeClr val="accent3"/>
            </a:solid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33" name="TextBox 132">
              <a:extLst>
                <a:ext uri="{FF2B5EF4-FFF2-40B4-BE49-F238E27FC236}">
                  <a16:creationId xmlns:a16="http://schemas.microsoft.com/office/drawing/2014/main" id="{688B363E-1BA2-14AF-6898-6A8718C56C99}"/>
                </a:ext>
              </a:extLst>
            </p:cNvPr>
            <p:cNvSpPr txBox="1"/>
            <p:nvPr/>
          </p:nvSpPr>
          <p:spPr bwMode="gray">
            <a:xfrm>
              <a:off x="493386" y="4737161"/>
              <a:ext cx="350152" cy="469359"/>
            </a:xfrm>
            <a:prstGeom prst="rect">
              <a:avLst/>
            </a:prstGeom>
            <a:noFill/>
            <a:ln>
              <a:noFill/>
            </a:ln>
          </p:spPr>
          <p:txBody>
            <a:bodyPr wrap="square" lIns="137160" tIns="137160" rIns="274320" bIns="137160" rtlCol="0">
              <a:spAutoFit/>
            </a:bodyPr>
            <a:lstStyle/>
            <a:p>
              <a:pPr marL="0" marR="0" lvl="0" indent="0" algn="l" defTabSz="914400" rtl="0" eaLnBrk="1" fontAlgn="auto" latinLnBrk="0" hangingPunct="1">
                <a:lnSpc>
                  <a:spcPct val="100000"/>
                </a:lnSpc>
                <a:spcBef>
                  <a:spcPts val="600"/>
                </a:spcBef>
                <a:spcAft>
                  <a:spcPts val="600"/>
                </a:spcAft>
                <a:buClrTx/>
                <a:buSzTx/>
                <a:buFontTx/>
                <a:buNone/>
                <a:tabLst/>
                <a:defRPr/>
              </a:pPr>
              <a:r>
                <a:rPr kumimoji="0" lang="en-US" sz="1250" b="1" i="0" u="none" strike="noStrike" kern="1200" cap="none" spc="0" normalizeH="0" baseline="0" noProof="0">
                  <a:ln>
                    <a:noFill/>
                  </a:ln>
                  <a:solidFill>
                    <a:srgbClr val="FFC000"/>
                  </a:solidFill>
                  <a:effectLst/>
                  <a:uLnTx/>
                  <a:uFillTx/>
                  <a:latin typeface="Arial"/>
                  <a:ea typeface="+mn-ea"/>
                  <a:cs typeface="+mn-cs"/>
                </a:rPr>
                <a:t>N</a:t>
              </a:r>
            </a:p>
          </p:txBody>
        </p:sp>
      </p:grpSp>
      <p:grpSp>
        <p:nvGrpSpPr>
          <p:cNvPr id="138" name="Group 137">
            <a:extLst>
              <a:ext uri="{FF2B5EF4-FFF2-40B4-BE49-F238E27FC236}">
                <a16:creationId xmlns:a16="http://schemas.microsoft.com/office/drawing/2014/main" id="{98D68A68-673C-C0B5-55B0-35651425A559}"/>
              </a:ext>
            </a:extLst>
          </p:cNvPr>
          <p:cNvGrpSpPr/>
          <p:nvPr/>
        </p:nvGrpSpPr>
        <p:grpSpPr>
          <a:xfrm>
            <a:off x="331792" y="3963708"/>
            <a:ext cx="350152" cy="469359"/>
            <a:chOff x="487804" y="4731428"/>
            <a:chExt cx="350152" cy="469359"/>
          </a:xfrm>
        </p:grpSpPr>
        <p:sp>
          <p:nvSpPr>
            <p:cNvPr id="139" name="Oval 138">
              <a:extLst>
                <a:ext uri="{FF2B5EF4-FFF2-40B4-BE49-F238E27FC236}">
                  <a16:creationId xmlns:a16="http://schemas.microsoft.com/office/drawing/2014/main" id="{A6927EB3-E529-96AC-2858-2DF3184EE631}"/>
                </a:ext>
              </a:extLst>
            </p:cNvPr>
            <p:cNvSpPr/>
            <p:nvPr/>
          </p:nvSpPr>
          <p:spPr bwMode="gray">
            <a:xfrm>
              <a:off x="521364" y="4844825"/>
              <a:ext cx="254032" cy="254032"/>
            </a:xfrm>
            <a:prstGeom prst="ellipse">
              <a:avLst/>
            </a:prstGeom>
            <a:solidFill>
              <a:schemeClr val="accent3"/>
            </a:solid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40" name="TextBox 139">
              <a:extLst>
                <a:ext uri="{FF2B5EF4-FFF2-40B4-BE49-F238E27FC236}">
                  <a16:creationId xmlns:a16="http://schemas.microsoft.com/office/drawing/2014/main" id="{E29E04FB-332A-F2EA-0710-81C99B1A5408}"/>
                </a:ext>
              </a:extLst>
            </p:cNvPr>
            <p:cNvSpPr txBox="1"/>
            <p:nvPr/>
          </p:nvSpPr>
          <p:spPr bwMode="gray">
            <a:xfrm>
              <a:off x="487804" y="4731428"/>
              <a:ext cx="350152" cy="469359"/>
            </a:xfrm>
            <a:prstGeom prst="rect">
              <a:avLst/>
            </a:prstGeom>
            <a:noFill/>
            <a:ln>
              <a:noFill/>
            </a:ln>
          </p:spPr>
          <p:txBody>
            <a:bodyPr wrap="square" lIns="137160" tIns="137160" rIns="274320" bIns="137160" rtlCol="0">
              <a:spAutoFit/>
            </a:bodyPr>
            <a:lstStyle/>
            <a:p>
              <a:pPr marL="0" marR="0" lvl="0" indent="0" algn="l" defTabSz="914400" rtl="0" eaLnBrk="1" fontAlgn="auto" latinLnBrk="0" hangingPunct="1">
                <a:lnSpc>
                  <a:spcPct val="100000"/>
                </a:lnSpc>
                <a:spcBef>
                  <a:spcPts val="600"/>
                </a:spcBef>
                <a:spcAft>
                  <a:spcPts val="600"/>
                </a:spcAft>
                <a:buClrTx/>
                <a:buSzTx/>
                <a:buFontTx/>
                <a:buNone/>
                <a:tabLst/>
                <a:defRPr/>
              </a:pPr>
              <a:r>
                <a:rPr kumimoji="0" lang="en-US" sz="1250" b="1" i="0" u="none" strike="noStrike" kern="1200" cap="none" spc="0" normalizeH="0" baseline="0" noProof="0">
                  <a:ln>
                    <a:noFill/>
                  </a:ln>
                  <a:solidFill>
                    <a:srgbClr val="FFFFFF"/>
                  </a:solidFill>
                  <a:effectLst/>
                  <a:uLnTx/>
                  <a:uFillTx/>
                  <a:latin typeface="Arial"/>
                  <a:ea typeface="+mn-ea"/>
                  <a:cs typeface="+mn-cs"/>
                </a:rPr>
                <a:t>N</a:t>
              </a:r>
            </a:p>
          </p:txBody>
        </p:sp>
      </p:grpSp>
      <p:grpSp>
        <p:nvGrpSpPr>
          <p:cNvPr id="141" name="Group 140">
            <a:extLst>
              <a:ext uri="{FF2B5EF4-FFF2-40B4-BE49-F238E27FC236}">
                <a16:creationId xmlns:a16="http://schemas.microsoft.com/office/drawing/2014/main" id="{D9F0F9DC-D91C-A415-06B2-5D1A39186EF0}"/>
              </a:ext>
            </a:extLst>
          </p:cNvPr>
          <p:cNvGrpSpPr/>
          <p:nvPr/>
        </p:nvGrpSpPr>
        <p:grpSpPr>
          <a:xfrm>
            <a:off x="331792" y="4538591"/>
            <a:ext cx="350152" cy="469359"/>
            <a:chOff x="486129" y="4737161"/>
            <a:chExt cx="350152" cy="469359"/>
          </a:xfrm>
        </p:grpSpPr>
        <p:sp>
          <p:nvSpPr>
            <p:cNvPr id="142" name="Oval 141">
              <a:extLst>
                <a:ext uri="{FF2B5EF4-FFF2-40B4-BE49-F238E27FC236}">
                  <a16:creationId xmlns:a16="http://schemas.microsoft.com/office/drawing/2014/main" id="{82D9BD41-7FDC-D518-66B9-41A1D98EAA63}"/>
                </a:ext>
              </a:extLst>
            </p:cNvPr>
            <p:cNvSpPr/>
            <p:nvPr/>
          </p:nvSpPr>
          <p:spPr bwMode="gray">
            <a:xfrm>
              <a:off x="521364" y="4844825"/>
              <a:ext cx="254032" cy="254032"/>
            </a:xfrm>
            <a:prstGeom prst="ellipse">
              <a:avLst/>
            </a:prstGeom>
            <a:solidFill>
              <a:schemeClr val="bg1"/>
            </a:solid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43" name="TextBox 142">
              <a:extLst>
                <a:ext uri="{FF2B5EF4-FFF2-40B4-BE49-F238E27FC236}">
                  <a16:creationId xmlns:a16="http://schemas.microsoft.com/office/drawing/2014/main" id="{135A8791-2063-912E-C9D8-B227299BDB6A}"/>
                </a:ext>
              </a:extLst>
            </p:cNvPr>
            <p:cNvSpPr txBox="1"/>
            <p:nvPr/>
          </p:nvSpPr>
          <p:spPr bwMode="gray">
            <a:xfrm>
              <a:off x="486129" y="4737161"/>
              <a:ext cx="350152" cy="469359"/>
            </a:xfrm>
            <a:prstGeom prst="rect">
              <a:avLst/>
            </a:prstGeom>
            <a:noFill/>
            <a:ln>
              <a:noFill/>
            </a:ln>
          </p:spPr>
          <p:txBody>
            <a:bodyPr wrap="square" lIns="137160" tIns="137160" rIns="274320" bIns="137160" rtlCol="0">
              <a:spAutoFit/>
            </a:bodyPr>
            <a:lstStyle/>
            <a:p>
              <a:pPr marL="0" marR="0" lvl="0" indent="0" algn="l" defTabSz="914400" rtl="0" eaLnBrk="1" fontAlgn="auto" latinLnBrk="0" hangingPunct="1">
                <a:lnSpc>
                  <a:spcPct val="100000"/>
                </a:lnSpc>
                <a:spcBef>
                  <a:spcPts val="600"/>
                </a:spcBef>
                <a:spcAft>
                  <a:spcPts val="600"/>
                </a:spcAft>
                <a:buClrTx/>
                <a:buSzTx/>
                <a:buFontTx/>
                <a:buNone/>
                <a:tabLst/>
                <a:defRPr/>
              </a:pPr>
              <a:r>
                <a:rPr kumimoji="0" lang="en-US" sz="1250" b="1" i="0" u="none" strike="noStrike" kern="1200" cap="none" spc="0" normalizeH="0" baseline="0" noProof="0">
                  <a:ln>
                    <a:noFill/>
                  </a:ln>
                  <a:solidFill>
                    <a:srgbClr val="805BC9"/>
                  </a:solidFill>
                  <a:effectLst/>
                  <a:uLnTx/>
                  <a:uFillTx/>
                  <a:latin typeface="Arial"/>
                  <a:ea typeface="+mn-ea"/>
                  <a:cs typeface="+mn-cs"/>
                </a:rPr>
                <a:t>N</a:t>
              </a:r>
            </a:p>
          </p:txBody>
        </p:sp>
      </p:grpSp>
      <p:grpSp>
        <p:nvGrpSpPr>
          <p:cNvPr id="144" name="Group 143">
            <a:extLst>
              <a:ext uri="{FF2B5EF4-FFF2-40B4-BE49-F238E27FC236}">
                <a16:creationId xmlns:a16="http://schemas.microsoft.com/office/drawing/2014/main" id="{867FC25D-4CDC-DEAC-FAB4-430E722F6C05}"/>
              </a:ext>
            </a:extLst>
          </p:cNvPr>
          <p:cNvGrpSpPr/>
          <p:nvPr/>
        </p:nvGrpSpPr>
        <p:grpSpPr>
          <a:xfrm>
            <a:off x="1437303" y="3157743"/>
            <a:ext cx="350152" cy="469359"/>
            <a:chOff x="486129" y="4737161"/>
            <a:chExt cx="350152" cy="469359"/>
          </a:xfrm>
        </p:grpSpPr>
        <p:sp>
          <p:nvSpPr>
            <p:cNvPr id="145" name="Oval 144">
              <a:extLst>
                <a:ext uri="{FF2B5EF4-FFF2-40B4-BE49-F238E27FC236}">
                  <a16:creationId xmlns:a16="http://schemas.microsoft.com/office/drawing/2014/main" id="{4A6F37FF-9AC7-BEB5-1E5D-129DBB146330}"/>
                </a:ext>
              </a:extLst>
            </p:cNvPr>
            <p:cNvSpPr/>
            <p:nvPr/>
          </p:nvSpPr>
          <p:spPr bwMode="gray">
            <a:xfrm>
              <a:off x="521364" y="4844825"/>
              <a:ext cx="254032" cy="254032"/>
            </a:xfrm>
            <a:prstGeom prst="ellipse">
              <a:avLst/>
            </a:prstGeom>
            <a:solidFill>
              <a:schemeClr val="bg1"/>
            </a:solid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46" name="TextBox 145">
              <a:extLst>
                <a:ext uri="{FF2B5EF4-FFF2-40B4-BE49-F238E27FC236}">
                  <a16:creationId xmlns:a16="http://schemas.microsoft.com/office/drawing/2014/main" id="{459ED30C-3C32-E60F-969A-C0EAF10593C0}"/>
                </a:ext>
              </a:extLst>
            </p:cNvPr>
            <p:cNvSpPr txBox="1"/>
            <p:nvPr/>
          </p:nvSpPr>
          <p:spPr bwMode="gray">
            <a:xfrm>
              <a:off x="486129" y="4737161"/>
              <a:ext cx="350152" cy="469359"/>
            </a:xfrm>
            <a:prstGeom prst="rect">
              <a:avLst/>
            </a:prstGeom>
            <a:noFill/>
            <a:ln>
              <a:noFill/>
            </a:ln>
          </p:spPr>
          <p:txBody>
            <a:bodyPr wrap="square" lIns="137160" tIns="137160" rIns="274320" bIns="137160" rtlCol="0">
              <a:spAutoFit/>
            </a:bodyPr>
            <a:lstStyle/>
            <a:p>
              <a:pPr marL="0" marR="0" lvl="0" indent="0" algn="l" defTabSz="914400" rtl="0" eaLnBrk="1" fontAlgn="auto" latinLnBrk="0" hangingPunct="1">
                <a:lnSpc>
                  <a:spcPct val="100000"/>
                </a:lnSpc>
                <a:spcBef>
                  <a:spcPts val="600"/>
                </a:spcBef>
                <a:spcAft>
                  <a:spcPts val="600"/>
                </a:spcAft>
                <a:buClrTx/>
                <a:buSzTx/>
                <a:buFontTx/>
                <a:buNone/>
                <a:tabLst/>
                <a:defRPr/>
              </a:pPr>
              <a:r>
                <a:rPr kumimoji="0" lang="en-US" sz="1250" b="1" i="0" u="none" strike="noStrike" kern="1200" cap="none" spc="0" normalizeH="0" baseline="0" noProof="0">
                  <a:ln>
                    <a:noFill/>
                  </a:ln>
                  <a:solidFill>
                    <a:srgbClr val="805BC9"/>
                  </a:solidFill>
                  <a:effectLst/>
                  <a:uLnTx/>
                  <a:uFillTx/>
                  <a:latin typeface="Arial"/>
                  <a:ea typeface="+mn-ea"/>
                  <a:cs typeface="+mn-cs"/>
                </a:rPr>
                <a:t>N</a:t>
              </a:r>
            </a:p>
          </p:txBody>
        </p:sp>
      </p:grpSp>
      <p:grpSp>
        <p:nvGrpSpPr>
          <p:cNvPr id="147" name="Group 146">
            <a:extLst>
              <a:ext uri="{FF2B5EF4-FFF2-40B4-BE49-F238E27FC236}">
                <a16:creationId xmlns:a16="http://schemas.microsoft.com/office/drawing/2014/main" id="{F5EE0CD8-64E9-A91E-60D7-D0F703D7D1F8}"/>
              </a:ext>
            </a:extLst>
          </p:cNvPr>
          <p:cNvGrpSpPr/>
          <p:nvPr/>
        </p:nvGrpSpPr>
        <p:grpSpPr>
          <a:xfrm>
            <a:off x="1586729" y="3355848"/>
            <a:ext cx="350152" cy="469359"/>
            <a:chOff x="486129" y="4737161"/>
            <a:chExt cx="350152" cy="469359"/>
          </a:xfrm>
        </p:grpSpPr>
        <p:sp>
          <p:nvSpPr>
            <p:cNvPr id="148" name="Oval 147">
              <a:extLst>
                <a:ext uri="{FF2B5EF4-FFF2-40B4-BE49-F238E27FC236}">
                  <a16:creationId xmlns:a16="http://schemas.microsoft.com/office/drawing/2014/main" id="{2A2CE5CB-AEC1-4BF6-49CC-1C28AF94714C}"/>
                </a:ext>
              </a:extLst>
            </p:cNvPr>
            <p:cNvSpPr/>
            <p:nvPr/>
          </p:nvSpPr>
          <p:spPr bwMode="gray">
            <a:xfrm>
              <a:off x="521364" y="4844825"/>
              <a:ext cx="254032" cy="254032"/>
            </a:xfrm>
            <a:prstGeom prst="ellipse">
              <a:avLst/>
            </a:prstGeom>
            <a:solidFill>
              <a:schemeClr val="bg1"/>
            </a:solid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49" name="TextBox 148">
              <a:extLst>
                <a:ext uri="{FF2B5EF4-FFF2-40B4-BE49-F238E27FC236}">
                  <a16:creationId xmlns:a16="http://schemas.microsoft.com/office/drawing/2014/main" id="{9903099F-A9E5-DA4A-714A-4B802E09F8ED}"/>
                </a:ext>
              </a:extLst>
            </p:cNvPr>
            <p:cNvSpPr txBox="1"/>
            <p:nvPr/>
          </p:nvSpPr>
          <p:spPr bwMode="gray">
            <a:xfrm>
              <a:off x="486129" y="4737161"/>
              <a:ext cx="350152" cy="469359"/>
            </a:xfrm>
            <a:prstGeom prst="rect">
              <a:avLst/>
            </a:prstGeom>
            <a:noFill/>
            <a:ln>
              <a:noFill/>
            </a:ln>
          </p:spPr>
          <p:txBody>
            <a:bodyPr wrap="square" lIns="137160" tIns="137160" rIns="274320" bIns="137160" rtlCol="0">
              <a:spAutoFit/>
            </a:bodyPr>
            <a:lstStyle/>
            <a:p>
              <a:pPr marL="0" marR="0" lvl="0" indent="0" algn="l" defTabSz="914400" rtl="0" eaLnBrk="1" fontAlgn="auto" latinLnBrk="0" hangingPunct="1">
                <a:lnSpc>
                  <a:spcPct val="100000"/>
                </a:lnSpc>
                <a:spcBef>
                  <a:spcPts val="600"/>
                </a:spcBef>
                <a:spcAft>
                  <a:spcPts val="600"/>
                </a:spcAft>
                <a:buClrTx/>
                <a:buSzTx/>
                <a:buFontTx/>
                <a:buNone/>
                <a:tabLst/>
                <a:defRPr/>
              </a:pPr>
              <a:r>
                <a:rPr kumimoji="0" lang="en-US" sz="1250" b="1" i="0" u="none" strike="noStrike" kern="1200" cap="none" spc="0" normalizeH="0" baseline="0" noProof="0">
                  <a:ln>
                    <a:noFill/>
                  </a:ln>
                  <a:solidFill>
                    <a:srgbClr val="805BC9"/>
                  </a:solidFill>
                  <a:effectLst/>
                  <a:uLnTx/>
                  <a:uFillTx/>
                  <a:latin typeface="Arial"/>
                  <a:ea typeface="+mn-ea"/>
                  <a:cs typeface="+mn-cs"/>
                </a:rPr>
                <a:t>N</a:t>
              </a:r>
            </a:p>
          </p:txBody>
        </p:sp>
      </p:grpSp>
      <p:grpSp>
        <p:nvGrpSpPr>
          <p:cNvPr id="150" name="Group 149">
            <a:extLst>
              <a:ext uri="{FF2B5EF4-FFF2-40B4-BE49-F238E27FC236}">
                <a16:creationId xmlns:a16="http://schemas.microsoft.com/office/drawing/2014/main" id="{E89AC98C-914C-68BE-4171-A020AE258992}"/>
              </a:ext>
            </a:extLst>
          </p:cNvPr>
          <p:cNvGrpSpPr/>
          <p:nvPr/>
        </p:nvGrpSpPr>
        <p:grpSpPr>
          <a:xfrm>
            <a:off x="3239143" y="3802033"/>
            <a:ext cx="350152" cy="469359"/>
            <a:chOff x="486129" y="4737161"/>
            <a:chExt cx="350152" cy="469359"/>
          </a:xfrm>
        </p:grpSpPr>
        <p:sp>
          <p:nvSpPr>
            <p:cNvPr id="151" name="Oval 150">
              <a:extLst>
                <a:ext uri="{FF2B5EF4-FFF2-40B4-BE49-F238E27FC236}">
                  <a16:creationId xmlns:a16="http://schemas.microsoft.com/office/drawing/2014/main" id="{3E337EB1-5BD3-6EC0-595E-C778C21E24C8}"/>
                </a:ext>
              </a:extLst>
            </p:cNvPr>
            <p:cNvSpPr/>
            <p:nvPr/>
          </p:nvSpPr>
          <p:spPr bwMode="gray">
            <a:xfrm>
              <a:off x="521364" y="4844825"/>
              <a:ext cx="254032" cy="254032"/>
            </a:xfrm>
            <a:prstGeom prst="ellipse">
              <a:avLst/>
            </a:prstGeom>
            <a:solidFill>
              <a:schemeClr val="bg1"/>
            </a:solid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52" name="TextBox 151">
              <a:extLst>
                <a:ext uri="{FF2B5EF4-FFF2-40B4-BE49-F238E27FC236}">
                  <a16:creationId xmlns:a16="http://schemas.microsoft.com/office/drawing/2014/main" id="{74720BAD-D530-4ED0-A695-2D27CD0E2067}"/>
                </a:ext>
              </a:extLst>
            </p:cNvPr>
            <p:cNvSpPr txBox="1"/>
            <p:nvPr/>
          </p:nvSpPr>
          <p:spPr bwMode="gray">
            <a:xfrm>
              <a:off x="486129" y="4737161"/>
              <a:ext cx="350152" cy="469359"/>
            </a:xfrm>
            <a:prstGeom prst="rect">
              <a:avLst/>
            </a:prstGeom>
            <a:noFill/>
            <a:ln>
              <a:noFill/>
            </a:ln>
          </p:spPr>
          <p:txBody>
            <a:bodyPr wrap="square" lIns="137160" tIns="137160" rIns="274320" bIns="137160" rtlCol="0">
              <a:spAutoFit/>
            </a:bodyPr>
            <a:lstStyle/>
            <a:p>
              <a:pPr marL="0" marR="0" lvl="0" indent="0" algn="l" defTabSz="914400" rtl="0" eaLnBrk="1" fontAlgn="auto" latinLnBrk="0" hangingPunct="1">
                <a:lnSpc>
                  <a:spcPct val="100000"/>
                </a:lnSpc>
                <a:spcBef>
                  <a:spcPts val="600"/>
                </a:spcBef>
                <a:spcAft>
                  <a:spcPts val="600"/>
                </a:spcAft>
                <a:buClrTx/>
                <a:buSzTx/>
                <a:buFontTx/>
                <a:buNone/>
                <a:tabLst/>
                <a:defRPr/>
              </a:pPr>
              <a:r>
                <a:rPr kumimoji="0" lang="en-US" sz="1250" b="1" i="0" u="none" strike="noStrike" kern="1200" cap="none" spc="0" normalizeH="0" baseline="0" noProof="0">
                  <a:ln>
                    <a:noFill/>
                  </a:ln>
                  <a:solidFill>
                    <a:srgbClr val="805BC9"/>
                  </a:solidFill>
                  <a:effectLst/>
                  <a:uLnTx/>
                  <a:uFillTx/>
                  <a:latin typeface="Arial"/>
                  <a:ea typeface="+mn-ea"/>
                  <a:cs typeface="+mn-cs"/>
                </a:rPr>
                <a:t>N</a:t>
              </a:r>
            </a:p>
          </p:txBody>
        </p:sp>
      </p:grpSp>
      <p:grpSp>
        <p:nvGrpSpPr>
          <p:cNvPr id="154" name="Group 153">
            <a:extLst>
              <a:ext uri="{FF2B5EF4-FFF2-40B4-BE49-F238E27FC236}">
                <a16:creationId xmlns:a16="http://schemas.microsoft.com/office/drawing/2014/main" id="{4F7BCAFD-FA72-ADEB-8E97-F32D2A17293F}"/>
              </a:ext>
            </a:extLst>
          </p:cNvPr>
          <p:cNvGrpSpPr/>
          <p:nvPr/>
        </p:nvGrpSpPr>
        <p:grpSpPr>
          <a:xfrm>
            <a:off x="2503257" y="5766834"/>
            <a:ext cx="350152" cy="469359"/>
            <a:chOff x="486129" y="4737161"/>
            <a:chExt cx="350152" cy="469359"/>
          </a:xfrm>
        </p:grpSpPr>
        <p:sp>
          <p:nvSpPr>
            <p:cNvPr id="155" name="Oval 154">
              <a:extLst>
                <a:ext uri="{FF2B5EF4-FFF2-40B4-BE49-F238E27FC236}">
                  <a16:creationId xmlns:a16="http://schemas.microsoft.com/office/drawing/2014/main" id="{7DC82344-7ED6-CF01-8AAF-F88BCCA6E15B}"/>
                </a:ext>
              </a:extLst>
            </p:cNvPr>
            <p:cNvSpPr/>
            <p:nvPr/>
          </p:nvSpPr>
          <p:spPr bwMode="gray">
            <a:xfrm>
              <a:off x="521364" y="4844825"/>
              <a:ext cx="254032" cy="254032"/>
            </a:xfrm>
            <a:prstGeom prst="ellipse">
              <a:avLst/>
            </a:prstGeom>
            <a:solidFill>
              <a:schemeClr val="bg1"/>
            </a:solid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56" name="TextBox 155">
              <a:extLst>
                <a:ext uri="{FF2B5EF4-FFF2-40B4-BE49-F238E27FC236}">
                  <a16:creationId xmlns:a16="http://schemas.microsoft.com/office/drawing/2014/main" id="{54DE1690-B7EA-0DBC-9D21-E9546139E969}"/>
                </a:ext>
              </a:extLst>
            </p:cNvPr>
            <p:cNvSpPr txBox="1"/>
            <p:nvPr/>
          </p:nvSpPr>
          <p:spPr bwMode="gray">
            <a:xfrm>
              <a:off x="486129" y="4737161"/>
              <a:ext cx="350152" cy="469359"/>
            </a:xfrm>
            <a:prstGeom prst="rect">
              <a:avLst/>
            </a:prstGeom>
            <a:noFill/>
            <a:ln>
              <a:noFill/>
            </a:ln>
          </p:spPr>
          <p:txBody>
            <a:bodyPr wrap="square" lIns="137160" tIns="137160" rIns="274320" bIns="137160" rtlCol="0">
              <a:spAutoFit/>
            </a:bodyPr>
            <a:lstStyle/>
            <a:p>
              <a:pPr marL="0" marR="0" lvl="0" indent="0" algn="l" defTabSz="914400" rtl="0" eaLnBrk="1" fontAlgn="auto" latinLnBrk="0" hangingPunct="1">
                <a:lnSpc>
                  <a:spcPct val="100000"/>
                </a:lnSpc>
                <a:spcBef>
                  <a:spcPts val="600"/>
                </a:spcBef>
                <a:spcAft>
                  <a:spcPts val="600"/>
                </a:spcAft>
                <a:buClrTx/>
                <a:buSzTx/>
                <a:buFontTx/>
                <a:buNone/>
                <a:tabLst/>
                <a:defRPr/>
              </a:pPr>
              <a:r>
                <a:rPr kumimoji="0" lang="en-US" sz="1250" b="1" i="0" u="none" strike="noStrike" kern="1200" cap="none" spc="0" normalizeH="0" baseline="0" noProof="0">
                  <a:ln>
                    <a:noFill/>
                  </a:ln>
                  <a:solidFill>
                    <a:srgbClr val="805BC9"/>
                  </a:solidFill>
                  <a:effectLst/>
                  <a:uLnTx/>
                  <a:uFillTx/>
                  <a:latin typeface="Arial"/>
                  <a:ea typeface="+mn-ea"/>
                  <a:cs typeface="+mn-cs"/>
                </a:rPr>
                <a:t>N</a:t>
              </a:r>
            </a:p>
          </p:txBody>
        </p:sp>
      </p:grpSp>
      <p:grpSp>
        <p:nvGrpSpPr>
          <p:cNvPr id="157" name="Group 156">
            <a:extLst>
              <a:ext uri="{FF2B5EF4-FFF2-40B4-BE49-F238E27FC236}">
                <a16:creationId xmlns:a16="http://schemas.microsoft.com/office/drawing/2014/main" id="{BA8F8DA4-39B1-584A-25DD-7908FFB9CF57}"/>
              </a:ext>
            </a:extLst>
          </p:cNvPr>
          <p:cNvGrpSpPr/>
          <p:nvPr/>
        </p:nvGrpSpPr>
        <p:grpSpPr>
          <a:xfrm>
            <a:off x="2269565" y="5607217"/>
            <a:ext cx="350152" cy="469359"/>
            <a:chOff x="486129" y="4737161"/>
            <a:chExt cx="350152" cy="469359"/>
          </a:xfrm>
        </p:grpSpPr>
        <p:sp>
          <p:nvSpPr>
            <p:cNvPr id="158" name="Oval 157">
              <a:extLst>
                <a:ext uri="{FF2B5EF4-FFF2-40B4-BE49-F238E27FC236}">
                  <a16:creationId xmlns:a16="http://schemas.microsoft.com/office/drawing/2014/main" id="{95A793FE-E920-CD45-E4D0-056D2FB95AB6}"/>
                </a:ext>
              </a:extLst>
            </p:cNvPr>
            <p:cNvSpPr/>
            <p:nvPr/>
          </p:nvSpPr>
          <p:spPr bwMode="gray">
            <a:xfrm>
              <a:off x="521364" y="4844825"/>
              <a:ext cx="254032" cy="254032"/>
            </a:xfrm>
            <a:prstGeom prst="ellipse">
              <a:avLst/>
            </a:prstGeom>
            <a:solidFill>
              <a:schemeClr val="bg1"/>
            </a:solid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59" name="TextBox 158">
              <a:extLst>
                <a:ext uri="{FF2B5EF4-FFF2-40B4-BE49-F238E27FC236}">
                  <a16:creationId xmlns:a16="http://schemas.microsoft.com/office/drawing/2014/main" id="{EBDE3C13-F7E7-526B-8C00-9FCB083ACC53}"/>
                </a:ext>
              </a:extLst>
            </p:cNvPr>
            <p:cNvSpPr txBox="1"/>
            <p:nvPr/>
          </p:nvSpPr>
          <p:spPr bwMode="gray">
            <a:xfrm>
              <a:off x="486129" y="4737161"/>
              <a:ext cx="350152" cy="469359"/>
            </a:xfrm>
            <a:prstGeom prst="rect">
              <a:avLst/>
            </a:prstGeom>
            <a:noFill/>
            <a:ln>
              <a:noFill/>
            </a:ln>
          </p:spPr>
          <p:txBody>
            <a:bodyPr wrap="square" lIns="137160" tIns="137160" rIns="274320" bIns="137160" rtlCol="0">
              <a:spAutoFit/>
            </a:bodyPr>
            <a:lstStyle/>
            <a:p>
              <a:pPr marL="0" marR="0" lvl="0" indent="0" algn="l" defTabSz="914400" rtl="0" eaLnBrk="1" fontAlgn="auto" latinLnBrk="0" hangingPunct="1">
                <a:lnSpc>
                  <a:spcPct val="100000"/>
                </a:lnSpc>
                <a:spcBef>
                  <a:spcPts val="600"/>
                </a:spcBef>
                <a:spcAft>
                  <a:spcPts val="600"/>
                </a:spcAft>
                <a:buClrTx/>
                <a:buSzTx/>
                <a:buFontTx/>
                <a:buNone/>
                <a:tabLst/>
                <a:defRPr/>
              </a:pPr>
              <a:r>
                <a:rPr kumimoji="0" lang="en-US" sz="1250" b="1" i="0" u="none" strike="noStrike" kern="1200" cap="none" spc="0" normalizeH="0" baseline="0" noProof="0">
                  <a:ln>
                    <a:noFill/>
                  </a:ln>
                  <a:solidFill>
                    <a:srgbClr val="805BC9"/>
                  </a:solidFill>
                  <a:effectLst/>
                  <a:uLnTx/>
                  <a:uFillTx/>
                  <a:latin typeface="Arial"/>
                  <a:ea typeface="+mn-ea"/>
                  <a:cs typeface="+mn-cs"/>
                </a:rPr>
                <a:t>N</a:t>
              </a:r>
            </a:p>
          </p:txBody>
        </p:sp>
      </p:grpSp>
      <p:grpSp>
        <p:nvGrpSpPr>
          <p:cNvPr id="161" name="Group 160">
            <a:extLst>
              <a:ext uri="{FF2B5EF4-FFF2-40B4-BE49-F238E27FC236}">
                <a16:creationId xmlns:a16="http://schemas.microsoft.com/office/drawing/2014/main" id="{F6D86A88-8D73-DC1B-53AB-E4D611D7B236}"/>
              </a:ext>
            </a:extLst>
          </p:cNvPr>
          <p:cNvGrpSpPr/>
          <p:nvPr/>
        </p:nvGrpSpPr>
        <p:grpSpPr>
          <a:xfrm>
            <a:off x="2678333" y="5219829"/>
            <a:ext cx="350152" cy="469359"/>
            <a:chOff x="486517" y="4731750"/>
            <a:chExt cx="350152" cy="469359"/>
          </a:xfrm>
        </p:grpSpPr>
        <p:sp>
          <p:nvSpPr>
            <p:cNvPr id="162" name="Oval 161">
              <a:extLst>
                <a:ext uri="{FF2B5EF4-FFF2-40B4-BE49-F238E27FC236}">
                  <a16:creationId xmlns:a16="http://schemas.microsoft.com/office/drawing/2014/main" id="{EBA12F50-D9E8-FA0C-3054-5E3BB6C889F0}"/>
                </a:ext>
              </a:extLst>
            </p:cNvPr>
            <p:cNvSpPr/>
            <p:nvPr/>
          </p:nvSpPr>
          <p:spPr bwMode="gray">
            <a:xfrm>
              <a:off x="521364" y="4844825"/>
              <a:ext cx="254032" cy="254032"/>
            </a:xfrm>
            <a:prstGeom prst="ellipse">
              <a:avLst/>
            </a:prstGeom>
            <a:solidFill>
              <a:schemeClr val="accent3"/>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63" name="TextBox 162">
              <a:extLst>
                <a:ext uri="{FF2B5EF4-FFF2-40B4-BE49-F238E27FC236}">
                  <a16:creationId xmlns:a16="http://schemas.microsoft.com/office/drawing/2014/main" id="{F9FC1A9B-2DAD-1896-4A6D-0E5363A5393C}"/>
                </a:ext>
              </a:extLst>
            </p:cNvPr>
            <p:cNvSpPr txBox="1"/>
            <p:nvPr/>
          </p:nvSpPr>
          <p:spPr bwMode="gray">
            <a:xfrm>
              <a:off x="486517" y="4731750"/>
              <a:ext cx="350152" cy="469359"/>
            </a:xfrm>
            <a:prstGeom prst="rect">
              <a:avLst/>
            </a:prstGeom>
            <a:noFill/>
            <a:ln>
              <a:noFill/>
            </a:ln>
          </p:spPr>
          <p:txBody>
            <a:bodyPr wrap="square" lIns="137160" tIns="137160" rIns="274320" bIns="137160" rtlCol="0">
              <a:spAutoFit/>
            </a:bodyPr>
            <a:lstStyle/>
            <a:p>
              <a:pPr marL="0" marR="0" lvl="0" indent="0" algn="l" defTabSz="914400" rtl="0" eaLnBrk="1" fontAlgn="auto" latinLnBrk="0" hangingPunct="1">
                <a:lnSpc>
                  <a:spcPct val="100000"/>
                </a:lnSpc>
                <a:spcBef>
                  <a:spcPts val="600"/>
                </a:spcBef>
                <a:spcAft>
                  <a:spcPts val="600"/>
                </a:spcAft>
                <a:buClrTx/>
                <a:buSzTx/>
                <a:buFontTx/>
                <a:buNone/>
                <a:tabLst/>
                <a:defRPr/>
              </a:pPr>
              <a:r>
                <a:rPr kumimoji="0" lang="en-US" sz="1250" b="1" i="0" u="none" strike="noStrike" kern="1200" cap="none" spc="0" normalizeH="0" baseline="0" noProof="0">
                  <a:ln>
                    <a:noFill/>
                  </a:ln>
                  <a:solidFill>
                    <a:srgbClr val="FFC000"/>
                  </a:solidFill>
                  <a:effectLst/>
                  <a:uLnTx/>
                  <a:uFillTx/>
                  <a:latin typeface="Arial"/>
                  <a:ea typeface="+mn-ea"/>
                  <a:cs typeface="+mn-cs"/>
                </a:rPr>
                <a:t>N</a:t>
              </a:r>
            </a:p>
          </p:txBody>
        </p:sp>
      </p:grpSp>
      <p:grpSp>
        <p:nvGrpSpPr>
          <p:cNvPr id="116" name="Group 115">
            <a:extLst>
              <a:ext uri="{FF2B5EF4-FFF2-40B4-BE49-F238E27FC236}">
                <a16:creationId xmlns:a16="http://schemas.microsoft.com/office/drawing/2014/main" id="{AB21DF83-8C44-55EA-6542-9A934BDD7F09}"/>
              </a:ext>
            </a:extLst>
          </p:cNvPr>
          <p:cNvGrpSpPr/>
          <p:nvPr/>
        </p:nvGrpSpPr>
        <p:grpSpPr>
          <a:xfrm>
            <a:off x="2085435" y="5601661"/>
            <a:ext cx="350152" cy="469359"/>
            <a:chOff x="488030" y="4731605"/>
            <a:chExt cx="350152" cy="469359"/>
          </a:xfrm>
        </p:grpSpPr>
        <p:sp>
          <p:nvSpPr>
            <p:cNvPr id="117" name="Oval 116">
              <a:extLst>
                <a:ext uri="{FF2B5EF4-FFF2-40B4-BE49-F238E27FC236}">
                  <a16:creationId xmlns:a16="http://schemas.microsoft.com/office/drawing/2014/main" id="{AE78A97A-6EB5-E0A6-DD7D-0320CB470951}"/>
                </a:ext>
              </a:extLst>
            </p:cNvPr>
            <p:cNvSpPr/>
            <p:nvPr/>
          </p:nvSpPr>
          <p:spPr bwMode="gray">
            <a:xfrm>
              <a:off x="521364" y="4844825"/>
              <a:ext cx="254032" cy="254032"/>
            </a:xfrm>
            <a:prstGeom prst="ellipse">
              <a:avLst/>
            </a:prstGeom>
            <a:solidFill>
              <a:schemeClr val="accent3"/>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18" name="TextBox 117">
              <a:extLst>
                <a:ext uri="{FF2B5EF4-FFF2-40B4-BE49-F238E27FC236}">
                  <a16:creationId xmlns:a16="http://schemas.microsoft.com/office/drawing/2014/main" id="{A62E6FF7-71C6-EC9F-F1BF-CF9A5C40F9D1}"/>
                </a:ext>
              </a:extLst>
            </p:cNvPr>
            <p:cNvSpPr txBox="1"/>
            <p:nvPr/>
          </p:nvSpPr>
          <p:spPr bwMode="gray">
            <a:xfrm>
              <a:off x="488030" y="4731605"/>
              <a:ext cx="350152" cy="469359"/>
            </a:xfrm>
            <a:prstGeom prst="rect">
              <a:avLst/>
            </a:prstGeom>
            <a:noFill/>
            <a:ln>
              <a:noFill/>
            </a:ln>
          </p:spPr>
          <p:txBody>
            <a:bodyPr wrap="square" lIns="137160" tIns="137160" rIns="274320" bIns="137160" rtlCol="0">
              <a:spAutoFit/>
            </a:bodyPr>
            <a:lstStyle/>
            <a:p>
              <a:pPr marL="0" marR="0" lvl="0" indent="0" algn="l" defTabSz="914400" rtl="0" eaLnBrk="1" fontAlgn="auto" latinLnBrk="0" hangingPunct="1">
                <a:lnSpc>
                  <a:spcPct val="100000"/>
                </a:lnSpc>
                <a:spcBef>
                  <a:spcPts val="600"/>
                </a:spcBef>
                <a:spcAft>
                  <a:spcPts val="600"/>
                </a:spcAft>
                <a:buClrTx/>
                <a:buSzTx/>
                <a:buFontTx/>
                <a:buNone/>
                <a:tabLst/>
                <a:defRPr/>
              </a:pPr>
              <a:r>
                <a:rPr kumimoji="0" lang="en-US" sz="1250" b="1" i="0" u="none" strike="noStrike" kern="1200" cap="none" spc="0" normalizeH="0" baseline="0" noProof="0">
                  <a:ln>
                    <a:noFill/>
                  </a:ln>
                  <a:solidFill>
                    <a:srgbClr val="FFFFFF"/>
                  </a:solidFill>
                  <a:effectLst/>
                  <a:uLnTx/>
                  <a:uFillTx/>
                  <a:latin typeface="Arial"/>
                  <a:ea typeface="+mn-ea"/>
                  <a:cs typeface="+mn-cs"/>
                </a:rPr>
                <a:t>N</a:t>
              </a:r>
            </a:p>
          </p:txBody>
        </p:sp>
      </p:grpSp>
      <p:grpSp>
        <p:nvGrpSpPr>
          <p:cNvPr id="164" name="Group 163">
            <a:extLst>
              <a:ext uri="{FF2B5EF4-FFF2-40B4-BE49-F238E27FC236}">
                <a16:creationId xmlns:a16="http://schemas.microsoft.com/office/drawing/2014/main" id="{D080D18B-9F31-666C-55F8-3DE63D1F7231}"/>
              </a:ext>
            </a:extLst>
          </p:cNvPr>
          <p:cNvGrpSpPr/>
          <p:nvPr/>
        </p:nvGrpSpPr>
        <p:grpSpPr>
          <a:xfrm>
            <a:off x="2513461" y="1846930"/>
            <a:ext cx="350152" cy="469359"/>
            <a:chOff x="486129" y="4737161"/>
            <a:chExt cx="350152" cy="469359"/>
          </a:xfrm>
        </p:grpSpPr>
        <p:sp>
          <p:nvSpPr>
            <p:cNvPr id="165" name="Oval 164">
              <a:extLst>
                <a:ext uri="{FF2B5EF4-FFF2-40B4-BE49-F238E27FC236}">
                  <a16:creationId xmlns:a16="http://schemas.microsoft.com/office/drawing/2014/main" id="{015B8A9D-D596-0D10-2A5C-FD1CAD6EB4A7}"/>
                </a:ext>
              </a:extLst>
            </p:cNvPr>
            <p:cNvSpPr/>
            <p:nvPr/>
          </p:nvSpPr>
          <p:spPr bwMode="gray">
            <a:xfrm>
              <a:off x="521364" y="4844825"/>
              <a:ext cx="254032" cy="254032"/>
            </a:xfrm>
            <a:prstGeom prst="ellipse">
              <a:avLst/>
            </a:prstGeom>
            <a:solidFill>
              <a:schemeClr val="bg1"/>
            </a:solid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66" name="TextBox 165">
              <a:extLst>
                <a:ext uri="{FF2B5EF4-FFF2-40B4-BE49-F238E27FC236}">
                  <a16:creationId xmlns:a16="http://schemas.microsoft.com/office/drawing/2014/main" id="{ED5DEE15-0663-1242-3709-60B0F6C71AB3}"/>
                </a:ext>
              </a:extLst>
            </p:cNvPr>
            <p:cNvSpPr txBox="1"/>
            <p:nvPr/>
          </p:nvSpPr>
          <p:spPr bwMode="gray">
            <a:xfrm>
              <a:off x="486129" y="4737161"/>
              <a:ext cx="350152" cy="469359"/>
            </a:xfrm>
            <a:prstGeom prst="rect">
              <a:avLst/>
            </a:prstGeom>
            <a:noFill/>
            <a:ln>
              <a:noFill/>
            </a:ln>
          </p:spPr>
          <p:txBody>
            <a:bodyPr wrap="square" lIns="137160" tIns="137160" rIns="274320" bIns="137160" rtlCol="0">
              <a:spAutoFit/>
            </a:bodyPr>
            <a:lstStyle/>
            <a:p>
              <a:pPr marL="0" marR="0" lvl="0" indent="0" algn="l" defTabSz="914400" rtl="0" eaLnBrk="1" fontAlgn="auto" latinLnBrk="0" hangingPunct="1">
                <a:lnSpc>
                  <a:spcPct val="100000"/>
                </a:lnSpc>
                <a:spcBef>
                  <a:spcPts val="600"/>
                </a:spcBef>
                <a:spcAft>
                  <a:spcPts val="600"/>
                </a:spcAft>
                <a:buClrTx/>
                <a:buSzTx/>
                <a:buFontTx/>
                <a:buNone/>
                <a:tabLst/>
                <a:defRPr/>
              </a:pPr>
              <a:r>
                <a:rPr kumimoji="0" lang="en-US" sz="1250" b="1" i="0" u="none" strike="noStrike" kern="1200" cap="none" spc="0" normalizeH="0" baseline="0" noProof="0">
                  <a:ln>
                    <a:noFill/>
                  </a:ln>
                  <a:solidFill>
                    <a:srgbClr val="805BC9"/>
                  </a:solidFill>
                  <a:effectLst/>
                  <a:uLnTx/>
                  <a:uFillTx/>
                  <a:latin typeface="Arial"/>
                  <a:ea typeface="+mn-ea"/>
                  <a:cs typeface="+mn-cs"/>
                </a:rPr>
                <a:t>N</a:t>
              </a:r>
            </a:p>
          </p:txBody>
        </p:sp>
      </p:grpSp>
      <p:sp>
        <p:nvSpPr>
          <p:cNvPr id="168" name="TextBox 167">
            <a:extLst>
              <a:ext uri="{FF2B5EF4-FFF2-40B4-BE49-F238E27FC236}">
                <a16:creationId xmlns:a16="http://schemas.microsoft.com/office/drawing/2014/main" id="{68FDC29E-8EB0-3304-8A1F-0DD57C3D4988}"/>
              </a:ext>
            </a:extLst>
          </p:cNvPr>
          <p:cNvSpPr txBox="1"/>
          <p:nvPr/>
        </p:nvSpPr>
        <p:spPr bwMode="gray">
          <a:xfrm>
            <a:off x="698983" y="4105052"/>
            <a:ext cx="1605817" cy="161583"/>
          </a:xfrm>
          <a:prstGeom prst="rect">
            <a:avLst/>
          </a:prstGeom>
          <a:noFill/>
        </p:spPr>
        <p:txBody>
          <a:bodyPr wrap="square" lIns="0" tIns="0" rIns="0" bIns="0" rtlCol="0">
            <a:spAutoFit/>
          </a:bodyPr>
          <a:lstStyle/>
          <a:p>
            <a:pPr marL="0" marR="0" lvl="1" indent="0" algn="l" defTabSz="711200" rtl="0" eaLnBrk="1" fontAlgn="auto" latinLnBrk="0" hangingPunct="1">
              <a:lnSpc>
                <a:spcPct val="100000"/>
              </a:lnSpc>
              <a:spcBef>
                <a:spcPts val="300"/>
              </a:spcBef>
              <a:spcAft>
                <a:spcPts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Arial"/>
                <a:ea typeface="+mn-ea"/>
                <a:cs typeface="+mn-cs"/>
              </a:rPr>
              <a:t>Operating nuclear plant</a:t>
            </a:r>
          </a:p>
        </p:txBody>
      </p:sp>
      <p:sp>
        <p:nvSpPr>
          <p:cNvPr id="169" name="TextBox 168">
            <a:extLst>
              <a:ext uri="{FF2B5EF4-FFF2-40B4-BE49-F238E27FC236}">
                <a16:creationId xmlns:a16="http://schemas.microsoft.com/office/drawing/2014/main" id="{C9E58A43-DF06-BB34-078E-ABF791A4579F}"/>
              </a:ext>
            </a:extLst>
          </p:cNvPr>
          <p:cNvSpPr txBox="1"/>
          <p:nvPr/>
        </p:nvSpPr>
        <p:spPr bwMode="gray">
          <a:xfrm>
            <a:off x="698999" y="4422203"/>
            <a:ext cx="1605817" cy="161583"/>
          </a:xfrm>
          <a:prstGeom prst="rect">
            <a:avLst/>
          </a:prstGeom>
          <a:noFill/>
        </p:spPr>
        <p:txBody>
          <a:bodyPr wrap="square" lIns="0" tIns="0" rIns="0" bIns="0" rtlCol="0">
            <a:spAutoFit/>
          </a:bodyPr>
          <a:lstStyle/>
          <a:p>
            <a:pPr marL="0" marR="0" lvl="1" indent="0" algn="l" defTabSz="711200" rtl="0" eaLnBrk="1" fontAlgn="auto" latinLnBrk="0" hangingPunct="1">
              <a:lnSpc>
                <a:spcPct val="100000"/>
              </a:lnSpc>
              <a:spcBef>
                <a:spcPts val="300"/>
              </a:spcBef>
              <a:spcAft>
                <a:spcPts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Arial"/>
                <a:ea typeface="+mn-ea"/>
                <a:cs typeface="+mn-cs"/>
              </a:rPr>
              <a:t>Plant under construction</a:t>
            </a:r>
          </a:p>
        </p:txBody>
      </p:sp>
      <p:sp>
        <p:nvSpPr>
          <p:cNvPr id="170" name="TextBox 169">
            <a:extLst>
              <a:ext uri="{FF2B5EF4-FFF2-40B4-BE49-F238E27FC236}">
                <a16:creationId xmlns:a16="http://schemas.microsoft.com/office/drawing/2014/main" id="{0DE9DCB3-B91A-91D5-63FD-F66E8A20C39E}"/>
              </a:ext>
            </a:extLst>
          </p:cNvPr>
          <p:cNvSpPr txBox="1"/>
          <p:nvPr/>
        </p:nvSpPr>
        <p:spPr bwMode="gray">
          <a:xfrm>
            <a:off x="709501" y="4708243"/>
            <a:ext cx="1605817" cy="161583"/>
          </a:xfrm>
          <a:prstGeom prst="rect">
            <a:avLst/>
          </a:prstGeom>
          <a:noFill/>
        </p:spPr>
        <p:txBody>
          <a:bodyPr wrap="square" lIns="0" tIns="0" rIns="0" bIns="0" rtlCol="0">
            <a:spAutoFit/>
          </a:bodyPr>
          <a:lstStyle/>
          <a:p>
            <a:pPr marL="0" marR="0" lvl="1" indent="0" algn="l" defTabSz="711200" rtl="0" eaLnBrk="1" fontAlgn="auto" latinLnBrk="0" hangingPunct="1">
              <a:lnSpc>
                <a:spcPct val="100000"/>
              </a:lnSpc>
              <a:spcBef>
                <a:spcPts val="300"/>
              </a:spcBef>
              <a:spcAft>
                <a:spcPts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Arial"/>
                <a:ea typeface="+mn-ea"/>
                <a:cs typeface="+mn-cs"/>
              </a:rPr>
              <a:t>Plant planned</a:t>
            </a:r>
          </a:p>
        </p:txBody>
      </p:sp>
      <p:sp>
        <p:nvSpPr>
          <p:cNvPr id="171" name="TextBox 170">
            <a:extLst>
              <a:ext uri="{FF2B5EF4-FFF2-40B4-BE49-F238E27FC236}">
                <a16:creationId xmlns:a16="http://schemas.microsoft.com/office/drawing/2014/main" id="{8B6A47F8-E917-3282-C38A-8DB9DE0D9F89}"/>
              </a:ext>
            </a:extLst>
          </p:cNvPr>
          <p:cNvSpPr txBox="1"/>
          <p:nvPr/>
        </p:nvSpPr>
        <p:spPr bwMode="gray">
          <a:xfrm>
            <a:off x="681944" y="4976706"/>
            <a:ext cx="1831517" cy="161583"/>
          </a:xfrm>
          <a:prstGeom prst="rect">
            <a:avLst/>
          </a:prstGeom>
          <a:noFill/>
        </p:spPr>
        <p:txBody>
          <a:bodyPr wrap="square" lIns="0" tIns="0" rIns="0" bIns="0" rtlCol="0">
            <a:spAutoFit/>
          </a:bodyPr>
          <a:lstStyle/>
          <a:p>
            <a:pPr marL="0" marR="0" lvl="1" indent="0" algn="l" defTabSz="711200" rtl="0" eaLnBrk="1" fontAlgn="auto" latinLnBrk="0" hangingPunct="1">
              <a:lnSpc>
                <a:spcPct val="100000"/>
              </a:lnSpc>
              <a:spcBef>
                <a:spcPts val="300"/>
              </a:spcBef>
              <a:spcAft>
                <a:spcPts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Arial"/>
                <a:ea typeface="+mn-ea"/>
                <a:cs typeface="+mn-cs"/>
              </a:rPr>
              <a:t>Research reactor operating</a:t>
            </a:r>
          </a:p>
        </p:txBody>
      </p:sp>
      <p:grpSp>
        <p:nvGrpSpPr>
          <p:cNvPr id="172" name="Group 171">
            <a:extLst>
              <a:ext uri="{FF2B5EF4-FFF2-40B4-BE49-F238E27FC236}">
                <a16:creationId xmlns:a16="http://schemas.microsoft.com/office/drawing/2014/main" id="{7EF5701A-6A94-B456-02A9-3A079040F145}"/>
              </a:ext>
            </a:extLst>
          </p:cNvPr>
          <p:cNvGrpSpPr/>
          <p:nvPr/>
        </p:nvGrpSpPr>
        <p:grpSpPr>
          <a:xfrm>
            <a:off x="1076468" y="3325979"/>
            <a:ext cx="350152" cy="469359"/>
            <a:chOff x="486129" y="4737161"/>
            <a:chExt cx="350152" cy="469359"/>
          </a:xfrm>
        </p:grpSpPr>
        <p:sp>
          <p:nvSpPr>
            <p:cNvPr id="173" name="Oval 172">
              <a:extLst>
                <a:ext uri="{FF2B5EF4-FFF2-40B4-BE49-F238E27FC236}">
                  <a16:creationId xmlns:a16="http://schemas.microsoft.com/office/drawing/2014/main" id="{0703D4BB-F661-5643-4520-05EC03DE942B}"/>
                </a:ext>
              </a:extLst>
            </p:cNvPr>
            <p:cNvSpPr/>
            <p:nvPr/>
          </p:nvSpPr>
          <p:spPr bwMode="gray">
            <a:xfrm>
              <a:off x="521364" y="4844825"/>
              <a:ext cx="254032" cy="254032"/>
            </a:xfrm>
            <a:prstGeom prst="ellipse">
              <a:avLst/>
            </a:prstGeom>
            <a:solidFill>
              <a:schemeClr val="bg1"/>
            </a:solid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74" name="TextBox 173">
              <a:extLst>
                <a:ext uri="{FF2B5EF4-FFF2-40B4-BE49-F238E27FC236}">
                  <a16:creationId xmlns:a16="http://schemas.microsoft.com/office/drawing/2014/main" id="{5C6A5D46-E86B-9CF1-B3E2-C4700AA52D7A}"/>
                </a:ext>
              </a:extLst>
            </p:cNvPr>
            <p:cNvSpPr txBox="1"/>
            <p:nvPr/>
          </p:nvSpPr>
          <p:spPr bwMode="gray">
            <a:xfrm>
              <a:off x="486129" y="4737161"/>
              <a:ext cx="350152" cy="469359"/>
            </a:xfrm>
            <a:prstGeom prst="rect">
              <a:avLst/>
            </a:prstGeom>
            <a:noFill/>
            <a:ln>
              <a:noFill/>
            </a:ln>
          </p:spPr>
          <p:txBody>
            <a:bodyPr wrap="square" lIns="137160" tIns="137160" rIns="274320" bIns="137160" rtlCol="0">
              <a:spAutoFit/>
            </a:bodyPr>
            <a:lstStyle/>
            <a:p>
              <a:pPr marL="0" marR="0" lvl="0" indent="0" algn="l" defTabSz="914400" rtl="0" eaLnBrk="1" fontAlgn="auto" latinLnBrk="0" hangingPunct="1">
                <a:lnSpc>
                  <a:spcPct val="100000"/>
                </a:lnSpc>
                <a:spcBef>
                  <a:spcPts val="600"/>
                </a:spcBef>
                <a:spcAft>
                  <a:spcPts val="600"/>
                </a:spcAft>
                <a:buClrTx/>
                <a:buSzTx/>
                <a:buFontTx/>
                <a:buNone/>
                <a:tabLst/>
                <a:defRPr/>
              </a:pPr>
              <a:r>
                <a:rPr kumimoji="0" lang="en-US" sz="1250" b="1" i="0" u="none" strike="noStrike" kern="1200" cap="none" spc="0" normalizeH="0" baseline="0" noProof="0">
                  <a:ln>
                    <a:noFill/>
                  </a:ln>
                  <a:solidFill>
                    <a:srgbClr val="805BC9"/>
                  </a:solidFill>
                  <a:effectLst/>
                  <a:uLnTx/>
                  <a:uFillTx/>
                  <a:latin typeface="Arial"/>
                  <a:ea typeface="+mn-ea"/>
                  <a:cs typeface="+mn-cs"/>
                </a:rPr>
                <a:t>N</a:t>
              </a:r>
            </a:p>
          </p:txBody>
        </p:sp>
      </p:grpSp>
      <p:pic>
        <p:nvPicPr>
          <p:cNvPr id="1026" name="Picture 2" descr="Flag of Ghana">
            <a:extLst>
              <a:ext uri="{FF2B5EF4-FFF2-40B4-BE49-F238E27FC236}">
                <a16:creationId xmlns:a16="http://schemas.microsoft.com/office/drawing/2014/main" id="{8C1E89F6-D99C-29AF-53D3-17C5E329E111}"/>
              </a:ext>
            </a:extLst>
          </p:cNvPr>
          <p:cNvPicPr>
            <a:picLocks noChangeAspect="1" noChangeArrowheads="1"/>
          </p:cNvPicPr>
          <p:nvPr/>
        </p:nvPicPr>
        <p:blipFill>
          <a:blip r:embed="rId19" cstate="screen">
            <a:extLst>
              <a:ext uri="{28A0092B-C50C-407E-A947-70E740481C1C}">
                <a14:useLocalDpi xmlns:a14="http://schemas.microsoft.com/office/drawing/2010/main"/>
              </a:ext>
            </a:extLst>
          </a:blip>
          <a:srcRect/>
          <a:stretch>
            <a:fillRect/>
          </a:stretch>
        </p:blipFill>
        <p:spPr bwMode="auto">
          <a:xfrm>
            <a:off x="5412769" y="1515655"/>
            <a:ext cx="340177" cy="226890"/>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Flag of Egypt">
            <a:extLst>
              <a:ext uri="{FF2B5EF4-FFF2-40B4-BE49-F238E27FC236}">
                <a16:creationId xmlns:a16="http://schemas.microsoft.com/office/drawing/2014/main" id="{C2605BCA-0B5C-59D2-05AE-B9539768266F}"/>
              </a:ext>
            </a:extLst>
          </p:cNvPr>
          <p:cNvPicPr>
            <a:picLocks noChangeAspect="1" noChangeArrowheads="1"/>
          </p:cNvPicPr>
          <p:nvPr/>
        </p:nvPicPr>
        <p:blipFill>
          <a:blip r:embed="rId20" cstate="screen">
            <a:extLst>
              <a:ext uri="{28A0092B-C50C-407E-A947-70E740481C1C}">
                <a14:useLocalDpi xmlns:a14="http://schemas.microsoft.com/office/drawing/2010/main"/>
              </a:ext>
            </a:extLst>
          </a:blip>
          <a:srcRect/>
          <a:stretch>
            <a:fillRect/>
          </a:stretch>
        </p:blipFill>
        <p:spPr bwMode="auto">
          <a:xfrm>
            <a:off x="9074401" y="1522558"/>
            <a:ext cx="335049" cy="223469"/>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Flag of Nigeria">
            <a:extLst>
              <a:ext uri="{FF2B5EF4-FFF2-40B4-BE49-F238E27FC236}">
                <a16:creationId xmlns:a16="http://schemas.microsoft.com/office/drawing/2014/main" id="{1D8F4BB3-2017-A246-49A6-E7AEE22D1F10}"/>
              </a:ext>
            </a:extLst>
          </p:cNvPr>
          <p:cNvPicPr>
            <a:picLocks noChangeAspect="1" noChangeArrowheads="1"/>
          </p:cNvPicPr>
          <p:nvPr/>
        </p:nvPicPr>
        <p:blipFill>
          <a:blip r:embed="rId21" cstate="screen">
            <a:extLst>
              <a:ext uri="{28A0092B-C50C-407E-A947-70E740481C1C}">
                <a14:useLocalDpi xmlns:a14="http://schemas.microsoft.com/office/drawing/2010/main"/>
              </a:ext>
            </a:extLst>
          </a:blip>
          <a:srcRect/>
          <a:stretch>
            <a:fillRect/>
          </a:stretch>
        </p:blipFill>
        <p:spPr bwMode="auto">
          <a:xfrm>
            <a:off x="5412769" y="3075167"/>
            <a:ext cx="427550" cy="213775"/>
          </a:xfrm>
          <a:prstGeom prst="rect">
            <a:avLst/>
          </a:prstGeom>
          <a:noFill/>
          <a:extLst>
            <a:ext uri="{909E8E84-426E-40DD-AFC4-6F175D3DCCD1}">
              <a14:hiddenFill xmlns:a14="http://schemas.microsoft.com/office/drawing/2010/main">
                <a:solidFill>
                  <a:srgbClr val="FFFFFF"/>
                </a:solidFill>
              </a14:hiddenFill>
            </a:ext>
          </a:extLst>
        </p:spPr>
      </p:pic>
      <p:pic>
        <p:nvPicPr>
          <p:cNvPr id="1032" name="Picture 8" descr="Flag of Uganda">
            <a:extLst>
              <a:ext uri="{FF2B5EF4-FFF2-40B4-BE49-F238E27FC236}">
                <a16:creationId xmlns:a16="http://schemas.microsoft.com/office/drawing/2014/main" id="{C268D425-1FE1-D820-715B-00370016E223}"/>
              </a:ext>
            </a:extLst>
          </p:cNvPr>
          <p:cNvPicPr>
            <a:picLocks noChangeAspect="1" noChangeArrowheads="1"/>
          </p:cNvPicPr>
          <p:nvPr/>
        </p:nvPicPr>
        <p:blipFill>
          <a:blip r:embed="rId22" cstate="screen">
            <a:extLst>
              <a:ext uri="{28A0092B-C50C-407E-A947-70E740481C1C}">
                <a14:useLocalDpi xmlns:a14="http://schemas.microsoft.com/office/drawing/2010/main"/>
              </a:ext>
            </a:extLst>
          </a:blip>
          <a:srcRect/>
          <a:stretch>
            <a:fillRect/>
          </a:stretch>
        </p:blipFill>
        <p:spPr bwMode="auto">
          <a:xfrm>
            <a:off x="9112187" y="3129077"/>
            <a:ext cx="330955" cy="220739"/>
          </a:xfrm>
          <a:prstGeom prst="rect">
            <a:avLst/>
          </a:prstGeom>
          <a:noFill/>
          <a:extLst>
            <a:ext uri="{909E8E84-426E-40DD-AFC4-6F175D3DCCD1}">
              <a14:hiddenFill xmlns:a14="http://schemas.microsoft.com/office/drawing/2010/main">
                <a:solidFill>
                  <a:srgbClr val="FFFFFF"/>
                </a:solidFill>
              </a14:hiddenFill>
            </a:ext>
          </a:extLst>
        </p:spPr>
      </p:pic>
      <p:pic>
        <p:nvPicPr>
          <p:cNvPr id="1034" name="Picture 10" descr="Flag of South Africa">
            <a:extLst>
              <a:ext uri="{FF2B5EF4-FFF2-40B4-BE49-F238E27FC236}">
                <a16:creationId xmlns:a16="http://schemas.microsoft.com/office/drawing/2014/main" id="{AB020E2E-48A1-6117-0D7F-B7CDD212CAC9}"/>
              </a:ext>
            </a:extLst>
          </p:cNvPr>
          <p:cNvPicPr>
            <a:picLocks noChangeAspect="1" noChangeArrowheads="1"/>
          </p:cNvPicPr>
          <p:nvPr/>
        </p:nvPicPr>
        <p:blipFill>
          <a:blip r:embed="rId23" cstate="screen">
            <a:extLst>
              <a:ext uri="{28A0092B-C50C-407E-A947-70E740481C1C}">
                <a14:useLocalDpi xmlns:a14="http://schemas.microsoft.com/office/drawing/2010/main"/>
              </a:ext>
            </a:extLst>
          </a:blip>
          <a:srcRect/>
          <a:stretch>
            <a:fillRect/>
          </a:stretch>
        </p:blipFill>
        <p:spPr bwMode="auto">
          <a:xfrm>
            <a:off x="5600091" y="4786548"/>
            <a:ext cx="342561" cy="228480"/>
          </a:xfrm>
          <a:prstGeom prst="rect">
            <a:avLst/>
          </a:prstGeom>
          <a:noFill/>
          <a:extLst>
            <a:ext uri="{909E8E84-426E-40DD-AFC4-6F175D3DCCD1}">
              <a14:hiddenFill xmlns:a14="http://schemas.microsoft.com/office/drawing/2010/main">
                <a:solidFill>
                  <a:srgbClr val="FFFFFF"/>
                </a:solidFill>
              </a14:hiddenFill>
            </a:ext>
          </a:extLst>
        </p:spPr>
      </p:pic>
      <p:pic>
        <p:nvPicPr>
          <p:cNvPr id="1036" name="Picture 12" descr="Flag of Rwanda">
            <a:extLst>
              <a:ext uri="{FF2B5EF4-FFF2-40B4-BE49-F238E27FC236}">
                <a16:creationId xmlns:a16="http://schemas.microsoft.com/office/drawing/2014/main" id="{4F0CA7F9-F50A-5DB6-3DF8-4D8DD3F32B57}"/>
              </a:ext>
            </a:extLst>
          </p:cNvPr>
          <p:cNvPicPr>
            <a:picLocks noChangeAspect="1" noChangeArrowheads="1"/>
          </p:cNvPicPr>
          <p:nvPr/>
        </p:nvPicPr>
        <p:blipFill>
          <a:blip r:embed="rId24" cstate="screen">
            <a:extLst>
              <a:ext uri="{28A0092B-C50C-407E-A947-70E740481C1C}">
                <a14:useLocalDpi xmlns:a14="http://schemas.microsoft.com/office/drawing/2010/main"/>
              </a:ext>
            </a:extLst>
          </a:blip>
          <a:srcRect/>
          <a:stretch>
            <a:fillRect/>
          </a:stretch>
        </p:blipFill>
        <p:spPr bwMode="auto">
          <a:xfrm>
            <a:off x="9154681" y="4806249"/>
            <a:ext cx="341011" cy="227446"/>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a:extLst>
              <a:ext uri="{FF2B5EF4-FFF2-40B4-BE49-F238E27FC236}">
                <a16:creationId xmlns:a16="http://schemas.microsoft.com/office/drawing/2014/main" id="{8746F7AE-115B-465F-59CE-E5469CFF2704}"/>
              </a:ext>
            </a:extLst>
          </p:cNvPr>
          <p:cNvSpPr/>
          <p:nvPr/>
        </p:nvSpPr>
        <p:spPr bwMode="gray">
          <a:xfrm>
            <a:off x="0" y="0"/>
            <a:ext cx="2926080" cy="382208"/>
          </a:xfrm>
          <a:prstGeom prst="rect">
            <a:avLst/>
          </a:prstGeom>
          <a:solidFill>
            <a:srgbClr val="805BC9"/>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1">
                <a:solidFill>
                  <a:schemeClr val="bg1"/>
                </a:solidFill>
              </a:rPr>
              <a:t>Emerging Nuclear Energy Countries</a:t>
            </a:r>
          </a:p>
        </p:txBody>
      </p:sp>
    </p:spTree>
    <p:custDataLst>
      <p:tags r:id="rId1"/>
    </p:custDataLst>
    <p:extLst>
      <p:ext uri="{BB962C8B-B14F-4D97-AF65-F5344CB8AC3E}">
        <p14:creationId xmlns:p14="http://schemas.microsoft.com/office/powerpoint/2010/main" val="2807645790"/>
      </p:ext>
    </p:extLst>
  </p:cSld>
  <p:clrMapOvr>
    <a:masterClrMapping/>
  </p:clrMapOvr>
  <p:extLst>
    <p:ext uri="{6950BFC3-D8DA-4A85-94F7-54DA5524770B}">
      <p188:commentRel xmlns:p188="http://schemas.microsoft.com/office/powerpoint/2018/8/main" r:id="rId6"/>
    </p:ext>
  </p:extLst>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4" cstate="screen">
            <a:lum/>
            <a:extLst>
              <a:ext uri="{28A0092B-C50C-407E-A947-70E740481C1C}">
                <a14:useLocalDpi xmlns:a14="http://schemas.microsoft.com/office/drawing/2010/main"/>
              </a:ext>
            </a:extLst>
          </a:blip>
          <a:srcRect/>
          <a:stretch>
            <a:fillRect/>
          </a:stretch>
        </a:blipFill>
        <a:effectLst/>
      </p:bgPr>
    </p:bg>
    <p:spTree>
      <p:nvGrpSpPr>
        <p:cNvPr id="1" name="">
          <a:extLst>
            <a:ext uri="{FF2B5EF4-FFF2-40B4-BE49-F238E27FC236}">
              <a16:creationId xmlns:a16="http://schemas.microsoft.com/office/drawing/2014/main" id="{FC5949C2-C689-FAB2-CDB5-2C894ECE9CCC}"/>
            </a:ext>
          </a:extLst>
        </p:cNvPr>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C5FBD793-0949-F9E9-E168-7759BD94D98E}"/>
              </a:ext>
            </a:extLst>
          </p:cNvPr>
          <p:cNvGraphicFramePr>
            <a:graphicFrameLocks noChangeAspect="1"/>
          </p:cNvGraphicFramePr>
          <p:nvPr>
            <p:custDataLst>
              <p:tags r:id="rId2"/>
            </p:custDataLst>
            <p:extLst>
              <p:ext uri="{D42A27DB-BD31-4B8C-83A1-F6EECF244321}">
                <p14:modId xmlns:p14="http://schemas.microsoft.com/office/powerpoint/2010/main" val="196848439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503" imgH="503" progId="TCLayout.ActiveDocument.1">
                  <p:embed/>
                </p:oleObj>
              </mc:Choice>
              <mc:Fallback>
                <p:oleObj name="think-cell Slide" r:id="rId5" imgW="503" imgH="503" progId="TCLayout.ActiveDocument.1">
                  <p:embed/>
                  <p:pic>
                    <p:nvPicPr>
                      <p:cNvPr id="6" name="think-cell data - do not delete" hidden="1">
                        <a:extLst>
                          <a:ext uri="{FF2B5EF4-FFF2-40B4-BE49-F238E27FC236}">
                            <a16:creationId xmlns:a16="http://schemas.microsoft.com/office/drawing/2014/main" id="{556251B3-3245-F8BB-78FC-DD6F62D4C072}"/>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E494F444-395A-953F-D191-8B1077CA72C8}"/>
              </a:ext>
            </a:extLst>
          </p:cNvPr>
          <p:cNvSpPr>
            <a:spLocks noGrp="1"/>
          </p:cNvSpPr>
          <p:nvPr>
            <p:ph type="title"/>
          </p:nvPr>
        </p:nvSpPr>
        <p:spPr>
          <a:xfrm>
            <a:off x="838200" y="3680200"/>
            <a:ext cx="10515600" cy="2436792"/>
          </a:xfrm>
        </p:spPr>
        <p:txBody>
          <a:bodyPr vert="horz"/>
          <a:lstStyle/>
          <a:p>
            <a:r>
              <a:rPr lang="en-US">
                <a:effectLst>
                  <a:outerShdw blurRad="50800" dist="38100" dir="8100000" algn="tr" rotWithShape="0">
                    <a:prstClr val="black">
                      <a:alpha val="40000"/>
                    </a:prstClr>
                  </a:outerShdw>
                </a:effectLst>
              </a:rPr>
              <a:t>Fusion Technology</a:t>
            </a:r>
          </a:p>
        </p:txBody>
      </p:sp>
    </p:spTree>
    <p:custDataLst>
      <p:tags r:id="rId1"/>
    </p:custDataLst>
    <p:extLst>
      <p:ext uri="{BB962C8B-B14F-4D97-AF65-F5344CB8AC3E}">
        <p14:creationId xmlns:p14="http://schemas.microsoft.com/office/powerpoint/2010/main" val="3030575909"/>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348E9E0-EC62-F2FB-5CB5-22244F88F516}"/>
            </a:ext>
          </a:extLst>
        </p:cNvPr>
        <p:cNvGrpSpPr/>
        <p:nvPr/>
      </p:nvGrpSpPr>
      <p:grpSpPr>
        <a:xfrm>
          <a:off x="0" y="0"/>
          <a:ext cx="0" cy="0"/>
          <a:chOff x="0" y="0"/>
          <a:chExt cx="0" cy="0"/>
        </a:xfrm>
      </p:grpSpPr>
      <p:graphicFrame>
        <p:nvGraphicFramePr>
          <p:cNvPr id="2" name="think-cell data - do not delete" hidden="1">
            <a:extLst>
              <a:ext uri="{FF2B5EF4-FFF2-40B4-BE49-F238E27FC236}">
                <a16:creationId xmlns:a16="http://schemas.microsoft.com/office/drawing/2014/main" id="{AC6C18F9-DE2D-D928-3FF3-D4BBA81FD2F1}"/>
              </a:ext>
            </a:extLst>
          </p:cNvPr>
          <p:cNvGraphicFramePr>
            <a:graphicFrameLocks noChangeAspect="1"/>
          </p:cNvGraphicFramePr>
          <p:nvPr>
            <p:custDataLst>
              <p:tags r:id="rId2"/>
            </p:custDataLst>
            <p:extLst>
              <p:ext uri="{D42A27DB-BD31-4B8C-83A1-F6EECF244321}">
                <p14:modId xmlns:p14="http://schemas.microsoft.com/office/powerpoint/2010/main" val="66477685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1" imgW="592" imgH="591" progId="TCLayout.ActiveDocument.1">
                  <p:embed/>
                </p:oleObj>
              </mc:Choice>
              <mc:Fallback>
                <p:oleObj name="think-cell Slide" r:id="rId11" imgW="592" imgH="591" progId="TCLayout.ActiveDocument.1">
                  <p:embed/>
                  <p:pic>
                    <p:nvPicPr>
                      <p:cNvPr id="2" name="think-cell data - do not delete" hidden="1">
                        <a:extLst>
                          <a:ext uri="{FF2B5EF4-FFF2-40B4-BE49-F238E27FC236}">
                            <a16:creationId xmlns:a16="http://schemas.microsoft.com/office/drawing/2014/main" id="{3911C6AB-4BBB-DD70-0FE0-FC51B3A80E67}"/>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pic>
        <p:nvPicPr>
          <p:cNvPr id="15" name="Picture 2">
            <a:extLst>
              <a:ext uri="{FF2B5EF4-FFF2-40B4-BE49-F238E27FC236}">
                <a16:creationId xmlns:a16="http://schemas.microsoft.com/office/drawing/2014/main" id="{1BE3E409-6915-AA56-E69A-70118AE4C806}"/>
              </a:ext>
            </a:extLst>
          </p:cNvPr>
          <p:cNvPicPr>
            <a:picLocks noChangeAspect="1" noChangeArrowheads="1"/>
          </p:cNvPicPr>
          <p:nvPr/>
        </p:nvPicPr>
        <p:blipFill rotWithShape="1">
          <a:blip r:embed="rId13" cstate="screen">
            <a:extLst>
              <a:ext uri="{28A0092B-C50C-407E-A947-70E740481C1C}">
                <a14:useLocalDpi xmlns:a14="http://schemas.microsoft.com/office/drawing/2010/main"/>
              </a:ext>
            </a:extLst>
          </a:blip>
          <a:srcRect/>
          <a:stretch/>
        </p:blipFill>
        <p:spPr bwMode="auto">
          <a:xfrm>
            <a:off x="499908" y="693807"/>
            <a:ext cx="3510672" cy="5277859"/>
          </a:xfrm>
          <a:prstGeom prst="rect">
            <a:avLst/>
          </a:prstGeom>
          <a:noFill/>
          <a:extLst>
            <a:ext uri="{909E8E84-426E-40DD-AFC4-6F175D3DCCD1}">
              <a14:hiddenFill xmlns:a14="http://schemas.microsoft.com/office/drawing/2010/main">
                <a:solidFill>
                  <a:srgbClr val="FFFFFF"/>
                </a:solidFill>
              </a14:hiddenFill>
            </a:ext>
          </a:extLst>
        </p:spPr>
      </p:pic>
      <p:sp>
        <p:nvSpPr>
          <p:cNvPr id="13" name="Title 2">
            <a:extLst>
              <a:ext uri="{FF2B5EF4-FFF2-40B4-BE49-F238E27FC236}">
                <a16:creationId xmlns:a16="http://schemas.microsoft.com/office/drawing/2014/main" id="{EF52BF11-E3B8-7443-D8FA-83EDA2BBD4A8}"/>
              </a:ext>
            </a:extLst>
          </p:cNvPr>
          <p:cNvSpPr txBox="1">
            <a:spLocks/>
          </p:cNvSpPr>
          <p:nvPr/>
        </p:nvSpPr>
        <p:spPr>
          <a:xfrm>
            <a:off x="659596" y="5094417"/>
            <a:ext cx="3165987" cy="784830"/>
          </a:xfrm>
          <a:prstGeom prst="rect">
            <a:avLst/>
          </a:prstGeom>
          <a:solidFill>
            <a:srgbClr val="9D9D9D">
              <a:alpha val="67059"/>
            </a:srgbClr>
          </a:solidFill>
        </p:spPr>
        <p:txBody>
          <a:bodyPr vert="horz" lIns="91440" tIns="0" rIns="91440" bIns="45720" rtlCol="0" anchor="b" anchorCtr="0">
            <a:spAutoFit/>
          </a:bodyPr>
          <a:lstStyle>
            <a:lvl1pPr algn="l" defTabSz="711200" rtl="0" eaLnBrk="1" latinLnBrk="0" hangingPunct="1">
              <a:lnSpc>
                <a:spcPct val="100000"/>
              </a:lnSpc>
              <a:spcBef>
                <a:spcPct val="0"/>
              </a:spcBef>
              <a:buNone/>
              <a:defRPr sz="2800" b="1" kern="1200" baseline="0">
                <a:solidFill>
                  <a:schemeClr val="tx1"/>
                </a:solidFill>
                <a:latin typeface="+mj-lt"/>
                <a:ea typeface="+mj-ea"/>
                <a:cs typeface="+mj-cs"/>
              </a:defRPr>
            </a:lvl1pPr>
          </a:lstStyle>
          <a:p>
            <a:pPr marL="0" marR="0" lvl="0" indent="0" algn="l" defTabSz="711200" rtl="0" eaLnBrk="1" fontAlgn="auto" latinLnBrk="0" hangingPunct="1">
              <a:lnSpc>
                <a:spcPct val="100000"/>
              </a:lnSpc>
              <a:spcBef>
                <a:spcPct val="0"/>
              </a:spcBef>
              <a:spcAft>
                <a:spcPts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mj-ea"/>
                <a:cs typeface="+mj-cs"/>
              </a:rPr>
              <a:t>Key messages</a:t>
            </a:r>
          </a:p>
          <a:p>
            <a:pPr marL="0" indent="0">
              <a:defRPr/>
            </a:pPr>
            <a:r>
              <a:rPr lang="en-US" sz="2400" b="0">
                <a:solidFill>
                  <a:srgbClr val="FFFFFF"/>
                </a:solidFill>
                <a:latin typeface="Arial"/>
              </a:rPr>
              <a:t>Fusion Technology</a:t>
            </a:r>
          </a:p>
        </p:txBody>
      </p:sp>
      <p:cxnSp>
        <p:nvCxnSpPr>
          <p:cNvPr id="6" name="Straight Connector 5">
            <a:extLst>
              <a:ext uri="{FF2B5EF4-FFF2-40B4-BE49-F238E27FC236}">
                <a16:creationId xmlns:a16="http://schemas.microsoft.com/office/drawing/2014/main" id="{3D888ADC-E075-D5D4-FEB5-2DEA07D556C0}"/>
              </a:ext>
            </a:extLst>
          </p:cNvPr>
          <p:cNvCxnSpPr>
            <a:cxnSpLocks/>
          </p:cNvCxnSpPr>
          <p:nvPr/>
        </p:nvCxnSpPr>
        <p:spPr bwMode="gray">
          <a:xfrm>
            <a:off x="4188030" y="1803787"/>
            <a:ext cx="7502525"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sp>
        <p:nvSpPr>
          <p:cNvPr id="11" name="btfpBulletedList771181">
            <a:extLst>
              <a:ext uri="{FF2B5EF4-FFF2-40B4-BE49-F238E27FC236}">
                <a16:creationId xmlns:a16="http://schemas.microsoft.com/office/drawing/2014/main" id="{0D07B01F-BF75-8428-20E1-FB3575A3CC0F}"/>
              </a:ext>
            </a:extLst>
          </p:cNvPr>
          <p:cNvSpPr txBox="1"/>
          <p:nvPr>
            <p:custDataLst>
              <p:tags r:id="rId3"/>
            </p:custDataLst>
          </p:nvPr>
        </p:nvSpPr>
        <p:spPr bwMode="gray">
          <a:xfrm>
            <a:off x="4230892" y="832352"/>
            <a:ext cx="7507288" cy="965255"/>
          </a:xfrm>
          <a:prstGeom prst="rect">
            <a:avLst/>
          </a:prstGeom>
          <a:noFill/>
        </p:spPr>
        <p:txBody>
          <a:bodyPr vert="horz" wrap="square" lIns="36000" tIns="36000" rIns="36000" bIns="36000" rtlCol="0" anchor="t">
            <a:spAutoFit/>
          </a:bodyPr>
          <a:lstStyle>
            <a:defPPr>
              <a:defRPr lang="en-US"/>
            </a:defPPr>
            <a:lvl2pPr marL="49213" lvl="1" defTabSz="711200">
              <a:spcBef>
                <a:spcPts val="600"/>
              </a:spcBef>
              <a:defRPr sz="1200" b="1">
                <a:solidFill>
                  <a:srgbClr val="000000"/>
                </a:solidFill>
                <a:latin typeface="Arial" panose="020B0604020202020204" pitchFamily="34" charset="0"/>
              </a:defRPr>
            </a:lvl2pPr>
          </a:lstStyle>
          <a:p>
            <a:pPr marL="49213" lvl="1" defTabSz="711200">
              <a:spcBef>
                <a:spcPts val="600"/>
              </a:spcBef>
              <a:defRPr/>
            </a:pPr>
            <a:r>
              <a:rPr lang="en-US" sz="1200" b="1"/>
              <a:t>Fusion provides energy by fusing two nuclei instead of splitting an atom as in fission.</a:t>
            </a:r>
            <a:endParaRPr lang="en-US" sz="1200" b="1">
              <a:solidFill>
                <a:srgbClr val="000000"/>
              </a:solidFill>
              <a:latin typeface="Arial" panose="020B0604020202020204" pitchFamily="34" charset="0"/>
            </a:endParaRPr>
          </a:p>
          <a:p>
            <a:pPr marL="355600" lvl="1" indent="-177800" defTabSz="711200">
              <a:spcBef>
                <a:spcPts val="600"/>
              </a:spcBef>
              <a:buFontTx/>
              <a:buChar char="–"/>
              <a:defRPr/>
            </a:pPr>
            <a:r>
              <a:rPr lang="en-US" sz="1200" b="0">
                <a:solidFill>
                  <a:srgbClr val="000000"/>
                </a:solidFill>
              </a:rPr>
              <a:t>Fusion can generate 8x as much energy as fission from 1 kilogram of fuel and without carbon emissions. </a:t>
            </a:r>
          </a:p>
          <a:p>
            <a:pPr marL="355600" lvl="1" indent="-177800" defTabSz="711200">
              <a:spcBef>
                <a:spcPts val="600"/>
              </a:spcBef>
              <a:buFontTx/>
              <a:buChar char="–"/>
              <a:defRPr/>
            </a:pPr>
            <a:r>
              <a:rPr lang="en-US" sz="1200" b="0">
                <a:solidFill>
                  <a:srgbClr val="000000"/>
                </a:solidFill>
              </a:rPr>
              <a:t>It could theoretically be deployed anywhere in the world, as fuel (deuterium-tritium) is found in seawater and could be produced as a byproduct of fusion.</a:t>
            </a:r>
          </a:p>
        </p:txBody>
      </p:sp>
      <p:cxnSp>
        <p:nvCxnSpPr>
          <p:cNvPr id="12" name="Straight Connector 11">
            <a:extLst>
              <a:ext uri="{FF2B5EF4-FFF2-40B4-BE49-F238E27FC236}">
                <a16:creationId xmlns:a16="http://schemas.microsoft.com/office/drawing/2014/main" id="{47251326-2FB2-6110-BC28-70F8420F2519}"/>
              </a:ext>
            </a:extLst>
          </p:cNvPr>
          <p:cNvCxnSpPr>
            <a:cxnSpLocks/>
          </p:cNvCxnSpPr>
          <p:nvPr/>
        </p:nvCxnSpPr>
        <p:spPr bwMode="gray">
          <a:xfrm>
            <a:off x="4188030" y="3827842"/>
            <a:ext cx="7502525"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sp>
        <p:nvSpPr>
          <p:cNvPr id="14" name="btfpBulletedList771181">
            <a:extLst>
              <a:ext uri="{FF2B5EF4-FFF2-40B4-BE49-F238E27FC236}">
                <a16:creationId xmlns:a16="http://schemas.microsoft.com/office/drawing/2014/main" id="{6A5E9EBC-EC8D-F663-9566-5EA564C15208}"/>
              </a:ext>
            </a:extLst>
          </p:cNvPr>
          <p:cNvSpPr txBox="1"/>
          <p:nvPr>
            <p:custDataLst>
              <p:tags r:id="rId4"/>
            </p:custDataLst>
          </p:nvPr>
        </p:nvSpPr>
        <p:spPr bwMode="gray">
          <a:xfrm>
            <a:off x="4230892" y="3834022"/>
            <a:ext cx="7507288" cy="892552"/>
          </a:xfrm>
          <a:prstGeom prst="rect">
            <a:avLst/>
          </a:prstGeom>
          <a:noFill/>
        </p:spPr>
        <p:txBody>
          <a:bodyPr vert="horz" wrap="square" lIns="0" tIns="0" rIns="0" bIns="0" rtlCol="0" anchor="t">
            <a:spAutoFit/>
          </a:bodyPr>
          <a:lstStyle/>
          <a:p>
            <a:pPr marL="49213" lvl="1" defTabSz="711200">
              <a:spcBef>
                <a:spcPts val="600"/>
              </a:spcBef>
              <a:defRPr/>
            </a:pPr>
            <a:r>
              <a:rPr lang="en-US" sz="1200" b="1">
                <a:solidFill>
                  <a:srgbClr val="000000"/>
                </a:solidFill>
                <a:latin typeface="Arial" panose="020B0604020202020204" pitchFamily="34" charset="0"/>
              </a:rPr>
              <a:t>There are two main approaches to fusion energy: magnetic confinement fusion (MCF) and inertial confinement fusion (ICF).</a:t>
            </a:r>
          </a:p>
          <a:p>
            <a:pPr marL="355600" lvl="1" indent="-177800" defTabSz="711200">
              <a:spcBef>
                <a:spcPts val="600"/>
              </a:spcBef>
              <a:buFontTx/>
              <a:buChar char="–"/>
              <a:defRPr/>
            </a:pPr>
            <a:r>
              <a:rPr lang="en-US" sz="1200">
                <a:solidFill>
                  <a:srgbClr val="000000"/>
                </a:solidFill>
              </a:rPr>
              <a:t>MCF uses magnets to confine and control the plasma as it heats up to the point of fusion.</a:t>
            </a:r>
          </a:p>
          <a:p>
            <a:pPr marL="355600" lvl="1" indent="-177800" defTabSz="711200">
              <a:spcBef>
                <a:spcPts val="600"/>
              </a:spcBef>
              <a:buFontTx/>
              <a:buChar char="–"/>
              <a:defRPr/>
            </a:pPr>
            <a:r>
              <a:rPr lang="en-US" sz="1200">
                <a:solidFill>
                  <a:srgbClr val="000000"/>
                </a:solidFill>
                <a:latin typeface="Arial"/>
              </a:rPr>
              <a:t>ICF uses lasers to heat up a fuel pellet and create enough density to create a plasma and initiate fusion.</a:t>
            </a:r>
            <a:endParaRPr lang="en-US" sz="1200">
              <a:solidFill>
                <a:srgbClr val="000000"/>
              </a:solidFill>
              <a:latin typeface="Arial" panose="020B0604020202020204" pitchFamily="34" charset="0"/>
            </a:endParaRPr>
          </a:p>
        </p:txBody>
      </p:sp>
      <p:sp>
        <p:nvSpPr>
          <p:cNvPr id="3" name="btfpNotesBox111697">
            <a:extLst>
              <a:ext uri="{FF2B5EF4-FFF2-40B4-BE49-F238E27FC236}">
                <a16:creationId xmlns:a16="http://schemas.microsoft.com/office/drawing/2014/main" id="{DA88231F-F7EE-E7F2-CA8C-A0685425F1F3}"/>
              </a:ext>
            </a:extLst>
          </p:cNvPr>
          <p:cNvSpPr txBox="1"/>
          <p:nvPr>
            <p:custDataLst>
              <p:tags r:id="rId5"/>
            </p:custDataLst>
          </p:nvPr>
        </p:nvSpPr>
        <p:spPr bwMode="gray">
          <a:xfrm>
            <a:off x="330200" y="6492240"/>
            <a:ext cx="11531600" cy="123111"/>
          </a:xfrm>
          <a:prstGeom prst="rect">
            <a:avLst/>
          </a:prstGeom>
          <a:noFill/>
        </p:spPr>
        <p:txBody>
          <a:bodyPr vert="horz" wrap="square" lIns="0" tIns="0" rIns="0" bIns="0" rtlCol="0" anchor="b">
            <a:spAutoFit/>
          </a:bodyPr>
          <a:lstStyle/>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Quint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4"/>
              </a:rPr>
              <a:t>Gernot Wagner</a:t>
            </a:r>
            <a:r>
              <a:rPr kumimoji="0" lang="en-US" sz="800" b="0" i="0" u="none" strike="noStrike" kern="1200" cap="none" spc="0" normalizeH="0" baseline="0" noProof="0" dirty="0">
                <a:ln>
                  <a:noFill/>
                </a:ln>
                <a:solidFill>
                  <a:srgbClr val="000000"/>
                </a:solidFill>
                <a:effectLst/>
                <a:uLnTx/>
                <a:uFillTx/>
                <a:latin typeface="Arial"/>
                <a:ea typeface="+mn-ea"/>
                <a:cs typeface="+mn-cs"/>
              </a:rPr>
              <a:t>. Share with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5"/>
              </a:rPr>
              <a:t>attribution</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u="none" strike="noStrike" kern="1200" cap="none" spc="0" normalizeH="0" baseline="0" noProof="0" dirty="0">
                <a:ln>
                  <a:noFill/>
                </a:ln>
                <a:solidFill>
                  <a:srgbClr val="000000"/>
                </a:solidFill>
                <a:effectLst/>
                <a:uLnTx/>
                <a:uFillTx/>
                <a:latin typeface="Arial"/>
                <a:ea typeface="+mn-ea"/>
                <a:cs typeface="+mn-cs"/>
              </a:rPr>
              <a:t>et al., </a:t>
            </a:r>
            <a:r>
              <a:rPr kumimoji="0" lang="en-US" sz="800" b="0" i="0" u="none" strike="noStrike" kern="1200" cap="none" spc="0" normalizeH="0" baseline="0" noProof="0" dirty="0">
                <a:ln>
                  <a:noFill/>
                </a:ln>
                <a:solidFill>
                  <a:srgbClr val="000000"/>
                </a:solidFill>
                <a:effectLst/>
                <a:uLnTx/>
                <a:uFillTx/>
                <a:latin typeface="Arial"/>
                <a:ea typeface="+mn-ea"/>
                <a:cs typeface="+mn-cs"/>
              </a:rPr>
              <a:t>"Reenergizing Nuclear" (23 September 2025).</a:t>
            </a:r>
          </a:p>
        </p:txBody>
      </p:sp>
      <p:sp>
        <p:nvSpPr>
          <p:cNvPr id="8" name="btfpBulletedList771181">
            <a:extLst>
              <a:ext uri="{FF2B5EF4-FFF2-40B4-BE49-F238E27FC236}">
                <a16:creationId xmlns:a16="http://schemas.microsoft.com/office/drawing/2014/main" id="{113D642B-BF8D-629A-EE29-D6526413F1AA}"/>
              </a:ext>
            </a:extLst>
          </p:cNvPr>
          <p:cNvSpPr txBox="1"/>
          <p:nvPr>
            <p:custDataLst>
              <p:tags r:id="rId6"/>
            </p:custDataLst>
          </p:nvPr>
        </p:nvSpPr>
        <p:spPr bwMode="gray">
          <a:xfrm>
            <a:off x="4230892" y="1809967"/>
            <a:ext cx="7507288" cy="2011695"/>
          </a:xfrm>
          <a:prstGeom prst="rect">
            <a:avLst/>
          </a:prstGeom>
          <a:noFill/>
        </p:spPr>
        <p:txBody>
          <a:bodyPr vert="horz" wrap="square" lIns="36000" tIns="36000" rIns="36000" bIns="36000" rtlCol="0" anchor="t">
            <a:spAutoFit/>
          </a:bodyPr>
          <a:lstStyle>
            <a:defPPr>
              <a:defRPr lang="en-US"/>
            </a:defPPr>
            <a:lvl2pPr marL="49213" lvl="1" defTabSz="711200">
              <a:spcBef>
                <a:spcPts val="600"/>
              </a:spcBef>
              <a:defRPr sz="1200" b="1">
                <a:solidFill>
                  <a:srgbClr val="000000"/>
                </a:solidFill>
                <a:latin typeface="Arial" panose="020B0604020202020204" pitchFamily="34" charset="0"/>
              </a:defRPr>
            </a:lvl2pPr>
          </a:lstStyle>
          <a:p>
            <a:r>
              <a:rPr lang="en-US" sz="1200" b="1"/>
              <a:t>There are six stages to get to commercial fusion; the world is currently in phase four:</a:t>
            </a:r>
          </a:p>
          <a:p>
            <a:pPr marL="406400" lvl="1" indent="-228600">
              <a:buFont typeface="+mj-lt"/>
              <a:buAutoNum type="arabicPeriod"/>
              <a:defRPr/>
            </a:pPr>
            <a:r>
              <a:rPr lang="en-US">
                <a:latin typeface="+mn-lt"/>
              </a:rPr>
              <a:t>Fusion starts by forming a plasma, </a:t>
            </a:r>
            <a:r>
              <a:rPr lang="en-US" b="0">
                <a:latin typeface="+mn-lt"/>
              </a:rPr>
              <a:t>the fourth form of matter besides gas, liquid, and solid.</a:t>
            </a:r>
          </a:p>
          <a:p>
            <a:pPr marL="406400" lvl="1" indent="-228600">
              <a:buFont typeface="+mj-lt"/>
              <a:buAutoNum type="arabicPeriod"/>
              <a:defRPr/>
            </a:pPr>
            <a:r>
              <a:rPr lang="en-US">
                <a:latin typeface="+mn-lt"/>
              </a:rPr>
              <a:t>The plasma needs to reach 100 million °C </a:t>
            </a:r>
            <a:r>
              <a:rPr lang="en-US" b="0">
                <a:latin typeface="+mn-lt"/>
              </a:rPr>
              <a:t>to ensure sufficient energy to enable fusion.</a:t>
            </a:r>
          </a:p>
          <a:p>
            <a:pPr marL="406400" lvl="1" indent="-228600">
              <a:buFont typeface="+mj-lt"/>
              <a:buAutoNum type="arabicPeriod"/>
              <a:defRPr/>
            </a:pPr>
            <a:r>
              <a:rPr lang="en-US">
                <a:latin typeface="+mn-lt"/>
              </a:rPr>
              <a:t>The plasma needs to become sufficiently dense and be sustained.</a:t>
            </a:r>
          </a:p>
          <a:p>
            <a:pPr marL="406400" lvl="1" indent="-228600">
              <a:buFont typeface="+mj-lt"/>
              <a:buAutoNum type="arabicPeriod"/>
              <a:defRPr/>
            </a:pPr>
            <a:r>
              <a:rPr lang="en-US">
                <a:latin typeface="+mn-lt"/>
              </a:rPr>
              <a:t>The reaction should get to a net energy gain; </a:t>
            </a:r>
            <a:r>
              <a:rPr lang="en-US" b="0">
                <a:latin typeface="+mn-lt"/>
              </a:rPr>
              <a:t>the energy output exceeds the energy input needed to start and sustain the plasma.</a:t>
            </a:r>
          </a:p>
          <a:p>
            <a:pPr marL="406400" lvl="1" indent="-228600">
              <a:buFont typeface="+mj-lt"/>
              <a:buAutoNum type="arabicPeriod"/>
              <a:defRPr/>
            </a:pPr>
            <a:r>
              <a:rPr lang="en-US">
                <a:latin typeface="+mn-lt"/>
              </a:rPr>
              <a:t>The reactor then has to generate exportable electricity.</a:t>
            </a:r>
          </a:p>
          <a:p>
            <a:pPr marL="406400" lvl="1" indent="-228600">
              <a:buFont typeface="+mj-lt"/>
              <a:buAutoNum type="arabicPeriod"/>
              <a:defRPr/>
            </a:pPr>
            <a:r>
              <a:rPr lang="en-US">
                <a:latin typeface="+mn-lt"/>
              </a:rPr>
              <a:t>Finally, fusion energy needs to be commercially competitive.</a:t>
            </a:r>
          </a:p>
        </p:txBody>
      </p:sp>
      <p:cxnSp>
        <p:nvCxnSpPr>
          <p:cNvPr id="17" name="Straight Connector 16">
            <a:extLst>
              <a:ext uri="{FF2B5EF4-FFF2-40B4-BE49-F238E27FC236}">
                <a16:creationId xmlns:a16="http://schemas.microsoft.com/office/drawing/2014/main" id="{69A88BA1-3A97-1DB2-E9A9-792DC4C9146A}"/>
              </a:ext>
            </a:extLst>
          </p:cNvPr>
          <p:cNvCxnSpPr>
            <a:cxnSpLocks/>
          </p:cNvCxnSpPr>
          <p:nvPr/>
        </p:nvCxnSpPr>
        <p:spPr bwMode="gray">
          <a:xfrm>
            <a:off x="4188030" y="4732754"/>
            <a:ext cx="7502525"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sp>
        <p:nvSpPr>
          <p:cNvPr id="18" name="btfpBulletedList771181">
            <a:extLst>
              <a:ext uri="{FF2B5EF4-FFF2-40B4-BE49-F238E27FC236}">
                <a16:creationId xmlns:a16="http://schemas.microsoft.com/office/drawing/2014/main" id="{6CED0F59-CCF9-97C0-E462-4E5AF874DCBC}"/>
              </a:ext>
            </a:extLst>
          </p:cNvPr>
          <p:cNvSpPr txBox="1"/>
          <p:nvPr>
            <p:custDataLst>
              <p:tags r:id="rId7"/>
            </p:custDataLst>
          </p:nvPr>
        </p:nvSpPr>
        <p:spPr bwMode="gray">
          <a:xfrm>
            <a:off x="4230892" y="4738934"/>
            <a:ext cx="7507288" cy="892552"/>
          </a:xfrm>
          <a:prstGeom prst="rect">
            <a:avLst/>
          </a:prstGeom>
          <a:noFill/>
        </p:spPr>
        <p:txBody>
          <a:bodyPr vert="horz" wrap="square" lIns="0" tIns="0" rIns="0" bIns="0" rtlCol="0" anchor="t">
            <a:spAutoFit/>
          </a:bodyPr>
          <a:lstStyle/>
          <a:p>
            <a:pPr marL="49213" lvl="1" defTabSz="711200">
              <a:spcBef>
                <a:spcPts val="600"/>
              </a:spcBef>
              <a:defRPr/>
            </a:pPr>
            <a:r>
              <a:rPr lang="en-US" sz="1200" b="1">
                <a:solidFill>
                  <a:srgbClr val="000000"/>
                </a:solidFill>
                <a:latin typeface="Arial" panose="020B0604020202020204" pitchFamily="34" charset="0"/>
              </a:rPr>
              <a:t>Recent years have seen an enormous increase in commercial fusion businesses,</a:t>
            </a:r>
            <a:r>
              <a:rPr lang="en-US" sz="1200">
                <a:solidFill>
                  <a:srgbClr val="000000"/>
                </a:solidFill>
                <a:latin typeface="Arial" panose="020B0604020202020204" pitchFamily="34" charset="0"/>
              </a:rPr>
              <a:t> from 23 startups in 2021 to 43 in 2024, with a total of $7.1 billion in funding.</a:t>
            </a:r>
            <a:endParaRPr lang="en-US" sz="1200" b="1">
              <a:solidFill>
                <a:srgbClr val="000000"/>
              </a:solidFill>
              <a:latin typeface="Arial" panose="020B0604020202020204" pitchFamily="34" charset="0"/>
            </a:endParaRPr>
          </a:p>
          <a:p>
            <a:pPr marL="355600" lvl="1" indent="-177800" defTabSz="711200">
              <a:spcBef>
                <a:spcPts val="600"/>
              </a:spcBef>
              <a:buFontTx/>
              <a:buChar char="–"/>
              <a:defRPr/>
            </a:pPr>
            <a:r>
              <a:rPr lang="en-US" sz="1200">
                <a:solidFill>
                  <a:srgbClr val="000000"/>
                </a:solidFill>
              </a:rPr>
              <a:t>Commonwealth Fusion Systems has received ~$2 billion in funding and is leading in MCF technology.</a:t>
            </a:r>
          </a:p>
          <a:p>
            <a:pPr marL="355600" lvl="1" indent="-177800" defTabSz="711200">
              <a:spcBef>
                <a:spcPts val="600"/>
              </a:spcBef>
              <a:buFontTx/>
              <a:buChar char="–"/>
              <a:defRPr/>
            </a:pPr>
            <a:r>
              <a:rPr lang="en-US" sz="1200">
                <a:solidFill>
                  <a:srgbClr val="000000"/>
                </a:solidFill>
                <a:latin typeface="Arial"/>
              </a:rPr>
              <a:t>Marvel Fusion has received ~$350 million in funding and is leading in ICF technology.</a:t>
            </a:r>
            <a:endParaRPr lang="en-US" sz="1200">
              <a:solidFill>
                <a:srgbClr val="000000"/>
              </a:solidFill>
              <a:latin typeface="Arial" panose="020B0604020202020204" pitchFamily="34" charset="0"/>
            </a:endParaRPr>
          </a:p>
        </p:txBody>
      </p:sp>
      <p:sp>
        <p:nvSpPr>
          <p:cNvPr id="19" name="btfpBulletedList771181">
            <a:extLst>
              <a:ext uri="{FF2B5EF4-FFF2-40B4-BE49-F238E27FC236}">
                <a16:creationId xmlns:a16="http://schemas.microsoft.com/office/drawing/2014/main" id="{2469225B-F4EB-925A-C57F-15CB690D4923}"/>
              </a:ext>
            </a:extLst>
          </p:cNvPr>
          <p:cNvSpPr txBox="1"/>
          <p:nvPr>
            <p:custDataLst>
              <p:tags r:id="rId8"/>
            </p:custDataLst>
          </p:nvPr>
        </p:nvSpPr>
        <p:spPr bwMode="gray">
          <a:xfrm>
            <a:off x="4230892" y="5643847"/>
            <a:ext cx="7507288" cy="184666"/>
          </a:xfrm>
          <a:prstGeom prst="rect">
            <a:avLst/>
          </a:prstGeom>
          <a:noFill/>
        </p:spPr>
        <p:txBody>
          <a:bodyPr vert="horz" wrap="square" lIns="0" tIns="0" rIns="0" bIns="0" rtlCol="0" anchor="t">
            <a:spAutoFit/>
          </a:bodyPr>
          <a:lstStyle/>
          <a:p>
            <a:pPr marL="49213" lvl="1" defTabSz="711200">
              <a:spcBef>
                <a:spcPts val="600"/>
              </a:spcBef>
              <a:defRPr/>
            </a:pPr>
            <a:r>
              <a:rPr lang="en-US" sz="1200" b="1">
                <a:solidFill>
                  <a:srgbClr val="000000"/>
                </a:solidFill>
                <a:latin typeface="Arial" panose="020B0604020202020204" pitchFamily="34" charset="0"/>
              </a:rPr>
              <a:t>Most companies hope to have commercial fusion technology by 2035, although experts are skeptical.</a:t>
            </a:r>
            <a:endParaRPr lang="en-US" sz="1200">
              <a:solidFill>
                <a:srgbClr val="000000"/>
              </a:solidFill>
              <a:latin typeface="Arial" panose="020B0604020202020204" pitchFamily="34" charset="0"/>
            </a:endParaRPr>
          </a:p>
        </p:txBody>
      </p:sp>
      <p:cxnSp>
        <p:nvCxnSpPr>
          <p:cNvPr id="21" name="Straight Connector 20">
            <a:extLst>
              <a:ext uri="{FF2B5EF4-FFF2-40B4-BE49-F238E27FC236}">
                <a16:creationId xmlns:a16="http://schemas.microsoft.com/office/drawing/2014/main" id="{1BA63DEF-CE83-0040-B710-BF443EA20225}"/>
              </a:ext>
            </a:extLst>
          </p:cNvPr>
          <p:cNvCxnSpPr>
            <a:cxnSpLocks/>
          </p:cNvCxnSpPr>
          <p:nvPr/>
        </p:nvCxnSpPr>
        <p:spPr bwMode="gray">
          <a:xfrm>
            <a:off x="4188030" y="5637666"/>
            <a:ext cx="7502525"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3244147642"/>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think-cell data - do not delete" hidden="1">
            <a:extLst>
              <a:ext uri="{FF2B5EF4-FFF2-40B4-BE49-F238E27FC236}">
                <a16:creationId xmlns:a16="http://schemas.microsoft.com/office/drawing/2014/main" id="{DD5F0740-E609-26A3-D3A9-5C1F13A66098}"/>
              </a:ext>
            </a:extLst>
          </p:cNvPr>
          <p:cNvGraphicFramePr>
            <a:graphicFrameLocks noChangeAspect="1"/>
          </p:cNvGraphicFramePr>
          <p:nvPr>
            <p:custDataLst>
              <p:tags r:id="rId1"/>
            </p:custDataLst>
            <p:extLst>
              <p:ext uri="{D42A27DB-BD31-4B8C-83A1-F6EECF244321}">
                <p14:modId xmlns:p14="http://schemas.microsoft.com/office/powerpoint/2010/main" val="3144660796"/>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4" imgW="7772400" imgH="10058400" progId="TCLayout.ActiveDocument.1">
                  <p:embed/>
                </p:oleObj>
              </mc:Choice>
              <mc:Fallback>
                <p:oleObj name="think-cell Slide" r:id="rId44" imgW="7772400" imgH="10058400" progId="TCLayout.ActiveDocument.1">
                  <p:embed/>
                  <p:pic>
                    <p:nvPicPr>
                      <p:cNvPr id="12" name="think-cell data - do not delete" hidden="1">
                        <a:extLst>
                          <a:ext uri="{FF2B5EF4-FFF2-40B4-BE49-F238E27FC236}">
                            <a16:creationId xmlns:a16="http://schemas.microsoft.com/office/drawing/2014/main" id="{DD5F0740-E609-26A3-D3A9-5C1F13A66098}"/>
                          </a:ext>
                        </a:extLst>
                      </p:cNvPr>
                      <p:cNvPicPr/>
                      <p:nvPr/>
                    </p:nvPicPr>
                    <p:blipFill>
                      <a:blip r:embed="rId45"/>
                      <a:stretch>
                        <a:fillRect/>
                      </a:stretch>
                    </p:blipFill>
                    <p:spPr>
                      <a:xfrm>
                        <a:off x="1588" y="1588"/>
                        <a:ext cx="1227" cy="1588"/>
                      </a:xfrm>
                      <a:prstGeom prst="rect">
                        <a:avLst/>
                      </a:prstGeom>
                    </p:spPr>
                  </p:pic>
                </p:oleObj>
              </mc:Fallback>
            </mc:AlternateContent>
          </a:graphicData>
        </a:graphic>
      </p:graphicFrame>
      <p:graphicFrame>
        <p:nvGraphicFramePr>
          <p:cNvPr id="259" name="Chart 258">
            <a:extLst>
              <a:ext uri="{FF2B5EF4-FFF2-40B4-BE49-F238E27FC236}">
                <a16:creationId xmlns:a16="http://schemas.microsoft.com/office/drawing/2014/main" id="{97D21311-AC5E-D605-89DB-7F9C38E13DBD}"/>
              </a:ext>
            </a:extLst>
          </p:cNvPr>
          <p:cNvGraphicFramePr/>
          <p:nvPr>
            <p:custDataLst>
              <p:tags r:id="rId2"/>
            </p:custDataLst>
            <p:extLst>
              <p:ext uri="{D42A27DB-BD31-4B8C-83A1-F6EECF244321}">
                <p14:modId xmlns:p14="http://schemas.microsoft.com/office/powerpoint/2010/main" val="2368771937"/>
              </p:ext>
            </p:extLst>
          </p:nvPr>
        </p:nvGraphicFramePr>
        <p:xfrm>
          <a:off x="4060825" y="2205038"/>
          <a:ext cx="4727575" cy="3829050"/>
        </p:xfrm>
        <a:graphic>
          <a:graphicData uri="http://schemas.openxmlformats.org/drawingml/2006/chart">
            <c:chart xmlns:c="http://schemas.openxmlformats.org/drawingml/2006/chart" xmlns:r="http://schemas.openxmlformats.org/officeDocument/2006/relationships" r:id="rId46"/>
          </a:graphicData>
        </a:graphic>
      </p:graphicFrame>
      <p:sp useBgFill="1">
        <p:nvSpPr>
          <p:cNvPr id="250" name="Freeform: Shape 249">
            <a:extLst>
              <a:ext uri="{FF2B5EF4-FFF2-40B4-BE49-F238E27FC236}">
                <a16:creationId xmlns:a16="http://schemas.microsoft.com/office/drawing/2014/main" id="{F9E5246A-6F06-1315-7D54-8EAB20F13C53}"/>
              </a:ext>
            </a:extLst>
          </p:cNvPr>
          <p:cNvSpPr/>
          <p:nvPr>
            <p:custDataLst>
              <p:tags r:id="rId3"/>
            </p:custDataLst>
          </p:nvPr>
        </p:nvSpPr>
        <p:spPr bwMode="auto">
          <a:xfrm>
            <a:off x="7764463" y="3090863"/>
            <a:ext cx="741363" cy="257176"/>
          </a:xfrm>
          <a:custGeom>
            <a:avLst/>
            <a:gdLst/>
            <a:ahLst/>
            <a:cxnLst/>
            <a:rect l="0" t="0" r="0" b="0"/>
            <a:pathLst>
              <a:path w="741363" h="257176">
                <a:moveTo>
                  <a:pt x="0" y="200025"/>
                </a:moveTo>
                <a:lnTo>
                  <a:pt x="741362" y="0"/>
                </a:lnTo>
                <a:lnTo>
                  <a:pt x="741362" y="57150"/>
                </a:lnTo>
                <a:lnTo>
                  <a:pt x="0" y="257175"/>
                </a:lnTo>
                <a:close/>
              </a:path>
            </a:pathLst>
          </a:custGeom>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useBgFill="1">
        <p:nvSpPr>
          <p:cNvPr id="253" name="Freeform: Shape 252">
            <a:extLst>
              <a:ext uri="{FF2B5EF4-FFF2-40B4-BE49-F238E27FC236}">
                <a16:creationId xmlns:a16="http://schemas.microsoft.com/office/drawing/2014/main" id="{D771DABC-AD81-473B-6CC3-3A887D62CB95}"/>
              </a:ext>
            </a:extLst>
          </p:cNvPr>
          <p:cNvSpPr/>
          <p:nvPr>
            <p:custDataLst>
              <p:tags r:id="rId4"/>
            </p:custDataLst>
          </p:nvPr>
        </p:nvSpPr>
        <p:spPr bwMode="auto">
          <a:xfrm>
            <a:off x="6623050" y="4333875"/>
            <a:ext cx="742951" cy="257176"/>
          </a:xfrm>
          <a:custGeom>
            <a:avLst/>
            <a:gdLst/>
            <a:ahLst/>
            <a:cxnLst/>
            <a:rect l="0" t="0" r="0" b="0"/>
            <a:pathLst>
              <a:path w="742951" h="257176">
                <a:moveTo>
                  <a:pt x="0" y="200025"/>
                </a:moveTo>
                <a:lnTo>
                  <a:pt x="742950" y="0"/>
                </a:lnTo>
                <a:lnTo>
                  <a:pt x="742950" y="57150"/>
                </a:lnTo>
                <a:lnTo>
                  <a:pt x="0" y="257175"/>
                </a:lnTo>
                <a:close/>
              </a:path>
            </a:pathLst>
          </a:custGeom>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useBgFill="1">
        <p:nvSpPr>
          <p:cNvPr id="256" name="Freeform: Shape 255">
            <a:extLst>
              <a:ext uri="{FF2B5EF4-FFF2-40B4-BE49-F238E27FC236}">
                <a16:creationId xmlns:a16="http://schemas.microsoft.com/office/drawing/2014/main" id="{F4D416B8-4ED0-F11B-F95A-E3EE5D9C3E6D}"/>
              </a:ext>
            </a:extLst>
          </p:cNvPr>
          <p:cNvSpPr/>
          <p:nvPr>
            <p:custDataLst>
              <p:tags r:id="rId5"/>
            </p:custDataLst>
          </p:nvPr>
        </p:nvSpPr>
        <p:spPr bwMode="auto">
          <a:xfrm>
            <a:off x="7764463" y="4333875"/>
            <a:ext cx="741363" cy="257176"/>
          </a:xfrm>
          <a:custGeom>
            <a:avLst/>
            <a:gdLst/>
            <a:ahLst/>
            <a:cxnLst/>
            <a:rect l="0" t="0" r="0" b="0"/>
            <a:pathLst>
              <a:path w="741363" h="257176">
                <a:moveTo>
                  <a:pt x="0" y="200025"/>
                </a:moveTo>
                <a:lnTo>
                  <a:pt x="741362" y="0"/>
                </a:lnTo>
                <a:lnTo>
                  <a:pt x="741362" y="57150"/>
                </a:lnTo>
                <a:lnTo>
                  <a:pt x="0" y="257175"/>
                </a:lnTo>
                <a:close/>
              </a:path>
            </a:pathLst>
          </a:custGeom>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48" name="Freeform: Shape 247">
            <a:extLst>
              <a:ext uri="{FF2B5EF4-FFF2-40B4-BE49-F238E27FC236}">
                <a16:creationId xmlns:a16="http://schemas.microsoft.com/office/drawing/2014/main" id="{69B8569A-6453-CF4E-3DAA-6BC5B12F2A68}"/>
              </a:ext>
            </a:extLst>
          </p:cNvPr>
          <p:cNvSpPr/>
          <p:nvPr>
            <p:custDataLst>
              <p:tags r:id="rId6"/>
            </p:custDataLst>
          </p:nvPr>
        </p:nvSpPr>
        <p:spPr bwMode="auto">
          <a:xfrm>
            <a:off x="7764463" y="3090863"/>
            <a:ext cx="741363" cy="200026"/>
          </a:xfrm>
          <a:custGeom>
            <a:avLst/>
            <a:gdLst/>
            <a:ahLst/>
            <a:cxnLst/>
            <a:rect l="0" t="0" r="0" b="0"/>
            <a:pathLst>
              <a:path w="741363" h="200026">
                <a:moveTo>
                  <a:pt x="0" y="200025"/>
                </a:moveTo>
                <a:lnTo>
                  <a:pt x="741362" y="0"/>
                </a:lnTo>
              </a:path>
            </a:pathLst>
          </a:custGeom>
          <a:ln w="9525" cap="flat" cmpd="sng" algn="ctr">
            <a:solidFill>
              <a:schemeClr val="tx1"/>
            </a:solidFill>
            <a:prstDash val="solid"/>
            <a:miter lim="800000"/>
            <a:headEnd type="none" w="med" len="med"/>
            <a:tailEnd type="none" w="med" len="lg"/>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9" name="Freeform: Shape 248">
            <a:extLst>
              <a:ext uri="{FF2B5EF4-FFF2-40B4-BE49-F238E27FC236}">
                <a16:creationId xmlns:a16="http://schemas.microsoft.com/office/drawing/2014/main" id="{BEE4A9A9-4C01-7246-365B-EED2463BA287}"/>
              </a:ext>
            </a:extLst>
          </p:cNvPr>
          <p:cNvSpPr/>
          <p:nvPr>
            <p:custDataLst>
              <p:tags r:id="rId7"/>
            </p:custDataLst>
          </p:nvPr>
        </p:nvSpPr>
        <p:spPr bwMode="auto">
          <a:xfrm>
            <a:off x="7764463" y="3148013"/>
            <a:ext cx="741363" cy="200026"/>
          </a:xfrm>
          <a:custGeom>
            <a:avLst/>
            <a:gdLst/>
            <a:ahLst/>
            <a:cxnLst/>
            <a:rect l="0" t="0" r="0" b="0"/>
            <a:pathLst>
              <a:path w="741363" h="200026">
                <a:moveTo>
                  <a:pt x="0" y="200025"/>
                </a:moveTo>
                <a:lnTo>
                  <a:pt x="741362" y="0"/>
                </a:lnTo>
              </a:path>
            </a:pathLst>
          </a:custGeom>
          <a:ln w="9525" cap="flat" cmpd="sng" algn="ctr">
            <a:solidFill>
              <a:schemeClr val="tx1"/>
            </a:solidFill>
            <a:prstDash val="solid"/>
            <a:miter lim="800000"/>
            <a:headEnd type="none" w="med" len="med"/>
            <a:tailEnd type="none" w="med" len="lg"/>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1" name="Freeform: Shape 250">
            <a:extLst>
              <a:ext uri="{FF2B5EF4-FFF2-40B4-BE49-F238E27FC236}">
                <a16:creationId xmlns:a16="http://schemas.microsoft.com/office/drawing/2014/main" id="{81D96FCB-CD3B-BB4C-2023-58097B1C97F5}"/>
              </a:ext>
            </a:extLst>
          </p:cNvPr>
          <p:cNvSpPr/>
          <p:nvPr>
            <p:custDataLst>
              <p:tags r:id="rId8"/>
            </p:custDataLst>
          </p:nvPr>
        </p:nvSpPr>
        <p:spPr bwMode="auto">
          <a:xfrm>
            <a:off x="6623050" y="4333875"/>
            <a:ext cx="742951" cy="200026"/>
          </a:xfrm>
          <a:custGeom>
            <a:avLst/>
            <a:gdLst/>
            <a:ahLst/>
            <a:cxnLst/>
            <a:rect l="0" t="0" r="0" b="0"/>
            <a:pathLst>
              <a:path w="742951" h="200026">
                <a:moveTo>
                  <a:pt x="0" y="200025"/>
                </a:moveTo>
                <a:lnTo>
                  <a:pt x="742950" y="0"/>
                </a:lnTo>
              </a:path>
            </a:pathLst>
          </a:custGeom>
          <a:ln w="9525" cap="flat" cmpd="sng" algn="ctr">
            <a:solidFill>
              <a:schemeClr val="tx1"/>
            </a:solidFill>
            <a:prstDash val="solid"/>
            <a:miter lim="800000"/>
            <a:headEnd type="none" w="med" len="med"/>
            <a:tailEnd type="none" w="med" len="lg"/>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2" name="Freeform: Shape 251">
            <a:extLst>
              <a:ext uri="{FF2B5EF4-FFF2-40B4-BE49-F238E27FC236}">
                <a16:creationId xmlns:a16="http://schemas.microsoft.com/office/drawing/2014/main" id="{C535B6F8-E5A3-BE59-798C-080FEE977EF8}"/>
              </a:ext>
            </a:extLst>
          </p:cNvPr>
          <p:cNvSpPr/>
          <p:nvPr>
            <p:custDataLst>
              <p:tags r:id="rId9"/>
            </p:custDataLst>
          </p:nvPr>
        </p:nvSpPr>
        <p:spPr bwMode="auto">
          <a:xfrm>
            <a:off x="6623050" y="4391025"/>
            <a:ext cx="742951" cy="200026"/>
          </a:xfrm>
          <a:custGeom>
            <a:avLst/>
            <a:gdLst/>
            <a:ahLst/>
            <a:cxnLst/>
            <a:rect l="0" t="0" r="0" b="0"/>
            <a:pathLst>
              <a:path w="742951" h="200026">
                <a:moveTo>
                  <a:pt x="0" y="200025"/>
                </a:moveTo>
                <a:lnTo>
                  <a:pt x="742950" y="0"/>
                </a:lnTo>
              </a:path>
            </a:pathLst>
          </a:custGeom>
          <a:ln w="9525" cap="flat" cmpd="sng" algn="ctr">
            <a:solidFill>
              <a:schemeClr val="tx1"/>
            </a:solidFill>
            <a:prstDash val="solid"/>
            <a:miter lim="800000"/>
            <a:headEnd type="none" w="med" len="med"/>
            <a:tailEnd type="none" w="med" len="lg"/>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4" name="Freeform: Shape 253">
            <a:extLst>
              <a:ext uri="{FF2B5EF4-FFF2-40B4-BE49-F238E27FC236}">
                <a16:creationId xmlns:a16="http://schemas.microsoft.com/office/drawing/2014/main" id="{44F84E76-626A-A88F-5C6E-71D3ED9C8924}"/>
              </a:ext>
            </a:extLst>
          </p:cNvPr>
          <p:cNvSpPr/>
          <p:nvPr>
            <p:custDataLst>
              <p:tags r:id="rId10"/>
            </p:custDataLst>
          </p:nvPr>
        </p:nvSpPr>
        <p:spPr bwMode="auto">
          <a:xfrm>
            <a:off x="7764463" y="4333875"/>
            <a:ext cx="741363" cy="200026"/>
          </a:xfrm>
          <a:custGeom>
            <a:avLst/>
            <a:gdLst/>
            <a:ahLst/>
            <a:cxnLst/>
            <a:rect l="0" t="0" r="0" b="0"/>
            <a:pathLst>
              <a:path w="741363" h="200026">
                <a:moveTo>
                  <a:pt x="0" y="200025"/>
                </a:moveTo>
                <a:lnTo>
                  <a:pt x="741362" y="0"/>
                </a:lnTo>
              </a:path>
            </a:pathLst>
          </a:custGeom>
          <a:ln w="9525" cap="flat" cmpd="sng" algn="ctr">
            <a:solidFill>
              <a:schemeClr val="tx1"/>
            </a:solidFill>
            <a:prstDash val="solid"/>
            <a:miter lim="800000"/>
            <a:headEnd type="none" w="med" len="med"/>
            <a:tailEnd type="none" w="med" len="lg"/>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5" name="Freeform: Shape 254">
            <a:extLst>
              <a:ext uri="{FF2B5EF4-FFF2-40B4-BE49-F238E27FC236}">
                <a16:creationId xmlns:a16="http://schemas.microsoft.com/office/drawing/2014/main" id="{24F63AD8-F02E-26D3-05C5-D9DE1C753A54}"/>
              </a:ext>
            </a:extLst>
          </p:cNvPr>
          <p:cNvSpPr/>
          <p:nvPr>
            <p:custDataLst>
              <p:tags r:id="rId11"/>
            </p:custDataLst>
          </p:nvPr>
        </p:nvSpPr>
        <p:spPr bwMode="auto">
          <a:xfrm>
            <a:off x="7764463" y="4391025"/>
            <a:ext cx="741363" cy="200026"/>
          </a:xfrm>
          <a:custGeom>
            <a:avLst/>
            <a:gdLst/>
            <a:ahLst/>
            <a:cxnLst/>
            <a:rect l="0" t="0" r="0" b="0"/>
            <a:pathLst>
              <a:path w="741363" h="200026">
                <a:moveTo>
                  <a:pt x="0" y="200025"/>
                </a:moveTo>
                <a:lnTo>
                  <a:pt x="741362" y="0"/>
                </a:lnTo>
              </a:path>
            </a:pathLst>
          </a:custGeom>
          <a:ln w="9525" cap="flat" cmpd="sng" algn="ctr">
            <a:solidFill>
              <a:schemeClr val="tx1"/>
            </a:solidFill>
            <a:prstDash val="solid"/>
            <a:miter lim="800000"/>
            <a:headEnd type="none" w="med" len="med"/>
            <a:tailEnd type="none" w="med" len="lg"/>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85" name="Straight Connector 184">
            <a:extLst>
              <a:ext uri="{FF2B5EF4-FFF2-40B4-BE49-F238E27FC236}">
                <a16:creationId xmlns:a16="http://schemas.microsoft.com/office/drawing/2014/main" id="{B81E35DE-8460-71BD-D5B2-537CAE39FC9B}"/>
              </a:ext>
            </a:extLst>
          </p:cNvPr>
          <p:cNvCxnSpPr>
            <a:cxnSpLocks/>
          </p:cNvCxnSpPr>
          <p:nvPr>
            <p:custDataLst>
              <p:tags r:id="rId12"/>
            </p:custDataLst>
          </p:nvPr>
        </p:nvCxnSpPr>
        <p:spPr bwMode="auto">
          <a:xfrm flipH="1">
            <a:off x="6951663" y="2511425"/>
            <a:ext cx="866775" cy="0"/>
          </a:xfrm>
          <a:prstGeom prst="line">
            <a:avLst/>
          </a:prstGeom>
          <a:ln w="6350" cap="flat" cmpd="sng" algn="ctr">
            <a:solidFill>
              <a:schemeClr val="tx1"/>
            </a:solidFill>
            <a:prstDash val="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86" name="Straight Connector 185">
            <a:extLst>
              <a:ext uri="{FF2B5EF4-FFF2-40B4-BE49-F238E27FC236}">
                <a16:creationId xmlns:a16="http://schemas.microsoft.com/office/drawing/2014/main" id="{7956CE9B-57AF-9390-561C-7F893945B122}"/>
              </a:ext>
            </a:extLst>
          </p:cNvPr>
          <p:cNvCxnSpPr/>
          <p:nvPr>
            <p:custDataLst>
              <p:tags r:id="rId13"/>
            </p:custDataLst>
          </p:nvPr>
        </p:nvCxnSpPr>
        <p:spPr bwMode="auto">
          <a:xfrm flipV="1">
            <a:off x="6994525" y="2508251"/>
            <a:ext cx="0" cy="1203325"/>
          </a:xfrm>
          <a:prstGeom prst="line">
            <a:avLst/>
          </a:prstGeom>
          <a:ln w="28575"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cxnSp>
        <p:nvCxnSpPr>
          <p:cNvPr id="194" name="Straight Connector 193">
            <a:extLst>
              <a:ext uri="{FF2B5EF4-FFF2-40B4-BE49-F238E27FC236}">
                <a16:creationId xmlns:a16="http://schemas.microsoft.com/office/drawing/2014/main" id="{E92A76AC-D2BD-F243-9EEB-86DFD18D0FF5}"/>
              </a:ext>
            </a:extLst>
          </p:cNvPr>
          <p:cNvCxnSpPr>
            <a:cxnSpLocks/>
          </p:cNvCxnSpPr>
          <p:nvPr>
            <p:custDataLst>
              <p:tags r:id="rId14"/>
            </p:custDataLst>
          </p:nvPr>
        </p:nvCxnSpPr>
        <p:spPr bwMode="auto">
          <a:xfrm flipH="1">
            <a:off x="4670425" y="2511425"/>
            <a:ext cx="3148013" cy="0"/>
          </a:xfrm>
          <a:prstGeom prst="line">
            <a:avLst/>
          </a:prstGeom>
          <a:ln w="6350" cap="flat" cmpd="sng" algn="ctr">
            <a:solidFill>
              <a:schemeClr val="tx1"/>
            </a:solidFill>
            <a:prstDash val="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95" name="Straight Connector 194">
            <a:extLst>
              <a:ext uri="{FF2B5EF4-FFF2-40B4-BE49-F238E27FC236}">
                <a16:creationId xmlns:a16="http://schemas.microsoft.com/office/drawing/2014/main" id="{8CD3974D-E4B9-FC22-92C5-6A64439EFE16}"/>
              </a:ext>
            </a:extLst>
          </p:cNvPr>
          <p:cNvCxnSpPr/>
          <p:nvPr>
            <p:custDataLst>
              <p:tags r:id="rId15"/>
            </p:custDataLst>
          </p:nvPr>
        </p:nvCxnSpPr>
        <p:spPr bwMode="auto">
          <a:xfrm flipV="1">
            <a:off x="4713288" y="2508250"/>
            <a:ext cx="0" cy="2514600"/>
          </a:xfrm>
          <a:prstGeom prst="line">
            <a:avLst/>
          </a:prstGeom>
          <a:ln w="28575"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sp>
        <p:nvSpPr>
          <p:cNvPr id="35" name="Text Placeholder 2">
            <a:extLst>
              <a:ext uri="{FF2B5EF4-FFF2-40B4-BE49-F238E27FC236}">
                <a16:creationId xmlns:a16="http://schemas.microsoft.com/office/drawing/2014/main" id="{C92669DE-88EE-80C7-B11D-0F8C37D34C51}"/>
              </a:ext>
            </a:extLst>
          </p:cNvPr>
          <p:cNvSpPr txBox="1">
            <a:spLocks/>
          </p:cNvSpPr>
          <p:nvPr>
            <p:custDataLst>
              <p:tags r:id="rId16"/>
            </p:custDataLst>
          </p:nvPr>
        </p:nvSpPr>
        <p:spPr bwMode="auto">
          <a:xfrm>
            <a:off x="4500563" y="5786438"/>
            <a:ext cx="427038"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92D78F21-A078-49F9-9740-1CBD72B54052}" type="datetime'''C''''''''o''a''''''''''''''''''l '''''">
              <a:rPr lang="en-US" altLang="en-US" sz="1400" smtClean="0"/>
              <a:pPr marL="0" indent="0" algn="ctr">
                <a:spcBef>
                  <a:spcPct val="0"/>
                </a:spcBef>
                <a:spcAft>
                  <a:spcPct val="0"/>
                </a:spcAft>
                <a:buNone/>
              </a:pPr>
              <a:t>Coal </a:t>
            </a:fld>
            <a:endParaRPr lang="en-US" sz="1400"/>
          </a:p>
        </p:txBody>
      </p:sp>
      <p:sp>
        <p:nvSpPr>
          <p:cNvPr id="38" name="Text Placeholder 2">
            <a:extLst>
              <a:ext uri="{FF2B5EF4-FFF2-40B4-BE49-F238E27FC236}">
                <a16:creationId xmlns:a16="http://schemas.microsoft.com/office/drawing/2014/main" id="{DF34CFBC-A34A-FC6F-28C8-BF2FA1F135D8}"/>
              </a:ext>
            </a:extLst>
          </p:cNvPr>
          <p:cNvSpPr txBox="1">
            <a:spLocks/>
          </p:cNvSpPr>
          <p:nvPr>
            <p:custDataLst>
              <p:tags r:id="rId17"/>
            </p:custDataLst>
          </p:nvPr>
        </p:nvSpPr>
        <p:spPr bwMode="auto">
          <a:xfrm>
            <a:off x="5422900" y="5786438"/>
            <a:ext cx="860425"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400"/>
              <a:t>Mineral oil</a:t>
            </a:r>
            <a:endParaRPr lang="en-US" sz="1400"/>
          </a:p>
        </p:txBody>
      </p:sp>
      <p:sp>
        <p:nvSpPr>
          <p:cNvPr id="16" name="Text Placeholder 2">
            <a:extLst>
              <a:ext uri="{FF2B5EF4-FFF2-40B4-BE49-F238E27FC236}">
                <a16:creationId xmlns:a16="http://schemas.microsoft.com/office/drawing/2014/main" id="{33FFEA40-E1AC-4800-B5CE-E835151E87AA}"/>
              </a:ext>
            </a:extLst>
          </p:cNvPr>
          <p:cNvSpPr txBox="1">
            <a:spLocks/>
          </p:cNvSpPr>
          <p:nvPr>
            <p:custDataLst>
              <p:tags r:id="rId18"/>
            </p:custDataLst>
          </p:nvPr>
        </p:nvSpPr>
        <p:spPr bwMode="auto">
          <a:xfrm>
            <a:off x="6688139" y="5786438"/>
            <a:ext cx="612775" cy="3841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400">
                <a:effectLst/>
              </a:rPr>
              <a:t>Fission</a:t>
            </a:r>
            <a:br>
              <a:rPr lang="en-US" altLang="en-US" sz="1400">
                <a:effectLst/>
              </a:rPr>
            </a:br>
            <a:r>
              <a:rPr lang="en-US" altLang="en-US" sz="1400">
                <a:effectLst/>
              </a:rPr>
              <a:t>(U-235)</a:t>
            </a:r>
            <a:endParaRPr lang="en-US" sz="1400"/>
          </a:p>
        </p:txBody>
      </p:sp>
      <p:sp>
        <p:nvSpPr>
          <p:cNvPr id="19" name="Text Placeholder 2">
            <a:extLst>
              <a:ext uri="{FF2B5EF4-FFF2-40B4-BE49-F238E27FC236}">
                <a16:creationId xmlns:a16="http://schemas.microsoft.com/office/drawing/2014/main" id="{26A4413F-80C6-71D8-9261-D433A8A3FF0B}"/>
              </a:ext>
            </a:extLst>
          </p:cNvPr>
          <p:cNvSpPr txBox="1">
            <a:spLocks/>
          </p:cNvSpPr>
          <p:nvPr>
            <p:custDataLst>
              <p:tags r:id="rId19"/>
            </p:custDataLst>
          </p:nvPr>
        </p:nvSpPr>
        <p:spPr bwMode="auto">
          <a:xfrm>
            <a:off x="7756525" y="5786438"/>
            <a:ext cx="757238" cy="3841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400"/>
              <a:t>Fusion</a:t>
            </a:r>
            <a:br>
              <a:rPr lang="en-US" altLang="en-US" sz="1400"/>
            </a:br>
            <a:r>
              <a:rPr lang="en-US" altLang="en-US" sz="1400"/>
              <a:t>(D-T fuel)</a:t>
            </a:r>
            <a:endParaRPr lang="en-US" sz="1400"/>
          </a:p>
        </p:txBody>
      </p:sp>
      <p:sp>
        <p:nvSpPr>
          <p:cNvPr id="28" name="Text Placeholder 2">
            <a:extLst>
              <a:ext uri="{FF2B5EF4-FFF2-40B4-BE49-F238E27FC236}">
                <a16:creationId xmlns:a16="http://schemas.microsoft.com/office/drawing/2014/main" id="{866C06DC-77BF-1B4B-EA08-63DF93D72CAC}"/>
              </a:ext>
            </a:extLst>
          </p:cNvPr>
          <p:cNvSpPr txBox="1">
            <a:spLocks/>
          </p:cNvSpPr>
          <p:nvPr>
            <p:custDataLst>
              <p:tags r:id="rId20"/>
            </p:custDataLst>
          </p:nvPr>
        </p:nvSpPr>
        <p:spPr bwMode="gray">
          <a:xfrm>
            <a:off x="6526213" y="3711575"/>
            <a:ext cx="936625"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3868D7C6-512D-4CF6-B23D-3BF05DF48484}" type="datetime'''''24.''''''''''00''''''''0''''.''0''''''0''''''''''''''0'''">
              <a:rPr lang="en-US" altLang="en-US" sz="1400" smtClean="0"/>
              <a:pPr marL="0" indent="0" algn="ctr">
                <a:spcBef>
                  <a:spcPct val="0"/>
                </a:spcBef>
                <a:spcAft>
                  <a:spcPct val="0"/>
                </a:spcAft>
                <a:buNone/>
              </a:pPr>
              <a:t>24.000.000</a:t>
            </a:fld>
            <a:endParaRPr lang="en-US" sz="1400"/>
          </a:p>
        </p:txBody>
      </p:sp>
      <p:sp>
        <p:nvSpPr>
          <p:cNvPr id="139" name="Text Placeholder 2">
            <a:extLst>
              <a:ext uri="{FF2B5EF4-FFF2-40B4-BE49-F238E27FC236}">
                <a16:creationId xmlns:a16="http://schemas.microsoft.com/office/drawing/2014/main" id="{C8E134B1-1793-2A97-DB0A-DB6B9B84B6B0}"/>
              </a:ext>
            </a:extLst>
          </p:cNvPr>
          <p:cNvSpPr txBox="1">
            <a:spLocks/>
          </p:cNvSpPr>
          <p:nvPr>
            <p:custDataLst>
              <p:tags r:id="rId21"/>
            </p:custDataLst>
          </p:nvPr>
        </p:nvSpPr>
        <p:spPr bwMode="gray">
          <a:xfrm>
            <a:off x="7666038" y="2293938"/>
            <a:ext cx="936625"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33BA02F6-DE97-460A-879A-58A59E9152F5}" type="datetime'''''9''''''''''''''''''6.0''''''0''''0.''0''''0''''''''''''0'">
              <a:rPr lang="en-US" altLang="en-US" sz="1400" smtClean="0"/>
              <a:pPr marL="0" indent="0" algn="ctr">
                <a:spcBef>
                  <a:spcPct val="0"/>
                </a:spcBef>
                <a:spcAft>
                  <a:spcPct val="0"/>
                </a:spcAft>
                <a:buNone/>
              </a:pPr>
              <a:t>96.000.000</a:t>
            </a:fld>
            <a:endParaRPr lang="en-US" sz="1400"/>
          </a:p>
        </p:txBody>
      </p:sp>
      <p:sp>
        <p:nvSpPr>
          <p:cNvPr id="183" name="Text Placeholder 10">
            <a:extLst>
              <a:ext uri="{FF2B5EF4-FFF2-40B4-BE49-F238E27FC236}">
                <a16:creationId xmlns:a16="http://schemas.microsoft.com/office/drawing/2014/main" id="{115DFB91-512B-3844-A114-92FBEDCA92F2}"/>
              </a:ext>
            </a:extLst>
          </p:cNvPr>
          <p:cNvSpPr>
            <a:spLocks noGrp="1"/>
          </p:cNvSpPr>
          <p:nvPr>
            <p:custDataLst>
              <p:tags r:id="rId22"/>
            </p:custDataLst>
          </p:nvPr>
        </p:nvSpPr>
        <p:spPr bwMode="auto">
          <a:xfrm>
            <a:off x="6746875" y="3003550"/>
            <a:ext cx="495300" cy="301625"/>
          </a:xfrm>
          <a:prstGeom prst="ellipse">
            <a:avLst/>
          </a:prstGeom>
          <a:solidFill>
            <a:schemeClr val="bg1"/>
          </a:solidFill>
          <a:ln w="9525" cmpd="sng" algn="ctr">
            <a:solidFill>
              <a:schemeClr val="tx1"/>
            </a:solidFill>
          </a:ln>
          <a:effec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r>
              <a:rPr lang="en-US" altLang="en-US" sz="1400" b="1">
                <a:effectLst/>
              </a:rPr>
              <a:t>~4 x</a:t>
            </a:r>
            <a:endParaRPr lang="en-US" sz="1400" b="1"/>
          </a:p>
        </p:txBody>
      </p:sp>
      <p:sp>
        <p:nvSpPr>
          <p:cNvPr id="191" name="Text Placeholder 10">
            <a:extLst>
              <a:ext uri="{FF2B5EF4-FFF2-40B4-BE49-F238E27FC236}">
                <a16:creationId xmlns:a16="http://schemas.microsoft.com/office/drawing/2014/main" id="{115DFB91-512B-3844-A114-92FBEDCA92F2}"/>
              </a:ext>
            </a:extLst>
          </p:cNvPr>
          <p:cNvSpPr>
            <a:spLocks noGrp="1"/>
          </p:cNvSpPr>
          <p:nvPr>
            <p:custDataLst>
              <p:tags r:id="rId23"/>
            </p:custDataLst>
          </p:nvPr>
        </p:nvSpPr>
        <p:spPr bwMode="auto">
          <a:xfrm>
            <a:off x="4365625" y="3659188"/>
            <a:ext cx="696913" cy="301625"/>
          </a:xfrm>
          <a:prstGeom prst="ellipse">
            <a:avLst/>
          </a:prstGeom>
          <a:solidFill>
            <a:schemeClr val="bg1"/>
          </a:solidFill>
          <a:ln w="9525" cmpd="sng" algn="ctr">
            <a:solidFill>
              <a:schemeClr val="tx1"/>
            </a:solidFill>
          </a:ln>
          <a:effec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r>
              <a:rPr lang="en-US" altLang="en-US" sz="1400" b="1"/>
              <a:t>12M</a:t>
            </a:r>
            <a:r>
              <a:rPr lang="en-US" altLang="en-US" sz="1400" b="1">
                <a:effectLst/>
              </a:rPr>
              <a:t> x</a:t>
            </a:r>
            <a:endParaRPr lang="en-US" sz="1400" b="1"/>
          </a:p>
        </p:txBody>
      </p:sp>
      <p:sp>
        <p:nvSpPr>
          <p:cNvPr id="49" name="TextBox 48">
            <a:extLst>
              <a:ext uri="{FF2B5EF4-FFF2-40B4-BE49-F238E27FC236}">
                <a16:creationId xmlns:a16="http://schemas.microsoft.com/office/drawing/2014/main" id="{908981E7-D81E-B246-1703-61225E390F75}"/>
              </a:ext>
            </a:extLst>
          </p:cNvPr>
          <p:cNvSpPr txBox="1"/>
          <p:nvPr>
            <p:custDataLst>
              <p:tags r:id="rId24"/>
            </p:custDataLst>
          </p:nvPr>
        </p:nvSpPr>
        <p:spPr bwMode="gray">
          <a:xfrm>
            <a:off x="4178546" y="1711641"/>
            <a:ext cx="4492131" cy="215444"/>
          </a:xfrm>
          <a:prstGeom prst="rect">
            <a:avLst/>
          </a:prstGeom>
          <a:noFill/>
        </p:spPr>
        <p:txBody>
          <a:bodyPr wrap="square" lIns="0" tIns="0" rIns="0" bIns="0" rtlCol="0">
            <a:spAutoFit/>
          </a:bodyPr>
          <a:lstStyle/>
          <a:p>
            <a:pPr marL="0" indent="0">
              <a:spcBef>
                <a:spcPts val="600"/>
              </a:spcBef>
              <a:spcAft>
                <a:spcPts val="600"/>
              </a:spcAft>
              <a:buNone/>
            </a:pPr>
            <a:r>
              <a:rPr lang="en-US" sz="1400" b="1"/>
              <a:t>Energy density for different energy sources</a:t>
            </a:r>
            <a:r>
              <a:rPr lang="en-US" sz="1400"/>
              <a:t>, kWh</a:t>
            </a:r>
            <a:endParaRPr lang="en-US" sz="1400" b="1"/>
          </a:p>
        </p:txBody>
      </p:sp>
      <p:sp>
        <p:nvSpPr>
          <p:cNvPr id="54" name="btfpNotesBox368131">
            <a:hlinkClick r:id="rId47"/>
            <a:extLst>
              <a:ext uri="{FF2B5EF4-FFF2-40B4-BE49-F238E27FC236}">
                <a16:creationId xmlns:a16="http://schemas.microsoft.com/office/drawing/2014/main" id="{BC5C2CBC-7D75-3C26-CD5D-FF6D5082F752}"/>
              </a:ext>
            </a:extLst>
          </p:cNvPr>
          <p:cNvSpPr txBox="1"/>
          <p:nvPr>
            <p:custDataLst>
              <p:tags r:id="rId25"/>
            </p:custDataLst>
          </p:nvPr>
        </p:nvSpPr>
        <p:spPr bwMode="gray">
          <a:xfrm>
            <a:off x="329184" y="6309360"/>
            <a:ext cx="9123160" cy="492443"/>
          </a:xfrm>
          <a:prstGeom prst="rect">
            <a:avLst/>
          </a:prstGeom>
          <a:noFill/>
        </p:spPr>
        <p:txBody>
          <a:bodyPr vert="horz" wrap="square" lIns="0" tIns="0" rIns="0" bIns="0" rtlCol="0" anchor="b">
            <a:spAutoFit/>
          </a:bodyPr>
          <a:lstStyle/>
          <a:p>
            <a:pPr marL="0" marR="0" lvl="0" indent="0" algn="l" defTabSz="7112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lang="en-US" sz="800" b="0" i="0" u="none" strike="noStrike" dirty="0">
                <a:solidFill>
                  <a:srgbClr val="000000"/>
                </a:solidFill>
                <a:effectLst/>
                <a:latin typeface="Arial" panose="020B0604020202020204" pitchFamily="34" charset="0"/>
              </a:rPr>
              <a:t>European Nuclear Society, </a:t>
            </a:r>
            <a:r>
              <a:rPr lang="en-US" sz="800" b="0" i="0" u="sng" strike="noStrike" dirty="0">
                <a:solidFill>
                  <a:srgbClr val="1155CC"/>
                </a:solidFill>
                <a:effectLst/>
                <a:latin typeface="Arial" panose="020B0604020202020204" pitchFamily="34" charset="0"/>
                <a:hlinkClick r:id="rId48"/>
              </a:rPr>
              <a:t>Fuel comparison </a:t>
            </a:r>
            <a:r>
              <a:rPr lang="en-US" sz="800" b="0" i="0" u="none" strike="noStrike" dirty="0">
                <a:solidFill>
                  <a:srgbClr val="000000"/>
                </a:solidFill>
                <a:effectLst/>
                <a:latin typeface="Arial" panose="020B0604020202020204" pitchFamily="34" charset="0"/>
              </a:rPr>
              <a:t>(2025);</a:t>
            </a:r>
            <a:r>
              <a:rPr lang="en-US" sz="800" dirty="0"/>
              <a:t> U</a:t>
            </a:r>
            <a:r>
              <a:rPr lang="en-US" sz="800" b="0" i="0" u="none" strike="noStrike" dirty="0">
                <a:solidFill>
                  <a:srgbClr val="000000"/>
                </a:solidFill>
                <a:effectLst/>
                <a:latin typeface="Arial" panose="020B0604020202020204" pitchFamily="34" charset="0"/>
              </a:rPr>
              <a:t>niversity of Leipzig</a:t>
            </a:r>
            <a:r>
              <a:rPr lang="en-US" sz="800" dirty="0">
                <a:solidFill>
                  <a:srgbClr val="000000"/>
                </a:solidFill>
                <a:latin typeface="Arial" panose="020B0604020202020204" pitchFamily="34" charset="0"/>
              </a:rPr>
              <a:t>,</a:t>
            </a:r>
            <a:r>
              <a:rPr lang="en-US" sz="800" b="0" i="0" u="none" strike="noStrike" dirty="0">
                <a:solidFill>
                  <a:srgbClr val="000000"/>
                </a:solidFill>
                <a:effectLst/>
                <a:latin typeface="Arial" panose="020B0604020202020204" pitchFamily="34" charset="0"/>
              </a:rPr>
              <a:t> </a:t>
            </a:r>
            <a:r>
              <a:rPr lang="en-US" sz="800" b="0" i="0" u="sng" strike="noStrike" dirty="0">
                <a:solidFill>
                  <a:srgbClr val="1155CC"/>
                </a:solidFill>
                <a:effectLst/>
                <a:latin typeface="Arial" panose="020B0604020202020204" pitchFamily="34" charset="0"/>
                <a:hlinkClick r:id="rId49"/>
              </a:rPr>
              <a:t>Energy </a:t>
            </a:r>
            <a:r>
              <a:rPr lang="en-US" sz="800" b="0" i="0" strike="noStrike" dirty="0">
                <a:solidFill>
                  <a:srgbClr val="1155CC"/>
                </a:solidFill>
                <a:effectLst/>
                <a:latin typeface="Arial" panose="020B0604020202020204" pitchFamily="34" charset="0"/>
                <a:hlinkClick r:id="rId49"/>
              </a:rPr>
              <a:t>fundamentals</a:t>
            </a:r>
            <a:r>
              <a:rPr lang="en-US" sz="800" dirty="0">
                <a:solidFill>
                  <a:srgbClr val="1155CC"/>
                </a:solidFill>
                <a:latin typeface="Arial" panose="020B0604020202020204" pitchFamily="34" charset="0"/>
              </a:rPr>
              <a:t> </a:t>
            </a:r>
            <a:r>
              <a:rPr lang="en-US" sz="800" dirty="0">
                <a:solidFill>
                  <a:srgbClr val="000000"/>
                </a:solidFill>
                <a:latin typeface="Arial" panose="020B0604020202020204" pitchFamily="34" charset="0"/>
              </a:rPr>
              <a:t>(2025); G</a:t>
            </a:r>
            <a:r>
              <a:rPr lang="en-US" sz="800" b="0" i="0" strike="noStrike" dirty="0">
                <a:solidFill>
                  <a:srgbClr val="000000"/>
                </a:solidFill>
                <a:effectLst/>
                <a:latin typeface="Arial" panose="020B0604020202020204" pitchFamily="34" charset="0"/>
              </a:rPr>
              <a:t>reenly</a:t>
            </a:r>
            <a:r>
              <a:rPr lang="en-US" sz="800" dirty="0">
                <a:solidFill>
                  <a:srgbClr val="000000"/>
                </a:solidFill>
                <a:latin typeface="Arial" panose="020B0604020202020204" pitchFamily="34" charset="0"/>
              </a:rPr>
              <a:t>,</a:t>
            </a:r>
            <a:r>
              <a:rPr lang="en-US" sz="800" b="0" i="0" u="none" strike="noStrike" dirty="0">
                <a:solidFill>
                  <a:srgbClr val="000000"/>
                </a:solidFill>
                <a:effectLst/>
                <a:latin typeface="Arial" panose="020B0604020202020204" pitchFamily="34" charset="0"/>
              </a:rPr>
              <a:t> </a:t>
            </a:r>
            <a:r>
              <a:rPr lang="en-US" sz="800" b="0" i="0" u="sng" strike="noStrike" dirty="0">
                <a:solidFill>
                  <a:srgbClr val="1155CC"/>
                </a:solidFill>
                <a:effectLst/>
                <a:latin typeface="Arial" panose="020B0604020202020204" pitchFamily="34" charset="0"/>
                <a:hlinkClick r:id="rId50"/>
              </a:rPr>
              <a:t>Will nuclear fusion help solve our future energy needs?</a:t>
            </a:r>
            <a:r>
              <a:rPr lang="en-US" sz="800" b="0" i="0" u="none" strike="noStrike" dirty="0">
                <a:solidFill>
                  <a:srgbClr val="000000"/>
                </a:solidFill>
                <a:effectLst/>
                <a:latin typeface="Arial" panose="020B0604020202020204" pitchFamily="34" charset="0"/>
              </a:rPr>
              <a:t> (2024);</a:t>
            </a:r>
            <a:r>
              <a:rPr lang="en-US" sz="800" dirty="0"/>
              <a:t> </a:t>
            </a:r>
            <a:br>
              <a:rPr lang="en-US" sz="800" dirty="0"/>
            </a:br>
            <a:r>
              <a:rPr lang="en-US" sz="800" b="0" i="0" u="none" strike="noStrike" dirty="0" err="1">
                <a:solidFill>
                  <a:srgbClr val="000000"/>
                </a:solidFill>
                <a:effectLst/>
                <a:latin typeface="Arial" panose="020B0604020202020204" pitchFamily="34" charset="0"/>
              </a:rPr>
              <a:t>Baojie</a:t>
            </a:r>
            <a:r>
              <a:rPr lang="en-US" sz="800" b="0" i="0" u="none" strike="noStrike" dirty="0">
                <a:solidFill>
                  <a:srgbClr val="000000"/>
                </a:solidFill>
                <a:effectLst/>
                <a:latin typeface="Arial" panose="020B0604020202020204" pitchFamily="34" charset="0"/>
              </a:rPr>
              <a:t> </a:t>
            </a:r>
            <a:r>
              <a:rPr lang="en-US" sz="800" b="0" i="0" u="none" strike="noStrike" dirty="0" err="1">
                <a:solidFill>
                  <a:srgbClr val="000000"/>
                </a:solidFill>
                <a:effectLst/>
                <a:latin typeface="Arial" panose="020B0604020202020204" pitchFamily="34" charset="0"/>
              </a:rPr>
              <a:t>Nie</a:t>
            </a:r>
            <a:r>
              <a:rPr lang="en-US" sz="800" b="0" i="0" u="none" strike="noStrike" dirty="0">
                <a:solidFill>
                  <a:srgbClr val="000000"/>
                </a:solidFill>
                <a:effectLst/>
                <a:latin typeface="Arial" panose="020B0604020202020204" pitchFamily="34" charset="0"/>
              </a:rPr>
              <a:t>, </a:t>
            </a:r>
            <a:r>
              <a:rPr lang="en-US" sz="800" b="0" i="0" u="sng" strike="noStrike" dirty="0">
                <a:solidFill>
                  <a:srgbClr val="1155CC"/>
                </a:solidFill>
                <a:effectLst/>
                <a:latin typeface="Arial" panose="020B0604020202020204" pitchFamily="34" charset="0"/>
                <a:hlinkClick r:id="rId51"/>
              </a:rPr>
              <a:t>Nuclear fusion energy research</a:t>
            </a:r>
            <a:r>
              <a:rPr lang="en-US" sz="800" b="0" i="0" u="none" strike="noStrike" dirty="0">
                <a:solidFill>
                  <a:srgbClr val="000000"/>
                </a:solidFill>
                <a:effectLst/>
                <a:latin typeface="Arial" panose="020B0604020202020204" pitchFamily="34" charset="0"/>
              </a:rPr>
              <a:t> (2024); ITER, </a:t>
            </a:r>
            <a:r>
              <a:rPr lang="en-US" sz="800" b="0" i="0" u="sng" strike="noStrike" dirty="0">
                <a:solidFill>
                  <a:srgbClr val="1155CC"/>
                </a:solidFill>
                <a:effectLst/>
                <a:latin typeface="Arial" panose="020B0604020202020204" pitchFamily="34" charset="0"/>
                <a:hlinkClick r:id="rId52"/>
              </a:rPr>
              <a:t>Advantages of fusion energy</a:t>
            </a:r>
            <a:r>
              <a:rPr lang="en-US" sz="800" b="0" i="0" u="none" strike="noStrike" dirty="0">
                <a:solidFill>
                  <a:srgbClr val="000000"/>
                </a:solidFill>
                <a:effectLst/>
                <a:latin typeface="Arial" panose="020B0604020202020204" pitchFamily="34" charset="0"/>
              </a:rPr>
              <a:t> (2025); ITER </a:t>
            </a:r>
            <a:r>
              <a:rPr lang="en-US" sz="800" b="0" i="0" u="none" strike="noStrike" dirty="0">
                <a:solidFill>
                  <a:srgbClr val="000000"/>
                </a:solidFill>
                <a:effectLst/>
                <a:latin typeface="Arial" panose="020B0604020202020204" pitchFamily="34" charset="0"/>
                <a:hlinkClick r:id="rId53"/>
              </a:rPr>
              <a:t>Tritium Breeding</a:t>
            </a:r>
            <a:r>
              <a:rPr lang="en-US" sz="800" dirty="0">
                <a:solidFill>
                  <a:srgbClr val="000000"/>
                </a:solidFill>
                <a:latin typeface="Arial" panose="020B0604020202020204" pitchFamily="34" charset="0"/>
              </a:rPr>
              <a:t>; DOE, </a:t>
            </a:r>
            <a:r>
              <a:rPr lang="de-DE" sz="800" dirty="0">
                <a:solidFill>
                  <a:srgbClr val="000000"/>
                </a:solidFill>
                <a:latin typeface="Arial" panose="020B0604020202020204" pitchFamily="34" charset="0"/>
                <a:hlinkClick r:id="rId54"/>
              </a:rPr>
              <a:t>DOE Explains...Deuterium-Tritium Fusion Fuel</a:t>
            </a:r>
            <a:r>
              <a:rPr lang="en-US" sz="800" b="0" i="0" u="none" strike="noStrike" dirty="0">
                <a:solidFill>
                  <a:srgbClr val="000000"/>
                </a:solidFill>
                <a:effectLst/>
                <a:latin typeface="Arial" panose="020B0604020202020204" pitchFamily="34" charset="0"/>
              </a:rPr>
              <a:t>.</a:t>
            </a:r>
            <a:br>
              <a:rPr lang="en-US" sz="800" dirty="0">
                <a:solidFill>
                  <a:srgbClr val="000000"/>
                </a:solidFill>
                <a:latin typeface="Arial"/>
              </a:rPr>
            </a:br>
            <a:r>
              <a:rPr kumimoji="0" lang="en-US" sz="800" b="0" i="0" u="none" strike="noStrike" kern="1200" cap="none" spc="0" normalizeH="0" baseline="0" noProof="0" dirty="0">
                <a:ln>
                  <a:noFill/>
                </a:ln>
                <a:solidFill>
                  <a:srgbClr val="000000"/>
                </a:solidFill>
                <a:effectLst/>
                <a:uLnTx/>
                <a:uFillTx/>
                <a:latin typeface="Arial"/>
                <a:ea typeface="+mn-ea"/>
                <a:cs typeface="+mn-cs"/>
              </a:rPr>
              <a:t>Credit: Quint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55"/>
              </a:rPr>
              <a:t>Gernot Wagner</a:t>
            </a:r>
            <a:r>
              <a:rPr kumimoji="0" lang="en-US" sz="800" b="0" i="0" u="none" strike="noStrike" kern="1200" cap="none" spc="0" normalizeH="0" baseline="0" noProof="0" dirty="0">
                <a:ln>
                  <a:noFill/>
                </a:ln>
                <a:solidFill>
                  <a:srgbClr val="000000"/>
                </a:solidFill>
                <a:effectLst/>
                <a:uLnTx/>
                <a:uFillTx/>
                <a:latin typeface="Arial"/>
                <a:ea typeface="+mn-ea"/>
                <a:cs typeface="+mn-cs"/>
              </a:rPr>
              <a:t>. Share with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56"/>
              </a:rPr>
              <a:t>attribution</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u="none" strike="noStrike" kern="1200" cap="none" spc="0" normalizeH="0" baseline="0" noProof="0" dirty="0">
                <a:ln>
                  <a:noFill/>
                </a:ln>
                <a:solidFill>
                  <a:srgbClr val="000000"/>
                </a:solidFill>
                <a:effectLst/>
                <a:uLnTx/>
                <a:uFillTx/>
                <a:latin typeface="Arial"/>
                <a:ea typeface="+mn-ea"/>
                <a:cs typeface="+mn-cs"/>
              </a:rPr>
              <a:t>et al., </a:t>
            </a:r>
            <a:r>
              <a:rPr kumimoji="0" lang="en-US" sz="800" b="0" i="0" u="none" strike="noStrike" kern="1200" cap="none" spc="0" normalizeH="0" baseline="0" noProof="0" dirty="0">
                <a:ln>
                  <a:noFill/>
                </a:ln>
                <a:solidFill>
                  <a:srgbClr val="000000"/>
                </a:solidFill>
                <a:effectLst/>
                <a:uLnTx/>
                <a:uFillTx/>
                <a:latin typeface="Arial"/>
                <a:ea typeface="+mn-ea"/>
                <a:cs typeface="+mn-cs"/>
              </a:rPr>
              <a:t>"Reenergizing Nuclear" (23 September 2025).</a:t>
            </a:r>
          </a:p>
        </p:txBody>
      </p:sp>
      <p:sp>
        <p:nvSpPr>
          <p:cNvPr id="101" name="TextBox 100">
            <a:extLst>
              <a:ext uri="{FF2B5EF4-FFF2-40B4-BE49-F238E27FC236}">
                <a16:creationId xmlns:a16="http://schemas.microsoft.com/office/drawing/2014/main" id="{F49B3AAC-AD5C-6EC5-6206-0EF6CA811E85}"/>
              </a:ext>
            </a:extLst>
          </p:cNvPr>
          <p:cNvSpPr txBox="1"/>
          <p:nvPr/>
        </p:nvSpPr>
        <p:spPr>
          <a:xfrm>
            <a:off x="8788400" y="1529586"/>
            <a:ext cx="3218413" cy="4716676"/>
          </a:xfrm>
          <a:prstGeom prst="rect">
            <a:avLst/>
          </a:prstGeom>
          <a:solidFill>
            <a:srgbClr val="E3E9EE"/>
          </a:solidFill>
        </p:spPr>
        <p:txBody>
          <a:bodyPr wrap="square" lIns="137160" tIns="137160" rIns="274320" bIns="137160" rtlCol="0">
            <a:spAutoFit/>
          </a:bodyPr>
          <a:lstStyle/>
          <a:p>
            <a:pPr>
              <a:spcBef>
                <a:spcPts val="600"/>
              </a:spcBef>
            </a:pPr>
            <a:r>
              <a:rPr lang="en-US" sz="1200" b="1"/>
              <a:t>Observations</a:t>
            </a:r>
            <a:endParaRPr lang="en-US" sz="1200"/>
          </a:p>
          <a:p>
            <a:pPr marL="285750" indent="-285750">
              <a:spcBef>
                <a:spcPts val="600"/>
              </a:spcBef>
              <a:buFont typeface="Arial" panose="020B0604020202020204" pitchFamily="34" charset="0"/>
              <a:buChar char="•"/>
            </a:pPr>
            <a:r>
              <a:rPr lang="en-US" sz="1050"/>
              <a:t>The two nuclear energy types, </a:t>
            </a:r>
            <a:r>
              <a:rPr lang="en-US" sz="1050" b="1"/>
              <a:t>fission and fusion, split and fuse nuclei</a:t>
            </a:r>
            <a:r>
              <a:rPr lang="en-US" sz="1050"/>
              <a:t>, respectively, to release energy.</a:t>
            </a:r>
          </a:p>
          <a:p>
            <a:pPr marL="285750" indent="-285750">
              <a:spcBef>
                <a:spcPts val="600"/>
              </a:spcBef>
              <a:buFont typeface="Arial" panose="020B0604020202020204" pitchFamily="34" charset="0"/>
              <a:buChar char="•"/>
            </a:pPr>
            <a:r>
              <a:rPr lang="en-US" sz="1050"/>
              <a:t>Out of all energy sources, nuclear </a:t>
            </a:r>
            <a:r>
              <a:rPr lang="en-US" sz="1050" b="1"/>
              <a:t>fusion produces the most energy per kilogram of fuel, </a:t>
            </a:r>
            <a:r>
              <a:rPr lang="en-US" sz="1050"/>
              <a:t>even more than uranium-235.</a:t>
            </a:r>
          </a:p>
          <a:p>
            <a:pPr marL="285750" indent="-285750">
              <a:spcBef>
                <a:spcPts val="600"/>
              </a:spcBef>
              <a:buFont typeface="Arial" panose="020B0604020202020204" pitchFamily="34" charset="0"/>
              <a:buChar char="•"/>
            </a:pPr>
            <a:r>
              <a:rPr lang="en-US" sz="1050"/>
              <a:t>Unlike fossil fuels but like fission, fusion generates </a:t>
            </a:r>
            <a:r>
              <a:rPr lang="en-US" sz="1050" b="1"/>
              <a:t>zero CO₂ emissions during operation.</a:t>
            </a:r>
          </a:p>
          <a:p>
            <a:pPr marL="285750" indent="-285750">
              <a:spcBef>
                <a:spcPts val="600"/>
              </a:spcBef>
              <a:buFont typeface="Arial" panose="020B0604020202020204" pitchFamily="34" charset="0"/>
              <a:buChar char="•"/>
            </a:pPr>
            <a:r>
              <a:rPr lang="en-US" sz="1050"/>
              <a:t>Fusion reactors </a:t>
            </a:r>
            <a:r>
              <a:rPr lang="en-US" sz="1050" b="1"/>
              <a:t>cannot melt down or explode</a:t>
            </a:r>
            <a:r>
              <a:rPr lang="en-US" sz="1050"/>
              <a:t> and </a:t>
            </a:r>
            <a:r>
              <a:rPr lang="en-US" sz="1050" b="1"/>
              <a:t>produce no long-lived radioactive waste,</a:t>
            </a:r>
            <a:r>
              <a:rPr lang="en-US" sz="1050"/>
              <a:t> making them </a:t>
            </a:r>
            <a:r>
              <a:rPr lang="en-US" sz="1050" b="1"/>
              <a:t>safer</a:t>
            </a:r>
            <a:r>
              <a:rPr lang="en-US" sz="1050"/>
              <a:t> than fission and fossil fuel plants.</a:t>
            </a:r>
          </a:p>
          <a:p>
            <a:pPr marL="285750" indent="-285750">
              <a:spcBef>
                <a:spcPts val="600"/>
              </a:spcBef>
              <a:buFont typeface="Arial" panose="020B0604020202020204" pitchFamily="34" charset="0"/>
              <a:buChar char="•"/>
            </a:pPr>
            <a:r>
              <a:rPr lang="en-US" sz="1050"/>
              <a:t>In theory, </a:t>
            </a:r>
            <a:r>
              <a:rPr lang="en-US" sz="1050" b="1"/>
              <a:t>fusion fuel could be generated anywhere in the world from seawater. </a:t>
            </a:r>
          </a:p>
          <a:p>
            <a:pPr marL="285750" indent="-285750">
              <a:spcBef>
                <a:spcPts val="600"/>
              </a:spcBef>
              <a:buFont typeface="Arial" panose="020B0604020202020204" pitchFamily="34" charset="0"/>
              <a:buChar char="•"/>
            </a:pPr>
            <a:r>
              <a:rPr lang="en-US" sz="1050" b="1"/>
              <a:t>Deuterium isotopes are naturally present in seawater.</a:t>
            </a:r>
          </a:p>
          <a:p>
            <a:pPr marL="285750" indent="-285750">
              <a:spcBef>
                <a:spcPts val="600"/>
              </a:spcBef>
              <a:buFont typeface="Arial" panose="020B0604020202020204" pitchFamily="34" charset="0"/>
              <a:buChar char="•"/>
            </a:pPr>
            <a:r>
              <a:rPr lang="en-US" sz="1050" b="1"/>
              <a:t>Tritium</a:t>
            </a:r>
            <a:r>
              <a:rPr lang="en-US" sz="1050"/>
              <a:t> (hydrogen isotopes) </a:t>
            </a:r>
            <a:r>
              <a:rPr lang="en-US" sz="1050" b="1"/>
              <a:t>is a byproduct of some fission reactors </a:t>
            </a:r>
            <a:r>
              <a:rPr lang="en-US" sz="1050"/>
              <a:t>and </a:t>
            </a:r>
            <a:r>
              <a:rPr lang="en-US" sz="1050" b="1"/>
              <a:t>could be a byproduct of fusion,</a:t>
            </a:r>
            <a:r>
              <a:rPr lang="en-US" sz="1050"/>
              <a:t> although experiments are still underway for this.</a:t>
            </a:r>
          </a:p>
        </p:txBody>
      </p:sp>
      <p:sp>
        <p:nvSpPr>
          <p:cNvPr id="108" name="Title 1">
            <a:extLst>
              <a:ext uri="{FF2B5EF4-FFF2-40B4-BE49-F238E27FC236}">
                <a16:creationId xmlns:a16="http://schemas.microsoft.com/office/drawing/2014/main" id="{0A5B0528-6E38-B7B9-DA4F-24A2E696A357}"/>
              </a:ext>
            </a:extLst>
          </p:cNvPr>
          <p:cNvSpPr>
            <a:spLocks noGrp="1"/>
          </p:cNvSpPr>
          <p:nvPr>
            <p:ph type="title"/>
          </p:nvPr>
        </p:nvSpPr>
        <p:spPr>
          <a:xfrm>
            <a:off x="329184" y="521208"/>
            <a:ext cx="11531600" cy="523220"/>
          </a:xfrm>
        </p:spPr>
        <p:txBody>
          <a:bodyPr vert="horz">
            <a:noAutofit/>
          </a:bodyPr>
          <a:lstStyle/>
          <a:p>
            <a:r>
              <a:rPr lang="en-US"/>
              <a:t>In fusion, two light nuclei fuse release energy without highly radioactive byproducts or emissions</a:t>
            </a:r>
          </a:p>
        </p:txBody>
      </p:sp>
      <p:cxnSp>
        <p:nvCxnSpPr>
          <p:cNvPr id="110" name="btfpColumnHeaderBoxLine223027">
            <a:extLst>
              <a:ext uri="{FF2B5EF4-FFF2-40B4-BE49-F238E27FC236}">
                <a16:creationId xmlns:a16="http://schemas.microsoft.com/office/drawing/2014/main" id="{C6587251-5655-FBAB-F143-AAB9C9D8251F}"/>
              </a:ext>
            </a:extLst>
          </p:cNvPr>
          <p:cNvCxnSpPr>
            <a:cxnSpLocks/>
          </p:cNvCxnSpPr>
          <p:nvPr/>
        </p:nvCxnSpPr>
        <p:spPr bwMode="gray">
          <a:xfrm>
            <a:off x="412854" y="1986486"/>
            <a:ext cx="3574946"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62" name="TextBox 261">
            <a:extLst>
              <a:ext uri="{FF2B5EF4-FFF2-40B4-BE49-F238E27FC236}">
                <a16:creationId xmlns:a16="http://schemas.microsoft.com/office/drawing/2014/main" id="{D327902E-6573-43E6-1F58-7F538925A1BF}"/>
              </a:ext>
            </a:extLst>
          </p:cNvPr>
          <p:cNvSpPr txBox="1"/>
          <p:nvPr>
            <p:custDataLst>
              <p:tags r:id="rId26"/>
            </p:custDataLst>
          </p:nvPr>
        </p:nvSpPr>
        <p:spPr bwMode="gray">
          <a:xfrm>
            <a:off x="412855" y="1711641"/>
            <a:ext cx="3574946" cy="215444"/>
          </a:xfrm>
          <a:prstGeom prst="rect">
            <a:avLst/>
          </a:prstGeom>
          <a:noFill/>
        </p:spPr>
        <p:txBody>
          <a:bodyPr wrap="square" lIns="0" tIns="0" rIns="0" bIns="0" rtlCol="0">
            <a:spAutoFit/>
          </a:bodyPr>
          <a:lstStyle/>
          <a:p>
            <a:pPr marL="0" indent="0">
              <a:spcBef>
                <a:spcPts val="600"/>
              </a:spcBef>
              <a:spcAft>
                <a:spcPts val="600"/>
              </a:spcAft>
              <a:buNone/>
            </a:pPr>
            <a:r>
              <a:rPr lang="en-US" sz="1400" b="1"/>
              <a:t>In fission, one heavy atom is split…</a:t>
            </a:r>
          </a:p>
        </p:txBody>
      </p:sp>
      <p:sp>
        <p:nvSpPr>
          <p:cNvPr id="263" name="TextBox 262">
            <a:extLst>
              <a:ext uri="{FF2B5EF4-FFF2-40B4-BE49-F238E27FC236}">
                <a16:creationId xmlns:a16="http://schemas.microsoft.com/office/drawing/2014/main" id="{58E571A5-37A4-7ECB-B181-5E250EFEC51B}"/>
              </a:ext>
            </a:extLst>
          </p:cNvPr>
          <p:cNvSpPr txBox="1"/>
          <p:nvPr>
            <p:custDataLst>
              <p:tags r:id="rId27"/>
            </p:custDataLst>
          </p:nvPr>
        </p:nvSpPr>
        <p:spPr bwMode="gray">
          <a:xfrm>
            <a:off x="412855" y="3919027"/>
            <a:ext cx="3647970" cy="215444"/>
          </a:xfrm>
          <a:prstGeom prst="rect">
            <a:avLst/>
          </a:prstGeom>
          <a:noFill/>
        </p:spPr>
        <p:txBody>
          <a:bodyPr wrap="square" lIns="0" tIns="0" rIns="0" bIns="0" rtlCol="0">
            <a:spAutoFit/>
          </a:bodyPr>
          <a:lstStyle/>
          <a:p>
            <a:pPr marL="0" indent="0">
              <a:spcBef>
                <a:spcPts val="600"/>
              </a:spcBef>
              <a:spcAft>
                <a:spcPts val="600"/>
              </a:spcAft>
              <a:buNone/>
            </a:pPr>
            <a:r>
              <a:rPr lang="en-US" sz="1400" b="1"/>
              <a:t>…while in fusion, two light nuclei are fused</a:t>
            </a:r>
          </a:p>
        </p:txBody>
      </p:sp>
      <p:cxnSp>
        <p:nvCxnSpPr>
          <p:cNvPr id="268" name="btfpColumnHeaderBoxLine223027">
            <a:extLst>
              <a:ext uri="{FF2B5EF4-FFF2-40B4-BE49-F238E27FC236}">
                <a16:creationId xmlns:a16="http://schemas.microsoft.com/office/drawing/2014/main" id="{90CB6178-9B04-46A9-9F85-07F9D2289658}"/>
              </a:ext>
            </a:extLst>
          </p:cNvPr>
          <p:cNvCxnSpPr>
            <a:cxnSpLocks/>
          </p:cNvCxnSpPr>
          <p:nvPr/>
        </p:nvCxnSpPr>
        <p:spPr bwMode="gray">
          <a:xfrm>
            <a:off x="4189517" y="1986486"/>
            <a:ext cx="4481160"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71" name="btfpColumnHeaderBoxLine223027">
            <a:extLst>
              <a:ext uri="{FF2B5EF4-FFF2-40B4-BE49-F238E27FC236}">
                <a16:creationId xmlns:a16="http://schemas.microsoft.com/office/drawing/2014/main" id="{F435F466-1ABD-8B32-318A-D49F0B7588C7}"/>
              </a:ext>
            </a:extLst>
          </p:cNvPr>
          <p:cNvCxnSpPr>
            <a:cxnSpLocks/>
          </p:cNvCxnSpPr>
          <p:nvPr/>
        </p:nvCxnSpPr>
        <p:spPr bwMode="gray">
          <a:xfrm>
            <a:off x="412854" y="4164633"/>
            <a:ext cx="3574946"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grpSp>
        <p:nvGrpSpPr>
          <p:cNvPr id="158" name="Group 157">
            <a:extLst>
              <a:ext uri="{FF2B5EF4-FFF2-40B4-BE49-F238E27FC236}">
                <a16:creationId xmlns:a16="http://schemas.microsoft.com/office/drawing/2014/main" id="{448DD62F-4FC2-B9C6-36D7-D0DBD9C3D207}"/>
              </a:ext>
            </a:extLst>
          </p:cNvPr>
          <p:cNvGrpSpPr/>
          <p:nvPr/>
        </p:nvGrpSpPr>
        <p:grpSpPr>
          <a:xfrm>
            <a:off x="659901" y="2032795"/>
            <a:ext cx="3068379" cy="1858475"/>
            <a:chOff x="709575" y="2024583"/>
            <a:chExt cx="3226971" cy="1954532"/>
          </a:xfrm>
        </p:grpSpPr>
        <p:grpSp>
          <p:nvGrpSpPr>
            <p:cNvPr id="47" name="Group 46">
              <a:extLst>
                <a:ext uri="{FF2B5EF4-FFF2-40B4-BE49-F238E27FC236}">
                  <a16:creationId xmlns:a16="http://schemas.microsoft.com/office/drawing/2014/main" id="{ADF933DB-B67F-C293-FB71-8B10D584B4D6}"/>
                </a:ext>
              </a:extLst>
            </p:cNvPr>
            <p:cNvGrpSpPr/>
            <p:nvPr/>
          </p:nvGrpSpPr>
          <p:grpSpPr>
            <a:xfrm>
              <a:off x="1585915" y="2649044"/>
              <a:ext cx="741866" cy="717470"/>
              <a:chOff x="867586" y="2499343"/>
              <a:chExt cx="741866" cy="717470"/>
            </a:xfrm>
          </p:grpSpPr>
          <p:sp>
            <p:nvSpPr>
              <p:cNvPr id="3" name="Oval 2">
                <a:extLst>
                  <a:ext uri="{FF2B5EF4-FFF2-40B4-BE49-F238E27FC236}">
                    <a16:creationId xmlns:a16="http://schemas.microsoft.com/office/drawing/2014/main" id="{AF0EEDB8-6A99-54C5-1FA6-7D75B207B171}"/>
                  </a:ext>
                </a:extLst>
              </p:cNvPr>
              <p:cNvSpPr/>
              <p:nvPr/>
            </p:nvSpPr>
            <p:spPr bwMode="gray">
              <a:xfrm>
                <a:off x="1268320" y="2561793"/>
                <a:ext cx="178212" cy="178212"/>
              </a:xfrm>
              <a:prstGeom prst="ellipse">
                <a:avLst/>
              </a:prstGeom>
              <a:solidFill>
                <a:schemeClr val="tx2"/>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5" name="Oval 4">
                <a:extLst>
                  <a:ext uri="{FF2B5EF4-FFF2-40B4-BE49-F238E27FC236}">
                    <a16:creationId xmlns:a16="http://schemas.microsoft.com/office/drawing/2014/main" id="{53E017AD-0734-565E-B53B-6A8FEDF47FDC}"/>
                  </a:ext>
                </a:extLst>
              </p:cNvPr>
              <p:cNvSpPr/>
              <p:nvPr/>
            </p:nvSpPr>
            <p:spPr bwMode="gray">
              <a:xfrm>
                <a:off x="1268320" y="2680995"/>
                <a:ext cx="178212" cy="178212"/>
              </a:xfrm>
              <a:prstGeom prst="ellipse">
                <a:avLst/>
              </a:prstGeom>
              <a:solidFill>
                <a:schemeClr val="tx2"/>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6" name="Oval 5">
                <a:extLst>
                  <a:ext uri="{FF2B5EF4-FFF2-40B4-BE49-F238E27FC236}">
                    <a16:creationId xmlns:a16="http://schemas.microsoft.com/office/drawing/2014/main" id="{1E9EE387-7C33-4C64-70CD-85E8A9AC0D9D}"/>
                  </a:ext>
                </a:extLst>
              </p:cNvPr>
              <p:cNvSpPr/>
              <p:nvPr/>
            </p:nvSpPr>
            <p:spPr bwMode="gray">
              <a:xfrm>
                <a:off x="985371" y="2865639"/>
                <a:ext cx="178212" cy="178212"/>
              </a:xfrm>
              <a:prstGeom prst="ellipse">
                <a:avLst/>
              </a:prstGeom>
              <a:solidFill>
                <a:schemeClr val="tx2"/>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9" name="Oval 8">
                <a:extLst>
                  <a:ext uri="{FF2B5EF4-FFF2-40B4-BE49-F238E27FC236}">
                    <a16:creationId xmlns:a16="http://schemas.microsoft.com/office/drawing/2014/main" id="{8D201EF5-FD25-3428-D211-4F8BA1A2BE13}"/>
                  </a:ext>
                </a:extLst>
              </p:cNvPr>
              <p:cNvSpPr/>
              <p:nvPr/>
            </p:nvSpPr>
            <p:spPr bwMode="gray">
              <a:xfrm>
                <a:off x="1431240" y="2826971"/>
                <a:ext cx="178212" cy="178212"/>
              </a:xfrm>
              <a:prstGeom prst="ellipse">
                <a:avLst/>
              </a:prstGeom>
              <a:solidFill>
                <a:schemeClr val="tx2"/>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0" name="Oval 9">
                <a:extLst>
                  <a:ext uri="{FF2B5EF4-FFF2-40B4-BE49-F238E27FC236}">
                    <a16:creationId xmlns:a16="http://schemas.microsoft.com/office/drawing/2014/main" id="{B354D9BD-4B69-759D-C23F-C223AACF3278}"/>
                  </a:ext>
                </a:extLst>
              </p:cNvPr>
              <p:cNvSpPr/>
              <p:nvPr/>
            </p:nvSpPr>
            <p:spPr bwMode="gray">
              <a:xfrm>
                <a:off x="943619" y="2645820"/>
                <a:ext cx="178212" cy="178212"/>
              </a:xfrm>
              <a:prstGeom prst="ellipse">
                <a:avLst/>
              </a:prstGeom>
              <a:solidFill>
                <a:schemeClr val="tx2"/>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 name="Oval 1">
                <a:extLst>
                  <a:ext uri="{FF2B5EF4-FFF2-40B4-BE49-F238E27FC236}">
                    <a16:creationId xmlns:a16="http://schemas.microsoft.com/office/drawing/2014/main" id="{AAD73BB9-4B51-0330-5076-1C4A791D2E66}"/>
                  </a:ext>
                </a:extLst>
              </p:cNvPr>
              <p:cNvSpPr/>
              <p:nvPr/>
            </p:nvSpPr>
            <p:spPr bwMode="gray">
              <a:xfrm>
                <a:off x="966283" y="2718797"/>
                <a:ext cx="178212" cy="178212"/>
              </a:xfrm>
              <a:prstGeom prst="ellipse">
                <a:avLst/>
              </a:prstGeom>
              <a:solidFill>
                <a:srgbClr val="FF0000"/>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endParaRPr lang="en-US" sz="1600" err="1">
                  <a:solidFill>
                    <a:schemeClr val="tx1"/>
                  </a:solidFill>
                </a:endParaRPr>
              </a:p>
            </p:txBody>
          </p:sp>
          <p:sp>
            <p:nvSpPr>
              <p:cNvPr id="14" name="Oval 13">
                <a:extLst>
                  <a:ext uri="{FF2B5EF4-FFF2-40B4-BE49-F238E27FC236}">
                    <a16:creationId xmlns:a16="http://schemas.microsoft.com/office/drawing/2014/main" id="{C2CF8070-34A7-D969-5215-67A528D48F72}"/>
                  </a:ext>
                </a:extLst>
              </p:cNvPr>
              <p:cNvSpPr/>
              <p:nvPr/>
            </p:nvSpPr>
            <p:spPr bwMode="gray">
              <a:xfrm>
                <a:off x="943619" y="2774545"/>
                <a:ext cx="178212" cy="178212"/>
              </a:xfrm>
              <a:prstGeom prst="ellipse">
                <a:avLst/>
              </a:prstGeom>
              <a:solidFill>
                <a:srgbClr val="FF0000"/>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endParaRPr lang="en-US" sz="1600" err="1">
                  <a:solidFill>
                    <a:schemeClr val="tx1"/>
                  </a:solidFill>
                </a:endParaRPr>
              </a:p>
            </p:txBody>
          </p:sp>
          <p:sp>
            <p:nvSpPr>
              <p:cNvPr id="7" name="Oval 6">
                <a:extLst>
                  <a:ext uri="{FF2B5EF4-FFF2-40B4-BE49-F238E27FC236}">
                    <a16:creationId xmlns:a16="http://schemas.microsoft.com/office/drawing/2014/main" id="{FF4746E1-B64F-A483-DFCB-0CF0B3F9C26F}"/>
                  </a:ext>
                </a:extLst>
              </p:cNvPr>
              <p:cNvSpPr/>
              <p:nvPr/>
            </p:nvSpPr>
            <p:spPr bwMode="gray">
              <a:xfrm>
                <a:off x="975827" y="2762800"/>
                <a:ext cx="178212" cy="178212"/>
              </a:xfrm>
              <a:prstGeom prst="ellipse">
                <a:avLst/>
              </a:prstGeom>
              <a:solidFill>
                <a:schemeClr val="tx2"/>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5" name="Oval 14">
                <a:extLst>
                  <a:ext uri="{FF2B5EF4-FFF2-40B4-BE49-F238E27FC236}">
                    <a16:creationId xmlns:a16="http://schemas.microsoft.com/office/drawing/2014/main" id="{863BFCA0-A167-EB6D-5A55-8DEE8B163140}"/>
                  </a:ext>
                </a:extLst>
              </p:cNvPr>
              <p:cNvSpPr/>
              <p:nvPr/>
            </p:nvSpPr>
            <p:spPr bwMode="gray">
              <a:xfrm>
                <a:off x="1100858" y="2796035"/>
                <a:ext cx="178212" cy="178212"/>
              </a:xfrm>
              <a:prstGeom prst="ellipse">
                <a:avLst/>
              </a:prstGeom>
              <a:solidFill>
                <a:srgbClr val="FF0000"/>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endParaRPr lang="en-US" sz="1600" err="1">
                  <a:solidFill>
                    <a:schemeClr val="tx1"/>
                  </a:solidFill>
                </a:endParaRPr>
              </a:p>
            </p:txBody>
          </p:sp>
          <p:sp>
            <p:nvSpPr>
              <p:cNvPr id="17" name="Oval 16">
                <a:extLst>
                  <a:ext uri="{FF2B5EF4-FFF2-40B4-BE49-F238E27FC236}">
                    <a16:creationId xmlns:a16="http://schemas.microsoft.com/office/drawing/2014/main" id="{94C89D15-5207-686A-B9F3-1F950050243C}"/>
                  </a:ext>
                </a:extLst>
              </p:cNvPr>
              <p:cNvSpPr/>
              <p:nvPr/>
            </p:nvSpPr>
            <p:spPr bwMode="gray">
              <a:xfrm>
                <a:off x="1077521" y="2629691"/>
                <a:ext cx="178212" cy="178212"/>
              </a:xfrm>
              <a:prstGeom prst="ellipse">
                <a:avLst/>
              </a:prstGeom>
              <a:solidFill>
                <a:srgbClr val="FF0000"/>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endParaRPr lang="en-US" sz="1600" err="1">
                  <a:solidFill>
                    <a:schemeClr val="tx1"/>
                  </a:solidFill>
                </a:endParaRPr>
              </a:p>
            </p:txBody>
          </p:sp>
          <p:sp>
            <p:nvSpPr>
              <p:cNvPr id="18" name="Oval 17">
                <a:extLst>
                  <a:ext uri="{FF2B5EF4-FFF2-40B4-BE49-F238E27FC236}">
                    <a16:creationId xmlns:a16="http://schemas.microsoft.com/office/drawing/2014/main" id="{7EE0DC8F-DD13-E948-F4C1-4E9EC2798B1F}"/>
                  </a:ext>
                </a:extLst>
              </p:cNvPr>
              <p:cNvSpPr/>
              <p:nvPr/>
            </p:nvSpPr>
            <p:spPr bwMode="gray">
              <a:xfrm>
                <a:off x="999238" y="2538597"/>
                <a:ext cx="178212" cy="178212"/>
              </a:xfrm>
              <a:prstGeom prst="ellipse">
                <a:avLst/>
              </a:prstGeom>
              <a:solidFill>
                <a:srgbClr val="FF0000"/>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endParaRPr lang="en-US" sz="1600" err="1">
                  <a:solidFill>
                    <a:schemeClr val="tx1"/>
                  </a:solidFill>
                </a:endParaRPr>
              </a:p>
            </p:txBody>
          </p:sp>
          <p:sp>
            <p:nvSpPr>
              <p:cNvPr id="20" name="Oval 19">
                <a:extLst>
                  <a:ext uri="{FF2B5EF4-FFF2-40B4-BE49-F238E27FC236}">
                    <a16:creationId xmlns:a16="http://schemas.microsoft.com/office/drawing/2014/main" id="{F84ECE45-A628-51EE-482B-9917F39CBDCB}"/>
                  </a:ext>
                </a:extLst>
              </p:cNvPr>
              <p:cNvSpPr/>
              <p:nvPr/>
            </p:nvSpPr>
            <p:spPr bwMode="gray">
              <a:xfrm>
                <a:off x="1144288" y="2499343"/>
                <a:ext cx="178212" cy="178212"/>
              </a:xfrm>
              <a:prstGeom prst="ellipse">
                <a:avLst/>
              </a:prstGeom>
              <a:solidFill>
                <a:srgbClr val="FF0000"/>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endParaRPr lang="en-US" sz="1600" err="1">
                  <a:solidFill>
                    <a:schemeClr val="tx1"/>
                  </a:solidFill>
                </a:endParaRPr>
              </a:p>
            </p:txBody>
          </p:sp>
          <p:sp>
            <p:nvSpPr>
              <p:cNvPr id="21" name="Oval 20">
                <a:extLst>
                  <a:ext uri="{FF2B5EF4-FFF2-40B4-BE49-F238E27FC236}">
                    <a16:creationId xmlns:a16="http://schemas.microsoft.com/office/drawing/2014/main" id="{575AA82B-0576-6F0B-8B1B-2748D4BD48B8}"/>
                  </a:ext>
                </a:extLst>
              </p:cNvPr>
              <p:cNvSpPr/>
              <p:nvPr/>
            </p:nvSpPr>
            <p:spPr bwMode="gray">
              <a:xfrm>
                <a:off x="1369070" y="2594852"/>
                <a:ext cx="178212" cy="178212"/>
              </a:xfrm>
              <a:prstGeom prst="ellipse">
                <a:avLst/>
              </a:prstGeom>
              <a:solidFill>
                <a:srgbClr val="FF0000"/>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endParaRPr lang="en-US" sz="1600" err="1">
                  <a:solidFill>
                    <a:schemeClr val="tx1"/>
                  </a:solidFill>
                </a:endParaRPr>
              </a:p>
            </p:txBody>
          </p:sp>
          <p:sp>
            <p:nvSpPr>
              <p:cNvPr id="22" name="Oval 21">
                <a:extLst>
                  <a:ext uri="{FF2B5EF4-FFF2-40B4-BE49-F238E27FC236}">
                    <a16:creationId xmlns:a16="http://schemas.microsoft.com/office/drawing/2014/main" id="{367D3A87-7187-9C23-4AB0-6F0D03989607}"/>
                  </a:ext>
                </a:extLst>
              </p:cNvPr>
              <p:cNvSpPr/>
              <p:nvPr/>
            </p:nvSpPr>
            <p:spPr bwMode="gray">
              <a:xfrm>
                <a:off x="1429038" y="2735092"/>
                <a:ext cx="178212" cy="178212"/>
              </a:xfrm>
              <a:prstGeom prst="ellipse">
                <a:avLst/>
              </a:prstGeom>
              <a:solidFill>
                <a:srgbClr val="FF0000"/>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endParaRPr lang="en-US" sz="1600" err="1">
                  <a:solidFill>
                    <a:schemeClr val="tx1"/>
                  </a:solidFill>
                </a:endParaRPr>
              </a:p>
            </p:txBody>
          </p:sp>
          <p:sp>
            <p:nvSpPr>
              <p:cNvPr id="23" name="Oval 22">
                <a:extLst>
                  <a:ext uri="{FF2B5EF4-FFF2-40B4-BE49-F238E27FC236}">
                    <a16:creationId xmlns:a16="http://schemas.microsoft.com/office/drawing/2014/main" id="{E9D36132-B97E-057C-042D-08642901EAA5}"/>
                  </a:ext>
                </a:extLst>
              </p:cNvPr>
              <p:cNvSpPr/>
              <p:nvPr/>
            </p:nvSpPr>
            <p:spPr bwMode="gray">
              <a:xfrm>
                <a:off x="1409607" y="2912651"/>
                <a:ext cx="178212" cy="178212"/>
              </a:xfrm>
              <a:prstGeom prst="ellipse">
                <a:avLst/>
              </a:prstGeom>
              <a:solidFill>
                <a:srgbClr val="FF0000"/>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endParaRPr lang="en-US" sz="1600" err="1">
                  <a:solidFill>
                    <a:schemeClr val="tx1"/>
                  </a:solidFill>
                </a:endParaRPr>
              </a:p>
            </p:txBody>
          </p:sp>
          <p:sp>
            <p:nvSpPr>
              <p:cNvPr id="24" name="Oval 23">
                <a:extLst>
                  <a:ext uri="{FF2B5EF4-FFF2-40B4-BE49-F238E27FC236}">
                    <a16:creationId xmlns:a16="http://schemas.microsoft.com/office/drawing/2014/main" id="{0254FE32-37C2-206F-EB5B-FA0F7467C689}"/>
                  </a:ext>
                </a:extLst>
              </p:cNvPr>
              <p:cNvSpPr/>
              <p:nvPr/>
            </p:nvSpPr>
            <p:spPr bwMode="gray">
              <a:xfrm>
                <a:off x="1311182" y="2795355"/>
                <a:ext cx="178212" cy="178212"/>
              </a:xfrm>
              <a:prstGeom prst="ellipse">
                <a:avLst/>
              </a:prstGeom>
              <a:solidFill>
                <a:srgbClr val="FF0000"/>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endParaRPr lang="en-US" sz="1600" err="1">
                  <a:solidFill>
                    <a:schemeClr val="tx1"/>
                  </a:solidFill>
                </a:endParaRPr>
              </a:p>
            </p:txBody>
          </p:sp>
          <p:sp>
            <p:nvSpPr>
              <p:cNvPr id="25" name="Oval 24">
                <a:extLst>
                  <a:ext uri="{FF2B5EF4-FFF2-40B4-BE49-F238E27FC236}">
                    <a16:creationId xmlns:a16="http://schemas.microsoft.com/office/drawing/2014/main" id="{FAD28CC0-0BD8-9D81-468F-085620B45DAF}"/>
                  </a:ext>
                </a:extLst>
              </p:cNvPr>
              <p:cNvSpPr/>
              <p:nvPr/>
            </p:nvSpPr>
            <p:spPr bwMode="gray">
              <a:xfrm>
                <a:off x="1146259" y="2634440"/>
                <a:ext cx="178212" cy="178212"/>
              </a:xfrm>
              <a:prstGeom prst="ellipse">
                <a:avLst/>
              </a:prstGeom>
              <a:solidFill>
                <a:srgbClr val="FF0000"/>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endParaRPr lang="en-US" sz="1600" err="1">
                  <a:solidFill>
                    <a:schemeClr val="tx1"/>
                  </a:solidFill>
                </a:endParaRPr>
              </a:p>
            </p:txBody>
          </p:sp>
          <p:sp>
            <p:nvSpPr>
              <p:cNvPr id="27" name="Oval 26">
                <a:extLst>
                  <a:ext uri="{FF2B5EF4-FFF2-40B4-BE49-F238E27FC236}">
                    <a16:creationId xmlns:a16="http://schemas.microsoft.com/office/drawing/2014/main" id="{CB89229A-737C-9C38-820F-3F2796F121E0}"/>
                  </a:ext>
                </a:extLst>
              </p:cNvPr>
              <p:cNvSpPr/>
              <p:nvPr/>
            </p:nvSpPr>
            <p:spPr bwMode="gray">
              <a:xfrm>
                <a:off x="1155737" y="2929608"/>
                <a:ext cx="178212" cy="178212"/>
              </a:xfrm>
              <a:prstGeom prst="ellipse">
                <a:avLst/>
              </a:prstGeom>
              <a:solidFill>
                <a:srgbClr val="FF0000"/>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endParaRPr lang="en-US" sz="1600" err="1">
                  <a:solidFill>
                    <a:schemeClr val="tx1"/>
                  </a:solidFill>
                </a:endParaRPr>
              </a:p>
            </p:txBody>
          </p:sp>
          <p:sp>
            <p:nvSpPr>
              <p:cNvPr id="29" name="Oval 28">
                <a:extLst>
                  <a:ext uri="{FF2B5EF4-FFF2-40B4-BE49-F238E27FC236}">
                    <a16:creationId xmlns:a16="http://schemas.microsoft.com/office/drawing/2014/main" id="{322669DB-1087-D8E3-579D-01B1120F6D8A}"/>
                  </a:ext>
                </a:extLst>
              </p:cNvPr>
              <p:cNvSpPr/>
              <p:nvPr/>
            </p:nvSpPr>
            <p:spPr bwMode="gray">
              <a:xfrm>
                <a:off x="963173" y="2959589"/>
                <a:ext cx="178212" cy="178212"/>
              </a:xfrm>
              <a:prstGeom prst="ellipse">
                <a:avLst/>
              </a:prstGeom>
              <a:solidFill>
                <a:srgbClr val="FF0000"/>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endParaRPr lang="en-US" sz="1600" err="1">
                  <a:solidFill>
                    <a:schemeClr val="tx1"/>
                  </a:solidFill>
                </a:endParaRPr>
              </a:p>
            </p:txBody>
          </p:sp>
          <p:sp>
            <p:nvSpPr>
              <p:cNvPr id="31" name="Oval 30">
                <a:extLst>
                  <a:ext uri="{FF2B5EF4-FFF2-40B4-BE49-F238E27FC236}">
                    <a16:creationId xmlns:a16="http://schemas.microsoft.com/office/drawing/2014/main" id="{0DED205B-A2E3-4BE5-F7E1-F45F84AD5EDF}"/>
                  </a:ext>
                </a:extLst>
              </p:cNvPr>
              <p:cNvSpPr/>
              <p:nvPr/>
            </p:nvSpPr>
            <p:spPr bwMode="gray">
              <a:xfrm>
                <a:off x="1274660" y="2907572"/>
                <a:ext cx="178212" cy="178212"/>
              </a:xfrm>
              <a:prstGeom prst="ellipse">
                <a:avLst/>
              </a:prstGeom>
              <a:solidFill>
                <a:srgbClr val="FF0000"/>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endParaRPr lang="en-US" sz="1600" err="1">
                  <a:solidFill>
                    <a:schemeClr val="tx1"/>
                  </a:solidFill>
                </a:endParaRPr>
              </a:p>
            </p:txBody>
          </p:sp>
          <p:sp>
            <p:nvSpPr>
              <p:cNvPr id="33" name="Oval 32">
                <a:extLst>
                  <a:ext uri="{FF2B5EF4-FFF2-40B4-BE49-F238E27FC236}">
                    <a16:creationId xmlns:a16="http://schemas.microsoft.com/office/drawing/2014/main" id="{E9520E8D-EE25-EC15-74D4-BE9B88BB31A7}"/>
                  </a:ext>
                </a:extLst>
              </p:cNvPr>
              <p:cNvSpPr/>
              <p:nvPr/>
            </p:nvSpPr>
            <p:spPr bwMode="gray">
              <a:xfrm>
                <a:off x="1134484" y="3031697"/>
                <a:ext cx="178212" cy="178212"/>
              </a:xfrm>
              <a:prstGeom prst="ellipse">
                <a:avLst/>
              </a:prstGeom>
              <a:solidFill>
                <a:srgbClr val="FF0000"/>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endParaRPr lang="en-US" sz="1600" err="1">
                  <a:solidFill>
                    <a:schemeClr val="tx1"/>
                  </a:solidFill>
                </a:endParaRPr>
              </a:p>
            </p:txBody>
          </p:sp>
          <p:sp>
            <p:nvSpPr>
              <p:cNvPr id="34" name="Oval 33">
                <a:extLst>
                  <a:ext uri="{FF2B5EF4-FFF2-40B4-BE49-F238E27FC236}">
                    <a16:creationId xmlns:a16="http://schemas.microsoft.com/office/drawing/2014/main" id="{03ECBD87-906A-32B7-CFC9-CBF1FAC4C73B}"/>
                  </a:ext>
                </a:extLst>
              </p:cNvPr>
              <p:cNvSpPr/>
              <p:nvPr/>
            </p:nvSpPr>
            <p:spPr bwMode="gray">
              <a:xfrm>
                <a:off x="1060105" y="3016928"/>
                <a:ext cx="178212" cy="178212"/>
              </a:xfrm>
              <a:prstGeom prst="ellipse">
                <a:avLst/>
              </a:prstGeom>
              <a:solidFill>
                <a:srgbClr val="FF0000"/>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endParaRPr lang="en-US" sz="1600" err="1">
                  <a:solidFill>
                    <a:schemeClr val="tx1"/>
                  </a:solidFill>
                </a:endParaRPr>
              </a:p>
            </p:txBody>
          </p:sp>
          <p:sp>
            <p:nvSpPr>
              <p:cNvPr id="36" name="Oval 35">
                <a:extLst>
                  <a:ext uri="{FF2B5EF4-FFF2-40B4-BE49-F238E27FC236}">
                    <a16:creationId xmlns:a16="http://schemas.microsoft.com/office/drawing/2014/main" id="{3C7DC1A4-E600-3B46-3D50-A0FBBDDDFC46}"/>
                  </a:ext>
                </a:extLst>
              </p:cNvPr>
              <p:cNvSpPr/>
              <p:nvPr/>
            </p:nvSpPr>
            <p:spPr bwMode="gray">
              <a:xfrm>
                <a:off x="888715" y="2841361"/>
                <a:ext cx="178212" cy="178212"/>
              </a:xfrm>
              <a:prstGeom prst="ellipse">
                <a:avLst/>
              </a:prstGeom>
              <a:solidFill>
                <a:srgbClr val="FF0000"/>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endParaRPr lang="en-US" sz="1600" err="1">
                  <a:solidFill>
                    <a:schemeClr val="tx1"/>
                  </a:solidFill>
                </a:endParaRPr>
              </a:p>
            </p:txBody>
          </p:sp>
          <p:sp>
            <p:nvSpPr>
              <p:cNvPr id="37" name="Oval 36">
                <a:extLst>
                  <a:ext uri="{FF2B5EF4-FFF2-40B4-BE49-F238E27FC236}">
                    <a16:creationId xmlns:a16="http://schemas.microsoft.com/office/drawing/2014/main" id="{2B616E46-31E3-FB64-2B2B-9F36293E8977}"/>
                  </a:ext>
                </a:extLst>
              </p:cNvPr>
              <p:cNvSpPr/>
              <p:nvPr/>
            </p:nvSpPr>
            <p:spPr bwMode="gray">
              <a:xfrm>
                <a:off x="867586" y="2734926"/>
                <a:ext cx="178212" cy="178212"/>
              </a:xfrm>
              <a:prstGeom prst="ellipse">
                <a:avLst/>
              </a:prstGeom>
              <a:solidFill>
                <a:srgbClr val="FF0000"/>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endParaRPr lang="en-US" sz="1600" err="1">
                  <a:solidFill>
                    <a:schemeClr val="tx1"/>
                  </a:solidFill>
                </a:endParaRPr>
              </a:p>
            </p:txBody>
          </p:sp>
          <p:sp>
            <p:nvSpPr>
              <p:cNvPr id="39" name="Oval 38">
                <a:extLst>
                  <a:ext uri="{FF2B5EF4-FFF2-40B4-BE49-F238E27FC236}">
                    <a16:creationId xmlns:a16="http://schemas.microsoft.com/office/drawing/2014/main" id="{AEFA07FD-30C6-9E0C-0B45-BDDD56C98ABC}"/>
                  </a:ext>
                </a:extLst>
              </p:cNvPr>
              <p:cNvSpPr/>
              <p:nvPr/>
            </p:nvSpPr>
            <p:spPr bwMode="gray">
              <a:xfrm>
                <a:off x="1109789" y="2893846"/>
                <a:ext cx="178212" cy="178212"/>
              </a:xfrm>
              <a:prstGeom prst="ellipse">
                <a:avLst/>
              </a:prstGeom>
              <a:solidFill>
                <a:schemeClr val="tx2"/>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40" name="Oval 39">
                <a:extLst>
                  <a:ext uri="{FF2B5EF4-FFF2-40B4-BE49-F238E27FC236}">
                    <a16:creationId xmlns:a16="http://schemas.microsoft.com/office/drawing/2014/main" id="{C91D5E97-843A-8C7D-8193-948463DCDC54}"/>
                  </a:ext>
                </a:extLst>
              </p:cNvPr>
              <p:cNvSpPr/>
              <p:nvPr/>
            </p:nvSpPr>
            <p:spPr bwMode="gray">
              <a:xfrm>
                <a:off x="1085166" y="2557157"/>
                <a:ext cx="178212" cy="178212"/>
              </a:xfrm>
              <a:prstGeom prst="ellipse">
                <a:avLst/>
              </a:prstGeom>
              <a:solidFill>
                <a:schemeClr val="tx2"/>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41" name="Oval 40">
                <a:extLst>
                  <a:ext uri="{FF2B5EF4-FFF2-40B4-BE49-F238E27FC236}">
                    <a16:creationId xmlns:a16="http://schemas.microsoft.com/office/drawing/2014/main" id="{D177E91C-1DC4-A5AE-C36D-73596A79A7AA}"/>
                  </a:ext>
                </a:extLst>
              </p:cNvPr>
              <p:cNvSpPr/>
              <p:nvPr/>
            </p:nvSpPr>
            <p:spPr bwMode="gray">
              <a:xfrm>
                <a:off x="1224248" y="2865661"/>
                <a:ext cx="178212" cy="178212"/>
              </a:xfrm>
              <a:prstGeom prst="ellipse">
                <a:avLst/>
              </a:prstGeom>
              <a:solidFill>
                <a:schemeClr val="tx2"/>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42" name="Oval 41">
                <a:extLst>
                  <a:ext uri="{FF2B5EF4-FFF2-40B4-BE49-F238E27FC236}">
                    <a16:creationId xmlns:a16="http://schemas.microsoft.com/office/drawing/2014/main" id="{C62D9C2A-ACCF-90A6-95C3-79BDA3C1E0D2}"/>
                  </a:ext>
                </a:extLst>
              </p:cNvPr>
              <p:cNvSpPr/>
              <p:nvPr/>
            </p:nvSpPr>
            <p:spPr bwMode="gray">
              <a:xfrm>
                <a:off x="1139310" y="2716911"/>
                <a:ext cx="178212" cy="178212"/>
              </a:xfrm>
              <a:prstGeom prst="ellipse">
                <a:avLst/>
              </a:prstGeom>
              <a:solidFill>
                <a:schemeClr val="tx2"/>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6" name="Oval 25">
                <a:extLst>
                  <a:ext uri="{FF2B5EF4-FFF2-40B4-BE49-F238E27FC236}">
                    <a16:creationId xmlns:a16="http://schemas.microsoft.com/office/drawing/2014/main" id="{9A955DE1-28C6-D073-76C5-9B00466B4CE6}"/>
                  </a:ext>
                </a:extLst>
              </p:cNvPr>
              <p:cNvSpPr/>
              <p:nvPr/>
            </p:nvSpPr>
            <p:spPr bwMode="gray">
              <a:xfrm>
                <a:off x="1211423" y="2783437"/>
                <a:ext cx="178212" cy="178212"/>
              </a:xfrm>
              <a:prstGeom prst="ellipse">
                <a:avLst/>
              </a:prstGeom>
              <a:solidFill>
                <a:srgbClr val="FF0000"/>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endParaRPr lang="en-US" sz="1600" err="1">
                  <a:solidFill>
                    <a:schemeClr val="tx1"/>
                  </a:solidFill>
                </a:endParaRPr>
              </a:p>
            </p:txBody>
          </p:sp>
          <p:sp>
            <p:nvSpPr>
              <p:cNvPr id="43" name="Oval 42">
                <a:extLst>
                  <a:ext uri="{FF2B5EF4-FFF2-40B4-BE49-F238E27FC236}">
                    <a16:creationId xmlns:a16="http://schemas.microsoft.com/office/drawing/2014/main" id="{D55D6A42-D1D7-BE55-A3A8-FE96BA01E77C}"/>
                  </a:ext>
                </a:extLst>
              </p:cNvPr>
              <p:cNvSpPr/>
              <p:nvPr/>
            </p:nvSpPr>
            <p:spPr bwMode="gray">
              <a:xfrm>
                <a:off x="1358285" y="2707324"/>
                <a:ext cx="178212" cy="178212"/>
              </a:xfrm>
              <a:prstGeom prst="ellipse">
                <a:avLst/>
              </a:prstGeom>
              <a:solidFill>
                <a:schemeClr val="tx2"/>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44" name="Oval 43">
                <a:extLst>
                  <a:ext uri="{FF2B5EF4-FFF2-40B4-BE49-F238E27FC236}">
                    <a16:creationId xmlns:a16="http://schemas.microsoft.com/office/drawing/2014/main" id="{3986A00E-7C90-DF3A-E573-4D4F152EC43E}"/>
                  </a:ext>
                </a:extLst>
              </p:cNvPr>
              <p:cNvSpPr/>
              <p:nvPr/>
            </p:nvSpPr>
            <p:spPr bwMode="gray">
              <a:xfrm>
                <a:off x="920141" y="2914716"/>
                <a:ext cx="178212" cy="178212"/>
              </a:xfrm>
              <a:prstGeom prst="ellipse">
                <a:avLst/>
              </a:prstGeom>
              <a:solidFill>
                <a:schemeClr val="tx2"/>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30" name="Oval 29">
                <a:extLst>
                  <a:ext uri="{FF2B5EF4-FFF2-40B4-BE49-F238E27FC236}">
                    <a16:creationId xmlns:a16="http://schemas.microsoft.com/office/drawing/2014/main" id="{61380F37-D84E-426A-A2A2-BB5E33A01BF3}"/>
                  </a:ext>
                </a:extLst>
              </p:cNvPr>
              <p:cNvSpPr/>
              <p:nvPr/>
            </p:nvSpPr>
            <p:spPr bwMode="gray">
              <a:xfrm>
                <a:off x="1074477" y="2944200"/>
                <a:ext cx="178212" cy="178212"/>
              </a:xfrm>
              <a:prstGeom prst="ellipse">
                <a:avLst/>
              </a:prstGeom>
              <a:solidFill>
                <a:srgbClr val="FF0000"/>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endParaRPr lang="en-US" sz="1600" err="1">
                  <a:solidFill>
                    <a:schemeClr val="tx1"/>
                  </a:solidFill>
                </a:endParaRPr>
              </a:p>
            </p:txBody>
          </p:sp>
          <p:sp>
            <p:nvSpPr>
              <p:cNvPr id="45" name="Oval 44">
                <a:extLst>
                  <a:ext uri="{FF2B5EF4-FFF2-40B4-BE49-F238E27FC236}">
                    <a16:creationId xmlns:a16="http://schemas.microsoft.com/office/drawing/2014/main" id="{B5D3EE79-40CA-E523-11DA-9C7413D10599}"/>
                  </a:ext>
                </a:extLst>
              </p:cNvPr>
              <p:cNvSpPr/>
              <p:nvPr/>
            </p:nvSpPr>
            <p:spPr bwMode="gray">
              <a:xfrm>
                <a:off x="1107570" y="3017304"/>
                <a:ext cx="178212" cy="178212"/>
              </a:xfrm>
              <a:prstGeom prst="ellipse">
                <a:avLst/>
              </a:prstGeom>
              <a:solidFill>
                <a:schemeClr val="tx2"/>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8" name="Oval 7">
                <a:extLst>
                  <a:ext uri="{FF2B5EF4-FFF2-40B4-BE49-F238E27FC236}">
                    <a16:creationId xmlns:a16="http://schemas.microsoft.com/office/drawing/2014/main" id="{F94B02B7-15F7-D1A7-AB20-62D6D7386F61}"/>
                  </a:ext>
                </a:extLst>
              </p:cNvPr>
              <p:cNvSpPr/>
              <p:nvPr/>
            </p:nvSpPr>
            <p:spPr bwMode="gray">
              <a:xfrm>
                <a:off x="1268320" y="3038601"/>
                <a:ext cx="178212" cy="178212"/>
              </a:xfrm>
              <a:prstGeom prst="ellipse">
                <a:avLst/>
              </a:prstGeom>
              <a:solidFill>
                <a:schemeClr val="tx2"/>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46" name="Oval 45">
                <a:extLst>
                  <a:ext uri="{FF2B5EF4-FFF2-40B4-BE49-F238E27FC236}">
                    <a16:creationId xmlns:a16="http://schemas.microsoft.com/office/drawing/2014/main" id="{2335C170-6CE2-42F0-1551-11A015DBF0C3}"/>
                  </a:ext>
                </a:extLst>
              </p:cNvPr>
              <p:cNvSpPr/>
              <p:nvPr/>
            </p:nvSpPr>
            <p:spPr bwMode="gray">
              <a:xfrm>
                <a:off x="1401410" y="2872405"/>
                <a:ext cx="178212" cy="178212"/>
              </a:xfrm>
              <a:prstGeom prst="ellipse">
                <a:avLst/>
              </a:prstGeom>
              <a:solidFill>
                <a:schemeClr val="tx2"/>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32" name="Oval 31">
                <a:extLst>
                  <a:ext uri="{FF2B5EF4-FFF2-40B4-BE49-F238E27FC236}">
                    <a16:creationId xmlns:a16="http://schemas.microsoft.com/office/drawing/2014/main" id="{3A487550-D532-694E-7CF0-3DABD6330CA0}"/>
                  </a:ext>
                </a:extLst>
              </p:cNvPr>
              <p:cNvSpPr/>
              <p:nvPr/>
            </p:nvSpPr>
            <p:spPr bwMode="gray">
              <a:xfrm>
                <a:off x="1317522" y="2998311"/>
                <a:ext cx="178212" cy="178212"/>
              </a:xfrm>
              <a:prstGeom prst="ellipse">
                <a:avLst/>
              </a:prstGeom>
              <a:solidFill>
                <a:srgbClr val="FF0000"/>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endParaRPr lang="en-US" sz="1600" err="1">
                  <a:solidFill>
                    <a:schemeClr val="tx1"/>
                  </a:solidFill>
                </a:endParaRPr>
              </a:p>
            </p:txBody>
          </p:sp>
        </p:grpSp>
        <p:grpSp>
          <p:nvGrpSpPr>
            <p:cNvPr id="48" name="Group 47">
              <a:extLst>
                <a:ext uri="{FF2B5EF4-FFF2-40B4-BE49-F238E27FC236}">
                  <a16:creationId xmlns:a16="http://schemas.microsoft.com/office/drawing/2014/main" id="{1F6DED14-D03D-E473-4F76-9C5D9A20429C}"/>
                </a:ext>
              </a:extLst>
            </p:cNvPr>
            <p:cNvGrpSpPr/>
            <p:nvPr/>
          </p:nvGrpSpPr>
          <p:grpSpPr>
            <a:xfrm>
              <a:off x="2846333" y="2024583"/>
              <a:ext cx="741866" cy="608477"/>
              <a:chOff x="867586" y="2499343"/>
              <a:chExt cx="741866" cy="608477"/>
            </a:xfrm>
          </p:grpSpPr>
          <p:sp>
            <p:nvSpPr>
              <p:cNvPr id="50" name="Oval 49">
                <a:extLst>
                  <a:ext uri="{FF2B5EF4-FFF2-40B4-BE49-F238E27FC236}">
                    <a16:creationId xmlns:a16="http://schemas.microsoft.com/office/drawing/2014/main" id="{D5C7C7D1-587A-7798-B764-89180901C78D}"/>
                  </a:ext>
                </a:extLst>
              </p:cNvPr>
              <p:cNvSpPr/>
              <p:nvPr/>
            </p:nvSpPr>
            <p:spPr bwMode="gray">
              <a:xfrm>
                <a:off x="1268320" y="2561793"/>
                <a:ext cx="178212" cy="178212"/>
              </a:xfrm>
              <a:prstGeom prst="ellipse">
                <a:avLst/>
              </a:prstGeom>
              <a:solidFill>
                <a:schemeClr val="tx2"/>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51" name="Oval 50">
                <a:extLst>
                  <a:ext uri="{FF2B5EF4-FFF2-40B4-BE49-F238E27FC236}">
                    <a16:creationId xmlns:a16="http://schemas.microsoft.com/office/drawing/2014/main" id="{2FEF5C96-B798-6DEE-78C0-6635ECB98720}"/>
                  </a:ext>
                </a:extLst>
              </p:cNvPr>
              <p:cNvSpPr/>
              <p:nvPr/>
            </p:nvSpPr>
            <p:spPr bwMode="gray">
              <a:xfrm>
                <a:off x="1268320" y="2680995"/>
                <a:ext cx="178212" cy="178212"/>
              </a:xfrm>
              <a:prstGeom prst="ellipse">
                <a:avLst/>
              </a:prstGeom>
              <a:solidFill>
                <a:schemeClr val="tx2"/>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52" name="Oval 51">
                <a:extLst>
                  <a:ext uri="{FF2B5EF4-FFF2-40B4-BE49-F238E27FC236}">
                    <a16:creationId xmlns:a16="http://schemas.microsoft.com/office/drawing/2014/main" id="{DD591576-EA3E-8B40-B391-D4776593814F}"/>
                  </a:ext>
                </a:extLst>
              </p:cNvPr>
              <p:cNvSpPr/>
              <p:nvPr/>
            </p:nvSpPr>
            <p:spPr bwMode="gray">
              <a:xfrm>
                <a:off x="985371" y="2865639"/>
                <a:ext cx="178212" cy="178212"/>
              </a:xfrm>
              <a:prstGeom prst="ellipse">
                <a:avLst/>
              </a:prstGeom>
              <a:solidFill>
                <a:schemeClr val="tx2"/>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53" name="Oval 52">
                <a:extLst>
                  <a:ext uri="{FF2B5EF4-FFF2-40B4-BE49-F238E27FC236}">
                    <a16:creationId xmlns:a16="http://schemas.microsoft.com/office/drawing/2014/main" id="{F22A2103-AD1D-A255-A842-5BF06141E7B9}"/>
                  </a:ext>
                </a:extLst>
              </p:cNvPr>
              <p:cNvSpPr/>
              <p:nvPr/>
            </p:nvSpPr>
            <p:spPr bwMode="gray">
              <a:xfrm>
                <a:off x="1431240" y="2826971"/>
                <a:ext cx="178212" cy="178212"/>
              </a:xfrm>
              <a:prstGeom prst="ellipse">
                <a:avLst/>
              </a:prstGeom>
              <a:solidFill>
                <a:schemeClr val="tx2"/>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55" name="Oval 54">
                <a:extLst>
                  <a:ext uri="{FF2B5EF4-FFF2-40B4-BE49-F238E27FC236}">
                    <a16:creationId xmlns:a16="http://schemas.microsoft.com/office/drawing/2014/main" id="{49BA1253-CCCC-38B5-E304-856037E0DCB0}"/>
                  </a:ext>
                </a:extLst>
              </p:cNvPr>
              <p:cNvSpPr/>
              <p:nvPr/>
            </p:nvSpPr>
            <p:spPr bwMode="gray">
              <a:xfrm>
                <a:off x="943619" y="2645820"/>
                <a:ext cx="178212" cy="178212"/>
              </a:xfrm>
              <a:prstGeom prst="ellipse">
                <a:avLst/>
              </a:prstGeom>
              <a:solidFill>
                <a:schemeClr val="tx2"/>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56" name="Oval 55">
                <a:extLst>
                  <a:ext uri="{FF2B5EF4-FFF2-40B4-BE49-F238E27FC236}">
                    <a16:creationId xmlns:a16="http://schemas.microsoft.com/office/drawing/2014/main" id="{9019F092-1645-22FF-57EB-BCC31E96B92F}"/>
                  </a:ext>
                </a:extLst>
              </p:cNvPr>
              <p:cNvSpPr/>
              <p:nvPr/>
            </p:nvSpPr>
            <p:spPr bwMode="gray">
              <a:xfrm>
                <a:off x="966283" y="2718797"/>
                <a:ext cx="178212" cy="178212"/>
              </a:xfrm>
              <a:prstGeom prst="ellipse">
                <a:avLst/>
              </a:prstGeom>
              <a:solidFill>
                <a:srgbClr val="FF0000"/>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endParaRPr lang="en-US" sz="1600" err="1">
                  <a:solidFill>
                    <a:schemeClr val="tx1"/>
                  </a:solidFill>
                </a:endParaRPr>
              </a:p>
            </p:txBody>
          </p:sp>
          <p:sp>
            <p:nvSpPr>
              <p:cNvPr id="57" name="Oval 56">
                <a:extLst>
                  <a:ext uri="{FF2B5EF4-FFF2-40B4-BE49-F238E27FC236}">
                    <a16:creationId xmlns:a16="http://schemas.microsoft.com/office/drawing/2014/main" id="{D612CFE8-0B0E-095F-4CDB-54F6A5BD117E}"/>
                  </a:ext>
                </a:extLst>
              </p:cNvPr>
              <p:cNvSpPr/>
              <p:nvPr/>
            </p:nvSpPr>
            <p:spPr bwMode="gray">
              <a:xfrm>
                <a:off x="943619" y="2774545"/>
                <a:ext cx="178212" cy="178212"/>
              </a:xfrm>
              <a:prstGeom prst="ellipse">
                <a:avLst/>
              </a:prstGeom>
              <a:solidFill>
                <a:srgbClr val="FF0000"/>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endParaRPr lang="en-US" sz="1600" err="1">
                  <a:solidFill>
                    <a:schemeClr val="tx1"/>
                  </a:solidFill>
                </a:endParaRPr>
              </a:p>
            </p:txBody>
          </p:sp>
          <p:sp>
            <p:nvSpPr>
              <p:cNvPr id="58" name="Oval 57">
                <a:extLst>
                  <a:ext uri="{FF2B5EF4-FFF2-40B4-BE49-F238E27FC236}">
                    <a16:creationId xmlns:a16="http://schemas.microsoft.com/office/drawing/2014/main" id="{36DABF38-B3A0-1789-478B-C78DD928AA15}"/>
                  </a:ext>
                </a:extLst>
              </p:cNvPr>
              <p:cNvSpPr/>
              <p:nvPr/>
            </p:nvSpPr>
            <p:spPr bwMode="gray">
              <a:xfrm>
                <a:off x="975827" y="2762800"/>
                <a:ext cx="178212" cy="178212"/>
              </a:xfrm>
              <a:prstGeom prst="ellipse">
                <a:avLst/>
              </a:prstGeom>
              <a:solidFill>
                <a:schemeClr val="tx2"/>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59" name="Oval 58">
                <a:extLst>
                  <a:ext uri="{FF2B5EF4-FFF2-40B4-BE49-F238E27FC236}">
                    <a16:creationId xmlns:a16="http://schemas.microsoft.com/office/drawing/2014/main" id="{31225536-0E9B-7C81-BE0F-EF50F384DAF1}"/>
                  </a:ext>
                </a:extLst>
              </p:cNvPr>
              <p:cNvSpPr/>
              <p:nvPr/>
            </p:nvSpPr>
            <p:spPr bwMode="gray">
              <a:xfrm>
                <a:off x="1100858" y="2796035"/>
                <a:ext cx="178212" cy="178212"/>
              </a:xfrm>
              <a:prstGeom prst="ellipse">
                <a:avLst/>
              </a:prstGeom>
              <a:solidFill>
                <a:srgbClr val="FF0000"/>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endParaRPr lang="en-US" sz="1600" err="1">
                  <a:solidFill>
                    <a:schemeClr val="tx1"/>
                  </a:solidFill>
                </a:endParaRPr>
              </a:p>
            </p:txBody>
          </p:sp>
          <p:sp>
            <p:nvSpPr>
              <p:cNvPr id="60" name="Oval 59">
                <a:extLst>
                  <a:ext uri="{FF2B5EF4-FFF2-40B4-BE49-F238E27FC236}">
                    <a16:creationId xmlns:a16="http://schemas.microsoft.com/office/drawing/2014/main" id="{30D80DED-5E41-98A5-EBAF-F7B6AA4612A6}"/>
                  </a:ext>
                </a:extLst>
              </p:cNvPr>
              <p:cNvSpPr/>
              <p:nvPr/>
            </p:nvSpPr>
            <p:spPr bwMode="gray">
              <a:xfrm>
                <a:off x="1077521" y="2629691"/>
                <a:ext cx="178212" cy="178212"/>
              </a:xfrm>
              <a:prstGeom prst="ellipse">
                <a:avLst/>
              </a:prstGeom>
              <a:solidFill>
                <a:srgbClr val="FF0000"/>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endParaRPr lang="en-US" sz="1600" err="1">
                  <a:solidFill>
                    <a:schemeClr val="tx1"/>
                  </a:solidFill>
                </a:endParaRPr>
              </a:p>
            </p:txBody>
          </p:sp>
          <p:sp>
            <p:nvSpPr>
              <p:cNvPr id="61" name="Oval 60">
                <a:extLst>
                  <a:ext uri="{FF2B5EF4-FFF2-40B4-BE49-F238E27FC236}">
                    <a16:creationId xmlns:a16="http://schemas.microsoft.com/office/drawing/2014/main" id="{55EA5650-CD95-B649-6FF1-F4757B538D7B}"/>
                  </a:ext>
                </a:extLst>
              </p:cNvPr>
              <p:cNvSpPr/>
              <p:nvPr/>
            </p:nvSpPr>
            <p:spPr bwMode="gray">
              <a:xfrm>
                <a:off x="999238" y="2538597"/>
                <a:ext cx="178212" cy="178212"/>
              </a:xfrm>
              <a:prstGeom prst="ellipse">
                <a:avLst/>
              </a:prstGeom>
              <a:solidFill>
                <a:srgbClr val="FF0000"/>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endParaRPr lang="en-US" sz="1600" err="1">
                  <a:solidFill>
                    <a:schemeClr val="tx1"/>
                  </a:solidFill>
                </a:endParaRPr>
              </a:p>
            </p:txBody>
          </p:sp>
          <p:sp>
            <p:nvSpPr>
              <p:cNvPr id="62" name="Oval 61">
                <a:extLst>
                  <a:ext uri="{FF2B5EF4-FFF2-40B4-BE49-F238E27FC236}">
                    <a16:creationId xmlns:a16="http://schemas.microsoft.com/office/drawing/2014/main" id="{4BCDE779-2AF8-626B-578B-B2048954FA16}"/>
                  </a:ext>
                </a:extLst>
              </p:cNvPr>
              <p:cNvSpPr/>
              <p:nvPr/>
            </p:nvSpPr>
            <p:spPr bwMode="gray">
              <a:xfrm>
                <a:off x="1144288" y="2499343"/>
                <a:ext cx="178212" cy="178212"/>
              </a:xfrm>
              <a:prstGeom prst="ellipse">
                <a:avLst/>
              </a:prstGeom>
              <a:solidFill>
                <a:srgbClr val="FF0000"/>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endParaRPr lang="en-US" sz="1600" err="1">
                  <a:solidFill>
                    <a:schemeClr val="tx1"/>
                  </a:solidFill>
                </a:endParaRPr>
              </a:p>
            </p:txBody>
          </p:sp>
          <p:sp>
            <p:nvSpPr>
              <p:cNvPr id="63" name="Oval 62">
                <a:extLst>
                  <a:ext uri="{FF2B5EF4-FFF2-40B4-BE49-F238E27FC236}">
                    <a16:creationId xmlns:a16="http://schemas.microsoft.com/office/drawing/2014/main" id="{1D7BD3A2-2662-7926-BDF2-F6E1DA10C36C}"/>
                  </a:ext>
                </a:extLst>
              </p:cNvPr>
              <p:cNvSpPr/>
              <p:nvPr/>
            </p:nvSpPr>
            <p:spPr bwMode="gray">
              <a:xfrm>
                <a:off x="1369070" y="2594852"/>
                <a:ext cx="178212" cy="178212"/>
              </a:xfrm>
              <a:prstGeom prst="ellipse">
                <a:avLst/>
              </a:prstGeom>
              <a:solidFill>
                <a:srgbClr val="FF0000"/>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endParaRPr lang="en-US" sz="1600" err="1">
                  <a:solidFill>
                    <a:schemeClr val="tx1"/>
                  </a:solidFill>
                </a:endParaRPr>
              </a:p>
            </p:txBody>
          </p:sp>
          <p:sp>
            <p:nvSpPr>
              <p:cNvPr id="64" name="Oval 63">
                <a:extLst>
                  <a:ext uri="{FF2B5EF4-FFF2-40B4-BE49-F238E27FC236}">
                    <a16:creationId xmlns:a16="http://schemas.microsoft.com/office/drawing/2014/main" id="{543B551B-F483-F076-C231-C83BA2968523}"/>
                  </a:ext>
                </a:extLst>
              </p:cNvPr>
              <p:cNvSpPr/>
              <p:nvPr/>
            </p:nvSpPr>
            <p:spPr bwMode="gray">
              <a:xfrm>
                <a:off x="1429038" y="2735092"/>
                <a:ext cx="178212" cy="178212"/>
              </a:xfrm>
              <a:prstGeom prst="ellipse">
                <a:avLst/>
              </a:prstGeom>
              <a:solidFill>
                <a:srgbClr val="FF0000"/>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endParaRPr lang="en-US" sz="1600" err="1">
                  <a:solidFill>
                    <a:schemeClr val="tx1"/>
                  </a:solidFill>
                </a:endParaRPr>
              </a:p>
            </p:txBody>
          </p:sp>
          <p:sp>
            <p:nvSpPr>
              <p:cNvPr id="66" name="Oval 65">
                <a:extLst>
                  <a:ext uri="{FF2B5EF4-FFF2-40B4-BE49-F238E27FC236}">
                    <a16:creationId xmlns:a16="http://schemas.microsoft.com/office/drawing/2014/main" id="{B9709175-EA15-1280-7B74-3CA6F6D55B67}"/>
                  </a:ext>
                </a:extLst>
              </p:cNvPr>
              <p:cNvSpPr/>
              <p:nvPr/>
            </p:nvSpPr>
            <p:spPr bwMode="gray">
              <a:xfrm>
                <a:off x="1311182" y="2795355"/>
                <a:ext cx="178212" cy="178212"/>
              </a:xfrm>
              <a:prstGeom prst="ellipse">
                <a:avLst/>
              </a:prstGeom>
              <a:solidFill>
                <a:srgbClr val="FF0000"/>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endParaRPr lang="en-US" sz="1600" err="1">
                  <a:solidFill>
                    <a:schemeClr val="tx1"/>
                  </a:solidFill>
                </a:endParaRPr>
              </a:p>
            </p:txBody>
          </p:sp>
          <p:sp>
            <p:nvSpPr>
              <p:cNvPr id="67" name="Oval 66">
                <a:extLst>
                  <a:ext uri="{FF2B5EF4-FFF2-40B4-BE49-F238E27FC236}">
                    <a16:creationId xmlns:a16="http://schemas.microsoft.com/office/drawing/2014/main" id="{43E2EC4D-94B1-E123-3277-E42E22B9614F}"/>
                  </a:ext>
                </a:extLst>
              </p:cNvPr>
              <p:cNvSpPr/>
              <p:nvPr/>
            </p:nvSpPr>
            <p:spPr bwMode="gray">
              <a:xfrm>
                <a:off x="1146259" y="2634440"/>
                <a:ext cx="178212" cy="178212"/>
              </a:xfrm>
              <a:prstGeom prst="ellipse">
                <a:avLst/>
              </a:prstGeom>
              <a:solidFill>
                <a:srgbClr val="FF0000"/>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endParaRPr lang="en-US" sz="1600" err="1">
                  <a:solidFill>
                    <a:schemeClr val="tx1"/>
                  </a:solidFill>
                </a:endParaRPr>
              </a:p>
            </p:txBody>
          </p:sp>
          <p:sp>
            <p:nvSpPr>
              <p:cNvPr id="68" name="Oval 67">
                <a:extLst>
                  <a:ext uri="{FF2B5EF4-FFF2-40B4-BE49-F238E27FC236}">
                    <a16:creationId xmlns:a16="http://schemas.microsoft.com/office/drawing/2014/main" id="{9CB996A5-706D-A47C-8BD3-599A58930D68}"/>
                  </a:ext>
                </a:extLst>
              </p:cNvPr>
              <p:cNvSpPr/>
              <p:nvPr/>
            </p:nvSpPr>
            <p:spPr bwMode="gray">
              <a:xfrm>
                <a:off x="1155737" y="2929608"/>
                <a:ext cx="178212" cy="178212"/>
              </a:xfrm>
              <a:prstGeom prst="ellipse">
                <a:avLst/>
              </a:prstGeom>
              <a:solidFill>
                <a:srgbClr val="FF0000"/>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endParaRPr lang="en-US" sz="1600" err="1">
                  <a:solidFill>
                    <a:schemeClr val="tx1"/>
                  </a:solidFill>
                </a:endParaRPr>
              </a:p>
            </p:txBody>
          </p:sp>
          <p:sp>
            <p:nvSpPr>
              <p:cNvPr id="70" name="Oval 69">
                <a:extLst>
                  <a:ext uri="{FF2B5EF4-FFF2-40B4-BE49-F238E27FC236}">
                    <a16:creationId xmlns:a16="http://schemas.microsoft.com/office/drawing/2014/main" id="{30E6E08D-3AD3-F0EF-3AD9-929B897842E7}"/>
                  </a:ext>
                </a:extLst>
              </p:cNvPr>
              <p:cNvSpPr/>
              <p:nvPr/>
            </p:nvSpPr>
            <p:spPr bwMode="gray">
              <a:xfrm>
                <a:off x="1274660" y="2907572"/>
                <a:ext cx="178212" cy="178212"/>
              </a:xfrm>
              <a:prstGeom prst="ellipse">
                <a:avLst/>
              </a:prstGeom>
              <a:solidFill>
                <a:srgbClr val="FF0000"/>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endParaRPr lang="en-US" sz="1600" err="1">
                  <a:solidFill>
                    <a:schemeClr val="tx1"/>
                  </a:solidFill>
                </a:endParaRPr>
              </a:p>
            </p:txBody>
          </p:sp>
          <p:sp>
            <p:nvSpPr>
              <p:cNvPr id="73" name="Oval 72">
                <a:extLst>
                  <a:ext uri="{FF2B5EF4-FFF2-40B4-BE49-F238E27FC236}">
                    <a16:creationId xmlns:a16="http://schemas.microsoft.com/office/drawing/2014/main" id="{2599BFF0-4399-8018-871D-39451107FD43}"/>
                  </a:ext>
                </a:extLst>
              </p:cNvPr>
              <p:cNvSpPr/>
              <p:nvPr/>
            </p:nvSpPr>
            <p:spPr bwMode="gray">
              <a:xfrm>
                <a:off x="888715" y="2841361"/>
                <a:ext cx="178212" cy="178212"/>
              </a:xfrm>
              <a:prstGeom prst="ellipse">
                <a:avLst/>
              </a:prstGeom>
              <a:solidFill>
                <a:srgbClr val="FF0000"/>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endParaRPr lang="en-US" sz="1600" err="1">
                  <a:solidFill>
                    <a:schemeClr val="tx1"/>
                  </a:solidFill>
                </a:endParaRPr>
              </a:p>
            </p:txBody>
          </p:sp>
          <p:sp>
            <p:nvSpPr>
              <p:cNvPr id="74" name="Oval 73">
                <a:extLst>
                  <a:ext uri="{FF2B5EF4-FFF2-40B4-BE49-F238E27FC236}">
                    <a16:creationId xmlns:a16="http://schemas.microsoft.com/office/drawing/2014/main" id="{E0AAB960-C7C6-2988-E32D-0433F2EF6FF2}"/>
                  </a:ext>
                </a:extLst>
              </p:cNvPr>
              <p:cNvSpPr/>
              <p:nvPr/>
            </p:nvSpPr>
            <p:spPr bwMode="gray">
              <a:xfrm>
                <a:off x="867586" y="2734926"/>
                <a:ext cx="178212" cy="178212"/>
              </a:xfrm>
              <a:prstGeom prst="ellipse">
                <a:avLst/>
              </a:prstGeom>
              <a:solidFill>
                <a:srgbClr val="FF0000"/>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endParaRPr lang="en-US" sz="1600" err="1">
                  <a:solidFill>
                    <a:schemeClr val="tx1"/>
                  </a:solidFill>
                </a:endParaRPr>
              </a:p>
            </p:txBody>
          </p:sp>
          <p:sp>
            <p:nvSpPr>
              <p:cNvPr id="75" name="Oval 74">
                <a:extLst>
                  <a:ext uri="{FF2B5EF4-FFF2-40B4-BE49-F238E27FC236}">
                    <a16:creationId xmlns:a16="http://schemas.microsoft.com/office/drawing/2014/main" id="{D8318EA3-BC6E-35A5-1477-FA8BEA56CC20}"/>
                  </a:ext>
                </a:extLst>
              </p:cNvPr>
              <p:cNvSpPr/>
              <p:nvPr/>
            </p:nvSpPr>
            <p:spPr bwMode="gray">
              <a:xfrm>
                <a:off x="1109789" y="2893846"/>
                <a:ext cx="178212" cy="178212"/>
              </a:xfrm>
              <a:prstGeom prst="ellipse">
                <a:avLst/>
              </a:prstGeom>
              <a:solidFill>
                <a:schemeClr val="tx2"/>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76" name="Oval 75">
                <a:extLst>
                  <a:ext uri="{FF2B5EF4-FFF2-40B4-BE49-F238E27FC236}">
                    <a16:creationId xmlns:a16="http://schemas.microsoft.com/office/drawing/2014/main" id="{A4212F81-8979-1AB0-7FFE-8EC6267A7876}"/>
                  </a:ext>
                </a:extLst>
              </p:cNvPr>
              <p:cNvSpPr/>
              <p:nvPr/>
            </p:nvSpPr>
            <p:spPr bwMode="gray">
              <a:xfrm>
                <a:off x="1085166" y="2557157"/>
                <a:ext cx="178212" cy="178212"/>
              </a:xfrm>
              <a:prstGeom prst="ellipse">
                <a:avLst/>
              </a:prstGeom>
              <a:solidFill>
                <a:schemeClr val="tx2"/>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77" name="Oval 76">
                <a:extLst>
                  <a:ext uri="{FF2B5EF4-FFF2-40B4-BE49-F238E27FC236}">
                    <a16:creationId xmlns:a16="http://schemas.microsoft.com/office/drawing/2014/main" id="{8740DF62-FE82-1C25-2285-D5CBE4055BDC}"/>
                  </a:ext>
                </a:extLst>
              </p:cNvPr>
              <p:cNvSpPr/>
              <p:nvPr/>
            </p:nvSpPr>
            <p:spPr bwMode="gray">
              <a:xfrm>
                <a:off x="1224248" y="2865661"/>
                <a:ext cx="178212" cy="178212"/>
              </a:xfrm>
              <a:prstGeom prst="ellipse">
                <a:avLst/>
              </a:prstGeom>
              <a:solidFill>
                <a:schemeClr val="tx2"/>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78" name="Oval 77">
                <a:extLst>
                  <a:ext uri="{FF2B5EF4-FFF2-40B4-BE49-F238E27FC236}">
                    <a16:creationId xmlns:a16="http://schemas.microsoft.com/office/drawing/2014/main" id="{AF4041C4-48D3-1A0A-BE92-8A1AE1E5660C}"/>
                  </a:ext>
                </a:extLst>
              </p:cNvPr>
              <p:cNvSpPr/>
              <p:nvPr/>
            </p:nvSpPr>
            <p:spPr bwMode="gray">
              <a:xfrm>
                <a:off x="1139310" y="2716911"/>
                <a:ext cx="178212" cy="178212"/>
              </a:xfrm>
              <a:prstGeom prst="ellipse">
                <a:avLst/>
              </a:prstGeom>
              <a:solidFill>
                <a:schemeClr val="tx2"/>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80" name="Oval 79">
                <a:extLst>
                  <a:ext uri="{FF2B5EF4-FFF2-40B4-BE49-F238E27FC236}">
                    <a16:creationId xmlns:a16="http://schemas.microsoft.com/office/drawing/2014/main" id="{1B1DFFB2-7078-F715-0F59-694BB7EBDE43}"/>
                  </a:ext>
                </a:extLst>
              </p:cNvPr>
              <p:cNvSpPr/>
              <p:nvPr/>
            </p:nvSpPr>
            <p:spPr bwMode="gray">
              <a:xfrm>
                <a:off x="1358285" y="2707324"/>
                <a:ext cx="178212" cy="178212"/>
              </a:xfrm>
              <a:prstGeom prst="ellipse">
                <a:avLst/>
              </a:prstGeom>
              <a:solidFill>
                <a:schemeClr val="tx2"/>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81" name="Oval 80">
                <a:extLst>
                  <a:ext uri="{FF2B5EF4-FFF2-40B4-BE49-F238E27FC236}">
                    <a16:creationId xmlns:a16="http://schemas.microsoft.com/office/drawing/2014/main" id="{37B53895-E68D-BAFB-8FFE-6A1948D9BC4E}"/>
                  </a:ext>
                </a:extLst>
              </p:cNvPr>
              <p:cNvSpPr/>
              <p:nvPr/>
            </p:nvSpPr>
            <p:spPr bwMode="gray">
              <a:xfrm>
                <a:off x="971494" y="2890292"/>
                <a:ext cx="178212" cy="178212"/>
              </a:xfrm>
              <a:prstGeom prst="ellipse">
                <a:avLst/>
              </a:prstGeom>
              <a:solidFill>
                <a:schemeClr val="tx2"/>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grpSp>
        <p:grpSp>
          <p:nvGrpSpPr>
            <p:cNvPr id="87" name="Group 86">
              <a:extLst>
                <a:ext uri="{FF2B5EF4-FFF2-40B4-BE49-F238E27FC236}">
                  <a16:creationId xmlns:a16="http://schemas.microsoft.com/office/drawing/2014/main" id="{980D1E93-6805-9FB5-9590-017492244CC1}"/>
                </a:ext>
              </a:extLst>
            </p:cNvPr>
            <p:cNvGrpSpPr/>
            <p:nvPr/>
          </p:nvGrpSpPr>
          <p:grpSpPr>
            <a:xfrm rot="19730730">
              <a:off x="2768032" y="3391993"/>
              <a:ext cx="720233" cy="587122"/>
              <a:chOff x="867586" y="2629691"/>
              <a:chExt cx="720233" cy="587122"/>
            </a:xfrm>
          </p:grpSpPr>
          <p:sp>
            <p:nvSpPr>
              <p:cNvPr id="89" name="Oval 88">
                <a:extLst>
                  <a:ext uri="{FF2B5EF4-FFF2-40B4-BE49-F238E27FC236}">
                    <a16:creationId xmlns:a16="http://schemas.microsoft.com/office/drawing/2014/main" id="{96FF49DD-5FE8-5825-70AE-2A2D08CA30E8}"/>
                  </a:ext>
                </a:extLst>
              </p:cNvPr>
              <p:cNvSpPr/>
              <p:nvPr/>
            </p:nvSpPr>
            <p:spPr bwMode="gray">
              <a:xfrm>
                <a:off x="1268320" y="2680995"/>
                <a:ext cx="178212" cy="178212"/>
              </a:xfrm>
              <a:prstGeom prst="ellipse">
                <a:avLst/>
              </a:prstGeom>
              <a:solidFill>
                <a:schemeClr val="tx2"/>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90" name="Oval 89">
                <a:extLst>
                  <a:ext uri="{FF2B5EF4-FFF2-40B4-BE49-F238E27FC236}">
                    <a16:creationId xmlns:a16="http://schemas.microsoft.com/office/drawing/2014/main" id="{6B2FF31D-BC9F-9730-3CF6-264055536AED}"/>
                  </a:ext>
                </a:extLst>
              </p:cNvPr>
              <p:cNvSpPr/>
              <p:nvPr/>
            </p:nvSpPr>
            <p:spPr bwMode="gray">
              <a:xfrm>
                <a:off x="985371" y="2865639"/>
                <a:ext cx="178212" cy="178212"/>
              </a:xfrm>
              <a:prstGeom prst="ellipse">
                <a:avLst/>
              </a:prstGeom>
              <a:solidFill>
                <a:schemeClr val="tx2"/>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92" name="Oval 91">
                <a:extLst>
                  <a:ext uri="{FF2B5EF4-FFF2-40B4-BE49-F238E27FC236}">
                    <a16:creationId xmlns:a16="http://schemas.microsoft.com/office/drawing/2014/main" id="{BF1F35BC-825D-04BC-A706-C80789D4BECD}"/>
                  </a:ext>
                </a:extLst>
              </p:cNvPr>
              <p:cNvSpPr/>
              <p:nvPr/>
            </p:nvSpPr>
            <p:spPr bwMode="gray">
              <a:xfrm>
                <a:off x="943619" y="2645820"/>
                <a:ext cx="178212" cy="178212"/>
              </a:xfrm>
              <a:prstGeom prst="ellipse">
                <a:avLst/>
              </a:prstGeom>
              <a:solidFill>
                <a:schemeClr val="tx2"/>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93" name="Oval 92">
                <a:extLst>
                  <a:ext uri="{FF2B5EF4-FFF2-40B4-BE49-F238E27FC236}">
                    <a16:creationId xmlns:a16="http://schemas.microsoft.com/office/drawing/2014/main" id="{4135B475-6BBD-68FD-C041-25A4A68C1086}"/>
                  </a:ext>
                </a:extLst>
              </p:cNvPr>
              <p:cNvSpPr/>
              <p:nvPr/>
            </p:nvSpPr>
            <p:spPr bwMode="gray">
              <a:xfrm>
                <a:off x="966283" y="2718797"/>
                <a:ext cx="178212" cy="178212"/>
              </a:xfrm>
              <a:prstGeom prst="ellipse">
                <a:avLst/>
              </a:prstGeom>
              <a:solidFill>
                <a:srgbClr val="FF0000"/>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endParaRPr lang="en-US" sz="1600" err="1">
                  <a:solidFill>
                    <a:schemeClr val="tx1"/>
                  </a:solidFill>
                </a:endParaRPr>
              </a:p>
            </p:txBody>
          </p:sp>
          <p:sp>
            <p:nvSpPr>
              <p:cNvPr id="94" name="Oval 93">
                <a:extLst>
                  <a:ext uri="{FF2B5EF4-FFF2-40B4-BE49-F238E27FC236}">
                    <a16:creationId xmlns:a16="http://schemas.microsoft.com/office/drawing/2014/main" id="{5B1296A4-3C6A-95FC-4839-8F3C2D1F95B8}"/>
                  </a:ext>
                </a:extLst>
              </p:cNvPr>
              <p:cNvSpPr/>
              <p:nvPr/>
            </p:nvSpPr>
            <p:spPr bwMode="gray">
              <a:xfrm>
                <a:off x="943619" y="2774545"/>
                <a:ext cx="178212" cy="178212"/>
              </a:xfrm>
              <a:prstGeom prst="ellipse">
                <a:avLst/>
              </a:prstGeom>
              <a:solidFill>
                <a:srgbClr val="FF0000"/>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endParaRPr lang="en-US" sz="1600" err="1">
                  <a:solidFill>
                    <a:schemeClr val="tx1"/>
                  </a:solidFill>
                </a:endParaRPr>
              </a:p>
            </p:txBody>
          </p:sp>
          <p:sp>
            <p:nvSpPr>
              <p:cNvPr id="95" name="Oval 94">
                <a:extLst>
                  <a:ext uri="{FF2B5EF4-FFF2-40B4-BE49-F238E27FC236}">
                    <a16:creationId xmlns:a16="http://schemas.microsoft.com/office/drawing/2014/main" id="{D155BC43-1E78-4547-88B4-BFF4C86DCDC9}"/>
                  </a:ext>
                </a:extLst>
              </p:cNvPr>
              <p:cNvSpPr/>
              <p:nvPr/>
            </p:nvSpPr>
            <p:spPr bwMode="gray">
              <a:xfrm>
                <a:off x="975827" y="2762800"/>
                <a:ext cx="178212" cy="178212"/>
              </a:xfrm>
              <a:prstGeom prst="ellipse">
                <a:avLst/>
              </a:prstGeom>
              <a:solidFill>
                <a:schemeClr val="tx2"/>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96" name="Oval 95">
                <a:extLst>
                  <a:ext uri="{FF2B5EF4-FFF2-40B4-BE49-F238E27FC236}">
                    <a16:creationId xmlns:a16="http://schemas.microsoft.com/office/drawing/2014/main" id="{493B3E28-6446-8CE7-C5E0-13DEE3E13F42}"/>
                  </a:ext>
                </a:extLst>
              </p:cNvPr>
              <p:cNvSpPr/>
              <p:nvPr/>
            </p:nvSpPr>
            <p:spPr bwMode="gray">
              <a:xfrm>
                <a:off x="1100858" y="2796035"/>
                <a:ext cx="178212" cy="178212"/>
              </a:xfrm>
              <a:prstGeom prst="ellipse">
                <a:avLst/>
              </a:prstGeom>
              <a:solidFill>
                <a:srgbClr val="FF0000"/>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endParaRPr lang="en-US" sz="1600" err="1">
                  <a:solidFill>
                    <a:schemeClr val="tx1"/>
                  </a:solidFill>
                </a:endParaRPr>
              </a:p>
            </p:txBody>
          </p:sp>
          <p:sp>
            <p:nvSpPr>
              <p:cNvPr id="97" name="Oval 96">
                <a:extLst>
                  <a:ext uri="{FF2B5EF4-FFF2-40B4-BE49-F238E27FC236}">
                    <a16:creationId xmlns:a16="http://schemas.microsoft.com/office/drawing/2014/main" id="{90B2EDBD-862F-D55D-082E-3F8BCBAEBBA2}"/>
                  </a:ext>
                </a:extLst>
              </p:cNvPr>
              <p:cNvSpPr/>
              <p:nvPr/>
            </p:nvSpPr>
            <p:spPr bwMode="gray">
              <a:xfrm>
                <a:off x="1077521" y="2629691"/>
                <a:ext cx="178212" cy="178212"/>
              </a:xfrm>
              <a:prstGeom prst="ellipse">
                <a:avLst/>
              </a:prstGeom>
              <a:solidFill>
                <a:srgbClr val="FF0000"/>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endParaRPr lang="en-US" sz="1600" err="1">
                  <a:solidFill>
                    <a:schemeClr val="tx1"/>
                  </a:solidFill>
                </a:endParaRPr>
              </a:p>
            </p:txBody>
          </p:sp>
          <p:sp>
            <p:nvSpPr>
              <p:cNvPr id="103" name="Oval 102">
                <a:extLst>
                  <a:ext uri="{FF2B5EF4-FFF2-40B4-BE49-F238E27FC236}">
                    <a16:creationId xmlns:a16="http://schemas.microsoft.com/office/drawing/2014/main" id="{4F673ACB-4DDD-0720-2EA2-E24108B5DB85}"/>
                  </a:ext>
                </a:extLst>
              </p:cNvPr>
              <p:cNvSpPr/>
              <p:nvPr/>
            </p:nvSpPr>
            <p:spPr bwMode="gray">
              <a:xfrm>
                <a:off x="1409607" y="2912651"/>
                <a:ext cx="178212" cy="178212"/>
              </a:xfrm>
              <a:prstGeom prst="ellipse">
                <a:avLst/>
              </a:prstGeom>
              <a:solidFill>
                <a:srgbClr val="FF0000"/>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endParaRPr lang="en-US" sz="1600" err="1">
                  <a:solidFill>
                    <a:schemeClr val="tx1"/>
                  </a:solidFill>
                </a:endParaRPr>
              </a:p>
            </p:txBody>
          </p:sp>
          <p:sp>
            <p:nvSpPr>
              <p:cNvPr id="104" name="Oval 103">
                <a:extLst>
                  <a:ext uri="{FF2B5EF4-FFF2-40B4-BE49-F238E27FC236}">
                    <a16:creationId xmlns:a16="http://schemas.microsoft.com/office/drawing/2014/main" id="{97C443DF-2F93-B42E-1506-B06D913E415C}"/>
                  </a:ext>
                </a:extLst>
              </p:cNvPr>
              <p:cNvSpPr/>
              <p:nvPr/>
            </p:nvSpPr>
            <p:spPr bwMode="gray">
              <a:xfrm>
                <a:off x="1311182" y="2795355"/>
                <a:ext cx="178212" cy="178212"/>
              </a:xfrm>
              <a:prstGeom prst="ellipse">
                <a:avLst/>
              </a:prstGeom>
              <a:solidFill>
                <a:srgbClr val="FF0000"/>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endParaRPr lang="en-US" sz="1600" err="1">
                  <a:solidFill>
                    <a:schemeClr val="tx1"/>
                  </a:solidFill>
                </a:endParaRPr>
              </a:p>
            </p:txBody>
          </p:sp>
          <p:sp>
            <p:nvSpPr>
              <p:cNvPr id="105" name="Oval 104">
                <a:extLst>
                  <a:ext uri="{FF2B5EF4-FFF2-40B4-BE49-F238E27FC236}">
                    <a16:creationId xmlns:a16="http://schemas.microsoft.com/office/drawing/2014/main" id="{B35F2633-15FE-9287-94D5-DF179C86423B}"/>
                  </a:ext>
                </a:extLst>
              </p:cNvPr>
              <p:cNvSpPr/>
              <p:nvPr/>
            </p:nvSpPr>
            <p:spPr bwMode="gray">
              <a:xfrm>
                <a:off x="1146259" y="2634440"/>
                <a:ext cx="178212" cy="178212"/>
              </a:xfrm>
              <a:prstGeom prst="ellipse">
                <a:avLst/>
              </a:prstGeom>
              <a:solidFill>
                <a:srgbClr val="FF0000"/>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endParaRPr lang="en-US" sz="1600" err="1">
                  <a:solidFill>
                    <a:schemeClr val="tx1"/>
                  </a:solidFill>
                </a:endParaRPr>
              </a:p>
            </p:txBody>
          </p:sp>
          <p:sp>
            <p:nvSpPr>
              <p:cNvPr id="106" name="Oval 105">
                <a:extLst>
                  <a:ext uri="{FF2B5EF4-FFF2-40B4-BE49-F238E27FC236}">
                    <a16:creationId xmlns:a16="http://schemas.microsoft.com/office/drawing/2014/main" id="{AAE0B11B-693D-DEC0-701A-F0D0DB29A4C0}"/>
                  </a:ext>
                </a:extLst>
              </p:cNvPr>
              <p:cNvSpPr/>
              <p:nvPr/>
            </p:nvSpPr>
            <p:spPr bwMode="gray">
              <a:xfrm>
                <a:off x="1155737" y="2929608"/>
                <a:ext cx="178212" cy="178212"/>
              </a:xfrm>
              <a:prstGeom prst="ellipse">
                <a:avLst/>
              </a:prstGeom>
              <a:solidFill>
                <a:srgbClr val="FF0000"/>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endParaRPr lang="en-US" sz="1600" err="1">
                  <a:solidFill>
                    <a:schemeClr val="tx1"/>
                  </a:solidFill>
                </a:endParaRPr>
              </a:p>
            </p:txBody>
          </p:sp>
          <p:sp>
            <p:nvSpPr>
              <p:cNvPr id="107" name="Oval 106">
                <a:extLst>
                  <a:ext uri="{FF2B5EF4-FFF2-40B4-BE49-F238E27FC236}">
                    <a16:creationId xmlns:a16="http://schemas.microsoft.com/office/drawing/2014/main" id="{2D754383-FF12-4BE6-7F6D-A1AC86FBCB0D}"/>
                  </a:ext>
                </a:extLst>
              </p:cNvPr>
              <p:cNvSpPr/>
              <p:nvPr/>
            </p:nvSpPr>
            <p:spPr bwMode="gray">
              <a:xfrm>
                <a:off x="963173" y="2959589"/>
                <a:ext cx="178212" cy="178212"/>
              </a:xfrm>
              <a:prstGeom prst="ellipse">
                <a:avLst/>
              </a:prstGeom>
              <a:solidFill>
                <a:srgbClr val="FF0000"/>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endParaRPr lang="en-US" sz="1600" err="1">
                  <a:solidFill>
                    <a:schemeClr val="tx1"/>
                  </a:solidFill>
                </a:endParaRPr>
              </a:p>
            </p:txBody>
          </p:sp>
          <p:sp>
            <p:nvSpPr>
              <p:cNvPr id="109" name="Oval 108">
                <a:extLst>
                  <a:ext uri="{FF2B5EF4-FFF2-40B4-BE49-F238E27FC236}">
                    <a16:creationId xmlns:a16="http://schemas.microsoft.com/office/drawing/2014/main" id="{5A41B902-B156-DC78-48DE-504162EB0205}"/>
                  </a:ext>
                </a:extLst>
              </p:cNvPr>
              <p:cNvSpPr/>
              <p:nvPr/>
            </p:nvSpPr>
            <p:spPr bwMode="gray">
              <a:xfrm>
                <a:off x="1274660" y="2907572"/>
                <a:ext cx="178212" cy="178212"/>
              </a:xfrm>
              <a:prstGeom prst="ellipse">
                <a:avLst/>
              </a:prstGeom>
              <a:solidFill>
                <a:srgbClr val="FF0000"/>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endParaRPr lang="en-US" sz="1600" err="1">
                  <a:solidFill>
                    <a:schemeClr val="tx1"/>
                  </a:solidFill>
                </a:endParaRPr>
              </a:p>
            </p:txBody>
          </p:sp>
          <p:sp>
            <p:nvSpPr>
              <p:cNvPr id="111" name="Oval 110">
                <a:extLst>
                  <a:ext uri="{FF2B5EF4-FFF2-40B4-BE49-F238E27FC236}">
                    <a16:creationId xmlns:a16="http://schemas.microsoft.com/office/drawing/2014/main" id="{A81F6D70-27D7-260A-8A46-19966BB8AA13}"/>
                  </a:ext>
                </a:extLst>
              </p:cNvPr>
              <p:cNvSpPr/>
              <p:nvPr/>
            </p:nvSpPr>
            <p:spPr bwMode="gray">
              <a:xfrm>
                <a:off x="1134484" y="3031697"/>
                <a:ext cx="178212" cy="178212"/>
              </a:xfrm>
              <a:prstGeom prst="ellipse">
                <a:avLst/>
              </a:prstGeom>
              <a:solidFill>
                <a:srgbClr val="FF0000"/>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endParaRPr lang="en-US" sz="1600" err="1">
                  <a:solidFill>
                    <a:schemeClr val="tx1"/>
                  </a:solidFill>
                </a:endParaRPr>
              </a:p>
            </p:txBody>
          </p:sp>
          <p:sp>
            <p:nvSpPr>
              <p:cNvPr id="112" name="Oval 111">
                <a:extLst>
                  <a:ext uri="{FF2B5EF4-FFF2-40B4-BE49-F238E27FC236}">
                    <a16:creationId xmlns:a16="http://schemas.microsoft.com/office/drawing/2014/main" id="{5073F1D6-01D8-61B5-7273-44089C8EDB36}"/>
                  </a:ext>
                </a:extLst>
              </p:cNvPr>
              <p:cNvSpPr/>
              <p:nvPr/>
            </p:nvSpPr>
            <p:spPr bwMode="gray">
              <a:xfrm>
                <a:off x="1060105" y="3016928"/>
                <a:ext cx="178212" cy="178212"/>
              </a:xfrm>
              <a:prstGeom prst="ellipse">
                <a:avLst/>
              </a:prstGeom>
              <a:solidFill>
                <a:srgbClr val="FF0000"/>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endParaRPr lang="en-US" sz="1600" err="1">
                  <a:solidFill>
                    <a:schemeClr val="tx1"/>
                  </a:solidFill>
                </a:endParaRPr>
              </a:p>
            </p:txBody>
          </p:sp>
          <p:sp>
            <p:nvSpPr>
              <p:cNvPr id="113" name="Oval 112">
                <a:extLst>
                  <a:ext uri="{FF2B5EF4-FFF2-40B4-BE49-F238E27FC236}">
                    <a16:creationId xmlns:a16="http://schemas.microsoft.com/office/drawing/2014/main" id="{4BF9EB29-B70B-E832-89F7-8DC006B5B26C}"/>
                  </a:ext>
                </a:extLst>
              </p:cNvPr>
              <p:cNvSpPr/>
              <p:nvPr/>
            </p:nvSpPr>
            <p:spPr bwMode="gray">
              <a:xfrm>
                <a:off x="888715" y="2841361"/>
                <a:ext cx="178212" cy="178212"/>
              </a:xfrm>
              <a:prstGeom prst="ellipse">
                <a:avLst/>
              </a:prstGeom>
              <a:solidFill>
                <a:srgbClr val="FF0000"/>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endParaRPr lang="en-US" sz="1600" err="1">
                  <a:solidFill>
                    <a:schemeClr val="tx1"/>
                  </a:solidFill>
                </a:endParaRPr>
              </a:p>
            </p:txBody>
          </p:sp>
          <p:sp>
            <p:nvSpPr>
              <p:cNvPr id="114" name="Oval 113">
                <a:extLst>
                  <a:ext uri="{FF2B5EF4-FFF2-40B4-BE49-F238E27FC236}">
                    <a16:creationId xmlns:a16="http://schemas.microsoft.com/office/drawing/2014/main" id="{B4B98C2E-DBC7-A39A-9582-C3CCFCA3D4A1}"/>
                  </a:ext>
                </a:extLst>
              </p:cNvPr>
              <p:cNvSpPr/>
              <p:nvPr/>
            </p:nvSpPr>
            <p:spPr bwMode="gray">
              <a:xfrm>
                <a:off x="867586" y="2734926"/>
                <a:ext cx="178212" cy="178212"/>
              </a:xfrm>
              <a:prstGeom prst="ellipse">
                <a:avLst/>
              </a:prstGeom>
              <a:solidFill>
                <a:srgbClr val="FF0000"/>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endParaRPr lang="en-US" sz="1600" err="1">
                  <a:solidFill>
                    <a:schemeClr val="tx1"/>
                  </a:solidFill>
                </a:endParaRPr>
              </a:p>
            </p:txBody>
          </p:sp>
          <p:sp>
            <p:nvSpPr>
              <p:cNvPr id="115" name="Oval 114">
                <a:extLst>
                  <a:ext uri="{FF2B5EF4-FFF2-40B4-BE49-F238E27FC236}">
                    <a16:creationId xmlns:a16="http://schemas.microsoft.com/office/drawing/2014/main" id="{2304D59B-09C2-9242-870E-B3B4BF846C23}"/>
                  </a:ext>
                </a:extLst>
              </p:cNvPr>
              <p:cNvSpPr/>
              <p:nvPr/>
            </p:nvSpPr>
            <p:spPr bwMode="gray">
              <a:xfrm>
                <a:off x="1109789" y="2893846"/>
                <a:ext cx="178212" cy="178212"/>
              </a:xfrm>
              <a:prstGeom prst="ellipse">
                <a:avLst/>
              </a:prstGeom>
              <a:solidFill>
                <a:schemeClr val="tx2"/>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17" name="Oval 116">
                <a:extLst>
                  <a:ext uri="{FF2B5EF4-FFF2-40B4-BE49-F238E27FC236}">
                    <a16:creationId xmlns:a16="http://schemas.microsoft.com/office/drawing/2014/main" id="{8224F509-E95E-27E0-46FA-8306219B0D4C}"/>
                  </a:ext>
                </a:extLst>
              </p:cNvPr>
              <p:cNvSpPr/>
              <p:nvPr/>
            </p:nvSpPr>
            <p:spPr bwMode="gray">
              <a:xfrm>
                <a:off x="1224248" y="2865661"/>
                <a:ext cx="178212" cy="178212"/>
              </a:xfrm>
              <a:prstGeom prst="ellipse">
                <a:avLst/>
              </a:prstGeom>
              <a:solidFill>
                <a:schemeClr val="tx2"/>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18" name="Oval 117">
                <a:extLst>
                  <a:ext uri="{FF2B5EF4-FFF2-40B4-BE49-F238E27FC236}">
                    <a16:creationId xmlns:a16="http://schemas.microsoft.com/office/drawing/2014/main" id="{0E2C98C8-E0AF-6798-EE15-B3174C3BD721}"/>
                  </a:ext>
                </a:extLst>
              </p:cNvPr>
              <p:cNvSpPr/>
              <p:nvPr/>
            </p:nvSpPr>
            <p:spPr bwMode="gray">
              <a:xfrm>
                <a:off x="1139310" y="2716911"/>
                <a:ext cx="178212" cy="178212"/>
              </a:xfrm>
              <a:prstGeom prst="ellipse">
                <a:avLst/>
              </a:prstGeom>
              <a:solidFill>
                <a:schemeClr val="tx2"/>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21" name="Oval 120">
                <a:extLst>
                  <a:ext uri="{FF2B5EF4-FFF2-40B4-BE49-F238E27FC236}">
                    <a16:creationId xmlns:a16="http://schemas.microsoft.com/office/drawing/2014/main" id="{DF788FA7-C8EF-D70B-1FEA-09A32CA7B915}"/>
                  </a:ext>
                </a:extLst>
              </p:cNvPr>
              <p:cNvSpPr/>
              <p:nvPr/>
            </p:nvSpPr>
            <p:spPr bwMode="gray">
              <a:xfrm>
                <a:off x="920141" y="2914716"/>
                <a:ext cx="178212" cy="178212"/>
              </a:xfrm>
              <a:prstGeom prst="ellipse">
                <a:avLst/>
              </a:prstGeom>
              <a:solidFill>
                <a:schemeClr val="tx2"/>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22" name="Oval 121">
                <a:extLst>
                  <a:ext uri="{FF2B5EF4-FFF2-40B4-BE49-F238E27FC236}">
                    <a16:creationId xmlns:a16="http://schemas.microsoft.com/office/drawing/2014/main" id="{174ABFEC-41F9-9935-90E0-E96F6243E340}"/>
                  </a:ext>
                </a:extLst>
              </p:cNvPr>
              <p:cNvSpPr/>
              <p:nvPr/>
            </p:nvSpPr>
            <p:spPr bwMode="gray">
              <a:xfrm>
                <a:off x="1074477" y="2944200"/>
                <a:ext cx="178212" cy="178212"/>
              </a:xfrm>
              <a:prstGeom prst="ellipse">
                <a:avLst/>
              </a:prstGeom>
              <a:solidFill>
                <a:srgbClr val="FF0000"/>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endParaRPr lang="en-US" sz="1600" err="1">
                  <a:solidFill>
                    <a:schemeClr val="tx1"/>
                  </a:solidFill>
                </a:endParaRPr>
              </a:p>
            </p:txBody>
          </p:sp>
          <p:sp>
            <p:nvSpPr>
              <p:cNvPr id="123" name="Oval 122">
                <a:extLst>
                  <a:ext uri="{FF2B5EF4-FFF2-40B4-BE49-F238E27FC236}">
                    <a16:creationId xmlns:a16="http://schemas.microsoft.com/office/drawing/2014/main" id="{40B620EB-6147-B66B-DB95-DB4B6D6817BE}"/>
                  </a:ext>
                </a:extLst>
              </p:cNvPr>
              <p:cNvSpPr/>
              <p:nvPr/>
            </p:nvSpPr>
            <p:spPr bwMode="gray">
              <a:xfrm>
                <a:off x="1107570" y="3017304"/>
                <a:ext cx="178212" cy="178212"/>
              </a:xfrm>
              <a:prstGeom prst="ellipse">
                <a:avLst/>
              </a:prstGeom>
              <a:solidFill>
                <a:schemeClr val="tx2"/>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24" name="Oval 123">
                <a:extLst>
                  <a:ext uri="{FF2B5EF4-FFF2-40B4-BE49-F238E27FC236}">
                    <a16:creationId xmlns:a16="http://schemas.microsoft.com/office/drawing/2014/main" id="{DC125C52-3D58-3A00-73D2-015E1731206D}"/>
                  </a:ext>
                </a:extLst>
              </p:cNvPr>
              <p:cNvSpPr/>
              <p:nvPr/>
            </p:nvSpPr>
            <p:spPr bwMode="gray">
              <a:xfrm>
                <a:off x="1268320" y="3038601"/>
                <a:ext cx="178212" cy="178212"/>
              </a:xfrm>
              <a:prstGeom prst="ellipse">
                <a:avLst/>
              </a:prstGeom>
              <a:solidFill>
                <a:schemeClr val="tx2"/>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26" name="Oval 125">
                <a:extLst>
                  <a:ext uri="{FF2B5EF4-FFF2-40B4-BE49-F238E27FC236}">
                    <a16:creationId xmlns:a16="http://schemas.microsoft.com/office/drawing/2014/main" id="{52FA8B00-598A-F3E0-2C8D-FED0D70C59FA}"/>
                  </a:ext>
                </a:extLst>
              </p:cNvPr>
              <p:cNvSpPr/>
              <p:nvPr/>
            </p:nvSpPr>
            <p:spPr bwMode="gray">
              <a:xfrm>
                <a:off x="1317522" y="2998311"/>
                <a:ext cx="178212" cy="178212"/>
              </a:xfrm>
              <a:prstGeom prst="ellipse">
                <a:avLst/>
              </a:prstGeom>
              <a:solidFill>
                <a:srgbClr val="FF0000"/>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endParaRPr lang="en-US" sz="1600" err="1">
                  <a:solidFill>
                    <a:schemeClr val="tx1"/>
                  </a:solidFill>
                </a:endParaRPr>
              </a:p>
            </p:txBody>
          </p:sp>
        </p:grpSp>
        <p:sp>
          <p:nvSpPr>
            <p:cNvPr id="128" name="Oval 127">
              <a:extLst>
                <a:ext uri="{FF2B5EF4-FFF2-40B4-BE49-F238E27FC236}">
                  <a16:creationId xmlns:a16="http://schemas.microsoft.com/office/drawing/2014/main" id="{1A977EB0-AA08-88B1-4702-6D186622717D}"/>
                </a:ext>
              </a:extLst>
            </p:cNvPr>
            <p:cNvSpPr/>
            <p:nvPr/>
          </p:nvSpPr>
          <p:spPr bwMode="gray">
            <a:xfrm>
              <a:off x="709575" y="2955546"/>
              <a:ext cx="178212" cy="178212"/>
            </a:xfrm>
            <a:prstGeom prst="ellipse">
              <a:avLst/>
            </a:prstGeom>
            <a:solidFill>
              <a:schemeClr val="tx2"/>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33" name="Oval 132">
              <a:extLst>
                <a:ext uri="{FF2B5EF4-FFF2-40B4-BE49-F238E27FC236}">
                  <a16:creationId xmlns:a16="http://schemas.microsoft.com/office/drawing/2014/main" id="{4345008B-91F9-B3E9-4E50-FDCA6BA70586}"/>
                </a:ext>
              </a:extLst>
            </p:cNvPr>
            <p:cNvSpPr/>
            <p:nvPr/>
          </p:nvSpPr>
          <p:spPr bwMode="gray">
            <a:xfrm>
              <a:off x="3394458" y="2668977"/>
              <a:ext cx="178212" cy="178212"/>
            </a:xfrm>
            <a:prstGeom prst="ellipse">
              <a:avLst/>
            </a:prstGeom>
            <a:solidFill>
              <a:schemeClr val="tx2"/>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34" name="Oval 133">
              <a:extLst>
                <a:ext uri="{FF2B5EF4-FFF2-40B4-BE49-F238E27FC236}">
                  <a16:creationId xmlns:a16="http://schemas.microsoft.com/office/drawing/2014/main" id="{E02E3E7C-390A-0E34-8440-7596B46C1DFC}"/>
                </a:ext>
              </a:extLst>
            </p:cNvPr>
            <p:cNvSpPr/>
            <p:nvPr/>
          </p:nvSpPr>
          <p:spPr bwMode="gray">
            <a:xfrm>
              <a:off x="3514135" y="2955546"/>
              <a:ext cx="178212" cy="178212"/>
            </a:xfrm>
            <a:prstGeom prst="ellipse">
              <a:avLst/>
            </a:prstGeom>
            <a:solidFill>
              <a:schemeClr val="tx2"/>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35" name="Oval 134">
              <a:extLst>
                <a:ext uri="{FF2B5EF4-FFF2-40B4-BE49-F238E27FC236}">
                  <a16:creationId xmlns:a16="http://schemas.microsoft.com/office/drawing/2014/main" id="{70A3B39E-6636-310A-FC9F-C721FB77E8F3}"/>
                </a:ext>
              </a:extLst>
            </p:cNvPr>
            <p:cNvSpPr/>
            <p:nvPr/>
          </p:nvSpPr>
          <p:spPr bwMode="gray">
            <a:xfrm>
              <a:off x="3394458" y="3271255"/>
              <a:ext cx="178212" cy="178212"/>
            </a:xfrm>
            <a:prstGeom prst="ellipse">
              <a:avLst/>
            </a:prstGeom>
            <a:solidFill>
              <a:schemeClr val="tx2"/>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37" name="TextBox 136">
              <a:extLst>
                <a:ext uri="{FF2B5EF4-FFF2-40B4-BE49-F238E27FC236}">
                  <a16:creationId xmlns:a16="http://schemas.microsoft.com/office/drawing/2014/main" id="{90A19B9D-798F-DA5A-A8C1-E0D0DF80FDC7}"/>
                </a:ext>
              </a:extLst>
            </p:cNvPr>
            <p:cNvSpPr txBox="1"/>
            <p:nvPr>
              <p:custDataLst>
                <p:tags r:id="rId34"/>
              </p:custDataLst>
            </p:nvPr>
          </p:nvSpPr>
          <p:spPr bwMode="gray">
            <a:xfrm>
              <a:off x="844777" y="2936930"/>
              <a:ext cx="277166" cy="215444"/>
            </a:xfrm>
            <a:prstGeom prst="rect">
              <a:avLst/>
            </a:prstGeom>
            <a:noFill/>
          </p:spPr>
          <p:txBody>
            <a:bodyPr wrap="square" lIns="0" tIns="0" rIns="0" bIns="0" rtlCol="0">
              <a:spAutoFit/>
            </a:bodyPr>
            <a:lstStyle/>
            <a:p>
              <a:pPr marL="0" indent="0" algn="ctr">
                <a:buNone/>
              </a:pPr>
              <a:r>
                <a:rPr lang="en-US" sz="1400">
                  <a:solidFill>
                    <a:schemeClr val="tx1"/>
                  </a:solidFill>
                </a:rPr>
                <a:t>n</a:t>
              </a:r>
            </a:p>
          </p:txBody>
        </p:sp>
        <p:sp>
          <p:nvSpPr>
            <p:cNvPr id="138" name="TextBox 137">
              <a:extLst>
                <a:ext uri="{FF2B5EF4-FFF2-40B4-BE49-F238E27FC236}">
                  <a16:creationId xmlns:a16="http://schemas.microsoft.com/office/drawing/2014/main" id="{E2432A69-32CC-1E25-7820-2ECC890A5CE7}"/>
                </a:ext>
              </a:extLst>
            </p:cNvPr>
            <p:cNvSpPr txBox="1"/>
            <p:nvPr>
              <p:custDataLst>
                <p:tags r:id="rId35"/>
              </p:custDataLst>
            </p:nvPr>
          </p:nvSpPr>
          <p:spPr bwMode="gray">
            <a:xfrm>
              <a:off x="3514827" y="2640574"/>
              <a:ext cx="277166" cy="215444"/>
            </a:xfrm>
            <a:prstGeom prst="rect">
              <a:avLst/>
            </a:prstGeom>
            <a:noFill/>
          </p:spPr>
          <p:txBody>
            <a:bodyPr wrap="square" lIns="0" tIns="0" rIns="0" bIns="0" rtlCol="0">
              <a:spAutoFit/>
            </a:bodyPr>
            <a:lstStyle/>
            <a:p>
              <a:pPr marL="0" indent="0" algn="ctr">
                <a:buNone/>
              </a:pPr>
              <a:r>
                <a:rPr lang="en-US" sz="1400">
                  <a:solidFill>
                    <a:schemeClr val="tx1"/>
                  </a:solidFill>
                </a:rPr>
                <a:t>n</a:t>
              </a:r>
            </a:p>
          </p:txBody>
        </p:sp>
        <p:sp>
          <p:nvSpPr>
            <p:cNvPr id="140" name="TextBox 139">
              <a:extLst>
                <a:ext uri="{FF2B5EF4-FFF2-40B4-BE49-F238E27FC236}">
                  <a16:creationId xmlns:a16="http://schemas.microsoft.com/office/drawing/2014/main" id="{77CEF2C8-7B4B-5C4D-71B2-0F6B608443DC}"/>
                </a:ext>
              </a:extLst>
            </p:cNvPr>
            <p:cNvSpPr txBox="1"/>
            <p:nvPr>
              <p:custDataLst>
                <p:tags r:id="rId36"/>
              </p:custDataLst>
            </p:nvPr>
          </p:nvSpPr>
          <p:spPr bwMode="gray">
            <a:xfrm>
              <a:off x="3659380" y="2936930"/>
              <a:ext cx="277166" cy="215444"/>
            </a:xfrm>
            <a:prstGeom prst="rect">
              <a:avLst/>
            </a:prstGeom>
            <a:noFill/>
          </p:spPr>
          <p:txBody>
            <a:bodyPr wrap="square" lIns="0" tIns="0" rIns="0" bIns="0" rtlCol="0">
              <a:spAutoFit/>
            </a:bodyPr>
            <a:lstStyle/>
            <a:p>
              <a:pPr marL="0" indent="0" algn="ctr">
                <a:buNone/>
              </a:pPr>
              <a:r>
                <a:rPr lang="en-US" sz="1400">
                  <a:solidFill>
                    <a:schemeClr val="tx1"/>
                  </a:solidFill>
                </a:rPr>
                <a:t>n</a:t>
              </a:r>
            </a:p>
          </p:txBody>
        </p:sp>
        <p:sp>
          <p:nvSpPr>
            <p:cNvPr id="141" name="TextBox 140">
              <a:extLst>
                <a:ext uri="{FF2B5EF4-FFF2-40B4-BE49-F238E27FC236}">
                  <a16:creationId xmlns:a16="http://schemas.microsoft.com/office/drawing/2014/main" id="{B8FD0BFC-E5A0-94AE-5DBC-1CA3BA80B816}"/>
                </a:ext>
              </a:extLst>
            </p:cNvPr>
            <p:cNvSpPr txBox="1"/>
            <p:nvPr>
              <p:custDataLst>
                <p:tags r:id="rId37"/>
              </p:custDataLst>
            </p:nvPr>
          </p:nvSpPr>
          <p:spPr bwMode="gray">
            <a:xfrm>
              <a:off x="3523085" y="3260839"/>
              <a:ext cx="277166" cy="215444"/>
            </a:xfrm>
            <a:prstGeom prst="rect">
              <a:avLst/>
            </a:prstGeom>
            <a:noFill/>
          </p:spPr>
          <p:txBody>
            <a:bodyPr wrap="square" lIns="0" tIns="0" rIns="0" bIns="0" rtlCol="0">
              <a:spAutoFit/>
            </a:bodyPr>
            <a:lstStyle/>
            <a:p>
              <a:pPr marL="0" indent="0" algn="ctr">
                <a:buNone/>
              </a:pPr>
              <a:r>
                <a:rPr lang="en-US" sz="1400">
                  <a:solidFill>
                    <a:schemeClr val="tx1"/>
                  </a:solidFill>
                </a:rPr>
                <a:t>n</a:t>
              </a:r>
            </a:p>
          </p:txBody>
        </p:sp>
        <p:sp>
          <p:nvSpPr>
            <p:cNvPr id="143" name="TextBox 142">
              <a:extLst>
                <a:ext uri="{FF2B5EF4-FFF2-40B4-BE49-F238E27FC236}">
                  <a16:creationId xmlns:a16="http://schemas.microsoft.com/office/drawing/2014/main" id="{64421FB3-046F-C692-6DE9-C7698D61E1CE}"/>
                </a:ext>
              </a:extLst>
            </p:cNvPr>
            <p:cNvSpPr txBox="1"/>
            <p:nvPr>
              <p:custDataLst>
                <p:tags r:id="rId38"/>
              </p:custDataLst>
            </p:nvPr>
          </p:nvSpPr>
          <p:spPr bwMode="gray">
            <a:xfrm>
              <a:off x="3592480" y="2225925"/>
              <a:ext cx="277166" cy="215444"/>
            </a:xfrm>
            <a:prstGeom prst="rect">
              <a:avLst/>
            </a:prstGeom>
            <a:noFill/>
          </p:spPr>
          <p:txBody>
            <a:bodyPr wrap="square" lIns="0" tIns="0" rIns="0" bIns="0" rtlCol="0">
              <a:spAutoFit/>
            </a:bodyPr>
            <a:lstStyle/>
            <a:p>
              <a:pPr marL="0" indent="0" algn="ctr">
                <a:buNone/>
              </a:pPr>
              <a:r>
                <a:rPr lang="en-US" sz="1400">
                  <a:solidFill>
                    <a:schemeClr val="tx1"/>
                  </a:solidFill>
                </a:rPr>
                <a:t>Ba</a:t>
              </a:r>
            </a:p>
          </p:txBody>
        </p:sp>
        <p:sp>
          <p:nvSpPr>
            <p:cNvPr id="144" name="TextBox 143">
              <a:extLst>
                <a:ext uri="{FF2B5EF4-FFF2-40B4-BE49-F238E27FC236}">
                  <a16:creationId xmlns:a16="http://schemas.microsoft.com/office/drawing/2014/main" id="{EDD280F0-A3D9-223B-B32E-4CFCCD7A107A}"/>
                </a:ext>
              </a:extLst>
            </p:cNvPr>
            <p:cNvSpPr txBox="1"/>
            <p:nvPr>
              <p:custDataLst>
                <p:tags r:id="rId39"/>
              </p:custDataLst>
            </p:nvPr>
          </p:nvSpPr>
          <p:spPr bwMode="gray">
            <a:xfrm>
              <a:off x="3471245" y="3627609"/>
              <a:ext cx="277166" cy="215444"/>
            </a:xfrm>
            <a:prstGeom prst="rect">
              <a:avLst/>
            </a:prstGeom>
            <a:noFill/>
          </p:spPr>
          <p:txBody>
            <a:bodyPr wrap="square" lIns="0" tIns="0" rIns="0" bIns="0" rtlCol="0">
              <a:spAutoFit/>
            </a:bodyPr>
            <a:lstStyle/>
            <a:p>
              <a:pPr marL="0" indent="0" algn="ctr">
                <a:buNone/>
              </a:pPr>
              <a:r>
                <a:rPr lang="en-US" sz="1400">
                  <a:solidFill>
                    <a:schemeClr val="tx1"/>
                  </a:solidFill>
                </a:rPr>
                <a:t>Kr</a:t>
              </a:r>
            </a:p>
          </p:txBody>
        </p:sp>
        <p:sp>
          <p:nvSpPr>
            <p:cNvPr id="145" name="TextBox 144">
              <a:extLst>
                <a:ext uri="{FF2B5EF4-FFF2-40B4-BE49-F238E27FC236}">
                  <a16:creationId xmlns:a16="http://schemas.microsoft.com/office/drawing/2014/main" id="{1E0A23EE-31DC-063A-3DA9-D836AFC7622B}"/>
                </a:ext>
              </a:extLst>
            </p:cNvPr>
            <p:cNvSpPr txBox="1"/>
            <p:nvPr>
              <p:custDataLst>
                <p:tags r:id="rId40"/>
              </p:custDataLst>
            </p:nvPr>
          </p:nvSpPr>
          <p:spPr bwMode="gray">
            <a:xfrm>
              <a:off x="1632257" y="2398321"/>
              <a:ext cx="540119" cy="646331"/>
            </a:xfrm>
            <a:prstGeom prst="rect">
              <a:avLst/>
            </a:prstGeom>
            <a:noFill/>
          </p:spPr>
          <p:txBody>
            <a:bodyPr wrap="square" lIns="0" tIns="0" rIns="0" bIns="0" rtlCol="0">
              <a:spAutoFit/>
            </a:bodyPr>
            <a:lstStyle/>
            <a:p>
              <a:pPr marL="0" indent="0" algn="ctr">
                <a:buNone/>
              </a:pPr>
              <a:r>
                <a:rPr lang="en-US" sz="1400">
                  <a:solidFill>
                    <a:schemeClr val="tx1"/>
                  </a:solidFill>
                </a:rPr>
                <a:t>U-235</a:t>
              </a:r>
            </a:p>
          </p:txBody>
        </p:sp>
        <p:cxnSp>
          <p:nvCxnSpPr>
            <p:cNvPr id="147" name="Straight Arrow Connector 146">
              <a:extLst>
                <a:ext uri="{FF2B5EF4-FFF2-40B4-BE49-F238E27FC236}">
                  <a16:creationId xmlns:a16="http://schemas.microsoft.com/office/drawing/2014/main" id="{6AAEAB42-5B88-98E0-C618-B71ED394CC42}"/>
                </a:ext>
              </a:extLst>
            </p:cNvPr>
            <p:cNvCxnSpPr>
              <a:stCxn id="137" idx="3"/>
              <a:endCxn id="37" idx="3"/>
            </p:cNvCxnSpPr>
            <p:nvPr/>
          </p:nvCxnSpPr>
          <p:spPr bwMode="gray">
            <a:xfrm>
              <a:off x="1121943" y="3044652"/>
              <a:ext cx="381737" cy="0"/>
            </a:xfrm>
            <a:prstGeom prst="straightConnector1">
              <a:avLst/>
            </a:prstGeom>
            <a:ln w="12700"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cxnSp>
          <p:nvCxnSpPr>
            <p:cNvPr id="148" name="Straight Arrow Connector 147">
              <a:extLst>
                <a:ext uri="{FF2B5EF4-FFF2-40B4-BE49-F238E27FC236}">
                  <a16:creationId xmlns:a16="http://schemas.microsoft.com/office/drawing/2014/main" id="{C393455E-4664-F39F-9D07-190DB81F58D3}"/>
                </a:ext>
              </a:extLst>
            </p:cNvPr>
            <p:cNvCxnSpPr>
              <a:cxnSpLocks/>
            </p:cNvCxnSpPr>
            <p:nvPr/>
          </p:nvCxnSpPr>
          <p:spPr bwMode="gray">
            <a:xfrm flipV="1">
              <a:off x="2407183" y="2486026"/>
              <a:ext cx="315697" cy="182951"/>
            </a:xfrm>
            <a:prstGeom prst="straightConnector1">
              <a:avLst/>
            </a:prstGeom>
            <a:ln w="12700"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cxnSp>
          <p:nvCxnSpPr>
            <p:cNvPr id="150" name="Straight Arrow Connector 149">
              <a:extLst>
                <a:ext uri="{FF2B5EF4-FFF2-40B4-BE49-F238E27FC236}">
                  <a16:creationId xmlns:a16="http://schemas.microsoft.com/office/drawing/2014/main" id="{AB27BABF-1A46-F9F7-EFFD-276CA0885627}"/>
                </a:ext>
              </a:extLst>
            </p:cNvPr>
            <p:cNvCxnSpPr>
              <a:cxnSpLocks/>
            </p:cNvCxnSpPr>
            <p:nvPr/>
          </p:nvCxnSpPr>
          <p:spPr bwMode="gray">
            <a:xfrm>
              <a:off x="2407183" y="3337524"/>
              <a:ext cx="315697" cy="182951"/>
            </a:xfrm>
            <a:prstGeom prst="straightConnector1">
              <a:avLst/>
            </a:prstGeom>
            <a:ln w="12700"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cxnSp>
          <p:nvCxnSpPr>
            <p:cNvPr id="151" name="Straight Arrow Connector 150">
              <a:extLst>
                <a:ext uri="{FF2B5EF4-FFF2-40B4-BE49-F238E27FC236}">
                  <a16:creationId xmlns:a16="http://schemas.microsoft.com/office/drawing/2014/main" id="{8CC7B5F4-DA92-782E-00E6-4BDB45CCE49A}"/>
                </a:ext>
              </a:extLst>
            </p:cNvPr>
            <p:cNvCxnSpPr>
              <a:cxnSpLocks/>
            </p:cNvCxnSpPr>
            <p:nvPr/>
          </p:nvCxnSpPr>
          <p:spPr bwMode="gray">
            <a:xfrm flipV="1">
              <a:off x="2512369" y="3051359"/>
              <a:ext cx="920517" cy="22547"/>
            </a:xfrm>
            <a:prstGeom prst="straightConnector1">
              <a:avLst/>
            </a:prstGeom>
            <a:ln w="12700"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cxnSp>
          <p:nvCxnSpPr>
            <p:cNvPr id="153" name="Straight Arrow Connector 152">
              <a:extLst>
                <a:ext uri="{FF2B5EF4-FFF2-40B4-BE49-F238E27FC236}">
                  <a16:creationId xmlns:a16="http://schemas.microsoft.com/office/drawing/2014/main" id="{9E1193A4-9E3A-5588-583F-789075093E28}"/>
                </a:ext>
              </a:extLst>
            </p:cNvPr>
            <p:cNvCxnSpPr>
              <a:cxnSpLocks/>
            </p:cNvCxnSpPr>
            <p:nvPr/>
          </p:nvCxnSpPr>
          <p:spPr bwMode="gray">
            <a:xfrm flipV="1">
              <a:off x="2512369" y="2771215"/>
              <a:ext cx="747673" cy="161380"/>
            </a:xfrm>
            <a:prstGeom prst="straightConnector1">
              <a:avLst/>
            </a:prstGeom>
            <a:ln w="12700"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cxnSp>
          <p:nvCxnSpPr>
            <p:cNvPr id="156" name="Straight Arrow Connector 155">
              <a:extLst>
                <a:ext uri="{FF2B5EF4-FFF2-40B4-BE49-F238E27FC236}">
                  <a16:creationId xmlns:a16="http://schemas.microsoft.com/office/drawing/2014/main" id="{57462FA1-C049-606A-D1F4-4BC3F8DE0CBF}"/>
                </a:ext>
              </a:extLst>
            </p:cNvPr>
            <p:cNvCxnSpPr>
              <a:cxnSpLocks/>
            </p:cNvCxnSpPr>
            <p:nvPr/>
          </p:nvCxnSpPr>
          <p:spPr bwMode="gray">
            <a:xfrm>
              <a:off x="2512369" y="3168230"/>
              <a:ext cx="747673" cy="161380"/>
            </a:xfrm>
            <a:prstGeom prst="straightConnector1">
              <a:avLst/>
            </a:prstGeom>
            <a:ln w="12700"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grpSp>
          <p:nvGrpSpPr>
            <p:cNvPr id="132" name="Group 131">
              <a:extLst>
                <a:ext uri="{FF2B5EF4-FFF2-40B4-BE49-F238E27FC236}">
                  <a16:creationId xmlns:a16="http://schemas.microsoft.com/office/drawing/2014/main" id="{4A8CAA75-75D2-FF9F-F6BF-AA6FB243D54D}"/>
                </a:ext>
              </a:extLst>
            </p:cNvPr>
            <p:cNvGrpSpPr/>
            <p:nvPr/>
          </p:nvGrpSpPr>
          <p:grpSpPr>
            <a:xfrm>
              <a:off x="2007629" y="2621892"/>
              <a:ext cx="1013942" cy="715632"/>
              <a:chOff x="2172731" y="2712354"/>
              <a:chExt cx="1013942" cy="715632"/>
            </a:xfrm>
          </p:grpSpPr>
          <p:sp>
            <p:nvSpPr>
              <p:cNvPr id="129" name="Explosion: 8 Points 128">
                <a:extLst>
                  <a:ext uri="{FF2B5EF4-FFF2-40B4-BE49-F238E27FC236}">
                    <a16:creationId xmlns:a16="http://schemas.microsoft.com/office/drawing/2014/main" id="{06C0BD6B-903A-BECD-7D31-843B595CF3E1}"/>
                  </a:ext>
                </a:extLst>
              </p:cNvPr>
              <p:cNvSpPr/>
              <p:nvPr/>
            </p:nvSpPr>
            <p:spPr bwMode="gray">
              <a:xfrm>
                <a:off x="2172731" y="2712354"/>
                <a:ext cx="1013942" cy="715632"/>
              </a:xfrm>
              <a:prstGeom prst="irregularSeal1">
                <a:avLst/>
              </a:prstGeom>
              <a:gradFill flip="none" rotWithShape="1">
                <a:gsLst>
                  <a:gs pos="0">
                    <a:srgbClr val="FFFF00"/>
                  </a:gs>
                  <a:gs pos="100000">
                    <a:srgbClr val="FFC000"/>
                  </a:gs>
                </a:gsLst>
                <a:path path="shape">
                  <a:fillToRect l="50000" t="50000" r="50000" b="50000"/>
                </a:path>
                <a:tileRect/>
              </a:gra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36000" numCol="1" spcCol="0" rtlCol="0" fromWordArt="0" anchor="t" anchorCtr="0" forceAA="0" compatLnSpc="1">
                <a:prstTxWarp prst="textNoShape">
                  <a:avLst/>
                </a:prstTxWarp>
                <a:noAutofit/>
              </a:bodyPr>
              <a:lstStyle/>
              <a:p>
                <a:pPr marL="0" indent="0" algn="ctr">
                  <a:buNone/>
                </a:pPr>
                <a:endParaRPr lang="en-US" sz="1200">
                  <a:solidFill>
                    <a:schemeClr val="tx1"/>
                  </a:solidFill>
                </a:endParaRPr>
              </a:p>
            </p:txBody>
          </p:sp>
          <p:sp>
            <p:nvSpPr>
              <p:cNvPr id="131" name="TextBox 130">
                <a:extLst>
                  <a:ext uri="{FF2B5EF4-FFF2-40B4-BE49-F238E27FC236}">
                    <a16:creationId xmlns:a16="http://schemas.microsoft.com/office/drawing/2014/main" id="{2E542D58-D9AD-4872-41F0-DDC979BD2A3D}"/>
                  </a:ext>
                </a:extLst>
              </p:cNvPr>
              <p:cNvSpPr txBox="1"/>
              <p:nvPr>
                <p:custDataLst>
                  <p:tags r:id="rId41"/>
                </p:custDataLst>
              </p:nvPr>
            </p:nvSpPr>
            <p:spPr bwMode="gray">
              <a:xfrm>
                <a:off x="2236840" y="2959264"/>
                <a:ext cx="869867" cy="184666"/>
              </a:xfrm>
              <a:prstGeom prst="rect">
                <a:avLst/>
              </a:prstGeom>
              <a:noFill/>
            </p:spPr>
            <p:txBody>
              <a:bodyPr wrap="square" lIns="0" tIns="0" rIns="0" bIns="0" rtlCol="0">
                <a:spAutoFit/>
              </a:bodyPr>
              <a:lstStyle/>
              <a:p>
                <a:pPr marL="0" indent="0" algn="ctr">
                  <a:buNone/>
                </a:pPr>
                <a:r>
                  <a:rPr lang="en-US" sz="1200">
                    <a:solidFill>
                      <a:schemeClr val="tx1"/>
                    </a:solidFill>
                  </a:rPr>
                  <a:t>200 MeV</a:t>
                </a:r>
              </a:p>
            </p:txBody>
          </p:sp>
        </p:grpSp>
      </p:grpSp>
      <p:grpSp>
        <p:nvGrpSpPr>
          <p:cNvPr id="4" name="Group 3">
            <a:extLst>
              <a:ext uri="{FF2B5EF4-FFF2-40B4-BE49-F238E27FC236}">
                <a16:creationId xmlns:a16="http://schemas.microsoft.com/office/drawing/2014/main" id="{2F731268-4FEA-A3BC-F24E-A27CBF347A48}"/>
              </a:ext>
            </a:extLst>
          </p:cNvPr>
          <p:cNvGrpSpPr/>
          <p:nvPr/>
        </p:nvGrpSpPr>
        <p:grpSpPr>
          <a:xfrm>
            <a:off x="734423" y="4390723"/>
            <a:ext cx="3123015" cy="1501775"/>
            <a:chOff x="734423" y="4390723"/>
            <a:chExt cx="3123015" cy="1501775"/>
          </a:xfrm>
        </p:grpSpPr>
        <p:sp>
          <p:nvSpPr>
            <p:cNvPr id="1037" name="Oval 1036">
              <a:extLst>
                <a:ext uri="{FF2B5EF4-FFF2-40B4-BE49-F238E27FC236}">
                  <a16:creationId xmlns:a16="http://schemas.microsoft.com/office/drawing/2014/main" id="{8FB2D082-174B-8B1B-2B8D-91C055AFC93B}"/>
                </a:ext>
              </a:extLst>
            </p:cNvPr>
            <p:cNvSpPr/>
            <p:nvPr/>
          </p:nvSpPr>
          <p:spPr bwMode="gray">
            <a:xfrm>
              <a:off x="1568434" y="4699597"/>
              <a:ext cx="909827" cy="845921"/>
            </a:xfrm>
            <a:prstGeom prst="ellipse">
              <a:avLst/>
            </a:prstGeom>
            <a:gradFill flip="none" rotWithShape="1">
              <a:gsLst>
                <a:gs pos="32000">
                  <a:srgbClr val="FFFFFF"/>
                </a:gs>
                <a:gs pos="100000">
                  <a:srgbClr val="FFC000"/>
                </a:gs>
              </a:gsLst>
              <a:path path="shape">
                <a:fillToRect l="50000" t="50000" r="50000" b="50000"/>
              </a:path>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grpSp>
          <p:nvGrpSpPr>
            <p:cNvPr id="162" name="Group 161">
              <a:extLst>
                <a:ext uri="{FF2B5EF4-FFF2-40B4-BE49-F238E27FC236}">
                  <a16:creationId xmlns:a16="http://schemas.microsoft.com/office/drawing/2014/main" id="{C5B0283F-526C-20CE-1668-D769A7DA0970}"/>
                </a:ext>
              </a:extLst>
            </p:cNvPr>
            <p:cNvGrpSpPr/>
            <p:nvPr/>
          </p:nvGrpSpPr>
          <p:grpSpPr>
            <a:xfrm>
              <a:off x="1066497" y="4623202"/>
              <a:ext cx="271147" cy="239432"/>
              <a:chOff x="744628" y="4695085"/>
              <a:chExt cx="271147" cy="239432"/>
            </a:xfrm>
          </p:grpSpPr>
          <p:sp>
            <p:nvSpPr>
              <p:cNvPr id="160" name="Oval 159">
                <a:extLst>
                  <a:ext uri="{FF2B5EF4-FFF2-40B4-BE49-F238E27FC236}">
                    <a16:creationId xmlns:a16="http://schemas.microsoft.com/office/drawing/2014/main" id="{77E7536C-053B-D618-FD47-077B53BAF79D}"/>
                  </a:ext>
                </a:extLst>
              </p:cNvPr>
              <p:cNvSpPr/>
              <p:nvPr/>
            </p:nvSpPr>
            <p:spPr bwMode="gray">
              <a:xfrm>
                <a:off x="846321" y="4695085"/>
                <a:ext cx="169454" cy="169454"/>
              </a:xfrm>
              <a:prstGeom prst="ellipse">
                <a:avLst/>
              </a:prstGeom>
              <a:solidFill>
                <a:schemeClr val="tx2"/>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61" name="Oval 160">
                <a:extLst>
                  <a:ext uri="{FF2B5EF4-FFF2-40B4-BE49-F238E27FC236}">
                    <a16:creationId xmlns:a16="http://schemas.microsoft.com/office/drawing/2014/main" id="{20F94BC4-1599-6046-CE12-3DACF92CE25F}"/>
                  </a:ext>
                </a:extLst>
              </p:cNvPr>
              <p:cNvSpPr/>
              <p:nvPr/>
            </p:nvSpPr>
            <p:spPr bwMode="gray">
              <a:xfrm>
                <a:off x="744628" y="4765063"/>
                <a:ext cx="169454" cy="169454"/>
              </a:xfrm>
              <a:prstGeom prst="ellipse">
                <a:avLst/>
              </a:prstGeom>
              <a:solidFill>
                <a:srgbClr val="FF0000"/>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endParaRPr lang="en-US" sz="1600" err="1">
                  <a:solidFill>
                    <a:schemeClr val="tx1"/>
                  </a:solidFill>
                </a:endParaRPr>
              </a:p>
            </p:txBody>
          </p:sp>
        </p:grpSp>
        <p:grpSp>
          <p:nvGrpSpPr>
            <p:cNvPr id="163" name="Group 162">
              <a:extLst>
                <a:ext uri="{FF2B5EF4-FFF2-40B4-BE49-F238E27FC236}">
                  <a16:creationId xmlns:a16="http://schemas.microsoft.com/office/drawing/2014/main" id="{F88D8439-2140-787F-1937-5C7AA7F9BE5F}"/>
                </a:ext>
              </a:extLst>
            </p:cNvPr>
            <p:cNvGrpSpPr/>
            <p:nvPr/>
          </p:nvGrpSpPr>
          <p:grpSpPr>
            <a:xfrm>
              <a:off x="1066216" y="5369693"/>
              <a:ext cx="271147" cy="297943"/>
              <a:chOff x="744628" y="4695085"/>
              <a:chExt cx="271147" cy="297943"/>
            </a:xfrm>
          </p:grpSpPr>
          <p:sp>
            <p:nvSpPr>
              <p:cNvPr id="164" name="Oval 163">
                <a:extLst>
                  <a:ext uri="{FF2B5EF4-FFF2-40B4-BE49-F238E27FC236}">
                    <a16:creationId xmlns:a16="http://schemas.microsoft.com/office/drawing/2014/main" id="{3172106C-7D69-9DF7-9DC2-946575CEBC45}"/>
                  </a:ext>
                </a:extLst>
              </p:cNvPr>
              <p:cNvSpPr/>
              <p:nvPr/>
            </p:nvSpPr>
            <p:spPr bwMode="gray">
              <a:xfrm>
                <a:off x="846321" y="4695085"/>
                <a:ext cx="169454" cy="169454"/>
              </a:xfrm>
              <a:prstGeom prst="ellipse">
                <a:avLst/>
              </a:prstGeom>
              <a:solidFill>
                <a:schemeClr val="tx2"/>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65" name="Oval 164">
                <a:extLst>
                  <a:ext uri="{FF2B5EF4-FFF2-40B4-BE49-F238E27FC236}">
                    <a16:creationId xmlns:a16="http://schemas.microsoft.com/office/drawing/2014/main" id="{5B53535B-FAC2-A213-0BDB-9FE9C517E535}"/>
                  </a:ext>
                </a:extLst>
              </p:cNvPr>
              <p:cNvSpPr/>
              <p:nvPr/>
            </p:nvSpPr>
            <p:spPr bwMode="gray">
              <a:xfrm>
                <a:off x="744628" y="4765063"/>
                <a:ext cx="169454" cy="169454"/>
              </a:xfrm>
              <a:prstGeom prst="ellipse">
                <a:avLst/>
              </a:prstGeom>
              <a:solidFill>
                <a:srgbClr val="FF0000"/>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endParaRPr lang="en-US" sz="1600" err="1">
                  <a:solidFill>
                    <a:schemeClr val="tx1"/>
                  </a:solidFill>
                </a:endParaRPr>
              </a:p>
            </p:txBody>
          </p:sp>
          <p:sp>
            <p:nvSpPr>
              <p:cNvPr id="166" name="Oval 165">
                <a:extLst>
                  <a:ext uri="{FF2B5EF4-FFF2-40B4-BE49-F238E27FC236}">
                    <a16:creationId xmlns:a16="http://schemas.microsoft.com/office/drawing/2014/main" id="{645BD17B-6A79-71C1-CC56-FDD97BFAB497}"/>
                  </a:ext>
                </a:extLst>
              </p:cNvPr>
              <p:cNvSpPr/>
              <p:nvPr/>
            </p:nvSpPr>
            <p:spPr bwMode="gray">
              <a:xfrm>
                <a:off x="846321" y="4823574"/>
                <a:ext cx="169454" cy="169454"/>
              </a:xfrm>
              <a:prstGeom prst="ellipse">
                <a:avLst/>
              </a:prstGeom>
              <a:solidFill>
                <a:schemeClr val="tx2"/>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grpSp>
        <p:grpSp>
          <p:nvGrpSpPr>
            <p:cNvPr id="176" name="Group 175">
              <a:extLst>
                <a:ext uri="{FF2B5EF4-FFF2-40B4-BE49-F238E27FC236}">
                  <a16:creationId xmlns:a16="http://schemas.microsoft.com/office/drawing/2014/main" id="{E2F9213A-6208-CF5F-DFFC-8CBC6DBE1799}"/>
                </a:ext>
              </a:extLst>
            </p:cNvPr>
            <p:cNvGrpSpPr/>
            <p:nvPr/>
          </p:nvGrpSpPr>
          <p:grpSpPr>
            <a:xfrm>
              <a:off x="1853489" y="4948338"/>
              <a:ext cx="317104" cy="327347"/>
              <a:chOff x="1853489" y="4948338"/>
              <a:chExt cx="317104" cy="327347"/>
            </a:xfrm>
          </p:grpSpPr>
          <p:grpSp>
            <p:nvGrpSpPr>
              <p:cNvPr id="167" name="Group 166">
                <a:extLst>
                  <a:ext uri="{FF2B5EF4-FFF2-40B4-BE49-F238E27FC236}">
                    <a16:creationId xmlns:a16="http://schemas.microsoft.com/office/drawing/2014/main" id="{52F90CF4-A6B8-AC91-95FE-5D73E0AB0072}"/>
                  </a:ext>
                </a:extLst>
              </p:cNvPr>
              <p:cNvGrpSpPr/>
              <p:nvPr/>
            </p:nvGrpSpPr>
            <p:grpSpPr>
              <a:xfrm>
                <a:off x="1853489" y="4948338"/>
                <a:ext cx="271147" cy="239432"/>
                <a:chOff x="744628" y="4695085"/>
                <a:chExt cx="271147" cy="239432"/>
              </a:xfrm>
            </p:grpSpPr>
            <p:sp>
              <p:nvSpPr>
                <p:cNvPr id="168" name="Oval 167">
                  <a:extLst>
                    <a:ext uri="{FF2B5EF4-FFF2-40B4-BE49-F238E27FC236}">
                      <a16:creationId xmlns:a16="http://schemas.microsoft.com/office/drawing/2014/main" id="{2CB400DD-874F-AD5D-57CF-1904C165BFD4}"/>
                    </a:ext>
                  </a:extLst>
                </p:cNvPr>
                <p:cNvSpPr/>
                <p:nvPr/>
              </p:nvSpPr>
              <p:spPr bwMode="gray">
                <a:xfrm>
                  <a:off x="846321" y="4695085"/>
                  <a:ext cx="169454" cy="169454"/>
                </a:xfrm>
                <a:prstGeom prst="ellipse">
                  <a:avLst/>
                </a:prstGeom>
                <a:solidFill>
                  <a:schemeClr val="tx2"/>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69" name="Oval 168">
                  <a:extLst>
                    <a:ext uri="{FF2B5EF4-FFF2-40B4-BE49-F238E27FC236}">
                      <a16:creationId xmlns:a16="http://schemas.microsoft.com/office/drawing/2014/main" id="{2ADE7311-D943-4D1D-7105-72B26EA4F7B3}"/>
                    </a:ext>
                  </a:extLst>
                </p:cNvPr>
                <p:cNvSpPr/>
                <p:nvPr/>
              </p:nvSpPr>
              <p:spPr bwMode="gray">
                <a:xfrm>
                  <a:off x="744628" y="4765063"/>
                  <a:ext cx="169454" cy="169454"/>
                </a:xfrm>
                <a:prstGeom prst="ellipse">
                  <a:avLst/>
                </a:prstGeom>
                <a:solidFill>
                  <a:srgbClr val="FF0000"/>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endParaRPr lang="en-US" sz="1600" err="1">
                    <a:solidFill>
                      <a:schemeClr val="tx1"/>
                    </a:solidFill>
                  </a:endParaRPr>
                </a:p>
              </p:txBody>
            </p:sp>
          </p:grpSp>
          <p:grpSp>
            <p:nvGrpSpPr>
              <p:cNvPr id="173" name="Group 172">
                <a:extLst>
                  <a:ext uri="{FF2B5EF4-FFF2-40B4-BE49-F238E27FC236}">
                    <a16:creationId xmlns:a16="http://schemas.microsoft.com/office/drawing/2014/main" id="{D8CA0DEA-BFA3-A339-40DD-56D490B30899}"/>
                  </a:ext>
                </a:extLst>
              </p:cNvPr>
              <p:cNvGrpSpPr/>
              <p:nvPr/>
            </p:nvGrpSpPr>
            <p:grpSpPr>
              <a:xfrm rot="10582801">
                <a:off x="1899446" y="5036253"/>
                <a:ext cx="271147" cy="239432"/>
                <a:chOff x="744628" y="4695085"/>
                <a:chExt cx="271147" cy="239432"/>
              </a:xfrm>
            </p:grpSpPr>
            <p:sp>
              <p:nvSpPr>
                <p:cNvPr id="174" name="Oval 173">
                  <a:extLst>
                    <a:ext uri="{FF2B5EF4-FFF2-40B4-BE49-F238E27FC236}">
                      <a16:creationId xmlns:a16="http://schemas.microsoft.com/office/drawing/2014/main" id="{442095FE-E74A-734A-6596-5094F924F424}"/>
                    </a:ext>
                  </a:extLst>
                </p:cNvPr>
                <p:cNvSpPr/>
                <p:nvPr/>
              </p:nvSpPr>
              <p:spPr bwMode="gray">
                <a:xfrm>
                  <a:off x="846321" y="4695085"/>
                  <a:ext cx="169454" cy="169454"/>
                </a:xfrm>
                <a:prstGeom prst="ellipse">
                  <a:avLst/>
                </a:prstGeom>
                <a:solidFill>
                  <a:schemeClr val="tx2"/>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75" name="Oval 174">
                  <a:extLst>
                    <a:ext uri="{FF2B5EF4-FFF2-40B4-BE49-F238E27FC236}">
                      <a16:creationId xmlns:a16="http://schemas.microsoft.com/office/drawing/2014/main" id="{3DA5E872-60FF-D97E-0A73-778E8C717400}"/>
                    </a:ext>
                  </a:extLst>
                </p:cNvPr>
                <p:cNvSpPr/>
                <p:nvPr/>
              </p:nvSpPr>
              <p:spPr bwMode="gray">
                <a:xfrm>
                  <a:off x="744628" y="4765063"/>
                  <a:ext cx="169454" cy="169454"/>
                </a:xfrm>
                <a:prstGeom prst="ellipse">
                  <a:avLst/>
                </a:prstGeom>
                <a:solidFill>
                  <a:srgbClr val="FF0000"/>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endParaRPr lang="en-US" sz="1600" err="1">
                    <a:solidFill>
                      <a:schemeClr val="tx1"/>
                    </a:solidFill>
                  </a:endParaRPr>
                </a:p>
              </p:txBody>
            </p:sp>
          </p:grpSp>
        </p:grpSp>
        <p:grpSp>
          <p:nvGrpSpPr>
            <p:cNvPr id="177" name="Group 176">
              <a:extLst>
                <a:ext uri="{FF2B5EF4-FFF2-40B4-BE49-F238E27FC236}">
                  <a16:creationId xmlns:a16="http://schemas.microsoft.com/office/drawing/2014/main" id="{71BE02AD-F4A4-ECAF-5051-FB604E44B4B4}"/>
                </a:ext>
              </a:extLst>
            </p:cNvPr>
            <p:cNvGrpSpPr/>
            <p:nvPr/>
          </p:nvGrpSpPr>
          <p:grpSpPr>
            <a:xfrm>
              <a:off x="2914021" y="4511114"/>
              <a:ext cx="317104" cy="327347"/>
              <a:chOff x="1853489" y="4948338"/>
              <a:chExt cx="317104" cy="327347"/>
            </a:xfrm>
          </p:grpSpPr>
          <p:grpSp>
            <p:nvGrpSpPr>
              <p:cNvPr id="178" name="Group 177">
                <a:extLst>
                  <a:ext uri="{FF2B5EF4-FFF2-40B4-BE49-F238E27FC236}">
                    <a16:creationId xmlns:a16="http://schemas.microsoft.com/office/drawing/2014/main" id="{1D05EF61-3BF5-9261-6F5E-587F627F8E00}"/>
                  </a:ext>
                </a:extLst>
              </p:cNvPr>
              <p:cNvGrpSpPr/>
              <p:nvPr/>
            </p:nvGrpSpPr>
            <p:grpSpPr>
              <a:xfrm>
                <a:off x="1853489" y="4948338"/>
                <a:ext cx="271147" cy="239432"/>
                <a:chOff x="744628" y="4695085"/>
                <a:chExt cx="271147" cy="239432"/>
              </a:xfrm>
            </p:grpSpPr>
            <p:sp>
              <p:nvSpPr>
                <p:cNvPr id="182" name="Oval 181">
                  <a:extLst>
                    <a:ext uri="{FF2B5EF4-FFF2-40B4-BE49-F238E27FC236}">
                      <a16:creationId xmlns:a16="http://schemas.microsoft.com/office/drawing/2014/main" id="{BDF3D6E3-503F-A017-C1EF-BB2A4535C607}"/>
                    </a:ext>
                  </a:extLst>
                </p:cNvPr>
                <p:cNvSpPr/>
                <p:nvPr/>
              </p:nvSpPr>
              <p:spPr bwMode="gray">
                <a:xfrm>
                  <a:off x="846321" y="4695085"/>
                  <a:ext cx="169454" cy="169454"/>
                </a:xfrm>
                <a:prstGeom prst="ellipse">
                  <a:avLst/>
                </a:prstGeom>
                <a:solidFill>
                  <a:schemeClr val="tx2"/>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84" name="Oval 183">
                  <a:extLst>
                    <a:ext uri="{FF2B5EF4-FFF2-40B4-BE49-F238E27FC236}">
                      <a16:creationId xmlns:a16="http://schemas.microsoft.com/office/drawing/2014/main" id="{580649FD-C6F6-0CD5-46E9-1FDFE9EE858C}"/>
                    </a:ext>
                  </a:extLst>
                </p:cNvPr>
                <p:cNvSpPr/>
                <p:nvPr/>
              </p:nvSpPr>
              <p:spPr bwMode="gray">
                <a:xfrm>
                  <a:off x="744628" y="4765063"/>
                  <a:ext cx="169454" cy="169454"/>
                </a:xfrm>
                <a:prstGeom prst="ellipse">
                  <a:avLst/>
                </a:prstGeom>
                <a:solidFill>
                  <a:srgbClr val="FF0000"/>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endParaRPr lang="en-US" sz="1600" err="1">
                    <a:solidFill>
                      <a:schemeClr val="tx1"/>
                    </a:solidFill>
                  </a:endParaRPr>
                </a:p>
              </p:txBody>
            </p:sp>
          </p:grpSp>
          <p:grpSp>
            <p:nvGrpSpPr>
              <p:cNvPr id="179" name="Group 178">
                <a:extLst>
                  <a:ext uri="{FF2B5EF4-FFF2-40B4-BE49-F238E27FC236}">
                    <a16:creationId xmlns:a16="http://schemas.microsoft.com/office/drawing/2014/main" id="{E04EAB16-3FEC-4AFA-5FB1-52F193C58D70}"/>
                  </a:ext>
                </a:extLst>
              </p:cNvPr>
              <p:cNvGrpSpPr/>
              <p:nvPr/>
            </p:nvGrpSpPr>
            <p:grpSpPr>
              <a:xfrm rot="10582801">
                <a:off x="1899446" y="5036253"/>
                <a:ext cx="271147" cy="239432"/>
                <a:chOff x="744628" y="4695085"/>
                <a:chExt cx="271147" cy="239432"/>
              </a:xfrm>
            </p:grpSpPr>
            <p:sp>
              <p:nvSpPr>
                <p:cNvPr id="180" name="Oval 179">
                  <a:extLst>
                    <a:ext uri="{FF2B5EF4-FFF2-40B4-BE49-F238E27FC236}">
                      <a16:creationId xmlns:a16="http://schemas.microsoft.com/office/drawing/2014/main" id="{2652F517-A8E6-1886-F710-C4CA8DA0AC61}"/>
                    </a:ext>
                  </a:extLst>
                </p:cNvPr>
                <p:cNvSpPr/>
                <p:nvPr/>
              </p:nvSpPr>
              <p:spPr bwMode="gray">
                <a:xfrm>
                  <a:off x="846321" y="4695085"/>
                  <a:ext cx="169454" cy="169454"/>
                </a:xfrm>
                <a:prstGeom prst="ellipse">
                  <a:avLst/>
                </a:prstGeom>
                <a:solidFill>
                  <a:schemeClr val="tx2"/>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81" name="Oval 180">
                  <a:extLst>
                    <a:ext uri="{FF2B5EF4-FFF2-40B4-BE49-F238E27FC236}">
                      <a16:creationId xmlns:a16="http://schemas.microsoft.com/office/drawing/2014/main" id="{44380E48-E859-C2AF-52D3-D592A0C91829}"/>
                    </a:ext>
                  </a:extLst>
                </p:cNvPr>
                <p:cNvSpPr/>
                <p:nvPr/>
              </p:nvSpPr>
              <p:spPr bwMode="gray">
                <a:xfrm>
                  <a:off x="744628" y="4765063"/>
                  <a:ext cx="169454" cy="169454"/>
                </a:xfrm>
                <a:prstGeom prst="ellipse">
                  <a:avLst/>
                </a:prstGeom>
                <a:solidFill>
                  <a:srgbClr val="FF0000"/>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endParaRPr lang="en-US" sz="1600" err="1">
                    <a:solidFill>
                      <a:schemeClr val="tx1"/>
                    </a:solidFill>
                  </a:endParaRPr>
                </a:p>
              </p:txBody>
            </p:sp>
          </p:grpSp>
        </p:grpSp>
        <p:sp>
          <p:nvSpPr>
            <p:cNvPr id="187" name="Oval 186">
              <a:extLst>
                <a:ext uri="{FF2B5EF4-FFF2-40B4-BE49-F238E27FC236}">
                  <a16:creationId xmlns:a16="http://schemas.microsoft.com/office/drawing/2014/main" id="{74A48A04-BD82-1B8E-2E8D-3959428F6BE1}"/>
                </a:ext>
              </a:extLst>
            </p:cNvPr>
            <p:cNvSpPr/>
            <p:nvPr/>
          </p:nvSpPr>
          <p:spPr bwMode="gray">
            <a:xfrm rot="10582801">
              <a:off x="2971091" y="5586369"/>
              <a:ext cx="169454" cy="169454"/>
            </a:xfrm>
            <a:prstGeom prst="ellipse">
              <a:avLst/>
            </a:prstGeom>
            <a:solidFill>
              <a:schemeClr val="tx2"/>
            </a:solidFill>
            <a:ln w="9525">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cxnSp>
          <p:nvCxnSpPr>
            <p:cNvPr id="1024" name="Straight Arrow Connector 1023">
              <a:extLst>
                <a:ext uri="{FF2B5EF4-FFF2-40B4-BE49-F238E27FC236}">
                  <a16:creationId xmlns:a16="http://schemas.microsoft.com/office/drawing/2014/main" id="{002A60AC-6C8A-DDC5-682F-9BC4FBECC3CC}"/>
                </a:ext>
              </a:extLst>
            </p:cNvPr>
            <p:cNvCxnSpPr>
              <a:cxnSpLocks/>
            </p:cNvCxnSpPr>
            <p:nvPr/>
          </p:nvCxnSpPr>
          <p:spPr bwMode="gray">
            <a:xfrm flipV="1">
              <a:off x="1431048" y="5196980"/>
              <a:ext cx="362976" cy="283429"/>
            </a:xfrm>
            <a:prstGeom prst="straightConnector1">
              <a:avLst/>
            </a:prstGeom>
            <a:ln w="12700"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cxnSp>
          <p:nvCxnSpPr>
            <p:cNvPr id="1027" name="Straight Arrow Connector 1026">
              <a:extLst>
                <a:ext uri="{FF2B5EF4-FFF2-40B4-BE49-F238E27FC236}">
                  <a16:creationId xmlns:a16="http://schemas.microsoft.com/office/drawing/2014/main" id="{D14EC972-E5EA-7338-5559-F056DFA92AA4}"/>
                </a:ext>
              </a:extLst>
            </p:cNvPr>
            <p:cNvCxnSpPr>
              <a:cxnSpLocks/>
            </p:cNvCxnSpPr>
            <p:nvPr/>
          </p:nvCxnSpPr>
          <p:spPr bwMode="gray">
            <a:xfrm>
              <a:off x="1431048" y="4778848"/>
              <a:ext cx="362976" cy="283429"/>
            </a:xfrm>
            <a:prstGeom prst="straightConnector1">
              <a:avLst/>
            </a:prstGeom>
            <a:ln w="12700"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cxnSp>
          <p:nvCxnSpPr>
            <p:cNvPr id="1028" name="Straight Arrow Connector 1027">
              <a:extLst>
                <a:ext uri="{FF2B5EF4-FFF2-40B4-BE49-F238E27FC236}">
                  <a16:creationId xmlns:a16="http://schemas.microsoft.com/office/drawing/2014/main" id="{5746E701-8C82-DB63-9889-326C16C10B0F}"/>
                </a:ext>
              </a:extLst>
            </p:cNvPr>
            <p:cNvCxnSpPr>
              <a:cxnSpLocks/>
            </p:cNvCxnSpPr>
            <p:nvPr/>
          </p:nvCxnSpPr>
          <p:spPr bwMode="gray">
            <a:xfrm flipV="1">
              <a:off x="2374095" y="4766377"/>
              <a:ext cx="516123" cy="252588"/>
            </a:xfrm>
            <a:prstGeom prst="straightConnector1">
              <a:avLst/>
            </a:prstGeom>
            <a:ln w="12700"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cxnSp>
          <p:nvCxnSpPr>
            <p:cNvPr id="1031" name="Straight Arrow Connector 1030">
              <a:extLst>
                <a:ext uri="{FF2B5EF4-FFF2-40B4-BE49-F238E27FC236}">
                  <a16:creationId xmlns:a16="http://schemas.microsoft.com/office/drawing/2014/main" id="{456603D5-AAA5-C035-1FA5-66AE738412D0}"/>
                </a:ext>
              </a:extLst>
            </p:cNvPr>
            <p:cNvCxnSpPr>
              <a:cxnSpLocks/>
            </p:cNvCxnSpPr>
            <p:nvPr/>
          </p:nvCxnSpPr>
          <p:spPr bwMode="gray">
            <a:xfrm>
              <a:off x="2374095" y="5328601"/>
              <a:ext cx="516123" cy="252588"/>
            </a:xfrm>
            <a:prstGeom prst="straightConnector1">
              <a:avLst/>
            </a:prstGeom>
            <a:ln w="12700"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grpSp>
          <p:nvGrpSpPr>
            <p:cNvPr id="1032" name="Group 1031">
              <a:extLst>
                <a:ext uri="{FF2B5EF4-FFF2-40B4-BE49-F238E27FC236}">
                  <a16:creationId xmlns:a16="http://schemas.microsoft.com/office/drawing/2014/main" id="{CEEFEF80-B0E9-29AC-75DA-CB9DDBA79DA8}"/>
                </a:ext>
              </a:extLst>
            </p:cNvPr>
            <p:cNvGrpSpPr/>
            <p:nvPr/>
          </p:nvGrpSpPr>
          <p:grpSpPr>
            <a:xfrm>
              <a:off x="2046260" y="4840074"/>
              <a:ext cx="896843" cy="632985"/>
              <a:chOff x="2046260" y="4840074"/>
              <a:chExt cx="896843" cy="632985"/>
            </a:xfrm>
          </p:grpSpPr>
          <p:sp>
            <p:nvSpPr>
              <p:cNvPr id="188" name="Explosion: 8 Points 187">
                <a:extLst>
                  <a:ext uri="{FF2B5EF4-FFF2-40B4-BE49-F238E27FC236}">
                    <a16:creationId xmlns:a16="http://schemas.microsoft.com/office/drawing/2014/main" id="{6CDFC63C-F8FB-64A8-3D18-1AB3228CFF7A}"/>
                  </a:ext>
                </a:extLst>
              </p:cNvPr>
              <p:cNvSpPr/>
              <p:nvPr/>
            </p:nvSpPr>
            <p:spPr bwMode="gray">
              <a:xfrm>
                <a:off x="2046260" y="4840074"/>
                <a:ext cx="896843" cy="632985"/>
              </a:xfrm>
              <a:prstGeom prst="irregularSeal1">
                <a:avLst/>
              </a:prstGeom>
              <a:gradFill flip="none" rotWithShape="1">
                <a:gsLst>
                  <a:gs pos="0">
                    <a:srgbClr val="FFFF00"/>
                  </a:gs>
                  <a:gs pos="100000">
                    <a:srgbClr val="FFC000"/>
                  </a:gs>
                </a:gsLst>
                <a:path path="shape">
                  <a:fillToRect l="50000" t="50000" r="50000" b="50000"/>
                </a:path>
                <a:tileRect/>
              </a:gra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36000" numCol="1" spcCol="0" rtlCol="0" fromWordArt="0" anchor="t" anchorCtr="0" forceAA="0" compatLnSpc="1">
                <a:prstTxWarp prst="textNoShape">
                  <a:avLst/>
                </a:prstTxWarp>
                <a:noAutofit/>
              </a:bodyPr>
              <a:lstStyle/>
              <a:p>
                <a:pPr marL="0" indent="0" algn="ctr">
                  <a:buNone/>
                </a:pPr>
                <a:endParaRPr lang="en-US" sz="1200">
                  <a:solidFill>
                    <a:schemeClr val="tx1"/>
                  </a:solidFill>
                </a:endParaRPr>
              </a:p>
            </p:txBody>
          </p:sp>
          <p:sp>
            <p:nvSpPr>
              <p:cNvPr id="189" name="TextBox 188">
                <a:extLst>
                  <a:ext uri="{FF2B5EF4-FFF2-40B4-BE49-F238E27FC236}">
                    <a16:creationId xmlns:a16="http://schemas.microsoft.com/office/drawing/2014/main" id="{54934F29-BF2E-AABC-DFC2-1386236271B5}"/>
                  </a:ext>
                </a:extLst>
              </p:cNvPr>
              <p:cNvSpPr txBox="1"/>
              <p:nvPr>
                <p:custDataLst>
                  <p:tags r:id="rId33"/>
                </p:custDataLst>
              </p:nvPr>
            </p:nvSpPr>
            <p:spPr bwMode="gray">
              <a:xfrm>
                <a:off x="2098459" y="5068771"/>
                <a:ext cx="827117" cy="153888"/>
              </a:xfrm>
              <a:prstGeom prst="rect">
                <a:avLst/>
              </a:prstGeom>
              <a:noFill/>
            </p:spPr>
            <p:txBody>
              <a:bodyPr wrap="square" lIns="0" tIns="0" rIns="0" bIns="0" rtlCol="0">
                <a:spAutoFit/>
              </a:bodyPr>
              <a:lstStyle/>
              <a:p>
                <a:pPr marL="0" indent="0" algn="ctr">
                  <a:buNone/>
                </a:pPr>
                <a:r>
                  <a:rPr lang="en-US" sz="1000">
                    <a:solidFill>
                      <a:schemeClr val="tx1"/>
                    </a:solidFill>
                  </a:rPr>
                  <a:t>17.6 MeV</a:t>
                </a:r>
              </a:p>
            </p:txBody>
          </p:sp>
        </p:grpSp>
        <p:sp>
          <p:nvSpPr>
            <p:cNvPr id="1033" name="TextBox 1032">
              <a:extLst>
                <a:ext uri="{FF2B5EF4-FFF2-40B4-BE49-F238E27FC236}">
                  <a16:creationId xmlns:a16="http://schemas.microsoft.com/office/drawing/2014/main" id="{075DD39E-9768-AF14-A788-CFAD9416F063}"/>
                </a:ext>
              </a:extLst>
            </p:cNvPr>
            <p:cNvSpPr txBox="1"/>
            <p:nvPr>
              <p:custDataLst>
                <p:tags r:id="rId28"/>
              </p:custDataLst>
            </p:nvPr>
          </p:nvSpPr>
          <p:spPr bwMode="gray">
            <a:xfrm>
              <a:off x="778577" y="4390723"/>
              <a:ext cx="909827" cy="249625"/>
            </a:xfrm>
            <a:prstGeom prst="rect">
              <a:avLst/>
            </a:prstGeom>
            <a:noFill/>
          </p:spPr>
          <p:txBody>
            <a:bodyPr wrap="square" lIns="0" tIns="0" rIns="0" bIns="0" rtlCol="0">
              <a:spAutoFit/>
            </a:bodyPr>
            <a:lstStyle/>
            <a:p>
              <a:pPr marL="0" indent="0" algn="ctr">
                <a:buNone/>
              </a:pPr>
              <a:r>
                <a:rPr lang="en-US" sz="1400">
                  <a:solidFill>
                    <a:schemeClr val="tx1"/>
                  </a:solidFill>
                </a:rPr>
                <a:t>Deuterium</a:t>
              </a:r>
            </a:p>
          </p:txBody>
        </p:sp>
        <p:sp>
          <p:nvSpPr>
            <p:cNvPr id="1034" name="TextBox 1033">
              <a:extLst>
                <a:ext uri="{FF2B5EF4-FFF2-40B4-BE49-F238E27FC236}">
                  <a16:creationId xmlns:a16="http://schemas.microsoft.com/office/drawing/2014/main" id="{22C8FF99-1F78-2A62-C2C7-C5DA3169EA3C}"/>
                </a:ext>
              </a:extLst>
            </p:cNvPr>
            <p:cNvSpPr txBox="1"/>
            <p:nvPr>
              <p:custDataLst>
                <p:tags r:id="rId29"/>
              </p:custDataLst>
            </p:nvPr>
          </p:nvSpPr>
          <p:spPr bwMode="gray">
            <a:xfrm>
              <a:off x="734423" y="5677054"/>
              <a:ext cx="909827" cy="215444"/>
            </a:xfrm>
            <a:prstGeom prst="rect">
              <a:avLst/>
            </a:prstGeom>
            <a:noFill/>
          </p:spPr>
          <p:txBody>
            <a:bodyPr wrap="square" lIns="0" tIns="0" rIns="0" bIns="0" rtlCol="0">
              <a:spAutoFit/>
            </a:bodyPr>
            <a:lstStyle/>
            <a:p>
              <a:pPr marL="0" indent="0" algn="ctr">
                <a:buNone/>
              </a:pPr>
              <a:r>
                <a:rPr lang="en-US" sz="1400">
                  <a:solidFill>
                    <a:schemeClr val="tx1"/>
                  </a:solidFill>
                </a:rPr>
                <a:t>Tritium</a:t>
              </a:r>
            </a:p>
          </p:txBody>
        </p:sp>
        <p:sp>
          <p:nvSpPr>
            <p:cNvPr id="1035" name="TextBox 1034">
              <a:extLst>
                <a:ext uri="{FF2B5EF4-FFF2-40B4-BE49-F238E27FC236}">
                  <a16:creationId xmlns:a16="http://schemas.microsoft.com/office/drawing/2014/main" id="{E8771F38-37F9-6F62-CB90-854B7A1D05AB}"/>
                </a:ext>
              </a:extLst>
            </p:cNvPr>
            <p:cNvSpPr txBox="1"/>
            <p:nvPr>
              <p:custDataLst>
                <p:tags r:id="rId30"/>
              </p:custDataLst>
            </p:nvPr>
          </p:nvSpPr>
          <p:spPr bwMode="gray">
            <a:xfrm>
              <a:off x="3268719" y="4555447"/>
              <a:ext cx="588719" cy="215444"/>
            </a:xfrm>
            <a:prstGeom prst="rect">
              <a:avLst/>
            </a:prstGeom>
            <a:noFill/>
          </p:spPr>
          <p:txBody>
            <a:bodyPr wrap="square" lIns="0" tIns="0" rIns="0" bIns="0" rtlCol="0">
              <a:spAutoFit/>
            </a:bodyPr>
            <a:lstStyle/>
            <a:p>
              <a:pPr marL="0" indent="0" algn="ctr">
                <a:buNone/>
              </a:pPr>
              <a:r>
                <a:rPr lang="en-US" sz="1400">
                  <a:solidFill>
                    <a:schemeClr val="tx1"/>
                  </a:solidFill>
                </a:rPr>
                <a:t>Helium</a:t>
              </a:r>
            </a:p>
          </p:txBody>
        </p:sp>
        <p:sp>
          <p:nvSpPr>
            <p:cNvPr id="1036" name="TextBox 1035">
              <a:extLst>
                <a:ext uri="{FF2B5EF4-FFF2-40B4-BE49-F238E27FC236}">
                  <a16:creationId xmlns:a16="http://schemas.microsoft.com/office/drawing/2014/main" id="{8AB537F2-1431-E3FD-DB71-0FEF127294C1}"/>
                </a:ext>
              </a:extLst>
            </p:cNvPr>
            <p:cNvSpPr txBox="1"/>
            <p:nvPr>
              <p:custDataLst>
                <p:tags r:id="rId31"/>
              </p:custDataLst>
            </p:nvPr>
          </p:nvSpPr>
          <p:spPr bwMode="gray">
            <a:xfrm>
              <a:off x="3136277" y="5558690"/>
              <a:ext cx="209552" cy="215444"/>
            </a:xfrm>
            <a:prstGeom prst="rect">
              <a:avLst/>
            </a:prstGeom>
            <a:noFill/>
          </p:spPr>
          <p:txBody>
            <a:bodyPr wrap="square" lIns="0" tIns="0" rIns="0" bIns="0" rtlCol="0">
              <a:spAutoFit/>
            </a:bodyPr>
            <a:lstStyle/>
            <a:p>
              <a:pPr marL="0" indent="0" algn="ctr">
                <a:buNone/>
              </a:pPr>
              <a:r>
                <a:rPr lang="en-US" sz="1400">
                  <a:solidFill>
                    <a:schemeClr val="tx1"/>
                  </a:solidFill>
                </a:rPr>
                <a:t>n</a:t>
              </a:r>
            </a:p>
          </p:txBody>
        </p:sp>
        <p:sp>
          <p:nvSpPr>
            <p:cNvPr id="1038" name="TextBox 1037">
              <a:extLst>
                <a:ext uri="{FF2B5EF4-FFF2-40B4-BE49-F238E27FC236}">
                  <a16:creationId xmlns:a16="http://schemas.microsoft.com/office/drawing/2014/main" id="{80A23961-15EA-295D-4972-7E4D60013068}"/>
                </a:ext>
              </a:extLst>
            </p:cNvPr>
            <p:cNvSpPr txBox="1"/>
            <p:nvPr>
              <p:custDataLst>
                <p:tags r:id="rId32"/>
              </p:custDataLst>
            </p:nvPr>
          </p:nvSpPr>
          <p:spPr bwMode="gray">
            <a:xfrm>
              <a:off x="1545125" y="5497382"/>
              <a:ext cx="909827" cy="215444"/>
            </a:xfrm>
            <a:prstGeom prst="rect">
              <a:avLst/>
            </a:prstGeom>
            <a:noFill/>
          </p:spPr>
          <p:txBody>
            <a:bodyPr wrap="square" lIns="0" tIns="0" rIns="0" bIns="0" rtlCol="0">
              <a:spAutoFit/>
            </a:bodyPr>
            <a:lstStyle/>
            <a:p>
              <a:pPr marL="0" indent="0" algn="ctr">
                <a:buNone/>
              </a:pPr>
              <a:r>
                <a:rPr lang="en-US" sz="1400">
                  <a:solidFill>
                    <a:schemeClr val="tx1"/>
                  </a:solidFill>
                </a:rPr>
                <a:t>plasma</a:t>
              </a:r>
            </a:p>
          </p:txBody>
        </p:sp>
      </p:grpSp>
    </p:spTree>
    <p:extLst>
      <p:ext uri="{BB962C8B-B14F-4D97-AF65-F5344CB8AC3E}">
        <p14:creationId xmlns:p14="http://schemas.microsoft.com/office/powerpoint/2010/main" val="1408636065"/>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567828E-E62E-9579-A675-15325EC6B411}"/>
            </a:ext>
          </a:extLst>
        </p:cNvPr>
        <p:cNvGrpSpPr/>
        <p:nvPr/>
      </p:nvGrpSpPr>
      <p:grpSpPr>
        <a:xfrm>
          <a:off x="0" y="0"/>
          <a:ext cx="0" cy="0"/>
          <a:chOff x="0" y="0"/>
          <a:chExt cx="0" cy="0"/>
        </a:xfrm>
      </p:grpSpPr>
      <p:graphicFrame>
        <p:nvGraphicFramePr>
          <p:cNvPr id="12" name="think-cell data - do not delete" hidden="1">
            <a:extLst>
              <a:ext uri="{FF2B5EF4-FFF2-40B4-BE49-F238E27FC236}">
                <a16:creationId xmlns:a16="http://schemas.microsoft.com/office/drawing/2014/main" id="{8179C733-3783-156D-4E11-B73F5EE9881C}"/>
              </a:ext>
            </a:extLst>
          </p:cNvPr>
          <p:cNvGraphicFramePr>
            <a:graphicFrameLocks noChangeAspect="1"/>
          </p:cNvGraphicFramePr>
          <p:nvPr>
            <p:custDataLst>
              <p:tags r:id="rId1"/>
            </p:custDataLst>
            <p:extLst>
              <p:ext uri="{D42A27DB-BD31-4B8C-83A1-F6EECF244321}">
                <p14:modId xmlns:p14="http://schemas.microsoft.com/office/powerpoint/2010/main" val="487191908"/>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8" imgW="7772400" imgH="10058400" progId="TCLayout.ActiveDocument.1">
                  <p:embed/>
                </p:oleObj>
              </mc:Choice>
              <mc:Fallback>
                <p:oleObj name="think-cell Slide" r:id="rId8" imgW="7772400" imgH="10058400" progId="TCLayout.ActiveDocument.1">
                  <p:embed/>
                  <p:pic>
                    <p:nvPicPr>
                      <p:cNvPr id="12" name="think-cell data - do not delete" hidden="1">
                        <a:extLst>
                          <a:ext uri="{FF2B5EF4-FFF2-40B4-BE49-F238E27FC236}">
                            <a16:creationId xmlns:a16="http://schemas.microsoft.com/office/drawing/2014/main" id="{8179C733-3783-156D-4E11-B73F5EE9881C}"/>
                          </a:ext>
                        </a:extLst>
                      </p:cNvPr>
                      <p:cNvPicPr/>
                      <p:nvPr/>
                    </p:nvPicPr>
                    <p:blipFill>
                      <a:blip/>
                      <a:stretch>
                        <a:fillRect/>
                      </a:stretch>
                    </p:blipFill>
                    <p:spPr>
                      <a:xfrm>
                        <a:off x="1588" y="1588"/>
                        <a:ext cx="1227" cy="1588"/>
                      </a:xfrm>
                      <a:prstGeom prst="rect">
                        <a:avLst/>
                      </a:prstGeom>
                    </p:spPr>
                  </p:pic>
                </p:oleObj>
              </mc:Fallback>
            </mc:AlternateContent>
          </a:graphicData>
        </a:graphic>
      </p:graphicFrame>
      <p:sp>
        <p:nvSpPr>
          <p:cNvPr id="54" name="btfpNotesBox368131">
            <a:hlinkClick r:id="rId9"/>
            <a:extLst>
              <a:ext uri="{FF2B5EF4-FFF2-40B4-BE49-F238E27FC236}">
                <a16:creationId xmlns:a16="http://schemas.microsoft.com/office/drawing/2014/main" id="{1864977F-1BF1-84E9-19FA-8A3CEE293244}"/>
              </a:ext>
            </a:extLst>
          </p:cNvPr>
          <p:cNvSpPr txBox="1"/>
          <p:nvPr>
            <p:custDataLst>
              <p:tags r:id="rId2"/>
            </p:custDataLst>
          </p:nvPr>
        </p:nvSpPr>
        <p:spPr bwMode="gray">
          <a:xfrm>
            <a:off x="329184" y="6309360"/>
            <a:ext cx="9162818" cy="492443"/>
          </a:xfrm>
          <a:prstGeom prst="rect">
            <a:avLst/>
          </a:prstGeom>
          <a:noFill/>
        </p:spPr>
        <p:txBody>
          <a:bodyPr vert="horz" wrap="square" lIns="0" tIns="0" rIns="0" bIns="0" rtlCol="0" anchor="b">
            <a:spAutoFit/>
          </a:bodyPr>
          <a:lstStyle/>
          <a:p>
            <a:pPr marL="0" marR="0" lvl="0" indent="0" algn="l" defTabSz="7112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000000"/>
              </a:solidFill>
              <a:effectLst/>
              <a:uLnTx/>
              <a:uFillTx/>
              <a:latin typeface="Arial (body)"/>
            </a:endParaRPr>
          </a:p>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body)"/>
              </a:rPr>
              <a:t>Sources: Fusion Industry Association, </a:t>
            </a:r>
            <a:r>
              <a:rPr kumimoji="0" lang="en-US" sz="800" b="0" i="0" u="none" strike="noStrike" kern="1200" cap="none" spc="0" normalizeH="0" baseline="0" noProof="0" dirty="0">
                <a:ln>
                  <a:noFill/>
                </a:ln>
                <a:solidFill>
                  <a:srgbClr val="000000"/>
                </a:solidFill>
                <a:effectLst/>
                <a:uLnTx/>
                <a:uFillTx/>
                <a:latin typeface="Arial (body)"/>
                <a:hlinkClick r:id="rId10"/>
              </a:rPr>
              <a:t>The Global Fusion Industry in 2024</a:t>
            </a:r>
            <a:r>
              <a:rPr kumimoji="0" lang="en-US" sz="800" b="0" i="0" u="none" strike="noStrike" kern="1200" cap="none" spc="0" normalizeH="0" baseline="0" noProof="0" dirty="0">
                <a:ln>
                  <a:noFill/>
                </a:ln>
                <a:solidFill>
                  <a:srgbClr val="000000"/>
                </a:solidFill>
                <a:effectLst/>
                <a:uLnTx/>
                <a:uFillTx/>
                <a:latin typeface="Arial (body)"/>
              </a:rPr>
              <a:t> (2024); ITER, </a:t>
            </a:r>
            <a:r>
              <a:rPr kumimoji="0" lang="en-US" sz="800" b="0" i="0" u="none" strike="noStrike" kern="1200" cap="none" spc="0" normalizeH="0" baseline="0" noProof="0" dirty="0">
                <a:ln>
                  <a:noFill/>
                </a:ln>
                <a:solidFill>
                  <a:srgbClr val="000000"/>
                </a:solidFill>
                <a:effectLst/>
                <a:uLnTx/>
                <a:uFillTx/>
                <a:latin typeface="Arial (body)"/>
                <a:hlinkClick r:id="rId11"/>
              </a:rPr>
              <a:t>Fusion Energy</a:t>
            </a:r>
            <a:r>
              <a:rPr kumimoji="0" lang="en-US" sz="800" b="0" i="0" u="none" strike="noStrike" kern="1200" cap="none" spc="0" normalizeH="0" baseline="0" noProof="0" dirty="0">
                <a:ln>
                  <a:noFill/>
                </a:ln>
                <a:solidFill>
                  <a:srgbClr val="000000"/>
                </a:solidFill>
                <a:effectLst/>
                <a:uLnTx/>
                <a:uFillTx/>
                <a:latin typeface="Arial (body)"/>
              </a:rPr>
              <a:t> (2025); </a:t>
            </a:r>
            <a:r>
              <a:rPr lang="en-US" sz="800" dirty="0">
                <a:solidFill>
                  <a:srgbClr val="000000"/>
                </a:solidFill>
                <a:latin typeface="Arial (body)"/>
              </a:rPr>
              <a:t>DoE, </a:t>
            </a:r>
            <a:r>
              <a:rPr kumimoji="0" lang="en-US" sz="800" b="0" i="0" u="none" strike="noStrike" kern="1200" cap="none" spc="0" normalizeH="0" baseline="0" noProof="0" dirty="0">
                <a:ln>
                  <a:noFill/>
                </a:ln>
                <a:solidFill>
                  <a:srgbClr val="000000"/>
                </a:solidFill>
                <a:effectLst/>
                <a:uLnTx/>
                <a:uFillTx/>
                <a:latin typeface="Arial (body)"/>
                <a:hlinkClick r:id="rId12"/>
              </a:rPr>
              <a:t>National Laboratory Makes History by Achieving Fusion Ignition</a:t>
            </a:r>
            <a:r>
              <a:rPr kumimoji="0" lang="en-US" sz="800" b="0" i="0" u="none" strike="noStrike" kern="1200" cap="none" spc="0" normalizeH="0" baseline="0" noProof="0" dirty="0">
                <a:ln>
                  <a:noFill/>
                </a:ln>
                <a:solidFill>
                  <a:srgbClr val="000000"/>
                </a:solidFill>
                <a:effectLst/>
                <a:uLnTx/>
                <a:uFillTx/>
                <a:latin typeface="Arial (body)"/>
              </a:rPr>
              <a:t> (2022); </a:t>
            </a:r>
          </a:p>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body)"/>
              </a:rPr>
              <a:t>McCabe, </a:t>
            </a:r>
            <a:r>
              <a:rPr kumimoji="0" lang="en-US" sz="800" b="0" i="0" u="none" strike="noStrike" kern="1200" cap="none" spc="0" normalizeH="0" baseline="0" noProof="0" dirty="0">
                <a:ln>
                  <a:noFill/>
                </a:ln>
                <a:solidFill>
                  <a:srgbClr val="000000"/>
                </a:solidFill>
                <a:effectLst/>
                <a:uLnTx/>
                <a:uFillTx/>
                <a:latin typeface="Arial (body)"/>
                <a:hlinkClick r:id="rId13"/>
              </a:rPr>
              <a:t>A timeline for fusion energy</a:t>
            </a:r>
            <a:r>
              <a:rPr kumimoji="0" lang="en-US" sz="800" b="0" i="0" u="none" strike="noStrike" kern="1200" cap="none" spc="0" normalizeH="0" baseline="0" noProof="0" dirty="0">
                <a:ln>
                  <a:noFill/>
                </a:ln>
                <a:solidFill>
                  <a:srgbClr val="000000"/>
                </a:solidFill>
                <a:effectLst/>
                <a:uLnTx/>
                <a:uFillTx/>
                <a:latin typeface="Arial (body)"/>
              </a:rPr>
              <a:t> (2023); EU-Startups, </a:t>
            </a:r>
            <a:r>
              <a:rPr kumimoji="0" lang="en-US" sz="800" b="0" i="0" u="none" strike="noStrike" kern="1200" cap="none" spc="0" normalizeH="0" baseline="0" noProof="0" dirty="0">
                <a:ln>
                  <a:noFill/>
                </a:ln>
                <a:solidFill>
                  <a:srgbClr val="000000"/>
                </a:solidFill>
                <a:effectLst/>
                <a:uLnTx/>
                <a:uFillTx/>
                <a:latin typeface="Arial (body)"/>
                <a:hlinkClick r:id="rId14"/>
              </a:rPr>
              <a:t>Marvel Fusion bags additional €50 million for nuclear fusion and prototype facility</a:t>
            </a:r>
            <a:r>
              <a:rPr kumimoji="0" lang="en-US" sz="800" b="0" i="0" u="none" strike="noStrike" kern="1200" cap="none" spc="0" normalizeH="0" baseline="0" noProof="0" dirty="0">
                <a:ln>
                  <a:noFill/>
                </a:ln>
                <a:solidFill>
                  <a:srgbClr val="000000"/>
                </a:solidFill>
                <a:effectLst/>
                <a:uLnTx/>
                <a:uFillTx/>
                <a:latin typeface="Arial (body)"/>
              </a:rPr>
              <a:t> (2025).</a:t>
            </a:r>
            <a:br>
              <a:rPr kumimoji="0" lang="en-US" sz="800" b="0" i="0" u="none" strike="noStrike" kern="1200" cap="none" spc="0" normalizeH="0" baseline="0" noProof="0" dirty="0">
                <a:ln>
                  <a:noFill/>
                </a:ln>
                <a:solidFill>
                  <a:srgbClr val="000000"/>
                </a:solidFill>
                <a:effectLst/>
                <a:uLnTx/>
                <a:uFillTx/>
                <a:latin typeface="Arial (body)"/>
              </a:rPr>
            </a:br>
            <a:r>
              <a:rPr kumimoji="0" lang="en-US" sz="800" b="0" i="0" u="none" strike="noStrike" kern="1200" cap="none" spc="0" normalizeH="0" baseline="0" noProof="0" dirty="0">
                <a:ln>
                  <a:noFill/>
                </a:ln>
                <a:solidFill>
                  <a:srgbClr val="000000"/>
                </a:solidFill>
                <a:effectLst/>
                <a:uLnTx/>
                <a:uFillTx/>
                <a:latin typeface="Arial (body)"/>
              </a:rPr>
              <a:t>Credit: Quint </a:t>
            </a:r>
            <a:r>
              <a:rPr kumimoji="0" lang="en-US" sz="800" b="0" i="0" u="none" strike="noStrike" kern="1200" cap="none" spc="0" normalizeH="0" baseline="0" noProof="0" dirty="0" err="1">
                <a:ln>
                  <a:noFill/>
                </a:ln>
                <a:solidFill>
                  <a:srgbClr val="000000"/>
                </a:solidFill>
                <a:effectLst/>
                <a:uLnTx/>
                <a:uFillTx/>
                <a:latin typeface="Arial (body)"/>
              </a:rPr>
              <a:t>Houwink</a:t>
            </a:r>
            <a:r>
              <a:rPr kumimoji="0" lang="en-US" sz="800" b="0" i="0" u="none" strike="noStrike" kern="1200" cap="none" spc="0" normalizeH="0" baseline="0" noProof="0" dirty="0">
                <a:ln>
                  <a:noFill/>
                </a:ln>
                <a:solidFill>
                  <a:srgbClr val="000000"/>
                </a:solidFill>
                <a:effectLst/>
                <a:uLnTx/>
                <a:uFillTx/>
                <a:latin typeface="Arial (body)"/>
              </a:rPr>
              <a:t> and </a:t>
            </a:r>
            <a:r>
              <a:rPr kumimoji="0" lang="en-US" sz="800" b="0" i="0" u="none" strike="noStrike" kern="1200" cap="none" spc="0" normalizeH="0" baseline="0" noProof="0" dirty="0">
                <a:ln>
                  <a:noFill/>
                </a:ln>
                <a:solidFill>
                  <a:srgbClr val="000000"/>
                </a:solidFill>
                <a:effectLst/>
                <a:uLnTx/>
                <a:uFillTx/>
                <a:latin typeface="Arial (body)"/>
                <a:hlinkClick r:id="rId15"/>
              </a:rPr>
              <a:t>Gernot Wagner</a:t>
            </a:r>
            <a:r>
              <a:rPr kumimoji="0" lang="en-US" sz="800" b="0" i="0" u="none" strike="noStrike" kern="1200" cap="none" spc="0" normalizeH="0" baseline="0" noProof="0" dirty="0">
                <a:ln>
                  <a:noFill/>
                </a:ln>
                <a:solidFill>
                  <a:srgbClr val="000000"/>
                </a:solidFill>
                <a:effectLst/>
                <a:uLnTx/>
                <a:uFillTx/>
                <a:latin typeface="Arial (body)"/>
              </a:rPr>
              <a:t>. Share with </a:t>
            </a:r>
            <a:r>
              <a:rPr kumimoji="0" lang="en-US" sz="800" b="0" i="0" u="none" strike="noStrike" kern="1200" cap="none" spc="0" normalizeH="0" baseline="0" noProof="0" dirty="0">
                <a:ln>
                  <a:noFill/>
                </a:ln>
                <a:solidFill>
                  <a:srgbClr val="000000"/>
                </a:solidFill>
                <a:effectLst/>
                <a:uLnTx/>
                <a:uFillTx/>
                <a:latin typeface="Arial (body)"/>
                <a:hlinkClick r:id="rId16"/>
              </a:rPr>
              <a:t>attribution</a:t>
            </a:r>
            <a:r>
              <a:rPr kumimoji="0" lang="en-US" sz="800" b="0" i="0" u="none" strike="noStrike" kern="1200" cap="none" spc="0" normalizeH="0" baseline="0" noProof="0" dirty="0">
                <a:ln>
                  <a:noFill/>
                </a:ln>
                <a:solidFill>
                  <a:srgbClr val="000000"/>
                </a:solidFill>
                <a:effectLst/>
                <a:uLnTx/>
                <a:uFillTx/>
                <a:latin typeface="Arial (body)"/>
              </a:rPr>
              <a:t>: </a:t>
            </a:r>
            <a:r>
              <a:rPr kumimoji="0" lang="en-US" sz="800" b="0" i="0" u="none" strike="noStrike" kern="1200" cap="none" spc="0" normalizeH="0" baseline="0" noProof="0" dirty="0" err="1">
                <a:ln>
                  <a:noFill/>
                </a:ln>
                <a:solidFill>
                  <a:srgbClr val="000000"/>
                </a:solidFill>
                <a:effectLst/>
                <a:uLnTx/>
                <a:uFillTx/>
                <a:latin typeface="Arial (body)"/>
              </a:rPr>
              <a:t>Houwink</a:t>
            </a:r>
            <a:r>
              <a:rPr kumimoji="0" lang="en-US" sz="800" b="0" i="0" u="none" strike="noStrike" kern="1200" cap="none" spc="0" normalizeH="0" baseline="0" noProof="0" dirty="0">
                <a:ln>
                  <a:noFill/>
                </a:ln>
                <a:solidFill>
                  <a:srgbClr val="000000"/>
                </a:solidFill>
                <a:effectLst/>
                <a:uLnTx/>
                <a:uFillTx/>
                <a:latin typeface="Arial (body)"/>
              </a:rPr>
              <a:t> </a:t>
            </a:r>
            <a:r>
              <a:rPr kumimoji="0" lang="en-US" sz="800" b="0" u="none" strike="noStrike" kern="1200" cap="none" spc="0" normalizeH="0" baseline="0" noProof="0" dirty="0">
                <a:ln>
                  <a:noFill/>
                </a:ln>
                <a:solidFill>
                  <a:srgbClr val="000000"/>
                </a:solidFill>
                <a:effectLst/>
                <a:uLnTx/>
                <a:uFillTx/>
                <a:latin typeface="Arial (body)"/>
              </a:rPr>
              <a:t>et al., </a:t>
            </a:r>
            <a:r>
              <a:rPr kumimoji="0" lang="en-US" sz="800" b="0" i="0" u="none" strike="noStrike" kern="1200" cap="none" spc="0" normalizeH="0" baseline="0" noProof="0" dirty="0">
                <a:ln>
                  <a:noFill/>
                </a:ln>
                <a:solidFill>
                  <a:srgbClr val="000000"/>
                </a:solidFill>
                <a:effectLst/>
                <a:uLnTx/>
                <a:uFillTx/>
                <a:latin typeface="Arial (body)"/>
              </a:rPr>
              <a:t>"Reenergizing Nuclear" (23 September 2025).</a:t>
            </a:r>
          </a:p>
        </p:txBody>
      </p:sp>
      <p:sp>
        <p:nvSpPr>
          <p:cNvPr id="108" name="Title 1">
            <a:extLst>
              <a:ext uri="{FF2B5EF4-FFF2-40B4-BE49-F238E27FC236}">
                <a16:creationId xmlns:a16="http://schemas.microsoft.com/office/drawing/2014/main" id="{8E0D3F9A-4252-7D6C-96BA-BA6E2A494D93}"/>
              </a:ext>
            </a:extLst>
          </p:cNvPr>
          <p:cNvSpPr>
            <a:spLocks noGrp="1"/>
          </p:cNvSpPr>
          <p:nvPr>
            <p:ph type="title"/>
          </p:nvPr>
        </p:nvSpPr>
        <p:spPr>
          <a:xfrm>
            <a:off x="329184" y="521208"/>
            <a:ext cx="11531600" cy="523220"/>
          </a:xfrm>
        </p:spPr>
        <p:txBody>
          <a:bodyPr vert="horz">
            <a:noAutofit/>
          </a:bodyPr>
          <a:lstStyle/>
          <a:p>
            <a:r>
              <a:rPr lang="en-US" b="1"/>
              <a:t>Fusion energy has achieved four of the six milestones to get to commercial viability</a:t>
            </a:r>
          </a:p>
        </p:txBody>
      </p:sp>
      <p:grpSp>
        <p:nvGrpSpPr>
          <p:cNvPr id="91" name="Group 90">
            <a:extLst>
              <a:ext uri="{FF2B5EF4-FFF2-40B4-BE49-F238E27FC236}">
                <a16:creationId xmlns:a16="http://schemas.microsoft.com/office/drawing/2014/main" id="{69A49D1B-020B-0538-228E-7D7A308480DC}"/>
              </a:ext>
            </a:extLst>
          </p:cNvPr>
          <p:cNvGrpSpPr/>
          <p:nvPr/>
        </p:nvGrpSpPr>
        <p:grpSpPr>
          <a:xfrm>
            <a:off x="1601961" y="1639928"/>
            <a:ext cx="9725170" cy="593755"/>
            <a:chOff x="1601961" y="1733144"/>
            <a:chExt cx="9725170" cy="593755"/>
          </a:xfrm>
        </p:grpSpPr>
        <p:sp>
          <p:nvSpPr>
            <p:cNvPr id="42" name="Arrow: Pentagon 11">
              <a:extLst>
                <a:ext uri="{FF2B5EF4-FFF2-40B4-BE49-F238E27FC236}">
                  <a16:creationId xmlns:a16="http://schemas.microsoft.com/office/drawing/2014/main" id="{CF564A0F-1556-2AFE-7FA2-B788544217B7}"/>
                </a:ext>
              </a:extLst>
            </p:cNvPr>
            <p:cNvSpPr/>
            <p:nvPr/>
          </p:nvSpPr>
          <p:spPr bwMode="gray">
            <a:xfrm>
              <a:off x="1601961" y="1733144"/>
              <a:ext cx="2027077" cy="593755"/>
            </a:xfrm>
            <a:prstGeom prst="homePlate">
              <a:avLst/>
            </a:prstGeom>
            <a:solidFill>
              <a:schemeClr val="accent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chemeClr val="bg1"/>
                  </a:solidFill>
                  <a:effectLst/>
                  <a:uLnTx/>
                  <a:uFillTx/>
                  <a:latin typeface="Arial"/>
                  <a:ea typeface="+mn-ea"/>
                  <a:cs typeface="+mn-cs"/>
                </a:rPr>
                <a:t>Create plasma</a:t>
              </a:r>
            </a:p>
          </p:txBody>
        </p:sp>
        <p:sp>
          <p:nvSpPr>
            <p:cNvPr id="43" name="Arrow: Chevron 13">
              <a:extLst>
                <a:ext uri="{FF2B5EF4-FFF2-40B4-BE49-F238E27FC236}">
                  <a16:creationId xmlns:a16="http://schemas.microsoft.com/office/drawing/2014/main" id="{013CF63B-897A-7DD5-3093-BA8730E7B2CF}"/>
                </a:ext>
              </a:extLst>
            </p:cNvPr>
            <p:cNvSpPr/>
            <p:nvPr/>
          </p:nvSpPr>
          <p:spPr bwMode="gray">
            <a:xfrm>
              <a:off x="3176630" y="1733144"/>
              <a:ext cx="2027077" cy="593755"/>
            </a:xfrm>
            <a:prstGeom prst="chevron">
              <a:avLst/>
            </a:prstGeom>
            <a:solidFill>
              <a:schemeClr val="accent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chemeClr val="bg1"/>
                  </a:solidFill>
                  <a:effectLst/>
                  <a:uLnTx/>
                  <a:uFillTx/>
                  <a:latin typeface="Arial"/>
                  <a:ea typeface="+mn-ea"/>
                  <a:cs typeface="+mn-cs"/>
                </a:rPr>
                <a:t>Heat </a:t>
              </a:r>
              <a:br>
                <a:rPr kumimoji="0" lang="en-US" sz="1200" b="1" i="0" u="none" strike="noStrike" kern="1200" cap="none" spc="0" normalizeH="0" baseline="0" noProof="0">
                  <a:ln>
                    <a:noFill/>
                  </a:ln>
                  <a:solidFill>
                    <a:schemeClr val="bg1"/>
                  </a:solidFill>
                  <a:effectLst/>
                  <a:uLnTx/>
                  <a:uFillTx/>
                  <a:latin typeface="Arial"/>
                  <a:ea typeface="+mn-ea"/>
                  <a:cs typeface="+mn-cs"/>
                </a:rPr>
              </a:br>
              <a:r>
                <a:rPr kumimoji="0" lang="en-US" sz="1200" b="1" i="0" u="none" strike="noStrike" kern="1200" cap="none" spc="0" normalizeH="0" baseline="0" noProof="0">
                  <a:ln>
                    <a:noFill/>
                  </a:ln>
                  <a:solidFill>
                    <a:schemeClr val="bg1"/>
                  </a:solidFill>
                  <a:effectLst/>
                  <a:uLnTx/>
                  <a:uFillTx/>
                  <a:latin typeface="Arial"/>
                  <a:ea typeface="+mn-ea"/>
                  <a:cs typeface="+mn-cs"/>
                </a:rPr>
                <a:t>plasma to 100 million </a:t>
              </a:r>
              <a:r>
                <a:rPr kumimoji="0" lang="en-US" sz="1200" b="0" i="0" u="none" strike="noStrike" kern="1200" cap="none" spc="0" normalizeH="0" baseline="0" noProof="0">
                  <a:ln>
                    <a:noFill/>
                  </a:ln>
                  <a:effectLst/>
                  <a:uLnTx/>
                  <a:uFillTx/>
                  <a:latin typeface="Arial"/>
                  <a:ea typeface="+mn-ea"/>
                  <a:cs typeface="+mn-cs"/>
                </a:rPr>
                <a:t>°C</a:t>
              </a:r>
              <a:endParaRPr kumimoji="0" lang="en-US" sz="1200" b="1" i="0" u="none" strike="noStrike" kern="1200" cap="none" spc="0" normalizeH="0" baseline="0" noProof="0">
                <a:ln>
                  <a:noFill/>
                </a:ln>
                <a:solidFill>
                  <a:schemeClr val="bg1"/>
                </a:solidFill>
                <a:effectLst/>
                <a:uLnTx/>
                <a:uFillTx/>
                <a:latin typeface="Arial"/>
                <a:ea typeface="+mn-ea"/>
                <a:cs typeface="+mn-cs"/>
              </a:endParaRPr>
            </a:p>
          </p:txBody>
        </p:sp>
        <p:sp>
          <p:nvSpPr>
            <p:cNvPr id="44" name="Arrow: Chevron 15">
              <a:extLst>
                <a:ext uri="{FF2B5EF4-FFF2-40B4-BE49-F238E27FC236}">
                  <a16:creationId xmlns:a16="http://schemas.microsoft.com/office/drawing/2014/main" id="{6045FB8C-4FA7-5529-D735-5B056F9EDF27}"/>
                </a:ext>
              </a:extLst>
            </p:cNvPr>
            <p:cNvSpPr/>
            <p:nvPr/>
          </p:nvSpPr>
          <p:spPr bwMode="gray">
            <a:xfrm>
              <a:off x="4751299" y="1733144"/>
              <a:ext cx="2027077" cy="593755"/>
            </a:xfrm>
            <a:prstGeom prst="chevron">
              <a:avLst/>
            </a:prstGeom>
            <a:solidFill>
              <a:schemeClr val="accent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1">
                  <a:solidFill>
                    <a:schemeClr val="bg1"/>
                  </a:solidFill>
                  <a:latin typeface="Arial"/>
                </a:rPr>
                <a:t>Reach s</a:t>
              </a:r>
              <a:r>
                <a:rPr kumimoji="0" lang="en-US" sz="1200" b="1" i="0" u="none" strike="noStrike" kern="1200" cap="none" spc="0" normalizeH="0" baseline="0" noProof="0" err="1">
                  <a:ln>
                    <a:noFill/>
                  </a:ln>
                  <a:solidFill>
                    <a:schemeClr val="bg1"/>
                  </a:solidFill>
                  <a:effectLst/>
                  <a:uLnTx/>
                  <a:uFillTx/>
                  <a:latin typeface="Arial"/>
                  <a:ea typeface="+mn-ea"/>
                  <a:cs typeface="+mn-cs"/>
                </a:rPr>
                <a:t>ufficient</a:t>
              </a:r>
              <a:r>
                <a:rPr kumimoji="0" lang="en-US" sz="1200" b="1" i="0" u="none" strike="noStrike" kern="1200" cap="none" spc="0" normalizeH="0" baseline="0" noProof="0">
                  <a:ln>
                    <a:noFill/>
                  </a:ln>
                  <a:solidFill>
                    <a:schemeClr val="bg1"/>
                  </a:solidFill>
                  <a:effectLst/>
                  <a:uLnTx/>
                  <a:uFillTx/>
                  <a:latin typeface="Arial"/>
                  <a:ea typeface="+mn-ea"/>
                  <a:cs typeface="+mn-cs"/>
                </a:rPr>
                <a:t> </a:t>
              </a:r>
              <a:r>
                <a:rPr lang="en-US" sz="1200" b="1">
                  <a:solidFill>
                    <a:schemeClr val="bg1"/>
                  </a:solidFill>
                  <a:latin typeface="Arial"/>
                </a:rPr>
                <a:t>density,</a:t>
              </a:r>
              <a:r>
                <a:rPr kumimoji="0" lang="en-US" sz="1200" b="1" i="0" u="none" strike="noStrike" kern="1200" cap="none" spc="0" normalizeH="0" baseline="0" noProof="0">
                  <a:ln>
                    <a:noFill/>
                  </a:ln>
                  <a:solidFill>
                    <a:schemeClr val="bg1"/>
                  </a:solidFill>
                  <a:effectLst/>
                  <a:uLnTx/>
                  <a:uFillTx/>
                  <a:latin typeface="Arial"/>
                  <a:ea typeface="+mn-ea"/>
                  <a:cs typeface="+mn-cs"/>
                </a:rPr>
                <a:t> be sustained</a:t>
              </a:r>
              <a:endParaRPr kumimoji="0" lang="en-US" sz="1200" b="0" i="0" u="none" strike="noStrike" kern="1200" cap="none" spc="0" normalizeH="0" baseline="0" noProof="0">
                <a:ln>
                  <a:noFill/>
                </a:ln>
                <a:solidFill>
                  <a:schemeClr val="bg1"/>
                </a:solidFill>
                <a:effectLst/>
                <a:uLnTx/>
                <a:uFillTx/>
                <a:latin typeface="Arial"/>
                <a:ea typeface="+mn-ea"/>
                <a:cs typeface="+mn-cs"/>
              </a:endParaRPr>
            </a:p>
          </p:txBody>
        </p:sp>
        <p:sp>
          <p:nvSpPr>
            <p:cNvPr id="45" name="Arrow: Chevron 17">
              <a:extLst>
                <a:ext uri="{FF2B5EF4-FFF2-40B4-BE49-F238E27FC236}">
                  <a16:creationId xmlns:a16="http://schemas.microsoft.com/office/drawing/2014/main" id="{5A4DF4CC-B69B-C108-B782-73974E0ECA2D}"/>
                </a:ext>
              </a:extLst>
            </p:cNvPr>
            <p:cNvSpPr/>
            <p:nvPr/>
          </p:nvSpPr>
          <p:spPr bwMode="gray">
            <a:xfrm>
              <a:off x="6325968" y="1733144"/>
              <a:ext cx="2027077" cy="593755"/>
            </a:xfrm>
            <a:prstGeom prst="chevron">
              <a:avLst/>
            </a:prstGeom>
            <a:solidFill>
              <a:schemeClr val="accent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chemeClr val="bg1"/>
                  </a:solidFill>
                  <a:effectLst/>
                  <a:uLnTx/>
                  <a:uFillTx/>
                  <a:latin typeface="Arial"/>
                  <a:ea typeface="+mn-ea"/>
                  <a:cs typeface="+mn-cs"/>
                </a:rPr>
                <a:t>Achieve net energy gain </a:t>
              </a:r>
              <a:endParaRPr kumimoji="0" lang="en-US" sz="1200" b="0" i="0" u="none" strike="noStrike" kern="1200" cap="none" spc="0" normalizeH="0" baseline="0" noProof="0">
                <a:ln>
                  <a:noFill/>
                </a:ln>
                <a:solidFill>
                  <a:schemeClr val="bg1"/>
                </a:solidFill>
                <a:effectLst/>
                <a:uLnTx/>
                <a:uFillTx/>
                <a:latin typeface="Arial"/>
                <a:ea typeface="+mn-ea"/>
                <a:cs typeface="+mn-cs"/>
              </a:endParaRPr>
            </a:p>
          </p:txBody>
        </p:sp>
        <p:sp>
          <p:nvSpPr>
            <p:cNvPr id="57" name="Arrow: Chevron 15">
              <a:extLst>
                <a:ext uri="{FF2B5EF4-FFF2-40B4-BE49-F238E27FC236}">
                  <a16:creationId xmlns:a16="http://schemas.microsoft.com/office/drawing/2014/main" id="{100D7A24-E7FB-A8A5-EDA2-E40DF2C6C7E3}"/>
                </a:ext>
              </a:extLst>
            </p:cNvPr>
            <p:cNvSpPr/>
            <p:nvPr/>
          </p:nvSpPr>
          <p:spPr bwMode="gray">
            <a:xfrm>
              <a:off x="7900637" y="1733144"/>
              <a:ext cx="2027077" cy="593755"/>
            </a:xfrm>
            <a:prstGeom prst="chevron">
              <a:avLst/>
            </a:prstGeom>
            <a:solidFill>
              <a:schemeClr val="accent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chemeClr val="bg1"/>
                  </a:solidFill>
                  <a:effectLst/>
                  <a:uLnTx/>
                  <a:uFillTx/>
                  <a:latin typeface="Arial"/>
                  <a:ea typeface="+mn-ea"/>
                  <a:cs typeface="+mn-cs"/>
                </a:rPr>
                <a:t>Generate exportable electricity</a:t>
              </a:r>
              <a:endParaRPr kumimoji="0" lang="en-US" sz="1200" b="0" i="0" u="none" strike="noStrike" kern="1200" cap="none" spc="0" normalizeH="0" baseline="0" noProof="0">
                <a:ln>
                  <a:noFill/>
                </a:ln>
                <a:solidFill>
                  <a:schemeClr val="bg1"/>
                </a:solidFill>
                <a:effectLst/>
                <a:uLnTx/>
                <a:uFillTx/>
                <a:latin typeface="Arial"/>
                <a:ea typeface="+mn-ea"/>
                <a:cs typeface="+mn-cs"/>
              </a:endParaRPr>
            </a:p>
          </p:txBody>
        </p:sp>
        <p:sp>
          <p:nvSpPr>
            <p:cNvPr id="58" name="Arrow: Chevron 17">
              <a:extLst>
                <a:ext uri="{FF2B5EF4-FFF2-40B4-BE49-F238E27FC236}">
                  <a16:creationId xmlns:a16="http://schemas.microsoft.com/office/drawing/2014/main" id="{B1EDC254-0013-F249-CC04-0B25297EE7D9}"/>
                </a:ext>
              </a:extLst>
            </p:cNvPr>
            <p:cNvSpPr/>
            <p:nvPr/>
          </p:nvSpPr>
          <p:spPr bwMode="gray">
            <a:xfrm>
              <a:off x="9475305" y="1733144"/>
              <a:ext cx="1851826" cy="593755"/>
            </a:xfrm>
            <a:prstGeom prst="chevron">
              <a:avLst/>
            </a:prstGeom>
            <a:solidFill>
              <a:schemeClr val="accent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chemeClr val="bg1"/>
                  </a:solidFill>
                  <a:effectLst/>
                  <a:uLnTx/>
                  <a:uFillTx/>
                  <a:latin typeface="Arial"/>
                  <a:ea typeface="+mn-ea"/>
                  <a:cs typeface="+mn-cs"/>
                </a:rPr>
                <a:t>Achieve commercial viability</a:t>
              </a:r>
              <a:endParaRPr kumimoji="0" lang="en-US" sz="1200" b="0" i="0" u="none" strike="noStrike" kern="1200" cap="none" spc="0" normalizeH="0" baseline="0" noProof="0">
                <a:ln>
                  <a:noFill/>
                </a:ln>
                <a:solidFill>
                  <a:schemeClr val="bg1"/>
                </a:solidFill>
                <a:effectLst/>
                <a:uLnTx/>
                <a:uFillTx/>
                <a:latin typeface="Arial"/>
                <a:ea typeface="+mn-ea"/>
                <a:cs typeface="+mn-cs"/>
              </a:endParaRPr>
            </a:p>
          </p:txBody>
        </p:sp>
      </p:grpSp>
      <p:sp>
        <p:nvSpPr>
          <p:cNvPr id="9" name="TextBox 8">
            <a:extLst>
              <a:ext uri="{FF2B5EF4-FFF2-40B4-BE49-F238E27FC236}">
                <a16:creationId xmlns:a16="http://schemas.microsoft.com/office/drawing/2014/main" id="{9F733771-F9EE-332B-4730-9598D6670E58}"/>
              </a:ext>
            </a:extLst>
          </p:cNvPr>
          <p:cNvSpPr txBox="1"/>
          <p:nvPr/>
        </p:nvSpPr>
        <p:spPr>
          <a:xfrm>
            <a:off x="3186249" y="3069772"/>
            <a:ext cx="1554480" cy="1615827"/>
          </a:xfrm>
          <a:prstGeom prst="rect">
            <a:avLst/>
          </a:prstGeom>
          <a:noFill/>
        </p:spPr>
        <p:txBody>
          <a:bodyPr wrap="square" rtlCol="0">
            <a:spAutoFit/>
          </a:bodyPr>
          <a:lstStyle/>
          <a:p>
            <a:pPr marR="0" lvl="0" algn="l" defTabSz="914400" rtl="0" eaLnBrk="1" fontAlgn="auto" latinLnBrk="0" hangingPunct="1">
              <a:lnSpc>
                <a:spcPct val="100000"/>
              </a:lnSpc>
              <a:spcBef>
                <a:spcPts val="0"/>
              </a:spcBef>
              <a:spcAft>
                <a:spcPts val="0"/>
              </a:spcAft>
              <a:buClrTx/>
              <a:buSzTx/>
              <a:tabLst/>
              <a:defRPr/>
            </a:pPr>
            <a:r>
              <a:rPr lang="en-US" sz="1100" b="1">
                <a:latin typeface="Arial"/>
              </a:rPr>
              <a:t>Plasma</a:t>
            </a:r>
            <a:r>
              <a:rPr kumimoji="0" lang="en-US" sz="1100" b="1" i="0" u="none" strike="noStrike" kern="1200" cap="none" spc="0" normalizeH="0" baseline="0" noProof="0">
                <a:ln>
                  <a:noFill/>
                </a:ln>
                <a:effectLst/>
                <a:uLnTx/>
                <a:uFillTx/>
                <a:latin typeface="Arial"/>
                <a:ea typeface="+mn-ea"/>
                <a:cs typeface="+mn-cs"/>
              </a:rPr>
              <a:t> needs to reach 100 million °C to ensure sufficient ions collide. </a:t>
            </a:r>
          </a:p>
          <a:p>
            <a:pPr marR="0" lvl="0" algn="l" defTabSz="914400" rtl="0" eaLnBrk="1" fontAlgn="auto" latinLnBrk="0" hangingPunct="1">
              <a:lnSpc>
                <a:spcPct val="100000"/>
              </a:lnSpc>
              <a:spcBef>
                <a:spcPts val="0"/>
              </a:spcBef>
              <a:spcAft>
                <a:spcPts val="0"/>
              </a:spcAft>
              <a:buClrTx/>
              <a:buSzTx/>
              <a:tabLst/>
              <a:defRPr/>
            </a:pPr>
            <a:r>
              <a:rPr lang="en-US" sz="1100">
                <a:latin typeface="Arial"/>
              </a:rPr>
              <a:t>P</a:t>
            </a:r>
            <a:r>
              <a:rPr kumimoji="0" lang="en-US" sz="1100" b="0" i="0" u="none" strike="noStrike" kern="1200" cap="none" spc="0" normalizeH="0" baseline="0" noProof="0" err="1">
                <a:ln>
                  <a:noFill/>
                </a:ln>
                <a:effectLst/>
                <a:uLnTx/>
                <a:uFillTx/>
                <a:latin typeface="Arial"/>
                <a:ea typeface="+mn-ea"/>
                <a:cs typeface="+mn-cs"/>
              </a:rPr>
              <a:t>lasma</a:t>
            </a:r>
            <a:r>
              <a:rPr kumimoji="0" lang="en-US" sz="1100" b="0" i="0" u="none" strike="noStrike" kern="1200" cap="none" spc="0" normalizeH="0" baseline="0" noProof="0">
                <a:ln>
                  <a:noFill/>
                </a:ln>
                <a:effectLst/>
                <a:uLnTx/>
                <a:uFillTx/>
                <a:latin typeface="Arial"/>
                <a:ea typeface="+mn-ea"/>
                <a:cs typeface="+mn-cs"/>
              </a:rPr>
              <a:t> is typically heated using lasers or radio waves, or by running a current through the plasma.</a:t>
            </a:r>
          </a:p>
        </p:txBody>
      </p:sp>
      <p:sp>
        <p:nvSpPr>
          <p:cNvPr id="14" name="TextBox 13">
            <a:extLst>
              <a:ext uri="{FF2B5EF4-FFF2-40B4-BE49-F238E27FC236}">
                <a16:creationId xmlns:a16="http://schemas.microsoft.com/office/drawing/2014/main" id="{2A96EDE0-68F0-9BD4-8A64-8C9256C474E7}"/>
              </a:ext>
            </a:extLst>
          </p:cNvPr>
          <p:cNvSpPr txBox="1"/>
          <p:nvPr/>
        </p:nvSpPr>
        <p:spPr>
          <a:xfrm>
            <a:off x="4760601" y="3069772"/>
            <a:ext cx="1554480" cy="1615827"/>
          </a:xfrm>
          <a:prstGeom prst="rect">
            <a:avLst/>
          </a:prstGeom>
          <a:noFill/>
        </p:spPr>
        <p:txBody>
          <a:bodyPr wrap="square" rtlCol="0">
            <a:spAutoFit/>
          </a:bodyPr>
          <a:lstStyle/>
          <a:p>
            <a:pPr marR="0" lvl="0" algn="l" defTabSz="914400" rtl="0" eaLnBrk="1" fontAlgn="auto" latinLnBrk="0" hangingPunct="1">
              <a:lnSpc>
                <a:spcPct val="100000"/>
              </a:lnSpc>
              <a:spcBef>
                <a:spcPts val="0"/>
              </a:spcBef>
              <a:spcAft>
                <a:spcPts val="0"/>
              </a:spcAft>
              <a:buClrTx/>
              <a:buSzTx/>
              <a:tabLst/>
              <a:defRPr/>
            </a:pPr>
            <a:r>
              <a:rPr lang="en-US" sz="1100">
                <a:latin typeface="Arial"/>
              </a:rPr>
              <a:t>P</a:t>
            </a:r>
            <a:r>
              <a:rPr kumimoji="0" lang="en-US" sz="1100" b="0" i="0" u="none" strike="noStrike" kern="1200" cap="none" spc="0" normalizeH="0" baseline="0" noProof="0" err="1">
                <a:ln>
                  <a:noFill/>
                </a:ln>
                <a:effectLst/>
                <a:uLnTx/>
                <a:uFillTx/>
                <a:latin typeface="Arial"/>
                <a:ea typeface="+mn-ea"/>
                <a:cs typeface="+mn-cs"/>
              </a:rPr>
              <a:t>lasma</a:t>
            </a:r>
            <a:r>
              <a:rPr kumimoji="0" lang="en-US" sz="1100" b="0" i="0" u="none" strike="noStrike" kern="1200" cap="none" spc="0" normalizeH="0" baseline="0" noProof="0">
                <a:ln>
                  <a:noFill/>
                </a:ln>
                <a:effectLst/>
                <a:uLnTx/>
                <a:uFillTx/>
                <a:latin typeface="Arial"/>
                <a:ea typeface="+mn-ea"/>
                <a:cs typeface="+mn-cs"/>
              </a:rPr>
              <a:t> must reach </a:t>
            </a:r>
            <a:r>
              <a:rPr kumimoji="0" lang="en-US" sz="1100" b="1" i="0" u="none" strike="noStrike" kern="1200" cap="none" spc="0" normalizeH="0" baseline="0" noProof="0">
                <a:ln>
                  <a:noFill/>
                </a:ln>
                <a:effectLst/>
                <a:uLnTx/>
                <a:uFillTx/>
                <a:latin typeface="Arial"/>
                <a:ea typeface="+mn-ea"/>
                <a:cs typeface="+mn-cs"/>
              </a:rPr>
              <a:t>sufficient density and be sustained </a:t>
            </a:r>
            <a:r>
              <a:rPr kumimoji="0" lang="en-US" sz="1100" b="0" i="0" u="none" strike="noStrike" kern="1200" cap="none" spc="0" normalizeH="0" baseline="0" noProof="0">
                <a:ln>
                  <a:noFill/>
                </a:ln>
                <a:effectLst/>
                <a:uLnTx/>
                <a:uFillTx/>
                <a:latin typeface="Arial"/>
                <a:ea typeface="+mn-ea"/>
                <a:cs typeface="+mn-cs"/>
              </a:rPr>
              <a:t>in a fixed space.</a:t>
            </a:r>
          </a:p>
          <a:p>
            <a:pPr marR="0" lvl="0" algn="l" defTabSz="914400" rtl="0" eaLnBrk="1" fontAlgn="auto" latinLnBrk="0" hangingPunct="1">
              <a:lnSpc>
                <a:spcPct val="100000"/>
              </a:lnSpc>
              <a:spcBef>
                <a:spcPts val="0"/>
              </a:spcBef>
              <a:spcAft>
                <a:spcPts val="0"/>
              </a:spcAft>
              <a:buClrTx/>
              <a:buSzTx/>
              <a:tabLst/>
              <a:defRPr/>
            </a:pPr>
            <a:r>
              <a:rPr kumimoji="0" lang="en-US" sz="1100" b="0" i="0" u="none" strike="noStrike" kern="1200" cap="none" spc="0" normalizeH="0" baseline="0" noProof="0">
                <a:ln>
                  <a:noFill/>
                </a:ln>
                <a:effectLst/>
                <a:uLnTx/>
                <a:uFillTx/>
                <a:latin typeface="Arial"/>
                <a:ea typeface="+mn-ea"/>
                <a:cs typeface="+mn-cs"/>
              </a:rPr>
              <a:t>This is where advanced devices are required to contain and control the plasma.</a:t>
            </a:r>
          </a:p>
        </p:txBody>
      </p:sp>
      <p:sp>
        <p:nvSpPr>
          <p:cNvPr id="17" name="TextBox 16">
            <a:extLst>
              <a:ext uri="{FF2B5EF4-FFF2-40B4-BE49-F238E27FC236}">
                <a16:creationId xmlns:a16="http://schemas.microsoft.com/office/drawing/2014/main" id="{90DC63A2-6777-651A-78D4-487648446664}"/>
              </a:ext>
            </a:extLst>
          </p:cNvPr>
          <p:cNvSpPr txBox="1"/>
          <p:nvPr/>
        </p:nvSpPr>
        <p:spPr>
          <a:xfrm>
            <a:off x="6334953" y="3069772"/>
            <a:ext cx="1554480" cy="1615827"/>
          </a:xfrm>
          <a:prstGeom prst="rect">
            <a:avLst/>
          </a:prstGeom>
          <a:noFill/>
        </p:spPr>
        <p:txBody>
          <a:bodyPr wrap="square" rtlCol="0">
            <a:spAutoFit/>
          </a:bodyPr>
          <a:lstStyle/>
          <a:p>
            <a:pPr marR="0" lvl="0" algn="l" defTabSz="914400" rtl="0" eaLnBrk="1" fontAlgn="auto" latinLnBrk="0" hangingPunct="1">
              <a:lnSpc>
                <a:spcPct val="100000"/>
              </a:lnSpc>
              <a:spcBef>
                <a:spcPts val="0"/>
              </a:spcBef>
              <a:spcAft>
                <a:spcPts val="0"/>
              </a:spcAft>
              <a:buClrTx/>
              <a:buSzTx/>
              <a:tabLst/>
              <a:defRPr/>
            </a:pPr>
            <a:r>
              <a:rPr kumimoji="0" lang="en-US" sz="1100" i="0" u="none" strike="noStrike" kern="1200" cap="none" spc="0" normalizeH="0" baseline="0" noProof="0">
                <a:ln>
                  <a:noFill/>
                </a:ln>
                <a:effectLst/>
                <a:uLnTx/>
                <a:uFillTx/>
                <a:latin typeface="Arial"/>
                <a:ea typeface="+mn-ea"/>
                <a:cs typeface="+mn-cs"/>
              </a:rPr>
              <a:t>A net gain means </a:t>
            </a:r>
            <a:r>
              <a:rPr kumimoji="0" lang="en-US" sz="1100" b="1" i="0" u="none" strike="noStrike" kern="1200" cap="none" spc="0" normalizeH="0" baseline="0" noProof="0">
                <a:ln>
                  <a:noFill/>
                </a:ln>
                <a:effectLst/>
                <a:uLnTx/>
                <a:uFillTx/>
                <a:latin typeface="Arial"/>
                <a:ea typeface="+mn-ea"/>
                <a:cs typeface="+mn-cs"/>
              </a:rPr>
              <a:t>the fusion energy output exceeds the energy input. </a:t>
            </a:r>
          </a:p>
          <a:p>
            <a:pPr marR="0" lvl="0" algn="l" defTabSz="914400" rtl="0" eaLnBrk="1" fontAlgn="auto" latinLnBrk="0" hangingPunct="1">
              <a:lnSpc>
                <a:spcPct val="100000"/>
              </a:lnSpc>
              <a:spcBef>
                <a:spcPts val="0"/>
              </a:spcBef>
              <a:spcAft>
                <a:spcPts val="0"/>
              </a:spcAft>
              <a:buClrTx/>
              <a:buSzTx/>
              <a:tabLst/>
              <a:defRPr/>
            </a:pPr>
            <a:r>
              <a:rPr kumimoji="0" lang="en-US" sz="1100" i="0" u="none" strike="noStrike" kern="1200" cap="none" spc="0" normalizeH="0" baseline="0" noProof="0">
                <a:ln>
                  <a:noFill/>
                </a:ln>
                <a:effectLst/>
                <a:uLnTx/>
                <a:uFillTx/>
                <a:latin typeface="Arial"/>
                <a:ea typeface="+mn-ea"/>
                <a:cs typeface="+mn-cs"/>
              </a:rPr>
              <a:t>At this point, called ignition, the fusion can </a:t>
            </a:r>
            <a:r>
              <a:rPr kumimoji="0" lang="en-US" sz="1100" b="1" i="0" u="none" strike="noStrike" kern="1200" cap="none" spc="0" normalizeH="0" baseline="0" noProof="0">
                <a:ln>
                  <a:noFill/>
                </a:ln>
                <a:effectLst/>
                <a:uLnTx/>
                <a:uFillTx/>
                <a:latin typeface="Arial"/>
                <a:ea typeface="+mn-ea"/>
                <a:cs typeface="+mn-cs"/>
              </a:rPr>
              <a:t>sustain itself </a:t>
            </a:r>
            <a:r>
              <a:rPr lang="en-US" sz="1100">
                <a:latin typeface="Arial"/>
              </a:rPr>
              <a:t>(in theory, but in practice, obstacles remain).</a:t>
            </a:r>
          </a:p>
        </p:txBody>
      </p:sp>
      <p:sp>
        <p:nvSpPr>
          <p:cNvPr id="20" name="TextBox 19">
            <a:extLst>
              <a:ext uri="{FF2B5EF4-FFF2-40B4-BE49-F238E27FC236}">
                <a16:creationId xmlns:a16="http://schemas.microsoft.com/office/drawing/2014/main" id="{2097365F-8B04-4B30-F3E5-C522863F9048}"/>
              </a:ext>
            </a:extLst>
          </p:cNvPr>
          <p:cNvSpPr txBox="1"/>
          <p:nvPr/>
        </p:nvSpPr>
        <p:spPr>
          <a:xfrm>
            <a:off x="7909305" y="3069772"/>
            <a:ext cx="1554480" cy="1446550"/>
          </a:xfrm>
          <a:prstGeom prst="rect">
            <a:avLst/>
          </a:prstGeom>
          <a:noFill/>
        </p:spPr>
        <p:txBody>
          <a:bodyPr wrap="square" rtlCol="0">
            <a:spAutoFit/>
          </a:bodyPr>
          <a:lstStyle/>
          <a:p>
            <a:pPr marR="0" lvl="0" algn="l" defTabSz="914400" rtl="0" eaLnBrk="1" fontAlgn="auto" latinLnBrk="0" hangingPunct="1">
              <a:lnSpc>
                <a:spcPct val="100000"/>
              </a:lnSpc>
              <a:spcBef>
                <a:spcPts val="0"/>
              </a:spcBef>
              <a:spcAft>
                <a:spcPts val="0"/>
              </a:spcAft>
              <a:buClrTx/>
              <a:buSzTx/>
              <a:tabLst/>
              <a:defRPr/>
            </a:pPr>
            <a:r>
              <a:rPr kumimoji="0" lang="en-US" sz="1100" b="0" i="0" u="none" strike="noStrike" kern="1200" cap="none" spc="0" normalizeH="0" baseline="0" noProof="0">
                <a:ln>
                  <a:noFill/>
                </a:ln>
                <a:effectLst/>
                <a:uLnTx/>
                <a:uFillTx/>
                <a:latin typeface="Arial"/>
                <a:ea typeface="+mn-ea"/>
                <a:cs typeface="+mn-cs"/>
              </a:rPr>
              <a:t>After achieving net gain, </a:t>
            </a:r>
            <a:r>
              <a:rPr kumimoji="0" lang="en-US" sz="1100" b="1" i="0" u="none" strike="noStrike" kern="1200" cap="none" spc="0" normalizeH="0" baseline="0" noProof="0">
                <a:ln>
                  <a:noFill/>
                </a:ln>
                <a:effectLst/>
                <a:uLnTx/>
                <a:uFillTx/>
                <a:latin typeface="Arial"/>
                <a:ea typeface="+mn-ea"/>
                <a:cs typeface="+mn-cs"/>
              </a:rPr>
              <a:t>the machine as a whole needs to reach a net gain. </a:t>
            </a:r>
          </a:p>
          <a:p>
            <a:pPr marR="0" lvl="0" algn="l" defTabSz="914400" rtl="0" eaLnBrk="1" fontAlgn="auto" latinLnBrk="0" hangingPunct="1">
              <a:lnSpc>
                <a:spcPct val="100000"/>
              </a:lnSpc>
              <a:spcBef>
                <a:spcPts val="0"/>
              </a:spcBef>
              <a:spcAft>
                <a:spcPts val="0"/>
              </a:spcAft>
              <a:buClrTx/>
              <a:buSzTx/>
              <a:tabLst/>
              <a:defRPr/>
            </a:pPr>
            <a:r>
              <a:rPr lang="en-US" sz="1100" noProof="0">
                <a:latin typeface="Arial"/>
              </a:rPr>
              <a:t>Typically, efficiency losses in the powerplant radically reduce the </a:t>
            </a:r>
            <a:r>
              <a:rPr lang="en-US" sz="1100" noProof="0" err="1">
                <a:latin typeface="Arial"/>
              </a:rPr>
              <a:t>tota</a:t>
            </a:r>
            <a:r>
              <a:rPr lang="en-US" sz="1100">
                <a:latin typeface="Arial"/>
              </a:rPr>
              <a:t>l gain. </a:t>
            </a:r>
          </a:p>
        </p:txBody>
      </p:sp>
      <p:sp>
        <p:nvSpPr>
          <p:cNvPr id="22" name="TextBox 21">
            <a:extLst>
              <a:ext uri="{FF2B5EF4-FFF2-40B4-BE49-F238E27FC236}">
                <a16:creationId xmlns:a16="http://schemas.microsoft.com/office/drawing/2014/main" id="{F0FA6DF1-5E26-0495-459B-0CA053815F98}"/>
              </a:ext>
            </a:extLst>
          </p:cNvPr>
          <p:cNvSpPr txBox="1"/>
          <p:nvPr/>
        </p:nvSpPr>
        <p:spPr>
          <a:xfrm>
            <a:off x="9483657" y="3087141"/>
            <a:ext cx="1554480" cy="1785104"/>
          </a:xfrm>
          <a:prstGeom prst="rect">
            <a:avLst/>
          </a:prstGeom>
          <a:noFill/>
        </p:spPr>
        <p:txBody>
          <a:bodyPr wrap="square" rtlCol="0">
            <a:spAutoFit/>
          </a:bodyPr>
          <a:lstStyle/>
          <a:p>
            <a:pPr marR="0" lvl="0" algn="l" defTabSz="914400" rtl="0" eaLnBrk="1" fontAlgn="auto" latinLnBrk="0" hangingPunct="1">
              <a:lnSpc>
                <a:spcPct val="100000"/>
              </a:lnSpc>
              <a:spcBef>
                <a:spcPts val="0"/>
              </a:spcBef>
              <a:spcAft>
                <a:spcPts val="0"/>
              </a:spcAft>
              <a:buClrTx/>
              <a:buSzTx/>
              <a:tabLst/>
              <a:defRPr/>
            </a:pPr>
            <a:r>
              <a:rPr kumimoji="0" lang="en-US" sz="1100" b="1" i="0" u="none" strike="noStrike" kern="1200" cap="none" spc="0" normalizeH="0" baseline="0" noProof="0">
                <a:ln>
                  <a:noFill/>
                </a:ln>
                <a:effectLst/>
                <a:uLnTx/>
                <a:uFillTx/>
                <a:latin typeface="Arial"/>
                <a:ea typeface="+mn-ea"/>
                <a:cs typeface="+mn-cs"/>
              </a:rPr>
              <a:t>LCOE estimates </a:t>
            </a:r>
            <a:r>
              <a:rPr lang="en-US" sz="1100" b="1">
                <a:latin typeface="Arial"/>
              </a:rPr>
              <a:t>for</a:t>
            </a:r>
            <a:r>
              <a:rPr kumimoji="0" lang="en-US" sz="1100" b="1" i="0" u="none" strike="noStrike" kern="1200" cap="none" spc="0" normalizeH="0" baseline="0" noProof="0">
                <a:ln>
                  <a:noFill/>
                </a:ln>
                <a:effectLst/>
                <a:uLnTx/>
                <a:uFillTx/>
                <a:latin typeface="Arial"/>
                <a:ea typeface="+mn-ea"/>
                <a:cs typeface="+mn-cs"/>
              </a:rPr>
              <a:t> fusion range between $25 and $100 per MWh, but this range is extremely uncertain.</a:t>
            </a:r>
            <a:endParaRPr kumimoji="0" lang="en-US" sz="1100" b="0" i="0" u="none" strike="noStrike" kern="1200" cap="none" spc="0" normalizeH="0" baseline="0" noProof="0">
              <a:ln>
                <a:noFill/>
              </a:ln>
              <a:effectLst/>
              <a:uLnTx/>
              <a:uFillTx/>
              <a:latin typeface="Arial"/>
              <a:ea typeface="+mn-ea"/>
              <a:cs typeface="+mn-cs"/>
            </a:endParaRPr>
          </a:p>
          <a:p>
            <a:pPr marR="0" lvl="0" algn="l" defTabSz="914400" rtl="0" eaLnBrk="1" fontAlgn="auto" latinLnBrk="0" hangingPunct="1">
              <a:lnSpc>
                <a:spcPct val="100000"/>
              </a:lnSpc>
              <a:spcBef>
                <a:spcPts val="0"/>
              </a:spcBef>
              <a:spcAft>
                <a:spcPts val="0"/>
              </a:spcAft>
              <a:buClrTx/>
              <a:buSzTx/>
              <a:tabLst/>
              <a:defRPr/>
            </a:pPr>
            <a:r>
              <a:rPr kumimoji="0" lang="en-US" sz="1100" b="0" i="0" u="none" strike="noStrike" kern="1200" cap="none" spc="0" normalizeH="0" baseline="0" noProof="0">
                <a:ln>
                  <a:noFill/>
                </a:ln>
                <a:effectLst/>
                <a:uLnTx/>
                <a:uFillTx/>
                <a:latin typeface="Arial"/>
                <a:ea typeface="+mn-ea"/>
                <a:cs typeface="+mn-cs"/>
              </a:rPr>
              <a:t>Like fission, costs are mostly driven by the high capital costs of the reactor.</a:t>
            </a:r>
          </a:p>
        </p:txBody>
      </p:sp>
      <p:sp>
        <p:nvSpPr>
          <p:cNvPr id="61" name="TextBox 60">
            <a:extLst>
              <a:ext uri="{FF2B5EF4-FFF2-40B4-BE49-F238E27FC236}">
                <a16:creationId xmlns:a16="http://schemas.microsoft.com/office/drawing/2014/main" id="{8D4CA862-654D-421F-21F7-50F507FF8243}"/>
              </a:ext>
            </a:extLst>
          </p:cNvPr>
          <p:cNvSpPr txBox="1"/>
          <p:nvPr/>
        </p:nvSpPr>
        <p:spPr>
          <a:xfrm>
            <a:off x="1611897" y="3007737"/>
            <a:ext cx="1554480" cy="1785104"/>
          </a:xfrm>
          <a:prstGeom prst="rect">
            <a:avLst/>
          </a:prstGeom>
          <a:noFill/>
        </p:spPr>
        <p:txBody>
          <a:bodyPr wrap="square">
            <a:spAutoFit/>
          </a:bodyPr>
          <a:lstStyle/>
          <a:p>
            <a:pPr marR="0" lvl="0" algn="l" defTabSz="914400" rtl="0" eaLnBrk="1" fontAlgn="auto" latinLnBrk="0" hangingPunct="1">
              <a:lnSpc>
                <a:spcPct val="100000"/>
              </a:lnSpc>
              <a:spcBef>
                <a:spcPts val="0"/>
              </a:spcBef>
              <a:spcAft>
                <a:spcPts val="0"/>
              </a:spcAft>
              <a:buClrTx/>
              <a:buSzTx/>
              <a:tabLst/>
              <a:defRPr/>
            </a:pPr>
            <a:r>
              <a:rPr kumimoji="0" lang="en-US" sz="1100" b="1" i="0" u="none" strike="noStrike" kern="1200" cap="none" spc="0" normalizeH="0" baseline="0" noProof="0">
                <a:ln>
                  <a:noFill/>
                </a:ln>
                <a:effectLst/>
                <a:uLnTx/>
                <a:uFillTx/>
                <a:latin typeface="Arial"/>
                <a:ea typeface="+mn-ea"/>
                <a:cs typeface="+mn-cs"/>
              </a:rPr>
              <a:t>Plasma, </a:t>
            </a:r>
            <a:r>
              <a:rPr lang="en-US" sz="1100">
                <a:latin typeface="Arial"/>
              </a:rPr>
              <a:t>the </a:t>
            </a:r>
            <a:r>
              <a:rPr kumimoji="0" lang="en-US" sz="1100" b="0" i="0" u="none" strike="noStrike" kern="1200" cap="none" spc="0" normalizeH="0" baseline="0" noProof="0">
                <a:ln>
                  <a:noFill/>
                </a:ln>
                <a:effectLst/>
                <a:uLnTx/>
                <a:uFillTx/>
                <a:latin typeface="Arial"/>
                <a:ea typeface="+mn-ea"/>
                <a:cs typeface="+mn-cs"/>
              </a:rPr>
              <a:t>fourth form of matter besides gas, liquid, and solid,</a:t>
            </a:r>
            <a:r>
              <a:rPr kumimoji="0" lang="en-US" sz="1100" b="1" i="0" u="none" strike="noStrike" kern="1200" cap="none" spc="0" normalizeH="0" baseline="0" noProof="0">
                <a:ln>
                  <a:noFill/>
                </a:ln>
                <a:effectLst/>
                <a:uLnTx/>
                <a:uFillTx/>
                <a:latin typeface="Arial"/>
                <a:ea typeface="+mn-ea"/>
                <a:cs typeface="+mn-cs"/>
              </a:rPr>
              <a:t> is needed for nuclei </a:t>
            </a:r>
            <a:r>
              <a:rPr kumimoji="0" lang="en-US" sz="1100" i="0" u="none" strike="noStrike" kern="1200" cap="none" spc="0" normalizeH="0" baseline="0" noProof="0">
                <a:ln>
                  <a:noFill/>
                </a:ln>
                <a:effectLst/>
                <a:uLnTx/>
                <a:uFillTx/>
                <a:latin typeface="Arial"/>
                <a:ea typeface="+mn-ea"/>
                <a:cs typeface="+mn-cs"/>
              </a:rPr>
              <a:t>(the positive ions) </a:t>
            </a:r>
            <a:r>
              <a:rPr kumimoji="0" lang="en-US" sz="1100" b="1" i="0" u="none" strike="noStrike" kern="1200" cap="none" spc="0" normalizeH="0" baseline="0" noProof="0">
                <a:ln>
                  <a:noFill/>
                </a:ln>
                <a:effectLst/>
                <a:uLnTx/>
                <a:uFillTx/>
                <a:latin typeface="Arial"/>
                <a:ea typeface="+mn-ea"/>
                <a:cs typeface="+mn-cs"/>
              </a:rPr>
              <a:t>to fuse. </a:t>
            </a:r>
          </a:p>
          <a:p>
            <a:pPr marR="0" lvl="0" algn="l" defTabSz="914400" rtl="0" eaLnBrk="1" fontAlgn="auto" latinLnBrk="0" hangingPunct="1">
              <a:lnSpc>
                <a:spcPct val="100000"/>
              </a:lnSpc>
              <a:spcBef>
                <a:spcPts val="0"/>
              </a:spcBef>
              <a:spcAft>
                <a:spcPts val="0"/>
              </a:spcAft>
              <a:buClrTx/>
              <a:buSzTx/>
              <a:tabLst/>
              <a:defRPr/>
            </a:pPr>
            <a:r>
              <a:rPr kumimoji="0" lang="en-US" sz="1100" b="0" i="0" u="none" strike="noStrike" kern="1200" cap="none" spc="0" normalizeH="0" baseline="0" noProof="0">
                <a:ln>
                  <a:noFill/>
                </a:ln>
                <a:effectLst/>
                <a:uLnTx/>
                <a:uFillTx/>
                <a:latin typeface="Arial"/>
                <a:ea typeface="+mn-ea"/>
                <a:cs typeface="+mn-cs"/>
              </a:rPr>
              <a:t>Plasma is an extremely hot mix of negative electrons and positive ions.</a:t>
            </a:r>
          </a:p>
        </p:txBody>
      </p:sp>
      <p:sp>
        <p:nvSpPr>
          <p:cNvPr id="4" name="TextBox 3">
            <a:extLst>
              <a:ext uri="{FF2B5EF4-FFF2-40B4-BE49-F238E27FC236}">
                <a16:creationId xmlns:a16="http://schemas.microsoft.com/office/drawing/2014/main" id="{7B539A49-E26C-A528-ADCA-73A7BFDC3B0C}"/>
              </a:ext>
            </a:extLst>
          </p:cNvPr>
          <p:cNvSpPr txBox="1"/>
          <p:nvPr>
            <p:custDataLst>
              <p:tags r:id="rId3"/>
            </p:custDataLst>
          </p:nvPr>
        </p:nvSpPr>
        <p:spPr bwMode="gray">
          <a:xfrm>
            <a:off x="412855" y="1678802"/>
            <a:ext cx="1189106" cy="182880"/>
          </a:xfrm>
          <a:prstGeom prst="rect">
            <a:avLst/>
          </a:prstGeom>
          <a:noFill/>
        </p:spPr>
        <p:txBody>
          <a:bodyPr wrap="square" lIns="0" tIns="0" rIns="0" bIns="0" rtlCol="0">
            <a:spAutoFit/>
          </a:bodyPr>
          <a:lstStyle/>
          <a:p>
            <a:pPr marL="0" indent="0">
              <a:spcBef>
                <a:spcPts val="600"/>
              </a:spcBef>
              <a:spcAft>
                <a:spcPts val="600"/>
              </a:spcAft>
              <a:buNone/>
            </a:pPr>
            <a:r>
              <a:rPr lang="en-US" sz="1400" b="1"/>
              <a:t>Stage</a:t>
            </a:r>
          </a:p>
        </p:txBody>
      </p:sp>
      <p:sp>
        <p:nvSpPr>
          <p:cNvPr id="6" name="TextBox 5">
            <a:extLst>
              <a:ext uri="{FF2B5EF4-FFF2-40B4-BE49-F238E27FC236}">
                <a16:creationId xmlns:a16="http://schemas.microsoft.com/office/drawing/2014/main" id="{850A2F3C-7664-5F6F-4424-C6CE33A903E7}"/>
              </a:ext>
            </a:extLst>
          </p:cNvPr>
          <p:cNvSpPr txBox="1"/>
          <p:nvPr>
            <p:custDataLst>
              <p:tags r:id="rId4"/>
            </p:custDataLst>
          </p:nvPr>
        </p:nvSpPr>
        <p:spPr bwMode="gray">
          <a:xfrm>
            <a:off x="412855" y="3119308"/>
            <a:ext cx="1189106" cy="215444"/>
          </a:xfrm>
          <a:prstGeom prst="rect">
            <a:avLst/>
          </a:prstGeom>
          <a:noFill/>
        </p:spPr>
        <p:txBody>
          <a:bodyPr wrap="square" lIns="0" tIns="0" rIns="0" bIns="0" rtlCol="0">
            <a:spAutoFit/>
          </a:bodyPr>
          <a:lstStyle/>
          <a:p>
            <a:pPr marL="0" indent="0">
              <a:spcBef>
                <a:spcPts val="600"/>
              </a:spcBef>
              <a:spcAft>
                <a:spcPts val="600"/>
              </a:spcAft>
              <a:buNone/>
            </a:pPr>
            <a:r>
              <a:rPr lang="en-US" sz="1400" b="1"/>
              <a:t>Description</a:t>
            </a:r>
          </a:p>
        </p:txBody>
      </p:sp>
      <p:sp>
        <p:nvSpPr>
          <p:cNvPr id="8" name="TextBox 7">
            <a:extLst>
              <a:ext uri="{FF2B5EF4-FFF2-40B4-BE49-F238E27FC236}">
                <a16:creationId xmlns:a16="http://schemas.microsoft.com/office/drawing/2014/main" id="{0A888EA2-4BB4-1971-2033-DBB245D975D2}"/>
              </a:ext>
            </a:extLst>
          </p:cNvPr>
          <p:cNvSpPr txBox="1"/>
          <p:nvPr>
            <p:custDataLst>
              <p:tags r:id="rId5"/>
            </p:custDataLst>
          </p:nvPr>
        </p:nvSpPr>
        <p:spPr bwMode="gray">
          <a:xfrm>
            <a:off x="412855" y="4960851"/>
            <a:ext cx="1189106" cy="215444"/>
          </a:xfrm>
          <a:prstGeom prst="rect">
            <a:avLst/>
          </a:prstGeom>
          <a:noFill/>
        </p:spPr>
        <p:txBody>
          <a:bodyPr wrap="square" lIns="0" tIns="0" rIns="0" bIns="0" rtlCol="0">
            <a:spAutoFit/>
          </a:bodyPr>
          <a:lstStyle/>
          <a:p>
            <a:pPr marL="0" indent="0">
              <a:spcBef>
                <a:spcPts val="600"/>
              </a:spcBef>
              <a:spcAft>
                <a:spcPts val="600"/>
              </a:spcAft>
              <a:buNone/>
            </a:pPr>
            <a:r>
              <a:rPr lang="en-US" sz="1400" b="1"/>
              <a:t>Progress</a:t>
            </a:r>
          </a:p>
        </p:txBody>
      </p:sp>
      <p:cxnSp>
        <p:nvCxnSpPr>
          <p:cNvPr id="110" name="btfpColumnHeaderBoxLine223027">
            <a:extLst>
              <a:ext uri="{FF2B5EF4-FFF2-40B4-BE49-F238E27FC236}">
                <a16:creationId xmlns:a16="http://schemas.microsoft.com/office/drawing/2014/main" id="{7946473D-7632-58DC-C68B-3A10CB6D0A72}"/>
              </a:ext>
            </a:extLst>
          </p:cNvPr>
          <p:cNvCxnSpPr>
            <a:cxnSpLocks/>
          </p:cNvCxnSpPr>
          <p:nvPr/>
        </p:nvCxnSpPr>
        <p:spPr bwMode="gray">
          <a:xfrm>
            <a:off x="3176313" y="2271563"/>
            <a:ext cx="0" cy="3748566"/>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47" name="btfpColumnHeaderBoxLine223027">
            <a:extLst>
              <a:ext uri="{FF2B5EF4-FFF2-40B4-BE49-F238E27FC236}">
                <a16:creationId xmlns:a16="http://schemas.microsoft.com/office/drawing/2014/main" id="{36297995-7B1C-D74D-970A-2F03809460B0}"/>
              </a:ext>
            </a:extLst>
          </p:cNvPr>
          <p:cNvCxnSpPr>
            <a:cxnSpLocks/>
          </p:cNvCxnSpPr>
          <p:nvPr/>
        </p:nvCxnSpPr>
        <p:spPr bwMode="gray">
          <a:xfrm>
            <a:off x="9473721" y="2271563"/>
            <a:ext cx="0" cy="3748566"/>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48" name="btfpColumnHeaderBoxLine223027">
            <a:extLst>
              <a:ext uri="{FF2B5EF4-FFF2-40B4-BE49-F238E27FC236}">
                <a16:creationId xmlns:a16="http://schemas.microsoft.com/office/drawing/2014/main" id="{4B66F31C-5741-3751-FABC-5F702A47B70B}"/>
              </a:ext>
            </a:extLst>
          </p:cNvPr>
          <p:cNvCxnSpPr>
            <a:cxnSpLocks/>
          </p:cNvCxnSpPr>
          <p:nvPr/>
        </p:nvCxnSpPr>
        <p:spPr bwMode="gray">
          <a:xfrm>
            <a:off x="4750665" y="2271563"/>
            <a:ext cx="0" cy="3748566"/>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49" name="btfpColumnHeaderBoxLine223027">
            <a:extLst>
              <a:ext uri="{FF2B5EF4-FFF2-40B4-BE49-F238E27FC236}">
                <a16:creationId xmlns:a16="http://schemas.microsoft.com/office/drawing/2014/main" id="{B8E91094-9BDD-F64B-8E0A-D10C57E7BDA2}"/>
              </a:ext>
            </a:extLst>
          </p:cNvPr>
          <p:cNvCxnSpPr>
            <a:cxnSpLocks/>
          </p:cNvCxnSpPr>
          <p:nvPr/>
        </p:nvCxnSpPr>
        <p:spPr bwMode="gray">
          <a:xfrm>
            <a:off x="6325017" y="2271563"/>
            <a:ext cx="0" cy="3748566"/>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50" name="btfpColumnHeaderBoxLine223027">
            <a:extLst>
              <a:ext uri="{FF2B5EF4-FFF2-40B4-BE49-F238E27FC236}">
                <a16:creationId xmlns:a16="http://schemas.microsoft.com/office/drawing/2014/main" id="{AABE845A-CE55-1A05-89D2-F7412225B4A1}"/>
              </a:ext>
            </a:extLst>
          </p:cNvPr>
          <p:cNvCxnSpPr>
            <a:cxnSpLocks/>
          </p:cNvCxnSpPr>
          <p:nvPr/>
        </p:nvCxnSpPr>
        <p:spPr bwMode="gray">
          <a:xfrm>
            <a:off x="7899369" y="2271563"/>
            <a:ext cx="0" cy="3748566"/>
          </a:xfrm>
          <a:prstGeom prst="line">
            <a:avLst/>
          </a:prstGeom>
          <a:ln w="28575" cap="flat">
            <a:solidFill>
              <a:srgbClr val="FF0000"/>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51" name="btfpColumnHeaderBoxLine223027">
            <a:extLst>
              <a:ext uri="{FF2B5EF4-FFF2-40B4-BE49-F238E27FC236}">
                <a16:creationId xmlns:a16="http://schemas.microsoft.com/office/drawing/2014/main" id="{7D139592-5010-EB9B-9255-197B2DCDE96B}"/>
              </a:ext>
            </a:extLst>
          </p:cNvPr>
          <p:cNvCxnSpPr>
            <a:cxnSpLocks/>
          </p:cNvCxnSpPr>
          <p:nvPr/>
        </p:nvCxnSpPr>
        <p:spPr bwMode="gray">
          <a:xfrm>
            <a:off x="1601961" y="2271563"/>
            <a:ext cx="0" cy="3748566"/>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52" name="btfpColumnHeaderBoxLine223027">
            <a:extLst>
              <a:ext uri="{FF2B5EF4-FFF2-40B4-BE49-F238E27FC236}">
                <a16:creationId xmlns:a16="http://schemas.microsoft.com/office/drawing/2014/main" id="{ED7095DF-431D-B17E-DDC6-6391A6E5A73C}"/>
              </a:ext>
            </a:extLst>
          </p:cNvPr>
          <p:cNvCxnSpPr>
            <a:cxnSpLocks/>
          </p:cNvCxnSpPr>
          <p:nvPr/>
        </p:nvCxnSpPr>
        <p:spPr bwMode="gray">
          <a:xfrm>
            <a:off x="11048072" y="2271563"/>
            <a:ext cx="0" cy="3748566"/>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56" name="TextBox 55">
            <a:extLst>
              <a:ext uri="{FF2B5EF4-FFF2-40B4-BE49-F238E27FC236}">
                <a16:creationId xmlns:a16="http://schemas.microsoft.com/office/drawing/2014/main" id="{BBB85720-5090-73BA-FBD1-EA9D796B1172}"/>
              </a:ext>
            </a:extLst>
          </p:cNvPr>
          <p:cNvSpPr txBox="1"/>
          <p:nvPr/>
        </p:nvSpPr>
        <p:spPr>
          <a:xfrm>
            <a:off x="1611897" y="4915951"/>
            <a:ext cx="1554480" cy="600164"/>
          </a:xfrm>
          <a:prstGeom prst="rect">
            <a:avLst/>
          </a:prstGeom>
          <a:noFill/>
        </p:spPr>
        <p:txBody>
          <a:bodyPr wrap="square">
            <a:spAutoFit/>
          </a:bodyPr>
          <a:lstStyle/>
          <a:p>
            <a:pPr marR="0" lvl="0" algn="l" defTabSz="914400" rtl="0" eaLnBrk="1" fontAlgn="auto" latinLnBrk="0" hangingPunct="1">
              <a:lnSpc>
                <a:spcPct val="100000"/>
              </a:lnSpc>
              <a:spcBef>
                <a:spcPts val="0"/>
              </a:spcBef>
              <a:spcAft>
                <a:spcPts val="0"/>
              </a:spcAft>
              <a:buClrTx/>
              <a:buSzTx/>
              <a:tabLst/>
              <a:defRPr/>
            </a:pPr>
            <a:r>
              <a:rPr lang="en-US" sz="1100">
                <a:latin typeface="Arial"/>
              </a:rPr>
              <a:t>Plasma has been was </a:t>
            </a:r>
            <a:r>
              <a:rPr lang="en-US" sz="1100" b="1">
                <a:latin typeface="Arial"/>
              </a:rPr>
              <a:t>identified in the 19</a:t>
            </a:r>
            <a:r>
              <a:rPr lang="en-US" sz="1100" b="1" baseline="30000">
                <a:latin typeface="Arial"/>
              </a:rPr>
              <a:t>th</a:t>
            </a:r>
            <a:r>
              <a:rPr lang="en-US" sz="1100" b="1">
                <a:latin typeface="Arial"/>
              </a:rPr>
              <a:t> century.</a:t>
            </a:r>
            <a:endParaRPr kumimoji="0" lang="en-US" sz="1100" b="1" i="0" u="none" strike="noStrike" kern="1200" cap="none" spc="0" normalizeH="0" baseline="0" noProof="0">
              <a:ln>
                <a:noFill/>
              </a:ln>
              <a:effectLst/>
              <a:uLnTx/>
              <a:uFillTx/>
              <a:latin typeface="Arial"/>
              <a:ea typeface="+mn-ea"/>
              <a:cs typeface="+mn-cs"/>
            </a:endParaRPr>
          </a:p>
        </p:txBody>
      </p:sp>
      <p:sp>
        <p:nvSpPr>
          <p:cNvPr id="60" name="TextBox 59">
            <a:extLst>
              <a:ext uri="{FF2B5EF4-FFF2-40B4-BE49-F238E27FC236}">
                <a16:creationId xmlns:a16="http://schemas.microsoft.com/office/drawing/2014/main" id="{0A9E00BF-8214-05D5-1325-6B2717BAEA04}"/>
              </a:ext>
            </a:extLst>
          </p:cNvPr>
          <p:cNvSpPr txBox="1"/>
          <p:nvPr/>
        </p:nvSpPr>
        <p:spPr>
          <a:xfrm>
            <a:off x="3186249" y="4915952"/>
            <a:ext cx="1554480" cy="938719"/>
          </a:xfrm>
          <a:prstGeom prst="rect">
            <a:avLst/>
          </a:prstGeom>
          <a:noFill/>
        </p:spPr>
        <p:txBody>
          <a:bodyPr wrap="square" rtlCol="0">
            <a:spAutoFit/>
          </a:bodyPr>
          <a:lstStyle/>
          <a:p>
            <a:pPr marR="0" lvl="0" algn="l" defTabSz="914400" rtl="0" eaLnBrk="1" fontAlgn="auto" latinLnBrk="0" hangingPunct="1">
              <a:lnSpc>
                <a:spcPct val="100000"/>
              </a:lnSpc>
              <a:spcBef>
                <a:spcPts val="0"/>
              </a:spcBef>
              <a:spcAft>
                <a:spcPts val="0"/>
              </a:spcAft>
              <a:buClrTx/>
              <a:buSzTx/>
              <a:tabLst/>
              <a:defRPr/>
            </a:pPr>
            <a:r>
              <a:rPr lang="en-US" sz="1100">
                <a:latin typeface="Arial"/>
              </a:rPr>
              <a:t>P</a:t>
            </a:r>
            <a:r>
              <a:rPr kumimoji="0" lang="en-US" sz="1100" b="0" i="0" u="none" strike="noStrike" kern="1200" cap="none" spc="0" normalizeH="0" baseline="0" noProof="0" err="1">
                <a:ln>
                  <a:noFill/>
                </a:ln>
                <a:effectLst/>
                <a:uLnTx/>
                <a:uFillTx/>
                <a:latin typeface="Arial"/>
                <a:ea typeface="+mn-ea"/>
                <a:cs typeface="+mn-cs"/>
              </a:rPr>
              <a:t>lasma</a:t>
            </a:r>
            <a:r>
              <a:rPr kumimoji="0" lang="en-US" sz="1100" b="0" i="0" u="none" strike="noStrike" kern="1200" cap="none" spc="0" normalizeH="0" baseline="0" noProof="0">
                <a:ln>
                  <a:noFill/>
                </a:ln>
                <a:effectLst/>
                <a:uLnTx/>
                <a:uFillTx/>
                <a:latin typeface="Arial"/>
                <a:ea typeface="+mn-ea"/>
                <a:cs typeface="+mn-cs"/>
              </a:rPr>
              <a:t> was first sufficiently heated</a:t>
            </a:r>
            <a:r>
              <a:rPr kumimoji="0" lang="en-US" sz="1100" b="1" i="0" u="none" strike="noStrike" kern="1200" cap="none" spc="0" normalizeH="0" baseline="0" noProof="0">
                <a:ln>
                  <a:noFill/>
                </a:ln>
                <a:effectLst/>
                <a:uLnTx/>
                <a:uFillTx/>
                <a:latin typeface="Arial"/>
                <a:ea typeface="+mn-ea"/>
                <a:cs typeface="+mn-cs"/>
              </a:rPr>
              <a:t> in the 1960s,</a:t>
            </a:r>
            <a:r>
              <a:rPr kumimoji="0" lang="en-US" sz="1100" b="0" i="0" u="none" strike="noStrike" kern="1200" cap="none" spc="0" normalizeH="0" baseline="0" noProof="0">
                <a:ln>
                  <a:noFill/>
                </a:ln>
                <a:effectLst/>
                <a:uLnTx/>
                <a:uFillTx/>
                <a:latin typeface="Arial"/>
                <a:ea typeface="+mn-ea"/>
                <a:cs typeface="+mn-cs"/>
              </a:rPr>
              <a:t> at Los Alamos National Laboratory. </a:t>
            </a:r>
          </a:p>
        </p:txBody>
      </p:sp>
      <p:sp>
        <p:nvSpPr>
          <p:cNvPr id="62" name="TextBox 61">
            <a:extLst>
              <a:ext uri="{FF2B5EF4-FFF2-40B4-BE49-F238E27FC236}">
                <a16:creationId xmlns:a16="http://schemas.microsoft.com/office/drawing/2014/main" id="{E6CE3FFB-1A9C-38DF-487F-FBFBA7C3E010}"/>
              </a:ext>
            </a:extLst>
          </p:cNvPr>
          <p:cNvSpPr txBox="1"/>
          <p:nvPr/>
        </p:nvSpPr>
        <p:spPr>
          <a:xfrm>
            <a:off x="4760601" y="4915952"/>
            <a:ext cx="1554480" cy="769441"/>
          </a:xfrm>
          <a:prstGeom prst="rect">
            <a:avLst/>
          </a:prstGeom>
          <a:noFill/>
        </p:spPr>
        <p:txBody>
          <a:bodyPr wrap="square" rtlCol="0">
            <a:spAutoFit/>
          </a:bodyPr>
          <a:lstStyle/>
          <a:p>
            <a:pPr marR="0" lvl="0" algn="l" defTabSz="914400" rtl="0" eaLnBrk="1" fontAlgn="auto" latinLnBrk="0" hangingPunct="1">
              <a:lnSpc>
                <a:spcPct val="100000"/>
              </a:lnSpc>
              <a:spcBef>
                <a:spcPts val="0"/>
              </a:spcBef>
              <a:spcAft>
                <a:spcPts val="0"/>
              </a:spcAft>
              <a:buClrTx/>
              <a:buSzTx/>
              <a:tabLst/>
              <a:defRPr/>
            </a:pPr>
            <a:r>
              <a:rPr kumimoji="0" lang="en-US" sz="1100" b="0" i="0" u="none" strike="noStrike" kern="1200" cap="none" spc="0" normalizeH="0" baseline="0" noProof="0">
                <a:ln>
                  <a:noFill/>
                </a:ln>
                <a:effectLst/>
                <a:uLnTx/>
                <a:uFillTx/>
                <a:latin typeface="Arial"/>
                <a:ea typeface="+mn-ea"/>
                <a:cs typeface="+mn-cs"/>
              </a:rPr>
              <a:t>The Joint European Torus (JET) was the first to take this step in </a:t>
            </a:r>
            <a:r>
              <a:rPr kumimoji="0" lang="en-US" sz="1100" b="1" i="0" u="none" strike="noStrike" kern="1200" cap="none" spc="0" normalizeH="0" baseline="0" noProof="0">
                <a:ln>
                  <a:noFill/>
                </a:ln>
                <a:effectLst/>
                <a:uLnTx/>
                <a:uFillTx/>
                <a:latin typeface="Arial"/>
                <a:ea typeface="+mn-ea"/>
                <a:cs typeface="+mn-cs"/>
              </a:rPr>
              <a:t>1991.</a:t>
            </a:r>
          </a:p>
        </p:txBody>
      </p:sp>
      <p:sp>
        <p:nvSpPr>
          <p:cNvPr id="63" name="TextBox 62">
            <a:extLst>
              <a:ext uri="{FF2B5EF4-FFF2-40B4-BE49-F238E27FC236}">
                <a16:creationId xmlns:a16="http://schemas.microsoft.com/office/drawing/2014/main" id="{077C9D80-1E6D-44B6-6A7D-74F3072145D2}"/>
              </a:ext>
            </a:extLst>
          </p:cNvPr>
          <p:cNvSpPr txBox="1"/>
          <p:nvPr/>
        </p:nvSpPr>
        <p:spPr>
          <a:xfrm>
            <a:off x="6334953" y="4915952"/>
            <a:ext cx="1554480" cy="938719"/>
          </a:xfrm>
          <a:prstGeom prst="rect">
            <a:avLst/>
          </a:prstGeom>
          <a:noFill/>
        </p:spPr>
        <p:txBody>
          <a:bodyPr wrap="square" rtlCol="0">
            <a:spAutoFit/>
          </a:bodyPr>
          <a:lstStyle/>
          <a:p>
            <a:pPr marR="0" lvl="0" algn="l" defTabSz="914400" rtl="0" eaLnBrk="1" fontAlgn="auto" latinLnBrk="0" hangingPunct="1">
              <a:lnSpc>
                <a:spcPct val="100000"/>
              </a:lnSpc>
              <a:spcBef>
                <a:spcPts val="0"/>
              </a:spcBef>
              <a:spcAft>
                <a:spcPts val="0"/>
              </a:spcAft>
              <a:buClrTx/>
              <a:buSzTx/>
              <a:tabLst/>
              <a:defRPr/>
            </a:pPr>
            <a:r>
              <a:rPr kumimoji="0" lang="en-US" sz="1100" i="0" u="none" strike="noStrike" kern="1200" cap="none" spc="0" normalizeH="0" baseline="0" noProof="0">
                <a:ln>
                  <a:noFill/>
                </a:ln>
                <a:effectLst/>
                <a:uLnTx/>
                <a:uFillTx/>
                <a:latin typeface="Arial"/>
                <a:ea typeface="+mn-ea"/>
                <a:cs typeface="+mn-cs"/>
              </a:rPr>
              <a:t>In </a:t>
            </a:r>
            <a:r>
              <a:rPr kumimoji="0" lang="en-US" sz="1100" b="1" i="0" u="none" strike="noStrike" kern="1200" cap="none" spc="0" normalizeH="0" baseline="0" noProof="0">
                <a:ln>
                  <a:noFill/>
                </a:ln>
                <a:effectLst/>
                <a:uLnTx/>
                <a:uFillTx/>
                <a:latin typeface="Arial"/>
                <a:ea typeface="+mn-ea"/>
                <a:cs typeface="+mn-cs"/>
              </a:rPr>
              <a:t>2022</a:t>
            </a:r>
            <a:r>
              <a:rPr kumimoji="0" lang="en-US" sz="1100" i="0" u="none" strike="noStrike" kern="1200" cap="none" spc="0" normalizeH="0" baseline="0" noProof="0">
                <a:ln>
                  <a:noFill/>
                </a:ln>
                <a:effectLst/>
                <a:uLnTx/>
                <a:uFillTx/>
                <a:latin typeface="Arial"/>
                <a:ea typeface="+mn-ea"/>
                <a:cs typeface="+mn-cs"/>
              </a:rPr>
              <a:t>, the National Ignition Facility in California was able to get </a:t>
            </a:r>
            <a:r>
              <a:rPr kumimoji="0" lang="en-US" sz="1100" b="1" i="0" u="none" strike="noStrike" kern="1200" cap="none" spc="0" normalizeH="0" baseline="0" noProof="0">
                <a:ln>
                  <a:noFill/>
                </a:ln>
                <a:effectLst/>
                <a:uLnTx/>
                <a:uFillTx/>
                <a:latin typeface="Arial"/>
                <a:ea typeface="+mn-ea"/>
                <a:cs typeface="+mn-cs"/>
              </a:rPr>
              <a:t>3.15 MJ output </a:t>
            </a:r>
            <a:r>
              <a:rPr kumimoji="0" lang="en-US" sz="1100" i="0" u="none" strike="noStrike" kern="1200" cap="none" spc="0" normalizeH="0" baseline="0" noProof="0">
                <a:ln>
                  <a:noFill/>
                </a:ln>
                <a:effectLst/>
                <a:uLnTx/>
                <a:uFillTx/>
                <a:latin typeface="Arial"/>
                <a:ea typeface="+mn-ea"/>
                <a:cs typeface="+mn-cs"/>
              </a:rPr>
              <a:t>using </a:t>
            </a:r>
            <a:r>
              <a:rPr kumimoji="0" lang="en-US" sz="1100" b="1" i="0" u="none" strike="noStrike" kern="1200" cap="none" spc="0" normalizeH="0" baseline="0" noProof="0">
                <a:ln>
                  <a:noFill/>
                </a:ln>
                <a:effectLst/>
                <a:uLnTx/>
                <a:uFillTx/>
                <a:latin typeface="Arial"/>
                <a:ea typeface="+mn-ea"/>
                <a:cs typeface="+mn-cs"/>
              </a:rPr>
              <a:t>2.05 MJ input.</a:t>
            </a:r>
          </a:p>
        </p:txBody>
      </p:sp>
      <p:sp>
        <p:nvSpPr>
          <p:cNvPr id="64" name="TextBox 63">
            <a:extLst>
              <a:ext uri="{FF2B5EF4-FFF2-40B4-BE49-F238E27FC236}">
                <a16:creationId xmlns:a16="http://schemas.microsoft.com/office/drawing/2014/main" id="{0AB40591-D2DE-61B5-9560-41D0091688DD}"/>
              </a:ext>
            </a:extLst>
          </p:cNvPr>
          <p:cNvSpPr txBox="1"/>
          <p:nvPr/>
        </p:nvSpPr>
        <p:spPr>
          <a:xfrm>
            <a:off x="7924210" y="4915952"/>
            <a:ext cx="1554480" cy="938719"/>
          </a:xfrm>
          <a:prstGeom prst="rect">
            <a:avLst/>
          </a:prstGeom>
          <a:noFill/>
        </p:spPr>
        <p:txBody>
          <a:bodyPr wrap="square" rtlCol="0">
            <a:spAutoFit/>
          </a:bodyPr>
          <a:lstStyle/>
          <a:p>
            <a:pPr marR="0" lvl="0" algn="l" defTabSz="914400" rtl="0" eaLnBrk="1" fontAlgn="auto" latinLnBrk="0" hangingPunct="1">
              <a:lnSpc>
                <a:spcPct val="100000"/>
              </a:lnSpc>
              <a:spcBef>
                <a:spcPts val="0"/>
              </a:spcBef>
              <a:spcAft>
                <a:spcPts val="0"/>
              </a:spcAft>
              <a:buClrTx/>
              <a:buSzTx/>
              <a:tabLst/>
              <a:defRPr/>
            </a:pPr>
            <a:r>
              <a:rPr kumimoji="0" lang="en-US" sz="1100" b="0" i="0" u="none" strike="noStrike" kern="1200" cap="none" spc="0" normalizeH="0" baseline="0" noProof="0">
                <a:ln>
                  <a:noFill/>
                </a:ln>
                <a:effectLst/>
                <a:uLnTx/>
                <a:uFillTx/>
                <a:latin typeface="Arial"/>
                <a:ea typeface="+mn-ea"/>
                <a:cs typeface="+mn-cs"/>
              </a:rPr>
              <a:t>Most continuous operating prototype power plants are scheduled for the </a:t>
            </a:r>
            <a:r>
              <a:rPr kumimoji="0" lang="en-US" sz="1100" b="1" i="0" u="none" strike="noStrike" kern="1200" cap="none" spc="0" normalizeH="0" baseline="0" noProof="0">
                <a:ln>
                  <a:noFill/>
                </a:ln>
                <a:effectLst/>
                <a:uLnTx/>
                <a:uFillTx/>
                <a:latin typeface="Arial"/>
                <a:ea typeface="+mn-ea"/>
                <a:cs typeface="+mn-cs"/>
              </a:rPr>
              <a:t>early 2030</a:t>
            </a:r>
            <a:r>
              <a:rPr lang="en-US" sz="1100" b="1">
                <a:latin typeface="Arial"/>
              </a:rPr>
              <a:t>s.</a:t>
            </a:r>
            <a:endParaRPr kumimoji="0" lang="en-US" sz="1100" b="1" i="0" u="none" strike="noStrike" kern="1200" cap="none" spc="0" normalizeH="0" baseline="0" noProof="0">
              <a:ln>
                <a:noFill/>
              </a:ln>
              <a:effectLst/>
              <a:uLnTx/>
              <a:uFillTx/>
              <a:latin typeface="Arial"/>
              <a:ea typeface="+mn-ea"/>
              <a:cs typeface="+mn-cs"/>
            </a:endParaRPr>
          </a:p>
        </p:txBody>
      </p:sp>
      <p:sp>
        <p:nvSpPr>
          <p:cNvPr id="65" name="TextBox 64">
            <a:extLst>
              <a:ext uri="{FF2B5EF4-FFF2-40B4-BE49-F238E27FC236}">
                <a16:creationId xmlns:a16="http://schemas.microsoft.com/office/drawing/2014/main" id="{A02D419F-D7E2-4CC1-3D75-3FA08329E500}"/>
              </a:ext>
            </a:extLst>
          </p:cNvPr>
          <p:cNvSpPr txBox="1"/>
          <p:nvPr/>
        </p:nvSpPr>
        <p:spPr>
          <a:xfrm>
            <a:off x="9483657" y="4915952"/>
            <a:ext cx="1554480" cy="769441"/>
          </a:xfrm>
          <a:prstGeom prst="rect">
            <a:avLst/>
          </a:prstGeom>
          <a:noFill/>
        </p:spPr>
        <p:txBody>
          <a:bodyPr wrap="square" rtlCol="0">
            <a:spAutoFit/>
          </a:bodyPr>
          <a:lstStyle/>
          <a:p>
            <a:pPr marR="0" lvl="0" algn="l" defTabSz="914400" rtl="0" eaLnBrk="1" fontAlgn="auto" latinLnBrk="0" hangingPunct="1">
              <a:lnSpc>
                <a:spcPct val="100000"/>
              </a:lnSpc>
              <a:spcBef>
                <a:spcPts val="0"/>
              </a:spcBef>
              <a:spcAft>
                <a:spcPts val="0"/>
              </a:spcAft>
              <a:buClrTx/>
              <a:buSzTx/>
              <a:tabLst/>
              <a:defRPr/>
            </a:pPr>
            <a:r>
              <a:rPr kumimoji="0" lang="en-US" sz="1100" b="0" i="0" u="none" strike="noStrike" kern="1200" cap="none" spc="0" normalizeH="0" baseline="0" noProof="0">
                <a:ln>
                  <a:noFill/>
                </a:ln>
                <a:effectLst/>
                <a:uLnTx/>
                <a:uFillTx/>
                <a:latin typeface="Arial"/>
                <a:ea typeface="+mn-ea"/>
                <a:cs typeface="+mn-cs"/>
              </a:rPr>
              <a:t>Most commercial companies hope to </a:t>
            </a:r>
            <a:r>
              <a:rPr lang="en-US" sz="1100">
                <a:latin typeface="Arial"/>
              </a:rPr>
              <a:t>sell fusion energy by the </a:t>
            </a:r>
            <a:r>
              <a:rPr kumimoji="0" lang="en-US" sz="1100" b="1" i="0" u="none" strike="noStrike" kern="1200" cap="none" spc="0" normalizeH="0" baseline="0" noProof="0">
                <a:ln>
                  <a:noFill/>
                </a:ln>
                <a:effectLst/>
                <a:uLnTx/>
                <a:uFillTx/>
                <a:latin typeface="Arial"/>
                <a:ea typeface="+mn-ea"/>
                <a:cs typeface="+mn-cs"/>
              </a:rPr>
              <a:t>mid</a:t>
            </a:r>
            <a:r>
              <a:rPr lang="en-US" sz="1100" b="1">
                <a:latin typeface="Arial"/>
              </a:rPr>
              <a:t>-</a:t>
            </a:r>
            <a:r>
              <a:rPr kumimoji="0" lang="en-US" sz="1100" b="1" i="0" u="none" strike="noStrike" kern="1200" cap="none" spc="0" normalizeH="0" baseline="0" noProof="0">
                <a:ln>
                  <a:noFill/>
                </a:ln>
                <a:effectLst/>
                <a:uLnTx/>
                <a:uFillTx/>
                <a:latin typeface="Arial"/>
                <a:ea typeface="+mn-ea"/>
                <a:cs typeface="+mn-cs"/>
              </a:rPr>
              <a:t>2030</a:t>
            </a:r>
            <a:r>
              <a:rPr lang="en-US" sz="1100" b="1">
                <a:latin typeface="Arial"/>
              </a:rPr>
              <a:t>s.</a:t>
            </a:r>
            <a:endParaRPr kumimoji="0" lang="en-US" sz="1100" b="1" i="0" u="none" strike="noStrike" kern="1200" cap="none" spc="0" normalizeH="0" baseline="0" noProof="0">
              <a:ln>
                <a:noFill/>
              </a:ln>
              <a:effectLst/>
              <a:uLnTx/>
              <a:uFillTx/>
              <a:latin typeface="Arial"/>
              <a:ea typeface="+mn-ea"/>
              <a:cs typeface="+mn-cs"/>
            </a:endParaRPr>
          </a:p>
        </p:txBody>
      </p:sp>
      <p:cxnSp>
        <p:nvCxnSpPr>
          <p:cNvPr id="66" name="btfpColumnHeaderBoxLine223027">
            <a:extLst>
              <a:ext uri="{FF2B5EF4-FFF2-40B4-BE49-F238E27FC236}">
                <a16:creationId xmlns:a16="http://schemas.microsoft.com/office/drawing/2014/main" id="{501748AF-40D2-CC4A-4937-71E04B5272DF}"/>
              </a:ext>
            </a:extLst>
          </p:cNvPr>
          <p:cNvCxnSpPr>
            <a:cxnSpLocks/>
          </p:cNvCxnSpPr>
          <p:nvPr/>
        </p:nvCxnSpPr>
        <p:spPr bwMode="gray">
          <a:xfrm flipH="1">
            <a:off x="1688443" y="4869820"/>
            <a:ext cx="1401388"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68" name="btfpColumnHeaderBoxLine223027">
            <a:extLst>
              <a:ext uri="{FF2B5EF4-FFF2-40B4-BE49-F238E27FC236}">
                <a16:creationId xmlns:a16="http://schemas.microsoft.com/office/drawing/2014/main" id="{C3BD9034-A753-46DF-0AD0-DEFB28E9E0B5}"/>
              </a:ext>
            </a:extLst>
          </p:cNvPr>
          <p:cNvCxnSpPr>
            <a:cxnSpLocks/>
          </p:cNvCxnSpPr>
          <p:nvPr/>
        </p:nvCxnSpPr>
        <p:spPr bwMode="gray">
          <a:xfrm flipH="1">
            <a:off x="412855" y="4869652"/>
            <a:ext cx="1059329" cy="168"/>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70" name="btfpColumnHeaderBoxLine223027">
            <a:extLst>
              <a:ext uri="{FF2B5EF4-FFF2-40B4-BE49-F238E27FC236}">
                <a16:creationId xmlns:a16="http://schemas.microsoft.com/office/drawing/2014/main" id="{ED52A58A-58A7-7CBA-0291-6E9CC6289E7C}"/>
              </a:ext>
            </a:extLst>
          </p:cNvPr>
          <p:cNvCxnSpPr>
            <a:cxnSpLocks/>
          </p:cNvCxnSpPr>
          <p:nvPr/>
        </p:nvCxnSpPr>
        <p:spPr bwMode="gray">
          <a:xfrm flipH="1">
            <a:off x="412855" y="2948202"/>
            <a:ext cx="1059329" cy="168"/>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71" name="btfpColumnHeaderBoxLine223027">
            <a:extLst>
              <a:ext uri="{FF2B5EF4-FFF2-40B4-BE49-F238E27FC236}">
                <a16:creationId xmlns:a16="http://schemas.microsoft.com/office/drawing/2014/main" id="{12814B99-2EB2-82ED-1D8E-FCDF5BD8B240}"/>
              </a:ext>
            </a:extLst>
          </p:cNvPr>
          <p:cNvCxnSpPr>
            <a:cxnSpLocks/>
          </p:cNvCxnSpPr>
          <p:nvPr/>
        </p:nvCxnSpPr>
        <p:spPr bwMode="gray">
          <a:xfrm flipH="1">
            <a:off x="3262795" y="4869820"/>
            <a:ext cx="1401388"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72" name="btfpColumnHeaderBoxLine223027">
            <a:extLst>
              <a:ext uri="{FF2B5EF4-FFF2-40B4-BE49-F238E27FC236}">
                <a16:creationId xmlns:a16="http://schemas.microsoft.com/office/drawing/2014/main" id="{743E3B90-6E21-0649-04F0-A2A3606DE25D}"/>
              </a:ext>
            </a:extLst>
          </p:cNvPr>
          <p:cNvCxnSpPr>
            <a:cxnSpLocks/>
          </p:cNvCxnSpPr>
          <p:nvPr/>
        </p:nvCxnSpPr>
        <p:spPr bwMode="gray">
          <a:xfrm flipH="1">
            <a:off x="4837147" y="4869820"/>
            <a:ext cx="1401388"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73" name="btfpColumnHeaderBoxLine223027">
            <a:extLst>
              <a:ext uri="{FF2B5EF4-FFF2-40B4-BE49-F238E27FC236}">
                <a16:creationId xmlns:a16="http://schemas.microsoft.com/office/drawing/2014/main" id="{8C8263C8-61C1-FFD9-9606-65FAA9D712E6}"/>
              </a:ext>
            </a:extLst>
          </p:cNvPr>
          <p:cNvCxnSpPr>
            <a:cxnSpLocks/>
          </p:cNvCxnSpPr>
          <p:nvPr/>
        </p:nvCxnSpPr>
        <p:spPr bwMode="gray">
          <a:xfrm flipH="1">
            <a:off x="5853686" y="4869820"/>
            <a:ext cx="1401388"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75" name="btfpColumnHeaderBoxLine223027">
            <a:extLst>
              <a:ext uri="{FF2B5EF4-FFF2-40B4-BE49-F238E27FC236}">
                <a16:creationId xmlns:a16="http://schemas.microsoft.com/office/drawing/2014/main" id="{FAF8E376-5AA7-D58A-9FE4-683B89879D9C}"/>
              </a:ext>
            </a:extLst>
          </p:cNvPr>
          <p:cNvCxnSpPr>
            <a:cxnSpLocks/>
          </p:cNvCxnSpPr>
          <p:nvPr/>
        </p:nvCxnSpPr>
        <p:spPr bwMode="gray">
          <a:xfrm flipH="1">
            <a:off x="6411499" y="4869820"/>
            <a:ext cx="1401388"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76" name="btfpColumnHeaderBoxLine223027">
            <a:extLst>
              <a:ext uri="{FF2B5EF4-FFF2-40B4-BE49-F238E27FC236}">
                <a16:creationId xmlns:a16="http://schemas.microsoft.com/office/drawing/2014/main" id="{E3337D27-A918-34D1-CE39-868D7C20056A}"/>
              </a:ext>
            </a:extLst>
          </p:cNvPr>
          <p:cNvCxnSpPr>
            <a:cxnSpLocks/>
          </p:cNvCxnSpPr>
          <p:nvPr/>
        </p:nvCxnSpPr>
        <p:spPr bwMode="gray">
          <a:xfrm flipH="1">
            <a:off x="7985851" y="4869820"/>
            <a:ext cx="1401388"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77" name="btfpColumnHeaderBoxLine223027">
            <a:extLst>
              <a:ext uri="{FF2B5EF4-FFF2-40B4-BE49-F238E27FC236}">
                <a16:creationId xmlns:a16="http://schemas.microsoft.com/office/drawing/2014/main" id="{3775E74A-4784-7212-4383-59B04F0E7E28}"/>
              </a:ext>
            </a:extLst>
          </p:cNvPr>
          <p:cNvCxnSpPr>
            <a:cxnSpLocks/>
          </p:cNvCxnSpPr>
          <p:nvPr/>
        </p:nvCxnSpPr>
        <p:spPr bwMode="gray">
          <a:xfrm flipH="1">
            <a:off x="9560203" y="4869820"/>
            <a:ext cx="1401388"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grpSp>
        <p:nvGrpSpPr>
          <p:cNvPr id="94" name="Group 93">
            <a:extLst>
              <a:ext uri="{FF2B5EF4-FFF2-40B4-BE49-F238E27FC236}">
                <a16:creationId xmlns:a16="http://schemas.microsoft.com/office/drawing/2014/main" id="{9D42F9E1-2847-1038-8538-5AB91A8B07ED}"/>
              </a:ext>
            </a:extLst>
          </p:cNvPr>
          <p:cNvGrpSpPr/>
          <p:nvPr/>
        </p:nvGrpSpPr>
        <p:grpSpPr>
          <a:xfrm>
            <a:off x="2081667" y="2334932"/>
            <a:ext cx="572606" cy="517270"/>
            <a:chOff x="2081667" y="2334932"/>
            <a:chExt cx="572606" cy="517270"/>
          </a:xfrm>
        </p:grpSpPr>
        <p:sp>
          <p:nvSpPr>
            <p:cNvPr id="90" name="Flowchart: Connector 89">
              <a:extLst>
                <a:ext uri="{FF2B5EF4-FFF2-40B4-BE49-F238E27FC236}">
                  <a16:creationId xmlns:a16="http://schemas.microsoft.com/office/drawing/2014/main" id="{9F655F42-D642-A841-3518-A82583193B6E}"/>
                </a:ext>
              </a:extLst>
            </p:cNvPr>
            <p:cNvSpPr/>
            <p:nvPr/>
          </p:nvSpPr>
          <p:spPr bwMode="gray">
            <a:xfrm>
              <a:off x="2081667" y="2334932"/>
              <a:ext cx="572606" cy="517270"/>
            </a:xfrm>
            <a:prstGeom prst="flowChartConnector">
              <a:avLst/>
            </a:prstGeom>
            <a:gradFill>
              <a:gsLst>
                <a:gs pos="0">
                  <a:srgbClr val="BEB8F3"/>
                </a:gs>
                <a:gs pos="100000">
                  <a:srgbClr val="F64AEE"/>
                </a:gs>
              </a:gsLst>
              <a:lin ang="5400000" scaled="1"/>
            </a:gra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92" name="Arc 91">
              <a:extLst>
                <a:ext uri="{FF2B5EF4-FFF2-40B4-BE49-F238E27FC236}">
                  <a16:creationId xmlns:a16="http://schemas.microsoft.com/office/drawing/2014/main" id="{D4D2A967-DD51-7F98-9174-FD16DF4262F0}"/>
                </a:ext>
              </a:extLst>
            </p:cNvPr>
            <p:cNvSpPr/>
            <p:nvPr/>
          </p:nvSpPr>
          <p:spPr bwMode="gray">
            <a:xfrm rot="5400000">
              <a:off x="2256367" y="2463801"/>
              <a:ext cx="190500" cy="304184"/>
            </a:xfrm>
            <a:prstGeom prst="arc">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3" name="Arc 92">
              <a:extLst>
                <a:ext uri="{FF2B5EF4-FFF2-40B4-BE49-F238E27FC236}">
                  <a16:creationId xmlns:a16="http://schemas.microsoft.com/office/drawing/2014/main" id="{01C1183B-F836-B2A1-0A30-D3E4ABAE2943}"/>
                </a:ext>
              </a:extLst>
            </p:cNvPr>
            <p:cNvSpPr/>
            <p:nvPr/>
          </p:nvSpPr>
          <p:spPr bwMode="gray">
            <a:xfrm rot="5400000" flipH="1" flipV="1">
              <a:off x="2293887" y="2407041"/>
              <a:ext cx="190500" cy="304184"/>
            </a:xfrm>
            <a:prstGeom prst="arc">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2" name="Group 111">
            <a:extLst>
              <a:ext uri="{FF2B5EF4-FFF2-40B4-BE49-F238E27FC236}">
                <a16:creationId xmlns:a16="http://schemas.microsoft.com/office/drawing/2014/main" id="{0B2086DB-5F31-A19C-81F5-AA201D7A07CD}"/>
              </a:ext>
            </a:extLst>
          </p:cNvPr>
          <p:cNvGrpSpPr/>
          <p:nvPr/>
        </p:nvGrpSpPr>
        <p:grpSpPr>
          <a:xfrm>
            <a:off x="3813101" y="2334932"/>
            <a:ext cx="572606" cy="517270"/>
            <a:chOff x="3813101" y="2334932"/>
            <a:chExt cx="572606" cy="517270"/>
          </a:xfrm>
        </p:grpSpPr>
        <p:grpSp>
          <p:nvGrpSpPr>
            <p:cNvPr id="95" name="Group 94">
              <a:extLst>
                <a:ext uri="{FF2B5EF4-FFF2-40B4-BE49-F238E27FC236}">
                  <a16:creationId xmlns:a16="http://schemas.microsoft.com/office/drawing/2014/main" id="{EF3B0EC5-BAF7-8000-B850-DE71EE7E8EA5}"/>
                </a:ext>
              </a:extLst>
            </p:cNvPr>
            <p:cNvGrpSpPr/>
            <p:nvPr/>
          </p:nvGrpSpPr>
          <p:grpSpPr>
            <a:xfrm>
              <a:off x="3813101" y="2334932"/>
              <a:ext cx="572606" cy="517270"/>
              <a:chOff x="2081667" y="2334932"/>
              <a:chExt cx="572606" cy="517270"/>
            </a:xfrm>
          </p:grpSpPr>
          <p:sp>
            <p:nvSpPr>
              <p:cNvPr id="96" name="Flowchart: Connector 95">
                <a:extLst>
                  <a:ext uri="{FF2B5EF4-FFF2-40B4-BE49-F238E27FC236}">
                    <a16:creationId xmlns:a16="http://schemas.microsoft.com/office/drawing/2014/main" id="{02BB1F49-EE96-819E-5B04-557E33523B03}"/>
                  </a:ext>
                </a:extLst>
              </p:cNvPr>
              <p:cNvSpPr/>
              <p:nvPr/>
            </p:nvSpPr>
            <p:spPr bwMode="gray">
              <a:xfrm>
                <a:off x="2081667" y="2334932"/>
                <a:ext cx="572606" cy="517270"/>
              </a:xfrm>
              <a:prstGeom prst="flowChartConnector">
                <a:avLst/>
              </a:prstGeom>
              <a:gradFill>
                <a:gsLst>
                  <a:gs pos="0">
                    <a:srgbClr val="BEB8F3"/>
                  </a:gs>
                  <a:gs pos="100000">
                    <a:srgbClr val="BC3510"/>
                  </a:gs>
                </a:gsLst>
                <a:lin ang="5400000" scaled="1"/>
              </a:gra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97" name="Arc 96">
                <a:extLst>
                  <a:ext uri="{FF2B5EF4-FFF2-40B4-BE49-F238E27FC236}">
                    <a16:creationId xmlns:a16="http://schemas.microsoft.com/office/drawing/2014/main" id="{7789CA56-186C-856B-3645-654870B97284}"/>
                  </a:ext>
                </a:extLst>
              </p:cNvPr>
              <p:cNvSpPr/>
              <p:nvPr/>
            </p:nvSpPr>
            <p:spPr bwMode="gray">
              <a:xfrm rot="5400000">
                <a:off x="2256367" y="2463801"/>
                <a:ext cx="190500" cy="304184"/>
              </a:xfrm>
              <a:prstGeom prst="arc">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8" name="Arc 97">
                <a:extLst>
                  <a:ext uri="{FF2B5EF4-FFF2-40B4-BE49-F238E27FC236}">
                    <a16:creationId xmlns:a16="http://schemas.microsoft.com/office/drawing/2014/main" id="{1076EB96-55CF-A03B-FE81-9B5D642FD2E6}"/>
                  </a:ext>
                </a:extLst>
              </p:cNvPr>
              <p:cNvSpPr/>
              <p:nvPr/>
            </p:nvSpPr>
            <p:spPr bwMode="gray">
              <a:xfrm rot="5400000" flipH="1" flipV="1">
                <a:off x="2293887" y="2407041"/>
                <a:ext cx="190500" cy="304184"/>
              </a:xfrm>
              <a:prstGeom prst="arc">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1" name="Group 110">
              <a:extLst>
                <a:ext uri="{FF2B5EF4-FFF2-40B4-BE49-F238E27FC236}">
                  <a16:creationId xmlns:a16="http://schemas.microsoft.com/office/drawing/2014/main" id="{DE70D7A3-8540-D187-AD80-34DDBC292648}"/>
                </a:ext>
              </a:extLst>
            </p:cNvPr>
            <p:cNvGrpSpPr/>
            <p:nvPr/>
          </p:nvGrpSpPr>
          <p:grpSpPr>
            <a:xfrm>
              <a:off x="3988654" y="2541312"/>
              <a:ext cx="227021" cy="104510"/>
              <a:chOff x="4610101" y="2462442"/>
              <a:chExt cx="167606" cy="248702"/>
            </a:xfrm>
          </p:grpSpPr>
          <p:cxnSp>
            <p:nvCxnSpPr>
              <p:cNvPr id="100" name="Connector: Curved 99">
                <a:extLst>
                  <a:ext uri="{FF2B5EF4-FFF2-40B4-BE49-F238E27FC236}">
                    <a16:creationId xmlns:a16="http://schemas.microsoft.com/office/drawing/2014/main" id="{C2477580-C9A1-17FB-5F89-56E4E67782C7}"/>
                  </a:ext>
                </a:extLst>
              </p:cNvPr>
              <p:cNvCxnSpPr>
                <a:cxnSpLocks/>
              </p:cNvCxnSpPr>
              <p:nvPr/>
            </p:nvCxnSpPr>
            <p:spPr bwMode="gray">
              <a:xfrm rot="5400000">
                <a:off x="4513512" y="2560472"/>
                <a:ext cx="247261" cy="54084"/>
              </a:xfrm>
              <a:prstGeom prst="curvedConnector3">
                <a:avLst>
                  <a:gd name="adj1" fmla="val 50000"/>
                </a:avLst>
              </a:prstGeom>
              <a:ln w="190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103" name="Connector: Curved 102">
                <a:extLst>
                  <a:ext uri="{FF2B5EF4-FFF2-40B4-BE49-F238E27FC236}">
                    <a16:creationId xmlns:a16="http://schemas.microsoft.com/office/drawing/2014/main" id="{3D9C405C-E9E2-8AE0-364D-63B9BC0ECA9E}"/>
                  </a:ext>
                </a:extLst>
              </p:cNvPr>
              <p:cNvCxnSpPr>
                <a:cxnSpLocks/>
              </p:cNvCxnSpPr>
              <p:nvPr/>
            </p:nvCxnSpPr>
            <p:spPr bwMode="gray">
              <a:xfrm rot="5400000">
                <a:off x="4570273" y="2559031"/>
                <a:ext cx="247261" cy="54084"/>
              </a:xfrm>
              <a:prstGeom prst="curvedConnector3">
                <a:avLst>
                  <a:gd name="adj1" fmla="val 50000"/>
                </a:avLst>
              </a:prstGeom>
              <a:ln w="190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105" name="Connector: Curved 104">
                <a:extLst>
                  <a:ext uri="{FF2B5EF4-FFF2-40B4-BE49-F238E27FC236}">
                    <a16:creationId xmlns:a16="http://schemas.microsoft.com/office/drawing/2014/main" id="{B6E6FE4C-BB7E-BA1C-5475-ED354AB2CCEF}"/>
                  </a:ext>
                </a:extLst>
              </p:cNvPr>
              <p:cNvCxnSpPr>
                <a:cxnSpLocks/>
              </p:cNvCxnSpPr>
              <p:nvPr/>
            </p:nvCxnSpPr>
            <p:spPr bwMode="gray">
              <a:xfrm rot="5400000">
                <a:off x="4627034" y="2559032"/>
                <a:ext cx="247261" cy="54084"/>
              </a:xfrm>
              <a:prstGeom prst="curvedConnector3">
                <a:avLst>
                  <a:gd name="adj1" fmla="val 50000"/>
                </a:avLst>
              </a:prstGeom>
              <a:ln w="190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grpSp>
      </p:grpSp>
      <p:grpSp>
        <p:nvGrpSpPr>
          <p:cNvPr id="114" name="Group 113">
            <a:extLst>
              <a:ext uri="{FF2B5EF4-FFF2-40B4-BE49-F238E27FC236}">
                <a16:creationId xmlns:a16="http://schemas.microsoft.com/office/drawing/2014/main" id="{1D418A12-6951-A7A9-B6CD-5EEA706D16D7}"/>
              </a:ext>
            </a:extLst>
          </p:cNvPr>
          <p:cNvGrpSpPr/>
          <p:nvPr/>
        </p:nvGrpSpPr>
        <p:grpSpPr>
          <a:xfrm>
            <a:off x="5344631" y="2334932"/>
            <a:ext cx="572606" cy="517270"/>
            <a:chOff x="2081667" y="2334932"/>
            <a:chExt cx="572606" cy="517270"/>
          </a:xfrm>
        </p:grpSpPr>
        <p:sp>
          <p:nvSpPr>
            <p:cNvPr id="119" name="Flowchart: Connector 118">
              <a:extLst>
                <a:ext uri="{FF2B5EF4-FFF2-40B4-BE49-F238E27FC236}">
                  <a16:creationId xmlns:a16="http://schemas.microsoft.com/office/drawing/2014/main" id="{C0867E51-2868-8BCA-A429-263B8CEF7589}"/>
                </a:ext>
              </a:extLst>
            </p:cNvPr>
            <p:cNvSpPr/>
            <p:nvPr/>
          </p:nvSpPr>
          <p:spPr bwMode="gray">
            <a:xfrm>
              <a:off x="2081667" y="2334932"/>
              <a:ext cx="572606" cy="517270"/>
            </a:xfrm>
            <a:prstGeom prst="flowChartConnector">
              <a:avLst/>
            </a:prstGeom>
            <a:gradFill>
              <a:gsLst>
                <a:gs pos="0">
                  <a:srgbClr val="BEB8F3"/>
                </a:gs>
                <a:gs pos="100000">
                  <a:srgbClr val="BC3D20"/>
                </a:gs>
              </a:gsLst>
              <a:lin ang="5400000" scaled="1"/>
            </a:gra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20" name="Arc 119">
              <a:extLst>
                <a:ext uri="{FF2B5EF4-FFF2-40B4-BE49-F238E27FC236}">
                  <a16:creationId xmlns:a16="http://schemas.microsoft.com/office/drawing/2014/main" id="{45104694-3477-BBD2-7447-A1793A9C8B68}"/>
                </a:ext>
              </a:extLst>
            </p:cNvPr>
            <p:cNvSpPr/>
            <p:nvPr/>
          </p:nvSpPr>
          <p:spPr bwMode="gray">
            <a:xfrm rot="5400000">
              <a:off x="2256367" y="2463801"/>
              <a:ext cx="190500" cy="304184"/>
            </a:xfrm>
            <a:prstGeom prst="arc">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1" name="Arc 120">
              <a:extLst>
                <a:ext uri="{FF2B5EF4-FFF2-40B4-BE49-F238E27FC236}">
                  <a16:creationId xmlns:a16="http://schemas.microsoft.com/office/drawing/2014/main" id="{D87C1D2D-3A10-B304-4451-110B71CAF810}"/>
                </a:ext>
              </a:extLst>
            </p:cNvPr>
            <p:cNvSpPr/>
            <p:nvPr/>
          </p:nvSpPr>
          <p:spPr bwMode="gray">
            <a:xfrm rot="5400000" flipH="1" flipV="1">
              <a:off x="2293887" y="2407041"/>
              <a:ext cx="190500" cy="304184"/>
            </a:xfrm>
            <a:prstGeom prst="arc">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22" name="Explosion: 8 Points 121">
            <a:extLst>
              <a:ext uri="{FF2B5EF4-FFF2-40B4-BE49-F238E27FC236}">
                <a16:creationId xmlns:a16="http://schemas.microsoft.com/office/drawing/2014/main" id="{1E3AE67F-0291-1442-6AD0-D56963A08118}"/>
              </a:ext>
            </a:extLst>
          </p:cNvPr>
          <p:cNvSpPr/>
          <p:nvPr/>
        </p:nvSpPr>
        <p:spPr bwMode="gray">
          <a:xfrm>
            <a:off x="5580724" y="2536728"/>
            <a:ext cx="100419" cy="113071"/>
          </a:xfrm>
          <a:prstGeom prst="irregularSeal1">
            <a:avLst/>
          </a:prstGeom>
          <a:solidFill>
            <a:srgbClr val="00000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grpSp>
        <p:nvGrpSpPr>
          <p:cNvPr id="126" name="Group 125">
            <a:extLst>
              <a:ext uri="{FF2B5EF4-FFF2-40B4-BE49-F238E27FC236}">
                <a16:creationId xmlns:a16="http://schemas.microsoft.com/office/drawing/2014/main" id="{3AD29098-192B-F586-E2D6-BE89AC6DF09B}"/>
              </a:ext>
            </a:extLst>
          </p:cNvPr>
          <p:cNvGrpSpPr/>
          <p:nvPr/>
        </p:nvGrpSpPr>
        <p:grpSpPr>
          <a:xfrm>
            <a:off x="5905500" y="2344326"/>
            <a:ext cx="144463" cy="493891"/>
            <a:chOff x="5905500" y="2334932"/>
            <a:chExt cx="144463" cy="493891"/>
          </a:xfrm>
        </p:grpSpPr>
        <p:cxnSp>
          <p:nvCxnSpPr>
            <p:cNvPr id="124" name="Straight Arrow Connector 123">
              <a:extLst>
                <a:ext uri="{FF2B5EF4-FFF2-40B4-BE49-F238E27FC236}">
                  <a16:creationId xmlns:a16="http://schemas.microsoft.com/office/drawing/2014/main" id="{66323AB2-BCCE-D2C0-1A69-4B194294EBCA}"/>
                </a:ext>
              </a:extLst>
            </p:cNvPr>
            <p:cNvCxnSpPr>
              <a:endCxn id="119" idx="7"/>
            </p:cNvCxnSpPr>
            <p:nvPr/>
          </p:nvCxnSpPr>
          <p:spPr bwMode="gray">
            <a:xfrm flipH="1">
              <a:off x="5905500" y="2334932"/>
              <a:ext cx="144463" cy="103468"/>
            </a:xfrm>
            <a:prstGeom prst="straightConnector1">
              <a:avLst/>
            </a:prstGeom>
            <a:ln w="2857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cxnSp>
          <p:nvCxnSpPr>
            <p:cNvPr id="125" name="Straight Arrow Connector 124">
              <a:extLst>
                <a:ext uri="{FF2B5EF4-FFF2-40B4-BE49-F238E27FC236}">
                  <a16:creationId xmlns:a16="http://schemas.microsoft.com/office/drawing/2014/main" id="{47899FC1-1979-FEB0-C3E0-BD35A538FD4D}"/>
                </a:ext>
              </a:extLst>
            </p:cNvPr>
            <p:cNvCxnSpPr>
              <a:cxnSpLocks/>
            </p:cNvCxnSpPr>
            <p:nvPr/>
          </p:nvCxnSpPr>
          <p:spPr bwMode="gray">
            <a:xfrm flipH="1" flipV="1">
              <a:off x="5905500" y="2725355"/>
              <a:ext cx="144463" cy="103468"/>
            </a:xfrm>
            <a:prstGeom prst="straightConnector1">
              <a:avLst/>
            </a:prstGeom>
            <a:ln w="2857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grpSp>
      <p:grpSp>
        <p:nvGrpSpPr>
          <p:cNvPr id="127" name="Group 126">
            <a:extLst>
              <a:ext uri="{FF2B5EF4-FFF2-40B4-BE49-F238E27FC236}">
                <a16:creationId xmlns:a16="http://schemas.microsoft.com/office/drawing/2014/main" id="{F08D18BD-7965-B145-9820-CF2B39AD93BD}"/>
              </a:ext>
            </a:extLst>
          </p:cNvPr>
          <p:cNvGrpSpPr/>
          <p:nvPr/>
        </p:nvGrpSpPr>
        <p:grpSpPr>
          <a:xfrm flipH="1">
            <a:off x="5194067" y="2344326"/>
            <a:ext cx="144463" cy="493891"/>
            <a:chOff x="5905500" y="2334932"/>
            <a:chExt cx="144463" cy="493891"/>
          </a:xfrm>
        </p:grpSpPr>
        <p:cxnSp>
          <p:nvCxnSpPr>
            <p:cNvPr id="128" name="Straight Arrow Connector 127">
              <a:extLst>
                <a:ext uri="{FF2B5EF4-FFF2-40B4-BE49-F238E27FC236}">
                  <a16:creationId xmlns:a16="http://schemas.microsoft.com/office/drawing/2014/main" id="{CF27A702-8004-3220-BC10-0FB9191BE4D9}"/>
                </a:ext>
              </a:extLst>
            </p:cNvPr>
            <p:cNvCxnSpPr/>
            <p:nvPr/>
          </p:nvCxnSpPr>
          <p:spPr bwMode="gray">
            <a:xfrm flipH="1">
              <a:off x="5905500" y="2334932"/>
              <a:ext cx="144463" cy="103468"/>
            </a:xfrm>
            <a:prstGeom prst="straightConnector1">
              <a:avLst/>
            </a:prstGeom>
            <a:ln w="2857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cxnSp>
          <p:nvCxnSpPr>
            <p:cNvPr id="129" name="Straight Arrow Connector 128">
              <a:extLst>
                <a:ext uri="{FF2B5EF4-FFF2-40B4-BE49-F238E27FC236}">
                  <a16:creationId xmlns:a16="http://schemas.microsoft.com/office/drawing/2014/main" id="{A0BB9E84-21B1-37F8-03B9-645C9EE982C3}"/>
                </a:ext>
              </a:extLst>
            </p:cNvPr>
            <p:cNvCxnSpPr>
              <a:cxnSpLocks/>
            </p:cNvCxnSpPr>
            <p:nvPr/>
          </p:nvCxnSpPr>
          <p:spPr bwMode="gray">
            <a:xfrm flipH="1" flipV="1">
              <a:off x="5905500" y="2725355"/>
              <a:ext cx="144463" cy="103468"/>
            </a:xfrm>
            <a:prstGeom prst="straightConnector1">
              <a:avLst/>
            </a:prstGeom>
            <a:ln w="2857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grpSp>
      <p:grpSp>
        <p:nvGrpSpPr>
          <p:cNvPr id="130" name="Group 129">
            <a:extLst>
              <a:ext uri="{FF2B5EF4-FFF2-40B4-BE49-F238E27FC236}">
                <a16:creationId xmlns:a16="http://schemas.microsoft.com/office/drawing/2014/main" id="{31D945F8-9AF2-B307-5F10-ED1535E8EF15}"/>
              </a:ext>
            </a:extLst>
          </p:cNvPr>
          <p:cNvGrpSpPr/>
          <p:nvPr/>
        </p:nvGrpSpPr>
        <p:grpSpPr>
          <a:xfrm>
            <a:off x="6876160" y="2334932"/>
            <a:ext cx="572606" cy="517270"/>
            <a:chOff x="2081667" y="2334932"/>
            <a:chExt cx="572606" cy="517270"/>
          </a:xfrm>
        </p:grpSpPr>
        <p:sp>
          <p:nvSpPr>
            <p:cNvPr id="131" name="Flowchart: Connector 130">
              <a:extLst>
                <a:ext uri="{FF2B5EF4-FFF2-40B4-BE49-F238E27FC236}">
                  <a16:creationId xmlns:a16="http://schemas.microsoft.com/office/drawing/2014/main" id="{49A5146C-5EC5-9F27-B91F-E5FEAB7CE9AB}"/>
                </a:ext>
              </a:extLst>
            </p:cNvPr>
            <p:cNvSpPr/>
            <p:nvPr/>
          </p:nvSpPr>
          <p:spPr bwMode="gray">
            <a:xfrm>
              <a:off x="2081667" y="2334932"/>
              <a:ext cx="572606" cy="517270"/>
            </a:xfrm>
            <a:prstGeom prst="flowChartConnector">
              <a:avLst/>
            </a:prstGeom>
            <a:gradFill>
              <a:gsLst>
                <a:gs pos="0">
                  <a:srgbClr val="BEB8F3"/>
                </a:gs>
                <a:gs pos="100000">
                  <a:srgbClr val="BC3D20"/>
                </a:gs>
              </a:gsLst>
              <a:lin ang="5400000" scaled="1"/>
            </a:gra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32" name="Arc 131">
              <a:extLst>
                <a:ext uri="{FF2B5EF4-FFF2-40B4-BE49-F238E27FC236}">
                  <a16:creationId xmlns:a16="http://schemas.microsoft.com/office/drawing/2014/main" id="{B292CEE3-3924-D3A2-D341-80704B2C165C}"/>
                </a:ext>
              </a:extLst>
            </p:cNvPr>
            <p:cNvSpPr/>
            <p:nvPr/>
          </p:nvSpPr>
          <p:spPr bwMode="gray">
            <a:xfrm rot="5400000">
              <a:off x="2256367" y="2463801"/>
              <a:ext cx="190500" cy="304184"/>
            </a:xfrm>
            <a:prstGeom prst="arc">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3" name="Arc 132">
              <a:extLst>
                <a:ext uri="{FF2B5EF4-FFF2-40B4-BE49-F238E27FC236}">
                  <a16:creationId xmlns:a16="http://schemas.microsoft.com/office/drawing/2014/main" id="{BBA31855-FF65-3AA1-0D2B-A0EB8773F968}"/>
                </a:ext>
              </a:extLst>
            </p:cNvPr>
            <p:cNvSpPr/>
            <p:nvPr/>
          </p:nvSpPr>
          <p:spPr bwMode="gray">
            <a:xfrm rot="5400000" flipH="1" flipV="1">
              <a:off x="2293887" y="2407041"/>
              <a:ext cx="190500" cy="304184"/>
            </a:xfrm>
            <a:prstGeom prst="arc">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35" name="Arrow: Right 134">
            <a:extLst>
              <a:ext uri="{FF2B5EF4-FFF2-40B4-BE49-F238E27FC236}">
                <a16:creationId xmlns:a16="http://schemas.microsoft.com/office/drawing/2014/main" id="{99645581-7DDE-715C-586E-89921F10F3E0}"/>
              </a:ext>
            </a:extLst>
          </p:cNvPr>
          <p:cNvSpPr/>
          <p:nvPr/>
        </p:nvSpPr>
        <p:spPr bwMode="gray">
          <a:xfrm>
            <a:off x="6647280" y="2550571"/>
            <a:ext cx="192307" cy="85991"/>
          </a:xfrm>
          <a:prstGeom prst="rightArrow">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36" name="Arrow: Right 135">
            <a:extLst>
              <a:ext uri="{FF2B5EF4-FFF2-40B4-BE49-F238E27FC236}">
                <a16:creationId xmlns:a16="http://schemas.microsoft.com/office/drawing/2014/main" id="{A4DCEBBC-9157-D3A8-EC18-8D07AE053EF0}"/>
              </a:ext>
            </a:extLst>
          </p:cNvPr>
          <p:cNvSpPr/>
          <p:nvPr/>
        </p:nvSpPr>
        <p:spPr bwMode="gray">
          <a:xfrm>
            <a:off x="7485339" y="2485329"/>
            <a:ext cx="192307" cy="216476"/>
          </a:xfrm>
          <a:prstGeom prst="rightArrow">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grpSp>
        <p:nvGrpSpPr>
          <p:cNvPr id="137" name="Group 136">
            <a:extLst>
              <a:ext uri="{FF2B5EF4-FFF2-40B4-BE49-F238E27FC236}">
                <a16:creationId xmlns:a16="http://schemas.microsoft.com/office/drawing/2014/main" id="{C564158C-383C-C988-1FB1-770B4DA9884C}"/>
              </a:ext>
            </a:extLst>
          </p:cNvPr>
          <p:cNvGrpSpPr/>
          <p:nvPr/>
        </p:nvGrpSpPr>
        <p:grpSpPr>
          <a:xfrm>
            <a:off x="8066742" y="2334932"/>
            <a:ext cx="572606" cy="517270"/>
            <a:chOff x="2081667" y="2334932"/>
            <a:chExt cx="572606" cy="517270"/>
          </a:xfrm>
        </p:grpSpPr>
        <p:sp>
          <p:nvSpPr>
            <p:cNvPr id="138" name="Flowchart: Connector 137">
              <a:extLst>
                <a:ext uri="{FF2B5EF4-FFF2-40B4-BE49-F238E27FC236}">
                  <a16:creationId xmlns:a16="http://schemas.microsoft.com/office/drawing/2014/main" id="{A0AF59DF-379A-4EA8-54AC-AEED526A3FDC}"/>
                </a:ext>
              </a:extLst>
            </p:cNvPr>
            <p:cNvSpPr/>
            <p:nvPr/>
          </p:nvSpPr>
          <p:spPr bwMode="gray">
            <a:xfrm>
              <a:off x="2081667" y="2334932"/>
              <a:ext cx="572606" cy="517270"/>
            </a:xfrm>
            <a:prstGeom prst="flowChartConnector">
              <a:avLst/>
            </a:prstGeom>
            <a:gradFill>
              <a:gsLst>
                <a:gs pos="0">
                  <a:srgbClr val="BEB8F3"/>
                </a:gs>
                <a:gs pos="100000">
                  <a:srgbClr val="BC3D20"/>
                </a:gs>
              </a:gsLst>
              <a:lin ang="5400000" scaled="1"/>
            </a:gra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39" name="Arc 138">
              <a:extLst>
                <a:ext uri="{FF2B5EF4-FFF2-40B4-BE49-F238E27FC236}">
                  <a16:creationId xmlns:a16="http://schemas.microsoft.com/office/drawing/2014/main" id="{D9927902-C23C-307B-3D10-E520BC308DF2}"/>
                </a:ext>
              </a:extLst>
            </p:cNvPr>
            <p:cNvSpPr/>
            <p:nvPr/>
          </p:nvSpPr>
          <p:spPr bwMode="gray">
            <a:xfrm rot="5400000">
              <a:off x="2256367" y="2463801"/>
              <a:ext cx="190500" cy="304184"/>
            </a:xfrm>
            <a:prstGeom prst="arc">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0" name="Arc 139">
              <a:extLst>
                <a:ext uri="{FF2B5EF4-FFF2-40B4-BE49-F238E27FC236}">
                  <a16:creationId xmlns:a16="http://schemas.microsoft.com/office/drawing/2014/main" id="{6F4476F9-7368-DAF5-E851-A741665EE53E}"/>
                </a:ext>
              </a:extLst>
            </p:cNvPr>
            <p:cNvSpPr/>
            <p:nvPr/>
          </p:nvSpPr>
          <p:spPr bwMode="gray">
            <a:xfrm rot="5400000" flipH="1" flipV="1">
              <a:off x="2293887" y="2407041"/>
              <a:ext cx="190500" cy="304184"/>
            </a:xfrm>
            <a:prstGeom prst="arc">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42" name="Arrow: Right 141">
            <a:extLst>
              <a:ext uri="{FF2B5EF4-FFF2-40B4-BE49-F238E27FC236}">
                <a16:creationId xmlns:a16="http://schemas.microsoft.com/office/drawing/2014/main" id="{F1862EE8-67C3-FE82-9203-490C70B662E0}"/>
              </a:ext>
            </a:extLst>
          </p:cNvPr>
          <p:cNvSpPr/>
          <p:nvPr/>
        </p:nvSpPr>
        <p:spPr bwMode="gray">
          <a:xfrm>
            <a:off x="8745126" y="2485329"/>
            <a:ext cx="352523" cy="216476"/>
          </a:xfrm>
          <a:prstGeom prst="rightArrow">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pic>
        <p:nvPicPr>
          <p:cNvPr id="144" name="Graphic 143" descr="Electric Tower with solid fill">
            <a:extLst>
              <a:ext uri="{FF2B5EF4-FFF2-40B4-BE49-F238E27FC236}">
                <a16:creationId xmlns:a16="http://schemas.microsoft.com/office/drawing/2014/main" id="{8BD3628C-37A3-4FA7-CF4B-4CD95C79F253}"/>
              </a:ext>
            </a:extLst>
          </p:cNvPr>
          <p:cNvPicPr>
            <a:picLocks noChangeAspect="1"/>
          </p:cNvPicPr>
          <p:nvPr/>
        </p:nvPicPr>
        <p:blipFill>
          <a:blip>
            <a:extLst>
              <a:ext uri="{96DAC541-7B7A-43D3-8B79-37D633B846F1}">
                <asvg:svgBlip xmlns:asvg="http://schemas.microsoft.com/office/drawing/2016/SVG/main" r:embed="rId17"/>
              </a:ext>
            </a:extLst>
          </a:blip>
          <a:stretch>
            <a:fillRect/>
          </a:stretch>
        </p:blipFill>
        <p:spPr>
          <a:xfrm>
            <a:off x="10488842" y="2312572"/>
            <a:ext cx="599552" cy="599552"/>
          </a:xfrm>
          <a:prstGeom prst="rect">
            <a:avLst/>
          </a:prstGeom>
        </p:spPr>
      </p:pic>
      <p:sp>
        <p:nvSpPr>
          <p:cNvPr id="145" name="Lightning Bolt 144">
            <a:extLst>
              <a:ext uri="{FF2B5EF4-FFF2-40B4-BE49-F238E27FC236}">
                <a16:creationId xmlns:a16="http://schemas.microsoft.com/office/drawing/2014/main" id="{FFE816AE-615B-C727-F97F-ACCE4764872A}"/>
              </a:ext>
            </a:extLst>
          </p:cNvPr>
          <p:cNvSpPr/>
          <p:nvPr/>
        </p:nvSpPr>
        <p:spPr bwMode="gray">
          <a:xfrm rot="1994088">
            <a:off x="9134375" y="2447794"/>
            <a:ext cx="252864" cy="303257"/>
          </a:xfrm>
          <a:prstGeom prst="lightningBolt">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grpSp>
        <p:nvGrpSpPr>
          <p:cNvPr id="146" name="Group 145">
            <a:extLst>
              <a:ext uri="{FF2B5EF4-FFF2-40B4-BE49-F238E27FC236}">
                <a16:creationId xmlns:a16="http://schemas.microsoft.com/office/drawing/2014/main" id="{D5CDCC3C-B17B-0E2F-BA9B-65A1CC5D211D}"/>
              </a:ext>
            </a:extLst>
          </p:cNvPr>
          <p:cNvGrpSpPr/>
          <p:nvPr/>
        </p:nvGrpSpPr>
        <p:grpSpPr>
          <a:xfrm>
            <a:off x="9552061" y="2334932"/>
            <a:ext cx="572606" cy="517270"/>
            <a:chOff x="2081667" y="2334932"/>
            <a:chExt cx="572606" cy="517270"/>
          </a:xfrm>
        </p:grpSpPr>
        <p:sp>
          <p:nvSpPr>
            <p:cNvPr id="147" name="Flowchart: Connector 146">
              <a:extLst>
                <a:ext uri="{FF2B5EF4-FFF2-40B4-BE49-F238E27FC236}">
                  <a16:creationId xmlns:a16="http://schemas.microsoft.com/office/drawing/2014/main" id="{BD733B8A-52A5-FE06-03A7-085986EA1E6C}"/>
                </a:ext>
              </a:extLst>
            </p:cNvPr>
            <p:cNvSpPr/>
            <p:nvPr/>
          </p:nvSpPr>
          <p:spPr bwMode="gray">
            <a:xfrm>
              <a:off x="2081667" y="2334932"/>
              <a:ext cx="572606" cy="517270"/>
            </a:xfrm>
            <a:prstGeom prst="flowChartConnector">
              <a:avLst/>
            </a:prstGeom>
            <a:gradFill>
              <a:gsLst>
                <a:gs pos="0">
                  <a:srgbClr val="BEB8F3"/>
                </a:gs>
                <a:gs pos="100000">
                  <a:srgbClr val="BC3D20"/>
                </a:gs>
              </a:gsLst>
              <a:lin ang="5400000" scaled="1"/>
            </a:gra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48" name="Arc 147">
              <a:extLst>
                <a:ext uri="{FF2B5EF4-FFF2-40B4-BE49-F238E27FC236}">
                  <a16:creationId xmlns:a16="http://schemas.microsoft.com/office/drawing/2014/main" id="{2D2F899E-E29C-6811-6369-6084F15BDF67}"/>
                </a:ext>
              </a:extLst>
            </p:cNvPr>
            <p:cNvSpPr/>
            <p:nvPr/>
          </p:nvSpPr>
          <p:spPr bwMode="gray">
            <a:xfrm rot="5400000">
              <a:off x="2256367" y="2463801"/>
              <a:ext cx="190500" cy="304184"/>
            </a:xfrm>
            <a:prstGeom prst="arc">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9" name="Arc 148">
              <a:extLst>
                <a:ext uri="{FF2B5EF4-FFF2-40B4-BE49-F238E27FC236}">
                  <a16:creationId xmlns:a16="http://schemas.microsoft.com/office/drawing/2014/main" id="{3BCD816C-90A9-518A-96A4-EEC5F5A3795B}"/>
                </a:ext>
              </a:extLst>
            </p:cNvPr>
            <p:cNvSpPr/>
            <p:nvPr/>
          </p:nvSpPr>
          <p:spPr bwMode="gray">
            <a:xfrm rot="5400000" flipH="1" flipV="1">
              <a:off x="2293887" y="2407041"/>
              <a:ext cx="190500" cy="304184"/>
            </a:xfrm>
            <a:prstGeom prst="arc">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50" name="Arrow: Right 149">
            <a:extLst>
              <a:ext uri="{FF2B5EF4-FFF2-40B4-BE49-F238E27FC236}">
                <a16:creationId xmlns:a16="http://schemas.microsoft.com/office/drawing/2014/main" id="{8AEA30B8-303E-939E-6A44-0386C6066919}"/>
              </a:ext>
            </a:extLst>
          </p:cNvPr>
          <p:cNvSpPr/>
          <p:nvPr/>
        </p:nvSpPr>
        <p:spPr bwMode="gray">
          <a:xfrm>
            <a:off x="10162187" y="2485329"/>
            <a:ext cx="352523" cy="216476"/>
          </a:xfrm>
          <a:prstGeom prst="rightArrow">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cxnSp>
        <p:nvCxnSpPr>
          <p:cNvPr id="152" name="btfpColumnHeaderBoxLine223027">
            <a:extLst>
              <a:ext uri="{FF2B5EF4-FFF2-40B4-BE49-F238E27FC236}">
                <a16:creationId xmlns:a16="http://schemas.microsoft.com/office/drawing/2014/main" id="{B752EAED-E265-1F5E-91F9-88DA18CA8888}"/>
              </a:ext>
            </a:extLst>
          </p:cNvPr>
          <p:cNvCxnSpPr>
            <a:cxnSpLocks/>
          </p:cNvCxnSpPr>
          <p:nvPr/>
        </p:nvCxnSpPr>
        <p:spPr bwMode="gray">
          <a:xfrm flipH="1">
            <a:off x="1688443" y="2948202"/>
            <a:ext cx="1401388"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53" name="btfpColumnHeaderBoxLine223027">
            <a:extLst>
              <a:ext uri="{FF2B5EF4-FFF2-40B4-BE49-F238E27FC236}">
                <a16:creationId xmlns:a16="http://schemas.microsoft.com/office/drawing/2014/main" id="{8FD23329-2A5F-F348-2689-0A53CD02C132}"/>
              </a:ext>
            </a:extLst>
          </p:cNvPr>
          <p:cNvCxnSpPr>
            <a:cxnSpLocks/>
          </p:cNvCxnSpPr>
          <p:nvPr/>
        </p:nvCxnSpPr>
        <p:spPr bwMode="gray">
          <a:xfrm flipH="1">
            <a:off x="3262795" y="2948202"/>
            <a:ext cx="1401388"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54" name="btfpColumnHeaderBoxLine223027">
            <a:extLst>
              <a:ext uri="{FF2B5EF4-FFF2-40B4-BE49-F238E27FC236}">
                <a16:creationId xmlns:a16="http://schemas.microsoft.com/office/drawing/2014/main" id="{1236E60B-B912-522E-5834-790326215F46}"/>
              </a:ext>
            </a:extLst>
          </p:cNvPr>
          <p:cNvCxnSpPr>
            <a:cxnSpLocks/>
          </p:cNvCxnSpPr>
          <p:nvPr/>
        </p:nvCxnSpPr>
        <p:spPr bwMode="gray">
          <a:xfrm flipH="1">
            <a:off x="4837147" y="2948202"/>
            <a:ext cx="1401388"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55" name="btfpColumnHeaderBoxLine223027">
            <a:extLst>
              <a:ext uri="{FF2B5EF4-FFF2-40B4-BE49-F238E27FC236}">
                <a16:creationId xmlns:a16="http://schemas.microsoft.com/office/drawing/2014/main" id="{70C1318D-9E28-5746-9D04-BAE858FA4F0B}"/>
              </a:ext>
            </a:extLst>
          </p:cNvPr>
          <p:cNvCxnSpPr>
            <a:cxnSpLocks/>
          </p:cNvCxnSpPr>
          <p:nvPr/>
        </p:nvCxnSpPr>
        <p:spPr bwMode="gray">
          <a:xfrm flipH="1">
            <a:off x="5853686" y="2948202"/>
            <a:ext cx="1401388"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56" name="btfpColumnHeaderBoxLine223027">
            <a:extLst>
              <a:ext uri="{FF2B5EF4-FFF2-40B4-BE49-F238E27FC236}">
                <a16:creationId xmlns:a16="http://schemas.microsoft.com/office/drawing/2014/main" id="{8625E046-5E99-D25F-7F3C-7E8D50119CCA}"/>
              </a:ext>
            </a:extLst>
          </p:cNvPr>
          <p:cNvCxnSpPr>
            <a:cxnSpLocks/>
          </p:cNvCxnSpPr>
          <p:nvPr/>
        </p:nvCxnSpPr>
        <p:spPr bwMode="gray">
          <a:xfrm flipH="1">
            <a:off x="6411499" y="2948202"/>
            <a:ext cx="1401388"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57" name="btfpColumnHeaderBoxLine223027">
            <a:extLst>
              <a:ext uri="{FF2B5EF4-FFF2-40B4-BE49-F238E27FC236}">
                <a16:creationId xmlns:a16="http://schemas.microsoft.com/office/drawing/2014/main" id="{D12EDD95-7B62-61FE-CAE8-7D1939E740E8}"/>
              </a:ext>
            </a:extLst>
          </p:cNvPr>
          <p:cNvCxnSpPr>
            <a:cxnSpLocks/>
          </p:cNvCxnSpPr>
          <p:nvPr/>
        </p:nvCxnSpPr>
        <p:spPr bwMode="gray">
          <a:xfrm flipH="1">
            <a:off x="7985851" y="2948202"/>
            <a:ext cx="1401388"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58" name="btfpColumnHeaderBoxLine223027">
            <a:extLst>
              <a:ext uri="{FF2B5EF4-FFF2-40B4-BE49-F238E27FC236}">
                <a16:creationId xmlns:a16="http://schemas.microsoft.com/office/drawing/2014/main" id="{86E5023E-2CA2-4AB6-F42B-EF23759E1598}"/>
              </a:ext>
            </a:extLst>
          </p:cNvPr>
          <p:cNvCxnSpPr>
            <a:cxnSpLocks/>
          </p:cNvCxnSpPr>
          <p:nvPr/>
        </p:nvCxnSpPr>
        <p:spPr bwMode="gray">
          <a:xfrm flipH="1">
            <a:off x="9560203" y="2948202"/>
            <a:ext cx="1401388"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59" name="Explosion: 8 Points 158">
            <a:extLst>
              <a:ext uri="{FF2B5EF4-FFF2-40B4-BE49-F238E27FC236}">
                <a16:creationId xmlns:a16="http://schemas.microsoft.com/office/drawing/2014/main" id="{60B7D8E6-CC5C-A3FF-E28A-FC96A2FE079B}"/>
              </a:ext>
            </a:extLst>
          </p:cNvPr>
          <p:cNvSpPr/>
          <p:nvPr/>
        </p:nvSpPr>
        <p:spPr bwMode="gray">
          <a:xfrm>
            <a:off x="7126060" y="2536728"/>
            <a:ext cx="100419" cy="113071"/>
          </a:xfrm>
          <a:prstGeom prst="irregularSeal1">
            <a:avLst/>
          </a:prstGeom>
          <a:solidFill>
            <a:srgbClr val="00000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60" name="Explosion: 8 Points 159">
            <a:extLst>
              <a:ext uri="{FF2B5EF4-FFF2-40B4-BE49-F238E27FC236}">
                <a16:creationId xmlns:a16="http://schemas.microsoft.com/office/drawing/2014/main" id="{6EE65DA7-41ED-F5D4-3AE7-73D960DEDC58}"/>
              </a:ext>
            </a:extLst>
          </p:cNvPr>
          <p:cNvSpPr/>
          <p:nvPr/>
        </p:nvSpPr>
        <p:spPr bwMode="gray">
          <a:xfrm>
            <a:off x="8323924" y="2536728"/>
            <a:ext cx="100419" cy="113071"/>
          </a:xfrm>
          <a:prstGeom prst="irregularSeal1">
            <a:avLst/>
          </a:prstGeom>
          <a:solidFill>
            <a:srgbClr val="00000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61" name="Explosion: 8 Points 160">
            <a:extLst>
              <a:ext uri="{FF2B5EF4-FFF2-40B4-BE49-F238E27FC236}">
                <a16:creationId xmlns:a16="http://schemas.microsoft.com/office/drawing/2014/main" id="{D463D6AB-71E2-D691-8707-439706CF74A5}"/>
              </a:ext>
            </a:extLst>
          </p:cNvPr>
          <p:cNvSpPr/>
          <p:nvPr/>
        </p:nvSpPr>
        <p:spPr bwMode="gray">
          <a:xfrm>
            <a:off x="9788657" y="2536728"/>
            <a:ext cx="100419" cy="113071"/>
          </a:xfrm>
          <a:prstGeom prst="irregularSeal1">
            <a:avLst/>
          </a:prstGeom>
          <a:solidFill>
            <a:srgbClr val="00000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 name="Oval 1">
            <a:extLst>
              <a:ext uri="{FF2B5EF4-FFF2-40B4-BE49-F238E27FC236}">
                <a16:creationId xmlns:a16="http://schemas.microsoft.com/office/drawing/2014/main" id="{5D531352-0969-E700-DFB9-767687941762}"/>
              </a:ext>
            </a:extLst>
          </p:cNvPr>
          <p:cNvSpPr/>
          <p:nvPr/>
        </p:nvSpPr>
        <p:spPr bwMode="gray">
          <a:xfrm>
            <a:off x="1472184" y="1467289"/>
            <a:ext cx="274320" cy="274320"/>
          </a:xfrm>
          <a:prstGeom prst="ellipse">
            <a:avLst/>
          </a:prstGeom>
          <a:solidFill>
            <a:srgbClr val="009BDB"/>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600">
                <a:solidFill>
                  <a:srgbClr val="FFFFFF"/>
                </a:solidFill>
              </a:rPr>
              <a:t>1</a:t>
            </a:r>
          </a:p>
        </p:txBody>
      </p:sp>
      <p:sp>
        <p:nvSpPr>
          <p:cNvPr id="3" name="Oval 2">
            <a:extLst>
              <a:ext uri="{FF2B5EF4-FFF2-40B4-BE49-F238E27FC236}">
                <a16:creationId xmlns:a16="http://schemas.microsoft.com/office/drawing/2014/main" id="{D74240C4-3ABC-EC02-23EF-4D9FC88EA34D}"/>
              </a:ext>
            </a:extLst>
          </p:cNvPr>
          <p:cNvSpPr/>
          <p:nvPr/>
        </p:nvSpPr>
        <p:spPr bwMode="gray">
          <a:xfrm>
            <a:off x="3076148" y="1467289"/>
            <a:ext cx="274320" cy="274320"/>
          </a:xfrm>
          <a:prstGeom prst="ellipse">
            <a:avLst/>
          </a:prstGeom>
          <a:solidFill>
            <a:srgbClr val="009BDB"/>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600">
                <a:solidFill>
                  <a:srgbClr val="FFFFFF"/>
                </a:solidFill>
              </a:rPr>
              <a:t>2</a:t>
            </a:r>
          </a:p>
        </p:txBody>
      </p:sp>
      <p:sp>
        <p:nvSpPr>
          <p:cNvPr id="5" name="Oval 4">
            <a:extLst>
              <a:ext uri="{FF2B5EF4-FFF2-40B4-BE49-F238E27FC236}">
                <a16:creationId xmlns:a16="http://schemas.microsoft.com/office/drawing/2014/main" id="{6631501E-4A01-5F7F-3FFB-FFB291864883}"/>
              </a:ext>
            </a:extLst>
          </p:cNvPr>
          <p:cNvSpPr/>
          <p:nvPr/>
        </p:nvSpPr>
        <p:spPr bwMode="gray">
          <a:xfrm>
            <a:off x="4680112" y="1467289"/>
            <a:ext cx="274320" cy="274320"/>
          </a:xfrm>
          <a:prstGeom prst="ellipse">
            <a:avLst/>
          </a:prstGeom>
          <a:solidFill>
            <a:srgbClr val="009BDB"/>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600">
                <a:solidFill>
                  <a:srgbClr val="FFFFFF"/>
                </a:solidFill>
              </a:rPr>
              <a:t>3</a:t>
            </a:r>
          </a:p>
        </p:txBody>
      </p:sp>
      <p:sp>
        <p:nvSpPr>
          <p:cNvPr id="7" name="Oval 6">
            <a:extLst>
              <a:ext uri="{FF2B5EF4-FFF2-40B4-BE49-F238E27FC236}">
                <a16:creationId xmlns:a16="http://schemas.microsoft.com/office/drawing/2014/main" id="{1EF5DA66-D612-2B59-65B0-55BF7886FBD1}"/>
              </a:ext>
            </a:extLst>
          </p:cNvPr>
          <p:cNvSpPr/>
          <p:nvPr/>
        </p:nvSpPr>
        <p:spPr bwMode="gray">
          <a:xfrm>
            <a:off x="6314556" y="1467289"/>
            <a:ext cx="274320" cy="274320"/>
          </a:xfrm>
          <a:prstGeom prst="ellipse">
            <a:avLst/>
          </a:prstGeom>
          <a:solidFill>
            <a:srgbClr val="009BDB"/>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600">
                <a:solidFill>
                  <a:srgbClr val="FFFFFF"/>
                </a:solidFill>
              </a:rPr>
              <a:t>4</a:t>
            </a:r>
          </a:p>
        </p:txBody>
      </p:sp>
      <p:sp>
        <p:nvSpPr>
          <p:cNvPr id="23" name="Oval 22">
            <a:extLst>
              <a:ext uri="{FF2B5EF4-FFF2-40B4-BE49-F238E27FC236}">
                <a16:creationId xmlns:a16="http://schemas.microsoft.com/office/drawing/2014/main" id="{98843371-80FA-7688-9A01-C4BCB0F7791E}"/>
              </a:ext>
            </a:extLst>
          </p:cNvPr>
          <p:cNvSpPr/>
          <p:nvPr/>
        </p:nvSpPr>
        <p:spPr bwMode="gray">
          <a:xfrm>
            <a:off x="7888040" y="1467289"/>
            <a:ext cx="274320" cy="274320"/>
          </a:xfrm>
          <a:prstGeom prst="ellipse">
            <a:avLst/>
          </a:prstGeom>
          <a:solidFill>
            <a:srgbClr val="009BDB"/>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600">
                <a:solidFill>
                  <a:srgbClr val="FFFFFF"/>
                </a:solidFill>
              </a:rPr>
              <a:t>5</a:t>
            </a:r>
          </a:p>
        </p:txBody>
      </p:sp>
      <p:sp>
        <p:nvSpPr>
          <p:cNvPr id="24" name="Oval 23">
            <a:extLst>
              <a:ext uri="{FF2B5EF4-FFF2-40B4-BE49-F238E27FC236}">
                <a16:creationId xmlns:a16="http://schemas.microsoft.com/office/drawing/2014/main" id="{1A2181E0-B7D5-3DDE-A4A3-A512D8C08B2A}"/>
              </a:ext>
            </a:extLst>
          </p:cNvPr>
          <p:cNvSpPr/>
          <p:nvPr/>
        </p:nvSpPr>
        <p:spPr bwMode="gray">
          <a:xfrm>
            <a:off x="9492002" y="1467289"/>
            <a:ext cx="274320" cy="274320"/>
          </a:xfrm>
          <a:prstGeom prst="ellipse">
            <a:avLst/>
          </a:prstGeom>
          <a:solidFill>
            <a:srgbClr val="009BDB"/>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600">
                <a:solidFill>
                  <a:srgbClr val="FFFFFF"/>
                </a:solidFill>
              </a:rPr>
              <a:t>6</a:t>
            </a:r>
          </a:p>
        </p:txBody>
      </p:sp>
      <p:sp>
        <p:nvSpPr>
          <p:cNvPr id="27" name="TextBox 26">
            <a:extLst>
              <a:ext uri="{FF2B5EF4-FFF2-40B4-BE49-F238E27FC236}">
                <a16:creationId xmlns:a16="http://schemas.microsoft.com/office/drawing/2014/main" id="{688CC183-104F-5ABB-948D-A82B2928B271}"/>
              </a:ext>
            </a:extLst>
          </p:cNvPr>
          <p:cNvSpPr txBox="1"/>
          <p:nvPr/>
        </p:nvSpPr>
        <p:spPr>
          <a:xfrm>
            <a:off x="7577548" y="5971841"/>
            <a:ext cx="659252" cy="261610"/>
          </a:xfrm>
          <a:prstGeom prst="rect">
            <a:avLst/>
          </a:prstGeom>
          <a:noFill/>
        </p:spPr>
        <p:txBody>
          <a:bodyPr wrap="square" rtlCol="0">
            <a:spAutoFit/>
          </a:bodyPr>
          <a:lstStyle/>
          <a:p>
            <a:pPr marR="0" lvl="0" algn="ctr" defTabSz="914400" rtl="0" eaLnBrk="1" fontAlgn="auto" latinLnBrk="0" hangingPunct="1">
              <a:lnSpc>
                <a:spcPct val="100000"/>
              </a:lnSpc>
              <a:spcBef>
                <a:spcPts val="0"/>
              </a:spcBef>
              <a:spcAft>
                <a:spcPts val="0"/>
              </a:spcAft>
              <a:buClrTx/>
              <a:buSzTx/>
              <a:tabLst/>
              <a:defRPr/>
            </a:pPr>
            <a:r>
              <a:rPr kumimoji="0" lang="en-US" sz="1100" i="0" u="none" strike="noStrike" kern="1200" cap="none" spc="0" normalizeH="0" baseline="0" noProof="0">
                <a:ln>
                  <a:noFill/>
                </a:ln>
                <a:solidFill>
                  <a:srgbClr val="FF0000"/>
                </a:solidFill>
                <a:effectLst/>
                <a:uLnTx/>
                <a:uFillTx/>
                <a:latin typeface="Arial"/>
                <a:ea typeface="+mn-ea"/>
                <a:cs typeface="+mn-cs"/>
              </a:rPr>
              <a:t>Today</a:t>
            </a:r>
            <a:endParaRPr lang="en-US" sz="1100">
              <a:solidFill>
                <a:srgbClr val="FF0000"/>
              </a:solidFill>
              <a:latin typeface="Arial"/>
            </a:endParaRPr>
          </a:p>
        </p:txBody>
      </p:sp>
    </p:spTree>
    <p:extLst>
      <p:ext uri="{BB962C8B-B14F-4D97-AF65-F5344CB8AC3E}">
        <p14:creationId xmlns:p14="http://schemas.microsoft.com/office/powerpoint/2010/main" val="1054646333"/>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344BC40-645E-726F-DCA2-976443F8A8FF}"/>
            </a:ext>
          </a:extLst>
        </p:cNvPr>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BA0CFFEA-1ED1-3BB0-9DB6-D551C6F41FFB}"/>
              </a:ext>
            </a:extLst>
          </p:cNvPr>
          <p:cNvGraphicFramePr>
            <a:graphicFrameLocks noChangeAspect="1"/>
          </p:cNvGraphicFramePr>
          <p:nvPr>
            <p:custDataLst>
              <p:tags r:id="rId1"/>
            </p:custDataLst>
            <p:extLst>
              <p:ext uri="{D42A27DB-BD31-4B8C-83A1-F6EECF244321}">
                <p14:modId xmlns:p14="http://schemas.microsoft.com/office/powerpoint/2010/main" val="357656226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405" imgH="405" progId="TCLayout.ActiveDocument.1">
                  <p:embed/>
                </p:oleObj>
              </mc:Choice>
              <mc:Fallback>
                <p:oleObj name="think-cell Slide" r:id="rId6" imgW="405" imgH="405" progId="TCLayout.ActiveDocument.1">
                  <p:embed/>
                  <p:pic>
                    <p:nvPicPr>
                      <p:cNvPr id="4" name="think-cell data - do not delete" hidden="1">
                        <a:extLst>
                          <a:ext uri="{FF2B5EF4-FFF2-40B4-BE49-F238E27FC236}">
                            <a16:creationId xmlns:a16="http://schemas.microsoft.com/office/drawing/2014/main" id="{789BD603-7845-A6B9-7DC7-A42F556666B7}"/>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5" name="Rectangle 4">
            <a:extLst>
              <a:ext uri="{FF2B5EF4-FFF2-40B4-BE49-F238E27FC236}">
                <a16:creationId xmlns:a16="http://schemas.microsoft.com/office/drawing/2014/main" id="{B7F710C0-3403-F033-D7CC-5B91E7DD7249}"/>
              </a:ext>
            </a:extLst>
          </p:cNvPr>
          <p:cNvSpPr/>
          <p:nvPr/>
        </p:nvSpPr>
        <p:spPr bwMode="gray">
          <a:xfrm>
            <a:off x="6003493" y="1445321"/>
            <a:ext cx="5119726" cy="4805217"/>
          </a:xfrm>
          <a:prstGeom prst="rect">
            <a:avLst/>
          </a:prstGeom>
          <a:solidFill>
            <a:schemeClr val="accent6">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3" name="Rectangle 2">
            <a:extLst>
              <a:ext uri="{FF2B5EF4-FFF2-40B4-BE49-F238E27FC236}">
                <a16:creationId xmlns:a16="http://schemas.microsoft.com/office/drawing/2014/main" id="{F30DFB1D-862A-9364-CB0C-BE663FA6A7B9}"/>
              </a:ext>
            </a:extLst>
          </p:cNvPr>
          <p:cNvSpPr/>
          <p:nvPr/>
        </p:nvSpPr>
        <p:spPr bwMode="gray">
          <a:xfrm>
            <a:off x="786312" y="1445321"/>
            <a:ext cx="5018848" cy="4805217"/>
          </a:xfrm>
          <a:prstGeom prst="rect">
            <a:avLst/>
          </a:prstGeom>
          <a:solidFill>
            <a:schemeClr val="accent3">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 name="Title 1">
            <a:extLst>
              <a:ext uri="{FF2B5EF4-FFF2-40B4-BE49-F238E27FC236}">
                <a16:creationId xmlns:a16="http://schemas.microsoft.com/office/drawing/2014/main" id="{F3717B4B-E6C3-0F5F-8F9E-42E913EDA7EB}"/>
              </a:ext>
            </a:extLst>
          </p:cNvPr>
          <p:cNvSpPr>
            <a:spLocks noGrp="1"/>
          </p:cNvSpPr>
          <p:nvPr>
            <p:ph type="title"/>
          </p:nvPr>
        </p:nvSpPr>
        <p:spPr/>
        <p:txBody>
          <a:bodyPr vert="horz">
            <a:noAutofit/>
          </a:bodyPr>
          <a:lstStyle/>
          <a:p>
            <a:r>
              <a:rPr lang="en-US"/>
              <a:t>Magnetic and laser-based confinement are in competition as companies take the fusion baton from flagship research projects</a:t>
            </a:r>
          </a:p>
        </p:txBody>
      </p:sp>
      <p:sp>
        <p:nvSpPr>
          <p:cNvPr id="6" name="TextBox 5">
            <a:extLst>
              <a:ext uri="{FF2B5EF4-FFF2-40B4-BE49-F238E27FC236}">
                <a16:creationId xmlns:a16="http://schemas.microsoft.com/office/drawing/2014/main" id="{701F8BA2-C1E1-D421-30DE-087F13EFA45E}"/>
              </a:ext>
            </a:extLst>
          </p:cNvPr>
          <p:cNvSpPr txBox="1"/>
          <p:nvPr>
            <p:custDataLst>
              <p:tags r:id="rId2"/>
            </p:custDataLst>
          </p:nvPr>
        </p:nvSpPr>
        <p:spPr bwMode="gray">
          <a:xfrm>
            <a:off x="763982" y="1538275"/>
            <a:ext cx="5119726" cy="276999"/>
          </a:xfrm>
          <a:prstGeom prst="rect">
            <a:avLst/>
          </a:prstGeom>
          <a:noFill/>
        </p:spPr>
        <p:txBody>
          <a:bodyPr wrap="square" lIns="91440" tIns="0" rIns="91440" bIns="0" rtlCol="0">
            <a:spAutoFit/>
          </a:bodyPr>
          <a:lstStyle/>
          <a:p>
            <a:pPr marL="0" indent="0" algn="ctr">
              <a:spcBef>
                <a:spcPts val="600"/>
              </a:spcBef>
              <a:spcAft>
                <a:spcPts val="600"/>
              </a:spcAft>
              <a:buNone/>
            </a:pPr>
            <a:r>
              <a:rPr lang="en-US" b="1"/>
              <a:t>Magnetic confinement fusion (MCF)</a:t>
            </a:r>
          </a:p>
        </p:txBody>
      </p:sp>
      <p:sp>
        <p:nvSpPr>
          <p:cNvPr id="7" name="TextBox 6">
            <a:extLst>
              <a:ext uri="{FF2B5EF4-FFF2-40B4-BE49-F238E27FC236}">
                <a16:creationId xmlns:a16="http://schemas.microsoft.com/office/drawing/2014/main" id="{524C33FB-6B11-DD72-0FC0-564150DEF32D}"/>
              </a:ext>
            </a:extLst>
          </p:cNvPr>
          <p:cNvSpPr txBox="1"/>
          <p:nvPr>
            <p:custDataLst>
              <p:tags r:id="rId3"/>
            </p:custDataLst>
          </p:nvPr>
        </p:nvSpPr>
        <p:spPr bwMode="gray">
          <a:xfrm>
            <a:off x="6003493" y="1538275"/>
            <a:ext cx="5119726" cy="276999"/>
          </a:xfrm>
          <a:prstGeom prst="rect">
            <a:avLst/>
          </a:prstGeom>
          <a:noFill/>
        </p:spPr>
        <p:txBody>
          <a:bodyPr wrap="square" lIns="91440" tIns="0" rIns="91440" bIns="0" rtlCol="0">
            <a:spAutoFit/>
          </a:bodyPr>
          <a:lstStyle/>
          <a:p>
            <a:pPr marL="0" indent="0" algn="ctr">
              <a:spcBef>
                <a:spcPts val="600"/>
              </a:spcBef>
              <a:spcAft>
                <a:spcPts val="600"/>
              </a:spcAft>
              <a:buNone/>
            </a:pPr>
            <a:r>
              <a:rPr lang="en-US" b="1"/>
              <a:t>Inertial confinement fusion (ICF)</a:t>
            </a:r>
          </a:p>
        </p:txBody>
      </p:sp>
      <p:sp>
        <p:nvSpPr>
          <p:cNvPr id="9" name="btfpNotesBox368131">
            <a:hlinkClick r:id="rId8"/>
            <a:extLst>
              <a:ext uri="{FF2B5EF4-FFF2-40B4-BE49-F238E27FC236}">
                <a16:creationId xmlns:a16="http://schemas.microsoft.com/office/drawing/2014/main" id="{77B3A589-F72A-D71F-877D-381A198A51AC}"/>
              </a:ext>
            </a:extLst>
          </p:cNvPr>
          <p:cNvSpPr txBox="1"/>
          <p:nvPr>
            <p:custDataLst>
              <p:tags r:id="rId4"/>
            </p:custDataLst>
          </p:nvPr>
        </p:nvSpPr>
        <p:spPr bwMode="gray">
          <a:xfrm>
            <a:off x="329184" y="6309360"/>
            <a:ext cx="9095502" cy="492443"/>
          </a:xfrm>
          <a:prstGeom prst="rect">
            <a:avLst/>
          </a:prstGeom>
          <a:noFill/>
        </p:spPr>
        <p:txBody>
          <a:bodyPr vert="horz" wrap="square" lIns="0" tIns="0" rIns="0" bIns="0" rtlCol="0" anchor="b">
            <a:spAutoFit/>
          </a:bodyPr>
          <a:lstStyle/>
          <a:p>
            <a:pPr marL="0" marR="0" lvl="0" indent="0" algn="l" defTabSz="7112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lang="en-US" sz="800" dirty="0">
                <a:solidFill>
                  <a:srgbClr val="000000"/>
                </a:solidFill>
                <a:latin typeface="Arial"/>
              </a:rPr>
              <a:t>IAEA, </a:t>
            </a:r>
            <a:r>
              <a:rPr lang="en-US" sz="800" dirty="0">
                <a:solidFill>
                  <a:srgbClr val="000000"/>
                </a:solidFill>
                <a:latin typeface="Arial"/>
                <a:hlinkClick r:id="rId9"/>
              </a:rPr>
              <a:t>Magnetic Fusion Confinement with Tokamaks and </a:t>
            </a:r>
            <a:r>
              <a:rPr lang="en-US" sz="800" dirty="0" err="1">
                <a:solidFill>
                  <a:srgbClr val="000000"/>
                </a:solidFill>
                <a:latin typeface="Arial"/>
                <a:hlinkClick r:id="rId9"/>
              </a:rPr>
              <a:t>Stellarators</a:t>
            </a:r>
            <a:r>
              <a:rPr lang="en-US" sz="800" dirty="0">
                <a:solidFill>
                  <a:srgbClr val="000000"/>
                </a:solidFill>
                <a:latin typeface="Arial"/>
              </a:rPr>
              <a:t> (2021); NHSJS, </a:t>
            </a:r>
            <a:r>
              <a:rPr lang="en-US" sz="800" dirty="0">
                <a:solidFill>
                  <a:srgbClr val="000000"/>
                </a:solidFill>
                <a:latin typeface="Arial"/>
                <a:hlinkClick r:id="rId10"/>
              </a:rPr>
              <a:t>Nuclear Fusion: Overview of Challenges and Recent Progress</a:t>
            </a:r>
            <a:r>
              <a:rPr lang="en-US" sz="800" dirty="0">
                <a:solidFill>
                  <a:srgbClr val="000000"/>
                </a:solidFill>
                <a:latin typeface="Arial"/>
              </a:rPr>
              <a:t> (2024); U.S. Fusion Energy, </a:t>
            </a:r>
            <a:br>
              <a:rPr lang="en-US" sz="800" dirty="0">
                <a:solidFill>
                  <a:srgbClr val="000000"/>
                </a:solidFill>
                <a:latin typeface="Arial"/>
              </a:rPr>
            </a:br>
            <a:r>
              <a:rPr lang="en-US" sz="800" dirty="0">
                <a:solidFill>
                  <a:srgbClr val="000000"/>
                </a:solidFill>
                <a:latin typeface="Arial"/>
                <a:hlinkClick r:id="rId11"/>
              </a:rPr>
              <a:t>Approaches to Fusion</a:t>
            </a:r>
            <a:r>
              <a:rPr lang="en-US" sz="800" dirty="0">
                <a:solidFill>
                  <a:srgbClr val="000000"/>
                </a:solidFill>
                <a:latin typeface="Arial"/>
              </a:rPr>
              <a:t> (2025); </a:t>
            </a:r>
            <a:r>
              <a:rPr kumimoji="0" lang="en-US" sz="800" b="0" i="0" u="none" strike="noStrike" kern="1200" cap="none" spc="0" normalizeH="0" baseline="0" noProof="0" dirty="0">
                <a:ln>
                  <a:noFill/>
                </a:ln>
                <a:solidFill>
                  <a:srgbClr val="000000"/>
                </a:solidFill>
                <a:effectLst/>
                <a:uLnTx/>
                <a:uFillTx/>
                <a:latin typeface="Arial"/>
                <a:ea typeface="+mn-ea"/>
                <a:cs typeface="+mn-cs"/>
              </a:rPr>
              <a:t>Fusion Industry Association,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2"/>
              </a:rPr>
              <a:t>The Global Fusion Industry in 2024</a:t>
            </a:r>
            <a:r>
              <a:rPr kumimoji="0" lang="en-US" sz="800" b="0" i="0" u="none" strike="noStrike" kern="1200" cap="none" spc="0" normalizeH="0" baseline="0" noProof="0" dirty="0">
                <a:ln>
                  <a:noFill/>
                </a:ln>
                <a:solidFill>
                  <a:srgbClr val="000000"/>
                </a:solidFill>
                <a:effectLst/>
                <a:uLnTx/>
                <a:uFillTx/>
                <a:latin typeface="Arial"/>
                <a:ea typeface="+mn-ea"/>
                <a:cs typeface="+mn-cs"/>
              </a:rPr>
              <a:t> (2024); Kramer,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3"/>
              </a:rPr>
              <a:t>National Ignition Facility surpasses long-awaited fusion milestone</a:t>
            </a:r>
            <a:r>
              <a:rPr kumimoji="0" lang="en-US" sz="800" b="0" i="0" u="none" strike="noStrike" kern="1200" cap="none" spc="0" normalizeH="0" baseline="0" noProof="0" dirty="0">
                <a:ln>
                  <a:noFill/>
                </a:ln>
                <a:solidFill>
                  <a:srgbClr val="000000"/>
                </a:solidFill>
                <a:effectLst/>
                <a:uLnTx/>
                <a:uFillTx/>
                <a:latin typeface="Arial"/>
                <a:ea typeface="+mn-ea"/>
                <a:cs typeface="+mn-cs"/>
              </a:rPr>
              <a:t> (2022).</a:t>
            </a:r>
            <a:br>
              <a:rPr kumimoji="0" lang="en-US" sz="800" b="0" i="0" u="none" strike="noStrike" kern="1200" cap="none" spc="0" normalizeH="0" baseline="0" noProof="0" dirty="0">
                <a:ln>
                  <a:noFill/>
                </a:ln>
                <a:solidFill>
                  <a:srgbClr val="000000"/>
                </a:solidFill>
                <a:effectLst/>
                <a:uLnTx/>
                <a:uFillTx/>
                <a:latin typeface="Arial"/>
                <a:ea typeface="+mn-ea"/>
                <a:cs typeface="+mn-cs"/>
              </a:rPr>
            </a:br>
            <a:r>
              <a:rPr kumimoji="0" lang="en-US" sz="800" b="0" i="0" u="none" strike="noStrike" kern="1200" cap="none" spc="0" normalizeH="0" baseline="0" noProof="0" dirty="0">
                <a:ln>
                  <a:noFill/>
                </a:ln>
                <a:solidFill>
                  <a:srgbClr val="000000"/>
                </a:solidFill>
                <a:effectLst/>
                <a:uLnTx/>
                <a:uFillTx/>
                <a:latin typeface="Arial"/>
                <a:ea typeface="+mn-ea"/>
                <a:cs typeface="+mn-cs"/>
              </a:rPr>
              <a:t>Credit: Quint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4"/>
              </a:rPr>
              <a:t>Gernot Wagner</a:t>
            </a:r>
            <a:r>
              <a:rPr kumimoji="0" lang="en-US" sz="800" b="0" i="0" u="none" strike="noStrike" kern="1200" cap="none" spc="0" normalizeH="0" baseline="0" noProof="0" dirty="0">
                <a:ln>
                  <a:noFill/>
                </a:ln>
                <a:solidFill>
                  <a:srgbClr val="000000"/>
                </a:solidFill>
                <a:effectLst/>
                <a:uLnTx/>
                <a:uFillTx/>
                <a:latin typeface="Arial"/>
                <a:ea typeface="+mn-ea"/>
                <a:cs typeface="+mn-cs"/>
              </a:rPr>
              <a:t>. Share with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5"/>
              </a:rPr>
              <a:t>attribution</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u="none" strike="noStrike" kern="1200" cap="none" spc="0" normalizeH="0" baseline="0" noProof="0" dirty="0">
                <a:ln>
                  <a:noFill/>
                </a:ln>
                <a:solidFill>
                  <a:srgbClr val="000000"/>
                </a:solidFill>
                <a:effectLst/>
                <a:uLnTx/>
                <a:uFillTx/>
                <a:latin typeface="Arial"/>
                <a:ea typeface="+mn-ea"/>
                <a:cs typeface="+mn-cs"/>
              </a:rPr>
              <a:t>et al., </a:t>
            </a:r>
            <a:r>
              <a:rPr kumimoji="0" lang="en-US" sz="800" b="0" i="0" u="none" strike="noStrike" kern="1200" cap="none" spc="0" normalizeH="0" baseline="0" noProof="0" dirty="0">
                <a:ln>
                  <a:noFill/>
                </a:ln>
                <a:solidFill>
                  <a:srgbClr val="000000"/>
                </a:solidFill>
                <a:effectLst/>
                <a:uLnTx/>
                <a:uFillTx/>
                <a:latin typeface="Arial"/>
                <a:ea typeface="+mn-ea"/>
                <a:cs typeface="+mn-cs"/>
              </a:rPr>
              <a:t>"Reenergizing Nuclear" (23 September 2025).</a:t>
            </a:r>
          </a:p>
        </p:txBody>
      </p:sp>
      <p:grpSp>
        <p:nvGrpSpPr>
          <p:cNvPr id="1029" name="Group 1028">
            <a:extLst>
              <a:ext uri="{FF2B5EF4-FFF2-40B4-BE49-F238E27FC236}">
                <a16:creationId xmlns:a16="http://schemas.microsoft.com/office/drawing/2014/main" id="{CCC1EAC5-E1D3-D349-8936-08B4EF7A3FF8}"/>
              </a:ext>
            </a:extLst>
          </p:cNvPr>
          <p:cNvGrpSpPr/>
          <p:nvPr/>
        </p:nvGrpSpPr>
        <p:grpSpPr>
          <a:xfrm>
            <a:off x="2187882" y="2003624"/>
            <a:ext cx="2119011" cy="1465509"/>
            <a:chOff x="2345115" y="3891711"/>
            <a:chExt cx="2099884" cy="1882555"/>
          </a:xfrm>
        </p:grpSpPr>
        <p:sp>
          <p:nvSpPr>
            <p:cNvPr id="26" name="Oval 25">
              <a:extLst>
                <a:ext uri="{FF2B5EF4-FFF2-40B4-BE49-F238E27FC236}">
                  <a16:creationId xmlns:a16="http://schemas.microsoft.com/office/drawing/2014/main" id="{4CFC0932-FFD0-5129-28D4-63AE637D8C5F}"/>
                </a:ext>
              </a:extLst>
            </p:cNvPr>
            <p:cNvSpPr/>
            <p:nvPr/>
          </p:nvSpPr>
          <p:spPr bwMode="gray">
            <a:xfrm>
              <a:off x="2347565" y="3893000"/>
              <a:ext cx="2094567" cy="1874468"/>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7" name="Oval 26">
              <a:extLst>
                <a:ext uri="{FF2B5EF4-FFF2-40B4-BE49-F238E27FC236}">
                  <a16:creationId xmlns:a16="http://schemas.microsoft.com/office/drawing/2014/main" id="{77464BD5-FCCE-5D77-4B5C-A7B18E433DEC}"/>
                </a:ext>
              </a:extLst>
            </p:cNvPr>
            <p:cNvSpPr/>
            <p:nvPr/>
          </p:nvSpPr>
          <p:spPr bwMode="gray">
            <a:xfrm>
              <a:off x="2479922" y="3993290"/>
              <a:ext cx="1829852" cy="1558094"/>
            </a:xfrm>
            <a:prstGeom prst="ellipse">
              <a:avLst/>
            </a:prstGeom>
            <a:solidFill>
              <a:srgbClr val="62292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5" name="Oval 24">
              <a:extLst>
                <a:ext uri="{FF2B5EF4-FFF2-40B4-BE49-F238E27FC236}">
                  <a16:creationId xmlns:a16="http://schemas.microsoft.com/office/drawing/2014/main" id="{5E9FB2AD-4E9D-BDBE-8DB1-BE5A66150362}"/>
                </a:ext>
              </a:extLst>
            </p:cNvPr>
            <p:cNvSpPr/>
            <p:nvPr/>
          </p:nvSpPr>
          <p:spPr bwMode="gray">
            <a:xfrm>
              <a:off x="2525266" y="4041681"/>
              <a:ext cx="1758452" cy="1453261"/>
            </a:xfrm>
            <a:prstGeom prst="ellipse">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3" name="Oval 22">
              <a:extLst>
                <a:ext uri="{FF2B5EF4-FFF2-40B4-BE49-F238E27FC236}">
                  <a16:creationId xmlns:a16="http://schemas.microsoft.com/office/drawing/2014/main" id="{978B5248-2D5E-BC61-E578-C260083A258A}"/>
                </a:ext>
              </a:extLst>
            </p:cNvPr>
            <p:cNvSpPr/>
            <p:nvPr/>
          </p:nvSpPr>
          <p:spPr bwMode="gray">
            <a:xfrm>
              <a:off x="2556932" y="4059764"/>
              <a:ext cx="1693334" cy="1408208"/>
            </a:xfrm>
            <a:prstGeom prst="ellipse">
              <a:avLst/>
            </a:prstGeom>
            <a:gradFill>
              <a:gsLst>
                <a:gs pos="98000">
                  <a:srgbClr val="FF0000"/>
                </a:gs>
                <a:gs pos="95000">
                  <a:srgbClr val="FFC000"/>
                </a:gs>
              </a:gsLst>
              <a:path path="shape">
                <a:fillToRect l="50000" t="50000" r="50000" b="50000"/>
              </a:path>
            </a:gra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9" name="Oval 18">
              <a:extLst>
                <a:ext uri="{FF2B5EF4-FFF2-40B4-BE49-F238E27FC236}">
                  <a16:creationId xmlns:a16="http://schemas.microsoft.com/office/drawing/2014/main" id="{7531B21B-F589-0C62-35AD-F168782ED8CE}"/>
                </a:ext>
              </a:extLst>
            </p:cNvPr>
            <p:cNvSpPr/>
            <p:nvPr/>
          </p:nvSpPr>
          <p:spPr bwMode="gray">
            <a:xfrm>
              <a:off x="2596820" y="4088959"/>
              <a:ext cx="1616608" cy="1333286"/>
            </a:xfrm>
            <a:prstGeom prst="ellipse">
              <a:avLst/>
            </a:prstGeom>
            <a:gradFill flip="none" rotWithShape="1">
              <a:gsLst>
                <a:gs pos="92000">
                  <a:schemeClr val="accent1">
                    <a:lumMod val="5000"/>
                    <a:lumOff val="95000"/>
                  </a:schemeClr>
                </a:gs>
                <a:gs pos="100000">
                  <a:srgbClr val="FFC000"/>
                </a:gs>
              </a:gsLst>
              <a:path path="shape">
                <a:fillToRect l="50000" t="50000" r="50000" b="50000"/>
              </a:path>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1" name="Oval 20">
              <a:extLst>
                <a:ext uri="{FF2B5EF4-FFF2-40B4-BE49-F238E27FC236}">
                  <a16:creationId xmlns:a16="http://schemas.microsoft.com/office/drawing/2014/main" id="{B2FFFEAE-D3FB-3C1F-D2C8-41163F7C78EF}"/>
                </a:ext>
              </a:extLst>
            </p:cNvPr>
            <p:cNvSpPr/>
            <p:nvPr/>
          </p:nvSpPr>
          <p:spPr bwMode="gray">
            <a:xfrm>
              <a:off x="2784199" y="4146926"/>
              <a:ext cx="1230336" cy="1085589"/>
            </a:xfrm>
            <a:prstGeom prst="ellipse">
              <a:avLst/>
            </a:prstGeom>
            <a:solidFill>
              <a:srgbClr val="FCCD37"/>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8" name="Oval 17">
              <a:extLst>
                <a:ext uri="{FF2B5EF4-FFF2-40B4-BE49-F238E27FC236}">
                  <a16:creationId xmlns:a16="http://schemas.microsoft.com/office/drawing/2014/main" id="{3AEFFB87-10CC-A6FF-DB65-BC0DDD2D8A96}"/>
                </a:ext>
              </a:extLst>
            </p:cNvPr>
            <p:cNvSpPr/>
            <p:nvPr/>
          </p:nvSpPr>
          <p:spPr bwMode="gray">
            <a:xfrm>
              <a:off x="2819851" y="4183429"/>
              <a:ext cx="1159032" cy="1022674"/>
            </a:xfrm>
            <a:prstGeom prst="ellipse">
              <a:avLst/>
            </a:prstGeom>
            <a:gradFill>
              <a:gsLst>
                <a:gs pos="92000">
                  <a:srgbClr val="FF0000"/>
                </a:gs>
                <a:gs pos="100000">
                  <a:srgbClr val="FFC000"/>
                </a:gs>
              </a:gsLst>
              <a:path path="shape">
                <a:fillToRect l="50000" t="50000" r="50000" b="50000"/>
              </a:path>
            </a:gra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6" name="Oval 15">
              <a:extLst>
                <a:ext uri="{FF2B5EF4-FFF2-40B4-BE49-F238E27FC236}">
                  <a16:creationId xmlns:a16="http://schemas.microsoft.com/office/drawing/2014/main" id="{A369F8EE-0B10-53F7-1F02-76E291E7954E}"/>
                </a:ext>
              </a:extLst>
            </p:cNvPr>
            <p:cNvSpPr/>
            <p:nvPr/>
          </p:nvSpPr>
          <p:spPr bwMode="gray">
            <a:xfrm>
              <a:off x="2872534" y="4229914"/>
              <a:ext cx="1053665" cy="929704"/>
            </a:xfrm>
            <a:prstGeom prst="ellipse">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2" name="Oval 11">
              <a:extLst>
                <a:ext uri="{FF2B5EF4-FFF2-40B4-BE49-F238E27FC236}">
                  <a16:creationId xmlns:a16="http://schemas.microsoft.com/office/drawing/2014/main" id="{068CBE7D-82AE-C292-5F4E-3D44DE71064C}"/>
                </a:ext>
              </a:extLst>
            </p:cNvPr>
            <p:cNvSpPr/>
            <p:nvPr/>
          </p:nvSpPr>
          <p:spPr bwMode="gray">
            <a:xfrm>
              <a:off x="2920428" y="4272175"/>
              <a:ext cx="957877" cy="845185"/>
            </a:xfrm>
            <a:prstGeom prst="ellipse">
              <a:avLst/>
            </a:prstGeom>
            <a:solidFill>
              <a:srgbClr val="62292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4" name="Oval 13">
              <a:extLst>
                <a:ext uri="{FF2B5EF4-FFF2-40B4-BE49-F238E27FC236}">
                  <a16:creationId xmlns:a16="http://schemas.microsoft.com/office/drawing/2014/main" id="{72A56FD8-A3C7-1431-B56F-B307762F48AC}"/>
                </a:ext>
              </a:extLst>
            </p:cNvPr>
            <p:cNvSpPr/>
            <p:nvPr/>
          </p:nvSpPr>
          <p:spPr bwMode="gray">
            <a:xfrm>
              <a:off x="3039533" y="4377267"/>
              <a:ext cx="719667" cy="635000"/>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3" name="Oval 12">
              <a:extLst>
                <a:ext uri="{FF2B5EF4-FFF2-40B4-BE49-F238E27FC236}">
                  <a16:creationId xmlns:a16="http://schemas.microsoft.com/office/drawing/2014/main" id="{7E504AEF-2025-3ADE-26EC-C483F5C860FA}"/>
                </a:ext>
              </a:extLst>
            </p:cNvPr>
            <p:cNvSpPr/>
            <p:nvPr/>
          </p:nvSpPr>
          <p:spPr bwMode="gray">
            <a:xfrm>
              <a:off x="3235452" y="4518661"/>
              <a:ext cx="327829" cy="259078"/>
            </a:xfrm>
            <a:prstGeom prst="ellipse">
              <a:avLst/>
            </a:prstGeom>
            <a:solidFill>
              <a:srgbClr val="E6DEF4"/>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a:solidFill>
                  <a:schemeClr val="tx1"/>
                </a:solidFill>
              </a:endParaRPr>
            </a:p>
          </p:txBody>
        </p:sp>
        <p:sp>
          <p:nvSpPr>
            <p:cNvPr id="28" name="Flowchart: Manual Operation 27">
              <a:extLst>
                <a:ext uri="{FF2B5EF4-FFF2-40B4-BE49-F238E27FC236}">
                  <a16:creationId xmlns:a16="http://schemas.microsoft.com/office/drawing/2014/main" id="{96615053-5FDA-A348-5F80-F3CF3CC93C27}"/>
                </a:ext>
              </a:extLst>
            </p:cNvPr>
            <p:cNvSpPr/>
            <p:nvPr/>
          </p:nvSpPr>
          <p:spPr bwMode="gray">
            <a:xfrm>
              <a:off x="3315981" y="3891711"/>
              <a:ext cx="179892" cy="100290"/>
            </a:xfrm>
            <a:prstGeom prst="flowChartManualOperation">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32" name="Flowchart: Manual Operation 31">
              <a:extLst>
                <a:ext uri="{FF2B5EF4-FFF2-40B4-BE49-F238E27FC236}">
                  <a16:creationId xmlns:a16="http://schemas.microsoft.com/office/drawing/2014/main" id="{A4092BF9-6DDD-1F75-27DB-224EB07521FA}"/>
                </a:ext>
              </a:extLst>
            </p:cNvPr>
            <p:cNvSpPr/>
            <p:nvPr/>
          </p:nvSpPr>
          <p:spPr bwMode="gray">
            <a:xfrm flipV="1">
              <a:off x="3295736" y="5549898"/>
              <a:ext cx="239436" cy="224368"/>
            </a:xfrm>
            <a:prstGeom prst="flowChartManualOperation">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36" name="Flowchart: Manual Operation 35">
              <a:extLst>
                <a:ext uri="{FF2B5EF4-FFF2-40B4-BE49-F238E27FC236}">
                  <a16:creationId xmlns:a16="http://schemas.microsoft.com/office/drawing/2014/main" id="{3A27E501-D443-A666-9B6A-0E989AF1A3B5}"/>
                </a:ext>
              </a:extLst>
            </p:cNvPr>
            <p:cNvSpPr/>
            <p:nvPr/>
          </p:nvSpPr>
          <p:spPr bwMode="gray">
            <a:xfrm rot="5400000">
              <a:off x="4255538" y="4727807"/>
              <a:ext cx="239436" cy="139487"/>
            </a:xfrm>
            <a:prstGeom prst="flowChartManualOperation">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38" name="Flowchart: Manual Operation 37">
              <a:extLst>
                <a:ext uri="{FF2B5EF4-FFF2-40B4-BE49-F238E27FC236}">
                  <a16:creationId xmlns:a16="http://schemas.microsoft.com/office/drawing/2014/main" id="{BD05C93D-4BB0-EE78-4CFC-8E0F95D34A9A}"/>
                </a:ext>
              </a:extLst>
            </p:cNvPr>
            <p:cNvSpPr/>
            <p:nvPr/>
          </p:nvSpPr>
          <p:spPr bwMode="gray">
            <a:xfrm rot="16200000">
              <a:off x="2295141" y="4727807"/>
              <a:ext cx="239436" cy="139487"/>
            </a:xfrm>
            <a:prstGeom prst="flowChartManualOperation">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grpSp>
          <p:nvGrpSpPr>
            <p:cNvPr id="42" name="Group 41">
              <a:extLst>
                <a:ext uri="{FF2B5EF4-FFF2-40B4-BE49-F238E27FC236}">
                  <a16:creationId xmlns:a16="http://schemas.microsoft.com/office/drawing/2014/main" id="{1B5CC259-CFFA-B562-26F6-AE879ADF1C10}"/>
                </a:ext>
              </a:extLst>
            </p:cNvPr>
            <p:cNvGrpSpPr/>
            <p:nvPr/>
          </p:nvGrpSpPr>
          <p:grpSpPr>
            <a:xfrm>
              <a:off x="2576526" y="5282236"/>
              <a:ext cx="1645680" cy="236649"/>
              <a:chOff x="2597144" y="5282236"/>
              <a:chExt cx="1645680" cy="236649"/>
            </a:xfrm>
          </p:grpSpPr>
          <p:sp>
            <p:nvSpPr>
              <p:cNvPr id="39" name="Flowchart: Manual Operation 38">
                <a:extLst>
                  <a:ext uri="{FF2B5EF4-FFF2-40B4-BE49-F238E27FC236}">
                    <a16:creationId xmlns:a16="http://schemas.microsoft.com/office/drawing/2014/main" id="{FA120261-FE31-93BB-9BB6-9CC987E5FCCE}"/>
                  </a:ext>
                </a:extLst>
              </p:cNvPr>
              <p:cNvSpPr/>
              <p:nvPr/>
            </p:nvSpPr>
            <p:spPr bwMode="gray">
              <a:xfrm rot="13300151">
                <a:off x="2597144" y="5317115"/>
                <a:ext cx="239436" cy="201770"/>
              </a:xfrm>
              <a:prstGeom prst="flowChartManualOperation">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41" name="Flowchart: Manual Operation 40">
                <a:extLst>
                  <a:ext uri="{FF2B5EF4-FFF2-40B4-BE49-F238E27FC236}">
                    <a16:creationId xmlns:a16="http://schemas.microsoft.com/office/drawing/2014/main" id="{B6B04880-D2FC-A6E6-DEE6-4F1FB51D3D4B}"/>
                  </a:ext>
                </a:extLst>
              </p:cNvPr>
              <p:cNvSpPr/>
              <p:nvPr/>
            </p:nvSpPr>
            <p:spPr bwMode="gray">
              <a:xfrm rot="8299849" flipH="1">
                <a:off x="4003388" y="5282236"/>
                <a:ext cx="239436" cy="201770"/>
              </a:xfrm>
              <a:prstGeom prst="flowChartManualOperation">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grpSp>
        <p:sp>
          <p:nvSpPr>
            <p:cNvPr id="45" name="Flowchart: Manual Operation 44">
              <a:extLst>
                <a:ext uri="{FF2B5EF4-FFF2-40B4-BE49-F238E27FC236}">
                  <a16:creationId xmlns:a16="http://schemas.microsoft.com/office/drawing/2014/main" id="{B9B5173A-849A-B7A2-BCA2-625CF795527C}"/>
                </a:ext>
              </a:extLst>
            </p:cNvPr>
            <p:cNvSpPr/>
            <p:nvPr/>
          </p:nvSpPr>
          <p:spPr bwMode="gray">
            <a:xfrm rot="13327453" flipH="1" flipV="1">
              <a:off x="4029968" y="4161999"/>
              <a:ext cx="178877" cy="114122"/>
            </a:xfrm>
            <a:prstGeom prst="flowChartManualOperation">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47" name="Flowchart: Manual Operation 46">
              <a:extLst>
                <a:ext uri="{FF2B5EF4-FFF2-40B4-BE49-F238E27FC236}">
                  <a16:creationId xmlns:a16="http://schemas.microsoft.com/office/drawing/2014/main" id="{95CB6E2A-A864-0EAE-81A5-2AA8EEAC5669}"/>
                </a:ext>
              </a:extLst>
            </p:cNvPr>
            <p:cNvSpPr/>
            <p:nvPr/>
          </p:nvSpPr>
          <p:spPr bwMode="gray">
            <a:xfrm rot="8272547" flipV="1">
              <a:off x="2578714" y="4161999"/>
              <a:ext cx="178877" cy="114122"/>
            </a:xfrm>
            <a:prstGeom prst="flowChartManualOperation">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59" name="Flowchart: Manual Operation 58">
              <a:extLst>
                <a:ext uri="{FF2B5EF4-FFF2-40B4-BE49-F238E27FC236}">
                  <a16:creationId xmlns:a16="http://schemas.microsoft.com/office/drawing/2014/main" id="{C0395997-0599-72F0-A60B-47970D423604}"/>
                </a:ext>
              </a:extLst>
            </p:cNvPr>
            <p:cNvSpPr/>
            <p:nvPr/>
          </p:nvSpPr>
          <p:spPr bwMode="gray">
            <a:xfrm rot="10800000">
              <a:off x="3359771" y="4371974"/>
              <a:ext cx="92313" cy="168275"/>
            </a:xfrm>
            <a:prstGeom prst="flowChartManualOperation">
              <a:avLst/>
            </a:prstGeom>
            <a:solidFill>
              <a:srgbClr val="E6DEF4"/>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60" name="Flowchart: Manual Operation 59">
              <a:extLst>
                <a:ext uri="{FF2B5EF4-FFF2-40B4-BE49-F238E27FC236}">
                  <a16:creationId xmlns:a16="http://schemas.microsoft.com/office/drawing/2014/main" id="{7CDF0149-B69D-FCB4-2B8D-EF2E36644EDC}"/>
                </a:ext>
              </a:extLst>
            </p:cNvPr>
            <p:cNvSpPr/>
            <p:nvPr/>
          </p:nvSpPr>
          <p:spPr bwMode="gray">
            <a:xfrm>
              <a:off x="3347750" y="4763868"/>
              <a:ext cx="111698" cy="254220"/>
            </a:xfrm>
            <a:prstGeom prst="flowChartManualOperation">
              <a:avLst/>
            </a:prstGeom>
            <a:solidFill>
              <a:srgbClr val="E6DEF4"/>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61" name="Flowchart: Manual Operation 60">
              <a:extLst>
                <a:ext uri="{FF2B5EF4-FFF2-40B4-BE49-F238E27FC236}">
                  <a16:creationId xmlns:a16="http://schemas.microsoft.com/office/drawing/2014/main" id="{936BF9DB-D2C6-64F8-4B04-76544F449A2A}"/>
                </a:ext>
              </a:extLst>
            </p:cNvPr>
            <p:cNvSpPr/>
            <p:nvPr/>
          </p:nvSpPr>
          <p:spPr bwMode="gray">
            <a:xfrm rot="16200000">
              <a:off x="3590427" y="4534358"/>
              <a:ext cx="101544" cy="231109"/>
            </a:xfrm>
            <a:prstGeom prst="flowChartManualOperation">
              <a:avLst/>
            </a:prstGeom>
            <a:solidFill>
              <a:srgbClr val="E6DEF4"/>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62" name="Flowchart: Manual Operation 61">
              <a:extLst>
                <a:ext uri="{FF2B5EF4-FFF2-40B4-BE49-F238E27FC236}">
                  <a16:creationId xmlns:a16="http://schemas.microsoft.com/office/drawing/2014/main" id="{B9D1993C-ECE5-44BA-64E6-AF54805B8D4B}"/>
                </a:ext>
              </a:extLst>
            </p:cNvPr>
            <p:cNvSpPr/>
            <p:nvPr/>
          </p:nvSpPr>
          <p:spPr bwMode="gray">
            <a:xfrm rot="5067452">
              <a:off x="3107718" y="4545725"/>
              <a:ext cx="100782" cy="228717"/>
            </a:xfrm>
            <a:prstGeom prst="flowChartManualOperation">
              <a:avLst/>
            </a:prstGeom>
            <a:solidFill>
              <a:srgbClr val="E6DEF4"/>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63" name="Flowchart: Manual Operation 62">
              <a:extLst>
                <a:ext uri="{FF2B5EF4-FFF2-40B4-BE49-F238E27FC236}">
                  <a16:creationId xmlns:a16="http://schemas.microsoft.com/office/drawing/2014/main" id="{DC47AD21-C3C2-2ABC-DC23-58C3EA47CE3E}"/>
                </a:ext>
              </a:extLst>
            </p:cNvPr>
            <p:cNvSpPr/>
            <p:nvPr/>
          </p:nvSpPr>
          <p:spPr bwMode="gray">
            <a:xfrm rot="8666300">
              <a:off x="3204274" y="4413174"/>
              <a:ext cx="86823" cy="178410"/>
            </a:xfrm>
            <a:prstGeom prst="flowChartManualOperation">
              <a:avLst/>
            </a:prstGeom>
            <a:solidFill>
              <a:srgbClr val="E6DEF4"/>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024" name="Flowchart: Manual Operation 1023">
              <a:extLst>
                <a:ext uri="{FF2B5EF4-FFF2-40B4-BE49-F238E27FC236}">
                  <a16:creationId xmlns:a16="http://schemas.microsoft.com/office/drawing/2014/main" id="{E2689EF7-DA42-6C9D-8FDC-8689C38946BF}"/>
                </a:ext>
              </a:extLst>
            </p:cNvPr>
            <p:cNvSpPr/>
            <p:nvPr/>
          </p:nvSpPr>
          <p:spPr bwMode="gray">
            <a:xfrm rot="12933700" flipH="1">
              <a:off x="3502568" y="4415151"/>
              <a:ext cx="86823" cy="178410"/>
            </a:xfrm>
            <a:prstGeom prst="flowChartManualOperation">
              <a:avLst/>
            </a:prstGeom>
            <a:solidFill>
              <a:srgbClr val="E6DEF4"/>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025" name="Flowchart: Manual Operation 1024">
              <a:extLst>
                <a:ext uri="{FF2B5EF4-FFF2-40B4-BE49-F238E27FC236}">
                  <a16:creationId xmlns:a16="http://schemas.microsoft.com/office/drawing/2014/main" id="{888BE4BE-1D05-2BF8-32B3-3969FC4F93DF}"/>
                </a:ext>
              </a:extLst>
            </p:cNvPr>
            <p:cNvSpPr/>
            <p:nvPr/>
          </p:nvSpPr>
          <p:spPr bwMode="gray">
            <a:xfrm rot="18888832" flipH="1">
              <a:off x="3539346" y="4694020"/>
              <a:ext cx="86823" cy="253808"/>
            </a:xfrm>
            <a:prstGeom prst="flowChartManualOperation">
              <a:avLst/>
            </a:prstGeom>
            <a:solidFill>
              <a:srgbClr val="E6DEF4"/>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027" name="Flowchart: Manual Operation 1026">
              <a:extLst>
                <a:ext uri="{FF2B5EF4-FFF2-40B4-BE49-F238E27FC236}">
                  <a16:creationId xmlns:a16="http://schemas.microsoft.com/office/drawing/2014/main" id="{126B3A73-905D-2A9B-7AF2-61B9DC416E48}"/>
                </a:ext>
              </a:extLst>
            </p:cNvPr>
            <p:cNvSpPr/>
            <p:nvPr/>
          </p:nvSpPr>
          <p:spPr bwMode="gray">
            <a:xfrm rot="2595147" flipH="1">
              <a:off x="3183446" y="4701356"/>
              <a:ext cx="86823" cy="253808"/>
            </a:xfrm>
            <a:prstGeom prst="flowChartManualOperation">
              <a:avLst/>
            </a:prstGeom>
            <a:solidFill>
              <a:srgbClr val="E6DEF4"/>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grpSp>
      <p:grpSp>
        <p:nvGrpSpPr>
          <p:cNvPr id="1179" name="Group 1178">
            <a:extLst>
              <a:ext uri="{FF2B5EF4-FFF2-40B4-BE49-F238E27FC236}">
                <a16:creationId xmlns:a16="http://schemas.microsoft.com/office/drawing/2014/main" id="{31C60E68-808A-C3E2-A4AB-34D47DB628B5}"/>
              </a:ext>
            </a:extLst>
          </p:cNvPr>
          <p:cNvGrpSpPr/>
          <p:nvPr/>
        </p:nvGrpSpPr>
        <p:grpSpPr>
          <a:xfrm>
            <a:off x="8129998" y="1987100"/>
            <a:ext cx="1374795" cy="1404126"/>
            <a:chOff x="8129998" y="2101065"/>
            <a:chExt cx="1374795" cy="1404126"/>
          </a:xfrm>
        </p:grpSpPr>
        <p:sp>
          <p:nvSpPr>
            <p:cNvPr id="1060" name="Oval 1059">
              <a:extLst>
                <a:ext uri="{FF2B5EF4-FFF2-40B4-BE49-F238E27FC236}">
                  <a16:creationId xmlns:a16="http://schemas.microsoft.com/office/drawing/2014/main" id="{E1FA0F0F-8796-D96E-4707-BFC02B071090}"/>
                </a:ext>
              </a:extLst>
            </p:cNvPr>
            <p:cNvSpPr/>
            <p:nvPr/>
          </p:nvSpPr>
          <p:spPr bwMode="gray">
            <a:xfrm>
              <a:off x="8129998" y="2334572"/>
              <a:ext cx="1374795" cy="1170619"/>
            </a:xfrm>
            <a:prstGeom prst="ellipse">
              <a:avLst/>
            </a:prstGeom>
            <a:solidFill>
              <a:srgbClr val="62292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061" name="Oval 1060">
              <a:extLst>
                <a:ext uri="{FF2B5EF4-FFF2-40B4-BE49-F238E27FC236}">
                  <a16:creationId xmlns:a16="http://schemas.microsoft.com/office/drawing/2014/main" id="{ED8F2D04-4636-5DFA-DF9D-EB2FAA53DD90}"/>
                </a:ext>
              </a:extLst>
            </p:cNvPr>
            <p:cNvSpPr/>
            <p:nvPr/>
          </p:nvSpPr>
          <p:spPr bwMode="gray">
            <a:xfrm>
              <a:off x="8156819" y="2373954"/>
              <a:ext cx="1321151" cy="1091856"/>
            </a:xfrm>
            <a:prstGeom prst="ellipse">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036" name="Oval 1035">
              <a:extLst>
                <a:ext uri="{FF2B5EF4-FFF2-40B4-BE49-F238E27FC236}">
                  <a16:creationId xmlns:a16="http://schemas.microsoft.com/office/drawing/2014/main" id="{731234E8-7855-5384-B2EF-E6C932DBFED1}"/>
                </a:ext>
              </a:extLst>
            </p:cNvPr>
            <p:cNvSpPr/>
            <p:nvPr/>
          </p:nvSpPr>
          <p:spPr bwMode="gray">
            <a:xfrm>
              <a:off x="8210104" y="2419024"/>
              <a:ext cx="1214582" cy="1001717"/>
            </a:xfrm>
            <a:prstGeom prst="ellipse">
              <a:avLst/>
            </a:prstGeom>
            <a:gradFill flip="none" rotWithShape="1">
              <a:gsLst>
                <a:gs pos="92000">
                  <a:schemeClr val="bg2">
                    <a:lumMod val="40000"/>
                    <a:lumOff val="60000"/>
                  </a:schemeClr>
                </a:gs>
                <a:gs pos="100000">
                  <a:schemeClr val="bg2">
                    <a:lumMod val="75000"/>
                  </a:schemeClr>
                </a:gs>
              </a:gsLst>
              <a:path path="shape">
                <a:fillToRect l="50000" t="50000" r="50000" b="50000"/>
              </a:path>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063" name="Rectangle: Rounded Corners 1062">
              <a:extLst>
                <a:ext uri="{FF2B5EF4-FFF2-40B4-BE49-F238E27FC236}">
                  <a16:creationId xmlns:a16="http://schemas.microsoft.com/office/drawing/2014/main" id="{B383D29C-4DA5-DD55-DE38-BA2176DE8B83}"/>
                </a:ext>
              </a:extLst>
            </p:cNvPr>
            <p:cNvSpPr/>
            <p:nvPr/>
          </p:nvSpPr>
          <p:spPr bwMode="gray">
            <a:xfrm>
              <a:off x="8632888" y="2780365"/>
              <a:ext cx="369015" cy="471777"/>
            </a:xfrm>
            <a:prstGeom prst="roundRect">
              <a:avLst/>
            </a:prstGeom>
            <a:gradFill flip="none" rotWithShape="1">
              <a:gsLst>
                <a:gs pos="68000">
                  <a:schemeClr val="bg2">
                    <a:lumMod val="20000"/>
                    <a:lumOff val="80000"/>
                  </a:schemeClr>
                </a:gs>
                <a:gs pos="100000">
                  <a:srgbClr val="FFC000"/>
                </a:gs>
              </a:gsLst>
              <a:path path="shap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endParaRPr lang="en-US" sz="1600" err="1">
                <a:solidFill>
                  <a:schemeClr val="tx1"/>
                </a:solidFill>
              </a:endParaRPr>
            </a:p>
          </p:txBody>
        </p:sp>
        <p:sp>
          <p:nvSpPr>
            <p:cNvPr id="1065" name="Rectangle 1064">
              <a:extLst>
                <a:ext uri="{FF2B5EF4-FFF2-40B4-BE49-F238E27FC236}">
                  <a16:creationId xmlns:a16="http://schemas.microsoft.com/office/drawing/2014/main" id="{476876EE-B1C5-54DA-CA50-CD6844598647}"/>
                </a:ext>
              </a:extLst>
            </p:cNvPr>
            <p:cNvSpPr/>
            <p:nvPr/>
          </p:nvSpPr>
          <p:spPr bwMode="gray">
            <a:xfrm>
              <a:off x="8802558" y="2777707"/>
              <a:ext cx="30046" cy="118581"/>
            </a:xfrm>
            <a:prstGeom prst="rect">
              <a:avLst/>
            </a:prstGeom>
            <a:solidFill>
              <a:srgbClr val="DEDEDE"/>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071" name="Rectangle 1070">
              <a:extLst>
                <a:ext uri="{FF2B5EF4-FFF2-40B4-BE49-F238E27FC236}">
                  <a16:creationId xmlns:a16="http://schemas.microsoft.com/office/drawing/2014/main" id="{8FB417A6-E9A0-CFF6-6507-AFE28406C346}"/>
                </a:ext>
              </a:extLst>
            </p:cNvPr>
            <p:cNvSpPr/>
            <p:nvPr/>
          </p:nvSpPr>
          <p:spPr bwMode="gray">
            <a:xfrm rot="2077286">
              <a:off x="9031133" y="2347580"/>
              <a:ext cx="33050" cy="173615"/>
            </a:xfrm>
            <a:prstGeom prst="rect">
              <a:avLst/>
            </a:prstGeom>
            <a:solidFill>
              <a:srgbClr val="BEBEBE"/>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cxnSp>
          <p:nvCxnSpPr>
            <p:cNvPr id="1075" name="Straight Connector 1074">
              <a:extLst>
                <a:ext uri="{FF2B5EF4-FFF2-40B4-BE49-F238E27FC236}">
                  <a16:creationId xmlns:a16="http://schemas.microsoft.com/office/drawing/2014/main" id="{EE463CF3-461D-F9E0-264A-39B3663D03C7}"/>
                </a:ext>
              </a:extLst>
            </p:cNvPr>
            <p:cNvCxnSpPr>
              <a:cxnSpLocks/>
              <a:stCxn id="1071" idx="0"/>
              <a:endCxn id="1065" idx="0"/>
            </p:cNvCxnSpPr>
            <p:nvPr/>
          </p:nvCxnSpPr>
          <p:spPr bwMode="gray">
            <a:xfrm flipH="1">
              <a:off x="8817581" y="2362952"/>
              <a:ext cx="279397" cy="414755"/>
            </a:xfrm>
            <a:prstGeom prst="line">
              <a:avLst/>
            </a:prstGeom>
            <a:ln w="9525" cap="flat">
              <a:solidFill>
                <a:srgbClr val="FF0000"/>
              </a:solidFill>
              <a:prstDash val="sysDot"/>
              <a:miter lim="800000"/>
              <a:tailEnd type="none" w="med" len="lg"/>
            </a:ln>
          </p:spPr>
          <p:style>
            <a:lnRef idx="1">
              <a:schemeClr val="accent1"/>
            </a:lnRef>
            <a:fillRef idx="0">
              <a:schemeClr val="accent1"/>
            </a:fillRef>
            <a:effectRef idx="0">
              <a:schemeClr val="accent1"/>
            </a:effectRef>
            <a:fontRef idx="minor">
              <a:schemeClr val="tx1"/>
            </a:fontRef>
          </p:style>
        </p:cxnSp>
        <p:grpSp>
          <p:nvGrpSpPr>
            <p:cNvPr id="1070" name="Group 1069">
              <a:extLst>
                <a:ext uri="{FF2B5EF4-FFF2-40B4-BE49-F238E27FC236}">
                  <a16:creationId xmlns:a16="http://schemas.microsoft.com/office/drawing/2014/main" id="{8EBEEB26-80D1-65A8-4EBE-9DF1BF869867}"/>
                </a:ext>
              </a:extLst>
            </p:cNvPr>
            <p:cNvGrpSpPr/>
            <p:nvPr/>
          </p:nvGrpSpPr>
          <p:grpSpPr>
            <a:xfrm>
              <a:off x="9087764" y="2103296"/>
              <a:ext cx="189971" cy="295424"/>
              <a:chOff x="11188336" y="3282439"/>
              <a:chExt cx="189971" cy="295424"/>
            </a:xfrm>
          </p:grpSpPr>
          <p:sp>
            <p:nvSpPr>
              <p:cNvPr id="1067" name="Rectangle 1066">
                <a:extLst>
                  <a:ext uri="{FF2B5EF4-FFF2-40B4-BE49-F238E27FC236}">
                    <a16:creationId xmlns:a16="http://schemas.microsoft.com/office/drawing/2014/main" id="{16DDE206-18E7-AD9B-944E-6D13EB44DAA7}"/>
                  </a:ext>
                </a:extLst>
              </p:cNvPr>
              <p:cNvSpPr/>
              <p:nvPr/>
            </p:nvSpPr>
            <p:spPr bwMode="gray">
              <a:xfrm rot="1803040">
                <a:off x="11210322" y="3282439"/>
                <a:ext cx="167985" cy="230890"/>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069" name="Rectangle 1068">
                <a:extLst>
                  <a:ext uri="{FF2B5EF4-FFF2-40B4-BE49-F238E27FC236}">
                    <a16:creationId xmlns:a16="http://schemas.microsoft.com/office/drawing/2014/main" id="{0B01342E-9F08-1D24-7F20-C6B43B2F4ADF}"/>
                  </a:ext>
                </a:extLst>
              </p:cNvPr>
              <p:cNvSpPr/>
              <p:nvPr/>
            </p:nvSpPr>
            <p:spPr bwMode="gray">
              <a:xfrm rot="1803040">
                <a:off x="11188336" y="3413506"/>
                <a:ext cx="86203" cy="164357"/>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grpSp>
        <p:sp>
          <p:nvSpPr>
            <p:cNvPr id="1094" name="Rectangle 1093">
              <a:extLst>
                <a:ext uri="{FF2B5EF4-FFF2-40B4-BE49-F238E27FC236}">
                  <a16:creationId xmlns:a16="http://schemas.microsoft.com/office/drawing/2014/main" id="{CAFD4042-6464-9723-C147-0736CEE976E2}"/>
                </a:ext>
              </a:extLst>
            </p:cNvPr>
            <p:cNvSpPr/>
            <p:nvPr/>
          </p:nvSpPr>
          <p:spPr bwMode="gray">
            <a:xfrm rot="19594253" flipH="1">
              <a:off x="8566767" y="2347580"/>
              <a:ext cx="33050" cy="173615"/>
            </a:xfrm>
            <a:prstGeom prst="rect">
              <a:avLst/>
            </a:prstGeom>
            <a:solidFill>
              <a:srgbClr val="BEBEBE"/>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cxnSp>
          <p:nvCxnSpPr>
            <p:cNvPr id="1095" name="Straight Connector 1094">
              <a:extLst>
                <a:ext uri="{FF2B5EF4-FFF2-40B4-BE49-F238E27FC236}">
                  <a16:creationId xmlns:a16="http://schemas.microsoft.com/office/drawing/2014/main" id="{67B7E4D5-895E-C954-0556-CD459A2506FA}"/>
                </a:ext>
              </a:extLst>
            </p:cNvPr>
            <p:cNvCxnSpPr>
              <a:cxnSpLocks/>
              <a:stCxn id="1094" idx="0"/>
              <a:endCxn id="1065" idx="0"/>
            </p:cNvCxnSpPr>
            <p:nvPr/>
          </p:nvCxnSpPr>
          <p:spPr bwMode="gray">
            <a:xfrm>
              <a:off x="8535469" y="2361941"/>
              <a:ext cx="282112" cy="415766"/>
            </a:xfrm>
            <a:prstGeom prst="line">
              <a:avLst/>
            </a:prstGeom>
            <a:ln w="9525" cap="flat">
              <a:solidFill>
                <a:srgbClr val="FF0000"/>
              </a:solidFill>
              <a:prstDash val="sysDot"/>
              <a:miter lim="800000"/>
              <a:tailEnd type="none" w="med" len="lg"/>
            </a:ln>
          </p:spPr>
          <p:style>
            <a:lnRef idx="1">
              <a:schemeClr val="accent1"/>
            </a:lnRef>
            <a:fillRef idx="0">
              <a:schemeClr val="accent1"/>
            </a:fillRef>
            <a:effectRef idx="0">
              <a:schemeClr val="accent1"/>
            </a:effectRef>
            <a:fontRef idx="minor">
              <a:schemeClr val="tx1"/>
            </a:fontRef>
          </p:style>
        </p:cxnSp>
        <p:grpSp>
          <p:nvGrpSpPr>
            <p:cNvPr id="1096" name="Group 1095">
              <a:extLst>
                <a:ext uri="{FF2B5EF4-FFF2-40B4-BE49-F238E27FC236}">
                  <a16:creationId xmlns:a16="http://schemas.microsoft.com/office/drawing/2014/main" id="{0549C7E2-D548-CCE6-086E-E4C3029EED6B}"/>
                </a:ext>
              </a:extLst>
            </p:cNvPr>
            <p:cNvGrpSpPr/>
            <p:nvPr/>
          </p:nvGrpSpPr>
          <p:grpSpPr>
            <a:xfrm flipH="1">
              <a:off x="8352156" y="2101065"/>
              <a:ext cx="189971" cy="295424"/>
              <a:chOff x="11188336" y="3282439"/>
              <a:chExt cx="189971" cy="295424"/>
            </a:xfrm>
          </p:grpSpPr>
          <p:sp>
            <p:nvSpPr>
              <p:cNvPr id="1097" name="Rectangle 1096">
                <a:extLst>
                  <a:ext uri="{FF2B5EF4-FFF2-40B4-BE49-F238E27FC236}">
                    <a16:creationId xmlns:a16="http://schemas.microsoft.com/office/drawing/2014/main" id="{00682E00-8458-86B9-C6FD-1D7DA7E97563}"/>
                  </a:ext>
                </a:extLst>
              </p:cNvPr>
              <p:cNvSpPr/>
              <p:nvPr/>
            </p:nvSpPr>
            <p:spPr bwMode="gray">
              <a:xfrm rot="1803040">
                <a:off x="11210322" y="3282439"/>
                <a:ext cx="167985" cy="230890"/>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098" name="Rectangle 1097">
                <a:extLst>
                  <a:ext uri="{FF2B5EF4-FFF2-40B4-BE49-F238E27FC236}">
                    <a16:creationId xmlns:a16="http://schemas.microsoft.com/office/drawing/2014/main" id="{7CC1C170-26BA-0A0F-4E81-86E5306B03FC}"/>
                  </a:ext>
                </a:extLst>
              </p:cNvPr>
              <p:cNvSpPr/>
              <p:nvPr/>
            </p:nvSpPr>
            <p:spPr bwMode="gray">
              <a:xfrm rot="1803040">
                <a:off x="11188336" y="3413506"/>
                <a:ext cx="86203" cy="164357"/>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grpSp>
        <p:cxnSp>
          <p:nvCxnSpPr>
            <p:cNvPr id="1102" name="Connector: Curved 1101">
              <a:extLst>
                <a:ext uri="{FF2B5EF4-FFF2-40B4-BE49-F238E27FC236}">
                  <a16:creationId xmlns:a16="http://schemas.microsoft.com/office/drawing/2014/main" id="{88A2F95F-4A79-9EE7-ACFB-DA8A128A1C3E}"/>
                </a:ext>
              </a:extLst>
            </p:cNvPr>
            <p:cNvCxnSpPr>
              <a:cxnSpLocks/>
            </p:cNvCxnSpPr>
            <p:nvPr/>
          </p:nvCxnSpPr>
          <p:spPr bwMode="gray">
            <a:xfrm rot="10800000" flipV="1">
              <a:off x="8859426" y="2875941"/>
              <a:ext cx="64435" cy="59562"/>
            </a:xfrm>
            <a:prstGeom prst="curvedConnector3">
              <a:avLst>
                <a:gd name="adj1" fmla="val 50000"/>
              </a:avLst>
            </a:prstGeom>
            <a:ln w="9525"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1105" name="Connector: Curved 1104">
              <a:extLst>
                <a:ext uri="{FF2B5EF4-FFF2-40B4-BE49-F238E27FC236}">
                  <a16:creationId xmlns:a16="http://schemas.microsoft.com/office/drawing/2014/main" id="{348BA574-6F79-CB9F-3E86-323FD20B276E}"/>
                </a:ext>
              </a:extLst>
            </p:cNvPr>
            <p:cNvCxnSpPr>
              <a:cxnSpLocks/>
            </p:cNvCxnSpPr>
            <p:nvPr/>
          </p:nvCxnSpPr>
          <p:spPr bwMode="gray">
            <a:xfrm rot="10800000" flipH="1" flipV="1">
              <a:off x="8859426" y="3093350"/>
              <a:ext cx="64435" cy="59562"/>
            </a:xfrm>
            <a:prstGeom prst="curvedConnector3">
              <a:avLst>
                <a:gd name="adj1" fmla="val 50000"/>
              </a:avLst>
            </a:prstGeom>
            <a:ln w="9525"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1106" name="Connector: Curved 1105">
              <a:extLst>
                <a:ext uri="{FF2B5EF4-FFF2-40B4-BE49-F238E27FC236}">
                  <a16:creationId xmlns:a16="http://schemas.microsoft.com/office/drawing/2014/main" id="{6BDA91E1-A422-2B15-0C17-4E60EB00C56B}"/>
                </a:ext>
              </a:extLst>
            </p:cNvPr>
            <p:cNvCxnSpPr>
              <a:cxnSpLocks/>
            </p:cNvCxnSpPr>
            <p:nvPr/>
          </p:nvCxnSpPr>
          <p:spPr bwMode="gray">
            <a:xfrm rot="10800000" flipH="1" flipV="1">
              <a:off x="8692298" y="2875572"/>
              <a:ext cx="64435" cy="59562"/>
            </a:xfrm>
            <a:prstGeom prst="curvedConnector3">
              <a:avLst>
                <a:gd name="adj1" fmla="val 50000"/>
              </a:avLst>
            </a:prstGeom>
            <a:ln w="9525"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1107" name="Connector: Curved 1106">
              <a:extLst>
                <a:ext uri="{FF2B5EF4-FFF2-40B4-BE49-F238E27FC236}">
                  <a16:creationId xmlns:a16="http://schemas.microsoft.com/office/drawing/2014/main" id="{1882FDBF-142D-1543-E766-7598CFFBF203}"/>
                </a:ext>
              </a:extLst>
            </p:cNvPr>
            <p:cNvCxnSpPr>
              <a:cxnSpLocks/>
            </p:cNvCxnSpPr>
            <p:nvPr/>
          </p:nvCxnSpPr>
          <p:spPr bwMode="gray">
            <a:xfrm rot="10800000" flipV="1">
              <a:off x="8692298" y="3092981"/>
              <a:ext cx="64435" cy="59562"/>
            </a:xfrm>
            <a:prstGeom prst="curvedConnector3">
              <a:avLst>
                <a:gd name="adj1" fmla="val 50000"/>
              </a:avLst>
            </a:prstGeom>
            <a:ln w="9525"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sp>
          <p:nvSpPr>
            <p:cNvPr id="1114" name="Oval 1113">
              <a:extLst>
                <a:ext uri="{FF2B5EF4-FFF2-40B4-BE49-F238E27FC236}">
                  <a16:creationId xmlns:a16="http://schemas.microsoft.com/office/drawing/2014/main" id="{572FE7F2-58B5-88DD-7ACC-5ADCCD5475C4}"/>
                </a:ext>
              </a:extLst>
            </p:cNvPr>
            <p:cNvSpPr/>
            <p:nvPr/>
          </p:nvSpPr>
          <p:spPr bwMode="gray">
            <a:xfrm>
              <a:off x="8761663" y="2960936"/>
              <a:ext cx="111463" cy="106946"/>
            </a:xfrm>
            <a:prstGeom prst="ellipse">
              <a:avLst/>
            </a:prstGeom>
            <a:gradFill>
              <a:gsLst>
                <a:gs pos="69000">
                  <a:schemeClr val="bg1"/>
                </a:gs>
                <a:gs pos="100000">
                  <a:srgbClr val="FFC000"/>
                </a:gs>
              </a:gsLst>
              <a:path path="shape">
                <a:fillToRect l="50000" t="50000" r="50000" b="50000"/>
              </a:path>
            </a:gra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endParaRPr lang="en-US" sz="1600" err="1">
                <a:solidFill>
                  <a:schemeClr val="tx1"/>
                </a:solidFill>
              </a:endParaRPr>
            </a:p>
          </p:txBody>
        </p:sp>
      </p:grpSp>
      <p:sp>
        <p:nvSpPr>
          <p:cNvPr id="1139" name="TextBox 1138">
            <a:extLst>
              <a:ext uri="{FF2B5EF4-FFF2-40B4-BE49-F238E27FC236}">
                <a16:creationId xmlns:a16="http://schemas.microsoft.com/office/drawing/2014/main" id="{884FFC5C-6BB5-2006-1340-154867470C51}"/>
              </a:ext>
            </a:extLst>
          </p:cNvPr>
          <p:cNvSpPr txBox="1"/>
          <p:nvPr/>
        </p:nvSpPr>
        <p:spPr bwMode="gray">
          <a:xfrm>
            <a:off x="1889007" y="5564825"/>
            <a:ext cx="3842926" cy="507831"/>
          </a:xfrm>
          <a:prstGeom prst="rect">
            <a:avLst/>
          </a:prstGeom>
          <a:noFill/>
        </p:spPr>
        <p:txBody>
          <a:bodyPr wrap="square" lIns="36576" tIns="0" rIns="0" bIns="0" rtlCol="0">
            <a:spAutoFit/>
          </a:bodyPr>
          <a:lstStyle/>
          <a:p>
            <a:pPr algn="l">
              <a:spcAft>
                <a:spcPts val="600"/>
              </a:spcAft>
            </a:pPr>
            <a:r>
              <a:rPr lang="en-US" sz="1100" b="1"/>
              <a:t>ITER is the leading MCF research project in the world. </a:t>
            </a:r>
            <a:r>
              <a:rPr lang="en-US" sz="1100"/>
              <a:t>This tokamak in France has received ~$18 billion in funding and is expecting to commence operations in the mid-2030s.</a:t>
            </a:r>
          </a:p>
        </p:txBody>
      </p:sp>
      <p:pic>
        <p:nvPicPr>
          <p:cNvPr id="1141" name="Picture 10">
            <a:extLst>
              <a:ext uri="{FF2B5EF4-FFF2-40B4-BE49-F238E27FC236}">
                <a16:creationId xmlns:a16="http://schemas.microsoft.com/office/drawing/2014/main" id="{EE045829-5EDE-7EBA-BD83-4DF1A40AA9EF}"/>
              </a:ext>
            </a:extLst>
          </p:cNvPr>
          <p:cNvPicPr>
            <a:picLocks noChangeAspect="1" noChangeArrowheads="1"/>
          </p:cNvPicPr>
          <p:nvPr/>
        </p:nvPicPr>
        <p:blipFill rotWithShape="1">
          <a:blip r:embed="rId16" cstate="screen">
            <a:extLst>
              <a:ext uri="{28A0092B-C50C-407E-A947-70E740481C1C}">
                <a14:useLocalDpi xmlns:a14="http://schemas.microsoft.com/office/drawing/2010/main"/>
              </a:ext>
            </a:extLst>
          </a:blip>
          <a:srcRect/>
          <a:stretch/>
        </p:blipFill>
        <p:spPr bwMode="auto">
          <a:xfrm>
            <a:off x="943794" y="5564825"/>
            <a:ext cx="825428" cy="412405"/>
          </a:xfrm>
          <a:prstGeom prst="rect">
            <a:avLst/>
          </a:prstGeom>
          <a:noFill/>
          <a:extLst>
            <a:ext uri="{909E8E84-426E-40DD-AFC4-6F175D3DCCD1}">
              <a14:hiddenFill xmlns:a14="http://schemas.microsoft.com/office/drawing/2010/main">
                <a:solidFill>
                  <a:srgbClr val="FFFFFF"/>
                </a:solidFill>
              </a14:hiddenFill>
            </a:ext>
          </a:extLst>
        </p:spPr>
      </p:pic>
      <p:sp>
        <p:nvSpPr>
          <p:cNvPr id="1142" name="Callout: Line with Border and Accent Bar 1141">
            <a:extLst>
              <a:ext uri="{FF2B5EF4-FFF2-40B4-BE49-F238E27FC236}">
                <a16:creationId xmlns:a16="http://schemas.microsoft.com/office/drawing/2014/main" id="{1D87E194-9122-9BDE-163A-7CD7FE0D9286}"/>
              </a:ext>
            </a:extLst>
          </p:cNvPr>
          <p:cNvSpPr/>
          <p:nvPr/>
        </p:nvSpPr>
        <p:spPr bwMode="gray">
          <a:xfrm>
            <a:off x="4364358" y="2015915"/>
            <a:ext cx="1386063" cy="1136628"/>
          </a:xfrm>
          <a:prstGeom prst="accentBorderCallout1">
            <a:avLst>
              <a:gd name="adj1" fmla="val 18750"/>
              <a:gd name="adj2" fmla="val -8333"/>
              <a:gd name="adj3" fmla="val 26765"/>
              <a:gd name="adj4" fmla="val -32470"/>
            </a:avLst>
          </a:prstGeom>
          <a:solidFill>
            <a:schemeClr val="accent3">
              <a:lumMod val="40000"/>
              <a:lumOff val="6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100">
                <a:solidFill>
                  <a:schemeClr val="tx1"/>
                </a:solidFill>
              </a:rPr>
              <a:t>There are two leading magnet configurations: donut (</a:t>
            </a:r>
            <a:r>
              <a:rPr lang="en-US" sz="1100" b="1">
                <a:solidFill>
                  <a:schemeClr val="tx1"/>
                </a:solidFill>
              </a:rPr>
              <a:t>tokamak</a:t>
            </a:r>
            <a:r>
              <a:rPr lang="en-US" sz="1100">
                <a:solidFill>
                  <a:schemeClr val="tx1"/>
                </a:solidFill>
              </a:rPr>
              <a:t>) and a twisted donut (</a:t>
            </a:r>
            <a:r>
              <a:rPr lang="en-US" sz="1100" b="1">
                <a:solidFill>
                  <a:schemeClr val="tx1"/>
                </a:solidFill>
              </a:rPr>
              <a:t>stellarator</a:t>
            </a:r>
            <a:r>
              <a:rPr lang="en-US" sz="1100">
                <a:solidFill>
                  <a:schemeClr val="tx1"/>
                </a:solidFill>
              </a:rPr>
              <a:t>).</a:t>
            </a:r>
          </a:p>
        </p:txBody>
      </p:sp>
      <p:sp>
        <p:nvSpPr>
          <p:cNvPr id="1143" name="Callout: Line with Border and Accent Bar 1142">
            <a:extLst>
              <a:ext uri="{FF2B5EF4-FFF2-40B4-BE49-F238E27FC236}">
                <a16:creationId xmlns:a16="http://schemas.microsoft.com/office/drawing/2014/main" id="{25E4BBC3-BDB9-DE35-3AF3-CD83FF6BEFA1}"/>
              </a:ext>
            </a:extLst>
          </p:cNvPr>
          <p:cNvSpPr/>
          <p:nvPr/>
        </p:nvSpPr>
        <p:spPr bwMode="gray">
          <a:xfrm>
            <a:off x="830756" y="1965879"/>
            <a:ext cx="1328243" cy="569042"/>
          </a:xfrm>
          <a:prstGeom prst="accentBorderCallout1">
            <a:avLst>
              <a:gd name="adj1" fmla="val 27532"/>
              <a:gd name="adj2" fmla="val 104673"/>
              <a:gd name="adj3" fmla="val 84436"/>
              <a:gd name="adj4" fmla="val 114172"/>
            </a:avLst>
          </a:prstGeom>
          <a:solidFill>
            <a:schemeClr val="accent3">
              <a:lumMod val="40000"/>
              <a:lumOff val="6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100">
                <a:solidFill>
                  <a:schemeClr val="tx1"/>
                </a:solidFill>
              </a:rPr>
              <a:t>Electromagnets confine and control the plasma.</a:t>
            </a:r>
          </a:p>
        </p:txBody>
      </p:sp>
      <p:sp>
        <p:nvSpPr>
          <p:cNvPr id="1146" name="Callout: Line with Border and Accent Bar 1145">
            <a:extLst>
              <a:ext uri="{FF2B5EF4-FFF2-40B4-BE49-F238E27FC236}">
                <a16:creationId xmlns:a16="http://schemas.microsoft.com/office/drawing/2014/main" id="{745B210F-0233-1E39-B65A-7596DD007758}"/>
              </a:ext>
            </a:extLst>
          </p:cNvPr>
          <p:cNvSpPr/>
          <p:nvPr/>
        </p:nvSpPr>
        <p:spPr bwMode="gray">
          <a:xfrm>
            <a:off x="830756" y="2656578"/>
            <a:ext cx="1328243" cy="569042"/>
          </a:xfrm>
          <a:prstGeom prst="accentBorderCallout1">
            <a:avLst>
              <a:gd name="adj1" fmla="val 27532"/>
              <a:gd name="adj2" fmla="val 104673"/>
              <a:gd name="adj3" fmla="val 26409"/>
              <a:gd name="adj4" fmla="val 130618"/>
            </a:avLst>
          </a:prstGeom>
          <a:solidFill>
            <a:schemeClr val="accent3">
              <a:lumMod val="40000"/>
              <a:lumOff val="6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100">
                <a:solidFill>
                  <a:schemeClr val="tx1"/>
                </a:solidFill>
              </a:rPr>
              <a:t>The plasma is heated using EM waves or a current.</a:t>
            </a:r>
          </a:p>
        </p:txBody>
      </p:sp>
      <p:grpSp>
        <p:nvGrpSpPr>
          <p:cNvPr id="1181" name="Group 1180">
            <a:extLst>
              <a:ext uri="{FF2B5EF4-FFF2-40B4-BE49-F238E27FC236}">
                <a16:creationId xmlns:a16="http://schemas.microsoft.com/office/drawing/2014/main" id="{6B03D64C-E706-F0A1-B5B8-4FC654D7E889}"/>
              </a:ext>
            </a:extLst>
          </p:cNvPr>
          <p:cNvGrpSpPr/>
          <p:nvPr/>
        </p:nvGrpSpPr>
        <p:grpSpPr>
          <a:xfrm>
            <a:off x="1041400" y="3680424"/>
            <a:ext cx="4579754" cy="1572348"/>
            <a:chOff x="993915" y="3680424"/>
            <a:chExt cx="4738018" cy="1572348"/>
          </a:xfrm>
        </p:grpSpPr>
        <p:sp>
          <p:nvSpPr>
            <p:cNvPr id="1115" name="TextBox 1114">
              <a:extLst>
                <a:ext uri="{FF2B5EF4-FFF2-40B4-BE49-F238E27FC236}">
                  <a16:creationId xmlns:a16="http://schemas.microsoft.com/office/drawing/2014/main" id="{042B9E61-B960-7621-CCAC-2F7639C5BB25}"/>
                </a:ext>
              </a:extLst>
            </p:cNvPr>
            <p:cNvSpPr txBox="1"/>
            <p:nvPr/>
          </p:nvSpPr>
          <p:spPr bwMode="gray">
            <a:xfrm>
              <a:off x="993915" y="3680424"/>
              <a:ext cx="4738018" cy="338554"/>
            </a:xfrm>
            <a:prstGeom prst="rect">
              <a:avLst/>
            </a:prstGeom>
            <a:noFill/>
          </p:spPr>
          <p:txBody>
            <a:bodyPr wrap="square" lIns="36576" tIns="0" rIns="0" bIns="0" rtlCol="0">
              <a:spAutoFit/>
            </a:bodyPr>
            <a:lstStyle/>
            <a:p>
              <a:pPr marL="171450" indent="-171450" algn="l">
                <a:spcAft>
                  <a:spcPts val="600"/>
                </a:spcAft>
                <a:buFont typeface="Arial" panose="020B0604020202020204" pitchFamily="34" charset="0"/>
                <a:buChar char="•"/>
              </a:pPr>
              <a:r>
                <a:rPr lang="en-US" sz="1100"/>
                <a:t>Can theoretically </a:t>
              </a:r>
              <a:r>
                <a:rPr lang="en-US" sz="1100" b="1"/>
                <a:t>sustain the fusion reaction indefinitely</a:t>
              </a:r>
              <a:r>
                <a:rPr lang="en-US" sz="1100"/>
                <a:t>, using the heat from the reaction to continue the plasma</a:t>
              </a:r>
            </a:p>
          </p:txBody>
        </p:sp>
        <p:sp>
          <p:nvSpPr>
            <p:cNvPr id="1148" name="TextBox 1147">
              <a:extLst>
                <a:ext uri="{FF2B5EF4-FFF2-40B4-BE49-F238E27FC236}">
                  <a16:creationId xmlns:a16="http://schemas.microsoft.com/office/drawing/2014/main" id="{76BAE8C9-2CA1-7215-2511-185FBB54C41E}"/>
                </a:ext>
              </a:extLst>
            </p:cNvPr>
            <p:cNvSpPr txBox="1"/>
            <p:nvPr/>
          </p:nvSpPr>
          <p:spPr bwMode="gray">
            <a:xfrm>
              <a:off x="993915" y="4049980"/>
              <a:ext cx="4738018" cy="338554"/>
            </a:xfrm>
            <a:prstGeom prst="rect">
              <a:avLst/>
            </a:prstGeom>
            <a:noFill/>
          </p:spPr>
          <p:txBody>
            <a:bodyPr wrap="square" lIns="36576" tIns="0" rIns="0" bIns="0" rtlCol="0">
              <a:spAutoFit/>
            </a:bodyPr>
            <a:lstStyle/>
            <a:p>
              <a:pPr marL="171450" indent="-171450" algn="l">
                <a:spcAft>
                  <a:spcPts val="600"/>
                </a:spcAft>
                <a:buFont typeface="Arial" panose="020B0604020202020204" pitchFamily="34" charset="0"/>
                <a:buChar char="•"/>
              </a:pPr>
              <a:r>
                <a:rPr lang="en-US" sz="1100"/>
                <a:t>Has seen the most research over the past decades; </a:t>
              </a:r>
              <a:r>
                <a:rPr lang="en-US" sz="1100" b="1"/>
                <a:t>~65% of startups use MCF</a:t>
              </a:r>
            </a:p>
          </p:txBody>
        </p:sp>
        <p:sp>
          <p:nvSpPr>
            <p:cNvPr id="1149" name="TextBox 1148">
              <a:extLst>
                <a:ext uri="{FF2B5EF4-FFF2-40B4-BE49-F238E27FC236}">
                  <a16:creationId xmlns:a16="http://schemas.microsoft.com/office/drawing/2014/main" id="{A53030E3-4B31-4923-D523-4BB18B2AAE5F}"/>
                </a:ext>
              </a:extLst>
            </p:cNvPr>
            <p:cNvSpPr txBox="1"/>
            <p:nvPr/>
          </p:nvSpPr>
          <p:spPr bwMode="gray">
            <a:xfrm>
              <a:off x="993915" y="4544661"/>
              <a:ext cx="4738018" cy="338554"/>
            </a:xfrm>
            <a:prstGeom prst="rect">
              <a:avLst/>
            </a:prstGeom>
            <a:noFill/>
          </p:spPr>
          <p:txBody>
            <a:bodyPr wrap="square" lIns="36576" tIns="0" rIns="0" bIns="0" rtlCol="0">
              <a:spAutoFit/>
            </a:bodyPr>
            <a:lstStyle/>
            <a:p>
              <a:pPr marL="171450" indent="-171450" algn="l">
                <a:spcAft>
                  <a:spcPts val="600"/>
                </a:spcAft>
                <a:buFont typeface="Arial" panose="020B0604020202020204" pitchFamily="34" charset="0"/>
                <a:buChar char="•"/>
              </a:pPr>
              <a:r>
                <a:rPr lang="en-US" sz="1100" b="1"/>
                <a:t>Instability issues plague MCF, </a:t>
              </a:r>
              <a:r>
                <a:rPr lang="en-US" sz="1100"/>
                <a:t>as it can cool down the plasma and damage the vessel wall</a:t>
              </a:r>
            </a:p>
          </p:txBody>
        </p:sp>
        <p:sp>
          <p:nvSpPr>
            <p:cNvPr id="1150" name="TextBox 1149">
              <a:extLst>
                <a:ext uri="{FF2B5EF4-FFF2-40B4-BE49-F238E27FC236}">
                  <a16:creationId xmlns:a16="http://schemas.microsoft.com/office/drawing/2014/main" id="{8C39BB65-A3EE-0230-1534-79805E54AF20}"/>
                </a:ext>
              </a:extLst>
            </p:cNvPr>
            <p:cNvSpPr txBox="1"/>
            <p:nvPr/>
          </p:nvSpPr>
          <p:spPr bwMode="gray">
            <a:xfrm>
              <a:off x="993915" y="4914218"/>
              <a:ext cx="4738018" cy="338554"/>
            </a:xfrm>
            <a:prstGeom prst="rect">
              <a:avLst/>
            </a:prstGeom>
            <a:noFill/>
          </p:spPr>
          <p:txBody>
            <a:bodyPr wrap="square" lIns="36576" tIns="0" rIns="0" bIns="0" rtlCol="0">
              <a:spAutoFit/>
            </a:bodyPr>
            <a:lstStyle/>
            <a:p>
              <a:pPr marL="171450" indent="-171450" algn="l">
                <a:spcAft>
                  <a:spcPts val="600"/>
                </a:spcAft>
                <a:buFont typeface="Arial" panose="020B0604020202020204" pitchFamily="34" charset="0"/>
                <a:buChar char="•"/>
              </a:pPr>
              <a:r>
                <a:rPr lang="en-US" sz="1100" b="1"/>
                <a:t>A substantial amount of energy</a:t>
              </a:r>
              <a:r>
                <a:rPr lang="en-US" sz="1100"/>
                <a:t> (~20%) </a:t>
              </a:r>
              <a:r>
                <a:rPr lang="en-US" sz="1100" b="1"/>
                <a:t>is lost</a:t>
              </a:r>
              <a:r>
                <a:rPr lang="en-US" sz="1100"/>
                <a:t> in cooling the vessel and powering the electromagnets</a:t>
              </a:r>
            </a:p>
          </p:txBody>
        </p:sp>
      </p:grpSp>
      <p:grpSp>
        <p:nvGrpSpPr>
          <p:cNvPr id="1153" name="Group 1152">
            <a:extLst>
              <a:ext uri="{FF2B5EF4-FFF2-40B4-BE49-F238E27FC236}">
                <a16:creationId xmlns:a16="http://schemas.microsoft.com/office/drawing/2014/main" id="{02B3A486-005E-5562-FC2E-31027FC31D27}"/>
              </a:ext>
            </a:extLst>
          </p:cNvPr>
          <p:cNvGrpSpPr/>
          <p:nvPr/>
        </p:nvGrpSpPr>
        <p:grpSpPr>
          <a:xfrm>
            <a:off x="943794" y="4915730"/>
            <a:ext cx="182880" cy="182563"/>
            <a:chOff x="943794" y="4492454"/>
            <a:chExt cx="182880" cy="182563"/>
          </a:xfrm>
        </p:grpSpPr>
        <p:sp>
          <p:nvSpPr>
            <p:cNvPr id="1154" name="Oval 1153">
              <a:extLst>
                <a:ext uri="{FF2B5EF4-FFF2-40B4-BE49-F238E27FC236}">
                  <a16:creationId xmlns:a16="http://schemas.microsoft.com/office/drawing/2014/main" id="{CD56EF91-BE23-6989-1304-B112476E0004}"/>
                </a:ext>
              </a:extLst>
            </p:cNvPr>
            <p:cNvSpPr/>
            <p:nvPr/>
          </p:nvSpPr>
          <p:spPr bwMode="gray">
            <a:xfrm>
              <a:off x="943794" y="4492454"/>
              <a:ext cx="182880" cy="182563"/>
            </a:xfrm>
            <a:prstGeom prst="ellipse">
              <a:avLst/>
            </a:prstGeom>
            <a:solidFill>
              <a:srgbClr val="E6DEF4"/>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cxnSp>
          <p:nvCxnSpPr>
            <p:cNvPr id="1155" name="Straight Connector 1154">
              <a:extLst>
                <a:ext uri="{FF2B5EF4-FFF2-40B4-BE49-F238E27FC236}">
                  <a16:creationId xmlns:a16="http://schemas.microsoft.com/office/drawing/2014/main" id="{AD7B22F1-D531-3577-959D-7D302BB5EC16}"/>
                </a:ext>
              </a:extLst>
            </p:cNvPr>
            <p:cNvCxnSpPr>
              <a:cxnSpLocks/>
            </p:cNvCxnSpPr>
            <p:nvPr/>
          </p:nvCxnSpPr>
          <p:spPr bwMode="gray">
            <a:xfrm flipH="1">
              <a:off x="980586" y="4583736"/>
              <a:ext cx="109295" cy="0"/>
            </a:xfrm>
            <a:prstGeom prst="line">
              <a:avLst/>
            </a:prstGeom>
            <a:ln w="19050" cap="flat">
              <a:solidFill>
                <a:srgbClr val="FF0000"/>
              </a:solidFill>
              <a:miter lim="800000"/>
              <a:tailEnd type="none" w="med" len="lg"/>
            </a:ln>
          </p:spPr>
          <p:style>
            <a:lnRef idx="1">
              <a:schemeClr val="accent1"/>
            </a:lnRef>
            <a:fillRef idx="0">
              <a:schemeClr val="accent1"/>
            </a:fillRef>
            <a:effectRef idx="0">
              <a:schemeClr val="accent1"/>
            </a:effectRef>
            <a:fontRef idx="minor">
              <a:schemeClr val="tx1"/>
            </a:fontRef>
          </p:style>
        </p:cxnSp>
      </p:grpSp>
      <p:sp>
        <p:nvSpPr>
          <p:cNvPr id="1156" name="Callout: Line with Border and Accent Bar 1155">
            <a:extLst>
              <a:ext uri="{FF2B5EF4-FFF2-40B4-BE49-F238E27FC236}">
                <a16:creationId xmlns:a16="http://schemas.microsoft.com/office/drawing/2014/main" id="{B7DF984C-F086-2910-FBB5-FD07ED3EBD6E}"/>
              </a:ext>
            </a:extLst>
          </p:cNvPr>
          <p:cNvSpPr/>
          <p:nvPr/>
        </p:nvSpPr>
        <p:spPr bwMode="gray">
          <a:xfrm>
            <a:off x="6143354" y="1897796"/>
            <a:ext cx="1643484" cy="569042"/>
          </a:xfrm>
          <a:prstGeom prst="accentBorderCallout1">
            <a:avLst>
              <a:gd name="adj1" fmla="val 27532"/>
              <a:gd name="adj2" fmla="val 104673"/>
              <a:gd name="adj3" fmla="val 43840"/>
              <a:gd name="adj4" fmla="val 134670"/>
            </a:avLst>
          </a:prstGeom>
          <a:solidFill>
            <a:schemeClr val="accent6">
              <a:lumMod val="40000"/>
              <a:lumOff val="6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100">
                <a:solidFill>
                  <a:schemeClr val="tx1"/>
                </a:solidFill>
              </a:rPr>
              <a:t>Powerful lasers send </a:t>
            </a:r>
            <a:r>
              <a:rPr lang="en-US" sz="1100" b="1">
                <a:solidFill>
                  <a:schemeClr val="tx1"/>
                </a:solidFill>
              </a:rPr>
              <a:t>high-frequency pulses </a:t>
            </a:r>
            <a:r>
              <a:rPr lang="en-US" sz="1100">
                <a:solidFill>
                  <a:schemeClr val="tx1"/>
                </a:solidFill>
              </a:rPr>
              <a:t>toward the target.</a:t>
            </a:r>
          </a:p>
        </p:txBody>
      </p:sp>
      <p:sp>
        <p:nvSpPr>
          <p:cNvPr id="1157" name="Callout: Line with Border and Accent Bar 1156">
            <a:extLst>
              <a:ext uri="{FF2B5EF4-FFF2-40B4-BE49-F238E27FC236}">
                <a16:creationId xmlns:a16="http://schemas.microsoft.com/office/drawing/2014/main" id="{E485C085-2080-98B0-90D1-DBFCD3D88AC1}"/>
              </a:ext>
            </a:extLst>
          </p:cNvPr>
          <p:cNvSpPr/>
          <p:nvPr/>
        </p:nvSpPr>
        <p:spPr bwMode="gray">
          <a:xfrm>
            <a:off x="6143354" y="2549361"/>
            <a:ext cx="1643484" cy="916449"/>
          </a:xfrm>
          <a:prstGeom prst="accentBorderCallout1">
            <a:avLst>
              <a:gd name="adj1" fmla="val 27532"/>
              <a:gd name="adj2" fmla="val 104673"/>
              <a:gd name="adj3" fmla="val 38766"/>
              <a:gd name="adj4" fmla="val 152240"/>
            </a:avLst>
          </a:prstGeom>
          <a:solidFill>
            <a:schemeClr val="accent6">
              <a:lumMod val="40000"/>
              <a:lumOff val="6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100">
                <a:solidFill>
                  <a:schemeClr val="tx1"/>
                </a:solidFill>
              </a:rPr>
              <a:t>Either a fuel pellet is hit </a:t>
            </a:r>
            <a:r>
              <a:rPr lang="en-US" sz="1100" b="1">
                <a:solidFill>
                  <a:schemeClr val="tx1"/>
                </a:solidFill>
              </a:rPr>
              <a:t>directly </a:t>
            </a:r>
            <a:r>
              <a:rPr lang="en-US" sz="1100">
                <a:solidFill>
                  <a:schemeClr val="tx1"/>
                </a:solidFill>
              </a:rPr>
              <a:t>or ICF uses a </a:t>
            </a:r>
            <a:r>
              <a:rPr lang="en-US" sz="1100" b="1">
                <a:solidFill>
                  <a:schemeClr val="tx1"/>
                </a:solidFill>
              </a:rPr>
              <a:t>cavity</a:t>
            </a:r>
            <a:r>
              <a:rPr lang="en-US" sz="1100">
                <a:solidFill>
                  <a:schemeClr val="tx1"/>
                </a:solidFill>
              </a:rPr>
              <a:t> that heats up and emits X-rays hitting the fuel pellet </a:t>
            </a:r>
            <a:r>
              <a:rPr lang="en-US" sz="1100" b="1">
                <a:solidFill>
                  <a:schemeClr val="tx1"/>
                </a:solidFill>
              </a:rPr>
              <a:t>indirectly.</a:t>
            </a:r>
            <a:endParaRPr lang="en-US" sz="1100">
              <a:solidFill>
                <a:schemeClr val="tx1"/>
              </a:solidFill>
            </a:endParaRPr>
          </a:p>
        </p:txBody>
      </p:sp>
      <p:sp>
        <p:nvSpPr>
          <p:cNvPr id="1158" name="Callout: Line with Border and Accent Bar 1157">
            <a:extLst>
              <a:ext uri="{FF2B5EF4-FFF2-40B4-BE49-F238E27FC236}">
                <a16:creationId xmlns:a16="http://schemas.microsoft.com/office/drawing/2014/main" id="{9CD52BDA-54CC-928D-1503-085DE2A683A5}"/>
              </a:ext>
            </a:extLst>
          </p:cNvPr>
          <p:cNvSpPr/>
          <p:nvPr/>
        </p:nvSpPr>
        <p:spPr bwMode="gray">
          <a:xfrm>
            <a:off x="9625995" y="2258455"/>
            <a:ext cx="1386063" cy="1136628"/>
          </a:xfrm>
          <a:prstGeom prst="accentBorderCallout1">
            <a:avLst>
              <a:gd name="adj1" fmla="val 14515"/>
              <a:gd name="adj2" fmla="val -5555"/>
              <a:gd name="adj3" fmla="val 57250"/>
              <a:gd name="adj4" fmla="val -60248"/>
            </a:avLst>
          </a:prstGeom>
          <a:solidFill>
            <a:schemeClr val="accent6">
              <a:lumMod val="40000"/>
              <a:lumOff val="6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100">
                <a:solidFill>
                  <a:schemeClr val="tx1"/>
                </a:solidFill>
              </a:rPr>
              <a:t>As the outside of the pellet heats up, it compresses the inside to become plasma, </a:t>
            </a:r>
            <a:r>
              <a:rPr lang="en-US" sz="1100" b="1">
                <a:solidFill>
                  <a:schemeClr val="tx1"/>
                </a:solidFill>
              </a:rPr>
              <a:t>starting the fusion reaction.</a:t>
            </a:r>
          </a:p>
        </p:txBody>
      </p:sp>
      <p:sp>
        <p:nvSpPr>
          <p:cNvPr id="1159" name="TextBox 1158">
            <a:extLst>
              <a:ext uri="{FF2B5EF4-FFF2-40B4-BE49-F238E27FC236}">
                <a16:creationId xmlns:a16="http://schemas.microsoft.com/office/drawing/2014/main" id="{2E4826E0-51EE-0F4C-C5FC-F732BD35C6FC}"/>
              </a:ext>
            </a:extLst>
          </p:cNvPr>
          <p:cNvSpPr txBox="1"/>
          <p:nvPr/>
        </p:nvSpPr>
        <p:spPr bwMode="gray">
          <a:xfrm>
            <a:off x="6315635" y="3690049"/>
            <a:ext cx="4586401" cy="338554"/>
          </a:xfrm>
          <a:prstGeom prst="rect">
            <a:avLst/>
          </a:prstGeom>
          <a:noFill/>
        </p:spPr>
        <p:txBody>
          <a:bodyPr wrap="square" lIns="36576" tIns="0" rIns="0" bIns="0" rtlCol="0">
            <a:spAutoFit/>
          </a:bodyPr>
          <a:lstStyle/>
          <a:p>
            <a:pPr marL="171450" indent="-171450" algn="l">
              <a:spcAft>
                <a:spcPts val="600"/>
              </a:spcAft>
              <a:buFont typeface="Arial" panose="020B0604020202020204" pitchFamily="34" charset="0"/>
              <a:buChar char="•"/>
            </a:pPr>
            <a:r>
              <a:rPr lang="en-US" sz="1100"/>
              <a:t>Can theoretically </a:t>
            </a:r>
            <a:r>
              <a:rPr lang="en-US" sz="1100" b="1"/>
              <a:t>reach higher densities and temperatures,</a:t>
            </a:r>
            <a:r>
              <a:rPr lang="en-US" sz="1100"/>
              <a:t> leading to better gains from the reaction itself</a:t>
            </a:r>
          </a:p>
        </p:txBody>
      </p:sp>
      <p:sp>
        <p:nvSpPr>
          <p:cNvPr id="1160" name="TextBox 1159">
            <a:extLst>
              <a:ext uri="{FF2B5EF4-FFF2-40B4-BE49-F238E27FC236}">
                <a16:creationId xmlns:a16="http://schemas.microsoft.com/office/drawing/2014/main" id="{B094AFF5-114A-BF17-EBEF-0B9AAA71A4A3}"/>
              </a:ext>
            </a:extLst>
          </p:cNvPr>
          <p:cNvSpPr txBox="1"/>
          <p:nvPr/>
        </p:nvSpPr>
        <p:spPr bwMode="gray">
          <a:xfrm>
            <a:off x="6315635" y="4055809"/>
            <a:ext cx="4586401" cy="338554"/>
          </a:xfrm>
          <a:prstGeom prst="rect">
            <a:avLst/>
          </a:prstGeom>
          <a:noFill/>
        </p:spPr>
        <p:txBody>
          <a:bodyPr wrap="square" lIns="36576" tIns="0" rIns="0" bIns="0" rtlCol="0">
            <a:spAutoFit/>
          </a:bodyPr>
          <a:lstStyle/>
          <a:p>
            <a:pPr marL="171450" indent="-171450" algn="l">
              <a:spcAft>
                <a:spcPts val="600"/>
              </a:spcAft>
              <a:buFont typeface="Arial" panose="020B0604020202020204" pitchFamily="34" charset="0"/>
              <a:buChar char="•"/>
            </a:pPr>
            <a:r>
              <a:rPr lang="en-US" sz="1100"/>
              <a:t>Is easier to manufacture in components and operate for short periods of time, </a:t>
            </a:r>
            <a:r>
              <a:rPr lang="en-US" sz="1100" b="1"/>
              <a:t>improving the operational flexibility</a:t>
            </a:r>
          </a:p>
        </p:txBody>
      </p:sp>
      <p:sp>
        <p:nvSpPr>
          <p:cNvPr id="1161" name="TextBox 1160">
            <a:extLst>
              <a:ext uri="{FF2B5EF4-FFF2-40B4-BE49-F238E27FC236}">
                <a16:creationId xmlns:a16="http://schemas.microsoft.com/office/drawing/2014/main" id="{951868AF-D85C-184A-99A9-08C6E0D8F6A9}"/>
              </a:ext>
            </a:extLst>
          </p:cNvPr>
          <p:cNvSpPr txBox="1"/>
          <p:nvPr/>
        </p:nvSpPr>
        <p:spPr bwMode="gray">
          <a:xfrm>
            <a:off x="6315635" y="4558083"/>
            <a:ext cx="4586401" cy="338554"/>
          </a:xfrm>
          <a:prstGeom prst="rect">
            <a:avLst/>
          </a:prstGeom>
          <a:noFill/>
        </p:spPr>
        <p:txBody>
          <a:bodyPr wrap="square" lIns="36576" tIns="0" rIns="0" bIns="0" rtlCol="0">
            <a:spAutoFit/>
          </a:bodyPr>
          <a:lstStyle/>
          <a:p>
            <a:pPr marL="171450" indent="-171450" algn="l">
              <a:spcAft>
                <a:spcPts val="600"/>
              </a:spcAft>
              <a:buFont typeface="Arial" panose="020B0604020202020204" pitchFamily="34" charset="0"/>
              <a:buChar char="•"/>
            </a:pPr>
            <a:r>
              <a:rPr lang="en-US" sz="1100" b="1"/>
              <a:t>Requires extreme precision from the lasers</a:t>
            </a:r>
            <a:r>
              <a:rPr lang="en-US" sz="1100"/>
              <a:t> to fire on the tip of a pencil within a billionth of a second</a:t>
            </a:r>
          </a:p>
        </p:txBody>
      </p:sp>
      <p:sp>
        <p:nvSpPr>
          <p:cNvPr id="1162" name="TextBox 1161">
            <a:extLst>
              <a:ext uri="{FF2B5EF4-FFF2-40B4-BE49-F238E27FC236}">
                <a16:creationId xmlns:a16="http://schemas.microsoft.com/office/drawing/2014/main" id="{D2DBBBEE-E86F-79A2-06BE-F5C7D473B112}"/>
              </a:ext>
            </a:extLst>
          </p:cNvPr>
          <p:cNvSpPr txBox="1"/>
          <p:nvPr/>
        </p:nvSpPr>
        <p:spPr bwMode="gray">
          <a:xfrm>
            <a:off x="6315635" y="4923843"/>
            <a:ext cx="4586401" cy="338554"/>
          </a:xfrm>
          <a:prstGeom prst="rect">
            <a:avLst/>
          </a:prstGeom>
          <a:noFill/>
        </p:spPr>
        <p:txBody>
          <a:bodyPr wrap="square" lIns="36576" tIns="0" rIns="0" bIns="0" rtlCol="0">
            <a:spAutoFit/>
          </a:bodyPr>
          <a:lstStyle/>
          <a:p>
            <a:pPr marL="171450" indent="-171450" algn="l">
              <a:spcAft>
                <a:spcPts val="600"/>
              </a:spcAft>
              <a:buFont typeface="Arial" panose="020B0604020202020204" pitchFamily="34" charset="0"/>
              <a:buChar char="•"/>
            </a:pPr>
            <a:r>
              <a:rPr lang="en-US" sz="1100" b="1"/>
              <a:t>Low efficiencies</a:t>
            </a:r>
            <a:r>
              <a:rPr lang="en-US" sz="1100"/>
              <a:t> in the laser (&lt;1% today) and the cavity X-ray conversion (&lt;50%) need to be overcome to get an overall net gain</a:t>
            </a:r>
          </a:p>
        </p:txBody>
      </p:sp>
      <p:grpSp>
        <p:nvGrpSpPr>
          <p:cNvPr id="1137" name="Group 1136">
            <a:extLst>
              <a:ext uri="{FF2B5EF4-FFF2-40B4-BE49-F238E27FC236}">
                <a16:creationId xmlns:a16="http://schemas.microsoft.com/office/drawing/2014/main" id="{F7C55317-27FC-E62D-679F-1A8C035D602E}"/>
              </a:ext>
            </a:extLst>
          </p:cNvPr>
          <p:cNvGrpSpPr/>
          <p:nvPr/>
        </p:nvGrpSpPr>
        <p:grpSpPr>
          <a:xfrm>
            <a:off x="6273446" y="3678837"/>
            <a:ext cx="182880" cy="182563"/>
            <a:chOff x="6096000" y="3810578"/>
            <a:chExt cx="182880" cy="182563"/>
          </a:xfrm>
        </p:grpSpPr>
        <p:sp>
          <p:nvSpPr>
            <p:cNvPr id="1133" name="Oval 1132">
              <a:extLst>
                <a:ext uri="{FF2B5EF4-FFF2-40B4-BE49-F238E27FC236}">
                  <a16:creationId xmlns:a16="http://schemas.microsoft.com/office/drawing/2014/main" id="{0B0332B2-6F6C-BF4A-2D7A-42E984CF33BF}"/>
                </a:ext>
              </a:extLst>
            </p:cNvPr>
            <p:cNvSpPr/>
            <p:nvPr/>
          </p:nvSpPr>
          <p:spPr bwMode="gray">
            <a:xfrm>
              <a:off x="6096000" y="3810578"/>
              <a:ext cx="182880" cy="182563"/>
            </a:xfrm>
            <a:prstGeom prst="ellipse">
              <a:avLst/>
            </a:prstGeom>
            <a:solidFill>
              <a:srgbClr val="D2F1EE"/>
            </a:solid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pic>
          <p:nvPicPr>
            <p:cNvPr id="1134" name="Graphic 1133" descr="Add with solid fill">
              <a:extLst>
                <a:ext uri="{FF2B5EF4-FFF2-40B4-BE49-F238E27FC236}">
                  <a16:creationId xmlns:a16="http://schemas.microsoft.com/office/drawing/2014/main" id="{1442EF5A-A59B-0820-B20E-783DC85252FD}"/>
                </a:ext>
              </a:extLst>
            </p:cNvPr>
            <p:cNvPicPr>
              <a:picLocks noChangeAspect="1"/>
            </p:cNvPicPr>
            <p:nvPr/>
          </p:nvPicPr>
          <p:blipFill>
            <a:blip>
              <a:extLst>
                <a:ext uri="{96DAC541-7B7A-43D3-8B79-37D633B846F1}">
                  <asvg:svgBlip xmlns:asvg="http://schemas.microsoft.com/office/drawing/2016/SVG/main" r:embed="rId17"/>
                </a:ext>
              </a:extLst>
            </a:blip>
            <a:stretch>
              <a:fillRect/>
            </a:stretch>
          </p:blipFill>
          <p:spPr>
            <a:xfrm>
              <a:off x="6119480" y="3834017"/>
              <a:ext cx="135920" cy="135684"/>
            </a:xfrm>
            <a:prstGeom prst="rect">
              <a:avLst/>
            </a:prstGeom>
          </p:spPr>
        </p:pic>
      </p:grpSp>
      <p:grpSp>
        <p:nvGrpSpPr>
          <p:cNvPr id="1163" name="Group 1162">
            <a:extLst>
              <a:ext uri="{FF2B5EF4-FFF2-40B4-BE49-F238E27FC236}">
                <a16:creationId xmlns:a16="http://schemas.microsoft.com/office/drawing/2014/main" id="{C8DD85A1-BD63-9CB8-D44B-FF4174E4D551}"/>
              </a:ext>
            </a:extLst>
          </p:cNvPr>
          <p:cNvGrpSpPr/>
          <p:nvPr/>
        </p:nvGrpSpPr>
        <p:grpSpPr>
          <a:xfrm>
            <a:off x="6273446" y="4049426"/>
            <a:ext cx="182880" cy="182563"/>
            <a:chOff x="6096000" y="3810578"/>
            <a:chExt cx="182880" cy="182563"/>
          </a:xfrm>
        </p:grpSpPr>
        <p:sp>
          <p:nvSpPr>
            <p:cNvPr id="1164" name="Oval 1163">
              <a:extLst>
                <a:ext uri="{FF2B5EF4-FFF2-40B4-BE49-F238E27FC236}">
                  <a16:creationId xmlns:a16="http://schemas.microsoft.com/office/drawing/2014/main" id="{0646AED8-63A9-41D6-3722-E09281113215}"/>
                </a:ext>
              </a:extLst>
            </p:cNvPr>
            <p:cNvSpPr/>
            <p:nvPr/>
          </p:nvSpPr>
          <p:spPr bwMode="gray">
            <a:xfrm>
              <a:off x="6096000" y="3810578"/>
              <a:ext cx="182880" cy="182563"/>
            </a:xfrm>
            <a:prstGeom prst="ellipse">
              <a:avLst/>
            </a:prstGeom>
            <a:solidFill>
              <a:srgbClr val="D2F1EE"/>
            </a:solid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pic>
          <p:nvPicPr>
            <p:cNvPr id="1165" name="Graphic 1164" descr="Add with solid fill">
              <a:extLst>
                <a:ext uri="{FF2B5EF4-FFF2-40B4-BE49-F238E27FC236}">
                  <a16:creationId xmlns:a16="http://schemas.microsoft.com/office/drawing/2014/main" id="{037ADBAA-1BBF-1B14-08C6-EBBBBC0FFB2E}"/>
                </a:ext>
              </a:extLst>
            </p:cNvPr>
            <p:cNvPicPr>
              <a:picLocks noChangeAspect="1"/>
            </p:cNvPicPr>
            <p:nvPr/>
          </p:nvPicPr>
          <p:blipFill>
            <a:blip>
              <a:extLst>
                <a:ext uri="{96DAC541-7B7A-43D3-8B79-37D633B846F1}">
                  <asvg:svgBlip xmlns:asvg="http://schemas.microsoft.com/office/drawing/2016/SVG/main" r:embed="rId17"/>
                </a:ext>
              </a:extLst>
            </a:blip>
            <a:stretch>
              <a:fillRect/>
            </a:stretch>
          </p:blipFill>
          <p:spPr>
            <a:xfrm>
              <a:off x="6119480" y="3834017"/>
              <a:ext cx="135920" cy="135684"/>
            </a:xfrm>
            <a:prstGeom prst="rect">
              <a:avLst/>
            </a:prstGeom>
          </p:spPr>
        </p:pic>
      </p:grpSp>
      <p:grpSp>
        <p:nvGrpSpPr>
          <p:cNvPr id="1138" name="Group 1137">
            <a:extLst>
              <a:ext uri="{FF2B5EF4-FFF2-40B4-BE49-F238E27FC236}">
                <a16:creationId xmlns:a16="http://schemas.microsoft.com/office/drawing/2014/main" id="{58B666BB-140C-DEA0-CD6B-20E506245EA0}"/>
              </a:ext>
            </a:extLst>
          </p:cNvPr>
          <p:cNvGrpSpPr/>
          <p:nvPr/>
        </p:nvGrpSpPr>
        <p:grpSpPr>
          <a:xfrm>
            <a:off x="6273446" y="4545140"/>
            <a:ext cx="182880" cy="182563"/>
            <a:chOff x="6096000" y="4455103"/>
            <a:chExt cx="182880" cy="182563"/>
          </a:xfrm>
        </p:grpSpPr>
        <p:sp>
          <p:nvSpPr>
            <p:cNvPr id="1135" name="Oval 1134">
              <a:extLst>
                <a:ext uri="{FF2B5EF4-FFF2-40B4-BE49-F238E27FC236}">
                  <a16:creationId xmlns:a16="http://schemas.microsoft.com/office/drawing/2014/main" id="{D4519851-AADA-7A76-26CF-071A6F69231A}"/>
                </a:ext>
              </a:extLst>
            </p:cNvPr>
            <p:cNvSpPr/>
            <p:nvPr/>
          </p:nvSpPr>
          <p:spPr bwMode="gray">
            <a:xfrm>
              <a:off x="6096000" y="4455103"/>
              <a:ext cx="182880" cy="182563"/>
            </a:xfrm>
            <a:prstGeom prst="ellipse">
              <a:avLst/>
            </a:prstGeom>
            <a:solidFill>
              <a:srgbClr val="D2F1EE"/>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cxnSp>
          <p:nvCxnSpPr>
            <p:cNvPr id="1136" name="Straight Connector 1135">
              <a:extLst>
                <a:ext uri="{FF2B5EF4-FFF2-40B4-BE49-F238E27FC236}">
                  <a16:creationId xmlns:a16="http://schemas.microsoft.com/office/drawing/2014/main" id="{92D11504-E25E-481B-1438-C8803F532C95}"/>
                </a:ext>
              </a:extLst>
            </p:cNvPr>
            <p:cNvCxnSpPr>
              <a:cxnSpLocks/>
            </p:cNvCxnSpPr>
            <p:nvPr/>
          </p:nvCxnSpPr>
          <p:spPr bwMode="gray">
            <a:xfrm flipH="1">
              <a:off x="6132792" y="4546385"/>
              <a:ext cx="109295" cy="0"/>
            </a:xfrm>
            <a:prstGeom prst="line">
              <a:avLst/>
            </a:prstGeom>
            <a:ln w="19050" cap="flat">
              <a:solidFill>
                <a:srgbClr val="FF0000"/>
              </a:solidFill>
              <a:miter lim="800000"/>
              <a:tailEnd type="none" w="med" len="lg"/>
            </a:ln>
          </p:spPr>
          <p:style>
            <a:lnRef idx="1">
              <a:schemeClr val="accent1"/>
            </a:lnRef>
            <a:fillRef idx="0">
              <a:schemeClr val="accent1"/>
            </a:fillRef>
            <a:effectRef idx="0">
              <a:schemeClr val="accent1"/>
            </a:effectRef>
            <a:fontRef idx="minor">
              <a:schemeClr val="tx1"/>
            </a:fontRef>
          </p:style>
        </p:cxnSp>
      </p:grpSp>
      <p:grpSp>
        <p:nvGrpSpPr>
          <p:cNvPr id="1166" name="Group 1165">
            <a:extLst>
              <a:ext uri="{FF2B5EF4-FFF2-40B4-BE49-F238E27FC236}">
                <a16:creationId xmlns:a16="http://schemas.microsoft.com/office/drawing/2014/main" id="{6AC73EDD-4F22-5934-71FD-6B62FFF267A2}"/>
              </a:ext>
            </a:extLst>
          </p:cNvPr>
          <p:cNvGrpSpPr/>
          <p:nvPr/>
        </p:nvGrpSpPr>
        <p:grpSpPr>
          <a:xfrm>
            <a:off x="6273446" y="4915730"/>
            <a:ext cx="182880" cy="182563"/>
            <a:chOff x="6096000" y="4455103"/>
            <a:chExt cx="182880" cy="182563"/>
          </a:xfrm>
        </p:grpSpPr>
        <p:sp>
          <p:nvSpPr>
            <p:cNvPr id="1167" name="Oval 1166">
              <a:extLst>
                <a:ext uri="{FF2B5EF4-FFF2-40B4-BE49-F238E27FC236}">
                  <a16:creationId xmlns:a16="http://schemas.microsoft.com/office/drawing/2014/main" id="{6C6F84DC-F666-1779-0C81-3E87DB510B66}"/>
                </a:ext>
              </a:extLst>
            </p:cNvPr>
            <p:cNvSpPr/>
            <p:nvPr/>
          </p:nvSpPr>
          <p:spPr bwMode="gray">
            <a:xfrm>
              <a:off x="6096000" y="4455103"/>
              <a:ext cx="182880" cy="182563"/>
            </a:xfrm>
            <a:prstGeom prst="ellipse">
              <a:avLst/>
            </a:prstGeom>
            <a:solidFill>
              <a:srgbClr val="D2F1EE"/>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cxnSp>
          <p:nvCxnSpPr>
            <p:cNvPr id="1168" name="Straight Connector 1167">
              <a:extLst>
                <a:ext uri="{FF2B5EF4-FFF2-40B4-BE49-F238E27FC236}">
                  <a16:creationId xmlns:a16="http://schemas.microsoft.com/office/drawing/2014/main" id="{1E0E96E0-4295-5D3B-6DE5-A7ECE25F1331}"/>
                </a:ext>
              </a:extLst>
            </p:cNvPr>
            <p:cNvCxnSpPr>
              <a:cxnSpLocks/>
            </p:cNvCxnSpPr>
            <p:nvPr/>
          </p:nvCxnSpPr>
          <p:spPr bwMode="gray">
            <a:xfrm flipH="1">
              <a:off x="6132792" y="4546385"/>
              <a:ext cx="109295" cy="0"/>
            </a:xfrm>
            <a:prstGeom prst="line">
              <a:avLst/>
            </a:prstGeom>
            <a:ln w="19050" cap="flat">
              <a:solidFill>
                <a:srgbClr val="FF0000"/>
              </a:solidFill>
              <a:miter lim="800000"/>
              <a:tailEnd type="none" w="med" len="lg"/>
            </a:ln>
          </p:spPr>
          <p:style>
            <a:lnRef idx="1">
              <a:schemeClr val="accent1"/>
            </a:lnRef>
            <a:fillRef idx="0">
              <a:schemeClr val="accent1"/>
            </a:fillRef>
            <a:effectRef idx="0">
              <a:schemeClr val="accent1"/>
            </a:effectRef>
            <a:fontRef idx="minor">
              <a:schemeClr val="tx1"/>
            </a:fontRef>
          </p:style>
        </p:cxnSp>
      </p:grpSp>
      <p:sp>
        <p:nvSpPr>
          <p:cNvPr id="1169" name="TextBox 1168">
            <a:extLst>
              <a:ext uri="{FF2B5EF4-FFF2-40B4-BE49-F238E27FC236}">
                <a16:creationId xmlns:a16="http://schemas.microsoft.com/office/drawing/2014/main" id="{8E04F3BA-ACD2-B6D8-10E6-DDC6D1B3166A}"/>
              </a:ext>
            </a:extLst>
          </p:cNvPr>
          <p:cNvSpPr txBox="1"/>
          <p:nvPr/>
        </p:nvSpPr>
        <p:spPr bwMode="gray">
          <a:xfrm>
            <a:off x="6840982" y="5564825"/>
            <a:ext cx="3842926" cy="507831"/>
          </a:xfrm>
          <a:prstGeom prst="rect">
            <a:avLst/>
          </a:prstGeom>
          <a:noFill/>
        </p:spPr>
        <p:txBody>
          <a:bodyPr wrap="square" lIns="36576" tIns="0" rIns="0" bIns="0" rtlCol="0">
            <a:spAutoFit/>
          </a:bodyPr>
          <a:lstStyle/>
          <a:p>
            <a:pPr algn="l">
              <a:spcAft>
                <a:spcPts val="600"/>
              </a:spcAft>
            </a:pPr>
            <a:r>
              <a:rPr lang="en-US" sz="1100" b="1"/>
              <a:t>The Nation Ignition Facility in California</a:t>
            </a:r>
            <a:r>
              <a:rPr lang="en-US" sz="1100"/>
              <a:t> was able to achieve a net gain (3.2 MJ from 2.1 MJ laser energy) for the first time in 2022 using ICF.</a:t>
            </a:r>
            <a:endParaRPr lang="en-US" sz="1100" b="1"/>
          </a:p>
        </p:txBody>
      </p:sp>
      <p:pic>
        <p:nvPicPr>
          <p:cNvPr id="1171" name="Picture 12" descr="LLNL Logo">
            <a:extLst>
              <a:ext uri="{FF2B5EF4-FFF2-40B4-BE49-F238E27FC236}">
                <a16:creationId xmlns:a16="http://schemas.microsoft.com/office/drawing/2014/main" id="{DD759966-49AE-E183-ED86-32CD54860280}"/>
              </a:ext>
            </a:extLst>
          </p:cNvPr>
          <p:cNvPicPr>
            <a:picLocks noChangeAspect="1" noChangeArrowheads="1"/>
          </p:cNvPicPr>
          <p:nvPr/>
        </p:nvPicPr>
        <p:blipFill>
          <a:blip r:embed="rId18">
            <a:extLst>
              <a:ext uri="{28A0092B-C50C-407E-A947-70E740481C1C}">
                <a14:useLocalDpi xmlns:a14="http://schemas.microsoft.com/office/drawing/2010/main"/>
              </a:ext>
            </a:extLst>
          </a:blip>
          <a:srcRect/>
          <a:stretch>
            <a:fillRect/>
          </a:stretch>
        </p:blipFill>
        <p:spPr bwMode="auto">
          <a:xfrm>
            <a:off x="6163375" y="5567679"/>
            <a:ext cx="557822" cy="543877"/>
          </a:xfrm>
          <a:prstGeom prst="rect">
            <a:avLst/>
          </a:prstGeom>
          <a:solidFill>
            <a:srgbClr val="0032A0"/>
          </a:solidFill>
        </p:spPr>
      </p:pic>
      <p:cxnSp>
        <p:nvCxnSpPr>
          <p:cNvPr id="1175" name="Straight Connector 1174">
            <a:extLst>
              <a:ext uri="{FF2B5EF4-FFF2-40B4-BE49-F238E27FC236}">
                <a16:creationId xmlns:a16="http://schemas.microsoft.com/office/drawing/2014/main" id="{211B1034-B8D0-EEE2-BFA1-F30A85294AB4}"/>
              </a:ext>
            </a:extLst>
          </p:cNvPr>
          <p:cNvCxnSpPr/>
          <p:nvPr/>
        </p:nvCxnSpPr>
        <p:spPr bwMode="gray">
          <a:xfrm>
            <a:off x="943794" y="3505191"/>
            <a:ext cx="4677360"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176" name="Straight Connector 1175">
            <a:extLst>
              <a:ext uri="{FF2B5EF4-FFF2-40B4-BE49-F238E27FC236}">
                <a16:creationId xmlns:a16="http://schemas.microsoft.com/office/drawing/2014/main" id="{5D5FB3EB-878F-86D5-1C1F-01935436839C}"/>
              </a:ext>
            </a:extLst>
          </p:cNvPr>
          <p:cNvCxnSpPr/>
          <p:nvPr/>
        </p:nvCxnSpPr>
        <p:spPr bwMode="gray">
          <a:xfrm>
            <a:off x="943794" y="5401367"/>
            <a:ext cx="4677360"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177" name="Straight Connector 1176">
            <a:extLst>
              <a:ext uri="{FF2B5EF4-FFF2-40B4-BE49-F238E27FC236}">
                <a16:creationId xmlns:a16="http://schemas.microsoft.com/office/drawing/2014/main" id="{3CBDF1A7-64C7-9F98-4A03-84B06D9AF3A7}"/>
              </a:ext>
            </a:extLst>
          </p:cNvPr>
          <p:cNvCxnSpPr/>
          <p:nvPr/>
        </p:nvCxnSpPr>
        <p:spPr bwMode="gray">
          <a:xfrm>
            <a:off x="6224676" y="3505191"/>
            <a:ext cx="4677360"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178" name="Straight Connector 1177">
            <a:extLst>
              <a:ext uri="{FF2B5EF4-FFF2-40B4-BE49-F238E27FC236}">
                <a16:creationId xmlns:a16="http://schemas.microsoft.com/office/drawing/2014/main" id="{D20BFB09-E344-5ACC-F323-4AC32F422DA4}"/>
              </a:ext>
            </a:extLst>
          </p:cNvPr>
          <p:cNvCxnSpPr/>
          <p:nvPr/>
        </p:nvCxnSpPr>
        <p:spPr bwMode="gray">
          <a:xfrm>
            <a:off x="6224676" y="5401367"/>
            <a:ext cx="4677360"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grpSp>
        <p:nvGrpSpPr>
          <p:cNvPr id="1128" name="Group 1127">
            <a:extLst>
              <a:ext uri="{FF2B5EF4-FFF2-40B4-BE49-F238E27FC236}">
                <a16:creationId xmlns:a16="http://schemas.microsoft.com/office/drawing/2014/main" id="{65EC952E-E69F-2E32-F952-A74158596B9B}"/>
              </a:ext>
            </a:extLst>
          </p:cNvPr>
          <p:cNvGrpSpPr/>
          <p:nvPr/>
        </p:nvGrpSpPr>
        <p:grpSpPr>
          <a:xfrm>
            <a:off x="943794" y="3678837"/>
            <a:ext cx="182880" cy="184150"/>
            <a:chOff x="943794" y="3582817"/>
            <a:chExt cx="182880" cy="184150"/>
          </a:xfrm>
        </p:grpSpPr>
        <p:sp>
          <p:nvSpPr>
            <p:cNvPr id="1117" name="Oval 1116">
              <a:extLst>
                <a:ext uri="{FF2B5EF4-FFF2-40B4-BE49-F238E27FC236}">
                  <a16:creationId xmlns:a16="http://schemas.microsoft.com/office/drawing/2014/main" id="{E1C66232-61B5-A18C-FDA6-4F3041F9685C}"/>
                </a:ext>
              </a:extLst>
            </p:cNvPr>
            <p:cNvSpPr/>
            <p:nvPr/>
          </p:nvSpPr>
          <p:spPr bwMode="gray">
            <a:xfrm>
              <a:off x="943794" y="3582817"/>
              <a:ext cx="182880" cy="184150"/>
            </a:xfrm>
            <a:prstGeom prst="ellipse">
              <a:avLst/>
            </a:prstGeom>
            <a:solidFill>
              <a:srgbClr val="E6DEF4"/>
            </a:solid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pic>
          <p:nvPicPr>
            <p:cNvPr id="1118" name="Graphic 1117" descr="Add with solid fill">
              <a:extLst>
                <a:ext uri="{FF2B5EF4-FFF2-40B4-BE49-F238E27FC236}">
                  <a16:creationId xmlns:a16="http://schemas.microsoft.com/office/drawing/2014/main" id="{09E87C09-F6C1-CA41-C61B-C033B89A02C3}"/>
                </a:ext>
              </a:extLst>
            </p:cNvPr>
            <p:cNvPicPr>
              <a:picLocks noChangeAspect="1"/>
            </p:cNvPicPr>
            <p:nvPr/>
          </p:nvPicPr>
          <p:blipFill>
            <a:blip>
              <a:extLst>
                <a:ext uri="{96DAC541-7B7A-43D3-8B79-37D633B846F1}">
                  <asvg:svgBlip xmlns:asvg="http://schemas.microsoft.com/office/drawing/2016/SVG/main" r:embed="rId17"/>
                </a:ext>
              </a:extLst>
            </a:blip>
            <a:stretch>
              <a:fillRect/>
            </a:stretch>
          </p:blipFill>
          <p:spPr>
            <a:xfrm>
              <a:off x="967274" y="3606460"/>
              <a:ext cx="135920" cy="136864"/>
            </a:xfrm>
            <a:prstGeom prst="rect">
              <a:avLst/>
            </a:prstGeom>
          </p:spPr>
        </p:pic>
      </p:grpSp>
      <p:grpSp>
        <p:nvGrpSpPr>
          <p:cNvPr id="1151" name="Group 1150">
            <a:extLst>
              <a:ext uri="{FF2B5EF4-FFF2-40B4-BE49-F238E27FC236}">
                <a16:creationId xmlns:a16="http://schemas.microsoft.com/office/drawing/2014/main" id="{061CD212-AE24-6F7B-A33A-3A15BBE6D3C0}"/>
              </a:ext>
            </a:extLst>
          </p:cNvPr>
          <p:cNvGrpSpPr/>
          <p:nvPr/>
        </p:nvGrpSpPr>
        <p:grpSpPr>
          <a:xfrm>
            <a:off x="943794" y="4050484"/>
            <a:ext cx="182880" cy="182563"/>
            <a:chOff x="943794" y="3847929"/>
            <a:chExt cx="182880" cy="182563"/>
          </a:xfrm>
        </p:grpSpPr>
        <p:sp>
          <p:nvSpPr>
            <p:cNvPr id="1120" name="Oval 1119">
              <a:extLst>
                <a:ext uri="{FF2B5EF4-FFF2-40B4-BE49-F238E27FC236}">
                  <a16:creationId xmlns:a16="http://schemas.microsoft.com/office/drawing/2014/main" id="{40717144-90AF-CDBE-855E-5473FC59A919}"/>
                </a:ext>
              </a:extLst>
            </p:cNvPr>
            <p:cNvSpPr/>
            <p:nvPr/>
          </p:nvSpPr>
          <p:spPr bwMode="gray">
            <a:xfrm>
              <a:off x="943794" y="3847929"/>
              <a:ext cx="182880" cy="182563"/>
            </a:xfrm>
            <a:prstGeom prst="ellipse">
              <a:avLst/>
            </a:prstGeom>
            <a:solidFill>
              <a:srgbClr val="E6DEF4"/>
            </a:solid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pic>
          <p:nvPicPr>
            <p:cNvPr id="1121" name="Graphic 1120" descr="Add with solid fill">
              <a:extLst>
                <a:ext uri="{FF2B5EF4-FFF2-40B4-BE49-F238E27FC236}">
                  <a16:creationId xmlns:a16="http://schemas.microsoft.com/office/drawing/2014/main" id="{E540D3E6-5CF3-0060-F648-2EA1AEFA42A7}"/>
                </a:ext>
              </a:extLst>
            </p:cNvPr>
            <p:cNvPicPr>
              <a:picLocks noChangeAspect="1"/>
            </p:cNvPicPr>
            <p:nvPr/>
          </p:nvPicPr>
          <p:blipFill>
            <a:blip>
              <a:extLst>
                <a:ext uri="{96DAC541-7B7A-43D3-8B79-37D633B846F1}">
                  <asvg:svgBlip xmlns:asvg="http://schemas.microsoft.com/office/drawing/2016/SVG/main" r:embed="rId17"/>
                </a:ext>
              </a:extLst>
            </a:blip>
            <a:stretch>
              <a:fillRect/>
            </a:stretch>
          </p:blipFill>
          <p:spPr>
            <a:xfrm>
              <a:off x="967274" y="3871368"/>
              <a:ext cx="135920" cy="135684"/>
            </a:xfrm>
            <a:prstGeom prst="rect">
              <a:avLst/>
            </a:prstGeom>
          </p:spPr>
        </p:pic>
      </p:grpSp>
      <p:grpSp>
        <p:nvGrpSpPr>
          <p:cNvPr id="1152" name="Group 1151">
            <a:extLst>
              <a:ext uri="{FF2B5EF4-FFF2-40B4-BE49-F238E27FC236}">
                <a16:creationId xmlns:a16="http://schemas.microsoft.com/office/drawing/2014/main" id="{696F6090-D257-D32C-459A-85BE100478FF}"/>
              </a:ext>
            </a:extLst>
          </p:cNvPr>
          <p:cNvGrpSpPr/>
          <p:nvPr/>
        </p:nvGrpSpPr>
        <p:grpSpPr>
          <a:xfrm>
            <a:off x="943794" y="4545669"/>
            <a:ext cx="182880" cy="182563"/>
            <a:chOff x="943794" y="4492454"/>
            <a:chExt cx="182880" cy="182563"/>
          </a:xfrm>
        </p:grpSpPr>
        <p:sp>
          <p:nvSpPr>
            <p:cNvPr id="1126" name="Oval 1125">
              <a:extLst>
                <a:ext uri="{FF2B5EF4-FFF2-40B4-BE49-F238E27FC236}">
                  <a16:creationId xmlns:a16="http://schemas.microsoft.com/office/drawing/2014/main" id="{365B8AF0-C817-263A-95B5-8AB87B880083}"/>
                </a:ext>
              </a:extLst>
            </p:cNvPr>
            <p:cNvSpPr/>
            <p:nvPr/>
          </p:nvSpPr>
          <p:spPr bwMode="gray">
            <a:xfrm>
              <a:off x="943794" y="4492454"/>
              <a:ext cx="182880" cy="182563"/>
            </a:xfrm>
            <a:prstGeom prst="ellipse">
              <a:avLst/>
            </a:prstGeom>
            <a:solidFill>
              <a:srgbClr val="E6DEF4"/>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cxnSp>
          <p:nvCxnSpPr>
            <p:cNvPr id="1127" name="Straight Connector 1126">
              <a:extLst>
                <a:ext uri="{FF2B5EF4-FFF2-40B4-BE49-F238E27FC236}">
                  <a16:creationId xmlns:a16="http://schemas.microsoft.com/office/drawing/2014/main" id="{5859005E-2746-B818-BE81-EFE6A33910BF}"/>
                </a:ext>
              </a:extLst>
            </p:cNvPr>
            <p:cNvCxnSpPr>
              <a:cxnSpLocks/>
            </p:cNvCxnSpPr>
            <p:nvPr/>
          </p:nvCxnSpPr>
          <p:spPr bwMode="gray">
            <a:xfrm flipH="1">
              <a:off x="980586" y="4583736"/>
              <a:ext cx="109295" cy="0"/>
            </a:xfrm>
            <a:prstGeom prst="line">
              <a:avLst/>
            </a:prstGeom>
            <a:ln w="19050" cap="flat">
              <a:solidFill>
                <a:srgbClr val="FF0000"/>
              </a:solidFill>
              <a:miter lim="800000"/>
              <a:tailEnd type="none" w="med" len="lg"/>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86065140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7A867AC-E06D-F21F-10AE-9007E5A60D17}"/>
            </a:ext>
          </a:extLst>
        </p:cNvPr>
        <p:cNvGrpSpPr/>
        <p:nvPr/>
      </p:nvGrpSpPr>
      <p:grpSpPr>
        <a:xfrm>
          <a:off x="0" y="0"/>
          <a:ext cx="0" cy="0"/>
          <a:chOff x="0" y="0"/>
          <a:chExt cx="0" cy="0"/>
        </a:xfrm>
      </p:grpSpPr>
      <p:graphicFrame>
        <p:nvGraphicFramePr>
          <p:cNvPr id="9" name="think-cell data - do not delete" hidden="1">
            <a:extLst>
              <a:ext uri="{FF2B5EF4-FFF2-40B4-BE49-F238E27FC236}">
                <a16:creationId xmlns:a16="http://schemas.microsoft.com/office/drawing/2014/main" id="{77E7FFED-A2D3-D535-7A30-046DB7967F74}"/>
              </a:ext>
            </a:extLst>
          </p:cNvPr>
          <p:cNvGraphicFramePr>
            <a:graphicFrameLocks noChangeAspect="1"/>
          </p:cNvGraphicFramePr>
          <p:nvPr>
            <p:custDataLst>
              <p:tags r:id="rId2"/>
            </p:custDataLst>
            <p:extLst>
              <p:ext uri="{D42A27DB-BD31-4B8C-83A1-F6EECF244321}">
                <p14:modId xmlns:p14="http://schemas.microsoft.com/office/powerpoint/2010/main" val="129199982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3" imgW="484" imgH="486" progId="TCLayout.ActiveDocument.1">
                  <p:embed/>
                </p:oleObj>
              </mc:Choice>
              <mc:Fallback>
                <p:oleObj name="think-cell Slide" r:id="rId63" imgW="484" imgH="486" progId="TCLayout.ActiveDocument.1">
                  <p:embed/>
                  <p:pic>
                    <p:nvPicPr>
                      <p:cNvPr id="9" name="think-cell data - do not delete" hidden="1">
                        <a:extLst>
                          <a:ext uri="{FF2B5EF4-FFF2-40B4-BE49-F238E27FC236}">
                            <a16:creationId xmlns:a16="http://schemas.microsoft.com/office/drawing/2014/main" id="{77E7FFED-A2D3-D535-7A30-046DB7967F74}"/>
                          </a:ext>
                        </a:extLst>
                      </p:cNvPr>
                      <p:cNvPicPr/>
                      <p:nvPr/>
                    </p:nvPicPr>
                    <p:blipFill>
                      <a:blip r:embed="rId64"/>
                      <a:stretch>
                        <a:fillRect/>
                      </a:stretch>
                    </p:blipFill>
                    <p:spPr>
                      <a:xfrm>
                        <a:off x="1588" y="1588"/>
                        <a:ext cx="1588" cy="1588"/>
                      </a:xfrm>
                      <a:prstGeom prst="rect">
                        <a:avLst/>
                      </a:prstGeom>
                    </p:spPr>
                  </p:pic>
                </p:oleObj>
              </mc:Fallback>
            </mc:AlternateContent>
          </a:graphicData>
        </a:graphic>
      </p:graphicFrame>
      <p:grpSp>
        <p:nvGrpSpPr>
          <p:cNvPr id="6" name="Group 5">
            <a:extLst>
              <a:ext uri="{FF2B5EF4-FFF2-40B4-BE49-F238E27FC236}">
                <a16:creationId xmlns:a16="http://schemas.microsoft.com/office/drawing/2014/main" id="{9CC9A78F-C90D-49C1-DA34-6C258A7D48C6}"/>
              </a:ext>
            </a:extLst>
          </p:cNvPr>
          <p:cNvGrpSpPr/>
          <p:nvPr/>
        </p:nvGrpSpPr>
        <p:grpSpPr>
          <a:xfrm>
            <a:off x="314958" y="1468765"/>
            <a:ext cx="4613658" cy="503663"/>
            <a:chOff x="435868" y="1552779"/>
            <a:chExt cx="4408944" cy="503663"/>
          </a:xfrm>
        </p:grpSpPr>
        <p:sp>
          <p:nvSpPr>
            <p:cNvPr id="10" name="btfpColumnHeaderBoxText223027">
              <a:extLst>
                <a:ext uri="{FF2B5EF4-FFF2-40B4-BE49-F238E27FC236}">
                  <a16:creationId xmlns:a16="http://schemas.microsoft.com/office/drawing/2014/main" id="{7561ABE9-A0EB-6945-CDC7-668827352762}"/>
                </a:ext>
              </a:extLst>
            </p:cNvPr>
            <p:cNvSpPr txBox="1"/>
            <p:nvPr/>
          </p:nvSpPr>
          <p:spPr bwMode="gray">
            <a:xfrm>
              <a:off x="450614" y="1552779"/>
              <a:ext cx="4394198" cy="503663"/>
            </a:xfrm>
            <a:prstGeom prst="rect">
              <a:avLst/>
            </a:prstGeom>
            <a:noFill/>
            <a:ln w="9525" cap="flat" cmpd="sng" algn="ctr">
              <a:noFill/>
              <a:prstDash val="solid"/>
              <a:round/>
              <a:headEnd type="none" w="med" len="med"/>
              <a:tailEnd type="none" w="med" len="med"/>
            </a:ln>
          </p:spPr>
          <p:txBody>
            <a:bodyPr vert="horz" wrap="square" lIns="36036" tIns="36036" rIns="36036" bIns="36036" rtlCol="0" anchor="b">
              <a:noAutofit/>
            </a:bodyPr>
            <a:lstStyle/>
            <a:p>
              <a:r>
                <a:rPr lang="en-US" sz="1400" b="1">
                  <a:solidFill>
                    <a:srgbClr val="000000"/>
                  </a:solidFill>
                </a:rPr>
                <a:t>Direct deaths vs. newspaper coverage 30 days post deadliest power plant accidents,</a:t>
              </a:r>
              <a:r>
                <a:rPr lang="en-US" sz="1400" b="1" baseline="30000">
                  <a:solidFill>
                    <a:srgbClr val="000000"/>
                  </a:solidFill>
                </a:rPr>
                <a:t>1</a:t>
              </a:r>
              <a:r>
                <a:rPr lang="en-US" sz="1400" b="1">
                  <a:solidFill>
                    <a:srgbClr val="000000"/>
                  </a:solidFill>
                </a:rPr>
                <a:t> </a:t>
              </a:r>
              <a:r>
                <a:rPr lang="en-US" sz="1400">
                  <a:solidFill>
                    <a:srgbClr val="000000"/>
                  </a:solidFill>
                </a:rPr>
                <a:t>1980-2018</a:t>
              </a:r>
            </a:p>
          </p:txBody>
        </p:sp>
        <p:cxnSp>
          <p:nvCxnSpPr>
            <p:cNvPr id="11" name="btfpColumnHeaderBoxLine223027">
              <a:extLst>
                <a:ext uri="{FF2B5EF4-FFF2-40B4-BE49-F238E27FC236}">
                  <a16:creationId xmlns:a16="http://schemas.microsoft.com/office/drawing/2014/main" id="{EC5CF5CE-C8B9-A479-3066-8F4C1741FC9A}"/>
                </a:ext>
              </a:extLst>
            </p:cNvPr>
            <p:cNvCxnSpPr>
              <a:cxnSpLocks/>
            </p:cNvCxnSpPr>
            <p:nvPr/>
          </p:nvCxnSpPr>
          <p:spPr bwMode="gray">
            <a:xfrm>
              <a:off x="435868" y="2029113"/>
              <a:ext cx="4394197" cy="0"/>
            </a:xfrm>
            <a:prstGeom prst="line">
              <a:avLst/>
            </a:prstGeom>
            <a:ln w="9525" cap="flat" cmpd="sng" algn="ctr">
              <a:solidFill>
                <a:schemeClr val="tx1"/>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grpSp>
      <p:sp>
        <p:nvSpPr>
          <p:cNvPr id="2" name="Title 1">
            <a:extLst>
              <a:ext uri="{FF2B5EF4-FFF2-40B4-BE49-F238E27FC236}">
                <a16:creationId xmlns:a16="http://schemas.microsoft.com/office/drawing/2014/main" id="{77A26134-DE38-AC15-81BD-DE7579DCEDB3}"/>
              </a:ext>
            </a:extLst>
          </p:cNvPr>
          <p:cNvSpPr>
            <a:spLocks noGrp="1"/>
          </p:cNvSpPr>
          <p:nvPr>
            <p:ph type="title"/>
          </p:nvPr>
        </p:nvSpPr>
        <p:spPr>
          <a:xfrm>
            <a:off x="330199" y="523318"/>
            <a:ext cx="11684591" cy="954962"/>
          </a:xfrm>
        </p:spPr>
        <p:txBody>
          <a:bodyPr vert="horz">
            <a:noAutofit/>
          </a:bodyPr>
          <a:lstStyle/>
          <a:p>
            <a:r>
              <a:rPr lang="en-US"/>
              <a:t>Disproportionate media coverage of nuclear accidents influences public opinion and policy at the expense of nuclear deployment</a:t>
            </a:r>
          </a:p>
        </p:txBody>
      </p:sp>
      <p:sp>
        <p:nvSpPr>
          <p:cNvPr id="4" name="btfpNotesBox801066">
            <a:extLst>
              <a:ext uri="{FF2B5EF4-FFF2-40B4-BE49-F238E27FC236}">
                <a16:creationId xmlns:a16="http://schemas.microsoft.com/office/drawing/2014/main" id="{61B9A126-6F8C-F9B5-7FA2-ECC8D098EC84}"/>
              </a:ext>
            </a:extLst>
          </p:cNvPr>
          <p:cNvSpPr txBox="1"/>
          <p:nvPr>
            <p:custDataLst>
              <p:tags r:id="rId3"/>
            </p:custDataLst>
          </p:nvPr>
        </p:nvSpPr>
        <p:spPr bwMode="gray">
          <a:xfrm>
            <a:off x="330199" y="5950859"/>
            <a:ext cx="9246054" cy="861774"/>
          </a:xfrm>
          <a:prstGeom prst="rect">
            <a:avLst/>
          </a:prstGeom>
          <a:noFill/>
        </p:spPr>
        <p:txBody>
          <a:bodyPr vert="horz" wrap="square" lIns="0" tIns="0" rIns="0" bIns="0" rtlCol="0" anchor="b">
            <a:spAutoFit/>
          </a:bodyPr>
          <a:lstStyle/>
          <a:p>
            <a:pPr lvl="0" defTabSz="711200">
              <a:defRPr/>
            </a:pPr>
            <a:r>
              <a:rPr lang="en-US" sz="800" baseline="30000" dirty="0">
                <a:solidFill>
                  <a:srgbClr val="000000"/>
                </a:solidFill>
              </a:rPr>
              <a:t>1 </a:t>
            </a:r>
            <a:r>
              <a:rPr lang="en-US" sz="800" dirty="0">
                <a:solidFill>
                  <a:srgbClr val="000000"/>
                </a:solidFill>
              </a:rPr>
              <a:t>Includes only direct deaths. </a:t>
            </a:r>
            <a:r>
              <a:rPr lang="en-US" sz="800" baseline="30000" dirty="0">
                <a:solidFill>
                  <a:srgbClr val="000000"/>
                </a:solidFill>
              </a:rPr>
              <a:t>2  </a:t>
            </a:r>
            <a:r>
              <a:rPr lang="en-US" sz="800" dirty="0">
                <a:solidFill>
                  <a:srgbClr val="000000"/>
                </a:solidFill>
              </a:rPr>
              <a:t>&gt;2,300 disaster-related deaths from post-evacuation stress, in addition to ~19,500 who died in earthquake and tsunami. </a:t>
            </a:r>
            <a:r>
              <a:rPr lang="en-US" sz="800" baseline="30000" dirty="0">
                <a:solidFill>
                  <a:srgbClr val="000000"/>
                </a:solidFill>
              </a:rPr>
              <a:t>3</a:t>
            </a:r>
            <a:r>
              <a:rPr lang="en-US" sz="800" dirty="0">
                <a:solidFill>
                  <a:srgbClr val="000000"/>
                </a:solidFill>
              </a:rPr>
              <a:t> Controversy exists regarding total deaths from Chernobyl; an additional 19 non-direct radiation exposure deaths occurred between 1984 and 2004.</a:t>
            </a:r>
            <a:endParaRPr lang="en-US" sz="800" baseline="30000" dirty="0">
              <a:solidFill>
                <a:srgbClr val="000000"/>
              </a:solidFill>
            </a:endParaRPr>
          </a:p>
          <a:p>
            <a:pPr defTabSz="711200">
              <a:defRPr/>
            </a:pPr>
            <a:r>
              <a:rPr lang="en-US" sz="800" dirty="0">
                <a:solidFill>
                  <a:srgbClr val="000000"/>
                </a:solidFill>
              </a:rPr>
              <a:t>Sources: WNA, </a:t>
            </a:r>
            <a:r>
              <a:rPr lang="en-US" sz="800" dirty="0">
                <a:solidFill>
                  <a:srgbClr val="000000"/>
                </a:solidFill>
                <a:hlinkClick r:id="rId65"/>
              </a:rPr>
              <a:t>World Nuclear Performance Report</a:t>
            </a:r>
            <a:r>
              <a:rPr lang="en-US" sz="800" dirty="0">
                <a:solidFill>
                  <a:srgbClr val="000000"/>
                </a:solidFill>
              </a:rPr>
              <a:t> (2024); WNA, </a:t>
            </a:r>
            <a:r>
              <a:rPr lang="en-US" sz="800" dirty="0">
                <a:solidFill>
                  <a:srgbClr val="000000"/>
                </a:solidFill>
                <a:hlinkClick r:id="rId66"/>
              </a:rPr>
              <a:t>Chernobyl Accident 1986 </a:t>
            </a:r>
            <a:r>
              <a:rPr lang="en-US" sz="800" dirty="0">
                <a:solidFill>
                  <a:srgbClr val="000000"/>
                </a:solidFill>
              </a:rPr>
              <a:t>(2025); WNA, </a:t>
            </a:r>
            <a:r>
              <a:rPr lang="en-US" sz="800" dirty="0">
                <a:solidFill>
                  <a:srgbClr val="000000"/>
                </a:solidFill>
                <a:hlinkClick r:id="rId67"/>
              </a:rPr>
              <a:t>Fukushima Daiichi Accident </a:t>
            </a:r>
            <a:r>
              <a:rPr lang="en-US" sz="800" dirty="0">
                <a:solidFill>
                  <a:srgbClr val="000000"/>
                </a:solidFill>
              </a:rPr>
              <a:t>(2024); IEA, </a:t>
            </a:r>
            <a:r>
              <a:rPr lang="en-US" sz="800" dirty="0">
                <a:solidFill>
                  <a:srgbClr val="000000"/>
                </a:solidFill>
                <a:hlinkClick r:id="rId68"/>
              </a:rPr>
              <a:t>Evolution of nuclear power generation by region, 1972-2026</a:t>
            </a:r>
            <a:r>
              <a:rPr lang="en-US" sz="800" dirty="0">
                <a:solidFill>
                  <a:srgbClr val="000000"/>
                </a:solidFill>
              </a:rPr>
              <a:t> (2024); IAEA, </a:t>
            </a:r>
            <a:r>
              <a:rPr lang="en-US" sz="800" dirty="0">
                <a:solidFill>
                  <a:srgbClr val="000000"/>
                </a:solidFill>
                <a:hlinkClick r:id="rId69"/>
              </a:rPr>
              <a:t>A Pioneer in Nuclear Power</a:t>
            </a:r>
            <a:r>
              <a:rPr lang="en-US" sz="800" dirty="0">
                <a:solidFill>
                  <a:srgbClr val="000000"/>
                </a:solidFill>
              </a:rPr>
              <a:t> (1984); Wang et al., </a:t>
            </a:r>
            <a:r>
              <a:rPr lang="en-US" sz="800" dirty="0">
                <a:solidFill>
                  <a:srgbClr val="000000"/>
                </a:solidFill>
                <a:hlinkClick r:id="rId70"/>
              </a:rPr>
              <a:t>Analysis on accident types of coal mine in global major coal producing countries</a:t>
            </a:r>
            <a:r>
              <a:rPr lang="en-US" sz="800" dirty="0">
                <a:solidFill>
                  <a:srgbClr val="000000"/>
                </a:solidFill>
              </a:rPr>
              <a:t> (2023); Bisconti Research </a:t>
            </a:r>
            <a:r>
              <a:rPr lang="en-US" sz="800" dirty="0">
                <a:solidFill>
                  <a:srgbClr val="000000"/>
                </a:solidFill>
                <a:hlinkClick r:id="rId71"/>
              </a:rPr>
              <a:t>National Nuclear Energy Public Opinion Survey </a:t>
            </a:r>
            <a:r>
              <a:rPr lang="en-US" sz="800" dirty="0">
                <a:solidFill>
                  <a:srgbClr val="000000"/>
                </a:solidFill>
              </a:rPr>
              <a:t>(2023); WNA, </a:t>
            </a:r>
            <a:r>
              <a:rPr lang="en-US" sz="800" dirty="0">
                <a:solidFill>
                  <a:srgbClr val="000000"/>
                </a:solidFill>
                <a:hlinkClick r:id="rId72"/>
              </a:rPr>
              <a:t>Safety of Nuclear Power Reactors </a:t>
            </a:r>
            <a:r>
              <a:rPr lang="en-US" sz="800" dirty="0">
                <a:solidFill>
                  <a:srgbClr val="000000"/>
                </a:solidFill>
              </a:rPr>
              <a:t>(2025); </a:t>
            </a:r>
            <a:r>
              <a:rPr lang="en-US" sz="800" dirty="0" err="1">
                <a:solidFill>
                  <a:srgbClr val="000000"/>
                </a:solidFill>
              </a:rPr>
              <a:t>Kharecha</a:t>
            </a:r>
            <a:r>
              <a:rPr lang="en-US" sz="800" dirty="0">
                <a:solidFill>
                  <a:srgbClr val="000000"/>
                </a:solidFill>
              </a:rPr>
              <a:t> et al., </a:t>
            </a:r>
            <a:r>
              <a:rPr lang="en-US" sz="800" dirty="0">
                <a:solidFill>
                  <a:srgbClr val="000000"/>
                </a:solidFill>
                <a:hlinkClick r:id="rId73"/>
              </a:rPr>
              <a:t>Implications of energy and CO2 emission changes in Japan and Germany after the Fukushima accident</a:t>
            </a:r>
            <a:r>
              <a:rPr lang="en-US" sz="800" dirty="0">
                <a:solidFill>
                  <a:srgbClr val="000000"/>
                </a:solidFill>
              </a:rPr>
              <a:t> (2019); NRC, </a:t>
            </a:r>
            <a:r>
              <a:rPr lang="en-US" sz="800" dirty="0">
                <a:solidFill>
                  <a:srgbClr val="000000"/>
                </a:solidFill>
                <a:hlinkClick r:id="rId74"/>
              </a:rPr>
              <a:t>Defense-in-Depth</a:t>
            </a:r>
            <a:r>
              <a:rPr lang="en-US" sz="800" dirty="0">
                <a:solidFill>
                  <a:srgbClr val="000000"/>
                </a:solidFill>
              </a:rPr>
              <a:t> (2020); U.S. Bureau of Labor Stats, </a:t>
            </a:r>
            <a:r>
              <a:rPr lang="en-US" sz="800" dirty="0">
                <a:solidFill>
                  <a:srgbClr val="000000"/>
                </a:solidFill>
                <a:hlinkClick r:id="rId75"/>
              </a:rPr>
              <a:t>Mining fatalities rose 21.8% from 2020 to 2021</a:t>
            </a:r>
            <a:r>
              <a:rPr lang="en-US" sz="800" dirty="0">
                <a:solidFill>
                  <a:srgbClr val="000000"/>
                </a:solidFill>
              </a:rPr>
              <a:t> (2023).</a:t>
            </a:r>
          </a:p>
          <a:p>
            <a:pPr lvl="0" defTabSz="711200">
              <a:defRPr/>
            </a:pPr>
            <a:r>
              <a:rPr lang="en-US" sz="800" dirty="0">
                <a:solidFill>
                  <a:srgbClr val="000000"/>
                </a:solidFill>
              </a:rPr>
              <a:t>Credit: Clara Zibell, Isabel Hoyos, </a:t>
            </a:r>
            <a:r>
              <a:rPr lang="en-US" sz="800" dirty="0" err="1">
                <a:solidFill>
                  <a:srgbClr val="000000"/>
                </a:solidFill>
              </a:rPr>
              <a:t>Hyae</a:t>
            </a:r>
            <a:r>
              <a:rPr lang="en-US" sz="800" dirty="0">
                <a:solidFill>
                  <a:srgbClr val="000000"/>
                </a:solidFill>
              </a:rPr>
              <a:t> Ryung Kim, and </a:t>
            </a:r>
            <a:r>
              <a:rPr lang="en-US" sz="800" dirty="0">
                <a:solidFill>
                  <a:srgbClr val="000000"/>
                </a:solidFill>
                <a:hlinkClick r:id="rId76"/>
              </a:rPr>
              <a:t>Gernot Wagner</a:t>
            </a:r>
            <a:r>
              <a:rPr lang="en-US" sz="800" dirty="0">
                <a:solidFill>
                  <a:srgbClr val="000000"/>
                </a:solidFill>
              </a:rPr>
              <a:t>. Share with </a:t>
            </a:r>
            <a:r>
              <a:rPr lang="en-US" sz="800" dirty="0">
                <a:solidFill>
                  <a:srgbClr val="000000"/>
                </a:solidFill>
                <a:hlinkClick r:id="rId77"/>
              </a:rPr>
              <a:t>attribution</a:t>
            </a:r>
            <a:r>
              <a:rPr lang="en-US" sz="800" dirty="0">
                <a:solidFill>
                  <a:srgbClr val="000000"/>
                </a:solidFill>
              </a:rPr>
              <a:t>: </a:t>
            </a:r>
            <a:r>
              <a:rPr lang="en-US" sz="800" dirty="0" err="1">
                <a:solidFill>
                  <a:srgbClr val="000000"/>
                </a:solidFill>
              </a:rPr>
              <a:t>Houwink</a:t>
            </a:r>
            <a:r>
              <a:rPr lang="en-US" sz="800" dirty="0">
                <a:solidFill>
                  <a:srgbClr val="000000"/>
                </a:solidFill>
              </a:rPr>
              <a:t> et al., “</a:t>
            </a:r>
            <a:r>
              <a:rPr lang="en-US" sz="800" dirty="0">
                <a:solidFill>
                  <a:srgbClr val="000000"/>
                </a:solidFill>
                <a:hlinkClick r:id="rId78"/>
              </a:rPr>
              <a:t>Nuclear Transition</a:t>
            </a:r>
            <a:r>
              <a:rPr lang="en-US" sz="800" dirty="0">
                <a:solidFill>
                  <a:srgbClr val="000000"/>
                </a:solidFill>
              </a:rPr>
              <a:t>” (23 September 2025).</a:t>
            </a:r>
          </a:p>
        </p:txBody>
      </p:sp>
      <p:sp>
        <p:nvSpPr>
          <p:cNvPr id="617" name="TextBox 8">
            <a:extLst>
              <a:ext uri="{FF2B5EF4-FFF2-40B4-BE49-F238E27FC236}">
                <a16:creationId xmlns:a16="http://schemas.microsoft.com/office/drawing/2014/main" id="{D59B879E-6156-B96F-6B40-0138E233A59F}"/>
              </a:ext>
            </a:extLst>
          </p:cNvPr>
          <p:cNvSpPr txBox="1"/>
          <p:nvPr/>
        </p:nvSpPr>
        <p:spPr bwMode="gray">
          <a:xfrm>
            <a:off x="9390889" y="1554480"/>
            <a:ext cx="2494722" cy="4324261"/>
          </a:xfrm>
          <a:prstGeom prst="rect">
            <a:avLst/>
          </a:prstGeom>
          <a:solidFill>
            <a:srgbClr val="E3E8EE"/>
          </a:solidFill>
        </p:spPr>
        <p:txBody>
          <a:bodyPr wrap="square" lIns="137160" tIns="137160" rIns="274320" bIns="137160" rtlCol="0" anchor="t">
            <a:spAutoFit/>
          </a:bodyPr>
          <a:lstStyle/>
          <a:p>
            <a:pPr marL="0" indent="0">
              <a:spcAft>
                <a:spcPts val="600"/>
              </a:spcAft>
              <a:buNone/>
            </a:pPr>
            <a:r>
              <a:rPr lang="en-US" sz="1200" b="1" dirty="0"/>
              <a:t>Observations </a:t>
            </a:r>
          </a:p>
          <a:p>
            <a:pPr marL="171450" indent="-171450">
              <a:spcAft>
                <a:spcPts val="600"/>
              </a:spcAft>
              <a:buFont typeface="Arial" panose="020B0604020202020204" pitchFamily="34" charset="0"/>
              <a:buChar char="•"/>
            </a:pPr>
            <a:r>
              <a:rPr lang="en-US" sz="1050" b="1" dirty="0">
                <a:solidFill>
                  <a:srgbClr val="000000"/>
                </a:solidFill>
              </a:rPr>
              <a:t>Gas and coal </a:t>
            </a:r>
            <a:r>
              <a:rPr lang="en-US" sz="1050" dirty="0">
                <a:solidFill>
                  <a:srgbClr val="000000"/>
                </a:solidFill>
              </a:rPr>
              <a:t>replaced lost nuclear following Japan’s 2011 Fukushima accident, </a:t>
            </a:r>
            <a:r>
              <a:rPr lang="en-US" sz="1050" b="1" dirty="0">
                <a:solidFill>
                  <a:srgbClr val="000000"/>
                </a:solidFill>
              </a:rPr>
              <a:t>adding 480 MtCO</a:t>
            </a:r>
            <a:r>
              <a:rPr lang="en-US" sz="1050" b="1" baseline="-25000" dirty="0">
                <a:solidFill>
                  <a:srgbClr val="000000"/>
                </a:solidFill>
              </a:rPr>
              <a:t>2</a:t>
            </a:r>
            <a:r>
              <a:rPr lang="en-US" sz="1050" dirty="0">
                <a:solidFill>
                  <a:srgbClr val="000000"/>
                </a:solidFill>
              </a:rPr>
              <a:t> cumulative emissions and an estimated </a:t>
            </a:r>
            <a:r>
              <a:rPr lang="en-US" sz="1050" b="1" dirty="0">
                <a:solidFill>
                  <a:srgbClr val="000000"/>
                </a:solidFill>
              </a:rPr>
              <a:t>2,300 air pollution-induced deaths</a:t>
            </a:r>
            <a:r>
              <a:rPr lang="en-US" sz="1050" dirty="0">
                <a:solidFill>
                  <a:srgbClr val="000000"/>
                </a:solidFill>
              </a:rPr>
              <a:t> in the country (through 2017). </a:t>
            </a:r>
          </a:p>
          <a:p>
            <a:pPr marL="171450" indent="-171450">
              <a:spcAft>
                <a:spcPts val="600"/>
              </a:spcAft>
              <a:buFont typeface="Arial" panose="020B0604020202020204" pitchFamily="34" charset="0"/>
              <a:buChar char="•"/>
            </a:pPr>
            <a:r>
              <a:rPr lang="en-US" sz="1050" dirty="0">
                <a:solidFill>
                  <a:srgbClr val="000000"/>
                </a:solidFill>
              </a:rPr>
              <a:t>A 20-point </a:t>
            </a:r>
            <a:r>
              <a:rPr lang="en-US" sz="1050" b="1" dirty="0">
                <a:solidFill>
                  <a:srgbClr val="000000"/>
                </a:solidFill>
              </a:rPr>
              <a:t>perception gap </a:t>
            </a:r>
            <a:r>
              <a:rPr lang="en-US" sz="1050" dirty="0">
                <a:solidFill>
                  <a:srgbClr val="000000"/>
                </a:solidFill>
              </a:rPr>
              <a:t>leads people to believe general support for nuclear is lower than it really is: 56% perceived vs. 78% actual support. </a:t>
            </a:r>
          </a:p>
          <a:p>
            <a:pPr marL="171450" indent="-171450">
              <a:spcAft>
                <a:spcPts val="600"/>
              </a:spcAft>
              <a:buFont typeface="Arial" panose="020B0604020202020204" pitchFamily="34" charset="0"/>
              <a:buChar char="•"/>
            </a:pPr>
            <a:r>
              <a:rPr lang="en-US" sz="1050" b="1" dirty="0">
                <a:solidFill>
                  <a:srgbClr val="000000"/>
                </a:solidFill>
              </a:rPr>
              <a:t>Safety is at the forefront of new reactors;</a:t>
            </a:r>
            <a:r>
              <a:rPr lang="en-US" sz="1050" dirty="0">
                <a:solidFill>
                  <a:srgbClr val="000000"/>
                </a:solidFill>
              </a:rPr>
              <a:t> </a:t>
            </a:r>
            <a:r>
              <a:rPr lang="en-US" sz="1050" dirty="0"/>
              <a:t>a defense-in-depth approach layers backup systems to prevent or contain accidents at every stage.</a:t>
            </a:r>
            <a:endParaRPr lang="en-US" sz="1050" dirty="0">
              <a:solidFill>
                <a:srgbClr val="000000"/>
              </a:solidFill>
            </a:endParaRPr>
          </a:p>
          <a:p>
            <a:pPr marL="171450" indent="-171450">
              <a:spcAft>
                <a:spcPts val="600"/>
              </a:spcAft>
              <a:buFont typeface="Arial" panose="020B0604020202020204" pitchFamily="34" charset="0"/>
              <a:buChar char="•"/>
            </a:pPr>
            <a:r>
              <a:rPr lang="en-US" sz="1050" b="1" dirty="0">
                <a:solidFill>
                  <a:srgbClr val="000000"/>
                </a:solidFill>
              </a:rPr>
              <a:t>Lack of a containment structure at Chernobyl </a:t>
            </a:r>
            <a:r>
              <a:rPr lang="en-US" sz="1050" dirty="0">
                <a:solidFill>
                  <a:srgbClr val="000000"/>
                </a:solidFill>
              </a:rPr>
              <a:t>resulted in 30 immediate deaths and thousands more long term.</a:t>
            </a:r>
          </a:p>
        </p:txBody>
      </p:sp>
      <p:cxnSp>
        <p:nvCxnSpPr>
          <p:cNvPr id="1051" name="Straight Connector 1050">
            <a:extLst>
              <a:ext uri="{FF2B5EF4-FFF2-40B4-BE49-F238E27FC236}">
                <a16:creationId xmlns:a16="http://schemas.microsoft.com/office/drawing/2014/main" id="{B576B33E-076B-2BFE-485A-13835A487905}"/>
              </a:ext>
            </a:extLst>
          </p:cNvPr>
          <p:cNvCxnSpPr>
            <a:cxnSpLocks/>
          </p:cNvCxnSpPr>
          <p:nvPr/>
        </p:nvCxnSpPr>
        <p:spPr bwMode="gray">
          <a:xfrm>
            <a:off x="1066800" y="2523744"/>
            <a:ext cx="0" cy="100584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053" name="Straight Connector 1052">
            <a:extLst>
              <a:ext uri="{FF2B5EF4-FFF2-40B4-BE49-F238E27FC236}">
                <a16:creationId xmlns:a16="http://schemas.microsoft.com/office/drawing/2014/main" id="{3C4043CA-4144-5E74-5A6D-7651C83BE1E9}"/>
              </a:ext>
            </a:extLst>
          </p:cNvPr>
          <p:cNvCxnSpPr>
            <a:cxnSpLocks/>
          </p:cNvCxnSpPr>
          <p:nvPr/>
        </p:nvCxnSpPr>
        <p:spPr bwMode="gray">
          <a:xfrm>
            <a:off x="1066800" y="3645789"/>
            <a:ext cx="0" cy="98425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055" name="Straight Connector 1054">
            <a:extLst>
              <a:ext uri="{FF2B5EF4-FFF2-40B4-BE49-F238E27FC236}">
                <a16:creationId xmlns:a16="http://schemas.microsoft.com/office/drawing/2014/main" id="{B2FD4E61-3BE8-F0DE-5310-13DCD9DD6E55}"/>
              </a:ext>
            </a:extLst>
          </p:cNvPr>
          <p:cNvCxnSpPr>
            <a:cxnSpLocks/>
          </p:cNvCxnSpPr>
          <p:nvPr/>
        </p:nvCxnSpPr>
        <p:spPr bwMode="gray">
          <a:xfrm>
            <a:off x="1066800" y="4787202"/>
            <a:ext cx="1588" cy="90170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056" name="TextBox 1055">
            <a:extLst>
              <a:ext uri="{FF2B5EF4-FFF2-40B4-BE49-F238E27FC236}">
                <a16:creationId xmlns:a16="http://schemas.microsoft.com/office/drawing/2014/main" id="{85EAEB55-1AAA-2190-6801-7B664D6C79E1}"/>
              </a:ext>
            </a:extLst>
          </p:cNvPr>
          <p:cNvSpPr txBox="1"/>
          <p:nvPr/>
        </p:nvSpPr>
        <p:spPr bwMode="gray">
          <a:xfrm>
            <a:off x="254000" y="2626614"/>
            <a:ext cx="1079500" cy="661988"/>
          </a:xfrm>
          <a:prstGeom prst="rect">
            <a:avLst/>
          </a:prstGeom>
          <a:noFill/>
          <a:ln>
            <a:noFill/>
          </a:ln>
        </p:spPr>
        <p:txBody>
          <a:bodyPr wrap="square" lIns="137160" tIns="137160" rIns="274320" bIns="137160" rtlCol="0">
            <a:spAutoFit/>
          </a:bodyPr>
          <a:lstStyle/>
          <a:p>
            <a:pPr marL="0" indent="0" algn="l">
              <a:spcBef>
                <a:spcPts val="600"/>
              </a:spcBef>
              <a:spcAft>
                <a:spcPts val="600"/>
              </a:spcAft>
              <a:buNone/>
            </a:pPr>
            <a:r>
              <a:rPr lang="en-US" sz="1250" b="1"/>
              <a:t>Nuclear plants</a:t>
            </a:r>
          </a:p>
        </p:txBody>
      </p:sp>
      <p:sp>
        <p:nvSpPr>
          <p:cNvPr id="1057" name="TextBox 1056">
            <a:extLst>
              <a:ext uri="{FF2B5EF4-FFF2-40B4-BE49-F238E27FC236}">
                <a16:creationId xmlns:a16="http://schemas.microsoft.com/office/drawing/2014/main" id="{BFF59E22-3D24-6671-1C2A-73911EBEA871}"/>
              </a:ext>
            </a:extLst>
          </p:cNvPr>
          <p:cNvSpPr txBox="1"/>
          <p:nvPr/>
        </p:nvSpPr>
        <p:spPr bwMode="gray">
          <a:xfrm>
            <a:off x="254000" y="3787077"/>
            <a:ext cx="1079500" cy="661988"/>
          </a:xfrm>
          <a:prstGeom prst="rect">
            <a:avLst/>
          </a:prstGeom>
          <a:noFill/>
          <a:ln>
            <a:noFill/>
          </a:ln>
        </p:spPr>
        <p:txBody>
          <a:bodyPr wrap="square" lIns="137160" tIns="137160" rIns="274320" bIns="137160" rtlCol="0">
            <a:spAutoFit/>
          </a:bodyPr>
          <a:lstStyle/>
          <a:p>
            <a:pPr marL="0" indent="0" algn="l">
              <a:spcBef>
                <a:spcPts val="600"/>
              </a:spcBef>
              <a:spcAft>
                <a:spcPts val="600"/>
              </a:spcAft>
              <a:buNone/>
            </a:pPr>
            <a:r>
              <a:rPr lang="en-US" sz="1250" b="1" dirty="0"/>
              <a:t>Coal mines</a:t>
            </a:r>
          </a:p>
        </p:txBody>
      </p:sp>
      <p:graphicFrame>
        <p:nvGraphicFramePr>
          <p:cNvPr id="100" name="Chart 99">
            <a:extLst>
              <a:ext uri="{FF2B5EF4-FFF2-40B4-BE49-F238E27FC236}">
                <a16:creationId xmlns:a16="http://schemas.microsoft.com/office/drawing/2014/main" id="{5B250939-C996-490B-B6AB-8AD91B6EF7AD}"/>
              </a:ext>
            </a:extLst>
          </p:cNvPr>
          <p:cNvGraphicFramePr/>
          <p:nvPr>
            <p:custDataLst>
              <p:tags r:id="rId4"/>
            </p:custDataLst>
            <p:extLst>
              <p:ext uri="{D42A27DB-BD31-4B8C-83A1-F6EECF244321}">
                <p14:modId xmlns:p14="http://schemas.microsoft.com/office/powerpoint/2010/main" val="4178408981"/>
              </p:ext>
            </p:extLst>
          </p:nvPr>
        </p:nvGraphicFramePr>
        <p:xfrm>
          <a:off x="6969125" y="3422650"/>
          <a:ext cx="1512888" cy="1987550"/>
        </p:xfrm>
        <a:graphic>
          <a:graphicData uri="http://schemas.openxmlformats.org/drawingml/2006/chart">
            <c:chart xmlns:c="http://schemas.openxmlformats.org/drawingml/2006/chart" xmlns:r="http://schemas.openxmlformats.org/officeDocument/2006/relationships" r:id="rId79"/>
          </a:graphicData>
        </a:graphic>
      </p:graphicFrame>
      <p:cxnSp>
        <p:nvCxnSpPr>
          <p:cNvPr id="635" name="Straight Connector 634">
            <a:extLst>
              <a:ext uri="{FF2B5EF4-FFF2-40B4-BE49-F238E27FC236}">
                <a16:creationId xmlns:a16="http://schemas.microsoft.com/office/drawing/2014/main" id="{32B9A67A-86C4-3F50-D367-95C11F9FC851}"/>
              </a:ext>
            </a:extLst>
          </p:cNvPr>
          <p:cNvCxnSpPr>
            <a:cxnSpLocks/>
          </p:cNvCxnSpPr>
          <p:nvPr>
            <p:custDataLst>
              <p:tags r:id="rId5"/>
            </p:custDataLst>
          </p:nvPr>
        </p:nvCxnSpPr>
        <p:spPr bwMode="auto">
          <a:xfrm flipH="1">
            <a:off x="7893050" y="3902075"/>
            <a:ext cx="76200" cy="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503" name="Text Placeholder 10">
            <a:extLst>
              <a:ext uri="{FF2B5EF4-FFF2-40B4-BE49-F238E27FC236}">
                <a16:creationId xmlns:a16="http://schemas.microsoft.com/office/drawing/2014/main" id="{08B85AB6-1EC5-1048-5B79-35724DFC9660}"/>
              </a:ext>
            </a:extLst>
          </p:cNvPr>
          <p:cNvSpPr txBox="1">
            <a:spLocks/>
          </p:cNvSpPr>
          <p:nvPr>
            <p:custDataLst>
              <p:tags r:id="rId6"/>
            </p:custDataLst>
          </p:nvPr>
        </p:nvSpPr>
        <p:spPr bwMode="gray">
          <a:xfrm>
            <a:off x="7969250" y="3811588"/>
            <a:ext cx="423863" cy="182563"/>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sz="1200">
                <a:effectLst/>
              </a:rPr>
              <a:t>2,300</a:t>
            </a:r>
            <a:endParaRPr lang="en-US" sz="1200"/>
          </a:p>
        </p:txBody>
      </p:sp>
      <p:sp>
        <p:nvSpPr>
          <p:cNvPr id="553" name="Text Placeholder 10">
            <a:extLst>
              <a:ext uri="{FF2B5EF4-FFF2-40B4-BE49-F238E27FC236}">
                <a16:creationId xmlns:a16="http://schemas.microsoft.com/office/drawing/2014/main" id="{89C09D6A-2059-28A5-8BD9-22280418DDFB}"/>
              </a:ext>
            </a:extLst>
          </p:cNvPr>
          <p:cNvSpPr txBox="1">
            <a:spLocks/>
          </p:cNvSpPr>
          <p:nvPr>
            <p:custDataLst>
              <p:tags r:id="rId7"/>
            </p:custDataLst>
          </p:nvPr>
        </p:nvSpPr>
        <p:spPr bwMode="auto">
          <a:xfrm>
            <a:off x="7478713" y="5378451"/>
            <a:ext cx="493713" cy="3651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FF0E54B0-B350-437A-9DAA-C1A40E11985F}" type="datetime'''''''''''D''''''''''e''''''''''''''''at''''''''''h''''''''s'">
              <a:rPr lang="en-US" altLang="en-US" sz="1200" smtClean="0"/>
              <a:pPr marL="0" indent="0" algn="ctr">
                <a:spcBef>
                  <a:spcPct val="0"/>
                </a:spcBef>
                <a:spcAft>
                  <a:spcPct val="0"/>
                </a:spcAft>
                <a:buNone/>
              </a:pPr>
              <a:t>Deaths</a:t>
            </a:fld>
            <a:endParaRPr lang="en-US" altLang="en-US" sz="1200"/>
          </a:p>
          <a:p>
            <a:pPr marL="0" indent="0" algn="ctr">
              <a:spcBef>
                <a:spcPct val="0"/>
              </a:spcBef>
              <a:spcAft>
                <a:spcPct val="0"/>
              </a:spcAft>
              <a:buNone/>
            </a:pPr>
            <a:r>
              <a:rPr lang="en-US" altLang="en-US" sz="1200"/>
              <a:t>(count)</a:t>
            </a:r>
            <a:endParaRPr lang="en-US" sz="1200"/>
          </a:p>
        </p:txBody>
      </p:sp>
      <p:sp>
        <p:nvSpPr>
          <p:cNvPr id="140" name="Text Placeholder 10">
            <a:extLst>
              <a:ext uri="{FF2B5EF4-FFF2-40B4-BE49-F238E27FC236}">
                <a16:creationId xmlns:a16="http://schemas.microsoft.com/office/drawing/2014/main" id="{115DFB91-512B-3844-A114-92FBEDCA92F2}"/>
              </a:ext>
            </a:extLst>
          </p:cNvPr>
          <p:cNvSpPr>
            <a:spLocks noGrp="1"/>
          </p:cNvSpPr>
          <p:nvPr>
            <p:custDataLst>
              <p:tags r:id="rId8"/>
            </p:custDataLst>
          </p:nvPr>
        </p:nvSpPr>
        <p:spPr bwMode="gray">
          <a:xfrm>
            <a:off x="7470775" y="3297238"/>
            <a:ext cx="508000" cy="182563"/>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22225" tIns="0" rIns="22225"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B7225805-EC26-4598-BC73-1D2FADCB9F75}" type="datetime'''1''7'''''''',8''''''''''5''''''''''''''''''0'">
              <a:rPr lang="en-US" altLang="en-US" sz="1200" smtClean="0"/>
              <a:pPr marL="0" lvl="0" indent="0" algn="ctr">
                <a:spcBef>
                  <a:spcPct val="0"/>
                </a:spcBef>
                <a:spcAft>
                  <a:spcPct val="0"/>
                </a:spcAft>
                <a:buNone/>
              </a:pPr>
              <a:t>17,850</a:t>
            </a:fld>
            <a:endParaRPr lang="en-US" sz="1200"/>
          </a:p>
        </p:txBody>
      </p:sp>
      <p:graphicFrame>
        <p:nvGraphicFramePr>
          <p:cNvPr id="102" name="Chart 101">
            <a:extLst>
              <a:ext uri="{FF2B5EF4-FFF2-40B4-BE49-F238E27FC236}">
                <a16:creationId xmlns:a16="http://schemas.microsoft.com/office/drawing/2014/main" id="{CEF45A1A-31C4-4D0B-8657-DE1AA74B2864}"/>
              </a:ext>
            </a:extLst>
          </p:cNvPr>
          <p:cNvGraphicFramePr/>
          <p:nvPr>
            <p:custDataLst>
              <p:tags r:id="rId9"/>
            </p:custDataLst>
            <p:extLst>
              <p:ext uri="{D42A27DB-BD31-4B8C-83A1-F6EECF244321}">
                <p14:modId xmlns:p14="http://schemas.microsoft.com/office/powerpoint/2010/main" val="3456225603"/>
              </p:ext>
            </p:extLst>
          </p:nvPr>
        </p:nvGraphicFramePr>
        <p:xfrm>
          <a:off x="5524500" y="3433763"/>
          <a:ext cx="1493838" cy="1987550"/>
        </p:xfrm>
        <a:graphic>
          <a:graphicData uri="http://schemas.openxmlformats.org/drawingml/2006/chart">
            <c:chart xmlns:c="http://schemas.openxmlformats.org/drawingml/2006/chart" xmlns:r="http://schemas.openxmlformats.org/officeDocument/2006/relationships" r:id="rId80"/>
          </a:graphicData>
        </a:graphic>
      </p:graphicFrame>
      <p:cxnSp>
        <p:nvCxnSpPr>
          <p:cNvPr id="46" name="Straight Connector 45">
            <a:extLst>
              <a:ext uri="{FF2B5EF4-FFF2-40B4-BE49-F238E27FC236}">
                <a16:creationId xmlns:a16="http://schemas.microsoft.com/office/drawing/2014/main" id="{A7356A4E-798F-91CC-D88E-66C55B59E3F4}"/>
              </a:ext>
            </a:extLst>
          </p:cNvPr>
          <p:cNvCxnSpPr>
            <a:cxnSpLocks/>
          </p:cNvCxnSpPr>
          <p:nvPr>
            <p:custDataLst>
              <p:tags r:id="rId10"/>
            </p:custDataLst>
          </p:nvPr>
        </p:nvCxnSpPr>
        <p:spPr bwMode="auto">
          <a:xfrm flipH="1">
            <a:off x="6437314" y="3846513"/>
            <a:ext cx="74613" cy="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48" name="Text Placeholder 10">
            <a:extLst>
              <a:ext uri="{FF2B5EF4-FFF2-40B4-BE49-F238E27FC236}">
                <a16:creationId xmlns:a16="http://schemas.microsoft.com/office/drawing/2014/main" id="{92048AC4-0EDB-AD8D-BF46-D6C20CE7AC16}"/>
              </a:ext>
            </a:extLst>
          </p:cNvPr>
          <p:cNvSpPr txBox="1">
            <a:spLocks/>
          </p:cNvSpPr>
          <p:nvPr>
            <p:custDataLst>
              <p:tags r:id="rId11"/>
            </p:custDataLst>
          </p:nvPr>
        </p:nvSpPr>
        <p:spPr bwMode="gray">
          <a:xfrm>
            <a:off x="6511925" y="3756025"/>
            <a:ext cx="296863" cy="182563"/>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sz="1200">
                <a:effectLst/>
              </a:rPr>
              <a:t>480</a:t>
            </a:r>
            <a:endParaRPr lang="en-US" sz="1200"/>
          </a:p>
        </p:txBody>
      </p:sp>
      <p:sp>
        <p:nvSpPr>
          <p:cNvPr id="49" name="Text Placeholder 10">
            <a:extLst>
              <a:ext uri="{FF2B5EF4-FFF2-40B4-BE49-F238E27FC236}">
                <a16:creationId xmlns:a16="http://schemas.microsoft.com/office/drawing/2014/main" id="{5FA65741-23A6-859A-6124-BED6A9D879AD}"/>
              </a:ext>
            </a:extLst>
          </p:cNvPr>
          <p:cNvSpPr txBox="1">
            <a:spLocks/>
          </p:cNvSpPr>
          <p:nvPr>
            <p:custDataLst>
              <p:tags r:id="rId12"/>
            </p:custDataLst>
          </p:nvPr>
        </p:nvSpPr>
        <p:spPr bwMode="auto">
          <a:xfrm>
            <a:off x="5918200" y="5389564"/>
            <a:ext cx="704850" cy="3651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200">
                <a:effectLst/>
              </a:rPr>
              <a:t>Emissions (MtCO2)</a:t>
            </a:r>
            <a:endParaRPr lang="en-US" sz="1200"/>
          </a:p>
        </p:txBody>
      </p:sp>
      <p:sp>
        <p:nvSpPr>
          <p:cNvPr id="137" name="Text Placeholder 10">
            <a:extLst>
              <a:ext uri="{FF2B5EF4-FFF2-40B4-BE49-F238E27FC236}">
                <a16:creationId xmlns:a16="http://schemas.microsoft.com/office/drawing/2014/main" id="{115DFB91-512B-3844-A114-92FBEDCA92F2}"/>
              </a:ext>
            </a:extLst>
          </p:cNvPr>
          <p:cNvSpPr>
            <a:spLocks noGrp="1"/>
          </p:cNvSpPr>
          <p:nvPr>
            <p:custDataLst>
              <p:tags r:id="rId13"/>
            </p:custDataLst>
          </p:nvPr>
        </p:nvSpPr>
        <p:spPr bwMode="gray">
          <a:xfrm>
            <a:off x="6059488" y="3308350"/>
            <a:ext cx="423863" cy="182563"/>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22225" tIns="0" rIns="22225"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B4D596A6-F19B-4601-A1BA-25473C324FE3}" type="datetime'''''''''''''''1'',7''''''''''''''''''''''''4''''''''''8'''">
              <a:rPr lang="en-US" altLang="en-US" sz="1200" smtClean="0"/>
              <a:pPr marL="0" lvl="0" indent="0" algn="ctr">
                <a:spcBef>
                  <a:spcPct val="0"/>
                </a:spcBef>
                <a:spcAft>
                  <a:spcPct val="0"/>
                </a:spcAft>
                <a:buNone/>
              </a:pPr>
              <a:t>1,748</a:t>
            </a:fld>
            <a:endParaRPr lang="en-US" sz="1200"/>
          </a:p>
        </p:txBody>
      </p:sp>
      <p:grpSp>
        <p:nvGrpSpPr>
          <p:cNvPr id="69" name="Group 68">
            <a:extLst>
              <a:ext uri="{FF2B5EF4-FFF2-40B4-BE49-F238E27FC236}">
                <a16:creationId xmlns:a16="http://schemas.microsoft.com/office/drawing/2014/main" id="{9CC9A78F-C90D-49C1-DA34-6C258A7D48C6}"/>
              </a:ext>
            </a:extLst>
          </p:cNvPr>
          <p:cNvGrpSpPr/>
          <p:nvPr/>
        </p:nvGrpSpPr>
        <p:grpSpPr>
          <a:xfrm>
            <a:off x="5075238" y="1468765"/>
            <a:ext cx="4205922" cy="503663"/>
            <a:chOff x="435868" y="1552779"/>
            <a:chExt cx="4408944" cy="503663"/>
          </a:xfrm>
        </p:grpSpPr>
        <p:sp>
          <p:nvSpPr>
            <p:cNvPr id="70" name="btfpColumnHeaderBoxText223027">
              <a:extLst>
                <a:ext uri="{FF2B5EF4-FFF2-40B4-BE49-F238E27FC236}">
                  <a16:creationId xmlns:a16="http://schemas.microsoft.com/office/drawing/2014/main" id="{7561ABE9-A0EB-6945-CDC7-668827352762}"/>
                </a:ext>
              </a:extLst>
            </p:cNvPr>
            <p:cNvSpPr txBox="1"/>
            <p:nvPr/>
          </p:nvSpPr>
          <p:spPr bwMode="gray">
            <a:xfrm>
              <a:off x="450614" y="1552779"/>
              <a:ext cx="4394198" cy="503663"/>
            </a:xfrm>
            <a:prstGeom prst="rect">
              <a:avLst/>
            </a:prstGeom>
            <a:noFill/>
            <a:ln w="9525" cap="flat" cmpd="sng" algn="ctr">
              <a:noFill/>
              <a:prstDash val="solid"/>
              <a:round/>
              <a:headEnd type="none" w="med" len="med"/>
              <a:tailEnd type="none" w="med" len="med"/>
            </a:ln>
          </p:spPr>
          <p:txBody>
            <a:bodyPr vert="horz" wrap="square" lIns="36036" tIns="36036" rIns="36036" bIns="36036" rtlCol="0" anchor="b">
              <a:noAutofit/>
            </a:bodyPr>
            <a:lstStyle/>
            <a:p>
              <a:r>
                <a:rPr lang="en-US" sz="1400" b="1" dirty="0">
                  <a:solidFill>
                    <a:srgbClr val="000000"/>
                  </a:solidFill>
                </a:rPr>
                <a:t>Total emissions and pollution-induced deaths following Japan’s nuclear phaseout, </a:t>
              </a:r>
              <a:r>
                <a:rPr lang="en-US" sz="1400" dirty="0">
                  <a:solidFill>
                    <a:srgbClr val="000000"/>
                  </a:solidFill>
                </a:rPr>
                <a:t>2011-2017</a:t>
              </a:r>
            </a:p>
          </p:txBody>
        </p:sp>
        <p:cxnSp>
          <p:nvCxnSpPr>
            <p:cNvPr id="71" name="btfpColumnHeaderBoxLine223027">
              <a:extLst>
                <a:ext uri="{FF2B5EF4-FFF2-40B4-BE49-F238E27FC236}">
                  <a16:creationId xmlns:a16="http://schemas.microsoft.com/office/drawing/2014/main" id="{EC5CF5CE-C8B9-A479-3066-8F4C1741FC9A}"/>
                </a:ext>
              </a:extLst>
            </p:cNvPr>
            <p:cNvCxnSpPr>
              <a:cxnSpLocks/>
            </p:cNvCxnSpPr>
            <p:nvPr/>
          </p:nvCxnSpPr>
          <p:spPr bwMode="gray">
            <a:xfrm>
              <a:off x="435868" y="2029113"/>
              <a:ext cx="4394197" cy="0"/>
            </a:xfrm>
            <a:prstGeom prst="line">
              <a:avLst/>
            </a:prstGeom>
            <a:ln w="9525" cap="flat" cmpd="sng" algn="ctr">
              <a:solidFill>
                <a:schemeClr val="tx1"/>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grpSp>
      <p:graphicFrame>
        <p:nvGraphicFramePr>
          <p:cNvPr id="12" name="Chart 11">
            <a:extLst>
              <a:ext uri="{FF2B5EF4-FFF2-40B4-BE49-F238E27FC236}">
                <a16:creationId xmlns:a16="http://schemas.microsoft.com/office/drawing/2014/main" id="{F6E21C1E-DB43-A85D-B5DA-D4917BE9FF75}"/>
              </a:ext>
            </a:extLst>
          </p:cNvPr>
          <p:cNvGraphicFramePr/>
          <p:nvPr>
            <p:custDataLst>
              <p:tags r:id="rId14"/>
            </p:custDataLst>
            <p:extLst>
              <p:ext uri="{D42A27DB-BD31-4B8C-83A1-F6EECF244321}">
                <p14:modId xmlns:p14="http://schemas.microsoft.com/office/powerpoint/2010/main" val="2226289786"/>
              </p:ext>
            </p:extLst>
          </p:nvPr>
        </p:nvGraphicFramePr>
        <p:xfrm>
          <a:off x="2413000" y="2182813"/>
          <a:ext cx="2252663" cy="3910012"/>
        </p:xfrm>
        <a:graphic>
          <a:graphicData uri="http://schemas.openxmlformats.org/drawingml/2006/chart">
            <c:chart xmlns:c="http://schemas.openxmlformats.org/drawingml/2006/chart" xmlns:r="http://schemas.openxmlformats.org/officeDocument/2006/relationships" r:id="rId81"/>
          </a:graphicData>
        </a:graphic>
      </p:graphicFrame>
      <p:cxnSp>
        <p:nvCxnSpPr>
          <p:cNvPr id="47" name="Straight Connector 46">
            <a:extLst>
              <a:ext uri="{FF2B5EF4-FFF2-40B4-BE49-F238E27FC236}">
                <a16:creationId xmlns:a16="http://schemas.microsoft.com/office/drawing/2014/main" id="{A1C5E89A-ED53-2771-E0C2-E69A3C84A268}"/>
              </a:ext>
            </a:extLst>
          </p:cNvPr>
          <p:cNvCxnSpPr>
            <a:cxnSpLocks/>
          </p:cNvCxnSpPr>
          <p:nvPr>
            <p:custDataLst>
              <p:tags r:id="rId15"/>
            </p:custDataLst>
          </p:nvPr>
        </p:nvCxnSpPr>
        <p:spPr bwMode="auto">
          <a:xfrm>
            <a:off x="2619375" y="2636838"/>
            <a:ext cx="25400" cy="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0" name="Straight Connector 49">
            <a:extLst>
              <a:ext uri="{FF2B5EF4-FFF2-40B4-BE49-F238E27FC236}">
                <a16:creationId xmlns:a16="http://schemas.microsoft.com/office/drawing/2014/main" id="{085F907F-08EF-0942-3575-F41DFCE0CCCB}"/>
              </a:ext>
            </a:extLst>
          </p:cNvPr>
          <p:cNvCxnSpPr/>
          <p:nvPr>
            <p:custDataLst>
              <p:tags r:id="rId16"/>
            </p:custDataLst>
          </p:nvPr>
        </p:nvCxnSpPr>
        <p:spPr bwMode="auto">
          <a:xfrm>
            <a:off x="2533650" y="5638800"/>
            <a:ext cx="68263" cy="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1" name="Straight Connector 50">
            <a:extLst>
              <a:ext uri="{FF2B5EF4-FFF2-40B4-BE49-F238E27FC236}">
                <a16:creationId xmlns:a16="http://schemas.microsoft.com/office/drawing/2014/main" id="{EA02B200-71F7-80EC-6F7C-1667A7BDBFF0}"/>
              </a:ext>
            </a:extLst>
          </p:cNvPr>
          <p:cNvCxnSpPr>
            <a:cxnSpLocks/>
          </p:cNvCxnSpPr>
          <p:nvPr>
            <p:custDataLst>
              <p:tags r:id="rId17"/>
            </p:custDataLst>
          </p:nvPr>
        </p:nvCxnSpPr>
        <p:spPr bwMode="auto">
          <a:xfrm flipH="1">
            <a:off x="2651125" y="5638800"/>
            <a:ext cx="31750" cy="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2" name="Straight Connector 51">
            <a:extLst>
              <a:ext uri="{FF2B5EF4-FFF2-40B4-BE49-F238E27FC236}">
                <a16:creationId xmlns:a16="http://schemas.microsoft.com/office/drawing/2014/main" id="{1704033E-82A3-73A8-D606-303A6A0933A9}"/>
              </a:ext>
            </a:extLst>
          </p:cNvPr>
          <p:cNvCxnSpPr/>
          <p:nvPr>
            <p:custDataLst>
              <p:tags r:id="rId18"/>
            </p:custDataLst>
          </p:nvPr>
        </p:nvCxnSpPr>
        <p:spPr bwMode="auto">
          <a:xfrm>
            <a:off x="2619375" y="3011488"/>
            <a:ext cx="25400" cy="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3" name="Straight Connector 52">
            <a:extLst>
              <a:ext uri="{FF2B5EF4-FFF2-40B4-BE49-F238E27FC236}">
                <a16:creationId xmlns:a16="http://schemas.microsoft.com/office/drawing/2014/main" id="{89767A42-1F42-3607-B837-F4F9308BD1C7}"/>
              </a:ext>
            </a:extLst>
          </p:cNvPr>
          <p:cNvCxnSpPr/>
          <p:nvPr>
            <p:custDataLst>
              <p:tags r:id="rId19"/>
            </p:custDataLst>
          </p:nvPr>
        </p:nvCxnSpPr>
        <p:spPr bwMode="auto">
          <a:xfrm>
            <a:off x="2536825" y="5262563"/>
            <a:ext cx="66675" cy="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4" name="Straight Connector 53">
            <a:extLst>
              <a:ext uri="{FF2B5EF4-FFF2-40B4-BE49-F238E27FC236}">
                <a16:creationId xmlns:a16="http://schemas.microsoft.com/office/drawing/2014/main" id="{4C917E6D-787B-1810-6C55-79F572A4A252}"/>
              </a:ext>
            </a:extLst>
          </p:cNvPr>
          <p:cNvCxnSpPr/>
          <p:nvPr>
            <p:custDataLst>
              <p:tags r:id="rId20"/>
            </p:custDataLst>
          </p:nvPr>
        </p:nvCxnSpPr>
        <p:spPr bwMode="auto">
          <a:xfrm flipH="1">
            <a:off x="2647950" y="5262563"/>
            <a:ext cx="26988" cy="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5" name="Straight Connector 54">
            <a:extLst>
              <a:ext uri="{FF2B5EF4-FFF2-40B4-BE49-F238E27FC236}">
                <a16:creationId xmlns:a16="http://schemas.microsoft.com/office/drawing/2014/main" id="{2169F286-1FE6-B8DB-88CF-DB6698DBC86F}"/>
              </a:ext>
            </a:extLst>
          </p:cNvPr>
          <p:cNvCxnSpPr/>
          <p:nvPr>
            <p:custDataLst>
              <p:tags r:id="rId21"/>
            </p:custDataLst>
          </p:nvPr>
        </p:nvCxnSpPr>
        <p:spPr bwMode="auto">
          <a:xfrm>
            <a:off x="2614613" y="3387725"/>
            <a:ext cx="26988" cy="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6" name="Straight Connector 55">
            <a:extLst>
              <a:ext uri="{FF2B5EF4-FFF2-40B4-BE49-F238E27FC236}">
                <a16:creationId xmlns:a16="http://schemas.microsoft.com/office/drawing/2014/main" id="{21C080DD-5192-222B-6239-3DBCA15A6B9D}"/>
              </a:ext>
            </a:extLst>
          </p:cNvPr>
          <p:cNvCxnSpPr/>
          <p:nvPr>
            <p:custDataLst>
              <p:tags r:id="rId22"/>
            </p:custDataLst>
          </p:nvPr>
        </p:nvCxnSpPr>
        <p:spPr bwMode="auto">
          <a:xfrm>
            <a:off x="2616200" y="4887913"/>
            <a:ext cx="26988" cy="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7" name="Straight Connector 56">
            <a:extLst>
              <a:ext uri="{FF2B5EF4-FFF2-40B4-BE49-F238E27FC236}">
                <a16:creationId xmlns:a16="http://schemas.microsoft.com/office/drawing/2014/main" id="{01618333-D53B-DEAB-8C67-E15AD4956DDD}"/>
              </a:ext>
            </a:extLst>
          </p:cNvPr>
          <p:cNvCxnSpPr/>
          <p:nvPr>
            <p:custDataLst>
              <p:tags r:id="rId23"/>
            </p:custDataLst>
          </p:nvPr>
        </p:nvCxnSpPr>
        <p:spPr bwMode="auto">
          <a:xfrm>
            <a:off x="2574925" y="4513263"/>
            <a:ext cx="47625" cy="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8" name="Straight Connector 57">
            <a:extLst>
              <a:ext uri="{FF2B5EF4-FFF2-40B4-BE49-F238E27FC236}">
                <a16:creationId xmlns:a16="http://schemas.microsoft.com/office/drawing/2014/main" id="{2CC50B36-DE6E-5C1C-518F-73D6D2B089EF}"/>
              </a:ext>
            </a:extLst>
          </p:cNvPr>
          <p:cNvCxnSpPr/>
          <p:nvPr>
            <p:custDataLst>
              <p:tags r:id="rId24"/>
            </p:custDataLst>
          </p:nvPr>
        </p:nvCxnSpPr>
        <p:spPr bwMode="auto">
          <a:xfrm>
            <a:off x="2614613" y="3762375"/>
            <a:ext cx="26988" cy="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9" name="Straight Connector 58">
            <a:extLst>
              <a:ext uri="{FF2B5EF4-FFF2-40B4-BE49-F238E27FC236}">
                <a16:creationId xmlns:a16="http://schemas.microsoft.com/office/drawing/2014/main" id="{07A53970-D021-88F4-A25A-41DDF97F3C7F}"/>
              </a:ext>
            </a:extLst>
          </p:cNvPr>
          <p:cNvCxnSpPr/>
          <p:nvPr>
            <p:custDataLst>
              <p:tags r:id="rId25"/>
            </p:custDataLst>
          </p:nvPr>
        </p:nvCxnSpPr>
        <p:spPr bwMode="auto">
          <a:xfrm>
            <a:off x="2593975" y="4137025"/>
            <a:ext cx="38100" cy="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60" name="Straight Connector 59">
            <a:extLst>
              <a:ext uri="{FF2B5EF4-FFF2-40B4-BE49-F238E27FC236}">
                <a16:creationId xmlns:a16="http://schemas.microsoft.com/office/drawing/2014/main" id="{F729D5EA-97CD-3D30-0BF7-E5FCF15E5F27}"/>
              </a:ext>
            </a:extLst>
          </p:cNvPr>
          <p:cNvCxnSpPr/>
          <p:nvPr>
            <p:custDataLst>
              <p:tags r:id="rId26"/>
            </p:custDataLst>
          </p:nvPr>
        </p:nvCxnSpPr>
        <p:spPr bwMode="auto">
          <a:xfrm flipH="1">
            <a:off x="2652713" y="4137025"/>
            <a:ext cx="33338" cy="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61" name="Text Placeholder 10">
            <a:extLst>
              <a:ext uri="{FF2B5EF4-FFF2-40B4-BE49-F238E27FC236}">
                <a16:creationId xmlns:a16="http://schemas.microsoft.com/office/drawing/2014/main" id="{83AA3939-A295-A837-4976-0BB578AF1E43}"/>
              </a:ext>
            </a:extLst>
          </p:cNvPr>
          <p:cNvSpPr txBox="1">
            <a:spLocks/>
          </p:cNvSpPr>
          <p:nvPr>
            <p:custDataLst>
              <p:tags r:id="rId27"/>
            </p:custDataLst>
          </p:nvPr>
        </p:nvSpPr>
        <p:spPr bwMode="gray">
          <a:xfrm>
            <a:off x="2297113" y="4046538"/>
            <a:ext cx="2968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1200">
                <a:effectLst/>
              </a:rPr>
              <a:t>165</a:t>
            </a:r>
            <a:endParaRPr lang="en-US" sz="1200"/>
          </a:p>
        </p:txBody>
      </p:sp>
      <p:sp>
        <p:nvSpPr>
          <p:cNvPr id="62" name="Text Placeholder 10">
            <a:extLst>
              <a:ext uri="{FF2B5EF4-FFF2-40B4-BE49-F238E27FC236}">
                <a16:creationId xmlns:a16="http://schemas.microsoft.com/office/drawing/2014/main" id="{8C5F2F9C-58EF-78FD-AB59-6B3501721EFF}"/>
              </a:ext>
            </a:extLst>
          </p:cNvPr>
          <p:cNvSpPr txBox="1">
            <a:spLocks/>
          </p:cNvSpPr>
          <p:nvPr>
            <p:custDataLst>
              <p:tags r:id="rId28"/>
            </p:custDataLst>
          </p:nvPr>
        </p:nvSpPr>
        <p:spPr bwMode="auto">
          <a:xfrm>
            <a:off x="1135063" y="3686175"/>
            <a:ext cx="9969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9629F124-797C-4D31-BD34-F1A2271CBCEA}" type="datetime'''Upper ''''''B''i''''g Br''''''a''''''n''''''ch'''''''">
              <a:rPr lang="en-US" altLang="en-US" sz="1000" smtClean="0"/>
              <a:pPr marL="0" indent="0" algn="r">
                <a:spcBef>
                  <a:spcPct val="0"/>
                </a:spcBef>
                <a:spcAft>
                  <a:spcPct val="0"/>
                </a:spcAft>
                <a:buNone/>
              </a:pPr>
              <a:t>Upper Big Branch</a:t>
            </a:fld>
            <a:endParaRPr lang="en-US" sz="1000"/>
          </a:p>
        </p:txBody>
      </p:sp>
      <p:sp>
        <p:nvSpPr>
          <p:cNvPr id="63" name="Text Placeholder 10">
            <a:extLst>
              <a:ext uri="{FF2B5EF4-FFF2-40B4-BE49-F238E27FC236}">
                <a16:creationId xmlns:a16="http://schemas.microsoft.com/office/drawing/2014/main" id="{C5CAEE8D-175E-9C94-3703-7212462A56C3}"/>
              </a:ext>
            </a:extLst>
          </p:cNvPr>
          <p:cNvSpPr txBox="1">
            <a:spLocks/>
          </p:cNvSpPr>
          <p:nvPr>
            <p:custDataLst>
              <p:tags r:id="rId29"/>
            </p:custDataLst>
          </p:nvPr>
        </p:nvSpPr>
        <p:spPr bwMode="auto">
          <a:xfrm>
            <a:off x="1436688" y="4060825"/>
            <a:ext cx="6953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2664156F-AE53-4936-8274-B4D9F470B9C6}" type="datetime'He''''''il''''ong''j''''''''''''i''''a''n''''''''''g'''">
              <a:rPr lang="en-US" altLang="en-US" sz="1000" smtClean="0"/>
              <a:pPr marL="0" indent="0" algn="r">
                <a:spcBef>
                  <a:spcPct val="0"/>
                </a:spcBef>
                <a:spcAft>
                  <a:spcPct val="0"/>
                </a:spcAft>
                <a:buNone/>
              </a:pPr>
              <a:t>Heilongjiang</a:t>
            </a:fld>
            <a:endParaRPr lang="en-US" sz="1000"/>
          </a:p>
        </p:txBody>
      </p:sp>
      <p:sp>
        <p:nvSpPr>
          <p:cNvPr id="64" name="Text Placeholder 10">
            <a:extLst>
              <a:ext uri="{FF2B5EF4-FFF2-40B4-BE49-F238E27FC236}">
                <a16:creationId xmlns:a16="http://schemas.microsoft.com/office/drawing/2014/main" id="{429250BC-4CFE-626B-75FA-DA1AF1E175DE}"/>
              </a:ext>
            </a:extLst>
          </p:cNvPr>
          <p:cNvSpPr txBox="1">
            <a:spLocks/>
          </p:cNvSpPr>
          <p:nvPr>
            <p:custDataLst>
              <p:tags r:id="rId30"/>
            </p:custDataLst>
          </p:nvPr>
        </p:nvSpPr>
        <p:spPr bwMode="gray">
          <a:xfrm>
            <a:off x="2278063" y="4422775"/>
            <a:ext cx="296863" cy="182563"/>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1200">
                <a:effectLst/>
              </a:rPr>
              <a:t>301</a:t>
            </a:r>
          </a:p>
        </p:txBody>
      </p:sp>
      <p:sp>
        <p:nvSpPr>
          <p:cNvPr id="65" name="Text Placeholder 10">
            <a:extLst>
              <a:ext uri="{FF2B5EF4-FFF2-40B4-BE49-F238E27FC236}">
                <a16:creationId xmlns:a16="http://schemas.microsoft.com/office/drawing/2014/main" id="{37531BC6-0F4B-6A15-D76F-4A73DB0D3EC3}"/>
              </a:ext>
            </a:extLst>
          </p:cNvPr>
          <p:cNvSpPr txBox="1">
            <a:spLocks/>
          </p:cNvSpPr>
          <p:nvPr>
            <p:custDataLst>
              <p:tags r:id="rId31"/>
            </p:custDataLst>
          </p:nvPr>
        </p:nvSpPr>
        <p:spPr bwMode="gray">
          <a:xfrm>
            <a:off x="2401888" y="3671888"/>
            <a:ext cx="2127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1200">
                <a:effectLst/>
              </a:rPr>
              <a:t>29</a:t>
            </a:r>
          </a:p>
        </p:txBody>
      </p:sp>
      <p:sp>
        <p:nvSpPr>
          <p:cNvPr id="66" name="Text Placeholder 10">
            <a:extLst>
              <a:ext uri="{FF2B5EF4-FFF2-40B4-BE49-F238E27FC236}">
                <a16:creationId xmlns:a16="http://schemas.microsoft.com/office/drawing/2014/main" id="{4AB6844E-F9B4-D691-6951-DC888632F738}"/>
              </a:ext>
            </a:extLst>
          </p:cNvPr>
          <p:cNvSpPr txBox="1">
            <a:spLocks/>
          </p:cNvSpPr>
          <p:nvPr>
            <p:custDataLst>
              <p:tags r:id="rId32"/>
            </p:custDataLst>
          </p:nvPr>
        </p:nvSpPr>
        <p:spPr bwMode="gray">
          <a:xfrm>
            <a:off x="2490788" y="2546350"/>
            <a:ext cx="1285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2F3C9DB4-B91A-4728-A01C-DA8E2BDAC8AE}" type="datetime'''''''''''''''''''''''''''''''''''''''''''''0'''">
              <a:rPr lang="en-US" altLang="en-US" sz="1200" smtClean="0"/>
              <a:pPr marL="0" indent="0" algn="r">
                <a:spcBef>
                  <a:spcPct val="0"/>
                </a:spcBef>
                <a:spcAft>
                  <a:spcPct val="0"/>
                </a:spcAft>
                <a:buNone/>
              </a:pPr>
              <a:t>0</a:t>
            </a:fld>
            <a:endParaRPr lang="en-US" sz="1200"/>
          </a:p>
        </p:txBody>
      </p:sp>
      <p:sp>
        <p:nvSpPr>
          <p:cNvPr id="67" name="Text Placeholder 10">
            <a:extLst>
              <a:ext uri="{FF2B5EF4-FFF2-40B4-BE49-F238E27FC236}">
                <a16:creationId xmlns:a16="http://schemas.microsoft.com/office/drawing/2014/main" id="{7FA1699B-FD2D-A9B3-ABD8-E1000BEEDC73}"/>
              </a:ext>
            </a:extLst>
          </p:cNvPr>
          <p:cNvSpPr txBox="1">
            <a:spLocks/>
          </p:cNvSpPr>
          <p:nvPr>
            <p:custDataLst>
              <p:tags r:id="rId33"/>
            </p:custDataLst>
          </p:nvPr>
        </p:nvSpPr>
        <p:spPr bwMode="gray">
          <a:xfrm>
            <a:off x="2403475" y="4797425"/>
            <a:ext cx="212725" cy="182563"/>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1200">
                <a:effectLst/>
              </a:rPr>
              <a:t>24</a:t>
            </a:r>
            <a:endParaRPr lang="en-US" sz="1200"/>
          </a:p>
        </p:txBody>
      </p:sp>
      <p:sp>
        <p:nvSpPr>
          <p:cNvPr id="68" name="Text Placeholder 10">
            <a:extLst>
              <a:ext uri="{FF2B5EF4-FFF2-40B4-BE49-F238E27FC236}">
                <a16:creationId xmlns:a16="http://schemas.microsoft.com/office/drawing/2014/main" id="{9605DCEC-6081-CCC3-BEF2-9DBB6ABF0F98}"/>
              </a:ext>
            </a:extLst>
          </p:cNvPr>
          <p:cNvSpPr txBox="1">
            <a:spLocks/>
          </p:cNvSpPr>
          <p:nvPr>
            <p:custDataLst>
              <p:tags r:id="rId34"/>
            </p:custDataLst>
          </p:nvPr>
        </p:nvSpPr>
        <p:spPr bwMode="auto">
          <a:xfrm>
            <a:off x="1508124" y="3311525"/>
            <a:ext cx="62388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53D23678-F018-4487-BF84-1CA18D79EFE6}" type="datetime'Ch''''''''''''''''e''''r''n''''''''''''''''''''oby''''''l'''">
              <a:rPr lang="en-US" altLang="en-US" sz="1000" smtClean="0"/>
              <a:pPr marL="0" indent="0" algn="r">
                <a:spcBef>
                  <a:spcPct val="0"/>
                </a:spcBef>
                <a:spcAft>
                  <a:spcPct val="0"/>
                </a:spcAft>
                <a:buNone/>
              </a:pPr>
              <a:t>Chernobyl</a:t>
            </a:fld>
            <a:r>
              <a:rPr lang="en-US" altLang="en-US" sz="1000" baseline="30000"/>
              <a:t>3</a:t>
            </a:r>
            <a:endParaRPr lang="en-US" sz="1000"/>
          </a:p>
        </p:txBody>
      </p:sp>
      <p:sp>
        <p:nvSpPr>
          <p:cNvPr id="72" name="Text Placeholder 10">
            <a:extLst>
              <a:ext uri="{FF2B5EF4-FFF2-40B4-BE49-F238E27FC236}">
                <a16:creationId xmlns:a16="http://schemas.microsoft.com/office/drawing/2014/main" id="{DE7F7A35-2EDC-3E2D-09E0-BCEC7E78D02C}"/>
              </a:ext>
            </a:extLst>
          </p:cNvPr>
          <p:cNvSpPr txBox="1">
            <a:spLocks/>
          </p:cNvSpPr>
          <p:nvPr>
            <p:custDataLst>
              <p:tags r:id="rId35"/>
            </p:custDataLst>
          </p:nvPr>
        </p:nvSpPr>
        <p:spPr bwMode="auto">
          <a:xfrm>
            <a:off x="1395413" y="4811713"/>
            <a:ext cx="7366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9631E200-EF1E-4403-B299-7DCBB3ADB287}" type="datetime'''Ghi''''''''sle''''n''''''gh''''ie''''''''''''''''n'''">
              <a:rPr lang="en-US" altLang="en-US" sz="1000" smtClean="0"/>
              <a:pPr marL="0" indent="0" algn="r">
                <a:spcBef>
                  <a:spcPct val="0"/>
                </a:spcBef>
                <a:spcAft>
                  <a:spcPct val="0"/>
                </a:spcAft>
                <a:buNone/>
              </a:pPr>
              <a:t>Ghislenghien</a:t>
            </a:fld>
            <a:endParaRPr lang="en-US" sz="1000"/>
          </a:p>
        </p:txBody>
      </p:sp>
      <p:sp>
        <p:nvSpPr>
          <p:cNvPr id="73" name="Text Placeholder 10">
            <a:extLst>
              <a:ext uri="{FF2B5EF4-FFF2-40B4-BE49-F238E27FC236}">
                <a16:creationId xmlns:a16="http://schemas.microsoft.com/office/drawing/2014/main" id="{44E5482E-630D-ADE9-F05F-D51ECDCBF7EB}"/>
              </a:ext>
            </a:extLst>
          </p:cNvPr>
          <p:cNvSpPr txBox="1">
            <a:spLocks/>
          </p:cNvSpPr>
          <p:nvPr>
            <p:custDataLst>
              <p:tags r:id="rId36"/>
            </p:custDataLst>
          </p:nvPr>
        </p:nvSpPr>
        <p:spPr bwMode="gray">
          <a:xfrm>
            <a:off x="2401888" y="3297238"/>
            <a:ext cx="212725" cy="182563"/>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sz="1200"/>
              <a:t>30</a:t>
            </a:r>
          </a:p>
        </p:txBody>
      </p:sp>
      <p:sp>
        <p:nvSpPr>
          <p:cNvPr id="74" name="Text Placeholder 10">
            <a:extLst>
              <a:ext uri="{FF2B5EF4-FFF2-40B4-BE49-F238E27FC236}">
                <a16:creationId xmlns:a16="http://schemas.microsoft.com/office/drawing/2014/main" id="{805B2F9C-219C-E3C5-DE69-4172BF8A45CD}"/>
              </a:ext>
            </a:extLst>
          </p:cNvPr>
          <p:cNvSpPr txBox="1">
            <a:spLocks/>
          </p:cNvSpPr>
          <p:nvPr>
            <p:custDataLst>
              <p:tags r:id="rId37"/>
            </p:custDataLst>
          </p:nvPr>
        </p:nvSpPr>
        <p:spPr bwMode="gray">
          <a:xfrm>
            <a:off x="2239963" y="5172075"/>
            <a:ext cx="2968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1200">
                <a:effectLst/>
              </a:rPr>
              <a:t>550</a:t>
            </a:r>
            <a:endParaRPr lang="en-US" sz="1200"/>
          </a:p>
        </p:txBody>
      </p:sp>
      <p:sp>
        <p:nvSpPr>
          <p:cNvPr id="75" name="Text Placeholder 10">
            <a:extLst>
              <a:ext uri="{FF2B5EF4-FFF2-40B4-BE49-F238E27FC236}">
                <a16:creationId xmlns:a16="http://schemas.microsoft.com/office/drawing/2014/main" id="{333CDC0E-C35A-520B-4AD5-90CFB8D72296}"/>
              </a:ext>
            </a:extLst>
          </p:cNvPr>
          <p:cNvSpPr txBox="1">
            <a:spLocks/>
          </p:cNvSpPr>
          <p:nvPr>
            <p:custDataLst>
              <p:tags r:id="rId38"/>
            </p:custDataLst>
          </p:nvPr>
        </p:nvSpPr>
        <p:spPr bwMode="auto">
          <a:xfrm>
            <a:off x="1162050" y="2935288"/>
            <a:ext cx="9699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4E80409F-511C-426A-92FB-D3F5D4D11A3D}" type="datetime'T''''h''r''''e''''e'''''''' ''Mi''''''le ''''Isl''and'''''''">
              <a:rPr lang="en-US" altLang="en-US" sz="1000" smtClean="0"/>
              <a:pPr marL="0" indent="0" algn="r">
                <a:spcBef>
                  <a:spcPct val="0"/>
                </a:spcBef>
                <a:spcAft>
                  <a:spcPct val="0"/>
                </a:spcAft>
                <a:buNone/>
              </a:pPr>
              <a:t>Three Mile Island</a:t>
            </a:fld>
            <a:endParaRPr lang="en-US" sz="1000"/>
          </a:p>
        </p:txBody>
      </p:sp>
      <p:sp>
        <p:nvSpPr>
          <p:cNvPr id="76" name="Text Placeholder 10">
            <a:extLst>
              <a:ext uri="{FF2B5EF4-FFF2-40B4-BE49-F238E27FC236}">
                <a16:creationId xmlns:a16="http://schemas.microsoft.com/office/drawing/2014/main" id="{1F6E8DF0-541E-033F-FE01-4EE0792CBF8C}"/>
              </a:ext>
            </a:extLst>
          </p:cNvPr>
          <p:cNvSpPr txBox="1">
            <a:spLocks/>
          </p:cNvSpPr>
          <p:nvPr>
            <p:custDataLst>
              <p:tags r:id="rId39"/>
            </p:custDataLst>
          </p:nvPr>
        </p:nvSpPr>
        <p:spPr bwMode="auto">
          <a:xfrm>
            <a:off x="1328738" y="5186363"/>
            <a:ext cx="8032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2EBCAADD-2824-4BB6-8716-2DF8E85E65DA}" type="datetime'''''''C''''''''''''''''''D''''''''''''M''X ''''Peme''''x'''">
              <a:rPr lang="en-US" altLang="en-US" sz="1000" smtClean="0"/>
              <a:pPr marL="0" indent="0" algn="r">
                <a:spcBef>
                  <a:spcPct val="0"/>
                </a:spcBef>
                <a:spcAft>
                  <a:spcPct val="0"/>
                </a:spcAft>
                <a:buNone/>
              </a:pPr>
              <a:t>CDMX Pemex</a:t>
            </a:fld>
            <a:endParaRPr lang="en-US" sz="1000"/>
          </a:p>
        </p:txBody>
      </p:sp>
      <p:sp>
        <p:nvSpPr>
          <p:cNvPr id="77" name="Text Placeholder 10">
            <a:extLst>
              <a:ext uri="{FF2B5EF4-FFF2-40B4-BE49-F238E27FC236}">
                <a16:creationId xmlns:a16="http://schemas.microsoft.com/office/drawing/2014/main" id="{2594E12C-1C28-89A6-0150-95789129D70A}"/>
              </a:ext>
            </a:extLst>
          </p:cNvPr>
          <p:cNvSpPr txBox="1">
            <a:spLocks/>
          </p:cNvSpPr>
          <p:nvPr>
            <p:custDataLst>
              <p:tags r:id="rId40"/>
            </p:custDataLst>
          </p:nvPr>
        </p:nvSpPr>
        <p:spPr bwMode="gray">
          <a:xfrm>
            <a:off x="2490788" y="2921000"/>
            <a:ext cx="1285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0C4A2C49-D06A-45E7-9E6A-8C2A9CC19389}" type="datetime'''''''0'''''''''''''''''">
              <a:rPr lang="en-US" altLang="en-US" sz="1200" smtClean="0"/>
              <a:pPr marL="0" indent="0" algn="r">
                <a:spcBef>
                  <a:spcPct val="0"/>
                </a:spcBef>
                <a:spcAft>
                  <a:spcPct val="0"/>
                </a:spcAft>
                <a:buNone/>
              </a:pPr>
              <a:t>0</a:t>
            </a:fld>
            <a:endParaRPr lang="en-US" sz="1200" dirty="0"/>
          </a:p>
        </p:txBody>
      </p:sp>
      <p:sp>
        <p:nvSpPr>
          <p:cNvPr id="78" name="Text Placeholder 10">
            <a:extLst>
              <a:ext uri="{FF2B5EF4-FFF2-40B4-BE49-F238E27FC236}">
                <a16:creationId xmlns:a16="http://schemas.microsoft.com/office/drawing/2014/main" id="{D3734DF9-9791-CB92-2CD3-62E822E96774}"/>
              </a:ext>
            </a:extLst>
          </p:cNvPr>
          <p:cNvSpPr txBox="1">
            <a:spLocks/>
          </p:cNvSpPr>
          <p:nvPr>
            <p:custDataLst>
              <p:tags r:id="rId41"/>
            </p:custDataLst>
          </p:nvPr>
        </p:nvSpPr>
        <p:spPr bwMode="gray">
          <a:xfrm>
            <a:off x="2236788" y="5548313"/>
            <a:ext cx="2968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1200">
                <a:effectLst/>
              </a:rPr>
              <a:t>575</a:t>
            </a:r>
            <a:endParaRPr lang="en-US" sz="1200"/>
          </a:p>
        </p:txBody>
      </p:sp>
      <p:sp>
        <p:nvSpPr>
          <p:cNvPr id="79" name="Text Placeholder 10">
            <a:extLst>
              <a:ext uri="{FF2B5EF4-FFF2-40B4-BE49-F238E27FC236}">
                <a16:creationId xmlns:a16="http://schemas.microsoft.com/office/drawing/2014/main" id="{3DB4E3F5-F475-ECEF-B4D8-F0712F08A9D5}"/>
              </a:ext>
            </a:extLst>
          </p:cNvPr>
          <p:cNvSpPr txBox="1">
            <a:spLocks/>
          </p:cNvSpPr>
          <p:nvPr>
            <p:custDataLst>
              <p:tags r:id="rId42"/>
            </p:custDataLst>
          </p:nvPr>
        </p:nvSpPr>
        <p:spPr bwMode="auto">
          <a:xfrm>
            <a:off x="1465262" y="2560638"/>
            <a:ext cx="6667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D167D15E-12D1-4E68-B016-AB4BAAF1A32D}" type="datetime'F''u''''''ku''''''''s''''''''h''''i''''''m''''''''''''a'''''''">
              <a:rPr lang="en-US" altLang="en-US" sz="1000" smtClean="0"/>
              <a:pPr marL="0" indent="0" algn="r">
                <a:spcBef>
                  <a:spcPct val="0"/>
                </a:spcBef>
                <a:spcAft>
                  <a:spcPct val="0"/>
                </a:spcAft>
                <a:buNone/>
              </a:pPr>
              <a:t>Fukushima</a:t>
            </a:fld>
            <a:r>
              <a:rPr lang="en-US" altLang="en-US" sz="1000" baseline="30000"/>
              <a:t>2</a:t>
            </a:r>
            <a:endParaRPr lang="en-US" sz="1000"/>
          </a:p>
        </p:txBody>
      </p:sp>
      <p:sp>
        <p:nvSpPr>
          <p:cNvPr id="80" name="Text Placeholder 10">
            <a:extLst>
              <a:ext uri="{FF2B5EF4-FFF2-40B4-BE49-F238E27FC236}">
                <a16:creationId xmlns:a16="http://schemas.microsoft.com/office/drawing/2014/main" id="{E1FB5FD4-E567-4D10-6096-7F22F817BE7B}"/>
              </a:ext>
            </a:extLst>
          </p:cNvPr>
          <p:cNvSpPr txBox="1">
            <a:spLocks/>
          </p:cNvSpPr>
          <p:nvPr>
            <p:custDataLst>
              <p:tags r:id="rId43"/>
            </p:custDataLst>
          </p:nvPr>
        </p:nvSpPr>
        <p:spPr bwMode="auto">
          <a:xfrm>
            <a:off x="1654175" y="5562600"/>
            <a:ext cx="4778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1000"/>
              <a:t>Ufa train</a:t>
            </a:r>
            <a:endParaRPr lang="en-US" sz="1000"/>
          </a:p>
        </p:txBody>
      </p:sp>
      <p:sp>
        <p:nvSpPr>
          <p:cNvPr id="82" name="Text Placeholder 10">
            <a:extLst>
              <a:ext uri="{FF2B5EF4-FFF2-40B4-BE49-F238E27FC236}">
                <a16:creationId xmlns:a16="http://schemas.microsoft.com/office/drawing/2014/main" id="{E0877C95-429D-AB90-7FA8-DF2DB8B399B2}"/>
              </a:ext>
            </a:extLst>
          </p:cNvPr>
          <p:cNvSpPr txBox="1">
            <a:spLocks/>
          </p:cNvSpPr>
          <p:nvPr>
            <p:custDataLst>
              <p:tags r:id="rId44"/>
            </p:custDataLst>
          </p:nvPr>
        </p:nvSpPr>
        <p:spPr bwMode="gray">
          <a:xfrm>
            <a:off x="4457700" y="2546350"/>
            <a:ext cx="496888" cy="182563"/>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C0C7830E-96C6-4ECA-8DA3-E04A9BEB06A1}" type="datetime'1''''''''''1'',''''''''''''''9''''''87'''''''''''''''''''''">
              <a:rPr lang="en-US" altLang="en-US" sz="1200" smtClean="0"/>
              <a:pPr marL="0" indent="0">
                <a:spcBef>
                  <a:spcPct val="0"/>
                </a:spcBef>
                <a:spcAft>
                  <a:spcPct val="0"/>
                </a:spcAft>
                <a:buNone/>
              </a:pPr>
              <a:t>11,987</a:t>
            </a:fld>
            <a:endParaRPr lang="en-US" sz="1200"/>
          </a:p>
        </p:txBody>
      </p:sp>
      <p:sp>
        <p:nvSpPr>
          <p:cNvPr id="83" name="Text Placeholder 10">
            <a:extLst>
              <a:ext uri="{FF2B5EF4-FFF2-40B4-BE49-F238E27FC236}">
                <a16:creationId xmlns:a16="http://schemas.microsoft.com/office/drawing/2014/main" id="{DE53BEDA-07C9-7B56-309B-31BFCB91EA76}"/>
              </a:ext>
            </a:extLst>
          </p:cNvPr>
          <p:cNvSpPr txBox="1">
            <a:spLocks/>
          </p:cNvSpPr>
          <p:nvPr>
            <p:custDataLst>
              <p:tags r:id="rId45"/>
            </p:custDataLst>
          </p:nvPr>
        </p:nvSpPr>
        <p:spPr bwMode="gray">
          <a:xfrm>
            <a:off x="2838450" y="2921000"/>
            <a:ext cx="423863" cy="182563"/>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53A00FD4-1943-46D3-9719-552CDDC2DEBB}" type="datetime'''1,''''''''''''''''''''''''''1''''''''3''4'''''''''''''''''''">
              <a:rPr lang="en-US" altLang="en-US" sz="1200" smtClean="0"/>
              <a:pPr marL="0" indent="0">
                <a:spcBef>
                  <a:spcPct val="0"/>
                </a:spcBef>
                <a:spcAft>
                  <a:spcPct val="0"/>
                </a:spcAft>
                <a:buNone/>
              </a:pPr>
              <a:t>1,134</a:t>
            </a:fld>
            <a:endParaRPr lang="en-US" sz="1200"/>
          </a:p>
        </p:txBody>
      </p:sp>
      <p:sp>
        <p:nvSpPr>
          <p:cNvPr id="84" name="Text Placeholder 10">
            <a:extLst>
              <a:ext uri="{FF2B5EF4-FFF2-40B4-BE49-F238E27FC236}">
                <a16:creationId xmlns:a16="http://schemas.microsoft.com/office/drawing/2014/main" id="{6466FE31-4223-FFE9-8CD9-B0014B063EB7}"/>
              </a:ext>
            </a:extLst>
          </p:cNvPr>
          <p:cNvSpPr txBox="1">
            <a:spLocks/>
          </p:cNvSpPr>
          <p:nvPr>
            <p:custDataLst>
              <p:tags r:id="rId46"/>
            </p:custDataLst>
          </p:nvPr>
        </p:nvSpPr>
        <p:spPr bwMode="gray">
          <a:xfrm>
            <a:off x="3167063" y="3297238"/>
            <a:ext cx="423863" cy="182563"/>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4EE7966A-E8F5-49CE-A582-B27D7409A064}" type="datetime'3'''''''''''''''''''''''''''',3''''''''''''''03'''''''''''''">
              <a:rPr lang="en-US" altLang="en-US" sz="1200" smtClean="0"/>
              <a:pPr marL="0" indent="0">
                <a:spcBef>
                  <a:spcPct val="0"/>
                </a:spcBef>
                <a:spcAft>
                  <a:spcPct val="0"/>
                </a:spcAft>
                <a:buNone/>
              </a:pPr>
              <a:t>3,303</a:t>
            </a:fld>
            <a:endParaRPr lang="en-US" sz="1200"/>
          </a:p>
        </p:txBody>
      </p:sp>
      <p:sp>
        <p:nvSpPr>
          <p:cNvPr id="85" name="Text Placeholder 10">
            <a:extLst>
              <a:ext uri="{FF2B5EF4-FFF2-40B4-BE49-F238E27FC236}">
                <a16:creationId xmlns:a16="http://schemas.microsoft.com/office/drawing/2014/main" id="{4337631C-F143-723B-E9A4-231328162624}"/>
              </a:ext>
            </a:extLst>
          </p:cNvPr>
          <p:cNvSpPr txBox="1">
            <a:spLocks/>
          </p:cNvSpPr>
          <p:nvPr>
            <p:custDataLst>
              <p:tags r:id="rId47"/>
            </p:custDataLst>
          </p:nvPr>
        </p:nvSpPr>
        <p:spPr bwMode="gray">
          <a:xfrm>
            <a:off x="3105150" y="3671888"/>
            <a:ext cx="423863" cy="182563"/>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7BA58C11-2CBF-41B6-8EFE-C1527725F85B}" type="datetime'''''''''''''''2'''''''',''''''''''8''''''''''''''''9''0'''''''">
              <a:rPr lang="en-US" altLang="en-US" sz="1200" smtClean="0"/>
              <a:pPr marL="0" indent="0">
                <a:spcBef>
                  <a:spcPct val="0"/>
                </a:spcBef>
                <a:spcAft>
                  <a:spcPct val="0"/>
                </a:spcAft>
                <a:buNone/>
              </a:pPr>
              <a:t>2,890</a:t>
            </a:fld>
            <a:endParaRPr lang="en-US" sz="1200"/>
          </a:p>
        </p:txBody>
      </p:sp>
      <p:sp>
        <p:nvSpPr>
          <p:cNvPr id="87" name="Text Placeholder 10">
            <a:extLst>
              <a:ext uri="{FF2B5EF4-FFF2-40B4-BE49-F238E27FC236}">
                <a16:creationId xmlns:a16="http://schemas.microsoft.com/office/drawing/2014/main" id="{82901ACF-6BE5-B356-4CBD-EB99B802676A}"/>
              </a:ext>
            </a:extLst>
          </p:cNvPr>
          <p:cNvSpPr txBox="1">
            <a:spLocks/>
          </p:cNvSpPr>
          <p:nvPr>
            <p:custDataLst>
              <p:tags r:id="rId48"/>
            </p:custDataLst>
          </p:nvPr>
        </p:nvSpPr>
        <p:spPr bwMode="gray">
          <a:xfrm>
            <a:off x="2813050" y="4422775"/>
            <a:ext cx="296863" cy="182563"/>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E005C0BD-5ECE-4104-98F8-495938209716}" type="datetime'''''''''''''6''6''''''''0'''''''''">
              <a:rPr lang="en-US" altLang="en-US" sz="1200" smtClean="0"/>
              <a:pPr marL="0" indent="0">
                <a:spcBef>
                  <a:spcPct val="0"/>
                </a:spcBef>
                <a:spcAft>
                  <a:spcPct val="0"/>
                </a:spcAft>
                <a:buNone/>
              </a:pPr>
              <a:t>660</a:t>
            </a:fld>
            <a:endParaRPr lang="en-US" sz="1200"/>
          </a:p>
        </p:txBody>
      </p:sp>
      <p:sp>
        <p:nvSpPr>
          <p:cNvPr id="88" name="Text Placeholder 10">
            <a:extLst>
              <a:ext uri="{FF2B5EF4-FFF2-40B4-BE49-F238E27FC236}">
                <a16:creationId xmlns:a16="http://schemas.microsoft.com/office/drawing/2014/main" id="{9462FA5C-B198-C765-653A-B733B38D0CE9}"/>
              </a:ext>
            </a:extLst>
          </p:cNvPr>
          <p:cNvSpPr txBox="1">
            <a:spLocks/>
          </p:cNvSpPr>
          <p:nvPr>
            <p:custDataLst>
              <p:tags r:id="rId49"/>
            </p:custDataLst>
          </p:nvPr>
        </p:nvSpPr>
        <p:spPr bwMode="gray">
          <a:xfrm>
            <a:off x="2674938" y="4797425"/>
            <a:ext cx="128588" cy="182563"/>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1D723688-AAC1-4095-B725-1D64AB3BACCA}" type="datetime'''''6'''''''''''''">
              <a:rPr lang="en-US" altLang="en-US" sz="1200" smtClean="0"/>
              <a:pPr marL="0" indent="0">
                <a:spcBef>
                  <a:spcPct val="0"/>
                </a:spcBef>
                <a:spcAft>
                  <a:spcPct val="0"/>
                </a:spcAft>
                <a:buNone/>
              </a:pPr>
              <a:t>6</a:t>
            </a:fld>
            <a:endParaRPr lang="en-US" sz="1200"/>
          </a:p>
        </p:txBody>
      </p:sp>
      <p:sp>
        <p:nvSpPr>
          <p:cNvPr id="89" name="Text Placeholder 10">
            <a:extLst>
              <a:ext uri="{FF2B5EF4-FFF2-40B4-BE49-F238E27FC236}">
                <a16:creationId xmlns:a16="http://schemas.microsoft.com/office/drawing/2014/main" id="{6B5CADA4-AC7B-EC7C-9069-7CDF5799F042}"/>
              </a:ext>
            </a:extLst>
          </p:cNvPr>
          <p:cNvSpPr txBox="1">
            <a:spLocks/>
          </p:cNvSpPr>
          <p:nvPr>
            <p:custDataLst>
              <p:tags r:id="rId50"/>
            </p:custDataLst>
          </p:nvPr>
        </p:nvSpPr>
        <p:spPr bwMode="auto">
          <a:xfrm>
            <a:off x="1801813" y="4437063"/>
            <a:ext cx="3302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D82A7878-1B62-4356-AA7B-DE8B7FCF3B13}" type="datetime'''''S''''o''''''''''''''''''m''''''''''''''''''a'''''''''''">
              <a:rPr lang="en-US" altLang="en-US" sz="1000" smtClean="0"/>
              <a:pPr marL="0" indent="0" algn="r">
                <a:spcBef>
                  <a:spcPct val="0"/>
                </a:spcBef>
                <a:spcAft>
                  <a:spcPct val="0"/>
                </a:spcAft>
                <a:buNone/>
              </a:pPr>
              <a:t>Soma</a:t>
            </a:fld>
            <a:endParaRPr lang="en-US" sz="1000"/>
          </a:p>
        </p:txBody>
      </p:sp>
      <p:sp>
        <p:nvSpPr>
          <p:cNvPr id="35" name="Rectangle 34"/>
          <p:cNvSpPr/>
          <p:nvPr>
            <p:custDataLst>
              <p:tags r:id="rId51"/>
            </p:custDataLst>
          </p:nvPr>
        </p:nvSpPr>
        <p:spPr bwMode="auto">
          <a:xfrm>
            <a:off x="2914650" y="2006600"/>
            <a:ext cx="2046288" cy="254000"/>
          </a:xfrm>
          <a:prstGeom prst="rect">
            <a:avLst/>
          </a:prstGeom>
          <a:noFill/>
          <a:ln w="6350" cap="flat" cmpd="sng" algn="ctr">
            <a:solidFill>
              <a:schemeClr val="tx1"/>
            </a:solidFill>
            <a:prstDash val="solid"/>
            <a:miter lim="800000"/>
            <a:headEnd type="none" w="med" len="med"/>
            <a:tailEnd type="none" w="med" len="me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90" name="Rectangle 89">
            <a:extLst>
              <a:ext uri="{FF2B5EF4-FFF2-40B4-BE49-F238E27FC236}">
                <a16:creationId xmlns:a16="http://schemas.microsoft.com/office/drawing/2014/main" id="{677D7D53-8B42-E270-CAE7-F95281A0507D}"/>
              </a:ext>
            </a:extLst>
          </p:cNvPr>
          <p:cNvSpPr/>
          <p:nvPr>
            <p:custDataLst>
              <p:tags r:id="rId52"/>
            </p:custDataLst>
          </p:nvPr>
        </p:nvSpPr>
        <p:spPr bwMode="auto">
          <a:xfrm>
            <a:off x="2965450" y="2062163"/>
            <a:ext cx="179388" cy="133350"/>
          </a:xfrm>
          <a:prstGeom prst="rect">
            <a:avLst/>
          </a:prstGeom>
          <a:solidFill>
            <a:schemeClr val="accent5"/>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91" name="Rectangle 90">
            <a:extLst>
              <a:ext uri="{FF2B5EF4-FFF2-40B4-BE49-F238E27FC236}">
                <a16:creationId xmlns:a16="http://schemas.microsoft.com/office/drawing/2014/main" id="{CF34DAC1-8749-14DE-139F-9261616BDCFA}"/>
              </a:ext>
            </a:extLst>
          </p:cNvPr>
          <p:cNvSpPr/>
          <p:nvPr>
            <p:custDataLst>
              <p:tags r:id="rId53"/>
            </p:custDataLst>
          </p:nvPr>
        </p:nvSpPr>
        <p:spPr bwMode="auto">
          <a:xfrm>
            <a:off x="3697288" y="2062163"/>
            <a:ext cx="179388" cy="133350"/>
          </a:xfrm>
          <a:prstGeom prst="rect">
            <a:avLst/>
          </a:prstGeom>
          <a:solidFill>
            <a:schemeClr val="accent6"/>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93" name="Text Placeholder 10">
            <a:extLst>
              <a:ext uri="{FF2B5EF4-FFF2-40B4-BE49-F238E27FC236}">
                <a16:creationId xmlns:a16="http://schemas.microsoft.com/office/drawing/2014/main" id="{60011FFB-1003-83CA-AC85-53031D78BA77}"/>
              </a:ext>
            </a:extLst>
          </p:cNvPr>
          <p:cNvSpPr txBox="1">
            <a:spLocks/>
          </p:cNvSpPr>
          <p:nvPr>
            <p:custDataLst>
              <p:tags r:id="rId54"/>
            </p:custDataLst>
          </p:nvPr>
        </p:nvSpPr>
        <p:spPr bwMode="auto">
          <a:xfrm>
            <a:off x="3195638" y="2057400"/>
            <a:ext cx="4000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D471DF2E-3CAF-42C5-BF23-F5FCEA45FE7B}" type="datetime'D''''''''''e''''''''''''''''at''''h''''''''''''''''s'''''">
              <a:rPr lang="en-US" altLang="en-US" sz="1000" smtClean="0"/>
              <a:pPr marL="0" indent="0">
                <a:spcBef>
                  <a:spcPct val="0"/>
                </a:spcBef>
                <a:spcAft>
                  <a:spcPct val="0"/>
                </a:spcAft>
                <a:buNone/>
              </a:pPr>
              <a:t>Deaths</a:t>
            </a:fld>
            <a:endParaRPr lang="en-US" sz="1000"/>
          </a:p>
        </p:txBody>
      </p:sp>
      <p:sp>
        <p:nvSpPr>
          <p:cNvPr id="94" name="Text Placeholder 10">
            <a:extLst>
              <a:ext uri="{FF2B5EF4-FFF2-40B4-BE49-F238E27FC236}">
                <a16:creationId xmlns:a16="http://schemas.microsoft.com/office/drawing/2014/main" id="{4945239A-48D3-DADB-FA58-32769A60AD96}"/>
              </a:ext>
            </a:extLst>
          </p:cNvPr>
          <p:cNvSpPr txBox="1">
            <a:spLocks/>
          </p:cNvSpPr>
          <p:nvPr>
            <p:custDataLst>
              <p:tags r:id="rId55"/>
            </p:custDataLst>
          </p:nvPr>
        </p:nvSpPr>
        <p:spPr bwMode="auto">
          <a:xfrm>
            <a:off x="3927476" y="2057400"/>
            <a:ext cx="9826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sz="1000"/>
              <a:t>Newspaper count</a:t>
            </a:r>
            <a:endParaRPr lang="en-US" sz="1000"/>
          </a:p>
        </p:txBody>
      </p:sp>
      <p:sp>
        <p:nvSpPr>
          <p:cNvPr id="36" name="Rectangle 35"/>
          <p:cNvSpPr/>
          <p:nvPr>
            <p:custDataLst>
              <p:tags r:id="rId56"/>
            </p:custDataLst>
          </p:nvPr>
        </p:nvSpPr>
        <p:spPr bwMode="auto">
          <a:xfrm>
            <a:off x="6297613" y="1995488"/>
            <a:ext cx="2774950" cy="457200"/>
          </a:xfrm>
          <a:prstGeom prst="rect">
            <a:avLst/>
          </a:prstGeom>
          <a:noFill/>
          <a:ln w="6350" cap="flat" cmpd="sng" algn="ctr">
            <a:solidFill>
              <a:schemeClr val="tx1"/>
            </a:solidFill>
            <a:prstDash val="solid"/>
            <a:miter lim="800000"/>
            <a:headEnd type="none" w="med" len="med"/>
            <a:tailEnd type="none" w="med" len="me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9" name="Rectangle 28"/>
          <p:cNvSpPr/>
          <p:nvPr>
            <p:custDataLst>
              <p:tags r:id="rId57"/>
            </p:custDataLst>
          </p:nvPr>
        </p:nvSpPr>
        <p:spPr bwMode="auto">
          <a:xfrm>
            <a:off x="6348413" y="2051050"/>
            <a:ext cx="179388" cy="133350"/>
          </a:xfrm>
          <a:prstGeom prst="rect">
            <a:avLst/>
          </a:prstGeom>
          <a:solidFill>
            <a:schemeClr val="accent1"/>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30" name="Rectangle 29"/>
          <p:cNvSpPr/>
          <p:nvPr>
            <p:custDataLst>
              <p:tags r:id="rId58"/>
            </p:custDataLst>
          </p:nvPr>
        </p:nvSpPr>
        <p:spPr bwMode="auto">
          <a:xfrm>
            <a:off x="6348413" y="2254250"/>
            <a:ext cx="179388" cy="133350"/>
          </a:xfrm>
          <a:prstGeom prst="rect">
            <a:avLst/>
          </a:prstGeom>
          <a:pattFill prst="ltDnDiag">
            <a:fgClr>
              <a:schemeClr val="tx1"/>
            </a:fgClr>
            <a:bgClr>
              <a:schemeClr val="bg1"/>
            </a:bgClr>
          </a:patt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24" name="Text Placeholder 10">
            <a:extLst>
              <a:ext uri="{FF2B5EF4-FFF2-40B4-BE49-F238E27FC236}">
                <a16:creationId xmlns:a16="http://schemas.microsoft.com/office/drawing/2014/main" id="{115DFB91-512B-3844-A114-92FBEDCA92F2}"/>
              </a:ext>
            </a:extLst>
          </p:cNvPr>
          <p:cNvSpPr>
            <a:spLocks noGrp="1"/>
          </p:cNvSpPr>
          <p:nvPr>
            <p:custDataLst>
              <p:tags r:id="rId59"/>
            </p:custDataLst>
          </p:nvPr>
        </p:nvSpPr>
        <p:spPr bwMode="auto">
          <a:xfrm>
            <a:off x="6578600" y="2046288"/>
            <a:ext cx="2443163"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r>
              <a:rPr lang="en-US" altLang="en-US" sz="1000"/>
              <a:t>Pre-Fukushima existing coal and gas plants</a:t>
            </a:r>
            <a:endParaRPr lang="en-US" sz="1000"/>
          </a:p>
        </p:txBody>
      </p:sp>
      <p:sp>
        <p:nvSpPr>
          <p:cNvPr id="126" name="Text Placeholder 10">
            <a:extLst>
              <a:ext uri="{FF2B5EF4-FFF2-40B4-BE49-F238E27FC236}">
                <a16:creationId xmlns:a16="http://schemas.microsoft.com/office/drawing/2014/main" id="{115DFB91-512B-3844-A114-92FBEDCA92F2}"/>
              </a:ext>
            </a:extLst>
          </p:cNvPr>
          <p:cNvSpPr>
            <a:spLocks noGrp="1"/>
          </p:cNvSpPr>
          <p:nvPr>
            <p:custDataLst>
              <p:tags r:id="rId60"/>
            </p:custDataLst>
          </p:nvPr>
        </p:nvSpPr>
        <p:spPr bwMode="auto">
          <a:xfrm>
            <a:off x="6578600" y="2249488"/>
            <a:ext cx="2327275"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r>
              <a:rPr lang="en-US" altLang="en-US" sz="1000"/>
              <a:t>Coal and gas that replaced nuclear plants</a:t>
            </a:r>
            <a:endParaRPr lang="en-US" sz="1000"/>
          </a:p>
        </p:txBody>
      </p:sp>
      <p:sp>
        <p:nvSpPr>
          <p:cNvPr id="149" name="Rectangle 148">
            <a:extLst>
              <a:ext uri="{FF2B5EF4-FFF2-40B4-BE49-F238E27FC236}">
                <a16:creationId xmlns:a16="http://schemas.microsoft.com/office/drawing/2014/main" id="{AFA7A80B-545B-D060-EBEC-DD9A6155438D}"/>
              </a:ext>
            </a:extLst>
          </p:cNvPr>
          <p:cNvSpPr/>
          <p:nvPr/>
        </p:nvSpPr>
        <p:spPr bwMode="gray">
          <a:xfrm>
            <a:off x="227496" y="2428873"/>
            <a:ext cx="4760430" cy="1150939"/>
          </a:xfrm>
          <a:prstGeom prst="rect">
            <a:avLst/>
          </a:prstGeom>
          <a:noFill/>
          <a:ln w="19050">
            <a:solidFill>
              <a:schemeClr val="accent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01" name="Rectangular Callout 200">
            <a:extLst>
              <a:ext uri="{FF2B5EF4-FFF2-40B4-BE49-F238E27FC236}">
                <a16:creationId xmlns:a16="http://schemas.microsoft.com/office/drawing/2014/main" id="{66DB8EAB-B12C-B74F-430D-F8E86B5DEE71}"/>
              </a:ext>
            </a:extLst>
          </p:cNvPr>
          <p:cNvSpPr/>
          <p:nvPr/>
        </p:nvSpPr>
        <p:spPr>
          <a:xfrm flipH="1">
            <a:off x="6223953" y="2533182"/>
            <a:ext cx="2180493" cy="628284"/>
          </a:xfrm>
          <a:prstGeom prst="wedgeRectCallout">
            <a:avLst>
              <a:gd name="adj1" fmla="val 35420"/>
              <a:gd name="adj2" fmla="val 72096"/>
            </a:avLst>
          </a:prstGeom>
          <a:solidFill>
            <a:schemeClr val="tx2">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defRPr/>
            </a:pPr>
            <a:r>
              <a:rPr lang="en-US" sz="1050">
                <a:solidFill>
                  <a:schemeClr val="bg1"/>
                </a:solidFill>
              </a:rPr>
              <a:t>Avoidable emissions and deaths caused by coal and gas additions following nuclear phase out</a:t>
            </a:r>
          </a:p>
        </p:txBody>
      </p:sp>
      <p:sp>
        <p:nvSpPr>
          <p:cNvPr id="217" name="Rectangular Callout 216">
            <a:extLst>
              <a:ext uri="{FF2B5EF4-FFF2-40B4-BE49-F238E27FC236}">
                <a16:creationId xmlns:a16="http://schemas.microsoft.com/office/drawing/2014/main" id="{66DB8EAB-B12C-B74F-430D-F8E86B5DEE71}"/>
              </a:ext>
            </a:extLst>
          </p:cNvPr>
          <p:cNvSpPr/>
          <p:nvPr/>
        </p:nvSpPr>
        <p:spPr>
          <a:xfrm flipH="1">
            <a:off x="6223953" y="2533182"/>
            <a:ext cx="2180493" cy="628284"/>
          </a:xfrm>
          <a:prstGeom prst="wedgeRectCallout">
            <a:avLst>
              <a:gd name="adj1" fmla="val -18854"/>
              <a:gd name="adj2" fmla="val 64216"/>
            </a:avLst>
          </a:prstGeom>
          <a:solidFill>
            <a:schemeClr val="tx2">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defRPr/>
            </a:pPr>
            <a:r>
              <a:rPr lang="en-US" sz="1050">
                <a:solidFill>
                  <a:schemeClr val="bg1"/>
                </a:solidFill>
              </a:rPr>
              <a:t>Additional emissions and deaths due to coal and gas use following nuclear phaseout</a:t>
            </a:r>
          </a:p>
        </p:txBody>
      </p:sp>
      <p:sp>
        <p:nvSpPr>
          <p:cNvPr id="5" name="Rectangular Callout 4">
            <a:extLst>
              <a:ext uri="{FF2B5EF4-FFF2-40B4-BE49-F238E27FC236}">
                <a16:creationId xmlns:a16="http://schemas.microsoft.com/office/drawing/2014/main" id="{9C9EB24D-3E92-DA64-F28E-59C86BB3B447}"/>
              </a:ext>
            </a:extLst>
          </p:cNvPr>
          <p:cNvSpPr/>
          <p:nvPr/>
        </p:nvSpPr>
        <p:spPr>
          <a:xfrm flipH="1">
            <a:off x="3864602" y="2839676"/>
            <a:ext cx="1493837" cy="676456"/>
          </a:xfrm>
          <a:prstGeom prst="wedgeRectCallout">
            <a:avLst>
              <a:gd name="adj1" fmla="val 65480"/>
              <a:gd name="adj2" fmla="val 28696"/>
            </a:avLst>
          </a:prstGeom>
          <a:solidFill>
            <a:schemeClr val="tx2">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defRPr/>
            </a:pPr>
            <a:r>
              <a:rPr lang="en-US" sz="1050">
                <a:solidFill>
                  <a:schemeClr val="bg1"/>
                </a:solidFill>
              </a:rPr>
              <a:t>Chernobyl is the </a:t>
            </a:r>
            <a:r>
              <a:rPr lang="en-US" sz="1050" b="1">
                <a:solidFill>
                  <a:schemeClr val="bg1"/>
                </a:solidFill>
              </a:rPr>
              <a:t>only </a:t>
            </a:r>
            <a:r>
              <a:rPr lang="en-US" sz="1050">
                <a:solidFill>
                  <a:schemeClr val="bg1"/>
                </a:solidFill>
              </a:rPr>
              <a:t>nuclear accident to have caused </a:t>
            </a:r>
            <a:r>
              <a:rPr lang="en-US" sz="1050" b="1">
                <a:solidFill>
                  <a:schemeClr val="bg1"/>
                </a:solidFill>
              </a:rPr>
              <a:t>direct loss of life.</a:t>
            </a:r>
          </a:p>
        </p:txBody>
      </p:sp>
      <p:sp>
        <p:nvSpPr>
          <p:cNvPr id="7" name="Rectangular Callout 6">
            <a:extLst>
              <a:ext uri="{FF2B5EF4-FFF2-40B4-BE49-F238E27FC236}">
                <a16:creationId xmlns:a16="http://schemas.microsoft.com/office/drawing/2014/main" id="{057050AA-8C10-0C21-305C-1B161ACA91D4}"/>
              </a:ext>
            </a:extLst>
          </p:cNvPr>
          <p:cNvSpPr/>
          <p:nvPr/>
        </p:nvSpPr>
        <p:spPr>
          <a:xfrm flipH="1">
            <a:off x="3878263" y="4003625"/>
            <a:ext cx="1083468" cy="1711375"/>
          </a:xfrm>
          <a:prstGeom prst="wedgeRectCallout">
            <a:avLst>
              <a:gd name="adj1" fmla="val 69788"/>
              <a:gd name="adj2" fmla="val -23506"/>
            </a:avLst>
          </a:prstGeom>
          <a:solidFill>
            <a:schemeClr val="tx2">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defRPr/>
            </a:pPr>
            <a:r>
              <a:rPr lang="en-US" sz="1050">
                <a:solidFill>
                  <a:schemeClr val="bg1"/>
                </a:solidFill>
              </a:rPr>
              <a:t>In the U.S., there were </a:t>
            </a:r>
            <a:r>
              <a:rPr lang="en-US" sz="1050" b="1">
                <a:solidFill>
                  <a:schemeClr val="bg1"/>
                </a:solidFill>
              </a:rPr>
              <a:t>22.6 deaths on average each year </a:t>
            </a:r>
            <a:r>
              <a:rPr lang="en-US" sz="1050">
                <a:solidFill>
                  <a:schemeClr val="bg1"/>
                </a:solidFill>
              </a:rPr>
              <a:t>between 2017-2021 in </a:t>
            </a:r>
            <a:r>
              <a:rPr lang="en-US" sz="1050" b="1">
                <a:solidFill>
                  <a:schemeClr val="bg1"/>
                </a:solidFill>
              </a:rPr>
              <a:t>coal</a:t>
            </a:r>
            <a:r>
              <a:rPr lang="en-US" sz="1050">
                <a:solidFill>
                  <a:schemeClr val="bg1"/>
                </a:solidFill>
              </a:rPr>
              <a:t> mines and </a:t>
            </a:r>
            <a:r>
              <a:rPr lang="en-US" sz="1050" b="1">
                <a:solidFill>
                  <a:schemeClr val="bg1"/>
                </a:solidFill>
              </a:rPr>
              <a:t>oil</a:t>
            </a:r>
            <a:r>
              <a:rPr lang="en-US" sz="1050">
                <a:solidFill>
                  <a:schemeClr val="bg1"/>
                </a:solidFill>
              </a:rPr>
              <a:t> and </a:t>
            </a:r>
            <a:r>
              <a:rPr lang="en-US" sz="1050" b="1">
                <a:solidFill>
                  <a:schemeClr val="bg1"/>
                </a:solidFill>
              </a:rPr>
              <a:t>gas</a:t>
            </a:r>
            <a:r>
              <a:rPr lang="en-US" sz="1050">
                <a:solidFill>
                  <a:schemeClr val="bg1"/>
                </a:solidFill>
              </a:rPr>
              <a:t> plants.</a:t>
            </a:r>
          </a:p>
        </p:txBody>
      </p:sp>
      <p:sp>
        <p:nvSpPr>
          <p:cNvPr id="81" name="TextBox 80">
            <a:extLst>
              <a:ext uri="{FF2B5EF4-FFF2-40B4-BE49-F238E27FC236}">
                <a16:creationId xmlns:a16="http://schemas.microsoft.com/office/drawing/2014/main" id="{BFF59E22-3D24-6671-1C2A-73911EBEA871}"/>
              </a:ext>
            </a:extLst>
          </p:cNvPr>
          <p:cNvSpPr txBox="1"/>
          <p:nvPr/>
        </p:nvSpPr>
        <p:spPr bwMode="gray">
          <a:xfrm>
            <a:off x="251587" y="4900632"/>
            <a:ext cx="1079500" cy="661720"/>
          </a:xfrm>
          <a:prstGeom prst="rect">
            <a:avLst/>
          </a:prstGeom>
          <a:noFill/>
          <a:ln>
            <a:noFill/>
          </a:ln>
        </p:spPr>
        <p:txBody>
          <a:bodyPr wrap="square" lIns="137160" tIns="137160" rIns="274320" bIns="137160" rtlCol="0">
            <a:spAutoFit/>
          </a:bodyPr>
          <a:lstStyle/>
          <a:p>
            <a:pPr marL="0" indent="0" algn="l">
              <a:spcBef>
                <a:spcPts val="600"/>
              </a:spcBef>
              <a:spcAft>
                <a:spcPts val="600"/>
              </a:spcAft>
              <a:buNone/>
            </a:pPr>
            <a:r>
              <a:rPr lang="en-US" sz="1250" b="1" dirty="0"/>
              <a:t>Gas plants</a:t>
            </a:r>
          </a:p>
        </p:txBody>
      </p:sp>
    </p:spTree>
    <p:custDataLst>
      <p:tags r:id="rId1"/>
    </p:custDataLst>
    <p:extLst>
      <p:ext uri="{BB962C8B-B14F-4D97-AF65-F5344CB8AC3E}">
        <p14:creationId xmlns:p14="http://schemas.microsoft.com/office/powerpoint/2010/main" val="1050286550"/>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B8D3A42-A3AA-FD0D-78FF-F779F2755527}"/>
            </a:ext>
          </a:extLst>
        </p:cNvPr>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D96DD419-836A-47C0-1BB0-D9ABE6E20279}"/>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7" imgW="405" imgH="405" progId="TCLayout.ActiveDocument.1">
                  <p:embed/>
                </p:oleObj>
              </mc:Choice>
              <mc:Fallback>
                <p:oleObj name="think-cell Slide" r:id="rId7" imgW="405" imgH="405" progId="TCLayout.ActiveDocument.1">
                  <p:embed/>
                  <p:pic>
                    <p:nvPicPr>
                      <p:cNvPr id="4" name="think-cell data - do not delete" hidden="1">
                        <a:extLst>
                          <a:ext uri="{FF2B5EF4-FFF2-40B4-BE49-F238E27FC236}">
                            <a16:creationId xmlns:a16="http://schemas.microsoft.com/office/drawing/2014/main" id="{D96DD419-836A-47C0-1BB0-D9ABE6E20279}"/>
                          </a:ext>
                        </a:extLst>
                      </p:cNvPr>
                      <p:cNvPicPr/>
                      <p:nvPr/>
                    </p:nvPicPr>
                    <p:blipFill>
                      <a:blip r:embed="rId8"/>
                      <a:stretch>
                        <a:fillRect/>
                      </a:stretch>
                    </p:blipFill>
                    <p:spPr>
                      <a:xfrm>
                        <a:off x="1588" y="1588"/>
                        <a:ext cx="1588" cy="1588"/>
                      </a:xfrm>
                      <a:prstGeom prst="rect">
                        <a:avLst/>
                      </a:prstGeom>
                    </p:spPr>
                  </p:pic>
                </p:oleObj>
              </mc:Fallback>
            </mc:AlternateContent>
          </a:graphicData>
        </a:graphic>
      </p:graphicFrame>
      <p:sp>
        <p:nvSpPr>
          <p:cNvPr id="2732" name="Speech Bubble: Rectangle 2731">
            <a:extLst>
              <a:ext uri="{FF2B5EF4-FFF2-40B4-BE49-F238E27FC236}">
                <a16:creationId xmlns:a16="http://schemas.microsoft.com/office/drawing/2014/main" id="{4C46C6EB-542E-BFF9-82B7-0F586A716A0C}"/>
              </a:ext>
            </a:extLst>
          </p:cNvPr>
          <p:cNvSpPr/>
          <p:nvPr>
            <p:custDataLst>
              <p:tags r:id="rId2"/>
            </p:custDataLst>
          </p:nvPr>
        </p:nvSpPr>
        <p:spPr>
          <a:xfrm>
            <a:off x="188012" y="3470100"/>
            <a:ext cx="1882809" cy="756690"/>
          </a:xfrm>
          <a:prstGeom prst="wedgeRectCallout">
            <a:avLst>
              <a:gd name="adj1" fmla="val 61006"/>
              <a:gd name="adj2" fmla="val -16218"/>
            </a:avLst>
          </a:prstGeom>
          <a:solidFill>
            <a:srgbClr val="0083B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defRPr/>
            </a:pPr>
            <a:r>
              <a:rPr lang="en-US" sz="900" b="1">
                <a:solidFill>
                  <a:schemeClr val="bg1"/>
                </a:solidFill>
                <a:latin typeface="Arial (body)"/>
              </a:rPr>
              <a:t>10 out 50 U.S. states </a:t>
            </a:r>
            <a:r>
              <a:rPr lang="en-US" sz="900">
                <a:solidFill>
                  <a:schemeClr val="bg1"/>
                </a:solidFill>
                <a:latin typeface="Arial (body)"/>
              </a:rPr>
              <a:t>house</a:t>
            </a:r>
            <a:r>
              <a:rPr lang="en-US" sz="900" b="1">
                <a:solidFill>
                  <a:schemeClr val="bg1"/>
                </a:solidFill>
                <a:latin typeface="Arial (body)"/>
              </a:rPr>
              <a:t> fusion startups</a:t>
            </a:r>
            <a:r>
              <a:rPr lang="en-US" sz="900">
                <a:solidFill>
                  <a:schemeClr val="bg1"/>
                </a:solidFill>
                <a:latin typeface="Arial (body)"/>
              </a:rPr>
              <a:t>; ~</a:t>
            </a:r>
            <a:r>
              <a:rPr lang="en-US" sz="900" b="1">
                <a:solidFill>
                  <a:schemeClr val="bg1"/>
                </a:solidFill>
                <a:latin typeface="Arial (body)"/>
              </a:rPr>
              <a:t>30% of them are in California</a:t>
            </a:r>
            <a:r>
              <a:rPr lang="en-US" sz="900">
                <a:solidFill>
                  <a:schemeClr val="bg1"/>
                </a:solidFill>
                <a:latin typeface="Arial (body)"/>
              </a:rPr>
              <a:t> (e.g., EMC2, Fuse, Helicity Space, and TAE). </a:t>
            </a:r>
          </a:p>
        </p:txBody>
      </p:sp>
      <p:sp>
        <p:nvSpPr>
          <p:cNvPr id="2" name="Title 1">
            <a:extLst>
              <a:ext uri="{FF2B5EF4-FFF2-40B4-BE49-F238E27FC236}">
                <a16:creationId xmlns:a16="http://schemas.microsoft.com/office/drawing/2014/main" id="{FC55F4AD-3F00-E121-06CF-A626A1F799E5}"/>
              </a:ext>
            </a:extLst>
          </p:cNvPr>
          <p:cNvSpPr>
            <a:spLocks noGrp="1"/>
          </p:cNvSpPr>
          <p:nvPr>
            <p:ph type="title"/>
          </p:nvPr>
        </p:nvSpPr>
        <p:spPr>
          <a:xfrm>
            <a:off x="272850" y="477976"/>
            <a:ext cx="11919150" cy="882788"/>
          </a:xfrm>
        </p:spPr>
        <p:txBody>
          <a:bodyPr vert="horz">
            <a:noAutofit/>
          </a:bodyPr>
          <a:lstStyle/>
          <a:p>
            <a:r>
              <a:rPr lang="en-US"/>
              <a:t>Over half of fusion startups based in U.S., ~one-third in California</a:t>
            </a:r>
          </a:p>
        </p:txBody>
      </p:sp>
      <p:sp>
        <p:nvSpPr>
          <p:cNvPr id="9" name="btfpNotesBox368131">
            <a:hlinkClick r:id="rId9"/>
            <a:extLst>
              <a:ext uri="{FF2B5EF4-FFF2-40B4-BE49-F238E27FC236}">
                <a16:creationId xmlns:a16="http://schemas.microsoft.com/office/drawing/2014/main" id="{34448378-64F8-1BE2-3ECE-CB62D6A7F989}"/>
              </a:ext>
            </a:extLst>
          </p:cNvPr>
          <p:cNvSpPr txBox="1"/>
          <p:nvPr>
            <p:custDataLst>
              <p:tags r:id="rId3"/>
            </p:custDataLst>
          </p:nvPr>
        </p:nvSpPr>
        <p:spPr bwMode="gray">
          <a:xfrm>
            <a:off x="330200" y="6282452"/>
            <a:ext cx="8558121" cy="492443"/>
          </a:xfrm>
          <a:prstGeom prst="rect">
            <a:avLst/>
          </a:prstGeom>
          <a:noFill/>
        </p:spPr>
        <p:txBody>
          <a:bodyPr vert="horz" wrap="square" lIns="0" tIns="0" rIns="0" bIns="0" rtlCol="0" anchor="b">
            <a:spAutoFit/>
          </a:bodyPr>
          <a:lstStyle/>
          <a:p>
            <a:pPr lvl="0" defTabSz="711200">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lang="en-US" sz="800" dirty="0" err="1">
                <a:solidFill>
                  <a:srgbClr val="000000"/>
                </a:solidFill>
                <a:latin typeface="Arial"/>
              </a:rPr>
              <a:t>PitchBook</a:t>
            </a:r>
            <a:r>
              <a:rPr lang="en-US" sz="800" dirty="0">
                <a:solidFill>
                  <a:srgbClr val="000000"/>
                </a:solidFill>
                <a:latin typeface="Arial"/>
              </a:rPr>
              <a:t>, </a:t>
            </a:r>
            <a:r>
              <a:rPr lang="en-US" sz="800" dirty="0">
                <a:solidFill>
                  <a:srgbClr val="000000"/>
                </a:solidFill>
                <a:latin typeface="Arial"/>
                <a:hlinkClick r:id="rId10"/>
              </a:rPr>
              <a:t>Company profiles</a:t>
            </a:r>
            <a:r>
              <a:rPr lang="en-US" sz="800" dirty="0">
                <a:solidFill>
                  <a:srgbClr val="000000"/>
                </a:solidFill>
                <a:latin typeface="Arial"/>
              </a:rPr>
              <a:t> (2025); MIT, </a:t>
            </a:r>
            <a:r>
              <a:rPr lang="en-US" sz="800" dirty="0">
                <a:solidFill>
                  <a:srgbClr val="000000"/>
                </a:solidFill>
                <a:latin typeface="Arial"/>
                <a:hlinkClick r:id="rId11"/>
              </a:rPr>
              <a:t>MIT spinout Commonwealth Fusion Systems unveils plans for the world’s first fusion power plant</a:t>
            </a:r>
            <a:r>
              <a:rPr lang="en-US" sz="800" dirty="0">
                <a:solidFill>
                  <a:srgbClr val="000000"/>
                </a:solidFill>
                <a:latin typeface="Arial"/>
              </a:rPr>
              <a:t> (2024); WNN, </a:t>
            </a:r>
            <a:r>
              <a:rPr lang="en-US" sz="800" dirty="0">
                <a:solidFill>
                  <a:srgbClr val="000000"/>
                </a:solidFill>
                <a:latin typeface="Arial"/>
                <a:hlinkClick r:id="rId12"/>
              </a:rPr>
              <a:t>Germany's Marvel Fusion raises further EUR113 million</a:t>
            </a:r>
            <a:r>
              <a:rPr lang="en-US" sz="800" dirty="0">
                <a:solidFill>
                  <a:srgbClr val="000000"/>
                </a:solidFill>
                <a:latin typeface="Arial"/>
              </a:rPr>
              <a:t> (2025)</a:t>
            </a:r>
            <a:r>
              <a:rPr lang="en-US" sz="800" dirty="0">
                <a:solidFill>
                  <a:srgbClr val="000000"/>
                </a:solidFill>
              </a:rPr>
              <a:t>; Fusion Industry Association, </a:t>
            </a:r>
            <a:r>
              <a:rPr lang="en-US" sz="800" dirty="0">
                <a:solidFill>
                  <a:srgbClr val="000000"/>
                </a:solidFill>
                <a:hlinkClick r:id="rId13"/>
              </a:rPr>
              <a:t>The global fusion industry in 2025 </a:t>
            </a:r>
            <a:r>
              <a:rPr lang="en-US" sz="800" dirty="0">
                <a:solidFill>
                  <a:srgbClr val="000000"/>
                </a:solidFill>
              </a:rPr>
              <a:t>(2025); Nuclear Engineering International, </a:t>
            </a:r>
            <a:r>
              <a:rPr lang="en-US" sz="800" dirty="0">
                <a:solidFill>
                  <a:srgbClr val="000000"/>
                </a:solidFill>
                <a:hlinkClick r:id="rId14"/>
              </a:rPr>
              <a:t>California </a:t>
            </a:r>
            <a:r>
              <a:rPr lang="en-US" sz="800" dirty="0" err="1">
                <a:solidFill>
                  <a:srgbClr val="000000"/>
                </a:solidFill>
                <a:hlinkClick r:id="rId14"/>
              </a:rPr>
              <a:t>recognises</a:t>
            </a:r>
            <a:r>
              <a:rPr lang="en-US" sz="800" dirty="0">
                <a:solidFill>
                  <a:srgbClr val="000000"/>
                </a:solidFill>
                <a:hlinkClick r:id="rId14"/>
              </a:rPr>
              <a:t> fusion energy as distinct from nuclear fission</a:t>
            </a:r>
            <a:r>
              <a:rPr lang="en-US" sz="800" dirty="0">
                <a:solidFill>
                  <a:srgbClr val="000000"/>
                </a:solidFill>
              </a:rPr>
              <a:t> (2023).</a:t>
            </a:r>
            <a:endParaRPr lang="en-US" sz="800" dirty="0">
              <a:solidFill>
                <a:srgbClr val="000000"/>
              </a:solidFill>
              <a:latin typeface="Arial"/>
            </a:endParaRPr>
          </a:p>
          <a:p>
            <a:pPr lvl="0" defTabSz="711200">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Brenda Rain, </a:t>
            </a:r>
            <a:r>
              <a:rPr lang="en-US" sz="800" dirty="0">
                <a:solidFill>
                  <a:srgbClr val="000000"/>
                </a:solidFill>
                <a:latin typeface="Arial"/>
              </a:rPr>
              <a:t>Isabel </a:t>
            </a:r>
            <a:r>
              <a:rPr lang="en-US" sz="800" dirty="0" err="1">
                <a:solidFill>
                  <a:srgbClr val="000000"/>
                </a:solidFill>
                <a:latin typeface="Arial"/>
              </a:rPr>
              <a:t>Hoyos</a:t>
            </a:r>
            <a:r>
              <a:rPr lang="en-US" sz="800" dirty="0">
                <a:solidFill>
                  <a:srgbClr val="000000"/>
                </a:solidFill>
                <a:latin typeface="Arial"/>
              </a:rPr>
              <a:t>, </a:t>
            </a:r>
            <a:r>
              <a:rPr lang="en-US" sz="800" dirty="0" err="1">
                <a:solidFill>
                  <a:srgbClr val="000000"/>
                </a:solidFill>
                <a:latin typeface="Arial"/>
              </a:rPr>
              <a:t>Hyae</a:t>
            </a:r>
            <a:r>
              <a:rPr lang="en-US" sz="800" dirty="0">
                <a:solidFill>
                  <a:srgbClr val="000000"/>
                </a:solidFill>
                <a:latin typeface="Arial"/>
              </a:rPr>
              <a:t> </a:t>
            </a:r>
            <a:r>
              <a:rPr lang="en-US" sz="800" dirty="0" err="1">
                <a:solidFill>
                  <a:srgbClr val="000000"/>
                </a:solidFill>
                <a:latin typeface="Arial"/>
              </a:rPr>
              <a:t>Ryung</a:t>
            </a:r>
            <a:r>
              <a:rPr lang="en-US" sz="800" dirty="0">
                <a:solidFill>
                  <a:srgbClr val="000000"/>
                </a:solidFill>
                <a:latin typeface="Arial"/>
              </a:rPr>
              <a:t> Kim,</a:t>
            </a:r>
            <a:r>
              <a:rPr kumimoji="0" lang="en-US" sz="800" b="0" i="0" u="none" strike="noStrike" kern="1200" cap="none" spc="0" normalizeH="0" baseline="0" noProof="0" dirty="0">
                <a:ln>
                  <a:noFill/>
                </a:ln>
                <a:solidFill>
                  <a:srgbClr val="000000"/>
                </a:solidFill>
                <a:effectLst/>
                <a:uLnTx/>
                <a:uFillTx/>
                <a:latin typeface="Arial"/>
                <a:ea typeface="+mn-ea"/>
                <a:cs typeface="+mn-cs"/>
              </a:rPr>
              <a:t> 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5"/>
              </a:rPr>
              <a:t>Gernot Wagner</a:t>
            </a:r>
            <a:r>
              <a:rPr kumimoji="0" lang="en-US" sz="800" b="0" i="0" u="none" strike="noStrike" kern="1200" cap="none" spc="0" normalizeH="0" baseline="0" noProof="0" dirty="0">
                <a:ln>
                  <a:noFill/>
                </a:ln>
                <a:solidFill>
                  <a:srgbClr val="000000"/>
                </a:solidFill>
                <a:effectLst/>
                <a:uLnTx/>
                <a:uFillTx/>
                <a:latin typeface="Arial"/>
                <a:ea typeface="+mn-ea"/>
                <a:cs typeface="+mn-cs"/>
              </a:rPr>
              <a:t>. Share with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6"/>
              </a:rPr>
              <a:t>attribution</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u="none" strike="noStrike" kern="1200" cap="none" spc="0" normalizeH="0" baseline="0" noProof="0" dirty="0">
                <a:ln>
                  <a:noFill/>
                </a:ln>
                <a:solidFill>
                  <a:srgbClr val="000000"/>
                </a:solidFill>
                <a:effectLst/>
                <a:uLnTx/>
                <a:uFillTx/>
                <a:latin typeface="Arial"/>
                <a:ea typeface="+mn-ea"/>
                <a:cs typeface="+mn-cs"/>
              </a:rPr>
              <a:t>et al., </a:t>
            </a:r>
            <a:r>
              <a:rPr kumimoji="0" lang="en-US" sz="800" b="0" i="0" u="none" strike="noStrike" kern="1200" cap="none" spc="0" normalizeH="0" baseline="0" noProof="0" dirty="0">
                <a:ln>
                  <a:noFill/>
                </a:ln>
                <a:solidFill>
                  <a:srgbClr val="000000"/>
                </a:solidFill>
                <a:effectLst/>
                <a:uLnTx/>
                <a:uFillTx/>
                <a:latin typeface="Arial"/>
                <a:ea typeface="+mn-ea"/>
                <a:cs typeface="+mn-cs"/>
              </a:rPr>
              <a:t>"Reenergizing Nuclear" (23 September 2025).</a:t>
            </a:r>
          </a:p>
        </p:txBody>
      </p:sp>
      <p:sp>
        <p:nvSpPr>
          <p:cNvPr id="2723" name="TextBox 2722">
            <a:extLst>
              <a:ext uri="{FF2B5EF4-FFF2-40B4-BE49-F238E27FC236}">
                <a16:creationId xmlns:a16="http://schemas.microsoft.com/office/drawing/2014/main" id="{F8A2E1E2-30BD-242B-CE3A-319080FFA132}"/>
              </a:ext>
            </a:extLst>
          </p:cNvPr>
          <p:cNvSpPr txBox="1"/>
          <p:nvPr/>
        </p:nvSpPr>
        <p:spPr>
          <a:xfrm>
            <a:off x="330200" y="1393564"/>
            <a:ext cx="446935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body)"/>
                <a:cs typeface="Arial" panose="020B0604020202020204" pitchFamily="34" charset="0"/>
              </a:rPr>
              <a:t>Private global fusion ecosystem landscape in 2025 </a:t>
            </a:r>
          </a:p>
        </p:txBody>
      </p:sp>
      <p:cxnSp>
        <p:nvCxnSpPr>
          <p:cNvPr id="2725" name="btfpColumnHeaderBoxLine223027">
            <a:extLst>
              <a:ext uri="{FF2B5EF4-FFF2-40B4-BE49-F238E27FC236}">
                <a16:creationId xmlns:a16="http://schemas.microsoft.com/office/drawing/2014/main" id="{DE73CCF4-3DFC-9D4B-C7AB-47E5F55FE671}"/>
              </a:ext>
            </a:extLst>
          </p:cNvPr>
          <p:cNvCxnSpPr>
            <a:cxnSpLocks/>
          </p:cNvCxnSpPr>
          <p:nvPr/>
        </p:nvCxnSpPr>
        <p:spPr bwMode="gray">
          <a:xfrm>
            <a:off x="403570" y="1654657"/>
            <a:ext cx="8138160"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grpSp>
        <p:nvGrpSpPr>
          <p:cNvPr id="10" name="Group 9">
            <a:extLst>
              <a:ext uri="{FF2B5EF4-FFF2-40B4-BE49-F238E27FC236}">
                <a16:creationId xmlns:a16="http://schemas.microsoft.com/office/drawing/2014/main" id="{5A0E7563-7DA3-CE40-7349-7B4AC7031856}"/>
              </a:ext>
            </a:extLst>
          </p:cNvPr>
          <p:cNvGrpSpPr/>
          <p:nvPr/>
        </p:nvGrpSpPr>
        <p:grpSpPr>
          <a:xfrm>
            <a:off x="1449674" y="2266825"/>
            <a:ext cx="7295062" cy="3770711"/>
            <a:chOff x="1417035" y="1160463"/>
            <a:chExt cx="9603390" cy="4897437"/>
          </a:xfrm>
        </p:grpSpPr>
        <p:grpSp>
          <p:nvGrpSpPr>
            <p:cNvPr id="11" name="Group 10">
              <a:extLst>
                <a:ext uri="{FF2B5EF4-FFF2-40B4-BE49-F238E27FC236}">
                  <a16:creationId xmlns:a16="http://schemas.microsoft.com/office/drawing/2014/main" id="{17423950-57BD-F3DC-4FD4-22AE6B345ACE}"/>
                </a:ext>
              </a:extLst>
            </p:cNvPr>
            <p:cNvGrpSpPr/>
            <p:nvPr/>
          </p:nvGrpSpPr>
          <p:grpSpPr>
            <a:xfrm>
              <a:off x="6486733" y="1321315"/>
              <a:ext cx="4288232" cy="3302175"/>
              <a:chOff x="6486733" y="1321315"/>
              <a:chExt cx="4288232" cy="3302175"/>
            </a:xfrm>
            <a:solidFill>
              <a:schemeClr val="tx2">
                <a:lumMod val="90000"/>
              </a:schemeClr>
            </a:solidFill>
          </p:grpSpPr>
          <p:sp>
            <p:nvSpPr>
              <p:cNvPr id="2596" name="Freeform 681">
                <a:extLst>
                  <a:ext uri="{FF2B5EF4-FFF2-40B4-BE49-F238E27FC236}">
                    <a16:creationId xmlns:a16="http://schemas.microsoft.com/office/drawing/2014/main" id="{036707C8-3F69-DA3E-8F77-F6E583B1D44C}"/>
                  </a:ext>
                </a:extLst>
              </p:cNvPr>
              <p:cNvSpPr>
                <a:spLocks/>
              </p:cNvSpPr>
              <p:nvPr/>
            </p:nvSpPr>
            <p:spPr bwMode="auto">
              <a:xfrm>
                <a:off x="6733514" y="3240170"/>
                <a:ext cx="182402" cy="149496"/>
              </a:xfrm>
              <a:custGeom>
                <a:avLst/>
                <a:gdLst>
                  <a:gd name="T0" fmla="*/ 29 w 35"/>
                  <a:gd name="T1" fmla="*/ 10 h 27"/>
                  <a:gd name="T2" fmla="*/ 30 w 35"/>
                  <a:gd name="T3" fmla="*/ 7 h 27"/>
                  <a:gd name="T4" fmla="*/ 29 w 35"/>
                  <a:gd name="T5" fmla="*/ 5 h 27"/>
                  <a:gd name="T6" fmla="*/ 35 w 35"/>
                  <a:gd name="T7" fmla="*/ 0 h 27"/>
                  <a:gd name="T8" fmla="*/ 25 w 35"/>
                  <a:gd name="T9" fmla="*/ 1 h 27"/>
                  <a:gd name="T10" fmla="*/ 19 w 35"/>
                  <a:gd name="T11" fmla="*/ 2 h 27"/>
                  <a:gd name="T12" fmla="*/ 13 w 35"/>
                  <a:gd name="T13" fmla="*/ 2 h 27"/>
                  <a:gd name="T14" fmla="*/ 8 w 35"/>
                  <a:gd name="T15" fmla="*/ 2 h 27"/>
                  <a:gd name="T16" fmla="*/ 7 w 35"/>
                  <a:gd name="T17" fmla="*/ 4 h 27"/>
                  <a:gd name="T18" fmla="*/ 6 w 35"/>
                  <a:gd name="T19" fmla="*/ 6 h 27"/>
                  <a:gd name="T20" fmla="*/ 3 w 35"/>
                  <a:gd name="T21" fmla="*/ 6 h 27"/>
                  <a:gd name="T22" fmla="*/ 3 w 35"/>
                  <a:gd name="T23" fmla="*/ 10 h 27"/>
                  <a:gd name="T24" fmla="*/ 4 w 35"/>
                  <a:gd name="T25" fmla="*/ 14 h 27"/>
                  <a:gd name="T26" fmla="*/ 2 w 35"/>
                  <a:gd name="T27" fmla="*/ 22 h 27"/>
                  <a:gd name="T28" fmla="*/ 7 w 35"/>
                  <a:gd name="T29" fmla="*/ 27 h 27"/>
                  <a:gd name="T30" fmla="*/ 13 w 35"/>
                  <a:gd name="T31" fmla="*/ 24 h 27"/>
                  <a:gd name="T32" fmla="*/ 22 w 35"/>
                  <a:gd name="T33" fmla="*/ 19 h 27"/>
                  <a:gd name="T34" fmla="*/ 28 w 35"/>
                  <a:gd name="T35" fmla="*/ 15 h 27"/>
                  <a:gd name="T36" fmla="*/ 29 w 35"/>
                  <a:gd name="T37" fmla="*/ 10 h 27"/>
                  <a:gd name="T38" fmla="*/ 29 w 35"/>
                  <a:gd name="T39"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27">
                    <a:moveTo>
                      <a:pt x="29" y="10"/>
                    </a:moveTo>
                    <a:cubicBezTo>
                      <a:pt x="30" y="9"/>
                      <a:pt x="31" y="8"/>
                      <a:pt x="30" y="7"/>
                    </a:cubicBezTo>
                    <a:cubicBezTo>
                      <a:pt x="29" y="6"/>
                      <a:pt x="28" y="6"/>
                      <a:pt x="29" y="5"/>
                    </a:cubicBezTo>
                    <a:cubicBezTo>
                      <a:pt x="31" y="3"/>
                      <a:pt x="35" y="3"/>
                      <a:pt x="35" y="0"/>
                    </a:cubicBezTo>
                    <a:cubicBezTo>
                      <a:pt x="32" y="0"/>
                      <a:pt x="28" y="0"/>
                      <a:pt x="25" y="1"/>
                    </a:cubicBezTo>
                    <a:cubicBezTo>
                      <a:pt x="23" y="1"/>
                      <a:pt x="21" y="2"/>
                      <a:pt x="19" y="2"/>
                    </a:cubicBezTo>
                    <a:cubicBezTo>
                      <a:pt x="16" y="2"/>
                      <a:pt x="15" y="1"/>
                      <a:pt x="13" y="2"/>
                    </a:cubicBezTo>
                    <a:cubicBezTo>
                      <a:pt x="11" y="3"/>
                      <a:pt x="10" y="3"/>
                      <a:pt x="8" y="2"/>
                    </a:cubicBezTo>
                    <a:cubicBezTo>
                      <a:pt x="6" y="0"/>
                      <a:pt x="7" y="4"/>
                      <a:pt x="7" y="4"/>
                    </a:cubicBezTo>
                    <a:cubicBezTo>
                      <a:pt x="6" y="5"/>
                      <a:pt x="6" y="6"/>
                      <a:pt x="6" y="6"/>
                    </a:cubicBezTo>
                    <a:cubicBezTo>
                      <a:pt x="5" y="8"/>
                      <a:pt x="4" y="6"/>
                      <a:pt x="3" y="6"/>
                    </a:cubicBezTo>
                    <a:cubicBezTo>
                      <a:pt x="2" y="7"/>
                      <a:pt x="3" y="9"/>
                      <a:pt x="3" y="10"/>
                    </a:cubicBezTo>
                    <a:cubicBezTo>
                      <a:pt x="3" y="11"/>
                      <a:pt x="2" y="13"/>
                      <a:pt x="4" y="14"/>
                    </a:cubicBezTo>
                    <a:cubicBezTo>
                      <a:pt x="9" y="17"/>
                      <a:pt x="5" y="19"/>
                      <a:pt x="2" y="22"/>
                    </a:cubicBezTo>
                    <a:cubicBezTo>
                      <a:pt x="0" y="24"/>
                      <a:pt x="5" y="27"/>
                      <a:pt x="7" y="27"/>
                    </a:cubicBezTo>
                    <a:cubicBezTo>
                      <a:pt x="9" y="27"/>
                      <a:pt x="11" y="25"/>
                      <a:pt x="13" y="24"/>
                    </a:cubicBezTo>
                    <a:cubicBezTo>
                      <a:pt x="16" y="22"/>
                      <a:pt x="19" y="21"/>
                      <a:pt x="22" y="19"/>
                    </a:cubicBezTo>
                    <a:cubicBezTo>
                      <a:pt x="24" y="18"/>
                      <a:pt x="26" y="17"/>
                      <a:pt x="28" y="15"/>
                    </a:cubicBezTo>
                    <a:cubicBezTo>
                      <a:pt x="29" y="13"/>
                      <a:pt x="28" y="11"/>
                      <a:pt x="29" y="10"/>
                    </a:cubicBezTo>
                    <a:cubicBezTo>
                      <a:pt x="30" y="8"/>
                      <a:pt x="29" y="11"/>
                      <a:pt x="29" y="10"/>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97" name="Freeform 688">
                <a:extLst>
                  <a:ext uri="{FF2B5EF4-FFF2-40B4-BE49-F238E27FC236}">
                    <a16:creationId xmlns:a16="http://schemas.microsoft.com/office/drawing/2014/main" id="{4D2990AA-76AB-BF3F-E6BD-C62A0227CB9D}"/>
                  </a:ext>
                </a:extLst>
              </p:cNvPr>
              <p:cNvSpPr>
                <a:spLocks/>
              </p:cNvSpPr>
              <p:nvPr/>
            </p:nvSpPr>
            <p:spPr bwMode="auto">
              <a:xfrm>
                <a:off x="6701324" y="3361280"/>
                <a:ext cx="42917" cy="145713"/>
              </a:xfrm>
              <a:custGeom>
                <a:avLst/>
                <a:gdLst>
                  <a:gd name="T0" fmla="*/ 4 w 8"/>
                  <a:gd name="T1" fmla="*/ 17 h 26"/>
                  <a:gd name="T2" fmla="*/ 6 w 8"/>
                  <a:gd name="T3" fmla="*/ 13 h 26"/>
                  <a:gd name="T4" fmla="*/ 5 w 8"/>
                  <a:gd name="T5" fmla="*/ 10 h 26"/>
                  <a:gd name="T6" fmla="*/ 7 w 8"/>
                  <a:gd name="T7" fmla="*/ 4 h 26"/>
                  <a:gd name="T8" fmla="*/ 6 w 8"/>
                  <a:gd name="T9" fmla="*/ 0 h 26"/>
                  <a:gd name="T10" fmla="*/ 2 w 8"/>
                  <a:gd name="T11" fmla="*/ 7 h 26"/>
                  <a:gd name="T12" fmla="*/ 0 w 8"/>
                  <a:gd name="T13" fmla="*/ 11 h 26"/>
                  <a:gd name="T14" fmla="*/ 1 w 8"/>
                  <a:gd name="T15" fmla="*/ 16 h 26"/>
                  <a:gd name="T16" fmla="*/ 2 w 8"/>
                  <a:gd name="T17" fmla="*/ 26 h 26"/>
                  <a:gd name="T18" fmla="*/ 2 w 8"/>
                  <a:gd name="T19" fmla="*/ 25 h 26"/>
                  <a:gd name="T20" fmla="*/ 4 w 8"/>
                  <a:gd name="T21" fmla="*/ 17 h 26"/>
                  <a:gd name="T22" fmla="*/ 4 w 8"/>
                  <a:gd name="T23"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26">
                    <a:moveTo>
                      <a:pt x="4" y="17"/>
                    </a:moveTo>
                    <a:cubicBezTo>
                      <a:pt x="4" y="16"/>
                      <a:pt x="5" y="15"/>
                      <a:pt x="6" y="13"/>
                    </a:cubicBezTo>
                    <a:cubicBezTo>
                      <a:pt x="7" y="11"/>
                      <a:pt x="6" y="12"/>
                      <a:pt x="5" y="10"/>
                    </a:cubicBezTo>
                    <a:cubicBezTo>
                      <a:pt x="3" y="8"/>
                      <a:pt x="4" y="3"/>
                      <a:pt x="7" y="4"/>
                    </a:cubicBezTo>
                    <a:cubicBezTo>
                      <a:pt x="8" y="1"/>
                      <a:pt x="8" y="1"/>
                      <a:pt x="6" y="0"/>
                    </a:cubicBezTo>
                    <a:cubicBezTo>
                      <a:pt x="4" y="0"/>
                      <a:pt x="3" y="5"/>
                      <a:pt x="2" y="7"/>
                    </a:cubicBezTo>
                    <a:cubicBezTo>
                      <a:pt x="1" y="8"/>
                      <a:pt x="0" y="9"/>
                      <a:pt x="0" y="11"/>
                    </a:cubicBezTo>
                    <a:cubicBezTo>
                      <a:pt x="0" y="12"/>
                      <a:pt x="1" y="14"/>
                      <a:pt x="1" y="16"/>
                    </a:cubicBezTo>
                    <a:cubicBezTo>
                      <a:pt x="1" y="19"/>
                      <a:pt x="2" y="22"/>
                      <a:pt x="2" y="26"/>
                    </a:cubicBezTo>
                    <a:cubicBezTo>
                      <a:pt x="2" y="25"/>
                      <a:pt x="2" y="25"/>
                      <a:pt x="2" y="25"/>
                    </a:cubicBezTo>
                    <a:cubicBezTo>
                      <a:pt x="3" y="23"/>
                      <a:pt x="3" y="20"/>
                      <a:pt x="4" y="17"/>
                    </a:cubicBezTo>
                    <a:cubicBezTo>
                      <a:pt x="4" y="16"/>
                      <a:pt x="4" y="18"/>
                      <a:pt x="4" y="17"/>
                    </a:cubicBezTo>
                    <a:close/>
                  </a:path>
                </a:pathLst>
              </a:custGeom>
              <a:solidFill>
                <a:schemeClr val="accent2">
                  <a:lumMod val="10000"/>
                  <a:lumOff val="90000"/>
                </a:schemeClr>
              </a:solidFill>
              <a:ln w="3175" cap="flat">
                <a:solidFill>
                  <a:schemeClr val="tx2">
                    <a:lumMod val="90000"/>
                  </a:schemeClr>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98" name="Freeform 683">
                <a:extLst>
                  <a:ext uri="{FF2B5EF4-FFF2-40B4-BE49-F238E27FC236}">
                    <a16:creationId xmlns:a16="http://schemas.microsoft.com/office/drawing/2014/main" id="{1E34C1B3-D0B1-5DBD-1DF2-FCC4A4CBAB41}"/>
                  </a:ext>
                </a:extLst>
              </p:cNvPr>
              <p:cNvSpPr>
                <a:spLocks/>
              </p:cNvSpPr>
              <p:nvPr/>
            </p:nvSpPr>
            <p:spPr bwMode="auto">
              <a:xfrm>
                <a:off x="6486733" y="3077428"/>
                <a:ext cx="497134" cy="200590"/>
              </a:xfrm>
              <a:custGeom>
                <a:avLst/>
                <a:gdLst>
                  <a:gd name="T0" fmla="*/ 52 w 95"/>
                  <a:gd name="T1" fmla="*/ 36 h 36"/>
                  <a:gd name="T2" fmla="*/ 54 w 95"/>
                  <a:gd name="T3" fmla="*/ 33 h 36"/>
                  <a:gd name="T4" fmla="*/ 55 w 95"/>
                  <a:gd name="T5" fmla="*/ 31 h 36"/>
                  <a:gd name="T6" fmla="*/ 60 w 95"/>
                  <a:gd name="T7" fmla="*/ 31 h 36"/>
                  <a:gd name="T8" fmla="*/ 64 w 95"/>
                  <a:gd name="T9" fmla="*/ 31 h 36"/>
                  <a:gd name="T10" fmla="*/ 75 w 95"/>
                  <a:gd name="T11" fmla="*/ 29 h 36"/>
                  <a:gd name="T12" fmla="*/ 85 w 95"/>
                  <a:gd name="T13" fmla="*/ 28 h 36"/>
                  <a:gd name="T14" fmla="*/ 90 w 95"/>
                  <a:gd name="T15" fmla="*/ 28 h 36"/>
                  <a:gd name="T16" fmla="*/ 92 w 95"/>
                  <a:gd name="T17" fmla="*/ 30 h 36"/>
                  <a:gd name="T18" fmla="*/ 94 w 95"/>
                  <a:gd name="T19" fmla="*/ 28 h 36"/>
                  <a:gd name="T20" fmla="*/ 92 w 95"/>
                  <a:gd name="T21" fmla="*/ 24 h 36"/>
                  <a:gd name="T22" fmla="*/ 92 w 95"/>
                  <a:gd name="T23" fmla="*/ 22 h 36"/>
                  <a:gd name="T24" fmla="*/ 91 w 95"/>
                  <a:gd name="T25" fmla="*/ 17 h 36"/>
                  <a:gd name="T26" fmla="*/ 93 w 95"/>
                  <a:gd name="T27" fmla="*/ 14 h 36"/>
                  <a:gd name="T28" fmla="*/ 89 w 95"/>
                  <a:gd name="T29" fmla="*/ 8 h 36"/>
                  <a:gd name="T30" fmla="*/ 83 w 95"/>
                  <a:gd name="T31" fmla="*/ 3 h 36"/>
                  <a:gd name="T32" fmla="*/ 80 w 95"/>
                  <a:gd name="T33" fmla="*/ 3 h 36"/>
                  <a:gd name="T34" fmla="*/ 78 w 95"/>
                  <a:gd name="T35" fmla="*/ 3 h 36"/>
                  <a:gd name="T36" fmla="*/ 73 w 95"/>
                  <a:gd name="T37" fmla="*/ 6 h 36"/>
                  <a:gd name="T38" fmla="*/ 63 w 95"/>
                  <a:gd name="T39" fmla="*/ 6 h 36"/>
                  <a:gd name="T40" fmla="*/ 58 w 95"/>
                  <a:gd name="T41" fmla="*/ 6 h 36"/>
                  <a:gd name="T42" fmla="*/ 54 w 95"/>
                  <a:gd name="T43" fmla="*/ 4 h 36"/>
                  <a:gd name="T44" fmla="*/ 50 w 95"/>
                  <a:gd name="T45" fmla="*/ 2 h 36"/>
                  <a:gd name="T46" fmla="*/ 46 w 95"/>
                  <a:gd name="T47" fmla="*/ 0 h 36"/>
                  <a:gd name="T48" fmla="*/ 37 w 95"/>
                  <a:gd name="T49" fmla="*/ 0 h 36"/>
                  <a:gd name="T50" fmla="*/ 29 w 95"/>
                  <a:gd name="T51" fmla="*/ 4 h 36"/>
                  <a:gd name="T52" fmla="*/ 18 w 95"/>
                  <a:gd name="T53" fmla="*/ 5 h 36"/>
                  <a:gd name="T54" fmla="*/ 16 w 95"/>
                  <a:gd name="T55" fmla="*/ 6 h 36"/>
                  <a:gd name="T56" fmla="*/ 18 w 95"/>
                  <a:gd name="T57" fmla="*/ 7 h 36"/>
                  <a:gd name="T58" fmla="*/ 15 w 95"/>
                  <a:gd name="T59" fmla="*/ 8 h 36"/>
                  <a:gd name="T60" fmla="*/ 13 w 95"/>
                  <a:gd name="T61" fmla="*/ 9 h 36"/>
                  <a:gd name="T62" fmla="*/ 4 w 95"/>
                  <a:gd name="T63" fmla="*/ 9 h 36"/>
                  <a:gd name="T64" fmla="*/ 3 w 95"/>
                  <a:gd name="T65" fmla="*/ 11 h 36"/>
                  <a:gd name="T66" fmla="*/ 3 w 95"/>
                  <a:gd name="T67" fmla="*/ 15 h 36"/>
                  <a:gd name="T68" fmla="*/ 5 w 95"/>
                  <a:gd name="T69" fmla="*/ 14 h 36"/>
                  <a:gd name="T70" fmla="*/ 3 w 95"/>
                  <a:gd name="T71" fmla="*/ 17 h 36"/>
                  <a:gd name="T72" fmla="*/ 5 w 95"/>
                  <a:gd name="T73" fmla="*/ 17 h 36"/>
                  <a:gd name="T74" fmla="*/ 5 w 95"/>
                  <a:gd name="T75" fmla="*/ 19 h 36"/>
                  <a:gd name="T76" fmla="*/ 3 w 95"/>
                  <a:gd name="T77" fmla="*/ 20 h 36"/>
                  <a:gd name="T78" fmla="*/ 4 w 95"/>
                  <a:gd name="T79" fmla="*/ 22 h 36"/>
                  <a:gd name="T80" fmla="*/ 4 w 95"/>
                  <a:gd name="T81" fmla="*/ 25 h 36"/>
                  <a:gd name="T82" fmla="*/ 8 w 95"/>
                  <a:gd name="T83" fmla="*/ 27 h 36"/>
                  <a:gd name="T84" fmla="*/ 7 w 95"/>
                  <a:gd name="T85" fmla="*/ 30 h 36"/>
                  <a:gd name="T86" fmla="*/ 10 w 95"/>
                  <a:gd name="T87" fmla="*/ 30 h 36"/>
                  <a:gd name="T88" fmla="*/ 8 w 95"/>
                  <a:gd name="T89" fmla="*/ 31 h 36"/>
                  <a:gd name="T90" fmla="*/ 10 w 95"/>
                  <a:gd name="T91" fmla="*/ 31 h 36"/>
                  <a:gd name="T92" fmla="*/ 9 w 95"/>
                  <a:gd name="T93" fmla="*/ 34 h 36"/>
                  <a:gd name="T94" fmla="*/ 11 w 95"/>
                  <a:gd name="T95" fmla="*/ 35 h 36"/>
                  <a:gd name="T96" fmla="*/ 12 w 95"/>
                  <a:gd name="T97" fmla="*/ 31 h 36"/>
                  <a:gd name="T98" fmla="*/ 16 w 95"/>
                  <a:gd name="T99" fmla="*/ 32 h 36"/>
                  <a:gd name="T100" fmla="*/ 22 w 95"/>
                  <a:gd name="T101" fmla="*/ 33 h 36"/>
                  <a:gd name="T102" fmla="*/ 27 w 95"/>
                  <a:gd name="T103" fmla="*/ 31 h 36"/>
                  <a:gd name="T104" fmla="*/ 35 w 95"/>
                  <a:gd name="T105" fmla="*/ 35 h 36"/>
                  <a:gd name="T106" fmla="*/ 42 w 95"/>
                  <a:gd name="T107" fmla="*/ 32 h 36"/>
                  <a:gd name="T108" fmla="*/ 44 w 95"/>
                  <a:gd name="T109" fmla="*/ 30 h 36"/>
                  <a:gd name="T110" fmla="*/ 48 w 95"/>
                  <a:gd name="T111" fmla="*/ 31 h 36"/>
                  <a:gd name="T112" fmla="*/ 50 w 95"/>
                  <a:gd name="T113" fmla="*/ 33 h 36"/>
                  <a:gd name="T114" fmla="*/ 50 w 95"/>
                  <a:gd name="T115" fmla="*/ 35 h 36"/>
                  <a:gd name="T116" fmla="*/ 52 w 95"/>
                  <a:gd name="T117" fmla="*/ 36 h 36"/>
                  <a:gd name="T118" fmla="*/ 52 w 95"/>
                  <a:gd name="T11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5" h="36">
                    <a:moveTo>
                      <a:pt x="52" y="36"/>
                    </a:moveTo>
                    <a:cubicBezTo>
                      <a:pt x="53" y="35"/>
                      <a:pt x="54" y="33"/>
                      <a:pt x="54" y="33"/>
                    </a:cubicBezTo>
                    <a:cubicBezTo>
                      <a:pt x="53" y="31"/>
                      <a:pt x="54" y="30"/>
                      <a:pt x="55" y="31"/>
                    </a:cubicBezTo>
                    <a:cubicBezTo>
                      <a:pt x="57" y="32"/>
                      <a:pt x="58" y="31"/>
                      <a:pt x="60" y="31"/>
                    </a:cubicBezTo>
                    <a:cubicBezTo>
                      <a:pt x="62" y="30"/>
                      <a:pt x="62" y="30"/>
                      <a:pt x="64" y="31"/>
                    </a:cubicBezTo>
                    <a:cubicBezTo>
                      <a:pt x="68" y="31"/>
                      <a:pt x="71" y="29"/>
                      <a:pt x="75" y="29"/>
                    </a:cubicBezTo>
                    <a:cubicBezTo>
                      <a:pt x="78" y="29"/>
                      <a:pt x="82" y="29"/>
                      <a:pt x="85" y="28"/>
                    </a:cubicBezTo>
                    <a:cubicBezTo>
                      <a:pt x="87" y="27"/>
                      <a:pt x="87" y="29"/>
                      <a:pt x="90" y="28"/>
                    </a:cubicBezTo>
                    <a:cubicBezTo>
                      <a:pt x="92" y="27"/>
                      <a:pt x="91" y="29"/>
                      <a:pt x="92" y="30"/>
                    </a:cubicBezTo>
                    <a:cubicBezTo>
                      <a:pt x="93" y="31"/>
                      <a:pt x="95" y="29"/>
                      <a:pt x="94" y="28"/>
                    </a:cubicBezTo>
                    <a:cubicBezTo>
                      <a:pt x="93" y="27"/>
                      <a:pt x="95" y="25"/>
                      <a:pt x="92" y="24"/>
                    </a:cubicBezTo>
                    <a:cubicBezTo>
                      <a:pt x="91" y="23"/>
                      <a:pt x="93" y="23"/>
                      <a:pt x="92" y="22"/>
                    </a:cubicBezTo>
                    <a:cubicBezTo>
                      <a:pt x="92" y="20"/>
                      <a:pt x="91" y="19"/>
                      <a:pt x="91" y="17"/>
                    </a:cubicBezTo>
                    <a:cubicBezTo>
                      <a:pt x="91" y="16"/>
                      <a:pt x="93" y="14"/>
                      <a:pt x="93" y="14"/>
                    </a:cubicBezTo>
                    <a:cubicBezTo>
                      <a:pt x="92" y="12"/>
                      <a:pt x="90" y="11"/>
                      <a:pt x="89" y="8"/>
                    </a:cubicBezTo>
                    <a:cubicBezTo>
                      <a:pt x="87" y="5"/>
                      <a:pt x="87" y="4"/>
                      <a:pt x="83" y="3"/>
                    </a:cubicBezTo>
                    <a:cubicBezTo>
                      <a:pt x="82" y="3"/>
                      <a:pt x="81" y="3"/>
                      <a:pt x="80" y="3"/>
                    </a:cubicBezTo>
                    <a:cubicBezTo>
                      <a:pt x="78" y="2"/>
                      <a:pt x="79" y="3"/>
                      <a:pt x="78" y="3"/>
                    </a:cubicBezTo>
                    <a:cubicBezTo>
                      <a:pt x="76" y="5"/>
                      <a:pt x="74" y="5"/>
                      <a:pt x="73" y="6"/>
                    </a:cubicBezTo>
                    <a:cubicBezTo>
                      <a:pt x="70" y="7"/>
                      <a:pt x="66" y="6"/>
                      <a:pt x="63" y="6"/>
                    </a:cubicBezTo>
                    <a:cubicBezTo>
                      <a:pt x="61" y="6"/>
                      <a:pt x="59" y="6"/>
                      <a:pt x="58" y="6"/>
                    </a:cubicBezTo>
                    <a:cubicBezTo>
                      <a:pt x="56" y="5"/>
                      <a:pt x="56" y="4"/>
                      <a:pt x="54" y="4"/>
                    </a:cubicBezTo>
                    <a:cubicBezTo>
                      <a:pt x="52" y="4"/>
                      <a:pt x="51" y="3"/>
                      <a:pt x="50" y="2"/>
                    </a:cubicBezTo>
                    <a:cubicBezTo>
                      <a:pt x="49" y="2"/>
                      <a:pt x="45" y="0"/>
                      <a:pt x="46" y="0"/>
                    </a:cubicBezTo>
                    <a:cubicBezTo>
                      <a:pt x="44" y="1"/>
                      <a:pt x="39" y="0"/>
                      <a:pt x="37" y="0"/>
                    </a:cubicBezTo>
                    <a:cubicBezTo>
                      <a:pt x="34" y="0"/>
                      <a:pt x="31" y="3"/>
                      <a:pt x="29" y="4"/>
                    </a:cubicBezTo>
                    <a:cubicBezTo>
                      <a:pt x="26" y="6"/>
                      <a:pt x="21" y="4"/>
                      <a:pt x="18" y="5"/>
                    </a:cubicBezTo>
                    <a:cubicBezTo>
                      <a:pt x="17" y="5"/>
                      <a:pt x="16" y="5"/>
                      <a:pt x="16" y="6"/>
                    </a:cubicBezTo>
                    <a:cubicBezTo>
                      <a:pt x="16" y="6"/>
                      <a:pt x="18" y="6"/>
                      <a:pt x="18" y="7"/>
                    </a:cubicBezTo>
                    <a:cubicBezTo>
                      <a:pt x="18" y="7"/>
                      <a:pt x="15" y="7"/>
                      <a:pt x="15" y="8"/>
                    </a:cubicBezTo>
                    <a:cubicBezTo>
                      <a:pt x="15" y="9"/>
                      <a:pt x="15" y="9"/>
                      <a:pt x="13" y="9"/>
                    </a:cubicBezTo>
                    <a:cubicBezTo>
                      <a:pt x="10" y="9"/>
                      <a:pt x="7" y="9"/>
                      <a:pt x="4" y="9"/>
                    </a:cubicBezTo>
                    <a:cubicBezTo>
                      <a:pt x="2" y="9"/>
                      <a:pt x="3" y="10"/>
                      <a:pt x="3" y="11"/>
                    </a:cubicBezTo>
                    <a:cubicBezTo>
                      <a:pt x="2" y="13"/>
                      <a:pt x="0" y="14"/>
                      <a:pt x="3" y="15"/>
                    </a:cubicBezTo>
                    <a:cubicBezTo>
                      <a:pt x="3" y="15"/>
                      <a:pt x="5" y="14"/>
                      <a:pt x="5" y="14"/>
                    </a:cubicBezTo>
                    <a:cubicBezTo>
                      <a:pt x="5" y="15"/>
                      <a:pt x="3" y="17"/>
                      <a:pt x="3" y="17"/>
                    </a:cubicBezTo>
                    <a:cubicBezTo>
                      <a:pt x="4" y="18"/>
                      <a:pt x="4" y="17"/>
                      <a:pt x="5" y="17"/>
                    </a:cubicBezTo>
                    <a:cubicBezTo>
                      <a:pt x="5" y="17"/>
                      <a:pt x="5" y="19"/>
                      <a:pt x="5" y="19"/>
                    </a:cubicBezTo>
                    <a:cubicBezTo>
                      <a:pt x="7" y="22"/>
                      <a:pt x="4" y="20"/>
                      <a:pt x="3" y="20"/>
                    </a:cubicBezTo>
                    <a:cubicBezTo>
                      <a:pt x="3" y="20"/>
                      <a:pt x="2" y="23"/>
                      <a:pt x="4" y="22"/>
                    </a:cubicBezTo>
                    <a:cubicBezTo>
                      <a:pt x="6" y="22"/>
                      <a:pt x="4" y="24"/>
                      <a:pt x="4" y="25"/>
                    </a:cubicBezTo>
                    <a:cubicBezTo>
                      <a:pt x="4" y="26"/>
                      <a:pt x="7" y="26"/>
                      <a:pt x="8" y="27"/>
                    </a:cubicBezTo>
                    <a:cubicBezTo>
                      <a:pt x="9" y="28"/>
                      <a:pt x="7" y="30"/>
                      <a:pt x="7" y="30"/>
                    </a:cubicBezTo>
                    <a:cubicBezTo>
                      <a:pt x="8" y="30"/>
                      <a:pt x="9" y="28"/>
                      <a:pt x="10" y="30"/>
                    </a:cubicBezTo>
                    <a:cubicBezTo>
                      <a:pt x="10" y="31"/>
                      <a:pt x="8" y="31"/>
                      <a:pt x="8" y="31"/>
                    </a:cubicBezTo>
                    <a:cubicBezTo>
                      <a:pt x="8" y="31"/>
                      <a:pt x="10" y="31"/>
                      <a:pt x="10" y="31"/>
                    </a:cubicBezTo>
                    <a:cubicBezTo>
                      <a:pt x="11" y="32"/>
                      <a:pt x="10" y="33"/>
                      <a:pt x="9" y="34"/>
                    </a:cubicBezTo>
                    <a:cubicBezTo>
                      <a:pt x="9" y="35"/>
                      <a:pt x="11" y="36"/>
                      <a:pt x="11" y="35"/>
                    </a:cubicBezTo>
                    <a:cubicBezTo>
                      <a:pt x="12" y="34"/>
                      <a:pt x="11" y="32"/>
                      <a:pt x="12" y="31"/>
                    </a:cubicBezTo>
                    <a:cubicBezTo>
                      <a:pt x="13" y="30"/>
                      <a:pt x="15" y="32"/>
                      <a:pt x="16" y="32"/>
                    </a:cubicBezTo>
                    <a:cubicBezTo>
                      <a:pt x="18" y="33"/>
                      <a:pt x="20" y="35"/>
                      <a:pt x="22" y="33"/>
                    </a:cubicBezTo>
                    <a:cubicBezTo>
                      <a:pt x="25" y="32"/>
                      <a:pt x="23" y="29"/>
                      <a:pt x="27" y="31"/>
                    </a:cubicBezTo>
                    <a:cubicBezTo>
                      <a:pt x="29" y="33"/>
                      <a:pt x="32" y="35"/>
                      <a:pt x="35" y="35"/>
                    </a:cubicBezTo>
                    <a:cubicBezTo>
                      <a:pt x="37" y="34"/>
                      <a:pt x="40" y="33"/>
                      <a:pt x="42" y="32"/>
                    </a:cubicBezTo>
                    <a:cubicBezTo>
                      <a:pt x="43" y="31"/>
                      <a:pt x="43" y="30"/>
                      <a:pt x="44" y="30"/>
                    </a:cubicBezTo>
                    <a:cubicBezTo>
                      <a:pt x="46" y="31"/>
                      <a:pt x="47" y="32"/>
                      <a:pt x="48" y="31"/>
                    </a:cubicBezTo>
                    <a:cubicBezTo>
                      <a:pt x="51" y="30"/>
                      <a:pt x="51" y="31"/>
                      <a:pt x="50" y="33"/>
                    </a:cubicBezTo>
                    <a:cubicBezTo>
                      <a:pt x="50" y="34"/>
                      <a:pt x="52" y="34"/>
                      <a:pt x="50" y="35"/>
                    </a:cubicBezTo>
                    <a:cubicBezTo>
                      <a:pt x="51" y="36"/>
                      <a:pt x="51" y="36"/>
                      <a:pt x="52" y="36"/>
                    </a:cubicBezTo>
                    <a:cubicBezTo>
                      <a:pt x="53" y="35"/>
                      <a:pt x="51" y="36"/>
                      <a:pt x="52" y="36"/>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99" name="Freeform 686">
                <a:extLst>
                  <a:ext uri="{FF2B5EF4-FFF2-40B4-BE49-F238E27FC236}">
                    <a16:creationId xmlns:a16="http://schemas.microsoft.com/office/drawing/2014/main" id="{F3CBA728-738B-9598-2A86-37FA7F6DF797}"/>
                  </a:ext>
                </a:extLst>
              </p:cNvPr>
              <p:cNvSpPr>
                <a:spLocks/>
              </p:cNvSpPr>
              <p:nvPr/>
            </p:nvSpPr>
            <p:spPr bwMode="auto">
              <a:xfrm>
                <a:off x="6728148" y="3317758"/>
                <a:ext cx="41131" cy="49203"/>
              </a:xfrm>
              <a:custGeom>
                <a:avLst/>
                <a:gdLst>
                  <a:gd name="T0" fmla="*/ 7 w 8"/>
                  <a:gd name="T1" fmla="*/ 2 h 9"/>
                  <a:gd name="T2" fmla="*/ 4 w 8"/>
                  <a:gd name="T3" fmla="*/ 0 h 9"/>
                  <a:gd name="T4" fmla="*/ 2 w 8"/>
                  <a:gd name="T5" fmla="*/ 2 h 9"/>
                  <a:gd name="T6" fmla="*/ 0 w 8"/>
                  <a:gd name="T7" fmla="*/ 8 h 9"/>
                  <a:gd name="T8" fmla="*/ 4 w 8"/>
                  <a:gd name="T9" fmla="*/ 8 h 9"/>
                  <a:gd name="T10" fmla="*/ 7 w 8"/>
                  <a:gd name="T11" fmla="*/ 2 h 9"/>
                </a:gdLst>
                <a:ahLst/>
                <a:cxnLst>
                  <a:cxn ang="0">
                    <a:pos x="T0" y="T1"/>
                  </a:cxn>
                  <a:cxn ang="0">
                    <a:pos x="T2" y="T3"/>
                  </a:cxn>
                  <a:cxn ang="0">
                    <a:pos x="T4" y="T5"/>
                  </a:cxn>
                  <a:cxn ang="0">
                    <a:pos x="T6" y="T7"/>
                  </a:cxn>
                  <a:cxn ang="0">
                    <a:pos x="T8" y="T9"/>
                  </a:cxn>
                  <a:cxn ang="0">
                    <a:pos x="T10" y="T11"/>
                  </a:cxn>
                </a:cxnLst>
                <a:rect l="0" t="0" r="r" b="b"/>
                <a:pathLst>
                  <a:path w="8" h="9">
                    <a:moveTo>
                      <a:pt x="7" y="2"/>
                    </a:moveTo>
                    <a:cubicBezTo>
                      <a:pt x="7" y="1"/>
                      <a:pt x="5" y="0"/>
                      <a:pt x="4" y="0"/>
                    </a:cubicBezTo>
                    <a:cubicBezTo>
                      <a:pt x="3" y="1"/>
                      <a:pt x="3" y="1"/>
                      <a:pt x="2" y="2"/>
                    </a:cubicBezTo>
                    <a:cubicBezTo>
                      <a:pt x="2" y="4"/>
                      <a:pt x="1" y="6"/>
                      <a:pt x="0" y="8"/>
                    </a:cubicBezTo>
                    <a:cubicBezTo>
                      <a:pt x="2" y="8"/>
                      <a:pt x="2" y="9"/>
                      <a:pt x="4" y="8"/>
                    </a:cubicBezTo>
                    <a:cubicBezTo>
                      <a:pt x="5" y="7"/>
                      <a:pt x="8" y="4"/>
                      <a:pt x="7" y="2"/>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00" name="Freeform 720">
                <a:extLst>
                  <a:ext uri="{FF2B5EF4-FFF2-40B4-BE49-F238E27FC236}">
                    <a16:creationId xmlns:a16="http://schemas.microsoft.com/office/drawing/2014/main" id="{1CB039EC-228A-DB4D-ADFE-EA2C38F36BD2}"/>
                  </a:ext>
                </a:extLst>
              </p:cNvPr>
              <p:cNvSpPr>
                <a:spLocks noEditPoints="1"/>
              </p:cNvSpPr>
              <p:nvPr/>
            </p:nvSpPr>
            <p:spPr bwMode="auto">
              <a:xfrm>
                <a:off x="6527862" y="1544612"/>
                <a:ext cx="4247103" cy="1566878"/>
              </a:xfrm>
              <a:custGeom>
                <a:avLst/>
                <a:gdLst>
                  <a:gd name="T0" fmla="*/ 785 w 810"/>
                  <a:gd name="T1" fmla="*/ 109 h 282"/>
                  <a:gd name="T2" fmla="*/ 725 w 810"/>
                  <a:gd name="T3" fmla="*/ 77 h 282"/>
                  <a:gd name="T4" fmla="*/ 665 w 810"/>
                  <a:gd name="T5" fmla="*/ 80 h 282"/>
                  <a:gd name="T6" fmla="*/ 607 w 810"/>
                  <a:gd name="T7" fmla="*/ 65 h 282"/>
                  <a:gd name="T8" fmla="*/ 578 w 810"/>
                  <a:gd name="T9" fmla="*/ 56 h 282"/>
                  <a:gd name="T10" fmla="*/ 555 w 810"/>
                  <a:gd name="T11" fmla="*/ 61 h 282"/>
                  <a:gd name="T12" fmla="*/ 521 w 810"/>
                  <a:gd name="T13" fmla="*/ 59 h 282"/>
                  <a:gd name="T14" fmla="*/ 495 w 810"/>
                  <a:gd name="T15" fmla="*/ 44 h 282"/>
                  <a:gd name="T16" fmla="*/ 469 w 810"/>
                  <a:gd name="T17" fmla="*/ 49 h 282"/>
                  <a:gd name="T18" fmla="*/ 423 w 810"/>
                  <a:gd name="T19" fmla="*/ 43 h 282"/>
                  <a:gd name="T20" fmla="*/ 383 w 810"/>
                  <a:gd name="T21" fmla="*/ 50 h 282"/>
                  <a:gd name="T22" fmla="*/ 423 w 810"/>
                  <a:gd name="T23" fmla="*/ 17 h 282"/>
                  <a:gd name="T24" fmla="*/ 378 w 810"/>
                  <a:gd name="T25" fmla="*/ 7 h 282"/>
                  <a:gd name="T26" fmla="*/ 355 w 810"/>
                  <a:gd name="T27" fmla="*/ 17 h 282"/>
                  <a:gd name="T28" fmla="*/ 320 w 810"/>
                  <a:gd name="T29" fmla="*/ 22 h 282"/>
                  <a:gd name="T30" fmla="*/ 297 w 810"/>
                  <a:gd name="T31" fmla="*/ 32 h 282"/>
                  <a:gd name="T32" fmla="*/ 269 w 810"/>
                  <a:gd name="T33" fmla="*/ 49 h 282"/>
                  <a:gd name="T34" fmla="*/ 247 w 810"/>
                  <a:gd name="T35" fmla="*/ 58 h 282"/>
                  <a:gd name="T36" fmla="*/ 242 w 810"/>
                  <a:gd name="T37" fmla="*/ 50 h 282"/>
                  <a:gd name="T38" fmla="*/ 259 w 810"/>
                  <a:gd name="T39" fmla="*/ 97 h 282"/>
                  <a:gd name="T40" fmla="*/ 227 w 810"/>
                  <a:gd name="T41" fmla="*/ 107 h 282"/>
                  <a:gd name="T42" fmla="*/ 231 w 810"/>
                  <a:gd name="T43" fmla="*/ 88 h 282"/>
                  <a:gd name="T44" fmla="*/ 206 w 810"/>
                  <a:gd name="T45" fmla="*/ 60 h 282"/>
                  <a:gd name="T46" fmla="*/ 191 w 810"/>
                  <a:gd name="T47" fmla="*/ 83 h 282"/>
                  <a:gd name="T48" fmla="*/ 131 w 810"/>
                  <a:gd name="T49" fmla="*/ 90 h 282"/>
                  <a:gd name="T50" fmla="*/ 92 w 810"/>
                  <a:gd name="T51" fmla="*/ 100 h 282"/>
                  <a:gd name="T52" fmla="*/ 84 w 810"/>
                  <a:gd name="T53" fmla="*/ 107 h 282"/>
                  <a:gd name="T54" fmla="*/ 53 w 810"/>
                  <a:gd name="T55" fmla="*/ 120 h 282"/>
                  <a:gd name="T56" fmla="*/ 31 w 810"/>
                  <a:gd name="T57" fmla="*/ 102 h 282"/>
                  <a:gd name="T58" fmla="*/ 29 w 810"/>
                  <a:gd name="T59" fmla="*/ 84 h 282"/>
                  <a:gd name="T60" fmla="*/ 5 w 810"/>
                  <a:gd name="T61" fmla="*/ 88 h 282"/>
                  <a:gd name="T62" fmla="*/ 7 w 810"/>
                  <a:gd name="T63" fmla="*/ 152 h 282"/>
                  <a:gd name="T64" fmla="*/ 16 w 810"/>
                  <a:gd name="T65" fmla="*/ 187 h 282"/>
                  <a:gd name="T66" fmla="*/ 40 w 810"/>
                  <a:gd name="T67" fmla="*/ 223 h 282"/>
                  <a:gd name="T68" fmla="*/ 53 w 810"/>
                  <a:gd name="T69" fmla="*/ 244 h 282"/>
                  <a:gd name="T70" fmla="*/ 82 w 810"/>
                  <a:gd name="T71" fmla="*/ 272 h 282"/>
                  <a:gd name="T72" fmla="*/ 109 w 810"/>
                  <a:gd name="T73" fmla="*/ 250 h 282"/>
                  <a:gd name="T74" fmla="*/ 108 w 810"/>
                  <a:gd name="T75" fmla="*/ 222 h 282"/>
                  <a:gd name="T76" fmla="*/ 160 w 810"/>
                  <a:gd name="T77" fmla="*/ 223 h 282"/>
                  <a:gd name="T78" fmla="*/ 196 w 810"/>
                  <a:gd name="T79" fmla="*/ 196 h 282"/>
                  <a:gd name="T80" fmla="*/ 252 w 810"/>
                  <a:gd name="T81" fmla="*/ 204 h 282"/>
                  <a:gd name="T82" fmla="*/ 331 w 810"/>
                  <a:gd name="T83" fmla="*/ 226 h 282"/>
                  <a:gd name="T84" fmla="*/ 415 w 810"/>
                  <a:gd name="T85" fmla="*/ 231 h 282"/>
                  <a:gd name="T86" fmla="*/ 483 w 810"/>
                  <a:gd name="T87" fmla="*/ 207 h 282"/>
                  <a:gd name="T88" fmla="*/ 521 w 810"/>
                  <a:gd name="T89" fmla="*/ 258 h 282"/>
                  <a:gd name="T90" fmla="*/ 558 w 810"/>
                  <a:gd name="T91" fmla="*/ 226 h 282"/>
                  <a:gd name="T92" fmla="*/ 543 w 810"/>
                  <a:gd name="T93" fmla="*/ 199 h 282"/>
                  <a:gd name="T94" fmla="*/ 591 w 810"/>
                  <a:gd name="T95" fmla="*/ 162 h 282"/>
                  <a:gd name="T96" fmla="*/ 627 w 810"/>
                  <a:gd name="T97" fmla="*/ 165 h 282"/>
                  <a:gd name="T98" fmla="*/ 657 w 810"/>
                  <a:gd name="T99" fmla="*/ 153 h 282"/>
                  <a:gd name="T100" fmla="*/ 669 w 810"/>
                  <a:gd name="T101" fmla="*/ 154 h 282"/>
                  <a:gd name="T102" fmla="*/ 649 w 810"/>
                  <a:gd name="T103" fmla="*/ 210 h 282"/>
                  <a:gd name="T104" fmla="*/ 667 w 810"/>
                  <a:gd name="T105" fmla="*/ 171 h 282"/>
                  <a:gd name="T106" fmla="*/ 710 w 810"/>
                  <a:gd name="T107" fmla="*/ 156 h 282"/>
                  <a:gd name="T108" fmla="*/ 738 w 810"/>
                  <a:gd name="T109" fmla="*/ 121 h 282"/>
                  <a:gd name="T110" fmla="*/ 765 w 810"/>
                  <a:gd name="T111" fmla="*/ 116 h 282"/>
                  <a:gd name="T112" fmla="*/ 802 w 810"/>
                  <a:gd name="T113" fmla="*/ 115 h 282"/>
                  <a:gd name="T114" fmla="*/ 388 w 810"/>
                  <a:gd name="T115" fmla="*/ 21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0" h="282">
                    <a:moveTo>
                      <a:pt x="808" y="111"/>
                    </a:moveTo>
                    <a:cubicBezTo>
                      <a:pt x="806" y="109"/>
                      <a:pt x="803" y="108"/>
                      <a:pt x="801" y="106"/>
                    </a:cubicBezTo>
                    <a:cubicBezTo>
                      <a:pt x="800" y="105"/>
                      <a:pt x="799" y="104"/>
                      <a:pt x="797" y="103"/>
                    </a:cubicBezTo>
                    <a:cubicBezTo>
                      <a:pt x="796" y="103"/>
                      <a:pt x="794" y="103"/>
                      <a:pt x="793" y="102"/>
                    </a:cubicBezTo>
                    <a:cubicBezTo>
                      <a:pt x="793" y="103"/>
                      <a:pt x="794" y="103"/>
                      <a:pt x="794" y="103"/>
                    </a:cubicBezTo>
                    <a:cubicBezTo>
                      <a:pt x="795" y="103"/>
                      <a:pt x="792" y="104"/>
                      <a:pt x="791" y="103"/>
                    </a:cubicBezTo>
                    <a:cubicBezTo>
                      <a:pt x="791" y="103"/>
                      <a:pt x="792" y="103"/>
                      <a:pt x="792" y="102"/>
                    </a:cubicBezTo>
                    <a:cubicBezTo>
                      <a:pt x="791" y="101"/>
                      <a:pt x="786" y="103"/>
                      <a:pt x="785" y="102"/>
                    </a:cubicBezTo>
                    <a:cubicBezTo>
                      <a:pt x="787" y="103"/>
                      <a:pt x="787" y="103"/>
                      <a:pt x="787" y="106"/>
                    </a:cubicBezTo>
                    <a:cubicBezTo>
                      <a:pt x="786" y="107"/>
                      <a:pt x="788" y="109"/>
                      <a:pt x="788" y="109"/>
                    </a:cubicBezTo>
                    <a:cubicBezTo>
                      <a:pt x="787" y="109"/>
                      <a:pt x="787" y="108"/>
                      <a:pt x="787" y="108"/>
                    </a:cubicBezTo>
                    <a:cubicBezTo>
                      <a:pt x="786" y="107"/>
                      <a:pt x="786" y="109"/>
                      <a:pt x="785" y="109"/>
                    </a:cubicBezTo>
                    <a:cubicBezTo>
                      <a:pt x="785" y="109"/>
                      <a:pt x="783" y="105"/>
                      <a:pt x="783" y="105"/>
                    </a:cubicBezTo>
                    <a:cubicBezTo>
                      <a:pt x="783" y="104"/>
                      <a:pt x="783" y="104"/>
                      <a:pt x="783" y="104"/>
                    </a:cubicBezTo>
                    <a:cubicBezTo>
                      <a:pt x="783" y="103"/>
                      <a:pt x="782" y="102"/>
                      <a:pt x="783" y="101"/>
                    </a:cubicBezTo>
                    <a:cubicBezTo>
                      <a:pt x="784" y="99"/>
                      <a:pt x="782" y="100"/>
                      <a:pt x="781" y="99"/>
                    </a:cubicBezTo>
                    <a:cubicBezTo>
                      <a:pt x="781" y="98"/>
                      <a:pt x="779" y="97"/>
                      <a:pt x="778" y="97"/>
                    </a:cubicBezTo>
                    <a:cubicBezTo>
                      <a:pt x="771" y="93"/>
                      <a:pt x="765" y="89"/>
                      <a:pt x="758" y="87"/>
                    </a:cubicBezTo>
                    <a:cubicBezTo>
                      <a:pt x="756" y="86"/>
                      <a:pt x="755" y="85"/>
                      <a:pt x="754" y="84"/>
                    </a:cubicBezTo>
                    <a:cubicBezTo>
                      <a:pt x="753" y="83"/>
                      <a:pt x="751" y="82"/>
                      <a:pt x="749" y="82"/>
                    </a:cubicBezTo>
                    <a:cubicBezTo>
                      <a:pt x="746" y="81"/>
                      <a:pt x="743" y="80"/>
                      <a:pt x="739" y="78"/>
                    </a:cubicBezTo>
                    <a:cubicBezTo>
                      <a:pt x="736" y="78"/>
                      <a:pt x="732" y="78"/>
                      <a:pt x="730" y="78"/>
                    </a:cubicBezTo>
                    <a:cubicBezTo>
                      <a:pt x="728" y="78"/>
                      <a:pt x="727" y="78"/>
                      <a:pt x="726" y="78"/>
                    </a:cubicBezTo>
                    <a:cubicBezTo>
                      <a:pt x="726" y="78"/>
                      <a:pt x="725" y="77"/>
                      <a:pt x="725" y="77"/>
                    </a:cubicBezTo>
                    <a:cubicBezTo>
                      <a:pt x="724" y="78"/>
                      <a:pt x="724" y="79"/>
                      <a:pt x="723" y="78"/>
                    </a:cubicBezTo>
                    <a:cubicBezTo>
                      <a:pt x="720" y="78"/>
                      <a:pt x="717" y="77"/>
                      <a:pt x="714" y="76"/>
                    </a:cubicBezTo>
                    <a:cubicBezTo>
                      <a:pt x="713" y="76"/>
                      <a:pt x="710" y="75"/>
                      <a:pt x="710" y="77"/>
                    </a:cubicBezTo>
                    <a:cubicBezTo>
                      <a:pt x="709" y="79"/>
                      <a:pt x="708" y="79"/>
                      <a:pt x="710" y="80"/>
                    </a:cubicBezTo>
                    <a:cubicBezTo>
                      <a:pt x="712" y="82"/>
                      <a:pt x="714" y="86"/>
                      <a:pt x="709" y="87"/>
                    </a:cubicBezTo>
                    <a:cubicBezTo>
                      <a:pt x="708" y="88"/>
                      <a:pt x="705" y="88"/>
                      <a:pt x="704" y="86"/>
                    </a:cubicBezTo>
                    <a:cubicBezTo>
                      <a:pt x="703" y="85"/>
                      <a:pt x="703" y="84"/>
                      <a:pt x="700" y="84"/>
                    </a:cubicBezTo>
                    <a:cubicBezTo>
                      <a:pt x="697" y="83"/>
                      <a:pt x="699" y="82"/>
                      <a:pt x="698" y="81"/>
                    </a:cubicBezTo>
                    <a:cubicBezTo>
                      <a:pt x="698" y="80"/>
                      <a:pt x="695" y="79"/>
                      <a:pt x="694" y="80"/>
                    </a:cubicBezTo>
                    <a:cubicBezTo>
                      <a:pt x="691" y="83"/>
                      <a:pt x="686" y="80"/>
                      <a:pt x="682" y="80"/>
                    </a:cubicBezTo>
                    <a:cubicBezTo>
                      <a:pt x="678" y="80"/>
                      <a:pt x="674" y="79"/>
                      <a:pt x="670" y="79"/>
                    </a:cubicBezTo>
                    <a:cubicBezTo>
                      <a:pt x="668" y="79"/>
                      <a:pt x="667" y="79"/>
                      <a:pt x="665" y="80"/>
                    </a:cubicBezTo>
                    <a:cubicBezTo>
                      <a:pt x="663" y="81"/>
                      <a:pt x="664" y="84"/>
                      <a:pt x="664" y="86"/>
                    </a:cubicBezTo>
                    <a:cubicBezTo>
                      <a:pt x="664" y="86"/>
                      <a:pt x="664" y="86"/>
                      <a:pt x="664" y="86"/>
                    </a:cubicBezTo>
                    <a:cubicBezTo>
                      <a:pt x="663" y="86"/>
                      <a:pt x="662" y="81"/>
                      <a:pt x="661" y="80"/>
                    </a:cubicBezTo>
                    <a:cubicBezTo>
                      <a:pt x="660" y="80"/>
                      <a:pt x="656" y="80"/>
                      <a:pt x="655" y="78"/>
                    </a:cubicBezTo>
                    <a:cubicBezTo>
                      <a:pt x="655" y="75"/>
                      <a:pt x="659" y="74"/>
                      <a:pt x="655" y="71"/>
                    </a:cubicBezTo>
                    <a:cubicBezTo>
                      <a:pt x="653" y="70"/>
                      <a:pt x="651" y="69"/>
                      <a:pt x="648" y="68"/>
                    </a:cubicBezTo>
                    <a:cubicBezTo>
                      <a:pt x="642" y="66"/>
                      <a:pt x="635" y="68"/>
                      <a:pt x="629" y="69"/>
                    </a:cubicBezTo>
                    <a:cubicBezTo>
                      <a:pt x="626" y="69"/>
                      <a:pt x="623" y="69"/>
                      <a:pt x="619" y="69"/>
                    </a:cubicBezTo>
                    <a:cubicBezTo>
                      <a:pt x="618" y="69"/>
                      <a:pt x="618" y="69"/>
                      <a:pt x="617" y="69"/>
                    </a:cubicBezTo>
                    <a:cubicBezTo>
                      <a:pt x="615" y="68"/>
                      <a:pt x="617" y="68"/>
                      <a:pt x="618" y="67"/>
                    </a:cubicBezTo>
                    <a:cubicBezTo>
                      <a:pt x="618" y="66"/>
                      <a:pt x="613" y="65"/>
                      <a:pt x="613" y="65"/>
                    </a:cubicBezTo>
                    <a:cubicBezTo>
                      <a:pt x="612" y="64"/>
                      <a:pt x="608" y="65"/>
                      <a:pt x="607" y="65"/>
                    </a:cubicBezTo>
                    <a:cubicBezTo>
                      <a:pt x="607" y="65"/>
                      <a:pt x="611" y="64"/>
                      <a:pt x="610" y="63"/>
                    </a:cubicBezTo>
                    <a:cubicBezTo>
                      <a:pt x="609" y="63"/>
                      <a:pt x="608" y="64"/>
                      <a:pt x="607" y="64"/>
                    </a:cubicBezTo>
                    <a:cubicBezTo>
                      <a:pt x="606" y="63"/>
                      <a:pt x="604" y="62"/>
                      <a:pt x="604" y="62"/>
                    </a:cubicBezTo>
                    <a:cubicBezTo>
                      <a:pt x="603" y="62"/>
                      <a:pt x="600" y="60"/>
                      <a:pt x="602" y="60"/>
                    </a:cubicBezTo>
                    <a:cubicBezTo>
                      <a:pt x="603" y="60"/>
                      <a:pt x="605" y="60"/>
                      <a:pt x="606" y="60"/>
                    </a:cubicBezTo>
                    <a:cubicBezTo>
                      <a:pt x="609" y="60"/>
                      <a:pt x="605" y="57"/>
                      <a:pt x="604" y="57"/>
                    </a:cubicBezTo>
                    <a:cubicBezTo>
                      <a:pt x="602" y="55"/>
                      <a:pt x="597" y="56"/>
                      <a:pt x="594" y="55"/>
                    </a:cubicBezTo>
                    <a:cubicBezTo>
                      <a:pt x="592" y="55"/>
                      <a:pt x="591" y="57"/>
                      <a:pt x="589" y="59"/>
                    </a:cubicBezTo>
                    <a:cubicBezTo>
                      <a:pt x="589" y="59"/>
                      <a:pt x="582" y="63"/>
                      <a:pt x="582" y="60"/>
                    </a:cubicBezTo>
                    <a:cubicBezTo>
                      <a:pt x="583" y="58"/>
                      <a:pt x="584" y="60"/>
                      <a:pt x="586" y="59"/>
                    </a:cubicBezTo>
                    <a:cubicBezTo>
                      <a:pt x="586" y="59"/>
                      <a:pt x="585" y="56"/>
                      <a:pt x="584" y="56"/>
                    </a:cubicBezTo>
                    <a:cubicBezTo>
                      <a:pt x="584" y="56"/>
                      <a:pt x="578" y="56"/>
                      <a:pt x="578" y="56"/>
                    </a:cubicBezTo>
                    <a:cubicBezTo>
                      <a:pt x="579" y="55"/>
                      <a:pt x="581" y="54"/>
                      <a:pt x="583" y="54"/>
                    </a:cubicBezTo>
                    <a:cubicBezTo>
                      <a:pt x="584" y="55"/>
                      <a:pt x="591" y="55"/>
                      <a:pt x="591" y="55"/>
                    </a:cubicBezTo>
                    <a:cubicBezTo>
                      <a:pt x="591" y="54"/>
                      <a:pt x="585" y="54"/>
                      <a:pt x="584" y="53"/>
                    </a:cubicBezTo>
                    <a:cubicBezTo>
                      <a:pt x="582" y="53"/>
                      <a:pt x="580" y="53"/>
                      <a:pt x="578" y="53"/>
                    </a:cubicBezTo>
                    <a:cubicBezTo>
                      <a:pt x="574" y="52"/>
                      <a:pt x="570" y="52"/>
                      <a:pt x="566" y="51"/>
                    </a:cubicBezTo>
                    <a:cubicBezTo>
                      <a:pt x="565" y="51"/>
                      <a:pt x="561" y="50"/>
                      <a:pt x="561" y="50"/>
                    </a:cubicBezTo>
                    <a:cubicBezTo>
                      <a:pt x="561" y="51"/>
                      <a:pt x="562" y="52"/>
                      <a:pt x="561" y="52"/>
                    </a:cubicBezTo>
                    <a:cubicBezTo>
                      <a:pt x="560" y="53"/>
                      <a:pt x="559" y="53"/>
                      <a:pt x="558" y="53"/>
                    </a:cubicBezTo>
                    <a:cubicBezTo>
                      <a:pt x="557" y="53"/>
                      <a:pt x="552" y="54"/>
                      <a:pt x="553" y="56"/>
                    </a:cubicBezTo>
                    <a:cubicBezTo>
                      <a:pt x="554" y="58"/>
                      <a:pt x="556" y="55"/>
                      <a:pt x="557" y="56"/>
                    </a:cubicBezTo>
                    <a:cubicBezTo>
                      <a:pt x="557" y="56"/>
                      <a:pt x="554" y="57"/>
                      <a:pt x="555" y="59"/>
                    </a:cubicBezTo>
                    <a:cubicBezTo>
                      <a:pt x="556" y="59"/>
                      <a:pt x="555" y="60"/>
                      <a:pt x="555" y="61"/>
                    </a:cubicBezTo>
                    <a:cubicBezTo>
                      <a:pt x="556" y="61"/>
                      <a:pt x="557" y="62"/>
                      <a:pt x="557" y="63"/>
                    </a:cubicBezTo>
                    <a:cubicBezTo>
                      <a:pt x="557" y="63"/>
                      <a:pt x="553" y="63"/>
                      <a:pt x="552" y="63"/>
                    </a:cubicBezTo>
                    <a:cubicBezTo>
                      <a:pt x="550" y="63"/>
                      <a:pt x="552" y="62"/>
                      <a:pt x="552" y="62"/>
                    </a:cubicBezTo>
                    <a:cubicBezTo>
                      <a:pt x="551" y="61"/>
                      <a:pt x="548" y="62"/>
                      <a:pt x="548" y="62"/>
                    </a:cubicBezTo>
                    <a:cubicBezTo>
                      <a:pt x="546" y="63"/>
                      <a:pt x="544" y="62"/>
                      <a:pt x="543" y="62"/>
                    </a:cubicBezTo>
                    <a:cubicBezTo>
                      <a:pt x="542" y="62"/>
                      <a:pt x="546" y="63"/>
                      <a:pt x="546" y="63"/>
                    </a:cubicBezTo>
                    <a:cubicBezTo>
                      <a:pt x="549" y="64"/>
                      <a:pt x="546" y="66"/>
                      <a:pt x="545" y="65"/>
                    </a:cubicBezTo>
                    <a:cubicBezTo>
                      <a:pt x="544" y="65"/>
                      <a:pt x="544" y="64"/>
                      <a:pt x="544" y="63"/>
                    </a:cubicBezTo>
                    <a:cubicBezTo>
                      <a:pt x="543" y="63"/>
                      <a:pt x="542" y="63"/>
                      <a:pt x="541" y="63"/>
                    </a:cubicBezTo>
                    <a:cubicBezTo>
                      <a:pt x="539" y="62"/>
                      <a:pt x="537" y="61"/>
                      <a:pt x="534" y="62"/>
                    </a:cubicBezTo>
                    <a:cubicBezTo>
                      <a:pt x="531" y="62"/>
                      <a:pt x="529" y="65"/>
                      <a:pt x="526" y="63"/>
                    </a:cubicBezTo>
                    <a:cubicBezTo>
                      <a:pt x="524" y="62"/>
                      <a:pt x="522" y="61"/>
                      <a:pt x="521" y="59"/>
                    </a:cubicBezTo>
                    <a:cubicBezTo>
                      <a:pt x="520" y="58"/>
                      <a:pt x="518" y="62"/>
                      <a:pt x="517" y="62"/>
                    </a:cubicBezTo>
                    <a:cubicBezTo>
                      <a:pt x="516" y="64"/>
                      <a:pt x="515" y="70"/>
                      <a:pt x="512" y="69"/>
                    </a:cubicBezTo>
                    <a:cubicBezTo>
                      <a:pt x="510" y="68"/>
                      <a:pt x="508" y="68"/>
                      <a:pt x="506" y="66"/>
                    </a:cubicBezTo>
                    <a:cubicBezTo>
                      <a:pt x="505" y="65"/>
                      <a:pt x="503" y="63"/>
                      <a:pt x="502" y="62"/>
                    </a:cubicBezTo>
                    <a:cubicBezTo>
                      <a:pt x="501" y="60"/>
                      <a:pt x="499" y="59"/>
                      <a:pt x="498" y="58"/>
                    </a:cubicBezTo>
                    <a:cubicBezTo>
                      <a:pt x="496" y="56"/>
                      <a:pt x="500" y="57"/>
                      <a:pt x="501" y="57"/>
                    </a:cubicBezTo>
                    <a:cubicBezTo>
                      <a:pt x="502" y="57"/>
                      <a:pt x="504" y="56"/>
                      <a:pt x="504" y="55"/>
                    </a:cubicBezTo>
                    <a:cubicBezTo>
                      <a:pt x="504" y="55"/>
                      <a:pt x="499" y="52"/>
                      <a:pt x="499" y="52"/>
                    </a:cubicBezTo>
                    <a:cubicBezTo>
                      <a:pt x="499" y="52"/>
                      <a:pt x="502" y="52"/>
                      <a:pt x="502" y="51"/>
                    </a:cubicBezTo>
                    <a:cubicBezTo>
                      <a:pt x="501" y="50"/>
                      <a:pt x="499" y="50"/>
                      <a:pt x="499" y="50"/>
                    </a:cubicBezTo>
                    <a:cubicBezTo>
                      <a:pt x="499" y="48"/>
                      <a:pt x="504" y="47"/>
                      <a:pt x="499" y="46"/>
                    </a:cubicBezTo>
                    <a:cubicBezTo>
                      <a:pt x="498" y="46"/>
                      <a:pt x="497" y="44"/>
                      <a:pt x="495" y="44"/>
                    </a:cubicBezTo>
                    <a:cubicBezTo>
                      <a:pt x="494" y="44"/>
                      <a:pt x="492" y="43"/>
                      <a:pt x="491" y="44"/>
                    </a:cubicBezTo>
                    <a:cubicBezTo>
                      <a:pt x="490" y="44"/>
                      <a:pt x="490" y="45"/>
                      <a:pt x="489" y="45"/>
                    </a:cubicBezTo>
                    <a:cubicBezTo>
                      <a:pt x="488" y="44"/>
                      <a:pt x="488" y="44"/>
                      <a:pt x="487" y="44"/>
                    </a:cubicBezTo>
                    <a:cubicBezTo>
                      <a:pt x="486" y="44"/>
                      <a:pt x="484" y="44"/>
                      <a:pt x="483" y="43"/>
                    </a:cubicBezTo>
                    <a:cubicBezTo>
                      <a:pt x="482" y="43"/>
                      <a:pt x="481" y="43"/>
                      <a:pt x="480" y="41"/>
                    </a:cubicBezTo>
                    <a:cubicBezTo>
                      <a:pt x="479" y="41"/>
                      <a:pt x="480" y="40"/>
                      <a:pt x="478" y="41"/>
                    </a:cubicBezTo>
                    <a:cubicBezTo>
                      <a:pt x="478" y="41"/>
                      <a:pt x="477" y="42"/>
                      <a:pt x="476" y="42"/>
                    </a:cubicBezTo>
                    <a:cubicBezTo>
                      <a:pt x="475" y="42"/>
                      <a:pt x="475" y="41"/>
                      <a:pt x="474" y="42"/>
                    </a:cubicBezTo>
                    <a:cubicBezTo>
                      <a:pt x="474" y="43"/>
                      <a:pt x="473" y="44"/>
                      <a:pt x="473" y="45"/>
                    </a:cubicBezTo>
                    <a:cubicBezTo>
                      <a:pt x="473" y="46"/>
                      <a:pt x="475" y="46"/>
                      <a:pt x="474" y="47"/>
                    </a:cubicBezTo>
                    <a:cubicBezTo>
                      <a:pt x="473" y="48"/>
                      <a:pt x="474" y="48"/>
                      <a:pt x="473" y="48"/>
                    </a:cubicBezTo>
                    <a:cubicBezTo>
                      <a:pt x="472" y="48"/>
                      <a:pt x="470" y="48"/>
                      <a:pt x="469" y="49"/>
                    </a:cubicBezTo>
                    <a:cubicBezTo>
                      <a:pt x="470" y="48"/>
                      <a:pt x="473" y="50"/>
                      <a:pt x="473" y="50"/>
                    </a:cubicBezTo>
                    <a:cubicBezTo>
                      <a:pt x="472" y="51"/>
                      <a:pt x="469" y="49"/>
                      <a:pt x="467" y="49"/>
                    </a:cubicBezTo>
                    <a:cubicBezTo>
                      <a:pt x="465" y="49"/>
                      <a:pt x="462" y="49"/>
                      <a:pt x="459" y="49"/>
                    </a:cubicBezTo>
                    <a:cubicBezTo>
                      <a:pt x="458" y="49"/>
                      <a:pt x="458" y="48"/>
                      <a:pt x="457" y="48"/>
                    </a:cubicBezTo>
                    <a:cubicBezTo>
                      <a:pt x="456" y="47"/>
                      <a:pt x="453" y="48"/>
                      <a:pt x="452" y="48"/>
                    </a:cubicBezTo>
                    <a:cubicBezTo>
                      <a:pt x="451" y="47"/>
                      <a:pt x="449" y="47"/>
                      <a:pt x="448" y="46"/>
                    </a:cubicBezTo>
                    <a:cubicBezTo>
                      <a:pt x="448" y="45"/>
                      <a:pt x="450" y="45"/>
                      <a:pt x="450" y="44"/>
                    </a:cubicBezTo>
                    <a:cubicBezTo>
                      <a:pt x="451" y="43"/>
                      <a:pt x="442" y="43"/>
                      <a:pt x="441" y="43"/>
                    </a:cubicBezTo>
                    <a:cubicBezTo>
                      <a:pt x="436" y="42"/>
                      <a:pt x="432" y="43"/>
                      <a:pt x="427" y="43"/>
                    </a:cubicBezTo>
                    <a:cubicBezTo>
                      <a:pt x="424" y="43"/>
                      <a:pt x="425" y="43"/>
                      <a:pt x="426" y="45"/>
                    </a:cubicBezTo>
                    <a:cubicBezTo>
                      <a:pt x="426" y="46"/>
                      <a:pt x="424" y="45"/>
                      <a:pt x="424" y="45"/>
                    </a:cubicBezTo>
                    <a:cubicBezTo>
                      <a:pt x="422" y="45"/>
                      <a:pt x="423" y="44"/>
                      <a:pt x="423" y="43"/>
                    </a:cubicBezTo>
                    <a:cubicBezTo>
                      <a:pt x="423" y="41"/>
                      <a:pt x="422" y="38"/>
                      <a:pt x="420" y="40"/>
                    </a:cubicBezTo>
                    <a:cubicBezTo>
                      <a:pt x="420" y="42"/>
                      <a:pt x="416" y="42"/>
                      <a:pt x="414" y="41"/>
                    </a:cubicBezTo>
                    <a:cubicBezTo>
                      <a:pt x="413" y="40"/>
                      <a:pt x="415" y="38"/>
                      <a:pt x="411" y="39"/>
                    </a:cubicBezTo>
                    <a:cubicBezTo>
                      <a:pt x="410" y="39"/>
                      <a:pt x="409" y="39"/>
                      <a:pt x="408" y="39"/>
                    </a:cubicBezTo>
                    <a:cubicBezTo>
                      <a:pt x="407" y="38"/>
                      <a:pt x="406" y="39"/>
                      <a:pt x="404" y="40"/>
                    </a:cubicBezTo>
                    <a:cubicBezTo>
                      <a:pt x="402" y="42"/>
                      <a:pt x="407" y="41"/>
                      <a:pt x="407" y="42"/>
                    </a:cubicBezTo>
                    <a:cubicBezTo>
                      <a:pt x="407" y="44"/>
                      <a:pt x="403" y="43"/>
                      <a:pt x="402" y="44"/>
                    </a:cubicBezTo>
                    <a:cubicBezTo>
                      <a:pt x="401" y="45"/>
                      <a:pt x="399" y="45"/>
                      <a:pt x="397" y="46"/>
                    </a:cubicBezTo>
                    <a:cubicBezTo>
                      <a:pt x="395" y="47"/>
                      <a:pt x="393" y="47"/>
                      <a:pt x="390" y="47"/>
                    </a:cubicBezTo>
                    <a:cubicBezTo>
                      <a:pt x="388" y="47"/>
                      <a:pt x="388" y="47"/>
                      <a:pt x="387" y="49"/>
                    </a:cubicBezTo>
                    <a:cubicBezTo>
                      <a:pt x="386" y="50"/>
                      <a:pt x="382" y="51"/>
                      <a:pt x="381" y="51"/>
                    </a:cubicBezTo>
                    <a:cubicBezTo>
                      <a:pt x="381" y="50"/>
                      <a:pt x="383" y="50"/>
                      <a:pt x="383" y="50"/>
                    </a:cubicBezTo>
                    <a:cubicBezTo>
                      <a:pt x="385" y="49"/>
                      <a:pt x="385" y="47"/>
                      <a:pt x="386" y="46"/>
                    </a:cubicBezTo>
                    <a:cubicBezTo>
                      <a:pt x="387" y="44"/>
                      <a:pt x="388" y="46"/>
                      <a:pt x="389" y="45"/>
                    </a:cubicBezTo>
                    <a:cubicBezTo>
                      <a:pt x="390" y="45"/>
                      <a:pt x="390" y="44"/>
                      <a:pt x="391" y="44"/>
                    </a:cubicBezTo>
                    <a:cubicBezTo>
                      <a:pt x="394" y="42"/>
                      <a:pt x="398" y="41"/>
                      <a:pt x="401" y="39"/>
                    </a:cubicBezTo>
                    <a:cubicBezTo>
                      <a:pt x="403" y="38"/>
                      <a:pt x="405" y="37"/>
                      <a:pt x="407" y="36"/>
                    </a:cubicBezTo>
                    <a:cubicBezTo>
                      <a:pt x="411" y="33"/>
                      <a:pt x="416" y="31"/>
                      <a:pt x="420" y="29"/>
                    </a:cubicBezTo>
                    <a:cubicBezTo>
                      <a:pt x="423" y="28"/>
                      <a:pt x="426" y="26"/>
                      <a:pt x="423" y="23"/>
                    </a:cubicBezTo>
                    <a:cubicBezTo>
                      <a:pt x="422" y="22"/>
                      <a:pt x="422" y="24"/>
                      <a:pt x="421" y="23"/>
                    </a:cubicBezTo>
                    <a:cubicBezTo>
                      <a:pt x="420" y="22"/>
                      <a:pt x="419" y="22"/>
                      <a:pt x="418" y="21"/>
                    </a:cubicBezTo>
                    <a:cubicBezTo>
                      <a:pt x="418" y="20"/>
                      <a:pt x="423" y="22"/>
                      <a:pt x="423" y="22"/>
                    </a:cubicBezTo>
                    <a:cubicBezTo>
                      <a:pt x="424" y="22"/>
                      <a:pt x="427" y="22"/>
                      <a:pt x="425" y="20"/>
                    </a:cubicBezTo>
                    <a:cubicBezTo>
                      <a:pt x="424" y="19"/>
                      <a:pt x="424" y="18"/>
                      <a:pt x="423" y="17"/>
                    </a:cubicBezTo>
                    <a:cubicBezTo>
                      <a:pt x="422" y="15"/>
                      <a:pt x="421" y="19"/>
                      <a:pt x="420" y="19"/>
                    </a:cubicBezTo>
                    <a:cubicBezTo>
                      <a:pt x="420" y="18"/>
                      <a:pt x="420" y="17"/>
                      <a:pt x="420" y="17"/>
                    </a:cubicBezTo>
                    <a:cubicBezTo>
                      <a:pt x="420" y="16"/>
                      <a:pt x="420" y="16"/>
                      <a:pt x="419" y="15"/>
                    </a:cubicBezTo>
                    <a:cubicBezTo>
                      <a:pt x="419" y="14"/>
                      <a:pt x="417" y="13"/>
                      <a:pt x="416" y="13"/>
                    </a:cubicBezTo>
                    <a:cubicBezTo>
                      <a:pt x="414" y="12"/>
                      <a:pt x="413" y="12"/>
                      <a:pt x="411" y="11"/>
                    </a:cubicBezTo>
                    <a:cubicBezTo>
                      <a:pt x="409" y="11"/>
                      <a:pt x="409" y="11"/>
                      <a:pt x="406" y="12"/>
                    </a:cubicBezTo>
                    <a:cubicBezTo>
                      <a:pt x="404" y="12"/>
                      <a:pt x="397" y="9"/>
                      <a:pt x="396" y="12"/>
                    </a:cubicBezTo>
                    <a:cubicBezTo>
                      <a:pt x="395" y="13"/>
                      <a:pt x="389" y="14"/>
                      <a:pt x="388" y="13"/>
                    </a:cubicBezTo>
                    <a:cubicBezTo>
                      <a:pt x="388" y="13"/>
                      <a:pt x="394" y="9"/>
                      <a:pt x="392" y="8"/>
                    </a:cubicBezTo>
                    <a:cubicBezTo>
                      <a:pt x="392" y="8"/>
                      <a:pt x="385" y="9"/>
                      <a:pt x="384" y="8"/>
                    </a:cubicBezTo>
                    <a:cubicBezTo>
                      <a:pt x="384" y="7"/>
                      <a:pt x="386" y="7"/>
                      <a:pt x="386" y="7"/>
                    </a:cubicBezTo>
                    <a:cubicBezTo>
                      <a:pt x="386" y="6"/>
                      <a:pt x="378" y="7"/>
                      <a:pt x="378" y="7"/>
                    </a:cubicBezTo>
                    <a:cubicBezTo>
                      <a:pt x="379" y="5"/>
                      <a:pt x="383" y="6"/>
                      <a:pt x="384" y="5"/>
                    </a:cubicBezTo>
                    <a:cubicBezTo>
                      <a:pt x="385" y="4"/>
                      <a:pt x="387" y="5"/>
                      <a:pt x="386" y="4"/>
                    </a:cubicBezTo>
                    <a:cubicBezTo>
                      <a:pt x="386" y="3"/>
                      <a:pt x="386" y="2"/>
                      <a:pt x="385" y="2"/>
                    </a:cubicBezTo>
                    <a:cubicBezTo>
                      <a:pt x="382" y="2"/>
                      <a:pt x="381" y="1"/>
                      <a:pt x="378" y="1"/>
                    </a:cubicBezTo>
                    <a:cubicBezTo>
                      <a:pt x="376" y="0"/>
                      <a:pt x="374" y="1"/>
                      <a:pt x="372" y="2"/>
                    </a:cubicBezTo>
                    <a:cubicBezTo>
                      <a:pt x="368" y="3"/>
                      <a:pt x="364" y="6"/>
                      <a:pt x="362" y="8"/>
                    </a:cubicBezTo>
                    <a:cubicBezTo>
                      <a:pt x="361" y="9"/>
                      <a:pt x="361" y="9"/>
                      <a:pt x="362" y="10"/>
                    </a:cubicBezTo>
                    <a:cubicBezTo>
                      <a:pt x="363" y="10"/>
                      <a:pt x="362" y="11"/>
                      <a:pt x="362" y="12"/>
                    </a:cubicBezTo>
                    <a:cubicBezTo>
                      <a:pt x="362" y="14"/>
                      <a:pt x="366" y="13"/>
                      <a:pt x="366" y="14"/>
                    </a:cubicBezTo>
                    <a:cubicBezTo>
                      <a:pt x="366" y="13"/>
                      <a:pt x="361" y="14"/>
                      <a:pt x="360" y="14"/>
                    </a:cubicBezTo>
                    <a:cubicBezTo>
                      <a:pt x="359" y="14"/>
                      <a:pt x="353" y="13"/>
                      <a:pt x="352" y="14"/>
                    </a:cubicBezTo>
                    <a:cubicBezTo>
                      <a:pt x="352" y="13"/>
                      <a:pt x="355" y="17"/>
                      <a:pt x="355" y="17"/>
                    </a:cubicBezTo>
                    <a:cubicBezTo>
                      <a:pt x="356" y="18"/>
                      <a:pt x="351" y="16"/>
                      <a:pt x="350" y="16"/>
                    </a:cubicBezTo>
                    <a:cubicBezTo>
                      <a:pt x="349" y="16"/>
                      <a:pt x="347" y="17"/>
                      <a:pt x="345" y="18"/>
                    </a:cubicBezTo>
                    <a:cubicBezTo>
                      <a:pt x="345" y="18"/>
                      <a:pt x="345" y="18"/>
                      <a:pt x="344" y="18"/>
                    </a:cubicBezTo>
                    <a:cubicBezTo>
                      <a:pt x="342" y="18"/>
                      <a:pt x="344" y="18"/>
                      <a:pt x="343" y="17"/>
                    </a:cubicBezTo>
                    <a:cubicBezTo>
                      <a:pt x="343" y="18"/>
                      <a:pt x="338" y="20"/>
                      <a:pt x="338" y="20"/>
                    </a:cubicBezTo>
                    <a:cubicBezTo>
                      <a:pt x="338" y="19"/>
                      <a:pt x="340" y="18"/>
                      <a:pt x="340" y="18"/>
                    </a:cubicBezTo>
                    <a:cubicBezTo>
                      <a:pt x="340" y="17"/>
                      <a:pt x="335" y="18"/>
                      <a:pt x="334" y="17"/>
                    </a:cubicBezTo>
                    <a:cubicBezTo>
                      <a:pt x="334" y="17"/>
                      <a:pt x="336" y="16"/>
                      <a:pt x="336" y="16"/>
                    </a:cubicBezTo>
                    <a:cubicBezTo>
                      <a:pt x="335" y="17"/>
                      <a:pt x="330" y="18"/>
                      <a:pt x="328" y="18"/>
                    </a:cubicBezTo>
                    <a:cubicBezTo>
                      <a:pt x="323" y="19"/>
                      <a:pt x="329" y="19"/>
                      <a:pt x="330" y="20"/>
                    </a:cubicBezTo>
                    <a:cubicBezTo>
                      <a:pt x="329" y="19"/>
                      <a:pt x="324" y="21"/>
                      <a:pt x="323" y="21"/>
                    </a:cubicBezTo>
                    <a:cubicBezTo>
                      <a:pt x="322" y="21"/>
                      <a:pt x="321" y="21"/>
                      <a:pt x="320" y="22"/>
                    </a:cubicBezTo>
                    <a:cubicBezTo>
                      <a:pt x="319" y="23"/>
                      <a:pt x="317" y="22"/>
                      <a:pt x="315" y="22"/>
                    </a:cubicBezTo>
                    <a:cubicBezTo>
                      <a:pt x="314" y="22"/>
                      <a:pt x="313" y="24"/>
                      <a:pt x="311" y="24"/>
                    </a:cubicBezTo>
                    <a:cubicBezTo>
                      <a:pt x="309" y="25"/>
                      <a:pt x="308" y="24"/>
                      <a:pt x="307" y="25"/>
                    </a:cubicBezTo>
                    <a:cubicBezTo>
                      <a:pt x="306" y="26"/>
                      <a:pt x="305" y="27"/>
                      <a:pt x="304" y="27"/>
                    </a:cubicBezTo>
                    <a:cubicBezTo>
                      <a:pt x="302" y="27"/>
                      <a:pt x="300" y="27"/>
                      <a:pt x="299" y="27"/>
                    </a:cubicBezTo>
                    <a:cubicBezTo>
                      <a:pt x="299" y="27"/>
                      <a:pt x="302" y="29"/>
                      <a:pt x="302" y="29"/>
                    </a:cubicBezTo>
                    <a:cubicBezTo>
                      <a:pt x="301" y="30"/>
                      <a:pt x="295" y="30"/>
                      <a:pt x="295" y="30"/>
                    </a:cubicBezTo>
                    <a:cubicBezTo>
                      <a:pt x="295" y="30"/>
                      <a:pt x="299" y="30"/>
                      <a:pt x="299" y="30"/>
                    </a:cubicBezTo>
                    <a:cubicBezTo>
                      <a:pt x="299" y="30"/>
                      <a:pt x="297" y="30"/>
                      <a:pt x="296" y="30"/>
                    </a:cubicBezTo>
                    <a:cubicBezTo>
                      <a:pt x="297" y="30"/>
                      <a:pt x="299" y="31"/>
                      <a:pt x="299" y="31"/>
                    </a:cubicBezTo>
                    <a:cubicBezTo>
                      <a:pt x="298" y="31"/>
                      <a:pt x="298" y="31"/>
                      <a:pt x="297" y="31"/>
                    </a:cubicBezTo>
                    <a:cubicBezTo>
                      <a:pt x="298" y="31"/>
                      <a:pt x="297" y="32"/>
                      <a:pt x="297" y="32"/>
                    </a:cubicBezTo>
                    <a:cubicBezTo>
                      <a:pt x="297" y="33"/>
                      <a:pt x="294" y="32"/>
                      <a:pt x="294" y="32"/>
                    </a:cubicBezTo>
                    <a:cubicBezTo>
                      <a:pt x="294" y="33"/>
                      <a:pt x="296" y="33"/>
                      <a:pt x="296" y="34"/>
                    </a:cubicBezTo>
                    <a:cubicBezTo>
                      <a:pt x="297" y="34"/>
                      <a:pt x="295" y="34"/>
                      <a:pt x="295" y="34"/>
                    </a:cubicBezTo>
                    <a:cubicBezTo>
                      <a:pt x="295" y="36"/>
                      <a:pt x="299" y="34"/>
                      <a:pt x="298" y="36"/>
                    </a:cubicBezTo>
                    <a:cubicBezTo>
                      <a:pt x="296" y="38"/>
                      <a:pt x="301" y="39"/>
                      <a:pt x="298" y="40"/>
                    </a:cubicBezTo>
                    <a:cubicBezTo>
                      <a:pt x="296" y="40"/>
                      <a:pt x="294" y="40"/>
                      <a:pt x="292" y="40"/>
                    </a:cubicBezTo>
                    <a:cubicBezTo>
                      <a:pt x="291" y="41"/>
                      <a:pt x="291" y="42"/>
                      <a:pt x="289" y="41"/>
                    </a:cubicBezTo>
                    <a:cubicBezTo>
                      <a:pt x="288" y="41"/>
                      <a:pt x="287" y="41"/>
                      <a:pt x="286" y="41"/>
                    </a:cubicBezTo>
                    <a:cubicBezTo>
                      <a:pt x="282" y="42"/>
                      <a:pt x="278" y="42"/>
                      <a:pt x="274" y="42"/>
                    </a:cubicBezTo>
                    <a:cubicBezTo>
                      <a:pt x="272" y="42"/>
                      <a:pt x="270" y="42"/>
                      <a:pt x="269" y="43"/>
                    </a:cubicBezTo>
                    <a:cubicBezTo>
                      <a:pt x="268" y="44"/>
                      <a:pt x="267" y="45"/>
                      <a:pt x="267" y="46"/>
                    </a:cubicBezTo>
                    <a:cubicBezTo>
                      <a:pt x="267" y="47"/>
                      <a:pt x="269" y="48"/>
                      <a:pt x="269" y="49"/>
                    </a:cubicBezTo>
                    <a:cubicBezTo>
                      <a:pt x="268" y="51"/>
                      <a:pt x="268" y="52"/>
                      <a:pt x="269" y="53"/>
                    </a:cubicBezTo>
                    <a:cubicBezTo>
                      <a:pt x="271" y="55"/>
                      <a:pt x="274" y="54"/>
                      <a:pt x="276" y="56"/>
                    </a:cubicBezTo>
                    <a:cubicBezTo>
                      <a:pt x="276" y="56"/>
                      <a:pt x="278" y="60"/>
                      <a:pt x="278" y="60"/>
                    </a:cubicBezTo>
                    <a:cubicBezTo>
                      <a:pt x="274" y="60"/>
                      <a:pt x="273" y="60"/>
                      <a:pt x="270" y="58"/>
                    </a:cubicBezTo>
                    <a:cubicBezTo>
                      <a:pt x="267" y="56"/>
                      <a:pt x="262" y="54"/>
                      <a:pt x="258" y="54"/>
                    </a:cubicBezTo>
                    <a:cubicBezTo>
                      <a:pt x="256" y="54"/>
                      <a:pt x="257" y="53"/>
                      <a:pt x="255" y="52"/>
                    </a:cubicBezTo>
                    <a:cubicBezTo>
                      <a:pt x="254" y="52"/>
                      <a:pt x="250" y="52"/>
                      <a:pt x="250" y="54"/>
                    </a:cubicBezTo>
                    <a:cubicBezTo>
                      <a:pt x="250" y="55"/>
                      <a:pt x="254" y="55"/>
                      <a:pt x="254" y="55"/>
                    </a:cubicBezTo>
                    <a:cubicBezTo>
                      <a:pt x="254" y="55"/>
                      <a:pt x="251" y="56"/>
                      <a:pt x="252" y="56"/>
                    </a:cubicBezTo>
                    <a:cubicBezTo>
                      <a:pt x="254" y="57"/>
                      <a:pt x="255" y="56"/>
                      <a:pt x="256" y="58"/>
                    </a:cubicBezTo>
                    <a:cubicBezTo>
                      <a:pt x="256" y="60"/>
                      <a:pt x="253" y="59"/>
                      <a:pt x="252" y="59"/>
                    </a:cubicBezTo>
                    <a:cubicBezTo>
                      <a:pt x="250" y="58"/>
                      <a:pt x="249" y="57"/>
                      <a:pt x="247" y="58"/>
                    </a:cubicBezTo>
                    <a:cubicBezTo>
                      <a:pt x="245" y="58"/>
                      <a:pt x="246" y="61"/>
                      <a:pt x="247" y="62"/>
                    </a:cubicBezTo>
                    <a:cubicBezTo>
                      <a:pt x="248" y="63"/>
                      <a:pt x="250" y="63"/>
                      <a:pt x="251" y="63"/>
                    </a:cubicBezTo>
                    <a:cubicBezTo>
                      <a:pt x="253" y="64"/>
                      <a:pt x="255" y="64"/>
                      <a:pt x="256" y="65"/>
                    </a:cubicBezTo>
                    <a:cubicBezTo>
                      <a:pt x="257" y="66"/>
                      <a:pt x="257" y="67"/>
                      <a:pt x="257" y="67"/>
                    </a:cubicBezTo>
                    <a:cubicBezTo>
                      <a:pt x="258" y="67"/>
                      <a:pt x="259" y="67"/>
                      <a:pt x="260" y="67"/>
                    </a:cubicBezTo>
                    <a:cubicBezTo>
                      <a:pt x="260" y="67"/>
                      <a:pt x="257" y="68"/>
                      <a:pt x="257" y="68"/>
                    </a:cubicBezTo>
                    <a:cubicBezTo>
                      <a:pt x="255" y="68"/>
                      <a:pt x="255" y="67"/>
                      <a:pt x="254" y="66"/>
                    </a:cubicBezTo>
                    <a:cubicBezTo>
                      <a:pt x="252" y="65"/>
                      <a:pt x="249" y="65"/>
                      <a:pt x="246" y="65"/>
                    </a:cubicBezTo>
                    <a:cubicBezTo>
                      <a:pt x="245" y="65"/>
                      <a:pt x="240" y="64"/>
                      <a:pt x="242" y="62"/>
                    </a:cubicBezTo>
                    <a:cubicBezTo>
                      <a:pt x="243" y="62"/>
                      <a:pt x="242" y="61"/>
                      <a:pt x="242" y="60"/>
                    </a:cubicBezTo>
                    <a:cubicBezTo>
                      <a:pt x="241" y="59"/>
                      <a:pt x="242" y="58"/>
                      <a:pt x="242" y="57"/>
                    </a:cubicBezTo>
                    <a:cubicBezTo>
                      <a:pt x="243" y="55"/>
                      <a:pt x="244" y="51"/>
                      <a:pt x="242" y="50"/>
                    </a:cubicBezTo>
                    <a:cubicBezTo>
                      <a:pt x="238" y="49"/>
                      <a:pt x="241" y="54"/>
                      <a:pt x="240" y="56"/>
                    </a:cubicBezTo>
                    <a:cubicBezTo>
                      <a:pt x="238" y="58"/>
                      <a:pt x="235" y="59"/>
                      <a:pt x="233" y="61"/>
                    </a:cubicBezTo>
                    <a:cubicBezTo>
                      <a:pt x="230" y="64"/>
                      <a:pt x="231" y="63"/>
                      <a:pt x="233" y="65"/>
                    </a:cubicBezTo>
                    <a:cubicBezTo>
                      <a:pt x="234" y="66"/>
                      <a:pt x="237" y="69"/>
                      <a:pt x="237" y="71"/>
                    </a:cubicBezTo>
                    <a:cubicBezTo>
                      <a:pt x="237" y="71"/>
                      <a:pt x="236" y="73"/>
                      <a:pt x="235" y="73"/>
                    </a:cubicBezTo>
                    <a:cubicBezTo>
                      <a:pt x="234" y="75"/>
                      <a:pt x="233" y="77"/>
                      <a:pt x="233" y="79"/>
                    </a:cubicBezTo>
                    <a:cubicBezTo>
                      <a:pt x="233" y="79"/>
                      <a:pt x="234" y="84"/>
                      <a:pt x="235" y="84"/>
                    </a:cubicBezTo>
                    <a:cubicBezTo>
                      <a:pt x="237" y="84"/>
                      <a:pt x="239" y="84"/>
                      <a:pt x="241" y="83"/>
                    </a:cubicBezTo>
                    <a:cubicBezTo>
                      <a:pt x="243" y="82"/>
                      <a:pt x="246" y="83"/>
                      <a:pt x="248" y="84"/>
                    </a:cubicBezTo>
                    <a:cubicBezTo>
                      <a:pt x="251" y="84"/>
                      <a:pt x="253" y="86"/>
                      <a:pt x="254" y="89"/>
                    </a:cubicBezTo>
                    <a:cubicBezTo>
                      <a:pt x="255" y="91"/>
                      <a:pt x="251" y="94"/>
                      <a:pt x="253" y="95"/>
                    </a:cubicBezTo>
                    <a:cubicBezTo>
                      <a:pt x="253" y="95"/>
                      <a:pt x="259" y="97"/>
                      <a:pt x="259" y="97"/>
                    </a:cubicBezTo>
                    <a:cubicBezTo>
                      <a:pt x="259" y="98"/>
                      <a:pt x="252" y="96"/>
                      <a:pt x="251" y="96"/>
                    </a:cubicBezTo>
                    <a:cubicBezTo>
                      <a:pt x="251" y="96"/>
                      <a:pt x="250" y="93"/>
                      <a:pt x="250" y="93"/>
                    </a:cubicBezTo>
                    <a:cubicBezTo>
                      <a:pt x="251" y="91"/>
                      <a:pt x="252" y="90"/>
                      <a:pt x="250" y="89"/>
                    </a:cubicBezTo>
                    <a:cubicBezTo>
                      <a:pt x="248" y="88"/>
                      <a:pt x="249" y="86"/>
                      <a:pt x="247" y="85"/>
                    </a:cubicBezTo>
                    <a:cubicBezTo>
                      <a:pt x="245" y="85"/>
                      <a:pt x="243" y="86"/>
                      <a:pt x="241" y="86"/>
                    </a:cubicBezTo>
                    <a:cubicBezTo>
                      <a:pt x="241" y="86"/>
                      <a:pt x="237" y="87"/>
                      <a:pt x="237" y="88"/>
                    </a:cubicBezTo>
                    <a:cubicBezTo>
                      <a:pt x="238" y="88"/>
                      <a:pt x="239" y="88"/>
                      <a:pt x="238" y="88"/>
                    </a:cubicBezTo>
                    <a:cubicBezTo>
                      <a:pt x="238" y="89"/>
                      <a:pt x="236" y="90"/>
                      <a:pt x="237" y="91"/>
                    </a:cubicBezTo>
                    <a:cubicBezTo>
                      <a:pt x="241" y="93"/>
                      <a:pt x="238" y="96"/>
                      <a:pt x="236" y="98"/>
                    </a:cubicBezTo>
                    <a:cubicBezTo>
                      <a:pt x="235" y="99"/>
                      <a:pt x="234" y="101"/>
                      <a:pt x="234" y="102"/>
                    </a:cubicBezTo>
                    <a:cubicBezTo>
                      <a:pt x="233" y="103"/>
                      <a:pt x="231" y="104"/>
                      <a:pt x="229" y="104"/>
                    </a:cubicBezTo>
                    <a:cubicBezTo>
                      <a:pt x="228" y="105"/>
                      <a:pt x="227" y="105"/>
                      <a:pt x="227" y="107"/>
                    </a:cubicBezTo>
                    <a:cubicBezTo>
                      <a:pt x="226" y="109"/>
                      <a:pt x="224" y="108"/>
                      <a:pt x="223" y="108"/>
                    </a:cubicBezTo>
                    <a:cubicBezTo>
                      <a:pt x="220" y="107"/>
                      <a:pt x="218" y="108"/>
                      <a:pt x="216" y="107"/>
                    </a:cubicBezTo>
                    <a:cubicBezTo>
                      <a:pt x="215" y="107"/>
                      <a:pt x="214" y="106"/>
                      <a:pt x="213" y="106"/>
                    </a:cubicBezTo>
                    <a:cubicBezTo>
                      <a:pt x="211" y="106"/>
                      <a:pt x="211" y="105"/>
                      <a:pt x="210" y="104"/>
                    </a:cubicBezTo>
                    <a:cubicBezTo>
                      <a:pt x="210" y="104"/>
                      <a:pt x="212" y="103"/>
                      <a:pt x="212" y="104"/>
                    </a:cubicBezTo>
                    <a:cubicBezTo>
                      <a:pt x="213" y="106"/>
                      <a:pt x="215" y="106"/>
                      <a:pt x="215" y="105"/>
                    </a:cubicBezTo>
                    <a:cubicBezTo>
                      <a:pt x="216" y="104"/>
                      <a:pt x="221" y="107"/>
                      <a:pt x="223" y="105"/>
                    </a:cubicBezTo>
                    <a:cubicBezTo>
                      <a:pt x="223" y="104"/>
                      <a:pt x="221" y="103"/>
                      <a:pt x="223" y="103"/>
                    </a:cubicBezTo>
                    <a:cubicBezTo>
                      <a:pt x="224" y="102"/>
                      <a:pt x="226" y="101"/>
                      <a:pt x="227" y="100"/>
                    </a:cubicBezTo>
                    <a:cubicBezTo>
                      <a:pt x="228" y="98"/>
                      <a:pt x="227" y="98"/>
                      <a:pt x="230" y="97"/>
                    </a:cubicBezTo>
                    <a:cubicBezTo>
                      <a:pt x="233" y="95"/>
                      <a:pt x="229" y="93"/>
                      <a:pt x="231" y="91"/>
                    </a:cubicBezTo>
                    <a:cubicBezTo>
                      <a:pt x="233" y="90"/>
                      <a:pt x="233" y="89"/>
                      <a:pt x="231" y="88"/>
                    </a:cubicBezTo>
                    <a:cubicBezTo>
                      <a:pt x="230" y="88"/>
                      <a:pt x="229" y="87"/>
                      <a:pt x="228" y="86"/>
                    </a:cubicBezTo>
                    <a:cubicBezTo>
                      <a:pt x="227" y="84"/>
                      <a:pt x="228" y="81"/>
                      <a:pt x="228" y="79"/>
                    </a:cubicBezTo>
                    <a:cubicBezTo>
                      <a:pt x="228" y="77"/>
                      <a:pt x="227" y="75"/>
                      <a:pt x="228" y="73"/>
                    </a:cubicBezTo>
                    <a:cubicBezTo>
                      <a:pt x="228" y="71"/>
                      <a:pt x="230" y="71"/>
                      <a:pt x="230" y="69"/>
                    </a:cubicBezTo>
                    <a:cubicBezTo>
                      <a:pt x="229" y="67"/>
                      <a:pt x="227" y="66"/>
                      <a:pt x="226" y="65"/>
                    </a:cubicBezTo>
                    <a:cubicBezTo>
                      <a:pt x="225" y="64"/>
                      <a:pt x="224" y="63"/>
                      <a:pt x="225" y="62"/>
                    </a:cubicBezTo>
                    <a:cubicBezTo>
                      <a:pt x="227" y="61"/>
                      <a:pt x="227" y="59"/>
                      <a:pt x="228" y="57"/>
                    </a:cubicBezTo>
                    <a:cubicBezTo>
                      <a:pt x="229" y="56"/>
                      <a:pt x="230" y="53"/>
                      <a:pt x="229" y="52"/>
                    </a:cubicBezTo>
                    <a:cubicBezTo>
                      <a:pt x="229" y="51"/>
                      <a:pt x="225" y="50"/>
                      <a:pt x="223" y="49"/>
                    </a:cubicBezTo>
                    <a:cubicBezTo>
                      <a:pt x="221" y="49"/>
                      <a:pt x="219" y="49"/>
                      <a:pt x="217" y="49"/>
                    </a:cubicBezTo>
                    <a:cubicBezTo>
                      <a:pt x="216" y="49"/>
                      <a:pt x="213" y="48"/>
                      <a:pt x="212" y="49"/>
                    </a:cubicBezTo>
                    <a:cubicBezTo>
                      <a:pt x="209" y="51"/>
                      <a:pt x="209" y="58"/>
                      <a:pt x="206" y="60"/>
                    </a:cubicBezTo>
                    <a:cubicBezTo>
                      <a:pt x="204" y="63"/>
                      <a:pt x="198" y="64"/>
                      <a:pt x="198" y="68"/>
                    </a:cubicBezTo>
                    <a:cubicBezTo>
                      <a:pt x="198" y="69"/>
                      <a:pt x="201" y="68"/>
                      <a:pt x="201" y="68"/>
                    </a:cubicBezTo>
                    <a:cubicBezTo>
                      <a:pt x="202" y="69"/>
                      <a:pt x="201" y="73"/>
                      <a:pt x="201" y="73"/>
                    </a:cubicBezTo>
                    <a:cubicBezTo>
                      <a:pt x="200" y="75"/>
                      <a:pt x="202" y="76"/>
                      <a:pt x="199" y="76"/>
                    </a:cubicBezTo>
                    <a:cubicBezTo>
                      <a:pt x="199" y="77"/>
                      <a:pt x="198" y="77"/>
                      <a:pt x="198" y="78"/>
                    </a:cubicBezTo>
                    <a:cubicBezTo>
                      <a:pt x="199" y="79"/>
                      <a:pt x="200" y="79"/>
                      <a:pt x="201" y="79"/>
                    </a:cubicBezTo>
                    <a:cubicBezTo>
                      <a:pt x="202" y="79"/>
                      <a:pt x="206" y="79"/>
                      <a:pt x="206" y="80"/>
                    </a:cubicBezTo>
                    <a:cubicBezTo>
                      <a:pt x="206" y="82"/>
                      <a:pt x="206" y="84"/>
                      <a:pt x="208" y="85"/>
                    </a:cubicBezTo>
                    <a:cubicBezTo>
                      <a:pt x="210" y="86"/>
                      <a:pt x="212" y="85"/>
                      <a:pt x="210" y="87"/>
                    </a:cubicBezTo>
                    <a:cubicBezTo>
                      <a:pt x="209" y="88"/>
                      <a:pt x="209" y="90"/>
                      <a:pt x="208" y="91"/>
                    </a:cubicBezTo>
                    <a:cubicBezTo>
                      <a:pt x="207" y="93"/>
                      <a:pt x="202" y="88"/>
                      <a:pt x="201" y="87"/>
                    </a:cubicBezTo>
                    <a:cubicBezTo>
                      <a:pt x="198" y="85"/>
                      <a:pt x="194" y="84"/>
                      <a:pt x="191" y="83"/>
                    </a:cubicBezTo>
                    <a:cubicBezTo>
                      <a:pt x="189" y="82"/>
                      <a:pt x="188" y="81"/>
                      <a:pt x="186" y="80"/>
                    </a:cubicBezTo>
                    <a:cubicBezTo>
                      <a:pt x="185" y="80"/>
                      <a:pt x="183" y="79"/>
                      <a:pt x="182" y="79"/>
                    </a:cubicBezTo>
                    <a:cubicBezTo>
                      <a:pt x="179" y="79"/>
                      <a:pt x="176" y="78"/>
                      <a:pt x="173" y="78"/>
                    </a:cubicBezTo>
                    <a:cubicBezTo>
                      <a:pt x="169" y="78"/>
                      <a:pt x="165" y="78"/>
                      <a:pt x="168" y="83"/>
                    </a:cubicBezTo>
                    <a:cubicBezTo>
                      <a:pt x="170" y="84"/>
                      <a:pt x="169" y="86"/>
                      <a:pt x="167" y="87"/>
                    </a:cubicBezTo>
                    <a:cubicBezTo>
                      <a:pt x="166" y="88"/>
                      <a:pt x="163" y="86"/>
                      <a:pt x="164" y="89"/>
                    </a:cubicBezTo>
                    <a:cubicBezTo>
                      <a:pt x="165" y="90"/>
                      <a:pt x="157" y="90"/>
                      <a:pt x="161" y="87"/>
                    </a:cubicBezTo>
                    <a:cubicBezTo>
                      <a:pt x="162" y="86"/>
                      <a:pt x="159" y="84"/>
                      <a:pt x="158" y="85"/>
                    </a:cubicBezTo>
                    <a:cubicBezTo>
                      <a:pt x="156" y="85"/>
                      <a:pt x="154" y="86"/>
                      <a:pt x="153" y="87"/>
                    </a:cubicBezTo>
                    <a:cubicBezTo>
                      <a:pt x="150" y="89"/>
                      <a:pt x="147" y="87"/>
                      <a:pt x="144" y="88"/>
                    </a:cubicBezTo>
                    <a:cubicBezTo>
                      <a:pt x="141" y="89"/>
                      <a:pt x="139" y="91"/>
                      <a:pt x="137" y="91"/>
                    </a:cubicBezTo>
                    <a:cubicBezTo>
                      <a:pt x="136" y="91"/>
                      <a:pt x="130" y="91"/>
                      <a:pt x="131" y="90"/>
                    </a:cubicBezTo>
                    <a:cubicBezTo>
                      <a:pt x="133" y="90"/>
                      <a:pt x="133" y="90"/>
                      <a:pt x="133" y="89"/>
                    </a:cubicBezTo>
                    <a:cubicBezTo>
                      <a:pt x="133" y="86"/>
                      <a:pt x="135" y="87"/>
                      <a:pt x="135" y="85"/>
                    </a:cubicBezTo>
                    <a:cubicBezTo>
                      <a:pt x="136" y="84"/>
                      <a:pt x="129" y="86"/>
                      <a:pt x="129" y="86"/>
                    </a:cubicBezTo>
                    <a:cubicBezTo>
                      <a:pt x="128" y="86"/>
                      <a:pt x="127" y="86"/>
                      <a:pt x="127" y="87"/>
                    </a:cubicBezTo>
                    <a:cubicBezTo>
                      <a:pt x="127" y="88"/>
                      <a:pt x="127" y="89"/>
                      <a:pt x="127" y="90"/>
                    </a:cubicBezTo>
                    <a:cubicBezTo>
                      <a:pt x="126" y="90"/>
                      <a:pt x="124" y="89"/>
                      <a:pt x="123" y="89"/>
                    </a:cubicBezTo>
                    <a:cubicBezTo>
                      <a:pt x="121" y="89"/>
                      <a:pt x="118" y="90"/>
                      <a:pt x="116" y="91"/>
                    </a:cubicBezTo>
                    <a:cubicBezTo>
                      <a:pt x="113" y="92"/>
                      <a:pt x="110" y="94"/>
                      <a:pt x="107" y="95"/>
                    </a:cubicBezTo>
                    <a:cubicBezTo>
                      <a:pt x="105" y="95"/>
                      <a:pt x="104" y="96"/>
                      <a:pt x="103" y="98"/>
                    </a:cubicBezTo>
                    <a:cubicBezTo>
                      <a:pt x="103" y="99"/>
                      <a:pt x="103" y="102"/>
                      <a:pt x="101" y="102"/>
                    </a:cubicBezTo>
                    <a:cubicBezTo>
                      <a:pt x="99" y="102"/>
                      <a:pt x="97" y="103"/>
                      <a:pt x="95" y="103"/>
                    </a:cubicBezTo>
                    <a:cubicBezTo>
                      <a:pt x="94" y="103"/>
                      <a:pt x="93" y="101"/>
                      <a:pt x="92" y="100"/>
                    </a:cubicBezTo>
                    <a:cubicBezTo>
                      <a:pt x="90" y="98"/>
                      <a:pt x="87" y="99"/>
                      <a:pt x="89" y="96"/>
                    </a:cubicBezTo>
                    <a:cubicBezTo>
                      <a:pt x="90" y="94"/>
                      <a:pt x="93" y="95"/>
                      <a:pt x="94" y="94"/>
                    </a:cubicBezTo>
                    <a:cubicBezTo>
                      <a:pt x="96" y="94"/>
                      <a:pt x="98" y="95"/>
                      <a:pt x="97" y="93"/>
                    </a:cubicBezTo>
                    <a:cubicBezTo>
                      <a:pt x="96" y="92"/>
                      <a:pt x="95" y="90"/>
                      <a:pt x="94" y="89"/>
                    </a:cubicBezTo>
                    <a:cubicBezTo>
                      <a:pt x="92" y="87"/>
                      <a:pt x="89" y="88"/>
                      <a:pt x="87" y="88"/>
                    </a:cubicBezTo>
                    <a:cubicBezTo>
                      <a:pt x="86" y="88"/>
                      <a:pt x="80" y="87"/>
                      <a:pt x="80" y="87"/>
                    </a:cubicBezTo>
                    <a:cubicBezTo>
                      <a:pt x="80" y="87"/>
                      <a:pt x="83" y="88"/>
                      <a:pt x="83" y="88"/>
                    </a:cubicBezTo>
                    <a:cubicBezTo>
                      <a:pt x="84" y="89"/>
                      <a:pt x="84" y="90"/>
                      <a:pt x="84" y="91"/>
                    </a:cubicBezTo>
                    <a:cubicBezTo>
                      <a:pt x="84" y="92"/>
                      <a:pt x="84" y="94"/>
                      <a:pt x="84" y="95"/>
                    </a:cubicBezTo>
                    <a:cubicBezTo>
                      <a:pt x="83" y="96"/>
                      <a:pt x="82" y="97"/>
                      <a:pt x="82" y="98"/>
                    </a:cubicBezTo>
                    <a:cubicBezTo>
                      <a:pt x="83" y="100"/>
                      <a:pt x="87" y="100"/>
                      <a:pt x="86" y="103"/>
                    </a:cubicBezTo>
                    <a:cubicBezTo>
                      <a:pt x="85" y="104"/>
                      <a:pt x="84" y="106"/>
                      <a:pt x="84" y="107"/>
                    </a:cubicBezTo>
                    <a:cubicBezTo>
                      <a:pt x="84" y="107"/>
                      <a:pt x="84" y="111"/>
                      <a:pt x="84" y="111"/>
                    </a:cubicBezTo>
                    <a:cubicBezTo>
                      <a:pt x="84" y="111"/>
                      <a:pt x="83" y="108"/>
                      <a:pt x="83" y="108"/>
                    </a:cubicBezTo>
                    <a:cubicBezTo>
                      <a:pt x="82" y="108"/>
                      <a:pt x="81" y="110"/>
                      <a:pt x="80" y="109"/>
                    </a:cubicBezTo>
                    <a:cubicBezTo>
                      <a:pt x="80" y="109"/>
                      <a:pt x="82" y="108"/>
                      <a:pt x="82" y="107"/>
                    </a:cubicBezTo>
                    <a:cubicBezTo>
                      <a:pt x="81" y="106"/>
                      <a:pt x="79" y="106"/>
                      <a:pt x="78" y="106"/>
                    </a:cubicBezTo>
                    <a:cubicBezTo>
                      <a:pt x="77" y="106"/>
                      <a:pt x="76" y="105"/>
                      <a:pt x="75" y="106"/>
                    </a:cubicBezTo>
                    <a:cubicBezTo>
                      <a:pt x="73" y="106"/>
                      <a:pt x="72" y="108"/>
                      <a:pt x="70" y="108"/>
                    </a:cubicBezTo>
                    <a:cubicBezTo>
                      <a:pt x="68" y="110"/>
                      <a:pt x="67" y="110"/>
                      <a:pt x="65" y="112"/>
                    </a:cubicBezTo>
                    <a:cubicBezTo>
                      <a:pt x="63" y="114"/>
                      <a:pt x="61" y="114"/>
                      <a:pt x="64" y="116"/>
                    </a:cubicBezTo>
                    <a:cubicBezTo>
                      <a:pt x="65" y="117"/>
                      <a:pt x="67" y="120"/>
                      <a:pt x="66" y="121"/>
                    </a:cubicBezTo>
                    <a:cubicBezTo>
                      <a:pt x="65" y="122"/>
                      <a:pt x="59" y="120"/>
                      <a:pt x="58" y="120"/>
                    </a:cubicBezTo>
                    <a:cubicBezTo>
                      <a:pt x="57" y="119"/>
                      <a:pt x="54" y="120"/>
                      <a:pt x="53" y="120"/>
                    </a:cubicBezTo>
                    <a:cubicBezTo>
                      <a:pt x="54" y="119"/>
                      <a:pt x="49" y="115"/>
                      <a:pt x="48" y="117"/>
                    </a:cubicBezTo>
                    <a:cubicBezTo>
                      <a:pt x="43" y="121"/>
                      <a:pt x="54" y="122"/>
                      <a:pt x="54" y="124"/>
                    </a:cubicBezTo>
                    <a:cubicBezTo>
                      <a:pt x="53" y="128"/>
                      <a:pt x="50" y="126"/>
                      <a:pt x="47" y="126"/>
                    </a:cubicBezTo>
                    <a:cubicBezTo>
                      <a:pt x="44" y="125"/>
                      <a:pt x="43" y="123"/>
                      <a:pt x="40" y="122"/>
                    </a:cubicBezTo>
                    <a:cubicBezTo>
                      <a:pt x="38" y="121"/>
                      <a:pt x="38" y="120"/>
                      <a:pt x="37" y="118"/>
                    </a:cubicBezTo>
                    <a:cubicBezTo>
                      <a:pt x="37" y="116"/>
                      <a:pt x="36" y="116"/>
                      <a:pt x="35" y="115"/>
                    </a:cubicBezTo>
                    <a:cubicBezTo>
                      <a:pt x="35" y="114"/>
                      <a:pt x="38" y="112"/>
                      <a:pt x="38" y="112"/>
                    </a:cubicBezTo>
                    <a:cubicBezTo>
                      <a:pt x="39" y="109"/>
                      <a:pt x="34" y="107"/>
                      <a:pt x="32" y="107"/>
                    </a:cubicBezTo>
                    <a:cubicBezTo>
                      <a:pt x="30" y="106"/>
                      <a:pt x="30" y="104"/>
                      <a:pt x="28" y="104"/>
                    </a:cubicBezTo>
                    <a:cubicBezTo>
                      <a:pt x="29" y="103"/>
                      <a:pt x="24" y="99"/>
                      <a:pt x="24" y="99"/>
                    </a:cubicBezTo>
                    <a:cubicBezTo>
                      <a:pt x="26" y="98"/>
                      <a:pt x="28" y="101"/>
                      <a:pt x="29" y="102"/>
                    </a:cubicBezTo>
                    <a:cubicBezTo>
                      <a:pt x="30" y="103"/>
                      <a:pt x="31" y="103"/>
                      <a:pt x="31" y="102"/>
                    </a:cubicBezTo>
                    <a:cubicBezTo>
                      <a:pt x="32" y="102"/>
                      <a:pt x="33" y="103"/>
                      <a:pt x="33" y="103"/>
                    </a:cubicBezTo>
                    <a:cubicBezTo>
                      <a:pt x="36" y="104"/>
                      <a:pt x="38" y="105"/>
                      <a:pt x="41" y="105"/>
                    </a:cubicBezTo>
                    <a:cubicBezTo>
                      <a:pt x="43" y="106"/>
                      <a:pt x="46" y="106"/>
                      <a:pt x="49" y="107"/>
                    </a:cubicBezTo>
                    <a:cubicBezTo>
                      <a:pt x="54" y="109"/>
                      <a:pt x="58" y="109"/>
                      <a:pt x="63" y="106"/>
                    </a:cubicBezTo>
                    <a:cubicBezTo>
                      <a:pt x="65" y="105"/>
                      <a:pt x="66" y="104"/>
                      <a:pt x="68" y="103"/>
                    </a:cubicBezTo>
                    <a:cubicBezTo>
                      <a:pt x="71" y="101"/>
                      <a:pt x="69" y="100"/>
                      <a:pt x="69" y="97"/>
                    </a:cubicBezTo>
                    <a:cubicBezTo>
                      <a:pt x="69" y="94"/>
                      <a:pt x="62" y="93"/>
                      <a:pt x="60" y="91"/>
                    </a:cubicBezTo>
                    <a:cubicBezTo>
                      <a:pt x="57" y="89"/>
                      <a:pt x="53" y="87"/>
                      <a:pt x="50" y="86"/>
                    </a:cubicBezTo>
                    <a:cubicBezTo>
                      <a:pt x="47" y="84"/>
                      <a:pt x="43" y="82"/>
                      <a:pt x="40" y="82"/>
                    </a:cubicBezTo>
                    <a:cubicBezTo>
                      <a:pt x="39" y="81"/>
                      <a:pt x="39" y="82"/>
                      <a:pt x="38" y="82"/>
                    </a:cubicBezTo>
                    <a:cubicBezTo>
                      <a:pt x="37" y="82"/>
                      <a:pt x="36" y="81"/>
                      <a:pt x="35" y="81"/>
                    </a:cubicBezTo>
                    <a:cubicBezTo>
                      <a:pt x="33" y="80"/>
                      <a:pt x="31" y="84"/>
                      <a:pt x="29" y="84"/>
                    </a:cubicBezTo>
                    <a:cubicBezTo>
                      <a:pt x="29" y="83"/>
                      <a:pt x="33" y="80"/>
                      <a:pt x="29" y="80"/>
                    </a:cubicBezTo>
                    <a:cubicBezTo>
                      <a:pt x="28" y="80"/>
                      <a:pt x="24" y="78"/>
                      <a:pt x="24" y="78"/>
                    </a:cubicBezTo>
                    <a:cubicBezTo>
                      <a:pt x="25" y="77"/>
                      <a:pt x="29" y="80"/>
                      <a:pt x="29" y="78"/>
                    </a:cubicBezTo>
                    <a:cubicBezTo>
                      <a:pt x="29" y="77"/>
                      <a:pt x="25" y="75"/>
                      <a:pt x="24" y="75"/>
                    </a:cubicBezTo>
                    <a:cubicBezTo>
                      <a:pt x="23" y="76"/>
                      <a:pt x="20" y="78"/>
                      <a:pt x="20" y="78"/>
                    </a:cubicBezTo>
                    <a:cubicBezTo>
                      <a:pt x="20" y="77"/>
                      <a:pt x="20" y="77"/>
                      <a:pt x="19" y="76"/>
                    </a:cubicBezTo>
                    <a:cubicBezTo>
                      <a:pt x="17" y="76"/>
                      <a:pt x="17" y="77"/>
                      <a:pt x="16" y="78"/>
                    </a:cubicBezTo>
                    <a:cubicBezTo>
                      <a:pt x="16" y="78"/>
                      <a:pt x="16" y="78"/>
                      <a:pt x="16" y="77"/>
                    </a:cubicBezTo>
                    <a:cubicBezTo>
                      <a:pt x="15" y="78"/>
                      <a:pt x="14" y="80"/>
                      <a:pt x="13" y="80"/>
                    </a:cubicBezTo>
                    <a:cubicBezTo>
                      <a:pt x="12" y="81"/>
                      <a:pt x="10" y="81"/>
                      <a:pt x="10" y="81"/>
                    </a:cubicBezTo>
                    <a:cubicBezTo>
                      <a:pt x="9" y="83"/>
                      <a:pt x="5" y="83"/>
                      <a:pt x="6" y="85"/>
                    </a:cubicBezTo>
                    <a:cubicBezTo>
                      <a:pt x="9" y="87"/>
                      <a:pt x="5" y="85"/>
                      <a:pt x="5" y="88"/>
                    </a:cubicBezTo>
                    <a:cubicBezTo>
                      <a:pt x="5" y="90"/>
                      <a:pt x="9" y="91"/>
                      <a:pt x="10" y="92"/>
                    </a:cubicBezTo>
                    <a:cubicBezTo>
                      <a:pt x="12" y="93"/>
                      <a:pt x="14" y="95"/>
                      <a:pt x="13" y="97"/>
                    </a:cubicBezTo>
                    <a:cubicBezTo>
                      <a:pt x="12" y="99"/>
                      <a:pt x="9" y="100"/>
                      <a:pt x="9" y="102"/>
                    </a:cubicBezTo>
                    <a:cubicBezTo>
                      <a:pt x="10" y="104"/>
                      <a:pt x="12" y="106"/>
                      <a:pt x="13" y="108"/>
                    </a:cubicBezTo>
                    <a:cubicBezTo>
                      <a:pt x="14" y="110"/>
                      <a:pt x="12" y="110"/>
                      <a:pt x="12" y="112"/>
                    </a:cubicBezTo>
                    <a:cubicBezTo>
                      <a:pt x="12" y="114"/>
                      <a:pt x="15" y="116"/>
                      <a:pt x="13" y="117"/>
                    </a:cubicBezTo>
                    <a:cubicBezTo>
                      <a:pt x="11" y="118"/>
                      <a:pt x="14" y="121"/>
                      <a:pt x="14" y="122"/>
                    </a:cubicBezTo>
                    <a:cubicBezTo>
                      <a:pt x="16" y="124"/>
                      <a:pt x="18" y="124"/>
                      <a:pt x="15" y="126"/>
                    </a:cubicBezTo>
                    <a:cubicBezTo>
                      <a:pt x="13" y="128"/>
                      <a:pt x="14" y="128"/>
                      <a:pt x="15" y="129"/>
                    </a:cubicBezTo>
                    <a:cubicBezTo>
                      <a:pt x="20" y="132"/>
                      <a:pt x="23" y="134"/>
                      <a:pt x="18" y="138"/>
                    </a:cubicBezTo>
                    <a:cubicBezTo>
                      <a:pt x="13" y="143"/>
                      <a:pt x="8" y="147"/>
                      <a:pt x="4" y="152"/>
                    </a:cubicBezTo>
                    <a:cubicBezTo>
                      <a:pt x="6" y="152"/>
                      <a:pt x="6" y="151"/>
                      <a:pt x="7" y="152"/>
                    </a:cubicBezTo>
                    <a:cubicBezTo>
                      <a:pt x="8" y="154"/>
                      <a:pt x="10" y="154"/>
                      <a:pt x="11" y="155"/>
                    </a:cubicBezTo>
                    <a:cubicBezTo>
                      <a:pt x="17" y="157"/>
                      <a:pt x="9" y="157"/>
                      <a:pt x="7" y="157"/>
                    </a:cubicBezTo>
                    <a:cubicBezTo>
                      <a:pt x="5" y="157"/>
                      <a:pt x="4" y="158"/>
                      <a:pt x="4" y="160"/>
                    </a:cubicBezTo>
                    <a:cubicBezTo>
                      <a:pt x="4" y="162"/>
                      <a:pt x="2" y="163"/>
                      <a:pt x="1" y="165"/>
                    </a:cubicBezTo>
                    <a:cubicBezTo>
                      <a:pt x="0" y="166"/>
                      <a:pt x="1" y="168"/>
                      <a:pt x="2" y="170"/>
                    </a:cubicBezTo>
                    <a:cubicBezTo>
                      <a:pt x="2" y="172"/>
                      <a:pt x="0" y="174"/>
                      <a:pt x="1" y="175"/>
                    </a:cubicBezTo>
                    <a:cubicBezTo>
                      <a:pt x="3" y="176"/>
                      <a:pt x="3" y="176"/>
                      <a:pt x="3" y="178"/>
                    </a:cubicBezTo>
                    <a:cubicBezTo>
                      <a:pt x="2" y="180"/>
                      <a:pt x="4" y="181"/>
                      <a:pt x="4" y="183"/>
                    </a:cubicBezTo>
                    <a:cubicBezTo>
                      <a:pt x="4" y="184"/>
                      <a:pt x="7" y="186"/>
                      <a:pt x="8" y="186"/>
                    </a:cubicBezTo>
                    <a:cubicBezTo>
                      <a:pt x="8" y="186"/>
                      <a:pt x="9" y="185"/>
                      <a:pt x="10" y="185"/>
                    </a:cubicBezTo>
                    <a:cubicBezTo>
                      <a:pt x="11" y="185"/>
                      <a:pt x="11" y="187"/>
                      <a:pt x="12" y="187"/>
                    </a:cubicBezTo>
                    <a:cubicBezTo>
                      <a:pt x="14" y="186"/>
                      <a:pt x="14" y="185"/>
                      <a:pt x="16" y="187"/>
                    </a:cubicBezTo>
                    <a:cubicBezTo>
                      <a:pt x="18" y="188"/>
                      <a:pt x="18" y="188"/>
                      <a:pt x="18" y="190"/>
                    </a:cubicBezTo>
                    <a:cubicBezTo>
                      <a:pt x="17" y="195"/>
                      <a:pt x="21" y="199"/>
                      <a:pt x="24" y="201"/>
                    </a:cubicBezTo>
                    <a:cubicBezTo>
                      <a:pt x="26" y="202"/>
                      <a:pt x="27" y="203"/>
                      <a:pt x="25" y="204"/>
                    </a:cubicBezTo>
                    <a:cubicBezTo>
                      <a:pt x="24" y="206"/>
                      <a:pt x="23" y="205"/>
                      <a:pt x="21" y="205"/>
                    </a:cubicBezTo>
                    <a:cubicBezTo>
                      <a:pt x="19" y="205"/>
                      <a:pt x="22" y="214"/>
                      <a:pt x="24" y="213"/>
                    </a:cubicBezTo>
                    <a:cubicBezTo>
                      <a:pt x="25" y="212"/>
                      <a:pt x="26" y="209"/>
                      <a:pt x="27" y="210"/>
                    </a:cubicBezTo>
                    <a:cubicBezTo>
                      <a:pt x="28" y="210"/>
                      <a:pt x="29" y="211"/>
                      <a:pt x="31" y="211"/>
                    </a:cubicBezTo>
                    <a:cubicBezTo>
                      <a:pt x="33" y="211"/>
                      <a:pt x="35" y="212"/>
                      <a:pt x="35" y="214"/>
                    </a:cubicBezTo>
                    <a:cubicBezTo>
                      <a:pt x="35" y="215"/>
                      <a:pt x="34" y="215"/>
                      <a:pt x="34" y="215"/>
                    </a:cubicBezTo>
                    <a:cubicBezTo>
                      <a:pt x="33" y="216"/>
                      <a:pt x="34" y="218"/>
                      <a:pt x="35" y="218"/>
                    </a:cubicBezTo>
                    <a:cubicBezTo>
                      <a:pt x="36" y="219"/>
                      <a:pt x="38" y="218"/>
                      <a:pt x="39" y="219"/>
                    </a:cubicBezTo>
                    <a:cubicBezTo>
                      <a:pt x="40" y="220"/>
                      <a:pt x="40" y="222"/>
                      <a:pt x="40" y="223"/>
                    </a:cubicBezTo>
                    <a:cubicBezTo>
                      <a:pt x="40" y="224"/>
                      <a:pt x="43" y="223"/>
                      <a:pt x="44" y="223"/>
                    </a:cubicBezTo>
                    <a:cubicBezTo>
                      <a:pt x="45" y="224"/>
                      <a:pt x="47" y="227"/>
                      <a:pt x="48" y="225"/>
                    </a:cubicBezTo>
                    <a:cubicBezTo>
                      <a:pt x="49" y="223"/>
                      <a:pt x="50" y="224"/>
                      <a:pt x="51" y="225"/>
                    </a:cubicBezTo>
                    <a:cubicBezTo>
                      <a:pt x="53" y="227"/>
                      <a:pt x="53" y="226"/>
                      <a:pt x="55" y="226"/>
                    </a:cubicBezTo>
                    <a:cubicBezTo>
                      <a:pt x="56" y="226"/>
                      <a:pt x="57" y="229"/>
                      <a:pt x="58" y="228"/>
                    </a:cubicBezTo>
                    <a:cubicBezTo>
                      <a:pt x="60" y="227"/>
                      <a:pt x="62" y="229"/>
                      <a:pt x="63" y="230"/>
                    </a:cubicBezTo>
                    <a:cubicBezTo>
                      <a:pt x="65" y="231"/>
                      <a:pt x="62" y="232"/>
                      <a:pt x="62" y="232"/>
                    </a:cubicBezTo>
                    <a:cubicBezTo>
                      <a:pt x="60" y="233"/>
                      <a:pt x="63" y="234"/>
                      <a:pt x="63" y="234"/>
                    </a:cubicBezTo>
                    <a:cubicBezTo>
                      <a:pt x="63" y="234"/>
                      <a:pt x="60" y="234"/>
                      <a:pt x="61" y="236"/>
                    </a:cubicBezTo>
                    <a:cubicBezTo>
                      <a:pt x="63" y="237"/>
                      <a:pt x="62" y="238"/>
                      <a:pt x="61" y="239"/>
                    </a:cubicBezTo>
                    <a:cubicBezTo>
                      <a:pt x="61" y="240"/>
                      <a:pt x="58" y="240"/>
                      <a:pt x="57" y="240"/>
                    </a:cubicBezTo>
                    <a:cubicBezTo>
                      <a:pt x="55" y="240"/>
                      <a:pt x="54" y="242"/>
                      <a:pt x="53" y="244"/>
                    </a:cubicBezTo>
                    <a:cubicBezTo>
                      <a:pt x="54" y="244"/>
                      <a:pt x="58" y="244"/>
                      <a:pt x="58" y="245"/>
                    </a:cubicBezTo>
                    <a:cubicBezTo>
                      <a:pt x="58" y="246"/>
                      <a:pt x="53" y="247"/>
                      <a:pt x="53" y="248"/>
                    </a:cubicBezTo>
                    <a:cubicBezTo>
                      <a:pt x="53" y="249"/>
                      <a:pt x="55" y="249"/>
                      <a:pt x="55" y="251"/>
                    </a:cubicBezTo>
                    <a:cubicBezTo>
                      <a:pt x="55" y="251"/>
                      <a:pt x="52" y="252"/>
                      <a:pt x="52" y="252"/>
                    </a:cubicBezTo>
                    <a:cubicBezTo>
                      <a:pt x="51" y="253"/>
                      <a:pt x="51" y="254"/>
                      <a:pt x="50" y="255"/>
                    </a:cubicBezTo>
                    <a:cubicBezTo>
                      <a:pt x="50" y="256"/>
                      <a:pt x="48" y="255"/>
                      <a:pt x="48" y="257"/>
                    </a:cubicBezTo>
                    <a:cubicBezTo>
                      <a:pt x="47" y="258"/>
                      <a:pt x="49" y="260"/>
                      <a:pt x="51" y="260"/>
                    </a:cubicBezTo>
                    <a:cubicBezTo>
                      <a:pt x="53" y="261"/>
                      <a:pt x="55" y="262"/>
                      <a:pt x="58" y="264"/>
                    </a:cubicBezTo>
                    <a:cubicBezTo>
                      <a:pt x="59" y="265"/>
                      <a:pt x="60" y="266"/>
                      <a:pt x="61" y="266"/>
                    </a:cubicBezTo>
                    <a:cubicBezTo>
                      <a:pt x="62" y="268"/>
                      <a:pt x="62" y="267"/>
                      <a:pt x="64" y="266"/>
                    </a:cubicBezTo>
                    <a:cubicBezTo>
                      <a:pt x="67" y="266"/>
                      <a:pt x="70" y="269"/>
                      <a:pt x="73" y="269"/>
                    </a:cubicBezTo>
                    <a:cubicBezTo>
                      <a:pt x="76" y="269"/>
                      <a:pt x="79" y="271"/>
                      <a:pt x="82" y="272"/>
                    </a:cubicBezTo>
                    <a:cubicBezTo>
                      <a:pt x="85" y="273"/>
                      <a:pt x="87" y="272"/>
                      <a:pt x="90" y="272"/>
                    </a:cubicBezTo>
                    <a:cubicBezTo>
                      <a:pt x="91" y="273"/>
                      <a:pt x="92" y="274"/>
                      <a:pt x="92" y="275"/>
                    </a:cubicBezTo>
                    <a:cubicBezTo>
                      <a:pt x="92" y="276"/>
                      <a:pt x="93" y="276"/>
                      <a:pt x="94" y="276"/>
                    </a:cubicBezTo>
                    <a:cubicBezTo>
                      <a:pt x="97" y="277"/>
                      <a:pt x="99" y="282"/>
                      <a:pt x="103" y="280"/>
                    </a:cubicBezTo>
                    <a:cubicBezTo>
                      <a:pt x="104" y="279"/>
                      <a:pt x="106" y="278"/>
                      <a:pt x="105" y="277"/>
                    </a:cubicBezTo>
                    <a:cubicBezTo>
                      <a:pt x="104" y="276"/>
                      <a:pt x="103" y="275"/>
                      <a:pt x="102" y="274"/>
                    </a:cubicBezTo>
                    <a:cubicBezTo>
                      <a:pt x="100" y="272"/>
                      <a:pt x="99" y="270"/>
                      <a:pt x="100" y="267"/>
                    </a:cubicBezTo>
                    <a:cubicBezTo>
                      <a:pt x="100" y="265"/>
                      <a:pt x="99" y="263"/>
                      <a:pt x="97" y="262"/>
                    </a:cubicBezTo>
                    <a:cubicBezTo>
                      <a:pt x="95" y="261"/>
                      <a:pt x="98" y="259"/>
                      <a:pt x="99" y="258"/>
                    </a:cubicBezTo>
                    <a:cubicBezTo>
                      <a:pt x="100" y="256"/>
                      <a:pt x="100" y="254"/>
                      <a:pt x="103" y="254"/>
                    </a:cubicBezTo>
                    <a:cubicBezTo>
                      <a:pt x="104" y="254"/>
                      <a:pt x="105" y="253"/>
                      <a:pt x="106" y="252"/>
                    </a:cubicBezTo>
                    <a:cubicBezTo>
                      <a:pt x="107" y="251"/>
                      <a:pt x="108" y="251"/>
                      <a:pt x="109" y="250"/>
                    </a:cubicBezTo>
                    <a:cubicBezTo>
                      <a:pt x="108" y="250"/>
                      <a:pt x="106" y="249"/>
                      <a:pt x="106" y="248"/>
                    </a:cubicBezTo>
                    <a:cubicBezTo>
                      <a:pt x="106" y="247"/>
                      <a:pt x="108" y="248"/>
                      <a:pt x="108" y="248"/>
                    </a:cubicBezTo>
                    <a:cubicBezTo>
                      <a:pt x="108" y="247"/>
                      <a:pt x="106" y="244"/>
                      <a:pt x="105" y="243"/>
                    </a:cubicBezTo>
                    <a:cubicBezTo>
                      <a:pt x="104" y="241"/>
                      <a:pt x="103" y="241"/>
                      <a:pt x="101" y="241"/>
                    </a:cubicBezTo>
                    <a:cubicBezTo>
                      <a:pt x="98" y="241"/>
                      <a:pt x="100" y="239"/>
                      <a:pt x="98" y="238"/>
                    </a:cubicBezTo>
                    <a:cubicBezTo>
                      <a:pt x="97" y="237"/>
                      <a:pt x="94" y="237"/>
                      <a:pt x="96" y="235"/>
                    </a:cubicBezTo>
                    <a:cubicBezTo>
                      <a:pt x="97" y="233"/>
                      <a:pt x="99" y="232"/>
                      <a:pt x="97" y="231"/>
                    </a:cubicBezTo>
                    <a:cubicBezTo>
                      <a:pt x="96" y="229"/>
                      <a:pt x="98" y="228"/>
                      <a:pt x="99" y="227"/>
                    </a:cubicBezTo>
                    <a:cubicBezTo>
                      <a:pt x="99" y="226"/>
                      <a:pt x="101" y="223"/>
                      <a:pt x="101" y="224"/>
                    </a:cubicBezTo>
                    <a:cubicBezTo>
                      <a:pt x="102" y="225"/>
                      <a:pt x="103" y="227"/>
                      <a:pt x="104" y="228"/>
                    </a:cubicBezTo>
                    <a:cubicBezTo>
                      <a:pt x="106" y="228"/>
                      <a:pt x="107" y="227"/>
                      <a:pt x="107" y="226"/>
                    </a:cubicBezTo>
                    <a:cubicBezTo>
                      <a:pt x="106" y="224"/>
                      <a:pt x="106" y="223"/>
                      <a:pt x="108" y="222"/>
                    </a:cubicBezTo>
                    <a:cubicBezTo>
                      <a:pt x="110" y="221"/>
                      <a:pt x="110" y="219"/>
                      <a:pt x="112" y="219"/>
                    </a:cubicBezTo>
                    <a:cubicBezTo>
                      <a:pt x="114" y="218"/>
                      <a:pt x="116" y="215"/>
                      <a:pt x="118" y="216"/>
                    </a:cubicBezTo>
                    <a:cubicBezTo>
                      <a:pt x="120" y="216"/>
                      <a:pt x="120" y="218"/>
                      <a:pt x="122" y="216"/>
                    </a:cubicBezTo>
                    <a:cubicBezTo>
                      <a:pt x="124" y="215"/>
                      <a:pt x="124" y="216"/>
                      <a:pt x="126" y="217"/>
                    </a:cubicBezTo>
                    <a:cubicBezTo>
                      <a:pt x="128" y="217"/>
                      <a:pt x="130" y="217"/>
                      <a:pt x="132" y="218"/>
                    </a:cubicBezTo>
                    <a:cubicBezTo>
                      <a:pt x="134" y="219"/>
                      <a:pt x="134" y="221"/>
                      <a:pt x="136" y="223"/>
                    </a:cubicBezTo>
                    <a:cubicBezTo>
                      <a:pt x="136" y="223"/>
                      <a:pt x="136" y="220"/>
                      <a:pt x="138" y="221"/>
                    </a:cubicBezTo>
                    <a:cubicBezTo>
                      <a:pt x="139" y="221"/>
                      <a:pt x="140" y="223"/>
                      <a:pt x="142" y="223"/>
                    </a:cubicBezTo>
                    <a:cubicBezTo>
                      <a:pt x="143" y="224"/>
                      <a:pt x="144" y="222"/>
                      <a:pt x="145" y="221"/>
                    </a:cubicBezTo>
                    <a:cubicBezTo>
                      <a:pt x="147" y="219"/>
                      <a:pt x="148" y="221"/>
                      <a:pt x="150" y="221"/>
                    </a:cubicBezTo>
                    <a:cubicBezTo>
                      <a:pt x="152" y="221"/>
                      <a:pt x="153" y="219"/>
                      <a:pt x="155" y="220"/>
                    </a:cubicBezTo>
                    <a:cubicBezTo>
                      <a:pt x="157" y="221"/>
                      <a:pt x="158" y="222"/>
                      <a:pt x="160" y="223"/>
                    </a:cubicBezTo>
                    <a:cubicBezTo>
                      <a:pt x="162" y="224"/>
                      <a:pt x="161" y="223"/>
                      <a:pt x="163" y="222"/>
                    </a:cubicBezTo>
                    <a:cubicBezTo>
                      <a:pt x="164" y="221"/>
                      <a:pt x="168" y="222"/>
                      <a:pt x="169" y="222"/>
                    </a:cubicBezTo>
                    <a:cubicBezTo>
                      <a:pt x="170" y="222"/>
                      <a:pt x="172" y="220"/>
                      <a:pt x="172" y="219"/>
                    </a:cubicBezTo>
                    <a:cubicBezTo>
                      <a:pt x="172" y="217"/>
                      <a:pt x="169" y="217"/>
                      <a:pt x="168" y="216"/>
                    </a:cubicBezTo>
                    <a:cubicBezTo>
                      <a:pt x="161" y="213"/>
                      <a:pt x="171" y="214"/>
                      <a:pt x="169" y="210"/>
                    </a:cubicBezTo>
                    <a:cubicBezTo>
                      <a:pt x="168" y="209"/>
                      <a:pt x="166" y="209"/>
                      <a:pt x="169" y="208"/>
                    </a:cubicBezTo>
                    <a:cubicBezTo>
                      <a:pt x="170" y="207"/>
                      <a:pt x="172" y="208"/>
                      <a:pt x="173" y="207"/>
                    </a:cubicBezTo>
                    <a:cubicBezTo>
                      <a:pt x="177" y="207"/>
                      <a:pt x="166" y="202"/>
                      <a:pt x="171" y="200"/>
                    </a:cubicBezTo>
                    <a:cubicBezTo>
                      <a:pt x="172" y="200"/>
                      <a:pt x="174" y="200"/>
                      <a:pt x="175" y="200"/>
                    </a:cubicBezTo>
                    <a:cubicBezTo>
                      <a:pt x="178" y="200"/>
                      <a:pt x="180" y="200"/>
                      <a:pt x="183" y="199"/>
                    </a:cubicBezTo>
                    <a:cubicBezTo>
                      <a:pt x="185" y="198"/>
                      <a:pt x="187" y="198"/>
                      <a:pt x="189" y="198"/>
                    </a:cubicBezTo>
                    <a:cubicBezTo>
                      <a:pt x="191" y="197"/>
                      <a:pt x="193" y="196"/>
                      <a:pt x="196" y="196"/>
                    </a:cubicBezTo>
                    <a:cubicBezTo>
                      <a:pt x="200" y="195"/>
                      <a:pt x="204" y="194"/>
                      <a:pt x="208" y="192"/>
                    </a:cubicBezTo>
                    <a:cubicBezTo>
                      <a:pt x="211" y="190"/>
                      <a:pt x="217" y="190"/>
                      <a:pt x="219" y="194"/>
                    </a:cubicBezTo>
                    <a:cubicBezTo>
                      <a:pt x="220" y="196"/>
                      <a:pt x="219" y="196"/>
                      <a:pt x="220" y="198"/>
                    </a:cubicBezTo>
                    <a:cubicBezTo>
                      <a:pt x="220" y="201"/>
                      <a:pt x="224" y="198"/>
                      <a:pt x="226" y="199"/>
                    </a:cubicBezTo>
                    <a:cubicBezTo>
                      <a:pt x="227" y="199"/>
                      <a:pt x="226" y="200"/>
                      <a:pt x="227" y="200"/>
                    </a:cubicBezTo>
                    <a:cubicBezTo>
                      <a:pt x="228" y="201"/>
                      <a:pt x="228" y="200"/>
                      <a:pt x="228" y="200"/>
                    </a:cubicBezTo>
                    <a:cubicBezTo>
                      <a:pt x="229" y="199"/>
                      <a:pt x="230" y="200"/>
                      <a:pt x="231" y="201"/>
                    </a:cubicBezTo>
                    <a:cubicBezTo>
                      <a:pt x="232" y="201"/>
                      <a:pt x="232" y="201"/>
                      <a:pt x="231" y="202"/>
                    </a:cubicBezTo>
                    <a:cubicBezTo>
                      <a:pt x="230" y="205"/>
                      <a:pt x="237" y="203"/>
                      <a:pt x="239" y="202"/>
                    </a:cubicBezTo>
                    <a:cubicBezTo>
                      <a:pt x="239" y="202"/>
                      <a:pt x="248" y="197"/>
                      <a:pt x="248" y="198"/>
                    </a:cubicBezTo>
                    <a:cubicBezTo>
                      <a:pt x="248" y="199"/>
                      <a:pt x="246" y="201"/>
                      <a:pt x="248" y="202"/>
                    </a:cubicBezTo>
                    <a:cubicBezTo>
                      <a:pt x="250" y="202"/>
                      <a:pt x="251" y="203"/>
                      <a:pt x="252" y="204"/>
                    </a:cubicBezTo>
                    <a:cubicBezTo>
                      <a:pt x="255" y="207"/>
                      <a:pt x="256" y="210"/>
                      <a:pt x="258" y="213"/>
                    </a:cubicBezTo>
                    <a:cubicBezTo>
                      <a:pt x="260" y="216"/>
                      <a:pt x="261" y="219"/>
                      <a:pt x="263" y="221"/>
                    </a:cubicBezTo>
                    <a:cubicBezTo>
                      <a:pt x="266" y="224"/>
                      <a:pt x="266" y="217"/>
                      <a:pt x="269" y="220"/>
                    </a:cubicBezTo>
                    <a:cubicBezTo>
                      <a:pt x="273" y="224"/>
                      <a:pt x="275" y="222"/>
                      <a:pt x="280" y="221"/>
                    </a:cubicBezTo>
                    <a:cubicBezTo>
                      <a:pt x="282" y="220"/>
                      <a:pt x="283" y="223"/>
                      <a:pt x="284" y="224"/>
                    </a:cubicBezTo>
                    <a:cubicBezTo>
                      <a:pt x="285" y="226"/>
                      <a:pt x="287" y="226"/>
                      <a:pt x="288" y="228"/>
                    </a:cubicBezTo>
                    <a:cubicBezTo>
                      <a:pt x="289" y="230"/>
                      <a:pt x="291" y="230"/>
                      <a:pt x="293" y="230"/>
                    </a:cubicBezTo>
                    <a:cubicBezTo>
                      <a:pt x="296" y="229"/>
                      <a:pt x="295" y="230"/>
                      <a:pt x="296" y="231"/>
                    </a:cubicBezTo>
                    <a:cubicBezTo>
                      <a:pt x="298" y="235"/>
                      <a:pt x="304" y="230"/>
                      <a:pt x="307" y="230"/>
                    </a:cubicBezTo>
                    <a:cubicBezTo>
                      <a:pt x="310" y="229"/>
                      <a:pt x="313" y="226"/>
                      <a:pt x="316" y="225"/>
                    </a:cubicBezTo>
                    <a:cubicBezTo>
                      <a:pt x="320" y="222"/>
                      <a:pt x="322" y="222"/>
                      <a:pt x="327" y="223"/>
                    </a:cubicBezTo>
                    <a:cubicBezTo>
                      <a:pt x="329" y="223"/>
                      <a:pt x="329" y="224"/>
                      <a:pt x="331" y="226"/>
                    </a:cubicBezTo>
                    <a:cubicBezTo>
                      <a:pt x="332" y="227"/>
                      <a:pt x="334" y="227"/>
                      <a:pt x="336" y="227"/>
                    </a:cubicBezTo>
                    <a:cubicBezTo>
                      <a:pt x="338" y="227"/>
                      <a:pt x="339" y="228"/>
                      <a:pt x="341" y="228"/>
                    </a:cubicBezTo>
                    <a:cubicBezTo>
                      <a:pt x="343" y="230"/>
                      <a:pt x="344" y="228"/>
                      <a:pt x="346" y="227"/>
                    </a:cubicBezTo>
                    <a:cubicBezTo>
                      <a:pt x="349" y="224"/>
                      <a:pt x="344" y="222"/>
                      <a:pt x="346" y="219"/>
                    </a:cubicBezTo>
                    <a:cubicBezTo>
                      <a:pt x="347" y="217"/>
                      <a:pt x="351" y="213"/>
                      <a:pt x="353" y="214"/>
                    </a:cubicBezTo>
                    <a:cubicBezTo>
                      <a:pt x="357" y="216"/>
                      <a:pt x="362" y="216"/>
                      <a:pt x="366" y="218"/>
                    </a:cubicBezTo>
                    <a:cubicBezTo>
                      <a:pt x="368" y="219"/>
                      <a:pt x="367" y="221"/>
                      <a:pt x="368" y="222"/>
                    </a:cubicBezTo>
                    <a:cubicBezTo>
                      <a:pt x="369" y="225"/>
                      <a:pt x="371" y="225"/>
                      <a:pt x="374" y="226"/>
                    </a:cubicBezTo>
                    <a:cubicBezTo>
                      <a:pt x="378" y="227"/>
                      <a:pt x="382" y="224"/>
                      <a:pt x="386" y="225"/>
                    </a:cubicBezTo>
                    <a:cubicBezTo>
                      <a:pt x="387" y="225"/>
                      <a:pt x="389" y="225"/>
                      <a:pt x="390" y="226"/>
                    </a:cubicBezTo>
                    <a:cubicBezTo>
                      <a:pt x="392" y="227"/>
                      <a:pt x="394" y="227"/>
                      <a:pt x="396" y="229"/>
                    </a:cubicBezTo>
                    <a:cubicBezTo>
                      <a:pt x="401" y="233"/>
                      <a:pt x="409" y="233"/>
                      <a:pt x="415" y="231"/>
                    </a:cubicBezTo>
                    <a:cubicBezTo>
                      <a:pt x="419" y="230"/>
                      <a:pt x="422" y="228"/>
                      <a:pt x="426" y="227"/>
                    </a:cubicBezTo>
                    <a:cubicBezTo>
                      <a:pt x="428" y="225"/>
                      <a:pt x="431" y="227"/>
                      <a:pt x="433" y="227"/>
                    </a:cubicBezTo>
                    <a:cubicBezTo>
                      <a:pt x="435" y="228"/>
                      <a:pt x="436" y="226"/>
                      <a:pt x="438" y="227"/>
                    </a:cubicBezTo>
                    <a:cubicBezTo>
                      <a:pt x="439" y="228"/>
                      <a:pt x="443" y="231"/>
                      <a:pt x="445" y="230"/>
                    </a:cubicBezTo>
                    <a:cubicBezTo>
                      <a:pt x="446" y="230"/>
                      <a:pt x="448" y="229"/>
                      <a:pt x="449" y="228"/>
                    </a:cubicBezTo>
                    <a:cubicBezTo>
                      <a:pt x="452" y="227"/>
                      <a:pt x="453" y="227"/>
                      <a:pt x="453" y="225"/>
                    </a:cubicBezTo>
                    <a:cubicBezTo>
                      <a:pt x="453" y="221"/>
                      <a:pt x="456" y="217"/>
                      <a:pt x="458" y="215"/>
                    </a:cubicBezTo>
                    <a:cubicBezTo>
                      <a:pt x="459" y="214"/>
                      <a:pt x="460" y="212"/>
                      <a:pt x="459" y="211"/>
                    </a:cubicBezTo>
                    <a:cubicBezTo>
                      <a:pt x="458" y="210"/>
                      <a:pt x="455" y="210"/>
                      <a:pt x="457" y="208"/>
                    </a:cubicBezTo>
                    <a:cubicBezTo>
                      <a:pt x="460" y="205"/>
                      <a:pt x="465" y="205"/>
                      <a:pt x="470" y="204"/>
                    </a:cubicBezTo>
                    <a:cubicBezTo>
                      <a:pt x="472" y="204"/>
                      <a:pt x="474" y="204"/>
                      <a:pt x="476" y="205"/>
                    </a:cubicBezTo>
                    <a:cubicBezTo>
                      <a:pt x="478" y="206"/>
                      <a:pt x="481" y="206"/>
                      <a:pt x="483" y="207"/>
                    </a:cubicBezTo>
                    <a:cubicBezTo>
                      <a:pt x="486" y="208"/>
                      <a:pt x="487" y="212"/>
                      <a:pt x="489" y="215"/>
                    </a:cubicBezTo>
                    <a:cubicBezTo>
                      <a:pt x="490" y="218"/>
                      <a:pt x="492" y="221"/>
                      <a:pt x="493" y="224"/>
                    </a:cubicBezTo>
                    <a:cubicBezTo>
                      <a:pt x="493" y="225"/>
                      <a:pt x="493" y="227"/>
                      <a:pt x="494" y="229"/>
                    </a:cubicBezTo>
                    <a:cubicBezTo>
                      <a:pt x="494" y="230"/>
                      <a:pt x="497" y="230"/>
                      <a:pt x="498" y="230"/>
                    </a:cubicBezTo>
                    <a:cubicBezTo>
                      <a:pt x="502" y="231"/>
                      <a:pt x="507" y="233"/>
                      <a:pt x="508" y="237"/>
                    </a:cubicBezTo>
                    <a:cubicBezTo>
                      <a:pt x="509" y="240"/>
                      <a:pt x="510" y="242"/>
                      <a:pt x="514" y="242"/>
                    </a:cubicBezTo>
                    <a:cubicBezTo>
                      <a:pt x="515" y="242"/>
                      <a:pt x="517" y="242"/>
                      <a:pt x="518" y="242"/>
                    </a:cubicBezTo>
                    <a:cubicBezTo>
                      <a:pt x="520" y="242"/>
                      <a:pt x="520" y="240"/>
                      <a:pt x="522" y="240"/>
                    </a:cubicBezTo>
                    <a:cubicBezTo>
                      <a:pt x="525" y="240"/>
                      <a:pt x="528" y="237"/>
                      <a:pt x="530" y="241"/>
                    </a:cubicBezTo>
                    <a:cubicBezTo>
                      <a:pt x="530" y="243"/>
                      <a:pt x="530" y="243"/>
                      <a:pt x="529" y="244"/>
                    </a:cubicBezTo>
                    <a:cubicBezTo>
                      <a:pt x="527" y="246"/>
                      <a:pt x="527" y="247"/>
                      <a:pt x="526" y="249"/>
                    </a:cubicBezTo>
                    <a:cubicBezTo>
                      <a:pt x="525" y="252"/>
                      <a:pt x="523" y="255"/>
                      <a:pt x="521" y="258"/>
                    </a:cubicBezTo>
                    <a:cubicBezTo>
                      <a:pt x="520" y="260"/>
                      <a:pt x="519" y="259"/>
                      <a:pt x="518" y="258"/>
                    </a:cubicBezTo>
                    <a:cubicBezTo>
                      <a:pt x="516" y="257"/>
                      <a:pt x="516" y="258"/>
                      <a:pt x="514" y="259"/>
                    </a:cubicBezTo>
                    <a:cubicBezTo>
                      <a:pt x="513" y="259"/>
                      <a:pt x="511" y="260"/>
                      <a:pt x="511" y="260"/>
                    </a:cubicBezTo>
                    <a:cubicBezTo>
                      <a:pt x="510" y="261"/>
                      <a:pt x="513" y="265"/>
                      <a:pt x="513" y="267"/>
                    </a:cubicBezTo>
                    <a:cubicBezTo>
                      <a:pt x="512" y="268"/>
                      <a:pt x="512" y="270"/>
                      <a:pt x="512" y="271"/>
                    </a:cubicBezTo>
                    <a:cubicBezTo>
                      <a:pt x="511" y="273"/>
                      <a:pt x="509" y="272"/>
                      <a:pt x="509" y="274"/>
                    </a:cubicBezTo>
                    <a:cubicBezTo>
                      <a:pt x="511" y="273"/>
                      <a:pt x="512" y="274"/>
                      <a:pt x="514" y="272"/>
                    </a:cubicBezTo>
                    <a:cubicBezTo>
                      <a:pt x="515" y="270"/>
                      <a:pt x="517" y="272"/>
                      <a:pt x="519" y="272"/>
                    </a:cubicBezTo>
                    <a:cubicBezTo>
                      <a:pt x="523" y="274"/>
                      <a:pt x="527" y="272"/>
                      <a:pt x="531" y="269"/>
                    </a:cubicBezTo>
                    <a:cubicBezTo>
                      <a:pt x="534" y="266"/>
                      <a:pt x="537" y="262"/>
                      <a:pt x="540" y="259"/>
                    </a:cubicBezTo>
                    <a:cubicBezTo>
                      <a:pt x="543" y="255"/>
                      <a:pt x="546" y="251"/>
                      <a:pt x="549" y="247"/>
                    </a:cubicBezTo>
                    <a:cubicBezTo>
                      <a:pt x="554" y="240"/>
                      <a:pt x="559" y="235"/>
                      <a:pt x="558" y="226"/>
                    </a:cubicBezTo>
                    <a:cubicBezTo>
                      <a:pt x="558" y="222"/>
                      <a:pt x="559" y="220"/>
                      <a:pt x="561" y="217"/>
                    </a:cubicBezTo>
                    <a:cubicBezTo>
                      <a:pt x="562" y="215"/>
                      <a:pt x="562" y="214"/>
                      <a:pt x="563" y="212"/>
                    </a:cubicBezTo>
                    <a:cubicBezTo>
                      <a:pt x="563" y="212"/>
                      <a:pt x="563" y="211"/>
                      <a:pt x="563" y="210"/>
                    </a:cubicBezTo>
                    <a:cubicBezTo>
                      <a:pt x="563" y="209"/>
                      <a:pt x="561" y="208"/>
                      <a:pt x="561" y="207"/>
                    </a:cubicBezTo>
                    <a:cubicBezTo>
                      <a:pt x="561" y="207"/>
                      <a:pt x="563" y="208"/>
                      <a:pt x="563" y="207"/>
                    </a:cubicBezTo>
                    <a:cubicBezTo>
                      <a:pt x="562" y="206"/>
                      <a:pt x="562" y="205"/>
                      <a:pt x="561" y="205"/>
                    </a:cubicBezTo>
                    <a:cubicBezTo>
                      <a:pt x="560" y="204"/>
                      <a:pt x="558" y="201"/>
                      <a:pt x="557" y="200"/>
                    </a:cubicBezTo>
                    <a:cubicBezTo>
                      <a:pt x="556" y="200"/>
                      <a:pt x="551" y="198"/>
                      <a:pt x="550" y="199"/>
                    </a:cubicBezTo>
                    <a:cubicBezTo>
                      <a:pt x="550" y="200"/>
                      <a:pt x="551" y="201"/>
                      <a:pt x="550" y="201"/>
                    </a:cubicBezTo>
                    <a:cubicBezTo>
                      <a:pt x="548" y="201"/>
                      <a:pt x="548" y="203"/>
                      <a:pt x="547" y="203"/>
                    </a:cubicBezTo>
                    <a:cubicBezTo>
                      <a:pt x="545" y="205"/>
                      <a:pt x="544" y="202"/>
                      <a:pt x="544" y="201"/>
                    </a:cubicBezTo>
                    <a:cubicBezTo>
                      <a:pt x="544" y="199"/>
                      <a:pt x="546" y="198"/>
                      <a:pt x="543" y="199"/>
                    </a:cubicBezTo>
                    <a:cubicBezTo>
                      <a:pt x="540" y="200"/>
                      <a:pt x="544" y="202"/>
                      <a:pt x="540" y="202"/>
                    </a:cubicBezTo>
                    <a:cubicBezTo>
                      <a:pt x="539" y="202"/>
                      <a:pt x="541" y="197"/>
                      <a:pt x="540" y="196"/>
                    </a:cubicBezTo>
                    <a:cubicBezTo>
                      <a:pt x="540" y="197"/>
                      <a:pt x="529" y="197"/>
                      <a:pt x="534" y="194"/>
                    </a:cubicBezTo>
                    <a:cubicBezTo>
                      <a:pt x="538" y="191"/>
                      <a:pt x="542" y="188"/>
                      <a:pt x="546" y="185"/>
                    </a:cubicBezTo>
                    <a:cubicBezTo>
                      <a:pt x="547" y="184"/>
                      <a:pt x="548" y="182"/>
                      <a:pt x="549" y="181"/>
                    </a:cubicBezTo>
                    <a:cubicBezTo>
                      <a:pt x="552" y="179"/>
                      <a:pt x="555" y="177"/>
                      <a:pt x="557" y="175"/>
                    </a:cubicBezTo>
                    <a:cubicBezTo>
                      <a:pt x="558" y="174"/>
                      <a:pt x="559" y="172"/>
                      <a:pt x="561" y="171"/>
                    </a:cubicBezTo>
                    <a:cubicBezTo>
                      <a:pt x="563" y="169"/>
                      <a:pt x="565" y="167"/>
                      <a:pt x="567" y="165"/>
                    </a:cubicBezTo>
                    <a:cubicBezTo>
                      <a:pt x="571" y="162"/>
                      <a:pt x="577" y="162"/>
                      <a:pt x="582" y="162"/>
                    </a:cubicBezTo>
                    <a:cubicBezTo>
                      <a:pt x="583" y="162"/>
                      <a:pt x="584" y="162"/>
                      <a:pt x="585" y="162"/>
                    </a:cubicBezTo>
                    <a:cubicBezTo>
                      <a:pt x="586" y="163"/>
                      <a:pt x="586" y="164"/>
                      <a:pt x="587" y="164"/>
                    </a:cubicBezTo>
                    <a:cubicBezTo>
                      <a:pt x="588" y="163"/>
                      <a:pt x="590" y="163"/>
                      <a:pt x="591" y="162"/>
                    </a:cubicBezTo>
                    <a:cubicBezTo>
                      <a:pt x="592" y="162"/>
                      <a:pt x="593" y="163"/>
                      <a:pt x="594" y="163"/>
                    </a:cubicBezTo>
                    <a:cubicBezTo>
                      <a:pt x="595" y="163"/>
                      <a:pt x="596" y="163"/>
                      <a:pt x="597" y="163"/>
                    </a:cubicBezTo>
                    <a:cubicBezTo>
                      <a:pt x="597" y="162"/>
                      <a:pt x="598" y="163"/>
                      <a:pt x="599" y="163"/>
                    </a:cubicBezTo>
                    <a:cubicBezTo>
                      <a:pt x="601" y="163"/>
                      <a:pt x="601" y="160"/>
                      <a:pt x="604" y="160"/>
                    </a:cubicBezTo>
                    <a:cubicBezTo>
                      <a:pt x="605" y="160"/>
                      <a:pt x="607" y="160"/>
                      <a:pt x="608" y="160"/>
                    </a:cubicBezTo>
                    <a:cubicBezTo>
                      <a:pt x="609" y="161"/>
                      <a:pt x="610" y="162"/>
                      <a:pt x="611" y="162"/>
                    </a:cubicBezTo>
                    <a:cubicBezTo>
                      <a:pt x="612" y="163"/>
                      <a:pt x="616" y="161"/>
                      <a:pt x="616" y="164"/>
                    </a:cubicBezTo>
                    <a:cubicBezTo>
                      <a:pt x="616" y="164"/>
                      <a:pt x="613" y="164"/>
                      <a:pt x="613" y="165"/>
                    </a:cubicBezTo>
                    <a:cubicBezTo>
                      <a:pt x="612" y="167"/>
                      <a:pt x="616" y="166"/>
                      <a:pt x="616" y="166"/>
                    </a:cubicBezTo>
                    <a:cubicBezTo>
                      <a:pt x="618" y="166"/>
                      <a:pt x="620" y="166"/>
                      <a:pt x="621" y="166"/>
                    </a:cubicBezTo>
                    <a:cubicBezTo>
                      <a:pt x="622" y="165"/>
                      <a:pt x="622" y="165"/>
                      <a:pt x="623" y="164"/>
                    </a:cubicBezTo>
                    <a:cubicBezTo>
                      <a:pt x="624" y="164"/>
                      <a:pt x="625" y="165"/>
                      <a:pt x="627" y="165"/>
                    </a:cubicBezTo>
                    <a:cubicBezTo>
                      <a:pt x="628" y="165"/>
                      <a:pt x="635" y="163"/>
                      <a:pt x="631" y="162"/>
                    </a:cubicBezTo>
                    <a:cubicBezTo>
                      <a:pt x="629" y="162"/>
                      <a:pt x="628" y="163"/>
                      <a:pt x="628" y="160"/>
                    </a:cubicBezTo>
                    <a:cubicBezTo>
                      <a:pt x="628" y="159"/>
                      <a:pt x="630" y="156"/>
                      <a:pt x="631" y="155"/>
                    </a:cubicBezTo>
                    <a:cubicBezTo>
                      <a:pt x="633" y="154"/>
                      <a:pt x="634" y="153"/>
                      <a:pt x="636" y="151"/>
                    </a:cubicBezTo>
                    <a:cubicBezTo>
                      <a:pt x="637" y="150"/>
                      <a:pt x="639" y="150"/>
                      <a:pt x="640" y="148"/>
                    </a:cubicBezTo>
                    <a:cubicBezTo>
                      <a:pt x="641" y="146"/>
                      <a:pt x="642" y="145"/>
                      <a:pt x="644" y="145"/>
                    </a:cubicBezTo>
                    <a:cubicBezTo>
                      <a:pt x="646" y="145"/>
                      <a:pt x="649" y="144"/>
                      <a:pt x="651" y="144"/>
                    </a:cubicBezTo>
                    <a:cubicBezTo>
                      <a:pt x="653" y="144"/>
                      <a:pt x="654" y="146"/>
                      <a:pt x="655" y="146"/>
                    </a:cubicBezTo>
                    <a:cubicBezTo>
                      <a:pt x="656" y="145"/>
                      <a:pt x="657" y="143"/>
                      <a:pt x="658" y="144"/>
                    </a:cubicBezTo>
                    <a:cubicBezTo>
                      <a:pt x="659" y="145"/>
                      <a:pt x="656" y="148"/>
                      <a:pt x="656" y="149"/>
                    </a:cubicBezTo>
                    <a:cubicBezTo>
                      <a:pt x="656" y="151"/>
                      <a:pt x="657" y="149"/>
                      <a:pt x="659" y="150"/>
                    </a:cubicBezTo>
                    <a:cubicBezTo>
                      <a:pt x="659" y="150"/>
                      <a:pt x="657" y="152"/>
                      <a:pt x="657" y="153"/>
                    </a:cubicBezTo>
                    <a:cubicBezTo>
                      <a:pt x="657" y="154"/>
                      <a:pt x="664" y="149"/>
                      <a:pt x="664" y="149"/>
                    </a:cubicBezTo>
                    <a:cubicBezTo>
                      <a:pt x="665" y="148"/>
                      <a:pt x="666" y="147"/>
                      <a:pt x="668" y="146"/>
                    </a:cubicBezTo>
                    <a:cubicBezTo>
                      <a:pt x="669" y="145"/>
                      <a:pt x="672" y="147"/>
                      <a:pt x="672" y="145"/>
                    </a:cubicBezTo>
                    <a:cubicBezTo>
                      <a:pt x="671" y="143"/>
                      <a:pt x="672" y="139"/>
                      <a:pt x="675" y="139"/>
                    </a:cubicBezTo>
                    <a:cubicBezTo>
                      <a:pt x="676" y="138"/>
                      <a:pt x="678" y="137"/>
                      <a:pt x="679" y="138"/>
                    </a:cubicBezTo>
                    <a:cubicBezTo>
                      <a:pt x="680" y="138"/>
                      <a:pt x="682" y="140"/>
                      <a:pt x="683" y="139"/>
                    </a:cubicBezTo>
                    <a:cubicBezTo>
                      <a:pt x="681" y="140"/>
                      <a:pt x="678" y="139"/>
                      <a:pt x="677" y="142"/>
                    </a:cubicBezTo>
                    <a:cubicBezTo>
                      <a:pt x="677" y="143"/>
                      <a:pt x="677" y="144"/>
                      <a:pt x="677" y="145"/>
                    </a:cubicBezTo>
                    <a:cubicBezTo>
                      <a:pt x="677" y="146"/>
                      <a:pt x="675" y="146"/>
                      <a:pt x="676" y="147"/>
                    </a:cubicBezTo>
                    <a:cubicBezTo>
                      <a:pt x="676" y="148"/>
                      <a:pt x="677" y="148"/>
                      <a:pt x="676" y="149"/>
                    </a:cubicBezTo>
                    <a:cubicBezTo>
                      <a:pt x="675" y="149"/>
                      <a:pt x="674" y="150"/>
                      <a:pt x="675" y="151"/>
                    </a:cubicBezTo>
                    <a:cubicBezTo>
                      <a:pt x="675" y="151"/>
                      <a:pt x="669" y="153"/>
                      <a:pt x="669" y="154"/>
                    </a:cubicBezTo>
                    <a:cubicBezTo>
                      <a:pt x="667" y="155"/>
                      <a:pt x="666" y="157"/>
                      <a:pt x="664" y="158"/>
                    </a:cubicBezTo>
                    <a:cubicBezTo>
                      <a:pt x="662" y="160"/>
                      <a:pt x="660" y="161"/>
                      <a:pt x="658" y="163"/>
                    </a:cubicBezTo>
                    <a:cubicBezTo>
                      <a:pt x="654" y="166"/>
                      <a:pt x="651" y="173"/>
                      <a:pt x="646" y="173"/>
                    </a:cubicBezTo>
                    <a:cubicBezTo>
                      <a:pt x="645" y="173"/>
                      <a:pt x="641" y="174"/>
                      <a:pt x="641" y="175"/>
                    </a:cubicBezTo>
                    <a:cubicBezTo>
                      <a:pt x="641" y="178"/>
                      <a:pt x="641" y="179"/>
                      <a:pt x="638" y="181"/>
                    </a:cubicBezTo>
                    <a:cubicBezTo>
                      <a:pt x="634" y="184"/>
                      <a:pt x="634" y="190"/>
                      <a:pt x="635" y="195"/>
                    </a:cubicBezTo>
                    <a:cubicBezTo>
                      <a:pt x="636" y="200"/>
                      <a:pt x="635" y="206"/>
                      <a:pt x="638" y="210"/>
                    </a:cubicBezTo>
                    <a:cubicBezTo>
                      <a:pt x="639" y="212"/>
                      <a:pt x="639" y="215"/>
                      <a:pt x="639" y="217"/>
                    </a:cubicBezTo>
                    <a:cubicBezTo>
                      <a:pt x="639" y="217"/>
                      <a:pt x="639" y="219"/>
                      <a:pt x="640" y="219"/>
                    </a:cubicBezTo>
                    <a:cubicBezTo>
                      <a:pt x="641" y="219"/>
                      <a:pt x="639" y="222"/>
                      <a:pt x="640" y="222"/>
                    </a:cubicBezTo>
                    <a:cubicBezTo>
                      <a:pt x="640" y="222"/>
                      <a:pt x="645" y="218"/>
                      <a:pt x="645" y="217"/>
                    </a:cubicBezTo>
                    <a:cubicBezTo>
                      <a:pt x="647" y="215"/>
                      <a:pt x="648" y="213"/>
                      <a:pt x="649" y="210"/>
                    </a:cubicBezTo>
                    <a:cubicBezTo>
                      <a:pt x="650" y="208"/>
                      <a:pt x="654" y="206"/>
                      <a:pt x="655" y="206"/>
                    </a:cubicBezTo>
                    <a:cubicBezTo>
                      <a:pt x="658" y="208"/>
                      <a:pt x="655" y="202"/>
                      <a:pt x="656" y="201"/>
                    </a:cubicBezTo>
                    <a:cubicBezTo>
                      <a:pt x="658" y="198"/>
                      <a:pt x="659" y="197"/>
                      <a:pt x="662" y="197"/>
                    </a:cubicBezTo>
                    <a:cubicBezTo>
                      <a:pt x="665" y="197"/>
                      <a:pt x="669" y="197"/>
                      <a:pt x="667" y="194"/>
                    </a:cubicBezTo>
                    <a:cubicBezTo>
                      <a:pt x="664" y="191"/>
                      <a:pt x="666" y="188"/>
                      <a:pt x="669" y="186"/>
                    </a:cubicBezTo>
                    <a:cubicBezTo>
                      <a:pt x="670" y="185"/>
                      <a:pt x="670" y="187"/>
                      <a:pt x="671" y="187"/>
                    </a:cubicBezTo>
                    <a:cubicBezTo>
                      <a:pt x="673" y="187"/>
                      <a:pt x="673" y="184"/>
                      <a:pt x="673" y="183"/>
                    </a:cubicBezTo>
                    <a:cubicBezTo>
                      <a:pt x="671" y="181"/>
                      <a:pt x="669" y="180"/>
                      <a:pt x="671" y="177"/>
                    </a:cubicBezTo>
                    <a:cubicBezTo>
                      <a:pt x="671" y="177"/>
                      <a:pt x="674" y="176"/>
                      <a:pt x="673" y="175"/>
                    </a:cubicBezTo>
                    <a:cubicBezTo>
                      <a:pt x="672" y="175"/>
                      <a:pt x="671" y="173"/>
                      <a:pt x="670" y="173"/>
                    </a:cubicBezTo>
                    <a:cubicBezTo>
                      <a:pt x="669" y="173"/>
                      <a:pt x="670" y="174"/>
                      <a:pt x="669" y="174"/>
                    </a:cubicBezTo>
                    <a:cubicBezTo>
                      <a:pt x="667" y="174"/>
                      <a:pt x="666" y="173"/>
                      <a:pt x="667" y="171"/>
                    </a:cubicBezTo>
                    <a:cubicBezTo>
                      <a:pt x="668" y="169"/>
                      <a:pt x="670" y="168"/>
                      <a:pt x="672" y="165"/>
                    </a:cubicBezTo>
                    <a:cubicBezTo>
                      <a:pt x="673" y="163"/>
                      <a:pt x="673" y="160"/>
                      <a:pt x="676" y="158"/>
                    </a:cubicBezTo>
                    <a:cubicBezTo>
                      <a:pt x="677" y="157"/>
                      <a:pt x="677" y="159"/>
                      <a:pt x="677" y="159"/>
                    </a:cubicBezTo>
                    <a:cubicBezTo>
                      <a:pt x="679" y="159"/>
                      <a:pt x="679" y="157"/>
                      <a:pt x="680" y="158"/>
                    </a:cubicBezTo>
                    <a:cubicBezTo>
                      <a:pt x="681" y="158"/>
                      <a:pt x="681" y="159"/>
                      <a:pt x="682" y="158"/>
                    </a:cubicBezTo>
                    <a:cubicBezTo>
                      <a:pt x="684" y="157"/>
                      <a:pt x="685" y="156"/>
                      <a:pt x="687" y="155"/>
                    </a:cubicBezTo>
                    <a:cubicBezTo>
                      <a:pt x="690" y="154"/>
                      <a:pt x="686" y="158"/>
                      <a:pt x="688" y="159"/>
                    </a:cubicBezTo>
                    <a:cubicBezTo>
                      <a:pt x="688" y="160"/>
                      <a:pt x="692" y="156"/>
                      <a:pt x="693" y="156"/>
                    </a:cubicBezTo>
                    <a:cubicBezTo>
                      <a:pt x="695" y="155"/>
                      <a:pt x="697" y="154"/>
                      <a:pt x="700" y="154"/>
                    </a:cubicBezTo>
                    <a:cubicBezTo>
                      <a:pt x="702" y="154"/>
                      <a:pt x="704" y="154"/>
                      <a:pt x="705" y="156"/>
                    </a:cubicBezTo>
                    <a:cubicBezTo>
                      <a:pt x="706" y="156"/>
                      <a:pt x="707" y="157"/>
                      <a:pt x="708" y="158"/>
                    </a:cubicBezTo>
                    <a:cubicBezTo>
                      <a:pt x="709" y="159"/>
                      <a:pt x="709" y="156"/>
                      <a:pt x="710" y="156"/>
                    </a:cubicBezTo>
                    <a:cubicBezTo>
                      <a:pt x="718" y="149"/>
                      <a:pt x="727" y="146"/>
                      <a:pt x="736" y="142"/>
                    </a:cubicBezTo>
                    <a:cubicBezTo>
                      <a:pt x="738" y="141"/>
                      <a:pt x="741" y="140"/>
                      <a:pt x="742" y="138"/>
                    </a:cubicBezTo>
                    <a:cubicBezTo>
                      <a:pt x="743" y="136"/>
                      <a:pt x="743" y="139"/>
                      <a:pt x="745" y="139"/>
                    </a:cubicBezTo>
                    <a:cubicBezTo>
                      <a:pt x="746" y="139"/>
                      <a:pt x="748" y="139"/>
                      <a:pt x="749" y="139"/>
                    </a:cubicBezTo>
                    <a:cubicBezTo>
                      <a:pt x="750" y="140"/>
                      <a:pt x="751" y="141"/>
                      <a:pt x="752" y="141"/>
                    </a:cubicBezTo>
                    <a:cubicBezTo>
                      <a:pt x="755" y="141"/>
                      <a:pt x="755" y="137"/>
                      <a:pt x="754" y="135"/>
                    </a:cubicBezTo>
                    <a:cubicBezTo>
                      <a:pt x="754" y="134"/>
                      <a:pt x="750" y="132"/>
                      <a:pt x="751" y="131"/>
                    </a:cubicBezTo>
                    <a:cubicBezTo>
                      <a:pt x="751" y="130"/>
                      <a:pt x="749" y="125"/>
                      <a:pt x="748" y="126"/>
                    </a:cubicBezTo>
                    <a:cubicBezTo>
                      <a:pt x="748" y="127"/>
                      <a:pt x="746" y="125"/>
                      <a:pt x="745" y="125"/>
                    </a:cubicBezTo>
                    <a:cubicBezTo>
                      <a:pt x="744" y="124"/>
                      <a:pt x="745" y="123"/>
                      <a:pt x="744" y="122"/>
                    </a:cubicBezTo>
                    <a:cubicBezTo>
                      <a:pt x="744" y="121"/>
                      <a:pt x="741" y="122"/>
                      <a:pt x="741" y="122"/>
                    </a:cubicBezTo>
                    <a:cubicBezTo>
                      <a:pt x="740" y="123"/>
                      <a:pt x="737" y="122"/>
                      <a:pt x="738" y="121"/>
                    </a:cubicBezTo>
                    <a:cubicBezTo>
                      <a:pt x="738" y="120"/>
                      <a:pt x="741" y="121"/>
                      <a:pt x="742" y="121"/>
                    </a:cubicBezTo>
                    <a:cubicBezTo>
                      <a:pt x="742" y="120"/>
                      <a:pt x="739" y="120"/>
                      <a:pt x="739" y="120"/>
                    </a:cubicBezTo>
                    <a:cubicBezTo>
                      <a:pt x="739" y="117"/>
                      <a:pt x="747" y="122"/>
                      <a:pt x="748" y="122"/>
                    </a:cubicBezTo>
                    <a:cubicBezTo>
                      <a:pt x="750" y="123"/>
                      <a:pt x="756" y="121"/>
                      <a:pt x="758" y="119"/>
                    </a:cubicBezTo>
                    <a:cubicBezTo>
                      <a:pt x="759" y="118"/>
                      <a:pt x="757" y="118"/>
                      <a:pt x="757" y="117"/>
                    </a:cubicBezTo>
                    <a:cubicBezTo>
                      <a:pt x="757" y="117"/>
                      <a:pt x="761" y="117"/>
                      <a:pt x="761" y="115"/>
                    </a:cubicBezTo>
                    <a:cubicBezTo>
                      <a:pt x="760" y="114"/>
                      <a:pt x="758" y="113"/>
                      <a:pt x="759" y="112"/>
                    </a:cubicBezTo>
                    <a:cubicBezTo>
                      <a:pt x="759" y="111"/>
                      <a:pt x="761" y="109"/>
                      <a:pt x="761" y="109"/>
                    </a:cubicBezTo>
                    <a:cubicBezTo>
                      <a:pt x="762" y="109"/>
                      <a:pt x="766" y="110"/>
                      <a:pt x="766" y="109"/>
                    </a:cubicBezTo>
                    <a:cubicBezTo>
                      <a:pt x="765" y="110"/>
                      <a:pt x="762" y="111"/>
                      <a:pt x="763" y="112"/>
                    </a:cubicBezTo>
                    <a:cubicBezTo>
                      <a:pt x="764" y="113"/>
                      <a:pt x="765" y="114"/>
                      <a:pt x="765" y="114"/>
                    </a:cubicBezTo>
                    <a:cubicBezTo>
                      <a:pt x="765" y="115"/>
                      <a:pt x="764" y="116"/>
                      <a:pt x="765" y="116"/>
                    </a:cubicBezTo>
                    <a:cubicBezTo>
                      <a:pt x="767" y="116"/>
                      <a:pt x="769" y="115"/>
                      <a:pt x="771" y="115"/>
                    </a:cubicBezTo>
                    <a:cubicBezTo>
                      <a:pt x="773" y="115"/>
                      <a:pt x="775" y="115"/>
                      <a:pt x="777" y="116"/>
                    </a:cubicBezTo>
                    <a:cubicBezTo>
                      <a:pt x="778" y="117"/>
                      <a:pt x="778" y="117"/>
                      <a:pt x="778" y="119"/>
                    </a:cubicBezTo>
                    <a:cubicBezTo>
                      <a:pt x="778" y="120"/>
                      <a:pt x="782" y="121"/>
                      <a:pt x="783" y="121"/>
                    </a:cubicBezTo>
                    <a:cubicBezTo>
                      <a:pt x="784" y="122"/>
                      <a:pt x="790" y="126"/>
                      <a:pt x="791" y="124"/>
                    </a:cubicBezTo>
                    <a:cubicBezTo>
                      <a:pt x="790" y="127"/>
                      <a:pt x="796" y="124"/>
                      <a:pt x="796" y="124"/>
                    </a:cubicBezTo>
                    <a:cubicBezTo>
                      <a:pt x="796" y="123"/>
                      <a:pt x="792" y="123"/>
                      <a:pt x="793" y="122"/>
                    </a:cubicBezTo>
                    <a:cubicBezTo>
                      <a:pt x="793" y="120"/>
                      <a:pt x="796" y="122"/>
                      <a:pt x="796" y="122"/>
                    </a:cubicBezTo>
                    <a:cubicBezTo>
                      <a:pt x="796" y="120"/>
                      <a:pt x="795" y="122"/>
                      <a:pt x="796" y="119"/>
                    </a:cubicBezTo>
                    <a:cubicBezTo>
                      <a:pt x="796" y="118"/>
                      <a:pt x="796" y="117"/>
                      <a:pt x="796" y="116"/>
                    </a:cubicBezTo>
                    <a:cubicBezTo>
                      <a:pt x="795" y="115"/>
                      <a:pt x="794" y="115"/>
                      <a:pt x="794" y="114"/>
                    </a:cubicBezTo>
                    <a:cubicBezTo>
                      <a:pt x="794" y="114"/>
                      <a:pt x="801" y="116"/>
                      <a:pt x="802" y="115"/>
                    </a:cubicBezTo>
                    <a:cubicBezTo>
                      <a:pt x="802" y="115"/>
                      <a:pt x="801" y="114"/>
                      <a:pt x="800" y="114"/>
                    </a:cubicBezTo>
                    <a:cubicBezTo>
                      <a:pt x="801" y="114"/>
                      <a:pt x="804" y="115"/>
                      <a:pt x="805" y="114"/>
                    </a:cubicBezTo>
                    <a:cubicBezTo>
                      <a:pt x="805" y="113"/>
                      <a:pt x="805" y="112"/>
                      <a:pt x="806" y="111"/>
                    </a:cubicBezTo>
                    <a:cubicBezTo>
                      <a:pt x="806" y="111"/>
                      <a:pt x="809" y="111"/>
                      <a:pt x="809" y="111"/>
                    </a:cubicBezTo>
                    <a:cubicBezTo>
                      <a:pt x="809" y="111"/>
                      <a:pt x="808" y="111"/>
                      <a:pt x="808" y="111"/>
                    </a:cubicBezTo>
                    <a:cubicBezTo>
                      <a:pt x="807" y="110"/>
                      <a:pt x="810" y="111"/>
                      <a:pt x="808" y="111"/>
                    </a:cubicBezTo>
                    <a:close/>
                    <a:moveTo>
                      <a:pt x="405" y="192"/>
                    </a:moveTo>
                    <a:cubicBezTo>
                      <a:pt x="404" y="195"/>
                      <a:pt x="404" y="198"/>
                      <a:pt x="403" y="201"/>
                    </a:cubicBezTo>
                    <a:cubicBezTo>
                      <a:pt x="402" y="203"/>
                      <a:pt x="399" y="202"/>
                      <a:pt x="399" y="204"/>
                    </a:cubicBezTo>
                    <a:cubicBezTo>
                      <a:pt x="399" y="204"/>
                      <a:pt x="401" y="204"/>
                      <a:pt x="402" y="204"/>
                    </a:cubicBezTo>
                    <a:cubicBezTo>
                      <a:pt x="402" y="204"/>
                      <a:pt x="393" y="210"/>
                      <a:pt x="392" y="210"/>
                    </a:cubicBezTo>
                    <a:cubicBezTo>
                      <a:pt x="391" y="211"/>
                      <a:pt x="390" y="212"/>
                      <a:pt x="388" y="212"/>
                    </a:cubicBezTo>
                    <a:cubicBezTo>
                      <a:pt x="387" y="213"/>
                      <a:pt x="386" y="215"/>
                      <a:pt x="385" y="216"/>
                    </a:cubicBezTo>
                    <a:cubicBezTo>
                      <a:pt x="384" y="217"/>
                      <a:pt x="377" y="219"/>
                      <a:pt x="376" y="217"/>
                    </a:cubicBezTo>
                    <a:cubicBezTo>
                      <a:pt x="376" y="216"/>
                      <a:pt x="383" y="214"/>
                      <a:pt x="384" y="213"/>
                    </a:cubicBezTo>
                    <a:cubicBezTo>
                      <a:pt x="387" y="211"/>
                      <a:pt x="390" y="208"/>
                      <a:pt x="393" y="206"/>
                    </a:cubicBezTo>
                    <a:cubicBezTo>
                      <a:pt x="395" y="205"/>
                      <a:pt x="395" y="202"/>
                      <a:pt x="397" y="201"/>
                    </a:cubicBezTo>
                    <a:cubicBezTo>
                      <a:pt x="399" y="198"/>
                      <a:pt x="401" y="195"/>
                      <a:pt x="402" y="192"/>
                    </a:cubicBezTo>
                    <a:cubicBezTo>
                      <a:pt x="402" y="190"/>
                      <a:pt x="402" y="190"/>
                      <a:pt x="404" y="189"/>
                    </a:cubicBezTo>
                    <a:cubicBezTo>
                      <a:pt x="406" y="188"/>
                      <a:pt x="405" y="191"/>
                      <a:pt x="405" y="192"/>
                    </a:cubicBezTo>
                    <a:cubicBezTo>
                      <a:pt x="404" y="193"/>
                      <a:pt x="405" y="190"/>
                      <a:pt x="405" y="192"/>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01" name="Freeform 407">
                <a:extLst>
                  <a:ext uri="{FF2B5EF4-FFF2-40B4-BE49-F238E27FC236}">
                    <a16:creationId xmlns:a16="http://schemas.microsoft.com/office/drawing/2014/main" id="{5C8BAAAC-8542-389D-B59A-727C4735E886}"/>
                  </a:ext>
                </a:extLst>
              </p:cNvPr>
              <p:cNvSpPr>
                <a:spLocks/>
              </p:cNvSpPr>
              <p:nvPr/>
            </p:nvSpPr>
            <p:spPr bwMode="auto">
              <a:xfrm>
                <a:off x="8378706" y="1444318"/>
                <a:ext cx="168096" cy="88941"/>
              </a:xfrm>
              <a:custGeom>
                <a:avLst/>
                <a:gdLst>
                  <a:gd name="T0" fmla="*/ 16 w 32"/>
                  <a:gd name="T1" fmla="*/ 6 h 16"/>
                  <a:gd name="T2" fmla="*/ 19 w 32"/>
                  <a:gd name="T3" fmla="*/ 1 h 16"/>
                  <a:gd name="T4" fmla="*/ 16 w 32"/>
                  <a:gd name="T5" fmla="*/ 0 h 16"/>
                  <a:gd name="T6" fmla="*/ 15 w 32"/>
                  <a:gd name="T7" fmla="*/ 2 h 16"/>
                  <a:gd name="T8" fmla="*/ 10 w 32"/>
                  <a:gd name="T9" fmla="*/ 2 h 16"/>
                  <a:gd name="T10" fmla="*/ 9 w 32"/>
                  <a:gd name="T11" fmla="*/ 4 h 16"/>
                  <a:gd name="T12" fmla="*/ 12 w 32"/>
                  <a:gd name="T13" fmla="*/ 4 h 16"/>
                  <a:gd name="T14" fmla="*/ 10 w 32"/>
                  <a:gd name="T15" fmla="*/ 8 h 16"/>
                  <a:gd name="T16" fmla="*/ 5 w 32"/>
                  <a:gd name="T17" fmla="*/ 10 h 16"/>
                  <a:gd name="T18" fmla="*/ 1 w 32"/>
                  <a:gd name="T19" fmla="*/ 15 h 16"/>
                  <a:gd name="T20" fmla="*/ 8 w 32"/>
                  <a:gd name="T21" fmla="*/ 15 h 16"/>
                  <a:gd name="T22" fmla="*/ 17 w 32"/>
                  <a:gd name="T23" fmla="*/ 14 h 16"/>
                  <a:gd name="T24" fmla="*/ 28 w 32"/>
                  <a:gd name="T25" fmla="*/ 12 h 16"/>
                  <a:gd name="T26" fmla="*/ 29 w 32"/>
                  <a:gd name="T27" fmla="*/ 7 h 16"/>
                  <a:gd name="T28" fmla="*/ 22 w 32"/>
                  <a:gd name="T29" fmla="*/ 3 h 16"/>
                  <a:gd name="T30" fmla="*/ 16 w 32"/>
                  <a:gd name="T31" fmla="*/ 6 h 16"/>
                  <a:gd name="T32" fmla="*/ 16 w 32"/>
                  <a:gd name="T33"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16">
                    <a:moveTo>
                      <a:pt x="16" y="6"/>
                    </a:moveTo>
                    <a:cubicBezTo>
                      <a:pt x="16" y="6"/>
                      <a:pt x="19" y="2"/>
                      <a:pt x="19" y="1"/>
                    </a:cubicBezTo>
                    <a:cubicBezTo>
                      <a:pt x="18" y="0"/>
                      <a:pt x="17" y="0"/>
                      <a:pt x="16" y="0"/>
                    </a:cubicBezTo>
                    <a:cubicBezTo>
                      <a:pt x="15" y="0"/>
                      <a:pt x="15" y="2"/>
                      <a:pt x="15" y="2"/>
                    </a:cubicBezTo>
                    <a:cubicBezTo>
                      <a:pt x="13" y="2"/>
                      <a:pt x="12" y="0"/>
                      <a:pt x="10" y="2"/>
                    </a:cubicBezTo>
                    <a:cubicBezTo>
                      <a:pt x="10" y="2"/>
                      <a:pt x="8" y="3"/>
                      <a:pt x="9" y="4"/>
                    </a:cubicBezTo>
                    <a:cubicBezTo>
                      <a:pt x="10" y="4"/>
                      <a:pt x="11" y="5"/>
                      <a:pt x="12" y="4"/>
                    </a:cubicBezTo>
                    <a:cubicBezTo>
                      <a:pt x="10" y="5"/>
                      <a:pt x="5" y="6"/>
                      <a:pt x="10" y="8"/>
                    </a:cubicBezTo>
                    <a:cubicBezTo>
                      <a:pt x="7" y="7"/>
                      <a:pt x="6" y="8"/>
                      <a:pt x="5" y="10"/>
                    </a:cubicBezTo>
                    <a:cubicBezTo>
                      <a:pt x="4" y="11"/>
                      <a:pt x="0" y="15"/>
                      <a:pt x="1" y="15"/>
                    </a:cubicBezTo>
                    <a:cubicBezTo>
                      <a:pt x="3" y="16"/>
                      <a:pt x="6" y="16"/>
                      <a:pt x="8" y="15"/>
                    </a:cubicBezTo>
                    <a:cubicBezTo>
                      <a:pt x="11" y="13"/>
                      <a:pt x="14" y="13"/>
                      <a:pt x="17" y="14"/>
                    </a:cubicBezTo>
                    <a:cubicBezTo>
                      <a:pt x="21" y="14"/>
                      <a:pt x="24" y="13"/>
                      <a:pt x="28" y="12"/>
                    </a:cubicBezTo>
                    <a:cubicBezTo>
                      <a:pt x="30" y="11"/>
                      <a:pt x="32" y="8"/>
                      <a:pt x="29" y="7"/>
                    </a:cubicBezTo>
                    <a:cubicBezTo>
                      <a:pt x="27" y="6"/>
                      <a:pt x="24" y="2"/>
                      <a:pt x="22" y="3"/>
                    </a:cubicBezTo>
                    <a:cubicBezTo>
                      <a:pt x="20" y="3"/>
                      <a:pt x="18" y="6"/>
                      <a:pt x="16" y="6"/>
                    </a:cubicBezTo>
                    <a:cubicBezTo>
                      <a:pt x="15" y="6"/>
                      <a:pt x="17" y="6"/>
                      <a:pt x="16" y="6"/>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02" name="Freeform 408">
                <a:extLst>
                  <a:ext uri="{FF2B5EF4-FFF2-40B4-BE49-F238E27FC236}">
                    <a16:creationId xmlns:a16="http://schemas.microsoft.com/office/drawing/2014/main" id="{8663E151-B12A-A06D-ED94-738E7F20FFE5}"/>
                  </a:ext>
                </a:extLst>
              </p:cNvPr>
              <p:cNvSpPr>
                <a:spLocks/>
              </p:cNvSpPr>
              <p:nvPr/>
            </p:nvSpPr>
            <p:spPr bwMode="auto">
              <a:xfrm>
                <a:off x="8242799" y="1393224"/>
                <a:ext cx="157367" cy="88941"/>
              </a:xfrm>
              <a:custGeom>
                <a:avLst/>
                <a:gdLst>
                  <a:gd name="T0" fmla="*/ 26 w 30"/>
                  <a:gd name="T1" fmla="*/ 10 h 16"/>
                  <a:gd name="T2" fmla="*/ 28 w 30"/>
                  <a:gd name="T3" fmla="*/ 7 h 16"/>
                  <a:gd name="T4" fmla="*/ 29 w 30"/>
                  <a:gd name="T5" fmla="*/ 5 h 16"/>
                  <a:gd name="T6" fmla="*/ 26 w 30"/>
                  <a:gd name="T7" fmla="*/ 3 h 16"/>
                  <a:gd name="T8" fmla="*/ 22 w 30"/>
                  <a:gd name="T9" fmla="*/ 3 h 16"/>
                  <a:gd name="T10" fmla="*/ 17 w 30"/>
                  <a:gd name="T11" fmla="*/ 4 h 16"/>
                  <a:gd name="T12" fmla="*/ 18 w 30"/>
                  <a:gd name="T13" fmla="*/ 1 h 16"/>
                  <a:gd name="T14" fmla="*/ 12 w 30"/>
                  <a:gd name="T15" fmla="*/ 1 h 16"/>
                  <a:gd name="T16" fmla="*/ 5 w 30"/>
                  <a:gd name="T17" fmla="*/ 4 h 16"/>
                  <a:gd name="T18" fmla="*/ 7 w 30"/>
                  <a:gd name="T19" fmla="*/ 4 h 16"/>
                  <a:gd name="T20" fmla="*/ 0 w 30"/>
                  <a:gd name="T21" fmla="*/ 8 h 16"/>
                  <a:gd name="T22" fmla="*/ 4 w 30"/>
                  <a:gd name="T23" fmla="*/ 9 h 16"/>
                  <a:gd name="T24" fmla="*/ 7 w 30"/>
                  <a:gd name="T25" fmla="*/ 12 h 16"/>
                  <a:gd name="T26" fmla="*/ 12 w 30"/>
                  <a:gd name="T27" fmla="*/ 13 h 16"/>
                  <a:gd name="T28" fmla="*/ 19 w 30"/>
                  <a:gd name="T29" fmla="*/ 16 h 16"/>
                  <a:gd name="T30" fmla="*/ 28 w 30"/>
                  <a:gd name="T31" fmla="*/ 15 h 16"/>
                  <a:gd name="T32" fmla="*/ 26 w 30"/>
                  <a:gd name="T33" fmla="*/ 10 h 16"/>
                  <a:gd name="T34" fmla="*/ 26 w 30"/>
                  <a:gd name="T3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16">
                    <a:moveTo>
                      <a:pt x="26" y="10"/>
                    </a:moveTo>
                    <a:cubicBezTo>
                      <a:pt x="29" y="11"/>
                      <a:pt x="27" y="9"/>
                      <a:pt x="28" y="7"/>
                    </a:cubicBezTo>
                    <a:cubicBezTo>
                      <a:pt x="28" y="6"/>
                      <a:pt x="29" y="6"/>
                      <a:pt x="29" y="5"/>
                    </a:cubicBezTo>
                    <a:cubicBezTo>
                      <a:pt x="29" y="4"/>
                      <a:pt x="27" y="3"/>
                      <a:pt x="26" y="3"/>
                    </a:cubicBezTo>
                    <a:cubicBezTo>
                      <a:pt x="25" y="2"/>
                      <a:pt x="23" y="2"/>
                      <a:pt x="22" y="3"/>
                    </a:cubicBezTo>
                    <a:cubicBezTo>
                      <a:pt x="22" y="3"/>
                      <a:pt x="17" y="4"/>
                      <a:pt x="17" y="4"/>
                    </a:cubicBezTo>
                    <a:cubicBezTo>
                      <a:pt x="17" y="4"/>
                      <a:pt x="21" y="2"/>
                      <a:pt x="18" y="1"/>
                    </a:cubicBezTo>
                    <a:cubicBezTo>
                      <a:pt x="16" y="0"/>
                      <a:pt x="14" y="1"/>
                      <a:pt x="12" y="1"/>
                    </a:cubicBezTo>
                    <a:cubicBezTo>
                      <a:pt x="11" y="1"/>
                      <a:pt x="6" y="2"/>
                      <a:pt x="5" y="4"/>
                    </a:cubicBezTo>
                    <a:cubicBezTo>
                      <a:pt x="5" y="4"/>
                      <a:pt x="7" y="4"/>
                      <a:pt x="7" y="4"/>
                    </a:cubicBezTo>
                    <a:cubicBezTo>
                      <a:pt x="7" y="4"/>
                      <a:pt x="0" y="7"/>
                      <a:pt x="0" y="8"/>
                    </a:cubicBezTo>
                    <a:cubicBezTo>
                      <a:pt x="0" y="8"/>
                      <a:pt x="4" y="9"/>
                      <a:pt x="4" y="9"/>
                    </a:cubicBezTo>
                    <a:cubicBezTo>
                      <a:pt x="5" y="9"/>
                      <a:pt x="6" y="11"/>
                      <a:pt x="7" y="12"/>
                    </a:cubicBezTo>
                    <a:cubicBezTo>
                      <a:pt x="9" y="13"/>
                      <a:pt x="10" y="13"/>
                      <a:pt x="12" y="13"/>
                    </a:cubicBezTo>
                    <a:cubicBezTo>
                      <a:pt x="14" y="14"/>
                      <a:pt x="17" y="16"/>
                      <a:pt x="19" y="16"/>
                    </a:cubicBezTo>
                    <a:cubicBezTo>
                      <a:pt x="22" y="16"/>
                      <a:pt x="25" y="16"/>
                      <a:pt x="28" y="15"/>
                    </a:cubicBezTo>
                    <a:cubicBezTo>
                      <a:pt x="30" y="15"/>
                      <a:pt x="26" y="10"/>
                      <a:pt x="26" y="10"/>
                    </a:cubicBezTo>
                    <a:cubicBezTo>
                      <a:pt x="27" y="10"/>
                      <a:pt x="25" y="10"/>
                      <a:pt x="26" y="10"/>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03" name="Freeform 409">
                <a:extLst>
                  <a:ext uri="{FF2B5EF4-FFF2-40B4-BE49-F238E27FC236}">
                    <a16:creationId xmlns:a16="http://schemas.microsoft.com/office/drawing/2014/main" id="{773F65A3-1F8A-3FB1-1659-42D0BA00B782}"/>
                  </a:ext>
                </a:extLst>
              </p:cNvPr>
              <p:cNvSpPr>
                <a:spLocks/>
              </p:cNvSpPr>
              <p:nvPr/>
            </p:nvSpPr>
            <p:spPr bwMode="auto">
              <a:xfrm>
                <a:off x="8196304" y="1398900"/>
                <a:ext cx="78683" cy="28387"/>
              </a:xfrm>
              <a:custGeom>
                <a:avLst/>
                <a:gdLst>
                  <a:gd name="T0" fmla="*/ 9 w 15"/>
                  <a:gd name="T1" fmla="*/ 1 h 5"/>
                  <a:gd name="T2" fmla="*/ 4 w 15"/>
                  <a:gd name="T3" fmla="*/ 1 h 5"/>
                  <a:gd name="T4" fmla="*/ 0 w 15"/>
                  <a:gd name="T5" fmla="*/ 1 h 5"/>
                  <a:gd name="T6" fmla="*/ 1 w 15"/>
                  <a:gd name="T7" fmla="*/ 3 h 5"/>
                  <a:gd name="T8" fmla="*/ 6 w 15"/>
                  <a:gd name="T9" fmla="*/ 5 h 5"/>
                  <a:gd name="T10" fmla="*/ 9 w 15"/>
                  <a:gd name="T11" fmla="*/ 1 h 5"/>
                  <a:gd name="T12" fmla="*/ 9 w 15"/>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15" h="5">
                    <a:moveTo>
                      <a:pt x="9" y="1"/>
                    </a:moveTo>
                    <a:cubicBezTo>
                      <a:pt x="8" y="1"/>
                      <a:pt x="6" y="1"/>
                      <a:pt x="4" y="1"/>
                    </a:cubicBezTo>
                    <a:cubicBezTo>
                      <a:pt x="3" y="1"/>
                      <a:pt x="1" y="0"/>
                      <a:pt x="0" y="1"/>
                    </a:cubicBezTo>
                    <a:cubicBezTo>
                      <a:pt x="0" y="1"/>
                      <a:pt x="0" y="3"/>
                      <a:pt x="1" y="3"/>
                    </a:cubicBezTo>
                    <a:cubicBezTo>
                      <a:pt x="3" y="4"/>
                      <a:pt x="4" y="5"/>
                      <a:pt x="6" y="5"/>
                    </a:cubicBezTo>
                    <a:cubicBezTo>
                      <a:pt x="8" y="5"/>
                      <a:pt x="15" y="2"/>
                      <a:pt x="9" y="1"/>
                    </a:cubicBezTo>
                    <a:cubicBezTo>
                      <a:pt x="8" y="1"/>
                      <a:pt x="10" y="2"/>
                      <a:pt x="9" y="1"/>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04" name="Freeform 410">
                <a:extLst>
                  <a:ext uri="{FF2B5EF4-FFF2-40B4-BE49-F238E27FC236}">
                    <a16:creationId xmlns:a16="http://schemas.microsoft.com/office/drawing/2014/main" id="{ECAED763-A556-E441-59F0-BA661FEAF332}"/>
                  </a:ext>
                </a:extLst>
              </p:cNvPr>
              <p:cNvSpPr>
                <a:spLocks/>
              </p:cNvSpPr>
              <p:nvPr/>
            </p:nvSpPr>
            <p:spPr bwMode="auto">
              <a:xfrm>
                <a:off x="8210610" y="1321315"/>
                <a:ext cx="132330" cy="88941"/>
              </a:xfrm>
              <a:custGeom>
                <a:avLst/>
                <a:gdLst>
                  <a:gd name="T0" fmla="*/ 7 w 25"/>
                  <a:gd name="T1" fmla="*/ 15 h 16"/>
                  <a:gd name="T2" fmla="*/ 3 w 25"/>
                  <a:gd name="T3" fmla="*/ 13 h 16"/>
                  <a:gd name="T4" fmla="*/ 4 w 25"/>
                  <a:gd name="T5" fmla="*/ 12 h 16"/>
                  <a:gd name="T6" fmla="*/ 0 w 25"/>
                  <a:gd name="T7" fmla="*/ 12 h 16"/>
                  <a:gd name="T8" fmla="*/ 3 w 25"/>
                  <a:gd name="T9" fmla="*/ 11 h 16"/>
                  <a:gd name="T10" fmla="*/ 2 w 25"/>
                  <a:gd name="T11" fmla="*/ 10 h 16"/>
                  <a:gd name="T12" fmla="*/ 6 w 25"/>
                  <a:gd name="T13" fmla="*/ 6 h 16"/>
                  <a:gd name="T14" fmla="*/ 5 w 25"/>
                  <a:gd name="T15" fmla="*/ 6 h 16"/>
                  <a:gd name="T16" fmla="*/ 11 w 25"/>
                  <a:gd name="T17" fmla="*/ 3 h 16"/>
                  <a:gd name="T18" fmla="*/ 18 w 25"/>
                  <a:gd name="T19" fmla="*/ 0 h 16"/>
                  <a:gd name="T20" fmla="*/ 20 w 25"/>
                  <a:gd name="T21" fmla="*/ 4 h 16"/>
                  <a:gd name="T22" fmla="*/ 25 w 25"/>
                  <a:gd name="T23" fmla="*/ 7 h 16"/>
                  <a:gd name="T24" fmla="*/ 21 w 25"/>
                  <a:gd name="T25" fmla="*/ 9 h 16"/>
                  <a:gd name="T26" fmla="*/ 23 w 25"/>
                  <a:gd name="T27" fmla="*/ 12 h 16"/>
                  <a:gd name="T28" fmla="*/ 19 w 25"/>
                  <a:gd name="T29" fmla="*/ 13 h 16"/>
                  <a:gd name="T30" fmla="*/ 7 w 25"/>
                  <a:gd name="T31" fmla="*/ 15 h 16"/>
                  <a:gd name="T32" fmla="*/ 7 w 25"/>
                  <a:gd name="T33"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16">
                    <a:moveTo>
                      <a:pt x="7" y="15"/>
                    </a:moveTo>
                    <a:cubicBezTo>
                      <a:pt x="6" y="14"/>
                      <a:pt x="4" y="14"/>
                      <a:pt x="3" y="13"/>
                    </a:cubicBezTo>
                    <a:cubicBezTo>
                      <a:pt x="2" y="12"/>
                      <a:pt x="4" y="12"/>
                      <a:pt x="4" y="12"/>
                    </a:cubicBezTo>
                    <a:cubicBezTo>
                      <a:pt x="4" y="12"/>
                      <a:pt x="0" y="13"/>
                      <a:pt x="0" y="12"/>
                    </a:cubicBezTo>
                    <a:cubicBezTo>
                      <a:pt x="0" y="10"/>
                      <a:pt x="3" y="11"/>
                      <a:pt x="3" y="11"/>
                    </a:cubicBezTo>
                    <a:cubicBezTo>
                      <a:pt x="3" y="10"/>
                      <a:pt x="2" y="10"/>
                      <a:pt x="2" y="10"/>
                    </a:cubicBezTo>
                    <a:cubicBezTo>
                      <a:pt x="2" y="10"/>
                      <a:pt x="7" y="7"/>
                      <a:pt x="6" y="6"/>
                    </a:cubicBezTo>
                    <a:cubicBezTo>
                      <a:pt x="6" y="6"/>
                      <a:pt x="5" y="6"/>
                      <a:pt x="5" y="6"/>
                    </a:cubicBezTo>
                    <a:cubicBezTo>
                      <a:pt x="6" y="4"/>
                      <a:pt x="9" y="4"/>
                      <a:pt x="11" y="3"/>
                    </a:cubicBezTo>
                    <a:cubicBezTo>
                      <a:pt x="13" y="2"/>
                      <a:pt x="16" y="1"/>
                      <a:pt x="18" y="0"/>
                    </a:cubicBezTo>
                    <a:cubicBezTo>
                      <a:pt x="18" y="0"/>
                      <a:pt x="19" y="3"/>
                      <a:pt x="20" y="4"/>
                    </a:cubicBezTo>
                    <a:cubicBezTo>
                      <a:pt x="20" y="4"/>
                      <a:pt x="25" y="6"/>
                      <a:pt x="25" y="7"/>
                    </a:cubicBezTo>
                    <a:cubicBezTo>
                      <a:pt x="25" y="8"/>
                      <a:pt x="20" y="7"/>
                      <a:pt x="21" y="9"/>
                    </a:cubicBezTo>
                    <a:cubicBezTo>
                      <a:pt x="21" y="9"/>
                      <a:pt x="23" y="10"/>
                      <a:pt x="23" y="12"/>
                    </a:cubicBezTo>
                    <a:cubicBezTo>
                      <a:pt x="22" y="12"/>
                      <a:pt x="20" y="12"/>
                      <a:pt x="19" y="13"/>
                    </a:cubicBezTo>
                    <a:cubicBezTo>
                      <a:pt x="16" y="14"/>
                      <a:pt x="10" y="16"/>
                      <a:pt x="7" y="15"/>
                    </a:cubicBezTo>
                    <a:cubicBezTo>
                      <a:pt x="6" y="14"/>
                      <a:pt x="9" y="16"/>
                      <a:pt x="7" y="15"/>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05" name="Freeform 411">
                <a:extLst>
                  <a:ext uri="{FF2B5EF4-FFF2-40B4-BE49-F238E27FC236}">
                    <a16:creationId xmlns:a16="http://schemas.microsoft.com/office/drawing/2014/main" id="{607224EF-6DBD-BD01-1E36-3F2C3E852F41}"/>
                  </a:ext>
                </a:extLst>
              </p:cNvPr>
              <p:cNvSpPr>
                <a:spLocks/>
              </p:cNvSpPr>
              <p:nvPr/>
            </p:nvSpPr>
            <p:spPr bwMode="auto">
              <a:xfrm>
                <a:off x="9605449" y="1671401"/>
                <a:ext cx="132330" cy="45416"/>
              </a:xfrm>
              <a:custGeom>
                <a:avLst/>
                <a:gdLst>
                  <a:gd name="T0" fmla="*/ 5 w 25"/>
                  <a:gd name="T1" fmla="*/ 3 h 8"/>
                  <a:gd name="T2" fmla="*/ 3 w 25"/>
                  <a:gd name="T3" fmla="*/ 1 h 8"/>
                  <a:gd name="T4" fmla="*/ 1 w 25"/>
                  <a:gd name="T5" fmla="*/ 2 h 8"/>
                  <a:gd name="T6" fmla="*/ 2 w 25"/>
                  <a:gd name="T7" fmla="*/ 4 h 8"/>
                  <a:gd name="T8" fmla="*/ 5 w 25"/>
                  <a:gd name="T9" fmla="*/ 6 h 8"/>
                  <a:gd name="T10" fmla="*/ 16 w 25"/>
                  <a:gd name="T11" fmla="*/ 8 h 8"/>
                  <a:gd name="T12" fmla="*/ 24 w 25"/>
                  <a:gd name="T13" fmla="*/ 5 h 8"/>
                  <a:gd name="T14" fmla="*/ 23 w 25"/>
                  <a:gd name="T15" fmla="*/ 6 h 8"/>
                  <a:gd name="T16" fmla="*/ 20 w 25"/>
                  <a:gd name="T17" fmla="*/ 4 h 8"/>
                  <a:gd name="T18" fmla="*/ 15 w 25"/>
                  <a:gd name="T19" fmla="*/ 4 h 8"/>
                  <a:gd name="T20" fmla="*/ 10 w 25"/>
                  <a:gd name="T21" fmla="*/ 2 h 8"/>
                  <a:gd name="T22" fmla="*/ 5 w 25"/>
                  <a:gd name="T2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8">
                    <a:moveTo>
                      <a:pt x="5" y="3"/>
                    </a:moveTo>
                    <a:cubicBezTo>
                      <a:pt x="4" y="3"/>
                      <a:pt x="4" y="1"/>
                      <a:pt x="3" y="1"/>
                    </a:cubicBezTo>
                    <a:cubicBezTo>
                      <a:pt x="3" y="0"/>
                      <a:pt x="1" y="2"/>
                      <a:pt x="1" y="2"/>
                    </a:cubicBezTo>
                    <a:cubicBezTo>
                      <a:pt x="0" y="4"/>
                      <a:pt x="1" y="4"/>
                      <a:pt x="2" y="4"/>
                    </a:cubicBezTo>
                    <a:cubicBezTo>
                      <a:pt x="3" y="4"/>
                      <a:pt x="4" y="6"/>
                      <a:pt x="5" y="6"/>
                    </a:cubicBezTo>
                    <a:cubicBezTo>
                      <a:pt x="9" y="7"/>
                      <a:pt x="12" y="8"/>
                      <a:pt x="16" y="8"/>
                    </a:cubicBezTo>
                    <a:cubicBezTo>
                      <a:pt x="17" y="8"/>
                      <a:pt x="25" y="7"/>
                      <a:pt x="24" y="5"/>
                    </a:cubicBezTo>
                    <a:cubicBezTo>
                      <a:pt x="23" y="5"/>
                      <a:pt x="23" y="6"/>
                      <a:pt x="23" y="6"/>
                    </a:cubicBezTo>
                    <a:cubicBezTo>
                      <a:pt x="22" y="6"/>
                      <a:pt x="21" y="5"/>
                      <a:pt x="20" y="4"/>
                    </a:cubicBezTo>
                    <a:cubicBezTo>
                      <a:pt x="19" y="4"/>
                      <a:pt x="17" y="3"/>
                      <a:pt x="15" y="4"/>
                    </a:cubicBezTo>
                    <a:cubicBezTo>
                      <a:pt x="14" y="4"/>
                      <a:pt x="12" y="2"/>
                      <a:pt x="10" y="2"/>
                    </a:cubicBezTo>
                    <a:cubicBezTo>
                      <a:pt x="8" y="2"/>
                      <a:pt x="7" y="3"/>
                      <a:pt x="5" y="3"/>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06" name="Freeform 412">
                <a:extLst>
                  <a:ext uri="{FF2B5EF4-FFF2-40B4-BE49-F238E27FC236}">
                    <a16:creationId xmlns:a16="http://schemas.microsoft.com/office/drawing/2014/main" id="{016168F4-FFDB-FA59-3F82-BD87D46A2760}"/>
                  </a:ext>
                </a:extLst>
              </p:cNvPr>
              <p:cNvSpPr>
                <a:spLocks/>
              </p:cNvSpPr>
              <p:nvPr/>
            </p:nvSpPr>
            <p:spPr bwMode="auto">
              <a:xfrm>
                <a:off x="9437352" y="1760341"/>
                <a:ext cx="110872" cy="45416"/>
              </a:xfrm>
              <a:custGeom>
                <a:avLst/>
                <a:gdLst>
                  <a:gd name="T0" fmla="*/ 2 w 21"/>
                  <a:gd name="T1" fmla="*/ 6 h 8"/>
                  <a:gd name="T2" fmla="*/ 8 w 21"/>
                  <a:gd name="T3" fmla="*/ 6 h 8"/>
                  <a:gd name="T4" fmla="*/ 14 w 21"/>
                  <a:gd name="T5" fmla="*/ 8 h 8"/>
                  <a:gd name="T6" fmla="*/ 19 w 21"/>
                  <a:gd name="T7" fmla="*/ 7 h 8"/>
                  <a:gd name="T8" fmla="*/ 17 w 21"/>
                  <a:gd name="T9" fmla="*/ 4 h 8"/>
                  <a:gd name="T10" fmla="*/ 7 w 21"/>
                  <a:gd name="T11" fmla="*/ 2 h 8"/>
                  <a:gd name="T12" fmla="*/ 4 w 21"/>
                  <a:gd name="T13" fmla="*/ 5 h 8"/>
                  <a:gd name="T14" fmla="*/ 2 w 21"/>
                  <a:gd name="T15" fmla="*/ 6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8">
                    <a:moveTo>
                      <a:pt x="2" y="6"/>
                    </a:moveTo>
                    <a:cubicBezTo>
                      <a:pt x="5" y="6"/>
                      <a:pt x="6" y="6"/>
                      <a:pt x="8" y="6"/>
                    </a:cubicBezTo>
                    <a:cubicBezTo>
                      <a:pt x="10" y="7"/>
                      <a:pt x="12" y="7"/>
                      <a:pt x="14" y="8"/>
                    </a:cubicBezTo>
                    <a:cubicBezTo>
                      <a:pt x="16" y="8"/>
                      <a:pt x="18" y="8"/>
                      <a:pt x="19" y="7"/>
                    </a:cubicBezTo>
                    <a:cubicBezTo>
                      <a:pt x="21" y="6"/>
                      <a:pt x="18" y="5"/>
                      <a:pt x="17" y="4"/>
                    </a:cubicBezTo>
                    <a:cubicBezTo>
                      <a:pt x="14" y="2"/>
                      <a:pt x="11" y="0"/>
                      <a:pt x="7" y="2"/>
                    </a:cubicBezTo>
                    <a:cubicBezTo>
                      <a:pt x="5" y="3"/>
                      <a:pt x="5" y="4"/>
                      <a:pt x="4" y="5"/>
                    </a:cubicBezTo>
                    <a:cubicBezTo>
                      <a:pt x="3" y="5"/>
                      <a:pt x="0" y="6"/>
                      <a:pt x="2" y="6"/>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07" name="Freeform 413">
                <a:extLst>
                  <a:ext uri="{FF2B5EF4-FFF2-40B4-BE49-F238E27FC236}">
                    <a16:creationId xmlns:a16="http://schemas.microsoft.com/office/drawing/2014/main" id="{6C5572B4-835F-ABA5-E07D-BDED62BAB707}"/>
                  </a:ext>
                </a:extLst>
              </p:cNvPr>
              <p:cNvSpPr>
                <a:spLocks/>
              </p:cNvSpPr>
              <p:nvPr/>
            </p:nvSpPr>
            <p:spPr bwMode="auto">
              <a:xfrm>
                <a:off x="9442718" y="1739527"/>
                <a:ext cx="42917" cy="26493"/>
              </a:xfrm>
              <a:custGeom>
                <a:avLst/>
                <a:gdLst>
                  <a:gd name="T0" fmla="*/ 3 w 8"/>
                  <a:gd name="T1" fmla="*/ 5 h 5"/>
                  <a:gd name="T2" fmla="*/ 4 w 8"/>
                  <a:gd name="T3" fmla="*/ 1 h 5"/>
                  <a:gd name="T4" fmla="*/ 3 w 8"/>
                  <a:gd name="T5" fmla="*/ 5 h 5"/>
                  <a:gd name="T6" fmla="*/ 3 w 8"/>
                  <a:gd name="T7" fmla="*/ 5 h 5"/>
                </a:gdLst>
                <a:ahLst/>
                <a:cxnLst>
                  <a:cxn ang="0">
                    <a:pos x="T0" y="T1"/>
                  </a:cxn>
                  <a:cxn ang="0">
                    <a:pos x="T2" y="T3"/>
                  </a:cxn>
                  <a:cxn ang="0">
                    <a:pos x="T4" y="T5"/>
                  </a:cxn>
                  <a:cxn ang="0">
                    <a:pos x="T6" y="T7"/>
                  </a:cxn>
                </a:cxnLst>
                <a:rect l="0" t="0" r="r" b="b"/>
                <a:pathLst>
                  <a:path w="8" h="5">
                    <a:moveTo>
                      <a:pt x="3" y="5"/>
                    </a:moveTo>
                    <a:cubicBezTo>
                      <a:pt x="0" y="5"/>
                      <a:pt x="1" y="0"/>
                      <a:pt x="4" y="1"/>
                    </a:cubicBezTo>
                    <a:cubicBezTo>
                      <a:pt x="8" y="2"/>
                      <a:pt x="6" y="4"/>
                      <a:pt x="3" y="5"/>
                    </a:cubicBezTo>
                    <a:cubicBezTo>
                      <a:pt x="1" y="5"/>
                      <a:pt x="5" y="5"/>
                      <a:pt x="3" y="5"/>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08" name="Freeform 414">
                <a:extLst>
                  <a:ext uri="{FF2B5EF4-FFF2-40B4-BE49-F238E27FC236}">
                    <a16:creationId xmlns:a16="http://schemas.microsoft.com/office/drawing/2014/main" id="{4568C204-832C-5FC3-34BC-8F5C89BE0798}"/>
                  </a:ext>
                </a:extLst>
              </p:cNvPr>
              <p:cNvSpPr>
                <a:spLocks/>
              </p:cNvSpPr>
              <p:nvPr/>
            </p:nvSpPr>
            <p:spPr bwMode="auto">
              <a:xfrm>
                <a:off x="9328268" y="1660047"/>
                <a:ext cx="16094" cy="28387"/>
              </a:xfrm>
              <a:custGeom>
                <a:avLst/>
                <a:gdLst>
                  <a:gd name="T0" fmla="*/ 1 w 3"/>
                  <a:gd name="T1" fmla="*/ 3 h 5"/>
                  <a:gd name="T2" fmla="*/ 3 w 3"/>
                  <a:gd name="T3" fmla="*/ 1 h 5"/>
                  <a:gd name="T4" fmla="*/ 1 w 3"/>
                  <a:gd name="T5" fmla="*/ 5 h 5"/>
                  <a:gd name="T6" fmla="*/ 1 w 3"/>
                  <a:gd name="T7" fmla="*/ 3 h 5"/>
                  <a:gd name="T8" fmla="*/ 1 w 3"/>
                  <a:gd name="T9" fmla="*/ 3 h 5"/>
                </a:gdLst>
                <a:ahLst/>
                <a:cxnLst>
                  <a:cxn ang="0">
                    <a:pos x="T0" y="T1"/>
                  </a:cxn>
                  <a:cxn ang="0">
                    <a:pos x="T2" y="T3"/>
                  </a:cxn>
                  <a:cxn ang="0">
                    <a:pos x="T4" y="T5"/>
                  </a:cxn>
                  <a:cxn ang="0">
                    <a:pos x="T6" y="T7"/>
                  </a:cxn>
                  <a:cxn ang="0">
                    <a:pos x="T8" y="T9"/>
                  </a:cxn>
                </a:cxnLst>
                <a:rect l="0" t="0" r="r" b="b"/>
                <a:pathLst>
                  <a:path w="3" h="5">
                    <a:moveTo>
                      <a:pt x="1" y="3"/>
                    </a:moveTo>
                    <a:cubicBezTo>
                      <a:pt x="0" y="2"/>
                      <a:pt x="2" y="0"/>
                      <a:pt x="3" y="1"/>
                    </a:cubicBezTo>
                    <a:cubicBezTo>
                      <a:pt x="3" y="2"/>
                      <a:pt x="2" y="5"/>
                      <a:pt x="1" y="5"/>
                    </a:cubicBezTo>
                    <a:cubicBezTo>
                      <a:pt x="1" y="5"/>
                      <a:pt x="1" y="3"/>
                      <a:pt x="1" y="3"/>
                    </a:cubicBezTo>
                    <a:cubicBezTo>
                      <a:pt x="0" y="2"/>
                      <a:pt x="1" y="3"/>
                      <a:pt x="1" y="3"/>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09" name="Freeform 415">
                <a:extLst>
                  <a:ext uri="{FF2B5EF4-FFF2-40B4-BE49-F238E27FC236}">
                    <a16:creationId xmlns:a16="http://schemas.microsoft.com/office/drawing/2014/main" id="{C639BD26-A41A-699C-1A67-24923F2F4E69}"/>
                  </a:ext>
                </a:extLst>
              </p:cNvPr>
              <p:cNvSpPr>
                <a:spLocks/>
              </p:cNvSpPr>
              <p:nvPr/>
            </p:nvSpPr>
            <p:spPr bwMode="auto">
              <a:xfrm>
                <a:off x="9328268" y="1743310"/>
                <a:ext cx="21459" cy="28387"/>
              </a:xfrm>
              <a:custGeom>
                <a:avLst/>
                <a:gdLst>
                  <a:gd name="T0" fmla="*/ 4 w 4"/>
                  <a:gd name="T1" fmla="*/ 4 h 5"/>
                  <a:gd name="T2" fmla="*/ 0 w 4"/>
                  <a:gd name="T3" fmla="*/ 1 h 5"/>
                  <a:gd name="T4" fmla="*/ 4 w 4"/>
                  <a:gd name="T5" fmla="*/ 4 h 5"/>
                </a:gdLst>
                <a:ahLst/>
                <a:cxnLst>
                  <a:cxn ang="0">
                    <a:pos x="T0" y="T1"/>
                  </a:cxn>
                  <a:cxn ang="0">
                    <a:pos x="T2" y="T3"/>
                  </a:cxn>
                  <a:cxn ang="0">
                    <a:pos x="T4" y="T5"/>
                  </a:cxn>
                </a:cxnLst>
                <a:rect l="0" t="0" r="r" b="b"/>
                <a:pathLst>
                  <a:path w="4" h="5">
                    <a:moveTo>
                      <a:pt x="4" y="4"/>
                    </a:moveTo>
                    <a:cubicBezTo>
                      <a:pt x="4" y="3"/>
                      <a:pt x="1" y="0"/>
                      <a:pt x="0" y="1"/>
                    </a:cubicBezTo>
                    <a:cubicBezTo>
                      <a:pt x="0" y="1"/>
                      <a:pt x="3" y="5"/>
                      <a:pt x="4" y="4"/>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10" name="Freeform 416">
                <a:extLst>
                  <a:ext uri="{FF2B5EF4-FFF2-40B4-BE49-F238E27FC236}">
                    <a16:creationId xmlns:a16="http://schemas.microsoft.com/office/drawing/2014/main" id="{3ABABFBC-9338-9D90-9420-59284ABFA4B3}"/>
                  </a:ext>
                </a:extLst>
              </p:cNvPr>
              <p:cNvSpPr>
                <a:spLocks/>
              </p:cNvSpPr>
              <p:nvPr/>
            </p:nvSpPr>
            <p:spPr bwMode="auto">
              <a:xfrm>
                <a:off x="9364034" y="1639232"/>
                <a:ext cx="221744" cy="88941"/>
              </a:xfrm>
              <a:custGeom>
                <a:avLst/>
                <a:gdLst>
                  <a:gd name="T0" fmla="*/ 34 w 42"/>
                  <a:gd name="T1" fmla="*/ 4 h 16"/>
                  <a:gd name="T2" fmla="*/ 29 w 42"/>
                  <a:gd name="T3" fmla="*/ 3 h 16"/>
                  <a:gd name="T4" fmla="*/ 23 w 42"/>
                  <a:gd name="T5" fmla="*/ 0 h 16"/>
                  <a:gd name="T6" fmla="*/ 22 w 42"/>
                  <a:gd name="T7" fmla="*/ 2 h 16"/>
                  <a:gd name="T8" fmla="*/ 20 w 42"/>
                  <a:gd name="T9" fmla="*/ 6 h 16"/>
                  <a:gd name="T10" fmla="*/ 11 w 42"/>
                  <a:gd name="T11" fmla="*/ 1 h 16"/>
                  <a:gd name="T12" fmla="*/ 4 w 42"/>
                  <a:gd name="T13" fmla="*/ 3 h 16"/>
                  <a:gd name="T14" fmla="*/ 2 w 42"/>
                  <a:gd name="T15" fmla="*/ 6 h 16"/>
                  <a:gd name="T16" fmla="*/ 1 w 42"/>
                  <a:gd name="T17" fmla="*/ 10 h 16"/>
                  <a:gd name="T18" fmla="*/ 9 w 42"/>
                  <a:gd name="T19" fmla="*/ 14 h 16"/>
                  <a:gd name="T20" fmla="*/ 13 w 42"/>
                  <a:gd name="T21" fmla="*/ 15 h 16"/>
                  <a:gd name="T22" fmla="*/ 15 w 42"/>
                  <a:gd name="T23" fmla="*/ 13 h 16"/>
                  <a:gd name="T24" fmla="*/ 16 w 42"/>
                  <a:gd name="T25" fmla="*/ 14 h 16"/>
                  <a:gd name="T26" fmla="*/ 18 w 42"/>
                  <a:gd name="T27" fmla="*/ 14 h 16"/>
                  <a:gd name="T28" fmla="*/ 25 w 42"/>
                  <a:gd name="T29" fmla="*/ 12 h 16"/>
                  <a:gd name="T30" fmla="*/ 28 w 42"/>
                  <a:gd name="T31" fmla="*/ 14 h 16"/>
                  <a:gd name="T32" fmla="*/ 34 w 42"/>
                  <a:gd name="T33" fmla="*/ 13 h 16"/>
                  <a:gd name="T34" fmla="*/ 33 w 42"/>
                  <a:gd name="T35" fmla="*/ 12 h 16"/>
                  <a:gd name="T36" fmla="*/ 37 w 42"/>
                  <a:gd name="T37" fmla="*/ 12 h 16"/>
                  <a:gd name="T38" fmla="*/ 39 w 42"/>
                  <a:gd name="T39" fmla="*/ 11 h 16"/>
                  <a:gd name="T40" fmla="*/ 40 w 42"/>
                  <a:gd name="T41" fmla="*/ 9 h 16"/>
                  <a:gd name="T42" fmla="*/ 39 w 42"/>
                  <a:gd name="T43" fmla="*/ 9 h 16"/>
                  <a:gd name="T44" fmla="*/ 42 w 42"/>
                  <a:gd name="T45" fmla="*/ 6 h 16"/>
                  <a:gd name="T46" fmla="*/ 34 w 42"/>
                  <a:gd name="T47" fmla="*/ 4 h 16"/>
                  <a:gd name="T48" fmla="*/ 34 w 42"/>
                  <a:gd name="T4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16">
                    <a:moveTo>
                      <a:pt x="34" y="4"/>
                    </a:moveTo>
                    <a:cubicBezTo>
                      <a:pt x="32" y="3"/>
                      <a:pt x="31" y="4"/>
                      <a:pt x="29" y="3"/>
                    </a:cubicBezTo>
                    <a:cubicBezTo>
                      <a:pt x="29" y="3"/>
                      <a:pt x="24" y="0"/>
                      <a:pt x="23" y="0"/>
                    </a:cubicBezTo>
                    <a:cubicBezTo>
                      <a:pt x="23" y="0"/>
                      <a:pt x="24" y="1"/>
                      <a:pt x="22" y="2"/>
                    </a:cubicBezTo>
                    <a:cubicBezTo>
                      <a:pt x="20" y="2"/>
                      <a:pt x="22" y="5"/>
                      <a:pt x="20" y="6"/>
                    </a:cubicBezTo>
                    <a:cubicBezTo>
                      <a:pt x="19" y="6"/>
                      <a:pt x="12" y="1"/>
                      <a:pt x="11" y="1"/>
                    </a:cubicBezTo>
                    <a:cubicBezTo>
                      <a:pt x="9" y="0"/>
                      <a:pt x="4" y="1"/>
                      <a:pt x="4" y="3"/>
                    </a:cubicBezTo>
                    <a:cubicBezTo>
                      <a:pt x="4" y="5"/>
                      <a:pt x="0" y="4"/>
                      <a:pt x="2" y="6"/>
                    </a:cubicBezTo>
                    <a:cubicBezTo>
                      <a:pt x="3" y="7"/>
                      <a:pt x="0" y="9"/>
                      <a:pt x="1" y="10"/>
                    </a:cubicBezTo>
                    <a:cubicBezTo>
                      <a:pt x="3" y="12"/>
                      <a:pt x="6" y="13"/>
                      <a:pt x="9" y="14"/>
                    </a:cubicBezTo>
                    <a:cubicBezTo>
                      <a:pt x="10" y="15"/>
                      <a:pt x="12" y="16"/>
                      <a:pt x="13" y="15"/>
                    </a:cubicBezTo>
                    <a:cubicBezTo>
                      <a:pt x="14" y="15"/>
                      <a:pt x="14" y="12"/>
                      <a:pt x="15" y="13"/>
                    </a:cubicBezTo>
                    <a:cubicBezTo>
                      <a:pt x="15" y="13"/>
                      <a:pt x="15" y="14"/>
                      <a:pt x="16" y="14"/>
                    </a:cubicBezTo>
                    <a:cubicBezTo>
                      <a:pt x="17" y="14"/>
                      <a:pt x="18" y="14"/>
                      <a:pt x="18" y="14"/>
                    </a:cubicBezTo>
                    <a:cubicBezTo>
                      <a:pt x="20" y="13"/>
                      <a:pt x="22" y="13"/>
                      <a:pt x="25" y="12"/>
                    </a:cubicBezTo>
                    <a:cubicBezTo>
                      <a:pt x="27" y="12"/>
                      <a:pt x="27" y="14"/>
                      <a:pt x="28" y="14"/>
                    </a:cubicBezTo>
                    <a:cubicBezTo>
                      <a:pt x="29" y="14"/>
                      <a:pt x="34" y="13"/>
                      <a:pt x="34" y="13"/>
                    </a:cubicBezTo>
                    <a:cubicBezTo>
                      <a:pt x="34" y="13"/>
                      <a:pt x="33" y="12"/>
                      <a:pt x="33" y="12"/>
                    </a:cubicBezTo>
                    <a:cubicBezTo>
                      <a:pt x="33" y="11"/>
                      <a:pt x="36" y="12"/>
                      <a:pt x="37" y="12"/>
                    </a:cubicBezTo>
                    <a:cubicBezTo>
                      <a:pt x="37" y="12"/>
                      <a:pt x="39" y="12"/>
                      <a:pt x="39" y="11"/>
                    </a:cubicBezTo>
                    <a:cubicBezTo>
                      <a:pt x="39" y="10"/>
                      <a:pt x="40" y="9"/>
                      <a:pt x="40" y="9"/>
                    </a:cubicBezTo>
                    <a:cubicBezTo>
                      <a:pt x="40" y="9"/>
                      <a:pt x="40" y="9"/>
                      <a:pt x="39" y="9"/>
                    </a:cubicBezTo>
                    <a:cubicBezTo>
                      <a:pt x="39" y="8"/>
                      <a:pt x="42" y="7"/>
                      <a:pt x="42" y="6"/>
                    </a:cubicBezTo>
                    <a:cubicBezTo>
                      <a:pt x="41" y="5"/>
                      <a:pt x="36" y="4"/>
                      <a:pt x="34" y="4"/>
                    </a:cubicBezTo>
                    <a:cubicBezTo>
                      <a:pt x="32" y="3"/>
                      <a:pt x="36" y="4"/>
                      <a:pt x="34" y="4"/>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11" name="Freeform 417">
                <a:extLst>
                  <a:ext uri="{FF2B5EF4-FFF2-40B4-BE49-F238E27FC236}">
                    <a16:creationId xmlns:a16="http://schemas.microsoft.com/office/drawing/2014/main" id="{FD2CBCDD-40F2-ABAD-4747-B6B847F82B10}"/>
                  </a:ext>
                </a:extLst>
              </p:cNvPr>
              <p:cNvSpPr>
                <a:spLocks/>
              </p:cNvSpPr>
              <p:nvPr/>
            </p:nvSpPr>
            <p:spPr bwMode="auto">
              <a:xfrm>
                <a:off x="9491001" y="1665725"/>
                <a:ext cx="41130" cy="45416"/>
              </a:xfrm>
              <a:custGeom>
                <a:avLst/>
                <a:gdLst>
                  <a:gd name="T0" fmla="*/ 7 w 8"/>
                  <a:gd name="T1" fmla="*/ 6 h 8"/>
                  <a:gd name="T2" fmla="*/ 4 w 8"/>
                  <a:gd name="T3" fmla="*/ 0 h 8"/>
                  <a:gd name="T4" fmla="*/ 6 w 8"/>
                  <a:gd name="T5" fmla="*/ 2 h 8"/>
                  <a:gd name="T6" fmla="*/ 7 w 8"/>
                  <a:gd name="T7" fmla="*/ 6 h 8"/>
                  <a:gd name="T8" fmla="*/ 7 w 8"/>
                  <a:gd name="T9" fmla="*/ 6 h 8"/>
                </a:gdLst>
                <a:ahLst/>
                <a:cxnLst>
                  <a:cxn ang="0">
                    <a:pos x="T0" y="T1"/>
                  </a:cxn>
                  <a:cxn ang="0">
                    <a:pos x="T2" y="T3"/>
                  </a:cxn>
                  <a:cxn ang="0">
                    <a:pos x="T4" y="T5"/>
                  </a:cxn>
                  <a:cxn ang="0">
                    <a:pos x="T6" y="T7"/>
                  </a:cxn>
                  <a:cxn ang="0">
                    <a:pos x="T8" y="T9"/>
                  </a:cxn>
                </a:cxnLst>
                <a:rect l="0" t="0" r="r" b="b"/>
                <a:pathLst>
                  <a:path w="8" h="8">
                    <a:moveTo>
                      <a:pt x="7" y="6"/>
                    </a:moveTo>
                    <a:cubicBezTo>
                      <a:pt x="6" y="7"/>
                      <a:pt x="0" y="1"/>
                      <a:pt x="4" y="0"/>
                    </a:cubicBezTo>
                    <a:cubicBezTo>
                      <a:pt x="5" y="0"/>
                      <a:pt x="8" y="0"/>
                      <a:pt x="6" y="2"/>
                    </a:cubicBezTo>
                    <a:cubicBezTo>
                      <a:pt x="3" y="4"/>
                      <a:pt x="7" y="4"/>
                      <a:pt x="7" y="6"/>
                    </a:cubicBezTo>
                    <a:cubicBezTo>
                      <a:pt x="6" y="8"/>
                      <a:pt x="7" y="5"/>
                      <a:pt x="7" y="6"/>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12" name="Freeform 418">
                <a:extLst>
                  <a:ext uri="{FF2B5EF4-FFF2-40B4-BE49-F238E27FC236}">
                    <a16:creationId xmlns:a16="http://schemas.microsoft.com/office/drawing/2014/main" id="{0BC987A1-8AAD-1180-77A1-89D0C7492784}"/>
                  </a:ext>
                </a:extLst>
              </p:cNvPr>
              <p:cNvSpPr>
                <a:spLocks/>
              </p:cNvSpPr>
              <p:nvPr/>
            </p:nvSpPr>
            <p:spPr bwMode="auto">
              <a:xfrm>
                <a:off x="10177690" y="1966609"/>
                <a:ext cx="57223" cy="34061"/>
              </a:xfrm>
              <a:custGeom>
                <a:avLst/>
                <a:gdLst>
                  <a:gd name="T0" fmla="*/ 3 w 11"/>
                  <a:gd name="T1" fmla="*/ 4 h 6"/>
                  <a:gd name="T2" fmla="*/ 1 w 11"/>
                  <a:gd name="T3" fmla="*/ 1 h 6"/>
                  <a:gd name="T4" fmla="*/ 6 w 11"/>
                  <a:gd name="T5" fmla="*/ 1 h 6"/>
                  <a:gd name="T6" fmla="*/ 3 w 11"/>
                  <a:gd name="T7" fmla="*/ 4 h 6"/>
                  <a:gd name="T8" fmla="*/ 3 w 11"/>
                  <a:gd name="T9" fmla="*/ 4 h 6"/>
                </a:gdLst>
                <a:ahLst/>
                <a:cxnLst>
                  <a:cxn ang="0">
                    <a:pos x="T0" y="T1"/>
                  </a:cxn>
                  <a:cxn ang="0">
                    <a:pos x="T2" y="T3"/>
                  </a:cxn>
                  <a:cxn ang="0">
                    <a:pos x="T4" y="T5"/>
                  </a:cxn>
                  <a:cxn ang="0">
                    <a:pos x="T6" y="T7"/>
                  </a:cxn>
                  <a:cxn ang="0">
                    <a:pos x="T8" y="T9"/>
                  </a:cxn>
                </a:cxnLst>
                <a:rect l="0" t="0" r="r" b="b"/>
                <a:pathLst>
                  <a:path w="11" h="6">
                    <a:moveTo>
                      <a:pt x="3" y="4"/>
                    </a:moveTo>
                    <a:cubicBezTo>
                      <a:pt x="1" y="3"/>
                      <a:pt x="0" y="3"/>
                      <a:pt x="1" y="1"/>
                    </a:cubicBezTo>
                    <a:cubicBezTo>
                      <a:pt x="2" y="0"/>
                      <a:pt x="4" y="1"/>
                      <a:pt x="6" y="1"/>
                    </a:cubicBezTo>
                    <a:cubicBezTo>
                      <a:pt x="11" y="2"/>
                      <a:pt x="6" y="6"/>
                      <a:pt x="3" y="4"/>
                    </a:cubicBezTo>
                    <a:cubicBezTo>
                      <a:pt x="2" y="3"/>
                      <a:pt x="4" y="5"/>
                      <a:pt x="3" y="4"/>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13" name="Freeform 419">
                <a:extLst>
                  <a:ext uri="{FF2B5EF4-FFF2-40B4-BE49-F238E27FC236}">
                    <a16:creationId xmlns:a16="http://schemas.microsoft.com/office/drawing/2014/main" id="{9EE3F4E6-9A87-42B9-F751-871F7A3701D2}"/>
                  </a:ext>
                </a:extLst>
              </p:cNvPr>
              <p:cNvSpPr>
                <a:spLocks/>
              </p:cNvSpPr>
              <p:nvPr/>
            </p:nvSpPr>
            <p:spPr bwMode="auto">
              <a:xfrm>
                <a:off x="10066816" y="2454840"/>
                <a:ext cx="32188" cy="28387"/>
              </a:xfrm>
              <a:custGeom>
                <a:avLst/>
                <a:gdLst>
                  <a:gd name="T0" fmla="*/ 5 w 6"/>
                  <a:gd name="T1" fmla="*/ 2 h 5"/>
                  <a:gd name="T2" fmla="*/ 5 w 6"/>
                  <a:gd name="T3" fmla="*/ 1 h 5"/>
                  <a:gd name="T4" fmla="*/ 2 w 6"/>
                  <a:gd name="T5" fmla="*/ 1 h 5"/>
                  <a:gd name="T6" fmla="*/ 1 w 6"/>
                  <a:gd name="T7" fmla="*/ 3 h 5"/>
                  <a:gd name="T8" fmla="*/ 0 w 6"/>
                  <a:gd name="T9" fmla="*/ 4 h 5"/>
                  <a:gd name="T10" fmla="*/ 5 w 6"/>
                  <a:gd name="T11" fmla="*/ 2 h 5"/>
                  <a:gd name="T12" fmla="*/ 5 w 6"/>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5" y="2"/>
                    </a:moveTo>
                    <a:cubicBezTo>
                      <a:pt x="6" y="2"/>
                      <a:pt x="5" y="1"/>
                      <a:pt x="5" y="1"/>
                    </a:cubicBezTo>
                    <a:cubicBezTo>
                      <a:pt x="4" y="0"/>
                      <a:pt x="3" y="1"/>
                      <a:pt x="2" y="1"/>
                    </a:cubicBezTo>
                    <a:cubicBezTo>
                      <a:pt x="1" y="1"/>
                      <a:pt x="0" y="2"/>
                      <a:pt x="1" y="3"/>
                    </a:cubicBezTo>
                    <a:cubicBezTo>
                      <a:pt x="1" y="3"/>
                      <a:pt x="0" y="5"/>
                      <a:pt x="0" y="4"/>
                    </a:cubicBezTo>
                    <a:cubicBezTo>
                      <a:pt x="0" y="4"/>
                      <a:pt x="5" y="2"/>
                      <a:pt x="5" y="2"/>
                    </a:cubicBezTo>
                    <a:cubicBezTo>
                      <a:pt x="6" y="2"/>
                      <a:pt x="3" y="3"/>
                      <a:pt x="5" y="2"/>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14" name="Freeform 420">
                <a:extLst>
                  <a:ext uri="{FF2B5EF4-FFF2-40B4-BE49-F238E27FC236}">
                    <a16:creationId xmlns:a16="http://schemas.microsoft.com/office/drawing/2014/main" id="{DB0E37ED-EE66-71F2-4B1B-7489457EDE27}"/>
                  </a:ext>
                </a:extLst>
              </p:cNvPr>
              <p:cNvSpPr>
                <a:spLocks/>
              </p:cNvSpPr>
              <p:nvPr/>
            </p:nvSpPr>
            <p:spPr bwMode="auto">
              <a:xfrm>
                <a:off x="9369398" y="2617584"/>
                <a:ext cx="26823" cy="15139"/>
              </a:xfrm>
              <a:custGeom>
                <a:avLst/>
                <a:gdLst>
                  <a:gd name="T0" fmla="*/ 3 w 5"/>
                  <a:gd name="T1" fmla="*/ 3 h 3"/>
                  <a:gd name="T2" fmla="*/ 3 w 5"/>
                  <a:gd name="T3" fmla="*/ 0 h 3"/>
                  <a:gd name="T4" fmla="*/ 3 w 5"/>
                  <a:gd name="T5" fmla="*/ 3 h 3"/>
                </a:gdLst>
                <a:ahLst/>
                <a:cxnLst>
                  <a:cxn ang="0">
                    <a:pos x="T0" y="T1"/>
                  </a:cxn>
                  <a:cxn ang="0">
                    <a:pos x="T2" y="T3"/>
                  </a:cxn>
                  <a:cxn ang="0">
                    <a:pos x="T4" y="T5"/>
                  </a:cxn>
                </a:cxnLst>
                <a:rect l="0" t="0" r="r" b="b"/>
                <a:pathLst>
                  <a:path w="5" h="3">
                    <a:moveTo>
                      <a:pt x="3" y="3"/>
                    </a:moveTo>
                    <a:cubicBezTo>
                      <a:pt x="1" y="3"/>
                      <a:pt x="0" y="1"/>
                      <a:pt x="3" y="0"/>
                    </a:cubicBezTo>
                    <a:cubicBezTo>
                      <a:pt x="5" y="0"/>
                      <a:pt x="4" y="3"/>
                      <a:pt x="3" y="3"/>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15" name="Freeform 421">
                <a:extLst>
                  <a:ext uri="{FF2B5EF4-FFF2-40B4-BE49-F238E27FC236}">
                    <a16:creationId xmlns:a16="http://schemas.microsoft.com/office/drawing/2014/main" id="{5B9E023B-F0DB-5843-69BB-092BF5360312}"/>
                  </a:ext>
                </a:extLst>
              </p:cNvPr>
              <p:cNvSpPr>
                <a:spLocks/>
              </p:cNvSpPr>
              <p:nvPr/>
            </p:nvSpPr>
            <p:spPr bwMode="auto">
              <a:xfrm>
                <a:off x="9841497" y="2784111"/>
                <a:ext cx="26823" cy="26493"/>
              </a:xfrm>
              <a:custGeom>
                <a:avLst/>
                <a:gdLst>
                  <a:gd name="T0" fmla="*/ 5 w 5"/>
                  <a:gd name="T1" fmla="*/ 1 h 5"/>
                  <a:gd name="T2" fmla="*/ 1 w 5"/>
                  <a:gd name="T3" fmla="*/ 5 h 5"/>
                  <a:gd name="T4" fmla="*/ 4 w 5"/>
                  <a:gd name="T5" fmla="*/ 3 h 5"/>
                  <a:gd name="T6" fmla="*/ 5 w 5"/>
                  <a:gd name="T7" fmla="*/ 1 h 5"/>
                </a:gdLst>
                <a:ahLst/>
                <a:cxnLst>
                  <a:cxn ang="0">
                    <a:pos x="T0" y="T1"/>
                  </a:cxn>
                  <a:cxn ang="0">
                    <a:pos x="T2" y="T3"/>
                  </a:cxn>
                  <a:cxn ang="0">
                    <a:pos x="T4" y="T5"/>
                  </a:cxn>
                  <a:cxn ang="0">
                    <a:pos x="T6" y="T7"/>
                  </a:cxn>
                </a:cxnLst>
                <a:rect l="0" t="0" r="r" b="b"/>
                <a:pathLst>
                  <a:path w="5" h="5">
                    <a:moveTo>
                      <a:pt x="5" y="1"/>
                    </a:moveTo>
                    <a:cubicBezTo>
                      <a:pt x="5" y="1"/>
                      <a:pt x="0" y="5"/>
                      <a:pt x="1" y="5"/>
                    </a:cubicBezTo>
                    <a:cubicBezTo>
                      <a:pt x="2" y="5"/>
                      <a:pt x="4" y="3"/>
                      <a:pt x="4" y="3"/>
                    </a:cubicBezTo>
                    <a:cubicBezTo>
                      <a:pt x="5" y="2"/>
                      <a:pt x="5" y="0"/>
                      <a:pt x="5" y="1"/>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16" name="Freeform 422">
                <a:extLst>
                  <a:ext uri="{FF2B5EF4-FFF2-40B4-BE49-F238E27FC236}">
                    <a16:creationId xmlns:a16="http://schemas.microsoft.com/office/drawing/2014/main" id="{8F8220BF-11A2-1F84-0F50-487D97CF42EB}"/>
                  </a:ext>
                </a:extLst>
              </p:cNvPr>
              <p:cNvSpPr>
                <a:spLocks/>
              </p:cNvSpPr>
              <p:nvPr/>
            </p:nvSpPr>
            <p:spPr bwMode="auto">
              <a:xfrm>
                <a:off x="9825403" y="2827635"/>
                <a:ext cx="10730" cy="5677"/>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0"/>
                      <a:pt x="0" y="1"/>
                      <a:pt x="1" y="1"/>
                    </a:cubicBezTo>
                    <a:cubicBezTo>
                      <a:pt x="1" y="1"/>
                      <a:pt x="2" y="0"/>
                      <a:pt x="1" y="0"/>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17" name="Freeform 423">
                <a:extLst>
                  <a:ext uri="{FF2B5EF4-FFF2-40B4-BE49-F238E27FC236}">
                    <a16:creationId xmlns:a16="http://schemas.microsoft.com/office/drawing/2014/main" id="{D2F128DF-9DAD-2DD2-366F-245337520076}"/>
                  </a:ext>
                </a:extLst>
              </p:cNvPr>
              <p:cNvSpPr>
                <a:spLocks/>
              </p:cNvSpPr>
              <p:nvPr/>
            </p:nvSpPr>
            <p:spPr bwMode="auto">
              <a:xfrm>
                <a:off x="9752086" y="2916576"/>
                <a:ext cx="16094" cy="5677"/>
              </a:xfrm>
              <a:custGeom>
                <a:avLst/>
                <a:gdLst>
                  <a:gd name="T0" fmla="*/ 2 w 3"/>
                  <a:gd name="T1" fmla="*/ 0 h 1"/>
                  <a:gd name="T2" fmla="*/ 1 w 3"/>
                  <a:gd name="T3" fmla="*/ 1 h 1"/>
                  <a:gd name="T4" fmla="*/ 2 w 3"/>
                  <a:gd name="T5" fmla="*/ 0 h 1"/>
                </a:gdLst>
                <a:ahLst/>
                <a:cxnLst>
                  <a:cxn ang="0">
                    <a:pos x="T0" y="T1"/>
                  </a:cxn>
                  <a:cxn ang="0">
                    <a:pos x="T2" y="T3"/>
                  </a:cxn>
                  <a:cxn ang="0">
                    <a:pos x="T4" y="T5"/>
                  </a:cxn>
                </a:cxnLst>
                <a:rect l="0" t="0" r="r" b="b"/>
                <a:pathLst>
                  <a:path w="3" h="1">
                    <a:moveTo>
                      <a:pt x="2" y="0"/>
                    </a:moveTo>
                    <a:cubicBezTo>
                      <a:pt x="2" y="0"/>
                      <a:pt x="0" y="1"/>
                      <a:pt x="1" y="1"/>
                    </a:cubicBezTo>
                    <a:cubicBezTo>
                      <a:pt x="1" y="1"/>
                      <a:pt x="3" y="0"/>
                      <a:pt x="2" y="0"/>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18" name="Freeform 424">
                <a:extLst>
                  <a:ext uri="{FF2B5EF4-FFF2-40B4-BE49-F238E27FC236}">
                    <a16:creationId xmlns:a16="http://schemas.microsoft.com/office/drawing/2014/main" id="{92FF550A-9E92-5A47-32F7-9B1555BE5585}"/>
                  </a:ext>
                </a:extLst>
              </p:cNvPr>
              <p:cNvSpPr>
                <a:spLocks/>
              </p:cNvSpPr>
              <p:nvPr/>
            </p:nvSpPr>
            <p:spPr bwMode="auto">
              <a:xfrm>
                <a:off x="9689496" y="2944962"/>
                <a:ext cx="37553" cy="22709"/>
              </a:xfrm>
              <a:custGeom>
                <a:avLst/>
                <a:gdLst>
                  <a:gd name="T0" fmla="*/ 6 w 7"/>
                  <a:gd name="T1" fmla="*/ 0 h 4"/>
                  <a:gd name="T2" fmla="*/ 1 w 7"/>
                  <a:gd name="T3" fmla="*/ 3 h 4"/>
                  <a:gd name="T4" fmla="*/ 6 w 7"/>
                  <a:gd name="T5" fmla="*/ 0 h 4"/>
                </a:gdLst>
                <a:ahLst/>
                <a:cxnLst>
                  <a:cxn ang="0">
                    <a:pos x="T0" y="T1"/>
                  </a:cxn>
                  <a:cxn ang="0">
                    <a:pos x="T2" y="T3"/>
                  </a:cxn>
                  <a:cxn ang="0">
                    <a:pos x="T4" y="T5"/>
                  </a:cxn>
                </a:cxnLst>
                <a:rect l="0" t="0" r="r" b="b"/>
                <a:pathLst>
                  <a:path w="7" h="4">
                    <a:moveTo>
                      <a:pt x="6" y="0"/>
                    </a:moveTo>
                    <a:cubicBezTo>
                      <a:pt x="5" y="0"/>
                      <a:pt x="0" y="2"/>
                      <a:pt x="1" y="3"/>
                    </a:cubicBezTo>
                    <a:cubicBezTo>
                      <a:pt x="2" y="4"/>
                      <a:pt x="7" y="0"/>
                      <a:pt x="6" y="0"/>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19" name="Freeform 425">
                <a:extLst>
                  <a:ext uri="{FF2B5EF4-FFF2-40B4-BE49-F238E27FC236}">
                    <a16:creationId xmlns:a16="http://schemas.microsoft.com/office/drawing/2014/main" id="{42D499A3-0433-0350-3C79-4A4FA9B95ECE}"/>
                  </a:ext>
                </a:extLst>
              </p:cNvPr>
              <p:cNvSpPr>
                <a:spLocks/>
              </p:cNvSpPr>
              <p:nvPr/>
            </p:nvSpPr>
            <p:spPr bwMode="auto">
              <a:xfrm>
                <a:off x="9648366" y="2967670"/>
                <a:ext cx="30400" cy="20817"/>
              </a:xfrm>
              <a:custGeom>
                <a:avLst/>
                <a:gdLst>
                  <a:gd name="T0" fmla="*/ 5 w 6"/>
                  <a:gd name="T1" fmla="*/ 0 h 4"/>
                  <a:gd name="T2" fmla="*/ 1 w 6"/>
                  <a:gd name="T3" fmla="*/ 3 h 4"/>
                  <a:gd name="T4" fmla="*/ 5 w 6"/>
                  <a:gd name="T5" fmla="*/ 0 h 4"/>
                  <a:gd name="T6" fmla="*/ 5 w 6"/>
                  <a:gd name="T7" fmla="*/ 0 h 4"/>
                </a:gdLst>
                <a:ahLst/>
                <a:cxnLst>
                  <a:cxn ang="0">
                    <a:pos x="T0" y="T1"/>
                  </a:cxn>
                  <a:cxn ang="0">
                    <a:pos x="T2" y="T3"/>
                  </a:cxn>
                  <a:cxn ang="0">
                    <a:pos x="T4" y="T5"/>
                  </a:cxn>
                  <a:cxn ang="0">
                    <a:pos x="T6" y="T7"/>
                  </a:cxn>
                </a:cxnLst>
                <a:rect l="0" t="0" r="r" b="b"/>
                <a:pathLst>
                  <a:path w="6" h="4">
                    <a:moveTo>
                      <a:pt x="5" y="0"/>
                    </a:moveTo>
                    <a:cubicBezTo>
                      <a:pt x="5" y="0"/>
                      <a:pt x="0" y="2"/>
                      <a:pt x="1" y="3"/>
                    </a:cubicBezTo>
                    <a:cubicBezTo>
                      <a:pt x="2" y="4"/>
                      <a:pt x="5" y="0"/>
                      <a:pt x="5" y="0"/>
                    </a:cubicBezTo>
                    <a:cubicBezTo>
                      <a:pt x="5" y="0"/>
                      <a:pt x="6" y="0"/>
                      <a:pt x="5" y="0"/>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20" name="Freeform 426">
                <a:extLst>
                  <a:ext uri="{FF2B5EF4-FFF2-40B4-BE49-F238E27FC236}">
                    <a16:creationId xmlns:a16="http://schemas.microsoft.com/office/drawing/2014/main" id="{D5DF8CB0-2886-3FC4-EB26-EB44B94FECF4}"/>
                  </a:ext>
                </a:extLst>
              </p:cNvPr>
              <p:cNvSpPr>
                <a:spLocks/>
              </p:cNvSpPr>
              <p:nvPr/>
            </p:nvSpPr>
            <p:spPr bwMode="auto">
              <a:xfrm>
                <a:off x="9621543" y="2984701"/>
                <a:ext cx="26823" cy="26493"/>
              </a:xfrm>
              <a:custGeom>
                <a:avLst/>
                <a:gdLst>
                  <a:gd name="T0" fmla="*/ 4 w 5"/>
                  <a:gd name="T1" fmla="*/ 0 h 5"/>
                  <a:gd name="T2" fmla="*/ 0 w 5"/>
                  <a:gd name="T3" fmla="*/ 4 h 5"/>
                  <a:gd name="T4" fmla="*/ 4 w 5"/>
                  <a:gd name="T5" fmla="*/ 0 h 5"/>
                  <a:gd name="T6" fmla="*/ 4 w 5"/>
                  <a:gd name="T7" fmla="*/ 0 h 5"/>
                </a:gdLst>
                <a:ahLst/>
                <a:cxnLst>
                  <a:cxn ang="0">
                    <a:pos x="T0" y="T1"/>
                  </a:cxn>
                  <a:cxn ang="0">
                    <a:pos x="T2" y="T3"/>
                  </a:cxn>
                  <a:cxn ang="0">
                    <a:pos x="T4" y="T5"/>
                  </a:cxn>
                  <a:cxn ang="0">
                    <a:pos x="T6" y="T7"/>
                  </a:cxn>
                </a:cxnLst>
                <a:rect l="0" t="0" r="r" b="b"/>
                <a:pathLst>
                  <a:path w="5" h="5">
                    <a:moveTo>
                      <a:pt x="4" y="0"/>
                    </a:moveTo>
                    <a:cubicBezTo>
                      <a:pt x="4" y="0"/>
                      <a:pt x="0" y="4"/>
                      <a:pt x="0" y="4"/>
                    </a:cubicBezTo>
                    <a:cubicBezTo>
                      <a:pt x="2" y="5"/>
                      <a:pt x="4" y="0"/>
                      <a:pt x="4" y="0"/>
                    </a:cubicBezTo>
                    <a:cubicBezTo>
                      <a:pt x="4" y="0"/>
                      <a:pt x="5" y="0"/>
                      <a:pt x="4" y="0"/>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21" name="Freeform 427">
                <a:extLst>
                  <a:ext uri="{FF2B5EF4-FFF2-40B4-BE49-F238E27FC236}">
                    <a16:creationId xmlns:a16="http://schemas.microsoft.com/office/drawing/2014/main" id="{6896D2A6-851F-054E-304D-EC8D8BCBE8CE}"/>
                  </a:ext>
                </a:extLst>
              </p:cNvPr>
              <p:cNvSpPr>
                <a:spLocks/>
              </p:cNvSpPr>
              <p:nvPr/>
            </p:nvSpPr>
            <p:spPr bwMode="auto">
              <a:xfrm>
                <a:off x="9616177" y="3022548"/>
                <a:ext cx="5364" cy="5677"/>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0"/>
                      <a:pt x="1" y="0"/>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22" name="Freeform 428">
                <a:extLst>
                  <a:ext uri="{FF2B5EF4-FFF2-40B4-BE49-F238E27FC236}">
                    <a16:creationId xmlns:a16="http://schemas.microsoft.com/office/drawing/2014/main" id="{9FC4A02A-C65D-92A8-AB47-D19C52F5CC44}"/>
                  </a:ext>
                </a:extLst>
              </p:cNvPr>
              <p:cNvSpPr>
                <a:spLocks/>
              </p:cNvSpPr>
              <p:nvPr/>
            </p:nvSpPr>
            <p:spPr bwMode="auto">
              <a:xfrm>
                <a:off x="9589353" y="2999840"/>
                <a:ext cx="26823" cy="22709"/>
              </a:xfrm>
              <a:custGeom>
                <a:avLst/>
                <a:gdLst>
                  <a:gd name="T0" fmla="*/ 4 w 5"/>
                  <a:gd name="T1" fmla="*/ 1 h 4"/>
                  <a:gd name="T2" fmla="*/ 0 w 5"/>
                  <a:gd name="T3" fmla="*/ 4 h 4"/>
                  <a:gd name="T4" fmla="*/ 4 w 5"/>
                  <a:gd name="T5" fmla="*/ 1 h 4"/>
                  <a:gd name="T6" fmla="*/ 4 w 5"/>
                  <a:gd name="T7" fmla="*/ 1 h 4"/>
                </a:gdLst>
                <a:ahLst/>
                <a:cxnLst>
                  <a:cxn ang="0">
                    <a:pos x="T0" y="T1"/>
                  </a:cxn>
                  <a:cxn ang="0">
                    <a:pos x="T2" y="T3"/>
                  </a:cxn>
                  <a:cxn ang="0">
                    <a:pos x="T4" y="T5"/>
                  </a:cxn>
                  <a:cxn ang="0">
                    <a:pos x="T6" y="T7"/>
                  </a:cxn>
                </a:cxnLst>
                <a:rect l="0" t="0" r="r" b="b"/>
                <a:pathLst>
                  <a:path w="5" h="4">
                    <a:moveTo>
                      <a:pt x="4" y="1"/>
                    </a:moveTo>
                    <a:cubicBezTo>
                      <a:pt x="2" y="2"/>
                      <a:pt x="0" y="3"/>
                      <a:pt x="0" y="4"/>
                    </a:cubicBezTo>
                    <a:cubicBezTo>
                      <a:pt x="0" y="4"/>
                      <a:pt x="4" y="1"/>
                      <a:pt x="4" y="1"/>
                    </a:cubicBezTo>
                    <a:cubicBezTo>
                      <a:pt x="3" y="1"/>
                      <a:pt x="5" y="0"/>
                      <a:pt x="4" y="1"/>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23" name="Freeform 429">
                <a:extLst>
                  <a:ext uri="{FF2B5EF4-FFF2-40B4-BE49-F238E27FC236}">
                    <a16:creationId xmlns:a16="http://schemas.microsoft.com/office/drawing/2014/main" id="{A1196FF1-BD90-A62C-9B93-EB16445E3F4C}"/>
                  </a:ext>
                </a:extLst>
              </p:cNvPr>
              <p:cNvSpPr>
                <a:spLocks/>
              </p:cNvSpPr>
              <p:nvPr/>
            </p:nvSpPr>
            <p:spPr bwMode="auto">
              <a:xfrm>
                <a:off x="9396221" y="3206108"/>
                <a:ext cx="10730" cy="17031"/>
              </a:xfrm>
              <a:custGeom>
                <a:avLst/>
                <a:gdLst>
                  <a:gd name="T0" fmla="*/ 1 w 2"/>
                  <a:gd name="T1" fmla="*/ 0 h 3"/>
                  <a:gd name="T2" fmla="*/ 1 w 2"/>
                  <a:gd name="T3" fmla="*/ 3 h 3"/>
                  <a:gd name="T4" fmla="*/ 1 w 2"/>
                  <a:gd name="T5" fmla="*/ 0 h 3"/>
                </a:gdLst>
                <a:ahLst/>
                <a:cxnLst>
                  <a:cxn ang="0">
                    <a:pos x="T0" y="T1"/>
                  </a:cxn>
                  <a:cxn ang="0">
                    <a:pos x="T2" y="T3"/>
                  </a:cxn>
                  <a:cxn ang="0">
                    <a:pos x="T4" y="T5"/>
                  </a:cxn>
                </a:cxnLst>
                <a:rect l="0" t="0" r="r" b="b"/>
                <a:pathLst>
                  <a:path w="2" h="3">
                    <a:moveTo>
                      <a:pt x="1" y="0"/>
                    </a:moveTo>
                    <a:cubicBezTo>
                      <a:pt x="1" y="0"/>
                      <a:pt x="0" y="3"/>
                      <a:pt x="1" y="3"/>
                    </a:cubicBezTo>
                    <a:cubicBezTo>
                      <a:pt x="2" y="3"/>
                      <a:pt x="2" y="0"/>
                      <a:pt x="1" y="0"/>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grpSp>
            <p:nvGrpSpPr>
              <p:cNvPr id="2624" name="Group 2623">
                <a:extLst>
                  <a:ext uri="{FF2B5EF4-FFF2-40B4-BE49-F238E27FC236}">
                    <a16:creationId xmlns:a16="http://schemas.microsoft.com/office/drawing/2014/main" id="{767E7178-4BF4-7C2C-D567-C844E41440D2}"/>
                  </a:ext>
                </a:extLst>
              </p:cNvPr>
              <p:cNvGrpSpPr/>
              <p:nvPr/>
            </p:nvGrpSpPr>
            <p:grpSpPr>
              <a:xfrm>
                <a:off x="9203092" y="2967670"/>
                <a:ext cx="391625" cy="393611"/>
                <a:chOff x="5961121" y="2686387"/>
                <a:chExt cx="288233" cy="273757"/>
              </a:xfrm>
              <a:grpFill/>
            </p:grpSpPr>
            <p:sp>
              <p:nvSpPr>
                <p:cNvPr id="2713" name="Freeform 430">
                  <a:extLst>
                    <a:ext uri="{FF2B5EF4-FFF2-40B4-BE49-F238E27FC236}">
                      <a16:creationId xmlns:a16="http://schemas.microsoft.com/office/drawing/2014/main" id="{A55FB05F-78D1-FC73-383F-DF300FE575FA}"/>
                    </a:ext>
                  </a:extLst>
                </p:cNvPr>
                <p:cNvSpPr>
                  <a:spLocks/>
                </p:cNvSpPr>
                <p:nvPr/>
              </p:nvSpPr>
              <p:spPr bwMode="auto">
                <a:xfrm>
                  <a:off x="6130902" y="2686387"/>
                  <a:ext cx="118452" cy="100026"/>
                </a:xfrm>
                <a:custGeom>
                  <a:avLst/>
                  <a:gdLst>
                    <a:gd name="T0" fmla="*/ 28 w 31"/>
                    <a:gd name="T1" fmla="*/ 10 h 26"/>
                    <a:gd name="T2" fmla="*/ 29 w 31"/>
                    <a:gd name="T3" fmla="*/ 7 h 26"/>
                    <a:gd name="T4" fmla="*/ 27 w 31"/>
                    <a:gd name="T5" fmla="*/ 10 h 26"/>
                    <a:gd name="T6" fmla="*/ 20 w 31"/>
                    <a:gd name="T7" fmla="*/ 8 h 26"/>
                    <a:gd name="T8" fmla="*/ 11 w 31"/>
                    <a:gd name="T9" fmla="*/ 1 h 26"/>
                    <a:gd name="T10" fmla="*/ 11 w 31"/>
                    <a:gd name="T11" fmla="*/ 5 h 26"/>
                    <a:gd name="T12" fmla="*/ 9 w 31"/>
                    <a:gd name="T13" fmla="*/ 11 h 26"/>
                    <a:gd name="T14" fmla="*/ 7 w 31"/>
                    <a:gd name="T15" fmla="*/ 14 h 26"/>
                    <a:gd name="T16" fmla="*/ 4 w 31"/>
                    <a:gd name="T17" fmla="*/ 14 h 26"/>
                    <a:gd name="T18" fmla="*/ 5 w 31"/>
                    <a:gd name="T19" fmla="*/ 16 h 26"/>
                    <a:gd name="T20" fmla="*/ 1 w 31"/>
                    <a:gd name="T21" fmla="*/ 18 h 26"/>
                    <a:gd name="T22" fmla="*/ 2 w 31"/>
                    <a:gd name="T23" fmla="*/ 23 h 26"/>
                    <a:gd name="T24" fmla="*/ 4 w 31"/>
                    <a:gd name="T25" fmla="*/ 25 h 26"/>
                    <a:gd name="T26" fmla="*/ 6 w 31"/>
                    <a:gd name="T27" fmla="*/ 23 h 26"/>
                    <a:gd name="T28" fmla="*/ 7 w 31"/>
                    <a:gd name="T29" fmla="*/ 23 h 26"/>
                    <a:gd name="T30" fmla="*/ 4 w 31"/>
                    <a:gd name="T31" fmla="*/ 20 h 26"/>
                    <a:gd name="T32" fmla="*/ 7 w 31"/>
                    <a:gd name="T33" fmla="*/ 19 h 26"/>
                    <a:gd name="T34" fmla="*/ 12 w 31"/>
                    <a:gd name="T35" fmla="*/ 18 h 26"/>
                    <a:gd name="T36" fmla="*/ 17 w 31"/>
                    <a:gd name="T37" fmla="*/ 21 h 26"/>
                    <a:gd name="T38" fmla="*/ 21 w 31"/>
                    <a:gd name="T39" fmla="*/ 16 h 26"/>
                    <a:gd name="T40" fmla="*/ 31 w 31"/>
                    <a:gd name="T41" fmla="*/ 14 h 26"/>
                    <a:gd name="T42" fmla="*/ 29 w 31"/>
                    <a:gd name="T43" fmla="*/ 12 h 26"/>
                    <a:gd name="T44" fmla="*/ 28 w 31"/>
                    <a:gd name="T45" fmla="*/ 10 h 26"/>
                    <a:gd name="T46" fmla="*/ 28 w 31"/>
                    <a:gd name="T4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26">
                      <a:moveTo>
                        <a:pt x="28" y="10"/>
                      </a:moveTo>
                      <a:cubicBezTo>
                        <a:pt x="28" y="10"/>
                        <a:pt x="29" y="8"/>
                        <a:pt x="29" y="7"/>
                      </a:cubicBezTo>
                      <a:cubicBezTo>
                        <a:pt x="29" y="8"/>
                        <a:pt x="27" y="10"/>
                        <a:pt x="27" y="10"/>
                      </a:cubicBezTo>
                      <a:cubicBezTo>
                        <a:pt x="25" y="10"/>
                        <a:pt x="21" y="9"/>
                        <a:pt x="20" y="8"/>
                      </a:cubicBezTo>
                      <a:cubicBezTo>
                        <a:pt x="17" y="7"/>
                        <a:pt x="15" y="2"/>
                        <a:pt x="11" y="1"/>
                      </a:cubicBezTo>
                      <a:cubicBezTo>
                        <a:pt x="9" y="0"/>
                        <a:pt x="10" y="4"/>
                        <a:pt x="11" y="5"/>
                      </a:cubicBezTo>
                      <a:cubicBezTo>
                        <a:pt x="11" y="7"/>
                        <a:pt x="10" y="9"/>
                        <a:pt x="9" y="11"/>
                      </a:cubicBezTo>
                      <a:cubicBezTo>
                        <a:pt x="8" y="12"/>
                        <a:pt x="10" y="15"/>
                        <a:pt x="7" y="14"/>
                      </a:cubicBezTo>
                      <a:cubicBezTo>
                        <a:pt x="7" y="14"/>
                        <a:pt x="5" y="13"/>
                        <a:pt x="4" y="14"/>
                      </a:cubicBezTo>
                      <a:cubicBezTo>
                        <a:pt x="4" y="15"/>
                        <a:pt x="5" y="16"/>
                        <a:pt x="5" y="16"/>
                      </a:cubicBezTo>
                      <a:cubicBezTo>
                        <a:pt x="5" y="16"/>
                        <a:pt x="2" y="18"/>
                        <a:pt x="1" y="18"/>
                      </a:cubicBezTo>
                      <a:cubicBezTo>
                        <a:pt x="0" y="20"/>
                        <a:pt x="3" y="21"/>
                        <a:pt x="2" y="23"/>
                      </a:cubicBezTo>
                      <a:cubicBezTo>
                        <a:pt x="1" y="24"/>
                        <a:pt x="3" y="26"/>
                        <a:pt x="4" y="25"/>
                      </a:cubicBezTo>
                      <a:cubicBezTo>
                        <a:pt x="5" y="24"/>
                        <a:pt x="5" y="23"/>
                        <a:pt x="6" y="23"/>
                      </a:cubicBezTo>
                      <a:cubicBezTo>
                        <a:pt x="6" y="23"/>
                        <a:pt x="7" y="24"/>
                        <a:pt x="7" y="23"/>
                      </a:cubicBezTo>
                      <a:cubicBezTo>
                        <a:pt x="7" y="22"/>
                        <a:pt x="5" y="21"/>
                        <a:pt x="4" y="20"/>
                      </a:cubicBezTo>
                      <a:cubicBezTo>
                        <a:pt x="3" y="18"/>
                        <a:pt x="7" y="19"/>
                        <a:pt x="7" y="19"/>
                      </a:cubicBezTo>
                      <a:cubicBezTo>
                        <a:pt x="9" y="19"/>
                        <a:pt x="10" y="17"/>
                        <a:pt x="12" y="18"/>
                      </a:cubicBezTo>
                      <a:cubicBezTo>
                        <a:pt x="14" y="19"/>
                        <a:pt x="15" y="20"/>
                        <a:pt x="17" y="21"/>
                      </a:cubicBezTo>
                      <a:cubicBezTo>
                        <a:pt x="20" y="23"/>
                        <a:pt x="19" y="17"/>
                        <a:pt x="21" y="16"/>
                      </a:cubicBezTo>
                      <a:cubicBezTo>
                        <a:pt x="21" y="16"/>
                        <a:pt x="31" y="16"/>
                        <a:pt x="31" y="14"/>
                      </a:cubicBezTo>
                      <a:cubicBezTo>
                        <a:pt x="30" y="13"/>
                        <a:pt x="27" y="15"/>
                        <a:pt x="29" y="12"/>
                      </a:cubicBezTo>
                      <a:cubicBezTo>
                        <a:pt x="30" y="11"/>
                        <a:pt x="27" y="12"/>
                        <a:pt x="28" y="10"/>
                      </a:cubicBezTo>
                      <a:cubicBezTo>
                        <a:pt x="29" y="7"/>
                        <a:pt x="28" y="11"/>
                        <a:pt x="28" y="10"/>
                      </a:cubicBezTo>
                      <a:close/>
                    </a:path>
                  </a:pathLst>
                </a:custGeom>
                <a:solidFill>
                  <a:schemeClr val="accent2">
                    <a:lumMod val="50000"/>
                    <a:lumOff val="50000"/>
                  </a:schemeClr>
                </a:solid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714" name="Freeform 431">
                  <a:extLst>
                    <a:ext uri="{FF2B5EF4-FFF2-40B4-BE49-F238E27FC236}">
                      <a16:creationId xmlns:a16="http://schemas.microsoft.com/office/drawing/2014/main" id="{A0DAE463-180D-8BEC-2016-006FA6C93E19}"/>
                    </a:ext>
                  </a:extLst>
                </p:cNvPr>
                <p:cNvSpPr>
                  <a:spLocks/>
                </p:cNvSpPr>
                <p:nvPr/>
              </p:nvSpPr>
              <p:spPr bwMode="auto">
                <a:xfrm>
                  <a:off x="5961121" y="2778517"/>
                  <a:ext cx="215847" cy="181627"/>
                </a:xfrm>
                <a:custGeom>
                  <a:avLst/>
                  <a:gdLst>
                    <a:gd name="T0" fmla="*/ 52 w 56"/>
                    <a:gd name="T1" fmla="*/ 1 h 47"/>
                    <a:gd name="T2" fmla="*/ 51 w 56"/>
                    <a:gd name="T3" fmla="*/ 1 h 47"/>
                    <a:gd name="T4" fmla="*/ 52 w 56"/>
                    <a:gd name="T5" fmla="*/ 3 h 47"/>
                    <a:gd name="T6" fmla="*/ 49 w 56"/>
                    <a:gd name="T7" fmla="*/ 3 h 47"/>
                    <a:gd name="T8" fmla="*/ 47 w 56"/>
                    <a:gd name="T9" fmla="*/ 5 h 47"/>
                    <a:gd name="T10" fmla="*/ 45 w 56"/>
                    <a:gd name="T11" fmla="*/ 6 h 47"/>
                    <a:gd name="T12" fmla="*/ 46 w 56"/>
                    <a:gd name="T13" fmla="*/ 7 h 47"/>
                    <a:gd name="T14" fmla="*/ 46 w 56"/>
                    <a:gd name="T15" fmla="*/ 10 h 47"/>
                    <a:gd name="T16" fmla="*/ 46 w 56"/>
                    <a:gd name="T17" fmla="*/ 13 h 47"/>
                    <a:gd name="T18" fmla="*/ 41 w 56"/>
                    <a:gd name="T19" fmla="*/ 22 h 47"/>
                    <a:gd name="T20" fmla="*/ 36 w 56"/>
                    <a:gd name="T21" fmla="*/ 27 h 47"/>
                    <a:gd name="T22" fmla="*/ 31 w 56"/>
                    <a:gd name="T23" fmla="*/ 27 h 47"/>
                    <a:gd name="T24" fmla="*/ 32 w 56"/>
                    <a:gd name="T25" fmla="*/ 24 h 47"/>
                    <a:gd name="T26" fmla="*/ 30 w 56"/>
                    <a:gd name="T27" fmla="*/ 25 h 47"/>
                    <a:gd name="T28" fmla="*/ 29 w 56"/>
                    <a:gd name="T29" fmla="*/ 27 h 47"/>
                    <a:gd name="T30" fmla="*/ 25 w 56"/>
                    <a:gd name="T31" fmla="*/ 33 h 47"/>
                    <a:gd name="T32" fmla="*/ 25 w 56"/>
                    <a:gd name="T33" fmla="*/ 34 h 47"/>
                    <a:gd name="T34" fmla="*/ 23 w 56"/>
                    <a:gd name="T35" fmla="*/ 36 h 47"/>
                    <a:gd name="T36" fmla="*/ 21 w 56"/>
                    <a:gd name="T37" fmla="*/ 35 h 47"/>
                    <a:gd name="T38" fmla="*/ 17 w 56"/>
                    <a:gd name="T39" fmla="*/ 35 h 47"/>
                    <a:gd name="T40" fmla="*/ 9 w 56"/>
                    <a:gd name="T41" fmla="*/ 36 h 47"/>
                    <a:gd name="T42" fmla="*/ 2 w 56"/>
                    <a:gd name="T43" fmla="*/ 42 h 47"/>
                    <a:gd name="T44" fmla="*/ 1 w 56"/>
                    <a:gd name="T45" fmla="*/ 44 h 47"/>
                    <a:gd name="T46" fmla="*/ 3 w 56"/>
                    <a:gd name="T47" fmla="*/ 43 h 47"/>
                    <a:gd name="T48" fmla="*/ 5 w 56"/>
                    <a:gd name="T49" fmla="*/ 44 h 47"/>
                    <a:gd name="T50" fmla="*/ 22 w 56"/>
                    <a:gd name="T51" fmla="*/ 40 h 47"/>
                    <a:gd name="T52" fmla="*/ 21 w 56"/>
                    <a:gd name="T53" fmla="*/ 43 h 47"/>
                    <a:gd name="T54" fmla="*/ 24 w 56"/>
                    <a:gd name="T55" fmla="*/ 47 h 47"/>
                    <a:gd name="T56" fmla="*/ 27 w 56"/>
                    <a:gd name="T57" fmla="*/ 44 h 47"/>
                    <a:gd name="T58" fmla="*/ 30 w 56"/>
                    <a:gd name="T59" fmla="*/ 43 h 47"/>
                    <a:gd name="T60" fmla="*/ 31 w 56"/>
                    <a:gd name="T61" fmla="*/ 40 h 47"/>
                    <a:gd name="T62" fmla="*/ 38 w 56"/>
                    <a:gd name="T63" fmla="*/ 39 h 47"/>
                    <a:gd name="T64" fmla="*/ 41 w 56"/>
                    <a:gd name="T65" fmla="*/ 40 h 47"/>
                    <a:gd name="T66" fmla="*/ 43 w 56"/>
                    <a:gd name="T67" fmla="*/ 37 h 47"/>
                    <a:gd name="T68" fmla="*/ 45 w 56"/>
                    <a:gd name="T69" fmla="*/ 35 h 47"/>
                    <a:gd name="T70" fmla="*/ 46 w 56"/>
                    <a:gd name="T71" fmla="*/ 38 h 47"/>
                    <a:gd name="T72" fmla="*/ 48 w 56"/>
                    <a:gd name="T73" fmla="*/ 37 h 47"/>
                    <a:gd name="T74" fmla="*/ 49 w 56"/>
                    <a:gd name="T75" fmla="*/ 35 h 47"/>
                    <a:gd name="T76" fmla="*/ 49 w 56"/>
                    <a:gd name="T77" fmla="*/ 32 h 47"/>
                    <a:gd name="T78" fmla="*/ 51 w 56"/>
                    <a:gd name="T79" fmla="*/ 26 h 47"/>
                    <a:gd name="T80" fmla="*/ 51 w 56"/>
                    <a:gd name="T81" fmla="*/ 19 h 47"/>
                    <a:gd name="T82" fmla="*/ 53 w 56"/>
                    <a:gd name="T83" fmla="*/ 19 h 47"/>
                    <a:gd name="T84" fmla="*/ 55 w 56"/>
                    <a:gd name="T85" fmla="*/ 17 h 47"/>
                    <a:gd name="T86" fmla="*/ 55 w 56"/>
                    <a:gd name="T87" fmla="*/ 9 h 47"/>
                    <a:gd name="T88" fmla="*/ 52 w 56"/>
                    <a:gd name="T89" fmla="*/ 1 h 47"/>
                    <a:gd name="T90" fmla="*/ 52 w 56"/>
                    <a:gd name="T91" fmla="*/ 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 h="47">
                      <a:moveTo>
                        <a:pt x="52" y="1"/>
                      </a:moveTo>
                      <a:cubicBezTo>
                        <a:pt x="51" y="1"/>
                        <a:pt x="51" y="0"/>
                        <a:pt x="51" y="1"/>
                      </a:cubicBezTo>
                      <a:cubicBezTo>
                        <a:pt x="49" y="2"/>
                        <a:pt x="51" y="2"/>
                        <a:pt x="52" y="3"/>
                      </a:cubicBezTo>
                      <a:cubicBezTo>
                        <a:pt x="53" y="4"/>
                        <a:pt x="50" y="5"/>
                        <a:pt x="49" y="3"/>
                      </a:cubicBezTo>
                      <a:cubicBezTo>
                        <a:pt x="48" y="1"/>
                        <a:pt x="47" y="4"/>
                        <a:pt x="47" y="5"/>
                      </a:cubicBezTo>
                      <a:cubicBezTo>
                        <a:pt x="46" y="5"/>
                        <a:pt x="45" y="6"/>
                        <a:pt x="45" y="6"/>
                      </a:cubicBezTo>
                      <a:cubicBezTo>
                        <a:pt x="45" y="8"/>
                        <a:pt x="46" y="7"/>
                        <a:pt x="46" y="7"/>
                      </a:cubicBezTo>
                      <a:cubicBezTo>
                        <a:pt x="46" y="8"/>
                        <a:pt x="46" y="9"/>
                        <a:pt x="46" y="10"/>
                      </a:cubicBezTo>
                      <a:cubicBezTo>
                        <a:pt x="46" y="11"/>
                        <a:pt x="47" y="11"/>
                        <a:pt x="46" y="13"/>
                      </a:cubicBezTo>
                      <a:cubicBezTo>
                        <a:pt x="44" y="16"/>
                        <a:pt x="43" y="19"/>
                        <a:pt x="41" y="22"/>
                      </a:cubicBezTo>
                      <a:cubicBezTo>
                        <a:pt x="40" y="23"/>
                        <a:pt x="37" y="27"/>
                        <a:pt x="36" y="27"/>
                      </a:cubicBezTo>
                      <a:cubicBezTo>
                        <a:pt x="34" y="27"/>
                        <a:pt x="32" y="28"/>
                        <a:pt x="31" y="27"/>
                      </a:cubicBezTo>
                      <a:cubicBezTo>
                        <a:pt x="30" y="26"/>
                        <a:pt x="32" y="25"/>
                        <a:pt x="32" y="24"/>
                      </a:cubicBezTo>
                      <a:cubicBezTo>
                        <a:pt x="33" y="23"/>
                        <a:pt x="30" y="25"/>
                        <a:pt x="30" y="25"/>
                      </a:cubicBezTo>
                      <a:cubicBezTo>
                        <a:pt x="29" y="26"/>
                        <a:pt x="29" y="26"/>
                        <a:pt x="29" y="27"/>
                      </a:cubicBezTo>
                      <a:cubicBezTo>
                        <a:pt x="29" y="30"/>
                        <a:pt x="26" y="31"/>
                        <a:pt x="25" y="33"/>
                      </a:cubicBezTo>
                      <a:cubicBezTo>
                        <a:pt x="25" y="33"/>
                        <a:pt x="25" y="34"/>
                        <a:pt x="25" y="34"/>
                      </a:cubicBezTo>
                      <a:cubicBezTo>
                        <a:pt x="25" y="35"/>
                        <a:pt x="23" y="36"/>
                        <a:pt x="23" y="36"/>
                      </a:cubicBezTo>
                      <a:cubicBezTo>
                        <a:pt x="22" y="36"/>
                        <a:pt x="23" y="35"/>
                        <a:pt x="21" y="35"/>
                      </a:cubicBezTo>
                      <a:cubicBezTo>
                        <a:pt x="20" y="35"/>
                        <a:pt x="19" y="35"/>
                        <a:pt x="17" y="35"/>
                      </a:cubicBezTo>
                      <a:cubicBezTo>
                        <a:pt x="14" y="36"/>
                        <a:pt x="12" y="35"/>
                        <a:pt x="9" y="36"/>
                      </a:cubicBezTo>
                      <a:cubicBezTo>
                        <a:pt x="7" y="38"/>
                        <a:pt x="4" y="40"/>
                        <a:pt x="2" y="42"/>
                      </a:cubicBezTo>
                      <a:cubicBezTo>
                        <a:pt x="0" y="42"/>
                        <a:pt x="0" y="45"/>
                        <a:pt x="1" y="44"/>
                      </a:cubicBezTo>
                      <a:cubicBezTo>
                        <a:pt x="2" y="44"/>
                        <a:pt x="2" y="43"/>
                        <a:pt x="3" y="43"/>
                      </a:cubicBezTo>
                      <a:cubicBezTo>
                        <a:pt x="4" y="44"/>
                        <a:pt x="5" y="45"/>
                        <a:pt x="5" y="44"/>
                      </a:cubicBezTo>
                      <a:cubicBezTo>
                        <a:pt x="10" y="43"/>
                        <a:pt x="17" y="39"/>
                        <a:pt x="22" y="40"/>
                      </a:cubicBezTo>
                      <a:cubicBezTo>
                        <a:pt x="23" y="41"/>
                        <a:pt x="21" y="43"/>
                        <a:pt x="21" y="43"/>
                      </a:cubicBezTo>
                      <a:cubicBezTo>
                        <a:pt x="22" y="44"/>
                        <a:pt x="23" y="47"/>
                        <a:pt x="24" y="47"/>
                      </a:cubicBezTo>
                      <a:cubicBezTo>
                        <a:pt x="25" y="46"/>
                        <a:pt x="26" y="45"/>
                        <a:pt x="27" y="44"/>
                      </a:cubicBezTo>
                      <a:cubicBezTo>
                        <a:pt x="28" y="42"/>
                        <a:pt x="28" y="43"/>
                        <a:pt x="30" y="43"/>
                      </a:cubicBezTo>
                      <a:cubicBezTo>
                        <a:pt x="29" y="43"/>
                        <a:pt x="28" y="35"/>
                        <a:pt x="31" y="40"/>
                      </a:cubicBezTo>
                      <a:cubicBezTo>
                        <a:pt x="32" y="42"/>
                        <a:pt x="37" y="40"/>
                        <a:pt x="38" y="39"/>
                      </a:cubicBezTo>
                      <a:cubicBezTo>
                        <a:pt x="40" y="36"/>
                        <a:pt x="40" y="42"/>
                        <a:pt x="41" y="40"/>
                      </a:cubicBezTo>
                      <a:cubicBezTo>
                        <a:pt x="41" y="39"/>
                        <a:pt x="42" y="37"/>
                        <a:pt x="43" y="37"/>
                      </a:cubicBezTo>
                      <a:cubicBezTo>
                        <a:pt x="44" y="36"/>
                        <a:pt x="44" y="37"/>
                        <a:pt x="45" y="35"/>
                      </a:cubicBezTo>
                      <a:cubicBezTo>
                        <a:pt x="45" y="35"/>
                        <a:pt x="45" y="39"/>
                        <a:pt x="46" y="38"/>
                      </a:cubicBezTo>
                      <a:cubicBezTo>
                        <a:pt x="46" y="38"/>
                        <a:pt x="47" y="38"/>
                        <a:pt x="48" y="37"/>
                      </a:cubicBezTo>
                      <a:cubicBezTo>
                        <a:pt x="49" y="37"/>
                        <a:pt x="48" y="36"/>
                        <a:pt x="49" y="35"/>
                      </a:cubicBezTo>
                      <a:cubicBezTo>
                        <a:pt x="51" y="34"/>
                        <a:pt x="51" y="34"/>
                        <a:pt x="49" y="32"/>
                      </a:cubicBezTo>
                      <a:cubicBezTo>
                        <a:pt x="48" y="31"/>
                        <a:pt x="51" y="28"/>
                        <a:pt x="51" y="26"/>
                      </a:cubicBezTo>
                      <a:cubicBezTo>
                        <a:pt x="52" y="24"/>
                        <a:pt x="50" y="21"/>
                        <a:pt x="51" y="19"/>
                      </a:cubicBezTo>
                      <a:cubicBezTo>
                        <a:pt x="52" y="18"/>
                        <a:pt x="52" y="19"/>
                        <a:pt x="53" y="19"/>
                      </a:cubicBezTo>
                      <a:cubicBezTo>
                        <a:pt x="54" y="19"/>
                        <a:pt x="55" y="17"/>
                        <a:pt x="55" y="17"/>
                      </a:cubicBezTo>
                      <a:cubicBezTo>
                        <a:pt x="56" y="14"/>
                        <a:pt x="56" y="11"/>
                        <a:pt x="55" y="9"/>
                      </a:cubicBezTo>
                      <a:cubicBezTo>
                        <a:pt x="55" y="8"/>
                        <a:pt x="52" y="1"/>
                        <a:pt x="52" y="1"/>
                      </a:cubicBezTo>
                      <a:cubicBezTo>
                        <a:pt x="52" y="1"/>
                        <a:pt x="52" y="1"/>
                        <a:pt x="52" y="1"/>
                      </a:cubicBezTo>
                      <a:close/>
                    </a:path>
                  </a:pathLst>
                </a:custGeom>
                <a:solidFill>
                  <a:schemeClr val="accent2">
                    <a:lumMod val="50000"/>
                    <a:lumOff val="50000"/>
                  </a:schemeClr>
                </a:solid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grpSp>
          <p:sp>
            <p:nvSpPr>
              <p:cNvPr id="2625" name="Freeform 432">
                <a:extLst>
                  <a:ext uri="{FF2B5EF4-FFF2-40B4-BE49-F238E27FC236}">
                    <a16:creationId xmlns:a16="http://schemas.microsoft.com/office/drawing/2014/main" id="{96D949E9-7BE3-3A08-00F2-4FBE11546785}"/>
                  </a:ext>
                </a:extLst>
              </p:cNvPr>
              <p:cNvSpPr>
                <a:spLocks/>
              </p:cNvSpPr>
              <p:nvPr/>
            </p:nvSpPr>
            <p:spPr bwMode="auto">
              <a:xfrm>
                <a:off x="9301444" y="3329111"/>
                <a:ext cx="10730" cy="15139"/>
              </a:xfrm>
              <a:custGeom>
                <a:avLst/>
                <a:gdLst>
                  <a:gd name="T0" fmla="*/ 2 w 2"/>
                  <a:gd name="T1" fmla="*/ 0 h 3"/>
                  <a:gd name="T2" fmla="*/ 0 w 2"/>
                  <a:gd name="T3" fmla="*/ 1 h 3"/>
                  <a:gd name="T4" fmla="*/ 2 w 2"/>
                  <a:gd name="T5" fmla="*/ 0 h 3"/>
                </a:gdLst>
                <a:ahLst/>
                <a:cxnLst>
                  <a:cxn ang="0">
                    <a:pos x="T0" y="T1"/>
                  </a:cxn>
                  <a:cxn ang="0">
                    <a:pos x="T2" y="T3"/>
                  </a:cxn>
                  <a:cxn ang="0">
                    <a:pos x="T4" y="T5"/>
                  </a:cxn>
                </a:cxnLst>
                <a:rect l="0" t="0" r="r" b="b"/>
                <a:pathLst>
                  <a:path w="2" h="3">
                    <a:moveTo>
                      <a:pt x="2" y="0"/>
                    </a:moveTo>
                    <a:cubicBezTo>
                      <a:pt x="2" y="0"/>
                      <a:pt x="0" y="1"/>
                      <a:pt x="0" y="1"/>
                    </a:cubicBezTo>
                    <a:cubicBezTo>
                      <a:pt x="1" y="3"/>
                      <a:pt x="2" y="1"/>
                      <a:pt x="2" y="0"/>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26" name="Freeform 433">
                <a:extLst>
                  <a:ext uri="{FF2B5EF4-FFF2-40B4-BE49-F238E27FC236}">
                    <a16:creationId xmlns:a16="http://schemas.microsoft.com/office/drawing/2014/main" id="{8DDA7209-123A-08C7-7BFB-0D75744CD2CC}"/>
                  </a:ext>
                </a:extLst>
              </p:cNvPr>
              <p:cNvSpPr>
                <a:spLocks/>
              </p:cNvSpPr>
              <p:nvPr/>
            </p:nvSpPr>
            <p:spPr bwMode="auto">
              <a:xfrm>
                <a:off x="9238855" y="3329111"/>
                <a:ext cx="67953" cy="54878"/>
              </a:xfrm>
              <a:custGeom>
                <a:avLst/>
                <a:gdLst>
                  <a:gd name="T0" fmla="*/ 11 w 13"/>
                  <a:gd name="T1" fmla="*/ 2 h 10"/>
                  <a:gd name="T2" fmla="*/ 7 w 13"/>
                  <a:gd name="T3" fmla="*/ 2 h 10"/>
                  <a:gd name="T4" fmla="*/ 5 w 13"/>
                  <a:gd name="T5" fmla="*/ 3 h 10"/>
                  <a:gd name="T6" fmla="*/ 3 w 13"/>
                  <a:gd name="T7" fmla="*/ 4 h 10"/>
                  <a:gd name="T8" fmla="*/ 0 w 13"/>
                  <a:gd name="T9" fmla="*/ 6 h 10"/>
                  <a:gd name="T10" fmla="*/ 3 w 13"/>
                  <a:gd name="T11" fmla="*/ 9 h 10"/>
                  <a:gd name="T12" fmla="*/ 6 w 13"/>
                  <a:gd name="T13" fmla="*/ 6 h 10"/>
                  <a:gd name="T14" fmla="*/ 10 w 13"/>
                  <a:gd name="T15" fmla="*/ 6 h 10"/>
                  <a:gd name="T16" fmla="*/ 11 w 13"/>
                  <a:gd name="T17" fmla="*/ 2 h 10"/>
                  <a:gd name="T18" fmla="*/ 11 w 13"/>
                  <a:gd name="T1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0">
                    <a:moveTo>
                      <a:pt x="11" y="2"/>
                    </a:moveTo>
                    <a:cubicBezTo>
                      <a:pt x="9" y="2"/>
                      <a:pt x="9" y="0"/>
                      <a:pt x="7" y="2"/>
                    </a:cubicBezTo>
                    <a:cubicBezTo>
                      <a:pt x="6" y="2"/>
                      <a:pt x="5" y="4"/>
                      <a:pt x="5" y="3"/>
                    </a:cubicBezTo>
                    <a:cubicBezTo>
                      <a:pt x="4" y="2"/>
                      <a:pt x="3" y="4"/>
                      <a:pt x="3" y="4"/>
                    </a:cubicBezTo>
                    <a:cubicBezTo>
                      <a:pt x="2" y="6"/>
                      <a:pt x="1" y="5"/>
                      <a:pt x="0" y="6"/>
                    </a:cubicBezTo>
                    <a:cubicBezTo>
                      <a:pt x="0" y="5"/>
                      <a:pt x="2" y="9"/>
                      <a:pt x="3" y="9"/>
                    </a:cubicBezTo>
                    <a:cubicBezTo>
                      <a:pt x="3" y="10"/>
                      <a:pt x="5" y="6"/>
                      <a:pt x="6" y="6"/>
                    </a:cubicBezTo>
                    <a:cubicBezTo>
                      <a:pt x="7" y="6"/>
                      <a:pt x="9" y="7"/>
                      <a:pt x="10" y="6"/>
                    </a:cubicBezTo>
                    <a:cubicBezTo>
                      <a:pt x="11" y="6"/>
                      <a:pt x="13" y="3"/>
                      <a:pt x="11" y="2"/>
                    </a:cubicBezTo>
                    <a:cubicBezTo>
                      <a:pt x="10" y="2"/>
                      <a:pt x="11" y="2"/>
                      <a:pt x="11" y="2"/>
                    </a:cubicBezTo>
                    <a:close/>
                  </a:path>
                </a:pathLst>
              </a:custGeom>
              <a:solidFill>
                <a:schemeClr val="accent2">
                  <a:lumMod val="50000"/>
                  <a:lumOff val="50000"/>
                </a:schemeClr>
              </a:solid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27" name="Freeform 434">
                <a:extLst>
                  <a:ext uri="{FF2B5EF4-FFF2-40B4-BE49-F238E27FC236}">
                    <a16:creationId xmlns:a16="http://schemas.microsoft.com/office/drawing/2014/main" id="{6383ADF6-B6ED-DC41-E23B-9129DFAE4BAC}"/>
                  </a:ext>
                </a:extLst>
              </p:cNvPr>
              <p:cNvSpPr>
                <a:spLocks/>
              </p:cNvSpPr>
              <p:nvPr/>
            </p:nvSpPr>
            <p:spPr bwMode="auto">
              <a:xfrm>
                <a:off x="9170901" y="3349928"/>
                <a:ext cx="57223" cy="88941"/>
              </a:xfrm>
              <a:custGeom>
                <a:avLst/>
                <a:gdLst>
                  <a:gd name="T0" fmla="*/ 7 w 11"/>
                  <a:gd name="T1" fmla="*/ 0 h 16"/>
                  <a:gd name="T2" fmla="*/ 2 w 11"/>
                  <a:gd name="T3" fmla="*/ 2 h 16"/>
                  <a:gd name="T4" fmla="*/ 0 w 11"/>
                  <a:gd name="T5" fmla="*/ 6 h 16"/>
                  <a:gd name="T6" fmla="*/ 2 w 11"/>
                  <a:gd name="T7" fmla="*/ 6 h 16"/>
                  <a:gd name="T8" fmla="*/ 3 w 11"/>
                  <a:gd name="T9" fmla="*/ 4 h 16"/>
                  <a:gd name="T10" fmla="*/ 4 w 11"/>
                  <a:gd name="T11" fmla="*/ 5 h 16"/>
                  <a:gd name="T12" fmla="*/ 3 w 11"/>
                  <a:gd name="T13" fmla="*/ 10 h 16"/>
                  <a:gd name="T14" fmla="*/ 3 w 11"/>
                  <a:gd name="T15" fmla="*/ 11 h 16"/>
                  <a:gd name="T16" fmla="*/ 3 w 11"/>
                  <a:gd name="T17" fmla="*/ 13 h 16"/>
                  <a:gd name="T18" fmla="*/ 5 w 11"/>
                  <a:gd name="T19" fmla="*/ 12 h 16"/>
                  <a:gd name="T20" fmla="*/ 6 w 11"/>
                  <a:gd name="T21" fmla="*/ 15 h 16"/>
                  <a:gd name="T22" fmla="*/ 8 w 11"/>
                  <a:gd name="T23" fmla="*/ 12 h 16"/>
                  <a:gd name="T24" fmla="*/ 11 w 11"/>
                  <a:gd name="T25" fmla="*/ 7 h 16"/>
                  <a:gd name="T26" fmla="*/ 10 w 11"/>
                  <a:gd name="T27" fmla="*/ 2 h 16"/>
                  <a:gd name="T28" fmla="*/ 7 w 1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6">
                    <a:moveTo>
                      <a:pt x="7" y="0"/>
                    </a:moveTo>
                    <a:cubicBezTo>
                      <a:pt x="5" y="0"/>
                      <a:pt x="3" y="1"/>
                      <a:pt x="2" y="2"/>
                    </a:cubicBezTo>
                    <a:cubicBezTo>
                      <a:pt x="0" y="3"/>
                      <a:pt x="0" y="4"/>
                      <a:pt x="0" y="6"/>
                    </a:cubicBezTo>
                    <a:cubicBezTo>
                      <a:pt x="0" y="5"/>
                      <a:pt x="3" y="5"/>
                      <a:pt x="2" y="6"/>
                    </a:cubicBezTo>
                    <a:cubicBezTo>
                      <a:pt x="3" y="5"/>
                      <a:pt x="2" y="4"/>
                      <a:pt x="3" y="4"/>
                    </a:cubicBezTo>
                    <a:cubicBezTo>
                      <a:pt x="3" y="4"/>
                      <a:pt x="4" y="4"/>
                      <a:pt x="4" y="5"/>
                    </a:cubicBezTo>
                    <a:cubicBezTo>
                      <a:pt x="4" y="7"/>
                      <a:pt x="4" y="8"/>
                      <a:pt x="3" y="10"/>
                    </a:cubicBezTo>
                    <a:cubicBezTo>
                      <a:pt x="2" y="11"/>
                      <a:pt x="3" y="11"/>
                      <a:pt x="3" y="11"/>
                    </a:cubicBezTo>
                    <a:cubicBezTo>
                      <a:pt x="3" y="12"/>
                      <a:pt x="3" y="13"/>
                      <a:pt x="3" y="13"/>
                    </a:cubicBezTo>
                    <a:cubicBezTo>
                      <a:pt x="3" y="16"/>
                      <a:pt x="5" y="12"/>
                      <a:pt x="5" y="12"/>
                    </a:cubicBezTo>
                    <a:cubicBezTo>
                      <a:pt x="5" y="12"/>
                      <a:pt x="5" y="15"/>
                      <a:pt x="6" y="15"/>
                    </a:cubicBezTo>
                    <a:cubicBezTo>
                      <a:pt x="6" y="16"/>
                      <a:pt x="8" y="13"/>
                      <a:pt x="8" y="12"/>
                    </a:cubicBezTo>
                    <a:cubicBezTo>
                      <a:pt x="10" y="10"/>
                      <a:pt x="10" y="8"/>
                      <a:pt x="11" y="7"/>
                    </a:cubicBezTo>
                    <a:cubicBezTo>
                      <a:pt x="11" y="5"/>
                      <a:pt x="10" y="4"/>
                      <a:pt x="10" y="2"/>
                    </a:cubicBezTo>
                    <a:cubicBezTo>
                      <a:pt x="10" y="0"/>
                      <a:pt x="7" y="2"/>
                      <a:pt x="7" y="0"/>
                    </a:cubicBezTo>
                    <a:close/>
                  </a:path>
                </a:pathLst>
              </a:custGeom>
              <a:solidFill>
                <a:schemeClr val="accent2">
                  <a:lumMod val="50000"/>
                  <a:lumOff val="50000"/>
                </a:schemeClr>
              </a:solid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28" name="Freeform 435">
                <a:extLst>
                  <a:ext uri="{FF2B5EF4-FFF2-40B4-BE49-F238E27FC236}">
                    <a16:creationId xmlns:a16="http://schemas.microsoft.com/office/drawing/2014/main" id="{31F5327F-5EE2-9EF5-348B-18F55383FCAB}"/>
                  </a:ext>
                </a:extLst>
              </p:cNvPr>
              <p:cNvSpPr>
                <a:spLocks/>
              </p:cNvSpPr>
              <p:nvPr/>
            </p:nvSpPr>
            <p:spPr bwMode="auto">
              <a:xfrm>
                <a:off x="9113678" y="3567551"/>
                <a:ext cx="19671" cy="17031"/>
              </a:xfrm>
              <a:custGeom>
                <a:avLst/>
                <a:gdLst>
                  <a:gd name="T0" fmla="*/ 4 w 4"/>
                  <a:gd name="T1" fmla="*/ 0 h 3"/>
                  <a:gd name="T2" fmla="*/ 1 w 4"/>
                  <a:gd name="T3" fmla="*/ 3 h 3"/>
                  <a:gd name="T4" fmla="*/ 4 w 4"/>
                  <a:gd name="T5" fmla="*/ 0 h 3"/>
                </a:gdLst>
                <a:ahLst/>
                <a:cxnLst>
                  <a:cxn ang="0">
                    <a:pos x="T0" y="T1"/>
                  </a:cxn>
                  <a:cxn ang="0">
                    <a:pos x="T2" y="T3"/>
                  </a:cxn>
                  <a:cxn ang="0">
                    <a:pos x="T4" y="T5"/>
                  </a:cxn>
                </a:cxnLst>
                <a:rect l="0" t="0" r="r" b="b"/>
                <a:pathLst>
                  <a:path w="4" h="3">
                    <a:moveTo>
                      <a:pt x="4" y="0"/>
                    </a:moveTo>
                    <a:cubicBezTo>
                      <a:pt x="3" y="0"/>
                      <a:pt x="0" y="1"/>
                      <a:pt x="1" y="3"/>
                    </a:cubicBezTo>
                    <a:cubicBezTo>
                      <a:pt x="1" y="3"/>
                      <a:pt x="4" y="0"/>
                      <a:pt x="4" y="0"/>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29" name="Freeform 436">
                <a:extLst>
                  <a:ext uri="{FF2B5EF4-FFF2-40B4-BE49-F238E27FC236}">
                    <a16:creationId xmlns:a16="http://schemas.microsoft.com/office/drawing/2014/main" id="{C6B373F4-043E-1EDE-493F-6F519A7CDD3B}"/>
                  </a:ext>
                </a:extLst>
              </p:cNvPr>
              <p:cNvSpPr>
                <a:spLocks/>
              </p:cNvSpPr>
              <p:nvPr/>
            </p:nvSpPr>
            <p:spPr bwMode="auto">
              <a:xfrm>
                <a:off x="9160172" y="3512671"/>
                <a:ext cx="10730" cy="9462"/>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0" y="1"/>
                      <a:pt x="0" y="1"/>
                    </a:cubicBezTo>
                    <a:cubicBezTo>
                      <a:pt x="0" y="2"/>
                      <a:pt x="2" y="0"/>
                      <a:pt x="2" y="0"/>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30" name="Freeform 437">
                <a:extLst>
                  <a:ext uri="{FF2B5EF4-FFF2-40B4-BE49-F238E27FC236}">
                    <a16:creationId xmlns:a16="http://schemas.microsoft.com/office/drawing/2014/main" id="{BE940CFD-9731-7D4E-4D38-7885A88E2B2B}"/>
                  </a:ext>
                </a:extLst>
              </p:cNvPr>
              <p:cNvSpPr>
                <a:spLocks/>
              </p:cNvSpPr>
              <p:nvPr/>
            </p:nvSpPr>
            <p:spPr bwMode="auto">
              <a:xfrm>
                <a:off x="9018900" y="3628106"/>
                <a:ext cx="10730" cy="5677"/>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31" name="Freeform 438">
                <a:extLst>
                  <a:ext uri="{FF2B5EF4-FFF2-40B4-BE49-F238E27FC236}">
                    <a16:creationId xmlns:a16="http://schemas.microsoft.com/office/drawing/2014/main" id="{4B0CA1D7-2332-FC49-0BD8-C27F4EBB279F}"/>
                  </a:ext>
                </a:extLst>
              </p:cNvPr>
              <p:cNvSpPr>
                <a:spLocks/>
              </p:cNvSpPr>
              <p:nvPr/>
            </p:nvSpPr>
            <p:spPr bwMode="auto">
              <a:xfrm>
                <a:off x="8918760" y="3607289"/>
                <a:ext cx="62589" cy="92726"/>
              </a:xfrm>
              <a:custGeom>
                <a:avLst/>
                <a:gdLst>
                  <a:gd name="T0" fmla="*/ 8 w 12"/>
                  <a:gd name="T1" fmla="*/ 1 h 17"/>
                  <a:gd name="T2" fmla="*/ 0 w 12"/>
                  <a:gd name="T3" fmla="*/ 8 h 17"/>
                  <a:gd name="T4" fmla="*/ 1 w 12"/>
                  <a:gd name="T5" fmla="*/ 14 h 17"/>
                  <a:gd name="T6" fmla="*/ 3 w 12"/>
                  <a:gd name="T7" fmla="*/ 17 h 17"/>
                  <a:gd name="T8" fmla="*/ 8 w 12"/>
                  <a:gd name="T9" fmla="*/ 1 h 17"/>
                  <a:gd name="T10" fmla="*/ 8 w 12"/>
                  <a:gd name="T11" fmla="*/ 1 h 17"/>
                </a:gdLst>
                <a:ahLst/>
                <a:cxnLst>
                  <a:cxn ang="0">
                    <a:pos x="T0" y="T1"/>
                  </a:cxn>
                  <a:cxn ang="0">
                    <a:pos x="T2" y="T3"/>
                  </a:cxn>
                  <a:cxn ang="0">
                    <a:pos x="T4" y="T5"/>
                  </a:cxn>
                  <a:cxn ang="0">
                    <a:pos x="T6" y="T7"/>
                  </a:cxn>
                  <a:cxn ang="0">
                    <a:pos x="T8" y="T9"/>
                  </a:cxn>
                  <a:cxn ang="0">
                    <a:pos x="T10" y="T11"/>
                  </a:cxn>
                </a:cxnLst>
                <a:rect l="0" t="0" r="r" b="b"/>
                <a:pathLst>
                  <a:path w="12" h="17">
                    <a:moveTo>
                      <a:pt x="8" y="1"/>
                    </a:moveTo>
                    <a:cubicBezTo>
                      <a:pt x="5" y="0"/>
                      <a:pt x="1" y="6"/>
                      <a:pt x="0" y="8"/>
                    </a:cubicBezTo>
                    <a:cubicBezTo>
                      <a:pt x="0" y="10"/>
                      <a:pt x="0" y="12"/>
                      <a:pt x="1" y="14"/>
                    </a:cubicBezTo>
                    <a:cubicBezTo>
                      <a:pt x="1" y="14"/>
                      <a:pt x="3" y="17"/>
                      <a:pt x="3" y="17"/>
                    </a:cubicBezTo>
                    <a:cubicBezTo>
                      <a:pt x="4" y="15"/>
                      <a:pt x="12" y="2"/>
                      <a:pt x="8" y="1"/>
                    </a:cubicBezTo>
                    <a:cubicBezTo>
                      <a:pt x="7" y="1"/>
                      <a:pt x="9" y="1"/>
                      <a:pt x="8" y="1"/>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32" name="Freeform 439">
                <a:extLst>
                  <a:ext uri="{FF2B5EF4-FFF2-40B4-BE49-F238E27FC236}">
                    <a16:creationId xmlns:a16="http://schemas.microsoft.com/office/drawing/2014/main" id="{9DF10B65-7C79-3D3D-B7B2-F51FD26D7E17}"/>
                  </a:ext>
                </a:extLst>
              </p:cNvPr>
              <p:cNvSpPr>
                <a:spLocks/>
              </p:cNvSpPr>
              <p:nvPr/>
            </p:nvSpPr>
            <p:spPr bwMode="auto">
              <a:xfrm>
                <a:off x="8609391" y="3762463"/>
                <a:ext cx="73319" cy="54878"/>
              </a:xfrm>
              <a:custGeom>
                <a:avLst/>
                <a:gdLst>
                  <a:gd name="T0" fmla="*/ 13 w 14"/>
                  <a:gd name="T1" fmla="*/ 1 h 10"/>
                  <a:gd name="T2" fmla="*/ 9 w 14"/>
                  <a:gd name="T3" fmla="*/ 0 h 10"/>
                  <a:gd name="T4" fmla="*/ 4 w 14"/>
                  <a:gd name="T5" fmla="*/ 2 h 10"/>
                  <a:gd name="T6" fmla="*/ 4 w 14"/>
                  <a:gd name="T7" fmla="*/ 9 h 10"/>
                  <a:gd name="T8" fmla="*/ 11 w 14"/>
                  <a:gd name="T9" fmla="*/ 6 h 10"/>
                  <a:gd name="T10" fmla="*/ 13 w 14"/>
                  <a:gd name="T11" fmla="*/ 1 h 10"/>
                </a:gdLst>
                <a:ahLst/>
                <a:cxnLst>
                  <a:cxn ang="0">
                    <a:pos x="T0" y="T1"/>
                  </a:cxn>
                  <a:cxn ang="0">
                    <a:pos x="T2" y="T3"/>
                  </a:cxn>
                  <a:cxn ang="0">
                    <a:pos x="T4" y="T5"/>
                  </a:cxn>
                  <a:cxn ang="0">
                    <a:pos x="T6" y="T7"/>
                  </a:cxn>
                  <a:cxn ang="0">
                    <a:pos x="T8" y="T9"/>
                  </a:cxn>
                  <a:cxn ang="0">
                    <a:pos x="T10" y="T11"/>
                  </a:cxn>
                </a:cxnLst>
                <a:rect l="0" t="0" r="r" b="b"/>
                <a:pathLst>
                  <a:path w="14" h="10">
                    <a:moveTo>
                      <a:pt x="13" y="1"/>
                    </a:moveTo>
                    <a:cubicBezTo>
                      <a:pt x="12" y="1"/>
                      <a:pt x="11" y="0"/>
                      <a:pt x="9" y="0"/>
                    </a:cubicBezTo>
                    <a:cubicBezTo>
                      <a:pt x="7" y="0"/>
                      <a:pt x="6" y="1"/>
                      <a:pt x="4" y="2"/>
                    </a:cubicBezTo>
                    <a:cubicBezTo>
                      <a:pt x="2" y="4"/>
                      <a:pt x="0" y="7"/>
                      <a:pt x="4" y="9"/>
                    </a:cubicBezTo>
                    <a:cubicBezTo>
                      <a:pt x="6" y="10"/>
                      <a:pt x="10" y="8"/>
                      <a:pt x="11" y="6"/>
                    </a:cubicBezTo>
                    <a:cubicBezTo>
                      <a:pt x="11" y="5"/>
                      <a:pt x="14" y="1"/>
                      <a:pt x="13" y="1"/>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33" name="Freeform 440">
                <a:extLst>
                  <a:ext uri="{FF2B5EF4-FFF2-40B4-BE49-F238E27FC236}">
                    <a16:creationId xmlns:a16="http://schemas.microsoft.com/office/drawing/2014/main" id="{15B849A3-CAF0-A0C9-7B63-0371E5F6B265}"/>
                  </a:ext>
                </a:extLst>
              </p:cNvPr>
              <p:cNvSpPr>
                <a:spLocks/>
              </p:cNvSpPr>
              <p:nvPr/>
            </p:nvSpPr>
            <p:spPr bwMode="auto">
              <a:xfrm>
                <a:off x="8908030" y="3800311"/>
                <a:ext cx="105506" cy="157066"/>
              </a:xfrm>
              <a:custGeom>
                <a:avLst/>
                <a:gdLst>
                  <a:gd name="T0" fmla="*/ 12 w 20"/>
                  <a:gd name="T1" fmla="*/ 2 h 28"/>
                  <a:gd name="T2" fmla="*/ 9 w 20"/>
                  <a:gd name="T3" fmla="*/ 2 h 28"/>
                  <a:gd name="T4" fmla="*/ 4 w 20"/>
                  <a:gd name="T5" fmla="*/ 3 h 28"/>
                  <a:gd name="T6" fmla="*/ 3 w 20"/>
                  <a:gd name="T7" fmla="*/ 11 h 28"/>
                  <a:gd name="T8" fmla="*/ 3 w 20"/>
                  <a:gd name="T9" fmla="*/ 13 h 28"/>
                  <a:gd name="T10" fmla="*/ 0 w 20"/>
                  <a:gd name="T11" fmla="*/ 13 h 28"/>
                  <a:gd name="T12" fmla="*/ 3 w 20"/>
                  <a:gd name="T13" fmla="*/ 22 h 28"/>
                  <a:gd name="T14" fmla="*/ 5 w 20"/>
                  <a:gd name="T15" fmla="*/ 20 h 28"/>
                  <a:gd name="T16" fmla="*/ 7 w 20"/>
                  <a:gd name="T17" fmla="*/ 22 h 28"/>
                  <a:gd name="T18" fmla="*/ 4 w 20"/>
                  <a:gd name="T19" fmla="*/ 23 h 28"/>
                  <a:gd name="T20" fmla="*/ 8 w 20"/>
                  <a:gd name="T21" fmla="*/ 26 h 28"/>
                  <a:gd name="T22" fmla="*/ 11 w 20"/>
                  <a:gd name="T23" fmla="*/ 25 h 28"/>
                  <a:gd name="T24" fmla="*/ 15 w 20"/>
                  <a:gd name="T25" fmla="*/ 28 h 28"/>
                  <a:gd name="T26" fmla="*/ 14 w 20"/>
                  <a:gd name="T27" fmla="*/ 25 h 28"/>
                  <a:gd name="T28" fmla="*/ 17 w 20"/>
                  <a:gd name="T29" fmla="*/ 24 h 28"/>
                  <a:gd name="T30" fmla="*/ 10 w 20"/>
                  <a:gd name="T31" fmla="*/ 22 h 28"/>
                  <a:gd name="T32" fmla="*/ 9 w 20"/>
                  <a:gd name="T33" fmla="*/ 16 h 28"/>
                  <a:gd name="T34" fmla="*/ 12 w 20"/>
                  <a:gd name="T35" fmla="*/ 12 h 28"/>
                  <a:gd name="T36" fmla="*/ 13 w 20"/>
                  <a:gd name="T37" fmla="*/ 7 h 28"/>
                  <a:gd name="T38" fmla="*/ 12 w 20"/>
                  <a:gd name="T39" fmla="*/ 2 h 28"/>
                  <a:gd name="T40" fmla="*/ 12 w 20"/>
                  <a:gd name="T41"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28">
                    <a:moveTo>
                      <a:pt x="12" y="2"/>
                    </a:moveTo>
                    <a:cubicBezTo>
                      <a:pt x="10" y="1"/>
                      <a:pt x="11" y="5"/>
                      <a:pt x="9" y="2"/>
                    </a:cubicBezTo>
                    <a:cubicBezTo>
                      <a:pt x="8" y="0"/>
                      <a:pt x="4" y="1"/>
                      <a:pt x="4" y="3"/>
                    </a:cubicBezTo>
                    <a:cubicBezTo>
                      <a:pt x="3" y="6"/>
                      <a:pt x="4" y="8"/>
                      <a:pt x="3" y="11"/>
                    </a:cubicBezTo>
                    <a:cubicBezTo>
                      <a:pt x="3" y="12"/>
                      <a:pt x="3" y="13"/>
                      <a:pt x="3" y="13"/>
                    </a:cubicBezTo>
                    <a:cubicBezTo>
                      <a:pt x="2" y="14"/>
                      <a:pt x="0" y="13"/>
                      <a:pt x="0" y="13"/>
                    </a:cubicBezTo>
                    <a:cubicBezTo>
                      <a:pt x="0" y="13"/>
                      <a:pt x="2" y="22"/>
                      <a:pt x="3" y="22"/>
                    </a:cubicBezTo>
                    <a:cubicBezTo>
                      <a:pt x="3" y="22"/>
                      <a:pt x="4" y="19"/>
                      <a:pt x="5" y="20"/>
                    </a:cubicBezTo>
                    <a:cubicBezTo>
                      <a:pt x="5" y="20"/>
                      <a:pt x="7" y="21"/>
                      <a:pt x="7" y="22"/>
                    </a:cubicBezTo>
                    <a:cubicBezTo>
                      <a:pt x="7" y="23"/>
                      <a:pt x="4" y="21"/>
                      <a:pt x="4" y="23"/>
                    </a:cubicBezTo>
                    <a:cubicBezTo>
                      <a:pt x="4" y="25"/>
                      <a:pt x="6" y="27"/>
                      <a:pt x="8" y="26"/>
                    </a:cubicBezTo>
                    <a:cubicBezTo>
                      <a:pt x="9" y="26"/>
                      <a:pt x="10" y="24"/>
                      <a:pt x="11" y="25"/>
                    </a:cubicBezTo>
                    <a:cubicBezTo>
                      <a:pt x="11" y="25"/>
                      <a:pt x="15" y="28"/>
                      <a:pt x="15" y="28"/>
                    </a:cubicBezTo>
                    <a:cubicBezTo>
                      <a:pt x="16" y="27"/>
                      <a:pt x="13" y="26"/>
                      <a:pt x="14" y="25"/>
                    </a:cubicBezTo>
                    <a:cubicBezTo>
                      <a:pt x="13" y="26"/>
                      <a:pt x="20" y="28"/>
                      <a:pt x="17" y="24"/>
                    </a:cubicBezTo>
                    <a:cubicBezTo>
                      <a:pt x="15" y="22"/>
                      <a:pt x="11" y="25"/>
                      <a:pt x="10" y="22"/>
                    </a:cubicBezTo>
                    <a:cubicBezTo>
                      <a:pt x="9" y="20"/>
                      <a:pt x="9" y="19"/>
                      <a:pt x="9" y="16"/>
                    </a:cubicBezTo>
                    <a:cubicBezTo>
                      <a:pt x="9" y="14"/>
                      <a:pt x="11" y="14"/>
                      <a:pt x="12" y="12"/>
                    </a:cubicBezTo>
                    <a:cubicBezTo>
                      <a:pt x="14" y="10"/>
                      <a:pt x="14" y="9"/>
                      <a:pt x="13" y="7"/>
                    </a:cubicBezTo>
                    <a:cubicBezTo>
                      <a:pt x="13" y="7"/>
                      <a:pt x="13" y="2"/>
                      <a:pt x="12" y="2"/>
                    </a:cubicBezTo>
                    <a:cubicBezTo>
                      <a:pt x="11" y="2"/>
                      <a:pt x="13" y="2"/>
                      <a:pt x="12" y="2"/>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34" name="Freeform 441">
                <a:extLst>
                  <a:ext uri="{FF2B5EF4-FFF2-40B4-BE49-F238E27FC236}">
                    <a16:creationId xmlns:a16="http://schemas.microsoft.com/office/drawing/2014/main" id="{992A83F2-312B-BC49-DEEF-2CA83E65738C}"/>
                  </a:ext>
                </a:extLst>
              </p:cNvPr>
              <p:cNvSpPr>
                <a:spLocks/>
              </p:cNvSpPr>
              <p:nvPr/>
            </p:nvSpPr>
            <p:spPr bwMode="auto">
              <a:xfrm>
                <a:off x="8997442" y="3934668"/>
                <a:ext cx="32188" cy="43525"/>
              </a:xfrm>
              <a:custGeom>
                <a:avLst/>
                <a:gdLst>
                  <a:gd name="T0" fmla="*/ 3 w 6"/>
                  <a:gd name="T1" fmla="*/ 1 h 8"/>
                  <a:gd name="T2" fmla="*/ 1 w 6"/>
                  <a:gd name="T3" fmla="*/ 1 h 8"/>
                  <a:gd name="T4" fmla="*/ 0 w 6"/>
                  <a:gd name="T5" fmla="*/ 3 h 8"/>
                  <a:gd name="T6" fmla="*/ 2 w 6"/>
                  <a:gd name="T7" fmla="*/ 6 h 8"/>
                  <a:gd name="T8" fmla="*/ 5 w 6"/>
                  <a:gd name="T9" fmla="*/ 7 h 8"/>
                  <a:gd name="T10" fmla="*/ 4 w 6"/>
                  <a:gd name="T11" fmla="*/ 4 h 8"/>
                  <a:gd name="T12" fmla="*/ 3 w 6"/>
                  <a:gd name="T13" fmla="*/ 1 h 8"/>
                  <a:gd name="T14" fmla="*/ 3 w 6"/>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3" y="1"/>
                    </a:moveTo>
                    <a:cubicBezTo>
                      <a:pt x="3" y="1"/>
                      <a:pt x="2" y="0"/>
                      <a:pt x="1" y="1"/>
                    </a:cubicBezTo>
                    <a:cubicBezTo>
                      <a:pt x="1" y="2"/>
                      <a:pt x="0" y="2"/>
                      <a:pt x="0" y="3"/>
                    </a:cubicBezTo>
                    <a:cubicBezTo>
                      <a:pt x="1" y="4"/>
                      <a:pt x="0" y="5"/>
                      <a:pt x="2" y="6"/>
                    </a:cubicBezTo>
                    <a:cubicBezTo>
                      <a:pt x="2" y="6"/>
                      <a:pt x="6" y="8"/>
                      <a:pt x="5" y="7"/>
                    </a:cubicBezTo>
                    <a:cubicBezTo>
                      <a:pt x="5" y="6"/>
                      <a:pt x="5" y="5"/>
                      <a:pt x="4" y="4"/>
                    </a:cubicBezTo>
                    <a:cubicBezTo>
                      <a:pt x="2" y="4"/>
                      <a:pt x="2" y="1"/>
                      <a:pt x="3" y="1"/>
                    </a:cubicBezTo>
                    <a:cubicBezTo>
                      <a:pt x="2" y="1"/>
                      <a:pt x="4" y="1"/>
                      <a:pt x="3" y="1"/>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35" name="Freeform 442">
                <a:extLst>
                  <a:ext uri="{FF2B5EF4-FFF2-40B4-BE49-F238E27FC236}">
                    <a16:creationId xmlns:a16="http://schemas.microsoft.com/office/drawing/2014/main" id="{173CAC35-F618-27C6-6CF9-7C46CFD84479}"/>
                  </a:ext>
                </a:extLst>
              </p:cNvPr>
              <p:cNvSpPr>
                <a:spLocks/>
              </p:cNvSpPr>
              <p:nvPr/>
            </p:nvSpPr>
            <p:spPr bwMode="auto">
              <a:xfrm>
                <a:off x="9018900" y="3972515"/>
                <a:ext cx="51859" cy="73803"/>
              </a:xfrm>
              <a:custGeom>
                <a:avLst/>
                <a:gdLst>
                  <a:gd name="T0" fmla="*/ 4 w 10"/>
                  <a:gd name="T1" fmla="*/ 0 h 13"/>
                  <a:gd name="T2" fmla="*/ 2 w 10"/>
                  <a:gd name="T3" fmla="*/ 1 h 13"/>
                  <a:gd name="T4" fmla="*/ 4 w 10"/>
                  <a:gd name="T5" fmla="*/ 4 h 13"/>
                  <a:gd name="T6" fmla="*/ 4 w 10"/>
                  <a:gd name="T7" fmla="*/ 9 h 13"/>
                  <a:gd name="T8" fmla="*/ 5 w 10"/>
                  <a:gd name="T9" fmla="*/ 13 h 13"/>
                  <a:gd name="T10" fmla="*/ 5 w 10"/>
                  <a:gd name="T11" fmla="*/ 11 h 13"/>
                  <a:gd name="T12" fmla="*/ 9 w 10"/>
                  <a:gd name="T13" fmla="*/ 8 h 13"/>
                  <a:gd name="T14" fmla="*/ 8 w 10"/>
                  <a:gd name="T15" fmla="*/ 6 h 13"/>
                  <a:gd name="T16" fmla="*/ 9 w 10"/>
                  <a:gd name="T17" fmla="*/ 5 h 13"/>
                  <a:gd name="T18" fmla="*/ 7 w 10"/>
                  <a:gd name="T19" fmla="*/ 1 h 13"/>
                  <a:gd name="T20" fmla="*/ 4 w 10"/>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3">
                    <a:moveTo>
                      <a:pt x="4" y="0"/>
                    </a:moveTo>
                    <a:cubicBezTo>
                      <a:pt x="3" y="0"/>
                      <a:pt x="4" y="0"/>
                      <a:pt x="2" y="1"/>
                    </a:cubicBezTo>
                    <a:cubicBezTo>
                      <a:pt x="1" y="2"/>
                      <a:pt x="3" y="3"/>
                      <a:pt x="4" y="4"/>
                    </a:cubicBezTo>
                    <a:cubicBezTo>
                      <a:pt x="5" y="6"/>
                      <a:pt x="0" y="7"/>
                      <a:pt x="4" y="9"/>
                    </a:cubicBezTo>
                    <a:cubicBezTo>
                      <a:pt x="5" y="10"/>
                      <a:pt x="3" y="12"/>
                      <a:pt x="5" y="13"/>
                    </a:cubicBezTo>
                    <a:cubicBezTo>
                      <a:pt x="6" y="13"/>
                      <a:pt x="6" y="12"/>
                      <a:pt x="5" y="11"/>
                    </a:cubicBezTo>
                    <a:cubicBezTo>
                      <a:pt x="3" y="5"/>
                      <a:pt x="9" y="10"/>
                      <a:pt x="9" y="8"/>
                    </a:cubicBezTo>
                    <a:cubicBezTo>
                      <a:pt x="9" y="7"/>
                      <a:pt x="7" y="6"/>
                      <a:pt x="8" y="6"/>
                    </a:cubicBezTo>
                    <a:cubicBezTo>
                      <a:pt x="8" y="5"/>
                      <a:pt x="10" y="6"/>
                      <a:pt x="9" y="5"/>
                    </a:cubicBezTo>
                    <a:cubicBezTo>
                      <a:pt x="8" y="4"/>
                      <a:pt x="6" y="3"/>
                      <a:pt x="7" y="1"/>
                    </a:cubicBezTo>
                    <a:cubicBezTo>
                      <a:pt x="7" y="0"/>
                      <a:pt x="5" y="0"/>
                      <a:pt x="4" y="0"/>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36" name="Freeform 443">
                <a:extLst>
                  <a:ext uri="{FF2B5EF4-FFF2-40B4-BE49-F238E27FC236}">
                    <a16:creationId xmlns:a16="http://schemas.microsoft.com/office/drawing/2014/main" id="{326CAA23-83C2-5618-97A5-08B003894328}"/>
                  </a:ext>
                </a:extLst>
              </p:cNvPr>
              <p:cNvSpPr>
                <a:spLocks/>
              </p:cNvSpPr>
              <p:nvPr/>
            </p:nvSpPr>
            <p:spPr bwMode="auto">
              <a:xfrm>
                <a:off x="8924122" y="3940346"/>
                <a:ext cx="32188" cy="43525"/>
              </a:xfrm>
              <a:custGeom>
                <a:avLst/>
                <a:gdLst>
                  <a:gd name="T0" fmla="*/ 6 w 6"/>
                  <a:gd name="T1" fmla="*/ 5 h 8"/>
                  <a:gd name="T2" fmla="*/ 0 w 6"/>
                  <a:gd name="T3" fmla="*/ 2 h 8"/>
                  <a:gd name="T4" fmla="*/ 3 w 6"/>
                  <a:gd name="T5" fmla="*/ 6 h 8"/>
                  <a:gd name="T6" fmla="*/ 6 w 6"/>
                  <a:gd name="T7" fmla="*/ 5 h 8"/>
                  <a:gd name="T8" fmla="*/ 6 w 6"/>
                  <a:gd name="T9" fmla="*/ 5 h 8"/>
                </a:gdLst>
                <a:ahLst/>
                <a:cxnLst>
                  <a:cxn ang="0">
                    <a:pos x="T0" y="T1"/>
                  </a:cxn>
                  <a:cxn ang="0">
                    <a:pos x="T2" y="T3"/>
                  </a:cxn>
                  <a:cxn ang="0">
                    <a:pos x="T4" y="T5"/>
                  </a:cxn>
                  <a:cxn ang="0">
                    <a:pos x="T6" y="T7"/>
                  </a:cxn>
                  <a:cxn ang="0">
                    <a:pos x="T8" y="T9"/>
                  </a:cxn>
                </a:cxnLst>
                <a:rect l="0" t="0" r="r" b="b"/>
                <a:pathLst>
                  <a:path w="6" h="8">
                    <a:moveTo>
                      <a:pt x="6" y="5"/>
                    </a:moveTo>
                    <a:cubicBezTo>
                      <a:pt x="5" y="4"/>
                      <a:pt x="3" y="0"/>
                      <a:pt x="0" y="2"/>
                    </a:cubicBezTo>
                    <a:cubicBezTo>
                      <a:pt x="0" y="2"/>
                      <a:pt x="3" y="5"/>
                      <a:pt x="3" y="6"/>
                    </a:cubicBezTo>
                    <a:cubicBezTo>
                      <a:pt x="3" y="8"/>
                      <a:pt x="6" y="8"/>
                      <a:pt x="6" y="5"/>
                    </a:cubicBezTo>
                    <a:cubicBezTo>
                      <a:pt x="6" y="5"/>
                      <a:pt x="6" y="6"/>
                      <a:pt x="6" y="5"/>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37" name="Freeform 444">
                <a:extLst>
                  <a:ext uri="{FF2B5EF4-FFF2-40B4-BE49-F238E27FC236}">
                    <a16:creationId xmlns:a16="http://schemas.microsoft.com/office/drawing/2014/main" id="{CBF981D1-BD44-7CB2-612C-4BBA8E34325F}"/>
                  </a:ext>
                </a:extLst>
              </p:cNvPr>
              <p:cNvSpPr>
                <a:spLocks/>
              </p:cNvSpPr>
              <p:nvPr/>
            </p:nvSpPr>
            <p:spPr bwMode="auto">
              <a:xfrm>
                <a:off x="8961677" y="3983870"/>
                <a:ext cx="46495" cy="56771"/>
              </a:xfrm>
              <a:custGeom>
                <a:avLst/>
                <a:gdLst>
                  <a:gd name="T0" fmla="*/ 3 w 9"/>
                  <a:gd name="T1" fmla="*/ 2 h 10"/>
                  <a:gd name="T2" fmla="*/ 0 w 9"/>
                  <a:gd name="T3" fmla="*/ 2 h 10"/>
                  <a:gd name="T4" fmla="*/ 2 w 9"/>
                  <a:gd name="T5" fmla="*/ 4 h 10"/>
                  <a:gd name="T6" fmla="*/ 1 w 9"/>
                  <a:gd name="T7" fmla="*/ 9 h 10"/>
                  <a:gd name="T8" fmla="*/ 6 w 9"/>
                  <a:gd name="T9" fmla="*/ 6 h 10"/>
                  <a:gd name="T10" fmla="*/ 3 w 9"/>
                  <a:gd name="T11" fmla="*/ 2 h 10"/>
                  <a:gd name="T12" fmla="*/ 3 w 9"/>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3" y="2"/>
                    </a:moveTo>
                    <a:cubicBezTo>
                      <a:pt x="2" y="1"/>
                      <a:pt x="1" y="1"/>
                      <a:pt x="0" y="2"/>
                    </a:cubicBezTo>
                    <a:cubicBezTo>
                      <a:pt x="0" y="3"/>
                      <a:pt x="2" y="3"/>
                      <a:pt x="2" y="4"/>
                    </a:cubicBezTo>
                    <a:cubicBezTo>
                      <a:pt x="3" y="5"/>
                      <a:pt x="0" y="8"/>
                      <a:pt x="1" y="9"/>
                    </a:cubicBezTo>
                    <a:cubicBezTo>
                      <a:pt x="1" y="10"/>
                      <a:pt x="5" y="6"/>
                      <a:pt x="6" y="6"/>
                    </a:cubicBezTo>
                    <a:cubicBezTo>
                      <a:pt x="9" y="6"/>
                      <a:pt x="3" y="2"/>
                      <a:pt x="3" y="2"/>
                    </a:cubicBezTo>
                    <a:cubicBezTo>
                      <a:pt x="1" y="0"/>
                      <a:pt x="3" y="2"/>
                      <a:pt x="3" y="2"/>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38" name="Freeform 445">
                <a:extLst>
                  <a:ext uri="{FF2B5EF4-FFF2-40B4-BE49-F238E27FC236}">
                    <a16:creationId xmlns:a16="http://schemas.microsoft.com/office/drawing/2014/main" id="{211C8560-BE14-1C76-157D-1D32F7F6DBFD}"/>
                  </a:ext>
                </a:extLst>
              </p:cNvPr>
              <p:cNvSpPr>
                <a:spLocks/>
              </p:cNvSpPr>
              <p:nvPr/>
            </p:nvSpPr>
            <p:spPr bwMode="auto">
              <a:xfrm>
                <a:off x="8972407" y="4017932"/>
                <a:ext cx="35765" cy="60555"/>
              </a:xfrm>
              <a:custGeom>
                <a:avLst/>
                <a:gdLst>
                  <a:gd name="T0" fmla="*/ 6 w 7"/>
                  <a:gd name="T1" fmla="*/ 1 h 11"/>
                  <a:gd name="T2" fmla="*/ 3 w 7"/>
                  <a:gd name="T3" fmla="*/ 5 h 11"/>
                  <a:gd name="T4" fmla="*/ 3 w 7"/>
                  <a:gd name="T5" fmla="*/ 9 h 11"/>
                  <a:gd name="T6" fmla="*/ 5 w 7"/>
                  <a:gd name="T7" fmla="*/ 6 h 11"/>
                  <a:gd name="T8" fmla="*/ 6 w 7"/>
                  <a:gd name="T9" fmla="*/ 1 h 11"/>
                  <a:gd name="T10" fmla="*/ 6 w 7"/>
                  <a:gd name="T11" fmla="*/ 1 h 11"/>
                </a:gdLst>
                <a:ahLst/>
                <a:cxnLst>
                  <a:cxn ang="0">
                    <a:pos x="T0" y="T1"/>
                  </a:cxn>
                  <a:cxn ang="0">
                    <a:pos x="T2" y="T3"/>
                  </a:cxn>
                  <a:cxn ang="0">
                    <a:pos x="T4" y="T5"/>
                  </a:cxn>
                  <a:cxn ang="0">
                    <a:pos x="T6" y="T7"/>
                  </a:cxn>
                  <a:cxn ang="0">
                    <a:pos x="T8" y="T9"/>
                  </a:cxn>
                  <a:cxn ang="0">
                    <a:pos x="T10" y="T11"/>
                  </a:cxn>
                </a:cxnLst>
                <a:rect l="0" t="0" r="r" b="b"/>
                <a:pathLst>
                  <a:path w="7" h="11">
                    <a:moveTo>
                      <a:pt x="6" y="1"/>
                    </a:moveTo>
                    <a:cubicBezTo>
                      <a:pt x="3" y="1"/>
                      <a:pt x="4" y="4"/>
                      <a:pt x="3" y="5"/>
                    </a:cubicBezTo>
                    <a:cubicBezTo>
                      <a:pt x="0" y="7"/>
                      <a:pt x="1" y="7"/>
                      <a:pt x="3" y="9"/>
                    </a:cubicBezTo>
                    <a:cubicBezTo>
                      <a:pt x="6" y="11"/>
                      <a:pt x="4" y="8"/>
                      <a:pt x="5" y="6"/>
                    </a:cubicBezTo>
                    <a:cubicBezTo>
                      <a:pt x="5" y="6"/>
                      <a:pt x="7" y="0"/>
                      <a:pt x="6" y="1"/>
                    </a:cubicBezTo>
                    <a:cubicBezTo>
                      <a:pt x="5" y="1"/>
                      <a:pt x="6" y="0"/>
                      <a:pt x="6" y="1"/>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39" name="Freeform 446">
                <a:extLst>
                  <a:ext uri="{FF2B5EF4-FFF2-40B4-BE49-F238E27FC236}">
                    <a16:creationId xmlns:a16="http://schemas.microsoft.com/office/drawing/2014/main" id="{71D24658-F2D4-790D-1CB8-409E7C33AFF4}"/>
                  </a:ext>
                </a:extLst>
              </p:cNvPr>
              <p:cNvSpPr>
                <a:spLocks/>
              </p:cNvSpPr>
              <p:nvPr/>
            </p:nvSpPr>
            <p:spPr bwMode="auto">
              <a:xfrm>
                <a:off x="9002805" y="4012255"/>
                <a:ext cx="21459" cy="43525"/>
              </a:xfrm>
              <a:custGeom>
                <a:avLst/>
                <a:gdLst>
                  <a:gd name="T0" fmla="*/ 3 w 4"/>
                  <a:gd name="T1" fmla="*/ 1 h 8"/>
                  <a:gd name="T2" fmla="*/ 0 w 4"/>
                  <a:gd name="T3" fmla="*/ 8 h 8"/>
                  <a:gd name="T4" fmla="*/ 3 w 4"/>
                  <a:gd name="T5" fmla="*/ 5 h 8"/>
                  <a:gd name="T6" fmla="*/ 3 w 4"/>
                  <a:gd name="T7" fmla="*/ 1 h 8"/>
                  <a:gd name="T8" fmla="*/ 3 w 4"/>
                  <a:gd name="T9" fmla="*/ 1 h 8"/>
                </a:gdLst>
                <a:ahLst/>
                <a:cxnLst>
                  <a:cxn ang="0">
                    <a:pos x="T0" y="T1"/>
                  </a:cxn>
                  <a:cxn ang="0">
                    <a:pos x="T2" y="T3"/>
                  </a:cxn>
                  <a:cxn ang="0">
                    <a:pos x="T4" y="T5"/>
                  </a:cxn>
                  <a:cxn ang="0">
                    <a:pos x="T6" y="T7"/>
                  </a:cxn>
                  <a:cxn ang="0">
                    <a:pos x="T8" y="T9"/>
                  </a:cxn>
                </a:cxnLst>
                <a:rect l="0" t="0" r="r" b="b"/>
                <a:pathLst>
                  <a:path w="4" h="8">
                    <a:moveTo>
                      <a:pt x="3" y="1"/>
                    </a:moveTo>
                    <a:cubicBezTo>
                      <a:pt x="2" y="1"/>
                      <a:pt x="0" y="7"/>
                      <a:pt x="0" y="8"/>
                    </a:cubicBezTo>
                    <a:cubicBezTo>
                      <a:pt x="0" y="8"/>
                      <a:pt x="2" y="6"/>
                      <a:pt x="3" y="5"/>
                    </a:cubicBezTo>
                    <a:cubicBezTo>
                      <a:pt x="3" y="5"/>
                      <a:pt x="4" y="0"/>
                      <a:pt x="3" y="1"/>
                    </a:cubicBezTo>
                    <a:cubicBezTo>
                      <a:pt x="2" y="1"/>
                      <a:pt x="3" y="1"/>
                      <a:pt x="3" y="1"/>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40" name="Freeform 447">
                <a:extLst>
                  <a:ext uri="{FF2B5EF4-FFF2-40B4-BE49-F238E27FC236}">
                    <a16:creationId xmlns:a16="http://schemas.microsoft.com/office/drawing/2014/main" id="{098AF494-2A51-84BD-2A18-301330004D31}"/>
                  </a:ext>
                </a:extLst>
              </p:cNvPr>
              <p:cNvSpPr>
                <a:spLocks/>
              </p:cNvSpPr>
              <p:nvPr/>
            </p:nvSpPr>
            <p:spPr bwMode="auto">
              <a:xfrm>
                <a:off x="9013536" y="4040641"/>
                <a:ext cx="32188" cy="20817"/>
              </a:xfrm>
              <a:custGeom>
                <a:avLst/>
                <a:gdLst>
                  <a:gd name="T0" fmla="*/ 1 w 6"/>
                  <a:gd name="T1" fmla="*/ 1 h 4"/>
                  <a:gd name="T2" fmla="*/ 3 w 6"/>
                  <a:gd name="T3" fmla="*/ 3 h 4"/>
                  <a:gd name="T4" fmla="*/ 1 w 6"/>
                  <a:gd name="T5" fmla="*/ 1 h 4"/>
                  <a:gd name="T6" fmla="*/ 1 w 6"/>
                  <a:gd name="T7" fmla="*/ 1 h 4"/>
                </a:gdLst>
                <a:ahLst/>
                <a:cxnLst>
                  <a:cxn ang="0">
                    <a:pos x="T0" y="T1"/>
                  </a:cxn>
                  <a:cxn ang="0">
                    <a:pos x="T2" y="T3"/>
                  </a:cxn>
                  <a:cxn ang="0">
                    <a:pos x="T4" y="T5"/>
                  </a:cxn>
                  <a:cxn ang="0">
                    <a:pos x="T6" y="T7"/>
                  </a:cxn>
                </a:cxnLst>
                <a:rect l="0" t="0" r="r" b="b"/>
                <a:pathLst>
                  <a:path w="6" h="4">
                    <a:moveTo>
                      <a:pt x="1" y="1"/>
                    </a:moveTo>
                    <a:cubicBezTo>
                      <a:pt x="0" y="3"/>
                      <a:pt x="1" y="4"/>
                      <a:pt x="3" y="3"/>
                    </a:cubicBezTo>
                    <a:cubicBezTo>
                      <a:pt x="6" y="3"/>
                      <a:pt x="2" y="0"/>
                      <a:pt x="1" y="1"/>
                    </a:cubicBezTo>
                    <a:cubicBezTo>
                      <a:pt x="1" y="2"/>
                      <a:pt x="2" y="1"/>
                      <a:pt x="1" y="1"/>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41" name="Freeform 448">
                <a:extLst>
                  <a:ext uri="{FF2B5EF4-FFF2-40B4-BE49-F238E27FC236}">
                    <a16:creationId xmlns:a16="http://schemas.microsoft.com/office/drawing/2014/main" id="{284DB6E2-2C74-4757-041F-42A0D997E64F}"/>
                  </a:ext>
                </a:extLst>
              </p:cNvPr>
              <p:cNvSpPr>
                <a:spLocks/>
              </p:cNvSpPr>
              <p:nvPr/>
            </p:nvSpPr>
            <p:spPr bwMode="auto">
              <a:xfrm>
                <a:off x="9013536" y="4055781"/>
                <a:ext cx="73319" cy="117328"/>
              </a:xfrm>
              <a:custGeom>
                <a:avLst/>
                <a:gdLst>
                  <a:gd name="T0" fmla="*/ 10 w 14"/>
                  <a:gd name="T1" fmla="*/ 0 h 21"/>
                  <a:gd name="T2" fmla="*/ 9 w 14"/>
                  <a:gd name="T3" fmla="*/ 2 h 21"/>
                  <a:gd name="T4" fmla="*/ 7 w 14"/>
                  <a:gd name="T5" fmla="*/ 4 h 21"/>
                  <a:gd name="T6" fmla="*/ 3 w 14"/>
                  <a:gd name="T7" fmla="*/ 6 h 21"/>
                  <a:gd name="T8" fmla="*/ 2 w 14"/>
                  <a:gd name="T9" fmla="*/ 11 h 21"/>
                  <a:gd name="T10" fmla="*/ 2 w 14"/>
                  <a:gd name="T11" fmla="*/ 14 h 21"/>
                  <a:gd name="T12" fmla="*/ 3 w 14"/>
                  <a:gd name="T13" fmla="*/ 18 h 21"/>
                  <a:gd name="T14" fmla="*/ 8 w 14"/>
                  <a:gd name="T15" fmla="*/ 19 h 21"/>
                  <a:gd name="T16" fmla="*/ 8 w 14"/>
                  <a:gd name="T17" fmla="*/ 16 h 21"/>
                  <a:gd name="T18" fmla="*/ 10 w 14"/>
                  <a:gd name="T19" fmla="*/ 12 h 21"/>
                  <a:gd name="T20" fmla="*/ 12 w 14"/>
                  <a:gd name="T21" fmla="*/ 17 h 21"/>
                  <a:gd name="T22" fmla="*/ 13 w 14"/>
                  <a:gd name="T23" fmla="*/ 14 h 21"/>
                  <a:gd name="T24" fmla="*/ 13 w 14"/>
                  <a:gd name="T25" fmla="*/ 10 h 21"/>
                  <a:gd name="T26" fmla="*/ 10 w 14"/>
                  <a:gd name="T27" fmla="*/ 0 h 21"/>
                  <a:gd name="T28" fmla="*/ 10 w 14"/>
                  <a:gd name="T2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21">
                    <a:moveTo>
                      <a:pt x="10" y="0"/>
                    </a:moveTo>
                    <a:cubicBezTo>
                      <a:pt x="9" y="0"/>
                      <a:pt x="9" y="1"/>
                      <a:pt x="9" y="2"/>
                    </a:cubicBezTo>
                    <a:cubicBezTo>
                      <a:pt x="9" y="3"/>
                      <a:pt x="9" y="3"/>
                      <a:pt x="7" y="4"/>
                    </a:cubicBezTo>
                    <a:cubicBezTo>
                      <a:pt x="6" y="4"/>
                      <a:pt x="4" y="6"/>
                      <a:pt x="3" y="6"/>
                    </a:cubicBezTo>
                    <a:cubicBezTo>
                      <a:pt x="1" y="9"/>
                      <a:pt x="0" y="9"/>
                      <a:pt x="2" y="11"/>
                    </a:cubicBezTo>
                    <a:cubicBezTo>
                      <a:pt x="3" y="12"/>
                      <a:pt x="2" y="13"/>
                      <a:pt x="2" y="14"/>
                    </a:cubicBezTo>
                    <a:cubicBezTo>
                      <a:pt x="1" y="16"/>
                      <a:pt x="2" y="17"/>
                      <a:pt x="3" y="18"/>
                    </a:cubicBezTo>
                    <a:cubicBezTo>
                      <a:pt x="5" y="19"/>
                      <a:pt x="7" y="19"/>
                      <a:pt x="8" y="19"/>
                    </a:cubicBezTo>
                    <a:cubicBezTo>
                      <a:pt x="11" y="21"/>
                      <a:pt x="9" y="18"/>
                      <a:pt x="8" y="16"/>
                    </a:cubicBezTo>
                    <a:cubicBezTo>
                      <a:pt x="8" y="16"/>
                      <a:pt x="8" y="12"/>
                      <a:pt x="10" y="12"/>
                    </a:cubicBezTo>
                    <a:cubicBezTo>
                      <a:pt x="11" y="12"/>
                      <a:pt x="11" y="17"/>
                      <a:pt x="12" y="17"/>
                    </a:cubicBezTo>
                    <a:cubicBezTo>
                      <a:pt x="12" y="17"/>
                      <a:pt x="13" y="14"/>
                      <a:pt x="13" y="14"/>
                    </a:cubicBezTo>
                    <a:cubicBezTo>
                      <a:pt x="14" y="12"/>
                      <a:pt x="14" y="11"/>
                      <a:pt x="13" y="10"/>
                    </a:cubicBezTo>
                    <a:cubicBezTo>
                      <a:pt x="13" y="7"/>
                      <a:pt x="13" y="1"/>
                      <a:pt x="10" y="0"/>
                    </a:cubicBezTo>
                    <a:cubicBezTo>
                      <a:pt x="9" y="0"/>
                      <a:pt x="10" y="1"/>
                      <a:pt x="10" y="0"/>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42" name="Freeform 449">
                <a:extLst>
                  <a:ext uri="{FF2B5EF4-FFF2-40B4-BE49-F238E27FC236}">
                    <a16:creationId xmlns:a16="http://schemas.microsoft.com/office/drawing/2014/main" id="{3B7B18DF-FF9D-538D-3974-A54816DC02A7}"/>
                  </a:ext>
                </a:extLst>
              </p:cNvPr>
              <p:cNvSpPr>
                <a:spLocks/>
              </p:cNvSpPr>
              <p:nvPr/>
            </p:nvSpPr>
            <p:spPr bwMode="auto">
              <a:xfrm>
                <a:off x="8967041" y="4078488"/>
                <a:ext cx="62589" cy="56771"/>
              </a:xfrm>
              <a:custGeom>
                <a:avLst/>
                <a:gdLst>
                  <a:gd name="T0" fmla="*/ 8 w 12"/>
                  <a:gd name="T1" fmla="*/ 1 h 10"/>
                  <a:gd name="T2" fmla="*/ 2 w 12"/>
                  <a:gd name="T3" fmla="*/ 4 h 10"/>
                  <a:gd name="T4" fmla="*/ 0 w 12"/>
                  <a:gd name="T5" fmla="*/ 10 h 10"/>
                  <a:gd name="T6" fmla="*/ 2 w 12"/>
                  <a:gd name="T7" fmla="*/ 6 h 10"/>
                  <a:gd name="T8" fmla="*/ 4 w 12"/>
                  <a:gd name="T9" fmla="*/ 6 h 10"/>
                  <a:gd name="T10" fmla="*/ 6 w 12"/>
                  <a:gd name="T11" fmla="*/ 7 h 10"/>
                  <a:gd name="T12" fmla="*/ 8 w 12"/>
                  <a:gd name="T13" fmla="*/ 7 h 10"/>
                  <a:gd name="T14" fmla="*/ 8 w 12"/>
                  <a:gd name="T15" fmla="*/ 5 h 10"/>
                  <a:gd name="T16" fmla="*/ 8 w 12"/>
                  <a:gd name="T17" fmla="*/ 1 h 10"/>
                  <a:gd name="T18" fmla="*/ 8 w 12"/>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0">
                    <a:moveTo>
                      <a:pt x="8" y="1"/>
                    </a:moveTo>
                    <a:cubicBezTo>
                      <a:pt x="6" y="0"/>
                      <a:pt x="5" y="4"/>
                      <a:pt x="2" y="4"/>
                    </a:cubicBezTo>
                    <a:cubicBezTo>
                      <a:pt x="0" y="5"/>
                      <a:pt x="0" y="9"/>
                      <a:pt x="0" y="10"/>
                    </a:cubicBezTo>
                    <a:cubicBezTo>
                      <a:pt x="1" y="9"/>
                      <a:pt x="1" y="7"/>
                      <a:pt x="2" y="6"/>
                    </a:cubicBezTo>
                    <a:cubicBezTo>
                      <a:pt x="2" y="6"/>
                      <a:pt x="4" y="5"/>
                      <a:pt x="4" y="6"/>
                    </a:cubicBezTo>
                    <a:cubicBezTo>
                      <a:pt x="4" y="7"/>
                      <a:pt x="6" y="7"/>
                      <a:pt x="6" y="7"/>
                    </a:cubicBezTo>
                    <a:cubicBezTo>
                      <a:pt x="7" y="7"/>
                      <a:pt x="7" y="8"/>
                      <a:pt x="8" y="7"/>
                    </a:cubicBezTo>
                    <a:cubicBezTo>
                      <a:pt x="8" y="7"/>
                      <a:pt x="8" y="5"/>
                      <a:pt x="8" y="5"/>
                    </a:cubicBezTo>
                    <a:cubicBezTo>
                      <a:pt x="9" y="3"/>
                      <a:pt x="11" y="2"/>
                      <a:pt x="8" y="1"/>
                    </a:cubicBezTo>
                    <a:cubicBezTo>
                      <a:pt x="7" y="1"/>
                      <a:pt x="12" y="3"/>
                      <a:pt x="8" y="1"/>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43" name="Freeform 450">
                <a:extLst>
                  <a:ext uri="{FF2B5EF4-FFF2-40B4-BE49-F238E27FC236}">
                    <a16:creationId xmlns:a16="http://schemas.microsoft.com/office/drawing/2014/main" id="{22CF22CA-9076-F34D-A9A7-6E0F392C4A00}"/>
                  </a:ext>
                </a:extLst>
              </p:cNvPr>
              <p:cNvSpPr>
                <a:spLocks/>
              </p:cNvSpPr>
              <p:nvPr/>
            </p:nvSpPr>
            <p:spPr bwMode="auto">
              <a:xfrm>
                <a:off x="8840075" y="4023609"/>
                <a:ext cx="62589" cy="66233"/>
              </a:xfrm>
              <a:custGeom>
                <a:avLst/>
                <a:gdLst>
                  <a:gd name="T0" fmla="*/ 11 w 12"/>
                  <a:gd name="T1" fmla="*/ 0 h 12"/>
                  <a:gd name="T2" fmla="*/ 6 w 12"/>
                  <a:gd name="T3" fmla="*/ 6 h 12"/>
                  <a:gd name="T4" fmla="*/ 0 w 12"/>
                  <a:gd name="T5" fmla="*/ 12 h 12"/>
                  <a:gd name="T6" fmla="*/ 4 w 12"/>
                  <a:gd name="T7" fmla="*/ 10 h 12"/>
                  <a:gd name="T8" fmla="*/ 8 w 12"/>
                  <a:gd name="T9" fmla="*/ 7 h 12"/>
                  <a:gd name="T10" fmla="*/ 10 w 12"/>
                  <a:gd name="T11" fmla="*/ 3 h 12"/>
                  <a:gd name="T12" fmla="*/ 11 w 12"/>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11" y="0"/>
                    </a:moveTo>
                    <a:cubicBezTo>
                      <a:pt x="9" y="1"/>
                      <a:pt x="7" y="4"/>
                      <a:pt x="6" y="6"/>
                    </a:cubicBezTo>
                    <a:cubicBezTo>
                      <a:pt x="5" y="7"/>
                      <a:pt x="0" y="10"/>
                      <a:pt x="0" y="12"/>
                    </a:cubicBezTo>
                    <a:cubicBezTo>
                      <a:pt x="0" y="12"/>
                      <a:pt x="3" y="11"/>
                      <a:pt x="4" y="10"/>
                    </a:cubicBezTo>
                    <a:cubicBezTo>
                      <a:pt x="5" y="10"/>
                      <a:pt x="7" y="8"/>
                      <a:pt x="8" y="7"/>
                    </a:cubicBezTo>
                    <a:cubicBezTo>
                      <a:pt x="8" y="5"/>
                      <a:pt x="9" y="4"/>
                      <a:pt x="10" y="3"/>
                    </a:cubicBezTo>
                    <a:cubicBezTo>
                      <a:pt x="11" y="3"/>
                      <a:pt x="12" y="0"/>
                      <a:pt x="11" y="0"/>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44" name="Freeform 451">
                <a:extLst>
                  <a:ext uri="{FF2B5EF4-FFF2-40B4-BE49-F238E27FC236}">
                    <a16:creationId xmlns:a16="http://schemas.microsoft.com/office/drawing/2014/main" id="{3183EB6A-FFB3-C99E-F8BD-8837819CED30}"/>
                  </a:ext>
                </a:extLst>
              </p:cNvPr>
              <p:cNvSpPr>
                <a:spLocks/>
              </p:cNvSpPr>
              <p:nvPr/>
            </p:nvSpPr>
            <p:spPr bwMode="auto">
              <a:xfrm>
                <a:off x="9024266" y="3940346"/>
                <a:ext cx="10730" cy="5677"/>
              </a:xfrm>
              <a:custGeom>
                <a:avLst/>
                <a:gdLst>
                  <a:gd name="T0" fmla="*/ 0 w 2"/>
                  <a:gd name="T1" fmla="*/ 1 h 1"/>
                  <a:gd name="T2" fmla="*/ 1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1" y="0"/>
                    </a:cubicBezTo>
                    <a:cubicBezTo>
                      <a:pt x="0" y="0"/>
                      <a:pt x="0" y="1"/>
                      <a:pt x="0" y="1"/>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45" name="Freeform 452">
                <a:extLst>
                  <a:ext uri="{FF2B5EF4-FFF2-40B4-BE49-F238E27FC236}">
                    <a16:creationId xmlns:a16="http://schemas.microsoft.com/office/drawing/2014/main" id="{E40CD00D-B7D7-1113-2277-9F5D420C4E4B}"/>
                  </a:ext>
                </a:extLst>
              </p:cNvPr>
              <p:cNvSpPr>
                <a:spLocks/>
              </p:cNvSpPr>
              <p:nvPr/>
            </p:nvSpPr>
            <p:spPr bwMode="auto">
              <a:xfrm>
                <a:off x="8264257" y="4167429"/>
                <a:ext cx="293274" cy="323595"/>
              </a:xfrm>
              <a:custGeom>
                <a:avLst/>
                <a:gdLst>
                  <a:gd name="T0" fmla="*/ 12 w 56"/>
                  <a:gd name="T1" fmla="*/ 3 h 58"/>
                  <a:gd name="T2" fmla="*/ 4 w 56"/>
                  <a:gd name="T3" fmla="*/ 2 h 58"/>
                  <a:gd name="T4" fmla="*/ 2 w 56"/>
                  <a:gd name="T5" fmla="*/ 3 h 58"/>
                  <a:gd name="T6" fmla="*/ 6 w 56"/>
                  <a:gd name="T7" fmla="*/ 9 h 58"/>
                  <a:gd name="T8" fmla="*/ 11 w 56"/>
                  <a:gd name="T9" fmla="*/ 13 h 58"/>
                  <a:gd name="T10" fmla="*/ 13 w 56"/>
                  <a:gd name="T11" fmla="*/ 17 h 58"/>
                  <a:gd name="T12" fmla="*/ 17 w 56"/>
                  <a:gd name="T13" fmla="*/ 19 h 58"/>
                  <a:gd name="T14" fmla="*/ 20 w 56"/>
                  <a:gd name="T15" fmla="*/ 26 h 58"/>
                  <a:gd name="T16" fmla="*/ 22 w 56"/>
                  <a:gd name="T17" fmla="*/ 28 h 58"/>
                  <a:gd name="T18" fmla="*/ 26 w 56"/>
                  <a:gd name="T19" fmla="*/ 33 h 58"/>
                  <a:gd name="T20" fmla="*/ 30 w 56"/>
                  <a:gd name="T21" fmla="*/ 42 h 58"/>
                  <a:gd name="T22" fmla="*/ 41 w 56"/>
                  <a:gd name="T23" fmla="*/ 52 h 58"/>
                  <a:gd name="T24" fmla="*/ 46 w 56"/>
                  <a:gd name="T25" fmla="*/ 57 h 58"/>
                  <a:gd name="T26" fmla="*/ 54 w 56"/>
                  <a:gd name="T27" fmla="*/ 57 h 58"/>
                  <a:gd name="T28" fmla="*/ 54 w 56"/>
                  <a:gd name="T29" fmla="*/ 46 h 58"/>
                  <a:gd name="T30" fmla="*/ 55 w 56"/>
                  <a:gd name="T31" fmla="*/ 44 h 58"/>
                  <a:gd name="T32" fmla="*/ 52 w 56"/>
                  <a:gd name="T33" fmla="*/ 41 h 58"/>
                  <a:gd name="T34" fmla="*/ 50 w 56"/>
                  <a:gd name="T35" fmla="*/ 40 h 58"/>
                  <a:gd name="T36" fmla="*/ 48 w 56"/>
                  <a:gd name="T37" fmla="*/ 42 h 58"/>
                  <a:gd name="T38" fmla="*/ 48 w 56"/>
                  <a:gd name="T39" fmla="*/ 38 h 58"/>
                  <a:gd name="T40" fmla="*/ 47 w 56"/>
                  <a:gd name="T41" fmla="*/ 36 h 58"/>
                  <a:gd name="T42" fmla="*/ 44 w 56"/>
                  <a:gd name="T43" fmla="*/ 34 h 58"/>
                  <a:gd name="T44" fmla="*/ 42 w 56"/>
                  <a:gd name="T45" fmla="*/ 30 h 58"/>
                  <a:gd name="T46" fmla="*/ 42 w 56"/>
                  <a:gd name="T47" fmla="*/ 29 h 58"/>
                  <a:gd name="T48" fmla="*/ 43 w 56"/>
                  <a:gd name="T49" fmla="*/ 28 h 58"/>
                  <a:gd name="T50" fmla="*/ 38 w 56"/>
                  <a:gd name="T51" fmla="*/ 27 h 58"/>
                  <a:gd name="T52" fmla="*/ 38 w 56"/>
                  <a:gd name="T53" fmla="*/ 25 h 58"/>
                  <a:gd name="T54" fmla="*/ 36 w 56"/>
                  <a:gd name="T55" fmla="*/ 24 h 58"/>
                  <a:gd name="T56" fmla="*/ 37 w 56"/>
                  <a:gd name="T57" fmla="*/ 23 h 58"/>
                  <a:gd name="T58" fmla="*/ 35 w 56"/>
                  <a:gd name="T59" fmla="*/ 22 h 58"/>
                  <a:gd name="T60" fmla="*/ 34 w 56"/>
                  <a:gd name="T61" fmla="*/ 21 h 58"/>
                  <a:gd name="T62" fmla="*/ 31 w 56"/>
                  <a:gd name="T63" fmla="*/ 19 h 58"/>
                  <a:gd name="T64" fmla="*/ 30 w 56"/>
                  <a:gd name="T65" fmla="*/ 19 h 58"/>
                  <a:gd name="T66" fmla="*/ 25 w 56"/>
                  <a:gd name="T67" fmla="*/ 16 h 58"/>
                  <a:gd name="T68" fmla="*/ 21 w 56"/>
                  <a:gd name="T69" fmla="*/ 11 h 58"/>
                  <a:gd name="T70" fmla="*/ 16 w 56"/>
                  <a:gd name="T71" fmla="*/ 7 h 58"/>
                  <a:gd name="T72" fmla="*/ 12 w 56"/>
                  <a:gd name="T73"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58">
                    <a:moveTo>
                      <a:pt x="12" y="3"/>
                    </a:moveTo>
                    <a:cubicBezTo>
                      <a:pt x="9" y="3"/>
                      <a:pt x="7" y="3"/>
                      <a:pt x="4" y="2"/>
                    </a:cubicBezTo>
                    <a:cubicBezTo>
                      <a:pt x="2" y="1"/>
                      <a:pt x="0" y="0"/>
                      <a:pt x="2" y="3"/>
                    </a:cubicBezTo>
                    <a:cubicBezTo>
                      <a:pt x="3" y="5"/>
                      <a:pt x="4" y="8"/>
                      <a:pt x="6" y="9"/>
                    </a:cubicBezTo>
                    <a:cubicBezTo>
                      <a:pt x="8" y="10"/>
                      <a:pt x="10" y="11"/>
                      <a:pt x="11" y="13"/>
                    </a:cubicBezTo>
                    <a:cubicBezTo>
                      <a:pt x="12" y="14"/>
                      <a:pt x="12" y="16"/>
                      <a:pt x="13" y="17"/>
                    </a:cubicBezTo>
                    <a:cubicBezTo>
                      <a:pt x="15" y="18"/>
                      <a:pt x="16" y="18"/>
                      <a:pt x="17" y="19"/>
                    </a:cubicBezTo>
                    <a:cubicBezTo>
                      <a:pt x="19" y="21"/>
                      <a:pt x="19" y="24"/>
                      <a:pt x="20" y="26"/>
                    </a:cubicBezTo>
                    <a:cubicBezTo>
                      <a:pt x="21" y="27"/>
                      <a:pt x="22" y="28"/>
                      <a:pt x="22" y="28"/>
                    </a:cubicBezTo>
                    <a:cubicBezTo>
                      <a:pt x="24" y="30"/>
                      <a:pt x="25" y="31"/>
                      <a:pt x="26" y="33"/>
                    </a:cubicBezTo>
                    <a:cubicBezTo>
                      <a:pt x="28" y="36"/>
                      <a:pt x="28" y="39"/>
                      <a:pt x="30" y="42"/>
                    </a:cubicBezTo>
                    <a:cubicBezTo>
                      <a:pt x="34" y="45"/>
                      <a:pt x="37" y="49"/>
                      <a:pt x="41" y="52"/>
                    </a:cubicBezTo>
                    <a:cubicBezTo>
                      <a:pt x="43" y="54"/>
                      <a:pt x="44" y="55"/>
                      <a:pt x="46" y="57"/>
                    </a:cubicBezTo>
                    <a:cubicBezTo>
                      <a:pt x="47" y="57"/>
                      <a:pt x="53" y="58"/>
                      <a:pt x="54" y="57"/>
                    </a:cubicBezTo>
                    <a:cubicBezTo>
                      <a:pt x="55" y="56"/>
                      <a:pt x="53" y="48"/>
                      <a:pt x="54" y="46"/>
                    </a:cubicBezTo>
                    <a:cubicBezTo>
                      <a:pt x="54" y="45"/>
                      <a:pt x="56" y="45"/>
                      <a:pt x="55" y="44"/>
                    </a:cubicBezTo>
                    <a:cubicBezTo>
                      <a:pt x="54" y="43"/>
                      <a:pt x="53" y="42"/>
                      <a:pt x="52" y="41"/>
                    </a:cubicBezTo>
                    <a:cubicBezTo>
                      <a:pt x="52" y="41"/>
                      <a:pt x="51" y="40"/>
                      <a:pt x="50" y="40"/>
                    </a:cubicBezTo>
                    <a:cubicBezTo>
                      <a:pt x="49" y="40"/>
                      <a:pt x="49" y="42"/>
                      <a:pt x="48" y="42"/>
                    </a:cubicBezTo>
                    <a:cubicBezTo>
                      <a:pt x="49" y="42"/>
                      <a:pt x="48" y="38"/>
                      <a:pt x="48" y="38"/>
                    </a:cubicBezTo>
                    <a:cubicBezTo>
                      <a:pt x="47" y="37"/>
                      <a:pt x="47" y="37"/>
                      <a:pt x="47" y="36"/>
                    </a:cubicBezTo>
                    <a:cubicBezTo>
                      <a:pt x="47" y="35"/>
                      <a:pt x="45" y="34"/>
                      <a:pt x="44" y="34"/>
                    </a:cubicBezTo>
                    <a:cubicBezTo>
                      <a:pt x="43" y="33"/>
                      <a:pt x="41" y="32"/>
                      <a:pt x="42" y="30"/>
                    </a:cubicBezTo>
                    <a:cubicBezTo>
                      <a:pt x="42" y="30"/>
                      <a:pt x="41" y="29"/>
                      <a:pt x="42" y="29"/>
                    </a:cubicBezTo>
                    <a:cubicBezTo>
                      <a:pt x="42" y="28"/>
                      <a:pt x="43" y="29"/>
                      <a:pt x="43" y="28"/>
                    </a:cubicBezTo>
                    <a:cubicBezTo>
                      <a:pt x="44" y="26"/>
                      <a:pt x="38" y="26"/>
                      <a:pt x="38" y="27"/>
                    </a:cubicBezTo>
                    <a:cubicBezTo>
                      <a:pt x="38" y="26"/>
                      <a:pt x="42" y="25"/>
                      <a:pt x="38" y="25"/>
                    </a:cubicBezTo>
                    <a:cubicBezTo>
                      <a:pt x="37" y="25"/>
                      <a:pt x="36" y="24"/>
                      <a:pt x="36" y="24"/>
                    </a:cubicBezTo>
                    <a:cubicBezTo>
                      <a:pt x="36" y="23"/>
                      <a:pt x="37" y="23"/>
                      <a:pt x="37" y="23"/>
                    </a:cubicBezTo>
                    <a:cubicBezTo>
                      <a:pt x="37" y="22"/>
                      <a:pt x="35" y="22"/>
                      <a:pt x="35" y="22"/>
                    </a:cubicBezTo>
                    <a:cubicBezTo>
                      <a:pt x="35" y="22"/>
                      <a:pt x="36" y="21"/>
                      <a:pt x="34" y="21"/>
                    </a:cubicBezTo>
                    <a:cubicBezTo>
                      <a:pt x="33" y="20"/>
                      <a:pt x="32" y="20"/>
                      <a:pt x="31" y="19"/>
                    </a:cubicBezTo>
                    <a:cubicBezTo>
                      <a:pt x="28" y="15"/>
                      <a:pt x="30" y="19"/>
                      <a:pt x="30" y="19"/>
                    </a:cubicBezTo>
                    <a:cubicBezTo>
                      <a:pt x="29" y="19"/>
                      <a:pt x="26" y="16"/>
                      <a:pt x="25" y="16"/>
                    </a:cubicBezTo>
                    <a:cubicBezTo>
                      <a:pt x="24" y="14"/>
                      <a:pt x="23" y="12"/>
                      <a:pt x="21" y="11"/>
                    </a:cubicBezTo>
                    <a:cubicBezTo>
                      <a:pt x="19" y="10"/>
                      <a:pt x="18" y="9"/>
                      <a:pt x="16" y="7"/>
                    </a:cubicBezTo>
                    <a:cubicBezTo>
                      <a:pt x="15" y="6"/>
                      <a:pt x="14" y="3"/>
                      <a:pt x="12" y="3"/>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46" name="Freeform 453">
                <a:extLst>
                  <a:ext uri="{FF2B5EF4-FFF2-40B4-BE49-F238E27FC236}">
                    <a16:creationId xmlns:a16="http://schemas.microsoft.com/office/drawing/2014/main" id="{FAB39D24-AA1A-8B83-5CFA-8E5DFA15E138}"/>
                  </a:ext>
                </a:extLst>
              </p:cNvPr>
              <p:cNvSpPr>
                <a:spLocks/>
              </p:cNvSpPr>
              <p:nvPr/>
            </p:nvSpPr>
            <p:spPr bwMode="auto">
              <a:xfrm>
                <a:off x="8316116" y="4284757"/>
                <a:ext cx="26823" cy="28387"/>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47" name="Freeform 454">
                <a:extLst>
                  <a:ext uri="{FF2B5EF4-FFF2-40B4-BE49-F238E27FC236}">
                    <a16:creationId xmlns:a16="http://schemas.microsoft.com/office/drawing/2014/main" id="{FE54851B-F7C5-DC3D-3CD5-965740C292C8}"/>
                  </a:ext>
                </a:extLst>
              </p:cNvPr>
              <p:cNvSpPr>
                <a:spLocks/>
              </p:cNvSpPr>
              <p:nvPr/>
            </p:nvSpPr>
            <p:spPr bwMode="auto">
              <a:xfrm>
                <a:off x="8353671" y="4350990"/>
                <a:ext cx="25036" cy="28387"/>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48" name="Freeform 455">
                <a:extLst>
                  <a:ext uri="{FF2B5EF4-FFF2-40B4-BE49-F238E27FC236}">
                    <a16:creationId xmlns:a16="http://schemas.microsoft.com/office/drawing/2014/main" id="{495F40C3-D7F1-5D98-86B8-2418C26FD9D4}"/>
                  </a:ext>
                </a:extLst>
              </p:cNvPr>
              <p:cNvSpPr>
                <a:spLocks/>
              </p:cNvSpPr>
              <p:nvPr/>
            </p:nvSpPr>
            <p:spPr bwMode="auto">
              <a:xfrm>
                <a:off x="8530707" y="4368019"/>
                <a:ext cx="37553" cy="39739"/>
              </a:xfrm>
              <a:custGeom>
                <a:avLst/>
                <a:gdLst>
                  <a:gd name="T0" fmla="*/ 7 w 7"/>
                  <a:gd name="T1" fmla="*/ 7 h 7"/>
                  <a:gd name="T2" fmla="*/ 5 w 7"/>
                  <a:gd name="T3" fmla="*/ 3 h 7"/>
                  <a:gd name="T4" fmla="*/ 0 w 7"/>
                  <a:gd name="T5" fmla="*/ 1 h 7"/>
                  <a:gd name="T6" fmla="*/ 1 w 7"/>
                  <a:gd name="T7" fmla="*/ 3 h 7"/>
                  <a:gd name="T8" fmla="*/ 3 w 7"/>
                  <a:gd name="T9" fmla="*/ 5 h 7"/>
                  <a:gd name="T10" fmla="*/ 7 w 7"/>
                  <a:gd name="T11" fmla="*/ 7 h 7"/>
                </a:gdLst>
                <a:ahLst/>
                <a:cxnLst>
                  <a:cxn ang="0">
                    <a:pos x="T0" y="T1"/>
                  </a:cxn>
                  <a:cxn ang="0">
                    <a:pos x="T2" y="T3"/>
                  </a:cxn>
                  <a:cxn ang="0">
                    <a:pos x="T4" y="T5"/>
                  </a:cxn>
                  <a:cxn ang="0">
                    <a:pos x="T6" y="T7"/>
                  </a:cxn>
                  <a:cxn ang="0">
                    <a:pos x="T8" y="T9"/>
                  </a:cxn>
                  <a:cxn ang="0">
                    <a:pos x="T10" y="T11"/>
                  </a:cxn>
                </a:cxnLst>
                <a:rect l="0" t="0" r="r" b="b"/>
                <a:pathLst>
                  <a:path w="7" h="7">
                    <a:moveTo>
                      <a:pt x="7" y="7"/>
                    </a:moveTo>
                    <a:cubicBezTo>
                      <a:pt x="7" y="5"/>
                      <a:pt x="5" y="5"/>
                      <a:pt x="5" y="3"/>
                    </a:cubicBezTo>
                    <a:cubicBezTo>
                      <a:pt x="5" y="1"/>
                      <a:pt x="2" y="0"/>
                      <a:pt x="0" y="1"/>
                    </a:cubicBezTo>
                    <a:cubicBezTo>
                      <a:pt x="0" y="2"/>
                      <a:pt x="0" y="3"/>
                      <a:pt x="1" y="3"/>
                    </a:cubicBezTo>
                    <a:cubicBezTo>
                      <a:pt x="3" y="3"/>
                      <a:pt x="2" y="4"/>
                      <a:pt x="3" y="5"/>
                    </a:cubicBezTo>
                    <a:cubicBezTo>
                      <a:pt x="3" y="6"/>
                      <a:pt x="7" y="7"/>
                      <a:pt x="7" y="7"/>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49" name="Freeform 456">
                <a:extLst>
                  <a:ext uri="{FF2B5EF4-FFF2-40B4-BE49-F238E27FC236}">
                    <a16:creationId xmlns:a16="http://schemas.microsoft.com/office/drawing/2014/main" id="{A8C829D5-4A2A-B58E-1380-236F7E395987}"/>
                  </a:ext>
                </a:extLst>
              </p:cNvPr>
              <p:cNvSpPr>
                <a:spLocks/>
              </p:cNvSpPr>
              <p:nvPr/>
            </p:nvSpPr>
            <p:spPr bwMode="auto">
              <a:xfrm>
                <a:off x="8589720" y="4396406"/>
                <a:ext cx="19671" cy="20817"/>
              </a:xfrm>
              <a:custGeom>
                <a:avLst/>
                <a:gdLst>
                  <a:gd name="T0" fmla="*/ 2 w 4"/>
                  <a:gd name="T1" fmla="*/ 3 h 4"/>
                  <a:gd name="T2" fmla="*/ 2 w 4"/>
                  <a:gd name="T3" fmla="*/ 0 h 4"/>
                  <a:gd name="T4" fmla="*/ 2 w 4"/>
                  <a:gd name="T5" fmla="*/ 3 h 4"/>
                  <a:gd name="T6" fmla="*/ 2 w 4"/>
                  <a:gd name="T7" fmla="*/ 3 h 4"/>
                </a:gdLst>
                <a:ahLst/>
                <a:cxnLst>
                  <a:cxn ang="0">
                    <a:pos x="T0" y="T1"/>
                  </a:cxn>
                  <a:cxn ang="0">
                    <a:pos x="T2" y="T3"/>
                  </a:cxn>
                  <a:cxn ang="0">
                    <a:pos x="T4" y="T5"/>
                  </a:cxn>
                  <a:cxn ang="0">
                    <a:pos x="T6" y="T7"/>
                  </a:cxn>
                </a:cxnLst>
                <a:rect l="0" t="0" r="r" b="b"/>
                <a:pathLst>
                  <a:path w="4" h="4">
                    <a:moveTo>
                      <a:pt x="2" y="3"/>
                    </a:moveTo>
                    <a:cubicBezTo>
                      <a:pt x="0" y="4"/>
                      <a:pt x="0" y="1"/>
                      <a:pt x="2" y="0"/>
                    </a:cubicBezTo>
                    <a:cubicBezTo>
                      <a:pt x="4" y="0"/>
                      <a:pt x="4" y="3"/>
                      <a:pt x="2" y="3"/>
                    </a:cubicBezTo>
                    <a:cubicBezTo>
                      <a:pt x="1" y="4"/>
                      <a:pt x="3" y="3"/>
                      <a:pt x="2" y="3"/>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50" name="Freeform 457">
                <a:extLst>
                  <a:ext uri="{FF2B5EF4-FFF2-40B4-BE49-F238E27FC236}">
                    <a16:creationId xmlns:a16="http://schemas.microsoft.com/office/drawing/2014/main" id="{752433F9-6323-1D8F-06C7-5182D08E65D4}"/>
                  </a:ext>
                </a:extLst>
              </p:cNvPr>
              <p:cNvSpPr>
                <a:spLocks/>
              </p:cNvSpPr>
              <p:nvPr/>
            </p:nvSpPr>
            <p:spPr bwMode="auto">
              <a:xfrm>
                <a:off x="8536071" y="4491024"/>
                <a:ext cx="241415" cy="83263"/>
              </a:xfrm>
              <a:custGeom>
                <a:avLst/>
                <a:gdLst>
                  <a:gd name="T0" fmla="*/ 9 w 46"/>
                  <a:gd name="T1" fmla="*/ 0 h 15"/>
                  <a:gd name="T2" fmla="*/ 3 w 46"/>
                  <a:gd name="T3" fmla="*/ 0 h 15"/>
                  <a:gd name="T4" fmla="*/ 0 w 46"/>
                  <a:gd name="T5" fmla="*/ 4 h 15"/>
                  <a:gd name="T6" fmla="*/ 5 w 46"/>
                  <a:gd name="T7" fmla="*/ 6 h 15"/>
                  <a:gd name="T8" fmla="*/ 11 w 46"/>
                  <a:gd name="T9" fmla="*/ 9 h 15"/>
                  <a:gd name="T10" fmla="*/ 15 w 46"/>
                  <a:gd name="T11" fmla="*/ 9 h 15"/>
                  <a:gd name="T12" fmla="*/ 24 w 46"/>
                  <a:gd name="T13" fmla="*/ 11 h 15"/>
                  <a:gd name="T14" fmla="*/ 40 w 46"/>
                  <a:gd name="T15" fmla="*/ 13 h 15"/>
                  <a:gd name="T16" fmla="*/ 45 w 46"/>
                  <a:gd name="T17" fmla="*/ 13 h 15"/>
                  <a:gd name="T18" fmla="*/ 43 w 46"/>
                  <a:gd name="T19" fmla="*/ 9 h 15"/>
                  <a:gd name="T20" fmla="*/ 41 w 46"/>
                  <a:gd name="T21" fmla="*/ 9 h 15"/>
                  <a:gd name="T22" fmla="*/ 37 w 46"/>
                  <a:gd name="T23" fmla="*/ 9 h 15"/>
                  <a:gd name="T24" fmla="*/ 35 w 46"/>
                  <a:gd name="T25" fmla="*/ 6 h 15"/>
                  <a:gd name="T26" fmla="*/ 32 w 46"/>
                  <a:gd name="T27" fmla="*/ 4 h 15"/>
                  <a:gd name="T28" fmla="*/ 27 w 46"/>
                  <a:gd name="T29" fmla="*/ 3 h 15"/>
                  <a:gd name="T30" fmla="*/ 25 w 46"/>
                  <a:gd name="T31" fmla="*/ 4 h 15"/>
                  <a:gd name="T32" fmla="*/ 21 w 46"/>
                  <a:gd name="T33" fmla="*/ 5 h 15"/>
                  <a:gd name="T34" fmla="*/ 15 w 46"/>
                  <a:gd name="T35" fmla="*/ 3 h 15"/>
                  <a:gd name="T36" fmla="*/ 11 w 46"/>
                  <a:gd name="T37" fmla="*/ 2 h 15"/>
                  <a:gd name="T38" fmla="*/ 9 w 46"/>
                  <a:gd name="T39" fmla="*/ 0 h 15"/>
                  <a:gd name="T40" fmla="*/ 9 w 46"/>
                  <a:gd name="T4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15">
                    <a:moveTo>
                      <a:pt x="9" y="0"/>
                    </a:moveTo>
                    <a:cubicBezTo>
                      <a:pt x="7" y="1"/>
                      <a:pt x="6" y="0"/>
                      <a:pt x="3" y="0"/>
                    </a:cubicBezTo>
                    <a:cubicBezTo>
                      <a:pt x="3" y="0"/>
                      <a:pt x="0" y="3"/>
                      <a:pt x="0" y="4"/>
                    </a:cubicBezTo>
                    <a:cubicBezTo>
                      <a:pt x="0" y="5"/>
                      <a:pt x="4" y="4"/>
                      <a:pt x="5" y="6"/>
                    </a:cubicBezTo>
                    <a:cubicBezTo>
                      <a:pt x="6" y="8"/>
                      <a:pt x="9" y="8"/>
                      <a:pt x="11" y="9"/>
                    </a:cubicBezTo>
                    <a:cubicBezTo>
                      <a:pt x="13" y="9"/>
                      <a:pt x="14" y="9"/>
                      <a:pt x="15" y="9"/>
                    </a:cubicBezTo>
                    <a:cubicBezTo>
                      <a:pt x="18" y="9"/>
                      <a:pt x="21" y="10"/>
                      <a:pt x="24" y="11"/>
                    </a:cubicBezTo>
                    <a:cubicBezTo>
                      <a:pt x="29" y="12"/>
                      <a:pt x="35" y="11"/>
                      <a:pt x="40" y="13"/>
                    </a:cubicBezTo>
                    <a:cubicBezTo>
                      <a:pt x="41" y="13"/>
                      <a:pt x="44" y="15"/>
                      <a:pt x="45" y="13"/>
                    </a:cubicBezTo>
                    <a:cubicBezTo>
                      <a:pt x="46" y="13"/>
                      <a:pt x="44" y="9"/>
                      <a:pt x="43" y="9"/>
                    </a:cubicBezTo>
                    <a:cubicBezTo>
                      <a:pt x="42" y="8"/>
                      <a:pt x="42" y="9"/>
                      <a:pt x="41" y="9"/>
                    </a:cubicBezTo>
                    <a:cubicBezTo>
                      <a:pt x="39" y="10"/>
                      <a:pt x="38" y="9"/>
                      <a:pt x="37" y="9"/>
                    </a:cubicBezTo>
                    <a:cubicBezTo>
                      <a:pt x="36" y="8"/>
                      <a:pt x="36" y="7"/>
                      <a:pt x="35" y="6"/>
                    </a:cubicBezTo>
                    <a:cubicBezTo>
                      <a:pt x="35" y="5"/>
                      <a:pt x="33" y="5"/>
                      <a:pt x="32" y="4"/>
                    </a:cubicBezTo>
                    <a:cubicBezTo>
                      <a:pt x="31" y="4"/>
                      <a:pt x="28" y="3"/>
                      <a:pt x="27" y="3"/>
                    </a:cubicBezTo>
                    <a:cubicBezTo>
                      <a:pt x="26" y="3"/>
                      <a:pt x="25" y="4"/>
                      <a:pt x="25" y="4"/>
                    </a:cubicBezTo>
                    <a:cubicBezTo>
                      <a:pt x="24" y="5"/>
                      <a:pt x="23" y="5"/>
                      <a:pt x="21" y="5"/>
                    </a:cubicBezTo>
                    <a:cubicBezTo>
                      <a:pt x="19" y="5"/>
                      <a:pt x="17" y="4"/>
                      <a:pt x="15" y="3"/>
                    </a:cubicBezTo>
                    <a:cubicBezTo>
                      <a:pt x="14" y="2"/>
                      <a:pt x="12" y="2"/>
                      <a:pt x="11" y="2"/>
                    </a:cubicBezTo>
                    <a:cubicBezTo>
                      <a:pt x="11" y="2"/>
                      <a:pt x="10" y="0"/>
                      <a:pt x="9" y="0"/>
                    </a:cubicBezTo>
                    <a:cubicBezTo>
                      <a:pt x="8" y="1"/>
                      <a:pt x="10" y="0"/>
                      <a:pt x="9" y="0"/>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51" name="Freeform 458">
                <a:extLst>
                  <a:ext uri="{FF2B5EF4-FFF2-40B4-BE49-F238E27FC236}">
                    <a16:creationId xmlns:a16="http://schemas.microsoft.com/office/drawing/2014/main" id="{B2999098-0470-3C22-F685-CDCC839C1978}"/>
                  </a:ext>
                </a:extLst>
              </p:cNvPr>
              <p:cNvSpPr>
                <a:spLocks/>
              </p:cNvSpPr>
              <p:nvPr/>
            </p:nvSpPr>
            <p:spPr bwMode="auto">
              <a:xfrm>
                <a:off x="8714898" y="4511839"/>
                <a:ext cx="41130" cy="17031"/>
              </a:xfrm>
              <a:custGeom>
                <a:avLst/>
                <a:gdLst>
                  <a:gd name="T0" fmla="*/ 3 w 8"/>
                  <a:gd name="T1" fmla="*/ 3 h 3"/>
                  <a:gd name="T2" fmla="*/ 8 w 8"/>
                  <a:gd name="T3" fmla="*/ 1 h 3"/>
                  <a:gd name="T4" fmla="*/ 3 w 8"/>
                  <a:gd name="T5" fmla="*/ 3 h 3"/>
                  <a:gd name="T6" fmla="*/ 3 w 8"/>
                  <a:gd name="T7" fmla="*/ 3 h 3"/>
                </a:gdLst>
                <a:ahLst/>
                <a:cxnLst>
                  <a:cxn ang="0">
                    <a:pos x="T0" y="T1"/>
                  </a:cxn>
                  <a:cxn ang="0">
                    <a:pos x="T2" y="T3"/>
                  </a:cxn>
                  <a:cxn ang="0">
                    <a:pos x="T4" y="T5"/>
                  </a:cxn>
                  <a:cxn ang="0">
                    <a:pos x="T6" y="T7"/>
                  </a:cxn>
                </a:cxnLst>
                <a:rect l="0" t="0" r="r" b="b"/>
                <a:pathLst>
                  <a:path w="8" h="3">
                    <a:moveTo>
                      <a:pt x="3" y="3"/>
                    </a:moveTo>
                    <a:cubicBezTo>
                      <a:pt x="0" y="2"/>
                      <a:pt x="7" y="0"/>
                      <a:pt x="8" y="1"/>
                    </a:cubicBezTo>
                    <a:cubicBezTo>
                      <a:pt x="8" y="2"/>
                      <a:pt x="4" y="3"/>
                      <a:pt x="3" y="3"/>
                    </a:cubicBezTo>
                    <a:cubicBezTo>
                      <a:pt x="2" y="3"/>
                      <a:pt x="4" y="3"/>
                      <a:pt x="3" y="3"/>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52" name="Freeform 459">
                <a:extLst>
                  <a:ext uri="{FF2B5EF4-FFF2-40B4-BE49-F238E27FC236}">
                    <a16:creationId xmlns:a16="http://schemas.microsoft.com/office/drawing/2014/main" id="{60A53162-0165-1BC4-6414-C62495020CF6}"/>
                  </a:ext>
                </a:extLst>
              </p:cNvPr>
              <p:cNvSpPr>
                <a:spLocks/>
              </p:cNvSpPr>
              <p:nvPr/>
            </p:nvSpPr>
            <p:spPr bwMode="auto">
              <a:xfrm>
                <a:off x="8772121" y="4551579"/>
                <a:ext cx="32188" cy="22709"/>
              </a:xfrm>
              <a:custGeom>
                <a:avLst/>
                <a:gdLst>
                  <a:gd name="T0" fmla="*/ 3 w 6"/>
                  <a:gd name="T1" fmla="*/ 0 h 4"/>
                  <a:gd name="T2" fmla="*/ 1 w 6"/>
                  <a:gd name="T3" fmla="*/ 1 h 4"/>
                  <a:gd name="T4" fmla="*/ 3 w 6"/>
                  <a:gd name="T5" fmla="*/ 4 h 4"/>
                  <a:gd name="T6" fmla="*/ 3 w 6"/>
                  <a:gd name="T7" fmla="*/ 0 h 4"/>
                </a:gdLst>
                <a:ahLst/>
                <a:cxnLst>
                  <a:cxn ang="0">
                    <a:pos x="T0" y="T1"/>
                  </a:cxn>
                  <a:cxn ang="0">
                    <a:pos x="T2" y="T3"/>
                  </a:cxn>
                  <a:cxn ang="0">
                    <a:pos x="T4" y="T5"/>
                  </a:cxn>
                  <a:cxn ang="0">
                    <a:pos x="T6" y="T7"/>
                  </a:cxn>
                </a:cxnLst>
                <a:rect l="0" t="0" r="r" b="b"/>
                <a:pathLst>
                  <a:path w="6" h="4">
                    <a:moveTo>
                      <a:pt x="3" y="0"/>
                    </a:moveTo>
                    <a:cubicBezTo>
                      <a:pt x="2" y="0"/>
                      <a:pt x="0" y="0"/>
                      <a:pt x="1" y="1"/>
                    </a:cubicBezTo>
                    <a:cubicBezTo>
                      <a:pt x="1" y="1"/>
                      <a:pt x="3" y="4"/>
                      <a:pt x="3" y="4"/>
                    </a:cubicBezTo>
                    <a:cubicBezTo>
                      <a:pt x="5" y="4"/>
                      <a:pt x="6" y="0"/>
                      <a:pt x="3" y="0"/>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53" name="Freeform 460">
                <a:extLst>
                  <a:ext uri="{FF2B5EF4-FFF2-40B4-BE49-F238E27FC236}">
                    <a16:creationId xmlns:a16="http://schemas.microsoft.com/office/drawing/2014/main" id="{F52F1B4B-5151-60DD-9770-69B143400B96}"/>
                  </a:ext>
                </a:extLst>
              </p:cNvPr>
              <p:cNvSpPr>
                <a:spLocks/>
              </p:cNvSpPr>
              <p:nvPr/>
            </p:nvSpPr>
            <p:spPr bwMode="auto">
              <a:xfrm>
                <a:off x="8804310" y="4557255"/>
                <a:ext cx="25036" cy="17031"/>
              </a:xfrm>
              <a:custGeom>
                <a:avLst/>
                <a:gdLst>
                  <a:gd name="T0" fmla="*/ 4 w 5"/>
                  <a:gd name="T1" fmla="*/ 1 h 3"/>
                  <a:gd name="T2" fmla="*/ 2 w 5"/>
                  <a:gd name="T3" fmla="*/ 0 h 3"/>
                  <a:gd name="T4" fmla="*/ 1 w 5"/>
                  <a:gd name="T5" fmla="*/ 2 h 3"/>
                  <a:gd name="T6" fmla="*/ 2 w 5"/>
                  <a:gd name="T7" fmla="*/ 2 h 3"/>
                  <a:gd name="T8" fmla="*/ 4 w 5"/>
                  <a:gd name="T9" fmla="*/ 1 h 3"/>
                  <a:gd name="T10" fmla="*/ 4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4" y="1"/>
                    </a:moveTo>
                    <a:cubicBezTo>
                      <a:pt x="4" y="1"/>
                      <a:pt x="3" y="0"/>
                      <a:pt x="2" y="0"/>
                    </a:cubicBezTo>
                    <a:cubicBezTo>
                      <a:pt x="2" y="1"/>
                      <a:pt x="0" y="2"/>
                      <a:pt x="1" y="2"/>
                    </a:cubicBezTo>
                    <a:cubicBezTo>
                      <a:pt x="1" y="2"/>
                      <a:pt x="2" y="3"/>
                      <a:pt x="2" y="2"/>
                    </a:cubicBezTo>
                    <a:cubicBezTo>
                      <a:pt x="3" y="2"/>
                      <a:pt x="5" y="2"/>
                      <a:pt x="4" y="1"/>
                    </a:cubicBezTo>
                    <a:cubicBezTo>
                      <a:pt x="4" y="1"/>
                      <a:pt x="5" y="2"/>
                      <a:pt x="4" y="1"/>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54" name="Freeform 461">
                <a:extLst>
                  <a:ext uri="{FF2B5EF4-FFF2-40B4-BE49-F238E27FC236}">
                    <a16:creationId xmlns:a16="http://schemas.microsoft.com/office/drawing/2014/main" id="{019B1CF1-2DFA-0582-05E4-0D3FB8C97413}"/>
                  </a:ext>
                </a:extLst>
              </p:cNvPr>
              <p:cNvSpPr>
                <a:spLocks/>
              </p:cNvSpPr>
              <p:nvPr/>
            </p:nvSpPr>
            <p:spPr bwMode="auto">
              <a:xfrm>
                <a:off x="8823980" y="4557255"/>
                <a:ext cx="37553" cy="22709"/>
              </a:xfrm>
              <a:custGeom>
                <a:avLst/>
                <a:gdLst>
                  <a:gd name="T0" fmla="*/ 2 w 7"/>
                  <a:gd name="T1" fmla="*/ 1 h 4"/>
                  <a:gd name="T2" fmla="*/ 2 w 7"/>
                  <a:gd name="T3" fmla="*/ 4 h 4"/>
                  <a:gd name="T4" fmla="*/ 6 w 7"/>
                  <a:gd name="T5" fmla="*/ 3 h 4"/>
                  <a:gd name="T6" fmla="*/ 5 w 7"/>
                  <a:gd name="T7" fmla="*/ 1 h 4"/>
                  <a:gd name="T8" fmla="*/ 2 w 7"/>
                  <a:gd name="T9" fmla="*/ 1 h 4"/>
                </a:gdLst>
                <a:ahLst/>
                <a:cxnLst>
                  <a:cxn ang="0">
                    <a:pos x="T0" y="T1"/>
                  </a:cxn>
                  <a:cxn ang="0">
                    <a:pos x="T2" y="T3"/>
                  </a:cxn>
                  <a:cxn ang="0">
                    <a:pos x="T4" y="T5"/>
                  </a:cxn>
                  <a:cxn ang="0">
                    <a:pos x="T6" y="T7"/>
                  </a:cxn>
                  <a:cxn ang="0">
                    <a:pos x="T8" y="T9"/>
                  </a:cxn>
                </a:cxnLst>
                <a:rect l="0" t="0" r="r" b="b"/>
                <a:pathLst>
                  <a:path w="7" h="4">
                    <a:moveTo>
                      <a:pt x="2" y="1"/>
                    </a:moveTo>
                    <a:cubicBezTo>
                      <a:pt x="1" y="2"/>
                      <a:pt x="0" y="4"/>
                      <a:pt x="2" y="4"/>
                    </a:cubicBezTo>
                    <a:cubicBezTo>
                      <a:pt x="4" y="4"/>
                      <a:pt x="5" y="4"/>
                      <a:pt x="6" y="3"/>
                    </a:cubicBezTo>
                    <a:cubicBezTo>
                      <a:pt x="7" y="3"/>
                      <a:pt x="5" y="2"/>
                      <a:pt x="5" y="1"/>
                    </a:cubicBezTo>
                    <a:cubicBezTo>
                      <a:pt x="4" y="0"/>
                      <a:pt x="3" y="0"/>
                      <a:pt x="2" y="1"/>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55" name="Freeform 462">
                <a:extLst>
                  <a:ext uri="{FF2B5EF4-FFF2-40B4-BE49-F238E27FC236}">
                    <a16:creationId xmlns:a16="http://schemas.microsoft.com/office/drawing/2014/main" id="{D5AD5468-62EF-FD28-52DF-6BE105001177}"/>
                  </a:ext>
                </a:extLst>
              </p:cNvPr>
              <p:cNvSpPr>
                <a:spLocks/>
              </p:cNvSpPr>
              <p:nvPr/>
            </p:nvSpPr>
            <p:spPr bwMode="auto">
              <a:xfrm>
                <a:off x="8850804" y="4551579"/>
                <a:ext cx="42917" cy="28387"/>
              </a:xfrm>
              <a:custGeom>
                <a:avLst/>
                <a:gdLst>
                  <a:gd name="T0" fmla="*/ 1 w 8"/>
                  <a:gd name="T1" fmla="*/ 0 h 5"/>
                  <a:gd name="T2" fmla="*/ 0 w 8"/>
                  <a:gd name="T3" fmla="*/ 1 h 5"/>
                  <a:gd name="T4" fmla="*/ 2 w 8"/>
                  <a:gd name="T5" fmla="*/ 2 h 5"/>
                  <a:gd name="T6" fmla="*/ 2 w 8"/>
                  <a:gd name="T7" fmla="*/ 3 h 5"/>
                  <a:gd name="T8" fmla="*/ 7 w 8"/>
                  <a:gd name="T9" fmla="*/ 4 h 5"/>
                  <a:gd name="T10" fmla="*/ 7 w 8"/>
                  <a:gd name="T11" fmla="*/ 1 h 5"/>
                  <a:gd name="T12" fmla="*/ 1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1" y="0"/>
                    </a:moveTo>
                    <a:cubicBezTo>
                      <a:pt x="0" y="0"/>
                      <a:pt x="0" y="0"/>
                      <a:pt x="0" y="1"/>
                    </a:cubicBezTo>
                    <a:cubicBezTo>
                      <a:pt x="0" y="1"/>
                      <a:pt x="2" y="1"/>
                      <a:pt x="2" y="2"/>
                    </a:cubicBezTo>
                    <a:cubicBezTo>
                      <a:pt x="2" y="2"/>
                      <a:pt x="2" y="3"/>
                      <a:pt x="2" y="3"/>
                    </a:cubicBezTo>
                    <a:cubicBezTo>
                      <a:pt x="2" y="4"/>
                      <a:pt x="6" y="5"/>
                      <a:pt x="7" y="4"/>
                    </a:cubicBezTo>
                    <a:cubicBezTo>
                      <a:pt x="8" y="3"/>
                      <a:pt x="8" y="2"/>
                      <a:pt x="7" y="1"/>
                    </a:cubicBezTo>
                    <a:cubicBezTo>
                      <a:pt x="5" y="1"/>
                      <a:pt x="3" y="1"/>
                      <a:pt x="1" y="0"/>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56" name="Freeform 463">
                <a:extLst>
                  <a:ext uri="{FF2B5EF4-FFF2-40B4-BE49-F238E27FC236}">
                    <a16:creationId xmlns:a16="http://schemas.microsoft.com/office/drawing/2014/main" id="{4971A929-995A-B301-8EAB-F5F8DABAB768}"/>
                  </a:ext>
                </a:extLst>
              </p:cNvPr>
              <p:cNvSpPr>
                <a:spLocks/>
              </p:cNvSpPr>
              <p:nvPr/>
            </p:nvSpPr>
            <p:spPr bwMode="auto">
              <a:xfrm>
                <a:off x="8908030" y="4557255"/>
                <a:ext cx="64377" cy="22709"/>
              </a:xfrm>
              <a:custGeom>
                <a:avLst/>
                <a:gdLst>
                  <a:gd name="T0" fmla="*/ 2 w 12"/>
                  <a:gd name="T1" fmla="*/ 0 h 4"/>
                  <a:gd name="T2" fmla="*/ 0 w 12"/>
                  <a:gd name="T3" fmla="*/ 2 h 4"/>
                  <a:gd name="T4" fmla="*/ 12 w 12"/>
                  <a:gd name="T5" fmla="*/ 2 h 4"/>
                  <a:gd name="T6" fmla="*/ 9 w 12"/>
                  <a:gd name="T7" fmla="*/ 2 h 4"/>
                  <a:gd name="T8" fmla="*/ 2 w 12"/>
                  <a:gd name="T9" fmla="*/ 0 h 4"/>
                  <a:gd name="T10" fmla="*/ 2 w 12"/>
                  <a:gd name="T11" fmla="*/ 0 h 4"/>
                </a:gdLst>
                <a:ahLst/>
                <a:cxnLst>
                  <a:cxn ang="0">
                    <a:pos x="T0" y="T1"/>
                  </a:cxn>
                  <a:cxn ang="0">
                    <a:pos x="T2" y="T3"/>
                  </a:cxn>
                  <a:cxn ang="0">
                    <a:pos x="T4" y="T5"/>
                  </a:cxn>
                  <a:cxn ang="0">
                    <a:pos x="T6" y="T7"/>
                  </a:cxn>
                  <a:cxn ang="0">
                    <a:pos x="T8" y="T9"/>
                  </a:cxn>
                  <a:cxn ang="0">
                    <a:pos x="T10" y="T11"/>
                  </a:cxn>
                </a:cxnLst>
                <a:rect l="0" t="0" r="r" b="b"/>
                <a:pathLst>
                  <a:path w="12" h="4">
                    <a:moveTo>
                      <a:pt x="2" y="0"/>
                    </a:moveTo>
                    <a:cubicBezTo>
                      <a:pt x="2" y="0"/>
                      <a:pt x="0" y="1"/>
                      <a:pt x="0" y="2"/>
                    </a:cubicBezTo>
                    <a:cubicBezTo>
                      <a:pt x="0" y="2"/>
                      <a:pt x="11" y="4"/>
                      <a:pt x="12" y="2"/>
                    </a:cubicBezTo>
                    <a:cubicBezTo>
                      <a:pt x="12" y="1"/>
                      <a:pt x="9" y="2"/>
                      <a:pt x="9" y="2"/>
                    </a:cubicBezTo>
                    <a:cubicBezTo>
                      <a:pt x="7" y="2"/>
                      <a:pt x="4" y="1"/>
                      <a:pt x="2" y="0"/>
                    </a:cubicBezTo>
                    <a:cubicBezTo>
                      <a:pt x="2" y="0"/>
                      <a:pt x="3" y="0"/>
                      <a:pt x="2" y="0"/>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57" name="Freeform 464">
                <a:extLst>
                  <a:ext uri="{FF2B5EF4-FFF2-40B4-BE49-F238E27FC236}">
                    <a16:creationId xmlns:a16="http://schemas.microsoft.com/office/drawing/2014/main" id="{3218615B-49E2-B9DF-76BD-E291EDAB6E69}"/>
                  </a:ext>
                </a:extLst>
              </p:cNvPr>
              <p:cNvSpPr>
                <a:spLocks/>
              </p:cNvSpPr>
              <p:nvPr/>
            </p:nvSpPr>
            <p:spPr bwMode="auto">
              <a:xfrm>
                <a:off x="8888358" y="4589426"/>
                <a:ext cx="57223" cy="34061"/>
              </a:xfrm>
              <a:custGeom>
                <a:avLst/>
                <a:gdLst>
                  <a:gd name="T0" fmla="*/ 0 w 11"/>
                  <a:gd name="T1" fmla="*/ 0 h 6"/>
                  <a:gd name="T2" fmla="*/ 8 w 11"/>
                  <a:gd name="T3" fmla="*/ 4 h 6"/>
                  <a:gd name="T4" fmla="*/ 0 w 11"/>
                  <a:gd name="T5" fmla="*/ 0 h 6"/>
                </a:gdLst>
                <a:ahLst/>
                <a:cxnLst>
                  <a:cxn ang="0">
                    <a:pos x="T0" y="T1"/>
                  </a:cxn>
                  <a:cxn ang="0">
                    <a:pos x="T2" y="T3"/>
                  </a:cxn>
                  <a:cxn ang="0">
                    <a:pos x="T4" y="T5"/>
                  </a:cxn>
                </a:cxnLst>
                <a:rect l="0" t="0" r="r" b="b"/>
                <a:pathLst>
                  <a:path w="11" h="6">
                    <a:moveTo>
                      <a:pt x="0" y="0"/>
                    </a:moveTo>
                    <a:cubicBezTo>
                      <a:pt x="1" y="0"/>
                      <a:pt x="7" y="6"/>
                      <a:pt x="8" y="4"/>
                    </a:cubicBezTo>
                    <a:cubicBezTo>
                      <a:pt x="11" y="1"/>
                      <a:pt x="1" y="0"/>
                      <a:pt x="0" y="0"/>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58" name="Freeform 465">
                <a:extLst>
                  <a:ext uri="{FF2B5EF4-FFF2-40B4-BE49-F238E27FC236}">
                    <a16:creationId xmlns:a16="http://schemas.microsoft.com/office/drawing/2014/main" id="{B3C42488-0B74-39C2-13F1-EA02C5CABEEA}"/>
                  </a:ext>
                </a:extLst>
              </p:cNvPr>
              <p:cNvSpPr>
                <a:spLocks/>
              </p:cNvSpPr>
              <p:nvPr/>
            </p:nvSpPr>
            <p:spPr bwMode="auto">
              <a:xfrm>
                <a:off x="9070759" y="4411545"/>
                <a:ext cx="32188" cy="22709"/>
              </a:xfrm>
              <a:custGeom>
                <a:avLst/>
                <a:gdLst>
                  <a:gd name="T0" fmla="*/ 3 w 6"/>
                  <a:gd name="T1" fmla="*/ 3 h 4"/>
                  <a:gd name="T2" fmla="*/ 4 w 6"/>
                  <a:gd name="T3" fmla="*/ 0 h 4"/>
                  <a:gd name="T4" fmla="*/ 3 w 6"/>
                  <a:gd name="T5" fmla="*/ 3 h 4"/>
                  <a:gd name="T6" fmla="*/ 3 w 6"/>
                  <a:gd name="T7" fmla="*/ 3 h 4"/>
                </a:gdLst>
                <a:ahLst/>
                <a:cxnLst>
                  <a:cxn ang="0">
                    <a:pos x="T0" y="T1"/>
                  </a:cxn>
                  <a:cxn ang="0">
                    <a:pos x="T2" y="T3"/>
                  </a:cxn>
                  <a:cxn ang="0">
                    <a:pos x="T4" y="T5"/>
                  </a:cxn>
                  <a:cxn ang="0">
                    <a:pos x="T6" y="T7"/>
                  </a:cxn>
                </a:cxnLst>
                <a:rect l="0" t="0" r="r" b="b"/>
                <a:pathLst>
                  <a:path w="6" h="4">
                    <a:moveTo>
                      <a:pt x="3" y="3"/>
                    </a:moveTo>
                    <a:cubicBezTo>
                      <a:pt x="0" y="4"/>
                      <a:pt x="1" y="0"/>
                      <a:pt x="4" y="0"/>
                    </a:cubicBezTo>
                    <a:cubicBezTo>
                      <a:pt x="6" y="0"/>
                      <a:pt x="5" y="3"/>
                      <a:pt x="3" y="3"/>
                    </a:cubicBezTo>
                    <a:cubicBezTo>
                      <a:pt x="2" y="4"/>
                      <a:pt x="5" y="3"/>
                      <a:pt x="3" y="3"/>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59" name="Freeform 466">
                <a:extLst>
                  <a:ext uri="{FF2B5EF4-FFF2-40B4-BE49-F238E27FC236}">
                    <a16:creationId xmlns:a16="http://schemas.microsoft.com/office/drawing/2014/main" id="{D2FAD87A-0699-4EAB-8AF4-4B3413F1BA9C}"/>
                  </a:ext>
                </a:extLst>
              </p:cNvPr>
              <p:cNvSpPr>
                <a:spLocks/>
              </p:cNvSpPr>
              <p:nvPr/>
            </p:nvSpPr>
            <p:spPr bwMode="auto">
              <a:xfrm>
                <a:off x="9124408" y="4407761"/>
                <a:ext cx="78683" cy="26493"/>
              </a:xfrm>
              <a:custGeom>
                <a:avLst/>
                <a:gdLst>
                  <a:gd name="T0" fmla="*/ 2 w 15"/>
                  <a:gd name="T1" fmla="*/ 3 h 5"/>
                  <a:gd name="T2" fmla="*/ 1 w 15"/>
                  <a:gd name="T3" fmla="*/ 1 h 5"/>
                  <a:gd name="T4" fmla="*/ 5 w 15"/>
                  <a:gd name="T5" fmla="*/ 0 h 5"/>
                  <a:gd name="T6" fmla="*/ 13 w 15"/>
                  <a:gd name="T7" fmla="*/ 2 h 5"/>
                  <a:gd name="T8" fmla="*/ 15 w 15"/>
                  <a:gd name="T9" fmla="*/ 5 h 5"/>
                  <a:gd name="T10" fmla="*/ 11 w 15"/>
                  <a:gd name="T11" fmla="*/ 3 h 5"/>
                  <a:gd name="T12" fmla="*/ 2 w 15"/>
                  <a:gd name="T13" fmla="*/ 3 h 5"/>
                  <a:gd name="T14" fmla="*/ 2 w 1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5">
                    <a:moveTo>
                      <a:pt x="2" y="3"/>
                    </a:moveTo>
                    <a:cubicBezTo>
                      <a:pt x="1" y="3"/>
                      <a:pt x="0" y="2"/>
                      <a:pt x="1" y="1"/>
                    </a:cubicBezTo>
                    <a:cubicBezTo>
                      <a:pt x="2" y="0"/>
                      <a:pt x="3" y="0"/>
                      <a:pt x="5" y="0"/>
                    </a:cubicBezTo>
                    <a:cubicBezTo>
                      <a:pt x="8" y="0"/>
                      <a:pt x="10" y="0"/>
                      <a:pt x="13" y="2"/>
                    </a:cubicBezTo>
                    <a:cubicBezTo>
                      <a:pt x="14" y="3"/>
                      <a:pt x="15" y="4"/>
                      <a:pt x="15" y="5"/>
                    </a:cubicBezTo>
                    <a:cubicBezTo>
                      <a:pt x="14" y="5"/>
                      <a:pt x="11" y="3"/>
                      <a:pt x="11" y="3"/>
                    </a:cubicBezTo>
                    <a:cubicBezTo>
                      <a:pt x="8" y="2"/>
                      <a:pt x="5" y="3"/>
                      <a:pt x="2" y="3"/>
                    </a:cubicBezTo>
                    <a:cubicBezTo>
                      <a:pt x="1" y="3"/>
                      <a:pt x="3" y="3"/>
                      <a:pt x="2" y="3"/>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60" name="Freeform 467">
                <a:extLst>
                  <a:ext uri="{FF2B5EF4-FFF2-40B4-BE49-F238E27FC236}">
                    <a16:creationId xmlns:a16="http://schemas.microsoft.com/office/drawing/2014/main" id="{11AAF11C-BEBB-604B-C3C5-6909203683D1}"/>
                  </a:ext>
                </a:extLst>
              </p:cNvPr>
              <p:cNvSpPr>
                <a:spLocks/>
              </p:cNvSpPr>
              <p:nvPr/>
            </p:nvSpPr>
            <p:spPr bwMode="auto">
              <a:xfrm>
                <a:off x="8882993" y="4279078"/>
                <a:ext cx="168096" cy="200590"/>
              </a:xfrm>
              <a:custGeom>
                <a:avLst/>
                <a:gdLst>
                  <a:gd name="T0" fmla="*/ 13 w 32"/>
                  <a:gd name="T1" fmla="*/ 32 h 36"/>
                  <a:gd name="T2" fmla="*/ 14 w 32"/>
                  <a:gd name="T3" fmla="*/ 30 h 36"/>
                  <a:gd name="T4" fmla="*/ 11 w 32"/>
                  <a:gd name="T5" fmla="*/ 28 h 36"/>
                  <a:gd name="T6" fmla="*/ 12 w 32"/>
                  <a:gd name="T7" fmla="*/ 23 h 36"/>
                  <a:gd name="T8" fmla="*/ 8 w 32"/>
                  <a:gd name="T9" fmla="*/ 23 h 36"/>
                  <a:gd name="T10" fmla="*/ 8 w 32"/>
                  <a:gd name="T11" fmla="*/ 29 h 36"/>
                  <a:gd name="T12" fmla="*/ 8 w 32"/>
                  <a:gd name="T13" fmla="*/ 30 h 36"/>
                  <a:gd name="T14" fmla="*/ 7 w 32"/>
                  <a:gd name="T15" fmla="*/ 34 h 36"/>
                  <a:gd name="T16" fmla="*/ 4 w 32"/>
                  <a:gd name="T17" fmla="*/ 36 h 36"/>
                  <a:gd name="T18" fmla="*/ 4 w 32"/>
                  <a:gd name="T19" fmla="*/ 31 h 36"/>
                  <a:gd name="T20" fmla="*/ 2 w 32"/>
                  <a:gd name="T21" fmla="*/ 26 h 36"/>
                  <a:gd name="T22" fmla="*/ 1 w 32"/>
                  <a:gd name="T23" fmla="*/ 21 h 36"/>
                  <a:gd name="T24" fmla="*/ 3 w 32"/>
                  <a:gd name="T25" fmla="*/ 14 h 36"/>
                  <a:gd name="T26" fmla="*/ 9 w 32"/>
                  <a:gd name="T27" fmla="*/ 5 h 36"/>
                  <a:gd name="T28" fmla="*/ 11 w 32"/>
                  <a:gd name="T29" fmla="*/ 2 h 36"/>
                  <a:gd name="T30" fmla="*/ 18 w 32"/>
                  <a:gd name="T31" fmla="*/ 4 h 36"/>
                  <a:gd name="T32" fmla="*/ 25 w 32"/>
                  <a:gd name="T33" fmla="*/ 4 h 36"/>
                  <a:gd name="T34" fmla="*/ 32 w 32"/>
                  <a:gd name="T35" fmla="*/ 1 h 36"/>
                  <a:gd name="T36" fmla="*/ 29 w 32"/>
                  <a:gd name="T37" fmla="*/ 6 h 36"/>
                  <a:gd name="T38" fmla="*/ 23 w 32"/>
                  <a:gd name="T39" fmla="*/ 7 h 36"/>
                  <a:gd name="T40" fmla="*/ 10 w 32"/>
                  <a:gd name="T41" fmla="*/ 7 h 36"/>
                  <a:gd name="T42" fmla="*/ 6 w 32"/>
                  <a:gd name="T43" fmla="*/ 10 h 36"/>
                  <a:gd name="T44" fmla="*/ 10 w 32"/>
                  <a:gd name="T45" fmla="*/ 15 h 36"/>
                  <a:gd name="T46" fmla="*/ 13 w 32"/>
                  <a:gd name="T47" fmla="*/ 14 h 36"/>
                  <a:gd name="T48" fmla="*/ 20 w 32"/>
                  <a:gd name="T49" fmla="*/ 13 h 36"/>
                  <a:gd name="T50" fmla="*/ 17 w 32"/>
                  <a:gd name="T51" fmla="*/ 16 h 36"/>
                  <a:gd name="T52" fmla="*/ 13 w 32"/>
                  <a:gd name="T53" fmla="*/ 17 h 36"/>
                  <a:gd name="T54" fmla="*/ 14 w 32"/>
                  <a:gd name="T55" fmla="*/ 20 h 36"/>
                  <a:gd name="T56" fmla="*/ 18 w 32"/>
                  <a:gd name="T57" fmla="*/ 25 h 36"/>
                  <a:gd name="T58" fmla="*/ 19 w 32"/>
                  <a:gd name="T59" fmla="*/ 28 h 36"/>
                  <a:gd name="T60" fmla="*/ 22 w 32"/>
                  <a:gd name="T61" fmla="*/ 30 h 36"/>
                  <a:gd name="T62" fmla="*/ 13 w 32"/>
                  <a:gd name="T63" fmla="*/ 32 h 36"/>
                  <a:gd name="T64" fmla="*/ 13 w 32"/>
                  <a:gd name="T65"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6">
                    <a:moveTo>
                      <a:pt x="13" y="32"/>
                    </a:moveTo>
                    <a:cubicBezTo>
                      <a:pt x="13" y="31"/>
                      <a:pt x="14" y="31"/>
                      <a:pt x="14" y="30"/>
                    </a:cubicBezTo>
                    <a:cubicBezTo>
                      <a:pt x="14" y="29"/>
                      <a:pt x="12" y="28"/>
                      <a:pt x="11" y="28"/>
                    </a:cubicBezTo>
                    <a:cubicBezTo>
                      <a:pt x="10" y="26"/>
                      <a:pt x="12" y="25"/>
                      <a:pt x="12" y="23"/>
                    </a:cubicBezTo>
                    <a:cubicBezTo>
                      <a:pt x="12" y="22"/>
                      <a:pt x="8" y="22"/>
                      <a:pt x="8" y="23"/>
                    </a:cubicBezTo>
                    <a:cubicBezTo>
                      <a:pt x="7" y="25"/>
                      <a:pt x="8" y="27"/>
                      <a:pt x="8" y="29"/>
                    </a:cubicBezTo>
                    <a:cubicBezTo>
                      <a:pt x="7" y="29"/>
                      <a:pt x="8" y="30"/>
                      <a:pt x="8" y="30"/>
                    </a:cubicBezTo>
                    <a:cubicBezTo>
                      <a:pt x="8" y="32"/>
                      <a:pt x="7" y="33"/>
                      <a:pt x="7" y="34"/>
                    </a:cubicBezTo>
                    <a:cubicBezTo>
                      <a:pt x="6" y="36"/>
                      <a:pt x="7" y="36"/>
                      <a:pt x="4" y="36"/>
                    </a:cubicBezTo>
                    <a:cubicBezTo>
                      <a:pt x="1" y="36"/>
                      <a:pt x="4" y="32"/>
                      <a:pt x="4" y="31"/>
                    </a:cubicBezTo>
                    <a:cubicBezTo>
                      <a:pt x="5" y="30"/>
                      <a:pt x="4" y="27"/>
                      <a:pt x="2" y="26"/>
                    </a:cubicBezTo>
                    <a:cubicBezTo>
                      <a:pt x="0" y="25"/>
                      <a:pt x="0" y="23"/>
                      <a:pt x="1" y="21"/>
                    </a:cubicBezTo>
                    <a:cubicBezTo>
                      <a:pt x="2" y="19"/>
                      <a:pt x="2" y="16"/>
                      <a:pt x="3" y="14"/>
                    </a:cubicBezTo>
                    <a:cubicBezTo>
                      <a:pt x="5" y="11"/>
                      <a:pt x="4" y="5"/>
                      <a:pt x="9" y="5"/>
                    </a:cubicBezTo>
                    <a:cubicBezTo>
                      <a:pt x="10" y="5"/>
                      <a:pt x="9" y="2"/>
                      <a:pt x="11" y="2"/>
                    </a:cubicBezTo>
                    <a:cubicBezTo>
                      <a:pt x="14" y="3"/>
                      <a:pt x="16" y="4"/>
                      <a:pt x="18" y="4"/>
                    </a:cubicBezTo>
                    <a:cubicBezTo>
                      <a:pt x="20" y="4"/>
                      <a:pt x="23" y="5"/>
                      <a:pt x="25" y="4"/>
                    </a:cubicBezTo>
                    <a:cubicBezTo>
                      <a:pt x="26" y="4"/>
                      <a:pt x="32" y="0"/>
                      <a:pt x="32" y="1"/>
                    </a:cubicBezTo>
                    <a:cubicBezTo>
                      <a:pt x="32" y="2"/>
                      <a:pt x="29" y="5"/>
                      <a:pt x="29" y="6"/>
                    </a:cubicBezTo>
                    <a:cubicBezTo>
                      <a:pt x="27" y="7"/>
                      <a:pt x="25" y="7"/>
                      <a:pt x="23" y="7"/>
                    </a:cubicBezTo>
                    <a:cubicBezTo>
                      <a:pt x="18" y="6"/>
                      <a:pt x="14" y="7"/>
                      <a:pt x="10" y="7"/>
                    </a:cubicBezTo>
                    <a:cubicBezTo>
                      <a:pt x="7" y="6"/>
                      <a:pt x="6" y="7"/>
                      <a:pt x="6" y="10"/>
                    </a:cubicBezTo>
                    <a:cubicBezTo>
                      <a:pt x="6" y="13"/>
                      <a:pt x="9" y="13"/>
                      <a:pt x="10" y="15"/>
                    </a:cubicBezTo>
                    <a:cubicBezTo>
                      <a:pt x="11" y="17"/>
                      <a:pt x="12" y="15"/>
                      <a:pt x="13" y="14"/>
                    </a:cubicBezTo>
                    <a:cubicBezTo>
                      <a:pt x="13" y="13"/>
                      <a:pt x="20" y="12"/>
                      <a:pt x="20" y="13"/>
                    </a:cubicBezTo>
                    <a:cubicBezTo>
                      <a:pt x="21" y="13"/>
                      <a:pt x="18" y="16"/>
                      <a:pt x="17" y="16"/>
                    </a:cubicBezTo>
                    <a:cubicBezTo>
                      <a:pt x="15" y="18"/>
                      <a:pt x="15" y="18"/>
                      <a:pt x="13" y="17"/>
                    </a:cubicBezTo>
                    <a:cubicBezTo>
                      <a:pt x="13" y="17"/>
                      <a:pt x="14" y="20"/>
                      <a:pt x="14" y="20"/>
                    </a:cubicBezTo>
                    <a:cubicBezTo>
                      <a:pt x="15" y="21"/>
                      <a:pt x="18" y="23"/>
                      <a:pt x="18" y="25"/>
                    </a:cubicBezTo>
                    <a:cubicBezTo>
                      <a:pt x="18" y="26"/>
                      <a:pt x="18" y="27"/>
                      <a:pt x="19" y="28"/>
                    </a:cubicBezTo>
                    <a:cubicBezTo>
                      <a:pt x="19" y="28"/>
                      <a:pt x="21" y="30"/>
                      <a:pt x="22" y="30"/>
                    </a:cubicBezTo>
                    <a:cubicBezTo>
                      <a:pt x="20" y="31"/>
                      <a:pt x="15" y="33"/>
                      <a:pt x="13" y="32"/>
                    </a:cubicBezTo>
                    <a:cubicBezTo>
                      <a:pt x="13" y="31"/>
                      <a:pt x="14" y="33"/>
                      <a:pt x="13" y="32"/>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61" name="Freeform 468">
                <a:extLst>
                  <a:ext uri="{FF2B5EF4-FFF2-40B4-BE49-F238E27FC236}">
                    <a16:creationId xmlns:a16="http://schemas.microsoft.com/office/drawing/2014/main" id="{CCF16A08-523D-AA06-ED9D-2A65D1D264B9}"/>
                  </a:ext>
                </a:extLst>
              </p:cNvPr>
              <p:cNvSpPr>
                <a:spLocks/>
              </p:cNvSpPr>
              <p:nvPr/>
            </p:nvSpPr>
            <p:spPr bwMode="auto">
              <a:xfrm>
                <a:off x="9108312" y="4267724"/>
                <a:ext cx="41130" cy="83263"/>
              </a:xfrm>
              <a:custGeom>
                <a:avLst/>
                <a:gdLst>
                  <a:gd name="T0" fmla="*/ 3 w 8"/>
                  <a:gd name="T1" fmla="*/ 2 h 15"/>
                  <a:gd name="T2" fmla="*/ 3 w 8"/>
                  <a:gd name="T3" fmla="*/ 0 h 15"/>
                  <a:gd name="T4" fmla="*/ 0 w 8"/>
                  <a:gd name="T5" fmla="*/ 4 h 15"/>
                  <a:gd name="T6" fmla="*/ 1 w 8"/>
                  <a:gd name="T7" fmla="*/ 8 h 15"/>
                  <a:gd name="T8" fmla="*/ 2 w 8"/>
                  <a:gd name="T9" fmla="*/ 12 h 15"/>
                  <a:gd name="T10" fmla="*/ 5 w 8"/>
                  <a:gd name="T11" fmla="*/ 15 h 15"/>
                  <a:gd name="T12" fmla="*/ 4 w 8"/>
                  <a:gd name="T13" fmla="*/ 13 h 15"/>
                  <a:gd name="T14" fmla="*/ 3 w 8"/>
                  <a:gd name="T15" fmla="*/ 9 h 15"/>
                  <a:gd name="T16" fmla="*/ 7 w 8"/>
                  <a:gd name="T17" fmla="*/ 9 h 15"/>
                  <a:gd name="T18" fmla="*/ 5 w 8"/>
                  <a:gd name="T19" fmla="*/ 7 h 15"/>
                  <a:gd name="T20" fmla="*/ 6 w 8"/>
                  <a:gd name="T21" fmla="*/ 5 h 15"/>
                  <a:gd name="T22" fmla="*/ 2 w 8"/>
                  <a:gd name="T23" fmla="*/ 6 h 15"/>
                  <a:gd name="T24" fmla="*/ 3 w 8"/>
                  <a:gd name="T25" fmla="*/ 2 h 15"/>
                  <a:gd name="T26" fmla="*/ 3 w 8"/>
                  <a:gd name="T27"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5">
                    <a:moveTo>
                      <a:pt x="3" y="2"/>
                    </a:moveTo>
                    <a:cubicBezTo>
                      <a:pt x="3" y="1"/>
                      <a:pt x="3" y="1"/>
                      <a:pt x="3" y="0"/>
                    </a:cubicBezTo>
                    <a:cubicBezTo>
                      <a:pt x="2" y="0"/>
                      <a:pt x="0" y="3"/>
                      <a:pt x="0" y="4"/>
                    </a:cubicBezTo>
                    <a:cubicBezTo>
                      <a:pt x="0" y="5"/>
                      <a:pt x="1" y="6"/>
                      <a:pt x="1" y="8"/>
                    </a:cubicBezTo>
                    <a:cubicBezTo>
                      <a:pt x="1" y="9"/>
                      <a:pt x="1" y="11"/>
                      <a:pt x="2" y="12"/>
                    </a:cubicBezTo>
                    <a:cubicBezTo>
                      <a:pt x="2" y="12"/>
                      <a:pt x="5" y="15"/>
                      <a:pt x="5" y="15"/>
                    </a:cubicBezTo>
                    <a:cubicBezTo>
                      <a:pt x="5" y="15"/>
                      <a:pt x="4" y="13"/>
                      <a:pt x="4" y="13"/>
                    </a:cubicBezTo>
                    <a:cubicBezTo>
                      <a:pt x="3" y="12"/>
                      <a:pt x="3" y="10"/>
                      <a:pt x="3" y="9"/>
                    </a:cubicBezTo>
                    <a:cubicBezTo>
                      <a:pt x="3" y="8"/>
                      <a:pt x="7" y="9"/>
                      <a:pt x="7" y="9"/>
                    </a:cubicBezTo>
                    <a:cubicBezTo>
                      <a:pt x="8" y="9"/>
                      <a:pt x="6" y="8"/>
                      <a:pt x="5" y="7"/>
                    </a:cubicBezTo>
                    <a:cubicBezTo>
                      <a:pt x="5" y="7"/>
                      <a:pt x="6" y="6"/>
                      <a:pt x="6" y="5"/>
                    </a:cubicBezTo>
                    <a:cubicBezTo>
                      <a:pt x="7" y="1"/>
                      <a:pt x="3" y="6"/>
                      <a:pt x="2" y="6"/>
                    </a:cubicBezTo>
                    <a:cubicBezTo>
                      <a:pt x="2" y="6"/>
                      <a:pt x="4" y="3"/>
                      <a:pt x="3" y="2"/>
                    </a:cubicBezTo>
                    <a:cubicBezTo>
                      <a:pt x="3" y="1"/>
                      <a:pt x="4" y="3"/>
                      <a:pt x="3" y="2"/>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62" name="Freeform 469">
                <a:extLst>
                  <a:ext uri="{FF2B5EF4-FFF2-40B4-BE49-F238E27FC236}">
                    <a16:creationId xmlns:a16="http://schemas.microsoft.com/office/drawing/2014/main" id="{D3E87F32-38D4-CC74-61B5-01318B0B4E77}"/>
                  </a:ext>
                </a:extLst>
              </p:cNvPr>
              <p:cNvSpPr>
                <a:spLocks/>
              </p:cNvSpPr>
              <p:nvPr/>
            </p:nvSpPr>
            <p:spPr bwMode="auto">
              <a:xfrm>
                <a:off x="9129773" y="4256371"/>
                <a:ext cx="14306" cy="11355"/>
              </a:xfrm>
              <a:custGeom>
                <a:avLst/>
                <a:gdLst>
                  <a:gd name="T0" fmla="*/ 1 w 3"/>
                  <a:gd name="T1" fmla="*/ 2 h 2"/>
                  <a:gd name="T2" fmla="*/ 2 w 3"/>
                  <a:gd name="T3" fmla="*/ 0 h 2"/>
                  <a:gd name="T4" fmla="*/ 1 w 3"/>
                  <a:gd name="T5" fmla="*/ 2 h 2"/>
                </a:gdLst>
                <a:ahLst/>
                <a:cxnLst>
                  <a:cxn ang="0">
                    <a:pos x="T0" y="T1"/>
                  </a:cxn>
                  <a:cxn ang="0">
                    <a:pos x="T2" y="T3"/>
                  </a:cxn>
                  <a:cxn ang="0">
                    <a:pos x="T4" y="T5"/>
                  </a:cxn>
                </a:cxnLst>
                <a:rect l="0" t="0" r="r" b="b"/>
                <a:pathLst>
                  <a:path w="3" h="2">
                    <a:moveTo>
                      <a:pt x="1" y="2"/>
                    </a:moveTo>
                    <a:cubicBezTo>
                      <a:pt x="0" y="2"/>
                      <a:pt x="1" y="0"/>
                      <a:pt x="2" y="0"/>
                    </a:cubicBezTo>
                    <a:cubicBezTo>
                      <a:pt x="3" y="0"/>
                      <a:pt x="2" y="2"/>
                      <a:pt x="1" y="2"/>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63" name="Freeform 470">
                <a:extLst>
                  <a:ext uri="{FF2B5EF4-FFF2-40B4-BE49-F238E27FC236}">
                    <a16:creationId xmlns:a16="http://schemas.microsoft.com/office/drawing/2014/main" id="{37BBAEEA-4DBE-B512-6AE6-977689DC8E97}"/>
                  </a:ext>
                </a:extLst>
              </p:cNvPr>
              <p:cNvSpPr>
                <a:spLocks/>
              </p:cNvSpPr>
              <p:nvPr/>
            </p:nvSpPr>
            <p:spPr bwMode="auto">
              <a:xfrm>
                <a:off x="9186997" y="4328280"/>
                <a:ext cx="25036" cy="11355"/>
              </a:xfrm>
              <a:custGeom>
                <a:avLst/>
                <a:gdLst>
                  <a:gd name="T0" fmla="*/ 5 w 5"/>
                  <a:gd name="T1" fmla="*/ 1 h 2"/>
                  <a:gd name="T2" fmla="*/ 0 w 5"/>
                  <a:gd name="T3" fmla="*/ 1 h 2"/>
                  <a:gd name="T4" fmla="*/ 5 w 5"/>
                  <a:gd name="T5" fmla="*/ 1 h 2"/>
                </a:gdLst>
                <a:ahLst/>
                <a:cxnLst>
                  <a:cxn ang="0">
                    <a:pos x="T0" y="T1"/>
                  </a:cxn>
                  <a:cxn ang="0">
                    <a:pos x="T2" y="T3"/>
                  </a:cxn>
                  <a:cxn ang="0">
                    <a:pos x="T4" y="T5"/>
                  </a:cxn>
                </a:cxnLst>
                <a:rect l="0" t="0" r="r" b="b"/>
                <a:pathLst>
                  <a:path w="5" h="2">
                    <a:moveTo>
                      <a:pt x="5" y="1"/>
                    </a:moveTo>
                    <a:cubicBezTo>
                      <a:pt x="5" y="0"/>
                      <a:pt x="0" y="0"/>
                      <a:pt x="0" y="1"/>
                    </a:cubicBezTo>
                    <a:cubicBezTo>
                      <a:pt x="0" y="1"/>
                      <a:pt x="5" y="2"/>
                      <a:pt x="5" y="1"/>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64" name="Freeform 471">
                <a:extLst>
                  <a:ext uri="{FF2B5EF4-FFF2-40B4-BE49-F238E27FC236}">
                    <a16:creationId xmlns:a16="http://schemas.microsoft.com/office/drawing/2014/main" id="{92D5FF10-4265-4986-34F6-A0B06DD5AD10}"/>
                  </a:ext>
                </a:extLst>
              </p:cNvPr>
              <p:cNvSpPr>
                <a:spLocks/>
              </p:cNvSpPr>
              <p:nvPr/>
            </p:nvSpPr>
            <p:spPr bwMode="auto">
              <a:xfrm>
                <a:off x="9192362" y="4333956"/>
                <a:ext cx="98354" cy="62449"/>
              </a:xfrm>
              <a:custGeom>
                <a:avLst/>
                <a:gdLst>
                  <a:gd name="T0" fmla="*/ 10 w 19"/>
                  <a:gd name="T1" fmla="*/ 1 h 11"/>
                  <a:gd name="T2" fmla="*/ 4 w 19"/>
                  <a:gd name="T3" fmla="*/ 3 h 11"/>
                  <a:gd name="T4" fmla="*/ 3 w 19"/>
                  <a:gd name="T5" fmla="*/ 4 h 11"/>
                  <a:gd name="T6" fmla="*/ 1 w 19"/>
                  <a:gd name="T7" fmla="*/ 3 h 11"/>
                  <a:gd name="T8" fmla="*/ 3 w 19"/>
                  <a:gd name="T9" fmla="*/ 6 h 11"/>
                  <a:gd name="T10" fmla="*/ 6 w 19"/>
                  <a:gd name="T11" fmla="*/ 7 h 11"/>
                  <a:gd name="T12" fmla="*/ 9 w 19"/>
                  <a:gd name="T13" fmla="*/ 10 h 11"/>
                  <a:gd name="T14" fmla="*/ 14 w 19"/>
                  <a:gd name="T15" fmla="*/ 10 h 11"/>
                  <a:gd name="T16" fmla="*/ 18 w 19"/>
                  <a:gd name="T17" fmla="*/ 5 h 11"/>
                  <a:gd name="T18" fmla="*/ 15 w 19"/>
                  <a:gd name="T19" fmla="*/ 2 h 11"/>
                  <a:gd name="T20" fmla="*/ 10 w 19"/>
                  <a:gd name="T21" fmla="*/ 1 h 11"/>
                  <a:gd name="T22" fmla="*/ 10 w 19"/>
                  <a:gd name="T23"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1">
                    <a:moveTo>
                      <a:pt x="10" y="1"/>
                    </a:moveTo>
                    <a:cubicBezTo>
                      <a:pt x="9" y="0"/>
                      <a:pt x="5" y="2"/>
                      <a:pt x="4" y="3"/>
                    </a:cubicBezTo>
                    <a:cubicBezTo>
                      <a:pt x="3" y="3"/>
                      <a:pt x="4" y="3"/>
                      <a:pt x="3" y="4"/>
                    </a:cubicBezTo>
                    <a:cubicBezTo>
                      <a:pt x="3" y="5"/>
                      <a:pt x="2" y="3"/>
                      <a:pt x="1" y="3"/>
                    </a:cubicBezTo>
                    <a:cubicBezTo>
                      <a:pt x="0" y="3"/>
                      <a:pt x="2" y="6"/>
                      <a:pt x="3" y="6"/>
                    </a:cubicBezTo>
                    <a:cubicBezTo>
                      <a:pt x="3" y="7"/>
                      <a:pt x="5" y="7"/>
                      <a:pt x="6" y="7"/>
                    </a:cubicBezTo>
                    <a:cubicBezTo>
                      <a:pt x="8" y="7"/>
                      <a:pt x="8" y="9"/>
                      <a:pt x="9" y="10"/>
                    </a:cubicBezTo>
                    <a:cubicBezTo>
                      <a:pt x="10" y="11"/>
                      <a:pt x="13" y="10"/>
                      <a:pt x="14" y="10"/>
                    </a:cubicBezTo>
                    <a:cubicBezTo>
                      <a:pt x="18" y="10"/>
                      <a:pt x="19" y="8"/>
                      <a:pt x="18" y="5"/>
                    </a:cubicBezTo>
                    <a:cubicBezTo>
                      <a:pt x="18" y="3"/>
                      <a:pt x="17" y="2"/>
                      <a:pt x="15" y="2"/>
                    </a:cubicBezTo>
                    <a:cubicBezTo>
                      <a:pt x="14" y="2"/>
                      <a:pt x="12" y="1"/>
                      <a:pt x="10" y="1"/>
                    </a:cubicBezTo>
                    <a:cubicBezTo>
                      <a:pt x="10" y="1"/>
                      <a:pt x="11" y="1"/>
                      <a:pt x="10" y="1"/>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65" name="Freeform 485">
                <a:extLst>
                  <a:ext uri="{FF2B5EF4-FFF2-40B4-BE49-F238E27FC236}">
                    <a16:creationId xmlns:a16="http://schemas.microsoft.com/office/drawing/2014/main" id="{F880FBF5-2B6C-FD35-DBAD-340A388D4701}"/>
                  </a:ext>
                </a:extLst>
              </p:cNvPr>
              <p:cNvSpPr>
                <a:spLocks/>
              </p:cNvSpPr>
              <p:nvPr/>
            </p:nvSpPr>
            <p:spPr bwMode="auto">
              <a:xfrm>
                <a:off x="7897665" y="4055781"/>
                <a:ext cx="57223" cy="100296"/>
              </a:xfrm>
              <a:custGeom>
                <a:avLst/>
                <a:gdLst>
                  <a:gd name="T0" fmla="*/ 2 w 11"/>
                  <a:gd name="T1" fmla="*/ 0 h 18"/>
                  <a:gd name="T2" fmla="*/ 1 w 11"/>
                  <a:gd name="T3" fmla="*/ 0 h 18"/>
                  <a:gd name="T4" fmla="*/ 1 w 11"/>
                  <a:gd name="T5" fmla="*/ 3 h 18"/>
                  <a:gd name="T6" fmla="*/ 0 w 11"/>
                  <a:gd name="T7" fmla="*/ 8 h 18"/>
                  <a:gd name="T8" fmla="*/ 4 w 11"/>
                  <a:gd name="T9" fmla="*/ 18 h 18"/>
                  <a:gd name="T10" fmla="*/ 9 w 11"/>
                  <a:gd name="T11" fmla="*/ 15 h 18"/>
                  <a:gd name="T12" fmla="*/ 9 w 11"/>
                  <a:gd name="T13" fmla="*/ 8 h 18"/>
                  <a:gd name="T14" fmla="*/ 2 w 11"/>
                  <a:gd name="T15" fmla="*/ 0 h 18"/>
                  <a:gd name="T16" fmla="*/ 2 w 11"/>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8">
                    <a:moveTo>
                      <a:pt x="2" y="0"/>
                    </a:moveTo>
                    <a:cubicBezTo>
                      <a:pt x="2" y="0"/>
                      <a:pt x="2" y="0"/>
                      <a:pt x="1" y="0"/>
                    </a:cubicBezTo>
                    <a:cubicBezTo>
                      <a:pt x="1" y="0"/>
                      <a:pt x="1" y="3"/>
                      <a:pt x="1" y="3"/>
                    </a:cubicBezTo>
                    <a:cubicBezTo>
                      <a:pt x="1" y="5"/>
                      <a:pt x="0" y="6"/>
                      <a:pt x="0" y="8"/>
                    </a:cubicBezTo>
                    <a:cubicBezTo>
                      <a:pt x="0" y="11"/>
                      <a:pt x="0" y="18"/>
                      <a:pt x="4" y="18"/>
                    </a:cubicBezTo>
                    <a:cubicBezTo>
                      <a:pt x="6" y="18"/>
                      <a:pt x="9" y="17"/>
                      <a:pt x="9" y="15"/>
                    </a:cubicBezTo>
                    <a:cubicBezTo>
                      <a:pt x="11" y="13"/>
                      <a:pt x="9" y="10"/>
                      <a:pt x="9" y="8"/>
                    </a:cubicBezTo>
                    <a:cubicBezTo>
                      <a:pt x="7" y="6"/>
                      <a:pt x="5" y="0"/>
                      <a:pt x="2" y="0"/>
                    </a:cubicBezTo>
                    <a:cubicBezTo>
                      <a:pt x="1" y="0"/>
                      <a:pt x="3" y="0"/>
                      <a:pt x="2" y="0"/>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66" name="Freeform 487">
                <a:extLst>
                  <a:ext uri="{FF2B5EF4-FFF2-40B4-BE49-F238E27FC236}">
                    <a16:creationId xmlns:a16="http://schemas.microsoft.com/office/drawing/2014/main" id="{4EE5F252-01AE-7B48-2425-FA90601F9EDB}"/>
                  </a:ext>
                </a:extLst>
              </p:cNvPr>
              <p:cNvSpPr>
                <a:spLocks/>
              </p:cNvSpPr>
              <p:nvPr/>
            </p:nvSpPr>
            <p:spPr bwMode="auto">
              <a:xfrm>
                <a:off x="7352248" y="1938224"/>
                <a:ext cx="57223" cy="45416"/>
              </a:xfrm>
              <a:custGeom>
                <a:avLst/>
                <a:gdLst>
                  <a:gd name="T0" fmla="*/ 9 w 11"/>
                  <a:gd name="T1" fmla="*/ 7 h 8"/>
                  <a:gd name="T2" fmla="*/ 8 w 11"/>
                  <a:gd name="T3" fmla="*/ 4 h 8"/>
                  <a:gd name="T4" fmla="*/ 3 w 11"/>
                  <a:gd name="T5" fmla="*/ 0 h 8"/>
                  <a:gd name="T6" fmla="*/ 1 w 11"/>
                  <a:gd name="T7" fmla="*/ 2 h 8"/>
                  <a:gd name="T8" fmla="*/ 3 w 11"/>
                  <a:gd name="T9" fmla="*/ 5 h 8"/>
                  <a:gd name="T10" fmla="*/ 9 w 11"/>
                  <a:gd name="T11" fmla="*/ 7 h 8"/>
                  <a:gd name="T12" fmla="*/ 9 w 11"/>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11" h="8">
                    <a:moveTo>
                      <a:pt x="9" y="7"/>
                    </a:moveTo>
                    <a:cubicBezTo>
                      <a:pt x="11" y="8"/>
                      <a:pt x="9" y="5"/>
                      <a:pt x="8" y="4"/>
                    </a:cubicBezTo>
                    <a:cubicBezTo>
                      <a:pt x="7" y="3"/>
                      <a:pt x="4" y="1"/>
                      <a:pt x="3" y="0"/>
                    </a:cubicBezTo>
                    <a:cubicBezTo>
                      <a:pt x="2" y="0"/>
                      <a:pt x="1" y="1"/>
                      <a:pt x="1" y="2"/>
                    </a:cubicBezTo>
                    <a:cubicBezTo>
                      <a:pt x="0" y="3"/>
                      <a:pt x="2" y="4"/>
                      <a:pt x="3" y="5"/>
                    </a:cubicBezTo>
                    <a:cubicBezTo>
                      <a:pt x="5" y="6"/>
                      <a:pt x="7" y="7"/>
                      <a:pt x="9" y="7"/>
                    </a:cubicBezTo>
                    <a:cubicBezTo>
                      <a:pt x="10" y="7"/>
                      <a:pt x="7" y="7"/>
                      <a:pt x="9" y="7"/>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67" name="Freeform 488">
                <a:extLst>
                  <a:ext uri="{FF2B5EF4-FFF2-40B4-BE49-F238E27FC236}">
                    <a16:creationId xmlns:a16="http://schemas.microsoft.com/office/drawing/2014/main" id="{2EAB7166-BDA6-03CD-00A9-7796DCE6B6A1}"/>
                  </a:ext>
                </a:extLst>
              </p:cNvPr>
              <p:cNvSpPr>
                <a:spLocks/>
              </p:cNvSpPr>
              <p:nvPr/>
            </p:nvSpPr>
            <p:spPr bwMode="auto">
              <a:xfrm>
                <a:off x="7078645" y="1972287"/>
                <a:ext cx="57223" cy="54878"/>
              </a:xfrm>
              <a:custGeom>
                <a:avLst/>
                <a:gdLst>
                  <a:gd name="T0" fmla="*/ 10 w 11"/>
                  <a:gd name="T1" fmla="*/ 6 h 10"/>
                  <a:gd name="T2" fmla="*/ 6 w 11"/>
                  <a:gd name="T3" fmla="*/ 10 h 10"/>
                  <a:gd name="T4" fmla="*/ 0 w 11"/>
                  <a:gd name="T5" fmla="*/ 6 h 10"/>
                  <a:gd name="T6" fmla="*/ 10 w 11"/>
                  <a:gd name="T7" fmla="*/ 6 h 10"/>
                  <a:gd name="T8" fmla="*/ 10 w 11"/>
                  <a:gd name="T9" fmla="*/ 6 h 10"/>
                </a:gdLst>
                <a:ahLst/>
                <a:cxnLst>
                  <a:cxn ang="0">
                    <a:pos x="T0" y="T1"/>
                  </a:cxn>
                  <a:cxn ang="0">
                    <a:pos x="T2" y="T3"/>
                  </a:cxn>
                  <a:cxn ang="0">
                    <a:pos x="T4" y="T5"/>
                  </a:cxn>
                  <a:cxn ang="0">
                    <a:pos x="T6" y="T7"/>
                  </a:cxn>
                  <a:cxn ang="0">
                    <a:pos x="T8" y="T9"/>
                  </a:cxn>
                </a:cxnLst>
                <a:rect l="0" t="0" r="r" b="b"/>
                <a:pathLst>
                  <a:path w="11" h="10">
                    <a:moveTo>
                      <a:pt x="10" y="6"/>
                    </a:moveTo>
                    <a:cubicBezTo>
                      <a:pt x="10" y="8"/>
                      <a:pt x="7" y="9"/>
                      <a:pt x="6" y="10"/>
                    </a:cubicBezTo>
                    <a:cubicBezTo>
                      <a:pt x="4" y="10"/>
                      <a:pt x="0" y="9"/>
                      <a:pt x="0" y="6"/>
                    </a:cubicBezTo>
                    <a:cubicBezTo>
                      <a:pt x="1" y="0"/>
                      <a:pt x="11" y="6"/>
                      <a:pt x="10" y="6"/>
                    </a:cubicBezTo>
                    <a:cubicBezTo>
                      <a:pt x="10" y="7"/>
                      <a:pt x="11" y="5"/>
                      <a:pt x="10" y="6"/>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68" name="Freeform 489">
                <a:extLst>
                  <a:ext uri="{FF2B5EF4-FFF2-40B4-BE49-F238E27FC236}">
                    <a16:creationId xmlns:a16="http://schemas.microsoft.com/office/drawing/2014/main" id="{38CBEF32-8104-11BF-3CE9-5B1E2EB2B6FC}"/>
                  </a:ext>
                </a:extLst>
              </p:cNvPr>
              <p:cNvSpPr>
                <a:spLocks/>
              </p:cNvSpPr>
              <p:nvPr/>
            </p:nvSpPr>
            <p:spPr bwMode="auto">
              <a:xfrm>
                <a:off x="7650886" y="1783050"/>
                <a:ext cx="46495" cy="28387"/>
              </a:xfrm>
              <a:custGeom>
                <a:avLst/>
                <a:gdLst>
                  <a:gd name="T0" fmla="*/ 9 w 9"/>
                  <a:gd name="T1" fmla="*/ 3 h 5"/>
                  <a:gd name="T2" fmla="*/ 4 w 9"/>
                  <a:gd name="T3" fmla="*/ 5 h 5"/>
                  <a:gd name="T4" fmla="*/ 1 w 9"/>
                  <a:gd name="T5" fmla="*/ 1 h 5"/>
                  <a:gd name="T6" fmla="*/ 6 w 9"/>
                  <a:gd name="T7" fmla="*/ 1 h 5"/>
                  <a:gd name="T8" fmla="*/ 9 w 9"/>
                  <a:gd name="T9" fmla="*/ 3 h 5"/>
                </a:gdLst>
                <a:ahLst/>
                <a:cxnLst>
                  <a:cxn ang="0">
                    <a:pos x="T0" y="T1"/>
                  </a:cxn>
                  <a:cxn ang="0">
                    <a:pos x="T2" y="T3"/>
                  </a:cxn>
                  <a:cxn ang="0">
                    <a:pos x="T4" y="T5"/>
                  </a:cxn>
                  <a:cxn ang="0">
                    <a:pos x="T6" y="T7"/>
                  </a:cxn>
                  <a:cxn ang="0">
                    <a:pos x="T8" y="T9"/>
                  </a:cxn>
                </a:cxnLst>
                <a:rect l="0" t="0" r="r" b="b"/>
                <a:pathLst>
                  <a:path w="9" h="5">
                    <a:moveTo>
                      <a:pt x="9" y="3"/>
                    </a:moveTo>
                    <a:cubicBezTo>
                      <a:pt x="7" y="4"/>
                      <a:pt x="6" y="4"/>
                      <a:pt x="4" y="5"/>
                    </a:cubicBezTo>
                    <a:cubicBezTo>
                      <a:pt x="2" y="5"/>
                      <a:pt x="0" y="3"/>
                      <a:pt x="1" y="1"/>
                    </a:cubicBezTo>
                    <a:cubicBezTo>
                      <a:pt x="1" y="0"/>
                      <a:pt x="5" y="0"/>
                      <a:pt x="6" y="1"/>
                    </a:cubicBezTo>
                    <a:cubicBezTo>
                      <a:pt x="7" y="1"/>
                      <a:pt x="8" y="3"/>
                      <a:pt x="9" y="3"/>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69" name="Freeform 490">
                <a:extLst>
                  <a:ext uri="{FF2B5EF4-FFF2-40B4-BE49-F238E27FC236}">
                    <a16:creationId xmlns:a16="http://schemas.microsoft.com/office/drawing/2014/main" id="{A08D1D09-70DD-42EE-652D-E5ED42D87D59}"/>
                  </a:ext>
                </a:extLst>
              </p:cNvPr>
              <p:cNvSpPr>
                <a:spLocks/>
              </p:cNvSpPr>
              <p:nvPr/>
            </p:nvSpPr>
            <p:spPr bwMode="auto">
              <a:xfrm>
                <a:off x="8698802" y="1728172"/>
                <a:ext cx="51859" cy="26493"/>
              </a:xfrm>
              <a:custGeom>
                <a:avLst/>
                <a:gdLst>
                  <a:gd name="T0" fmla="*/ 6 w 10"/>
                  <a:gd name="T1" fmla="*/ 5 h 5"/>
                  <a:gd name="T2" fmla="*/ 1 w 10"/>
                  <a:gd name="T3" fmla="*/ 4 h 5"/>
                  <a:gd name="T4" fmla="*/ 4 w 10"/>
                  <a:gd name="T5" fmla="*/ 1 h 5"/>
                  <a:gd name="T6" fmla="*/ 9 w 10"/>
                  <a:gd name="T7" fmla="*/ 1 h 5"/>
                  <a:gd name="T8" fmla="*/ 6 w 10"/>
                  <a:gd name="T9" fmla="*/ 5 h 5"/>
                  <a:gd name="T10" fmla="*/ 6 w 10"/>
                  <a:gd name="T11" fmla="*/ 5 h 5"/>
                </a:gdLst>
                <a:ahLst/>
                <a:cxnLst>
                  <a:cxn ang="0">
                    <a:pos x="T0" y="T1"/>
                  </a:cxn>
                  <a:cxn ang="0">
                    <a:pos x="T2" y="T3"/>
                  </a:cxn>
                  <a:cxn ang="0">
                    <a:pos x="T4" y="T5"/>
                  </a:cxn>
                  <a:cxn ang="0">
                    <a:pos x="T6" y="T7"/>
                  </a:cxn>
                  <a:cxn ang="0">
                    <a:pos x="T8" y="T9"/>
                  </a:cxn>
                  <a:cxn ang="0">
                    <a:pos x="T10" y="T11"/>
                  </a:cxn>
                </a:cxnLst>
                <a:rect l="0" t="0" r="r" b="b"/>
                <a:pathLst>
                  <a:path w="10" h="5">
                    <a:moveTo>
                      <a:pt x="6" y="5"/>
                    </a:moveTo>
                    <a:cubicBezTo>
                      <a:pt x="4" y="5"/>
                      <a:pt x="2" y="4"/>
                      <a:pt x="1" y="4"/>
                    </a:cubicBezTo>
                    <a:cubicBezTo>
                      <a:pt x="0" y="3"/>
                      <a:pt x="3" y="1"/>
                      <a:pt x="4" y="1"/>
                    </a:cubicBezTo>
                    <a:cubicBezTo>
                      <a:pt x="5" y="0"/>
                      <a:pt x="8" y="0"/>
                      <a:pt x="9" y="1"/>
                    </a:cubicBezTo>
                    <a:cubicBezTo>
                      <a:pt x="10" y="2"/>
                      <a:pt x="7" y="5"/>
                      <a:pt x="6" y="5"/>
                    </a:cubicBezTo>
                    <a:cubicBezTo>
                      <a:pt x="4" y="5"/>
                      <a:pt x="6" y="5"/>
                      <a:pt x="6" y="5"/>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70" name="Freeform 491">
                <a:extLst>
                  <a:ext uri="{FF2B5EF4-FFF2-40B4-BE49-F238E27FC236}">
                    <a16:creationId xmlns:a16="http://schemas.microsoft.com/office/drawing/2014/main" id="{FA405ADF-128B-B107-A3B8-9C4ECEC17607}"/>
                  </a:ext>
                </a:extLst>
              </p:cNvPr>
              <p:cNvSpPr>
                <a:spLocks/>
              </p:cNvSpPr>
              <p:nvPr/>
            </p:nvSpPr>
            <p:spPr bwMode="auto">
              <a:xfrm>
                <a:off x="8169481" y="1326992"/>
                <a:ext cx="32188" cy="11355"/>
              </a:xfrm>
              <a:custGeom>
                <a:avLst/>
                <a:gdLst>
                  <a:gd name="T0" fmla="*/ 6 w 6"/>
                  <a:gd name="T1" fmla="*/ 1 h 2"/>
                  <a:gd name="T2" fmla="*/ 0 w 6"/>
                  <a:gd name="T3" fmla="*/ 1 h 2"/>
                  <a:gd name="T4" fmla="*/ 6 w 6"/>
                  <a:gd name="T5" fmla="*/ 1 h 2"/>
                </a:gdLst>
                <a:ahLst/>
                <a:cxnLst>
                  <a:cxn ang="0">
                    <a:pos x="T0" y="T1"/>
                  </a:cxn>
                  <a:cxn ang="0">
                    <a:pos x="T2" y="T3"/>
                  </a:cxn>
                  <a:cxn ang="0">
                    <a:pos x="T4" y="T5"/>
                  </a:cxn>
                </a:cxnLst>
                <a:rect l="0" t="0" r="r" b="b"/>
                <a:pathLst>
                  <a:path w="6" h="2">
                    <a:moveTo>
                      <a:pt x="6" y="1"/>
                    </a:moveTo>
                    <a:cubicBezTo>
                      <a:pt x="6" y="2"/>
                      <a:pt x="0" y="2"/>
                      <a:pt x="0" y="1"/>
                    </a:cubicBezTo>
                    <a:cubicBezTo>
                      <a:pt x="0" y="0"/>
                      <a:pt x="6" y="0"/>
                      <a:pt x="6" y="1"/>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71" name="Freeform 492">
                <a:extLst>
                  <a:ext uri="{FF2B5EF4-FFF2-40B4-BE49-F238E27FC236}">
                    <a16:creationId xmlns:a16="http://schemas.microsoft.com/office/drawing/2014/main" id="{4B2D2B3D-6A74-3C7F-C638-65A92BD524F5}"/>
                  </a:ext>
                </a:extLst>
              </p:cNvPr>
              <p:cNvSpPr>
                <a:spLocks/>
              </p:cNvSpPr>
              <p:nvPr/>
            </p:nvSpPr>
            <p:spPr bwMode="auto">
              <a:xfrm>
                <a:off x="7876208" y="1805760"/>
                <a:ext cx="30400" cy="22709"/>
              </a:xfrm>
              <a:custGeom>
                <a:avLst/>
                <a:gdLst>
                  <a:gd name="T0" fmla="*/ 5 w 6"/>
                  <a:gd name="T1" fmla="*/ 4 h 4"/>
                  <a:gd name="T2" fmla="*/ 2 w 6"/>
                  <a:gd name="T3" fmla="*/ 1 h 4"/>
                  <a:gd name="T4" fmla="*/ 5 w 6"/>
                  <a:gd name="T5" fmla="*/ 4 h 4"/>
                </a:gdLst>
                <a:ahLst/>
                <a:cxnLst>
                  <a:cxn ang="0">
                    <a:pos x="T0" y="T1"/>
                  </a:cxn>
                  <a:cxn ang="0">
                    <a:pos x="T2" y="T3"/>
                  </a:cxn>
                  <a:cxn ang="0">
                    <a:pos x="T4" y="T5"/>
                  </a:cxn>
                </a:cxnLst>
                <a:rect l="0" t="0" r="r" b="b"/>
                <a:pathLst>
                  <a:path w="6" h="4">
                    <a:moveTo>
                      <a:pt x="5" y="4"/>
                    </a:moveTo>
                    <a:cubicBezTo>
                      <a:pt x="4" y="4"/>
                      <a:pt x="0" y="3"/>
                      <a:pt x="2" y="1"/>
                    </a:cubicBezTo>
                    <a:cubicBezTo>
                      <a:pt x="5" y="0"/>
                      <a:pt x="6" y="4"/>
                      <a:pt x="5" y="4"/>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72" name="Freeform 610">
                <a:extLst>
                  <a:ext uri="{FF2B5EF4-FFF2-40B4-BE49-F238E27FC236}">
                    <a16:creationId xmlns:a16="http://schemas.microsoft.com/office/drawing/2014/main" id="{92CCE14F-BD15-D038-9765-365A98A26664}"/>
                  </a:ext>
                </a:extLst>
              </p:cNvPr>
              <p:cNvSpPr>
                <a:spLocks/>
              </p:cNvSpPr>
              <p:nvPr/>
            </p:nvSpPr>
            <p:spPr bwMode="auto">
              <a:xfrm>
                <a:off x="9176266" y="4379372"/>
                <a:ext cx="10730" cy="5678"/>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2" y="1"/>
                      <a:pt x="0" y="0"/>
                      <a:pt x="0" y="0"/>
                    </a:cubicBezTo>
                    <a:cubicBezTo>
                      <a:pt x="1" y="0"/>
                      <a:pt x="2" y="0"/>
                      <a:pt x="2" y="0"/>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73" name="Freeform 611">
                <a:extLst>
                  <a:ext uri="{FF2B5EF4-FFF2-40B4-BE49-F238E27FC236}">
                    <a16:creationId xmlns:a16="http://schemas.microsoft.com/office/drawing/2014/main" id="{AF1AA2AA-6338-FC4D-9D1D-BECAF7B6A7AC}"/>
                  </a:ext>
                </a:extLst>
              </p:cNvPr>
              <p:cNvSpPr>
                <a:spLocks/>
              </p:cNvSpPr>
              <p:nvPr/>
            </p:nvSpPr>
            <p:spPr bwMode="auto">
              <a:xfrm>
                <a:off x="9108312" y="4368018"/>
                <a:ext cx="10730" cy="11355"/>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2" y="1"/>
                      <a:pt x="0" y="2"/>
                      <a:pt x="0" y="1"/>
                    </a:cubicBezTo>
                    <a:cubicBezTo>
                      <a:pt x="0" y="0"/>
                      <a:pt x="2" y="0"/>
                      <a:pt x="2" y="0"/>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74" name="Freeform 643">
                <a:extLst>
                  <a:ext uri="{FF2B5EF4-FFF2-40B4-BE49-F238E27FC236}">
                    <a16:creationId xmlns:a16="http://schemas.microsoft.com/office/drawing/2014/main" id="{EF4FD3BA-1D8B-0DF1-3030-C70270B8FCAD}"/>
                  </a:ext>
                </a:extLst>
              </p:cNvPr>
              <p:cNvSpPr>
                <a:spLocks/>
              </p:cNvSpPr>
              <p:nvPr/>
            </p:nvSpPr>
            <p:spPr bwMode="auto">
              <a:xfrm>
                <a:off x="8997442" y="4574287"/>
                <a:ext cx="53647" cy="49203"/>
              </a:xfrm>
              <a:custGeom>
                <a:avLst/>
                <a:gdLst>
                  <a:gd name="T0" fmla="*/ 9 w 10"/>
                  <a:gd name="T1" fmla="*/ 0 h 9"/>
                  <a:gd name="T2" fmla="*/ 2 w 10"/>
                  <a:gd name="T3" fmla="*/ 7 h 9"/>
                  <a:gd name="T4" fmla="*/ 10 w 10"/>
                  <a:gd name="T5" fmla="*/ 3 h 9"/>
                  <a:gd name="T6" fmla="*/ 9 w 10"/>
                  <a:gd name="T7" fmla="*/ 0 h 9"/>
                </a:gdLst>
                <a:ahLst/>
                <a:cxnLst>
                  <a:cxn ang="0">
                    <a:pos x="T0" y="T1"/>
                  </a:cxn>
                  <a:cxn ang="0">
                    <a:pos x="T2" y="T3"/>
                  </a:cxn>
                  <a:cxn ang="0">
                    <a:pos x="T4" y="T5"/>
                  </a:cxn>
                  <a:cxn ang="0">
                    <a:pos x="T6" y="T7"/>
                  </a:cxn>
                </a:cxnLst>
                <a:rect l="0" t="0" r="r" b="b"/>
                <a:pathLst>
                  <a:path w="10" h="9">
                    <a:moveTo>
                      <a:pt x="9" y="0"/>
                    </a:moveTo>
                    <a:cubicBezTo>
                      <a:pt x="7" y="1"/>
                      <a:pt x="0" y="4"/>
                      <a:pt x="2" y="7"/>
                    </a:cubicBezTo>
                    <a:cubicBezTo>
                      <a:pt x="4" y="9"/>
                      <a:pt x="9" y="3"/>
                      <a:pt x="10" y="3"/>
                    </a:cubicBezTo>
                    <a:cubicBezTo>
                      <a:pt x="10" y="2"/>
                      <a:pt x="9" y="1"/>
                      <a:pt x="9" y="0"/>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75" name="Freeform 644">
                <a:extLst>
                  <a:ext uri="{FF2B5EF4-FFF2-40B4-BE49-F238E27FC236}">
                    <a16:creationId xmlns:a16="http://schemas.microsoft.com/office/drawing/2014/main" id="{2767725E-52D0-CEA9-0458-62F6903A101B}"/>
                  </a:ext>
                </a:extLst>
              </p:cNvPr>
              <p:cNvSpPr>
                <a:spLocks/>
              </p:cNvSpPr>
              <p:nvPr/>
            </p:nvSpPr>
            <p:spPr bwMode="auto">
              <a:xfrm>
                <a:off x="9040360" y="4562933"/>
                <a:ext cx="67953" cy="26493"/>
              </a:xfrm>
              <a:custGeom>
                <a:avLst/>
                <a:gdLst>
                  <a:gd name="T0" fmla="*/ 12 w 13"/>
                  <a:gd name="T1" fmla="*/ 0 h 5"/>
                  <a:gd name="T2" fmla="*/ 7 w 13"/>
                  <a:gd name="T3" fmla="*/ 0 h 5"/>
                  <a:gd name="T4" fmla="*/ 1 w 13"/>
                  <a:gd name="T5" fmla="*/ 2 h 5"/>
                  <a:gd name="T6" fmla="*/ 5 w 13"/>
                  <a:gd name="T7" fmla="*/ 3 h 5"/>
                  <a:gd name="T8" fmla="*/ 12 w 13"/>
                  <a:gd name="T9" fmla="*/ 0 h 5"/>
                </a:gdLst>
                <a:ahLst/>
                <a:cxnLst>
                  <a:cxn ang="0">
                    <a:pos x="T0" y="T1"/>
                  </a:cxn>
                  <a:cxn ang="0">
                    <a:pos x="T2" y="T3"/>
                  </a:cxn>
                  <a:cxn ang="0">
                    <a:pos x="T4" y="T5"/>
                  </a:cxn>
                  <a:cxn ang="0">
                    <a:pos x="T6" y="T7"/>
                  </a:cxn>
                  <a:cxn ang="0">
                    <a:pos x="T8" y="T9"/>
                  </a:cxn>
                </a:cxnLst>
                <a:rect l="0" t="0" r="r" b="b"/>
                <a:pathLst>
                  <a:path w="13" h="5">
                    <a:moveTo>
                      <a:pt x="12" y="0"/>
                    </a:moveTo>
                    <a:cubicBezTo>
                      <a:pt x="13" y="0"/>
                      <a:pt x="7" y="0"/>
                      <a:pt x="7" y="0"/>
                    </a:cubicBezTo>
                    <a:cubicBezTo>
                      <a:pt x="6" y="0"/>
                      <a:pt x="0" y="1"/>
                      <a:pt x="1" y="2"/>
                    </a:cubicBezTo>
                    <a:cubicBezTo>
                      <a:pt x="3" y="5"/>
                      <a:pt x="2" y="5"/>
                      <a:pt x="5" y="3"/>
                    </a:cubicBezTo>
                    <a:cubicBezTo>
                      <a:pt x="8" y="2"/>
                      <a:pt x="10" y="2"/>
                      <a:pt x="12" y="0"/>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76" name="Freeform 676">
                <a:extLst>
                  <a:ext uri="{FF2B5EF4-FFF2-40B4-BE49-F238E27FC236}">
                    <a16:creationId xmlns:a16="http://schemas.microsoft.com/office/drawing/2014/main" id="{CCF8AC17-0723-85EA-EF09-78D966935115}"/>
                  </a:ext>
                </a:extLst>
              </p:cNvPr>
              <p:cNvSpPr>
                <a:spLocks/>
              </p:cNvSpPr>
              <p:nvPr/>
            </p:nvSpPr>
            <p:spPr bwMode="auto">
              <a:xfrm>
                <a:off x="6964198" y="3145552"/>
                <a:ext cx="518594" cy="465521"/>
              </a:xfrm>
              <a:custGeom>
                <a:avLst/>
                <a:gdLst>
                  <a:gd name="T0" fmla="*/ 95 w 99"/>
                  <a:gd name="T1" fmla="*/ 73 h 84"/>
                  <a:gd name="T2" fmla="*/ 93 w 99"/>
                  <a:gd name="T3" fmla="*/ 68 h 84"/>
                  <a:gd name="T4" fmla="*/ 90 w 99"/>
                  <a:gd name="T5" fmla="*/ 65 h 84"/>
                  <a:gd name="T6" fmla="*/ 86 w 99"/>
                  <a:gd name="T7" fmla="*/ 60 h 84"/>
                  <a:gd name="T8" fmla="*/ 87 w 99"/>
                  <a:gd name="T9" fmla="*/ 55 h 84"/>
                  <a:gd name="T10" fmla="*/ 89 w 99"/>
                  <a:gd name="T11" fmla="*/ 50 h 84"/>
                  <a:gd name="T12" fmla="*/ 84 w 99"/>
                  <a:gd name="T13" fmla="*/ 49 h 84"/>
                  <a:gd name="T14" fmla="*/ 84 w 99"/>
                  <a:gd name="T15" fmla="*/ 46 h 84"/>
                  <a:gd name="T16" fmla="*/ 84 w 99"/>
                  <a:gd name="T17" fmla="*/ 40 h 84"/>
                  <a:gd name="T18" fmla="*/ 82 w 99"/>
                  <a:gd name="T19" fmla="*/ 36 h 84"/>
                  <a:gd name="T20" fmla="*/ 85 w 99"/>
                  <a:gd name="T21" fmla="*/ 31 h 84"/>
                  <a:gd name="T22" fmla="*/ 86 w 99"/>
                  <a:gd name="T23" fmla="*/ 20 h 84"/>
                  <a:gd name="T24" fmla="*/ 79 w 99"/>
                  <a:gd name="T25" fmla="*/ 18 h 84"/>
                  <a:gd name="T26" fmla="*/ 76 w 99"/>
                  <a:gd name="T27" fmla="*/ 15 h 84"/>
                  <a:gd name="T28" fmla="*/ 71 w 99"/>
                  <a:gd name="T29" fmla="*/ 13 h 84"/>
                  <a:gd name="T30" fmla="*/ 66 w 99"/>
                  <a:gd name="T31" fmla="*/ 12 h 84"/>
                  <a:gd name="T32" fmla="*/ 61 w 99"/>
                  <a:gd name="T33" fmla="*/ 11 h 84"/>
                  <a:gd name="T34" fmla="*/ 57 w 99"/>
                  <a:gd name="T35" fmla="*/ 12 h 84"/>
                  <a:gd name="T36" fmla="*/ 53 w 99"/>
                  <a:gd name="T37" fmla="*/ 15 h 84"/>
                  <a:gd name="T38" fmla="*/ 49 w 99"/>
                  <a:gd name="T39" fmla="*/ 17 h 84"/>
                  <a:gd name="T40" fmla="*/ 46 w 99"/>
                  <a:gd name="T41" fmla="*/ 20 h 84"/>
                  <a:gd name="T42" fmla="*/ 33 w 99"/>
                  <a:gd name="T43" fmla="*/ 18 h 84"/>
                  <a:gd name="T44" fmla="*/ 30 w 99"/>
                  <a:gd name="T45" fmla="*/ 16 h 84"/>
                  <a:gd name="T46" fmla="*/ 25 w 99"/>
                  <a:gd name="T47" fmla="*/ 15 h 84"/>
                  <a:gd name="T48" fmla="*/ 24 w 99"/>
                  <a:gd name="T49" fmla="*/ 10 h 84"/>
                  <a:gd name="T50" fmla="*/ 20 w 99"/>
                  <a:gd name="T51" fmla="*/ 5 h 84"/>
                  <a:gd name="T52" fmla="*/ 14 w 99"/>
                  <a:gd name="T53" fmla="*/ 5 h 84"/>
                  <a:gd name="T54" fmla="*/ 11 w 99"/>
                  <a:gd name="T55" fmla="*/ 7 h 84"/>
                  <a:gd name="T56" fmla="*/ 5 w 99"/>
                  <a:gd name="T57" fmla="*/ 4 h 84"/>
                  <a:gd name="T58" fmla="*/ 1 w 99"/>
                  <a:gd name="T59" fmla="*/ 3 h 84"/>
                  <a:gd name="T60" fmla="*/ 0 w 99"/>
                  <a:gd name="T61" fmla="*/ 5 h 84"/>
                  <a:gd name="T62" fmla="*/ 1 w 99"/>
                  <a:gd name="T63" fmla="*/ 8 h 84"/>
                  <a:gd name="T64" fmla="*/ 1 w 99"/>
                  <a:gd name="T65" fmla="*/ 10 h 84"/>
                  <a:gd name="T66" fmla="*/ 1 w 99"/>
                  <a:gd name="T67" fmla="*/ 12 h 84"/>
                  <a:gd name="T68" fmla="*/ 3 w 99"/>
                  <a:gd name="T69" fmla="*/ 14 h 84"/>
                  <a:gd name="T70" fmla="*/ 3 w 99"/>
                  <a:gd name="T71" fmla="*/ 16 h 84"/>
                  <a:gd name="T72" fmla="*/ 5 w 99"/>
                  <a:gd name="T73" fmla="*/ 21 h 84"/>
                  <a:gd name="T74" fmla="*/ 8 w 99"/>
                  <a:gd name="T75" fmla="*/ 24 h 84"/>
                  <a:gd name="T76" fmla="*/ 10 w 99"/>
                  <a:gd name="T77" fmla="*/ 25 h 84"/>
                  <a:gd name="T78" fmla="*/ 8 w 99"/>
                  <a:gd name="T79" fmla="*/ 37 h 84"/>
                  <a:gd name="T80" fmla="*/ 12 w 99"/>
                  <a:gd name="T81" fmla="*/ 41 h 84"/>
                  <a:gd name="T82" fmla="*/ 18 w 99"/>
                  <a:gd name="T83" fmla="*/ 47 h 84"/>
                  <a:gd name="T84" fmla="*/ 17 w 99"/>
                  <a:gd name="T85" fmla="*/ 50 h 84"/>
                  <a:gd name="T86" fmla="*/ 19 w 99"/>
                  <a:gd name="T87" fmla="*/ 52 h 84"/>
                  <a:gd name="T88" fmla="*/ 22 w 99"/>
                  <a:gd name="T89" fmla="*/ 58 h 84"/>
                  <a:gd name="T90" fmla="*/ 24 w 99"/>
                  <a:gd name="T91" fmla="*/ 55 h 84"/>
                  <a:gd name="T92" fmla="*/ 25 w 99"/>
                  <a:gd name="T93" fmla="*/ 56 h 84"/>
                  <a:gd name="T94" fmla="*/ 26 w 99"/>
                  <a:gd name="T95" fmla="*/ 57 h 84"/>
                  <a:gd name="T96" fmla="*/ 30 w 99"/>
                  <a:gd name="T97" fmla="*/ 57 h 84"/>
                  <a:gd name="T98" fmla="*/ 35 w 99"/>
                  <a:gd name="T99" fmla="*/ 66 h 84"/>
                  <a:gd name="T100" fmla="*/ 46 w 99"/>
                  <a:gd name="T101" fmla="*/ 74 h 84"/>
                  <a:gd name="T102" fmla="*/ 52 w 99"/>
                  <a:gd name="T103" fmla="*/ 76 h 84"/>
                  <a:gd name="T104" fmla="*/ 56 w 99"/>
                  <a:gd name="T105" fmla="*/ 75 h 84"/>
                  <a:gd name="T106" fmla="*/ 56 w 99"/>
                  <a:gd name="T107" fmla="*/ 76 h 84"/>
                  <a:gd name="T108" fmla="*/ 61 w 99"/>
                  <a:gd name="T109" fmla="*/ 73 h 84"/>
                  <a:gd name="T110" fmla="*/ 60 w 99"/>
                  <a:gd name="T111" fmla="*/ 73 h 84"/>
                  <a:gd name="T112" fmla="*/ 62 w 99"/>
                  <a:gd name="T113" fmla="*/ 73 h 84"/>
                  <a:gd name="T114" fmla="*/ 65 w 99"/>
                  <a:gd name="T115" fmla="*/ 77 h 84"/>
                  <a:gd name="T116" fmla="*/ 69 w 99"/>
                  <a:gd name="T117" fmla="*/ 81 h 84"/>
                  <a:gd name="T118" fmla="*/ 88 w 99"/>
                  <a:gd name="T119" fmla="*/ 84 h 84"/>
                  <a:gd name="T120" fmla="*/ 92 w 99"/>
                  <a:gd name="T121" fmla="*/ 77 h 84"/>
                  <a:gd name="T122" fmla="*/ 95 w 99"/>
                  <a:gd name="T123" fmla="*/ 73 h 84"/>
                  <a:gd name="T124" fmla="*/ 95 w 99"/>
                  <a:gd name="T125" fmla="*/ 7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84">
                    <a:moveTo>
                      <a:pt x="95" y="73"/>
                    </a:moveTo>
                    <a:cubicBezTo>
                      <a:pt x="93" y="72"/>
                      <a:pt x="94" y="70"/>
                      <a:pt x="93" y="68"/>
                    </a:cubicBezTo>
                    <a:cubicBezTo>
                      <a:pt x="93" y="67"/>
                      <a:pt x="91" y="66"/>
                      <a:pt x="90" y="65"/>
                    </a:cubicBezTo>
                    <a:cubicBezTo>
                      <a:pt x="88" y="64"/>
                      <a:pt x="87" y="62"/>
                      <a:pt x="86" y="60"/>
                    </a:cubicBezTo>
                    <a:cubicBezTo>
                      <a:pt x="84" y="58"/>
                      <a:pt x="85" y="58"/>
                      <a:pt x="87" y="55"/>
                    </a:cubicBezTo>
                    <a:cubicBezTo>
                      <a:pt x="88" y="54"/>
                      <a:pt x="90" y="52"/>
                      <a:pt x="89" y="50"/>
                    </a:cubicBezTo>
                    <a:cubicBezTo>
                      <a:pt x="88" y="49"/>
                      <a:pt x="85" y="49"/>
                      <a:pt x="84" y="49"/>
                    </a:cubicBezTo>
                    <a:cubicBezTo>
                      <a:pt x="83" y="48"/>
                      <a:pt x="84" y="46"/>
                      <a:pt x="84" y="46"/>
                    </a:cubicBezTo>
                    <a:cubicBezTo>
                      <a:pt x="83" y="44"/>
                      <a:pt x="83" y="41"/>
                      <a:pt x="84" y="40"/>
                    </a:cubicBezTo>
                    <a:cubicBezTo>
                      <a:pt x="86" y="38"/>
                      <a:pt x="83" y="37"/>
                      <a:pt x="82" y="36"/>
                    </a:cubicBezTo>
                    <a:cubicBezTo>
                      <a:pt x="82" y="35"/>
                      <a:pt x="84" y="32"/>
                      <a:pt x="85" y="31"/>
                    </a:cubicBezTo>
                    <a:cubicBezTo>
                      <a:pt x="85" y="30"/>
                      <a:pt x="87" y="20"/>
                      <a:pt x="86" y="20"/>
                    </a:cubicBezTo>
                    <a:cubicBezTo>
                      <a:pt x="83" y="20"/>
                      <a:pt x="82" y="20"/>
                      <a:pt x="79" y="18"/>
                    </a:cubicBezTo>
                    <a:cubicBezTo>
                      <a:pt x="78" y="17"/>
                      <a:pt x="77" y="16"/>
                      <a:pt x="76" y="15"/>
                    </a:cubicBezTo>
                    <a:cubicBezTo>
                      <a:pt x="75" y="14"/>
                      <a:pt x="72" y="14"/>
                      <a:pt x="71" y="13"/>
                    </a:cubicBezTo>
                    <a:cubicBezTo>
                      <a:pt x="69" y="13"/>
                      <a:pt x="68" y="13"/>
                      <a:pt x="66" y="12"/>
                    </a:cubicBezTo>
                    <a:cubicBezTo>
                      <a:pt x="65" y="10"/>
                      <a:pt x="63" y="11"/>
                      <a:pt x="61" y="11"/>
                    </a:cubicBezTo>
                    <a:cubicBezTo>
                      <a:pt x="60" y="12"/>
                      <a:pt x="58" y="11"/>
                      <a:pt x="57" y="12"/>
                    </a:cubicBezTo>
                    <a:cubicBezTo>
                      <a:pt x="55" y="12"/>
                      <a:pt x="54" y="14"/>
                      <a:pt x="53" y="15"/>
                    </a:cubicBezTo>
                    <a:cubicBezTo>
                      <a:pt x="52" y="16"/>
                      <a:pt x="49" y="15"/>
                      <a:pt x="49" y="17"/>
                    </a:cubicBezTo>
                    <a:cubicBezTo>
                      <a:pt x="49" y="19"/>
                      <a:pt x="48" y="19"/>
                      <a:pt x="46" y="20"/>
                    </a:cubicBezTo>
                    <a:cubicBezTo>
                      <a:pt x="41" y="21"/>
                      <a:pt x="37" y="21"/>
                      <a:pt x="33" y="18"/>
                    </a:cubicBezTo>
                    <a:cubicBezTo>
                      <a:pt x="32" y="17"/>
                      <a:pt x="31" y="16"/>
                      <a:pt x="30" y="16"/>
                    </a:cubicBezTo>
                    <a:cubicBezTo>
                      <a:pt x="28" y="14"/>
                      <a:pt x="27" y="15"/>
                      <a:pt x="25" y="15"/>
                    </a:cubicBezTo>
                    <a:cubicBezTo>
                      <a:pt x="24" y="14"/>
                      <a:pt x="24" y="11"/>
                      <a:pt x="24" y="10"/>
                    </a:cubicBezTo>
                    <a:cubicBezTo>
                      <a:pt x="21" y="9"/>
                      <a:pt x="20" y="8"/>
                      <a:pt x="20" y="5"/>
                    </a:cubicBezTo>
                    <a:cubicBezTo>
                      <a:pt x="20" y="0"/>
                      <a:pt x="16" y="3"/>
                      <a:pt x="14" y="5"/>
                    </a:cubicBezTo>
                    <a:cubicBezTo>
                      <a:pt x="13" y="6"/>
                      <a:pt x="12" y="7"/>
                      <a:pt x="11" y="7"/>
                    </a:cubicBezTo>
                    <a:cubicBezTo>
                      <a:pt x="9" y="6"/>
                      <a:pt x="6" y="6"/>
                      <a:pt x="5" y="4"/>
                    </a:cubicBezTo>
                    <a:cubicBezTo>
                      <a:pt x="3" y="2"/>
                      <a:pt x="3" y="1"/>
                      <a:pt x="1" y="3"/>
                    </a:cubicBezTo>
                    <a:cubicBezTo>
                      <a:pt x="1" y="4"/>
                      <a:pt x="0" y="4"/>
                      <a:pt x="0" y="5"/>
                    </a:cubicBezTo>
                    <a:cubicBezTo>
                      <a:pt x="0" y="6"/>
                      <a:pt x="0" y="7"/>
                      <a:pt x="1" y="8"/>
                    </a:cubicBezTo>
                    <a:cubicBezTo>
                      <a:pt x="1" y="8"/>
                      <a:pt x="2" y="10"/>
                      <a:pt x="1" y="10"/>
                    </a:cubicBezTo>
                    <a:cubicBezTo>
                      <a:pt x="1" y="11"/>
                      <a:pt x="0" y="11"/>
                      <a:pt x="1" y="12"/>
                    </a:cubicBezTo>
                    <a:cubicBezTo>
                      <a:pt x="1" y="13"/>
                      <a:pt x="3" y="13"/>
                      <a:pt x="3" y="14"/>
                    </a:cubicBezTo>
                    <a:cubicBezTo>
                      <a:pt x="3" y="15"/>
                      <a:pt x="2" y="16"/>
                      <a:pt x="3" y="16"/>
                    </a:cubicBezTo>
                    <a:cubicBezTo>
                      <a:pt x="4" y="18"/>
                      <a:pt x="4" y="19"/>
                      <a:pt x="5" y="21"/>
                    </a:cubicBezTo>
                    <a:cubicBezTo>
                      <a:pt x="6" y="22"/>
                      <a:pt x="6" y="23"/>
                      <a:pt x="8" y="24"/>
                    </a:cubicBezTo>
                    <a:cubicBezTo>
                      <a:pt x="8" y="24"/>
                      <a:pt x="10" y="25"/>
                      <a:pt x="10" y="25"/>
                    </a:cubicBezTo>
                    <a:cubicBezTo>
                      <a:pt x="11" y="29"/>
                      <a:pt x="2" y="33"/>
                      <a:pt x="8" y="37"/>
                    </a:cubicBezTo>
                    <a:cubicBezTo>
                      <a:pt x="10" y="38"/>
                      <a:pt x="10" y="40"/>
                      <a:pt x="12" y="41"/>
                    </a:cubicBezTo>
                    <a:cubicBezTo>
                      <a:pt x="14" y="43"/>
                      <a:pt x="16" y="44"/>
                      <a:pt x="18" y="47"/>
                    </a:cubicBezTo>
                    <a:cubicBezTo>
                      <a:pt x="18" y="48"/>
                      <a:pt x="17" y="49"/>
                      <a:pt x="17" y="50"/>
                    </a:cubicBezTo>
                    <a:cubicBezTo>
                      <a:pt x="18" y="51"/>
                      <a:pt x="20" y="51"/>
                      <a:pt x="19" y="52"/>
                    </a:cubicBezTo>
                    <a:cubicBezTo>
                      <a:pt x="19" y="55"/>
                      <a:pt x="21" y="56"/>
                      <a:pt x="22" y="58"/>
                    </a:cubicBezTo>
                    <a:cubicBezTo>
                      <a:pt x="24" y="57"/>
                      <a:pt x="23" y="56"/>
                      <a:pt x="24" y="55"/>
                    </a:cubicBezTo>
                    <a:cubicBezTo>
                      <a:pt x="24" y="55"/>
                      <a:pt x="25" y="56"/>
                      <a:pt x="25" y="56"/>
                    </a:cubicBezTo>
                    <a:cubicBezTo>
                      <a:pt x="27" y="56"/>
                      <a:pt x="25" y="56"/>
                      <a:pt x="26" y="57"/>
                    </a:cubicBezTo>
                    <a:cubicBezTo>
                      <a:pt x="27" y="58"/>
                      <a:pt x="28" y="55"/>
                      <a:pt x="30" y="57"/>
                    </a:cubicBezTo>
                    <a:cubicBezTo>
                      <a:pt x="32" y="60"/>
                      <a:pt x="33" y="63"/>
                      <a:pt x="35" y="66"/>
                    </a:cubicBezTo>
                    <a:cubicBezTo>
                      <a:pt x="37" y="69"/>
                      <a:pt x="42" y="72"/>
                      <a:pt x="46" y="74"/>
                    </a:cubicBezTo>
                    <a:cubicBezTo>
                      <a:pt x="48" y="75"/>
                      <a:pt x="50" y="75"/>
                      <a:pt x="52" y="76"/>
                    </a:cubicBezTo>
                    <a:cubicBezTo>
                      <a:pt x="53" y="76"/>
                      <a:pt x="56" y="75"/>
                      <a:pt x="56" y="75"/>
                    </a:cubicBezTo>
                    <a:cubicBezTo>
                      <a:pt x="56" y="75"/>
                      <a:pt x="56" y="76"/>
                      <a:pt x="56" y="76"/>
                    </a:cubicBezTo>
                    <a:cubicBezTo>
                      <a:pt x="57" y="76"/>
                      <a:pt x="60" y="74"/>
                      <a:pt x="61" y="73"/>
                    </a:cubicBezTo>
                    <a:cubicBezTo>
                      <a:pt x="61" y="73"/>
                      <a:pt x="60" y="73"/>
                      <a:pt x="60" y="73"/>
                    </a:cubicBezTo>
                    <a:cubicBezTo>
                      <a:pt x="60" y="72"/>
                      <a:pt x="62" y="73"/>
                      <a:pt x="62" y="73"/>
                    </a:cubicBezTo>
                    <a:cubicBezTo>
                      <a:pt x="64" y="74"/>
                      <a:pt x="64" y="75"/>
                      <a:pt x="65" y="77"/>
                    </a:cubicBezTo>
                    <a:cubicBezTo>
                      <a:pt x="66" y="80"/>
                      <a:pt x="67" y="80"/>
                      <a:pt x="69" y="81"/>
                    </a:cubicBezTo>
                    <a:cubicBezTo>
                      <a:pt x="75" y="82"/>
                      <a:pt x="82" y="83"/>
                      <a:pt x="88" y="84"/>
                    </a:cubicBezTo>
                    <a:cubicBezTo>
                      <a:pt x="88" y="80"/>
                      <a:pt x="89" y="79"/>
                      <a:pt x="92" y="77"/>
                    </a:cubicBezTo>
                    <a:cubicBezTo>
                      <a:pt x="94" y="76"/>
                      <a:pt x="99" y="75"/>
                      <a:pt x="95" y="73"/>
                    </a:cubicBezTo>
                    <a:cubicBezTo>
                      <a:pt x="94" y="72"/>
                      <a:pt x="97" y="74"/>
                      <a:pt x="95" y="73"/>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77" name="Freeform 680">
                <a:extLst>
                  <a:ext uri="{FF2B5EF4-FFF2-40B4-BE49-F238E27FC236}">
                    <a16:creationId xmlns:a16="http://schemas.microsoft.com/office/drawing/2014/main" id="{008F4A32-D47C-E194-995A-B300916FE2FB}"/>
                  </a:ext>
                </a:extLst>
              </p:cNvPr>
              <p:cNvSpPr>
                <a:spLocks/>
              </p:cNvSpPr>
              <p:nvPr/>
            </p:nvSpPr>
            <p:spPr bwMode="auto">
              <a:xfrm>
                <a:off x="7026786" y="3450223"/>
                <a:ext cx="46495" cy="56771"/>
              </a:xfrm>
              <a:custGeom>
                <a:avLst/>
                <a:gdLst>
                  <a:gd name="T0" fmla="*/ 3 w 9"/>
                  <a:gd name="T1" fmla="*/ 2 h 10"/>
                  <a:gd name="T2" fmla="*/ 0 w 9"/>
                  <a:gd name="T3" fmla="*/ 7 h 10"/>
                  <a:gd name="T4" fmla="*/ 4 w 9"/>
                  <a:gd name="T5" fmla="*/ 8 h 10"/>
                  <a:gd name="T6" fmla="*/ 9 w 9"/>
                  <a:gd name="T7" fmla="*/ 10 h 10"/>
                  <a:gd name="T8" fmla="*/ 7 w 9"/>
                  <a:gd name="T9" fmla="*/ 5 h 10"/>
                  <a:gd name="T10" fmla="*/ 8 w 9"/>
                  <a:gd name="T11" fmla="*/ 3 h 10"/>
                  <a:gd name="T12" fmla="*/ 3 w 9"/>
                  <a:gd name="T13" fmla="*/ 2 h 10"/>
                  <a:gd name="T14" fmla="*/ 3 w 9"/>
                  <a:gd name="T15" fmla="*/ 2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0">
                    <a:moveTo>
                      <a:pt x="3" y="2"/>
                    </a:moveTo>
                    <a:cubicBezTo>
                      <a:pt x="1" y="3"/>
                      <a:pt x="0" y="5"/>
                      <a:pt x="0" y="7"/>
                    </a:cubicBezTo>
                    <a:cubicBezTo>
                      <a:pt x="1" y="7"/>
                      <a:pt x="4" y="7"/>
                      <a:pt x="4" y="8"/>
                    </a:cubicBezTo>
                    <a:cubicBezTo>
                      <a:pt x="6" y="10"/>
                      <a:pt x="7" y="10"/>
                      <a:pt x="9" y="10"/>
                    </a:cubicBezTo>
                    <a:cubicBezTo>
                      <a:pt x="9" y="10"/>
                      <a:pt x="7" y="5"/>
                      <a:pt x="7" y="5"/>
                    </a:cubicBezTo>
                    <a:cubicBezTo>
                      <a:pt x="8" y="5"/>
                      <a:pt x="9" y="5"/>
                      <a:pt x="8" y="3"/>
                    </a:cubicBezTo>
                    <a:cubicBezTo>
                      <a:pt x="6" y="2"/>
                      <a:pt x="5" y="0"/>
                      <a:pt x="3" y="2"/>
                    </a:cubicBezTo>
                    <a:cubicBezTo>
                      <a:pt x="1" y="4"/>
                      <a:pt x="4" y="1"/>
                      <a:pt x="3" y="2"/>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78" name="Freeform 682">
                <a:extLst>
                  <a:ext uri="{FF2B5EF4-FFF2-40B4-BE49-F238E27FC236}">
                    <a16:creationId xmlns:a16="http://schemas.microsoft.com/office/drawing/2014/main" id="{A5357925-23E2-8447-39B0-19ABD7B4CBC6}"/>
                  </a:ext>
                </a:extLst>
              </p:cNvPr>
              <p:cNvSpPr>
                <a:spLocks/>
              </p:cNvSpPr>
              <p:nvPr/>
            </p:nvSpPr>
            <p:spPr bwMode="auto">
              <a:xfrm>
                <a:off x="6817560" y="3228816"/>
                <a:ext cx="261085" cy="261146"/>
              </a:xfrm>
              <a:custGeom>
                <a:avLst/>
                <a:gdLst>
                  <a:gd name="T0" fmla="*/ 47 w 50"/>
                  <a:gd name="T1" fmla="*/ 36 h 47"/>
                  <a:gd name="T2" fmla="*/ 45 w 50"/>
                  <a:gd name="T3" fmla="*/ 34 h 47"/>
                  <a:gd name="T4" fmla="*/ 46 w 50"/>
                  <a:gd name="T5" fmla="*/ 32 h 47"/>
                  <a:gd name="T6" fmla="*/ 41 w 50"/>
                  <a:gd name="T7" fmla="*/ 27 h 47"/>
                  <a:gd name="T8" fmla="*/ 38 w 50"/>
                  <a:gd name="T9" fmla="*/ 25 h 47"/>
                  <a:gd name="T10" fmla="*/ 35 w 50"/>
                  <a:gd name="T11" fmla="*/ 18 h 47"/>
                  <a:gd name="T12" fmla="*/ 38 w 50"/>
                  <a:gd name="T13" fmla="*/ 10 h 47"/>
                  <a:gd name="T14" fmla="*/ 34 w 50"/>
                  <a:gd name="T15" fmla="*/ 6 h 47"/>
                  <a:gd name="T16" fmla="*/ 32 w 50"/>
                  <a:gd name="T17" fmla="*/ 2 h 47"/>
                  <a:gd name="T18" fmla="*/ 30 w 50"/>
                  <a:gd name="T19" fmla="*/ 3 h 47"/>
                  <a:gd name="T20" fmla="*/ 28 w 50"/>
                  <a:gd name="T21" fmla="*/ 1 h 47"/>
                  <a:gd name="T22" fmla="*/ 25 w 50"/>
                  <a:gd name="T23" fmla="*/ 2 h 47"/>
                  <a:gd name="T24" fmla="*/ 20 w 50"/>
                  <a:gd name="T25" fmla="*/ 1 h 47"/>
                  <a:gd name="T26" fmla="*/ 18 w 50"/>
                  <a:gd name="T27" fmla="*/ 4 h 47"/>
                  <a:gd name="T28" fmla="*/ 13 w 50"/>
                  <a:gd name="T29" fmla="*/ 7 h 47"/>
                  <a:gd name="T30" fmla="*/ 14 w 50"/>
                  <a:gd name="T31" fmla="*/ 10 h 47"/>
                  <a:gd name="T32" fmla="*/ 13 w 50"/>
                  <a:gd name="T33" fmla="*/ 13 h 47"/>
                  <a:gd name="T34" fmla="*/ 9 w 50"/>
                  <a:gd name="T35" fmla="*/ 19 h 47"/>
                  <a:gd name="T36" fmla="*/ 1 w 50"/>
                  <a:gd name="T37" fmla="*/ 25 h 47"/>
                  <a:gd name="T38" fmla="*/ 3 w 50"/>
                  <a:gd name="T39" fmla="*/ 30 h 47"/>
                  <a:gd name="T40" fmla="*/ 9 w 50"/>
                  <a:gd name="T41" fmla="*/ 31 h 47"/>
                  <a:gd name="T42" fmla="*/ 18 w 50"/>
                  <a:gd name="T43" fmla="*/ 36 h 47"/>
                  <a:gd name="T44" fmla="*/ 29 w 50"/>
                  <a:gd name="T45" fmla="*/ 45 h 47"/>
                  <a:gd name="T46" fmla="*/ 38 w 50"/>
                  <a:gd name="T47" fmla="*/ 47 h 47"/>
                  <a:gd name="T48" fmla="*/ 43 w 50"/>
                  <a:gd name="T49" fmla="*/ 42 h 47"/>
                  <a:gd name="T50" fmla="*/ 50 w 50"/>
                  <a:gd name="T51" fmla="*/ 43 h 47"/>
                  <a:gd name="T52" fmla="*/ 47 w 50"/>
                  <a:gd name="T53" fmla="*/ 39 h 47"/>
                  <a:gd name="T54" fmla="*/ 47 w 50"/>
                  <a:gd name="T55" fmla="*/ 36 h 47"/>
                  <a:gd name="T56" fmla="*/ 47 w 50"/>
                  <a:gd name="T5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47">
                    <a:moveTo>
                      <a:pt x="47" y="36"/>
                    </a:moveTo>
                    <a:cubicBezTo>
                      <a:pt x="47" y="36"/>
                      <a:pt x="45" y="35"/>
                      <a:pt x="45" y="34"/>
                    </a:cubicBezTo>
                    <a:cubicBezTo>
                      <a:pt x="45" y="33"/>
                      <a:pt x="46" y="33"/>
                      <a:pt x="46" y="32"/>
                    </a:cubicBezTo>
                    <a:cubicBezTo>
                      <a:pt x="45" y="30"/>
                      <a:pt x="43" y="29"/>
                      <a:pt x="41" y="27"/>
                    </a:cubicBezTo>
                    <a:cubicBezTo>
                      <a:pt x="40" y="27"/>
                      <a:pt x="38" y="26"/>
                      <a:pt x="38" y="25"/>
                    </a:cubicBezTo>
                    <a:cubicBezTo>
                      <a:pt x="37" y="23"/>
                      <a:pt x="35" y="21"/>
                      <a:pt x="35" y="18"/>
                    </a:cubicBezTo>
                    <a:cubicBezTo>
                      <a:pt x="34" y="16"/>
                      <a:pt x="40" y="12"/>
                      <a:pt x="38" y="10"/>
                    </a:cubicBezTo>
                    <a:cubicBezTo>
                      <a:pt x="36" y="9"/>
                      <a:pt x="35" y="8"/>
                      <a:pt x="34" y="6"/>
                    </a:cubicBezTo>
                    <a:cubicBezTo>
                      <a:pt x="33" y="5"/>
                      <a:pt x="33" y="3"/>
                      <a:pt x="32" y="2"/>
                    </a:cubicBezTo>
                    <a:cubicBezTo>
                      <a:pt x="31" y="2"/>
                      <a:pt x="31" y="3"/>
                      <a:pt x="30" y="3"/>
                    </a:cubicBezTo>
                    <a:cubicBezTo>
                      <a:pt x="28" y="3"/>
                      <a:pt x="29" y="1"/>
                      <a:pt x="28" y="1"/>
                    </a:cubicBezTo>
                    <a:cubicBezTo>
                      <a:pt x="27" y="1"/>
                      <a:pt x="25" y="2"/>
                      <a:pt x="25" y="2"/>
                    </a:cubicBezTo>
                    <a:cubicBezTo>
                      <a:pt x="23" y="0"/>
                      <a:pt x="22" y="1"/>
                      <a:pt x="20" y="1"/>
                    </a:cubicBezTo>
                    <a:cubicBezTo>
                      <a:pt x="18" y="2"/>
                      <a:pt x="19" y="3"/>
                      <a:pt x="18" y="4"/>
                    </a:cubicBezTo>
                    <a:cubicBezTo>
                      <a:pt x="16" y="5"/>
                      <a:pt x="14" y="5"/>
                      <a:pt x="13" y="7"/>
                    </a:cubicBezTo>
                    <a:cubicBezTo>
                      <a:pt x="12" y="9"/>
                      <a:pt x="14" y="8"/>
                      <a:pt x="14" y="10"/>
                    </a:cubicBezTo>
                    <a:cubicBezTo>
                      <a:pt x="14" y="11"/>
                      <a:pt x="13" y="11"/>
                      <a:pt x="13" y="13"/>
                    </a:cubicBezTo>
                    <a:cubicBezTo>
                      <a:pt x="13" y="16"/>
                      <a:pt x="12" y="17"/>
                      <a:pt x="9" y="19"/>
                    </a:cubicBezTo>
                    <a:cubicBezTo>
                      <a:pt x="7" y="20"/>
                      <a:pt x="0" y="23"/>
                      <a:pt x="1" y="25"/>
                    </a:cubicBezTo>
                    <a:cubicBezTo>
                      <a:pt x="2" y="26"/>
                      <a:pt x="2" y="29"/>
                      <a:pt x="3" y="30"/>
                    </a:cubicBezTo>
                    <a:cubicBezTo>
                      <a:pt x="4" y="31"/>
                      <a:pt x="8" y="31"/>
                      <a:pt x="9" y="31"/>
                    </a:cubicBezTo>
                    <a:cubicBezTo>
                      <a:pt x="12" y="32"/>
                      <a:pt x="15" y="34"/>
                      <a:pt x="18" y="36"/>
                    </a:cubicBezTo>
                    <a:cubicBezTo>
                      <a:pt x="22" y="39"/>
                      <a:pt x="25" y="42"/>
                      <a:pt x="29" y="45"/>
                    </a:cubicBezTo>
                    <a:cubicBezTo>
                      <a:pt x="32" y="47"/>
                      <a:pt x="35" y="47"/>
                      <a:pt x="38" y="47"/>
                    </a:cubicBezTo>
                    <a:cubicBezTo>
                      <a:pt x="41" y="47"/>
                      <a:pt x="41" y="44"/>
                      <a:pt x="43" y="42"/>
                    </a:cubicBezTo>
                    <a:cubicBezTo>
                      <a:pt x="45" y="40"/>
                      <a:pt x="49" y="44"/>
                      <a:pt x="50" y="43"/>
                    </a:cubicBezTo>
                    <a:cubicBezTo>
                      <a:pt x="49" y="42"/>
                      <a:pt x="48" y="41"/>
                      <a:pt x="47" y="39"/>
                    </a:cubicBezTo>
                    <a:cubicBezTo>
                      <a:pt x="47" y="38"/>
                      <a:pt x="48" y="37"/>
                      <a:pt x="47" y="36"/>
                    </a:cubicBezTo>
                    <a:cubicBezTo>
                      <a:pt x="46" y="35"/>
                      <a:pt x="48" y="37"/>
                      <a:pt x="47" y="36"/>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79" name="Freeform 684">
                <a:extLst>
                  <a:ext uri="{FF2B5EF4-FFF2-40B4-BE49-F238E27FC236}">
                    <a16:creationId xmlns:a16="http://schemas.microsoft.com/office/drawing/2014/main" id="{5F487A6E-CFCE-45E6-25FF-CEED796A5C79}"/>
                  </a:ext>
                </a:extLst>
              </p:cNvPr>
              <p:cNvSpPr>
                <a:spLocks/>
              </p:cNvSpPr>
              <p:nvPr/>
            </p:nvSpPr>
            <p:spPr bwMode="auto">
              <a:xfrm>
                <a:off x="6712053" y="3395345"/>
                <a:ext cx="550782" cy="467415"/>
              </a:xfrm>
              <a:custGeom>
                <a:avLst/>
                <a:gdLst>
                  <a:gd name="T0" fmla="*/ 65 w 105"/>
                  <a:gd name="T1" fmla="*/ 20 h 84"/>
                  <a:gd name="T2" fmla="*/ 61 w 105"/>
                  <a:gd name="T3" fmla="*/ 17 h 84"/>
                  <a:gd name="T4" fmla="*/ 52 w 105"/>
                  <a:gd name="T5" fmla="*/ 17 h 84"/>
                  <a:gd name="T6" fmla="*/ 48 w 105"/>
                  <a:gd name="T7" fmla="*/ 15 h 84"/>
                  <a:gd name="T8" fmla="*/ 40 w 105"/>
                  <a:gd name="T9" fmla="*/ 8 h 84"/>
                  <a:gd name="T10" fmla="*/ 27 w 105"/>
                  <a:gd name="T11" fmla="*/ 1 h 84"/>
                  <a:gd name="T12" fmla="*/ 21 w 105"/>
                  <a:gd name="T13" fmla="*/ 1 h 84"/>
                  <a:gd name="T14" fmla="*/ 13 w 105"/>
                  <a:gd name="T15" fmla="*/ 3 h 84"/>
                  <a:gd name="T16" fmla="*/ 17 w 105"/>
                  <a:gd name="T17" fmla="*/ 9 h 84"/>
                  <a:gd name="T18" fmla="*/ 13 w 105"/>
                  <a:gd name="T19" fmla="*/ 12 h 84"/>
                  <a:gd name="T20" fmla="*/ 10 w 105"/>
                  <a:gd name="T21" fmla="*/ 12 h 84"/>
                  <a:gd name="T22" fmla="*/ 9 w 105"/>
                  <a:gd name="T23" fmla="*/ 14 h 84"/>
                  <a:gd name="T24" fmla="*/ 2 w 105"/>
                  <a:gd name="T25" fmla="*/ 14 h 84"/>
                  <a:gd name="T26" fmla="*/ 1 w 105"/>
                  <a:gd name="T27" fmla="*/ 19 h 84"/>
                  <a:gd name="T28" fmla="*/ 3 w 105"/>
                  <a:gd name="T29" fmla="*/ 22 h 84"/>
                  <a:gd name="T30" fmla="*/ 8 w 105"/>
                  <a:gd name="T31" fmla="*/ 31 h 84"/>
                  <a:gd name="T32" fmla="*/ 12 w 105"/>
                  <a:gd name="T33" fmla="*/ 38 h 84"/>
                  <a:gd name="T34" fmla="*/ 15 w 105"/>
                  <a:gd name="T35" fmla="*/ 42 h 84"/>
                  <a:gd name="T36" fmla="*/ 20 w 105"/>
                  <a:gd name="T37" fmla="*/ 46 h 84"/>
                  <a:gd name="T38" fmla="*/ 22 w 105"/>
                  <a:gd name="T39" fmla="*/ 53 h 84"/>
                  <a:gd name="T40" fmla="*/ 23 w 105"/>
                  <a:gd name="T41" fmla="*/ 59 h 84"/>
                  <a:gd name="T42" fmla="*/ 31 w 105"/>
                  <a:gd name="T43" fmla="*/ 67 h 84"/>
                  <a:gd name="T44" fmla="*/ 36 w 105"/>
                  <a:gd name="T45" fmla="*/ 76 h 84"/>
                  <a:gd name="T46" fmla="*/ 40 w 105"/>
                  <a:gd name="T47" fmla="*/ 81 h 84"/>
                  <a:gd name="T48" fmla="*/ 41 w 105"/>
                  <a:gd name="T49" fmla="*/ 84 h 84"/>
                  <a:gd name="T50" fmla="*/ 43 w 105"/>
                  <a:gd name="T51" fmla="*/ 81 h 84"/>
                  <a:gd name="T52" fmla="*/ 50 w 105"/>
                  <a:gd name="T53" fmla="*/ 79 h 84"/>
                  <a:gd name="T54" fmla="*/ 60 w 105"/>
                  <a:gd name="T55" fmla="*/ 80 h 84"/>
                  <a:gd name="T56" fmla="*/ 66 w 105"/>
                  <a:gd name="T57" fmla="*/ 77 h 84"/>
                  <a:gd name="T58" fmla="*/ 76 w 105"/>
                  <a:gd name="T59" fmla="*/ 72 h 84"/>
                  <a:gd name="T60" fmla="*/ 94 w 105"/>
                  <a:gd name="T61" fmla="*/ 68 h 84"/>
                  <a:gd name="T62" fmla="*/ 102 w 105"/>
                  <a:gd name="T63" fmla="*/ 66 h 84"/>
                  <a:gd name="T64" fmla="*/ 104 w 105"/>
                  <a:gd name="T65" fmla="*/ 61 h 84"/>
                  <a:gd name="T66" fmla="*/ 105 w 105"/>
                  <a:gd name="T67" fmla="*/ 56 h 84"/>
                  <a:gd name="T68" fmla="*/ 103 w 105"/>
                  <a:gd name="T69" fmla="*/ 51 h 84"/>
                  <a:gd name="T70" fmla="*/ 93 w 105"/>
                  <a:gd name="T71" fmla="*/ 50 h 84"/>
                  <a:gd name="T72" fmla="*/ 88 w 105"/>
                  <a:gd name="T73" fmla="*/ 47 h 84"/>
                  <a:gd name="T74" fmla="*/ 81 w 105"/>
                  <a:gd name="T75" fmla="*/ 39 h 84"/>
                  <a:gd name="T76" fmla="*/ 77 w 105"/>
                  <a:gd name="T77" fmla="*/ 34 h 84"/>
                  <a:gd name="T78" fmla="*/ 77 w 105"/>
                  <a:gd name="T79" fmla="*/ 29 h 84"/>
                  <a:gd name="T80" fmla="*/ 74 w 105"/>
                  <a:gd name="T81" fmla="*/ 27 h 84"/>
                  <a:gd name="T82" fmla="*/ 70 w 105"/>
                  <a:gd name="T83" fmla="*/ 22 h 84"/>
                  <a:gd name="T84" fmla="*/ 65 w 105"/>
                  <a:gd name="T85" fmla="*/ 2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5" h="84">
                    <a:moveTo>
                      <a:pt x="65" y="20"/>
                    </a:moveTo>
                    <a:cubicBezTo>
                      <a:pt x="64" y="17"/>
                      <a:pt x="64" y="17"/>
                      <a:pt x="61" y="17"/>
                    </a:cubicBezTo>
                    <a:cubicBezTo>
                      <a:pt x="58" y="17"/>
                      <a:pt x="55" y="17"/>
                      <a:pt x="52" y="17"/>
                    </a:cubicBezTo>
                    <a:cubicBezTo>
                      <a:pt x="50" y="17"/>
                      <a:pt x="49" y="15"/>
                      <a:pt x="48" y="15"/>
                    </a:cubicBezTo>
                    <a:cubicBezTo>
                      <a:pt x="45" y="12"/>
                      <a:pt x="42" y="10"/>
                      <a:pt x="40" y="8"/>
                    </a:cubicBezTo>
                    <a:cubicBezTo>
                      <a:pt x="36" y="5"/>
                      <a:pt x="32" y="2"/>
                      <a:pt x="27" y="1"/>
                    </a:cubicBezTo>
                    <a:cubicBezTo>
                      <a:pt x="25" y="0"/>
                      <a:pt x="24" y="0"/>
                      <a:pt x="21" y="1"/>
                    </a:cubicBezTo>
                    <a:cubicBezTo>
                      <a:pt x="19" y="1"/>
                      <a:pt x="16" y="2"/>
                      <a:pt x="13" y="3"/>
                    </a:cubicBezTo>
                    <a:cubicBezTo>
                      <a:pt x="14" y="5"/>
                      <a:pt x="17" y="7"/>
                      <a:pt x="17" y="9"/>
                    </a:cubicBezTo>
                    <a:cubicBezTo>
                      <a:pt x="17" y="11"/>
                      <a:pt x="14" y="12"/>
                      <a:pt x="13" y="12"/>
                    </a:cubicBezTo>
                    <a:cubicBezTo>
                      <a:pt x="12" y="13"/>
                      <a:pt x="11" y="12"/>
                      <a:pt x="10" y="12"/>
                    </a:cubicBezTo>
                    <a:cubicBezTo>
                      <a:pt x="9" y="13"/>
                      <a:pt x="9" y="14"/>
                      <a:pt x="9" y="14"/>
                    </a:cubicBezTo>
                    <a:cubicBezTo>
                      <a:pt x="7" y="17"/>
                      <a:pt x="3" y="15"/>
                      <a:pt x="2" y="14"/>
                    </a:cubicBezTo>
                    <a:cubicBezTo>
                      <a:pt x="1" y="16"/>
                      <a:pt x="1" y="17"/>
                      <a:pt x="1" y="19"/>
                    </a:cubicBezTo>
                    <a:cubicBezTo>
                      <a:pt x="0" y="22"/>
                      <a:pt x="1" y="21"/>
                      <a:pt x="3" y="22"/>
                    </a:cubicBezTo>
                    <a:cubicBezTo>
                      <a:pt x="5" y="24"/>
                      <a:pt x="7" y="28"/>
                      <a:pt x="8" y="31"/>
                    </a:cubicBezTo>
                    <a:cubicBezTo>
                      <a:pt x="10" y="33"/>
                      <a:pt x="11" y="35"/>
                      <a:pt x="12" y="38"/>
                    </a:cubicBezTo>
                    <a:cubicBezTo>
                      <a:pt x="13" y="40"/>
                      <a:pt x="14" y="41"/>
                      <a:pt x="15" y="42"/>
                    </a:cubicBezTo>
                    <a:cubicBezTo>
                      <a:pt x="17" y="44"/>
                      <a:pt x="19" y="44"/>
                      <a:pt x="20" y="46"/>
                    </a:cubicBezTo>
                    <a:cubicBezTo>
                      <a:pt x="21" y="48"/>
                      <a:pt x="22" y="50"/>
                      <a:pt x="22" y="53"/>
                    </a:cubicBezTo>
                    <a:cubicBezTo>
                      <a:pt x="23" y="55"/>
                      <a:pt x="22" y="57"/>
                      <a:pt x="23" y="59"/>
                    </a:cubicBezTo>
                    <a:cubicBezTo>
                      <a:pt x="25" y="63"/>
                      <a:pt x="29" y="64"/>
                      <a:pt x="31" y="67"/>
                    </a:cubicBezTo>
                    <a:cubicBezTo>
                      <a:pt x="33" y="70"/>
                      <a:pt x="34" y="74"/>
                      <a:pt x="36" y="76"/>
                    </a:cubicBezTo>
                    <a:cubicBezTo>
                      <a:pt x="37" y="78"/>
                      <a:pt x="39" y="80"/>
                      <a:pt x="40" y="81"/>
                    </a:cubicBezTo>
                    <a:cubicBezTo>
                      <a:pt x="40" y="82"/>
                      <a:pt x="40" y="84"/>
                      <a:pt x="41" y="84"/>
                    </a:cubicBezTo>
                    <a:cubicBezTo>
                      <a:pt x="43" y="84"/>
                      <a:pt x="42" y="82"/>
                      <a:pt x="43" y="81"/>
                    </a:cubicBezTo>
                    <a:cubicBezTo>
                      <a:pt x="43" y="78"/>
                      <a:pt x="48" y="79"/>
                      <a:pt x="50" y="79"/>
                    </a:cubicBezTo>
                    <a:cubicBezTo>
                      <a:pt x="53" y="79"/>
                      <a:pt x="58" y="78"/>
                      <a:pt x="60" y="80"/>
                    </a:cubicBezTo>
                    <a:cubicBezTo>
                      <a:pt x="63" y="81"/>
                      <a:pt x="64" y="79"/>
                      <a:pt x="66" y="77"/>
                    </a:cubicBezTo>
                    <a:cubicBezTo>
                      <a:pt x="69" y="73"/>
                      <a:pt x="72" y="73"/>
                      <a:pt x="76" y="72"/>
                    </a:cubicBezTo>
                    <a:cubicBezTo>
                      <a:pt x="82" y="72"/>
                      <a:pt x="88" y="70"/>
                      <a:pt x="94" y="68"/>
                    </a:cubicBezTo>
                    <a:cubicBezTo>
                      <a:pt x="96" y="67"/>
                      <a:pt x="99" y="66"/>
                      <a:pt x="102" y="66"/>
                    </a:cubicBezTo>
                    <a:cubicBezTo>
                      <a:pt x="103" y="65"/>
                      <a:pt x="103" y="63"/>
                      <a:pt x="104" y="61"/>
                    </a:cubicBezTo>
                    <a:cubicBezTo>
                      <a:pt x="104" y="60"/>
                      <a:pt x="105" y="58"/>
                      <a:pt x="105" y="56"/>
                    </a:cubicBezTo>
                    <a:cubicBezTo>
                      <a:pt x="105" y="55"/>
                      <a:pt x="104" y="52"/>
                      <a:pt x="103" y="51"/>
                    </a:cubicBezTo>
                    <a:cubicBezTo>
                      <a:pt x="100" y="51"/>
                      <a:pt x="96" y="51"/>
                      <a:pt x="93" y="50"/>
                    </a:cubicBezTo>
                    <a:cubicBezTo>
                      <a:pt x="90" y="50"/>
                      <a:pt x="90" y="49"/>
                      <a:pt x="88" y="47"/>
                    </a:cubicBezTo>
                    <a:cubicBezTo>
                      <a:pt x="86" y="43"/>
                      <a:pt x="83" y="42"/>
                      <a:pt x="81" y="39"/>
                    </a:cubicBezTo>
                    <a:cubicBezTo>
                      <a:pt x="80" y="39"/>
                      <a:pt x="78" y="35"/>
                      <a:pt x="77" y="34"/>
                    </a:cubicBezTo>
                    <a:cubicBezTo>
                      <a:pt x="76" y="32"/>
                      <a:pt x="81" y="31"/>
                      <a:pt x="77" y="29"/>
                    </a:cubicBezTo>
                    <a:cubicBezTo>
                      <a:pt x="76" y="29"/>
                      <a:pt x="75" y="27"/>
                      <a:pt x="74" y="27"/>
                    </a:cubicBezTo>
                    <a:cubicBezTo>
                      <a:pt x="72" y="27"/>
                      <a:pt x="71" y="24"/>
                      <a:pt x="70" y="22"/>
                    </a:cubicBezTo>
                    <a:cubicBezTo>
                      <a:pt x="69" y="19"/>
                      <a:pt x="69" y="20"/>
                      <a:pt x="65" y="20"/>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80" name="Freeform 685">
                <a:extLst>
                  <a:ext uri="{FF2B5EF4-FFF2-40B4-BE49-F238E27FC236}">
                    <a16:creationId xmlns:a16="http://schemas.microsoft.com/office/drawing/2014/main" id="{CBD832F1-85F0-933B-CCD0-E602196F29F8}"/>
                  </a:ext>
                </a:extLst>
              </p:cNvPr>
              <p:cNvSpPr>
                <a:spLocks/>
              </p:cNvSpPr>
              <p:nvPr/>
            </p:nvSpPr>
            <p:spPr bwMode="auto">
              <a:xfrm>
                <a:off x="6722783" y="3361280"/>
                <a:ext cx="109084" cy="123003"/>
              </a:xfrm>
              <a:custGeom>
                <a:avLst/>
                <a:gdLst>
                  <a:gd name="T0" fmla="*/ 5 w 21"/>
                  <a:gd name="T1" fmla="*/ 22 h 22"/>
                  <a:gd name="T2" fmla="*/ 8 w 21"/>
                  <a:gd name="T3" fmla="*/ 19 h 22"/>
                  <a:gd name="T4" fmla="*/ 12 w 21"/>
                  <a:gd name="T5" fmla="*/ 18 h 22"/>
                  <a:gd name="T6" fmla="*/ 15 w 21"/>
                  <a:gd name="T7" fmla="*/ 15 h 22"/>
                  <a:gd name="T8" fmla="*/ 11 w 21"/>
                  <a:gd name="T9" fmla="*/ 9 h 22"/>
                  <a:gd name="T10" fmla="*/ 21 w 21"/>
                  <a:gd name="T11" fmla="*/ 6 h 22"/>
                  <a:gd name="T12" fmla="*/ 19 w 21"/>
                  <a:gd name="T13" fmla="*/ 0 h 22"/>
                  <a:gd name="T14" fmla="*/ 9 w 21"/>
                  <a:gd name="T15" fmla="*/ 5 h 22"/>
                  <a:gd name="T16" fmla="*/ 4 w 21"/>
                  <a:gd name="T17" fmla="*/ 1 h 22"/>
                  <a:gd name="T18" fmla="*/ 3 w 21"/>
                  <a:gd name="T19" fmla="*/ 11 h 22"/>
                  <a:gd name="T20" fmla="*/ 0 w 21"/>
                  <a:gd name="T21" fmla="*/ 18 h 22"/>
                  <a:gd name="T22" fmla="*/ 1 w 21"/>
                  <a:gd name="T23" fmla="*/ 21 h 22"/>
                  <a:gd name="T24" fmla="*/ 5 w 21"/>
                  <a:gd name="T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5" y="22"/>
                    </a:moveTo>
                    <a:cubicBezTo>
                      <a:pt x="7" y="22"/>
                      <a:pt x="7" y="19"/>
                      <a:pt x="8" y="19"/>
                    </a:cubicBezTo>
                    <a:cubicBezTo>
                      <a:pt x="9" y="17"/>
                      <a:pt x="11" y="18"/>
                      <a:pt x="12" y="18"/>
                    </a:cubicBezTo>
                    <a:cubicBezTo>
                      <a:pt x="13" y="17"/>
                      <a:pt x="16" y="16"/>
                      <a:pt x="15" y="15"/>
                    </a:cubicBezTo>
                    <a:cubicBezTo>
                      <a:pt x="14" y="13"/>
                      <a:pt x="13" y="11"/>
                      <a:pt x="11" y="9"/>
                    </a:cubicBezTo>
                    <a:cubicBezTo>
                      <a:pt x="15" y="8"/>
                      <a:pt x="18" y="7"/>
                      <a:pt x="21" y="6"/>
                    </a:cubicBezTo>
                    <a:cubicBezTo>
                      <a:pt x="21" y="4"/>
                      <a:pt x="20" y="2"/>
                      <a:pt x="19" y="0"/>
                    </a:cubicBezTo>
                    <a:cubicBezTo>
                      <a:pt x="16" y="1"/>
                      <a:pt x="12" y="5"/>
                      <a:pt x="9" y="5"/>
                    </a:cubicBezTo>
                    <a:cubicBezTo>
                      <a:pt x="7" y="5"/>
                      <a:pt x="4" y="3"/>
                      <a:pt x="4" y="1"/>
                    </a:cubicBezTo>
                    <a:cubicBezTo>
                      <a:pt x="3" y="5"/>
                      <a:pt x="3" y="8"/>
                      <a:pt x="3" y="11"/>
                    </a:cubicBezTo>
                    <a:cubicBezTo>
                      <a:pt x="2" y="13"/>
                      <a:pt x="0" y="16"/>
                      <a:pt x="0" y="18"/>
                    </a:cubicBezTo>
                    <a:cubicBezTo>
                      <a:pt x="0" y="20"/>
                      <a:pt x="0" y="20"/>
                      <a:pt x="1" y="21"/>
                    </a:cubicBezTo>
                    <a:cubicBezTo>
                      <a:pt x="3" y="21"/>
                      <a:pt x="4" y="22"/>
                      <a:pt x="5" y="22"/>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81" name="Freeform 687">
                <a:extLst>
                  <a:ext uri="{FF2B5EF4-FFF2-40B4-BE49-F238E27FC236}">
                    <a16:creationId xmlns:a16="http://schemas.microsoft.com/office/drawing/2014/main" id="{07B20C78-F622-C36F-1B59-04520D46A7E4}"/>
                  </a:ext>
                </a:extLst>
              </p:cNvPr>
              <p:cNvSpPr>
                <a:spLocks/>
              </p:cNvSpPr>
              <p:nvPr/>
            </p:nvSpPr>
            <p:spPr bwMode="auto">
              <a:xfrm>
                <a:off x="6722783" y="3383991"/>
                <a:ext cx="16095" cy="39739"/>
              </a:xfrm>
              <a:custGeom>
                <a:avLst/>
                <a:gdLst>
                  <a:gd name="T0" fmla="*/ 0 w 3"/>
                  <a:gd name="T1" fmla="*/ 3 h 7"/>
                  <a:gd name="T2" fmla="*/ 3 w 3"/>
                  <a:gd name="T3" fmla="*/ 7 h 7"/>
                  <a:gd name="T4" fmla="*/ 3 w 3"/>
                  <a:gd name="T5" fmla="*/ 1 h 7"/>
                  <a:gd name="T6" fmla="*/ 2 w 3"/>
                  <a:gd name="T7" fmla="*/ 0 h 7"/>
                  <a:gd name="T8" fmla="*/ 0 w 3"/>
                  <a:gd name="T9" fmla="*/ 3 h 7"/>
                </a:gdLst>
                <a:ahLst/>
                <a:cxnLst>
                  <a:cxn ang="0">
                    <a:pos x="T0" y="T1"/>
                  </a:cxn>
                  <a:cxn ang="0">
                    <a:pos x="T2" y="T3"/>
                  </a:cxn>
                  <a:cxn ang="0">
                    <a:pos x="T4" y="T5"/>
                  </a:cxn>
                  <a:cxn ang="0">
                    <a:pos x="T6" y="T7"/>
                  </a:cxn>
                  <a:cxn ang="0">
                    <a:pos x="T8" y="T9"/>
                  </a:cxn>
                </a:cxnLst>
                <a:rect l="0" t="0" r="r" b="b"/>
                <a:pathLst>
                  <a:path w="3" h="7">
                    <a:moveTo>
                      <a:pt x="0" y="3"/>
                    </a:moveTo>
                    <a:cubicBezTo>
                      <a:pt x="0" y="5"/>
                      <a:pt x="1" y="6"/>
                      <a:pt x="3" y="7"/>
                    </a:cubicBezTo>
                    <a:cubicBezTo>
                      <a:pt x="3" y="5"/>
                      <a:pt x="3" y="3"/>
                      <a:pt x="3" y="1"/>
                    </a:cubicBezTo>
                    <a:cubicBezTo>
                      <a:pt x="3" y="0"/>
                      <a:pt x="3" y="0"/>
                      <a:pt x="2" y="0"/>
                    </a:cubicBezTo>
                    <a:cubicBezTo>
                      <a:pt x="0" y="0"/>
                      <a:pt x="0" y="2"/>
                      <a:pt x="0" y="3"/>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82" name="Freeform 689">
                <a:extLst>
                  <a:ext uri="{FF2B5EF4-FFF2-40B4-BE49-F238E27FC236}">
                    <a16:creationId xmlns:a16="http://schemas.microsoft.com/office/drawing/2014/main" id="{4971F63E-7194-4553-7842-0695EFA7CBD4}"/>
                  </a:ext>
                </a:extLst>
              </p:cNvPr>
              <p:cNvSpPr>
                <a:spLocks/>
              </p:cNvSpPr>
              <p:nvPr/>
            </p:nvSpPr>
            <p:spPr bwMode="auto">
              <a:xfrm>
                <a:off x="7135869" y="3578903"/>
                <a:ext cx="26823" cy="43525"/>
              </a:xfrm>
              <a:custGeom>
                <a:avLst/>
                <a:gdLst>
                  <a:gd name="T0" fmla="*/ 3 w 5"/>
                  <a:gd name="T1" fmla="*/ 8 h 8"/>
                  <a:gd name="T2" fmla="*/ 2 w 5"/>
                  <a:gd name="T3" fmla="*/ 0 h 8"/>
                  <a:gd name="T4" fmla="*/ 0 w 5"/>
                  <a:gd name="T5" fmla="*/ 4 h 8"/>
                  <a:gd name="T6" fmla="*/ 3 w 5"/>
                  <a:gd name="T7" fmla="*/ 8 h 8"/>
                  <a:gd name="T8" fmla="*/ 3 w 5"/>
                  <a:gd name="T9" fmla="*/ 8 h 8"/>
                </a:gdLst>
                <a:ahLst/>
                <a:cxnLst>
                  <a:cxn ang="0">
                    <a:pos x="T0" y="T1"/>
                  </a:cxn>
                  <a:cxn ang="0">
                    <a:pos x="T2" y="T3"/>
                  </a:cxn>
                  <a:cxn ang="0">
                    <a:pos x="T4" y="T5"/>
                  </a:cxn>
                  <a:cxn ang="0">
                    <a:pos x="T6" y="T7"/>
                  </a:cxn>
                  <a:cxn ang="0">
                    <a:pos x="T8" y="T9"/>
                  </a:cxn>
                </a:cxnLst>
                <a:rect l="0" t="0" r="r" b="b"/>
                <a:pathLst>
                  <a:path w="5" h="8">
                    <a:moveTo>
                      <a:pt x="3" y="8"/>
                    </a:moveTo>
                    <a:cubicBezTo>
                      <a:pt x="3" y="7"/>
                      <a:pt x="5" y="0"/>
                      <a:pt x="2" y="0"/>
                    </a:cubicBezTo>
                    <a:cubicBezTo>
                      <a:pt x="1" y="1"/>
                      <a:pt x="0" y="3"/>
                      <a:pt x="0" y="4"/>
                    </a:cubicBezTo>
                    <a:cubicBezTo>
                      <a:pt x="0" y="6"/>
                      <a:pt x="1" y="7"/>
                      <a:pt x="3" y="8"/>
                    </a:cubicBezTo>
                    <a:cubicBezTo>
                      <a:pt x="3" y="8"/>
                      <a:pt x="2" y="8"/>
                      <a:pt x="3" y="8"/>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83" name="Freeform 690">
                <a:extLst>
                  <a:ext uri="{FF2B5EF4-FFF2-40B4-BE49-F238E27FC236}">
                    <a16:creationId xmlns:a16="http://schemas.microsoft.com/office/drawing/2014/main" id="{6997A787-67B1-F7ED-B659-29158621825F}"/>
                  </a:ext>
                </a:extLst>
              </p:cNvPr>
              <p:cNvSpPr>
                <a:spLocks/>
              </p:cNvSpPr>
              <p:nvPr/>
            </p:nvSpPr>
            <p:spPr bwMode="auto">
              <a:xfrm>
                <a:off x="6921280" y="3785172"/>
                <a:ext cx="278967" cy="187345"/>
              </a:xfrm>
              <a:custGeom>
                <a:avLst/>
                <a:gdLst>
                  <a:gd name="T0" fmla="*/ 47 w 53"/>
                  <a:gd name="T1" fmla="*/ 0 h 34"/>
                  <a:gd name="T2" fmla="*/ 38 w 53"/>
                  <a:gd name="T3" fmla="*/ 2 h 34"/>
                  <a:gd name="T4" fmla="*/ 28 w 53"/>
                  <a:gd name="T5" fmla="*/ 4 h 34"/>
                  <a:gd name="T6" fmla="*/ 23 w 53"/>
                  <a:gd name="T7" fmla="*/ 10 h 34"/>
                  <a:gd name="T8" fmla="*/ 17 w 53"/>
                  <a:gd name="T9" fmla="*/ 9 h 34"/>
                  <a:gd name="T10" fmla="*/ 9 w 53"/>
                  <a:gd name="T11" fmla="*/ 9 h 34"/>
                  <a:gd name="T12" fmla="*/ 3 w 53"/>
                  <a:gd name="T13" fmla="*/ 12 h 34"/>
                  <a:gd name="T14" fmla="*/ 1 w 53"/>
                  <a:gd name="T15" fmla="*/ 15 h 34"/>
                  <a:gd name="T16" fmla="*/ 1 w 53"/>
                  <a:gd name="T17" fmla="*/ 21 h 34"/>
                  <a:gd name="T18" fmla="*/ 3 w 53"/>
                  <a:gd name="T19" fmla="*/ 28 h 34"/>
                  <a:gd name="T20" fmla="*/ 4 w 53"/>
                  <a:gd name="T21" fmla="*/ 32 h 34"/>
                  <a:gd name="T22" fmla="*/ 12 w 53"/>
                  <a:gd name="T23" fmla="*/ 32 h 34"/>
                  <a:gd name="T24" fmla="*/ 16 w 53"/>
                  <a:gd name="T25" fmla="*/ 29 h 34"/>
                  <a:gd name="T26" fmla="*/ 21 w 53"/>
                  <a:gd name="T27" fmla="*/ 29 h 34"/>
                  <a:gd name="T28" fmla="*/ 24 w 53"/>
                  <a:gd name="T29" fmla="*/ 26 h 34"/>
                  <a:gd name="T30" fmla="*/ 32 w 53"/>
                  <a:gd name="T31" fmla="*/ 24 h 34"/>
                  <a:gd name="T32" fmla="*/ 41 w 53"/>
                  <a:gd name="T33" fmla="*/ 21 h 34"/>
                  <a:gd name="T34" fmla="*/ 47 w 53"/>
                  <a:gd name="T35" fmla="*/ 17 h 34"/>
                  <a:gd name="T36" fmla="*/ 52 w 53"/>
                  <a:gd name="T37" fmla="*/ 12 h 34"/>
                  <a:gd name="T38" fmla="*/ 47 w 53"/>
                  <a:gd name="T3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34">
                    <a:moveTo>
                      <a:pt x="47" y="0"/>
                    </a:moveTo>
                    <a:cubicBezTo>
                      <a:pt x="44" y="1"/>
                      <a:pt x="41" y="2"/>
                      <a:pt x="38" y="2"/>
                    </a:cubicBezTo>
                    <a:cubicBezTo>
                      <a:pt x="35" y="3"/>
                      <a:pt x="31" y="2"/>
                      <a:pt x="28" y="4"/>
                    </a:cubicBezTo>
                    <a:cubicBezTo>
                      <a:pt x="26" y="6"/>
                      <a:pt x="25" y="8"/>
                      <a:pt x="23" y="10"/>
                    </a:cubicBezTo>
                    <a:cubicBezTo>
                      <a:pt x="22" y="11"/>
                      <a:pt x="19" y="9"/>
                      <a:pt x="17" y="9"/>
                    </a:cubicBezTo>
                    <a:cubicBezTo>
                      <a:pt x="14" y="9"/>
                      <a:pt x="12" y="9"/>
                      <a:pt x="9" y="9"/>
                    </a:cubicBezTo>
                    <a:cubicBezTo>
                      <a:pt x="6" y="9"/>
                      <a:pt x="3" y="8"/>
                      <a:pt x="3" y="12"/>
                    </a:cubicBezTo>
                    <a:cubicBezTo>
                      <a:pt x="2" y="14"/>
                      <a:pt x="1" y="13"/>
                      <a:pt x="1" y="15"/>
                    </a:cubicBezTo>
                    <a:cubicBezTo>
                      <a:pt x="0" y="17"/>
                      <a:pt x="0" y="19"/>
                      <a:pt x="1" y="21"/>
                    </a:cubicBezTo>
                    <a:cubicBezTo>
                      <a:pt x="1" y="23"/>
                      <a:pt x="2" y="26"/>
                      <a:pt x="3" y="28"/>
                    </a:cubicBezTo>
                    <a:cubicBezTo>
                      <a:pt x="3" y="29"/>
                      <a:pt x="3" y="31"/>
                      <a:pt x="4" y="32"/>
                    </a:cubicBezTo>
                    <a:cubicBezTo>
                      <a:pt x="5" y="34"/>
                      <a:pt x="10" y="33"/>
                      <a:pt x="12" y="32"/>
                    </a:cubicBezTo>
                    <a:cubicBezTo>
                      <a:pt x="13" y="31"/>
                      <a:pt x="14" y="30"/>
                      <a:pt x="16" y="29"/>
                    </a:cubicBezTo>
                    <a:cubicBezTo>
                      <a:pt x="17" y="29"/>
                      <a:pt x="19" y="29"/>
                      <a:pt x="21" y="29"/>
                    </a:cubicBezTo>
                    <a:cubicBezTo>
                      <a:pt x="22" y="28"/>
                      <a:pt x="23" y="27"/>
                      <a:pt x="24" y="26"/>
                    </a:cubicBezTo>
                    <a:cubicBezTo>
                      <a:pt x="27" y="25"/>
                      <a:pt x="29" y="25"/>
                      <a:pt x="32" y="24"/>
                    </a:cubicBezTo>
                    <a:cubicBezTo>
                      <a:pt x="35" y="23"/>
                      <a:pt x="38" y="22"/>
                      <a:pt x="41" y="21"/>
                    </a:cubicBezTo>
                    <a:cubicBezTo>
                      <a:pt x="43" y="20"/>
                      <a:pt x="47" y="19"/>
                      <a:pt x="47" y="17"/>
                    </a:cubicBezTo>
                    <a:cubicBezTo>
                      <a:pt x="48" y="14"/>
                      <a:pt x="53" y="14"/>
                      <a:pt x="52" y="12"/>
                    </a:cubicBezTo>
                    <a:cubicBezTo>
                      <a:pt x="50" y="8"/>
                      <a:pt x="49" y="4"/>
                      <a:pt x="47" y="0"/>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84" name="Freeform 691">
                <a:extLst>
                  <a:ext uri="{FF2B5EF4-FFF2-40B4-BE49-F238E27FC236}">
                    <a16:creationId xmlns:a16="http://schemas.microsoft.com/office/drawing/2014/main" id="{C6B8BBA8-8F63-DDB8-DB65-98DB29875E92}"/>
                  </a:ext>
                </a:extLst>
              </p:cNvPr>
              <p:cNvSpPr>
                <a:spLocks/>
              </p:cNvSpPr>
              <p:nvPr/>
            </p:nvSpPr>
            <p:spPr bwMode="auto">
              <a:xfrm>
                <a:off x="7168057" y="3578903"/>
                <a:ext cx="214590" cy="272501"/>
              </a:xfrm>
              <a:custGeom>
                <a:avLst/>
                <a:gdLst>
                  <a:gd name="T0" fmla="*/ 39 w 41"/>
                  <a:gd name="T1" fmla="*/ 19 h 49"/>
                  <a:gd name="T2" fmla="*/ 34 w 41"/>
                  <a:gd name="T3" fmla="*/ 14 h 49"/>
                  <a:gd name="T4" fmla="*/ 28 w 41"/>
                  <a:gd name="T5" fmla="*/ 12 h 49"/>
                  <a:gd name="T6" fmla="*/ 22 w 41"/>
                  <a:gd name="T7" fmla="*/ 6 h 49"/>
                  <a:gd name="T8" fmla="*/ 21 w 41"/>
                  <a:gd name="T9" fmla="*/ 3 h 49"/>
                  <a:gd name="T10" fmla="*/ 22 w 41"/>
                  <a:gd name="T11" fmla="*/ 0 h 49"/>
                  <a:gd name="T12" fmla="*/ 17 w 41"/>
                  <a:gd name="T13" fmla="*/ 5 h 49"/>
                  <a:gd name="T14" fmla="*/ 10 w 41"/>
                  <a:gd name="T15" fmla="*/ 10 h 49"/>
                  <a:gd name="T16" fmla="*/ 5 w 41"/>
                  <a:gd name="T17" fmla="*/ 10 h 49"/>
                  <a:gd name="T18" fmla="*/ 0 w 41"/>
                  <a:gd name="T19" fmla="*/ 11 h 49"/>
                  <a:gd name="T20" fmla="*/ 5 w 41"/>
                  <a:gd name="T21" fmla="*/ 17 h 49"/>
                  <a:gd name="T22" fmla="*/ 16 w 41"/>
                  <a:gd name="T23" fmla="*/ 19 h 49"/>
                  <a:gd name="T24" fmla="*/ 16 w 41"/>
                  <a:gd name="T25" fmla="*/ 32 h 49"/>
                  <a:gd name="T26" fmla="*/ 11 w 41"/>
                  <a:gd name="T27" fmla="*/ 34 h 49"/>
                  <a:gd name="T28" fmla="*/ 0 w 41"/>
                  <a:gd name="T29" fmla="*/ 37 h 49"/>
                  <a:gd name="T30" fmla="*/ 5 w 41"/>
                  <a:gd name="T31" fmla="*/ 49 h 49"/>
                  <a:gd name="T32" fmla="*/ 14 w 41"/>
                  <a:gd name="T33" fmla="*/ 48 h 49"/>
                  <a:gd name="T34" fmla="*/ 17 w 41"/>
                  <a:gd name="T35" fmla="*/ 44 h 49"/>
                  <a:gd name="T36" fmla="*/ 23 w 41"/>
                  <a:gd name="T37" fmla="*/ 42 h 49"/>
                  <a:gd name="T38" fmla="*/ 28 w 41"/>
                  <a:gd name="T39" fmla="*/ 38 h 49"/>
                  <a:gd name="T40" fmla="*/ 29 w 41"/>
                  <a:gd name="T41" fmla="*/ 32 h 49"/>
                  <a:gd name="T42" fmla="*/ 32 w 41"/>
                  <a:gd name="T43" fmla="*/ 30 h 49"/>
                  <a:gd name="T44" fmla="*/ 37 w 41"/>
                  <a:gd name="T45" fmla="*/ 24 h 49"/>
                  <a:gd name="T46" fmla="*/ 39 w 41"/>
                  <a:gd name="T47" fmla="*/ 19 h 49"/>
                  <a:gd name="T48" fmla="*/ 39 w 41"/>
                  <a:gd name="T49" fmla="*/ 1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9">
                    <a:moveTo>
                      <a:pt x="39" y="19"/>
                    </a:moveTo>
                    <a:cubicBezTo>
                      <a:pt x="36" y="19"/>
                      <a:pt x="35" y="16"/>
                      <a:pt x="34" y="14"/>
                    </a:cubicBezTo>
                    <a:cubicBezTo>
                      <a:pt x="33" y="13"/>
                      <a:pt x="29" y="13"/>
                      <a:pt x="28" y="12"/>
                    </a:cubicBezTo>
                    <a:cubicBezTo>
                      <a:pt x="25" y="11"/>
                      <a:pt x="24" y="9"/>
                      <a:pt x="22" y="6"/>
                    </a:cubicBezTo>
                    <a:cubicBezTo>
                      <a:pt x="22" y="5"/>
                      <a:pt x="21" y="4"/>
                      <a:pt x="21" y="3"/>
                    </a:cubicBezTo>
                    <a:cubicBezTo>
                      <a:pt x="21" y="3"/>
                      <a:pt x="22" y="0"/>
                      <a:pt x="22" y="0"/>
                    </a:cubicBezTo>
                    <a:cubicBezTo>
                      <a:pt x="21" y="0"/>
                      <a:pt x="18" y="4"/>
                      <a:pt x="17" y="5"/>
                    </a:cubicBezTo>
                    <a:cubicBezTo>
                      <a:pt x="15" y="7"/>
                      <a:pt x="13" y="10"/>
                      <a:pt x="10" y="10"/>
                    </a:cubicBezTo>
                    <a:cubicBezTo>
                      <a:pt x="8" y="11"/>
                      <a:pt x="7" y="10"/>
                      <a:pt x="5" y="10"/>
                    </a:cubicBezTo>
                    <a:cubicBezTo>
                      <a:pt x="3" y="11"/>
                      <a:pt x="1" y="13"/>
                      <a:pt x="0" y="11"/>
                    </a:cubicBezTo>
                    <a:cubicBezTo>
                      <a:pt x="1" y="14"/>
                      <a:pt x="2" y="17"/>
                      <a:pt x="5" y="17"/>
                    </a:cubicBezTo>
                    <a:cubicBezTo>
                      <a:pt x="7" y="17"/>
                      <a:pt x="15" y="17"/>
                      <a:pt x="16" y="19"/>
                    </a:cubicBezTo>
                    <a:cubicBezTo>
                      <a:pt x="19" y="23"/>
                      <a:pt x="17" y="27"/>
                      <a:pt x="16" y="32"/>
                    </a:cubicBezTo>
                    <a:cubicBezTo>
                      <a:pt x="15" y="33"/>
                      <a:pt x="11" y="34"/>
                      <a:pt x="11" y="34"/>
                    </a:cubicBezTo>
                    <a:cubicBezTo>
                      <a:pt x="7" y="35"/>
                      <a:pt x="3" y="36"/>
                      <a:pt x="0" y="37"/>
                    </a:cubicBezTo>
                    <a:cubicBezTo>
                      <a:pt x="2" y="41"/>
                      <a:pt x="4" y="45"/>
                      <a:pt x="5" y="49"/>
                    </a:cubicBezTo>
                    <a:cubicBezTo>
                      <a:pt x="8" y="48"/>
                      <a:pt x="11" y="48"/>
                      <a:pt x="14" y="48"/>
                    </a:cubicBezTo>
                    <a:cubicBezTo>
                      <a:pt x="18" y="47"/>
                      <a:pt x="15" y="46"/>
                      <a:pt x="17" y="44"/>
                    </a:cubicBezTo>
                    <a:cubicBezTo>
                      <a:pt x="19" y="43"/>
                      <a:pt x="22" y="44"/>
                      <a:pt x="23" y="42"/>
                    </a:cubicBezTo>
                    <a:cubicBezTo>
                      <a:pt x="25" y="40"/>
                      <a:pt x="25" y="39"/>
                      <a:pt x="28" y="38"/>
                    </a:cubicBezTo>
                    <a:cubicBezTo>
                      <a:pt x="30" y="37"/>
                      <a:pt x="29" y="34"/>
                      <a:pt x="29" y="32"/>
                    </a:cubicBezTo>
                    <a:cubicBezTo>
                      <a:pt x="28" y="30"/>
                      <a:pt x="30" y="30"/>
                      <a:pt x="32" y="30"/>
                    </a:cubicBezTo>
                    <a:cubicBezTo>
                      <a:pt x="35" y="29"/>
                      <a:pt x="35" y="26"/>
                      <a:pt x="37" y="24"/>
                    </a:cubicBezTo>
                    <a:cubicBezTo>
                      <a:pt x="38" y="23"/>
                      <a:pt x="41" y="20"/>
                      <a:pt x="39" y="19"/>
                    </a:cubicBezTo>
                    <a:cubicBezTo>
                      <a:pt x="38" y="19"/>
                      <a:pt x="40" y="20"/>
                      <a:pt x="39" y="19"/>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85" name="Freeform 692">
                <a:extLst>
                  <a:ext uri="{FF2B5EF4-FFF2-40B4-BE49-F238E27FC236}">
                    <a16:creationId xmlns:a16="http://schemas.microsoft.com/office/drawing/2014/main" id="{1063AD35-E91F-8CE7-8C85-F6F0DD5A5DF9}"/>
                  </a:ext>
                </a:extLst>
              </p:cNvPr>
              <p:cNvSpPr>
                <a:spLocks/>
              </p:cNvSpPr>
              <p:nvPr/>
            </p:nvSpPr>
            <p:spPr bwMode="auto">
              <a:xfrm>
                <a:off x="7624061" y="3045257"/>
                <a:ext cx="287910" cy="132467"/>
              </a:xfrm>
              <a:custGeom>
                <a:avLst/>
                <a:gdLst>
                  <a:gd name="T0" fmla="*/ 55 w 55"/>
                  <a:gd name="T1" fmla="*/ 5 h 24"/>
                  <a:gd name="T2" fmla="*/ 47 w 55"/>
                  <a:gd name="T3" fmla="*/ 3 h 24"/>
                  <a:gd name="T4" fmla="*/ 36 w 55"/>
                  <a:gd name="T5" fmla="*/ 2 h 24"/>
                  <a:gd name="T6" fmla="*/ 27 w 55"/>
                  <a:gd name="T7" fmla="*/ 0 h 24"/>
                  <a:gd name="T8" fmla="*/ 22 w 55"/>
                  <a:gd name="T9" fmla="*/ 2 h 24"/>
                  <a:gd name="T10" fmla="*/ 19 w 55"/>
                  <a:gd name="T11" fmla="*/ 4 h 24"/>
                  <a:gd name="T12" fmla="*/ 11 w 55"/>
                  <a:gd name="T13" fmla="*/ 5 h 24"/>
                  <a:gd name="T14" fmla="*/ 9 w 55"/>
                  <a:gd name="T15" fmla="*/ 7 h 24"/>
                  <a:gd name="T16" fmla="*/ 8 w 55"/>
                  <a:gd name="T17" fmla="*/ 11 h 24"/>
                  <a:gd name="T18" fmla="*/ 12 w 55"/>
                  <a:gd name="T19" fmla="*/ 12 h 24"/>
                  <a:gd name="T20" fmla="*/ 15 w 55"/>
                  <a:gd name="T21" fmla="*/ 12 h 24"/>
                  <a:gd name="T22" fmla="*/ 19 w 55"/>
                  <a:gd name="T23" fmla="*/ 15 h 24"/>
                  <a:gd name="T24" fmla="*/ 15 w 55"/>
                  <a:gd name="T25" fmla="*/ 17 h 24"/>
                  <a:gd name="T26" fmla="*/ 11 w 55"/>
                  <a:gd name="T27" fmla="*/ 17 h 24"/>
                  <a:gd name="T28" fmla="*/ 10 w 55"/>
                  <a:gd name="T29" fmla="*/ 20 h 24"/>
                  <a:gd name="T30" fmla="*/ 1 w 55"/>
                  <a:gd name="T31" fmla="*/ 20 h 24"/>
                  <a:gd name="T32" fmla="*/ 11 w 55"/>
                  <a:gd name="T33" fmla="*/ 22 h 24"/>
                  <a:gd name="T34" fmla="*/ 15 w 55"/>
                  <a:gd name="T35" fmla="*/ 23 h 24"/>
                  <a:gd name="T36" fmla="*/ 21 w 55"/>
                  <a:gd name="T37" fmla="*/ 23 h 24"/>
                  <a:gd name="T38" fmla="*/ 25 w 55"/>
                  <a:gd name="T39" fmla="*/ 20 h 24"/>
                  <a:gd name="T40" fmla="*/ 28 w 55"/>
                  <a:gd name="T41" fmla="*/ 17 h 24"/>
                  <a:gd name="T42" fmla="*/ 33 w 55"/>
                  <a:gd name="T43" fmla="*/ 16 h 24"/>
                  <a:gd name="T44" fmla="*/ 37 w 55"/>
                  <a:gd name="T45" fmla="*/ 16 h 24"/>
                  <a:gd name="T46" fmla="*/ 40 w 55"/>
                  <a:gd name="T47" fmla="*/ 13 h 24"/>
                  <a:gd name="T48" fmla="*/ 44 w 55"/>
                  <a:gd name="T49" fmla="*/ 12 h 24"/>
                  <a:gd name="T50" fmla="*/ 54 w 55"/>
                  <a:gd name="T51" fmla="*/ 7 h 24"/>
                  <a:gd name="T52" fmla="*/ 55 w 55"/>
                  <a:gd name="T53"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24">
                    <a:moveTo>
                      <a:pt x="55" y="5"/>
                    </a:moveTo>
                    <a:cubicBezTo>
                      <a:pt x="52" y="5"/>
                      <a:pt x="50" y="3"/>
                      <a:pt x="47" y="3"/>
                    </a:cubicBezTo>
                    <a:cubicBezTo>
                      <a:pt x="44" y="2"/>
                      <a:pt x="40" y="2"/>
                      <a:pt x="36" y="2"/>
                    </a:cubicBezTo>
                    <a:cubicBezTo>
                      <a:pt x="33" y="2"/>
                      <a:pt x="30" y="2"/>
                      <a:pt x="27" y="0"/>
                    </a:cubicBezTo>
                    <a:cubicBezTo>
                      <a:pt x="25" y="0"/>
                      <a:pt x="23" y="0"/>
                      <a:pt x="22" y="2"/>
                    </a:cubicBezTo>
                    <a:cubicBezTo>
                      <a:pt x="22" y="4"/>
                      <a:pt x="21" y="5"/>
                      <a:pt x="19" y="4"/>
                    </a:cubicBezTo>
                    <a:cubicBezTo>
                      <a:pt x="17" y="3"/>
                      <a:pt x="12" y="1"/>
                      <a:pt x="11" y="5"/>
                    </a:cubicBezTo>
                    <a:cubicBezTo>
                      <a:pt x="10" y="6"/>
                      <a:pt x="11" y="6"/>
                      <a:pt x="9" y="7"/>
                    </a:cubicBezTo>
                    <a:cubicBezTo>
                      <a:pt x="8" y="8"/>
                      <a:pt x="6" y="10"/>
                      <a:pt x="8" y="11"/>
                    </a:cubicBezTo>
                    <a:cubicBezTo>
                      <a:pt x="9" y="12"/>
                      <a:pt x="12" y="13"/>
                      <a:pt x="12" y="12"/>
                    </a:cubicBezTo>
                    <a:cubicBezTo>
                      <a:pt x="13" y="10"/>
                      <a:pt x="14" y="11"/>
                      <a:pt x="15" y="12"/>
                    </a:cubicBezTo>
                    <a:cubicBezTo>
                      <a:pt x="16" y="13"/>
                      <a:pt x="20" y="14"/>
                      <a:pt x="19" y="15"/>
                    </a:cubicBezTo>
                    <a:cubicBezTo>
                      <a:pt x="19" y="16"/>
                      <a:pt x="16" y="16"/>
                      <a:pt x="15" y="17"/>
                    </a:cubicBezTo>
                    <a:cubicBezTo>
                      <a:pt x="14" y="18"/>
                      <a:pt x="13" y="19"/>
                      <a:pt x="11" y="17"/>
                    </a:cubicBezTo>
                    <a:cubicBezTo>
                      <a:pt x="10" y="16"/>
                      <a:pt x="10" y="19"/>
                      <a:pt x="10" y="20"/>
                    </a:cubicBezTo>
                    <a:cubicBezTo>
                      <a:pt x="6" y="22"/>
                      <a:pt x="4" y="15"/>
                      <a:pt x="1" y="20"/>
                    </a:cubicBezTo>
                    <a:cubicBezTo>
                      <a:pt x="0" y="21"/>
                      <a:pt x="10" y="23"/>
                      <a:pt x="11" y="22"/>
                    </a:cubicBezTo>
                    <a:cubicBezTo>
                      <a:pt x="12" y="21"/>
                      <a:pt x="14" y="22"/>
                      <a:pt x="15" y="23"/>
                    </a:cubicBezTo>
                    <a:cubicBezTo>
                      <a:pt x="16" y="23"/>
                      <a:pt x="19" y="24"/>
                      <a:pt x="21" y="23"/>
                    </a:cubicBezTo>
                    <a:cubicBezTo>
                      <a:pt x="22" y="22"/>
                      <a:pt x="24" y="23"/>
                      <a:pt x="25" y="20"/>
                    </a:cubicBezTo>
                    <a:cubicBezTo>
                      <a:pt x="25" y="19"/>
                      <a:pt x="27" y="18"/>
                      <a:pt x="28" y="17"/>
                    </a:cubicBezTo>
                    <a:cubicBezTo>
                      <a:pt x="29" y="16"/>
                      <a:pt x="33" y="16"/>
                      <a:pt x="33" y="16"/>
                    </a:cubicBezTo>
                    <a:cubicBezTo>
                      <a:pt x="34" y="18"/>
                      <a:pt x="35" y="16"/>
                      <a:pt x="37" y="16"/>
                    </a:cubicBezTo>
                    <a:cubicBezTo>
                      <a:pt x="38" y="16"/>
                      <a:pt x="39" y="13"/>
                      <a:pt x="40" y="13"/>
                    </a:cubicBezTo>
                    <a:cubicBezTo>
                      <a:pt x="41" y="12"/>
                      <a:pt x="43" y="13"/>
                      <a:pt x="44" y="12"/>
                    </a:cubicBezTo>
                    <a:cubicBezTo>
                      <a:pt x="48" y="11"/>
                      <a:pt x="50" y="9"/>
                      <a:pt x="54" y="7"/>
                    </a:cubicBezTo>
                    <a:cubicBezTo>
                      <a:pt x="55" y="7"/>
                      <a:pt x="55" y="7"/>
                      <a:pt x="55" y="5"/>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86" name="Freeform 693">
                <a:extLst>
                  <a:ext uri="{FF2B5EF4-FFF2-40B4-BE49-F238E27FC236}">
                    <a16:creationId xmlns:a16="http://schemas.microsoft.com/office/drawing/2014/main" id="{49A5AD58-191C-EECC-5BBA-9DCE20BF3A7D}"/>
                  </a:ext>
                </a:extLst>
              </p:cNvPr>
              <p:cNvSpPr>
                <a:spLocks/>
              </p:cNvSpPr>
              <p:nvPr/>
            </p:nvSpPr>
            <p:spPr bwMode="auto">
              <a:xfrm>
                <a:off x="7273565" y="2961994"/>
                <a:ext cx="466735" cy="289531"/>
              </a:xfrm>
              <a:custGeom>
                <a:avLst/>
                <a:gdLst>
                  <a:gd name="T0" fmla="*/ 78 w 89"/>
                  <a:gd name="T1" fmla="*/ 32 h 52"/>
                  <a:gd name="T2" fmla="*/ 81 w 89"/>
                  <a:gd name="T3" fmla="*/ 33 h 52"/>
                  <a:gd name="T4" fmla="*/ 84 w 89"/>
                  <a:gd name="T5" fmla="*/ 31 h 52"/>
                  <a:gd name="T6" fmla="*/ 81 w 89"/>
                  <a:gd name="T7" fmla="*/ 26 h 52"/>
                  <a:gd name="T8" fmla="*/ 79 w 89"/>
                  <a:gd name="T9" fmla="*/ 27 h 52"/>
                  <a:gd name="T10" fmla="*/ 75 w 89"/>
                  <a:gd name="T11" fmla="*/ 27 h 52"/>
                  <a:gd name="T12" fmla="*/ 78 w 89"/>
                  <a:gd name="T13" fmla="*/ 21 h 52"/>
                  <a:gd name="T14" fmla="*/ 74 w 89"/>
                  <a:gd name="T15" fmla="*/ 22 h 52"/>
                  <a:gd name="T16" fmla="*/ 68 w 89"/>
                  <a:gd name="T17" fmla="*/ 25 h 52"/>
                  <a:gd name="T18" fmla="*/ 65 w 89"/>
                  <a:gd name="T19" fmla="*/ 29 h 52"/>
                  <a:gd name="T20" fmla="*/ 62 w 89"/>
                  <a:gd name="T21" fmla="*/ 28 h 52"/>
                  <a:gd name="T22" fmla="*/ 57 w 89"/>
                  <a:gd name="T23" fmla="*/ 27 h 52"/>
                  <a:gd name="T24" fmla="*/ 53 w 89"/>
                  <a:gd name="T25" fmla="*/ 23 h 52"/>
                  <a:gd name="T26" fmla="*/ 52 w 89"/>
                  <a:gd name="T27" fmla="*/ 17 h 52"/>
                  <a:gd name="T28" fmla="*/ 49 w 89"/>
                  <a:gd name="T29" fmla="*/ 13 h 52"/>
                  <a:gd name="T30" fmla="*/ 45 w 89"/>
                  <a:gd name="T31" fmla="*/ 12 h 52"/>
                  <a:gd name="T32" fmla="*/ 38 w 89"/>
                  <a:gd name="T33" fmla="*/ 12 h 52"/>
                  <a:gd name="T34" fmla="*/ 31 w 89"/>
                  <a:gd name="T35" fmla="*/ 12 h 52"/>
                  <a:gd name="T36" fmla="*/ 27 w 89"/>
                  <a:gd name="T37" fmla="*/ 8 h 52"/>
                  <a:gd name="T38" fmla="*/ 23 w 89"/>
                  <a:gd name="T39" fmla="*/ 8 h 52"/>
                  <a:gd name="T40" fmla="*/ 19 w 89"/>
                  <a:gd name="T41" fmla="*/ 10 h 52"/>
                  <a:gd name="T42" fmla="*/ 17 w 89"/>
                  <a:gd name="T43" fmla="*/ 6 h 52"/>
                  <a:gd name="T44" fmla="*/ 15 w 89"/>
                  <a:gd name="T45" fmla="*/ 1 h 52"/>
                  <a:gd name="T46" fmla="*/ 15 w 89"/>
                  <a:gd name="T47" fmla="*/ 5 h 52"/>
                  <a:gd name="T48" fmla="*/ 14 w 89"/>
                  <a:gd name="T49" fmla="*/ 8 h 52"/>
                  <a:gd name="T50" fmla="*/ 13 w 89"/>
                  <a:gd name="T51" fmla="*/ 3 h 52"/>
                  <a:gd name="T52" fmla="*/ 14 w 89"/>
                  <a:gd name="T53" fmla="*/ 0 h 52"/>
                  <a:gd name="T54" fmla="*/ 1 w 89"/>
                  <a:gd name="T55" fmla="*/ 4 h 52"/>
                  <a:gd name="T56" fmla="*/ 1 w 89"/>
                  <a:gd name="T57" fmla="*/ 15 h 52"/>
                  <a:gd name="T58" fmla="*/ 1 w 89"/>
                  <a:gd name="T59" fmla="*/ 23 h 52"/>
                  <a:gd name="T60" fmla="*/ 2 w 89"/>
                  <a:gd name="T61" fmla="*/ 26 h 52"/>
                  <a:gd name="T62" fmla="*/ 6 w 89"/>
                  <a:gd name="T63" fmla="*/ 26 h 52"/>
                  <a:gd name="T64" fmla="*/ 6 w 89"/>
                  <a:gd name="T65" fmla="*/ 23 h 52"/>
                  <a:gd name="T66" fmla="*/ 10 w 89"/>
                  <a:gd name="T67" fmla="*/ 20 h 52"/>
                  <a:gd name="T68" fmla="*/ 13 w 89"/>
                  <a:gd name="T69" fmla="*/ 18 h 52"/>
                  <a:gd name="T70" fmla="*/ 17 w 89"/>
                  <a:gd name="T71" fmla="*/ 19 h 52"/>
                  <a:gd name="T72" fmla="*/ 21 w 89"/>
                  <a:gd name="T73" fmla="*/ 20 h 52"/>
                  <a:gd name="T74" fmla="*/ 21 w 89"/>
                  <a:gd name="T75" fmla="*/ 24 h 52"/>
                  <a:gd name="T76" fmla="*/ 26 w 89"/>
                  <a:gd name="T77" fmla="*/ 27 h 52"/>
                  <a:gd name="T78" fmla="*/ 33 w 89"/>
                  <a:gd name="T79" fmla="*/ 34 h 52"/>
                  <a:gd name="T80" fmla="*/ 38 w 89"/>
                  <a:gd name="T81" fmla="*/ 37 h 52"/>
                  <a:gd name="T82" fmla="*/ 41 w 89"/>
                  <a:gd name="T83" fmla="*/ 39 h 52"/>
                  <a:gd name="T84" fmla="*/ 50 w 89"/>
                  <a:gd name="T85" fmla="*/ 45 h 52"/>
                  <a:gd name="T86" fmla="*/ 54 w 89"/>
                  <a:gd name="T87" fmla="*/ 49 h 52"/>
                  <a:gd name="T88" fmla="*/ 61 w 89"/>
                  <a:gd name="T89" fmla="*/ 52 h 52"/>
                  <a:gd name="T90" fmla="*/ 63 w 89"/>
                  <a:gd name="T91" fmla="*/ 47 h 52"/>
                  <a:gd name="T92" fmla="*/ 62 w 89"/>
                  <a:gd name="T93" fmla="*/ 42 h 52"/>
                  <a:gd name="T94" fmla="*/ 59 w 89"/>
                  <a:gd name="T95" fmla="*/ 38 h 52"/>
                  <a:gd name="T96" fmla="*/ 64 w 89"/>
                  <a:gd name="T97" fmla="*/ 36 h 52"/>
                  <a:gd name="T98" fmla="*/ 66 w 89"/>
                  <a:gd name="T99" fmla="*/ 33 h 52"/>
                  <a:gd name="T100" fmla="*/ 68 w 89"/>
                  <a:gd name="T101" fmla="*/ 30 h 52"/>
                  <a:gd name="T102" fmla="*/ 71 w 89"/>
                  <a:gd name="T103" fmla="*/ 30 h 52"/>
                  <a:gd name="T104" fmla="*/ 74 w 89"/>
                  <a:gd name="T105" fmla="*/ 29 h 52"/>
                  <a:gd name="T106" fmla="*/ 74 w 89"/>
                  <a:gd name="T107" fmla="*/ 34 h 52"/>
                  <a:gd name="T108" fmla="*/ 77 w 89"/>
                  <a:gd name="T109" fmla="*/ 34 h 52"/>
                  <a:gd name="T110" fmla="*/ 78 w 89"/>
                  <a:gd name="T111" fmla="*/ 32 h 52"/>
                  <a:gd name="T112" fmla="*/ 78 w 89"/>
                  <a:gd name="T113" fmla="*/ 3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 h="52">
                    <a:moveTo>
                      <a:pt x="78" y="32"/>
                    </a:moveTo>
                    <a:cubicBezTo>
                      <a:pt x="79" y="33"/>
                      <a:pt x="79" y="34"/>
                      <a:pt x="81" y="33"/>
                    </a:cubicBezTo>
                    <a:cubicBezTo>
                      <a:pt x="82" y="33"/>
                      <a:pt x="83" y="31"/>
                      <a:pt x="84" y="31"/>
                    </a:cubicBezTo>
                    <a:cubicBezTo>
                      <a:pt x="89" y="30"/>
                      <a:pt x="83" y="28"/>
                      <a:pt x="81" y="26"/>
                    </a:cubicBezTo>
                    <a:cubicBezTo>
                      <a:pt x="80" y="25"/>
                      <a:pt x="80" y="26"/>
                      <a:pt x="79" y="27"/>
                    </a:cubicBezTo>
                    <a:cubicBezTo>
                      <a:pt x="79" y="28"/>
                      <a:pt x="76" y="27"/>
                      <a:pt x="75" y="27"/>
                    </a:cubicBezTo>
                    <a:cubicBezTo>
                      <a:pt x="71" y="25"/>
                      <a:pt x="77" y="22"/>
                      <a:pt x="78" y="21"/>
                    </a:cubicBezTo>
                    <a:cubicBezTo>
                      <a:pt x="78" y="21"/>
                      <a:pt x="74" y="22"/>
                      <a:pt x="74" y="22"/>
                    </a:cubicBezTo>
                    <a:cubicBezTo>
                      <a:pt x="72" y="23"/>
                      <a:pt x="70" y="23"/>
                      <a:pt x="68" y="25"/>
                    </a:cubicBezTo>
                    <a:cubicBezTo>
                      <a:pt x="67" y="26"/>
                      <a:pt x="66" y="28"/>
                      <a:pt x="65" y="29"/>
                    </a:cubicBezTo>
                    <a:cubicBezTo>
                      <a:pt x="64" y="32"/>
                      <a:pt x="63" y="30"/>
                      <a:pt x="62" y="28"/>
                    </a:cubicBezTo>
                    <a:cubicBezTo>
                      <a:pt x="61" y="26"/>
                      <a:pt x="59" y="27"/>
                      <a:pt x="57" y="27"/>
                    </a:cubicBezTo>
                    <a:cubicBezTo>
                      <a:pt x="55" y="27"/>
                      <a:pt x="54" y="24"/>
                      <a:pt x="53" y="23"/>
                    </a:cubicBezTo>
                    <a:cubicBezTo>
                      <a:pt x="51" y="21"/>
                      <a:pt x="54" y="19"/>
                      <a:pt x="52" y="17"/>
                    </a:cubicBezTo>
                    <a:cubicBezTo>
                      <a:pt x="51" y="16"/>
                      <a:pt x="50" y="14"/>
                      <a:pt x="49" y="13"/>
                    </a:cubicBezTo>
                    <a:cubicBezTo>
                      <a:pt x="48" y="12"/>
                      <a:pt x="46" y="11"/>
                      <a:pt x="45" y="12"/>
                    </a:cubicBezTo>
                    <a:cubicBezTo>
                      <a:pt x="43" y="13"/>
                      <a:pt x="41" y="12"/>
                      <a:pt x="38" y="12"/>
                    </a:cubicBezTo>
                    <a:cubicBezTo>
                      <a:pt x="36" y="12"/>
                      <a:pt x="33" y="13"/>
                      <a:pt x="31" y="12"/>
                    </a:cubicBezTo>
                    <a:cubicBezTo>
                      <a:pt x="30" y="11"/>
                      <a:pt x="28" y="9"/>
                      <a:pt x="27" y="8"/>
                    </a:cubicBezTo>
                    <a:cubicBezTo>
                      <a:pt x="25" y="6"/>
                      <a:pt x="24" y="6"/>
                      <a:pt x="23" y="8"/>
                    </a:cubicBezTo>
                    <a:cubicBezTo>
                      <a:pt x="22" y="9"/>
                      <a:pt x="21" y="10"/>
                      <a:pt x="19" y="10"/>
                    </a:cubicBezTo>
                    <a:cubicBezTo>
                      <a:pt x="16" y="10"/>
                      <a:pt x="16" y="8"/>
                      <a:pt x="17" y="6"/>
                    </a:cubicBezTo>
                    <a:cubicBezTo>
                      <a:pt x="18" y="3"/>
                      <a:pt x="18" y="3"/>
                      <a:pt x="15" y="1"/>
                    </a:cubicBezTo>
                    <a:cubicBezTo>
                      <a:pt x="15" y="2"/>
                      <a:pt x="15" y="4"/>
                      <a:pt x="15" y="5"/>
                    </a:cubicBezTo>
                    <a:cubicBezTo>
                      <a:pt x="15" y="7"/>
                      <a:pt x="16" y="8"/>
                      <a:pt x="14" y="8"/>
                    </a:cubicBezTo>
                    <a:cubicBezTo>
                      <a:pt x="12" y="7"/>
                      <a:pt x="12" y="4"/>
                      <a:pt x="13" y="3"/>
                    </a:cubicBezTo>
                    <a:cubicBezTo>
                      <a:pt x="13" y="3"/>
                      <a:pt x="15" y="0"/>
                      <a:pt x="14" y="0"/>
                    </a:cubicBezTo>
                    <a:cubicBezTo>
                      <a:pt x="9" y="1"/>
                      <a:pt x="5" y="2"/>
                      <a:pt x="1" y="4"/>
                    </a:cubicBezTo>
                    <a:cubicBezTo>
                      <a:pt x="0" y="4"/>
                      <a:pt x="1" y="14"/>
                      <a:pt x="1" y="15"/>
                    </a:cubicBezTo>
                    <a:cubicBezTo>
                      <a:pt x="1" y="18"/>
                      <a:pt x="1" y="21"/>
                      <a:pt x="1" y="23"/>
                    </a:cubicBezTo>
                    <a:cubicBezTo>
                      <a:pt x="1" y="25"/>
                      <a:pt x="0" y="26"/>
                      <a:pt x="2" y="26"/>
                    </a:cubicBezTo>
                    <a:cubicBezTo>
                      <a:pt x="3" y="26"/>
                      <a:pt x="4" y="26"/>
                      <a:pt x="6" y="26"/>
                    </a:cubicBezTo>
                    <a:cubicBezTo>
                      <a:pt x="8" y="26"/>
                      <a:pt x="5" y="24"/>
                      <a:pt x="6" y="23"/>
                    </a:cubicBezTo>
                    <a:cubicBezTo>
                      <a:pt x="7" y="21"/>
                      <a:pt x="9" y="22"/>
                      <a:pt x="10" y="20"/>
                    </a:cubicBezTo>
                    <a:cubicBezTo>
                      <a:pt x="12" y="19"/>
                      <a:pt x="12" y="19"/>
                      <a:pt x="13" y="18"/>
                    </a:cubicBezTo>
                    <a:cubicBezTo>
                      <a:pt x="15" y="17"/>
                      <a:pt x="16" y="18"/>
                      <a:pt x="17" y="19"/>
                    </a:cubicBezTo>
                    <a:cubicBezTo>
                      <a:pt x="18" y="20"/>
                      <a:pt x="21" y="20"/>
                      <a:pt x="21" y="20"/>
                    </a:cubicBezTo>
                    <a:cubicBezTo>
                      <a:pt x="22" y="22"/>
                      <a:pt x="21" y="23"/>
                      <a:pt x="21" y="24"/>
                    </a:cubicBezTo>
                    <a:cubicBezTo>
                      <a:pt x="22" y="27"/>
                      <a:pt x="25" y="27"/>
                      <a:pt x="26" y="27"/>
                    </a:cubicBezTo>
                    <a:cubicBezTo>
                      <a:pt x="31" y="27"/>
                      <a:pt x="31" y="30"/>
                      <a:pt x="33" y="34"/>
                    </a:cubicBezTo>
                    <a:cubicBezTo>
                      <a:pt x="34" y="35"/>
                      <a:pt x="36" y="36"/>
                      <a:pt x="38" y="37"/>
                    </a:cubicBezTo>
                    <a:cubicBezTo>
                      <a:pt x="39" y="37"/>
                      <a:pt x="40" y="38"/>
                      <a:pt x="41" y="39"/>
                    </a:cubicBezTo>
                    <a:cubicBezTo>
                      <a:pt x="44" y="41"/>
                      <a:pt x="47" y="44"/>
                      <a:pt x="50" y="45"/>
                    </a:cubicBezTo>
                    <a:cubicBezTo>
                      <a:pt x="54" y="46"/>
                      <a:pt x="54" y="46"/>
                      <a:pt x="54" y="49"/>
                    </a:cubicBezTo>
                    <a:cubicBezTo>
                      <a:pt x="56" y="49"/>
                      <a:pt x="59" y="51"/>
                      <a:pt x="61" y="52"/>
                    </a:cubicBezTo>
                    <a:cubicBezTo>
                      <a:pt x="61" y="49"/>
                      <a:pt x="60" y="49"/>
                      <a:pt x="63" y="47"/>
                    </a:cubicBezTo>
                    <a:cubicBezTo>
                      <a:pt x="64" y="45"/>
                      <a:pt x="62" y="44"/>
                      <a:pt x="62" y="42"/>
                    </a:cubicBezTo>
                    <a:cubicBezTo>
                      <a:pt x="63" y="39"/>
                      <a:pt x="60" y="40"/>
                      <a:pt x="59" y="38"/>
                    </a:cubicBezTo>
                    <a:cubicBezTo>
                      <a:pt x="58" y="36"/>
                      <a:pt x="63" y="37"/>
                      <a:pt x="64" y="36"/>
                    </a:cubicBezTo>
                    <a:cubicBezTo>
                      <a:pt x="67" y="35"/>
                      <a:pt x="64" y="32"/>
                      <a:pt x="66" y="33"/>
                    </a:cubicBezTo>
                    <a:cubicBezTo>
                      <a:pt x="70" y="33"/>
                      <a:pt x="66" y="30"/>
                      <a:pt x="68" y="30"/>
                    </a:cubicBezTo>
                    <a:cubicBezTo>
                      <a:pt x="69" y="29"/>
                      <a:pt x="70" y="31"/>
                      <a:pt x="71" y="30"/>
                    </a:cubicBezTo>
                    <a:cubicBezTo>
                      <a:pt x="72" y="30"/>
                      <a:pt x="73" y="29"/>
                      <a:pt x="74" y="29"/>
                    </a:cubicBezTo>
                    <a:cubicBezTo>
                      <a:pt x="76" y="29"/>
                      <a:pt x="74" y="33"/>
                      <a:pt x="74" y="34"/>
                    </a:cubicBezTo>
                    <a:cubicBezTo>
                      <a:pt x="75" y="34"/>
                      <a:pt x="77" y="31"/>
                      <a:pt x="77" y="34"/>
                    </a:cubicBezTo>
                    <a:cubicBezTo>
                      <a:pt x="77" y="34"/>
                      <a:pt x="77" y="32"/>
                      <a:pt x="78" y="32"/>
                    </a:cubicBezTo>
                    <a:cubicBezTo>
                      <a:pt x="79" y="32"/>
                      <a:pt x="77" y="32"/>
                      <a:pt x="78" y="32"/>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87" name="Freeform 694">
                <a:extLst>
                  <a:ext uri="{FF2B5EF4-FFF2-40B4-BE49-F238E27FC236}">
                    <a16:creationId xmlns:a16="http://schemas.microsoft.com/office/drawing/2014/main" id="{4F1559FC-D57A-7886-0C65-E89014EC2B00}"/>
                  </a:ext>
                </a:extLst>
              </p:cNvPr>
              <p:cNvSpPr>
                <a:spLocks/>
              </p:cNvSpPr>
              <p:nvPr/>
            </p:nvSpPr>
            <p:spPr bwMode="auto">
              <a:xfrm>
                <a:off x="7414837" y="3283695"/>
                <a:ext cx="0" cy="567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88" name="Freeform 695">
                <a:extLst>
                  <a:ext uri="{FF2B5EF4-FFF2-40B4-BE49-F238E27FC236}">
                    <a16:creationId xmlns:a16="http://schemas.microsoft.com/office/drawing/2014/main" id="{7911D5C6-E0CE-A6F2-8FA6-4BA2389D4FF8}"/>
                  </a:ext>
                </a:extLst>
              </p:cNvPr>
              <p:cNvSpPr>
                <a:spLocks/>
              </p:cNvSpPr>
              <p:nvPr/>
            </p:nvSpPr>
            <p:spPr bwMode="auto">
              <a:xfrm>
                <a:off x="7173422" y="3062288"/>
                <a:ext cx="382685" cy="238437"/>
              </a:xfrm>
              <a:custGeom>
                <a:avLst/>
                <a:gdLst>
                  <a:gd name="T0" fmla="*/ 73 w 73"/>
                  <a:gd name="T1" fmla="*/ 28 h 43"/>
                  <a:gd name="T2" fmla="*/ 69 w 73"/>
                  <a:gd name="T3" fmla="*/ 27 h 43"/>
                  <a:gd name="T4" fmla="*/ 65 w 73"/>
                  <a:gd name="T5" fmla="*/ 24 h 43"/>
                  <a:gd name="T6" fmla="*/ 58 w 73"/>
                  <a:gd name="T7" fmla="*/ 20 h 43"/>
                  <a:gd name="T8" fmla="*/ 52 w 73"/>
                  <a:gd name="T9" fmla="*/ 16 h 43"/>
                  <a:gd name="T10" fmla="*/ 47 w 73"/>
                  <a:gd name="T11" fmla="*/ 9 h 43"/>
                  <a:gd name="T12" fmla="*/ 40 w 73"/>
                  <a:gd name="T13" fmla="*/ 5 h 43"/>
                  <a:gd name="T14" fmla="*/ 40 w 73"/>
                  <a:gd name="T15" fmla="*/ 2 h 43"/>
                  <a:gd name="T16" fmla="*/ 36 w 73"/>
                  <a:gd name="T17" fmla="*/ 1 h 43"/>
                  <a:gd name="T18" fmla="*/ 34 w 73"/>
                  <a:gd name="T19" fmla="*/ 0 h 43"/>
                  <a:gd name="T20" fmla="*/ 31 w 73"/>
                  <a:gd name="T21" fmla="*/ 1 h 43"/>
                  <a:gd name="T22" fmla="*/ 28 w 73"/>
                  <a:gd name="T23" fmla="*/ 3 h 43"/>
                  <a:gd name="T24" fmla="*/ 25 w 73"/>
                  <a:gd name="T25" fmla="*/ 6 h 43"/>
                  <a:gd name="T26" fmla="*/ 22 w 73"/>
                  <a:gd name="T27" fmla="*/ 8 h 43"/>
                  <a:gd name="T28" fmla="*/ 17 w 73"/>
                  <a:gd name="T29" fmla="*/ 8 h 43"/>
                  <a:gd name="T30" fmla="*/ 12 w 73"/>
                  <a:gd name="T31" fmla="*/ 2 h 43"/>
                  <a:gd name="T32" fmla="*/ 2 w 73"/>
                  <a:gd name="T33" fmla="*/ 5 h 43"/>
                  <a:gd name="T34" fmla="*/ 5 w 73"/>
                  <a:gd name="T35" fmla="*/ 12 h 43"/>
                  <a:gd name="T36" fmla="*/ 8 w 73"/>
                  <a:gd name="T37" fmla="*/ 17 h 43"/>
                  <a:gd name="T38" fmla="*/ 8 w 73"/>
                  <a:gd name="T39" fmla="*/ 19 h 43"/>
                  <a:gd name="T40" fmla="*/ 10 w 73"/>
                  <a:gd name="T41" fmla="*/ 22 h 43"/>
                  <a:gd name="T42" fmla="*/ 9 w 73"/>
                  <a:gd name="T43" fmla="*/ 26 h 43"/>
                  <a:gd name="T44" fmla="*/ 9 w 73"/>
                  <a:gd name="T45" fmla="*/ 31 h 43"/>
                  <a:gd name="T46" fmla="*/ 14 w 73"/>
                  <a:gd name="T47" fmla="*/ 29 h 43"/>
                  <a:gd name="T48" fmla="*/ 17 w 73"/>
                  <a:gd name="T49" fmla="*/ 26 h 43"/>
                  <a:gd name="T50" fmla="*/ 27 w 73"/>
                  <a:gd name="T51" fmla="*/ 27 h 43"/>
                  <a:gd name="T52" fmla="*/ 37 w 73"/>
                  <a:gd name="T53" fmla="*/ 31 h 43"/>
                  <a:gd name="T54" fmla="*/ 45 w 73"/>
                  <a:gd name="T55" fmla="*/ 35 h 43"/>
                  <a:gd name="T56" fmla="*/ 46 w 73"/>
                  <a:gd name="T57" fmla="*/ 37 h 43"/>
                  <a:gd name="T58" fmla="*/ 48 w 73"/>
                  <a:gd name="T59" fmla="*/ 42 h 43"/>
                  <a:gd name="T60" fmla="*/ 53 w 73"/>
                  <a:gd name="T61" fmla="*/ 43 h 43"/>
                  <a:gd name="T62" fmla="*/ 57 w 73"/>
                  <a:gd name="T63" fmla="*/ 40 h 43"/>
                  <a:gd name="T64" fmla="*/ 62 w 73"/>
                  <a:gd name="T65" fmla="*/ 38 h 43"/>
                  <a:gd name="T66" fmla="*/ 65 w 73"/>
                  <a:gd name="T67" fmla="*/ 33 h 43"/>
                  <a:gd name="T68" fmla="*/ 69 w 73"/>
                  <a:gd name="T69" fmla="*/ 31 h 43"/>
                  <a:gd name="T70" fmla="*/ 73 w 73"/>
                  <a:gd name="T71" fmla="*/ 31 h 43"/>
                  <a:gd name="T72" fmla="*/ 73 w 73"/>
                  <a:gd name="T73"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43">
                    <a:moveTo>
                      <a:pt x="73" y="28"/>
                    </a:moveTo>
                    <a:cubicBezTo>
                      <a:pt x="72" y="27"/>
                      <a:pt x="71" y="27"/>
                      <a:pt x="69" y="27"/>
                    </a:cubicBezTo>
                    <a:cubicBezTo>
                      <a:pt x="68" y="26"/>
                      <a:pt x="66" y="25"/>
                      <a:pt x="65" y="24"/>
                    </a:cubicBezTo>
                    <a:cubicBezTo>
                      <a:pt x="63" y="23"/>
                      <a:pt x="60" y="22"/>
                      <a:pt x="58" y="20"/>
                    </a:cubicBezTo>
                    <a:cubicBezTo>
                      <a:pt x="57" y="18"/>
                      <a:pt x="54" y="18"/>
                      <a:pt x="52" y="16"/>
                    </a:cubicBezTo>
                    <a:cubicBezTo>
                      <a:pt x="51" y="13"/>
                      <a:pt x="50" y="9"/>
                      <a:pt x="47" y="9"/>
                    </a:cubicBezTo>
                    <a:cubicBezTo>
                      <a:pt x="44" y="9"/>
                      <a:pt x="40" y="9"/>
                      <a:pt x="40" y="5"/>
                    </a:cubicBezTo>
                    <a:cubicBezTo>
                      <a:pt x="40" y="4"/>
                      <a:pt x="41" y="2"/>
                      <a:pt x="40" y="2"/>
                    </a:cubicBezTo>
                    <a:cubicBezTo>
                      <a:pt x="39" y="1"/>
                      <a:pt x="38" y="2"/>
                      <a:pt x="36" y="1"/>
                    </a:cubicBezTo>
                    <a:cubicBezTo>
                      <a:pt x="36" y="1"/>
                      <a:pt x="35" y="0"/>
                      <a:pt x="34" y="0"/>
                    </a:cubicBezTo>
                    <a:cubicBezTo>
                      <a:pt x="33" y="0"/>
                      <a:pt x="32" y="1"/>
                      <a:pt x="31" y="1"/>
                    </a:cubicBezTo>
                    <a:cubicBezTo>
                      <a:pt x="30" y="0"/>
                      <a:pt x="29" y="3"/>
                      <a:pt x="28" y="3"/>
                    </a:cubicBezTo>
                    <a:cubicBezTo>
                      <a:pt x="27" y="3"/>
                      <a:pt x="24" y="4"/>
                      <a:pt x="25" y="6"/>
                    </a:cubicBezTo>
                    <a:cubicBezTo>
                      <a:pt x="26" y="9"/>
                      <a:pt x="25" y="8"/>
                      <a:pt x="22" y="8"/>
                    </a:cubicBezTo>
                    <a:cubicBezTo>
                      <a:pt x="21" y="8"/>
                      <a:pt x="18" y="8"/>
                      <a:pt x="17" y="8"/>
                    </a:cubicBezTo>
                    <a:cubicBezTo>
                      <a:pt x="15" y="6"/>
                      <a:pt x="14" y="4"/>
                      <a:pt x="12" y="2"/>
                    </a:cubicBezTo>
                    <a:cubicBezTo>
                      <a:pt x="9" y="0"/>
                      <a:pt x="5" y="3"/>
                      <a:pt x="2" y="5"/>
                    </a:cubicBezTo>
                    <a:cubicBezTo>
                      <a:pt x="3" y="6"/>
                      <a:pt x="6" y="10"/>
                      <a:pt x="5" y="12"/>
                    </a:cubicBezTo>
                    <a:cubicBezTo>
                      <a:pt x="0" y="15"/>
                      <a:pt x="6" y="15"/>
                      <a:pt x="8" y="17"/>
                    </a:cubicBezTo>
                    <a:cubicBezTo>
                      <a:pt x="8" y="17"/>
                      <a:pt x="8" y="19"/>
                      <a:pt x="8" y="19"/>
                    </a:cubicBezTo>
                    <a:cubicBezTo>
                      <a:pt x="7" y="20"/>
                      <a:pt x="9" y="22"/>
                      <a:pt x="10" y="22"/>
                    </a:cubicBezTo>
                    <a:cubicBezTo>
                      <a:pt x="10" y="23"/>
                      <a:pt x="9" y="24"/>
                      <a:pt x="9" y="26"/>
                    </a:cubicBezTo>
                    <a:cubicBezTo>
                      <a:pt x="9" y="27"/>
                      <a:pt x="9" y="29"/>
                      <a:pt x="9" y="31"/>
                    </a:cubicBezTo>
                    <a:cubicBezTo>
                      <a:pt x="11" y="31"/>
                      <a:pt x="12" y="31"/>
                      <a:pt x="14" y="29"/>
                    </a:cubicBezTo>
                    <a:cubicBezTo>
                      <a:pt x="15" y="28"/>
                      <a:pt x="16" y="27"/>
                      <a:pt x="17" y="26"/>
                    </a:cubicBezTo>
                    <a:cubicBezTo>
                      <a:pt x="21" y="26"/>
                      <a:pt x="24" y="25"/>
                      <a:pt x="27" y="27"/>
                    </a:cubicBezTo>
                    <a:cubicBezTo>
                      <a:pt x="29" y="30"/>
                      <a:pt x="35" y="28"/>
                      <a:pt x="37" y="31"/>
                    </a:cubicBezTo>
                    <a:cubicBezTo>
                      <a:pt x="39" y="34"/>
                      <a:pt x="41" y="35"/>
                      <a:pt x="45" y="35"/>
                    </a:cubicBezTo>
                    <a:cubicBezTo>
                      <a:pt x="46" y="35"/>
                      <a:pt x="46" y="35"/>
                      <a:pt x="46" y="37"/>
                    </a:cubicBezTo>
                    <a:cubicBezTo>
                      <a:pt x="46" y="40"/>
                      <a:pt x="46" y="40"/>
                      <a:pt x="48" y="42"/>
                    </a:cubicBezTo>
                    <a:cubicBezTo>
                      <a:pt x="50" y="42"/>
                      <a:pt x="51" y="43"/>
                      <a:pt x="53" y="43"/>
                    </a:cubicBezTo>
                    <a:cubicBezTo>
                      <a:pt x="56" y="43"/>
                      <a:pt x="56" y="42"/>
                      <a:pt x="57" y="40"/>
                    </a:cubicBezTo>
                    <a:cubicBezTo>
                      <a:pt x="58" y="38"/>
                      <a:pt x="60" y="39"/>
                      <a:pt x="62" y="38"/>
                    </a:cubicBezTo>
                    <a:cubicBezTo>
                      <a:pt x="64" y="37"/>
                      <a:pt x="64" y="35"/>
                      <a:pt x="65" y="33"/>
                    </a:cubicBezTo>
                    <a:cubicBezTo>
                      <a:pt x="65" y="31"/>
                      <a:pt x="68" y="33"/>
                      <a:pt x="69" y="31"/>
                    </a:cubicBezTo>
                    <a:cubicBezTo>
                      <a:pt x="69" y="29"/>
                      <a:pt x="72" y="31"/>
                      <a:pt x="73" y="31"/>
                    </a:cubicBezTo>
                    <a:cubicBezTo>
                      <a:pt x="73" y="30"/>
                      <a:pt x="73" y="29"/>
                      <a:pt x="73" y="28"/>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89" name="Freeform 696">
                <a:extLst>
                  <a:ext uri="{FF2B5EF4-FFF2-40B4-BE49-F238E27FC236}">
                    <a16:creationId xmlns:a16="http://schemas.microsoft.com/office/drawing/2014/main" id="{3ABB15E5-BD6D-1E7B-3175-D8A7ECE8801A}"/>
                  </a:ext>
                </a:extLst>
              </p:cNvPr>
              <p:cNvSpPr>
                <a:spLocks/>
              </p:cNvSpPr>
              <p:nvPr/>
            </p:nvSpPr>
            <p:spPr bwMode="auto">
              <a:xfrm>
                <a:off x="7577568" y="3117166"/>
                <a:ext cx="209225" cy="149496"/>
              </a:xfrm>
              <a:custGeom>
                <a:avLst/>
                <a:gdLst>
                  <a:gd name="T0" fmla="*/ 30 w 40"/>
                  <a:gd name="T1" fmla="*/ 10 h 27"/>
                  <a:gd name="T2" fmla="*/ 25 w 40"/>
                  <a:gd name="T3" fmla="*/ 10 h 27"/>
                  <a:gd name="T4" fmla="*/ 21 w 40"/>
                  <a:gd name="T5" fmla="*/ 8 h 27"/>
                  <a:gd name="T6" fmla="*/ 19 w 40"/>
                  <a:gd name="T7" fmla="*/ 9 h 27"/>
                  <a:gd name="T8" fmla="*/ 17 w 40"/>
                  <a:gd name="T9" fmla="*/ 9 h 27"/>
                  <a:gd name="T10" fmla="*/ 10 w 40"/>
                  <a:gd name="T11" fmla="*/ 8 h 27"/>
                  <a:gd name="T12" fmla="*/ 12 w 40"/>
                  <a:gd name="T13" fmla="*/ 5 h 27"/>
                  <a:gd name="T14" fmla="*/ 16 w 40"/>
                  <a:gd name="T15" fmla="*/ 7 h 27"/>
                  <a:gd name="T16" fmla="*/ 19 w 40"/>
                  <a:gd name="T17" fmla="*/ 5 h 27"/>
                  <a:gd name="T18" fmla="*/ 16 w 40"/>
                  <a:gd name="T19" fmla="*/ 6 h 27"/>
                  <a:gd name="T20" fmla="*/ 16 w 40"/>
                  <a:gd name="T21" fmla="*/ 1 h 27"/>
                  <a:gd name="T22" fmla="*/ 14 w 40"/>
                  <a:gd name="T23" fmla="*/ 2 h 27"/>
                  <a:gd name="T24" fmla="*/ 10 w 40"/>
                  <a:gd name="T25" fmla="*/ 2 h 27"/>
                  <a:gd name="T26" fmla="*/ 8 w 40"/>
                  <a:gd name="T27" fmla="*/ 5 h 27"/>
                  <a:gd name="T28" fmla="*/ 6 w 40"/>
                  <a:gd name="T29" fmla="*/ 8 h 27"/>
                  <a:gd name="T30" fmla="*/ 1 w 40"/>
                  <a:gd name="T31" fmla="*/ 10 h 27"/>
                  <a:gd name="T32" fmla="*/ 4 w 40"/>
                  <a:gd name="T33" fmla="*/ 14 h 27"/>
                  <a:gd name="T34" fmla="*/ 4 w 40"/>
                  <a:gd name="T35" fmla="*/ 19 h 27"/>
                  <a:gd name="T36" fmla="*/ 4 w 40"/>
                  <a:gd name="T37" fmla="*/ 24 h 27"/>
                  <a:gd name="T38" fmla="*/ 9 w 40"/>
                  <a:gd name="T39" fmla="*/ 22 h 27"/>
                  <a:gd name="T40" fmla="*/ 12 w 40"/>
                  <a:gd name="T41" fmla="*/ 20 h 27"/>
                  <a:gd name="T42" fmla="*/ 17 w 40"/>
                  <a:gd name="T43" fmla="*/ 17 h 27"/>
                  <a:gd name="T44" fmla="*/ 20 w 40"/>
                  <a:gd name="T45" fmla="*/ 17 h 27"/>
                  <a:gd name="T46" fmla="*/ 22 w 40"/>
                  <a:gd name="T47" fmla="*/ 21 h 27"/>
                  <a:gd name="T48" fmla="*/ 21 w 40"/>
                  <a:gd name="T49" fmla="*/ 24 h 27"/>
                  <a:gd name="T50" fmla="*/ 27 w 40"/>
                  <a:gd name="T51" fmla="*/ 23 h 27"/>
                  <a:gd name="T52" fmla="*/ 32 w 40"/>
                  <a:gd name="T53" fmla="*/ 21 h 27"/>
                  <a:gd name="T54" fmla="*/ 39 w 40"/>
                  <a:gd name="T55" fmla="*/ 21 h 27"/>
                  <a:gd name="T56" fmla="*/ 38 w 40"/>
                  <a:gd name="T57" fmla="*/ 18 h 27"/>
                  <a:gd name="T58" fmla="*/ 36 w 40"/>
                  <a:gd name="T59" fmla="*/ 14 h 27"/>
                  <a:gd name="T60" fmla="*/ 32 w 40"/>
                  <a:gd name="T61" fmla="*/ 9 h 27"/>
                  <a:gd name="T62" fmla="*/ 30 w 40"/>
                  <a:gd name="T63" fmla="*/ 10 h 27"/>
                  <a:gd name="T64" fmla="*/ 30 w 40"/>
                  <a:gd name="T65"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 h="27">
                    <a:moveTo>
                      <a:pt x="30" y="10"/>
                    </a:moveTo>
                    <a:cubicBezTo>
                      <a:pt x="28" y="11"/>
                      <a:pt x="27" y="10"/>
                      <a:pt x="25" y="10"/>
                    </a:cubicBezTo>
                    <a:cubicBezTo>
                      <a:pt x="23" y="10"/>
                      <a:pt x="22" y="8"/>
                      <a:pt x="21" y="8"/>
                    </a:cubicBezTo>
                    <a:cubicBezTo>
                      <a:pt x="20" y="8"/>
                      <a:pt x="20" y="9"/>
                      <a:pt x="19" y="9"/>
                    </a:cubicBezTo>
                    <a:cubicBezTo>
                      <a:pt x="19" y="10"/>
                      <a:pt x="18" y="9"/>
                      <a:pt x="17" y="9"/>
                    </a:cubicBezTo>
                    <a:cubicBezTo>
                      <a:pt x="15" y="9"/>
                      <a:pt x="12" y="9"/>
                      <a:pt x="10" y="8"/>
                    </a:cubicBezTo>
                    <a:cubicBezTo>
                      <a:pt x="9" y="7"/>
                      <a:pt x="12" y="5"/>
                      <a:pt x="12" y="5"/>
                    </a:cubicBezTo>
                    <a:cubicBezTo>
                      <a:pt x="14" y="4"/>
                      <a:pt x="15" y="7"/>
                      <a:pt x="16" y="7"/>
                    </a:cubicBezTo>
                    <a:cubicBezTo>
                      <a:pt x="18" y="7"/>
                      <a:pt x="19" y="6"/>
                      <a:pt x="19" y="5"/>
                    </a:cubicBezTo>
                    <a:cubicBezTo>
                      <a:pt x="18" y="4"/>
                      <a:pt x="17" y="6"/>
                      <a:pt x="16" y="6"/>
                    </a:cubicBezTo>
                    <a:cubicBezTo>
                      <a:pt x="15" y="5"/>
                      <a:pt x="17" y="2"/>
                      <a:pt x="16" y="1"/>
                    </a:cubicBezTo>
                    <a:cubicBezTo>
                      <a:pt x="16" y="0"/>
                      <a:pt x="14" y="2"/>
                      <a:pt x="14" y="2"/>
                    </a:cubicBezTo>
                    <a:cubicBezTo>
                      <a:pt x="12" y="3"/>
                      <a:pt x="11" y="1"/>
                      <a:pt x="10" y="2"/>
                    </a:cubicBezTo>
                    <a:cubicBezTo>
                      <a:pt x="8" y="2"/>
                      <a:pt x="12" y="5"/>
                      <a:pt x="8" y="5"/>
                    </a:cubicBezTo>
                    <a:cubicBezTo>
                      <a:pt x="6" y="4"/>
                      <a:pt x="9" y="8"/>
                      <a:pt x="6" y="8"/>
                    </a:cubicBezTo>
                    <a:cubicBezTo>
                      <a:pt x="5" y="9"/>
                      <a:pt x="0" y="8"/>
                      <a:pt x="1" y="10"/>
                    </a:cubicBezTo>
                    <a:cubicBezTo>
                      <a:pt x="2" y="13"/>
                      <a:pt x="5" y="11"/>
                      <a:pt x="4" y="14"/>
                    </a:cubicBezTo>
                    <a:cubicBezTo>
                      <a:pt x="4" y="17"/>
                      <a:pt x="7" y="17"/>
                      <a:pt x="4" y="19"/>
                    </a:cubicBezTo>
                    <a:cubicBezTo>
                      <a:pt x="3" y="20"/>
                      <a:pt x="1" y="24"/>
                      <a:pt x="4" y="24"/>
                    </a:cubicBezTo>
                    <a:cubicBezTo>
                      <a:pt x="6" y="24"/>
                      <a:pt x="8" y="21"/>
                      <a:pt x="9" y="22"/>
                    </a:cubicBezTo>
                    <a:cubicBezTo>
                      <a:pt x="12" y="25"/>
                      <a:pt x="9" y="20"/>
                      <a:pt x="12" y="20"/>
                    </a:cubicBezTo>
                    <a:cubicBezTo>
                      <a:pt x="14" y="20"/>
                      <a:pt x="15" y="19"/>
                      <a:pt x="17" y="17"/>
                    </a:cubicBezTo>
                    <a:cubicBezTo>
                      <a:pt x="18" y="14"/>
                      <a:pt x="19" y="15"/>
                      <a:pt x="20" y="17"/>
                    </a:cubicBezTo>
                    <a:cubicBezTo>
                      <a:pt x="21" y="18"/>
                      <a:pt x="22" y="19"/>
                      <a:pt x="22" y="21"/>
                    </a:cubicBezTo>
                    <a:cubicBezTo>
                      <a:pt x="22" y="22"/>
                      <a:pt x="21" y="23"/>
                      <a:pt x="21" y="24"/>
                    </a:cubicBezTo>
                    <a:cubicBezTo>
                      <a:pt x="22" y="27"/>
                      <a:pt x="26" y="24"/>
                      <a:pt x="27" y="23"/>
                    </a:cubicBezTo>
                    <a:cubicBezTo>
                      <a:pt x="28" y="22"/>
                      <a:pt x="31" y="20"/>
                      <a:pt x="32" y="21"/>
                    </a:cubicBezTo>
                    <a:cubicBezTo>
                      <a:pt x="34" y="23"/>
                      <a:pt x="36" y="20"/>
                      <a:pt x="39" y="21"/>
                    </a:cubicBezTo>
                    <a:cubicBezTo>
                      <a:pt x="40" y="20"/>
                      <a:pt x="38" y="18"/>
                      <a:pt x="38" y="18"/>
                    </a:cubicBezTo>
                    <a:cubicBezTo>
                      <a:pt x="37" y="16"/>
                      <a:pt x="38" y="14"/>
                      <a:pt x="36" y="14"/>
                    </a:cubicBezTo>
                    <a:cubicBezTo>
                      <a:pt x="33" y="15"/>
                      <a:pt x="31" y="12"/>
                      <a:pt x="32" y="9"/>
                    </a:cubicBezTo>
                    <a:cubicBezTo>
                      <a:pt x="32" y="9"/>
                      <a:pt x="31" y="9"/>
                      <a:pt x="30" y="10"/>
                    </a:cubicBezTo>
                    <a:cubicBezTo>
                      <a:pt x="29" y="10"/>
                      <a:pt x="31" y="9"/>
                      <a:pt x="30" y="10"/>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90" name="Freeform 697">
                <a:extLst>
                  <a:ext uri="{FF2B5EF4-FFF2-40B4-BE49-F238E27FC236}">
                    <a16:creationId xmlns:a16="http://schemas.microsoft.com/office/drawing/2014/main" id="{AB55CA05-7F02-B94A-792C-78C48A21B6B9}"/>
                  </a:ext>
                </a:extLst>
              </p:cNvPr>
              <p:cNvSpPr>
                <a:spLocks/>
              </p:cNvSpPr>
              <p:nvPr/>
            </p:nvSpPr>
            <p:spPr bwMode="auto">
              <a:xfrm>
                <a:off x="7409473" y="3245848"/>
                <a:ext cx="434547" cy="410644"/>
              </a:xfrm>
              <a:custGeom>
                <a:avLst/>
                <a:gdLst>
                  <a:gd name="T0" fmla="*/ 8 w 83"/>
                  <a:gd name="T1" fmla="*/ 51 h 74"/>
                  <a:gd name="T2" fmla="*/ 9 w 83"/>
                  <a:gd name="T3" fmla="*/ 54 h 74"/>
                  <a:gd name="T4" fmla="*/ 11 w 83"/>
                  <a:gd name="T5" fmla="*/ 57 h 74"/>
                  <a:gd name="T6" fmla="*/ 5 w 83"/>
                  <a:gd name="T7" fmla="*/ 61 h 74"/>
                  <a:gd name="T8" fmla="*/ 3 w 83"/>
                  <a:gd name="T9" fmla="*/ 64 h 74"/>
                  <a:gd name="T10" fmla="*/ 6 w 83"/>
                  <a:gd name="T11" fmla="*/ 66 h 74"/>
                  <a:gd name="T12" fmla="*/ 13 w 83"/>
                  <a:gd name="T13" fmla="*/ 64 h 74"/>
                  <a:gd name="T14" fmla="*/ 19 w 83"/>
                  <a:gd name="T15" fmla="*/ 65 h 74"/>
                  <a:gd name="T16" fmla="*/ 23 w 83"/>
                  <a:gd name="T17" fmla="*/ 65 h 74"/>
                  <a:gd name="T18" fmla="*/ 28 w 83"/>
                  <a:gd name="T19" fmla="*/ 64 h 74"/>
                  <a:gd name="T20" fmla="*/ 29 w 83"/>
                  <a:gd name="T21" fmla="*/ 67 h 74"/>
                  <a:gd name="T22" fmla="*/ 32 w 83"/>
                  <a:gd name="T23" fmla="*/ 69 h 74"/>
                  <a:gd name="T24" fmla="*/ 33 w 83"/>
                  <a:gd name="T25" fmla="*/ 73 h 74"/>
                  <a:gd name="T26" fmla="*/ 34 w 83"/>
                  <a:gd name="T27" fmla="*/ 71 h 74"/>
                  <a:gd name="T28" fmla="*/ 36 w 83"/>
                  <a:gd name="T29" fmla="*/ 73 h 74"/>
                  <a:gd name="T30" fmla="*/ 43 w 83"/>
                  <a:gd name="T31" fmla="*/ 71 h 74"/>
                  <a:gd name="T32" fmla="*/ 46 w 83"/>
                  <a:gd name="T33" fmla="*/ 70 h 74"/>
                  <a:gd name="T34" fmla="*/ 50 w 83"/>
                  <a:gd name="T35" fmla="*/ 70 h 74"/>
                  <a:gd name="T36" fmla="*/ 48 w 83"/>
                  <a:gd name="T37" fmla="*/ 64 h 74"/>
                  <a:gd name="T38" fmla="*/ 46 w 83"/>
                  <a:gd name="T39" fmla="*/ 61 h 74"/>
                  <a:gd name="T40" fmla="*/ 44 w 83"/>
                  <a:gd name="T41" fmla="*/ 57 h 74"/>
                  <a:gd name="T42" fmla="*/ 46 w 83"/>
                  <a:gd name="T43" fmla="*/ 52 h 74"/>
                  <a:gd name="T44" fmla="*/ 49 w 83"/>
                  <a:gd name="T45" fmla="*/ 52 h 74"/>
                  <a:gd name="T46" fmla="*/ 52 w 83"/>
                  <a:gd name="T47" fmla="*/ 52 h 74"/>
                  <a:gd name="T48" fmla="*/ 57 w 83"/>
                  <a:gd name="T49" fmla="*/ 46 h 74"/>
                  <a:gd name="T50" fmla="*/ 60 w 83"/>
                  <a:gd name="T51" fmla="*/ 44 h 74"/>
                  <a:gd name="T52" fmla="*/ 62 w 83"/>
                  <a:gd name="T53" fmla="*/ 41 h 74"/>
                  <a:gd name="T54" fmla="*/ 65 w 83"/>
                  <a:gd name="T55" fmla="*/ 39 h 74"/>
                  <a:gd name="T56" fmla="*/ 66 w 83"/>
                  <a:gd name="T57" fmla="*/ 37 h 74"/>
                  <a:gd name="T58" fmla="*/ 69 w 83"/>
                  <a:gd name="T59" fmla="*/ 33 h 74"/>
                  <a:gd name="T60" fmla="*/ 71 w 83"/>
                  <a:gd name="T61" fmla="*/ 27 h 74"/>
                  <a:gd name="T62" fmla="*/ 66 w 83"/>
                  <a:gd name="T63" fmla="*/ 23 h 74"/>
                  <a:gd name="T64" fmla="*/ 65 w 83"/>
                  <a:gd name="T65" fmla="*/ 16 h 74"/>
                  <a:gd name="T66" fmla="*/ 70 w 83"/>
                  <a:gd name="T67" fmla="*/ 14 h 74"/>
                  <a:gd name="T68" fmla="*/ 74 w 83"/>
                  <a:gd name="T69" fmla="*/ 15 h 74"/>
                  <a:gd name="T70" fmla="*/ 77 w 83"/>
                  <a:gd name="T71" fmla="*/ 13 h 74"/>
                  <a:gd name="T72" fmla="*/ 83 w 83"/>
                  <a:gd name="T73" fmla="*/ 10 h 74"/>
                  <a:gd name="T74" fmla="*/ 76 w 83"/>
                  <a:gd name="T75" fmla="*/ 6 h 74"/>
                  <a:gd name="T76" fmla="*/ 74 w 83"/>
                  <a:gd name="T77" fmla="*/ 2 h 74"/>
                  <a:gd name="T78" fmla="*/ 71 w 83"/>
                  <a:gd name="T79" fmla="*/ 0 h 74"/>
                  <a:gd name="T80" fmla="*/ 65 w 83"/>
                  <a:gd name="T81" fmla="*/ 1 h 74"/>
                  <a:gd name="T82" fmla="*/ 56 w 83"/>
                  <a:gd name="T83" fmla="*/ 4 h 74"/>
                  <a:gd name="T84" fmla="*/ 53 w 83"/>
                  <a:gd name="T85" fmla="*/ 8 h 74"/>
                  <a:gd name="T86" fmla="*/ 51 w 83"/>
                  <a:gd name="T87" fmla="*/ 13 h 74"/>
                  <a:gd name="T88" fmla="*/ 48 w 83"/>
                  <a:gd name="T89" fmla="*/ 18 h 74"/>
                  <a:gd name="T90" fmla="*/ 47 w 83"/>
                  <a:gd name="T91" fmla="*/ 21 h 74"/>
                  <a:gd name="T92" fmla="*/ 43 w 83"/>
                  <a:gd name="T93" fmla="*/ 24 h 74"/>
                  <a:gd name="T94" fmla="*/ 41 w 83"/>
                  <a:gd name="T95" fmla="*/ 30 h 74"/>
                  <a:gd name="T96" fmla="*/ 38 w 83"/>
                  <a:gd name="T97" fmla="*/ 30 h 74"/>
                  <a:gd name="T98" fmla="*/ 34 w 83"/>
                  <a:gd name="T99" fmla="*/ 32 h 74"/>
                  <a:gd name="T100" fmla="*/ 30 w 83"/>
                  <a:gd name="T101" fmla="*/ 33 h 74"/>
                  <a:gd name="T102" fmla="*/ 27 w 83"/>
                  <a:gd name="T103" fmla="*/ 37 h 74"/>
                  <a:gd name="T104" fmla="*/ 22 w 83"/>
                  <a:gd name="T105" fmla="*/ 42 h 74"/>
                  <a:gd name="T106" fmla="*/ 13 w 83"/>
                  <a:gd name="T107" fmla="*/ 43 h 74"/>
                  <a:gd name="T108" fmla="*/ 0 w 83"/>
                  <a:gd name="T109" fmla="*/ 40 h 74"/>
                  <a:gd name="T110" fmla="*/ 3 w 83"/>
                  <a:gd name="T111" fmla="*/ 46 h 74"/>
                  <a:gd name="T112" fmla="*/ 8 w 83"/>
                  <a:gd name="T113"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 h="74">
                    <a:moveTo>
                      <a:pt x="8" y="51"/>
                    </a:moveTo>
                    <a:cubicBezTo>
                      <a:pt x="8" y="52"/>
                      <a:pt x="8" y="53"/>
                      <a:pt x="9" y="54"/>
                    </a:cubicBezTo>
                    <a:cubicBezTo>
                      <a:pt x="10" y="55"/>
                      <a:pt x="11" y="56"/>
                      <a:pt x="11" y="57"/>
                    </a:cubicBezTo>
                    <a:cubicBezTo>
                      <a:pt x="11" y="58"/>
                      <a:pt x="6" y="60"/>
                      <a:pt x="5" y="61"/>
                    </a:cubicBezTo>
                    <a:cubicBezTo>
                      <a:pt x="4" y="61"/>
                      <a:pt x="3" y="62"/>
                      <a:pt x="3" y="64"/>
                    </a:cubicBezTo>
                    <a:cubicBezTo>
                      <a:pt x="3" y="66"/>
                      <a:pt x="3" y="66"/>
                      <a:pt x="6" y="66"/>
                    </a:cubicBezTo>
                    <a:cubicBezTo>
                      <a:pt x="8" y="65"/>
                      <a:pt x="11" y="65"/>
                      <a:pt x="13" y="64"/>
                    </a:cubicBezTo>
                    <a:cubicBezTo>
                      <a:pt x="15" y="64"/>
                      <a:pt x="17" y="64"/>
                      <a:pt x="19" y="65"/>
                    </a:cubicBezTo>
                    <a:cubicBezTo>
                      <a:pt x="20" y="65"/>
                      <a:pt x="22" y="65"/>
                      <a:pt x="23" y="65"/>
                    </a:cubicBezTo>
                    <a:cubicBezTo>
                      <a:pt x="25" y="65"/>
                      <a:pt x="26" y="64"/>
                      <a:pt x="28" y="64"/>
                    </a:cubicBezTo>
                    <a:cubicBezTo>
                      <a:pt x="29" y="64"/>
                      <a:pt x="29" y="66"/>
                      <a:pt x="29" y="67"/>
                    </a:cubicBezTo>
                    <a:cubicBezTo>
                      <a:pt x="30" y="68"/>
                      <a:pt x="31" y="68"/>
                      <a:pt x="32" y="69"/>
                    </a:cubicBezTo>
                    <a:cubicBezTo>
                      <a:pt x="32" y="70"/>
                      <a:pt x="33" y="72"/>
                      <a:pt x="33" y="73"/>
                    </a:cubicBezTo>
                    <a:cubicBezTo>
                      <a:pt x="35" y="74"/>
                      <a:pt x="34" y="72"/>
                      <a:pt x="34" y="71"/>
                    </a:cubicBezTo>
                    <a:cubicBezTo>
                      <a:pt x="35" y="71"/>
                      <a:pt x="36" y="73"/>
                      <a:pt x="36" y="73"/>
                    </a:cubicBezTo>
                    <a:cubicBezTo>
                      <a:pt x="38" y="72"/>
                      <a:pt x="40" y="70"/>
                      <a:pt x="43" y="71"/>
                    </a:cubicBezTo>
                    <a:cubicBezTo>
                      <a:pt x="44" y="71"/>
                      <a:pt x="45" y="71"/>
                      <a:pt x="46" y="70"/>
                    </a:cubicBezTo>
                    <a:cubicBezTo>
                      <a:pt x="47" y="70"/>
                      <a:pt x="49" y="70"/>
                      <a:pt x="50" y="70"/>
                    </a:cubicBezTo>
                    <a:cubicBezTo>
                      <a:pt x="51" y="69"/>
                      <a:pt x="49" y="64"/>
                      <a:pt x="48" y="64"/>
                    </a:cubicBezTo>
                    <a:cubicBezTo>
                      <a:pt x="47" y="63"/>
                      <a:pt x="46" y="63"/>
                      <a:pt x="46" y="61"/>
                    </a:cubicBezTo>
                    <a:cubicBezTo>
                      <a:pt x="46" y="59"/>
                      <a:pt x="45" y="58"/>
                      <a:pt x="44" y="57"/>
                    </a:cubicBezTo>
                    <a:cubicBezTo>
                      <a:pt x="41" y="56"/>
                      <a:pt x="45" y="54"/>
                      <a:pt x="46" y="52"/>
                    </a:cubicBezTo>
                    <a:cubicBezTo>
                      <a:pt x="47" y="52"/>
                      <a:pt x="47" y="51"/>
                      <a:pt x="49" y="52"/>
                    </a:cubicBezTo>
                    <a:cubicBezTo>
                      <a:pt x="51" y="54"/>
                      <a:pt x="50" y="52"/>
                      <a:pt x="52" y="52"/>
                    </a:cubicBezTo>
                    <a:cubicBezTo>
                      <a:pt x="56" y="51"/>
                      <a:pt x="55" y="48"/>
                      <a:pt x="57" y="46"/>
                    </a:cubicBezTo>
                    <a:cubicBezTo>
                      <a:pt x="58" y="45"/>
                      <a:pt x="60" y="45"/>
                      <a:pt x="60" y="44"/>
                    </a:cubicBezTo>
                    <a:cubicBezTo>
                      <a:pt x="61" y="43"/>
                      <a:pt x="62" y="42"/>
                      <a:pt x="62" y="41"/>
                    </a:cubicBezTo>
                    <a:cubicBezTo>
                      <a:pt x="62" y="40"/>
                      <a:pt x="64" y="39"/>
                      <a:pt x="65" y="39"/>
                    </a:cubicBezTo>
                    <a:cubicBezTo>
                      <a:pt x="66" y="39"/>
                      <a:pt x="66" y="37"/>
                      <a:pt x="66" y="37"/>
                    </a:cubicBezTo>
                    <a:cubicBezTo>
                      <a:pt x="66" y="34"/>
                      <a:pt x="70" y="36"/>
                      <a:pt x="69" y="33"/>
                    </a:cubicBezTo>
                    <a:cubicBezTo>
                      <a:pt x="69" y="30"/>
                      <a:pt x="68" y="29"/>
                      <a:pt x="71" y="27"/>
                    </a:cubicBezTo>
                    <a:cubicBezTo>
                      <a:pt x="72" y="27"/>
                      <a:pt x="67" y="24"/>
                      <a:pt x="66" y="23"/>
                    </a:cubicBezTo>
                    <a:cubicBezTo>
                      <a:pt x="65" y="21"/>
                      <a:pt x="66" y="18"/>
                      <a:pt x="65" y="16"/>
                    </a:cubicBezTo>
                    <a:cubicBezTo>
                      <a:pt x="65" y="13"/>
                      <a:pt x="68" y="13"/>
                      <a:pt x="70" y="14"/>
                    </a:cubicBezTo>
                    <a:cubicBezTo>
                      <a:pt x="71" y="14"/>
                      <a:pt x="73" y="15"/>
                      <a:pt x="74" y="15"/>
                    </a:cubicBezTo>
                    <a:cubicBezTo>
                      <a:pt x="76" y="15"/>
                      <a:pt x="76" y="14"/>
                      <a:pt x="77" y="13"/>
                    </a:cubicBezTo>
                    <a:cubicBezTo>
                      <a:pt x="80" y="13"/>
                      <a:pt x="81" y="13"/>
                      <a:pt x="83" y="10"/>
                    </a:cubicBezTo>
                    <a:cubicBezTo>
                      <a:pt x="80" y="9"/>
                      <a:pt x="77" y="8"/>
                      <a:pt x="76" y="6"/>
                    </a:cubicBezTo>
                    <a:cubicBezTo>
                      <a:pt x="75" y="5"/>
                      <a:pt x="75" y="3"/>
                      <a:pt x="74" y="2"/>
                    </a:cubicBezTo>
                    <a:cubicBezTo>
                      <a:pt x="73" y="1"/>
                      <a:pt x="72" y="1"/>
                      <a:pt x="71" y="0"/>
                    </a:cubicBezTo>
                    <a:cubicBezTo>
                      <a:pt x="69" y="0"/>
                      <a:pt x="66" y="1"/>
                      <a:pt x="65" y="1"/>
                    </a:cubicBezTo>
                    <a:cubicBezTo>
                      <a:pt x="61" y="0"/>
                      <a:pt x="59" y="2"/>
                      <a:pt x="56" y="4"/>
                    </a:cubicBezTo>
                    <a:cubicBezTo>
                      <a:pt x="53" y="5"/>
                      <a:pt x="51" y="5"/>
                      <a:pt x="53" y="8"/>
                    </a:cubicBezTo>
                    <a:cubicBezTo>
                      <a:pt x="55" y="10"/>
                      <a:pt x="53" y="12"/>
                      <a:pt x="51" y="13"/>
                    </a:cubicBezTo>
                    <a:cubicBezTo>
                      <a:pt x="49" y="15"/>
                      <a:pt x="52" y="19"/>
                      <a:pt x="48" y="18"/>
                    </a:cubicBezTo>
                    <a:cubicBezTo>
                      <a:pt x="43" y="18"/>
                      <a:pt x="47" y="19"/>
                      <a:pt x="47" y="21"/>
                    </a:cubicBezTo>
                    <a:cubicBezTo>
                      <a:pt x="48" y="22"/>
                      <a:pt x="44" y="23"/>
                      <a:pt x="43" y="24"/>
                    </a:cubicBezTo>
                    <a:cubicBezTo>
                      <a:pt x="42" y="26"/>
                      <a:pt x="42" y="30"/>
                      <a:pt x="41" y="30"/>
                    </a:cubicBezTo>
                    <a:cubicBezTo>
                      <a:pt x="40" y="31"/>
                      <a:pt x="39" y="30"/>
                      <a:pt x="38" y="30"/>
                    </a:cubicBezTo>
                    <a:cubicBezTo>
                      <a:pt x="36" y="30"/>
                      <a:pt x="35" y="31"/>
                      <a:pt x="34" y="32"/>
                    </a:cubicBezTo>
                    <a:cubicBezTo>
                      <a:pt x="32" y="33"/>
                      <a:pt x="31" y="32"/>
                      <a:pt x="30" y="33"/>
                    </a:cubicBezTo>
                    <a:cubicBezTo>
                      <a:pt x="28" y="34"/>
                      <a:pt x="28" y="35"/>
                      <a:pt x="27" y="37"/>
                    </a:cubicBezTo>
                    <a:cubicBezTo>
                      <a:pt x="27" y="40"/>
                      <a:pt x="25" y="41"/>
                      <a:pt x="22" y="42"/>
                    </a:cubicBezTo>
                    <a:cubicBezTo>
                      <a:pt x="19" y="43"/>
                      <a:pt x="16" y="43"/>
                      <a:pt x="13" y="43"/>
                    </a:cubicBezTo>
                    <a:cubicBezTo>
                      <a:pt x="8" y="43"/>
                      <a:pt x="4" y="42"/>
                      <a:pt x="0" y="40"/>
                    </a:cubicBezTo>
                    <a:cubicBezTo>
                      <a:pt x="1" y="42"/>
                      <a:pt x="2" y="44"/>
                      <a:pt x="3" y="46"/>
                    </a:cubicBezTo>
                    <a:cubicBezTo>
                      <a:pt x="4" y="47"/>
                      <a:pt x="8" y="48"/>
                      <a:pt x="8" y="51"/>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91" name="Freeform 698">
                <a:extLst>
                  <a:ext uri="{FF2B5EF4-FFF2-40B4-BE49-F238E27FC236}">
                    <a16:creationId xmlns:a16="http://schemas.microsoft.com/office/drawing/2014/main" id="{F4DA2BAB-D73E-9BD5-A9F9-2270729932F0}"/>
                  </a:ext>
                </a:extLst>
              </p:cNvPr>
              <p:cNvSpPr>
                <a:spLocks/>
              </p:cNvSpPr>
              <p:nvPr/>
            </p:nvSpPr>
            <p:spPr bwMode="auto">
              <a:xfrm>
                <a:off x="7388013" y="3194754"/>
                <a:ext cx="393416" cy="295208"/>
              </a:xfrm>
              <a:custGeom>
                <a:avLst/>
                <a:gdLst>
                  <a:gd name="T0" fmla="*/ 72 w 75"/>
                  <a:gd name="T1" fmla="*/ 7 h 53"/>
                  <a:gd name="T2" fmla="*/ 69 w 75"/>
                  <a:gd name="T3" fmla="*/ 8 h 53"/>
                  <a:gd name="T4" fmla="*/ 67 w 75"/>
                  <a:gd name="T5" fmla="*/ 7 h 53"/>
                  <a:gd name="T6" fmla="*/ 62 w 75"/>
                  <a:gd name="T7" fmla="*/ 10 h 53"/>
                  <a:gd name="T8" fmla="*/ 57 w 75"/>
                  <a:gd name="T9" fmla="*/ 11 h 53"/>
                  <a:gd name="T10" fmla="*/ 57 w 75"/>
                  <a:gd name="T11" fmla="*/ 4 h 53"/>
                  <a:gd name="T12" fmla="*/ 54 w 75"/>
                  <a:gd name="T13" fmla="*/ 1 h 53"/>
                  <a:gd name="T14" fmla="*/ 50 w 75"/>
                  <a:gd name="T15" fmla="*/ 6 h 53"/>
                  <a:gd name="T16" fmla="*/ 47 w 75"/>
                  <a:gd name="T17" fmla="*/ 8 h 53"/>
                  <a:gd name="T18" fmla="*/ 44 w 75"/>
                  <a:gd name="T19" fmla="*/ 8 h 53"/>
                  <a:gd name="T20" fmla="*/ 39 w 75"/>
                  <a:gd name="T21" fmla="*/ 10 h 53"/>
                  <a:gd name="T22" fmla="*/ 34 w 75"/>
                  <a:gd name="T23" fmla="*/ 7 h 53"/>
                  <a:gd name="T24" fmla="*/ 28 w 75"/>
                  <a:gd name="T25" fmla="*/ 6 h 53"/>
                  <a:gd name="T26" fmla="*/ 27 w 75"/>
                  <a:gd name="T27" fmla="*/ 8 h 53"/>
                  <a:gd name="T28" fmla="*/ 24 w 75"/>
                  <a:gd name="T29" fmla="*/ 9 h 53"/>
                  <a:gd name="T30" fmla="*/ 21 w 75"/>
                  <a:gd name="T31" fmla="*/ 14 h 53"/>
                  <a:gd name="T32" fmla="*/ 15 w 75"/>
                  <a:gd name="T33" fmla="*/ 17 h 53"/>
                  <a:gd name="T34" fmla="*/ 11 w 75"/>
                  <a:gd name="T35" fmla="*/ 19 h 53"/>
                  <a:gd name="T36" fmla="*/ 5 w 75"/>
                  <a:gd name="T37" fmla="*/ 16 h 53"/>
                  <a:gd name="T38" fmla="*/ 4 w 75"/>
                  <a:gd name="T39" fmla="*/ 23 h 53"/>
                  <a:gd name="T40" fmla="*/ 3 w 75"/>
                  <a:gd name="T41" fmla="*/ 29 h 53"/>
                  <a:gd name="T42" fmla="*/ 2 w 75"/>
                  <a:gd name="T43" fmla="*/ 33 h 53"/>
                  <a:gd name="T44" fmla="*/ 3 w 75"/>
                  <a:gd name="T45" fmla="*/ 37 h 53"/>
                  <a:gd name="T46" fmla="*/ 4 w 75"/>
                  <a:gd name="T47" fmla="*/ 40 h 53"/>
                  <a:gd name="T48" fmla="*/ 8 w 75"/>
                  <a:gd name="T49" fmla="*/ 43 h 53"/>
                  <a:gd name="T50" fmla="*/ 4 w 75"/>
                  <a:gd name="T51" fmla="*/ 49 h 53"/>
                  <a:gd name="T52" fmla="*/ 29 w 75"/>
                  <a:gd name="T53" fmla="*/ 50 h 53"/>
                  <a:gd name="T54" fmla="*/ 32 w 75"/>
                  <a:gd name="T55" fmla="*/ 43 h 53"/>
                  <a:gd name="T56" fmla="*/ 39 w 75"/>
                  <a:gd name="T57" fmla="*/ 40 h 53"/>
                  <a:gd name="T58" fmla="*/ 43 w 75"/>
                  <a:gd name="T59" fmla="*/ 39 h 53"/>
                  <a:gd name="T60" fmla="*/ 45 w 75"/>
                  <a:gd name="T61" fmla="*/ 39 h 53"/>
                  <a:gd name="T62" fmla="*/ 47 w 75"/>
                  <a:gd name="T63" fmla="*/ 33 h 53"/>
                  <a:gd name="T64" fmla="*/ 51 w 75"/>
                  <a:gd name="T65" fmla="*/ 30 h 53"/>
                  <a:gd name="T66" fmla="*/ 51 w 75"/>
                  <a:gd name="T67" fmla="*/ 27 h 53"/>
                  <a:gd name="T68" fmla="*/ 55 w 75"/>
                  <a:gd name="T69" fmla="*/ 26 h 53"/>
                  <a:gd name="T70" fmla="*/ 55 w 75"/>
                  <a:gd name="T71" fmla="*/ 23 h 53"/>
                  <a:gd name="T72" fmla="*/ 58 w 75"/>
                  <a:gd name="T73" fmla="*/ 19 h 53"/>
                  <a:gd name="T74" fmla="*/ 56 w 75"/>
                  <a:gd name="T75" fmla="*/ 14 h 53"/>
                  <a:gd name="T76" fmla="*/ 63 w 75"/>
                  <a:gd name="T77" fmla="*/ 11 h 53"/>
                  <a:gd name="T78" fmla="*/ 70 w 75"/>
                  <a:gd name="T79" fmla="*/ 10 h 53"/>
                  <a:gd name="T80" fmla="*/ 74 w 75"/>
                  <a:gd name="T81" fmla="*/ 9 h 53"/>
                  <a:gd name="T82" fmla="*/ 75 w 75"/>
                  <a:gd name="T83" fmla="*/ 7 h 53"/>
                  <a:gd name="T84" fmla="*/ 72 w 75"/>
                  <a:gd name="T85" fmla="*/ 7 h 53"/>
                  <a:gd name="T86" fmla="*/ 72 w 75"/>
                  <a:gd name="T8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5" h="53">
                    <a:moveTo>
                      <a:pt x="72" y="7"/>
                    </a:moveTo>
                    <a:cubicBezTo>
                      <a:pt x="71" y="7"/>
                      <a:pt x="70" y="9"/>
                      <a:pt x="69" y="8"/>
                    </a:cubicBezTo>
                    <a:cubicBezTo>
                      <a:pt x="68" y="8"/>
                      <a:pt x="68" y="6"/>
                      <a:pt x="67" y="7"/>
                    </a:cubicBezTo>
                    <a:cubicBezTo>
                      <a:pt x="65" y="7"/>
                      <a:pt x="63" y="9"/>
                      <a:pt x="62" y="10"/>
                    </a:cubicBezTo>
                    <a:cubicBezTo>
                      <a:pt x="61" y="10"/>
                      <a:pt x="59" y="12"/>
                      <a:pt x="57" y="11"/>
                    </a:cubicBezTo>
                    <a:cubicBezTo>
                      <a:pt x="56" y="10"/>
                      <a:pt x="59" y="6"/>
                      <a:pt x="57" y="4"/>
                    </a:cubicBezTo>
                    <a:cubicBezTo>
                      <a:pt x="57" y="4"/>
                      <a:pt x="55" y="0"/>
                      <a:pt x="54" y="1"/>
                    </a:cubicBezTo>
                    <a:cubicBezTo>
                      <a:pt x="53" y="3"/>
                      <a:pt x="52" y="5"/>
                      <a:pt x="50" y="6"/>
                    </a:cubicBezTo>
                    <a:cubicBezTo>
                      <a:pt x="48" y="7"/>
                      <a:pt x="47" y="6"/>
                      <a:pt x="47" y="8"/>
                    </a:cubicBezTo>
                    <a:cubicBezTo>
                      <a:pt x="46" y="11"/>
                      <a:pt x="45" y="7"/>
                      <a:pt x="44" y="8"/>
                    </a:cubicBezTo>
                    <a:cubicBezTo>
                      <a:pt x="42" y="9"/>
                      <a:pt x="41" y="10"/>
                      <a:pt x="39" y="10"/>
                    </a:cubicBezTo>
                    <a:cubicBezTo>
                      <a:pt x="37" y="9"/>
                      <a:pt x="35" y="8"/>
                      <a:pt x="34" y="7"/>
                    </a:cubicBezTo>
                    <a:cubicBezTo>
                      <a:pt x="33" y="7"/>
                      <a:pt x="28" y="6"/>
                      <a:pt x="28" y="6"/>
                    </a:cubicBezTo>
                    <a:cubicBezTo>
                      <a:pt x="27" y="7"/>
                      <a:pt x="28" y="8"/>
                      <a:pt x="27" y="8"/>
                    </a:cubicBezTo>
                    <a:cubicBezTo>
                      <a:pt x="26" y="8"/>
                      <a:pt x="24" y="8"/>
                      <a:pt x="24" y="9"/>
                    </a:cubicBezTo>
                    <a:cubicBezTo>
                      <a:pt x="23" y="11"/>
                      <a:pt x="23" y="13"/>
                      <a:pt x="21" y="14"/>
                    </a:cubicBezTo>
                    <a:cubicBezTo>
                      <a:pt x="18" y="16"/>
                      <a:pt x="17" y="15"/>
                      <a:pt x="15" y="17"/>
                    </a:cubicBezTo>
                    <a:cubicBezTo>
                      <a:pt x="14" y="19"/>
                      <a:pt x="12" y="19"/>
                      <a:pt x="11" y="19"/>
                    </a:cubicBezTo>
                    <a:cubicBezTo>
                      <a:pt x="10" y="18"/>
                      <a:pt x="5" y="17"/>
                      <a:pt x="5" y="16"/>
                    </a:cubicBezTo>
                    <a:cubicBezTo>
                      <a:pt x="5" y="19"/>
                      <a:pt x="5" y="21"/>
                      <a:pt x="4" y="23"/>
                    </a:cubicBezTo>
                    <a:cubicBezTo>
                      <a:pt x="2" y="25"/>
                      <a:pt x="0" y="27"/>
                      <a:pt x="3" y="29"/>
                    </a:cubicBezTo>
                    <a:cubicBezTo>
                      <a:pt x="4" y="30"/>
                      <a:pt x="2" y="31"/>
                      <a:pt x="2" y="33"/>
                    </a:cubicBezTo>
                    <a:cubicBezTo>
                      <a:pt x="2" y="34"/>
                      <a:pt x="2" y="36"/>
                      <a:pt x="3" y="37"/>
                    </a:cubicBezTo>
                    <a:cubicBezTo>
                      <a:pt x="3" y="39"/>
                      <a:pt x="2" y="40"/>
                      <a:pt x="4" y="40"/>
                    </a:cubicBezTo>
                    <a:cubicBezTo>
                      <a:pt x="7" y="41"/>
                      <a:pt x="8" y="40"/>
                      <a:pt x="8" y="43"/>
                    </a:cubicBezTo>
                    <a:cubicBezTo>
                      <a:pt x="8" y="45"/>
                      <a:pt x="5" y="48"/>
                      <a:pt x="4" y="49"/>
                    </a:cubicBezTo>
                    <a:cubicBezTo>
                      <a:pt x="12" y="53"/>
                      <a:pt x="21" y="52"/>
                      <a:pt x="29" y="50"/>
                    </a:cubicBezTo>
                    <a:cubicBezTo>
                      <a:pt x="32" y="49"/>
                      <a:pt x="31" y="45"/>
                      <a:pt x="32" y="43"/>
                    </a:cubicBezTo>
                    <a:cubicBezTo>
                      <a:pt x="33" y="41"/>
                      <a:pt x="37" y="42"/>
                      <a:pt x="39" y="40"/>
                    </a:cubicBezTo>
                    <a:cubicBezTo>
                      <a:pt x="40" y="40"/>
                      <a:pt x="41" y="39"/>
                      <a:pt x="43" y="39"/>
                    </a:cubicBezTo>
                    <a:cubicBezTo>
                      <a:pt x="43" y="39"/>
                      <a:pt x="45" y="40"/>
                      <a:pt x="45" y="39"/>
                    </a:cubicBezTo>
                    <a:cubicBezTo>
                      <a:pt x="46" y="37"/>
                      <a:pt x="46" y="35"/>
                      <a:pt x="47" y="33"/>
                    </a:cubicBezTo>
                    <a:cubicBezTo>
                      <a:pt x="48" y="32"/>
                      <a:pt x="52" y="31"/>
                      <a:pt x="51" y="30"/>
                    </a:cubicBezTo>
                    <a:cubicBezTo>
                      <a:pt x="51" y="29"/>
                      <a:pt x="47" y="27"/>
                      <a:pt x="51" y="27"/>
                    </a:cubicBezTo>
                    <a:cubicBezTo>
                      <a:pt x="52" y="27"/>
                      <a:pt x="54" y="28"/>
                      <a:pt x="55" y="26"/>
                    </a:cubicBezTo>
                    <a:cubicBezTo>
                      <a:pt x="55" y="25"/>
                      <a:pt x="54" y="24"/>
                      <a:pt x="55" y="23"/>
                    </a:cubicBezTo>
                    <a:cubicBezTo>
                      <a:pt x="55" y="21"/>
                      <a:pt x="58" y="21"/>
                      <a:pt x="58" y="19"/>
                    </a:cubicBezTo>
                    <a:cubicBezTo>
                      <a:pt x="58" y="17"/>
                      <a:pt x="55" y="16"/>
                      <a:pt x="56" y="14"/>
                    </a:cubicBezTo>
                    <a:cubicBezTo>
                      <a:pt x="58" y="13"/>
                      <a:pt x="61" y="12"/>
                      <a:pt x="63" y="11"/>
                    </a:cubicBezTo>
                    <a:cubicBezTo>
                      <a:pt x="65" y="9"/>
                      <a:pt x="68" y="10"/>
                      <a:pt x="70" y="10"/>
                    </a:cubicBezTo>
                    <a:cubicBezTo>
                      <a:pt x="71" y="10"/>
                      <a:pt x="73" y="10"/>
                      <a:pt x="74" y="9"/>
                    </a:cubicBezTo>
                    <a:cubicBezTo>
                      <a:pt x="74" y="9"/>
                      <a:pt x="75" y="8"/>
                      <a:pt x="75" y="7"/>
                    </a:cubicBezTo>
                    <a:cubicBezTo>
                      <a:pt x="74" y="7"/>
                      <a:pt x="73" y="7"/>
                      <a:pt x="72" y="7"/>
                    </a:cubicBezTo>
                    <a:cubicBezTo>
                      <a:pt x="71" y="8"/>
                      <a:pt x="73" y="7"/>
                      <a:pt x="72" y="7"/>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92" name="Freeform 699">
                <a:extLst>
                  <a:ext uri="{FF2B5EF4-FFF2-40B4-BE49-F238E27FC236}">
                    <a16:creationId xmlns:a16="http://schemas.microsoft.com/office/drawing/2014/main" id="{D27C04F3-A58B-EF63-26E1-04435E280B6C}"/>
                  </a:ext>
                </a:extLst>
              </p:cNvPr>
              <p:cNvSpPr>
                <a:spLocks/>
              </p:cNvSpPr>
              <p:nvPr/>
            </p:nvSpPr>
            <p:spPr bwMode="auto">
              <a:xfrm>
                <a:off x="7352248" y="2956316"/>
                <a:ext cx="14306" cy="22709"/>
              </a:xfrm>
              <a:custGeom>
                <a:avLst/>
                <a:gdLst>
                  <a:gd name="T0" fmla="*/ 3 w 3"/>
                  <a:gd name="T1" fmla="*/ 2 h 4"/>
                  <a:gd name="T2" fmla="*/ 1 w 3"/>
                  <a:gd name="T3" fmla="*/ 1 h 4"/>
                  <a:gd name="T4" fmla="*/ 3 w 3"/>
                  <a:gd name="T5" fmla="*/ 4 h 4"/>
                  <a:gd name="T6" fmla="*/ 3 w 3"/>
                  <a:gd name="T7" fmla="*/ 2 h 4"/>
                  <a:gd name="T8" fmla="*/ 3 w 3"/>
                  <a:gd name="T9" fmla="*/ 2 h 4"/>
                </a:gdLst>
                <a:ahLst/>
                <a:cxnLst>
                  <a:cxn ang="0">
                    <a:pos x="T0" y="T1"/>
                  </a:cxn>
                  <a:cxn ang="0">
                    <a:pos x="T2" y="T3"/>
                  </a:cxn>
                  <a:cxn ang="0">
                    <a:pos x="T4" y="T5"/>
                  </a:cxn>
                  <a:cxn ang="0">
                    <a:pos x="T6" y="T7"/>
                  </a:cxn>
                  <a:cxn ang="0">
                    <a:pos x="T8" y="T9"/>
                  </a:cxn>
                </a:cxnLst>
                <a:rect l="0" t="0" r="r" b="b"/>
                <a:pathLst>
                  <a:path w="3" h="4">
                    <a:moveTo>
                      <a:pt x="3" y="2"/>
                    </a:moveTo>
                    <a:cubicBezTo>
                      <a:pt x="2" y="2"/>
                      <a:pt x="1" y="0"/>
                      <a:pt x="1" y="1"/>
                    </a:cubicBezTo>
                    <a:cubicBezTo>
                      <a:pt x="0" y="2"/>
                      <a:pt x="2" y="3"/>
                      <a:pt x="3" y="4"/>
                    </a:cubicBezTo>
                    <a:cubicBezTo>
                      <a:pt x="3" y="3"/>
                      <a:pt x="3" y="2"/>
                      <a:pt x="3" y="2"/>
                    </a:cubicBezTo>
                    <a:cubicBezTo>
                      <a:pt x="2" y="1"/>
                      <a:pt x="3" y="2"/>
                      <a:pt x="3" y="2"/>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93" name="Freeform 700">
                <a:extLst>
                  <a:ext uri="{FF2B5EF4-FFF2-40B4-BE49-F238E27FC236}">
                    <a16:creationId xmlns:a16="http://schemas.microsoft.com/office/drawing/2014/main" id="{5C08BE21-4F29-E37C-7926-D7B6E9860BD9}"/>
                  </a:ext>
                </a:extLst>
              </p:cNvPr>
              <p:cNvSpPr>
                <a:spLocks noEditPoints="1"/>
              </p:cNvSpPr>
              <p:nvPr/>
            </p:nvSpPr>
            <p:spPr bwMode="auto">
              <a:xfrm>
                <a:off x="7021421" y="2606229"/>
                <a:ext cx="1064011" cy="539325"/>
              </a:xfrm>
              <a:custGeom>
                <a:avLst/>
                <a:gdLst>
                  <a:gd name="T0" fmla="*/ 194 w 203"/>
                  <a:gd name="T1" fmla="*/ 37 h 97"/>
                  <a:gd name="T2" fmla="*/ 177 w 203"/>
                  <a:gd name="T3" fmla="*/ 31 h 97"/>
                  <a:gd name="T4" fmla="*/ 163 w 203"/>
                  <a:gd name="T5" fmla="*/ 19 h 97"/>
                  <a:gd name="T6" fmla="*/ 154 w 203"/>
                  <a:gd name="T7" fmla="*/ 7 h 97"/>
                  <a:gd name="T8" fmla="*/ 137 w 203"/>
                  <a:gd name="T9" fmla="*/ 10 h 97"/>
                  <a:gd name="T10" fmla="*/ 129 w 203"/>
                  <a:gd name="T11" fmla="*/ 8 h 97"/>
                  <a:gd name="T12" fmla="*/ 112 w 203"/>
                  <a:gd name="T13" fmla="*/ 2 h 97"/>
                  <a:gd name="T14" fmla="*/ 76 w 203"/>
                  <a:gd name="T15" fmla="*/ 10 h 97"/>
                  <a:gd name="T16" fmla="*/ 75 w 203"/>
                  <a:gd name="T17" fmla="*/ 20 h 97"/>
                  <a:gd name="T18" fmla="*/ 74 w 203"/>
                  <a:gd name="T19" fmla="*/ 31 h 97"/>
                  <a:gd name="T20" fmla="*/ 60 w 203"/>
                  <a:gd name="T21" fmla="*/ 29 h 97"/>
                  <a:gd name="T22" fmla="*/ 48 w 203"/>
                  <a:gd name="T23" fmla="*/ 32 h 97"/>
                  <a:gd name="T24" fmla="*/ 37 w 203"/>
                  <a:gd name="T25" fmla="*/ 27 h 97"/>
                  <a:gd name="T26" fmla="*/ 22 w 203"/>
                  <a:gd name="T27" fmla="*/ 25 h 97"/>
                  <a:gd name="T28" fmla="*/ 13 w 203"/>
                  <a:gd name="T29" fmla="*/ 32 h 97"/>
                  <a:gd name="T30" fmla="*/ 3 w 203"/>
                  <a:gd name="T31" fmla="*/ 38 h 97"/>
                  <a:gd name="T32" fmla="*/ 4 w 203"/>
                  <a:gd name="T33" fmla="*/ 47 h 97"/>
                  <a:gd name="T34" fmla="*/ 14 w 203"/>
                  <a:gd name="T35" fmla="*/ 57 h 97"/>
                  <a:gd name="T36" fmla="*/ 17 w 203"/>
                  <a:gd name="T37" fmla="*/ 57 h 97"/>
                  <a:gd name="T38" fmla="*/ 36 w 203"/>
                  <a:gd name="T39" fmla="*/ 63 h 97"/>
                  <a:gd name="T40" fmla="*/ 33 w 203"/>
                  <a:gd name="T41" fmla="*/ 66 h 97"/>
                  <a:gd name="T42" fmla="*/ 22 w 203"/>
                  <a:gd name="T43" fmla="*/ 72 h 97"/>
                  <a:gd name="T44" fmla="*/ 31 w 203"/>
                  <a:gd name="T45" fmla="*/ 82 h 97"/>
                  <a:gd name="T46" fmla="*/ 48 w 203"/>
                  <a:gd name="T47" fmla="*/ 90 h 97"/>
                  <a:gd name="T48" fmla="*/ 50 w 203"/>
                  <a:gd name="T49" fmla="*/ 68 h 97"/>
                  <a:gd name="T50" fmla="*/ 64 w 203"/>
                  <a:gd name="T51" fmla="*/ 62 h 97"/>
                  <a:gd name="T52" fmla="*/ 72 w 203"/>
                  <a:gd name="T53" fmla="*/ 66 h 97"/>
                  <a:gd name="T54" fmla="*/ 84 w 203"/>
                  <a:gd name="T55" fmla="*/ 76 h 97"/>
                  <a:gd name="T56" fmla="*/ 100 w 203"/>
                  <a:gd name="T57" fmla="*/ 81 h 97"/>
                  <a:gd name="T58" fmla="*/ 107 w 203"/>
                  <a:gd name="T59" fmla="*/ 91 h 97"/>
                  <a:gd name="T60" fmla="*/ 123 w 203"/>
                  <a:gd name="T61" fmla="*/ 85 h 97"/>
                  <a:gd name="T62" fmla="*/ 137 w 203"/>
                  <a:gd name="T63" fmla="*/ 83 h 97"/>
                  <a:gd name="T64" fmla="*/ 153 w 203"/>
                  <a:gd name="T65" fmla="*/ 81 h 97"/>
                  <a:gd name="T66" fmla="*/ 172 w 203"/>
                  <a:gd name="T67" fmla="*/ 76 h 97"/>
                  <a:gd name="T68" fmla="*/ 175 w 203"/>
                  <a:gd name="T69" fmla="*/ 66 h 97"/>
                  <a:gd name="T70" fmla="*/ 182 w 203"/>
                  <a:gd name="T71" fmla="*/ 60 h 97"/>
                  <a:gd name="T72" fmla="*/ 193 w 203"/>
                  <a:gd name="T73" fmla="*/ 56 h 97"/>
                  <a:gd name="T74" fmla="*/ 202 w 203"/>
                  <a:gd name="T75" fmla="*/ 44 h 97"/>
                  <a:gd name="T76" fmla="*/ 201 w 203"/>
                  <a:gd name="T77" fmla="*/ 39 h 97"/>
                  <a:gd name="T78" fmla="*/ 140 w 203"/>
                  <a:gd name="T79" fmla="*/ 65 h 97"/>
                  <a:gd name="T80" fmla="*/ 141 w 203"/>
                  <a:gd name="T81" fmla="*/ 59 h 97"/>
                  <a:gd name="T82" fmla="*/ 148 w 203"/>
                  <a:gd name="T83" fmla="*/ 58 h 97"/>
                  <a:gd name="T84" fmla="*/ 156 w 203"/>
                  <a:gd name="T85" fmla="*/ 58 h 97"/>
                  <a:gd name="T86" fmla="*/ 165 w 203"/>
                  <a:gd name="T87" fmla="*/ 5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3" h="97">
                    <a:moveTo>
                      <a:pt x="201" y="39"/>
                    </a:moveTo>
                    <a:cubicBezTo>
                      <a:pt x="201" y="38"/>
                      <a:pt x="197" y="39"/>
                      <a:pt x="197" y="39"/>
                    </a:cubicBezTo>
                    <a:cubicBezTo>
                      <a:pt x="195" y="39"/>
                      <a:pt x="194" y="38"/>
                      <a:pt x="194" y="37"/>
                    </a:cubicBezTo>
                    <a:cubicBezTo>
                      <a:pt x="193" y="35"/>
                      <a:pt x="191" y="35"/>
                      <a:pt x="191" y="34"/>
                    </a:cubicBezTo>
                    <a:cubicBezTo>
                      <a:pt x="190" y="33"/>
                      <a:pt x="189" y="30"/>
                      <a:pt x="186" y="30"/>
                    </a:cubicBezTo>
                    <a:cubicBezTo>
                      <a:pt x="183" y="30"/>
                      <a:pt x="180" y="33"/>
                      <a:pt x="177" y="31"/>
                    </a:cubicBezTo>
                    <a:cubicBezTo>
                      <a:pt x="176" y="30"/>
                      <a:pt x="175" y="29"/>
                      <a:pt x="174" y="28"/>
                    </a:cubicBezTo>
                    <a:cubicBezTo>
                      <a:pt x="173" y="28"/>
                      <a:pt x="171" y="31"/>
                      <a:pt x="170" y="31"/>
                    </a:cubicBezTo>
                    <a:cubicBezTo>
                      <a:pt x="169" y="32"/>
                      <a:pt x="163" y="21"/>
                      <a:pt x="163" y="19"/>
                    </a:cubicBezTo>
                    <a:cubicBezTo>
                      <a:pt x="161" y="17"/>
                      <a:pt x="160" y="14"/>
                      <a:pt x="157" y="13"/>
                    </a:cubicBezTo>
                    <a:cubicBezTo>
                      <a:pt x="156" y="12"/>
                      <a:pt x="155" y="11"/>
                      <a:pt x="154" y="11"/>
                    </a:cubicBezTo>
                    <a:cubicBezTo>
                      <a:pt x="152" y="10"/>
                      <a:pt x="154" y="8"/>
                      <a:pt x="154" y="7"/>
                    </a:cubicBezTo>
                    <a:cubicBezTo>
                      <a:pt x="154" y="6"/>
                      <a:pt x="147" y="10"/>
                      <a:pt x="146" y="11"/>
                    </a:cubicBezTo>
                    <a:cubicBezTo>
                      <a:pt x="145" y="11"/>
                      <a:pt x="137" y="14"/>
                      <a:pt x="137" y="13"/>
                    </a:cubicBezTo>
                    <a:cubicBezTo>
                      <a:pt x="137" y="11"/>
                      <a:pt x="139" y="10"/>
                      <a:pt x="137" y="10"/>
                    </a:cubicBezTo>
                    <a:cubicBezTo>
                      <a:pt x="136" y="9"/>
                      <a:pt x="135" y="8"/>
                      <a:pt x="134" y="9"/>
                    </a:cubicBezTo>
                    <a:cubicBezTo>
                      <a:pt x="134" y="9"/>
                      <a:pt x="134" y="10"/>
                      <a:pt x="133" y="9"/>
                    </a:cubicBezTo>
                    <a:cubicBezTo>
                      <a:pt x="131" y="8"/>
                      <a:pt x="132" y="7"/>
                      <a:pt x="129" y="8"/>
                    </a:cubicBezTo>
                    <a:cubicBezTo>
                      <a:pt x="126" y="10"/>
                      <a:pt x="126" y="7"/>
                      <a:pt x="126" y="5"/>
                    </a:cubicBezTo>
                    <a:cubicBezTo>
                      <a:pt x="127" y="1"/>
                      <a:pt x="121" y="0"/>
                      <a:pt x="118" y="0"/>
                    </a:cubicBezTo>
                    <a:cubicBezTo>
                      <a:pt x="116" y="0"/>
                      <a:pt x="114" y="1"/>
                      <a:pt x="112" y="2"/>
                    </a:cubicBezTo>
                    <a:cubicBezTo>
                      <a:pt x="110" y="3"/>
                      <a:pt x="108" y="4"/>
                      <a:pt x="105" y="4"/>
                    </a:cubicBezTo>
                    <a:cubicBezTo>
                      <a:pt x="97" y="6"/>
                      <a:pt x="89" y="9"/>
                      <a:pt x="81" y="9"/>
                    </a:cubicBezTo>
                    <a:cubicBezTo>
                      <a:pt x="79" y="9"/>
                      <a:pt x="77" y="9"/>
                      <a:pt x="76" y="10"/>
                    </a:cubicBezTo>
                    <a:cubicBezTo>
                      <a:pt x="75" y="11"/>
                      <a:pt x="77" y="14"/>
                      <a:pt x="79" y="14"/>
                    </a:cubicBezTo>
                    <a:cubicBezTo>
                      <a:pt x="83" y="17"/>
                      <a:pt x="76" y="16"/>
                      <a:pt x="74" y="17"/>
                    </a:cubicBezTo>
                    <a:cubicBezTo>
                      <a:pt x="72" y="18"/>
                      <a:pt x="75" y="19"/>
                      <a:pt x="75" y="20"/>
                    </a:cubicBezTo>
                    <a:cubicBezTo>
                      <a:pt x="75" y="22"/>
                      <a:pt x="71" y="22"/>
                      <a:pt x="71" y="23"/>
                    </a:cubicBezTo>
                    <a:cubicBezTo>
                      <a:pt x="71" y="26"/>
                      <a:pt x="79" y="25"/>
                      <a:pt x="78" y="29"/>
                    </a:cubicBezTo>
                    <a:cubicBezTo>
                      <a:pt x="77" y="30"/>
                      <a:pt x="76" y="31"/>
                      <a:pt x="74" y="31"/>
                    </a:cubicBezTo>
                    <a:cubicBezTo>
                      <a:pt x="73" y="31"/>
                      <a:pt x="70" y="31"/>
                      <a:pt x="69" y="31"/>
                    </a:cubicBezTo>
                    <a:cubicBezTo>
                      <a:pt x="67" y="32"/>
                      <a:pt x="68" y="33"/>
                      <a:pt x="66" y="32"/>
                    </a:cubicBezTo>
                    <a:cubicBezTo>
                      <a:pt x="64" y="31"/>
                      <a:pt x="62" y="29"/>
                      <a:pt x="60" y="29"/>
                    </a:cubicBezTo>
                    <a:cubicBezTo>
                      <a:pt x="59" y="28"/>
                      <a:pt x="57" y="30"/>
                      <a:pt x="56" y="30"/>
                    </a:cubicBezTo>
                    <a:cubicBezTo>
                      <a:pt x="54" y="29"/>
                      <a:pt x="53" y="29"/>
                      <a:pt x="51" y="30"/>
                    </a:cubicBezTo>
                    <a:cubicBezTo>
                      <a:pt x="50" y="31"/>
                      <a:pt x="49" y="33"/>
                      <a:pt x="48" y="32"/>
                    </a:cubicBezTo>
                    <a:cubicBezTo>
                      <a:pt x="47" y="32"/>
                      <a:pt x="44" y="29"/>
                      <a:pt x="43" y="30"/>
                    </a:cubicBezTo>
                    <a:cubicBezTo>
                      <a:pt x="42" y="30"/>
                      <a:pt x="42" y="33"/>
                      <a:pt x="41" y="31"/>
                    </a:cubicBezTo>
                    <a:cubicBezTo>
                      <a:pt x="40" y="29"/>
                      <a:pt x="39" y="28"/>
                      <a:pt x="37" y="27"/>
                    </a:cubicBezTo>
                    <a:cubicBezTo>
                      <a:pt x="35" y="26"/>
                      <a:pt x="33" y="26"/>
                      <a:pt x="32" y="25"/>
                    </a:cubicBezTo>
                    <a:cubicBezTo>
                      <a:pt x="29" y="24"/>
                      <a:pt x="29" y="26"/>
                      <a:pt x="27" y="26"/>
                    </a:cubicBezTo>
                    <a:cubicBezTo>
                      <a:pt x="25" y="27"/>
                      <a:pt x="24" y="24"/>
                      <a:pt x="22" y="25"/>
                    </a:cubicBezTo>
                    <a:cubicBezTo>
                      <a:pt x="21" y="26"/>
                      <a:pt x="21" y="27"/>
                      <a:pt x="20" y="27"/>
                    </a:cubicBezTo>
                    <a:cubicBezTo>
                      <a:pt x="19" y="28"/>
                      <a:pt x="17" y="28"/>
                      <a:pt x="16" y="28"/>
                    </a:cubicBezTo>
                    <a:cubicBezTo>
                      <a:pt x="15" y="29"/>
                      <a:pt x="13" y="31"/>
                      <a:pt x="13" y="32"/>
                    </a:cubicBezTo>
                    <a:cubicBezTo>
                      <a:pt x="12" y="33"/>
                      <a:pt x="14" y="36"/>
                      <a:pt x="12" y="36"/>
                    </a:cubicBezTo>
                    <a:cubicBezTo>
                      <a:pt x="10" y="37"/>
                      <a:pt x="7" y="31"/>
                      <a:pt x="6" y="34"/>
                    </a:cubicBezTo>
                    <a:cubicBezTo>
                      <a:pt x="5" y="36"/>
                      <a:pt x="4" y="36"/>
                      <a:pt x="3" y="38"/>
                    </a:cubicBezTo>
                    <a:cubicBezTo>
                      <a:pt x="2" y="40"/>
                      <a:pt x="6" y="40"/>
                      <a:pt x="4" y="42"/>
                    </a:cubicBezTo>
                    <a:cubicBezTo>
                      <a:pt x="3" y="43"/>
                      <a:pt x="0" y="45"/>
                      <a:pt x="2" y="46"/>
                    </a:cubicBezTo>
                    <a:cubicBezTo>
                      <a:pt x="3" y="46"/>
                      <a:pt x="4" y="47"/>
                      <a:pt x="4" y="47"/>
                    </a:cubicBezTo>
                    <a:cubicBezTo>
                      <a:pt x="5" y="48"/>
                      <a:pt x="4" y="49"/>
                      <a:pt x="5" y="50"/>
                    </a:cubicBezTo>
                    <a:cubicBezTo>
                      <a:pt x="7" y="51"/>
                      <a:pt x="9" y="49"/>
                      <a:pt x="11" y="51"/>
                    </a:cubicBezTo>
                    <a:cubicBezTo>
                      <a:pt x="12" y="52"/>
                      <a:pt x="14" y="55"/>
                      <a:pt x="14" y="57"/>
                    </a:cubicBezTo>
                    <a:cubicBezTo>
                      <a:pt x="13" y="57"/>
                      <a:pt x="10" y="56"/>
                      <a:pt x="13" y="58"/>
                    </a:cubicBezTo>
                    <a:cubicBezTo>
                      <a:pt x="14" y="59"/>
                      <a:pt x="14" y="60"/>
                      <a:pt x="16" y="58"/>
                    </a:cubicBezTo>
                    <a:cubicBezTo>
                      <a:pt x="16" y="57"/>
                      <a:pt x="16" y="57"/>
                      <a:pt x="17" y="57"/>
                    </a:cubicBezTo>
                    <a:cubicBezTo>
                      <a:pt x="22" y="57"/>
                      <a:pt x="24" y="54"/>
                      <a:pt x="29" y="56"/>
                    </a:cubicBezTo>
                    <a:cubicBezTo>
                      <a:pt x="31" y="57"/>
                      <a:pt x="33" y="54"/>
                      <a:pt x="34" y="56"/>
                    </a:cubicBezTo>
                    <a:cubicBezTo>
                      <a:pt x="35" y="57"/>
                      <a:pt x="37" y="61"/>
                      <a:pt x="36" y="63"/>
                    </a:cubicBezTo>
                    <a:cubicBezTo>
                      <a:pt x="35" y="63"/>
                      <a:pt x="33" y="64"/>
                      <a:pt x="35" y="64"/>
                    </a:cubicBezTo>
                    <a:cubicBezTo>
                      <a:pt x="35" y="65"/>
                      <a:pt x="35" y="65"/>
                      <a:pt x="35" y="65"/>
                    </a:cubicBezTo>
                    <a:cubicBezTo>
                      <a:pt x="34" y="66"/>
                      <a:pt x="33" y="66"/>
                      <a:pt x="33" y="66"/>
                    </a:cubicBezTo>
                    <a:cubicBezTo>
                      <a:pt x="30" y="66"/>
                      <a:pt x="22" y="64"/>
                      <a:pt x="24" y="69"/>
                    </a:cubicBezTo>
                    <a:cubicBezTo>
                      <a:pt x="25" y="71"/>
                      <a:pt x="24" y="71"/>
                      <a:pt x="22" y="70"/>
                    </a:cubicBezTo>
                    <a:cubicBezTo>
                      <a:pt x="20" y="69"/>
                      <a:pt x="21" y="71"/>
                      <a:pt x="22" y="72"/>
                    </a:cubicBezTo>
                    <a:cubicBezTo>
                      <a:pt x="24" y="72"/>
                      <a:pt x="24" y="75"/>
                      <a:pt x="25" y="76"/>
                    </a:cubicBezTo>
                    <a:cubicBezTo>
                      <a:pt x="27" y="77"/>
                      <a:pt x="24" y="79"/>
                      <a:pt x="27" y="79"/>
                    </a:cubicBezTo>
                    <a:cubicBezTo>
                      <a:pt x="28" y="79"/>
                      <a:pt x="30" y="81"/>
                      <a:pt x="31" y="82"/>
                    </a:cubicBezTo>
                    <a:cubicBezTo>
                      <a:pt x="34" y="82"/>
                      <a:pt x="31" y="85"/>
                      <a:pt x="31" y="87"/>
                    </a:cubicBezTo>
                    <a:cubicBezTo>
                      <a:pt x="34" y="85"/>
                      <a:pt x="38" y="82"/>
                      <a:pt x="42" y="85"/>
                    </a:cubicBezTo>
                    <a:cubicBezTo>
                      <a:pt x="44" y="87"/>
                      <a:pt x="45" y="90"/>
                      <a:pt x="48" y="90"/>
                    </a:cubicBezTo>
                    <a:cubicBezTo>
                      <a:pt x="50" y="90"/>
                      <a:pt x="49" y="88"/>
                      <a:pt x="49" y="87"/>
                    </a:cubicBezTo>
                    <a:cubicBezTo>
                      <a:pt x="49" y="84"/>
                      <a:pt x="49" y="81"/>
                      <a:pt x="49" y="78"/>
                    </a:cubicBezTo>
                    <a:cubicBezTo>
                      <a:pt x="49" y="76"/>
                      <a:pt x="48" y="68"/>
                      <a:pt x="50" y="68"/>
                    </a:cubicBezTo>
                    <a:cubicBezTo>
                      <a:pt x="52" y="67"/>
                      <a:pt x="55" y="66"/>
                      <a:pt x="57" y="65"/>
                    </a:cubicBezTo>
                    <a:cubicBezTo>
                      <a:pt x="59" y="65"/>
                      <a:pt x="61" y="64"/>
                      <a:pt x="62" y="64"/>
                    </a:cubicBezTo>
                    <a:cubicBezTo>
                      <a:pt x="63" y="63"/>
                      <a:pt x="62" y="61"/>
                      <a:pt x="64" y="62"/>
                    </a:cubicBezTo>
                    <a:cubicBezTo>
                      <a:pt x="65" y="62"/>
                      <a:pt x="68" y="64"/>
                      <a:pt x="68" y="62"/>
                    </a:cubicBezTo>
                    <a:cubicBezTo>
                      <a:pt x="68" y="61"/>
                      <a:pt x="70" y="60"/>
                      <a:pt x="71" y="62"/>
                    </a:cubicBezTo>
                    <a:cubicBezTo>
                      <a:pt x="72" y="63"/>
                      <a:pt x="71" y="64"/>
                      <a:pt x="72" y="66"/>
                    </a:cubicBezTo>
                    <a:cubicBezTo>
                      <a:pt x="72" y="67"/>
                      <a:pt x="73" y="69"/>
                      <a:pt x="72" y="70"/>
                    </a:cubicBezTo>
                    <a:cubicBezTo>
                      <a:pt x="73" y="71"/>
                      <a:pt x="74" y="71"/>
                      <a:pt x="75" y="72"/>
                    </a:cubicBezTo>
                    <a:cubicBezTo>
                      <a:pt x="78" y="75"/>
                      <a:pt x="80" y="77"/>
                      <a:pt x="84" y="76"/>
                    </a:cubicBezTo>
                    <a:cubicBezTo>
                      <a:pt x="86" y="76"/>
                      <a:pt x="88" y="77"/>
                      <a:pt x="90" y="77"/>
                    </a:cubicBezTo>
                    <a:cubicBezTo>
                      <a:pt x="92" y="77"/>
                      <a:pt x="93" y="75"/>
                      <a:pt x="95" y="75"/>
                    </a:cubicBezTo>
                    <a:cubicBezTo>
                      <a:pt x="97" y="76"/>
                      <a:pt x="99" y="79"/>
                      <a:pt x="100" y="81"/>
                    </a:cubicBezTo>
                    <a:cubicBezTo>
                      <a:pt x="101" y="82"/>
                      <a:pt x="100" y="83"/>
                      <a:pt x="100" y="85"/>
                    </a:cubicBezTo>
                    <a:cubicBezTo>
                      <a:pt x="100" y="87"/>
                      <a:pt x="103" y="88"/>
                      <a:pt x="103" y="90"/>
                    </a:cubicBezTo>
                    <a:cubicBezTo>
                      <a:pt x="103" y="91"/>
                      <a:pt x="106" y="91"/>
                      <a:pt x="107" y="91"/>
                    </a:cubicBezTo>
                    <a:cubicBezTo>
                      <a:pt x="109" y="91"/>
                      <a:pt x="109" y="91"/>
                      <a:pt x="110" y="93"/>
                    </a:cubicBezTo>
                    <a:cubicBezTo>
                      <a:pt x="112" y="97"/>
                      <a:pt x="114" y="92"/>
                      <a:pt x="116" y="90"/>
                    </a:cubicBezTo>
                    <a:cubicBezTo>
                      <a:pt x="117" y="87"/>
                      <a:pt x="121" y="87"/>
                      <a:pt x="123" y="85"/>
                    </a:cubicBezTo>
                    <a:cubicBezTo>
                      <a:pt x="125" y="85"/>
                      <a:pt x="125" y="85"/>
                      <a:pt x="126" y="84"/>
                    </a:cubicBezTo>
                    <a:cubicBezTo>
                      <a:pt x="127" y="81"/>
                      <a:pt x="128" y="82"/>
                      <a:pt x="130" y="82"/>
                    </a:cubicBezTo>
                    <a:cubicBezTo>
                      <a:pt x="132" y="82"/>
                      <a:pt x="136" y="85"/>
                      <a:pt x="137" y="83"/>
                    </a:cubicBezTo>
                    <a:cubicBezTo>
                      <a:pt x="137" y="81"/>
                      <a:pt x="137" y="80"/>
                      <a:pt x="139" y="79"/>
                    </a:cubicBezTo>
                    <a:cubicBezTo>
                      <a:pt x="141" y="78"/>
                      <a:pt x="143" y="80"/>
                      <a:pt x="145" y="80"/>
                    </a:cubicBezTo>
                    <a:cubicBezTo>
                      <a:pt x="147" y="81"/>
                      <a:pt x="151" y="81"/>
                      <a:pt x="153" y="81"/>
                    </a:cubicBezTo>
                    <a:cubicBezTo>
                      <a:pt x="159" y="81"/>
                      <a:pt x="164" y="83"/>
                      <a:pt x="170" y="84"/>
                    </a:cubicBezTo>
                    <a:cubicBezTo>
                      <a:pt x="169" y="82"/>
                      <a:pt x="171" y="81"/>
                      <a:pt x="173" y="79"/>
                    </a:cubicBezTo>
                    <a:cubicBezTo>
                      <a:pt x="174" y="78"/>
                      <a:pt x="173" y="78"/>
                      <a:pt x="172" y="76"/>
                    </a:cubicBezTo>
                    <a:cubicBezTo>
                      <a:pt x="171" y="75"/>
                      <a:pt x="171" y="73"/>
                      <a:pt x="171" y="71"/>
                    </a:cubicBezTo>
                    <a:cubicBezTo>
                      <a:pt x="170" y="71"/>
                      <a:pt x="170" y="67"/>
                      <a:pt x="169" y="68"/>
                    </a:cubicBezTo>
                    <a:cubicBezTo>
                      <a:pt x="170" y="67"/>
                      <a:pt x="173" y="67"/>
                      <a:pt x="175" y="66"/>
                    </a:cubicBezTo>
                    <a:cubicBezTo>
                      <a:pt x="178" y="66"/>
                      <a:pt x="180" y="68"/>
                      <a:pt x="182" y="66"/>
                    </a:cubicBezTo>
                    <a:cubicBezTo>
                      <a:pt x="183" y="66"/>
                      <a:pt x="181" y="65"/>
                      <a:pt x="181" y="64"/>
                    </a:cubicBezTo>
                    <a:cubicBezTo>
                      <a:pt x="180" y="63"/>
                      <a:pt x="181" y="61"/>
                      <a:pt x="182" y="60"/>
                    </a:cubicBezTo>
                    <a:cubicBezTo>
                      <a:pt x="183" y="59"/>
                      <a:pt x="184" y="53"/>
                      <a:pt x="185" y="54"/>
                    </a:cubicBezTo>
                    <a:cubicBezTo>
                      <a:pt x="187" y="55"/>
                      <a:pt x="188" y="56"/>
                      <a:pt x="190" y="56"/>
                    </a:cubicBezTo>
                    <a:cubicBezTo>
                      <a:pt x="191" y="55"/>
                      <a:pt x="192" y="57"/>
                      <a:pt x="193" y="56"/>
                    </a:cubicBezTo>
                    <a:cubicBezTo>
                      <a:pt x="194" y="56"/>
                      <a:pt x="196" y="55"/>
                      <a:pt x="197" y="54"/>
                    </a:cubicBezTo>
                    <a:cubicBezTo>
                      <a:pt x="198" y="53"/>
                      <a:pt x="196" y="51"/>
                      <a:pt x="196" y="49"/>
                    </a:cubicBezTo>
                    <a:cubicBezTo>
                      <a:pt x="197" y="46"/>
                      <a:pt x="200" y="47"/>
                      <a:pt x="202" y="44"/>
                    </a:cubicBezTo>
                    <a:cubicBezTo>
                      <a:pt x="202" y="43"/>
                      <a:pt x="202" y="43"/>
                      <a:pt x="203" y="42"/>
                    </a:cubicBezTo>
                    <a:cubicBezTo>
                      <a:pt x="203" y="41"/>
                      <a:pt x="202" y="40"/>
                      <a:pt x="201" y="39"/>
                    </a:cubicBezTo>
                    <a:cubicBezTo>
                      <a:pt x="201" y="38"/>
                      <a:pt x="202" y="39"/>
                      <a:pt x="201" y="39"/>
                    </a:cubicBezTo>
                    <a:close/>
                    <a:moveTo>
                      <a:pt x="148" y="58"/>
                    </a:moveTo>
                    <a:cubicBezTo>
                      <a:pt x="146" y="58"/>
                      <a:pt x="143" y="61"/>
                      <a:pt x="142" y="62"/>
                    </a:cubicBezTo>
                    <a:cubicBezTo>
                      <a:pt x="141" y="62"/>
                      <a:pt x="140" y="64"/>
                      <a:pt x="140" y="65"/>
                    </a:cubicBezTo>
                    <a:cubicBezTo>
                      <a:pt x="140" y="66"/>
                      <a:pt x="141" y="67"/>
                      <a:pt x="141" y="67"/>
                    </a:cubicBezTo>
                    <a:cubicBezTo>
                      <a:pt x="140" y="68"/>
                      <a:pt x="138" y="64"/>
                      <a:pt x="138" y="63"/>
                    </a:cubicBezTo>
                    <a:cubicBezTo>
                      <a:pt x="138" y="61"/>
                      <a:pt x="139" y="60"/>
                      <a:pt x="141" y="59"/>
                    </a:cubicBezTo>
                    <a:cubicBezTo>
                      <a:pt x="143" y="58"/>
                      <a:pt x="145" y="57"/>
                      <a:pt x="147" y="57"/>
                    </a:cubicBezTo>
                    <a:cubicBezTo>
                      <a:pt x="147" y="57"/>
                      <a:pt x="152" y="58"/>
                      <a:pt x="152" y="58"/>
                    </a:cubicBezTo>
                    <a:cubicBezTo>
                      <a:pt x="151" y="59"/>
                      <a:pt x="148" y="58"/>
                      <a:pt x="148" y="58"/>
                    </a:cubicBezTo>
                    <a:cubicBezTo>
                      <a:pt x="146" y="58"/>
                      <a:pt x="149" y="58"/>
                      <a:pt x="148" y="58"/>
                    </a:cubicBezTo>
                    <a:close/>
                    <a:moveTo>
                      <a:pt x="165" y="59"/>
                    </a:moveTo>
                    <a:cubicBezTo>
                      <a:pt x="164" y="61"/>
                      <a:pt x="157" y="60"/>
                      <a:pt x="156" y="58"/>
                    </a:cubicBezTo>
                    <a:cubicBezTo>
                      <a:pt x="156" y="58"/>
                      <a:pt x="160" y="58"/>
                      <a:pt x="160" y="58"/>
                    </a:cubicBezTo>
                    <a:cubicBezTo>
                      <a:pt x="162" y="58"/>
                      <a:pt x="163" y="58"/>
                      <a:pt x="165" y="57"/>
                    </a:cubicBezTo>
                    <a:cubicBezTo>
                      <a:pt x="165" y="57"/>
                      <a:pt x="165" y="59"/>
                      <a:pt x="165" y="59"/>
                    </a:cubicBezTo>
                    <a:cubicBezTo>
                      <a:pt x="164" y="60"/>
                      <a:pt x="165" y="58"/>
                      <a:pt x="165" y="59"/>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94" name="Freeform 701">
                <a:extLst>
                  <a:ext uri="{FF2B5EF4-FFF2-40B4-BE49-F238E27FC236}">
                    <a16:creationId xmlns:a16="http://schemas.microsoft.com/office/drawing/2014/main" id="{B88D8595-C736-2F59-BFEF-5993116E8538}"/>
                  </a:ext>
                </a:extLst>
              </p:cNvPr>
              <p:cNvSpPr>
                <a:spLocks/>
              </p:cNvSpPr>
              <p:nvPr/>
            </p:nvSpPr>
            <p:spPr bwMode="auto">
              <a:xfrm>
                <a:off x="7597239" y="3278017"/>
                <a:ext cx="734972" cy="828855"/>
              </a:xfrm>
              <a:custGeom>
                <a:avLst/>
                <a:gdLst>
                  <a:gd name="T0" fmla="*/ 121 w 140"/>
                  <a:gd name="T1" fmla="*/ 66 h 149"/>
                  <a:gd name="T2" fmla="*/ 129 w 140"/>
                  <a:gd name="T3" fmla="*/ 54 h 149"/>
                  <a:gd name="T4" fmla="*/ 137 w 140"/>
                  <a:gd name="T5" fmla="*/ 46 h 149"/>
                  <a:gd name="T6" fmla="*/ 135 w 140"/>
                  <a:gd name="T7" fmla="*/ 41 h 149"/>
                  <a:gd name="T8" fmla="*/ 127 w 140"/>
                  <a:gd name="T9" fmla="*/ 37 h 149"/>
                  <a:gd name="T10" fmla="*/ 119 w 140"/>
                  <a:gd name="T11" fmla="*/ 43 h 149"/>
                  <a:gd name="T12" fmla="*/ 106 w 140"/>
                  <a:gd name="T13" fmla="*/ 51 h 149"/>
                  <a:gd name="T14" fmla="*/ 100 w 140"/>
                  <a:gd name="T15" fmla="*/ 45 h 149"/>
                  <a:gd name="T16" fmla="*/ 92 w 140"/>
                  <a:gd name="T17" fmla="*/ 52 h 149"/>
                  <a:gd name="T18" fmla="*/ 77 w 140"/>
                  <a:gd name="T19" fmla="*/ 47 h 149"/>
                  <a:gd name="T20" fmla="*/ 62 w 140"/>
                  <a:gd name="T21" fmla="*/ 41 h 149"/>
                  <a:gd name="T22" fmla="*/ 63 w 140"/>
                  <a:gd name="T23" fmla="*/ 32 h 149"/>
                  <a:gd name="T24" fmla="*/ 52 w 140"/>
                  <a:gd name="T25" fmla="*/ 22 h 149"/>
                  <a:gd name="T26" fmla="*/ 55 w 140"/>
                  <a:gd name="T27" fmla="*/ 12 h 149"/>
                  <a:gd name="T28" fmla="*/ 50 w 140"/>
                  <a:gd name="T29" fmla="*/ 2 h 149"/>
                  <a:gd name="T30" fmla="*/ 40 w 140"/>
                  <a:gd name="T31" fmla="*/ 8 h 149"/>
                  <a:gd name="T32" fmla="*/ 30 w 140"/>
                  <a:gd name="T33" fmla="*/ 12 h 149"/>
                  <a:gd name="T34" fmla="*/ 33 w 140"/>
                  <a:gd name="T35" fmla="*/ 22 h 149"/>
                  <a:gd name="T36" fmla="*/ 29 w 140"/>
                  <a:gd name="T37" fmla="*/ 33 h 149"/>
                  <a:gd name="T38" fmla="*/ 19 w 140"/>
                  <a:gd name="T39" fmla="*/ 44 h 149"/>
                  <a:gd name="T40" fmla="*/ 7 w 140"/>
                  <a:gd name="T41" fmla="*/ 50 h 149"/>
                  <a:gd name="T42" fmla="*/ 14 w 140"/>
                  <a:gd name="T43" fmla="*/ 64 h 149"/>
                  <a:gd name="T44" fmla="*/ 5 w 140"/>
                  <a:gd name="T45" fmla="*/ 64 h 149"/>
                  <a:gd name="T46" fmla="*/ 11 w 140"/>
                  <a:gd name="T47" fmla="*/ 72 h 149"/>
                  <a:gd name="T48" fmla="*/ 11 w 140"/>
                  <a:gd name="T49" fmla="*/ 82 h 149"/>
                  <a:gd name="T50" fmla="*/ 19 w 140"/>
                  <a:gd name="T51" fmla="*/ 78 h 149"/>
                  <a:gd name="T52" fmla="*/ 23 w 140"/>
                  <a:gd name="T53" fmla="*/ 75 h 149"/>
                  <a:gd name="T54" fmla="*/ 22 w 140"/>
                  <a:gd name="T55" fmla="*/ 78 h 149"/>
                  <a:gd name="T56" fmla="*/ 24 w 140"/>
                  <a:gd name="T57" fmla="*/ 82 h 149"/>
                  <a:gd name="T58" fmla="*/ 24 w 140"/>
                  <a:gd name="T59" fmla="*/ 95 h 149"/>
                  <a:gd name="T60" fmla="*/ 26 w 140"/>
                  <a:gd name="T61" fmla="*/ 107 h 149"/>
                  <a:gd name="T62" fmla="*/ 39 w 140"/>
                  <a:gd name="T63" fmla="*/ 134 h 149"/>
                  <a:gd name="T64" fmla="*/ 50 w 140"/>
                  <a:gd name="T65" fmla="*/ 143 h 149"/>
                  <a:gd name="T66" fmla="*/ 57 w 140"/>
                  <a:gd name="T67" fmla="*/ 132 h 149"/>
                  <a:gd name="T68" fmla="*/ 65 w 140"/>
                  <a:gd name="T69" fmla="*/ 107 h 149"/>
                  <a:gd name="T70" fmla="*/ 81 w 140"/>
                  <a:gd name="T71" fmla="*/ 93 h 149"/>
                  <a:gd name="T72" fmla="*/ 91 w 140"/>
                  <a:gd name="T73" fmla="*/ 84 h 149"/>
                  <a:gd name="T74" fmla="*/ 98 w 140"/>
                  <a:gd name="T75" fmla="*/ 74 h 149"/>
                  <a:gd name="T76" fmla="*/ 101 w 140"/>
                  <a:gd name="T77" fmla="*/ 78 h 149"/>
                  <a:gd name="T78" fmla="*/ 100 w 140"/>
                  <a:gd name="T79" fmla="*/ 58 h 149"/>
                  <a:gd name="T80" fmla="*/ 104 w 140"/>
                  <a:gd name="T81" fmla="*/ 57 h 149"/>
                  <a:gd name="T82" fmla="*/ 114 w 140"/>
                  <a:gd name="T83" fmla="*/ 60 h 149"/>
                  <a:gd name="T84" fmla="*/ 115 w 140"/>
                  <a:gd name="T85" fmla="*/ 68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0" h="149">
                    <a:moveTo>
                      <a:pt x="117" y="76"/>
                    </a:moveTo>
                    <a:cubicBezTo>
                      <a:pt x="121" y="77"/>
                      <a:pt x="119" y="73"/>
                      <a:pt x="120" y="71"/>
                    </a:cubicBezTo>
                    <a:cubicBezTo>
                      <a:pt x="120" y="69"/>
                      <a:pt x="121" y="67"/>
                      <a:pt x="121" y="66"/>
                    </a:cubicBezTo>
                    <a:cubicBezTo>
                      <a:pt x="122" y="65"/>
                      <a:pt x="124" y="67"/>
                      <a:pt x="125" y="65"/>
                    </a:cubicBezTo>
                    <a:cubicBezTo>
                      <a:pt x="126" y="63"/>
                      <a:pt x="126" y="61"/>
                      <a:pt x="126" y="59"/>
                    </a:cubicBezTo>
                    <a:cubicBezTo>
                      <a:pt x="127" y="57"/>
                      <a:pt x="129" y="56"/>
                      <a:pt x="129" y="54"/>
                    </a:cubicBezTo>
                    <a:cubicBezTo>
                      <a:pt x="129" y="52"/>
                      <a:pt x="132" y="50"/>
                      <a:pt x="133" y="49"/>
                    </a:cubicBezTo>
                    <a:cubicBezTo>
                      <a:pt x="136" y="46"/>
                      <a:pt x="135" y="49"/>
                      <a:pt x="137" y="50"/>
                    </a:cubicBezTo>
                    <a:cubicBezTo>
                      <a:pt x="137" y="50"/>
                      <a:pt x="137" y="46"/>
                      <a:pt x="137" y="46"/>
                    </a:cubicBezTo>
                    <a:cubicBezTo>
                      <a:pt x="137" y="45"/>
                      <a:pt x="140" y="45"/>
                      <a:pt x="138" y="43"/>
                    </a:cubicBezTo>
                    <a:cubicBezTo>
                      <a:pt x="137" y="43"/>
                      <a:pt x="135" y="43"/>
                      <a:pt x="134" y="43"/>
                    </a:cubicBezTo>
                    <a:cubicBezTo>
                      <a:pt x="134" y="42"/>
                      <a:pt x="135" y="41"/>
                      <a:pt x="135" y="41"/>
                    </a:cubicBezTo>
                    <a:cubicBezTo>
                      <a:pt x="136" y="40"/>
                      <a:pt x="135" y="39"/>
                      <a:pt x="134" y="38"/>
                    </a:cubicBezTo>
                    <a:cubicBezTo>
                      <a:pt x="133" y="37"/>
                      <a:pt x="133" y="37"/>
                      <a:pt x="132" y="38"/>
                    </a:cubicBezTo>
                    <a:cubicBezTo>
                      <a:pt x="130" y="39"/>
                      <a:pt x="129" y="38"/>
                      <a:pt x="127" y="37"/>
                    </a:cubicBezTo>
                    <a:cubicBezTo>
                      <a:pt x="126" y="37"/>
                      <a:pt x="124" y="39"/>
                      <a:pt x="124" y="40"/>
                    </a:cubicBezTo>
                    <a:cubicBezTo>
                      <a:pt x="123" y="41"/>
                      <a:pt x="122" y="40"/>
                      <a:pt x="121" y="41"/>
                    </a:cubicBezTo>
                    <a:cubicBezTo>
                      <a:pt x="120" y="41"/>
                      <a:pt x="119" y="42"/>
                      <a:pt x="119" y="43"/>
                    </a:cubicBezTo>
                    <a:cubicBezTo>
                      <a:pt x="117" y="45"/>
                      <a:pt x="116" y="46"/>
                      <a:pt x="114" y="45"/>
                    </a:cubicBezTo>
                    <a:cubicBezTo>
                      <a:pt x="113" y="46"/>
                      <a:pt x="114" y="48"/>
                      <a:pt x="115" y="49"/>
                    </a:cubicBezTo>
                    <a:cubicBezTo>
                      <a:pt x="117" y="53"/>
                      <a:pt x="108" y="50"/>
                      <a:pt x="106" y="51"/>
                    </a:cubicBezTo>
                    <a:cubicBezTo>
                      <a:pt x="105" y="52"/>
                      <a:pt x="102" y="51"/>
                      <a:pt x="101" y="50"/>
                    </a:cubicBezTo>
                    <a:cubicBezTo>
                      <a:pt x="100" y="49"/>
                      <a:pt x="101" y="47"/>
                      <a:pt x="101" y="47"/>
                    </a:cubicBezTo>
                    <a:cubicBezTo>
                      <a:pt x="101" y="47"/>
                      <a:pt x="101" y="44"/>
                      <a:pt x="100" y="45"/>
                    </a:cubicBezTo>
                    <a:cubicBezTo>
                      <a:pt x="98" y="45"/>
                      <a:pt x="96" y="45"/>
                      <a:pt x="96" y="48"/>
                    </a:cubicBezTo>
                    <a:cubicBezTo>
                      <a:pt x="97" y="49"/>
                      <a:pt x="98" y="52"/>
                      <a:pt x="97" y="52"/>
                    </a:cubicBezTo>
                    <a:cubicBezTo>
                      <a:pt x="95" y="52"/>
                      <a:pt x="94" y="54"/>
                      <a:pt x="92" y="52"/>
                    </a:cubicBezTo>
                    <a:cubicBezTo>
                      <a:pt x="91" y="50"/>
                      <a:pt x="90" y="53"/>
                      <a:pt x="89" y="52"/>
                    </a:cubicBezTo>
                    <a:cubicBezTo>
                      <a:pt x="86" y="51"/>
                      <a:pt x="85" y="51"/>
                      <a:pt x="82" y="50"/>
                    </a:cubicBezTo>
                    <a:cubicBezTo>
                      <a:pt x="80" y="49"/>
                      <a:pt x="79" y="47"/>
                      <a:pt x="77" y="47"/>
                    </a:cubicBezTo>
                    <a:cubicBezTo>
                      <a:pt x="74" y="48"/>
                      <a:pt x="74" y="47"/>
                      <a:pt x="72" y="46"/>
                    </a:cubicBezTo>
                    <a:cubicBezTo>
                      <a:pt x="70" y="45"/>
                      <a:pt x="68" y="46"/>
                      <a:pt x="67" y="45"/>
                    </a:cubicBezTo>
                    <a:cubicBezTo>
                      <a:pt x="65" y="43"/>
                      <a:pt x="63" y="42"/>
                      <a:pt x="62" y="41"/>
                    </a:cubicBezTo>
                    <a:cubicBezTo>
                      <a:pt x="60" y="40"/>
                      <a:pt x="59" y="40"/>
                      <a:pt x="60" y="38"/>
                    </a:cubicBezTo>
                    <a:cubicBezTo>
                      <a:pt x="61" y="37"/>
                      <a:pt x="60" y="35"/>
                      <a:pt x="62" y="34"/>
                    </a:cubicBezTo>
                    <a:cubicBezTo>
                      <a:pt x="64" y="33"/>
                      <a:pt x="65" y="34"/>
                      <a:pt x="63" y="32"/>
                    </a:cubicBezTo>
                    <a:cubicBezTo>
                      <a:pt x="61" y="31"/>
                      <a:pt x="59" y="29"/>
                      <a:pt x="57" y="28"/>
                    </a:cubicBezTo>
                    <a:cubicBezTo>
                      <a:pt x="56" y="28"/>
                      <a:pt x="55" y="26"/>
                      <a:pt x="53" y="26"/>
                    </a:cubicBezTo>
                    <a:cubicBezTo>
                      <a:pt x="53" y="26"/>
                      <a:pt x="53" y="23"/>
                      <a:pt x="52" y="22"/>
                    </a:cubicBezTo>
                    <a:cubicBezTo>
                      <a:pt x="47" y="17"/>
                      <a:pt x="57" y="23"/>
                      <a:pt x="57" y="19"/>
                    </a:cubicBezTo>
                    <a:cubicBezTo>
                      <a:pt x="57" y="17"/>
                      <a:pt x="56" y="17"/>
                      <a:pt x="54" y="15"/>
                    </a:cubicBezTo>
                    <a:cubicBezTo>
                      <a:pt x="53" y="14"/>
                      <a:pt x="53" y="13"/>
                      <a:pt x="55" y="12"/>
                    </a:cubicBezTo>
                    <a:cubicBezTo>
                      <a:pt x="57" y="12"/>
                      <a:pt x="56" y="9"/>
                      <a:pt x="58" y="8"/>
                    </a:cubicBezTo>
                    <a:cubicBezTo>
                      <a:pt x="59" y="7"/>
                      <a:pt x="61" y="6"/>
                      <a:pt x="60" y="4"/>
                    </a:cubicBezTo>
                    <a:cubicBezTo>
                      <a:pt x="58" y="1"/>
                      <a:pt x="53" y="0"/>
                      <a:pt x="50" y="2"/>
                    </a:cubicBezTo>
                    <a:cubicBezTo>
                      <a:pt x="49" y="3"/>
                      <a:pt x="49" y="3"/>
                      <a:pt x="47" y="4"/>
                    </a:cubicBezTo>
                    <a:cubicBezTo>
                      <a:pt x="46" y="4"/>
                      <a:pt x="46" y="6"/>
                      <a:pt x="45" y="7"/>
                    </a:cubicBezTo>
                    <a:cubicBezTo>
                      <a:pt x="43" y="8"/>
                      <a:pt x="41" y="7"/>
                      <a:pt x="40" y="8"/>
                    </a:cubicBezTo>
                    <a:cubicBezTo>
                      <a:pt x="39" y="9"/>
                      <a:pt x="37" y="9"/>
                      <a:pt x="35" y="8"/>
                    </a:cubicBezTo>
                    <a:cubicBezTo>
                      <a:pt x="33" y="8"/>
                      <a:pt x="32" y="7"/>
                      <a:pt x="30" y="8"/>
                    </a:cubicBezTo>
                    <a:cubicBezTo>
                      <a:pt x="28" y="8"/>
                      <a:pt x="29" y="11"/>
                      <a:pt x="30" y="12"/>
                    </a:cubicBezTo>
                    <a:cubicBezTo>
                      <a:pt x="30" y="14"/>
                      <a:pt x="30" y="16"/>
                      <a:pt x="30" y="17"/>
                    </a:cubicBezTo>
                    <a:cubicBezTo>
                      <a:pt x="31" y="19"/>
                      <a:pt x="33" y="19"/>
                      <a:pt x="35" y="20"/>
                    </a:cubicBezTo>
                    <a:cubicBezTo>
                      <a:pt x="36" y="22"/>
                      <a:pt x="34" y="22"/>
                      <a:pt x="33" y="22"/>
                    </a:cubicBezTo>
                    <a:cubicBezTo>
                      <a:pt x="32" y="24"/>
                      <a:pt x="33" y="26"/>
                      <a:pt x="33" y="28"/>
                    </a:cubicBezTo>
                    <a:cubicBezTo>
                      <a:pt x="33" y="29"/>
                      <a:pt x="31" y="29"/>
                      <a:pt x="31" y="29"/>
                    </a:cubicBezTo>
                    <a:cubicBezTo>
                      <a:pt x="29" y="30"/>
                      <a:pt x="31" y="33"/>
                      <a:pt x="29" y="33"/>
                    </a:cubicBezTo>
                    <a:cubicBezTo>
                      <a:pt x="27" y="34"/>
                      <a:pt x="26" y="35"/>
                      <a:pt x="26" y="36"/>
                    </a:cubicBezTo>
                    <a:cubicBezTo>
                      <a:pt x="25" y="38"/>
                      <a:pt x="24" y="38"/>
                      <a:pt x="22" y="39"/>
                    </a:cubicBezTo>
                    <a:cubicBezTo>
                      <a:pt x="20" y="40"/>
                      <a:pt x="20" y="43"/>
                      <a:pt x="19" y="44"/>
                    </a:cubicBezTo>
                    <a:cubicBezTo>
                      <a:pt x="18" y="46"/>
                      <a:pt x="16" y="45"/>
                      <a:pt x="15" y="47"/>
                    </a:cubicBezTo>
                    <a:cubicBezTo>
                      <a:pt x="13" y="48"/>
                      <a:pt x="12" y="44"/>
                      <a:pt x="11" y="46"/>
                    </a:cubicBezTo>
                    <a:cubicBezTo>
                      <a:pt x="10" y="47"/>
                      <a:pt x="6" y="49"/>
                      <a:pt x="7" y="50"/>
                    </a:cubicBezTo>
                    <a:cubicBezTo>
                      <a:pt x="7" y="52"/>
                      <a:pt x="10" y="52"/>
                      <a:pt x="10" y="54"/>
                    </a:cubicBezTo>
                    <a:cubicBezTo>
                      <a:pt x="9" y="57"/>
                      <a:pt x="11" y="57"/>
                      <a:pt x="13" y="58"/>
                    </a:cubicBezTo>
                    <a:cubicBezTo>
                      <a:pt x="13" y="60"/>
                      <a:pt x="14" y="62"/>
                      <a:pt x="14" y="64"/>
                    </a:cubicBezTo>
                    <a:cubicBezTo>
                      <a:pt x="14" y="64"/>
                      <a:pt x="11" y="64"/>
                      <a:pt x="10" y="64"/>
                    </a:cubicBezTo>
                    <a:cubicBezTo>
                      <a:pt x="9" y="64"/>
                      <a:pt x="8" y="65"/>
                      <a:pt x="7" y="65"/>
                    </a:cubicBezTo>
                    <a:cubicBezTo>
                      <a:pt x="7" y="65"/>
                      <a:pt x="6" y="64"/>
                      <a:pt x="5" y="64"/>
                    </a:cubicBezTo>
                    <a:cubicBezTo>
                      <a:pt x="4" y="64"/>
                      <a:pt x="0" y="66"/>
                      <a:pt x="0" y="67"/>
                    </a:cubicBezTo>
                    <a:cubicBezTo>
                      <a:pt x="2" y="69"/>
                      <a:pt x="3" y="70"/>
                      <a:pt x="5" y="72"/>
                    </a:cubicBezTo>
                    <a:cubicBezTo>
                      <a:pt x="5" y="72"/>
                      <a:pt x="11" y="72"/>
                      <a:pt x="11" y="72"/>
                    </a:cubicBezTo>
                    <a:cubicBezTo>
                      <a:pt x="11" y="73"/>
                      <a:pt x="9" y="74"/>
                      <a:pt x="8" y="74"/>
                    </a:cubicBezTo>
                    <a:cubicBezTo>
                      <a:pt x="7" y="75"/>
                      <a:pt x="4" y="73"/>
                      <a:pt x="4" y="75"/>
                    </a:cubicBezTo>
                    <a:cubicBezTo>
                      <a:pt x="4" y="77"/>
                      <a:pt x="9" y="80"/>
                      <a:pt x="11" y="82"/>
                    </a:cubicBezTo>
                    <a:cubicBezTo>
                      <a:pt x="12" y="83"/>
                      <a:pt x="13" y="83"/>
                      <a:pt x="15" y="83"/>
                    </a:cubicBezTo>
                    <a:cubicBezTo>
                      <a:pt x="17" y="82"/>
                      <a:pt x="20" y="81"/>
                      <a:pt x="21" y="79"/>
                    </a:cubicBezTo>
                    <a:cubicBezTo>
                      <a:pt x="21" y="79"/>
                      <a:pt x="20" y="78"/>
                      <a:pt x="19" y="78"/>
                    </a:cubicBezTo>
                    <a:cubicBezTo>
                      <a:pt x="19" y="77"/>
                      <a:pt x="20" y="77"/>
                      <a:pt x="20" y="77"/>
                    </a:cubicBezTo>
                    <a:cubicBezTo>
                      <a:pt x="21" y="76"/>
                      <a:pt x="20" y="75"/>
                      <a:pt x="21" y="75"/>
                    </a:cubicBezTo>
                    <a:cubicBezTo>
                      <a:pt x="21" y="75"/>
                      <a:pt x="23" y="75"/>
                      <a:pt x="23" y="75"/>
                    </a:cubicBezTo>
                    <a:cubicBezTo>
                      <a:pt x="23" y="76"/>
                      <a:pt x="21" y="76"/>
                      <a:pt x="22" y="77"/>
                    </a:cubicBezTo>
                    <a:cubicBezTo>
                      <a:pt x="22" y="77"/>
                      <a:pt x="23" y="77"/>
                      <a:pt x="23" y="77"/>
                    </a:cubicBezTo>
                    <a:cubicBezTo>
                      <a:pt x="23" y="78"/>
                      <a:pt x="22" y="78"/>
                      <a:pt x="22" y="78"/>
                    </a:cubicBezTo>
                    <a:cubicBezTo>
                      <a:pt x="21" y="78"/>
                      <a:pt x="23" y="78"/>
                      <a:pt x="23" y="78"/>
                    </a:cubicBezTo>
                    <a:cubicBezTo>
                      <a:pt x="23" y="79"/>
                      <a:pt x="22" y="79"/>
                      <a:pt x="22" y="80"/>
                    </a:cubicBezTo>
                    <a:cubicBezTo>
                      <a:pt x="21" y="80"/>
                      <a:pt x="23" y="81"/>
                      <a:pt x="24" y="82"/>
                    </a:cubicBezTo>
                    <a:cubicBezTo>
                      <a:pt x="25" y="83"/>
                      <a:pt x="23" y="85"/>
                      <a:pt x="22" y="87"/>
                    </a:cubicBezTo>
                    <a:cubicBezTo>
                      <a:pt x="22" y="88"/>
                      <a:pt x="23" y="89"/>
                      <a:pt x="24" y="90"/>
                    </a:cubicBezTo>
                    <a:cubicBezTo>
                      <a:pt x="24" y="92"/>
                      <a:pt x="24" y="93"/>
                      <a:pt x="24" y="95"/>
                    </a:cubicBezTo>
                    <a:cubicBezTo>
                      <a:pt x="24" y="97"/>
                      <a:pt x="23" y="100"/>
                      <a:pt x="23" y="101"/>
                    </a:cubicBezTo>
                    <a:cubicBezTo>
                      <a:pt x="23" y="101"/>
                      <a:pt x="24" y="99"/>
                      <a:pt x="24" y="99"/>
                    </a:cubicBezTo>
                    <a:cubicBezTo>
                      <a:pt x="25" y="100"/>
                      <a:pt x="26" y="106"/>
                      <a:pt x="26" y="107"/>
                    </a:cubicBezTo>
                    <a:cubicBezTo>
                      <a:pt x="27" y="109"/>
                      <a:pt x="29" y="112"/>
                      <a:pt x="30" y="115"/>
                    </a:cubicBezTo>
                    <a:cubicBezTo>
                      <a:pt x="31" y="118"/>
                      <a:pt x="31" y="121"/>
                      <a:pt x="32" y="124"/>
                    </a:cubicBezTo>
                    <a:cubicBezTo>
                      <a:pt x="34" y="128"/>
                      <a:pt x="37" y="131"/>
                      <a:pt x="39" y="134"/>
                    </a:cubicBezTo>
                    <a:cubicBezTo>
                      <a:pt x="40" y="137"/>
                      <a:pt x="40" y="140"/>
                      <a:pt x="41" y="143"/>
                    </a:cubicBezTo>
                    <a:cubicBezTo>
                      <a:pt x="43" y="146"/>
                      <a:pt x="45" y="149"/>
                      <a:pt x="48" y="146"/>
                    </a:cubicBezTo>
                    <a:cubicBezTo>
                      <a:pt x="50" y="145"/>
                      <a:pt x="50" y="144"/>
                      <a:pt x="50" y="143"/>
                    </a:cubicBezTo>
                    <a:cubicBezTo>
                      <a:pt x="50" y="141"/>
                      <a:pt x="52" y="140"/>
                      <a:pt x="53" y="139"/>
                    </a:cubicBezTo>
                    <a:cubicBezTo>
                      <a:pt x="54" y="138"/>
                      <a:pt x="56" y="138"/>
                      <a:pt x="57" y="137"/>
                    </a:cubicBezTo>
                    <a:cubicBezTo>
                      <a:pt x="58" y="136"/>
                      <a:pt x="57" y="133"/>
                      <a:pt x="57" y="132"/>
                    </a:cubicBezTo>
                    <a:cubicBezTo>
                      <a:pt x="56" y="128"/>
                      <a:pt x="61" y="125"/>
                      <a:pt x="60" y="122"/>
                    </a:cubicBezTo>
                    <a:cubicBezTo>
                      <a:pt x="59" y="119"/>
                      <a:pt x="58" y="116"/>
                      <a:pt x="58" y="113"/>
                    </a:cubicBezTo>
                    <a:cubicBezTo>
                      <a:pt x="58" y="109"/>
                      <a:pt x="62" y="108"/>
                      <a:pt x="65" y="107"/>
                    </a:cubicBezTo>
                    <a:cubicBezTo>
                      <a:pt x="66" y="106"/>
                      <a:pt x="69" y="106"/>
                      <a:pt x="69" y="105"/>
                    </a:cubicBezTo>
                    <a:cubicBezTo>
                      <a:pt x="70" y="103"/>
                      <a:pt x="71" y="102"/>
                      <a:pt x="72" y="101"/>
                    </a:cubicBezTo>
                    <a:cubicBezTo>
                      <a:pt x="75" y="98"/>
                      <a:pt x="78" y="95"/>
                      <a:pt x="81" y="93"/>
                    </a:cubicBezTo>
                    <a:cubicBezTo>
                      <a:pt x="82" y="92"/>
                      <a:pt x="83" y="90"/>
                      <a:pt x="84" y="89"/>
                    </a:cubicBezTo>
                    <a:cubicBezTo>
                      <a:pt x="85" y="88"/>
                      <a:pt x="87" y="88"/>
                      <a:pt x="88" y="87"/>
                    </a:cubicBezTo>
                    <a:cubicBezTo>
                      <a:pt x="89" y="86"/>
                      <a:pt x="90" y="85"/>
                      <a:pt x="91" y="84"/>
                    </a:cubicBezTo>
                    <a:cubicBezTo>
                      <a:pt x="92" y="83"/>
                      <a:pt x="90" y="82"/>
                      <a:pt x="90" y="81"/>
                    </a:cubicBezTo>
                    <a:cubicBezTo>
                      <a:pt x="91" y="79"/>
                      <a:pt x="94" y="79"/>
                      <a:pt x="95" y="78"/>
                    </a:cubicBezTo>
                    <a:cubicBezTo>
                      <a:pt x="96" y="78"/>
                      <a:pt x="98" y="75"/>
                      <a:pt x="98" y="74"/>
                    </a:cubicBezTo>
                    <a:cubicBezTo>
                      <a:pt x="98" y="76"/>
                      <a:pt x="96" y="76"/>
                      <a:pt x="97" y="78"/>
                    </a:cubicBezTo>
                    <a:cubicBezTo>
                      <a:pt x="99" y="79"/>
                      <a:pt x="100" y="76"/>
                      <a:pt x="100" y="76"/>
                    </a:cubicBezTo>
                    <a:cubicBezTo>
                      <a:pt x="101" y="77"/>
                      <a:pt x="100" y="78"/>
                      <a:pt x="101" y="78"/>
                    </a:cubicBezTo>
                    <a:cubicBezTo>
                      <a:pt x="102" y="75"/>
                      <a:pt x="101" y="72"/>
                      <a:pt x="99" y="69"/>
                    </a:cubicBezTo>
                    <a:cubicBezTo>
                      <a:pt x="98" y="67"/>
                      <a:pt x="96" y="65"/>
                      <a:pt x="97" y="62"/>
                    </a:cubicBezTo>
                    <a:cubicBezTo>
                      <a:pt x="98" y="59"/>
                      <a:pt x="103" y="61"/>
                      <a:pt x="100" y="58"/>
                    </a:cubicBezTo>
                    <a:cubicBezTo>
                      <a:pt x="99" y="57"/>
                      <a:pt x="97" y="56"/>
                      <a:pt x="98" y="54"/>
                    </a:cubicBezTo>
                    <a:cubicBezTo>
                      <a:pt x="99" y="53"/>
                      <a:pt x="100" y="54"/>
                      <a:pt x="102" y="55"/>
                    </a:cubicBezTo>
                    <a:cubicBezTo>
                      <a:pt x="103" y="56"/>
                      <a:pt x="104" y="55"/>
                      <a:pt x="104" y="57"/>
                    </a:cubicBezTo>
                    <a:cubicBezTo>
                      <a:pt x="104" y="58"/>
                      <a:pt x="104" y="59"/>
                      <a:pt x="106" y="60"/>
                    </a:cubicBezTo>
                    <a:cubicBezTo>
                      <a:pt x="107" y="60"/>
                      <a:pt x="109" y="60"/>
                      <a:pt x="110" y="60"/>
                    </a:cubicBezTo>
                    <a:cubicBezTo>
                      <a:pt x="111" y="60"/>
                      <a:pt x="113" y="61"/>
                      <a:pt x="114" y="60"/>
                    </a:cubicBezTo>
                    <a:cubicBezTo>
                      <a:pt x="119" y="59"/>
                      <a:pt x="115" y="65"/>
                      <a:pt x="113" y="66"/>
                    </a:cubicBezTo>
                    <a:cubicBezTo>
                      <a:pt x="110" y="66"/>
                      <a:pt x="112" y="70"/>
                      <a:pt x="112" y="71"/>
                    </a:cubicBezTo>
                    <a:cubicBezTo>
                      <a:pt x="113" y="71"/>
                      <a:pt x="115" y="67"/>
                      <a:pt x="115" y="68"/>
                    </a:cubicBezTo>
                    <a:cubicBezTo>
                      <a:pt x="115" y="71"/>
                      <a:pt x="117" y="74"/>
                      <a:pt x="117" y="76"/>
                    </a:cubicBezTo>
                    <a:close/>
                  </a:path>
                </a:pathLst>
              </a:custGeom>
              <a:solidFill>
                <a:schemeClr val="accent2">
                  <a:lumMod val="25000"/>
                  <a:lumOff val="75000"/>
                </a:schemeClr>
              </a:solid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95" name="Freeform 702">
                <a:extLst>
                  <a:ext uri="{FF2B5EF4-FFF2-40B4-BE49-F238E27FC236}">
                    <a16:creationId xmlns:a16="http://schemas.microsoft.com/office/drawing/2014/main" id="{4CEC49CE-C746-646B-3369-6B4DB227802A}"/>
                  </a:ext>
                </a:extLst>
              </p:cNvPr>
              <p:cNvSpPr>
                <a:spLocks/>
              </p:cNvSpPr>
              <p:nvPr/>
            </p:nvSpPr>
            <p:spPr bwMode="auto">
              <a:xfrm>
                <a:off x="8201668" y="3506994"/>
                <a:ext cx="214590" cy="545001"/>
              </a:xfrm>
              <a:custGeom>
                <a:avLst/>
                <a:gdLst>
                  <a:gd name="T0" fmla="*/ 37 w 41"/>
                  <a:gd name="T1" fmla="*/ 37 h 98"/>
                  <a:gd name="T2" fmla="*/ 34 w 41"/>
                  <a:gd name="T3" fmla="*/ 35 h 98"/>
                  <a:gd name="T4" fmla="*/ 31 w 41"/>
                  <a:gd name="T5" fmla="*/ 29 h 98"/>
                  <a:gd name="T6" fmla="*/ 32 w 41"/>
                  <a:gd name="T7" fmla="*/ 25 h 98"/>
                  <a:gd name="T8" fmla="*/ 25 w 41"/>
                  <a:gd name="T9" fmla="*/ 22 h 98"/>
                  <a:gd name="T10" fmla="*/ 30 w 41"/>
                  <a:gd name="T11" fmla="*/ 10 h 98"/>
                  <a:gd name="T12" fmla="*/ 28 w 41"/>
                  <a:gd name="T13" fmla="*/ 6 h 98"/>
                  <a:gd name="T14" fmla="*/ 23 w 41"/>
                  <a:gd name="T15" fmla="*/ 2 h 98"/>
                  <a:gd name="T16" fmla="*/ 22 w 41"/>
                  <a:gd name="T17" fmla="*/ 9 h 98"/>
                  <a:gd name="T18" fmla="*/ 18 w 41"/>
                  <a:gd name="T19" fmla="*/ 9 h 98"/>
                  <a:gd name="T20" fmla="*/ 13 w 41"/>
                  <a:gd name="T21" fmla="*/ 15 h 98"/>
                  <a:gd name="T22" fmla="*/ 11 w 41"/>
                  <a:gd name="T23" fmla="*/ 21 h 98"/>
                  <a:gd name="T24" fmla="*/ 6 w 41"/>
                  <a:gd name="T25" fmla="*/ 25 h 98"/>
                  <a:gd name="T26" fmla="*/ 2 w 41"/>
                  <a:gd name="T27" fmla="*/ 35 h 98"/>
                  <a:gd name="T28" fmla="*/ 0 w 41"/>
                  <a:gd name="T29" fmla="*/ 40 h 98"/>
                  <a:gd name="T30" fmla="*/ 4 w 41"/>
                  <a:gd name="T31" fmla="*/ 44 h 98"/>
                  <a:gd name="T32" fmla="*/ 7 w 41"/>
                  <a:gd name="T33" fmla="*/ 52 h 98"/>
                  <a:gd name="T34" fmla="*/ 11 w 41"/>
                  <a:gd name="T35" fmla="*/ 58 h 98"/>
                  <a:gd name="T36" fmla="*/ 11 w 41"/>
                  <a:gd name="T37" fmla="*/ 64 h 98"/>
                  <a:gd name="T38" fmla="*/ 12 w 41"/>
                  <a:gd name="T39" fmla="*/ 66 h 98"/>
                  <a:gd name="T40" fmla="*/ 14 w 41"/>
                  <a:gd name="T41" fmla="*/ 66 h 98"/>
                  <a:gd name="T42" fmla="*/ 17 w 41"/>
                  <a:gd name="T43" fmla="*/ 65 h 98"/>
                  <a:gd name="T44" fmla="*/ 22 w 41"/>
                  <a:gd name="T45" fmla="*/ 64 h 98"/>
                  <a:gd name="T46" fmla="*/ 25 w 41"/>
                  <a:gd name="T47" fmla="*/ 72 h 98"/>
                  <a:gd name="T48" fmla="*/ 29 w 41"/>
                  <a:gd name="T49" fmla="*/ 80 h 98"/>
                  <a:gd name="T50" fmla="*/ 30 w 41"/>
                  <a:gd name="T51" fmla="*/ 85 h 98"/>
                  <a:gd name="T52" fmla="*/ 29 w 41"/>
                  <a:gd name="T53" fmla="*/ 88 h 98"/>
                  <a:gd name="T54" fmla="*/ 29 w 41"/>
                  <a:gd name="T55" fmla="*/ 98 h 98"/>
                  <a:gd name="T56" fmla="*/ 34 w 41"/>
                  <a:gd name="T57" fmla="*/ 85 h 98"/>
                  <a:gd name="T58" fmla="*/ 28 w 41"/>
                  <a:gd name="T59" fmla="*/ 71 h 98"/>
                  <a:gd name="T60" fmla="*/ 30 w 41"/>
                  <a:gd name="T61" fmla="*/ 65 h 98"/>
                  <a:gd name="T62" fmla="*/ 26 w 41"/>
                  <a:gd name="T63" fmla="*/ 49 h 98"/>
                  <a:gd name="T64" fmla="*/ 34 w 41"/>
                  <a:gd name="T65" fmla="*/ 44 h 98"/>
                  <a:gd name="T66" fmla="*/ 41 w 41"/>
                  <a:gd name="T67"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98">
                    <a:moveTo>
                      <a:pt x="39" y="38"/>
                    </a:moveTo>
                    <a:cubicBezTo>
                      <a:pt x="38" y="38"/>
                      <a:pt x="37" y="39"/>
                      <a:pt x="37" y="37"/>
                    </a:cubicBezTo>
                    <a:cubicBezTo>
                      <a:pt x="37" y="37"/>
                      <a:pt x="37" y="36"/>
                      <a:pt x="37" y="36"/>
                    </a:cubicBezTo>
                    <a:cubicBezTo>
                      <a:pt x="37" y="35"/>
                      <a:pt x="34" y="35"/>
                      <a:pt x="34" y="35"/>
                    </a:cubicBezTo>
                    <a:cubicBezTo>
                      <a:pt x="33" y="34"/>
                      <a:pt x="34" y="32"/>
                      <a:pt x="34" y="31"/>
                    </a:cubicBezTo>
                    <a:cubicBezTo>
                      <a:pt x="35" y="29"/>
                      <a:pt x="32" y="30"/>
                      <a:pt x="31" y="29"/>
                    </a:cubicBezTo>
                    <a:cubicBezTo>
                      <a:pt x="31" y="28"/>
                      <a:pt x="30" y="28"/>
                      <a:pt x="30" y="27"/>
                    </a:cubicBezTo>
                    <a:cubicBezTo>
                      <a:pt x="30" y="26"/>
                      <a:pt x="32" y="25"/>
                      <a:pt x="32" y="25"/>
                    </a:cubicBezTo>
                    <a:cubicBezTo>
                      <a:pt x="31" y="23"/>
                      <a:pt x="25" y="26"/>
                      <a:pt x="24" y="25"/>
                    </a:cubicBezTo>
                    <a:cubicBezTo>
                      <a:pt x="24" y="25"/>
                      <a:pt x="25" y="23"/>
                      <a:pt x="25" y="22"/>
                    </a:cubicBezTo>
                    <a:cubicBezTo>
                      <a:pt x="24" y="21"/>
                      <a:pt x="27" y="19"/>
                      <a:pt x="27" y="18"/>
                    </a:cubicBezTo>
                    <a:cubicBezTo>
                      <a:pt x="29" y="15"/>
                      <a:pt x="31" y="13"/>
                      <a:pt x="30" y="10"/>
                    </a:cubicBezTo>
                    <a:cubicBezTo>
                      <a:pt x="30" y="9"/>
                      <a:pt x="31" y="8"/>
                      <a:pt x="31" y="7"/>
                    </a:cubicBezTo>
                    <a:cubicBezTo>
                      <a:pt x="31" y="5"/>
                      <a:pt x="29" y="7"/>
                      <a:pt x="28" y="6"/>
                    </a:cubicBezTo>
                    <a:cubicBezTo>
                      <a:pt x="28" y="4"/>
                      <a:pt x="27" y="3"/>
                      <a:pt x="27" y="2"/>
                    </a:cubicBezTo>
                    <a:cubicBezTo>
                      <a:pt x="25" y="0"/>
                      <a:pt x="25" y="3"/>
                      <a:pt x="23" y="2"/>
                    </a:cubicBezTo>
                    <a:cubicBezTo>
                      <a:pt x="24" y="4"/>
                      <a:pt x="22" y="4"/>
                      <a:pt x="22" y="5"/>
                    </a:cubicBezTo>
                    <a:cubicBezTo>
                      <a:pt x="22" y="5"/>
                      <a:pt x="22" y="9"/>
                      <a:pt x="22" y="9"/>
                    </a:cubicBezTo>
                    <a:cubicBezTo>
                      <a:pt x="21" y="9"/>
                      <a:pt x="21" y="7"/>
                      <a:pt x="21" y="7"/>
                    </a:cubicBezTo>
                    <a:cubicBezTo>
                      <a:pt x="19" y="7"/>
                      <a:pt x="18" y="8"/>
                      <a:pt x="18" y="9"/>
                    </a:cubicBezTo>
                    <a:cubicBezTo>
                      <a:pt x="17" y="10"/>
                      <a:pt x="15" y="10"/>
                      <a:pt x="14" y="11"/>
                    </a:cubicBezTo>
                    <a:cubicBezTo>
                      <a:pt x="13" y="12"/>
                      <a:pt x="14" y="14"/>
                      <a:pt x="13" y="15"/>
                    </a:cubicBezTo>
                    <a:cubicBezTo>
                      <a:pt x="13" y="16"/>
                      <a:pt x="12" y="17"/>
                      <a:pt x="11" y="18"/>
                    </a:cubicBezTo>
                    <a:cubicBezTo>
                      <a:pt x="11" y="19"/>
                      <a:pt x="11" y="20"/>
                      <a:pt x="11" y="21"/>
                    </a:cubicBezTo>
                    <a:cubicBezTo>
                      <a:pt x="11" y="23"/>
                      <a:pt x="10" y="25"/>
                      <a:pt x="9" y="25"/>
                    </a:cubicBezTo>
                    <a:cubicBezTo>
                      <a:pt x="8" y="25"/>
                      <a:pt x="7" y="25"/>
                      <a:pt x="6" y="25"/>
                    </a:cubicBezTo>
                    <a:cubicBezTo>
                      <a:pt x="5" y="27"/>
                      <a:pt x="6" y="35"/>
                      <a:pt x="4" y="35"/>
                    </a:cubicBezTo>
                    <a:cubicBezTo>
                      <a:pt x="4" y="35"/>
                      <a:pt x="2" y="35"/>
                      <a:pt x="2" y="35"/>
                    </a:cubicBezTo>
                    <a:cubicBezTo>
                      <a:pt x="2" y="36"/>
                      <a:pt x="2" y="37"/>
                      <a:pt x="2" y="37"/>
                    </a:cubicBezTo>
                    <a:cubicBezTo>
                      <a:pt x="2" y="38"/>
                      <a:pt x="1" y="39"/>
                      <a:pt x="0" y="40"/>
                    </a:cubicBezTo>
                    <a:cubicBezTo>
                      <a:pt x="0" y="41"/>
                      <a:pt x="4" y="46"/>
                      <a:pt x="5" y="47"/>
                    </a:cubicBezTo>
                    <a:cubicBezTo>
                      <a:pt x="5" y="47"/>
                      <a:pt x="4" y="44"/>
                      <a:pt x="4" y="44"/>
                    </a:cubicBezTo>
                    <a:cubicBezTo>
                      <a:pt x="4" y="44"/>
                      <a:pt x="7" y="48"/>
                      <a:pt x="7" y="48"/>
                    </a:cubicBezTo>
                    <a:cubicBezTo>
                      <a:pt x="8" y="50"/>
                      <a:pt x="6" y="50"/>
                      <a:pt x="7" y="52"/>
                    </a:cubicBezTo>
                    <a:cubicBezTo>
                      <a:pt x="6" y="51"/>
                      <a:pt x="8" y="51"/>
                      <a:pt x="9" y="52"/>
                    </a:cubicBezTo>
                    <a:cubicBezTo>
                      <a:pt x="10" y="54"/>
                      <a:pt x="11" y="56"/>
                      <a:pt x="11" y="58"/>
                    </a:cubicBezTo>
                    <a:cubicBezTo>
                      <a:pt x="11" y="58"/>
                      <a:pt x="10" y="67"/>
                      <a:pt x="10" y="67"/>
                    </a:cubicBezTo>
                    <a:cubicBezTo>
                      <a:pt x="11" y="67"/>
                      <a:pt x="11" y="64"/>
                      <a:pt x="11" y="64"/>
                    </a:cubicBezTo>
                    <a:cubicBezTo>
                      <a:pt x="11" y="64"/>
                      <a:pt x="11" y="67"/>
                      <a:pt x="11" y="67"/>
                    </a:cubicBezTo>
                    <a:cubicBezTo>
                      <a:pt x="11" y="67"/>
                      <a:pt x="12" y="66"/>
                      <a:pt x="12" y="66"/>
                    </a:cubicBezTo>
                    <a:cubicBezTo>
                      <a:pt x="12" y="66"/>
                      <a:pt x="12" y="68"/>
                      <a:pt x="12" y="68"/>
                    </a:cubicBezTo>
                    <a:cubicBezTo>
                      <a:pt x="13" y="68"/>
                      <a:pt x="13" y="66"/>
                      <a:pt x="14" y="66"/>
                    </a:cubicBezTo>
                    <a:cubicBezTo>
                      <a:pt x="14" y="66"/>
                      <a:pt x="14" y="67"/>
                      <a:pt x="14" y="67"/>
                    </a:cubicBezTo>
                    <a:cubicBezTo>
                      <a:pt x="14" y="67"/>
                      <a:pt x="17" y="66"/>
                      <a:pt x="17" y="65"/>
                    </a:cubicBezTo>
                    <a:cubicBezTo>
                      <a:pt x="18" y="65"/>
                      <a:pt x="23" y="62"/>
                      <a:pt x="21" y="61"/>
                    </a:cubicBezTo>
                    <a:cubicBezTo>
                      <a:pt x="22" y="61"/>
                      <a:pt x="21" y="63"/>
                      <a:pt x="22" y="64"/>
                    </a:cubicBezTo>
                    <a:cubicBezTo>
                      <a:pt x="23" y="64"/>
                      <a:pt x="24" y="64"/>
                      <a:pt x="24" y="65"/>
                    </a:cubicBezTo>
                    <a:cubicBezTo>
                      <a:pt x="25" y="67"/>
                      <a:pt x="25" y="70"/>
                      <a:pt x="25" y="72"/>
                    </a:cubicBezTo>
                    <a:cubicBezTo>
                      <a:pt x="26" y="75"/>
                      <a:pt x="26" y="77"/>
                      <a:pt x="28" y="79"/>
                    </a:cubicBezTo>
                    <a:cubicBezTo>
                      <a:pt x="28" y="79"/>
                      <a:pt x="29" y="80"/>
                      <a:pt x="29" y="80"/>
                    </a:cubicBezTo>
                    <a:cubicBezTo>
                      <a:pt x="29" y="82"/>
                      <a:pt x="30" y="82"/>
                      <a:pt x="30" y="82"/>
                    </a:cubicBezTo>
                    <a:cubicBezTo>
                      <a:pt x="31" y="83"/>
                      <a:pt x="29" y="85"/>
                      <a:pt x="30" y="85"/>
                    </a:cubicBezTo>
                    <a:cubicBezTo>
                      <a:pt x="30" y="85"/>
                      <a:pt x="30" y="85"/>
                      <a:pt x="31" y="85"/>
                    </a:cubicBezTo>
                    <a:cubicBezTo>
                      <a:pt x="31" y="86"/>
                      <a:pt x="29" y="87"/>
                      <a:pt x="29" y="88"/>
                    </a:cubicBezTo>
                    <a:cubicBezTo>
                      <a:pt x="29" y="90"/>
                      <a:pt x="30" y="88"/>
                      <a:pt x="31" y="89"/>
                    </a:cubicBezTo>
                    <a:cubicBezTo>
                      <a:pt x="31" y="89"/>
                      <a:pt x="29" y="97"/>
                      <a:pt x="29" y="98"/>
                    </a:cubicBezTo>
                    <a:cubicBezTo>
                      <a:pt x="31" y="96"/>
                      <a:pt x="32" y="92"/>
                      <a:pt x="33" y="90"/>
                    </a:cubicBezTo>
                    <a:cubicBezTo>
                      <a:pt x="34" y="88"/>
                      <a:pt x="35" y="87"/>
                      <a:pt x="34" y="85"/>
                    </a:cubicBezTo>
                    <a:cubicBezTo>
                      <a:pt x="33" y="83"/>
                      <a:pt x="33" y="82"/>
                      <a:pt x="33" y="80"/>
                    </a:cubicBezTo>
                    <a:cubicBezTo>
                      <a:pt x="32" y="78"/>
                      <a:pt x="27" y="74"/>
                      <a:pt x="28" y="71"/>
                    </a:cubicBezTo>
                    <a:cubicBezTo>
                      <a:pt x="28" y="71"/>
                      <a:pt x="30" y="70"/>
                      <a:pt x="30" y="69"/>
                    </a:cubicBezTo>
                    <a:cubicBezTo>
                      <a:pt x="29" y="67"/>
                      <a:pt x="30" y="67"/>
                      <a:pt x="30" y="65"/>
                    </a:cubicBezTo>
                    <a:cubicBezTo>
                      <a:pt x="31" y="62"/>
                      <a:pt x="27" y="60"/>
                      <a:pt x="26" y="58"/>
                    </a:cubicBezTo>
                    <a:cubicBezTo>
                      <a:pt x="23" y="56"/>
                      <a:pt x="25" y="52"/>
                      <a:pt x="26" y="49"/>
                    </a:cubicBezTo>
                    <a:cubicBezTo>
                      <a:pt x="26" y="47"/>
                      <a:pt x="27" y="47"/>
                      <a:pt x="29" y="47"/>
                    </a:cubicBezTo>
                    <a:cubicBezTo>
                      <a:pt x="31" y="47"/>
                      <a:pt x="33" y="45"/>
                      <a:pt x="34" y="44"/>
                    </a:cubicBezTo>
                    <a:cubicBezTo>
                      <a:pt x="36" y="43"/>
                      <a:pt x="37" y="44"/>
                      <a:pt x="39" y="42"/>
                    </a:cubicBezTo>
                    <a:cubicBezTo>
                      <a:pt x="40" y="40"/>
                      <a:pt x="41" y="39"/>
                      <a:pt x="41" y="38"/>
                    </a:cubicBezTo>
                    <a:cubicBezTo>
                      <a:pt x="41" y="38"/>
                      <a:pt x="40" y="38"/>
                      <a:pt x="39" y="38"/>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96" name="Freeform 703">
                <a:extLst>
                  <a:ext uri="{FF2B5EF4-FFF2-40B4-BE49-F238E27FC236}">
                    <a16:creationId xmlns:a16="http://schemas.microsoft.com/office/drawing/2014/main" id="{65E2FF3E-05CC-FB71-3BC9-4632BE977CB6}"/>
                  </a:ext>
                </a:extLst>
              </p:cNvPr>
              <p:cNvSpPr>
                <a:spLocks/>
              </p:cNvSpPr>
              <p:nvPr/>
            </p:nvSpPr>
            <p:spPr bwMode="auto">
              <a:xfrm>
                <a:off x="8101526" y="3573225"/>
                <a:ext cx="119815" cy="155174"/>
              </a:xfrm>
              <a:custGeom>
                <a:avLst/>
                <a:gdLst>
                  <a:gd name="T0" fmla="*/ 21 w 23"/>
                  <a:gd name="T1" fmla="*/ 26 h 28"/>
                  <a:gd name="T2" fmla="*/ 20 w 23"/>
                  <a:gd name="T3" fmla="*/ 17 h 28"/>
                  <a:gd name="T4" fmla="*/ 18 w 23"/>
                  <a:gd name="T5" fmla="*/ 16 h 28"/>
                  <a:gd name="T6" fmla="*/ 16 w 23"/>
                  <a:gd name="T7" fmla="*/ 18 h 28"/>
                  <a:gd name="T8" fmla="*/ 17 w 23"/>
                  <a:gd name="T9" fmla="*/ 13 h 28"/>
                  <a:gd name="T10" fmla="*/ 18 w 23"/>
                  <a:gd name="T11" fmla="*/ 7 h 28"/>
                  <a:gd name="T12" fmla="*/ 14 w 23"/>
                  <a:gd name="T13" fmla="*/ 7 h 28"/>
                  <a:gd name="T14" fmla="*/ 10 w 23"/>
                  <a:gd name="T15" fmla="*/ 7 h 28"/>
                  <a:gd name="T16" fmla="*/ 8 w 23"/>
                  <a:gd name="T17" fmla="*/ 4 h 28"/>
                  <a:gd name="T18" fmla="*/ 6 w 23"/>
                  <a:gd name="T19" fmla="*/ 2 h 28"/>
                  <a:gd name="T20" fmla="*/ 2 w 23"/>
                  <a:gd name="T21" fmla="*/ 1 h 28"/>
                  <a:gd name="T22" fmla="*/ 4 w 23"/>
                  <a:gd name="T23" fmla="*/ 5 h 28"/>
                  <a:gd name="T24" fmla="*/ 1 w 23"/>
                  <a:gd name="T25" fmla="*/ 9 h 28"/>
                  <a:gd name="T26" fmla="*/ 3 w 23"/>
                  <a:gd name="T27" fmla="*/ 16 h 28"/>
                  <a:gd name="T28" fmla="*/ 5 w 23"/>
                  <a:gd name="T29" fmla="*/ 25 h 28"/>
                  <a:gd name="T30" fmla="*/ 6 w 23"/>
                  <a:gd name="T31" fmla="*/ 22 h 28"/>
                  <a:gd name="T32" fmla="*/ 7 w 23"/>
                  <a:gd name="T33" fmla="*/ 24 h 28"/>
                  <a:gd name="T34" fmla="*/ 7 w 23"/>
                  <a:gd name="T35" fmla="*/ 23 h 28"/>
                  <a:gd name="T36" fmla="*/ 8 w 23"/>
                  <a:gd name="T37" fmla="*/ 21 h 28"/>
                  <a:gd name="T38" fmla="*/ 13 w 23"/>
                  <a:gd name="T39" fmla="*/ 22 h 28"/>
                  <a:gd name="T40" fmla="*/ 11 w 23"/>
                  <a:gd name="T41" fmla="*/ 16 h 28"/>
                  <a:gd name="T42" fmla="*/ 13 w 23"/>
                  <a:gd name="T43" fmla="*/ 19 h 28"/>
                  <a:gd name="T44" fmla="*/ 17 w 23"/>
                  <a:gd name="T45" fmla="*/ 20 h 28"/>
                  <a:gd name="T46" fmla="*/ 18 w 23"/>
                  <a:gd name="T47" fmla="*/ 22 h 28"/>
                  <a:gd name="T48" fmla="*/ 19 w 23"/>
                  <a:gd name="T49" fmla="*/ 28 h 28"/>
                  <a:gd name="T50" fmla="*/ 21 w 23"/>
                  <a:gd name="T51" fmla="*/ 26 h 28"/>
                  <a:gd name="T52" fmla="*/ 21 w 23"/>
                  <a:gd name="T53"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8">
                    <a:moveTo>
                      <a:pt x="21" y="26"/>
                    </a:moveTo>
                    <a:cubicBezTo>
                      <a:pt x="22" y="24"/>
                      <a:pt x="20" y="19"/>
                      <a:pt x="20" y="17"/>
                    </a:cubicBezTo>
                    <a:cubicBezTo>
                      <a:pt x="20" y="17"/>
                      <a:pt x="19" y="13"/>
                      <a:pt x="18" y="16"/>
                    </a:cubicBezTo>
                    <a:cubicBezTo>
                      <a:pt x="18" y="16"/>
                      <a:pt x="17" y="17"/>
                      <a:pt x="16" y="18"/>
                    </a:cubicBezTo>
                    <a:cubicBezTo>
                      <a:pt x="16" y="17"/>
                      <a:pt x="14" y="13"/>
                      <a:pt x="17" y="13"/>
                    </a:cubicBezTo>
                    <a:cubicBezTo>
                      <a:pt x="19" y="12"/>
                      <a:pt x="23" y="6"/>
                      <a:pt x="18" y="7"/>
                    </a:cubicBezTo>
                    <a:cubicBezTo>
                      <a:pt x="17" y="8"/>
                      <a:pt x="15" y="7"/>
                      <a:pt x="14" y="7"/>
                    </a:cubicBezTo>
                    <a:cubicBezTo>
                      <a:pt x="13" y="7"/>
                      <a:pt x="11" y="7"/>
                      <a:pt x="10" y="7"/>
                    </a:cubicBezTo>
                    <a:cubicBezTo>
                      <a:pt x="8" y="6"/>
                      <a:pt x="8" y="5"/>
                      <a:pt x="8" y="4"/>
                    </a:cubicBezTo>
                    <a:cubicBezTo>
                      <a:pt x="8" y="2"/>
                      <a:pt x="7" y="3"/>
                      <a:pt x="6" y="2"/>
                    </a:cubicBezTo>
                    <a:cubicBezTo>
                      <a:pt x="4" y="1"/>
                      <a:pt x="3" y="0"/>
                      <a:pt x="2" y="1"/>
                    </a:cubicBezTo>
                    <a:cubicBezTo>
                      <a:pt x="1" y="3"/>
                      <a:pt x="3" y="4"/>
                      <a:pt x="4" y="5"/>
                    </a:cubicBezTo>
                    <a:cubicBezTo>
                      <a:pt x="7" y="8"/>
                      <a:pt x="2" y="6"/>
                      <a:pt x="1" y="9"/>
                    </a:cubicBezTo>
                    <a:cubicBezTo>
                      <a:pt x="0" y="12"/>
                      <a:pt x="2" y="14"/>
                      <a:pt x="3" y="16"/>
                    </a:cubicBezTo>
                    <a:cubicBezTo>
                      <a:pt x="5" y="19"/>
                      <a:pt x="6" y="22"/>
                      <a:pt x="5" y="25"/>
                    </a:cubicBezTo>
                    <a:cubicBezTo>
                      <a:pt x="6" y="26"/>
                      <a:pt x="6" y="23"/>
                      <a:pt x="6" y="22"/>
                    </a:cubicBezTo>
                    <a:cubicBezTo>
                      <a:pt x="6" y="23"/>
                      <a:pt x="6" y="24"/>
                      <a:pt x="7" y="24"/>
                    </a:cubicBezTo>
                    <a:cubicBezTo>
                      <a:pt x="7" y="24"/>
                      <a:pt x="7" y="23"/>
                      <a:pt x="7" y="23"/>
                    </a:cubicBezTo>
                    <a:cubicBezTo>
                      <a:pt x="8" y="26"/>
                      <a:pt x="8" y="23"/>
                      <a:pt x="8" y="21"/>
                    </a:cubicBezTo>
                    <a:cubicBezTo>
                      <a:pt x="8" y="22"/>
                      <a:pt x="12" y="25"/>
                      <a:pt x="13" y="22"/>
                    </a:cubicBezTo>
                    <a:cubicBezTo>
                      <a:pt x="13" y="21"/>
                      <a:pt x="12" y="16"/>
                      <a:pt x="11" y="16"/>
                    </a:cubicBezTo>
                    <a:cubicBezTo>
                      <a:pt x="12" y="16"/>
                      <a:pt x="13" y="18"/>
                      <a:pt x="13" y="19"/>
                    </a:cubicBezTo>
                    <a:cubicBezTo>
                      <a:pt x="14" y="20"/>
                      <a:pt x="17" y="18"/>
                      <a:pt x="17" y="20"/>
                    </a:cubicBezTo>
                    <a:cubicBezTo>
                      <a:pt x="17" y="21"/>
                      <a:pt x="18" y="20"/>
                      <a:pt x="18" y="22"/>
                    </a:cubicBezTo>
                    <a:cubicBezTo>
                      <a:pt x="18" y="24"/>
                      <a:pt x="18" y="26"/>
                      <a:pt x="19" y="28"/>
                    </a:cubicBezTo>
                    <a:cubicBezTo>
                      <a:pt x="20" y="27"/>
                      <a:pt x="20" y="27"/>
                      <a:pt x="21" y="26"/>
                    </a:cubicBezTo>
                    <a:cubicBezTo>
                      <a:pt x="22" y="25"/>
                      <a:pt x="20" y="27"/>
                      <a:pt x="21" y="26"/>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97" name="Freeform 704">
                <a:extLst>
                  <a:ext uri="{FF2B5EF4-FFF2-40B4-BE49-F238E27FC236}">
                    <a16:creationId xmlns:a16="http://schemas.microsoft.com/office/drawing/2014/main" id="{FA6B628B-7788-C7B6-8E15-12F39C9609DE}"/>
                  </a:ext>
                </a:extLst>
              </p:cNvPr>
              <p:cNvSpPr>
                <a:spLocks/>
              </p:cNvSpPr>
              <p:nvPr/>
            </p:nvSpPr>
            <p:spPr bwMode="auto">
              <a:xfrm>
                <a:off x="8326846" y="3745431"/>
                <a:ext cx="219956" cy="427675"/>
              </a:xfrm>
              <a:custGeom>
                <a:avLst/>
                <a:gdLst>
                  <a:gd name="T0" fmla="*/ 40 w 42"/>
                  <a:gd name="T1" fmla="*/ 30 h 77"/>
                  <a:gd name="T2" fmla="*/ 41 w 42"/>
                  <a:gd name="T3" fmla="*/ 27 h 77"/>
                  <a:gd name="T4" fmla="*/ 39 w 42"/>
                  <a:gd name="T5" fmla="*/ 24 h 77"/>
                  <a:gd name="T6" fmla="*/ 36 w 42"/>
                  <a:gd name="T7" fmla="*/ 20 h 77"/>
                  <a:gd name="T8" fmla="*/ 35 w 42"/>
                  <a:gd name="T9" fmla="*/ 15 h 77"/>
                  <a:gd name="T10" fmla="*/ 30 w 42"/>
                  <a:gd name="T11" fmla="*/ 12 h 77"/>
                  <a:gd name="T12" fmla="*/ 25 w 42"/>
                  <a:gd name="T13" fmla="*/ 14 h 77"/>
                  <a:gd name="T14" fmla="*/ 21 w 42"/>
                  <a:gd name="T15" fmla="*/ 14 h 77"/>
                  <a:gd name="T16" fmla="*/ 17 w 42"/>
                  <a:gd name="T17" fmla="*/ 16 h 77"/>
                  <a:gd name="T18" fmla="*/ 19 w 42"/>
                  <a:gd name="T19" fmla="*/ 12 h 77"/>
                  <a:gd name="T20" fmla="*/ 19 w 42"/>
                  <a:gd name="T21" fmla="*/ 9 h 77"/>
                  <a:gd name="T22" fmla="*/ 18 w 42"/>
                  <a:gd name="T23" fmla="*/ 5 h 77"/>
                  <a:gd name="T24" fmla="*/ 15 w 42"/>
                  <a:gd name="T25" fmla="*/ 4 h 77"/>
                  <a:gd name="T26" fmla="*/ 9 w 42"/>
                  <a:gd name="T27" fmla="*/ 1 h 77"/>
                  <a:gd name="T28" fmla="*/ 4 w 42"/>
                  <a:gd name="T29" fmla="*/ 4 h 77"/>
                  <a:gd name="T30" fmla="*/ 1 w 42"/>
                  <a:gd name="T31" fmla="*/ 8 h 77"/>
                  <a:gd name="T32" fmla="*/ 0 w 42"/>
                  <a:gd name="T33" fmla="*/ 13 h 77"/>
                  <a:gd name="T34" fmla="*/ 3 w 42"/>
                  <a:gd name="T35" fmla="*/ 16 h 77"/>
                  <a:gd name="T36" fmla="*/ 6 w 42"/>
                  <a:gd name="T37" fmla="*/ 20 h 77"/>
                  <a:gd name="T38" fmla="*/ 5 w 42"/>
                  <a:gd name="T39" fmla="*/ 24 h 77"/>
                  <a:gd name="T40" fmla="*/ 5 w 42"/>
                  <a:gd name="T41" fmla="*/ 27 h 77"/>
                  <a:gd name="T42" fmla="*/ 4 w 42"/>
                  <a:gd name="T43" fmla="*/ 28 h 77"/>
                  <a:gd name="T44" fmla="*/ 6 w 42"/>
                  <a:gd name="T45" fmla="*/ 33 h 77"/>
                  <a:gd name="T46" fmla="*/ 9 w 42"/>
                  <a:gd name="T47" fmla="*/ 37 h 77"/>
                  <a:gd name="T48" fmla="*/ 10 w 42"/>
                  <a:gd name="T49" fmla="*/ 42 h 77"/>
                  <a:gd name="T50" fmla="*/ 6 w 42"/>
                  <a:gd name="T51" fmla="*/ 52 h 77"/>
                  <a:gd name="T52" fmla="*/ 5 w 42"/>
                  <a:gd name="T53" fmla="*/ 55 h 77"/>
                  <a:gd name="T54" fmla="*/ 4 w 42"/>
                  <a:gd name="T55" fmla="*/ 58 h 77"/>
                  <a:gd name="T56" fmla="*/ 5 w 42"/>
                  <a:gd name="T57" fmla="*/ 62 h 77"/>
                  <a:gd name="T58" fmla="*/ 11 w 42"/>
                  <a:gd name="T59" fmla="*/ 69 h 77"/>
                  <a:gd name="T60" fmla="*/ 13 w 42"/>
                  <a:gd name="T61" fmla="*/ 72 h 77"/>
                  <a:gd name="T62" fmla="*/ 16 w 42"/>
                  <a:gd name="T63" fmla="*/ 72 h 77"/>
                  <a:gd name="T64" fmla="*/ 18 w 42"/>
                  <a:gd name="T65" fmla="*/ 74 h 77"/>
                  <a:gd name="T66" fmla="*/ 19 w 42"/>
                  <a:gd name="T67" fmla="*/ 76 h 77"/>
                  <a:gd name="T68" fmla="*/ 21 w 42"/>
                  <a:gd name="T69" fmla="*/ 76 h 77"/>
                  <a:gd name="T70" fmla="*/ 23 w 42"/>
                  <a:gd name="T71" fmla="*/ 74 h 77"/>
                  <a:gd name="T72" fmla="*/ 16 w 42"/>
                  <a:gd name="T73" fmla="*/ 69 h 77"/>
                  <a:gd name="T74" fmla="*/ 13 w 42"/>
                  <a:gd name="T75" fmla="*/ 67 h 77"/>
                  <a:gd name="T76" fmla="*/ 15 w 42"/>
                  <a:gd name="T77" fmla="*/ 67 h 77"/>
                  <a:gd name="T78" fmla="*/ 12 w 42"/>
                  <a:gd name="T79" fmla="*/ 60 h 77"/>
                  <a:gd name="T80" fmla="*/ 11 w 42"/>
                  <a:gd name="T81" fmla="*/ 58 h 77"/>
                  <a:gd name="T82" fmla="*/ 9 w 42"/>
                  <a:gd name="T83" fmla="*/ 56 h 77"/>
                  <a:gd name="T84" fmla="*/ 11 w 42"/>
                  <a:gd name="T85" fmla="*/ 48 h 77"/>
                  <a:gd name="T86" fmla="*/ 13 w 42"/>
                  <a:gd name="T87" fmla="*/ 43 h 77"/>
                  <a:gd name="T88" fmla="*/ 14 w 42"/>
                  <a:gd name="T89" fmla="*/ 36 h 77"/>
                  <a:gd name="T90" fmla="*/ 17 w 42"/>
                  <a:gd name="T91" fmla="*/ 40 h 77"/>
                  <a:gd name="T92" fmla="*/ 22 w 42"/>
                  <a:gd name="T93" fmla="*/ 41 h 77"/>
                  <a:gd name="T94" fmla="*/ 27 w 42"/>
                  <a:gd name="T95" fmla="*/ 44 h 77"/>
                  <a:gd name="T96" fmla="*/ 24 w 42"/>
                  <a:gd name="T97" fmla="*/ 38 h 77"/>
                  <a:gd name="T98" fmla="*/ 28 w 42"/>
                  <a:gd name="T99" fmla="*/ 33 h 77"/>
                  <a:gd name="T100" fmla="*/ 34 w 42"/>
                  <a:gd name="T101" fmla="*/ 32 h 77"/>
                  <a:gd name="T102" fmla="*/ 38 w 42"/>
                  <a:gd name="T103" fmla="*/ 33 h 77"/>
                  <a:gd name="T104" fmla="*/ 40 w 42"/>
                  <a:gd name="T105" fmla="*/ 30 h 77"/>
                  <a:gd name="T106" fmla="*/ 40 w 42"/>
                  <a:gd name="T107" fmla="*/ 3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77">
                    <a:moveTo>
                      <a:pt x="40" y="30"/>
                    </a:moveTo>
                    <a:cubicBezTo>
                      <a:pt x="41" y="30"/>
                      <a:pt x="40" y="28"/>
                      <a:pt x="41" y="27"/>
                    </a:cubicBezTo>
                    <a:cubicBezTo>
                      <a:pt x="42" y="26"/>
                      <a:pt x="40" y="24"/>
                      <a:pt x="39" y="24"/>
                    </a:cubicBezTo>
                    <a:cubicBezTo>
                      <a:pt x="38" y="23"/>
                      <a:pt x="36" y="22"/>
                      <a:pt x="36" y="20"/>
                    </a:cubicBezTo>
                    <a:cubicBezTo>
                      <a:pt x="36" y="18"/>
                      <a:pt x="37" y="17"/>
                      <a:pt x="35" y="15"/>
                    </a:cubicBezTo>
                    <a:cubicBezTo>
                      <a:pt x="34" y="14"/>
                      <a:pt x="32" y="12"/>
                      <a:pt x="30" y="12"/>
                    </a:cubicBezTo>
                    <a:cubicBezTo>
                      <a:pt x="28" y="12"/>
                      <a:pt x="27" y="14"/>
                      <a:pt x="25" y="14"/>
                    </a:cubicBezTo>
                    <a:cubicBezTo>
                      <a:pt x="23" y="13"/>
                      <a:pt x="23" y="13"/>
                      <a:pt x="21" y="14"/>
                    </a:cubicBezTo>
                    <a:cubicBezTo>
                      <a:pt x="21" y="14"/>
                      <a:pt x="18" y="17"/>
                      <a:pt x="17" y="16"/>
                    </a:cubicBezTo>
                    <a:cubicBezTo>
                      <a:pt x="17" y="15"/>
                      <a:pt x="20" y="13"/>
                      <a:pt x="19" y="12"/>
                    </a:cubicBezTo>
                    <a:cubicBezTo>
                      <a:pt x="17" y="11"/>
                      <a:pt x="19" y="10"/>
                      <a:pt x="19" y="9"/>
                    </a:cubicBezTo>
                    <a:cubicBezTo>
                      <a:pt x="19" y="8"/>
                      <a:pt x="19" y="5"/>
                      <a:pt x="18" y="5"/>
                    </a:cubicBezTo>
                    <a:cubicBezTo>
                      <a:pt x="16" y="6"/>
                      <a:pt x="14" y="6"/>
                      <a:pt x="15" y="4"/>
                    </a:cubicBezTo>
                    <a:cubicBezTo>
                      <a:pt x="16" y="0"/>
                      <a:pt x="11" y="0"/>
                      <a:pt x="9" y="1"/>
                    </a:cubicBezTo>
                    <a:cubicBezTo>
                      <a:pt x="8" y="3"/>
                      <a:pt x="6" y="4"/>
                      <a:pt x="4" y="4"/>
                    </a:cubicBezTo>
                    <a:cubicBezTo>
                      <a:pt x="2" y="4"/>
                      <a:pt x="1" y="7"/>
                      <a:pt x="1" y="8"/>
                    </a:cubicBezTo>
                    <a:cubicBezTo>
                      <a:pt x="1" y="10"/>
                      <a:pt x="0" y="11"/>
                      <a:pt x="0" y="13"/>
                    </a:cubicBezTo>
                    <a:cubicBezTo>
                      <a:pt x="0" y="15"/>
                      <a:pt x="1" y="15"/>
                      <a:pt x="3" y="16"/>
                    </a:cubicBezTo>
                    <a:cubicBezTo>
                      <a:pt x="4" y="18"/>
                      <a:pt x="5" y="19"/>
                      <a:pt x="6" y="20"/>
                    </a:cubicBezTo>
                    <a:cubicBezTo>
                      <a:pt x="7" y="22"/>
                      <a:pt x="5" y="23"/>
                      <a:pt x="5" y="24"/>
                    </a:cubicBezTo>
                    <a:cubicBezTo>
                      <a:pt x="5" y="25"/>
                      <a:pt x="6" y="26"/>
                      <a:pt x="5" y="27"/>
                    </a:cubicBezTo>
                    <a:cubicBezTo>
                      <a:pt x="5" y="27"/>
                      <a:pt x="4" y="27"/>
                      <a:pt x="4" y="28"/>
                    </a:cubicBezTo>
                    <a:cubicBezTo>
                      <a:pt x="3" y="29"/>
                      <a:pt x="5" y="32"/>
                      <a:pt x="6" y="33"/>
                    </a:cubicBezTo>
                    <a:cubicBezTo>
                      <a:pt x="7" y="34"/>
                      <a:pt x="8" y="35"/>
                      <a:pt x="9" y="37"/>
                    </a:cubicBezTo>
                    <a:cubicBezTo>
                      <a:pt x="9" y="39"/>
                      <a:pt x="9" y="40"/>
                      <a:pt x="10" y="42"/>
                    </a:cubicBezTo>
                    <a:cubicBezTo>
                      <a:pt x="11" y="46"/>
                      <a:pt x="8" y="49"/>
                      <a:pt x="6" y="52"/>
                    </a:cubicBezTo>
                    <a:cubicBezTo>
                      <a:pt x="6" y="53"/>
                      <a:pt x="5" y="54"/>
                      <a:pt x="5" y="55"/>
                    </a:cubicBezTo>
                    <a:cubicBezTo>
                      <a:pt x="4" y="56"/>
                      <a:pt x="4" y="57"/>
                      <a:pt x="4" y="58"/>
                    </a:cubicBezTo>
                    <a:cubicBezTo>
                      <a:pt x="4" y="59"/>
                      <a:pt x="3" y="62"/>
                      <a:pt x="5" y="62"/>
                    </a:cubicBezTo>
                    <a:cubicBezTo>
                      <a:pt x="8" y="64"/>
                      <a:pt x="9" y="67"/>
                      <a:pt x="11" y="69"/>
                    </a:cubicBezTo>
                    <a:cubicBezTo>
                      <a:pt x="12" y="70"/>
                      <a:pt x="12" y="71"/>
                      <a:pt x="13" y="72"/>
                    </a:cubicBezTo>
                    <a:cubicBezTo>
                      <a:pt x="14" y="72"/>
                      <a:pt x="15" y="72"/>
                      <a:pt x="16" y="72"/>
                    </a:cubicBezTo>
                    <a:cubicBezTo>
                      <a:pt x="17" y="73"/>
                      <a:pt x="18" y="73"/>
                      <a:pt x="18" y="74"/>
                    </a:cubicBezTo>
                    <a:cubicBezTo>
                      <a:pt x="18" y="75"/>
                      <a:pt x="18" y="76"/>
                      <a:pt x="19" y="76"/>
                    </a:cubicBezTo>
                    <a:cubicBezTo>
                      <a:pt x="19" y="77"/>
                      <a:pt x="20" y="76"/>
                      <a:pt x="21" y="76"/>
                    </a:cubicBezTo>
                    <a:cubicBezTo>
                      <a:pt x="22" y="76"/>
                      <a:pt x="23" y="74"/>
                      <a:pt x="23" y="74"/>
                    </a:cubicBezTo>
                    <a:cubicBezTo>
                      <a:pt x="21" y="71"/>
                      <a:pt x="20" y="70"/>
                      <a:pt x="16" y="69"/>
                    </a:cubicBezTo>
                    <a:cubicBezTo>
                      <a:pt x="15" y="69"/>
                      <a:pt x="14" y="68"/>
                      <a:pt x="13" y="67"/>
                    </a:cubicBezTo>
                    <a:cubicBezTo>
                      <a:pt x="13" y="65"/>
                      <a:pt x="14" y="67"/>
                      <a:pt x="15" y="67"/>
                    </a:cubicBezTo>
                    <a:cubicBezTo>
                      <a:pt x="14" y="67"/>
                      <a:pt x="12" y="61"/>
                      <a:pt x="12" y="60"/>
                    </a:cubicBezTo>
                    <a:cubicBezTo>
                      <a:pt x="12" y="59"/>
                      <a:pt x="12" y="59"/>
                      <a:pt x="11" y="58"/>
                    </a:cubicBezTo>
                    <a:cubicBezTo>
                      <a:pt x="10" y="58"/>
                      <a:pt x="9" y="57"/>
                      <a:pt x="9" y="56"/>
                    </a:cubicBezTo>
                    <a:cubicBezTo>
                      <a:pt x="8" y="53"/>
                      <a:pt x="10" y="50"/>
                      <a:pt x="11" y="48"/>
                    </a:cubicBezTo>
                    <a:cubicBezTo>
                      <a:pt x="11" y="46"/>
                      <a:pt x="13" y="44"/>
                      <a:pt x="13" y="43"/>
                    </a:cubicBezTo>
                    <a:cubicBezTo>
                      <a:pt x="13" y="41"/>
                      <a:pt x="12" y="37"/>
                      <a:pt x="14" y="36"/>
                    </a:cubicBezTo>
                    <a:cubicBezTo>
                      <a:pt x="17" y="36"/>
                      <a:pt x="17" y="37"/>
                      <a:pt x="17" y="40"/>
                    </a:cubicBezTo>
                    <a:cubicBezTo>
                      <a:pt x="16" y="42"/>
                      <a:pt x="20" y="41"/>
                      <a:pt x="22" y="41"/>
                    </a:cubicBezTo>
                    <a:cubicBezTo>
                      <a:pt x="23" y="41"/>
                      <a:pt x="26" y="43"/>
                      <a:pt x="27" y="44"/>
                    </a:cubicBezTo>
                    <a:cubicBezTo>
                      <a:pt x="27" y="42"/>
                      <a:pt x="25" y="41"/>
                      <a:pt x="24" y="38"/>
                    </a:cubicBezTo>
                    <a:cubicBezTo>
                      <a:pt x="24" y="36"/>
                      <a:pt x="26" y="35"/>
                      <a:pt x="28" y="33"/>
                    </a:cubicBezTo>
                    <a:cubicBezTo>
                      <a:pt x="29" y="32"/>
                      <a:pt x="32" y="32"/>
                      <a:pt x="34" y="32"/>
                    </a:cubicBezTo>
                    <a:cubicBezTo>
                      <a:pt x="36" y="32"/>
                      <a:pt x="37" y="32"/>
                      <a:pt x="38" y="33"/>
                    </a:cubicBezTo>
                    <a:cubicBezTo>
                      <a:pt x="40" y="33"/>
                      <a:pt x="39" y="32"/>
                      <a:pt x="40" y="30"/>
                    </a:cubicBezTo>
                    <a:cubicBezTo>
                      <a:pt x="41" y="30"/>
                      <a:pt x="40" y="31"/>
                      <a:pt x="40" y="30"/>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98" name="Freeform 705">
                <a:extLst>
                  <a:ext uri="{FF2B5EF4-FFF2-40B4-BE49-F238E27FC236}">
                    <a16:creationId xmlns:a16="http://schemas.microsoft.com/office/drawing/2014/main" id="{29F2E8E8-723E-6648-EA82-DF93FD535406}"/>
                  </a:ext>
                </a:extLst>
              </p:cNvPr>
              <p:cNvSpPr>
                <a:spLocks/>
              </p:cNvSpPr>
              <p:nvPr/>
            </p:nvSpPr>
            <p:spPr bwMode="auto">
              <a:xfrm>
                <a:off x="8446659" y="3656490"/>
                <a:ext cx="200284" cy="433352"/>
              </a:xfrm>
              <a:custGeom>
                <a:avLst/>
                <a:gdLst>
                  <a:gd name="T0" fmla="*/ 37 w 38"/>
                  <a:gd name="T1" fmla="*/ 55 h 78"/>
                  <a:gd name="T2" fmla="*/ 36 w 38"/>
                  <a:gd name="T3" fmla="*/ 49 h 78"/>
                  <a:gd name="T4" fmla="*/ 32 w 38"/>
                  <a:gd name="T5" fmla="*/ 41 h 78"/>
                  <a:gd name="T6" fmla="*/ 28 w 38"/>
                  <a:gd name="T7" fmla="*/ 37 h 78"/>
                  <a:gd name="T8" fmla="*/ 22 w 38"/>
                  <a:gd name="T9" fmla="*/ 31 h 78"/>
                  <a:gd name="T10" fmla="*/ 18 w 38"/>
                  <a:gd name="T11" fmla="*/ 26 h 78"/>
                  <a:gd name="T12" fmla="*/ 19 w 38"/>
                  <a:gd name="T13" fmla="*/ 20 h 78"/>
                  <a:gd name="T14" fmla="*/ 23 w 38"/>
                  <a:gd name="T15" fmla="*/ 15 h 78"/>
                  <a:gd name="T16" fmla="*/ 29 w 38"/>
                  <a:gd name="T17" fmla="*/ 11 h 78"/>
                  <a:gd name="T18" fmla="*/ 23 w 38"/>
                  <a:gd name="T19" fmla="*/ 7 h 78"/>
                  <a:gd name="T20" fmla="*/ 24 w 38"/>
                  <a:gd name="T21" fmla="*/ 4 h 78"/>
                  <a:gd name="T22" fmla="*/ 19 w 38"/>
                  <a:gd name="T23" fmla="*/ 3 h 78"/>
                  <a:gd name="T24" fmla="*/ 14 w 38"/>
                  <a:gd name="T25" fmla="*/ 3 h 78"/>
                  <a:gd name="T26" fmla="*/ 11 w 38"/>
                  <a:gd name="T27" fmla="*/ 5 h 78"/>
                  <a:gd name="T28" fmla="*/ 8 w 38"/>
                  <a:gd name="T29" fmla="*/ 5 h 78"/>
                  <a:gd name="T30" fmla="*/ 5 w 38"/>
                  <a:gd name="T31" fmla="*/ 5 h 78"/>
                  <a:gd name="T32" fmla="*/ 3 w 38"/>
                  <a:gd name="T33" fmla="*/ 5 h 78"/>
                  <a:gd name="T34" fmla="*/ 0 w 38"/>
                  <a:gd name="T35" fmla="*/ 6 h 78"/>
                  <a:gd name="T36" fmla="*/ 4 w 38"/>
                  <a:gd name="T37" fmla="*/ 9 h 78"/>
                  <a:gd name="T38" fmla="*/ 5 w 38"/>
                  <a:gd name="T39" fmla="*/ 13 h 78"/>
                  <a:gd name="T40" fmla="*/ 9 w 38"/>
                  <a:gd name="T41" fmla="*/ 14 h 78"/>
                  <a:gd name="T42" fmla="*/ 12 w 38"/>
                  <a:gd name="T43" fmla="*/ 17 h 78"/>
                  <a:gd name="T44" fmla="*/ 13 w 38"/>
                  <a:gd name="T45" fmla="*/ 21 h 78"/>
                  <a:gd name="T46" fmla="*/ 10 w 38"/>
                  <a:gd name="T47" fmla="*/ 22 h 78"/>
                  <a:gd name="T48" fmla="*/ 14 w 38"/>
                  <a:gd name="T49" fmla="*/ 25 h 78"/>
                  <a:gd name="T50" fmla="*/ 19 w 38"/>
                  <a:gd name="T51" fmla="*/ 31 h 78"/>
                  <a:gd name="T52" fmla="*/ 23 w 38"/>
                  <a:gd name="T53" fmla="*/ 35 h 78"/>
                  <a:gd name="T54" fmla="*/ 26 w 38"/>
                  <a:gd name="T55" fmla="*/ 39 h 78"/>
                  <a:gd name="T56" fmla="*/ 28 w 38"/>
                  <a:gd name="T57" fmla="*/ 43 h 78"/>
                  <a:gd name="T58" fmla="*/ 27 w 38"/>
                  <a:gd name="T59" fmla="*/ 48 h 78"/>
                  <a:gd name="T60" fmla="*/ 28 w 38"/>
                  <a:gd name="T61" fmla="*/ 52 h 78"/>
                  <a:gd name="T62" fmla="*/ 28 w 38"/>
                  <a:gd name="T63" fmla="*/ 57 h 78"/>
                  <a:gd name="T64" fmla="*/ 23 w 38"/>
                  <a:gd name="T65" fmla="*/ 60 h 78"/>
                  <a:gd name="T66" fmla="*/ 20 w 38"/>
                  <a:gd name="T67" fmla="*/ 62 h 78"/>
                  <a:gd name="T68" fmla="*/ 20 w 38"/>
                  <a:gd name="T69" fmla="*/ 65 h 78"/>
                  <a:gd name="T70" fmla="*/ 18 w 38"/>
                  <a:gd name="T71" fmla="*/ 66 h 78"/>
                  <a:gd name="T72" fmla="*/ 14 w 38"/>
                  <a:gd name="T73" fmla="*/ 67 h 78"/>
                  <a:gd name="T74" fmla="*/ 15 w 38"/>
                  <a:gd name="T75" fmla="*/ 70 h 78"/>
                  <a:gd name="T76" fmla="*/ 14 w 38"/>
                  <a:gd name="T77" fmla="*/ 74 h 78"/>
                  <a:gd name="T78" fmla="*/ 14 w 38"/>
                  <a:gd name="T79" fmla="*/ 77 h 78"/>
                  <a:gd name="T80" fmla="*/ 18 w 38"/>
                  <a:gd name="T81" fmla="*/ 75 h 78"/>
                  <a:gd name="T82" fmla="*/ 19 w 38"/>
                  <a:gd name="T83" fmla="*/ 71 h 78"/>
                  <a:gd name="T84" fmla="*/ 22 w 38"/>
                  <a:gd name="T85" fmla="*/ 72 h 78"/>
                  <a:gd name="T86" fmla="*/ 21 w 38"/>
                  <a:gd name="T87" fmla="*/ 70 h 78"/>
                  <a:gd name="T88" fmla="*/ 23 w 38"/>
                  <a:gd name="T89" fmla="*/ 71 h 78"/>
                  <a:gd name="T90" fmla="*/ 24 w 38"/>
                  <a:gd name="T91" fmla="*/ 67 h 78"/>
                  <a:gd name="T92" fmla="*/ 26 w 38"/>
                  <a:gd name="T93" fmla="*/ 68 h 78"/>
                  <a:gd name="T94" fmla="*/ 30 w 38"/>
                  <a:gd name="T95" fmla="*/ 66 h 78"/>
                  <a:gd name="T96" fmla="*/ 36 w 38"/>
                  <a:gd name="T97" fmla="*/ 61 h 78"/>
                  <a:gd name="T98" fmla="*/ 36 w 38"/>
                  <a:gd name="T99" fmla="*/ 57 h 78"/>
                  <a:gd name="T100" fmla="*/ 37 w 38"/>
                  <a:gd name="T101" fmla="*/ 55 h 78"/>
                  <a:gd name="T102" fmla="*/ 37 w 38"/>
                  <a:gd name="T103" fmla="*/ 5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78">
                    <a:moveTo>
                      <a:pt x="37" y="55"/>
                    </a:moveTo>
                    <a:cubicBezTo>
                      <a:pt x="36" y="54"/>
                      <a:pt x="36" y="52"/>
                      <a:pt x="36" y="49"/>
                    </a:cubicBezTo>
                    <a:cubicBezTo>
                      <a:pt x="35" y="46"/>
                      <a:pt x="34" y="44"/>
                      <a:pt x="32" y="41"/>
                    </a:cubicBezTo>
                    <a:cubicBezTo>
                      <a:pt x="31" y="39"/>
                      <a:pt x="30" y="38"/>
                      <a:pt x="28" y="37"/>
                    </a:cubicBezTo>
                    <a:cubicBezTo>
                      <a:pt x="26" y="35"/>
                      <a:pt x="23" y="34"/>
                      <a:pt x="22" y="31"/>
                    </a:cubicBezTo>
                    <a:cubicBezTo>
                      <a:pt x="22" y="29"/>
                      <a:pt x="20" y="28"/>
                      <a:pt x="18" y="26"/>
                    </a:cubicBezTo>
                    <a:cubicBezTo>
                      <a:pt x="17" y="25"/>
                      <a:pt x="18" y="21"/>
                      <a:pt x="19" y="20"/>
                    </a:cubicBezTo>
                    <a:cubicBezTo>
                      <a:pt x="21" y="19"/>
                      <a:pt x="23" y="17"/>
                      <a:pt x="23" y="15"/>
                    </a:cubicBezTo>
                    <a:cubicBezTo>
                      <a:pt x="24" y="14"/>
                      <a:pt x="28" y="12"/>
                      <a:pt x="29" y="11"/>
                    </a:cubicBezTo>
                    <a:cubicBezTo>
                      <a:pt x="27" y="10"/>
                      <a:pt x="25" y="9"/>
                      <a:pt x="23" y="7"/>
                    </a:cubicBezTo>
                    <a:cubicBezTo>
                      <a:pt x="21" y="6"/>
                      <a:pt x="24" y="6"/>
                      <a:pt x="24" y="4"/>
                    </a:cubicBezTo>
                    <a:cubicBezTo>
                      <a:pt x="24" y="4"/>
                      <a:pt x="19" y="3"/>
                      <a:pt x="19" y="3"/>
                    </a:cubicBezTo>
                    <a:cubicBezTo>
                      <a:pt x="17" y="2"/>
                      <a:pt x="15" y="0"/>
                      <a:pt x="14" y="3"/>
                    </a:cubicBezTo>
                    <a:cubicBezTo>
                      <a:pt x="13" y="4"/>
                      <a:pt x="12" y="4"/>
                      <a:pt x="11" y="5"/>
                    </a:cubicBezTo>
                    <a:cubicBezTo>
                      <a:pt x="9" y="8"/>
                      <a:pt x="9" y="4"/>
                      <a:pt x="8" y="5"/>
                    </a:cubicBezTo>
                    <a:cubicBezTo>
                      <a:pt x="6" y="6"/>
                      <a:pt x="6" y="5"/>
                      <a:pt x="5" y="5"/>
                    </a:cubicBezTo>
                    <a:cubicBezTo>
                      <a:pt x="4" y="6"/>
                      <a:pt x="3" y="6"/>
                      <a:pt x="3" y="5"/>
                    </a:cubicBezTo>
                    <a:cubicBezTo>
                      <a:pt x="3" y="4"/>
                      <a:pt x="1" y="6"/>
                      <a:pt x="0" y="6"/>
                    </a:cubicBezTo>
                    <a:cubicBezTo>
                      <a:pt x="0" y="7"/>
                      <a:pt x="3" y="9"/>
                      <a:pt x="4" y="9"/>
                    </a:cubicBezTo>
                    <a:cubicBezTo>
                      <a:pt x="5" y="11"/>
                      <a:pt x="4" y="12"/>
                      <a:pt x="5" y="13"/>
                    </a:cubicBezTo>
                    <a:cubicBezTo>
                      <a:pt x="5" y="15"/>
                      <a:pt x="8" y="15"/>
                      <a:pt x="9" y="14"/>
                    </a:cubicBezTo>
                    <a:cubicBezTo>
                      <a:pt x="11" y="13"/>
                      <a:pt x="12" y="16"/>
                      <a:pt x="12" y="17"/>
                    </a:cubicBezTo>
                    <a:cubicBezTo>
                      <a:pt x="13" y="19"/>
                      <a:pt x="15" y="19"/>
                      <a:pt x="13" y="21"/>
                    </a:cubicBezTo>
                    <a:cubicBezTo>
                      <a:pt x="11" y="22"/>
                      <a:pt x="10" y="19"/>
                      <a:pt x="10" y="22"/>
                    </a:cubicBezTo>
                    <a:cubicBezTo>
                      <a:pt x="10" y="24"/>
                      <a:pt x="13" y="24"/>
                      <a:pt x="14" y="25"/>
                    </a:cubicBezTo>
                    <a:cubicBezTo>
                      <a:pt x="16" y="27"/>
                      <a:pt x="17" y="29"/>
                      <a:pt x="19" y="31"/>
                    </a:cubicBezTo>
                    <a:cubicBezTo>
                      <a:pt x="20" y="33"/>
                      <a:pt x="22" y="33"/>
                      <a:pt x="23" y="35"/>
                    </a:cubicBezTo>
                    <a:cubicBezTo>
                      <a:pt x="24" y="37"/>
                      <a:pt x="24" y="38"/>
                      <a:pt x="26" y="39"/>
                    </a:cubicBezTo>
                    <a:cubicBezTo>
                      <a:pt x="27" y="40"/>
                      <a:pt x="26" y="42"/>
                      <a:pt x="28" y="43"/>
                    </a:cubicBezTo>
                    <a:cubicBezTo>
                      <a:pt x="29" y="44"/>
                      <a:pt x="28" y="47"/>
                      <a:pt x="27" y="48"/>
                    </a:cubicBezTo>
                    <a:cubicBezTo>
                      <a:pt x="26" y="49"/>
                      <a:pt x="27" y="51"/>
                      <a:pt x="28" y="52"/>
                    </a:cubicBezTo>
                    <a:cubicBezTo>
                      <a:pt x="28" y="54"/>
                      <a:pt x="28" y="55"/>
                      <a:pt x="28" y="57"/>
                    </a:cubicBezTo>
                    <a:cubicBezTo>
                      <a:pt x="26" y="59"/>
                      <a:pt x="26" y="59"/>
                      <a:pt x="23" y="60"/>
                    </a:cubicBezTo>
                    <a:cubicBezTo>
                      <a:pt x="21" y="60"/>
                      <a:pt x="24" y="63"/>
                      <a:pt x="20" y="62"/>
                    </a:cubicBezTo>
                    <a:cubicBezTo>
                      <a:pt x="18" y="62"/>
                      <a:pt x="20" y="64"/>
                      <a:pt x="20" y="65"/>
                    </a:cubicBezTo>
                    <a:cubicBezTo>
                      <a:pt x="21" y="67"/>
                      <a:pt x="19" y="66"/>
                      <a:pt x="18" y="66"/>
                    </a:cubicBezTo>
                    <a:cubicBezTo>
                      <a:pt x="16" y="66"/>
                      <a:pt x="15" y="66"/>
                      <a:pt x="14" y="67"/>
                    </a:cubicBezTo>
                    <a:cubicBezTo>
                      <a:pt x="11" y="69"/>
                      <a:pt x="13" y="69"/>
                      <a:pt x="15" y="70"/>
                    </a:cubicBezTo>
                    <a:cubicBezTo>
                      <a:pt x="16" y="70"/>
                      <a:pt x="14" y="73"/>
                      <a:pt x="14" y="74"/>
                    </a:cubicBezTo>
                    <a:cubicBezTo>
                      <a:pt x="13" y="74"/>
                      <a:pt x="13" y="78"/>
                      <a:pt x="14" y="77"/>
                    </a:cubicBezTo>
                    <a:cubicBezTo>
                      <a:pt x="16" y="76"/>
                      <a:pt x="17" y="75"/>
                      <a:pt x="18" y="75"/>
                    </a:cubicBezTo>
                    <a:cubicBezTo>
                      <a:pt x="22" y="74"/>
                      <a:pt x="20" y="73"/>
                      <a:pt x="19" y="71"/>
                    </a:cubicBezTo>
                    <a:cubicBezTo>
                      <a:pt x="20" y="71"/>
                      <a:pt x="21" y="73"/>
                      <a:pt x="22" y="72"/>
                    </a:cubicBezTo>
                    <a:cubicBezTo>
                      <a:pt x="23" y="71"/>
                      <a:pt x="21" y="70"/>
                      <a:pt x="21" y="70"/>
                    </a:cubicBezTo>
                    <a:cubicBezTo>
                      <a:pt x="21" y="69"/>
                      <a:pt x="23" y="71"/>
                      <a:pt x="23" y="71"/>
                    </a:cubicBezTo>
                    <a:cubicBezTo>
                      <a:pt x="22" y="71"/>
                      <a:pt x="23" y="67"/>
                      <a:pt x="24" y="67"/>
                    </a:cubicBezTo>
                    <a:cubicBezTo>
                      <a:pt x="24" y="66"/>
                      <a:pt x="26" y="68"/>
                      <a:pt x="26" y="68"/>
                    </a:cubicBezTo>
                    <a:cubicBezTo>
                      <a:pt x="28" y="68"/>
                      <a:pt x="29" y="67"/>
                      <a:pt x="30" y="66"/>
                    </a:cubicBezTo>
                    <a:cubicBezTo>
                      <a:pt x="31" y="65"/>
                      <a:pt x="36" y="63"/>
                      <a:pt x="36" y="61"/>
                    </a:cubicBezTo>
                    <a:cubicBezTo>
                      <a:pt x="36" y="60"/>
                      <a:pt x="35" y="59"/>
                      <a:pt x="36" y="57"/>
                    </a:cubicBezTo>
                    <a:cubicBezTo>
                      <a:pt x="36" y="56"/>
                      <a:pt x="38" y="57"/>
                      <a:pt x="37" y="55"/>
                    </a:cubicBezTo>
                    <a:cubicBezTo>
                      <a:pt x="36" y="54"/>
                      <a:pt x="38" y="56"/>
                      <a:pt x="37" y="55"/>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699" name="Freeform 706">
                <a:extLst>
                  <a:ext uri="{FF2B5EF4-FFF2-40B4-BE49-F238E27FC236}">
                    <a16:creationId xmlns:a16="http://schemas.microsoft.com/office/drawing/2014/main" id="{3E724AAF-CBD8-A8A4-B3A2-3BF1196EC096}"/>
                  </a:ext>
                </a:extLst>
              </p:cNvPr>
              <p:cNvSpPr>
                <a:spLocks/>
              </p:cNvSpPr>
              <p:nvPr/>
            </p:nvSpPr>
            <p:spPr bwMode="auto">
              <a:xfrm>
                <a:off x="8400164" y="3690553"/>
                <a:ext cx="193132" cy="249792"/>
              </a:xfrm>
              <a:custGeom>
                <a:avLst/>
                <a:gdLst>
                  <a:gd name="T0" fmla="*/ 37 w 37"/>
                  <a:gd name="T1" fmla="*/ 38 h 45"/>
                  <a:gd name="T2" fmla="*/ 35 w 37"/>
                  <a:gd name="T3" fmla="*/ 35 h 45"/>
                  <a:gd name="T4" fmla="*/ 33 w 37"/>
                  <a:gd name="T5" fmla="*/ 32 h 45"/>
                  <a:gd name="T6" fmla="*/ 30 w 37"/>
                  <a:gd name="T7" fmla="*/ 28 h 45"/>
                  <a:gd name="T8" fmla="*/ 26 w 37"/>
                  <a:gd name="T9" fmla="*/ 22 h 45"/>
                  <a:gd name="T10" fmla="*/ 22 w 37"/>
                  <a:gd name="T11" fmla="*/ 18 h 45"/>
                  <a:gd name="T12" fmla="*/ 19 w 37"/>
                  <a:gd name="T13" fmla="*/ 15 h 45"/>
                  <a:gd name="T14" fmla="*/ 22 w 37"/>
                  <a:gd name="T15" fmla="*/ 14 h 45"/>
                  <a:gd name="T16" fmla="*/ 21 w 37"/>
                  <a:gd name="T17" fmla="*/ 10 h 45"/>
                  <a:gd name="T18" fmla="*/ 14 w 37"/>
                  <a:gd name="T19" fmla="*/ 8 h 45"/>
                  <a:gd name="T20" fmla="*/ 13 w 37"/>
                  <a:gd name="T21" fmla="*/ 4 h 45"/>
                  <a:gd name="T22" fmla="*/ 9 w 37"/>
                  <a:gd name="T23" fmla="*/ 0 h 45"/>
                  <a:gd name="T24" fmla="*/ 7 w 37"/>
                  <a:gd name="T25" fmla="*/ 0 h 45"/>
                  <a:gd name="T26" fmla="*/ 8 w 37"/>
                  <a:gd name="T27" fmla="*/ 4 h 45"/>
                  <a:gd name="T28" fmla="*/ 8 w 37"/>
                  <a:gd name="T29" fmla="*/ 7 h 45"/>
                  <a:gd name="T30" fmla="*/ 4 w 37"/>
                  <a:gd name="T31" fmla="*/ 5 h 45"/>
                  <a:gd name="T32" fmla="*/ 0 w 37"/>
                  <a:gd name="T33" fmla="*/ 10 h 45"/>
                  <a:gd name="T34" fmla="*/ 4 w 37"/>
                  <a:gd name="T35" fmla="*/ 15 h 45"/>
                  <a:gd name="T36" fmla="*/ 4 w 37"/>
                  <a:gd name="T37" fmla="*/ 22 h 45"/>
                  <a:gd name="T38" fmla="*/ 3 w 37"/>
                  <a:gd name="T39" fmla="*/ 26 h 45"/>
                  <a:gd name="T40" fmla="*/ 7 w 37"/>
                  <a:gd name="T41" fmla="*/ 25 h 45"/>
                  <a:gd name="T42" fmla="*/ 10 w 37"/>
                  <a:gd name="T43" fmla="*/ 23 h 45"/>
                  <a:gd name="T44" fmla="*/ 15 w 37"/>
                  <a:gd name="T45" fmla="*/ 22 h 45"/>
                  <a:gd name="T46" fmla="*/ 23 w 37"/>
                  <a:gd name="T47" fmla="*/ 28 h 45"/>
                  <a:gd name="T48" fmla="*/ 27 w 37"/>
                  <a:gd name="T49" fmla="*/ 36 h 45"/>
                  <a:gd name="T50" fmla="*/ 27 w 37"/>
                  <a:gd name="T51" fmla="*/ 39 h 45"/>
                  <a:gd name="T52" fmla="*/ 25 w 37"/>
                  <a:gd name="T53" fmla="*/ 43 h 45"/>
                  <a:gd name="T54" fmla="*/ 29 w 37"/>
                  <a:gd name="T55" fmla="*/ 43 h 45"/>
                  <a:gd name="T56" fmla="*/ 32 w 37"/>
                  <a:gd name="T57" fmla="*/ 42 h 45"/>
                  <a:gd name="T58" fmla="*/ 35 w 37"/>
                  <a:gd name="T59" fmla="*/ 42 h 45"/>
                  <a:gd name="T60" fmla="*/ 37 w 37"/>
                  <a:gd name="T61" fmla="*/ 3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7" h="45">
                    <a:moveTo>
                      <a:pt x="37" y="38"/>
                    </a:moveTo>
                    <a:cubicBezTo>
                      <a:pt x="37" y="37"/>
                      <a:pt x="36" y="37"/>
                      <a:pt x="35" y="35"/>
                    </a:cubicBezTo>
                    <a:cubicBezTo>
                      <a:pt x="35" y="33"/>
                      <a:pt x="34" y="34"/>
                      <a:pt x="33" y="32"/>
                    </a:cubicBezTo>
                    <a:cubicBezTo>
                      <a:pt x="32" y="30"/>
                      <a:pt x="32" y="29"/>
                      <a:pt x="30" y="28"/>
                    </a:cubicBezTo>
                    <a:cubicBezTo>
                      <a:pt x="28" y="26"/>
                      <a:pt x="27" y="24"/>
                      <a:pt x="26" y="22"/>
                    </a:cubicBezTo>
                    <a:cubicBezTo>
                      <a:pt x="25" y="21"/>
                      <a:pt x="23" y="19"/>
                      <a:pt x="22" y="18"/>
                    </a:cubicBezTo>
                    <a:cubicBezTo>
                      <a:pt x="20" y="17"/>
                      <a:pt x="19" y="18"/>
                      <a:pt x="19" y="15"/>
                    </a:cubicBezTo>
                    <a:cubicBezTo>
                      <a:pt x="19" y="14"/>
                      <a:pt x="21" y="16"/>
                      <a:pt x="22" y="14"/>
                    </a:cubicBezTo>
                    <a:cubicBezTo>
                      <a:pt x="24" y="13"/>
                      <a:pt x="22" y="12"/>
                      <a:pt x="21" y="10"/>
                    </a:cubicBezTo>
                    <a:cubicBezTo>
                      <a:pt x="19" y="5"/>
                      <a:pt x="16" y="11"/>
                      <a:pt x="14" y="8"/>
                    </a:cubicBezTo>
                    <a:cubicBezTo>
                      <a:pt x="13" y="7"/>
                      <a:pt x="14" y="5"/>
                      <a:pt x="13" y="4"/>
                    </a:cubicBezTo>
                    <a:cubicBezTo>
                      <a:pt x="12" y="3"/>
                      <a:pt x="10" y="2"/>
                      <a:pt x="9" y="0"/>
                    </a:cubicBezTo>
                    <a:cubicBezTo>
                      <a:pt x="9" y="0"/>
                      <a:pt x="7" y="0"/>
                      <a:pt x="7" y="0"/>
                    </a:cubicBezTo>
                    <a:cubicBezTo>
                      <a:pt x="6" y="1"/>
                      <a:pt x="8" y="3"/>
                      <a:pt x="8" y="4"/>
                    </a:cubicBezTo>
                    <a:cubicBezTo>
                      <a:pt x="8" y="5"/>
                      <a:pt x="9" y="7"/>
                      <a:pt x="8" y="7"/>
                    </a:cubicBezTo>
                    <a:cubicBezTo>
                      <a:pt x="6" y="7"/>
                      <a:pt x="6" y="5"/>
                      <a:pt x="4" y="5"/>
                    </a:cubicBezTo>
                    <a:cubicBezTo>
                      <a:pt x="3" y="4"/>
                      <a:pt x="0" y="10"/>
                      <a:pt x="0" y="10"/>
                    </a:cubicBezTo>
                    <a:cubicBezTo>
                      <a:pt x="1" y="13"/>
                      <a:pt x="0" y="17"/>
                      <a:pt x="4" y="15"/>
                    </a:cubicBezTo>
                    <a:cubicBezTo>
                      <a:pt x="6" y="14"/>
                      <a:pt x="4" y="22"/>
                      <a:pt x="4" y="22"/>
                    </a:cubicBezTo>
                    <a:cubicBezTo>
                      <a:pt x="6" y="23"/>
                      <a:pt x="4" y="24"/>
                      <a:pt x="3" y="26"/>
                    </a:cubicBezTo>
                    <a:cubicBezTo>
                      <a:pt x="3" y="27"/>
                      <a:pt x="6" y="25"/>
                      <a:pt x="7" y="25"/>
                    </a:cubicBezTo>
                    <a:cubicBezTo>
                      <a:pt x="7" y="24"/>
                      <a:pt x="9" y="23"/>
                      <a:pt x="10" y="23"/>
                    </a:cubicBezTo>
                    <a:cubicBezTo>
                      <a:pt x="12" y="24"/>
                      <a:pt x="13" y="24"/>
                      <a:pt x="15" y="22"/>
                    </a:cubicBezTo>
                    <a:cubicBezTo>
                      <a:pt x="17" y="21"/>
                      <a:pt x="24" y="25"/>
                      <a:pt x="23" y="28"/>
                    </a:cubicBezTo>
                    <a:cubicBezTo>
                      <a:pt x="21" y="32"/>
                      <a:pt x="25" y="33"/>
                      <a:pt x="27" y="36"/>
                    </a:cubicBezTo>
                    <a:cubicBezTo>
                      <a:pt x="27" y="37"/>
                      <a:pt x="27" y="38"/>
                      <a:pt x="27" y="39"/>
                    </a:cubicBezTo>
                    <a:cubicBezTo>
                      <a:pt x="27" y="40"/>
                      <a:pt x="26" y="42"/>
                      <a:pt x="25" y="43"/>
                    </a:cubicBezTo>
                    <a:cubicBezTo>
                      <a:pt x="26" y="43"/>
                      <a:pt x="29" y="45"/>
                      <a:pt x="29" y="43"/>
                    </a:cubicBezTo>
                    <a:cubicBezTo>
                      <a:pt x="29" y="42"/>
                      <a:pt x="31" y="41"/>
                      <a:pt x="32" y="42"/>
                    </a:cubicBezTo>
                    <a:cubicBezTo>
                      <a:pt x="33" y="43"/>
                      <a:pt x="34" y="43"/>
                      <a:pt x="35" y="42"/>
                    </a:cubicBezTo>
                    <a:cubicBezTo>
                      <a:pt x="37" y="42"/>
                      <a:pt x="37" y="40"/>
                      <a:pt x="37" y="38"/>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700" name="Freeform 707">
                <a:extLst>
                  <a:ext uri="{FF2B5EF4-FFF2-40B4-BE49-F238E27FC236}">
                    <a16:creationId xmlns:a16="http://schemas.microsoft.com/office/drawing/2014/main" id="{BBF6F8C3-E823-D237-F01B-597BB4EC8433}"/>
                  </a:ext>
                </a:extLst>
              </p:cNvPr>
              <p:cNvSpPr>
                <a:spLocks/>
              </p:cNvSpPr>
              <p:nvPr/>
            </p:nvSpPr>
            <p:spPr bwMode="auto">
              <a:xfrm>
                <a:off x="9228125" y="4368018"/>
                <a:ext cx="236050" cy="211945"/>
              </a:xfrm>
              <a:custGeom>
                <a:avLst/>
                <a:gdLst>
                  <a:gd name="T0" fmla="*/ 45 w 45"/>
                  <a:gd name="T1" fmla="*/ 29 h 38"/>
                  <a:gd name="T2" fmla="*/ 45 w 45"/>
                  <a:gd name="T3" fmla="*/ 26 h 38"/>
                  <a:gd name="T4" fmla="*/ 45 w 45"/>
                  <a:gd name="T5" fmla="*/ 24 h 38"/>
                  <a:gd name="T6" fmla="*/ 45 w 45"/>
                  <a:gd name="T7" fmla="*/ 15 h 38"/>
                  <a:gd name="T8" fmla="*/ 45 w 45"/>
                  <a:gd name="T9" fmla="*/ 6 h 38"/>
                  <a:gd name="T10" fmla="*/ 35 w 45"/>
                  <a:gd name="T11" fmla="*/ 3 h 38"/>
                  <a:gd name="T12" fmla="*/ 30 w 45"/>
                  <a:gd name="T13" fmla="*/ 0 h 38"/>
                  <a:gd name="T14" fmla="*/ 26 w 45"/>
                  <a:gd name="T15" fmla="*/ 3 h 38"/>
                  <a:gd name="T16" fmla="*/ 22 w 45"/>
                  <a:gd name="T17" fmla="*/ 5 h 38"/>
                  <a:gd name="T18" fmla="*/ 18 w 45"/>
                  <a:gd name="T19" fmla="*/ 10 h 38"/>
                  <a:gd name="T20" fmla="*/ 14 w 45"/>
                  <a:gd name="T21" fmla="*/ 8 h 38"/>
                  <a:gd name="T22" fmla="*/ 11 w 45"/>
                  <a:gd name="T23" fmla="*/ 5 h 38"/>
                  <a:gd name="T24" fmla="*/ 9 w 45"/>
                  <a:gd name="T25" fmla="*/ 6 h 38"/>
                  <a:gd name="T26" fmla="*/ 7 w 45"/>
                  <a:gd name="T27" fmla="*/ 5 h 38"/>
                  <a:gd name="T28" fmla="*/ 4 w 45"/>
                  <a:gd name="T29" fmla="*/ 6 h 38"/>
                  <a:gd name="T30" fmla="*/ 0 w 45"/>
                  <a:gd name="T31" fmla="*/ 7 h 38"/>
                  <a:gd name="T32" fmla="*/ 3 w 45"/>
                  <a:gd name="T33" fmla="*/ 8 h 38"/>
                  <a:gd name="T34" fmla="*/ 4 w 45"/>
                  <a:gd name="T35" fmla="*/ 11 h 38"/>
                  <a:gd name="T36" fmla="*/ 7 w 45"/>
                  <a:gd name="T37" fmla="*/ 14 h 38"/>
                  <a:gd name="T38" fmla="*/ 9 w 45"/>
                  <a:gd name="T39" fmla="*/ 8 h 38"/>
                  <a:gd name="T40" fmla="*/ 10 w 45"/>
                  <a:gd name="T41" fmla="*/ 12 h 38"/>
                  <a:gd name="T42" fmla="*/ 15 w 45"/>
                  <a:gd name="T43" fmla="*/ 12 h 38"/>
                  <a:gd name="T44" fmla="*/ 18 w 45"/>
                  <a:gd name="T45" fmla="*/ 15 h 38"/>
                  <a:gd name="T46" fmla="*/ 27 w 45"/>
                  <a:gd name="T47" fmla="*/ 19 h 38"/>
                  <a:gd name="T48" fmla="*/ 32 w 45"/>
                  <a:gd name="T49" fmla="*/ 22 h 38"/>
                  <a:gd name="T50" fmla="*/ 34 w 45"/>
                  <a:gd name="T51" fmla="*/ 26 h 38"/>
                  <a:gd name="T52" fmla="*/ 36 w 45"/>
                  <a:gd name="T53" fmla="*/ 27 h 38"/>
                  <a:gd name="T54" fmla="*/ 34 w 45"/>
                  <a:gd name="T55" fmla="*/ 28 h 38"/>
                  <a:gd name="T56" fmla="*/ 36 w 45"/>
                  <a:gd name="T57" fmla="*/ 29 h 38"/>
                  <a:gd name="T58" fmla="*/ 35 w 45"/>
                  <a:gd name="T59" fmla="*/ 30 h 38"/>
                  <a:gd name="T60" fmla="*/ 32 w 45"/>
                  <a:gd name="T61" fmla="*/ 31 h 38"/>
                  <a:gd name="T62" fmla="*/ 29 w 45"/>
                  <a:gd name="T63" fmla="*/ 34 h 38"/>
                  <a:gd name="T64" fmla="*/ 34 w 45"/>
                  <a:gd name="T65" fmla="*/ 35 h 38"/>
                  <a:gd name="T66" fmla="*/ 36 w 45"/>
                  <a:gd name="T67" fmla="*/ 31 h 38"/>
                  <a:gd name="T68" fmla="*/ 36 w 45"/>
                  <a:gd name="T69" fmla="*/ 33 h 38"/>
                  <a:gd name="T70" fmla="*/ 40 w 45"/>
                  <a:gd name="T71" fmla="*/ 32 h 38"/>
                  <a:gd name="T72" fmla="*/ 45 w 45"/>
                  <a:gd name="T73" fmla="*/ 38 h 38"/>
                  <a:gd name="T74" fmla="*/ 45 w 45"/>
                  <a:gd name="T75"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 h="38">
                    <a:moveTo>
                      <a:pt x="45" y="29"/>
                    </a:moveTo>
                    <a:cubicBezTo>
                      <a:pt x="45" y="28"/>
                      <a:pt x="44" y="27"/>
                      <a:pt x="45" y="26"/>
                    </a:cubicBezTo>
                    <a:cubicBezTo>
                      <a:pt x="45" y="25"/>
                      <a:pt x="45" y="25"/>
                      <a:pt x="45" y="24"/>
                    </a:cubicBezTo>
                    <a:cubicBezTo>
                      <a:pt x="45" y="21"/>
                      <a:pt x="45" y="18"/>
                      <a:pt x="45" y="15"/>
                    </a:cubicBezTo>
                    <a:cubicBezTo>
                      <a:pt x="45" y="12"/>
                      <a:pt x="45" y="9"/>
                      <a:pt x="45" y="6"/>
                    </a:cubicBezTo>
                    <a:cubicBezTo>
                      <a:pt x="45" y="6"/>
                      <a:pt x="36" y="3"/>
                      <a:pt x="35" y="3"/>
                    </a:cubicBezTo>
                    <a:cubicBezTo>
                      <a:pt x="33" y="2"/>
                      <a:pt x="32" y="1"/>
                      <a:pt x="30" y="0"/>
                    </a:cubicBezTo>
                    <a:cubicBezTo>
                      <a:pt x="27" y="0"/>
                      <a:pt x="27" y="2"/>
                      <a:pt x="26" y="3"/>
                    </a:cubicBezTo>
                    <a:cubicBezTo>
                      <a:pt x="26" y="4"/>
                      <a:pt x="23" y="4"/>
                      <a:pt x="22" y="5"/>
                    </a:cubicBezTo>
                    <a:cubicBezTo>
                      <a:pt x="21" y="7"/>
                      <a:pt x="20" y="9"/>
                      <a:pt x="18" y="10"/>
                    </a:cubicBezTo>
                    <a:cubicBezTo>
                      <a:pt x="16" y="11"/>
                      <a:pt x="14" y="10"/>
                      <a:pt x="14" y="8"/>
                    </a:cubicBezTo>
                    <a:cubicBezTo>
                      <a:pt x="13" y="6"/>
                      <a:pt x="12" y="6"/>
                      <a:pt x="11" y="5"/>
                    </a:cubicBezTo>
                    <a:cubicBezTo>
                      <a:pt x="11" y="3"/>
                      <a:pt x="10" y="5"/>
                      <a:pt x="9" y="6"/>
                    </a:cubicBezTo>
                    <a:cubicBezTo>
                      <a:pt x="8" y="6"/>
                      <a:pt x="7" y="5"/>
                      <a:pt x="7" y="5"/>
                    </a:cubicBezTo>
                    <a:cubicBezTo>
                      <a:pt x="6" y="5"/>
                      <a:pt x="5" y="6"/>
                      <a:pt x="4" y="6"/>
                    </a:cubicBezTo>
                    <a:cubicBezTo>
                      <a:pt x="4" y="7"/>
                      <a:pt x="0" y="6"/>
                      <a:pt x="0" y="7"/>
                    </a:cubicBezTo>
                    <a:cubicBezTo>
                      <a:pt x="0" y="8"/>
                      <a:pt x="2" y="8"/>
                      <a:pt x="3" y="8"/>
                    </a:cubicBezTo>
                    <a:cubicBezTo>
                      <a:pt x="4" y="9"/>
                      <a:pt x="4" y="10"/>
                      <a:pt x="4" y="11"/>
                    </a:cubicBezTo>
                    <a:cubicBezTo>
                      <a:pt x="4" y="13"/>
                      <a:pt x="7" y="13"/>
                      <a:pt x="7" y="14"/>
                    </a:cubicBezTo>
                    <a:cubicBezTo>
                      <a:pt x="7" y="12"/>
                      <a:pt x="7" y="9"/>
                      <a:pt x="9" y="8"/>
                    </a:cubicBezTo>
                    <a:cubicBezTo>
                      <a:pt x="7" y="9"/>
                      <a:pt x="8" y="11"/>
                      <a:pt x="10" y="12"/>
                    </a:cubicBezTo>
                    <a:cubicBezTo>
                      <a:pt x="12" y="13"/>
                      <a:pt x="13" y="13"/>
                      <a:pt x="15" y="12"/>
                    </a:cubicBezTo>
                    <a:cubicBezTo>
                      <a:pt x="12" y="13"/>
                      <a:pt x="17" y="15"/>
                      <a:pt x="18" y="15"/>
                    </a:cubicBezTo>
                    <a:cubicBezTo>
                      <a:pt x="21" y="16"/>
                      <a:pt x="24" y="18"/>
                      <a:pt x="27" y="19"/>
                    </a:cubicBezTo>
                    <a:cubicBezTo>
                      <a:pt x="29" y="20"/>
                      <a:pt x="31" y="21"/>
                      <a:pt x="32" y="22"/>
                    </a:cubicBezTo>
                    <a:cubicBezTo>
                      <a:pt x="32" y="24"/>
                      <a:pt x="33" y="25"/>
                      <a:pt x="34" y="26"/>
                    </a:cubicBezTo>
                    <a:cubicBezTo>
                      <a:pt x="34" y="26"/>
                      <a:pt x="36" y="27"/>
                      <a:pt x="36" y="27"/>
                    </a:cubicBezTo>
                    <a:cubicBezTo>
                      <a:pt x="36" y="27"/>
                      <a:pt x="34" y="28"/>
                      <a:pt x="34" y="28"/>
                    </a:cubicBezTo>
                    <a:cubicBezTo>
                      <a:pt x="34" y="28"/>
                      <a:pt x="36" y="28"/>
                      <a:pt x="36" y="29"/>
                    </a:cubicBezTo>
                    <a:cubicBezTo>
                      <a:pt x="36" y="28"/>
                      <a:pt x="35" y="29"/>
                      <a:pt x="35" y="30"/>
                    </a:cubicBezTo>
                    <a:cubicBezTo>
                      <a:pt x="34" y="31"/>
                      <a:pt x="33" y="30"/>
                      <a:pt x="32" y="31"/>
                    </a:cubicBezTo>
                    <a:cubicBezTo>
                      <a:pt x="31" y="31"/>
                      <a:pt x="28" y="34"/>
                      <a:pt x="29" y="34"/>
                    </a:cubicBezTo>
                    <a:cubicBezTo>
                      <a:pt x="30" y="35"/>
                      <a:pt x="32" y="35"/>
                      <a:pt x="34" y="35"/>
                    </a:cubicBezTo>
                    <a:cubicBezTo>
                      <a:pt x="34" y="34"/>
                      <a:pt x="35" y="30"/>
                      <a:pt x="36" y="31"/>
                    </a:cubicBezTo>
                    <a:cubicBezTo>
                      <a:pt x="36" y="32"/>
                      <a:pt x="33" y="33"/>
                      <a:pt x="36" y="33"/>
                    </a:cubicBezTo>
                    <a:cubicBezTo>
                      <a:pt x="38" y="34"/>
                      <a:pt x="39" y="34"/>
                      <a:pt x="40" y="32"/>
                    </a:cubicBezTo>
                    <a:cubicBezTo>
                      <a:pt x="39" y="34"/>
                      <a:pt x="44" y="37"/>
                      <a:pt x="45" y="38"/>
                    </a:cubicBezTo>
                    <a:cubicBezTo>
                      <a:pt x="45" y="35"/>
                      <a:pt x="45" y="32"/>
                      <a:pt x="45" y="29"/>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701" name="Freeform 709">
                <a:extLst>
                  <a:ext uri="{FF2B5EF4-FFF2-40B4-BE49-F238E27FC236}">
                    <a16:creationId xmlns:a16="http://schemas.microsoft.com/office/drawing/2014/main" id="{70FEB6FB-A7BA-EF45-7B9A-BEDBD214EBB1}"/>
                  </a:ext>
                </a:extLst>
              </p:cNvPr>
              <p:cNvSpPr>
                <a:spLocks/>
              </p:cNvSpPr>
              <p:nvPr/>
            </p:nvSpPr>
            <p:spPr bwMode="auto">
              <a:xfrm>
                <a:off x="8625484" y="4195815"/>
                <a:ext cx="268238" cy="249792"/>
              </a:xfrm>
              <a:custGeom>
                <a:avLst/>
                <a:gdLst>
                  <a:gd name="T0" fmla="*/ 33 w 51"/>
                  <a:gd name="T1" fmla="*/ 5 h 45"/>
                  <a:gd name="T2" fmla="*/ 29 w 51"/>
                  <a:gd name="T3" fmla="*/ 13 h 45"/>
                  <a:gd name="T4" fmla="*/ 20 w 51"/>
                  <a:gd name="T5" fmla="*/ 16 h 45"/>
                  <a:gd name="T6" fmla="*/ 15 w 51"/>
                  <a:gd name="T7" fmla="*/ 18 h 45"/>
                  <a:gd name="T8" fmla="*/ 10 w 51"/>
                  <a:gd name="T9" fmla="*/ 19 h 45"/>
                  <a:gd name="T10" fmla="*/ 7 w 51"/>
                  <a:gd name="T11" fmla="*/ 18 h 45"/>
                  <a:gd name="T12" fmla="*/ 3 w 51"/>
                  <a:gd name="T13" fmla="*/ 14 h 45"/>
                  <a:gd name="T14" fmla="*/ 0 w 51"/>
                  <a:gd name="T15" fmla="*/ 20 h 45"/>
                  <a:gd name="T16" fmla="*/ 4 w 51"/>
                  <a:gd name="T17" fmla="*/ 29 h 45"/>
                  <a:gd name="T18" fmla="*/ 8 w 51"/>
                  <a:gd name="T19" fmla="*/ 37 h 45"/>
                  <a:gd name="T20" fmla="*/ 13 w 51"/>
                  <a:gd name="T21" fmla="*/ 39 h 45"/>
                  <a:gd name="T22" fmla="*/ 14 w 51"/>
                  <a:gd name="T23" fmla="*/ 41 h 45"/>
                  <a:gd name="T24" fmla="*/ 19 w 51"/>
                  <a:gd name="T25" fmla="*/ 41 h 45"/>
                  <a:gd name="T26" fmla="*/ 21 w 51"/>
                  <a:gd name="T27" fmla="*/ 39 h 45"/>
                  <a:gd name="T28" fmla="*/ 25 w 51"/>
                  <a:gd name="T29" fmla="*/ 40 h 45"/>
                  <a:gd name="T30" fmla="*/ 28 w 51"/>
                  <a:gd name="T31" fmla="*/ 40 h 45"/>
                  <a:gd name="T32" fmla="*/ 31 w 51"/>
                  <a:gd name="T33" fmla="*/ 43 h 45"/>
                  <a:gd name="T34" fmla="*/ 34 w 51"/>
                  <a:gd name="T35" fmla="*/ 42 h 45"/>
                  <a:gd name="T36" fmla="*/ 36 w 51"/>
                  <a:gd name="T37" fmla="*/ 43 h 45"/>
                  <a:gd name="T38" fmla="*/ 37 w 51"/>
                  <a:gd name="T39" fmla="*/ 37 h 45"/>
                  <a:gd name="T40" fmla="*/ 37 w 51"/>
                  <a:gd name="T41" fmla="*/ 33 h 45"/>
                  <a:gd name="T42" fmla="*/ 39 w 51"/>
                  <a:gd name="T43" fmla="*/ 30 h 45"/>
                  <a:gd name="T44" fmla="*/ 42 w 51"/>
                  <a:gd name="T45" fmla="*/ 24 h 45"/>
                  <a:gd name="T46" fmla="*/ 47 w 51"/>
                  <a:gd name="T47" fmla="*/ 19 h 45"/>
                  <a:gd name="T48" fmla="*/ 49 w 51"/>
                  <a:gd name="T49" fmla="*/ 18 h 45"/>
                  <a:gd name="T50" fmla="*/ 45 w 51"/>
                  <a:gd name="T51" fmla="*/ 13 h 45"/>
                  <a:gd name="T52" fmla="*/ 42 w 51"/>
                  <a:gd name="T53" fmla="*/ 7 h 45"/>
                  <a:gd name="T54" fmla="*/ 44 w 51"/>
                  <a:gd name="T55" fmla="*/ 6 h 45"/>
                  <a:gd name="T56" fmla="*/ 44 w 51"/>
                  <a:gd name="T57" fmla="*/ 3 h 45"/>
                  <a:gd name="T58" fmla="*/ 33 w 51"/>
                  <a:gd name="T59" fmla="*/ 5 h 45"/>
                  <a:gd name="T60" fmla="*/ 33 w 51"/>
                  <a:gd name="T61"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 h="45">
                    <a:moveTo>
                      <a:pt x="33" y="5"/>
                    </a:moveTo>
                    <a:cubicBezTo>
                      <a:pt x="32" y="8"/>
                      <a:pt x="31" y="10"/>
                      <a:pt x="29" y="13"/>
                    </a:cubicBezTo>
                    <a:cubicBezTo>
                      <a:pt x="28" y="17"/>
                      <a:pt x="23" y="17"/>
                      <a:pt x="20" y="16"/>
                    </a:cubicBezTo>
                    <a:cubicBezTo>
                      <a:pt x="18" y="15"/>
                      <a:pt x="16" y="17"/>
                      <a:pt x="15" y="18"/>
                    </a:cubicBezTo>
                    <a:cubicBezTo>
                      <a:pt x="14" y="19"/>
                      <a:pt x="11" y="18"/>
                      <a:pt x="10" y="19"/>
                    </a:cubicBezTo>
                    <a:cubicBezTo>
                      <a:pt x="8" y="20"/>
                      <a:pt x="8" y="20"/>
                      <a:pt x="7" y="18"/>
                    </a:cubicBezTo>
                    <a:cubicBezTo>
                      <a:pt x="5" y="17"/>
                      <a:pt x="4" y="16"/>
                      <a:pt x="3" y="14"/>
                    </a:cubicBezTo>
                    <a:cubicBezTo>
                      <a:pt x="2" y="13"/>
                      <a:pt x="0" y="19"/>
                      <a:pt x="0" y="20"/>
                    </a:cubicBezTo>
                    <a:cubicBezTo>
                      <a:pt x="0" y="23"/>
                      <a:pt x="3" y="26"/>
                      <a:pt x="4" y="29"/>
                    </a:cubicBezTo>
                    <a:cubicBezTo>
                      <a:pt x="6" y="32"/>
                      <a:pt x="5" y="35"/>
                      <a:pt x="8" y="37"/>
                    </a:cubicBezTo>
                    <a:cubicBezTo>
                      <a:pt x="10" y="38"/>
                      <a:pt x="12" y="39"/>
                      <a:pt x="13" y="39"/>
                    </a:cubicBezTo>
                    <a:cubicBezTo>
                      <a:pt x="16" y="38"/>
                      <a:pt x="13" y="40"/>
                      <a:pt x="14" y="41"/>
                    </a:cubicBezTo>
                    <a:cubicBezTo>
                      <a:pt x="15" y="41"/>
                      <a:pt x="18" y="41"/>
                      <a:pt x="19" y="41"/>
                    </a:cubicBezTo>
                    <a:cubicBezTo>
                      <a:pt x="20" y="40"/>
                      <a:pt x="20" y="38"/>
                      <a:pt x="21" y="39"/>
                    </a:cubicBezTo>
                    <a:cubicBezTo>
                      <a:pt x="22" y="40"/>
                      <a:pt x="24" y="41"/>
                      <a:pt x="25" y="40"/>
                    </a:cubicBezTo>
                    <a:cubicBezTo>
                      <a:pt x="26" y="40"/>
                      <a:pt x="28" y="39"/>
                      <a:pt x="28" y="40"/>
                    </a:cubicBezTo>
                    <a:cubicBezTo>
                      <a:pt x="29" y="43"/>
                      <a:pt x="27" y="45"/>
                      <a:pt x="31" y="43"/>
                    </a:cubicBezTo>
                    <a:cubicBezTo>
                      <a:pt x="32" y="43"/>
                      <a:pt x="33" y="42"/>
                      <a:pt x="34" y="42"/>
                    </a:cubicBezTo>
                    <a:cubicBezTo>
                      <a:pt x="35" y="42"/>
                      <a:pt x="36" y="43"/>
                      <a:pt x="36" y="43"/>
                    </a:cubicBezTo>
                    <a:cubicBezTo>
                      <a:pt x="37" y="41"/>
                      <a:pt x="35" y="39"/>
                      <a:pt x="37" y="37"/>
                    </a:cubicBezTo>
                    <a:cubicBezTo>
                      <a:pt x="38" y="36"/>
                      <a:pt x="37" y="35"/>
                      <a:pt x="37" y="33"/>
                    </a:cubicBezTo>
                    <a:cubicBezTo>
                      <a:pt x="37" y="32"/>
                      <a:pt x="38" y="31"/>
                      <a:pt x="39" y="30"/>
                    </a:cubicBezTo>
                    <a:cubicBezTo>
                      <a:pt x="41" y="28"/>
                      <a:pt x="43" y="27"/>
                      <a:pt x="42" y="24"/>
                    </a:cubicBezTo>
                    <a:cubicBezTo>
                      <a:pt x="42" y="22"/>
                      <a:pt x="45" y="18"/>
                      <a:pt x="47" y="19"/>
                    </a:cubicBezTo>
                    <a:cubicBezTo>
                      <a:pt x="48" y="20"/>
                      <a:pt x="51" y="19"/>
                      <a:pt x="49" y="18"/>
                    </a:cubicBezTo>
                    <a:cubicBezTo>
                      <a:pt x="48" y="16"/>
                      <a:pt x="45" y="15"/>
                      <a:pt x="45" y="13"/>
                    </a:cubicBezTo>
                    <a:cubicBezTo>
                      <a:pt x="45" y="11"/>
                      <a:pt x="43" y="9"/>
                      <a:pt x="42" y="7"/>
                    </a:cubicBezTo>
                    <a:cubicBezTo>
                      <a:pt x="41" y="4"/>
                      <a:pt x="44" y="7"/>
                      <a:pt x="44" y="6"/>
                    </a:cubicBezTo>
                    <a:cubicBezTo>
                      <a:pt x="45" y="5"/>
                      <a:pt x="41" y="4"/>
                      <a:pt x="44" y="3"/>
                    </a:cubicBezTo>
                    <a:cubicBezTo>
                      <a:pt x="40" y="2"/>
                      <a:pt x="34" y="0"/>
                      <a:pt x="33" y="5"/>
                    </a:cubicBezTo>
                    <a:cubicBezTo>
                      <a:pt x="32" y="7"/>
                      <a:pt x="34" y="3"/>
                      <a:pt x="33" y="5"/>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702" name="Freeform 710">
                <a:extLst>
                  <a:ext uri="{FF2B5EF4-FFF2-40B4-BE49-F238E27FC236}">
                    <a16:creationId xmlns:a16="http://schemas.microsoft.com/office/drawing/2014/main" id="{8A4B4C67-BC89-9991-59FA-EC51EED07FCC}"/>
                  </a:ext>
                </a:extLst>
              </p:cNvPr>
              <p:cNvSpPr>
                <a:spLocks/>
              </p:cNvSpPr>
              <p:nvPr/>
            </p:nvSpPr>
            <p:spPr bwMode="auto">
              <a:xfrm>
                <a:off x="8641578" y="4129580"/>
                <a:ext cx="257509" cy="177883"/>
              </a:xfrm>
              <a:custGeom>
                <a:avLst/>
                <a:gdLst>
                  <a:gd name="T0" fmla="*/ 45 w 49"/>
                  <a:gd name="T1" fmla="*/ 10 h 32"/>
                  <a:gd name="T2" fmla="*/ 47 w 49"/>
                  <a:gd name="T3" fmla="*/ 8 h 32"/>
                  <a:gd name="T4" fmla="*/ 43 w 49"/>
                  <a:gd name="T5" fmla="*/ 7 h 32"/>
                  <a:gd name="T6" fmla="*/ 42 w 49"/>
                  <a:gd name="T7" fmla="*/ 6 h 32"/>
                  <a:gd name="T8" fmla="*/ 41 w 49"/>
                  <a:gd name="T9" fmla="*/ 6 h 32"/>
                  <a:gd name="T10" fmla="*/ 41 w 49"/>
                  <a:gd name="T11" fmla="*/ 4 h 32"/>
                  <a:gd name="T12" fmla="*/ 39 w 49"/>
                  <a:gd name="T13" fmla="*/ 2 h 32"/>
                  <a:gd name="T14" fmla="*/ 37 w 49"/>
                  <a:gd name="T15" fmla="*/ 2 h 32"/>
                  <a:gd name="T16" fmla="*/ 36 w 49"/>
                  <a:gd name="T17" fmla="*/ 1 h 32"/>
                  <a:gd name="T18" fmla="*/ 32 w 49"/>
                  <a:gd name="T19" fmla="*/ 6 h 32"/>
                  <a:gd name="T20" fmla="*/ 30 w 49"/>
                  <a:gd name="T21" fmla="*/ 8 h 32"/>
                  <a:gd name="T22" fmla="*/ 29 w 49"/>
                  <a:gd name="T23" fmla="*/ 9 h 32"/>
                  <a:gd name="T24" fmla="*/ 29 w 49"/>
                  <a:gd name="T25" fmla="*/ 10 h 32"/>
                  <a:gd name="T26" fmla="*/ 25 w 49"/>
                  <a:gd name="T27" fmla="*/ 12 h 32"/>
                  <a:gd name="T28" fmla="*/ 25 w 49"/>
                  <a:gd name="T29" fmla="*/ 15 h 32"/>
                  <a:gd name="T30" fmla="*/ 27 w 49"/>
                  <a:gd name="T31" fmla="*/ 14 h 32"/>
                  <a:gd name="T32" fmla="*/ 29 w 49"/>
                  <a:gd name="T33" fmla="*/ 13 h 32"/>
                  <a:gd name="T34" fmla="*/ 28 w 49"/>
                  <a:gd name="T35" fmla="*/ 11 h 32"/>
                  <a:gd name="T36" fmla="*/ 29 w 49"/>
                  <a:gd name="T37" fmla="*/ 13 h 32"/>
                  <a:gd name="T38" fmla="*/ 26 w 49"/>
                  <a:gd name="T39" fmla="*/ 14 h 32"/>
                  <a:gd name="T40" fmla="*/ 23 w 49"/>
                  <a:gd name="T41" fmla="*/ 13 h 32"/>
                  <a:gd name="T42" fmla="*/ 14 w 49"/>
                  <a:gd name="T43" fmla="*/ 20 h 32"/>
                  <a:gd name="T44" fmla="*/ 9 w 49"/>
                  <a:gd name="T45" fmla="*/ 23 h 32"/>
                  <a:gd name="T46" fmla="*/ 7 w 49"/>
                  <a:gd name="T47" fmla="*/ 26 h 32"/>
                  <a:gd name="T48" fmla="*/ 9 w 49"/>
                  <a:gd name="T49" fmla="*/ 28 h 32"/>
                  <a:gd name="T50" fmla="*/ 0 w 49"/>
                  <a:gd name="T51" fmla="*/ 26 h 32"/>
                  <a:gd name="T52" fmla="*/ 5 w 49"/>
                  <a:gd name="T53" fmla="*/ 32 h 32"/>
                  <a:gd name="T54" fmla="*/ 7 w 49"/>
                  <a:gd name="T55" fmla="*/ 31 h 32"/>
                  <a:gd name="T56" fmla="*/ 12 w 49"/>
                  <a:gd name="T57" fmla="*/ 30 h 32"/>
                  <a:gd name="T58" fmla="*/ 20 w 49"/>
                  <a:gd name="T59" fmla="*/ 29 h 32"/>
                  <a:gd name="T60" fmla="*/ 27 w 49"/>
                  <a:gd name="T61" fmla="*/ 24 h 32"/>
                  <a:gd name="T62" fmla="*/ 30 w 49"/>
                  <a:gd name="T63" fmla="*/ 18 h 32"/>
                  <a:gd name="T64" fmla="*/ 34 w 49"/>
                  <a:gd name="T65" fmla="*/ 14 h 32"/>
                  <a:gd name="T66" fmla="*/ 43 w 49"/>
                  <a:gd name="T67" fmla="*/ 14 h 32"/>
                  <a:gd name="T68" fmla="*/ 45 w 49"/>
                  <a:gd name="T69"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2">
                    <a:moveTo>
                      <a:pt x="45" y="10"/>
                    </a:moveTo>
                    <a:cubicBezTo>
                      <a:pt x="48" y="10"/>
                      <a:pt x="49" y="9"/>
                      <a:pt x="47" y="8"/>
                    </a:cubicBezTo>
                    <a:cubicBezTo>
                      <a:pt x="45" y="7"/>
                      <a:pt x="45" y="6"/>
                      <a:pt x="43" y="7"/>
                    </a:cubicBezTo>
                    <a:cubicBezTo>
                      <a:pt x="42" y="8"/>
                      <a:pt x="43" y="7"/>
                      <a:pt x="42" y="6"/>
                    </a:cubicBezTo>
                    <a:cubicBezTo>
                      <a:pt x="42" y="6"/>
                      <a:pt x="41" y="6"/>
                      <a:pt x="41" y="6"/>
                    </a:cubicBezTo>
                    <a:cubicBezTo>
                      <a:pt x="41" y="6"/>
                      <a:pt x="41" y="4"/>
                      <a:pt x="41" y="4"/>
                    </a:cubicBezTo>
                    <a:cubicBezTo>
                      <a:pt x="40" y="3"/>
                      <a:pt x="39" y="2"/>
                      <a:pt x="39" y="2"/>
                    </a:cubicBezTo>
                    <a:cubicBezTo>
                      <a:pt x="37" y="0"/>
                      <a:pt x="38" y="1"/>
                      <a:pt x="37" y="2"/>
                    </a:cubicBezTo>
                    <a:cubicBezTo>
                      <a:pt x="36" y="3"/>
                      <a:pt x="36" y="1"/>
                      <a:pt x="36" y="1"/>
                    </a:cubicBezTo>
                    <a:cubicBezTo>
                      <a:pt x="35" y="1"/>
                      <a:pt x="32" y="5"/>
                      <a:pt x="32" y="6"/>
                    </a:cubicBezTo>
                    <a:cubicBezTo>
                      <a:pt x="31" y="6"/>
                      <a:pt x="30" y="7"/>
                      <a:pt x="30" y="8"/>
                    </a:cubicBezTo>
                    <a:cubicBezTo>
                      <a:pt x="29" y="8"/>
                      <a:pt x="29" y="9"/>
                      <a:pt x="29" y="9"/>
                    </a:cubicBezTo>
                    <a:cubicBezTo>
                      <a:pt x="29" y="10"/>
                      <a:pt x="29" y="10"/>
                      <a:pt x="29" y="10"/>
                    </a:cubicBezTo>
                    <a:cubicBezTo>
                      <a:pt x="29" y="11"/>
                      <a:pt x="26" y="11"/>
                      <a:pt x="25" y="12"/>
                    </a:cubicBezTo>
                    <a:cubicBezTo>
                      <a:pt x="22" y="12"/>
                      <a:pt x="23" y="14"/>
                      <a:pt x="25" y="15"/>
                    </a:cubicBezTo>
                    <a:cubicBezTo>
                      <a:pt x="27" y="17"/>
                      <a:pt x="26" y="15"/>
                      <a:pt x="27" y="14"/>
                    </a:cubicBezTo>
                    <a:cubicBezTo>
                      <a:pt x="27" y="13"/>
                      <a:pt x="29" y="13"/>
                      <a:pt x="29" y="13"/>
                    </a:cubicBezTo>
                    <a:cubicBezTo>
                      <a:pt x="29" y="13"/>
                      <a:pt x="28" y="12"/>
                      <a:pt x="28" y="11"/>
                    </a:cubicBezTo>
                    <a:cubicBezTo>
                      <a:pt x="28" y="12"/>
                      <a:pt x="29" y="13"/>
                      <a:pt x="29" y="13"/>
                    </a:cubicBezTo>
                    <a:cubicBezTo>
                      <a:pt x="29" y="13"/>
                      <a:pt x="27" y="13"/>
                      <a:pt x="26" y="14"/>
                    </a:cubicBezTo>
                    <a:cubicBezTo>
                      <a:pt x="26" y="17"/>
                      <a:pt x="24" y="14"/>
                      <a:pt x="23" y="13"/>
                    </a:cubicBezTo>
                    <a:cubicBezTo>
                      <a:pt x="20" y="16"/>
                      <a:pt x="18" y="19"/>
                      <a:pt x="14" y="20"/>
                    </a:cubicBezTo>
                    <a:cubicBezTo>
                      <a:pt x="12" y="21"/>
                      <a:pt x="10" y="21"/>
                      <a:pt x="9" y="23"/>
                    </a:cubicBezTo>
                    <a:cubicBezTo>
                      <a:pt x="8" y="24"/>
                      <a:pt x="8" y="25"/>
                      <a:pt x="7" y="26"/>
                    </a:cubicBezTo>
                    <a:cubicBezTo>
                      <a:pt x="7" y="27"/>
                      <a:pt x="9" y="28"/>
                      <a:pt x="9" y="28"/>
                    </a:cubicBezTo>
                    <a:cubicBezTo>
                      <a:pt x="8" y="29"/>
                      <a:pt x="1" y="26"/>
                      <a:pt x="0" y="26"/>
                    </a:cubicBezTo>
                    <a:cubicBezTo>
                      <a:pt x="1" y="28"/>
                      <a:pt x="3" y="31"/>
                      <a:pt x="5" y="32"/>
                    </a:cubicBezTo>
                    <a:cubicBezTo>
                      <a:pt x="6" y="32"/>
                      <a:pt x="7" y="31"/>
                      <a:pt x="7" y="31"/>
                    </a:cubicBezTo>
                    <a:cubicBezTo>
                      <a:pt x="9" y="30"/>
                      <a:pt x="12" y="31"/>
                      <a:pt x="12" y="30"/>
                    </a:cubicBezTo>
                    <a:cubicBezTo>
                      <a:pt x="15" y="27"/>
                      <a:pt x="17" y="28"/>
                      <a:pt x="20" y="29"/>
                    </a:cubicBezTo>
                    <a:cubicBezTo>
                      <a:pt x="23" y="29"/>
                      <a:pt x="26" y="27"/>
                      <a:pt x="27" y="24"/>
                    </a:cubicBezTo>
                    <a:cubicBezTo>
                      <a:pt x="28" y="22"/>
                      <a:pt x="29" y="20"/>
                      <a:pt x="30" y="18"/>
                    </a:cubicBezTo>
                    <a:cubicBezTo>
                      <a:pt x="30" y="15"/>
                      <a:pt x="31" y="14"/>
                      <a:pt x="34" y="14"/>
                    </a:cubicBezTo>
                    <a:cubicBezTo>
                      <a:pt x="37" y="14"/>
                      <a:pt x="40" y="15"/>
                      <a:pt x="43" y="14"/>
                    </a:cubicBezTo>
                    <a:cubicBezTo>
                      <a:pt x="47" y="13"/>
                      <a:pt x="40" y="10"/>
                      <a:pt x="45" y="10"/>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703" name="Freeform 711">
                <a:extLst>
                  <a:ext uri="{FF2B5EF4-FFF2-40B4-BE49-F238E27FC236}">
                    <a16:creationId xmlns:a16="http://schemas.microsoft.com/office/drawing/2014/main" id="{4B32F6E9-838F-BAC3-1E14-9ED1F8D27379}"/>
                  </a:ext>
                </a:extLst>
              </p:cNvPr>
              <p:cNvSpPr>
                <a:spLocks/>
              </p:cNvSpPr>
              <p:nvPr/>
            </p:nvSpPr>
            <p:spPr bwMode="auto">
              <a:xfrm>
                <a:off x="8117621" y="3512670"/>
                <a:ext cx="89412" cy="54878"/>
              </a:xfrm>
              <a:custGeom>
                <a:avLst/>
                <a:gdLst>
                  <a:gd name="T0" fmla="*/ 2 w 17"/>
                  <a:gd name="T1" fmla="*/ 8 h 10"/>
                  <a:gd name="T2" fmla="*/ 7 w 17"/>
                  <a:gd name="T3" fmla="*/ 9 h 10"/>
                  <a:gd name="T4" fmla="*/ 12 w 17"/>
                  <a:gd name="T5" fmla="*/ 9 h 10"/>
                  <a:gd name="T6" fmla="*/ 16 w 17"/>
                  <a:gd name="T7" fmla="*/ 8 h 10"/>
                  <a:gd name="T8" fmla="*/ 15 w 17"/>
                  <a:gd name="T9" fmla="*/ 3 h 10"/>
                  <a:gd name="T10" fmla="*/ 10 w 17"/>
                  <a:gd name="T11" fmla="*/ 3 h 10"/>
                  <a:gd name="T12" fmla="*/ 6 w 17"/>
                  <a:gd name="T13" fmla="*/ 1 h 10"/>
                  <a:gd name="T14" fmla="*/ 2 w 17"/>
                  <a:gd name="T15" fmla="*/ 8 h 10"/>
                  <a:gd name="T16" fmla="*/ 2 w 17"/>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2" y="8"/>
                    </a:moveTo>
                    <a:cubicBezTo>
                      <a:pt x="3" y="9"/>
                      <a:pt x="6" y="10"/>
                      <a:pt x="7" y="9"/>
                    </a:cubicBezTo>
                    <a:cubicBezTo>
                      <a:pt x="9" y="8"/>
                      <a:pt x="10" y="10"/>
                      <a:pt x="12" y="9"/>
                    </a:cubicBezTo>
                    <a:cubicBezTo>
                      <a:pt x="13" y="9"/>
                      <a:pt x="17" y="9"/>
                      <a:pt x="16" y="8"/>
                    </a:cubicBezTo>
                    <a:cubicBezTo>
                      <a:pt x="15" y="6"/>
                      <a:pt x="14" y="5"/>
                      <a:pt x="15" y="3"/>
                    </a:cubicBezTo>
                    <a:cubicBezTo>
                      <a:pt x="13" y="2"/>
                      <a:pt x="11" y="4"/>
                      <a:pt x="10" y="3"/>
                    </a:cubicBezTo>
                    <a:cubicBezTo>
                      <a:pt x="9" y="2"/>
                      <a:pt x="7" y="0"/>
                      <a:pt x="6" y="1"/>
                    </a:cubicBezTo>
                    <a:cubicBezTo>
                      <a:pt x="4" y="3"/>
                      <a:pt x="0" y="6"/>
                      <a:pt x="2" y="8"/>
                    </a:cubicBezTo>
                    <a:cubicBezTo>
                      <a:pt x="3" y="9"/>
                      <a:pt x="1" y="7"/>
                      <a:pt x="2" y="8"/>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704" name="Freeform 712">
                <a:extLst>
                  <a:ext uri="{FF2B5EF4-FFF2-40B4-BE49-F238E27FC236}">
                    <a16:creationId xmlns:a16="http://schemas.microsoft.com/office/drawing/2014/main" id="{8C07DFD9-944F-03D4-9323-CB10E309783A}"/>
                  </a:ext>
                </a:extLst>
              </p:cNvPr>
              <p:cNvSpPr>
                <a:spLocks/>
              </p:cNvSpPr>
              <p:nvPr/>
            </p:nvSpPr>
            <p:spPr bwMode="auto">
              <a:xfrm>
                <a:off x="7911972" y="3450223"/>
                <a:ext cx="194918" cy="128679"/>
              </a:xfrm>
              <a:custGeom>
                <a:avLst/>
                <a:gdLst>
                  <a:gd name="T0" fmla="*/ 1 w 37"/>
                  <a:gd name="T1" fmla="*/ 3 h 23"/>
                  <a:gd name="T2" fmla="*/ 0 w 37"/>
                  <a:gd name="T3" fmla="*/ 9 h 23"/>
                  <a:gd name="T4" fmla="*/ 5 w 37"/>
                  <a:gd name="T5" fmla="*/ 13 h 23"/>
                  <a:gd name="T6" fmla="*/ 7 w 37"/>
                  <a:gd name="T7" fmla="*/ 14 h 23"/>
                  <a:gd name="T8" fmla="*/ 12 w 37"/>
                  <a:gd name="T9" fmla="*/ 15 h 23"/>
                  <a:gd name="T10" fmla="*/ 15 w 37"/>
                  <a:gd name="T11" fmla="*/ 16 h 23"/>
                  <a:gd name="T12" fmla="*/ 19 w 37"/>
                  <a:gd name="T13" fmla="*/ 16 h 23"/>
                  <a:gd name="T14" fmla="*/ 22 w 37"/>
                  <a:gd name="T15" fmla="*/ 19 h 23"/>
                  <a:gd name="T16" fmla="*/ 26 w 37"/>
                  <a:gd name="T17" fmla="*/ 20 h 23"/>
                  <a:gd name="T18" fmla="*/ 29 w 37"/>
                  <a:gd name="T19" fmla="*/ 22 h 23"/>
                  <a:gd name="T20" fmla="*/ 32 w 37"/>
                  <a:gd name="T21" fmla="*/ 20 h 23"/>
                  <a:gd name="T22" fmla="*/ 35 w 37"/>
                  <a:gd name="T23" fmla="*/ 22 h 23"/>
                  <a:gd name="T24" fmla="*/ 37 w 37"/>
                  <a:gd name="T25" fmla="*/ 21 h 23"/>
                  <a:gd name="T26" fmla="*/ 37 w 37"/>
                  <a:gd name="T27" fmla="*/ 18 h 23"/>
                  <a:gd name="T28" fmla="*/ 37 w 37"/>
                  <a:gd name="T29" fmla="*/ 14 h 23"/>
                  <a:gd name="T30" fmla="*/ 32 w 37"/>
                  <a:gd name="T31" fmla="*/ 14 h 23"/>
                  <a:gd name="T32" fmla="*/ 31 w 37"/>
                  <a:gd name="T33" fmla="*/ 13 h 23"/>
                  <a:gd name="T34" fmla="*/ 28 w 37"/>
                  <a:gd name="T35" fmla="*/ 13 h 23"/>
                  <a:gd name="T36" fmla="*/ 26 w 37"/>
                  <a:gd name="T37" fmla="*/ 12 h 23"/>
                  <a:gd name="T38" fmla="*/ 24 w 37"/>
                  <a:gd name="T39" fmla="*/ 12 h 23"/>
                  <a:gd name="T40" fmla="*/ 20 w 37"/>
                  <a:gd name="T41" fmla="*/ 10 h 23"/>
                  <a:gd name="T42" fmla="*/ 18 w 37"/>
                  <a:gd name="T43" fmla="*/ 8 h 23"/>
                  <a:gd name="T44" fmla="*/ 16 w 37"/>
                  <a:gd name="T45" fmla="*/ 7 h 23"/>
                  <a:gd name="T46" fmla="*/ 10 w 37"/>
                  <a:gd name="T47" fmla="*/ 2 h 23"/>
                  <a:gd name="T48" fmla="*/ 8 w 37"/>
                  <a:gd name="T49" fmla="*/ 0 h 23"/>
                  <a:gd name="T50" fmla="*/ 5 w 37"/>
                  <a:gd name="T51" fmla="*/ 2 h 23"/>
                  <a:gd name="T52" fmla="*/ 4 w 37"/>
                  <a:gd name="T53" fmla="*/ 2 h 23"/>
                  <a:gd name="T54" fmla="*/ 1 w 37"/>
                  <a:gd name="T55" fmla="*/ 3 h 23"/>
                  <a:gd name="T56" fmla="*/ 1 w 37"/>
                  <a:gd name="T57"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23">
                    <a:moveTo>
                      <a:pt x="1" y="3"/>
                    </a:moveTo>
                    <a:cubicBezTo>
                      <a:pt x="0" y="4"/>
                      <a:pt x="0" y="8"/>
                      <a:pt x="0" y="9"/>
                    </a:cubicBezTo>
                    <a:cubicBezTo>
                      <a:pt x="1" y="10"/>
                      <a:pt x="4" y="11"/>
                      <a:pt x="5" y="13"/>
                    </a:cubicBezTo>
                    <a:cubicBezTo>
                      <a:pt x="6" y="13"/>
                      <a:pt x="7" y="14"/>
                      <a:pt x="7" y="14"/>
                    </a:cubicBezTo>
                    <a:cubicBezTo>
                      <a:pt x="9" y="15"/>
                      <a:pt x="10" y="14"/>
                      <a:pt x="12" y="15"/>
                    </a:cubicBezTo>
                    <a:cubicBezTo>
                      <a:pt x="13" y="15"/>
                      <a:pt x="14" y="16"/>
                      <a:pt x="15" y="16"/>
                    </a:cubicBezTo>
                    <a:cubicBezTo>
                      <a:pt x="16" y="16"/>
                      <a:pt x="18" y="16"/>
                      <a:pt x="19" y="16"/>
                    </a:cubicBezTo>
                    <a:cubicBezTo>
                      <a:pt x="20" y="17"/>
                      <a:pt x="21" y="18"/>
                      <a:pt x="22" y="19"/>
                    </a:cubicBezTo>
                    <a:cubicBezTo>
                      <a:pt x="23" y="19"/>
                      <a:pt x="25" y="19"/>
                      <a:pt x="26" y="20"/>
                    </a:cubicBezTo>
                    <a:cubicBezTo>
                      <a:pt x="27" y="20"/>
                      <a:pt x="28" y="22"/>
                      <a:pt x="29" y="22"/>
                    </a:cubicBezTo>
                    <a:cubicBezTo>
                      <a:pt x="30" y="22"/>
                      <a:pt x="31" y="20"/>
                      <a:pt x="32" y="20"/>
                    </a:cubicBezTo>
                    <a:cubicBezTo>
                      <a:pt x="33" y="21"/>
                      <a:pt x="33" y="23"/>
                      <a:pt x="35" y="22"/>
                    </a:cubicBezTo>
                    <a:cubicBezTo>
                      <a:pt x="35" y="22"/>
                      <a:pt x="37" y="21"/>
                      <a:pt x="37" y="21"/>
                    </a:cubicBezTo>
                    <a:cubicBezTo>
                      <a:pt x="37" y="20"/>
                      <a:pt x="37" y="19"/>
                      <a:pt x="37" y="18"/>
                    </a:cubicBezTo>
                    <a:cubicBezTo>
                      <a:pt x="36" y="17"/>
                      <a:pt x="37" y="16"/>
                      <a:pt x="37" y="14"/>
                    </a:cubicBezTo>
                    <a:cubicBezTo>
                      <a:pt x="35" y="14"/>
                      <a:pt x="34" y="15"/>
                      <a:pt x="32" y="14"/>
                    </a:cubicBezTo>
                    <a:cubicBezTo>
                      <a:pt x="32" y="14"/>
                      <a:pt x="31" y="13"/>
                      <a:pt x="31" y="13"/>
                    </a:cubicBezTo>
                    <a:cubicBezTo>
                      <a:pt x="30" y="13"/>
                      <a:pt x="29" y="14"/>
                      <a:pt x="28" y="13"/>
                    </a:cubicBezTo>
                    <a:cubicBezTo>
                      <a:pt x="28" y="13"/>
                      <a:pt x="27" y="12"/>
                      <a:pt x="26" y="12"/>
                    </a:cubicBezTo>
                    <a:cubicBezTo>
                      <a:pt x="25" y="12"/>
                      <a:pt x="24" y="14"/>
                      <a:pt x="24" y="12"/>
                    </a:cubicBezTo>
                    <a:cubicBezTo>
                      <a:pt x="22" y="10"/>
                      <a:pt x="21" y="11"/>
                      <a:pt x="20" y="10"/>
                    </a:cubicBezTo>
                    <a:cubicBezTo>
                      <a:pt x="19" y="9"/>
                      <a:pt x="19" y="8"/>
                      <a:pt x="18" y="8"/>
                    </a:cubicBezTo>
                    <a:cubicBezTo>
                      <a:pt x="17" y="7"/>
                      <a:pt x="16" y="7"/>
                      <a:pt x="16" y="7"/>
                    </a:cubicBezTo>
                    <a:cubicBezTo>
                      <a:pt x="14" y="6"/>
                      <a:pt x="11" y="4"/>
                      <a:pt x="10" y="2"/>
                    </a:cubicBezTo>
                    <a:cubicBezTo>
                      <a:pt x="10" y="1"/>
                      <a:pt x="9" y="0"/>
                      <a:pt x="8" y="0"/>
                    </a:cubicBezTo>
                    <a:cubicBezTo>
                      <a:pt x="6" y="0"/>
                      <a:pt x="6" y="1"/>
                      <a:pt x="5" y="2"/>
                    </a:cubicBezTo>
                    <a:cubicBezTo>
                      <a:pt x="5" y="3"/>
                      <a:pt x="4" y="2"/>
                      <a:pt x="4" y="2"/>
                    </a:cubicBezTo>
                    <a:cubicBezTo>
                      <a:pt x="3" y="3"/>
                      <a:pt x="2" y="3"/>
                      <a:pt x="1" y="3"/>
                    </a:cubicBezTo>
                    <a:cubicBezTo>
                      <a:pt x="0" y="4"/>
                      <a:pt x="2" y="3"/>
                      <a:pt x="1" y="3"/>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705" name="Freeform 713">
                <a:extLst>
                  <a:ext uri="{FF2B5EF4-FFF2-40B4-BE49-F238E27FC236}">
                    <a16:creationId xmlns:a16="http://schemas.microsoft.com/office/drawing/2014/main" id="{D76EF59C-4777-A0CC-4F4E-FC660675A761}"/>
                  </a:ext>
                </a:extLst>
              </p:cNvPr>
              <p:cNvSpPr>
                <a:spLocks/>
              </p:cNvSpPr>
              <p:nvPr/>
            </p:nvSpPr>
            <p:spPr bwMode="auto">
              <a:xfrm>
                <a:off x="8452023" y="3917636"/>
                <a:ext cx="146636" cy="128679"/>
              </a:xfrm>
              <a:custGeom>
                <a:avLst/>
                <a:gdLst>
                  <a:gd name="T0" fmla="*/ 14 w 28"/>
                  <a:gd name="T1" fmla="*/ 19 h 23"/>
                  <a:gd name="T2" fmla="*/ 19 w 28"/>
                  <a:gd name="T3" fmla="*/ 18 h 23"/>
                  <a:gd name="T4" fmla="*/ 19 w 28"/>
                  <a:gd name="T5" fmla="*/ 15 h 23"/>
                  <a:gd name="T6" fmla="*/ 21 w 28"/>
                  <a:gd name="T7" fmla="*/ 14 h 23"/>
                  <a:gd name="T8" fmla="*/ 24 w 28"/>
                  <a:gd name="T9" fmla="*/ 12 h 23"/>
                  <a:gd name="T10" fmla="*/ 27 w 28"/>
                  <a:gd name="T11" fmla="*/ 9 h 23"/>
                  <a:gd name="T12" fmla="*/ 26 w 28"/>
                  <a:gd name="T13" fmla="*/ 1 h 23"/>
                  <a:gd name="T14" fmla="*/ 22 w 28"/>
                  <a:gd name="T15" fmla="*/ 1 h 23"/>
                  <a:gd name="T16" fmla="*/ 19 w 28"/>
                  <a:gd name="T17" fmla="*/ 2 h 23"/>
                  <a:gd name="T18" fmla="*/ 17 w 28"/>
                  <a:gd name="T19" fmla="*/ 2 h 23"/>
                  <a:gd name="T20" fmla="*/ 3 w 28"/>
                  <a:gd name="T21" fmla="*/ 3 h 23"/>
                  <a:gd name="T22" fmla="*/ 0 w 28"/>
                  <a:gd name="T23" fmla="*/ 7 h 23"/>
                  <a:gd name="T24" fmla="*/ 1 w 28"/>
                  <a:gd name="T25" fmla="*/ 10 h 23"/>
                  <a:gd name="T26" fmla="*/ 3 w 28"/>
                  <a:gd name="T27" fmla="*/ 14 h 23"/>
                  <a:gd name="T28" fmla="*/ 5 w 28"/>
                  <a:gd name="T29" fmla="*/ 18 h 23"/>
                  <a:gd name="T30" fmla="*/ 6 w 28"/>
                  <a:gd name="T31" fmla="*/ 19 h 23"/>
                  <a:gd name="T32" fmla="*/ 7 w 28"/>
                  <a:gd name="T33" fmla="*/ 21 h 23"/>
                  <a:gd name="T34" fmla="*/ 8 w 28"/>
                  <a:gd name="T35" fmla="*/ 23 h 23"/>
                  <a:gd name="T36" fmla="*/ 14 w 28"/>
                  <a:gd name="T37" fmla="*/ 19 h 23"/>
                  <a:gd name="T38" fmla="*/ 14 w 28"/>
                  <a:gd name="T3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3">
                    <a:moveTo>
                      <a:pt x="14" y="19"/>
                    </a:moveTo>
                    <a:cubicBezTo>
                      <a:pt x="14" y="18"/>
                      <a:pt x="20" y="20"/>
                      <a:pt x="19" y="18"/>
                    </a:cubicBezTo>
                    <a:cubicBezTo>
                      <a:pt x="19" y="18"/>
                      <a:pt x="18" y="15"/>
                      <a:pt x="19" y="15"/>
                    </a:cubicBezTo>
                    <a:cubicBezTo>
                      <a:pt x="20" y="15"/>
                      <a:pt x="21" y="16"/>
                      <a:pt x="21" y="14"/>
                    </a:cubicBezTo>
                    <a:cubicBezTo>
                      <a:pt x="21" y="12"/>
                      <a:pt x="23" y="13"/>
                      <a:pt x="24" y="12"/>
                    </a:cubicBezTo>
                    <a:cubicBezTo>
                      <a:pt x="26" y="12"/>
                      <a:pt x="26" y="10"/>
                      <a:pt x="27" y="9"/>
                    </a:cubicBezTo>
                    <a:cubicBezTo>
                      <a:pt x="28" y="7"/>
                      <a:pt x="25" y="2"/>
                      <a:pt x="26" y="1"/>
                    </a:cubicBezTo>
                    <a:cubicBezTo>
                      <a:pt x="24" y="2"/>
                      <a:pt x="24" y="2"/>
                      <a:pt x="22" y="1"/>
                    </a:cubicBezTo>
                    <a:cubicBezTo>
                      <a:pt x="21" y="0"/>
                      <a:pt x="19" y="2"/>
                      <a:pt x="19" y="2"/>
                    </a:cubicBezTo>
                    <a:cubicBezTo>
                      <a:pt x="19" y="4"/>
                      <a:pt x="17" y="2"/>
                      <a:pt x="17" y="2"/>
                    </a:cubicBezTo>
                    <a:cubicBezTo>
                      <a:pt x="13" y="1"/>
                      <a:pt x="6" y="0"/>
                      <a:pt x="3" y="3"/>
                    </a:cubicBezTo>
                    <a:cubicBezTo>
                      <a:pt x="2" y="4"/>
                      <a:pt x="0" y="5"/>
                      <a:pt x="0" y="7"/>
                    </a:cubicBezTo>
                    <a:cubicBezTo>
                      <a:pt x="0" y="8"/>
                      <a:pt x="1" y="9"/>
                      <a:pt x="1" y="10"/>
                    </a:cubicBezTo>
                    <a:cubicBezTo>
                      <a:pt x="3" y="11"/>
                      <a:pt x="3" y="13"/>
                      <a:pt x="3" y="14"/>
                    </a:cubicBezTo>
                    <a:cubicBezTo>
                      <a:pt x="4" y="16"/>
                      <a:pt x="4" y="17"/>
                      <a:pt x="5" y="18"/>
                    </a:cubicBezTo>
                    <a:cubicBezTo>
                      <a:pt x="5" y="19"/>
                      <a:pt x="6" y="18"/>
                      <a:pt x="6" y="19"/>
                    </a:cubicBezTo>
                    <a:cubicBezTo>
                      <a:pt x="7" y="19"/>
                      <a:pt x="6" y="20"/>
                      <a:pt x="7" y="21"/>
                    </a:cubicBezTo>
                    <a:cubicBezTo>
                      <a:pt x="9" y="21"/>
                      <a:pt x="8" y="22"/>
                      <a:pt x="8" y="23"/>
                    </a:cubicBezTo>
                    <a:cubicBezTo>
                      <a:pt x="8" y="22"/>
                      <a:pt x="14" y="20"/>
                      <a:pt x="14" y="19"/>
                    </a:cubicBezTo>
                    <a:cubicBezTo>
                      <a:pt x="14" y="19"/>
                      <a:pt x="14" y="20"/>
                      <a:pt x="14" y="19"/>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706" name="Freeform 714">
                <a:extLst>
                  <a:ext uri="{FF2B5EF4-FFF2-40B4-BE49-F238E27FC236}">
                    <a16:creationId xmlns:a16="http://schemas.microsoft.com/office/drawing/2014/main" id="{C95D8317-5E3E-43F8-505B-1893947EDC86}"/>
                  </a:ext>
                </a:extLst>
              </p:cNvPr>
              <p:cNvSpPr>
                <a:spLocks/>
              </p:cNvSpPr>
              <p:nvPr/>
            </p:nvSpPr>
            <p:spPr bwMode="auto">
              <a:xfrm>
                <a:off x="8394799" y="4144719"/>
                <a:ext cx="116236" cy="145713"/>
              </a:xfrm>
              <a:custGeom>
                <a:avLst/>
                <a:gdLst>
                  <a:gd name="T0" fmla="*/ 10 w 22"/>
                  <a:gd name="T1" fmla="*/ 3 h 26"/>
                  <a:gd name="T2" fmla="*/ 7 w 22"/>
                  <a:gd name="T3" fmla="*/ 4 h 26"/>
                  <a:gd name="T4" fmla="*/ 6 w 22"/>
                  <a:gd name="T5" fmla="*/ 4 h 26"/>
                  <a:gd name="T6" fmla="*/ 5 w 22"/>
                  <a:gd name="T7" fmla="*/ 1 h 26"/>
                  <a:gd name="T8" fmla="*/ 0 w 22"/>
                  <a:gd name="T9" fmla="*/ 0 h 26"/>
                  <a:gd name="T10" fmla="*/ 1 w 22"/>
                  <a:gd name="T11" fmla="*/ 6 h 26"/>
                  <a:gd name="T12" fmla="*/ 4 w 22"/>
                  <a:gd name="T13" fmla="*/ 14 h 26"/>
                  <a:gd name="T14" fmla="*/ 9 w 22"/>
                  <a:gd name="T15" fmla="*/ 21 h 26"/>
                  <a:gd name="T16" fmla="*/ 19 w 22"/>
                  <a:gd name="T17" fmla="*/ 26 h 26"/>
                  <a:gd name="T18" fmla="*/ 20 w 22"/>
                  <a:gd name="T19" fmla="*/ 23 h 26"/>
                  <a:gd name="T20" fmla="*/ 16 w 22"/>
                  <a:gd name="T21" fmla="*/ 14 h 26"/>
                  <a:gd name="T22" fmla="*/ 16 w 22"/>
                  <a:gd name="T23" fmla="*/ 6 h 26"/>
                  <a:gd name="T24" fmla="*/ 10 w 22"/>
                  <a:gd name="T25" fmla="*/ 3 h 26"/>
                  <a:gd name="T26" fmla="*/ 10 w 22"/>
                  <a:gd name="T27"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6">
                    <a:moveTo>
                      <a:pt x="10" y="3"/>
                    </a:moveTo>
                    <a:cubicBezTo>
                      <a:pt x="9" y="3"/>
                      <a:pt x="8" y="4"/>
                      <a:pt x="7" y="4"/>
                    </a:cubicBezTo>
                    <a:cubicBezTo>
                      <a:pt x="7" y="3"/>
                      <a:pt x="6" y="4"/>
                      <a:pt x="6" y="4"/>
                    </a:cubicBezTo>
                    <a:cubicBezTo>
                      <a:pt x="5" y="4"/>
                      <a:pt x="5" y="2"/>
                      <a:pt x="5" y="1"/>
                    </a:cubicBezTo>
                    <a:cubicBezTo>
                      <a:pt x="4" y="0"/>
                      <a:pt x="2" y="0"/>
                      <a:pt x="0" y="0"/>
                    </a:cubicBezTo>
                    <a:cubicBezTo>
                      <a:pt x="1" y="1"/>
                      <a:pt x="1" y="4"/>
                      <a:pt x="1" y="6"/>
                    </a:cubicBezTo>
                    <a:cubicBezTo>
                      <a:pt x="2" y="8"/>
                      <a:pt x="3" y="11"/>
                      <a:pt x="4" y="14"/>
                    </a:cubicBezTo>
                    <a:cubicBezTo>
                      <a:pt x="6" y="16"/>
                      <a:pt x="7" y="19"/>
                      <a:pt x="9" y="21"/>
                    </a:cubicBezTo>
                    <a:cubicBezTo>
                      <a:pt x="12" y="22"/>
                      <a:pt x="15" y="26"/>
                      <a:pt x="19" y="26"/>
                    </a:cubicBezTo>
                    <a:cubicBezTo>
                      <a:pt x="22" y="26"/>
                      <a:pt x="21" y="25"/>
                      <a:pt x="20" y="23"/>
                    </a:cubicBezTo>
                    <a:cubicBezTo>
                      <a:pt x="18" y="20"/>
                      <a:pt x="16" y="18"/>
                      <a:pt x="16" y="14"/>
                    </a:cubicBezTo>
                    <a:cubicBezTo>
                      <a:pt x="16" y="11"/>
                      <a:pt x="18" y="9"/>
                      <a:pt x="16" y="6"/>
                    </a:cubicBezTo>
                    <a:cubicBezTo>
                      <a:pt x="15" y="5"/>
                      <a:pt x="11" y="0"/>
                      <a:pt x="10" y="3"/>
                    </a:cubicBezTo>
                    <a:cubicBezTo>
                      <a:pt x="9" y="4"/>
                      <a:pt x="10" y="2"/>
                      <a:pt x="10" y="3"/>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707" name="Freeform 715">
                <a:extLst>
                  <a:ext uri="{FF2B5EF4-FFF2-40B4-BE49-F238E27FC236}">
                    <a16:creationId xmlns:a16="http://schemas.microsoft.com/office/drawing/2014/main" id="{CA3A03A6-28F4-9440-C771-F11245DCF821}"/>
                  </a:ext>
                </a:extLst>
              </p:cNvPr>
              <p:cNvSpPr>
                <a:spLocks/>
              </p:cNvSpPr>
              <p:nvPr/>
            </p:nvSpPr>
            <p:spPr bwMode="auto">
              <a:xfrm>
                <a:off x="7740299" y="2672461"/>
                <a:ext cx="1571876" cy="1084325"/>
              </a:xfrm>
              <a:custGeom>
                <a:avLst/>
                <a:gdLst>
                  <a:gd name="T0" fmla="*/ 279 w 300"/>
                  <a:gd name="T1" fmla="*/ 37 h 195"/>
                  <a:gd name="T2" fmla="*/ 244 w 300"/>
                  <a:gd name="T3" fmla="*/ 1 h 195"/>
                  <a:gd name="T4" fmla="*/ 223 w 300"/>
                  <a:gd name="T5" fmla="*/ 18 h 195"/>
                  <a:gd name="T6" fmla="*/ 214 w 300"/>
                  <a:gd name="T7" fmla="*/ 27 h 195"/>
                  <a:gd name="T8" fmla="*/ 205 w 300"/>
                  <a:gd name="T9" fmla="*/ 39 h 195"/>
                  <a:gd name="T10" fmla="*/ 224 w 300"/>
                  <a:gd name="T11" fmla="*/ 46 h 195"/>
                  <a:gd name="T12" fmla="*/ 197 w 300"/>
                  <a:gd name="T13" fmla="*/ 55 h 195"/>
                  <a:gd name="T14" fmla="*/ 180 w 300"/>
                  <a:gd name="T15" fmla="*/ 66 h 195"/>
                  <a:gd name="T16" fmla="*/ 146 w 300"/>
                  <a:gd name="T17" fmla="*/ 75 h 195"/>
                  <a:gd name="T18" fmla="*/ 121 w 300"/>
                  <a:gd name="T19" fmla="*/ 70 h 195"/>
                  <a:gd name="T20" fmla="*/ 94 w 300"/>
                  <a:gd name="T21" fmla="*/ 56 h 195"/>
                  <a:gd name="T22" fmla="*/ 66 w 300"/>
                  <a:gd name="T23" fmla="*/ 30 h 195"/>
                  <a:gd name="T24" fmla="*/ 56 w 300"/>
                  <a:gd name="T25" fmla="*/ 44 h 195"/>
                  <a:gd name="T26" fmla="*/ 44 w 300"/>
                  <a:gd name="T27" fmla="*/ 51 h 195"/>
                  <a:gd name="T28" fmla="*/ 34 w 300"/>
                  <a:gd name="T29" fmla="*/ 63 h 195"/>
                  <a:gd name="T30" fmla="*/ 28 w 300"/>
                  <a:gd name="T31" fmla="*/ 76 h 195"/>
                  <a:gd name="T32" fmla="*/ 11 w 300"/>
                  <a:gd name="T33" fmla="*/ 84 h 195"/>
                  <a:gd name="T34" fmla="*/ 1 w 300"/>
                  <a:gd name="T35" fmla="*/ 91 h 195"/>
                  <a:gd name="T36" fmla="*/ 7 w 300"/>
                  <a:gd name="T37" fmla="*/ 103 h 195"/>
                  <a:gd name="T38" fmla="*/ 23 w 300"/>
                  <a:gd name="T39" fmla="*/ 111 h 195"/>
                  <a:gd name="T40" fmla="*/ 27 w 300"/>
                  <a:gd name="T41" fmla="*/ 121 h 195"/>
                  <a:gd name="T42" fmla="*/ 27 w 300"/>
                  <a:gd name="T43" fmla="*/ 135 h 195"/>
                  <a:gd name="T44" fmla="*/ 40 w 300"/>
                  <a:gd name="T45" fmla="*/ 140 h 195"/>
                  <a:gd name="T46" fmla="*/ 62 w 300"/>
                  <a:gd name="T47" fmla="*/ 154 h 195"/>
                  <a:gd name="T48" fmla="*/ 74 w 300"/>
                  <a:gd name="T49" fmla="*/ 156 h 195"/>
                  <a:gd name="T50" fmla="*/ 92 w 300"/>
                  <a:gd name="T51" fmla="*/ 151 h 195"/>
                  <a:gd name="T52" fmla="*/ 106 w 300"/>
                  <a:gd name="T53" fmla="*/ 146 h 195"/>
                  <a:gd name="T54" fmla="*/ 116 w 300"/>
                  <a:gd name="T55" fmla="*/ 155 h 195"/>
                  <a:gd name="T56" fmla="*/ 117 w 300"/>
                  <a:gd name="T57" fmla="*/ 166 h 195"/>
                  <a:gd name="T58" fmla="*/ 119 w 300"/>
                  <a:gd name="T59" fmla="*/ 178 h 195"/>
                  <a:gd name="T60" fmla="*/ 125 w 300"/>
                  <a:gd name="T61" fmla="*/ 187 h 195"/>
                  <a:gd name="T62" fmla="*/ 134 w 300"/>
                  <a:gd name="T63" fmla="*/ 186 h 195"/>
                  <a:gd name="T64" fmla="*/ 143 w 300"/>
                  <a:gd name="T65" fmla="*/ 182 h 195"/>
                  <a:gd name="T66" fmla="*/ 155 w 300"/>
                  <a:gd name="T67" fmla="*/ 180 h 195"/>
                  <a:gd name="T68" fmla="*/ 168 w 300"/>
                  <a:gd name="T69" fmla="*/ 186 h 195"/>
                  <a:gd name="T70" fmla="*/ 175 w 300"/>
                  <a:gd name="T71" fmla="*/ 195 h 195"/>
                  <a:gd name="T72" fmla="*/ 189 w 300"/>
                  <a:gd name="T73" fmla="*/ 186 h 195"/>
                  <a:gd name="T74" fmla="*/ 202 w 300"/>
                  <a:gd name="T75" fmla="*/ 182 h 195"/>
                  <a:gd name="T76" fmla="*/ 215 w 300"/>
                  <a:gd name="T77" fmla="*/ 173 h 195"/>
                  <a:gd name="T78" fmla="*/ 221 w 300"/>
                  <a:gd name="T79" fmla="*/ 164 h 195"/>
                  <a:gd name="T80" fmla="*/ 228 w 300"/>
                  <a:gd name="T81" fmla="*/ 156 h 195"/>
                  <a:gd name="T82" fmla="*/ 232 w 300"/>
                  <a:gd name="T83" fmla="*/ 149 h 195"/>
                  <a:gd name="T84" fmla="*/ 236 w 300"/>
                  <a:gd name="T85" fmla="*/ 143 h 195"/>
                  <a:gd name="T86" fmla="*/ 231 w 300"/>
                  <a:gd name="T87" fmla="*/ 139 h 195"/>
                  <a:gd name="T88" fmla="*/ 229 w 300"/>
                  <a:gd name="T89" fmla="*/ 132 h 195"/>
                  <a:gd name="T90" fmla="*/ 221 w 300"/>
                  <a:gd name="T91" fmla="*/ 115 h 195"/>
                  <a:gd name="T92" fmla="*/ 229 w 300"/>
                  <a:gd name="T93" fmla="*/ 106 h 195"/>
                  <a:gd name="T94" fmla="*/ 238 w 300"/>
                  <a:gd name="T95" fmla="*/ 102 h 195"/>
                  <a:gd name="T96" fmla="*/ 220 w 300"/>
                  <a:gd name="T97" fmla="*/ 102 h 195"/>
                  <a:gd name="T98" fmla="*/ 221 w 300"/>
                  <a:gd name="T99" fmla="*/ 90 h 195"/>
                  <a:gd name="T100" fmla="*/ 234 w 300"/>
                  <a:gd name="T101" fmla="*/ 87 h 195"/>
                  <a:gd name="T102" fmla="*/ 238 w 300"/>
                  <a:gd name="T103" fmla="*/ 89 h 195"/>
                  <a:gd name="T104" fmla="*/ 259 w 300"/>
                  <a:gd name="T105" fmla="*/ 77 h 195"/>
                  <a:gd name="T106" fmla="*/ 271 w 300"/>
                  <a:gd name="T107" fmla="*/ 72 h 195"/>
                  <a:gd name="T108" fmla="*/ 281 w 300"/>
                  <a:gd name="T109" fmla="*/ 60 h 195"/>
                  <a:gd name="T110" fmla="*/ 295 w 300"/>
                  <a:gd name="T111" fmla="*/ 4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0" h="195">
                    <a:moveTo>
                      <a:pt x="298" y="37"/>
                    </a:moveTo>
                    <a:cubicBezTo>
                      <a:pt x="298" y="35"/>
                      <a:pt x="294" y="36"/>
                      <a:pt x="293" y="37"/>
                    </a:cubicBezTo>
                    <a:cubicBezTo>
                      <a:pt x="291" y="37"/>
                      <a:pt x="290" y="38"/>
                      <a:pt x="288" y="39"/>
                    </a:cubicBezTo>
                    <a:cubicBezTo>
                      <a:pt x="286" y="40"/>
                      <a:pt x="279" y="40"/>
                      <a:pt x="279" y="37"/>
                    </a:cubicBezTo>
                    <a:cubicBezTo>
                      <a:pt x="277" y="33"/>
                      <a:pt x="276" y="31"/>
                      <a:pt x="272" y="29"/>
                    </a:cubicBezTo>
                    <a:cubicBezTo>
                      <a:pt x="269" y="28"/>
                      <a:pt x="263" y="28"/>
                      <a:pt x="262" y="24"/>
                    </a:cubicBezTo>
                    <a:cubicBezTo>
                      <a:pt x="261" y="18"/>
                      <a:pt x="259" y="11"/>
                      <a:pt x="255" y="6"/>
                    </a:cubicBezTo>
                    <a:cubicBezTo>
                      <a:pt x="252" y="3"/>
                      <a:pt x="248" y="3"/>
                      <a:pt x="244" y="1"/>
                    </a:cubicBezTo>
                    <a:cubicBezTo>
                      <a:pt x="240" y="0"/>
                      <a:pt x="233" y="1"/>
                      <a:pt x="229" y="3"/>
                    </a:cubicBezTo>
                    <a:cubicBezTo>
                      <a:pt x="228" y="4"/>
                      <a:pt x="226" y="5"/>
                      <a:pt x="225" y="6"/>
                    </a:cubicBezTo>
                    <a:cubicBezTo>
                      <a:pt x="225" y="7"/>
                      <a:pt x="228" y="7"/>
                      <a:pt x="228" y="8"/>
                    </a:cubicBezTo>
                    <a:cubicBezTo>
                      <a:pt x="229" y="12"/>
                      <a:pt x="224" y="15"/>
                      <a:pt x="223" y="18"/>
                    </a:cubicBezTo>
                    <a:cubicBezTo>
                      <a:pt x="222" y="19"/>
                      <a:pt x="222" y="20"/>
                      <a:pt x="222" y="21"/>
                    </a:cubicBezTo>
                    <a:cubicBezTo>
                      <a:pt x="222" y="22"/>
                      <a:pt x="222" y="22"/>
                      <a:pt x="222" y="23"/>
                    </a:cubicBezTo>
                    <a:cubicBezTo>
                      <a:pt x="222" y="25"/>
                      <a:pt x="219" y="25"/>
                      <a:pt x="217" y="26"/>
                    </a:cubicBezTo>
                    <a:cubicBezTo>
                      <a:pt x="216" y="26"/>
                      <a:pt x="215" y="27"/>
                      <a:pt x="214" y="27"/>
                    </a:cubicBezTo>
                    <a:cubicBezTo>
                      <a:pt x="213" y="27"/>
                      <a:pt x="208" y="25"/>
                      <a:pt x="208" y="25"/>
                    </a:cubicBezTo>
                    <a:cubicBezTo>
                      <a:pt x="207" y="27"/>
                      <a:pt x="206" y="30"/>
                      <a:pt x="205" y="32"/>
                    </a:cubicBezTo>
                    <a:cubicBezTo>
                      <a:pt x="205" y="33"/>
                      <a:pt x="204" y="34"/>
                      <a:pt x="204" y="35"/>
                    </a:cubicBezTo>
                    <a:cubicBezTo>
                      <a:pt x="204" y="35"/>
                      <a:pt x="202" y="41"/>
                      <a:pt x="205" y="39"/>
                    </a:cubicBezTo>
                    <a:cubicBezTo>
                      <a:pt x="206" y="38"/>
                      <a:pt x="206" y="38"/>
                      <a:pt x="208" y="38"/>
                    </a:cubicBezTo>
                    <a:cubicBezTo>
                      <a:pt x="209" y="38"/>
                      <a:pt x="211" y="40"/>
                      <a:pt x="212" y="39"/>
                    </a:cubicBezTo>
                    <a:cubicBezTo>
                      <a:pt x="216" y="36"/>
                      <a:pt x="219" y="38"/>
                      <a:pt x="222" y="42"/>
                    </a:cubicBezTo>
                    <a:cubicBezTo>
                      <a:pt x="223" y="43"/>
                      <a:pt x="225" y="45"/>
                      <a:pt x="224" y="46"/>
                    </a:cubicBezTo>
                    <a:cubicBezTo>
                      <a:pt x="224" y="46"/>
                      <a:pt x="220" y="45"/>
                      <a:pt x="219" y="45"/>
                    </a:cubicBezTo>
                    <a:cubicBezTo>
                      <a:pt x="216" y="46"/>
                      <a:pt x="212" y="46"/>
                      <a:pt x="209" y="47"/>
                    </a:cubicBezTo>
                    <a:cubicBezTo>
                      <a:pt x="206" y="48"/>
                      <a:pt x="206" y="54"/>
                      <a:pt x="202" y="54"/>
                    </a:cubicBezTo>
                    <a:cubicBezTo>
                      <a:pt x="200" y="54"/>
                      <a:pt x="198" y="53"/>
                      <a:pt x="197" y="55"/>
                    </a:cubicBezTo>
                    <a:cubicBezTo>
                      <a:pt x="196" y="56"/>
                      <a:pt x="194" y="58"/>
                      <a:pt x="192" y="58"/>
                    </a:cubicBezTo>
                    <a:cubicBezTo>
                      <a:pt x="189" y="57"/>
                      <a:pt x="183" y="53"/>
                      <a:pt x="182" y="59"/>
                    </a:cubicBezTo>
                    <a:cubicBezTo>
                      <a:pt x="182" y="61"/>
                      <a:pt x="184" y="62"/>
                      <a:pt x="184" y="63"/>
                    </a:cubicBezTo>
                    <a:cubicBezTo>
                      <a:pt x="184" y="65"/>
                      <a:pt x="181" y="65"/>
                      <a:pt x="180" y="66"/>
                    </a:cubicBezTo>
                    <a:cubicBezTo>
                      <a:pt x="177" y="69"/>
                      <a:pt x="176" y="72"/>
                      <a:pt x="172" y="72"/>
                    </a:cubicBezTo>
                    <a:cubicBezTo>
                      <a:pt x="167" y="72"/>
                      <a:pt x="162" y="72"/>
                      <a:pt x="157" y="73"/>
                    </a:cubicBezTo>
                    <a:cubicBezTo>
                      <a:pt x="155" y="74"/>
                      <a:pt x="151" y="78"/>
                      <a:pt x="150" y="77"/>
                    </a:cubicBezTo>
                    <a:cubicBezTo>
                      <a:pt x="148" y="77"/>
                      <a:pt x="147" y="75"/>
                      <a:pt x="146" y="75"/>
                    </a:cubicBezTo>
                    <a:cubicBezTo>
                      <a:pt x="144" y="75"/>
                      <a:pt x="143" y="75"/>
                      <a:pt x="141" y="75"/>
                    </a:cubicBezTo>
                    <a:cubicBezTo>
                      <a:pt x="139" y="74"/>
                      <a:pt x="137" y="74"/>
                      <a:pt x="135" y="72"/>
                    </a:cubicBezTo>
                    <a:cubicBezTo>
                      <a:pt x="133" y="71"/>
                      <a:pt x="132" y="71"/>
                      <a:pt x="131" y="70"/>
                    </a:cubicBezTo>
                    <a:cubicBezTo>
                      <a:pt x="127" y="70"/>
                      <a:pt x="125" y="70"/>
                      <a:pt x="121" y="70"/>
                    </a:cubicBezTo>
                    <a:cubicBezTo>
                      <a:pt x="118" y="70"/>
                      <a:pt x="113" y="71"/>
                      <a:pt x="109" y="70"/>
                    </a:cubicBezTo>
                    <a:cubicBezTo>
                      <a:pt x="108" y="70"/>
                      <a:pt x="107" y="68"/>
                      <a:pt x="107" y="67"/>
                    </a:cubicBezTo>
                    <a:cubicBezTo>
                      <a:pt x="105" y="65"/>
                      <a:pt x="104" y="63"/>
                      <a:pt x="102" y="61"/>
                    </a:cubicBezTo>
                    <a:cubicBezTo>
                      <a:pt x="99" y="59"/>
                      <a:pt x="97" y="56"/>
                      <a:pt x="94" y="56"/>
                    </a:cubicBezTo>
                    <a:cubicBezTo>
                      <a:pt x="92" y="56"/>
                      <a:pt x="81" y="56"/>
                      <a:pt x="83" y="52"/>
                    </a:cubicBezTo>
                    <a:cubicBezTo>
                      <a:pt x="85" y="48"/>
                      <a:pt x="84" y="41"/>
                      <a:pt x="79" y="38"/>
                    </a:cubicBezTo>
                    <a:cubicBezTo>
                      <a:pt x="75" y="35"/>
                      <a:pt x="70" y="35"/>
                      <a:pt x="69" y="29"/>
                    </a:cubicBezTo>
                    <a:cubicBezTo>
                      <a:pt x="68" y="30"/>
                      <a:pt x="67" y="29"/>
                      <a:pt x="66" y="30"/>
                    </a:cubicBezTo>
                    <a:cubicBezTo>
                      <a:pt x="65" y="31"/>
                      <a:pt x="65" y="31"/>
                      <a:pt x="65" y="32"/>
                    </a:cubicBezTo>
                    <a:cubicBezTo>
                      <a:pt x="63" y="35"/>
                      <a:pt x="60" y="34"/>
                      <a:pt x="59" y="37"/>
                    </a:cubicBezTo>
                    <a:cubicBezTo>
                      <a:pt x="59" y="39"/>
                      <a:pt x="61" y="41"/>
                      <a:pt x="60" y="42"/>
                    </a:cubicBezTo>
                    <a:cubicBezTo>
                      <a:pt x="59" y="43"/>
                      <a:pt x="57" y="44"/>
                      <a:pt x="56" y="44"/>
                    </a:cubicBezTo>
                    <a:cubicBezTo>
                      <a:pt x="55" y="45"/>
                      <a:pt x="54" y="43"/>
                      <a:pt x="53" y="44"/>
                    </a:cubicBezTo>
                    <a:cubicBezTo>
                      <a:pt x="51" y="44"/>
                      <a:pt x="50" y="43"/>
                      <a:pt x="48" y="42"/>
                    </a:cubicBezTo>
                    <a:cubicBezTo>
                      <a:pt x="47" y="41"/>
                      <a:pt x="46" y="46"/>
                      <a:pt x="45" y="47"/>
                    </a:cubicBezTo>
                    <a:cubicBezTo>
                      <a:pt x="45" y="48"/>
                      <a:pt x="44" y="50"/>
                      <a:pt x="44" y="51"/>
                    </a:cubicBezTo>
                    <a:cubicBezTo>
                      <a:pt x="44" y="53"/>
                      <a:pt x="45" y="53"/>
                      <a:pt x="45" y="54"/>
                    </a:cubicBezTo>
                    <a:cubicBezTo>
                      <a:pt x="45" y="56"/>
                      <a:pt x="39" y="54"/>
                      <a:pt x="39" y="54"/>
                    </a:cubicBezTo>
                    <a:cubicBezTo>
                      <a:pt x="37" y="55"/>
                      <a:pt x="33" y="55"/>
                      <a:pt x="32" y="56"/>
                    </a:cubicBezTo>
                    <a:cubicBezTo>
                      <a:pt x="33" y="55"/>
                      <a:pt x="34" y="62"/>
                      <a:pt x="34" y="63"/>
                    </a:cubicBezTo>
                    <a:cubicBezTo>
                      <a:pt x="35" y="64"/>
                      <a:pt x="36" y="65"/>
                      <a:pt x="37" y="66"/>
                    </a:cubicBezTo>
                    <a:cubicBezTo>
                      <a:pt x="37" y="67"/>
                      <a:pt x="34" y="69"/>
                      <a:pt x="33" y="70"/>
                    </a:cubicBezTo>
                    <a:cubicBezTo>
                      <a:pt x="32" y="71"/>
                      <a:pt x="33" y="74"/>
                      <a:pt x="32" y="74"/>
                    </a:cubicBezTo>
                    <a:cubicBezTo>
                      <a:pt x="31" y="75"/>
                      <a:pt x="29" y="75"/>
                      <a:pt x="28" y="76"/>
                    </a:cubicBezTo>
                    <a:cubicBezTo>
                      <a:pt x="26" y="77"/>
                      <a:pt x="25" y="78"/>
                      <a:pt x="24" y="79"/>
                    </a:cubicBezTo>
                    <a:cubicBezTo>
                      <a:pt x="22" y="79"/>
                      <a:pt x="21" y="79"/>
                      <a:pt x="19" y="80"/>
                    </a:cubicBezTo>
                    <a:cubicBezTo>
                      <a:pt x="17" y="80"/>
                      <a:pt x="16" y="81"/>
                      <a:pt x="15" y="83"/>
                    </a:cubicBezTo>
                    <a:cubicBezTo>
                      <a:pt x="15" y="83"/>
                      <a:pt x="11" y="84"/>
                      <a:pt x="11" y="84"/>
                    </a:cubicBezTo>
                    <a:cubicBezTo>
                      <a:pt x="11" y="84"/>
                      <a:pt x="11" y="83"/>
                      <a:pt x="11" y="83"/>
                    </a:cubicBezTo>
                    <a:cubicBezTo>
                      <a:pt x="10" y="83"/>
                      <a:pt x="9" y="83"/>
                      <a:pt x="7" y="83"/>
                    </a:cubicBezTo>
                    <a:cubicBezTo>
                      <a:pt x="6" y="83"/>
                      <a:pt x="3" y="85"/>
                      <a:pt x="3" y="86"/>
                    </a:cubicBezTo>
                    <a:cubicBezTo>
                      <a:pt x="2" y="88"/>
                      <a:pt x="1" y="90"/>
                      <a:pt x="1" y="91"/>
                    </a:cubicBezTo>
                    <a:cubicBezTo>
                      <a:pt x="0" y="93"/>
                      <a:pt x="3" y="95"/>
                      <a:pt x="4" y="95"/>
                    </a:cubicBezTo>
                    <a:cubicBezTo>
                      <a:pt x="7" y="95"/>
                      <a:pt x="6" y="95"/>
                      <a:pt x="7" y="98"/>
                    </a:cubicBezTo>
                    <a:cubicBezTo>
                      <a:pt x="7" y="99"/>
                      <a:pt x="8" y="99"/>
                      <a:pt x="8" y="101"/>
                    </a:cubicBezTo>
                    <a:cubicBezTo>
                      <a:pt x="8" y="101"/>
                      <a:pt x="7" y="103"/>
                      <a:pt x="7" y="103"/>
                    </a:cubicBezTo>
                    <a:cubicBezTo>
                      <a:pt x="9" y="104"/>
                      <a:pt x="10" y="104"/>
                      <a:pt x="11" y="105"/>
                    </a:cubicBezTo>
                    <a:cubicBezTo>
                      <a:pt x="13" y="107"/>
                      <a:pt x="12" y="109"/>
                      <a:pt x="14" y="110"/>
                    </a:cubicBezTo>
                    <a:cubicBezTo>
                      <a:pt x="16" y="111"/>
                      <a:pt x="18" y="112"/>
                      <a:pt x="20" y="113"/>
                    </a:cubicBezTo>
                    <a:cubicBezTo>
                      <a:pt x="21" y="113"/>
                      <a:pt x="22" y="112"/>
                      <a:pt x="23" y="111"/>
                    </a:cubicBezTo>
                    <a:cubicBezTo>
                      <a:pt x="26" y="109"/>
                      <a:pt x="31" y="110"/>
                      <a:pt x="33" y="113"/>
                    </a:cubicBezTo>
                    <a:cubicBezTo>
                      <a:pt x="34" y="115"/>
                      <a:pt x="32" y="116"/>
                      <a:pt x="31" y="117"/>
                    </a:cubicBezTo>
                    <a:cubicBezTo>
                      <a:pt x="30" y="118"/>
                      <a:pt x="30" y="118"/>
                      <a:pt x="30" y="119"/>
                    </a:cubicBezTo>
                    <a:cubicBezTo>
                      <a:pt x="29" y="121"/>
                      <a:pt x="28" y="121"/>
                      <a:pt x="27" y="121"/>
                    </a:cubicBezTo>
                    <a:cubicBezTo>
                      <a:pt x="24" y="123"/>
                      <a:pt x="32" y="126"/>
                      <a:pt x="29" y="128"/>
                    </a:cubicBezTo>
                    <a:cubicBezTo>
                      <a:pt x="28" y="130"/>
                      <a:pt x="27" y="129"/>
                      <a:pt x="25" y="129"/>
                    </a:cubicBezTo>
                    <a:cubicBezTo>
                      <a:pt x="21" y="128"/>
                      <a:pt x="26" y="132"/>
                      <a:pt x="26" y="132"/>
                    </a:cubicBezTo>
                    <a:cubicBezTo>
                      <a:pt x="26" y="134"/>
                      <a:pt x="25" y="135"/>
                      <a:pt x="27" y="135"/>
                    </a:cubicBezTo>
                    <a:cubicBezTo>
                      <a:pt x="29" y="136"/>
                      <a:pt x="29" y="137"/>
                      <a:pt x="31" y="138"/>
                    </a:cubicBezTo>
                    <a:cubicBezTo>
                      <a:pt x="33" y="138"/>
                      <a:pt x="34" y="140"/>
                      <a:pt x="36" y="141"/>
                    </a:cubicBezTo>
                    <a:cubicBezTo>
                      <a:pt x="36" y="141"/>
                      <a:pt x="37" y="142"/>
                      <a:pt x="38" y="142"/>
                    </a:cubicBezTo>
                    <a:cubicBezTo>
                      <a:pt x="39" y="142"/>
                      <a:pt x="38" y="140"/>
                      <a:pt x="40" y="140"/>
                    </a:cubicBezTo>
                    <a:cubicBezTo>
                      <a:pt x="44" y="140"/>
                      <a:pt x="46" y="147"/>
                      <a:pt x="50" y="147"/>
                    </a:cubicBezTo>
                    <a:cubicBezTo>
                      <a:pt x="52" y="147"/>
                      <a:pt x="52" y="150"/>
                      <a:pt x="54" y="150"/>
                    </a:cubicBezTo>
                    <a:cubicBezTo>
                      <a:pt x="56" y="151"/>
                      <a:pt x="57" y="153"/>
                      <a:pt x="58" y="153"/>
                    </a:cubicBezTo>
                    <a:cubicBezTo>
                      <a:pt x="60" y="151"/>
                      <a:pt x="60" y="154"/>
                      <a:pt x="62" y="154"/>
                    </a:cubicBezTo>
                    <a:cubicBezTo>
                      <a:pt x="63" y="154"/>
                      <a:pt x="63" y="153"/>
                      <a:pt x="64" y="153"/>
                    </a:cubicBezTo>
                    <a:cubicBezTo>
                      <a:pt x="65" y="153"/>
                      <a:pt x="65" y="154"/>
                      <a:pt x="66" y="155"/>
                    </a:cubicBezTo>
                    <a:cubicBezTo>
                      <a:pt x="68" y="155"/>
                      <a:pt x="70" y="155"/>
                      <a:pt x="72" y="154"/>
                    </a:cubicBezTo>
                    <a:cubicBezTo>
                      <a:pt x="75" y="153"/>
                      <a:pt x="73" y="155"/>
                      <a:pt x="74" y="156"/>
                    </a:cubicBezTo>
                    <a:cubicBezTo>
                      <a:pt x="74" y="156"/>
                      <a:pt x="76" y="153"/>
                      <a:pt x="77" y="153"/>
                    </a:cubicBezTo>
                    <a:cubicBezTo>
                      <a:pt x="78" y="152"/>
                      <a:pt x="80" y="152"/>
                      <a:pt x="81" y="153"/>
                    </a:cubicBezTo>
                    <a:cubicBezTo>
                      <a:pt x="83" y="155"/>
                      <a:pt x="85" y="153"/>
                      <a:pt x="87" y="154"/>
                    </a:cubicBezTo>
                    <a:cubicBezTo>
                      <a:pt x="89" y="155"/>
                      <a:pt x="91" y="153"/>
                      <a:pt x="92" y="151"/>
                    </a:cubicBezTo>
                    <a:cubicBezTo>
                      <a:pt x="93" y="151"/>
                      <a:pt x="93" y="150"/>
                      <a:pt x="94" y="150"/>
                    </a:cubicBezTo>
                    <a:cubicBezTo>
                      <a:pt x="95" y="149"/>
                      <a:pt x="96" y="150"/>
                      <a:pt x="97" y="149"/>
                    </a:cubicBezTo>
                    <a:cubicBezTo>
                      <a:pt x="98" y="148"/>
                      <a:pt x="99" y="146"/>
                      <a:pt x="101" y="147"/>
                    </a:cubicBezTo>
                    <a:cubicBezTo>
                      <a:pt x="103" y="148"/>
                      <a:pt x="103" y="148"/>
                      <a:pt x="106" y="146"/>
                    </a:cubicBezTo>
                    <a:cubicBezTo>
                      <a:pt x="107" y="145"/>
                      <a:pt x="109" y="148"/>
                      <a:pt x="109" y="149"/>
                    </a:cubicBezTo>
                    <a:cubicBezTo>
                      <a:pt x="108" y="151"/>
                      <a:pt x="106" y="152"/>
                      <a:pt x="108" y="152"/>
                    </a:cubicBezTo>
                    <a:cubicBezTo>
                      <a:pt x="111" y="152"/>
                      <a:pt x="111" y="152"/>
                      <a:pt x="114" y="151"/>
                    </a:cubicBezTo>
                    <a:cubicBezTo>
                      <a:pt x="115" y="151"/>
                      <a:pt x="116" y="154"/>
                      <a:pt x="116" y="155"/>
                    </a:cubicBezTo>
                    <a:cubicBezTo>
                      <a:pt x="116" y="155"/>
                      <a:pt x="116" y="157"/>
                      <a:pt x="117" y="156"/>
                    </a:cubicBezTo>
                    <a:cubicBezTo>
                      <a:pt x="117" y="156"/>
                      <a:pt x="119" y="156"/>
                      <a:pt x="119" y="157"/>
                    </a:cubicBezTo>
                    <a:cubicBezTo>
                      <a:pt x="119" y="158"/>
                      <a:pt x="117" y="159"/>
                      <a:pt x="118" y="160"/>
                    </a:cubicBezTo>
                    <a:cubicBezTo>
                      <a:pt x="119" y="162"/>
                      <a:pt x="118" y="165"/>
                      <a:pt x="117" y="166"/>
                    </a:cubicBezTo>
                    <a:cubicBezTo>
                      <a:pt x="116" y="168"/>
                      <a:pt x="114" y="169"/>
                      <a:pt x="113" y="170"/>
                    </a:cubicBezTo>
                    <a:cubicBezTo>
                      <a:pt x="113" y="171"/>
                      <a:pt x="113" y="176"/>
                      <a:pt x="112" y="175"/>
                    </a:cubicBezTo>
                    <a:cubicBezTo>
                      <a:pt x="113" y="176"/>
                      <a:pt x="119" y="173"/>
                      <a:pt x="120" y="175"/>
                    </a:cubicBezTo>
                    <a:cubicBezTo>
                      <a:pt x="120" y="175"/>
                      <a:pt x="118" y="176"/>
                      <a:pt x="119" y="178"/>
                    </a:cubicBezTo>
                    <a:cubicBezTo>
                      <a:pt x="120" y="180"/>
                      <a:pt x="123" y="180"/>
                      <a:pt x="122" y="181"/>
                    </a:cubicBezTo>
                    <a:cubicBezTo>
                      <a:pt x="122" y="182"/>
                      <a:pt x="121" y="184"/>
                      <a:pt x="121" y="185"/>
                    </a:cubicBezTo>
                    <a:cubicBezTo>
                      <a:pt x="122" y="186"/>
                      <a:pt x="125" y="185"/>
                      <a:pt x="125" y="186"/>
                    </a:cubicBezTo>
                    <a:cubicBezTo>
                      <a:pt x="125" y="186"/>
                      <a:pt x="125" y="187"/>
                      <a:pt x="125" y="187"/>
                    </a:cubicBezTo>
                    <a:cubicBezTo>
                      <a:pt x="125" y="189"/>
                      <a:pt x="126" y="188"/>
                      <a:pt x="127" y="188"/>
                    </a:cubicBezTo>
                    <a:cubicBezTo>
                      <a:pt x="128" y="188"/>
                      <a:pt x="129" y="187"/>
                      <a:pt x="130" y="188"/>
                    </a:cubicBezTo>
                    <a:cubicBezTo>
                      <a:pt x="131" y="188"/>
                      <a:pt x="132" y="189"/>
                      <a:pt x="133" y="190"/>
                    </a:cubicBezTo>
                    <a:cubicBezTo>
                      <a:pt x="135" y="191"/>
                      <a:pt x="134" y="187"/>
                      <a:pt x="134" y="186"/>
                    </a:cubicBezTo>
                    <a:cubicBezTo>
                      <a:pt x="132" y="182"/>
                      <a:pt x="134" y="184"/>
                      <a:pt x="136" y="182"/>
                    </a:cubicBezTo>
                    <a:cubicBezTo>
                      <a:pt x="138" y="181"/>
                      <a:pt x="137" y="182"/>
                      <a:pt x="139" y="183"/>
                    </a:cubicBezTo>
                    <a:cubicBezTo>
                      <a:pt x="139" y="183"/>
                      <a:pt x="141" y="182"/>
                      <a:pt x="141" y="182"/>
                    </a:cubicBezTo>
                    <a:cubicBezTo>
                      <a:pt x="141" y="183"/>
                      <a:pt x="143" y="181"/>
                      <a:pt x="143" y="182"/>
                    </a:cubicBezTo>
                    <a:cubicBezTo>
                      <a:pt x="144" y="183"/>
                      <a:pt x="144" y="184"/>
                      <a:pt x="146" y="182"/>
                    </a:cubicBezTo>
                    <a:cubicBezTo>
                      <a:pt x="147" y="181"/>
                      <a:pt x="147" y="182"/>
                      <a:pt x="148" y="181"/>
                    </a:cubicBezTo>
                    <a:cubicBezTo>
                      <a:pt x="149" y="180"/>
                      <a:pt x="149" y="178"/>
                      <a:pt x="151" y="178"/>
                    </a:cubicBezTo>
                    <a:cubicBezTo>
                      <a:pt x="152" y="178"/>
                      <a:pt x="153" y="180"/>
                      <a:pt x="155" y="180"/>
                    </a:cubicBezTo>
                    <a:cubicBezTo>
                      <a:pt x="155" y="180"/>
                      <a:pt x="159" y="181"/>
                      <a:pt x="159" y="181"/>
                    </a:cubicBezTo>
                    <a:cubicBezTo>
                      <a:pt x="159" y="182"/>
                      <a:pt x="157" y="183"/>
                      <a:pt x="157" y="184"/>
                    </a:cubicBezTo>
                    <a:cubicBezTo>
                      <a:pt x="158" y="185"/>
                      <a:pt x="160" y="186"/>
                      <a:pt x="161" y="187"/>
                    </a:cubicBezTo>
                    <a:cubicBezTo>
                      <a:pt x="163" y="188"/>
                      <a:pt x="167" y="189"/>
                      <a:pt x="168" y="186"/>
                    </a:cubicBezTo>
                    <a:cubicBezTo>
                      <a:pt x="168" y="186"/>
                      <a:pt x="170" y="188"/>
                      <a:pt x="170" y="188"/>
                    </a:cubicBezTo>
                    <a:cubicBezTo>
                      <a:pt x="171" y="189"/>
                      <a:pt x="172" y="187"/>
                      <a:pt x="174" y="188"/>
                    </a:cubicBezTo>
                    <a:cubicBezTo>
                      <a:pt x="175" y="189"/>
                      <a:pt x="173" y="190"/>
                      <a:pt x="173" y="191"/>
                    </a:cubicBezTo>
                    <a:cubicBezTo>
                      <a:pt x="173" y="192"/>
                      <a:pt x="175" y="194"/>
                      <a:pt x="175" y="195"/>
                    </a:cubicBezTo>
                    <a:cubicBezTo>
                      <a:pt x="176" y="195"/>
                      <a:pt x="177" y="194"/>
                      <a:pt x="178" y="194"/>
                    </a:cubicBezTo>
                    <a:cubicBezTo>
                      <a:pt x="178" y="193"/>
                      <a:pt x="175" y="192"/>
                      <a:pt x="176" y="191"/>
                    </a:cubicBezTo>
                    <a:cubicBezTo>
                      <a:pt x="178" y="188"/>
                      <a:pt x="180" y="188"/>
                      <a:pt x="183" y="187"/>
                    </a:cubicBezTo>
                    <a:cubicBezTo>
                      <a:pt x="185" y="186"/>
                      <a:pt x="187" y="186"/>
                      <a:pt x="189" y="186"/>
                    </a:cubicBezTo>
                    <a:cubicBezTo>
                      <a:pt x="190" y="186"/>
                      <a:pt x="190" y="184"/>
                      <a:pt x="191" y="184"/>
                    </a:cubicBezTo>
                    <a:cubicBezTo>
                      <a:pt x="193" y="184"/>
                      <a:pt x="192" y="183"/>
                      <a:pt x="192" y="182"/>
                    </a:cubicBezTo>
                    <a:cubicBezTo>
                      <a:pt x="192" y="183"/>
                      <a:pt x="196" y="182"/>
                      <a:pt x="196" y="182"/>
                    </a:cubicBezTo>
                    <a:cubicBezTo>
                      <a:pt x="198" y="181"/>
                      <a:pt x="200" y="182"/>
                      <a:pt x="202" y="182"/>
                    </a:cubicBezTo>
                    <a:cubicBezTo>
                      <a:pt x="204" y="182"/>
                      <a:pt x="205" y="181"/>
                      <a:pt x="207" y="180"/>
                    </a:cubicBezTo>
                    <a:cubicBezTo>
                      <a:pt x="208" y="180"/>
                      <a:pt x="208" y="177"/>
                      <a:pt x="209" y="177"/>
                    </a:cubicBezTo>
                    <a:cubicBezTo>
                      <a:pt x="211" y="177"/>
                      <a:pt x="212" y="176"/>
                      <a:pt x="213" y="175"/>
                    </a:cubicBezTo>
                    <a:cubicBezTo>
                      <a:pt x="214" y="175"/>
                      <a:pt x="215" y="174"/>
                      <a:pt x="215" y="173"/>
                    </a:cubicBezTo>
                    <a:cubicBezTo>
                      <a:pt x="214" y="173"/>
                      <a:pt x="218" y="172"/>
                      <a:pt x="218" y="172"/>
                    </a:cubicBezTo>
                    <a:cubicBezTo>
                      <a:pt x="219" y="171"/>
                      <a:pt x="220" y="169"/>
                      <a:pt x="221" y="168"/>
                    </a:cubicBezTo>
                    <a:cubicBezTo>
                      <a:pt x="222" y="167"/>
                      <a:pt x="222" y="167"/>
                      <a:pt x="222" y="166"/>
                    </a:cubicBezTo>
                    <a:cubicBezTo>
                      <a:pt x="223" y="164"/>
                      <a:pt x="221" y="165"/>
                      <a:pt x="221" y="164"/>
                    </a:cubicBezTo>
                    <a:cubicBezTo>
                      <a:pt x="221" y="164"/>
                      <a:pt x="226" y="164"/>
                      <a:pt x="223" y="162"/>
                    </a:cubicBezTo>
                    <a:cubicBezTo>
                      <a:pt x="222" y="161"/>
                      <a:pt x="223" y="161"/>
                      <a:pt x="224" y="161"/>
                    </a:cubicBezTo>
                    <a:cubicBezTo>
                      <a:pt x="225" y="161"/>
                      <a:pt x="225" y="160"/>
                      <a:pt x="226" y="159"/>
                    </a:cubicBezTo>
                    <a:cubicBezTo>
                      <a:pt x="227" y="158"/>
                      <a:pt x="227" y="157"/>
                      <a:pt x="228" y="156"/>
                    </a:cubicBezTo>
                    <a:cubicBezTo>
                      <a:pt x="228" y="156"/>
                      <a:pt x="228" y="154"/>
                      <a:pt x="228" y="154"/>
                    </a:cubicBezTo>
                    <a:cubicBezTo>
                      <a:pt x="229" y="153"/>
                      <a:pt x="230" y="153"/>
                      <a:pt x="231" y="152"/>
                    </a:cubicBezTo>
                    <a:cubicBezTo>
                      <a:pt x="232" y="151"/>
                      <a:pt x="231" y="150"/>
                      <a:pt x="231" y="150"/>
                    </a:cubicBezTo>
                    <a:cubicBezTo>
                      <a:pt x="231" y="149"/>
                      <a:pt x="232" y="149"/>
                      <a:pt x="232" y="149"/>
                    </a:cubicBezTo>
                    <a:cubicBezTo>
                      <a:pt x="233" y="149"/>
                      <a:pt x="232" y="147"/>
                      <a:pt x="232" y="147"/>
                    </a:cubicBezTo>
                    <a:cubicBezTo>
                      <a:pt x="232" y="147"/>
                      <a:pt x="234" y="148"/>
                      <a:pt x="234" y="147"/>
                    </a:cubicBezTo>
                    <a:cubicBezTo>
                      <a:pt x="236" y="146"/>
                      <a:pt x="234" y="146"/>
                      <a:pt x="233" y="145"/>
                    </a:cubicBezTo>
                    <a:cubicBezTo>
                      <a:pt x="233" y="145"/>
                      <a:pt x="236" y="143"/>
                      <a:pt x="236" y="143"/>
                    </a:cubicBezTo>
                    <a:cubicBezTo>
                      <a:pt x="235" y="145"/>
                      <a:pt x="232" y="142"/>
                      <a:pt x="231" y="141"/>
                    </a:cubicBezTo>
                    <a:cubicBezTo>
                      <a:pt x="231" y="141"/>
                      <a:pt x="230" y="142"/>
                      <a:pt x="229" y="142"/>
                    </a:cubicBezTo>
                    <a:cubicBezTo>
                      <a:pt x="228" y="143"/>
                      <a:pt x="227" y="141"/>
                      <a:pt x="226" y="142"/>
                    </a:cubicBezTo>
                    <a:cubicBezTo>
                      <a:pt x="228" y="141"/>
                      <a:pt x="230" y="140"/>
                      <a:pt x="231" y="139"/>
                    </a:cubicBezTo>
                    <a:cubicBezTo>
                      <a:pt x="232" y="138"/>
                      <a:pt x="235" y="138"/>
                      <a:pt x="233" y="136"/>
                    </a:cubicBezTo>
                    <a:cubicBezTo>
                      <a:pt x="231" y="135"/>
                      <a:pt x="230" y="134"/>
                      <a:pt x="228" y="132"/>
                    </a:cubicBezTo>
                    <a:cubicBezTo>
                      <a:pt x="228" y="131"/>
                      <a:pt x="223" y="133"/>
                      <a:pt x="223" y="130"/>
                    </a:cubicBezTo>
                    <a:cubicBezTo>
                      <a:pt x="223" y="132"/>
                      <a:pt x="228" y="132"/>
                      <a:pt x="229" y="132"/>
                    </a:cubicBezTo>
                    <a:cubicBezTo>
                      <a:pt x="230" y="132"/>
                      <a:pt x="233" y="135"/>
                      <a:pt x="234" y="133"/>
                    </a:cubicBezTo>
                    <a:cubicBezTo>
                      <a:pt x="235" y="131"/>
                      <a:pt x="229" y="129"/>
                      <a:pt x="229" y="127"/>
                    </a:cubicBezTo>
                    <a:cubicBezTo>
                      <a:pt x="228" y="125"/>
                      <a:pt x="228" y="121"/>
                      <a:pt x="226" y="120"/>
                    </a:cubicBezTo>
                    <a:cubicBezTo>
                      <a:pt x="225" y="118"/>
                      <a:pt x="219" y="118"/>
                      <a:pt x="221" y="115"/>
                    </a:cubicBezTo>
                    <a:cubicBezTo>
                      <a:pt x="222" y="113"/>
                      <a:pt x="223" y="112"/>
                      <a:pt x="224" y="111"/>
                    </a:cubicBezTo>
                    <a:cubicBezTo>
                      <a:pt x="226" y="109"/>
                      <a:pt x="224" y="110"/>
                      <a:pt x="225" y="109"/>
                    </a:cubicBezTo>
                    <a:cubicBezTo>
                      <a:pt x="225" y="108"/>
                      <a:pt x="228" y="109"/>
                      <a:pt x="228" y="109"/>
                    </a:cubicBezTo>
                    <a:cubicBezTo>
                      <a:pt x="229" y="108"/>
                      <a:pt x="227" y="107"/>
                      <a:pt x="229" y="106"/>
                    </a:cubicBezTo>
                    <a:cubicBezTo>
                      <a:pt x="231" y="106"/>
                      <a:pt x="232" y="105"/>
                      <a:pt x="233" y="104"/>
                    </a:cubicBezTo>
                    <a:cubicBezTo>
                      <a:pt x="234" y="104"/>
                      <a:pt x="235" y="104"/>
                      <a:pt x="235" y="104"/>
                    </a:cubicBezTo>
                    <a:cubicBezTo>
                      <a:pt x="236" y="104"/>
                      <a:pt x="235" y="105"/>
                      <a:pt x="236" y="105"/>
                    </a:cubicBezTo>
                    <a:cubicBezTo>
                      <a:pt x="237" y="106"/>
                      <a:pt x="238" y="103"/>
                      <a:pt x="238" y="102"/>
                    </a:cubicBezTo>
                    <a:cubicBezTo>
                      <a:pt x="236" y="100"/>
                      <a:pt x="234" y="101"/>
                      <a:pt x="233" y="101"/>
                    </a:cubicBezTo>
                    <a:cubicBezTo>
                      <a:pt x="231" y="101"/>
                      <a:pt x="230" y="99"/>
                      <a:pt x="228" y="100"/>
                    </a:cubicBezTo>
                    <a:cubicBezTo>
                      <a:pt x="227" y="100"/>
                      <a:pt x="226" y="102"/>
                      <a:pt x="224" y="102"/>
                    </a:cubicBezTo>
                    <a:cubicBezTo>
                      <a:pt x="223" y="103"/>
                      <a:pt x="221" y="103"/>
                      <a:pt x="220" y="102"/>
                    </a:cubicBezTo>
                    <a:cubicBezTo>
                      <a:pt x="219" y="101"/>
                      <a:pt x="221" y="99"/>
                      <a:pt x="220" y="98"/>
                    </a:cubicBezTo>
                    <a:cubicBezTo>
                      <a:pt x="218" y="97"/>
                      <a:pt x="210" y="97"/>
                      <a:pt x="213" y="92"/>
                    </a:cubicBezTo>
                    <a:cubicBezTo>
                      <a:pt x="214" y="91"/>
                      <a:pt x="215" y="92"/>
                      <a:pt x="217" y="92"/>
                    </a:cubicBezTo>
                    <a:cubicBezTo>
                      <a:pt x="218" y="92"/>
                      <a:pt x="220" y="91"/>
                      <a:pt x="221" y="90"/>
                    </a:cubicBezTo>
                    <a:cubicBezTo>
                      <a:pt x="223" y="87"/>
                      <a:pt x="226" y="85"/>
                      <a:pt x="229" y="83"/>
                    </a:cubicBezTo>
                    <a:cubicBezTo>
                      <a:pt x="230" y="81"/>
                      <a:pt x="231" y="81"/>
                      <a:pt x="233" y="81"/>
                    </a:cubicBezTo>
                    <a:cubicBezTo>
                      <a:pt x="233" y="82"/>
                      <a:pt x="236" y="82"/>
                      <a:pt x="236" y="83"/>
                    </a:cubicBezTo>
                    <a:cubicBezTo>
                      <a:pt x="235" y="84"/>
                      <a:pt x="235" y="86"/>
                      <a:pt x="234" y="87"/>
                    </a:cubicBezTo>
                    <a:cubicBezTo>
                      <a:pt x="233" y="87"/>
                      <a:pt x="231" y="88"/>
                      <a:pt x="231" y="89"/>
                    </a:cubicBezTo>
                    <a:cubicBezTo>
                      <a:pt x="231" y="90"/>
                      <a:pt x="234" y="90"/>
                      <a:pt x="234" y="90"/>
                    </a:cubicBezTo>
                    <a:cubicBezTo>
                      <a:pt x="234" y="90"/>
                      <a:pt x="230" y="93"/>
                      <a:pt x="231" y="93"/>
                    </a:cubicBezTo>
                    <a:cubicBezTo>
                      <a:pt x="232" y="94"/>
                      <a:pt x="237" y="89"/>
                      <a:pt x="238" y="89"/>
                    </a:cubicBezTo>
                    <a:cubicBezTo>
                      <a:pt x="240" y="88"/>
                      <a:pt x="242" y="87"/>
                      <a:pt x="244" y="87"/>
                    </a:cubicBezTo>
                    <a:cubicBezTo>
                      <a:pt x="246" y="87"/>
                      <a:pt x="246" y="87"/>
                      <a:pt x="247" y="85"/>
                    </a:cubicBezTo>
                    <a:cubicBezTo>
                      <a:pt x="249" y="84"/>
                      <a:pt x="252" y="83"/>
                      <a:pt x="254" y="81"/>
                    </a:cubicBezTo>
                    <a:cubicBezTo>
                      <a:pt x="255" y="80"/>
                      <a:pt x="257" y="77"/>
                      <a:pt x="259" y="77"/>
                    </a:cubicBezTo>
                    <a:cubicBezTo>
                      <a:pt x="260" y="76"/>
                      <a:pt x="266" y="80"/>
                      <a:pt x="266" y="77"/>
                    </a:cubicBezTo>
                    <a:cubicBezTo>
                      <a:pt x="266" y="76"/>
                      <a:pt x="265" y="75"/>
                      <a:pt x="266" y="74"/>
                    </a:cubicBezTo>
                    <a:cubicBezTo>
                      <a:pt x="267" y="74"/>
                      <a:pt x="268" y="74"/>
                      <a:pt x="269" y="74"/>
                    </a:cubicBezTo>
                    <a:cubicBezTo>
                      <a:pt x="271" y="74"/>
                      <a:pt x="270" y="73"/>
                      <a:pt x="271" y="72"/>
                    </a:cubicBezTo>
                    <a:cubicBezTo>
                      <a:pt x="273" y="71"/>
                      <a:pt x="274" y="72"/>
                      <a:pt x="274" y="70"/>
                    </a:cubicBezTo>
                    <a:cubicBezTo>
                      <a:pt x="274" y="67"/>
                      <a:pt x="277" y="70"/>
                      <a:pt x="278" y="71"/>
                    </a:cubicBezTo>
                    <a:cubicBezTo>
                      <a:pt x="278" y="69"/>
                      <a:pt x="281" y="69"/>
                      <a:pt x="281" y="67"/>
                    </a:cubicBezTo>
                    <a:cubicBezTo>
                      <a:pt x="281" y="65"/>
                      <a:pt x="282" y="62"/>
                      <a:pt x="281" y="60"/>
                    </a:cubicBezTo>
                    <a:cubicBezTo>
                      <a:pt x="279" y="57"/>
                      <a:pt x="280" y="58"/>
                      <a:pt x="282" y="56"/>
                    </a:cubicBezTo>
                    <a:cubicBezTo>
                      <a:pt x="284" y="55"/>
                      <a:pt x="285" y="54"/>
                      <a:pt x="287" y="55"/>
                    </a:cubicBezTo>
                    <a:cubicBezTo>
                      <a:pt x="290" y="56"/>
                      <a:pt x="290" y="56"/>
                      <a:pt x="291" y="53"/>
                    </a:cubicBezTo>
                    <a:cubicBezTo>
                      <a:pt x="292" y="51"/>
                      <a:pt x="294" y="50"/>
                      <a:pt x="295" y="47"/>
                    </a:cubicBezTo>
                    <a:cubicBezTo>
                      <a:pt x="295" y="45"/>
                      <a:pt x="296" y="43"/>
                      <a:pt x="298" y="41"/>
                    </a:cubicBezTo>
                    <a:cubicBezTo>
                      <a:pt x="300" y="39"/>
                      <a:pt x="298" y="39"/>
                      <a:pt x="298" y="37"/>
                    </a:cubicBezTo>
                    <a:close/>
                  </a:path>
                </a:pathLst>
              </a:custGeom>
              <a:solidFill>
                <a:schemeClr val="accent2">
                  <a:lumMod val="50000"/>
                  <a:lumOff val="50000"/>
                </a:schemeClr>
              </a:solid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708" name="Freeform 716">
                <a:extLst>
                  <a:ext uri="{FF2B5EF4-FFF2-40B4-BE49-F238E27FC236}">
                    <a16:creationId xmlns:a16="http://schemas.microsoft.com/office/drawing/2014/main" id="{E082ED20-01B8-FFC0-0A23-5EB9BF60A6AA}"/>
                  </a:ext>
                </a:extLst>
              </p:cNvPr>
              <p:cNvSpPr>
                <a:spLocks/>
              </p:cNvSpPr>
              <p:nvPr/>
            </p:nvSpPr>
            <p:spPr bwMode="auto">
              <a:xfrm>
                <a:off x="8101526" y="2727341"/>
                <a:ext cx="822596" cy="378471"/>
              </a:xfrm>
              <a:custGeom>
                <a:avLst/>
                <a:gdLst>
                  <a:gd name="T0" fmla="*/ 0 w 157"/>
                  <a:gd name="T1" fmla="*/ 19 h 68"/>
                  <a:gd name="T2" fmla="*/ 7 w 157"/>
                  <a:gd name="T3" fmla="*/ 26 h 68"/>
                  <a:gd name="T4" fmla="*/ 12 w 157"/>
                  <a:gd name="T5" fmla="*/ 29 h 68"/>
                  <a:gd name="T6" fmla="*/ 15 w 157"/>
                  <a:gd name="T7" fmla="*/ 36 h 68"/>
                  <a:gd name="T8" fmla="*/ 15 w 157"/>
                  <a:gd name="T9" fmla="*/ 38 h 68"/>
                  <a:gd name="T10" fmla="*/ 15 w 157"/>
                  <a:gd name="T11" fmla="*/ 40 h 68"/>
                  <a:gd name="T12" fmla="*/ 16 w 157"/>
                  <a:gd name="T13" fmla="*/ 45 h 68"/>
                  <a:gd name="T14" fmla="*/ 28 w 157"/>
                  <a:gd name="T15" fmla="*/ 47 h 68"/>
                  <a:gd name="T16" fmla="*/ 36 w 157"/>
                  <a:gd name="T17" fmla="*/ 54 h 68"/>
                  <a:gd name="T18" fmla="*/ 39 w 157"/>
                  <a:gd name="T19" fmla="*/ 59 h 68"/>
                  <a:gd name="T20" fmla="*/ 44 w 157"/>
                  <a:gd name="T21" fmla="*/ 60 h 68"/>
                  <a:gd name="T22" fmla="*/ 56 w 157"/>
                  <a:gd name="T23" fmla="*/ 60 h 68"/>
                  <a:gd name="T24" fmla="*/ 64 w 157"/>
                  <a:gd name="T25" fmla="*/ 61 h 68"/>
                  <a:gd name="T26" fmla="*/ 69 w 157"/>
                  <a:gd name="T27" fmla="*/ 64 h 68"/>
                  <a:gd name="T28" fmla="*/ 76 w 157"/>
                  <a:gd name="T29" fmla="*/ 66 h 68"/>
                  <a:gd name="T30" fmla="*/ 81 w 157"/>
                  <a:gd name="T31" fmla="*/ 67 h 68"/>
                  <a:gd name="T32" fmla="*/ 93 w 157"/>
                  <a:gd name="T33" fmla="*/ 62 h 68"/>
                  <a:gd name="T34" fmla="*/ 106 w 157"/>
                  <a:gd name="T35" fmla="*/ 61 h 68"/>
                  <a:gd name="T36" fmla="*/ 113 w 157"/>
                  <a:gd name="T37" fmla="*/ 55 h 68"/>
                  <a:gd name="T38" fmla="*/ 114 w 157"/>
                  <a:gd name="T39" fmla="*/ 51 h 68"/>
                  <a:gd name="T40" fmla="*/ 115 w 157"/>
                  <a:gd name="T41" fmla="*/ 47 h 68"/>
                  <a:gd name="T42" fmla="*/ 126 w 157"/>
                  <a:gd name="T43" fmla="*/ 46 h 68"/>
                  <a:gd name="T44" fmla="*/ 130 w 157"/>
                  <a:gd name="T45" fmla="*/ 44 h 68"/>
                  <a:gd name="T46" fmla="*/ 137 w 157"/>
                  <a:gd name="T47" fmla="*/ 42 h 68"/>
                  <a:gd name="T48" fmla="*/ 139 w 157"/>
                  <a:gd name="T49" fmla="*/ 38 h 68"/>
                  <a:gd name="T50" fmla="*/ 143 w 157"/>
                  <a:gd name="T51" fmla="*/ 37 h 68"/>
                  <a:gd name="T52" fmla="*/ 154 w 157"/>
                  <a:gd name="T53" fmla="*/ 36 h 68"/>
                  <a:gd name="T54" fmla="*/ 150 w 157"/>
                  <a:gd name="T55" fmla="*/ 29 h 68"/>
                  <a:gd name="T56" fmla="*/ 145 w 157"/>
                  <a:gd name="T57" fmla="*/ 28 h 68"/>
                  <a:gd name="T58" fmla="*/ 141 w 157"/>
                  <a:gd name="T59" fmla="*/ 29 h 68"/>
                  <a:gd name="T60" fmla="*/ 136 w 157"/>
                  <a:gd name="T61" fmla="*/ 28 h 68"/>
                  <a:gd name="T62" fmla="*/ 134 w 157"/>
                  <a:gd name="T63" fmla="*/ 27 h 68"/>
                  <a:gd name="T64" fmla="*/ 137 w 157"/>
                  <a:gd name="T65" fmla="*/ 19 h 68"/>
                  <a:gd name="T66" fmla="*/ 137 w 157"/>
                  <a:gd name="T67" fmla="*/ 14 h 68"/>
                  <a:gd name="T68" fmla="*/ 131 w 157"/>
                  <a:gd name="T69" fmla="*/ 14 h 68"/>
                  <a:gd name="T70" fmla="*/ 124 w 157"/>
                  <a:gd name="T71" fmla="*/ 15 h 68"/>
                  <a:gd name="T72" fmla="*/ 114 w 157"/>
                  <a:gd name="T73" fmla="*/ 19 h 68"/>
                  <a:gd name="T74" fmla="*/ 103 w 157"/>
                  <a:gd name="T75" fmla="*/ 19 h 68"/>
                  <a:gd name="T76" fmla="*/ 98 w 157"/>
                  <a:gd name="T77" fmla="*/ 17 h 68"/>
                  <a:gd name="T78" fmla="*/ 94 w 157"/>
                  <a:gd name="T79" fmla="*/ 15 h 68"/>
                  <a:gd name="T80" fmla="*/ 83 w 157"/>
                  <a:gd name="T81" fmla="*/ 11 h 68"/>
                  <a:gd name="T82" fmla="*/ 77 w 157"/>
                  <a:gd name="T83" fmla="*/ 13 h 68"/>
                  <a:gd name="T84" fmla="*/ 71 w 157"/>
                  <a:gd name="T85" fmla="*/ 12 h 68"/>
                  <a:gd name="T86" fmla="*/ 68 w 157"/>
                  <a:gd name="T87" fmla="*/ 8 h 68"/>
                  <a:gd name="T88" fmla="*/ 64 w 157"/>
                  <a:gd name="T89" fmla="*/ 5 h 68"/>
                  <a:gd name="T90" fmla="*/ 58 w 157"/>
                  <a:gd name="T91" fmla="*/ 3 h 68"/>
                  <a:gd name="T92" fmla="*/ 52 w 157"/>
                  <a:gd name="T93" fmla="*/ 1 h 68"/>
                  <a:gd name="T94" fmla="*/ 45 w 157"/>
                  <a:gd name="T95" fmla="*/ 7 h 68"/>
                  <a:gd name="T96" fmla="*/ 47 w 157"/>
                  <a:gd name="T97" fmla="*/ 13 h 68"/>
                  <a:gd name="T98" fmla="*/ 41 w 157"/>
                  <a:gd name="T99" fmla="*/ 15 h 68"/>
                  <a:gd name="T100" fmla="*/ 37 w 157"/>
                  <a:gd name="T101" fmla="*/ 14 h 68"/>
                  <a:gd name="T102" fmla="*/ 34 w 157"/>
                  <a:gd name="T103" fmla="*/ 14 h 68"/>
                  <a:gd name="T104" fmla="*/ 28 w 157"/>
                  <a:gd name="T105" fmla="*/ 10 h 68"/>
                  <a:gd name="T106" fmla="*/ 21 w 157"/>
                  <a:gd name="T107" fmla="*/ 9 h 68"/>
                  <a:gd name="T108" fmla="*/ 13 w 157"/>
                  <a:gd name="T109" fmla="*/ 13 h 68"/>
                  <a:gd name="T110" fmla="*/ 7 w 157"/>
                  <a:gd name="T111" fmla="*/ 17 h 68"/>
                  <a:gd name="T112" fmla="*/ 0 w 157"/>
                  <a:gd name="T113" fmla="*/ 1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7" h="68">
                    <a:moveTo>
                      <a:pt x="0" y="19"/>
                    </a:moveTo>
                    <a:cubicBezTo>
                      <a:pt x="1" y="23"/>
                      <a:pt x="3" y="25"/>
                      <a:pt x="7" y="26"/>
                    </a:cubicBezTo>
                    <a:cubicBezTo>
                      <a:pt x="9" y="27"/>
                      <a:pt x="10" y="28"/>
                      <a:pt x="12" y="29"/>
                    </a:cubicBezTo>
                    <a:cubicBezTo>
                      <a:pt x="13" y="31"/>
                      <a:pt x="14" y="34"/>
                      <a:pt x="15" y="36"/>
                    </a:cubicBezTo>
                    <a:cubicBezTo>
                      <a:pt x="16" y="37"/>
                      <a:pt x="15" y="37"/>
                      <a:pt x="15" y="38"/>
                    </a:cubicBezTo>
                    <a:cubicBezTo>
                      <a:pt x="14" y="38"/>
                      <a:pt x="15" y="39"/>
                      <a:pt x="15" y="40"/>
                    </a:cubicBezTo>
                    <a:cubicBezTo>
                      <a:pt x="14" y="43"/>
                      <a:pt x="13" y="43"/>
                      <a:pt x="16" y="45"/>
                    </a:cubicBezTo>
                    <a:cubicBezTo>
                      <a:pt x="20" y="46"/>
                      <a:pt x="24" y="45"/>
                      <a:pt x="28" y="47"/>
                    </a:cubicBezTo>
                    <a:cubicBezTo>
                      <a:pt x="30" y="49"/>
                      <a:pt x="34" y="52"/>
                      <a:pt x="36" y="54"/>
                    </a:cubicBezTo>
                    <a:cubicBezTo>
                      <a:pt x="37" y="55"/>
                      <a:pt x="38" y="57"/>
                      <a:pt x="39" y="59"/>
                    </a:cubicBezTo>
                    <a:cubicBezTo>
                      <a:pt x="40" y="61"/>
                      <a:pt x="43" y="60"/>
                      <a:pt x="44" y="60"/>
                    </a:cubicBezTo>
                    <a:cubicBezTo>
                      <a:pt x="48" y="60"/>
                      <a:pt x="52" y="60"/>
                      <a:pt x="56" y="60"/>
                    </a:cubicBezTo>
                    <a:cubicBezTo>
                      <a:pt x="58" y="60"/>
                      <a:pt x="62" y="60"/>
                      <a:pt x="64" y="61"/>
                    </a:cubicBezTo>
                    <a:cubicBezTo>
                      <a:pt x="66" y="62"/>
                      <a:pt x="67" y="64"/>
                      <a:pt x="69" y="64"/>
                    </a:cubicBezTo>
                    <a:cubicBezTo>
                      <a:pt x="71" y="65"/>
                      <a:pt x="74" y="66"/>
                      <a:pt x="76" y="66"/>
                    </a:cubicBezTo>
                    <a:cubicBezTo>
                      <a:pt x="78" y="65"/>
                      <a:pt x="80" y="68"/>
                      <a:pt x="81" y="67"/>
                    </a:cubicBezTo>
                    <a:cubicBezTo>
                      <a:pt x="85" y="65"/>
                      <a:pt x="88" y="63"/>
                      <a:pt x="93" y="62"/>
                    </a:cubicBezTo>
                    <a:cubicBezTo>
                      <a:pt x="97" y="62"/>
                      <a:pt x="103" y="63"/>
                      <a:pt x="106" y="61"/>
                    </a:cubicBezTo>
                    <a:cubicBezTo>
                      <a:pt x="109" y="59"/>
                      <a:pt x="110" y="56"/>
                      <a:pt x="113" y="55"/>
                    </a:cubicBezTo>
                    <a:cubicBezTo>
                      <a:pt x="116" y="54"/>
                      <a:pt x="116" y="53"/>
                      <a:pt x="114" y="51"/>
                    </a:cubicBezTo>
                    <a:cubicBezTo>
                      <a:pt x="113" y="50"/>
                      <a:pt x="113" y="48"/>
                      <a:pt x="115" y="47"/>
                    </a:cubicBezTo>
                    <a:cubicBezTo>
                      <a:pt x="118" y="44"/>
                      <a:pt x="122" y="50"/>
                      <a:pt x="126" y="46"/>
                    </a:cubicBezTo>
                    <a:cubicBezTo>
                      <a:pt x="127" y="45"/>
                      <a:pt x="128" y="44"/>
                      <a:pt x="130" y="44"/>
                    </a:cubicBezTo>
                    <a:cubicBezTo>
                      <a:pt x="133" y="43"/>
                      <a:pt x="134" y="44"/>
                      <a:pt x="137" y="42"/>
                    </a:cubicBezTo>
                    <a:cubicBezTo>
                      <a:pt x="138" y="41"/>
                      <a:pt x="138" y="38"/>
                      <a:pt x="139" y="38"/>
                    </a:cubicBezTo>
                    <a:cubicBezTo>
                      <a:pt x="141" y="37"/>
                      <a:pt x="142" y="37"/>
                      <a:pt x="143" y="37"/>
                    </a:cubicBezTo>
                    <a:cubicBezTo>
                      <a:pt x="147" y="36"/>
                      <a:pt x="150" y="35"/>
                      <a:pt x="154" y="36"/>
                    </a:cubicBezTo>
                    <a:cubicBezTo>
                      <a:pt x="157" y="36"/>
                      <a:pt x="151" y="29"/>
                      <a:pt x="150" y="29"/>
                    </a:cubicBezTo>
                    <a:cubicBezTo>
                      <a:pt x="149" y="28"/>
                      <a:pt x="147" y="27"/>
                      <a:pt x="145" y="28"/>
                    </a:cubicBezTo>
                    <a:cubicBezTo>
                      <a:pt x="143" y="28"/>
                      <a:pt x="143" y="30"/>
                      <a:pt x="141" y="29"/>
                    </a:cubicBezTo>
                    <a:cubicBezTo>
                      <a:pt x="140" y="28"/>
                      <a:pt x="137" y="27"/>
                      <a:pt x="136" y="28"/>
                    </a:cubicBezTo>
                    <a:cubicBezTo>
                      <a:pt x="135" y="30"/>
                      <a:pt x="134" y="29"/>
                      <a:pt x="134" y="27"/>
                    </a:cubicBezTo>
                    <a:cubicBezTo>
                      <a:pt x="134" y="25"/>
                      <a:pt x="137" y="21"/>
                      <a:pt x="137" y="19"/>
                    </a:cubicBezTo>
                    <a:cubicBezTo>
                      <a:pt x="138" y="17"/>
                      <a:pt x="141" y="14"/>
                      <a:pt x="137" y="14"/>
                    </a:cubicBezTo>
                    <a:cubicBezTo>
                      <a:pt x="134" y="14"/>
                      <a:pt x="134" y="15"/>
                      <a:pt x="131" y="14"/>
                    </a:cubicBezTo>
                    <a:cubicBezTo>
                      <a:pt x="128" y="13"/>
                      <a:pt x="127" y="13"/>
                      <a:pt x="124" y="15"/>
                    </a:cubicBezTo>
                    <a:cubicBezTo>
                      <a:pt x="121" y="17"/>
                      <a:pt x="117" y="18"/>
                      <a:pt x="114" y="19"/>
                    </a:cubicBezTo>
                    <a:cubicBezTo>
                      <a:pt x="109" y="20"/>
                      <a:pt x="107" y="19"/>
                      <a:pt x="103" y="19"/>
                    </a:cubicBezTo>
                    <a:cubicBezTo>
                      <a:pt x="101" y="18"/>
                      <a:pt x="100" y="18"/>
                      <a:pt x="98" y="17"/>
                    </a:cubicBezTo>
                    <a:cubicBezTo>
                      <a:pt x="97" y="17"/>
                      <a:pt x="96" y="15"/>
                      <a:pt x="94" y="15"/>
                    </a:cubicBezTo>
                    <a:cubicBezTo>
                      <a:pt x="90" y="14"/>
                      <a:pt x="88" y="12"/>
                      <a:pt x="83" y="11"/>
                    </a:cubicBezTo>
                    <a:cubicBezTo>
                      <a:pt x="81" y="11"/>
                      <a:pt x="79" y="12"/>
                      <a:pt x="77" y="13"/>
                    </a:cubicBezTo>
                    <a:cubicBezTo>
                      <a:pt x="75" y="14"/>
                      <a:pt x="73" y="13"/>
                      <a:pt x="71" y="12"/>
                    </a:cubicBezTo>
                    <a:cubicBezTo>
                      <a:pt x="69" y="11"/>
                      <a:pt x="68" y="11"/>
                      <a:pt x="68" y="8"/>
                    </a:cubicBezTo>
                    <a:cubicBezTo>
                      <a:pt x="67" y="6"/>
                      <a:pt x="67" y="6"/>
                      <a:pt x="64" y="5"/>
                    </a:cubicBezTo>
                    <a:cubicBezTo>
                      <a:pt x="62" y="4"/>
                      <a:pt x="60" y="3"/>
                      <a:pt x="58" y="3"/>
                    </a:cubicBezTo>
                    <a:cubicBezTo>
                      <a:pt x="56" y="3"/>
                      <a:pt x="53" y="0"/>
                      <a:pt x="52" y="1"/>
                    </a:cubicBezTo>
                    <a:cubicBezTo>
                      <a:pt x="50" y="1"/>
                      <a:pt x="46" y="5"/>
                      <a:pt x="45" y="7"/>
                    </a:cubicBezTo>
                    <a:cubicBezTo>
                      <a:pt x="45" y="9"/>
                      <a:pt x="48" y="11"/>
                      <a:pt x="47" y="13"/>
                    </a:cubicBezTo>
                    <a:cubicBezTo>
                      <a:pt x="46" y="15"/>
                      <a:pt x="43" y="17"/>
                      <a:pt x="41" y="15"/>
                    </a:cubicBezTo>
                    <a:cubicBezTo>
                      <a:pt x="39" y="15"/>
                      <a:pt x="38" y="14"/>
                      <a:pt x="37" y="14"/>
                    </a:cubicBezTo>
                    <a:cubicBezTo>
                      <a:pt x="36" y="14"/>
                      <a:pt x="35" y="14"/>
                      <a:pt x="34" y="14"/>
                    </a:cubicBezTo>
                    <a:cubicBezTo>
                      <a:pt x="31" y="13"/>
                      <a:pt x="31" y="11"/>
                      <a:pt x="28" y="10"/>
                    </a:cubicBezTo>
                    <a:cubicBezTo>
                      <a:pt x="26" y="9"/>
                      <a:pt x="23" y="8"/>
                      <a:pt x="21" y="9"/>
                    </a:cubicBezTo>
                    <a:cubicBezTo>
                      <a:pt x="18" y="10"/>
                      <a:pt x="16" y="12"/>
                      <a:pt x="13" y="13"/>
                    </a:cubicBezTo>
                    <a:cubicBezTo>
                      <a:pt x="11" y="14"/>
                      <a:pt x="9" y="16"/>
                      <a:pt x="7" y="17"/>
                    </a:cubicBezTo>
                    <a:cubicBezTo>
                      <a:pt x="4" y="17"/>
                      <a:pt x="2" y="19"/>
                      <a:pt x="0" y="19"/>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709" name="Freeform 721">
                <a:extLst>
                  <a:ext uri="{FF2B5EF4-FFF2-40B4-BE49-F238E27FC236}">
                    <a16:creationId xmlns:a16="http://schemas.microsoft.com/office/drawing/2014/main" id="{FC6E160A-39DF-D72D-CFCF-F6A9000822C1}"/>
                  </a:ext>
                </a:extLst>
              </p:cNvPr>
              <p:cNvSpPr>
                <a:spLocks/>
              </p:cNvSpPr>
              <p:nvPr/>
            </p:nvSpPr>
            <p:spPr bwMode="auto">
              <a:xfrm>
                <a:off x="9474904" y="2649754"/>
                <a:ext cx="78683" cy="177883"/>
              </a:xfrm>
              <a:custGeom>
                <a:avLst/>
                <a:gdLst>
                  <a:gd name="T0" fmla="*/ 13 w 15"/>
                  <a:gd name="T1" fmla="*/ 26 h 32"/>
                  <a:gd name="T2" fmla="*/ 10 w 15"/>
                  <a:gd name="T3" fmla="*/ 13 h 32"/>
                  <a:gd name="T4" fmla="*/ 9 w 15"/>
                  <a:gd name="T5" fmla="*/ 4 h 32"/>
                  <a:gd name="T6" fmla="*/ 9 w 15"/>
                  <a:gd name="T7" fmla="*/ 1 h 32"/>
                  <a:gd name="T8" fmla="*/ 6 w 15"/>
                  <a:gd name="T9" fmla="*/ 0 h 32"/>
                  <a:gd name="T10" fmla="*/ 7 w 15"/>
                  <a:gd name="T11" fmla="*/ 3 h 32"/>
                  <a:gd name="T12" fmla="*/ 6 w 15"/>
                  <a:gd name="T13" fmla="*/ 5 h 32"/>
                  <a:gd name="T14" fmla="*/ 4 w 15"/>
                  <a:gd name="T15" fmla="*/ 7 h 32"/>
                  <a:gd name="T16" fmla="*/ 4 w 15"/>
                  <a:gd name="T17" fmla="*/ 9 h 32"/>
                  <a:gd name="T18" fmla="*/ 2 w 15"/>
                  <a:gd name="T19" fmla="*/ 14 h 32"/>
                  <a:gd name="T20" fmla="*/ 5 w 15"/>
                  <a:gd name="T21" fmla="*/ 20 h 32"/>
                  <a:gd name="T22" fmla="*/ 6 w 15"/>
                  <a:gd name="T23" fmla="*/ 32 h 32"/>
                  <a:gd name="T24" fmla="*/ 15 w 15"/>
                  <a:gd name="T25" fmla="*/ 32 h 32"/>
                  <a:gd name="T26" fmla="*/ 13 w 15"/>
                  <a:gd name="T27" fmla="*/ 26 h 32"/>
                  <a:gd name="T28" fmla="*/ 13 w 15"/>
                  <a:gd name="T29"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32">
                    <a:moveTo>
                      <a:pt x="13" y="26"/>
                    </a:moveTo>
                    <a:cubicBezTo>
                      <a:pt x="13" y="22"/>
                      <a:pt x="9" y="17"/>
                      <a:pt x="10" y="13"/>
                    </a:cubicBezTo>
                    <a:cubicBezTo>
                      <a:pt x="11" y="10"/>
                      <a:pt x="10" y="7"/>
                      <a:pt x="9" y="4"/>
                    </a:cubicBezTo>
                    <a:cubicBezTo>
                      <a:pt x="9" y="3"/>
                      <a:pt x="9" y="2"/>
                      <a:pt x="9" y="1"/>
                    </a:cubicBezTo>
                    <a:cubicBezTo>
                      <a:pt x="9" y="0"/>
                      <a:pt x="6" y="0"/>
                      <a:pt x="6" y="0"/>
                    </a:cubicBezTo>
                    <a:cubicBezTo>
                      <a:pt x="6" y="1"/>
                      <a:pt x="7" y="2"/>
                      <a:pt x="7" y="3"/>
                    </a:cubicBezTo>
                    <a:cubicBezTo>
                      <a:pt x="8" y="4"/>
                      <a:pt x="7" y="5"/>
                      <a:pt x="6" y="5"/>
                    </a:cubicBezTo>
                    <a:cubicBezTo>
                      <a:pt x="5" y="6"/>
                      <a:pt x="4" y="5"/>
                      <a:pt x="4" y="7"/>
                    </a:cubicBezTo>
                    <a:cubicBezTo>
                      <a:pt x="4" y="8"/>
                      <a:pt x="4" y="8"/>
                      <a:pt x="4" y="9"/>
                    </a:cubicBezTo>
                    <a:cubicBezTo>
                      <a:pt x="3" y="11"/>
                      <a:pt x="3" y="13"/>
                      <a:pt x="2" y="14"/>
                    </a:cubicBezTo>
                    <a:cubicBezTo>
                      <a:pt x="0" y="15"/>
                      <a:pt x="4" y="18"/>
                      <a:pt x="5" y="20"/>
                    </a:cubicBezTo>
                    <a:cubicBezTo>
                      <a:pt x="6" y="22"/>
                      <a:pt x="4" y="32"/>
                      <a:pt x="6" y="32"/>
                    </a:cubicBezTo>
                    <a:cubicBezTo>
                      <a:pt x="9" y="32"/>
                      <a:pt x="12" y="32"/>
                      <a:pt x="15" y="32"/>
                    </a:cubicBezTo>
                    <a:cubicBezTo>
                      <a:pt x="15" y="30"/>
                      <a:pt x="14" y="28"/>
                      <a:pt x="13" y="26"/>
                    </a:cubicBezTo>
                    <a:cubicBezTo>
                      <a:pt x="13" y="24"/>
                      <a:pt x="13" y="27"/>
                      <a:pt x="13" y="26"/>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710" name="Freeform 722">
                <a:extLst>
                  <a:ext uri="{FF2B5EF4-FFF2-40B4-BE49-F238E27FC236}">
                    <a16:creationId xmlns:a16="http://schemas.microsoft.com/office/drawing/2014/main" id="{8A126B95-77B3-5FB8-C1C3-347F8F2381FF}"/>
                  </a:ext>
                </a:extLst>
              </p:cNvPr>
              <p:cNvSpPr>
                <a:spLocks/>
              </p:cNvSpPr>
              <p:nvPr/>
            </p:nvSpPr>
            <p:spPr bwMode="auto">
              <a:xfrm>
                <a:off x="9490998" y="2821957"/>
                <a:ext cx="78683" cy="128679"/>
              </a:xfrm>
              <a:custGeom>
                <a:avLst/>
                <a:gdLst>
                  <a:gd name="T0" fmla="*/ 12 w 15"/>
                  <a:gd name="T1" fmla="*/ 1 h 23"/>
                  <a:gd name="T2" fmla="*/ 7 w 15"/>
                  <a:gd name="T3" fmla="*/ 1 h 23"/>
                  <a:gd name="T4" fmla="*/ 2 w 15"/>
                  <a:gd name="T5" fmla="*/ 2 h 23"/>
                  <a:gd name="T6" fmla="*/ 1 w 15"/>
                  <a:gd name="T7" fmla="*/ 7 h 23"/>
                  <a:gd name="T8" fmla="*/ 2 w 15"/>
                  <a:gd name="T9" fmla="*/ 11 h 23"/>
                  <a:gd name="T10" fmla="*/ 1 w 15"/>
                  <a:gd name="T11" fmla="*/ 23 h 23"/>
                  <a:gd name="T12" fmla="*/ 4 w 15"/>
                  <a:gd name="T13" fmla="*/ 20 h 23"/>
                  <a:gd name="T14" fmla="*/ 7 w 15"/>
                  <a:gd name="T15" fmla="*/ 20 h 23"/>
                  <a:gd name="T16" fmla="*/ 9 w 15"/>
                  <a:gd name="T17" fmla="*/ 23 h 23"/>
                  <a:gd name="T18" fmla="*/ 9 w 15"/>
                  <a:gd name="T19" fmla="*/ 20 h 23"/>
                  <a:gd name="T20" fmla="*/ 6 w 15"/>
                  <a:gd name="T21" fmla="*/ 16 h 23"/>
                  <a:gd name="T22" fmla="*/ 4 w 15"/>
                  <a:gd name="T23" fmla="*/ 7 h 23"/>
                  <a:gd name="T24" fmla="*/ 9 w 15"/>
                  <a:gd name="T25" fmla="*/ 3 h 23"/>
                  <a:gd name="T26" fmla="*/ 15 w 15"/>
                  <a:gd name="T27" fmla="*/ 6 h 23"/>
                  <a:gd name="T28" fmla="*/ 12 w 15"/>
                  <a:gd name="T29"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3">
                    <a:moveTo>
                      <a:pt x="12" y="1"/>
                    </a:moveTo>
                    <a:cubicBezTo>
                      <a:pt x="11" y="1"/>
                      <a:pt x="9" y="1"/>
                      <a:pt x="7" y="1"/>
                    </a:cubicBezTo>
                    <a:cubicBezTo>
                      <a:pt x="5" y="1"/>
                      <a:pt x="3" y="0"/>
                      <a:pt x="2" y="2"/>
                    </a:cubicBezTo>
                    <a:cubicBezTo>
                      <a:pt x="2" y="4"/>
                      <a:pt x="1" y="5"/>
                      <a:pt x="1" y="7"/>
                    </a:cubicBezTo>
                    <a:cubicBezTo>
                      <a:pt x="1" y="8"/>
                      <a:pt x="2" y="9"/>
                      <a:pt x="2" y="11"/>
                    </a:cubicBezTo>
                    <a:cubicBezTo>
                      <a:pt x="2" y="12"/>
                      <a:pt x="0" y="23"/>
                      <a:pt x="1" y="23"/>
                    </a:cubicBezTo>
                    <a:cubicBezTo>
                      <a:pt x="3" y="22"/>
                      <a:pt x="1" y="19"/>
                      <a:pt x="4" y="20"/>
                    </a:cubicBezTo>
                    <a:cubicBezTo>
                      <a:pt x="5" y="20"/>
                      <a:pt x="7" y="19"/>
                      <a:pt x="7" y="20"/>
                    </a:cubicBezTo>
                    <a:cubicBezTo>
                      <a:pt x="8" y="20"/>
                      <a:pt x="8" y="23"/>
                      <a:pt x="9" y="23"/>
                    </a:cubicBezTo>
                    <a:cubicBezTo>
                      <a:pt x="9" y="23"/>
                      <a:pt x="9" y="20"/>
                      <a:pt x="9" y="20"/>
                    </a:cubicBezTo>
                    <a:cubicBezTo>
                      <a:pt x="9" y="18"/>
                      <a:pt x="7" y="17"/>
                      <a:pt x="6" y="16"/>
                    </a:cubicBezTo>
                    <a:cubicBezTo>
                      <a:pt x="5" y="14"/>
                      <a:pt x="2" y="9"/>
                      <a:pt x="4" y="7"/>
                    </a:cubicBezTo>
                    <a:cubicBezTo>
                      <a:pt x="7" y="5"/>
                      <a:pt x="6" y="4"/>
                      <a:pt x="9" y="3"/>
                    </a:cubicBezTo>
                    <a:cubicBezTo>
                      <a:pt x="11" y="2"/>
                      <a:pt x="14" y="4"/>
                      <a:pt x="15" y="6"/>
                    </a:cubicBezTo>
                    <a:cubicBezTo>
                      <a:pt x="14" y="4"/>
                      <a:pt x="13" y="2"/>
                      <a:pt x="12" y="1"/>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711" name="Freeform 723">
                <a:extLst>
                  <a:ext uri="{FF2B5EF4-FFF2-40B4-BE49-F238E27FC236}">
                    <a16:creationId xmlns:a16="http://schemas.microsoft.com/office/drawing/2014/main" id="{F6B9092E-9714-0B95-9BFE-28C76F940408}"/>
                  </a:ext>
                </a:extLst>
              </p:cNvPr>
              <p:cNvSpPr>
                <a:spLocks/>
              </p:cNvSpPr>
              <p:nvPr/>
            </p:nvSpPr>
            <p:spPr bwMode="auto">
              <a:xfrm>
                <a:off x="9076124" y="3200431"/>
                <a:ext cx="110872" cy="140035"/>
              </a:xfrm>
              <a:custGeom>
                <a:avLst/>
                <a:gdLst>
                  <a:gd name="T0" fmla="*/ 5 w 21"/>
                  <a:gd name="T1" fmla="*/ 1 h 25"/>
                  <a:gd name="T2" fmla="*/ 4 w 21"/>
                  <a:gd name="T3" fmla="*/ 7 h 25"/>
                  <a:gd name="T4" fmla="*/ 1 w 21"/>
                  <a:gd name="T5" fmla="*/ 9 h 25"/>
                  <a:gd name="T6" fmla="*/ 3 w 21"/>
                  <a:gd name="T7" fmla="*/ 11 h 25"/>
                  <a:gd name="T8" fmla="*/ 2 w 21"/>
                  <a:gd name="T9" fmla="*/ 14 h 25"/>
                  <a:gd name="T10" fmla="*/ 3 w 21"/>
                  <a:gd name="T11" fmla="*/ 16 h 25"/>
                  <a:gd name="T12" fmla="*/ 1 w 21"/>
                  <a:gd name="T13" fmla="*/ 20 h 25"/>
                  <a:gd name="T14" fmla="*/ 3 w 21"/>
                  <a:gd name="T15" fmla="*/ 21 h 25"/>
                  <a:gd name="T16" fmla="*/ 0 w 21"/>
                  <a:gd name="T17" fmla="*/ 24 h 25"/>
                  <a:gd name="T18" fmla="*/ 2 w 21"/>
                  <a:gd name="T19" fmla="*/ 23 h 25"/>
                  <a:gd name="T20" fmla="*/ 3 w 21"/>
                  <a:gd name="T21" fmla="*/ 24 h 25"/>
                  <a:gd name="T22" fmla="*/ 6 w 21"/>
                  <a:gd name="T23" fmla="*/ 22 h 25"/>
                  <a:gd name="T24" fmla="*/ 8 w 21"/>
                  <a:gd name="T25" fmla="*/ 22 h 25"/>
                  <a:gd name="T26" fmla="*/ 9 w 21"/>
                  <a:gd name="T27" fmla="*/ 22 h 25"/>
                  <a:gd name="T28" fmla="*/ 12 w 21"/>
                  <a:gd name="T29" fmla="*/ 21 h 25"/>
                  <a:gd name="T30" fmla="*/ 14 w 21"/>
                  <a:gd name="T31" fmla="*/ 20 h 25"/>
                  <a:gd name="T32" fmla="*/ 17 w 21"/>
                  <a:gd name="T33" fmla="*/ 18 h 25"/>
                  <a:gd name="T34" fmla="*/ 20 w 21"/>
                  <a:gd name="T35" fmla="*/ 20 h 25"/>
                  <a:gd name="T36" fmla="*/ 19 w 21"/>
                  <a:gd name="T37" fmla="*/ 16 h 25"/>
                  <a:gd name="T38" fmla="*/ 17 w 21"/>
                  <a:gd name="T39" fmla="*/ 12 h 25"/>
                  <a:gd name="T40" fmla="*/ 12 w 21"/>
                  <a:gd name="T41" fmla="*/ 0 h 25"/>
                  <a:gd name="T42" fmla="*/ 5 w 21"/>
                  <a:gd name="T43" fmla="*/ 1 h 25"/>
                  <a:gd name="T44" fmla="*/ 5 w 21"/>
                  <a:gd name="T45"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25">
                    <a:moveTo>
                      <a:pt x="5" y="1"/>
                    </a:moveTo>
                    <a:cubicBezTo>
                      <a:pt x="3" y="2"/>
                      <a:pt x="2" y="6"/>
                      <a:pt x="4" y="7"/>
                    </a:cubicBezTo>
                    <a:cubicBezTo>
                      <a:pt x="7" y="10"/>
                      <a:pt x="2" y="9"/>
                      <a:pt x="1" y="9"/>
                    </a:cubicBezTo>
                    <a:cubicBezTo>
                      <a:pt x="1" y="9"/>
                      <a:pt x="3" y="11"/>
                      <a:pt x="3" y="11"/>
                    </a:cubicBezTo>
                    <a:cubicBezTo>
                      <a:pt x="3" y="13"/>
                      <a:pt x="3" y="13"/>
                      <a:pt x="2" y="14"/>
                    </a:cubicBezTo>
                    <a:cubicBezTo>
                      <a:pt x="2" y="14"/>
                      <a:pt x="3" y="15"/>
                      <a:pt x="3" y="16"/>
                    </a:cubicBezTo>
                    <a:cubicBezTo>
                      <a:pt x="2" y="17"/>
                      <a:pt x="1" y="20"/>
                      <a:pt x="1" y="20"/>
                    </a:cubicBezTo>
                    <a:cubicBezTo>
                      <a:pt x="1" y="20"/>
                      <a:pt x="3" y="20"/>
                      <a:pt x="3" y="21"/>
                    </a:cubicBezTo>
                    <a:cubicBezTo>
                      <a:pt x="3" y="21"/>
                      <a:pt x="0" y="23"/>
                      <a:pt x="0" y="24"/>
                    </a:cubicBezTo>
                    <a:cubicBezTo>
                      <a:pt x="0" y="24"/>
                      <a:pt x="1" y="23"/>
                      <a:pt x="2" y="23"/>
                    </a:cubicBezTo>
                    <a:cubicBezTo>
                      <a:pt x="2" y="23"/>
                      <a:pt x="2" y="25"/>
                      <a:pt x="3" y="24"/>
                    </a:cubicBezTo>
                    <a:cubicBezTo>
                      <a:pt x="3" y="23"/>
                      <a:pt x="5" y="22"/>
                      <a:pt x="6" y="22"/>
                    </a:cubicBezTo>
                    <a:cubicBezTo>
                      <a:pt x="7" y="21"/>
                      <a:pt x="6" y="25"/>
                      <a:pt x="8" y="22"/>
                    </a:cubicBezTo>
                    <a:cubicBezTo>
                      <a:pt x="9" y="20"/>
                      <a:pt x="8" y="21"/>
                      <a:pt x="9" y="22"/>
                    </a:cubicBezTo>
                    <a:cubicBezTo>
                      <a:pt x="9" y="22"/>
                      <a:pt x="12" y="21"/>
                      <a:pt x="12" y="21"/>
                    </a:cubicBezTo>
                    <a:cubicBezTo>
                      <a:pt x="14" y="21"/>
                      <a:pt x="13" y="20"/>
                      <a:pt x="14" y="20"/>
                    </a:cubicBezTo>
                    <a:cubicBezTo>
                      <a:pt x="16" y="20"/>
                      <a:pt x="16" y="19"/>
                      <a:pt x="17" y="18"/>
                    </a:cubicBezTo>
                    <a:cubicBezTo>
                      <a:pt x="18" y="16"/>
                      <a:pt x="19" y="19"/>
                      <a:pt x="20" y="20"/>
                    </a:cubicBezTo>
                    <a:cubicBezTo>
                      <a:pt x="21" y="20"/>
                      <a:pt x="19" y="16"/>
                      <a:pt x="19" y="16"/>
                    </a:cubicBezTo>
                    <a:cubicBezTo>
                      <a:pt x="18" y="15"/>
                      <a:pt x="17" y="14"/>
                      <a:pt x="17" y="12"/>
                    </a:cubicBezTo>
                    <a:cubicBezTo>
                      <a:pt x="17" y="7"/>
                      <a:pt x="14" y="4"/>
                      <a:pt x="12" y="0"/>
                    </a:cubicBezTo>
                    <a:cubicBezTo>
                      <a:pt x="10" y="2"/>
                      <a:pt x="8" y="1"/>
                      <a:pt x="5" y="1"/>
                    </a:cubicBezTo>
                    <a:cubicBezTo>
                      <a:pt x="5" y="2"/>
                      <a:pt x="6" y="1"/>
                      <a:pt x="5" y="1"/>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712" name="Freeform 724">
                <a:extLst>
                  <a:ext uri="{FF2B5EF4-FFF2-40B4-BE49-F238E27FC236}">
                    <a16:creationId xmlns:a16="http://schemas.microsoft.com/office/drawing/2014/main" id="{E16E5569-2A8D-4605-8CDD-D1DBA21793FA}"/>
                  </a:ext>
                </a:extLst>
              </p:cNvPr>
              <p:cNvSpPr>
                <a:spLocks/>
              </p:cNvSpPr>
              <p:nvPr/>
            </p:nvSpPr>
            <p:spPr bwMode="auto">
              <a:xfrm>
                <a:off x="9029630" y="3050934"/>
                <a:ext cx="168096" cy="172206"/>
              </a:xfrm>
              <a:custGeom>
                <a:avLst/>
                <a:gdLst>
                  <a:gd name="T0" fmla="*/ 32 w 32"/>
                  <a:gd name="T1" fmla="*/ 3 h 31"/>
                  <a:gd name="T2" fmla="*/ 29 w 32"/>
                  <a:gd name="T3" fmla="*/ 1 h 31"/>
                  <a:gd name="T4" fmla="*/ 27 w 32"/>
                  <a:gd name="T5" fmla="*/ 4 h 31"/>
                  <a:gd name="T6" fmla="*/ 25 w 32"/>
                  <a:gd name="T7" fmla="*/ 5 h 31"/>
                  <a:gd name="T8" fmla="*/ 20 w 32"/>
                  <a:gd name="T9" fmla="*/ 6 h 31"/>
                  <a:gd name="T10" fmla="*/ 20 w 32"/>
                  <a:gd name="T11" fmla="*/ 10 h 31"/>
                  <a:gd name="T12" fmla="*/ 13 w 32"/>
                  <a:gd name="T13" fmla="*/ 9 h 31"/>
                  <a:gd name="T14" fmla="*/ 10 w 32"/>
                  <a:gd name="T15" fmla="*/ 12 h 31"/>
                  <a:gd name="T16" fmla="*/ 0 w 32"/>
                  <a:gd name="T17" fmla="*/ 19 h 31"/>
                  <a:gd name="T18" fmla="*/ 6 w 32"/>
                  <a:gd name="T19" fmla="*/ 21 h 31"/>
                  <a:gd name="T20" fmla="*/ 5 w 32"/>
                  <a:gd name="T21" fmla="*/ 24 h 31"/>
                  <a:gd name="T22" fmla="*/ 6 w 32"/>
                  <a:gd name="T23" fmla="*/ 26 h 31"/>
                  <a:gd name="T24" fmla="*/ 3 w 32"/>
                  <a:gd name="T25" fmla="*/ 29 h 31"/>
                  <a:gd name="T26" fmla="*/ 5 w 32"/>
                  <a:gd name="T27" fmla="*/ 30 h 31"/>
                  <a:gd name="T28" fmla="*/ 5 w 32"/>
                  <a:gd name="T29" fmla="*/ 31 h 31"/>
                  <a:gd name="T30" fmla="*/ 9 w 32"/>
                  <a:gd name="T31" fmla="*/ 31 h 31"/>
                  <a:gd name="T32" fmla="*/ 12 w 32"/>
                  <a:gd name="T33" fmla="*/ 31 h 31"/>
                  <a:gd name="T34" fmla="*/ 14 w 32"/>
                  <a:gd name="T35" fmla="*/ 28 h 31"/>
                  <a:gd name="T36" fmla="*/ 21 w 32"/>
                  <a:gd name="T37" fmla="*/ 27 h 31"/>
                  <a:gd name="T38" fmla="*/ 16 w 32"/>
                  <a:gd name="T39" fmla="*/ 22 h 31"/>
                  <a:gd name="T40" fmla="*/ 20 w 32"/>
                  <a:gd name="T41" fmla="*/ 19 h 31"/>
                  <a:gd name="T42" fmla="*/ 27 w 32"/>
                  <a:gd name="T43" fmla="*/ 14 h 31"/>
                  <a:gd name="T44" fmla="*/ 27 w 32"/>
                  <a:gd name="T45" fmla="*/ 8 h 31"/>
                  <a:gd name="T46" fmla="*/ 32 w 32"/>
                  <a:gd name="T47"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1">
                    <a:moveTo>
                      <a:pt x="32" y="3"/>
                    </a:moveTo>
                    <a:cubicBezTo>
                      <a:pt x="31" y="2"/>
                      <a:pt x="30" y="0"/>
                      <a:pt x="29" y="1"/>
                    </a:cubicBezTo>
                    <a:cubicBezTo>
                      <a:pt x="28" y="1"/>
                      <a:pt x="28" y="3"/>
                      <a:pt x="27" y="4"/>
                    </a:cubicBezTo>
                    <a:cubicBezTo>
                      <a:pt x="27" y="4"/>
                      <a:pt x="26" y="3"/>
                      <a:pt x="25" y="5"/>
                    </a:cubicBezTo>
                    <a:cubicBezTo>
                      <a:pt x="24" y="6"/>
                      <a:pt x="22" y="6"/>
                      <a:pt x="20" y="6"/>
                    </a:cubicBezTo>
                    <a:cubicBezTo>
                      <a:pt x="18" y="7"/>
                      <a:pt x="22" y="9"/>
                      <a:pt x="20" y="10"/>
                    </a:cubicBezTo>
                    <a:cubicBezTo>
                      <a:pt x="17" y="11"/>
                      <a:pt x="16" y="9"/>
                      <a:pt x="13" y="9"/>
                    </a:cubicBezTo>
                    <a:cubicBezTo>
                      <a:pt x="12" y="8"/>
                      <a:pt x="10" y="11"/>
                      <a:pt x="10" y="12"/>
                    </a:cubicBezTo>
                    <a:cubicBezTo>
                      <a:pt x="7" y="15"/>
                      <a:pt x="1" y="15"/>
                      <a:pt x="0" y="19"/>
                    </a:cubicBezTo>
                    <a:cubicBezTo>
                      <a:pt x="0" y="19"/>
                      <a:pt x="6" y="21"/>
                      <a:pt x="6" y="21"/>
                    </a:cubicBezTo>
                    <a:cubicBezTo>
                      <a:pt x="6" y="22"/>
                      <a:pt x="5" y="24"/>
                      <a:pt x="5" y="24"/>
                    </a:cubicBezTo>
                    <a:cubicBezTo>
                      <a:pt x="5" y="26"/>
                      <a:pt x="6" y="25"/>
                      <a:pt x="6" y="26"/>
                    </a:cubicBezTo>
                    <a:cubicBezTo>
                      <a:pt x="6" y="25"/>
                      <a:pt x="2" y="28"/>
                      <a:pt x="3" y="29"/>
                    </a:cubicBezTo>
                    <a:cubicBezTo>
                      <a:pt x="3" y="29"/>
                      <a:pt x="5" y="30"/>
                      <a:pt x="5" y="30"/>
                    </a:cubicBezTo>
                    <a:cubicBezTo>
                      <a:pt x="6" y="30"/>
                      <a:pt x="5" y="30"/>
                      <a:pt x="5" y="31"/>
                    </a:cubicBezTo>
                    <a:cubicBezTo>
                      <a:pt x="5" y="30"/>
                      <a:pt x="9" y="30"/>
                      <a:pt x="9" y="31"/>
                    </a:cubicBezTo>
                    <a:cubicBezTo>
                      <a:pt x="10" y="31"/>
                      <a:pt x="11" y="31"/>
                      <a:pt x="12" y="31"/>
                    </a:cubicBezTo>
                    <a:cubicBezTo>
                      <a:pt x="12" y="31"/>
                      <a:pt x="13" y="29"/>
                      <a:pt x="14" y="28"/>
                    </a:cubicBezTo>
                    <a:cubicBezTo>
                      <a:pt x="17" y="28"/>
                      <a:pt x="19" y="29"/>
                      <a:pt x="21" y="27"/>
                    </a:cubicBezTo>
                    <a:cubicBezTo>
                      <a:pt x="21" y="25"/>
                      <a:pt x="16" y="23"/>
                      <a:pt x="16" y="22"/>
                    </a:cubicBezTo>
                    <a:cubicBezTo>
                      <a:pt x="17" y="21"/>
                      <a:pt x="18" y="20"/>
                      <a:pt x="20" y="19"/>
                    </a:cubicBezTo>
                    <a:cubicBezTo>
                      <a:pt x="22" y="17"/>
                      <a:pt x="24" y="15"/>
                      <a:pt x="27" y="14"/>
                    </a:cubicBezTo>
                    <a:cubicBezTo>
                      <a:pt x="29" y="12"/>
                      <a:pt x="26" y="9"/>
                      <a:pt x="27" y="8"/>
                    </a:cubicBezTo>
                    <a:cubicBezTo>
                      <a:pt x="29" y="6"/>
                      <a:pt x="30" y="4"/>
                      <a:pt x="32" y="3"/>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grpSp>
        <p:grpSp>
          <p:nvGrpSpPr>
            <p:cNvPr id="12" name="Group 11">
              <a:extLst>
                <a:ext uri="{FF2B5EF4-FFF2-40B4-BE49-F238E27FC236}">
                  <a16:creationId xmlns:a16="http://schemas.microsoft.com/office/drawing/2014/main" id="{C64E1BF2-57C2-4BEB-3D30-2A796C95D197}"/>
                </a:ext>
              </a:extLst>
            </p:cNvPr>
            <p:cNvGrpSpPr/>
            <p:nvPr/>
          </p:nvGrpSpPr>
          <p:grpSpPr>
            <a:xfrm>
              <a:off x="5192038" y="1588138"/>
              <a:ext cx="2448118" cy="1835592"/>
              <a:chOff x="5192038" y="1588138"/>
              <a:chExt cx="2448118" cy="1835592"/>
            </a:xfrm>
            <a:solidFill>
              <a:schemeClr val="tx2">
                <a:lumMod val="90000"/>
              </a:schemeClr>
            </a:solidFill>
          </p:grpSpPr>
          <p:sp>
            <p:nvSpPr>
              <p:cNvPr id="2530" name="Freeform 511">
                <a:extLst>
                  <a:ext uri="{FF2B5EF4-FFF2-40B4-BE49-F238E27FC236}">
                    <a16:creationId xmlns:a16="http://schemas.microsoft.com/office/drawing/2014/main" id="{5D8DB1E8-4346-A2D1-105A-4BE180D6FA72}"/>
                  </a:ext>
                </a:extLst>
              </p:cNvPr>
              <p:cNvSpPr>
                <a:spLocks/>
              </p:cNvSpPr>
              <p:nvPr/>
            </p:nvSpPr>
            <p:spPr bwMode="auto">
              <a:xfrm>
                <a:off x="5789315" y="2388608"/>
                <a:ext cx="10730" cy="22709"/>
              </a:xfrm>
              <a:custGeom>
                <a:avLst/>
                <a:gdLst>
                  <a:gd name="T0" fmla="*/ 1 w 2"/>
                  <a:gd name="T1" fmla="*/ 4 h 4"/>
                  <a:gd name="T2" fmla="*/ 2 w 2"/>
                  <a:gd name="T3" fmla="*/ 1 h 4"/>
                  <a:gd name="T4" fmla="*/ 1 w 2"/>
                  <a:gd name="T5" fmla="*/ 4 h 4"/>
                  <a:gd name="T6" fmla="*/ 1 w 2"/>
                  <a:gd name="T7" fmla="*/ 4 h 4"/>
                </a:gdLst>
                <a:ahLst/>
                <a:cxnLst>
                  <a:cxn ang="0">
                    <a:pos x="T0" y="T1"/>
                  </a:cxn>
                  <a:cxn ang="0">
                    <a:pos x="T2" y="T3"/>
                  </a:cxn>
                  <a:cxn ang="0">
                    <a:pos x="T4" y="T5"/>
                  </a:cxn>
                  <a:cxn ang="0">
                    <a:pos x="T6" y="T7"/>
                  </a:cxn>
                </a:cxnLst>
                <a:rect l="0" t="0" r="r" b="b"/>
                <a:pathLst>
                  <a:path w="2" h="4">
                    <a:moveTo>
                      <a:pt x="1" y="4"/>
                    </a:moveTo>
                    <a:cubicBezTo>
                      <a:pt x="0" y="3"/>
                      <a:pt x="0" y="1"/>
                      <a:pt x="2" y="1"/>
                    </a:cubicBezTo>
                    <a:cubicBezTo>
                      <a:pt x="2" y="0"/>
                      <a:pt x="2" y="4"/>
                      <a:pt x="1" y="4"/>
                    </a:cubicBezTo>
                    <a:cubicBezTo>
                      <a:pt x="0" y="3"/>
                      <a:pt x="1" y="4"/>
                      <a:pt x="1" y="4"/>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31" name="Freeform 404">
                <a:extLst>
                  <a:ext uri="{FF2B5EF4-FFF2-40B4-BE49-F238E27FC236}">
                    <a16:creationId xmlns:a16="http://schemas.microsoft.com/office/drawing/2014/main" id="{4FD6B752-DBF6-EF0F-5752-68F4A456F9F7}"/>
                  </a:ext>
                </a:extLst>
              </p:cNvPr>
              <p:cNvSpPr>
                <a:spLocks/>
              </p:cNvSpPr>
              <p:nvPr/>
            </p:nvSpPr>
            <p:spPr bwMode="auto">
              <a:xfrm>
                <a:off x="5669502" y="2471871"/>
                <a:ext cx="209225" cy="334947"/>
              </a:xfrm>
              <a:custGeom>
                <a:avLst/>
                <a:gdLst>
                  <a:gd name="T0" fmla="*/ 7 w 40"/>
                  <a:gd name="T1" fmla="*/ 0 h 60"/>
                  <a:gd name="T2" fmla="*/ 4 w 40"/>
                  <a:gd name="T3" fmla="*/ 3 h 60"/>
                  <a:gd name="T4" fmla="*/ 2 w 40"/>
                  <a:gd name="T5" fmla="*/ 8 h 60"/>
                  <a:gd name="T6" fmla="*/ 5 w 40"/>
                  <a:gd name="T7" fmla="*/ 14 h 60"/>
                  <a:gd name="T8" fmla="*/ 3 w 40"/>
                  <a:gd name="T9" fmla="*/ 18 h 60"/>
                  <a:gd name="T10" fmla="*/ 3 w 40"/>
                  <a:gd name="T11" fmla="*/ 19 h 60"/>
                  <a:gd name="T12" fmla="*/ 2 w 40"/>
                  <a:gd name="T13" fmla="*/ 23 h 60"/>
                  <a:gd name="T14" fmla="*/ 5 w 40"/>
                  <a:gd name="T15" fmla="*/ 23 h 60"/>
                  <a:gd name="T16" fmla="*/ 7 w 40"/>
                  <a:gd name="T17" fmla="*/ 19 h 60"/>
                  <a:gd name="T18" fmla="*/ 7 w 40"/>
                  <a:gd name="T19" fmla="*/ 23 h 60"/>
                  <a:gd name="T20" fmla="*/ 11 w 40"/>
                  <a:gd name="T21" fmla="*/ 27 h 60"/>
                  <a:gd name="T22" fmla="*/ 14 w 40"/>
                  <a:gd name="T23" fmla="*/ 30 h 60"/>
                  <a:gd name="T24" fmla="*/ 16 w 40"/>
                  <a:gd name="T25" fmla="*/ 36 h 60"/>
                  <a:gd name="T26" fmla="*/ 8 w 40"/>
                  <a:gd name="T27" fmla="*/ 39 h 60"/>
                  <a:gd name="T28" fmla="*/ 9 w 40"/>
                  <a:gd name="T29" fmla="*/ 42 h 60"/>
                  <a:gd name="T30" fmla="*/ 5 w 40"/>
                  <a:gd name="T31" fmla="*/ 47 h 60"/>
                  <a:gd name="T32" fmla="*/ 9 w 40"/>
                  <a:gd name="T33" fmla="*/ 48 h 60"/>
                  <a:gd name="T34" fmla="*/ 18 w 40"/>
                  <a:gd name="T35" fmla="*/ 48 h 60"/>
                  <a:gd name="T36" fmla="*/ 10 w 40"/>
                  <a:gd name="T37" fmla="*/ 52 h 60"/>
                  <a:gd name="T38" fmla="*/ 7 w 40"/>
                  <a:gd name="T39" fmla="*/ 55 h 60"/>
                  <a:gd name="T40" fmla="*/ 3 w 40"/>
                  <a:gd name="T41" fmla="*/ 59 h 60"/>
                  <a:gd name="T42" fmla="*/ 5 w 40"/>
                  <a:gd name="T43" fmla="*/ 60 h 60"/>
                  <a:gd name="T44" fmla="*/ 12 w 40"/>
                  <a:gd name="T45" fmla="*/ 57 h 60"/>
                  <a:gd name="T46" fmla="*/ 19 w 40"/>
                  <a:gd name="T47" fmla="*/ 55 h 60"/>
                  <a:gd name="T48" fmla="*/ 27 w 40"/>
                  <a:gd name="T49" fmla="*/ 54 h 60"/>
                  <a:gd name="T50" fmla="*/ 38 w 40"/>
                  <a:gd name="T51" fmla="*/ 51 h 60"/>
                  <a:gd name="T52" fmla="*/ 38 w 40"/>
                  <a:gd name="T53" fmla="*/ 46 h 60"/>
                  <a:gd name="T54" fmla="*/ 32 w 40"/>
                  <a:gd name="T55" fmla="*/ 41 h 60"/>
                  <a:gd name="T56" fmla="*/ 31 w 40"/>
                  <a:gd name="T57" fmla="*/ 36 h 60"/>
                  <a:gd name="T58" fmla="*/ 30 w 40"/>
                  <a:gd name="T59" fmla="*/ 34 h 60"/>
                  <a:gd name="T60" fmla="*/ 23 w 40"/>
                  <a:gd name="T61" fmla="*/ 25 h 60"/>
                  <a:gd name="T62" fmla="*/ 12 w 40"/>
                  <a:gd name="T63" fmla="*/ 18 h 60"/>
                  <a:gd name="T64" fmla="*/ 14 w 40"/>
                  <a:gd name="T65" fmla="*/ 16 h 60"/>
                  <a:gd name="T66" fmla="*/ 21 w 40"/>
                  <a:gd name="T67" fmla="*/ 8 h 60"/>
                  <a:gd name="T68" fmla="*/ 9 w 40"/>
                  <a:gd name="T69" fmla="*/ 7 h 60"/>
                  <a:gd name="T70" fmla="*/ 9 w 40"/>
                  <a:gd name="T71" fmla="*/ 6 h 60"/>
                  <a:gd name="T72" fmla="*/ 15 w 40"/>
                  <a:gd name="T7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60">
                    <a:moveTo>
                      <a:pt x="15" y="0"/>
                    </a:moveTo>
                    <a:cubicBezTo>
                      <a:pt x="12" y="0"/>
                      <a:pt x="10" y="1"/>
                      <a:pt x="7" y="0"/>
                    </a:cubicBezTo>
                    <a:cubicBezTo>
                      <a:pt x="6" y="0"/>
                      <a:pt x="5" y="0"/>
                      <a:pt x="5" y="1"/>
                    </a:cubicBezTo>
                    <a:cubicBezTo>
                      <a:pt x="6" y="3"/>
                      <a:pt x="5" y="2"/>
                      <a:pt x="4" y="3"/>
                    </a:cubicBezTo>
                    <a:cubicBezTo>
                      <a:pt x="5" y="2"/>
                      <a:pt x="5" y="4"/>
                      <a:pt x="5" y="4"/>
                    </a:cubicBezTo>
                    <a:cubicBezTo>
                      <a:pt x="4" y="6"/>
                      <a:pt x="1" y="5"/>
                      <a:pt x="2" y="8"/>
                    </a:cubicBezTo>
                    <a:cubicBezTo>
                      <a:pt x="4" y="10"/>
                      <a:pt x="3" y="11"/>
                      <a:pt x="2" y="13"/>
                    </a:cubicBezTo>
                    <a:cubicBezTo>
                      <a:pt x="2" y="15"/>
                      <a:pt x="4" y="15"/>
                      <a:pt x="5" y="14"/>
                    </a:cubicBezTo>
                    <a:cubicBezTo>
                      <a:pt x="4" y="15"/>
                      <a:pt x="5" y="15"/>
                      <a:pt x="5" y="16"/>
                    </a:cubicBezTo>
                    <a:cubicBezTo>
                      <a:pt x="5" y="15"/>
                      <a:pt x="3" y="18"/>
                      <a:pt x="3" y="18"/>
                    </a:cubicBezTo>
                    <a:cubicBezTo>
                      <a:pt x="2" y="18"/>
                      <a:pt x="0" y="18"/>
                      <a:pt x="0" y="20"/>
                    </a:cubicBezTo>
                    <a:cubicBezTo>
                      <a:pt x="1" y="20"/>
                      <a:pt x="2" y="18"/>
                      <a:pt x="3" y="19"/>
                    </a:cubicBezTo>
                    <a:cubicBezTo>
                      <a:pt x="3" y="20"/>
                      <a:pt x="3" y="21"/>
                      <a:pt x="3" y="21"/>
                    </a:cubicBezTo>
                    <a:cubicBezTo>
                      <a:pt x="2" y="22"/>
                      <a:pt x="2" y="23"/>
                      <a:pt x="2" y="23"/>
                    </a:cubicBezTo>
                    <a:cubicBezTo>
                      <a:pt x="2" y="24"/>
                      <a:pt x="3" y="22"/>
                      <a:pt x="4" y="22"/>
                    </a:cubicBezTo>
                    <a:cubicBezTo>
                      <a:pt x="4" y="21"/>
                      <a:pt x="5" y="23"/>
                      <a:pt x="5" y="23"/>
                    </a:cubicBezTo>
                    <a:cubicBezTo>
                      <a:pt x="6" y="23"/>
                      <a:pt x="5" y="19"/>
                      <a:pt x="4" y="19"/>
                    </a:cubicBezTo>
                    <a:cubicBezTo>
                      <a:pt x="5" y="19"/>
                      <a:pt x="7" y="20"/>
                      <a:pt x="7" y="19"/>
                    </a:cubicBezTo>
                    <a:cubicBezTo>
                      <a:pt x="7" y="19"/>
                      <a:pt x="6" y="20"/>
                      <a:pt x="6" y="20"/>
                    </a:cubicBezTo>
                    <a:cubicBezTo>
                      <a:pt x="6" y="21"/>
                      <a:pt x="7" y="22"/>
                      <a:pt x="7" y="23"/>
                    </a:cubicBezTo>
                    <a:cubicBezTo>
                      <a:pt x="7" y="24"/>
                      <a:pt x="4" y="27"/>
                      <a:pt x="7" y="27"/>
                    </a:cubicBezTo>
                    <a:cubicBezTo>
                      <a:pt x="7" y="27"/>
                      <a:pt x="10" y="27"/>
                      <a:pt x="11" y="27"/>
                    </a:cubicBezTo>
                    <a:cubicBezTo>
                      <a:pt x="12" y="26"/>
                      <a:pt x="15" y="26"/>
                      <a:pt x="15" y="26"/>
                    </a:cubicBezTo>
                    <a:cubicBezTo>
                      <a:pt x="14" y="28"/>
                      <a:pt x="13" y="28"/>
                      <a:pt x="14" y="30"/>
                    </a:cubicBezTo>
                    <a:cubicBezTo>
                      <a:pt x="15" y="33"/>
                      <a:pt x="15" y="31"/>
                      <a:pt x="16" y="32"/>
                    </a:cubicBezTo>
                    <a:cubicBezTo>
                      <a:pt x="16" y="33"/>
                      <a:pt x="15" y="35"/>
                      <a:pt x="16" y="36"/>
                    </a:cubicBezTo>
                    <a:cubicBezTo>
                      <a:pt x="17" y="38"/>
                      <a:pt x="14" y="38"/>
                      <a:pt x="13" y="38"/>
                    </a:cubicBezTo>
                    <a:cubicBezTo>
                      <a:pt x="11" y="39"/>
                      <a:pt x="10" y="37"/>
                      <a:pt x="8" y="39"/>
                    </a:cubicBezTo>
                    <a:cubicBezTo>
                      <a:pt x="7" y="41"/>
                      <a:pt x="12" y="40"/>
                      <a:pt x="11" y="41"/>
                    </a:cubicBezTo>
                    <a:cubicBezTo>
                      <a:pt x="11" y="41"/>
                      <a:pt x="9" y="42"/>
                      <a:pt x="9" y="42"/>
                    </a:cubicBezTo>
                    <a:cubicBezTo>
                      <a:pt x="9" y="43"/>
                      <a:pt x="10" y="43"/>
                      <a:pt x="9" y="44"/>
                    </a:cubicBezTo>
                    <a:cubicBezTo>
                      <a:pt x="8" y="45"/>
                      <a:pt x="7" y="46"/>
                      <a:pt x="5" y="47"/>
                    </a:cubicBezTo>
                    <a:cubicBezTo>
                      <a:pt x="4" y="48"/>
                      <a:pt x="6" y="49"/>
                      <a:pt x="6" y="49"/>
                    </a:cubicBezTo>
                    <a:cubicBezTo>
                      <a:pt x="7" y="49"/>
                      <a:pt x="9" y="48"/>
                      <a:pt x="9" y="48"/>
                    </a:cubicBezTo>
                    <a:cubicBezTo>
                      <a:pt x="9" y="49"/>
                      <a:pt x="12" y="49"/>
                      <a:pt x="13" y="50"/>
                    </a:cubicBezTo>
                    <a:cubicBezTo>
                      <a:pt x="15" y="50"/>
                      <a:pt x="17" y="48"/>
                      <a:pt x="18" y="48"/>
                    </a:cubicBezTo>
                    <a:cubicBezTo>
                      <a:pt x="18" y="48"/>
                      <a:pt x="16" y="53"/>
                      <a:pt x="13" y="52"/>
                    </a:cubicBezTo>
                    <a:cubicBezTo>
                      <a:pt x="12" y="51"/>
                      <a:pt x="11" y="52"/>
                      <a:pt x="10" y="52"/>
                    </a:cubicBezTo>
                    <a:cubicBezTo>
                      <a:pt x="8" y="52"/>
                      <a:pt x="9" y="51"/>
                      <a:pt x="8" y="51"/>
                    </a:cubicBezTo>
                    <a:cubicBezTo>
                      <a:pt x="8" y="51"/>
                      <a:pt x="8" y="54"/>
                      <a:pt x="7" y="55"/>
                    </a:cubicBezTo>
                    <a:cubicBezTo>
                      <a:pt x="7" y="55"/>
                      <a:pt x="6" y="56"/>
                      <a:pt x="5" y="57"/>
                    </a:cubicBezTo>
                    <a:cubicBezTo>
                      <a:pt x="5" y="57"/>
                      <a:pt x="3" y="58"/>
                      <a:pt x="3" y="59"/>
                    </a:cubicBezTo>
                    <a:cubicBezTo>
                      <a:pt x="3" y="59"/>
                      <a:pt x="5" y="59"/>
                      <a:pt x="5" y="59"/>
                    </a:cubicBezTo>
                    <a:cubicBezTo>
                      <a:pt x="5" y="59"/>
                      <a:pt x="4" y="59"/>
                      <a:pt x="5" y="60"/>
                    </a:cubicBezTo>
                    <a:cubicBezTo>
                      <a:pt x="5" y="60"/>
                      <a:pt x="7" y="57"/>
                      <a:pt x="8" y="57"/>
                    </a:cubicBezTo>
                    <a:cubicBezTo>
                      <a:pt x="9" y="57"/>
                      <a:pt x="11" y="58"/>
                      <a:pt x="12" y="57"/>
                    </a:cubicBezTo>
                    <a:cubicBezTo>
                      <a:pt x="14" y="57"/>
                      <a:pt x="13" y="55"/>
                      <a:pt x="15" y="55"/>
                    </a:cubicBezTo>
                    <a:cubicBezTo>
                      <a:pt x="16" y="54"/>
                      <a:pt x="17" y="55"/>
                      <a:pt x="19" y="55"/>
                    </a:cubicBezTo>
                    <a:cubicBezTo>
                      <a:pt x="20" y="56"/>
                      <a:pt x="21" y="54"/>
                      <a:pt x="23" y="55"/>
                    </a:cubicBezTo>
                    <a:cubicBezTo>
                      <a:pt x="24" y="56"/>
                      <a:pt x="26" y="55"/>
                      <a:pt x="27" y="54"/>
                    </a:cubicBezTo>
                    <a:cubicBezTo>
                      <a:pt x="29" y="54"/>
                      <a:pt x="32" y="54"/>
                      <a:pt x="34" y="54"/>
                    </a:cubicBezTo>
                    <a:cubicBezTo>
                      <a:pt x="34" y="54"/>
                      <a:pt x="38" y="51"/>
                      <a:pt x="38" y="51"/>
                    </a:cubicBezTo>
                    <a:cubicBezTo>
                      <a:pt x="37" y="50"/>
                      <a:pt x="33" y="51"/>
                      <a:pt x="33" y="50"/>
                    </a:cubicBezTo>
                    <a:cubicBezTo>
                      <a:pt x="33" y="49"/>
                      <a:pt x="37" y="46"/>
                      <a:pt x="38" y="46"/>
                    </a:cubicBezTo>
                    <a:cubicBezTo>
                      <a:pt x="39" y="44"/>
                      <a:pt x="40" y="40"/>
                      <a:pt x="36" y="40"/>
                    </a:cubicBezTo>
                    <a:cubicBezTo>
                      <a:pt x="35" y="40"/>
                      <a:pt x="33" y="41"/>
                      <a:pt x="32" y="41"/>
                    </a:cubicBezTo>
                    <a:cubicBezTo>
                      <a:pt x="30" y="40"/>
                      <a:pt x="32" y="40"/>
                      <a:pt x="32" y="39"/>
                    </a:cubicBezTo>
                    <a:cubicBezTo>
                      <a:pt x="32" y="38"/>
                      <a:pt x="32" y="37"/>
                      <a:pt x="31" y="36"/>
                    </a:cubicBezTo>
                    <a:cubicBezTo>
                      <a:pt x="31" y="36"/>
                      <a:pt x="27" y="35"/>
                      <a:pt x="28" y="34"/>
                    </a:cubicBezTo>
                    <a:cubicBezTo>
                      <a:pt x="28" y="34"/>
                      <a:pt x="30" y="35"/>
                      <a:pt x="30" y="34"/>
                    </a:cubicBezTo>
                    <a:cubicBezTo>
                      <a:pt x="31" y="33"/>
                      <a:pt x="30" y="32"/>
                      <a:pt x="29" y="31"/>
                    </a:cubicBezTo>
                    <a:cubicBezTo>
                      <a:pt x="26" y="29"/>
                      <a:pt x="25" y="29"/>
                      <a:pt x="23" y="25"/>
                    </a:cubicBezTo>
                    <a:cubicBezTo>
                      <a:pt x="22" y="23"/>
                      <a:pt x="21" y="21"/>
                      <a:pt x="18" y="19"/>
                    </a:cubicBezTo>
                    <a:cubicBezTo>
                      <a:pt x="17" y="18"/>
                      <a:pt x="13" y="20"/>
                      <a:pt x="12" y="18"/>
                    </a:cubicBezTo>
                    <a:cubicBezTo>
                      <a:pt x="12" y="18"/>
                      <a:pt x="18" y="17"/>
                      <a:pt x="17" y="16"/>
                    </a:cubicBezTo>
                    <a:cubicBezTo>
                      <a:pt x="17" y="16"/>
                      <a:pt x="15" y="17"/>
                      <a:pt x="14" y="16"/>
                    </a:cubicBezTo>
                    <a:cubicBezTo>
                      <a:pt x="14" y="16"/>
                      <a:pt x="18" y="15"/>
                      <a:pt x="18" y="15"/>
                    </a:cubicBezTo>
                    <a:cubicBezTo>
                      <a:pt x="19" y="14"/>
                      <a:pt x="22" y="9"/>
                      <a:pt x="21" y="8"/>
                    </a:cubicBezTo>
                    <a:cubicBezTo>
                      <a:pt x="20" y="6"/>
                      <a:pt x="17" y="6"/>
                      <a:pt x="15" y="6"/>
                    </a:cubicBezTo>
                    <a:cubicBezTo>
                      <a:pt x="14" y="7"/>
                      <a:pt x="9" y="7"/>
                      <a:pt x="9" y="7"/>
                    </a:cubicBezTo>
                    <a:cubicBezTo>
                      <a:pt x="9" y="7"/>
                      <a:pt x="11" y="6"/>
                      <a:pt x="11" y="6"/>
                    </a:cubicBezTo>
                    <a:cubicBezTo>
                      <a:pt x="11" y="6"/>
                      <a:pt x="9" y="5"/>
                      <a:pt x="9" y="6"/>
                    </a:cubicBezTo>
                    <a:cubicBezTo>
                      <a:pt x="9" y="5"/>
                      <a:pt x="18" y="1"/>
                      <a:pt x="15" y="0"/>
                    </a:cubicBezTo>
                    <a:cubicBezTo>
                      <a:pt x="14" y="0"/>
                      <a:pt x="17" y="1"/>
                      <a:pt x="15" y="0"/>
                    </a:cubicBezTo>
                    <a:close/>
                  </a:path>
                </a:pathLst>
              </a:custGeom>
              <a:solidFill>
                <a:schemeClr val="accent1"/>
              </a:solid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32" name="Freeform 405">
                <a:extLst>
                  <a:ext uri="{FF2B5EF4-FFF2-40B4-BE49-F238E27FC236}">
                    <a16:creationId xmlns:a16="http://schemas.microsoft.com/office/drawing/2014/main" id="{9F748C83-68D7-A9A9-F7EF-3CD329EE5BA6}"/>
                  </a:ext>
                </a:extLst>
              </p:cNvPr>
              <p:cNvSpPr>
                <a:spLocks/>
              </p:cNvSpPr>
              <p:nvPr/>
            </p:nvSpPr>
            <p:spPr bwMode="auto">
              <a:xfrm>
                <a:off x="5192038" y="2121785"/>
                <a:ext cx="282545" cy="145713"/>
              </a:xfrm>
              <a:custGeom>
                <a:avLst/>
                <a:gdLst>
                  <a:gd name="T0" fmla="*/ 53 w 54"/>
                  <a:gd name="T1" fmla="*/ 10 h 26"/>
                  <a:gd name="T2" fmla="*/ 49 w 54"/>
                  <a:gd name="T3" fmla="*/ 9 h 26"/>
                  <a:gd name="T4" fmla="*/ 50 w 54"/>
                  <a:gd name="T5" fmla="*/ 8 h 26"/>
                  <a:gd name="T6" fmla="*/ 48 w 54"/>
                  <a:gd name="T7" fmla="*/ 7 h 26"/>
                  <a:gd name="T8" fmla="*/ 49 w 54"/>
                  <a:gd name="T9" fmla="*/ 6 h 26"/>
                  <a:gd name="T10" fmla="*/ 46 w 54"/>
                  <a:gd name="T11" fmla="*/ 5 h 26"/>
                  <a:gd name="T12" fmla="*/ 48 w 54"/>
                  <a:gd name="T13" fmla="*/ 3 h 26"/>
                  <a:gd name="T14" fmla="*/ 43 w 54"/>
                  <a:gd name="T15" fmla="*/ 3 h 26"/>
                  <a:gd name="T16" fmla="*/ 39 w 54"/>
                  <a:gd name="T17" fmla="*/ 1 h 26"/>
                  <a:gd name="T18" fmla="*/ 39 w 54"/>
                  <a:gd name="T19" fmla="*/ 4 h 26"/>
                  <a:gd name="T20" fmla="*/ 36 w 54"/>
                  <a:gd name="T21" fmla="*/ 5 h 26"/>
                  <a:gd name="T22" fmla="*/ 32 w 54"/>
                  <a:gd name="T23" fmla="*/ 5 h 26"/>
                  <a:gd name="T24" fmla="*/ 32 w 54"/>
                  <a:gd name="T25" fmla="*/ 9 h 26"/>
                  <a:gd name="T26" fmla="*/ 26 w 54"/>
                  <a:gd name="T27" fmla="*/ 5 h 26"/>
                  <a:gd name="T28" fmla="*/ 25 w 54"/>
                  <a:gd name="T29" fmla="*/ 8 h 26"/>
                  <a:gd name="T30" fmla="*/ 21 w 54"/>
                  <a:gd name="T31" fmla="*/ 5 h 26"/>
                  <a:gd name="T32" fmla="*/ 21 w 54"/>
                  <a:gd name="T33" fmla="*/ 9 h 26"/>
                  <a:gd name="T34" fmla="*/ 19 w 54"/>
                  <a:gd name="T35" fmla="*/ 9 h 26"/>
                  <a:gd name="T36" fmla="*/ 17 w 54"/>
                  <a:gd name="T37" fmla="*/ 12 h 26"/>
                  <a:gd name="T38" fmla="*/ 14 w 54"/>
                  <a:gd name="T39" fmla="*/ 8 h 26"/>
                  <a:gd name="T40" fmla="*/ 16 w 54"/>
                  <a:gd name="T41" fmla="*/ 8 h 26"/>
                  <a:gd name="T42" fmla="*/ 14 w 54"/>
                  <a:gd name="T43" fmla="*/ 5 h 26"/>
                  <a:gd name="T44" fmla="*/ 7 w 54"/>
                  <a:gd name="T45" fmla="*/ 2 h 26"/>
                  <a:gd name="T46" fmla="*/ 9 w 54"/>
                  <a:gd name="T47" fmla="*/ 4 h 26"/>
                  <a:gd name="T48" fmla="*/ 8 w 54"/>
                  <a:gd name="T49" fmla="*/ 4 h 26"/>
                  <a:gd name="T50" fmla="*/ 10 w 54"/>
                  <a:gd name="T51" fmla="*/ 8 h 26"/>
                  <a:gd name="T52" fmla="*/ 5 w 54"/>
                  <a:gd name="T53" fmla="*/ 6 h 26"/>
                  <a:gd name="T54" fmla="*/ 3 w 54"/>
                  <a:gd name="T55" fmla="*/ 6 h 26"/>
                  <a:gd name="T56" fmla="*/ 5 w 54"/>
                  <a:gd name="T57" fmla="*/ 7 h 26"/>
                  <a:gd name="T58" fmla="*/ 5 w 54"/>
                  <a:gd name="T59" fmla="*/ 8 h 26"/>
                  <a:gd name="T60" fmla="*/ 2 w 54"/>
                  <a:gd name="T61" fmla="*/ 7 h 26"/>
                  <a:gd name="T62" fmla="*/ 1 w 54"/>
                  <a:gd name="T63" fmla="*/ 9 h 26"/>
                  <a:gd name="T64" fmla="*/ 8 w 54"/>
                  <a:gd name="T65" fmla="*/ 10 h 26"/>
                  <a:gd name="T66" fmla="*/ 13 w 54"/>
                  <a:gd name="T67" fmla="*/ 11 h 26"/>
                  <a:gd name="T68" fmla="*/ 11 w 54"/>
                  <a:gd name="T69" fmla="*/ 12 h 26"/>
                  <a:gd name="T70" fmla="*/ 12 w 54"/>
                  <a:gd name="T71" fmla="*/ 13 h 26"/>
                  <a:gd name="T72" fmla="*/ 8 w 54"/>
                  <a:gd name="T73" fmla="*/ 14 h 26"/>
                  <a:gd name="T74" fmla="*/ 3 w 54"/>
                  <a:gd name="T75" fmla="*/ 15 h 26"/>
                  <a:gd name="T76" fmla="*/ 10 w 54"/>
                  <a:gd name="T77" fmla="*/ 16 h 26"/>
                  <a:gd name="T78" fmla="*/ 12 w 54"/>
                  <a:gd name="T79" fmla="*/ 18 h 26"/>
                  <a:gd name="T80" fmla="*/ 15 w 54"/>
                  <a:gd name="T81" fmla="*/ 17 h 26"/>
                  <a:gd name="T82" fmla="*/ 13 w 54"/>
                  <a:gd name="T83" fmla="*/ 18 h 26"/>
                  <a:gd name="T84" fmla="*/ 15 w 54"/>
                  <a:gd name="T85" fmla="*/ 18 h 26"/>
                  <a:gd name="T86" fmla="*/ 10 w 54"/>
                  <a:gd name="T87" fmla="*/ 23 h 26"/>
                  <a:gd name="T88" fmla="*/ 15 w 54"/>
                  <a:gd name="T89" fmla="*/ 23 h 26"/>
                  <a:gd name="T90" fmla="*/ 21 w 54"/>
                  <a:gd name="T91" fmla="*/ 24 h 26"/>
                  <a:gd name="T92" fmla="*/ 20 w 54"/>
                  <a:gd name="T93" fmla="*/ 24 h 26"/>
                  <a:gd name="T94" fmla="*/ 22 w 54"/>
                  <a:gd name="T95" fmla="*/ 25 h 26"/>
                  <a:gd name="T96" fmla="*/ 29 w 54"/>
                  <a:gd name="T97" fmla="*/ 26 h 26"/>
                  <a:gd name="T98" fmla="*/ 33 w 54"/>
                  <a:gd name="T99" fmla="*/ 25 h 26"/>
                  <a:gd name="T100" fmla="*/ 39 w 54"/>
                  <a:gd name="T101" fmla="*/ 23 h 26"/>
                  <a:gd name="T102" fmla="*/ 46 w 54"/>
                  <a:gd name="T103" fmla="*/ 19 h 26"/>
                  <a:gd name="T104" fmla="*/ 52 w 54"/>
                  <a:gd name="T105" fmla="*/ 16 h 26"/>
                  <a:gd name="T106" fmla="*/ 52 w 54"/>
                  <a:gd name="T107" fmla="*/ 14 h 26"/>
                  <a:gd name="T108" fmla="*/ 54 w 54"/>
                  <a:gd name="T109" fmla="*/ 13 h 26"/>
                  <a:gd name="T110" fmla="*/ 52 w 54"/>
                  <a:gd name="T111" fmla="*/ 12 h 26"/>
                  <a:gd name="T112" fmla="*/ 53 w 54"/>
                  <a:gd name="T113" fmla="*/ 10 h 26"/>
                  <a:gd name="T114" fmla="*/ 53 w 54"/>
                  <a:gd name="T115"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26">
                    <a:moveTo>
                      <a:pt x="53" y="10"/>
                    </a:moveTo>
                    <a:cubicBezTo>
                      <a:pt x="53" y="10"/>
                      <a:pt x="49" y="9"/>
                      <a:pt x="49" y="9"/>
                    </a:cubicBezTo>
                    <a:cubicBezTo>
                      <a:pt x="49" y="9"/>
                      <a:pt x="50" y="8"/>
                      <a:pt x="50" y="8"/>
                    </a:cubicBezTo>
                    <a:cubicBezTo>
                      <a:pt x="49" y="8"/>
                      <a:pt x="47" y="8"/>
                      <a:pt x="48" y="7"/>
                    </a:cubicBezTo>
                    <a:cubicBezTo>
                      <a:pt x="48" y="7"/>
                      <a:pt x="49" y="6"/>
                      <a:pt x="49" y="6"/>
                    </a:cubicBezTo>
                    <a:cubicBezTo>
                      <a:pt x="48" y="5"/>
                      <a:pt x="46" y="5"/>
                      <a:pt x="46" y="5"/>
                    </a:cubicBezTo>
                    <a:cubicBezTo>
                      <a:pt x="46" y="4"/>
                      <a:pt x="48" y="3"/>
                      <a:pt x="48" y="3"/>
                    </a:cubicBezTo>
                    <a:cubicBezTo>
                      <a:pt x="48" y="3"/>
                      <a:pt x="44" y="4"/>
                      <a:pt x="43" y="3"/>
                    </a:cubicBezTo>
                    <a:cubicBezTo>
                      <a:pt x="42" y="2"/>
                      <a:pt x="41" y="1"/>
                      <a:pt x="39" y="1"/>
                    </a:cubicBezTo>
                    <a:cubicBezTo>
                      <a:pt x="38" y="1"/>
                      <a:pt x="40" y="3"/>
                      <a:pt x="39" y="4"/>
                    </a:cubicBezTo>
                    <a:cubicBezTo>
                      <a:pt x="38" y="5"/>
                      <a:pt x="37" y="4"/>
                      <a:pt x="36" y="5"/>
                    </a:cubicBezTo>
                    <a:cubicBezTo>
                      <a:pt x="35" y="6"/>
                      <a:pt x="34" y="5"/>
                      <a:pt x="32" y="5"/>
                    </a:cubicBezTo>
                    <a:cubicBezTo>
                      <a:pt x="30" y="4"/>
                      <a:pt x="33" y="8"/>
                      <a:pt x="32" y="9"/>
                    </a:cubicBezTo>
                    <a:cubicBezTo>
                      <a:pt x="32" y="9"/>
                      <a:pt x="28" y="2"/>
                      <a:pt x="26" y="5"/>
                    </a:cubicBezTo>
                    <a:cubicBezTo>
                      <a:pt x="25" y="5"/>
                      <a:pt x="26" y="7"/>
                      <a:pt x="25" y="8"/>
                    </a:cubicBezTo>
                    <a:cubicBezTo>
                      <a:pt x="25" y="9"/>
                      <a:pt x="22" y="5"/>
                      <a:pt x="21" y="5"/>
                    </a:cubicBezTo>
                    <a:cubicBezTo>
                      <a:pt x="20" y="5"/>
                      <a:pt x="23" y="9"/>
                      <a:pt x="21" y="9"/>
                    </a:cubicBezTo>
                    <a:cubicBezTo>
                      <a:pt x="20" y="9"/>
                      <a:pt x="20" y="9"/>
                      <a:pt x="19" y="9"/>
                    </a:cubicBezTo>
                    <a:cubicBezTo>
                      <a:pt x="18" y="9"/>
                      <a:pt x="17" y="11"/>
                      <a:pt x="17" y="12"/>
                    </a:cubicBezTo>
                    <a:cubicBezTo>
                      <a:pt x="17" y="11"/>
                      <a:pt x="14" y="9"/>
                      <a:pt x="14" y="8"/>
                    </a:cubicBezTo>
                    <a:cubicBezTo>
                      <a:pt x="14" y="8"/>
                      <a:pt x="16" y="8"/>
                      <a:pt x="16" y="8"/>
                    </a:cubicBezTo>
                    <a:cubicBezTo>
                      <a:pt x="16" y="7"/>
                      <a:pt x="14" y="5"/>
                      <a:pt x="14" y="5"/>
                    </a:cubicBezTo>
                    <a:cubicBezTo>
                      <a:pt x="13" y="5"/>
                      <a:pt x="8" y="0"/>
                      <a:pt x="7" y="2"/>
                    </a:cubicBezTo>
                    <a:cubicBezTo>
                      <a:pt x="7" y="3"/>
                      <a:pt x="10" y="3"/>
                      <a:pt x="9" y="4"/>
                    </a:cubicBezTo>
                    <a:cubicBezTo>
                      <a:pt x="9" y="4"/>
                      <a:pt x="9" y="4"/>
                      <a:pt x="8" y="4"/>
                    </a:cubicBezTo>
                    <a:cubicBezTo>
                      <a:pt x="10" y="3"/>
                      <a:pt x="11" y="7"/>
                      <a:pt x="10" y="8"/>
                    </a:cubicBezTo>
                    <a:cubicBezTo>
                      <a:pt x="10" y="8"/>
                      <a:pt x="2" y="1"/>
                      <a:pt x="5" y="6"/>
                    </a:cubicBezTo>
                    <a:cubicBezTo>
                      <a:pt x="5" y="6"/>
                      <a:pt x="3" y="6"/>
                      <a:pt x="3" y="6"/>
                    </a:cubicBezTo>
                    <a:cubicBezTo>
                      <a:pt x="3" y="7"/>
                      <a:pt x="5" y="7"/>
                      <a:pt x="5" y="7"/>
                    </a:cubicBezTo>
                    <a:cubicBezTo>
                      <a:pt x="5" y="6"/>
                      <a:pt x="5" y="8"/>
                      <a:pt x="5" y="8"/>
                    </a:cubicBezTo>
                    <a:cubicBezTo>
                      <a:pt x="5" y="8"/>
                      <a:pt x="3" y="7"/>
                      <a:pt x="2" y="7"/>
                    </a:cubicBezTo>
                    <a:cubicBezTo>
                      <a:pt x="3" y="7"/>
                      <a:pt x="0" y="10"/>
                      <a:pt x="1" y="9"/>
                    </a:cubicBezTo>
                    <a:cubicBezTo>
                      <a:pt x="0" y="11"/>
                      <a:pt x="8" y="10"/>
                      <a:pt x="8" y="10"/>
                    </a:cubicBezTo>
                    <a:cubicBezTo>
                      <a:pt x="9" y="10"/>
                      <a:pt x="13" y="11"/>
                      <a:pt x="13" y="11"/>
                    </a:cubicBezTo>
                    <a:cubicBezTo>
                      <a:pt x="12" y="11"/>
                      <a:pt x="11" y="11"/>
                      <a:pt x="11" y="12"/>
                    </a:cubicBezTo>
                    <a:cubicBezTo>
                      <a:pt x="11" y="12"/>
                      <a:pt x="12" y="13"/>
                      <a:pt x="12" y="13"/>
                    </a:cubicBezTo>
                    <a:cubicBezTo>
                      <a:pt x="11" y="14"/>
                      <a:pt x="9" y="14"/>
                      <a:pt x="8" y="14"/>
                    </a:cubicBezTo>
                    <a:cubicBezTo>
                      <a:pt x="8" y="14"/>
                      <a:pt x="2" y="15"/>
                      <a:pt x="3" y="15"/>
                    </a:cubicBezTo>
                    <a:cubicBezTo>
                      <a:pt x="5" y="16"/>
                      <a:pt x="8" y="15"/>
                      <a:pt x="10" y="16"/>
                    </a:cubicBezTo>
                    <a:cubicBezTo>
                      <a:pt x="11" y="17"/>
                      <a:pt x="11" y="18"/>
                      <a:pt x="12" y="18"/>
                    </a:cubicBezTo>
                    <a:cubicBezTo>
                      <a:pt x="12" y="18"/>
                      <a:pt x="14" y="17"/>
                      <a:pt x="15" y="17"/>
                    </a:cubicBezTo>
                    <a:cubicBezTo>
                      <a:pt x="14" y="17"/>
                      <a:pt x="13" y="18"/>
                      <a:pt x="13" y="18"/>
                    </a:cubicBezTo>
                    <a:cubicBezTo>
                      <a:pt x="13" y="19"/>
                      <a:pt x="15" y="18"/>
                      <a:pt x="15" y="18"/>
                    </a:cubicBezTo>
                    <a:cubicBezTo>
                      <a:pt x="16" y="19"/>
                      <a:pt x="8" y="23"/>
                      <a:pt x="10" y="23"/>
                    </a:cubicBezTo>
                    <a:cubicBezTo>
                      <a:pt x="12" y="24"/>
                      <a:pt x="14" y="23"/>
                      <a:pt x="15" y="23"/>
                    </a:cubicBezTo>
                    <a:cubicBezTo>
                      <a:pt x="17" y="23"/>
                      <a:pt x="19" y="23"/>
                      <a:pt x="21" y="24"/>
                    </a:cubicBezTo>
                    <a:cubicBezTo>
                      <a:pt x="20" y="23"/>
                      <a:pt x="20" y="24"/>
                      <a:pt x="20" y="24"/>
                    </a:cubicBezTo>
                    <a:cubicBezTo>
                      <a:pt x="21" y="25"/>
                      <a:pt x="22" y="25"/>
                      <a:pt x="22" y="25"/>
                    </a:cubicBezTo>
                    <a:cubicBezTo>
                      <a:pt x="24" y="26"/>
                      <a:pt x="27" y="26"/>
                      <a:pt x="29" y="26"/>
                    </a:cubicBezTo>
                    <a:cubicBezTo>
                      <a:pt x="31" y="26"/>
                      <a:pt x="31" y="25"/>
                      <a:pt x="33" y="25"/>
                    </a:cubicBezTo>
                    <a:cubicBezTo>
                      <a:pt x="35" y="24"/>
                      <a:pt x="37" y="24"/>
                      <a:pt x="39" y="23"/>
                    </a:cubicBezTo>
                    <a:cubicBezTo>
                      <a:pt x="42" y="21"/>
                      <a:pt x="43" y="20"/>
                      <a:pt x="46" y="19"/>
                    </a:cubicBezTo>
                    <a:cubicBezTo>
                      <a:pt x="48" y="19"/>
                      <a:pt x="49" y="16"/>
                      <a:pt x="52" y="16"/>
                    </a:cubicBezTo>
                    <a:cubicBezTo>
                      <a:pt x="52" y="15"/>
                      <a:pt x="53" y="15"/>
                      <a:pt x="52" y="14"/>
                    </a:cubicBezTo>
                    <a:cubicBezTo>
                      <a:pt x="51" y="13"/>
                      <a:pt x="53" y="13"/>
                      <a:pt x="54" y="13"/>
                    </a:cubicBezTo>
                    <a:cubicBezTo>
                      <a:pt x="54" y="13"/>
                      <a:pt x="52" y="12"/>
                      <a:pt x="52" y="12"/>
                    </a:cubicBezTo>
                    <a:cubicBezTo>
                      <a:pt x="52" y="11"/>
                      <a:pt x="54" y="10"/>
                      <a:pt x="53" y="10"/>
                    </a:cubicBezTo>
                    <a:cubicBezTo>
                      <a:pt x="51" y="9"/>
                      <a:pt x="54" y="10"/>
                      <a:pt x="53" y="10"/>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33" name="Freeform 406">
                <a:extLst>
                  <a:ext uri="{FF2B5EF4-FFF2-40B4-BE49-F238E27FC236}">
                    <a16:creationId xmlns:a16="http://schemas.microsoft.com/office/drawing/2014/main" id="{6FF75775-C85C-76E5-5507-189F0F6758E2}"/>
                  </a:ext>
                </a:extLst>
              </p:cNvPr>
              <p:cNvSpPr>
                <a:spLocks/>
              </p:cNvSpPr>
              <p:nvPr/>
            </p:nvSpPr>
            <p:spPr bwMode="auto">
              <a:xfrm>
                <a:off x="7168057" y="1588138"/>
                <a:ext cx="472099" cy="344411"/>
              </a:xfrm>
              <a:custGeom>
                <a:avLst/>
                <a:gdLst>
                  <a:gd name="T0" fmla="*/ 77 w 90"/>
                  <a:gd name="T1" fmla="*/ 2 h 62"/>
                  <a:gd name="T2" fmla="*/ 66 w 90"/>
                  <a:gd name="T3" fmla="*/ 6 h 62"/>
                  <a:gd name="T4" fmla="*/ 51 w 90"/>
                  <a:gd name="T5" fmla="*/ 8 h 62"/>
                  <a:gd name="T6" fmla="*/ 48 w 90"/>
                  <a:gd name="T7" fmla="*/ 9 h 62"/>
                  <a:gd name="T8" fmla="*/ 39 w 90"/>
                  <a:gd name="T9" fmla="*/ 11 h 62"/>
                  <a:gd name="T10" fmla="*/ 32 w 90"/>
                  <a:gd name="T11" fmla="*/ 14 h 62"/>
                  <a:gd name="T12" fmla="*/ 26 w 90"/>
                  <a:gd name="T13" fmla="*/ 19 h 62"/>
                  <a:gd name="T14" fmla="*/ 26 w 90"/>
                  <a:gd name="T15" fmla="*/ 21 h 62"/>
                  <a:gd name="T16" fmla="*/ 27 w 90"/>
                  <a:gd name="T17" fmla="*/ 23 h 62"/>
                  <a:gd name="T18" fmla="*/ 23 w 90"/>
                  <a:gd name="T19" fmla="*/ 25 h 62"/>
                  <a:gd name="T20" fmla="*/ 21 w 90"/>
                  <a:gd name="T21" fmla="*/ 28 h 62"/>
                  <a:gd name="T22" fmla="*/ 21 w 90"/>
                  <a:gd name="T23" fmla="*/ 29 h 62"/>
                  <a:gd name="T24" fmla="*/ 14 w 90"/>
                  <a:gd name="T25" fmla="*/ 31 h 62"/>
                  <a:gd name="T26" fmla="*/ 19 w 90"/>
                  <a:gd name="T27" fmla="*/ 34 h 62"/>
                  <a:gd name="T28" fmla="*/ 9 w 90"/>
                  <a:gd name="T29" fmla="*/ 38 h 62"/>
                  <a:gd name="T30" fmla="*/ 6 w 90"/>
                  <a:gd name="T31" fmla="*/ 41 h 62"/>
                  <a:gd name="T32" fmla="*/ 5 w 90"/>
                  <a:gd name="T33" fmla="*/ 47 h 62"/>
                  <a:gd name="T34" fmla="*/ 4 w 90"/>
                  <a:gd name="T35" fmla="*/ 53 h 62"/>
                  <a:gd name="T36" fmla="*/ 12 w 90"/>
                  <a:gd name="T37" fmla="*/ 55 h 62"/>
                  <a:gd name="T38" fmla="*/ 12 w 90"/>
                  <a:gd name="T39" fmla="*/ 56 h 62"/>
                  <a:gd name="T40" fmla="*/ 16 w 90"/>
                  <a:gd name="T41" fmla="*/ 62 h 62"/>
                  <a:gd name="T42" fmla="*/ 26 w 90"/>
                  <a:gd name="T43" fmla="*/ 61 h 62"/>
                  <a:gd name="T44" fmla="*/ 26 w 90"/>
                  <a:gd name="T45" fmla="*/ 59 h 62"/>
                  <a:gd name="T46" fmla="*/ 20 w 90"/>
                  <a:gd name="T47" fmla="*/ 48 h 62"/>
                  <a:gd name="T48" fmla="*/ 20 w 90"/>
                  <a:gd name="T49" fmla="*/ 42 h 62"/>
                  <a:gd name="T50" fmla="*/ 22 w 90"/>
                  <a:gd name="T51" fmla="*/ 40 h 62"/>
                  <a:gd name="T52" fmla="*/ 21 w 90"/>
                  <a:gd name="T53" fmla="*/ 36 h 62"/>
                  <a:gd name="T54" fmla="*/ 27 w 90"/>
                  <a:gd name="T55" fmla="*/ 34 h 62"/>
                  <a:gd name="T56" fmla="*/ 27 w 90"/>
                  <a:gd name="T57" fmla="*/ 32 h 62"/>
                  <a:gd name="T58" fmla="*/ 32 w 90"/>
                  <a:gd name="T59" fmla="*/ 31 h 62"/>
                  <a:gd name="T60" fmla="*/ 35 w 90"/>
                  <a:gd name="T61" fmla="*/ 29 h 62"/>
                  <a:gd name="T62" fmla="*/ 35 w 90"/>
                  <a:gd name="T63" fmla="*/ 26 h 62"/>
                  <a:gd name="T64" fmla="*/ 42 w 90"/>
                  <a:gd name="T65" fmla="*/ 24 h 62"/>
                  <a:gd name="T66" fmla="*/ 45 w 90"/>
                  <a:gd name="T67" fmla="*/ 22 h 62"/>
                  <a:gd name="T68" fmla="*/ 58 w 90"/>
                  <a:gd name="T69" fmla="*/ 15 h 62"/>
                  <a:gd name="T70" fmla="*/ 81 w 90"/>
                  <a:gd name="T71" fmla="*/ 8 h 62"/>
                  <a:gd name="T72" fmla="*/ 84 w 90"/>
                  <a:gd name="T73" fmla="*/ 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0" h="62">
                    <a:moveTo>
                      <a:pt x="84" y="1"/>
                    </a:moveTo>
                    <a:cubicBezTo>
                      <a:pt x="81" y="1"/>
                      <a:pt x="80" y="0"/>
                      <a:pt x="77" y="2"/>
                    </a:cubicBezTo>
                    <a:cubicBezTo>
                      <a:pt x="76" y="2"/>
                      <a:pt x="72" y="3"/>
                      <a:pt x="73" y="4"/>
                    </a:cubicBezTo>
                    <a:cubicBezTo>
                      <a:pt x="72" y="4"/>
                      <a:pt x="68" y="6"/>
                      <a:pt x="66" y="6"/>
                    </a:cubicBezTo>
                    <a:cubicBezTo>
                      <a:pt x="64" y="6"/>
                      <a:pt x="61" y="7"/>
                      <a:pt x="59" y="8"/>
                    </a:cubicBezTo>
                    <a:cubicBezTo>
                      <a:pt x="56" y="8"/>
                      <a:pt x="54" y="8"/>
                      <a:pt x="51" y="8"/>
                    </a:cubicBezTo>
                    <a:cubicBezTo>
                      <a:pt x="51" y="8"/>
                      <a:pt x="45" y="8"/>
                      <a:pt x="46" y="9"/>
                    </a:cubicBezTo>
                    <a:cubicBezTo>
                      <a:pt x="46" y="9"/>
                      <a:pt x="48" y="9"/>
                      <a:pt x="48" y="9"/>
                    </a:cubicBezTo>
                    <a:cubicBezTo>
                      <a:pt x="47" y="10"/>
                      <a:pt x="45" y="10"/>
                      <a:pt x="44" y="11"/>
                    </a:cubicBezTo>
                    <a:cubicBezTo>
                      <a:pt x="43" y="11"/>
                      <a:pt x="41" y="11"/>
                      <a:pt x="39" y="11"/>
                    </a:cubicBezTo>
                    <a:cubicBezTo>
                      <a:pt x="38" y="11"/>
                      <a:pt x="38" y="11"/>
                      <a:pt x="36" y="12"/>
                    </a:cubicBezTo>
                    <a:cubicBezTo>
                      <a:pt x="35" y="15"/>
                      <a:pt x="34" y="14"/>
                      <a:pt x="32" y="14"/>
                    </a:cubicBezTo>
                    <a:cubicBezTo>
                      <a:pt x="30" y="15"/>
                      <a:pt x="31" y="17"/>
                      <a:pt x="28" y="17"/>
                    </a:cubicBezTo>
                    <a:cubicBezTo>
                      <a:pt x="26" y="17"/>
                      <a:pt x="27" y="19"/>
                      <a:pt x="26" y="19"/>
                    </a:cubicBezTo>
                    <a:cubicBezTo>
                      <a:pt x="25" y="20"/>
                      <a:pt x="22" y="18"/>
                      <a:pt x="23" y="19"/>
                    </a:cubicBezTo>
                    <a:cubicBezTo>
                      <a:pt x="23" y="20"/>
                      <a:pt x="26" y="21"/>
                      <a:pt x="26" y="21"/>
                    </a:cubicBezTo>
                    <a:cubicBezTo>
                      <a:pt x="26" y="21"/>
                      <a:pt x="22" y="22"/>
                      <a:pt x="22" y="22"/>
                    </a:cubicBezTo>
                    <a:cubicBezTo>
                      <a:pt x="22" y="23"/>
                      <a:pt x="27" y="23"/>
                      <a:pt x="27" y="23"/>
                    </a:cubicBezTo>
                    <a:cubicBezTo>
                      <a:pt x="27" y="24"/>
                      <a:pt x="20" y="24"/>
                      <a:pt x="21" y="25"/>
                    </a:cubicBezTo>
                    <a:cubicBezTo>
                      <a:pt x="21" y="24"/>
                      <a:pt x="23" y="25"/>
                      <a:pt x="23" y="25"/>
                    </a:cubicBezTo>
                    <a:cubicBezTo>
                      <a:pt x="21" y="26"/>
                      <a:pt x="20" y="25"/>
                      <a:pt x="20" y="26"/>
                    </a:cubicBezTo>
                    <a:cubicBezTo>
                      <a:pt x="19" y="27"/>
                      <a:pt x="21" y="28"/>
                      <a:pt x="21" y="28"/>
                    </a:cubicBezTo>
                    <a:cubicBezTo>
                      <a:pt x="20" y="28"/>
                      <a:pt x="19" y="28"/>
                      <a:pt x="18" y="28"/>
                    </a:cubicBezTo>
                    <a:cubicBezTo>
                      <a:pt x="18" y="28"/>
                      <a:pt x="20" y="29"/>
                      <a:pt x="21" y="29"/>
                    </a:cubicBezTo>
                    <a:cubicBezTo>
                      <a:pt x="19" y="29"/>
                      <a:pt x="18" y="29"/>
                      <a:pt x="17" y="30"/>
                    </a:cubicBezTo>
                    <a:cubicBezTo>
                      <a:pt x="16" y="31"/>
                      <a:pt x="15" y="31"/>
                      <a:pt x="14" y="31"/>
                    </a:cubicBezTo>
                    <a:cubicBezTo>
                      <a:pt x="12" y="32"/>
                      <a:pt x="12" y="33"/>
                      <a:pt x="14" y="33"/>
                    </a:cubicBezTo>
                    <a:cubicBezTo>
                      <a:pt x="15" y="33"/>
                      <a:pt x="18" y="34"/>
                      <a:pt x="19" y="34"/>
                    </a:cubicBezTo>
                    <a:cubicBezTo>
                      <a:pt x="17" y="35"/>
                      <a:pt x="15" y="33"/>
                      <a:pt x="15" y="36"/>
                    </a:cubicBezTo>
                    <a:cubicBezTo>
                      <a:pt x="15" y="37"/>
                      <a:pt x="10" y="37"/>
                      <a:pt x="9" y="38"/>
                    </a:cubicBezTo>
                    <a:cubicBezTo>
                      <a:pt x="8" y="39"/>
                      <a:pt x="9" y="39"/>
                      <a:pt x="9" y="40"/>
                    </a:cubicBezTo>
                    <a:cubicBezTo>
                      <a:pt x="9" y="40"/>
                      <a:pt x="6" y="41"/>
                      <a:pt x="6" y="41"/>
                    </a:cubicBezTo>
                    <a:cubicBezTo>
                      <a:pt x="2" y="42"/>
                      <a:pt x="7" y="42"/>
                      <a:pt x="7" y="43"/>
                    </a:cubicBezTo>
                    <a:cubicBezTo>
                      <a:pt x="8" y="44"/>
                      <a:pt x="5" y="47"/>
                      <a:pt x="5" y="47"/>
                    </a:cubicBezTo>
                    <a:cubicBezTo>
                      <a:pt x="3" y="49"/>
                      <a:pt x="0" y="47"/>
                      <a:pt x="0" y="51"/>
                    </a:cubicBezTo>
                    <a:cubicBezTo>
                      <a:pt x="0" y="55"/>
                      <a:pt x="2" y="53"/>
                      <a:pt x="4" y="53"/>
                    </a:cubicBezTo>
                    <a:cubicBezTo>
                      <a:pt x="6" y="54"/>
                      <a:pt x="7" y="55"/>
                      <a:pt x="9" y="54"/>
                    </a:cubicBezTo>
                    <a:cubicBezTo>
                      <a:pt x="9" y="54"/>
                      <a:pt x="11" y="56"/>
                      <a:pt x="12" y="55"/>
                    </a:cubicBezTo>
                    <a:cubicBezTo>
                      <a:pt x="12" y="55"/>
                      <a:pt x="10" y="55"/>
                      <a:pt x="10" y="56"/>
                    </a:cubicBezTo>
                    <a:cubicBezTo>
                      <a:pt x="11" y="56"/>
                      <a:pt x="12" y="56"/>
                      <a:pt x="12" y="56"/>
                    </a:cubicBezTo>
                    <a:cubicBezTo>
                      <a:pt x="12" y="56"/>
                      <a:pt x="10" y="60"/>
                      <a:pt x="10" y="60"/>
                    </a:cubicBezTo>
                    <a:cubicBezTo>
                      <a:pt x="12" y="61"/>
                      <a:pt x="14" y="61"/>
                      <a:pt x="16" y="62"/>
                    </a:cubicBezTo>
                    <a:cubicBezTo>
                      <a:pt x="19" y="62"/>
                      <a:pt x="20" y="62"/>
                      <a:pt x="23" y="62"/>
                    </a:cubicBezTo>
                    <a:cubicBezTo>
                      <a:pt x="24" y="61"/>
                      <a:pt x="25" y="61"/>
                      <a:pt x="26" y="61"/>
                    </a:cubicBezTo>
                    <a:cubicBezTo>
                      <a:pt x="27" y="62"/>
                      <a:pt x="28" y="62"/>
                      <a:pt x="30" y="62"/>
                    </a:cubicBezTo>
                    <a:cubicBezTo>
                      <a:pt x="31" y="62"/>
                      <a:pt x="27" y="59"/>
                      <a:pt x="26" y="59"/>
                    </a:cubicBezTo>
                    <a:cubicBezTo>
                      <a:pt x="24" y="57"/>
                      <a:pt x="23" y="55"/>
                      <a:pt x="22" y="53"/>
                    </a:cubicBezTo>
                    <a:cubicBezTo>
                      <a:pt x="20" y="51"/>
                      <a:pt x="21" y="50"/>
                      <a:pt x="20" y="48"/>
                    </a:cubicBezTo>
                    <a:cubicBezTo>
                      <a:pt x="19" y="45"/>
                      <a:pt x="18" y="45"/>
                      <a:pt x="20" y="43"/>
                    </a:cubicBezTo>
                    <a:cubicBezTo>
                      <a:pt x="21" y="43"/>
                      <a:pt x="20" y="43"/>
                      <a:pt x="20" y="42"/>
                    </a:cubicBezTo>
                    <a:cubicBezTo>
                      <a:pt x="21" y="41"/>
                      <a:pt x="24" y="42"/>
                      <a:pt x="24" y="41"/>
                    </a:cubicBezTo>
                    <a:cubicBezTo>
                      <a:pt x="24" y="41"/>
                      <a:pt x="22" y="40"/>
                      <a:pt x="22" y="40"/>
                    </a:cubicBezTo>
                    <a:cubicBezTo>
                      <a:pt x="23" y="39"/>
                      <a:pt x="26" y="40"/>
                      <a:pt x="26" y="39"/>
                    </a:cubicBezTo>
                    <a:cubicBezTo>
                      <a:pt x="26" y="38"/>
                      <a:pt x="21" y="37"/>
                      <a:pt x="21" y="36"/>
                    </a:cubicBezTo>
                    <a:cubicBezTo>
                      <a:pt x="21" y="36"/>
                      <a:pt x="29" y="37"/>
                      <a:pt x="29" y="37"/>
                    </a:cubicBezTo>
                    <a:cubicBezTo>
                      <a:pt x="29" y="36"/>
                      <a:pt x="27" y="35"/>
                      <a:pt x="27" y="34"/>
                    </a:cubicBezTo>
                    <a:cubicBezTo>
                      <a:pt x="27" y="33"/>
                      <a:pt x="30" y="35"/>
                      <a:pt x="31" y="34"/>
                    </a:cubicBezTo>
                    <a:cubicBezTo>
                      <a:pt x="31" y="33"/>
                      <a:pt x="27" y="31"/>
                      <a:pt x="27" y="32"/>
                    </a:cubicBezTo>
                    <a:cubicBezTo>
                      <a:pt x="27" y="31"/>
                      <a:pt x="31" y="33"/>
                      <a:pt x="32" y="32"/>
                    </a:cubicBezTo>
                    <a:cubicBezTo>
                      <a:pt x="32" y="32"/>
                      <a:pt x="33" y="31"/>
                      <a:pt x="32" y="31"/>
                    </a:cubicBezTo>
                    <a:cubicBezTo>
                      <a:pt x="32" y="31"/>
                      <a:pt x="30" y="29"/>
                      <a:pt x="30" y="29"/>
                    </a:cubicBezTo>
                    <a:cubicBezTo>
                      <a:pt x="32" y="29"/>
                      <a:pt x="33" y="30"/>
                      <a:pt x="35" y="29"/>
                    </a:cubicBezTo>
                    <a:cubicBezTo>
                      <a:pt x="35" y="28"/>
                      <a:pt x="37" y="27"/>
                      <a:pt x="37" y="27"/>
                    </a:cubicBezTo>
                    <a:cubicBezTo>
                      <a:pt x="37" y="26"/>
                      <a:pt x="35" y="26"/>
                      <a:pt x="35" y="26"/>
                    </a:cubicBezTo>
                    <a:cubicBezTo>
                      <a:pt x="36" y="26"/>
                      <a:pt x="39" y="26"/>
                      <a:pt x="39" y="24"/>
                    </a:cubicBezTo>
                    <a:cubicBezTo>
                      <a:pt x="39" y="22"/>
                      <a:pt x="41" y="25"/>
                      <a:pt x="42" y="24"/>
                    </a:cubicBezTo>
                    <a:cubicBezTo>
                      <a:pt x="42" y="24"/>
                      <a:pt x="41" y="23"/>
                      <a:pt x="41" y="23"/>
                    </a:cubicBezTo>
                    <a:cubicBezTo>
                      <a:pt x="42" y="22"/>
                      <a:pt x="45" y="23"/>
                      <a:pt x="45" y="22"/>
                    </a:cubicBezTo>
                    <a:cubicBezTo>
                      <a:pt x="46" y="21"/>
                      <a:pt x="45" y="20"/>
                      <a:pt x="44" y="20"/>
                    </a:cubicBezTo>
                    <a:cubicBezTo>
                      <a:pt x="49" y="18"/>
                      <a:pt x="53" y="16"/>
                      <a:pt x="58" y="15"/>
                    </a:cubicBezTo>
                    <a:cubicBezTo>
                      <a:pt x="61" y="14"/>
                      <a:pt x="65" y="13"/>
                      <a:pt x="68" y="12"/>
                    </a:cubicBezTo>
                    <a:cubicBezTo>
                      <a:pt x="73" y="11"/>
                      <a:pt x="77" y="10"/>
                      <a:pt x="81" y="8"/>
                    </a:cubicBezTo>
                    <a:cubicBezTo>
                      <a:pt x="83" y="8"/>
                      <a:pt x="86" y="6"/>
                      <a:pt x="88" y="4"/>
                    </a:cubicBezTo>
                    <a:cubicBezTo>
                      <a:pt x="90" y="2"/>
                      <a:pt x="86" y="1"/>
                      <a:pt x="84" y="1"/>
                    </a:cubicBezTo>
                    <a:cubicBezTo>
                      <a:pt x="82" y="1"/>
                      <a:pt x="86" y="1"/>
                      <a:pt x="84" y="1"/>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34" name="Freeform 488">
                <a:extLst>
                  <a:ext uri="{FF2B5EF4-FFF2-40B4-BE49-F238E27FC236}">
                    <a16:creationId xmlns:a16="http://schemas.microsoft.com/office/drawing/2014/main" id="{A0E9D4FF-EECA-7422-8018-73476E0FC2E9}"/>
                  </a:ext>
                </a:extLst>
              </p:cNvPr>
              <p:cNvSpPr>
                <a:spLocks/>
              </p:cNvSpPr>
              <p:nvPr/>
            </p:nvSpPr>
            <p:spPr bwMode="auto">
              <a:xfrm>
                <a:off x="7078645" y="1972287"/>
                <a:ext cx="57223" cy="54878"/>
              </a:xfrm>
              <a:custGeom>
                <a:avLst/>
                <a:gdLst>
                  <a:gd name="T0" fmla="*/ 10 w 11"/>
                  <a:gd name="T1" fmla="*/ 6 h 10"/>
                  <a:gd name="T2" fmla="*/ 6 w 11"/>
                  <a:gd name="T3" fmla="*/ 10 h 10"/>
                  <a:gd name="T4" fmla="*/ 0 w 11"/>
                  <a:gd name="T5" fmla="*/ 6 h 10"/>
                  <a:gd name="T6" fmla="*/ 10 w 11"/>
                  <a:gd name="T7" fmla="*/ 6 h 10"/>
                  <a:gd name="T8" fmla="*/ 10 w 11"/>
                  <a:gd name="T9" fmla="*/ 6 h 10"/>
                </a:gdLst>
                <a:ahLst/>
                <a:cxnLst>
                  <a:cxn ang="0">
                    <a:pos x="T0" y="T1"/>
                  </a:cxn>
                  <a:cxn ang="0">
                    <a:pos x="T2" y="T3"/>
                  </a:cxn>
                  <a:cxn ang="0">
                    <a:pos x="T4" y="T5"/>
                  </a:cxn>
                  <a:cxn ang="0">
                    <a:pos x="T6" y="T7"/>
                  </a:cxn>
                  <a:cxn ang="0">
                    <a:pos x="T8" y="T9"/>
                  </a:cxn>
                </a:cxnLst>
                <a:rect l="0" t="0" r="r" b="b"/>
                <a:pathLst>
                  <a:path w="11" h="10">
                    <a:moveTo>
                      <a:pt x="10" y="6"/>
                    </a:moveTo>
                    <a:cubicBezTo>
                      <a:pt x="10" y="8"/>
                      <a:pt x="7" y="9"/>
                      <a:pt x="6" y="10"/>
                    </a:cubicBezTo>
                    <a:cubicBezTo>
                      <a:pt x="4" y="10"/>
                      <a:pt x="0" y="9"/>
                      <a:pt x="0" y="6"/>
                    </a:cubicBezTo>
                    <a:cubicBezTo>
                      <a:pt x="1" y="0"/>
                      <a:pt x="11" y="6"/>
                      <a:pt x="10" y="6"/>
                    </a:cubicBezTo>
                    <a:cubicBezTo>
                      <a:pt x="10" y="7"/>
                      <a:pt x="11" y="5"/>
                      <a:pt x="10" y="6"/>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35" name="Freeform 493">
                <a:extLst>
                  <a:ext uri="{FF2B5EF4-FFF2-40B4-BE49-F238E27FC236}">
                    <a16:creationId xmlns:a16="http://schemas.microsoft.com/office/drawing/2014/main" id="{1FBF9A06-646E-B087-6A34-5E6B539557ED}"/>
                  </a:ext>
                </a:extLst>
              </p:cNvPr>
              <p:cNvSpPr>
                <a:spLocks/>
              </p:cNvSpPr>
              <p:nvPr/>
            </p:nvSpPr>
            <p:spPr bwMode="auto">
              <a:xfrm>
                <a:off x="6052187" y="3045257"/>
                <a:ext cx="30400" cy="60555"/>
              </a:xfrm>
              <a:custGeom>
                <a:avLst/>
                <a:gdLst>
                  <a:gd name="T0" fmla="*/ 5 w 6"/>
                  <a:gd name="T1" fmla="*/ 1 h 11"/>
                  <a:gd name="T2" fmla="*/ 5 w 6"/>
                  <a:gd name="T3" fmla="*/ 7 h 11"/>
                  <a:gd name="T4" fmla="*/ 3 w 6"/>
                  <a:gd name="T5" fmla="*/ 10 h 11"/>
                  <a:gd name="T6" fmla="*/ 1 w 6"/>
                  <a:gd name="T7" fmla="*/ 4 h 11"/>
                  <a:gd name="T8" fmla="*/ 5 w 6"/>
                  <a:gd name="T9" fmla="*/ 1 h 11"/>
                  <a:gd name="T10" fmla="*/ 5 w 6"/>
                  <a:gd name="T11" fmla="*/ 1 h 11"/>
                </a:gdLst>
                <a:ahLst/>
                <a:cxnLst>
                  <a:cxn ang="0">
                    <a:pos x="T0" y="T1"/>
                  </a:cxn>
                  <a:cxn ang="0">
                    <a:pos x="T2" y="T3"/>
                  </a:cxn>
                  <a:cxn ang="0">
                    <a:pos x="T4" y="T5"/>
                  </a:cxn>
                  <a:cxn ang="0">
                    <a:pos x="T6" y="T7"/>
                  </a:cxn>
                  <a:cxn ang="0">
                    <a:pos x="T8" y="T9"/>
                  </a:cxn>
                  <a:cxn ang="0">
                    <a:pos x="T10" y="T11"/>
                  </a:cxn>
                </a:cxnLst>
                <a:rect l="0" t="0" r="r" b="b"/>
                <a:pathLst>
                  <a:path w="6" h="11">
                    <a:moveTo>
                      <a:pt x="5" y="1"/>
                    </a:moveTo>
                    <a:cubicBezTo>
                      <a:pt x="5" y="3"/>
                      <a:pt x="6" y="5"/>
                      <a:pt x="5" y="7"/>
                    </a:cubicBezTo>
                    <a:cubicBezTo>
                      <a:pt x="4" y="8"/>
                      <a:pt x="5" y="11"/>
                      <a:pt x="3" y="10"/>
                    </a:cubicBezTo>
                    <a:cubicBezTo>
                      <a:pt x="1" y="8"/>
                      <a:pt x="0" y="6"/>
                      <a:pt x="1" y="4"/>
                    </a:cubicBezTo>
                    <a:cubicBezTo>
                      <a:pt x="1" y="3"/>
                      <a:pt x="5" y="0"/>
                      <a:pt x="5" y="1"/>
                    </a:cubicBezTo>
                    <a:cubicBezTo>
                      <a:pt x="5" y="2"/>
                      <a:pt x="5" y="0"/>
                      <a:pt x="5" y="1"/>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36" name="Freeform 494">
                <a:extLst>
                  <a:ext uri="{FF2B5EF4-FFF2-40B4-BE49-F238E27FC236}">
                    <a16:creationId xmlns:a16="http://schemas.microsoft.com/office/drawing/2014/main" id="{C98DD06A-5ECA-8CD1-DE7E-547C07F3F653}"/>
                  </a:ext>
                </a:extLst>
              </p:cNvPr>
              <p:cNvSpPr>
                <a:spLocks/>
              </p:cNvSpPr>
              <p:nvPr/>
            </p:nvSpPr>
            <p:spPr bwMode="auto">
              <a:xfrm>
                <a:off x="6041457" y="3100137"/>
                <a:ext cx="46495" cy="83263"/>
              </a:xfrm>
              <a:custGeom>
                <a:avLst/>
                <a:gdLst>
                  <a:gd name="T0" fmla="*/ 7 w 9"/>
                  <a:gd name="T1" fmla="*/ 3 h 15"/>
                  <a:gd name="T2" fmla="*/ 5 w 9"/>
                  <a:gd name="T3" fmla="*/ 2 h 15"/>
                  <a:gd name="T4" fmla="*/ 0 w 9"/>
                  <a:gd name="T5" fmla="*/ 2 h 15"/>
                  <a:gd name="T6" fmla="*/ 1 w 9"/>
                  <a:gd name="T7" fmla="*/ 8 h 15"/>
                  <a:gd name="T8" fmla="*/ 2 w 9"/>
                  <a:gd name="T9" fmla="*/ 13 h 15"/>
                  <a:gd name="T10" fmla="*/ 4 w 9"/>
                  <a:gd name="T11" fmla="*/ 14 h 15"/>
                  <a:gd name="T12" fmla="*/ 8 w 9"/>
                  <a:gd name="T13" fmla="*/ 10 h 15"/>
                  <a:gd name="T14" fmla="*/ 7 w 9"/>
                  <a:gd name="T15" fmla="*/ 3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5">
                    <a:moveTo>
                      <a:pt x="7" y="3"/>
                    </a:moveTo>
                    <a:cubicBezTo>
                      <a:pt x="6" y="3"/>
                      <a:pt x="7" y="0"/>
                      <a:pt x="5" y="2"/>
                    </a:cubicBezTo>
                    <a:cubicBezTo>
                      <a:pt x="2" y="4"/>
                      <a:pt x="3" y="4"/>
                      <a:pt x="0" y="2"/>
                    </a:cubicBezTo>
                    <a:cubicBezTo>
                      <a:pt x="0" y="2"/>
                      <a:pt x="1" y="8"/>
                      <a:pt x="1" y="8"/>
                    </a:cubicBezTo>
                    <a:cubicBezTo>
                      <a:pt x="2" y="10"/>
                      <a:pt x="2" y="11"/>
                      <a:pt x="2" y="13"/>
                    </a:cubicBezTo>
                    <a:cubicBezTo>
                      <a:pt x="2" y="14"/>
                      <a:pt x="2" y="15"/>
                      <a:pt x="4" y="14"/>
                    </a:cubicBezTo>
                    <a:cubicBezTo>
                      <a:pt x="6" y="13"/>
                      <a:pt x="8" y="13"/>
                      <a:pt x="8" y="10"/>
                    </a:cubicBezTo>
                    <a:cubicBezTo>
                      <a:pt x="8" y="9"/>
                      <a:pt x="9" y="3"/>
                      <a:pt x="7" y="3"/>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37" name="Freeform 495">
                <a:extLst>
                  <a:ext uri="{FF2B5EF4-FFF2-40B4-BE49-F238E27FC236}">
                    <a16:creationId xmlns:a16="http://schemas.microsoft.com/office/drawing/2014/main" id="{CDFA900E-33A3-C987-E951-B0D26E3D0249}"/>
                  </a:ext>
                </a:extLst>
              </p:cNvPr>
              <p:cNvSpPr>
                <a:spLocks/>
              </p:cNvSpPr>
              <p:nvPr/>
            </p:nvSpPr>
            <p:spPr bwMode="auto">
              <a:xfrm>
                <a:off x="6150543" y="3200431"/>
                <a:ext cx="84047" cy="54878"/>
              </a:xfrm>
              <a:custGeom>
                <a:avLst/>
                <a:gdLst>
                  <a:gd name="T0" fmla="*/ 5 w 16"/>
                  <a:gd name="T1" fmla="*/ 1 h 10"/>
                  <a:gd name="T2" fmla="*/ 0 w 16"/>
                  <a:gd name="T3" fmla="*/ 2 h 10"/>
                  <a:gd name="T4" fmla="*/ 3 w 16"/>
                  <a:gd name="T5" fmla="*/ 5 h 10"/>
                  <a:gd name="T6" fmla="*/ 8 w 16"/>
                  <a:gd name="T7" fmla="*/ 7 h 10"/>
                  <a:gd name="T8" fmla="*/ 14 w 16"/>
                  <a:gd name="T9" fmla="*/ 8 h 10"/>
                  <a:gd name="T10" fmla="*/ 13 w 16"/>
                  <a:gd name="T11" fmla="*/ 4 h 10"/>
                  <a:gd name="T12" fmla="*/ 15 w 16"/>
                  <a:gd name="T13" fmla="*/ 1 h 10"/>
                  <a:gd name="T14" fmla="*/ 11 w 16"/>
                  <a:gd name="T15" fmla="*/ 1 h 10"/>
                  <a:gd name="T16" fmla="*/ 5 w 16"/>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0">
                    <a:moveTo>
                      <a:pt x="5" y="1"/>
                    </a:moveTo>
                    <a:cubicBezTo>
                      <a:pt x="4" y="1"/>
                      <a:pt x="1" y="1"/>
                      <a:pt x="0" y="2"/>
                    </a:cubicBezTo>
                    <a:cubicBezTo>
                      <a:pt x="0" y="3"/>
                      <a:pt x="2" y="4"/>
                      <a:pt x="3" y="5"/>
                    </a:cubicBezTo>
                    <a:cubicBezTo>
                      <a:pt x="5" y="5"/>
                      <a:pt x="7" y="6"/>
                      <a:pt x="8" y="7"/>
                    </a:cubicBezTo>
                    <a:cubicBezTo>
                      <a:pt x="10" y="8"/>
                      <a:pt x="12" y="10"/>
                      <a:pt x="14" y="8"/>
                    </a:cubicBezTo>
                    <a:cubicBezTo>
                      <a:pt x="16" y="7"/>
                      <a:pt x="12" y="6"/>
                      <a:pt x="13" y="4"/>
                    </a:cubicBezTo>
                    <a:cubicBezTo>
                      <a:pt x="13" y="4"/>
                      <a:pt x="16" y="2"/>
                      <a:pt x="15" y="1"/>
                    </a:cubicBezTo>
                    <a:cubicBezTo>
                      <a:pt x="15" y="0"/>
                      <a:pt x="11" y="1"/>
                      <a:pt x="11" y="1"/>
                    </a:cubicBezTo>
                    <a:cubicBezTo>
                      <a:pt x="9" y="2"/>
                      <a:pt x="7" y="1"/>
                      <a:pt x="5" y="1"/>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38" name="Freeform 496">
                <a:extLst>
                  <a:ext uri="{FF2B5EF4-FFF2-40B4-BE49-F238E27FC236}">
                    <a16:creationId xmlns:a16="http://schemas.microsoft.com/office/drawing/2014/main" id="{1C376FD6-0850-CC16-D034-449EF133B7DE}"/>
                  </a:ext>
                </a:extLst>
              </p:cNvPr>
              <p:cNvSpPr>
                <a:spLocks/>
              </p:cNvSpPr>
              <p:nvPr/>
            </p:nvSpPr>
            <p:spPr bwMode="auto">
              <a:xfrm>
                <a:off x="6649464" y="3278018"/>
                <a:ext cx="67953" cy="39739"/>
              </a:xfrm>
              <a:custGeom>
                <a:avLst/>
                <a:gdLst>
                  <a:gd name="T0" fmla="*/ 12 w 13"/>
                  <a:gd name="T1" fmla="*/ 1 h 7"/>
                  <a:gd name="T2" fmla="*/ 10 w 13"/>
                  <a:gd name="T3" fmla="*/ 2 h 7"/>
                  <a:gd name="T4" fmla="*/ 10 w 13"/>
                  <a:gd name="T5" fmla="*/ 5 h 7"/>
                  <a:gd name="T6" fmla="*/ 6 w 13"/>
                  <a:gd name="T7" fmla="*/ 6 h 7"/>
                  <a:gd name="T8" fmla="*/ 2 w 13"/>
                  <a:gd name="T9" fmla="*/ 6 h 7"/>
                  <a:gd name="T10" fmla="*/ 5 w 13"/>
                  <a:gd name="T11" fmla="*/ 3 h 7"/>
                  <a:gd name="T12" fmla="*/ 12 w 13"/>
                  <a:gd name="T13" fmla="*/ 1 h 7"/>
                  <a:gd name="T14" fmla="*/ 12 w 13"/>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7">
                    <a:moveTo>
                      <a:pt x="12" y="1"/>
                    </a:moveTo>
                    <a:cubicBezTo>
                      <a:pt x="12" y="1"/>
                      <a:pt x="10" y="2"/>
                      <a:pt x="10" y="2"/>
                    </a:cubicBezTo>
                    <a:cubicBezTo>
                      <a:pt x="9" y="3"/>
                      <a:pt x="10" y="5"/>
                      <a:pt x="10" y="5"/>
                    </a:cubicBezTo>
                    <a:cubicBezTo>
                      <a:pt x="9" y="5"/>
                      <a:pt x="7" y="5"/>
                      <a:pt x="6" y="6"/>
                    </a:cubicBezTo>
                    <a:cubicBezTo>
                      <a:pt x="4" y="7"/>
                      <a:pt x="3" y="7"/>
                      <a:pt x="2" y="6"/>
                    </a:cubicBezTo>
                    <a:cubicBezTo>
                      <a:pt x="0" y="4"/>
                      <a:pt x="4" y="3"/>
                      <a:pt x="5" y="3"/>
                    </a:cubicBezTo>
                    <a:cubicBezTo>
                      <a:pt x="7" y="3"/>
                      <a:pt x="10" y="2"/>
                      <a:pt x="12" y="1"/>
                    </a:cubicBezTo>
                    <a:cubicBezTo>
                      <a:pt x="13" y="0"/>
                      <a:pt x="11" y="2"/>
                      <a:pt x="12" y="1"/>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39" name="Freeform 497">
                <a:extLst>
                  <a:ext uri="{FF2B5EF4-FFF2-40B4-BE49-F238E27FC236}">
                    <a16:creationId xmlns:a16="http://schemas.microsoft.com/office/drawing/2014/main" id="{62A573E2-FCD6-BEB4-AD05-1266A3876949}"/>
                  </a:ext>
                </a:extLst>
              </p:cNvPr>
              <p:cNvSpPr>
                <a:spLocks/>
              </p:cNvSpPr>
              <p:nvPr/>
            </p:nvSpPr>
            <p:spPr bwMode="auto">
              <a:xfrm>
                <a:off x="6424145" y="3283695"/>
                <a:ext cx="78683" cy="22709"/>
              </a:xfrm>
              <a:custGeom>
                <a:avLst/>
                <a:gdLst>
                  <a:gd name="T0" fmla="*/ 8 w 15"/>
                  <a:gd name="T1" fmla="*/ 4 h 4"/>
                  <a:gd name="T2" fmla="*/ 1 w 15"/>
                  <a:gd name="T3" fmla="*/ 1 h 4"/>
                  <a:gd name="T4" fmla="*/ 7 w 15"/>
                  <a:gd name="T5" fmla="*/ 1 h 4"/>
                  <a:gd name="T6" fmla="*/ 15 w 15"/>
                  <a:gd name="T7" fmla="*/ 2 h 4"/>
                  <a:gd name="T8" fmla="*/ 13 w 15"/>
                  <a:gd name="T9" fmla="*/ 3 h 4"/>
                  <a:gd name="T10" fmla="*/ 8 w 15"/>
                  <a:gd name="T11" fmla="*/ 4 h 4"/>
                  <a:gd name="T12" fmla="*/ 8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8" y="4"/>
                    </a:moveTo>
                    <a:cubicBezTo>
                      <a:pt x="7" y="4"/>
                      <a:pt x="0" y="2"/>
                      <a:pt x="1" y="1"/>
                    </a:cubicBezTo>
                    <a:cubicBezTo>
                      <a:pt x="1" y="0"/>
                      <a:pt x="7" y="1"/>
                      <a:pt x="7" y="1"/>
                    </a:cubicBezTo>
                    <a:cubicBezTo>
                      <a:pt x="10" y="2"/>
                      <a:pt x="12" y="2"/>
                      <a:pt x="15" y="2"/>
                    </a:cubicBezTo>
                    <a:cubicBezTo>
                      <a:pt x="15" y="2"/>
                      <a:pt x="13" y="3"/>
                      <a:pt x="13" y="3"/>
                    </a:cubicBezTo>
                    <a:cubicBezTo>
                      <a:pt x="12" y="4"/>
                      <a:pt x="10" y="4"/>
                      <a:pt x="8" y="4"/>
                    </a:cubicBezTo>
                    <a:cubicBezTo>
                      <a:pt x="6" y="4"/>
                      <a:pt x="9" y="4"/>
                      <a:pt x="8" y="4"/>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40" name="Freeform 498">
                <a:extLst>
                  <a:ext uri="{FF2B5EF4-FFF2-40B4-BE49-F238E27FC236}">
                    <a16:creationId xmlns:a16="http://schemas.microsoft.com/office/drawing/2014/main" id="{C4EA02CE-B379-EB0E-0D15-78B1DF343DB8}"/>
                  </a:ext>
                </a:extLst>
              </p:cNvPr>
              <p:cNvSpPr>
                <a:spLocks/>
              </p:cNvSpPr>
              <p:nvPr/>
            </p:nvSpPr>
            <p:spPr bwMode="auto">
              <a:xfrm>
                <a:off x="6386592" y="2466194"/>
                <a:ext cx="37553" cy="39739"/>
              </a:xfrm>
              <a:custGeom>
                <a:avLst/>
                <a:gdLst>
                  <a:gd name="T0" fmla="*/ 1 w 7"/>
                  <a:gd name="T1" fmla="*/ 4 h 7"/>
                  <a:gd name="T2" fmla="*/ 1 w 7"/>
                  <a:gd name="T3" fmla="*/ 1 h 7"/>
                  <a:gd name="T4" fmla="*/ 7 w 7"/>
                  <a:gd name="T5" fmla="*/ 1 h 7"/>
                  <a:gd name="T6" fmla="*/ 1 w 7"/>
                  <a:gd name="T7" fmla="*/ 4 h 7"/>
                  <a:gd name="T8" fmla="*/ 1 w 7"/>
                  <a:gd name="T9" fmla="*/ 4 h 7"/>
                </a:gdLst>
                <a:ahLst/>
                <a:cxnLst>
                  <a:cxn ang="0">
                    <a:pos x="T0" y="T1"/>
                  </a:cxn>
                  <a:cxn ang="0">
                    <a:pos x="T2" y="T3"/>
                  </a:cxn>
                  <a:cxn ang="0">
                    <a:pos x="T4" y="T5"/>
                  </a:cxn>
                  <a:cxn ang="0">
                    <a:pos x="T6" y="T7"/>
                  </a:cxn>
                  <a:cxn ang="0">
                    <a:pos x="T8" y="T9"/>
                  </a:cxn>
                </a:cxnLst>
                <a:rect l="0" t="0" r="r" b="b"/>
                <a:pathLst>
                  <a:path w="7" h="7">
                    <a:moveTo>
                      <a:pt x="1" y="4"/>
                    </a:moveTo>
                    <a:cubicBezTo>
                      <a:pt x="1" y="3"/>
                      <a:pt x="0" y="1"/>
                      <a:pt x="1" y="1"/>
                    </a:cubicBezTo>
                    <a:cubicBezTo>
                      <a:pt x="2" y="1"/>
                      <a:pt x="7" y="0"/>
                      <a:pt x="7" y="1"/>
                    </a:cubicBezTo>
                    <a:cubicBezTo>
                      <a:pt x="7" y="2"/>
                      <a:pt x="2" y="6"/>
                      <a:pt x="1" y="4"/>
                    </a:cubicBezTo>
                    <a:cubicBezTo>
                      <a:pt x="1" y="1"/>
                      <a:pt x="2" y="7"/>
                      <a:pt x="1" y="4"/>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41" name="Freeform 499">
                <a:extLst>
                  <a:ext uri="{FF2B5EF4-FFF2-40B4-BE49-F238E27FC236}">
                    <a16:creationId xmlns:a16="http://schemas.microsoft.com/office/drawing/2014/main" id="{77EB1225-30E4-1C32-A008-02E3B7C48AD5}"/>
                  </a:ext>
                </a:extLst>
              </p:cNvPr>
              <p:cNvSpPr>
                <a:spLocks/>
              </p:cNvSpPr>
              <p:nvPr/>
            </p:nvSpPr>
            <p:spPr bwMode="auto">
              <a:xfrm>
                <a:off x="6391956" y="2451056"/>
                <a:ext cx="26823" cy="15139"/>
              </a:xfrm>
              <a:custGeom>
                <a:avLst/>
                <a:gdLst>
                  <a:gd name="T0" fmla="*/ 3 w 5"/>
                  <a:gd name="T1" fmla="*/ 2 h 3"/>
                  <a:gd name="T2" fmla="*/ 0 w 5"/>
                  <a:gd name="T3" fmla="*/ 1 h 3"/>
                  <a:gd name="T4" fmla="*/ 4 w 5"/>
                  <a:gd name="T5" fmla="*/ 1 h 3"/>
                  <a:gd name="T6" fmla="*/ 3 w 5"/>
                  <a:gd name="T7" fmla="*/ 2 h 3"/>
                  <a:gd name="T8" fmla="*/ 3 w 5"/>
                  <a:gd name="T9" fmla="*/ 2 h 3"/>
                </a:gdLst>
                <a:ahLst/>
                <a:cxnLst>
                  <a:cxn ang="0">
                    <a:pos x="T0" y="T1"/>
                  </a:cxn>
                  <a:cxn ang="0">
                    <a:pos x="T2" y="T3"/>
                  </a:cxn>
                  <a:cxn ang="0">
                    <a:pos x="T4" y="T5"/>
                  </a:cxn>
                  <a:cxn ang="0">
                    <a:pos x="T6" y="T7"/>
                  </a:cxn>
                  <a:cxn ang="0">
                    <a:pos x="T8" y="T9"/>
                  </a:cxn>
                </a:cxnLst>
                <a:rect l="0" t="0" r="r" b="b"/>
                <a:pathLst>
                  <a:path w="5" h="3">
                    <a:moveTo>
                      <a:pt x="3" y="2"/>
                    </a:moveTo>
                    <a:cubicBezTo>
                      <a:pt x="2" y="2"/>
                      <a:pt x="0" y="1"/>
                      <a:pt x="0" y="1"/>
                    </a:cubicBezTo>
                    <a:cubicBezTo>
                      <a:pt x="0" y="1"/>
                      <a:pt x="4" y="0"/>
                      <a:pt x="4" y="1"/>
                    </a:cubicBezTo>
                    <a:cubicBezTo>
                      <a:pt x="5" y="2"/>
                      <a:pt x="4" y="3"/>
                      <a:pt x="3" y="2"/>
                    </a:cubicBezTo>
                    <a:cubicBezTo>
                      <a:pt x="1" y="2"/>
                      <a:pt x="5" y="3"/>
                      <a:pt x="3" y="2"/>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42" name="Freeform 500">
                <a:extLst>
                  <a:ext uri="{FF2B5EF4-FFF2-40B4-BE49-F238E27FC236}">
                    <a16:creationId xmlns:a16="http://schemas.microsoft.com/office/drawing/2014/main" id="{6B275E53-7176-FBBD-EBE6-0BD289CBC995}"/>
                  </a:ext>
                </a:extLst>
              </p:cNvPr>
              <p:cNvSpPr>
                <a:spLocks/>
              </p:cNvSpPr>
              <p:nvPr/>
            </p:nvSpPr>
            <p:spPr bwMode="auto">
              <a:xfrm>
                <a:off x="6282872" y="2488902"/>
                <a:ext cx="30400" cy="54878"/>
              </a:xfrm>
              <a:custGeom>
                <a:avLst/>
                <a:gdLst>
                  <a:gd name="T0" fmla="*/ 6 w 6"/>
                  <a:gd name="T1" fmla="*/ 2 h 10"/>
                  <a:gd name="T2" fmla="*/ 3 w 6"/>
                  <a:gd name="T3" fmla="*/ 9 h 10"/>
                  <a:gd name="T4" fmla="*/ 6 w 6"/>
                  <a:gd name="T5" fmla="*/ 2 h 10"/>
                  <a:gd name="T6" fmla="*/ 6 w 6"/>
                  <a:gd name="T7" fmla="*/ 2 h 10"/>
                </a:gdLst>
                <a:ahLst/>
                <a:cxnLst>
                  <a:cxn ang="0">
                    <a:pos x="T0" y="T1"/>
                  </a:cxn>
                  <a:cxn ang="0">
                    <a:pos x="T2" y="T3"/>
                  </a:cxn>
                  <a:cxn ang="0">
                    <a:pos x="T4" y="T5"/>
                  </a:cxn>
                  <a:cxn ang="0">
                    <a:pos x="T6" y="T7"/>
                  </a:cxn>
                </a:cxnLst>
                <a:rect l="0" t="0" r="r" b="b"/>
                <a:pathLst>
                  <a:path w="6" h="10">
                    <a:moveTo>
                      <a:pt x="6" y="2"/>
                    </a:moveTo>
                    <a:cubicBezTo>
                      <a:pt x="6" y="0"/>
                      <a:pt x="0" y="10"/>
                      <a:pt x="3" y="9"/>
                    </a:cubicBezTo>
                    <a:cubicBezTo>
                      <a:pt x="4" y="9"/>
                      <a:pt x="6" y="3"/>
                      <a:pt x="6" y="2"/>
                    </a:cubicBezTo>
                    <a:cubicBezTo>
                      <a:pt x="6" y="1"/>
                      <a:pt x="6" y="3"/>
                      <a:pt x="6" y="2"/>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43" name="Freeform 501">
                <a:extLst>
                  <a:ext uri="{FF2B5EF4-FFF2-40B4-BE49-F238E27FC236}">
                    <a16:creationId xmlns:a16="http://schemas.microsoft.com/office/drawing/2014/main" id="{1F575EEF-E156-B002-F92A-315D86486911}"/>
                  </a:ext>
                </a:extLst>
              </p:cNvPr>
              <p:cNvSpPr>
                <a:spLocks/>
              </p:cNvSpPr>
              <p:nvPr/>
            </p:nvSpPr>
            <p:spPr bwMode="auto">
              <a:xfrm>
                <a:off x="6329369" y="2394284"/>
                <a:ext cx="21459" cy="22709"/>
              </a:xfrm>
              <a:custGeom>
                <a:avLst/>
                <a:gdLst>
                  <a:gd name="T0" fmla="*/ 3 w 4"/>
                  <a:gd name="T1" fmla="*/ 3 h 4"/>
                  <a:gd name="T2" fmla="*/ 1 w 4"/>
                  <a:gd name="T3" fmla="*/ 1 h 4"/>
                  <a:gd name="T4" fmla="*/ 3 w 4"/>
                  <a:gd name="T5" fmla="*/ 0 h 4"/>
                  <a:gd name="T6" fmla="*/ 3 w 4"/>
                  <a:gd name="T7" fmla="*/ 3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3"/>
                      <a:pt x="0" y="2"/>
                      <a:pt x="1" y="1"/>
                    </a:cubicBezTo>
                    <a:cubicBezTo>
                      <a:pt x="2" y="1"/>
                      <a:pt x="3" y="0"/>
                      <a:pt x="3" y="0"/>
                    </a:cubicBezTo>
                    <a:cubicBezTo>
                      <a:pt x="4" y="0"/>
                      <a:pt x="4" y="2"/>
                      <a:pt x="3" y="3"/>
                    </a:cubicBezTo>
                    <a:cubicBezTo>
                      <a:pt x="2" y="4"/>
                      <a:pt x="4" y="2"/>
                      <a:pt x="3" y="3"/>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44" name="Freeform 502">
                <a:extLst>
                  <a:ext uri="{FF2B5EF4-FFF2-40B4-BE49-F238E27FC236}">
                    <a16:creationId xmlns:a16="http://schemas.microsoft.com/office/drawing/2014/main" id="{39FBEB4A-D118-BF4C-ADDD-0E7C1AEE5ED1}"/>
                  </a:ext>
                </a:extLst>
              </p:cNvPr>
              <p:cNvSpPr>
                <a:spLocks/>
              </p:cNvSpPr>
              <p:nvPr/>
            </p:nvSpPr>
            <p:spPr bwMode="auto">
              <a:xfrm>
                <a:off x="6120141" y="2566488"/>
                <a:ext cx="30400" cy="51094"/>
              </a:xfrm>
              <a:custGeom>
                <a:avLst/>
                <a:gdLst>
                  <a:gd name="T0" fmla="*/ 6 w 6"/>
                  <a:gd name="T1" fmla="*/ 2 h 9"/>
                  <a:gd name="T2" fmla="*/ 6 w 6"/>
                  <a:gd name="T3" fmla="*/ 4 h 9"/>
                  <a:gd name="T4" fmla="*/ 5 w 6"/>
                  <a:gd name="T5" fmla="*/ 9 h 9"/>
                  <a:gd name="T6" fmla="*/ 0 w 6"/>
                  <a:gd name="T7" fmla="*/ 3 h 9"/>
                  <a:gd name="T8" fmla="*/ 3 w 6"/>
                  <a:gd name="T9" fmla="*/ 3 h 9"/>
                  <a:gd name="T10" fmla="*/ 6 w 6"/>
                  <a:gd name="T11" fmla="*/ 2 h 9"/>
                  <a:gd name="T12" fmla="*/ 6 w 6"/>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6" y="2"/>
                    </a:moveTo>
                    <a:cubicBezTo>
                      <a:pt x="6" y="1"/>
                      <a:pt x="6" y="4"/>
                      <a:pt x="6" y="4"/>
                    </a:cubicBezTo>
                    <a:cubicBezTo>
                      <a:pt x="6" y="6"/>
                      <a:pt x="6" y="8"/>
                      <a:pt x="5" y="9"/>
                    </a:cubicBezTo>
                    <a:cubicBezTo>
                      <a:pt x="5" y="9"/>
                      <a:pt x="0" y="5"/>
                      <a:pt x="0" y="3"/>
                    </a:cubicBezTo>
                    <a:cubicBezTo>
                      <a:pt x="0" y="3"/>
                      <a:pt x="2" y="2"/>
                      <a:pt x="3" y="3"/>
                    </a:cubicBezTo>
                    <a:cubicBezTo>
                      <a:pt x="4" y="4"/>
                      <a:pt x="5" y="4"/>
                      <a:pt x="6" y="2"/>
                    </a:cubicBezTo>
                    <a:cubicBezTo>
                      <a:pt x="6" y="0"/>
                      <a:pt x="6" y="3"/>
                      <a:pt x="6" y="2"/>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45" name="Freeform 503">
                <a:extLst>
                  <a:ext uri="{FF2B5EF4-FFF2-40B4-BE49-F238E27FC236}">
                    <a16:creationId xmlns:a16="http://schemas.microsoft.com/office/drawing/2014/main" id="{A34CA233-BF67-695F-690D-BC7FC2C53DA0}"/>
                  </a:ext>
                </a:extLst>
              </p:cNvPr>
              <p:cNvSpPr>
                <a:spLocks/>
              </p:cNvSpPr>
              <p:nvPr/>
            </p:nvSpPr>
            <p:spPr bwMode="auto">
              <a:xfrm>
                <a:off x="6082590" y="2577843"/>
                <a:ext cx="42917" cy="45416"/>
              </a:xfrm>
              <a:custGeom>
                <a:avLst/>
                <a:gdLst>
                  <a:gd name="T0" fmla="*/ 6 w 8"/>
                  <a:gd name="T1" fmla="*/ 7 h 8"/>
                  <a:gd name="T2" fmla="*/ 1 w 8"/>
                  <a:gd name="T3" fmla="*/ 4 h 8"/>
                  <a:gd name="T4" fmla="*/ 6 w 8"/>
                  <a:gd name="T5" fmla="*/ 7 h 8"/>
                  <a:gd name="T6" fmla="*/ 6 w 8"/>
                  <a:gd name="T7" fmla="*/ 7 h 8"/>
                </a:gdLst>
                <a:ahLst/>
                <a:cxnLst>
                  <a:cxn ang="0">
                    <a:pos x="T0" y="T1"/>
                  </a:cxn>
                  <a:cxn ang="0">
                    <a:pos x="T2" y="T3"/>
                  </a:cxn>
                  <a:cxn ang="0">
                    <a:pos x="T4" y="T5"/>
                  </a:cxn>
                  <a:cxn ang="0">
                    <a:pos x="T6" y="T7"/>
                  </a:cxn>
                </a:cxnLst>
                <a:rect l="0" t="0" r="r" b="b"/>
                <a:pathLst>
                  <a:path w="8" h="8">
                    <a:moveTo>
                      <a:pt x="6" y="7"/>
                    </a:moveTo>
                    <a:cubicBezTo>
                      <a:pt x="5" y="8"/>
                      <a:pt x="0" y="5"/>
                      <a:pt x="1" y="4"/>
                    </a:cubicBezTo>
                    <a:cubicBezTo>
                      <a:pt x="3" y="0"/>
                      <a:pt x="8" y="5"/>
                      <a:pt x="6" y="7"/>
                    </a:cubicBezTo>
                    <a:cubicBezTo>
                      <a:pt x="5" y="8"/>
                      <a:pt x="7" y="6"/>
                      <a:pt x="6" y="7"/>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46" name="Freeform 504">
                <a:extLst>
                  <a:ext uri="{FF2B5EF4-FFF2-40B4-BE49-F238E27FC236}">
                    <a16:creationId xmlns:a16="http://schemas.microsoft.com/office/drawing/2014/main" id="{20BC45FC-81BA-B790-360E-C3364CDCBC2F}"/>
                  </a:ext>
                </a:extLst>
              </p:cNvPr>
              <p:cNvSpPr>
                <a:spLocks/>
              </p:cNvSpPr>
              <p:nvPr/>
            </p:nvSpPr>
            <p:spPr bwMode="auto">
              <a:xfrm>
                <a:off x="5894822" y="3151230"/>
                <a:ext cx="25036" cy="20817"/>
              </a:xfrm>
              <a:custGeom>
                <a:avLst/>
                <a:gdLst>
                  <a:gd name="T0" fmla="*/ 4 w 5"/>
                  <a:gd name="T1" fmla="*/ 2 h 4"/>
                  <a:gd name="T2" fmla="*/ 3 w 5"/>
                  <a:gd name="T3" fmla="*/ 3 h 4"/>
                  <a:gd name="T4" fmla="*/ 0 w 5"/>
                  <a:gd name="T5" fmla="*/ 2 h 4"/>
                  <a:gd name="T6" fmla="*/ 4 w 5"/>
                  <a:gd name="T7" fmla="*/ 0 h 4"/>
                  <a:gd name="T8" fmla="*/ 4 w 5"/>
                  <a:gd name="T9" fmla="*/ 2 h 4"/>
                  <a:gd name="T10" fmla="*/ 4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4" y="2"/>
                    </a:moveTo>
                    <a:cubicBezTo>
                      <a:pt x="5" y="1"/>
                      <a:pt x="4" y="4"/>
                      <a:pt x="3" y="3"/>
                    </a:cubicBezTo>
                    <a:cubicBezTo>
                      <a:pt x="3" y="3"/>
                      <a:pt x="0" y="2"/>
                      <a:pt x="0" y="2"/>
                    </a:cubicBezTo>
                    <a:cubicBezTo>
                      <a:pt x="0" y="2"/>
                      <a:pt x="3" y="0"/>
                      <a:pt x="4" y="0"/>
                    </a:cubicBezTo>
                    <a:cubicBezTo>
                      <a:pt x="4" y="0"/>
                      <a:pt x="3" y="2"/>
                      <a:pt x="4" y="2"/>
                    </a:cubicBezTo>
                    <a:cubicBezTo>
                      <a:pt x="5" y="1"/>
                      <a:pt x="3" y="2"/>
                      <a:pt x="4" y="2"/>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47" name="Freeform 505">
                <a:extLst>
                  <a:ext uri="{FF2B5EF4-FFF2-40B4-BE49-F238E27FC236}">
                    <a16:creationId xmlns:a16="http://schemas.microsoft.com/office/drawing/2014/main" id="{1D7AA431-E514-D9B3-2F82-7D6E7A1F2DEE}"/>
                  </a:ext>
                </a:extLst>
              </p:cNvPr>
              <p:cNvSpPr>
                <a:spLocks/>
              </p:cNvSpPr>
              <p:nvPr/>
            </p:nvSpPr>
            <p:spPr bwMode="auto">
              <a:xfrm>
                <a:off x="5637311" y="2471871"/>
                <a:ext cx="32188" cy="34061"/>
              </a:xfrm>
              <a:custGeom>
                <a:avLst/>
                <a:gdLst>
                  <a:gd name="T0" fmla="*/ 5 w 6"/>
                  <a:gd name="T1" fmla="*/ 1 h 6"/>
                  <a:gd name="T2" fmla="*/ 4 w 6"/>
                  <a:gd name="T3" fmla="*/ 5 h 6"/>
                  <a:gd name="T4" fmla="*/ 1 w 6"/>
                  <a:gd name="T5" fmla="*/ 5 h 6"/>
                  <a:gd name="T6" fmla="*/ 5 w 6"/>
                  <a:gd name="T7" fmla="*/ 1 h 6"/>
                  <a:gd name="T8" fmla="*/ 5 w 6"/>
                  <a:gd name="T9" fmla="*/ 1 h 6"/>
                </a:gdLst>
                <a:ahLst/>
                <a:cxnLst>
                  <a:cxn ang="0">
                    <a:pos x="T0" y="T1"/>
                  </a:cxn>
                  <a:cxn ang="0">
                    <a:pos x="T2" y="T3"/>
                  </a:cxn>
                  <a:cxn ang="0">
                    <a:pos x="T4" y="T5"/>
                  </a:cxn>
                  <a:cxn ang="0">
                    <a:pos x="T6" y="T7"/>
                  </a:cxn>
                  <a:cxn ang="0">
                    <a:pos x="T8" y="T9"/>
                  </a:cxn>
                </a:cxnLst>
                <a:rect l="0" t="0" r="r" b="b"/>
                <a:pathLst>
                  <a:path w="6" h="6">
                    <a:moveTo>
                      <a:pt x="5" y="1"/>
                    </a:moveTo>
                    <a:cubicBezTo>
                      <a:pt x="6" y="2"/>
                      <a:pt x="4" y="3"/>
                      <a:pt x="4" y="5"/>
                    </a:cubicBezTo>
                    <a:cubicBezTo>
                      <a:pt x="3" y="6"/>
                      <a:pt x="2" y="6"/>
                      <a:pt x="1" y="5"/>
                    </a:cubicBezTo>
                    <a:cubicBezTo>
                      <a:pt x="0" y="4"/>
                      <a:pt x="5" y="0"/>
                      <a:pt x="5" y="1"/>
                    </a:cubicBezTo>
                    <a:cubicBezTo>
                      <a:pt x="6" y="2"/>
                      <a:pt x="5" y="0"/>
                      <a:pt x="5" y="1"/>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48" name="Freeform 506">
                <a:extLst>
                  <a:ext uri="{FF2B5EF4-FFF2-40B4-BE49-F238E27FC236}">
                    <a16:creationId xmlns:a16="http://schemas.microsoft.com/office/drawing/2014/main" id="{B3E096E8-8173-E6D8-E02A-1D6B602506D0}"/>
                  </a:ext>
                </a:extLst>
              </p:cNvPr>
              <p:cNvSpPr>
                <a:spLocks/>
              </p:cNvSpPr>
              <p:nvPr/>
            </p:nvSpPr>
            <p:spPr bwMode="auto">
              <a:xfrm>
                <a:off x="5653408" y="2511610"/>
                <a:ext cx="16094" cy="17031"/>
              </a:xfrm>
              <a:custGeom>
                <a:avLst/>
                <a:gdLst>
                  <a:gd name="T0" fmla="*/ 3 w 3"/>
                  <a:gd name="T1" fmla="*/ 1 h 3"/>
                  <a:gd name="T2" fmla="*/ 0 w 3"/>
                  <a:gd name="T3" fmla="*/ 2 h 3"/>
                  <a:gd name="T4" fmla="*/ 2 w 3"/>
                  <a:gd name="T5" fmla="*/ 3 h 3"/>
                  <a:gd name="T6" fmla="*/ 3 w 3"/>
                  <a:gd name="T7" fmla="*/ 1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1"/>
                      <a:pt x="0" y="1"/>
                      <a:pt x="0" y="2"/>
                    </a:cubicBezTo>
                    <a:cubicBezTo>
                      <a:pt x="0" y="3"/>
                      <a:pt x="2" y="3"/>
                      <a:pt x="2" y="3"/>
                    </a:cubicBezTo>
                    <a:cubicBezTo>
                      <a:pt x="3" y="3"/>
                      <a:pt x="3" y="0"/>
                      <a:pt x="3" y="1"/>
                    </a:cubicBezTo>
                    <a:cubicBezTo>
                      <a:pt x="2" y="1"/>
                      <a:pt x="3" y="1"/>
                      <a:pt x="3" y="1"/>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49" name="Freeform 507">
                <a:extLst>
                  <a:ext uri="{FF2B5EF4-FFF2-40B4-BE49-F238E27FC236}">
                    <a16:creationId xmlns:a16="http://schemas.microsoft.com/office/drawing/2014/main" id="{A2842BD1-5C36-C7FE-7797-5C57D135B2F6}"/>
                  </a:ext>
                </a:extLst>
              </p:cNvPr>
              <p:cNvSpPr>
                <a:spLocks/>
              </p:cNvSpPr>
              <p:nvPr/>
            </p:nvSpPr>
            <p:spPr bwMode="auto">
              <a:xfrm>
                <a:off x="5669502" y="2528643"/>
                <a:ext cx="8942" cy="5677"/>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50" name="Freeform 508">
                <a:extLst>
                  <a:ext uri="{FF2B5EF4-FFF2-40B4-BE49-F238E27FC236}">
                    <a16:creationId xmlns:a16="http://schemas.microsoft.com/office/drawing/2014/main" id="{D2A32FD6-A9E3-88E8-FE9D-0830DC4879C1}"/>
                  </a:ext>
                </a:extLst>
              </p:cNvPr>
              <p:cNvSpPr>
                <a:spLocks/>
              </p:cNvSpPr>
              <p:nvPr/>
            </p:nvSpPr>
            <p:spPr bwMode="auto">
              <a:xfrm>
                <a:off x="5669502" y="2543781"/>
                <a:ext cx="5364" cy="1135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cubicBezTo>
                      <a:pt x="1" y="2"/>
                      <a:pt x="1" y="0"/>
                      <a:pt x="1" y="0"/>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51" name="Freeform 509">
                <a:extLst>
                  <a:ext uri="{FF2B5EF4-FFF2-40B4-BE49-F238E27FC236}">
                    <a16:creationId xmlns:a16="http://schemas.microsoft.com/office/drawing/2014/main" id="{7946953E-3132-E600-15CB-CB2E8E5FFE1B}"/>
                  </a:ext>
                </a:extLst>
              </p:cNvPr>
              <p:cNvSpPr>
                <a:spLocks/>
              </p:cNvSpPr>
              <p:nvPr/>
            </p:nvSpPr>
            <p:spPr bwMode="auto">
              <a:xfrm>
                <a:off x="5669502" y="2555134"/>
                <a:ext cx="8942" cy="5677"/>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52" name="Freeform 510">
                <a:extLst>
                  <a:ext uri="{FF2B5EF4-FFF2-40B4-BE49-F238E27FC236}">
                    <a16:creationId xmlns:a16="http://schemas.microsoft.com/office/drawing/2014/main" id="{6E87E23F-7207-1F22-9932-4619BE8F1423}"/>
                  </a:ext>
                </a:extLst>
              </p:cNvPr>
              <p:cNvSpPr>
                <a:spLocks/>
              </p:cNvSpPr>
              <p:nvPr/>
            </p:nvSpPr>
            <p:spPr bwMode="auto">
              <a:xfrm>
                <a:off x="5710631" y="2638398"/>
                <a:ext cx="5364" cy="11355"/>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2"/>
                      <a:pt x="0" y="2"/>
                    </a:cubicBezTo>
                    <a:cubicBezTo>
                      <a:pt x="0" y="2"/>
                      <a:pt x="1" y="0"/>
                      <a:pt x="0" y="0"/>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53" name="Rectangle 613">
                <a:extLst>
                  <a:ext uri="{FF2B5EF4-FFF2-40B4-BE49-F238E27FC236}">
                    <a16:creationId xmlns:a16="http://schemas.microsoft.com/office/drawing/2014/main" id="{59972FF6-88DB-392E-CA99-F3807D948B49}"/>
                  </a:ext>
                </a:extLst>
              </p:cNvPr>
              <p:cNvSpPr>
                <a:spLocks noChangeArrowheads="1"/>
              </p:cNvSpPr>
              <p:nvPr/>
            </p:nvSpPr>
            <p:spPr bwMode="auto">
              <a:xfrm>
                <a:off x="6250685" y="2038520"/>
                <a:ext cx="1790" cy="1894"/>
              </a:xfrm>
              <a:prstGeom prst="rect">
                <a:avLst/>
              </a:pr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54" name="Freeform 645">
                <a:extLst>
                  <a:ext uri="{FF2B5EF4-FFF2-40B4-BE49-F238E27FC236}">
                    <a16:creationId xmlns:a16="http://schemas.microsoft.com/office/drawing/2014/main" id="{217AD167-FD4A-FDA2-163F-24396336B87D}"/>
                  </a:ext>
                </a:extLst>
              </p:cNvPr>
              <p:cNvSpPr>
                <a:spLocks/>
              </p:cNvSpPr>
              <p:nvPr/>
            </p:nvSpPr>
            <p:spPr bwMode="auto">
              <a:xfrm>
                <a:off x="6150543" y="2761402"/>
                <a:ext cx="162732" cy="94619"/>
              </a:xfrm>
              <a:custGeom>
                <a:avLst/>
                <a:gdLst>
                  <a:gd name="T0" fmla="*/ 10 w 31"/>
                  <a:gd name="T1" fmla="*/ 17 h 17"/>
                  <a:gd name="T2" fmla="*/ 13 w 31"/>
                  <a:gd name="T3" fmla="*/ 14 h 17"/>
                  <a:gd name="T4" fmla="*/ 18 w 31"/>
                  <a:gd name="T5" fmla="*/ 16 h 17"/>
                  <a:gd name="T6" fmla="*/ 21 w 31"/>
                  <a:gd name="T7" fmla="*/ 16 h 17"/>
                  <a:gd name="T8" fmla="*/ 23 w 31"/>
                  <a:gd name="T9" fmla="*/ 15 h 17"/>
                  <a:gd name="T10" fmla="*/ 29 w 31"/>
                  <a:gd name="T11" fmla="*/ 11 h 17"/>
                  <a:gd name="T12" fmla="*/ 27 w 31"/>
                  <a:gd name="T13" fmla="*/ 7 h 17"/>
                  <a:gd name="T14" fmla="*/ 21 w 31"/>
                  <a:gd name="T15" fmla="*/ 5 h 17"/>
                  <a:gd name="T16" fmla="*/ 17 w 31"/>
                  <a:gd name="T17" fmla="*/ 3 h 17"/>
                  <a:gd name="T18" fmla="*/ 13 w 31"/>
                  <a:gd name="T19" fmla="*/ 0 h 17"/>
                  <a:gd name="T20" fmla="*/ 11 w 31"/>
                  <a:gd name="T21" fmla="*/ 2 h 17"/>
                  <a:gd name="T22" fmla="*/ 8 w 31"/>
                  <a:gd name="T23" fmla="*/ 2 h 17"/>
                  <a:gd name="T24" fmla="*/ 0 w 31"/>
                  <a:gd name="T25" fmla="*/ 6 h 17"/>
                  <a:gd name="T26" fmla="*/ 2 w 31"/>
                  <a:gd name="T27" fmla="*/ 10 h 17"/>
                  <a:gd name="T28" fmla="*/ 4 w 31"/>
                  <a:gd name="T29" fmla="*/ 13 h 17"/>
                  <a:gd name="T30" fmla="*/ 10 w 31"/>
                  <a:gd name="T3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17">
                    <a:moveTo>
                      <a:pt x="10" y="17"/>
                    </a:moveTo>
                    <a:cubicBezTo>
                      <a:pt x="12" y="17"/>
                      <a:pt x="11" y="14"/>
                      <a:pt x="13" y="14"/>
                    </a:cubicBezTo>
                    <a:cubicBezTo>
                      <a:pt x="15" y="14"/>
                      <a:pt x="16" y="16"/>
                      <a:pt x="18" y="16"/>
                    </a:cubicBezTo>
                    <a:cubicBezTo>
                      <a:pt x="19" y="16"/>
                      <a:pt x="20" y="16"/>
                      <a:pt x="21" y="16"/>
                    </a:cubicBezTo>
                    <a:cubicBezTo>
                      <a:pt x="22" y="16"/>
                      <a:pt x="23" y="15"/>
                      <a:pt x="23" y="15"/>
                    </a:cubicBezTo>
                    <a:cubicBezTo>
                      <a:pt x="26" y="14"/>
                      <a:pt x="27" y="13"/>
                      <a:pt x="29" y="11"/>
                    </a:cubicBezTo>
                    <a:cubicBezTo>
                      <a:pt x="31" y="9"/>
                      <a:pt x="29" y="8"/>
                      <a:pt x="27" y="7"/>
                    </a:cubicBezTo>
                    <a:cubicBezTo>
                      <a:pt x="25" y="6"/>
                      <a:pt x="22" y="3"/>
                      <a:pt x="21" y="5"/>
                    </a:cubicBezTo>
                    <a:cubicBezTo>
                      <a:pt x="19" y="8"/>
                      <a:pt x="18" y="4"/>
                      <a:pt x="17" y="3"/>
                    </a:cubicBezTo>
                    <a:cubicBezTo>
                      <a:pt x="16" y="2"/>
                      <a:pt x="13" y="3"/>
                      <a:pt x="13" y="0"/>
                    </a:cubicBezTo>
                    <a:cubicBezTo>
                      <a:pt x="13" y="1"/>
                      <a:pt x="12" y="3"/>
                      <a:pt x="11" y="2"/>
                    </a:cubicBezTo>
                    <a:cubicBezTo>
                      <a:pt x="9" y="0"/>
                      <a:pt x="9" y="0"/>
                      <a:pt x="8" y="2"/>
                    </a:cubicBezTo>
                    <a:cubicBezTo>
                      <a:pt x="7" y="3"/>
                      <a:pt x="0" y="5"/>
                      <a:pt x="0" y="6"/>
                    </a:cubicBezTo>
                    <a:cubicBezTo>
                      <a:pt x="0" y="6"/>
                      <a:pt x="1" y="9"/>
                      <a:pt x="2" y="10"/>
                    </a:cubicBezTo>
                    <a:cubicBezTo>
                      <a:pt x="2" y="11"/>
                      <a:pt x="3" y="12"/>
                      <a:pt x="4" y="13"/>
                    </a:cubicBezTo>
                    <a:cubicBezTo>
                      <a:pt x="6" y="14"/>
                      <a:pt x="8" y="17"/>
                      <a:pt x="10" y="17"/>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55" name="Freeform 646">
                <a:extLst>
                  <a:ext uri="{FF2B5EF4-FFF2-40B4-BE49-F238E27FC236}">
                    <a16:creationId xmlns:a16="http://schemas.microsoft.com/office/drawing/2014/main" id="{1D9DC251-4BA1-DE9B-62E8-6AC87C1A675B}"/>
                  </a:ext>
                </a:extLst>
              </p:cNvPr>
              <p:cNvSpPr>
                <a:spLocks/>
              </p:cNvSpPr>
              <p:nvPr/>
            </p:nvSpPr>
            <p:spPr bwMode="auto">
              <a:xfrm>
                <a:off x="6077224" y="2838989"/>
                <a:ext cx="194918" cy="88941"/>
              </a:xfrm>
              <a:custGeom>
                <a:avLst/>
                <a:gdLst>
                  <a:gd name="T0" fmla="*/ 32 w 37"/>
                  <a:gd name="T1" fmla="*/ 2 h 16"/>
                  <a:gd name="T2" fmla="*/ 27 w 37"/>
                  <a:gd name="T3" fmla="*/ 0 h 16"/>
                  <a:gd name="T4" fmla="*/ 24 w 37"/>
                  <a:gd name="T5" fmla="*/ 3 h 16"/>
                  <a:gd name="T6" fmla="*/ 20 w 37"/>
                  <a:gd name="T7" fmla="*/ 3 h 16"/>
                  <a:gd name="T8" fmla="*/ 17 w 37"/>
                  <a:gd name="T9" fmla="*/ 7 h 16"/>
                  <a:gd name="T10" fmla="*/ 16 w 37"/>
                  <a:gd name="T11" fmla="*/ 9 h 16"/>
                  <a:gd name="T12" fmla="*/ 13 w 37"/>
                  <a:gd name="T13" fmla="*/ 9 h 16"/>
                  <a:gd name="T14" fmla="*/ 9 w 37"/>
                  <a:gd name="T15" fmla="*/ 10 h 16"/>
                  <a:gd name="T16" fmla="*/ 5 w 37"/>
                  <a:gd name="T17" fmla="*/ 11 h 16"/>
                  <a:gd name="T18" fmla="*/ 0 w 37"/>
                  <a:gd name="T19" fmla="*/ 9 h 16"/>
                  <a:gd name="T20" fmla="*/ 4 w 37"/>
                  <a:gd name="T21" fmla="*/ 13 h 16"/>
                  <a:gd name="T22" fmla="*/ 6 w 37"/>
                  <a:gd name="T23" fmla="*/ 13 h 16"/>
                  <a:gd name="T24" fmla="*/ 8 w 37"/>
                  <a:gd name="T25" fmla="*/ 14 h 16"/>
                  <a:gd name="T26" fmla="*/ 12 w 37"/>
                  <a:gd name="T27" fmla="*/ 13 h 16"/>
                  <a:gd name="T28" fmla="*/ 15 w 37"/>
                  <a:gd name="T29" fmla="*/ 15 h 16"/>
                  <a:gd name="T30" fmla="*/ 22 w 37"/>
                  <a:gd name="T31" fmla="*/ 16 h 16"/>
                  <a:gd name="T32" fmla="*/ 29 w 37"/>
                  <a:gd name="T33" fmla="*/ 14 h 16"/>
                  <a:gd name="T34" fmla="*/ 33 w 37"/>
                  <a:gd name="T35" fmla="*/ 12 h 16"/>
                  <a:gd name="T36" fmla="*/ 34 w 37"/>
                  <a:gd name="T37" fmla="*/ 9 h 16"/>
                  <a:gd name="T38" fmla="*/ 36 w 37"/>
                  <a:gd name="T39" fmla="*/ 8 h 16"/>
                  <a:gd name="T40" fmla="*/ 36 w 37"/>
                  <a:gd name="T41" fmla="*/ 2 h 16"/>
                  <a:gd name="T42" fmla="*/ 32 w 37"/>
                  <a:gd name="T4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16">
                    <a:moveTo>
                      <a:pt x="32" y="2"/>
                    </a:moveTo>
                    <a:cubicBezTo>
                      <a:pt x="30" y="2"/>
                      <a:pt x="28" y="0"/>
                      <a:pt x="27" y="0"/>
                    </a:cubicBezTo>
                    <a:cubicBezTo>
                      <a:pt x="25" y="0"/>
                      <a:pt x="26" y="3"/>
                      <a:pt x="24" y="3"/>
                    </a:cubicBezTo>
                    <a:cubicBezTo>
                      <a:pt x="22" y="3"/>
                      <a:pt x="22" y="2"/>
                      <a:pt x="20" y="3"/>
                    </a:cubicBezTo>
                    <a:cubicBezTo>
                      <a:pt x="20" y="3"/>
                      <a:pt x="16" y="6"/>
                      <a:pt x="17" y="7"/>
                    </a:cubicBezTo>
                    <a:cubicBezTo>
                      <a:pt x="17" y="8"/>
                      <a:pt x="19" y="10"/>
                      <a:pt x="16" y="9"/>
                    </a:cubicBezTo>
                    <a:cubicBezTo>
                      <a:pt x="15" y="9"/>
                      <a:pt x="14" y="8"/>
                      <a:pt x="13" y="9"/>
                    </a:cubicBezTo>
                    <a:cubicBezTo>
                      <a:pt x="12" y="9"/>
                      <a:pt x="10" y="10"/>
                      <a:pt x="9" y="10"/>
                    </a:cubicBezTo>
                    <a:cubicBezTo>
                      <a:pt x="7" y="10"/>
                      <a:pt x="6" y="8"/>
                      <a:pt x="5" y="11"/>
                    </a:cubicBezTo>
                    <a:cubicBezTo>
                      <a:pt x="5" y="11"/>
                      <a:pt x="1" y="9"/>
                      <a:pt x="0" y="9"/>
                    </a:cubicBezTo>
                    <a:cubicBezTo>
                      <a:pt x="0" y="11"/>
                      <a:pt x="1" y="12"/>
                      <a:pt x="4" y="13"/>
                    </a:cubicBezTo>
                    <a:cubicBezTo>
                      <a:pt x="5" y="13"/>
                      <a:pt x="5" y="13"/>
                      <a:pt x="6" y="13"/>
                    </a:cubicBezTo>
                    <a:cubicBezTo>
                      <a:pt x="7" y="13"/>
                      <a:pt x="7" y="15"/>
                      <a:pt x="8" y="14"/>
                    </a:cubicBezTo>
                    <a:cubicBezTo>
                      <a:pt x="10" y="13"/>
                      <a:pt x="10" y="13"/>
                      <a:pt x="12" y="13"/>
                    </a:cubicBezTo>
                    <a:cubicBezTo>
                      <a:pt x="14" y="13"/>
                      <a:pt x="13" y="14"/>
                      <a:pt x="15" y="15"/>
                    </a:cubicBezTo>
                    <a:cubicBezTo>
                      <a:pt x="17" y="16"/>
                      <a:pt x="20" y="16"/>
                      <a:pt x="22" y="16"/>
                    </a:cubicBezTo>
                    <a:cubicBezTo>
                      <a:pt x="25" y="16"/>
                      <a:pt x="26" y="14"/>
                      <a:pt x="29" y="14"/>
                    </a:cubicBezTo>
                    <a:cubicBezTo>
                      <a:pt x="31" y="14"/>
                      <a:pt x="33" y="13"/>
                      <a:pt x="33" y="12"/>
                    </a:cubicBezTo>
                    <a:cubicBezTo>
                      <a:pt x="34" y="11"/>
                      <a:pt x="34" y="10"/>
                      <a:pt x="34" y="9"/>
                    </a:cubicBezTo>
                    <a:cubicBezTo>
                      <a:pt x="34" y="7"/>
                      <a:pt x="35" y="9"/>
                      <a:pt x="36" y="8"/>
                    </a:cubicBezTo>
                    <a:cubicBezTo>
                      <a:pt x="37" y="6"/>
                      <a:pt x="36" y="3"/>
                      <a:pt x="36" y="2"/>
                    </a:cubicBezTo>
                    <a:cubicBezTo>
                      <a:pt x="34" y="2"/>
                      <a:pt x="33" y="2"/>
                      <a:pt x="32" y="2"/>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56" name="Freeform 647">
                <a:extLst>
                  <a:ext uri="{FF2B5EF4-FFF2-40B4-BE49-F238E27FC236}">
                    <a16:creationId xmlns:a16="http://schemas.microsoft.com/office/drawing/2014/main" id="{08BAB3CC-68EA-789F-E5D8-72E7585955C4}"/>
                  </a:ext>
                </a:extLst>
              </p:cNvPr>
              <p:cNvSpPr>
                <a:spLocks/>
              </p:cNvSpPr>
              <p:nvPr/>
            </p:nvSpPr>
            <p:spPr bwMode="auto">
              <a:xfrm>
                <a:off x="6009270" y="2905222"/>
                <a:ext cx="298639" cy="306562"/>
              </a:xfrm>
              <a:custGeom>
                <a:avLst/>
                <a:gdLst>
                  <a:gd name="T0" fmla="*/ 37 w 57"/>
                  <a:gd name="T1" fmla="*/ 10 h 55"/>
                  <a:gd name="T2" fmla="*/ 41 w 57"/>
                  <a:gd name="T3" fmla="*/ 9 h 55"/>
                  <a:gd name="T4" fmla="*/ 43 w 57"/>
                  <a:gd name="T5" fmla="*/ 6 h 55"/>
                  <a:gd name="T6" fmla="*/ 45 w 57"/>
                  <a:gd name="T7" fmla="*/ 4 h 55"/>
                  <a:gd name="T8" fmla="*/ 45 w 57"/>
                  <a:gd name="T9" fmla="*/ 1 h 55"/>
                  <a:gd name="T10" fmla="*/ 41 w 57"/>
                  <a:gd name="T11" fmla="*/ 2 h 55"/>
                  <a:gd name="T12" fmla="*/ 36 w 57"/>
                  <a:gd name="T13" fmla="*/ 4 h 55"/>
                  <a:gd name="T14" fmla="*/ 27 w 57"/>
                  <a:gd name="T15" fmla="*/ 1 h 55"/>
                  <a:gd name="T16" fmla="*/ 22 w 57"/>
                  <a:gd name="T17" fmla="*/ 1 h 55"/>
                  <a:gd name="T18" fmla="*/ 19 w 57"/>
                  <a:gd name="T19" fmla="*/ 1 h 55"/>
                  <a:gd name="T20" fmla="*/ 18 w 57"/>
                  <a:gd name="T21" fmla="*/ 3 h 55"/>
                  <a:gd name="T22" fmla="*/ 17 w 57"/>
                  <a:gd name="T23" fmla="*/ 4 h 55"/>
                  <a:gd name="T24" fmla="*/ 15 w 57"/>
                  <a:gd name="T25" fmla="*/ 5 h 55"/>
                  <a:gd name="T26" fmla="*/ 13 w 57"/>
                  <a:gd name="T27" fmla="*/ 5 h 55"/>
                  <a:gd name="T28" fmla="*/ 12 w 57"/>
                  <a:gd name="T29" fmla="*/ 4 h 55"/>
                  <a:gd name="T30" fmla="*/ 11 w 57"/>
                  <a:gd name="T31" fmla="*/ 8 h 55"/>
                  <a:gd name="T32" fmla="*/ 9 w 57"/>
                  <a:gd name="T33" fmla="*/ 5 h 55"/>
                  <a:gd name="T34" fmla="*/ 5 w 57"/>
                  <a:gd name="T35" fmla="*/ 7 h 55"/>
                  <a:gd name="T36" fmla="*/ 0 w 57"/>
                  <a:gd name="T37" fmla="*/ 7 h 55"/>
                  <a:gd name="T38" fmla="*/ 1 w 57"/>
                  <a:gd name="T39" fmla="*/ 10 h 55"/>
                  <a:gd name="T40" fmla="*/ 0 w 57"/>
                  <a:gd name="T41" fmla="*/ 14 h 55"/>
                  <a:gd name="T42" fmla="*/ 2 w 57"/>
                  <a:gd name="T43" fmla="*/ 18 h 55"/>
                  <a:gd name="T44" fmla="*/ 4 w 57"/>
                  <a:gd name="T45" fmla="*/ 21 h 55"/>
                  <a:gd name="T46" fmla="*/ 12 w 57"/>
                  <a:gd name="T47" fmla="*/ 17 h 55"/>
                  <a:gd name="T48" fmla="*/ 15 w 57"/>
                  <a:gd name="T49" fmla="*/ 19 h 55"/>
                  <a:gd name="T50" fmla="*/ 17 w 57"/>
                  <a:gd name="T51" fmla="*/ 22 h 55"/>
                  <a:gd name="T52" fmla="*/ 18 w 57"/>
                  <a:gd name="T53" fmla="*/ 25 h 55"/>
                  <a:gd name="T54" fmla="*/ 21 w 57"/>
                  <a:gd name="T55" fmla="*/ 28 h 55"/>
                  <a:gd name="T56" fmla="*/ 28 w 57"/>
                  <a:gd name="T57" fmla="*/ 33 h 55"/>
                  <a:gd name="T58" fmla="*/ 33 w 57"/>
                  <a:gd name="T59" fmla="*/ 36 h 55"/>
                  <a:gd name="T60" fmla="*/ 42 w 57"/>
                  <a:gd name="T61" fmla="*/ 42 h 55"/>
                  <a:gd name="T62" fmla="*/ 45 w 57"/>
                  <a:gd name="T63" fmla="*/ 48 h 55"/>
                  <a:gd name="T64" fmla="*/ 43 w 57"/>
                  <a:gd name="T65" fmla="*/ 55 h 55"/>
                  <a:gd name="T66" fmla="*/ 49 w 57"/>
                  <a:gd name="T67" fmla="*/ 48 h 55"/>
                  <a:gd name="T68" fmla="*/ 47 w 57"/>
                  <a:gd name="T69" fmla="*/ 45 h 55"/>
                  <a:gd name="T70" fmla="*/ 50 w 57"/>
                  <a:gd name="T71" fmla="*/ 40 h 55"/>
                  <a:gd name="T72" fmla="*/ 53 w 57"/>
                  <a:gd name="T73" fmla="*/ 41 h 55"/>
                  <a:gd name="T74" fmla="*/ 55 w 57"/>
                  <a:gd name="T75" fmla="*/ 44 h 55"/>
                  <a:gd name="T76" fmla="*/ 53 w 57"/>
                  <a:gd name="T77" fmla="*/ 39 h 55"/>
                  <a:gd name="T78" fmla="*/ 44 w 57"/>
                  <a:gd name="T79" fmla="*/ 35 h 55"/>
                  <a:gd name="T80" fmla="*/ 44 w 57"/>
                  <a:gd name="T81" fmla="*/ 32 h 55"/>
                  <a:gd name="T82" fmla="*/ 39 w 57"/>
                  <a:gd name="T83" fmla="*/ 31 h 55"/>
                  <a:gd name="T84" fmla="*/ 35 w 57"/>
                  <a:gd name="T85" fmla="*/ 26 h 55"/>
                  <a:gd name="T86" fmla="*/ 32 w 57"/>
                  <a:gd name="T87" fmla="*/ 21 h 55"/>
                  <a:gd name="T88" fmla="*/ 27 w 57"/>
                  <a:gd name="T89" fmla="*/ 17 h 55"/>
                  <a:gd name="T90" fmla="*/ 27 w 57"/>
                  <a:gd name="T91" fmla="*/ 15 h 55"/>
                  <a:gd name="T92" fmla="*/ 28 w 57"/>
                  <a:gd name="T93" fmla="*/ 12 h 55"/>
                  <a:gd name="T94" fmla="*/ 30 w 57"/>
                  <a:gd name="T95" fmla="*/ 9 h 55"/>
                  <a:gd name="T96" fmla="*/ 32 w 57"/>
                  <a:gd name="T97" fmla="*/ 8 h 55"/>
                  <a:gd name="T98" fmla="*/ 34 w 57"/>
                  <a:gd name="T99" fmla="*/ 10 h 55"/>
                  <a:gd name="T100" fmla="*/ 37 w 57"/>
                  <a:gd name="T101" fmla="*/ 10 h 55"/>
                  <a:gd name="T102" fmla="*/ 37 w 57"/>
                  <a:gd name="T103"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55">
                    <a:moveTo>
                      <a:pt x="37" y="10"/>
                    </a:moveTo>
                    <a:cubicBezTo>
                      <a:pt x="38" y="9"/>
                      <a:pt x="40" y="10"/>
                      <a:pt x="41" y="9"/>
                    </a:cubicBezTo>
                    <a:cubicBezTo>
                      <a:pt x="43" y="8"/>
                      <a:pt x="42" y="7"/>
                      <a:pt x="43" y="6"/>
                    </a:cubicBezTo>
                    <a:cubicBezTo>
                      <a:pt x="43" y="5"/>
                      <a:pt x="44" y="4"/>
                      <a:pt x="45" y="4"/>
                    </a:cubicBezTo>
                    <a:cubicBezTo>
                      <a:pt x="46" y="3"/>
                      <a:pt x="45" y="3"/>
                      <a:pt x="45" y="1"/>
                    </a:cubicBezTo>
                    <a:cubicBezTo>
                      <a:pt x="44" y="2"/>
                      <a:pt x="43" y="2"/>
                      <a:pt x="41" y="2"/>
                    </a:cubicBezTo>
                    <a:cubicBezTo>
                      <a:pt x="39" y="2"/>
                      <a:pt x="37" y="5"/>
                      <a:pt x="36" y="4"/>
                    </a:cubicBezTo>
                    <a:cubicBezTo>
                      <a:pt x="33" y="3"/>
                      <a:pt x="28" y="4"/>
                      <a:pt x="27" y="1"/>
                    </a:cubicBezTo>
                    <a:cubicBezTo>
                      <a:pt x="26" y="0"/>
                      <a:pt x="23" y="1"/>
                      <a:pt x="22" y="1"/>
                    </a:cubicBezTo>
                    <a:cubicBezTo>
                      <a:pt x="20" y="3"/>
                      <a:pt x="20" y="1"/>
                      <a:pt x="19" y="1"/>
                    </a:cubicBezTo>
                    <a:cubicBezTo>
                      <a:pt x="18" y="1"/>
                      <a:pt x="18" y="3"/>
                      <a:pt x="18" y="3"/>
                    </a:cubicBezTo>
                    <a:cubicBezTo>
                      <a:pt x="18" y="3"/>
                      <a:pt x="17" y="4"/>
                      <a:pt x="17" y="4"/>
                    </a:cubicBezTo>
                    <a:cubicBezTo>
                      <a:pt x="17" y="5"/>
                      <a:pt x="16" y="5"/>
                      <a:pt x="15" y="5"/>
                    </a:cubicBezTo>
                    <a:cubicBezTo>
                      <a:pt x="15" y="5"/>
                      <a:pt x="14" y="5"/>
                      <a:pt x="13" y="5"/>
                    </a:cubicBezTo>
                    <a:cubicBezTo>
                      <a:pt x="13" y="5"/>
                      <a:pt x="13" y="5"/>
                      <a:pt x="12" y="4"/>
                    </a:cubicBezTo>
                    <a:cubicBezTo>
                      <a:pt x="12" y="4"/>
                      <a:pt x="11" y="7"/>
                      <a:pt x="11" y="8"/>
                    </a:cubicBezTo>
                    <a:cubicBezTo>
                      <a:pt x="11" y="9"/>
                      <a:pt x="9" y="6"/>
                      <a:pt x="9" y="5"/>
                    </a:cubicBezTo>
                    <a:cubicBezTo>
                      <a:pt x="7" y="4"/>
                      <a:pt x="6" y="7"/>
                      <a:pt x="5" y="7"/>
                    </a:cubicBezTo>
                    <a:cubicBezTo>
                      <a:pt x="3" y="7"/>
                      <a:pt x="1" y="7"/>
                      <a:pt x="0" y="7"/>
                    </a:cubicBezTo>
                    <a:cubicBezTo>
                      <a:pt x="0" y="8"/>
                      <a:pt x="1" y="9"/>
                      <a:pt x="1" y="10"/>
                    </a:cubicBezTo>
                    <a:cubicBezTo>
                      <a:pt x="1" y="12"/>
                      <a:pt x="0" y="12"/>
                      <a:pt x="0" y="14"/>
                    </a:cubicBezTo>
                    <a:cubicBezTo>
                      <a:pt x="0" y="15"/>
                      <a:pt x="0" y="18"/>
                      <a:pt x="2" y="18"/>
                    </a:cubicBezTo>
                    <a:cubicBezTo>
                      <a:pt x="3" y="19"/>
                      <a:pt x="4" y="18"/>
                      <a:pt x="4" y="21"/>
                    </a:cubicBezTo>
                    <a:cubicBezTo>
                      <a:pt x="6" y="20"/>
                      <a:pt x="10" y="16"/>
                      <a:pt x="12" y="17"/>
                    </a:cubicBezTo>
                    <a:cubicBezTo>
                      <a:pt x="13" y="18"/>
                      <a:pt x="14" y="19"/>
                      <a:pt x="15" y="19"/>
                    </a:cubicBezTo>
                    <a:cubicBezTo>
                      <a:pt x="16" y="19"/>
                      <a:pt x="17" y="21"/>
                      <a:pt x="17" y="22"/>
                    </a:cubicBezTo>
                    <a:cubicBezTo>
                      <a:pt x="18" y="23"/>
                      <a:pt x="18" y="24"/>
                      <a:pt x="18" y="25"/>
                    </a:cubicBezTo>
                    <a:cubicBezTo>
                      <a:pt x="19" y="26"/>
                      <a:pt x="20" y="27"/>
                      <a:pt x="21" y="28"/>
                    </a:cubicBezTo>
                    <a:cubicBezTo>
                      <a:pt x="23" y="29"/>
                      <a:pt x="25" y="31"/>
                      <a:pt x="28" y="33"/>
                    </a:cubicBezTo>
                    <a:cubicBezTo>
                      <a:pt x="30" y="35"/>
                      <a:pt x="31" y="35"/>
                      <a:pt x="33" y="36"/>
                    </a:cubicBezTo>
                    <a:cubicBezTo>
                      <a:pt x="36" y="38"/>
                      <a:pt x="38" y="41"/>
                      <a:pt x="42" y="42"/>
                    </a:cubicBezTo>
                    <a:cubicBezTo>
                      <a:pt x="44" y="43"/>
                      <a:pt x="44" y="46"/>
                      <a:pt x="45" y="48"/>
                    </a:cubicBezTo>
                    <a:cubicBezTo>
                      <a:pt x="45" y="50"/>
                      <a:pt x="42" y="52"/>
                      <a:pt x="43" y="55"/>
                    </a:cubicBezTo>
                    <a:cubicBezTo>
                      <a:pt x="43" y="54"/>
                      <a:pt x="49" y="49"/>
                      <a:pt x="49" y="48"/>
                    </a:cubicBezTo>
                    <a:cubicBezTo>
                      <a:pt x="50" y="47"/>
                      <a:pt x="47" y="45"/>
                      <a:pt x="47" y="45"/>
                    </a:cubicBezTo>
                    <a:cubicBezTo>
                      <a:pt x="45" y="43"/>
                      <a:pt x="49" y="39"/>
                      <a:pt x="50" y="40"/>
                    </a:cubicBezTo>
                    <a:cubicBezTo>
                      <a:pt x="51" y="41"/>
                      <a:pt x="52" y="41"/>
                      <a:pt x="53" y="41"/>
                    </a:cubicBezTo>
                    <a:cubicBezTo>
                      <a:pt x="54" y="42"/>
                      <a:pt x="54" y="43"/>
                      <a:pt x="55" y="44"/>
                    </a:cubicBezTo>
                    <a:cubicBezTo>
                      <a:pt x="57" y="44"/>
                      <a:pt x="54" y="40"/>
                      <a:pt x="53" y="39"/>
                    </a:cubicBezTo>
                    <a:cubicBezTo>
                      <a:pt x="51" y="37"/>
                      <a:pt x="47" y="37"/>
                      <a:pt x="44" y="35"/>
                    </a:cubicBezTo>
                    <a:cubicBezTo>
                      <a:pt x="43" y="34"/>
                      <a:pt x="46" y="32"/>
                      <a:pt x="44" y="32"/>
                    </a:cubicBezTo>
                    <a:cubicBezTo>
                      <a:pt x="43" y="31"/>
                      <a:pt x="41" y="32"/>
                      <a:pt x="39" y="31"/>
                    </a:cubicBezTo>
                    <a:cubicBezTo>
                      <a:pt x="37" y="30"/>
                      <a:pt x="36" y="28"/>
                      <a:pt x="35" y="26"/>
                    </a:cubicBezTo>
                    <a:cubicBezTo>
                      <a:pt x="34" y="24"/>
                      <a:pt x="34" y="22"/>
                      <a:pt x="32" y="21"/>
                    </a:cubicBezTo>
                    <a:cubicBezTo>
                      <a:pt x="31" y="20"/>
                      <a:pt x="27" y="19"/>
                      <a:pt x="27" y="17"/>
                    </a:cubicBezTo>
                    <a:cubicBezTo>
                      <a:pt x="27" y="16"/>
                      <a:pt x="27" y="15"/>
                      <a:pt x="27" y="15"/>
                    </a:cubicBezTo>
                    <a:cubicBezTo>
                      <a:pt x="28" y="13"/>
                      <a:pt x="28" y="13"/>
                      <a:pt x="28" y="12"/>
                    </a:cubicBezTo>
                    <a:cubicBezTo>
                      <a:pt x="27" y="9"/>
                      <a:pt x="30" y="10"/>
                      <a:pt x="30" y="9"/>
                    </a:cubicBezTo>
                    <a:cubicBezTo>
                      <a:pt x="31" y="8"/>
                      <a:pt x="32" y="8"/>
                      <a:pt x="32" y="8"/>
                    </a:cubicBezTo>
                    <a:cubicBezTo>
                      <a:pt x="34" y="8"/>
                      <a:pt x="34" y="9"/>
                      <a:pt x="34" y="10"/>
                    </a:cubicBezTo>
                    <a:cubicBezTo>
                      <a:pt x="35" y="10"/>
                      <a:pt x="36" y="10"/>
                      <a:pt x="37" y="10"/>
                    </a:cubicBezTo>
                    <a:cubicBezTo>
                      <a:pt x="37" y="9"/>
                      <a:pt x="36" y="10"/>
                      <a:pt x="37" y="10"/>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57" name="Freeform 648">
                <a:extLst>
                  <a:ext uri="{FF2B5EF4-FFF2-40B4-BE49-F238E27FC236}">
                    <a16:creationId xmlns:a16="http://schemas.microsoft.com/office/drawing/2014/main" id="{A3EF9036-037E-43FC-810F-2117574DE99D}"/>
                  </a:ext>
                </a:extLst>
              </p:cNvPr>
              <p:cNvSpPr>
                <a:spLocks/>
              </p:cNvSpPr>
              <p:nvPr/>
            </p:nvSpPr>
            <p:spPr bwMode="auto">
              <a:xfrm>
                <a:off x="6182730" y="2922253"/>
                <a:ext cx="141272" cy="140035"/>
              </a:xfrm>
              <a:custGeom>
                <a:avLst/>
                <a:gdLst>
                  <a:gd name="T0" fmla="*/ 12 w 27"/>
                  <a:gd name="T1" fmla="*/ 10 h 25"/>
                  <a:gd name="T2" fmla="*/ 21 w 27"/>
                  <a:gd name="T3" fmla="*/ 9 h 25"/>
                  <a:gd name="T4" fmla="*/ 27 w 27"/>
                  <a:gd name="T5" fmla="*/ 11 h 25"/>
                  <a:gd name="T6" fmla="*/ 25 w 27"/>
                  <a:gd name="T7" fmla="*/ 4 h 25"/>
                  <a:gd name="T8" fmla="*/ 17 w 27"/>
                  <a:gd name="T9" fmla="*/ 3 h 25"/>
                  <a:gd name="T10" fmla="*/ 13 w 27"/>
                  <a:gd name="T11" fmla="*/ 0 h 25"/>
                  <a:gd name="T12" fmla="*/ 11 w 27"/>
                  <a:gd name="T13" fmla="*/ 2 h 25"/>
                  <a:gd name="T14" fmla="*/ 6 w 27"/>
                  <a:gd name="T15" fmla="*/ 7 h 25"/>
                  <a:gd name="T16" fmla="*/ 1 w 27"/>
                  <a:gd name="T17" fmla="*/ 7 h 25"/>
                  <a:gd name="T18" fmla="*/ 1 w 27"/>
                  <a:gd name="T19" fmla="*/ 11 h 25"/>
                  <a:gd name="T20" fmla="*/ 3 w 27"/>
                  <a:gd name="T21" fmla="*/ 10 h 25"/>
                  <a:gd name="T22" fmla="*/ 4 w 27"/>
                  <a:gd name="T23" fmla="*/ 13 h 25"/>
                  <a:gd name="T24" fmla="*/ 6 w 27"/>
                  <a:gd name="T25" fmla="*/ 10 h 25"/>
                  <a:gd name="T26" fmla="*/ 11 w 27"/>
                  <a:gd name="T27" fmla="*/ 17 h 25"/>
                  <a:gd name="T28" fmla="*/ 23 w 27"/>
                  <a:gd name="T29" fmla="*/ 25 h 25"/>
                  <a:gd name="T30" fmla="*/ 21 w 27"/>
                  <a:gd name="T31" fmla="*/ 22 h 25"/>
                  <a:gd name="T32" fmla="*/ 16 w 27"/>
                  <a:gd name="T33" fmla="*/ 19 h 25"/>
                  <a:gd name="T34" fmla="*/ 12 w 27"/>
                  <a:gd name="T35"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25">
                    <a:moveTo>
                      <a:pt x="12" y="10"/>
                    </a:moveTo>
                    <a:cubicBezTo>
                      <a:pt x="15" y="10"/>
                      <a:pt x="18" y="8"/>
                      <a:pt x="21" y="9"/>
                    </a:cubicBezTo>
                    <a:cubicBezTo>
                      <a:pt x="23" y="9"/>
                      <a:pt x="25" y="10"/>
                      <a:pt x="27" y="11"/>
                    </a:cubicBezTo>
                    <a:cubicBezTo>
                      <a:pt x="26" y="9"/>
                      <a:pt x="26" y="7"/>
                      <a:pt x="25" y="4"/>
                    </a:cubicBezTo>
                    <a:cubicBezTo>
                      <a:pt x="22" y="6"/>
                      <a:pt x="19" y="4"/>
                      <a:pt x="17" y="3"/>
                    </a:cubicBezTo>
                    <a:cubicBezTo>
                      <a:pt x="15" y="2"/>
                      <a:pt x="14" y="2"/>
                      <a:pt x="13" y="0"/>
                    </a:cubicBezTo>
                    <a:cubicBezTo>
                      <a:pt x="13" y="0"/>
                      <a:pt x="11" y="1"/>
                      <a:pt x="11" y="2"/>
                    </a:cubicBezTo>
                    <a:cubicBezTo>
                      <a:pt x="9" y="3"/>
                      <a:pt x="10" y="8"/>
                      <a:pt x="6" y="7"/>
                    </a:cubicBezTo>
                    <a:cubicBezTo>
                      <a:pt x="4" y="6"/>
                      <a:pt x="2" y="7"/>
                      <a:pt x="1" y="7"/>
                    </a:cubicBezTo>
                    <a:cubicBezTo>
                      <a:pt x="0" y="8"/>
                      <a:pt x="1" y="11"/>
                      <a:pt x="1" y="11"/>
                    </a:cubicBezTo>
                    <a:cubicBezTo>
                      <a:pt x="1" y="11"/>
                      <a:pt x="3" y="10"/>
                      <a:pt x="3" y="10"/>
                    </a:cubicBezTo>
                    <a:cubicBezTo>
                      <a:pt x="4" y="10"/>
                      <a:pt x="4" y="12"/>
                      <a:pt x="4" y="13"/>
                    </a:cubicBezTo>
                    <a:cubicBezTo>
                      <a:pt x="4" y="11"/>
                      <a:pt x="5" y="8"/>
                      <a:pt x="6" y="10"/>
                    </a:cubicBezTo>
                    <a:cubicBezTo>
                      <a:pt x="7" y="13"/>
                      <a:pt x="9" y="15"/>
                      <a:pt x="11" y="17"/>
                    </a:cubicBezTo>
                    <a:cubicBezTo>
                      <a:pt x="14" y="20"/>
                      <a:pt x="19" y="22"/>
                      <a:pt x="23" y="25"/>
                    </a:cubicBezTo>
                    <a:cubicBezTo>
                      <a:pt x="23" y="23"/>
                      <a:pt x="23" y="23"/>
                      <a:pt x="21" y="22"/>
                    </a:cubicBezTo>
                    <a:cubicBezTo>
                      <a:pt x="19" y="21"/>
                      <a:pt x="17" y="20"/>
                      <a:pt x="16" y="19"/>
                    </a:cubicBezTo>
                    <a:cubicBezTo>
                      <a:pt x="14" y="17"/>
                      <a:pt x="9" y="10"/>
                      <a:pt x="12" y="10"/>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58" name="Freeform 649">
                <a:extLst>
                  <a:ext uri="{FF2B5EF4-FFF2-40B4-BE49-F238E27FC236}">
                    <a16:creationId xmlns:a16="http://schemas.microsoft.com/office/drawing/2014/main" id="{7CB43E3C-921F-CCC5-C2F0-FCF0456A9E3B}"/>
                  </a:ext>
                </a:extLst>
              </p:cNvPr>
              <p:cNvSpPr>
                <a:spLocks/>
              </p:cNvSpPr>
              <p:nvPr/>
            </p:nvSpPr>
            <p:spPr bwMode="auto">
              <a:xfrm>
                <a:off x="5699901" y="2761402"/>
                <a:ext cx="346921" cy="316025"/>
              </a:xfrm>
              <a:custGeom>
                <a:avLst/>
                <a:gdLst>
                  <a:gd name="T0" fmla="*/ 59 w 66"/>
                  <a:gd name="T1" fmla="*/ 31 h 57"/>
                  <a:gd name="T2" fmla="*/ 56 w 66"/>
                  <a:gd name="T3" fmla="*/ 30 h 57"/>
                  <a:gd name="T4" fmla="*/ 60 w 66"/>
                  <a:gd name="T5" fmla="*/ 24 h 57"/>
                  <a:gd name="T6" fmla="*/ 63 w 66"/>
                  <a:gd name="T7" fmla="*/ 23 h 57"/>
                  <a:gd name="T8" fmla="*/ 65 w 66"/>
                  <a:gd name="T9" fmla="*/ 15 h 57"/>
                  <a:gd name="T10" fmla="*/ 60 w 66"/>
                  <a:gd name="T11" fmla="*/ 13 h 57"/>
                  <a:gd name="T12" fmla="*/ 57 w 66"/>
                  <a:gd name="T13" fmla="*/ 11 h 57"/>
                  <a:gd name="T14" fmla="*/ 55 w 66"/>
                  <a:gd name="T15" fmla="*/ 11 h 57"/>
                  <a:gd name="T16" fmla="*/ 48 w 66"/>
                  <a:gd name="T17" fmla="*/ 7 h 57"/>
                  <a:gd name="T18" fmla="*/ 43 w 66"/>
                  <a:gd name="T19" fmla="*/ 5 h 57"/>
                  <a:gd name="T20" fmla="*/ 38 w 66"/>
                  <a:gd name="T21" fmla="*/ 1 h 57"/>
                  <a:gd name="T22" fmla="*/ 34 w 66"/>
                  <a:gd name="T23" fmla="*/ 1 h 57"/>
                  <a:gd name="T24" fmla="*/ 33 w 66"/>
                  <a:gd name="T25" fmla="*/ 5 h 57"/>
                  <a:gd name="T26" fmla="*/ 30 w 66"/>
                  <a:gd name="T27" fmla="*/ 8 h 57"/>
                  <a:gd name="T28" fmla="*/ 26 w 66"/>
                  <a:gd name="T29" fmla="*/ 10 h 57"/>
                  <a:gd name="T30" fmla="*/ 24 w 66"/>
                  <a:gd name="T31" fmla="*/ 12 h 57"/>
                  <a:gd name="T32" fmla="*/ 20 w 66"/>
                  <a:gd name="T33" fmla="*/ 11 h 57"/>
                  <a:gd name="T34" fmla="*/ 16 w 66"/>
                  <a:gd name="T35" fmla="*/ 10 h 57"/>
                  <a:gd name="T36" fmla="*/ 16 w 66"/>
                  <a:gd name="T37" fmla="*/ 16 h 57"/>
                  <a:gd name="T38" fmla="*/ 9 w 66"/>
                  <a:gd name="T39" fmla="*/ 15 h 57"/>
                  <a:gd name="T40" fmla="*/ 1 w 66"/>
                  <a:gd name="T41" fmla="*/ 17 h 57"/>
                  <a:gd name="T42" fmla="*/ 2 w 66"/>
                  <a:gd name="T43" fmla="*/ 19 h 57"/>
                  <a:gd name="T44" fmla="*/ 4 w 66"/>
                  <a:gd name="T45" fmla="*/ 21 h 57"/>
                  <a:gd name="T46" fmla="*/ 15 w 66"/>
                  <a:gd name="T47" fmla="*/ 25 h 57"/>
                  <a:gd name="T48" fmla="*/ 14 w 66"/>
                  <a:gd name="T49" fmla="*/ 28 h 57"/>
                  <a:gd name="T50" fmla="*/ 19 w 66"/>
                  <a:gd name="T51" fmla="*/ 31 h 57"/>
                  <a:gd name="T52" fmla="*/ 20 w 66"/>
                  <a:gd name="T53" fmla="*/ 35 h 57"/>
                  <a:gd name="T54" fmla="*/ 22 w 66"/>
                  <a:gd name="T55" fmla="*/ 38 h 57"/>
                  <a:gd name="T56" fmla="*/ 19 w 66"/>
                  <a:gd name="T57" fmla="*/ 36 h 57"/>
                  <a:gd name="T58" fmla="*/ 16 w 66"/>
                  <a:gd name="T59" fmla="*/ 49 h 57"/>
                  <a:gd name="T60" fmla="*/ 27 w 66"/>
                  <a:gd name="T61" fmla="*/ 53 h 57"/>
                  <a:gd name="T62" fmla="*/ 30 w 66"/>
                  <a:gd name="T63" fmla="*/ 53 h 57"/>
                  <a:gd name="T64" fmla="*/ 33 w 66"/>
                  <a:gd name="T65" fmla="*/ 55 h 57"/>
                  <a:gd name="T66" fmla="*/ 40 w 66"/>
                  <a:gd name="T67" fmla="*/ 54 h 57"/>
                  <a:gd name="T68" fmla="*/ 47 w 66"/>
                  <a:gd name="T69" fmla="*/ 48 h 57"/>
                  <a:gd name="T70" fmla="*/ 57 w 66"/>
                  <a:gd name="T71" fmla="*/ 50 h 57"/>
                  <a:gd name="T72" fmla="*/ 62 w 66"/>
                  <a:gd name="T73" fmla="*/ 47 h 57"/>
                  <a:gd name="T74" fmla="*/ 62 w 66"/>
                  <a:gd name="T75" fmla="*/ 45 h 57"/>
                  <a:gd name="T76" fmla="*/ 59 w 66"/>
                  <a:gd name="T77" fmla="*/ 38 h 57"/>
                  <a:gd name="T78" fmla="*/ 59 w 66"/>
                  <a:gd name="T79" fmla="*/ 34 h 57"/>
                  <a:gd name="T80" fmla="*/ 59 w 66"/>
                  <a:gd name="T81" fmla="*/ 31 h 57"/>
                  <a:gd name="T82" fmla="*/ 59 w 66"/>
                  <a:gd name="T83" fmla="*/ 3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 h="57">
                    <a:moveTo>
                      <a:pt x="59" y="31"/>
                    </a:moveTo>
                    <a:cubicBezTo>
                      <a:pt x="58" y="29"/>
                      <a:pt x="55" y="33"/>
                      <a:pt x="56" y="30"/>
                    </a:cubicBezTo>
                    <a:cubicBezTo>
                      <a:pt x="56" y="29"/>
                      <a:pt x="59" y="24"/>
                      <a:pt x="60" y="24"/>
                    </a:cubicBezTo>
                    <a:cubicBezTo>
                      <a:pt x="61" y="23"/>
                      <a:pt x="62" y="25"/>
                      <a:pt x="63" y="23"/>
                    </a:cubicBezTo>
                    <a:cubicBezTo>
                      <a:pt x="64" y="20"/>
                      <a:pt x="63" y="18"/>
                      <a:pt x="65" y="15"/>
                    </a:cubicBezTo>
                    <a:cubicBezTo>
                      <a:pt x="66" y="13"/>
                      <a:pt x="61" y="13"/>
                      <a:pt x="60" y="13"/>
                    </a:cubicBezTo>
                    <a:cubicBezTo>
                      <a:pt x="58" y="13"/>
                      <a:pt x="57" y="12"/>
                      <a:pt x="57" y="11"/>
                    </a:cubicBezTo>
                    <a:cubicBezTo>
                      <a:pt x="56" y="11"/>
                      <a:pt x="55" y="11"/>
                      <a:pt x="55" y="11"/>
                    </a:cubicBezTo>
                    <a:cubicBezTo>
                      <a:pt x="53" y="11"/>
                      <a:pt x="48" y="9"/>
                      <a:pt x="48" y="7"/>
                    </a:cubicBezTo>
                    <a:cubicBezTo>
                      <a:pt x="47" y="10"/>
                      <a:pt x="44" y="5"/>
                      <a:pt x="43" y="5"/>
                    </a:cubicBezTo>
                    <a:cubicBezTo>
                      <a:pt x="41" y="4"/>
                      <a:pt x="39" y="3"/>
                      <a:pt x="38" y="1"/>
                    </a:cubicBezTo>
                    <a:cubicBezTo>
                      <a:pt x="37" y="0"/>
                      <a:pt x="35" y="0"/>
                      <a:pt x="34" y="1"/>
                    </a:cubicBezTo>
                    <a:cubicBezTo>
                      <a:pt x="33" y="2"/>
                      <a:pt x="32" y="4"/>
                      <a:pt x="33" y="5"/>
                    </a:cubicBezTo>
                    <a:cubicBezTo>
                      <a:pt x="33" y="6"/>
                      <a:pt x="31" y="7"/>
                      <a:pt x="30" y="8"/>
                    </a:cubicBezTo>
                    <a:cubicBezTo>
                      <a:pt x="29" y="8"/>
                      <a:pt x="27" y="8"/>
                      <a:pt x="26" y="10"/>
                    </a:cubicBezTo>
                    <a:cubicBezTo>
                      <a:pt x="26" y="11"/>
                      <a:pt x="25" y="12"/>
                      <a:pt x="24" y="12"/>
                    </a:cubicBezTo>
                    <a:cubicBezTo>
                      <a:pt x="22" y="12"/>
                      <a:pt x="21" y="12"/>
                      <a:pt x="20" y="11"/>
                    </a:cubicBezTo>
                    <a:cubicBezTo>
                      <a:pt x="18" y="11"/>
                      <a:pt x="18" y="10"/>
                      <a:pt x="16" y="10"/>
                    </a:cubicBezTo>
                    <a:cubicBezTo>
                      <a:pt x="14" y="9"/>
                      <a:pt x="20" y="16"/>
                      <a:pt x="16" y="16"/>
                    </a:cubicBezTo>
                    <a:cubicBezTo>
                      <a:pt x="13" y="16"/>
                      <a:pt x="11" y="17"/>
                      <a:pt x="9" y="15"/>
                    </a:cubicBezTo>
                    <a:cubicBezTo>
                      <a:pt x="8" y="14"/>
                      <a:pt x="1" y="16"/>
                      <a:pt x="1" y="17"/>
                    </a:cubicBezTo>
                    <a:cubicBezTo>
                      <a:pt x="1" y="18"/>
                      <a:pt x="4" y="18"/>
                      <a:pt x="2" y="19"/>
                    </a:cubicBezTo>
                    <a:cubicBezTo>
                      <a:pt x="0" y="20"/>
                      <a:pt x="3" y="21"/>
                      <a:pt x="4" y="21"/>
                    </a:cubicBezTo>
                    <a:cubicBezTo>
                      <a:pt x="6" y="22"/>
                      <a:pt x="15" y="23"/>
                      <a:pt x="15" y="25"/>
                    </a:cubicBezTo>
                    <a:cubicBezTo>
                      <a:pt x="15" y="26"/>
                      <a:pt x="13" y="26"/>
                      <a:pt x="14" y="28"/>
                    </a:cubicBezTo>
                    <a:cubicBezTo>
                      <a:pt x="16" y="30"/>
                      <a:pt x="17" y="30"/>
                      <a:pt x="19" y="31"/>
                    </a:cubicBezTo>
                    <a:cubicBezTo>
                      <a:pt x="21" y="32"/>
                      <a:pt x="18" y="34"/>
                      <a:pt x="20" y="35"/>
                    </a:cubicBezTo>
                    <a:cubicBezTo>
                      <a:pt x="20" y="35"/>
                      <a:pt x="22" y="38"/>
                      <a:pt x="22" y="38"/>
                    </a:cubicBezTo>
                    <a:cubicBezTo>
                      <a:pt x="21" y="39"/>
                      <a:pt x="20" y="36"/>
                      <a:pt x="19" y="36"/>
                    </a:cubicBezTo>
                    <a:cubicBezTo>
                      <a:pt x="18" y="36"/>
                      <a:pt x="19" y="48"/>
                      <a:pt x="16" y="49"/>
                    </a:cubicBezTo>
                    <a:cubicBezTo>
                      <a:pt x="19" y="51"/>
                      <a:pt x="23" y="54"/>
                      <a:pt x="27" y="53"/>
                    </a:cubicBezTo>
                    <a:cubicBezTo>
                      <a:pt x="28" y="53"/>
                      <a:pt x="29" y="52"/>
                      <a:pt x="30" y="53"/>
                    </a:cubicBezTo>
                    <a:cubicBezTo>
                      <a:pt x="31" y="53"/>
                      <a:pt x="32" y="54"/>
                      <a:pt x="33" y="55"/>
                    </a:cubicBezTo>
                    <a:cubicBezTo>
                      <a:pt x="35" y="56"/>
                      <a:pt x="41" y="57"/>
                      <a:pt x="40" y="54"/>
                    </a:cubicBezTo>
                    <a:cubicBezTo>
                      <a:pt x="39" y="49"/>
                      <a:pt x="44" y="47"/>
                      <a:pt x="47" y="48"/>
                    </a:cubicBezTo>
                    <a:cubicBezTo>
                      <a:pt x="51" y="49"/>
                      <a:pt x="53" y="52"/>
                      <a:pt x="57" y="50"/>
                    </a:cubicBezTo>
                    <a:cubicBezTo>
                      <a:pt x="59" y="49"/>
                      <a:pt x="60" y="48"/>
                      <a:pt x="62" y="47"/>
                    </a:cubicBezTo>
                    <a:cubicBezTo>
                      <a:pt x="62" y="47"/>
                      <a:pt x="64" y="45"/>
                      <a:pt x="62" y="45"/>
                    </a:cubicBezTo>
                    <a:cubicBezTo>
                      <a:pt x="60" y="44"/>
                      <a:pt x="58" y="40"/>
                      <a:pt x="59" y="38"/>
                    </a:cubicBezTo>
                    <a:cubicBezTo>
                      <a:pt x="61" y="36"/>
                      <a:pt x="60" y="36"/>
                      <a:pt x="59" y="34"/>
                    </a:cubicBezTo>
                    <a:cubicBezTo>
                      <a:pt x="59" y="33"/>
                      <a:pt x="59" y="32"/>
                      <a:pt x="59" y="31"/>
                    </a:cubicBezTo>
                    <a:cubicBezTo>
                      <a:pt x="58" y="30"/>
                      <a:pt x="59" y="32"/>
                      <a:pt x="59" y="31"/>
                    </a:cubicBezTo>
                    <a:close/>
                  </a:path>
                </a:pathLst>
              </a:custGeom>
              <a:solidFill>
                <a:schemeClr val="accent2">
                  <a:lumMod val="50000"/>
                  <a:lumOff val="50000"/>
                </a:schemeClr>
              </a:solid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59" name="Freeform 650">
                <a:extLst>
                  <a:ext uri="{FF2B5EF4-FFF2-40B4-BE49-F238E27FC236}">
                    <a16:creationId xmlns:a16="http://schemas.microsoft.com/office/drawing/2014/main" id="{15FB7F93-11CC-B1AD-9F68-081939DCB91D}"/>
                  </a:ext>
                </a:extLst>
              </p:cNvPr>
              <p:cNvSpPr>
                <a:spLocks/>
              </p:cNvSpPr>
              <p:nvPr/>
            </p:nvSpPr>
            <p:spPr bwMode="auto">
              <a:xfrm>
                <a:off x="5987810" y="2884407"/>
                <a:ext cx="116236" cy="83263"/>
              </a:xfrm>
              <a:custGeom>
                <a:avLst/>
                <a:gdLst>
                  <a:gd name="T0" fmla="*/ 17 w 22"/>
                  <a:gd name="T1" fmla="*/ 1 h 15"/>
                  <a:gd name="T2" fmla="*/ 9 w 22"/>
                  <a:gd name="T3" fmla="*/ 1 h 15"/>
                  <a:gd name="T4" fmla="*/ 8 w 22"/>
                  <a:gd name="T5" fmla="*/ 2 h 15"/>
                  <a:gd name="T6" fmla="*/ 5 w 22"/>
                  <a:gd name="T7" fmla="*/ 2 h 15"/>
                  <a:gd name="T8" fmla="*/ 3 w 22"/>
                  <a:gd name="T9" fmla="*/ 5 h 15"/>
                  <a:gd name="T10" fmla="*/ 1 w 22"/>
                  <a:gd name="T11" fmla="*/ 9 h 15"/>
                  <a:gd name="T12" fmla="*/ 4 w 22"/>
                  <a:gd name="T13" fmla="*/ 10 h 15"/>
                  <a:gd name="T14" fmla="*/ 7 w 22"/>
                  <a:gd name="T15" fmla="*/ 11 h 15"/>
                  <a:gd name="T16" fmla="*/ 11 w 22"/>
                  <a:gd name="T17" fmla="*/ 10 h 15"/>
                  <a:gd name="T18" fmla="*/ 13 w 22"/>
                  <a:gd name="T19" fmla="*/ 10 h 15"/>
                  <a:gd name="T20" fmla="*/ 16 w 22"/>
                  <a:gd name="T21" fmla="*/ 8 h 15"/>
                  <a:gd name="T22" fmla="*/ 18 w 22"/>
                  <a:gd name="T23" fmla="*/ 9 h 15"/>
                  <a:gd name="T24" fmla="*/ 21 w 22"/>
                  <a:gd name="T25" fmla="*/ 8 h 15"/>
                  <a:gd name="T26" fmla="*/ 22 w 22"/>
                  <a:gd name="T27" fmla="*/ 5 h 15"/>
                  <a:gd name="T28" fmla="*/ 18 w 22"/>
                  <a:gd name="T29" fmla="*/ 4 h 15"/>
                  <a:gd name="T30" fmla="*/ 17 w 22"/>
                  <a:gd name="T3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5">
                    <a:moveTo>
                      <a:pt x="17" y="1"/>
                    </a:moveTo>
                    <a:cubicBezTo>
                      <a:pt x="14" y="0"/>
                      <a:pt x="12" y="1"/>
                      <a:pt x="9" y="1"/>
                    </a:cubicBezTo>
                    <a:cubicBezTo>
                      <a:pt x="7" y="1"/>
                      <a:pt x="9" y="1"/>
                      <a:pt x="8" y="2"/>
                    </a:cubicBezTo>
                    <a:cubicBezTo>
                      <a:pt x="7" y="2"/>
                      <a:pt x="5" y="2"/>
                      <a:pt x="5" y="2"/>
                    </a:cubicBezTo>
                    <a:cubicBezTo>
                      <a:pt x="4" y="2"/>
                      <a:pt x="3" y="5"/>
                      <a:pt x="3" y="5"/>
                    </a:cubicBezTo>
                    <a:cubicBezTo>
                      <a:pt x="2" y="6"/>
                      <a:pt x="0" y="10"/>
                      <a:pt x="1" y="9"/>
                    </a:cubicBezTo>
                    <a:cubicBezTo>
                      <a:pt x="3" y="9"/>
                      <a:pt x="3" y="8"/>
                      <a:pt x="4" y="10"/>
                    </a:cubicBezTo>
                    <a:cubicBezTo>
                      <a:pt x="4" y="12"/>
                      <a:pt x="5" y="11"/>
                      <a:pt x="7" y="11"/>
                    </a:cubicBezTo>
                    <a:cubicBezTo>
                      <a:pt x="8" y="11"/>
                      <a:pt x="10" y="11"/>
                      <a:pt x="11" y="10"/>
                    </a:cubicBezTo>
                    <a:cubicBezTo>
                      <a:pt x="12" y="8"/>
                      <a:pt x="13" y="9"/>
                      <a:pt x="13" y="10"/>
                    </a:cubicBezTo>
                    <a:cubicBezTo>
                      <a:pt x="16" y="15"/>
                      <a:pt x="15" y="8"/>
                      <a:pt x="16" y="8"/>
                    </a:cubicBezTo>
                    <a:cubicBezTo>
                      <a:pt x="17" y="8"/>
                      <a:pt x="17" y="9"/>
                      <a:pt x="18" y="9"/>
                    </a:cubicBezTo>
                    <a:cubicBezTo>
                      <a:pt x="19" y="9"/>
                      <a:pt x="20" y="9"/>
                      <a:pt x="21" y="8"/>
                    </a:cubicBezTo>
                    <a:cubicBezTo>
                      <a:pt x="22" y="7"/>
                      <a:pt x="22" y="7"/>
                      <a:pt x="22" y="5"/>
                    </a:cubicBezTo>
                    <a:cubicBezTo>
                      <a:pt x="22" y="5"/>
                      <a:pt x="19" y="4"/>
                      <a:pt x="18" y="4"/>
                    </a:cubicBezTo>
                    <a:cubicBezTo>
                      <a:pt x="17" y="3"/>
                      <a:pt x="17" y="2"/>
                      <a:pt x="17" y="1"/>
                    </a:cubicBezTo>
                    <a:close/>
                  </a:path>
                </a:pathLst>
              </a:custGeom>
              <a:solidFill>
                <a:schemeClr val="accent2">
                  <a:lumMod val="10000"/>
                  <a:lumOff val="90000"/>
                </a:schemeClr>
              </a:solid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60" name="Freeform 651">
                <a:extLst>
                  <a:ext uri="{FF2B5EF4-FFF2-40B4-BE49-F238E27FC236}">
                    <a16:creationId xmlns:a16="http://schemas.microsoft.com/office/drawing/2014/main" id="{579B19FE-3FE6-40E0-DDE7-8BFAA5AE9E7B}"/>
                  </a:ext>
                </a:extLst>
              </p:cNvPr>
              <p:cNvSpPr>
                <a:spLocks/>
              </p:cNvSpPr>
              <p:nvPr/>
            </p:nvSpPr>
            <p:spPr bwMode="auto">
              <a:xfrm>
                <a:off x="5889457" y="2750048"/>
                <a:ext cx="109084" cy="71909"/>
              </a:xfrm>
              <a:custGeom>
                <a:avLst/>
                <a:gdLst>
                  <a:gd name="T0" fmla="*/ 19 w 21"/>
                  <a:gd name="T1" fmla="*/ 9 h 13"/>
                  <a:gd name="T2" fmla="*/ 20 w 21"/>
                  <a:gd name="T3" fmla="*/ 6 h 13"/>
                  <a:gd name="T4" fmla="*/ 18 w 21"/>
                  <a:gd name="T5" fmla="*/ 3 h 13"/>
                  <a:gd name="T6" fmla="*/ 13 w 21"/>
                  <a:gd name="T7" fmla="*/ 0 h 13"/>
                  <a:gd name="T8" fmla="*/ 8 w 21"/>
                  <a:gd name="T9" fmla="*/ 1 h 13"/>
                  <a:gd name="T10" fmla="*/ 3 w 21"/>
                  <a:gd name="T11" fmla="*/ 1 h 13"/>
                  <a:gd name="T12" fmla="*/ 5 w 21"/>
                  <a:gd name="T13" fmla="*/ 6 h 13"/>
                  <a:gd name="T14" fmla="*/ 10 w 21"/>
                  <a:gd name="T15" fmla="*/ 9 h 13"/>
                  <a:gd name="T16" fmla="*/ 12 w 21"/>
                  <a:gd name="T17" fmla="*/ 9 h 13"/>
                  <a:gd name="T18" fmla="*/ 18 w 21"/>
                  <a:gd name="T19" fmla="*/ 13 h 13"/>
                  <a:gd name="T20" fmla="*/ 19 w 21"/>
                  <a:gd name="T21" fmla="*/ 9 h 13"/>
                  <a:gd name="T22" fmla="*/ 19 w 21"/>
                  <a:gd name="T23"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3">
                    <a:moveTo>
                      <a:pt x="19" y="9"/>
                    </a:moveTo>
                    <a:cubicBezTo>
                      <a:pt x="18" y="9"/>
                      <a:pt x="21" y="7"/>
                      <a:pt x="20" y="6"/>
                    </a:cubicBezTo>
                    <a:cubicBezTo>
                      <a:pt x="20" y="5"/>
                      <a:pt x="19" y="3"/>
                      <a:pt x="18" y="3"/>
                    </a:cubicBezTo>
                    <a:cubicBezTo>
                      <a:pt x="17" y="2"/>
                      <a:pt x="15" y="0"/>
                      <a:pt x="13" y="0"/>
                    </a:cubicBezTo>
                    <a:cubicBezTo>
                      <a:pt x="11" y="0"/>
                      <a:pt x="10" y="1"/>
                      <a:pt x="8" y="1"/>
                    </a:cubicBezTo>
                    <a:cubicBezTo>
                      <a:pt x="6" y="1"/>
                      <a:pt x="5" y="0"/>
                      <a:pt x="3" y="1"/>
                    </a:cubicBezTo>
                    <a:cubicBezTo>
                      <a:pt x="0" y="3"/>
                      <a:pt x="3" y="5"/>
                      <a:pt x="5" y="6"/>
                    </a:cubicBezTo>
                    <a:cubicBezTo>
                      <a:pt x="7" y="7"/>
                      <a:pt x="8" y="7"/>
                      <a:pt x="10" y="9"/>
                    </a:cubicBezTo>
                    <a:cubicBezTo>
                      <a:pt x="10" y="10"/>
                      <a:pt x="12" y="10"/>
                      <a:pt x="12" y="9"/>
                    </a:cubicBezTo>
                    <a:cubicBezTo>
                      <a:pt x="12" y="10"/>
                      <a:pt x="17" y="13"/>
                      <a:pt x="18" y="13"/>
                    </a:cubicBezTo>
                    <a:cubicBezTo>
                      <a:pt x="18" y="11"/>
                      <a:pt x="18" y="10"/>
                      <a:pt x="19" y="9"/>
                    </a:cubicBezTo>
                    <a:cubicBezTo>
                      <a:pt x="19" y="9"/>
                      <a:pt x="17" y="10"/>
                      <a:pt x="19" y="9"/>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61" name="Freeform 652">
                <a:extLst>
                  <a:ext uri="{FF2B5EF4-FFF2-40B4-BE49-F238E27FC236}">
                    <a16:creationId xmlns:a16="http://schemas.microsoft.com/office/drawing/2014/main" id="{1095AD5F-1374-DB70-DA55-C7CB2311C826}"/>
                  </a:ext>
                </a:extLst>
              </p:cNvPr>
              <p:cNvSpPr>
                <a:spLocks/>
              </p:cNvSpPr>
              <p:nvPr/>
            </p:nvSpPr>
            <p:spPr bwMode="auto">
              <a:xfrm>
                <a:off x="5978870" y="2801142"/>
                <a:ext cx="19671" cy="20817"/>
              </a:xfrm>
              <a:custGeom>
                <a:avLst/>
                <a:gdLst>
                  <a:gd name="T0" fmla="*/ 2 w 4"/>
                  <a:gd name="T1" fmla="*/ 0 h 4"/>
                  <a:gd name="T2" fmla="*/ 1 w 4"/>
                  <a:gd name="T3" fmla="*/ 3 h 4"/>
                  <a:gd name="T4" fmla="*/ 4 w 4"/>
                  <a:gd name="T5" fmla="*/ 4 h 4"/>
                  <a:gd name="T6" fmla="*/ 2 w 4"/>
                  <a:gd name="T7" fmla="*/ 0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1" y="0"/>
                      <a:pt x="1" y="2"/>
                      <a:pt x="1" y="3"/>
                    </a:cubicBezTo>
                    <a:cubicBezTo>
                      <a:pt x="1" y="4"/>
                      <a:pt x="3" y="4"/>
                      <a:pt x="4" y="4"/>
                    </a:cubicBezTo>
                    <a:cubicBezTo>
                      <a:pt x="4" y="2"/>
                      <a:pt x="4" y="1"/>
                      <a:pt x="2" y="0"/>
                    </a:cubicBezTo>
                    <a:cubicBezTo>
                      <a:pt x="0" y="1"/>
                      <a:pt x="3" y="1"/>
                      <a:pt x="2" y="0"/>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62" name="Freeform 653">
                <a:extLst>
                  <a:ext uri="{FF2B5EF4-FFF2-40B4-BE49-F238E27FC236}">
                    <a16:creationId xmlns:a16="http://schemas.microsoft.com/office/drawing/2014/main" id="{EFAC1F7A-C400-DE8C-890D-1D8AE8689D51}"/>
                  </a:ext>
                </a:extLst>
              </p:cNvPr>
              <p:cNvSpPr>
                <a:spLocks/>
              </p:cNvSpPr>
              <p:nvPr/>
            </p:nvSpPr>
            <p:spPr bwMode="auto">
              <a:xfrm>
                <a:off x="5914493" y="2672461"/>
                <a:ext cx="105509" cy="100297"/>
              </a:xfrm>
              <a:custGeom>
                <a:avLst/>
                <a:gdLst>
                  <a:gd name="T0" fmla="*/ 5 w 20"/>
                  <a:gd name="T1" fmla="*/ 14 h 18"/>
                  <a:gd name="T2" fmla="*/ 14 w 20"/>
                  <a:gd name="T3" fmla="*/ 18 h 18"/>
                  <a:gd name="T4" fmla="*/ 14 w 20"/>
                  <a:gd name="T5" fmla="*/ 13 h 18"/>
                  <a:gd name="T6" fmla="*/ 17 w 20"/>
                  <a:gd name="T7" fmla="*/ 11 h 18"/>
                  <a:gd name="T8" fmla="*/ 18 w 20"/>
                  <a:gd name="T9" fmla="*/ 6 h 18"/>
                  <a:gd name="T10" fmla="*/ 20 w 20"/>
                  <a:gd name="T11" fmla="*/ 5 h 18"/>
                  <a:gd name="T12" fmla="*/ 19 w 20"/>
                  <a:gd name="T13" fmla="*/ 0 h 18"/>
                  <a:gd name="T14" fmla="*/ 15 w 20"/>
                  <a:gd name="T15" fmla="*/ 1 h 18"/>
                  <a:gd name="T16" fmla="*/ 10 w 20"/>
                  <a:gd name="T17" fmla="*/ 3 h 18"/>
                  <a:gd name="T18" fmla="*/ 12 w 20"/>
                  <a:gd name="T19" fmla="*/ 6 h 18"/>
                  <a:gd name="T20" fmla="*/ 10 w 20"/>
                  <a:gd name="T21" fmla="*/ 4 h 18"/>
                  <a:gd name="T22" fmla="*/ 7 w 20"/>
                  <a:gd name="T23" fmla="*/ 6 h 18"/>
                  <a:gd name="T24" fmla="*/ 5 w 20"/>
                  <a:gd name="T25" fmla="*/ 8 h 18"/>
                  <a:gd name="T26" fmla="*/ 5 w 20"/>
                  <a:gd name="T27" fmla="*/ 12 h 18"/>
                  <a:gd name="T28" fmla="*/ 3 w 20"/>
                  <a:gd name="T29" fmla="*/ 12 h 18"/>
                  <a:gd name="T30" fmla="*/ 4 w 20"/>
                  <a:gd name="T31" fmla="*/ 12 h 18"/>
                  <a:gd name="T32" fmla="*/ 3 w 20"/>
                  <a:gd name="T33" fmla="*/ 12 h 18"/>
                  <a:gd name="T34" fmla="*/ 4 w 20"/>
                  <a:gd name="T35" fmla="*/ 14 h 18"/>
                  <a:gd name="T36" fmla="*/ 2 w 20"/>
                  <a:gd name="T37" fmla="*/ 13 h 18"/>
                  <a:gd name="T38" fmla="*/ 3 w 20"/>
                  <a:gd name="T39" fmla="*/ 14 h 18"/>
                  <a:gd name="T40" fmla="*/ 1 w 20"/>
                  <a:gd name="T41" fmla="*/ 14 h 18"/>
                  <a:gd name="T42" fmla="*/ 2 w 20"/>
                  <a:gd name="T43" fmla="*/ 15 h 18"/>
                  <a:gd name="T44" fmla="*/ 0 w 20"/>
                  <a:gd name="T45" fmla="*/ 15 h 18"/>
                  <a:gd name="T46" fmla="*/ 5 w 20"/>
                  <a:gd name="T47" fmla="*/ 14 h 18"/>
                  <a:gd name="T48" fmla="*/ 5 w 20"/>
                  <a:gd name="T49"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18">
                    <a:moveTo>
                      <a:pt x="5" y="14"/>
                    </a:moveTo>
                    <a:cubicBezTo>
                      <a:pt x="7" y="12"/>
                      <a:pt x="13" y="16"/>
                      <a:pt x="14" y="18"/>
                    </a:cubicBezTo>
                    <a:cubicBezTo>
                      <a:pt x="15" y="16"/>
                      <a:pt x="15" y="14"/>
                      <a:pt x="14" y="13"/>
                    </a:cubicBezTo>
                    <a:cubicBezTo>
                      <a:pt x="13" y="9"/>
                      <a:pt x="15" y="11"/>
                      <a:pt x="17" y="11"/>
                    </a:cubicBezTo>
                    <a:cubicBezTo>
                      <a:pt x="19" y="10"/>
                      <a:pt x="19" y="8"/>
                      <a:pt x="18" y="6"/>
                    </a:cubicBezTo>
                    <a:cubicBezTo>
                      <a:pt x="18" y="6"/>
                      <a:pt x="20" y="5"/>
                      <a:pt x="20" y="5"/>
                    </a:cubicBezTo>
                    <a:cubicBezTo>
                      <a:pt x="20" y="3"/>
                      <a:pt x="20" y="2"/>
                      <a:pt x="19" y="0"/>
                    </a:cubicBezTo>
                    <a:cubicBezTo>
                      <a:pt x="19" y="0"/>
                      <a:pt x="15" y="1"/>
                      <a:pt x="15" y="1"/>
                    </a:cubicBezTo>
                    <a:cubicBezTo>
                      <a:pt x="13" y="1"/>
                      <a:pt x="12" y="1"/>
                      <a:pt x="10" y="3"/>
                    </a:cubicBezTo>
                    <a:cubicBezTo>
                      <a:pt x="10" y="3"/>
                      <a:pt x="13" y="5"/>
                      <a:pt x="12" y="6"/>
                    </a:cubicBezTo>
                    <a:cubicBezTo>
                      <a:pt x="10" y="8"/>
                      <a:pt x="9" y="4"/>
                      <a:pt x="10" y="4"/>
                    </a:cubicBezTo>
                    <a:cubicBezTo>
                      <a:pt x="10" y="4"/>
                      <a:pt x="7" y="5"/>
                      <a:pt x="7" y="6"/>
                    </a:cubicBezTo>
                    <a:cubicBezTo>
                      <a:pt x="7" y="7"/>
                      <a:pt x="6" y="7"/>
                      <a:pt x="5" y="8"/>
                    </a:cubicBezTo>
                    <a:cubicBezTo>
                      <a:pt x="5" y="9"/>
                      <a:pt x="3" y="12"/>
                      <a:pt x="5" y="12"/>
                    </a:cubicBezTo>
                    <a:cubicBezTo>
                      <a:pt x="5" y="12"/>
                      <a:pt x="4" y="12"/>
                      <a:pt x="3" y="12"/>
                    </a:cubicBezTo>
                    <a:cubicBezTo>
                      <a:pt x="3" y="12"/>
                      <a:pt x="4" y="12"/>
                      <a:pt x="4" y="12"/>
                    </a:cubicBezTo>
                    <a:cubicBezTo>
                      <a:pt x="4" y="12"/>
                      <a:pt x="3" y="12"/>
                      <a:pt x="3" y="12"/>
                    </a:cubicBezTo>
                    <a:cubicBezTo>
                      <a:pt x="2" y="13"/>
                      <a:pt x="4" y="14"/>
                      <a:pt x="4" y="14"/>
                    </a:cubicBezTo>
                    <a:cubicBezTo>
                      <a:pt x="4" y="13"/>
                      <a:pt x="2" y="13"/>
                      <a:pt x="2" y="13"/>
                    </a:cubicBezTo>
                    <a:cubicBezTo>
                      <a:pt x="2" y="13"/>
                      <a:pt x="3" y="14"/>
                      <a:pt x="3" y="14"/>
                    </a:cubicBezTo>
                    <a:cubicBezTo>
                      <a:pt x="3" y="14"/>
                      <a:pt x="2" y="13"/>
                      <a:pt x="1" y="14"/>
                    </a:cubicBezTo>
                    <a:cubicBezTo>
                      <a:pt x="1" y="14"/>
                      <a:pt x="2" y="15"/>
                      <a:pt x="2" y="15"/>
                    </a:cubicBezTo>
                    <a:cubicBezTo>
                      <a:pt x="2" y="14"/>
                      <a:pt x="1" y="14"/>
                      <a:pt x="0" y="15"/>
                    </a:cubicBezTo>
                    <a:cubicBezTo>
                      <a:pt x="1" y="15"/>
                      <a:pt x="4" y="16"/>
                      <a:pt x="5" y="14"/>
                    </a:cubicBezTo>
                    <a:cubicBezTo>
                      <a:pt x="5" y="14"/>
                      <a:pt x="5" y="15"/>
                      <a:pt x="5" y="14"/>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63" name="Freeform 654">
                <a:extLst>
                  <a:ext uri="{FF2B5EF4-FFF2-40B4-BE49-F238E27FC236}">
                    <a16:creationId xmlns:a16="http://schemas.microsoft.com/office/drawing/2014/main" id="{D9FDAFC3-FA74-0EC4-B474-8816C5897013}"/>
                  </a:ext>
                </a:extLst>
              </p:cNvPr>
              <p:cNvSpPr>
                <a:spLocks/>
              </p:cNvSpPr>
              <p:nvPr/>
            </p:nvSpPr>
            <p:spPr bwMode="auto">
              <a:xfrm>
                <a:off x="6041457" y="2505932"/>
                <a:ext cx="78683" cy="123003"/>
              </a:xfrm>
              <a:custGeom>
                <a:avLst/>
                <a:gdLst>
                  <a:gd name="T0" fmla="*/ 10 w 15"/>
                  <a:gd name="T1" fmla="*/ 21 h 22"/>
                  <a:gd name="T2" fmla="*/ 8 w 15"/>
                  <a:gd name="T3" fmla="*/ 17 h 22"/>
                  <a:gd name="T4" fmla="*/ 11 w 15"/>
                  <a:gd name="T5" fmla="*/ 12 h 22"/>
                  <a:gd name="T6" fmla="*/ 11 w 15"/>
                  <a:gd name="T7" fmla="*/ 13 h 22"/>
                  <a:gd name="T8" fmla="*/ 15 w 15"/>
                  <a:gd name="T9" fmla="*/ 10 h 22"/>
                  <a:gd name="T10" fmla="*/ 11 w 15"/>
                  <a:gd name="T11" fmla="*/ 7 h 22"/>
                  <a:gd name="T12" fmla="*/ 10 w 15"/>
                  <a:gd name="T13" fmla="*/ 5 h 22"/>
                  <a:gd name="T14" fmla="*/ 12 w 15"/>
                  <a:gd name="T15" fmla="*/ 4 h 22"/>
                  <a:gd name="T16" fmla="*/ 12 w 15"/>
                  <a:gd name="T17" fmla="*/ 1 h 22"/>
                  <a:gd name="T18" fmla="*/ 11 w 15"/>
                  <a:gd name="T19" fmla="*/ 1 h 22"/>
                  <a:gd name="T20" fmla="*/ 7 w 15"/>
                  <a:gd name="T21" fmla="*/ 4 h 22"/>
                  <a:gd name="T22" fmla="*/ 2 w 15"/>
                  <a:gd name="T23" fmla="*/ 5 h 22"/>
                  <a:gd name="T24" fmla="*/ 4 w 15"/>
                  <a:gd name="T25" fmla="*/ 6 h 22"/>
                  <a:gd name="T26" fmla="*/ 6 w 15"/>
                  <a:gd name="T27" fmla="*/ 8 h 22"/>
                  <a:gd name="T28" fmla="*/ 4 w 15"/>
                  <a:gd name="T29" fmla="*/ 8 h 22"/>
                  <a:gd name="T30" fmla="*/ 2 w 15"/>
                  <a:gd name="T31" fmla="*/ 8 h 22"/>
                  <a:gd name="T32" fmla="*/ 0 w 15"/>
                  <a:gd name="T33" fmla="*/ 9 h 22"/>
                  <a:gd name="T34" fmla="*/ 0 w 15"/>
                  <a:gd name="T35" fmla="*/ 14 h 22"/>
                  <a:gd name="T36" fmla="*/ 2 w 15"/>
                  <a:gd name="T37" fmla="*/ 16 h 22"/>
                  <a:gd name="T38" fmla="*/ 2 w 15"/>
                  <a:gd name="T39" fmla="*/ 20 h 22"/>
                  <a:gd name="T40" fmla="*/ 10 w 15"/>
                  <a:gd name="T4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22">
                    <a:moveTo>
                      <a:pt x="10" y="21"/>
                    </a:moveTo>
                    <a:cubicBezTo>
                      <a:pt x="10" y="20"/>
                      <a:pt x="6" y="18"/>
                      <a:pt x="8" y="17"/>
                    </a:cubicBezTo>
                    <a:cubicBezTo>
                      <a:pt x="9" y="16"/>
                      <a:pt x="9" y="13"/>
                      <a:pt x="11" y="12"/>
                    </a:cubicBezTo>
                    <a:cubicBezTo>
                      <a:pt x="11" y="12"/>
                      <a:pt x="11" y="13"/>
                      <a:pt x="11" y="13"/>
                    </a:cubicBezTo>
                    <a:cubicBezTo>
                      <a:pt x="12" y="13"/>
                      <a:pt x="15" y="11"/>
                      <a:pt x="15" y="10"/>
                    </a:cubicBezTo>
                    <a:cubicBezTo>
                      <a:pt x="15" y="9"/>
                      <a:pt x="11" y="9"/>
                      <a:pt x="11" y="7"/>
                    </a:cubicBezTo>
                    <a:cubicBezTo>
                      <a:pt x="11" y="6"/>
                      <a:pt x="10" y="6"/>
                      <a:pt x="10" y="5"/>
                    </a:cubicBezTo>
                    <a:cubicBezTo>
                      <a:pt x="10" y="4"/>
                      <a:pt x="12" y="5"/>
                      <a:pt x="12" y="4"/>
                    </a:cubicBezTo>
                    <a:cubicBezTo>
                      <a:pt x="12" y="3"/>
                      <a:pt x="12" y="2"/>
                      <a:pt x="12" y="1"/>
                    </a:cubicBezTo>
                    <a:cubicBezTo>
                      <a:pt x="12" y="0"/>
                      <a:pt x="12" y="1"/>
                      <a:pt x="11" y="1"/>
                    </a:cubicBezTo>
                    <a:cubicBezTo>
                      <a:pt x="8" y="1"/>
                      <a:pt x="9" y="2"/>
                      <a:pt x="7" y="4"/>
                    </a:cubicBezTo>
                    <a:cubicBezTo>
                      <a:pt x="6" y="5"/>
                      <a:pt x="3" y="3"/>
                      <a:pt x="2" y="5"/>
                    </a:cubicBezTo>
                    <a:cubicBezTo>
                      <a:pt x="0" y="7"/>
                      <a:pt x="3" y="7"/>
                      <a:pt x="4" y="6"/>
                    </a:cubicBezTo>
                    <a:cubicBezTo>
                      <a:pt x="5" y="5"/>
                      <a:pt x="7" y="6"/>
                      <a:pt x="6" y="8"/>
                    </a:cubicBezTo>
                    <a:cubicBezTo>
                      <a:pt x="6" y="7"/>
                      <a:pt x="4" y="6"/>
                      <a:pt x="4" y="8"/>
                    </a:cubicBezTo>
                    <a:cubicBezTo>
                      <a:pt x="3" y="8"/>
                      <a:pt x="2" y="9"/>
                      <a:pt x="2" y="8"/>
                    </a:cubicBezTo>
                    <a:cubicBezTo>
                      <a:pt x="2" y="9"/>
                      <a:pt x="0" y="7"/>
                      <a:pt x="0" y="9"/>
                    </a:cubicBezTo>
                    <a:cubicBezTo>
                      <a:pt x="0" y="11"/>
                      <a:pt x="0" y="12"/>
                      <a:pt x="0" y="14"/>
                    </a:cubicBezTo>
                    <a:cubicBezTo>
                      <a:pt x="1" y="15"/>
                      <a:pt x="2" y="15"/>
                      <a:pt x="2" y="16"/>
                    </a:cubicBezTo>
                    <a:cubicBezTo>
                      <a:pt x="3" y="18"/>
                      <a:pt x="1" y="19"/>
                      <a:pt x="2" y="20"/>
                    </a:cubicBezTo>
                    <a:cubicBezTo>
                      <a:pt x="4" y="22"/>
                      <a:pt x="8" y="21"/>
                      <a:pt x="10" y="21"/>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64" name="Freeform 655">
                <a:extLst>
                  <a:ext uri="{FF2B5EF4-FFF2-40B4-BE49-F238E27FC236}">
                    <a16:creationId xmlns:a16="http://schemas.microsoft.com/office/drawing/2014/main" id="{66F45702-1CED-7DD2-9175-440BEA3CB7D3}"/>
                  </a:ext>
                </a:extLst>
              </p:cNvPr>
              <p:cNvSpPr>
                <a:spLocks/>
              </p:cNvSpPr>
              <p:nvPr/>
            </p:nvSpPr>
            <p:spPr bwMode="auto">
              <a:xfrm>
                <a:off x="5984234" y="2617584"/>
                <a:ext cx="234261" cy="287639"/>
              </a:xfrm>
              <a:custGeom>
                <a:avLst/>
                <a:gdLst>
                  <a:gd name="T0" fmla="*/ 44 w 45"/>
                  <a:gd name="T1" fmla="*/ 24 h 52"/>
                  <a:gd name="T2" fmla="*/ 43 w 45"/>
                  <a:gd name="T3" fmla="*/ 18 h 52"/>
                  <a:gd name="T4" fmla="*/ 42 w 45"/>
                  <a:gd name="T5" fmla="*/ 12 h 52"/>
                  <a:gd name="T6" fmla="*/ 41 w 45"/>
                  <a:gd name="T7" fmla="*/ 7 h 52"/>
                  <a:gd name="T8" fmla="*/ 38 w 45"/>
                  <a:gd name="T9" fmla="*/ 4 h 52"/>
                  <a:gd name="T10" fmla="*/ 38 w 45"/>
                  <a:gd name="T11" fmla="*/ 2 h 52"/>
                  <a:gd name="T12" fmla="*/ 37 w 45"/>
                  <a:gd name="T13" fmla="*/ 5 h 52"/>
                  <a:gd name="T14" fmla="*/ 33 w 45"/>
                  <a:gd name="T15" fmla="*/ 4 h 52"/>
                  <a:gd name="T16" fmla="*/ 25 w 45"/>
                  <a:gd name="T17" fmla="*/ 7 h 52"/>
                  <a:gd name="T18" fmla="*/ 26 w 45"/>
                  <a:gd name="T19" fmla="*/ 4 h 52"/>
                  <a:gd name="T20" fmla="*/ 21 w 45"/>
                  <a:gd name="T21" fmla="*/ 4 h 52"/>
                  <a:gd name="T22" fmla="*/ 20 w 45"/>
                  <a:gd name="T23" fmla="*/ 1 h 52"/>
                  <a:gd name="T24" fmla="*/ 13 w 45"/>
                  <a:gd name="T25" fmla="*/ 0 h 52"/>
                  <a:gd name="T26" fmla="*/ 15 w 45"/>
                  <a:gd name="T27" fmla="*/ 3 h 52"/>
                  <a:gd name="T28" fmla="*/ 15 w 45"/>
                  <a:gd name="T29" fmla="*/ 6 h 52"/>
                  <a:gd name="T30" fmla="*/ 17 w 45"/>
                  <a:gd name="T31" fmla="*/ 7 h 52"/>
                  <a:gd name="T32" fmla="*/ 20 w 45"/>
                  <a:gd name="T33" fmla="*/ 9 h 52"/>
                  <a:gd name="T34" fmla="*/ 15 w 45"/>
                  <a:gd name="T35" fmla="*/ 8 h 52"/>
                  <a:gd name="T36" fmla="*/ 14 w 45"/>
                  <a:gd name="T37" fmla="*/ 8 h 52"/>
                  <a:gd name="T38" fmla="*/ 13 w 45"/>
                  <a:gd name="T39" fmla="*/ 10 h 52"/>
                  <a:gd name="T40" fmla="*/ 6 w 45"/>
                  <a:gd name="T41" fmla="*/ 10 h 52"/>
                  <a:gd name="T42" fmla="*/ 6 w 45"/>
                  <a:gd name="T43" fmla="*/ 15 h 52"/>
                  <a:gd name="T44" fmla="*/ 6 w 45"/>
                  <a:gd name="T45" fmla="*/ 17 h 52"/>
                  <a:gd name="T46" fmla="*/ 1 w 45"/>
                  <a:gd name="T47" fmla="*/ 22 h 52"/>
                  <a:gd name="T48" fmla="*/ 2 w 45"/>
                  <a:gd name="T49" fmla="*/ 26 h 52"/>
                  <a:gd name="T50" fmla="*/ 2 w 45"/>
                  <a:gd name="T51" fmla="*/ 30 h 52"/>
                  <a:gd name="T52" fmla="*/ 1 w 45"/>
                  <a:gd name="T53" fmla="*/ 33 h 52"/>
                  <a:gd name="T54" fmla="*/ 3 w 45"/>
                  <a:gd name="T55" fmla="*/ 37 h 52"/>
                  <a:gd name="T56" fmla="*/ 11 w 45"/>
                  <a:gd name="T57" fmla="*/ 40 h 52"/>
                  <a:gd name="T58" fmla="*/ 9 w 45"/>
                  <a:gd name="T59" fmla="*/ 49 h 52"/>
                  <a:gd name="T60" fmla="*/ 19 w 45"/>
                  <a:gd name="T61" fmla="*/ 49 h 52"/>
                  <a:gd name="T62" fmla="*/ 23 w 45"/>
                  <a:gd name="T63" fmla="*/ 51 h 52"/>
                  <a:gd name="T64" fmla="*/ 26 w 45"/>
                  <a:gd name="T65" fmla="*/ 50 h 52"/>
                  <a:gd name="T66" fmla="*/ 33 w 45"/>
                  <a:gd name="T67" fmla="*/ 49 h 52"/>
                  <a:gd name="T68" fmla="*/ 36 w 45"/>
                  <a:gd name="T69" fmla="*/ 49 h 52"/>
                  <a:gd name="T70" fmla="*/ 36 w 45"/>
                  <a:gd name="T71" fmla="*/ 45 h 52"/>
                  <a:gd name="T72" fmla="*/ 40 w 45"/>
                  <a:gd name="T73" fmla="*/ 43 h 52"/>
                  <a:gd name="T74" fmla="*/ 35 w 45"/>
                  <a:gd name="T75" fmla="*/ 37 h 52"/>
                  <a:gd name="T76" fmla="*/ 32 w 45"/>
                  <a:gd name="T77" fmla="*/ 31 h 52"/>
                  <a:gd name="T78" fmla="*/ 41 w 45"/>
                  <a:gd name="T79" fmla="*/ 26 h 52"/>
                  <a:gd name="T80" fmla="*/ 44 w 45"/>
                  <a:gd name="T81" fmla="*/ 28 h 52"/>
                  <a:gd name="T82" fmla="*/ 44 w 45"/>
                  <a:gd name="T83" fmla="*/ 24 h 52"/>
                  <a:gd name="T84" fmla="*/ 44 w 45"/>
                  <a:gd name="T85"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 h="52">
                    <a:moveTo>
                      <a:pt x="44" y="24"/>
                    </a:moveTo>
                    <a:cubicBezTo>
                      <a:pt x="43" y="22"/>
                      <a:pt x="43" y="20"/>
                      <a:pt x="43" y="18"/>
                    </a:cubicBezTo>
                    <a:cubicBezTo>
                      <a:pt x="42" y="16"/>
                      <a:pt x="41" y="15"/>
                      <a:pt x="42" y="12"/>
                    </a:cubicBezTo>
                    <a:cubicBezTo>
                      <a:pt x="43" y="10"/>
                      <a:pt x="42" y="8"/>
                      <a:pt x="41" y="7"/>
                    </a:cubicBezTo>
                    <a:cubicBezTo>
                      <a:pt x="40" y="6"/>
                      <a:pt x="38" y="5"/>
                      <a:pt x="38" y="4"/>
                    </a:cubicBezTo>
                    <a:cubicBezTo>
                      <a:pt x="38" y="4"/>
                      <a:pt x="39" y="3"/>
                      <a:pt x="38" y="2"/>
                    </a:cubicBezTo>
                    <a:cubicBezTo>
                      <a:pt x="37" y="2"/>
                      <a:pt x="37" y="5"/>
                      <a:pt x="37" y="5"/>
                    </a:cubicBezTo>
                    <a:cubicBezTo>
                      <a:pt x="35" y="5"/>
                      <a:pt x="35" y="4"/>
                      <a:pt x="33" y="4"/>
                    </a:cubicBezTo>
                    <a:cubicBezTo>
                      <a:pt x="31" y="5"/>
                      <a:pt x="28" y="7"/>
                      <a:pt x="25" y="7"/>
                    </a:cubicBezTo>
                    <a:cubicBezTo>
                      <a:pt x="24" y="6"/>
                      <a:pt x="26" y="5"/>
                      <a:pt x="26" y="4"/>
                    </a:cubicBezTo>
                    <a:cubicBezTo>
                      <a:pt x="24" y="4"/>
                      <a:pt x="23" y="5"/>
                      <a:pt x="21" y="4"/>
                    </a:cubicBezTo>
                    <a:cubicBezTo>
                      <a:pt x="20" y="3"/>
                      <a:pt x="23" y="1"/>
                      <a:pt x="20" y="1"/>
                    </a:cubicBezTo>
                    <a:cubicBezTo>
                      <a:pt x="18" y="1"/>
                      <a:pt x="16" y="1"/>
                      <a:pt x="13" y="0"/>
                    </a:cubicBezTo>
                    <a:cubicBezTo>
                      <a:pt x="14" y="1"/>
                      <a:pt x="15" y="1"/>
                      <a:pt x="15" y="3"/>
                    </a:cubicBezTo>
                    <a:cubicBezTo>
                      <a:pt x="14" y="4"/>
                      <a:pt x="14" y="4"/>
                      <a:pt x="15" y="6"/>
                    </a:cubicBezTo>
                    <a:cubicBezTo>
                      <a:pt x="15" y="8"/>
                      <a:pt x="15" y="7"/>
                      <a:pt x="17" y="7"/>
                    </a:cubicBezTo>
                    <a:cubicBezTo>
                      <a:pt x="18" y="7"/>
                      <a:pt x="19" y="8"/>
                      <a:pt x="20" y="9"/>
                    </a:cubicBezTo>
                    <a:cubicBezTo>
                      <a:pt x="19" y="8"/>
                      <a:pt x="16" y="8"/>
                      <a:pt x="15" y="8"/>
                    </a:cubicBezTo>
                    <a:cubicBezTo>
                      <a:pt x="15" y="8"/>
                      <a:pt x="14" y="8"/>
                      <a:pt x="14" y="8"/>
                    </a:cubicBezTo>
                    <a:cubicBezTo>
                      <a:pt x="13" y="9"/>
                      <a:pt x="14" y="10"/>
                      <a:pt x="13" y="10"/>
                    </a:cubicBezTo>
                    <a:cubicBezTo>
                      <a:pt x="11" y="11"/>
                      <a:pt x="7" y="6"/>
                      <a:pt x="6" y="10"/>
                    </a:cubicBezTo>
                    <a:cubicBezTo>
                      <a:pt x="7" y="12"/>
                      <a:pt x="8" y="14"/>
                      <a:pt x="6" y="15"/>
                    </a:cubicBezTo>
                    <a:cubicBezTo>
                      <a:pt x="5" y="17"/>
                      <a:pt x="5" y="15"/>
                      <a:pt x="6" y="17"/>
                    </a:cubicBezTo>
                    <a:cubicBezTo>
                      <a:pt x="6" y="22"/>
                      <a:pt x="0" y="20"/>
                      <a:pt x="1" y="22"/>
                    </a:cubicBezTo>
                    <a:cubicBezTo>
                      <a:pt x="1" y="23"/>
                      <a:pt x="2" y="24"/>
                      <a:pt x="2" y="26"/>
                    </a:cubicBezTo>
                    <a:cubicBezTo>
                      <a:pt x="2" y="28"/>
                      <a:pt x="1" y="28"/>
                      <a:pt x="2" y="30"/>
                    </a:cubicBezTo>
                    <a:cubicBezTo>
                      <a:pt x="3" y="31"/>
                      <a:pt x="0" y="33"/>
                      <a:pt x="1" y="33"/>
                    </a:cubicBezTo>
                    <a:cubicBezTo>
                      <a:pt x="3" y="34"/>
                      <a:pt x="2" y="36"/>
                      <a:pt x="3" y="37"/>
                    </a:cubicBezTo>
                    <a:cubicBezTo>
                      <a:pt x="4" y="40"/>
                      <a:pt x="8" y="39"/>
                      <a:pt x="11" y="40"/>
                    </a:cubicBezTo>
                    <a:cubicBezTo>
                      <a:pt x="11" y="40"/>
                      <a:pt x="9" y="48"/>
                      <a:pt x="9" y="49"/>
                    </a:cubicBezTo>
                    <a:cubicBezTo>
                      <a:pt x="13" y="49"/>
                      <a:pt x="15" y="48"/>
                      <a:pt x="19" y="49"/>
                    </a:cubicBezTo>
                    <a:cubicBezTo>
                      <a:pt x="19" y="49"/>
                      <a:pt x="23" y="52"/>
                      <a:pt x="23" y="51"/>
                    </a:cubicBezTo>
                    <a:cubicBezTo>
                      <a:pt x="24" y="49"/>
                      <a:pt x="25" y="49"/>
                      <a:pt x="26" y="50"/>
                    </a:cubicBezTo>
                    <a:cubicBezTo>
                      <a:pt x="27" y="51"/>
                      <a:pt x="32" y="48"/>
                      <a:pt x="33" y="49"/>
                    </a:cubicBezTo>
                    <a:cubicBezTo>
                      <a:pt x="33" y="49"/>
                      <a:pt x="37" y="50"/>
                      <a:pt x="36" y="49"/>
                    </a:cubicBezTo>
                    <a:cubicBezTo>
                      <a:pt x="35" y="46"/>
                      <a:pt x="34" y="46"/>
                      <a:pt x="36" y="45"/>
                    </a:cubicBezTo>
                    <a:cubicBezTo>
                      <a:pt x="38" y="43"/>
                      <a:pt x="38" y="43"/>
                      <a:pt x="40" y="43"/>
                    </a:cubicBezTo>
                    <a:cubicBezTo>
                      <a:pt x="41" y="42"/>
                      <a:pt x="36" y="38"/>
                      <a:pt x="35" y="37"/>
                    </a:cubicBezTo>
                    <a:cubicBezTo>
                      <a:pt x="34" y="37"/>
                      <a:pt x="31" y="32"/>
                      <a:pt x="32" y="31"/>
                    </a:cubicBezTo>
                    <a:cubicBezTo>
                      <a:pt x="36" y="30"/>
                      <a:pt x="38" y="29"/>
                      <a:pt x="41" y="26"/>
                    </a:cubicBezTo>
                    <a:cubicBezTo>
                      <a:pt x="42" y="25"/>
                      <a:pt x="43" y="29"/>
                      <a:pt x="44" y="28"/>
                    </a:cubicBezTo>
                    <a:cubicBezTo>
                      <a:pt x="45" y="27"/>
                      <a:pt x="45" y="25"/>
                      <a:pt x="44" y="24"/>
                    </a:cubicBezTo>
                    <a:cubicBezTo>
                      <a:pt x="44" y="23"/>
                      <a:pt x="44" y="24"/>
                      <a:pt x="44" y="24"/>
                    </a:cubicBezTo>
                    <a:close/>
                  </a:path>
                </a:pathLst>
              </a:custGeom>
              <a:solidFill>
                <a:schemeClr val="accent2">
                  <a:lumMod val="50000"/>
                  <a:lumOff val="50000"/>
                </a:schemeClr>
              </a:solid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65" name="Freeform 656">
                <a:extLst>
                  <a:ext uri="{FF2B5EF4-FFF2-40B4-BE49-F238E27FC236}">
                    <a16:creationId xmlns:a16="http://schemas.microsoft.com/office/drawing/2014/main" id="{82C66504-91AF-9040-2946-92F98623DD87}"/>
                  </a:ext>
                </a:extLst>
              </p:cNvPr>
              <p:cNvSpPr>
                <a:spLocks/>
              </p:cNvSpPr>
              <p:nvPr/>
            </p:nvSpPr>
            <p:spPr bwMode="auto">
              <a:xfrm>
                <a:off x="6397322" y="2706524"/>
                <a:ext cx="466735" cy="293317"/>
              </a:xfrm>
              <a:custGeom>
                <a:avLst/>
                <a:gdLst>
                  <a:gd name="T0" fmla="*/ 0 w 89"/>
                  <a:gd name="T1" fmla="*/ 27 h 53"/>
                  <a:gd name="T2" fmla="*/ 9 w 89"/>
                  <a:gd name="T3" fmla="*/ 30 h 53"/>
                  <a:gd name="T4" fmla="*/ 16 w 89"/>
                  <a:gd name="T5" fmla="*/ 31 h 53"/>
                  <a:gd name="T6" fmla="*/ 22 w 89"/>
                  <a:gd name="T7" fmla="*/ 28 h 53"/>
                  <a:gd name="T8" fmla="*/ 33 w 89"/>
                  <a:gd name="T9" fmla="*/ 30 h 53"/>
                  <a:gd name="T10" fmla="*/ 40 w 89"/>
                  <a:gd name="T11" fmla="*/ 41 h 53"/>
                  <a:gd name="T12" fmla="*/ 44 w 89"/>
                  <a:gd name="T13" fmla="*/ 38 h 53"/>
                  <a:gd name="T14" fmla="*/ 47 w 89"/>
                  <a:gd name="T15" fmla="*/ 41 h 53"/>
                  <a:gd name="T16" fmla="*/ 57 w 89"/>
                  <a:gd name="T17" fmla="*/ 42 h 53"/>
                  <a:gd name="T18" fmla="*/ 51 w 89"/>
                  <a:gd name="T19" fmla="*/ 46 h 53"/>
                  <a:gd name="T20" fmla="*/ 55 w 89"/>
                  <a:gd name="T21" fmla="*/ 49 h 53"/>
                  <a:gd name="T22" fmla="*/ 59 w 89"/>
                  <a:gd name="T23" fmla="*/ 51 h 53"/>
                  <a:gd name="T24" fmla="*/ 67 w 89"/>
                  <a:gd name="T25" fmla="*/ 48 h 53"/>
                  <a:gd name="T26" fmla="*/ 72 w 89"/>
                  <a:gd name="T27" fmla="*/ 46 h 53"/>
                  <a:gd name="T28" fmla="*/ 68 w 89"/>
                  <a:gd name="T29" fmla="*/ 46 h 53"/>
                  <a:gd name="T30" fmla="*/ 63 w 89"/>
                  <a:gd name="T31" fmla="*/ 44 h 53"/>
                  <a:gd name="T32" fmla="*/ 72 w 89"/>
                  <a:gd name="T33" fmla="*/ 38 h 53"/>
                  <a:gd name="T34" fmla="*/ 78 w 89"/>
                  <a:gd name="T35" fmla="*/ 35 h 53"/>
                  <a:gd name="T36" fmla="*/ 84 w 89"/>
                  <a:gd name="T37" fmla="*/ 31 h 53"/>
                  <a:gd name="T38" fmla="*/ 87 w 89"/>
                  <a:gd name="T39" fmla="*/ 28 h 53"/>
                  <a:gd name="T40" fmla="*/ 86 w 89"/>
                  <a:gd name="T41" fmla="*/ 26 h 53"/>
                  <a:gd name="T42" fmla="*/ 88 w 89"/>
                  <a:gd name="T43" fmla="*/ 25 h 53"/>
                  <a:gd name="T44" fmla="*/ 86 w 89"/>
                  <a:gd name="T45" fmla="*/ 24 h 53"/>
                  <a:gd name="T46" fmla="*/ 88 w 89"/>
                  <a:gd name="T47" fmla="*/ 21 h 53"/>
                  <a:gd name="T48" fmla="*/ 85 w 89"/>
                  <a:gd name="T49" fmla="*/ 19 h 53"/>
                  <a:gd name="T50" fmla="*/ 82 w 89"/>
                  <a:gd name="T51" fmla="*/ 18 h 53"/>
                  <a:gd name="T52" fmla="*/ 78 w 89"/>
                  <a:gd name="T53" fmla="*/ 18 h 53"/>
                  <a:gd name="T54" fmla="*/ 75 w 89"/>
                  <a:gd name="T55" fmla="*/ 15 h 53"/>
                  <a:gd name="T56" fmla="*/ 72 w 89"/>
                  <a:gd name="T57" fmla="*/ 17 h 53"/>
                  <a:gd name="T58" fmla="*/ 69 w 89"/>
                  <a:gd name="T59" fmla="*/ 14 h 53"/>
                  <a:gd name="T60" fmla="*/ 65 w 89"/>
                  <a:gd name="T61" fmla="*/ 14 h 53"/>
                  <a:gd name="T62" fmla="*/ 64 w 89"/>
                  <a:gd name="T63" fmla="*/ 10 h 53"/>
                  <a:gd name="T64" fmla="*/ 60 w 89"/>
                  <a:gd name="T65" fmla="*/ 9 h 53"/>
                  <a:gd name="T66" fmla="*/ 60 w 89"/>
                  <a:gd name="T67" fmla="*/ 5 h 53"/>
                  <a:gd name="T68" fmla="*/ 58 w 89"/>
                  <a:gd name="T69" fmla="*/ 2 h 53"/>
                  <a:gd name="T70" fmla="*/ 53 w 89"/>
                  <a:gd name="T71" fmla="*/ 1 h 53"/>
                  <a:gd name="T72" fmla="*/ 47 w 89"/>
                  <a:gd name="T73" fmla="*/ 2 h 53"/>
                  <a:gd name="T74" fmla="*/ 43 w 89"/>
                  <a:gd name="T75" fmla="*/ 3 h 53"/>
                  <a:gd name="T76" fmla="*/ 41 w 89"/>
                  <a:gd name="T77" fmla="*/ 9 h 53"/>
                  <a:gd name="T78" fmla="*/ 38 w 89"/>
                  <a:gd name="T79" fmla="*/ 7 h 53"/>
                  <a:gd name="T80" fmla="*/ 36 w 89"/>
                  <a:gd name="T81" fmla="*/ 8 h 53"/>
                  <a:gd name="T82" fmla="*/ 34 w 89"/>
                  <a:gd name="T83" fmla="*/ 6 h 53"/>
                  <a:gd name="T84" fmla="*/ 31 w 89"/>
                  <a:gd name="T85" fmla="*/ 7 h 53"/>
                  <a:gd name="T86" fmla="*/ 29 w 89"/>
                  <a:gd name="T87" fmla="*/ 6 h 53"/>
                  <a:gd name="T88" fmla="*/ 28 w 89"/>
                  <a:gd name="T89" fmla="*/ 8 h 53"/>
                  <a:gd name="T90" fmla="*/ 21 w 89"/>
                  <a:gd name="T91" fmla="*/ 5 h 53"/>
                  <a:gd name="T92" fmla="*/ 12 w 89"/>
                  <a:gd name="T93" fmla="*/ 4 h 53"/>
                  <a:gd name="T94" fmla="*/ 6 w 89"/>
                  <a:gd name="T95" fmla="*/ 6 h 53"/>
                  <a:gd name="T96" fmla="*/ 9 w 89"/>
                  <a:gd name="T97" fmla="*/ 11 h 53"/>
                  <a:gd name="T98" fmla="*/ 10 w 89"/>
                  <a:gd name="T99" fmla="*/ 14 h 53"/>
                  <a:gd name="T100" fmla="*/ 5 w 89"/>
                  <a:gd name="T101" fmla="*/ 16 h 53"/>
                  <a:gd name="T102" fmla="*/ 2 w 89"/>
                  <a:gd name="T103" fmla="*/ 23 h 53"/>
                  <a:gd name="T104" fmla="*/ 0 w 89"/>
                  <a:gd name="T10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 h="53">
                    <a:moveTo>
                      <a:pt x="0" y="27"/>
                    </a:moveTo>
                    <a:cubicBezTo>
                      <a:pt x="0" y="30"/>
                      <a:pt x="7" y="30"/>
                      <a:pt x="9" y="30"/>
                    </a:cubicBezTo>
                    <a:cubicBezTo>
                      <a:pt x="11" y="30"/>
                      <a:pt x="13" y="32"/>
                      <a:pt x="16" y="31"/>
                    </a:cubicBezTo>
                    <a:cubicBezTo>
                      <a:pt x="17" y="29"/>
                      <a:pt x="20" y="28"/>
                      <a:pt x="22" y="28"/>
                    </a:cubicBezTo>
                    <a:cubicBezTo>
                      <a:pt x="25" y="26"/>
                      <a:pt x="31" y="28"/>
                      <a:pt x="33" y="30"/>
                    </a:cubicBezTo>
                    <a:cubicBezTo>
                      <a:pt x="36" y="34"/>
                      <a:pt x="37" y="38"/>
                      <a:pt x="40" y="41"/>
                    </a:cubicBezTo>
                    <a:cubicBezTo>
                      <a:pt x="42" y="40"/>
                      <a:pt x="42" y="39"/>
                      <a:pt x="44" y="38"/>
                    </a:cubicBezTo>
                    <a:cubicBezTo>
                      <a:pt x="46" y="38"/>
                      <a:pt x="46" y="40"/>
                      <a:pt x="47" y="41"/>
                    </a:cubicBezTo>
                    <a:cubicBezTo>
                      <a:pt x="48" y="42"/>
                      <a:pt x="57" y="43"/>
                      <a:pt x="57" y="42"/>
                    </a:cubicBezTo>
                    <a:cubicBezTo>
                      <a:pt x="57" y="43"/>
                      <a:pt x="51" y="45"/>
                      <a:pt x="51" y="46"/>
                    </a:cubicBezTo>
                    <a:cubicBezTo>
                      <a:pt x="52" y="47"/>
                      <a:pt x="56" y="46"/>
                      <a:pt x="55" y="49"/>
                    </a:cubicBezTo>
                    <a:cubicBezTo>
                      <a:pt x="54" y="51"/>
                      <a:pt x="57" y="53"/>
                      <a:pt x="59" y="51"/>
                    </a:cubicBezTo>
                    <a:cubicBezTo>
                      <a:pt x="61" y="50"/>
                      <a:pt x="64" y="48"/>
                      <a:pt x="67" y="48"/>
                    </a:cubicBezTo>
                    <a:cubicBezTo>
                      <a:pt x="70" y="48"/>
                      <a:pt x="71" y="48"/>
                      <a:pt x="72" y="46"/>
                    </a:cubicBezTo>
                    <a:cubicBezTo>
                      <a:pt x="72" y="46"/>
                      <a:pt x="69" y="46"/>
                      <a:pt x="68" y="46"/>
                    </a:cubicBezTo>
                    <a:cubicBezTo>
                      <a:pt x="66" y="46"/>
                      <a:pt x="64" y="47"/>
                      <a:pt x="63" y="44"/>
                    </a:cubicBezTo>
                    <a:cubicBezTo>
                      <a:pt x="60" y="40"/>
                      <a:pt x="70" y="38"/>
                      <a:pt x="72" y="38"/>
                    </a:cubicBezTo>
                    <a:cubicBezTo>
                      <a:pt x="74" y="37"/>
                      <a:pt x="76" y="36"/>
                      <a:pt x="78" y="35"/>
                    </a:cubicBezTo>
                    <a:cubicBezTo>
                      <a:pt x="79" y="33"/>
                      <a:pt x="81" y="31"/>
                      <a:pt x="84" y="31"/>
                    </a:cubicBezTo>
                    <a:cubicBezTo>
                      <a:pt x="85" y="31"/>
                      <a:pt x="87" y="31"/>
                      <a:pt x="87" y="28"/>
                    </a:cubicBezTo>
                    <a:cubicBezTo>
                      <a:pt x="87" y="27"/>
                      <a:pt x="86" y="27"/>
                      <a:pt x="86" y="26"/>
                    </a:cubicBezTo>
                    <a:cubicBezTo>
                      <a:pt x="86" y="25"/>
                      <a:pt x="88" y="25"/>
                      <a:pt x="88" y="25"/>
                    </a:cubicBezTo>
                    <a:cubicBezTo>
                      <a:pt x="88" y="25"/>
                      <a:pt x="86" y="24"/>
                      <a:pt x="86" y="24"/>
                    </a:cubicBezTo>
                    <a:cubicBezTo>
                      <a:pt x="86" y="23"/>
                      <a:pt x="89" y="23"/>
                      <a:pt x="88" y="21"/>
                    </a:cubicBezTo>
                    <a:cubicBezTo>
                      <a:pt x="88" y="21"/>
                      <a:pt x="86" y="20"/>
                      <a:pt x="85" y="19"/>
                    </a:cubicBezTo>
                    <a:cubicBezTo>
                      <a:pt x="84" y="18"/>
                      <a:pt x="83" y="20"/>
                      <a:pt x="82" y="18"/>
                    </a:cubicBezTo>
                    <a:cubicBezTo>
                      <a:pt x="81" y="17"/>
                      <a:pt x="80" y="17"/>
                      <a:pt x="78" y="18"/>
                    </a:cubicBezTo>
                    <a:cubicBezTo>
                      <a:pt x="77" y="18"/>
                      <a:pt x="76" y="15"/>
                      <a:pt x="75" y="15"/>
                    </a:cubicBezTo>
                    <a:cubicBezTo>
                      <a:pt x="74" y="14"/>
                      <a:pt x="73" y="16"/>
                      <a:pt x="72" y="17"/>
                    </a:cubicBezTo>
                    <a:cubicBezTo>
                      <a:pt x="71" y="17"/>
                      <a:pt x="70" y="14"/>
                      <a:pt x="69" y="14"/>
                    </a:cubicBezTo>
                    <a:cubicBezTo>
                      <a:pt x="68" y="14"/>
                      <a:pt x="65" y="15"/>
                      <a:pt x="65" y="14"/>
                    </a:cubicBezTo>
                    <a:cubicBezTo>
                      <a:pt x="65" y="13"/>
                      <a:pt x="65" y="11"/>
                      <a:pt x="64" y="10"/>
                    </a:cubicBezTo>
                    <a:cubicBezTo>
                      <a:pt x="63" y="9"/>
                      <a:pt x="61" y="10"/>
                      <a:pt x="60" y="9"/>
                    </a:cubicBezTo>
                    <a:cubicBezTo>
                      <a:pt x="59" y="8"/>
                      <a:pt x="58" y="6"/>
                      <a:pt x="60" y="5"/>
                    </a:cubicBezTo>
                    <a:cubicBezTo>
                      <a:pt x="61" y="5"/>
                      <a:pt x="59" y="2"/>
                      <a:pt x="58" y="2"/>
                    </a:cubicBezTo>
                    <a:cubicBezTo>
                      <a:pt x="57" y="1"/>
                      <a:pt x="54" y="2"/>
                      <a:pt x="53" y="1"/>
                    </a:cubicBezTo>
                    <a:cubicBezTo>
                      <a:pt x="50" y="0"/>
                      <a:pt x="50" y="6"/>
                      <a:pt x="47" y="2"/>
                    </a:cubicBezTo>
                    <a:cubicBezTo>
                      <a:pt x="46" y="2"/>
                      <a:pt x="44" y="3"/>
                      <a:pt x="43" y="3"/>
                    </a:cubicBezTo>
                    <a:cubicBezTo>
                      <a:pt x="41" y="4"/>
                      <a:pt x="42" y="9"/>
                      <a:pt x="41" y="9"/>
                    </a:cubicBezTo>
                    <a:cubicBezTo>
                      <a:pt x="40" y="9"/>
                      <a:pt x="39" y="7"/>
                      <a:pt x="38" y="7"/>
                    </a:cubicBezTo>
                    <a:cubicBezTo>
                      <a:pt x="38" y="7"/>
                      <a:pt x="37" y="8"/>
                      <a:pt x="36" y="8"/>
                    </a:cubicBezTo>
                    <a:cubicBezTo>
                      <a:pt x="35" y="8"/>
                      <a:pt x="34" y="7"/>
                      <a:pt x="34" y="6"/>
                    </a:cubicBezTo>
                    <a:cubicBezTo>
                      <a:pt x="34" y="5"/>
                      <a:pt x="32" y="7"/>
                      <a:pt x="31" y="7"/>
                    </a:cubicBezTo>
                    <a:cubicBezTo>
                      <a:pt x="30" y="7"/>
                      <a:pt x="30" y="6"/>
                      <a:pt x="29" y="6"/>
                    </a:cubicBezTo>
                    <a:cubicBezTo>
                      <a:pt x="28" y="6"/>
                      <a:pt x="28" y="7"/>
                      <a:pt x="28" y="8"/>
                    </a:cubicBezTo>
                    <a:cubicBezTo>
                      <a:pt x="28" y="8"/>
                      <a:pt x="21" y="5"/>
                      <a:pt x="21" y="5"/>
                    </a:cubicBezTo>
                    <a:cubicBezTo>
                      <a:pt x="18" y="4"/>
                      <a:pt x="15" y="4"/>
                      <a:pt x="12" y="4"/>
                    </a:cubicBezTo>
                    <a:cubicBezTo>
                      <a:pt x="10" y="4"/>
                      <a:pt x="9" y="6"/>
                      <a:pt x="6" y="6"/>
                    </a:cubicBezTo>
                    <a:cubicBezTo>
                      <a:pt x="6" y="9"/>
                      <a:pt x="9" y="9"/>
                      <a:pt x="9" y="11"/>
                    </a:cubicBezTo>
                    <a:cubicBezTo>
                      <a:pt x="9" y="12"/>
                      <a:pt x="10" y="13"/>
                      <a:pt x="10" y="14"/>
                    </a:cubicBezTo>
                    <a:cubicBezTo>
                      <a:pt x="9" y="15"/>
                      <a:pt x="6" y="15"/>
                      <a:pt x="5" y="16"/>
                    </a:cubicBezTo>
                    <a:cubicBezTo>
                      <a:pt x="2" y="18"/>
                      <a:pt x="3" y="20"/>
                      <a:pt x="2" y="23"/>
                    </a:cubicBezTo>
                    <a:cubicBezTo>
                      <a:pt x="2" y="25"/>
                      <a:pt x="1" y="26"/>
                      <a:pt x="0" y="27"/>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66" name="Freeform 657">
                <a:extLst>
                  <a:ext uri="{FF2B5EF4-FFF2-40B4-BE49-F238E27FC236}">
                    <a16:creationId xmlns:a16="http://schemas.microsoft.com/office/drawing/2014/main" id="{F983CC03-5E41-9AFB-6C2A-68A6A7C49943}"/>
                  </a:ext>
                </a:extLst>
              </p:cNvPr>
              <p:cNvSpPr>
                <a:spLocks/>
              </p:cNvSpPr>
              <p:nvPr/>
            </p:nvSpPr>
            <p:spPr bwMode="auto">
              <a:xfrm>
                <a:off x="6250685" y="2816280"/>
                <a:ext cx="157367" cy="68125"/>
              </a:xfrm>
              <a:custGeom>
                <a:avLst/>
                <a:gdLst>
                  <a:gd name="T0" fmla="*/ 30 w 30"/>
                  <a:gd name="T1" fmla="*/ 4 h 12"/>
                  <a:gd name="T2" fmla="*/ 22 w 30"/>
                  <a:gd name="T3" fmla="*/ 0 h 12"/>
                  <a:gd name="T4" fmla="*/ 17 w 30"/>
                  <a:gd name="T5" fmla="*/ 0 h 12"/>
                  <a:gd name="T6" fmla="*/ 14 w 30"/>
                  <a:gd name="T7" fmla="*/ 1 h 12"/>
                  <a:gd name="T8" fmla="*/ 11 w 30"/>
                  <a:gd name="T9" fmla="*/ 0 h 12"/>
                  <a:gd name="T10" fmla="*/ 8 w 30"/>
                  <a:gd name="T11" fmla="*/ 3 h 12"/>
                  <a:gd name="T12" fmla="*/ 3 w 30"/>
                  <a:gd name="T13" fmla="*/ 9 h 12"/>
                  <a:gd name="T14" fmla="*/ 11 w 30"/>
                  <a:gd name="T15" fmla="*/ 11 h 12"/>
                  <a:gd name="T16" fmla="*/ 13 w 30"/>
                  <a:gd name="T17" fmla="*/ 9 h 12"/>
                  <a:gd name="T18" fmla="*/ 18 w 30"/>
                  <a:gd name="T19" fmla="*/ 9 h 12"/>
                  <a:gd name="T20" fmla="*/ 19 w 30"/>
                  <a:gd name="T21" fmla="*/ 6 h 12"/>
                  <a:gd name="T22" fmla="*/ 24 w 30"/>
                  <a:gd name="T23" fmla="*/ 7 h 12"/>
                  <a:gd name="T24" fmla="*/ 28 w 30"/>
                  <a:gd name="T25" fmla="*/ 7 h 12"/>
                  <a:gd name="T26" fmla="*/ 30 w 30"/>
                  <a:gd name="T2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12">
                    <a:moveTo>
                      <a:pt x="30" y="4"/>
                    </a:moveTo>
                    <a:cubicBezTo>
                      <a:pt x="27" y="2"/>
                      <a:pt x="26" y="0"/>
                      <a:pt x="22" y="0"/>
                    </a:cubicBezTo>
                    <a:cubicBezTo>
                      <a:pt x="20" y="0"/>
                      <a:pt x="19" y="0"/>
                      <a:pt x="17" y="0"/>
                    </a:cubicBezTo>
                    <a:cubicBezTo>
                      <a:pt x="15" y="0"/>
                      <a:pt x="15" y="1"/>
                      <a:pt x="14" y="1"/>
                    </a:cubicBezTo>
                    <a:cubicBezTo>
                      <a:pt x="13" y="1"/>
                      <a:pt x="12" y="0"/>
                      <a:pt x="11" y="0"/>
                    </a:cubicBezTo>
                    <a:cubicBezTo>
                      <a:pt x="10" y="1"/>
                      <a:pt x="9" y="2"/>
                      <a:pt x="8" y="3"/>
                    </a:cubicBezTo>
                    <a:cubicBezTo>
                      <a:pt x="6" y="5"/>
                      <a:pt x="0" y="4"/>
                      <a:pt x="3" y="9"/>
                    </a:cubicBezTo>
                    <a:cubicBezTo>
                      <a:pt x="4" y="11"/>
                      <a:pt x="8" y="12"/>
                      <a:pt x="11" y="11"/>
                    </a:cubicBezTo>
                    <a:cubicBezTo>
                      <a:pt x="12" y="11"/>
                      <a:pt x="12" y="9"/>
                      <a:pt x="13" y="9"/>
                    </a:cubicBezTo>
                    <a:cubicBezTo>
                      <a:pt x="15" y="9"/>
                      <a:pt x="17" y="9"/>
                      <a:pt x="18" y="9"/>
                    </a:cubicBezTo>
                    <a:cubicBezTo>
                      <a:pt x="19" y="9"/>
                      <a:pt x="19" y="7"/>
                      <a:pt x="19" y="6"/>
                    </a:cubicBezTo>
                    <a:cubicBezTo>
                      <a:pt x="20" y="5"/>
                      <a:pt x="23" y="7"/>
                      <a:pt x="24" y="7"/>
                    </a:cubicBezTo>
                    <a:cubicBezTo>
                      <a:pt x="25" y="7"/>
                      <a:pt x="27" y="7"/>
                      <a:pt x="28" y="7"/>
                    </a:cubicBezTo>
                    <a:cubicBezTo>
                      <a:pt x="29" y="7"/>
                      <a:pt x="29" y="5"/>
                      <a:pt x="30" y="4"/>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67" name="Freeform 658">
                <a:extLst>
                  <a:ext uri="{FF2B5EF4-FFF2-40B4-BE49-F238E27FC236}">
                    <a16:creationId xmlns:a16="http://schemas.microsoft.com/office/drawing/2014/main" id="{0863C8A9-74C1-47A7-D1F7-CE2E23B49E3A}"/>
                  </a:ext>
                </a:extLst>
              </p:cNvPr>
              <p:cNvSpPr>
                <a:spLocks/>
              </p:cNvSpPr>
              <p:nvPr/>
            </p:nvSpPr>
            <p:spPr bwMode="auto">
              <a:xfrm>
                <a:off x="6424144" y="2566488"/>
                <a:ext cx="246779" cy="194915"/>
              </a:xfrm>
              <a:custGeom>
                <a:avLst/>
                <a:gdLst>
                  <a:gd name="T0" fmla="*/ 11 w 47"/>
                  <a:gd name="T1" fmla="*/ 29 h 35"/>
                  <a:gd name="T2" fmla="*/ 18 w 47"/>
                  <a:gd name="T3" fmla="*/ 30 h 35"/>
                  <a:gd name="T4" fmla="*/ 23 w 47"/>
                  <a:gd name="T5" fmla="*/ 33 h 35"/>
                  <a:gd name="T6" fmla="*/ 25 w 47"/>
                  <a:gd name="T7" fmla="*/ 31 h 35"/>
                  <a:gd name="T8" fmla="*/ 29 w 47"/>
                  <a:gd name="T9" fmla="*/ 32 h 35"/>
                  <a:gd name="T10" fmla="*/ 33 w 47"/>
                  <a:gd name="T11" fmla="*/ 32 h 35"/>
                  <a:gd name="T12" fmla="*/ 36 w 47"/>
                  <a:gd name="T13" fmla="*/ 33 h 35"/>
                  <a:gd name="T14" fmla="*/ 38 w 47"/>
                  <a:gd name="T15" fmla="*/ 28 h 35"/>
                  <a:gd name="T16" fmla="*/ 42 w 47"/>
                  <a:gd name="T17" fmla="*/ 27 h 35"/>
                  <a:gd name="T18" fmla="*/ 40 w 47"/>
                  <a:gd name="T19" fmla="*/ 22 h 35"/>
                  <a:gd name="T20" fmla="*/ 44 w 47"/>
                  <a:gd name="T21" fmla="*/ 21 h 35"/>
                  <a:gd name="T22" fmla="*/ 45 w 47"/>
                  <a:gd name="T23" fmla="*/ 17 h 35"/>
                  <a:gd name="T24" fmla="*/ 42 w 47"/>
                  <a:gd name="T25" fmla="*/ 15 h 35"/>
                  <a:gd name="T26" fmla="*/ 39 w 47"/>
                  <a:gd name="T27" fmla="*/ 11 h 35"/>
                  <a:gd name="T28" fmla="*/ 38 w 47"/>
                  <a:gd name="T29" fmla="*/ 6 h 35"/>
                  <a:gd name="T30" fmla="*/ 35 w 47"/>
                  <a:gd name="T31" fmla="*/ 2 h 35"/>
                  <a:gd name="T32" fmla="*/ 33 w 47"/>
                  <a:gd name="T33" fmla="*/ 2 h 35"/>
                  <a:gd name="T34" fmla="*/ 30 w 47"/>
                  <a:gd name="T35" fmla="*/ 1 h 35"/>
                  <a:gd name="T36" fmla="*/ 28 w 47"/>
                  <a:gd name="T37" fmla="*/ 2 h 35"/>
                  <a:gd name="T38" fmla="*/ 25 w 47"/>
                  <a:gd name="T39" fmla="*/ 0 h 35"/>
                  <a:gd name="T40" fmla="*/ 22 w 47"/>
                  <a:gd name="T41" fmla="*/ 2 h 35"/>
                  <a:gd name="T42" fmla="*/ 17 w 47"/>
                  <a:gd name="T43" fmla="*/ 3 h 35"/>
                  <a:gd name="T44" fmla="*/ 17 w 47"/>
                  <a:gd name="T45" fmla="*/ 6 h 35"/>
                  <a:gd name="T46" fmla="*/ 13 w 47"/>
                  <a:gd name="T47" fmla="*/ 9 h 35"/>
                  <a:gd name="T48" fmla="*/ 12 w 47"/>
                  <a:gd name="T49" fmla="*/ 13 h 35"/>
                  <a:gd name="T50" fmla="*/ 8 w 47"/>
                  <a:gd name="T51" fmla="*/ 14 h 35"/>
                  <a:gd name="T52" fmla="*/ 1 w 47"/>
                  <a:gd name="T53" fmla="*/ 16 h 35"/>
                  <a:gd name="T54" fmla="*/ 2 w 47"/>
                  <a:gd name="T55" fmla="*/ 24 h 35"/>
                  <a:gd name="T56" fmla="*/ 1 w 47"/>
                  <a:gd name="T57" fmla="*/ 27 h 35"/>
                  <a:gd name="T58" fmla="*/ 1 w 47"/>
                  <a:gd name="T59" fmla="*/ 31 h 35"/>
                  <a:gd name="T60" fmla="*/ 5 w 47"/>
                  <a:gd name="T61" fmla="*/ 30 h 35"/>
                  <a:gd name="T62" fmla="*/ 11 w 47"/>
                  <a:gd name="T63" fmla="*/ 2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35">
                    <a:moveTo>
                      <a:pt x="11" y="29"/>
                    </a:moveTo>
                    <a:cubicBezTo>
                      <a:pt x="14" y="29"/>
                      <a:pt x="16" y="30"/>
                      <a:pt x="18" y="30"/>
                    </a:cubicBezTo>
                    <a:cubicBezTo>
                      <a:pt x="18" y="30"/>
                      <a:pt x="23" y="33"/>
                      <a:pt x="23" y="33"/>
                    </a:cubicBezTo>
                    <a:cubicBezTo>
                      <a:pt x="23" y="32"/>
                      <a:pt x="24" y="29"/>
                      <a:pt x="25" y="31"/>
                    </a:cubicBezTo>
                    <a:cubicBezTo>
                      <a:pt x="27" y="34"/>
                      <a:pt x="28" y="29"/>
                      <a:pt x="29" y="32"/>
                    </a:cubicBezTo>
                    <a:cubicBezTo>
                      <a:pt x="30" y="34"/>
                      <a:pt x="32" y="32"/>
                      <a:pt x="33" y="32"/>
                    </a:cubicBezTo>
                    <a:cubicBezTo>
                      <a:pt x="34" y="31"/>
                      <a:pt x="36" y="35"/>
                      <a:pt x="36" y="33"/>
                    </a:cubicBezTo>
                    <a:cubicBezTo>
                      <a:pt x="37" y="31"/>
                      <a:pt x="36" y="29"/>
                      <a:pt x="38" y="28"/>
                    </a:cubicBezTo>
                    <a:cubicBezTo>
                      <a:pt x="39" y="28"/>
                      <a:pt x="41" y="27"/>
                      <a:pt x="42" y="27"/>
                    </a:cubicBezTo>
                    <a:cubicBezTo>
                      <a:pt x="41" y="26"/>
                      <a:pt x="40" y="24"/>
                      <a:pt x="40" y="22"/>
                    </a:cubicBezTo>
                    <a:cubicBezTo>
                      <a:pt x="40" y="20"/>
                      <a:pt x="42" y="22"/>
                      <a:pt x="44" y="21"/>
                    </a:cubicBezTo>
                    <a:cubicBezTo>
                      <a:pt x="46" y="21"/>
                      <a:pt x="47" y="19"/>
                      <a:pt x="45" y="17"/>
                    </a:cubicBezTo>
                    <a:cubicBezTo>
                      <a:pt x="44" y="16"/>
                      <a:pt x="43" y="17"/>
                      <a:pt x="42" y="15"/>
                    </a:cubicBezTo>
                    <a:cubicBezTo>
                      <a:pt x="41" y="14"/>
                      <a:pt x="40" y="13"/>
                      <a:pt x="39" y="11"/>
                    </a:cubicBezTo>
                    <a:cubicBezTo>
                      <a:pt x="38" y="10"/>
                      <a:pt x="38" y="8"/>
                      <a:pt x="38" y="6"/>
                    </a:cubicBezTo>
                    <a:cubicBezTo>
                      <a:pt x="39" y="4"/>
                      <a:pt x="36" y="2"/>
                      <a:pt x="35" y="2"/>
                    </a:cubicBezTo>
                    <a:cubicBezTo>
                      <a:pt x="34" y="1"/>
                      <a:pt x="34" y="2"/>
                      <a:pt x="33" y="2"/>
                    </a:cubicBezTo>
                    <a:cubicBezTo>
                      <a:pt x="31" y="3"/>
                      <a:pt x="31" y="2"/>
                      <a:pt x="30" y="1"/>
                    </a:cubicBezTo>
                    <a:cubicBezTo>
                      <a:pt x="29" y="0"/>
                      <a:pt x="29" y="2"/>
                      <a:pt x="28" y="2"/>
                    </a:cubicBezTo>
                    <a:cubicBezTo>
                      <a:pt x="27" y="2"/>
                      <a:pt x="25" y="0"/>
                      <a:pt x="25" y="0"/>
                    </a:cubicBezTo>
                    <a:cubicBezTo>
                      <a:pt x="23" y="0"/>
                      <a:pt x="23" y="2"/>
                      <a:pt x="22" y="2"/>
                    </a:cubicBezTo>
                    <a:cubicBezTo>
                      <a:pt x="20" y="3"/>
                      <a:pt x="19" y="3"/>
                      <a:pt x="17" y="3"/>
                    </a:cubicBezTo>
                    <a:cubicBezTo>
                      <a:pt x="16" y="4"/>
                      <a:pt x="17" y="6"/>
                      <a:pt x="17" y="6"/>
                    </a:cubicBezTo>
                    <a:cubicBezTo>
                      <a:pt x="16" y="8"/>
                      <a:pt x="13" y="7"/>
                      <a:pt x="13" y="9"/>
                    </a:cubicBezTo>
                    <a:cubicBezTo>
                      <a:pt x="12" y="10"/>
                      <a:pt x="12" y="11"/>
                      <a:pt x="12" y="13"/>
                    </a:cubicBezTo>
                    <a:cubicBezTo>
                      <a:pt x="12" y="14"/>
                      <a:pt x="9" y="14"/>
                      <a:pt x="8" y="14"/>
                    </a:cubicBezTo>
                    <a:cubicBezTo>
                      <a:pt x="5" y="15"/>
                      <a:pt x="4" y="16"/>
                      <a:pt x="1" y="16"/>
                    </a:cubicBezTo>
                    <a:cubicBezTo>
                      <a:pt x="2" y="19"/>
                      <a:pt x="5" y="21"/>
                      <a:pt x="2" y="24"/>
                    </a:cubicBezTo>
                    <a:cubicBezTo>
                      <a:pt x="0" y="25"/>
                      <a:pt x="0" y="26"/>
                      <a:pt x="1" y="27"/>
                    </a:cubicBezTo>
                    <a:cubicBezTo>
                      <a:pt x="3" y="28"/>
                      <a:pt x="1" y="30"/>
                      <a:pt x="1" y="31"/>
                    </a:cubicBezTo>
                    <a:cubicBezTo>
                      <a:pt x="3" y="31"/>
                      <a:pt x="4" y="31"/>
                      <a:pt x="5" y="30"/>
                    </a:cubicBezTo>
                    <a:cubicBezTo>
                      <a:pt x="7" y="29"/>
                      <a:pt x="10" y="29"/>
                      <a:pt x="11" y="29"/>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68" name="Freeform 659">
                <a:extLst>
                  <a:ext uri="{FF2B5EF4-FFF2-40B4-BE49-F238E27FC236}">
                    <a16:creationId xmlns:a16="http://schemas.microsoft.com/office/drawing/2014/main" id="{8038B1EA-1DA4-AF58-DAAF-9E49258299E4}"/>
                  </a:ext>
                </a:extLst>
              </p:cNvPr>
              <p:cNvSpPr>
                <a:spLocks/>
              </p:cNvSpPr>
              <p:nvPr/>
            </p:nvSpPr>
            <p:spPr bwMode="auto">
              <a:xfrm>
                <a:off x="6366921" y="2555134"/>
                <a:ext cx="152001" cy="105974"/>
              </a:xfrm>
              <a:custGeom>
                <a:avLst/>
                <a:gdLst>
                  <a:gd name="T0" fmla="*/ 16 w 29"/>
                  <a:gd name="T1" fmla="*/ 18 h 19"/>
                  <a:gd name="T2" fmla="*/ 23 w 29"/>
                  <a:gd name="T3" fmla="*/ 15 h 19"/>
                  <a:gd name="T4" fmla="*/ 23 w 29"/>
                  <a:gd name="T5" fmla="*/ 12 h 19"/>
                  <a:gd name="T6" fmla="*/ 27 w 29"/>
                  <a:gd name="T7" fmla="*/ 9 h 19"/>
                  <a:gd name="T8" fmla="*/ 26 w 29"/>
                  <a:gd name="T9" fmla="*/ 4 h 19"/>
                  <a:gd name="T10" fmla="*/ 19 w 29"/>
                  <a:gd name="T11" fmla="*/ 1 h 19"/>
                  <a:gd name="T12" fmla="*/ 10 w 29"/>
                  <a:gd name="T13" fmla="*/ 1 h 19"/>
                  <a:gd name="T14" fmla="*/ 0 w 29"/>
                  <a:gd name="T15" fmla="*/ 4 h 19"/>
                  <a:gd name="T16" fmla="*/ 1 w 29"/>
                  <a:gd name="T17" fmla="*/ 6 h 19"/>
                  <a:gd name="T18" fmla="*/ 2 w 29"/>
                  <a:gd name="T19" fmla="*/ 9 h 19"/>
                  <a:gd name="T20" fmla="*/ 5 w 29"/>
                  <a:gd name="T21" fmla="*/ 10 h 19"/>
                  <a:gd name="T22" fmla="*/ 9 w 29"/>
                  <a:gd name="T23" fmla="*/ 11 h 19"/>
                  <a:gd name="T24" fmla="*/ 8 w 29"/>
                  <a:gd name="T25" fmla="*/ 15 h 19"/>
                  <a:gd name="T26" fmla="*/ 12 w 29"/>
                  <a:gd name="T27" fmla="*/ 18 h 19"/>
                  <a:gd name="T28" fmla="*/ 16 w 29"/>
                  <a:gd name="T29" fmla="*/ 18 h 19"/>
                  <a:gd name="T30" fmla="*/ 16 w 29"/>
                  <a:gd name="T31"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9">
                    <a:moveTo>
                      <a:pt x="16" y="18"/>
                    </a:moveTo>
                    <a:cubicBezTo>
                      <a:pt x="18" y="16"/>
                      <a:pt x="21" y="16"/>
                      <a:pt x="23" y="15"/>
                    </a:cubicBezTo>
                    <a:cubicBezTo>
                      <a:pt x="23" y="14"/>
                      <a:pt x="23" y="13"/>
                      <a:pt x="23" y="12"/>
                    </a:cubicBezTo>
                    <a:cubicBezTo>
                      <a:pt x="24" y="10"/>
                      <a:pt x="25" y="10"/>
                      <a:pt x="27" y="9"/>
                    </a:cubicBezTo>
                    <a:cubicBezTo>
                      <a:pt x="29" y="8"/>
                      <a:pt x="28" y="5"/>
                      <a:pt x="26" y="4"/>
                    </a:cubicBezTo>
                    <a:cubicBezTo>
                      <a:pt x="24" y="3"/>
                      <a:pt x="22" y="2"/>
                      <a:pt x="19" y="1"/>
                    </a:cubicBezTo>
                    <a:cubicBezTo>
                      <a:pt x="17" y="0"/>
                      <a:pt x="13" y="1"/>
                      <a:pt x="10" y="1"/>
                    </a:cubicBezTo>
                    <a:cubicBezTo>
                      <a:pt x="8" y="1"/>
                      <a:pt x="0" y="0"/>
                      <a:pt x="0" y="4"/>
                    </a:cubicBezTo>
                    <a:cubicBezTo>
                      <a:pt x="0" y="4"/>
                      <a:pt x="1" y="5"/>
                      <a:pt x="1" y="6"/>
                    </a:cubicBezTo>
                    <a:cubicBezTo>
                      <a:pt x="2" y="7"/>
                      <a:pt x="1" y="8"/>
                      <a:pt x="2" y="9"/>
                    </a:cubicBezTo>
                    <a:cubicBezTo>
                      <a:pt x="3" y="9"/>
                      <a:pt x="4" y="11"/>
                      <a:pt x="5" y="10"/>
                    </a:cubicBezTo>
                    <a:cubicBezTo>
                      <a:pt x="7" y="10"/>
                      <a:pt x="9" y="9"/>
                      <a:pt x="9" y="11"/>
                    </a:cubicBezTo>
                    <a:cubicBezTo>
                      <a:pt x="9" y="12"/>
                      <a:pt x="9" y="14"/>
                      <a:pt x="8" y="15"/>
                    </a:cubicBezTo>
                    <a:cubicBezTo>
                      <a:pt x="11" y="15"/>
                      <a:pt x="11" y="15"/>
                      <a:pt x="12" y="18"/>
                    </a:cubicBezTo>
                    <a:cubicBezTo>
                      <a:pt x="13" y="18"/>
                      <a:pt x="16" y="18"/>
                      <a:pt x="16" y="18"/>
                    </a:cubicBezTo>
                    <a:cubicBezTo>
                      <a:pt x="17" y="17"/>
                      <a:pt x="15" y="19"/>
                      <a:pt x="16" y="18"/>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69" name="Freeform 660">
                <a:extLst>
                  <a:ext uri="{FF2B5EF4-FFF2-40B4-BE49-F238E27FC236}">
                    <a16:creationId xmlns:a16="http://schemas.microsoft.com/office/drawing/2014/main" id="{1FB163EA-B468-8E26-14EC-82DDD1595597}"/>
                  </a:ext>
                </a:extLst>
              </p:cNvPr>
              <p:cNvSpPr>
                <a:spLocks/>
              </p:cNvSpPr>
              <p:nvPr/>
            </p:nvSpPr>
            <p:spPr bwMode="auto">
              <a:xfrm>
                <a:off x="6366921" y="2488902"/>
                <a:ext cx="187768" cy="100297"/>
              </a:xfrm>
              <a:custGeom>
                <a:avLst/>
                <a:gdLst>
                  <a:gd name="T0" fmla="*/ 11 w 36"/>
                  <a:gd name="T1" fmla="*/ 13 h 18"/>
                  <a:gd name="T2" fmla="*/ 19 w 36"/>
                  <a:gd name="T3" fmla="*/ 12 h 18"/>
                  <a:gd name="T4" fmla="*/ 25 w 36"/>
                  <a:gd name="T5" fmla="*/ 15 h 18"/>
                  <a:gd name="T6" fmla="*/ 29 w 36"/>
                  <a:gd name="T7" fmla="*/ 17 h 18"/>
                  <a:gd name="T8" fmla="*/ 33 w 36"/>
                  <a:gd name="T9" fmla="*/ 16 h 18"/>
                  <a:gd name="T10" fmla="*/ 36 w 36"/>
                  <a:gd name="T11" fmla="*/ 14 h 18"/>
                  <a:gd name="T12" fmla="*/ 34 w 36"/>
                  <a:gd name="T13" fmla="*/ 8 h 18"/>
                  <a:gd name="T14" fmla="*/ 31 w 36"/>
                  <a:gd name="T15" fmla="*/ 4 h 18"/>
                  <a:gd name="T16" fmla="*/ 25 w 36"/>
                  <a:gd name="T17" fmla="*/ 3 h 18"/>
                  <a:gd name="T18" fmla="*/ 18 w 36"/>
                  <a:gd name="T19" fmla="*/ 1 h 18"/>
                  <a:gd name="T20" fmla="*/ 17 w 36"/>
                  <a:gd name="T21" fmla="*/ 5 h 18"/>
                  <a:gd name="T22" fmla="*/ 15 w 36"/>
                  <a:gd name="T23" fmla="*/ 7 h 18"/>
                  <a:gd name="T24" fmla="*/ 8 w 36"/>
                  <a:gd name="T25" fmla="*/ 4 h 18"/>
                  <a:gd name="T26" fmla="*/ 0 w 36"/>
                  <a:gd name="T27" fmla="*/ 15 h 18"/>
                  <a:gd name="T28" fmla="*/ 11 w 36"/>
                  <a:gd name="T29"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18">
                    <a:moveTo>
                      <a:pt x="11" y="13"/>
                    </a:moveTo>
                    <a:cubicBezTo>
                      <a:pt x="14" y="13"/>
                      <a:pt x="16" y="12"/>
                      <a:pt x="19" y="12"/>
                    </a:cubicBezTo>
                    <a:cubicBezTo>
                      <a:pt x="20" y="12"/>
                      <a:pt x="24" y="14"/>
                      <a:pt x="25" y="15"/>
                    </a:cubicBezTo>
                    <a:cubicBezTo>
                      <a:pt x="26" y="16"/>
                      <a:pt x="27" y="18"/>
                      <a:pt x="29" y="17"/>
                    </a:cubicBezTo>
                    <a:cubicBezTo>
                      <a:pt x="30" y="17"/>
                      <a:pt x="31" y="16"/>
                      <a:pt x="33" y="16"/>
                    </a:cubicBezTo>
                    <a:cubicBezTo>
                      <a:pt x="34" y="16"/>
                      <a:pt x="34" y="14"/>
                      <a:pt x="36" y="14"/>
                    </a:cubicBezTo>
                    <a:cubicBezTo>
                      <a:pt x="35" y="12"/>
                      <a:pt x="33" y="9"/>
                      <a:pt x="34" y="8"/>
                    </a:cubicBezTo>
                    <a:cubicBezTo>
                      <a:pt x="35" y="6"/>
                      <a:pt x="32" y="4"/>
                      <a:pt x="31" y="4"/>
                    </a:cubicBezTo>
                    <a:cubicBezTo>
                      <a:pt x="29" y="3"/>
                      <a:pt x="27" y="5"/>
                      <a:pt x="25" y="3"/>
                    </a:cubicBezTo>
                    <a:cubicBezTo>
                      <a:pt x="22" y="1"/>
                      <a:pt x="21" y="0"/>
                      <a:pt x="18" y="1"/>
                    </a:cubicBezTo>
                    <a:cubicBezTo>
                      <a:pt x="16" y="2"/>
                      <a:pt x="17" y="3"/>
                      <a:pt x="17" y="5"/>
                    </a:cubicBezTo>
                    <a:cubicBezTo>
                      <a:pt x="16" y="6"/>
                      <a:pt x="16" y="7"/>
                      <a:pt x="15" y="7"/>
                    </a:cubicBezTo>
                    <a:cubicBezTo>
                      <a:pt x="12" y="9"/>
                      <a:pt x="10" y="5"/>
                      <a:pt x="8" y="4"/>
                    </a:cubicBezTo>
                    <a:cubicBezTo>
                      <a:pt x="3" y="0"/>
                      <a:pt x="0" y="11"/>
                      <a:pt x="0" y="15"/>
                    </a:cubicBezTo>
                    <a:cubicBezTo>
                      <a:pt x="4" y="13"/>
                      <a:pt x="7" y="13"/>
                      <a:pt x="11" y="13"/>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70" name="Freeform 661">
                <a:extLst>
                  <a:ext uri="{FF2B5EF4-FFF2-40B4-BE49-F238E27FC236}">
                    <a16:creationId xmlns:a16="http://schemas.microsoft.com/office/drawing/2014/main" id="{8724451A-1D11-93D7-17E6-50367A146442}"/>
                  </a:ext>
                </a:extLst>
              </p:cNvPr>
              <p:cNvSpPr>
                <a:spLocks/>
              </p:cNvSpPr>
              <p:nvPr/>
            </p:nvSpPr>
            <p:spPr bwMode="auto">
              <a:xfrm>
                <a:off x="6424144" y="2428347"/>
                <a:ext cx="125179" cy="83263"/>
              </a:xfrm>
              <a:custGeom>
                <a:avLst/>
                <a:gdLst>
                  <a:gd name="T0" fmla="*/ 16 w 24"/>
                  <a:gd name="T1" fmla="*/ 15 h 15"/>
                  <a:gd name="T2" fmla="*/ 20 w 24"/>
                  <a:gd name="T3" fmla="*/ 15 h 15"/>
                  <a:gd name="T4" fmla="*/ 22 w 24"/>
                  <a:gd name="T5" fmla="*/ 13 h 15"/>
                  <a:gd name="T6" fmla="*/ 22 w 24"/>
                  <a:gd name="T7" fmla="*/ 10 h 15"/>
                  <a:gd name="T8" fmla="*/ 21 w 24"/>
                  <a:gd name="T9" fmla="*/ 5 h 15"/>
                  <a:gd name="T10" fmla="*/ 24 w 24"/>
                  <a:gd name="T11" fmla="*/ 0 h 15"/>
                  <a:gd name="T12" fmla="*/ 12 w 24"/>
                  <a:gd name="T13" fmla="*/ 0 h 15"/>
                  <a:gd name="T14" fmla="*/ 6 w 24"/>
                  <a:gd name="T15" fmla="*/ 1 h 15"/>
                  <a:gd name="T16" fmla="*/ 0 w 24"/>
                  <a:gd name="T17" fmla="*/ 5 h 15"/>
                  <a:gd name="T18" fmla="*/ 2 w 24"/>
                  <a:gd name="T19" fmla="*/ 6 h 15"/>
                  <a:gd name="T20" fmla="*/ 2 w 24"/>
                  <a:gd name="T21" fmla="*/ 8 h 15"/>
                  <a:gd name="T22" fmla="*/ 7 w 24"/>
                  <a:gd name="T23" fmla="*/ 9 h 15"/>
                  <a:gd name="T24" fmla="*/ 6 w 24"/>
                  <a:gd name="T25" fmla="*/ 13 h 15"/>
                  <a:gd name="T26" fmla="*/ 11 w 24"/>
                  <a:gd name="T27" fmla="*/ 12 h 15"/>
                  <a:gd name="T28" fmla="*/ 16 w 24"/>
                  <a:gd name="T2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5">
                    <a:moveTo>
                      <a:pt x="16" y="15"/>
                    </a:moveTo>
                    <a:cubicBezTo>
                      <a:pt x="17" y="15"/>
                      <a:pt x="19" y="15"/>
                      <a:pt x="20" y="15"/>
                    </a:cubicBezTo>
                    <a:cubicBezTo>
                      <a:pt x="20" y="14"/>
                      <a:pt x="22" y="14"/>
                      <a:pt x="22" y="13"/>
                    </a:cubicBezTo>
                    <a:cubicBezTo>
                      <a:pt x="22" y="12"/>
                      <a:pt x="22" y="11"/>
                      <a:pt x="22" y="10"/>
                    </a:cubicBezTo>
                    <a:cubicBezTo>
                      <a:pt x="21" y="8"/>
                      <a:pt x="20" y="7"/>
                      <a:pt x="21" y="5"/>
                    </a:cubicBezTo>
                    <a:cubicBezTo>
                      <a:pt x="23" y="4"/>
                      <a:pt x="24" y="2"/>
                      <a:pt x="24" y="0"/>
                    </a:cubicBezTo>
                    <a:cubicBezTo>
                      <a:pt x="22" y="3"/>
                      <a:pt x="15" y="0"/>
                      <a:pt x="12" y="0"/>
                    </a:cubicBezTo>
                    <a:cubicBezTo>
                      <a:pt x="10" y="0"/>
                      <a:pt x="8" y="0"/>
                      <a:pt x="6" y="1"/>
                    </a:cubicBezTo>
                    <a:cubicBezTo>
                      <a:pt x="5" y="1"/>
                      <a:pt x="0" y="5"/>
                      <a:pt x="0" y="5"/>
                    </a:cubicBezTo>
                    <a:cubicBezTo>
                      <a:pt x="0" y="6"/>
                      <a:pt x="3" y="5"/>
                      <a:pt x="2" y="6"/>
                    </a:cubicBezTo>
                    <a:cubicBezTo>
                      <a:pt x="2" y="7"/>
                      <a:pt x="2" y="7"/>
                      <a:pt x="2" y="8"/>
                    </a:cubicBezTo>
                    <a:cubicBezTo>
                      <a:pt x="3" y="10"/>
                      <a:pt x="7" y="9"/>
                      <a:pt x="7" y="9"/>
                    </a:cubicBezTo>
                    <a:cubicBezTo>
                      <a:pt x="7" y="10"/>
                      <a:pt x="6" y="12"/>
                      <a:pt x="6" y="13"/>
                    </a:cubicBezTo>
                    <a:cubicBezTo>
                      <a:pt x="7" y="12"/>
                      <a:pt x="9" y="11"/>
                      <a:pt x="11" y="12"/>
                    </a:cubicBezTo>
                    <a:cubicBezTo>
                      <a:pt x="13" y="13"/>
                      <a:pt x="14" y="15"/>
                      <a:pt x="16" y="15"/>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71" name="Freeform 662">
                <a:extLst>
                  <a:ext uri="{FF2B5EF4-FFF2-40B4-BE49-F238E27FC236}">
                    <a16:creationId xmlns:a16="http://schemas.microsoft.com/office/drawing/2014/main" id="{95DAD31E-26F4-E60C-1313-2698900EDDE3}"/>
                  </a:ext>
                </a:extLst>
              </p:cNvPr>
              <p:cNvSpPr>
                <a:spLocks/>
              </p:cNvSpPr>
              <p:nvPr/>
            </p:nvSpPr>
            <p:spPr bwMode="auto">
              <a:xfrm>
                <a:off x="6329369" y="2600552"/>
                <a:ext cx="84048" cy="43525"/>
              </a:xfrm>
              <a:custGeom>
                <a:avLst/>
                <a:gdLst>
                  <a:gd name="T0" fmla="*/ 16 w 16"/>
                  <a:gd name="T1" fmla="*/ 4 h 8"/>
                  <a:gd name="T2" fmla="*/ 12 w 16"/>
                  <a:gd name="T3" fmla="*/ 2 h 8"/>
                  <a:gd name="T4" fmla="*/ 8 w 16"/>
                  <a:gd name="T5" fmla="*/ 0 h 8"/>
                  <a:gd name="T6" fmla="*/ 7 w 16"/>
                  <a:gd name="T7" fmla="*/ 3 h 8"/>
                  <a:gd name="T8" fmla="*/ 5 w 16"/>
                  <a:gd name="T9" fmla="*/ 2 h 8"/>
                  <a:gd name="T10" fmla="*/ 2 w 16"/>
                  <a:gd name="T11" fmla="*/ 3 h 8"/>
                  <a:gd name="T12" fmla="*/ 0 w 16"/>
                  <a:gd name="T13" fmla="*/ 5 h 8"/>
                  <a:gd name="T14" fmla="*/ 0 w 16"/>
                  <a:gd name="T15" fmla="*/ 6 h 8"/>
                  <a:gd name="T16" fmla="*/ 2 w 16"/>
                  <a:gd name="T17" fmla="*/ 6 h 8"/>
                  <a:gd name="T18" fmla="*/ 8 w 16"/>
                  <a:gd name="T19" fmla="*/ 7 h 8"/>
                  <a:gd name="T20" fmla="*/ 16 w 16"/>
                  <a:gd name="T2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8">
                    <a:moveTo>
                      <a:pt x="16" y="4"/>
                    </a:moveTo>
                    <a:cubicBezTo>
                      <a:pt x="16" y="1"/>
                      <a:pt x="14" y="2"/>
                      <a:pt x="12" y="2"/>
                    </a:cubicBezTo>
                    <a:cubicBezTo>
                      <a:pt x="11" y="3"/>
                      <a:pt x="10" y="1"/>
                      <a:pt x="8" y="0"/>
                    </a:cubicBezTo>
                    <a:cubicBezTo>
                      <a:pt x="8" y="1"/>
                      <a:pt x="8" y="2"/>
                      <a:pt x="7" y="3"/>
                    </a:cubicBezTo>
                    <a:cubicBezTo>
                      <a:pt x="6" y="3"/>
                      <a:pt x="7" y="1"/>
                      <a:pt x="5" y="2"/>
                    </a:cubicBezTo>
                    <a:cubicBezTo>
                      <a:pt x="4" y="2"/>
                      <a:pt x="2" y="2"/>
                      <a:pt x="2" y="3"/>
                    </a:cubicBezTo>
                    <a:cubicBezTo>
                      <a:pt x="1" y="5"/>
                      <a:pt x="2" y="6"/>
                      <a:pt x="0" y="5"/>
                    </a:cubicBezTo>
                    <a:cubicBezTo>
                      <a:pt x="0" y="5"/>
                      <a:pt x="0" y="5"/>
                      <a:pt x="0" y="6"/>
                    </a:cubicBezTo>
                    <a:cubicBezTo>
                      <a:pt x="0" y="6"/>
                      <a:pt x="1" y="6"/>
                      <a:pt x="2" y="6"/>
                    </a:cubicBezTo>
                    <a:cubicBezTo>
                      <a:pt x="4" y="7"/>
                      <a:pt x="6" y="7"/>
                      <a:pt x="8" y="7"/>
                    </a:cubicBezTo>
                    <a:cubicBezTo>
                      <a:pt x="10" y="7"/>
                      <a:pt x="16" y="8"/>
                      <a:pt x="16" y="4"/>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72" name="Freeform 663">
                <a:extLst>
                  <a:ext uri="{FF2B5EF4-FFF2-40B4-BE49-F238E27FC236}">
                    <a16:creationId xmlns:a16="http://schemas.microsoft.com/office/drawing/2014/main" id="{E8A94585-4813-C918-C463-D02CD6F5B6DB}"/>
                  </a:ext>
                </a:extLst>
              </p:cNvPr>
              <p:cNvSpPr>
                <a:spLocks/>
              </p:cNvSpPr>
              <p:nvPr/>
            </p:nvSpPr>
            <p:spPr bwMode="auto">
              <a:xfrm>
                <a:off x="6198824" y="2611904"/>
                <a:ext cx="250355" cy="232761"/>
              </a:xfrm>
              <a:custGeom>
                <a:avLst/>
                <a:gdLst>
                  <a:gd name="T0" fmla="*/ 1 w 48"/>
                  <a:gd name="T1" fmla="*/ 12 h 42"/>
                  <a:gd name="T2" fmla="*/ 0 w 48"/>
                  <a:gd name="T3" fmla="*/ 16 h 42"/>
                  <a:gd name="T4" fmla="*/ 2 w 48"/>
                  <a:gd name="T5" fmla="*/ 20 h 42"/>
                  <a:gd name="T6" fmla="*/ 4 w 48"/>
                  <a:gd name="T7" fmla="*/ 27 h 42"/>
                  <a:gd name="T8" fmla="*/ 9 w 48"/>
                  <a:gd name="T9" fmla="*/ 31 h 42"/>
                  <a:gd name="T10" fmla="*/ 10 w 48"/>
                  <a:gd name="T11" fmla="*/ 33 h 42"/>
                  <a:gd name="T12" fmla="*/ 13 w 48"/>
                  <a:gd name="T13" fmla="*/ 32 h 42"/>
                  <a:gd name="T14" fmla="*/ 21 w 48"/>
                  <a:gd name="T15" fmla="*/ 36 h 42"/>
                  <a:gd name="T16" fmla="*/ 25 w 48"/>
                  <a:gd name="T17" fmla="*/ 37 h 42"/>
                  <a:gd name="T18" fmla="*/ 33 w 48"/>
                  <a:gd name="T19" fmla="*/ 37 h 42"/>
                  <a:gd name="T20" fmla="*/ 39 w 48"/>
                  <a:gd name="T21" fmla="*/ 41 h 42"/>
                  <a:gd name="T22" fmla="*/ 41 w 48"/>
                  <a:gd name="T23" fmla="*/ 35 h 42"/>
                  <a:gd name="T24" fmla="*/ 44 w 48"/>
                  <a:gd name="T25" fmla="*/ 32 h 42"/>
                  <a:gd name="T26" fmla="*/ 48 w 48"/>
                  <a:gd name="T27" fmla="*/ 31 h 42"/>
                  <a:gd name="T28" fmla="*/ 45 w 48"/>
                  <a:gd name="T29" fmla="*/ 26 h 42"/>
                  <a:gd name="T30" fmla="*/ 44 w 48"/>
                  <a:gd name="T31" fmla="*/ 19 h 42"/>
                  <a:gd name="T32" fmla="*/ 46 w 48"/>
                  <a:gd name="T33" fmla="*/ 12 h 42"/>
                  <a:gd name="T34" fmla="*/ 44 w 48"/>
                  <a:gd name="T35" fmla="*/ 7 h 42"/>
                  <a:gd name="T36" fmla="*/ 42 w 48"/>
                  <a:gd name="T37" fmla="*/ 5 h 42"/>
                  <a:gd name="T38" fmla="*/ 25 w 48"/>
                  <a:gd name="T39" fmla="*/ 4 h 42"/>
                  <a:gd name="T40" fmla="*/ 20 w 48"/>
                  <a:gd name="T41" fmla="*/ 2 h 42"/>
                  <a:gd name="T42" fmla="*/ 13 w 48"/>
                  <a:gd name="T43" fmla="*/ 4 h 42"/>
                  <a:gd name="T44" fmla="*/ 6 w 48"/>
                  <a:gd name="T45" fmla="*/ 6 h 42"/>
                  <a:gd name="T46" fmla="*/ 2 w 48"/>
                  <a:gd name="T47" fmla="*/ 7 h 42"/>
                  <a:gd name="T48" fmla="*/ 1 w 48"/>
                  <a:gd name="T49" fmla="*/ 9 h 42"/>
                  <a:gd name="T50" fmla="*/ 1 w 48"/>
                  <a:gd name="T51" fmla="*/ 12 h 42"/>
                  <a:gd name="T52" fmla="*/ 1 w 48"/>
                  <a:gd name="T53"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42">
                    <a:moveTo>
                      <a:pt x="1" y="12"/>
                    </a:moveTo>
                    <a:cubicBezTo>
                      <a:pt x="1" y="13"/>
                      <a:pt x="0" y="15"/>
                      <a:pt x="0" y="16"/>
                    </a:cubicBezTo>
                    <a:cubicBezTo>
                      <a:pt x="1" y="17"/>
                      <a:pt x="2" y="19"/>
                      <a:pt x="2" y="20"/>
                    </a:cubicBezTo>
                    <a:cubicBezTo>
                      <a:pt x="2" y="22"/>
                      <a:pt x="3" y="25"/>
                      <a:pt x="4" y="27"/>
                    </a:cubicBezTo>
                    <a:cubicBezTo>
                      <a:pt x="5" y="30"/>
                      <a:pt x="8" y="29"/>
                      <a:pt x="9" y="31"/>
                    </a:cubicBezTo>
                    <a:cubicBezTo>
                      <a:pt x="9" y="31"/>
                      <a:pt x="9" y="33"/>
                      <a:pt x="10" y="33"/>
                    </a:cubicBezTo>
                    <a:cubicBezTo>
                      <a:pt x="11" y="34"/>
                      <a:pt x="12" y="32"/>
                      <a:pt x="13" y="32"/>
                    </a:cubicBezTo>
                    <a:cubicBezTo>
                      <a:pt x="15" y="31"/>
                      <a:pt x="19" y="35"/>
                      <a:pt x="21" y="36"/>
                    </a:cubicBezTo>
                    <a:cubicBezTo>
                      <a:pt x="22" y="37"/>
                      <a:pt x="23" y="39"/>
                      <a:pt x="25" y="37"/>
                    </a:cubicBezTo>
                    <a:cubicBezTo>
                      <a:pt x="26" y="36"/>
                      <a:pt x="31" y="37"/>
                      <a:pt x="33" y="37"/>
                    </a:cubicBezTo>
                    <a:cubicBezTo>
                      <a:pt x="36" y="37"/>
                      <a:pt x="37" y="39"/>
                      <a:pt x="39" y="41"/>
                    </a:cubicBezTo>
                    <a:cubicBezTo>
                      <a:pt x="40" y="42"/>
                      <a:pt x="40" y="36"/>
                      <a:pt x="41" y="35"/>
                    </a:cubicBezTo>
                    <a:cubicBezTo>
                      <a:pt x="42" y="34"/>
                      <a:pt x="43" y="33"/>
                      <a:pt x="44" y="32"/>
                    </a:cubicBezTo>
                    <a:cubicBezTo>
                      <a:pt x="45" y="32"/>
                      <a:pt x="48" y="32"/>
                      <a:pt x="48" y="31"/>
                    </a:cubicBezTo>
                    <a:cubicBezTo>
                      <a:pt x="47" y="28"/>
                      <a:pt x="47" y="27"/>
                      <a:pt x="45" y="26"/>
                    </a:cubicBezTo>
                    <a:cubicBezTo>
                      <a:pt x="43" y="24"/>
                      <a:pt x="46" y="21"/>
                      <a:pt x="44" y="19"/>
                    </a:cubicBezTo>
                    <a:cubicBezTo>
                      <a:pt x="42" y="18"/>
                      <a:pt x="47" y="14"/>
                      <a:pt x="46" y="12"/>
                    </a:cubicBezTo>
                    <a:cubicBezTo>
                      <a:pt x="45" y="10"/>
                      <a:pt x="44" y="9"/>
                      <a:pt x="44" y="7"/>
                    </a:cubicBezTo>
                    <a:cubicBezTo>
                      <a:pt x="44" y="6"/>
                      <a:pt x="44" y="5"/>
                      <a:pt x="42" y="5"/>
                    </a:cubicBezTo>
                    <a:cubicBezTo>
                      <a:pt x="37" y="3"/>
                      <a:pt x="30" y="6"/>
                      <a:pt x="25" y="4"/>
                    </a:cubicBezTo>
                    <a:cubicBezTo>
                      <a:pt x="25" y="7"/>
                      <a:pt x="21" y="2"/>
                      <a:pt x="20" y="2"/>
                    </a:cubicBezTo>
                    <a:cubicBezTo>
                      <a:pt x="17" y="0"/>
                      <a:pt x="15" y="2"/>
                      <a:pt x="13" y="4"/>
                    </a:cubicBezTo>
                    <a:cubicBezTo>
                      <a:pt x="10" y="5"/>
                      <a:pt x="8" y="6"/>
                      <a:pt x="6" y="6"/>
                    </a:cubicBezTo>
                    <a:cubicBezTo>
                      <a:pt x="5" y="7"/>
                      <a:pt x="3" y="7"/>
                      <a:pt x="2" y="7"/>
                    </a:cubicBezTo>
                    <a:cubicBezTo>
                      <a:pt x="1" y="8"/>
                      <a:pt x="3" y="9"/>
                      <a:pt x="1" y="9"/>
                    </a:cubicBezTo>
                    <a:cubicBezTo>
                      <a:pt x="1" y="10"/>
                      <a:pt x="1" y="11"/>
                      <a:pt x="1" y="12"/>
                    </a:cubicBezTo>
                    <a:cubicBezTo>
                      <a:pt x="1" y="14"/>
                      <a:pt x="1" y="12"/>
                      <a:pt x="1" y="12"/>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73" name="Freeform 664">
                <a:extLst>
                  <a:ext uri="{FF2B5EF4-FFF2-40B4-BE49-F238E27FC236}">
                    <a16:creationId xmlns:a16="http://schemas.microsoft.com/office/drawing/2014/main" id="{4D2908CC-BEB0-0306-D7FF-E0522FFE79F9}"/>
                  </a:ext>
                </a:extLst>
              </p:cNvPr>
              <p:cNvSpPr>
                <a:spLocks/>
              </p:cNvSpPr>
              <p:nvPr/>
            </p:nvSpPr>
            <p:spPr bwMode="auto">
              <a:xfrm>
                <a:off x="6350825" y="2856021"/>
                <a:ext cx="241415" cy="166529"/>
              </a:xfrm>
              <a:custGeom>
                <a:avLst/>
                <a:gdLst>
                  <a:gd name="T0" fmla="*/ 38 w 46"/>
                  <a:gd name="T1" fmla="*/ 13 h 30"/>
                  <a:gd name="T2" fmla="*/ 35 w 46"/>
                  <a:gd name="T3" fmla="*/ 6 h 30"/>
                  <a:gd name="T4" fmla="*/ 32 w 46"/>
                  <a:gd name="T5" fmla="*/ 0 h 30"/>
                  <a:gd name="T6" fmla="*/ 22 w 46"/>
                  <a:gd name="T7" fmla="*/ 4 h 30"/>
                  <a:gd name="T8" fmla="*/ 18 w 46"/>
                  <a:gd name="T9" fmla="*/ 3 h 30"/>
                  <a:gd name="T10" fmla="*/ 12 w 46"/>
                  <a:gd name="T11" fmla="*/ 3 h 30"/>
                  <a:gd name="T12" fmla="*/ 8 w 46"/>
                  <a:gd name="T13" fmla="*/ 6 h 30"/>
                  <a:gd name="T14" fmla="*/ 4 w 46"/>
                  <a:gd name="T15" fmla="*/ 14 h 30"/>
                  <a:gd name="T16" fmla="*/ 0 w 46"/>
                  <a:gd name="T17" fmla="*/ 15 h 30"/>
                  <a:gd name="T18" fmla="*/ 3 w 46"/>
                  <a:gd name="T19" fmla="*/ 18 h 30"/>
                  <a:gd name="T20" fmla="*/ 5 w 46"/>
                  <a:gd name="T21" fmla="*/ 22 h 30"/>
                  <a:gd name="T22" fmla="*/ 8 w 46"/>
                  <a:gd name="T23" fmla="*/ 24 h 30"/>
                  <a:gd name="T24" fmla="*/ 11 w 46"/>
                  <a:gd name="T25" fmla="*/ 25 h 30"/>
                  <a:gd name="T26" fmla="*/ 11 w 46"/>
                  <a:gd name="T27" fmla="*/ 28 h 30"/>
                  <a:gd name="T28" fmla="*/ 21 w 46"/>
                  <a:gd name="T29" fmla="*/ 30 h 30"/>
                  <a:gd name="T30" fmla="*/ 28 w 46"/>
                  <a:gd name="T31" fmla="*/ 28 h 30"/>
                  <a:gd name="T32" fmla="*/ 40 w 46"/>
                  <a:gd name="T33" fmla="*/ 30 h 30"/>
                  <a:gd name="T34" fmla="*/ 41 w 46"/>
                  <a:gd name="T35" fmla="*/ 23 h 30"/>
                  <a:gd name="T36" fmla="*/ 46 w 46"/>
                  <a:gd name="T37" fmla="*/ 20 h 30"/>
                  <a:gd name="T38" fmla="*/ 39 w 46"/>
                  <a:gd name="T39" fmla="*/ 20 h 30"/>
                  <a:gd name="T40" fmla="*/ 38 w 46"/>
                  <a:gd name="T41" fmla="*/ 13 h 30"/>
                  <a:gd name="T42" fmla="*/ 38 w 46"/>
                  <a:gd name="T4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30">
                    <a:moveTo>
                      <a:pt x="38" y="13"/>
                    </a:moveTo>
                    <a:cubicBezTo>
                      <a:pt x="39" y="10"/>
                      <a:pt x="36" y="8"/>
                      <a:pt x="35" y="6"/>
                    </a:cubicBezTo>
                    <a:cubicBezTo>
                      <a:pt x="33" y="5"/>
                      <a:pt x="32" y="2"/>
                      <a:pt x="32" y="0"/>
                    </a:cubicBezTo>
                    <a:cubicBezTo>
                      <a:pt x="29" y="1"/>
                      <a:pt x="26" y="4"/>
                      <a:pt x="22" y="4"/>
                    </a:cubicBezTo>
                    <a:cubicBezTo>
                      <a:pt x="21" y="4"/>
                      <a:pt x="19" y="3"/>
                      <a:pt x="18" y="3"/>
                    </a:cubicBezTo>
                    <a:cubicBezTo>
                      <a:pt x="16" y="3"/>
                      <a:pt x="14" y="3"/>
                      <a:pt x="12" y="3"/>
                    </a:cubicBezTo>
                    <a:cubicBezTo>
                      <a:pt x="12" y="3"/>
                      <a:pt x="9" y="6"/>
                      <a:pt x="8" y="6"/>
                    </a:cubicBezTo>
                    <a:cubicBezTo>
                      <a:pt x="7" y="9"/>
                      <a:pt x="5" y="11"/>
                      <a:pt x="4" y="14"/>
                    </a:cubicBezTo>
                    <a:cubicBezTo>
                      <a:pt x="3" y="14"/>
                      <a:pt x="1" y="14"/>
                      <a:pt x="0" y="15"/>
                    </a:cubicBezTo>
                    <a:cubicBezTo>
                      <a:pt x="0" y="16"/>
                      <a:pt x="3" y="17"/>
                      <a:pt x="3" y="18"/>
                    </a:cubicBezTo>
                    <a:cubicBezTo>
                      <a:pt x="3" y="20"/>
                      <a:pt x="4" y="20"/>
                      <a:pt x="5" y="22"/>
                    </a:cubicBezTo>
                    <a:cubicBezTo>
                      <a:pt x="5" y="24"/>
                      <a:pt x="6" y="24"/>
                      <a:pt x="8" y="24"/>
                    </a:cubicBezTo>
                    <a:cubicBezTo>
                      <a:pt x="9" y="24"/>
                      <a:pt x="11" y="24"/>
                      <a:pt x="11" y="25"/>
                    </a:cubicBezTo>
                    <a:cubicBezTo>
                      <a:pt x="11" y="26"/>
                      <a:pt x="11" y="27"/>
                      <a:pt x="11" y="28"/>
                    </a:cubicBezTo>
                    <a:cubicBezTo>
                      <a:pt x="13" y="30"/>
                      <a:pt x="18" y="30"/>
                      <a:pt x="21" y="30"/>
                    </a:cubicBezTo>
                    <a:cubicBezTo>
                      <a:pt x="24" y="30"/>
                      <a:pt x="26" y="30"/>
                      <a:pt x="28" y="28"/>
                    </a:cubicBezTo>
                    <a:cubicBezTo>
                      <a:pt x="32" y="26"/>
                      <a:pt x="36" y="28"/>
                      <a:pt x="40" y="30"/>
                    </a:cubicBezTo>
                    <a:cubicBezTo>
                      <a:pt x="40" y="28"/>
                      <a:pt x="40" y="25"/>
                      <a:pt x="41" y="23"/>
                    </a:cubicBezTo>
                    <a:cubicBezTo>
                      <a:pt x="42" y="22"/>
                      <a:pt x="45" y="24"/>
                      <a:pt x="46" y="20"/>
                    </a:cubicBezTo>
                    <a:cubicBezTo>
                      <a:pt x="43" y="18"/>
                      <a:pt x="42" y="20"/>
                      <a:pt x="39" y="20"/>
                    </a:cubicBezTo>
                    <a:cubicBezTo>
                      <a:pt x="37" y="19"/>
                      <a:pt x="37" y="14"/>
                      <a:pt x="38" y="13"/>
                    </a:cubicBezTo>
                    <a:cubicBezTo>
                      <a:pt x="39" y="11"/>
                      <a:pt x="37" y="15"/>
                      <a:pt x="38" y="13"/>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74" name="Freeform 665">
                <a:extLst>
                  <a:ext uri="{FF2B5EF4-FFF2-40B4-BE49-F238E27FC236}">
                    <a16:creationId xmlns:a16="http://schemas.microsoft.com/office/drawing/2014/main" id="{D4FDC574-FE65-7C84-B554-B2909673A747}"/>
                  </a:ext>
                </a:extLst>
              </p:cNvPr>
              <p:cNvSpPr>
                <a:spLocks/>
              </p:cNvSpPr>
              <p:nvPr/>
            </p:nvSpPr>
            <p:spPr bwMode="auto">
              <a:xfrm>
                <a:off x="6518922" y="2850344"/>
                <a:ext cx="87624" cy="111652"/>
              </a:xfrm>
              <a:custGeom>
                <a:avLst/>
                <a:gdLst>
                  <a:gd name="T0" fmla="*/ 14 w 17"/>
                  <a:gd name="T1" fmla="*/ 10 h 20"/>
                  <a:gd name="T2" fmla="*/ 9 w 17"/>
                  <a:gd name="T3" fmla="*/ 3 h 20"/>
                  <a:gd name="T4" fmla="*/ 0 w 17"/>
                  <a:gd name="T5" fmla="*/ 1 h 20"/>
                  <a:gd name="T6" fmla="*/ 5 w 17"/>
                  <a:gd name="T7" fmla="*/ 10 h 20"/>
                  <a:gd name="T8" fmla="*/ 7 w 17"/>
                  <a:gd name="T9" fmla="*/ 20 h 20"/>
                  <a:gd name="T10" fmla="*/ 10 w 17"/>
                  <a:gd name="T11" fmla="*/ 14 h 20"/>
                  <a:gd name="T12" fmla="*/ 14 w 17"/>
                  <a:gd name="T13" fmla="*/ 14 h 20"/>
                  <a:gd name="T14" fmla="*/ 14 w 17"/>
                  <a:gd name="T15" fmla="*/ 10 h 20"/>
                  <a:gd name="T16" fmla="*/ 14 w 17"/>
                  <a:gd name="T1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0">
                    <a:moveTo>
                      <a:pt x="14" y="10"/>
                    </a:moveTo>
                    <a:cubicBezTo>
                      <a:pt x="12" y="8"/>
                      <a:pt x="11" y="4"/>
                      <a:pt x="9" y="3"/>
                    </a:cubicBezTo>
                    <a:cubicBezTo>
                      <a:pt x="8" y="3"/>
                      <a:pt x="0" y="0"/>
                      <a:pt x="0" y="1"/>
                    </a:cubicBezTo>
                    <a:cubicBezTo>
                      <a:pt x="1" y="5"/>
                      <a:pt x="3" y="7"/>
                      <a:pt x="5" y="10"/>
                    </a:cubicBezTo>
                    <a:cubicBezTo>
                      <a:pt x="7" y="13"/>
                      <a:pt x="4" y="17"/>
                      <a:pt x="7" y="20"/>
                    </a:cubicBezTo>
                    <a:cubicBezTo>
                      <a:pt x="8" y="19"/>
                      <a:pt x="9" y="16"/>
                      <a:pt x="10" y="14"/>
                    </a:cubicBezTo>
                    <a:cubicBezTo>
                      <a:pt x="12" y="13"/>
                      <a:pt x="13" y="14"/>
                      <a:pt x="14" y="14"/>
                    </a:cubicBezTo>
                    <a:cubicBezTo>
                      <a:pt x="17" y="14"/>
                      <a:pt x="14" y="10"/>
                      <a:pt x="14" y="10"/>
                    </a:cubicBezTo>
                    <a:cubicBezTo>
                      <a:pt x="13" y="9"/>
                      <a:pt x="14" y="10"/>
                      <a:pt x="14" y="10"/>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75" name="Freeform 666">
                <a:extLst>
                  <a:ext uri="{FF2B5EF4-FFF2-40B4-BE49-F238E27FC236}">
                    <a16:creationId xmlns:a16="http://schemas.microsoft.com/office/drawing/2014/main" id="{714B1474-C048-9EF0-2BD9-89EC0321761F}"/>
                  </a:ext>
                </a:extLst>
              </p:cNvPr>
              <p:cNvSpPr>
                <a:spLocks/>
              </p:cNvSpPr>
              <p:nvPr/>
            </p:nvSpPr>
            <p:spPr bwMode="auto">
              <a:xfrm>
                <a:off x="6554687" y="2910898"/>
                <a:ext cx="51859" cy="56771"/>
              </a:xfrm>
              <a:custGeom>
                <a:avLst/>
                <a:gdLst>
                  <a:gd name="T0" fmla="*/ 7 w 10"/>
                  <a:gd name="T1" fmla="*/ 9 h 10"/>
                  <a:gd name="T2" fmla="*/ 7 w 10"/>
                  <a:gd name="T3" fmla="*/ 7 h 10"/>
                  <a:gd name="T4" fmla="*/ 10 w 10"/>
                  <a:gd name="T5" fmla="*/ 4 h 10"/>
                  <a:gd name="T6" fmla="*/ 8 w 10"/>
                  <a:gd name="T7" fmla="*/ 1 h 10"/>
                  <a:gd name="T8" fmla="*/ 3 w 10"/>
                  <a:gd name="T9" fmla="*/ 4 h 10"/>
                  <a:gd name="T10" fmla="*/ 0 w 10"/>
                  <a:gd name="T11" fmla="*/ 9 h 10"/>
                  <a:gd name="T12" fmla="*/ 3 w 10"/>
                  <a:gd name="T13" fmla="*/ 9 h 10"/>
                  <a:gd name="T14" fmla="*/ 7 w 10"/>
                  <a:gd name="T15" fmla="*/ 10 h 10"/>
                  <a:gd name="T16" fmla="*/ 7 w 10"/>
                  <a:gd name="T17" fmla="*/ 9 h 10"/>
                  <a:gd name="T18" fmla="*/ 7 w 10"/>
                  <a:gd name="T19"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7" y="9"/>
                    </a:moveTo>
                    <a:cubicBezTo>
                      <a:pt x="6" y="8"/>
                      <a:pt x="6" y="8"/>
                      <a:pt x="7" y="7"/>
                    </a:cubicBezTo>
                    <a:cubicBezTo>
                      <a:pt x="8" y="6"/>
                      <a:pt x="9" y="5"/>
                      <a:pt x="10" y="4"/>
                    </a:cubicBezTo>
                    <a:cubicBezTo>
                      <a:pt x="10" y="4"/>
                      <a:pt x="8" y="2"/>
                      <a:pt x="8" y="1"/>
                    </a:cubicBezTo>
                    <a:cubicBezTo>
                      <a:pt x="8" y="5"/>
                      <a:pt x="3" y="0"/>
                      <a:pt x="3" y="4"/>
                    </a:cubicBezTo>
                    <a:cubicBezTo>
                      <a:pt x="3" y="6"/>
                      <a:pt x="1" y="8"/>
                      <a:pt x="0" y="9"/>
                    </a:cubicBezTo>
                    <a:cubicBezTo>
                      <a:pt x="0" y="10"/>
                      <a:pt x="2" y="9"/>
                      <a:pt x="3" y="9"/>
                    </a:cubicBezTo>
                    <a:cubicBezTo>
                      <a:pt x="5" y="9"/>
                      <a:pt x="6" y="9"/>
                      <a:pt x="7" y="10"/>
                    </a:cubicBezTo>
                    <a:cubicBezTo>
                      <a:pt x="7" y="10"/>
                      <a:pt x="7" y="9"/>
                      <a:pt x="7" y="9"/>
                    </a:cubicBezTo>
                    <a:cubicBezTo>
                      <a:pt x="6" y="8"/>
                      <a:pt x="7" y="9"/>
                      <a:pt x="7" y="9"/>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76" name="Freeform 667">
                <a:extLst>
                  <a:ext uri="{FF2B5EF4-FFF2-40B4-BE49-F238E27FC236}">
                    <a16:creationId xmlns:a16="http://schemas.microsoft.com/office/drawing/2014/main" id="{336D7805-1562-A9DC-A987-82B02FBF8DD7}"/>
                  </a:ext>
                </a:extLst>
              </p:cNvPr>
              <p:cNvSpPr>
                <a:spLocks/>
              </p:cNvSpPr>
              <p:nvPr/>
            </p:nvSpPr>
            <p:spPr bwMode="auto">
              <a:xfrm>
                <a:off x="6397322" y="2999840"/>
                <a:ext cx="168096" cy="105974"/>
              </a:xfrm>
              <a:custGeom>
                <a:avLst/>
                <a:gdLst>
                  <a:gd name="T0" fmla="*/ 17 w 32"/>
                  <a:gd name="T1" fmla="*/ 4 h 19"/>
                  <a:gd name="T2" fmla="*/ 2 w 32"/>
                  <a:gd name="T3" fmla="*/ 0 h 19"/>
                  <a:gd name="T4" fmla="*/ 2 w 32"/>
                  <a:gd name="T5" fmla="*/ 5 h 19"/>
                  <a:gd name="T6" fmla="*/ 3 w 32"/>
                  <a:gd name="T7" fmla="*/ 8 h 19"/>
                  <a:gd name="T8" fmla="*/ 1 w 32"/>
                  <a:gd name="T9" fmla="*/ 11 h 19"/>
                  <a:gd name="T10" fmla="*/ 3 w 32"/>
                  <a:gd name="T11" fmla="*/ 17 h 19"/>
                  <a:gd name="T12" fmla="*/ 9 w 32"/>
                  <a:gd name="T13" fmla="*/ 17 h 19"/>
                  <a:gd name="T14" fmla="*/ 16 w 32"/>
                  <a:gd name="T15" fmla="*/ 18 h 19"/>
                  <a:gd name="T16" fmla="*/ 21 w 32"/>
                  <a:gd name="T17" fmla="*/ 15 h 19"/>
                  <a:gd name="T18" fmla="*/ 28 w 32"/>
                  <a:gd name="T19" fmla="*/ 14 h 19"/>
                  <a:gd name="T20" fmla="*/ 28 w 32"/>
                  <a:gd name="T21" fmla="*/ 8 h 19"/>
                  <a:gd name="T22" fmla="*/ 29 w 32"/>
                  <a:gd name="T23" fmla="*/ 3 h 19"/>
                  <a:gd name="T24" fmla="*/ 21 w 32"/>
                  <a:gd name="T25" fmla="*/ 2 h 19"/>
                  <a:gd name="T26" fmla="*/ 17 w 32"/>
                  <a:gd name="T27"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19">
                    <a:moveTo>
                      <a:pt x="17" y="4"/>
                    </a:moveTo>
                    <a:cubicBezTo>
                      <a:pt x="13" y="4"/>
                      <a:pt x="3" y="6"/>
                      <a:pt x="2" y="0"/>
                    </a:cubicBezTo>
                    <a:cubicBezTo>
                      <a:pt x="1" y="2"/>
                      <a:pt x="0" y="4"/>
                      <a:pt x="2" y="5"/>
                    </a:cubicBezTo>
                    <a:cubicBezTo>
                      <a:pt x="3" y="6"/>
                      <a:pt x="4" y="7"/>
                      <a:pt x="3" y="8"/>
                    </a:cubicBezTo>
                    <a:cubicBezTo>
                      <a:pt x="2" y="9"/>
                      <a:pt x="1" y="9"/>
                      <a:pt x="1" y="11"/>
                    </a:cubicBezTo>
                    <a:cubicBezTo>
                      <a:pt x="2" y="13"/>
                      <a:pt x="3" y="14"/>
                      <a:pt x="3" y="17"/>
                    </a:cubicBezTo>
                    <a:cubicBezTo>
                      <a:pt x="5" y="17"/>
                      <a:pt x="7" y="17"/>
                      <a:pt x="9" y="17"/>
                    </a:cubicBezTo>
                    <a:cubicBezTo>
                      <a:pt x="11" y="17"/>
                      <a:pt x="14" y="19"/>
                      <a:pt x="16" y="18"/>
                    </a:cubicBezTo>
                    <a:cubicBezTo>
                      <a:pt x="18" y="18"/>
                      <a:pt x="20" y="16"/>
                      <a:pt x="21" y="15"/>
                    </a:cubicBezTo>
                    <a:cubicBezTo>
                      <a:pt x="23" y="13"/>
                      <a:pt x="25" y="14"/>
                      <a:pt x="28" y="14"/>
                    </a:cubicBezTo>
                    <a:cubicBezTo>
                      <a:pt x="27" y="12"/>
                      <a:pt x="27" y="11"/>
                      <a:pt x="28" y="8"/>
                    </a:cubicBezTo>
                    <a:cubicBezTo>
                      <a:pt x="29" y="6"/>
                      <a:pt x="32" y="4"/>
                      <a:pt x="29" y="3"/>
                    </a:cubicBezTo>
                    <a:cubicBezTo>
                      <a:pt x="27" y="2"/>
                      <a:pt x="24" y="1"/>
                      <a:pt x="21" y="2"/>
                    </a:cubicBezTo>
                    <a:cubicBezTo>
                      <a:pt x="19" y="2"/>
                      <a:pt x="18" y="4"/>
                      <a:pt x="17" y="4"/>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77" name="Freeform 668">
                <a:extLst>
                  <a:ext uri="{FF2B5EF4-FFF2-40B4-BE49-F238E27FC236}">
                    <a16:creationId xmlns:a16="http://schemas.microsoft.com/office/drawing/2014/main" id="{2275EE29-028A-7FCE-4AE3-BEC192CA452D}"/>
                  </a:ext>
                </a:extLst>
              </p:cNvPr>
              <p:cNvSpPr>
                <a:spLocks/>
              </p:cNvSpPr>
              <p:nvPr/>
            </p:nvSpPr>
            <p:spPr bwMode="auto">
              <a:xfrm>
                <a:off x="6234590" y="2973347"/>
                <a:ext cx="94778" cy="83263"/>
              </a:xfrm>
              <a:custGeom>
                <a:avLst/>
                <a:gdLst>
                  <a:gd name="T0" fmla="*/ 10 w 18"/>
                  <a:gd name="T1" fmla="*/ 0 h 15"/>
                  <a:gd name="T2" fmla="*/ 1 w 18"/>
                  <a:gd name="T3" fmla="*/ 2 h 15"/>
                  <a:gd name="T4" fmla="*/ 4 w 18"/>
                  <a:gd name="T5" fmla="*/ 8 h 15"/>
                  <a:gd name="T6" fmla="*/ 13 w 18"/>
                  <a:gd name="T7" fmla="*/ 15 h 15"/>
                  <a:gd name="T8" fmla="*/ 15 w 18"/>
                  <a:gd name="T9" fmla="*/ 10 h 15"/>
                  <a:gd name="T10" fmla="*/ 17 w 18"/>
                  <a:gd name="T11" fmla="*/ 6 h 15"/>
                  <a:gd name="T12" fmla="*/ 16 w 18"/>
                  <a:gd name="T13" fmla="*/ 2 h 15"/>
                  <a:gd name="T14" fmla="*/ 10 w 18"/>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5">
                    <a:moveTo>
                      <a:pt x="10" y="0"/>
                    </a:moveTo>
                    <a:cubicBezTo>
                      <a:pt x="8" y="0"/>
                      <a:pt x="0" y="0"/>
                      <a:pt x="1" y="2"/>
                    </a:cubicBezTo>
                    <a:cubicBezTo>
                      <a:pt x="1" y="3"/>
                      <a:pt x="3" y="7"/>
                      <a:pt x="4" y="8"/>
                    </a:cubicBezTo>
                    <a:cubicBezTo>
                      <a:pt x="6" y="11"/>
                      <a:pt x="10" y="13"/>
                      <a:pt x="13" y="15"/>
                    </a:cubicBezTo>
                    <a:cubicBezTo>
                      <a:pt x="13" y="13"/>
                      <a:pt x="13" y="11"/>
                      <a:pt x="15" y="10"/>
                    </a:cubicBezTo>
                    <a:cubicBezTo>
                      <a:pt x="17" y="9"/>
                      <a:pt x="18" y="8"/>
                      <a:pt x="17" y="6"/>
                    </a:cubicBezTo>
                    <a:cubicBezTo>
                      <a:pt x="17" y="4"/>
                      <a:pt x="17" y="3"/>
                      <a:pt x="16" y="2"/>
                    </a:cubicBezTo>
                    <a:cubicBezTo>
                      <a:pt x="14" y="1"/>
                      <a:pt x="12" y="0"/>
                      <a:pt x="10" y="0"/>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78" name="Freeform 669">
                <a:extLst>
                  <a:ext uri="{FF2B5EF4-FFF2-40B4-BE49-F238E27FC236}">
                    <a16:creationId xmlns:a16="http://schemas.microsoft.com/office/drawing/2014/main" id="{D7CD974A-5AAF-BBE2-DAAE-2F56A5634F9B}"/>
                  </a:ext>
                </a:extLst>
              </p:cNvPr>
              <p:cNvSpPr>
                <a:spLocks/>
              </p:cNvSpPr>
              <p:nvPr/>
            </p:nvSpPr>
            <p:spPr bwMode="auto">
              <a:xfrm>
                <a:off x="6302543" y="2933607"/>
                <a:ext cx="116236" cy="149496"/>
              </a:xfrm>
              <a:custGeom>
                <a:avLst/>
                <a:gdLst>
                  <a:gd name="T0" fmla="*/ 21 w 22"/>
                  <a:gd name="T1" fmla="*/ 19 h 27"/>
                  <a:gd name="T2" fmla="*/ 20 w 22"/>
                  <a:gd name="T3" fmla="*/ 17 h 27"/>
                  <a:gd name="T4" fmla="*/ 19 w 22"/>
                  <a:gd name="T5" fmla="*/ 13 h 27"/>
                  <a:gd name="T6" fmla="*/ 15 w 22"/>
                  <a:gd name="T7" fmla="*/ 10 h 27"/>
                  <a:gd name="T8" fmla="*/ 14 w 22"/>
                  <a:gd name="T9" fmla="*/ 8 h 27"/>
                  <a:gd name="T10" fmla="*/ 12 w 22"/>
                  <a:gd name="T11" fmla="*/ 5 h 27"/>
                  <a:gd name="T12" fmla="*/ 5 w 22"/>
                  <a:gd name="T13" fmla="*/ 1 h 27"/>
                  <a:gd name="T14" fmla="*/ 2 w 22"/>
                  <a:gd name="T15" fmla="*/ 4 h 27"/>
                  <a:gd name="T16" fmla="*/ 4 w 22"/>
                  <a:gd name="T17" fmla="*/ 14 h 27"/>
                  <a:gd name="T18" fmla="*/ 1 w 22"/>
                  <a:gd name="T19" fmla="*/ 19 h 27"/>
                  <a:gd name="T20" fmla="*/ 0 w 22"/>
                  <a:gd name="T21" fmla="*/ 23 h 27"/>
                  <a:gd name="T22" fmla="*/ 4 w 22"/>
                  <a:gd name="T23" fmla="*/ 27 h 27"/>
                  <a:gd name="T24" fmla="*/ 6 w 22"/>
                  <a:gd name="T25" fmla="*/ 23 h 27"/>
                  <a:gd name="T26" fmla="*/ 10 w 22"/>
                  <a:gd name="T27" fmla="*/ 26 h 27"/>
                  <a:gd name="T28" fmla="*/ 20 w 22"/>
                  <a:gd name="T29" fmla="*/ 24 h 27"/>
                  <a:gd name="T30" fmla="*/ 21 w 22"/>
                  <a:gd name="T31" fmla="*/ 19 h 27"/>
                  <a:gd name="T32" fmla="*/ 21 w 22"/>
                  <a:gd name="T33"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7">
                    <a:moveTo>
                      <a:pt x="21" y="19"/>
                    </a:moveTo>
                    <a:cubicBezTo>
                      <a:pt x="22" y="18"/>
                      <a:pt x="21" y="18"/>
                      <a:pt x="20" y="17"/>
                    </a:cubicBezTo>
                    <a:cubicBezTo>
                      <a:pt x="19" y="16"/>
                      <a:pt x="19" y="15"/>
                      <a:pt x="19" y="13"/>
                    </a:cubicBezTo>
                    <a:cubicBezTo>
                      <a:pt x="21" y="10"/>
                      <a:pt x="18" y="10"/>
                      <a:pt x="15" y="10"/>
                    </a:cubicBezTo>
                    <a:cubicBezTo>
                      <a:pt x="14" y="10"/>
                      <a:pt x="14" y="9"/>
                      <a:pt x="14" y="8"/>
                    </a:cubicBezTo>
                    <a:cubicBezTo>
                      <a:pt x="13" y="6"/>
                      <a:pt x="12" y="7"/>
                      <a:pt x="12" y="5"/>
                    </a:cubicBezTo>
                    <a:cubicBezTo>
                      <a:pt x="11" y="2"/>
                      <a:pt x="9" y="0"/>
                      <a:pt x="5" y="1"/>
                    </a:cubicBezTo>
                    <a:cubicBezTo>
                      <a:pt x="2" y="2"/>
                      <a:pt x="2" y="2"/>
                      <a:pt x="2" y="4"/>
                    </a:cubicBezTo>
                    <a:cubicBezTo>
                      <a:pt x="3" y="7"/>
                      <a:pt x="4" y="10"/>
                      <a:pt x="4" y="14"/>
                    </a:cubicBezTo>
                    <a:cubicBezTo>
                      <a:pt x="5" y="17"/>
                      <a:pt x="2" y="16"/>
                      <a:pt x="1" y="19"/>
                    </a:cubicBezTo>
                    <a:cubicBezTo>
                      <a:pt x="0" y="20"/>
                      <a:pt x="0" y="22"/>
                      <a:pt x="0" y="23"/>
                    </a:cubicBezTo>
                    <a:cubicBezTo>
                      <a:pt x="0" y="25"/>
                      <a:pt x="3" y="26"/>
                      <a:pt x="4" y="27"/>
                    </a:cubicBezTo>
                    <a:cubicBezTo>
                      <a:pt x="4" y="26"/>
                      <a:pt x="4" y="23"/>
                      <a:pt x="6" y="23"/>
                    </a:cubicBezTo>
                    <a:cubicBezTo>
                      <a:pt x="8" y="23"/>
                      <a:pt x="9" y="24"/>
                      <a:pt x="10" y="26"/>
                    </a:cubicBezTo>
                    <a:cubicBezTo>
                      <a:pt x="11" y="26"/>
                      <a:pt x="18" y="24"/>
                      <a:pt x="20" y="24"/>
                    </a:cubicBezTo>
                    <a:cubicBezTo>
                      <a:pt x="18" y="22"/>
                      <a:pt x="20" y="21"/>
                      <a:pt x="21" y="19"/>
                    </a:cubicBezTo>
                    <a:cubicBezTo>
                      <a:pt x="22" y="18"/>
                      <a:pt x="20" y="20"/>
                      <a:pt x="21" y="19"/>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79" name="Freeform 670">
                <a:extLst>
                  <a:ext uri="{FF2B5EF4-FFF2-40B4-BE49-F238E27FC236}">
                    <a16:creationId xmlns:a16="http://schemas.microsoft.com/office/drawing/2014/main" id="{840AD585-D76E-3472-FC67-38358BAEE28C}"/>
                  </a:ext>
                </a:extLst>
              </p:cNvPr>
              <p:cNvSpPr>
                <a:spLocks/>
              </p:cNvSpPr>
              <p:nvPr/>
            </p:nvSpPr>
            <p:spPr bwMode="auto">
              <a:xfrm>
                <a:off x="6239955" y="2844667"/>
                <a:ext cx="184192" cy="105974"/>
              </a:xfrm>
              <a:custGeom>
                <a:avLst/>
                <a:gdLst>
                  <a:gd name="T0" fmla="*/ 30 w 35"/>
                  <a:gd name="T1" fmla="*/ 3 h 19"/>
                  <a:gd name="T2" fmla="*/ 24 w 35"/>
                  <a:gd name="T3" fmla="*/ 1 h 19"/>
                  <a:gd name="T4" fmla="*/ 19 w 35"/>
                  <a:gd name="T5" fmla="*/ 4 h 19"/>
                  <a:gd name="T6" fmla="*/ 15 w 35"/>
                  <a:gd name="T7" fmla="*/ 4 h 19"/>
                  <a:gd name="T8" fmla="*/ 13 w 35"/>
                  <a:gd name="T9" fmla="*/ 6 h 19"/>
                  <a:gd name="T10" fmla="*/ 5 w 35"/>
                  <a:gd name="T11" fmla="*/ 4 h 19"/>
                  <a:gd name="T12" fmla="*/ 5 w 35"/>
                  <a:gd name="T13" fmla="*/ 7 h 19"/>
                  <a:gd name="T14" fmla="*/ 3 w 35"/>
                  <a:gd name="T15" fmla="*/ 8 h 19"/>
                  <a:gd name="T16" fmla="*/ 3 w 35"/>
                  <a:gd name="T17" fmla="*/ 15 h 19"/>
                  <a:gd name="T18" fmla="*/ 11 w 35"/>
                  <a:gd name="T19" fmla="*/ 19 h 19"/>
                  <a:gd name="T20" fmla="*/ 21 w 35"/>
                  <a:gd name="T21" fmla="*/ 17 h 19"/>
                  <a:gd name="T22" fmla="*/ 25 w 35"/>
                  <a:gd name="T23" fmla="*/ 15 h 19"/>
                  <a:gd name="T24" fmla="*/ 29 w 35"/>
                  <a:gd name="T25" fmla="*/ 9 h 19"/>
                  <a:gd name="T26" fmla="*/ 33 w 35"/>
                  <a:gd name="T27" fmla="*/ 6 h 19"/>
                  <a:gd name="T28" fmla="*/ 30 w 35"/>
                  <a:gd name="T29" fmla="*/ 3 h 19"/>
                  <a:gd name="T30" fmla="*/ 30 w 35"/>
                  <a:gd name="T31"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19">
                    <a:moveTo>
                      <a:pt x="30" y="3"/>
                    </a:moveTo>
                    <a:cubicBezTo>
                      <a:pt x="30" y="2"/>
                      <a:pt x="25" y="2"/>
                      <a:pt x="24" y="1"/>
                    </a:cubicBezTo>
                    <a:cubicBezTo>
                      <a:pt x="20" y="0"/>
                      <a:pt x="22" y="4"/>
                      <a:pt x="19" y="4"/>
                    </a:cubicBezTo>
                    <a:cubicBezTo>
                      <a:pt x="18" y="3"/>
                      <a:pt x="17" y="4"/>
                      <a:pt x="15" y="4"/>
                    </a:cubicBezTo>
                    <a:cubicBezTo>
                      <a:pt x="14" y="4"/>
                      <a:pt x="14" y="6"/>
                      <a:pt x="13" y="6"/>
                    </a:cubicBezTo>
                    <a:cubicBezTo>
                      <a:pt x="9" y="8"/>
                      <a:pt x="7" y="6"/>
                      <a:pt x="5" y="4"/>
                    </a:cubicBezTo>
                    <a:cubicBezTo>
                      <a:pt x="5" y="5"/>
                      <a:pt x="5" y="6"/>
                      <a:pt x="5" y="7"/>
                    </a:cubicBezTo>
                    <a:cubicBezTo>
                      <a:pt x="4" y="8"/>
                      <a:pt x="3" y="6"/>
                      <a:pt x="3" y="8"/>
                    </a:cubicBezTo>
                    <a:cubicBezTo>
                      <a:pt x="3" y="11"/>
                      <a:pt x="0" y="13"/>
                      <a:pt x="3" y="15"/>
                    </a:cubicBezTo>
                    <a:cubicBezTo>
                      <a:pt x="5" y="17"/>
                      <a:pt x="8" y="19"/>
                      <a:pt x="11" y="19"/>
                    </a:cubicBezTo>
                    <a:cubicBezTo>
                      <a:pt x="15" y="19"/>
                      <a:pt x="17" y="16"/>
                      <a:pt x="21" y="17"/>
                    </a:cubicBezTo>
                    <a:cubicBezTo>
                      <a:pt x="21" y="16"/>
                      <a:pt x="24" y="16"/>
                      <a:pt x="25" y="15"/>
                    </a:cubicBezTo>
                    <a:cubicBezTo>
                      <a:pt x="26" y="13"/>
                      <a:pt x="27" y="11"/>
                      <a:pt x="29" y="9"/>
                    </a:cubicBezTo>
                    <a:cubicBezTo>
                      <a:pt x="30" y="7"/>
                      <a:pt x="31" y="7"/>
                      <a:pt x="33" y="6"/>
                    </a:cubicBezTo>
                    <a:cubicBezTo>
                      <a:pt x="35" y="4"/>
                      <a:pt x="30" y="4"/>
                      <a:pt x="30" y="3"/>
                    </a:cubicBezTo>
                    <a:cubicBezTo>
                      <a:pt x="30" y="3"/>
                      <a:pt x="30" y="4"/>
                      <a:pt x="30" y="3"/>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80" name="Freeform 671">
                <a:extLst>
                  <a:ext uri="{FF2B5EF4-FFF2-40B4-BE49-F238E27FC236}">
                    <a16:creationId xmlns:a16="http://schemas.microsoft.com/office/drawing/2014/main" id="{8B63AB0A-CB44-CE31-DD7B-17798D16C5E3}"/>
                  </a:ext>
                </a:extLst>
              </p:cNvPr>
              <p:cNvSpPr>
                <a:spLocks/>
              </p:cNvSpPr>
              <p:nvPr/>
            </p:nvSpPr>
            <p:spPr bwMode="auto">
              <a:xfrm>
                <a:off x="6345460" y="3083105"/>
                <a:ext cx="162732" cy="177883"/>
              </a:xfrm>
              <a:custGeom>
                <a:avLst/>
                <a:gdLst>
                  <a:gd name="T0" fmla="*/ 31 w 31"/>
                  <a:gd name="T1" fmla="*/ 0 h 32"/>
                  <a:gd name="T2" fmla="*/ 23 w 31"/>
                  <a:gd name="T3" fmla="*/ 3 h 32"/>
                  <a:gd name="T4" fmla="*/ 13 w 31"/>
                  <a:gd name="T5" fmla="*/ 2 h 32"/>
                  <a:gd name="T6" fmla="*/ 9 w 31"/>
                  <a:gd name="T7" fmla="*/ 4 h 32"/>
                  <a:gd name="T8" fmla="*/ 6 w 31"/>
                  <a:gd name="T9" fmla="*/ 5 h 32"/>
                  <a:gd name="T10" fmla="*/ 4 w 31"/>
                  <a:gd name="T11" fmla="*/ 8 h 32"/>
                  <a:gd name="T12" fmla="*/ 2 w 31"/>
                  <a:gd name="T13" fmla="*/ 11 h 32"/>
                  <a:gd name="T14" fmla="*/ 2 w 31"/>
                  <a:gd name="T15" fmla="*/ 15 h 32"/>
                  <a:gd name="T16" fmla="*/ 4 w 31"/>
                  <a:gd name="T17" fmla="*/ 17 h 32"/>
                  <a:gd name="T18" fmla="*/ 5 w 31"/>
                  <a:gd name="T19" fmla="*/ 22 h 32"/>
                  <a:gd name="T20" fmla="*/ 6 w 31"/>
                  <a:gd name="T21" fmla="*/ 25 h 32"/>
                  <a:gd name="T22" fmla="*/ 7 w 31"/>
                  <a:gd name="T23" fmla="*/ 28 h 32"/>
                  <a:gd name="T24" fmla="*/ 8 w 31"/>
                  <a:gd name="T25" fmla="*/ 29 h 32"/>
                  <a:gd name="T26" fmla="*/ 10 w 31"/>
                  <a:gd name="T27" fmla="*/ 31 h 32"/>
                  <a:gd name="T28" fmla="*/ 12 w 31"/>
                  <a:gd name="T29" fmla="*/ 30 h 32"/>
                  <a:gd name="T30" fmla="*/ 13 w 31"/>
                  <a:gd name="T31" fmla="*/ 31 h 32"/>
                  <a:gd name="T32" fmla="*/ 13 w 31"/>
                  <a:gd name="T33" fmla="*/ 26 h 32"/>
                  <a:gd name="T34" fmla="*/ 17 w 31"/>
                  <a:gd name="T35" fmla="*/ 26 h 32"/>
                  <a:gd name="T36" fmla="*/ 14 w 31"/>
                  <a:gd name="T37" fmla="*/ 23 h 32"/>
                  <a:gd name="T38" fmla="*/ 17 w 31"/>
                  <a:gd name="T39" fmla="*/ 24 h 32"/>
                  <a:gd name="T40" fmla="*/ 18 w 31"/>
                  <a:gd name="T41" fmla="*/ 22 h 32"/>
                  <a:gd name="T42" fmla="*/ 21 w 31"/>
                  <a:gd name="T43" fmla="*/ 23 h 32"/>
                  <a:gd name="T44" fmla="*/ 19 w 31"/>
                  <a:gd name="T45" fmla="*/ 19 h 32"/>
                  <a:gd name="T46" fmla="*/ 15 w 31"/>
                  <a:gd name="T47" fmla="*/ 17 h 32"/>
                  <a:gd name="T48" fmla="*/ 15 w 31"/>
                  <a:gd name="T49" fmla="*/ 16 h 32"/>
                  <a:gd name="T50" fmla="*/ 11 w 31"/>
                  <a:gd name="T51" fmla="*/ 10 h 32"/>
                  <a:gd name="T52" fmla="*/ 16 w 31"/>
                  <a:gd name="T53" fmla="*/ 11 h 32"/>
                  <a:gd name="T54" fmla="*/ 16 w 31"/>
                  <a:gd name="T55" fmla="*/ 10 h 32"/>
                  <a:gd name="T56" fmla="*/ 18 w 31"/>
                  <a:gd name="T57" fmla="*/ 11 h 32"/>
                  <a:gd name="T58" fmla="*/ 17 w 31"/>
                  <a:gd name="T59" fmla="*/ 9 h 32"/>
                  <a:gd name="T60" fmla="*/ 21 w 31"/>
                  <a:gd name="T61" fmla="*/ 10 h 32"/>
                  <a:gd name="T62" fmla="*/ 17 w 31"/>
                  <a:gd name="T63" fmla="*/ 7 h 32"/>
                  <a:gd name="T64" fmla="*/ 22 w 31"/>
                  <a:gd name="T65" fmla="*/ 5 h 32"/>
                  <a:gd name="T66" fmla="*/ 21 w 31"/>
                  <a:gd name="T67" fmla="*/ 7 h 32"/>
                  <a:gd name="T68" fmla="*/ 25 w 31"/>
                  <a:gd name="T69" fmla="*/ 5 h 32"/>
                  <a:gd name="T70" fmla="*/ 29 w 31"/>
                  <a:gd name="T71" fmla="*/ 7 h 32"/>
                  <a:gd name="T72" fmla="*/ 31 w 31"/>
                  <a:gd name="T7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 h="32">
                    <a:moveTo>
                      <a:pt x="31" y="0"/>
                    </a:moveTo>
                    <a:cubicBezTo>
                      <a:pt x="28" y="2"/>
                      <a:pt x="27" y="4"/>
                      <a:pt x="23" y="3"/>
                    </a:cubicBezTo>
                    <a:cubicBezTo>
                      <a:pt x="21" y="2"/>
                      <a:pt x="15" y="1"/>
                      <a:pt x="13" y="2"/>
                    </a:cubicBezTo>
                    <a:cubicBezTo>
                      <a:pt x="13" y="5"/>
                      <a:pt x="10" y="3"/>
                      <a:pt x="9" y="4"/>
                    </a:cubicBezTo>
                    <a:cubicBezTo>
                      <a:pt x="8" y="5"/>
                      <a:pt x="7" y="5"/>
                      <a:pt x="6" y="5"/>
                    </a:cubicBezTo>
                    <a:cubicBezTo>
                      <a:pt x="4" y="6"/>
                      <a:pt x="4" y="7"/>
                      <a:pt x="4" y="8"/>
                    </a:cubicBezTo>
                    <a:cubicBezTo>
                      <a:pt x="3" y="9"/>
                      <a:pt x="3" y="10"/>
                      <a:pt x="2" y="11"/>
                    </a:cubicBezTo>
                    <a:cubicBezTo>
                      <a:pt x="0" y="13"/>
                      <a:pt x="0" y="13"/>
                      <a:pt x="2" y="15"/>
                    </a:cubicBezTo>
                    <a:cubicBezTo>
                      <a:pt x="3" y="16"/>
                      <a:pt x="4" y="16"/>
                      <a:pt x="4" y="17"/>
                    </a:cubicBezTo>
                    <a:cubicBezTo>
                      <a:pt x="4" y="19"/>
                      <a:pt x="4" y="20"/>
                      <a:pt x="5" y="22"/>
                    </a:cubicBezTo>
                    <a:cubicBezTo>
                      <a:pt x="5" y="23"/>
                      <a:pt x="5" y="24"/>
                      <a:pt x="6" y="25"/>
                    </a:cubicBezTo>
                    <a:cubicBezTo>
                      <a:pt x="8" y="26"/>
                      <a:pt x="6" y="27"/>
                      <a:pt x="7" y="28"/>
                    </a:cubicBezTo>
                    <a:cubicBezTo>
                      <a:pt x="7" y="30"/>
                      <a:pt x="8" y="29"/>
                      <a:pt x="8" y="29"/>
                    </a:cubicBezTo>
                    <a:cubicBezTo>
                      <a:pt x="10" y="29"/>
                      <a:pt x="10" y="30"/>
                      <a:pt x="10" y="31"/>
                    </a:cubicBezTo>
                    <a:cubicBezTo>
                      <a:pt x="11" y="31"/>
                      <a:pt x="12" y="30"/>
                      <a:pt x="12" y="30"/>
                    </a:cubicBezTo>
                    <a:cubicBezTo>
                      <a:pt x="13" y="29"/>
                      <a:pt x="13" y="31"/>
                      <a:pt x="13" y="31"/>
                    </a:cubicBezTo>
                    <a:cubicBezTo>
                      <a:pt x="14" y="32"/>
                      <a:pt x="13" y="25"/>
                      <a:pt x="13" y="26"/>
                    </a:cubicBezTo>
                    <a:cubicBezTo>
                      <a:pt x="13" y="25"/>
                      <a:pt x="16" y="26"/>
                      <a:pt x="17" y="26"/>
                    </a:cubicBezTo>
                    <a:cubicBezTo>
                      <a:pt x="17" y="25"/>
                      <a:pt x="14" y="24"/>
                      <a:pt x="14" y="23"/>
                    </a:cubicBezTo>
                    <a:cubicBezTo>
                      <a:pt x="15" y="21"/>
                      <a:pt x="17" y="23"/>
                      <a:pt x="17" y="24"/>
                    </a:cubicBezTo>
                    <a:cubicBezTo>
                      <a:pt x="19" y="25"/>
                      <a:pt x="18" y="23"/>
                      <a:pt x="18" y="22"/>
                    </a:cubicBezTo>
                    <a:cubicBezTo>
                      <a:pt x="18" y="21"/>
                      <a:pt x="21" y="23"/>
                      <a:pt x="21" y="23"/>
                    </a:cubicBezTo>
                    <a:cubicBezTo>
                      <a:pt x="21" y="22"/>
                      <a:pt x="19" y="19"/>
                      <a:pt x="19" y="19"/>
                    </a:cubicBezTo>
                    <a:cubicBezTo>
                      <a:pt x="18" y="18"/>
                      <a:pt x="16" y="18"/>
                      <a:pt x="15" y="17"/>
                    </a:cubicBezTo>
                    <a:cubicBezTo>
                      <a:pt x="15" y="17"/>
                      <a:pt x="15" y="15"/>
                      <a:pt x="15" y="16"/>
                    </a:cubicBezTo>
                    <a:cubicBezTo>
                      <a:pt x="14" y="14"/>
                      <a:pt x="11" y="12"/>
                      <a:pt x="11" y="10"/>
                    </a:cubicBezTo>
                    <a:cubicBezTo>
                      <a:pt x="12" y="6"/>
                      <a:pt x="15" y="10"/>
                      <a:pt x="16" y="11"/>
                    </a:cubicBezTo>
                    <a:cubicBezTo>
                      <a:pt x="16" y="11"/>
                      <a:pt x="16" y="10"/>
                      <a:pt x="16" y="10"/>
                    </a:cubicBezTo>
                    <a:cubicBezTo>
                      <a:pt x="17" y="9"/>
                      <a:pt x="18" y="10"/>
                      <a:pt x="18" y="11"/>
                    </a:cubicBezTo>
                    <a:cubicBezTo>
                      <a:pt x="18" y="11"/>
                      <a:pt x="17" y="9"/>
                      <a:pt x="17" y="9"/>
                    </a:cubicBezTo>
                    <a:cubicBezTo>
                      <a:pt x="18" y="9"/>
                      <a:pt x="20" y="10"/>
                      <a:pt x="21" y="10"/>
                    </a:cubicBezTo>
                    <a:cubicBezTo>
                      <a:pt x="21" y="9"/>
                      <a:pt x="17" y="9"/>
                      <a:pt x="17" y="7"/>
                    </a:cubicBezTo>
                    <a:cubicBezTo>
                      <a:pt x="17" y="7"/>
                      <a:pt x="21" y="5"/>
                      <a:pt x="22" y="5"/>
                    </a:cubicBezTo>
                    <a:cubicBezTo>
                      <a:pt x="22" y="5"/>
                      <a:pt x="21" y="7"/>
                      <a:pt x="21" y="7"/>
                    </a:cubicBezTo>
                    <a:cubicBezTo>
                      <a:pt x="21" y="7"/>
                      <a:pt x="24" y="5"/>
                      <a:pt x="25" y="5"/>
                    </a:cubicBezTo>
                    <a:cubicBezTo>
                      <a:pt x="26" y="5"/>
                      <a:pt x="27" y="6"/>
                      <a:pt x="29" y="7"/>
                    </a:cubicBezTo>
                    <a:cubicBezTo>
                      <a:pt x="30" y="5"/>
                      <a:pt x="31" y="2"/>
                      <a:pt x="31" y="0"/>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81" name="Freeform 672">
                <a:extLst>
                  <a:ext uri="{FF2B5EF4-FFF2-40B4-BE49-F238E27FC236}">
                    <a16:creationId xmlns:a16="http://schemas.microsoft.com/office/drawing/2014/main" id="{AEB58C10-AF31-19E3-5597-C8A040647EB9}"/>
                  </a:ext>
                </a:extLst>
              </p:cNvPr>
              <p:cNvSpPr>
                <a:spLocks/>
              </p:cNvSpPr>
              <p:nvPr/>
            </p:nvSpPr>
            <p:spPr bwMode="auto">
              <a:xfrm>
                <a:off x="6492099" y="3073641"/>
                <a:ext cx="78683" cy="54878"/>
              </a:xfrm>
              <a:custGeom>
                <a:avLst/>
                <a:gdLst>
                  <a:gd name="T0" fmla="*/ 15 w 15"/>
                  <a:gd name="T1" fmla="*/ 6 h 10"/>
                  <a:gd name="T2" fmla="*/ 10 w 15"/>
                  <a:gd name="T3" fmla="*/ 1 h 10"/>
                  <a:gd name="T4" fmla="*/ 2 w 15"/>
                  <a:gd name="T5" fmla="*/ 5 h 10"/>
                  <a:gd name="T6" fmla="*/ 1 w 15"/>
                  <a:gd name="T7" fmla="*/ 9 h 10"/>
                  <a:gd name="T8" fmla="*/ 6 w 15"/>
                  <a:gd name="T9" fmla="*/ 9 h 10"/>
                  <a:gd name="T10" fmla="*/ 11 w 15"/>
                  <a:gd name="T11" fmla="*/ 7 h 10"/>
                  <a:gd name="T12" fmla="*/ 15 w 15"/>
                  <a:gd name="T13" fmla="*/ 6 h 10"/>
                  <a:gd name="T14" fmla="*/ 15 w 15"/>
                  <a:gd name="T15" fmla="*/ 6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15" y="6"/>
                    </a:moveTo>
                    <a:cubicBezTo>
                      <a:pt x="13" y="4"/>
                      <a:pt x="10" y="4"/>
                      <a:pt x="10" y="1"/>
                    </a:cubicBezTo>
                    <a:cubicBezTo>
                      <a:pt x="5" y="0"/>
                      <a:pt x="4" y="0"/>
                      <a:pt x="2" y="5"/>
                    </a:cubicBezTo>
                    <a:cubicBezTo>
                      <a:pt x="2" y="6"/>
                      <a:pt x="0" y="9"/>
                      <a:pt x="1" y="9"/>
                    </a:cubicBezTo>
                    <a:cubicBezTo>
                      <a:pt x="3" y="10"/>
                      <a:pt x="5" y="10"/>
                      <a:pt x="6" y="9"/>
                    </a:cubicBezTo>
                    <a:cubicBezTo>
                      <a:pt x="8" y="8"/>
                      <a:pt x="9" y="7"/>
                      <a:pt x="11" y="7"/>
                    </a:cubicBezTo>
                    <a:cubicBezTo>
                      <a:pt x="11" y="7"/>
                      <a:pt x="15" y="7"/>
                      <a:pt x="15" y="6"/>
                    </a:cubicBezTo>
                    <a:cubicBezTo>
                      <a:pt x="14" y="6"/>
                      <a:pt x="15" y="7"/>
                      <a:pt x="15" y="6"/>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82" name="Freeform 673">
                <a:extLst>
                  <a:ext uri="{FF2B5EF4-FFF2-40B4-BE49-F238E27FC236}">
                    <a16:creationId xmlns:a16="http://schemas.microsoft.com/office/drawing/2014/main" id="{1A8CF8B2-834A-DBA1-8A45-109C5D896DD2}"/>
                  </a:ext>
                </a:extLst>
              </p:cNvPr>
              <p:cNvSpPr>
                <a:spLocks/>
              </p:cNvSpPr>
              <p:nvPr/>
            </p:nvSpPr>
            <p:spPr bwMode="auto">
              <a:xfrm>
                <a:off x="6324003" y="3056612"/>
                <a:ext cx="46495" cy="100297"/>
              </a:xfrm>
              <a:custGeom>
                <a:avLst/>
                <a:gdLst>
                  <a:gd name="T0" fmla="*/ 6 w 9"/>
                  <a:gd name="T1" fmla="*/ 16 h 18"/>
                  <a:gd name="T2" fmla="*/ 7 w 9"/>
                  <a:gd name="T3" fmla="*/ 11 h 18"/>
                  <a:gd name="T4" fmla="*/ 6 w 9"/>
                  <a:gd name="T5" fmla="*/ 6 h 18"/>
                  <a:gd name="T6" fmla="*/ 7 w 9"/>
                  <a:gd name="T7" fmla="*/ 4 h 18"/>
                  <a:gd name="T8" fmla="*/ 3 w 9"/>
                  <a:gd name="T9" fmla="*/ 1 h 18"/>
                  <a:gd name="T10" fmla="*/ 0 w 9"/>
                  <a:gd name="T11" fmla="*/ 9 h 18"/>
                  <a:gd name="T12" fmla="*/ 4 w 9"/>
                  <a:gd name="T13" fmla="*/ 18 h 18"/>
                  <a:gd name="T14" fmla="*/ 6 w 9"/>
                  <a:gd name="T15" fmla="*/ 16 h 18"/>
                  <a:gd name="T16" fmla="*/ 6 w 9"/>
                  <a:gd name="T17"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8">
                    <a:moveTo>
                      <a:pt x="6" y="16"/>
                    </a:moveTo>
                    <a:cubicBezTo>
                      <a:pt x="7" y="14"/>
                      <a:pt x="9" y="12"/>
                      <a:pt x="7" y="11"/>
                    </a:cubicBezTo>
                    <a:cubicBezTo>
                      <a:pt x="6" y="10"/>
                      <a:pt x="5" y="8"/>
                      <a:pt x="6" y="6"/>
                    </a:cubicBezTo>
                    <a:cubicBezTo>
                      <a:pt x="6" y="6"/>
                      <a:pt x="7" y="4"/>
                      <a:pt x="7" y="4"/>
                    </a:cubicBezTo>
                    <a:cubicBezTo>
                      <a:pt x="6" y="3"/>
                      <a:pt x="4" y="1"/>
                      <a:pt x="3" y="1"/>
                    </a:cubicBezTo>
                    <a:cubicBezTo>
                      <a:pt x="0" y="0"/>
                      <a:pt x="0" y="7"/>
                      <a:pt x="0" y="9"/>
                    </a:cubicBezTo>
                    <a:cubicBezTo>
                      <a:pt x="0" y="13"/>
                      <a:pt x="2" y="15"/>
                      <a:pt x="4" y="18"/>
                    </a:cubicBezTo>
                    <a:cubicBezTo>
                      <a:pt x="5" y="17"/>
                      <a:pt x="6" y="16"/>
                      <a:pt x="6" y="16"/>
                    </a:cubicBezTo>
                    <a:cubicBezTo>
                      <a:pt x="7" y="14"/>
                      <a:pt x="6" y="16"/>
                      <a:pt x="6" y="16"/>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83" name="Freeform 674">
                <a:extLst>
                  <a:ext uri="{FF2B5EF4-FFF2-40B4-BE49-F238E27FC236}">
                    <a16:creationId xmlns:a16="http://schemas.microsoft.com/office/drawing/2014/main" id="{3940A4A7-CD31-C791-E8C9-80DEE31C2855}"/>
                  </a:ext>
                </a:extLst>
              </p:cNvPr>
              <p:cNvSpPr>
                <a:spLocks/>
              </p:cNvSpPr>
              <p:nvPr/>
            </p:nvSpPr>
            <p:spPr bwMode="auto">
              <a:xfrm>
                <a:off x="6350825" y="3067966"/>
                <a:ext cx="67953" cy="49203"/>
              </a:xfrm>
              <a:custGeom>
                <a:avLst/>
                <a:gdLst>
                  <a:gd name="T0" fmla="*/ 11 w 13"/>
                  <a:gd name="T1" fmla="*/ 0 h 9"/>
                  <a:gd name="T2" fmla="*/ 2 w 13"/>
                  <a:gd name="T3" fmla="*/ 2 h 9"/>
                  <a:gd name="T4" fmla="*/ 3 w 13"/>
                  <a:gd name="T5" fmla="*/ 9 h 9"/>
                  <a:gd name="T6" fmla="*/ 7 w 13"/>
                  <a:gd name="T7" fmla="*/ 8 h 9"/>
                  <a:gd name="T8" fmla="*/ 10 w 13"/>
                  <a:gd name="T9" fmla="*/ 7 h 9"/>
                  <a:gd name="T10" fmla="*/ 11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1" y="0"/>
                    </a:moveTo>
                    <a:cubicBezTo>
                      <a:pt x="9" y="0"/>
                      <a:pt x="2" y="0"/>
                      <a:pt x="2" y="2"/>
                    </a:cubicBezTo>
                    <a:cubicBezTo>
                      <a:pt x="0" y="4"/>
                      <a:pt x="0" y="8"/>
                      <a:pt x="3" y="9"/>
                    </a:cubicBezTo>
                    <a:cubicBezTo>
                      <a:pt x="4" y="8"/>
                      <a:pt x="6" y="9"/>
                      <a:pt x="7" y="8"/>
                    </a:cubicBezTo>
                    <a:cubicBezTo>
                      <a:pt x="8" y="8"/>
                      <a:pt x="9" y="6"/>
                      <a:pt x="10" y="7"/>
                    </a:cubicBezTo>
                    <a:cubicBezTo>
                      <a:pt x="13" y="9"/>
                      <a:pt x="11" y="1"/>
                      <a:pt x="11" y="0"/>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84" name="Freeform 675">
                <a:extLst>
                  <a:ext uri="{FF2B5EF4-FFF2-40B4-BE49-F238E27FC236}">
                    <a16:creationId xmlns:a16="http://schemas.microsoft.com/office/drawing/2014/main" id="{6C012C36-BE7B-EAAB-EE21-55194A0E05D6}"/>
                  </a:ext>
                </a:extLst>
              </p:cNvPr>
              <p:cNvSpPr>
                <a:spLocks/>
              </p:cNvSpPr>
              <p:nvPr/>
            </p:nvSpPr>
            <p:spPr bwMode="auto">
              <a:xfrm>
                <a:off x="6926644" y="3100134"/>
                <a:ext cx="100143" cy="88941"/>
              </a:xfrm>
              <a:custGeom>
                <a:avLst/>
                <a:gdLst>
                  <a:gd name="T0" fmla="*/ 19 w 19"/>
                  <a:gd name="T1" fmla="*/ 14 h 16"/>
                  <a:gd name="T2" fmla="*/ 17 w 19"/>
                  <a:gd name="T3" fmla="*/ 10 h 16"/>
                  <a:gd name="T4" fmla="*/ 16 w 19"/>
                  <a:gd name="T5" fmla="*/ 7 h 16"/>
                  <a:gd name="T6" fmla="*/ 14 w 19"/>
                  <a:gd name="T7" fmla="*/ 3 h 16"/>
                  <a:gd name="T8" fmla="*/ 12 w 19"/>
                  <a:gd name="T9" fmla="*/ 0 h 16"/>
                  <a:gd name="T10" fmla="*/ 6 w 19"/>
                  <a:gd name="T11" fmla="*/ 6 h 16"/>
                  <a:gd name="T12" fmla="*/ 9 w 19"/>
                  <a:gd name="T13" fmla="*/ 9 h 16"/>
                  <a:gd name="T14" fmla="*/ 12 w 19"/>
                  <a:gd name="T15" fmla="*/ 11 h 16"/>
                  <a:gd name="T16" fmla="*/ 16 w 19"/>
                  <a:gd name="T17" fmla="*/ 13 h 16"/>
                  <a:gd name="T18" fmla="*/ 19 w 19"/>
                  <a:gd name="T19" fmla="*/ 14 h 16"/>
                  <a:gd name="T20" fmla="*/ 19 w 19"/>
                  <a:gd name="T21"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6">
                    <a:moveTo>
                      <a:pt x="19" y="14"/>
                    </a:moveTo>
                    <a:cubicBezTo>
                      <a:pt x="19" y="12"/>
                      <a:pt x="19" y="11"/>
                      <a:pt x="17" y="10"/>
                    </a:cubicBezTo>
                    <a:cubicBezTo>
                      <a:pt x="15" y="9"/>
                      <a:pt x="17" y="8"/>
                      <a:pt x="16" y="7"/>
                    </a:cubicBezTo>
                    <a:cubicBezTo>
                      <a:pt x="15" y="5"/>
                      <a:pt x="14" y="6"/>
                      <a:pt x="14" y="3"/>
                    </a:cubicBezTo>
                    <a:cubicBezTo>
                      <a:pt x="14" y="3"/>
                      <a:pt x="11" y="1"/>
                      <a:pt x="12" y="0"/>
                    </a:cubicBezTo>
                    <a:cubicBezTo>
                      <a:pt x="9" y="0"/>
                      <a:pt x="0" y="1"/>
                      <a:pt x="6" y="6"/>
                    </a:cubicBezTo>
                    <a:cubicBezTo>
                      <a:pt x="7" y="7"/>
                      <a:pt x="8" y="8"/>
                      <a:pt x="9" y="9"/>
                    </a:cubicBezTo>
                    <a:cubicBezTo>
                      <a:pt x="10" y="10"/>
                      <a:pt x="11" y="10"/>
                      <a:pt x="12" y="11"/>
                    </a:cubicBezTo>
                    <a:cubicBezTo>
                      <a:pt x="14" y="11"/>
                      <a:pt x="16" y="11"/>
                      <a:pt x="16" y="13"/>
                    </a:cubicBezTo>
                    <a:cubicBezTo>
                      <a:pt x="17" y="14"/>
                      <a:pt x="18" y="16"/>
                      <a:pt x="19" y="14"/>
                    </a:cubicBezTo>
                    <a:cubicBezTo>
                      <a:pt x="19" y="13"/>
                      <a:pt x="18" y="15"/>
                      <a:pt x="19" y="14"/>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85" name="Freeform 677">
                <a:extLst>
                  <a:ext uri="{FF2B5EF4-FFF2-40B4-BE49-F238E27FC236}">
                    <a16:creationId xmlns:a16="http://schemas.microsoft.com/office/drawing/2014/main" id="{03FE41CB-C161-F7A1-E507-46E3ABD824DC}"/>
                  </a:ext>
                </a:extLst>
              </p:cNvPr>
              <p:cNvSpPr>
                <a:spLocks/>
              </p:cNvSpPr>
              <p:nvPr/>
            </p:nvSpPr>
            <p:spPr bwMode="auto">
              <a:xfrm>
                <a:off x="6974927" y="3151230"/>
                <a:ext cx="41131" cy="32171"/>
              </a:xfrm>
              <a:custGeom>
                <a:avLst/>
                <a:gdLst>
                  <a:gd name="T0" fmla="*/ 1 w 8"/>
                  <a:gd name="T1" fmla="*/ 1 h 6"/>
                  <a:gd name="T2" fmla="*/ 3 w 8"/>
                  <a:gd name="T3" fmla="*/ 4 h 6"/>
                  <a:gd name="T4" fmla="*/ 8 w 8"/>
                  <a:gd name="T5" fmla="*/ 6 h 6"/>
                  <a:gd name="T6" fmla="*/ 0 w 8"/>
                  <a:gd name="T7" fmla="*/ 0 h 6"/>
                  <a:gd name="T8" fmla="*/ 1 w 8"/>
                  <a:gd name="T9" fmla="*/ 1 h 6"/>
                  <a:gd name="T10" fmla="*/ 1 w 8"/>
                  <a:gd name="T11" fmla="*/ 1 h 6"/>
                </a:gdLst>
                <a:ahLst/>
                <a:cxnLst>
                  <a:cxn ang="0">
                    <a:pos x="T0" y="T1"/>
                  </a:cxn>
                  <a:cxn ang="0">
                    <a:pos x="T2" y="T3"/>
                  </a:cxn>
                  <a:cxn ang="0">
                    <a:pos x="T4" y="T5"/>
                  </a:cxn>
                  <a:cxn ang="0">
                    <a:pos x="T6" y="T7"/>
                  </a:cxn>
                  <a:cxn ang="0">
                    <a:pos x="T8" y="T9"/>
                  </a:cxn>
                  <a:cxn ang="0">
                    <a:pos x="T10" y="T11"/>
                  </a:cxn>
                </a:cxnLst>
                <a:rect l="0" t="0" r="r" b="b"/>
                <a:pathLst>
                  <a:path w="8" h="6">
                    <a:moveTo>
                      <a:pt x="1" y="1"/>
                    </a:moveTo>
                    <a:cubicBezTo>
                      <a:pt x="2" y="1"/>
                      <a:pt x="2" y="3"/>
                      <a:pt x="3" y="4"/>
                    </a:cubicBezTo>
                    <a:cubicBezTo>
                      <a:pt x="5" y="4"/>
                      <a:pt x="6" y="5"/>
                      <a:pt x="8" y="6"/>
                    </a:cubicBezTo>
                    <a:cubicBezTo>
                      <a:pt x="7" y="2"/>
                      <a:pt x="3" y="1"/>
                      <a:pt x="0" y="0"/>
                    </a:cubicBezTo>
                    <a:cubicBezTo>
                      <a:pt x="0" y="1"/>
                      <a:pt x="0" y="1"/>
                      <a:pt x="1" y="1"/>
                    </a:cubicBezTo>
                    <a:cubicBezTo>
                      <a:pt x="2" y="1"/>
                      <a:pt x="0" y="1"/>
                      <a:pt x="1" y="1"/>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86" name="Freeform 678">
                <a:extLst>
                  <a:ext uri="{FF2B5EF4-FFF2-40B4-BE49-F238E27FC236}">
                    <a16:creationId xmlns:a16="http://schemas.microsoft.com/office/drawing/2014/main" id="{21D35A1B-BEB8-3E99-1D31-CDBAE01BD15D}"/>
                  </a:ext>
                </a:extLst>
              </p:cNvPr>
              <p:cNvSpPr>
                <a:spLocks/>
              </p:cNvSpPr>
              <p:nvPr/>
            </p:nvSpPr>
            <p:spPr bwMode="auto">
              <a:xfrm>
                <a:off x="6853324" y="3016870"/>
                <a:ext cx="184192" cy="100297"/>
              </a:xfrm>
              <a:custGeom>
                <a:avLst/>
                <a:gdLst>
                  <a:gd name="T0" fmla="*/ 26 w 35"/>
                  <a:gd name="T1" fmla="*/ 15 h 18"/>
                  <a:gd name="T2" fmla="*/ 30 w 35"/>
                  <a:gd name="T3" fmla="*/ 17 h 18"/>
                  <a:gd name="T4" fmla="*/ 34 w 35"/>
                  <a:gd name="T5" fmla="*/ 17 h 18"/>
                  <a:gd name="T6" fmla="*/ 33 w 35"/>
                  <a:gd name="T7" fmla="*/ 12 h 18"/>
                  <a:gd name="T8" fmla="*/ 30 w 35"/>
                  <a:gd name="T9" fmla="*/ 10 h 18"/>
                  <a:gd name="T10" fmla="*/ 27 w 35"/>
                  <a:gd name="T11" fmla="*/ 7 h 18"/>
                  <a:gd name="T12" fmla="*/ 19 w 35"/>
                  <a:gd name="T13" fmla="*/ 6 h 18"/>
                  <a:gd name="T14" fmla="*/ 9 w 35"/>
                  <a:gd name="T15" fmla="*/ 4 h 18"/>
                  <a:gd name="T16" fmla="*/ 0 w 35"/>
                  <a:gd name="T17" fmla="*/ 2 h 18"/>
                  <a:gd name="T18" fmla="*/ 8 w 35"/>
                  <a:gd name="T19" fmla="*/ 14 h 18"/>
                  <a:gd name="T20" fmla="*/ 18 w 35"/>
                  <a:gd name="T21" fmla="*/ 18 h 18"/>
                  <a:gd name="T22" fmla="*/ 26 w 35"/>
                  <a:gd name="T23" fmla="*/ 15 h 18"/>
                  <a:gd name="T24" fmla="*/ 26 w 35"/>
                  <a:gd name="T25"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8">
                    <a:moveTo>
                      <a:pt x="26" y="15"/>
                    </a:moveTo>
                    <a:cubicBezTo>
                      <a:pt x="27" y="14"/>
                      <a:pt x="29" y="16"/>
                      <a:pt x="30" y="17"/>
                    </a:cubicBezTo>
                    <a:cubicBezTo>
                      <a:pt x="30" y="17"/>
                      <a:pt x="34" y="17"/>
                      <a:pt x="34" y="17"/>
                    </a:cubicBezTo>
                    <a:cubicBezTo>
                      <a:pt x="35" y="16"/>
                      <a:pt x="30" y="12"/>
                      <a:pt x="33" y="12"/>
                    </a:cubicBezTo>
                    <a:cubicBezTo>
                      <a:pt x="32" y="11"/>
                      <a:pt x="30" y="11"/>
                      <a:pt x="30" y="10"/>
                    </a:cubicBezTo>
                    <a:cubicBezTo>
                      <a:pt x="30" y="8"/>
                      <a:pt x="29" y="7"/>
                      <a:pt x="27" y="7"/>
                    </a:cubicBezTo>
                    <a:cubicBezTo>
                      <a:pt x="24" y="7"/>
                      <a:pt x="22" y="8"/>
                      <a:pt x="19" y="6"/>
                    </a:cubicBezTo>
                    <a:cubicBezTo>
                      <a:pt x="16" y="5"/>
                      <a:pt x="13" y="5"/>
                      <a:pt x="9" y="4"/>
                    </a:cubicBezTo>
                    <a:cubicBezTo>
                      <a:pt x="6" y="3"/>
                      <a:pt x="4" y="0"/>
                      <a:pt x="0" y="2"/>
                    </a:cubicBezTo>
                    <a:cubicBezTo>
                      <a:pt x="3" y="6"/>
                      <a:pt x="11" y="7"/>
                      <a:pt x="8" y="14"/>
                    </a:cubicBezTo>
                    <a:cubicBezTo>
                      <a:pt x="11" y="14"/>
                      <a:pt x="18" y="14"/>
                      <a:pt x="18" y="18"/>
                    </a:cubicBezTo>
                    <a:cubicBezTo>
                      <a:pt x="18" y="15"/>
                      <a:pt x="24" y="15"/>
                      <a:pt x="26" y="15"/>
                    </a:cubicBezTo>
                    <a:cubicBezTo>
                      <a:pt x="27" y="14"/>
                      <a:pt x="19" y="15"/>
                      <a:pt x="26" y="15"/>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87" name="Freeform 679">
                <a:extLst>
                  <a:ext uri="{FF2B5EF4-FFF2-40B4-BE49-F238E27FC236}">
                    <a16:creationId xmlns:a16="http://schemas.microsoft.com/office/drawing/2014/main" id="{9E02E673-8746-C97A-38C9-D045F9145D8F}"/>
                  </a:ext>
                </a:extLst>
              </p:cNvPr>
              <p:cNvSpPr>
                <a:spLocks/>
              </p:cNvSpPr>
              <p:nvPr/>
            </p:nvSpPr>
            <p:spPr bwMode="auto">
              <a:xfrm>
                <a:off x="6980293" y="3083105"/>
                <a:ext cx="141272" cy="117328"/>
              </a:xfrm>
              <a:custGeom>
                <a:avLst/>
                <a:gdLst>
                  <a:gd name="T0" fmla="*/ 8 w 27"/>
                  <a:gd name="T1" fmla="*/ 2 h 21"/>
                  <a:gd name="T2" fmla="*/ 10 w 27"/>
                  <a:gd name="T3" fmla="*/ 5 h 21"/>
                  <a:gd name="T4" fmla="*/ 7 w 27"/>
                  <a:gd name="T5" fmla="*/ 5 h 21"/>
                  <a:gd name="T6" fmla="*/ 4 w 27"/>
                  <a:gd name="T7" fmla="*/ 3 h 21"/>
                  <a:gd name="T8" fmla="*/ 4 w 27"/>
                  <a:gd name="T9" fmla="*/ 7 h 21"/>
                  <a:gd name="T10" fmla="*/ 6 w 27"/>
                  <a:gd name="T11" fmla="*/ 11 h 21"/>
                  <a:gd name="T12" fmla="*/ 8 w 27"/>
                  <a:gd name="T13" fmla="*/ 14 h 21"/>
                  <a:gd name="T14" fmla="*/ 9 w 27"/>
                  <a:gd name="T15" fmla="*/ 17 h 21"/>
                  <a:gd name="T16" fmla="*/ 16 w 27"/>
                  <a:gd name="T17" fmla="*/ 13 h 21"/>
                  <a:gd name="T18" fmla="*/ 17 w 27"/>
                  <a:gd name="T19" fmla="*/ 16 h 21"/>
                  <a:gd name="T20" fmla="*/ 21 w 27"/>
                  <a:gd name="T21" fmla="*/ 21 h 21"/>
                  <a:gd name="T22" fmla="*/ 21 w 27"/>
                  <a:gd name="T23" fmla="*/ 18 h 21"/>
                  <a:gd name="T24" fmla="*/ 23 w 27"/>
                  <a:gd name="T25" fmla="*/ 16 h 21"/>
                  <a:gd name="T26" fmla="*/ 25 w 27"/>
                  <a:gd name="T27" fmla="*/ 11 h 21"/>
                  <a:gd name="T28" fmla="*/ 19 w 27"/>
                  <a:gd name="T29" fmla="*/ 1 h 21"/>
                  <a:gd name="T30" fmla="*/ 12 w 27"/>
                  <a:gd name="T31" fmla="*/ 2 h 21"/>
                  <a:gd name="T32" fmla="*/ 9 w 27"/>
                  <a:gd name="T33" fmla="*/ 0 h 21"/>
                  <a:gd name="T34" fmla="*/ 8 w 27"/>
                  <a:gd name="T35" fmla="*/ 2 h 21"/>
                  <a:gd name="T36" fmla="*/ 8 w 27"/>
                  <a:gd name="T3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1">
                    <a:moveTo>
                      <a:pt x="8" y="2"/>
                    </a:moveTo>
                    <a:cubicBezTo>
                      <a:pt x="8" y="2"/>
                      <a:pt x="11" y="4"/>
                      <a:pt x="10" y="5"/>
                    </a:cubicBezTo>
                    <a:cubicBezTo>
                      <a:pt x="10" y="5"/>
                      <a:pt x="7" y="5"/>
                      <a:pt x="7" y="5"/>
                    </a:cubicBezTo>
                    <a:cubicBezTo>
                      <a:pt x="5" y="5"/>
                      <a:pt x="5" y="3"/>
                      <a:pt x="4" y="3"/>
                    </a:cubicBezTo>
                    <a:cubicBezTo>
                      <a:pt x="0" y="2"/>
                      <a:pt x="4" y="6"/>
                      <a:pt x="4" y="7"/>
                    </a:cubicBezTo>
                    <a:cubicBezTo>
                      <a:pt x="4" y="10"/>
                      <a:pt x="7" y="8"/>
                      <a:pt x="6" y="11"/>
                    </a:cubicBezTo>
                    <a:cubicBezTo>
                      <a:pt x="5" y="13"/>
                      <a:pt x="7" y="13"/>
                      <a:pt x="8" y="14"/>
                    </a:cubicBezTo>
                    <a:cubicBezTo>
                      <a:pt x="9" y="14"/>
                      <a:pt x="9" y="16"/>
                      <a:pt x="9" y="17"/>
                    </a:cubicBezTo>
                    <a:cubicBezTo>
                      <a:pt x="10" y="16"/>
                      <a:pt x="14" y="14"/>
                      <a:pt x="16" y="13"/>
                    </a:cubicBezTo>
                    <a:cubicBezTo>
                      <a:pt x="17" y="13"/>
                      <a:pt x="17" y="15"/>
                      <a:pt x="17" y="16"/>
                    </a:cubicBezTo>
                    <a:cubicBezTo>
                      <a:pt x="17" y="19"/>
                      <a:pt x="18" y="20"/>
                      <a:pt x="21" y="21"/>
                    </a:cubicBezTo>
                    <a:cubicBezTo>
                      <a:pt x="21" y="20"/>
                      <a:pt x="21" y="18"/>
                      <a:pt x="21" y="18"/>
                    </a:cubicBezTo>
                    <a:cubicBezTo>
                      <a:pt x="22" y="17"/>
                      <a:pt x="23" y="17"/>
                      <a:pt x="23" y="16"/>
                    </a:cubicBezTo>
                    <a:cubicBezTo>
                      <a:pt x="24" y="14"/>
                      <a:pt x="24" y="12"/>
                      <a:pt x="25" y="11"/>
                    </a:cubicBezTo>
                    <a:cubicBezTo>
                      <a:pt x="27" y="8"/>
                      <a:pt x="21" y="2"/>
                      <a:pt x="19" y="1"/>
                    </a:cubicBezTo>
                    <a:cubicBezTo>
                      <a:pt x="17" y="4"/>
                      <a:pt x="15" y="4"/>
                      <a:pt x="12" y="2"/>
                    </a:cubicBezTo>
                    <a:cubicBezTo>
                      <a:pt x="12" y="1"/>
                      <a:pt x="10" y="0"/>
                      <a:pt x="9" y="0"/>
                    </a:cubicBezTo>
                    <a:cubicBezTo>
                      <a:pt x="8" y="0"/>
                      <a:pt x="8" y="1"/>
                      <a:pt x="8" y="2"/>
                    </a:cubicBezTo>
                    <a:cubicBezTo>
                      <a:pt x="9" y="3"/>
                      <a:pt x="7" y="0"/>
                      <a:pt x="8" y="2"/>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88" name="Freeform 687">
                <a:extLst>
                  <a:ext uri="{FF2B5EF4-FFF2-40B4-BE49-F238E27FC236}">
                    <a16:creationId xmlns:a16="http://schemas.microsoft.com/office/drawing/2014/main" id="{C6C3F03E-DAB6-45C3-8AAC-EBBC2A79F271}"/>
                  </a:ext>
                </a:extLst>
              </p:cNvPr>
              <p:cNvSpPr>
                <a:spLocks/>
              </p:cNvSpPr>
              <p:nvPr/>
            </p:nvSpPr>
            <p:spPr bwMode="auto">
              <a:xfrm>
                <a:off x="6722783" y="3383991"/>
                <a:ext cx="16095" cy="39739"/>
              </a:xfrm>
              <a:custGeom>
                <a:avLst/>
                <a:gdLst>
                  <a:gd name="T0" fmla="*/ 0 w 3"/>
                  <a:gd name="T1" fmla="*/ 3 h 7"/>
                  <a:gd name="T2" fmla="*/ 3 w 3"/>
                  <a:gd name="T3" fmla="*/ 7 h 7"/>
                  <a:gd name="T4" fmla="*/ 3 w 3"/>
                  <a:gd name="T5" fmla="*/ 1 h 7"/>
                  <a:gd name="T6" fmla="*/ 2 w 3"/>
                  <a:gd name="T7" fmla="*/ 0 h 7"/>
                  <a:gd name="T8" fmla="*/ 0 w 3"/>
                  <a:gd name="T9" fmla="*/ 3 h 7"/>
                </a:gdLst>
                <a:ahLst/>
                <a:cxnLst>
                  <a:cxn ang="0">
                    <a:pos x="T0" y="T1"/>
                  </a:cxn>
                  <a:cxn ang="0">
                    <a:pos x="T2" y="T3"/>
                  </a:cxn>
                  <a:cxn ang="0">
                    <a:pos x="T4" y="T5"/>
                  </a:cxn>
                  <a:cxn ang="0">
                    <a:pos x="T6" y="T7"/>
                  </a:cxn>
                  <a:cxn ang="0">
                    <a:pos x="T8" y="T9"/>
                  </a:cxn>
                </a:cxnLst>
                <a:rect l="0" t="0" r="r" b="b"/>
                <a:pathLst>
                  <a:path w="3" h="7">
                    <a:moveTo>
                      <a:pt x="0" y="3"/>
                    </a:moveTo>
                    <a:cubicBezTo>
                      <a:pt x="0" y="5"/>
                      <a:pt x="1" y="6"/>
                      <a:pt x="3" y="7"/>
                    </a:cubicBezTo>
                    <a:cubicBezTo>
                      <a:pt x="3" y="5"/>
                      <a:pt x="3" y="3"/>
                      <a:pt x="3" y="1"/>
                    </a:cubicBezTo>
                    <a:cubicBezTo>
                      <a:pt x="3" y="0"/>
                      <a:pt x="3" y="0"/>
                      <a:pt x="2" y="0"/>
                    </a:cubicBezTo>
                    <a:cubicBezTo>
                      <a:pt x="0" y="0"/>
                      <a:pt x="0" y="2"/>
                      <a:pt x="0" y="3"/>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89" name="Freeform 717">
                <a:extLst>
                  <a:ext uri="{FF2B5EF4-FFF2-40B4-BE49-F238E27FC236}">
                    <a16:creationId xmlns:a16="http://schemas.microsoft.com/office/drawing/2014/main" id="{D4F93A83-42DB-286D-ADAF-FD03E7B8930D}"/>
                  </a:ext>
                </a:extLst>
              </p:cNvPr>
              <p:cNvSpPr>
                <a:spLocks/>
              </p:cNvSpPr>
              <p:nvPr/>
            </p:nvSpPr>
            <p:spPr bwMode="auto">
              <a:xfrm>
                <a:off x="6120141" y="2000672"/>
                <a:ext cx="329038" cy="599881"/>
              </a:xfrm>
              <a:custGeom>
                <a:avLst/>
                <a:gdLst>
                  <a:gd name="T0" fmla="*/ 61 w 63"/>
                  <a:gd name="T1" fmla="*/ 25 h 108"/>
                  <a:gd name="T2" fmla="*/ 61 w 63"/>
                  <a:gd name="T3" fmla="*/ 20 h 108"/>
                  <a:gd name="T4" fmla="*/ 61 w 63"/>
                  <a:gd name="T5" fmla="*/ 16 h 108"/>
                  <a:gd name="T6" fmla="*/ 60 w 63"/>
                  <a:gd name="T7" fmla="*/ 13 h 108"/>
                  <a:gd name="T8" fmla="*/ 60 w 63"/>
                  <a:gd name="T9" fmla="*/ 11 h 108"/>
                  <a:gd name="T10" fmla="*/ 57 w 63"/>
                  <a:gd name="T11" fmla="*/ 7 h 108"/>
                  <a:gd name="T12" fmla="*/ 51 w 63"/>
                  <a:gd name="T13" fmla="*/ 5 h 108"/>
                  <a:gd name="T14" fmla="*/ 44 w 63"/>
                  <a:gd name="T15" fmla="*/ 1 h 108"/>
                  <a:gd name="T16" fmla="*/ 44 w 63"/>
                  <a:gd name="T17" fmla="*/ 5 h 108"/>
                  <a:gd name="T18" fmla="*/ 34 w 63"/>
                  <a:gd name="T19" fmla="*/ 5 h 108"/>
                  <a:gd name="T20" fmla="*/ 34 w 63"/>
                  <a:gd name="T21" fmla="*/ 10 h 108"/>
                  <a:gd name="T22" fmla="*/ 29 w 63"/>
                  <a:gd name="T23" fmla="*/ 10 h 108"/>
                  <a:gd name="T24" fmla="*/ 27 w 63"/>
                  <a:gd name="T25" fmla="*/ 12 h 108"/>
                  <a:gd name="T26" fmla="*/ 25 w 63"/>
                  <a:gd name="T27" fmla="*/ 15 h 108"/>
                  <a:gd name="T28" fmla="*/ 25 w 63"/>
                  <a:gd name="T29" fmla="*/ 18 h 108"/>
                  <a:gd name="T30" fmla="*/ 24 w 63"/>
                  <a:gd name="T31" fmla="*/ 20 h 108"/>
                  <a:gd name="T32" fmla="*/ 20 w 63"/>
                  <a:gd name="T33" fmla="*/ 25 h 108"/>
                  <a:gd name="T34" fmla="*/ 17 w 63"/>
                  <a:gd name="T35" fmla="*/ 27 h 108"/>
                  <a:gd name="T36" fmla="*/ 16 w 63"/>
                  <a:gd name="T37" fmla="*/ 33 h 108"/>
                  <a:gd name="T38" fmla="*/ 13 w 63"/>
                  <a:gd name="T39" fmla="*/ 38 h 108"/>
                  <a:gd name="T40" fmla="*/ 15 w 63"/>
                  <a:gd name="T41" fmla="*/ 42 h 108"/>
                  <a:gd name="T42" fmla="*/ 9 w 63"/>
                  <a:gd name="T43" fmla="*/ 44 h 108"/>
                  <a:gd name="T44" fmla="*/ 5 w 63"/>
                  <a:gd name="T45" fmla="*/ 51 h 108"/>
                  <a:gd name="T46" fmla="*/ 6 w 63"/>
                  <a:gd name="T47" fmla="*/ 57 h 108"/>
                  <a:gd name="T48" fmla="*/ 8 w 63"/>
                  <a:gd name="T49" fmla="*/ 63 h 108"/>
                  <a:gd name="T50" fmla="*/ 7 w 63"/>
                  <a:gd name="T51" fmla="*/ 67 h 108"/>
                  <a:gd name="T52" fmla="*/ 7 w 63"/>
                  <a:gd name="T53" fmla="*/ 74 h 108"/>
                  <a:gd name="T54" fmla="*/ 4 w 63"/>
                  <a:gd name="T55" fmla="*/ 78 h 108"/>
                  <a:gd name="T56" fmla="*/ 3 w 63"/>
                  <a:gd name="T57" fmla="*/ 83 h 108"/>
                  <a:gd name="T58" fmla="*/ 0 w 63"/>
                  <a:gd name="T59" fmla="*/ 82 h 108"/>
                  <a:gd name="T60" fmla="*/ 4 w 63"/>
                  <a:gd name="T61" fmla="*/ 90 h 108"/>
                  <a:gd name="T62" fmla="*/ 7 w 63"/>
                  <a:gd name="T63" fmla="*/ 97 h 108"/>
                  <a:gd name="T64" fmla="*/ 8 w 63"/>
                  <a:gd name="T65" fmla="*/ 102 h 108"/>
                  <a:gd name="T66" fmla="*/ 10 w 63"/>
                  <a:gd name="T67" fmla="*/ 107 h 108"/>
                  <a:gd name="T68" fmla="*/ 14 w 63"/>
                  <a:gd name="T69" fmla="*/ 108 h 108"/>
                  <a:gd name="T70" fmla="*/ 15 w 63"/>
                  <a:gd name="T71" fmla="*/ 105 h 108"/>
                  <a:gd name="T72" fmla="*/ 24 w 63"/>
                  <a:gd name="T73" fmla="*/ 101 h 108"/>
                  <a:gd name="T74" fmla="*/ 27 w 63"/>
                  <a:gd name="T75" fmla="*/ 92 h 108"/>
                  <a:gd name="T76" fmla="*/ 26 w 63"/>
                  <a:gd name="T77" fmla="*/ 87 h 108"/>
                  <a:gd name="T78" fmla="*/ 28 w 63"/>
                  <a:gd name="T79" fmla="*/ 84 h 108"/>
                  <a:gd name="T80" fmla="*/ 32 w 63"/>
                  <a:gd name="T81" fmla="*/ 82 h 108"/>
                  <a:gd name="T82" fmla="*/ 32 w 63"/>
                  <a:gd name="T83" fmla="*/ 81 h 108"/>
                  <a:gd name="T84" fmla="*/ 35 w 63"/>
                  <a:gd name="T85" fmla="*/ 80 h 108"/>
                  <a:gd name="T86" fmla="*/ 34 w 63"/>
                  <a:gd name="T87" fmla="*/ 78 h 108"/>
                  <a:gd name="T88" fmla="*/ 36 w 63"/>
                  <a:gd name="T89" fmla="*/ 77 h 108"/>
                  <a:gd name="T90" fmla="*/ 35 w 63"/>
                  <a:gd name="T91" fmla="*/ 73 h 108"/>
                  <a:gd name="T92" fmla="*/ 29 w 63"/>
                  <a:gd name="T93" fmla="*/ 66 h 108"/>
                  <a:gd name="T94" fmla="*/ 30 w 63"/>
                  <a:gd name="T95" fmla="*/ 60 h 108"/>
                  <a:gd name="T96" fmla="*/ 30 w 63"/>
                  <a:gd name="T97" fmla="*/ 56 h 108"/>
                  <a:gd name="T98" fmla="*/ 33 w 63"/>
                  <a:gd name="T99" fmla="*/ 53 h 108"/>
                  <a:gd name="T100" fmla="*/ 39 w 63"/>
                  <a:gd name="T101" fmla="*/ 48 h 108"/>
                  <a:gd name="T102" fmla="*/ 49 w 63"/>
                  <a:gd name="T103" fmla="*/ 41 h 108"/>
                  <a:gd name="T104" fmla="*/ 50 w 63"/>
                  <a:gd name="T105" fmla="*/ 35 h 108"/>
                  <a:gd name="T106" fmla="*/ 50 w 63"/>
                  <a:gd name="T107" fmla="*/ 32 h 108"/>
                  <a:gd name="T108" fmla="*/ 54 w 63"/>
                  <a:gd name="T109" fmla="*/ 30 h 108"/>
                  <a:gd name="T110" fmla="*/ 58 w 63"/>
                  <a:gd name="T111" fmla="*/ 29 h 108"/>
                  <a:gd name="T112" fmla="*/ 60 w 63"/>
                  <a:gd name="T113" fmla="*/ 28 h 108"/>
                  <a:gd name="T114" fmla="*/ 63 w 63"/>
                  <a:gd name="T115" fmla="*/ 28 h 108"/>
                  <a:gd name="T116" fmla="*/ 61 w 63"/>
                  <a:gd name="T117" fmla="*/ 25 h 108"/>
                  <a:gd name="T118" fmla="*/ 61 w 63"/>
                  <a:gd name="T119" fmla="*/ 2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108">
                    <a:moveTo>
                      <a:pt x="61" y="25"/>
                    </a:moveTo>
                    <a:cubicBezTo>
                      <a:pt x="60" y="24"/>
                      <a:pt x="62" y="22"/>
                      <a:pt x="61" y="20"/>
                    </a:cubicBezTo>
                    <a:cubicBezTo>
                      <a:pt x="60" y="18"/>
                      <a:pt x="61" y="18"/>
                      <a:pt x="61" y="16"/>
                    </a:cubicBezTo>
                    <a:cubicBezTo>
                      <a:pt x="61" y="15"/>
                      <a:pt x="60" y="14"/>
                      <a:pt x="60" y="13"/>
                    </a:cubicBezTo>
                    <a:cubicBezTo>
                      <a:pt x="59" y="12"/>
                      <a:pt x="60" y="12"/>
                      <a:pt x="60" y="11"/>
                    </a:cubicBezTo>
                    <a:cubicBezTo>
                      <a:pt x="59" y="9"/>
                      <a:pt x="59" y="8"/>
                      <a:pt x="57" y="7"/>
                    </a:cubicBezTo>
                    <a:cubicBezTo>
                      <a:pt x="55" y="6"/>
                      <a:pt x="53" y="6"/>
                      <a:pt x="51" y="5"/>
                    </a:cubicBezTo>
                    <a:cubicBezTo>
                      <a:pt x="49" y="3"/>
                      <a:pt x="47" y="0"/>
                      <a:pt x="44" y="1"/>
                    </a:cubicBezTo>
                    <a:cubicBezTo>
                      <a:pt x="43" y="1"/>
                      <a:pt x="44" y="4"/>
                      <a:pt x="44" y="5"/>
                    </a:cubicBezTo>
                    <a:cubicBezTo>
                      <a:pt x="43" y="8"/>
                      <a:pt x="37" y="6"/>
                      <a:pt x="34" y="5"/>
                    </a:cubicBezTo>
                    <a:cubicBezTo>
                      <a:pt x="34" y="7"/>
                      <a:pt x="34" y="8"/>
                      <a:pt x="34" y="10"/>
                    </a:cubicBezTo>
                    <a:cubicBezTo>
                      <a:pt x="33" y="10"/>
                      <a:pt x="31" y="9"/>
                      <a:pt x="29" y="10"/>
                    </a:cubicBezTo>
                    <a:cubicBezTo>
                      <a:pt x="28" y="10"/>
                      <a:pt x="28" y="11"/>
                      <a:pt x="27" y="12"/>
                    </a:cubicBezTo>
                    <a:cubicBezTo>
                      <a:pt x="27" y="13"/>
                      <a:pt x="25" y="14"/>
                      <a:pt x="25" y="15"/>
                    </a:cubicBezTo>
                    <a:cubicBezTo>
                      <a:pt x="24" y="16"/>
                      <a:pt x="26" y="18"/>
                      <a:pt x="25" y="18"/>
                    </a:cubicBezTo>
                    <a:cubicBezTo>
                      <a:pt x="25" y="19"/>
                      <a:pt x="24" y="19"/>
                      <a:pt x="24" y="20"/>
                    </a:cubicBezTo>
                    <a:cubicBezTo>
                      <a:pt x="22" y="21"/>
                      <a:pt x="20" y="23"/>
                      <a:pt x="20" y="25"/>
                    </a:cubicBezTo>
                    <a:cubicBezTo>
                      <a:pt x="20" y="27"/>
                      <a:pt x="18" y="25"/>
                      <a:pt x="17" y="27"/>
                    </a:cubicBezTo>
                    <a:cubicBezTo>
                      <a:pt x="17" y="29"/>
                      <a:pt x="17" y="31"/>
                      <a:pt x="16" y="33"/>
                    </a:cubicBezTo>
                    <a:cubicBezTo>
                      <a:pt x="16" y="35"/>
                      <a:pt x="13" y="36"/>
                      <a:pt x="13" y="38"/>
                    </a:cubicBezTo>
                    <a:cubicBezTo>
                      <a:pt x="13" y="39"/>
                      <a:pt x="16" y="41"/>
                      <a:pt x="15" y="42"/>
                    </a:cubicBezTo>
                    <a:cubicBezTo>
                      <a:pt x="13" y="44"/>
                      <a:pt x="11" y="43"/>
                      <a:pt x="9" y="44"/>
                    </a:cubicBezTo>
                    <a:cubicBezTo>
                      <a:pt x="6" y="45"/>
                      <a:pt x="5" y="48"/>
                      <a:pt x="5" y="51"/>
                    </a:cubicBezTo>
                    <a:cubicBezTo>
                      <a:pt x="6" y="53"/>
                      <a:pt x="6" y="55"/>
                      <a:pt x="6" y="57"/>
                    </a:cubicBezTo>
                    <a:cubicBezTo>
                      <a:pt x="6" y="60"/>
                      <a:pt x="4" y="61"/>
                      <a:pt x="8" y="63"/>
                    </a:cubicBezTo>
                    <a:cubicBezTo>
                      <a:pt x="10" y="65"/>
                      <a:pt x="9" y="66"/>
                      <a:pt x="7" y="67"/>
                    </a:cubicBezTo>
                    <a:cubicBezTo>
                      <a:pt x="6" y="68"/>
                      <a:pt x="8" y="72"/>
                      <a:pt x="7" y="74"/>
                    </a:cubicBezTo>
                    <a:cubicBezTo>
                      <a:pt x="7" y="76"/>
                      <a:pt x="4" y="76"/>
                      <a:pt x="4" y="78"/>
                    </a:cubicBezTo>
                    <a:cubicBezTo>
                      <a:pt x="4" y="79"/>
                      <a:pt x="4" y="83"/>
                      <a:pt x="3" y="83"/>
                    </a:cubicBezTo>
                    <a:cubicBezTo>
                      <a:pt x="3" y="83"/>
                      <a:pt x="1" y="82"/>
                      <a:pt x="0" y="82"/>
                    </a:cubicBezTo>
                    <a:cubicBezTo>
                      <a:pt x="0" y="86"/>
                      <a:pt x="4" y="87"/>
                      <a:pt x="4" y="90"/>
                    </a:cubicBezTo>
                    <a:cubicBezTo>
                      <a:pt x="3" y="91"/>
                      <a:pt x="6" y="96"/>
                      <a:pt x="7" y="97"/>
                    </a:cubicBezTo>
                    <a:cubicBezTo>
                      <a:pt x="9" y="99"/>
                      <a:pt x="8" y="100"/>
                      <a:pt x="8" y="102"/>
                    </a:cubicBezTo>
                    <a:cubicBezTo>
                      <a:pt x="8" y="103"/>
                      <a:pt x="10" y="105"/>
                      <a:pt x="10" y="107"/>
                    </a:cubicBezTo>
                    <a:cubicBezTo>
                      <a:pt x="9" y="108"/>
                      <a:pt x="13" y="107"/>
                      <a:pt x="14" y="108"/>
                    </a:cubicBezTo>
                    <a:cubicBezTo>
                      <a:pt x="16" y="108"/>
                      <a:pt x="15" y="107"/>
                      <a:pt x="15" y="105"/>
                    </a:cubicBezTo>
                    <a:cubicBezTo>
                      <a:pt x="15" y="100"/>
                      <a:pt x="23" y="104"/>
                      <a:pt x="24" y="101"/>
                    </a:cubicBezTo>
                    <a:cubicBezTo>
                      <a:pt x="25" y="98"/>
                      <a:pt x="26" y="95"/>
                      <a:pt x="27" y="92"/>
                    </a:cubicBezTo>
                    <a:cubicBezTo>
                      <a:pt x="27" y="90"/>
                      <a:pt x="27" y="88"/>
                      <a:pt x="26" y="87"/>
                    </a:cubicBezTo>
                    <a:cubicBezTo>
                      <a:pt x="25" y="85"/>
                      <a:pt x="26" y="85"/>
                      <a:pt x="28" y="84"/>
                    </a:cubicBezTo>
                    <a:cubicBezTo>
                      <a:pt x="29" y="84"/>
                      <a:pt x="32" y="83"/>
                      <a:pt x="32" y="82"/>
                    </a:cubicBezTo>
                    <a:cubicBezTo>
                      <a:pt x="32" y="82"/>
                      <a:pt x="32" y="81"/>
                      <a:pt x="32" y="81"/>
                    </a:cubicBezTo>
                    <a:cubicBezTo>
                      <a:pt x="33" y="81"/>
                      <a:pt x="35" y="81"/>
                      <a:pt x="35" y="80"/>
                    </a:cubicBezTo>
                    <a:cubicBezTo>
                      <a:pt x="35" y="79"/>
                      <a:pt x="34" y="79"/>
                      <a:pt x="34" y="78"/>
                    </a:cubicBezTo>
                    <a:cubicBezTo>
                      <a:pt x="35" y="78"/>
                      <a:pt x="36" y="77"/>
                      <a:pt x="36" y="77"/>
                    </a:cubicBezTo>
                    <a:cubicBezTo>
                      <a:pt x="38" y="75"/>
                      <a:pt x="37" y="74"/>
                      <a:pt x="35" y="73"/>
                    </a:cubicBezTo>
                    <a:cubicBezTo>
                      <a:pt x="33" y="71"/>
                      <a:pt x="29" y="70"/>
                      <a:pt x="29" y="66"/>
                    </a:cubicBezTo>
                    <a:cubicBezTo>
                      <a:pt x="29" y="64"/>
                      <a:pt x="29" y="62"/>
                      <a:pt x="30" y="60"/>
                    </a:cubicBezTo>
                    <a:cubicBezTo>
                      <a:pt x="31" y="58"/>
                      <a:pt x="31" y="58"/>
                      <a:pt x="30" y="56"/>
                    </a:cubicBezTo>
                    <a:cubicBezTo>
                      <a:pt x="29" y="56"/>
                      <a:pt x="33" y="53"/>
                      <a:pt x="33" y="53"/>
                    </a:cubicBezTo>
                    <a:cubicBezTo>
                      <a:pt x="35" y="51"/>
                      <a:pt x="36" y="49"/>
                      <a:pt x="39" y="48"/>
                    </a:cubicBezTo>
                    <a:cubicBezTo>
                      <a:pt x="42" y="47"/>
                      <a:pt x="47" y="44"/>
                      <a:pt x="49" y="41"/>
                    </a:cubicBezTo>
                    <a:cubicBezTo>
                      <a:pt x="51" y="38"/>
                      <a:pt x="46" y="36"/>
                      <a:pt x="50" y="35"/>
                    </a:cubicBezTo>
                    <a:cubicBezTo>
                      <a:pt x="52" y="34"/>
                      <a:pt x="51" y="34"/>
                      <a:pt x="50" y="32"/>
                    </a:cubicBezTo>
                    <a:cubicBezTo>
                      <a:pt x="50" y="31"/>
                      <a:pt x="53" y="30"/>
                      <a:pt x="54" y="30"/>
                    </a:cubicBezTo>
                    <a:cubicBezTo>
                      <a:pt x="56" y="28"/>
                      <a:pt x="57" y="27"/>
                      <a:pt x="58" y="29"/>
                    </a:cubicBezTo>
                    <a:cubicBezTo>
                      <a:pt x="59" y="29"/>
                      <a:pt x="60" y="28"/>
                      <a:pt x="60" y="28"/>
                    </a:cubicBezTo>
                    <a:cubicBezTo>
                      <a:pt x="61" y="28"/>
                      <a:pt x="62" y="28"/>
                      <a:pt x="63" y="28"/>
                    </a:cubicBezTo>
                    <a:cubicBezTo>
                      <a:pt x="63" y="27"/>
                      <a:pt x="62" y="27"/>
                      <a:pt x="61" y="25"/>
                    </a:cubicBezTo>
                    <a:cubicBezTo>
                      <a:pt x="60" y="24"/>
                      <a:pt x="61" y="26"/>
                      <a:pt x="61" y="25"/>
                    </a:cubicBezTo>
                    <a:close/>
                  </a:path>
                </a:pathLst>
              </a:custGeom>
              <a:solidFill>
                <a:schemeClr val="accent2">
                  <a:lumMod val="10000"/>
                  <a:lumOff val="90000"/>
                </a:schemeClr>
              </a:solidFill>
              <a:ln w="3175" cap="flat">
                <a:solidFill>
                  <a:schemeClr val="tx2">
                    <a:lumMod val="90000"/>
                  </a:schemeClr>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90" name="Freeform 718">
                <a:extLst>
                  <a:ext uri="{FF2B5EF4-FFF2-40B4-BE49-F238E27FC236}">
                    <a16:creationId xmlns:a16="http://schemas.microsoft.com/office/drawing/2014/main" id="{9A993AB1-9CF5-98CA-FEC1-A76477DC579E}"/>
                  </a:ext>
                </a:extLst>
              </p:cNvPr>
              <p:cNvSpPr>
                <a:spLocks/>
              </p:cNvSpPr>
              <p:nvPr/>
            </p:nvSpPr>
            <p:spPr bwMode="auto">
              <a:xfrm>
                <a:off x="6361556" y="1955256"/>
                <a:ext cx="282545" cy="467415"/>
              </a:xfrm>
              <a:custGeom>
                <a:avLst/>
                <a:gdLst>
                  <a:gd name="T0" fmla="*/ 53 w 54"/>
                  <a:gd name="T1" fmla="*/ 59 h 84"/>
                  <a:gd name="T2" fmla="*/ 47 w 54"/>
                  <a:gd name="T3" fmla="*/ 55 h 84"/>
                  <a:gd name="T4" fmla="*/ 49 w 54"/>
                  <a:gd name="T5" fmla="*/ 51 h 84"/>
                  <a:gd name="T6" fmla="*/ 44 w 54"/>
                  <a:gd name="T7" fmla="*/ 44 h 84"/>
                  <a:gd name="T8" fmla="*/ 46 w 54"/>
                  <a:gd name="T9" fmla="*/ 43 h 84"/>
                  <a:gd name="T10" fmla="*/ 44 w 54"/>
                  <a:gd name="T11" fmla="*/ 38 h 84"/>
                  <a:gd name="T12" fmla="*/ 45 w 54"/>
                  <a:gd name="T13" fmla="*/ 36 h 84"/>
                  <a:gd name="T14" fmla="*/ 44 w 54"/>
                  <a:gd name="T15" fmla="*/ 32 h 84"/>
                  <a:gd name="T16" fmla="*/ 42 w 54"/>
                  <a:gd name="T17" fmla="*/ 26 h 84"/>
                  <a:gd name="T18" fmla="*/ 45 w 54"/>
                  <a:gd name="T19" fmla="*/ 23 h 84"/>
                  <a:gd name="T20" fmla="*/ 44 w 54"/>
                  <a:gd name="T21" fmla="*/ 19 h 84"/>
                  <a:gd name="T22" fmla="*/ 38 w 54"/>
                  <a:gd name="T23" fmla="*/ 13 h 84"/>
                  <a:gd name="T24" fmla="*/ 40 w 54"/>
                  <a:gd name="T25" fmla="*/ 12 h 84"/>
                  <a:gd name="T26" fmla="*/ 39 w 54"/>
                  <a:gd name="T27" fmla="*/ 10 h 84"/>
                  <a:gd name="T28" fmla="*/ 41 w 54"/>
                  <a:gd name="T29" fmla="*/ 3 h 84"/>
                  <a:gd name="T30" fmla="*/ 37 w 54"/>
                  <a:gd name="T31" fmla="*/ 1 h 84"/>
                  <a:gd name="T32" fmla="*/ 34 w 54"/>
                  <a:gd name="T33" fmla="*/ 0 h 84"/>
                  <a:gd name="T34" fmla="*/ 29 w 54"/>
                  <a:gd name="T35" fmla="*/ 1 h 84"/>
                  <a:gd name="T36" fmla="*/ 25 w 54"/>
                  <a:gd name="T37" fmla="*/ 5 h 84"/>
                  <a:gd name="T38" fmla="*/ 24 w 54"/>
                  <a:gd name="T39" fmla="*/ 10 h 84"/>
                  <a:gd name="T40" fmla="*/ 21 w 54"/>
                  <a:gd name="T41" fmla="*/ 13 h 84"/>
                  <a:gd name="T42" fmla="*/ 17 w 54"/>
                  <a:gd name="T43" fmla="*/ 11 h 84"/>
                  <a:gd name="T44" fmla="*/ 14 w 54"/>
                  <a:gd name="T45" fmla="*/ 12 h 84"/>
                  <a:gd name="T46" fmla="*/ 7 w 54"/>
                  <a:gd name="T47" fmla="*/ 10 h 84"/>
                  <a:gd name="T48" fmla="*/ 4 w 54"/>
                  <a:gd name="T49" fmla="*/ 7 h 84"/>
                  <a:gd name="T50" fmla="*/ 0 w 54"/>
                  <a:gd name="T51" fmla="*/ 9 h 84"/>
                  <a:gd name="T52" fmla="*/ 8 w 54"/>
                  <a:gd name="T53" fmla="*/ 14 h 84"/>
                  <a:gd name="T54" fmla="*/ 12 w 54"/>
                  <a:gd name="T55" fmla="*/ 16 h 84"/>
                  <a:gd name="T56" fmla="*/ 14 w 54"/>
                  <a:gd name="T57" fmla="*/ 19 h 84"/>
                  <a:gd name="T58" fmla="*/ 14 w 54"/>
                  <a:gd name="T59" fmla="*/ 21 h 84"/>
                  <a:gd name="T60" fmla="*/ 15 w 54"/>
                  <a:gd name="T61" fmla="*/ 24 h 84"/>
                  <a:gd name="T62" fmla="*/ 15 w 54"/>
                  <a:gd name="T63" fmla="*/ 27 h 84"/>
                  <a:gd name="T64" fmla="*/ 16 w 54"/>
                  <a:gd name="T65" fmla="*/ 29 h 84"/>
                  <a:gd name="T66" fmla="*/ 15 w 54"/>
                  <a:gd name="T67" fmla="*/ 33 h 84"/>
                  <a:gd name="T68" fmla="*/ 17 w 54"/>
                  <a:gd name="T69" fmla="*/ 36 h 84"/>
                  <a:gd name="T70" fmla="*/ 21 w 54"/>
                  <a:gd name="T71" fmla="*/ 38 h 84"/>
                  <a:gd name="T72" fmla="*/ 22 w 54"/>
                  <a:gd name="T73" fmla="*/ 41 h 84"/>
                  <a:gd name="T74" fmla="*/ 23 w 54"/>
                  <a:gd name="T75" fmla="*/ 44 h 84"/>
                  <a:gd name="T76" fmla="*/ 20 w 54"/>
                  <a:gd name="T77" fmla="*/ 44 h 84"/>
                  <a:gd name="T78" fmla="*/ 16 w 54"/>
                  <a:gd name="T79" fmla="*/ 49 h 84"/>
                  <a:gd name="T80" fmla="*/ 13 w 54"/>
                  <a:gd name="T81" fmla="*/ 51 h 84"/>
                  <a:gd name="T82" fmla="*/ 10 w 54"/>
                  <a:gd name="T83" fmla="*/ 54 h 84"/>
                  <a:gd name="T84" fmla="*/ 4 w 54"/>
                  <a:gd name="T85" fmla="*/ 57 h 84"/>
                  <a:gd name="T86" fmla="*/ 2 w 54"/>
                  <a:gd name="T87" fmla="*/ 62 h 84"/>
                  <a:gd name="T88" fmla="*/ 4 w 54"/>
                  <a:gd name="T89" fmla="*/ 67 h 84"/>
                  <a:gd name="T90" fmla="*/ 4 w 54"/>
                  <a:gd name="T91" fmla="*/ 73 h 84"/>
                  <a:gd name="T92" fmla="*/ 4 w 54"/>
                  <a:gd name="T93" fmla="*/ 78 h 84"/>
                  <a:gd name="T94" fmla="*/ 7 w 54"/>
                  <a:gd name="T95" fmla="*/ 80 h 84"/>
                  <a:gd name="T96" fmla="*/ 5 w 54"/>
                  <a:gd name="T97" fmla="*/ 81 h 84"/>
                  <a:gd name="T98" fmla="*/ 8 w 54"/>
                  <a:gd name="T99" fmla="*/ 79 h 84"/>
                  <a:gd name="T100" fmla="*/ 8 w 54"/>
                  <a:gd name="T101" fmla="*/ 83 h 84"/>
                  <a:gd name="T102" fmla="*/ 11 w 54"/>
                  <a:gd name="T103" fmla="*/ 80 h 84"/>
                  <a:gd name="T104" fmla="*/ 11 w 54"/>
                  <a:gd name="T105" fmla="*/ 83 h 84"/>
                  <a:gd name="T106" fmla="*/ 23 w 54"/>
                  <a:gd name="T107" fmla="*/ 80 h 84"/>
                  <a:gd name="T108" fmla="*/ 36 w 54"/>
                  <a:gd name="T109" fmla="*/ 78 h 84"/>
                  <a:gd name="T110" fmla="*/ 46 w 54"/>
                  <a:gd name="T111" fmla="*/ 68 h 84"/>
                  <a:gd name="T112" fmla="*/ 53 w 54"/>
                  <a:gd name="T113" fmla="*/ 59 h 84"/>
                  <a:gd name="T114" fmla="*/ 53 w 54"/>
                  <a:gd name="T115" fmla="*/ 5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84">
                    <a:moveTo>
                      <a:pt x="53" y="59"/>
                    </a:moveTo>
                    <a:cubicBezTo>
                      <a:pt x="52" y="57"/>
                      <a:pt x="49" y="56"/>
                      <a:pt x="47" y="55"/>
                    </a:cubicBezTo>
                    <a:cubicBezTo>
                      <a:pt x="44" y="53"/>
                      <a:pt x="48" y="53"/>
                      <a:pt x="49" y="51"/>
                    </a:cubicBezTo>
                    <a:cubicBezTo>
                      <a:pt x="49" y="51"/>
                      <a:pt x="45" y="45"/>
                      <a:pt x="44" y="44"/>
                    </a:cubicBezTo>
                    <a:cubicBezTo>
                      <a:pt x="44" y="44"/>
                      <a:pt x="46" y="43"/>
                      <a:pt x="46" y="43"/>
                    </a:cubicBezTo>
                    <a:cubicBezTo>
                      <a:pt x="46" y="42"/>
                      <a:pt x="44" y="39"/>
                      <a:pt x="44" y="38"/>
                    </a:cubicBezTo>
                    <a:cubicBezTo>
                      <a:pt x="44" y="37"/>
                      <a:pt x="45" y="37"/>
                      <a:pt x="45" y="36"/>
                    </a:cubicBezTo>
                    <a:cubicBezTo>
                      <a:pt x="46" y="35"/>
                      <a:pt x="44" y="33"/>
                      <a:pt x="44" y="32"/>
                    </a:cubicBezTo>
                    <a:cubicBezTo>
                      <a:pt x="42" y="30"/>
                      <a:pt x="40" y="28"/>
                      <a:pt x="42" y="26"/>
                    </a:cubicBezTo>
                    <a:cubicBezTo>
                      <a:pt x="43" y="25"/>
                      <a:pt x="45" y="24"/>
                      <a:pt x="45" y="23"/>
                    </a:cubicBezTo>
                    <a:cubicBezTo>
                      <a:pt x="46" y="21"/>
                      <a:pt x="44" y="20"/>
                      <a:pt x="44" y="19"/>
                    </a:cubicBezTo>
                    <a:cubicBezTo>
                      <a:pt x="43" y="18"/>
                      <a:pt x="36" y="15"/>
                      <a:pt x="38" y="13"/>
                    </a:cubicBezTo>
                    <a:cubicBezTo>
                      <a:pt x="38" y="13"/>
                      <a:pt x="40" y="12"/>
                      <a:pt x="40" y="12"/>
                    </a:cubicBezTo>
                    <a:cubicBezTo>
                      <a:pt x="40" y="12"/>
                      <a:pt x="37" y="10"/>
                      <a:pt x="39" y="10"/>
                    </a:cubicBezTo>
                    <a:cubicBezTo>
                      <a:pt x="42" y="10"/>
                      <a:pt x="44" y="5"/>
                      <a:pt x="41" y="3"/>
                    </a:cubicBezTo>
                    <a:cubicBezTo>
                      <a:pt x="40" y="2"/>
                      <a:pt x="38" y="2"/>
                      <a:pt x="37" y="1"/>
                    </a:cubicBezTo>
                    <a:cubicBezTo>
                      <a:pt x="36" y="0"/>
                      <a:pt x="35" y="0"/>
                      <a:pt x="34" y="0"/>
                    </a:cubicBezTo>
                    <a:cubicBezTo>
                      <a:pt x="32" y="1"/>
                      <a:pt x="31" y="0"/>
                      <a:pt x="29" y="1"/>
                    </a:cubicBezTo>
                    <a:cubicBezTo>
                      <a:pt x="28" y="2"/>
                      <a:pt x="26" y="4"/>
                      <a:pt x="25" y="5"/>
                    </a:cubicBezTo>
                    <a:cubicBezTo>
                      <a:pt x="25" y="6"/>
                      <a:pt x="25" y="10"/>
                      <a:pt x="24" y="10"/>
                    </a:cubicBezTo>
                    <a:cubicBezTo>
                      <a:pt x="23" y="11"/>
                      <a:pt x="22" y="12"/>
                      <a:pt x="21" y="13"/>
                    </a:cubicBezTo>
                    <a:cubicBezTo>
                      <a:pt x="20" y="13"/>
                      <a:pt x="18" y="11"/>
                      <a:pt x="17" y="11"/>
                    </a:cubicBezTo>
                    <a:cubicBezTo>
                      <a:pt x="16" y="11"/>
                      <a:pt x="15" y="12"/>
                      <a:pt x="14" y="12"/>
                    </a:cubicBezTo>
                    <a:cubicBezTo>
                      <a:pt x="11" y="13"/>
                      <a:pt x="9" y="12"/>
                      <a:pt x="7" y="10"/>
                    </a:cubicBezTo>
                    <a:cubicBezTo>
                      <a:pt x="7" y="9"/>
                      <a:pt x="5" y="7"/>
                      <a:pt x="4" y="7"/>
                    </a:cubicBezTo>
                    <a:cubicBezTo>
                      <a:pt x="3" y="7"/>
                      <a:pt x="1" y="9"/>
                      <a:pt x="0" y="9"/>
                    </a:cubicBezTo>
                    <a:cubicBezTo>
                      <a:pt x="2" y="11"/>
                      <a:pt x="5" y="13"/>
                      <a:pt x="8" y="14"/>
                    </a:cubicBezTo>
                    <a:cubicBezTo>
                      <a:pt x="9" y="14"/>
                      <a:pt x="11" y="15"/>
                      <a:pt x="12" y="16"/>
                    </a:cubicBezTo>
                    <a:cubicBezTo>
                      <a:pt x="13" y="17"/>
                      <a:pt x="13" y="18"/>
                      <a:pt x="14" y="19"/>
                    </a:cubicBezTo>
                    <a:cubicBezTo>
                      <a:pt x="14" y="20"/>
                      <a:pt x="13" y="20"/>
                      <a:pt x="14" y="21"/>
                    </a:cubicBezTo>
                    <a:cubicBezTo>
                      <a:pt x="14" y="22"/>
                      <a:pt x="16" y="23"/>
                      <a:pt x="15" y="24"/>
                    </a:cubicBezTo>
                    <a:cubicBezTo>
                      <a:pt x="15" y="25"/>
                      <a:pt x="14" y="26"/>
                      <a:pt x="15" y="27"/>
                    </a:cubicBezTo>
                    <a:cubicBezTo>
                      <a:pt x="15" y="27"/>
                      <a:pt x="16" y="29"/>
                      <a:pt x="16" y="29"/>
                    </a:cubicBezTo>
                    <a:cubicBezTo>
                      <a:pt x="15" y="30"/>
                      <a:pt x="15" y="32"/>
                      <a:pt x="15" y="33"/>
                    </a:cubicBezTo>
                    <a:cubicBezTo>
                      <a:pt x="15" y="33"/>
                      <a:pt x="17" y="36"/>
                      <a:pt x="17" y="36"/>
                    </a:cubicBezTo>
                    <a:cubicBezTo>
                      <a:pt x="18" y="37"/>
                      <a:pt x="20" y="38"/>
                      <a:pt x="21" y="38"/>
                    </a:cubicBezTo>
                    <a:cubicBezTo>
                      <a:pt x="22" y="39"/>
                      <a:pt x="22" y="40"/>
                      <a:pt x="22" y="41"/>
                    </a:cubicBezTo>
                    <a:cubicBezTo>
                      <a:pt x="22" y="42"/>
                      <a:pt x="23" y="43"/>
                      <a:pt x="23" y="44"/>
                    </a:cubicBezTo>
                    <a:cubicBezTo>
                      <a:pt x="23" y="45"/>
                      <a:pt x="21" y="44"/>
                      <a:pt x="20" y="44"/>
                    </a:cubicBezTo>
                    <a:cubicBezTo>
                      <a:pt x="19" y="44"/>
                      <a:pt x="16" y="48"/>
                      <a:pt x="16" y="49"/>
                    </a:cubicBezTo>
                    <a:cubicBezTo>
                      <a:pt x="15" y="50"/>
                      <a:pt x="14" y="50"/>
                      <a:pt x="13" y="51"/>
                    </a:cubicBezTo>
                    <a:cubicBezTo>
                      <a:pt x="12" y="52"/>
                      <a:pt x="11" y="53"/>
                      <a:pt x="10" y="54"/>
                    </a:cubicBezTo>
                    <a:cubicBezTo>
                      <a:pt x="9" y="54"/>
                      <a:pt x="4" y="58"/>
                      <a:pt x="4" y="57"/>
                    </a:cubicBezTo>
                    <a:cubicBezTo>
                      <a:pt x="4" y="59"/>
                      <a:pt x="2" y="60"/>
                      <a:pt x="2" y="62"/>
                    </a:cubicBezTo>
                    <a:cubicBezTo>
                      <a:pt x="3" y="64"/>
                      <a:pt x="2" y="67"/>
                      <a:pt x="4" y="67"/>
                    </a:cubicBezTo>
                    <a:cubicBezTo>
                      <a:pt x="5" y="67"/>
                      <a:pt x="4" y="72"/>
                      <a:pt x="4" y="73"/>
                    </a:cubicBezTo>
                    <a:cubicBezTo>
                      <a:pt x="4" y="75"/>
                      <a:pt x="2" y="77"/>
                      <a:pt x="4" y="78"/>
                    </a:cubicBezTo>
                    <a:cubicBezTo>
                      <a:pt x="4" y="78"/>
                      <a:pt x="8" y="79"/>
                      <a:pt x="7" y="80"/>
                    </a:cubicBezTo>
                    <a:cubicBezTo>
                      <a:pt x="7" y="80"/>
                      <a:pt x="5" y="81"/>
                      <a:pt x="5" y="81"/>
                    </a:cubicBezTo>
                    <a:cubicBezTo>
                      <a:pt x="7" y="81"/>
                      <a:pt x="7" y="79"/>
                      <a:pt x="8" y="79"/>
                    </a:cubicBezTo>
                    <a:cubicBezTo>
                      <a:pt x="10" y="78"/>
                      <a:pt x="8" y="83"/>
                      <a:pt x="8" y="83"/>
                    </a:cubicBezTo>
                    <a:cubicBezTo>
                      <a:pt x="8" y="83"/>
                      <a:pt x="11" y="80"/>
                      <a:pt x="11" y="80"/>
                    </a:cubicBezTo>
                    <a:cubicBezTo>
                      <a:pt x="12" y="79"/>
                      <a:pt x="11" y="83"/>
                      <a:pt x="11" y="83"/>
                    </a:cubicBezTo>
                    <a:cubicBezTo>
                      <a:pt x="14" y="84"/>
                      <a:pt x="20" y="81"/>
                      <a:pt x="23" y="80"/>
                    </a:cubicBezTo>
                    <a:cubicBezTo>
                      <a:pt x="27" y="79"/>
                      <a:pt x="31" y="79"/>
                      <a:pt x="36" y="78"/>
                    </a:cubicBezTo>
                    <a:cubicBezTo>
                      <a:pt x="39" y="74"/>
                      <a:pt x="43" y="71"/>
                      <a:pt x="46" y="68"/>
                    </a:cubicBezTo>
                    <a:cubicBezTo>
                      <a:pt x="48" y="66"/>
                      <a:pt x="54" y="62"/>
                      <a:pt x="53" y="59"/>
                    </a:cubicBezTo>
                    <a:cubicBezTo>
                      <a:pt x="52" y="57"/>
                      <a:pt x="54" y="62"/>
                      <a:pt x="53" y="59"/>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91" name="Freeform 719">
                <a:extLst>
                  <a:ext uri="{FF2B5EF4-FFF2-40B4-BE49-F238E27FC236}">
                    <a16:creationId xmlns:a16="http://schemas.microsoft.com/office/drawing/2014/main" id="{A58D22CA-5E5F-440F-177D-144BEC9E2F5E}"/>
                  </a:ext>
                </a:extLst>
              </p:cNvPr>
              <p:cNvSpPr>
                <a:spLocks/>
              </p:cNvSpPr>
              <p:nvPr/>
            </p:nvSpPr>
            <p:spPr bwMode="auto">
              <a:xfrm>
                <a:off x="5957410" y="1900376"/>
                <a:ext cx="670595" cy="594203"/>
              </a:xfrm>
              <a:custGeom>
                <a:avLst/>
                <a:gdLst>
                  <a:gd name="T0" fmla="*/ 38 w 128"/>
                  <a:gd name="T1" fmla="*/ 87 h 107"/>
                  <a:gd name="T2" fmla="*/ 38 w 128"/>
                  <a:gd name="T3" fmla="*/ 63 h 107"/>
                  <a:gd name="T4" fmla="*/ 47 w 128"/>
                  <a:gd name="T5" fmla="*/ 52 h 107"/>
                  <a:gd name="T6" fmla="*/ 56 w 128"/>
                  <a:gd name="T7" fmla="*/ 34 h 107"/>
                  <a:gd name="T8" fmla="*/ 72 w 128"/>
                  <a:gd name="T9" fmla="*/ 25 h 107"/>
                  <a:gd name="T10" fmla="*/ 86 w 128"/>
                  <a:gd name="T11" fmla="*/ 22 h 107"/>
                  <a:gd name="T12" fmla="*/ 102 w 128"/>
                  <a:gd name="T13" fmla="*/ 20 h 107"/>
                  <a:gd name="T14" fmla="*/ 112 w 128"/>
                  <a:gd name="T15" fmla="*/ 10 h 107"/>
                  <a:gd name="T16" fmla="*/ 120 w 128"/>
                  <a:gd name="T17" fmla="*/ 13 h 107"/>
                  <a:gd name="T18" fmla="*/ 127 w 128"/>
                  <a:gd name="T19" fmla="*/ 6 h 107"/>
                  <a:gd name="T20" fmla="*/ 114 w 128"/>
                  <a:gd name="T21" fmla="*/ 5 h 107"/>
                  <a:gd name="T22" fmla="*/ 116 w 128"/>
                  <a:gd name="T23" fmla="*/ 2 h 107"/>
                  <a:gd name="T24" fmla="*/ 106 w 128"/>
                  <a:gd name="T25" fmla="*/ 3 h 107"/>
                  <a:gd name="T26" fmla="*/ 100 w 128"/>
                  <a:gd name="T27" fmla="*/ 1 h 107"/>
                  <a:gd name="T28" fmla="*/ 95 w 128"/>
                  <a:gd name="T29" fmla="*/ 3 h 107"/>
                  <a:gd name="T30" fmla="*/ 91 w 128"/>
                  <a:gd name="T31" fmla="*/ 6 h 107"/>
                  <a:gd name="T32" fmla="*/ 90 w 128"/>
                  <a:gd name="T33" fmla="*/ 11 h 107"/>
                  <a:gd name="T34" fmla="*/ 84 w 128"/>
                  <a:gd name="T35" fmla="*/ 10 h 107"/>
                  <a:gd name="T36" fmla="*/ 80 w 128"/>
                  <a:gd name="T37" fmla="*/ 13 h 107"/>
                  <a:gd name="T38" fmla="*/ 76 w 128"/>
                  <a:gd name="T39" fmla="*/ 15 h 107"/>
                  <a:gd name="T40" fmla="*/ 72 w 128"/>
                  <a:gd name="T41" fmla="*/ 16 h 107"/>
                  <a:gd name="T42" fmla="*/ 68 w 128"/>
                  <a:gd name="T43" fmla="*/ 10 h 107"/>
                  <a:gd name="T44" fmla="*/ 67 w 128"/>
                  <a:gd name="T45" fmla="*/ 14 h 107"/>
                  <a:gd name="T46" fmla="*/ 65 w 128"/>
                  <a:gd name="T47" fmla="*/ 14 h 107"/>
                  <a:gd name="T48" fmla="*/ 62 w 128"/>
                  <a:gd name="T49" fmla="*/ 18 h 107"/>
                  <a:gd name="T50" fmla="*/ 61 w 128"/>
                  <a:gd name="T51" fmla="*/ 21 h 107"/>
                  <a:gd name="T52" fmla="*/ 57 w 128"/>
                  <a:gd name="T53" fmla="*/ 20 h 107"/>
                  <a:gd name="T54" fmla="*/ 54 w 128"/>
                  <a:gd name="T55" fmla="*/ 20 h 107"/>
                  <a:gd name="T56" fmla="*/ 51 w 128"/>
                  <a:gd name="T57" fmla="*/ 22 h 107"/>
                  <a:gd name="T58" fmla="*/ 49 w 128"/>
                  <a:gd name="T59" fmla="*/ 23 h 107"/>
                  <a:gd name="T60" fmla="*/ 54 w 128"/>
                  <a:gd name="T61" fmla="*/ 25 h 107"/>
                  <a:gd name="T62" fmla="*/ 56 w 128"/>
                  <a:gd name="T63" fmla="*/ 25 h 107"/>
                  <a:gd name="T64" fmla="*/ 57 w 128"/>
                  <a:gd name="T65" fmla="*/ 28 h 107"/>
                  <a:gd name="T66" fmla="*/ 49 w 128"/>
                  <a:gd name="T67" fmla="*/ 31 h 107"/>
                  <a:gd name="T68" fmla="*/ 53 w 128"/>
                  <a:gd name="T69" fmla="*/ 33 h 107"/>
                  <a:gd name="T70" fmla="*/ 49 w 128"/>
                  <a:gd name="T71" fmla="*/ 35 h 107"/>
                  <a:gd name="T72" fmla="*/ 43 w 128"/>
                  <a:gd name="T73" fmla="*/ 40 h 107"/>
                  <a:gd name="T74" fmla="*/ 42 w 128"/>
                  <a:gd name="T75" fmla="*/ 43 h 107"/>
                  <a:gd name="T76" fmla="*/ 39 w 128"/>
                  <a:gd name="T77" fmla="*/ 45 h 107"/>
                  <a:gd name="T78" fmla="*/ 39 w 128"/>
                  <a:gd name="T79" fmla="*/ 49 h 107"/>
                  <a:gd name="T80" fmla="*/ 39 w 128"/>
                  <a:gd name="T81" fmla="*/ 52 h 107"/>
                  <a:gd name="T82" fmla="*/ 35 w 128"/>
                  <a:gd name="T83" fmla="*/ 56 h 107"/>
                  <a:gd name="T84" fmla="*/ 27 w 128"/>
                  <a:gd name="T85" fmla="*/ 62 h 107"/>
                  <a:gd name="T86" fmla="*/ 31 w 128"/>
                  <a:gd name="T87" fmla="*/ 64 h 107"/>
                  <a:gd name="T88" fmla="*/ 28 w 128"/>
                  <a:gd name="T89" fmla="*/ 66 h 107"/>
                  <a:gd name="T90" fmla="*/ 19 w 128"/>
                  <a:gd name="T91" fmla="*/ 68 h 107"/>
                  <a:gd name="T92" fmla="*/ 16 w 128"/>
                  <a:gd name="T93" fmla="*/ 72 h 107"/>
                  <a:gd name="T94" fmla="*/ 10 w 128"/>
                  <a:gd name="T95" fmla="*/ 73 h 107"/>
                  <a:gd name="T96" fmla="*/ 10 w 128"/>
                  <a:gd name="T97" fmla="*/ 74 h 107"/>
                  <a:gd name="T98" fmla="*/ 5 w 128"/>
                  <a:gd name="T99" fmla="*/ 75 h 107"/>
                  <a:gd name="T100" fmla="*/ 4 w 128"/>
                  <a:gd name="T101" fmla="*/ 81 h 107"/>
                  <a:gd name="T102" fmla="*/ 1 w 128"/>
                  <a:gd name="T103" fmla="*/ 86 h 107"/>
                  <a:gd name="T104" fmla="*/ 6 w 128"/>
                  <a:gd name="T105" fmla="*/ 92 h 107"/>
                  <a:gd name="T106" fmla="*/ 7 w 128"/>
                  <a:gd name="T107" fmla="*/ 94 h 107"/>
                  <a:gd name="T108" fmla="*/ 3 w 128"/>
                  <a:gd name="T109" fmla="*/ 93 h 107"/>
                  <a:gd name="T110" fmla="*/ 5 w 128"/>
                  <a:gd name="T111" fmla="*/ 97 h 107"/>
                  <a:gd name="T112" fmla="*/ 5 w 128"/>
                  <a:gd name="T113" fmla="*/ 103 h 107"/>
                  <a:gd name="T114" fmla="*/ 27 w 128"/>
                  <a:gd name="T115" fmla="*/ 99 h 107"/>
                  <a:gd name="T116" fmla="*/ 34 w 128"/>
                  <a:gd name="T117" fmla="*/ 10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 h="107">
                    <a:moveTo>
                      <a:pt x="34" y="101"/>
                    </a:moveTo>
                    <a:cubicBezTo>
                      <a:pt x="34" y="101"/>
                      <a:pt x="35" y="98"/>
                      <a:pt x="35" y="97"/>
                    </a:cubicBezTo>
                    <a:cubicBezTo>
                      <a:pt x="35" y="95"/>
                      <a:pt x="36" y="94"/>
                      <a:pt x="38" y="93"/>
                    </a:cubicBezTo>
                    <a:cubicBezTo>
                      <a:pt x="40" y="91"/>
                      <a:pt x="38" y="88"/>
                      <a:pt x="38" y="87"/>
                    </a:cubicBezTo>
                    <a:cubicBezTo>
                      <a:pt x="38" y="84"/>
                      <a:pt x="42" y="84"/>
                      <a:pt x="39" y="82"/>
                    </a:cubicBezTo>
                    <a:cubicBezTo>
                      <a:pt x="37" y="80"/>
                      <a:pt x="36" y="80"/>
                      <a:pt x="37" y="77"/>
                    </a:cubicBezTo>
                    <a:cubicBezTo>
                      <a:pt x="38" y="75"/>
                      <a:pt x="37" y="73"/>
                      <a:pt x="37" y="71"/>
                    </a:cubicBezTo>
                    <a:cubicBezTo>
                      <a:pt x="36" y="68"/>
                      <a:pt x="35" y="65"/>
                      <a:pt x="38" y="63"/>
                    </a:cubicBezTo>
                    <a:cubicBezTo>
                      <a:pt x="39" y="62"/>
                      <a:pt x="41" y="62"/>
                      <a:pt x="42" y="61"/>
                    </a:cubicBezTo>
                    <a:cubicBezTo>
                      <a:pt x="43" y="61"/>
                      <a:pt x="44" y="62"/>
                      <a:pt x="45" y="61"/>
                    </a:cubicBezTo>
                    <a:cubicBezTo>
                      <a:pt x="46" y="59"/>
                      <a:pt x="45" y="58"/>
                      <a:pt x="44" y="57"/>
                    </a:cubicBezTo>
                    <a:cubicBezTo>
                      <a:pt x="44" y="55"/>
                      <a:pt x="46" y="54"/>
                      <a:pt x="47" y="52"/>
                    </a:cubicBezTo>
                    <a:cubicBezTo>
                      <a:pt x="47" y="51"/>
                      <a:pt x="48" y="48"/>
                      <a:pt x="48" y="46"/>
                    </a:cubicBezTo>
                    <a:cubicBezTo>
                      <a:pt x="48" y="44"/>
                      <a:pt x="52" y="44"/>
                      <a:pt x="51" y="43"/>
                    </a:cubicBezTo>
                    <a:cubicBezTo>
                      <a:pt x="51" y="41"/>
                      <a:pt x="53" y="40"/>
                      <a:pt x="54" y="38"/>
                    </a:cubicBezTo>
                    <a:cubicBezTo>
                      <a:pt x="56" y="36"/>
                      <a:pt x="56" y="37"/>
                      <a:pt x="56" y="34"/>
                    </a:cubicBezTo>
                    <a:cubicBezTo>
                      <a:pt x="55" y="33"/>
                      <a:pt x="59" y="28"/>
                      <a:pt x="60" y="28"/>
                    </a:cubicBezTo>
                    <a:cubicBezTo>
                      <a:pt x="61" y="27"/>
                      <a:pt x="64" y="28"/>
                      <a:pt x="65" y="28"/>
                    </a:cubicBezTo>
                    <a:cubicBezTo>
                      <a:pt x="65" y="26"/>
                      <a:pt x="65" y="25"/>
                      <a:pt x="65" y="23"/>
                    </a:cubicBezTo>
                    <a:cubicBezTo>
                      <a:pt x="68" y="24"/>
                      <a:pt x="70" y="24"/>
                      <a:pt x="72" y="25"/>
                    </a:cubicBezTo>
                    <a:cubicBezTo>
                      <a:pt x="76" y="25"/>
                      <a:pt x="74" y="21"/>
                      <a:pt x="75" y="19"/>
                    </a:cubicBezTo>
                    <a:cubicBezTo>
                      <a:pt x="75" y="19"/>
                      <a:pt x="77" y="19"/>
                      <a:pt x="78" y="19"/>
                    </a:cubicBezTo>
                    <a:cubicBezTo>
                      <a:pt x="79" y="18"/>
                      <a:pt x="81" y="16"/>
                      <a:pt x="82" y="18"/>
                    </a:cubicBezTo>
                    <a:cubicBezTo>
                      <a:pt x="84" y="19"/>
                      <a:pt x="84" y="21"/>
                      <a:pt x="86" y="22"/>
                    </a:cubicBezTo>
                    <a:cubicBezTo>
                      <a:pt x="87" y="22"/>
                      <a:pt x="89" y="22"/>
                      <a:pt x="90" y="22"/>
                    </a:cubicBezTo>
                    <a:cubicBezTo>
                      <a:pt x="91" y="22"/>
                      <a:pt x="92" y="21"/>
                      <a:pt x="94" y="21"/>
                    </a:cubicBezTo>
                    <a:cubicBezTo>
                      <a:pt x="95" y="21"/>
                      <a:pt x="96" y="23"/>
                      <a:pt x="98" y="23"/>
                    </a:cubicBezTo>
                    <a:cubicBezTo>
                      <a:pt x="98" y="22"/>
                      <a:pt x="102" y="20"/>
                      <a:pt x="102" y="20"/>
                    </a:cubicBezTo>
                    <a:cubicBezTo>
                      <a:pt x="102" y="17"/>
                      <a:pt x="102" y="16"/>
                      <a:pt x="103" y="14"/>
                    </a:cubicBezTo>
                    <a:cubicBezTo>
                      <a:pt x="104" y="13"/>
                      <a:pt x="106" y="11"/>
                      <a:pt x="107" y="11"/>
                    </a:cubicBezTo>
                    <a:cubicBezTo>
                      <a:pt x="108" y="11"/>
                      <a:pt x="109" y="11"/>
                      <a:pt x="110" y="11"/>
                    </a:cubicBezTo>
                    <a:cubicBezTo>
                      <a:pt x="111" y="11"/>
                      <a:pt x="111" y="10"/>
                      <a:pt x="112" y="10"/>
                    </a:cubicBezTo>
                    <a:cubicBezTo>
                      <a:pt x="113" y="10"/>
                      <a:pt x="115" y="12"/>
                      <a:pt x="116" y="12"/>
                    </a:cubicBezTo>
                    <a:cubicBezTo>
                      <a:pt x="118" y="13"/>
                      <a:pt x="119" y="14"/>
                      <a:pt x="119" y="17"/>
                    </a:cubicBezTo>
                    <a:cubicBezTo>
                      <a:pt x="121" y="17"/>
                      <a:pt x="126" y="14"/>
                      <a:pt x="124" y="12"/>
                    </a:cubicBezTo>
                    <a:cubicBezTo>
                      <a:pt x="126" y="13"/>
                      <a:pt x="121" y="13"/>
                      <a:pt x="120" y="13"/>
                    </a:cubicBezTo>
                    <a:cubicBezTo>
                      <a:pt x="125" y="12"/>
                      <a:pt x="118" y="9"/>
                      <a:pt x="117" y="10"/>
                    </a:cubicBezTo>
                    <a:cubicBezTo>
                      <a:pt x="118" y="9"/>
                      <a:pt x="119" y="10"/>
                      <a:pt x="119" y="10"/>
                    </a:cubicBezTo>
                    <a:cubicBezTo>
                      <a:pt x="121" y="10"/>
                      <a:pt x="123" y="10"/>
                      <a:pt x="124" y="9"/>
                    </a:cubicBezTo>
                    <a:cubicBezTo>
                      <a:pt x="125" y="9"/>
                      <a:pt x="128" y="7"/>
                      <a:pt x="127" y="6"/>
                    </a:cubicBezTo>
                    <a:cubicBezTo>
                      <a:pt x="125" y="5"/>
                      <a:pt x="122" y="4"/>
                      <a:pt x="119" y="3"/>
                    </a:cubicBezTo>
                    <a:cubicBezTo>
                      <a:pt x="118" y="2"/>
                      <a:pt x="117" y="4"/>
                      <a:pt x="116" y="5"/>
                    </a:cubicBezTo>
                    <a:cubicBezTo>
                      <a:pt x="116" y="5"/>
                      <a:pt x="114" y="8"/>
                      <a:pt x="114" y="7"/>
                    </a:cubicBezTo>
                    <a:cubicBezTo>
                      <a:pt x="114" y="7"/>
                      <a:pt x="114" y="6"/>
                      <a:pt x="114" y="5"/>
                    </a:cubicBezTo>
                    <a:cubicBezTo>
                      <a:pt x="114" y="5"/>
                      <a:pt x="112" y="5"/>
                      <a:pt x="112" y="5"/>
                    </a:cubicBezTo>
                    <a:cubicBezTo>
                      <a:pt x="113" y="4"/>
                      <a:pt x="115" y="5"/>
                      <a:pt x="115" y="4"/>
                    </a:cubicBezTo>
                    <a:cubicBezTo>
                      <a:pt x="115" y="4"/>
                      <a:pt x="112" y="4"/>
                      <a:pt x="112" y="4"/>
                    </a:cubicBezTo>
                    <a:cubicBezTo>
                      <a:pt x="112" y="3"/>
                      <a:pt x="116" y="3"/>
                      <a:pt x="116" y="2"/>
                    </a:cubicBezTo>
                    <a:cubicBezTo>
                      <a:pt x="115" y="1"/>
                      <a:pt x="109" y="0"/>
                      <a:pt x="110" y="2"/>
                    </a:cubicBezTo>
                    <a:cubicBezTo>
                      <a:pt x="111" y="3"/>
                      <a:pt x="111" y="3"/>
                      <a:pt x="110" y="4"/>
                    </a:cubicBezTo>
                    <a:cubicBezTo>
                      <a:pt x="109" y="5"/>
                      <a:pt x="107" y="7"/>
                      <a:pt x="106" y="7"/>
                    </a:cubicBezTo>
                    <a:cubicBezTo>
                      <a:pt x="105" y="7"/>
                      <a:pt x="106" y="3"/>
                      <a:pt x="106" y="3"/>
                    </a:cubicBezTo>
                    <a:cubicBezTo>
                      <a:pt x="106" y="2"/>
                      <a:pt x="101" y="9"/>
                      <a:pt x="100" y="9"/>
                    </a:cubicBezTo>
                    <a:cubicBezTo>
                      <a:pt x="97" y="9"/>
                      <a:pt x="100" y="5"/>
                      <a:pt x="101" y="4"/>
                    </a:cubicBezTo>
                    <a:cubicBezTo>
                      <a:pt x="102" y="4"/>
                      <a:pt x="103" y="2"/>
                      <a:pt x="103" y="2"/>
                    </a:cubicBezTo>
                    <a:cubicBezTo>
                      <a:pt x="102" y="1"/>
                      <a:pt x="100" y="0"/>
                      <a:pt x="100" y="1"/>
                    </a:cubicBezTo>
                    <a:cubicBezTo>
                      <a:pt x="100" y="1"/>
                      <a:pt x="101" y="2"/>
                      <a:pt x="101" y="2"/>
                    </a:cubicBezTo>
                    <a:cubicBezTo>
                      <a:pt x="101" y="2"/>
                      <a:pt x="99" y="2"/>
                      <a:pt x="98" y="2"/>
                    </a:cubicBezTo>
                    <a:cubicBezTo>
                      <a:pt x="97" y="3"/>
                      <a:pt x="98" y="2"/>
                      <a:pt x="97" y="1"/>
                    </a:cubicBezTo>
                    <a:cubicBezTo>
                      <a:pt x="97" y="1"/>
                      <a:pt x="95" y="3"/>
                      <a:pt x="95" y="3"/>
                    </a:cubicBezTo>
                    <a:cubicBezTo>
                      <a:pt x="95" y="4"/>
                      <a:pt x="97" y="5"/>
                      <a:pt x="96" y="5"/>
                    </a:cubicBezTo>
                    <a:cubicBezTo>
                      <a:pt x="95" y="5"/>
                      <a:pt x="95" y="5"/>
                      <a:pt x="95" y="5"/>
                    </a:cubicBezTo>
                    <a:cubicBezTo>
                      <a:pt x="94" y="5"/>
                      <a:pt x="94" y="6"/>
                      <a:pt x="94" y="7"/>
                    </a:cubicBezTo>
                    <a:cubicBezTo>
                      <a:pt x="95" y="5"/>
                      <a:pt x="91" y="6"/>
                      <a:pt x="91" y="6"/>
                    </a:cubicBezTo>
                    <a:cubicBezTo>
                      <a:pt x="91" y="6"/>
                      <a:pt x="93" y="5"/>
                      <a:pt x="93" y="4"/>
                    </a:cubicBezTo>
                    <a:cubicBezTo>
                      <a:pt x="93" y="5"/>
                      <a:pt x="89" y="6"/>
                      <a:pt x="88" y="6"/>
                    </a:cubicBezTo>
                    <a:cubicBezTo>
                      <a:pt x="87" y="6"/>
                      <a:pt x="91" y="9"/>
                      <a:pt x="91" y="9"/>
                    </a:cubicBezTo>
                    <a:cubicBezTo>
                      <a:pt x="91" y="9"/>
                      <a:pt x="90" y="11"/>
                      <a:pt x="90" y="11"/>
                    </a:cubicBezTo>
                    <a:cubicBezTo>
                      <a:pt x="90" y="11"/>
                      <a:pt x="87" y="8"/>
                      <a:pt x="87" y="8"/>
                    </a:cubicBezTo>
                    <a:cubicBezTo>
                      <a:pt x="87" y="8"/>
                      <a:pt x="85" y="11"/>
                      <a:pt x="85" y="8"/>
                    </a:cubicBezTo>
                    <a:cubicBezTo>
                      <a:pt x="84" y="7"/>
                      <a:pt x="81" y="9"/>
                      <a:pt x="80" y="8"/>
                    </a:cubicBezTo>
                    <a:cubicBezTo>
                      <a:pt x="81" y="9"/>
                      <a:pt x="84" y="9"/>
                      <a:pt x="84" y="10"/>
                    </a:cubicBezTo>
                    <a:cubicBezTo>
                      <a:pt x="84" y="10"/>
                      <a:pt x="83" y="10"/>
                      <a:pt x="83" y="11"/>
                    </a:cubicBezTo>
                    <a:cubicBezTo>
                      <a:pt x="83" y="12"/>
                      <a:pt x="84" y="12"/>
                      <a:pt x="84" y="13"/>
                    </a:cubicBezTo>
                    <a:cubicBezTo>
                      <a:pt x="84" y="13"/>
                      <a:pt x="81" y="12"/>
                      <a:pt x="81" y="11"/>
                    </a:cubicBezTo>
                    <a:cubicBezTo>
                      <a:pt x="80" y="11"/>
                      <a:pt x="80" y="12"/>
                      <a:pt x="80" y="13"/>
                    </a:cubicBezTo>
                    <a:cubicBezTo>
                      <a:pt x="79" y="13"/>
                      <a:pt x="79" y="12"/>
                      <a:pt x="79" y="11"/>
                    </a:cubicBezTo>
                    <a:cubicBezTo>
                      <a:pt x="79" y="11"/>
                      <a:pt x="77" y="13"/>
                      <a:pt x="77" y="13"/>
                    </a:cubicBezTo>
                    <a:cubicBezTo>
                      <a:pt x="76" y="14"/>
                      <a:pt x="78" y="14"/>
                      <a:pt x="78" y="15"/>
                    </a:cubicBezTo>
                    <a:cubicBezTo>
                      <a:pt x="78" y="15"/>
                      <a:pt x="76" y="15"/>
                      <a:pt x="76" y="15"/>
                    </a:cubicBezTo>
                    <a:cubicBezTo>
                      <a:pt x="75" y="14"/>
                      <a:pt x="76" y="13"/>
                      <a:pt x="76" y="12"/>
                    </a:cubicBezTo>
                    <a:cubicBezTo>
                      <a:pt x="76" y="12"/>
                      <a:pt x="73" y="14"/>
                      <a:pt x="73" y="14"/>
                    </a:cubicBezTo>
                    <a:cubicBezTo>
                      <a:pt x="73" y="14"/>
                      <a:pt x="73" y="14"/>
                      <a:pt x="74" y="14"/>
                    </a:cubicBezTo>
                    <a:cubicBezTo>
                      <a:pt x="73" y="14"/>
                      <a:pt x="72" y="16"/>
                      <a:pt x="72" y="16"/>
                    </a:cubicBezTo>
                    <a:cubicBezTo>
                      <a:pt x="71" y="15"/>
                      <a:pt x="73" y="14"/>
                      <a:pt x="72" y="14"/>
                    </a:cubicBezTo>
                    <a:cubicBezTo>
                      <a:pt x="71" y="13"/>
                      <a:pt x="70" y="13"/>
                      <a:pt x="70" y="12"/>
                    </a:cubicBezTo>
                    <a:cubicBezTo>
                      <a:pt x="70" y="12"/>
                      <a:pt x="72" y="12"/>
                      <a:pt x="72" y="12"/>
                    </a:cubicBezTo>
                    <a:cubicBezTo>
                      <a:pt x="72" y="11"/>
                      <a:pt x="69" y="10"/>
                      <a:pt x="68" y="10"/>
                    </a:cubicBezTo>
                    <a:cubicBezTo>
                      <a:pt x="68" y="11"/>
                      <a:pt x="69" y="13"/>
                      <a:pt x="69" y="13"/>
                    </a:cubicBezTo>
                    <a:cubicBezTo>
                      <a:pt x="69" y="13"/>
                      <a:pt x="65" y="14"/>
                      <a:pt x="66" y="14"/>
                    </a:cubicBezTo>
                    <a:cubicBezTo>
                      <a:pt x="66" y="14"/>
                      <a:pt x="68" y="14"/>
                      <a:pt x="68" y="14"/>
                    </a:cubicBezTo>
                    <a:cubicBezTo>
                      <a:pt x="68" y="14"/>
                      <a:pt x="67" y="14"/>
                      <a:pt x="67" y="14"/>
                    </a:cubicBezTo>
                    <a:cubicBezTo>
                      <a:pt x="68" y="16"/>
                      <a:pt x="70" y="14"/>
                      <a:pt x="69" y="14"/>
                    </a:cubicBezTo>
                    <a:cubicBezTo>
                      <a:pt x="70" y="15"/>
                      <a:pt x="69" y="16"/>
                      <a:pt x="69" y="16"/>
                    </a:cubicBezTo>
                    <a:cubicBezTo>
                      <a:pt x="69" y="17"/>
                      <a:pt x="67" y="15"/>
                      <a:pt x="67" y="15"/>
                    </a:cubicBezTo>
                    <a:cubicBezTo>
                      <a:pt x="66" y="15"/>
                      <a:pt x="66" y="14"/>
                      <a:pt x="65" y="14"/>
                    </a:cubicBezTo>
                    <a:cubicBezTo>
                      <a:pt x="65" y="14"/>
                      <a:pt x="64" y="16"/>
                      <a:pt x="63" y="15"/>
                    </a:cubicBezTo>
                    <a:cubicBezTo>
                      <a:pt x="63" y="14"/>
                      <a:pt x="60" y="16"/>
                      <a:pt x="60" y="16"/>
                    </a:cubicBezTo>
                    <a:cubicBezTo>
                      <a:pt x="60" y="16"/>
                      <a:pt x="60" y="19"/>
                      <a:pt x="60" y="19"/>
                    </a:cubicBezTo>
                    <a:cubicBezTo>
                      <a:pt x="60" y="20"/>
                      <a:pt x="61" y="17"/>
                      <a:pt x="62" y="18"/>
                    </a:cubicBezTo>
                    <a:cubicBezTo>
                      <a:pt x="62" y="18"/>
                      <a:pt x="64" y="19"/>
                      <a:pt x="64" y="18"/>
                    </a:cubicBezTo>
                    <a:cubicBezTo>
                      <a:pt x="64" y="19"/>
                      <a:pt x="63" y="19"/>
                      <a:pt x="63" y="20"/>
                    </a:cubicBezTo>
                    <a:cubicBezTo>
                      <a:pt x="62" y="20"/>
                      <a:pt x="63" y="22"/>
                      <a:pt x="62" y="22"/>
                    </a:cubicBezTo>
                    <a:cubicBezTo>
                      <a:pt x="62" y="23"/>
                      <a:pt x="61" y="21"/>
                      <a:pt x="61" y="21"/>
                    </a:cubicBezTo>
                    <a:cubicBezTo>
                      <a:pt x="60" y="21"/>
                      <a:pt x="60" y="23"/>
                      <a:pt x="59" y="23"/>
                    </a:cubicBezTo>
                    <a:cubicBezTo>
                      <a:pt x="59" y="23"/>
                      <a:pt x="59" y="21"/>
                      <a:pt x="59" y="21"/>
                    </a:cubicBezTo>
                    <a:cubicBezTo>
                      <a:pt x="58" y="21"/>
                      <a:pt x="58" y="22"/>
                      <a:pt x="57" y="22"/>
                    </a:cubicBezTo>
                    <a:cubicBezTo>
                      <a:pt x="57" y="22"/>
                      <a:pt x="57" y="20"/>
                      <a:pt x="57" y="20"/>
                    </a:cubicBezTo>
                    <a:cubicBezTo>
                      <a:pt x="57" y="19"/>
                      <a:pt x="56" y="22"/>
                      <a:pt x="55" y="22"/>
                    </a:cubicBezTo>
                    <a:cubicBezTo>
                      <a:pt x="53" y="23"/>
                      <a:pt x="56" y="17"/>
                      <a:pt x="56" y="17"/>
                    </a:cubicBezTo>
                    <a:cubicBezTo>
                      <a:pt x="55" y="17"/>
                      <a:pt x="53" y="18"/>
                      <a:pt x="53" y="18"/>
                    </a:cubicBezTo>
                    <a:cubicBezTo>
                      <a:pt x="52" y="19"/>
                      <a:pt x="54" y="20"/>
                      <a:pt x="54" y="20"/>
                    </a:cubicBezTo>
                    <a:cubicBezTo>
                      <a:pt x="53" y="20"/>
                      <a:pt x="53" y="20"/>
                      <a:pt x="52" y="20"/>
                    </a:cubicBezTo>
                    <a:cubicBezTo>
                      <a:pt x="52" y="20"/>
                      <a:pt x="52" y="21"/>
                      <a:pt x="51" y="22"/>
                    </a:cubicBezTo>
                    <a:cubicBezTo>
                      <a:pt x="52" y="21"/>
                      <a:pt x="47" y="21"/>
                      <a:pt x="49" y="22"/>
                    </a:cubicBezTo>
                    <a:cubicBezTo>
                      <a:pt x="49" y="23"/>
                      <a:pt x="51" y="22"/>
                      <a:pt x="51" y="22"/>
                    </a:cubicBezTo>
                    <a:cubicBezTo>
                      <a:pt x="51" y="22"/>
                      <a:pt x="50" y="23"/>
                      <a:pt x="51" y="23"/>
                    </a:cubicBezTo>
                    <a:cubicBezTo>
                      <a:pt x="51" y="23"/>
                      <a:pt x="52" y="23"/>
                      <a:pt x="52" y="22"/>
                    </a:cubicBezTo>
                    <a:cubicBezTo>
                      <a:pt x="52" y="22"/>
                      <a:pt x="52" y="24"/>
                      <a:pt x="51" y="24"/>
                    </a:cubicBezTo>
                    <a:cubicBezTo>
                      <a:pt x="50" y="24"/>
                      <a:pt x="50" y="23"/>
                      <a:pt x="49" y="23"/>
                    </a:cubicBezTo>
                    <a:cubicBezTo>
                      <a:pt x="48" y="24"/>
                      <a:pt x="48" y="26"/>
                      <a:pt x="47" y="26"/>
                    </a:cubicBezTo>
                    <a:cubicBezTo>
                      <a:pt x="47" y="26"/>
                      <a:pt x="44" y="26"/>
                      <a:pt x="44" y="26"/>
                    </a:cubicBezTo>
                    <a:cubicBezTo>
                      <a:pt x="44" y="29"/>
                      <a:pt x="51" y="25"/>
                      <a:pt x="51" y="25"/>
                    </a:cubicBezTo>
                    <a:cubicBezTo>
                      <a:pt x="52" y="25"/>
                      <a:pt x="53" y="24"/>
                      <a:pt x="54" y="25"/>
                    </a:cubicBezTo>
                    <a:cubicBezTo>
                      <a:pt x="56" y="25"/>
                      <a:pt x="55" y="23"/>
                      <a:pt x="54" y="23"/>
                    </a:cubicBezTo>
                    <a:cubicBezTo>
                      <a:pt x="55" y="23"/>
                      <a:pt x="55" y="23"/>
                      <a:pt x="55" y="23"/>
                    </a:cubicBezTo>
                    <a:cubicBezTo>
                      <a:pt x="56" y="25"/>
                      <a:pt x="57" y="23"/>
                      <a:pt x="58" y="23"/>
                    </a:cubicBezTo>
                    <a:cubicBezTo>
                      <a:pt x="57" y="23"/>
                      <a:pt x="57" y="25"/>
                      <a:pt x="56" y="25"/>
                    </a:cubicBezTo>
                    <a:cubicBezTo>
                      <a:pt x="57" y="25"/>
                      <a:pt x="58" y="25"/>
                      <a:pt x="58" y="25"/>
                    </a:cubicBezTo>
                    <a:cubicBezTo>
                      <a:pt x="58" y="25"/>
                      <a:pt x="56" y="26"/>
                      <a:pt x="56" y="27"/>
                    </a:cubicBezTo>
                    <a:cubicBezTo>
                      <a:pt x="56" y="27"/>
                      <a:pt x="61" y="25"/>
                      <a:pt x="61" y="26"/>
                    </a:cubicBezTo>
                    <a:cubicBezTo>
                      <a:pt x="60" y="27"/>
                      <a:pt x="57" y="26"/>
                      <a:pt x="57" y="28"/>
                    </a:cubicBezTo>
                    <a:cubicBezTo>
                      <a:pt x="56" y="31"/>
                      <a:pt x="54" y="27"/>
                      <a:pt x="54" y="27"/>
                    </a:cubicBezTo>
                    <a:cubicBezTo>
                      <a:pt x="54" y="26"/>
                      <a:pt x="54" y="29"/>
                      <a:pt x="54" y="29"/>
                    </a:cubicBezTo>
                    <a:cubicBezTo>
                      <a:pt x="54" y="29"/>
                      <a:pt x="53" y="27"/>
                      <a:pt x="52" y="27"/>
                    </a:cubicBezTo>
                    <a:cubicBezTo>
                      <a:pt x="51" y="28"/>
                      <a:pt x="49" y="30"/>
                      <a:pt x="49" y="31"/>
                    </a:cubicBezTo>
                    <a:cubicBezTo>
                      <a:pt x="49" y="31"/>
                      <a:pt x="51" y="30"/>
                      <a:pt x="51" y="30"/>
                    </a:cubicBezTo>
                    <a:cubicBezTo>
                      <a:pt x="51" y="31"/>
                      <a:pt x="53" y="30"/>
                      <a:pt x="53" y="31"/>
                    </a:cubicBezTo>
                    <a:cubicBezTo>
                      <a:pt x="53" y="30"/>
                      <a:pt x="50" y="31"/>
                      <a:pt x="50" y="32"/>
                    </a:cubicBezTo>
                    <a:cubicBezTo>
                      <a:pt x="51" y="33"/>
                      <a:pt x="54" y="31"/>
                      <a:pt x="53" y="33"/>
                    </a:cubicBezTo>
                    <a:cubicBezTo>
                      <a:pt x="54" y="31"/>
                      <a:pt x="47" y="34"/>
                      <a:pt x="47" y="34"/>
                    </a:cubicBezTo>
                    <a:cubicBezTo>
                      <a:pt x="47" y="33"/>
                      <a:pt x="53" y="35"/>
                      <a:pt x="52" y="35"/>
                    </a:cubicBezTo>
                    <a:cubicBezTo>
                      <a:pt x="51" y="36"/>
                      <a:pt x="50" y="34"/>
                      <a:pt x="49" y="35"/>
                    </a:cubicBezTo>
                    <a:cubicBezTo>
                      <a:pt x="49" y="35"/>
                      <a:pt x="49" y="35"/>
                      <a:pt x="49" y="35"/>
                    </a:cubicBezTo>
                    <a:cubicBezTo>
                      <a:pt x="49" y="36"/>
                      <a:pt x="46" y="34"/>
                      <a:pt x="45" y="36"/>
                    </a:cubicBezTo>
                    <a:cubicBezTo>
                      <a:pt x="45" y="36"/>
                      <a:pt x="48" y="36"/>
                      <a:pt x="48" y="36"/>
                    </a:cubicBezTo>
                    <a:cubicBezTo>
                      <a:pt x="46" y="38"/>
                      <a:pt x="44" y="36"/>
                      <a:pt x="45" y="39"/>
                    </a:cubicBezTo>
                    <a:cubicBezTo>
                      <a:pt x="45" y="39"/>
                      <a:pt x="43" y="40"/>
                      <a:pt x="43" y="40"/>
                    </a:cubicBezTo>
                    <a:cubicBezTo>
                      <a:pt x="42" y="41"/>
                      <a:pt x="42" y="41"/>
                      <a:pt x="42" y="41"/>
                    </a:cubicBezTo>
                    <a:cubicBezTo>
                      <a:pt x="42" y="42"/>
                      <a:pt x="41" y="42"/>
                      <a:pt x="41" y="42"/>
                    </a:cubicBezTo>
                    <a:cubicBezTo>
                      <a:pt x="41" y="43"/>
                      <a:pt x="42" y="42"/>
                      <a:pt x="42" y="42"/>
                    </a:cubicBezTo>
                    <a:cubicBezTo>
                      <a:pt x="43" y="42"/>
                      <a:pt x="42" y="43"/>
                      <a:pt x="42" y="43"/>
                    </a:cubicBezTo>
                    <a:cubicBezTo>
                      <a:pt x="43" y="43"/>
                      <a:pt x="45" y="44"/>
                      <a:pt x="46" y="43"/>
                    </a:cubicBezTo>
                    <a:cubicBezTo>
                      <a:pt x="44" y="44"/>
                      <a:pt x="44" y="44"/>
                      <a:pt x="42" y="44"/>
                    </a:cubicBezTo>
                    <a:cubicBezTo>
                      <a:pt x="41" y="44"/>
                      <a:pt x="38" y="44"/>
                      <a:pt x="38" y="45"/>
                    </a:cubicBezTo>
                    <a:cubicBezTo>
                      <a:pt x="38" y="45"/>
                      <a:pt x="39" y="45"/>
                      <a:pt x="39" y="45"/>
                    </a:cubicBezTo>
                    <a:cubicBezTo>
                      <a:pt x="39" y="45"/>
                      <a:pt x="38" y="46"/>
                      <a:pt x="38" y="46"/>
                    </a:cubicBezTo>
                    <a:cubicBezTo>
                      <a:pt x="38" y="46"/>
                      <a:pt x="40" y="45"/>
                      <a:pt x="40" y="46"/>
                    </a:cubicBezTo>
                    <a:cubicBezTo>
                      <a:pt x="40" y="46"/>
                      <a:pt x="38" y="48"/>
                      <a:pt x="38" y="48"/>
                    </a:cubicBezTo>
                    <a:cubicBezTo>
                      <a:pt x="38" y="48"/>
                      <a:pt x="39" y="48"/>
                      <a:pt x="39" y="49"/>
                    </a:cubicBezTo>
                    <a:cubicBezTo>
                      <a:pt x="39" y="49"/>
                      <a:pt x="37" y="49"/>
                      <a:pt x="37" y="49"/>
                    </a:cubicBezTo>
                    <a:cubicBezTo>
                      <a:pt x="37" y="49"/>
                      <a:pt x="39" y="50"/>
                      <a:pt x="39" y="50"/>
                    </a:cubicBezTo>
                    <a:cubicBezTo>
                      <a:pt x="38" y="50"/>
                      <a:pt x="37" y="50"/>
                      <a:pt x="37" y="50"/>
                    </a:cubicBezTo>
                    <a:cubicBezTo>
                      <a:pt x="37" y="51"/>
                      <a:pt x="38" y="52"/>
                      <a:pt x="39" y="52"/>
                    </a:cubicBezTo>
                    <a:cubicBezTo>
                      <a:pt x="37" y="52"/>
                      <a:pt x="35" y="52"/>
                      <a:pt x="34" y="54"/>
                    </a:cubicBezTo>
                    <a:cubicBezTo>
                      <a:pt x="34" y="55"/>
                      <a:pt x="30" y="54"/>
                      <a:pt x="30" y="54"/>
                    </a:cubicBezTo>
                    <a:cubicBezTo>
                      <a:pt x="30" y="57"/>
                      <a:pt x="36" y="54"/>
                      <a:pt x="37" y="54"/>
                    </a:cubicBezTo>
                    <a:cubicBezTo>
                      <a:pt x="36" y="54"/>
                      <a:pt x="35" y="56"/>
                      <a:pt x="35" y="56"/>
                    </a:cubicBezTo>
                    <a:cubicBezTo>
                      <a:pt x="32" y="56"/>
                      <a:pt x="34" y="57"/>
                      <a:pt x="33" y="58"/>
                    </a:cubicBezTo>
                    <a:cubicBezTo>
                      <a:pt x="32" y="59"/>
                      <a:pt x="30" y="57"/>
                      <a:pt x="29" y="58"/>
                    </a:cubicBezTo>
                    <a:cubicBezTo>
                      <a:pt x="29" y="59"/>
                      <a:pt x="26" y="61"/>
                      <a:pt x="26" y="61"/>
                    </a:cubicBezTo>
                    <a:cubicBezTo>
                      <a:pt x="26" y="62"/>
                      <a:pt x="27" y="62"/>
                      <a:pt x="27" y="62"/>
                    </a:cubicBezTo>
                    <a:cubicBezTo>
                      <a:pt x="27" y="63"/>
                      <a:pt x="24" y="63"/>
                      <a:pt x="24" y="63"/>
                    </a:cubicBezTo>
                    <a:cubicBezTo>
                      <a:pt x="24" y="63"/>
                      <a:pt x="25" y="64"/>
                      <a:pt x="25" y="65"/>
                    </a:cubicBezTo>
                    <a:cubicBezTo>
                      <a:pt x="25" y="66"/>
                      <a:pt x="27" y="65"/>
                      <a:pt x="28" y="65"/>
                    </a:cubicBezTo>
                    <a:cubicBezTo>
                      <a:pt x="29" y="64"/>
                      <a:pt x="30" y="65"/>
                      <a:pt x="31" y="64"/>
                    </a:cubicBezTo>
                    <a:cubicBezTo>
                      <a:pt x="31" y="64"/>
                      <a:pt x="30" y="63"/>
                      <a:pt x="30" y="62"/>
                    </a:cubicBezTo>
                    <a:cubicBezTo>
                      <a:pt x="30" y="62"/>
                      <a:pt x="32" y="63"/>
                      <a:pt x="33" y="64"/>
                    </a:cubicBezTo>
                    <a:cubicBezTo>
                      <a:pt x="33" y="64"/>
                      <a:pt x="30" y="66"/>
                      <a:pt x="30" y="66"/>
                    </a:cubicBezTo>
                    <a:cubicBezTo>
                      <a:pt x="29" y="66"/>
                      <a:pt x="28" y="67"/>
                      <a:pt x="28" y="66"/>
                    </a:cubicBezTo>
                    <a:cubicBezTo>
                      <a:pt x="27" y="65"/>
                      <a:pt x="26" y="67"/>
                      <a:pt x="25" y="67"/>
                    </a:cubicBezTo>
                    <a:cubicBezTo>
                      <a:pt x="24" y="66"/>
                      <a:pt x="24" y="63"/>
                      <a:pt x="23" y="66"/>
                    </a:cubicBezTo>
                    <a:cubicBezTo>
                      <a:pt x="21" y="70"/>
                      <a:pt x="20" y="65"/>
                      <a:pt x="21" y="65"/>
                    </a:cubicBezTo>
                    <a:cubicBezTo>
                      <a:pt x="19" y="65"/>
                      <a:pt x="21" y="69"/>
                      <a:pt x="19" y="68"/>
                    </a:cubicBezTo>
                    <a:cubicBezTo>
                      <a:pt x="15" y="68"/>
                      <a:pt x="18" y="70"/>
                      <a:pt x="17" y="71"/>
                    </a:cubicBezTo>
                    <a:cubicBezTo>
                      <a:pt x="16" y="71"/>
                      <a:pt x="16" y="69"/>
                      <a:pt x="16" y="69"/>
                    </a:cubicBezTo>
                    <a:cubicBezTo>
                      <a:pt x="14" y="69"/>
                      <a:pt x="12" y="70"/>
                      <a:pt x="11" y="71"/>
                    </a:cubicBezTo>
                    <a:cubicBezTo>
                      <a:pt x="11" y="72"/>
                      <a:pt x="15" y="72"/>
                      <a:pt x="16" y="72"/>
                    </a:cubicBezTo>
                    <a:cubicBezTo>
                      <a:pt x="16" y="72"/>
                      <a:pt x="19" y="71"/>
                      <a:pt x="19" y="71"/>
                    </a:cubicBezTo>
                    <a:cubicBezTo>
                      <a:pt x="20" y="72"/>
                      <a:pt x="15" y="72"/>
                      <a:pt x="15" y="72"/>
                    </a:cubicBezTo>
                    <a:cubicBezTo>
                      <a:pt x="14" y="72"/>
                      <a:pt x="14" y="73"/>
                      <a:pt x="13" y="73"/>
                    </a:cubicBezTo>
                    <a:cubicBezTo>
                      <a:pt x="12" y="73"/>
                      <a:pt x="11" y="73"/>
                      <a:pt x="10" y="73"/>
                    </a:cubicBezTo>
                    <a:cubicBezTo>
                      <a:pt x="8" y="72"/>
                      <a:pt x="7" y="73"/>
                      <a:pt x="9" y="74"/>
                    </a:cubicBezTo>
                    <a:cubicBezTo>
                      <a:pt x="10" y="74"/>
                      <a:pt x="12" y="74"/>
                      <a:pt x="12" y="76"/>
                    </a:cubicBezTo>
                    <a:cubicBezTo>
                      <a:pt x="12" y="76"/>
                      <a:pt x="11" y="78"/>
                      <a:pt x="11" y="77"/>
                    </a:cubicBezTo>
                    <a:cubicBezTo>
                      <a:pt x="10" y="77"/>
                      <a:pt x="12" y="75"/>
                      <a:pt x="10" y="74"/>
                    </a:cubicBezTo>
                    <a:cubicBezTo>
                      <a:pt x="7" y="74"/>
                      <a:pt x="9" y="75"/>
                      <a:pt x="8" y="76"/>
                    </a:cubicBezTo>
                    <a:cubicBezTo>
                      <a:pt x="8" y="76"/>
                      <a:pt x="8" y="73"/>
                      <a:pt x="7" y="73"/>
                    </a:cubicBezTo>
                    <a:cubicBezTo>
                      <a:pt x="7" y="72"/>
                      <a:pt x="5" y="78"/>
                      <a:pt x="6" y="77"/>
                    </a:cubicBezTo>
                    <a:cubicBezTo>
                      <a:pt x="5" y="77"/>
                      <a:pt x="5" y="75"/>
                      <a:pt x="5" y="75"/>
                    </a:cubicBezTo>
                    <a:cubicBezTo>
                      <a:pt x="4" y="75"/>
                      <a:pt x="4" y="77"/>
                      <a:pt x="4" y="77"/>
                    </a:cubicBezTo>
                    <a:cubicBezTo>
                      <a:pt x="3" y="78"/>
                      <a:pt x="1" y="77"/>
                      <a:pt x="1" y="78"/>
                    </a:cubicBezTo>
                    <a:cubicBezTo>
                      <a:pt x="1" y="79"/>
                      <a:pt x="0" y="80"/>
                      <a:pt x="1" y="80"/>
                    </a:cubicBezTo>
                    <a:cubicBezTo>
                      <a:pt x="2" y="80"/>
                      <a:pt x="3" y="80"/>
                      <a:pt x="4" y="81"/>
                    </a:cubicBezTo>
                    <a:cubicBezTo>
                      <a:pt x="4" y="81"/>
                      <a:pt x="0" y="82"/>
                      <a:pt x="1" y="83"/>
                    </a:cubicBezTo>
                    <a:cubicBezTo>
                      <a:pt x="1" y="84"/>
                      <a:pt x="3" y="84"/>
                      <a:pt x="3" y="84"/>
                    </a:cubicBezTo>
                    <a:cubicBezTo>
                      <a:pt x="3" y="84"/>
                      <a:pt x="6" y="83"/>
                      <a:pt x="6" y="84"/>
                    </a:cubicBezTo>
                    <a:cubicBezTo>
                      <a:pt x="5" y="85"/>
                      <a:pt x="2" y="84"/>
                      <a:pt x="1" y="86"/>
                    </a:cubicBezTo>
                    <a:cubicBezTo>
                      <a:pt x="0" y="87"/>
                      <a:pt x="6" y="87"/>
                      <a:pt x="4" y="89"/>
                    </a:cubicBezTo>
                    <a:cubicBezTo>
                      <a:pt x="4" y="89"/>
                      <a:pt x="3" y="87"/>
                      <a:pt x="2" y="88"/>
                    </a:cubicBezTo>
                    <a:cubicBezTo>
                      <a:pt x="1" y="89"/>
                      <a:pt x="1" y="90"/>
                      <a:pt x="2" y="91"/>
                    </a:cubicBezTo>
                    <a:cubicBezTo>
                      <a:pt x="3" y="91"/>
                      <a:pt x="5" y="92"/>
                      <a:pt x="6" y="92"/>
                    </a:cubicBezTo>
                    <a:cubicBezTo>
                      <a:pt x="7" y="91"/>
                      <a:pt x="8" y="89"/>
                      <a:pt x="9" y="90"/>
                    </a:cubicBezTo>
                    <a:cubicBezTo>
                      <a:pt x="8" y="90"/>
                      <a:pt x="7" y="91"/>
                      <a:pt x="7" y="91"/>
                    </a:cubicBezTo>
                    <a:cubicBezTo>
                      <a:pt x="7" y="92"/>
                      <a:pt x="6" y="92"/>
                      <a:pt x="5" y="92"/>
                    </a:cubicBezTo>
                    <a:cubicBezTo>
                      <a:pt x="5" y="92"/>
                      <a:pt x="7" y="93"/>
                      <a:pt x="7" y="94"/>
                    </a:cubicBezTo>
                    <a:cubicBezTo>
                      <a:pt x="7" y="94"/>
                      <a:pt x="4" y="92"/>
                      <a:pt x="5" y="94"/>
                    </a:cubicBezTo>
                    <a:cubicBezTo>
                      <a:pt x="5" y="95"/>
                      <a:pt x="8" y="96"/>
                      <a:pt x="8" y="96"/>
                    </a:cubicBezTo>
                    <a:cubicBezTo>
                      <a:pt x="8" y="97"/>
                      <a:pt x="5" y="95"/>
                      <a:pt x="4" y="96"/>
                    </a:cubicBezTo>
                    <a:cubicBezTo>
                      <a:pt x="2" y="96"/>
                      <a:pt x="4" y="93"/>
                      <a:pt x="3" y="93"/>
                    </a:cubicBezTo>
                    <a:cubicBezTo>
                      <a:pt x="3" y="93"/>
                      <a:pt x="1" y="95"/>
                      <a:pt x="2" y="96"/>
                    </a:cubicBezTo>
                    <a:cubicBezTo>
                      <a:pt x="3" y="96"/>
                      <a:pt x="2" y="98"/>
                      <a:pt x="2" y="98"/>
                    </a:cubicBezTo>
                    <a:cubicBezTo>
                      <a:pt x="3" y="99"/>
                      <a:pt x="4" y="97"/>
                      <a:pt x="5" y="96"/>
                    </a:cubicBezTo>
                    <a:cubicBezTo>
                      <a:pt x="5" y="96"/>
                      <a:pt x="5" y="97"/>
                      <a:pt x="5" y="97"/>
                    </a:cubicBezTo>
                    <a:cubicBezTo>
                      <a:pt x="6" y="97"/>
                      <a:pt x="6" y="96"/>
                      <a:pt x="7" y="96"/>
                    </a:cubicBezTo>
                    <a:cubicBezTo>
                      <a:pt x="7" y="96"/>
                      <a:pt x="7" y="98"/>
                      <a:pt x="6" y="98"/>
                    </a:cubicBezTo>
                    <a:cubicBezTo>
                      <a:pt x="4" y="99"/>
                      <a:pt x="8" y="101"/>
                      <a:pt x="8" y="100"/>
                    </a:cubicBezTo>
                    <a:cubicBezTo>
                      <a:pt x="8" y="102"/>
                      <a:pt x="1" y="100"/>
                      <a:pt x="5" y="103"/>
                    </a:cubicBezTo>
                    <a:cubicBezTo>
                      <a:pt x="7" y="104"/>
                      <a:pt x="8" y="105"/>
                      <a:pt x="10" y="105"/>
                    </a:cubicBezTo>
                    <a:cubicBezTo>
                      <a:pt x="10" y="105"/>
                      <a:pt x="13" y="107"/>
                      <a:pt x="14" y="107"/>
                    </a:cubicBezTo>
                    <a:cubicBezTo>
                      <a:pt x="17" y="107"/>
                      <a:pt x="21" y="104"/>
                      <a:pt x="23" y="102"/>
                    </a:cubicBezTo>
                    <a:cubicBezTo>
                      <a:pt x="24" y="100"/>
                      <a:pt x="25" y="100"/>
                      <a:pt x="27" y="99"/>
                    </a:cubicBezTo>
                    <a:cubicBezTo>
                      <a:pt x="28" y="98"/>
                      <a:pt x="28" y="95"/>
                      <a:pt x="29" y="95"/>
                    </a:cubicBezTo>
                    <a:cubicBezTo>
                      <a:pt x="29" y="95"/>
                      <a:pt x="29" y="98"/>
                      <a:pt x="30" y="98"/>
                    </a:cubicBezTo>
                    <a:cubicBezTo>
                      <a:pt x="32" y="99"/>
                      <a:pt x="31" y="99"/>
                      <a:pt x="31" y="100"/>
                    </a:cubicBezTo>
                    <a:cubicBezTo>
                      <a:pt x="32" y="100"/>
                      <a:pt x="33" y="100"/>
                      <a:pt x="34" y="101"/>
                    </a:cubicBezTo>
                    <a:cubicBezTo>
                      <a:pt x="34" y="102"/>
                      <a:pt x="33" y="100"/>
                      <a:pt x="34" y="101"/>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92" name="Freeform 725">
                <a:extLst>
                  <a:ext uri="{FF2B5EF4-FFF2-40B4-BE49-F238E27FC236}">
                    <a16:creationId xmlns:a16="http://schemas.microsoft.com/office/drawing/2014/main" id="{9869E997-75FE-C5B2-2ECD-2D4DACF66CC1}"/>
                  </a:ext>
                </a:extLst>
              </p:cNvPr>
              <p:cNvSpPr>
                <a:spLocks/>
              </p:cNvSpPr>
              <p:nvPr/>
            </p:nvSpPr>
            <p:spPr bwMode="auto">
              <a:xfrm>
                <a:off x="5553266" y="2611904"/>
                <a:ext cx="125179" cy="138141"/>
              </a:xfrm>
              <a:custGeom>
                <a:avLst/>
                <a:gdLst>
                  <a:gd name="T0" fmla="*/ 21 w 24"/>
                  <a:gd name="T1" fmla="*/ 8 h 25"/>
                  <a:gd name="T2" fmla="*/ 18 w 24"/>
                  <a:gd name="T3" fmla="*/ 5 h 25"/>
                  <a:gd name="T4" fmla="*/ 15 w 24"/>
                  <a:gd name="T5" fmla="*/ 6 h 25"/>
                  <a:gd name="T6" fmla="*/ 16 w 24"/>
                  <a:gd name="T7" fmla="*/ 1 h 25"/>
                  <a:gd name="T8" fmla="*/ 10 w 24"/>
                  <a:gd name="T9" fmla="*/ 1 h 25"/>
                  <a:gd name="T10" fmla="*/ 10 w 24"/>
                  <a:gd name="T11" fmla="*/ 2 h 25"/>
                  <a:gd name="T12" fmla="*/ 9 w 24"/>
                  <a:gd name="T13" fmla="*/ 3 h 25"/>
                  <a:gd name="T14" fmla="*/ 11 w 24"/>
                  <a:gd name="T15" fmla="*/ 4 h 25"/>
                  <a:gd name="T16" fmla="*/ 9 w 24"/>
                  <a:gd name="T17" fmla="*/ 5 h 25"/>
                  <a:gd name="T18" fmla="*/ 2 w 24"/>
                  <a:gd name="T19" fmla="*/ 6 h 25"/>
                  <a:gd name="T20" fmla="*/ 3 w 24"/>
                  <a:gd name="T21" fmla="*/ 7 h 25"/>
                  <a:gd name="T22" fmla="*/ 2 w 24"/>
                  <a:gd name="T23" fmla="*/ 8 h 25"/>
                  <a:gd name="T24" fmla="*/ 2 w 24"/>
                  <a:gd name="T25" fmla="*/ 8 h 25"/>
                  <a:gd name="T26" fmla="*/ 1 w 24"/>
                  <a:gd name="T27" fmla="*/ 8 h 25"/>
                  <a:gd name="T28" fmla="*/ 3 w 24"/>
                  <a:gd name="T29" fmla="*/ 10 h 25"/>
                  <a:gd name="T30" fmla="*/ 6 w 24"/>
                  <a:gd name="T31" fmla="*/ 13 h 25"/>
                  <a:gd name="T32" fmla="*/ 5 w 24"/>
                  <a:gd name="T33" fmla="*/ 17 h 25"/>
                  <a:gd name="T34" fmla="*/ 1 w 24"/>
                  <a:gd name="T35" fmla="*/ 20 h 25"/>
                  <a:gd name="T36" fmla="*/ 3 w 24"/>
                  <a:gd name="T37" fmla="*/ 20 h 25"/>
                  <a:gd name="T38" fmla="*/ 0 w 24"/>
                  <a:gd name="T39" fmla="*/ 22 h 25"/>
                  <a:gd name="T40" fmla="*/ 3 w 24"/>
                  <a:gd name="T41" fmla="*/ 21 h 25"/>
                  <a:gd name="T42" fmla="*/ 2 w 24"/>
                  <a:gd name="T43" fmla="*/ 24 h 25"/>
                  <a:gd name="T44" fmla="*/ 4 w 24"/>
                  <a:gd name="T45" fmla="*/ 23 h 25"/>
                  <a:gd name="T46" fmla="*/ 4 w 24"/>
                  <a:gd name="T47" fmla="*/ 25 h 25"/>
                  <a:gd name="T48" fmla="*/ 8 w 24"/>
                  <a:gd name="T49" fmla="*/ 24 h 25"/>
                  <a:gd name="T50" fmla="*/ 17 w 24"/>
                  <a:gd name="T51" fmla="*/ 20 h 25"/>
                  <a:gd name="T52" fmla="*/ 22 w 24"/>
                  <a:gd name="T53" fmla="*/ 16 h 25"/>
                  <a:gd name="T54" fmla="*/ 21 w 24"/>
                  <a:gd name="T55" fmla="*/ 8 h 25"/>
                  <a:gd name="T56" fmla="*/ 21 w 24"/>
                  <a:gd name="T57"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25">
                    <a:moveTo>
                      <a:pt x="21" y="8"/>
                    </a:moveTo>
                    <a:cubicBezTo>
                      <a:pt x="20" y="8"/>
                      <a:pt x="19" y="5"/>
                      <a:pt x="18" y="5"/>
                    </a:cubicBezTo>
                    <a:cubicBezTo>
                      <a:pt x="16" y="6"/>
                      <a:pt x="17" y="7"/>
                      <a:pt x="15" y="6"/>
                    </a:cubicBezTo>
                    <a:cubicBezTo>
                      <a:pt x="11" y="5"/>
                      <a:pt x="15" y="3"/>
                      <a:pt x="16" y="1"/>
                    </a:cubicBezTo>
                    <a:cubicBezTo>
                      <a:pt x="14" y="1"/>
                      <a:pt x="11" y="0"/>
                      <a:pt x="10" y="1"/>
                    </a:cubicBezTo>
                    <a:cubicBezTo>
                      <a:pt x="10" y="1"/>
                      <a:pt x="12" y="1"/>
                      <a:pt x="10" y="2"/>
                    </a:cubicBezTo>
                    <a:cubicBezTo>
                      <a:pt x="10" y="2"/>
                      <a:pt x="8" y="3"/>
                      <a:pt x="9" y="3"/>
                    </a:cubicBezTo>
                    <a:cubicBezTo>
                      <a:pt x="9" y="4"/>
                      <a:pt x="11" y="3"/>
                      <a:pt x="11" y="4"/>
                    </a:cubicBezTo>
                    <a:cubicBezTo>
                      <a:pt x="12" y="5"/>
                      <a:pt x="9" y="5"/>
                      <a:pt x="9" y="5"/>
                    </a:cubicBezTo>
                    <a:cubicBezTo>
                      <a:pt x="7" y="6"/>
                      <a:pt x="3" y="5"/>
                      <a:pt x="2" y="6"/>
                    </a:cubicBezTo>
                    <a:cubicBezTo>
                      <a:pt x="2" y="6"/>
                      <a:pt x="3" y="6"/>
                      <a:pt x="3" y="7"/>
                    </a:cubicBezTo>
                    <a:cubicBezTo>
                      <a:pt x="3" y="7"/>
                      <a:pt x="1" y="7"/>
                      <a:pt x="2" y="8"/>
                    </a:cubicBezTo>
                    <a:cubicBezTo>
                      <a:pt x="2" y="8"/>
                      <a:pt x="2" y="8"/>
                      <a:pt x="2" y="8"/>
                    </a:cubicBezTo>
                    <a:cubicBezTo>
                      <a:pt x="3" y="8"/>
                      <a:pt x="1" y="8"/>
                      <a:pt x="1" y="8"/>
                    </a:cubicBezTo>
                    <a:cubicBezTo>
                      <a:pt x="1" y="9"/>
                      <a:pt x="5" y="9"/>
                      <a:pt x="3" y="10"/>
                    </a:cubicBezTo>
                    <a:cubicBezTo>
                      <a:pt x="0" y="12"/>
                      <a:pt x="4" y="13"/>
                      <a:pt x="6" y="13"/>
                    </a:cubicBezTo>
                    <a:cubicBezTo>
                      <a:pt x="7" y="13"/>
                      <a:pt x="5" y="16"/>
                      <a:pt x="5" y="17"/>
                    </a:cubicBezTo>
                    <a:cubicBezTo>
                      <a:pt x="4" y="17"/>
                      <a:pt x="2" y="21"/>
                      <a:pt x="1" y="20"/>
                    </a:cubicBezTo>
                    <a:cubicBezTo>
                      <a:pt x="1" y="20"/>
                      <a:pt x="3" y="20"/>
                      <a:pt x="3" y="20"/>
                    </a:cubicBezTo>
                    <a:cubicBezTo>
                      <a:pt x="2" y="21"/>
                      <a:pt x="1" y="20"/>
                      <a:pt x="0" y="22"/>
                    </a:cubicBezTo>
                    <a:cubicBezTo>
                      <a:pt x="0" y="22"/>
                      <a:pt x="3" y="21"/>
                      <a:pt x="3" y="21"/>
                    </a:cubicBezTo>
                    <a:cubicBezTo>
                      <a:pt x="3" y="21"/>
                      <a:pt x="2" y="23"/>
                      <a:pt x="2" y="24"/>
                    </a:cubicBezTo>
                    <a:cubicBezTo>
                      <a:pt x="2" y="24"/>
                      <a:pt x="4" y="23"/>
                      <a:pt x="4" y="23"/>
                    </a:cubicBezTo>
                    <a:cubicBezTo>
                      <a:pt x="4" y="23"/>
                      <a:pt x="4" y="24"/>
                      <a:pt x="4" y="25"/>
                    </a:cubicBezTo>
                    <a:cubicBezTo>
                      <a:pt x="5" y="25"/>
                      <a:pt x="7" y="24"/>
                      <a:pt x="8" y="24"/>
                    </a:cubicBezTo>
                    <a:cubicBezTo>
                      <a:pt x="11" y="23"/>
                      <a:pt x="14" y="20"/>
                      <a:pt x="17" y="20"/>
                    </a:cubicBezTo>
                    <a:cubicBezTo>
                      <a:pt x="21" y="20"/>
                      <a:pt x="20" y="19"/>
                      <a:pt x="22" y="16"/>
                    </a:cubicBezTo>
                    <a:cubicBezTo>
                      <a:pt x="24" y="13"/>
                      <a:pt x="21" y="11"/>
                      <a:pt x="21" y="8"/>
                    </a:cubicBezTo>
                    <a:cubicBezTo>
                      <a:pt x="20" y="8"/>
                      <a:pt x="21" y="9"/>
                      <a:pt x="21" y="8"/>
                    </a:cubicBezTo>
                    <a:close/>
                  </a:path>
                </a:pathLst>
              </a:custGeom>
              <a:solidFill>
                <a:schemeClr val="accent1"/>
              </a:solid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93" name="Freeform 726">
                <a:extLst>
                  <a:ext uri="{FF2B5EF4-FFF2-40B4-BE49-F238E27FC236}">
                    <a16:creationId xmlns:a16="http://schemas.microsoft.com/office/drawing/2014/main" id="{F29B5E7B-C4CA-AFB0-1960-6571C46AAA4F}"/>
                  </a:ext>
                </a:extLst>
              </p:cNvPr>
              <p:cNvSpPr>
                <a:spLocks/>
              </p:cNvSpPr>
              <p:nvPr/>
            </p:nvSpPr>
            <p:spPr bwMode="auto">
              <a:xfrm>
                <a:off x="5615853" y="2606229"/>
                <a:ext cx="84048" cy="54878"/>
              </a:xfrm>
              <a:custGeom>
                <a:avLst/>
                <a:gdLst>
                  <a:gd name="T0" fmla="*/ 1 w 16"/>
                  <a:gd name="T1" fmla="*/ 6 h 10"/>
                  <a:gd name="T2" fmla="*/ 4 w 16"/>
                  <a:gd name="T3" fmla="*/ 8 h 10"/>
                  <a:gd name="T4" fmla="*/ 5 w 16"/>
                  <a:gd name="T5" fmla="*/ 7 h 10"/>
                  <a:gd name="T6" fmla="*/ 8 w 16"/>
                  <a:gd name="T7" fmla="*/ 8 h 10"/>
                  <a:gd name="T8" fmla="*/ 11 w 16"/>
                  <a:gd name="T9" fmla="*/ 4 h 10"/>
                  <a:gd name="T10" fmla="*/ 11 w 16"/>
                  <a:gd name="T11" fmla="*/ 2 h 10"/>
                  <a:gd name="T12" fmla="*/ 7 w 16"/>
                  <a:gd name="T13" fmla="*/ 1 h 10"/>
                  <a:gd name="T14" fmla="*/ 4 w 16"/>
                  <a:gd name="T15" fmla="*/ 2 h 10"/>
                  <a:gd name="T16" fmla="*/ 1 w 16"/>
                  <a:gd name="T17" fmla="*/ 6 h 10"/>
                  <a:gd name="T18" fmla="*/ 1 w 16"/>
                  <a:gd name="T1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0">
                    <a:moveTo>
                      <a:pt x="1" y="6"/>
                    </a:moveTo>
                    <a:cubicBezTo>
                      <a:pt x="0" y="7"/>
                      <a:pt x="3" y="8"/>
                      <a:pt x="4" y="8"/>
                    </a:cubicBezTo>
                    <a:cubicBezTo>
                      <a:pt x="4" y="8"/>
                      <a:pt x="5" y="7"/>
                      <a:pt x="5" y="7"/>
                    </a:cubicBezTo>
                    <a:cubicBezTo>
                      <a:pt x="6" y="6"/>
                      <a:pt x="7" y="7"/>
                      <a:pt x="8" y="8"/>
                    </a:cubicBezTo>
                    <a:cubicBezTo>
                      <a:pt x="10" y="10"/>
                      <a:pt x="16" y="5"/>
                      <a:pt x="11" y="4"/>
                    </a:cubicBezTo>
                    <a:cubicBezTo>
                      <a:pt x="12" y="4"/>
                      <a:pt x="11" y="2"/>
                      <a:pt x="11" y="2"/>
                    </a:cubicBezTo>
                    <a:cubicBezTo>
                      <a:pt x="10" y="0"/>
                      <a:pt x="9" y="0"/>
                      <a:pt x="7" y="1"/>
                    </a:cubicBezTo>
                    <a:cubicBezTo>
                      <a:pt x="6" y="1"/>
                      <a:pt x="4" y="1"/>
                      <a:pt x="4" y="2"/>
                    </a:cubicBezTo>
                    <a:cubicBezTo>
                      <a:pt x="3" y="3"/>
                      <a:pt x="1" y="4"/>
                      <a:pt x="1" y="6"/>
                    </a:cubicBezTo>
                    <a:cubicBezTo>
                      <a:pt x="1" y="6"/>
                      <a:pt x="1" y="5"/>
                      <a:pt x="1" y="6"/>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94" name="Freeform 727">
                <a:extLst>
                  <a:ext uri="{FF2B5EF4-FFF2-40B4-BE49-F238E27FC236}">
                    <a16:creationId xmlns:a16="http://schemas.microsoft.com/office/drawing/2014/main" id="{8A84D2C2-5DCE-DAF7-98F4-CE99F578D91F}"/>
                  </a:ext>
                </a:extLst>
              </p:cNvPr>
              <p:cNvSpPr>
                <a:spLocks/>
              </p:cNvSpPr>
              <p:nvPr/>
            </p:nvSpPr>
            <p:spPr bwMode="auto">
              <a:xfrm>
                <a:off x="5585454" y="3022548"/>
                <a:ext cx="329038" cy="255470"/>
              </a:xfrm>
              <a:custGeom>
                <a:avLst/>
                <a:gdLst>
                  <a:gd name="T0" fmla="*/ 58 w 63"/>
                  <a:gd name="T1" fmla="*/ 8 h 46"/>
                  <a:gd name="T2" fmla="*/ 52 w 63"/>
                  <a:gd name="T3" fmla="*/ 6 h 46"/>
                  <a:gd name="T4" fmla="*/ 49 w 63"/>
                  <a:gd name="T5" fmla="*/ 6 h 46"/>
                  <a:gd name="T6" fmla="*/ 45 w 63"/>
                  <a:gd name="T7" fmla="*/ 6 h 46"/>
                  <a:gd name="T8" fmla="*/ 40 w 63"/>
                  <a:gd name="T9" fmla="*/ 4 h 46"/>
                  <a:gd name="T10" fmla="*/ 38 w 63"/>
                  <a:gd name="T11" fmla="*/ 2 h 46"/>
                  <a:gd name="T12" fmla="*/ 35 w 63"/>
                  <a:gd name="T13" fmla="*/ 2 h 46"/>
                  <a:gd name="T14" fmla="*/ 31 w 63"/>
                  <a:gd name="T15" fmla="*/ 2 h 46"/>
                  <a:gd name="T16" fmla="*/ 27 w 63"/>
                  <a:gd name="T17" fmla="*/ 2 h 46"/>
                  <a:gd name="T18" fmla="*/ 17 w 63"/>
                  <a:gd name="T19" fmla="*/ 1 h 46"/>
                  <a:gd name="T20" fmla="*/ 8 w 63"/>
                  <a:gd name="T21" fmla="*/ 0 h 46"/>
                  <a:gd name="T22" fmla="*/ 2 w 63"/>
                  <a:gd name="T23" fmla="*/ 3 h 46"/>
                  <a:gd name="T24" fmla="*/ 2 w 63"/>
                  <a:gd name="T25" fmla="*/ 6 h 46"/>
                  <a:gd name="T26" fmla="*/ 2 w 63"/>
                  <a:gd name="T27" fmla="*/ 11 h 46"/>
                  <a:gd name="T28" fmla="*/ 5 w 63"/>
                  <a:gd name="T29" fmla="*/ 10 h 46"/>
                  <a:gd name="T30" fmla="*/ 7 w 63"/>
                  <a:gd name="T31" fmla="*/ 12 h 46"/>
                  <a:gd name="T32" fmla="*/ 12 w 63"/>
                  <a:gd name="T33" fmla="*/ 11 h 46"/>
                  <a:gd name="T34" fmla="*/ 14 w 63"/>
                  <a:gd name="T35" fmla="*/ 14 h 46"/>
                  <a:gd name="T36" fmla="*/ 13 w 63"/>
                  <a:gd name="T37" fmla="*/ 20 h 46"/>
                  <a:gd name="T38" fmla="*/ 12 w 63"/>
                  <a:gd name="T39" fmla="*/ 25 h 46"/>
                  <a:gd name="T40" fmla="*/ 12 w 63"/>
                  <a:gd name="T41" fmla="*/ 28 h 46"/>
                  <a:gd name="T42" fmla="*/ 10 w 63"/>
                  <a:gd name="T43" fmla="*/ 33 h 46"/>
                  <a:gd name="T44" fmla="*/ 10 w 63"/>
                  <a:gd name="T45" fmla="*/ 38 h 46"/>
                  <a:gd name="T46" fmla="*/ 17 w 63"/>
                  <a:gd name="T47" fmla="*/ 44 h 46"/>
                  <a:gd name="T48" fmla="*/ 20 w 63"/>
                  <a:gd name="T49" fmla="*/ 45 h 46"/>
                  <a:gd name="T50" fmla="*/ 21 w 63"/>
                  <a:gd name="T51" fmla="*/ 43 h 46"/>
                  <a:gd name="T52" fmla="*/ 24 w 63"/>
                  <a:gd name="T53" fmla="*/ 42 h 46"/>
                  <a:gd name="T54" fmla="*/ 36 w 63"/>
                  <a:gd name="T55" fmla="*/ 41 h 46"/>
                  <a:gd name="T56" fmla="*/ 39 w 63"/>
                  <a:gd name="T57" fmla="*/ 38 h 46"/>
                  <a:gd name="T58" fmla="*/ 43 w 63"/>
                  <a:gd name="T59" fmla="*/ 35 h 46"/>
                  <a:gd name="T60" fmla="*/ 47 w 63"/>
                  <a:gd name="T61" fmla="*/ 30 h 46"/>
                  <a:gd name="T62" fmla="*/ 45 w 63"/>
                  <a:gd name="T63" fmla="*/ 26 h 46"/>
                  <a:gd name="T64" fmla="*/ 48 w 63"/>
                  <a:gd name="T65" fmla="*/ 21 h 46"/>
                  <a:gd name="T66" fmla="*/ 50 w 63"/>
                  <a:gd name="T67" fmla="*/ 19 h 46"/>
                  <a:gd name="T68" fmla="*/ 51 w 63"/>
                  <a:gd name="T69" fmla="*/ 17 h 46"/>
                  <a:gd name="T70" fmla="*/ 60 w 63"/>
                  <a:gd name="T71" fmla="*/ 13 h 46"/>
                  <a:gd name="T72" fmla="*/ 63 w 63"/>
                  <a:gd name="T73" fmla="*/ 9 h 46"/>
                  <a:gd name="T74" fmla="*/ 58 w 63"/>
                  <a:gd name="T75" fmla="*/ 8 h 46"/>
                  <a:gd name="T76" fmla="*/ 58 w 63"/>
                  <a:gd name="T77"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 h="46">
                    <a:moveTo>
                      <a:pt x="58" y="8"/>
                    </a:moveTo>
                    <a:cubicBezTo>
                      <a:pt x="55" y="8"/>
                      <a:pt x="54" y="7"/>
                      <a:pt x="52" y="6"/>
                    </a:cubicBezTo>
                    <a:cubicBezTo>
                      <a:pt x="51" y="5"/>
                      <a:pt x="50" y="6"/>
                      <a:pt x="49" y="6"/>
                    </a:cubicBezTo>
                    <a:cubicBezTo>
                      <a:pt x="48" y="6"/>
                      <a:pt x="46" y="6"/>
                      <a:pt x="45" y="6"/>
                    </a:cubicBezTo>
                    <a:cubicBezTo>
                      <a:pt x="43" y="5"/>
                      <a:pt x="41" y="4"/>
                      <a:pt x="40" y="4"/>
                    </a:cubicBezTo>
                    <a:cubicBezTo>
                      <a:pt x="39" y="3"/>
                      <a:pt x="39" y="3"/>
                      <a:pt x="38" y="2"/>
                    </a:cubicBezTo>
                    <a:cubicBezTo>
                      <a:pt x="37" y="3"/>
                      <a:pt x="36" y="2"/>
                      <a:pt x="35" y="2"/>
                    </a:cubicBezTo>
                    <a:cubicBezTo>
                      <a:pt x="33" y="1"/>
                      <a:pt x="32" y="2"/>
                      <a:pt x="31" y="2"/>
                    </a:cubicBezTo>
                    <a:cubicBezTo>
                      <a:pt x="29" y="2"/>
                      <a:pt x="28" y="2"/>
                      <a:pt x="27" y="2"/>
                    </a:cubicBezTo>
                    <a:cubicBezTo>
                      <a:pt x="24" y="2"/>
                      <a:pt x="21" y="1"/>
                      <a:pt x="17" y="1"/>
                    </a:cubicBezTo>
                    <a:cubicBezTo>
                      <a:pt x="15" y="1"/>
                      <a:pt x="11" y="0"/>
                      <a:pt x="8" y="0"/>
                    </a:cubicBezTo>
                    <a:cubicBezTo>
                      <a:pt x="7" y="1"/>
                      <a:pt x="4" y="2"/>
                      <a:pt x="2" y="3"/>
                    </a:cubicBezTo>
                    <a:cubicBezTo>
                      <a:pt x="0" y="4"/>
                      <a:pt x="1" y="5"/>
                      <a:pt x="2" y="6"/>
                    </a:cubicBezTo>
                    <a:cubicBezTo>
                      <a:pt x="2" y="8"/>
                      <a:pt x="2" y="9"/>
                      <a:pt x="2" y="11"/>
                    </a:cubicBezTo>
                    <a:cubicBezTo>
                      <a:pt x="3" y="11"/>
                      <a:pt x="5" y="10"/>
                      <a:pt x="5" y="10"/>
                    </a:cubicBezTo>
                    <a:cubicBezTo>
                      <a:pt x="6" y="10"/>
                      <a:pt x="5" y="12"/>
                      <a:pt x="7" y="12"/>
                    </a:cubicBezTo>
                    <a:cubicBezTo>
                      <a:pt x="9" y="12"/>
                      <a:pt x="10" y="11"/>
                      <a:pt x="12" y="11"/>
                    </a:cubicBezTo>
                    <a:cubicBezTo>
                      <a:pt x="14" y="10"/>
                      <a:pt x="16" y="13"/>
                      <a:pt x="14" y="14"/>
                    </a:cubicBezTo>
                    <a:cubicBezTo>
                      <a:pt x="12" y="16"/>
                      <a:pt x="13" y="17"/>
                      <a:pt x="13" y="20"/>
                    </a:cubicBezTo>
                    <a:cubicBezTo>
                      <a:pt x="12" y="21"/>
                      <a:pt x="13" y="24"/>
                      <a:pt x="12" y="25"/>
                    </a:cubicBezTo>
                    <a:cubicBezTo>
                      <a:pt x="9" y="25"/>
                      <a:pt x="10" y="26"/>
                      <a:pt x="12" y="28"/>
                    </a:cubicBezTo>
                    <a:cubicBezTo>
                      <a:pt x="13" y="29"/>
                      <a:pt x="10" y="31"/>
                      <a:pt x="10" y="33"/>
                    </a:cubicBezTo>
                    <a:cubicBezTo>
                      <a:pt x="12" y="35"/>
                      <a:pt x="10" y="36"/>
                      <a:pt x="10" y="38"/>
                    </a:cubicBezTo>
                    <a:cubicBezTo>
                      <a:pt x="13" y="37"/>
                      <a:pt x="15" y="42"/>
                      <a:pt x="17" y="44"/>
                    </a:cubicBezTo>
                    <a:cubicBezTo>
                      <a:pt x="17" y="45"/>
                      <a:pt x="19" y="46"/>
                      <a:pt x="20" y="45"/>
                    </a:cubicBezTo>
                    <a:cubicBezTo>
                      <a:pt x="20" y="45"/>
                      <a:pt x="21" y="44"/>
                      <a:pt x="21" y="43"/>
                    </a:cubicBezTo>
                    <a:cubicBezTo>
                      <a:pt x="22" y="43"/>
                      <a:pt x="24" y="42"/>
                      <a:pt x="24" y="42"/>
                    </a:cubicBezTo>
                    <a:cubicBezTo>
                      <a:pt x="28" y="41"/>
                      <a:pt x="32" y="42"/>
                      <a:pt x="36" y="41"/>
                    </a:cubicBezTo>
                    <a:cubicBezTo>
                      <a:pt x="37" y="40"/>
                      <a:pt x="37" y="39"/>
                      <a:pt x="39" y="38"/>
                    </a:cubicBezTo>
                    <a:cubicBezTo>
                      <a:pt x="41" y="37"/>
                      <a:pt x="42" y="36"/>
                      <a:pt x="43" y="35"/>
                    </a:cubicBezTo>
                    <a:cubicBezTo>
                      <a:pt x="44" y="32"/>
                      <a:pt x="45" y="31"/>
                      <a:pt x="47" y="30"/>
                    </a:cubicBezTo>
                    <a:cubicBezTo>
                      <a:pt x="48" y="29"/>
                      <a:pt x="46" y="27"/>
                      <a:pt x="45" y="26"/>
                    </a:cubicBezTo>
                    <a:cubicBezTo>
                      <a:pt x="45" y="25"/>
                      <a:pt x="47" y="22"/>
                      <a:pt x="48" y="21"/>
                    </a:cubicBezTo>
                    <a:cubicBezTo>
                      <a:pt x="48" y="21"/>
                      <a:pt x="49" y="20"/>
                      <a:pt x="50" y="19"/>
                    </a:cubicBezTo>
                    <a:cubicBezTo>
                      <a:pt x="50" y="19"/>
                      <a:pt x="50" y="17"/>
                      <a:pt x="51" y="17"/>
                    </a:cubicBezTo>
                    <a:cubicBezTo>
                      <a:pt x="54" y="15"/>
                      <a:pt x="57" y="14"/>
                      <a:pt x="60" y="13"/>
                    </a:cubicBezTo>
                    <a:cubicBezTo>
                      <a:pt x="61" y="12"/>
                      <a:pt x="63" y="11"/>
                      <a:pt x="63" y="9"/>
                    </a:cubicBezTo>
                    <a:cubicBezTo>
                      <a:pt x="62" y="7"/>
                      <a:pt x="60" y="9"/>
                      <a:pt x="58" y="8"/>
                    </a:cubicBezTo>
                    <a:cubicBezTo>
                      <a:pt x="55" y="8"/>
                      <a:pt x="60" y="9"/>
                      <a:pt x="58" y="8"/>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95" name="Freeform 728">
                <a:extLst>
                  <a:ext uri="{FF2B5EF4-FFF2-40B4-BE49-F238E27FC236}">
                    <a16:creationId xmlns:a16="http://schemas.microsoft.com/office/drawing/2014/main" id="{BB7E7E05-946A-611A-B09A-B4F283A94217}"/>
                  </a:ext>
                </a:extLst>
              </p:cNvPr>
              <p:cNvSpPr>
                <a:spLocks/>
              </p:cNvSpPr>
              <p:nvPr/>
            </p:nvSpPr>
            <p:spPr bwMode="auto">
              <a:xfrm>
                <a:off x="5585454" y="3077428"/>
                <a:ext cx="84048" cy="168422"/>
              </a:xfrm>
              <a:custGeom>
                <a:avLst/>
                <a:gdLst>
                  <a:gd name="T0" fmla="*/ 11 w 16"/>
                  <a:gd name="T1" fmla="*/ 25 h 30"/>
                  <a:gd name="T2" fmla="*/ 11 w 16"/>
                  <a:gd name="T3" fmla="*/ 21 h 30"/>
                  <a:gd name="T4" fmla="*/ 10 w 16"/>
                  <a:gd name="T5" fmla="*/ 16 h 30"/>
                  <a:gd name="T6" fmla="*/ 12 w 16"/>
                  <a:gd name="T7" fmla="*/ 14 h 30"/>
                  <a:gd name="T8" fmla="*/ 13 w 16"/>
                  <a:gd name="T9" fmla="*/ 9 h 30"/>
                  <a:gd name="T10" fmla="*/ 14 w 16"/>
                  <a:gd name="T11" fmla="*/ 4 h 30"/>
                  <a:gd name="T12" fmla="*/ 12 w 16"/>
                  <a:gd name="T13" fmla="*/ 1 h 30"/>
                  <a:gd name="T14" fmla="*/ 7 w 16"/>
                  <a:gd name="T15" fmla="*/ 2 h 30"/>
                  <a:gd name="T16" fmla="*/ 5 w 16"/>
                  <a:gd name="T17" fmla="*/ 0 h 30"/>
                  <a:gd name="T18" fmla="*/ 4 w 16"/>
                  <a:gd name="T19" fmla="*/ 0 h 30"/>
                  <a:gd name="T20" fmla="*/ 3 w 16"/>
                  <a:gd name="T21" fmla="*/ 4 h 30"/>
                  <a:gd name="T22" fmla="*/ 3 w 16"/>
                  <a:gd name="T23" fmla="*/ 8 h 30"/>
                  <a:gd name="T24" fmla="*/ 2 w 16"/>
                  <a:gd name="T25" fmla="*/ 13 h 30"/>
                  <a:gd name="T26" fmla="*/ 0 w 16"/>
                  <a:gd name="T27" fmla="*/ 20 h 30"/>
                  <a:gd name="T28" fmla="*/ 2 w 16"/>
                  <a:gd name="T29" fmla="*/ 22 h 30"/>
                  <a:gd name="T30" fmla="*/ 2 w 16"/>
                  <a:gd name="T31" fmla="*/ 28 h 30"/>
                  <a:gd name="T32" fmla="*/ 6 w 16"/>
                  <a:gd name="T33" fmla="*/ 30 h 30"/>
                  <a:gd name="T34" fmla="*/ 11 w 16"/>
                  <a:gd name="T35" fmla="*/ 25 h 30"/>
                  <a:gd name="T36" fmla="*/ 11 w 16"/>
                  <a:gd name="T3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30">
                    <a:moveTo>
                      <a:pt x="11" y="25"/>
                    </a:moveTo>
                    <a:cubicBezTo>
                      <a:pt x="12" y="23"/>
                      <a:pt x="10" y="22"/>
                      <a:pt x="11" y="21"/>
                    </a:cubicBezTo>
                    <a:cubicBezTo>
                      <a:pt x="12" y="18"/>
                      <a:pt x="12" y="18"/>
                      <a:pt x="10" y="16"/>
                    </a:cubicBezTo>
                    <a:cubicBezTo>
                      <a:pt x="9" y="14"/>
                      <a:pt x="11" y="15"/>
                      <a:pt x="12" y="14"/>
                    </a:cubicBezTo>
                    <a:cubicBezTo>
                      <a:pt x="13" y="13"/>
                      <a:pt x="13" y="10"/>
                      <a:pt x="13" y="9"/>
                    </a:cubicBezTo>
                    <a:cubicBezTo>
                      <a:pt x="13" y="6"/>
                      <a:pt x="12" y="6"/>
                      <a:pt x="14" y="4"/>
                    </a:cubicBezTo>
                    <a:cubicBezTo>
                      <a:pt x="16" y="3"/>
                      <a:pt x="14" y="0"/>
                      <a:pt x="12" y="1"/>
                    </a:cubicBezTo>
                    <a:cubicBezTo>
                      <a:pt x="10" y="1"/>
                      <a:pt x="9" y="2"/>
                      <a:pt x="7" y="2"/>
                    </a:cubicBezTo>
                    <a:cubicBezTo>
                      <a:pt x="5" y="2"/>
                      <a:pt x="6" y="0"/>
                      <a:pt x="5" y="0"/>
                    </a:cubicBezTo>
                    <a:cubicBezTo>
                      <a:pt x="6" y="0"/>
                      <a:pt x="3" y="0"/>
                      <a:pt x="4" y="0"/>
                    </a:cubicBezTo>
                    <a:cubicBezTo>
                      <a:pt x="2" y="1"/>
                      <a:pt x="3" y="2"/>
                      <a:pt x="3" y="4"/>
                    </a:cubicBezTo>
                    <a:cubicBezTo>
                      <a:pt x="3" y="5"/>
                      <a:pt x="3" y="7"/>
                      <a:pt x="3" y="8"/>
                    </a:cubicBezTo>
                    <a:cubicBezTo>
                      <a:pt x="2" y="10"/>
                      <a:pt x="2" y="12"/>
                      <a:pt x="2" y="13"/>
                    </a:cubicBezTo>
                    <a:cubicBezTo>
                      <a:pt x="1" y="16"/>
                      <a:pt x="0" y="17"/>
                      <a:pt x="0" y="20"/>
                    </a:cubicBezTo>
                    <a:cubicBezTo>
                      <a:pt x="1" y="21"/>
                      <a:pt x="2" y="20"/>
                      <a:pt x="2" y="22"/>
                    </a:cubicBezTo>
                    <a:cubicBezTo>
                      <a:pt x="3" y="23"/>
                      <a:pt x="2" y="26"/>
                      <a:pt x="2" y="28"/>
                    </a:cubicBezTo>
                    <a:cubicBezTo>
                      <a:pt x="2" y="30"/>
                      <a:pt x="4" y="30"/>
                      <a:pt x="6" y="30"/>
                    </a:cubicBezTo>
                    <a:cubicBezTo>
                      <a:pt x="10" y="30"/>
                      <a:pt x="9" y="27"/>
                      <a:pt x="11" y="25"/>
                    </a:cubicBezTo>
                    <a:cubicBezTo>
                      <a:pt x="12" y="23"/>
                      <a:pt x="10" y="26"/>
                      <a:pt x="11" y="25"/>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grpSp>
        <p:sp>
          <p:nvSpPr>
            <p:cNvPr id="13" name="Freeform 677">
              <a:extLst>
                <a:ext uri="{FF2B5EF4-FFF2-40B4-BE49-F238E27FC236}">
                  <a16:creationId xmlns:a16="http://schemas.microsoft.com/office/drawing/2014/main" id="{9881EF16-368E-CD89-15F5-8D0633F1C804}"/>
                </a:ext>
              </a:extLst>
            </p:cNvPr>
            <p:cNvSpPr>
              <a:spLocks/>
            </p:cNvSpPr>
            <p:nvPr/>
          </p:nvSpPr>
          <p:spPr bwMode="auto">
            <a:xfrm>
              <a:off x="6974927" y="3151230"/>
              <a:ext cx="41131" cy="32171"/>
            </a:xfrm>
            <a:custGeom>
              <a:avLst/>
              <a:gdLst>
                <a:gd name="T0" fmla="*/ 1 w 8"/>
                <a:gd name="T1" fmla="*/ 1 h 6"/>
                <a:gd name="T2" fmla="*/ 3 w 8"/>
                <a:gd name="T3" fmla="*/ 4 h 6"/>
                <a:gd name="T4" fmla="*/ 8 w 8"/>
                <a:gd name="T5" fmla="*/ 6 h 6"/>
                <a:gd name="T6" fmla="*/ 0 w 8"/>
                <a:gd name="T7" fmla="*/ 0 h 6"/>
                <a:gd name="T8" fmla="*/ 1 w 8"/>
                <a:gd name="T9" fmla="*/ 1 h 6"/>
                <a:gd name="T10" fmla="*/ 1 w 8"/>
                <a:gd name="T11" fmla="*/ 1 h 6"/>
              </a:gdLst>
              <a:ahLst/>
              <a:cxnLst>
                <a:cxn ang="0">
                  <a:pos x="T0" y="T1"/>
                </a:cxn>
                <a:cxn ang="0">
                  <a:pos x="T2" y="T3"/>
                </a:cxn>
                <a:cxn ang="0">
                  <a:pos x="T4" y="T5"/>
                </a:cxn>
                <a:cxn ang="0">
                  <a:pos x="T6" y="T7"/>
                </a:cxn>
                <a:cxn ang="0">
                  <a:pos x="T8" y="T9"/>
                </a:cxn>
                <a:cxn ang="0">
                  <a:pos x="T10" y="T11"/>
                </a:cxn>
              </a:cxnLst>
              <a:rect l="0" t="0" r="r" b="b"/>
              <a:pathLst>
                <a:path w="8" h="6">
                  <a:moveTo>
                    <a:pt x="1" y="1"/>
                  </a:moveTo>
                  <a:cubicBezTo>
                    <a:pt x="2" y="1"/>
                    <a:pt x="2" y="3"/>
                    <a:pt x="3" y="4"/>
                  </a:cubicBezTo>
                  <a:cubicBezTo>
                    <a:pt x="5" y="4"/>
                    <a:pt x="6" y="5"/>
                    <a:pt x="8" y="6"/>
                  </a:cubicBezTo>
                  <a:cubicBezTo>
                    <a:pt x="7" y="2"/>
                    <a:pt x="3" y="1"/>
                    <a:pt x="0" y="0"/>
                  </a:cubicBezTo>
                  <a:cubicBezTo>
                    <a:pt x="0" y="1"/>
                    <a:pt x="0" y="1"/>
                    <a:pt x="1" y="1"/>
                  </a:cubicBezTo>
                  <a:cubicBezTo>
                    <a:pt x="2" y="1"/>
                    <a:pt x="0" y="1"/>
                    <a:pt x="1" y="1"/>
                  </a:cubicBezTo>
                  <a:close/>
                </a:path>
              </a:pathLst>
            </a:custGeom>
            <a:solidFill>
              <a:schemeClr val="tx2">
                <a:lumMod val="90000"/>
              </a:schemeClr>
            </a:solid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grpSp>
          <p:nvGrpSpPr>
            <p:cNvPr id="14" name="Group 13">
              <a:extLst>
                <a:ext uri="{FF2B5EF4-FFF2-40B4-BE49-F238E27FC236}">
                  <a16:creationId xmlns:a16="http://schemas.microsoft.com/office/drawing/2014/main" id="{8BDDF012-15F8-A326-2B4C-D1A8B55E8432}"/>
                </a:ext>
              </a:extLst>
            </p:cNvPr>
            <p:cNvGrpSpPr/>
            <p:nvPr/>
          </p:nvGrpSpPr>
          <p:grpSpPr>
            <a:xfrm>
              <a:off x="5379804" y="3234493"/>
              <a:ext cx="1766795" cy="2094846"/>
              <a:chOff x="5379804" y="3234493"/>
              <a:chExt cx="1766795" cy="2094846"/>
            </a:xfrm>
            <a:solidFill>
              <a:schemeClr val="tx2">
                <a:lumMod val="90000"/>
              </a:schemeClr>
            </a:solidFill>
          </p:grpSpPr>
          <p:sp>
            <p:nvSpPr>
              <p:cNvPr id="2482" name="Freeform 486">
                <a:extLst>
                  <a:ext uri="{FF2B5EF4-FFF2-40B4-BE49-F238E27FC236}">
                    <a16:creationId xmlns:a16="http://schemas.microsoft.com/office/drawing/2014/main" id="{325C017C-1D01-8ABC-64F6-9A20206F0C00}"/>
                  </a:ext>
                </a:extLst>
              </p:cNvPr>
              <p:cNvSpPr>
                <a:spLocks/>
              </p:cNvSpPr>
              <p:nvPr/>
            </p:nvSpPr>
            <p:spPr bwMode="auto">
              <a:xfrm>
                <a:off x="6932009" y="4657553"/>
                <a:ext cx="189554" cy="387933"/>
              </a:xfrm>
              <a:custGeom>
                <a:avLst/>
                <a:gdLst>
                  <a:gd name="T0" fmla="*/ 31 w 36"/>
                  <a:gd name="T1" fmla="*/ 2 h 70"/>
                  <a:gd name="T2" fmla="*/ 29 w 36"/>
                  <a:gd name="T3" fmla="*/ 0 h 70"/>
                  <a:gd name="T4" fmla="*/ 28 w 36"/>
                  <a:gd name="T5" fmla="*/ 3 h 70"/>
                  <a:gd name="T6" fmla="*/ 26 w 36"/>
                  <a:gd name="T7" fmla="*/ 8 h 70"/>
                  <a:gd name="T8" fmla="*/ 23 w 36"/>
                  <a:gd name="T9" fmla="*/ 8 h 70"/>
                  <a:gd name="T10" fmla="*/ 23 w 36"/>
                  <a:gd name="T11" fmla="*/ 10 h 70"/>
                  <a:gd name="T12" fmla="*/ 22 w 36"/>
                  <a:gd name="T13" fmla="*/ 12 h 70"/>
                  <a:gd name="T14" fmla="*/ 23 w 36"/>
                  <a:gd name="T15" fmla="*/ 13 h 70"/>
                  <a:gd name="T16" fmla="*/ 21 w 36"/>
                  <a:gd name="T17" fmla="*/ 14 h 70"/>
                  <a:gd name="T18" fmla="*/ 19 w 36"/>
                  <a:gd name="T19" fmla="*/ 16 h 70"/>
                  <a:gd name="T20" fmla="*/ 15 w 36"/>
                  <a:gd name="T21" fmla="*/ 18 h 70"/>
                  <a:gd name="T22" fmla="*/ 15 w 36"/>
                  <a:gd name="T23" fmla="*/ 19 h 70"/>
                  <a:gd name="T24" fmla="*/ 13 w 36"/>
                  <a:gd name="T25" fmla="*/ 19 h 70"/>
                  <a:gd name="T26" fmla="*/ 8 w 36"/>
                  <a:gd name="T27" fmla="*/ 21 h 70"/>
                  <a:gd name="T28" fmla="*/ 6 w 36"/>
                  <a:gd name="T29" fmla="*/ 21 h 70"/>
                  <a:gd name="T30" fmla="*/ 4 w 36"/>
                  <a:gd name="T31" fmla="*/ 27 h 70"/>
                  <a:gd name="T32" fmla="*/ 4 w 36"/>
                  <a:gd name="T33" fmla="*/ 44 h 70"/>
                  <a:gd name="T34" fmla="*/ 0 w 36"/>
                  <a:gd name="T35" fmla="*/ 51 h 70"/>
                  <a:gd name="T36" fmla="*/ 0 w 36"/>
                  <a:gd name="T37" fmla="*/ 55 h 70"/>
                  <a:gd name="T38" fmla="*/ 2 w 36"/>
                  <a:gd name="T39" fmla="*/ 59 h 70"/>
                  <a:gd name="T40" fmla="*/ 5 w 36"/>
                  <a:gd name="T41" fmla="*/ 68 h 70"/>
                  <a:gd name="T42" fmla="*/ 16 w 36"/>
                  <a:gd name="T43" fmla="*/ 68 h 70"/>
                  <a:gd name="T44" fmla="*/ 24 w 36"/>
                  <a:gd name="T45" fmla="*/ 50 h 70"/>
                  <a:gd name="T46" fmla="*/ 31 w 36"/>
                  <a:gd name="T47" fmla="*/ 30 h 70"/>
                  <a:gd name="T48" fmla="*/ 32 w 36"/>
                  <a:gd name="T49" fmla="*/ 23 h 70"/>
                  <a:gd name="T50" fmla="*/ 34 w 36"/>
                  <a:gd name="T51" fmla="*/ 19 h 70"/>
                  <a:gd name="T52" fmla="*/ 36 w 36"/>
                  <a:gd name="T53" fmla="*/ 17 h 70"/>
                  <a:gd name="T54" fmla="*/ 35 w 36"/>
                  <a:gd name="T55" fmla="*/ 11 h 70"/>
                  <a:gd name="T56" fmla="*/ 31 w 36"/>
                  <a:gd name="T57" fmla="*/ 2 h 70"/>
                  <a:gd name="T58" fmla="*/ 31 w 36"/>
                  <a:gd name="T59"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70">
                    <a:moveTo>
                      <a:pt x="31" y="2"/>
                    </a:moveTo>
                    <a:cubicBezTo>
                      <a:pt x="31" y="2"/>
                      <a:pt x="30" y="0"/>
                      <a:pt x="29" y="0"/>
                    </a:cubicBezTo>
                    <a:cubicBezTo>
                      <a:pt x="29" y="1"/>
                      <a:pt x="28" y="2"/>
                      <a:pt x="28" y="3"/>
                    </a:cubicBezTo>
                    <a:cubicBezTo>
                      <a:pt x="27" y="5"/>
                      <a:pt x="27" y="6"/>
                      <a:pt x="26" y="8"/>
                    </a:cubicBezTo>
                    <a:cubicBezTo>
                      <a:pt x="25" y="9"/>
                      <a:pt x="24" y="8"/>
                      <a:pt x="23" y="8"/>
                    </a:cubicBezTo>
                    <a:cubicBezTo>
                      <a:pt x="23" y="8"/>
                      <a:pt x="24" y="9"/>
                      <a:pt x="23" y="10"/>
                    </a:cubicBezTo>
                    <a:cubicBezTo>
                      <a:pt x="23" y="11"/>
                      <a:pt x="22" y="11"/>
                      <a:pt x="22" y="12"/>
                    </a:cubicBezTo>
                    <a:cubicBezTo>
                      <a:pt x="22" y="12"/>
                      <a:pt x="23" y="13"/>
                      <a:pt x="23" y="13"/>
                    </a:cubicBezTo>
                    <a:cubicBezTo>
                      <a:pt x="23" y="14"/>
                      <a:pt x="22" y="13"/>
                      <a:pt x="21" y="14"/>
                    </a:cubicBezTo>
                    <a:cubicBezTo>
                      <a:pt x="20" y="14"/>
                      <a:pt x="20" y="15"/>
                      <a:pt x="19" y="16"/>
                    </a:cubicBezTo>
                    <a:cubicBezTo>
                      <a:pt x="18" y="17"/>
                      <a:pt x="17" y="17"/>
                      <a:pt x="15" y="18"/>
                    </a:cubicBezTo>
                    <a:cubicBezTo>
                      <a:pt x="14" y="18"/>
                      <a:pt x="16" y="19"/>
                      <a:pt x="15" y="19"/>
                    </a:cubicBezTo>
                    <a:cubicBezTo>
                      <a:pt x="15" y="20"/>
                      <a:pt x="13" y="18"/>
                      <a:pt x="13" y="19"/>
                    </a:cubicBezTo>
                    <a:cubicBezTo>
                      <a:pt x="11" y="20"/>
                      <a:pt x="10" y="20"/>
                      <a:pt x="8" y="21"/>
                    </a:cubicBezTo>
                    <a:cubicBezTo>
                      <a:pt x="7" y="21"/>
                      <a:pt x="6" y="20"/>
                      <a:pt x="6" y="21"/>
                    </a:cubicBezTo>
                    <a:cubicBezTo>
                      <a:pt x="5" y="23"/>
                      <a:pt x="5" y="25"/>
                      <a:pt x="4" y="27"/>
                    </a:cubicBezTo>
                    <a:cubicBezTo>
                      <a:pt x="3" y="32"/>
                      <a:pt x="8" y="39"/>
                      <a:pt x="4" y="44"/>
                    </a:cubicBezTo>
                    <a:cubicBezTo>
                      <a:pt x="3" y="46"/>
                      <a:pt x="1" y="48"/>
                      <a:pt x="0" y="51"/>
                    </a:cubicBezTo>
                    <a:cubicBezTo>
                      <a:pt x="0" y="52"/>
                      <a:pt x="0" y="54"/>
                      <a:pt x="0" y="55"/>
                    </a:cubicBezTo>
                    <a:cubicBezTo>
                      <a:pt x="1" y="56"/>
                      <a:pt x="3" y="57"/>
                      <a:pt x="2" y="59"/>
                    </a:cubicBezTo>
                    <a:cubicBezTo>
                      <a:pt x="1" y="62"/>
                      <a:pt x="2" y="66"/>
                      <a:pt x="5" y="68"/>
                    </a:cubicBezTo>
                    <a:cubicBezTo>
                      <a:pt x="8" y="70"/>
                      <a:pt x="11" y="70"/>
                      <a:pt x="16" y="68"/>
                    </a:cubicBezTo>
                    <a:cubicBezTo>
                      <a:pt x="21" y="66"/>
                      <a:pt x="22" y="55"/>
                      <a:pt x="24" y="50"/>
                    </a:cubicBezTo>
                    <a:cubicBezTo>
                      <a:pt x="26" y="43"/>
                      <a:pt x="29" y="37"/>
                      <a:pt x="31" y="30"/>
                    </a:cubicBezTo>
                    <a:cubicBezTo>
                      <a:pt x="31" y="28"/>
                      <a:pt x="31" y="25"/>
                      <a:pt x="32" y="23"/>
                    </a:cubicBezTo>
                    <a:cubicBezTo>
                      <a:pt x="33" y="22"/>
                      <a:pt x="31" y="14"/>
                      <a:pt x="34" y="19"/>
                    </a:cubicBezTo>
                    <a:cubicBezTo>
                      <a:pt x="35" y="20"/>
                      <a:pt x="35" y="18"/>
                      <a:pt x="36" y="17"/>
                    </a:cubicBezTo>
                    <a:cubicBezTo>
                      <a:pt x="36" y="15"/>
                      <a:pt x="35" y="13"/>
                      <a:pt x="35" y="11"/>
                    </a:cubicBezTo>
                    <a:cubicBezTo>
                      <a:pt x="34" y="9"/>
                      <a:pt x="33" y="4"/>
                      <a:pt x="31" y="2"/>
                    </a:cubicBezTo>
                    <a:cubicBezTo>
                      <a:pt x="30" y="1"/>
                      <a:pt x="32" y="2"/>
                      <a:pt x="31" y="2"/>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83" name="Freeform 729">
                <a:extLst>
                  <a:ext uri="{FF2B5EF4-FFF2-40B4-BE49-F238E27FC236}">
                    <a16:creationId xmlns:a16="http://schemas.microsoft.com/office/drawing/2014/main" id="{772AFA55-2636-2CEC-91DF-1E648CC3A87B}"/>
                  </a:ext>
                </a:extLst>
              </p:cNvPr>
              <p:cNvSpPr>
                <a:spLocks/>
              </p:cNvSpPr>
              <p:nvPr/>
            </p:nvSpPr>
            <p:spPr bwMode="auto">
              <a:xfrm>
                <a:off x="6597605" y="4600779"/>
                <a:ext cx="277180" cy="490123"/>
              </a:xfrm>
              <a:custGeom>
                <a:avLst/>
                <a:gdLst>
                  <a:gd name="T0" fmla="*/ 52 w 53"/>
                  <a:gd name="T1" fmla="*/ 23 h 88"/>
                  <a:gd name="T2" fmla="*/ 50 w 53"/>
                  <a:gd name="T3" fmla="*/ 3 h 88"/>
                  <a:gd name="T4" fmla="*/ 46 w 53"/>
                  <a:gd name="T5" fmla="*/ 3 h 88"/>
                  <a:gd name="T6" fmla="*/ 41 w 53"/>
                  <a:gd name="T7" fmla="*/ 6 h 88"/>
                  <a:gd name="T8" fmla="*/ 38 w 53"/>
                  <a:gd name="T9" fmla="*/ 7 h 88"/>
                  <a:gd name="T10" fmla="*/ 32 w 53"/>
                  <a:gd name="T11" fmla="*/ 7 h 88"/>
                  <a:gd name="T12" fmla="*/ 28 w 53"/>
                  <a:gd name="T13" fmla="*/ 7 h 88"/>
                  <a:gd name="T14" fmla="*/ 23 w 53"/>
                  <a:gd name="T15" fmla="*/ 7 h 88"/>
                  <a:gd name="T16" fmla="*/ 24 w 53"/>
                  <a:gd name="T17" fmla="*/ 18 h 88"/>
                  <a:gd name="T18" fmla="*/ 25 w 53"/>
                  <a:gd name="T19" fmla="*/ 20 h 88"/>
                  <a:gd name="T20" fmla="*/ 27 w 53"/>
                  <a:gd name="T21" fmla="*/ 22 h 88"/>
                  <a:gd name="T22" fmla="*/ 27 w 53"/>
                  <a:gd name="T23" fmla="*/ 28 h 88"/>
                  <a:gd name="T24" fmla="*/ 25 w 53"/>
                  <a:gd name="T25" fmla="*/ 31 h 88"/>
                  <a:gd name="T26" fmla="*/ 24 w 53"/>
                  <a:gd name="T27" fmla="*/ 35 h 88"/>
                  <a:gd name="T28" fmla="*/ 20 w 53"/>
                  <a:gd name="T29" fmla="*/ 31 h 88"/>
                  <a:gd name="T30" fmla="*/ 21 w 53"/>
                  <a:gd name="T31" fmla="*/ 25 h 88"/>
                  <a:gd name="T32" fmla="*/ 16 w 53"/>
                  <a:gd name="T33" fmla="*/ 22 h 88"/>
                  <a:gd name="T34" fmla="*/ 13 w 53"/>
                  <a:gd name="T35" fmla="*/ 20 h 88"/>
                  <a:gd name="T36" fmla="*/ 2 w 53"/>
                  <a:gd name="T37" fmla="*/ 24 h 88"/>
                  <a:gd name="T38" fmla="*/ 0 w 53"/>
                  <a:gd name="T39" fmla="*/ 26 h 88"/>
                  <a:gd name="T40" fmla="*/ 1 w 53"/>
                  <a:gd name="T41" fmla="*/ 30 h 88"/>
                  <a:gd name="T42" fmla="*/ 12 w 53"/>
                  <a:gd name="T43" fmla="*/ 35 h 88"/>
                  <a:gd name="T44" fmla="*/ 13 w 53"/>
                  <a:gd name="T45" fmla="*/ 44 h 88"/>
                  <a:gd name="T46" fmla="*/ 12 w 53"/>
                  <a:gd name="T47" fmla="*/ 52 h 88"/>
                  <a:gd name="T48" fmla="*/ 6 w 53"/>
                  <a:gd name="T49" fmla="*/ 62 h 88"/>
                  <a:gd name="T50" fmla="*/ 6 w 53"/>
                  <a:gd name="T51" fmla="*/ 69 h 88"/>
                  <a:gd name="T52" fmla="*/ 8 w 53"/>
                  <a:gd name="T53" fmla="*/ 78 h 88"/>
                  <a:gd name="T54" fmla="*/ 9 w 53"/>
                  <a:gd name="T55" fmla="*/ 87 h 88"/>
                  <a:gd name="T56" fmla="*/ 12 w 53"/>
                  <a:gd name="T57" fmla="*/ 86 h 88"/>
                  <a:gd name="T58" fmla="*/ 13 w 53"/>
                  <a:gd name="T59" fmla="*/ 83 h 88"/>
                  <a:gd name="T60" fmla="*/ 11 w 53"/>
                  <a:gd name="T61" fmla="*/ 83 h 88"/>
                  <a:gd name="T62" fmla="*/ 16 w 53"/>
                  <a:gd name="T63" fmla="*/ 77 h 88"/>
                  <a:gd name="T64" fmla="*/ 25 w 53"/>
                  <a:gd name="T65" fmla="*/ 72 h 88"/>
                  <a:gd name="T66" fmla="*/ 25 w 53"/>
                  <a:gd name="T67" fmla="*/ 64 h 88"/>
                  <a:gd name="T68" fmla="*/ 21 w 53"/>
                  <a:gd name="T69" fmla="*/ 48 h 88"/>
                  <a:gd name="T70" fmla="*/ 24 w 53"/>
                  <a:gd name="T71" fmla="*/ 48 h 88"/>
                  <a:gd name="T72" fmla="*/ 29 w 53"/>
                  <a:gd name="T73" fmla="*/ 44 h 88"/>
                  <a:gd name="T74" fmla="*/ 35 w 53"/>
                  <a:gd name="T75" fmla="*/ 38 h 88"/>
                  <a:gd name="T76" fmla="*/ 40 w 53"/>
                  <a:gd name="T77" fmla="*/ 36 h 88"/>
                  <a:gd name="T78" fmla="*/ 46 w 53"/>
                  <a:gd name="T79" fmla="*/ 32 h 88"/>
                  <a:gd name="T80" fmla="*/ 52 w 53"/>
                  <a:gd name="T81" fmla="*/ 23 h 88"/>
                  <a:gd name="T82" fmla="*/ 52 w 53"/>
                  <a:gd name="T83"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3" h="88">
                    <a:moveTo>
                      <a:pt x="52" y="23"/>
                    </a:moveTo>
                    <a:cubicBezTo>
                      <a:pt x="49" y="17"/>
                      <a:pt x="50" y="9"/>
                      <a:pt x="50" y="3"/>
                    </a:cubicBezTo>
                    <a:cubicBezTo>
                      <a:pt x="50" y="0"/>
                      <a:pt x="48" y="2"/>
                      <a:pt x="46" y="3"/>
                    </a:cubicBezTo>
                    <a:cubicBezTo>
                      <a:pt x="45" y="4"/>
                      <a:pt x="43" y="6"/>
                      <a:pt x="41" y="6"/>
                    </a:cubicBezTo>
                    <a:cubicBezTo>
                      <a:pt x="40" y="6"/>
                      <a:pt x="38" y="5"/>
                      <a:pt x="38" y="7"/>
                    </a:cubicBezTo>
                    <a:cubicBezTo>
                      <a:pt x="36" y="10"/>
                      <a:pt x="34" y="7"/>
                      <a:pt x="32" y="7"/>
                    </a:cubicBezTo>
                    <a:cubicBezTo>
                      <a:pt x="30" y="7"/>
                      <a:pt x="30" y="9"/>
                      <a:pt x="28" y="7"/>
                    </a:cubicBezTo>
                    <a:cubicBezTo>
                      <a:pt x="27" y="7"/>
                      <a:pt x="24" y="7"/>
                      <a:pt x="23" y="7"/>
                    </a:cubicBezTo>
                    <a:cubicBezTo>
                      <a:pt x="20" y="7"/>
                      <a:pt x="21" y="16"/>
                      <a:pt x="24" y="18"/>
                    </a:cubicBezTo>
                    <a:cubicBezTo>
                      <a:pt x="24" y="18"/>
                      <a:pt x="24" y="20"/>
                      <a:pt x="25" y="20"/>
                    </a:cubicBezTo>
                    <a:cubicBezTo>
                      <a:pt x="25" y="21"/>
                      <a:pt x="26" y="21"/>
                      <a:pt x="27" y="22"/>
                    </a:cubicBezTo>
                    <a:cubicBezTo>
                      <a:pt x="27" y="24"/>
                      <a:pt x="27" y="27"/>
                      <a:pt x="27" y="28"/>
                    </a:cubicBezTo>
                    <a:cubicBezTo>
                      <a:pt x="27" y="30"/>
                      <a:pt x="28" y="31"/>
                      <a:pt x="25" y="31"/>
                    </a:cubicBezTo>
                    <a:cubicBezTo>
                      <a:pt x="24" y="31"/>
                      <a:pt x="24" y="34"/>
                      <a:pt x="24" y="35"/>
                    </a:cubicBezTo>
                    <a:cubicBezTo>
                      <a:pt x="23" y="34"/>
                      <a:pt x="21" y="32"/>
                      <a:pt x="20" y="31"/>
                    </a:cubicBezTo>
                    <a:cubicBezTo>
                      <a:pt x="19" y="29"/>
                      <a:pt x="21" y="27"/>
                      <a:pt x="21" y="25"/>
                    </a:cubicBezTo>
                    <a:cubicBezTo>
                      <a:pt x="22" y="20"/>
                      <a:pt x="19" y="24"/>
                      <a:pt x="16" y="22"/>
                    </a:cubicBezTo>
                    <a:cubicBezTo>
                      <a:pt x="15" y="21"/>
                      <a:pt x="15" y="19"/>
                      <a:pt x="13" y="20"/>
                    </a:cubicBezTo>
                    <a:cubicBezTo>
                      <a:pt x="9" y="22"/>
                      <a:pt x="6" y="23"/>
                      <a:pt x="2" y="24"/>
                    </a:cubicBezTo>
                    <a:cubicBezTo>
                      <a:pt x="1" y="25"/>
                      <a:pt x="0" y="25"/>
                      <a:pt x="0" y="26"/>
                    </a:cubicBezTo>
                    <a:cubicBezTo>
                      <a:pt x="0" y="27"/>
                      <a:pt x="1" y="29"/>
                      <a:pt x="1" y="30"/>
                    </a:cubicBezTo>
                    <a:cubicBezTo>
                      <a:pt x="4" y="30"/>
                      <a:pt x="12" y="32"/>
                      <a:pt x="12" y="35"/>
                    </a:cubicBezTo>
                    <a:cubicBezTo>
                      <a:pt x="13" y="38"/>
                      <a:pt x="13" y="41"/>
                      <a:pt x="13" y="44"/>
                    </a:cubicBezTo>
                    <a:cubicBezTo>
                      <a:pt x="12" y="46"/>
                      <a:pt x="14" y="49"/>
                      <a:pt x="12" y="52"/>
                    </a:cubicBezTo>
                    <a:cubicBezTo>
                      <a:pt x="10" y="55"/>
                      <a:pt x="8" y="59"/>
                      <a:pt x="6" y="62"/>
                    </a:cubicBezTo>
                    <a:cubicBezTo>
                      <a:pt x="4" y="64"/>
                      <a:pt x="6" y="68"/>
                      <a:pt x="6" y="69"/>
                    </a:cubicBezTo>
                    <a:cubicBezTo>
                      <a:pt x="8" y="73"/>
                      <a:pt x="8" y="75"/>
                      <a:pt x="8" y="78"/>
                    </a:cubicBezTo>
                    <a:cubicBezTo>
                      <a:pt x="8" y="81"/>
                      <a:pt x="8" y="84"/>
                      <a:pt x="9" y="87"/>
                    </a:cubicBezTo>
                    <a:cubicBezTo>
                      <a:pt x="9" y="88"/>
                      <a:pt x="12" y="87"/>
                      <a:pt x="12" y="86"/>
                    </a:cubicBezTo>
                    <a:cubicBezTo>
                      <a:pt x="13" y="85"/>
                      <a:pt x="13" y="83"/>
                      <a:pt x="13" y="83"/>
                    </a:cubicBezTo>
                    <a:cubicBezTo>
                      <a:pt x="12" y="83"/>
                      <a:pt x="11" y="83"/>
                      <a:pt x="11" y="83"/>
                    </a:cubicBezTo>
                    <a:cubicBezTo>
                      <a:pt x="11" y="80"/>
                      <a:pt x="14" y="78"/>
                      <a:pt x="16" y="77"/>
                    </a:cubicBezTo>
                    <a:cubicBezTo>
                      <a:pt x="19" y="76"/>
                      <a:pt x="23" y="75"/>
                      <a:pt x="25" y="72"/>
                    </a:cubicBezTo>
                    <a:cubicBezTo>
                      <a:pt x="25" y="71"/>
                      <a:pt x="25" y="66"/>
                      <a:pt x="25" y="64"/>
                    </a:cubicBezTo>
                    <a:cubicBezTo>
                      <a:pt x="25" y="62"/>
                      <a:pt x="21" y="48"/>
                      <a:pt x="21" y="48"/>
                    </a:cubicBezTo>
                    <a:cubicBezTo>
                      <a:pt x="22" y="47"/>
                      <a:pt x="22" y="50"/>
                      <a:pt x="24" y="48"/>
                    </a:cubicBezTo>
                    <a:cubicBezTo>
                      <a:pt x="26" y="46"/>
                      <a:pt x="27" y="45"/>
                      <a:pt x="29" y="44"/>
                    </a:cubicBezTo>
                    <a:cubicBezTo>
                      <a:pt x="31" y="43"/>
                      <a:pt x="32" y="37"/>
                      <a:pt x="35" y="38"/>
                    </a:cubicBezTo>
                    <a:cubicBezTo>
                      <a:pt x="36" y="38"/>
                      <a:pt x="38" y="36"/>
                      <a:pt x="40" y="36"/>
                    </a:cubicBezTo>
                    <a:cubicBezTo>
                      <a:pt x="42" y="35"/>
                      <a:pt x="44" y="34"/>
                      <a:pt x="46" y="32"/>
                    </a:cubicBezTo>
                    <a:cubicBezTo>
                      <a:pt x="47" y="31"/>
                      <a:pt x="53" y="25"/>
                      <a:pt x="52" y="23"/>
                    </a:cubicBezTo>
                    <a:cubicBezTo>
                      <a:pt x="51" y="22"/>
                      <a:pt x="52" y="24"/>
                      <a:pt x="52" y="23"/>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84" name="Freeform 730">
                <a:extLst>
                  <a:ext uri="{FF2B5EF4-FFF2-40B4-BE49-F238E27FC236}">
                    <a16:creationId xmlns:a16="http://schemas.microsoft.com/office/drawing/2014/main" id="{79C8CB38-04B8-B79C-68DF-D8E077255473}"/>
                  </a:ext>
                </a:extLst>
              </p:cNvPr>
              <p:cNvSpPr>
                <a:spLocks/>
              </p:cNvSpPr>
              <p:nvPr/>
            </p:nvSpPr>
            <p:spPr bwMode="auto">
              <a:xfrm>
                <a:off x="6660194" y="4585640"/>
                <a:ext cx="84048" cy="210054"/>
              </a:xfrm>
              <a:custGeom>
                <a:avLst/>
                <a:gdLst>
                  <a:gd name="T0" fmla="*/ 4 w 16"/>
                  <a:gd name="T1" fmla="*/ 25 h 38"/>
                  <a:gd name="T2" fmla="*/ 9 w 16"/>
                  <a:gd name="T3" fmla="*/ 26 h 38"/>
                  <a:gd name="T4" fmla="*/ 8 w 16"/>
                  <a:gd name="T5" fmla="*/ 31 h 38"/>
                  <a:gd name="T6" fmla="*/ 12 w 16"/>
                  <a:gd name="T7" fmla="*/ 38 h 38"/>
                  <a:gd name="T8" fmla="*/ 12 w 16"/>
                  <a:gd name="T9" fmla="*/ 34 h 38"/>
                  <a:gd name="T10" fmla="*/ 15 w 16"/>
                  <a:gd name="T11" fmla="*/ 33 h 38"/>
                  <a:gd name="T12" fmla="*/ 15 w 16"/>
                  <a:gd name="T13" fmla="*/ 27 h 38"/>
                  <a:gd name="T14" fmla="*/ 12 w 16"/>
                  <a:gd name="T15" fmla="*/ 22 h 38"/>
                  <a:gd name="T16" fmla="*/ 8 w 16"/>
                  <a:gd name="T17" fmla="*/ 20 h 38"/>
                  <a:gd name="T18" fmla="*/ 8 w 16"/>
                  <a:gd name="T19" fmla="*/ 16 h 38"/>
                  <a:gd name="T20" fmla="*/ 7 w 16"/>
                  <a:gd name="T21" fmla="*/ 14 h 38"/>
                  <a:gd name="T22" fmla="*/ 8 w 16"/>
                  <a:gd name="T23" fmla="*/ 8 h 38"/>
                  <a:gd name="T24" fmla="*/ 7 w 16"/>
                  <a:gd name="T25" fmla="*/ 3 h 38"/>
                  <a:gd name="T26" fmla="*/ 7 w 16"/>
                  <a:gd name="T27" fmla="*/ 1 h 38"/>
                  <a:gd name="T28" fmla="*/ 2 w 16"/>
                  <a:gd name="T29" fmla="*/ 0 h 38"/>
                  <a:gd name="T30" fmla="*/ 4 w 16"/>
                  <a:gd name="T31" fmla="*/ 6 h 38"/>
                  <a:gd name="T32" fmla="*/ 4 w 16"/>
                  <a:gd name="T33" fmla="*/ 14 h 38"/>
                  <a:gd name="T34" fmla="*/ 2 w 16"/>
                  <a:gd name="T35" fmla="*/ 16 h 38"/>
                  <a:gd name="T36" fmla="*/ 1 w 16"/>
                  <a:gd name="T37" fmla="*/ 20 h 38"/>
                  <a:gd name="T38" fmla="*/ 4 w 16"/>
                  <a:gd name="T39" fmla="*/ 25 h 38"/>
                  <a:gd name="T40" fmla="*/ 4 w 16"/>
                  <a:gd name="T41"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38">
                    <a:moveTo>
                      <a:pt x="4" y="25"/>
                    </a:moveTo>
                    <a:cubicBezTo>
                      <a:pt x="6" y="26"/>
                      <a:pt x="9" y="24"/>
                      <a:pt x="9" y="26"/>
                    </a:cubicBezTo>
                    <a:cubicBezTo>
                      <a:pt x="10" y="28"/>
                      <a:pt x="9" y="29"/>
                      <a:pt x="8" y="31"/>
                    </a:cubicBezTo>
                    <a:cubicBezTo>
                      <a:pt x="6" y="33"/>
                      <a:pt x="10" y="36"/>
                      <a:pt x="12" y="38"/>
                    </a:cubicBezTo>
                    <a:cubicBezTo>
                      <a:pt x="13" y="37"/>
                      <a:pt x="12" y="35"/>
                      <a:pt x="12" y="34"/>
                    </a:cubicBezTo>
                    <a:cubicBezTo>
                      <a:pt x="13" y="33"/>
                      <a:pt x="16" y="35"/>
                      <a:pt x="15" y="33"/>
                    </a:cubicBezTo>
                    <a:cubicBezTo>
                      <a:pt x="15" y="31"/>
                      <a:pt x="15" y="29"/>
                      <a:pt x="15" y="27"/>
                    </a:cubicBezTo>
                    <a:cubicBezTo>
                      <a:pt x="14" y="25"/>
                      <a:pt x="13" y="24"/>
                      <a:pt x="12" y="22"/>
                    </a:cubicBezTo>
                    <a:cubicBezTo>
                      <a:pt x="11" y="25"/>
                      <a:pt x="8" y="21"/>
                      <a:pt x="8" y="20"/>
                    </a:cubicBezTo>
                    <a:cubicBezTo>
                      <a:pt x="8" y="18"/>
                      <a:pt x="8" y="17"/>
                      <a:pt x="8" y="16"/>
                    </a:cubicBezTo>
                    <a:cubicBezTo>
                      <a:pt x="8" y="14"/>
                      <a:pt x="8" y="15"/>
                      <a:pt x="7" y="14"/>
                    </a:cubicBezTo>
                    <a:cubicBezTo>
                      <a:pt x="6" y="14"/>
                      <a:pt x="8" y="8"/>
                      <a:pt x="8" y="8"/>
                    </a:cubicBezTo>
                    <a:cubicBezTo>
                      <a:pt x="8" y="6"/>
                      <a:pt x="7" y="5"/>
                      <a:pt x="7" y="3"/>
                    </a:cubicBezTo>
                    <a:cubicBezTo>
                      <a:pt x="6" y="2"/>
                      <a:pt x="5" y="0"/>
                      <a:pt x="7" y="1"/>
                    </a:cubicBezTo>
                    <a:cubicBezTo>
                      <a:pt x="6" y="0"/>
                      <a:pt x="3" y="0"/>
                      <a:pt x="2" y="0"/>
                    </a:cubicBezTo>
                    <a:cubicBezTo>
                      <a:pt x="2" y="1"/>
                      <a:pt x="6" y="5"/>
                      <a:pt x="4" y="6"/>
                    </a:cubicBezTo>
                    <a:cubicBezTo>
                      <a:pt x="1" y="7"/>
                      <a:pt x="2" y="12"/>
                      <a:pt x="4" y="14"/>
                    </a:cubicBezTo>
                    <a:cubicBezTo>
                      <a:pt x="4" y="15"/>
                      <a:pt x="2" y="15"/>
                      <a:pt x="2" y="16"/>
                    </a:cubicBezTo>
                    <a:cubicBezTo>
                      <a:pt x="1" y="16"/>
                      <a:pt x="1" y="19"/>
                      <a:pt x="1" y="20"/>
                    </a:cubicBezTo>
                    <a:cubicBezTo>
                      <a:pt x="0" y="22"/>
                      <a:pt x="3" y="24"/>
                      <a:pt x="4" y="25"/>
                    </a:cubicBezTo>
                    <a:cubicBezTo>
                      <a:pt x="5" y="26"/>
                      <a:pt x="4" y="24"/>
                      <a:pt x="4" y="25"/>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85" name="Freeform 731">
                <a:extLst>
                  <a:ext uri="{FF2B5EF4-FFF2-40B4-BE49-F238E27FC236}">
                    <a16:creationId xmlns:a16="http://schemas.microsoft.com/office/drawing/2014/main" id="{BF28E2C7-3CE9-EEEA-E4BD-9269EE19E15B}"/>
                  </a:ext>
                </a:extLst>
              </p:cNvPr>
              <p:cNvSpPr>
                <a:spLocks/>
              </p:cNvSpPr>
              <p:nvPr/>
            </p:nvSpPr>
            <p:spPr bwMode="auto">
              <a:xfrm>
                <a:off x="6375861" y="4545901"/>
                <a:ext cx="314732" cy="278179"/>
              </a:xfrm>
              <a:custGeom>
                <a:avLst/>
                <a:gdLst>
                  <a:gd name="T0" fmla="*/ 56 w 60"/>
                  <a:gd name="T1" fmla="*/ 30 h 50"/>
                  <a:gd name="T2" fmla="*/ 55 w 60"/>
                  <a:gd name="T3" fmla="*/ 24 h 50"/>
                  <a:gd name="T4" fmla="*/ 57 w 60"/>
                  <a:gd name="T5" fmla="*/ 22 h 50"/>
                  <a:gd name="T6" fmla="*/ 57 w 60"/>
                  <a:gd name="T7" fmla="*/ 19 h 50"/>
                  <a:gd name="T8" fmla="*/ 58 w 60"/>
                  <a:gd name="T9" fmla="*/ 13 h 50"/>
                  <a:gd name="T10" fmla="*/ 56 w 60"/>
                  <a:gd name="T11" fmla="*/ 8 h 50"/>
                  <a:gd name="T12" fmla="*/ 51 w 60"/>
                  <a:gd name="T13" fmla="*/ 5 h 50"/>
                  <a:gd name="T14" fmla="*/ 48 w 60"/>
                  <a:gd name="T15" fmla="*/ 3 h 50"/>
                  <a:gd name="T16" fmla="*/ 45 w 60"/>
                  <a:gd name="T17" fmla="*/ 0 h 50"/>
                  <a:gd name="T18" fmla="*/ 38 w 60"/>
                  <a:gd name="T19" fmla="*/ 1 h 50"/>
                  <a:gd name="T20" fmla="*/ 34 w 60"/>
                  <a:gd name="T21" fmla="*/ 4 h 50"/>
                  <a:gd name="T22" fmla="*/ 35 w 60"/>
                  <a:gd name="T23" fmla="*/ 10 h 50"/>
                  <a:gd name="T24" fmla="*/ 33 w 60"/>
                  <a:gd name="T25" fmla="*/ 17 h 50"/>
                  <a:gd name="T26" fmla="*/ 37 w 60"/>
                  <a:gd name="T27" fmla="*/ 21 h 50"/>
                  <a:gd name="T28" fmla="*/ 40 w 60"/>
                  <a:gd name="T29" fmla="*/ 23 h 50"/>
                  <a:gd name="T30" fmla="*/ 39 w 60"/>
                  <a:gd name="T31" fmla="*/ 26 h 50"/>
                  <a:gd name="T32" fmla="*/ 35 w 60"/>
                  <a:gd name="T33" fmla="*/ 26 h 50"/>
                  <a:gd name="T34" fmla="*/ 31 w 60"/>
                  <a:gd name="T35" fmla="*/ 22 h 50"/>
                  <a:gd name="T36" fmla="*/ 27 w 60"/>
                  <a:gd name="T37" fmla="*/ 17 h 50"/>
                  <a:gd name="T38" fmla="*/ 20 w 60"/>
                  <a:gd name="T39" fmla="*/ 18 h 50"/>
                  <a:gd name="T40" fmla="*/ 16 w 60"/>
                  <a:gd name="T41" fmla="*/ 16 h 50"/>
                  <a:gd name="T42" fmla="*/ 14 w 60"/>
                  <a:gd name="T43" fmla="*/ 16 h 50"/>
                  <a:gd name="T44" fmla="*/ 11 w 60"/>
                  <a:gd name="T45" fmla="*/ 14 h 50"/>
                  <a:gd name="T46" fmla="*/ 11 w 60"/>
                  <a:gd name="T47" fmla="*/ 20 h 50"/>
                  <a:gd name="T48" fmla="*/ 10 w 60"/>
                  <a:gd name="T49" fmla="*/ 24 h 50"/>
                  <a:gd name="T50" fmla="*/ 2 w 60"/>
                  <a:gd name="T51" fmla="*/ 24 h 50"/>
                  <a:gd name="T52" fmla="*/ 1 w 60"/>
                  <a:gd name="T53" fmla="*/ 29 h 50"/>
                  <a:gd name="T54" fmla="*/ 3 w 60"/>
                  <a:gd name="T55" fmla="*/ 43 h 50"/>
                  <a:gd name="T56" fmla="*/ 8 w 60"/>
                  <a:gd name="T57" fmla="*/ 48 h 50"/>
                  <a:gd name="T58" fmla="*/ 16 w 60"/>
                  <a:gd name="T59" fmla="*/ 50 h 50"/>
                  <a:gd name="T60" fmla="*/ 18 w 60"/>
                  <a:gd name="T61" fmla="*/ 50 h 50"/>
                  <a:gd name="T62" fmla="*/ 22 w 60"/>
                  <a:gd name="T63" fmla="*/ 50 h 50"/>
                  <a:gd name="T64" fmla="*/ 28 w 60"/>
                  <a:gd name="T65" fmla="*/ 47 h 50"/>
                  <a:gd name="T66" fmla="*/ 31 w 60"/>
                  <a:gd name="T67" fmla="*/ 44 h 50"/>
                  <a:gd name="T68" fmla="*/ 35 w 60"/>
                  <a:gd name="T69" fmla="*/ 41 h 50"/>
                  <a:gd name="T70" fmla="*/ 37 w 60"/>
                  <a:gd name="T71" fmla="*/ 38 h 50"/>
                  <a:gd name="T72" fmla="*/ 43 w 60"/>
                  <a:gd name="T73" fmla="*/ 38 h 50"/>
                  <a:gd name="T74" fmla="*/ 42 w 60"/>
                  <a:gd name="T75" fmla="*/ 35 h 50"/>
                  <a:gd name="T76" fmla="*/ 46 w 60"/>
                  <a:gd name="T77" fmla="*/ 33 h 50"/>
                  <a:gd name="T78" fmla="*/ 56 w 60"/>
                  <a:gd name="T79" fmla="*/ 30 h 50"/>
                  <a:gd name="T80" fmla="*/ 56 w 60"/>
                  <a:gd name="T81" fmla="*/ 3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0" h="50">
                    <a:moveTo>
                      <a:pt x="56" y="30"/>
                    </a:moveTo>
                    <a:cubicBezTo>
                      <a:pt x="54" y="27"/>
                      <a:pt x="56" y="27"/>
                      <a:pt x="55" y="24"/>
                    </a:cubicBezTo>
                    <a:cubicBezTo>
                      <a:pt x="55" y="23"/>
                      <a:pt x="56" y="23"/>
                      <a:pt x="57" y="22"/>
                    </a:cubicBezTo>
                    <a:cubicBezTo>
                      <a:pt x="58" y="21"/>
                      <a:pt x="57" y="20"/>
                      <a:pt x="57" y="19"/>
                    </a:cubicBezTo>
                    <a:cubicBezTo>
                      <a:pt x="56" y="17"/>
                      <a:pt x="56" y="14"/>
                      <a:pt x="58" y="13"/>
                    </a:cubicBezTo>
                    <a:cubicBezTo>
                      <a:pt x="60" y="12"/>
                      <a:pt x="57" y="9"/>
                      <a:pt x="56" y="8"/>
                    </a:cubicBezTo>
                    <a:cubicBezTo>
                      <a:pt x="55" y="6"/>
                      <a:pt x="53" y="5"/>
                      <a:pt x="51" y="5"/>
                    </a:cubicBezTo>
                    <a:cubicBezTo>
                      <a:pt x="50" y="4"/>
                      <a:pt x="49" y="3"/>
                      <a:pt x="48" y="3"/>
                    </a:cubicBezTo>
                    <a:cubicBezTo>
                      <a:pt x="47" y="2"/>
                      <a:pt x="46" y="1"/>
                      <a:pt x="45" y="0"/>
                    </a:cubicBezTo>
                    <a:cubicBezTo>
                      <a:pt x="45" y="0"/>
                      <a:pt x="39" y="1"/>
                      <a:pt x="38" y="1"/>
                    </a:cubicBezTo>
                    <a:cubicBezTo>
                      <a:pt x="36" y="1"/>
                      <a:pt x="36" y="3"/>
                      <a:pt x="34" y="4"/>
                    </a:cubicBezTo>
                    <a:cubicBezTo>
                      <a:pt x="33" y="6"/>
                      <a:pt x="34" y="9"/>
                      <a:pt x="35" y="10"/>
                    </a:cubicBezTo>
                    <a:cubicBezTo>
                      <a:pt x="35" y="13"/>
                      <a:pt x="33" y="14"/>
                      <a:pt x="33" y="17"/>
                    </a:cubicBezTo>
                    <a:cubicBezTo>
                      <a:pt x="33" y="18"/>
                      <a:pt x="35" y="21"/>
                      <a:pt x="37" y="21"/>
                    </a:cubicBezTo>
                    <a:cubicBezTo>
                      <a:pt x="39" y="21"/>
                      <a:pt x="40" y="20"/>
                      <a:pt x="40" y="23"/>
                    </a:cubicBezTo>
                    <a:cubicBezTo>
                      <a:pt x="40" y="25"/>
                      <a:pt x="40" y="26"/>
                      <a:pt x="39" y="26"/>
                    </a:cubicBezTo>
                    <a:cubicBezTo>
                      <a:pt x="37" y="27"/>
                      <a:pt x="36" y="28"/>
                      <a:pt x="35" y="26"/>
                    </a:cubicBezTo>
                    <a:cubicBezTo>
                      <a:pt x="34" y="24"/>
                      <a:pt x="33" y="22"/>
                      <a:pt x="31" y="22"/>
                    </a:cubicBezTo>
                    <a:cubicBezTo>
                      <a:pt x="29" y="21"/>
                      <a:pt x="28" y="19"/>
                      <a:pt x="27" y="17"/>
                    </a:cubicBezTo>
                    <a:cubicBezTo>
                      <a:pt x="25" y="21"/>
                      <a:pt x="23" y="19"/>
                      <a:pt x="20" y="18"/>
                    </a:cubicBezTo>
                    <a:cubicBezTo>
                      <a:pt x="18" y="18"/>
                      <a:pt x="18" y="16"/>
                      <a:pt x="16" y="16"/>
                    </a:cubicBezTo>
                    <a:cubicBezTo>
                      <a:pt x="16" y="16"/>
                      <a:pt x="15" y="17"/>
                      <a:pt x="14" y="16"/>
                    </a:cubicBezTo>
                    <a:cubicBezTo>
                      <a:pt x="13" y="16"/>
                      <a:pt x="13" y="14"/>
                      <a:pt x="11" y="14"/>
                    </a:cubicBezTo>
                    <a:cubicBezTo>
                      <a:pt x="11" y="16"/>
                      <a:pt x="11" y="18"/>
                      <a:pt x="11" y="20"/>
                    </a:cubicBezTo>
                    <a:cubicBezTo>
                      <a:pt x="11" y="22"/>
                      <a:pt x="12" y="24"/>
                      <a:pt x="10" y="24"/>
                    </a:cubicBezTo>
                    <a:cubicBezTo>
                      <a:pt x="7" y="24"/>
                      <a:pt x="4" y="24"/>
                      <a:pt x="2" y="24"/>
                    </a:cubicBezTo>
                    <a:cubicBezTo>
                      <a:pt x="1" y="24"/>
                      <a:pt x="1" y="28"/>
                      <a:pt x="1" y="29"/>
                    </a:cubicBezTo>
                    <a:cubicBezTo>
                      <a:pt x="1" y="33"/>
                      <a:pt x="0" y="40"/>
                      <a:pt x="3" y="43"/>
                    </a:cubicBezTo>
                    <a:cubicBezTo>
                      <a:pt x="4" y="44"/>
                      <a:pt x="7" y="48"/>
                      <a:pt x="8" y="48"/>
                    </a:cubicBezTo>
                    <a:cubicBezTo>
                      <a:pt x="10" y="47"/>
                      <a:pt x="19" y="47"/>
                      <a:pt x="16" y="50"/>
                    </a:cubicBezTo>
                    <a:cubicBezTo>
                      <a:pt x="18" y="50"/>
                      <a:pt x="17" y="50"/>
                      <a:pt x="18" y="50"/>
                    </a:cubicBezTo>
                    <a:cubicBezTo>
                      <a:pt x="20" y="49"/>
                      <a:pt x="21" y="50"/>
                      <a:pt x="22" y="50"/>
                    </a:cubicBezTo>
                    <a:cubicBezTo>
                      <a:pt x="25" y="50"/>
                      <a:pt x="27" y="50"/>
                      <a:pt x="28" y="47"/>
                    </a:cubicBezTo>
                    <a:cubicBezTo>
                      <a:pt x="29" y="46"/>
                      <a:pt x="30" y="45"/>
                      <a:pt x="31" y="44"/>
                    </a:cubicBezTo>
                    <a:cubicBezTo>
                      <a:pt x="32" y="43"/>
                      <a:pt x="34" y="43"/>
                      <a:pt x="35" y="41"/>
                    </a:cubicBezTo>
                    <a:cubicBezTo>
                      <a:pt x="36" y="40"/>
                      <a:pt x="36" y="39"/>
                      <a:pt x="37" y="38"/>
                    </a:cubicBezTo>
                    <a:cubicBezTo>
                      <a:pt x="39" y="38"/>
                      <a:pt x="41" y="38"/>
                      <a:pt x="43" y="38"/>
                    </a:cubicBezTo>
                    <a:cubicBezTo>
                      <a:pt x="42" y="37"/>
                      <a:pt x="42" y="35"/>
                      <a:pt x="42" y="35"/>
                    </a:cubicBezTo>
                    <a:cubicBezTo>
                      <a:pt x="44" y="34"/>
                      <a:pt x="45" y="34"/>
                      <a:pt x="46" y="33"/>
                    </a:cubicBezTo>
                    <a:cubicBezTo>
                      <a:pt x="49" y="32"/>
                      <a:pt x="53" y="31"/>
                      <a:pt x="56" y="30"/>
                    </a:cubicBezTo>
                    <a:cubicBezTo>
                      <a:pt x="55" y="29"/>
                      <a:pt x="55" y="30"/>
                      <a:pt x="56" y="30"/>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86" name="Freeform 732">
                <a:extLst>
                  <a:ext uri="{FF2B5EF4-FFF2-40B4-BE49-F238E27FC236}">
                    <a16:creationId xmlns:a16="http://schemas.microsoft.com/office/drawing/2014/main" id="{691420AC-895B-F795-FC6B-7BDA5726FC1E}"/>
                  </a:ext>
                </a:extLst>
              </p:cNvPr>
              <p:cNvSpPr>
                <a:spLocks/>
              </p:cNvSpPr>
              <p:nvPr/>
            </p:nvSpPr>
            <p:spPr bwMode="auto">
              <a:xfrm>
                <a:off x="6136236" y="4795693"/>
                <a:ext cx="334403" cy="350089"/>
              </a:xfrm>
              <a:custGeom>
                <a:avLst/>
                <a:gdLst>
                  <a:gd name="T0" fmla="*/ 33 w 64"/>
                  <a:gd name="T1" fmla="*/ 5 h 63"/>
                  <a:gd name="T2" fmla="*/ 31 w 64"/>
                  <a:gd name="T3" fmla="*/ 2 h 63"/>
                  <a:gd name="T4" fmla="*/ 28 w 64"/>
                  <a:gd name="T5" fmla="*/ 2 h 63"/>
                  <a:gd name="T6" fmla="*/ 18 w 64"/>
                  <a:gd name="T7" fmla="*/ 2 h 63"/>
                  <a:gd name="T8" fmla="*/ 10 w 64"/>
                  <a:gd name="T9" fmla="*/ 2 h 63"/>
                  <a:gd name="T10" fmla="*/ 7 w 64"/>
                  <a:gd name="T11" fmla="*/ 0 h 63"/>
                  <a:gd name="T12" fmla="*/ 4 w 64"/>
                  <a:gd name="T13" fmla="*/ 2 h 63"/>
                  <a:gd name="T14" fmla="*/ 1 w 64"/>
                  <a:gd name="T15" fmla="*/ 2 h 63"/>
                  <a:gd name="T16" fmla="*/ 6 w 64"/>
                  <a:gd name="T17" fmla="*/ 14 h 63"/>
                  <a:gd name="T18" fmla="*/ 9 w 64"/>
                  <a:gd name="T19" fmla="*/ 21 h 63"/>
                  <a:gd name="T20" fmla="*/ 13 w 64"/>
                  <a:gd name="T21" fmla="*/ 29 h 63"/>
                  <a:gd name="T22" fmla="*/ 13 w 64"/>
                  <a:gd name="T23" fmla="*/ 34 h 63"/>
                  <a:gd name="T24" fmla="*/ 14 w 64"/>
                  <a:gd name="T25" fmla="*/ 42 h 63"/>
                  <a:gd name="T26" fmla="*/ 16 w 64"/>
                  <a:gd name="T27" fmla="*/ 51 h 63"/>
                  <a:gd name="T28" fmla="*/ 22 w 64"/>
                  <a:gd name="T29" fmla="*/ 61 h 63"/>
                  <a:gd name="T30" fmla="*/ 28 w 64"/>
                  <a:gd name="T31" fmla="*/ 62 h 63"/>
                  <a:gd name="T32" fmla="*/ 33 w 64"/>
                  <a:gd name="T33" fmla="*/ 62 h 63"/>
                  <a:gd name="T34" fmla="*/ 38 w 64"/>
                  <a:gd name="T35" fmla="*/ 58 h 63"/>
                  <a:gd name="T36" fmla="*/ 38 w 64"/>
                  <a:gd name="T37" fmla="*/ 40 h 63"/>
                  <a:gd name="T38" fmla="*/ 38 w 64"/>
                  <a:gd name="T39" fmla="*/ 28 h 63"/>
                  <a:gd name="T40" fmla="*/ 39 w 64"/>
                  <a:gd name="T41" fmla="*/ 26 h 63"/>
                  <a:gd name="T42" fmla="*/ 43 w 64"/>
                  <a:gd name="T43" fmla="*/ 26 h 63"/>
                  <a:gd name="T44" fmla="*/ 43 w 64"/>
                  <a:gd name="T45" fmla="*/ 7 h 63"/>
                  <a:gd name="T46" fmla="*/ 51 w 64"/>
                  <a:gd name="T47" fmla="*/ 6 h 63"/>
                  <a:gd name="T48" fmla="*/ 53 w 64"/>
                  <a:gd name="T49" fmla="*/ 5 h 63"/>
                  <a:gd name="T50" fmla="*/ 56 w 64"/>
                  <a:gd name="T51" fmla="*/ 8 h 63"/>
                  <a:gd name="T52" fmla="*/ 58 w 64"/>
                  <a:gd name="T53" fmla="*/ 6 h 63"/>
                  <a:gd name="T54" fmla="*/ 62 w 64"/>
                  <a:gd name="T55" fmla="*/ 5 h 63"/>
                  <a:gd name="T56" fmla="*/ 59 w 64"/>
                  <a:gd name="T57" fmla="*/ 2 h 63"/>
                  <a:gd name="T58" fmla="*/ 45 w 64"/>
                  <a:gd name="T59" fmla="*/ 5 h 63"/>
                  <a:gd name="T60" fmla="*/ 33 w 64"/>
                  <a:gd name="T61"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63">
                    <a:moveTo>
                      <a:pt x="33" y="5"/>
                    </a:moveTo>
                    <a:cubicBezTo>
                      <a:pt x="32" y="5"/>
                      <a:pt x="31" y="2"/>
                      <a:pt x="31" y="2"/>
                    </a:cubicBezTo>
                    <a:cubicBezTo>
                      <a:pt x="30" y="2"/>
                      <a:pt x="29" y="2"/>
                      <a:pt x="28" y="2"/>
                    </a:cubicBezTo>
                    <a:cubicBezTo>
                      <a:pt x="25" y="2"/>
                      <a:pt x="21" y="2"/>
                      <a:pt x="18" y="2"/>
                    </a:cubicBezTo>
                    <a:cubicBezTo>
                      <a:pt x="15" y="2"/>
                      <a:pt x="13" y="2"/>
                      <a:pt x="10" y="2"/>
                    </a:cubicBezTo>
                    <a:cubicBezTo>
                      <a:pt x="9" y="2"/>
                      <a:pt x="9" y="0"/>
                      <a:pt x="7" y="0"/>
                    </a:cubicBezTo>
                    <a:cubicBezTo>
                      <a:pt x="6" y="0"/>
                      <a:pt x="5" y="2"/>
                      <a:pt x="4" y="2"/>
                    </a:cubicBezTo>
                    <a:cubicBezTo>
                      <a:pt x="3" y="2"/>
                      <a:pt x="2" y="2"/>
                      <a:pt x="1" y="2"/>
                    </a:cubicBezTo>
                    <a:cubicBezTo>
                      <a:pt x="0" y="7"/>
                      <a:pt x="4" y="9"/>
                      <a:pt x="6" y="14"/>
                    </a:cubicBezTo>
                    <a:cubicBezTo>
                      <a:pt x="7" y="16"/>
                      <a:pt x="8" y="19"/>
                      <a:pt x="9" y="21"/>
                    </a:cubicBezTo>
                    <a:cubicBezTo>
                      <a:pt x="10" y="24"/>
                      <a:pt x="12" y="26"/>
                      <a:pt x="13" y="29"/>
                    </a:cubicBezTo>
                    <a:cubicBezTo>
                      <a:pt x="13" y="30"/>
                      <a:pt x="13" y="33"/>
                      <a:pt x="13" y="34"/>
                    </a:cubicBezTo>
                    <a:cubicBezTo>
                      <a:pt x="13" y="37"/>
                      <a:pt x="14" y="39"/>
                      <a:pt x="14" y="42"/>
                    </a:cubicBezTo>
                    <a:cubicBezTo>
                      <a:pt x="15" y="45"/>
                      <a:pt x="15" y="48"/>
                      <a:pt x="16" y="51"/>
                    </a:cubicBezTo>
                    <a:cubicBezTo>
                      <a:pt x="17" y="55"/>
                      <a:pt x="20" y="58"/>
                      <a:pt x="22" y="61"/>
                    </a:cubicBezTo>
                    <a:cubicBezTo>
                      <a:pt x="25" y="58"/>
                      <a:pt x="25" y="60"/>
                      <a:pt x="28" y="62"/>
                    </a:cubicBezTo>
                    <a:cubicBezTo>
                      <a:pt x="29" y="63"/>
                      <a:pt x="32" y="63"/>
                      <a:pt x="33" y="62"/>
                    </a:cubicBezTo>
                    <a:cubicBezTo>
                      <a:pt x="36" y="62"/>
                      <a:pt x="38" y="61"/>
                      <a:pt x="38" y="58"/>
                    </a:cubicBezTo>
                    <a:cubicBezTo>
                      <a:pt x="38" y="52"/>
                      <a:pt x="38" y="46"/>
                      <a:pt x="38" y="40"/>
                    </a:cubicBezTo>
                    <a:cubicBezTo>
                      <a:pt x="38" y="36"/>
                      <a:pt x="38" y="32"/>
                      <a:pt x="38" y="28"/>
                    </a:cubicBezTo>
                    <a:cubicBezTo>
                      <a:pt x="38" y="27"/>
                      <a:pt x="38" y="26"/>
                      <a:pt x="39" y="26"/>
                    </a:cubicBezTo>
                    <a:cubicBezTo>
                      <a:pt x="39" y="26"/>
                      <a:pt x="43" y="26"/>
                      <a:pt x="43" y="26"/>
                    </a:cubicBezTo>
                    <a:cubicBezTo>
                      <a:pt x="43" y="20"/>
                      <a:pt x="43" y="13"/>
                      <a:pt x="43" y="7"/>
                    </a:cubicBezTo>
                    <a:cubicBezTo>
                      <a:pt x="46" y="8"/>
                      <a:pt x="48" y="6"/>
                      <a:pt x="51" y="6"/>
                    </a:cubicBezTo>
                    <a:cubicBezTo>
                      <a:pt x="51" y="5"/>
                      <a:pt x="52" y="5"/>
                      <a:pt x="53" y="5"/>
                    </a:cubicBezTo>
                    <a:cubicBezTo>
                      <a:pt x="53" y="5"/>
                      <a:pt x="55" y="8"/>
                      <a:pt x="56" y="8"/>
                    </a:cubicBezTo>
                    <a:cubicBezTo>
                      <a:pt x="57" y="7"/>
                      <a:pt x="56" y="6"/>
                      <a:pt x="58" y="6"/>
                    </a:cubicBezTo>
                    <a:cubicBezTo>
                      <a:pt x="59" y="6"/>
                      <a:pt x="60" y="5"/>
                      <a:pt x="62" y="5"/>
                    </a:cubicBezTo>
                    <a:cubicBezTo>
                      <a:pt x="64" y="4"/>
                      <a:pt x="60" y="2"/>
                      <a:pt x="59" y="2"/>
                    </a:cubicBezTo>
                    <a:cubicBezTo>
                      <a:pt x="54" y="2"/>
                      <a:pt x="50" y="5"/>
                      <a:pt x="45" y="5"/>
                    </a:cubicBezTo>
                    <a:cubicBezTo>
                      <a:pt x="41" y="5"/>
                      <a:pt x="37" y="5"/>
                      <a:pt x="33" y="5"/>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87" name="Freeform 733">
                <a:extLst>
                  <a:ext uri="{FF2B5EF4-FFF2-40B4-BE49-F238E27FC236}">
                    <a16:creationId xmlns:a16="http://schemas.microsoft.com/office/drawing/2014/main" id="{E9B685E5-AF92-06F8-763B-25864AC4A0F5}"/>
                  </a:ext>
                </a:extLst>
              </p:cNvPr>
              <p:cNvSpPr>
                <a:spLocks/>
              </p:cNvSpPr>
              <p:nvPr/>
            </p:nvSpPr>
            <p:spPr bwMode="auto">
              <a:xfrm>
                <a:off x="6145177" y="4167429"/>
                <a:ext cx="477465" cy="527971"/>
              </a:xfrm>
              <a:custGeom>
                <a:avLst/>
                <a:gdLst>
                  <a:gd name="T0" fmla="*/ 89 w 91"/>
                  <a:gd name="T1" fmla="*/ 10 h 95"/>
                  <a:gd name="T2" fmla="*/ 83 w 91"/>
                  <a:gd name="T3" fmla="*/ 4 h 95"/>
                  <a:gd name="T4" fmla="*/ 77 w 91"/>
                  <a:gd name="T5" fmla="*/ 6 h 95"/>
                  <a:gd name="T6" fmla="*/ 72 w 91"/>
                  <a:gd name="T7" fmla="*/ 1 h 95"/>
                  <a:gd name="T8" fmla="*/ 65 w 91"/>
                  <a:gd name="T9" fmla="*/ 1 h 95"/>
                  <a:gd name="T10" fmla="*/ 57 w 91"/>
                  <a:gd name="T11" fmla="*/ 2 h 95"/>
                  <a:gd name="T12" fmla="*/ 48 w 91"/>
                  <a:gd name="T13" fmla="*/ 6 h 95"/>
                  <a:gd name="T14" fmla="*/ 35 w 91"/>
                  <a:gd name="T15" fmla="*/ 2 h 95"/>
                  <a:gd name="T16" fmla="*/ 30 w 91"/>
                  <a:gd name="T17" fmla="*/ 12 h 95"/>
                  <a:gd name="T18" fmla="*/ 19 w 91"/>
                  <a:gd name="T19" fmla="*/ 35 h 95"/>
                  <a:gd name="T20" fmla="*/ 17 w 91"/>
                  <a:gd name="T21" fmla="*/ 48 h 95"/>
                  <a:gd name="T22" fmla="*/ 10 w 91"/>
                  <a:gd name="T23" fmla="*/ 49 h 95"/>
                  <a:gd name="T24" fmla="*/ 2 w 91"/>
                  <a:gd name="T25" fmla="*/ 55 h 95"/>
                  <a:gd name="T26" fmla="*/ 1 w 91"/>
                  <a:gd name="T27" fmla="*/ 59 h 95"/>
                  <a:gd name="T28" fmla="*/ 18 w 91"/>
                  <a:gd name="T29" fmla="*/ 57 h 95"/>
                  <a:gd name="T30" fmla="*/ 26 w 91"/>
                  <a:gd name="T31" fmla="*/ 68 h 95"/>
                  <a:gd name="T32" fmla="*/ 35 w 91"/>
                  <a:gd name="T33" fmla="*/ 63 h 95"/>
                  <a:gd name="T34" fmla="*/ 41 w 91"/>
                  <a:gd name="T35" fmla="*/ 64 h 95"/>
                  <a:gd name="T36" fmla="*/ 46 w 91"/>
                  <a:gd name="T37" fmla="*/ 70 h 95"/>
                  <a:gd name="T38" fmla="*/ 47 w 91"/>
                  <a:gd name="T39" fmla="*/ 78 h 95"/>
                  <a:gd name="T40" fmla="*/ 53 w 91"/>
                  <a:gd name="T41" fmla="*/ 82 h 95"/>
                  <a:gd name="T42" fmla="*/ 60 w 91"/>
                  <a:gd name="T43" fmla="*/ 84 h 95"/>
                  <a:gd name="T44" fmla="*/ 66 w 91"/>
                  <a:gd name="T45" fmla="*/ 87 h 95"/>
                  <a:gd name="T46" fmla="*/ 76 w 91"/>
                  <a:gd name="T47" fmla="*/ 90 h 95"/>
                  <a:gd name="T48" fmla="*/ 84 w 91"/>
                  <a:gd name="T49" fmla="*/ 94 h 95"/>
                  <a:gd name="T50" fmla="*/ 77 w 91"/>
                  <a:gd name="T51" fmla="*/ 85 h 95"/>
                  <a:gd name="T52" fmla="*/ 78 w 91"/>
                  <a:gd name="T53" fmla="*/ 73 h 95"/>
                  <a:gd name="T54" fmla="*/ 80 w 91"/>
                  <a:gd name="T55" fmla="*/ 70 h 95"/>
                  <a:gd name="T56" fmla="*/ 84 w 91"/>
                  <a:gd name="T57" fmla="*/ 63 h 95"/>
                  <a:gd name="T58" fmla="*/ 81 w 91"/>
                  <a:gd name="T59" fmla="*/ 55 h 95"/>
                  <a:gd name="T60" fmla="*/ 81 w 91"/>
                  <a:gd name="T61" fmla="*/ 45 h 95"/>
                  <a:gd name="T62" fmla="*/ 83 w 91"/>
                  <a:gd name="T63" fmla="*/ 28 h 95"/>
                  <a:gd name="T64" fmla="*/ 90 w 91"/>
                  <a:gd name="T65" fmla="*/ 18 h 95"/>
                  <a:gd name="T66" fmla="*/ 90 w 91"/>
                  <a:gd name="T67" fmla="*/ 1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95">
                    <a:moveTo>
                      <a:pt x="90" y="15"/>
                    </a:moveTo>
                    <a:cubicBezTo>
                      <a:pt x="89" y="14"/>
                      <a:pt x="89" y="12"/>
                      <a:pt x="89" y="10"/>
                    </a:cubicBezTo>
                    <a:cubicBezTo>
                      <a:pt x="89" y="9"/>
                      <a:pt x="87" y="8"/>
                      <a:pt x="86" y="7"/>
                    </a:cubicBezTo>
                    <a:cubicBezTo>
                      <a:pt x="86" y="6"/>
                      <a:pt x="84" y="4"/>
                      <a:pt x="83" y="4"/>
                    </a:cubicBezTo>
                    <a:cubicBezTo>
                      <a:pt x="82" y="4"/>
                      <a:pt x="82" y="6"/>
                      <a:pt x="80" y="5"/>
                    </a:cubicBezTo>
                    <a:cubicBezTo>
                      <a:pt x="78" y="4"/>
                      <a:pt x="79" y="5"/>
                      <a:pt x="77" y="6"/>
                    </a:cubicBezTo>
                    <a:cubicBezTo>
                      <a:pt x="77" y="6"/>
                      <a:pt x="75" y="5"/>
                      <a:pt x="75" y="4"/>
                    </a:cubicBezTo>
                    <a:cubicBezTo>
                      <a:pt x="74" y="3"/>
                      <a:pt x="73" y="2"/>
                      <a:pt x="72" y="1"/>
                    </a:cubicBezTo>
                    <a:cubicBezTo>
                      <a:pt x="71" y="0"/>
                      <a:pt x="70" y="2"/>
                      <a:pt x="69" y="2"/>
                    </a:cubicBezTo>
                    <a:cubicBezTo>
                      <a:pt x="68" y="3"/>
                      <a:pt x="66" y="2"/>
                      <a:pt x="65" y="1"/>
                    </a:cubicBezTo>
                    <a:cubicBezTo>
                      <a:pt x="63" y="0"/>
                      <a:pt x="63" y="1"/>
                      <a:pt x="61" y="2"/>
                    </a:cubicBezTo>
                    <a:cubicBezTo>
                      <a:pt x="60" y="3"/>
                      <a:pt x="58" y="2"/>
                      <a:pt x="57" y="2"/>
                    </a:cubicBezTo>
                    <a:cubicBezTo>
                      <a:pt x="56" y="3"/>
                      <a:pt x="53" y="3"/>
                      <a:pt x="52" y="3"/>
                    </a:cubicBezTo>
                    <a:cubicBezTo>
                      <a:pt x="49" y="1"/>
                      <a:pt x="51" y="6"/>
                      <a:pt x="48" y="6"/>
                    </a:cubicBezTo>
                    <a:cubicBezTo>
                      <a:pt x="46" y="7"/>
                      <a:pt x="42" y="6"/>
                      <a:pt x="40" y="5"/>
                    </a:cubicBezTo>
                    <a:cubicBezTo>
                      <a:pt x="38" y="4"/>
                      <a:pt x="37" y="2"/>
                      <a:pt x="35" y="2"/>
                    </a:cubicBezTo>
                    <a:cubicBezTo>
                      <a:pt x="34" y="1"/>
                      <a:pt x="32" y="3"/>
                      <a:pt x="31" y="4"/>
                    </a:cubicBezTo>
                    <a:cubicBezTo>
                      <a:pt x="29" y="6"/>
                      <a:pt x="31" y="9"/>
                      <a:pt x="30" y="12"/>
                    </a:cubicBezTo>
                    <a:cubicBezTo>
                      <a:pt x="27" y="17"/>
                      <a:pt x="27" y="23"/>
                      <a:pt x="24" y="27"/>
                    </a:cubicBezTo>
                    <a:cubicBezTo>
                      <a:pt x="22" y="30"/>
                      <a:pt x="21" y="32"/>
                      <a:pt x="19" y="35"/>
                    </a:cubicBezTo>
                    <a:cubicBezTo>
                      <a:pt x="18" y="37"/>
                      <a:pt x="18" y="39"/>
                      <a:pt x="18" y="41"/>
                    </a:cubicBezTo>
                    <a:cubicBezTo>
                      <a:pt x="18" y="44"/>
                      <a:pt x="19" y="46"/>
                      <a:pt x="17" y="48"/>
                    </a:cubicBezTo>
                    <a:cubicBezTo>
                      <a:pt x="16" y="48"/>
                      <a:pt x="11" y="51"/>
                      <a:pt x="11" y="51"/>
                    </a:cubicBezTo>
                    <a:cubicBezTo>
                      <a:pt x="10" y="51"/>
                      <a:pt x="12" y="48"/>
                      <a:pt x="10" y="49"/>
                    </a:cubicBezTo>
                    <a:cubicBezTo>
                      <a:pt x="7" y="51"/>
                      <a:pt x="7" y="53"/>
                      <a:pt x="5" y="50"/>
                    </a:cubicBezTo>
                    <a:cubicBezTo>
                      <a:pt x="4" y="51"/>
                      <a:pt x="2" y="53"/>
                      <a:pt x="2" y="55"/>
                    </a:cubicBezTo>
                    <a:cubicBezTo>
                      <a:pt x="2" y="55"/>
                      <a:pt x="2" y="56"/>
                      <a:pt x="1" y="56"/>
                    </a:cubicBezTo>
                    <a:cubicBezTo>
                      <a:pt x="0" y="57"/>
                      <a:pt x="1" y="58"/>
                      <a:pt x="1" y="59"/>
                    </a:cubicBezTo>
                    <a:cubicBezTo>
                      <a:pt x="5" y="56"/>
                      <a:pt x="8" y="57"/>
                      <a:pt x="13" y="57"/>
                    </a:cubicBezTo>
                    <a:cubicBezTo>
                      <a:pt x="15" y="57"/>
                      <a:pt x="16" y="57"/>
                      <a:pt x="18" y="57"/>
                    </a:cubicBezTo>
                    <a:cubicBezTo>
                      <a:pt x="20" y="57"/>
                      <a:pt x="21" y="60"/>
                      <a:pt x="22" y="62"/>
                    </a:cubicBezTo>
                    <a:cubicBezTo>
                      <a:pt x="23" y="64"/>
                      <a:pt x="24" y="67"/>
                      <a:pt x="26" y="68"/>
                    </a:cubicBezTo>
                    <a:cubicBezTo>
                      <a:pt x="27" y="69"/>
                      <a:pt x="31" y="68"/>
                      <a:pt x="33" y="67"/>
                    </a:cubicBezTo>
                    <a:cubicBezTo>
                      <a:pt x="34" y="67"/>
                      <a:pt x="34" y="64"/>
                      <a:pt x="35" y="63"/>
                    </a:cubicBezTo>
                    <a:cubicBezTo>
                      <a:pt x="35" y="61"/>
                      <a:pt x="38" y="62"/>
                      <a:pt x="39" y="62"/>
                    </a:cubicBezTo>
                    <a:cubicBezTo>
                      <a:pt x="39" y="64"/>
                      <a:pt x="39" y="64"/>
                      <a:pt x="41" y="64"/>
                    </a:cubicBezTo>
                    <a:cubicBezTo>
                      <a:pt x="42" y="64"/>
                      <a:pt x="45" y="63"/>
                      <a:pt x="45" y="65"/>
                    </a:cubicBezTo>
                    <a:cubicBezTo>
                      <a:pt x="45" y="67"/>
                      <a:pt x="46" y="68"/>
                      <a:pt x="46" y="70"/>
                    </a:cubicBezTo>
                    <a:cubicBezTo>
                      <a:pt x="46" y="71"/>
                      <a:pt x="46" y="72"/>
                      <a:pt x="45" y="74"/>
                    </a:cubicBezTo>
                    <a:cubicBezTo>
                      <a:pt x="45" y="75"/>
                      <a:pt x="46" y="77"/>
                      <a:pt x="47" y="78"/>
                    </a:cubicBezTo>
                    <a:cubicBezTo>
                      <a:pt x="48" y="79"/>
                      <a:pt x="47" y="81"/>
                      <a:pt x="47" y="82"/>
                    </a:cubicBezTo>
                    <a:cubicBezTo>
                      <a:pt x="47" y="85"/>
                      <a:pt x="52" y="82"/>
                      <a:pt x="53" y="82"/>
                    </a:cubicBezTo>
                    <a:cubicBezTo>
                      <a:pt x="55" y="82"/>
                      <a:pt x="56" y="82"/>
                      <a:pt x="57" y="83"/>
                    </a:cubicBezTo>
                    <a:cubicBezTo>
                      <a:pt x="59" y="85"/>
                      <a:pt x="58" y="84"/>
                      <a:pt x="60" y="84"/>
                    </a:cubicBezTo>
                    <a:cubicBezTo>
                      <a:pt x="62" y="84"/>
                      <a:pt x="62" y="85"/>
                      <a:pt x="63" y="86"/>
                    </a:cubicBezTo>
                    <a:cubicBezTo>
                      <a:pt x="64" y="86"/>
                      <a:pt x="65" y="87"/>
                      <a:pt x="66" y="87"/>
                    </a:cubicBezTo>
                    <a:cubicBezTo>
                      <a:pt x="69" y="88"/>
                      <a:pt x="70" y="88"/>
                      <a:pt x="71" y="85"/>
                    </a:cubicBezTo>
                    <a:cubicBezTo>
                      <a:pt x="72" y="88"/>
                      <a:pt x="73" y="89"/>
                      <a:pt x="76" y="90"/>
                    </a:cubicBezTo>
                    <a:cubicBezTo>
                      <a:pt x="78" y="91"/>
                      <a:pt x="78" y="94"/>
                      <a:pt x="80" y="95"/>
                    </a:cubicBezTo>
                    <a:cubicBezTo>
                      <a:pt x="80" y="95"/>
                      <a:pt x="84" y="94"/>
                      <a:pt x="84" y="94"/>
                    </a:cubicBezTo>
                    <a:cubicBezTo>
                      <a:pt x="84" y="92"/>
                      <a:pt x="85" y="88"/>
                      <a:pt x="83" y="89"/>
                    </a:cubicBezTo>
                    <a:cubicBezTo>
                      <a:pt x="80" y="90"/>
                      <a:pt x="78" y="88"/>
                      <a:pt x="77" y="85"/>
                    </a:cubicBezTo>
                    <a:cubicBezTo>
                      <a:pt x="77" y="83"/>
                      <a:pt x="79" y="80"/>
                      <a:pt x="78" y="77"/>
                    </a:cubicBezTo>
                    <a:cubicBezTo>
                      <a:pt x="78" y="76"/>
                      <a:pt x="77" y="74"/>
                      <a:pt x="78" y="73"/>
                    </a:cubicBezTo>
                    <a:cubicBezTo>
                      <a:pt x="78" y="73"/>
                      <a:pt x="78" y="72"/>
                      <a:pt x="79" y="72"/>
                    </a:cubicBezTo>
                    <a:cubicBezTo>
                      <a:pt x="80" y="72"/>
                      <a:pt x="79" y="70"/>
                      <a:pt x="80" y="70"/>
                    </a:cubicBezTo>
                    <a:cubicBezTo>
                      <a:pt x="81" y="68"/>
                      <a:pt x="86" y="68"/>
                      <a:pt x="87" y="68"/>
                    </a:cubicBezTo>
                    <a:cubicBezTo>
                      <a:pt x="85" y="67"/>
                      <a:pt x="86" y="64"/>
                      <a:pt x="84" y="63"/>
                    </a:cubicBezTo>
                    <a:cubicBezTo>
                      <a:pt x="83" y="62"/>
                      <a:pt x="82" y="61"/>
                      <a:pt x="82" y="60"/>
                    </a:cubicBezTo>
                    <a:cubicBezTo>
                      <a:pt x="82" y="58"/>
                      <a:pt x="82" y="56"/>
                      <a:pt x="81" y="55"/>
                    </a:cubicBezTo>
                    <a:cubicBezTo>
                      <a:pt x="81" y="53"/>
                      <a:pt x="80" y="52"/>
                      <a:pt x="80" y="50"/>
                    </a:cubicBezTo>
                    <a:cubicBezTo>
                      <a:pt x="80" y="49"/>
                      <a:pt x="80" y="44"/>
                      <a:pt x="81" y="45"/>
                    </a:cubicBezTo>
                    <a:cubicBezTo>
                      <a:pt x="80" y="41"/>
                      <a:pt x="80" y="39"/>
                      <a:pt x="82" y="35"/>
                    </a:cubicBezTo>
                    <a:cubicBezTo>
                      <a:pt x="83" y="32"/>
                      <a:pt x="83" y="31"/>
                      <a:pt x="83" y="28"/>
                    </a:cubicBezTo>
                    <a:cubicBezTo>
                      <a:pt x="83" y="25"/>
                      <a:pt x="85" y="23"/>
                      <a:pt x="87" y="21"/>
                    </a:cubicBezTo>
                    <a:cubicBezTo>
                      <a:pt x="88" y="20"/>
                      <a:pt x="89" y="19"/>
                      <a:pt x="90" y="18"/>
                    </a:cubicBezTo>
                    <a:cubicBezTo>
                      <a:pt x="91" y="17"/>
                      <a:pt x="91" y="17"/>
                      <a:pt x="90" y="15"/>
                    </a:cubicBezTo>
                    <a:cubicBezTo>
                      <a:pt x="89" y="15"/>
                      <a:pt x="91" y="16"/>
                      <a:pt x="90" y="15"/>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88" name="Freeform 734">
                <a:extLst>
                  <a:ext uri="{FF2B5EF4-FFF2-40B4-BE49-F238E27FC236}">
                    <a16:creationId xmlns:a16="http://schemas.microsoft.com/office/drawing/2014/main" id="{C8A3D989-54B7-FF08-7C3A-CC73E24A677B}"/>
                  </a:ext>
                </a:extLst>
              </p:cNvPr>
              <p:cNvSpPr>
                <a:spLocks/>
              </p:cNvSpPr>
              <p:nvPr/>
            </p:nvSpPr>
            <p:spPr bwMode="auto">
              <a:xfrm>
                <a:off x="6139812" y="4479669"/>
                <a:ext cx="295062" cy="350089"/>
              </a:xfrm>
              <a:custGeom>
                <a:avLst/>
                <a:gdLst>
                  <a:gd name="T0" fmla="*/ 51 w 56"/>
                  <a:gd name="T1" fmla="*/ 27 h 63"/>
                  <a:gd name="T2" fmla="*/ 48 w 56"/>
                  <a:gd name="T3" fmla="*/ 26 h 63"/>
                  <a:gd name="T4" fmla="*/ 47 w 56"/>
                  <a:gd name="T5" fmla="*/ 21 h 63"/>
                  <a:gd name="T6" fmla="*/ 46 w 56"/>
                  <a:gd name="T7" fmla="*/ 12 h 63"/>
                  <a:gd name="T8" fmla="*/ 46 w 56"/>
                  <a:gd name="T9" fmla="*/ 8 h 63"/>
                  <a:gd name="T10" fmla="*/ 43 w 56"/>
                  <a:gd name="T11" fmla="*/ 8 h 63"/>
                  <a:gd name="T12" fmla="*/ 40 w 56"/>
                  <a:gd name="T13" fmla="*/ 6 h 63"/>
                  <a:gd name="T14" fmla="*/ 35 w 56"/>
                  <a:gd name="T15" fmla="*/ 8 h 63"/>
                  <a:gd name="T16" fmla="*/ 34 w 56"/>
                  <a:gd name="T17" fmla="*/ 11 h 63"/>
                  <a:gd name="T18" fmla="*/ 29 w 56"/>
                  <a:gd name="T19" fmla="*/ 12 h 63"/>
                  <a:gd name="T20" fmla="*/ 18 w 56"/>
                  <a:gd name="T21" fmla="*/ 1 h 63"/>
                  <a:gd name="T22" fmla="*/ 3 w 56"/>
                  <a:gd name="T23" fmla="*/ 2 h 63"/>
                  <a:gd name="T24" fmla="*/ 6 w 56"/>
                  <a:gd name="T25" fmla="*/ 12 h 63"/>
                  <a:gd name="T26" fmla="*/ 6 w 56"/>
                  <a:gd name="T27" fmla="*/ 16 h 63"/>
                  <a:gd name="T28" fmla="*/ 6 w 56"/>
                  <a:gd name="T29" fmla="*/ 20 h 63"/>
                  <a:gd name="T30" fmla="*/ 8 w 56"/>
                  <a:gd name="T31" fmla="*/ 33 h 63"/>
                  <a:gd name="T32" fmla="*/ 3 w 56"/>
                  <a:gd name="T33" fmla="*/ 41 h 63"/>
                  <a:gd name="T34" fmla="*/ 0 w 56"/>
                  <a:gd name="T35" fmla="*/ 50 h 63"/>
                  <a:gd name="T36" fmla="*/ 0 w 56"/>
                  <a:gd name="T37" fmla="*/ 55 h 63"/>
                  <a:gd name="T38" fmla="*/ 0 w 56"/>
                  <a:gd name="T39" fmla="*/ 59 h 63"/>
                  <a:gd name="T40" fmla="*/ 3 w 56"/>
                  <a:gd name="T41" fmla="*/ 59 h 63"/>
                  <a:gd name="T42" fmla="*/ 8 w 56"/>
                  <a:gd name="T43" fmla="*/ 58 h 63"/>
                  <a:gd name="T44" fmla="*/ 9 w 56"/>
                  <a:gd name="T45" fmla="*/ 59 h 63"/>
                  <a:gd name="T46" fmla="*/ 16 w 56"/>
                  <a:gd name="T47" fmla="*/ 59 h 63"/>
                  <a:gd name="T48" fmla="*/ 25 w 56"/>
                  <a:gd name="T49" fmla="*/ 59 h 63"/>
                  <a:gd name="T50" fmla="*/ 30 w 56"/>
                  <a:gd name="T51" fmla="*/ 59 h 63"/>
                  <a:gd name="T52" fmla="*/ 39 w 56"/>
                  <a:gd name="T53" fmla="*/ 62 h 63"/>
                  <a:gd name="T54" fmla="*/ 53 w 56"/>
                  <a:gd name="T55" fmla="*/ 60 h 63"/>
                  <a:gd name="T56" fmla="*/ 46 w 56"/>
                  <a:gd name="T57" fmla="*/ 51 h 63"/>
                  <a:gd name="T58" fmla="*/ 46 w 56"/>
                  <a:gd name="T59" fmla="*/ 37 h 63"/>
                  <a:gd name="T60" fmla="*/ 56 w 56"/>
                  <a:gd name="T61" fmla="*/ 35 h 63"/>
                  <a:gd name="T62" fmla="*/ 56 w 56"/>
                  <a:gd name="T63" fmla="*/ 27 h 63"/>
                  <a:gd name="T64" fmla="*/ 51 w 56"/>
                  <a:gd name="T6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63">
                    <a:moveTo>
                      <a:pt x="51" y="27"/>
                    </a:moveTo>
                    <a:cubicBezTo>
                      <a:pt x="49" y="27"/>
                      <a:pt x="48" y="28"/>
                      <a:pt x="48" y="26"/>
                    </a:cubicBezTo>
                    <a:cubicBezTo>
                      <a:pt x="48" y="24"/>
                      <a:pt x="48" y="23"/>
                      <a:pt x="47" y="21"/>
                    </a:cubicBezTo>
                    <a:cubicBezTo>
                      <a:pt x="45" y="18"/>
                      <a:pt x="48" y="15"/>
                      <a:pt x="46" y="12"/>
                    </a:cubicBezTo>
                    <a:cubicBezTo>
                      <a:pt x="46" y="11"/>
                      <a:pt x="46" y="8"/>
                      <a:pt x="46" y="8"/>
                    </a:cubicBezTo>
                    <a:cubicBezTo>
                      <a:pt x="46" y="8"/>
                      <a:pt x="43" y="8"/>
                      <a:pt x="43" y="8"/>
                    </a:cubicBezTo>
                    <a:cubicBezTo>
                      <a:pt x="40" y="8"/>
                      <a:pt x="40" y="9"/>
                      <a:pt x="40" y="6"/>
                    </a:cubicBezTo>
                    <a:cubicBezTo>
                      <a:pt x="37" y="6"/>
                      <a:pt x="36" y="5"/>
                      <a:pt x="35" y="8"/>
                    </a:cubicBezTo>
                    <a:cubicBezTo>
                      <a:pt x="35" y="8"/>
                      <a:pt x="35" y="11"/>
                      <a:pt x="34" y="11"/>
                    </a:cubicBezTo>
                    <a:cubicBezTo>
                      <a:pt x="33" y="12"/>
                      <a:pt x="31" y="12"/>
                      <a:pt x="29" y="12"/>
                    </a:cubicBezTo>
                    <a:cubicBezTo>
                      <a:pt x="22" y="13"/>
                      <a:pt x="24" y="1"/>
                      <a:pt x="18" y="1"/>
                    </a:cubicBezTo>
                    <a:cubicBezTo>
                      <a:pt x="13" y="1"/>
                      <a:pt x="7" y="0"/>
                      <a:pt x="3" y="2"/>
                    </a:cubicBezTo>
                    <a:cubicBezTo>
                      <a:pt x="1" y="4"/>
                      <a:pt x="6" y="10"/>
                      <a:pt x="6" y="12"/>
                    </a:cubicBezTo>
                    <a:cubicBezTo>
                      <a:pt x="7" y="13"/>
                      <a:pt x="7" y="15"/>
                      <a:pt x="6" y="16"/>
                    </a:cubicBezTo>
                    <a:cubicBezTo>
                      <a:pt x="4" y="17"/>
                      <a:pt x="6" y="19"/>
                      <a:pt x="6" y="20"/>
                    </a:cubicBezTo>
                    <a:cubicBezTo>
                      <a:pt x="9" y="24"/>
                      <a:pt x="11" y="29"/>
                      <a:pt x="8" y="33"/>
                    </a:cubicBezTo>
                    <a:cubicBezTo>
                      <a:pt x="6" y="36"/>
                      <a:pt x="4" y="38"/>
                      <a:pt x="3" y="41"/>
                    </a:cubicBezTo>
                    <a:cubicBezTo>
                      <a:pt x="2" y="44"/>
                      <a:pt x="1" y="47"/>
                      <a:pt x="0" y="50"/>
                    </a:cubicBezTo>
                    <a:cubicBezTo>
                      <a:pt x="0" y="52"/>
                      <a:pt x="0" y="54"/>
                      <a:pt x="0" y="55"/>
                    </a:cubicBezTo>
                    <a:cubicBezTo>
                      <a:pt x="0" y="56"/>
                      <a:pt x="0" y="58"/>
                      <a:pt x="0" y="59"/>
                    </a:cubicBezTo>
                    <a:cubicBezTo>
                      <a:pt x="1" y="59"/>
                      <a:pt x="2" y="59"/>
                      <a:pt x="3" y="59"/>
                    </a:cubicBezTo>
                    <a:cubicBezTo>
                      <a:pt x="5" y="59"/>
                      <a:pt x="5" y="56"/>
                      <a:pt x="8" y="58"/>
                    </a:cubicBezTo>
                    <a:cubicBezTo>
                      <a:pt x="8" y="58"/>
                      <a:pt x="9" y="59"/>
                      <a:pt x="9" y="59"/>
                    </a:cubicBezTo>
                    <a:cubicBezTo>
                      <a:pt x="12" y="59"/>
                      <a:pt x="14" y="59"/>
                      <a:pt x="16" y="59"/>
                    </a:cubicBezTo>
                    <a:cubicBezTo>
                      <a:pt x="19" y="59"/>
                      <a:pt x="22" y="59"/>
                      <a:pt x="25" y="59"/>
                    </a:cubicBezTo>
                    <a:cubicBezTo>
                      <a:pt x="26" y="59"/>
                      <a:pt x="29" y="59"/>
                      <a:pt x="30" y="59"/>
                    </a:cubicBezTo>
                    <a:cubicBezTo>
                      <a:pt x="32" y="63"/>
                      <a:pt x="36" y="62"/>
                      <a:pt x="39" y="62"/>
                    </a:cubicBezTo>
                    <a:cubicBezTo>
                      <a:pt x="44" y="62"/>
                      <a:pt x="48" y="61"/>
                      <a:pt x="53" y="60"/>
                    </a:cubicBezTo>
                    <a:cubicBezTo>
                      <a:pt x="50" y="57"/>
                      <a:pt x="46" y="55"/>
                      <a:pt x="46" y="51"/>
                    </a:cubicBezTo>
                    <a:cubicBezTo>
                      <a:pt x="46" y="46"/>
                      <a:pt x="46" y="41"/>
                      <a:pt x="46" y="37"/>
                    </a:cubicBezTo>
                    <a:cubicBezTo>
                      <a:pt x="46" y="36"/>
                      <a:pt x="56" y="38"/>
                      <a:pt x="56" y="35"/>
                    </a:cubicBezTo>
                    <a:cubicBezTo>
                      <a:pt x="56" y="33"/>
                      <a:pt x="56" y="30"/>
                      <a:pt x="56" y="27"/>
                    </a:cubicBezTo>
                    <a:cubicBezTo>
                      <a:pt x="56" y="24"/>
                      <a:pt x="53" y="27"/>
                      <a:pt x="51" y="27"/>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89" name="Freeform 735">
                <a:extLst>
                  <a:ext uri="{FF2B5EF4-FFF2-40B4-BE49-F238E27FC236}">
                    <a16:creationId xmlns:a16="http://schemas.microsoft.com/office/drawing/2014/main" id="{9F4657DD-C2AC-AA09-83F1-93575FCD18DC}"/>
                  </a:ext>
                </a:extLst>
              </p:cNvPr>
              <p:cNvSpPr>
                <a:spLocks/>
              </p:cNvSpPr>
              <p:nvPr/>
            </p:nvSpPr>
            <p:spPr bwMode="auto">
              <a:xfrm>
                <a:off x="6329368" y="4812725"/>
                <a:ext cx="241415" cy="266824"/>
              </a:xfrm>
              <a:custGeom>
                <a:avLst/>
                <a:gdLst>
                  <a:gd name="T0" fmla="*/ 25 w 46"/>
                  <a:gd name="T1" fmla="*/ 2 h 48"/>
                  <a:gd name="T2" fmla="*/ 21 w 46"/>
                  <a:gd name="T3" fmla="*/ 3 h 48"/>
                  <a:gd name="T4" fmla="*/ 18 w 46"/>
                  <a:gd name="T5" fmla="*/ 4 h 48"/>
                  <a:gd name="T6" fmla="*/ 6 w 46"/>
                  <a:gd name="T7" fmla="*/ 4 h 48"/>
                  <a:gd name="T8" fmla="*/ 6 w 46"/>
                  <a:gd name="T9" fmla="*/ 18 h 48"/>
                  <a:gd name="T10" fmla="*/ 6 w 46"/>
                  <a:gd name="T11" fmla="*/ 23 h 48"/>
                  <a:gd name="T12" fmla="*/ 1 w 46"/>
                  <a:gd name="T13" fmla="*/ 24 h 48"/>
                  <a:gd name="T14" fmla="*/ 1 w 46"/>
                  <a:gd name="T15" fmla="*/ 31 h 48"/>
                  <a:gd name="T16" fmla="*/ 1 w 46"/>
                  <a:gd name="T17" fmla="*/ 38 h 48"/>
                  <a:gd name="T18" fmla="*/ 4 w 46"/>
                  <a:gd name="T19" fmla="*/ 47 h 48"/>
                  <a:gd name="T20" fmla="*/ 8 w 46"/>
                  <a:gd name="T21" fmla="*/ 48 h 48"/>
                  <a:gd name="T22" fmla="*/ 13 w 46"/>
                  <a:gd name="T23" fmla="*/ 44 h 48"/>
                  <a:gd name="T24" fmla="*/ 19 w 46"/>
                  <a:gd name="T25" fmla="*/ 41 h 48"/>
                  <a:gd name="T26" fmla="*/ 29 w 46"/>
                  <a:gd name="T27" fmla="*/ 39 h 48"/>
                  <a:gd name="T28" fmla="*/ 31 w 46"/>
                  <a:gd name="T29" fmla="*/ 37 h 48"/>
                  <a:gd name="T30" fmla="*/ 34 w 46"/>
                  <a:gd name="T31" fmla="*/ 34 h 48"/>
                  <a:gd name="T32" fmla="*/ 43 w 46"/>
                  <a:gd name="T33" fmla="*/ 26 h 48"/>
                  <a:gd name="T34" fmla="*/ 44 w 46"/>
                  <a:gd name="T35" fmla="*/ 22 h 48"/>
                  <a:gd name="T36" fmla="*/ 40 w 46"/>
                  <a:gd name="T37" fmla="*/ 21 h 48"/>
                  <a:gd name="T38" fmla="*/ 38 w 46"/>
                  <a:gd name="T39" fmla="*/ 17 h 48"/>
                  <a:gd name="T40" fmla="*/ 39 w 46"/>
                  <a:gd name="T41" fmla="*/ 15 h 48"/>
                  <a:gd name="T42" fmla="*/ 36 w 46"/>
                  <a:gd name="T43" fmla="*/ 14 h 48"/>
                  <a:gd name="T44" fmla="*/ 36 w 46"/>
                  <a:gd name="T45" fmla="*/ 13 h 48"/>
                  <a:gd name="T46" fmla="*/ 34 w 46"/>
                  <a:gd name="T47" fmla="*/ 12 h 48"/>
                  <a:gd name="T48" fmla="*/ 30 w 46"/>
                  <a:gd name="T49" fmla="*/ 7 h 48"/>
                  <a:gd name="T50" fmla="*/ 25 w 46"/>
                  <a:gd name="T51" fmla="*/ 2 h 48"/>
                  <a:gd name="T52" fmla="*/ 25 w 46"/>
                  <a:gd name="T53"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6" h="48">
                    <a:moveTo>
                      <a:pt x="25" y="2"/>
                    </a:moveTo>
                    <a:cubicBezTo>
                      <a:pt x="24" y="3"/>
                      <a:pt x="22" y="3"/>
                      <a:pt x="21" y="3"/>
                    </a:cubicBezTo>
                    <a:cubicBezTo>
                      <a:pt x="19" y="3"/>
                      <a:pt x="20" y="6"/>
                      <a:pt x="18" y="4"/>
                    </a:cubicBezTo>
                    <a:cubicBezTo>
                      <a:pt x="15" y="0"/>
                      <a:pt x="10" y="5"/>
                      <a:pt x="6" y="4"/>
                    </a:cubicBezTo>
                    <a:cubicBezTo>
                      <a:pt x="6" y="9"/>
                      <a:pt x="6" y="14"/>
                      <a:pt x="6" y="18"/>
                    </a:cubicBezTo>
                    <a:cubicBezTo>
                      <a:pt x="6" y="19"/>
                      <a:pt x="7" y="23"/>
                      <a:pt x="6" y="23"/>
                    </a:cubicBezTo>
                    <a:cubicBezTo>
                      <a:pt x="5" y="24"/>
                      <a:pt x="1" y="22"/>
                      <a:pt x="1" y="24"/>
                    </a:cubicBezTo>
                    <a:cubicBezTo>
                      <a:pt x="1" y="26"/>
                      <a:pt x="1" y="29"/>
                      <a:pt x="1" y="31"/>
                    </a:cubicBezTo>
                    <a:cubicBezTo>
                      <a:pt x="1" y="33"/>
                      <a:pt x="0" y="36"/>
                      <a:pt x="1" y="38"/>
                    </a:cubicBezTo>
                    <a:cubicBezTo>
                      <a:pt x="5" y="39"/>
                      <a:pt x="6" y="44"/>
                      <a:pt x="4" y="47"/>
                    </a:cubicBezTo>
                    <a:cubicBezTo>
                      <a:pt x="4" y="48"/>
                      <a:pt x="8" y="48"/>
                      <a:pt x="8" y="48"/>
                    </a:cubicBezTo>
                    <a:cubicBezTo>
                      <a:pt x="10" y="48"/>
                      <a:pt x="11" y="46"/>
                      <a:pt x="13" y="44"/>
                    </a:cubicBezTo>
                    <a:cubicBezTo>
                      <a:pt x="15" y="42"/>
                      <a:pt x="15" y="39"/>
                      <a:pt x="19" y="41"/>
                    </a:cubicBezTo>
                    <a:cubicBezTo>
                      <a:pt x="23" y="43"/>
                      <a:pt x="27" y="44"/>
                      <a:pt x="29" y="39"/>
                    </a:cubicBezTo>
                    <a:cubicBezTo>
                      <a:pt x="29" y="38"/>
                      <a:pt x="29" y="37"/>
                      <a:pt x="31" y="37"/>
                    </a:cubicBezTo>
                    <a:cubicBezTo>
                      <a:pt x="33" y="37"/>
                      <a:pt x="34" y="35"/>
                      <a:pt x="34" y="34"/>
                    </a:cubicBezTo>
                    <a:cubicBezTo>
                      <a:pt x="36" y="31"/>
                      <a:pt x="40" y="28"/>
                      <a:pt x="43" y="26"/>
                    </a:cubicBezTo>
                    <a:cubicBezTo>
                      <a:pt x="45" y="25"/>
                      <a:pt x="46" y="24"/>
                      <a:pt x="44" y="22"/>
                    </a:cubicBezTo>
                    <a:cubicBezTo>
                      <a:pt x="43" y="21"/>
                      <a:pt x="40" y="22"/>
                      <a:pt x="40" y="21"/>
                    </a:cubicBezTo>
                    <a:cubicBezTo>
                      <a:pt x="39" y="20"/>
                      <a:pt x="38" y="19"/>
                      <a:pt x="38" y="17"/>
                    </a:cubicBezTo>
                    <a:cubicBezTo>
                      <a:pt x="38" y="17"/>
                      <a:pt x="39" y="16"/>
                      <a:pt x="39" y="15"/>
                    </a:cubicBezTo>
                    <a:cubicBezTo>
                      <a:pt x="38" y="15"/>
                      <a:pt x="37" y="15"/>
                      <a:pt x="36" y="14"/>
                    </a:cubicBezTo>
                    <a:cubicBezTo>
                      <a:pt x="36" y="14"/>
                      <a:pt x="37" y="13"/>
                      <a:pt x="36" y="13"/>
                    </a:cubicBezTo>
                    <a:cubicBezTo>
                      <a:pt x="35" y="13"/>
                      <a:pt x="35" y="12"/>
                      <a:pt x="34" y="12"/>
                    </a:cubicBezTo>
                    <a:cubicBezTo>
                      <a:pt x="32" y="11"/>
                      <a:pt x="31" y="10"/>
                      <a:pt x="30" y="7"/>
                    </a:cubicBezTo>
                    <a:cubicBezTo>
                      <a:pt x="30" y="6"/>
                      <a:pt x="27" y="2"/>
                      <a:pt x="25" y="2"/>
                    </a:cubicBezTo>
                    <a:cubicBezTo>
                      <a:pt x="25" y="2"/>
                      <a:pt x="26" y="2"/>
                      <a:pt x="25" y="2"/>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90" name="Freeform 736">
                <a:extLst>
                  <a:ext uri="{FF2B5EF4-FFF2-40B4-BE49-F238E27FC236}">
                    <a16:creationId xmlns:a16="http://schemas.microsoft.com/office/drawing/2014/main" id="{D7FC94AB-07F2-6572-9991-FBDC432BC9BE}"/>
                  </a:ext>
                </a:extLst>
              </p:cNvPr>
              <p:cNvSpPr>
                <a:spLocks/>
              </p:cNvSpPr>
              <p:nvPr/>
            </p:nvSpPr>
            <p:spPr bwMode="auto">
              <a:xfrm>
                <a:off x="6459909" y="4757845"/>
                <a:ext cx="205650" cy="193021"/>
              </a:xfrm>
              <a:custGeom>
                <a:avLst/>
                <a:gdLst>
                  <a:gd name="T0" fmla="*/ 39 w 39"/>
                  <a:gd name="T1" fmla="*/ 22 h 35"/>
                  <a:gd name="T2" fmla="*/ 38 w 39"/>
                  <a:gd name="T3" fmla="*/ 18 h 35"/>
                  <a:gd name="T4" fmla="*/ 39 w 39"/>
                  <a:gd name="T5" fmla="*/ 14 h 35"/>
                  <a:gd name="T6" fmla="*/ 38 w 39"/>
                  <a:gd name="T7" fmla="*/ 7 h 35"/>
                  <a:gd name="T8" fmla="*/ 27 w 39"/>
                  <a:gd name="T9" fmla="*/ 2 h 35"/>
                  <a:gd name="T10" fmla="*/ 24 w 39"/>
                  <a:gd name="T11" fmla="*/ 0 h 35"/>
                  <a:gd name="T12" fmla="*/ 19 w 39"/>
                  <a:gd name="T13" fmla="*/ 3 h 35"/>
                  <a:gd name="T14" fmla="*/ 13 w 39"/>
                  <a:gd name="T15" fmla="*/ 7 h 35"/>
                  <a:gd name="T16" fmla="*/ 9 w 39"/>
                  <a:gd name="T17" fmla="*/ 12 h 35"/>
                  <a:gd name="T18" fmla="*/ 2 w 39"/>
                  <a:gd name="T19" fmla="*/ 12 h 35"/>
                  <a:gd name="T20" fmla="*/ 5 w 39"/>
                  <a:gd name="T21" fmla="*/ 16 h 35"/>
                  <a:gd name="T22" fmla="*/ 8 w 39"/>
                  <a:gd name="T23" fmla="*/ 21 h 35"/>
                  <a:gd name="T24" fmla="*/ 11 w 39"/>
                  <a:gd name="T25" fmla="*/ 23 h 35"/>
                  <a:gd name="T26" fmla="*/ 11 w 39"/>
                  <a:gd name="T27" fmla="*/ 24 h 35"/>
                  <a:gd name="T28" fmla="*/ 14 w 39"/>
                  <a:gd name="T29" fmla="*/ 25 h 35"/>
                  <a:gd name="T30" fmla="*/ 13 w 39"/>
                  <a:gd name="T31" fmla="*/ 28 h 35"/>
                  <a:gd name="T32" fmla="*/ 15 w 39"/>
                  <a:gd name="T33" fmla="*/ 31 h 35"/>
                  <a:gd name="T34" fmla="*/ 20 w 39"/>
                  <a:gd name="T35" fmla="*/ 34 h 35"/>
                  <a:gd name="T36" fmla="*/ 25 w 39"/>
                  <a:gd name="T37" fmla="*/ 35 h 35"/>
                  <a:gd name="T38" fmla="*/ 27 w 39"/>
                  <a:gd name="T39" fmla="*/ 35 h 35"/>
                  <a:gd name="T40" fmla="*/ 34 w 39"/>
                  <a:gd name="T41" fmla="*/ 31 h 35"/>
                  <a:gd name="T42" fmla="*/ 36 w 39"/>
                  <a:gd name="T43" fmla="*/ 27 h 35"/>
                  <a:gd name="T44" fmla="*/ 39 w 39"/>
                  <a:gd name="T45" fmla="*/ 2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35">
                    <a:moveTo>
                      <a:pt x="39" y="22"/>
                    </a:moveTo>
                    <a:cubicBezTo>
                      <a:pt x="39" y="21"/>
                      <a:pt x="38" y="19"/>
                      <a:pt x="38" y="18"/>
                    </a:cubicBezTo>
                    <a:cubicBezTo>
                      <a:pt x="38" y="16"/>
                      <a:pt x="39" y="15"/>
                      <a:pt x="39" y="14"/>
                    </a:cubicBezTo>
                    <a:cubicBezTo>
                      <a:pt x="39" y="11"/>
                      <a:pt x="39" y="9"/>
                      <a:pt x="38" y="7"/>
                    </a:cubicBezTo>
                    <a:cubicBezTo>
                      <a:pt x="38" y="4"/>
                      <a:pt x="29" y="2"/>
                      <a:pt x="27" y="2"/>
                    </a:cubicBezTo>
                    <a:cubicBezTo>
                      <a:pt x="27" y="0"/>
                      <a:pt x="27" y="0"/>
                      <a:pt x="24" y="0"/>
                    </a:cubicBezTo>
                    <a:cubicBezTo>
                      <a:pt x="21" y="0"/>
                      <a:pt x="21" y="1"/>
                      <a:pt x="19" y="3"/>
                    </a:cubicBezTo>
                    <a:cubicBezTo>
                      <a:pt x="18" y="5"/>
                      <a:pt x="15" y="6"/>
                      <a:pt x="13" y="7"/>
                    </a:cubicBezTo>
                    <a:cubicBezTo>
                      <a:pt x="12" y="9"/>
                      <a:pt x="11" y="12"/>
                      <a:pt x="9" y="12"/>
                    </a:cubicBezTo>
                    <a:cubicBezTo>
                      <a:pt x="7" y="12"/>
                      <a:pt x="5" y="11"/>
                      <a:pt x="2" y="12"/>
                    </a:cubicBezTo>
                    <a:cubicBezTo>
                      <a:pt x="0" y="13"/>
                      <a:pt x="4" y="15"/>
                      <a:pt x="5" y="16"/>
                    </a:cubicBezTo>
                    <a:cubicBezTo>
                      <a:pt x="6" y="18"/>
                      <a:pt x="6" y="20"/>
                      <a:pt x="8" y="21"/>
                    </a:cubicBezTo>
                    <a:cubicBezTo>
                      <a:pt x="9" y="22"/>
                      <a:pt x="10" y="23"/>
                      <a:pt x="11" y="23"/>
                    </a:cubicBezTo>
                    <a:cubicBezTo>
                      <a:pt x="12" y="23"/>
                      <a:pt x="11" y="24"/>
                      <a:pt x="11" y="24"/>
                    </a:cubicBezTo>
                    <a:cubicBezTo>
                      <a:pt x="12" y="24"/>
                      <a:pt x="13" y="25"/>
                      <a:pt x="14" y="25"/>
                    </a:cubicBezTo>
                    <a:cubicBezTo>
                      <a:pt x="14" y="26"/>
                      <a:pt x="13" y="27"/>
                      <a:pt x="13" y="28"/>
                    </a:cubicBezTo>
                    <a:cubicBezTo>
                      <a:pt x="13" y="29"/>
                      <a:pt x="14" y="31"/>
                      <a:pt x="15" y="31"/>
                    </a:cubicBezTo>
                    <a:cubicBezTo>
                      <a:pt x="18" y="31"/>
                      <a:pt x="19" y="31"/>
                      <a:pt x="20" y="34"/>
                    </a:cubicBezTo>
                    <a:cubicBezTo>
                      <a:pt x="21" y="35"/>
                      <a:pt x="23" y="34"/>
                      <a:pt x="25" y="35"/>
                    </a:cubicBezTo>
                    <a:cubicBezTo>
                      <a:pt x="26" y="35"/>
                      <a:pt x="26" y="35"/>
                      <a:pt x="27" y="35"/>
                    </a:cubicBezTo>
                    <a:cubicBezTo>
                      <a:pt x="31" y="35"/>
                      <a:pt x="32" y="34"/>
                      <a:pt x="34" y="31"/>
                    </a:cubicBezTo>
                    <a:cubicBezTo>
                      <a:pt x="35" y="30"/>
                      <a:pt x="36" y="28"/>
                      <a:pt x="36" y="27"/>
                    </a:cubicBezTo>
                    <a:cubicBezTo>
                      <a:pt x="37" y="25"/>
                      <a:pt x="39" y="24"/>
                      <a:pt x="39" y="22"/>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91" name="Freeform 737">
                <a:extLst>
                  <a:ext uri="{FF2B5EF4-FFF2-40B4-BE49-F238E27FC236}">
                    <a16:creationId xmlns:a16="http://schemas.microsoft.com/office/drawing/2014/main" id="{58A18601-816E-7DAF-ACF4-C5582A9B9526}"/>
                  </a:ext>
                </a:extLst>
              </p:cNvPr>
              <p:cNvSpPr>
                <a:spLocks/>
              </p:cNvSpPr>
              <p:nvPr/>
            </p:nvSpPr>
            <p:spPr bwMode="auto">
              <a:xfrm>
                <a:off x="6597605" y="5045484"/>
                <a:ext cx="51859" cy="62449"/>
              </a:xfrm>
              <a:custGeom>
                <a:avLst/>
                <a:gdLst>
                  <a:gd name="T0" fmla="*/ 5 w 10"/>
                  <a:gd name="T1" fmla="*/ 1 h 11"/>
                  <a:gd name="T2" fmla="*/ 7 w 10"/>
                  <a:gd name="T3" fmla="*/ 9 h 11"/>
                  <a:gd name="T4" fmla="*/ 5 w 10"/>
                  <a:gd name="T5" fmla="*/ 1 h 11"/>
                  <a:gd name="T6" fmla="*/ 5 w 10"/>
                  <a:gd name="T7" fmla="*/ 1 h 11"/>
                </a:gdLst>
                <a:ahLst/>
                <a:cxnLst>
                  <a:cxn ang="0">
                    <a:pos x="T0" y="T1"/>
                  </a:cxn>
                  <a:cxn ang="0">
                    <a:pos x="T2" y="T3"/>
                  </a:cxn>
                  <a:cxn ang="0">
                    <a:pos x="T4" y="T5"/>
                  </a:cxn>
                  <a:cxn ang="0">
                    <a:pos x="T6" y="T7"/>
                  </a:cxn>
                </a:cxnLst>
                <a:rect l="0" t="0" r="r" b="b"/>
                <a:pathLst>
                  <a:path w="10" h="11">
                    <a:moveTo>
                      <a:pt x="5" y="1"/>
                    </a:moveTo>
                    <a:cubicBezTo>
                      <a:pt x="0" y="2"/>
                      <a:pt x="3" y="11"/>
                      <a:pt x="7" y="9"/>
                    </a:cubicBezTo>
                    <a:cubicBezTo>
                      <a:pt x="10" y="8"/>
                      <a:pt x="9" y="0"/>
                      <a:pt x="5" y="1"/>
                    </a:cubicBezTo>
                    <a:cubicBezTo>
                      <a:pt x="3" y="1"/>
                      <a:pt x="6" y="1"/>
                      <a:pt x="5" y="1"/>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92" name="Freeform 738">
                <a:extLst>
                  <a:ext uri="{FF2B5EF4-FFF2-40B4-BE49-F238E27FC236}">
                    <a16:creationId xmlns:a16="http://schemas.microsoft.com/office/drawing/2014/main" id="{3AECF309-B246-ECB8-CCF2-65E68237B81E}"/>
                  </a:ext>
                </a:extLst>
              </p:cNvPr>
              <p:cNvSpPr>
                <a:spLocks noEditPoints="1"/>
              </p:cNvSpPr>
              <p:nvPr/>
            </p:nvSpPr>
            <p:spPr bwMode="auto">
              <a:xfrm>
                <a:off x="6245319" y="4945190"/>
                <a:ext cx="414874" cy="384149"/>
              </a:xfrm>
              <a:custGeom>
                <a:avLst/>
                <a:gdLst>
                  <a:gd name="T0" fmla="*/ 74 w 79"/>
                  <a:gd name="T1" fmla="*/ 27 h 69"/>
                  <a:gd name="T2" fmla="*/ 69 w 79"/>
                  <a:gd name="T3" fmla="*/ 22 h 69"/>
                  <a:gd name="T4" fmla="*/ 72 w 79"/>
                  <a:gd name="T5" fmla="*/ 19 h 69"/>
                  <a:gd name="T6" fmla="*/ 75 w 79"/>
                  <a:gd name="T7" fmla="*/ 20 h 69"/>
                  <a:gd name="T8" fmla="*/ 75 w 79"/>
                  <a:gd name="T9" fmla="*/ 11 h 69"/>
                  <a:gd name="T10" fmla="*/ 73 w 79"/>
                  <a:gd name="T11" fmla="*/ 7 h 69"/>
                  <a:gd name="T12" fmla="*/ 72 w 79"/>
                  <a:gd name="T13" fmla="*/ 1 h 69"/>
                  <a:gd name="T14" fmla="*/ 66 w 79"/>
                  <a:gd name="T15" fmla="*/ 1 h 69"/>
                  <a:gd name="T16" fmla="*/ 60 w 79"/>
                  <a:gd name="T17" fmla="*/ 2 h 69"/>
                  <a:gd name="T18" fmla="*/ 55 w 79"/>
                  <a:gd name="T19" fmla="*/ 5 h 69"/>
                  <a:gd name="T20" fmla="*/ 51 w 79"/>
                  <a:gd name="T21" fmla="*/ 8 h 69"/>
                  <a:gd name="T22" fmla="*/ 49 w 79"/>
                  <a:gd name="T23" fmla="*/ 12 h 69"/>
                  <a:gd name="T24" fmla="*/ 45 w 79"/>
                  <a:gd name="T25" fmla="*/ 14 h 69"/>
                  <a:gd name="T26" fmla="*/ 44 w 79"/>
                  <a:gd name="T27" fmla="*/ 17 h 69"/>
                  <a:gd name="T28" fmla="*/ 34 w 79"/>
                  <a:gd name="T29" fmla="*/ 17 h 69"/>
                  <a:gd name="T30" fmla="*/ 28 w 79"/>
                  <a:gd name="T31" fmla="*/ 21 h 69"/>
                  <a:gd name="T32" fmla="*/ 24 w 79"/>
                  <a:gd name="T33" fmla="*/ 24 h 69"/>
                  <a:gd name="T34" fmla="*/ 20 w 79"/>
                  <a:gd name="T35" fmla="*/ 23 h 69"/>
                  <a:gd name="T36" fmla="*/ 17 w 79"/>
                  <a:gd name="T37" fmla="*/ 14 h 69"/>
                  <a:gd name="T38" fmla="*/ 17 w 79"/>
                  <a:gd name="T39" fmla="*/ 29 h 69"/>
                  <a:gd name="T40" fmla="*/ 17 w 79"/>
                  <a:gd name="T41" fmla="*/ 33 h 69"/>
                  <a:gd name="T42" fmla="*/ 9 w 79"/>
                  <a:gd name="T43" fmla="*/ 35 h 69"/>
                  <a:gd name="T44" fmla="*/ 6 w 79"/>
                  <a:gd name="T45" fmla="*/ 34 h 69"/>
                  <a:gd name="T46" fmla="*/ 2 w 79"/>
                  <a:gd name="T47" fmla="*/ 33 h 69"/>
                  <a:gd name="T48" fmla="*/ 3 w 79"/>
                  <a:gd name="T49" fmla="*/ 40 h 69"/>
                  <a:gd name="T50" fmla="*/ 5 w 79"/>
                  <a:gd name="T51" fmla="*/ 45 h 69"/>
                  <a:gd name="T52" fmla="*/ 9 w 79"/>
                  <a:gd name="T53" fmla="*/ 56 h 69"/>
                  <a:gd name="T54" fmla="*/ 8 w 79"/>
                  <a:gd name="T55" fmla="*/ 60 h 69"/>
                  <a:gd name="T56" fmla="*/ 9 w 79"/>
                  <a:gd name="T57" fmla="*/ 62 h 69"/>
                  <a:gd name="T58" fmla="*/ 10 w 79"/>
                  <a:gd name="T59" fmla="*/ 66 h 69"/>
                  <a:gd name="T60" fmla="*/ 11 w 79"/>
                  <a:gd name="T61" fmla="*/ 64 h 69"/>
                  <a:gd name="T62" fmla="*/ 15 w 79"/>
                  <a:gd name="T63" fmla="*/ 68 h 69"/>
                  <a:gd name="T64" fmla="*/ 21 w 79"/>
                  <a:gd name="T65" fmla="*/ 66 h 69"/>
                  <a:gd name="T66" fmla="*/ 26 w 79"/>
                  <a:gd name="T67" fmla="*/ 65 h 69"/>
                  <a:gd name="T68" fmla="*/ 31 w 79"/>
                  <a:gd name="T69" fmla="*/ 64 h 69"/>
                  <a:gd name="T70" fmla="*/ 38 w 79"/>
                  <a:gd name="T71" fmla="*/ 64 h 69"/>
                  <a:gd name="T72" fmla="*/ 39 w 79"/>
                  <a:gd name="T73" fmla="*/ 64 h 69"/>
                  <a:gd name="T74" fmla="*/ 41 w 79"/>
                  <a:gd name="T75" fmla="*/ 63 h 69"/>
                  <a:gd name="T76" fmla="*/ 42 w 79"/>
                  <a:gd name="T77" fmla="*/ 62 h 69"/>
                  <a:gd name="T78" fmla="*/ 44 w 79"/>
                  <a:gd name="T79" fmla="*/ 65 h 69"/>
                  <a:gd name="T80" fmla="*/ 46 w 79"/>
                  <a:gd name="T81" fmla="*/ 62 h 69"/>
                  <a:gd name="T82" fmla="*/ 57 w 79"/>
                  <a:gd name="T83" fmla="*/ 56 h 69"/>
                  <a:gd name="T84" fmla="*/ 65 w 79"/>
                  <a:gd name="T85" fmla="*/ 48 h 69"/>
                  <a:gd name="T86" fmla="*/ 72 w 79"/>
                  <a:gd name="T87" fmla="*/ 37 h 69"/>
                  <a:gd name="T88" fmla="*/ 77 w 79"/>
                  <a:gd name="T89" fmla="*/ 33 h 69"/>
                  <a:gd name="T90" fmla="*/ 79 w 79"/>
                  <a:gd name="T91" fmla="*/ 25 h 69"/>
                  <a:gd name="T92" fmla="*/ 76 w 79"/>
                  <a:gd name="T93" fmla="*/ 25 h 69"/>
                  <a:gd name="T94" fmla="*/ 74 w 79"/>
                  <a:gd name="T95" fmla="*/ 27 h 69"/>
                  <a:gd name="T96" fmla="*/ 62 w 79"/>
                  <a:gd name="T97" fmla="*/ 39 h 69"/>
                  <a:gd name="T98" fmla="*/ 61 w 79"/>
                  <a:gd name="T99" fmla="*/ 41 h 69"/>
                  <a:gd name="T100" fmla="*/ 57 w 79"/>
                  <a:gd name="T101" fmla="*/ 43 h 69"/>
                  <a:gd name="T102" fmla="*/ 55 w 79"/>
                  <a:gd name="T103" fmla="*/ 44 h 69"/>
                  <a:gd name="T104" fmla="*/ 52 w 79"/>
                  <a:gd name="T105" fmla="*/ 41 h 69"/>
                  <a:gd name="T106" fmla="*/ 56 w 79"/>
                  <a:gd name="T107" fmla="*/ 35 h 69"/>
                  <a:gd name="T108" fmla="*/ 60 w 79"/>
                  <a:gd name="T109" fmla="*/ 35 h 69"/>
                  <a:gd name="T110" fmla="*/ 62 w 79"/>
                  <a:gd name="T111" fmla="*/ 39 h 69"/>
                  <a:gd name="T112" fmla="*/ 62 w 79"/>
                  <a:gd name="T113" fmla="*/ 3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 h="69">
                    <a:moveTo>
                      <a:pt x="74" y="27"/>
                    </a:moveTo>
                    <a:cubicBezTo>
                      <a:pt x="71" y="27"/>
                      <a:pt x="68" y="24"/>
                      <a:pt x="69" y="22"/>
                    </a:cubicBezTo>
                    <a:cubicBezTo>
                      <a:pt x="69" y="20"/>
                      <a:pt x="71" y="19"/>
                      <a:pt x="72" y="19"/>
                    </a:cubicBezTo>
                    <a:cubicBezTo>
                      <a:pt x="73" y="19"/>
                      <a:pt x="74" y="20"/>
                      <a:pt x="75" y="20"/>
                    </a:cubicBezTo>
                    <a:cubicBezTo>
                      <a:pt x="75" y="17"/>
                      <a:pt x="76" y="14"/>
                      <a:pt x="75" y="11"/>
                    </a:cubicBezTo>
                    <a:cubicBezTo>
                      <a:pt x="74" y="10"/>
                      <a:pt x="73" y="8"/>
                      <a:pt x="73" y="7"/>
                    </a:cubicBezTo>
                    <a:cubicBezTo>
                      <a:pt x="72" y="5"/>
                      <a:pt x="72" y="3"/>
                      <a:pt x="72" y="1"/>
                    </a:cubicBezTo>
                    <a:cubicBezTo>
                      <a:pt x="70" y="2"/>
                      <a:pt x="67" y="1"/>
                      <a:pt x="66" y="1"/>
                    </a:cubicBezTo>
                    <a:cubicBezTo>
                      <a:pt x="63" y="0"/>
                      <a:pt x="61" y="0"/>
                      <a:pt x="60" y="2"/>
                    </a:cubicBezTo>
                    <a:cubicBezTo>
                      <a:pt x="58" y="3"/>
                      <a:pt x="56" y="3"/>
                      <a:pt x="55" y="5"/>
                    </a:cubicBezTo>
                    <a:cubicBezTo>
                      <a:pt x="54" y="6"/>
                      <a:pt x="52" y="7"/>
                      <a:pt x="51" y="8"/>
                    </a:cubicBezTo>
                    <a:cubicBezTo>
                      <a:pt x="50" y="9"/>
                      <a:pt x="50" y="11"/>
                      <a:pt x="49" y="12"/>
                    </a:cubicBezTo>
                    <a:cubicBezTo>
                      <a:pt x="48" y="14"/>
                      <a:pt x="46" y="12"/>
                      <a:pt x="45" y="14"/>
                    </a:cubicBezTo>
                    <a:cubicBezTo>
                      <a:pt x="44" y="15"/>
                      <a:pt x="45" y="16"/>
                      <a:pt x="44" y="17"/>
                    </a:cubicBezTo>
                    <a:cubicBezTo>
                      <a:pt x="42" y="21"/>
                      <a:pt x="37" y="18"/>
                      <a:pt x="34" y="17"/>
                    </a:cubicBezTo>
                    <a:cubicBezTo>
                      <a:pt x="31" y="15"/>
                      <a:pt x="30" y="19"/>
                      <a:pt x="28" y="21"/>
                    </a:cubicBezTo>
                    <a:cubicBezTo>
                      <a:pt x="27" y="22"/>
                      <a:pt x="26" y="24"/>
                      <a:pt x="24" y="24"/>
                    </a:cubicBezTo>
                    <a:cubicBezTo>
                      <a:pt x="24" y="24"/>
                      <a:pt x="20" y="24"/>
                      <a:pt x="20" y="23"/>
                    </a:cubicBezTo>
                    <a:cubicBezTo>
                      <a:pt x="22" y="20"/>
                      <a:pt x="21" y="15"/>
                      <a:pt x="17" y="14"/>
                    </a:cubicBezTo>
                    <a:cubicBezTo>
                      <a:pt x="17" y="19"/>
                      <a:pt x="17" y="24"/>
                      <a:pt x="17" y="29"/>
                    </a:cubicBezTo>
                    <a:cubicBezTo>
                      <a:pt x="17" y="29"/>
                      <a:pt x="18" y="32"/>
                      <a:pt x="17" y="33"/>
                    </a:cubicBezTo>
                    <a:cubicBezTo>
                      <a:pt x="14" y="35"/>
                      <a:pt x="13" y="36"/>
                      <a:pt x="9" y="35"/>
                    </a:cubicBezTo>
                    <a:cubicBezTo>
                      <a:pt x="8" y="35"/>
                      <a:pt x="7" y="35"/>
                      <a:pt x="6" y="34"/>
                    </a:cubicBezTo>
                    <a:cubicBezTo>
                      <a:pt x="5" y="32"/>
                      <a:pt x="4" y="31"/>
                      <a:pt x="2" y="33"/>
                    </a:cubicBezTo>
                    <a:cubicBezTo>
                      <a:pt x="0" y="35"/>
                      <a:pt x="2" y="38"/>
                      <a:pt x="3" y="40"/>
                    </a:cubicBezTo>
                    <a:cubicBezTo>
                      <a:pt x="4" y="41"/>
                      <a:pt x="5" y="43"/>
                      <a:pt x="5" y="45"/>
                    </a:cubicBezTo>
                    <a:cubicBezTo>
                      <a:pt x="7" y="49"/>
                      <a:pt x="11" y="51"/>
                      <a:pt x="9" y="56"/>
                    </a:cubicBezTo>
                    <a:cubicBezTo>
                      <a:pt x="8" y="58"/>
                      <a:pt x="7" y="58"/>
                      <a:pt x="8" y="60"/>
                    </a:cubicBezTo>
                    <a:cubicBezTo>
                      <a:pt x="9" y="61"/>
                      <a:pt x="9" y="62"/>
                      <a:pt x="9" y="62"/>
                    </a:cubicBezTo>
                    <a:cubicBezTo>
                      <a:pt x="10" y="63"/>
                      <a:pt x="9" y="65"/>
                      <a:pt x="10" y="66"/>
                    </a:cubicBezTo>
                    <a:cubicBezTo>
                      <a:pt x="10" y="66"/>
                      <a:pt x="10" y="64"/>
                      <a:pt x="11" y="64"/>
                    </a:cubicBezTo>
                    <a:cubicBezTo>
                      <a:pt x="11" y="64"/>
                      <a:pt x="14" y="67"/>
                      <a:pt x="15" y="68"/>
                    </a:cubicBezTo>
                    <a:cubicBezTo>
                      <a:pt x="17" y="69"/>
                      <a:pt x="19" y="66"/>
                      <a:pt x="21" y="66"/>
                    </a:cubicBezTo>
                    <a:cubicBezTo>
                      <a:pt x="23" y="65"/>
                      <a:pt x="25" y="67"/>
                      <a:pt x="26" y="65"/>
                    </a:cubicBezTo>
                    <a:cubicBezTo>
                      <a:pt x="28" y="64"/>
                      <a:pt x="29" y="64"/>
                      <a:pt x="31" y="64"/>
                    </a:cubicBezTo>
                    <a:cubicBezTo>
                      <a:pt x="33" y="64"/>
                      <a:pt x="35" y="64"/>
                      <a:pt x="38" y="64"/>
                    </a:cubicBezTo>
                    <a:cubicBezTo>
                      <a:pt x="38" y="64"/>
                      <a:pt x="39" y="64"/>
                      <a:pt x="39" y="64"/>
                    </a:cubicBezTo>
                    <a:cubicBezTo>
                      <a:pt x="40" y="64"/>
                      <a:pt x="40" y="63"/>
                      <a:pt x="41" y="63"/>
                    </a:cubicBezTo>
                    <a:cubicBezTo>
                      <a:pt x="41" y="63"/>
                      <a:pt x="41" y="62"/>
                      <a:pt x="42" y="62"/>
                    </a:cubicBezTo>
                    <a:cubicBezTo>
                      <a:pt x="42" y="63"/>
                      <a:pt x="42" y="65"/>
                      <a:pt x="44" y="65"/>
                    </a:cubicBezTo>
                    <a:cubicBezTo>
                      <a:pt x="44" y="65"/>
                      <a:pt x="43" y="61"/>
                      <a:pt x="46" y="62"/>
                    </a:cubicBezTo>
                    <a:cubicBezTo>
                      <a:pt x="50" y="63"/>
                      <a:pt x="54" y="59"/>
                      <a:pt x="57" y="56"/>
                    </a:cubicBezTo>
                    <a:cubicBezTo>
                      <a:pt x="60" y="54"/>
                      <a:pt x="62" y="51"/>
                      <a:pt x="65" y="48"/>
                    </a:cubicBezTo>
                    <a:cubicBezTo>
                      <a:pt x="68" y="45"/>
                      <a:pt x="69" y="41"/>
                      <a:pt x="72" y="37"/>
                    </a:cubicBezTo>
                    <a:cubicBezTo>
                      <a:pt x="73" y="36"/>
                      <a:pt x="76" y="35"/>
                      <a:pt x="77" y="33"/>
                    </a:cubicBezTo>
                    <a:cubicBezTo>
                      <a:pt x="78" y="31"/>
                      <a:pt x="79" y="27"/>
                      <a:pt x="79" y="25"/>
                    </a:cubicBezTo>
                    <a:cubicBezTo>
                      <a:pt x="78" y="25"/>
                      <a:pt x="77" y="25"/>
                      <a:pt x="76" y="25"/>
                    </a:cubicBezTo>
                    <a:cubicBezTo>
                      <a:pt x="75" y="25"/>
                      <a:pt x="75" y="27"/>
                      <a:pt x="74" y="27"/>
                    </a:cubicBezTo>
                    <a:close/>
                    <a:moveTo>
                      <a:pt x="62" y="39"/>
                    </a:moveTo>
                    <a:cubicBezTo>
                      <a:pt x="61" y="39"/>
                      <a:pt x="61" y="41"/>
                      <a:pt x="61" y="41"/>
                    </a:cubicBezTo>
                    <a:cubicBezTo>
                      <a:pt x="60" y="43"/>
                      <a:pt x="58" y="42"/>
                      <a:pt x="57" y="43"/>
                    </a:cubicBezTo>
                    <a:cubicBezTo>
                      <a:pt x="56" y="43"/>
                      <a:pt x="56" y="44"/>
                      <a:pt x="55" y="44"/>
                    </a:cubicBezTo>
                    <a:cubicBezTo>
                      <a:pt x="53" y="44"/>
                      <a:pt x="52" y="42"/>
                      <a:pt x="52" y="41"/>
                    </a:cubicBezTo>
                    <a:cubicBezTo>
                      <a:pt x="51" y="39"/>
                      <a:pt x="54" y="36"/>
                      <a:pt x="56" y="35"/>
                    </a:cubicBezTo>
                    <a:cubicBezTo>
                      <a:pt x="57" y="34"/>
                      <a:pt x="59" y="34"/>
                      <a:pt x="60" y="35"/>
                    </a:cubicBezTo>
                    <a:cubicBezTo>
                      <a:pt x="61" y="36"/>
                      <a:pt x="64" y="38"/>
                      <a:pt x="62" y="39"/>
                    </a:cubicBezTo>
                    <a:cubicBezTo>
                      <a:pt x="61" y="39"/>
                      <a:pt x="63" y="38"/>
                      <a:pt x="62" y="39"/>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93" name="Freeform 739">
                <a:extLst>
                  <a:ext uri="{FF2B5EF4-FFF2-40B4-BE49-F238E27FC236}">
                    <a16:creationId xmlns:a16="http://schemas.microsoft.com/office/drawing/2014/main" id="{92FE17C6-B8FB-6A6B-B284-58EF17496088}"/>
                  </a:ext>
                </a:extLst>
              </p:cNvPr>
              <p:cNvSpPr>
                <a:spLocks/>
              </p:cNvSpPr>
              <p:nvPr/>
            </p:nvSpPr>
            <p:spPr bwMode="auto">
              <a:xfrm>
                <a:off x="6513556" y="5128749"/>
                <a:ext cx="67953" cy="73803"/>
              </a:xfrm>
              <a:custGeom>
                <a:avLst/>
                <a:gdLst>
                  <a:gd name="T0" fmla="*/ 11 w 13"/>
                  <a:gd name="T1" fmla="*/ 4 h 13"/>
                  <a:gd name="T2" fmla="*/ 3 w 13"/>
                  <a:gd name="T3" fmla="*/ 3 h 13"/>
                  <a:gd name="T4" fmla="*/ 2 w 13"/>
                  <a:gd name="T5" fmla="*/ 9 h 13"/>
                  <a:gd name="T6" fmla="*/ 7 w 13"/>
                  <a:gd name="T7" fmla="*/ 9 h 13"/>
                  <a:gd name="T8" fmla="*/ 11 w 13"/>
                  <a:gd name="T9" fmla="*/ 4 h 13"/>
                  <a:gd name="T10" fmla="*/ 11 w 13"/>
                  <a:gd name="T11" fmla="*/ 4 h 13"/>
                </a:gdLst>
                <a:ahLst/>
                <a:cxnLst>
                  <a:cxn ang="0">
                    <a:pos x="T0" y="T1"/>
                  </a:cxn>
                  <a:cxn ang="0">
                    <a:pos x="T2" y="T3"/>
                  </a:cxn>
                  <a:cxn ang="0">
                    <a:pos x="T4" y="T5"/>
                  </a:cxn>
                  <a:cxn ang="0">
                    <a:pos x="T6" y="T7"/>
                  </a:cxn>
                  <a:cxn ang="0">
                    <a:pos x="T8" y="T9"/>
                  </a:cxn>
                  <a:cxn ang="0">
                    <a:pos x="T10" y="T11"/>
                  </a:cxn>
                </a:cxnLst>
                <a:rect l="0" t="0" r="r" b="b"/>
                <a:pathLst>
                  <a:path w="13" h="13">
                    <a:moveTo>
                      <a:pt x="11" y="4"/>
                    </a:moveTo>
                    <a:cubicBezTo>
                      <a:pt x="9" y="2"/>
                      <a:pt x="5" y="0"/>
                      <a:pt x="3" y="3"/>
                    </a:cubicBezTo>
                    <a:cubicBezTo>
                      <a:pt x="1" y="5"/>
                      <a:pt x="0" y="7"/>
                      <a:pt x="2" y="9"/>
                    </a:cubicBezTo>
                    <a:cubicBezTo>
                      <a:pt x="4" y="13"/>
                      <a:pt x="5" y="9"/>
                      <a:pt x="7" y="9"/>
                    </a:cubicBezTo>
                    <a:cubicBezTo>
                      <a:pt x="10" y="9"/>
                      <a:pt x="13" y="5"/>
                      <a:pt x="11" y="4"/>
                    </a:cubicBezTo>
                    <a:cubicBezTo>
                      <a:pt x="10" y="3"/>
                      <a:pt x="12" y="4"/>
                      <a:pt x="11" y="4"/>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94" name="Freeform 740">
                <a:extLst>
                  <a:ext uri="{FF2B5EF4-FFF2-40B4-BE49-F238E27FC236}">
                    <a16:creationId xmlns:a16="http://schemas.microsoft.com/office/drawing/2014/main" id="{7E929E66-D54E-C4CB-901F-7F1DFE85C093}"/>
                  </a:ext>
                </a:extLst>
              </p:cNvPr>
              <p:cNvSpPr>
                <a:spLocks/>
              </p:cNvSpPr>
              <p:nvPr/>
            </p:nvSpPr>
            <p:spPr bwMode="auto">
              <a:xfrm>
                <a:off x="6145177" y="4439927"/>
                <a:ext cx="26823" cy="45416"/>
              </a:xfrm>
              <a:custGeom>
                <a:avLst/>
                <a:gdLst>
                  <a:gd name="T0" fmla="*/ 2 w 5"/>
                  <a:gd name="T1" fmla="*/ 5 h 8"/>
                  <a:gd name="T2" fmla="*/ 5 w 5"/>
                  <a:gd name="T3" fmla="*/ 1 h 8"/>
                  <a:gd name="T4" fmla="*/ 1 w 5"/>
                  <a:gd name="T5" fmla="*/ 3 h 8"/>
                  <a:gd name="T6" fmla="*/ 0 w 5"/>
                  <a:gd name="T7" fmla="*/ 8 h 8"/>
                  <a:gd name="T8" fmla="*/ 2 w 5"/>
                  <a:gd name="T9" fmla="*/ 5 h 8"/>
                </a:gdLst>
                <a:ahLst/>
                <a:cxnLst>
                  <a:cxn ang="0">
                    <a:pos x="T0" y="T1"/>
                  </a:cxn>
                  <a:cxn ang="0">
                    <a:pos x="T2" y="T3"/>
                  </a:cxn>
                  <a:cxn ang="0">
                    <a:pos x="T4" y="T5"/>
                  </a:cxn>
                  <a:cxn ang="0">
                    <a:pos x="T6" y="T7"/>
                  </a:cxn>
                  <a:cxn ang="0">
                    <a:pos x="T8" y="T9"/>
                  </a:cxn>
                </a:cxnLst>
                <a:rect l="0" t="0" r="r" b="b"/>
                <a:pathLst>
                  <a:path w="5" h="8">
                    <a:moveTo>
                      <a:pt x="2" y="5"/>
                    </a:moveTo>
                    <a:cubicBezTo>
                      <a:pt x="2" y="4"/>
                      <a:pt x="4" y="2"/>
                      <a:pt x="5" y="1"/>
                    </a:cubicBezTo>
                    <a:cubicBezTo>
                      <a:pt x="4" y="0"/>
                      <a:pt x="2" y="2"/>
                      <a:pt x="1" y="3"/>
                    </a:cubicBezTo>
                    <a:cubicBezTo>
                      <a:pt x="0" y="4"/>
                      <a:pt x="0" y="6"/>
                      <a:pt x="0" y="8"/>
                    </a:cubicBezTo>
                    <a:cubicBezTo>
                      <a:pt x="2" y="7"/>
                      <a:pt x="2" y="6"/>
                      <a:pt x="2" y="5"/>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95" name="Freeform 741">
                <a:extLst>
                  <a:ext uri="{FF2B5EF4-FFF2-40B4-BE49-F238E27FC236}">
                    <a16:creationId xmlns:a16="http://schemas.microsoft.com/office/drawing/2014/main" id="{BADDF170-E499-020D-13CD-76869817AAF3}"/>
                  </a:ext>
                </a:extLst>
              </p:cNvPr>
              <p:cNvSpPr>
                <a:spLocks/>
              </p:cNvSpPr>
              <p:nvPr/>
            </p:nvSpPr>
            <p:spPr bwMode="auto">
              <a:xfrm>
                <a:off x="6120140" y="4212845"/>
                <a:ext cx="182402" cy="249792"/>
              </a:xfrm>
              <a:custGeom>
                <a:avLst/>
                <a:gdLst>
                  <a:gd name="T0" fmla="*/ 11 w 35"/>
                  <a:gd name="T1" fmla="*/ 44 h 45"/>
                  <a:gd name="T2" fmla="*/ 15 w 35"/>
                  <a:gd name="T3" fmla="*/ 41 h 45"/>
                  <a:gd name="T4" fmla="*/ 16 w 35"/>
                  <a:gd name="T5" fmla="*/ 43 h 45"/>
                  <a:gd name="T6" fmla="*/ 23 w 35"/>
                  <a:gd name="T7" fmla="*/ 37 h 45"/>
                  <a:gd name="T8" fmla="*/ 25 w 35"/>
                  <a:gd name="T9" fmla="*/ 26 h 45"/>
                  <a:gd name="T10" fmla="*/ 31 w 35"/>
                  <a:gd name="T11" fmla="*/ 16 h 45"/>
                  <a:gd name="T12" fmla="*/ 33 w 35"/>
                  <a:gd name="T13" fmla="*/ 8 h 45"/>
                  <a:gd name="T14" fmla="*/ 35 w 35"/>
                  <a:gd name="T15" fmla="*/ 2 h 45"/>
                  <a:gd name="T16" fmla="*/ 29 w 35"/>
                  <a:gd name="T17" fmla="*/ 1 h 45"/>
                  <a:gd name="T18" fmla="*/ 26 w 35"/>
                  <a:gd name="T19" fmla="*/ 2 h 45"/>
                  <a:gd name="T20" fmla="*/ 25 w 35"/>
                  <a:gd name="T21" fmla="*/ 6 h 45"/>
                  <a:gd name="T22" fmla="*/ 20 w 35"/>
                  <a:gd name="T23" fmla="*/ 10 h 45"/>
                  <a:gd name="T24" fmla="*/ 10 w 35"/>
                  <a:gd name="T25" fmla="*/ 8 h 45"/>
                  <a:gd name="T26" fmla="*/ 13 w 35"/>
                  <a:gd name="T27" fmla="*/ 13 h 45"/>
                  <a:gd name="T28" fmla="*/ 14 w 35"/>
                  <a:gd name="T29" fmla="*/ 19 h 45"/>
                  <a:gd name="T30" fmla="*/ 15 w 35"/>
                  <a:gd name="T31" fmla="*/ 22 h 45"/>
                  <a:gd name="T32" fmla="*/ 16 w 35"/>
                  <a:gd name="T33" fmla="*/ 25 h 45"/>
                  <a:gd name="T34" fmla="*/ 15 w 35"/>
                  <a:gd name="T35" fmla="*/ 32 h 45"/>
                  <a:gd name="T36" fmla="*/ 13 w 35"/>
                  <a:gd name="T37" fmla="*/ 31 h 45"/>
                  <a:gd name="T38" fmla="*/ 10 w 35"/>
                  <a:gd name="T39" fmla="*/ 32 h 45"/>
                  <a:gd name="T40" fmla="*/ 8 w 35"/>
                  <a:gd name="T41" fmla="*/ 29 h 45"/>
                  <a:gd name="T42" fmla="*/ 6 w 35"/>
                  <a:gd name="T43" fmla="*/ 32 h 45"/>
                  <a:gd name="T44" fmla="*/ 4 w 35"/>
                  <a:gd name="T45" fmla="*/ 32 h 45"/>
                  <a:gd name="T46" fmla="*/ 3 w 35"/>
                  <a:gd name="T47" fmla="*/ 35 h 45"/>
                  <a:gd name="T48" fmla="*/ 0 w 35"/>
                  <a:gd name="T49" fmla="*/ 39 h 45"/>
                  <a:gd name="T50" fmla="*/ 5 w 35"/>
                  <a:gd name="T51" fmla="*/ 45 h 45"/>
                  <a:gd name="T52" fmla="*/ 8 w 35"/>
                  <a:gd name="T53" fmla="*/ 42 h 45"/>
                  <a:gd name="T54" fmla="*/ 11 w 35"/>
                  <a:gd name="T55" fmla="*/ 44 h 45"/>
                  <a:gd name="T56" fmla="*/ 11 w 35"/>
                  <a:gd name="T57" fmla="*/ 4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45">
                    <a:moveTo>
                      <a:pt x="11" y="44"/>
                    </a:moveTo>
                    <a:cubicBezTo>
                      <a:pt x="12" y="44"/>
                      <a:pt x="14" y="42"/>
                      <a:pt x="15" y="41"/>
                    </a:cubicBezTo>
                    <a:cubicBezTo>
                      <a:pt x="17" y="40"/>
                      <a:pt x="15" y="43"/>
                      <a:pt x="16" y="43"/>
                    </a:cubicBezTo>
                    <a:cubicBezTo>
                      <a:pt x="16" y="43"/>
                      <a:pt x="23" y="39"/>
                      <a:pt x="23" y="37"/>
                    </a:cubicBezTo>
                    <a:cubicBezTo>
                      <a:pt x="23" y="33"/>
                      <a:pt x="23" y="29"/>
                      <a:pt x="25" y="26"/>
                    </a:cubicBezTo>
                    <a:cubicBezTo>
                      <a:pt x="27" y="22"/>
                      <a:pt x="30" y="19"/>
                      <a:pt x="31" y="16"/>
                    </a:cubicBezTo>
                    <a:cubicBezTo>
                      <a:pt x="32" y="13"/>
                      <a:pt x="32" y="11"/>
                      <a:pt x="33" y="8"/>
                    </a:cubicBezTo>
                    <a:cubicBezTo>
                      <a:pt x="33" y="6"/>
                      <a:pt x="35" y="4"/>
                      <a:pt x="35" y="2"/>
                    </a:cubicBezTo>
                    <a:cubicBezTo>
                      <a:pt x="33" y="2"/>
                      <a:pt x="31" y="0"/>
                      <a:pt x="29" y="1"/>
                    </a:cubicBezTo>
                    <a:cubicBezTo>
                      <a:pt x="28" y="1"/>
                      <a:pt x="26" y="1"/>
                      <a:pt x="26" y="2"/>
                    </a:cubicBezTo>
                    <a:cubicBezTo>
                      <a:pt x="25" y="4"/>
                      <a:pt x="25" y="5"/>
                      <a:pt x="25" y="6"/>
                    </a:cubicBezTo>
                    <a:cubicBezTo>
                      <a:pt x="24" y="9"/>
                      <a:pt x="23" y="10"/>
                      <a:pt x="20" y="10"/>
                    </a:cubicBezTo>
                    <a:cubicBezTo>
                      <a:pt x="17" y="9"/>
                      <a:pt x="13" y="8"/>
                      <a:pt x="10" y="8"/>
                    </a:cubicBezTo>
                    <a:cubicBezTo>
                      <a:pt x="10" y="10"/>
                      <a:pt x="9" y="14"/>
                      <a:pt x="13" y="13"/>
                    </a:cubicBezTo>
                    <a:cubicBezTo>
                      <a:pt x="17" y="11"/>
                      <a:pt x="14" y="17"/>
                      <a:pt x="14" y="19"/>
                    </a:cubicBezTo>
                    <a:cubicBezTo>
                      <a:pt x="14" y="20"/>
                      <a:pt x="14" y="21"/>
                      <a:pt x="15" y="22"/>
                    </a:cubicBezTo>
                    <a:cubicBezTo>
                      <a:pt x="16" y="23"/>
                      <a:pt x="16" y="24"/>
                      <a:pt x="16" y="25"/>
                    </a:cubicBezTo>
                    <a:cubicBezTo>
                      <a:pt x="16" y="27"/>
                      <a:pt x="16" y="30"/>
                      <a:pt x="15" y="32"/>
                    </a:cubicBezTo>
                    <a:cubicBezTo>
                      <a:pt x="15" y="33"/>
                      <a:pt x="13" y="31"/>
                      <a:pt x="13" y="31"/>
                    </a:cubicBezTo>
                    <a:cubicBezTo>
                      <a:pt x="11" y="31"/>
                      <a:pt x="11" y="33"/>
                      <a:pt x="10" y="32"/>
                    </a:cubicBezTo>
                    <a:cubicBezTo>
                      <a:pt x="10" y="31"/>
                      <a:pt x="9" y="30"/>
                      <a:pt x="8" y="29"/>
                    </a:cubicBezTo>
                    <a:cubicBezTo>
                      <a:pt x="7" y="29"/>
                      <a:pt x="7" y="31"/>
                      <a:pt x="6" y="32"/>
                    </a:cubicBezTo>
                    <a:cubicBezTo>
                      <a:pt x="6" y="32"/>
                      <a:pt x="4" y="32"/>
                      <a:pt x="4" y="32"/>
                    </a:cubicBezTo>
                    <a:cubicBezTo>
                      <a:pt x="2" y="32"/>
                      <a:pt x="3" y="34"/>
                      <a:pt x="3" y="35"/>
                    </a:cubicBezTo>
                    <a:cubicBezTo>
                      <a:pt x="4" y="38"/>
                      <a:pt x="3" y="37"/>
                      <a:pt x="0" y="39"/>
                    </a:cubicBezTo>
                    <a:cubicBezTo>
                      <a:pt x="2" y="41"/>
                      <a:pt x="4" y="42"/>
                      <a:pt x="5" y="45"/>
                    </a:cubicBezTo>
                    <a:cubicBezTo>
                      <a:pt x="6" y="44"/>
                      <a:pt x="7" y="43"/>
                      <a:pt x="8" y="42"/>
                    </a:cubicBezTo>
                    <a:cubicBezTo>
                      <a:pt x="10" y="41"/>
                      <a:pt x="10" y="43"/>
                      <a:pt x="11" y="44"/>
                    </a:cubicBezTo>
                    <a:cubicBezTo>
                      <a:pt x="12" y="44"/>
                      <a:pt x="10" y="43"/>
                      <a:pt x="11" y="44"/>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96" name="Freeform 742">
                <a:extLst>
                  <a:ext uri="{FF2B5EF4-FFF2-40B4-BE49-F238E27FC236}">
                    <a16:creationId xmlns:a16="http://schemas.microsoft.com/office/drawing/2014/main" id="{5343FAE8-9657-2F0A-89EE-806EE919A5D3}"/>
                  </a:ext>
                </a:extLst>
              </p:cNvPr>
              <p:cNvSpPr>
                <a:spLocks/>
              </p:cNvSpPr>
              <p:nvPr/>
            </p:nvSpPr>
            <p:spPr bwMode="auto">
              <a:xfrm>
                <a:off x="6198824" y="4012254"/>
                <a:ext cx="334403" cy="249792"/>
              </a:xfrm>
              <a:custGeom>
                <a:avLst/>
                <a:gdLst>
                  <a:gd name="T0" fmla="*/ 12 w 64"/>
                  <a:gd name="T1" fmla="*/ 37 h 45"/>
                  <a:gd name="T2" fmla="*/ 17 w 64"/>
                  <a:gd name="T3" fmla="*/ 37 h 45"/>
                  <a:gd name="T4" fmla="*/ 20 w 64"/>
                  <a:gd name="T5" fmla="*/ 38 h 45"/>
                  <a:gd name="T6" fmla="*/ 21 w 64"/>
                  <a:gd name="T7" fmla="*/ 33 h 45"/>
                  <a:gd name="T8" fmla="*/ 25 w 64"/>
                  <a:gd name="T9" fmla="*/ 30 h 45"/>
                  <a:gd name="T10" fmla="*/ 30 w 64"/>
                  <a:gd name="T11" fmla="*/ 33 h 45"/>
                  <a:gd name="T12" fmla="*/ 36 w 64"/>
                  <a:gd name="T13" fmla="*/ 34 h 45"/>
                  <a:gd name="T14" fmla="*/ 39 w 64"/>
                  <a:gd name="T15" fmla="*/ 34 h 45"/>
                  <a:gd name="T16" fmla="*/ 41 w 64"/>
                  <a:gd name="T17" fmla="*/ 30 h 45"/>
                  <a:gd name="T18" fmla="*/ 45 w 64"/>
                  <a:gd name="T19" fmla="*/ 31 h 45"/>
                  <a:gd name="T20" fmla="*/ 50 w 64"/>
                  <a:gd name="T21" fmla="*/ 31 h 45"/>
                  <a:gd name="T22" fmla="*/ 55 w 64"/>
                  <a:gd name="T23" fmla="*/ 29 h 45"/>
                  <a:gd name="T24" fmla="*/ 60 w 64"/>
                  <a:gd name="T25" fmla="*/ 30 h 45"/>
                  <a:gd name="T26" fmla="*/ 58 w 64"/>
                  <a:gd name="T27" fmla="*/ 24 h 45"/>
                  <a:gd name="T28" fmla="*/ 55 w 64"/>
                  <a:gd name="T29" fmla="*/ 20 h 45"/>
                  <a:gd name="T30" fmla="*/ 51 w 64"/>
                  <a:gd name="T31" fmla="*/ 16 h 45"/>
                  <a:gd name="T32" fmla="*/ 47 w 64"/>
                  <a:gd name="T33" fmla="*/ 13 h 45"/>
                  <a:gd name="T34" fmla="*/ 46 w 64"/>
                  <a:gd name="T35" fmla="*/ 12 h 45"/>
                  <a:gd name="T36" fmla="*/ 44 w 64"/>
                  <a:gd name="T37" fmla="*/ 12 h 45"/>
                  <a:gd name="T38" fmla="*/ 44 w 64"/>
                  <a:gd name="T39" fmla="*/ 6 h 45"/>
                  <a:gd name="T40" fmla="*/ 41 w 64"/>
                  <a:gd name="T41" fmla="*/ 1 h 45"/>
                  <a:gd name="T42" fmla="*/ 41 w 64"/>
                  <a:gd name="T43" fmla="*/ 0 h 45"/>
                  <a:gd name="T44" fmla="*/ 38 w 64"/>
                  <a:gd name="T45" fmla="*/ 0 h 45"/>
                  <a:gd name="T46" fmla="*/ 35 w 64"/>
                  <a:gd name="T47" fmla="*/ 3 h 45"/>
                  <a:gd name="T48" fmla="*/ 26 w 64"/>
                  <a:gd name="T49" fmla="*/ 10 h 45"/>
                  <a:gd name="T50" fmla="*/ 22 w 64"/>
                  <a:gd name="T51" fmla="*/ 11 h 45"/>
                  <a:gd name="T52" fmla="*/ 19 w 64"/>
                  <a:gd name="T53" fmla="*/ 15 h 45"/>
                  <a:gd name="T54" fmla="*/ 13 w 64"/>
                  <a:gd name="T55" fmla="*/ 17 h 45"/>
                  <a:gd name="T56" fmla="*/ 9 w 64"/>
                  <a:gd name="T57" fmla="*/ 17 h 45"/>
                  <a:gd name="T58" fmla="*/ 6 w 64"/>
                  <a:gd name="T59" fmla="*/ 18 h 45"/>
                  <a:gd name="T60" fmla="*/ 3 w 64"/>
                  <a:gd name="T61" fmla="*/ 23 h 45"/>
                  <a:gd name="T62" fmla="*/ 4 w 64"/>
                  <a:gd name="T63" fmla="*/ 34 h 45"/>
                  <a:gd name="T64" fmla="*/ 6 w 64"/>
                  <a:gd name="T65" fmla="*/ 39 h 45"/>
                  <a:gd name="T66" fmla="*/ 9 w 64"/>
                  <a:gd name="T67" fmla="*/ 45 h 45"/>
                  <a:gd name="T68" fmla="*/ 12 w 64"/>
                  <a:gd name="T69" fmla="*/ 3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45">
                    <a:moveTo>
                      <a:pt x="12" y="37"/>
                    </a:moveTo>
                    <a:cubicBezTo>
                      <a:pt x="13" y="37"/>
                      <a:pt x="16" y="36"/>
                      <a:pt x="17" y="37"/>
                    </a:cubicBezTo>
                    <a:cubicBezTo>
                      <a:pt x="17" y="38"/>
                      <a:pt x="20" y="38"/>
                      <a:pt x="20" y="38"/>
                    </a:cubicBezTo>
                    <a:cubicBezTo>
                      <a:pt x="21" y="36"/>
                      <a:pt x="20" y="34"/>
                      <a:pt x="21" y="33"/>
                    </a:cubicBezTo>
                    <a:cubicBezTo>
                      <a:pt x="21" y="32"/>
                      <a:pt x="23" y="29"/>
                      <a:pt x="25" y="30"/>
                    </a:cubicBezTo>
                    <a:cubicBezTo>
                      <a:pt x="27" y="30"/>
                      <a:pt x="28" y="32"/>
                      <a:pt x="30" y="33"/>
                    </a:cubicBezTo>
                    <a:cubicBezTo>
                      <a:pt x="32" y="34"/>
                      <a:pt x="34" y="34"/>
                      <a:pt x="36" y="34"/>
                    </a:cubicBezTo>
                    <a:cubicBezTo>
                      <a:pt x="37" y="34"/>
                      <a:pt x="39" y="35"/>
                      <a:pt x="39" y="34"/>
                    </a:cubicBezTo>
                    <a:cubicBezTo>
                      <a:pt x="40" y="33"/>
                      <a:pt x="40" y="29"/>
                      <a:pt x="41" y="30"/>
                    </a:cubicBezTo>
                    <a:cubicBezTo>
                      <a:pt x="43" y="31"/>
                      <a:pt x="43" y="31"/>
                      <a:pt x="45" y="31"/>
                    </a:cubicBezTo>
                    <a:cubicBezTo>
                      <a:pt x="47" y="30"/>
                      <a:pt x="48" y="31"/>
                      <a:pt x="50" y="31"/>
                    </a:cubicBezTo>
                    <a:cubicBezTo>
                      <a:pt x="52" y="31"/>
                      <a:pt x="53" y="28"/>
                      <a:pt x="55" y="29"/>
                    </a:cubicBezTo>
                    <a:cubicBezTo>
                      <a:pt x="56" y="29"/>
                      <a:pt x="58" y="31"/>
                      <a:pt x="60" y="30"/>
                    </a:cubicBezTo>
                    <a:cubicBezTo>
                      <a:pt x="64" y="28"/>
                      <a:pt x="59" y="26"/>
                      <a:pt x="58" y="24"/>
                    </a:cubicBezTo>
                    <a:cubicBezTo>
                      <a:pt x="57" y="22"/>
                      <a:pt x="57" y="21"/>
                      <a:pt x="55" y="20"/>
                    </a:cubicBezTo>
                    <a:cubicBezTo>
                      <a:pt x="53" y="19"/>
                      <a:pt x="52" y="18"/>
                      <a:pt x="51" y="16"/>
                    </a:cubicBezTo>
                    <a:cubicBezTo>
                      <a:pt x="51" y="14"/>
                      <a:pt x="49" y="14"/>
                      <a:pt x="47" y="13"/>
                    </a:cubicBezTo>
                    <a:cubicBezTo>
                      <a:pt x="47" y="13"/>
                      <a:pt x="47" y="12"/>
                      <a:pt x="46" y="12"/>
                    </a:cubicBezTo>
                    <a:cubicBezTo>
                      <a:pt x="46" y="12"/>
                      <a:pt x="44" y="12"/>
                      <a:pt x="44" y="12"/>
                    </a:cubicBezTo>
                    <a:cubicBezTo>
                      <a:pt x="43" y="11"/>
                      <a:pt x="44" y="7"/>
                      <a:pt x="44" y="6"/>
                    </a:cubicBezTo>
                    <a:cubicBezTo>
                      <a:pt x="44" y="4"/>
                      <a:pt x="42" y="3"/>
                      <a:pt x="41" y="1"/>
                    </a:cubicBezTo>
                    <a:cubicBezTo>
                      <a:pt x="41" y="1"/>
                      <a:pt x="41" y="0"/>
                      <a:pt x="41" y="0"/>
                    </a:cubicBezTo>
                    <a:cubicBezTo>
                      <a:pt x="40" y="0"/>
                      <a:pt x="39" y="0"/>
                      <a:pt x="38" y="0"/>
                    </a:cubicBezTo>
                    <a:cubicBezTo>
                      <a:pt x="36" y="1"/>
                      <a:pt x="36" y="1"/>
                      <a:pt x="35" y="3"/>
                    </a:cubicBezTo>
                    <a:cubicBezTo>
                      <a:pt x="35" y="6"/>
                      <a:pt x="28" y="10"/>
                      <a:pt x="26" y="10"/>
                    </a:cubicBezTo>
                    <a:cubicBezTo>
                      <a:pt x="25" y="10"/>
                      <a:pt x="21" y="10"/>
                      <a:pt x="22" y="11"/>
                    </a:cubicBezTo>
                    <a:cubicBezTo>
                      <a:pt x="23" y="13"/>
                      <a:pt x="20" y="15"/>
                      <a:pt x="19" y="15"/>
                    </a:cubicBezTo>
                    <a:cubicBezTo>
                      <a:pt x="17" y="16"/>
                      <a:pt x="15" y="17"/>
                      <a:pt x="13" y="17"/>
                    </a:cubicBezTo>
                    <a:cubicBezTo>
                      <a:pt x="11" y="18"/>
                      <a:pt x="11" y="16"/>
                      <a:pt x="9" y="17"/>
                    </a:cubicBezTo>
                    <a:cubicBezTo>
                      <a:pt x="7" y="18"/>
                      <a:pt x="6" y="17"/>
                      <a:pt x="6" y="18"/>
                    </a:cubicBezTo>
                    <a:cubicBezTo>
                      <a:pt x="5" y="20"/>
                      <a:pt x="4" y="22"/>
                      <a:pt x="3" y="23"/>
                    </a:cubicBezTo>
                    <a:cubicBezTo>
                      <a:pt x="0" y="27"/>
                      <a:pt x="2" y="30"/>
                      <a:pt x="4" y="34"/>
                    </a:cubicBezTo>
                    <a:cubicBezTo>
                      <a:pt x="5" y="36"/>
                      <a:pt x="5" y="37"/>
                      <a:pt x="6" y="39"/>
                    </a:cubicBezTo>
                    <a:cubicBezTo>
                      <a:pt x="8" y="41"/>
                      <a:pt x="9" y="42"/>
                      <a:pt x="9" y="45"/>
                    </a:cubicBezTo>
                    <a:cubicBezTo>
                      <a:pt x="9" y="44"/>
                      <a:pt x="10" y="37"/>
                      <a:pt x="12" y="37"/>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97" name="Freeform 743">
                <a:extLst>
                  <a:ext uri="{FF2B5EF4-FFF2-40B4-BE49-F238E27FC236}">
                    <a16:creationId xmlns:a16="http://schemas.microsoft.com/office/drawing/2014/main" id="{2A31F10D-58E7-1C55-0B55-DAA06B53B69E}"/>
                  </a:ext>
                </a:extLst>
              </p:cNvPr>
              <p:cNvSpPr>
                <a:spLocks/>
              </p:cNvSpPr>
              <p:nvPr/>
            </p:nvSpPr>
            <p:spPr bwMode="auto">
              <a:xfrm>
                <a:off x="5826867" y="3656490"/>
                <a:ext cx="613372" cy="456060"/>
              </a:xfrm>
              <a:custGeom>
                <a:avLst/>
                <a:gdLst>
                  <a:gd name="T0" fmla="*/ 83 w 117"/>
                  <a:gd name="T1" fmla="*/ 82 h 82"/>
                  <a:gd name="T2" fmla="*/ 93 w 117"/>
                  <a:gd name="T3" fmla="*/ 76 h 82"/>
                  <a:gd name="T4" fmla="*/ 105 w 117"/>
                  <a:gd name="T5" fmla="*/ 68 h 82"/>
                  <a:gd name="T6" fmla="*/ 112 w 117"/>
                  <a:gd name="T7" fmla="*/ 64 h 82"/>
                  <a:gd name="T8" fmla="*/ 107 w 117"/>
                  <a:gd name="T9" fmla="*/ 55 h 82"/>
                  <a:gd name="T10" fmla="*/ 110 w 117"/>
                  <a:gd name="T11" fmla="*/ 46 h 82"/>
                  <a:gd name="T12" fmla="*/ 114 w 117"/>
                  <a:gd name="T13" fmla="*/ 40 h 82"/>
                  <a:gd name="T14" fmla="*/ 117 w 117"/>
                  <a:gd name="T15" fmla="*/ 21 h 82"/>
                  <a:gd name="T16" fmla="*/ 81 w 117"/>
                  <a:gd name="T17" fmla="*/ 1 h 82"/>
                  <a:gd name="T18" fmla="*/ 75 w 117"/>
                  <a:gd name="T19" fmla="*/ 2 h 82"/>
                  <a:gd name="T20" fmla="*/ 67 w 117"/>
                  <a:gd name="T21" fmla="*/ 2 h 82"/>
                  <a:gd name="T22" fmla="*/ 59 w 117"/>
                  <a:gd name="T23" fmla="*/ 1 h 82"/>
                  <a:gd name="T24" fmla="*/ 29 w 117"/>
                  <a:gd name="T25" fmla="*/ 21 h 82"/>
                  <a:gd name="T26" fmla="*/ 22 w 117"/>
                  <a:gd name="T27" fmla="*/ 25 h 82"/>
                  <a:gd name="T28" fmla="*/ 19 w 117"/>
                  <a:gd name="T29" fmla="*/ 42 h 82"/>
                  <a:gd name="T30" fmla="*/ 8 w 117"/>
                  <a:gd name="T31" fmla="*/ 43 h 82"/>
                  <a:gd name="T32" fmla="*/ 5 w 117"/>
                  <a:gd name="T33" fmla="*/ 51 h 82"/>
                  <a:gd name="T34" fmla="*/ 11 w 117"/>
                  <a:gd name="T35" fmla="*/ 56 h 82"/>
                  <a:gd name="T36" fmla="*/ 19 w 117"/>
                  <a:gd name="T37" fmla="*/ 62 h 82"/>
                  <a:gd name="T38" fmla="*/ 21 w 117"/>
                  <a:gd name="T39" fmla="*/ 55 h 82"/>
                  <a:gd name="T40" fmla="*/ 28 w 117"/>
                  <a:gd name="T41" fmla="*/ 50 h 82"/>
                  <a:gd name="T42" fmla="*/ 35 w 117"/>
                  <a:gd name="T43" fmla="*/ 53 h 82"/>
                  <a:gd name="T44" fmla="*/ 46 w 117"/>
                  <a:gd name="T45" fmla="*/ 55 h 82"/>
                  <a:gd name="T46" fmla="*/ 64 w 117"/>
                  <a:gd name="T47" fmla="*/ 53 h 82"/>
                  <a:gd name="T48" fmla="*/ 68 w 117"/>
                  <a:gd name="T49" fmla="*/ 47 h 82"/>
                  <a:gd name="T50" fmla="*/ 77 w 117"/>
                  <a:gd name="T51" fmla="*/ 31 h 82"/>
                  <a:gd name="T52" fmla="*/ 79 w 117"/>
                  <a:gd name="T53" fmla="*/ 16 h 82"/>
                  <a:gd name="T54" fmla="*/ 75 w 117"/>
                  <a:gd name="T55" fmla="*/ 2 h 82"/>
                  <a:gd name="T56" fmla="*/ 78 w 117"/>
                  <a:gd name="T57" fmla="*/ 16 h 82"/>
                  <a:gd name="T58" fmla="*/ 77 w 117"/>
                  <a:gd name="T59" fmla="*/ 35 h 82"/>
                  <a:gd name="T60" fmla="*/ 68 w 117"/>
                  <a:gd name="T61" fmla="*/ 46 h 82"/>
                  <a:gd name="T62" fmla="*/ 72 w 117"/>
                  <a:gd name="T63" fmla="*/ 55 h 82"/>
                  <a:gd name="T64" fmla="*/ 75 w 117"/>
                  <a:gd name="T65" fmla="*/ 65 h 82"/>
                  <a:gd name="T66" fmla="*/ 72 w 117"/>
                  <a:gd name="T67" fmla="*/ 74 h 82"/>
                  <a:gd name="T68" fmla="*/ 77 w 117"/>
                  <a:gd name="T69" fmla="*/ 81 h 82"/>
                  <a:gd name="T70" fmla="*/ 80 w 117"/>
                  <a:gd name="T71"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7" h="82">
                    <a:moveTo>
                      <a:pt x="80" y="81"/>
                    </a:moveTo>
                    <a:cubicBezTo>
                      <a:pt x="81" y="80"/>
                      <a:pt x="82" y="82"/>
                      <a:pt x="83" y="82"/>
                    </a:cubicBezTo>
                    <a:cubicBezTo>
                      <a:pt x="85" y="81"/>
                      <a:pt x="87" y="80"/>
                      <a:pt x="89" y="79"/>
                    </a:cubicBezTo>
                    <a:cubicBezTo>
                      <a:pt x="90" y="79"/>
                      <a:pt x="93" y="78"/>
                      <a:pt x="93" y="76"/>
                    </a:cubicBezTo>
                    <a:cubicBezTo>
                      <a:pt x="93" y="74"/>
                      <a:pt x="94" y="75"/>
                      <a:pt x="96" y="74"/>
                    </a:cubicBezTo>
                    <a:cubicBezTo>
                      <a:pt x="99" y="74"/>
                      <a:pt x="103" y="71"/>
                      <a:pt x="105" y="68"/>
                    </a:cubicBezTo>
                    <a:cubicBezTo>
                      <a:pt x="106" y="67"/>
                      <a:pt x="106" y="66"/>
                      <a:pt x="107" y="65"/>
                    </a:cubicBezTo>
                    <a:cubicBezTo>
                      <a:pt x="108" y="64"/>
                      <a:pt x="110" y="64"/>
                      <a:pt x="112" y="64"/>
                    </a:cubicBezTo>
                    <a:cubicBezTo>
                      <a:pt x="112" y="62"/>
                      <a:pt x="110" y="61"/>
                      <a:pt x="109" y="59"/>
                    </a:cubicBezTo>
                    <a:cubicBezTo>
                      <a:pt x="109" y="58"/>
                      <a:pt x="110" y="55"/>
                      <a:pt x="107" y="55"/>
                    </a:cubicBezTo>
                    <a:cubicBezTo>
                      <a:pt x="106" y="55"/>
                      <a:pt x="109" y="53"/>
                      <a:pt x="108" y="52"/>
                    </a:cubicBezTo>
                    <a:cubicBezTo>
                      <a:pt x="108" y="49"/>
                      <a:pt x="109" y="48"/>
                      <a:pt x="110" y="46"/>
                    </a:cubicBezTo>
                    <a:cubicBezTo>
                      <a:pt x="110" y="44"/>
                      <a:pt x="112" y="44"/>
                      <a:pt x="112" y="42"/>
                    </a:cubicBezTo>
                    <a:cubicBezTo>
                      <a:pt x="112" y="41"/>
                      <a:pt x="113" y="40"/>
                      <a:pt x="114" y="40"/>
                    </a:cubicBezTo>
                    <a:cubicBezTo>
                      <a:pt x="117" y="40"/>
                      <a:pt x="117" y="40"/>
                      <a:pt x="117" y="38"/>
                    </a:cubicBezTo>
                    <a:cubicBezTo>
                      <a:pt x="117" y="32"/>
                      <a:pt x="117" y="27"/>
                      <a:pt x="117" y="21"/>
                    </a:cubicBezTo>
                    <a:cubicBezTo>
                      <a:pt x="117" y="19"/>
                      <a:pt x="113" y="18"/>
                      <a:pt x="111" y="17"/>
                    </a:cubicBezTo>
                    <a:cubicBezTo>
                      <a:pt x="101" y="12"/>
                      <a:pt x="91" y="6"/>
                      <a:pt x="81" y="1"/>
                    </a:cubicBezTo>
                    <a:cubicBezTo>
                      <a:pt x="80" y="1"/>
                      <a:pt x="80" y="0"/>
                      <a:pt x="79" y="0"/>
                    </a:cubicBezTo>
                    <a:cubicBezTo>
                      <a:pt x="78" y="1"/>
                      <a:pt x="76" y="2"/>
                      <a:pt x="75" y="2"/>
                    </a:cubicBezTo>
                    <a:cubicBezTo>
                      <a:pt x="74" y="3"/>
                      <a:pt x="72" y="5"/>
                      <a:pt x="71" y="5"/>
                    </a:cubicBezTo>
                    <a:cubicBezTo>
                      <a:pt x="70" y="5"/>
                      <a:pt x="69" y="3"/>
                      <a:pt x="67" y="2"/>
                    </a:cubicBezTo>
                    <a:cubicBezTo>
                      <a:pt x="66" y="1"/>
                      <a:pt x="65" y="1"/>
                      <a:pt x="64" y="1"/>
                    </a:cubicBezTo>
                    <a:cubicBezTo>
                      <a:pt x="62" y="0"/>
                      <a:pt x="61" y="0"/>
                      <a:pt x="59" y="1"/>
                    </a:cubicBezTo>
                    <a:cubicBezTo>
                      <a:pt x="52" y="5"/>
                      <a:pt x="45" y="10"/>
                      <a:pt x="38" y="14"/>
                    </a:cubicBezTo>
                    <a:cubicBezTo>
                      <a:pt x="35" y="16"/>
                      <a:pt x="32" y="18"/>
                      <a:pt x="29" y="21"/>
                    </a:cubicBezTo>
                    <a:cubicBezTo>
                      <a:pt x="28" y="22"/>
                      <a:pt x="27" y="22"/>
                      <a:pt x="26" y="22"/>
                    </a:cubicBezTo>
                    <a:cubicBezTo>
                      <a:pt x="23" y="22"/>
                      <a:pt x="22" y="22"/>
                      <a:pt x="22" y="25"/>
                    </a:cubicBezTo>
                    <a:cubicBezTo>
                      <a:pt x="22" y="28"/>
                      <a:pt x="22" y="31"/>
                      <a:pt x="22" y="34"/>
                    </a:cubicBezTo>
                    <a:cubicBezTo>
                      <a:pt x="22" y="37"/>
                      <a:pt x="21" y="40"/>
                      <a:pt x="19" y="42"/>
                    </a:cubicBezTo>
                    <a:cubicBezTo>
                      <a:pt x="18" y="43"/>
                      <a:pt x="15" y="43"/>
                      <a:pt x="14" y="43"/>
                    </a:cubicBezTo>
                    <a:cubicBezTo>
                      <a:pt x="12" y="43"/>
                      <a:pt x="10" y="43"/>
                      <a:pt x="8" y="43"/>
                    </a:cubicBezTo>
                    <a:cubicBezTo>
                      <a:pt x="6" y="43"/>
                      <a:pt x="4" y="44"/>
                      <a:pt x="2" y="44"/>
                    </a:cubicBezTo>
                    <a:cubicBezTo>
                      <a:pt x="0" y="44"/>
                      <a:pt x="5" y="51"/>
                      <a:pt x="5" y="51"/>
                    </a:cubicBezTo>
                    <a:cubicBezTo>
                      <a:pt x="6" y="54"/>
                      <a:pt x="7" y="56"/>
                      <a:pt x="10" y="57"/>
                    </a:cubicBezTo>
                    <a:cubicBezTo>
                      <a:pt x="10" y="57"/>
                      <a:pt x="11" y="56"/>
                      <a:pt x="11" y="56"/>
                    </a:cubicBezTo>
                    <a:cubicBezTo>
                      <a:pt x="12" y="57"/>
                      <a:pt x="12" y="60"/>
                      <a:pt x="14" y="58"/>
                    </a:cubicBezTo>
                    <a:cubicBezTo>
                      <a:pt x="16" y="56"/>
                      <a:pt x="18" y="61"/>
                      <a:pt x="19" y="62"/>
                    </a:cubicBezTo>
                    <a:cubicBezTo>
                      <a:pt x="19" y="61"/>
                      <a:pt x="20" y="59"/>
                      <a:pt x="20" y="58"/>
                    </a:cubicBezTo>
                    <a:cubicBezTo>
                      <a:pt x="20" y="57"/>
                      <a:pt x="21" y="56"/>
                      <a:pt x="21" y="55"/>
                    </a:cubicBezTo>
                    <a:cubicBezTo>
                      <a:pt x="22" y="52"/>
                      <a:pt x="22" y="52"/>
                      <a:pt x="25" y="51"/>
                    </a:cubicBezTo>
                    <a:cubicBezTo>
                      <a:pt x="26" y="50"/>
                      <a:pt x="27" y="50"/>
                      <a:pt x="28" y="50"/>
                    </a:cubicBezTo>
                    <a:cubicBezTo>
                      <a:pt x="29" y="49"/>
                      <a:pt x="30" y="51"/>
                      <a:pt x="31" y="51"/>
                    </a:cubicBezTo>
                    <a:cubicBezTo>
                      <a:pt x="33" y="51"/>
                      <a:pt x="34" y="52"/>
                      <a:pt x="35" y="53"/>
                    </a:cubicBezTo>
                    <a:cubicBezTo>
                      <a:pt x="36" y="54"/>
                      <a:pt x="37" y="54"/>
                      <a:pt x="39" y="54"/>
                    </a:cubicBezTo>
                    <a:cubicBezTo>
                      <a:pt x="42" y="52"/>
                      <a:pt x="43" y="55"/>
                      <a:pt x="46" y="55"/>
                    </a:cubicBezTo>
                    <a:cubicBezTo>
                      <a:pt x="49" y="55"/>
                      <a:pt x="52" y="53"/>
                      <a:pt x="55" y="53"/>
                    </a:cubicBezTo>
                    <a:cubicBezTo>
                      <a:pt x="57" y="53"/>
                      <a:pt x="61" y="54"/>
                      <a:pt x="64" y="53"/>
                    </a:cubicBezTo>
                    <a:cubicBezTo>
                      <a:pt x="65" y="53"/>
                      <a:pt x="66" y="52"/>
                      <a:pt x="67" y="51"/>
                    </a:cubicBezTo>
                    <a:cubicBezTo>
                      <a:pt x="69" y="50"/>
                      <a:pt x="68" y="49"/>
                      <a:pt x="68" y="47"/>
                    </a:cubicBezTo>
                    <a:cubicBezTo>
                      <a:pt x="68" y="42"/>
                      <a:pt x="73" y="39"/>
                      <a:pt x="77" y="35"/>
                    </a:cubicBezTo>
                    <a:cubicBezTo>
                      <a:pt x="78" y="34"/>
                      <a:pt x="77" y="32"/>
                      <a:pt x="77" y="31"/>
                    </a:cubicBezTo>
                    <a:cubicBezTo>
                      <a:pt x="77" y="28"/>
                      <a:pt x="77" y="26"/>
                      <a:pt x="77" y="23"/>
                    </a:cubicBezTo>
                    <a:cubicBezTo>
                      <a:pt x="78" y="21"/>
                      <a:pt x="79" y="18"/>
                      <a:pt x="79" y="16"/>
                    </a:cubicBezTo>
                    <a:cubicBezTo>
                      <a:pt x="78" y="14"/>
                      <a:pt x="77" y="12"/>
                      <a:pt x="76" y="11"/>
                    </a:cubicBezTo>
                    <a:cubicBezTo>
                      <a:pt x="74" y="8"/>
                      <a:pt x="75" y="5"/>
                      <a:pt x="75" y="2"/>
                    </a:cubicBezTo>
                    <a:cubicBezTo>
                      <a:pt x="75" y="5"/>
                      <a:pt x="75" y="7"/>
                      <a:pt x="75" y="9"/>
                    </a:cubicBezTo>
                    <a:cubicBezTo>
                      <a:pt x="75" y="11"/>
                      <a:pt x="78" y="14"/>
                      <a:pt x="78" y="16"/>
                    </a:cubicBezTo>
                    <a:cubicBezTo>
                      <a:pt x="79" y="19"/>
                      <a:pt x="77" y="23"/>
                      <a:pt x="77" y="26"/>
                    </a:cubicBezTo>
                    <a:cubicBezTo>
                      <a:pt x="77" y="28"/>
                      <a:pt x="78" y="32"/>
                      <a:pt x="77" y="35"/>
                    </a:cubicBezTo>
                    <a:cubicBezTo>
                      <a:pt x="76" y="37"/>
                      <a:pt x="72" y="39"/>
                      <a:pt x="71" y="41"/>
                    </a:cubicBezTo>
                    <a:cubicBezTo>
                      <a:pt x="69" y="42"/>
                      <a:pt x="68" y="44"/>
                      <a:pt x="68" y="46"/>
                    </a:cubicBezTo>
                    <a:cubicBezTo>
                      <a:pt x="67" y="49"/>
                      <a:pt x="69" y="50"/>
                      <a:pt x="70" y="53"/>
                    </a:cubicBezTo>
                    <a:cubicBezTo>
                      <a:pt x="70" y="54"/>
                      <a:pt x="71" y="54"/>
                      <a:pt x="72" y="55"/>
                    </a:cubicBezTo>
                    <a:cubicBezTo>
                      <a:pt x="74" y="56"/>
                      <a:pt x="75" y="57"/>
                      <a:pt x="75" y="59"/>
                    </a:cubicBezTo>
                    <a:cubicBezTo>
                      <a:pt x="75" y="61"/>
                      <a:pt x="75" y="63"/>
                      <a:pt x="75" y="65"/>
                    </a:cubicBezTo>
                    <a:cubicBezTo>
                      <a:pt x="75" y="66"/>
                      <a:pt x="76" y="68"/>
                      <a:pt x="77" y="70"/>
                    </a:cubicBezTo>
                    <a:cubicBezTo>
                      <a:pt x="74" y="70"/>
                      <a:pt x="67" y="70"/>
                      <a:pt x="72" y="74"/>
                    </a:cubicBezTo>
                    <a:cubicBezTo>
                      <a:pt x="74" y="75"/>
                      <a:pt x="75" y="76"/>
                      <a:pt x="76" y="78"/>
                    </a:cubicBezTo>
                    <a:cubicBezTo>
                      <a:pt x="76" y="79"/>
                      <a:pt x="77" y="80"/>
                      <a:pt x="77" y="81"/>
                    </a:cubicBezTo>
                    <a:cubicBezTo>
                      <a:pt x="77" y="82"/>
                      <a:pt x="80" y="81"/>
                      <a:pt x="80" y="81"/>
                    </a:cubicBezTo>
                    <a:cubicBezTo>
                      <a:pt x="82" y="80"/>
                      <a:pt x="80" y="81"/>
                      <a:pt x="80" y="81"/>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98" name="Freeform 744">
                <a:extLst>
                  <a:ext uri="{FF2B5EF4-FFF2-40B4-BE49-F238E27FC236}">
                    <a16:creationId xmlns:a16="http://schemas.microsoft.com/office/drawing/2014/main" id="{5162ECC2-3101-18A2-06C5-7C3A7383EA6A}"/>
                  </a:ext>
                </a:extLst>
              </p:cNvPr>
              <p:cNvSpPr>
                <a:spLocks/>
              </p:cNvSpPr>
              <p:nvPr/>
            </p:nvSpPr>
            <p:spPr bwMode="auto">
              <a:xfrm>
                <a:off x="6381225" y="3667844"/>
                <a:ext cx="430969" cy="562032"/>
              </a:xfrm>
              <a:custGeom>
                <a:avLst/>
                <a:gdLst>
                  <a:gd name="T0" fmla="*/ 6 w 82"/>
                  <a:gd name="T1" fmla="*/ 39 h 101"/>
                  <a:gd name="T2" fmla="*/ 6 w 82"/>
                  <a:gd name="T3" fmla="*/ 41 h 101"/>
                  <a:gd name="T4" fmla="*/ 4 w 82"/>
                  <a:gd name="T5" fmla="*/ 43 h 101"/>
                  <a:gd name="T6" fmla="*/ 2 w 82"/>
                  <a:gd name="T7" fmla="*/ 49 h 101"/>
                  <a:gd name="T8" fmla="*/ 2 w 82"/>
                  <a:gd name="T9" fmla="*/ 51 h 101"/>
                  <a:gd name="T10" fmla="*/ 1 w 82"/>
                  <a:gd name="T11" fmla="*/ 53 h 101"/>
                  <a:gd name="T12" fmla="*/ 4 w 82"/>
                  <a:gd name="T13" fmla="*/ 58 h 101"/>
                  <a:gd name="T14" fmla="*/ 6 w 82"/>
                  <a:gd name="T15" fmla="*/ 60 h 101"/>
                  <a:gd name="T16" fmla="*/ 6 w 82"/>
                  <a:gd name="T17" fmla="*/ 63 h 101"/>
                  <a:gd name="T18" fmla="*/ 9 w 82"/>
                  <a:gd name="T19" fmla="*/ 68 h 101"/>
                  <a:gd name="T20" fmla="*/ 9 w 82"/>
                  <a:gd name="T21" fmla="*/ 74 h 101"/>
                  <a:gd name="T22" fmla="*/ 15 w 82"/>
                  <a:gd name="T23" fmla="*/ 76 h 101"/>
                  <a:gd name="T24" fmla="*/ 18 w 82"/>
                  <a:gd name="T25" fmla="*/ 81 h 101"/>
                  <a:gd name="T26" fmla="*/ 22 w 82"/>
                  <a:gd name="T27" fmla="*/ 84 h 101"/>
                  <a:gd name="T28" fmla="*/ 26 w 82"/>
                  <a:gd name="T29" fmla="*/ 88 h 101"/>
                  <a:gd name="T30" fmla="*/ 26 w 82"/>
                  <a:gd name="T31" fmla="*/ 91 h 101"/>
                  <a:gd name="T32" fmla="*/ 28 w 82"/>
                  <a:gd name="T33" fmla="*/ 92 h 101"/>
                  <a:gd name="T34" fmla="*/ 32 w 82"/>
                  <a:gd name="T35" fmla="*/ 96 h 101"/>
                  <a:gd name="T36" fmla="*/ 35 w 82"/>
                  <a:gd name="T37" fmla="*/ 95 h 101"/>
                  <a:gd name="T38" fmla="*/ 39 w 82"/>
                  <a:gd name="T39" fmla="*/ 94 h 101"/>
                  <a:gd name="T40" fmla="*/ 44 w 82"/>
                  <a:gd name="T41" fmla="*/ 100 h 101"/>
                  <a:gd name="T42" fmla="*/ 51 w 82"/>
                  <a:gd name="T43" fmla="*/ 100 h 101"/>
                  <a:gd name="T44" fmla="*/ 55 w 82"/>
                  <a:gd name="T45" fmla="*/ 98 h 101"/>
                  <a:gd name="T46" fmla="*/ 59 w 82"/>
                  <a:gd name="T47" fmla="*/ 97 h 101"/>
                  <a:gd name="T48" fmla="*/ 69 w 82"/>
                  <a:gd name="T49" fmla="*/ 94 h 101"/>
                  <a:gd name="T50" fmla="*/ 69 w 82"/>
                  <a:gd name="T51" fmla="*/ 91 h 101"/>
                  <a:gd name="T52" fmla="*/ 66 w 82"/>
                  <a:gd name="T53" fmla="*/ 90 h 101"/>
                  <a:gd name="T54" fmla="*/ 61 w 82"/>
                  <a:gd name="T55" fmla="*/ 83 h 101"/>
                  <a:gd name="T56" fmla="*/ 59 w 82"/>
                  <a:gd name="T57" fmla="*/ 80 h 101"/>
                  <a:gd name="T58" fmla="*/ 56 w 82"/>
                  <a:gd name="T59" fmla="*/ 78 h 101"/>
                  <a:gd name="T60" fmla="*/ 59 w 82"/>
                  <a:gd name="T61" fmla="*/ 75 h 101"/>
                  <a:gd name="T62" fmla="*/ 61 w 82"/>
                  <a:gd name="T63" fmla="*/ 67 h 101"/>
                  <a:gd name="T64" fmla="*/ 62 w 82"/>
                  <a:gd name="T65" fmla="*/ 64 h 101"/>
                  <a:gd name="T66" fmla="*/ 65 w 82"/>
                  <a:gd name="T67" fmla="*/ 62 h 101"/>
                  <a:gd name="T68" fmla="*/ 65 w 82"/>
                  <a:gd name="T69" fmla="*/ 58 h 101"/>
                  <a:gd name="T70" fmla="*/ 67 w 82"/>
                  <a:gd name="T71" fmla="*/ 55 h 101"/>
                  <a:gd name="T72" fmla="*/ 71 w 82"/>
                  <a:gd name="T73" fmla="*/ 52 h 101"/>
                  <a:gd name="T74" fmla="*/ 72 w 82"/>
                  <a:gd name="T75" fmla="*/ 45 h 101"/>
                  <a:gd name="T76" fmla="*/ 72 w 82"/>
                  <a:gd name="T77" fmla="*/ 42 h 101"/>
                  <a:gd name="T78" fmla="*/ 74 w 82"/>
                  <a:gd name="T79" fmla="*/ 37 h 101"/>
                  <a:gd name="T80" fmla="*/ 79 w 82"/>
                  <a:gd name="T81" fmla="*/ 29 h 101"/>
                  <a:gd name="T82" fmla="*/ 82 w 82"/>
                  <a:gd name="T83" fmla="*/ 27 h 101"/>
                  <a:gd name="T84" fmla="*/ 79 w 82"/>
                  <a:gd name="T85" fmla="*/ 23 h 101"/>
                  <a:gd name="T86" fmla="*/ 76 w 82"/>
                  <a:gd name="T87" fmla="*/ 17 h 101"/>
                  <a:gd name="T88" fmla="*/ 76 w 82"/>
                  <a:gd name="T89" fmla="*/ 11 h 101"/>
                  <a:gd name="T90" fmla="*/ 75 w 82"/>
                  <a:gd name="T91" fmla="*/ 9 h 101"/>
                  <a:gd name="T92" fmla="*/ 74 w 82"/>
                  <a:gd name="T93" fmla="*/ 5 h 101"/>
                  <a:gd name="T94" fmla="*/ 68 w 82"/>
                  <a:gd name="T95" fmla="*/ 0 h 101"/>
                  <a:gd name="T96" fmla="*/ 64 w 82"/>
                  <a:gd name="T97" fmla="*/ 2 h 101"/>
                  <a:gd name="T98" fmla="*/ 60 w 82"/>
                  <a:gd name="T99" fmla="*/ 5 h 101"/>
                  <a:gd name="T100" fmla="*/ 56 w 82"/>
                  <a:gd name="T101" fmla="*/ 5 h 101"/>
                  <a:gd name="T102" fmla="*/ 46 w 82"/>
                  <a:gd name="T103" fmla="*/ 5 h 101"/>
                  <a:gd name="T104" fmla="*/ 17 w 82"/>
                  <a:gd name="T105" fmla="*/ 5 h 101"/>
                  <a:gd name="T106" fmla="*/ 16 w 82"/>
                  <a:gd name="T107" fmla="*/ 14 h 101"/>
                  <a:gd name="T108" fmla="*/ 13 w 82"/>
                  <a:gd name="T109" fmla="*/ 16 h 101"/>
                  <a:gd name="T110" fmla="*/ 11 w 82"/>
                  <a:gd name="T111" fmla="*/ 18 h 101"/>
                  <a:gd name="T112" fmla="*/ 11 w 82"/>
                  <a:gd name="T113" fmla="*/ 32 h 101"/>
                  <a:gd name="T114" fmla="*/ 11 w 82"/>
                  <a:gd name="T115" fmla="*/ 37 h 101"/>
                  <a:gd name="T116" fmla="*/ 6 w 82"/>
                  <a:gd name="T117" fmla="*/ 3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 h="101">
                    <a:moveTo>
                      <a:pt x="6" y="39"/>
                    </a:moveTo>
                    <a:cubicBezTo>
                      <a:pt x="6" y="39"/>
                      <a:pt x="6" y="40"/>
                      <a:pt x="6" y="41"/>
                    </a:cubicBezTo>
                    <a:cubicBezTo>
                      <a:pt x="5" y="42"/>
                      <a:pt x="4" y="42"/>
                      <a:pt x="4" y="43"/>
                    </a:cubicBezTo>
                    <a:cubicBezTo>
                      <a:pt x="4" y="45"/>
                      <a:pt x="2" y="47"/>
                      <a:pt x="2" y="49"/>
                    </a:cubicBezTo>
                    <a:cubicBezTo>
                      <a:pt x="2" y="50"/>
                      <a:pt x="3" y="51"/>
                      <a:pt x="2" y="51"/>
                    </a:cubicBezTo>
                    <a:cubicBezTo>
                      <a:pt x="2" y="52"/>
                      <a:pt x="0" y="53"/>
                      <a:pt x="1" y="53"/>
                    </a:cubicBezTo>
                    <a:cubicBezTo>
                      <a:pt x="4" y="53"/>
                      <a:pt x="3" y="57"/>
                      <a:pt x="4" y="58"/>
                    </a:cubicBezTo>
                    <a:cubicBezTo>
                      <a:pt x="4" y="59"/>
                      <a:pt x="5" y="59"/>
                      <a:pt x="6" y="60"/>
                    </a:cubicBezTo>
                    <a:cubicBezTo>
                      <a:pt x="6" y="61"/>
                      <a:pt x="6" y="62"/>
                      <a:pt x="6" y="63"/>
                    </a:cubicBezTo>
                    <a:cubicBezTo>
                      <a:pt x="7" y="65"/>
                      <a:pt x="9" y="66"/>
                      <a:pt x="9" y="68"/>
                    </a:cubicBezTo>
                    <a:cubicBezTo>
                      <a:pt x="9" y="69"/>
                      <a:pt x="8" y="74"/>
                      <a:pt x="9" y="74"/>
                    </a:cubicBezTo>
                    <a:cubicBezTo>
                      <a:pt x="12" y="74"/>
                      <a:pt x="13" y="75"/>
                      <a:pt x="15" y="76"/>
                    </a:cubicBezTo>
                    <a:cubicBezTo>
                      <a:pt x="17" y="77"/>
                      <a:pt x="16" y="80"/>
                      <a:pt x="18" y="81"/>
                    </a:cubicBezTo>
                    <a:cubicBezTo>
                      <a:pt x="19" y="82"/>
                      <a:pt x="22" y="82"/>
                      <a:pt x="22" y="84"/>
                    </a:cubicBezTo>
                    <a:cubicBezTo>
                      <a:pt x="22" y="86"/>
                      <a:pt x="25" y="87"/>
                      <a:pt x="26" y="88"/>
                    </a:cubicBezTo>
                    <a:cubicBezTo>
                      <a:pt x="26" y="89"/>
                      <a:pt x="26" y="90"/>
                      <a:pt x="26" y="91"/>
                    </a:cubicBezTo>
                    <a:cubicBezTo>
                      <a:pt x="27" y="91"/>
                      <a:pt x="28" y="92"/>
                      <a:pt x="28" y="92"/>
                    </a:cubicBezTo>
                    <a:cubicBezTo>
                      <a:pt x="29" y="93"/>
                      <a:pt x="30" y="95"/>
                      <a:pt x="32" y="96"/>
                    </a:cubicBezTo>
                    <a:cubicBezTo>
                      <a:pt x="33" y="97"/>
                      <a:pt x="33" y="93"/>
                      <a:pt x="35" y="95"/>
                    </a:cubicBezTo>
                    <a:cubicBezTo>
                      <a:pt x="37" y="96"/>
                      <a:pt x="37" y="94"/>
                      <a:pt x="39" y="94"/>
                    </a:cubicBezTo>
                    <a:cubicBezTo>
                      <a:pt x="41" y="95"/>
                      <a:pt x="42" y="98"/>
                      <a:pt x="44" y="100"/>
                    </a:cubicBezTo>
                    <a:cubicBezTo>
                      <a:pt x="46" y="95"/>
                      <a:pt x="49" y="101"/>
                      <a:pt x="51" y="100"/>
                    </a:cubicBezTo>
                    <a:cubicBezTo>
                      <a:pt x="52" y="99"/>
                      <a:pt x="53" y="98"/>
                      <a:pt x="55" y="98"/>
                    </a:cubicBezTo>
                    <a:cubicBezTo>
                      <a:pt x="56" y="98"/>
                      <a:pt x="58" y="98"/>
                      <a:pt x="59" y="97"/>
                    </a:cubicBezTo>
                    <a:cubicBezTo>
                      <a:pt x="61" y="93"/>
                      <a:pt x="65" y="91"/>
                      <a:pt x="69" y="94"/>
                    </a:cubicBezTo>
                    <a:cubicBezTo>
                      <a:pt x="69" y="93"/>
                      <a:pt x="69" y="92"/>
                      <a:pt x="69" y="91"/>
                    </a:cubicBezTo>
                    <a:cubicBezTo>
                      <a:pt x="69" y="90"/>
                      <a:pt x="66" y="90"/>
                      <a:pt x="66" y="90"/>
                    </a:cubicBezTo>
                    <a:cubicBezTo>
                      <a:pt x="64" y="88"/>
                      <a:pt x="63" y="85"/>
                      <a:pt x="61" y="83"/>
                    </a:cubicBezTo>
                    <a:cubicBezTo>
                      <a:pt x="60" y="82"/>
                      <a:pt x="60" y="81"/>
                      <a:pt x="59" y="80"/>
                    </a:cubicBezTo>
                    <a:cubicBezTo>
                      <a:pt x="58" y="79"/>
                      <a:pt x="57" y="79"/>
                      <a:pt x="56" y="78"/>
                    </a:cubicBezTo>
                    <a:cubicBezTo>
                      <a:pt x="53" y="75"/>
                      <a:pt x="59" y="75"/>
                      <a:pt x="59" y="75"/>
                    </a:cubicBezTo>
                    <a:cubicBezTo>
                      <a:pt x="61" y="74"/>
                      <a:pt x="60" y="69"/>
                      <a:pt x="61" y="67"/>
                    </a:cubicBezTo>
                    <a:cubicBezTo>
                      <a:pt x="61" y="66"/>
                      <a:pt x="61" y="64"/>
                      <a:pt x="62" y="64"/>
                    </a:cubicBezTo>
                    <a:cubicBezTo>
                      <a:pt x="63" y="63"/>
                      <a:pt x="65" y="63"/>
                      <a:pt x="65" y="62"/>
                    </a:cubicBezTo>
                    <a:cubicBezTo>
                      <a:pt x="65" y="61"/>
                      <a:pt x="65" y="60"/>
                      <a:pt x="65" y="58"/>
                    </a:cubicBezTo>
                    <a:cubicBezTo>
                      <a:pt x="65" y="57"/>
                      <a:pt x="66" y="56"/>
                      <a:pt x="67" y="55"/>
                    </a:cubicBezTo>
                    <a:cubicBezTo>
                      <a:pt x="68" y="53"/>
                      <a:pt x="70" y="54"/>
                      <a:pt x="71" y="52"/>
                    </a:cubicBezTo>
                    <a:cubicBezTo>
                      <a:pt x="71" y="50"/>
                      <a:pt x="72" y="48"/>
                      <a:pt x="72" y="45"/>
                    </a:cubicBezTo>
                    <a:cubicBezTo>
                      <a:pt x="72" y="44"/>
                      <a:pt x="72" y="43"/>
                      <a:pt x="72" y="42"/>
                    </a:cubicBezTo>
                    <a:cubicBezTo>
                      <a:pt x="72" y="40"/>
                      <a:pt x="74" y="38"/>
                      <a:pt x="74" y="37"/>
                    </a:cubicBezTo>
                    <a:cubicBezTo>
                      <a:pt x="74" y="33"/>
                      <a:pt x="75" y="30"/>
                      <a:pt x="79" y="29"/>
                    </a:cubicBezTo>
                    <a:cubicBezTo>
                      <a:pt x="80" y="29"/>
                      <a:pt x="81" y="29"/>
                      <a:pt x="82" y="27"/>
                    </a:cubicBezTo>
                    <a:cubicBezTo>
                      <a:pt x="82" y="26"/>
                      <a:pt x="80" y="24"/>
                      <a:pt x="79" y="23"/>
                    </a:cubicBezTo>
                    <a:cubicBezTo>
                      <a:pt x="77" y="21"/>
                      <a:pt x="76" y="19"/>
                      <a:pt x="76" y="17"/>
                    </a:cubicBezTo>
                    <a:cubicBezTo>
                      <a:pt x="76" y="16"/>
                      <a:pt x="75" y="11"/>
                      <a:pt x="76" y="11"/>
                    </a:cubicBezTo>
                    <a:cubicBezTo>
                      <a:pt x="77" y="10"/>
                      <a:pt x="76" y="10"/>
                      <a:pt x="75" y="9"/>
                    </a:cubicBezTo>
                    <a:cubicBezTo>
                      <a:pt x="74" y="8"/>
                      <a:pt x="74" y="7"/>
                      <a:pt x="74" y="5"/>
                    </a:cubicBezTo>
                    <a:cubicBezTo>
                      <a:pt x="72" y="3"/>
                      <a:pt x="69" y="2"/>
                      <a:pt x="68" y="0"/>
                    </a:cubicBezTo>
                    <a:cubicBezTo>
                      <a:pt x="67" y="0"/>
                      <a:pt x="65" y="1"/>
                      <a:pt x="64" y="2"/>
                    </a:cubicBezTo>
                    <a:cubicBezTo>
                      <a:pt x="63" y="5"/>
                      <a:pt x="61" y="3"/>
                      <a:pt x="60" y="5"/>
                    </a:cubicBezTo>
                    <a:cubicBezTo>
                      <a:pt x="59" y="9"/>
                      <a:pt x="58" y="5"/>
                      <a:pt x="56" y="5"/>
                    </a:cubicBezTo>
                    <a:cubicBezTo>
                      <a:pt x="52" y="5"/>
                      <a:pt x="49" y="5"/>
                      <a:pt x="46" y="5"/>
                    </a:cubicBezTo>
                    <a:cubicBezTo>
                      <a:pt x="37" y="5"/>
                      <a:pt x="27" y="5"/>
                      <a:pt x="17" y="5"/>
                    </a:cubicBezTo>
                    <a:cubicBezTo>
                      <a:pt x="15" y="5"/>
                      <a:pt x="16" y="12"/>
                      <a:pt x="16" y="14"/>
                    </a:cubicBezTo>
                    <a:cubicBezTo>
                      <a:pt x="16" y="16"/>
                      <a:pt x="15" y="16"/>
                      <a:pt x="13" y="16"/>
                    </a:cubicBezTo>
                    <a:cubicBezTo>
                      <a:pt x="10" y="16"/>
                      <a:pt x="11" y="16"/>
                      <a:pt x="11" y="18"/>
                    </a:cubicBezTo>
                    <a:cubicBezTo>
                      <a:pt x="11" y="23"/>
                      <a:pt x="11" y="27"/>
                      <a:pt x="11" y="32"/>
                    </a:cubicBezTo>
                    <a:cubicBezTo>
                      <a:pt x="11" y="34"/>
                      <a:pt x="11" y="36"/>
                      <a:pt x="11" y="37"/>
                    </a:cubicBezTo>
                    <a:cubicBezTo>
                      <a:pt x="11" y="39"/>
                      <a:pt x="7" y="38"/>
                      <a:pt x="6" y="39"/>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99" name="Freeform 745">
                <a:extLst>
                  <a:ext uri="{FF2B5EF4-FFF2-40B4-BE49-F238E27FC236}">
                    <a16:creationId xmlns:a16="http://schemas.microsoft.com/office/drawing/2014/main" id="{76814753-ECE8-E897-C1BC-286726A8CDAC}"/>
                  </a:ext>
                </a:extLst>
              </p:cNvPr>
              <p:cNvSpPr>
                <a:spLocks/>
              </p:cNvSpPr>
              <p:nvPr/>
            </p:nvSpPr>
            <p:spPr bwMode="auto">
              <a:xfrm>
                <a:off x="6758549" y="3811664"/>
                <a:ext cx="168096" cy="160852"/>
              </a:xfrm>
              <a:custGeom>
                <a:avLst/>
                <a:gdLst>
                  <a:gd name="T0" fmla="*/ 3 w 32"/>
                  <a:gd name="T1" fmla="*/ 19 h 29"/>
                  <a:gd name="T2" fmla="*/ 7 w 32"/>
                  <a:gd name="T3" fmla="*/ 20 h 29"/>
                  <a:gd name="T4" fmla="*/ 7 w 32"/>
                  <a:gd name="T5" fmla="*/ 17 h 29"/>
                  <a:gd name="T6" fmla="*/ 10 w 32"/>
                  <a:gd name="T7" fmla="*/ 19 h 29"/>
                  <a:gd name="T8" fmla="*/ 12 w 32"/>
                  <a:gd name="T9" fmla="*/ 18 h 29"/>
                  <a:gd name="T10" fmla="*/ 14 w 32"/>
                  <a:gd name="T11" fmla="*/ 18 h 29"/>
                  <a:gd name="T12" fmla="*/ 29 w 32"/>
                  <a:gd name="T13" fmla="*/ 29 h 29"/>
                  <a:gd name="T14" fmla="*/ 32 w 32"/>
                  <a:gd name="T15" fmla="*/ 27 h 29"/>
                  <a:gd name="T16" fmla="*/ 24 w 32"/>
                  <a:gd name="T17" fmla="*/ 19 h 29"/>
                  <a:gd name="T18" fmla="*/ 19 w 32"/>
                  <a:gd name="T19" fmla="*/ 16 h 29"/>
                  <a:gd name="T20" fmla="*/ 17 w 32"/>
                  <a:gd name="T21" fmla="*/ 14 h 29"/>
                  <a:gd name="T22" fmla="*/ 17 w 32"/>
                  <a:gd name="T23" fmla="*/ 16 h 29"/>
                  <a:gd name="T24" fmla="*/ 16 w 32"/>
                  <a:gd name="T25" fmla="*/ 14 h 29"/>
                  <a:gd name="T26" fmla="*/ 14 w 32"/>
                  <a:gd name="T27" fmla="*/ 9 h 29"/>
                  <a:gd name="T28" fmla="*/ 10 w 32"/>
                  <a:gd name="T29" fmla="*/ 0 h 29"/>
                  <a:gd name="T30" fmla="*/ 2 w 32"/>
                  <a:gd name="T31" fmla="*/ 7 h 29"/>
                  <a:gd name="T32" fmla="*/ 1 w 32"/>
                  <a:gd name="T33" fmla="*/ 13 h 29"/>
                  <a:gd name="T34" fmla="*/ 0 w 32"/>
                  <a:gd name="T35" fmla="*/ 20 h 29"/>
                  <a:gd name="T36" fmla="*/ 3 w 32"/>
                  <a:gd name="T3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9">
                    <a:moveTo>
                      <a:pt x="3" y="19"/>
                    </a:moveTo>
                    <a:cubicBezTo>
                      <a:pt x="4" y="19"/>
                      <a:pt x="6" y="21"/>
                      <a:pt x="7" y="20"/>
                    </a:cubicBezTo>
                    <a:cubicBezTo>
                      <a:pt x="7" y="19"/>
                      <a:pt x="6" y="17"/>
                      <a:pt x="7" y="17"/>
                    </a:cubicBezTo>
                    <a:cubicBezTo>
                      <a:pt x="9" y="17"/>
                      <a:pt x="9" y="19"/>
                      <a:pt x="10" y="19"/>
                    </a:cubicBezTo>
                    <a:cubicBezTo>
                      <a:pt x="11" y="19"/>
                      <a:pt x="12" y="18"/>
                      <a:pt x="12" y="18"/>
                    </a:cubicBezTo>
                    <a:cubicBezTo>
                      <a:pt x="13" y="17"/>
                      <a:pt x="14" y="18"/>
                      <a:pt x="14" y="18"/>
                    </a:cubicBezTo>
                    <a:cubicBezTo>
                      <a:pt x="22" y="18"/>
                      <a:pt x="25" y="24"/>
                      <a:pt x="29" y="29"/>
                    </a:cubicBezTo>
                    <a:cubicBezTo>
                      <a:pt x="30" y="29"/>
                      <a:pt x="31" y="28"/>
                      <a:pt x="32" y="27"/>
                    </a:cubicBezTo>
                    <a:cubicBezTo>
                      <a:pt x="29" y="25"/>
                      <a:pt x="26" y="22"/>
                      <a:pt x="24" y="19"/>
                    </a:cubicBezTo>
                    <a:cubicBezTo>
                      <a:pt x="23" y="17"/>
                      <a:pt x="21" y="17"/>
                      <a:pt x="19" y="16"/>
                    </a:cubicBezTo>
                    <a:cubicBezTo>
                      <a:pt x="18" y="16"/>
                      <a:pt x="18" y="14"/>
                      <a:pt x="17" y="14"/>
                    </a:cubicBezTo>
                    <a:cubicBezTo>
                      <a:pt x="16" y="14"/>
                      <a:pt x="17" y="15"/>
                      <a:pt x="17" y="16"/>
                    </a:cubicBezTo>
                    <a:cubicBezTo>
                      <a:pt x="17" y="16"/>
                      <a:pt x="16" y="14"/>
                      <a:pt x="16" y="14"/>
                    </a:cubicBezTo>
                    <a:cubicBezTo>
                      <a:pt x="15" y="12"/>
                      <a:pt x="14" y="11"/>
                      <a:pt x="14" y="9"/>
                    </a:cubicBezTo>
                    <a:cubicBezTo>
                      <a:pt x="13" y="6"/>
                      <a:pt x="13" y="3"/>
                      <a:pt x="10" y="0"/>
                    </a:cubicBezTo>
                    <a:cubicBezTo>
                      <a:pt x="9" y="4"/>
                      <a:pt x="4" y="4"/>
                      <a:pt x="2" y="7"/>
                    </a:cubicBezTo>
                    <a:cubicBezTo>
                      <a:pt x="1" y="9"/>
                      <a:pt x="2" y="11"/>
                      <a:pt x="1" y="13"/>
                    </a:cubicBezTo>
                    <a:cubicBezTo>
                      <a:pt x="0" y="15"/>
                      <a:pt x="0" y="17"/>
                      <a:pt x="0" y="20"/>
                    </a:cubicBezTo>
                    <a:cubicBezTo>
                      <a:pt x="1" y="19"/>
                      <a:pt x="2" y="19"/>
                      <a:pt x="3" y="19"/>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00" name="Freeform 746">
                <a:extLst>
                  <a:ext uri="{FF2B5EF4-FFF2-40B4-BE49-F238E27FC236}">
                    <a16:creationId xmlns:a16="http://schemas.microsoft.com/office/drawing/2014/main" id="{864BEC07-A030-75BC-B8BC-2675F88428E6}"/>
                  </a:ext>
                </a:extLst>
              </p:cNvPr>
              <p:cNvSpPr>
                <a:spLocks/>
              </p:cNvSpPr>
              <p:nvPr/>
            </p:nvSpPr>
            <p:spPr bwMode="auto">
              <a:xfrm>
                <a:off x="6670923" y="3889252"/>
                <a:ext cx="388051" cy="340625"/>
              </a:xfrm>
              <a:custGeom>
                <a:avLst/>
                <a:gdLst>
                  <a:gd name="T0" fmla="*/ 70 w 74"/>
                  <a:gd name="T1" fmla="*/ 38 h 61"/>
                  <a:gd name="T2" fmla="*/ 57 w 74"/>
                  <a:gd name="T3" fmla="*/ 33 h 61"/>
                  <a:gd name="T4" fmla="*/ 51 w 74"/>
                  <a:gd name="T5" fmla="*/ 29 h 61"/>
                  <a:gd name="T6" fmla="*/ 48 w 74"/>
                  <a:gd name="T7" fmla="*/ 24 h 61"/>
                  <a:gd name="T8" fmla="*/ 51 w 74"/>
                  <a:gd name="T9" fmla="*/ 20 h 61"/>
                  <a:gd name="T10" fmla="*/ 45 w 74"/>
                  <a:gd name="T11" fmla="*/ 23 h 61"/>
                  <a:gd name="T12" fmla="*/ 44 w 74"/>
                  <a:gd name="T13" fmla="*/ 18 h 61"/>
                  <a:gd name="T14" fmla="*/ 44 w 74"/>
                  <a:gd name="T15" fmla="*/ 12 h 61"/>
                  <a:gd name="T16" fmla="*/ 37 w 74"/>
                  <a:gd name="T17" fmla="*/ 5 h 61"/>
                  <a:gd name="T18" fmla="*/ 28 w 74"/>
                  <a:gd name="T19" fmla="*/ 4 h 61"/>
                  <a:gd name="T20" fmla="*/ 24 w 74"/>
                  <a:gd name="T21" fmla="*/ 5 h 61"/>
                  <a:gd name="T22" fmla="*/ 21 w 74"/>
                  <a:gd name="T23" fmla="*/ 5 h 61"/>
                  <a:gd name="T24" fmla="*/ 18 w 74"/>
                  <a:gd name="T25" fmla="*/ 5 h 61"/>
                  <a:gd name="T26" fmla="*/ 17 w 74"/>
                  <a:gd name="T27" fmla="*/ 8 h 61"/>
                  <a:gd name="T28" fmla="*/ 15 w 74"/>
                  <a:gd name="T29" fmla="*/ 13 h 61"/>
                  <a:gd name="T30" fmla="*/ 12 w 74"/>
                  <a:gd name="T31" fmla="*/ 14 h 61"/>
                  <a:gd name="T32" fmla="*/ 10 w 74"/>
                  <a:gd name="T33" fmla="*/ 18 h 61"/>
                  <a:gd name="T34" fmla="*/ 10 w 74"/>
                  <a:gd name="T35" fmla="*/ 23 h 61"/>
                  <a:gd name="T36" fmla="*/ 5 w 74"/>
                  <a:gd name="T37" fmla="*/ 34 h 61"/>
                  <a:gd name="T38" fmla="*/ 1 w 74"/>
                  <a:gd name="T39" fmla="*/ 35 h 61"/>
                  <a:gd name="T40" fmla="*/ 2 w 74"/>
                  <a:gd name="T41" fmla="*/ 38 h 61"/>
                  <a:gd name="T42" fmla="*/ 9 w 74"/>
                  <a:gd name="T43" fmla="*/ 47 h 61"/>
                  <a:gd name="T44" fmla="*/ 13 w 74"/>
                  <a:gd name="T45" fmla="*/ 50 h 61"/>
                  <a:gd name="T46" fmla="*/ 14 w 74"/>
                  <a:gd name="T47" fmla="*/ 54 h 61"/>
                  <a:gd name="T48" fmla="*/ 20 w 74"/>
                  <a:gd name="T49" fmla="*/ 55 h 61"/>
                  <a:gd name="T50" fmla="*/ 25 w 74"/>
                  <a:gd name="T51" fmla="*/ 59 h 61"/>
                  <a:gd name="T52" fmla="*/ 33 w 74"/>
                  <a:gd name="T53" fmla="*/ 60 h 61"/>
                  <a:gd name="T54" fmla="*/ 39 w 74"/>
                  <a:gd name="T55" fmla="*/ 57 h 61"/>
                  <a:gd name="T56" fmla="*/ 47 w 74"/>
                  <a:gd name="T57" fmla="*/ 56 h 61"/>
                  <a:gd name="T58" fmla="*/ 54 w 74"/>
                  <a:gd name="T59" fmla="*/ 53 h 61"/>
                  <a:gd name="T60" fmla="*/ 59 w 74"/>
                  <a:gd name="T61" fmla="*/ 53 h 61"/>
                  <a:gd name="T62" fmla="*/ 74 w 74"/>
                  <a:gd name="T63" fmla="*/ 38 h 61"/>
                  <a:gd name="T64" fmla="*/ 70 w 74"/>
                  <a:gd name="T65"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61">
                    <a:moveTo>
                      <a:pt x="70" y="38"/>
                    </a:moveTo>
                    <a:cubicBezTo>
                      <a:pt x="65" y="36"/>
                      <a:pt x="61" y="35"/>
                      <a:pt x="57" y="33"/>
                    </a:cubicBezTo>
                    <a:cubicBezTo>
                      <a:pt x="54" y="32"/>
                      <a:pt x="53" y="31"/>
                      <a:pt x="51" y="29"/>
                    </a:cubicBezTo>
                    <a:cubicBezTo>
                      <a:pt x="50" y="28"/>
                      <a:pt x="49" y="26"/>
                      <a:pt x="48" y="24"/>
                    </a:cubicBezTo>
                    <a:cubicBezTo>
                      <a:pt x="48" y="23"/>
                      <a:pt x="51" y="21"/>
                      <a:pt x="51" y="20"/>
                    </a:cubicBezTo>
                    <a:cubicBezTo>
                      <a:pt x="49" y="21"/>
                      <a:pt x="47" y="22"/>
                      <a:pt x="45" y="23"/>
                    </a:cubicBezTo>
                    <a:cubicBezTo>
                      <a:pt x="43" y="23"/>
                      <a:pt x="43" y="19"/>
                      <a:pt x="44" y="18"/>
                    </a:cubicBezTo>
                    <a:cubicBezTo>
                      <a:pt x="47" y="15"/>
                      <a:pt x="46" y="15"/>
                      <a:pt x="44" y="12"/>
                    </a:cubicBezTo>
                    <a:cubicBezTo>
                      <a:pt x="42" y="10"/>
                      <a:pt x="40" y="6"/>
                      <a:pt x="37" y="5"/>
                    </a:cubicBezTo>
                    <a:cubicBezTo>
                      <a:pt x="35" y="5"/>
                      <a:pt x="30" y="3"/>
                      <a:pt x="28" y="4"/>
                    </a:cubicBezTo>
                    <a:cubicBezTo>
                      <a:pt x="26" y="7"/>
                      <a:pt x="24" y="0"/>
                      <a:pt x="24" y="5"/>
                    </a:cubicBezTo>
                    <a:cubicBezTo>
                      <a:pt x="24" y="7"/>
                      <a:pt x="22" y="6"/>
                      <a:pt x="21" y="5"/>
                    </a:cubicBezTo>
                    <a:cubicBezTo>
                      <a:pt x="20" y="5"/>
                      <a:pt x="19" y="5"/>
                      <a:pt x="18" y="5"/>
                    </a:cubicBezTo>
                    <a:cubicBezTo>
                      <a:pt x="16" y="6"/>
                      <a:pt x="17" y="6"/>
                      <a:pt x="17" y="8"/>
                    </a:cubicBezTo>
                    <a:cubicBezTo>
                      <a:pt x="17" y="9"/>
                      <a:pt x="16" y="12"/>
                      <a:pt x="15" y="13"/>
                    </a:cubicBezTo>
                    <a:cubicBezTo>
                      <a:pt x="15" y="14"/>
                      <a:pt x="12" y="13"/>
                      <a:pt x="12" y="14"/>
                    </a:cubicBezTo>
                    <a:cubicBezTo>
                      <a:pt x="12" y="16"/>
                      <a:pt x="10" y="17"/>
                      <a:pt x="10" y="18"/>
                    </a:cubicBezTo>
                    <a:cubicBezTo>
                      <a:pt x="10" y="19"/>
                      <a:pt x="11" y="22"/>
                      <a:pt x="10" y="23"/>
                    </a:cubicBezTo>
                    <a:cubicBezTo>
                      <a:pt x="4" y="24"/>
                      <a:pt x="6" y="30"/>
                      <a:pt x="5" y="34"/>
                    </a:cubicBezTo>
                    <a:cubicBezTo>
                      <a:pt x="4" y="35"/>
                      <a:pt x="3" y="35"/>
                      <a:pt x="1" y="35"/>
                    </a:cubicBezTo>
                    <a:cubicBezTo>
                      <a:pt x="0" y="36"/>
                      <a:pt x="0" y="38"/>
                      <a:pt x="2" y="38"/>
                    </a:cubicBezTo>
                    <a:cubicBezTo>
                      <a:pt x="5" y="39"/>
                      <a:pt x="8" y="45"/>
                      <a:pt x="9" y="47"/>
                    </a:cubicBezTo>
                    <a:cubicBezTo>
                      <a:pt x="10" y="49"/>
                      <a:pt x="11" y="49"/>
                      <a:pt x="13" y="50"/>
                    </a:cubicBezTo>
                    <a:cubicBezTo>
                      <a:pt x="14" y="51"/>
                      <a:pt x="13" y="53"/>
                      <a:pt x="14" y="54"/>
                    </a:cubicBezTo>
                    <a:cubicBezTo>
                      <a:pt x="16" y="56"/>
                      <a:pt x="18" y="54"/>
                      <a:pt x="20" y="55"/>
                    </a:cubicBezTo>
                    <a:cubicBezTo>
                      <a:pt x="21" y="56"/>
                      <a:pt x="23" y="58"/>
                      <a:pt x="25" y="59"/>
                    </a:cubicBezTo>
                    <a:cubicBezTo>
                      <a:pt x="27" y="59"/>
                      <a:pt x="31" y="61"/>
                      <a:pt x="33" y="60"/>
                    </a:cubicBezTo>
                    <a:cubicBezTo>
                      <a:pt x="35" y="58"/>
                      <a:pt x="36" y="56"/>
                      <a:pt x="39" y="57"/>
                    </a:cubicBezTo>
                    <a:cubicBezTo>
                      <a:pt x="42" y="58"/>
                      <a:pt x="45" y="57"/>
                      <a:pt x="47" y="56"/>
                    </a:cubicBezTo>
                    <a:cubicBezTo>
                      <a:pt x="49" y="54"/>
                      <a:pt x="51" y="53"/>
                      <a:pt x="54" y="53"/>
                    </a:cubicBezTo>
                    <a:cubicBezTo>
                      <a:pt x="55" y="53"/>
                      <a:pt x="59" y="53"/>
                      <a:pt x="59" y="53"/>
                    </a:cubicBezTo>
                    <a:cubicBezTo>
                      <a:pt x="64" y="48"/>
                      <a:pt x="69" y="43"/>
                      <a:pt x="74" y="38"/>
                    </a:cubicBezTo>
                    <a:cubicBezTo>
                      <a:pt x="73" y="38"/>
                      <a:pt x="71" y="38"/>
                      <a:pt x="70" y="38"/>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01" name="Freeform 747">
                <a:extLst>
                  <a:ext uri="{FF2B5EF4-FFF2-40B4-BE49-F238E27FC236}">
                    <a16:creationId xmlns:a16="http://schemas.microsoft.com/office/drawing/2014/main" id="{6821414E-EEB8-1A8F-8E70-DB686F4CB24F}"/>
                  </a:ext>
                </a:extLst>
              </p:cNvPr>
              <p:cNvSpPr>
                <a:spLocks/>
              </p:cNvSpPr>
              <p:nvPr/>
            </p:nvSpPr>
            <p:spPr bwMode="auto">
              <a:xfrm>
                <a:off x="6690594" y="3989547"/>
                <a:ext cx="456005" cy="461736"/>
              </a:xfrm>
              <a:custGeom>
                <a:avLst/>
                <a:gdLst>
                  <a:gd name="T0" fmla="*/ 86 w 87"/>
                  <a:gd name="T1" fmla="*/ 1 h 83"/>
                  <a:gd name="T2" fmla="*/ 83 w 87"/>
                  <a:gd name="T3" fmla="*/ 0 h 83"/>
                  <a:gd name="T4" fmla="*/ 79 w 87"/>
                  <a:gd name="T5" fmla="*/ 3 h 83"/>
                  <a:gd name="T6" fmla="*/ 71 w 87"/>
                  <a:gd name="T7" fmla="*/ 3 h 83"/>
                  <a:gd name="T8" fmla="*/ 69 w 87"/>
                  <a:gd name="T9" fmla="*/ 4 h 83"/>
                  <a:gd name="T10" fmla="*/ 68 w 87"/>
                  <a:gd name="T11" fmla="*/ 3 h 83"/>
                  <a:gd name="T12" fmla="*/ 63 w 87"/>
                  <a:gd name="T13" fmla="*/ 6 h 83"/>
                  <a:gd name="T14" fmla="*/ 58 w 87"/>
                  <a:gd name="T15" fmla="*/ 5 h 83"/>
                  <a:gd name="T16" fmla="*/ 53 w 87"/>
                  <a:gd name="T17" fmla="*/ 7 h 83"/>
                  <a:gd name="T18" fmla="*/ 47 w 87"/>
                  <a:gd name="T19" fmla="*/ 2 h 83"/>
                  <a:gd name="T20" fmla="*/ 44 w 87"/>
                  <a:gd name="T21" fmla="*/ 6 h 83"/>
                  <a:gd name="T22" fmla="*/ 48 w 87"/>
                  <a:gd name="T23" fmla="*/ 12 h 83"/>
                  <a:gd name="T24" fmla="*/ 56 w 87"/>
                  <a:gd name="T25" fmla="*/ 16 h 83"/>
                  <a:gd name="T26" fmla="*/ 70 w 87"/>
                  <a:gd name="T27" fmla="*/ 20 h 83"/>
                  <a:gd name="T28" fmla="*/ 63 w 87"/>
                  <a:gd name="T29" fmla="*/ 27 h 83"/>
                  <a:gd name="T30" fmla="*/ 58 w 87"/>
                  <a:gd name="T31" fmla="*/ 33 h 83"/>
                  <a:gd name="T32" fmla="*/ 55 w 87"/>
                  <a:gd name="T33" fmla="*/ 35 h 83"/>
                  <a:gd name="T34" fmla="*/ 48 w 87"/>
                  <a:gd name="T35" fmla="*/ 35 h 83"/>
                  <a:gd name="T36" fmla="*/ 42 w 87"/>
                  <a:gd name="T37" fmla="*/ 38 h 83"/>
                  <a:gd name="T38" fmla="*/ 36 w 87"/>
                  <a:gd name="T39" fmla="*/ 39 h 83"/>
                  <a:gd name="T40" fmla="*/ 32 w 87"/>
                  <a:gd name="T41" fmla="*/ 39 h 83"/>
                  <a:gd name="T42" fmla="*/ 26 w 87"/>
                  <a:gd name="T43" fmla="*/ 42 h 83"/>
                  <a:gd name="T44" fmla="*/ 21 w 87"/>
                  <a:gd name="T45" fmla="*/ 41 h 83"/>
                  <a:gd name="T46" fmla="*/ 16 w 87"/>
                  <a:gd name="T47" fmla="*/ 37 h 83"/>
                  <a:gd name="T48" fmla="*/ 11 w 87"/>
                  <a:gd name="T49" fmla="*/ 37 h 83"/>
                  <a:gd name="T50" fmla="*/ 7 w 87"/>
                  <a:gd name="T51" fmla="*/ 34 h 83"/>
                  <a:gd name="T52" fmla="*/ 0 w 87"/>
                  <a:gd name="T53" fmla="*/ 39 h 83"/>
                  <a:gd name="T54" fmla="*/ 3 w 87"/>
                  <a:gd name="T55" fmla="*/ 41 h 83"/>
                  <a:gd name="T56" fmla="*/ 4 w 87"/>
                  <a:gd name="T57" fmla="*/ 45 h 83"/>
                  <a:gd name="T58" fmla="*/ 3 w 87"/>
                  <a:gd name="T59" fmla="*/ 54 h 83"/>
                  <a:gd name="T60" fmla="*/ 0 w 87"/>
                  <a:gd name="T61" fmla="*/ 58 h 83"/>
                  <a:gd name="T62" fmla="*/ 3 w 87"/>
                  <a:gd name="T63" fmla="*/ 60 h 83"/>
                  <a:gd name="T64" fmla="*/ 1 w 87"/>
                  <a:gd name="T65" fmla="*/ 65 h 83"/>
                  <a:gd name="T66" fmla="*/ 4 w 87"/>
                  <a:gd name="T67" fmla="*/ 66 h 83"/>
                  <a:gd name="T68" fmla="*/ 15 w 87"/>
                  <a:gd name="T69" fmla="*/ 73 h 83"/>
                  <a:gd name="T70" fmla="*/ 19 w 87"/>
                  <a:gd name="T71" fmla="*/ 77 h 83"/>
                  <a:gd name="T72" fmla="*/ 26 w 87"/>
                  <a:gd name="T73" fmla="*/ 83 h 83"/>
                  <a:gd name="T74" fmla="*/ 30 w 87"/>
                  <a:gd name="T75" fmla="*/ 76 h 83"/>
                  <a:gd name="T76" fmla="*/ 33 w 87"/>
                  <a:gd name="T77" fmla="*/ 72 h 83"/>
                  <a:gd name="T78" fmla="*/ 35 w 87"/>
                  <a:gd name="T79" fmla="*/ 69 h 83"/>
                  <a:gd name="T80" fmla="*/ 40 w 87"/>
                  <a:gd name="T81" fmla="*/ 65 h 83"/>
                  <a:gd name="T82" fmla="*/ 59 w 87"/>
                  <a:gd name="T83" fmla="*/ 48 h 83"/>
                  <a:gd name="T84" fmla="*/ 77 w 87"/>
                  <a:gd name="T85" fmla="*/ 24 h 83"/>
                  <a:gd name="T86" fmla="*/ 84 w 87"/>
                  <a:gd name="T87" fmla="*/ 14 h 83"/>
                  <a:gd name="T88" fmla="*/ 86 w 87"/>
                  <a:gd name="T89" fmla="*/ 7 h 83"/>
                  <a:gd name="T90" fmla="*/ 86 w 87"/>
                  <a:gd name="T91" fmla="*/ 1 h 83"/>
                  <a:gd name="T92" fmla="*/ 86 w 87"/>
                  <a:gd name="T93"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7" h="83">
                    <a:moveTo>
                      <a:pt x="86" y="1"/>
                    </a:moveTo>
                    <a:cubicBezTo>
                      <a:pt x="87" y="0"/>
                      <a:pt x="84" y="0"/>
                      <a:pt x="83" y="0"/>
                    </a:cubicBezTo>
                    <a:cubicBezTo>
                      <a:pt x="82" y="1"/>
                      <a:pt x="81" y="2"/>
                      <a:pt x="79" y="3"/>
                    </a:cubicBezTo>
                    <a:cubicBezTo>
                      <a:pt x="77" y="3"/>
                      <a:pt x="74" y="3"/>
                      <a:pt x="71" y="3"/>
                    </a:cubicBezTo>
                    <a:cubicBezTo>
                      <a:pt x="71" y="4"/>
                      <a:pt x="70" y="4"/>
                      <a:pt x="69" y="4"/>
                    </a:cubicBezTo>
                    <a:cubicBezTo>
                      <a:pt x="68" y="4"/>
                      <a:pt x="68" y="3"/>
                      <a:pt x="68" y="3"/>
                    </a:cubicBezTo>
                    <a:cubicBezTo>
                      <a:pt x="66" y="4"/>
                      <a:pt x="65" y="6"/>
                      <a:pt x="63" y="6"/>
                    </a:cubicBezTo>
                    <a:cubicBezTo>
                      <a:pt x="61" y="6"/>
                      <a:pt x="61" y="5"/>
                      <a:pt x="58" y="5"/>
                    </a:cubicBezTo>
                    <a:cubicBezTo>
                      <a:pt x="57" y="6"/>
                      <a:pt x="55" y="8"/>
                      <a:pt x="53" y="7"/>
                    </a:cubicBezTo>
                    <a:cubicBezTo>
                      <a:pt x="50" y="6"/>
                      <a:pt x="49" y="5"/>
                      <a:pt x="47" y="2"/>
                    </a:cubicBezTo>
                    <a:cubicBezTo>
                      <a:pt x="47" y="3"/>
                      <a:pt x="44" y="5"/>
                      <a:pt x="44" y="6"/>
                    </a:cubicBezTo>
                    <a:cubicBezTo>
                      <a:pt x="45" y="8"/>
                      <a:pt x="46" y="10"/>
                      <a:pt x="48" y="12"/>
                    </a:cubicBezTo>
                    <a:cubicBezTo>
                      <a:pt x="50" y="14"/>
                      <a:pt x="53" y="15"/>
                      <a:pt x="56" y="16"/>
                    </a:cubicBezTo>
                    <a:cubicBezTo>
                      <a:pt x="61" y="18"/>
                      <a:pt x="65" y="20"/>
                      <a:pt x="70" y="20"/>
                    </a:cubicBezTo>
                    <a:cubicBezTo>
                      <a:pt x="68" y="22"/>
                      <a:pt x="65" y="25"/>
                      <a:pt x="63" y="27"/>
                    </a:cubicBezTo>
                    <a:cubicBezTo>
                      <a:pt x="61" y="29"/>
                      <a:pt x="59" y="31"/>
                      <a:pt x="58" y="33"/>
                    </a:cubicBezTo>
                    <a:cubicBezTo>
                      <a:pt x="57" y="33"/>
                      <a:pt x="56" y="35"/>
                      <a:pt x="55" y="35"/>
                    </a:cubicBezTo>
                    <a:cubicBezTo>
                      <a:pt x="53" y="36"/>
                      <a:pt x="50" y="34"/>
                      <a:pt x="48" y="35"/>
                    </a:cubicBezTo>
                    <a:cubicBezTo>
                      <a:pt x="46" y="35"/>
                      <a:pt x="44" y="37"/>
                      <a:pt x="42" y="38"/>
                    </a:cubicBezTo>
                    <a:cubicBezTo>
                      <a:pt x="40" y="39"/>
                      <a:pt x="38" y="40"/>
                      <a:pt x="36" y="39"/>
                    </a:cubicBezTo>
                    <a:cubicBezTo>
                      <a:pt x="35" y="39"/>
                      <a:pt x="33" y="38"/>
                      <a:pt x="32" y="39"/>
                    </a:cubicBezTo>
                    <a:cubicBezTo>
                      <a:pt x="29" y="41"/>
                      <a:pt x="29" y="43"/>
                      <a:pt x="26" y="42"/>
                    </a:cubicBezTo>
                    <a:cubicBezTo>
                      <a:pt x="24" y="41"/>
                      <a:pt x="22" y="41"/>
                      <a:pt x="21" y="41"/>
                    </a:cubicBezTo>
                    <a:cubicBezTo>
                      <a:pt x="19" y="40"/>
                      <a:pt x="17" y="38"/>
                      <a:pt x="16" y="37"/>
                    </a:cubicBezTo>
                    <a:cubicBezTo>
                      <a:pt x="15" y="37"/>
                      <a:pt x="12" y="38"/>
                      <a:pt x="11" y="37"/>
                    </a:cubicBezTo>
                    <a:cubicBezTo>
                      <a:pt x="10" y="36"/>
                      <a:pt x="8" y="34"/>
                      <a:pt x="7" y="34"/>
                    </a:cubicBezTo>
                    <a:cubicBezTo>
                      <a:pt x="3" y="35"/>
                      <a:pt x="2" y="36"/>
                      <a:pt x="0" y="39"/>
                    </a:cubicBezTo>
                    <a:cubicBezTo>
                      <a:pt x="0" y="40"/>
                      <a:pt x="3" y="40"/>
                      <a:pt x="3" y="41"/>
                    </a:cubicBezTo>
                    <a:cubicBezTo>
                      <a:pt x="3" y="43"/>
                      <a:pt x="3" y="44"/>
                      <a:pt x="4" y="45"/>
                    </a:cubicBezTo>
                    <a:cubicBezTo>
                      <a:pt x="6" y="47"/>
                      <a:pt x="5" y="52"/>
                      <a:pt x="3" y="54"/>
                    </a:cubicBezTo>
                    <a:cubicBezTo>
                      <a:pt x="2" y="55"/>
                      <a:pt x="1" y="56"/>
                      <a:pt x="0" y="58"/>
                    </a:cubicBezTo>
                    <a:cubicBezTo>
                      <a:pt x="0" y="61"/>
                      <a:pt x="2" y="59"/>
                      <a:pt x="3" y="60"/>
                    </a:cubicBezTo>
                    <a:cubicBezTo>
                      <a:pt x="3" y="60"/>
                      <a:pt x="0" y="64"/>
                      <a:pt x="1" y="65"/>
                    </a:cubicBezTo>
                    <a:cubicBezTo>
                      <a:pt x="2" y="65"/>
                      <a:pt x="3" y="66"/>
                      <a:pt x="4" y="66"/>
                    </a:cubicBezTo>
                    <a:cubicBezTo>
                      <a:pt x="8" y="69"/>
                      <a:pt x="12" y="71"/>
                      <a:pt x="15" y="73"/>
                    </a:cubicBezTo>
                    <a:cubicBezTo>
                      <a:pt x="18" y="74"/>
                      <a:pt x="19" y="74"/>
                      <a:pt x="19" y="77"/>
                    </a:cubicBezTo>
                    <a:cubicBezTo>
                      <a:pt x="19" y="79"/>
                      <a:pt x="25" y="82"/>
                      <a:pt x="26" y="83"/>
                    </a:cubicBezTo>
                    <a:cubicBezTo>
                      <a:pt x="28" y="80"/>
                      <a:pt x="29" y="78"/>
                      <a:pt x="30" y="76"/>
                    </a:cubicBezTo>
                    <a:cubicBezTo>
                      <a:pt x="30" y="74"/>
                      <a:pt x="31" y="72"/>
                      <a:pt x="33" y="72"/>
                    </a:cubicBezTo>
                    <a:cubicBezTo>
                      <a:pt x="34" y="71"/>
                      <a:pt x="34" y="70"/>
                      <a:pt x="35" y="69"/>
                    </a:cubicBezTo>
                    <a:cubicBezTo>
                      <a:pt x="37" y="68"/>
                      <a:pt x="38" y="67"/>
                      <a:pt x="40" y="65"/>
                    </a:cubicBezTo>
                    <a:cubicBezTo>
                      <a:pt x="45" y="57"/>
                      <a:pt x="52" y="53"/>
                      <a:pt x="59" y="48"/>
                    </a:cubicBezTo>
                    <a:cubicBezTo>
                      <a:pt x="68" y="42"/>
                      <a:pt x="73" y="33"/>
                      <a:pt x="77" y="24"/>
                    </a:cubicBezTo>
                    <a:cubicBezTo>
                      <a:pt x="79" y="20"/>
                      <a:pt x="82" y="18"/>
                      <a:pt x="84" y="14"/>
                    </a:cubicBezTo>
                    <a:cubicBezTo>
                      <a:pt x="85" y="12"/>
                      <a:pt x="85" y="9"/>
                      <a:pt x="86" y="7"/>
                    </a:cubicBezTo>
                    <a:cubicBezTo>
                      <a:pt x="86" y="6"/>
                      <a:pt x="85" y="2"/>
                      <a:pt x="86" y="1"/>
                    </a:cubicBezTo>
                    <a:cubicBezTo>
                      <a:pt x="86" y="1"/>
                      <a:pt x="86" y="1"/>
                      <a:pt x="86" y="1"/>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02" name="Freeform 748">
                <a:extLst>
                  <a:ext uri="{FF2B5EF4-FFF2-40B4-BE49-F238E27FC236}">
                    <a16:creationId xmlns:a16="http://schemas.microsoft.com/office/drawing/2014/main" id="{FBBB73B7-DB7B-3B43-3689-A96E39AB9B06}"/>
                  </a:ext>
                </a:extLst>
              </p:cNvPr>
              <p:cNvSpPr>
                <a:spLocks/>
              </p:cNvSpPr>
              <p:nvPr/>
            </p:nvSpPr>
            <p:spPr bwMode="auto">
              <a:xfrm>
                <a:off x="6896245" y="3963053"/>
                <a:ext cx="46495" cy="60555"/>
              </a:xfrm>
              <a:custGeom>
                <a:avLst/>
                <a:gdLst>
                  <a:gd name="T0" fmla="*/ 3 w 9"/>
                  <a:gd name="T1" fmla="*/ 2 h 11"/>
                  <a:gd name="T2" fmla="*/ 1 w 9"/>
                  <a:gd name="T3" fmla="*/ 5 h 11"/>
                  <a:gd name="T4" fmla="*/ 0 w 9"/>
                  <a:gd name="T5" fmla="*/ 10 h 11"/>
                  <a:gd name="T6" fmla="*/ 8 w 9"/>
                  <a:gd name="T7" fmla="*/ 7 h 11"/>
                  <a:gd name="T8" fmla="*/ 4 w 9"/>
                  <a:gd name="T9" fmla="*/ 6 h 11"/>
                  <a:gd name="T10" fmla="*/ 8 w 9"/>
                  <a:gd name="T11" fmla="*/ 3 h 11"/>
                  <a:gd name="T12" fmla="*/ 3 w 9"/>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3" y="2"/>
                    </a:moveTo>
                    <a:cubicBezTo>
                      <a:pt x="2" y="3"/>
                      <a:pt x="1" y="4"/>
                      <a:pt x="1" y="5"/>
                    </a:cubicBezTo>
                    <a:cubicBezTo>
                      <a:pt x="0" y="5"/>
                      <a:pt x="0" y="9"/>
                      <a:pt x="0" y="10"/>
                    </a:cubicBezTo>
                    <a:cubicBezTo>
                      <a:pt x="2" y="11"/>
                      <a:pt x="7" y="7"/>
                      <a:pt x="8" y="7"/>
                    </a:cubicBezTo>
                    <a:cubicBezTo>
                      <a:pt x="8" y="6"/>
                      <a:pt x="5" y="5"/>
                      <a:pt x="4" y="6"/>
                    </a:cubicBezTo>
                    <a:cubicBezTo>
                      <a:pt x="5" y="5"/>
                      <a:pt x="9" y="4"/>
                      <a:pt x="8" y="3"/>
                    </a:cubicBezTo>
                    <a:cubicBezTo>
                      <a:pt x="7" y="0"/>
                      <a:pt x="5" y="0"/>
                      <a:pt x="3" y="2"/>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03" name="Freeform 749">
                <a:extLst>
                  <a:ext uri="{FF2B5EF4-FFF2-40B4-BE49-F238E27FC236}">
                    <a16:creationId xmlns:a16="http://schemas.microsoft.com/office/drawing/2014/main" id="{C03DCA8C-144A-D643-D8A6-B369E388B49F}"/>
                  </a:ext>
                </a:extLst>
              </p:cNvPr>
              <p:cNvSpPr>
                <a:spLocks/>
              </p:cNvSpPr>
              <p:nvPr/>
            </p:nvSpPr>
            <p:spPr bwMode="auto">
              <a:xfrm>
                <a:off x="6581512" y="4207169"/>
                <a:ext cx="135906" cy="155174"/>
              </a:xfrm>
              <a:custGeom>
                <a:avLst/>
                <a:gdLst>
                  <a:gd name="T0" fmla="*/ 22 w 26"/>
                  <a:gd name="T1" fmla="*/ 18 h 28"/>
                  <a:gd name="T2" fmla="*/ 25 w 26"/>
                  <a:gd name="T3" fmla="*/ 14 h 28"/>
                  <a:gd name="T4" fmla="*/ 26 w 26"/>
                  <a:gd name="T5" fmla="*/ 8 h 28"/>
                  <a:gd name="T6" fmla="*/ 24 w 26"/>
                  <a:gd name="T7" fmla="*/ 3 h 28"/>
                  <a:gd name="T8" fmla="*/ 21 w 26"/>
                  <a:gd name="T9" fmla="*/ 0 h 28"/>
                  <a:gd name="T10" fmla="*/ 16 w 26"/>
                  <a:gd name="T11" fmla="*/ 1 h 28"/>
                  <a:gd name="T12" fmla="*/ 12 w 26"/>
                  <a:gd name="T13" fmla="*/ 3 h 28"/>
                  <a:gd name="T14" fmla="*/ 6 w 26"/>
                  <a:gd name="T15" fmla="*/ 2 h 28"/>
                  <a:gd name="T16" fmla="*/ 7 w 26"/>
                  <a:gd name="T17" fmla="*/ 8 h 28"/>
                  <a:gd name="T18" fmla="*/ 6 w 26"/>
                  <a:gd name="T19" fmla="*/ 12 h 28"/>
                  <a:gd name="T20" fmla="*/ 2 w 26"/>
                  <a:gd name="T21" fmla="*/ 16 h 28"/>
                  <a:gd name="T22" fmla="*/ 0 w 26"/>
                  <a:gd name="T23" fmla="*/ 22 h 28"/>
                  <a:gd name="T24" fmla="*/ 0 w 26"/>
                  <a:gd name="T25" fmla="*/ 27 h 28"/>
                  <a:gd name="T26" fmla="*/ 4 w 26"/>
                  <a:gd name="T27" fmla="*/ 26 h 28"/>
                  <a:gd name="T28" fmla="*/ 11 w 26"/>
                  <a:gd name="T29" fmla="*/ 25 h 28"/>
                  <a:gd name="T30" fmla="*/ 14 w 26"/>
                  <a:gd name="T31" fmla="*/ 20 h 28"/>
                  <a:gd name="T32" fmla="*/ 21 w 26"/>
                  <a:gd name="T33" fmla="*/ 20 h 28"/>
                  <a:gd name="T34" fmla="*/ 22 w 26"/>
                  <a:gd name="T35" fmla="*/ 18 h 28"/>
                  <a:gd name="T36" fmla="*/ 22 w 26"/>
                  <a:gd name="T37"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8">
                    <a:moveTo>
                      <a:pt x="22" y="18"/>
                    </a:moveTo>
                    <a:cubicBezTo>
                      <a:pt x="22" y="16"/>
                      <a:pt x="24" y="15"/>
                      <a:pt x="25" y="14"/>
                    </a:cubicBezTo>
                    <a:cubicBezTo>
                      <a:pt x="26" y="13"/>
                      <a:pt x="26" y="10"/>
                      <a:pt x="26" y="8"/>
                    </a:cubicBezTo>
                    <a:cubicBezTo>
                      <a:pt x="26" y="6"/>
                      <a:pt x="24" y="5"/>
                      <a:pt x="24" y="3"/>
                    </a:cubicBezTo>
                    <a:cubicBezTo>
                      <a:pt x="24" y="1"/>
                      <a:pt x="22" y="1"/>
                      <a:pt x="21" y="0"/>
                    </a:cubicBezTo>
                    <a:cubicBezTo>
                      <a:pt x="20" y="1"/>
                      <a:pt x="18" y="0"/>
                      <a:pt x="16" y="1"/>
                    </a:cubicBezTo>
                    <a:cubicBezTo>
                      <a:pt x="15" y="2"/>
                      <a:pt x="13" y="4"/>
                      <a:pt x="12" y="3"/>
                    </a:cubicBezTo>
                    <a:cubicBezTo>
                      <a:pt x="10" y="1"/>
                      <a:pt x="7" y="0"/>
                      <a:pt x="6" y="2"/>
                    </a:cubicBezTo>
                    <a:cubicBezTo>
                      <a:pt x="5" y="4"/>
                      <a:pt x="6" y="7"/>
                      <a:pt x="7" y="8"/>
                    </a:cubicBezTo>
                    <a:cubicBezTo>
                      <a:pt x="8" y="10"/>
                      <a:pt x="7" y="10"/>
                      <a:pt x="6" y="12"/>
                    </a:cubicBezTo>
                    <a:cubicBezTo>
                      <a:pt x="5" y="14"/>
                      <a:pt x="3" y="15"/>
                      <a:pt x="2" y="16"/>
                    </a:cubicBezTo>
                    <a:cubicBezTo>
                      <a:pt x="1" y="18"/>
                      <a:pt x="0" y="19"/>
                      <a:pt x="0" y="22"/>
                    </a:cubicBezTo>
                    <a:cubicBezTo>
                      <a:pt x="0" y="23"/>
                      <a:pt x="1" y="25"/>
                      <a:pt x="0" y="27"/>
                    </a:cubicBezTo>
                    <a:cubicBezTo>
                      <a:pt x="2" y="28"/>
                      <a:pt x="2" y="27"/>
                      <a:pt x="4" y="26"/>
                    </a:cubicBezTo>
                    <a:cubicBezTo>
                      <a:pt x="6" y="25"/>
                      <a:pt x="9" y="25"/>
                      <a:pt x="11" y="25"/>
                    </a:cubicBezTo>
                    <a:cubicBezTo>
                      <a:pt x="10" y="22"/>
                      <a:pt x="12" y="21"/>
                      <a:pt x="14" y="20"/>
                    </a:cubicBezTo>
                    <a:cubicBezTo>
                      <a:pt x="16" y="19"/>
                      <a:pt x="20" y="17"/>
                      <a:pt x="21" y="20"/>
                    </a:cubicBezTo>
                    <a:cubicBezTo>
                      <a:pt x="21" y="19"/>
                      <a:pt x="21" y="18"/>
                      <a:pt x="22" y="18"/>
                    </a:cubicBezTo>
                    <a:cubicBezTo>
                      <a:pt x="22" y="16"/>
                      <a:pt x="21" y="18"/>
                      <a:pt x="22" y="18"/>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04" name="Freeform 750">
                <a:extLst>
                  <a:ext uri="{FF2B5EF4-FFF2-40B4-BE49-F238E27FC236}">
                    <a16:creationId xmlns:a16="http://schemas.microsoft.com/office/drawing/2014/main" id="{5B3E3953-9A3A-7952-E326-EE466395EC3A}"/>
                  </a:ext>
                </a:extLst>
              </p:cNvPr>
              <p:cNvSpPr>
                <a:spLocks/>
              </p:cNvSpPr>
              <p:nvPr/>
            </p:nvSpPr>
            <p:spPr bwMode="auto">
              <a:xfrm>
                <a:off x="6565417" y="4385050"/>
                <a:ext cx="51859" cy="54878"/>
              </a:xfrm>
              <a:custGeom>
                <a:avLst/>
                <a:gdLst>
                  <a:gd name="T0" fmla="*/ 1 w 10"/>
                  <a:gd name="T1" fmla="*/ 6 h 10"/>
                  <a:gd name="T2" fmla="*/ 3 w 10"/>
                  <a:gd name="T3" fmla="*/ 10 h 10"/>
                  <a:gd name="T4" fmla="*/ 9 w 10"/>
                  <a:gd name="T5" fmla="*/ 5 h 10"/>
                  <a:gd name="T6" fmla="*/ 8 w 10"/>
                  <a:gd name="T7" fmla="*/ 0 h 10"/>
                  <a:gd name="T8" fmla="*/ 4 w 10"/>
                  <a:gd name="T9" fmla="*/ 1 h 10"/>
                  <a:gd name="T10" fmla="*/ 0 w 10"/>
                  <a:gd name="T11" fmla="*/ 1 h 10"/>
                  <a:gd name="T12" fmla="*/ 1 w 10"/>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1" y="6"/>
                    </a:moveTo>
                    <a:cubicBezTo>
                      <a:pt x="2" y="7"/>
                      <a:pt x="2" y="9"/>
                      <a:pt x="3" y="10"/>
                    </a:cubicBezTo>
                    <a:cubicBezTo>
                      <a:pt x="5" y="9"/>
                      <a:pt x="7" y="7"/>
                      <a:pt x="9" y="5"/>
                    </a:cubicBezTo>
                    <a:cubicBezTo>
                      <a:pt x="10" y="3"/>
                      <a:pt x="5" y="4"/>
                      <a:pt x="8" y="0"/>
                    </a:cubicBezTo>
                    <a:cubicBezTo>
                      <a:pt x="7" y="0"/>
                      <a:pt x="3" y="0"/>
                      <a:pt x="4" y="1"/>
                    </a:cubicBezTo>
                    <a:cubicBezTo>
                      <a:pt x="5" y="3"/>
                      <a:pt x="1" y="2"/>
                      <a:pt x="0" y="1"/>
                    </a:cubicBezTo>
                    <a:cubicBezTo>
                      <a:pt x="0" y="3"/>
                      <a:pt x="1" y="4"/>
                      <a:pt x="1" y="6"/>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05" name="Freeform 751">
                <a:extLst>
                  <a:ext uri="{FF2B5EF4-FFF2-40B4-BE49-F238E27FC236}">
                    <a16:creationId xmlns:a16="http://schemas.microsoft.com/office/drawing/2014/main" id="{0E59A66A-0DF9-D320-00AA-CCDDD65F07DE}"/>
                  </a:ext>
                </a:extLst>
              </p:cNvPr>
              <p:cNvSpPr>
                <a:spLocks/>
              </p:cNvSpPr>
              <p:nvPr/>
            </p:nvSpPr>
            <p:spPr bwMode="auto">
              <a:xfrm>
                <a:off x="6565417" y="4350989"/>
                <a:ext cx="57223" cy="51094"/>
              </a:xfrm>
              <a:custGeom>
                <a:avLst/>
                <a:gdLst>
                  <a:gd name="T0" fmla="*/ 3 w 11"/>
                  <a:gd name="T1" fmla="*/ 1 h 9"/>
                  <a:gd name="T2" fmla="*/ 0 w 11"/>
                  <a:gd name="T3" fmla="*/ 7 h 9"/>
                  <a:gd name="T4" fmla="*/ 4 w 11"/>
                  <a:gd name="T5" fmla="*/ 7 h 9"/>
                  <a:gd name="T6" fmla="*/ 8 w 11"/>
                  <a:gd name="T7" fmla="*/ 6 h 9"/>
                  <a:gd name="T8" fmla="*/ 7 w 11"/>
                  <a:gd name="T9" fmla="*/ 0 h 9"/>
                  <a:gd name="T10" fmla="*/ 3 w 11"/>
                  <a:gd name="T11" fmla="*/ 1 h 9"/>
                  <a:gd name="T12" fmla="*/ 3 w 11"/>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3" y="1"/>
                    </a:moveTo>
                    <a:cubicBezTo>
                      <a:pt x="1" y="2"/>
                      <a:pt x="0" y="5"/>
                      <a:pt x="0" y="7"/>
                    </a:cubicBezTo>
                    <a:cubicBezTo>
                      <a:pt x="1" y="8"/>
                      <a:pt x="5" y="9"/>
                      <a:pt x="4" y="7"/>
                    </a:cubicBezTo>
                    <a:cubicBezTo>
                      <a:pt x="3" y="6"/>
                      <a:pt x="7" y="6"/>
                      <a:pt x="8" y="6"/>
                    </a:cubicBezTo>
                    <a:cubicBezTo>
                      <a:pt x="11" y="5"/>
                      <a:pt x="8" y="1"/>
                      <a:pt x="7" y="0"/>
                    </a:cubicBezTo>
                    <a:cubicBezTo>
                      <a:pt x="5" y="1"/>
                      <a:pt x="5" y="2"/>
                      <a:pt x="3" y="1"/>
                    </a:cubicBezTo>
                    <a:cubicBezTo>
                      <a:pt x="2" y="1"/>
                      <a:pt x="4" y="1"/>
                      <a:pt x="3" y="1"/>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06" name="Freeform 752">
                <a:extLst>
                  <a:ext uri="{FF2B5EF4-FFF2-40B4-BE49-F238E27FC236}">
                    <a16:creationId xmlns:a16="http://schemas.microsoft.com/office/drawing/2014/main" id="{82ED6ED2-B864-D028-6667-0BC2D4D2854D}"/>
                  </a:ext>
                </a:extLst>
              </p:cNvPr>
              <p:cNvSpPr>
                <a:spLocks/>
              </p:cNvSpPr>
              <p:nvPr/>
            </p:nvSpPr>
            <p:spPr bwMode="auto">
              <a:xfrm>
                <a:off x="6576147" y="4333956"/>
                <a:ext cx="282545" cy="323595"/>
              </a:xfrm>
              <a:custGeom>
                <a:avLst/>
                <a:gdLst>
                  <a:gd name="T0" fmla="*/ 41 w 54"/>
                  <a:gd name="T1" fmla="*/ 13 h 58"/>
                  <a:gd name="T2" fmla="*/ 23 w 54"/>
                  <a:gd name="T3" fmla="*/ 3 h 58"/>
                  <a:gd name="T4" fmla="*/ 17 w 54"/>
                  <a:gd name="T5" fmla="*/ 7 h 58"/>
                  <a:gd name="T6" fmla="*/ 21 w 54"/>
                  <a:gd name="T7" fmla="*/ 9 h 58"/>
                  <a:gd name="T8" fmla="*/ 17 w 54"/>
                  <a:gd name="T9" fmla="*/ 9 h 58"/>
                  <a:gd name="T10" fmla="*/ 13 w 54"/>
                  <a:gd name="T11" fmla="*/ 10 h 58"/>
                  <a:gd name="T12" fmla="*/ 11 w 54"/>
                  <a:gd name="T13" fmla="*/ 8 h 58"/>
                  <a:gd name="T14" fmla="*/ 12 w 54"/>
                  <a:gd name="T15" fmla="*/ 4 h 58"/>
                  <a:gd name="T16" fmla="*/ 5 w 54"/>
                  <a:gd name="T17" fmla="*/ 3 h 58"/>
                  <a:gd name="T18" fmla="*/ 7 w 54"/>
                  <a:gd name="T19" fmla="*/ 8 h 58"/>
                  <a:gd name="T20" fmla="*/ 5 w 54"/>
                  <a:gd name="T21" fmla="*/ 12 h 58"/>
                  <a:gd name="T22" fmla="*/ 6 w 54"/>
                  <a:gd name="T23" fmla="*/ 16 h 58"/>
                  <a:gd name="T24" fmla="*/ 2 w 54"/>
                  <a:gd name="T25" fmla="*/ 18 h 58"/>
                  <a:gd name="T26" fmla="*/ 1 w 54"/>
                  <a:gd name="T27" fmla="*/ 21 h 58"/>
                  <a:gd name="T28" fmla="*/ 5 w 54"/>
                  <a:gd name="T29" fmla="*/ 33 h 58"/>
                  <a:gd name="T30" fmla="*/ 12 w 54"/>
                  <a:gd name="T31" fmla="*/ 42 h 58"/>
                  <a:gd name="T32" fmla="*/ 15 w 54"/>
                  <a:gd name="T33" fmla="*/ 43 h 58"/>
                  <a:gd name="T34" fmla="*/ 17 w 54"/>
                  <a:gd name="T35" fmla="*/ 45 h 58"/>
                  <a:gd name="T36" fmla="*/ 24 w 54"/>
                  <a:gd name="T37" fmla="*/ 47 h 58"/>
                  <a:gd name="T38" fmla="*/ 25 w 54"/>
                  <a:gd name="T39" fmla="*/ 53 h 58"/>
                  <a:gd name="T40" fmla="*/ 27 w 54"/>
                  <a:gd name="T41" fmla="*/ 55 h 58"/>
                  <a:gd name="T42" fmla="*/ 30 w 54"/>
                  <a:gd name="T43" fmla="*/ 55 h 58"/>
                  <a:gd name="T44" fmla="*/ 33 w 54"/>
                  <a:gd name="T45" fmla="*/ 56 h 58"/>
                  <a:gd name="T46" fmla="*/ 36 w 54"/>
                  <a:gd name="T47" fmla="*/ 55 h 58"/>
                  <a:gd name="T48" fmla="*/ 42 w 54"/>
                  <a:gd name="T49" fmla="*/ 55 h 58"/>
                  <a:gd name="T50" fmla="*/ 46 w 54"/>
                  <a:gd name="T51" fmla="*/ 54 h 58"/>
                  <a:gd name="T52" fmla="*/ 54 w 54"/>
                  <a:gd name="T53" fmla="*/ 49 h 58"/>
                  <a:gd name="T54" fmla="*/ 49 w 54"/>
                  <a:gd name="T55" fmla="*/ 36 h 58"/>
                  <a:gd name="T56" fmla="*/ 49 w 54"/>
                  <a:gd name="T57" fmla="*/ 32 h 58"/>
                  <a:gd name="T58" fmla="*/ 46 w 54"/>
                  <a:gd name="T59" fmla="*/ 28 h 58"/>
                  <a:gd name="T60" fmla="*/ 48 w 54"/>
                  <a:gd name="T61" fmla="*/ 20 h 58"/>
                  <a:gd name="T62" fmla="*/ 45 w 54"/>
                  <a:gd name="T63" fmla="*/ 18 h 58"/>
                  <a:gd name="T64" fmla="*/ 41 w 54"/>
                  <a:gd name="T65" fmla="*/ 16 h 58"/>
                  <a:gd name="T66" fmla="*/ 41 w 54"/>
                  <a:gd name="T67"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 h="58">
                    <a:moveTo>
                      <a:pt x="41" y="13"/>
                    </a:moveTo>
                    <a:cubicBezTo>
                      <a:pt x="35" y="9"/>
                      <a:pt x="29" y="6"/>
                      <a:pt x="23" y="3"/>
                    </a:cubicBezTo>
                    <a:cubicBezTo>
                      <a:pt x="22" y="5"/>
                      <a:pt x="19" y="7"/>
                      <a:pt x="17" y="7"/>
                    </a:cubicBezTo>
                    <a:cubicBezTo>
                      <a:pt x="17" y="7"/>
                      <a:pt x="21" y="8"/>
                      <a:pt x="21" y="9"/>
                    </a:cubicBezTo>
                    <a:cubicBezTo>
                      <a:pt x="20" y="10"/>
                      <a:pt x="18" y="9"/>
                      <a:pt x="17" y="9"/>
                    </a:cubicBezTo>
                    <a:cubicBezTo>
                      <a:pt x="15" y="8"/>
                      <a:pt x="15" y="9"/>
                      <a:pt x="13" y="10"/>
                    </a:cubicBezTo>
                    <a:cubicBezTo>
                      <a:pt x="13" y="10"/>
                      <a:pt x="11" y="9"/>
                      <a:pt x="11" y="8"/>
                    </a:cubicBezTo>
                    <a:cubicBezTo>
                      <a:pt x="10" y="7"/>
                      <a:pt x="11" y="5"/>
                      <a:pt x="12" y="4"/>
                    </a:cubicBezTo>
                    <a:cubicBezTo>
                      <a:pt x="13" y="0"/>
                      <a:pt x="7" y="2"/>
                      <a:pt x="5" y="3"/>
                    </a:cubicBezTo>
                    <a:cubicBezTo>
                      <a:pt x="6" y="4"/>
                      <a:pt x="8" y="7"/>
                      <a:pt x="7" y="8"/>
                    </a:cubicBezTo>
                    <a:cubicBezTo>
                      <a:pt x="7" y="9"/>
                      <a:pt x="3" y="12"/>
                      <a:pt x="5" y="12"/>
                    </a:cubicBezTo>
                    <a:cubicBezTo>
                      <a:pt x="8" y="13"/>
                      <a:pt x="7" y="14"/>
                      <a:pt x="6" y="16"/>
                    </a:cubicBezTo>
                    <a:cubicBezTo>
                      <a:pt x="5" y="16"/>
                      <a:pt x="3" y="17"/>
                      <a:pt x="2" y="18"/>
                    </a:cubicBezTo>
                    <a:cubicBezTo>
                      <a:pt x="0" y="19"/>
                      <a:pt x="1" y="19"/>
                      <a:pt x="1" y="21"/>
                    </a:cubicBezTo>
                    <a:cubicBezTo>
                      <a:pt x="2" y="26"/>
                      <a:pt x="4" y="29"/>
                      <a:pt x="5" y="33"/>
                    </a:cubicBezTo>
                    <a:cubicBezTo>
                      <a:pt x="5" y="38"/>
                      <a:pt x="9" y="40"/>
                      <a:pt x="12" y="42"/>
                    </a:cubicBezTo>
                    <a:cubicBezTo>
                      <a:pt x="13" y="43"/>
                      <a:pt x="14" y="43"/>
                      <a:pt x="15" y="43"/>
                    </a:cubicBezTo>
                    <a:cubicBezTo>
                      <a:pt x="16" y="43"/>
                      <a:pt x="16" y="44"/>
                      <a:pt x="17" y="45"/>
                    </a:cubicBezTo>
                    <a:cubicBezTo>
                      <a:pt x="19" y="45"/>
                      <a:pt x="22" y="45"/>
                      <a:pt x="24" y="47"/>
                    </a:cubicBezTo>
                    <a:cubicBezTo>
                      <a:pt x="25" y="48"/>
                      <a:pt x="25" y="51"/>
                      <a:pt x="25" y="53"/>
                    </a:cubicBezTo>
                    <a:cubicBezTo>
                      <a:pt x="26" y="54"/>
                      <a:pt x="25" y="55"/>
                      <a:pt x="27" y="55"/>
                    </a:cubicBezTo>
                    <a:cubicBezTo>
                      <a:pt x="28" y="55"/>
                      <a:pt x="29" y="55"/>
                      <a:pt x="30" y="55"/>
                    </a:cubicBezTo>
                    <a:cubicBezTo>
                      <a:pt x="31" y="55"/>
                      <a:pt x="32" y="55"/>
                      <a:pt x="33" y="56"/>
                    </a:cubicBezTo>
                    <a:cubicBezTo>
                      <a:pt x="34" y="57"/>
                      <a:pt x="35" y="56"/>
                      <a:pt x="36" y="55"/>
                    </a:cubicBezTo>
                    <a:cubicBezTo>
                      <a:pt x="38" y="54"/>
                      <a:pt x="40" y="58"/>
                      <a:pt x="42" y="55"/>
                    </a:cubicBezTo>
                    <a:cubicBezTo>
                      <a:pt x="42" y="53"/>
                      <a:pt x="45" y="54"/>
                      <a:pt x="46" y="54"/>
                    </a:cubicBezTo>
                    <a:cubicBezTo>
                      <a:pt x="49" y="53"/>
                      <a:pt x="51" y="51"/>
                      <a:pt x="54" y="49"/>
                    </a:cubicBezTo>
                    <a:cubicBezTo>
                      <a:pt x="49" y="46"/>
                      <a:pt x="49" y="42"/>
                      <a:pt x="49" y="36"/>
                    </a:cubicBezTo>
                    <a:cubicBezTo>
                      <a:pt x="48" y="35"/>
                      <a:pt x="50" y="33"/>
                      <a:pt x="49" y="32"/>
                    </a:cubicBezTo>
                    <a:cubicBezTo>
                      <a:pt x="48" y="31"/>
                      <a:pt x="46" y="30"/>
                      <a:pt x="46" y="28"/>
                    </a:cubicBezTo>
                    <a:cubicBezTo>
                      <a:pt x="46" y="27"/>
                      <a:pt x="48" y="20"/>
                      <a:pt x="48" y="20"/>
                    </a:cubicBezTo>
                    <a:cubicBezTo>
                      <a:pt x="47" y="20"/>
                      <a:pt x="46" y="19"/>
                      <a:pt x="45" y="18"/>
                    </a:cubicBezTo>
                    <a:cubicBezTo>
                      <a:pt x="44" y="17"/>
                      <a:pt x="43" y="17"/>
                      <a:pt x="41" y="16"/>
                    </a:cubicBezTo>
                    <a:cubicBezTo>
                      <a:pt x="41" y="15"/>
                      <a:pt x="41" y="14"/>
                      <a:pt x="41" y="13"/>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07" name="Freeform 753">
                <a:extLst>
                  <a:ext uri="{FF2B5EF4-FFF2-40B4-BE49-F238E27FC236}">
                    <a16:creationId xmlns:a16="http://schemas.microsoft.com/office/drawing/2014/main" id="{0820C418-1CEE-B347-CE4A-EFE1E9C87A49}"/>
                  </a:ext>
                </a:extLst>
              </p:cNvPr>
              <p:cNvSpPr>
                <a:spLocks/>
              </p:cNvSpPr>
              <p:nvPr/>
            </p:nvSpPr>
            <p:spPr bwMode="auto">
              <a:xfrm>
                <a:off x="6062918" y="4256369"/>
                <a:ext cx="141272" cy="172206"/>
              </a:xfrm>
              <a:custGeom>
                <a:avLst/>
                <a:gdLst>
                  <a:gd name="T0" fmla="*/ 15 w 27"/>
                  <a:gd name="T1" fmla="*/ 29 h 31"/>
                  <a:gd name="T2" fmla="*/ 15 w 27"/>
                  <a:gd name="T3" fmla="*/ 24 h 31"/>
                  <a:gd name="T4" fmla="*/ 17 w 27"/>
                  <a:gd name="T5" fmla="*/ 24 h 31"/>
                  <a:gd name="T6" fmla="*/ 19 w 27"/>
                  <a:gd name="T7" fmla="*/ 21 h 31"/>
                  <a:gd name="T8" fmla="*/ 21 w 27"/>
                  <a:gd name="T9" fmla="*/ 24 h 31"/>
                  <a:gd name="T10" fmla="*/ 24 w 27"/>
                  <a:gd name="T11" fmla="*/ 23 h 31"/>
                  <a:gd name="T12" fmla="*/ 26 w 27"/>
                  <a:gd name="T13" fmla="*/ 24 h 31"/>
                  <a:gd name="T14" fmla="*/ 26 w 27"/>
                  <a:gd name="T15" fmla="*/ 21 h 31"/>
                  <a:gd name="T16" fmla="*/ 26 w 27"/>
                  <a:gd name="T17" fmla="*/ 14 h 31"/>
                  <a:gd name="T18" fmla="*/ 25 w 27"/>
                  <a:gd name="T19" fmla="*/ 11 h 31"/>
                  <a:gd name="T20" fmla="*/ 26 w 27"/>
                  <a:gd name="T21" fmla="*/ 6 h 31"/>
                  <a:gd name="T22" fmla="*/ 21 w 27"/>
                  <a:gd name="T23" fmla="*/ 4 h 31"/>
                  <a:gd name="T24" fmla="*/ 19 w 27"/>
                  <a:gd name="T25" fmla="*/ 0 h 31"/>
                  <a:gd name="T26" fmla="*/ 14 w 27"/>
                  <a:gd name="T27" fmla="*/ 0 h 31"/>
                  <a:gd name="T28" fmla="*/ 11 w 27"/>
                  <a:gd name="T29" fmla="*/ 7 h 31"/>
                  <a:gd name="T30" fmla="*/ 5 w 27"/>
                  <a:gd name="T31" fmla="*/ 7 h 31"/>
                  <a:gd name="T32" fmla="*/ 4 w 27"/>
                  <a:gd name="T33" fmla="*/ 7 h 31"/>
                  <a:gd name="T34" fmla="*/ 4 w 27"/>
                  <a:gd name="T35" fmla="*/ 10 h 31"/>
                  <a:gd name="T36" fmla="*/ 0 w 27"/>
                  <a:gd name="T37" fmla="*/ 16 h 31"/>
                  <a:gd name="T38" fmla="*/ 4 w 27"/>
                  <a:gd name="T39" fmla="*/ 23 h 31"/>
                  <a:gd name="T40" fmla="*/ 9 w 27"/>
                  <a:gd name="T41" fmla="*/ 28 h 31"/>
                  <a:gd name="T42" fmla="*/ 11 w 27"/>
                  <a:gd name="T43" fmla="*/ 31 h 31"/>
                  <a:gd name="T44" fmla="*/ 15 w 27"/>
                  <a:gd name="T45" fmla="*/ 29 h 31"/>
                  <a:gd name="T46" fmla="*/ 15 w 27"/>
                  <a:gd name="T4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31">
                    <a:moveTo>
                      <a:pt x="15" y="29"/>
                    </a:moveTo>
                    <a:cubicBezTo>
                      <a:pt x="15" y="28"/>
                      <a:pt x="13" y="24"/>
                      <a:pt x="15" y="24"/>
                    </a:cubicBezTo>
                    <a:cubicBezTo>
                      <a:pt x="15" y="24"/>
                      <a:pt x="17" y="24"/>
                      <a:pt x="17" y="24"/>
                    </a:cubicBezTo>
                    <a:cubicBezTo>
                      <a:pt x="18" y="23"/>
                      <a:pt x="18" y="21"/>
                      <a:pt x="19" y="21"/>
                    </a:cubicBezTo>
                    <a:cubicBezTo>
                      <a:pt x="20" y="22"/>
                      <a:pt x="21" y="23"/>
                      <a:pt x="21" y="24"/>
                    </a:cubicBezTo>
                    <a:cubicBezTo>
                      <a:pt x="22" y="25"/>
                      <a:pt x="22" y="23"/>
                      <a:pt x="24" y="23"/>
                    </a:cubicBezTo>
                    <a:cubicBezTo>
                      <a:pt x="24" y="23"/>
                      <a:pt x="26" y="25"/>
                      <a:pt x="26" y="24"/>
                    </a:cubicBezTo>
                    <a:cubicBezTo>
                      <a:pt x="26" y="23"/>
                      <a:pt x="26" y="22"/>
                      <a:pt x="26" y="21"/>
                    </a:cubicBezTo>
                    <a:cubicBezTo>
                      <a:pt x="27" y="19"/>
                      <a:pt x="27" y="16"/>
                      <a:pt x="26" y="14"/>
                    </a:cubicBezTo>
                    <a:cubicBezTo>
                      <a:pt x="25" y="13"/>
                      <a:pt x="25" y="12"/>
                      <a:pt x="25" y="11"/>
                    </a:cubicBezTo>
                    <a:cubicBezTo>
                      <a:pt x="25" y="9"/>
                      <a:pt x="27" y="8"/>
                      <a:pt x="26" y="6"/>
                    </a:cubicBezTo>
                    <a:cubicBezTo>
                      <a:pt x="25" y="3"/>
                      <a:pt x="21" y="7"/>
                      <a:pt x="21" y="4"/>
                    </a:cubicBezTo>
                    <a:cubicBezTo>
                      <a:pt x="21" y="2"/>
                      <a:pt x="22" y="0"/>
                      <a:pt x="19" y="0"/>
                    </a:cubicBezTo>
                    <a:cubicBezTo>
                      <a:pt x="18" y="0"/>
                      <a:pt x="16" y="0"/>
                      <a:pt x="14" y="0"/>
                    </a:cubicBezTo>
                    <a:cubicBezTo>
                      <a:pt x="10" y="0"/>
                      <a:pt x="15" y="7"/>
                      <a:pt x="11" y="7"/>
                    </a:cubicBezTo>
                    <a:cubicBezTo>
                      <a:pt x="9" y="7"/>
                      <a:pt x="7" y="7"/>
                      <a:pt x="5" y="7"/>
                    </a:cubicBezTo>
                    <a:cubicBezTo>
                      <a:pt x="4" y="7"/>
                      <a:pt x="4" y="7"/>
                      <a:pt x="4" y="7"/>
                    </a:cubicBezTo>
                    <a:cubicBezTo>
                      <a:pt x="2" y="9"/>
                      <a:pt x="4" y="9"/>
                      <a:pt x="4" y="10"/>
                    </a:cubicBezTo>
                    <a:cubicBezTo>
                      <a:pt x="4" y="12"/>
                      <a:pt x="0" y="14"/>
                      <a:pt x="0" y="16"/>
                    </a:cubicBezTo>
                    <a:cubicBezTo>
                      <a:pt x="1" y="18"/>
                      <a:pt x="3" y="21"/>
                      <a:pt x="4" y="23"/>
                    </a:cubicBezTo>
                    <a:cubicBezTo>
                      <a:pt x="6" y="24"/>
                      <a:pt x="7" y="26"/>
                      <a:pt x="9" y="28"/>
                    </a:cubicBezTo>
                    <a:cubicBezTo>
                      <a:pt x="10" y="29"/>
                      <a:pt x="11" y="30"/>
                      <a:pt x="11" y="31"/>
                    </a:cubicBezTo>
                    <a:cubicBezTo>
                      <a:pt x="12" y="30"/>
                      <a:pt x="14" y="30"/>
                      <a:pt x="15" y="29"/>
                    </a:cubicBezTo>
                    <a:cubicBezTo>
                      <a:pt x="15" y="29"/>
                      <a:pt x="14" y="30"/>
                      <a:pt x="15" y="29"/>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08" name="Freeform 754">
                <a:extLst>
                  <a:ext uri="{FF2B5EF4-FFF2-40B4-BE49-F238E27FC236}">
                    <a16:creationId xmlns:a16="http://schemas.microsoft.com/office/drawing/2014/main" id="{27D02010-F012-57CC-7E1D-26AAA3FB3CCA}"/>
                  </a:ext>
                </a:extLst>
              </p:cNvPr>
              <p:cNvSpPr>
                <a:spLocks/>
              </p:cNvSpPr>
              <p:nvPr/>
            </p:nvSpPr>
            <p:spPr bwMode="auto">
              <a:xfrm>
                <a:off x="6071859" y="4256369"/>
                <a:ext cx="59013" cy="39739"/>
              </a:xfrm>
              <a:custGeom>
                <a:avLst/>
                <a:gdLst>
                  <a:gd name="T0" fmla="*/ 11 w 11"/>
                  <a:gd name="T1" fmla="*/ 7 h 7"/>
                  <a:gd name="T2" fmla="*/ 11 w 11"/>
                  <a:gd name="T3" fmla="*/ 0 h 7"/>
                  <a:gd name="T4" fmla="*/ 3 w 11"/>
                  <a:gd name="T5" fmla="*/ 1 h 7"/>
                  <a:gd name="T6" fmla="*/ 0 w 11"/>
                  <a:gd name="T7" fmla="*/ 4 h 7"/>
                  <a:gd name="T8" fmla="*/ 2 w 11"/>
                  <a:gd name="T9" fmla="*/ 7 h 7"/>
                  <a:gd name="T10" fmla="*/ 11 w 11"/>
                  <a:gd name="T11" fmla="*/ 7 h 7"/>
                </a:gdLst>
                <a:ahLst/>
                <a:cxnLst>
                  <a:cxn ang="0">
                    <a:pos x="T0" y="T1"/>
                  </a:cxn>
                  <a:cxn ang="0">
                    <a:pos x="T2" y="T3"/>
                  </a:cxn>
                  <a:cxn ang="0">
                    <a:pos x="T4" y="T5"/>
                  </a:cxn>
                  <a:cxn ang="0">
                    <a:pos x="T6" y="T7"/>
                  </a:cxn>
                  <a:cxn ang="0">
                    <a:pos x="T8" y="T9"/>
                  </a:cxn>
                  <a:cxn ang="0">
                    <a:pos x="T10" y="T11"/>
                  </a:cxn>
                </a:cxnLst>
                <a:rect l="0" t="0" r="r" b="b"/>
                <a:pathLst>
                  <a:path w="11" h="7">
                    <a:moveTo>
                      <a:pt x="11" y="7"/>
                    </a:moveTo>
                    <a:cubicBezTo>
                      <a:pt x="11" y="5"/>
                      <a:pt x="11" y="2"/>
                      <a:pt x="11" y="0"/>
                    </a:cubicBezTo>
                    <a:cubicBezTo>
                      <a:pt x="8" y="0"/>
                      <a:pt x="6" y="1"/>
                      <a:pt x="3" y="1"/>
                    </a:cubicBezTo>
                    <a:cubicBezTo>
                      <a:pt x="4" y="2"/>
                      <a:pt x="1" y="3"/>
                      <a:pt x="0" y="4"/>
                    </a:cubicBezTo>
                    <a:cubicBezTo>
                      <a:pt x="0" y="5"/>
                      <a:pt x="2" y="6"/>
                      <a:pt x="2" y="7"/>
                    </a:cubicBezTo>
                    <a:lnTo>
                      <a:pt x="11" y="7"/>
                    </a:ln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09" name="Freeform 755">
                <a:extLst>
                  <a:ext uri="{FF2B5EF4-FFF2-40B4-BE49-F238E27FC236}">
                    <a16:creationId xmlns:a16="http://schemas.microsoft.com/office/drawing/2014/main" id="{564B0C69-FFC4-A652-A52C-583F25B8AE69}"/>
                  </a:ext>
                </a:extLst>
              </p:cNvPr>
              <p:cNvSpPr>
                <a:spLocks/>
              </p:cNvSpPr>
              <p:nvPr/>
            </p:nvSpPr>
            <p:spPr bwMode="auto">
              <a:xfrm>
                <a:off x="6052187" y="3957377"/>
                <a:ext cx="193132" cy="316025"/>
              </a:xfrm>
              <a:custGeom>
                <a:avLst/>
                <a:gdLst>
                  <a:gd name="T0" fmla="*/ 29 w 37"/>
                  <a:gd name="T1" fmla="*/ 55 h 57"/>
                  <a:gd name="T2" fmla="*/ 37 w 37"/>
                  <a:gd name="T3" fmla="*/ 55 h 57"/>
                  <a:gd name="T4" fmla="*/ 33 w 37"/>
                  <a:gd name="T5" fmla="*/ 48 h 57"/>
                  <a:gd name="T6" fmla="*/ 32 w 37"/>
                  <a:gd name="T7" fmla="*/ 44 h 57"/>
                  <a:gd name="T8" fmla="*/ 30 w 37"/>
                  <a:gd name="T9" fmla="*/ 40 h 57"/>
                  <a:gd name="T10" fmla="*/ 32 w 37"/>
                  <a:gd name="T11" fmla="*/ 32 h 57"/>
                  <a:gd name="T12" fmla="*/ 34 w 37"/>
                  <a:gd name="T13" fmla="*/ 27 h 57"/>
                  <a:gd name="T14" fmla="*/ 31 w 37"/>
                  <a:gd name="T15" fmla="*/ 21 h 57"/>
                  <a:gd name="T16" fmla="*/ 28 w 37"/>
                  <a:gd name="T17" fmla="*/ 16 h 57"/>
                  <a:gd name="T18" fmla="*/ 34 w 37"/>
                  <a:gd name="T19" fmla="*/ 16 h 57"/>
                  <a:gd name="T20" fmla="*/ 32 w 37"/>
                  <a:gd name="T21" fmla="*/ 6 h 57"/>
                  <a:gd name="T22" fmla="*/ 30 w 37"/>
                  <a:gd name="T23" fmla="*/ 2 h 57"/>
                  <a:gd name="T24" fmla="*/ 27 w 37"/>
                  <a:gd name="T25" fmla="*/ 0 h 57"/>
                  <a:gd name="T26" fmla="*/ 28 w 37"/>
                  <a:gd name="T27" fmla="*/ 9 h 57"/>
                  <a:gd name="T28" fmla="*/ 23 w 37"/>
                  <a:gd name="T29" fmla="*/ 18 h 57"/>
                  <a:gd name="T30" fmla="*/ 21 w 37"/>
                  <a:gd name="T31" fmla="*/ 22 h 57"/>
                  <a:gd name="T32" fmla="*/ 18 w 37"/>
                  <a:gd name="T33" fmla="*/ 27 h 57"/>
                  <a:gd name="T34" fmla="*/ 15 w 37"/>
                  <a:gd name="T35" fmla="*/ 33 h 57"/>
                  <a:gd name="T36" fmla="*/ 11 w 37"/>
                  <a:gd name="T37" fmla="*/ 31 h 57"/>
                  <a:gd name="T38" fmla="*/ 2 w 37"/>
                  <a:gd name="T39" fmla="*/ 39 h 57"/>
                  <a:gd name="T40" fmla="*/ 1 w 37"/>
                  <a:gd name="T41" fmla="*/ 42 h 57"/>
                  <a:gd name="T42" fmla="*/ 4 w 37"/>
                  <a:gd name="T43" fmla="*/ 45 h 57"/>
                  <a:gd name="T44" fmla="*/ 5 w 37"/>
                  <a:gd name="T45" fmla="*/ 45 h 57"/>
                  <a:gd name="T46" fmla="*/ 7 w 37"/>
                  <a:gd name="T47" fmla="*/ 48 h 57"/>
                  <a:gd name="T48" fmla="*/ 7 w 37"/>
                  <a:gd name="T49" fmla="*/ 55 h 57"/>
                  <a:gd name="T50" fmla="*/ 16 w 37"/>
                  <a:gd name="T51" fmla="*/ 54 h 57"/>
                  <a:gd name="T52" fmla="*/ 29 w 37"/>
                  <a:gd name="T53"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 h="57">
                    <a:moveTo>
                      <a:pt x="29" y="55"/>
                    </a:moveTo>
                    <a:cubicBezTo>
                      <a:pt x="32" y="55"/>
                      <a:pt x="35" y="57"/>
                      <a:pt x="37" y="55"/>
                    </a:cubicBezTo>
                    <a:cubicBezTo>
                      <a:pt x="37" y="51"/>
                      <a:pt x="35" y="50"/>
                      <a:pt x="33" y="48"/>
                    </a:cubicBezTo>
                    <a:cubicBezTo>
                      <a:pt x="32" y="47"/>
                      <a:pt x="32" y="46"/>
                      <a:pt x="32" y="44"/>
                    </a:cubicBezTo>
                    <a:cubicBezTo>
                      <a:pt x="31" y="43"/>
                      <a:pt x="30" y="42"/>
                      <a:pt x="30" y="40"/>
                    </a:cubicBezTo>
                    <a:cubicBezTo>
                      <a:pt x="29" y="36"/>
                      <a:pt x="31" y="35"/>
                      <a:pt x="32" y="32"/>
                    </a:cubicBezTo>
                    <a:cubicBezTo>
                      <a:pt x="33" y="30"/>
                      <a:pt x="34" y="29"/>
                      <a:pt x="34" y="27"/>
                    </a:cubicBezTo>
                    <a:cubicBezTo>
                      <a:pt x="33" y="25"/>
                      <a:pt x="33" y="23"/>
                      <a:pt x="31" y="21"/>
                    </a:cubicBezTo>
                    <a:cubicBezTo>
                      <a:pt x="31" y="21"/>
                      <a:pt x="26" y="18"/>
                      <a:pt x="28" y="16"/>
                    </a:cubicBezTo>
                    <a:cubicBezTo>
                      <a:pt x="29" y="15"/>
                      <a:pt x="32" y="16"/>
                      <a:pt x="34" y="16"/>
                    </a:cubicBezTo>
                    <a:cubicBezTo>
                      <a:pt x="32" y="12"/>
                      <a:pt x="32" y="10"/>
                      <a:pt x="32" y="6"/>
                    </a:cubicBezTo>
                    <a:cubicBezTo>
                      <a:pt x="32" y="5"/>
                      <a:pt x="32" y="3"/>
                      <a:pt x="30" y="2"/>
                    </a:cubicBezTo>
                    <a:cubicBezTo>
                      <a:pt x="30" y="1"/>
                      <a:pt x="27" y="0"/>
                      <a:pt x="27" y="0"/>
                    </a:cubicBezTo>
                    <a:cubicBezTo>
                      <a:pt x="27" y="2"/>
                      <a:pt x="33" y="7"/>
                      <a:pt x="28" y="9"/>
                    </a:cubicBezTo>
                    <a:cubicBezTo>
                      <a:pt x="25" y="11"/>
                      <a:pt x="24" y="14"/>
                      <a:pt x="23" y="18"/>
                    </a:cubicBezTo>
                    <a:cubicBezTo>
                      <a:pt x="22" y="19"/>
                      <a:pt x="22" y="22"/>
                      <a:pt x="21" y="22"/>
                    </a:cubicBezTo>
                    <a:cubicBezTo>
                      <a:pt x="19" y="23"/>
                      <a:pt x="19" y="25"/>
                      <a:pt x="18" y="27"/>
                    </a:cubicBezTo>
                    <a:cubicBezTo>
                      <a:pt x="17" y="29"/>
                      <a:pt x="16" y="31"/>
                      <a:pt x="15" y="33"/>
                    </a:cubicBezTo>
                    <a:cubicBezTo>
                      <a:pt x="13" y="35"/>
                      <a:pt x="12" y="31"/>
                      <a:pt x="11" y="31"/>
                    </a:cubicBezTo>
                    <a:cubicBezTo>
                      <a:pt x="6" y="31"/>
                      <a:pt x="3" y="35"/>
                      <a:pt x="2" y="39"/>
                    </a:cubicBezTo>
                    <a:cubicBezTo>
                      <a:pt x="2" y="40"/>
                      <a:pt x="0" y="41"/>
                      <a:pt x="1" y="42"/>
                    </a:cubicBezTo>
                    <a:cubicBezTo>
                      <a:pt x="2" y="43"/>
                      <a:pt x="3" y="44"/>
                      <a:pt x="4" y="45"/>
                    </a:cubicBezTo>
                    <a:cubicBezTo>
                      <a:pt x="4" y="46"/>
                      <a:pt x="5" y="44"/>
                      <a:pt x="5" y="45"/>
                    </a:cubicBezTo>
                    <a:cubicBezTo>
                      <a:pt x="6" y="46"/>
                      <a:pt x="7" y="47"/>
                      <a:pt x="7" y="48"/>
                    </a:cubicBezTo>
                    <a:cubicBezTo>
                      <a:pt x="8" y="50"/>
                      <a:pt x="7" y="53"/>
                      <a:pt x="7" y="55"/>
                    </a:cubicBezTo>
                    <a:cubicBezTo>
                      <a:pt x="10" y="54"/>
                      <a:pt x="13" y="54"/>
                      <a:pt x="16" y="54"/>
                    </a:cubicBezTo>
                    <a:cubicBezTo>
                      <a:pt x="20" y="54"/>
                      <a:pt x="25" y="55"/>
                      <a:pt x="29" y="55"/>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10" name="Freeform 756">
                <a:extLst>
                  <a:ext uri="{FF2B5EF4-FFF2-40B4-BE49-F238E27FC236}">
                    <a16:creationId xmlns:a16="http://schemas.microsoft.com/office/drawing/2014/main" id="{68FEFEB6-2E08-160F-A117-9DDAC0AB4C3C}"/>
                  </a:ext>
                </a:extLst>
              </p:cNvPr>
              <p:cNvSpPr>
                <a:spLocks/>
              </p:cNvSpPr>
              <p:nvPr/>
            </p:nvSpPr>
            <p:spPr bwMode="auto">
              <a:xfrm>
                <a:off x="5846540" y="3972515"/>
                <a:ext cx="78683" cy="172206"/>
              </a:xfrm>
              <a:custGeom>
                <a:avLst/>
                <a:gdLst>
                  <a:gd name="T0" fmla="*/ 11 w 15"/>
                  <a:gd name="T1" fmla="*/ 0 h 31"/>
                  <a:gd name="T2" fmla="*/ 9 w 15"/>
                  <a:gd name="T3" fmla="*/ 4 h 31"/>
                  <a:gd name="T4" fmla="*/ 4 w 15"/>
                  <a:gd name="T5" fmla="*/ 5 h 31"/>
                  <a:gd name="T6" fmla="*/ 1 w 15"/>
                  <a:gd name="T7" fmla="*/ 8 h 31"/>
                  <a:gd name="T8" fmla="*/ 3 w 15"/>
                  <a:gd name="T9" fmla="*/ 13 h 31"/>
                  <a:gd name="T10" fmla="*/ 6 w 15"/>
                  <a:gd name="T11" fmla="*/ 31 h 31"/>
                  <a:gd name="T12" fmla="*/ 11 w 15"/>
                  <a:gd name="T13" fmla="*/ 30 h 31"/>
                  <a:gd name="T14" fmla="*/ 11 w 15"/>
                  <a:gd name="T15" fmla="*/ 27 h 31"/>
                  <a:gd name="T16" fmla="*/ 11 w 15"/>
                  <a:gd name="T17" fmla="*/ 18 h 31"/>
                  <a:gd name="T18" fmla="*/ 15 w 15"/>
                  <a:gd name="T19" fmla="*/ 9 h 31"/>
                  <a:gd name="T20" fmla="*/ 14 w 15"/>
                  <a:gd name="T21" fmla="*/ 3 h 31"/>
                  <a:gd name="T22" fmla="*/ 11 w 15"/>
                  <a:gd name="T23" fmla="*/ 0 h 31"/>
                  <a:gd name="T24" fmla="*/ 11 w 15"/>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31">
                    <a:moveTo>
                      <a:pt x="11" y="0"/>
                    </a:moveTo>
                    <a:cubicBezTo>
                      <a:pt x="9" y="2"/>
                      <a:pt x="10" y="2"/>
                      <a:pt x="9" y="4"/>
                    </a:cubicBezTo>
                    <a:cubicBezTo>
                      <a:pt x="8" y="6"/>
                      <a:pt x="6" y="5"/>
                      <a:pt x="4" y="5"/>
                    </a:cubicBezTo>
                    <a:cubicBezTo>
                      <a:pt x="4" y="5"/>
                      <a:pt x="2" y="7"/>
                      <a:pt x="1" y="8"/>
                    </a:cubicBezTo>
                    <a:cubicBezTo>
                      <a:pt x="0" y="9"/>
                      <a:pt x="2" y="11"/>
                      <a:pt x="3" y="13"/>
                    </a:cubicBezTo>
                    <a:cubicBezTo>
                      <a:pt x="7" y="18"/>
                      <a:pt x="4" y="25"/>
                      <a:pt x="6" y="31"/>
                    </a:cubicBezTo>
                    <a:cubicBezTo>
                      <a:pt x="7" y="31"/>
                      <a:pt x="9" y="31"/>
                      <a:pt x="11" y="30"/>
                    </a:cubicBezTo>
                    <a:cubicBezTo>
                      <a:pt x="12" y="30"/>
                      <a:pt x="12" y="29"/>
                      <a:pt x="11" y="27"/>
                    </a:cubicBezTo>
                    <a:cubicBezTo>
                      <a:pt x="11" y="24"/>
                      <a:pt x="11" y="21"/>
                      <a:pt x="11" y="18"/>
                    </a:cubicBezTo>
                    <a:cubicBezTo>
                      <a:pt x="11" y="14"/>
                      <a:pt x="14" y="12"/>
                      <a:pt x="15" y="9"/>
                    </a:cubicBezTo>
                    <a:cubicBezTo>
                      <a:pt x="15" y="6"/>
                      <a:pt x="15" y="5"/>
                      <a:pt x="14" y="3"/>
                    </a:cubicBezTo>
                    <a:cubicBezTo>
                      <a:pt x="14" y="3"/>
                      <a:pt x="11" y="0"/>
                      <a:pt x="11" y="0"/>
                    </a:cubicBezTo>
                    <a:cubicBezTo>
                      <a:pt x="10" y="1"/>
                      <a:pt x="11" y="0"/>
                      <a:pt x="11" y="0"/>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11" name="Freeform 757">
                <a:extLst>
                  <a:ext uri="{FF2B5EF4-FFF2-40B4-BE49-F238E27FC236}">
                    <a16:creationId xmlns:a16="http://schemas.microsoft.com/office/drawing/2014/main" id="{549565CE-2458-8282-840F-999E0F430F95}"/>
                  </a:ext>
                </a:extLst>
              </p:cNvPr>
              <p:cNvSpPr>
                <a:spLocks/>
              </p:cNvSpPr>
              <p:nvPr/>
            </p:nvSpPr>
            <p:spPr bwMode="auto">
              <a:xfrm>
                <a:off x="5900187" y="3928989"/>
                <a:ext cx="309368" cy="283855"/>
              </a:xfrm>
              <a:custGeom>
                <a:avLst/>
                <a:gdLst>
                  <a:gd name="T0" fmla="*/ 31 w 59"/>
                  <a:gd name="T1" fmla="*/ 42 h 51"/>
                  <a:gd name="T2" fmla="*/ 37 w 59"/>
                  <a:gd name="T3" fmla="*/ 37 h 51"/>
                  <a:gd name="T4" fmla="*/ 40 w 59"/>
                  <a:gd name="T5" fmla="*/ 36 h 51"/>
                  <a:gd name="T6" fmla="*/ 43 w 59"/>
                  <a:gd name="T7" fmla="*/ 38 h 51"/>
                  <a:gd name="T8" fmla="*/ 47 w 59"/>
                  <a:gd name="T9" fmla="*/ 32 h 51"/>
                  <a:gd name="T10" fmla="*/ 48 w 59"/>
                  <a:gd name="T11" fmla="*/ 28 h 51"/>
                  <a:gd name="T12" fmla="*/ 51 w 59"/>
                  <a:gd name="T13" fmla="*/ 27 h 51"/>
                  <a:gd name="T14" fmla="*/ 56 w 59"/>
                  <a:gd name="T15" fmla="*/ 14 h 51"/>
                  <a:gd name="T16" fmla="*/ 59 w 59"/>
                  <a:gd name="T17" fmla="*/ 11 h 51"/>
                  <a:gd name="T18" fmla="*/ 57 w 59"/>
                  <a:gd name="T19" fmla="*/ 8 h 51"/>
                  <a:gd name="T20" fmla="*/ 56 w 59"/>
                  <a:gd name="T21" fmla="*/ 6 h 51"/>
                  <a:gd name="T22" fmla="*/ 54 w 59"/>
                  <a:gd name="T23" fmla="*/ 1 h 51"/>
                  <a:gd name="T24" fmla="*/ 48 w 59"/>
                  <a:gd name="T25" fmla="*/ 5 h 51"/>
                  <a:gd name="T26" fmla="*/ 40 w 59"/>
                  <a:gd name="T27" fmla="*/ 4 h 51"/>
                  <a:gd name="T28" fmla="*/ 32 w 59"/>
                  <a:gd name="T29" fmla="*/ 6 h 51"/>
                  <a:gd name="T30" fmla="*/ 26 w 59"/>
                  <a:gd name="T31" fmla="*/ 4 h 51"/>
                  <a:gd name="T32" fmla="*/ 19 w 59"/>
                  <a:gd name="T33" fmla="*/ 3 h 51"/>
                  <a:gd name="T34" fmla="*/ 13 w 59"/>
                  <a:gd name="T35" fmla="*/ 1 h 51"/>
                  <a:gd name="T36" fmla="*/ 8 w 59"/>
                  <a:gd name="T37" fmla="*/ 3 h 51"/>
                  <a:gd name="T38" fmla="*/ 7 w 59"/>
                  <a:gd name="T39" fmla="*/ 6 h 51"/>
                  <a:gd name="T40" fmla="*/ 6 w 59"/>
                  <a:gd name="T41" fmla="*/ 10 h 51"/>
                  <a:gd name="T42" fmla="*/ 5 w 59"/>
                  <a:gd name="T43" fmla="*/ 16 h 51"/>
                  <a:gd name="T44" fmla="*/ 1 w 59"/>
                  <a:gd name="T45" fmla="*/ 24 h 51"/>
                  <a:gd name="T46" fmla="*/ 2 w 59"/>
                  <a:gd name="T47" fmla="*/ 38 h 51"/>
                  <a:gd name="T48" fmla="*/ 5 w 59"/>
                  <a:gd name="T49" fmla="*/ 38 h 51"/>
                  <a:gd name="T50" fmla="*/ 9 w 59"/>
                  <a:gd name="T51" fmla="*/ 39 h 51"/>
                  <a:gd name="T52" fmla="*/ 14 w 59"/>
                  <a:gd name="T53" fmla="*/ 43 h 51"/>
                  <a:gd name="T54" fmla="*/ 14 w 59"/>
                  <a:gd name="T55" fmla="*/ 45 h 51"/>
                  <a:gd name="T56" fmla="*/ 16 w 59"/>
                  <a:gd name="T57" fmla="*/ 48 h 51"/>
                  <a:gd name="T58" fmla="*/ 23 w 59"/>
                  <a:gd name="T59" fmla="*/ 47 h 51"/>
                  <a:gd name="T60" fmla="*/ 22 w 59"/>
                  <a:gd name="T61" fmla="*/ 48 h 51"/>
                  <a:gd name="T62" fmla="*/ 27 w 59"/>
                  <a:gd name="T63" fmla="*/ 47 h 51"/>
                  <a:gd name="T64" fmla="*/ 30 w 59"/>
                  <a:gd name="T65" fmla="*/ 47 h 51"/>
                  <a:gd name="T66" fmla="*/ 31 w 59"/>
                  <a:gd name="T67" fmla="*/ 42 h 51"/>
                  <a:gd name="T68" fmla="*/ 31 w 59"/>
                  <a:gd name="T69"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51">
                    <a:moveTo>
                      <a:pt x="31" y="42"/>
                    </a:moveTo>
                    <a:cubicBezTo>
                      <a:pt x="32" y="40"/>
                      <a:pt x="35" y="37"/>
                      <a:pt x="37" y="37"/>
                    </a:cubicBezTo>
                    <a:cubicBezTo>
                      <a:pt x="38" y="36"/>
                      <a:pt x="40" y="36"/>
                      <a:pt x="40" y="36"/>
                    </a:cubicBezTo>
                    <a:cubicBezTo>
                      <a:pt x="41" y="37"/>
                      <a:pt x="42" y="39"/>
                      <a:pt x="43" y="38"/>
                    </a:cubicBezTo>
                    <a:cubicBezTo>
                      <a:pt x="45" y="37"/>
                      <a:pt x="46" y="34"/>
                      <a:pt x="47" y="32"/>
                    </a:cubicBezTo>
                    <a:cubicBezTo>
                      <a:pt x="47" y="31"/>
                      <a:pt x="48" y="29"/>
                      <a:pt x="48" y="28"/>
                    </a:cubicBezTo>
                    <a:cubicBezTo>
                      <a:pt x="49" y="27"/>
                      <a:pt x="50" y="28"/>
                      <a:pt x="51" y="27"/>
                    </a:cubicBezTo>
                    <a:cubicBezTo>
                      <a:pt x="51" y="25"/>
                      <a:pt x="53" y="14"/>
                      <a:pt x="56" y="14"/>
                    </a:cubicBezTo>
                    <a:cubicBezTo>
                      <a:pt x="58" y="14"/>
                      <a:pt x="59" y="12"/>
                      <a:pt x="59" y="11"/>
                    </a:cubicBezTo>
                    <a:cubicBezTo>
                      <a:pt x="59" y="9"/>
                      <a:pt x="57" y="9"/>
                      <a:pt x="57" y="8"/>
                    </a:cubicBezTo>
                    <a:cubicBezTo>
                      <a:pt x="57" y="7"/>
                      <a:pt x="56" y="7"/>
                      <a:pt x="56" y="6"/>
                    </a:cubicBezTo>
                    <a:cubicBezTo>
                      <a:pt x="55" y="4"/>
                      <a:pt x="55" y="3"/>
                      <a:pt x="54" y="1"/>
                    </a:cubicBezTo>
                    <a:cubicBezTo>
                      <a:pt x="53" y="2"/>
                      <a:pt x="50" y="5"/>
                      <a:pt x="48" y="5"/>
                    </a:cubicBezTo>
                    <a:cubicBezTo>
                      <a:pt x="45" y="4"/>
                      <a:pt x="43" y="4"/>
                      <a:pt x="40" y="4"/>
                    </a:cubicBezTo>
                    <a:cubicBezTo>
                      <a:pt x="37" y="4"/>
                      <a:pt x="35" y="6"/>
                      <a:pt x="32" y="6"/>
                    </a:cubicBezTo>
                    <a:cubicBezTo>
                      <a:pt x="30" y="6"/>
                      <a:pt x="28" y="3"/>
                      <a:pt x="26" y="4"/>
                    </a:cubicBezTo>
                    <a:cubicBezTo>
                      <a:pt x="22" y="6"/>
                      <a:pt x="21" y="5"/>
                      <a:pt x="19" y="3"/>
                    </a:cubicBezTo>
                    <a:cubicBezTo>
                      <a:pt x="18" y="2"/>
                      <a:pt x="15" y="0"/>
                      <a:pt x="13" y="1"/>
                    </a:cubicBezTo>
                    <a:cubicBezTo>
                      <a:pt x="12" y="1"/>
                      <a:pt x="9" y="2"/>
                      <a:pt x="8" y="3"/>
                    </a:cubicBezTo>
                    <a:cubicBezTo>
                      <a:pt x="7" y="4"/>
                      <a:pt x="8" y="5"/>
                      <a:pt x="7" y="6"/>
                    </a:cubicBezTo>
                    <a:cubicBezTo>
                      <a:pt x="7" y="7"/>
                      <a:pt x="6" y="9"/>
                      <a:pt x="6" y="10"/>
                    </a:cubicBezTo>
                    <a:cubicBezTo>
                      <a:pt x="5" y="12"/>
                      <a:pt x="5" y="14"/>
                      <a:pt x="5" y="16"/>
                    </a:cubicBezTo>
                    <a:cubicBezTo>
                      <a:pt x="5" y="19"/>
                      <a:pt x="2" y="21"/>
                      <a:pt x="1" y="24"/>
                    </a:cubicBezTo>
                    <a:cubicBezTo>
                      <a:pt x="0" y="27"/>
                      <a:pt x="1" y="34"/>
                      <a:pt x="2" y="38"/>
                    </a:cubicBezTo>
                    <a:cubicBezTo>
                      <a:pt x="2" y="39"/>
                      <a:pt x="4" y="38"/>
                      <a:pt x="5" y="38"/>
                    </a:cubicBezTo>
                    <a:cubicBezTo>
                      <a:pt x="6" y="38"/>
                      <a:pt x="8" y="39"/>
                      <a:pt x="9" y="39"/>
                    </a:cubicBezTo>
                    <a:cubicBezTo>
                      <a:pt x="10" y="40"/>
                      <a:pt x="14" y="42"/>
                      <a:pt x="14" y="43"/>
                    </a:cubicBezTo>
                    <a:cubicBezTo>
                      <a:pt x="14" y="44"/>
                      <a:pt x="14" y="44"/>
                      <a:pt x="14" y="45"/>
                    </a:cubicBezTo>
                    <a:cubicBezTo>
                      <a:pt x="14" y="46"/>
                      <a:pt x="15" y="47"/>
                      <a:pt x="16" y="48"/>
                    </a:cubicBezTo>
                    <a:cubicBezTo>
                      <a:pt x="18" y="51"/>
                      <a:pt x="21" y="46"/>
                      <a:pt x="23" y="47"/>
                    </a:cubicBezTo>
                    <a:cubicBezTo>
                      <a:pt x="23" y="47"/>
                      <a:pt x="22" y="48"/>
                      <a:pt x="22" y="48"/>
                    </a:cubicBezTo>
                    <a:cubicBezTo>
                      <a:pt x="22" y="47"/>
                      <a:pt x="27" y="47"/>
                      <a:pt x="27" y="47"/>
                    </a:cubicBezTo>
                    <a:cubicBezTo>
                      <a:pt x="29" y="47"/>
                      <a:pt x="29" y="45"/>
                      <a:pt x="30" y="47"/>
                    </a:cubicBezTo>
                    <a:cubicBezTo>
                      <a:pt x="31" y="45"/>
                      <a:pt x="31" y="44"/>
                      <a:pt x="31" y="42"/>
                    </a:cubicBezTo>
                    <a:cubicBezTo>
                      <a:pt x="32" y="41"/>
                      <a:pt x="31" y="43"/>
                      <a:pt x="31" y="42"/>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12" name="Freeform 758">
                <a:extLst>
                  <a:ext uri="{FF2B5EF4-FFF2-40B4-BE49-F238E27FC236}">
                    <a16:creationId xmlns:a16="http://schemas.microsoft.com/office/drawing/2014/main" id="{AA61647D-F965-EAD2-59B9-7F38B7240EFC}"/>
                  </a:ext>
                </a:extLst>
              </p:cNvPr>
              <p:cNvSpPr>
                <a:spLocks/>
              </p:cNvSpPr>
              <p:nvPr/>
            </p:nvSpPr>
            <p:spPr bwMode="auto">
              <a:xfrm>
                <a:off x="5678444" y="3894926"/>
                <a:ext cx="221744" cy="166529"/>
              </a:xfrm>
              <a:custGeom>
                <a:avLst/>
                <a:gdLst>
                  <a:gd name="T0" fmla="*/ 35 w 42"/>
                  <a:gd name="T1" fmla="*/ 20 h 30"/>
                  <a:gd name="T2" fmla="*/ 41 w 42"/>
                  <a:gd name="T3" fmla="*/ 17 h 30"/>
                  <a:gd name="T4" fmla="*/ 38 w 42"/>
                  <a:gd name="T5" fmla="*/ 13 h 30"/>
                  <a:gd name="T6" fmla="*/ 33 w 42"/>
                  <a:gd name="T7" fmla="*/ 10 h 30"/>
                  <a:gd name="T8" fmla="*/ 32 w 42"/>
                  <a:gd name="T9" fmla="*/ 7 h 30"/>
                  <a:gd name="T10" fmla="*/ 30 w 42"/>
                  <a:gd name="T11" fmla="*/ 1 h 30"/>
                  <a:gd name="T12" fmla="*/ 26 w 42"/>
                  <a:gd name="T13" fmla="*/ 0 h 30"/>
                  <a:gd name="T14" fmla="*/ 22 w 42"/>
                  <a:gd name="T15" fmla="*/ 2 h 30"/>
                  <a:gd name="T16" fmla="*/ 19 w 42"/>
                  <a:gd name="T17" fmla="*/ 4 h 30"/>
                  <a:gd name="T18" fmla="*/ 17 w 42"/>
                  <a:gd name="T19" fmla="*/ 5 h 30"/>
                  <a:gd name="T20" fmla="*/ 11 w 42"/>
                  <a:gd name="T21" fmla="*/ 10 h 30"/>
                  <a:gd name="T22" fmla="*/ 9 w 42"/>
                  <a:gd name="T23" fmla="*/ 10 h 30"/>
                  <a:gd name="T24" fmla="*/ 7 w 42"/>
                  <a:gd name="T25" fmla="*/ 14 h 30"/>
                  <a:gd name="T26" fmla="*/ 5 w 42"/>
                  <a:gd name="T27" fmla="*/ 16 h 30"/>
                  <a:gd name="T28" fmla="*/ 2 w 42"/>
                  <a:gd name="T29" fmla="*/ 18 h 30"/>
                  <a:gd name="T30" fmla="*/ 1 w 42"/>
                  <a:gd name="T31" fmla="*/ 24 h 30"/>
                  <a:gd name="T32" fmla="*/ 8 w 42"/>
                  <a:gd name="T33" fmla="*/ 28 h 30"/>
                  <a:gd name="T34" fmla="*/ 16 w 42"/>
                  <a:gd name="T35" fmla="*/ 30 h 30"/>
                  <a:gd name="T36" fmla="*/ 15 w 42"/>
                  <a:gd name="T37" fmla="*/ 22 h 30"/>
                  <a:gd name="T38" fmla="*/ 26 w 42"/>
                  <a:gd name="T39" fmla="*/ 22 h 30"/>
                  <a:gd name="T40" fmla="*/ 35 w 42"/>
                  <a:gd name="T41" fmla="*/ 20 h 30"/>
                  <a:gd name="T42" fmla="*/ 35 w 42"/>
                  <a:gd name="T43"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30">
                    <a:moveTo>
                      <a:pt x="35" y="20"/>
                    </a:moveTo>
                    <a:cubicBezTo>
                      <a:pt x="37" y="17"/>
                      <a:pt x="40" y="20"/>
                      <a:pt x="41" y="17"/>
                    </a:cubicBezTo>
                    <a:cubicBezTo>
                      <a:pt x="42" y="16"/>
                      <a:pt x="39" y="13"/>
                      <a:pt x="38" y="13"/>
                    </a:cubicBezTo>
                    <a:cubicBezTo>
                      <a:pt x="37" y="15"/>
                      <a:pt x="34" y="11"/>
                      <a:pt x="33" y="10"/>
                    </a:cubicBezTo>
                    <a:cubicBezTo>
                      <a:pt x="33" y="9"/>
                      <a:pt x="33" y="8"/>
                      <a:pt x="32" y="7"/>
                    </a:cubicBezTo>
                    <a:cubicBezTo>
                      <a:pt x="30" y="5"/>
                      <a:pt x="30" y="4"/>
                      <a:pt x="30" y="1"/>
                    </a:cubicBezTo>
                    <a:cubicBezTo>
                      <a:pt x="29" y="1"/>
                      <a:pt x="27" y="0"/>
                      <a:pt x="26" y="0"/>
                    </a:cubicBezTo>
                    <a:cubicBezTo>
                      <a:pt x="24" y="1"/>
                      <a:pt x="23" y="2"/>
                      <a:pt x="22" y="2"/>
                    </a:cubicBezTo>
                    <a:cubicBezTo>
                      <a:pt x="21" y="3"/>
                      <a:pt x="20" y="4"/>
                      <a:pt x="19" y="4"/>
                    </a:cubicBezTo>
                    <a:cubicBezTo>
                      <a:pt x="18" y="6"/>
                      <a:pt x="18" y="4"/>
                      <a:pt x="17" y="5"/>
                    </a:cubicBezTo>
                    <a:cubicBezTo>
                      <a:pt x="15" y="6"/>
                      <a:pt x="13" y="11"/>
                      <a:pt x="11" y="10"/>
                    </a:cubicBezTo>
                    <a:cubicBezTo>
                      <a:pt x="10" y="10"/>
                      <a:pt x="9" y="8"/>
                      <a:pt x="9" y="10"/>
                    </a:cubicBezTo>
                    <a:cubicBezTo>
                      <a:pt x="8" y="11"/>
                      <a:pt x="8" y="13"/>
                      <a:pt x="7" y="14"/>
                    </a:cubicBezTo>
                    <a:cubicBezTo>
                      <a:pt x="7" y="15"/>
                      <a:pt x="7" y="16"/>
                      <a:pt x="5" y="16"/>
                    </a:cubicBezTo>
                    <a:cubicBezTo>
                      <a:pt x="5" y="16"/>
                      <a:pt x="1" y="17"/>
                      <a:pt x="2" y="18"/>
                    </a:cubicBezTo>
                    <a:cubicBezTo>
                      <a:pt x="5" y="20"/>
                      <a:pt x="0" y="23"/>
                      <a:pt x="1" y="24"/>
                    </a:cubicBezTo>
                    <a:cubicBezTo>
                      <a:pt x="3" y="25"/>
                      <a:pt x="5" y="30"/>
                      <a:pt x="8" y="28"/>
                    </a:cubicBezTo>
                    <a:cubicBezTo>
                      <a:pt x="11" y="26"/>
                      <a:pt x="13" y="27"/>
                      <a:pt x="16" y="30"/>
                    </a:cubicBezTo>
                    <a:cubicBezTo>
                      <a:pt x="15" y="27"/>
                      <a:pt x="15" y="24"/>
                      <a:pt x="15" y="22"/>
                    </a:cubicBezTo>
                    <a:cubicBezTo>
                      <a:pt x="19" y="22"/>
                      <a:pt x="22" y="22"/>
                      <a:pt x="26" y="22"/>
                    </a:cubicBezTo>
                    <a:cubicBezTo>
                      <a:pt x="29" y="22"/>
                      <a:pt x="34" y="23"/>
                      <a:pt x="35" y="20"/>
                    </a:cubicBezTo>
                    <a:cubicBezTo>
                      <a:pt x="36" y="18"/>
                      <a:pt x="35" y="20"/>
                      <a:pt x="35" y="20"/>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13" name="Freeform 759">
                <a:extLst>
                  <a:ext uri="{FF2B5EF4-FFF2-40B4-BE49-F238E27FC236}">
                    <a16:creationId xmlns:a16="http://schemas.microsoft.com/office/drawing/2014/main" id="{5EAC11ED-F1A1-3A3E-1DBC-A8B47180ED36}"/>
                  </a:ext>
                </a:extLst>
              </p:cNvPr>
              <p:cNvSpPr>
                <a:spLocks/>
              </p:cNvSpPr>
              <p:nvPr/>
            </p:nvSpPr>
            <p:spPr bwMode="auto">
              <a:xfrm>
                <a:off x="5826869" y="4017930"/>
                <a:ext cx="51859" cy="132467"/>
              </a:xfrm>
              <a:custGeom>
                <a:avLst/>
                <a:gdLst>
                  <a:gd name="T0" fmla="*/ 9 w 10"/>
                  <a:gd name="T1" fmla="*/ 10 h 24"/>
                  <a:gd name="T2" fmla="*/ 8 w 10"/>
                  <a:gd name="T3" fmla="*/ 6 h 24"/>
                  <a:gd name="T4" fmla="*/ 5 w 10"/>
                  <a:gd name="T5" fmla="*/ 0 h 24"/>
                  <a:gd name="T6" fmla="*/ 2 w 10"/>
                  <a:gd name="T7" fmla="*/ 0 h 24"/>
                  <a:gd name="T8" fmla="*/ 2 w 10"/>
                  <a:gd name="T9" fmla="*/ 3 h 24"/>
                  <a:gd name="T10" fmla="*/ 2 w 10"/>
                  <a:gd name="T11" fmla="*/ 9 h 24"/>
                  <a:gd name="T12" fmla="*/ 4 w 10"/>
                  <a:gd name="T13" fmla="*/ 15 h 24"/>
                  <a:gd name="T14" fmla="*/ 4 w 10"/>
                  <a:gd name="T15" fmla="*/ 21 h 24"/>
                  <a:gd name="T16" fmla="*/ 6 w 10"/>
                  <a:gd name="T17" fmla="*/ 23 h 24"/>
                  <a:gd name="T18" fmla="*/ 9 w 10"/>
                  <a:gd name="T19" fmla="*/ 23 h 24"/>
                  <a:gd name="T20" fmla="*/ 9 w 10"/>
                  <a:gd name="T21" fmla="*/ 10 h 24"/>
                  <a:gd name="T22" fmla="*/ 9 w 10"/>
                  <a:gd name="T23"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4">
                    <a:moveTo>
                      <a:pt x="9" y="10"/>
                    </a:moveTo>
                    <a:cubicBezTo>
                      <a:pt x="9" y="9"/>
                      <a:pt x="9" y="7"/>
                      <a:pt x="8" y="6"/>
                    </a:cubicBezTo>
                    <a:cubicBezTo>
                      <a:pt x="7" y="5"/>
                      <a:pt x="4" y="1"/>
                      <a:pt x="5" y="0"/>
                    </a:cubicBezTo>
                    <a:cubicBezTo>
                      <a:pt x="4" y="0"/>
                      <a:pt x="3" y="0"/>
                      <a:pt x="2" y="0"/>
                    </a:cubicBezTo>
                    <a:cubicBezTo>
                      <a:pt x="0" y="0"/>
                      <a:pt x="2" y="2"/>
                      <a:pt x="2" y="3"/>
                    </a:cubicBezTo>
                    <a:cubicBezTo>
                      <a:pt x="3" y="5"/>
                      <a:pt x="2" y="7"/>
                      <a:pt x="2" y="9"/>
                    </a:cubicBezTo>
                    <a:cubicBezTo>
                      <a:pt x="1" y="12"/>
                      <a:pt x="3" y="12"/>
                      <a:pt x="4" y="15"/>
                    </a:cubicBezTo>
                    <a:cubicBezTo>
                      <a:pt x="4" y="17"/>
                      <a:pt x="3" y="19"/>
                      <a:pt x="4" y="21"/>
                    </a:cubicBezTo>
                    <a:cubicBezTo>
                      <a:pt x="4" y="22"/>
                      <a:pt x="5" y="23"/>
                      <a:pt x="6" y="23"/>
                    </a:cubicBezTo>
                    <a:cubicBezTo>
                      <a:pt x="7" y="24"/>
                      <a:pt x="10" y="24"/>
                      <a:pt x="9" y="23"/>
                    </a:cubicBezTo>
                    <a:cubicBezTo>
                      <a:pt x="9" y="19"/>
                      <a:pt x="9" y="15"/>
                      <a:pt x="9" y="10"/>
                    </a:cubicBezTo>
                    <a:cubicBezTo>
                      <a:pt x="9" y="7"/>
                      <a:pt x="9" y="13"/>
                      <a:pt x="9" y="10"/>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14" name="Freeform 760">
                <a:extLst>
                  <a:ext uri="{FF2B5EF4-FFF2-40B4-BE49-F238E27FC236}">
                    <a16:creationId xmlns:a16="http://schemas.microsoft.com/office/drawing/2014/main" id="{FA689335-6193-70D8-80BE-333B8461A804}"/>
                  </a:ext>
                </a:extLst>
              </p:cNvPr>
              <p:cNvSpPr>
                <a:spLocks/>
              </p:cNvSpPr>
              <p:nvPr/>
            </p:nvSpPr>
            <p:spPr bwMode="auto">
              <a:xfrm>
                <a:off x="5601548" y="4023608"/>
                <a:ext cx="166307" cy="172206"/>
              </a:xfrm>
              <a:custGeom>
                <a:avLst/>
                <a:gdLst>
                  <a:gd name="T0" fmla="*/ 26 w 32"/>
                  <a:gd name="T1" fmla="*/ 4 h 31"/>
                  <a:gd name="T2" fmla="*/ 21 w 32"/>
                  <a:gd name="T3" fmla="*/ 5 h 31"/>
                  <a:gd name="T4" fmla="*/ 15 w 32"/>
                  <a:gd name="T5" fmla="*/ 1 h 31"/>
                  <a:gd name="T6" fmla="*/ 13 w 32"/>
                  <a:gd name="T7" fmla="*/ 1 h 31"/>
                  <a:gd name="T8" fmla="*/ 10 w 32"/>
                  <a:gd name="T9" fmla="*/ 2 h 31"/>
                  <a:gd name="T10" fmla="*/ 6 w 32"/>
                  <a:gd name="T11" fmla="*/ 2 h 31"/>
                  <a:gd name="T12" fmla="*/ 4 w 32"/>
                  <a:gd name="T13" fmla="*/ 3 h 31"/>
                  <a:gd name="T14" fmla="*/ 3 w 32"/>
                  <a:gd name="T15" fmla="*/ 6 h 31"/>
                  <a:gd name="T16" fmla="*/ 5 w 32"/>
                  <a:gd name="T17" fmla="*/ 7 h 31"/>
                  <a:gd name="T18" fmla="*/ 3 w 32"/>
                  <a:gd name="T19" fmla="*/ 9 h 31"/>
                  <a:gd name="T20" fmla="*/ 5 w 32"/>
                  <a:gd name="T21" fmla="*/ 12 h 31"/>
                  <a:gd name="T22" fmla="*/ 3 w 32"/>
                  <a:gd name="T23" fmla="*/ 13 h 31"/>
                  <a:gd name="T24" fmla="*/ 2 w 32"/>
                  <a:gd name="T25" fmla="*/ 16 h 31"/>
                  <a:gd name="T26" fmla="*/ 2 w 32"/>
                  <a:gd name="T27" fmla="*/ 19 h 31"/>
                  <a:gd name="T28" fmla="*/ 3 w 32"/>
                  <a:gd name="T29" fmla="*/ 23 h 31"/>
                  <a:gd name="T30" fmla="*/ 7 w 32"/>
                  <a:gd name="T31" fmla="*/ 26 h 31"/>
                  <a:gd name="T32" fmla="*/ 7 w 32"/>
                  <a:gd name="T33" fmla="*/ 31 h 31"/>
                  <a:gd name="T34" fmla="*/ 19 w 32"/>
                  <a:gd name="T35" fmla="*/ 28 h 31"/>
                  <a:gd name="T36" fmla="*/ 26 w 32"/>
                  <a:gd name="T37" fmla="*/ 28 h 31"/>
                  <a:gd name="T38" fmla="*/ 30 w 32"/>
                  <a:gd name="T39" fmla="*/ 26 h 31"/>
                  <a:gd name="T40" fmla="*/ 28 w 32"/>
                  <a:gd name="T41" fmla="*/ 21 h 31"/>
                  <a:gd name="T42" fmla="*/ 30 w 32"/>
                  <a:gd name="T43" fmla="*/ 15 h 31"/>
                  <a:gd name="T44" fmla="*/ 26 w 32"/>
                  <a:gd name="T45"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31">
                    <a:moveTo>
                      <a:pt x="26" y="4"/>
                    </a:moveTo>
                    <a:cubicBezTo>
                      <a:pt x="24" y="4"/>
                      <a:pt x="23" y="6"/>
                      <a:pt x="21" y="5"/>
                    </a:cubicBezTo>
                    <a:cubicBezTo>
                      <a:pt x="19" y="5"/>
                      <a:pt x="17" y="0"/>
                      <a:pt x="15" y="1"/>
                    </a:cubicBezTo>
                    <a:cubicBezTo>
                      <a:pt x="14" y="2"/>
                      <a:pt x="13" y="2"/>
                      <a:pt x="13" y="1"/>
                    </a:cubicBezTo>
                    <a:cubicBezTo>
                      <a:pt x="12" y="0"/>
                      <a:pt x="11" y="2"/>
                      <a:pt x="10" y="2"/>
                    </a:cubicBezTo>
                    <a:cubicBezTo>
                      <a:pt x="8" y="3"/>
                      <a:pt x="7" y="2"/>
                      <a:pt x="6" y="2"/>
                    </a:cubicBezTo>
                    <a:cubicBezTo>
                      <a:pt x="5" y="1"/>
                      <a:pt x="5" y="3"/>
                      <a:pt x="4" y="3"/>
                    </a:cubicBezTo>
                    <a:cubicBezTo>
                      <a:pt x="3" y="3"/>
                      <a:pt x="2" y="5"/>
                      <a:pt x="3" y="6"/>
                    </a:cubicBezTo>
                    <a:cubicBezTo>
                      <a:pt x="3" y="7"/>
                      <a:pt x="5" y="7"/>
                      <a:pt x="5" y="7"/>
                    </a:cubicBezTo>
                    <a:cubicBezTo>
                      <a:pt x="5" y="8"/>
                      <a:pt x="3" y="9"/>
                      <a:pt x="3" y="9"/>
                    </a:cubicBezTo>
                    <a:cubicBezTo>
                      <a:pt x="3" y="10"/>
                      <a:pt x="5" y="11"/>
                      <a:pt x="5" y="12"/>
                    </a:cubicBezTo>
                    <a:cubicBezTo>
                      <a:pt x="5" y="12"/>
                      <a:pt x="3" y="11"/>
                      <a:pt x="3" y="13"/>
                    </a:cubicBezTo>
                    <a:cubicBezTo>
                      <a:pt x="3" y="14"/>
                      <a:pt x="4" y="16"/>
                      <a:pt x="2" y="16"/>
                    </a:cubicBezTo>
                    <a:cubicBezTo>
                      <a:pt x="3" y="17"/>
                      <a:pt x="3" y="18"/>
                      <a:pt x="2" y="19"/>
                    </a:cubicBezTo>
                    <a:cubicBezTo>
                      <a:pt x="2" y="21"/>
                      <a:pt x="0" y="21"/>
                      <a:pt x="3" y="23"/>
                    </a:cubicBezTo>
                    <a:cubicBezTo>
                      <a:pt x="4" y="23"/>
                      <a:pt x="6" y="24"/>
                      <a:pt x="7" y="26"/>
                    </a:cubicBezTo>
                    <a:cubicBezTo>
                      <a:pt x="8" y="27"/>
                      <a:pt x="7" y="29"/>
                      <a:pt x="7" y="31"/>
                    </a:cubicBezTo>
                    <a:cubicBezTo>
                      <a:pt x="11" y="30"/>
                      <a:pt x="14" y="28"/>
                      <a:pt x="19" y="28"/>
                    </a:cubicBezTo>
                    <a:cubicBezTo>
                      <a:pt x="21" y="27"/>
                      <a:pt x="24" y="28"/>
                      <a:pt x="26" y="28"/>
                    </a:cubicBezTo>
                    <a:cubicBezTo>
                      <a:pt x="28" y="28"/>
                      <a:pt x="31" y="29"/>
                      <a:pt x="30" y="26"/>
                    </a:cubicBezTo>
                    <a:cubicBezTo>
                      <a:pt x="30" y="24"/>
                      <a:pt x="29" y="23"/>
                      <a:pt x="28" y="21"/>
                    </a:cubicBezTo>
                    <a:cubicBezTo>
                      <a:pt x="28" y="19"/>
                      <a:pt x="29" y="17"/>
                      <a:pt x="30" y="15"/>
                    </a:cubicBezTo>
                    <a:cubicBezTo>
                      <a:pt x="31" y="11"/>
                      <a:pt x="32" y="4"/>
                      <a:pt x="26" y="4"/>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15" name="Freeform 761">
                <a:extLst>
                  <a:ext uri="{FF2B5EF4-FFF2-40B4-BE49-F238E27FC236}">
                    <a16:creationId xmlns:a16="http://schemas.microsoft.com/office/drawing/2014/main" id="{6EBF812B-1AF4-2DCB-7B7D-B39DF4CD428C}"/>
                  </a:ext>
                </a:extLst>
              </p:cNvPr>
              <p:cNvSpPr>
                <a:spLocks/>
              </p:cNvSpPr>
              <p:nvPr/>
            </p:nvSpPr>
            <p:spPr bwMode="auto">
              <a:xfrm>
                <a:off x="5742820" y="4017930"/>
                <a:ext cx="119815" cy="166529"/>
              </a:xfrm>
              <a:custGeom>
                <a:avLst/>
                <a:gdLst>
                  <a:gd name="T0" fmla="*/ 19 w 23"/>
                  <a:gd name="T1" fmla="*/ 13 h 30"/>
                  <a:gd name="T2" fmla="*/ 18 w 23"/>
                  <a:gd name="T3" fmla="*/ 6 h 30"/>
                  <a:gd name="T4" fmla="*/ 17 w 23"/>
                  <a:gd name="T5" fmla="*/ 0 h 30"/>
                  <a:gd name="T6" fmla="*/ 3 w 23"/>
                  <a:gd name="T7" fmla="*/ 0 h 30"/>
                  <a:gd name="T8" fmla="*/ 4 w 23"/>
                  <a:gd name="T9" fmla="*/ 11 h 30"/>
                  <a:gd name="T10" fmla="*/ 1 w 23"/>
                  <a:gd name="T11" fmla="*/ 22 h 30"/>
                  <a:gd name="T12" fmla="*/ 3 w 23"/>
                  <a:gd name="T13" fmla="*/ 30 h 30"/>
                  <a:gd name="T14" fmla="*/ 10 w 23"/>
                  <a:gd name="T15" fmla="*/ 29 h 30"/>
                  <a:gd name="T16" fmla="*/ 23 w 23"/>
                  <a:gd name="T17" fmla="*/ 24 h 30"/>
                  <a:gd name="T18" fmla="*/ 20 w 23"/>
                  <a:gd name="T19" fmla="*/ 19 h 30"/>
                  <a:gd name="T20" fmla="*/ 19 w 23"/>
                  <a:gd name="T21" fmla="*/ 13 h 30"/>
                  <a:gd name="T22" fmla="*/ 19 w 23"/>
                  <a:gd name="T2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30">
                    <a:moveTo>
                      <a:pt x="19" y="13"/>
                    </a:moveTo>
                    <a:cubicBezTo>
                      <a:pt x="17" y="11"/>
                      <a:pt x="18" y="8"/>
                      <a:pt x="18" y="6"/>
                    </a:cubicBezTo>
                    <a:cubicBezTo>
                      <a:pt x="19" y="4"/>
                      <a:pt x="16" y="2"/>
                      <a:pt x="17" y="0"/>
                    </a:cubicBezTo>
                    <a:cubicBezTo>
                      <a:pt x="12" y="0"/>
                      <a:pt x="8" y="0"/>
                      <a:pt x="3" y="0"/>
                    </a:cubicBezTo>
                    <a:cubicBezTo>
                      <a:pt x="3" y="3"/>
                      <a:pt x="4" y="7"/>
                      <a:pt x="4" y="11"/>
                    </a:cubicBezTo>
                    <a:cubicBezTo>
                      <a:pt x="4" y="15"/>
                      <a:pt x="0" y="18"/>
                      <a:pt x="1" y="22"/>
                    </a:cubicBezTo>
                    <a:cubicBezTo>
                      <a:pt x="2" y="25"/>
                      <a:pt x="4" y="26"/>
                      <a:pt x="3" y="30"/>
                    </a:cubicBezTo>
                    <a:cubicBezTo>
                      <a:pt x="6" y="30"/>
                      <a:pt x="7" y="30"/>
                      <a:pt x="10" y="29"/>
                    </a:cubicBezTo>
                    <a:cubicBezTo>
                      <a:pt x="15" y="28"/>
                      <a:pt x="19" y="26"/>
                      <a:pt x="23" y="24"/>
                    </a:cubicBezTo>
                    <a:cubicBezTo>
                      <a:pt x="21" y="23"/>
                      <a:pt x="20" y="21"/>
                      <a:pt x="20" y="19"/>
                    </a:cubicBezTo>
                    <a:cubicBezTo>
                      <a:pt x="20" y="17"/>
                      <a:pt x="20" y="15"/>
                      <a:pt x="19" y="13"/>
                    </a:cubicBezTo>
                    <a:cubicBezTo>
                      <a:pt x="17" y="11"/>
                      <a:pt x="20" y="15"/>
                      <a:pt x="19" y="13"/>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16" name="Freeform 762">
                <a:extLst>
                  <a:ext uri="{FF2B5EF4-FFF2-40B4-BE49-F238E27FC236}">
                    <a16:creationId xmlns:a16="http://schemas.microsoft.com/office/drawing/2014/main" id="{D843887A-52E7-EDE2-8A68-019A4751C918}"/>
                  </a:ext>
                </a:extLst>
              </p:cNvPr>
              <p:cNvSpPr>
                <a:spLocks/>
              </p:cNvSpPr>
              <p:nvPr/>
            </p:nvSpPr>
            <p:spPr bwMode="auto">
              <a:xfrm>
                <a:off x="5479947" y="4034961"/>
                <a:ext cx="78683" cy="100296"/>
              </a:xfrm>
              <a:custGeom>
                <a:avLst/>
                <a:gdLst>
                  <a:gd name="T0" fmla="*/ 12 w 15"/>
                  <a:gd name="T1" fmla="*/ 14 h 18"/>
                  <a:gd name="T2" fmla="*/ 14 w 15"/>
                  <a:gd name="T3" fmla="*/ 6 h 18"/>
                  <a:gd name="T4" fmla="*/ 5 w 15"/>
                  <a:gd name="T5" fmla="*/ 3 h 18"/>
                  <a:gd name="T6" fmla="*/ 1 w 15"/>
                  <a:gd name="T7" fmla="*/ 8 h 18"/>
                  <a:gd name="T8" fmla="*/ 4 w 15"/>
                  <a:gd name="T9" fmla="*/ 12 h 18"/>
                  <a:gd name="T10" fmla="*/ 7 w 15"/>
                  <a:gd name="T11" fmla="*/ 16 h 18"/>
                  <a:gd name="T12" fmla="*/ 10 w 15"/>
                  <a:gd name="T13" fmla="*/ 16 h 18"/>
                  <a:gd name="T14" fmla="*/ 12 w 15"/>
                  <a:gd name="T15" fmla="*/ 14 h 18"/>
                  <a:gd name="T16" fmla="*/ 12 w 15"/>
                  <a:gd name="T17"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12" y="14"/>
                    </a:moveTo>
                    <a:cubicBezTo>
                      <a:pt x="15" y="13"/>
                      <a:pt x="15" y="8"/>
                      <a:pt x="14" y="6"/>
                    </a:cubicBezTo>
                    <a:cubicBezTo>
                      <a:pt x="12" y="2"/>
                      <a:pt x="8" y="0"/>
                      <a:pt x="5" y="3"/>
                    </a:cubicBezTo>
                    <a:cubicBezTo>
                      <a:pt x="3" y="4"/>
                      <a:pt x="0" y="6"/>
                      <a:pt x="1" y="8"/>
                    </a:cubicBezTo>
                    <a:cubicBezTo>
                      <a:pt x="2" y="10"/>
                      <a:pt x="2" y="11"/>
                      <a:pt x="4" y="12"/>
                    </a:cubicBezTo>
                    <a:cubicBezTo>
                      <a:pt x="5" y="14"/>
                      <a:pt x="5" y="15"/>
                      <a:pt x="7" y="16"/>
                    </a:cubicBezTo>
                    <a:cubicBezTo>
                      <a:pt x="8" y="17"/>
                      <a:pt x="9" y="18"/>
                      <a:pt x="10" y="16"/>
                    </a:cubicBezTo>
                    <a:cubicBezTo>
                      <a:pt x="10" y="15"/>
                      <a:pt x="11" y="15"/>
                      <a:pt x="12" y="14"/>
                    </a:cubicBezTo>
                    <a:cubicBezTo>
                      <a:pt x="14" y="13"/>
                      <a:pt x="11" y="15"/>
                      <a:pt x="12" y="14"/>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17" name="Freeform 763">
                <a:extLst>
                  <a:ext uri="{FF2B5EF4-FFF2-40B4-BE49-F238E27FC236}">
                    <a16:creationId xmlns:a16="http://schemas.microsoft.com/office/drawing/2014/main" id="{5524297C-262A-9624-EDFA-DB76F7E49C03}"/>
                  </a:ext>
                </a:extLst>
              </p:cNvPr>
              <p:cNvSpPr>
                <a:spLocks/>
              </p:cNvSpPr>
              <p:nvPr/>
            </p:nvSpPr>
            <p:spPr bwMode="auto">
              <a:xfrm>
                <a:off x="5526441" y="4078486"/>
                <a:ext cx="116236" cy="117328"/>
              </a:xfrm>
              <a:custGeom>
                <a:avLst/>
                <a:gdLst>
                  <a:gd name="T0" fmla="*/ 21 w 22"/>
                  <a:gd name="T1" fmla="*/ 17 h 21"/>
                  <a:gd name="T2" fmla="*/ 19 w 22"/>
                  <a:gd name="T3" fmla="*/ 13 h 21"/>
                  <a:gd name="T4" fmla="*/ 16 w 22"/>
                  <a:gd name="T5" fmla="*/ 11 h 21"/>
                  <a:gd name="T6" fmla="*/ 16 w 22"/>
                  <a:gd name="T7" fmla="*/ 6 h 21"/>
                  <a:gd name="T8" fmla="*/ 13 w 22"/>
                  <a:gd name="T9" fmla="*/ 8 h 21"/>
                  <a:gd name="T10" fmla="*/ 9 w 22"/>
                  <a:gd name="T11" fmla="*/ 1 h 21"/>
                  <a:gd name="T12" fmla="*/ 5 w 22"/>
                  <a:gd name="T13" fmla="*/ 4 h 21"/>
                  <a:gd name="T14" fmla="*/ 0 w 22"/>
                  <a:gd name="T15" fmla="*/ 9 h 21"/>
                  <a:gd name="T16" fmla="*/ 12 w 22"/>
                  <a:gd name="T17" fmla="*/ 18 h 21"/>
                  <a:gd name="T18" fmla="*/ 19 w 22"/>
                  <a:gd name="T19" fmla="*/ 21 h 21"/>
                  <a:gd name="T20" fmla="*/ 21 w 22"/>
                  <a:gd name="T21" fmla="*/ 17 h 21"/>
                  <a:gd name="T22" fmla="*/ 21 w 22"/>
                  <a:gd name="T2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1">
                    <a:moveTo>
                      <a:pt x="21" y="17"/>
                    </a:moveTo>
                    <a:cubicBezTo>
                      <a:pt x="22" y="15"/>
                      <a:pt x="20" y="14"/>
                      <a:pt x="19" y="13"/>
                    </a:cubicBezTo>
                    <a:cubicBezTo>
                      <a:pt x="18" y="13"/>
                      <a:pt x="14" y="12"/>
                      <a:pt x="16" y="11"/>
                    </a:cubicBezTo>
                    <a:cubicBezTo>
                      <a:pt x="17" y="10"/>
                      <a:pt x="17" y="7"/>
                      <a:pt x="16" y="6"/>
                    </a:cubicBezTo>
                    <a:cubicBezTo>
                      <a:pt x="15" y="4"/>
                      <a:pt x="14" y="8"/>
                      <a:pt x="13" y="8"/>
                    </a:cubicBezTo>
                    <a:cubicBezTo>
                      <a:pt x="10" y="8"/>
                      <a:pt x="11" y="0"/>
                      <a:pt x="9" y="1"/>
                    </a:cubicBezTo>
                    <a:cubicBezTo>
                      <a:pt x="8" y="2"/>
                      <a:pt x="6" y="3"/>
                      <a:pt x="5" y="4"/>
                    </a:cubicBezTo>
                    <a:cubicBezTo>
                      <a:pt x="4" y="6"/>
                      <a:pt x="2" y="7"/>
                      <a:pt x="0" y="9"/>
                    </a:cubicBezTo>
                    <a:cubicBezTo>
                      <a:pt x="5" y="12"/>
                      <a:pt x="8" y="15"/>
                      <a:pt x="12" y="18"/>
                    </a:cubicBezTo>
                    <a:cubicBezTo>
                      <a:pt x="14" y="20"/>
                      <a:pt x="16" y="21"/>
                      <a:pt x="19" y="21"/>
                    </a:cubicBezTo>
                    <a:cubicBezTo>
                      <a:pt x="22" y="21"/>
                      <a:pt x="20" y="19"/>
                      <a:pt x="21" y="17"/>
                    </a:cubicBezTo>
                    <a:cubicBezTo>
                      <a:pt x="22" y="15"/>
                      <a:pt x="21" y="19"/>
                      <a:pt x="21" y="17"/>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18" name="Freeform 764">
                <a:extLst>
                  <a:ext uri="{FF2B5EF4-FFF2-40B4-BE49-F238E27FC236}">
                    <a16:creationId xmlns:a16="http://schemas.microsoft.com/office/drawing/2014/main" id="{E45B1BF2-A878-7EB7-F898-561EF96891F3}"/>
                  </a:ext>
                </a:extLst>
              </p:cNvPr>
              <p:cNvSpPr>
                <a:spLocks/>
              </p:cNvSpPr>
              <p:nvPr/>
            </p:nvSpPr>
            <p:spPr bwMode="auto">
              <a:xfrm>
                <a:off x="5444181" y="3966838"/>
                <a:ext cx="182402" cy="162744"/>
              </a:xfrm>
              <a:custGeom>
                <a:avLst/>
                <a:gdLst>
                  <a:gd name="T0" fmla="*/ 10 w 35"/>
                  <a:gd name="T1" fmla="*/ 16 h 29"/>
                  <a:gd name="T2" fmla="*/ 20 w 35"/>
                  <a:gd name="T3" fmla="*/ 17 h 29"/>
                  <a:gd name="T4" fmla="*/ 21 w 35"/>
                  <a:gd name="T5" fmla="*/ 23 h 29"/>
                  <a:gd name="T6" fmla="*/ 25 w 35"/>
                  <a:gd name="T7" fmla="*/ 21 h 29"/>
                  <a:gd name="T8" fmla="*/ 29 w 35"/>
                  <a:gd name="T9" fmla="*/ 27 h 29"/>
                  <a:gd name="T10" fmla="*/ 31 w 35"/>
                  <a:gd name="T11" fmla="*/ 26 h 29"/>
                  <a:gd name="T12" fmla="*/ 33 w 35"/>
                  <a:gd name="T13" fmla="*/ 25 h 29"/>
                  <a:gd name="T14" fmla="*/ 33 w 35"/>
                  <a:gd name="T15" fmla="*/ 23 h 29"/>
                  <a:gd name="T16" fmla="*/ 35 w 35"/>
                  <a:gd name="T17" fmla="*/ 22 h 29"/>
                  <a:gd name="T18" fmla="*/ 34 w 35"/>
                  <a:gd name="T19" fmla="*/ 19 h 29"/>
                  <a:gd name="T20" fmla="*/ 33 w 35"/>
                  <a:gd name="T21" fmla="*/ 16 h 29"/>
                  <a:gd name="T22" fmla="*/ 33 w 35"/>
                  <a:gd name="T23" fmla="*/ 12 h 29"/>
                  <a:gd name="T24" fmla="*/ 32 w 35"/>
                  <a:gd name="T25" fmla="*/ 8 h 29"/>
                  <a:gd name="T26" fmla="*/ 26 w 35"/>
                  <a:gd name="T27" fmla="*/ 2 h 29"/>
                  <a:gd name="T28" fmla="*/ 24 w 35"/>
                  <a:gd name="T29" fmla="*/ 3 h 29"/>
                  <a:gd name="T30" fmla="*/ 22 w 35"/>
                  <a:gd name="T31" fmla="*/ 3 h 29"/>
                  <a:gd name="T32" fmla="*/ 19 w 35"/>
                  <a:gd name="T33" fmla="*/ 3 h 29"/>
                  <a:gd name="T34" fmla="*/ 18 w 35"/>
                  <a:gd name="T35" fmla="*/ 3 h 29"/>
                  <a:gd name="T36" fmla="*/ 15 w 35"/>
                  <a:gd name="T37" fmla="*/ 2 h 29"/>
                  <a:gd name="T38" fmla="*/ 10 w 35"/>
                  <a:gd name="T39" fmla="*/ 1 h 29"/>
                  <a:gd name="T40" fmla="*/ 5 w 35"/>
                  <a:gd name="T41" fmla="*/ 1 h 29"/>
                  <a:gd name="T42" fmla="*/ 5 w 35"/>
                  <a:gd name="T43" fmla="*/ 4 h 29"/>
                  <a:gd name="T44" fmla="*/ 3 w 35"/>
                  <a:gd name="T45" fmla="*/ 6 h 29"/>
                  <a:gd name="T46" fmla="*/ 0 w 35"/>
                  <a:gd name="T47" fmla="*/ 8 h 29"/>
                  <a:gd name="T48" fmla="*/ 3 w 35"/>
                  <a:gd name="T49" fmla="*/ 13 h 29"/>
                  <a:gd name="T50" fmla="*/ 8 w 35"/>
                  <a:gd name="T51" fmla="*/ 19 h 29"/>
                  <a:gd name="T52" fmla="*/ 10 w 35"/>
                  <a:gd name="T53" fmla="*/ 16 h 29"/>
                  <a:gd name="T54" fmla="*/ 10 w 35"/>
                  <a:gd name="T55"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 h="29">
                    <a:moveTo>
                      <a:pt x="10" y="16"/>
                    </a:moveTo>
                    <a:cubicBezTo>
                      <a:pt x="14" y="14"/>
                      <a:pt x="18" y="12"/>
                      <a:pt x="20" y="17"/>
                    </a:cubicBezTo>
                    <a:cubicBezTo>
                      <a:pt x="22" y="19"/>
                      <a:pt x="21" y="20"/>
                      <a:pt x="21" y="23"/>
                    </a:cubicBezTo>
                    <a:cubicBezTo>
                      <a:pt x="22" y="24"/>
                      <a:pt x="24" y="21"/>
                      <a:pt x="25" y="21"/>
                    </a:cubicBezTo>
                    <a:cubicBezTo>
                      <a:pt x="27" y="20"/>
                      <a:pt x="27" y="29"/>
                      <a:pt x="29" y="27"/>
                    </a:cubicBezTo>
                    <a:cubicBezTo>
                      <a:pt x="30" y="27"/>
                      <a:pt x="30" y="26"/>
                      <a:pt x="31" y="26"/>
                    </a:cubicBezTo>
                    <a:cubicBezTo>
                      <a:pt x="31" y="25"/>
                      <a:pt x="33" y="26"/>
                      <a:pt x="33" y="25"/>
                    </a:cubicBezTo>
                    <a:cubicBezTo>
                      <a:pt x="34" y="24"/>
                      <a:pt x="33" y="23"/>
                      <a:pt x="33" y="23"/>
                    </a:cubicBezTo>
                    <a:cubicBezTo>
                      <a:pt x="33" y="21"/>
                      <a:pt x="35" y="22"/>
                      <a:pt x="35" y="22"/>
                    </a:cubicBezTo>
                    <a:cubicBezTo>
                      <a:pt x="35" y="21"/>
                      <a:pt x="32" y="20"/>
                      <a:pt x="34" y="19"/>
                    </a:cubicBezTo>
                    <a:cubicBezTo>
                      <a:pt x="35" y="18"/>
                      <a:pt x="35" y="17"/>
                      <a:pt x="33" y="16"/>
                    </a:cubicBezTo>
                    <a:cubicBezTo>
                      <a:pt x="32" y="15"/>
                      <a:pt x="34" y="13"/>
                      <a:pt x="33" y="12"/>
                    </a:cubicBezTo>
                    <a:cubicBezTo>
                      <a:pt x="32" y="11"/>
                      <a:pt x="33" y="10"/>
                      <a:pt x="32" y="8"/>
                    </a:cubicBezTo>
                    <a:cubicBezTo>
                      <a:pt x="31" y="7"/>
                      <a:pt x="29" y="0"/>
                      <a:pt x="26" y="2"/>
                    </a:cubicBezTo>
                    <a:cubicBezTo>
                      <a:pt x="26" y="2"/>
                      <a:pt x="25" y="3"/>
                      <a:pt x="24" y="3"/>
                    </a:cubicBezTo>
                    <a:cubicBezTo>
                      <a:pt x="23" y="3"/>
                      <a:pt x="23" y="3"/>
                      <a:pt x="22" y="3"/>
                    </a:cubicBezTo>
                    <a:cubicBezTo>
                      <a:pt x="21" y="4"/>
                      <a:pt x="20" y="3"/>
                      <a:pt x="19" y="3"/>
                    </a:cubicBezTo>
                    <a:cubicBezTo>
                      <a:pt x="18" y="3"/>
                      <a:pt x="18" y="4"/>
                      <a:pt x="18" y="3"/>
                    </a:cubicBezTo>
                    <a:cubicBezTo>
                      <a:pt x="16" y="2"/>
                      <a:pt x="17" y="2"/>
                      <a:pt x="15" y="2"/>
                    </a:cubicBezTo>
                    <a:cubicBezTo>
                      <a:pt x="12" y="3"/>
                      <a:pt x="12" y="1"/>
                      <a:pt x="10" y="1"/>
                    </a:cubicBezTo>
                    <a:cubicBezTo>
                      <a:pt x="8" y="0"/>
                      <a:pt x="6" y="0"/>
                      <a:pt x="5" y="1"/>
                    </a:cubicBezTo>
                    <a:cubicBezTo>
                      <a:pt x="5" y="2"/>
                      <a:pt x="3" y="3"/>
                      <a:pt x="5" y="4"/>
                    </a:cubicBezTo>
                    <a:cubicBezTo>
                      <a:pt x="6" y="5"/>
                      <a:pt x="5" y="6"/>
                      <a:pt x="3" y="6"/>
                    </a:cubicBezTo>
                    <a:cubicBezTo>
                      <a:pt x="1" y="6"/>
                      <a:pt x="0" y="6"/>
                      <a:pt x="0" y="8"/>
                    </a:cubicBezTo>
                    <a:cubicBezTo>
                      <a:pt x="1" y="10"/>
                      <a:pt x="2" y="11"/>
                      <a:pt x="3" y="13"/>
                    </a:cubicBezTo>
                    <a:cubicBezTo>
                      <a:pt x="5" y="15"/>
                      <a:pt x="6" y="16"/>
                      <a:pt x="8" y="19"/>
                    </a:cubicBezTo>
                    <a:cubicBezTo>
                      <a:pt x="9" y="18"/>
                      <a:pt x="9" y="17"/>
                      <a:pt x="10" y="16"/>
                    </a:cubicBezTo>
                    <a:cubicBezTo>
                      <a:pt x="11" y="16"/>
                      <a:pt x="10" y="17"/>
                      <a:pt x="10" y="16"/>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19" name="Freeform 765">
                <a:extLst>
                  <a:ext uri="{FF2B5EF4-FFF2-40B4-BE49-F238E27FC236}">
                    <a16:creationId xmlns:a16="http://schemas.microsoft.com/office/drawing/2014/main" id="{D368C886-0685-7169-E97A-F22E324B1BFE}"/>
                  </a:ext>
                </a:extLst>
              </p:cNvPr>
              <p:cNvSpPr>
                <a:spLocks/>
              </p:cNvSpPr>
              <p:nvPr/>
            </p:nvSpPr>
            <p:spPr bwMode="auto">
              <a:xfrm>
                <a:off x="5395899" y="3972515"/>
                <a:ext cx="84048" cy="39739"/>
              </a:xfrm>
              <a:custGeom>
                <a:avLst/>
                <a:gdLst>
                  <a:gd name="T0" fmla="*/ 10 w 16"/>
                  <a:gd name="T1" fmla="*/ 5 h 7"/>
                  <a:gd name="T2" fmla="*/ 14 w 16"/>
                  <a:gd name="T3" fmla="*/ 3 h 7"/>
                  <a:gd name="T4" fmla="*/ 14 w 16"/>
                  <a:gd name="T5" fmla="*/ 0 h 7"/>
                  <a:gd name="T6" fmla="*/ 7 w 16"/>
                  <a:gd name="T7" fmla="*/ 0 h 7"/>
                  <a:gd name="T8" fmla="*/ 4 w 16"/>
                  <a:gd name="T9" fmla="*/ 0 h 7"/>
                  <a:gd name="T10" fmla="*/ 0 w 16"/>
                  <a:gd name="T11" fmla="*/ 1 h 7"/>
                  <a:gd name="T12" fmla="*/ 3 w 16"/>
                  <a:gd name="T13" fmla="*/ 3 h 7"/>
                  <a:gd name="T14" fmla="*/ 7 w 16"/>
                  <a:gd name="T15" fmla="*/ 3 h 7"/>
                  <a:gd name="T16" fmla="*/ 9 w 16"/>
                  <a:gd name="T17" fmla="*/ 7 h 7"/>
                  <a:gd name="T18" fmla="*/ 10 w 16"/>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0" y="5"/>
                    </a:moveTo>
                    <a:cubicBezTo>
                      <a:pt x="11" y="5"/>
                      <a:pt x="16" y="5"/>
                      <a:pt x="14" y="3"/>
                    </a:cubicBezTo>
                    <a:cubicBezTo>
                      <a:pt x="12" y="2"/>
                      <a:pt x="14" y="1"/>
                      <a:pt x="14" y="0"/>
                    </a:cubicBezTo>
                    <a:cubicBezTo>
                      <a:pt x="12" y="0"/>
                      <a:pt x="9" y="0"/>
                      <a:pt x="7" y="0"/>
                    </a:cubicBezTo>
                    <a:cubicBezTo>
                      <a:pt x="5" y="0"/>
                      <a:pt x="5" y="1"/>
                      <a:pt x="4" y="0"/>
                    </a:cubicBezTo>
                    <a:cubicBezTo>
                      <a:pt x="2" y="0"/>
                      <a:pt x="2" y="0"/>
                      <a:pt x="0" y="1"/>
                    </a:cubicBezTo>
                    <a:cubicBezTo>
                      <a:pt x="1" y="2"/>
                      <a:pt x="1" y="3"/>
                      <a:pt x="3" y="3"/>
                    </a:cubicBezTo>
                    <a:cubicBezTo>
                      <a:pt x="4" y="3"/>
                      <a:pt x="7" y="3"/>
                      <a:pt x="7" y="3"/>
                    </a:cubicBezTo>
                    <a:cubicBezTo>
                      <a:pt x="5" y="5"/>
                      <a:pt x="7" y="6"/>
                      <a:pt x="9" y="7"/>
                    </a:cubicBezTo>
                    <a:cubicBezTo>
                      <a:pt x="9" y="7"/>
                      <a:pt x="9" y="5"/>
                      <a:pt x="10" y="5"/>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20" name="Freeform 766">
                <a:extLst>
                  <a:ext uri="{FF2B5EF4-FFF2-40B4-BE49-F238E27FC236}">
                    <a16:creationId xmlns:a16="http://schemas.microsoft.com/office/drawing/2014/main" id="{4D6858E6-D664-4B54-FB30-0BDC0CB9E504}"/>
                  </a:ext>
                </a:extLst>
              </p:cNvPr>
              <p:cNvSpPr>
                <a:spLocks/>
              </p:cNvSpPr>
              <p:nvPr/>
            </p:nvSpPr>
            <p:spPr bwMode="auto">
              <a:xfrm>
                <a:off x="5390533" y="3934667"/>
                <a:ext cx="78683" cy="22709"/>
              </a:xfrm>
              <a:custGeom>
                <a:avLst/>
                <a:gdLst>
                  <a:gd name="T0" fmla="*/ 4 w 15"/>
                  <a:gd name="T1" fmla="*/ 4 h 4"/>
                  <a:gd name="T2" fmla="*/ 9 w 15"/>
                  <a:gd name="T3" fmla="*/ 3 h 4"/>
                  <a:gd name="T4" fmla="*/ 15 w 15"/>
                  <a:gd name="T5" fmla="*/ 2 h 4"/>
                  <a:gd name="T6" fmla="*/ 8 w 15"/>
                  <a:gd name="T7" fmla="*/ 1 h 4"/>
                  <a:gd name="T8" fmla="*/ 0 w 15"/>
                  <a:gd name="T9" fmla="*/ 4 h 4"/>
                  <a:gd name="T10" fmla="*/ 4 w 15"/>
                  <a:gd name="T11" fmla="*/ 4 h 4"/>
                  <a:gd name="T12" fmla="*/ 4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4" y="4"/>
                    </a:moveTo>
                    <a:cubicBezTo>
                      <a:pt x="6" y="3"/>
                      <a:pt x="7" y="2"/>
                      <a:pt x="9" y="3"/>
                    </a:cubicBezTo>
                    <a:cubicBezTo>
                      <a:pt x="10" y="3"/>
                      <a:pt x="14" y="4"/>
                      <a:pt x="15" y="2"/>
                    </a:cubicBezTo>
                    <a:cubicBezTo>
                      <a:pt x="15" y="3"/>
                      <a:pt x="9" y="0"/>
                      <a:pt x="8" y="1"/>
                    </a:cubicBezTo>
                    <a:cubicBezTo>
                      <a:pt x="5" y="2"/>
                      <a:pt x="1" y="0"/>
                      <a:pt x="0" y="4"/>
                    </a:cubicBezTo>
                    <a:cubicBezTo>
                      <a:pt x="2" y="4"/>
                      <a:pt x="3" y="4"/>
                      <a:pt x="4" y="4"/>
                    </a:cubicBezTo>
                    <a:cubicBezTo>
                      <a:pt x="5" y="4"/>
                      <a:pt x="4" y="4"/>
                      <a:pt x="4" y="4"/>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21" name="Freeform 767">
                <a:extLst>
                  <a:ext uri="{FF2B5EF4-FFF2-40B4-BE49-F238E27FC236}">
                    <a16:creationId xmlns:a16="http://schemas.microsoft.com/office/drawing/2014/main" id="{354D3D16-EEEB-F5D1-4E82-DB70145983BF}"/>
                  </a:ext>
                </a:extLst>
              </p:cNvPr>
              <p:cNvSpPr>
                <a:spLocks/>
              </p:cNvSpPr>
              <p:nvPr/>
            </p:nvSpPr>
            <p:spPr bwMode="auto">
              <a:xfrm>
                <a:off x="5379804" y="3544841"/>
                <a:ext cx="314732" cy="378471"/>
              </a:xfrm>
              <a:custGeom>
                <a:avLst/>
                <a:gdLst>
                  <a:gd name="T0" fmla="*/ 5 w 60"/>
                  <a:gd name="T1" fmla="*/ 57 h 68"/>
                  <a:gd name="T2" fmla="*/ 15 w 60"/>
                  <a:gd name="T3" fmla="*/ 57 h 68"/>
                  <a:gd name="T4" fmla="*/ 18 w 60"/>
                  <a:gd name="T5" fmla="*/ 59 h 68"/>
                  <a:gd name="T6" fmla="*/ 21 w 60"/>
                  <a:gd name="T7" fmla="*/ 63 h 68"/>
                  <a:gd name="T8" fmla="*/ 27 w 60"/>
                  <a:gd name="T9" fmla="*/ 64 h 68"/>
                  <a:gd name="T10" fmla="*/ 32 w 60"/>
                  <a:gd name="T11" fmla="*/ 64 h 68"/>
                  <a:gd name="T12" fmla="*/ 35 w 60"/>
                  <a:gd name="T13" fmla="*/ 62 h 68"/>
                  <a:gd name="T14" fmla="*/ 39 w 60"/>
                  <a:gd name="T15" fmla="*/ 62 h 68"/>
                  <a:gd name="T16" fmla="*/ 44 w 60"/>
                  <a:gd name="T17" fmla="*/ 61 h 68"/>
                  <a:gd name="T18" fmla="*/ 53 w 60"/>
                  <a:gd name="T19" fmla="*/ 61 h 68"/>
                  <a:gd name="T20" fmla="*/ 58 w 60"/>
                  <a:gd name="T21" fmla="*/ 61 h 68"/>
                  <a:gd name="T22" fmla="*/ 58 w 60"/>
                  <a:gd name="T23" fmla="*/ 54 h 68"/>
                  <a:gd name="T24" fmla="*/ 56 w 60"/>
                  <a:gd name="T25" fmla="*/ 38 h 68"/>
                  <a:gd name="T26" fmla="*/ 52 w 60"/>
                  <a:gd name="T27" fmla="*/ 12 h 68"/>
                  <a:gd name="T28" fmla="*/ 60 w 60"/>
                  <a:gd name="T29" fmla="*/ 12 h 68"/>
                  <a:gd name="T30" fmla="*/ 43 w 60"/>
                  <a:gd name="T31" fmla="*/ 0 h 68"/>
                  <a:gd name="T32" fmla="*/ 42 w 60"/>
                  <a:gd name="T33" fmla="*/ 7 h 68"/>
                  <a:gd name="T34" fmla="*/ 37 w 60"/>
                  <a:gd name="T35" fmla="*/ 7 h 68"/>
                  <a:gd name="T36" fmla="*/ 29 w 60"/>
                  <a:gd name="T37" fmla="*/ 7 h 68"/>
                  <a:gd name="T38" fmla="*/ 26 w 60"/>
                  <a:gd name="T39" fmla="*/ 7 h 68"/>
                  <a:gd name="T40" fmla="*/ 26 w 60"/>
                  <a:gd name="T41" fmla="*/ 12 h 68"/>
                  <a:gd name="T42" fmla="*/ 26 w 60"/>
                  <a:gd name="T43" fmla="*/ 19 h 68"/>
                  <a:gd name="T44" fmla="*/ 20 w 60"/>
                  <a:gd name="T45" fmla="*/ 25 h 68"/>
                  <a:gd name="T46" fmla="*/ 20 w 60"/>
                  <a:gd name="T47" fmla="*/ 32 h 68"/>
                  <a:gd name="T48" fmla="*/ 16 w 60"/>
                  <a:gd name="T49" fmla="*/ 32 h 68"/>
                  <a:gd name="T50" fmla="*/ 3 w 60"/>
                  <a:gd name="T51" fmla="*/ 32 h 68"/>
                  <a:gd name="T52" fmla="*/ 1 w 60"/>
                  <a:gd name="T53" fmla="*/ 33 h 68"/>
                  <a:gd name="T54" fmla="*/ 4 w 60"/>
                  <a:gd name="T55" fmla="*/ 36 h 68"/>
                  <a:gd name="T56" fmla="*/ 3 w 60"/>
                  <a:gd name="T57" fmla="*/ 41 h 68"/>
                  <a:gd name="T58" fmla="*/ 6 w 60"/>
                  <a:gd name="T59" fmla="*/ 48 h 68"/>
                  <a:gd name="T60" fmla="*/ 3 w 60"/>
                  <a:gd name="T61" fmla="*/ 58 h 68"/>
                  <a:gd name="T62" fmla="*/ 5 w 60"/>
                  <a:gd name="T63" fmla="*/ 5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68">
                    <a:moveTo>
                      <a:pt x="5" y="57"/>
                    </a:moveTo>
                    <a:cubicBezTo>
                      <a:pt x="7" y="57"/>
                      <a:pt x="13" y="55"/>
                      <a:pt x="15" y="57"/>
                    </a:cubicBezTo>
                    <a:cubicBezTo>
                      <a:pt x="16" y="58"/>
                      <a:pt x="17" y="58"/>
                      <a:pt x="18" y="59"/>
                    </a:cubicBezTo>
                    <a:cubicBezTo>
                      <a:pt x="19" y="61"/>
                      <a:pt x="20" y="62"/>
                      <a:pt x="21" y="63"/>
                    </a:cubicBezTo>
                    <a:cubicBezTo>
                      <a:pt x="22" y="64"/>
                      <a:pt x="26" y="68"/>
                      <a:pt x="27" y="64"/>
                    </a:cubicBezTo>
                    <a:cubicBezTo>
                      <a:pt x="28" y="58"/>
                      <a:pt x="30" y="65"/>
                      <a:pt x="32" y="64"/>
                    </a:cubicBezTo>
                    <a:cubicBezTo>
                      <a:pt x="33" y="62"/>
                      <a:pt x="33" y="62"/>
                      <a:pt x="35" y="62"/>
                    </a:cubicBezTo>
                    <a:cubicBezTo>
                      <a:pt x="37" y="62"/>
                      <a:pt x="38" y="62"/>
                      <a:pt x="39" y="62"/>
                    </a:cubicBezTo>
                    <a:cubicBezTo>
                      <a:pt x="41" y="61"/>
                      <a:pt x="43" y="61"/>
                      <a:pt x="44" y="61"/>
                    </a:cubicBezTo>
                    <a:cubicBezTo>
                      <a:pt x="47" y="61"/>
                      <a:pt x="50" y="61"/>
                      <a:pt x="53" y="61"/>
                    </a:cubicBezTo>
                    <a:cubicBezTo>
                      <a:pt x="54" y="61"/>
                      <a:pt x="57" y="62"/>
                      <a:pt x="58" y="61"/>
                    </a:cubicBezTo>
                    <a:cubicBezTo>
                      <a:pt x="59" y="61"/>
                      <a:pt x="58" y="55"/>
                      <a:pt x="58" y="54"/>
                    </a:cubicBezTo>
                    <a:cubicBezTo>
                      <a:pt x="57" y="48"/>
                      <a:pt x="56" y="43"/>
                      <a:pt x="56" y="38"/>
                    </a:cubicBezTo>
                    <a:cubicBezTo>
                      <a:pt x="55" y="29"/>
                      <a:pt x="53" y="21"/>
                      <a:pt x="52" y="12"/>
                    </a:cubicBezTo>
                    <a:cubicBezTo>
                      <a:pt x="55" y="12"/>
                      <a:pt x="58" y="12"/>
                      <a:pt x="60" y="12"/>
                    </a:cubicBezTo>
                    <a:cubicBezTo>
                      <a:pt x="54" y="8"/>
                      <a:pt x="48" y="4"/>
                      <a:pt x="43" y="0"/>
                    </a:cubicBezTo>
                    <a:cubicBezTo>
                      <a:pt x="43" y="1"/>
                      <a:pt x="43" y="7"/>
                      <a:pt x="42" y="7"/>
                    </a:cubicBezTo>
                    <a:cubicBezTo>
                      <a:pt x="41" y="7"/>
                      <a:pt x="39" y="7"/>
                      <a:pt x="37" y="7"/>
                    </a:cubicBezTo>
                    <a:cubicBezTo>
                      <a:pt x="35" y="7"/>
                      <a:pt x="32" y="7"/>
                      <a:pt x="29" y="7"/>
                    </a:cubicBezTo>
                    <a:cubicBezTo>
                      <a:pt x="29" y="7"/>
                      <a:pt x="26" y="7"/>
                      <a:pt x="26" y="7"/>
                    </a:cubicBezTo>
                    <a:cubicBezTo>
                      <a:pt x="25" y="8"/>
                      <a:pt x="26" y="11"/>
                      <a:pt x="26" y="12"/>
                    </a:cubicBezTo>
                    <a:cubicBezTo>
                      <a:pt x="26" y="14"/>
                      <a:pt x="26" y="17"/>
                      <a:pt x="26" y="19"/>
                    </a:cubicBezTo>
                    <a:cubicBezTo>
                      <a:pt x="26" y="22"/>
                      <a:pt x="20" y="21"/>
                      <a:pt x="20" y="25"/>
                    </a:cubicBezTo>
                    <a:cubicBezTo>
                      <a:pt x="20" y="26"/>
                      <a:pt x="21" y="31"/>
                      <a:pt x="20" y="32"/>
                    </a:cubicBezTo>
                    <a:cubicBezTo>
                      <a:pt x="20" y="32"/>
                      <a:pt x="17" y="32"/>
                      <a:pt x="16" y="32"/>
                    </a:cubicBezTo>
                    <a:cubicBezTo>
                      <a:pt x="12" y="32"/>
                      <a:pt x="7" y="32"/>
                      <a:pt x="3" y="32"/>
                    </a:cubicBezTo>
                    <a:cubicBezTo>
                      <a:pt x="2" y="32"/>
                      <a:pt x="0" y="31"/>
                      <a:pt x="1" y="33"/>
                    </a:cubicBezTo>
                    <a:cubicBezTo>
                      <a:pt x="2" y="34"/>
                      <a:pt x="3" y="35"/>
                      <a:pt x="4" y="36"/>
                    </a:cubicBezTo>
                    <a:cubicBezTo>
                      <a:pt x="5" y="38"/>
                      <a:pt x="4" y="40"/>
                      <a:pt x="3" y="41"/>
                    </a:cubicBezTo>
                    <a:cubicBezTo>
                      <a:pt x="3" y="44"/>
                      <a:pt x="6" y="45"/>
                      <a:pt x="6" y="48"/>
                    </a:cubicBezTo>
                    <a:cubicBezTo>
                      <a:pt x="7" y="51"/>
                      <a:pt x="4" y="55"/>
                      <a:pt x="3" y="58"/>
                    </a:cubicBezTo>
                    <a:cubicBezTo>
                      <a:pt x="4" y="58"/>
                      <a:pt x="4" y="57"/>
                      <a:pt x="5" y="57"/>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22" name="Freeform 768">
                <a:extLst>
                  <a:ext uri="{FF2B5EF4-FFF2-40B4-BE49-F238E27FC236}">
                    <a16:creationId xmlns:a16="http://schemas.microsoft.com/office/drawing/2014/main" id="{477236D6-F469-6C8A-635C-31F2F8A0ADFE}"/>
                  </a:ext>
                </a:extLst>
              </p:cNvPr>
              <p:cNvSpPr>
                <a:spLocks/>
              </p:cNvSpPr>
              <p:nvPr/>
            </p:nvSpPr>
            <p:spPr bwMode="auto">
              <a:xfrm>
                <a:off x="5379804" y="3857080"/>
                <a:ext cx="152001" cy="126790"/>
              </a:xfrm>
              <a:custGeom>
                <a:avLst/>
                <a:gdLst>
                  <a:gd name="T0" fmla="*/ 8 w 29"/>
                  <a:gd name="T1" fmla="*/ 22 h 23"/>
                  <a:gd name="T2" fmla="*/ 10 w 29"/>
                  <a:gd name="T3" fmla="*/ 21 h 23"/>
                  <a:gd name="T4" fmla="*/ 15 w 29"/>
                  <a:gd name="T5" fmla="*/ 21 h 23"/>
                  <a:gd name="T6" fmla="*/ 23 w 29"/>
                  <a:gd name="T7" fmla="*/ 21 h 23"/>
                  <a:gd name="T8" fmla="*/ 27 w 29"/>
                  <a:gd name="T9" fmla="*/ 22 h 23"/>
                  <a:gd name="T10" fmla="*/ 29 w 29"/>
                  <a:gd name="T11" fmla="*/ 19 h 23"/>
                  <a:gd name="T12" fmla="*/ 25 w 29"/>
                  <a:gd name="T13" fmla="*/ 14 h 23"/>
                  <a:gd name="T14" fmla="*/ 25 w 29"/>
                  <a:gd name="T15" fmla="*/ 10 h 23"/>
                  <a:gd name="T16" fmla="*/ 19 w 29"/>
                  <a:gd name="T17" fmla="*/ 4 h 23"/>
                  <a:gd name="T18" fmla="*/ 9 w 29"/>
                  <a:gd name="T19" fmla="*/ 1 h 23"/>
                  <a:gd name="T20" fmla="*/ 5 w 29"/>
                  <a:gd name="T21" fmla="*/ 1 h 23"/>
                  <a:gd name="T22" fmla="*/ 2 w 29"/>
                  <a:gd name="T23" fmla="*/ 6 h 23"/>
                  <a:gd name="T24" fmla="*/ 1 w 29"/>
                  <a:gd name="T25" fmla="*/ 10 h 23"/>
                  <a:gd name="T26" fmla="*/ 2 w 29"/>
                  <a:gd name="T27" fmla="*/ 12 h 23"/>
                  <a:gd name="T28" fmla="*/ 2 w 29"/>
                  <a:gd name="T29" fmla="*/ 14 h 23"/>
                  <a:gd name="T30" fmla="*/ 4 w 29"/>
                  <a:gd name="T31" fmla="*/ 15 h 23"/>
                  <a:gd name="T32" fmla="*/ 9 w 29"/>
                  <a:gd name="T33" fmla="*/ 15 h 23"/>
                  <a:gd name="T34" fmla="*/ 10 w 29"/>
                  <a:gd name="T35" fmla="*/ 14 h 23"/>
                  <a:gd name="T36" fmla="*/ 17 w 29"/>
                  <a:gd name="T37" fmla="*/ 16 h 23"/>
                  <a:gd name="T38" fmla="*/ 11 w 29"/>
                  <a:gd name="T39" fmla="*/ 17 h 23"/>
                  <a:gd name="T40" fmla="*/ 6 w 29"/>
                  <a:gd name="T41" fmla="*/ 18 h 23"/>
                  <a:gd name="T42" fmla="*/ 3 w 29"/>
                  <a:gd name="T43" fmla="*/ 21 h 23"/>
                  <a:gd name="T44" fmla="*/ 5 w 29"/>
                  <a:gd name="T45" fmla="*/ 21 h 23"/>
                  <a:gd name="T46" fmla="*/ 8 w 29"/>
                  <a:gd name="T4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3">
                    <a:moveTo>
                      <a:pt x="8" y="22"/>
                    </a:moveTo>
                    <a:cubicBezTo>
                      <a:pt x="9" y="22"/>
                      <a:pt x="9" y="21"/>
                      <a:pt x="10" y="21"/>
                    </a:cubicBezTo>
                    <a:cubicBezTo>
                      <a:pt x="12" y="21"/>
                      <a:pt x="13" y="21"/>
                      <a:pt x="15" y="21"/>
                    </a:cubicBezTo>
                    <a:cubicBezTo>
                      <a:pt x="17" y="21"/>
                      <a:pt x="20" y="20"/>
                      <a:pt x="23" y="21"/>
                    </a:cubicBezTo>
                    <a:cubicBezTo>
                      <a:pt x="24" y="22"/>
                      <a:pt x="25" y="23"/>
                      <a:pt x="27" y="22"/>
                    </a:cubicBezTo>
                    <a:cubicBezTo>
                      <a:pt x="29" y="22"/>
                      <a:pt x="29" y="21"/>
                      <a:pt x="29" y="19"/>
                    </a:cubicBezTo>
                    <a:cubicBezTo>
                      <a:pt x="29" y="17"/>
                      <a:pt x="25" y="16"/>
                      <a:pt x="25" y="14"/>
                    </a:cubicBezTo>
                    <a:cubicBezTo>
                      <a:pt x="25" y="14"/>
                      <a:pt x="25" y="10"/>
                      <a:pt x="25" y="10"/>
                    </a:cubicBezTo>
                    <a:cubicBezTo>
                      <a:pt x="24" y="10"/>
                      <a:pt x="20" y="5"/>
                      <a:pt x="19" y="4"/>
                    </a:cubicBezTo>
                    <a:cubicBezTo>
                      <a:pt x="16" y="1"/>
                      <a:pt x="13" y="0"/>
                      <a:pt x="9" y="1"/>
                    </a:cubicBezTo>
                    <a:cubicBezTo>
                      <a:pt x="8" y="1"/>
                      <a:pt x="5" y="0"/>
                      <a:pt x="5" y="1"/>
                    </a:cubicBezTo>
                    <a:cubicBezTo>
                      <a:pt x="4" y="2"/>
                      <a:pt x="2" y="4"/>
                      <a:pt x="2" y="6"/>
                    </a:cubicBezTo>
                    <a:cubicBezTo>
                      <a:pt x="3" y="8"/>
                      <a:pt x="3" y="9"/>
                      <a:pt x="1" y="10"/>
                    </a:cubicBezTo>
                    <a:cubicBezTo>
                      <a:pt x="0" y="10"/>
                      <a:pt x="3" y="12"/>
                      <a:pt x="2" y="12"/>
                    </a:cubicBezTo>
                    <a:cubicBezTo>
                      <a:pt x="4" y="13"/>
                      <a:pt x="2" y="13"/>
                      <a:pt x="2" y="14"/>
                    </a:cubicBezTo>
                    <a:cubicBezTo>
                      <a:pt x="2" y="14"/>
                      <a:pt x="3" y="15"/>
                      <a:pt x="4" y="15"/>
                    </a:cubicBezTo>
                    <a:cubicBezTo>
                      <a:pt x="4" y="16"/>
                      <a:pt x="8" y="15"/>
                      <a:pt x="9" y="15"/>
                    </a:cubicBezTo>
                    <a:cubicBezTo>
                      <a:pt x="10" y="15"/>
                      <a:pt x="10" y="14"/>
                      <a:pt x="10" y="14"/>
                    </a:cubicBezTo>
                    <a:cubicBezTo>
                      <a:pt x="11" y="14"/>
                      <a:pt x="17" y="17"/>
                      <a:pt x="17" y="16"/>
                    </a:cubicBezTo>
                    <a:cubicBezTo>
                      <a:pt x="16" y="18"/>
                      <a:pt x="12" y="17"/>
                      <a:pt x="11" y="17"/>
                    </a:cubicBezTo>
                    <a:cubicBezTo>
                      <a:pt x="9" y="16"/>
                      <a:pt x="8" y="18"/>
                      <a:pt x="6" y="18"/>
                    </a:cubicBezTo>
                    <a:cubicBezTo>
                      <a:pt x="3" y="18"/>
                      <a:pt x="1" y="18"/>
                      <a:pt x="3" y="21"/>
                    </a:cubicBezTo>
                    <a:cubicBezTo>
                      <a:pt x="3" y="22"/>
                      <a:pt x="4" y="21"/>
                      <a:pt x="5" y="21"/>
                    </a:cubicBezTo>
                    <a:cubicBezTo>
                      <a:pt x="6" y="21"/>
                      <a:pt x="7" y="22"/>
                      <a:pt x="8" y="22"/>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23" name="Freeform 769">
                <a:extLst>
                  <a:ext uri="{FF2B5EF4-FFF2-40B4-BE49-F238E27FC236}">
                    <a16:creationId xmlns:a16="http://schemas.microsoft.com/office/drawing/2014/main" id="{CBC9AE24-462B-9D9C-3DC3-E1E7EBD3FF6B}"/>
                  </a:ext>
                </a:extLst>
              </p:cNvPr>
              <p:cNvSpPr>
                <a:spLocks/>
              </p:cNvSpPr>
              <p:nvPr/>
            </p:nvSpPr>
            <p:spPr bwMode="auto">
              <a:xfrm>
                <a:off x="5512135" y="3607288"/>
                <a:ext cx="439910" cy="433352"/>
              </a:xfrm>
              <a:custGeom>
                <a:avLst/>
                <a:gdLst>
                  <a:gd name="T0" fmla="*/ 27 w 84"/>
                  <a:gd name="T1" fmla="*/ 1 h 78"/>
                  <a:gd name="T2" fmla="*/ 33 w 84"/>
                  <a:gd name="T3" fmla="*/ 45 h 78"/>
                  <a:gd name="T4" fmla="*/ 32 w 84"/>
                  <a:gd name="T5" fmla="*/ 50 h 78"/>
                  <a:gd name="T6" fmla="*/ 19 w 84"/>
                  <a:gd name="T7" fmla="*/ 50 h 78"/>
                  <a:gd name="T8" fmla="*/ 15 w 84"/>
                  <a:gd name="T9" fmla="*/ 50 h 78"/>
                  <a:gd name="T10" fmla="*/ 12 w 84"/>
                  <a:gd name="T11" fmla="*/ 51 h 78"/>
                  <a:gd name="T12" fmla="*/ 8 w 84"/>
                  <a:gd name="T13" fmla="*/ 51 h 78"/>
                  <a:gd name="T14" fmla="*/ 6 w 84"/>
                  <a:gd name="T15" fmla="*/ 52 h 78"/>
                  <a:gd name="T16" fmla="*/ 3 w 84"/>
                  <a:gd name="T17" fmla="*/ 50 h 78"/>
                  <a:gd name="T18" fmla="*/ 0 w 84"/>
                  <a:gd name="T19" fmla="*/ 55 h 78"/>
                  <a:gd name="T20" fmla="*/ 0 w 84"/>
                  <a:gd name="T21" fmla="*/ 59 h 78"/>
                  <a:gd name="T22" fmla="*/ 3 w 84"/>
                  <a:gd name="T23" fmla="*/ 63 h 78"/>
                  <a:gd name="T24" fmla="*/ 4 w 84"/>
                  <a:gd name="T25" fmla="*/ 67 h 78"/>
                  <a:gd name="T26" fmla="*/ 7 w 84"/>
                  <a:gd name="T27" fmla="*/ 68 h 78"/>
                  <a:gd name="T28" fmla="*/ 11 w 84"/>
                  <a:gd name="T29" fmla="*/ 68 h 78"/>
                  <a:gd name="T30" fmla="*/ 15 w 84"/>
                  <a:gd name="T31" fmla="*/ 66 h 78"/>
                  <a:gd name="T32" fmla="*/ 20 w 84"/>
                  <a:gd name="T33" fmla="*/ 75 h 78"/>
                  <a:gd name="T34" fmla="*/ 20 w 84"/>
                  <a:gd name="T35" fmla="*/ 77 h 78"/>
                  <a:gd name="T36" fmla="*/ 23 w 84"/>
                  <a:gd name="T37" fmla="*/ 77 h 78"/>
                  <a:gd name="T38" fmla="*/ 27 w 84"/>
                  <a:gd name="T39" fmla="*/ 77 h 78"/>
                  <a:gd name="T40" fmla="*/ 30 w 84"/>
                  <a:gd name="T41" fmla="*/ 77 h 78"/>
                  <a:gd name="T42" fmla="*/ 35 w 84"/>
                  <a:gd name="T43" fmla="*/ 71 h 78"/>
                  <a:gd name="T44" fmla="*/ 35 w 84"/>
                  <a:gd name="T45" fmla="*/ 69 h 78"/>
                  <a:gd name="T46" fmla="*/ 39 w 84"/>
                  <a:gd name="T47" fmla="*/ 67 h 78"/>
                  <a:gd name="T48" fmla="*/ 40 w 84"/>
                  <a:gd name="T49" fmla="*/ 63 h 78"/>
                  <a:gd name="T50" fmla="*/ 42 w 84"/>
                  <a:gd name="T51" fmla="*/ 62 h 78"/>
                  <a:gd name="T52" fmla="*/ 49 w 84"/>
                  <a:gd name="T53" fmla="*/ 57 h 78"/>
                  <a:gd name="T54" fmla="*/ 51 w 84"/>
                  <a:gd name="T55" fmla="*/ 57 h 78"/>
                  <a:gd name="T56" fmla="*/ 52 w 84"/>
                  <a:gd name="T57" fmla="*/ 56 h 78"/>
                  <a:gd name="T58" fmla="*/ 55 w 84"/>
                  <a:gd name="T59" fmla="*/ 54 h 78"/>
                  <a:gd name="T60" fmla="*/ 65 w 84"/>
                  <a:gd name="T61" fmla="*/ 53 h 78"/>
                  <a:gd name="T62" fmla="*/ 70 w 84"/>
                  <a:gd name="T63" fmla="*/ 52 h 78"/>
                  <a:gd name="T64" fmla="*/ 78 w 84"/>
                  <a:gd name="T65" fmla="*/ 51 h 78"/>
                  <a:gd name="T66" fmla="*/ 82 w 84"/>
                  <a:gd name="T67" fmla="*/ 31 h 78"/>
                  <a:gd name="T68" fmla="*/ 77 w 84"/>
                  <a:gd name="T69" fmla="*/ 32 h 78"/>
                  <a:gd name="T70" fmla="*/ 77 w 84"/>
                  <a:gd name="T71" fmla="*/ 28 h 78"/>
                  <a:gd name="T72" fmla="*/ 70 w 84"/>
                  <a:gd name="T73" fmla="*/ 26 h 78"/>
                  <a:gd name="T74" fmla="*/ 66 w 84"/>
                  <a:gd name="T75" fmla="*/ 22 h 78"/>
                  <a:gd name="T76" fmla="*/ 63 w 84"/>
                  <a:gd name="T77" fmla="*/ 20 h 78"/>
                  <a:gd name="T78" fmla="*/ 56 w 84"/>
                  <a:gd name="T79" fmla="*/ 14 h 78"/>
                  <a:gd name="T80" fmla="*/ 39 w 84"/>
                  <a:gd name="T81" fmla="*/ 3 h 78"/>
                  <a:gd name="T82" fmla="*/ 35 w 84"/>
                  <a:gd name="T83" fmla="*/ 1 h 78"/>
                  <a:gd name="T84" fmla="*/ 27 w 84"/>
                  <a:gd name="T85" fmla="*/ 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 h="78">
                    <a:moveTo>
                      <a:pt x="27" y="1"/>
                    </a:moveTo>
                    <a:cubicBezTo>
                      <a:pt x="29" y="16"/>
                      <a:pt x="31" y="31"/>
                      <a:pt x="33" y="45"/>
                    </a:cubicBezTo>
                    <a:cubicBezTo>
                      <a:pt x="33" y="47"/>
                      <a:pt x="35" y="50"/>
                      <a:pt x="32" y="50"/>
                    </a:cubicBezTo>
                    <a:cubicBezTo>
                      <a:pt x="28" y="50"/>
                      <a:pt x="23" y="50"/>
                      <a:pt x="19" y="50"/>
                    </a:cubicBezTo>
                    <a:cubicBezTo>
                      <a:pt x="17" y="50"/>
                      <a:pt x="16" y="50"/>
                      <a:pt x="15" y="50"/>
                    </a:cubicBezTo>
                    <a:cubicBezTo>
                      <a:pt x="14" y="50"/>
                      <a:pt x="13" y="51"/>
                      <a:pt x="12" y="51"/>
                    </a:cubicBezTo>
                    <a:cubicBezTo>
                      <a:pt x="11" y="52"/>
                      <a:pt x="10" y="51"/>
                      <a:pt x="8" y="51"/>
                    </a:cubicBezTo>
                    <a:cubicBezTo>
                      <a:pt x="7" y="51"/>
                      <a:pt x="7" y="53"/>
                      <a:pt x="6" y="52"/>
                    </a:cubicBezTo>
                    <a:cubicBezTo>
                      <a:pt x="5" y="52"/>
                      <a:pt x="4" y="50"/>
                      <a:pt x="3" y="50"/>
                    </a:cubicBezTo>
                    <a:cubicBezTo>
                      <a:pt x="2" y="50"/>
                      <a:pt x="2" y="56"/>
                      <a:pt x="0" y="55"/>
                    </a:cubicBezTo>
                    <a:cubicBezTo>
                      <a:pt x="0" y="56"/>
                      <a:pt x="0" y="58"/>
                      <a:pt x="0" y="59"/>
                    </a:cubicBezTo>
                    <a:cubicBezTo>
                      <a:pt x="0" y="61"/>
                      <a:pt x="2" y="61"/>
                      <a:pt x="3" y="63"/>
                    </a:cubicBezTo>
                    <a:cubicBezTo>
                      <a:pt x="4" y="64"/>
                      <a:pt x="3" y="66"/>
                      <a:pt x="4" y="67"/>
                    </a:cubicBezTo>
                    <a:cubicBezTo>
                      <a:pt x="5" y="69"/>
                      <a:pt x="6" y="67"/>
                      <a:pt x="7" y="68"/>
                    </a:cubicBezTo>
                    <a:cubicBezTo>
                      <a:pt x="7" y="69"/>
                      <a:pt x="10" y="68"/>
                      <a:pt x="11" y="68"/>
                    </a:cubicBezTo>
                    <a:cubicBezTo>
                      <a:pt x="12" y="68"/>
                      <a:pt x="14" y="66"/>
                      <a:pt x="15" y="66"/>
                    </a:cubicBezTo>
                    <a:cubicBezTo>
                      <a:pt x="17" y="68"/>
                      <a:pt x="18" y="73"/>
                      <a:pt x="20" y="75"/>
                    </a:cubicBezTo>
                    <a:cubicBezTo>
                      <a:pt x="20" y="75"/>
                      <a:pt x="19" y="77"/>
                      <a:pt x="20" y="77"/>
                    </a:cubicBezTo>
                    <a:cubicBezTo>
                      <a:pt x="21" y="78"/>
                      <a:pt x="22" y="76"/>
                      <a:pt x="23" y="77"/>
                    </a:cubicBezTo>
                    <a:cubicBezTo>
                      <a:pt x="24" y="78"/>
                      <a:pt x="26" y="78"/>
                      <a:pt x="27" y="77"/>
                    </a:cubicBezTo>
                    <a:cubicBezTo>
                      <a:pt x="29" y="75"/>
                      <a:pt x="29" y="77"/>
                      <a:pt x="30" y="77"/>
                    </a:cubicBezTo>
                    <a:cubicBezTo>
                      <a:pt x="33" y="77"/>
                      <a:pt x="35" y="73"/>
                      <a:pt x="35" y="71"/>
                    </a:cubicBezTo>
                    <a:cubicBezTo>
                      <a:pt x="35" y="70"/>
                      <a:pt x="33" y="70"/>
                      <a:pt x="35" y="69"/>
                    </a:cubicBezTo>
                    <a:cubicBezTo>
                      <a:pt x="36" y="68"/>
                      <a:pt x="38" y="69"/>
                      <a:pt x="39" y="67"/>
                    </a:cubicBezTo>
                    <a:cubicBezTo>
                      <a:pt x="39" y="66"/>
                      <a:pt x="40" y="64"/>
                      <a:pt x="40" y="63"/>
                    </a:cubicBezTo>
                    <a:cubicBezTo>
                      <a:pt x="41" y="61"/>
                      <a:pt x="41" y="60"/>
                      <a:pt x="42" y="62"/>
                    </a:cubicBezTo>
                    <a:cubicBezTo>
                      <a:pt x="45" y="64"/>
                      <a:pt x="47" y="56"/>
                      <a:pt x="49" y="57"/>
                    </a:cubicBezTo>
                    <a:cubicBezTo>
                      <a:pt x="50" y="57"/>
                      <a:pt x="50" y="57"/>
                      <a:pt x="51" y="57"/>
                    </a:cubicBezTo>
                    <a:cubicBezTo>
                      <a:pt x="51" y="57"/>
                      <a:pt x="52" y="56"/>
                      <a:pt x="52" y="56"/>
                    </a:cubicBezTo>
                    <a:cubicBezTo>
                      <a:pt x="53" y="55"/>
                      <a:pt x="54" y="55"/>
                      <a:pt x="55" y="54"/>
                    </a:cubicBezTo>
                    <a:cubicBezTo>
                      <a:pt x="58" y="51"/>
                      <a:pt x="61" y="54"/>
                      <a:pt x="65" y="53"/>
                    </a:cubicBezTo>
                    <a:cubicBezTo>
                      <a:pt x="67" y="53"/>
                      <a:pt x="68" y="52"/>
                      <a:pt x="70" y="52"/>
                    </a:cubicBezTo>
                    <a:cubicBezTo>
                      <a:pt x="73" y="52"/>
                      <a:pt x="76" y="52"/>
                      <a:pt x="78" y="51"/>
                    </a:cubicBezTo>
                    <a:cubicBezTo>
                      <a:pt x="84" y="49"/>
                      <a:pt x="82" y="36"/>
                      <a:pt x="82" y="31"/>
                    </a:cubicBezTo>
                    <a:cubicBezTo>
                      <a:pt x="81" y="32"/>
                      <a:pt x="78" y="34"/>
                      <a:pt x="77" y="32"/>
                    </a:cubicBezTo>
                    <a:cubicBezTo>
                      <a:pt x="76" y="31"/>
                      <a:pt x="78" y="29"/>
                      <a:pt x="77" y="28"/>
                    </a:cubicBezTo>
                    <a:cubicBezTo>
                      <a:pt x="76" y="26"/>
                      <a:pt x="72" y="27"/>
                      <a:pt x="70" y="26"/>
                    </a:cubicBezTo>
                    <a:cubicBezTo>
                      <a:pt x="68" y="26"/>
                      <a:pt x="67" y="23"/>
                      <a:pt x="66" y="22"/>
                    </a:cubicBezTo>
                    <a:cubicBezTo>
                      <a:pt x="66" y="21"/>
                      <a:pt x="65" y="20"/>
                      <a:pt x="63" y="20"/>
                    </a:cubicBezTo>
                    <a:cubicBezTo>
                      <a:pt x="61" y="18"/>
                      <a:pt x="58" y="16"/>
                      <a:pt x="56" y="14"/>
                    </a:cubicBezTo>
                    <a:cubicBezTo>
                      <a:pt x="50" y="11"/>
                      <a:pt x="44" y="7"/>
                      <a:pt x="39" y="3"/>
                    </a:cubicBezTo>
                    <a:cubicBezTo>
                      <a:pt x="38" y="3"/>
                      <a:pt x="36" y="1"/>
                      <a:pt x="35" y="1"/>
                    </a:cubicBezTo>
                    <a:cubicBezTo>
                      <a:pt x="33" y="0"/>
                      <a:pt x="30" y="1"/>
                      <a:pt x="27" y="1"/>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24" name="Freeform 770">
                <a:extLst>
                  <a:ext uri="{FF2B5EF4-FFF2-40B4-BE49-F238E27FC236}">
                    <a16:creationId xmlns:a16="http://schemas.microsoft.com/office/drawing/2014/main" id="{F5531549-CF67-8A43-890F-DAA561381B8A}"/>
                  </a:ext>
                </a:extLst>
              </p:cNvPr>
              <p:cNvSpPr>
                <a:spLocks/>
              </p:cNvSpPr>
              <p:nvPr/>
            </p:nvSpPr>
            <p:spPr bwMode="auto">
              <a:xfrm>
                <a:off x="6454545" y="3406696"/>
                <a:ext cx="289696" cy="298994"/>
              </a:xfrm>
              <a:custGeom>
                <a:avLst/>
                <a:gdLst>
                  <a:gd name="T0" fmla="*/ 45 w 55"/>
                  <a:gd name="T1" fmla="*/ 54 h 54"/>
                  <a:gd name="T2" fmla="*/ 48 w 55"/>
                  <a:gd name="T3" fmla="*/ 51 h 54"/>
                  <a:gd name="T4" fmla="*/ 51 w 55"/>
                  <a:gd name="T5" fmla="*/ 48 h 54"/>
                  <a:gd name="T6" fmla="*/ 54 w 55"/>
                  <a:gd name="T7" fmla="*/ 44 h 54"/>
                  <a:gd name="T8" fmla="*/ 55 w 55"/>
                  <a:gd name="T9" fmla="*/ 42 h 54"/>
                  <a:gd name="T10" fmla="*/ 50 w 55"/>
                  <a:gd name="T11" fmla="*/ 36 h 54"/>
                  <a:gd name="T12" fmla="*/ 45 w 55"/>
                  <a:gd name="T13" fmla="*/ 25 h 54"/>
                  <a:gd name="T14" fmla="*/ 40 w 55"/>
                  <a:gd name="T15" fmla="*/ 16 h 54"/>
                  <a:gd name="T16" fmla="*/ 38 w 55"/>
                  <a:gd name="T17" fmla="*/ 8 h 54"/>
                  <a:gd name="T18" fmla="*/ 47 w 55"/>
                  <a:gd name="T19" fmla="*/ 22 h 54"/>
                  <a:gd name="T20" fmla="*/ 49 w 55"/>
                  <a:gd name="T21" fmla="*/ 19 h 54"/>
                  <a:gd name="T22" fmla="*/ 48 w 55"/>
                  <a:gd name="T23" fmla="*/ 14 h 54"/>
                  <a:gd name="T24" fmla="*/ 47 w 55"/>
                  <a:gd name="T25" fmla="*/ 2 h 54"/>
                  <a:gd name="T26" fmla="*/ 38 w 55"/>
                  <a:gd name="T27" fmla="*/ 2 h 54"/>
                  <a:gd name="T28" fmla="*/ 25 w 55"/>
                  <a:gd name="T29" fmla="*/ 3 h 54"/>
                  <a:gd name="T30" fmla="*/ 16 w 55"/>
                  <a:gd name="T31" fmla="*/ 3 h 54"/>
                  <a:gd name="T32" fmla="*/ 4 w 55"/>
                  <a:gd name="T33" fmla="*/ 1 h 54"/>
                  <a:gd name="T34" fmla="*/ 3 w 55"/>
                  <a:gd name="T35" fmla="*/ 0 h 54"/>
                  <a:gd name="T36" fmla="*/ 1 w 55"/>
                  <a:gd name="T37" fmla="*/ 3 h 54"/>
                  <a:gd name="T38" fmla="*/ 2 w 55"/>
                  <a:gd name="T39" fmla="*/ 7 h 54"/>
                  <a:gd name="T40" fmla="*/ 1 w 55"/>
                  <a:gd name="T41" fmla="*/ 11 h 54"/>
                  <a:gd name="T42" fmla="*/ 2 w 55"/>
                  <a:gd name="T43" fmla="*/ 13 h 54"/>
                  <a:gd name="T44" fmla="*/ 2 w 55"/>
                  <a:gd name="T45" fmla="*/ 25 h 54"/>
                  <a:gd name="T46" fmla="*/ 2 w 55"/>
                  <a:gd name="T47" fmla="*/ 52 h 54"/>
                  <a:gd name="T48" fmla="*/ 34 w 55"/>
                  <a:gd name="T49" fmla="*/ 52 h 54"/>
                  <a:gd name="T50" fmla="*/ 40 w 55"/>
                  <a:gd name="T51" fmla="*/ 52 h 54"/>
                  <a:gd name="T52" fmla="*/ 45 w 55"/>
                  <a:gd name="T5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54">
                    <a:moveTo>
                      <a:pt x="45" y="54"/>
                    </a:moveTo>
                    <a:cubicBezTo>
                      <a:pt x="46" y="54"/>
                      <a:pt x="46" y="51"/>
                      <a:pt x="48" y="51"/>
                    </a:cubicBezTo>
                    <a:cubicBezTo>
                      <a:pt x="51" y="51"/>
                      <a:pt x="49" y="49"/>
                      <a:pt x="51" y="48"/>
                    </a:cubicBezTo>
                    <a:cubicBezTo>
                      <a:pt x="54" y="47"/>
                      <a:pt x="54" y="47"/>
                      <a:pt x="54" y="44"/>
                    </a:cubicBezTo>
                    <a:cubicBezTo>
                      <a:pt x="53" y="42"/>
                      <a:pt x="53" y="42"/>
                      <a:pt x="55" y="42"/>
                    </a:cubicBezTo>
                    <a:cubicBezTo>
                      <a:pt x="54" y="42"/>
                      <a:pt x="51" y="37"/>
                      <a:pt x="50" y="36"/>
                    </a:cubicBezTo>
                    <a:cubicBezTo>
                      <a:pt x="49" y="32"/>
                      <a:pt x="47" y="28"/>
                      <a:pt x="45" y="25"/>
                    </a:cubicBezTo>
                    <a:cubicBezTo>
                      <a:pt x="43" y="22"/>
                      <a:pt x="42" y="18"/>
                      <a:pt x="40" y="16"/>
                    </a:cubicBezTo>
                    <a:cubicBezTo>
                      <a:pt x="39" y="15"/>
                      <a:pt x="37" y="9"/>
                      <a:pt x="38" y="8"/>
                    </a:cubicBezTo>
                    <a:cubicBezTo>
                      <a:pt x="38" y="8"/>
                      <a:pt x="46" y="22"/>
                      <a:pt x="47" y="22"/>
                    </a:cubicBezTo>
                    <a:cubicBezTo>
                      <a:pt x="48" y="22"/>
                      <a:pt x="49" y="19"/>
                      <a:pt x="49" y="19"/>
                    </a:cubicBezTo>
                    <a:cubicBezTo>
                      <a:pt x="49" y="17"/>
                      <a:pt x="49" y="15"/>
                      <a:pt x="48" y="14"/>
                    </a:cubicBezTo>
                    <a:cubicBezTo>
                      <a:pt x="48" y="10"/>
                      <a:pt x="47" y="6"/>
                      <a:pt x="47" y="2"/>
                    </a:cubicBezTo>
                    <a:cubicBezTo>
                      <a:pt x="45" y="4"/>
                      <a:pt x="40" y="4"/>
                      <a:pt x="38" y="2"/>
                    </a:cubicBezTo>
                    <a:cubicBezTo>
                      <a:pt x="34" y="0"/>
                      <a:pt x="29" y="1"/>
                      <a:pt x="25" y="3"/>
                    </a:cubicBezTo>
                    <a:cubicBezTo>
                      <a:pt x="22" y="5"/>
                      <a:pt x="19" y="4"/>
                      <a:pt x="16" y="3"/>
                    </a:cubicBezTo>
                    <a:cubicBezTo>
                      <a:pt x="12" y="2"/>
                      <a:pt x="8" y="2"/>
                      <a:pt x="4" y="1"/>
                    </a:cubicBezTo>
                    <a:cubicBezTo>
                      <a:pt x="4" y="1"/>
                      <a:pt x="3" y="0"/>
                      <a:pt x="3" y="0"/>
                    </a:cubicBezTo>
                    <a:cubicBezTo>
                      <a:pt x="2" y="1"/>
                      <a:pt x="2" y="2"/>
                      <a:pt x="1" y="3"/>
                    </a:cubicBezTo>
                    <a:cubicBezTo>
                      <a:pt x="0" y="4"/>
                      <a:pt x="3" y="5"/>
                      <a:pt x="2" y="7"/>
                    </a:cubicBezTo>
                    <a:cubicBezTo>
                      <a:pt x="1" y="8"/>
                      <a:pt x="1" y="9"/>
                      <a:pt x="1" y="11"/>
                    </a:cubicBezTo>
                    <a:cubicBezTo>
                      <a:pt x="2" y="11"/>
                      <a:pt x="2" y="12"/>
                      <a:pt x="2" y="13"/>
                    </a:cubicBezTo>
                    <a:cubicBezTo>
                      <a:pt x="2" y="17"/>
                      <a:pt x="2" y="21"/>
                      <a:pt x="2" y="25"/>
                    </a:cubicBezTo>
                    <a:cubicBezTo>
                      <a:pt x="2" y="28"/>
                      <a:pt x="2" y="52"/>
                      <a:pt x="2" y="52"/>
                    </a:cubicBezTo>
                    <a:cubicBezTo>
                      <a:pt x="13" y="52"/>
                      <a:pt x="23" y="52"/>
                      <a:pt x="34" y="52"/>
                    </a:cubicBezTo>
                    <a:cubicBezTo>
                      <a:pt x="36" y="52"/>
                      <a:pt x="38" y="52"/>
                      <a:pt x="40" y="52"/>
                    </a:cubicBezTo>
                    <a:cubicBezTo>
                      <a:pt x="42" y="52"/>
                      <a:pt x="43" y="54"/>
                      <a:pt x="45" y="54"/>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25" name="Freeform 771">
                <a:extLst>
                  <a:ext uri="{FF2B5EF4-FFF2-40B4-BE49-F238E27FC236}">
                    <a16:creationId xmlns:a16="http://schemas.microsoft.com/office/drawing/2014/main" id="{9FE6C092-9351-E7FF-C88C-18DD2DECEBBE}"/>
                  </a:ext>
                </a:extLst>
              </p:cNvPr>
              <p:cNvSpPr>
                <a:spLocks/>
              </p:cNvSpPr>
              <p:nvPr/>
            </p:nvSpPr>
            <p:spPr bwMode="auto">
              <a:xfrm>
                <a:off x="6025363" y="3234493"/>
                <a:ext cx="105509" cy="215730"/>
              </a:xfrm>
              <a:custGeom>
                <a:avLst/>
                <a:gdLst>
                  <a:gd name="T0" fmla="*/ 14 w 20"/>
                  <a:gd name="T1" fmla="*/ 34 h 39"/>
                  <a:gd name="T2" fmla="*/ 17 w 20"/>
                  <a:gd name="T3" fmla="*/ 30 h 39"/>
                  <a:gd name="T4" fmla="*/ 20 w 20"/>
                  <a:gd name="T5" fmla="*/ 27 h 39"/>
                  <a:gd name="T6" fmla="*/ 20 w 20"/>
                  <a:gd name="T7" fmla="*/ 24 h 39"/>
                  <a:gd name="T8" fmla="*/ 19 w 20"/>
                  <a:gd name="T9" fmla="*/ 23 h 39"/>
                  <a:gd name="T10" fmla="*/ 17 w 20"/>
                  <a:gd name="T11" fmla="*/ 20 h 39"/>
                  <a:gd name="T12" fmla="*/ 14 w 20"/>
                  <a:gd name="T13" fmla="*/ 20 h 39"/>
                  <a:gd name="T14" fmla="*/ 16 w 20"/>
                  <a:gd name="T15" fmla="*/ 16 h 39"/>
                  <a:gd name="T16" fmla="*/ 17 w 20"/>
                  <a:gd name="T17" fmla="*/ 10 h 39"/>
                  <a:gd name="T18" fmla="*/ 15 w 20"/>
                  <a:gd name="T19" fmla="*/ 6 h 39"/>
                  <a:gd name="T20" fmla="*/ 18 w 20"/>
                  <a:gd name="T21" fmla="*/ 4 h 39"/>
                  <a:gd name="T22" fmla="*/ 18 w 20"/>
                  <a:gd name="T23" fmla="*/ 1 h 39"/>
                  <a:gd name="T24" fmla="*/ 15 w 20"/>
                  <a:gd name="T25" fmla="*/ 3 h 39"/>
                  <a:gd name="T26" fmla="*/ 14 w 20"/>
                  <a:gd name="T27" fmla="*/ 2 h 39"/>
                  <a:gd name="T28" fmla="*/ 11 w 20"/>
                  <a:gd name="T29" fmla="*/ 0 h 39"/>
                  <a:gd name="T30" fmla="*/ 5 w 20"/>
                  <a:gd name="T31" fmla="*/ 4 h 39"/>
                  <a:gd name="T32" fmla="*/ 2 w 20"/>
                  <a:gd name="T33" fmla="*/ 17 h 39"/>
                  <a:gd name="T34" fmla="*/ 1 w 20"/>
                  <a:gd name="T35" fmla="*/ 21 h 39"/>
                  <a:gd name="T36" fmla="*/ 4 w 20"/>
                  <a:gd name="T37" fmla="*/ 26 h 39"/>
                  <a:gd name="T38" fmla="*/ 8 w 20"/>
                  <a:gd name="T39" fmla="*/ 30 h 39"/>
                  <a:gd name="T40" fmla="*/ 10 w 20"/>
                  <a:gd name="T41" fmla="*/ 39 h 39"/>
                  <a:gd name="T42" fmla="*/ 14 w 20"/>
                  <a:gd name="T43" fmla="*/ 34 h 39"/>
                  <a:gd name="T44" fmla="*/ 14 w 20"/>
                  <a:gd name="T4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9">
                    <a:moveTo>
                      <a:pt x="14" y="34"/>
                    </a:moveTo>
                    <a:cubicBezTo>
                      <a:pt x="12" y="32"/>
                      <a:pt x="16" y="30"/>
                      <a:pt x="17" y="30"/>
                    </a:cubicBezTo>
                    <a:cubicBezTo>
                      <a:pt x="19" y="29"/>
                      <a:pt x="20" y="28"/>
                      <a:pt x="20" y="27"/>
                    </a:cubicBezTo>
                    <a:cubicBezTo>
                      <a:pt x="20" y="26"/>
                      <a:pt x="20" y="25"/>
                      <a:pt x="20" y="24"/>
                    </a:cubicBezTo>
                    <a:cubicBezTo>
                      <a:pt x="20" y="23"/>
                      <a:pt x="19" y="23"/>
                      <a:pt x="19" y="23"/>
                    </a:cubicBezTo>
                    <a:cubicBezTo>
                      <a:pt x="18" y="22"/>
                      <a:pt x="18" y="21"/>
                      <a:pt x="17" y="20"/>
                    </a:cubicBezTo>
                    <a:cubicBezTo>
                      <a:pt x="16" y="20"/>
                      <a:pt x="15" y="21"/>
                      <a:pt x="14" y="20"/>
                    </a:cubicBezTo>
                    <a:cubicBezTo>
                      <a:pt x="11" y="18"/>
                      <a:pt x="14" y="17"/>
                      <a:pt x="16" y="16"/>
                    </a:cubicBezTo>
                    <a:cubicBezTo>
                      <a:pt x="18" y="15"/>
                      <a:pt x="19" y="12"/>
                      <a:pt x="17" y="10"/>
                    </a:cubicBezTo>
                    <a:cubicBezTo>
                      <a:pt x="17" y="9"/>
                      <a:pt x="14" y="7"/>
                      <a:pt x="15" y="6"/>
                    </a:cubicBezTo>
                    <a:cubicBezTo>
                      <a:pt x="16" y="5"/>
                      <a:pt x="17" y="5"/>
                      <a:pt x="18" y="4"/>
                    </a:cubicBezTo>
                    <a:cubicBezTo>
                      <a:pt x="18" y="4"/>
                      <a:pt x="18" y="1"/>
                      <a:pt x="18" y="1"/>
                    </a:cubicBezTo>
                    <a:cubicBezTo>
                      <a:pt x="17" y="1"/>
                      <a:pt x="16" y="4"/>
                      <a:pt x="15" y="3"/>
                    </a:cubicBezTo>
                    <a:cubicBezTo>
                      <a:pt x="15" y="3"/>
                      <a:pt x="14" y="2"/>
                      <a:pt x="14" y="2"/>
                    </a:cubicBezTo>
                    <a:cubicBezTo>
                      <a:pt x="13" y="1"/>
                      <a:pt x="12" y="0"/>
                      <a:pt x="11" y="0"/>
                    </a:cubicBezTo>
                    <a:cubicBezTo>
                      <a:pt x="9" y="1"/>
                      <a:pt x="6" y="2"/>
                      <a:pt x="5" y="4"/>
                    </a:cubicBezTo>
                    <a:cubicBezTo>
                      <a:pt x="3" y="8"/>
                      <a:pt x="5" y="14"/>
                      <a:pt x="2" y="17"/>
                    </a:cubicBezTo>
                    <a:cubicBezTo>
                      <a:pt x="0" y="19"/>
                      <a:pt x="0" y="19"/>
                      <a:pt x="1" y="21"/>
                    </a:cubicBezTo>
                    <a:cubicBezTo>
                      <a:pt x="1" y="23"/>
                      <a:pt x="4" y="24"/>
                      <a:pt x="4" y="26"/>
                    </a:cubicBezTo>
                    <a:cubicBezTo>
                      <a:pt x="5" y="28"/>
                      <a:pt x="8" y="29"/>
                      <a:pt x="8" y="30"/>
                    </a:cubicBezTo>
                    <a:cubicBezTo>
                      <a:pt x="9" y="33"/>
                      <a:pt x="10" y="37"/>
                      <a:pt x="10" y="39"/>
                    </a:cubicBezTo>
                    <a:cubicBezTo>
                      <a:pt x="12" y="39"/>
                      <a:pt x="16" y="37"/>
                      <a:pt x="14" y="34"/>
                    </a:cubicBezTo>
                    <a:cubicBezTo>
                      <a:pt x="13" y="33"/>
                      <a:pt x="15" y="35"/>
                      <a:pt x="14" y="34"/>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26" name="Freeform 772">
                <a:extLst>
                  <a:ext uri="{FF2B5EF4-FFF2-40B4-BE49-F238E27FC236}">
                    <a16:creationId xmlns:a16="http://schemas.microsoft.com/office/drawing/2014/main" id="{A8707969-064D-4101-69E3-66B7FF6A197E}"/>
                  </a:ext>
                </a:extLst>
              </p:cNvPr>
              <p:cNvSpPr>
                <a:spLocks/>
              </p:cNvSpPr>
              <p:nvPr/>
            </p:nvSpPr>
            <p:spPr bwMode="auto">
              <a:xfrm>
                <a:off x="6071860" y="3361280"/>
                <a:ext cx="398782" cy="406860"/>
              </a:xfrm>
              <a:custGeom>
                <a:avLst/>
                <a:gdLst>
                  <a:gd name="T0" fmla="*/ 21 w 76"/>
                  <a:gd name="T1" fmla="*/ 55 h 73"/>
                  <a:gd name="T2" fmla="*/ 25 w 76"/>
                  <a:gd name="T3" fmla="*/ 57 h 73"/>
                  <a:gd name="T4" fmla="*/ 28 w 76"/>
                  <a:gd name="T5" fmla="*/ 55 h 73"/>
                  <a:gd name="T6" fmla="*/ 33 w 76"/>
                  <a:gd name="T7" fmla="*/ 53 h 73"/>
                  <a:gd name="T8" fmla="*/ 44 w 76"/>
                  <a:gd name="T9" fmla="*/ 59 h 73"/>
                  <a:gd name="T10" fmla="*/ 70 w 76"/>
                  <a:gd name="T11" fmla="*/ 73 h 73"/>
                  <a:gd name="T12" fmla="*/ 71 w 76"/>
                  <a:gd name="T13" fmla="*/ 71 h 73"/>
                  <a:gd name="T14" fmla="*/ 75 w 76"/>
                  <a:gd name="T15" fmla="*/ 71 h 73"/>
                  <a:gd name="T16" fmla="*/ 75 w 76"/>
                  <a:gd name="T17" fmla="*/ 66 h 73"/>
                  <a:gd name="T18" fmla="*/ 75 w 76"/>
                  <a:gd name="T19" fmla="*/ 44 h 73"/>
                  <a:gd name="T20" fmla="*/ 75 w 76"/>
                  <a:gd name="T21" fmla="*/ 24 h 73"/>
                  <a:gd name="T22" fmla="*/ 75 w 76"/>
                  <a:gd name="T23" fmla="*/ 20 h 73"/>
                  <a:gd name="T24" fmla="*/ 74 w 76"/>
                  <a:gd name="T25" fmla="*/ 17 h 73"/>
                  <a:gd name="T26" fmla="*/ 76 w 76"/>
                  <a:gd name="T27" fmla="*/ 14 h 73"/>
                  <a:gd name="T28" fmla="*/ 74 w 76"/>
                  <a:gd name="T29" fmla="*/ 11 h 73"/>
                  <a:gd name="T30" fmla="*/ 76 w 76"/>
                  <a:gd name="T31" fmla="*/ 8 h 73"/>
                  <a:gd name="T32" fmla="*/ 67 w 76"/>
                  <a:gd name="T33" fmla="*/ 5 h 73"/>
                  <a:gd name="T34" fmla="*/ 61 w 76"/>
                  <a:gd name="T35" fmla="*/ 2 h 73"/>
                  <a:gd name="T36" fmla="*/ 51 w 76"/>
                  <a:gd name="T37" fmla="*/ 6 h 73"/>
                  <a:gd name="T38" fmla="*/ 51 w 76"/>
                  <a:gd name="T39" fmla="*/ 9 h 73"/>
                  <a:gd name="T40" fmla="*/ 50 w 76"/>
                  <a:gd name="T41" fmla="*/ 14 h 73"/>
                  <a:gd name="T42" fmla="*/ 41 w 76"/>
                  <a:gd name="T43" fmla="*/ 13 h 73"/>
                  <a:gd name="T44" fmla="*/ 36 w 76"/>
                  <a:gd name="T45" fmla="*/ 12 h 73"/>
                  <a:gd name="T46" fmla="*/ 31 w 76"/>
                  <a:gd name="T47" fmla="*/ 10 h 73"/>
                  <a:gd name="T48" fmla="*/ 29 w 76"/>
                  <a:gd name="T49" fmla="*/ 6 h 73"/>
                  <a:gd name="T50" fmla="*/ 23 w 76"/>
                  <a:gd name="T51" fmla="*/ 3 h 73"/>
                  <a:gd name="T52" fmla="*/ 17 w 76"/>
                  <a:gd name="T53" fmla="*/ 2 h 73"/>
                  <a:gd name="T54" fmla="*/ 11 w 76"/>
                  <a:gd name="T55" fmla="*/ 0 h 73"/>
                  <a:gd name="T56" fmla="*/ 11 w 76"/>
                  <a:gd name="T57" fmla="*/ 4 h 73"/>
                  <a:gd name="T58" fmla="*/ 9 w 76"/>
                  <a:gd name="T59" fmla="*/ 6 h 73"/>
                  <a:gd name="T60" fmla="*/ 5 w 76"/>
                  <a:gd name="T61" fmla="*/ 8 h 73"/>
                  <a:gd name="T62" fmla="*/ 5 w 76"/>
                  <a:gd name="T63" fmla="*/ 14 h 73"/>
                  <a:gd name="T64" fmla="*/ 1 w 76"/>
                  <a:gd name="T65" fmla="*/ 17 h 73"/>
                  <a:gd name="T66" fmla="*/ 3 w 76"/>
                  <a:gd name="T67" fmla="*/ 21 h 73"/>
                  <a:gd name="T68" fmla="*/ 3 w 76"/>
                  <a:gd name="T69" fmla="*/ 26 h 73"/>
                  <a:gd name="T70" fmla="*/ 3 w 76"/>
                  <a:gd name="T71" fmla="*/ 31 h 73"/>
                  <a:gd name="T72" fmla="*/ 3 w 76"/>
                  <a:gd name="T73" fmla="*/ 34 h 73"/>
                  <a:gd name="T74" fmla="*/ 3 w 76"/>
                  <a:gd name="T75" fmla="*/ 37 h 73"/>
                  <a:gd name="T76" fmla="*/ 1 w 76"/>
                  <a:gd name="T77" fmla="*/ 40 h 73"/>
                  <a:gd name="T78" fmla="*/ 4 w 76"/>
                  <a:gd name="T79" fmla="*/ 46 h 73"/>
                  <a:gd name="T80" fmla="*/ 7 w 76"/>
                  <a:gd name="T81" fmla="*/ 48 h 73"/>
                  <a:gd name="T82" fmla="*/ 11 w 76"/>
                  <a:gd name="T83" fmla="*/ 49 h 73"/>
                  <a:gd name="T84" fmla="*/ 14 w 76"/>
                  <a:gd name="T85" fmla="*/ 53 h 73"/>
                  <a:gd name="T86" fmla="*/ 21 w 76"/>
                  <a:gd name="T87" fmla="*/ 55 h 73"/>
                  <a:gd name="T88" fmla="*/ 21 w 76"/>
                  <a:gd name="T89"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 h="73">
                    <a:moveTo>
                      <a:pt x="21" y="55"/>
                    </a:moveTo>
                    <a:cubicBezTo>
                      <a:pt x="21" y="56"/>
                      <a:pt x="24" y="58"/>
                      <a:pt x="25" y="57"/>
                    </a:cubicBezTo>
                    <a:cubicBezTo>
                      <a:pt x="26" y="56"/>
                      <a:pt x="27" y="56"/>
                      <a:pt x="28" y="55"/>
                    </a:cubicBezTo>
                    <a:cubicBezTo>
                      <a:pt x="29" y="55"/>
                      <a:pt x="32" y="53"/>
                      <a:pt x="33" y="53"/>
                    </a:cubicBezTo>
                    <a:cubicBezTo>
                      <a:pt x="37" y="55"/>
                      <a:pt x="40" y="57"/>
                      <a:pt x="44" y="59"/>
                    </a:cubicBezTo>
                    <a:cubicBezTo>
                      <a:pt x="53" y="64"/>
                      <a:pt x="61" y="69"/>
                      <a:pt x="70" y="73"/>
                    </a:cubicBezTo>
                    <a:cubicBezTo>
                      <a:pt x="70" y="71"/>
                      <a:pt x="69" y="71"/>
                      <a:pt x="71" y="71"/>
                    </a:cubicBezTo>
                    <a:cubicBezTo>
                      <a:pt x="71" y="71"/>
                      <a:pt x="75" y="71"/>
                      <a:pt x="75" y="71"/>
                    </a:cubicBezTo>
                    <a:cubicBezTo>
                      <a:pt x="75" y="69"/>
                      <a:pt x="75" y="68"/>
                      <a:pt x="75" y="66"/>
                    </a:cubicBezTo>
                    <a:cubicBezTo>
                      <a:pt x="75" y="59"/>
                      <a:pt x="75" y="52"/>
                      <a:pt x="75" y="44"/>
                    </a:cubicBezTo>
                    <a:cubicBezTo>
                      <a:pt x="75" y="37"/>
                      <a:pt x="75" y="30"/>
                      <a:pt x="75" y="24"/>
                    </a:cubicBezTo>
                    <a:cubicBezTo>
                      <a:pt x="75" y="22"/>
                      <a:pt x="75" y="21"/>
                      <a:pt x="75" y="20"/>
                    </a:cubicBezTo>
                    <a:cubicBezTo>
                      <a:pt x="74" y="19"/>
                      <a:pt x="74" y="18"/>
                      <a:pt x="74" y="17"/>
                    </a:cubicBezTo>
                    <a:cubicBezTo>
                      <a:pt x="74" y="16"/>
                      <a:pt x="76" y="15"/>
                      <a:pt x="76" y="14"/>
                    </a:cubicBezTo>
                    <a:cubicBezTo>
                      <a:pt x="76" y="13"/>
                      <a:pt x="74" y="12"/>
                      <a:pt x="74" y="11"/>
                    </a:cubicBezTo>
                    <a:cubicBezTo>
                      <a:pt x="74" y="10"/>
                      <a:pt x="75" y="9"/>
                      <a:pt x="76" y="8"/>
                    </a:cubicBezTo>
                    <a:cubicBezTo>
                      <a:pt x="73" y="6"/>
                      <a:pt x="70" y="7"/>
                      <a:pt x="67" y="5"/>
                    </a:cubicBezTo>
                    <a:cubicBezTo>
                      <a:pt x="65" y="4"/>
                      <a:pt x="64" y="2"/>
                      <a:pt x="61" y="2"/>
                    </a:cubicBezTo>
                    <a:cubicBezTo>
                      <a:pt x="57" y="2"/>
                      <a:pt x="53" y="3"/>
                      <a:pt x="51" y="6"/>
                    </a:cubicBezTo>
                    <a:cubicBezTo>
                      <a:pt x="50" y="7"/>
                      <a:pt x="50" y="8"/>
                      <a:pt x="51" y="9"/>
                    </a:cubicBezTo>
                    <a:cubicBezTo>
                      <a:pt x="52" y="11"/>
                      <a:pt x="51" y="12"/>
                      <a:pt x="50" y="14"/>
                    </a:cubicBezTo>
                    <a:cubicBezTo>
                      <a:pt x="48" y="17"/>
                      <a:pt x="44" y="15"/>
                      <a:pt x="41" y="13"/>
                    </a:cubicBezTo>
                    <a:cubicBezTo>
                      <a:pt x="39" y="13"/>
                      <a:pt x="38" y="12"/>
                      <a:pt x="36" y="12"/>
                    </a:cubicBezTo>
                    <a:cubicBezTo>
                      <a:pt x="34" y="11"/>
                      <a:pt x="32" y="12"/>
                      <a:pt x="31" y="10"/>
                    </a:cubicBezTo>
                    <a:cubicBezTo>
                      <a:pt x="30" y="9"/>
                      <a:pt x="30" y="7"/>
                      <a:pt x="29" y="6"/>
                    </a:cubicBezTo>
                    <a:cubicBezTo>
                      <a:pt x="28" y="4"/>
                      <a:pt x="25" y="4"/>
                      <a:pt x="23" y="3"/>
                    </a:cubicBezTo>
                    <a:cubicBezTo>
                      <a:pt x="21" y="2"/>
                      <a:pt x="19" y="2"/>
                      <a:pt x="17" y="2"/>
                    </a:cubicBezTo>
                    <a:cubicBezTo>
                      <a:pt x="15" y="2"/>
                      <a:pt x="14" y="1"/>
                      <a:pt x="11" y="0"/>
                    </a:cubicBezTo>
                    <a:cubicBezTo>
                      <a:pt x="11" y="1"/>
                      <a:pt x="11" y="2"/>
                      <a:pt x="11" y="4"/>
                    </a:cubicBezTo>
                    <a:cubicBezTo>
                      <a:pt x="11" y="5"/>
                      <a:pt x="11" y="4"/>
                      <a:pt x="9" y="6"/>
                    </a:cubicBezTo>
                    <a:cubicBezTo>
                      <a:pt x="8" y="7"/>
                      <a:pt x="7" y="7"/>
                      <a:pt x="5" y="8"/>
                    </a:cubicBezTo>
                    <a:cubicBezTo>
                      <a:pt x="3" y="10"/>
                      <a:pt x="6" y="12"/>
                      <a:pt x="5" y="14"/>
                    </a:cubicBezTo>
                    <a:cubicBezTo>
                      <a:pt x="4" y="16"/>
                      <a:pt x="1" y="16"/>
                      <a:pt x="1" y="17"/>
                    </a:cubicBezTo>
                    <a:cubicBezTo>
                      <a:pt x="1" y="19"/>
                      <a:pt x="2" y="20"/>
                      <a:pt x="3" y="21"/>
                    </a:cubicBezTo>
                    <a:cubicBezTo>
                      <a:pt x="3" y="23"/>
                      <a:pt x="3" y="25"/>
                      <a:pt x="3" y="26"/>
                    </a:cubicBezTo>
                    <a:cubicBezTo>
                      <a:pt x="3" y="28"/>
                      <a:pt x="4" y="29"/>
                      <a:pt x="3" y="31"/>
                    </a:cubicBezTo>
                    <a:cubicBezTo>
                      <a:pt x="3" y="32"/>
                      <a:pt x="3" y="33"/>
                      <a:pt x="3" y="34"/>
                    </a:cubicBezTo>
                    <a:cubicBezTo>
                      <a:pt x="3" y="35"/>
                      <a:pt x="4" y="36"/>
                      <a:pt x="3" y="37"/>
                    </a:cubicBezTo>
                    <a:cubicBezTo>
                      <a:pt x="3" y="38"/>
                      <a:pt x="0" y="38"/>
                      <a:pt x="1" y="40"/>
                    </a:cubicBezTo>
                    <a:cubicBezTo>
                      <a:pt x="3" y="42"/>
                      <a:pt x="4" y="43"/>
                      <a:pt x="4" y="46"/>
                    </a:cubicBezTo>
                    <a:cubicBezTo>
                      <a:pt x="4" y="48"/>
                      <a:pt x="6" y="47"/>
                      <a:pt x="7" y="48"/>
                    </a:cubicBezTo>
                    <a:cubicBezTo>
                      <a:pt x="9" y="48"/>
                      <a:pt x="10" y="48"/>
                      <a:pt x="11" y="49"/>
                    </a:cubicBezTo>
                    <a:cubicBezTo>
                      <a:pt x="12" y="50"/>
                      <a:pt x="13" y="52"/>
                      <a:pt x="14" y="53"/>
                    </a:cubicBezTo>
                    <a:cubicBezTo>
                      <a:pt x="16" y="54"/>
                      <a:pt x="19" y="53"/>
                      <a:pt x="21" y="55"/>
                    </a:cubicBezTo>
                    <a:cubicBezTo>
                      <a:pt x="22" y="56"/>
                      <a:pt x="20" y="54"/>
                      <a:pt x="21" y="55"/>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27" name="Freeform 773">
                <a:extLst>
                  <a:ext uri="{FF2B5EF4-FFF2-40B4-BE49-F238E27FC236}">
                    <a16:creationId xmlns:a16="http://schemas.microsoft.com/office/drawing/2014/main" id="{2EFF3E08-87BE-6536-FADC-6A917EF931AB}"/>
                  </a:ext>
                </a:extLst>
              </p:cNvPr>
              <p:cNvSpPr>
                <a:spLocks/>
              </p:cNvSpPr>
              <p:nvPr/>
            </p:nvSpPr>
            <p:spPr bwMode="auto">
              <a:xfrm>
                <a:off x="5385169" y="3533487"/>
                <a:ext cx="219956" cy="189237"/>
              </a:xfrm>
              <a:custGeom>
                <a:avLst/>
                <a:gdLst>
                  <a:gd name="T0" fmla="*/ 19 w 42"/>
                  <a:gd name="T1" fmla="*/ 34 h 34"/>
                  <a:gd name="T2" fmla="*/ 20 w 42"/>
                  <a:gd name="T3" fmla="*/ 25 h 34"/>
                  <a:gd name="T4" fmla="*/ 24 w 42"/>
                  <a:gd name="T5" fmla="*/ 22 h 34"/>
                  <a:gd name="T6" fmla="*/ 25 w 42"/>
                  <a:gd name="T7" fmla="*/ 20 h 34"/>
                  <a:gd name="T8" fmla="*/ 25 w 42"/>
                  <a:gd name="T9" fmla="*/ 9 h 34"/>
                  <a:gd name="T10" fmla="*/ 32 w 42"/>
                  <a:gd name="T11" fmla="*/ 9 h 34"/>
                  <a:gd name="T12" fmla="*/ 41 w 42"/>
                  <a:gd name="T13" fmla="*/ 9 h 34"/>
                  <a:gd name="T14" fmla="*/ 42 w 42"/>
                  <a:gd name="T15" fmla="*/ 2 h 34"/>
                  <a:gd name="T16" fmla="*/ 40 w 42"/>
                  <a:gd name="T17" fmla="*/ 0 h 34"/>
                  <a:gd name="T18" fmla="*/ 20 w 42"/>
                  <a:gd name="T19" fmla="*/ 0 h 34"/>
                  <a:gd name="T20" fmla="*/ 15 w 42"/>
                  <a:gd name="T21" fmla="*/ 6 h 34"/>
                  <a:gd name="T22" fmla="*/ 10 w 42"/>
                  <a:gd name="T23" fmla="*/ 17 h 34"/>
                  <a:gd name="T24" fmla="*/ 8 w 42"/>
                  <a:gd name="T25" fmla="*/ 18 h 34"/>
                  <a:gd name="T26" fmla="*/ 4 w 42"/>
                  <a:gd name="T27" fmla="*/ 25 h 34"/>
                  <a:gd name="T28" fmla="*/ 0 w 42"/>
                  <a:gd name="T29" fmla="*/ 34 h 34"/>
                  <a:gd name="T30" fmla="*/ 19 w 42"/>
                  <a:gd name="T3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34">
                    <a:moveTo>
                      <a:pt x="19" y="34"/>
                    </a:moveTo>
                    <a:cubicBezTo>
                      <a:pt x="19" y="31"/>
                      <a:pt x="18" y="26"/>
                      <a:pt x="20" y="25"/>
                    </a:cubicBezTo>
                    <a:cubicBezTo>
                      <a:pt x="21" y="24"/>
                      <a:pt x="23" y="23"/>
                      <a:pt x="24" y="22"/>
                    </a:cubicBezTo>
                    <a:cubicBezTo>
                      <a:pt x="25" y="22"/>
                      <a:pt x="25" y="20"/>
                      <a:pt x="25" y="20"/>
                    </a:cubicBezTo>
                    <a:cubicBezTo>
                      <a:pt x="25" y="16"/>
                      <a:pt x="25" y="13"/>
                      <a:pt x="25" y="9"/>
                    </a:cubicBezTo>
                    <a:cubicBezTo>
                      <a:pt x="25" y="9"/>
                      <a:pt x="31" y="9"/>
                      <a:pt x="32" y="9"/>
                    </a:cubicBezTo>
                    <a:cubicBezTo>
                      <a:pt x="35" y="9"/>
                      <a:pt x="38" y="9"/>
                      <a:pt x="41" y="9"/>
                    </a:cubicBezTo>
                    <a:cubicBezTo>
                      <a:pt x="42" y="9"/>
                      <a:pt x="42" y="3"/>
                      <a:pt x="42" y="2"/>
                    </a:cubicBezTo>
                    <a:cubicBezTo>
                      <a:pt x="42" y="0"/>
                      <a:pt x="42" y="0"/>
                      <a:pt x="40" y="0"/>
                    </a:cubicBezTo>
                    <a:cubicBezTo>
                      <a:pt x="33" y="0"/>
                      <a:pt x="27" y="0"/>
                      <a:pt x="20" y="0"/>
                    </a:cubicBezTo>
                    <a:cubicBezTo>
                      <a:pt x="18" y="2"/>
                      <a:pt x="17" y="4"/>
                      <a:pt x="15" y="6"/>
                    </a:cubicBezTo>
                    <a:cubicBezTo>
                      <a:pt x="11" y="9"/>
                      <a:pt x="11" y="12"/>
                      <a:pt x="10" y="17"/>
                    </a:cubicBezTo>
                    <a:cubicBezTo>
                      <a:pt x="10" y="17"/>
                      <a:pt x="9" y="18"/>
                      <a:pt x="8" y="18"/>
                    </a:cubicBezTo>
                    <a:cubicBezTo>
                      <a:pt x="6" y="20"/>
                      <a:pt x="5" y="22"/>
                      <a:pt x="4" y="25"/>
                    </a:cubicBezTo>
                    <a:cubicBezTo>
                      <a:pt x="2" y="28"/>
                      <a:pt x="0" y="30"/>
                      <a:pt x="0" y="34"/>
                    </a:cubicBezTo>
                    <a:cubicBezTo>
                      <a:pt x="6" y="34"/>
                      <a:pt x="13" y="34"/>
                      <a:pt x="19" y="34"/>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28" name="Freeform 774">
                <a:extLst>
                  <a:ext uri="{FF2B5EF4-FFF2-40B4-BE49-F238E27FC236}">
                    <a16:creationId xmlns:a16="http://schemas.microsoft.com/office/drawing/2014/main" id="{8B477CFA-A717-93FD-058B-E12AA22B4BFD}"/>
                  </a:ext>
                </a:extLst>
              </p:cNvPr>
              <p:cNvSpPr>
                <a:spLocks/>
              </p:cNvSpPr>
              <p:nvPr/>
            </p:nvSpPr>
            <p:spPr bwMode="auto">
              <a:xfrm>
                <a:off x="5490676" y="3266662"/>
                <a:ext cx="314732" cy="266824"/>
              </a:xfrm>
              <a:custGeom>
                <a:avLst/>
                <a:gdLst>
                  <a:gd name="T0" fmla="*/ 22 w 60"/>
                  <a:gd name="T1" fmla="*/ 48 h 48"/>
                  <a:gd name="T2" fmla="*/ 23 w 60"/>
                  <a:gd name="T3" fmla="*/ 41 h 48"/>
                  <a:gd name="T4" fmla="*/ 29 w 60"/>
                  <a:gd name="T5" fmla="*/ 37 h 48"/>
                  <a:gd name="T6" fmla="*/ 33 w 60"/>
                  <a:gd name="T7" fmla="*/ 37 h 48"/>
                  <a:gd name="T8" fmla="*/ 38 w 60"/>
                  <a:gd name="T9" fmla="*/ 35 h 48"/>
                  <a:gd name="T10" fmla="*/ 40 w 60"/>
                  <a:gd name="T11" fmla="*/ 32 h 48"/>
                  <a:gd name="T12" fmla="*/ 45 w 60"/>
                  <a:gd name="T13" fmla="*/ 31 h 48"/>
                  <a:gd name="T14" fmla="*/ 46 w 60"/>
                  <a:gd name="T15" fmla="*/ 28 h 48"/>
                  <a:gd name="T16" fmla="*/ 50 w 60"/>
                  <a:gd name="T17" fmla="*/ 25 h 48"/>
                  <a:gd name="T18" fmla="*/ 53 w 60"/>
                  <a:gd name="T19" fmla="*/ 23 h 48"/>
                  <a:gd name="T20" fmla="*/ 58 w 60"/>
                  <a:gd name="T21" fmla="*/ 24 h 48"/>
                  <a:gd name="T22" fmla="*/ 56 w 60"/>
                  <a:gd name="T23" fmla="*/ 16 h 48"/>
                  <a:gd name="T24" fmla="*/ 56 w 60"/>
                  <a:gd name="T25" fmla="*/ 10 h 48"/>
                  <a:gd name="T26" fmla="*/ 55 w 60"/>
                  <a:gd name="T27" fmla="*/ 7 h 48"/>
                  <a:gd name="T28" fmla="*/ 51 w 60"/>
                  <a:gd name="T29" fmla="*/ 6 h 48"/>
                  <a:gd name="T30" fmla="*/ 47 w 60"/>
                  <a:gd name="T31" fmla="*/ 6 h 48"/>
                  <a:gd name="T32" fmla="*/ 42 w 60"/>
                  <a:gd name="T33" fmla="*/ 6 h 48"/>
                  <a:gd name="T34" fmla="*/ 35 w 60"/>
                  <a:gd name="T35" fmla="*/ 4 h 48"/>
                  <a:gd name="T36" fmla="*/ 30 w 60"/>
                  <a:gd name="T37" fmla="*/ 13 h 48"/>
                  <a:gd name="T38" fmla="*/ 20 w 60"/>
                  <a:gd name="T39" fmla="*/ 19 h 48"/>
                  <a:gd name="T40" fmla="*/ 16 w 60"/>
                  <a:gd name="T41" fmla="*/ 27 h 48"/>
                  <a:gd name="T42" fmla="*/ 16 w 60"/>
                  <a:gd name="T43" fmla="*/ 35 h 48"/>
                  <a:gd name="T44" fmla="*/ 14 w 60"/>
                  <a:gd name="T45" fmla="*/ 39 h 48"/>
                  <a:gd name="T46" fmla="*/ 9 w 60"/>
                  <a:gd name="T47" fmla="*/ 42 h 48"/>
                  <a:gd name="T48" fmla="*/ 5 w 60"/>
                  <a:gd name="T49" fmla="*/ 45 h 48"/>
                  <a:gd name="T50" fmla="*/ 0 w 60"/>
                  <a:gd name="T51" fmla="*/ 48 h 48"/>
                  <a:gd name="T52" fmla="*/ 22 w 60"/>
                  <a:gd name="T5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 h="48">
                    <a:moveTo>
                      <a:pt x="22" y="48"/>
                    </a:moveTo>
                    <a:cubicBezTo>
                      <a:pt x="22" y="45"/>
                      <a:pt x="21" y="43"/>
                      <a:pt x="23" y="41"/>
                    </a:cubicBezTo>
                    <a:cubicBezTo>
                      <a:pt x="25" y="40"/>
                      <a:pt x="28" y="39"/>
                      <a:pt x="29" y="37"/>
                    </a:cubicBezTo>
                    <a:cubicBezTo>
                      <a:pt x="30" y="37"/>
                      <a:pt x="32" y="37"/>
                      <a:pt x="33" y="37"/>
                    </a:cubicBezTo>
                    <a:cubicBezTo>
                      <a:pt x="34" y="36"/>
                      <a:pt x="36" y="36"/>
                      <a:pt x="38" y="35"/>
                    </a:cubicBezTo>
                    <a:cubicBezTo>
                      <a:pt x="39" y="34"/>
                      <a:pt x="39" y="33"/>
                      <a:pt x="40" y="32"/>
                    </a:cubicBezTo>
                    <a:cubicBezTo>
                      <a:pt x="41" y="31"/>
                      <a:pt x="44" y="32"/>
                      <a:pt x="45" y="31"/>
                    </a:cubicBezTo>
                    <a:cubicBezTo>
                      <a:pt x="46" y="30"/>
                      <a:pt x="46" y="29"/>
                      <a:pt x="46" y="28"/>
                    </a:cubicBezTo>
                    <a:cubicBezTo>
                      <a:pt x="46" y="26"/>
                      <a:pt x="49" y="26"/>
                      <a:pt x="50" y="25"/>
                    </a:cubicBezTo>
                    <a:cubicBezTo>
                      <a:pt x="51" y="24"/>
                      <a:pt x="51" y="23"/>
                      <a:pt x="53" y="23"/>
                    </a:cubicBezTo>
                    <a:cubicBezTo>
                      <a:pt x="54" y="23"/>
                      <a:pt x="57" y="24"/>
                      <a:pt x="58" y="24"/>
                    </a:cubicBezTo>
                    <a:cubicBezTo>
                      <a:pt x="60" y="23"/>
                      <a:pt x="56" y="17"/>
                      <a:pt x="56" y="16"/>
                    </a:cubicBezTo>
                    <a:cubicBezTo>
                      <a:pt x="56" y="14"/>
                      <a:pt x="56" y="12"/>
                      <a:pt x="56" y="10"/>
                    </a:cubicBezTo>
                    <a:cubicBezTo>
                      <a:pt x="55" y="9"/>
                      <a:pt x="55" y="8"/>
                      <a:pt x="55" y="7"/>
                    </a:cubicBezTo>
                    <a:cubicBezTo>
                      <a:pt x="53" y="7"/>
                      <a:pt x="52" y="6"/>
                      <a:pt x="51" y="6"/>
                    </a:cubicBezTo>
                    <a:cubicBezTo>
                      <a:pt x="50" y="5"/>
                      <a:pt x="48" y="6"/>
                      <a:pt x="47" y="6"/>
                    </a:cubicBezTo>
                    <a:cubicBezTo>
                      <a:pt x="46" y="5"/>
                      <a:pt x="44" y="6"/>
                      <a:pt x="42" y="6"/>
                    </a:cubicBezTo>
                    <a:cubicBezTo>
                      <a:pt x="40" y="6"/>
                      <a:pt x="36" y="0"/>
                      <a:pt x="35" y="4"/>
                    </a:cubicBezTo>
                    <a:cubicBezTo>
                      <a:pt x="34" y="7"/>
                      <a:pt x="33" y="10"/>
                      <a:pt x="30" y="13"/>
                    </a:cubicBezTo>
                    <a:cubicBezTo>
                      <a:pt x="27" y="16"/>
                      <a:pt x="23" y="16"/>
                      <a:pt x="20" y="19"/>
                    </a:cubicBezTo>
                    <a:cubicBezTo>
                      <a:pt x="18" y="21"/>
                      <a:pt x="17" y="24"/>
                      <a:pt x="16" y="27"/>
                    </a:cubicBezTo>
                    <a:cubicBezTo>
                      <a:pt x="16" y="29"/>
                      <a:pt x="17" y="32"/>
                      <a:pt x="16" y="35"/>
                    </a:cubicBezTo>
                    <a:cubicBezTo>
                      <a:pt x="15" y="36"/>
                      <a:pt x="14" y="38"/>
                      <a:pt x="14" y="39"/>
                    </a:cubicBezTo>
                    <a:cubicBezTo>
                      <a:pt x="13" y="41"/>
                      <a:pt x="11" y="41"/>
                      <a:pt x="9" y="42"/>
                    </a:cubicBezTo>
                    <a:cubicBezTo>
                      <a:pt x="8" y="43"/>
                      <a:pt x="7" y="44"/>
                      <a:pt x="5" y="45"/>
                    </a:cubicBezTo>
                    <a:cubicBezTo>
                      <a:pt x="4" y="46"/>
                      <a:pt x="2" y="46"/>
                      <a:pt x="0" y="48"/>
                    </a:cubicBezTo>
                    <a:lnTo>
                      <a:pt x="22" y="48"/>
                    </a:ln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529" name="Freeform 775">
                <a:extLst>
                  <a:ext uri="{FF2B5EF4-FFF2-40B4-BE49-F238E27FC236}">
                    <a16:creationId xmlns:a16="http://schemas.microsoft.com/office/drawing/2014/main" id="{6E751E71-02FF-5F2E-1ECE-DDA70302E014}"/>
                  </a:ext>
                </a:extLst>
              </p:cNvPr>
              <p:cNvSpPr>
                <a:spLocks/>
              </p:cNvSpPr>
              <p:nvPr/>
            </p:nvSpPr>
            <p:spPr bwMode="auto">
              <a:xfrm>
                <a:off x="5601549" y="3240170"/>
                <a:ext cx="543629" cy="548785"/>
              </a:xfrm>
              <a:custGeom>
                <a:avLst/>
                <a:gdLst>
                  <a:gd name="T0" fmla="*/ 35 w 104"/>
                  <a:gd name="T1" fmla="*/ 22 h 99"/>
                  <a:gd name="T2" fmla="*/ 36 w 104"/>
                  <a:gd name="T3" fmla="*/ 29 h 99"/>
                  <a:gd name="T4" fmla="*/ 31 w 104"/>
                  <a:gd name="T5" fmla="*/ 28 h 99"/>
                  <a:gd name="T6" fmla="*/ 29 w 104"/>
                  <a:gd name="T7" fmla="*/ 30 h 99"/>
                  <a:gd name="T8" fmla="*/ 26 w 104"/>
                  <a:gd name="T9" fmla="*/ 31 h 99"/>
                  <a:gd name="T10" fmla="*/ 24 w 104"/>
                  <a:gd name="T11" fmla="*/ 35 h 99"/>
                  <a:gd name="T12" fmla="*/ 20 w 104"/>
                  <a:gd name="T13" fmla="*/ 37 h 99"/>
                  <a:gd name="T14" fmla="*/ 17 w 104"/>
                  <a:gd name="T15" fmla="*/ 40 h 99"/>
                  <a:gd name="T16" fmla="*/ 11 w 104"/>
                  <a:gd name="T17" fmla="*/ 42 h 99"/>
                  <a:gd name="T18" fmla="*/ 8 w 104"/>
                  <a:gd name="T19" fmla="*/ 43 h 99"/>
                  <a:gd name="T20" fmla="*/ 4 w 104"/>
                  <a:gd name="T21" fmla="*/ 45 h 99"/>
                  <a:gd name="T22" fmla="*/ 1 w 104"/>
                  <a:gd name="T23" fmla="*/ 52 h 99"/>
                  <a:gd name="T24" fmla="*/ 2 w 104"/>
                  <a:gd name="T25" fmla="*/ 56 h 99"/>
                  <a:gd name="T26" fmla="*/ 6 w 104"/>
                  <a:gd name="T27" fmla="*/ 59 h 99"/>
                  <a:gd name="T28" fmla="*/ 37 w 104"/>
                  <a:gd name="T29" fmla="*/ 79 h 99"/>
                  <a:gd name="T30" fmla="*/ 48 w 104"/>
                  <a:gd name="T31" fmla="*/ 86 h 99"/>
                  <a:gd name="T32" fmla="*/ 49 w 104"/>
                  <a:gd name="T33" fmla="*/ 87 h 99"/>
                  <a:gd name="T34" fmla="*/ 58 w 104"/>
                  <a:gd name="T35" fmla="*/ 93 h 99"/>
                  <a:gd name="T36" fmla="*/ 61 w 104"/>
                  <a:gd name="T37" fmla="*/ 99 h 99"/>
                  <a:gd name="T38" fmla="*/ 67 w 104"/>
                  <a:gd name="T39" fmla="*/ 97 h 99"/>
                  <a:gd name="T40" fmla="*/ 72 w 104"/>
                  <a:gd name="T41" fmla="*/ 96 h 99"/>
                  <a:gd name="T42" fmla="*/ 85 w 104"/>
                  <a:gd name="T43" fmla="*/ 87 h 99"/>
                  <a:gd name="T44" fmla="*/ 100 w 104"/>
                  <a:gd name="T45" fmla="*/ 77 h 99"/>
                  <a:gd name="T46" fmla="*/ 104 w 104"/>
                  <a:gd name="T47" fmla="*/ 75 h 99"/>
                  <a:gd name="T48" fmla="*/ 97 w 104"/>
                  <a:gd name="T49" fmla="*/ 69 h 99"/>
                  <a:gd name="T50" fmla="*/ 94 w 104"/>
                  <a:gd name="T51" fmla="*/ 69 h 99"/>
                  <a:gd name="T52" fmla="*/ 92 w 104"/>
                  <a:gd name="T53" fmla="*/ 63 h 99"/>
                  <a:gd name="T54" fmla="*/ 92 w 104"/>
                  <a:gd name="T55" fmla="*/ 60 h 99"/>
                  <a:gd name="T56" fmla="*/ 93 w 104"/>
                  <a:gd name="T57" fmla="*/ 55 h 99"/>
                  <a:gd name="T58" fmla="*/ 93 w 104"/>
                  <a:gd name="T59" fmla="*/ 50 h 99"/>
                  <a:gd name="T60" fmla="*/ 93 w 104"/>
                  <a:gd name="T61" fmla="*/ 46 h 99"/>
                  <a:gd name="T62" fmla="*/ 92 w 104"/>
                  <a:gd name="T63" fmla="*/ 42 h 99"/>
                  <a:gd name="T64" fmla="*/ 91 w 104"/>
                  <a:gd name="T65" fmla="*/ 37 h 99"/>
                  <a:gd name="T66" fmla="*/ 87 w 104"/>
                  <a:gd name="T67" fmla="*/ 27 h 99"/>
                  <a:gd name="T68" fmla="*/ 82 w 104"/>
                  <a:gd name="T69" fmla="*/ 20 h 99"/>
                  <a:gd name="T70" fmla="*/ 85 w 104"/>
                  <a:gd name="T71" fmla="*/ 13 h 99"/>
                  <a:gd name="T72" fmla="*/ 86 w 104"/>
                  <a:gd name="T73" fmla="*/ 2 h 99"/>
                  <a:gd name="T74" fmla="*/ 84 w 104"/>
                  <a:gd name="T75" fmla="*/ 1 h 99"/>
                  <a:gd name="T76" fmla="*/ 81 w 104"/>
                  <a:gd name="T77" fmla="*/ 0 h 99"/>
                  <a:gd name="T78" fmla="*/ 79 w 104"/>
                  <a:gd name="T79" fmla="*/ 1 h 99"/>
                  <a:gd name="T80" fmla="*/ 75 w 104"/>
                  <a:gd name="T81" fmla="*/ 0 h 99"/>
                  <a:gd name="T82" fmla="*/ 72 w 104"/>
                  <a:gd name="T83" fmla="*/ 2 h 99"/>
                  <a:gd name="T84" fmla="*/ 68 w 104"/>
                  <a:gd name="T85" fmla="*/ 1 h 99"/>
                  <a:gd name="T86" fmla="*/ 61 w 104"/>
                  <a:gd name="T87" fmla="*/ 2 h 99"/>
                  <a:gd name="T88" fmla="*/ 46 w 104"/>
                  <a:gd name="T89" fmla="*/ 5 h 99"/>
                  <a:gd name="T90" fmla="*/ 43 w 104"/>
                  <a:gd name="T91" fmla="*/ 7 h 99"/>
                  <a:gd name="T92" fmla="*/ 39 w 104"/>
                  <a:gd name="T93" fmla="*/ 8 h 99"/>
                  <a:gd name="T94" fmla="*/ 34 w 104"/>
                  <a:gd name="T95" fmla="*/ 12 h 99"/>
                  <a:gd name="T96" fmla="*/ 35 w 104"/>
                  <a:gd name="T97" fmla="*/ 22 h 99"/>
                  <a:gd name="T98" fmla="*/ 35 w 104"/>
                  <a:gd name="T99" fmla="*/ 2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4" h="99">
                    <a:moveTo>
                      <a:pt x="35" y="22"/>
                    </a:moveTo>
                    <a:cubicBezTo>
                      <a:pt x="36" y="23"/>
                      <a:pt x="40" y="29"/>
                      <a:pt x="36" y="29"/>
                    </a:cubicBezTo>
                    <a:cubicBezTo>
                      <a:pt x="35" y="28"/>
                      <a:pt x="32" y="27"/>
                      <a:pt x="31" y="28"/>
                    </a:cubicBezTo>
                    <a:cubicBezTo>
                      <a:pt x="30" y="29"/>
                      <a:pt x="30" y="29"/>
                      <a:pt x="29" y="30"/>
                    </a:cubicBezTo>
                    <a:cubicBezTo>
                      <a:pt x="28" y="31"/>
                      <a:pt x="27" y="31"/>
                      <a:pt x="26" y="31"/>
                    </a:cubicBezTo>
                    <a:cubicBezTo>
                      <a:pt x="24" y="32"/>
                      <a:pt x="25" y="34"/>
                      <a:pt x="24" y="35"/>
                    </a:cubicBezTo>
                    <a:cubicBezTo>
                      <a:pt x="24" y="37"/>
                      <a:pt x="21" y="36"/>
                      <a:pt x="20" y="37"/>
                    </a:cubicBezTo>
                    <a:cubicBezTo>
                      <a:pt x="18" y="37"/>
                      <a:pt x="18" y="39"/>
                      <a:pt x="17" y="40"/>
                    </a:cubicBezTo>
                    <a:cubicBezTo>
                      <a:pt x="15" y="42"/>
                      <a:pt x="13" y="41"/>
                      <a:pt x="11" y="42"/>
                    </a:cubicBezTo>
                    <a:cubicBezTo>
                      <a:pt x="10" y="42"/>
                      <a:pt x="9" y="42"/>
                      <a:pt x="8" y="43"/>
                    </a:cubicBezTo>
                    <a:cubicBezTo>
                      <a:pt x="7" y="43"/>
                      <a:pt x="5" y="44"/>
                      <a:pt x="4" y="45"/>
                    </a:cubicBezTo>
                    <a:cubicBezTo>
                      <a:pt x="0" y="47"/>
                      <a:pt x="1" y="48"/>
                      <a:pt x="1" y="52"/>
                    </a:cubicBezTo>
                    <a:cubicBezTo>
                      <a:pt x="1" y="55"/>
                      <a:pt x="0" y="55"/>
                      <a:pt x="2" y="56"/>
                    </a:cubicBezTo>
                    <a:cubicBezTo>
                      <a:pt x="3" y="57"/>
                      <a:pt x="5" y="58"/>
                      <a:pt x="6" y="59"/>
                    </a:cubicBezTo>
                    <a:cubicBezTo>
                      <a:pt x="16" y="66"/>
                      <a:pt x="26" y="72"/>
                      <a:pt x="37" y="79"/>
                    </a:cubicBezTo>
                    <a:cubicBezTo>
                      <a:pt x="40" y="81"/>
                      <a:pt x="44" y="84"/>
                      <a:pt x="48" y="86"/>
                    </a:cubicBezTo>
                    <a:cubicBezTo>
                      <a:pt x="48" y="87"/>
                      <a:pt x="49" y="87"/>
                      <a:pt x="49" y="87"/>
                    </a:cubicBezTo>
                    <a:cubicBezTo>
                      <a:pt x="52" y="92"/>
                      <a:pt x="54" y="92"/>
                      <a:pt x="58" y="93"/>
                    </a:cubicBezTo>
                    <a:cubicBezTo>
                      <a:pt x="61" y="94"/>
                      <a:pt x="58" y="98"/>
                      <a:pt x="61" y="99"/>
                    </a:cubicBezTo>
                    <a:cubicBezTo>
                      <a:pt x="62" y="99"/>
                      <a:pt x="65" y="98"/>
                      <a:pt x="67" y="97"/>
                    </a:cubicBezTo>
                    <a:cubicBezTo>
                      <a:pt x="68" y="97"/>
                      <a:pt x="71" y="97"/>
                      <a:pt x="72" y="96"/>
                    </a:cubicBezTo>
                    <a:cubicBezTo>
                      <a:pt x="76" y="93"/>
                      <a:pt x="80" y="90"/>
                      <a:pt x="85" y="87"/>
                    </a:cubicBezTo>
                    <a:cubicBezTo>
                      <a:pt x="90" y="84"/>
                      <a:pt x="95" y="80"/>
                      <a:pt x="100" y="77"/>
                    </a:cubicBezTo>
                    <a:cubicBezTo>
                      <a:pt x="101" y="77"/>
                      <a:pt x="102" y="76"/>
                      <a:pt x="104" y="75"/>
                    </a:cubicBezTo>
                    <a:cubicBezTo>
                      <a:pt x="102" y="71"/>
                      <a:pt x="101" y="70"/>
                      <a:pt x="97" y="69"/>
                    </a:cubicBezTo>
                    <a:cubicBezTo>
                      <a:pt x="96" y="69"/>
                      <a:pt x="94" y="69"/>
                      <a:pt x="94" y="69"/>
                    </a:cubicBezTo>
                    <a:cubicBezTo>
                      <a:pt x="94" y="66"/>
                      <a:pt x="94" y="65"/>
                      <a:pt x="92" y="63"/>
                    </a:cubicBezTo>
                    <a:cubicBezTo>
                      <a:pt x="91" y="61"/>
                      <a:pt x="91" y="61"/>
                      <a:pt x="92" y="60"/>
                    </a:cubicBezTo>
                    <a:cubicBezTo>
                      <a:pt x="94" y="58"/>
                      <a:pt x="93" y="57"/>
                      <a:pt x="93" y="55"/>
                    </a:cubicBezTo>
                    <a:cubicBezTo>
                      <a:pt x="93" y="53"/>
                      <a:pt x="94" y="52"/>
                      <a:pt x="93" y="50"/>
                    </a:cubicBezTo>
                    <a:cubicBezTo>
                      <a:pt x="93" y="49"/>
                      <a:pt x="93" y="48"/>
                      <a:pt x="93" y="46"/>
                    </a:cubicBezTo>
                    <a:cubicBezTo>
                      <a:pt x="93" y="45"/>
                      <a:pt x="93" y="43"/>
                      <a:pt x="92" y="42"/>
                    </a:cubicBezTo>
                    <a:cubicBezTo>
                      <a:pt x="91" y="41"/>
                      <a:pt x="91" y="39"/>
                      <a:pt x="91" y="37"/>
                    </a:cubicBezTo>
                    <a:cubicBezTo>
                      <a:pt x="91" y="34"/>
                      <a:pt x="90" y="30"/>
                      <a:pt x="87" y="27"/>
                    </a:cubicBezTo>
                    <a:cubicBezTo>
                      <a:pt x="85" y="25"/>
                      <a:pt x="83" y="23"/>
                      <a:pt x="82" y="20"/>
                    </a:cubicBezTo>
                    <a:cubicBezTo>
                      <a:pt x="80" y="16"/>
                      <a:pt x="84" y="17"/>
                      <a:pt x="85" y="13"/>
                    </a:cubicBezTo>
                    <a:cubicBezTo>
                      <a:pt x="85" y="9"/>
                      <a:pt x="85" y="6"/>
                      <a:pt x="86" y="2"/>
                    </a:cubicBezTo>
                    <a:cubicBezTo>
                      <a:pt x="85" y="2"/>
                      <a:pt x="85" y="1"/>
                      <a:pt x="84" y="1"/>
                    </a:cubicBezTo>
                    <a:cubicBezTo>
                      <a:pt x="82" y="2"/>
                      <a:pt x="82" y="0"/>
                      <a:pt x="81" y="0"/>
                    </a:cubicBezTo>
                    <a:cubicBezTo>
                      <a:pt x="80" y="0"/>
                      <a:pt x="80" y="1"/>
                      <a:pt x="79" y="1"/>
                    </a:cubicBezTo>
                    <a:cubicBezTo>
                      <a:pt x="77" y="1"/>
                      <a:pt x="77" y="0"/>
                      <a:pt x="75" y="0"/>
                    </a:cubicBezTo>
                    <a:cubicBezTo>
                      <a:pt x="74" y="1"/>
                      <a:pt x="73" y="1"/>
                      <a:pt x="72" y="2"/>
                    </a:cubicBezTo>
                    <a:cubicBezTo>
                      <a:pt x="70" y="3"/>
                      <a:pt x="70" y="2"/>
                      <a:pt x="68" y="1"/>
                    </a:cubicBezTo>
                    <a:cubicBezTo>
                      <a:pt x="66" y="1"/>
                      <a:pt x="63" y="1"/>
                      <a:pt x="61" y="2"/>
                    </a:cubicBezTo>
                    <a:cubicBezTo>
                      <a:pt x="56" y="3"/>
                      <a:pt x="51" y="3"/>
                      <a:pt x="46" y="5"/>
                    </a:cubicBezTo>
                    <a:cubicBezTo>
                      <a:pt x="45" y="6"/>
                      <a:pt x="44" y="7"/>
                      <a:pt x="43" y="7"/>
                    </a:cubicBezTo>
                    <a:cubicBezTo>
                      <a:pt x="42" y="8"/>
                      <a:pt x="40" y="8"/>
                      <a:pt x="39" y="8"/>
                    </a:cubicBezTo>
                    <a:cubicBezTo>
                      <a:pt x="37" y="9"/>
                      <a:pt x="37" y="12"/>
                      <a:pt x="34" y="12"/>
                    </a:cubicBezTo>
                    <a:cubicBezTo>
                      <a:pt x="35" y="15"/>
                      <a:pt x="35" y="18"/>
                      <a:pt x="35" y="22"/>
                    </a:cubicBezTo>
                    <a:cubicBezTo>
                      <a:pt x="36" y="23"/>
                      <a:pt x="35" y="20"/>
                      <a:pt x="35" y="22"/>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grpSp>
        <p:grpSp>
          <p:nvGrpSpPr>
            <p:cNvPr id="15" name="Group 14">
              <a:extLst>
                <a:ext uri="{FF2B5EF4-FFF2-40B4-BE49-F238E27FC236}">
                  <a16:creationId xmlns:a16="http://schemas.microsoft.com/office/drawing/2014/main" id="{85425523-4F94-7A38-37C3-A06E1CAEB9EF}"/>
                </a:ext>
              </a:extLst>
            </p:cNvPr>
            <p:cNvGrpSpPr/>
            <p:nvPr/>
          </p:nvGrpSpPr>
          <p:grpSpPr>
            <a:xfrm>
              <a:off x="8725627" y="4402083"/>
              <a:ext cx="1718510" cy="1339795"/>
              <a:chOff x="8725627" y="4402083"/>
              <a:chExt cx="1718510" cy="1339795"/>
            </a:xfrm>
            <a:solidFill>
              <a:schemeClr val="accent2">
                <a:lumMod val="10000"/>
                <a:lumOff val="90000"/>
              </a:schemeClr>
            </a:solidFill>
          </p:grpSpPr>
          <p:sp>
            <p:nvSpPr>
              <p:cNvPr id="2466" name="Freeform 403">
                <a:extLst>
                  <a:ext uri="{FF2B5EF4-FFF2-40B4-BE49-F238E27FC236}">
                    <a16:creationId xmlns:a16="http://schemas.microsoft.com/office/drawing/2014/main" id="{6547207F-E172-A513-B182-5EB9F53ECEE6}"/>
                  </a:ext>
                </a:extLst>
              </p:cNvPr>
              <p:cNvSpPr>
                <a:spLocks/>
              </p:cNvSpPr>
              <p:nvPr/>
            </p:nvSpPr>
            <p:spPr bwMode="auto">
              <a:xfrm>
                <a:off x="8725627" y="4629165"/>
                <a:ext cx="1069375" cy="845885"/>
              </a:xfrm>
              <a:custGeom>
                <a:avLst/>
                <a:gdLst>
                  <a:gd name="T0" fmla="*/ 96 w 204"/>
                  <a:gd name="T1" fmla="*/ 3 h 152"/>
                  <a:gd name="T2" fmla="*/ 97 w 204"/>
                  <a:gd name="T3" fmla="*/ 7 h 152"/>
                  <a:gd name="T4" fmla="*/ 86 w 204"/>
                  <a:gd name="T5" fmla="*/ 13 h 152"/>
                  <a:gd name="T6" fmla="*/ 76 w 204"/>
                  <a:gd name="T7" fmla="*/ 24 h 152"/>
                  <a:gd name="T8" fmla="*/ 71 w 204"/>
                  <a:gd name="T9" fmla="*/ 15 h 152"/>
                  <a:gd name="T10" fmla="*/ 65 w 204"/>
                  <a:gd name="T11" fmla="*/ 19 h 152"/>
                  <a:gd name="T12" fmla="*/ 62 w 204"/>
                  <a:gd name="T13" fmla="*/ 22 h 152"/>
                  <a:gd name="T14" fmla="*/ 59 w 204"/>
                  <a:gd name="T15" fmla="*/ 26 h 152"/>
                  <a:gd name="T16" fmla="*/ 55 w 204"/>
                  <a:gd name="T17" fmla="*/ 33 h 152"/>
                  <a:gd name="T18" fmla="*/ 51 w 204"/>
                  <a:gd name="T19" fmla="*/ 30 h 152"/>
                  <a:gd name="T20" fmla="*/ 47 w 204"/>
                  <a:gd name="T21" fmla="*/ 38 h 152"/>
                  <a:gd name="T22" fmla="*/ 24 w 204"/>
                  <a:gd name="T23" fmla="*/ 50 h 152"/>
                  <a:gd name="T24" fmla="*/ 7 w 204"/>
                  <a:gd name="T25" fmla="*/ 60 h 152"/>
                  <a:gd name="T26" fmla="*/ 3 w 204"/>
                  <a:gd name="T27" fmla="*/ 68 h 152"/>
                  <a:gd name="T28" fmla="*/ 4 w 204"/>
                  <a:gd name="T29" fmla="*/ 82 h 152"/>
                  <a:gd name="T30" fmla="*/ 7 w 204"/>
                  <a:gd name="T31" fmla="*/ 91 h 152"/>
                  <a:gd name="T32" fmla="*/ 13 w 204"/>
                  <a:gd name="T33" fmla="*/ 106 h 152"/>
                  <a:gd name="T34" fmla="*/ 11 w 204"/>
                  <a:gd name="T35" fmla="*/ 121 h 152"/>
                  <a:gd name="T36" fmla="*/ 30 w 204"/>
                  <a:gd name="T37" fmla="*/ 125 h 152"/>
                  <a:gd name="T38" fmla="*/ 54 w 204"/>
                  <a:gd name="T39" fmla="*/ 121 h 152"/>
                  <a:gd name="T40" fmla="*/ 73 w 204"/>
                  <a:gd name="T41" fmla="*/ 112 h 152"/>
                  <a:gd name="T42" fmla="*/ 96 w 204"/>
                  <a:gd name="T43" fmla="*/ 111 h 152"/>
                  <a:gd name="T44" fmla="*/ 111 w 204"/>
                  <a:gd name="T45" fmla="*/ 121 h 152"/>
                  <a:gd name="T46" fmla="*/ 116 w 204"/>
                  <a:gd name="T47" fmla="*/ 125 h 152"/>
                  <a:gd name="T48" fmla="*/ 125 w 204"/>
                  <a:gd name="T49" fmla="*/ 120 h 152"/>
                  <a:gd name="T50" fmla="*/ 122 w 204"/>
                  <a:gd name="T51" fmla="*/ 129 h 152"/>
                  <a:gd name="T52" fmla="*/ 131 w 204"/>
                  <a:gd name="T53" fmla="*/ 132 h 152"/>
                  <a:gd name="T54" fmla="*/ 145 w 204"/>
                  <a:gd name="T55" fmla="*/ 147 h 152"/>
                  <a:gd name="T56" fmla="*/ 161 w 204"/>
                  <a:gd name="T57" fmla="*/ 145 h 152"/>
                  <a:gd name="T58" fmla="*/ 165 w 204"/>
                  <a:gd name="T59" fmla="*/ 149 h 152"/>
                  <a:gd name="T60" fmla="*/ 174 w 204"/>
                  <a:gd name="T61" fmla="*/ 145 h 152"/>
                  <a:gd name="T62" fmla="*/ 194 w 204"/>
                  <a:gd name="T63" fmla="*/ 118 h 152"/>
                  <a:gd name="T64" fmla="*/ 200 w 204"/>
                  <a:gd name="T65" fmla="*/ 108 h 152"/>
                  <a:gd name="T66" fmla="*/ 202 w 204"/>
                  <a:gd name="T67" fmla="*/ 96 h 152"/>
                  <a:gd name="T68" fmla="*/ 201 w 204"/>
                  <a:gd name="T69" fmla="*/ 83 h 152"/>
                  <a:gd name="T70" fmla="*/ 196 w 204"/>
                  <a:gd name="T71" fmla="*/ 70 h 152"/>
                  <a:gd name="T72" fmla="*/ 184 w 204"/>
                  <a:gd name="T73" fmla="*/ 59 h 152"/>
                  <a:gd name="T74" fmla="*/ 180 w 204"/>
                  <a:gd name="T75" fmla="*/ 50 h 152"/>
                  <a:gd name="T76" fmla="*/ 166 w 204"/>
                  <a:gd name="T77" fmla="*/ 36 h 152"/>
                  <a:gd name="T78" fmla="*/ 161 w 204"/>
                  <a:gd name="T79" fmla="*/ 20 h 152"/>
                  <a:gd name="T80" fmla="*/ 152 w 204"/>
                  <a:gd name="T81" fmla="*/ 8 h 152"/>
                  <a:gd name="T82" fmla="*/ 145 w 204"/>
                  <a:gd name="T83" fmla="*/ 6 h 152"/>
                  <a:gd name="T84" fmla="*/ 143 w 204"/>
                  <a:gd name="T85" fmla="*/ 16 h 152"/>
                  <a:gd name="T86" fmla="*/ 130 w 204"/>
                  <a:gd name="T87" fmla="*/ 31 h 152"/>
                  <a:gd name="T88" fmla="*/ 115 w 204"/>
                  <a:gd name="T89" fmla="*/ 17 h 152"/>
                  <a:gd name="T90" fmla="*/ 118 w 204"/>
                  <a:gd name="T91" fmla="*/ 11 h 152"/>
                  <a:gd name="T92" fmla="*/ 117 w 204"/>
                  <a:gd name="T93" fmla="*/ 8 h 152"/>
                  <a:gd name="T94" fmla="*/ 109 w 204"/>
                  <a:gd name="T95" fmla="*/ 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4" h="152">
                    <a:moveTo>
                      <a:pt x="101" y="4"/>
                    </a:moveTo>
                    <a:cubicBezTo>
                      <a:pt x="99" y="4"/>
                      <a:pt x="98" y="2"/>
                      <a:pt x="96" y="2"/>
                    </a:cubicBezTo>
                    <a:cubicBezTo>
                      <a:pt x="95" y="1"/>
                      <a:pt x="95" y="2"/>
                      <a:pt x="96" y="3"/>
                    </a:cubicBezTo>
                    <a:cubicBezTo>
                      <a:pt x="96" y="4"/>
                      <a:pt x="98" y="3"/>
                      <a:pt x="98" y="3"/>
                    </a:cubicBezTo>
                    <a:cubicBezTo>
                      <a:pt x="99" y="4"/>
                      <a:pt x="98" y="6"/>
                      <a:pt x="99" y="6"/>
                    </a:cubicBezTo>
                    <a:cubicBezTo>
                      <a:pt x="99" y="7"/>
                      <a:pt x="98" y="7"/>
                      <a:pt x="97" y="7"/>
                    </a:cubicBezTo>
                    <a:cubicBezTo>
                      <a:pt x="96" y="8"/>
                      <a:pt x="95" y="8"/>
                      <a:pt x="94" y="8"/>
                    </a:cubicBezTo>
                    <a:cubicBezTo>
                      <a:pt x="92" y="7"/>
                      <a:pt x="92" y="8"/>
                      <a:pt x="90" y="8"/>
                    </a:cubicBezTo>
                    <a:cubicBezTo>
                      <a:pt x="87" y="9"/>
                      <a:pt x="88" y="12"/>
                      <a:pt x="86" y="13"/>
                    </a:cubicBezTo>
                    <a:cubicBezTo>
                      <a:pt x="84" y="15"/>
                      <a:pt x="83" y="18"/>
                      <a:pt x="84" y="20"/>
                    </a:cubicBezTo>
                    <a:cubicBezTo>
                      <a:pt x="86" y="23"/>
                      <a:pt x="81" y="21"/>
                      <a:pt x="80" y="21"/>
                    </a:cubicBezTo>
                    <a:cubicBezTo>
                      <a:pt x="79" y="21"/>
                      <a:pt x="76" y="24"/>
                      <a:pt x="76" y="24"/>
                    </a:cubicBezTo>
                    <a:cubicBezTo>
                      <a:pt x="76" y="24"/>
                      <a:pt x="75" y="19"/>
                      <a:pt x="74" y="18"/>
                    </a:cubicBezTo>
                    <a:cubicBezTo>
                      <a:pt x="74" y="17"/>
                      <a:pt x="73" y="17"/>
                      <a:pt x="72" y="17"/>
                    </a:cubicBezTo>
                    <a:cubicBezTo>
                      <a:pt x="71" y="16"/>
                      <a:pt x="71" y="16"/>
                      <a:pt x="71" y="15"/>
                    </a:cubicBezTo>
                    <a:cubicBezTo>
                      <a:pt x="70" y="14"/>
                      <a:pt x="70" y="16"/>
                      <a:pt x="70" y="17"/>
                    </a:cubicBezTo>
                    <a:cubicBezTo>
                      <a:pt x="69" y="17"/>
                      <a:pt x="68" y="17"/>
                      <a:pt x="68" y="16"/>
                    </a:cubicBezTo>
                    <a:cubicBezTo>
                      <a:pt x="66" y="16"/>
                      <a:pt x="67" y="20"/>
                      <a:pt x="65" y="19"/>
                    </a:cubicBezTo>
                    <a:cubicBezTo>
                      <a:pt x="65" y="19"/>
                      <a:pt x="64" y="18"/>
                      <a:pt x="64" y="18"/>
                    </a:cubicBezTo>
                    <a:cubicBezTo>
                      <a:pt x="63" y="19"/>
                      <a:pt x="63" y="19"/>
                      <a:pt x="63" y="19"/>
                    </a:cubicBezTo>
                    <a:cubicBezTo>
                      <a:pt x="60" y="18"/>
                      <a:pt x="62" y="22"/>
                      <a:pt x="62" y="22"/>
                    </a:cubicBezTo>
                    <a:cubicBezTo>
                      <a:pt x="62" y="22"/>
                      <a:pt x="60" y="22"/>
                      <a:pt x="60" y="22"/>
                    </a:cubicBezTo>
                    <a:cubicBezTo>
                      <a:pt x="60" y="23"/>
                      <a:pt x="61" y="23"/>
                      <a:pt x="61" y="23"/>
                    </a:cubicBezTo>
                    <a:cubicBezTo>
                      <a:pt x="60" y="25"/>
                      <a:pt x="59" y="23"/>
                      <a:pt x="59" y="26"/>
                    </a:cubicBezTo>
                    <a:cubicBezTo>
                      <a:pt x="59" y="27"/>
                      <a:pt x="60" y="27"/>
                      <a:pt x="60" y="28"/>
                    </a:cubicBezTo>
                    <a:cubicBezTo>
                      <a:pt x="60" y="30"/>
                      <a:pt x="53" y="26"/>
                      <a:pt x="53" y="29"/>
                    </a:cubicBezTo>
                    <a:cubicBezTo>
                      <a:pt x="53" y="30"/>
                      <a:pt x="57" y="32"/>
                      <a:pt x="55" y="33"/>
                    </a:cubicBezTo>
                    <a:cubicBezTo>
                      <a:pt x="54" y="33"/>
                      <a:pt x="54" y="32"/>
                      <a:pt x="54" y="33"/>
                    </a:cubicBezTo>
                    <a:cubicBezTo>
                      <a:pt x="53" y="34"/>
                      <a:pt x="53" y="34"/>
                      <a:pt x="52" y="33"/>
                    </a:cubicBezTo>
                    <a:cubicBezTo>
                      <a:pt x="51" y="33"/>
                      <a:pt x="52" y="31"/>
                      <a:pt x="51" y="30"/>
                    </a:cubicBezTo>
                    <a:cubicBezTo>
                      <a:pt x="50" y="28"/>
                      <a:pt x="48" y="32"/>
                      <a:pt x="47" y="33"/>
                    </a:cubicBezTo>
                    <a:cubicBezTo>
                      <a:pt x="47" y="34"/>
                      <a:pt x="46" y="35"/>
                      <a:pt x="46" y="36"/>
                    </a:cubicBezTo>
                    <a:cubicBezTo>
                      <a:pt x="46" y="36"/>
                      <a:pt x="47" y="37"/>
                      <a:pt x="47" y="38"/>
                    </a:cubicBezTo>
                    <a:cubicBezTo>
                      <a:pt x="47" y="38"/>
                      <a:pt x="45" y="40"/>
                      <a:pt x="44" y="41"/>
                    </a:cubicBezTo>
                    <a:cubicBezTo>
                      <a:pt x="41" y="44"/>
                      <a:pt x="38" y="46"/>
                      <a:pt x="34" y="47"/>
                    </a:cubicBezTo>
                    <a:cubicBezTo>
                      <a:pt x="31" y="47"/>
                      <a:pt x="28" y="49"/>
                      <a:pt x="24" y="50"/>
                    </a:cubicBezTo>
                    <a:cubicBezTo>
                      <a:pt x="21" y="51"/>
                      <a:pt x="18" y="51"/>
                      <a:pt x="15" y="53"/>
                    </a:cubicBezTo>
                    <a:cubicBezTo>
                      <a:pt x="13" y="55"/>
                      <a:pt x="12" y="55"/>
                      <a:pt x="10" y="56"/>
                    </a:cubicBezTo>
                    <a:cubicBezTo>
                      <a:pt x="9" y="57"/>
                      <a:pt x="7" y="60"/>
                      <a:pt x="7" y="60"/>
                    </a:cubicBezTo>
                    <a:cubicBezTo>
                      <a:pt x="6" y="60"/>
                      <a:pt x="7" y="57"/>
                      <a:pt x="7" y="56"/>
                    </a:cubicBezTo>
                    <a:cubicBezTo>
                      <a:pt x="5" y="56"/>
                      <a:pt x="4" y="61"/>
                      <a:pt x="4" y="61"/>
                    </a:cubicBezTo>
                    <a:cubicBezTo>
                      <a:pt x="5" y="64"/>
                      <a:pt x="3" y="65"/>
                      <a:pt x="3" y="68"/>
                    </a:cubicBezTo>
                    <a:cubicBezTo>
                      <a:pt x="3" y="69"/>
                      <a:pt x="8" y="80"/>
                      <a:pt x="6" y="81"/>
                    </a:cubicBezTo>
                    <a:cubicBezTo>
                      <a:pt x="6" y="81"/>
                      <a:pt x="3" y="77"/>
                      <a:pt x="3" y="77"/>
                    </a:cubicBezTo>
                    <a:cubicBezTo>
                      <a:pt x="3" y="78"/>
                      <a:pt x="6" y="81"/>
                      <a:pt x="4" y="82"/>
                    </a:cubicBezTo>
                    <a:cubicBezTo>
                      <a:pt x="2" y="82"/>
                      <a:pt x="2" y="77"/>
                      <a:pt x="0" y="77"/>
                    </a:cubicBezTo>
                    <a:cubicBezTo>
                      <a:pt x="0" y="77"/>
                      <a:pt x="6" y="85"/>
                      <a:pt x="6" y="86"/>
                    </a:cubicBezTo>
                    <a:cubicBezTo>
                      <a:pt x="7" y="87"/>
                      <a:pt x="6" y="89"/>
                      <a:pt x="7" y="91"/>
                    </a:cubicBezTo>
                    <a:cubicBezTo>
                      <a:pt x="8" y="93"/>
                      <a:pt x="9" y="94"/>
                      <a:pt x="10" y="96"/>
                    </a:cubicBezTo>
                    <a:cubicBezTo>
                      <a:pt x="11" y="97"/>
                      <a:pt x="11" y="100"/>
                      <a:pt x="11" y="101"/>
                    </a:cubicBezTo>
                    <a:cubicBezTo>
                      <a:pt x="11" y="103"/>
                      <a:pt x="12" y="105"/>
                      <a:pt x="13" y="106"/>
                    </a:cubicBezTo>
                    <a:cubicBezTo>
                      <a:pt x="14" y="109"/>
                      <a:pt x="14" y="110"/>
                      <a:pt x="14" y="113"/>
                    </a:cubicBezTo>
                    <a:cubicBezTo>
                      <a:pt x="14" y="114"/>
                      <a:pt x="14" y="119"/>
                      <a:pt x="14" y="119"/>
                    </a:cubicBezTo>
                    <a:cubicBezTo>
                      <a:pt x="13" y="120"/>
                      <a:pt x="12" y="120"/>
                      <a:pt x="11" y="121"/>
                    </a:cubicBezTo>
                    <a:cubicBezTo>
                      <a:pt x="10" y="124"/>
                      <a:pt x="12" y="124"/>
                      <a:pt x="13" y="125"/>
                    </a:cubicBezTo>
                    <a:cubicBezTo>
                      <a:pt x="17" y="127"/>
                      <a:pt x="20" y="129"/>
                      <a:pt x="25" y="128"/>
                    </a:cubicBezTo>
                    <a:cubicBezTo>
                      <a:pt x="27" y="127"/>
                      <a:pt x="29" y="126"/>
                      <a:pt x="30" y="125"/>
                    </a:cubicBezTo>
                    <a:cubicBezTo>
                      <a:pt x="33" y="124"/>
                      <a:pt x="32" y="125"/>
                      <a:pt x="33" y="123"/>
                    </a:cubicBezTo>
                    <a:cubicBezTo>
                      <a:pt x="35" y="121"/>
                      <a:pt x="42" y="121"/>
                      <a:pt x="44" y="122"/>
                    </a:cubicBezTo>
                    <a:cubicBezTo>
                      <a:pt x="47" y="122"/>
                      <a:pt x="52" y="124"/>
                      <a:pt x="54" y="121"/>
                    </a:cubicBezTo>
                    <a:cubicBezTo>
                      <a:pt x="55" y="120"/>
                      <a:pt x="55" y="118"/>
                      <a:pt x="57" y="117"/>
                    </a:cubicBezTo>
                    <a:cubicBezTo>
                      <a:pt x="59" y="116"/>
                      <a:pt x="61" y="115"/>
                      <a:pt x="63" y="114"/>
                    </a:cubicBezTo>
                    <a:cubicBezTo>
                      <a:pt x="66" y="112"/>
                      <a:pt x="70" y="114"/>
                      <a:pt x="73" y="112"/>
                    </a:cubicBezTo>
                    <a:cubicBezTo>
                      <a:pt x="78" y="110"/>
                      <a:pt x="82" y="110"/>
                      <a:pt x="88" y="109"/>
                    </a:cubicBezTo>
                    <a:cubicBezTo>
                      <a:pt x="89" y="109"/>
                      <a:pt x="90" y="108"/>
                      <a:pt x="92" y="108"/>
                    </a:cubicBezTo>
                    <a:cubicBezTo>
                      <a:pt x="93" y="109"/>
                      <a:pt x="95" y="110"/>
                      <a:pt x="96" y="111"/>
                    </a:cubicBezTo>
                    <a:cubicBezTo>
                      <a:pt x="97" y="111"/>
                      <a:pt x="107" y="113"/>
                      <a:pt x="107" y="114"/>
                    </a:cubicBezTo>
                    <a:cubicBezTo>
                      <a:pt x="106" y="115"/>
                      <a:pt x="105" y="118"/>
                      <a:pt x="107" y="117"/>
                    </a:cubicBezTo>
                    <a:cubicBezTo>
                      <a:pt x="108" y="117"/>
                      <a:pt x="110" y="120"/>
                      <a:pt x="111" y="121"/>
                    </a:cubicBezTo>
                    <a:cubicBezTo>
                      <a:pt x="112" y="122"/>
                      <a:pt x="112" y="123"/>
                      <a:pt x="112" y="125"/>
                    </a:cubicBezTo>
                    <a:cubicBezTo>
                      <a:pt x="113" y="126"/>
                      <a:pt x="115" y="128"/>
                      <a:pt x="115" y="128"/>
                    </a:cubicBezTo>
                    <a:cubicBezTo>
                      <a:pt x="115" y="127"/>
                      <a:pt x="114" y="126"/>
                      <a:pt x="116" y="125"/>
                    </a:cubicBezTo>
                    <a:cubicBezTo>
                      <a:pt x="117" y="124"/>
                      <a:pt x="118" y="123"/>
                      <a:pt x="120" y="122"/>
                    </a:cubicBezTo>
                    <a:cubicBezTo>
                      <a:pt x="121" y="121"/>
                      <a:pt x="126" y="116"/>
                      <a:pt x="125" y="115"/>
                    </a:cubicBezTo>
                    <a:cubicBezTo>
                      <a:pt x="126" y="117"/>
                      <a:pt x="125" y="118"/>
                      <a:pt x="125" y="120"/>
                    </a:cubicBezTo>
                    <a:cubicBezTo>
                      <a:pt x="126" y="121"/>
                      <a:pt x="124" y="122"/>
                      <a:pt x="124" y="122"/>
                    </a:cubicBezTo>
                    <a:cubicBezTo>
                      <a:pt x="123" y="124"/>
                      <a:pt x="123" y="125"/>
                      <a:pt x="123" y="126"/>
                    </a:cubicBezTo>
                    <a:cubicBezTo>
                      <a:pt x="123" y="128"/>
                      <a:pt x="119" y="129"/>
                      <a:pt x="122" y="129"/>
                    </a:cubicBezTo>
                    <a:cubicBezTo>
                      <a:pt x="126" y="129"/>
                      <a:pt x="124" y="125"/>
                      <a:pt x="125" y="123"/>
                    </a:cubicBezTo>
                    <a:cubicBezTo>
                      <a:pt x="125" y="123"/>
                      <a:pt x="129" y="127"/>
                      <a:pt x="128" y="129"/>
                    </a:cubicBezTo>
                    <a:cubicBezTo>
                      <a:pt x="125" y="133"/>
                      <a:pt x="129" y="130"/>
                      <a:pt x="131" y="132"/>
                    </a:cubicBezTo>
                    <a:cubicBezTo>
                      <a:pt x="134" y="135"/>
                      <a:pt x="134" y="136"/>
                      <a:pt x="134" y="139"/>
                    </a:cubicBezTo>
                    <a:cubicBezTo>
                      <a:pt x="133" y="142"/>
                      <a:pt x="137" y="145"/>
                      <a:pt x="139" y="145"/>
                    </a:cubicBezTo>
                    <a:cubicBezTo>
                      <a:pt x="141" y="146"/>
                      <a:pt x="143" y="147"/>
                      <a:pt x="145" y="147"/>
                    </a:cubicBezTo>
                    <a:cubicBezTo>
                      <a:pt x="147" y="147"/>
                      <a:pt x="151" y="152"/>
                      <a:pt x="153" y="151"/>
                    </a:cubicBezTo>
                    <a:cubicBezTo>
                      <a:pt x="155" y="150"/>
                      <a:pt x="157" y="149"/>
                      <a:pt x="158" y="147"/>
                    </a:cubicBezTo>
                    <a:cubicBezTo>
                      <a:pt x="158" y="147"/>
                      <a:pt x="160" y="144"/>
                      <a:pt x="161" y="145"/>
                    </a:cubicBezTo>
                    <a:cubicBezTo>
                      <a:pt x="161" y="146"/>
                      <a:pt x="159" y="147"/>
                      <a:pt x="160" y="148"/>
                    </a:cubicBezTo>
                    <a:cubicBezTo>
                      <a:pt x="161" y="149"/>
                      <a:pt x="161" y="146"/>
                      <a:pt x="162" y="146"/>
                    </a:cubicBezTo>
                    <a:cubicBezTo>
                      <a:pt x="162" y="146"/>
                      <a:pt x="164" y="149"/>
                      <a:pt x="165" y="149"/>
                    </a:cubicBezTo>
                    <a:cubicBezTo>
                      <a:pt x="165" y="150"/>
                      <a:pt x="167" y="152"/>
                      <a:pt x="168" y="152"/>
                    </a:cubicBezTo>
                    <a:cubicBezTo>
                      <a:pt x="167" y="152"/>
                      <a:pt x="170" y="149"/>
                      <a:pt x="170" y="149"/>
                    </a:cubicBezTo>
                    <a:cubicBezTo>
                      <a:pt x="172" y="148"/>
                      <a:pt x="173" y="146"/>
                      <a:pt x="174" y="145"/>
                    </a:cubicBezTo>
                    <a:cubicBezTo>
                      <a:pt x="177" y="144"/>
                      <a:pt x="185" y="146"/>
                      <a:pt x="185" y="142"/>
                    </a:cubicBezTo>
                    <a:cubicBezTo>
                      <a:pt x="186" y="137"/>
                      <a:pt x="187" y="134"/>
                      <a:pt x="188" y="130"/>
                    </a:cubicBezTo>
                    <a:cubicBezTo>
                      <a:pt x="190" y="126"/>
                      <a:pt x="191" y="122"/>
                      <a:pt x="194" y="118"/>
                    </a:cubicBezTo>
                    <a:cubicBezTo>
                      <a:pt x="195" y="117"/>
                      <a:pt x="197" y="116"/>
                      <a:pt x="198" y="114"/>
                    </a:cubicBezTo>
                    <a:cubicBezTo>
                      <a:pt x="198" y="113"/>
                      <a:pt x="198" y="113"/>
                      <a:pt x="198" y="112"/>
                    </a:cubicBezTo>
                    <a:cubicBezTo>
                      <a:pt x="199" y="111"/>
                      <a:pt x="200" y="110"/>
                      <a:pt x="200" y="108"/>
                    </a:cubicBezTo>
                    <a:cubicBezTo>
                      <a:pt x="201" y="106"/>
                      <a:pt x="200" y="104"/>
                      <a:pt x="201" y="102"/>
                    </a:cubicBezTo>
                    <a:cubicBezTo>
                      <a:pt x="201" y="101"/>
                      <a:pt x="202" y="100"/>
                      <a:pt x="202" y="99"/>
                    </a:cubicBezTo>
                    <a:cubicBezTo>
                      <a:pt x="203" y="98"/>
                      <a:pt x="201" y="97"/>
                      <a:pt x="202" y="96"/>
                    </a:cubicBezTo>
                    <a:cubicBezTo>
                      <a:pt x="203" y="95"/>
                      <a:pt x="204" y="92"/>
                      <a:pt x="203" y="91"/>
                    </a:cubicBezTo>
                    <a:cubicBezTo>
                      <a:pt x="203" y="89"/>
                      <a:pt x="202" y="88"/>
                      <a:pt x="202" y="87"/>
                    </a:cubicBezTo>
                    <a:cubicBezTo>
                      <a:pt x="201" y="86"/>
                      <a:pt x="201" y="84"/>
                      <a:pt x="201" y="83"/>
                    </a:cubicBezTo>
                    <a:cubicBezTo>
                      <a:pt x="200" y="79"/>
                      <a:pt x="203" y="77"/>
                      <a:pt x="202" y="73"/>
                    </a:cubicBezTo>
                    <a:cubicBezTo>
                      <a:pt x="202" y="74"/>
                      <a:pt x="201" y="76"/>
                      <a:pt x="200" y="76"/>
                    </a:cubicBezTo>
                    <a:cubicBezTo>
                      <a:pt x="198" y="76"/>
                      <a:pt x="197" y="72"/>
                      <a:pt x="196" y="70"/>
                    </a:cubicBezTo>
                    <a:cubicBezTo>
                      <a:pt x="194" y="67"/>
                      <a:pt x="190" y="67"/>
                      <a:pt x="190" y="62"/>
                    </a:cubicBezTo>
                    <a:cubicBezTo>
                      <a:pt x="189" y="60"/>
                      <a:pt x="188" y="60"/>
                      <a:pt x="187" y="59"/>
                    </a:cubicBezTo>
                    <a:cubicBezTo>
                      <a:pt x="185" y="58"/>
                      <a:pt x="185" y="61"/>
                      <a:pt x="184" y="59"/>
                    </a:cubicBezTo>
                    <a:cubicBezTo>
                      <a:pt x="184" y="56"/>
                      <a:pt x="183" y="55"/>
                      <a:pt x="181" y="53"/>
                    </a:cubicBezTo>
                    <a:cubicBezTo>
                      <a:pt x="181" y="53"/>
                      <a:pt x="180" y="52"/>
                      <a:pt x="180" y="51"/>
                    </a:cubicBezTo>
                    <a:cubicBezTo>
                      <a:pt x="179" y="51"/>
                      <a:pt x="180" y="49"/>
                      <a:pt x="180" y="50"/>
                    </a:cubicBezTo>
                    <a:cubicBezTo>
                      <a:pt x="178" y="48"/>
                      <a:pt x="176" y="47"/>
                      <a:pt x="174" y="46"/>
                    </a:cubicBezTo>
                    <a:cubicBezTo>
                      <a:pt x="172" y="44"/>
                      <a:pt x="169" y="45"/>
                      <a:pt x="168" y="43"/>
                    </a:cubicBezTo>
                    <a:cubicBezTo>
                      <a:pt x="166" y="41"/>
                      <a:pt x="167" y="37"/>
                      <a:pt x="166" y="36"/>
                    </a:cubicBezTo>
                    <a:cubicBezTo>
                      <a:pt x="166" y="34"/>
                      <a:pt x="166" y="32"/>
                      <a:pt x="165" y="31"/>
                    </a:cubicBezTo>
                    <a:cubicBezTo>
                      <a:pt x="164" y="30"/>
                      <a:pt x="163" y="30"/>
                      <a:pt x="163" y="28"/>
                    </a:cubicBezTo>
                    <a:cubicBezTo>
                      <a:pt x="163" y="26"/>
                      <a:pt x="163" y="23"/>
                      <a:pt x="161" y="20"/>
                    </a:cubicBezTo>
                    <a:cubicBezTo>
                      <a:pt x="160" y="20"/>
                      <a:pt x="158" y="17"/>
                      <a:pt x="158" y="18"/>
                    </a:cubicBezTo>
                    <a:cubicBezTo>
                      <a:pt x="156" y="18"/>
                      <a:pt x="156" y="19"/>
                      <a:pt x="155" y="17"/>
                    </a:cubicBezTo>
                    <a:cubicBezTo>
                      <a:pt x="153" y="15"/>
                      <a:pt x="154" y="11"/>
                      <a:pt x="152" y="8"/>
                    </a:cubicBezTo>
                    <a:cubicBezTo>
                      <a:pt x="152" y="7"/>
                      <a:pt x="148" y="0"/>
                      <a:pt x="148" y="0"/>
                    </a:cubicBezTo>
                    <a:cubicBezTo>
                      <a:pt x="147" y="0"/>
                      <a:pt x="147" y="2"/>
                      <a:pt x="147" y="3"/>
                    </a:cubicBezTo>
                    <a:cubicBezTo>
                      <a:pt x="147" y="4"/>
                      <a:pt x="146" y="5"/>
                      <a:pt x="145" y="6"/>
                    </a:cubicBezTo>
                    <a:cubicBezTo>
                      <a:pt x="145" y="6"/>
                      <a:pt x="143" y="8"/>
                      <a:pt x="144" y="9"/>
                    </a:cubicBezTo>
                    <a:cubicBezTo>
                      <a:pt x="144" y="9"/>
                      <a:pt x="146" y="9"/>
                      <a:pt x="145" y="10"/>
                    </a:cubicBezTo>
                    <a:cubicBezTo>
                      <a:pt x="144" y="10"/>
                      <a:pt x="143" y="15"/>
                      <a:pt x="143" y="16"/>
                    </a:cubicBezTo>
                    <a:cubicBezTo>
                      <a:pt x="144" y="18"/>
                      <a:pt x="144" y="20"/>
                      <a:pt x="144" y="22"/>
                    </a:cubicBezTo>
                    <a:cubicBezTo>
                      <a:pt x="143" y="26"/>
                      <a:pt x="143" y="36"/>
                      <a:pt x="137" y="36"/>
                    </a:cubicBezTo>
                    <a:cubicBezTo>
                      <a:pt x="133" y="36"/>
                      <a:pt x="133" y="32"/>
                      <a:pt x="130" y="31"/>
                    </a:cubicBezTo>
                    <a:cubicBezTo>
                      <a:pt x="128" y="30"/>
                      <a:pt x="126" y="30"/>
                      <a:pt x="124" y="28"/>
                    </a:cubicBezTo>
                    <a:cubicBezTo>
                      <a:pt x="123" y="27"/>
                      <a:pt x="112" y="21"/>
                      <a:pt x="113" y="20"/>
                    </a:cubicBezTo>
                    <a:cubicBezTo>
                      <a:pt x="113" y="19"/>
                      <a:pt x="114" y="18"/>
                      <a:pt x="115" y="17"/>
                    </a:cubicBezTo>
                    <a:cubicBezTo>
                      <a:pt x="115" y="16"/>
                      <a:pt x="117" y="16"/>
                      <a:pt x="117" y="15"/>
                    </a:cubicBezTo>
                    <a:cubicBezTo>
                      <a:pt x="117" y="15"/>
                      <a:pt x="116" y="14"/>
                      <a:pt x="116" y="13"/>
                    </a:cubicBezTo>
                    <a:cubicBezTo>
                      <a:pt x="117" y="12"/>
                      <a:pt x="117" y="12"/>
                      <a:pt x="118" y="11"/>
                    </a:cubicBezTo>
                    <a:cubicBezTo>
                      <a:pt x="118" y="10"/>
                      <a:pt x="120" y="9"/>
                      <a:pt x="121" y="8"/>
                    </a:cubicBezTo>
                    <a:cubicBezTo>
                      <a:pt x="121" y="7"/>
                      <a:pt x="119" y="5"/>
                      <a:pt x="118" y="6"/>
                    </a:cubicBezTo>
                    <a:cubicBezTo>
                      <a:pt x="118" y="6"/>
                      <a:pt x="117" y="8"/>
                      <a:pt x="117" y="8"/>
                    </a:cubicBezTo>
                    <a:cubicBezTo>
                      <a:pt x="116" y="7"/>
                      <a:pt x="116" y="7"/>
                      <a:pt x="115" y="6"/>
                    </a:cubicBezTo>
                    <a:cubicBezTo>
                      <a:pt x="115" y="5"/>
                      <a:pt x="113" y="7"/>
                      <a:pt x="112" y="7"/>
                    </a:cubicBezTo>
                    <a:cubicBezTo>
                      <a:pt x="111" y="8"/>
                      <a:pt x="110" y="7"/>
                      <a:pt x="109" y="7"/>
                    </a:cubicBezTo>
                    <a:cubicBezTo>
                      <a:pt x="107" y="6"/>
                      <a:pt x="104" y="5"/>
                      <a:pt x="101" y="4"/>
                    </a:cubicBezTo>
                    <a:cubicBezTo>
                      <a:pt x="99" y="4"/>
                      <a:pt x="103" y="5"/>
                      <a:pt x="101" y="4"/>
                    </a:cubicBezTo>
                    <a:close/>
                  </a:path>
                </a:pathLst>
              </a:custGeom>
              <a:grpFill/>
              <a:ln w="3175" cap="flat">
                <a:solidFill>
                  <a:schemeClr val="tx2">
                    <a:lumMod val="90000"/>
                  </a:schemeClr>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67" name="Freeform 472">
                <a:extLst>
                  <a:ext uri="{FF2B5EF4-FFF2-40B4-BE49-F238E27FC236}">
                    <a16:creationId xmlns:a16="http://schemas.microsoft.com/office/drawing/2014/main" id="{DFF20E48-7324-89AC-6ABB-B6E50C3DFFB2}"/>
                  </a:ext>
                </a:extLst>
              </p:cNvPr>
              <p:cNvSpPr>
                <a:spLocks/>
              </p:cNvSpPr>
              <p:nvPr/>
            </p:nvSpPr>
            <p:spPr bwMode="auto">
              <a:xfrm>
                <a:off x="9659096" y="4439930"/>
                <a:ext cx="109084" cy="66233"/>
              </a:xfrm>
              <a:custGeom>
                <a:avLst/>
                <a:gdLst>
                  <a:gd name="T0" fmla="*/ 0 w 21"/>
                  <a:gd name="T1" fmla="*/ 8 h 12"/>
                  <a:gd name="T2" fmla="*/ 6 w 21"/>
                  <a:gd name="T3" fmla="*/ 8 h 12"/>
                  <a:gd name="T4" fmla="*/ 9 w 21"/>
                  <a:gd name="T5" fmla="*/ 7 h 12"/>
                  <a:gd name="T6" fmla="*/ 13 w 21"/>
                  <a:gd name="T7" fmla="*/ 7 h 12"/>
                  <a:gd name="T8" fmla="*/ 14 w 21"/>
                  <a:gd name="T9" fmla="*/ 5 h 12"/>
                  <a:gd name="T10" fmla="*/ 17 w 21"/>
                  <a:gd name="T11" fmla="*/ 3 h 12"/>
                  <a:gd name="T12" fmla="*/ 20 w 21"/>
                  <a:gd name="T13" fmla="*/ 4 h 12"/>
                  <a:gd name="T14" fmla="*/ 18 w 21"/>
                  <a:gd name="T15" fmla="*/ 7 h 12"/>
                  <a:gd name="T16" fmla="*/ 11 w 21"/>
                  <a:gd name="T17" fmla="*/ 11 h 12"/>
                  <a:gd name="T18" fmla="*/ 0 w 21"/>
                  <a:gd name="T19" fmla="*/ 8 h 12"/>
                  <a:gd name="T20" fmla="*/ 0 w 21"/>
                  <a:gd name="T2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2">
                    <a:moveTo>
                      <a:pt x="0" y="8"/>
                    </a:moveTo>
                    <a:cubicBezTo>
                      <a:pt x="1" y="7"/>
                      <a:pt x="5" y="8"/>
                      <a:pt x="6" y="8"/>
                    </a:cubicBezTo>
                    <a:cubicBezTo>
                      <a:pt x="7" y="8"/>
                      <a:pt x="8" y="6"/>
                      <a:pt x="9" y="7"/>
                    </a:cubicBezTo>
                    <a:cubicBezTo>
                      <a:pt x="10" y="8"/>
                      <a:pt x="12" y="8"/>
                      <a:pt x="13" y="7"/>
                    </a:cubicBezTo>
                    <a:cubicBezTo>
                      <a:pt x="13" y="6"/>
                      <a:pt x="14" y="5"/>
                      <a:pt x="14" y="5"/>
                    </a:cubicBezTo>
                    <a:cubicBezTo>
                      <a:pt x="15" y="5"/>
                      <a:pt x="17" y="5"/>
                      <a:pt x="17" y="3"/>
                    </a:cubicBezTo>
                    <a:cubicBezTo>
                      <a:pt x="17" y="0"/>
                      <a:pt x="21" y="2"/>
                      <a:pt x="20" y="4"/>
                    </a:cubicBezTo>
                    <a:cubicBezTo>
                      <a:pt x="19" y="5"/>
                      <a:pt x="18" y="7"/>
                      <a:pt x="18" y="7"/>
                    </a:cubicBezTo>
                    <a:cubicBezTo>
                      <a:pt x="15" y="8"/>
                      <a:pt x="14" y="10"/>
                      <a:pt x="11" y="11"/>
                    </a:cubicBezTo>
                    <a:cubicBezTo>
                      <a:pt x="9" y="12"/>
                      <a:pt x="0" y="11"/>
                      <a:pt x="0" y="8"/>
                    </a:cubicBezTo>
                    <a:cubicBezTo>
                      <a:pt x="0" y="7"/>
                      <a:pt x="0" y="10"/>
                      <a:pt x="0" y="8"/>
                    </a:cubicBezTo>
                    <a:close/>
                  </a:path>
                </a:pathLst>
              </a:custGeom>
              <a:solidFill>
                <a:schemeClr val="tx2"/>
              </a:solidFill>
              <a:ln w="3175" cap="flat">
                <a:solidFill>
                  <a:schemeClr val="tx2">
                    <a:lumMod val="90000"/>
                  </a:schemeClr>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68" name="Freeform 473">
                <a:extLst>
                  <a:ext uri="{FF2B5EF4-FFF2-40B4-BE49-F238E27FC236}">
                    <a16:creationId xmlns:a16="http://schemas.microsoft.com/office/drawing/2014/main" id="{CA94122D-236D-1273-84B1-B9E581FC0567}"/>
                  </a:ext>
                </a:extLst>
              </p:cNvPr>
              <p:cNvSpPr>
                <a:spLocks/>
              </p:cNvSpPr>
              <p:nvPr/>
            </p:nvSpPr>
            <p:spPr bwMode="auto">
              <a:xfrm>
                <a:off x="9816463" y="4473991"/>
                <a:ext cx="46495" cy="60555"/>
              </a:xfrm>
              <a:custGeom>
                <a:avLst/>
                <a:gdLst>
                  <a:gd name="T0" fmla="*/ 1 w 9"/>
                  <a:gd name="T1" fmla="*/ 0 h 11"/>
                  <a:gd name="T2" fmla="*/ 8 w 9"/>
                  <a:gd name="T3" fmla="*/ 8 h 11"/>
                  <a:gd name="T4" fmla="*/ 5 w 9"/>
                  <a:gd name="T5" fmla="*/ 4 h 11"/>
                  <a:gd name="T6" fmla="*/ 1 w 9"/>
                  <a:gd name="T7" fmla="*/ 0 h 11"/>
                  <a:gd name="T8" fmla="*/ 1 w 9"/>
                  <a:gd name="T9" fmla="*/ 0 h 11"/>
                </a:gdLst>
                <a:ahLst/>
                <a:cxnLst>
                  <a:cxn ang="0">
                    <a:pos x="T0" y="T1"/>
                  </a:cxn>
                  <a:cxn ang="0">
                    <a:pos x="T2" y="T3"/>
                  </a:cxn>
                  <a:cxn ang="0">
                    <a:pos x="T4" y="T5"/>
                  </a:cxn>
                  <a:cxn ang="0">
                    <a:pos x="T6" y="T7"/>
                  </a:cxn>
                  <a:cxn ang="0">
                    <a:pos x="T8" y="T9"/>
                  </a:cxn>
                </a:cxnLst>
                <a:rect l="0" t="0" r="r" b="b"/>
                <a:pathLst>
                  <a:path w="9" h="11">
                    <a:moveTo>
                      <a:pt x="1" y="0"/>
                    </a:moveTo>
                    <a:cubicBezTo>
                      <a:pt x="0" y="1"/>
                      <a:pt x="5" y="11"/>
                      <a:pt x="8" y="8"/>
                    </a:cubicBezTo>
                    <a:cubicBezTo>
                      <a:pt x="9" y="6"/>
                      <a:pt x="6" y="4"/>
                      <a:pt x="5" y="4"/>
                    </a:cubicBezTo>
                    <a:cubicBezTo>
                      <a:pt x="4" y="3"/>
                      <a:pt x="1" y="0"/>
                      <a:pt x="1" y="0"/>
                    </a:cubicBezTo>
                    <a:cubicBezTo>
                      <a:pt x="0" y="1"/>
                      <a:pt x="2" y="0"/>
                      <a:pt x="1" y="0"/>
                    </a:cubicBezTo>
                    <a:close/>
                  </a:path>
                </a:pathLst>
              </a:custGeom>
              <a:solidFill>
                <a:schemeClr val="tx2"/>
              </a:solidFill>
              <a:ln w="3175" cap="flat">
                <a:solidFill>
                  <a:schemeClr val="tx2">
                    <a:lumMod val="90000"/>
                  </a:schemeClr>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69" name="Freeform 474">
                <a:extLst>
                  <a:ext uri="{FF2B5EF4-FFF2-40B4-BE49-F238E27FC236}">
                    <a16:creationId xmlns:a16="http://schemas.microsoft.com/office/drawing/2014/main" id="{880C5971-7B11-A4D9-2E4F-F69543EB4628}"/>
                  </a:ext>
                </a:extLst>
              </p:cNvPr>
              <p:cNvSpPr>
                <a:spLocks/>
              </p:cNvSpPr>
              <p:nvPr/>
            </p:nvSpPr>
            <p:spPr bwMode="auto">
              <a:xfrm>
                <a:off x="9952369" y="4585643"/>
                <a:ext cx="30400" cy="32169"/>
              </a:xfrm>
              <a:custGeom>
                <a:avLst/>
                <a:gdLst>
                  <a:gd name="T0" fmla="*/ 6 w 6"/>
                  <a:gd name="T1" fmla="*/ 4 h 6"/>
                  <a:gd name="T2" fmla="*/ 1 w 6"/>
                  <a:gd name="T3" fmla="*/ 2 h 6"/>
                  <a:gd name="T4" fmla="*/ 6 w 6"/>
                  <a:gd name="T5" fmla="*/ 4 h 6"/>
                  <a:gd name="T6" fmla="*/ 6 w 6"/>
                  <a:gd name="T7" fmla="*/ 4 h 6"/>
                </a:gdLst>
                <a:ahLst/>
                <a:cxnLst>
                  <a:cxn ang="0">
                    <a:pos x="T0" y="T1"/>
                  </a:cxn>
                  <a:cxn ang="0">
                    <a:pos x="T2" y="T3"/>
                  </a:cxn>
                  <a:cxn ang="0">
                    <a:pos x="T4" y="T5"/>
                  </a:cxn>
                  <a:cxn ang="0">
                    <a:pos x="T6" y="T7"/>
                  </a:cxn>
                </a:cxnLst>
                <a:rect l="0" t="0" r="r" b="b"/>
                <a:pathLst>
                  <a:path w="6" h="6">
                    <a:moveTo>
                      <a:pt x="6" y="4"/>
                    </a:moveTo>
                    <a:cubicBezTo>
                      <a:pt x="6" y="2"/>
                      <a:pt x="0" y="0"/>
                      <a:pt x="1" y="2"/>
                    </a:cubicBezTo>
                    <a:cubicBezTo>
                      <a:pt x="1" y="3"/>
                      <a:pt x="6" y="5"/>
                      <a:pt x="6" y="4"/>
                    </a:cubicBezTo>
                    <a:cubicBezTo>
                      <a:pt x="6" y="3"/>
                      <a:pt x="6" y="6"/>
                      <a:pt x="6" y="4"/>
                    </a:cubicBezTo>
                    <a:close/>
                  </a:path>
                </a:pathLst>
              </a:custGeom>
              <a:grpFill/>
              <a:ln w="3175" cap="flat">
                <a:solidFill>
                  <a:schemeClr val="tx2">
                    <a:lumMod val="90000"/>
                  </a:schemeClr>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70" name="Freeform 475">
                <a:extLst>
                  <a:ext uri="{FF2B5EF4-FFF2-40B4-BE49-F238E27FC236}">
                    <a16:creationId xmlns:a16="http://schemas.microsoft.com/office/drawing/2014/main" id="{BD69243B-A14B-17A6-D1B4-C10CBE89B1B7}"/>
                  </a:ext>
                </a:extLst>
              </p:cNvPr>
              <p:cNvSpPr>
                <a:spLocks/>
              </p:cNvSpPr>
              <p:nvPr/>
            </p:nvSpPr>
            <p:spPr bwMode="auto">
              <a:xfrm>
                <a:off x="9920181" y="4534548"/>
                <a:ext cx="48283" cy="34061"/>
              </a:xfrm>
              <a:custGeom>
                <a:avLst/>
                <a:gdLst>
                  <a:gd name="T0" fmla="*/ 8 w 9"/>
                  <a:gd name="T1" fmla="*/ 6 h 6"/>
                  <a:gd name="T2" fmla="*/ 0 w 9"/>
                  <a:gd name="T3" fmla="*/ 1 h 6"/>
                  <a:gd name="T4" fmla="*/ 3 w 9"/>
                  <a:gd name="T5" fmla="*/ 4 h 6"/>
                  <a:gd name="T6" fmla="*/ 8 w 9"/>
                  <a:gd name="T7" fmla="*/ 6 h 6"/>
                  <a:gd name="T8" fmla="*/ 8 w 9"/>
                  <a:gd name="T9" fmla="*/ 6 h 6"/>
                </a:gdLst>
                <a:ahLst/>
                <a:cxnLst>
                  <a:cxn ang="0">
                    <a:pos x="T0" y="T1"/>
                  </a:cxn>
                  <a:cxn ang="0">
                    <a:pos x="T2" y="T3"/>
                  </a:cxn>
                  <a:cxn ang="0">
                    <a:pos x="T4" y="T5"/>
                  </a:cxn>
                  <a:cxn ang="0">
                    <a:pos x="T6" y="T7"/>
                  </a:cxn>
                  <a:cxn ang="0">
                    <a:pos x="T8" y="T9"/>
                  </a:cxn>
                </a:cxnLst>
                <a:rect l="0" t="0" r="r" b="b"/>
                <a:pathLst>
                  <a:path w="9" h="6">
                    <a:moveTo>
                      <a:pt x="8" y="6"/>
                    </a:moveTo>
                    <a:cubicBezTo>
                      <a:pt x="6" y="5"/>
                      <a:pt x="3" y="0"/>
                      <a:pt x="0" y="1"/>
                    </a:cubicBezTo>
                    <a:cubicBezTo>
                      <a:pt x="0" y="2"/>
                      <a:pt x="3" y="3"/>
                      <a:pt x="3" y="4"/>
                    </a:cubicBezTo>
                    <a:cubicBezTo>
                      <a:pt x="5" y="4"/>
                      <a:pt x="6" y="5"/>
                      <a:pt x="8" y="6"/>
                    </a:cubicBezTo>
                    <a:cubicBezTo>
                      <a:pt x="9" y="6"/>
                      <a:pt x="6" y="5"/>
                      <a:pt x="8" y="6"/>
                    </a:cubicBezTo>
                    <a:close/>
                  </a:path>
                </a:pathLst>
              </a:custGeom>
              <a:grpFill/>
              <a:ln w="3175" cap="flat">
                <a:solidFill>
                  <a:schemeClr val="tx2">
                    <a:lumMod val="90000"/>
                  </a:schemeClr>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71" name="Freeform 476">
                <a:extLst>
                  <a:ext uri="{FF2B5EF4-FFF2-40B4-BE49-F238E27FC236}">
                    <a16:creationId xmlns:a16="http://schemas.microsoft.com/office/drawing/2014/main" id="{5F80C3BD-C275-CA85-7698-E6002ED16534}"/>
                  </a:ext>
                </a:extLst>
              </p:cNvPr>
              <p:cNvSpPr>
                <a:spLocks/>
              </p:cNvSpPr>
              <p:nvPr/>
            </p:nvSpPr>
            <p:spPr bwMode="auto">
              <a:xfrm>
                <a:off x="9873686" y="4511839"/>
                <a:ext cx="21459" cy="28387"/>
              </a:xfrm>
              <a:custGeom>
                <a:avLst/>
                <a:gdLst>
                  <a:gd name="T0" fmla="*/ 4 w 4"/>
                  <a:gd name="T1" fmla="*/ 4 h 5"/>
                  <a:gd name="T2" fmla="*/ 0 w 4"/>
                  <a:gd name="T3" fmla="*/ 0 h 5"/>
                  <a:gd name="T4" fmla="*/ 4 w 4"/>
                  <a:gd name="T5" fmla="*/ 4 h 5"/>
                </a:gdLst>
                <a:ahLst/>
                <a:cxnLst>
                  <a:cxn ang="0">
                    <a:pos x="T0" y="T1"/>
                  </a:cxn>
                  <a:cxn ang="0">
                    <a:pos x="T2" y="T3"/>
                  </a:cxn>
                  <a:cxn ang="0">
                    <a:pos x="T4" y="T5"/>
                  </a:cxn>
                </a:cxnLst>
                <a:rect l="0" t="0" r="r" b="b"/>
                <a:pathLst>
                  <a:path w="4" h="5">
                    <a:moveTo>
                      <a:pt x="4" y="4"/>
                    </a:moveTo>
                    <a:cubicBezTo>
                      <a:pt x="4" y="2"/>
                      <a:pt x="0" y="0"/>
                      <a:pt x="0" y="0"/>
                    </a:cubicBezTo>
                    <a:cubicBezTo>
                      <a:pt x="0" y="1"/>
                      <a:pt x="4" y="5"/>
                      <a:pt x="4" y="4"/>
                    </a:cubicBezTo>
                    <a:close/>
                  </a:path>
                </a:pathLst>
              </a:custGeom>
              <a:grpFill/>
              <a:ln w="3175" cap="flat">
                <a:solidFill>
                  <a:schemeClr val="tx2">
                    <a:lumMod val="90000"/>
                  </a:schemeClr>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72" name="Freeform 477">
                <a:extLst>
                  <a:ext uri="{FF2B5EF4-FFF2-40B4-BE49-F238E27FC236}">
                    <a16:creationId xmlns:a16="http://schemas.microsoft.com/office/drawing/2014/main" id="{9D571D69-E1F4-8464-9A07-E4E3CCC638EA}"/>
                  </a:ext>
                </a:extLst>
              </p:cNvPr>
              <p:cNvSpPr>
                <a:spLocks/>
              </p:cNvSpPr>
              <p:nvPr/>
            </p:nvSpPr>
            <p:spPr bwMode="auto">
              <a:xfrm>
                <a:off x="10066816" y="4901666"/>
                <a:ext cx="84047" cy="66233"/>
              </a:xfrm>
              <a:custGeom>
                <a:avLst/>
                <a:gdLst>
                  <a:gd name="T0" fmla="*/ 15 w 16"/>
                  <a:gd name="T1" fmla="*/ 11 h 12"/>
                  <a:gd name="T2" fmla="*/ 2 w 16"/>
                  <a:gd name="T3" fmla="*/ 0 h 12"/>
                  <a:gd name="T4" fmla="*/ 15 w 16"/>
                  <a:gd name="T5" fmla="*/ 11 h 12"/>
                </a:gdLst>
                <a:ahLst/>
                <a:cxnLst>
                  <a:cxn ang="0">
                    <a:pos x="T0" y="T1"/>
                  </a:cxn>
                  <a:cxn ang="0">
                    <a:pos x="T2" y="T3"/>
                  </a:cxn>
                  <a:cxn ang="0">
                    <a:pos x="T4" y="T5"/>
                  </a:cxn>
                </a:cxnLst>
                <a:rect l="0" t="0" r="r" b="b"/>
                <a:pathLst>
                  <a:path w="16" h="12">
                    <a:moveTo>
                      <a:pt x="15" y="11"/>
                    </a:moveTo>
                    <a:cubicBezTo>
                      <a:pt x="16" y="12"/>
                      <a:pt x="3" y="0"/>
                      <a:pt x="2" y="0"/>
                    </a:cubicBezTo>
                    <a:cubicBezTo>
                      <a:pt x="0" y="0"/>
                      <a:pt x="7" y="9"/>
                      <a:pt x="15" y="11"/>
                    </a:cubicBezTo>
                    <a:close/>
                  </a:path>
                </a:pathLst>
              </a:custGeom>
              <a:grpFill/>
              <a:ln w="3175" cap="flat">
                <a:solidFill>
                  <a:schemeClr val="tx2">
                    <a:lumMod val="90000"/>
                  </a:schemeClr>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73" name="Freeform 478">
                <a:extLst>
                  <a:ext uri="{FF2B5EF4-FFF2-40B4-BE49-F238E27FC236}">
                    <a16:creationId xmlns:a16="http://schemas.microsoft.com/office/drawing/2014/main" id="{9CBFB57C-069F-1294-7D05-E6ED825AFE07}"/>
                  </a:ext>
                </a:extLst>
              </p:cNvPr>
              <p:cNvSpPr>
                <a:spLocks/>
              </p:cNvSpPr>
              <p:nvPr/>
            </p:nvSpPr>
            <p:spPr bwMode="auto">
              <a:xfrm>
                <a:off x="10292136" y="5323663"/>
                <a:ext cx="59013" cy="77587"/>
              </a:xfrm>
              <a:custGeom>
                <a:avLst/>
                <a:gdLst>
                  <a:gd name="T0" fmla="*/ 11 w 11"/>
                  <a:gd name="T1" fmla="*/ 14 h 14"/>
                  <a:gd name="T2" fmla="*/ 9 w 11"/>
                  <a:gd name="T3" fmla="*/ 10 h 14"/>
                  <a:gd name="T4" fmla="*/ 9 w 11"/>
                  <a:gd name="T5" fmla="*/ 7 h 14"/>
                  <a:gd name="T6" fmla="*/ 0 w 11"/>
                  <a:gd name="T7" fmla="*/ 0 h 14"/>
                  <a:gd name="T8" fmla="*/ 3 w 11"/>
                  <a:gd name="T9" fmla="*/ 4 h 14"/>
                  <a:gd name="T10" fmla="*/ 5 w 11"/>
                  <a:gd name="T11" fmla="*/ 8 h 14"/>
                  <a:gd name="T12" fmla="*/ 8 w 11"/>
                  <a:gd name="T13" fmla="*/ 11 h 14"/>
                  <a:gd name="T14" fmla="*/ 11 w 11"/>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11" y="14"/>
                    </a:moveTo>
                    <a:cubicBezTo>
                      <a:pt x="10" y="12"/>
                      <a:pt x="11" y="11"/>
                      <a:pt x="9" y="10"/>
                    </a:cubicBezTo>
                    <a:cubicBezTo>
                      <a:pt x="8" y="8"/>
                      <a:pt x="9" y="8"/>
                      <a:pt x="9" y="7"/>
                    </a:cubicBezTo>
                    <a:cubicBezTo>
                      <a:pt x="8" y="5"/>
                      <a:pt x="0" y="1"/>
                      <a:pt x="0" y="0"/>
                    </a:cubicBezTo>
                    <a:cubicBezTo>
                      <a:pt x="0" y="1"/>
                      <a:pt x="3" y="3"/>
                      <a:pt x="3" y="4"/>
                    </a:cubicBezTo>
                    <a:cubicBezTo>
                      <a:pt x="4" y="6"/>
                      <a:pt x="4" y="7"/>
                      <a:pt x="5" y="8"/>
                    </a:cubicBezTo>
                    <a:cubicBezTo>
                      <a:pt x="6" y="9"/>
                      <a:pt x="9" y="10"/>
                      <a:pt x="8" y="11"/>
                    </a:cubicBezTo>
                    <a:cubicBezTo>
                      <a:pt x="8" y="13"/>
                      <a:pt x="9" y="13"/>
                      <a:pt x="11" y="14"/>
                    </a:cubicBezTo>
                    <a:close/>
                  </a:path>
                </a:pathLst>
              </a:custGeom>
              <a:grpFill/>
              <a:ln w="3175" cap="flat">
                <a:solidFill>
                  <a:schemeClr val="tx2">
                    <a:lumMod val="90000"/>
                  </a:schemeClr>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74" name="Freeform 479">
                <a:extLst>
                  <a:ext uri="{FF2B5EF4-FFF2-40B4-BE49-F238E27FC236}">
                    <a16:creationId xmlns:a16="http://schemas.microsoft.com/office/drawing/2014/main" id="{F08527DD-4B58-01AB-8FD8-3AA29AAFECD6}"/>
                  </a:ext>
                </a:extLst>
              </p:cNvPr>
              <p:cNvSpPr>
                <a:spLocks/>
              </p:cNvSpPr>
              <p:nvPr/>
            </p:nvSpPr>
            <p:spPr bwMode="auto">
              <a:xfrm>
                <a:off x="10308231" y="5395573"/>
                <a:ext cx="135906" cy="168421"/>
              </a:xfrm>
              <a:custGeom>
                <a:avLst/>
                <a:gdLst>
                  <a:gd name="T0" fmla="*/ 8 w 26"/>
                  <a:gd name="T1" fmla="*/ 2 h 30"/>
                  <a:gd name="T2" fmla="*/ 7 w 26"/>
                  <a:gd name="T3" fmla="*/ 11 h 30"/>
                  <a:gd name="T4" fmla="*/ 5 w 26"/>
                  <a:gd name="T5" fmla="*/ 18 h 30"/>
                  <a:gd name="T6" fmla="*/ 9 w 26"/>
                  <a:gd name="T7" fmla="*/ 25 h 30"/>
                  <a:gd name="T8" fmla="*/ 14 w 26"/>
                  <a:gd name="T9" fmla="*/ 26 h 30"/>
                  <a:gd name="T10" fmla="*/ 17 w 26"/>
                  <a:gd name="T11" fmla="*/ 22 h 30"/>
                  <a:gd name="T12" fmla="*/ 18 w 26"/>
                  <a:gd name="T13" fmla="*/ 16 h 30"/>
                  <a:gd name="T14" fmla="*/ 22 w 26"/>
                  <a:gd name="T15" fmla="*/ 14 h 30"/>
                  <a:gd name="T16" fmla="*/ 26 w 26"/>
                  <a:gd name="T17" fmla="*/ 10 h 30"/>
                  <a:gd name="T18" fmla="*/ 25 w 26"/>
                  <a:gd name="T19" fmla="*/ 6 h 30"/>
                  <a:gd name="T20" fmla="*/ 20 w 26"/>
                  <a:gd name="T21" fmla="*/ 8 h 30"/>
                  <a:gd name="T22" fmla="*/ 14 w 26"/>
                  <a:gd name="T23" fmla="*/ 5 h 30"/>
                  <a:gd name="T24" fmla="*/ 11 w 26"/>
                  <a:gd name="T25" fmla="*/ 0 h 30"/>
                  <a:gd name="T26" fmla="*/ 11 w 26"/>
                  <a:gd name="T27" fmla="*/ 3 h 30"/>
                  <a:gd name="T28" fmla="*/ 8 w 26"/>
                  <a:gd name="T29" fmla="*/ 2 h 30"/>
                  <a:gd name="T30" fmla="*/ 8 w 26"/>
                  <a:gd name="T31"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30">
                    <a:moveTo>
                      <a:pt x="8" y="2"/>
                    </a:moveTo>
                    <a:cubicBezTo>
                      <a:pt x="7" y="2"/>
                      <a:pt x="7" y="9"/>
                      <a:pt x="7" y="11"/>
                    </a:cubicBezTo>
                    <a:cubicBezTo>
                      <a:pt x="6" y="13"/>
                      <a:pt x="0" y="16"/>
                      <a:pt x="5" y="18"/>
                    </a:cubicBezTo>
                    <a:cubicBezTo>
                      <a:pt x="8" y="19"/>
                      <a:pt x="11" y="21"/>
                      <a:pt x="9" y="25"/>
                    </a:cubicBezTo>
                    <a:cubicBezTo>
                      <a:pt x="6" y="30"/>
                      <a:pt x="11" y="29"/>
                      <a:pt x="14" y="26"/>
                    </a:cubicBezTo>
                    <a:cubicBezTo>
                      <a:pt x="15" y="25"/>
                      <a:pt x="16" y="23"/>
                      <a:pt x="17" y="22"/>
                    </a:cubicBezTo>
                    <a:cubicBezTo>
                      <a:pt x="19" y="19"/>
                      <a:pt x="18" y="19"/>
                      <a:pt x="18" y="16"/>
                    </a:cubicBezTo>
                    <a:cubicBezTo>
                      <a:pt x="19" y="14"/>
                      <a:pt x="21" y="14"/>
                      <a:pt x="22" y="14"/>
                    </a:cubicBezTo>
                    <a:cubicBezTo>
                      <a:pt x="23" y="15"/>
                      <a:pt x="25" y="11"/>
                      <a:pt x="26" y="10"/>
                    </a:cubicBezTo>
                    <a:cubicBezTo>
                      <a:pt x="26" y="9"/>
                      <a:pt x="26" y="6"/>
                      <a:pt x="25" y="6"/>
                    </a:cubicBezTo>
                    <a:cubicBezTo>
                      <a:pt x="23" y="6"/>
                      <a:pt x="21" y="8"/>
                      <a:pt x="20" y="8"/>
                    </a:cubicBezTo>
                    <a:cubicBezTo>
                      <a:pt x="18" y="8"/>
                      <a:pt x="15" y="7"/>
                      <a:pt x="14" y="5"/>
                    </a:cubicBezTo>
                    <a:cubicBezTo>
                      <a:pt x="13" y="4"/>
                      <a:pt x="13" y="0"/>
                      <a:pt x="11" y="0"/>
                    </a:cubicBezTo>
                    <a:cubicBezTo>
                      <a:pt x="11" y="0"/>
                      <a:pt x="11" y="3"/>
                      <a:pt x="11" y="3"/>
                    </a:cubicBezTo>
                    <a:cubicBezTo>
                      <a:pt x="10" y="3"/>
                      <a:pt x="9" y="1"/>
                      <a:pt x="8" y="2"/>
                    </a:cubicBezTo>
                    <a:cubicBezTo>
                      <a:pt x="7" y="2"/>
                      <a:pt x="9" y="1"/>
                      <a:pt x="8" y="2"/>
                    </a:cubicBezTo>
                    <a:close/>
                  </a:path>
                </a:pathLst>
              </a:custGeom>
              <a:grpFill/>
              <a:ln w="3175" cap="flat">
                <a:solidFill>
                  <a:schemeClr val="tx2">
                    <a:lumMod val="90000"/>
                  </a:schemeClr>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75" name="Freeform 480">
                <a:extLst>
                  <a:ext uri="{FF2B5EF4-FFF2-40B4-BE49-F238E27FC236}">
                    <a16:creationId xmlns:a16="http://schemas.microsoft.com/office/drawing/2014/main" id="{DC01C5A3-13BF-0809-0B74-65CF726370DC}"/>
                  </a:ext>
                </a:extLst>
              </p:cNvPr>
              <p:cNvSpPr>
                <a:spLocks/>
              </p:cNvSpPr>
              <p:nvPr/>
            </p:nvSpPr>
            <p:spPr bwMode="auto">
              <a:xfrm>
                <a:off x="10129407" y="5518577"/>
                <a:ext cx="205650" cy="211945"/>
              </a:xfrm>
              <a:custGeom>
                <a:avLst/>
                <a:gdLst>
                  <a:gd name="T0" fmla="*/ 33 w 39"/>
                  <a:gd name="T1" fmla="*/ 4 h 38"/>
                  <a:gd name="T2" fmla="*/ 30 w 39"/>
                  <a:gd name="T3" fmla="*/ 1 h 38"/>
                  <a:gd name="T4" fmla="*/ 26 w 39"/>
                  <a:gd name="T5" fmla="*/ 8 h 38"/>
                  <a:gd name="T6" fmla="*/ 22 w 39"/>
                  <a:gd name="T7" fmla="*/ 13 h 38"/>
                  <a:gd name="T8" fmla="*/ 15 w 39"/>
                  <a:gd name="T9" fmla="*/ 18 h 38"/>
                  <a:gd name="T10" fmla="*/ 9 w 39"/>
                  <a:gd name="T11" fmla="*/ 22 h 38"/>
                  <a:gd name="T12" fmla="*/ 4 w 39"/>
                  <a:gd name="T13" fmla="*/ 27 h 38"/>
                  <a:gd name="T14" fmla="*/ 2 w 39"/>
                  <a:gd name="T15" fmla="*/ 33 h 38"/>
                  <a:gd name="T16" fmla="*/ 1 w 39"/>
                  <a:gd name="T17" fmla="*/ 34 h 38"/>
                  <a:gd name="T18" fmla="*/ 3 w 39"/>
                  <a:gd name="T19" fmla="*/ 35 h 38"/>
                  <a:gd name="T20" fmla="*/ 10 w 39"/>
                  <a:gd name="T21" fmla="*/ 37 h 38"/>
                  <a:gd name="T22" fmla="*/ 19 w 39"/>
                  <a:gd name="T23" fmla="*/ 34 h 38"/>
                  <a:gd name="T24" fmla="*/ 22 w 39"/>
                  <a:gd name="T25" fmla="*/ 27 h 38"/>
                  <a:gd name="T26" fmla="*/ 27 w 39"/>
                  <a:gd name="T27" fmla="*/ 22 h 38"/>
                  <a:gd name="T28" fmla="*/ 29 w 39"/>
                  <a:gd name="T29" fmla="*/ 21 h 38"/>
                  <a:gd name="T30" fmla="*/ 33 w 39"/>
                  <a:gd name="T31" fmla="*/ 21 h 38"/>
                  <a:gd name="T32" fmla="*/ 32 w 39"/>
                  <a:gd name="T33" fmla="*/ 19 h 38"/>
                  <a:gd name="T34" fmla="*/ 32 w 39"/>
                  <a:gd name="T35" fmla="*/ 17 h 38"/>
                  <a:gd name="T36" fmla="*/ 38 w 39"/>
                  <a:gd name="T37" fmla="*/ 9 h 38"/>
                  <a:gd name="T38" fmla="*/ 38 w 39"/>
                  <a:gd name="T39" fmla="*/ 6 h 38"/>
                  <a:gd name="T40" fmla="*/ 38 w 39"/>
                  <a:gd name="T41" fmla="*/ 4 h 38"/>
                  <a:gd name="T42" fmla="*/ 37 w 39"/>
                  <a:gd name="T43" fmla="*/ 4 h 38"/>
                  <a:gd name="T44" fmla="*/ 37 w 39"/>
                  <a:gd name="T45" fmla="*/ 2 h 38"/>
                  <a:gd name="T46" fmla="*/ 33 w 39"/>
                  <a:gd name="T47"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 h="38">
                    <a:moveTo>
                      <a:pt x="33" y="4"/>
                    </a:moveTo>
                    <a:cubicBezTo>
                      <a:pt x="33" y="4"/>
                      <a:pt x="32" y="0"/>
                      <a:pt x="30" y="1"/>
                    </a:cubicBezTo>
                    <a:cubicBezTo>
                      <a:pt x="27" y="3"/>
                      <a:pt x="28" y="5"/>
                      <a:pt x="26" y="8"/>
                    </a:cubicBezTo>
                    <a:cubicBezTo>
                      <a:pt x="25" y="9"/>
                      <a:pt x="24" y="12"/>
                      <a:pt x="22" y="13"/>
                    </a:cubicBezTo>
                    <a:cubicBezTo>
                      <a:pt x="20" y="16"/>
                      <a:pt x="18" y="17"/>
                      <a:pt x="15" y="18"/>
                    </a:cubicBezTo>
                    <a:cubicBezTo>
                      <a:pt x="13" y="19"/>
                      <a:pt x="12" y="21"/>
                      <a:pt x="9" y="22"/>
                    </a:cubicBezTo>
                    <a:cubicBezTo>
                      <a:pt x="7" y="23"/>
                      <a:pt x="7" y="27"/>
                      <a:pt x="4" y="27"/>
                    </a:cubicBezTo>
                    <a:cubicBezTo>
                      <a:pt x="0" y="28"/>
                      <a:pt x="4" y="31"/>
                      <a:pt x="2" y="33"/>
                    </a:cubicBezTo>
                    <a:cubicBezTo>
                      <a:pt x="1" y="33"/>
                      <a:pt x="0" y="33"/>
                      <a:pt x="1" y="34"/>
                    </a:cubicBezTo>
                    <a:cubicBezTo>
                      <a:pt x="1" y="35"/>
                      <a:pt x="1" y="35"/>
                      <a:pt x="3" y="35"/>
                    </a:cubicBezTo>
                    <a:cubicBezTo>
                      <a:pt x="5" y="35"/>
                      <a:pt x="8" y="37"/>
                      <a:pt x="10" y="37"/>
                    </a:cubicBezTo>
                    <a:cubicBezTo>
                      <a:pt x="14" y="38"/>
                      <a:pt x="16" y="36"/>
                      <a:pt x="19" y="34"/>
                    </a:cubicBezTo>
                    <a:cubicBezTo>
                      <a:pt x="21" y="32"/>
                      <a:pt x="22" y="30"/>
                      <a:pt x="22" y="27"/>
                    </a:cubicBezTo>
                    <a:cubicBezTo>
                      <a:pt x="23" y="24"/>
                      <a:pt x="24" y="24"/>
                      <a:pt x="27" y="22"/>
                    </a:cubicBezTo>
                    <a:cubicBezTo>
                      <a:pt x="28" y="22"/>
                      <a:pt x="28" y="21"/>
                      <a:pt x="29" y="21"/>
                    </a:cubicBezTo>
                    <a:cubicBezTo>
                      <a:pt x="30" y="21"/>
                      <a:pt x="31" y="21"/>
                      <a:pt x="33" y="21"/>
                    </a:cubicBezTo>
                    <a:cubicBezTo>
                      <a:pt x="34" y="20"/>
                      <a:pt x="33" y="19"/>
                      <a:pt x="32" y="19"/>
                    </a:cubicBezTo>
                    <a:cubicBezTo>
                      <a:pt x="31" y="18"/>
                      <a:pt x="31" y="18"/>
                      <a:pt x="32" y="17"/>
                    </a:cubicBezTo>
                    <a:cubicBezTo>
                      <a:pt x="34" y="14"/>
                      <a:pt x="36" y="12"/>
                      <a:pt x="38" y="9"/>
                    </a:cubicBezTo>
                    <a:cubicBezTo>
                      <a:pt x="38" y="8"/>
                      <a:pt x="38" y="7"/>
                      <a:pt x="38" y="6"/>
                    </a:cubicBezTo>
                    <a:cubicBezTo>
                      <a:pt x="38" y="5"/>
                      <a:pt x="38" y="5"/>
                      <a:pt x="38" y="4"/>
                    </a:cubicBezTo>
                    <a:cubicBezTo>
                      <a:pt x="39" y="3"/>
                      <a:pt x="37" y="4"/>
                      <a:pt x="37" y="4"/>
                    </a:cubicBezTo>
                    <a:cubicBezTo>
                      <a:pt x="37" y="3"/>
                      <a:pt x="37" y="3"/>
                      <a:pt x="37" y="2"/>
                    </a:cubicBezTo>
                    <a:cubicBezTo>
                      <a:pt x="36" y="3"/>
                      <a:pt x="35" y="5"/>
                      <a:pt x="33" y="4"/>
                    </a:cubicBezTo>
                    <a:close/>
                  </a:path>
                </a:pathLst>
              </a:custGeom>
              <a:grpFill/>
              <a:ln w="3175" cap="flat">
                <a:solidFill>
                  <a:schemeClr val="tx2">
                    <a:lumMod val="90000"/>
                  </a:schemeClr>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76" name="Freeform 481">
                <a:extLst>
                  <a:ext uri="{FF2B5EF4-FFF2-40B4-BE49-F238E27FC236}">
                    <a16:creationId xmlns:a16="http://schemas.microsoft.com/office/drawing/2014/main" id="{D5851BD3-A193-9626-3A52-93738C535500}"/>
                  </a:ext>
                </a:extLst>
              </p:cNvPr>
              <p:cNvSpPr>
                <a:spLocks/>
              </p:cNvSpPr>
              <p:nvPr/>
            </p:nvSpPr>
            <p:spPr bwMode="auto">
              <a:xfrm>
                <a:off x="10161594" y="5730523"/>
                <a:ext cx="10730" cy="11355"/>
              </a:xfrm>
              <a:custGeom>
                <a:avLst/>
                <a:gdLst>
                  <a:gd name="T0" fmla="*/ 2 w 2"/>
                  <a:gd name="T1" fmla="*/ 2 h 2"/>
                  <a:gd name="T2" fmla="*/ 1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2" y="1"/>
                      <a:pt x="1" y="1"/>
                      <a:pt x="1" y="0"/>
                    </a:cubicBezTo>
                    <a:cubicBezTo>
                      <a:pt x="0" y="1"/>
                      <a:pt x="0" y="1"/>
                      <a:pt x="0" y="2"/>
                    </a:cubicBezTo>
                    <a:cubicBezTo>
                      <a:pt x="1" y="2"/>
                      <a:pt x="2" y="2"/>
                      <a:pt x="2" y="2"/>
                    </a:cubicBezTo>
                    <a:close/>
                  </a:path>
                </a:pathLst>
              </a:custGeom>
              <a:grpFill/>
              <a:ln w="3175" cap="flat">
                <a:solidFill>
                  <a:schemeClr val="tx2">
                    <a:lumMod val="90000"/>
                  </a:schemeClr>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77" name="Freeform 482">
                <a:extLst>
                  <a:ext uri="{FF2B5EF4-FFF2-40B4-BE49-F238E27FC236}">
                    <a16:creationId xmlns:a16="http://schemas.microsoft.com/office/drawing/2014/main" id="{958A1855-C2D2-07E0-74D7-035A0AAC648C}"/>
                  </a:ext>
                </a:extLst>
              </p:cNvPr>
              <p:cNvSpPr>
                <a:spLocks/>
              </p:cNvSpPr>
              <p:nvPr/>
            </p:nvSpPr>
            <p:spPr bwMode="auto">
              <a:xfrm>
                <a:off x="9558954" y="5524255"/>
                <a:ext cx="100143" cy="100296"/>
              </a:xfrm>
              <a:custGeom>
                <a:avLst/>
                <a:gdLst>
                  <a:gd name="T0" fmla="*/ 0 w 19"/>
                  <a:gd name="T1" fmla="*/ 2 h 18"/>
                  <a:gd name="T2" fmla="*/ 2 w 19"/>
                  <a:gd name="T3" fmla="*/ 7 h 18"/>
                  <a:gd name="T4" fmla="*/ 4 w 19"/>
                  <a:gd name="T5" fmla="*/ 10 h 18"/>
                  <a:gd name="T6" fmla="*/ 3 w 19"/>
                  <a:gd name="T7" fmla="*/ 12 h 18"/>
                  <a:gd name="T8" fmla="*/ 9 w 19"/>
                  <a:gd name="T9" fmla="*/ 18 h 18"/>
                  <a:gd name="T10" fmla="*/ 12 w 19"/>
                  <a:gd name="T11" fmla="*/ 15 h 18"/>
                  <a:gd name="T12" fmla="*/ 13 w 19"/>
                  <a:gd name="T13" fmla="*/ 17 h 18"/>
                  <a:gd name="T14" fmla="*/ 14 w 19"/>
                  <a:gd name="T15" fmla="*/ 14 h 18"/>
                  <a:gd name="T16" fmla="*/ 16 w 19"/>
                  <a:gd name="T17" fmla="*/ 15 h 18"/>
                  <a:gd name="T18" fmla="*/ 18 w 19"/>
                  <a:gd name="T19" fmla="*/ 7 h 18"/>
                  <a:gd name="T20" fmla="*/ 16 w 19"/>
                  <a:gd name="T21" fmla="*/ 1 h 18"/>
                  <a:gd name="T22" fmla="*/ 7 w 19"/>
                  <a:gd name="T23" fmla="*/ 3 h 18"/>
                  <a:gd name="T24" fmla="*/ 0 w 19"/>
                  <a:gd name="T25" fmla="*/ 2 h 18"/>
                  <a:gd name="T26" fmla="*/ 0 w 19"/>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8">
                    <a:moveTo>
                      <a:pt x="0" y="2"/>
                    </a:moveTo>
                    <a:cubicBezTo>
                      <a:pt x="0" y="3"/>
                      <a:pt x="2" y="6"/>
                      <a:pt x="2" y="7"/>
                    </a:cubicBezTo>
                    <a:cubicBezTo>
                      <a:pt x="3" y="8"/>
                      <a:pt x="4" y="9"/>
                      <a:pt x="4" y="10"/>
                    </a:cubicBezTo>
                    <a:cubicBezTo>
                      <a:pt x="4" y="11"/>
                      <a:pt x="3" y="11"/>
                      <a:pt x="3" y="12"/>
                    </a:cubicBezTo>
                    <a:cubicBezTo>
                      <a:pt x="4" y="15"/>
                      <a:pt x="7" y="17"/>
                      <a:pt x="9" y="18"/>
                    </a:cubicBezTo>
                    <a:cubicBezTo>
                      <a:pt x="11" y="18"/>
                      <a:pt x="11" y="16"/>
                      <a:pt x="12" y="15"/>
                    </a:cubicBezTo>
                    <a:cubicBezTo>
                      <a:pt x="12" y="15"/>
                      <a:pt x="13" y="17"/>
                      <a:pt x="13" y="17"/>
                    </a:cubicBezTo>
                    <a:cubicBezTo>
                      <a:pt x="13" y="16"/>
                      <a:pt x="13" y="14"/>
                      <a:pt x="14" y="14"/>
                    </a:cubicBezTo>
                    <a:cubicBezTo>
                      <a:pt x="15" y="13"/>
                      <a:pt x="15" y="15"/>
                      <a:pt x="16" y="15"/>
                    </a:cubicBezTo>
                    <a:cubicBezTo>
                      <a:pt x="15" y="15"/>
                      <a:pt x="18" y="8"/>
                      <a:pt x="18" y="7"/>
                    </a:cubicBezTo>
                    <a:cubicBezTo>
                      <a:pt x="18" y="6"/>
                      <a:pt x="19" y="0"/>
                      <a:pt x="16" y="1"/>
                    </a:cubicBezTo>
                    <a:cubicBezTo>
                      <a:pt x="13" y="2"/>
                      <a:pt x="10" y="4"/>
                      <a:pt x="7" y="3"/>
                    </a:cubicBezTo>
                    <a:cubicBezTo>
                      <a:pt x="6" y="3"/>
                      <a:pt x="1" y="0"/>
                      <a:pt x="0" y="2"/>
                    </a:cubicBezTo>
                    <a:cubicBezTo>
                      <a:pt x="0" y="3"/>
                      <a:pt x="1" y="0"/>
                      <a:pt x="0" y="2"/>
                    </a:cubicBezTo>
                    <a:close/>
                  </a:path>
                </a:pathLst>
              </a:custGeom>
              <a:grpFill/>
              <a:ln w="3175" cap="flat">
                <a:solidFill>
                  <a:schemeClr val="tx2">
                    <a:lumMod val="90000"/>
                  </a:schemeClr>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78" name="Freeform 483">
                <a:extLst>
                  <a:ext uri="{FF2B5EF4-FFF2-40B4-BE49-F238E27FC236}">
                    <a16:creationId xmlns:a16="http://schemas.microsoft.com/office/drawing/2014/main" id="{EB02F389-3B2A-086A-C585-07EA7AA39B0A}"/>
                  </a:ext>
                </a:extLst>
              </p:cNvPr>
              <p:cNvSpPr>
                <a:spLocks/>
              </p:cNvSpPr>
              <p:nvPr/>
            </p:nvSpPr>
            <p:spPr bwMode="auto">
              <a:xfrm>
                <a:off x="9637637" y="5495869"/>
                <a:ext cx="16094" cy="28387"/>
              </a:xfrm>
              <a:custGeom>
                <a:avLst/>
                <a:gdLst>
                  <a:gd name="T0" fmla="*/ 3 w 3"/>
                  <a:gd name="T1" fmla="*/ 4 h 5"/>
                  <a:gd name="T2" fmla="*/ 1 w 3"/>
                  <a:gd name="T3" fmla="*/ 0 h 5"/>
                  <a:gd name="T4" fmla="*/ 3 w 3"/>
                  <a:gd name="T5" fmla="*/ 4 h 5"/>
                </a:gdLst>
                <a:ahLst/>
                <a:cxnLst>
                  <a:cxn ang="0">
                    <a:pos x="T0" y="T1"/>
                  </a:cxn>
                  <a:cxn ang="0">
                    <a:pos x="T2" y="T3"/>
                  </a:cxn>
                  <a:cxn ang="0">
                    <a:pos x="T4" y="T5"/>
                  </a:cxn>
                </a:cxnLst>
                <a:rect l="0" t="0" r="r" b="b"/>
                <a:pathLst>
                  <a:path w="3" h="5">
                    <a:moveTo>
                      <a:pt x="3" y="4"/>
                    </a:moveTo>
                    <a:cubicBezTo>
                      <a:pt x="3" y="5"/>
                      <a:pt x="0" y="1"/>
                      <a:pt x="1" y="0"/>
                    </a:cubicBezTo>
                    <a:cubicBezTo>
                      <a:pt x="2" y="0"/>
                      <a:pt x="3" y="1"/>
                      <a:pt x="3" y="4"/>
                    </a:cubicBezTo>
                    <a:close/>
                  </a:path>
                </a:pathLst>
              </a:custGeom>
              <a:grpFill/>
              <a:ln w="3175" cap="flat">
                <a:solidFill>
                  <a:schemeClr val="tx2">
                    <a:lumMod val="90000"/>
                  </a:schemeClr>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79" name="Freeform 484">
                <a:extLst>
                  <a:ext uri="{FF2B5EF4-FFF2-40B4-BE49-F238E27FC236}">
                    <a16:creationId xmlns:a16="http://schemas.microsoft.com/office/drawing/2014/main" id="{12CB52C3-633A-89EE-8370-BBE75E263276}"/>
                  </a:ext>
                </a:extLst>
              </p:cNvPr>
              <p:cNvSpPr>
                <a:spLocks/>
              </p:cNvSpPr>
              <p:nvPr/>
            </p:nvSpPr>
            <p:spPr bwMode="auto">
              <a:xfrm>
                <a:off x="9532130" y="5495869"/>
                <a:ext cx="10730" cy="11355"/>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2"/>
                      <a:pt x="0" y="0"/>
                      <a:pt x="1" y="0"/>
                    </a:cubicBezTo>
                    <a:cubicBezTo>
                      <a:pt x="2" y="0"/>
                      <a:pt x="2" y="2"/>
                      <a:pt x="1" y="2"/>
                    </a:cubicBezTo>
                    <a:close/>
                  </a:path>
                </a:pathLst>
              </a:custGeom>
              <a:grpFill/>
              <a:ln w="3175" cap="flat">
                <a:solidFill>
                  <a:schemeClr val="tx2">
                    <a:lumMod val="90000"/>
                  </a:schemeClr>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80" name="Freeform 612">
                <a:extLst>
                  <a:ext uri="{FF2B5EF4-FFF2-40B4-BE49-F238E27FC236}">
                    <a16:creationId xmlns:a16="http://schemas.microsoft.com/office/drawing/2014/main" id="{AB7A5445-748D-916F-A09A-F55200DDBFBE}"/>
                  </a:ext>
                </a:extLst>
              </p:cNvPr>
              <p:cNvSpPr>
                <a:spLocks/>
              </p:cNvSpPr>
              <p:nvPr/>
            </p:nvSpPr>
            <p:spPr bwMode="auto">
              <a:xfrm>
                <a:off x="9344362" y="5357725"/>
                <a:ext cx="35765" cy="28387"/>
              </a:xfrm>
              <a:custGeom>
                <a:avLst/>
                <a:gdLst>
                  <a:gd name="T0" fmla="*/ 6 w 7"/>
                  <a:gd name="T1" fmla="*/ 2 h 5"/>
                  <a:gd name="T2" fmla="*/ 1 w 7"/>
                  <a:gd name="T3" fmla="*/ 2 h 5"/>
                  <a:gd name="T4" fmla="*/ 6 w 7"/>
                  <a:gd name="T5" fmla="*/ 2 h 5"/>
                </a:gdLst>
                <a:ahLst/>
                <a:cxnLst>
                  <a:cxn ang="0">
                    <a:pos x="T0" y="T1"/>
                  </a:cxn>
                  <a:cxn ang="0">
                    <a:pos x="T2" y="T3"/>
                  </a:cxn>
                  <a:cxn ang="0">
                    <a:pos x="T4" y="T5"/>
                  </a:cxn>
                </a:cxnLst>
                <a:rect l="0" t="0" r="r" b="b"/>
                <a:pathLst>
                  <a:path w="7" h="5">
                    <a:moveTo>
                      <a:pt x="6" y="2"/>
                    </a:moveTo>
                    <a:cubicBezTo>
                      <a:pt x="7" y="0"/>
                      <a:pt x="0" y="1"/>
                      <a:pt x="1" y="2"/>
                    </a:cubicBezTo>
                    <a:cubicBezTo>
                      <a:pt x="1" y="3"/>
                      <a:pt x="5" y="5"/>
                      <a:pt x="6" y="2"/>
                    </a:cubicBezTo>
                    <a:close/>
                  </a:path>
                </a:pathLst>
              </a:custGeom>
              <a:grpFill/>
              <a:ln w="3175" cap="flat">
                <a:solidFill>
                  <a:schemeClr val="tx2">
                    <a:lumMod val="90000"/>
                  </a:schemeClr>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81" name="Freeform 708">
                <a:extLst>
                  <a:ext uri="{FF2B5EF4-FFF2-40B4-BE49-F238E27FC236}">
                    <a16:creationId xmlns:a16="http://schemas.microsoft.com/office/drawing/2014/main" id="{1067DFAC-C8BA-712B-8FA4-C97AD1F046CB}"/>
                  </a:ext>
                </a:extLst>
              </p:cNvPr>
              <p:cNvSpPr>
                <a:spLocks/>
              </p:cNvSpPr>
              <p:nvPr/>
            </p:nvSpPr>
            <p:spPr bwMode="auto">
              <a:xfrm>
                <a:off x="9458810" y="4402083"/>
                <a:ext cx="268238" cy="227083"/>
              </a:xfrm>
              <a:custGeom>
                <a:avLst/>
                <a:gdLst>
                  <a:gd name="T0" fmla="*/ 50 w 51"/>
                  <a:gd name="T1" fmla="*/ 39 h 41"/>
                  <a:gd name="T2" fmla="*/ 45 w 51"/>
                  <a:gd name="T3" fmla="*/ 37 h 41"/>
                  <a:gd name="T4" fmla="*/ 47 w 51"/>
                  <a:gd name="T5" fmla="*/ 36 h 41"/>
                  <a:gd name="T6" fmla="*/ 42 w 51"/>
                  <a:gd name="T7" fmla="*/ 34 h 41"/>
                  <a:gd name="T8" fmla="*/ 38 w 51"/>
                  <a:gd name="T9" fmla="*/ 30 h 41"/>
                  <a:gd name="T10" fmla="*/ 37 w 51"/>
                  <a:gd name="T11" fmla="*/ 28 h 41"/>
                  <a:gd name="T12" fmla="*/ 34 w 51"/>
                  <a:gd name="T13" fmla="*/ 26 h 41"/>
                  <a:gd name="T14" fmla="*/ 29 w 51"/>
                  <a:gd name="T15" fmla="*/ 21 h 41"/>
                  <a:gd name="T16" fmla="*/ 34 w 51"/>
                  <a:gd name="T17" fmla="*/ 21 h 41"/>
                  <a:gd name="T18" fmla="*/ 34 w 51"/>
                  <a:gd name="T19" fmla="*/ 18 h 41"/>
                  <a:gd name="T20" fmla="*/ 31 w 51"/>
                  <a:gd name="T21" fmla="*/ 17 h 41"/>
                  <a:gd name="T22" fmla="*/ 25 w 51"/>
                  <a:gd name="T23" fmla="*/ 12 h 41"/>
                  <a:gd name="T24" fmla="*/ 19 w 51"/>
                  <a:gd name="T25" fmla="*/ 7 h 41"/>
                  <a:gd name="T26" fmla="*/ 16 w 51"/>
                  <a:gd name="T27" fmla="*/ 6 h 41"/>
                  <a:gd name="T28" fmla="*/ 13 w 51"/>
                  <a:gd name="T29" fmla="*/ 4 h 41"/>
                  <a:gd name="T30" fmla="*/ 8 w 51"/>
                  <a:gd name="T31" fmla="*/ 2 h 41"/>
                  <a:gd name="T32" fmla="*/ 1 w 51"/>
                  <a:gd name="T33" fmla="*/ 0 h 41"/>
                  <a:gd name="T34" fmla="*/ 1 w 51"/>
                  <a:gd name="T35" fmla="*/ 10 h 41"/>
                  <a:gd name="T36" fmla="*/ 1 w 51"/>
                  <a:gd name="T37" fmla="*/ 20 h 41"/>
                  <a:gd name="T38" fmla="*/ 1 w 51"/>
                  <a:gd name="T39" fmla="*/ 25 h 41"/>
                  <a:gd name="T40" fmla="*/ 1 w 51"/>
                  <a:gd name="T41" fmla="*/ 30 h 41"/>
                  <a:gd name="T42" fmla="*/ 4 w 51"/>
                  <a:gd name="T43" fmla="*/ 33 h 41"/>
                  <a:gd name="T44" fmla="*/ 13 w 51"/>
                  <a:gd name="T45" fmla="*/ 31 h 41"/>
                  <a:gd name="T46" fmla="*/ 9 w 51"/>
                  <a:gd name="T47" fmla="*/ 28 h 41"/>
                  <a:gd name="T48" fmla="*/ 14 w 51"/>
                  <a:gd name="T49" fmla="*/ 30 h 41"/>
                  <a:gd name="T50" fmla="*/ 13 w 51"/>
                  <a:gd name="T51" fmla="*/ 26 h 41"/>
                  <a:gd name="T52" fmla="*/ 15 w 51"/>
                  <a:gd name="T53" fmla="*/ 27 h 41"/>
                  <a:gd name="T54" fmla="*/ 18 w 51"/>
                  <a:gd name="T55" fmla="*/ 25 h 41"/>
                  <a:gd name="T56" fmla="*/ 26 w 51"/>
                  <a:gd name="T57" fmla="*/ 27 h 41"/>
                  <a:gd name="T58" fmla="*/ 31 w 51"/>
                  <a:gd name="T59" fmla="*/ 33 h 41"/>
                  <a:gd name="T60" fmla="*/ 36 w 51"/>
                  <a:gd name="T61" fmla="*/ 38 h 41"/>
                  <a:gd name="T62" fmla="*/ 45 w 51"/>
                  <a:gd name="T63" fmla="*/ 40 h 41"/>
                  <a:gd name="T64" fmla="*/ 48 w 51"/>
                  <a:gd name="T65" fmla="*/ 40 h 41"/>
                  <a:gd name="T66" fmla="*/ 50 w 51"/>
                  <a:gd name="T67" fmla="*/ 39 h 41"/>
                  <a:gd name="T68" fmla="*/ 50 w 51"/>
                  <a:gd name="T69"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41">
                    <a:moveTo>
                      <a:pt x="50" y="39"/>
                    </a:moveTo>
                    <a:cubicBezTo>
                      <a:pt x="48" y="38"/>
                      <a:pt x="46" y="38"/>
                      <a:pt x="45" y="37"/>
                    </a:cubicBezTo>
                    <a:cubicBezTo>
                      <a:pt x="44" y="36"/>
                      <a:pt x="46" y="35"/>
                      <a:pt x="47" y="36"/>
                    </a:cubicBezTo>
                    <a:cubicBezTo>
                      <a:pt x="45" y="35"/>
                      <a:pt x="42" y="36"/>
                      <a:pt x="42" y="34"/>
                    </a:cubicBezTo>
                    <a:cubicBezTo>
                      <a:pt x="42" y="32"/>
                      <a:pt x="39" y="32"/>
                      <a:pt x="38" y="30"/>
                    </a:cubicBezTo>
                    <a:cubicBezTo>
                      <a:pt x="37" y="29"/>
                      <a:pt x="38" y="29"/>
                      <a:pt x="37" y="28"/>
                    </a:cubicBezTo>
                    <a:cubicBezTo>
                      <a:pt x="36" y="27"/>
                      <a:pt x="35" y="27"/>
                      <a:pt x="34" y="26"/>
                    </a:cubicBezTo>
                    <a:cubicBezTo>
                      <a:pt x="34" y="26"/>
                      <a:pt x="30" y="21"/>
                      <a:pt x="29" y="21"/>
                    </a:cubicBezTo>
                    <a:cubicBezTo>
                      <a:pt x="30" y="20"/>
                      <a:pt x="33" y="21"/>
                      <a:pt x="34" y="21"/>
                    </a:cubicBezTo>
                    <a:cubicBezTo>
                      <a:pt x="36" y="21"/>
                      <a:pt x="35" y="20"/>
                      <a:pt x="34" y="18"/>
                    </a:cubicBezTo>
                    <a:cubicBezTo>
                      <a:pt x="34" y="17"/>
                      <a:pt x="32" y="17"/>
                      <a:pt x="31" y="17"/>
                    </a:cubicBezTo>
                    <a:cubicBezTo>
                      <a:pt x="28" y="15"/>
                      <a:pt x="26" y="14"/>
                      <a:pt x="25" y="12"/>
                    </a:cubicBezTo>
                    <a:cubicBezTo>
                      <a:pt x="24" y="10"/>
                      <a:pt x="21" y="8"/>
                      <a:pt x="19" y="7"/>
                    </a:cubicBezTo>
                    <a:cubicBezTo>
                      <a:pt x="18" y="6"/>
                      <a:pt x="17" y="6"/>
                      <a:pt x="16" y="6"/>
                    </a:cubicBezTo>
                    <a:cubicBezTo>
                      <a:pt x="15" y="6"/>
                      <a:pt x="14" y="4"/>
                      <a:pt x="13" y="4"/>
                    </a:cubicBezTo>
                    <a:cubicBezTo>
                      <a:pt x="12" y="3"/>
                      <a:pt x="10" y="3"/>
                      <a:pt x="8" y="2"/>
                    </a:cubicBezTo>
                    <a:cubicBezTo>
                      <a:pt x="6" y="2"/>
                      <a:pt x="4" y="0"/>
                      <a:pt x="1" y="0"/>
                    </a:cubicBezTo>
                    <a:cubicBezTo>
                      <a:pt x="1" y="3"/>
                      <a:pt x="1" y="7"/>
                      <a:pt x="1" y="10"/>
                    </a:cubicBezTo>
                    <a:cubicBezTo>
                      <a:pt x="1" y="13"/>
                      <a:pt x="2" y="17"/>
                      <a:pt x="1" y="20"/>
                    </a:cubicBezTo>
                    <a:cubicBezTo>
                      <a:pt x="0" y="21"/>
                      <a:pt x="1" y="23"/>
                      <a:pt x="1" y="25"/>
                    </a:cubicBezTo>
                    <a:cubicBezTo>
                      <a:pt x="1" y="27"/>
                      <a:pt x="1" y="28"/>
                      <a:pt x="1" y="30"/>
                    </a:cubicBezTo>
                    <a:cubicBezTo>
                      <a:pt x="1" y="33"/>
                      <a:pt x="2" y="33"/>
                      <a:pt x="4" y="33"/>
                    </a:cubicBezTo>
                    <a:cubicBezTo>
                      <a:pt x="7" y="33"/>
                      <a:pt x="10" y="33"/>
                      <a:pt x="13" y="31"/>
                    </a:cubicBezTo>
                    <a:cubicBezTo>
                      <a:pt x="14" y="31"/>
                      <a:pt x="9" y="28"/>
                      <a:pt x="9" y="28"/>
                    </a:cubicBezTo>
                    <a:cubicBezTo>
                      <a:pt x="10" y="28"/>
                      <a:pt x="14" y="31"/>
                      <a:pt x="14" y="30"/>
                    </a:cubicBezTo>
                    <a:cubicBezTo>
                      <a:pt x="14" y="29"/>
                      <a:pt x="13" y="28"/>
                      <a:pt x="13" y="26"/>
                    </a:cubicBezTo>
                    <a:cubicBezTo>
                      <a:pt x="13" y="26"/>
                      <a:pt x="16" y="28"/>
                      <a:pt x="15" y="27"/>
                    </a:cubicBezTo>
                    <a:cubicBezTo>
                      <a:pt x="15" y="25"/>
                      <a:pt x="17" y="25"/>
                      <a:pt x="18" y="25"/>
                    </a:cubicBezTo>
                    <a:cubicBezTo>
                      <a:pt x="19" y="25"/>
                      <a:pt x="26" y="28"/>
                      <a:pt x="26" y="27"/>
                    </a:cubicBezTo>
                    <a:cubicBezTo>
                      <a:pt x="26" y="29"/>
                      <a:pt x="30" y="31"/>
                      <a:pt x="31" y="33"/>
                    </a:cubicBezTo>
                    <a:cubicBezTo>
                      <a:pt x="32" y="35"/>
                      <a:pt x="34" y="38"/>
                      <a:pt x="36" y="38"/>
                    </a:cubicBezTo>
                    <a:cubicBezTo>
                      <a:pt x="39" y="38"/>
                      <a:pt x="42" y="39"/>
                      <a:pt x="45" y="40"/>
                    </a:cubicBezTo>
                    <a:cubicBezTo>
                      <a:pt x="46" y="40"/>
                      <a:pt x="48" y="41"/>
                      <a:pt x="48" y="40"/>
                    </a:cubicBezTo>
                    <a:cubicBezTo>
                      <a:pt x="48" y="39"/>
                      <a:pt x="51" y="39"/>
                      <a:pt x="50" y="39"/>
                    </a:cubicBezTo>
                    <a:cubicBezTo>
                      <a:pt x="49" y="38"/>
                      <a:pt x="51" y="39"/>
                      <a:pt x="50" y="39"/>
                    </a:cubicBezTo>
                    <a:close/>
                  </a:path>
                </a:pathLst>
              </a:custGeom>
              <a:solidFill>
                <a:schemeClr val="tx2">
                  <a:lumMod val="90000"/>
                </a:schemeClr>
              </a:solidFill>
              <a:ln w="3175" cap="flat">
                <a:solidFill>
                  <a:schemeClr val="tx2">
                    <a:lumMod val="90000"/>
                  </a:schemeClr>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grpSp>
        <p:grpSp>
          <p:nvGrpSpPr>
            <p:cNvPr id="16" name="Group 15">
              <a:extLst>
                <a:ext uri="{FF2B5EF4-FFF2-40B4-BE49-F238E27FC236}">
                  <a16:creationId xmlns:a16="http://schemas.microsoft.com/office/drawing/2014/main" id="{22E3A476-A143-8525-8C60-4AC09014ED82}"/>
                </a:ext>
              </a:extLst>
            </p:cNvPr>
            <p:cNvGrpSpPr/>
            <p:nvPr/>
          </p:nvGrpSpPr>
          <p:grpSpPr>
            <a:xfrm>
              <a:off x="3650564" y="3972515"/>
              <a:ext cx="1278601" cy="2085385"/>
              <a:chOff x="3650564" y="3972515"/>
              <a:chExt cx="1278601" cy="2085385"/>
            </a:xfrm>
            <a:solidFill>
              <a:schemeClr val="tx2">
                <a:lumMod val="90000"/>
              </a:schemeClr>
            </a:solidFill>
          </p:grpSpPr>
          <p:sp>
            <p:nvSpPr>
              <p:cNvPr id="2436" name="Freeform 512">
                <a:extLst>
                  <a:ext uri="{FF2B5EF4-FFF2-40B4-BE49-F238E27FC236}">
                    <a16:creationId xmlns:a16="http://schemas.microsoft.com/office/drawing/2014/main" id="{5ED744B8-A457-9ACE-7E57-7BBB3DE37F69}"/>
                  </a:ext>
                </a:extLst>
              </p:cNvPr>
              <p:cNvSpPr>
                <a:spLocks/>
              </p:cNvSpPr>
              <p:nvPr/>
            </p:nvSpPr>
            <p:spPr bwMode="auto">
              <a:xfrm>
                <a:off x="3897342" y="5929221"/>
                <a:ext cx="62589" cy="34061"/>
              </a:xfrm>
              <a:custGeom>
                <a:avLst/>
                <a:gdLst>
                  <a:gd name="T0" fmla="*/ 10 w 12"/>
                  <a:gd name="T1" fmla="*/ 3 h 6"/>
                  <a:gd name="T2" fmla="*/ 8 w 12"/>
                  <a:gd name="T3" fmla="*/ 2 h 6"/>
                  <a:gd name="T4" fmla="*/ 5 w 12"/>
                  <a:gd name="T5" fmla="*/ 2 h 6"/>
                  <a:gd name="T6" fmla="*/ 3 w 12"/>
                  <a:gd name="T7" fmla="*/ 1 h 6"/>
                  <a:gd name="T8" fmla="*/ 0 w 12"/>
                  <a:gd name="T9" fmla="*/ 3 h 6"/>
                  <a:gd name="T10" fmla="*/ 2 w 12"/>
                  <a:gd name="T11" fmla="*/ 5 h 6"/>
                  <a:gd name="T12" fmla="*/ 6 w 12"/>
                  <a:gd name="T13" fmla="*/ 5 h 6"/>
                  <a:gd name="T14" fmla="*/ 11 w 12"/>
                  <a:gd name="T15" fmla="*/ 3 h 6"/>
                  <a:gd name="T16" fmla="*/ 10 w 12"/>
                  <a:gd name="T17" fmla="*/ 3 h 6"/>
                  <a:gd name="T18" fmla="*/ 10 w 12"/>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6">
                    <a:moveTo>
                      <a:pt x="10" y="3"/>
                    </a:moveTo>
                    <a:cubicBezTo>
                      <a:pt x="9" y="3"/>
                      <a:pt x="9" y="2"/>
                      <a:pt x="8" y="2"/>
                    </a:cubicBezTo>
                    <a:cubicBezTo>
                      <a:pt x="7" y="2"/>
                      <a:pt x="6" y="2"/>
                      <a:pt x="5" y="2"/>
                    </a:cubicBezTo>
                    <a:cubicBezTo>
                      <a:pt x="4" y="2"/>
                      <a:pt x="4" y="0"/>
                      <a:pt x="3" y="1"/>
                    </a:cubicBezTo>
                    <a:cubicBezTo>
                      <a:pt x="3" y="1"/>
                      <a:pt x="0" y="3"/>
                      <a:pt x="0" y="3"/>
                    </a:cubicBezTo>
                    <a:cubicBezTo>
                      <a:pt x="0" y="3"/>
                      <a:pt x="2" y="5"/>
                      <a:pt x="2" y="5"/>
                    </a:cubicBezTo>
                    <a:cubicBezTo>
                      <a:pt x="3" y="6"/>
                      <a:pt x="5" y="5"/>
                      <a:pt x="6" y="5"/>
                    </a:cubicBezTo>
                    <a:cubicBezTo>
                      <a:pt x="7" y="5"/>
                      <a:pt x="11" y="4"/>
                      <a:pt x="11" y="3"/>
                    </a:cubicBezTo>
                    <a:cubicBezTo>
                      <a:pt x="10" y="3"/>
                      <a:pt x="10" y="3"/>
                      <a:pt x="10" y="3"/>
                    </a:cubicBezTo>
                    <a:cubicBezTo>
                      <a:pt x="9" y="3"/>
                      <a:pt x="12" y="2"/>
                      <a:pt x="10" y="3"/>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37" name="Freeform 513">
                <a:extLst>
                  <a:ext uri="{FF2B5EF4-FFF2-40B4-BE49-F238E27FC236}">
                    <a16:creationId xmlns:a16="http://schemas.microsoft.com/office/drawing/2014/main" id="{3275904B-C18C-98A5-705F-EACD3A8A1DE1}"/>
                  </a:ext>
                </a:extLst>
              </p:cNvPr>
              <p:cNvSpPr>
                <a:spLocks/>
              </p:cNvSpPr>
              <p:nvPr/>
            </p:nvSpPr>
            <p:spPr bwMode="auto">
              <a:xfrm>
                <a:off x="3891977" y="5963282"/>
                <a:ext cx="46495" cy="34061"/>
              </a:xfrm>
              <a:custGeom>
                <a:avLst/>
                <a:gdLst>
                  <a:gd name="T0" fmla="*/ 7 w 9"/>
                  <a:gd name="T1" fmla="*/ 3 h 6"/>
                  <a:gd name="T2" fmla="*/ 0 w 9"/>
                  <a:gd name="T3" fmla="*/ 1 h 6"/>
                  <a:gd name="T4" fmla="*/ 2 w 9"/>
                  <a:gd name="T5" fmla="*/ 2 h 6"/>
                  <a:gd name="T6" fmla="*/ 1 w 9"/>
                  <a:gd name="T7" fmla="*/ 5 h 6"/>
                  <a:gd name="T8" fmla="*/ 3 w 9"/>
                  <a:gd name="T9" fmla="*/ 5 h 6"/>
                  <a:gd name="T10" fmla="*/ 4 w 9"/>
                  <a:gd name="T11" fmla="*/ 5 h 6"/>
                  <a:gd name="T12" fmla="*/ 7 w 9"/>
                  <a:gd name="T13" fmla="*/ 3 h 6"/>
                  <a:gd name="T14" fmla="*/ 7 w 9"/>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6">
                    <a:moveTo>
                      <a:pt x="7" y="3"/>
                    </a:moveTo>
                    <a:cubicBezTo>
                      <a:pt x="7" y="2"/>
                      <a:pt x="0" y="0"/>
                      <a:pt x="0" y="1"/>
                    </a:cubicBezTo>
                    <a:cubicBezTo>
                      <a:pt x="0" y="1"/>
                      <a:pt x="2" y="2"/>
                      <a:pt x="2" y="2"/>
                    </a:cubicBezTo>
                    <a:cubicBezTo>
                      <a:pt x="3" y="3"/>
                      <a:pt x="1" y="4"/>
                      <a:pt x="1" y="5"/>
                    </a:cubicBezTo>
                    <a:cubicBezTo>
                      <a:pt x="1" y="6"/>
                      <a:pt x="3" y="5"/>
                      <a:pt x="3" y="5"/>
                    </a:cubicBezTo>
                    <a:cubicBezTo>
                      <a:pt x="4" y="4"/>
                      <a:pt x="3" y="5"/>
                      <a:pt x="4" y="5"/>
                    </a:cubicBezTo>
                    <a:cubicBezTo>
                      <a:pt x="5" y="6"/>
                      <a:pt x="9" y="4"/>
                      <a:pt x="7" y="3"/>
                    </a:cubicBezTo>
                    <a:cubicBezTo>
                      <a:pt x="6" y="2"/>
                      <a:pt x="8" y="3"/>
                      <a:pt x="7" y="3"/>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38" name="Freeform 514">
                <a:extLst>
                  <a:ext uri="{FF2B5EF4-FFF2-40B4-BE49-F238E27FC236}">
                    <a16:creationId xmlns:a16="http://schemas.microsoft.com/office/drawing/2014/main" id="{2D13D2B3-BC67-DCBC-6D30-ACBA9C44F39B}"/>
                  </a:ext>
                </a:extLst>
              </p:cNvPr>
              <p:cNvSpPr>
                <a:spLocks/>
              </p:cNvSpPr>
              <p:nvPr/>
            </p:nvSpPr>
            <p:spPr bwMode="auto">
              <a:xfrm>
                <a:off x="3886614" y="5919759"/>
                <a:ext cx="41130" cy="26493"/>
              </a:xfrm>
              <a:custGeom>
                <a:avLst/>
                <a:gdLst>
                  <a:gd name="T0" fmla="*/ 6 w 8"/>
                  <a:gd name="T1" fmla="*/ 0 h 5"/>
                  <a:gd name="T2" fmla="*/ 3 w 8"/>
                  <a:gd name="T3" fmla="*/ 1 h 5"/>
                  <a:gd name="T4" fmla="*/ 0 w 8"/>
                  <a:gd name="T5" fmla="*/ 1 h 5"/>
                  <a:gd name="T6" fmla="*/ 0 w 8"/>
                  <a:gd name="T7" fmla="*/ 3 h 5"/>
                  <a:gd name="T8" fmla="*/ 5 w 8"/>
                  <a:gd name="T9" fmla="*/ 2 h 5"/>
                  <a:gd name="T10" fmla="*/ 6 w 8"/>
                  <a:gd name="T11" fmla="*/ 0 h 5"/>
                  <a:gd name="T12" fmla="*/ 6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6" y="0"/>
                    </a:moveTo>
                    <a:cubicBezTo>
                      <a:pt x="5" y="0"/>
                      <a:pt x="4" y="1"/>
                      <a:pt x="3" y="1"/>
                    </a:cubicBezTo>
                    <a:cubicBezTo>
                      <a:pt x="2" y="0"/>
                      <a:pt x="0" y="1"/>
                      <a:pt x="0" y="1"/>
                    </a:cubicBezTo>
                    <a:cubicBezTo>
                      <a:pt x="1" y="0"/>
                      <a:pt x="0" y="4"/>
                      <a:pt x="0" y="3"/>
                    </a:cubicBezTo>
                    <a:cubicBezTo>
                      <a:pt x="1" y="5"/>
                      <a:pt x="4" y="3"/>
                      <a:pt x="5" y="2"/>
                    </a:cubicBezTo>
                    <a:cubicBezTo>
                      <a:pt x="6" y="2"/>
                      <a:pt x="8" y="0"/>
                      <a:pt x="6" y="0"/>
                    </a:cubicBezTo>
                    <a:cubicBezTo>
                      <a:pt x="5" y="0"/>
                      <a:pt x="8" y="0"/>
                      <a:pt x="6" y="0"/>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39" name="Freeform 515">
                <a:extLst>
                  <a:ext uri="{FF2B5EF4-FFF2-40B4-BE49-F238E27FC236}">
                    <a16:creationId xmlns:a16="http://schemas.microsoft.com/office/drawing/2014/main" id="{9593AEAE-1A4A-D37C-67F2-9C092B9A3987}"/>
                  </a:ext>
                </a:extLst>
              </p:cNvPr>
              <p:cNvSpPr>
                <a:spLocks/>
              </p:cNvSpPr>
              <p:nvPr/>
            </p:nvSpPr>
            <p:spPr bwMode="auto">
              <a:xfrm>
                <a:off x="3865154" y="5940575"/>
                <a:ext cx="42917" cy="28387"/>
              </a:xfrm>
              <a:custGeom>
                <a:avLst/>
                <a:gdLst>
                  <a:gd name="T0" fmla="*/ 7 w 8"/>
                  <a:gd name="T1" fmla="*/ 4 h 5"/>
                  <a:gd name="T2" fmla="*/ 1 w 8"/>
                  <a:gd name="T3" fmla="*/ 1 h 5"/>
                  <a:gd name="T4" fmla="*/ 7 w 8"/>
                  <a:gd name="T5" fmla="*/ 4 h 5"/>
                </a:gdLst>
                <a:ahLst/>
                <a:cxnLst>
                  <a:cxn ang="0">
                    <a:pos x="T0" y="T1"/>
                  </a:cxn>
                  <a:cxn ang="0">
                    <a:pos x="T2" y="T3"/>
                  </a:cxn>
                  <a:cxn ang="0">
                    <a:pos x="T4" y="T5"/>
                  </a:cxn>
                </a:cxnLst>
                <a:rect l="0" t="0" r="r" b="b"/>
                <a:pathLst>
                  <a:path w="8" h="5">
                    <a:moveTo>
                      <a:pt x="7" y="4"/>
                    </a:moveTo>
                    <a:cubicBezTo>
                      <a:pt x="6" y="3"/>
                      <a:pt x="0" y="0"/>
                      <a:pt x="1" y="1"/>
                    </a:cubicBezTo>
                    <a:cubicBezTo>
                      <a:pt x="2" y="2"/>
                      <a:pt x="8" y="5"/>
                      <a:pt x="7" y="4"/>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40" name="Freeform 516">
                <a:extLst>
                  <a:ext uri="{FF2B5EF4-FFF2-40B4-BE49-F238E27FC236}">
                    <a16:creationId xmlns:a16="http://schemas.microsoft.com/office/drawing/2014/main" id="{C653E149-681F-37A0-197D-9E5FA47632EC}"/>
                  </a:ext>
                </a:extLst>
              </p:cNvPr>
              <p:cNvSpPr>
                <a:spLocks/>
              </p:cNvSpPr>
              <p:nvPr/>
            </p:nvSpPr>
            <p:spPr bwMode="auto">
              <a:xfrm>
                <a:off x="3854424" y="5902726"/>
                <a:ext cx="16094" cy="17031"/>
              </a:xfrm>
              <a:custGeom>
                <a:avLst/>
                <a:gdLst>
                  <a:gd name="T0" fmla="*/ 2 w 3"/>
                  <a:gd name="T1" fmla="*/ 2 h 3"/>
                  <a:gd name="T2" fmla="*/ 0 w 3"/>
                  <a:gd name="T3" fmla="*/ 1 h 3"/>
                  <a:gd name="T4" fmla="*/ 2 w 3"/>
                  <a:gd name="T5" fmla="*/ 2 h 3"/>
                  <a:gd name="T6" fmla="*/ 2 w 3"/>
                  <a:gd name="T7" fmla="*/ 2 h 3"/>
                </a:gdLst>
                <a:ahLst/>
                <a:cxnLst>
                  <a:cxn ang="0">
                    <a:pos x="T0" y="T1"/>
                  </a:cxn>
                  <a:cxn ang="0">
                    <a:pos x="T2" y="T3"/>
                  </a:cxn>
                  <a:cxn ang="0">
                    <a:pos x="T4" y="T5"/>
                  </a:cxn>
                  <a:cxn ang="0">
                    <a:pos x="T6" y="T7"/>
                  </a:cxn>
                </a:cxnLst>
                <a:rect l="0" t="0" r="r" b="b"/>
                <a:pathLst>
                  <a:path w="3" h="3">
                    <a:moveTo>
                      <a:pt x="2" y="2"/>
                    </a:moveTo>
                    <a:cubicBezTo>
                      <a:pt x="2" y="3"/>
                      <a:pt x="1" y="2"/>
                      <a:pt x="0" y="1"/>
                    </a:cubicBezTo>
                    <a:cubicBezTo>
                      <a:pt x="0" y="0"/>
                      <a:pt x="3" y="0"/>
                      <a:pt x="2" y="2"/>
                    </a:cubicBezTo>
                    <a:cubicBezTo>
                      <a:pt x="2" y="3"/>
                      <a:pt x="2" y="1"/>
                      <a:pt x="2" y="2"/>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41" name="Freeform 517">
                <a:extLst>
                  <a:ext uri="{FF2B5EF4-FFF2-40B4-BE49-F238E27FC236}">
                    <a16:creationId xmlns:a16="http://schemas.microsoft.com/office/drawing/2014/main" id="{1D44FF2D-1E98-8F56-2027-970486DAD2B9}"/>
                  </a:ext>
                </a:extLst>
              </p:cNvPr>
              <p:cNvSpPr>
                <a:spLocks/>
              </p:cNvSpPr>
              <p:nvPr/>
            </p:nvSpPr>
            <p:spPr bwMode="auto">
              <a:xfrm>
                <a:off x="3854424" y="5857310"/>
                <a:ext cx="37553" cy="39739"/>
              </a:xfrm>
              <a:custGeom>
                <a:avLst/>
                <a:gdLst>
                  <a:gd name="T0" fmla="*/ 5 w 7"/>
                  <a:gd name="T1" fmla="*/ 2 h 7"/>
                  <a:gd name="T2" fmla="*/ 4 w 7"/>
                  <a:gd name="T3" fmla="*/ 0 h 7"/>
                  <a:gd name="T4" fmla="*/ 2 w 7"/>
                  <a:gd name="T5" fmla="*/ 1 h 7"/>
                  <a:gd name="T6" fmla="*/ 0 w 7"/>
                  <a:gd name="T7" fmla="*/ 1 h 7"/>
                  <a:gd name="T8" fmla="*/ 2 w 7"/>
                  <a:gd name="T9" fmla="*/ 4 h 7"/>
                  <a:gd name="T10" fmla="*/ 0 w 7"/>
                  <a:gd name="T11" fmla="*/ 6 h 7"/>
                  <a:gd name="T12" fmla="*/ 3 w 7"/>
                  <a:gd name="T13" fmla="*/ 5 h 7"/>
                  <a:gd name="T14" fmla="*/ 4 w 7"/>
                  <a:gd name="T15" fmla="*/ 2 h 7"/>
                  <a:gd name="T16" fmla="*/ 4 w 7"/>
                  <a:gd name="T17" fmla="*/ 4 h 7"/>
                  <a:gd name="T18" fmla="*/ 6 w 7"/>
                  <a:gd name="T19" fmla="*/ 2 h 7"/>
                  <a:gd name="T20" fmla="*/ 5 w 7"/>
                  <a:gd name="T21" fmla="*/ 2 h 7"/>
                  <a:gd name="T22" fmla="*/ 5 w 7"/>
                  <a:gd name="T23"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7">
                    <a:moveTo>
                      <a:pt x="5" y="2"/>
                    </a:moveTo>
                    <a:cubicBezTo>
                      <a:pt x="5" y="1"/>
                      <a:pt x="4" y="1"/>
                      <a:pt x="4" y="0"/>
                    </a:cubicBezTo>
                    <a:cubicBezTo>
                      <a:pt x="3" y="0"/>
                      <a:pt x="1" y="0"/>
                      <a:pt x="2" y="1"/>
                    </a:cubicBezTo>
                    <a:cubicBezTo>
                      <a:pt x="4" y="3"/>
                      <a:pt x="1" y="2"/>
                      <a:pt x="0" y="1"/>
                    </a:cubicBezTo>
                    <a:cubicBezTo>
                      <a:pt x="1" y="3"/>
                      <a:pt x="2" y="3"/>
                      <a:pt x="2" y="4"/>
                    </a:cubicBezTo>
                    <a:cubicBezTo>
                      <a:pt x="3" y="6"/>
                      <a:pt x="1" y="5"/>
                      <a:pt x="0" y="6"/>
                    </a:cubicBezTo>
                    <a:cubicBezTo>
                      <a:pt x="0" y="7"/>
                      <a:pt x="4" y="6"/>
                      <a:pt x="3" y="5"/>
                    </a:cubicBezTo>
                    <a:cubicBezTo>
                      <a:pt x="3" y="5"/>
                      <a:pt x="4" y="3"/>
                      <a:pt x="4" y="2"/>
                    </a:cubicBezTo>
                    <a:cubicBezTo>
                      <a:pt x="4" y="2"/>
                      <a:pt x="4" y="3"/>
                      <a:pt x="4" y="4"/>
                    </a:cubicBezTo>
                    <a:cubicBezTo>
                      <a:pt x="4" y="3"/>
                      <a:pt x="6" y="2"/>
                      <a:pt x="6" y="2"/>
                    </a:cubicBezTo>
                    <a:cubicBezTo>
                      <a:pt x="6" y="2"/>
                      <a:pt x="6" y="2"/>
                      <a:pt x="5" y="2"/>
                    </a:cubicBezTo>
                    <a:cubicBezTo>
                      <a:pt x="5" y="1"/>
                      <a:pt x="7" y="2"/>
                      <a:pt x="5" y="2"/>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42" name="Freeform 518">
                <a:extLst>
                  <a:ext uri="{FF2B5EF4-FFF2-40B4-BE49-F238E27FC236}">
                    <a16:creationId xmlns:a16="http://schemas.microsoft.com/office/drawing/2014/main" id="{17929504-2136-2C90-55DD-42DF3C245D5F}"/>
                  </a:ext>
                </a:extLst>
              </p:cNvPr>
              <p:cNvSpPr>
                <a:spLocks/>
              </p:cNvSpPr>
              <p:nvPr/>
            </p:nvSpPr>
            <p:spPr bwMode="auto">
              <a:xfrm>
                <a:off x="3849059" y="5785401"/>
                <a:ext cx="26823" cy="60555"/>
              </a:xfrm>
              <a:custGeom>
                <a:avLst/>
                <a:gdLst>
                  <a:gd name="T0" fmla="*/ 5 w 5"/>
                  <a:gd name="T1" fmla="*/ 7 h 11"/>
                  <a:gd name="T2" fmla="*/ 2 w 5"/>
                  <a:gd name="T3" fmla="*/ 2 h 11"/>
                  <a:gd name="T4" fmla="*/ 1 w 5"/>
                  <a:gd name="T5" fmla="*/ 6 h 11"/>
                  <a:gd name="T6" fmla="*/ 0 w 5"/>
                  <a:gd name="T7" fmla="*/ 9 h 11"/>
                  <a:gd name="T8" fmla="*/ 2 w 5"/>
                  <a:gd name="T9" fmla="*/ 7 h 11"/>
                  <a:gd name="T10" fmla="*/ 5 w 5"/>
                  <a:gd name="T11" fmla="*/ 7 h 11"/>
                  <a:gd name="T12" fmla="*/ 5 w 5"/>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5" y="7"/>
                    </a:moveTo>
                    <a:cubicBezTo>
                      <a:pt x="5" y="6"/>
                      <a:pt x="4" y="0"/>
                      <a:pt x="2" y="2"/>
                    </a:cubicBezTo>
                    <a:cubicBezTo>
                      <a:pt x="2" y="3"/>
                      <a:pt x="3" y="6"/>
                      <a:pt x="1" y="6"/>
                    </a:cubicBezTo>
                    <a:cubicBezTo>
                      <a:pt x="0" y="6"/>
                      <a:pt x="0" y="7"/>
                      <a:pt x="0" y="9"/>
                    </a:cubicBezTo>
                    <a:cubicBezTo>
                      <a:pt x="1" y="9"/>
                      <a:pt x="2" y="7"/>
                      <a:pt x="2" y="7"/>
                    </a:cubicBezTo>
                    <a:cubicBezTo>
                      <a:pt x="1" y="7"/>
                      <a:pt x="5" y="11"/>
                      <a:pt x="5" y="7"/>
                    </a:cubicBezTo>
                    <a:cubicBezTo>
                      <a:pt x="5" y="6"/>
                      <a:pt x="5" y="8"/>
                      <a:pt x="5" y="7"/>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43" name="Freeform 519">
                <a:extLst>
                  <a:ext uri="{FF2B5EF4-FFF2-40B4-BE49-F238E27FC236}">
                    <a16:creationId xmlns:a16="http://schemas.microsoft.com/office/drawing/2014/main" id="{ECFEA1BB-F315-ED42-E2FF-90AF12C58BE8}"/>
                  </a:ext>
                </a:extLst>
              </p:cNvPr>
              <p:cNvSpPr>
                <a:spLocks/>
              </p:cNvSpPr>
              <p:nvPr/>
            </p:nvSpPr>
            <p:spPr bwMode="auto">
              <a:xfrm>
                <a:off x="3843695" y="5834601"/>
                <a:ext cx="16094" cy="34061"/>
              </a:xfrm>
              <a:custGeom>
                <a:avLst/>
                <a:gdLst>
                  <a:gd name="T0" fmla="*/ 3 w 3"/>
                  <a:gd name="T1" fmla="*/ 2 h 6"/>
                  <a:gd name="T2" fmla="*/ 1 w 3"/>
                  <a:gd name="T3" fmla="*/ 6 h 6"/>
                  <a:gd name="T4" fmla="*/ 3 w 3"/>
                  <a:gd name="T5" fmla="*/ 2 h 6"/>
                  <a:gd name="T6" fmla="*/ 3 w 3"/>
                  <a:gd name="T7" fmla="*/ 2 h 6"/>
                </a:gdLst>
                <a:ahLst/>
                <a:cxnLst>
                  <a:cxn ang="0">
                    <a:pos x="T0" y="T1"/>
                  </a:cxn>
                  <a:cxn ang="0">
                    <a:pos x="T2" y="T3"/>
                  </a:cxn>
                  <a:cxn ang="0">
                    <a:pos x="T4" y="T5"/>
                  </a:cxn>
                  <a:cxn ang="0">
                    <a:pos x="T6" y="T7"/>
                  </a:cxn>
                </a:cxnLst>
                <a:rect l="0" t="0" r="r" b="b"/>
                <a:pathLst>
                  <a:path w="3" h="6">
                    <a:moveTo>
                      <a:pt x="3" y="2"/>
                    </a:moveTo>
                    <a:cubicBezTo>
                      <a:pt x="2" y="0"/>
                      <a:pt x="0" y="5"/>
                      <a:pt x="1" y="6"/>
                    </a:cubicBezTo>
                    <a:cubicBezTo>
                      <a:pt x="0" y="5"/>
                      <a:pt x="3" y="3"/>
                      <a:pt x="3" y="2"/>
                    </a:cubicBezTo>
                    <a:cubicBezTo>
                      <a:pt x="2" y="1"/>
                      <a:pt x="3" y="2"/>
                      <a:pt x="3" y="2"/>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44" name="Freeform 520">
                <a:extLst>
                  <a:ext uri="{FF2B5EF4-FFF2-40B4-BE49-F238E27FC236}">
                    <a16:creationId xmlns:a16="http://schemas.microsoft.com/office/drawing/2014/main" id="{B6792F62-EAF2-C629-4705-9F78E051504C}"/>
                  </a:ext>
                </a:extLst>
              </p:cNvPr>
              <p:cNvSpPr>
                <a:spLocks/>
              </p:cNvSpPr>
              <p:nvPr/>
            </p:nvSpPr>
            <p:spPr bwMode="auto">
              <a:xfrm>
                <a:off x="3843695" y="5762692"/>
                <a:ext cx="26823" cy="39739"/>
              </a:xfrm>
              <a:custGeom>
                <a:avLst/>
                <a:gdLst>
                  <a:gd name="T0" fmla="*/ 4 w 5"/>
                  <a:gd name="T1" fmla="*/ 2 h 7"/>
                  <a:gd name="T2" fmla="*/ 3 w 5"/>
                  <a:gd name="T3" fmla="*/ 0 h 7"/>
                  <a:gd name="T4" fmla="*/ 2 w 5"/>
                  <a:gd name="T5" fmla="*/ 3 h 7"/>
                  <a:gd name="T6" fmla="*/ 1 w 5"/>
                  <a:gd name="T7" fmla="*/ 2 h 7"/>
                  <a:gd name="T8" fmla="*/ 0 w 5"/>
                  <a:gd name="T9" fmla="*/ 5 h 7"/>
                  <a:gd name="T10" fmla="*/ 2 w 5"/>
                  <a:gd name="T11" fmla="*/ 7 h 7"/>
                  <a:gd name="T12" fmla="*/ 5 w 5"/>
                  <a:gd name="T13" fmla="*/ 5 h 7"/>
                  <a:gd name="T14" fmla="*/ 4 w 5"/>
                  <a:gd name="T15" fmla="*/ 2 h 7"/>
                  <a:gd name="T16" fmla="*/ 4 w 5"/>
                  <a:gd name="T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4" y="2"/>
                    </a:moveTo>
                    <a:cubicBezTo>
                      <a:pt x="3" y="3"/>
                      <a:pt x="3" y="0"/>
                      <a:pt x="3" y="0"/>
                    </a:cubicBezTo>
                    <a:cubicBezTo>
                      <a:pt x="3" y="0"/>
                      <a:pt x="3" y="3"/>
                      <a:pt x="2" y="3"/>
                    </a:cubicBezTo>
                    <a:cubicBezTo>
                      <a:pt x="2" y="3"/>
                      <a:pt x="2" y="2"/>
                      <a:pt x="1" y="2"/>
                    </a:cubicBezTo>
                    <a:cubicBezTo>
                      <a:pt x="2" y="2"/>
                      <a:pt x="0" y="5"/>
                      <a:pt x="0" y="5"/>
                    </a:cubicBezTo>
                    <a:cubicBezTo>
                      <a:pt x="0" y="4"/>
                      <a:pt x="4" y="5"/>
                      <a:pt x="2" y="7"/>
                    </a:cubicBezTo>
                    <a:cubicBezTo>
                      <a:pt x="3" y="6"/>
                      <a:pt x="5" y="6"/>
                      <a:pt x="5" y="5"/>
                    </a:cubicBezTo>
                    <a:cubicBezTo>
                      <a:pt x="5" y="4"/>
                      <a:pt x="4" y="1"/>
                      <a:pt x="4" y="2"/>
                    </a:cubicBezTo>
                    <a:cubicBezTo>
                      <a:pt x="3" y="3"/>
                      <a:pt x="4" y="1"/>
                      <a:pt x="4" y="2"/>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45" name="Freeform 521">
                <a:extLst>
                  <a:ext uri="{FF2B5EF4-FFF2-40B4-BE49-F238E27FC236}">
                    <a16:creationId xmlns:a16="http://schemas.microsoft.com/office/drawing/2014/main" id="{91D4D88F-CDE7-AC9E-727D-FBDB265B4C3E}"/>
                  </a:ext>
                </a:extLst>
              </p:cNvPr>
              <p:cNvSpPr>
                <a:spLocks/>
              </p:cNvSpPr>
              <p:nvPr/>
            </p:nvSpPr>
            <p:spPr bwMode="auto">
              <a:xfrm>
                <a:off x="3870520" y="5652934"/>
                <a:ext cx="26823" cy="26493"/>
              </a:xfrm>
              <a:custGeom>
                <a:avLst/>
                <a:gdLst>
                  <a:gd name="T0" fmla="*/ 3 w 5"/>
                  <a:gd name="T1" fmla="*/ 4 h 5"/>
                  <a:gd name="T2" fmla="*/ 3 w 5"/>
                  <a:gd name="T3" fmla="*/ 0 h 5"/>
                  <a:gd name="T4" fmla="*/ 0 w 5"/>
                  <a:gd name="T5" fmla="*/ 0 h 5"/>
                  <a:gd name="T6" fmla="*/ 2 w 5"/>
                  <a:gd name="T7" fmla="*/ 1 h 5"/>
                  <a:gd name="T8" fmla="*/ 3 w 5"/>
                  <a:gd name="T9" fmla="*/ 4 h 5"/>
                  <a:gd name="T10" fmla="*/ 3 w 5"/>
                  <a:gd name="T11" fmla="*/ 4 h 5"/>
                </a:gdLst>
                <a:ahLst/>
                <a:cxnLst>
                  <a:cxn ang="0">
                    <a:pos x="T0" y="T1"/>
                  </a:cxn>
                  <a:cxn ang="0">
                    <a:pos x="T2" y="T3"/>
                  </a:cxn>
                  <a:cxn ang="0">
                    <a:pos x="T4" y="T5"/>
                  </a:cxn>
                  <a:cxn ang="0">
                    <a:pos x="T6" y="T7"/>
                  </a:cxn>
                  <a:cxn ang="0">
                    <a:pos x="T8" y="T9"/>
                  </a:cxn>
                  <a:cxn ang="0">
                    <a:pos x="T10" y="T11"/>
                  </a:cxn>
                </a:cxnLst>
                <a:rect l="0" t="0" r="r" b="b"/>
                <a:pathLst>
                  <a:path w="5" h="5">
                    <a:moveTo>
                      <a:pt x="3" y="4"/>
                    </a:moveTo>
                    <a:cubicBezTo>
                      <a:pt x="5" y="2"/>
                      <a:pt x="2" y="2"/>
                      <a:pt x="3" y="0"/>
                    </a:cubicBezTo>
                    <a:cubicBezTo>
                      <a:pt x="3" y="0"/>
                      <a:pt x="1" y="0"/>
                      <a:pt x="0" y="0"/>
                    </a:cubicBezTo>
                    <a:cubicBezTo>
                      <a:pt x="0" y="0"/>
                      <a:pt x="2" y="1"/>
                      <a:pt x="2" y="1"/>
                    </a:cubicBezTo>
                    <a:cubicBezTo>
                      <a:pt x="2" y="2"/>
                      <a:pt x="3" y="4"/>
                      <a:pt x="3" y="4"/>
                    </a:cubicBezTo>
                    <a:cubicBezTo>
                      <a:pt x="4" y="3"/>
                      <a:pt x="2" y="5"/>
                      <a:pt x="3" y="4"/>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46" name="Freeform 522">
                <a:extLst>
                  <a:ext uri="{FF2B5EF4-FFF2-40B4-BE49-F238E27FC236}">
                    <a16:creationId xmlns:a16="http://schemas.microsoft.com/office/drawing/2014/main" id="{40A8151B-C8A6-3404-DC22-91F45CD66C00}"/>
                  </a:ext>
                </a:extLst>
              </p:cNvPr>
              <p:cNvSpPr>
                <a:spLocks/>
              </p:cNvSpPr>
              <p:nvPr/>
            </p:nvSpPr>
            <p:spPr bwMode="auto">
              <a:xfrm>
                <a:off x="3875884" y="5552640"/>
                <a:ext cx="32188" cy="60555"/>
              </a:xfrm>
              <a:custGeom>
                <a:avLst/>
                <a:gdLst>
                  <a:gd name="T0" fmla="*/ 3 w 6"/>
                  <a:gd name="T1" fmla="*/ 10 h 11"/>
                  <a:gd name="T2" fmla="*/ 0 w 6"/>
                  <a:gd name="T3" fmla="*/ 9 h 11"/>
                  <a:gd name="T4" fmla="*/ 1 w 6"/>
                  <a:gd name="T5" fmla="*/ 2 h 11"/>
                  <a:gd name="T6" fmla="*/ 4 w 6"/>
                  <a:gd name="T7" fmla="*/ 3 h 11"/>
                  <a:gd name="T8" fmla="*/ 3 w 6"/>
                  <a:gd name="T9" fmla="*/ 10 h 11"/>
                  <a:gd name="T10" fmla="*/ 3 w 6"/>
                  <a:gd name="T11" fmla="*/ 10 h 11"/>
                </a:gdLst>
                <a:ahLst/>
                <a:cxnLst>
                  <a:cxn ang="0">
                    <a:pos x="T0" y="T1"/>
                  </a:cxn>
                  <a:cxn ang="0">
                    <a:pos x="T2" y="T3"/>
                  </a:cxn>
                  <a:cxn ang="0">
                    <a:pos x="T4" y="T5"/>
                  </a:cxn>
                  <a:cxn ang="0">
                    <a:pos x="T6" y="T7"/>
                  </a:cxn>
                  <a:cxn ang="0">
                    <a:pos x="T8" y="T9"/>
                  </a:cxn>
                  <a:cxn ang="0">
                    <a:pos x="T10" y="T11"/>
                  </a:cxn>
                </a:cxnLst>
                <a:rect l="0" t="0" r="r" b="b"/>
                <a:pathLst>
                  <a:path w="6" h="11">
                    <a:moveTo>
                      <a:pt x="3" y="10"/>
                    </a:moveTo>
                    <a:cubicBezTo>
                      <a:pt x="1" y="11"/>
                      <a:pt x="0" y="11"/>
                      <a:pt x="0" y="9"/>
                    </a:cubicBezTo>
                    <a:cubicBezTo>
                      <a:pt x="1" y="7"/>
                      <a:pt x="1" y="4"/>
                      <a:pt x="1" y="2"/>
                    </a:cubicBezTo>
                    <a:cubicBezTo>
                      <a:pt x="1" y="0"/>
                      <a:pt x="5" y="0"/>
                      <a:pt x="4" y="3"/>
                    </a:cubicBezTo>
                    <a:cubicBezTo>
                      <a:pt x="4" y="5"/>
                      <a:pt x="6" y="8"/>
                      <a:pt x="3" y="10"/>
                    </a:cubicBezTo>
                    <a:cubicBezTo>
                      <a:pt x="2" y="10"/>
                      <a:pt x="4" y="9"/>
                      <a:pt x="3" y="10"/>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47" name="Freeform 523">
                <a:extLst>
                  <a:ext uri="{FF2B5EF4-FFF2-40B4-BE49-F238E27FC236}">
                    <a16:creationId xmlns:a16="http://schemas.microsoft.com/office/drawing/2014/main" id="{7B6DDE85-928E-4AFE-BE2B-00825C04231F}"/>
                  </a:ext>
                </a:extLst>
              </p:cNvPr>
              <p:cNvSpPr>
                <a:spLocks/>
              </p:cNvSpPr>
              <p:nvPr/>
            </p:nvSpPr>
            <p:spPr bwMode="auto">
              <a:xfrm>
                <a:off x="3981390" y="3978192"/>
                <a:ext cx="25036" cy="22709"/>
              </a:xfrm>
              <a:custGeom>
                <a:avLst/>
                <a:gdLst>
                  <a:gd name="T0" fmla="*/ 3 w 5"/>
                  <a:gd name="T1" fmla="*/ 3 h 4"/>
                  <a:gd name="T2" fmla="*/ 1 w 5"/>
                  <a:gd name="T3" fmla="*/ 1 h 4"/>
                  <a:gd name="T4" fmla="*/ 3 w 5"/>
                  <a:gd name="T5" fmla="*/ 3 h 4"/>
                  <a:gd name="T6" fmla="*/ 3 w 5"/>
                  <a:gd name="T7" fmla="*/ 3 h 4"/>
                </a:gdLst>
                <a:ahLst/>
                <a:cxnLst>
                  <a:cxn ang="0">
                    <a:pos x="T0" y="T1"/>
                  </a:cxn>
                  <a:cxn ang="0">
                    <a:pos x="T2" y="T3"/>
                  </a:cxn>
                  <a:cxn ang="0">
                    <a:pos x="T4" y="T5"/>
                  </a:cxn>
                  <a:cxn ang="0">
                    <a:pos x="T6" y="T7"/>
                  </a:cxn>
                </a:cxnLst>
                <a:rect l="0" t="0" r="r" b="b"/>
                <a:pathLst>
                  <a:path w="5" h="4">
                    <a:moveTo>
                      <a:pt x="3" y="3"/>
                    </a:moveTo>
                    <a:cubicBezTo>
                      <a:pt x="2" y="4"/>
                      <a:pt x="0" y="3"/>
                      <a:pt x="1" y="1"/>
                    </a:cubicBezTo>
                    <a:cubicBezTo>
                      <a:pt x="1" y="0"/>
                      <a:pt x="5" y="2"/>
                      <a:pt x="3" y="3"/>
                    </a:cubicBezTo>
                    <a:cubicBezTo>
                      <a:pt x="2" y="4"/>
                      <a:pt x="5" y="2"/>
                      <a:pt x="3" y="3"/>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48" name="Freeform 524">
                <a:extLst>
                  <a:ext uri="{FF2B5EF4-FFF2-40B4-BE49-F238E27FC236}">
                    <a16:creationId xmlns:a16="http://schemas.microsoft.com/office/drawing/2014/main" id="{B907644C-2569-AD1B-8429-6ACF0711E920}"/>
                  </a:ext>
                </a:extLst>
              </p:cNvPr>
              <p:cNvSpPr>
                <a:spLocks/>
              </p:cNvSpPr>
              <p:nvPr/>
            </p:nvSpPr>
            <p:spPr bwMode="auto">
              <a:xfrm>
                <a:off x="4206710" y="4012255"/>
                <a:ext cx="30400" cy="43525"/>
              </a:xfrm>
              <a:custGeom>
                <a:avLst/>
                <a:gdLst>
                  <a:gd name="T0" fmla="*/ 1 w 6"/>
                  <a:gd name="T1" fmla="*/ 5 h 8"/>
                  <a:gd name="T2" fmla="*/ 2 w 6"/>
                  <a:gd name="T3" fmla="*/ 4 h 8"/>
                  <a:gd name="T4" fmla="*/ 4 w 6"/>
                  <a:gd name="T5" fmla="*/ 2 h 8"/>
                  <a:gd name="T6" fmla="*/ 1 w 6"/>
                  <a:gd name="T7" fmla="*/ 5 h 8"/>
                  <a:gd name="T8" fmla="*/ 1 w 6"/>
                  <a:gd name="T9" fmla="*/ 5 h 8"/>
                </a:gdLst>
                <a:ahLst/>
                <a:cxnLst>
                  <a:cxn ang="0">
                    <a:pos x="T0" y="T1"/>
                  </a:cxn>
                  <a:cxn ang="0">
                    <a:pos x="T2" y="T3"/>
                  </a:cxn>
                  <a:cxn ang="0">
                    <a:pos x="T4" y="T5"/>
                  </a:cxn>
                  <a:cxn ang="0">
                    <a:pos x="T6" y="T7"/>
                  </a:cxn>
                  <a:cxn ang="0">
                    <a:pos x="T8" y="T9"/>
                  </a:cxn>
                </a:cxnLst>
                <a:rect l="0" t="0" r="r" b="b"/>
                <a:pathLst>
                  <a:path w="6" h="8">
                    <a:moveTo>
                      <a:pt x="1" y="5"/>
                    </a:moveTo>
                    <a:cubicBezTo>
                      <a:pt x="0" y="4"/>
                      <a:pt x="2" y="4"/>
                      <a:pt x="2" y="4"/>
                    </a:cubicBezTo>
                    <a:cubicBezTo>
                      <a:pt x="3" y="4"/>
                      <a:pt x="3" y="0"/>
                      <a:pt x="4" y="2"/>
                    </a:cubicBezTo>
                    <a:cubicBezTo>
                      <a:pt x="6" y="4"/>
                      <a:pt x="2" y="8"/>
                      <a:pt x="1" y="5"/>
                    </a:cubicBezTo>
                    <a:cubicBezTo>
                      <a:pt x="0" y="4"/>
                      <a:pt x="1" y="6"/>
                      <a:pt x="1" y="5"/>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49" name="Freeform 525">
                <a:extLst>
                  <a:ext uri="{FF2B5EF4-FFF2-40B4-BE49-F238E27FC236}">
                    <a16:creationId xmlns:a16="http://schemas.microsoft.com/office/drawing/2014/main" id="{56907E18-3F6E-0DE4-282E-20EC8EFD027E}"/>
                  </a:ext>
                </a:extLst>
              </p:cNvPr>
              <p:cNvSpPr>
                <a:spLocks/>
              </p:cNvSpPr>
              <p:nvPr/>
            </p:nvSpPr>
            <p:spPr bwMode="auto">
              <a:xfrm>
                <a:off x="4494620" y="4313141"/>
                <a:ext cx="73319" cy="71909"/>
              </a:xfrm>
              <a:custGeom>
                <a:avLst/>
                <a:gdLst>
                  <a:gd name="T0" fmla="*/ 12 w 14"/>
                  <a:gd name="T1" fmla="*/ 4 h 13"/>
                  <a:gd name="T2" fmla="*/ 10 w 14"/>
                  <a:gd name="T3" fmla="*/ 3 h 13"/>
                  <a:gd name="T4" fmla="*/ 6 w 14"/>
                  <a:gd name="T5" fmla="*/ 1 h 13"/>
                  <a:gd name="T6" fmla="*/ 2 w 14"/>
                  <a:gd name="T7" fmla="*/ 1 h 13"/>
                  <a:gd name="T8" fmla="*/ 1 w 14"/>
                  <a:gd name="T9" fmla="*/ 2 h 13"/>
                  <a:gd name="T10" fmla="*/ 2 w 14"/>
                  <a:gd name="T11" fmla="*/ 4 h 13"/>
                  <a:gd name="T12" fmla="*/ 1 w 14"/>
                  <a:gd name="T13" fmla="*/ 7 h 13"/>
                  <a:gd name="T14" fmla="*/ 2 w 14"/>
                  <a:gd name="T15" fmla="*/ 10 h 13"/>
                  <a:gd name="T16" fmla="*/ 4 w 14"/>
                  <a:gd name="T17" fmla="*/ 10 h 13"/>
                  <a:gd name="T18" fmla="*/ 7 w 14"/>
                  <a:gd name="T19" fmla="*/ 12 h 13"/>
                  <a:gd name="T20" fmla="*/ 10 w 14"/>
                  <a:gd name="T21" fmla="*/ 10 h 13"/>
                  <a:gd name="T22" fmla="*/ 12 w 14"/>
                  <a:gd name="T23" fmla="*/ 4 h 13"/>
                  <a:gd name="T24" fmla="*/ 12 w 14"/>
                  <a:gd name="T25"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3">
                    <a:moveTo>
                      <a:pt x="12" y="4"/>
                    </a:moveTo>
                    <a:cubicBezTo>
                      <a:pt x="12" y="3"/>
                      <a:pt x="11" y="3"/>
                      <a:pt x="10" y="3"/>
                    </a:cubicBezTo>
                    <a:cubicBezTo>
                      <a:pt x="8" y="2"/>
                      <a:pt x="8" y="1"/>
                      <a:pt x="6" y="1"/>
                    </a:cubicBezTo>
                    <a:cubicBezTo>
                      <a:pt x="5" y="0"/>
                      <a:pt x="3" y="0"/>
                      <a:pt x="2" y="1"/>
                    </a:cubicBezTo>
                    <a:cubicBezTo>
                      <a:pt x="2" y="1"/>
                      <a:pt x="2" y="2"/>
                      <a:pt x="1" y="2"/>
                    </a:cubicBezTo>
                    <a:cubicBezTo>
                      <a:pt x="0" y="4"/>
                      <a:pt x="1" y="3"/>
                      <a:pt x="2" y="4"/>
                    </a:cubicBezTo>
                    <a:cubicBezTo>
                      <a:pt x="2" y="4"/>
                      <a:pt x="1" y="7"/>
                      <a:pt x="1" y="7"/>
                    </a:cubicBezTo>
                    <a:cubicBezTo>
                      <a:pt x="1" y="9"/>
                      <a:pt x="1" y="9"/>
                      <a:pt x="2" y="10"/>
                    </a:cubicBezTo>
                    <a:cubicBezTo>
                      <a:pt x="3" y="11"/>
                      <a:pt x="3" y="10"/>
                      <a:pt x="4" y="10"/>
                    </a:cubicBezTo>
                    <a:cubicBezTo>
                      <a:pt x="6" y="10"/>
                      <a:pt x="5" y="12"/>
                      <a:pt x="7" y="12"/>
                    </a:cubicBezTo>
                    <a:cubicBezTo>
                      <a:pt x="9" y="13"/>
                      <a:pt x="8" y="11"/>
                      <a:pt x="10" y="10"/>
                    </a:cubicBezTo>
                    <a:cubicBezTo>
                      <a:pt x="12" y="8"/>
                      <a:pt x="14" y="7"/>
                      <a:pt x="12" y="4"/>
                    </a:cubicBezTo>
                    <a:cubicBezTo>
                      <a:pt x="12" y="2"/>
                      <a:pt x="14" y="8"/>
                      <a:pt x="12" y="4"/>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50" name="Freeform 614">
                <a:extLst>
                  <a:ext uri="{FF2B5EF4-FFF2-40B4-BE49-F238E27FC236}">
                    <a16:creationId xmlns:a16="http://schemas.microsoft.com/office/drawing/2014/main" id="{E4084E57-1729-C0AA-CDFA-F6576CCD8DB1}"/>
                  </a:ext>
                </a:extLst>
              </p:cNvPr>
              <p:cNvSpPr>
                <a:spLocks/>
              </p:cNvSpPr>
              <p:nvPr/>
            </p:nvSpPr>
            <p:spPr bwMode="auto">
              <a:xfrm>
                <a:off x="4457066" y="5191198"/>
                <a:ext cx="53647" cy="49203"/>
              </a:xfrm>
              <a:custGeom>
                <a:avLst/>
                <a:gdLst>
                  <a:gd name="T0" fmla="*/ 4 w 10"/>
                  <a:gd name="T1" fmla="*/ 4 h 9"/>
                  <a:gd name="T2" fmla="*/ 0 w 10"/>
                  <a:gd name="T3" fmla="*/ 8 h 9"/>
                  <a:gd name="T4" fmla="*/ 2 w 10"/>
                  <a:gd name="T5" fmla="*/ 8 h 9"/>
                  <a:gd name="T6" fmla="*/ 5 w 10"/>
                  <a:gd name="T7" fmla="*/ 5 h 9"/>
                  <a:gd name="T8" fmla="*/ 8 w 10"/>
                  <a:gd name="T9" fmla="*/ 0 h 9"/>
                  <a:gd name="T10" fmla="*/ 4 w 10"/>
                  <a:gd name="T11" fmla="*/ 4 h 9"/>
                  <a:gd name="T12" fmla="*/ 4 w 10"/>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10" h="9">
                    <a:moveTo>
                      <a:pt x="4" y="4"/>
                    </a:moveTo>
                    <a:cubicBezTo>
                      <a:pt x="4" y="5"/>
                      <a:pt x="1" y="7"/>
                      <a:pt x="0" y="8"/>
                    </a:cubicBezTo>
                    <a:cubicBezTo>
                      <a:pt x="0" y="9"/>
                      <a:pt x="2" y="8"/>
                      <a:pt x="2" y="8"/>
                    </a:cubicBezTo>
                    <a:cubicBezTo>
                      <a:pt x="3" y="7"/>
                      <a:pt x="4" y="6"/>
                      <a:pt x="5" y="5"/>
                    </a:cubicBezTo>
                    <a:cubicBezTo>
                      <a:pt x="6" y="4"/>
                      <a:pt x="10" y="0"/>
                      <a:pt x="8" y="0"/>
                    </a:cubicBezTo>
                    <a:cubicBezTo>
                      <a:pt x="7" y="0"/>
                      <a:pt x="4" y="3"/>
                      <a:pt x="4" y="4"/>
                    </a:cubicBezTo>
                    <a:cubicBezTo>
                      <a:pt x="4" y="5"/>
                      <a:pt x="4" y="3"/>
                      <a:pt x="4" y="4"/>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51" name="Freeform 616">
                <a:extLst>
                  <a:ext uri="{FF2B5EF4-FFF2-40B4-BE49-F238E27FC236}">
                    <a16:creationId xmlns:a16="http://schemas.microsoft.com/office/drawing/2014/main" id="{8092D250-FEA4-4A4E-6FDC-1F7953D23E80}"/>
                  </a:ext>
                </a:extLst>
              </p:cNvPr>
              <p:cNvSpPr>
                <a:spLocks/>
              </p:cNvSpPr>
              <p:nvPr/>
            </p:nvSpPr>
            <p:spPr bwMode="auto">
              <a:xfrm>
                <a:off x="4022519" y="5940572"/>
                <a:ext cx="94778" cy="88941"/>
              </a:xfrm>
              <a:custGeom>
                <a:avLst/>
                <a:gdLst>
                  <a:gd name="T0" fmla="*/ 17 w 18"/>
                  <a:gd name="T1" fmla="*/ 14 h 16"/>
                  <a:gd name="T2" fmla="*/ 8 w 18"/>
                  <a:gd name="T3" fmla="*/ 9 h 16"/>
                  <a:gd name="T4" fmla="*/ 4 w 18"/>
                  <a:gd name="T5" fmla="*/ 5 h 16"/>
                  <a:gd name="T6" fmla="*/ 1 w 18"/>
                  <a:gd name="T7" fmla="*/ 3 h 16"/>
                  <a:gd name="T8" fmla="*/ 2 w 18"/>
                  <a:gd name="T9" fmla="*/ 2 h 16"/>
                  <a:gd name="T10" fmla="*/ 0 w 18"/>
                  <a:gd name="T11" fmla="*/ 0 h 16"/>
                  <a:gd name="T12" fmla="*/ 0 w 18"/>
                  <a:gd name="T13" fmla="*/ 14 h 16"/>
                  <a:gd name="T14" fmla="*/ 7 w 18"/>
                  <a:gd name="T15" fmla="*/ 15 h 16"/>
                  <a:gd name="T16" fmla="*/ 10 w 18"/>
                  <a:gd name="T17" fmla="*/ 16 h 16"/>
                  <a:gd name="T18" fmla="*/ 13 w 18"/>
                  <a:gd name="T19" fmla="*/ 15 h 16"/>
                  <a:gd name="T20" fmla="*/ 18 w 18"/>
                  <a:gd name="T21" fmla="*/ 14 h 16"/>
                  <a:gd name="T22" fmla="*/ 17 w 18"/>
                  <a:gd name="T2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6">
                    <a:moveTo>
                      <a:pt x="17" y="14"/>
                    </a:moveTo>
                    <a:cubicBezTo>
                      <a:pt x="13" y="14"/>
                      <a:pt x="11" y="11"/>
                      <a:pt x="8" y="9"/>
                    </a:cubicBezTo>
                    <a:cubicBezTo>
                      <a:pt x="7" y="7"/>
                      <a:pt x="5" y="6"/>
                      <a:pt x="4" y="5"/>
                    </a:cubicBezTo>
                    <a:cubicBezTo>
                      <a:pt x="3" y="5"/>
                      <a:pt x="1" y="4"/>
                      <a:pt x="1" y="3"/>
                    </a:cubicBezTo>
                    <a:cubicBezTo>
                      <a:pt x="1" y="3"/>
                      <a:pt x="2" y="3"/>
                      <a:pt x="2" y="2"/>
                    </a:cubicBezTo>
                    <a:cubicBezTo>
                      <a:pt x="3" y="2"/>
                      <a:pt x="1" y="0"/>
                      <a:pt x="0" y="0"/>
                    </a:cubicBezTo>
                    <a:cubicBezTo>
                      <a:pt x="0" y="5"/>
                      <a:pt x="0" y="10"/>
                      <a:pt x="0" y="14"/>
                    </a:cubicBezTo>
                    <a:cubicBezTo>
                      <a:pt x="0" y="15"/>
                      <a:pt x="6" y="15"/>
                      <a:pt x="7" y="15"/>
                    </a:cubicBezTo>
                    <a:cubicBezTo>
                      <a:pt x="8" y="15"/>
                      <a:pt x="9" y="15"/>
                      <a:pt x="10" y="16"/>
                    </a:cubicBezTo>
                    <a:cubicBezTo>
                      <a:pt x="12" y="16"/>
                      <a:pt x="12" y="16"/>
                      <a:pt x="13" y="15"/>
                    </a:cubicBezTo>
                    <a:cubicBezTo>
                      <a:pt x="14" y="15"/>
                      <a:pt x="18" y="15"/>
                      <a:pt x="18" y="14"/>
                    </a:cubicBezTo>
                    <a:cubicBezTo>
                      <a:pt x="18" y="14"/>
                      <a:pt x="18" y="13"/>
                      <a:pt x="17" y="14"/>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52" name="Freeform 617">
                <a:extLst>
                  <a:ext uri="{FF2B5EF4-FFF2-40B4-BE49-F238E27FC236}">
                    <a16:creationId xmlns:a16="http://schemas.microsoft.com/office/drawing/2014/main" id="{CF95A3AB-F3AE-719D-19F3-83D06667D9F1}"/>
                  </a:ext>
                </a:extLst>
              </p:cNvPr>
              <p:cNvSpPr>
                <a:spLocks/>
              </p:cNvSpPr>
              <p:nvPr/>
            </p:nvSpPr>
            <p:spPr bwMode="auto">
              <a:xfrm>
                <a:off x="3922379" y="5929221"/>
                <a:ext cx="157367" cy="128679"/>
              </a:xfrm>
              <a:custGeom>
                <a:avLst/>
                <a:gdLst>
                  <a:gd name="T0" fmla="*/ 19 w 30"/>
                  <a:gd name="T1" fmla="*/ 17 h 23"/>
                  <a:gd name="T2" fmla="*/ 19 w 30"/>
                  <a:gd name="T3" fmla="*/ 7 h 23"/>
                  <a:gd name="T4" fmla="*/ 19 w 30"/>
                  <a:gd name="T5" fmla="*/ 3 h 23"/>
                  <a:gd name="T6" fmla="*/ 15 w 30"/>
                  <a:gd name="T7" fmla="*/ 1 h 23"/>
                  <a:gd name="T8" fmla="*/ 12 w 30"/>
                  <a:gd name="T9" fmla="*/ 3 h 23"/>
                  <a:gd name="T10" fmla="*/ 13 w 30"/>
                  <a:gd name="T11" fmla="*/ 6 h 23"/>
                  <a:gd name="T12" fmla="*/ 15 w 30"/>
                  <a:gd name="T13" fmla="*/ 6 h 23"/>
                  <a:gd name="T14" fmla="*/ 14 w 30"/>
                  <a:gd name="T15" fmla="*/ 8 h 23"/>
                  <a:gd name="T16" fmla="*/ 13 w 30"/>
                  <a:gd name="T17" fmla="*/ 11 h 23"/>
                  <a:gd name="T18" fmla="*/ 16 w 30"/>
                  <a:gd name="T19" fmla="*/ 13 h 23"/>
                  <a:gd name="T20" fmla="*/ 12 w 30"/>
                  <a:gd name="T21" fmla="*/ 13 h 23"/>
                  <a:gd name="T22" fmla="*/ 9 w 30"/>
                  <a:gd name="T23" fmla="*/ 12 h 23"/>
                  <a:gd name="T24" fmla="*/ 10 w 30"/>
                  <a:gd name="T25" fmla="*/ 12 h 23"/>
                  <a:gd name="T26" fmla="*/ 10 w 30"/>
                  <a:gd name="T27" fmla="*/ 9 h 23"/>
                  <a:gd name="T28" fmla="*/ 8 w 30"/>
                  <a:gd name="T29" fmla="*/ 11 h 23"/>
                  <a:gd name="T30" fmla="*/ 5 w 30"/>
                  <a:gd name="T31" fmla="*/ 11 h 23"/>
                  <a:gd name="T32" fmla="*/ 0 w 30"/>
                  <a:gd name="T33" fmla="*/ 12 h 23"/>
                  <a:gd name="T34" fmla="*/ 2 w 30"/>
                  <a:gd name="T35" fmla="*/ 12 h 23"/>
                  <a:gd name="T36" fmla="*/ 3 w 30"/>
                  <a:gd name="T37" fmla="*/ 12 h 23"/>
                  <a:gd name="T38" fmla="*/ 5 w 30"/>
                  <a:gd name="T39" fmla="*/ 12 h 23"/>
                  <a:gd name="T40" fmla="*/ 6 w 30"/>
                  <a:gd name="T41" fmla="*/ 13 h 23"/>
                  <a:gd name="T42" fmla="*/ 4 w 30"/>
                  <a:gd name="T43" fmla="*/ 15 h 23"/>
                  <a:gd name="T44" fmla="*/ 6 w 30"/>
                  <a:gd name="T45" fmla="*/ 15 h 23"/>
                  <a:gd name="T46" fmla="*/ 8 w 30"/>
                  <a:gd name="T47" fmla="*/ 16 h 23"/>
                  <a:gd name="T48" fmla="*/ 7 w 30"/>
                  <a:gd name="T49" fmla="*/ 16 h 23"/>
                  <a:gd name="T50" fmla="*/ 10 w 30"/>
                  <a:gd name="T51" fmla="*/ 17 h 23"/>
                  <a:gd name="T52" fmla="*/ 12 w 30"/>
                  <a:gd name="T53" fmla="*/ 17 h 23"/>
                  <a:gd name="T54" fmla="*/ 17 w 30"/>
                  <a:gd name="T55" fmla="*/ 21 h 23"/>
                  <a:gd name="T56" fmla="*/ 16 w 30"/>
                  <a:gd name="T57" fmla="*/ 20 h 23"/>
                  <a:gd name="T58" fmla="*/ 23 w 30"/>
                  <a:gd name="T59" fmla="*/ 23 h 23"/>
                  <a:gd name="T60" fmla="*/ 19 w 30"/>
                  <a:gd name="T61" fmla="*/ 18 h 23"/>
                  <a:gd name="T62" fmla="*/ 24 w 30"/>
                  <a:gd name="T63" fmla="*/ 19 h 23"/>
                  <a:gd name="T64" fmla="*/ 30 w 30"/>
                  <a:gd name="T65" fmla="*/ 18 h 23"/>
                  <a:gd name="T66" fmla="*/ 19 w 30"/>
                  <a:gd name="T67"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23">
                    <a:moveTo>
                      <a:pt x="19" y="17"/>
                    </a:moveTo>
                    <a:cubicBezTo>
                      <a:pt x="19" y="13"/>
                      <a:pt x="19" y="10"/>
                      <a:pt x="19" y="7"/>
                    </a:cubicBezTo>
                    <a:cubicBezTo>
                      <a:pt x="19" y="6"/>
                      <a:pt x="19" y="4"/>
                      <a:pt x="19" y="3"/>
                    </a:cubicBezTo>
                    <a:cubicBezTo>
                      <a:pt x="19" y="2"/>
                      <a:pt x="16" y="0"/>
                      <a:pt x="15" y="1"/>
                    </a:cubicBezTo>
                    <a:cubicBezTo>
                      <a:pt x="14" y="2"/>
                      <a:pt x="12" y="1"/>
                      <a:pt x="12" y="3"/>
                    </a:cubicBezTo>
                    <a:cubicBezTo>
                      <a:pt x="11" y="5"/>
                      <a:pt x="9" y="7"/>
                      <a:pt x="13" y="6"/>
                    </a:cubicBezTo>
                    <a:cubicBezTo>
                      <a:pt x="13" y="6"/>
                      <a:pt x="15" y="6"/>
                      <a:pt x="15" y="6"/>
                    </a:cubicBezTo>
                    <a:cubicBezTo>
                      <a:pt x="16" y="6"/>
                      <a:pt x="14" y="8"/>
                      <a:pt x="14" y="8"/>
                    </a:cubicBezTo>
                    <a:cubicBezTo>
                      <a:pt x="13" y="8"/>
                      <a:pt x="11" y="10"/>
                      <a:pt x="13" y="11"/>
                    </a:cubicBezTo>
                    <a:cubicBezTo>
                      <a:pt x="13" y="12"/>
                      <a:pt x="16" y="12"/>
                      <a:pt x="16" y="13"/>
                    </a:cubicBezTo>
                    <a:cubicBezTo>
                      <a:pt x="16" y="13"/>
                      <a:pt x="12" y="13"/>
                      <a:pt x="12" y="13"/>
                    </a:cubicBezTo>
                    <a:cubicBezTo>
                      <a:pt x="11" y="13"/>
                      <a:pt x="9" y="12"/>
                      <a:pt x="9" y="12"/>
                    </a:cubicBezTo>
                    <a:cubicBezTo>
                      <a:pt x="9" y="12"/>
                      <a:pt x="10" y="13"/>
                      <a:pt x="10" y="12"/>
                    </a:cubicBezTo>
                    <a:cubicBezTo>
                      <a:pt x="10" y="11"/>
                      <a:pt x="11" y="10"/>
                      <a:pt x="10" y="9"/>
                    </a:cubicBezTo>
                    <a:cubicBezTo>
                      <a:pt x="10" y="9"/>
                      <a:pt x="8" y="11"/>
                      <a:pt x="8" y="11"/>
                    </a:cubicBezTo>
                    <a:cubicBezTo>
                      <a:pt x="7" y="12"/>
                      <a:pt x="6" y="11"/>
                      <a:pt x="5" y="11"/>
                    </a:cubicBezTo>
                    <a:cubicBezTo>
                      <a:pt x="4" y="11"/>
                      <a:pt x="0" y="10"/>
                      <a:pt x="0" y="12"/>
                    </a:cubicBezTo>
                    <a:cubicBezTo>
                      <a:pt x="0" y="13"/>
                      <a:pt x="2" y="12"/>
                      <a:pt x="2" y="12"/>
                    </a:cubicBezTo>
                    <a:cubicBezTo>
                      <a:pt x="3" y="11"/>
                      <a:pt x="2" y="12"/>
                      <a:pt x="3" y="12"/>
                    </a:cubicBezTo>
                    <a:cubicBezTo>
                      <a:pt x="4" y="13"/>
                      <a:pt x="4" y="11"/>
                      <a:pt x="5" y="12"/>
                    </a:cubicBezTo>
                    <a:cubicBezTo>
                      <a:pt x="5" y="12"/>
                      <a:pt x="6" y="13"/>
                      <a:pt x="6" y="13"/>
                    </a:cubicBezTo>
                    <a:cubicBezTo>
                      <a:pt x="6" y="13"/>
                      <a:pt x="2" y="14"/>
                      <a:pt x="4" y="15"/>
                    </a:cubicBezTo>
                    <a:cubicBezTo>
                      <a:pt x="5" y="16"/>
                      <a:pt x="6" y="14"/>
                      <a:pt x="6" y="15"/>
                    </a:cubicBezTo>
                    <a:cubicBezTo>
                      <a:pt x="7" y="15"/>
                      <a:pt x="8" y="16"/>
                      <a:pt x="8" y="16"/>
                    </a:cubicBezTo>
                    <a:cubicBezTo>
                      <a:pt x="8" y="16"/>
                      <a:pt x="8" y="16"/>
                      <a:pt x="7" y="16"/>
                    </a:cubicBezTo>
                    <a:cubicBezTo>
                      <a:pt x="7" y="17"/>
                      <a:pt x="9" y="17"/>
                      <a:pt x="10" y="17"/>
                    </a:cubicBezTo>
                    <a:cubicBezTo>
                      <a:pt x="11" y="17"/>
                      <a:pt x="11" y="15"/>
                      <a:pt x="12" y="17"/>
                    </a:cubicBezTo>
                    <a:cubicBezTo>
                      <a:pt x="12" y="17"/>
                      <a:pt x="16" y="22"/>
                      <a:pt x="17" y="21"/>
                    </a:cubicBezTo>
                    <a:cubicBezTo>
                      <a:pt x="17" y="21"/>
                      <a:pt x="16" y="20"/>
                      <a:pt x="16" y="20"/>
                    </a:cubicBezTo>
                    <a:cubicBezTo>
                      <a:pt x="16" y="19"/>
                      <a:pt x="22" y="23"/>
                      <a:pt x="23" y="23"/>
                    </a:cubicBezTo>
                    <a:cubicBezTo>
                      <a:pt x="23" y="22"/>
                      <a:pt x="19" y="19"/>
                      <a:pt x="19" y="18"/>
                    </a:cubicBezTo>
                    <a:cubicBezTo>
                      <a:pt x="20" y="18"/>
                      <a:pt x="24" y="19"/>
                      <a:pt x="24" y="19"/>
                    </a:cubicBezTo>
                    <a:cubicBezTo>
                      <a:pt x="26" y="19"/>
                      <a:pt x="28" y="19"/>
                      <a:pt x="30" y="18"/>
                    </a:cubicBezTo>
                    <a:cubicBezTo>
                      <a:pt x="27" y="16"/>
                      <a:pt x="23" y="17"/>
                      <a:pt x="19" y="17"/>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53" name="Freeform 618">
                <a:extLst>
                  <a:ext uri="{FF2B5EF4-FFF2-40B4-BE49-F238E27FC236}">
                    <a16:creationId xmlns:a16="http://schemas.microsoft.com/office/drawing/2014/main" id="{E8C94FBC-E761-C15E-2F93-51927E552C2E}"/>
                  </a:ext>
                </a:extLst>
              </p:cNvPr>
              <p:cNvSpPr>
                <a:spLocks/>
              </p:cNvSpPr>
              <p:nvPr/>
            </p:nvSpPr>
            <p:spPr bwMode="auto">
              <a:xfrm>
                <a:off x="3897342" y="4000900"/>
                <a:ext cx="398782" cy="306562"/>
              </a:xfrm>
              <a:custGeom>
                <a:avLst/>
                <a:gdLst>
                  <a:gd name="T0" fmla="*/ 63 w 76"/>
                  <a:gd name="T1" fmla="*/ 28 h 55"/>
                  <a:gd name="T2" fmla="*/ 66 w 76"/>
                  <a:gd name="T3" fmla="*/ 24 h 55"/>
                  <a:gd name="T4" fmla="*/ 67 w 76"/>
                  <a:gd name="T5" fmla="*/ 22 h 55"/>
                  <a:gd name="T6" fmla="*/ 67 w 76"/>
                  <a:gd name="T7" fmla="*/ 18 h 55"/>
                  <a:gd name="T8" fmla="*/ 61 w 76"/>
                  <a:gd name="T9" fmla="*/ 15 h 55"/>
                  <a:gd name="T10" fmla="*/ 63 w 76"/>
                  <a:gd name="T11" fmla="*/ 14 h 55"/>
                  <a:gd name="T12" fmla="*/ 64 w 76"/>
                  <a:gd name="T13" fmla="*/ 11 h 55"/>
                  <a:gd name="T14" fmla="*/ 60 w 76"/>
                  <a:gd name="T15" fmla="*/ 9 h 55"/>
                  <a:gd name="T16" fmla="*/ 59 w 76"/>
                  <a:gd name="T17" fmla="*/ 8 h 55"/>
                  <a:gd name="T18" fmla="*/ 57 w 76"/>
                  <a:gd name="T19" fmla="*/ 9 h 55"/>
                  <a:gd name="T20" fmla="*/ 57 w 76"/>
                  <a:gd name="T21" fmla="*/ 7 h 55"/>
                  <a:gd name="T22" fmla="*/ 54 w 76"/>
                  <a:gd name="T23" fmla="*/ 8 h 55"/>
                  <a:gd name="T24" fmla="*/ 54 w 76"/>
                  <a:gd name="T25" fmla="*/ 6 h 55"/>
                  <a:gd name="T26" fmla="*/ 58 w 76"/>
                  <a:gd name="T27" fmla="*/ 5 h 55"/>
                  <a:gd name="T28" fmla="*/ 55 w 76"/>
                  <a:gd name="T29" fmla="*/ 4 h 55"/>
                  <a:gd name="T30" fmla="*/ 49 w 76"/>
                  <a:gd name="T31" fmla="*/ 4 h 55"/>
                  <a:gd name="T32" fmla="*/ 44 w 76"/>
                  <a:gd name="T33" fmla="*/ 7 h 55"/>
                  <a:gd name="T34" fmla="*/ 38 w 76"/>
                  <a:gd name="T35" fmla="*/ 5 h 55"/>
                  <a:gd name="T36" fmla="*/ 29 w 76"/>
                  <a:gd name="T37" fmla="*/ 5 h 55"/>
                  <a:gd name="T38" fmla="*/ 26 w 76"/>
                  <a:gd name="T39" fmla="*/ 2 h 55"/>
                  <a:gd name="T40" fmla="*/ 20 w 76"/>
                  <a:gd name="T41" fmla="*/ 0 h 55"/>
                  <a:gd name="T42" fmla="*/ 11 w 76"/>
                  <a:gd name="T43" fmla="*/ 4 h 55"/>
                  <a:gd name="T44" fmla="*/ 13 w 76"/>
                  <a:gd name="T45" fmla="*/ 12 h 55"/>
                  <a:gd name="T46" fmla="*/ 8 w 76"/>
                  <a:gd name="T47" fmla="*/ 8 h 55"/>
                  <a:gd name="T48" fmla="*/ 10 w 76"/>
                  <a:gd name="T49" fmla="*/ 5 h 55"/>
                  <a:gd name="T50" fmla="*/ 8 w 76"/>
                  <a:gd name="T51" fmla="*/ 1 h 55"/>
                  <a:gd name="T52" fmla="*/ 4 w 76"/>
                  <a:gd name="T53" fmla="*/ 7 h 55"/>
                  <a:gd name="T54" fmla="*/ 3 w 76"/>
                  <a:gd name="T55" fmla="*/ 12 h 55"/>
                  <a:gd name="T56" fmla="*/ 5 w 76"/>
                  <a:gd name="T57" fmla="*/ 13 h 55"/>
                  <a:gd name="T58" fmla="*/ 7 w 76"/>
                  <a:gd name="T59" fmla="*/ 16 h 55"/>
                  <a:gd name="T60" fmla="*/ 10 w 76"/>
                  <a:gd name="T61" fmla="*/ 23 h 55"/>
                  <a:gd name="T62" fmla="*/ 13 w 76"/>
                  <a:gd name="T63" fmla="*/ 23 h 55"/>
                  <a:gd name="T64" fmla="*/ 15 w 76"/>
                  <a:gd name="T65" fmla="*/ 22 h 55"/>
                  <a:gd name="T66" fmla="*/ 21 w 76"/>
                  <a:gd name="T67" fmla="*/ 27 h 55"/>
                  <a:gd name="T68" fmla="*/ 23 w 76"/>
                  <a:gd name="T69" fmla="*/ 27 h 55"/>
                  <a:gd name="T70" fmla="*/ 26 w 76"/>
                  <a:gd name="T71" fmla="*/ 27 h 55"/>
                  <a:gd name="T72" fmla="*/ 31 w 76"/>
                  <a:gd name="T73" fmla="*/ 29 h 55"/>
                  <a:gd name="T74" fmla="*/ 31 w 76"/>
                  <a:gd name="T75" fmla="*/ 38 h 55"/>
                  <a:gd name="T76" fmla="*/ 32 w 76"/>
                  <a:gd name="T77" fmla="*/ 41 h 55"/>
                  <a:gd name="T78" fmla="*/ 30 w 76"/>
                  <a:gd name="T79" fmla="*/ 44 h 55"/>
                  <a:gd name="T80" fmla="*/ 40 w 76"/>
                  <a:gd name="T81" fmla="*/ 53 h 55"/>
                  <a:gd name="T82" fmla="*/ 42 w 76"/>
                  <a:gd name="T83" fmla="*/ 54 h 55"/>
                  <a:gd name="T84" fmla="*/ 45 w 76"/>
                  <a:gd name="T85" fmla="*/ 52 h 55"/>
                  <a:gd name="T86" fmla="*/ 51 w 76"/>
                  <a:gd name="T87" fmla="*/ 47 h 55"/>
                  <a:gd name="T88" fmla="*/ 49 w 76"/>
                  <a:gd name="T89" fmla="*/ 44 h 55"/>
                  <a:gd name="T90" fmla="*/ 48 w 76"/>
                  <a:gd name="T91" fmla="*/ 41 h 55"/>
                  <a:gd name="T92" fmla="*/ 45 w 76"/>
                  <a:gd name="T93" fmla="*/ 38 h 55"/>
                  <a:gd name="T94" fmla="*/ 52 w 76"/>
                  <a:gd name="T95" fmla="*/ 38 h 55"/>
                  <a:gd name="T96" fmla="*/ 54 w 76"/>
                  <a:gd name="T97" fmla="*/ 40 h 55"/>
                  <a:gd name="T98" fmla="*/ 56 w 76"/>
                  <a:gd name="T99" fmla="*/ 38 h 55"/>
                  <a:gd name="T100" fmla="*/ 62 w 76"/>
                  <a:gd name="T101" fmla="*/ 36 h 55"/>
                  <a:gd name="T102" fmla="*/ 67 w 76"/>
                  <a:gd name="T103" fmla="*/ 33 h 55"/>
                  <a:gd name="T104" fmla="*/ 63 w 76"/>
                  <a:gd name="T105"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 h="55">
                    <a:moveTo>
                      <a:pt x="63" y="28"/>
                    </a:moveTo>
                    <a:cubicBezTo>
                      <a:pt x="63" y="26"/>
                      <a:pt x="63" y="25"/>
                      <a:pt x="66" y="24"/>
                    </a:cubicBezTo>
                    <a:cubicBezTo>
                      <a:pt x="66" y="23"/>
                      <a:pt x="68" y="23"/>
                      <a:pt x="67" y="22"/>
                    </a:cubicBezTo>
                    <a:cubicBezTo>
                      <a:pt x="66" y="21"/>
                      <a:pt x="65" y="19"/>
                      <a:pt x="67" y="18"/>
                    </a:cubicBezTo>
                    <a:cubicBezTo>
                      <a:pt x="76" y="14"/>
                      <a:pt x="61" y="15"/>
                      <a:pt x="61" y="15"/>
                    </a:cubicBezTo>
                    <a:cubicBezTo>
                      <a:pt x="61" y="14"/>
                      <a:pt x="62" y="14"/>
                      <a:pt x="63" y="14"/>
                    </a:cubicBezTo>
                    <a:cubicBezTo>
                      <a:pt x="64" y="14"/>
                      <a:pt x="64" y="12"/>
                      <a:pt x="64" y="11"/>
                    </a:cubicBezTo>
                    <a:cubicBezTo>
                      <a:pt x="64" y="10"/>
                      <a:pt x="60" y="8"/>
                      <a:pt x="60" y="9"/>
                    </a:cubicBezTo>
                    <a:cubicBezTo>
                      <a:pt x="60" y="10"/>
                      <a:pt x="59" y="8"/>
                      <a:pt x="59" y="8"/>
                    </a:cubicBezTo>
                    <a:cubicBezTo>
                      <a:pt x="58" y="8"/>
                      <a:pt x="58" y="10"/>
                      <a:pt x="57" y="9"/>
                    </a:cubicBezTo>
                    <a:cubicBezTo>
                      <a:pt x="57" y="9"/>
                      <a:pt x="57" y="8"/>
                      <a:pt x="57" y="7"/>
                    </a:cubicBezTo>
                    <a:cubicBezTo>
                      <a:pt x="56" y="6"/>
                      <a:pt x="55" y="8"/>
                      <a:pt x="54" y="8"/>
                    </a:cubicBezTo>
                    <a:cubicBezTo>
                      <a:pt x="54" y="8"/>
                      <a:pt x="54" y="6"/>
                      <a:pt x="54" y="6"/>
                    </a:cubicBezTo>
                    <a:cubicBezTo>
                      <a:pt x="54" y="4"/>
                      <a:pt x="57" y="5"/>
                      <a:pt x="58" y="5"/>
                    </a:cubicBezTo>
                    <a:cubicBezTo>
                      <a:pt x="59" y="4"/>
                      <a:pt x="55" y="4"/>
                      <a:pt x="55" y="4"/>
                    </a:cubicBezTo>
                    <a:cubicBezTo>
                      <a:pt x="53" y="4"/>
                      <a:pt x="51" y="3"/>
                      <a:pt x="49" y="4"/>
                    </a:cubicBezTo>
                    <a:cubicBezTo>
                      <a:pt x="47" y="5"/>
                      <a:pt x="46" y="8"/>
                      <a:pt x="44" y="7"/>
                    </a:cubicBezTo>
                    <a:cubicBezTo>
                      <a:pt x="41" y="7"/>
                      <a:pt x="40" y="7"/>
                      <a:pt x="38" y="5"/>
                    </a:cubicBezTo>
                    <a:cubicBezTo>
                      <a:pt x="36" y="3"/>
                      <a:pt x="32" y="5"/>
                      <a:pt x="29" y="5"/>
                    </a:cubicBezTo>
                    <a:cubicBezTo>
                      <a:pt x="27" y="5"/>
                      <a:pt x="27" y="4"/>
                      <a:pt x="26" y="2"/>
                    </a:cubicBezTo>
                    <a:cubicBezTo>
                      <a:pt x="25" y="0"/>
                      <a:pt x="23" y="0"/>
                      <a:pt x="20" y="0"/>
                    </a:cubicBezTo>
                    <a:cubicBezTo>
                      <a:pt x="19" y="0"/>
                      <a:pt x="11" y="1"/>
                      <a:pt x="11" y="4"/>
                    </a:cubicBezTo>
                    <a:cubicBezTo>
                      <a:pt x="11" y="7"/>
                      <a:pt x="15" y="8"/>
                      <a:pt x="13" y="12"/>
                    </a:cubicBezTo>
                    <a:cubicBezTo>
                      <a:pt x="11" y="14"/>
                      <a:pt x="7" y="10"/>
                      <a:pt x="8" y="8"/>
                    </a:cubicBezTo>
                    <a:cubicBezTo>
                      <a:pt x="8" y="7"/>
                      <a:pt x="10" y="6"/>
                      <a:pt x="10" y="5"/>
                    </a:cubicBezTo>
                    <a:cubicBezTo>
                      <a:pt x="11" y="3"/>
                      <a:pt x="8" y="2"/>
                      <a:pt x="8" y="1"/>
                    </a:cubicBezTo>
                    <a:cubicBezTo>
                      <a:pt x="5" y="3"/>
                      <a:pt x="4" y="4"/>
                      <a:pt x="4" y="7"/>
                    </a:cubicBezTo>
                    <a:cubicBezTo>
                      <a:pt x="3" y="8"/>
                      <a:pt x="0" y="12"/>
                      <a:pt x="3" y="12"/>
                    </a:cubicBezTo>
                    <a:cubicBezTo>
                      <a:pt x="3" y="12"/>
                      <a:pt x="4" y="12"/>
                      <a:pt x="5" y="13"/>
                    </a:cubicBezTo>
                    <a:cubicBezTo>
                      <a:pt x="5" y="14"/>
                      <a:pt x="6" y="15"/>
                      <a:pt x="7" y="16"/>
                    </a:cubicBezTo>
                    <a:cubicBezTo>
                      <a:pt x="9" y="18"/>
                      <a:pt x="5" y="22"/>
                      <a:pt x="10" y="23"/>
                    </a:cubicBezTo>
                    <a:cubicBezTo>
                      <a:pt x="10" y="23"/>
                      <a:pt x="12" y="23"/>
                      <a:pt x="13" y="23"/>
                    </a:cubicBezTo>
                    <a:cubicBezTo>
                      <a:pt x="14" y="23"/>
                      <a:pt x="14" y="22"/>
                      <a:pt x="15" y="22"/>
                    </a:cubicBezTo>
                    <a:cubicBezTo>
                      <a:pt x="18" y="22"/>
                      <a:pt x="19" y="25"/>
                      <a:pt x="21" y="27"/>
                    </a:cubicBezTo>
                    <a:cubicBezTo>
                      <a:pt x="21" y="27"/>
                      <a:pt x="22" y="28"/>
                      <a:pt x="23" y="27"/>
                    </a:cubicBezTo>
                    <a:cubicBezTo>
                      <a:pt x="23" y="26"/>
                      <a:pt x="24" y="27"/>
                      <a:pt x="26" y="27"/>
                    </a:cubicBezTo>
                    <a:cubicBezTo>
                      <a:pt x="28" y="28"/>
                      <a:pt x="33" y="25"/>
                      <a:pt x="31" y="29"/>
                    </a:cubicBezTo>
                    <a:cubicBezTo>
                      <a:pt x="29" y="32"/>
                      <a:pt x="29" y="35"/>
                      <a:pt x="31" y="38"/>
                    </a:cubicBezTo>
                    <a:cubicBezTo>
                      <a:pt x="31" y="39"/>
                      <a:pt x="32" y="40"/>
                      <a:pt x="32" y="41"/>
                    </a:cubicBezTo>
                    <a:cubicBezTo>
                      <a:pt x="32" y="42"/>
                      <a:pt x="29" y="43"/>
                      <a:pt x="30" y="44"/>
                    </a:cubicBezTo>
                    <a:cubicBezTo>
                      <a:pt x="33" y="47"/>
                      <a:pt x="34" y="55"/>
                      <a:pt x="40" y="53"/>
                    </a:cubicBezTo>
                    <a:cubicBezTo>
                      <a:pt x="41" y="53"/>
                      <a:pt x="41" y="54"/>
                      <a:pt x="42" y="54"/>
                    </a:cubicBezTo>
                    <a:cubicBezTo>
                      <a:pt x="43" y="54"/>
                      <a:pt x="44" y="53"/>
                      <a:pt x="45" y="52"/>
                    </a:cubicBezTo>
                    <a:cubicBezTo>
                      <a:pt x="47" y="51"/>
                      <a:pt x="48" y="49"/>
                      <a:pt x="51" y="47"/>
                    </a:cubicBezTo>
                    <a:cubicBezTo>
                      <a:pt x="53" y="46"/>
                      <a:pt x="49" y="46"/>
                      <a:pt x="49" y="44"/>
                    </a:cubicBezTo>
                    <a:cubicBezTo>
                      <a:pt x="49" y="43"/>
                      <a:pt x="48" y="42"/>
                      <a:pt x="48" y="41"/>
                    </a:cubicBezTo>
                    <a:cubicBezTo>
                      <a:pt x="48" y="40"/>
                      <a:pt x="45" y="39"/>
                      <a:pt x="45" y="38"/>
                    </a:cubicBezTo>
                    <a:cubicBezTo>
                      <a:pt x="45" y="37"/>
                      <a:pt x="51" y="38"/>
                      <a:pt x="52" y="38"/>
                    </a:cubicBezTo>
                    <a:cubicBezTo>
                      <a:pt x="54" y="38"/>
                      <a:pt x="53" y="39"/>
                      <a:pt x="54" y="40"/>
                    </a:cubicBezTo>
                    <a:cubicBezTo>
                      <a:pt x="55" y="40"/>
                      <a:pt x="55" y="38"/>
                      <a:pt x="56" y="38"/>
                    </a:cubicBezTo>
                    <a:cubicBezTo>
                      <a:pt x="57" y="37"/>
                      <a:pt x="60" y="37"/>
                      <a:pt x="62" y="36"/>
                    </a:cubicBezTo>
                    <a:cubicBezTo>
                      <a:pt x="63" y="35"/>
                      <a:pt x="65" y="34"/>
                      <a:pt x="67" y="33"/>
                    </a:cubicBezTo>
                    <a:cubicBezTo>
                      <a:pt x="66" y="31"/>
                      <a:pt x="63" y="30"/>
                      <a:pt x="63" y="28"/>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54" name="Freeform 619">
                <a:extLst>
                  <a:ext uri="{FF2B5EF4-FFF2-40B4-BE49-F238E27FC236}">
                    <a16:creationId xmlns:a16="http://schemas.microsoft.com/office/drawing/2014/main" id="{AF479FB1-302E-E2F6-F03B-6812FBFEEA59}"/>
                  </a:ext>
                </a:extLst>
              </p:cNvPr>
              <p:cNvSpPr>
                <a:spLocks/>
              </p:cNvSpPr>
              <p:nvPr/>
            </p:nvSpPr>
            <p:spPr bwMode="auto">
              <a:xfrm>
                <a:off x="4217440" y="4084164"/>
                <a:ext cx="135906" cy="211945"/>
              </a:xfrm>
              <a:custGeom>
                <a:avLst/>
                <a:gdLst>
                  <a:gd name="T0" fmla="*/ 22 w 26"/>
                  <a:gd name="T1" fmla="*/ 29 h 38"/>
                  <a:gd name="T2" fmla="*/ 18 w 26"/>
                  <a:gd name="T3" fmla="*/ 21 h 38"/>
                  <a:gd name="T4" fmla="*/ 20 w 26"/>
                  <a:gd name="T5" fmla="*/ 18 h 38"/>
                  <a:gd name="T6" fmla="*/ 22 w 26"/>
                  <a:gd name="T7" fmla="*/ 15 h 38"/>
                  <a:gd name="T8" fmla="*/ 22 w 26"/>
                  <a:gd name="T9" fmla="*/ 13 h 38"/>
                  <a:gd name="T10" fmla="*/ 20 w 26"/>
                  <a:gd name="T11" fmla="*/ 11 h 38"/>
                  <a:gd name="T12" fmla="*/ 16 w 26"/>
                  <a:gd name="T13" fmla="*/ 7 h 38"/>
                  <a:gd name="T14" fmla="*/ 9 w 26"/>
                  <a:gd name="T15" fmla="*/ 0 h 38"/>
                  <a:gd name="T16" fmla="*/ 5 w 26"/>
                  <a:gd name="T17" fmla="*/ 5 h 38"/>
                  <a:gd name="T18" fmla="*/ 6 w 26"/>
                  <a:gd name="T19" fmla="*/ 8 h 38"/>
                  <a:gd name="T20" fmla="*/ 3 w 26"/>
                  <a:gd name="T21" fmla="*/ 10 h 38"/>
                  <a:gd name="T22" fmla="*/ 4 w 26"/>
                  <a:gd name="T23" fmla="*/ 16 h 38"/>
                  <a:gd name="T24" fmla="*/ 7 w 26"/>
                  <a:gd name="T25" fmla="*/ 18 h 38"/>
                  <a:gd name="T26" fmla="*/ 8 w 26"/>
                  <a:gd name="T27" fmla="*/ 20 h 38"/>
                  <a:gd name="T28" fmla="*/ 8 w 26"/>
                  <a:gd name="T29" fmla="*/ 27 h 38"/>
                  <a:gd name="T30" fmla="*/ 11 w 26"/>
                  <a:gd name="T31" fmla="*/ 35 h 38"/>
                  <a:gd name="T32" fmla="*/ 17 w 26"/>
                  <a:gd name="T33" fmla="*/ 35 h 38"/>
                  <a:gd name="T34" fmla="*/ 21 w 26"/>
                  <a:gd name="T35" fmla="*/ 34 h 38"/>
                  <a:gd name="T36" fmla="*/ 26 w 26"/>
                  <a:gd name="T37" fmla="*/ 34 h 38"/>
                  <a:gd name="T38" fmla="*/ 22 w 26"/>
                  <a:gd name="T39" fmla="*/ 29 h 38"/>
                  <a:gd name="T40" fmla="*/ 22 w 26"/>
                  <a:gd name="T41"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38">
                    <a:moveTo>
                      <a:pt x="22" y="29"/>
                    </a:moveTo>
                    <a:cubicBezTo>
                      <a:pt x="22" y="28"/>
                      <a:pt x="17" y="22"/>
                      <a:pt x="18" y="21"/>
                    </a:cubicBezTo>
                    <a:cubicBezTo>
                      <a:pt x="19" y="20"/>
                      <a:pt x="18" y="19"/>
                      <a:pt x="20" y="18"/>
                    </a:cubicBezTo>
                    <a:cubicBezTo>
                      <a:pt x="23" y="18"/>
                      <a:pt x="22" y="16"/>
                      <a:pt x="22" y="15"/>
                    </a:cubicBezTo>
                    <a:cubicBezTo>
                      <a:pt x="22" y="14"/>
                      <a:pt x="22" y="13"/>
                      <a:pt x="22" y="13"/>
                    </a:cubicBezTo>
                    <a:cubicBezTo>
                      <a:pt x="22" y="12"/>
                      <a:pt x="21" y="12"/>
                      <a:pt x="20" y="11"/>
                    </a:cubicBezTo>
                    <a:cubicBezTo>
                      <a:pt x="19" y="9"/>
                      <a:pt x="16" y="9"/>
                      <a:pt x="16" y="7"/>
                    </a:cubicBezTo>
                    <a:cubicBezTo>
                      <a:pt x="15" y="4"/>
                      <a:pt x="11" y="1"/>
                      <a:pt x="9" y="0"/>
                    </a:cubicBezTo>
                    <a:cubicBezTo>
                      <a:pt x="9" y="3"/>
                      <a:pt x="4" y="3"/>
                      <a:pt x="5" y="5"/>
                    </a:cubicBezTo>
                    <a:cubicBezTo>
                      <a:pt x="5" y="6"/>
                      <a:pt x="7" y="7"/>
                      <a:pt x="6" y="8"/>
                    </a:cubicBezTo>
                    <a:cubicBezTo>
                      <a:pt x="5" y="8"/>
                      <a:pt x="3" y="9"/>
                      <a:pt x="3" y="10"/>
                    </a:cubicBezTo>
                    <a:cubicBezTo>
                      <a:pt x="0" y="11"/>
                      <a:pt x="2" y="14"/>
                      <a:pt x="4" y="16"/>
                    </a:cubicBezTo>
                    <a:cubicBezTo>
                      <a:pt x="5" y="17"/>
                      <a:pt x="5" y="18"/>
                      <a:pt x="7" y="18"/>
                    </a:cubicBezTo>
                    <a:cubicBezTo>
                      <a:pt x="8" y="18"/>
                      <a:pt x="7" y="19"/>
                      <a:pt x="8" y="20"/>
                    </a:cubicBezTo>
                    <a:cubicBezTo>
                      <a:pt x="10" y="23"/>
                      <a:pt x="9" y="24"/>
                      <a:pt x="8" y="27"/>
                    </a:cubicBezTo>
                    <a:cubicBezTo>
                      <a:pt x="8" y="30"/>
                      <a:pt x="10" y="33"/>
                      <a:pt x="11" y="35"/>
                    </a:cubicBezTo>
                    <a:cubicBezTo>
                      <a:pt x="14" y="38"/>
                      <a:pt x="15" y="35"/>
                      <a:pt x="17" y="35"/>
                    </a:cubicBezTo>
                    <a:cubicBezTo>
                      <a:pt x="19" y="35"/>
                      <a:pt x="20" y="34"/>
                      <a:pt x="21" y="34"/>
                    </a:cubicBezTo>
                    <a:cubicBezTo>
                      <a:pt x="23" y="33"/>
                      <a:pt x="24" y="33"/>
                      <a:pt x="26" y="34"/>
                    </a:cubicBezTo>
                    <a:cubicBezTo>
                      <a:pt x="25" y="32"/>
                      <a:pt x="24" y="30"/>
                      <a:pt x="22" y="29"/>
                    </a:cubicBezTo>
                    <a:cubicBezTo>
                      <a:pt x="21" y="27"/>
                      <a:pt x="23" y="29"/>
                      <a:pt x="22" y="29"/>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55" name="Freeform 620">
                <a:extLst>
                  <a:ext uri="{FF2B5EF4-FFF2-40B4-BE49-F238E27FC236}">
                    <a16:creationId xmlns:a16="http://schemas.microsoft.com/office/drawing/2014/main" id="{21C21D62-2121-3C6F-2758-6A29C237EDBC}"/>
                  </a:ext>
                </a:extLst>
              </p:cNvPr>
              <p:cNvSpPr>
                <a:spLocks/>
              </p:cNvSpPr>
              <p:nvPr/>
            </p:nvSpPr>
            <p:spPr bwMode="auto">
              <a:xfrm>
                <a:off x="4305064" y="4150397"/>
                <a:ext cx="116236" cy="128679"/>
              </a:xfrm>
              <a:custGeom>
                <a:avLst/>
                <a:gdLst>
                  <a:gd name="T0" fmla="*/ 19 w 22"/>
                  <a:gd name="T1" fmla="*/ 7 h 23"/>
                  <a:gd name="T2" fmla="*/ 22 w 22"/>
                  <a:gd name="T3" fmla="*/ 2 h 23"/>
                  <a:gd name="T4" fmla="*/ 12 w 22"/>
                  <a:gd name="T5" fmla="*/ 2 h 23"/>
                  <a:gd name="T6" fmla="*/ 9 w 22"/>
                  <a:gd name="T7" fmla="*/ 0 h 23"/>
                  <a:gd name="T8" fmla="*/ 5 w 22"/>
                  <a:gd name="T9" fmla="*/ 1 h 23"/>
                  <a:gd name="T10" fmla="*/ 4 w 22"/>
                  <a:gd name="T11" fmla="*/ 6 h 23"/>
                  <a:gd name="T12" fmla="*/ 1 w 22"/>
                  <a:gd name="T13" fmla="*/ 10 h 23"/>
                  <a:gd name="T14" fmla="*/ 4 w 22"/>
                  <a:gd name="T15" fmla="*/ 15 h 23"/>
                  <a:gd name="T16" fmla="*/ 9 w 22"/>
                  <a:gd name="T17" fmla="*/ 22 h 23"/>
                  <a:gd name="T18" fmla="*/ 12 w 22"/>
                  <a:gd name="T19" fmla="*/ 19 h 23"/>
                  <a:gd name="T20" fmla="*/ 16 w 22"/>
                  <a:gd name="T21" fmla="*/ 18 h 23"/>
                  <a:gd name="T22" fmla="*/ 19 w 22"/>
                  <a:gd name="T23" fmla="*/ 19 h 23"/>
                  <a:gd name="T24" fmla="*/ 20 w 22"/>
                  <a:gd name="T25" fmla="*/ 14 h 23"/>
                  <a:gd name="T26" fmla="*/ 19 w 22"/>
                  <a:gd name="T2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3">
                    <a:moveTo>
                      <a:pt x="19" y="7"/>
                    </a:moveTo>
                    <a:cubicBezTo>
                      <a:pt x="19" y="5"/>
                      <a:pt x="21" y="3"/>
                      <a:pt x="22" y="2"/>
                    </a:cubicBezTo>
                    <a:cubicBezTo>
                      <a:pt x="19" y="1"/>
                      <a:pt x="14" y="0"/>
                      <a:pt x="12" y="2"/>
                    </a:cubicBezTo>
                    <a:cubicBezTo>
                      <a:pt x="10" y="3"/>
                      <a:pt x="9" y="1"/>
                      <a:pt x="9" y="0"/>
                    </a:cubicBezTo>
                    <a:cubicBezTo>
                      <a:pt x="8" y="0"/>
                      <a:pt x="7" y="2"/>
                      <a:pt x="5" y="1"/>
                    </a:cubicBezTo>
                    <a:cubicBezTo>
                      <a:pt x="5" y="2"/>
                      <a:pt x="7" y="6"/>
                      <a:pt x="4" y="6"/>
                    </a:cubicBezTo>
                    <a:cubicBezTo>
                      <a:pt x="2" y="7"/>
                      <a:pt x="0" y="8"/>
                      <a:pt x="1" y="10"/>
                    </a:cubicBezTo>
                    <a:cubicBezTo>
                      <a:pt x="2" y="12"/>
                      <a:pt x="3" y="13"/>
                      <a:pt x="4" y="15"/>
                    </a:cubicBezTo>
                    <a:cubicBezTo>
                      <a:pt x="5" y="17"/>
                      <a:pt x="7" y="19"/>
                      <a:pt x="9" y="22"/>
                    </a:cubicBezTo>
                    <a:cubicBezTo>
                      <a:pt x="12" y="23"/>
                      <a:pt x="10" y="19"/>
                      <a:pt x="12" y="19"/>
                    </a:cubicBezTo>
                    <a:cubicBezTo>
                      <a:pt x="14" y="19"/>
                      <a:pt x="15" y="19"/>
                      <a:pt x="16" y="18"/>
                    </a:cubicBezTo>
                    <a:cubicBezTo>
                      <a:pt x="17" y="18"/>
                      <a:pt x="17" y="20"/>
                      <a:pt x="19" y="19"/>
                    </a:cubicBezTo>
                    <a:cubicBezTo>
                      <a:pt x="20" y="17"/>
                      <a:pt x="21" y="16"/>
                      <a:pt x="20" y="14"/>
                    </a:cubicBezTo>
                    <a:cubicBezTo>
                      <a:pt x="20" y="12"/>
                      <a:pt x="19" y="9"/>
                      <a:pt x="19" y="7"/>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56" name="Freeform 621">
                <a:extLst>
                  <a:ext uri="{FF2B5EF4-FFF2-40B4-BE49-F238E27FC236}">
                    <a16:creationId xmlns:a16="http://schemas.microsoft.com/office/drawing/2014/main" id="{148DD8CB-A08F-7836-BB4C-375EF8E9F9BD}"/>
                  </a:ext>
                </a:extLst>
              </p:cNvPr>
              <p:cNvSpPr>
                <a:spLocks/>
              </p:cNvSpPr>
              <p:nvPr/>
            </p:nvSpPr>
            <p:spPr bwMode="auto">
              <a:xfrm>
                <a:off x="4399842" y="4161753"/>
                <a:ext cx="84048" cy="100297"/>
              </a:xfrm>
              <a:custGeom>
                <a:avLst/>
                <a:gdLst>
                  <a:gd name="T0" fmla="*/ 12 w 16"/>
                  <a:gd name="T1" fmla="*/ 5 h 18"/>
                  <a:gd name="T2" fmla="*/ 5 w 16"/>
                  <a:gd name="T3" fmla="*/ 1 h 18"/>
                  <a:gd name="T4" fmla="*/ 1 w 16"/>
                  <a:gd name="T5" fmla="*/ 6 h 18"/>
                  <a:gd name="T6" fmla="*/ 2 w 16"/>
                  <a:gd name="T7" fmla="*/ 12 h 18"/>
                  <a:gd name="T8" fmla="*/ 0 w 16"/>
                  <a:gd name="T9" fmla="*/ 17 h 18"/>
                  <a:gd name="T10" fmla="*/ 4 w 16"/>
                  <a:gd name="T11" fmla="*/ 17 h 18"/>
                  <a:gd name="T12" fmla="*/ 9 w 16"/>
                  <a:gd name="T13" fmla="*/ 17 h 18"/>
                  <a:gd name="T14" fmla="*/ 16 w 16"/>
                  <a:gd name="T15" fmla="*/ 8 h 18"/>
                  <a:gd name="T16" fmla="*/ 12 w 16"/>
                  <a:gd name="T17" fmla="*/ 5 h 18"/>
                  <a:gd name="T18" fmla="*/ 12 w 16"/>
                  <a:gd name="T19"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8">
                    <a:moveTo>
                      <a:pt x="12" y="5"/>
                    </a:moveTo>
                    <a:cubicBezTo>
                      <a:pt x="10" y="3"/>
                      <a:pt x="8" y="1"/>
                      <a:pt x="5" y="1"/>
                    </a:cubicBezTo>
                    <a:cubicBezTo>
                      <a:pt x="3" y="0"/>
                      <a:pt x="0" y="4"/>
                      <a:pt x="1" y="6"/>
                    </a:cubicBezTo>
                    <a:cubicBezTo>
                      <a:pt x="1" y="8"/>
                      <a:pt x="2" y="10"/>
                      <a:pt x="2" y="12"/>
                    </a:cubicBezTo>
                    <a:cubicBezTo>
                      <a:pt x="3" y="14"/>
                      <a:pt x="1" y="16"/>
                      <a:pt x="0" y="17"/>
                    </a:cubicBezTo>
                    <a:cubicBezTo>
                      <a:pt x="1" y="18"/>
                      <a:pt x="3" y="17"/>
                      <a:pt x="4" y="17"/>
                    </a:cubicBezTo>
                    <a:cubicBezTo>
                      <a:pt x="6" y="17"/>
                      <a:pt x="7" y="18"/>
                      <a:pt x="9" y="17"/>
                    </a:cubicBezTo>
                    <a:cubicBezTo>
                      <a:pt x="12" y="16"/>
                      <a:pt x="13" y="10"/>
                      <a:pt x="16" y="8"/>
                    </a:cubicBezTo>
                    <a:cubicBezTo>
                      <a:pt x="14" y="7"/>
                      <a:pt x="13" y="6"/>
                      <a:pt x="12" y="5"/>
                    </a:cubicBezTo>
                    <a:cubicBezTo>
                      <a:pt x="10" y="4"/>
                      <a:pt x="13" y="6"/>
                      <a:pt x="12" y="5"/>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57" name="Freeform 622">
                <a:extLst>
                  <a:ext uri="{FF2B5EF4-FFF2-40B4-BE49-F238E27FC236}">
                    <a16:creationId xmlns:a16="http://schemas.microsoft.com/office/drawing/2014/main" id="{CF8C5901-C700-C908-31AB-D1218EDA4846}"/>
                  </a:ext>
                </a:extLst>
              </p:cNvPr>
              <p:cNvSpPr>
                <a:spLocks/>
              </p:cNvSpPr>
              <p:nvPr/>
            </p:nvSpPr>
            <p:spPr bwMode="auto">
              <a:xfrm>
                <a:off x="3650564" y="3972515"/>
                <a:ext cx="423817" cy="467415"/>
              </a:xfrm>
              <a:custGeom>
                <a:avLst/>
                <a:gdLst>
                  <a:gd name="T0" fmla="*/ 76 w 81"/>
                  <a:gd name="T1" fmla="*/ 39 h 84"/>
                  <a:gd name="T2" fmla="*/ 74 w 81"/>
                  <a:gd name="T3" fmla="*/ 32 h 84"/>
                  <a:gd name="T4" fmla="*/ 69 w 81"/>
                  <a:gd name="T5" fmla="*/ 33 h 84"/>
                  <a:gd name="T6" fmla="*/ 58 w 81"/>
                  <a:gd name="T7" fmla="*/ 28 h 84"/>
                  <a:gd name="T8" fmla="*/ 53 w 81"/>
                  <a:gd name="T9" fmla="*/ 20 h 84"/>
                  <a:gd name="T10" fmla="*/ 50 w 81"/>
                  <a:gd name="T11" fmla="*/ 15 h 84"/>
                  <a:gd name="T12" fmla="*/ 56 w 81"/>
                  <a:gd name="T13" fmla="*/ 5 h 84"/>
                  <a:gd name="T14" fmla="*/ 56 w 81"/>
                  <a:gd name="T15" fmla="*/ 1 h 84"/>
                  <a:gd name="T16" fmla="*/ 44 w 81"/>
                  <a:gd name="T17" fmla="*/ 8 h 84"/>
                  <a:gd name="T18" fmla="*/ 36 w 81"/>
                  <a:gd name="T19" fmla="*/ 16 h 84"/>
                  <a:gd name="T20" fmla="*/ 31 w 81"/>
                  <a:gd name="T21" fmla="*/ 23 h 84"/>
                  <a:gd name="T22" fmla="*/ 25 w 81"/>
                  <a:gd name="T23" fmla="*/ 17 h 84"/>
                  <a:gd name="T24" fmla="*/ 7 w 81"/>
                  <a:gd name="T25" fmla="*/ 18 h 84"/>
                  <a:gd name="T26" fmla="*/ 1 w 81"/>
                  <a:gd name="T27" fmla="*/ 16 h 84"/>
                  <a:gd name="T28" fmla="*/ 1 w 81"/>
                  <a:gd name="T29" fmla="*/ 21 h 84"/>
                  <a:gd name="T30" fmla="*/ 8 w 81"/>
                  <a:gd name="T31" fmla="*/ 24 h 84"/>
                  <a:gd name="T32" fmla="*/ 11 w 81"/>
                  <a:gd name="T33" fmla="*/ 26 h 84"/>
                  <a:gd name="T34" fmla="*/ 13 w 81"/>
                  <a:gd name="T35" fmla="*/ 23 h 84"/>
                  <a:gd name="T36" fmla="*/ 20 w 81"/>
                  <a:gd name="T37" fmla="*/ 18 h 84"/>
                  <a:gd name="T38" fmla="*/ 24 w 81"/>
                  <a:gd name="T39" fmla="*/ 20 h 84"/>
                  <a:gd name="T40" fmla="*/ 25 w 81"/>
                  <a:gd name="T41" fmla="*/ 26 h 84"/>
                  <a:gd name="T42" fmla="*/ 28 w 81"/>
                  <a:gd name="T43" fmla="*/ 42 h 84"/>
                  <a:gd name="T44" fmla="*/ 28 w 81"/>
                  <a:gd name="T45" fmla="*/ 47 h 84"/>
                  <a:gd name="T46" fmla="*/ 22 w 81"/>
                  <a:gd name="T47" fmla="*/ 53 h 84"/>
                  <a:gd name="T48" fmla="*/ 26 w 81"/>
                  <a:gd name="T49" fmla="*/ 58 h 84"/>
                  <a:gd name="T50" fmla="*/ 34 w 81"/>
                  <a:gd name="T51" fmla="*/ 61 h 84"/>
                  <a:gd name="T52" fmla="*/ 41 w 81"/>
                  <a:gd name="T53" fmla="*/ 64 h 84"/>
                  <a:gd name="T54" fmla="*/ 54 w 81"/>
                  <a:gd name="T55" fmla="*/ 76 h 84"/>
                  <a:gd name="T56" fmla="*/ 60 w 81"/>
                  <a:gd name="T57" fmla="*/ 75 h 84"/>
                  <a:gd name="T58" fmla="*/ 64 w 81"/>
                  <a:gd name="T59" fmla="*/ 80 h 84"/>
                  <a:gd name="T60" fmla="*/ 65 w 81"/>
                  <a:gd name="T61" fmla="*/ 84 h 84"/>
                  <a:gd name="T62" fmla="*/ 65 w 81"/>
                  <a:gd name="T63" fmla="*/ 63 h 84"/>
                  <a:gd name="T64" fmla="*/ 70 w 81"/>
                  <a:gd name="T65" fmla="*/ 58 h 84"/>
                  <a:gd name="T66" fmla="*/ 66 w 81"/>
                  <a:gd name="T67" fmla="*/ 55 h 84"/>
                  <a:gd name="T68" fmla="*/ 79 w 81"/>
                  <a:gd name="T69" fmla="*/ 53 h 84"/>
                  <a:gd name="T70" fmla="*/ 77 w 81"/>
                  <a:gd name="T71" fmla="*/ 4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 h="84">
                    <a:moveTo>
                      <a:pt x="77" y="48"/>
                    </a:moveTo>
                    <a:cubicBezTo>
                      <a:pt x="81" y="45"/>
                      <a:pt x="76" y="42"/>
                      <a:pt x="76" y="39"/>
                    </a:cubicBezTo>
                    <a:cubicBezTo>
                      <a:pt x="76" y="37"/>
                      <a:pt x="78" y="35"/>
                      <a:pt x="78" y="33"/>
                    </a:cubicBezTo>
                    <a:cubicBezTo>
                      <a:pt x="79" y="30"/>
                      <a:pt x="75" y="32"/>
                      <a:pt x="74" y="32"/>
                    </a:cubicBezTo>
                    <a:cubicBezTo>
                      <a:pt x="73" y="32"/>
                      <a:pt x="72" y="32"/>
                      <a:pt x="71" y="32"/>
                    </a:cubicBezTo>
                    <a:cubicBezTo>
                      <a:pt x="70" y="32"/>
                      <a:pt x="70" y="33"/>
                      <a:pt x="69" y="33"/>
                    </a:cubicBezTo>
                    <a:cubicBezTo>
                      <a:pt x="68" y="33"/>
                      <a:pt x="67" y="30"/>
                      <a:pt x="66" y="30"/>
                    </a:cubicBezTo>
                    <a:cubicBezTo>
                      <a:pt x="64" y="26"/>
                      <a:pt x="62" y="28"/>
                      <a:pt x="58" y="28"/>
                    </a:cubicBezTo>
                    <a:cubicBezTo>
                      <a:pt x="56" y="28"/>
                      <a:pt x="55" y="28"/>
                      <a:pt x="54" y="26"/>
                    </a:cubicBezTo>
                    <a:cubicBezTo>
                      <a:pt x="53" y="24"/>
                      <a:pt x="56" y="22"/>
                      <a:pt x="53" y="20"/>
                    </a:cubicBezTo>
                    <a:cubicBezTo>
                      <a:pt x="52" y="19"/>
                      <a:pt x="52" y="17"/>
                      <a:pt x="50" y="17"/>
                    </a:cubicBezTo>
                    <a:cubicBezTo>
                      <a:pt x="48" y="17"/>
                      <a:pt x="49" y="17"/>
                      <a:pt x="50" y="15"/>
                    </a:cubicBezTo>
                    <a:cubicBezTo>
                      <a:pt x="51" y="13"/>
                      <a:pt x="50" y="11"/>
                      <a:pt x="51" y="9"/>
                    </a:cubicBezTo>
                    <a:cubicBezTo>
                      <a:pt x="52" y="7"/>
                      <a:pt x="54" y="6"/>
                      <a:pt x="56" y="5"/>
                    </a:cubicBezTo>
                    <a:cubicBezTo>
                      <a:pt x="57" y="4"/>
                      <a:pt x="59" y="4"/>
                      <a:pt x="60" y="2"/>
                    </a:cubicBezTo>
                    <a:cubicBezTo>
                      <a:pt x="60" y="0"/>
                      <a:pt x="56" y="0"/>
                      <a:pt x="56" y="1"/>
                    </a:cubicBezTo>
                    <a:cubicBezTo>
                      <a:pt x="54" y="3"/>
                      <a:pt x="51" y="6"/>
                      <a:pt x="48" y="6"/>
                    </a:cubicBezTo>
                    <a:cubicBezTo>
                      <a:pt x="45" y="6"/>
                      <a:pt x="45" y="6"/>
                      <a:pt x="44" y="8"/>
                    </a:cubicBezTo>
                    <a:cubicBezTo>
                      <a:pt x="43" y="10"/>
                      <a:pt x="43" y="7"/>
                      <a:pt x="41" y="7"/>
                    </a:cubicBezTo>
                    <a:cubicBezTo>
                      <a:pt x="37" y="8"/>
                      <a:pt x="39" y="14"/>
                      <a:pt x="36" y="16"/>
                    </a:cubicBezTo>
                    <a:cubicBezTo>
                      <a:pt x="35" y="17"/>
                      <a:pt x="33" y="18"/>
                      <a:pt x="32" y="20"/>
                    </a:cubicBezTo>
                    <a:cubicBezTo>
                      <a:pt x="32" y="20"/>
                      <a:pt x="32" y="23"/>
                      <a:pt x="31" y="23"/>
                    </a:cubicBezTo>
                    <a:cubicBezTo>
                      <a:pt x="30" y="21"/>
                      <a:pt x="29" y="20"/>
                      <a:pt x="28" y="19"/>
                    </a:cubicBezTo>
                    <a:cubicBezTo>
                      <a:pt x="27" y="17"/>
                      <a:pt x="26" y="17"/>
                      <a:pt x="25" y="17"/>
                    </a:cubicBezTo>
                    <a:cubicBezTo>
                      <a:pt x="21" y="16"/>
                      <a:pt x="19" y="13"/>
                      <a:pt x="15" y="16"/>
                    </a:cubicBezTo>
                    <a:cubicBezTo>
                      <a:pt x="13" y="17"/>
                      <a:pt x="9" y="20"/>
                      <a:pt x="7" y="18"/>
                    </a:cubicBezTo>
                    <a:cubicBezTo>
                      <a:pt x="6" y="17"/>
                      <a:pt x="5" y="17"/>
                      <a:pt x="4" y="16"/>
                    </a:cubicBezTo>
                    <a:cubicBezTo>
                      <a:pt x="2" y="16"/>
                      <a:pt x="3" y="14"/>
                      <a:pt x="1" y="16"/>
                    </a:cubicBezTo>
                    <a:cubicBezTo>
                      <a:pt x="0" y="17"/>
                      <a:pt x="1" y="17"/>
                      <a:pt x="2" y="18"/>
                    </a:cubicBezTo>
                    <a:cubicBezTo>
                      <a:pt x="2" y="19"/>
                      <a:pt x="1" y="20"/>
                      <a:pt x="1" y="21"/>
                    </a:cubicBezTo>
                    <a:cubicBezTo>
                      <a:pt x="3" y="21"/>
                      <a:pt x="5" y="22"/>
                      <a:pt x="6" y="22"/>
                    </a:cubicBezTo>
                    <a:cubicBezTo>
                      <a:pt x="7" y="23"/>
                      <a:pt x="8" y="23"/>
                      <a:pt x="8" y="24"/>
                    </a:cubicBezTo>
                    <a:cubicBezTo>
                      <a:pt x="9" y="25"/>
                      <a:pt x="9" y="24"/>
                      <a:pt x="10" y="24"/>
                    </a:cubicBezTo>
                    <a:cubicBezTo>
                      <a:pt x="10" y="23"/>
                      <a:pt x="10" y="26"/>
                      <a:pt x="11" y="26"/>
                    </a:cubicBezTo>
                    <a:cubicBezTo>
                      <a:pt x="12" y="27"/>
                      <a:pt x="13" y="26"/>
                      <a:pt x="15" y="25"/>
                    </a:cubicBezTo>
                    <a:cubicBezTo>
                      <a:pt x="16" y="25"/>
                      <a:pt x="13" y="23"/>
                      <a:pt x="13" y="23"/>
                    </a:cubicBezTo>
                    <a:cubicBezTo>
                      <a:pt x="13" y="22"/>
                      <a:pt x="16" y="20"/>
                      <a:pt x="16" y="19"/>
                    </a:cubicBezTo>
                    <a:cubicBezTo>
                      <a:pt x="17" y="18"/>
                      <a:pt x="19" y="17"/>
                      <a:pt x="20" y="18"/>
                    </a:cubicBezTo>
                    <a:cubicBezTo>
                      <a:pt x="21" y="18"/>
                      <a:pt x="23" y="19"/>
                      <a:pt x="23" y="19"/>
                    </a:cubicBezTo>
                    <a:cubicBezTo>
                      <a:pt x="23" y="20"/>
                      <a:pt x="23" y="20"/>
                      <a:pt x="24" y="20"/>
                    </a:cubicBezTo>
                    <a:cubicBezTo>
                      <a:pt x="24" y="21"/>
                      <a:pt x="23" y="22"/>
                      <a:pt x="23" y="22"/>
                    </a:cubicBezTo>
                    <a:cubicBezTo>
                      <a:pt x="23" y="23"/>
                      <a:pt x="25" y="25"/>
                      <a:pt x="25" y="26"/>
                    </a:cubicBezTo>
                    <a:cubicBezTo>
                      <a:pt x="27" y="29"/>
                      <a:pt x="29" y="29"/>
                      <a:pt x="29" y="33"/>
                    </a:cubicBezTo>
                    <a:cubicBezTo>
                      <a:pt x="29" y="36"/>
                      <a:pt x="29" y="39"/>
                      <a:pt x="28" y="42"/>
                    </a:cubicBezTo>
                    <a:cubicBezTo>
                      <a:pt x="28" y="43"/>
                      <a:pt x="30" y="43"/>
                      <a:pt x="30" y="44"/>
                    </a:cubicBezTo>
                    <a:cubicBezTo>
                      <a:pt x="29" y="45"/>
                      <a:pt x="28" y="46"/>
                      <a:pt x="28" y="47"/>
                    </a:cubicBezTo>
                    <a:cubicBezTo>
                      <a:pt x="27" y="48"/>
                      <a:pt x="27" y="50"/>
                      <a:pt x="26" y="50"/>
                    </a:cubicBezTo>
                    <a:cubicBezTo>
                      <a:pt x="24" y="51"/>
                      <a:pt x="22" y="50"/>
                      <a:pt x="22" y="53"/>
                    </a:cubicBezTo>
                    <a:cubicBezTo>
                      <a:pt x="22" y="55"/>
                      <a:pt x="19" y="55"/>
                      <a:pt x="22" y="56"/>
                    </a:cubicBezTo>
                    <a:cubicBezTo>
                      <a:pt x="23" y="57"/>
                      <a:pt x="24" y="57"/>
                      <a:pt x="26" y="58"/>
                    </a:cubicBezTo>
                    <a:cubicBezTo>
                      <a:pt x="27" y="59"/>
                      <a:pt x="28" y="60"/>
                      <a:pt x="29" y="61"/>
                    </a:cubicBezTo>
                    <a:cubicBezTo>
                      <a:pt x="31" y="62"/>
                      <a:pt x="32" y="61"/>
                      <a:pt x="34" y="61"/>
                    </a:cubicBezTo>
                    <a:cubicBezTo>
                      <a:pt x="35" y="61"/>
                      <a:pt x="36" y="62"/>
                      <a:pt x="38" y="63"/>
                    </a:cubicBezTo>
                    <a:cubicBezTo>
                      <a:pt x="39" y="63"/>
                      <a:pt x="40" y="63"/>
                      <a:pt x="41" y="64"/>
                    </a:cubicBezTo>
                    <a:cubicBezTo>
                      <a:pt x="44" y="66"/>
                      <a:pt x="46" y="68"/>
                      <a:pt x="48" y="71"/>
                    </a:cubicBezTo>
                    <a:cubicBezTo>
                      <a:pt x="49" y="74"/>
                      <a:pt x="50" y="75"/>
                      <a:pt x="54" y="76"/>
                    </a:cubicBezTo>
                    <a:cubicBezTo>
                      <a:pt x="55" y="76"/>
                      <a:pt x="56" y="75"/>
                      <a:pt x="57" y="74"/>
                    </a:cubicBezTo>
                    <a:cubicBezTo>
                      <a:pt x="58" y="74"/>
                      <a:pt x="59" y="76"/>
                      <a:pt x="60" y="75"/>
                    </a:cubicBezTo>
                    <a:cubicBezTo>
                      <a:pt x="62" y="74"/>
                      <a:pt x="64" y="75"/>
                      <a:pt x="65" y="76"/>
                    </a:cubicBezTo>
                    <a:cubicBezTo>
                      <a:pt x="65" y="77"/>
                      <a:pt x="64" y="79"/>
                      <a:pt x="64" y="80"/>
                    </a:cubicBezTo>
                    <a:cubicBezTo>
                      <a:pt x="63" y="81"/>
                      <a:pt x="62" y="81"/>
                      <a:pt x="64" y="82"/>
                    </a:cubicBezTo>
                    <a:cubicBezTo>
                      <a:pt x="64" y="82"/>
                      <a:pt x="66" y="84"/>
                      <a:pt x="65" y="84"/>
                    </a:cubicBezTo>
                    <a:cubicBezTo>
                      <a:pt x="67" y="84"/>
                      <a:pt x="68" y="73"/>
                      <a:pt x="69" y="71"/>
                    </a:cubicBezTo>
                    <a:cubicBezTo>
                      <a:pt x="69" y="67"/>
                      <a:pt x="66" y="66"/>
                      <a:pt x="65" y="63"/>
                    </a:cubicBezTo>
                    <a:cubicBezTo>
                      <a:pt x="65" y="61"/>
                      <a:pt x="65" y="60"/>
                      <a:pt x="66" y="60"/>
                    </a:cubicBezTo>
                    <a:cubicBezTo>
                      <a:pt x="67" y="60"/>
                      <a:pt x="70" y="59"/>
                      <a:pt x="70" y="58"/>
                    </a:cubicBezTo>
                    <a:cubicBezTo>
                      <a:pt x="69" y="58"/>
                      <a:pt x="67" y="58"/>
                      <a:pt x="67" y="57"/>
                    </a:cubicBezTo>
                    <a:cubicBezTo>
                      <a:pt x="66" y="57"/>
                      <a:pt x="66" y="55"/>
                      <a:pt x="66" y="55"/>
                    </a:cubicBezTo>
                    <a:cubicBezTo>
                      <a:pt x="68" y="55"/>
                      <a:pt x="70" y="55"/>
                      <a:pt x="72" y="55"/>
                    </a:cubicBezTo>
                    <a:cubicBezTo>
                      <a:pt x="73" y="55"/>
                      <a:pt x="79" y="52"/>
                      <a:pt x="79" y="53"/>
                    </a:cubicBezTo>
                    <a:cubicBezTo>
                      <a:pt x="79" y="51"/>
                      <a:pt x="76" y="48"/>
                      <a:pt x="77" y="48"/>
                    </a:cubicBezTo>
                    <a:cubicBezTo>
                      <a:pt x="78" y="47"/>
                      <a:pt x="76" y="48"/>
                      <a:pt x="77" y="48"/>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58" name="Freeform 623">
                <a:extLst>
                  <a:ext uri="{FF2B5EF4-FFF2-40B4-BE49-F238E27FC236}">
                    <a16:creationId xmlns:a16="http://schemas.microsoft.com/office/drawing/2014/main" id="{BED1DEFA-94F8-E050-5A72-AD312996C5C0}"/>
                  </a:ext>
                </a:extLst>
              </p:cNvPr>
              <p:cNvSpPr>
                <a:spLocks/>
              </p:cNvSpPr>
              <p:nvPr/>
            </p:nvSpPr>
            <p:spPr bwMode="auto">
              <a:xfrm>
                <a:off x="3707787" y="4284754"/>
                <a:ext cx="146636" cy="183561"/>
              </a:xfrm>
              <a:custGeom>
                <a:avLst/>
                <a:gdLst>
                  <a:gd name="T0" fmla="*/ 20 w 28"/>
                  <a:gd name="T1" fmla="*/ 6 h 33"/>
                  <a:gd name="T2" fmla="*/ 15 w 28"/>
                  <a:gd name="T3" fmla="*/ 3 h 33"/>
                  <a:gd name="T4" fmla="*/ 10 w 28"/>
                  <a:gd name="T5" fmla="*/ 0 h 33"/>
                  <a:gd name="T6" fmla="*/ 4 w 28"/>
                  <a:gd name="T7" fmla="*/ 4 h 33"/>
                  <a:gd name="T8" fmla="*/ 3 w 28"/>
                  <a:gd name="T9" fmla="*/ 7 h 33"/>
                  <a:gd name="T10" fmla="*/ 2 w 28"/>
                  <a:gd name="T11" fmla="*/ 10 h 33"/>
                  <a:gd name="T12" fmla="*/ 0 w 28"/>
                  <a:gd name="T13" fmla="*/ 13 h 33"/>
                  <a:gd name="T14" fmla="*/ 0 w 28"/>
                  <a:gd name="T15" fmla="*/ 15 h 33"/>
                  <a:gd name="T16" fmla="*/ 0 w 28"/>
                  <a:gd name="T17" fmla="*/ 18 h 33"/>
                  <a:gd name="T18" fmla="*/ 2 w 28"/>
                  <a:gd name="T19" fmla="*/ 20 h 33"/>
                  <a:gd name="T20" fmla="*/ 5 w 28"/>
                  <a:gd name="T21" fmla="*/ 18 h 33"/>
                  <a:gd name="T22" fmla="*/ 5 w 28"/>
                  <a:gd name="T23" fmla="*/ 20 h 33"/>
                  <a:gd name="T24" fmla="*/ 3 w 28"/>
                  <a:gd name="T25" fmla="*/ 24 h 33"/>
                  <a:gd name="T26" fmla="*/ 3 w 28"/>
                  <a:gd name="T27" fmla="*/ 26 h 33"/>
                  <a:gd name="T28" fmla="*/ 3 w 28"/>
                  <a:gd name="T29" fmla="*/ 28 h 33"/>
                  <a:gd name="T30" fmla="*/ 8 w 28"/>
                  <a:gd name="T31" fmla="*/ 32 h 33"/>
                  <a:gd name="T32" fmla="*/ 11 w 28"/>
                  <a:gd name="T33" fmla="*/ 29 h 33"/>
                  <a:gd name="T34" fmla="*/ 16 w 28"/>
                  <a:gd name="T35" fmla="*/ 22 h 33"/>
                  <a:gd name="T36" fmla="*/ 22 w 28"/>
                  <a:gd name="T37" fmla="*/ 19 h 33"/>
                  <a:gd name="T38" fmla="*/ 27 w 28"/>
                  <a:gd name="T39" fmla="*/ 13 h 33"/>
                  <a:gd name="T40" fmla="*/ 27 w 28"/>
                  <a:gd name="T41" fmla="*/ 8 h 33"/>
                  <a:gd name="T42" fmla="*/ 24 w 28"/>
                  <a:gd name="T43" fmla="*/ 5 h 33"/>
                  <a:gd name="T44" fmla="*/ 20 w 28"/>
                  <a:gd name="T45"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33">
                    <a:moveTo>
                      <a:pt x="20" y="6"/>
                    </a:moveTo>
                    <a:cubicBezTo>
                      <a:pt x="18" y="6"/>
                      <a:pt x="17" y="4"/>
                      <a:pt x="15" y="3"/>
                    </a:cubicBezTo>
                    <a:cubicBezTo>
                      <a:pt x="14" y="2"/>
                      <a:pt x="12" y="0"/>
                      <a:pt x="10" y="0"/>
                    </a:cubicBezTo>
                    <a:cubicBezTo>
                      <a:pt x="10" y="3"/>
                      <a:pt x="4" y="1"/>
                      <a:pt x="4" y="4"/>
                    </a:cubicBezTo>
                    <a:cubicBezTo>
                      <a:pt x="4" y="6"/>
                      <a:pt x="4" y="6"/>
                      <a:pt x="3" y="7"/>
                    </a:cubicBezTo>
                    <a:cubicBezTo>
                      <a:pt x="1" y="8"/>
                      <a:pt x="2" y="9"/>
                      <a:pt x="2" y="10"/>
                    </a:cubicBezTo>
                    <a:cubicBezTo>
                      <a:pt x="2" y="11"/>
                      <a:pt x="1" y="12"/>
                      <a:pt x="0" y="13"/>
                    </a:cubicBezTo>
                    <a:cubicBezTo>
                      <a:pt x="0" y="13"/>
                      <a:pt x="0" y="14"/>
                      <a:pt x="0" y="15"/>
                    </a:cubicBezTo>
                    <a:cubicBezTo>
                      <a:pt x="1" y="16"/>
                      <a:pt x="0" y="17"/>
                      <a:pt x="0" y="18"/>
                    </a:cubicBezTo>
                    <a:cubicBezTo>
                      <a:pt x="0" y="18"/>
                      <a:pt x="1" y="21"/>
                      <a:pt x="2" y="20"/>
                    </a:cubicBezTo>
                    <a:cubicBezTo>
                      <a:pt x="4" y="20"/>
                      <a:pt x="4" y="18"/>
                      <a:pt x="5" y="18"/>
                    </a:cubicBezTo>
                    <a:cubicBezTo>
                      <a:pt x="4" y="18"/>
                      <a:pt x="6" y="20"/>
                      <a:pt x="5" y="20"/>
                    </a:cubicBezTo>
                    <a:cubicBezTo>
                      <a:pt x="5" y="22"/>
                      <a:pt x="5" y="23"/>
                      <a:pt x="3" y="24"/>
                    </a:cubicBezTo>
                    <a:cubicBezTo>
                      <a:pt x="3" y="24"/>
                      <a:pt x="4" y="26"/>
                      <a:pt x="3" y="26"/>
                    </a:cubicBezTo>
                    <a:cubicBezTo>
                      <a:pt x="3" y="27"/>
                      <a:pt x="2" y="27"/>
                      <a:pt x="3" y="28"/>
                    </a:cubicBezTo>
                    <a:cubicBezTo>
                      <a:pt x="5" y="29"/>
                      <a:pt x="6" y="29"/>
                      <a:pt x="8" y="32"/>
                    </a:cubicBezTo>
                    <a:cubicBezTo>
                      <a:pt x="9" y="33"/>
                      <a:pt x="10" y="29"/>
                      <a:pt x="11" y="29"/>
                    </a:cubicBezTo>
                    <a:cubicBezTo>
                      <a:pt x="12" y="26"/>
                      <a:pt x="13" y="23"/>
                      <a:pt x="16" y="22"/>
                    </a:cubicBezTo>
                    <a:cubicBezTo>
                      <a:pt x="18" y="21"/>
                      <a:pt x="20" y="21"/>
                      <a:pt x="22" y="19"/>
                    </a:cubicBezTo>
                    <a:cubicBezTo>
                      <a:pt x="24" y="18"/>
                      <a:pt x="26" y="16"/>
                      <a:pt x="27" y="13"/>
                    </a:cubicBezTo>
                    <a:cubicBezTo>
                      <a:pt x="27" y="11"/>
                      <a:pt x="28" y="10"/>
                      <a:pt x="27" y="8"/>
                    </a:cubicBezTo>
                    <a:cubicBezTo>
                      <a:pt x="26" y="7"/>
                      <a:pt x="25" y="6"/>
                      <a:pt x="24" y="5"/>
                    </a:cubicBezTo>
                    <a:cubicBezTo>
                      <a:pt x="23" y="5"/>
                      <a:pt x="21" y="6"/>
                      <a:pt x="20" y="6"/>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59" name="Freeform 624">
                <a:extLst>
                  <a:ext uri="{FF2B5EF4-FFF2-40B4-BE49-F238E27FC236}">
                    <a16:creationId xmlns:a16="http://schemas.microsoft.com/office/drawing/2014/main" id="{648C9A73-53BD-EAAE-EA79-98F5B93A4577}"/>
                  </a:ext>
                </a:extLst>
              </p:cNvPr>
              <p:cNvSpPr>
                <a:spLocks/>
              </p:cNvSpPr>
              <p:nvPr/>
            </p:nvSpPr>
            <p:spPr bwMode="auto">
              <a:xfrm>
                <a:off x="3691693" y="4318817"/>
                <a:ext cx="336192" cy="527971"/>
              </a:xfrm>
              <a:custGeom>
                <a:avLst/>
                <a:gdLst>
                  <a:gd name="T0" fmla="*/ 57 w 64"/>
                  <a:gd name="T1" fmla="*/ 21 h 95"/>
                  <a:gd name="T2" fmla="*/ 56 w 64"/>
                  <a:gd name="T3" fmla="*/ 14 h 95"/>
                  <a:gd name="T4" fmla="*/ 50 w 64"/>
                  <a:gd name="T5" fmla="*/ 13 h 95"/>
                  <a:gd name="T6" fmla="*/ 46 w 64"/>
                  <a:gd name="T7" fmla="*/ 14 h 95"/>
                  <a:gd name="T8" fmla="*/ 41 w 64"/>
                  <a:gd name="T9" fmla="*/ 11 h 95"/>
                  <a:gd name="T10" fmla="*/ 38 w 64"/>
                  <a:gd name="T11" fmla="*/ 6 h 95"/>
                  <a:gd name="T12" fmla="*/ 33 w 64"/>
                  <a:gd name="T13" fmla="*/ 2 h 95"/>
                  <a:gd name="T14" fmla="*/ 28 w 64"/>
                  <a:gd name="T15" fmla="*/ 0 h 95"/>
                  <a:gd name="T16" fmla="*/ 31 w 64"/>
                  <a:gd name="T17" fmla="*/ 5 h 95"/>
                  <a:gd name="T18" fmla="*/ 28 w 64"/>
                  <a:gd name="T19" fmla="*/ 10 h 95"/>
                  <a:gd name="T20" fmla="*/ 23 w 64"/>
                  <a:gd name="T21" fmla="*/ 14 h 95"/>
                  <a:gd name="T22" fmla="*/ 17 w 64"/>
                  <a:gd name="T23" fmla="*/ 17 h 95"/>
                  <a:gd name="T24" fmla="*/ 11 w 64"/>
                  <a:gd name="T25" fmla="*/ 26 h 95"/>
                  <a:gd name="T26" fmla="*/ 6 w 64"/>
                  <a:gd name="T27" fmla="*/ 22 h 95"/>
                  <a:gd name="T28" fmla="*/ 6 w 64"/>
                  <a:gd name="T29" fmla="*/ 21 h 95"/>
                  <a:gd name="T30" fmla="*/ 6 w 64"/>
                  <a:gd name="T31" fmla="*/ 18 h 95"/>
                  <a:gd name="T32" fmla="*/ 2 w 64"/>
                  <a:gd name="T33" fmla="*/ 26 h 95"/>
                  <a:gd name="T34" fmla="*/ 3 w 64"/>
                  <a:gd name="T35" fmla="*/ 30 h 95"/>
                  <a:gd name="T36" fmla="*/ 3 w 64"/>
                  <a:gd name="T37" fmla="*/ 32 h 95"/>
                  <a:gd name="T38" fmla="*/ 14 w 64"/>
                  <a:gd name="T39" fmla="*/ 47 h 95"/>
                  <a:gd name="T40" fmla="*/ 23 w 64"/>
                  <a:gd name="T41" fmla="*/ 63 h 95"/>
                  <a:gd name="T42" fmla="*/ 26 w 64"/>
                  <a:gd name="T43" fmla="*/ 70 h 95"/>
                  <a:gd name="T44" fmla="*/ 25 w 64"/>
                  <a:gd name="T45" fmla="*/ 71 h 95"/>
                  <a:gd name="T46" fmla="*/ 28 w 64"/>
                  <a:gd name="T47" fmla="*/ 74 h 95"/>
                  <a:gd name="T48" fmla="*/ 32 w 64"/>
                  <a:gd name="T49" fmla="*/ 79 h 95"/>
                  <a:gd name="T50" fmla="*/ 41 w 64"/>
                  <a:gd name="T51" fmla="*/ 83 h 95"/>
                  <a:gd name="T52" fmla="*/ 48 w 64"/>
                  <a:gd name="T53" fmla="*/ 87 h 95"/>
                  <a:gd name="T54" fmla="*/ 54 w 64"/>
                  <a:gd name="T55" fmla="*/ 93 h 95"/>
                  <a:gd name="T56" fmla="*/ 59 w 64"/>
                  <a:gd name="T57" fmla="*/ 90 h 95"/>
                  <a:gd name="T58" fmla="*/ 61 w 64"/>
                  <a:gd name="T59" fmla="*/ 86 h 95"/>
                  <a:gd name="T60" fmla="*/ 63 w 64"/>
                  <a:gd name="T61" fmla="*/ 82 h 95"/>
                  <a:gd name="T62" fmla="*/ 61 w 64"/>
                  <a:gd name="T63" fmla="*/ 78 h 95"/>
                  <a:gd name="T64" fmla="*/ 61 w 64"/>
                  <a:gd name="T65" fmla="*/ 76 h 95"/>
                  <a:gd name="T66" fmla="*/ 63 w 64"/>
                  <a:gd name="T67" fmla="*/ 74 h 95"/>
                  <a:gd name="T68" fmla="*/ 64 w 64"/>
                  <a:gd name="T69" fmla="*/ 64 h 95"/>
                  <a:gd name="T70" fmla="*/ 62 w 64"/>
                  <a:gd name="T71" fmla="*/ 59 h 95"/>
                  <a:gd name="T72" fmla="*/ 57 w 64"/>
                  <a:gd name="T73" fmla="*/ 57 h 95"/>
                  <a:gd name="T74" fmla="*/ 55 w 64"/>
                  <a:gd name="T75" fmla="*/ 48 h 95"/>
                  <a:gd name="T76" fmla="*/ 50 w 64"/>
                  <a:gd name="T77" fmla="*/ 51 h 95"/>
                  <a:gd name="T78" fmla="*/ 46 w 64"/>
                  <a:gd name="T79" fmla="*/ 51 h 95"/>
                  <a:gd name="T80" fmla="*/ 44 w 64"/>
                  <a:gd name="T81" fmla="*/ 48 h 95"/>
                  <a:gd name="T82" fmla="*/ 40 w 64"/>
                  <a:gd name="T83" fmla="*/ 42 h 95"/>
                  <a:gd name="T84" fmla="*/ 39 w 64"/>
                  <a:gd name="T85" fmla="*/ 35 h 95"/>
                  <a:gd name="T86" fmla="*/ 42 w 64"/>
                  <a:gd name="T87" fmla="*/ 33 h 95"/>
                  <a:gd name="T88" fmla="*/ 42 w 64"/>
                  <a:gd name="T89" fmla="*/ 30 h 95"/>
                  <a:gd name="T90" fmla="*/ 45 w 64"/>
                  <a:gd name="T91" fmla="*/ 25 h 95"/>
                  <a:gd name="T92" fmla="*/ 50 w 64"/>
                  <a:gd name="T93" fmla="*/ 24 h 95"/>
                  <a:gd name="T94" fmla="*/ 53 w 64"/>
                  <a:gd name="T95" fmla="*/ 22 h 95"/>
                  <a:gd name="T96" fmla="*/ 57 w 64"/>
                  <a:gd name="T97" fmla="*/ 2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 h="95">
                    <a:moveTo>
                      <a:pt x="57" y="21"/>
                    </a:moveTo>
                    <a:cubicBezTo>
                      <a:pt x="53" y="19"/>
                      <a:pt x="59" y="15"/>
                      <a:pt x="56" y="14"/>
                    </a:cubicBezTo>
                    <a:cubicBezTo>
                      <a:pt x="54" y="12"/>
                      <a:pt x="52" y="13"/>
                      <a:pt x="50" y="13"/>
                    </a:cubicBezTo>
                    <a:cubicBezTo>
                      <a:pt x="48" y="12"/>
                      <a:pt x="48" y="14"/>
                      <a:pt x="46" y="14"/>
                    </a:cubicBezTo>
                    <a:cubicBezTo>
                      <a:pt x="44" y="13"/>
                      <a:pt x="42" y="13"/>
                      <a:pt x="41" y="11"/>
                    </a:cubicBezTo>
                    <a:cubicBezTo>
                      <a:pt x="40" y="10"/>
                      <a:pt x="39" y="7"/>
                      <a:pt x="38" y="6"/>
                    </a:cubicBezTo>
                    <a:cubicBezTo>
                      <a:pt x="36" y="5"/>
                      <a:pt x="35" y="3"/>
                      <a:pt x="33" y="2"/>
                    </a:cubicBezTo>
                    <a:cubicBezTo>
                      <a:pt x="32" y="0"/>
                      <a:pt x="30" y="1"/>
                      <a:pt x="28" y="0"/>
                    </a:cubicBezTo>
                    <a:cubicBezTo>
                      <a:pt x="30" y="2"/>
                      <a:pt x="31" y="3"/>
                      <a:pt x="31" y="5"/>
                    </a:cubicBezTo>
                    <a:cubicBezTo>
                      <a:pt x="30" y="7"/>
                      <a:pt x="30" y="9"/>
                      <a:pt x="28" y="10"/>
                    </a:cubicBezTo>
                    <a:cubicBezTo>
                      <a:pt x="26" y="12"/>
                      <a:pt x="25" y="14"/>
                      <a:pt x="23" y="14"/>
                    </a:cubicBezTo>
                    <a:cubicBezTo>
                      <a:pt x="21" y="15"/>
                      <a:pt x="19" y="15"/>
                      <a:pt x="17" y="17"/>
                    </a:cubicBezTo>
                    <a:cubicBezTo>
                      <a:pt x="16" y="18"/>
                      <a:pt x="12" y="27"/>
                      <a:pt x="11" y="26"/>
                    </a:cubicBezTo>
                    <a:cubicBezTo>
                      <a:pt x="9" y="23"/>
                      <a:pt x="8" y="23"/>
                      <a:pt x="6" y="22"/>
                    </a:cubicBezTo>
                    <a:cubicBezTo>
                      <a:pt x="5" y="22"/>
                      <a:pt x="5" y="22"/>
                      <a:pt x="6" y="21"/>
                    </a:cubicBezTo>
                    <a:cubicBezTo>
                      <a:pt x="7" y="20"/>
                      <a:pt x="7" y="19"/>
                      <a:pt x="6" y="18"/>
                    </a:cubicBezTo>
                    <a:cubicBezTo>
                      <a:pt x="4" y="19"/>
                      <a:pt x="0" y="23"/>
                      <a:pt x="2" y="26"/>
                    </a:cubicBezTo>
                    <a:cubicBezTo>
                      <a:pt x="2" y="26"/>
                      <a:pt x="4" y="29"/>
                      <a:pt x="3" y="30"/>
                    </a:cubicBezTo>
                    <a:cubicBezTo>
                      <a:pt x="2" y="30"/>
                      <a:pt x="1" y="31"/>
                      <a:pt x="3" y="32"/>
                    </a:cubicBezTo>
                    <a:cubicBezTo>
                      <a:pt x="8" y="35"/>
                      <a:pt x="12" y="41"/>
                      <a:pt x="14" y="47"/>
                    </a:cubicBezTo>
                    <a:cubicBezTo>
                      <a:pt x="17" y="52"/>
                      <a:pt x="19" y="58"/>
                      <a:pt x="23" y="63"/>
                    </a:cubicBezTo>
                    <a:cubicBezTo>
                      <a:pt x="24" y="65"/>
                      <a:pt x="26" y="67"/>
                      <a:pt x="26" y="70"/>
                    </a:cubicBezTo>
                    <a:cubicBezTo>
                      <a:pt x="26" y="71"/>
                      <a:pt x="25" y="70"/>
                      <a:pt x="25" y="71"/>
                    </a:cubicBezTo>
                    <a:cubicBezTo>
                      <a:pt x="26" y="72"/>
                      <a:pt x="27" y="73"/>
                      <a:pt x="28" y="74"/>
                    </a:cubicBezTo>
                    <a:cubicBezTo>
                      <a:pt x="29" y="76"/>
                      <a:pt x="30" y="78"/>
                      <a:pt x="32" y="79"/>
                    </a:cubicBezTo>
                    <a:cubicBezTo>
                      <a:pt x="35" y="80"/>
                      <a:pt x="38" y="82"/>
                      <a:pt x="41" y="83"/>
                    </a:cubicBezTo>
                    <a:cubicBezTo>
                      <a:pt x="43" y="84"/>
                      <a:pt x="45" y="86"/>
                      <a:pt x="48" y="87"/>
                    </a:cubicBezTo>
                    <a:cubicBezTo>
                      <a:pt x="50" y="89"/>
                      <a:pt x="52" y="91"/>
                      <a:pt x="54" y="93"/>
                    </a:cubicBezTo>
                    <a:cubicBezTo>
                      <a:pt x="58" y="95"/>
                      <a:pt x="57" y="91"/>
                      <a:pt x="59" y="90"/>
                    </a:cubicBezTo>
                    <a:cubicBezTo>
                      <a:pt x="60" y="89"/>
                      <a:pt x="60" y="87"/>
                      <a:pt x="61" y="86"/>
                    </a:cubicBezTo>
                    <a:cubicBezTo>
                      <a:pt x="61" y="85"/>
                      <a:pt x="64" y="83"/>
                      <a:pt x="63" y="82"/>
                    </a:cubicBezTo>
                    <a:cubicBezTo>
                      <a:pt x="61" y="81"/>
                      <a:pt x="60" y="81"/>
                      <a:pt x="61" y="78"/>
                    </a:cubicBezTo>
                    <a:cubicBezTo>
                      <a:pt x="61" y="77"/>
                      <a:pt x="61" y="76"/>
                      <a:pt x="61" y="76"/>
                    </a:cubicBezTo>
                    <a:cubicBezTo>
                      <a:pt x="62" y="75"/>
                      <a:pt x="63" y="74"/>
                      <a:pt x="63" y="74"/>
                    </a:cubicBezTo>
                    <a:cubicBezTo>
                      <a:pt x="64" y="71"/>
                      <a:pt x="62" y="66"/>
                      <a:pt x="64" y="64"/>
                    </a:cubicBezTo>
                    <a:cubicBezTo>
                      <a:pt x="64" y="63"/>
                      <a:pt x="63" y="61"/>
                      <a:pt x="62" y="59"/>
                    </a:cubicBezTo>
                    <a:cubicBezTo>
                      <a:pt x="61" y="56"/>
                      <a:pt x="60" y="56"/>
                      <a:pt x="57" y="57"/>
                    </a:cubicBezTo>
                    <a:cubicBezTo>
                      <a:pt x="53" y="57"/>
                      <a:pt x="55" y="50"/>
                      <a:pt x="55" y="48"/>
                    </a:cubicBezTo>
                    <a:cubicBezTo>
                      <a:pt x="53" y="49"/>
                      <a:pt x="52" y="51"/>
                      <a:pt x="50" y="51"/>
                    </a:cubicBezTo>
                    <a:cubicBezTo>
                      <a:pt x="49" y="51"/>
                      <a:pt x="47" y="51"/>
                      <a:pt x="46" y="51"/>
                    </a:cubicBezTo>
                    <a:cubicBezTo>
                      <a:pt x="45" y="50"/>
                      <a:pt x="45" y="48"/>
                      <a:pt x="44" y="48"/>
                    </a:cubicBezTo>
                    <a:cubicBezTo>
                      <a:pt x="41" y="48"/>
                      <a:pt x="41" y="44"/>
                      <a:pt x="40" y="42"/>
                    </a:cubicBezTo>
                    <a:cubicBezTo>
                      <a:pt x="38" y="40"/>
                      <a:pt x="37" y="37"/>
                      <a:pt x="39" y="35"/>
                    </a:cubicBezTo>
                    <a:cubicBezTo>
                      <a:pt x="40" y="34"/>
                      <a:pt x="42" y="34"/>
                      <a:pt x="42" y="33"/>
                    </a:cubicBezTo>
                    <a:cubicBezTo>
                      <a:pt x="42" y="32"/>
                      <a:pt x="42" y="31"/>
                      <a:pt x="42" y="30"/>
                    </a:cubicBezTo>
                    <a:cubicBezTo>
                      <a:pt x="42" y="27"/>
                      <a:pt x="42" y="26"/>
                      <a:pt x="45" y="25"/>
                    </a:cubicBezTo>
                    <a:cubicBezTo>
                      <a:pt x="47" y="24"/>
                      <a:pt x="48" y="24"/>
                      <a:pt x="50" y="24"/>
                    </a:cubicBezTo>
                    <a:cubicBezTo>
                      <a:pt x="51" y="24"/>
                      <a:pt x="52" y="23"/>
                      <a:pt x="53" y="22"/>
                    </a:cubicBezTo>
                    <a:cubicBezTo>
                      <a:pt x="54" y="22"/>
                      <a:pt x="59" y="23"/>
                      <a:pt x="57" y="21"/>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60" name="Freeform 625">
                <a:extLst>
                  <a:ext uri="{FF2B5EF4-FFF2-40B4-BE49-F238E27FC236}">
                    <a16:creationId xmlns:a16="http://schemas.microsoft.com/office/drawing/2014/main" id="{64B34734-C022-4007-EA30-FA7E2F6FA0E0}"/>
                  </a:ext>
                </a:extLst>
              </p:cNvPr>
              <p:cNvSpPr>
                <a:spLocks/>
              </p:cNvSpPr>
              <p:nvPr/>
            </p:nvSpPr>
            <p:spPr bwMode="auto">
              <a:xfrm>
                <a:off x="3840119" y="4812725"/>
                <a:ext cx="228896" cy="1178944"/>
              </a:xfrm>
              <a:custGeom>
                <a:avLst/>
                <a:gdLst>
                  <a:gd name="T0" fmla="*/ 38 w 44"/>
                  <a:gd name="T1" fmla="*/ 20 h 212"/>
                  <a:gd name="T2" fmla="*/ 36 w 44"/>
                  <a:gd name="T3" fmla="*/ 12 h 212"/>
                  <a:gd name="T4" fmla="*/ 34 w 44"/>
                  <a:gd name="T5" fmla="*/ 5 h 212"/>
                  <a:gd name="T6" fmla="*/ 30 w 44"/>
                  <a:gd name="T7" fmla="*/ 3 h 212"/>
                  <a:gd name="T8" fmla="*/ 28 w 44"/>
                  <a:gd name="T9" fmla="*/ 15 h 212"/>
                  <a:gd name="T10" fmla="*/ 26 w 44"/>
                  <a:gd name="T11" fmla="*/ 31 h 212"/>
                  <a:gd name="T12" fmla="*/ 23 w 44"/>
                  <a:gd name="T13" fmla="*/ 56 h 212"/>
                  <a:gd name="T14" fmla="*/ 21 w 44"/>
                  <a:gd name="T15" fmla="*/ 68 h 212"/>
                  <a:gd name="T16" fmla="*/ 21 w 44"/>
                  <a:gd name="T17" fmla="*/ 80 h 212"/>
                  <a:gd name="T18" fmla="*/ 20 w 44"/>
                  <a:gd name="T19" fmla="*/ 88 h 212"/>
                  <a:gd name="T20" fmla="*/ 11 w 44"/>
                  <a:gd name="T21" fmla="*/ 110 h 212"/>
                  <a:gd name="T22" fmla="*/ 10 w 44"/>
                  <a:gd name="T23" fmla="*/ 132 h 212"/>
                  <a:gd name="T24" fmla="*/ 17 w 44"/>
                  <a:gd name="T25" fmla="*/ 133 h 212"/>
                  <a:gd name="T26" fmla="*/ 16 w 44"/>
                  <a:gd name="T27" fmla="*/ 136 h 212"/>
                  <a:gd name="T28" fmla="*/ 14 w 44"/>
                  <a:gd name="T29" fmla="*/ 145 h 212"/>
                  <a:gd name="T30" fmla="*/ 15 w 44"/>
                  <a:gd name="T31" fmla="*/ 150 h 212"/>
                  <a:gd name="T32" fmla="*/ 13 w 44"/>
                  <a:gd name="T33" fmla="*/ 152 h 212"/>
                  <a:gd name="T34" fmla="*/ 11 w 44"/>
                  <a:gd name="T35" fmla="*/ 158 h 212"/>
                  <a:gd name="T36" fmla="*/ 8 w 44"/>
                  <a:gd name="T37" fmla="*/ 159 h 212"/>
                  <a:gd name="T38" fmla="*/ 4 w 44"/>
                  <a:gd name="T39" fmla="*/ 159 h 212"/>
                  <a:gd name="T40" fmla="*/ 0 w 44"/>
                  <a:gd name="T41" fmla="*/ 164 h 212"/>
                  <a:gd name="T42" fmla="*/ 2 w 44"/>
                  <a:gd name="T43" fmla="*/ 163 h 212"/>
                  <a:gd name="T44" fmla="*/ 7 w 44"/>
                  <a:gd name="T45" fmla="*/ 171 h 212"/>
                  <a:gd name="T46" fmla="*/ 11 w 44"/>
                  <a:gd name="T47" fmla="*/ 173 h 212"/>
                  <a:gd name="T48" fmla="*/ 7 w 44"/>
                  <a:gd name="T49" fmla="*/ 174 h 212"/>
                  <a:gd name="T50" fmla="*/ 7 w 44"/>
                  <a:gd name="T51" fmla="*/ 179 h 212"/>
                  <a:gd name="T52" fmla="*/ 9 w 44"/>
                  <a:gd name="T53" fmla="*/ 182 h 212"/>
                  <a:gd name="T54" fmla="*/ 9 w 44"/>
                  <a:gd name="T55" fmla="*/ 185 h 212"/>
                  <a:gd name="T56" fmla="*/ 7 w 44"/>
                  <a:gd name="T57" fmla="*/ 187 h 212"/>
                  <a:gd name="T58" fmla="*/ 10 w 44"/>
                  <a:gd name="T59" fmla="*/ 190 h 212"/>
                  <a:gd name="T60" fmla="*/ 8 w 44"/>
                  <a:gd name="T61" fmla="*/ 193 h 212"/>
                  <a:gd name="T62" fmla="*/ 11 w 44"/>
                  <a:gd name="T63" fmla="*/ 194 h 212"/>
                  <a:gd name="T64" fmla="*/ 11 w 44"/>
                  <a:gd name="T65" fmla="*/ 198 h 212"/>
                  <a:gd name="T66" fmla="*/ 15 w 44"/>
                  <a:gd name="T67" fmla="*/ 197 h 212"/>
                  <a:gd name="T68" fmla="*/ 15 w 44"/>
                  <a:gd name="T69" fmla="*/ 197 h 212"/>
                  <a:gd name="T70" fmla="*/ 16 w 44"/>
                  <a:gd name="T71" fmla="*/ 198 h 212"/>
                  <a:gd name="T72" fmla="*/ 18 w 44"/>
                  <a:gd name="T73" fmla="*/ 202 h 212"/>
                  <a:gd name="T74" fmla="*/ 16 w 44"/>
                  <a:gd name="T75" fmla="*/ 207 h 212"/>
                  <a:gd name="T76" fmla="*/ 18 w 44"/>
                  <a:gd name="T77" fmla="*/ 209 h 212"/>
                  <a:gd name="T78" fmla="*/ 25 w 44"/>
                  <a:gd name="T79" fmla="*/ 204 h 212"/>
                  <a:gd name="T80" fmla="*/ 26 w 44"/>
                  <a:gd name="T81" fmla="*/ 199 h 212"/>
                  <a:gd name="T82" fmla="*/ 17 w 44"/>
                  <a:gd name="T83" fmla="*/ 192 h 212"/>
                  <a:gd name="T84" fmla="*/ 12 w 44"/>
                  <a:gd name="T85" fmla="*/ 185 h 212"/>
                  <a:gd name="T86" fmla="*/ 15 w 44"/>
                  <a:gd name="T87" fmla="*/ 177 h 212"/>
                  <a:gd name="T88" fmla="*/ 17 w 44"/>
                  <a:gd name="T89" fmla="*/ 169 h 212"/>
                  <a:gd name="T90" fmla="*/ 21 w 44"/>
                  <a:gd name="T91" fmla="*/ 158 h 212"/>
                  <a:gd name="T92" fmla="*/ 21 w 44"/>
                  <a:gd name="T93" fmla="*/ 152 h 212"/>
                  <a:gd name="T94" fmla="*/ 19 w 44"/>
                  <a:gd name="T95" fmla="*/ 140 h 212"/>
                  <a:gd name="T96" fmla="*/ 23 w 44"/>
                  <a:gd name="T97" fmla="*/ 117 h 212"/>
                  <a:gd name="T98" fmla="*/ 26 w 44"/>
                  <a:gd name="T99" fmla="*/ 102 h 212"/>
                  <a:gd name="T100" fmla="*/ 29 w 44"/>
                  <a:gd name="T101" fmla="*/ 85 h 212"/>
                  <a:gd name="T102" fmla="*/ 27 w 44"/>
                  <a:gd name="T103" fmla="*/ 73 h 212"/>
                  <a:gd name="T104" fmla="*/ 30 w 44"/>
                  <a:gd name="T105" fmla="*/ 62 h 212"/>
                  <a:gd name="T106" fmla="*/ 34 w 44"/>
                  <a:gd name="T107" fmla="*/ 54 h 212"/>
                  <a:gd name="T108" fmla="*/ 36 w 44"/>
                  <a:gd name="T109" fmla="*/ 44 h 212"/>
                  <a:gd name="T110" fmla="*/ 40 w 44"/>
                  <a:gd name="T111" fmla="*/ 35 h 212"/>
                  <a:gd name="T112" fmla="*/ 40 w 44"/>
                  <a:gd name="T113" fmla="*/ 2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 h="212">
                    <a:moveTo>
                      <a:pt x="40" y="28"/>
                    </a:moveTo>
                    <a:cubicBezTo>
                      <a:pt x="38" y="27"/>
                      <a:pt x="40" y="22"/>
                      <a:pt x="38" y="20"/>
                    </a:cubicBezTo>
                    <a:cubicBezTo>
                      <a:pt x="37" y="19"/>
                      <a:pt x="35" y="16"/>
                      <a:pt x="36" y="14"/>
                    </a:cubicBezTo>
                    <a:cubicBezTo>
                      <a:pt x="38" y="13"/>
                      <a:pt x="35" y="13"/>
                      <a:pt x="36" y="12"/>
                    </a:cubicBezTo>
                    <a:cubicBezTo>
                      <a:pt x="37" y="11"/>
                      <a:pt x="36" y="10"/>
                      <a:pt x="35" y="9"/>
                    </a:cubicBezTo>
                    <a:cubicBezTo>
                      <a:pt x="34" y="8"/>
                      <a:pt x="34" y="7"/>
                      <a:pt x="34" y="5"/>
                    </a:cubicBezTo>
                    <a:cubicBezTo>
                      <a:pt x="34" y="3"/>
                      <a:pt x="33" y="2"/>
                      <a:pt x="32" y="0"/>
                    </a:cubicBezTo>
                    <a:cubicBezTo>
                      <a:pt x="31" y="1"/>
                      <a:pt x="30" y="2"/>
                      <a:pt x="30" y="3"/>
                    </a:cubicBezTo>
                    <a:cubicBezTo>
                      <a:pt x="29" y="5"/>
                      <a:pt x="27" y="4"/>
                      <a:pt x="28" y="6"/>
                    </a:cubicBezTo>
                    <a:cubicBezTo>
                      <a:pt x="28" y="9"/>
                      <a:pt x="28" y="12"/>
                      <a:pt x="28" y="15"/>
                    </a:cubicBezTo>
                    <a:cubicBezTo>
                      <a:pt x="28" y="19"/>
                      <a:pt x="29" y="24"/>
                      <a:pt x="28" y="28"/>
                    </a:cubicBezTo>
                    <a:cubicBezTo>
                      <a:pt x="27" y="29"/>
                      <a:pt x="26" y="30"/>
                      <a:pt x="26" y="31"/>
                    </a:cubicBezTo>
                    <a:cubicBezTo>
                      <a:pt x="26" y="33"/>
                      <a:pt x="27" y="35"/>
                      <a:pt x="27" y="37"/>
                    </a:cubicBezTo>
                    <a:cubicBezTo>
                      <a:pt x="27" y="43"/>
                      <a:pt x="25" y="50"/>
                      <a:pt x="23" y="56"/>
                    </a:cubicBezTo>
                    <a:cubicBezTo>
                      <a:pt x="22" y="59"/>
                      <a:pt x="22" y="61"/>
                      <a:pt x="23" y="64"/>
                    </a:cubicBezTo>
                    <a:cubicBezTo>
                      <a:pt x="23" y="66"/>
                      <a:pt x="23" y="67"/>
                      <a:pt x="21" y="68"/>
                    </a:cubicBezTo>
                    <a:cubicBezTo>
                      <a:pt x="20" y="69"/>
                      <a:pt x="21" y="70"/>
                      <a:pt x="21" y="71"/>
                    </a:cubicBezTo>
                    <a:cubicBezTo>
                      <a:pt x="21" y="74"/>
                      <a:pt x="21" y="77"/>
                      <a:pt x="21" y="80"/>
                    </a:cubicBezTo>
                    <a:cubicBezTo>
                      <a:pt x="21" y="81"/>
                      <a:pt x="21" y="83"/>
                      <a:pt x="21" y="84"/>
                    </a:cubicBezTo>
                    <a:cubicBezTo>
                      <a:pt x="20" y="85"/>
                      <a:pt x="21" y="87"/>
                      <a:pt x="20" y="88"/>
                    </a:cubicBezTo>
                    <a:cubicBezTo>
                      <a:pt x="18" y="93"/>
                      <a:pt x="16" y="98"/>
                      <a:pt x="14" y="103"/>
                    </a:cubicBezTo>
                    <a:cubicBezTo>
                      <a:pt x="13" y="106"/>
                      <a:pt x="10" y="107"/>
                      <a:pt x="11" y="110"/>
                    </a:cubicBezTo>
                    <a:cubicBezTo>
                      <a:pt x="12" y="113"/>
                      <a:pt x="14" y="118"/>
                      <a:pt x="12" y="122"/>
                    </a:cubicBezTo>
                    <a:cubicBezTo>
                      <a:pt x="10" y="124"/>
                      <a:pt x="8" y="129"/>
                      <a:pt x="10" y="132"/>
                    </a:cubicBezTo>
                    <a:cubicBezTo>
                      <a:pt x="11" y="134"/>
                      <a:pt x="12" y="134"/>
                      <a:pt x="13" y="133"/>
                    </a:cubicBezTo>
                    <a:cubicBezTo>
                      <a:pt x="14" y="132"/>
                      <a:pt x="18" y="132"/>
                      <a:pt x="17" y="133"/>
                    </a:cubicBezTo>
                    <a:cubicBezTo>
                      <a:pt x="17" y="133"/>
                      <a:pt x="16" y="133"/>
                      <a:pt x="15" y="134"/>
                    </a:cubicBezTo>
                    <a:cubicBezTo>
                      <a:pt x="15" y="135"/>
                      <a:pt x="15" y="135"/>
                      <a:pt x="16" y="136"/>
                    </a:cubicBezTo>
                    <a:cubicBezTo>
                      <a:pt x="16" y="136"/>
                      <a:pt x="15" y="137"/>
                      <a:pt x="15" y="137"/>
                    </a:cubicBezTo>
                    <a:cubicBezTo>
                      <a:pt x="14" y="139"/>
                      <a:pt x="13" y="143"/>
                      <a:pt x="14" y="145"/>
                    </a:cubicBezTo>
                    <a:cubicBezTo>
                      <a:pt x="14" y="146"/>
                      <a:pt x="14" y="146"/>
                      <a:pt x="13" y="148"/>
                    </a:cubicBezTo>
                    <a:cubicBezTo>
                      <a:pt x="12" y="149"/>
                      <a:pt x="14" y="149"/>
                      <a:pt x="15" y="150"/>
                    </a:cubicBezTo>
                    <a:cubicBezTo>
                      <a:pt x="15" y="150"/>
                      <a:pt x="15" y="150"/>
                      <a:pt x="14" y="151"/>
                    </a:cubicBezTo>
                    <a:cubicBezTo>
                      <a:pt x="13" y="151"/>
                      <a:pt x="11" y="152"/>
                      <a:pt x="13" y="152"/>
                    </a:cubicBezTo>
                    <a:cubicBezTo>
                      <a:pt x="12" y="153"/>
                      <a:pt x="13" y="156"/>
                      <a:pt x="14" y="156"/>
                    </a:cubicBezTo>
                    <a:cubicBezTo>
                      <a:pt x="13" y="156"/>
                      <a:pt x="10" y="155"/>
                      <a:pt x="11" y="158"/>
                    </a:cubicBezTo>
                    <a:cubicBezTo>
                      <a:pt x="11" y="158"/>
                      <a:pt x="12" y="163"/>
                      <a:pt x="10" y="162"/>
                    </a:cubicBezTo>
                    <a:cubicBezTo>
                      <a:pt x="10" y="162"/>
                      <a:pt x="8" y="160"/>
                      <a:pt x="8" y="159"/>
                    </a:cubicBezTo>
                    <a:cubicBezTo>
                      <a:pt x="6" y="158"/>
                      <a:pt x="7" y="157"/>
                      <a:pt x="5" y="158"/>
                    </a:cubicBezTo>
                    <a:cubicBezTo>
                      <a:pt x="5" y="158"/>
                      <a:pt x="4" y="159"/>
                      <a:pt x="4" y="159"/>
                    </a:cubicBezTo>
                    <a:cubicBezTo>
                      <a:pt x="4" y="160"/>
                      <a:pt x="5" y="160"/>
                      <a:pt x="4" y="161"/>
                    </a:cubicBezTo>
                    <a:cubicBezTo>
                      <a:pt x="4" y="162"/>
                      <a:pt x="0" y="162"/>
                      <a:pt x="0" y="164"/>
                    </a:cubicBezTo>
                    <a:cubicBezTo>
                      <a:pt x="0" y="164"/>
                      <a:pt x="1" y="165"/>
                      <a:pt x="2" y="165"/>
                    </a:cubicBezTo>
                    <a:cubicBezTo>
                      <a:pt x="2" y="165"/>
                      <a:pt x="1" y="164"/>
                      <a:pt x="2" y="163"/>
                    </a:cubicBezTo>
                    <a:cubicBezTo>
                      <a:pt x="2" y="163"/>
                      <a:pt x="5" y="165"/>
                      <a:pt x="7" y="164"/>
                    </a:cubicBezTo>
                    <a:cubicBezTo>
                      <a:pt x="11" y="163"/>
                      <a:pt x="5" y="170"/>
                      <a:pt x="7" y="171"/>
                    </a:cubicBezTo>
                    <a:cubicBezTo>
                      <a:pt x="8" y="171"/>
                      <a:pt x="10" y="170"/>
                      <a:pt x="11" y="171"/>
                    </a:cubicBezTo>
                    <a:cubicBezTo>
                      <a:pt x="12" y="171"/>
                      <a:pt x="12" y="174"/>
                      <a:pt x="11" y="173"/>
                    </a:cubicBezTo>
                    <a:cubicBezTo>
                      <a:pt x="11" y="173"/>
                      <a:pt x="8" y="171"/>
                      <a:pt x="8" y="172"/>
                    </a:cubicBezTo>
                    <a:cubicBezTo>
                      <a:pt x="7" y="173"/>
                      <a:pt x="6" y="173"/>
                      <a:pt x="7" y="174"/>
                    </a:cubicBezTo>
                    <a:cubicBezTo>
                      <a:pt x="7" y="174"/>
                      <a:pt x="9" y="176"/>
                      <a:pt x="8" y="176"/>
                    </a:cubicBezTo>
                    <a:cubicBezTo>
                      <a:pt x="7" y="176"/>
                      <a:pt x="7" y="179"/>
                      <a:pt x="7" y="179"/>
                    </a:cubicBezTo>
                    <a:cubicBezTo>
                      <a:pt x="6" y="182"/>
                      <a:pt x="9" y="178"/>
                      <a:pt x="9" y="178"/>
                    </a:cubicBezTo>
                    <a:cubicBezTo>
                      <a:pt x="9" y="178"/>
                      <a:pt x="8" y="183"/>
                      <a:pt x="9" y="182"/>
                    </a:cubicBezTo>
                    <a:cubicBezTo>
                      <a:pt x="9" y="182"/>
                      <a:pt x="8" y="182"/>
                      <a:pt x="8" y="183"/>
                    </a:cubicBezTo>
                    <a:cubicBezTo>
                      <a:pt x="7" y="184"/>
                      <a:pt x="8" y="184"/>
                      <a:pt x="9" y="185"/>
                    </a:cubicBezTo>
                    <a:cubicBezTo>
                      <a:pt x="9" y="185"/>
                      <a:pt x="7" y="186"/>
                      <a:pt x="7" y="186"/>
                    </a:cubicBezTo>
                    <a:cubicBezTo>
                      <a:pt x="6" y="186"/>
                      <a:pt x="7" y="186"/>
                      <a:pt x="7" y="187"/>
                    </a:cubicBezTo>
                    <a:cubicBezTo>
                      <a:pt x="6" y="189"/>
                      <a:pt x="10" y="189"/>
                      <a:pt x="10" y="188"/>
                    </a:cubicBezTo>
                    <a:cubicBezTo>
                      <a:pt x="10" y="189"/>
                      <a:pt x="9" y="189"/>
                      <a:pt x="10" y="190"/>
                    </a:cubicBezTo>
                    <a:cubicBezTo>
                      <a:pt x="10" y="190"/>
                      <a:pt x="10" y="190"/>
                      <a:pt x="10" y="190"/>
                    </a:cubicBezTo>
                    <a:cubicBezTo>
                      <a:pt x="10" y="191"/>
                      <a:pt x="8" y="192"/>
                      <a:pt x="8" y="193"/>
                    </a:cubicBezTo>
                    <a:cubicBezTo>
                      <a:pt x="7" y="195"/>
                      <a:pt x="10" y="192"/>
                      <a:pt x="11" y="192"/>
                    </a:cubicBezTo>
                    <a:cubicBezTo>
                      <a:pt x="10" y="193"/>
                      <a:pt x="11" y="194"/>
                      <a:pt x="11" y="194"/>
                    </a:cubicBezTo>
                    <a:cubicBezTo>
                      <a:pt x="11" y="195"/>
                      <a:pt x="8" y="196"/>
                      <a:pt x="8" y="196"/>
                    </a:cubicBezTo>
                    <a:cubicBezTo>
                      <a:pt x="10" y="197"/>
                      <a:pt x="10" y="196"/>
                      <a:pt x="11" y="198"/>
                    </a:cubicBezTo>
                    <a:cubicBezTo>
                      <a:pt x="12" y="200"/>
                      <a:pt x="14" y="195"/>
                      <a:pt x="13" y="195"/>
                    </a:cubicBezTo>
                    <a:cubicBezTo>
                      <a:pt x="14" y="195"/>
                      <a:pt x="14" y="196"/>
                      <a:pt x="15" y="197"/>
                    </a:cubicBezTo>
                    <a:cubicBezTo>
                      <a:pt x="15" y="197"/>
                      <a:pt x="15" y="195"/>
                      <a:pt x="15" y="195"/>
                    </a:cubicBezTo>
                    <a:cubicBezTo>
                      <a:pt x="15" y="195"/>
                      <a:pt x="15" y="197"/>
                      <a:pt x="15" y="197"/>
                    </a:cubicBezTo>
                    <a:cubicBezTo>
                      <a:pt x="16" y="196"/>
                      <a:pt x="16" y="195"/>
                      <a:pt x="16" y="196"/>
                    </a:cubicBezTo>
                    <a:cubicBezTo>
                      <a:pt x="17" y="196"/>
                      <a:pt x="16" y="198"/>
                      <a:pt x="16" y="198"/>
                    </a:cubicBezTo>
                    <a:cubicBezTo>
                      <a:pt x="15" y="199"/>
                      <a:pt x="17" y="199"/>
                      <a:pt x="16" y="200"/>
                    </a:cubicBezTo>
                    <a:cubicBezTo>
                      <a:pt x="15" y="202"/>
                      <a:pt x="17" y="201"/>
                      <a:pt x="18" y="202"/>
                    </a:cubicBezTo>
                    <a:cubicBezTo>
                      <a:pt x="21" y="202"/>
                      <a:pt x="24" y="204"/>
                      <a:pt x="21" y="206"/>
                    </a:cubicBezTo>
                    <a:cubicBezTo>
                      <a:pt x="20" y="207"/>
                      <a:pt x="17" y="206"/>
                      <a:pt x="16" y="207"/>
                    </a:cubicBezTo>
                    <a:cubicBezTo>
                      <a:pt x="15" y="209"/>
                      <a:pt x="18" y="208"/>
                      <a:pt x="19" y="209"/>
                    </a:cubicBezTo>
                    <a:cubicBezTo>
                      <a:pt x="18" y="209"/>
                      <a:pt x="18" y="209"/>
                      <a:pt x="18" y="209"/>
                    </a:cubicBezTo>
                    <a:cubicBezTo>
                      <a:pt x="18" y="209"/>
                      <a:pt x="22" y="212"/>
                      <a:pt x="24" y="210"/>
                    </a:cubicBezTo>
                    <a:cubicBezTo>
                      <a:pt x="25" y="208"/>
                      <a:pt x="23" y="206"/>
                      <a:pt x="25" y="204"/>
                    </a:cubicBezTo>
                    <a:cubicBezTo>
                      <a:pt x="26" y="202"/>
                      <a:pt x="29" y="202"/>
                      <a:pt x="30" y="202"/>
                    </a:cubicBezTo>
                    <a:cubicBezTo>
                      <a:pt x="35" y="199"/>
                      <a:pt x="28" y="199"/>
                      <a:pt x="26" y="199"/>
                    </a:cubicBezTo>
                    <a:cubicBezTo>
                      <a:pt x="24" y="199"/>
                      <a:pt x="21" y="199"/>
                      <a:pt x="19" y="198"/>
                    </a:cubicBezTo>
                    <a:cubicBezTo>
                      <a:pt x="17" y="196"/>
                      <a:pt x="17" y="196"/>
                      <a:pt x="17" y="192"/>
                    </a:cubicBezTo>
                    <a:cubicBezTo>
                      <a:pt x="17" y="188"/>
                      <a:pt x="16" y="191"/>
                      <a:pt x="13" y="189"/>
                    </a:cubicBezTo>
                    <a:cubicBezTo>
                      <a:pt x="12" y="189"/>
                      <a:pt x="12" y="186"/>
                      <a:pt x="12" y="185"/>
                    </a:cubicBezTo>
                    <a:cubicBezTo>
                      <a:pt x="11" y="183"/>
                      <a:pt x="11" y="180"/>
                      <a:pt x="13" y="179"/>
                    </a:cubicBezTo>
                    <a:cubicBezTo>
                      <a:pt x="14" y="178"/>
                      <a:pt x="14" y="178"/>
                      <a:pt x="15" y="177"/>
                    </a:cubicBezTo>
                    <a:cubicBezTo>
                      <a:pt x="15" y="176"/>
                      <a:pt x="16" y="175"/>
                      <a:pt x="17" y="175"/>
                    </a:cubicBezTo>
                    <a:cubicBezTo>
                      <a:pt x="18" y="174"/>
                      <a:pt x="16" y="171"/>
                      <a:pt x="17" y="169"/>
                    </a:cubicBezTo>
                    <a:cubicBezTo>
                      <a:pt x="17" y="168"/>
                      <a:pt x="19" y="167"/>
                      <a:pt x="20" y="165"/>
                    </a:cubicBezTo>
                    <a:cubicBezTo>
                      <a:pt x="20" y="163"/>
                      <a:pt x="20" y="160"/>
                      <a:pt x="21" y="158"/>
                    </a:cubicBezTo>
                    <a:cubicBezTo>
                      <a:pt x="21" y="156"/>
                      <a:pt x="23" y="156"/>
                      <a:pt x="21" y="154"/>
                    </a:cubicBezTo>
                    <a:cubicBezTo>
                      <a:pt x="20" y="153"/>
                      <a:pt x="17" y="153"/>
                      <a:pt x="21" y="152"/>
                    </a:cubicBezTo>
                    <a:cubicBezTo>
                      <a:pt x="26" y="151"/>
                      <a:pt x="20" y="151"/>
                      <a:pt x="19" y="149"/>
                    </a:cubicBezTo>
                    <a:cubicBezTo>
                      <a:pt x="19" y="146"/>
                      <a:pt x="19" y="142"/>
                      <a:pt x="19" y="140"/>
                    </a:cubicBezTo>
                    <a:cubicBezTo>
                      <a:pt x="19" y="136"/>
                      <a:pt x="19" y="131"/>
                      <a:pt x="19" y="127"/>
                    </a:cubicBezTo>
                    <a:cubicBezTo>
                      <a:pt x="20" y="124"/>
                      <a:pt x="21" y="119"/>
                      <a:pt x="23" y="117"/>
                    </a:cubicBezTo>
                    <a:cubicBezTo>
                      <a:pt x="26" y="114"/>
                      <a:pt x="23" y="109"/>
                      <a:pt x="23" y="106"/>
                    </a:cubicBezTo>
                    <a:cubicBezTo>
                      <a:pt x="23" y="104"/>
                      <a:pt x="24" y="103"/>
                      <a:pt x="26" y="102"/>
                    </a:cubicBezTo>
                    <a:cubicBezTo>
                      <a:pt x="28" y="100"/>
                      <a:pt x="27" y="99"/>
                      <a:pt x="27" y="96"/>
                    </a:cubicBezTo>
                    <a:cubicBezTo>
                      <a:pt x="27" y="92"/>
                      <a:pt x="30" y="89"/>
                      <a:pt x="29" y="85"/>
                    </a:cubicBezTo>
                    <a:cubicBezTo>
                      <a:pt x="29" y="82"/>
                      <a:pt x="28" y="79"/>
                      <a:pt x="27" y="76"/>
                    </a:cubicBezTo>
                    <a:cubicBezTo>
                      <a:pt x="27" y="75"/>
                      <a:pt x="26" y="74"/>
                      <a:pt x="27" y="73"/>
                    </a:cubicBezTo>
                    <a:cubicBezTo>
                      <a:pt x="28" y="72"/>
                      <a:pt x="29" y="68"/>
                      <a:pt x="29" y="67"/>
                    </a:cubicBezTo>
                    <a:cubicBezTo>
                      <a:pt x="29" y="66"/>
                      <a:pt x="28" y="64"/>
                      <a:pt x="30" y="62"/>
                    </a:cubicBezTo>
                    <a:cubicBezTo>
                      <a:pt x="31" y="61"/>
                      <a:pt x="30" y="59"/>
                      <a:pt x="31" y="58"/>
                    </a:cubicBezTo>
                    <a:cubicBezTo>
                      <a:pt x="31" y="56"/>
                      <a:pt x="33" y="55"/>
                      <a:pt x="34" y="54"/>
                    </a:cubicBezTo>
                    <a:cubicBezTo>
                      <a:pt x="34" y="53"/>
                      <a:pt x="37" y="50"/>
                      <a:pt x="37" y="49"/>
                    </a:cubicBezTo>
                    <a:cubicBezTo>
                      <a:pt x="37" y="48"/>
                      <a:pt x="36" y="46"/>
                      <a:pt x="36" y="44"/>
                    </a:cubicBezTo>
                    <a:cubicBezTo>
                      <a:pt x="36" y="42"/>
                      <a:pt x="36" y="41"/>
                      <a:pt x="36" y="39"/>
                    </a:cubicBezTo>
                    <a:cubicBezTo>
                      <a:pt x="36" y="36"/>
                      <a:pt x="37" y="36"/>
                      <a:pt x="40" y="35"/>
                    </a:cubicBezTo>
                    <a:cubicBezTo>
                      <a:pt x="44" y="34"/>
                      <a:pt x="44" y="32"/>
                      <a:pt x="44" y="28"/>
                    </a:cubicBezTo>
                    <a:cubicBezTo>
                      <a:pt x="43" y="29"/>
                      <a:pt x="41" y="29"/>
                      <a:pt x="40" y="28"/>
                    </a:cubicBezTo>
                    <a:cubicBezTo>
                      <a:pt x="40" y="28"/>
                      <a:pt x="40" y="29"/>
                      <a:pt x="40" y="28"/>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61" name="Freeform 626">
                <a:extLst>
                  <a:ext uri="{FF2B5EF4-FFF2-40B4-BE49-F238E27FC236}">
                    <a16:creationId xmlns:a16="http://schemas.microsoft.com/office/drawing/2014/main" id="{B274A1B0-EB28-654B-D422-8FEF83D86E93}"/>
                  </a:ext>
                </a:extLst>
              </p:cNvPr>
              <p:cNvSpPr>
                <a:spLocks/>
              </p:cNvSpPr>
              <p:nvPr/>
            </p:nvSpPr>
            <p:spPr bwMode="auto">
              <a:xfrm>
                <a:off x="3995696" y="4585640"/>
                <a:ext cx="336192" cy="387935"/>
              </a:xfrm>
              <a:custGeom>
                <a:avLst/>
                <a:gdLst>
                  <a:gd name="T0" fmla="*/ 61 w 64"/>
                  <a:gd name="T1" fmla="*/ 42 h 70"/>
                  <a:gd name="T2" fmla="*/ 58 w 64"/>
                  <a:gd name="T3" fmla="*/ 35 h 70"/>
                  <a:gd name="T4" fmla="*/ 50 w 64"/>
                  <a:gd name="T5" fmla="*/ 35 h 70"/>
                  <a:gd name="T6" fmla="*/ 49 w 64"/>
                  <a:gd name="T7" fmla="*/ 33 h 70"/>
                  <a:gd name="T8" fmla="*/ 47 w 64"/>
                  <a:gd name="T9" fmla="*/ 30 h 70"/>
                  <a:gd name="T10" fmla="*/ 48 w 64"/>
                  <a:gd name="T11" fmla="*/ 28 h 70"/>
                  <a:gd name="T12" fmla="*/ 47 w 64"/>
                  <a:gd name="T13" fmla="*/ 26 h 70"/>
                  <a:gd name="T14" fmla="*/ 47 w 64"/>
                  <a:gd name="T15" fmla="*/ 23 h 70"/>
                  <a:gd name="T16" fmla="*/ 41 w 64"/>
                  <a:gd name="T17" fmla="*/ 21 h 70"/>
                  <a:gd name="T18" fmla="*/ 37 w 64"/>
                  <a:gd name="T19" fmla="*/ 18 h 70"/>
                  <a:gd name="T20" fmla="*/ 33 w 64"/>
                  <a:gd name="T21" fmla="*/ 16 h 70"/>
                  <a:gd name="T22" fmla="*/ 29 w 64"/>
                  <a:gd name="T23" fmla="*/ 16 h 70"/>
                  <a:gd name="T24" fmla="*/ 23 w 64"/>
                  <a:gd name="T25" fmla="*/ 9 h 70"/>
                  <a:gd name="T26" fmla="*/ 23 w 64"/>
                  <a:gd name="T27" fmla="*/ 6 h 70"/>
                  <a:gd name="T28" fmla="*/ 23 w 64"/>
                  <a:gd name="T29" fmla="*/ 4 h 70"/>
                  <a:gd name="T30" fmla="*/ 18 w 64"/>
                  <a:gd name="T31" fmla="*/ 3 h 70"/>
                  <a:gd name="T32" fmla="*/ 10 w 64"/>
                  <a:gd name="T33" fmla="*/ 6 h 70"/>
                  <a:gd name="T34" fmla="*/ 7 w 64"/>
                  <a:gd name="T35" fmla="*/ 9 h 70"/>
                  <a:gd name="T36" fmla="*/ 2 w 64"/>
                  <a:gd name="T37" fmla="*/ 8 h 70"/>
                  <a:gd name="T38" fmla="*/ 6 w 64"/>
                  <a:gd name="T39" fmla="*/ 16 h 70"/>
                  <a:gd name="T40" fmla="*/ 5 w 64"/>
                  <a:gd name="T41" fmla="*/ 23 h 70"/>
                  <a:gd name="T42" fmla="*/ 4 w 64"/>
                  <a:gd name="T43" fmla="*/ 27 h 70"/>
                  <a:gd name="T44" fmla="*/ 3 w 64"/>
                  <a:gd name="T45" fmla="*/ 31 h 70"/>
                  <a:gd name="T46" fmla="*/ 5 w 64"/>
                  <a:gd name="T47" fmla="*/ 35 h 70"/>
                  <a:gd name="T48" fmla="*/ 3 w 64"/>
                  <a:gd name="T49" fmla="*/ 38 h 70"/>
                  <a:gd name="T50" fmla="*/ 4 w 64"/>
                  <a:gd name="T51" fmla="*/ 46 h 70"/>
                  <a:gd name="T52" fmla="*/ 4 w 64"/>
                  <a:gd name="T53" fmla="*/ 49 h 70"/>
                  <a:gd name="T54" fmla="*/ 7 w 64"/>
                  <a:gd name="T55" fmla="*/ 52 h 70"/>
                  <a:gd name="T56" fmla="*/ 7 w 64"/>
                  <a:gd name="T57" fmla="*/ 54 h 70"/>
                  <a:gd name="T58" fmla="*/ 6 w 64"/>
                  <a:gd name="T59" fmla="*/ 56 h 70"/>
                  <a:gd name="T60" fmla="*/ 9 w 64"/>
                  <a:gd name="T61" fmla="*/ 63 h 70"/>
                  <a:gd name="T62" fmla="*/ 13 w 64"/>
                  <a:gd name="T63" fmla="*/ 69 h 70"/>
                  <a:gd name="T64" fmla="*/ 14 w 64"/>
                  <a:gd name="T65" fmla="*/ 67 h 70"/>
                  <a:gd name="T66" fmla="*/ 17 w 64"/>
                  <a:gd name="T67" fmla="*/ 65 h 70"/>
                  <a:gd name="T68" fmla="*/ 20 w 64"/>
                  <a:gd name="T69" fmla="*/ 65 h 70"/>
                  <a:gd name="T70" fmla="*/ 25 w 64"/>
                  <a:gd name="T71" fmla="*/ 65 h 70"/>
                  <a:gd name="T72" fmla="*/ 28 w 64"/>
                  <a:gd name="T73" fmla="*/ 68 h 70"/>
                  <a:gd name="T74" fmla="*/ 31 w 64"/>
                  <a:gd name="T75" fmla="*/ 65 h 70"/>
                  <a:gd name="T76" fmla="*/ 37 w 64"/>
                  <a:gd name="T77" fmla="*/ 64 h 70"/>
                  <a:gd name="T78" fmla="*/ 44 w 64"/>
                  <a:gd name="T79" fmla="*/ 52 h 70"/>
                  <a:gd name="T80" fmla="*/ 52 w 64"/>
                  <a:gd name="T81" fmla="*/ 51 h 70"/>
                  <a:gd name="T82" fmla="*/ 59 w 64"/>
                  <a:gd name="T83" fmla="*/ 54 h 70"/>
                  <a:gd name="T84" fmla="*/ 61 w 64"/>
                  <a:gd name="T85" fmla="*/ 42 h 70"/>
                  <a:gd name="T86" fmla="*/ 61 w 64"/>
                  <a:gd name="T87" fmla="*/ 4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70">
                    <a:moveTo>
                      <a:pt x="61" y="42"/>
                    </a:moveTo>
                    <a:cubicBezTo>
                      <a:pt x="57" y="40"/>
                      <a:pt x="58" y="39"/>
                      <a:pt x="58" y="35"/>
                    </a:cubicBezTo>
                    <a:cubicBezTo>
                      <a:pt x="55" y="35"/>
                      <a:pt x="52" y="35"/>
                      <a:pt x="50" y="35"/>
                    </a:cubicBezTo>
                    <a:cubicBezTo>
                      <a:pt x="48" y="35"/>
                      <a:pt x="49" y="34"/>
                      <a:pt x="49" y="33"/>
                    </a:cubicBezTo>
                    <a:cubicBezTo>
                      <a:pt x="49" y="32"/>
                      <a:pt x="48" y="30"/>
                      <a:pt x="47" y="30"/>
                    </a:cubicBezTo>
                    <a:cubicBezTo>
                      <a:pt x="47" y="29"/>
                      <a:pt x="48" y="29"/>
                      <a:pt x="48" y="28"/>
                    </a:cubicBezTo>
                    <a:cubicBezTo>
                      <a:pt x="49" y="27"/>
                      <a:pt x="48" y="26"/>
                      <a:pt x="47" y="26"/>
                    </a:cubicBezTo>
                    <a:cubicBezTo>
                      <a:pt x="47" y="25"/>
                      <a:pt x="48" y="24"/>
                      <a:pt x="47" y="23"/>
                    </a:cubicBezTo>
                    <a:cubicBezTo>
                      <a:pt x="45" y="21"/>
                      <a:pt x="43" y="21"/>
                      <a:pt x="41" y="21"/>
                    </a:cubicBezTo>
                    <a:cubicBezTo>
                      <a:pt x="40" y="21"/>
                      <a:pt x="38" y="19"/>
                      <a:pt x="37" y="18"/>
                    </a:cubicBezTo>
                    <a:cubicBezTo>
                      <a:pt x="35" y="18"/>
                      <a:pt x="34" y="16"/>
                      <a:pt x="33" y="16"/>
                    </a:cubicBezTo>
                    <a:cubicBezTo>
                      <a:pt x="31" y="16"/>
                      <a:pt x="30" y="16"/>
                      <a:pt x="29" y="16"/>
                    </a:cubicBezTo>
                    <a:cubicBezTo>
                      <a:pt x="27" y="16"/>
                      <a:pt x="23" y="11"/>
                      <a:pt x="23" y="9"/>
                    </a:cubicBezTo>
                    <a:cubicBezTo>
                      <a:pt x="23" y="8"/>
                      <a:pt x="23" y="7"/>
                      <a:pt x="23" y="6"/>
                    </a:cubicBezTo>
                    <a:cubicBezTo>
                      <a:pt x="23" y="5"/>
                      <a:pt x="23" y="5"/>
                      <a:pt x="23" y="4"/>
                    </a:cubicBezTo>
                    <a:cubicBezTo>
                      <a:pt x="23" y="0"/>
                      <a:pt x="21" y="2"/>
                      <a:pt x="18" y="3"/>
                    </a:cubicBezTo>
                    <a:cubicBezTo>
                      <a:pt x="15" y="3"/>
                      <a:pt x="13" y="6"/>
                      <a:pt x="10" y="6"/>
                    </a:cubicBezTo>
                    <a:cubicBezTo>
                      <a:pt x="8" y="6"/>
                      <a:pt x="8" y="8"/>
                      <a:pt x="7" y="9"/>
                    </a:cubicBezTo>
                    <a:cubicBezTo>
                      <a:pt x="6" y="9"/>
                      <a:pt x="3" y="8"/>
                      <a:pt x="2" y="8"/>
                    </a:cubicBezTo>
                    <a:cubicBezTo>
                      <a:pt x="4" y="9"/>
                      <a:pt x="5" y="14"/>
                      <a:pt x="6" y="16"/>
                    </a:cubicBezTo>
                    <a:cubicBezTo>
                      <a:pt x="4" y="17"/>
                      <a:pt x="5" y="21"/>
                      <a:pt x="5" y="23"/>
                    </a:cubicBezTo>
                    <a:cubicBezTo>
                      <a:pt x="5" y="25"/>
                      <a:pt x="5" y="26"/>
                      <a:pt x="4" y="27"/>
                    </a:cubicBezTo>
                    <a:cubicBezTo>
                      <a:pt x="3" y="28"/>
                      <a:pt x="3" y="30"/>
                      <a:pt x="3" y="31"/>
                    </a:cubicBezTo>
                    <a:cubicBezTo>
                      <a:pt x="2" y="33"/>
                      <a:pt x="5" y="33"/>
                      <a:pt x="5" y="35"/>
                    </a:cubicBezTo>
                    <a:cubicBezTo>
                      <a:pt x="5" y="36"/>
                      <a:pt x="3" y="37"/>
                      <a:pt x="3" y="38"/>
                    </a:cubicBezTo>
                    <a:cubicBezTo>
                      <a:pt x="0" y="41"/>
                      <a:pt x="4" y="42"/>
                      <a:pt x="4" y="46"/>
                    </a:cubicBezTo>
                    <a:cubicBezTo>
                      <a:pt x="4" y="47"/>
                      <a:pt x="4" y="48"/>
                      <a:pt x="4" y="49"/>
                    </a:cubicBezTo>
                    <a:cubicBezTo>
                      <a:pt x="5" y="50"/>
                      <a:pt x="6" y="51"/>
                      <a:pt x="7" y="52"/>
                    </a:cubicBezTo>
                    <a:cubicBezTo>
                      <a:pt x="7" y="53"/>
                      <a:pt x="5" y="53"/>
                      <a:pt x="7" y="54"/>
                    </a:cubicBezTo>
                    <a:cubicBezTo>
                      <a:pt x="7" y="54"/>
                      <a:pt x="6" y="56"/>
                      <a:pt x="6" y="56"/>
                    </a:cubicBezTo>
                    <a:cubicBezTo>
                      <a:pt x="6" y="59"/>
                      <a:pt x="9" y="61"/>
                      <a:pt x="9" y="63"/>
                    </a:cubicBezTo>
                    <a:cubicBezTo>
                      <a:pt x="10" y="66"/>
                      <a:pt x="8" y="69"/>
                      <a:pt x="13" y="69"/>
                    </a:cubicBezTo>
                    <a:cubicBezTo>
                      <a:pt x="14" y="70"/>
                      <a:pt x="14" y="68"/>
                      <a:pt x="14" y="67"/>
                    </a:cubicBezTo>
                    <a:cubicBezTo>
                      <a:pt x="14" y="66"/>
                      <a:pt x="16" y="65"/>
                      <a:pt x="17" y="65"/>
                    </a:cubicBezTo>
                    <a:cubicBezTo>
                      <a:pt x="18" y="64"/>
                      <a:pt x="19" y="63"/>
                      <a:pt x="20" y="65"/>
                    </a:cubicBezTo>
                    <a:cubicBezTo>
                      <a:pt x="22" y="66"/>
                      <a:pt x="24" y="65"/>
                      <a:pt x="25" y="65"/>
                    </a:cubicBezTo>
                    <a:cubicBezTo>
                      <a:pt x="27" y="65"/>
                      <a:pt x="27" y="68"/>
                      <a:pt x="28" y="68"/>
                    </a:cubicBezTo>
                    <a:cubicBezTo>
                      <a:pt x="29" y="68"/>
                      <a:pt x="30" y="66"/>
                      <a:pt x="31" y="65"/>
                    </a:cubicBezTo>
                    <a:cubicBezTo>
                      <a:pt x="32" y="63"/>
                      <a:pt x="36" y="66"/>
                      <a:pt x="37" y="64"/>
                    </a:cubicBezTo>
                    <a:cubicBezTo>
                      <a:pt x="39" y="59"/>
                      <a:pt x="38" y="54"/>
                      <a:pt x="44" y="52"/>
                    </a:cubicBezTo>
                    <a:cubicBezTo>
                      <a:pt x="46" y="51"/>
                      <a:pt x="49" y="51"/>
                      <a:pt x="52" y="51"/>
                    </a:cubicBezTo>
                    <a:cubicBezTo>
                      <a:pt x="55" y="51"/>
                      <a:pt x="57" y="52"/>
                      <a:pt x="59" y="54"/>
                    </a:cubicBezTo>
                    <a:cubicBezTo>
                      <a:pt x="60" y="51"/>
                      <a:pt x="64" y="43"/>
                      <a:pt x="61" y="42"/>
                    </a:cubicBezTo>
                    <a:cubicBezTo>
                      <a:pt x="60" y="41"/>
                      <a:pt x="62" y="42"/>
                      <a:pt x="61" y="42"/>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62" name="Freeform 627">
                <a:extLst>
                  <a:ext uri="{FF2B5EF4-FFF2-40B4-BE49-F238E27FC236}">
                    <a16:creationId xmlns:a16="http://schemas.microsoft.com/office/drawing/2014/main" id="{4E0231E4-93E6-25E5-02CA-E080EB9FBEB6}"/>
                  </a:ext>
                </a:extLst>
              </p:cNvPr>
              <p:cNvSpPr>
                <a:spLocks/>
              </p:cNvSpPr>
              <p:nvPr/>
            </p:nvSpPr>
            <p:spPr bwMode="auto">
              <a:xfrm>
                <a:off x="4185252" y="4861926"/>
                <a:ext cx="236050" cy="246007"/>
              </a:xfrm>
              <a:custGeom>
                <a:avLst/>
                <a:gdLst>
                  <a:gd name="T0" fmla="*/ 40 w 45"/>
                  <a:gd name="T1" fmla="*/ 24 h 44"/>
                  <a:gd name="T2" fmla="*/ 36 w 45"/>
                  <a:gd name="T3" fmla="*/ 24 h 44"/>
                  <a:gd name="T4" fmla="*/ 36 w 45"/>
                  <a:gd name="T5" fmla="*/ 20 h 44"/>
                  <a:gd name="T6" fmla="*/ 34 w 45"/>
                  <a:gd name="T7" fmla="*/ 17 h 44"/>
                  <a:gd name="T8" fmla="*/ 29 w 45"/>
                  <a:gd name="T9" fmla="*/ 16 h 44"/>
                  <a:gd name="T10" fmla="*/ 25 w 45"/>
                  <a:gd name="T11" fmla="*/ 15 h 44"/>
                  <a:gd name="T12" fmla="*/ 25 w 45"/>
                  <a:gd name="T13" fmla="*/ 12 h 44"/>
                  <a:gd name="T14" fmla="*/ 24 w 45"/>
                  <a:gd name="T15" fmla="*/ 7 h 44"/>
                  <a:gd name="T16" fmla="*/ 21 w 45"/>
                  <a:gd name="T17" fmla="*/ 3 h 44"/>
                  <a:gd name="T18" fmla="*/ 14 w 45"/>
                  <a:gd name="T19" fmla="*/ 1 h 44"/>
                  <a:gd name="T20" fmla="*/ 5 w 45"/>
                  <a:gd name="T21" fmla="*/ 3 h 44"/>
                  <a:gd name="T22" fmla="*/ 2 w 45"/>
                  <a:gd name="T23" fmla="*/ 11 h 44"/>
                  <a:gd name="T24" fmla="*/ 1 w 45"/>
                  <a:gd name="T25" fmla="*/ 14 h 44"/>
                  <a:gd name="T26" fmla="*/ 2 w 45"/>
                  <a:gd name="T27" fmla="*/ 17 h 44"/>
                  <a:gd name="T28" fmla="*/ 9 w 45"/>
                  <a:gd name="T29" fmla="*/ 24 h 44"/>
                  <a:gd name="T30" fmla="*/ 13 w 45"/>
                  <a:gd name="T31" fmla="*/ 25 h 44"/>
                  <a:gd name="T32" fmla="*/ 17 w 45"/>
                  <a:gd name="T33" fmla="*/ 27 h 44"/>
                  <a:gd name="T34" fmla="*/ 25 w 45"/>
                  <a:gd name="T35" fmla="*/ 35 h 44"/>
                  <a:gd name="T36" fmla="*/ 22 w 45"/>
                  <a:gd name="T37" fmla="*/ 39 h 44"/>
                  <a:gd name="T38" fmla="*/ 20 w 45"/>
                  <a:gd name="T39" fmla="*/ 42 h 44"/>
                  <a:gd name="T40" fmla="*/ 28 w 45"/>
                  <a:gd name="T41" fmla="*/ 44 h 44"/>
                  <a:gd name="T42" fmla="*/ 32 w 45"/>
                  <a:gd name="T43" fmla="*/ 43 h 44"/>
                  <a:gd name="T44" fmla="*/ 37 w 45"/>
                  <a:gd name="T45" fmla="*/ 42 h 44"/>
                  <a:gd name="T46" fmla="*/ 40 w 45"/>
                  <a:gd name="T47" fmla="*/ 39 h 44"/>
                  <a:gd name="T48" fmla="*/ 41 w 45"/>
                  <a:gd name="T49" fmla="*/ 34 h 44"/>
                  <a:gd name="T50" fmla="*/ 40 w 45"/>
                  <a:gd name="T51" fmla="*/ 24 h 44"/>
                  <a:gd name="T52" fmla="*/ 40 w 45"/>
                  <a:gd name="T53"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44">
                    <a:moveTo>
                      <a:pt x="40" y="24"/>
                    </a:moveTo>
                    <a:cubicBezTo>
                      <a:pt x="39" y="25"/>
                      <a:pt x="37" y="26"/>
                      <a:pt x="36" y="24"/>
                    </a:cubicBezTo>
                    <a:cubicBezTo>
                      <a:pt x="35" y="23"/>
                      <a:pt x="37" y="22"/>
                      <a:pt x="36" y="20"/>
                    </a:cubicBezTo>
                    <a:cubicBezTo>
                      <a:pt x="35" y="19"/>
                      <a:pt x="35" y="18"/>
                      <a:pt x="34" y="17"/>
                    </a:cubicBezTo>
                    <a:cubicBezTo>
                      <a:pt x="31" y="15"/>
                      <a:pt x="31" y="17"/>
                      <a:pt x="29" y="16"/>
                    </a:cubicBezTo>
                    <a:cubicBezTo>
                      <a:pt x="28" y="16"/>
                      <a:pt x="27" y="16"/>
                      <a:pt x="25" y="15"/>
                    </a:cubicBezTo>
                    <a:cubicBezTo>
                      <a:pt x="23" y="15"/>
                      <a:pt x="24" y="13"/>
                      <a:pt x="25" y="12"/>
                    </a:cubicBezTo>
                    <a:cubicBezTo>
                      <a:pt x="25" y="10"/>
                      <a:pt x="24" y="8"/>
                      <a:pt x="24" y="7"/>
                    </a:cubicBezTo>
                    <a:cubicBezTo>
                      <a:pt x="23" y="4"/>
                      <a:pt x="24" y="4"/>
                      <a:pt x="21" y="3"/>
                    </a:cubicBezTo>
                    <a:cubicBezTo>
                      <a:pt x="19" y="1"/>
                      <a:pt x="18" y="0"/>
                      <a:pt x="14" y="1"/>
                    </a:cubicBezTo>
                    <a:cubicBezTo>
                      <a:pt x="11" y="1"/>
                      <a:pt x="7" y="2"/>
                      <a:pt x="5" y="3"/>
                    </a:cubicBezTo>
                    <a:cubicBezTo>
                      <a:pt x="2" y="6"/>
                      <a:pt x="3" y="8"/>
                      <a:pt x="2" y="11"/>
                    </a:cubicBezTo>
                    <a:cubicBezTo>
                      <a:pt x="2" y="12"/>
                      <a:pt x="1" y="13"/>
                      <a:pt x="1" y="14"/>
                    </a:cubicBezTo>
                    <a:cubicBezTo>
                      <a:pt x="0" y="15"/>
                      <a:pt x="1" y="15"/>
                      <a:pt x="2" y="17"/>
                    </a:cubicBezTo>
                    <a:cubicBezTo>
                      <a:pt x="4" y="20"/>
                      <a:pt x="6" y="21"/>
                      <a:pt x="9" y="24"/>
                    </a:cubicBezTo>
                    <a:cubicBezTo>
                      <a:pt x="10" y="25"/>
                      <a:pt x="12" y="25"/>
                      <a:pt x="13" y="25"/>
                    </a:cubicBezTo>
                    <a:cubicBezTo>
                      <a:pt x="15" y="25"/>
                      <a:pt x="16" y="26"/>
                      <a:pt x="17" y="27"/>
                    </a:cubicBezTo>
                    <a:cubicBezTo>
                      <a:pt x="19" y="28"/>
                      <a:pt x="27" y="31"/>
                      <a:pt x="25" y="35"/>
                    </a:cubicBezTo>
                    <a:cubicBezTo>
                      <a:pt x="24" y="36"/>
                      <a:pt x="22" y="37"/>
                      <a:pt x="22" y="39"/>
                    </a:cubicBezTo>
                    <a:cubicBezTo>
                      <a:pt x="22" y="41"/>
                      <a:pt x="22" y="41"/>
                      <a:pt x="20" y="42"/>
                    </a:cubicBezTo>
                    <a:cubicBezTo>
                      <a:pt x="19" y="44"/>
                      <a:pt x="27" y="43"/>
                      <a:pt x="28" y="44"/>
                    </a:cubicBezTo>
                    <a:cubicBezTo>
                      <a:pt x="30" y="44"/>
                      <a:pt x="30" y="44"/>
                      <a:pt x="32" y="43"/>
                    </a:cubicBezTo>
                    <a:cubicBezTo>
                      <a:pt x="33" y="41"/>
                      <a:pt x="36" y="43"/>
                      <a:pt x="37" y="42"/>
                    </a:cubicBezTo>
                    <a:cubicBezTo>
                      <a:pt x="38" y="41"/>
                      <a:pt x="39" y="40"/>
                      <a:pt x="40" y="39"/>
                    </a:cubicBezTo>
                    <a:cubicBezTo>
                      <a:pt x="41" y="37"/>
                      <a:pt x="40" y="35"/>
                      <a:pt x="41" y="34"/>
                    </a:cubicBezTo>
                    <a:cubicBezTo>
                      <a:pt x="41" y="32"/>
                      <a:pt x="45" y="24"/>
                      <a:pt x="40" y="24"/>
                    </a:cubicBezTo>
                    <a:cubicBezTo>
                      <a:pt x="40" y="25"/>
                      <a:pt x="41" y="24"/>
                      <a:pt x="40" y="24"/>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63" name="Freeform 628">
                <a:extLst>
                  <a:ext uri="{FF2B5EF4-FFF2-40B4-BE49-F238E27FC236}">
                    <a16:creationId xmlns:a16="http://schemas.microsoft.com/office/drawing/2014/main" id="{0C16E25F-DDBF-008F-906D-326F5DE18597}"/>
                  </a:ext>
                </a:extLst>
              </p:cNvPr>
              <p:cNvSpPr>
                <a:spLocks noEditPoints="1"/>
              </p:cNvSpPr>
              <p:nvPr/>
            </p:nvSpPr>
            <p:spPr bwMode="auto">
              <a:xfrm>
                <a:off x="3886614" y="4178782"/>
                <a:ext cx="1042551" cy="1118388"/>
              </a:xfrm>
              <a:custGeom>
                <a:avLst/>
                <a:gdLst>
                  <a:gd name="T0" fmla="*/ 188 w 199"/>
                  <a:gd name="T1" fmla="*/ 51 h 201"/>
                  <a:gd name="T2" fmla="*/ 165 w 199"/>
                  <a:gd name="T3" fmla="*/ 41 h 201"/>
                  <a:gd name="T4" fmla="*/ 135 w 199"/>
                  <a:gd name="T5" fmla="*/ 30 h 201"/>
                  <a:gd name="T6" fmla="*/ 122 w 199"/>
                  <a:gd name="T7" fmla="*/ 36 h 201"/>
                  <a:gd name="T8" fmla="*/ 116 w 199"/>
                  <a:gd name="T9" fmla="*/ 29 h 201"/>
                  <a:gd name="T10" fmla="*/ 111 w 199"/>
                  <a:gd name="T11" fmla="*/ 33 h 201"/>
                  <a:gd name="T12" fmla="*/ 120 w 199"/>
                  <a:gd name="T13" fmla="*/ 23 h 201"/>
                  <a:gd name="T14" fmla="*/ 116 w 199"/>
                  <a:gd name="T15" fmla="*/ 8 h 201"/>
                  <a:gd name="T16" fmla="*/ 105 w 199"/>
                  <a:gd name="T17" fmla="*/ 15 h 201"/>
                  <a:gd name="T18" fmla="*/ 93 w 199"/>
                  <a:gd name="T19" fmla="*/ 14 h 201"/>
                  <a:gd name="T20" fmla="*/ 77 w 199"/>
                  <a:gd name="T21" fmla="*/ 19 h 201"/>
                  <a:gd name="T22" fmla="*/ 69 w 199"/>
                  <a:gd name="T23" fmla="*/ 1 h 201"/>
                  <a:gd name="T24" fmla="*/ 56 w 199"/>
                  <a:gd name="T25" fmla="*/ 7 h 201"/>
                  <a:gd name="T26" fmla="*/ 50 w 199"/>
                  <a:gd name="T27" fmla="*/ 11 h 201"/>
                  <a:gd name="T28" fmla="*/ 51 w 199"/>
                  <a:gd name="T29" fmla="*/ 16 h 201"/>
                  <a:gd name="T30" fmla="*/ 41 w 199"/>
                  <a:gd name="T31" fmla="*/ 22 h 201"/>
                  <a:gd name="T32" fmla="*/ 27 w 199"/>
                  <a:gd name="T33" fmla="*/ 18 h 201"/>
                  <a:gd name="T34" fmla="*/ 25 w 199"/>
                  <a:gd name="T35" fmla="*/ 21 h 201"/>
                  <a:gd name="T36" fmla="*/ 22 w 199"/>
                  <a:gd name="T37" fmla="*/ 39 h 201"/>
                  <a:gd name="T38" fmla="*/ 10 w 199"/>
                  <a:gd name="T39" fmla="*/ 49 h 201"/>
                  <a:gd name="T40" fmla="*/ 2 w 199"/>
                  <a:gd name="T41" fmla="*/ 66 h 201"/>
                  <a:gd name="T42" fmla="*/ 9 w 199"/>
                  <a:gd name="T43" fmla="*/ 75 h 201"/>
                  <a:gd name="T44" fmla="*/ 24 w 199"/>
                  <a:gd name="T45" fmla="*/ 81 h 201"/>
                  <a:gd name="T46" fmla="*/ 39 w 199"/>
                  <a:gd name="T47" fmla="*/ 76 h 201"/>
                  <a:gd name="T48" fmla="*/ 49 w 199"/>
                  <a:gd name="T49" fmla="*/ 88 h 201"/>
                  <a:gd name="T50" fmla="*/ 61 w 199"/>
                  <a:gd name="T51" fmla="*/ 94 h 201"/>
                  <a:gd name="T52" fmla="*/ 68 w 199"/>
                  <a:gd name="T53" fmla="*/ 102 h 201"/>
                  <a:gd name="T54" fmla="*/ 80 w 199"/>
                  <a:gd name="T55" fmla="*/ 114 h 201"/>
                  <a:gd name="T56" fmla="*/ 82 w 199"/>
                  <a:gd name="T57" fmla="*/ 135 h 201"/>
                  <a:gd name="T58" fmla="*/ 93 w 199"/>
                  <a:gd name="T59" fmla="*/ 145 h 201"/>
                  <a:gd name="T60" fmla="*/ 98 w 199"/>
                  <a:gd name="T61" fmla="*/ 157 h 201"/>
                  <a:gd name="T62" fmla="*/ 90 w 199"/>
                  <a:gd name="T63" fmla="*/ 173 h 201"/>
                  <a:gd name="T64" fmla="*/ 86 w 199"/>
                  <a:gd name="T65" fmla="*/ 181 h 201"/>
                  <a:gd name="T66" fmla="*/ 94 w 199"/>
                  <a:gd name="T67" fmla="*/ 187 h 201"/>
                  <a:gd name="T68" fmla="*/ 107 w 199"/>
                  <a:gd name="T69" fmla="*/ 197 h 201"/>
                  <a:gd name="T70" fmla="*/ 119 w 199"/>
                  <a:gd name="T71" fmla="*/ 180 h 201"/>
                  <a:gd name="T72" fmla="*/ 128 w 199"/>
                  <a:gd name="T73" fmla="*/ 157 h 201"/>
                  <a:gd name="T74" fmla="*/ 137 w 199"/>
                  <a:gd name="T75" fmla="*/ 149 h 201"/>
                  <a:gd name="T76" fmla="*/ 144 w 199"/>
                  <a:gd name="T77" fmla="*/ 147 h 201"/>
                  <a:gd name="T78" fmla="*/ 155 w 199"/>
                  <a:gd name="T79" fmla="*/ 142 h 201"/>
                  <a:gd name="T80" fmla="*/ 163 w 199"/>
                  <a:gd name="T81" fmla="*/ 139 h 201"/>
                  <a:gd name="T82" fmla="*/ 169 w 199"/>
                  <a:gd name="T83" fmla="*/ 130 h 201"/>
                  <a:gd name="T84" fmla="*/ 175 w 199"/>
                  <a:gd name="T85" fmla="*/ 116 h 201"/>
                  <a:gd name="T86" fmla="*/ 176 w 199"/>
                  <a:gd name="T87" fmla="*/ 98 h 201"/>
                  <a:gd name="T88" fmla="*/ 178 w 199"/>
                  <a:gd name="T89" fmla="*/ 91 h 201"/>
                  <a:gd name="T90" fmla="*/ 182 w 199"/>
                  <a:gd name="T91" fmla="*/ 86 h 201"/>
                  <a:gd name="T92" fmla="*/ 196 w 199"/>
                  <a:gd name="T93" fmla="*/ 57 h 201"/>
                  <a:gd name="T94" fmla="*/ 110 w 199"/>
                  <a:gd name="T95" fmla="*/ 190 h 201"/>
                  <a:gd name="T96" fmla="*/ 115 w 199"/>
                  <a:gd name="T97" fmla="*/ 18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9" h="201">
                    <a:moveTo>
                      <a:pt x="196" y="57"/>
                    </a:moveTo>
                    <a:cubicBezTo>
                      <a:pt x="195" y="55"/>
                      <a:pt x="195" y="53"/>
                      <a:pt x="194" y="52"/>
                    </a:cubicBezTo>
                    <a:cubicBezTo>
                      <a:pt x="192" y="51"/>
                      <a:pt x="189" y="52"/>
                      <a:pt x="188" y="51"/>
                    </a:cubicBezTo>
                    <a:cubicBezTo>
                      <a:pt x="183" y="50"/>
                      <a:pt x="180" y="46"/>
                      <a:pt x="177" y="44"/>
                    </a:cubicBezTo>
                    <a:cubicBezTo>
                      <a:pt x="175" y="43"/>
                      <a:pt x="173" y="42"/>
                      <a:pt x="172" y="41"/>
                    </a:cubicBezTo>
                    <a:cubicBezTo>
                      <a:pt x="169" y="40"/>
                      <a:pt x="168" y="41"/>
                      <a:pt x="165" y="41"/>
                    </a:cubicBezTo>
                    <a:cubicBezTo>
                      <a:pt x="161" y="42"/>
                      <a:pt x="157" y="37"/>
                      <a:pt x="153" y="39"/>
                    </a:cubicBezTo>
                    <a:cubicBezTo>
                      <a:pt x="150" y="40"/>
                      <a:pt x="147" y="35"/>
                      <a:pt x="145" y="34"/>
                    </a:cubicBezTo>
                    <a:cubicBezTo>
                      <a:pt x="142" y="32"/>
                      <a:pt x="138" y="30"/>
                      <a:pt x="135" y="30"/>
                    </a:cubicBezTo>
                    <a:cubicBezTo>
                      <a:pt x="133" y="29"/>
                      <a:pt x="131" y="29"/>
                      <a:pt x="130" y="30"/>
                    </a:cubicBezTo>
                    <a:cubicBezTo>
                      <a:pt x="129" y="33"/>
                      <a:pt x="126" y="34"/>
                      <a:pt x="125" y="36"/>
                    </a:cubicBezTo>
                    <a:cubicBezTo>
                      <a:pt x="123" y="39"/>
                      <a:pt x="124" y="38"/>
                      <a:pt x="122" y="36"/>
                    </a:cubicBezTo>
                    <a:cubicBezTo>
                      <a:pt x="122" y="36"/>
                      <a:pt x="121" y="35"/>
                      <a:pt x="121" y="35"/>
                    </a:cubicBezTo>
                    <a:cubicBezTo>
                      <a:pt x="119" y="34"/>
                      <a:pt x="120" y="36"/>
                      <a:pt x="119" y="37"/>
                    </a:cubicBezTo>
                    <a:cubicBezTo>
                      <a:pt x="118" y="38"/>
                      <a:pt x="115" y="29"/>
                      <a:pt x="116" y="29"/>
                    </a:cubicBezTo>
                    <a:cubicBezTo>
                      <a:pt x="116" y="29"/>
                      <a:pt x="113" y="33"/>
                      <a:pt x="112" y="33"/>
                    </a:cubicBezTo>
                    <a:cubicBezTo>
                      <a:pt x="112" y="33"/>
                      <a:pt x="116" y="30"/>
                      <a:pt x="115" y="29"/>
                    </a:cubicBezTo>
                    <a:cubicBezTo>
                      <a:pt x="113" y="28"/>
                      <a:pt x="113" y="33"/>
                      <a:pt x="111" y="33"/>
                    </a:cubicBezTo>
                    <a:cubicBezTo>
                      <a:pt x="111" y="33"/>
                      <a:pt x="115" y="27"/>
                      <a:pt x="115" y="26"/>
                    </a:cubicBezTo>
                    <a:cubicBezTo>
                      <a:pt x="115" y="25"/>
                      <a:pt x="117" y="25"/>
                      <a:pt x="117" y="24"/>
                    </a:cubicBezTo>
                    <a:cubicBezTo>
                      <a:pt x="118" y="23"/>
                      <a:pt x="119" y="25"/>
                      <a:pt x="120" y="23"/>
                    </a:cubicBezTo>
                    <a:cubicBezTo>
                      <a:pt x="121" y="22"/>
                      <a:pt x="120" y="22"/>
                      <a:pt x="120" y="20"/>
                    </a:cubicBezTo>
                    <a:cubicBezTo>
                      <a:pt x="121" y="19"/>
                      <a:pt x="121" y="17"/>
                      <a:pt x="119" y="16"/>
                    </a:cubicBezTo>
                    <a:cubicBezTo>
                      <a:pt x="116" y="15"/>
                      <a:pt x="116" y="11"/>
                      <a:pt x="116" y="8"/>
                    </a:cubicBezTo>
                    <a:cubicBezTo>
                      <a:pt x="116" y="7"/>
                      <a:pt x="115" y="6"/>
                      <a:pt x="114" y="5"/>
                    </a:cubicBezTo>
                    <a:cubicBezTo>
                      <a:pt x="113" y="4"/>
                      <a:pt x="112" y="7"/>
                      <a:pt x="111" y="8"/>
                    </a:cubicBezTo>
                    <a:cubicBezTo>
                      <a:pt x="110" y="11"/>
                      <a:pt x="108" y="15"/>
                      <a:pt x="105" y="15"/>
                    </a:cubicBezTo>
                    <a:cubicBezTo>
                      <a:pt x="104" y="15"/>
                      <a:pt x="103" y="14"/>
                      <a:pt x="101" y="14"/>
                    </a:cubicBezTo>
                    <a:cubicBezTo>
                      <a:pt x="100" y="14"/>
                      <a:pt x="99" y="15"/>
                      <a:pt x="98" y="14"/>
                    </a:cubicBezTo>
                    <a:cubicBezTo>
                      <a:pt x="96" y="13"/>
                      <a:pt x="95" y="14"/>
                      <a:pt x="93" y="14"/>
                    </a:cubicBezTo>
                    <a:cubicBezTo>
                      <a:pt x="91" y="14"/>
                      <a:pt x="92" y="14"/>
                      <a:pt x="91" y="16"/>
                    </a:cubicBezTo>
                    <a:cubicBezTo>
                      <a:pt x="90" y="17"/>
                      <a:pt x="85" y="16"/>
                      <a:pt x="84" y="17"/>
                    </a:cubicBezTo>
                    <a:cubicBezTo>
                      <a:pt x="82" y="17"/>
                      <a:pt x="79" y="19"/>
                      <a:pt x="77" y="19"/>
                    </a:cubicBezTo>
                    <a:cubicBezTo>
                      <a:pt x="74" y="19"/>
                      <a:pt x="72" y="15"/>
                      <a:pt x="72" y="13"/>
                    </a:cubicBezTo>
                    <a:cubicBezTo>
                      <a:pt x="70" y="10"/>
                      <a:pt x="74" y="8"/>
                      <a:pt x="73" y="5"/>
                    </a:cubicBezTo>
                    <a:cubicBezTo>
                      <a:pt x="72" y="3"/>
                      <a:pt x="71" y="0"/>
                      <a:pt x="69" y="1"/>
                    </a:cubicBezTo>
                    <a:cubicBezTo>
                      <a:pt x="69" y="2"/>
                      <a:pt x="62" y="5"/>
                      <a:pt x="61" y="5"/>
                    </a:cubicBezTo>
                    <a:cubicBezTo>
                      <a:pt x="60" y="5"/>
                      <a:pt x="58" y="5"/>
                      <a:pt x="58" y="6"/>
                    </a:cubicBezTo>
                    <a:cubicBezTo>
                      <a:pt x="57" y="6"/>
                      <a:pt x="57" y="9"/>
                      <a:pt x="56" y="7"/>
                    </a:cubicBezTo>
                    <a:cubicBezTo>
                      <a:pt x="55" y="6"/>
                      <a:pt x="47" y="5"/>
                      <a:pt x="47" y="6"/>
                    </a:cubicBezTo>
                    <a:cubicBezTo>
                      <a:pt x="47" y="6"/>
                      <a:pt x="49" y="7"/>
                      <a:pt x="49" y="7"/>
                    </a:cubicBezTo>
                    <a:cubicBezTo>
                      <a:pt x="50" y="8"/>
                      <a:pt x="50" y="9"/>
                      <a:pt x="50" y="11"/>
                    </a:cubicBezTo>
                    <a:cubicBezTo>
                      <a:pt x="51" y="11"/>
                      <a:pt x="51" y="13"/>
                      <a:pt x="52" y="14"/>
                    </a:cubicBezTo>
                    <a:cubicBezTo>
                      <a:pt x="52" y="14"/>
                      <a:pt x="54" y="14"/>
                      <a:pt x="54" y="14"/>
                    </a:cubicBezTo>
                    <a:cubicBezTo>
                      <a:pt x="54" y="15"/>
                      <a:pt x="52" y="16"/>
                      <a:pt x="51" y="16"/>
                    </a:cubicBezTo>
                    <a:cubicBezTo>
                      <a:pt x="50" y="17"/>
                      <a:pt x="50" y="18"/>
                      <a:pt x="49" y="19"/>
                    </a:cubicBezTo>
                    <a:cubicBezTo>
                      <a:pt x="49" y="19"/>
                      <a:pt x="44" y="23"/>
                      <a:pt x="43" y="22"/>
                    </a:cubicBezTo>
                    <a:cubicBezTo>
                      <a:pt x="43" y="21"/>
                      <a:pt x="42" y="21"/>
                      <a:pt x="41" y="22"/>
                    </a:cubicBezTo>
                    <a:cubicBezTo>
                      <a:pt x="40" y="23"/>
                      <a:pt x="38" y="21"/>
                      <a:pt x="38" y="21"/>
                    </a:cubicBezTo>
                    <a:cubicBezTo>
                      <a:pt x="36" y="20"/>
                      <a:pt x="35" y="16"/>
                      <a:pt x="34" y="16"/>
                    </a:cubicBezTo>
                    <a:cubicBezTo>
                      <a:pt x="32" y="15"/>
                      <a:pt x="29" y="18"/>
                      <a:pt x="27" y="18"/>
                    </a:cubicBezTo>
                    <a:cubicBezTo>
                      <a:pt x="25" y="18"/>
                      <a:pt x="23" y="18"/>
                      <a:pt x="21" y="18"/>
                    </a:cubicBezTo>
                    <a:cubicBezTo>
                      <a:pt x="21" y="18"/>
                      <a:pt x="21" y="20"/>
                      <a:pt x="22" y="20"/>
                    </a:cubicBezTo>
                    <a:cubicBezTo>
                      <a:pt x="22" y="21"/>
                      <a:pt x="24" y="21"/>
                      <a:pt x="25" y="21"/>
                    </a:cubicBezTo>
                    <a:cubicBezTo>
                      <a:pt x="25" y="22"/>
                      <a:pt x="21" y="23"/>
                      <a:pt x="20" y="23"/>
                    </a:cubicBezTo>
                    <a:cubicBezTo>
                      <a:pt x="19" y="24"/>
                      <a:pt x="21" y="27"/>
                      <a:pt x="22" y="28"/>
                    </a:cubicBezTo>
                    <a:cubicBezTo>
                      <a:pt x="24" y="32"/>
                      <a:pt x="24" y="35"/>
                      <a:pt x="22" y="39"/>
                    </a:cubicBezTo>
                    <a:cubicBezTo>
                      <a:pt x="22" y="41"/>
                      <a:pt x="22" y="47"/>
                      <a:pt x="20" y="47"/>
                    </a:cubicBezTo>
                    <a:cubicBezTo>
                      <a:pt x="19" y="48"/>
                      <a:pt x="17" y="47"/>
                      <a:pt x="15" y="48"/>
                    </a:cubicBezTo>
                    <a:cubicBezTo>
                      <a:pt x="14" y="49"/>
                      <a:pt x="11" y="49"/>
                      <a:pt x="10" y="49"/>
                    </a:cubicBezTo>
                    <a:cubicBezTo>
                      <a:pt x="5" y="51"/>
                      <a:pt x="5" y="53"/>
                      <a:pt x="5" y="57"/>
                    </a:cubicBezTo>
                    <a:cubicBezTo>
                      <a:pt x="5" y="59"/>
                      <a:pt x="2" y="59"/>
                      <a:pt x="2" y="60"/>
                    </a:cubicBezTo>
                    <a:cubicBezTo>
                      <a:pt x="2" y="63"/>
                      <a:pt x="0" y="64"/>
                      <a:pt x="2" y="66"/>
                    </a:cubicBezTo>
                    <a:cubicBezTo>
                      <a:pt x="4" y="68"/>
                      <a:pt x="4" y="70"/>
                      <a:pt x="5" y="72"/>
                    </a:cubicBezTo>
                    <a:cubicBezTo>
                      <a:pt x="5" y="73"/>
                      <a:pt x="6" y="73"/>
                      <a:pt x="7" y="73"/>
                    </a:cubicBezTo>
                    <a:cubicBezTo>
                      <a:pt x="8" y="73"/>
                      <a:pt x="8" y="74"/>
                      <a:pt x="9" y="75"/>
                    </a:cubicBezTo>
                    <a:cubicBezTo>
                      <a:pt x="11" y="78"/>
                      <a:pt x="16" y="75"/>
                      <a:pt x="18" y="73"/>
                    </a:cubicBezTo>
                    <a:cubicBezTo>
                      <a:pt x="18" y="76"/>
                      <a:pt x="16" y="81"/>
                      <a:pt x="19" y="82"/>
                    </a:cubicBezTo>
                    <a:cubicBezTo>
                      <a:pt x="20" y="82"/>
                      <a:pt x="23" y="81"/>
                      <a:pt x="24" y="81"/>
                    </a:cubicBezTo>
                    <a:cubicBezTo>
                      <a:pt x="27" y="82"/>
                      <a:pt x="28" y="82"/>
                      <a:pt x="30" y="80"/>
                    </a:cubicBezTo>
                    <a:cubicBezTo>
                      <a:pt x="30" y="79"/>
                      <a:pt x="32" y="79"/>
                      <a:pt x="33" y="79"/>
                    </a:cubicBezTo>
                    <a:cubicBezTo>
                      <a:pt x="35" y="77"/>
                      <a:pt x="37" y="76"/>
                      <a:pt x="39" y="76"/>
                    </a:cubicBezTo>
                    <a:cubicBezTo>
                      <a:pt x="41" y="75"/>
                      <a:pt x="46" y="73"/>
                      <a:pt x="44" y="77"/>
                    </a:cubicBezTo>
                    <a:cubicBezTo>
                      <a:pt x="44" y="79"/>
                      <a:pt x="43" y="81"/>
                      <a:pt x="44" y="83"/>
                    </a:cubicBezTo>
                    <a:cubicBezTo>
                      <a:pt x="45" y="85"/>
                      <a:pt x="47" y="87"/>
                      <a:pt x="49" y="88"/>
                    </a:cubicBezTo>
                    <a:cubicBezTo>
                      <a:pt x="51" y="90"/>
                      <a:pt x="54" y="89"/>
                      <a:pt x="56" y="90"/>
                    </a:cubicBezTo>
                    <a:cubicBezTo>
                      <a:pt x="57" y="91"/>
                      <a:pt x="58" y="92"/>
                      <a:pt x="59" y="92"/>
                    </a:cubicBezTo>
                    <a:cubicBezTo>
                      <a:pt x="60" y="92"/>
                      <a:pt x="61" y="93"/>
                      <a:pt x="61" y="94"/>
                    </a:cubicBezTo>
                    <a:cubicBezTo>
                      <a:pt x="63" y="94"/>
                      <a:pt x="68" y="93"/>
                      <a:pt x="68" y="96"/>
                    </a:cubicBezTo>
                    <a:cubicBezTo>
                      <a:pt x="69" y="98"/>
                      <a:pt x="68" y="98"/>
                      <a:pt x="69" y="100"/>
                    </a:cubicBezTo>
                    <a:cubicBezTo>
                      <a:pt x="70" y="101"/>
                      <a:pt x="69" y="101"/>
                      <a:pt x="68" y="102"/>
                    </a:cubicBezTo>
                    <a:cubicBezTo>
                      <a:pt x="68" y="102"/>
                      <a:pt x="70" y="107"/>
                      <a:pt x="70" y="108"/>
                    </a:cubicBezTo>
                    <a:cubicBezTo>
                      <a:pt x="70" y="109"/>
                      <a:pt x="78" y="108"/>
                      <a:pt x="79" y="108"/>
                    </a:cubicBezTo>
                    <a:cubicBezTo>
                      <a:pt x="79" y="110"/>
                      <a:pt x="78" y="113"/>
                      <a:pt x="80" y="114"/>
                    </a:cubicBezTo>
                    <a:cubicBezTo>
                      <a:pt x="83" y="116"/>
                      <a:pt x="83" y="118"/>
                      <a:pt x="82" y="122"/>
                    </a:cubicBezTo>
                    <a:cubicBezTo>
                      <a:pt x="81" y="124"/>
                      <a:pt x="80" y="127"/>
                      <a:pt x="81" y="130"/>
                    </a:cubicBezTo>
                    <a:cubicBezTo>
                      <a:pt x="81" y="131"/>
                      <a:pt x="82" y="133"/>
                      <a:pt x="82" y="135"/>
                    </a:cubicBezTo>
                    <a:cubicBezTo>
                      <a:pt x="82" y="136"/>
                      <a:pt x="80" y="138"/>
                      <a:pt x="82" y="138"/>
                    </a:cubicBezTo>
                    <a:cubicBezTo>
                      <a:pt x="83" y="139"/>
                      <a:pt x="86" y="140"/>
                      <a:pt x="88" y="139"/>
                    </a:cubicBezTo>
                    <a:cubicBezTo>
                      <a:pt x="90" y="137"/>
                      <a:pt x="94" y="144"/>
                      <a:pt x="93" y="145"/>
                    </a:cubicBezTo>
                    <a:cubicBezTo>
                      <a:pt x="93" y="146"/>
                      <a:pt x="93" y="147"/>
                      <a:pt x="94" y="148"/>
                    </a:cubicBezTo>
                    <a:cubicBezTo>
                      <a:pt x="95" y="149"/>
                      <a:pt x="97" y="147"/>
                      <a:pt x="98" y="148"/>
                    </a:cubicBezTo>
                    <a:cubicBezTo>
                      <a:pt x="102" y="150"/>
                      <a:pt x="98" y="154"/>
                      <a:pt x="98" y="157"/>
                    </a:cubicBezTo>
                    <a:cubicBezTo>
                      <a:pt x="100" y="154"/>
                      <a:pt x="102" y="160"/>
                      <a:pt x="102" y="160"/>
                    </a:cubicBezTo>
                    <a:cubicBezTo>
                      <a:pt x="103" y="164"/>
                      <a:pt x="101" y="165"/>
                      <a:pt x="98" y="166"/>
                    </a:cubicBezTo>
                    <a:cubicBezTo>
                      <a:pt x="94" y="168"/>
                      <a:pt x="92" y="170"/>
                      <a:pt x="90" y="173"/>
                    </a:cubicBezTo>
                    <a:cubicBezTo>
                      <a:pt x="89" y="175"/>
                      <a:pt x="88" y="176"/>
                      <a:pt x="86" y="177"/>
                    </a:cubicBezTo>
                    <a:cubicBezTo>
                      <a:pt x="85" y="179"/>
                      <a:pt x="83" y="180"/>
                      <a:pt x="81" y="182"/>
                    </a:cubicBezTo>
                    <a:cubicBezTo>
                      <a:pt x="83" y="182"/>
                      <a:pt x="85" y="181"/>
                      <a:pt x="86" y="181"/>
                    </a:cubicBezTo>
                    <a:cubicBezTo>
                      <a:pt x="87" y="181"/>
                      <a:pt x="88" y="183"/>
                      <a:pt x="89" y="183"/>
                    </a:cubicBezTo>
                    <a:cubicBezTo>
                      <a:pt x="89" y="184"/>
                      <a:pt x="90" y="185"/>
                      <a:pt x="91" y="186"/>
                    </a:cubicBezTo>
                    <a:cubicBezTo>
                      <a:pt x="92" y="187"/>
                      <a:pt x="93" y="186"/>
                      <a:pt x="94" y="187"/>
                    </a:cubicBezTo>
                    <a:cubicBezTo>
                      <a:pt x="96" y="189"/>
                      <a:pt x="100" y="190"/>
                      <a:pt x="101" y="193"/>
                    </a:cubicBezTo>
                    <a:cubicBezTo>
                      <a:pt x="102" y="195"/>
                      <a:pt x="103" y="199"/>
                      <a:pt x="104" y="201"/>
                    </a:cubicBezTo>
                    <a:cubicBezTo>
                      <a:pt x="105" y="200"/>
                      <a:pt x="106" y="199"/>
                      <a:pt x="107" y="197"/>
                    </a:cubicBezTo>
                    <a:cubicBezTo>
                      <a:pt x="107" y="196"/>
                      <a:pt x="108" y="194"/>
                      <a:pt x="109" y="193"/>
                    </a:cubicBezTo>
                    <a:cubicBezTo>
                      <a:pt x="110" y="190"/>
                      <a:pt x="113" y="189"/>
                      <a:pt x="116" y="187"/>
                    </a:cubicBezTo>
                    <a:cubicBezTo>
                      <a:pt x="118" y="185"/>
                      <a:pt x="118" y="183"/>
                      <a:pt x="119" y="180"/>
                    </a:cubicBezTo>
                    <a:cubicBezTo>
                      <a:pt x="121" y="176"/>
                      <a:pt x="124" y="175"/>
                      <a:pt x="126" y="172"/>
                    </a:cubicBezTo>
                    <a:cubicBezTo>
                      <a:pt x="129" y="169"/>
                      <a:pt x="126" y="165"/>
                      <a:pt x="127" y="161"/>
                    </a:cubicBezTo>
                    <a:cubicBezTo>
                      <a:pt x="128" y="160"/>
                      <a:pt x="128" y="159"/>
                      <a:pt x="128" y="157"/>
                    </a:cubicBezTo>
                    <a:cubicBezTo>
                      <a:pt x="128" y="156"/>
                      <a:pt x="128" y="156"/>
                      <a:pt x="129" y="156"/>
                    </a:cubicBezTo>
                    <a:cubicBezTo>
                      <a:pt x="131" y="155"/>
                      <a:pt x="132" y="153"/>
                      <a:pt x="133" y="152"/>
                    </a:cubicBezTo>
                    <a:cubicBezTo>
                      <a:pt x="134" y="151"/>
                      <a:pt x="135" y="150"/>
                      <a:pt x="137" y="149"/>
                    </a:cubicBezTo>
                    <a:cubicBezTo>
                      <a:pt x="138" y="149"/>
                      <a:pt x="139" y="148"/>
                      <a:pt x="141" y="147"/>
                    </a:cubicBezTo>
                    <a:cubicBezTo>
                      <a:pt x="142" y="147"/>
                      <a:pt x="143" y="148"/>
                      <a:pt x="144" y="148"/>
                    </a:cubicBezTo>
                    <a:cubicBezTo>
                      <a:pt x="145" y="148"/>
                      <a:pt x="144" y="147"/>
                      <a:pt x="144" y="147"/>
                    </a:cubicBezTo>
                    <a:cubicBezTo>
                      <a:pt x="143" y="146"/>
                      <a:pt x="147" y="145"/>
                      <a:pt x="147" y="145"/>
                    </a:cubicBezTo>
                    <a:cubicBezTo>
                      <a:pt x="147" y="145"/>
                      <a:pt x="149" y="142"/>
                      <a:pt x="149" y="143"/>
                    </a:cubicBezTo>
                    <a:cubicBezTo>
                      <a:pt x="150" y="144"/>
                      <a:pt x="155" y="142"/>
                      <a:pt x="155" y="142"/>
                    </a:cubicBezTo>
                    <a:cubicBezTo>
                      <a:pt x="156" y="142"/>
                      <a:pt x="155" y="143"/>
                      <a:pt x="156" y="143"/>
                    </a:cubicBezTo>
                    <a:cubicBezTo>
                      <a:pt x="157" y="143"/>
                      <a:pt x="160" y="143"/>
                      <a:pt x="161" y="142"/>
                    </a:cubicBezTo>
                    <a:cubicBezTo>
                      <a:pt x="162" y="141"/>
                      <a:pt x="162" y="140"/>
                      <a:pt x="163" y="139"/>
                    </a:cubicBezTo>
                    <a:cubicBezTo>
                      <a:pt x="164" y="139"/>
                      <a:pt x="165" y="138"/>
                      <a:pt x="165" y="137"/>
                    </a:cubicBezTo>
                    <a:cubicBezTo>
                      <a:pt x="166" y="136"/>
                      <a:pt x="165" y="134"/>
                      <a:pt x="166" y="133"/>
                    </a:cubicBezTo>
                    <a:cubicBezTo>
                      <a:pt x="167" y="132"/>
                      <a:pt x="168" y="131"/>
                      <a:pt x="169" y="130"/>
                    </a:cubicBezTo>
                    <a:cubicBezTo>
                      <a:pt x="171" y="127"/>
                      <a:pt x="172" y="126"/>
                      <a:pt x="172" y="123"/>
                    </a:cubicBezTo>
                    <a:cubicBezTo>
                      <a:pt x="172" y="121"/>
                      <a:pt x="172" y="120"/>
                      <a:pt x="173" y="118"/>
                    </a:cubicBezTo>
                    <a:cubicBezTo>
                      <a:pt x="173" y="117"/>
                      <a:pt x="174" y="117"/>
                      <a:pt x="175" y="116"/>
                    </a:cubicBezTo>
                    <a:cubicBezTo>
                      <a:pt x="176" y="115"/>
                      <a:pt x="175" y="113"/>
                      <a:pt x="175" y="112"/>
                    </a:cubicBezTo>
                    <a:cubicBezTo>
                      <a:pt x="175" y="110"/>
                      <a:pt x="176" y="109"/>
                      <a:pt x="176" y="107"/>
                    </a:cubicBezTo>
                    <a:cubicBezTo>
                      <a:pt x="177" y="104"/>
                      <a:pt x="176" y="101"/>
                      <a:pt x="176" y="98"/>
                    </a:cubicBezTo>
                    <a:cubicBezTo>
                      <a:pt x="176" y="96"/>
                      <a:pt x="175" y="94"/>
                      <a:pt x="176" y="93"/>
                    </a:cubicBezTo>
                    <a:cubicBezTo>
                      <a:pt x="177" y="91"/>
                      <a:pt x="176" y="92"/>
                      <a:pt x="176" y="90"/>
                    </a:cubicBezTo>
                    <a:cubicBezTo>
                      <a:pt x="176" y="90"/>
                      <a:pt x="178" y="91"/>
                      <a:pt x="178" y="91"/>
                    </a:cubicBezTo>
                    <a:cubicBezTo>
                      <a:pt x="178" y="91"/>
                      <a:pt x="178" y="90"/>
                      <a:pt x="178" y="90"/>
                    </a:cubicBezTo>
                    <a:cubicBezTo>
                      <a:pt x="178" y="90"/>
                      <a:pt x="179" y="90"/>
                      <a:pt x="179" y="90"/>
                    </a:cubicBezTo>
                    <a:cubicBezTo>
                      <a:pt x="181" y="90"/>
                      <a:pt x="182" y="87"/>
                      <a:pt x="182" y="86"/>
                    </a:cubicBezTo>
                    <a:cubicBezTo>
                      <a:pt x="183" y="85"/>
                      <a:pt x="184" y="83"/>
                      <a:pt x="185" y="81"/>
                    </a:cubicBezTo>
                    <a:cubicBezTo>
                      <a:pt x="187" y="79"/>
                      <a:pt x="189" y="79"/>
                      <a:pt x="190" y="77"/>
                    </a:cubicBezTo>
                    <a:cubicBezTo>
                      <a:pt x="195" y="71"/>
                      <a:pt x="199" y="64"/>
                      <a:pt x="196" y="57"/>
                    </a:cubicBezTo>
                    <a:cubicBezTo>
                      <a:pt x="194" y="53"/>
                      <a:pt x="198" y="60"/>
                      <a:pt x="196" y="57"/>
                    </a:cubicBezTo>
                    <a:close/>
                    <a:moveTo>
                      <a:pt x="115" y="186"/>
                    </a:moveTo>
                    <a:cubicBezTo>
                      <a:pt x="113" y="187"/>
                      <a:pt x="112" y="189"/>
                      <a:pt x="110" y="190"/>
                    </a:cubicBezTo>
                    <a:cubicBezTo>
                      <a:pt x="107" y="191"/>
                      <a:pt x="112" y="188"/>
                      <a:pt x="112" y="187"/>
                    </a:cubicBezTo>
                    <a:cubicBezTo>
                      <a:pt x="113" y="186"/>
                      <a:pt x="114" y="184"/>
                      <a:pt x="116" y="182"/>
                    </a:cubicBezTo>
                    <a:cubicBezTo>
                      <a:pt x="118" y="180"/>
                      <a:pt x="117" y="184"/>
                      <a:pt x="115" y="186"/>
                    </a:cubicBezTo>
                    <a:cubicBezTo>
                      <a:pt x="115" y="186"/>
                      <a:pt x="116" y="185"/>
                      <a:pt x="115" y="186"/>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64" name="Freeform 629">
                <a:extLst>
                  <a:ext uri="{FF2B5EF4-FFF2-40B4-BE49-F238E27FC236}">
                    <a16:creationId xmlns:a16="http://schemas.microsoft.com/office/drawing/2014/main" id="{9FE7C4D7-5F47-6168-24FE-50A2E0FDC057}"/>
                  </a:ext>
                </a:extLst>
              </p:cNvPr>
              <p:cNvSpPr>
                <a:spLocks/>
              </p:cNvSpPr>
              <p:nvPr/>
            </p:nvSpPr>
            <p:spPr bwMode="auto">
              <a:xfrm>
                <a:off x="4290758" y="5179843"/>
                <a:ext cx="141272" cy="155174"/>
              </a:xfrm>
              <a:custGeom>
                <a:avLst/>
                <a:gdLst>
                  <a:gd name="T0" fmla="*/ 21 w 27"/>
                  <a:gd name="T1" fmla="*/ 10 h 28"/>
                  <a:gd name="T2" fmla="*/ 17 w 27"/>
                  <a:gd name="T3" fmla="*/ 7 h 28"/>
                  <a:gd name="T4" fmla="*/ 14 w 27"/>
                  <a:gd name="T5" fmla="*/ 6 h 28"/>
                  <a:gd name="T6" fmla="*/ 11 w 27"/>
                  <a:gd name="T7" fmla="*/ 3 h 28"/>
                  <a:gd name="T8" fmla="*/ 6 w 27"/>
                  <a:gd name="T9" fmla="*/ 2 h 28"/>
                  <a:gd name="T10" fmla="*/ 4 w 27"/>
                  <a:gd name="T11" fmla="*/ 3 h 28"/>
                  <a:gd name="T12" fmla="*/ 3 w 27"/>
                  <a:gd name="T13" fmla="*/ 6 h 28"/>
                  <a:gd name="T14" fmla="*/ 3 w 27"/>
                  <a:gd name="T15" fmla="*/ 12 h 28"/>
                  <a:gd name="T16" fmla="*/ 2 w 27"/>
                  <a:gd name="T17" fmla="*/ 17 h 28"/>
                  <a:gd name="T18" fmla="*/ 1 w 27"/>
                  <a:gd name="T19" fmla="*/ 22 h 28"/>
                  <a:gd name="T20" fmla="*/ 4 w 27"/>
                  <a:gd name="T21" fmla="*/ 25 h 28"/>
                  <a:gd name="T22" fmla="*/ 9 w 27"/>
                  <a:gd name="T23" fmla="*/ 26 h 28"/>
                  <a:gd name="T24" fmla="*/ 13 w 27"/>
                  <a:gd name="T25" fmla="*/ 28 h 28"/>
                  <a:gd name="T26" fmla="*/ 19 w 27"/>
                  <a:gd name="T27" fmla="*/ 28 h 28"/>
                  <a:gd name="T28" fmla="*/ 24 w 27"/>
                  <a:gd name="T29" fmla="*/ 25 h 28"/>
                  <a:gd name="T30" fmla="*/ 26 w 27"/>
                  <a:gd name="T31" fmla="*/ 19 h 28"/>
                  <a:gd name="T32" fmla="*/ 24 w 27"/>
                  <a:gd name="T33" fmla="*/ 14 h 28"/>
                  <a:gd name="T34" fmla="*/ 21 w 27"/>
                  <a:gd name="T35" fmla="*/ 10 h 28"/>
                  <a:gd name="T36" fmla="*/ 21 w 27"/>
                  <a:gd name="T37"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8">
                    <a:moveTo>
                      <a:pt x="21" y="10"/>
                    </a:moveTo>
                    <a:cubicBezTo>
                      <a:pt x="20" y="8"/>
                      <a:pt x="18" y="8"/>
                      <a:pt x="17" y="7"/>
                    </a:cubicBezTo>
                    <a:cubicBezTo>
                      <a:pt x="16" y="6"/>
                      <a:pt x="15" y="7"/>
                      <a:pt x="14" y="6"/>
                    </a:cubicBezTo>
                    <a:cubicBezTo>
                      <a:pt x="13" y="5"/>
                      <a:pt x="12" y="4"/>
                      <a:pt x="11" y="3"/>
                    </a:cubicBezTo>
                    <a:cubicBezTo>
                      <a:pt x="10" y="0"/>
                      <a:pt x="9" y="1"/>
                      <a:pt x="6" y="2"/>
                    </a:cubicBezTo>
                    <a:cubicBezTo>
                      <a:pt x="5" y="2"/>
                      <a:pt x="5" y="1"/>
                      <a:pt x="4" y="3"/>
                    </a:cubicBezTo>
                    <a:cubicBezTo>
                      <a:pt x="3" y="4"/>
                      <a:pt x="3" y="5"/>
                      <a:pt x="3" y="6"/>
                    </a:cubicBezTo>
                    <a:cubicBezTo>
                      <a:pt x="3" y="8"/>
                      <a:pt x="3" y="10"/>
                      <a:pt x="3" y="12"/>
                    </a:cubicBezTo>
                    <a:cubicBezTo>
                      <a:pt x="3" y="13"/>
                      <a:pt x="3" y="15"/>
                      <a:pt x="2" y="17"/>
                    </a:cubicBezTo>
                    <a:cubicBezTo>
                      <a:pt x="0" y="19"/>
                      <a:pt x="0" y="19"/>
                      <a:pt x="1" y="22"/>
                    </a:cubicBezTo>
                    <a:cubicBezTo>
                      <a:pt x="2" y="24"/>
                      <a:pt x="2" y="24"/>
                      <a:pt x="4" y="25"/>
                    </a:cubicBezTo>
                    <a:cubicBezTo>
                      <a:pt x="6" y="25"/>
                      <a:pt x="8" y="25"/>
                      <a:pt x="9" y="26"/>
                    </a:cubicBezTo>
                    <a:cubicBezTo>
                      <a:pt x="10" y="26"/>
                      <a:pt x="12" y="28"/>
                      <a:pt x="13" y="28"/>
                    </a:cubicBezTo>
                    <a:cubicBezTo>
                      <a:pt x="15" y="27"/>
                      <a:pt x="17" y="28"/>
                      <a:pt x="19" y="28"/>
                    </a:cubicBezTo>
                    <a:cubicBezTo>
                      <a:pt x="20" y="28"/>
                      <a:pt x="23" y="26"/>
                      <a:pt x="24" y="25"/>
                    </a:cubicBezTo>
                    <a:cubicBezTo>
                      <a:pt x="26" y="23"/>
                      <a:pt x="27" y="21"/>
                      <a:pt x="26" y="19"/>
                    </a:cubicBezTo>
                    <a:cubicBezTo>
                      <a:pt x="25" y="17"/>
                      <a:pt x="25" y="16"/>
                      <a:pt x="24" y="14"/>
                    </a:cubicBezTo>
                    <a:cubicBezTo>
                      <a:pt x="24" y="12"/>
                      <a:pt x="23" y="11"/>
                      <a:pt x="21" y="10"/>
                    </a:cubicBezTo>
                    <a:cubicBezTo>
                      <a:pt x="20" y="9"/>
                      <a:pt x="22" y="10"/>
                      <a:pt x="21" y="10"/>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65" name="Freeform 630">
                <a:extLst>
                  <a:ext uri="{FF2B5EF4-FFF2-40B4-BE49-F238E27FC236}">
                    <a16:creationId xmlns:a16="http://schemas.microsoft.com/office/drawing/2014/main" id="{678F51C3-DFF8-0663-58E3-76F9FF131B52}"/>
                  </a:ext>
                </a:extLst>
              </p:cNvPr>
              <p:cNvSpPr>
                <a:spLocks/>
              </p:cNvSpPr>
              <p:nvPr/>
            </p:nvSpPr>
            <p:spPr bwMode="auto">
              <a:xfrm>
                <a:off x="3886614" y="4935728"/>
                <a:ext cx="540052" cy="993491"/>
              </a:xfrm>
              <a:custGeom>
                <a:avLst/>
                <a:gdLst>
                  <a:gd name="T0" fmla="*/ 80 w 103"/>
                  <a:gd name="T1" fmla="*/ 52 h 179"/>
                  <a:gd name="T2" fmla="*/ 85 w 103"/>
                  <a:gd name="T3" fmla="*/ 42 h 179"/>
                  <a:gd name="T4" fmla="*/ 102 w 103"/>
                  <a:gd name="T5" fmla="*/ 29 h 179"/>
                  <a:gd name="T6" fmla="*/ 99 w 103"/>
                  <a:gd name="T7" fmla="*/ 21 h 179"/>
                  <a:gd name="T8" fmla="*/ 94 w 103"/>
                  <a:gd name="T9" fmla="*/ 29 h 179"/>
                  <a:gd name="T10" fmla="*/ 82 w 103"/>
                  <a:gd name="T11" fmla="*/ 30 h 179"/>
                  <a:gd name="T12" fmla="*/ 79 w 103"/>
                  <a:gd name="T13" fmla="*/ 28 h 179"/>
                  <a:gd name="T14" fmla="*/ 81 w 103"/>
                  <a:gd name="T15" fmla="*/ 22 h 179"/>
                  <a:gd name="T16" fmla="*/ 64 w 103"/>
                  <a:gd name="T17" fmla="*/ 9 h 179"/>
                  <a:gd name="T18" fmla="*/ 57 w 103"/>
                  <a:gd name="T19" fmla="*/ 2 h 179"/>
                  <a:gd name="T20" fmla="*/ 48 w 103"/>
                  <a:gd name="T21" fmla="*/ 4 h 179"/>
                  <a:gd name="T22" fmla="*/ 39 w 103"/>
                  <a:gd name="T23" fmla="*/ 1 h 179"/>
                  <a:gd name="T24" fmla="*/ 35 w 103"/>
                  <a:gd name="T25" fmla="*/ 9 h 179"/>
                  <a:gd name="T26" fmla="*/ 27 w 103"/>
                  <a:gd name="T27" fmla="*/ 22 h 179"/>
                  <a:gd name="T28" fmla="*/ 25 w 103"/>
                  <a:gd name="T29" fmla="*/ 32 h 179"/>
                  <a:gd name="T30" fmla="*/ 21 w 103"/>
                  <a:gd name="T31" fmla="*/ 39 h 179"/>
                  <a:gd name="T32" fmla="*/ 19 w 103"/>
                  <a:gd name="T33" fmla="*/ 47 h 179"/>
                  <a:gd name="T34" fmla="*/ 17 w 103"/>
                  <a:gd name="T35" fmla="*/ 52 h 179"/>
                  <a:gd name="T36" fmla="*/ 20 w 103"/>
                  <a:gd name="T37" fmla="*/ 61 h 179"/>
                  <a:gd name="T38" fmla="*/ 18 w 103"/>
                  <a:gd name="T39" fmla="*/ 79 h 179"/>
                  <a:gd name="T40" fmla="*/ 15 w 103"/>
                  <a:gd name="T41" fmla="*/ 94 h 179"/>
                  <a:gd name="T42" fmla="*/ 10 w 103"/>
                  <a:gd name="T43" fmla="*/ 117 h 179"/>
                  <a:gd name="T44" fmla="*/ 13 w 103"/>
                  <a:gd name="T45" fmla="*/ 130 h 179"/>
                  <a:gd name="T46" fmla="*/ 12 w 103"/>
                  <a:gd name="T47" fmla="*/ 135 h 179"/>
                  <a:gd name="T48" fmla="*/ 8 w 103"/>
                  <a:gd name="T49" fmla="*/ 147 h 179"/>
                  <a:gd name="T50" fmla="*/ 5 w 103"/>
                  <a:gd name="T51" fmla="*/ 156 h 179"/>
                  <a:gd name="T52" fmla="*/ 8 w 103"/>
                  <a:gd name="T53" fmla="*/ 170 h 179"/>
                  <a:gd name="T54" fmla="*/ 13 w 103"/>
                  <a:gd name="T55" fmla="*/ 176 h 179"/>
                  <a:gd name="T56" fmla="*/ 23 w 103"/>
                  <a:gd name="T57" fmla="*/ 178 h 179"/>
                  <a:gd name="T58" fmla="*/ 27 w 103"/>
                  <a:gd name="T59" fmla="*/ 179 h 179"/>
                  <a:gd name="T60" fmla="*/ 24 w 103"/>
                  <a:gd name="T61" fmla="*/ 169 h 179"/>
                  <a:gd name="T62" fmla="*/ 25 w 103"/>
                  <a:gd name="T63" fmla="*/ 163 h 179"/>
                  <a:gd name="T64" fmla="*/ 28 w 103"/>
                  <a:gd name="T65" fmla="*/ 163 h 179"/>
                  <a:gd name="T66" fmla="*/ 31 w 103"/>
                  <a:gd name="T67" fmla="*/ 157 h 179"/>
                  <a:gd name="T68" fmla="*/ 40 w 103"/>
                  <a:gd name="T69" fmla="*/ 151 h 179"/>
                  <a:gd name="T70" fmla="*/ 41 w 103"/>
                  <a:gd name="T71" fmla="*/ 145 h 179"/>
                  <a:gd name="T72" fmla="*/ 32 w 103"/>
                  <a:gd name="T73" fmla="*/ 140 h 179"/>
                  <a:gd name="T74" fmla="*/ 39 w 103"/>
                  <a:gd name="T75" fmla="*/ 131 h 179"/>
                  <a:gd name="T76" fmla="*/ 43 w 103"/>
                  <a:gd name="T77" fmla="*/ 124 h 179"/>
                  <a:gd name="T78" fmla="*/ 48 w 103"/>
                  <a:gd name="T79" fmla="*/ 116 h 179"/>
                  <a:gd name="T80" fmla="*/ 51 w 103"/>
                  <a:gd name="T81" fmla="*/ 114 h 179"/>
                  <a:gd name="T82" fmla="*/ 45 w 103"/>
                  <a:gd name="T83" fmla="*/ 113 h 179"/>
                  <a:gd name="T84" fmla="*/ 54 w 103"/>
                  <a:gd name="T85" fmla="*/ 108 h 179"/>
                  <a:gd name="T86" fmla="*/ 58 w 103"/>
                  <a:gd name="T87" fmla="*/ 102 h 179"/>
                  <a:gd name="T88" fmla="*/ 59 w 103"/>
                  <a:gd name="T89" fmla="*/ 97 h 179"/>
                  <a:gd name="T90" fmla="*/ 60 w 103"/>
                  <a:gd name="T91" fmla="*/ 96 h 179"/>
                  <a:gd name="T92" fmla="*/ 76 w 103"/>
                  <a:gd name="T93" fmla="*/ 93 h 179"/>
                  <a:gd name="T94" fmla="*/ 84 w 103"/>
                  <a:gd name="T95" fmla="*/ 87 h 179"/>
                  <a:gd name="T96" fmla="*/ 83 w 103"/>
                  <a:gd name="T97" fmla="*/ 78 h 179"/>
                  <a:gd name="T98" fmla="*/ 78 w 103"/>
                  <a:gd name="T99" fmla="*/ 69 h 179"/>
                  <a:gd name="T100" fmla="*/ 78 w 103"/>
                  <a:gd name="T101" fmla="*/ 66 h 179"/>
                  <a:gd name="T102" fmla="*/ 78 w 103"/>
                  <a:gd name="T103" fmla="*/ 6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 h="179">
                    <a:moveTo>
                      <a:pt x="78" y="62"/>
                    </a:moveTo>
                    <a:cubicBezTo>
                      <a:pt x="81" y="59"/>
                      <a:pt x="79" y="56"/>
                      <a:pt x="80" y="52"/>
                    </a:cubicBezTo>
                    <a:cubicBezTo>
                      <a:pt x="80" y="51"/>
                      <a:pt x="80" y="49"/>
                      <a:pt x="80" y="48"/>
                    </a:cubicBezTo>
                    <a:cubicBezTo>
                      <a:pt x="81" y="45"/>
                      <a:pt x="83" y="44"/>
                      <a:pt x="85" y="42"/>
                    </a:cubicBezTo>
                    <a:cubicBezTo>
                      <a:pt x="89" y="39"/>
                      <a:pt x="91" y="34"/>
                      <a:pt x="95" y="31"/>
                    </a:cubicBezTo>
                    <a:cubicBezTo>
                      <a:pt x="97" y="30"/>
                      <a:pt x="100" y="30"/>
                      <a:pt x="102" y="29"/>
                    </a:cubicBezTo>
                    <a:cubicBezTo>
                      <a:pt x="103" y="27"/>
                      <a:pt x="102" y="24"/>
                      <a:pt x="101" y="23"/>
                    </a:cubicBezTo>
                    <a:cubicBezTo>
                      <a:pt x="100" y="21"/>
                      <a:pt x="101" y="21"/>
                      <a:pt x="99" y="21"/>
                    </a:cubicBezTo>
                    <a:cubicBezTo>
                      <a:pt x="97" y="20"/>
                      <a:pt x="98" y="24"/>
                      <a:pt x="97" y="25"/>
                    </a:cubicBezTo>
                    <a:cubicBezTo>
                      <a:pt x="96" y="26"/>
                      <a:pt x="95" y="28"/>
                      <a:pt x="94" y="29"/>
                    </a:cubicBezTo>
                    <a:cubicBezTo>
                      <a:pt x="93" y="30"/>
                      <a:pt x="90" y="29"/>
                      <a:pt x="88" y="30"/>
                    </a:cubicBezTo>
                    <a:cubicBezTo>
                      <a:pt x="87" y="32"/>
                      <a:pt x="84" y="30"/>
                      <a:pt x="82" y="30"/>
                    </a:cubicBezTo>
                    <a:cubicBezTo>
                      <a:pt x="81" y="30"/>
                      <a:pt x="79" y="31"/>
                      <a:pt x="78" y="30"/>
                    </a:cubicBezTo>
                    <a:cubicBezTo>
                      <a:pt x="76" y="30"/>
                      <a:pt x="79" y="28"/>
                      <a:pt x="79" y="28"/>
                    </a:cubicBezTo>
                    <a:cubicBezTo>
                      <a:pt x="80" y="27"/>
                      <a:pt x="79" y="26"/>
                      <a:pt x="79" y="26"/>
                    </a:cubicBezTo>
                    <a:cubicBezTo>
                      <a:pt x="79" y="24"/>
                      <a:pt x="80" y="23"/>
                      <a:pt x="81" y="22"/>
                    </a:cubicBezTo>
                    <a:cubicBezTo>
                      <a:pt x="85" y="18"/>
                      <a:pt x="77" y="16"/>
                      <a:pt x="74" y="14"/>
                    </a:cubicBezTo>
                    <a:cubicBezTo>
                      <a:pt x="71" y="12"/>
                      <a:pt x="67" y="12"/>
                      <a:pt x="64" y="9"/>
                    </a:cubicBezTo>
                    <a:cubicBezTo>
                      <a:pt x="63" y="8"/>
                      <a:pt x="61" y="7"/>
                      <a:pt x="60" y="6"/>
                    </a:cubicBezTo>
                    <a:cubicBezTo>
                      <a:pt x="59" y="4"/>
                      <a:pt x="58" y="2"/>
                      <a:pt x="57" y="2"/>
                    </a:cubicBezTo>
                    <a:cubicBezTo>
                      <a:pt x="56" y="1"/>
                      <a:pt x="53" y="1"/>
                      <a:pt x="52" y="2"/>
                    </a:cubicBezTo>
                    <a:cubicBezTo>
                      <a:pt x="51" y="3"/>
                      <a:pt x="50" y="6"/>
                      <a:pt x="48" y="4"/>
                    </a:cubicBezTo>
                    <a:cubicBezTo>
                      <a:pt x="47" y="2"/>
                      <a:pt x="45" y="2"/>
                      <a:pt x="43" y="2"/>
                    </a:cubicBezTo>
                    <a:cubicBezTo>
                      <a:pt x="41" y="2"/>
                      <a:pt x="41" y="0"/>
                      <a:pt x="39" y="1"/>
                    </a:cubicBezTo>
                    <a:cubicBezTo>
                      <a:pt x="38" y="2"/>
                      <a:pt x="35" y="3"/>
                      <a:pt x="35" y="4"/>
                    </a:cubicBezTo>
                    <a:cubicBezTo>
                      <a:pt x="34" y="6"/>
                      <a:pt x="35" y="8"/>
                      <a:pt x="35" y="9"/>
                    </a:cubicBezTo>
                    <a:cubicBezTo>
                      <a:pt x="34" y="13"/>
                      <a:pt x="31" y="13"/>
                      <a:pt x="28" y="14"/>
                    </a:cubicBezTo>
                    <a:cubicBezTo>
                      <a:pt x="26" y="15"/>
                      <a:pt x="27" y="20"/>
                      <a:pt x="27" y="22"/>
                    </a:cubicBezTo>
                    <a:cubicBezTo>
                      <a:pt x="27" y="24"/>
                      <a:pt x="28" y="26"/>
                      <a:pt x="28" y="27"/>
                    </a:cubicBezTo>
                    <a:cubicBezTo>
                      <a:pt x="28" y="28"/>
                      <a:pt x="25" y="31"/>
                      <a:pt x="25" y="32"/>
                    </a:cubicBezTo>
                    <a:cubicBezTo>
                      <a:pt x="24" y="33"/>
                      <a:pt x="21" y="35"/>
                      <a:pt x="21" y="36"/>
                    </a:cubicBezTo>
                    <a:cubicBezTo>
                      <a:pt x="21" y="37"/>
                      <a:pt x="21" y="38"/>
                      <a:pt x="21" y="39"/>
                    </a:cubicBezTo>
                    <a:cubicBezTo>
                      <a:pt x="21" y="40"/>
                      <a:pt x="20" y="41"/>
                      <a:pt x="20" y="42"/>
                    </a:cubicBezTo>
                    <a:cubicBezTo>
                      <a:pt x="20" y="43"/>
                      <a:pt x="21" y="46"/>
                      <a:pt x="19" y="47"/>
                    </a:cubicBezTo>
                    <a:cubicBezTo>
                      <a:pt x="19" y="48"/>
                      <a:pt x="19" y="50"/>
                      <a:pt x="19" y="51"/>
                    </a:cubicBezTo>
                    <a:cubicBezTo>
                      <a:pt x="18" y="51"/>
                      <a:pt x="17" y="51"/>
                      <a:pt x="17" y="52"/>
                    </a:cubicBezTo>
                    <a:cubicBezTo>
                      <a:pt x="17" y="54"/>
                      <a:pt x="19" y="55"/>
                      <a:pt x="19" y="57"/>
                    </a:cubicBezTo>
                    <a:cubicBezTo>
                      <a:pt x="19" y="58"/>
                      <a:pt x="19" y="60"/>
                      <a:pt x="20" y="61"/>
                    </a:cubicBezTo>
                    <a:cubicBezTo>
                      <a:pt x="22" y="65"/>
                      <a:pt x="18" y="69"/>
                      <a:pt x="18" y="73"/>
                    </a:cubicBezTo>
                    <a:cubicBezTo>
                      <a:pt x="17" y="75"/>
                      <a:pt x="19" y="77"/>
                      <a:pt x="18" y="79"/>
                    </a:cubicBezTo>
                    <a:cubicBezTo>
                      <a:pt x="17" y="80"/>
                      <a:pt x="15" y="81"/>
                      <a:pt x="14" y="83"/>
                    </a:cubicBezTo>
                    <a:cubicBezTo>
                      <a:pt x="13" y="85"/>
                      <a:pt x="17" y="93"/>
                      <a:pt x="15" y="94"/>
                    </a:cubicBezTo>
                    <a:cubicBezTo>
                      <a:pt x="11" y="96"/>
                      <a:pt x="12" y="101"/>
                      <a:pt x="11" y="105"/>
                    </a:cubicBezTo>
                    <a:cubicBezTo>
                      <a:pt x="9" y="108"/>
                      <a:pt x="10" y="113"/>
                      <a:pt x="10" y="117"/>
                    </a:cubicBezTo>
                    <a:cubicBezTo>
                      <a:pt x="10" y="120"/>
                      <a:pt x="10" y="123"/>
                      <a:pt x="10" y="126"/>
                    </a:cubicBezTo>
                    <a:cubicBezTo>
                      <a:pt x="10" y="127"/>
                      <a:pt x="15" y="130"/>
                      <a:pt x="13" y="130"/>
                    </a:cubicBezTo>
                    <a:cubicBezTo>
                      <a:pt x="13" y="130"/>
                      <a:pt x="9" y="131"/>
                      <a:pt x="11" y="132"/>
                    </a:cubicBezTo>
                    <a:cubicBezTo>
                      <a:pt x="13" y="132"/>
                      <a:pt x="13" y="133"/>
                      <a:pt x="12" y="135"/>
                    </a:cubicBezTo>
                    <a:cubicBezTo>
                      <a:pt x="11" y="137"/>
                      <a:pt x="11" y="139"/>
                      <a:pt x="11" y="142"/>
                    </a:cubicBezTo>
                    <a:cubicBezTo>
                      <a:pt x="11" y="144"/>
                      <a:pt x="9" y="145"/>
                      <a:pt x="8" y="147"/>
                    </a:cubicBezTo>
                    <a:cubicBezTo>
                      <a:pt x="7" y="148"/>
                      <a:pt x="8" y="150"/>
                      <a:pt x="8" y="152"/>
                    </a:cubicBezTo>
                    <a:cubicBezTo>
                      <a:pt x="8" y="153"/>
                      <a:pt x="6" y="156"/>
                      <a:pt x="5" y="156"/>
                    </a:cubicBezTo>
                    <a:cubicBezTo>
                      <a:pt x="0" y="158"/>
                      <a:pt x="3" y="164"/>
                      <a:pt x="4" y="167"/>
                    </a:cubicBezTo>
                    <a:cubicBezTo>
                      <a:pt x="5" y="169"/>
                      <a:pt x="8" y="166"/>
                      <a:pt x="8" y="170"/>
                    </a:cubicBezTo>
                    <a:cubicBezTo>
                      <a:pt x="8" y="171"/>
                      <a:pt x="7" y="174"/>
                      <a:pt x="9" y="175"/>
                    </a:cubicBezTo>
                    <a:cubicBezTo>
                      <a:pt x="10" y="176"/>
                      <a:pt x="11" y="176"/>
                      <a:pt x="13" y="176"/>
                    </a:cubicBezTo>
                    <a:cubicBezTo>
                      <a:pt x="15" y="177"/>
                      <a:pt x="18" y="177"/>
                      <a:pt x="20" y="177"/>
                    </a:cubicBezTo>
                    <a:cubicBezTo>
                      <a:pt x="21" y="177"/>
                      <a:pt x="22" y="177"/>
                      <a:pt x="23" y="178"/>
                    </a:cubicBezTo>
                    <a:cubicBezTo>
                      <a:pt x="23" y="177"/>
                      <a:pt x="24" y="177"/>
                      <a:pt x="25" y="177"/>
                    </a:cubicBezTo>
                    <a:cubicBezTo>
                      <a:pt x="25" y="178"/>
                      <a:pt x="27" y="179"/>
                      <a:pt x="27" y="179"/>
                    </a:cubicBezTo>
                    <a:cubicBezTo>
                      <a:pt x="28" y="179"/>
                      <a:pt x="26" y="176"/>
                      <a:pt x="26" y="175"/>
                    </a:cubicBezTo>
                    <a:cubicBezTo>
                      <a:pt x="24" y="173"/>
                      <a:pt x="24" y="171"/>
                      <a:pt x="24" y="169"/>
                    </a:cubicBezTo>
                    <a:cubicBezTo>
                      <a:pt x="24" y="167"/>
                      <a:pt x="24" y="166"/>
                      <a:pt x="27" y="164"/>
                    </a:cubicBezTo>
                    <a:cubicBezTo>
                      <a:pt x="29" y="163"/>
                      <a:pt x="25" y="163"/>
                      <a:pt x="25" y="163"/>
                    </a:cubicBezTo>
                    <a:cubicBezTo>
                      <a:pt x="25" y="163"/>
                      <a:pt x="27" y="162"/>
                      <a:pt x="26" y="162"/>
                    </a:cubicBezTo>
                    <a:cubicBezTo>
                      <a:pt x="27" y="162"/>
                      <a:pt x="27" y="163"/>
                      <a:pt x="28" y="163"/>
                    </a:cubicBezTo>
                    <a:cubicBezTo>
                      <a:pt x="29" y="164"/>
                      <a:pt x="30" y="163"/>
                      <a:pt x="31" y="163"/>
                    </a:cubicBezTo>
                    <a:cubicBezTo>
                      <a:pt x="32" y="161"/>
                      <a:pt x="31" y="159"/>
                      <a:pt x="31" y="157"/>
                    </a:cubicBezTo>
                    <a:cubicBezTo>
                      <a:pt x="32" y="155"/>
                      <a:pt x="34" y="154"/>
                      <a:pt x="37" y="153"/>
                    </a:cubicBezTo>
                    <a:cubicBezTo>
                      <a:pt x="38" y="152"/>
                      <a:pt x="39" y="152"/>
                      <a:pt x="40" y="151"/>
                    </a:cubicBezTo>
                    <a:cubicBezTo>
                      <a:pt x="41" y="150"/>
                      <a:pt x="39" y="149"/>
                      <a:pt x="39" y="149"/>
                    </a:cubicBezTo>
                    <a:cubicBezTo>
                      <a:pt x="39" y="148"/>
                      <a:pt x="42" y="147"/>
                      <a:pt x="41" y="145"/>
                    </a:cubicBezTo>
                    <a:cubicBezTo>
                      <a:pt x="40" y="143"/>
                      <a:pt x="36" y="145"/>
                      <a:pt x="35" y="143"/>
                    </a:cubicBezTo>
                    <a:cubicBezTo>
                      <a:pt x="34" y="142"/>
                      <a:pt x="33" y="142"/>
                      <a:pt x="32" y="140"/>
                    </a:cubicBezTo>
                    <a:cubicBezTo>
                      <a:pt x="31" y="138"/>
                      <a:pt x="33" y="135"/>
                      <a:pt x="34" y="134"/>
                    </a:cubicBezTo>
                    <a:cubicBezTo>
                      <a:pt x="36" y="133"/>
                      <a:pt x="37" y="131"/>
                      <a:pt x="39" y="131"/>
                    </a:cubicBezTo>
                    <a:cubicBezTo>
                      <a:pt x="41" y="130"/>
                      <a:pt x="41" y="132"/>
                      <a:pt x="42" y="129"/>
                    </a:cubicBezTo>
                    <a:cubicBezTo>
                      <a:pt x="42" y="127"/>
                      <a:pt x="44" y="126"/>
                      <a:pt x="43" y="124"/>
                    </a:cubicBezTo>
                    <a:cubicBezTo>
                      <a:pt x="42" y="121"/>
                      <a:pt x="47" y="121"/>
                      <a:pt x="48" y="119"/>
                    </a:cubicBezTo>
                    <a:cubicBezTo>
                      <a:pt x="48" y="119"/>
                      <a:pt x="43" y="115"/>
                      <a:pt x="48" y="116"/>
                    </a:cubicBezTo>
                    <a:cubicBezTo>
                      <a:pt x="49" y="117"/>
                      <a:pt x="49" y="118"/>
                      <a:pt x="50" y="118"/>
                    </a:cubicBezTo>
                    <a:cubicBezTo>
                      <a:pt x="52" y="118"/>
                      <a:pt x="52" y="115"/>
                      <a:pt x="51" y="114"/>
                    </a:cubicBezTo>
                    <a:cubicBezTo>
                      <a:pt x="51" y="113"/>
                      <a:pt x="49" y="115"/>
                      <a:pt x="49" y="115"/>
                    </a:cubicBezTo>
                    <a:cubicBezTo>
                      <a:pt x="47" y="115"/>
                      <a:pt x="45" y="114"/>
                      <a:pt x="45" y="113"/>
                    </a:cubicBezTo>
                    <a:cubicBezTo>
                      <a:pt x="45" y="112"/>
                      <a:pt x="43" y="105"/>
                      <a:pt x="45" y="105"/>
                    </a:cubicBezTo>
                    <a:cubicBezTo>
                      <a:pt x="48" y="106"/>
                      <a:pt x="50" y="108"/>
                      <a:pt x="54" y="108"/>
                    </a:cubicBezTo>
                    <a:cubicBezTo>
                      <a:pt x="55" y="108"/>
                      <a:pt x="56" y="107"/>
                      <a:pt x="57" y="107"/>
                    </a:cubicBezTo>
                    <a:cubicBezTo>
                      <a:pt x="59" y="105"/>
                      <a:pt x="57" y="104"/>
                      <a:pt x="58" y="102"/>
                    </a:cubicBezTo>
                    <a:cubicBezTo>
                      <a:pt x="58" y="101"/>
                      <a:pt x="59" y="100"/>
                      <a:pt x="59" y="100"/>
                    </a:cubicBezTo>
                    <a:cubicBezTo>
                      <a:pt x="60" y="98"/>
                      <a:pt x="59" y="98"/>
                      <a:pt x="59" y="97"/>
                    </a:cubicBezTo>
                    <a:cubicBezTo>
                      <a:pt x="58" y="96"/>
                      <a:pt x="58" y="94"/>
                      <a:pt x="59" y="94"/>
                    </a:cubicBezTo>
                    <a:cubicBezTo>
                      <a:pt x="61" y="94"/>
                      <a:pt x="60" y="96"/>
                      <a:pt x="60" y="96"/>
                    </a:cubicBezTo>
                    <a:cubicBezTo>
                      <a:pt x="59" y="95"/>
                      <a:pt x="65" y="95"/>
                      <a:pt x="65" y="95"/>
                    </a:cubicBezTo>
                    <a:cubicBezTo>
                      <a:pt x="69" y="95"/>
                      <a:pt x="72" y="93"/>
                      <a:pt x="76" y="93"/>
                    </a:cubicBezTo>
                    <a:cubicBezTo>
                      <a:pt x="77" y="92"/>
                      <a:pt x="80" y="91"/>
                      <a:pt x="82" y="90"/>
                    </a:cubicBezTo>
                    <a:cubicBezTo>
                      <a:pt x="83" y="89"/>
                      <a:pt x="83" y="88"/>
                      <a:pt x="84" y="87"/>
                    </a:cubicBezTo>
                    <a:cubicBezTo>
                      <a:pt x="85" y="86"/>
                      <a:pt x="86" y="85"/>
                      <a:pt x="87" y="83"/>
                    </a:cubicBezTo>
                    <a:cubicBezTo>
                      <a:pt x="87" y="80"/>
                      <a:pt x="85" y="80"/>
                      <a:pt x="83" y="78"/>
                    </a:cubicBezTo>
                    <a:cubicBezTo>
                      <a:pt x="82" y="76"/>
                      <a:pt x="85" y="75"/>
                      <a:pt x="83" y="73"/>
                    </a:cubicBezTo>
                    <a:cubicBezTo>
                      <a:pt x="82" y="72"/>
                      <a:pt x="78" y="71"/>
                      <a:pt x="78" y="69"/>
                    </a:cubicBezTo>
                    <a:cubicBezTo>
                      <a:pt x="78" y="69"/>
                      <a:pt x="78" y="68"/>
                      <a:pt x="79" y="68"/>
                    </a:cubicBezTo>
                    <a:cubicBezTo>
                      <a:pt x="79" y="67"/>
                      <a:pt x="78" y="67"/>
                      <a:pt x="78" y="66"/>
                    </a:cubicBezTo>
                    <a:cubicBezTo>
                      <a:pt x="78" y="65"/>
                      <a:pt x="77" y="63"/>
                      <a:pt x="78" y="62"/>
                    </a:cubicBezTo>
                    <a:cubicBezTo>
                      <a:pt x="79" y="61"/>
                      <a:pt x="77" y="63"/>
                      <a:pt x="78" y="62"/>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grpSp>
        <p:grpSp>
          <p:nvGrpSpPr>
            <p:cNvPr id="17" name="Group 16">
              <a:extLst>
                <a:ext uri="{FF2B5EF4-FFF2-40B4-BE49-F238E27FC236}">
                  <a16:creationId xmlns:a16="http://schemas.microsoft.com/office/drawing/2014/main" id="{397B852C-A604-19D6-ADD2-2978833692DB}"/>
                </a:ext>
              </a:extLst>
            </p:cNvPr>
            <p:cNvGrpSpPr/>
            <p:nvPr/>
          </p:nvGrpSpPr>
          <p:grpSpPr>
            <a:xfrm>
              <a:off x="1417035" y="1160463"/>
              <a:ext cx="4100465" cy="2935054"/>
              <a:chOff x="1417035" y="1160463"/>
              <a:chExt cx="4100465" cy="2935054"/>
            </a:xfrm>
            <a:solidFill>
              <a:schemeClr val="tx2">
                <a:lumMod val="90000"/>
              </a:schemeClr>
            </a:solidFill>
          </p:grpSpPr>
          <p:sp>
            <p:nvSpPr>
              <p:cNvPr id="51" name="Freeform 534">
                <a:extLst>
                  <a:ext uri="{FF2B5EF4-FFF2-40B4-BE49-F238E27FC236}">
                    <a16:creationId xmlns:a16="http://schemas.microsoft.com/office/drawing/2014/main" id="{E42BD990-924E-C16D-FDBC-E64DE34A4661}"/>
                  </a:ext>
                </a:extLst>
              </p:cNvPr>
              <p:cNvSpPr>
                <a:spLocks/>
              </p:cNvSpPr>
              <p:nvPr/>
            </p:nvSpPr>
            <p:spPr bwMode="auto">
              <a:xfrm>
                <a:off x="4144123" y="2801142"/>
                <a:ext cx="82259" cy="43525"/>
              </a:xfrm>
              <a:custGeom>
                <a:avLst/>
                <a:gdLst>
                  <a:gd name="T0" fmla="*/ 13 w 16"/>
                  <a:gd name="T1" fmla="*/ 6 h 8"/>
                  <a:gd name="T2" fmla="*/ 0 w 16"/>
                  <a:gd name="T3" fmla="*/ 2 h 8"/>
                  <a:gd name="T4" fmla="*/ 13 w 16"/>
                  <a:gd name="T5" fmla="*/ 6 h 8"/>
                  <a:gd name="T6" fmla="*/ 13 w 16"/>
                  <a:gd name="T7" fmla="*/ 6 h 8"/>
                </a:gdLst>
                <a:ahLst/>
                <a:cxnLst>
                  <a:cxn ang="0">
                    <a:pos x="T0" y="T1"/>
                  </a:cxn>
                  <a:cxn ang="0">
                    <a:pos x="T2" y="T3"/>
                  </a:cxn>
                  <a:cxn ang="0">
                    <a:pos x="T4" y="T5"/>
                  </a:cxn>
                  <a:cxn ang="0">
                    <a:pos x="T6" y="T7"/>
                  </a:cxn>
                </a:cxnLst>
                <a:rect l="0" t="0" r="r" b="b"/>
                <a:pathLst>
                  <a:path w="16" h="8">
                    <a:moveTo>
                      <a:pt x="13" y="6"/>
                    </a:moveTo>
                    <a:cubicBezTo>
                      <a:pt x="11" y="8"/>
                      <a:pt x="1" y="4"/>
                      <a:pt x="0" y="2"/>
                    </a:cubicBezTo>
                    <a:cubicBezTo>
                      <a:pt x="0" y="0"/>
                      <a:pt x="16" y="4"/>
                      <a:pt x="13" y="6"/>
                    </a:cubicBezTo>
                    <a:cubicBezTo>
                      <a:pt x="12" y="7"/>
                      <a:pt x="14" y="5"/>
                      <a:pt x="13" y="6"/>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52" name="Freeform 537">
                <a:extLst>
                  <a:ext uri="{FF2B5EF4-FFF2-40B4-BE49-F238E27FC236}">
                    <a16:creationId xmlns:a16="http://schemas.microsoft.com/office/drawing/2014/main" id="{09AB2122-6621-B2F5-5B0D-5C279481FD12}"/>
                  </a:ext>
                </a:extLst>
              </p:cNvPr>
              <p:cNvSpPr>
                <a:spLocks/>
              </p:cNvSpPr>
              <p:nvPr/>
            </p:nvSpPr>
            <p:spPr bwMode="auto">
              <a:xfrm>
                <a:off x="4117299" y="2333728"/>
                <a:ext cx="16094" cy="32169"/>
              </a:xfrm>
              <a:custGeom>
                <a:avLst/>
                <a:gdLst>
                  <a:gd name="T0" fmla="*/ 3 w 3"/>
                  <a:gd name="T1" fmla="*/ 4 h 6"/>
                  <a:gd name="T2" fmla="*/ 1 w 3"/>
                  <a:gd name="T3" fmla="*/ 1 h 6"/>
                  <a:gd name="T4" fmla="*/ 1 w 3"/>
                  <a:gd name="T5" fmla="*/ 2 h 6"/>
                  <a:gd name="T6" fmla="*/ 0 w 3"/>
                  <a:gd name="T7" fmla="*/ 2 h 6"/>
                  <a:gd name="T8" fmla="*/ 3 w 3"/>
                  <a:gd name="T9" fmla="*/ 4 h 6"/>
                  <a:gd name="T10" fmla="*/ 3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3" y="4"/>
                    </a:moveTo>
                    <a:cubicBezTo>
                      <a:pt x="3" y="3"/>
                      <a:pt x="1" y="0"/>
                      <a:pt x="1" y="1"/>
                    </a:cubicBezTo>
                    <a:cubicBezTo>
                      <a:pt x="1" y="1"/>
                      <a:pt x="1" y="1"/>
                      <a:pt x="1" y="2"/>
                    </a:cubicBezTo>
                    <a:cubicBezTo>
                      <a:pt x="1" y="2"/>
                      <a:pt x="0" y="2"/>
                      <a:pt x="0" y="2"/>
                    </a:cubicBezTo>
                    <a:cubicBezTo>
                      <a:pt x="0" y="2"/>
                      <a:pt x="3" y="6"/>
                      <a:pt x="3" y="4"/>
                    </a:cubicBezTo>
                    <a:cubicBezTo>
                      <a:pt x="3" y="3"/>
                      <a:pt x="3" y="6"/>
                      <a:pt x="3" y="4"/>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55" name="Freeform 538">
                <a:extLst>
                  <a:ext uri="{FF2B5EF4-FFF2-40B4-BE49-F238E27FC236}">
                    <a16:creationId xmlns:a16="http://schemas.microsoft.com/office/drawing/2014/main" id="{4F5A3307-8A29-E2AF-5BC1-39497255B992}"/>
                  </a:ext>
                </a:extLst>
              </p:cNvPr>
              <p:cNvSpPr>
                <a:spLocks/>
              </p:cNvSpPr>
              <p:nvPr/>
            </p:nvSpPr>
            <p:spPr bwMode="auto">
              <a:xfrm>
                <a:off x="4038616" y="2388608"/>
                <a:ext cx="16094" cy="17031"/>
              </a:xfrm>
              <a:custGeom>
                <a:avLst/>
                <a:gdLst>
                  <a:gd name="T0" fmla="*/ 2 w 3"/>
                  <a:gd name="T1" fmla="*/ 1 h 3"/>
                  <a:gd name="T2" fmla="*/ 0 w 3"/>
                  <a:gd name="T3" fmla="*/ 2 h 3"/>
                  <a:gd name="T4" fmla="*/ 2 w 3"/>
                  <a:gd name="T5" fmla="*/ 1 h 3"/>
                </a:gdLst>
                <a:ahLst/>
                <a:cxnLst>
                  <a:cxn ang="0">
                    <a:pos x="T0" y="T1"/>
                  </a:cxn>
                  <a:cxn ang="0">
                    <a:pos x="T2" y="T3"/>
                  </a:cxn>
                  <a:cxn ang="0">
                    <a:pos x="T4" y="T5"/>
                  </a:cxn>
                </a:cxnLst>
                <a:rect l="0" t="0" r="r" b="b"/>
                <a:pathLst>
                  <a:path w="3" h="3">
                    <a:moveTo>
                      <a:pt x="2" y="1"/>
                    </a:moveTo>
                    <a:cubicBezTo>
                      <a:pt x="2" y="0"/>
                      <a:pt x="0" y="2"/>
                      <a:pt x="0" y="2"/>
                    </a:cubicBezTo>
                    <a:cubicBezTo>
                      <a:pt x="1" y="3"/>
                      <a:pt x="3" y="2"/>
                      <a:pt x="2" y="1"/>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56" name="Freeform 539">
                <a:extLst>
                  <a:ext uri="{FF2B5EF4-FFF2-40B4-BE49-F238E27FC236}">
                    <a16:creationId xmlns:a16="http://schemas.microsoft.com/office/drawing/2014/main" id="{BD36898F-1014-95B0-C441-4D2DC22D40BD}"/>
                  </a:ext>
                </a:extLst>
              </p:cNvPr>
              <p:cNvSpPr>
                <a:spLocks/>
              </p:cNvSpPr>
              <p:nvPr/>
            </p:nvSpPr>
            <p:spPr bwMode="auto">
              <a:xfrm>
                <a:off x="3677388" y="2683817"/>
                <a:ext cx="35765" cy="22709"/>
              </a:xfrm>
              <a:custGeom>
                <a:avLst/>
                <a:gdLst>
                  <a:gd name="T0" fmla="*/ 7 w 7"/>
                  <a:gd name="T1" fmla="*/ 3 h 4"/>
                  <a:gd name="T2" fmla="*/ 1 w 7"/>
                  <a:gd name="T3" fmla="*/ 1 h 4"/>
                  <a:gd name="T4" fmla="*/ 7 w 7"/>
                  <a:gd name="T5" fmla="*/ 3 h 4"/>
                  <a:gd name="T6" fmla="*/ 7 w 7"/>
                  <a:gd name="T7" fmla="*/ 3 h 4"/>
                </a:gdLst>
                <a:ahLst/>
                <a:cxnLst>
                  <a:cxn ang="0">
                    <a:pos x="T0" y="T1"/>
                  </a:cxn>
                  <a:cxn ang="0">
                    <a:pos x="T2" y="T3"/>
                  </a:cxn>
                  <a:cxn ang="0">
                    <a:pos x="T4" y="T5"/>
                  </a:cxn>
                  <a:cxn ang="0">
                    <a:pos x="T6" y="T7"/>
                  </a:cxn>
                </a:cxnLst>
                <a:rect l="0" t="0" r="r" b="b"/>
                <a:pathLst>
                  <a:path w="7" h="4">
                    <a:moveTo>
                      <a:pt x="7" y="3"/>
                    </a:moveTo>
                    <a:cubicBezTo>
                      <a:pt x="7" y="0"/>
                      <a:pt x="3" y="0"/>
                      <a:pt x="1" y="1"/>
                    </a:cubicBezTo>
                    <a:cubicBezTo>
                      <a:pt x="0" y="1"/>
                      <a:pt x="7" y="4"/>
                      <a:pt x="7" y="3"/>
                    </a:cubicBezTo>
                    <a:cubicBezTo>
                      <a:pt x="7" y="0"/>
                      <a:pt x="7" y="4"/>
                      <a:pt x="7" y="3"/>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57" name="Freeform 540">
                <a:extLst>
                  <a:ext uri="{FF2B5EF4-FFF2-40B4-BE49-F238E27FC236}">
                    <a16:creationId xmlns:a16="http://schemas.microsoft.com/office/drawing/2014/main" id="{FCA8BCF1-F9CF-114C-94CD-0D6893D67F5D}"/>
                  </a:ext>
                </a:extLst>
              </p:cNvPr>
              <p:cNvSpPr>
                <a:spLocks/>
              </p:cNvSpPr>
              <p:nvPr/>
            </p:nvSpPr>
            <p:spPr bwMode="auto">
              <a:xfrm>
                <a:off x="3734611" y="2549459"/>
                <a:ext cx="32188" cy="34061"/>
              </a:xfrm>
              <a:custGeom>
                <a:avLst/>
                <a:gdLst>
                  <a:gd name="T0" fmla="*/ 3 w 6"/>
                  <a:gd name="T1" fmla="*/ 5 h 6"/>
                  <a:gd name="T2" fmla="*/ 0 w 6"/>
                  <a:gd name="T3" fmla="*/ 3 h 6"/>
                  <a:gd name="T4" fmla="*/ 4 w 6"/>
                  <a:gd name="T5" fmla="*/ 2 h 6"/>
                  <a:gd name="T6" fmla="*/ 3 w 6"/>
                  <a:gd name="T7" fmla="*/ 5 h 6"/>
                  <a:gd name="T8" fmla="*/ 3 w 6"/>
                  <a:gd name="T9" fmla="*/ 5 h 6"/>
                </a:gdLst>
                <a:ahLst/>
                <a:cxnLst>
                  <a:cxn ang="0">
                    <a:pos x="T0" y="T1"/>
                  </a:cxn>
                  <a:cxn ang="0">
                    <a:pos x="T2" y="T3"/>
                  </a:cxn>
                  <a:cxn ang="0">
                    <a:pos x="T4" y="T5"/>
                  </a:cxn>
                  <a:cxn ang="0">
                    <a:pos x="T6" y="T7"/>
                  </a:cxn>
                  <a:cxn ang="0">
                    <a:pos x="T8" y="T9"/>
                  </a:cxn>
                </a:cxnLst>
                <a:rect l="0" t="0" r="r" b="b"/>
                <a:pathLst>
                  <a:path w="6" h="6">
                    <a:moveTo>
                      <a:pt x="3" y="5"/>
                    </a:moveTo>
                    <a:cubicBezTo>
                      <a:pt x="2" y="4"/>
                      <a:pt x="1" y="4"/>
                      <a:pt x="0" y="3"/>
                    </a:cubicBezTo>
                    <a:cubicBezTo>
                      <a:pt x="1" y="3"/>
                      <a:pt x="3" y="0"/>
                      <a:pt x="4" y="2"/>
                    </a:cubicBezTo>
                    <a:cubicBezTo>
                      <a:pt x="6" y="3"/>
                      <a:pt x="5" y="6"/>
                      <a:pt x="3" y="5"/>
                    </a:cubicBezTo>
                    <a:cubicBezTo>
                      <a:pt x="2" y="4"/>
                      <a:pt x="4" y="6"/>
                      <a:pt x="3" y="5"/>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58" name="Freeform 541">
                <a:extLst>
                  <a:ext uri="{FF2B5EF4-FFF2-40B4-BE49-F238E27FC236}">
                    <a16:creationId xmlns:a16="http://schemas.microsoft.com/office/drawing/2014/main" id="{7099F6D0-0F32-064F-62EA-565EE6323AC8}"/>
                  </a:ext>
                </a:extLst>
              </p:cNvPr>
              <p:cNvSpPr>
                <a:spLocks/>
              </p:cNvSpPr>
              <p:nvPr/>
            </p:nvSpPr>
            <p:spPr bwMode="auto">
              <a:xfrm>
                <a:off x="3718517" y="2311019"/>
                <a:ext cx="32188" cy="39739"/>
              </a:xfrm>
              <a:custGeom>
                <a:avLst/>
                <a:gdLst>
                  <a:gd name="T0" fmla="*/ 3 w 6"/>
                  <a:gd name="T1" fmla="*/ 6 h 7"/>
                  <a:gd name="T2" fmla="*/ 4 w 6"/>
                  <a:gd name="T3" fmla="*/ 1 h 7"/>
                  <a:gd name="T4" fmla="*/ 3 w 6"/>
                  <a:gd name="T5" fmla="*/ 6 h 7"/>
                  <a:gd name="T6" fmla="*/ 3 w 6"/>
                  <a:gd name="T7" fmla="*/ 6 h 7"/>
                </a:gdLst>
                <a:ahLst/>
                <a:cxnLst>
                  <a:cxn ang="0">
                    <a:pos x="T0" y="T1"/>
                  </a:cxn>
                  <a:cxn ang="0">
                    <a:pos x="T2" y="T3"/>
                  </a:cxn>
                  <a:cxn ang="0">
                    <a:pos x="T4" y="T5"/>
                  </a:cxn>
                  <a:cxn ang="0">
                    <a:pos x="T6" y="T7"/>
                  </a:cxn>
                </a:cxnLst>
                <a:rect l="0" t="0" r="r" b="b"/>
                <a:pathLst>
                  <a:path w="6" h="7">
                    <a:moveTo>
                      <a:pt x="3" y="6"/>
                    </a:moveTo>
                    <a:cubicBezTo>
                      <a:pt x="0" y="7"/>
                      <a:pt x="1" y="0"/>
                      <a:pt x="4" y="1"/>
                    </a:cubicBezTo>
                    <a:cubicBezTo>
                      <a:pt x="6" y="1"/>
                      <a:pt x="5" y="6"/>
                      <a:pt x="3" y="6"/>
                    </a:cubicBezTo>
                    <a:cubicBezTo>
                      <a:pt x="2" y="6"/>
                      <a:pt x="6" y="6"/>
                      <a:pt x="3" y="6"/>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59" name="Freeform 542">
                <a:extLst>
                  <a:ext uri="{FF2B5EF4-FFF2-40B4-BE49-F238E27FC236}">
                    <a16:creationId xmlns:a16="http://schemas.microsoft.com/office/drawing/2014/main" id="{EC60A0D4-E9B9-C992-62BC-42BA3ADACF46}"/>
                  </a:ext>
                </a:extLst>
              </p:cNvPr>
              <p:cNvSpPr>
                <a:spLocks/>
              </p:cNvSpPr>
              <p:nvPr/>
            </p:nvSpPr>
            <p:spPr bwMode="auto">
              <a:xfrm>
                <a:off x="3629105" y="2288312"/>
                <a:ext cx="62589" cy="34061"/>
              </a:xfrm>
              <a:custGeom>
                <a:avLst/>
                <a:gdLst>
                  <a:gd name="T0" fmla="*/ 4 w 12"/>
                  <a:gd name="T1" fmla="*/ 6 h 6"/>
                  <a:gd name="T2" fmla="*/ 1 w 12"/>
                  <a:gd name="T3" fmla="*/ 3 h 6"/>
                  <a:gd name="T4" fmla="*/ 8 w 12"/>
                  <a:gd name="T5" fmla="*/ 0 h 6"/>
                  <a:gd name="T6" fmla="*/ 4 w 12"/>
                  <a:gd name="T7" fmla="*/ 6 h 6"/>
                </a:gdLst>
                <a:ahLst/>
                <a:cxnLst>
                  <a:cxn ang="0">
                    <a:pos x="T0" y="T1"/>
                  </a:cxn>
                  <a:cxn ang="0">
                    <a:pos x="T2" y="T3"/>
                  </a:cxn>
                  <a:cxn ang="0">
                    <a:pos x="T4" y="T5"/>
                  </a:cxn>
                  <a:cxn ang="0">
                    <a:pos x="T6" y="T7"/>
                  </a:cxn>
                </a:cxnLst>
                <a:rect l="0" t="0" r="r" b="b"/>
                <a:pathLst>
                  <a:path w="12" h="6">
                    <a:moveTo>
                      <a:pt x="4" y="6"/>
                    </a:moveTo>
                    <a:cubicBezTo>
                      <a:pt x="2" y="6"/>
                      <a:pt x="0" y="5"/>
                      <a:pt x="1" y="3"/>
                    </a:cubicBezTo>
                    <a:cubicBezTo>
                      <a:pt x="2" y="1"/>
                      <a:pt x="5" y="1"/>
                      <a:pt x="8" y="0"/>
                    </a:cubicBezTo>
                    <a:cubicBezTo>
                      <a:pt x="12" y="0"/>
                      <a:pt x="6" y="6"/>
                      <a:pt x="4" y="6"/>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60" name="Freeform 543">
                <a:extLst>
                  <a:ext uri="{FF2B5EF4-FFF2-40B4-BE49-F238E27FC236}">
                    <a16:creationId xmlns:a16="http://schemas.microsoft.com/office/drawing/2014/main" id="{8A4EB14E-9E8E-DF04-AD0C-0EDC9D9743A8}"/>
                  </a:ext>
                </a:extLst>
              </p:cNvPr>
              <p:cNvSpPr>
                <a:spLocks/>
              </p:cNvSpPr>
              <p:nvPr/>
            </p:nvSpPr>
            <p:spPr bwMode="auto">
              <a:xfrm>
                <a:off x="3761435" y="2267495"/>
                <a:ext cx="35765" cy="15139"/>
              </a:xfrm>
              <a:custGeom>
                <a:avLst/>
                <a:gdLst>
                  <a:gd name="T0" fmla="*/ 5 w 7"/>
                  <a:gd name="T1" fmla="*/ 3 h 3"/>
                  <a:gd name="T2" fmla="*/ 3 w 7"/>
                  <a:gd name="T3" fmla="*/ 0 h 3"/>
                  <a:gd name="T4" fmla="*/ 7 w 7"/>
                  <a:gd name="T5" fmla="*/ 1 h 3"/>
                  <a:gd name="T6" fmla="*/ 5 w 7"/>
                  <a:gd name="T7" fmla="*/ 3 h 3"/>
                  <a:gd name="T8" fmla="*/ 5 w 7"/>
                  <a:gd name="T9" fmla="*/ 3 h 3"/>
                </a:gdLst>
                <a:ahLst/>
                <a:cxnLst>
                  <a:cxn ang="0">
                    <a:pos x="T0" y="T1"/>
                  </a:cxn>
                  <a:cxn ang="0">
                    <a:pos x="T2" y="T3"/>
                  </a:cxn>
                  <a:cxn ang="0">
                    <a:pos x="T4" y="T5"/>
                  </a:cxn>
                  <a:cxn ang="0">
                    <a:pos x="T6" y="T7"/>
                  </a:cxn>
                  <a:cxn ang="0">
                    <a:pos x="T8" y="T9"/>
                  </a:cxn>
                </a:cxnLst>
                <a:rect l="0" t="0" r="r" b="b"/>
                <a:pathLst>
                  <a:path w="7" h="3">
                    <a:moveTo>
                      <a:pt x="5" y="3"/>
                    </a:moveTo>
                    <a:cubicBezTo>
                      <a:pt x="4" y="3"/>
                      <a:pt x="0" y="0"/>
                      <a:pt x="3" y="0"/>
                    </a:cubicBezTo>
                    <a:cubicBezTo>
                      <a:pt x="4" y="0"/>
                      <a:pt x="6" y="0"/>
                      <a:pt x="7" y="1"/>
                    </a:cubicBezTo>
                    <a:cubicBezTo>
                      <a:pt x="7" y="1"/>
                      <a:pt x="6" y="3"/>
                      <a:pt x="5" y="3"/>
                    </a:cubicBezTo>
                    <a:cubicBezTo>
                      <a:pt x="4" y="3"/>
                      <a:pt x="7" y="3"/>
                      <a:pt x="5" y="3"/>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61" name="Freeform 544">
                <a:extLst>
                  <a:ext uri="{FF2B5EF4-FFF2-40B4-BE49-F238E27FC236}">
                    <a16:creationId xmlns:a16="http://schemas.microsoft.com/office/drawing/2014/main" id="{CE79DA63-31A2-998D-E25B-7B35510EA54D}"/>
                  </a:ext>
                </a:extLst>
              </p:cNvPr>
              <p:cNvSpPr>
                <a:spLocks/>
              </p:cNvSpPr>
              <p:nvPr/>
            </p:nvSpPr>
            <p:spPr bwMode="auto">
              <a:xfrm>
                <a:off x="3539691" y="2155846"/>
                <a:ext cx="178826" cy="132467"/>
              </a:xfrm>
              <a:custGeom>
                <a:avLst/>
                <a:gdLst>
                  <a:gd name="T0" fmla="*/ 31 w 34"/>
                  <a:gd name="T1" fmla="*/ 21 h 24"/>
                  <a:gd name="T2" fmla="*/ 25 w 34"/>
                  <a:gd name="T3" fmla="*/ 18 h 24"/>
                  <a:gd name="T4" fmla="*/ 24 w 34"/>
                  <a:gd name="T5" fmla="*/ 16 h 24"/>
                  <a:gd name="T6" fmla="*/ 22 w 34"/>
                  <a:gd name="T7" fmla="*/ 17 h 24"/>
                  <a:gd name="T8" fmla="*/ 18 w 34"/>
                  <a:gd name="T9" fmla="*/ 16 h 24"/>
                  <a:gd name="T10" fmla="*/ 16 w 34"/>
                  <a:gd name="T11" fmla="*/ 19 h 24"/>
                  <a:gd name="T12" fmla="*/ 11 w 34"/>
                  <a:gd name="T13" fmla="*/ 23 h 24"/>
                  <a:gd name="T14" fmla="*/ 8 w 34"/>
                  <a:gd name="T15" fmla="*/ 19 h 24"/>
                  <a:gd name="T16" fmla="*/ 2 w 34"/>
                  <a:gd name="T17" fmla="*/ 19 h 24"/>
                  <a:gd name="T18" fmla="*/ 4 w 34"/>
                  <a:gd name="T19" fmla="*/ 16 h 24"/>
                  <a:gd name="T20" fmla="*/ 5 w 34"/>
                  <a:gd name="T21" fmla="*/ 10 h 24"/>
                  <a:gd name="T22" fmla="*/ 6 w 34"/>
                  <a:gd name="T23" fmla="*/ 3 h 24"/>
                  <a:gd name="T24" fmla="*/ 11 w 34"/>
                  <a:gd name="T25" fmla="*/ 3 h 24"/>
                  <a:gd name="T26" fmla="*/ 12 w 34"/>
                  <a:gd name="T27" fmla="*/ 5 h 24"/>
                  <a:gd name="T28" fmla="*/ 14 w 34"/>
                  <a:gd name="T29" fmla="*/ 4 h 24"/>
                  <a:gd name="T30" fmla="*/ 17 w 34"/>
                  <a:gd name="T31" fmla="*/ 6 h 24"/>
                  <a:gd name="T32" fmla="*/ 20 w 34"/>
                  <a:gd name="T33" fmla="*/ 7 h 24"/>
                  <a:gd name="T34" fmla="*/ 25 w 34"/>
                  <a:gd name="T35" fmla="*/ 10 h 24"/>
                  <a:gd name="T36" fmla="*/ 28 w 34"/>
                  <a:gd name="T37" fmla="*/ 15 h 24"/>
                  <a:gd name="T38" fmla="*/ 30 w 34"/>
                  <a:gd name="T39" fmla="*/ 15 h 24"/>
                  <a:gd name="T40" fmla="*/ 33 w 34"/>
                  <a:gd name="T41" fmla="*/ 17 h 24"/>
                  <a:gd name="T42" fmla="*/ 34 w 34"/>
                  <a:gd name="T43" fmla="*/ 18 h 24"/>
                  <a:gd name="T44" fmla="*/ 31 w 34"/>
                  <a:gd name="T45" fmla="*/ 21 h 24"/>
                  <a:gd name="T46" fmla="*/ 31 w 34"/>
                  <a:gd name="T4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24">
                    <a:moveTo>
                      <a:pt x="31" y="21"/>
                    </a:moveTo>
                    <a:cubicBezTo>
                      <a:pt x="30" y="20"/>
                      <a:pt x="27" y="19"/>
                      <a:pt x="25" y="18"/>
                    </a:cubicBezTo>
                    <a:cubicBezTo>
                      <a:pt x="24" y="18"/>
                      <a:pt x="25" y="17"/>
                      <a:pt x="24" y="16"/>
                    </a:cubicBezTo>
                    <a:cubicBezTo>
                      <a:pt x="24" y="16"/>
                      <a:pt x="22" y="17"/>
                      <a:pt x="22" y="17"/>
                    </a:cubicBezTo>
                    <a:cubicBezTo>
                      <a:pt x="20" y="17"/>
                      <a:pt x="20" y="15"/>
                      <a:pt x="18" y="16"/>
                    </a:cubicBezTo>
                    <a:cubicBezTo>
                      <a:pt x="18" y="17"/>
                      <a:pt x="17" y="18"/>
                      <a:pt x="16" y="19"/>
                    </a:cubicBezTo>
                    <a:cubicBezTo>
                      <a:pt x="14" y="20"/>
                      <a:pt x="13" y="22"/>
                      <a:pt x="11" y="23"/>
                    </a:cubicBezTo>
                    <a:cubicBezTo>
                      <a:pt x="8" y="24"/>
                      <a:pt x="10" y="20"/>
                      <a:pt x="8" y="19"/>
                    </a:cubicBezTo>
                    <a:cubicBezTo>
                      <a:pt x="8" y="18"/>
                      <a:pt x="3" y="19"/>
                      <a:pt x="2" y="19"/>
                    </a:cubicBezTo>
                    <a:cubicBezTo>
                      <a:pt x="0" y="19"/>
                      <a:pt x="4" y="16"/>
                      <a:pt x="4" y="16"/>
                    </a:cubicBezTo>
                    <a:cubicBezTo>
                      <a:pt x="6" y="14"/>
                      <a:pt x="5" y="12"/>
                      <a:pt x="5" y="10"/>
                    </a:cubicBezTo>
                    <a:cubicBezTo>
                      <a:pt x="5" y="8"/>
                      <a:pt x="5" y="5"/>
                      <a:pt x="6" y="3"/>
                    </a:cubicBezTo>
                    <a:cubicBezTo>
                      <a:pt x="7" y="0"/>
                      <a:pt x="10" y="0"/>
                      <a:pt x="11" y="3"/>
                    </a:cubicBezTo>
                    <a:cubicBezTo>
                      <a:pt x="11" y="4"/>
                      <a:pt x="11" y="6"/>
                      <a:pt x="12" y="5"/>
                    </a:cubicBezTo>
                    <a:cubicBezTo>
                      <a:pt x="13" y="5"/>
                      <a:pt x="13" y="4"/>
                      <a:pt x="14" y="4"/>
                    </a:cubicBezTo>
                    <a:cubicBezTo>
                      <a:pt x="15" y="5"/>
                      <a:pt x="16" y="6"/>
                      <a:pt x="17" y="6"/>
                    </a:cubicBezTo>
                    <a:cubicBezTo>
                      <a:pt x="18" y="7"/>
                      <a:pt x="19" y="7"/>
                      <a:pt x="20" y="7"/>
                    </a:cubicBezTo>
                    <a:cubicBezTo>
                      <a:pt x="21" y="8"/>
                      <a:pt x="23" y="9"/>
                      <a:pt x="25" y="10"/>
                    </a:cubicBezTo>
                    <a:cubicBezTo>
                      <a:pt x="28" y="11"/>
                      <a:pt x="28" y="12"/>
                      <a:pt x="28" y="15"/>
                    </a:cubicBezTo>
                    <a:cubicBezTo>
                      <a:pt x="28" y="16"/>
                      <a:pt x="30" y="16"/>
                      <a:pt x="30" y="15"/>
                    </a:cubicBezTo>
                    <a:cubicBezTo>
                      <a:pt x="32" y="15"/>
                      <a:pt x="32" y="16"/>
                      <a:pt x="33" y="17"/>
                    </a:cubicBezTo>
                    <a:cubicBezTo>
                      <a:pt x="34" y="17"/>
                      <a:pt x="34" y="17"/>
                      <a:pt x="34" y="18"/>
                    </a:cubicBezTo>
                    <a:cubicBezTo>
                      <a:pt x="33" y="19"/>
                      <a:pt x="33" y="21"/>
                      <a:pt x="31" y="21"/>
                    </a:cubicBezTo>
                    <a:cubicBezTo>
                      <a:pt x="30" y="20"/>
                      <a:pt x="33" y="21"/>
                      <a:pt x="31" y="21"/>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62" name="Freeform 545">
                <a:extLst>
                  <a:ext uri="{FF2B5EF4-FFF2-40B4-BE49-F238E27FC236}">
                    <a16:creationId xmlns:a16="http://schemas.microsoft.com/office/drawing/2014/main" id="{93318245-A879-A361-948D-9322C36F624A}"/>
                  </a:ext>
                </a:extLst>
              </p:cNvPr>
              <p:cNvSpPr>
                <a:spLocks/>
              </p:cNvSpPr>
              <p:nvPr/>
            </p:nvSpPr>
            <p:spPr bwMode="auto">
              <a:xfrm>
                <a:off x="3609435" y="2144490"/>
                <a:ext cx="35765" cy="28387"/>
              </a:xfrm>
              <a:custGeom>
                <a:avLst/>
                <a:gdLst>
                  <a:gd name="T0" fmla="*/ 5 w 7"/>
                  <a:gd name="T1" fmla="*/ 4 h 5"/>
                  <a:gd name="T2" fmla="*/ 1 w 7"/>
                  <a:gd name="T3" fmla="*/ 0 h 5"/>
                  <a:gd name="T4" fmla="*/ 5 w 7"/>
                  <a:gd name="T5" fmla="*/ 4 h 5"/>
                </a:gdLst>
                <a:ahLst/>
                <a:cxnLst>
                  <a:cxn ang="0">
                    <a:pos x="T0" y="T1"/>
                  </a:cxn>
                  <a:cxn ang="0">
                    <a:pos x="T2" y="T3"/>
                  </a:cxn>
                  <a:cxn ang="0">
                    <a:pos x="T4" y="T5"/>
                  </a:cxn>
                </a:cxnLst>
                <a:rect l="0" t="0" r="r" b="b"/>
                <a:pathLst>
                  <a:path w="7" h="5">
                    <a:moveTo>
                      <a:pt x="5" y="4"/>
                    </a:moveTo>
                    <a:cubicBezTo>
                      <a:pt x="3" y="5"/>
                      <a:pt x="0" y="0"/>
                      <a:pt x="1" y="0"/>
                    </a:cubicBezTo>
                    <a:cubicBezTo>
                      <a:pt x="2" y="1"/>
                      <a:pt x="7" y="3"/>
                      <a:pt x="5" y="4"/>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63" name="Freeform 546">
                <a:extLst>
                  <a:ext uri="{FF2B5EF4-FFF2-40B4-BE49-F238E27FC236}">
                    <a16:creationId xmlns:a16="http://schemas.microsoft.com/office/drawing/2014/main" id="{DD84B905-F1D2-02DE-EAD9-DA0CCD091184}"/>
                  </a:ext>
                </a:extLst>
              </p:cNvPr>
              <p:cNvSpPr>
                <a:spLocks/>
              </p:cNvSpPr>
              <p:nvPr/>
            </p:nvSpPr>
            <p:spPr bwMode="auto">
              <a:xfrm>
                <a:off x="3598704" y="2150168"/>
                <a:ext cx="19671" cy="28387"/>
              </a:xfrm>
              <a:custGeom>
                <a:avLst/>
                <a:gdLst>
                  <a:gd name="T0" fmla="*/ 3 w 4"/>
                  <a:gd name="T1" fmla="*/ 4 h 5"/>
                  <a:gd name="T2" fmla="*/ 0 w 4"/>
                  <a:gd name="T3" fmla="*/ 1 h 5"/>
                  <a:gd name="T4" fmla="*/ 3 w 4"/>
                  <a:gd name="T5" fmla="*/ 4 h 5"/>
                </a:gdLst>
                <a:ahLst/>
                <a:cxnLst>
                  <a:cxn ang="0">
                    <a:pos x="T0" y="T1"/>
                  </a:cxn>
                  <a:cxn ang="0">
                    <a:pos x="T2" y="T3"/>
                  </a:cxn>
                  <a:cxn ang="0">
                    <a:pos x="T4" y="T5"/>
                  </a:cxn>
                </a:cxnLst>
                <a:rect l="0" t="0" r="r" b="b"/>
                <a:pathLst>
                  <a:path w="4" h="5">
                    <a:moveTo>
                      <a:pt x="3" y="4"/>
                    </a:moveTo>
                    <a:cubicBezTo>
                      <a:pt x="1" y="5"/>
                      <a:pt x="0" y="2"/>
                      <a:pt x="0" y="1"/>
                    </a:cubicBezTo>
                    <a:cubicBezTo>
                      <a:pt x="1" y="0"/>
                      <a:pt x="4" y="3"/>
                      <a:pt x="3" y="4"/>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240" name="Freeform 547">
                <a:extLst>
                  <a:ext uri="{FF2B5EF4-FFF2-40B4-BE49-F238E27FC236}">
                    <a16:creationId xmlns:a16="http://schemas.microsoft.com/office/drawing/2014/main" id="{FA5E150D-B96F-4882-7FBA-4004B4D402FA}"/>
                  </a:ext>
                </a:extLst>
              </p:cNvPr>
              <p:cNvSpPr>
                <a:spLocks/>
              </p:cNvSpPr>
              <p:nvPr/>
            </p:nvSpPr>
            <p:spPr bwMode="auto">
              <a:xfrm>
                <a:off x="3550421" y="2044198"/>
                <a:ext cx="16094" cy="34061"/>
              </a:xfrm>
              <a:custGeom>
                <a:avLst/>
                <a:gdLst>
                  <a:gd name="T0" fmla="*/ 3 w 3"/>
                  <a:gd name="T1" fmla="*/ 5 h 6"/>
                  <a:gd name="T2" fmla="*/ 3 w 3"/>
                  <a:gd name="T3" fmla="*/ 2 h 6"/>
                  <a:gd name="T4" fmla="*/ 1 w 3"/>
                  <a:gd name="T5" fmla="*/ 1 h 6"/>
                  <a:gd name="T6" fmla="*/ 1 w 3"/>
                  <a:gd name="T7" fmla="*/ 4 h 6"/>
                  <a:gd name="T8" fmla="*/ 3 w 3"/>
                  <a:gd name="T9" fmla="*/ 5 h 6"/>
                  <a:gd name="T10" fmla="*/ 3 w 3"/>
                  <a:gd name="T11" fmla="*/ 5 h 6"/>
                </a:gdLst>
                <a:ahLst/>
                <a:cxnLst>
                  <a:cxn ang="0">
                    <a:pos x="T0" y="T1"/>
                  </a:cxn>
                  <a:cxn ang="0">
                    <a:pos x="T2" y="T3"/>
                  </a:cxn>
                  <a:cxn ang="0">
                    <a:pos x="T4" y="T5"/>
                  </a:cxn>
                  <a:cxn ang="0">
                    <a:pos x="T6" y="T7"/>
                  </a:cxn>
                  <a:cxn ang="0">
                    <a:pos x="T8" y="T9"/>
                  </a:cxn>
                  <a:cxn ang="0">
                    <a:pos x="T10" y="T11"/>
                  </a:cxn>
                </a:cxnLst>
                <a:rect l="0" t="0" r="r" b="b"/>
                <a:pathLst>
                  <a:path w="3" h="6">
                    <a:moveTo>
                      <a:pt x="3" y="5"/>
                    </a:moveTo>
                    <a:cubicBezTo>
                      <a:pt x="3" y="4"/>
                      <a:pt x="3" y="3"/>
                      <a:pt x="3" y="2"/>
                    </a:cubicBezTo>
                    <a:cubicBezTo>
                      <a:pt x="3" y="2"/>
                      <a:pt x="1" y="0"/>
                      <a:pt x="1" y="1"/>
                    </a:cubicBezTo>
                    <a:cubicBezTo>
                      <a:pt x="1" y="2"/>
                      <a:pt x="0" y="4"/>
                      <a:pt x="1" y="4"/>
                    </a:cubicBezTo>
                    <a:cubicBezTo>
                      <a:pt x="1" y="5"/>
                      <a:pt x="2" y="6"/>
                      <a:pt x="3" y="5"/>
                    </a:cubicBezTo>
                    <a:cubicBezTo>
                      <a:pt x="3" y="4"/>
                      <a:pt x="2" y="6"/>
                      <a:pt x="3" y="5"/>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241" name="Freeform 548">
                <a:extLst>
                  <a:ext uri="{FF2B5EF4-FFF2-40B4-BE49-F238E27FC236}">
                    <a16:creationId xmlns:a16="http://schemas.microsoft.com/office/drawing/2014/main" id="{F3BB9AD7-EBE0-D4F6-AB6A-E7D2A0F4CB24}"/>
                  </a:ext>
                </a:extLst>
              </p:cNvPr>
              <p:cNvSpPr>
                <a:spLocks/>
              </p:cNvSpPr>
              <p:nvPr/>
            </p:nvSpPr>
            <p:spPr bwMode="auto">
              <a:xfrm>
                <a:off x="3471738" y="1754666"/>
                <a:ext cx="754643" cy="584739"/>
              </a:xfrm>
              <a:custGeom>
                <a:avLst/>
                <a:gdLst>
                  <a:gd name="T0" fmla="*/ 63 w 144"/>
                  <a:gd name="T1" fmla="*/ 86 h 105"/>
                  <a:gd name="T2" fmla="*/ 81 w 144"/>
                  <a:gd name="T3" fmla="*/ 76 h 105"/>
                  <a:gd name="T4" fmla="*/ 91 w 144"/>
                  <a:gd name="T5" fmla="*/ 67 h 105"/>
                  <a:gd name="T6" fmla="*/ 103 w 144"/>
                  <a:gd name="T7" fmla="*/ 68 h 105"/>
                  <a:gd name="T8" fmla="*/ 87 w 144"/>
                  <a:gd name="T9" fmla="*/ 66 h 105"/>
                  <a:gd name="T10" fmla="*/ 80 w 144"/>
                  <a:gd name="T11" fmla="*/ 48 h 105"/>
                  <a:gd name="T12" fmla="*/ 67 w 144"/>
                  <a:gd name="T13" fmla="*/ 49 h 105"/>
                  <a:gd name="T14" fmla="*/ 64 w 144"/>
                  <a:gd name="T15" fmla="*/ 40 h 105"/>
                  <a:gd name="T16" fmla="*/ 54 w 144"/>
                  <a:gd name="T17" fmla="*/ 32 h 105"/>
                  <a:gd name="T18" fmla="*/ 53 w 144"/>
                  <a:gd name="T19" fmla="*/ 38 h 105"/>
                  <a:gd name="T20" fmla="*/ 52 w 144"/>
                  <a:gd name="T21" fmla="*/ 39 h 105"/>
                  <a:gd name="T22" fmla="*/ 37 w 144"/>
                  <a:gd name="T23" fmla="*/ 38 h 105"/>
                  <a:gd name="T24" fmla="*/ 5 w 144"/>
                  <a:gd name="T25" fmla="*/ 32 h 105"/>
                  <a:gd name="T26" fmla="*/ 8 w 144"/>
                  <a:gd name="T27" fmla="*/ 26 h 105"/>
                  <a:gd name="T28" fmla="*/ 16 w 144"/>
                  <a:gd name="T29" fmla="*/ 2 h 105"/>
                  <a:gd name="T30" fmla="*/ 18 w 144"/>
                  <a:gd name="T31" fmla="*/ 18 h 105"/>
                  <a:gd name="T32" fmla="*/ 26 w 144"/>
                  <a:gd name="T33" fmla="*/ 29 h 105"/>
                  <a:gd name="T34" fmla="*/ 20 w 144"/>
                  <a:gd name="T35" fmla="*/ 19 h 105"/>
                  <a:gd name="T36" fmla="*/ 22 w 144"/>
                  <a:gd name="T37" fmla="*/ 13 h 105"/>
                  <a:gd name="T38" fmla="*/ 25 w 144"/>
                  <a:gd name="T39" fmla="*/ 7 h 105"/>
                  <a:gd name="T40" fmla="*/ 34 w 144"/>
                  <a:gd name="T41" fmla="*/ 3 h 105"/>
                  <a:gd name="T42" fmla="*/ 43 w 144"/>
                  <a:gd name="T43" fmla="*/ 16 h 105"/>
                  <a:gd name="T44" fmla="*/ 52 w 144"/>
                  <a:gd name="T45" fmla="*/ 16 h 105"/>
                  <a:gd name="T46" fmla="*/ 54 w 144"/>
                  <a:gd name="T47" fmla="*/ 15 h 105"/>
                  <a:gd name="T48" fmla="*/ 66 w 144"/>
                  <a:gd name="T49" fmla="*/ 13 h 105"/>
                  <a:gd name="T50" fmla="*/ 70 w 144"/>
                  <a:gd name="T51" fmla="*/ 21 h 105"/>
                  <a:gd name="T52" fmla="*/ 76 w 144"/>
                  <a:gd name="T53" fmla="*/ 22 h 105"/>
                  <a:gd name="T54" fmla="*/ 81 w 144"/>
                  <a:gd name="T55" fmla="*/ 23 h 105"/>
                  <a:gd name="T56" fmla="*/ 86 w 144"/>
                  <a:gd name="T57" fmla="*/ 23 h 105"/>
                  <a:gd name="T58" fmla="*/ 92 w 144"/>
                  <a:gd name="T59" fmla="*/ 28 h 105"/>
                  <a:gd name="T60" fmla="*/ 94 w 144"/>
                  <a:gd name="T61" fmla="*/ 31 h 105"/>
                  <a:gd name="T62" fmla="*/ 100 w 144"/>
                  <a:gd name="T63" fmla="*/ 29 h 105"/>
                  <a:gd name="T64" fmla="*/ 99 w 144"/>
                  <a:gd name="T65" fmla="*/ 38 h 105"/>
                  <a:gd name="T66" fmla="*/ 104 w 144"/>
                  <a:gd name="T67" fmla="*/ 38 h 105"/>
                  <a:gd name="T68" fmla="*/ 109 w 144"/>
                  <a:gd name="T69" fmla="*/ 40 h 105"/>
                  <a:gd name="T70" fmla="*/ 106 w 144"/>
                  <a:gd name="T71" fmla="*/ 45 h 105"/>
                  <a:gd name="T72" fmla="*/ 118 w 144"/>
                  <a:gd name="T73" fmla="*/ 54 h 105"/>
                  <a:gd name="T74" fmla="*/ 124 w 144"/>
                  <a:gd name="T75" fmla="*/ 55 h 105"/>
                  <a:gd name="T76" fmla="*/ 128 w 144"/>
                  <a:gd name="T77" fmla="*/ 60 h 105"/>
                  <a:gd name="T78" fmla="*/ 141 w 144"/>
                  <a:gd name="T79" fmla="*/ 64 h 105"/>
                  <a:gd name="T80" fmla="*/ 139 w 144"/>
                  <a:gd name="T81" fmla="*/ 69 h 105"/>
                  <a:gd name="T82" fmla="*/ 133 w 144"/>
                  <a:gd name="T83" fmla="*/ 73 h 105"/>
                  <a:gd name="T84" fmla="*/ 128 w 144"/>
                  <a:gd name="T85" fmla="*/ 77 h 105"/>
                  <a:gd name="T86" fmla="*/ 125 w 144"/>
                  <a:gd name="T87" fmla="*/ 74 h 105"/>
                  <a:gd name="T88" fmla="*/ 120 w 144"/>
                  <a:gd name="T89" fmla="*/ 72 h 105"/>
                  <a:gd name="T90" fmla="*/ 113 w 144"/>
                  <a:gd name="T91" fmla="*/ 67 h 105"/>
                  <a:gd name="T92" fmla="*/ 108 w 144"/>
                  <a:gd name="T93" fmla="*/ 70 h 105"/>
                  <a:gd name="T94" fmla="*/ 118 w 144"/>
                  <a:gd name="T95" fmla="*/ 80 h 105"/>
                  <a:gd name="T96" fmla="*/ 123 w 144"/>
                  <a:gd name="T97" fmla="*/ 82 h 105"/>
                  <a:gd name="T98" fmla="*/ 128 w 144"/>
                  <a:gd name="T99" fmla="*/ 93 h 105"/>
                  <a:gd name="T100" fmla="*/ 126 w 144"/>
                  <a:gd name="T101" fmla="*/ 95 h 105"/>
                  <a:gd name="T102" fmla="*/ 118 w 144"/>
                  <a:gd name="T103" fmla="*/ 96 h 105"/>
                  <a:gd name="T104" fmla="*/ 110 w 144"/>
                  <a:gd name="T105" fmla="*/ 93 h 105"/>
                  <a:gd name="T106" fmla="*/ 109 w 144"/>
                  <a:gd name="T107" fmla="*/ 94 h 105"/>
                  <a:gd name="T108" fmla="*/ 103 w 144"/>
                  <a:gd name="T109" fmla="*/ 99 h 105"/>
                  <a:gd name="T110" fmla="*/ 91 w 144"/>
                  <a:gd name="T111" fmla="*/ 90 h 105"/>
                  <a:gd name="T112" fmla="*/ 77 w 144"/>
                  <a:gd name="T11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4" h="105">
                    <a:moveTo>
                      <a:pt x="77" y="83"/>
                    </a:moveTo>
                    <a:cubicBezTo>
                      <a:pt x="76" y="86"/>
                      <a:pt x="74" y="83"/>
                      <a:pt x="71" y="84"/>
                    </a:cubicBezTo>
                    <a:cubicBezTo>
                      <a:pt x="70" y="84"/>
                      <a:pt x="69" y="85"/>
                      <a:pt x="68" y="86"/>
                    </a:cubicBezTo>
                    <a:cubicBezTo>
                      <a:pt x="66" y="87"/>
                      <a:pt x="65" y="86"/>
                      <a:pt x="63" y="86"/>
                    </a:cubicBezTo>
                    <a:cubicBezTo>
                      <a:pt x="60" y="85"/>
                      <a:pt x="56" y="83"/>
                      <a:pt x="60" y="80"/>
                    </a:cubicBezTo>
                    <a:cubicBezTo>
                      <a:pt x="62" y="78"/>
                      <a:pt x="62" y="76"/>
                      <a:pt x="65" y="76"/>
                    </a:cubicBezTo>
                    <a:cubicBezTo>
                      <a:pt x="68" y="77"/>
                      <a:pt x="71" y="78"/>
                      <a:pt x="75" y="77"/>
                    </a:cubicBezTo>
                    <a:cubicBezTo>
                      <a:pt x="77" y="77"/>
                      <a:pt x="79" y="76"/>
                      <a:pt x="81" y="76"/>
                    </a:cubicBezTo>
                    <a:cubicBezTo>
                      <a:pt x="82" y="76"/>
                      <a:pt x="81" y="75"/>
                      <a:pt x="81" y="74"/>
                    </a:cubicBezTo>
                    <a:cubicBezTo>
                      <a:pt x="78" y="72"/>
                      <a:pt x="77" y="71"/>
                      <a:pt x="80" y="69"/>
                    </a:cubicBezTo>
                    <a:cubicBezTo>
                      <a:pt x="82" y="66"/>
                      <a:pt x="84" y="66"/>
                      <a:pt x="87" y="66"/>
                    </a:cubicBezTo>
                    <a:cubicBezTo>
                      <a:pt x="88" y="66"/>
                      <a:pt x="90" y="66"/>
                      <a:pt x="91" y="67"/>
                    </a:cubicBezTo>
                    <a:cubicBezTo>
                      <a:pt x="93" y="68"/>
                      <a:pt x="93" y="69"/>
                      <a:pt x="93" y="71"/>
                    </a:cubicBezTo>
                    <a:cubicBezTo>
                      <a:pt x="94" y="73"/>
                      <a:pt x="95" y="70"/>
                      <a:pt x="96" y="70"/>
                    </a:cubicBezTo>
                    <a:cubicBezTo>
                      <a:pt x="96" y="69"/>
                      <a:pt x="99" y="70"/>
                      <a:pt x="99" y="70"/>
                    </a:cubicBezTo>
                    <a:cubicBezTo>
                      <a:pt x="100" y="70"/>
                      <a:pt x="103" y="70"/>
                      <a:pt x="103" y="68"/>
                    </a:cubicBezTo>
                    <a:cubicBezTo>
                      <a:pt x="103" y="67"/>
                      <a:pt x="100" y="66"/>
                      <a:pt x="99" y="66"/>
                    </a:cubicBezTo>
                    <a:cubicBezTo>
                      <a:pt x="97" y="65"/>
                      <a:pt x="96" y="64"/>
                      <a:pt x="95" y="63"/>
                    </a:cubicBezTo>
                    <a:cubicBezTo>
                      <a:pt x="94" y="63"/>
                      <a:pt x="93" y="65"/>
                      <a:pt x="93" y="66"/>
                    </a:cubicBezTo>
                    <a:cubicBezTo>
                      <a:pt x="92" y="67"/>
                      <a:pt x="88" y="66"/>
                      <a:pt x="87" y="66"/>
                    </a:cubicBezTo>
                    <a:cubicBezTo>
                      <a:pt x="81" y="65"/>
                      <a:pt x="89" y="63"/>
                      <a:pt x="88" y="61"/>
                    </a:cubicBezTo>
                    <a:cubicBezTo>
                      <a:pt x="87" y="58"/>
                      <a:pt x="86" y="54"/>
                      <a:pt x="84" y="52"/>
                    </a:cubicBezTo>
                    <a:cubicBezTo>
                      <a:pt x="83" y="52"/>
                      <a:pt x="81" y="53"/>
                      <a:pt x="81" y="52"/>
                    </a:cubicBezTo>
                    <a:cubicBezTo>
                      <a:pt x="81" y="51"/>
                      <a:pt x="81" y="49"/>
                      <a:pt x="80" y="48"/>
                    </a:cubicBezTo>
                    <a:cubicBezTo>
                      <a:pt x="79" y="47"/>
                      <a:pt x="78" y="53"/>
                      <a:pt x="79" y="53"/>
                    </a:cubicBezTo>
                    <a:cubicBezTo>
                      <a:pt x="78" y="53"/>
                      <a:pt x="75" y="46"/>
                      <a:pt x="75" y="46"/>
                    </a:cubicBezTo>
                    <a:cubicBezTo>
                      <a:pt x="73" y="46"/>
                      <a:pt x="72" y="47"/>
                      <a:pt x="71" y="48"/>
                    </a:cubicBezTo>
                    <a:cubicBezTo>
                      <a:pt x="70" y="48"/>
                      <a:pt x="67" y="50"/>
                      <a:pt x="67" y="49"/>
                    </a:cubicBezTo>
                    <a:cubicBezTo>
                      <a:pt x="67" y="46"/>
                      <a:pt x="66" y="46"/>
                      <a:pt x="69" y="46"/>
                    </a:cubicBezTo>
                    <a:cubicBezTo>
                      <a:pt x="70" y="46"/>
                      <a:pt x="71" y="45"/>
                      <a:pt x="71" y="44"/>
                    </a:cubicBezTo>
                    <a:cubicBezTo>
                      <a:pt x="72" y="43"/>
                      <a:pt x="69" y="43"/>
                      <a:pt x="69" y="43"/>
                    </a:cubicBezTo>
                    <a:cubicBezTo>
                      <a:pt x="68" y="42"/>
                      <a:pt x="64" y="40"/>
                      <a:pt x="64" y="40"/>
                    </a:cubicBezTo>
                    <a:cubicBezTo>
                      <a:pt x="64" y="37"/>
                      <a:pt x="63" y="39"/>
                      <a:pt x="62" y="39"/>
                    </a:cubicBezTo>
                    <a:cubicBezTo>
                      <a:pt x="61" y="39"/>
                      <a:pt x="62" y="34"/>
                      <a:pt x="60" y="35"/>
                    </a:cubicBezTo>
                    <a:cubicBezTo>
                      <a:pt x="59" y="35"/>
                      <a:pt x="59" y="36"/>
                      <a:pt x="57" y="34"/>
                    </a:cubicBezTo>
                    <a:cubicBezTo>
                      <a:pt x="56" y="34"/>
                      <a:pt x="55" y="32"/>
                      <a:pt x="54" y="32"/>
                    </a:cubicBezTo>
                    <a:cubicBezTo>
                      <a:pt x="54" y="32"/>
                      <a:pt x="55" y="33"/>
                      <a:pt x="55" y="33"/>
                    </a:cubicBezTo>
                    <a:cubicBezTo>
                      <a:pt x="55" y="33"/>
                      <a:pt x="52" y="33"/>
                      <a:pt x="52" y="34"/>
                    </a:cubicBezTo>
                    <a:cubicBezTo>
                      <a:pt x="53" y="35"/>
                      <a:pt x="55" y="34"/>
                      <a:pt x="56" y="36"/>
                    </a:cubicBezTo>
                    <a:cubicBezTo>
                      <a:pt x="56" y="38"/>
                      <a:pt x="54" y="38"/>
                      <a:pt x="53" y="38"/>
                    </a:cubicBezTo>
                    <a:cubicBezTo>
                      <a:pt x="51" y="39"/>
                      <a:pt x="46" y="35"/>
                      <a:pt x="44" y="37"/>
                    </a:cubicBezTo>
                    <a:cubicBezTo>
                      <a:pt x="43" y="37"/>
                      <a:pt x="45" y="38"/>
                      <a:pt x="46" y="39"/>
                    </a:cubicBezTo>
                    <a:cubicBezTo>
                      <a:pt x="46" y="40"/>
                      <a:pt x="47" y="39"/>
                      <a:pt x="48" y="39"/>
                    </a:cubicBezTo>
                    <a:cubicBezTo>
                      <a:pt x="49" y="39"/>
                      <a:pt x="52" y="38"/>
                      <a:pt x="52" y="39"/>
                    </a:cubicBezTo>
                    <a:cubicBezTo>
                      <a:pt x="52" y="40"/>
                      <a:pt x="51" y="41"/>
                      <a:pt x="50" y="42"/>
                    </a:cubicBezTo>
                    <a:cubicBezTo>
                      <a:pt x="50" y="42"/>
                      <a:pt x="39" y="35"/>
                      <a:pt x="37" y="36"/>
                    </a:cubicBezTo>
                    <a:cubicBezTo>
                      <a:pt x="38" y="36"/>
                      <a:pt x="39" y="37"/>
                      <a:pt x="40" y="37"/>
                    </a:cubicBezTo>
                    <a:cubicBezTo>
                      <a:pt x="42" y="39"/>
                      <a:pt x="37" y="38"/>
                      <a:pt x="37" y="38"/>
                    </a:cubicBezTo>
                    <a:cubicBezTo>
                      <a:pt x="34" y="36"/>
                      <a:pt x="30" y="38"/>
                      <a:pt x="27" y="37"/>
                    </a:cubicBezTo>
                    <a:cubicBezTo>
                      <a:pt x="23" y="36"/>
                      <a:pt x="20" y="37"/>
                      <a:pt x="17" y="34"/>
                    </a:cubicBezTo>
                    <a:cubicBezTo>
                      <a:pt x="14" y="32"/>
                      <a:pt x="12" y="35"/>
                      <a:pt x="9" y="34"/>
                    </a:cubicBezTo>
                    <a:cubicBezTo>
                      <a:pt x="8" y="33"/>
                      <a:pt x="6" y="33"/>
                      <a:pt x="5" y="32"/>
                    </a:cubicBezTo>
                    <a:cubicBezTo>
                      <a:pt x="5" y="31"/>
                      <a:pt x="2" y="28"/>
                      <a:pt x="4" y="28"/>
                    </a:cubicBezTo>
                    <a:cubicBezTo>
                      <a:pt x="7" y="28"/>
                      <a:pt x="11" y="31"/>
                      <a:pt x="14" y="29"/>
                    </a:cubicBezTo>
                    <a:cubicBezTo>
                      <a:pt x="15" y="28"/>
                      <a:pt x="13" y="27"/>
                      <a:pt x="13" y="27"/>
                    </a:cubicBezTo>
                    <a:cubicBezTo>
                      <a:pt x="11" y="26"/>
                      <a:pt x="9" y="26"/>
                      <a:pt x="8" y="26"/>
                    </a:cubicBezTo>
                    <a:cubicBezTo>
                      <a:pt x="5" y="26"/>
                      <a:pt x="0" y="26"/>
                      <a:pt x="0" y="23"/>
                    </a:cubicBezTo>
                    <a:cubicBezTo>
                      <a:pt x="0" y="19"/>
                      <a:pt x="0" y="16"/>
                      <a:pt x="2" y="12"/>
                    </a:cubicBezTo>
                    <a:cubicBezTo>
                      <a:pt x="3" y="9"/>
                      <a:pt x="6" y="7"/>
                      <a:pt x="9" y="5"/>
                    </a:cubicBezTo>
                    <a:cubicBezTo>
                      <a:pt x="11" y="3"/>
                      <a:pt x="13" y="3"/>
                      <a:pt x="16" y="2"/>
                    </a:cubicBezTo>
                    <a:cubicBezTo>
                      <a:pt x="18" y="2"/>
                      <a:pt x="24" y="0"/>
                      <a:pt x="25" y="3"/>
                    </a:cubicBezTo>
                    <a:cubicBezTo>
                      <a:pt x="25" y="2"/>
                      <a:pt x="20" y="7"/>
                      <a:pt x="19" y="7"/>
                    </a:cubicBezTo>
                    <a:cubicBezTo>
                      <a:pt x="17" y="9"/>
                      <a:pt x="15" y="11"/>
                      <a:pt x="17" y="13"/>
                    </a:cubicBezTo>
                    <a:cubicBezTo>
                      <a:pt x="19" y="15"/>
                      <a:pt x="17" y="16"/>
                      <a:pt x="18" y="18"/>
                    </a:cubicBezTo>
                    <a:cubicBezTo>
                      <a:pt x="18" y="20"/>
                      <a:pt x="20" y="21"/>
                      <a:pt x="21" y="22"/>
                    </a:cubicBezTo>
                    <a:cubicBezTo>
                      <a:pt x="22" y="23"/>
                      <a:pt x="24" y="24"/>
                      <a:pt x="25" y="25"/>
                    </a:cubicBezTo>
                    <a:cubicBezTo>
                      <a:pt x="26" y="26"/>
                      <a:pt x="22" y="26"/>
                      <a:pt x="22" y="27"/>
                    </a:cubicBezTo>
                    <a:cubicBezTo>
                      <a:pt x="22" y="26"/>
                      <a:pt x="26" y="29"/>
                      <a:pt x="26" y="29"/>
                    </a:cubicBezTo>
                    <a:cubicBezTo>
                      <a:pt x="27" y="28"/>
                      <a:pt x="26" y="26"/>
                      <a:pt x="26" y="25"/>
                    </a:cubicBezTo>
                    <a:cubicBezTo>
                      <a:pt x="26" y="25"/>
                      <a:pt x="28" y="24"/>
                      <a:pt x="27" y="23"/>
                    </a:cubicBezTo>
                    <a:cubicBezTo>
                      <a:pt x="26" y="22"/>
                      <a:pt x="22" y="21"/>
                      <a:pt x="21" y="20"/>
                    </a:cubicBezTo>
                    <a:cubicBezTo>
                      <a:pt x="20" y="20"/>
                      <a:pt x="19" y="19"/>
                      <a:pt x="20" y="19"/>
                    </a:cubicBezTo>
                    <a:cubicBezTo>
                      <a:pt x="22" y="19"/>
                      <a:pt x="22" y="18"/>
                      <a:pt x="23" y="17"/>
                    </a:cubicBezTo>
                    <a:cubicBezTo>
                      <a:pt x="25" y="16"/>
                      <a:pt x="28" y="18"/>
                      <a:pt x="29" y="19"/>
                    </a:cubicBezTo>
                    <a:cubicBezTo>
                      <a:pt x="28" y="18"/>
                      <a:pt x="27" y="17"/>
                      <a:pt x="27" y="16"/>
                    </a:cubicBezTo>
                    <a:cubicBezTo>
                      <a:pt x="27" y="14"/>
                      <a:pt x="22" y="15"/>
                      <a:pt x="22" y="13"/>
                    </a:cubicBezTo>
                    <a:cubicBezTo>
                      <a:pt x="20" y="7"/>
                      <a:pt x="29" y="12"/>
                      <a:pt x="29" y="12"/>
                    </a:cubicBezTo>
                    <a:cubicBezTo>
                      <a:pt x="29" y="11"/>
                      <a:pt x="23" y="9"/>
                      <a:pt x="23" y="9"/>
                    </a:cubicBezTo>
                    <a:cubicBezTo>
                      <a:pt x="23" y="8"/>
                      <a:pt x="28" y="9"/>
                      <a:pt x="28" y="9"/>
                    </a:cubicBezTo>
                    <a:cubicBezTo>
                      <a:pt x="28" y="8"/>
                      <a:pt x="25" y="7"/>
                      <a:pt x="25" y="7"/>
                    </a:cubicBezTo>
                    <a:cubicBezTo>
                      <a:pt x="24" y="6"/>
                      <a:pt x="25" y="6"/>
                      <a:pt x="26" y="6"/>
                    </a:cubicBezTo>
                    <a:cubicBezTo>
                      <a:pt x="27" y="7"/>
                      <a:pt x="27" y="6"/>
                      <a:pt x="28" y="6"/>
                    </a:cubicBezTo>
                    <a:cubicBezTo>
                      <a:pt x="30" y="5"/>
                      <a:pt x="30" y="6"/>
                      <a:pt x="32" y="6"/>
                    </a:cubicBezTo>
                    <a:cubicBezTo>
                      <a:pt x="29" y="5"/>
                      <a:pt x="33" y="3"/>
                      <a:pt x="34" y="3"/>
                    </a:cubicBezTo>
                    <a:cubicBezTo>
                      <a:pt x="36" y="2"/>
                      <a:pt x="42" y="2"/>
                      <a:pt x="43" y="4"/>
                    </a:cubicBezTo>
                    <a:cubicBezTo>
                      <a:pt x="44" y="5"/>
                      <a:pt x="44" y="6"/>
                      <a:pt x="44" y="7"/>
                    </a:cubicBezTo>
                    <a:cubicBezTo>
                      <a:pt x="45" y="8"/>
                      <a:pt x="46" y="9"/>
                      <a:pt x="47" y="10"/>
                    </a:cubicBezTo>
                    <a:cubicBezTo>
                      <a:pt x="48" y="12"/>
                      <a:pt x="43" y="16"/>
                      <a:pt x="43" y="16"/>
                    </a:cubicBezTo>
                    <a:cubicBezTo>
                      <a:pt x="44" y="17"/>
                      <a:pt x="46" y="14"/>
                      <a:pt x="47" y="14"/>
                    </a:cubicBezTo>
                    <a:cubicBezTo>
                      <a:pt x="47" y="14"/>
                      <a:pt x="45" y="20"/>
                      <a:pt x="46" y="19"/>
                    </a:cubicBezTo>
                    <a:cubicBezTo>
                      <a:pt x="47" y="19"/>
                      <a:pt x="47" y="17"/>
                      <a:pt x="48" y="17"/>
                    </a:cubicBezTo>
                    <a:cubicBezTo>
                      <a:pt x="50" y="17"/>
                      <a:pt x="50" y="18"/>
                      <a:pt x="52" y="16"/>
                    </a:cubicBezTo>
                    <a:cubicBezTo>
                      <a:pt x="53" y="15"/>
                      <a:pt x="53" y="16"/>
                      <a:pt x="54" y="17"/>
                    </a:cubicBezTo>
                    <a:cubicBezTo>
                      <a:pt x="55" y="18"/>
                      <a:pt x="54" y="18"/>
                      <a:pt x="54" y="19"/>
                    </a:cubicBezTo>
                    <a:cubicBezTo>
                      <a:pt x="54" y="20"/>
                      <a:pt x="59" y="21"/>
                      <a:pt x="60" y="21"/>
                    </a:cubicBezTo>
                    <a:cubicBezTo>
                      <a:pt x="60" y="21"/>
                      <a:pt x="55" y="16"/>
                      <a:pt x="54" y="15"/>
                    </a:cubicBezTo>
                    <a:cubicBezTo>
                      <a:pt x="54" y="15"/>
                      <a:pt x="63" y="18"/>
                      <a:pt x="63" y="17"/>
                    </a:cubicBezTo>
                    <a:cubicBezTo>
                      <a:pt x="63" y="17"/>
                      <a:pt x="57" y="16"/>
                      <a:pt x="57" y="14"/>
                    </a:cubicBezTo>
                    <a:cubicBezTo>
                      <a:pt x="57" y="13"/>
                      <a:pt x="60" y="12"/>
                      <a:pt x="61" y="12"/>
                    </a:cubicBezTo>
                    <a:cubicBezTo>
                      <a:pt x="63" y="11"/>
                      <a:pt x="64" y="12"/>
                      <a:pt x="66" y="13"/>
                    </a:cubicBezTo>
                    <a:cubicBezTo>
                      <a:pt x="69" y="14"/>
                      <a:pt x="73" y="13"/>
                      <a:pt x="74" y="17"/>
                    </a:cubicBezTo>
                    <a:cubicBezTo>
                      <a:pt x="74" y="17"/>
                      <a:pt x="67" y="17"/>
                      <a:pt x="68" y="20"/>
                    </a:cubicBezTo>
                    <a:cubicBezTo>
                      <a:pt x="68" y="19"/>
                      <a:pt x="71" y="18"/>
                      <a:pt x="71" y="18"/>
                    </a:cubicBezTo>
                    <a:cubicBezTo>
                      <a:pt x="73" y="18"/>
                      <a:pt x="70" y="20"/>
                      <a:pt x="70" y="21"/>
                    </a:cubicBezTo>
                    <a:cubicBezTo>
                      <a:pt x="70" y="21"/>
                      <a:pt x="73" y="19"/>
                      <a:pt x="73" y="19"/>
                    </a:cubicBezTo>
                    <a:cubicBezTo>
                      <a:pt x="73" y="18"/>
                      <a:pt x="77" y="18"/>
                      <a:pt x="78" y="19"/>
                    </a:cubicBezTo>
                    <a:cubicBezTo>
                      <a:pt x="82" y="19"/>
                      <a:pt x="73" y="22"/>
                      <a:pt x="74" y="23"/>
                    </a:cubicBezTo>
                    <a:cubicBezTo>
                      <a:pt x="74" y="23"/>
                      <a:pt x="76" y="21"/>
                      <a:pt x="76" y="22"/>
                    </a:cubicBezTo>
                    <a:cubicBezTo>
                      <a:pt x="76" y="23"/>
                      <a:pt x="74" y="25"/>
                      <a:pt x="75" y="26"/>
                    </a:cubicBezTo>
                    <a:cubicBezTo>
                      <a:pt x="74" y="25"/>
                      <a:pt x="78" y="21"/>
                      <a:pt x="79" y="22"/>
                    </a:cubicBezTo>
                    <a:cubicBezTo>
                      <a:pt x="79" y="24"/>
                      <a:pt x="78" y="26"/>
                      <a:pt x="79" y="27"/>
                    </a:cubicBezTo>
                    <a:cubicBezTo>
                      <a:pt x="79" y="27"/>
                      <a:pt x="79" y="23"/>
                      <a:pt x="81" y="23"/>
                    </a:cubicBezTo>
                    <a:cubicBezTo>
                      <a:pt x="83" y="24"/>
                      <a:pt x="80" y="27"/>
                      <a:pt x="81" y="28"/>
                    </a:cubicBezTo>
                    <a:cubicBezTo>
                      <a:pt x="81" y="28"/>
                      <a:pt x="82" y="25"/>
                      <a:pt x="83" y="25"/>
                    </a:cubicBezTo>
                    <a:cubicBezTo>
                      <a:pt x="83" y="25"/>
                      <a:pt x="82" y="28"/>
                      <a:pt x="83" y="28"/>
                    </a:cubicBezTo>
                    <a:cubicBezTo>
                      <a:pt x="82" y="28"/>
                      <a:pt x="85" y="24"/>
                      <a:pt x="86" y="23"/>
                    </a:cubicBezTo>
                    <a:cubicBezTo>
                      <a:pt x="87" y="22"/>
                      <a:pt x="90" y="23"/>
                      <a:pt x="91" y="24"/>
                    </a:cubicBezTo>
                    <a:cubicBezTo>
                      <a:pt x="93" y="25"/>
                      <a:pt x="94" y="27"/>
                      <a:pt x="91" y="27"/>
                    </a:cubicBezTo>
                    <a:cubicBezTo>
                      <a:pt x="90" y="27"/>
                      <a:pt x="86" y="27"/>
                      <a:pt x="86" y="30"/>
                    </a:cubicBezTo>
                    <a:cubicBezTo>
                      <a:pt x="86" y="29"/>
                      <a:pt x="92" y="27"/>
                      <a:pt x="92" y="28"/>
                    </a:cubicBezTo>
                    <a:cubicBezTo>
                      <a:pt x="92" y="28"/>
                      <a:pt x="88" y="30"/>
                      <a:pt x="88" y="31"/>
                    </a:cubicBezTo>
                    <a:cubicBezTo>
                      <a:pt x="88" y="30"/>
                      <a:pt x="92" y="30"/>
                      <a:pt x="92" y="30"/>
                    </a:cubicBezTo>
                    <a:cubicBezTo>
                      <a:pt x="93" y="29"/>
                      <a:pt x="95" y="26"/>
                      <a:pt x="96" y="27"/>
                    </a:cubicBezTo>
                    <a:cubicBezTo>
                      <a:pt x="97" y="29"/>
                      <a:pt x="96" y="31"/>
                      <a:pt x="94" y="31"/>
                    </a:cubicBezTo>
                    <a:cubicBezTo>
                      <a:pt x="93" y="32"/>
                      <a:pt x="92" y="33"/>
                      <a:pt x="91" y="34"/>
                    </a:cubicBezTo>
                    <a:cubicBezTo>
                      <a:pt x="91" y="34"/>
                      <a:pt x="93" y="32"/>
                      <a:pt x="94" y="32"/>
                    </a:cubicBezTo>
                    <a:cubicBezTo>
                      <a:pt x="94" y="32"/>
                      <a:pt x="93" y="36"/>
                      <a:pt x="93" y="36"/>
                    </a:cubicBezTo>
                    <a:cubicBezTo>
                      <a:pt x="92" y="34"/>
                      <a:pt x="99" y="27"/>
                      <a:pt x="100" y="29"/>
                    </a:cubicBezTo>
                    <a:cubicBezTo>
                      <a:pt x="101" y="30"/>
                      <a:pt x="99" y="31"/>
                      <a:pt x="98" y="31"/>
                    </a:cubicBezTo>
                    <a:cubicBezTo>
                      <a:pt x="99" y="31"/>
                      <a:pt x="102" y="31"/>
                      <a:pt x="103" y="31"/>
                    </a:cubicBezTo>
                    <a:cubicBezTo>
                      <a:pt x="104" y="31"/>
                      <a:pt x="106" y="31"/>
                      <a:pt x="107" y="32"/>
                    </a:cubicBezTo>
                    <a:cubicBezTo>
                      <a:pt x="108" y="35"/>
                      <a:pt x="98" y="35"/>
                      <a:pt x="99" y="38"/>
                    </a:cubicBezTo>
                    <a:cubicBezTo>
                      <a:pt x="99" y="38"/>
                      <a:pt x="102" y="35"/>
                      <a:pt x="103" y="35"/>
                    </a:cubicBezTo>
                    <a:cubicBezTo>
                      <a:pt x="104" y="35"/>
                      <a:pt x="106" y="35"/>
                      <a:pt x="106" y="36"/>
                    </a:cubicBezTo>
                    <a:cubicBezTo>
                      <a:pt x="107" y="37"/>
                      <a:pt x="101" y="39"/>
                      <a:pt x="101" y="39"/>
                    </a:cubicBezTo>
                    <a:cubicBezTo>
                      <a:pt x="101" y="39"/>
                      <a:pt x="104" y="38"/>
                      <a:pt x="104" y="38"/>
                    </a:cubicBezTo>
                    <a:cubicBezTo>
                      <a:pt x="105" y="38"/>
                      <a:pt x="107" y="37"/>
                      <a:pt x="108" y="36"/>
                    </a:cubicBezTo>
                    <a:cubicBezTo>
                      <a:pt x="109" y="36"/>
                      <a:pt x="108" y="35"/>
                      <a:pt x="109" y="34"/>
                    </a:cubicBezTo>
                    <a:cubicBezTo>
                      <a:pt x="110" y="34"/>
                      <a:pt x="112" y="36"/>
                      <a:pt x="112" y="37"/>
                    </a:cubicBezTo>
                    <a:cubicBezTo>
                      <a:pt x="116" y="40"/>
                      <a:pt x="112" y="39"/>
                      <a:pt x="109" y="40"/>
                    </a:cubicBezTo>
                    <a:cubicBezTo>
                      <a:pt x="109" y="40"/>
                      <a:pt x="102" y="42"/>
                      <a:pt x="102" y="41"/>
                    </a:cubicBezTo>
                    <a:cubicBezTo>
                      <a:pt x="102" y="42"/>
                      <a:pt x="118" y="42"/>
                      <a:pt x="117" y="44"/>
                    </a:cubicBezTo>
                    <a:cubicBezTo>
                      <a:pt x="116" y="45"/>
                      <a:pt x="111" y="45"/>
                      <a:pt x="110" y="44"/>
                    </a:cubicBezTo>
                    <a:cubicBezTo>
                      <a:pt x="110" y="44"/>
                      <a:pt x="106" y="45"/>
                      <a:pt x="106" y="45"/>
                    </a:cubicBezTo>
                    <a:cubicBezTo>
                      <a:pt x="107" y="46"/>
                      <a:pt x="110" y="45"/>
                      <a:pt x="110" y="46"/>
                    </a:cubicBezTo>
                    <a:cubicBezTo>
                      <a:pt x="111" y="46"/>
                      <a:pt x="107" y="47"/>
                      <a:pt x="107" y="48"/>
                    </a:cubicBezTo>
                    <a:cubicBezTo>
                      <a:pt x="107" y="50"/>
                      <a:pt x="111" y="51"/>
                      <a:pt x="112" y="51"/>
                    </a:cubicBezTo>
                    <a:cubicBezTo>
                      <a:pt x="114" y="52"/>
                      <a:pt x="117" y="52"/>
                      <a:pt x="118" y="54"/>
                    </a:cubicBezTo>
                    <a:cubicBezTo>
                      <a:pt x="119" y="55"/>
                      <a:pt x="119" y="56"/>
                      <a:pt x="120" y="56"/>
                    </a:cubicBezTo>
                    <a:cubicBezTo>
                      <a:pt x="120" y="56"/>
                      <a:pt x="122" y="55"/>
                      <a:pt x="122" y="55"/>
                    </a:cubicBezTo>
                    <a:cubicBezTo>
                      <a:pt x="122" y="55"/>
                      <a:pt x="122" y="57"/>
                      <a:pt x="123" y="57"/>
                    </a:cubicBezTo>
                    <a:cubicBezTo>
                      <a:pt x="123" y="57"/>
                      <a:pt x="123" y="55"/>
                      <a:pt x="124" y="55"/>
                    </a:cubicBezTo>
                    <a:cubicBezTo>
                      <a:pt x="124" y="55"/>
                      <a:pt x="124" y="57"/>
                      <a:pt x="124" y="57"/>
                    </a:cubicBezTo>
                    <a:cubicBezTo>
                      <a:pt x="124" y="58"/>
                      <a:pt x="126" y="57"/>
                      <a:pt x="127" y="57"/>
                    </a:cubicBezTo>
                    <a:cubicBezTo>
                      <a:pt x="127" y="57"/>
                      <a:pt x="129" y="58"/>
                      <a:pt x="129" y="59"/>
                    </a:cubicBezTo>
                    <a:cubicBezTo>
                      <a:pt x="129" y="60"/>
                      <a:pt x="128" y="59"/>
                      <a:pt x="128" y="60"/>
                    </a:cubicBezTo>
                    <a:cubicBezTo>
                      <a:pt x="129" y="59"/>
                      <a:pt x="138" y="62"/>
                      <a:pt x="138" y="62"/>
                    </a:cubicBezTo>
                    <a:cubicBezTo>
                      <a:pt x="137" y="63"/>
                      <a:pt x="137" y="63"/>
                      <a:pt x="137" y="63"/>
                    </a:cubicBezTo>
                    <a:cubicBezTo>
                      <a:pt x="137" y="64"/>
                      <a:pt x="139" y="63"/>
                      <a:pt x="139" y="63"/>
                    </a:cubicBezTo>
                    <a:cubicBezTo>
                      <a:pt x="140" y="62"/>
                      <a:pt x="140" y="63"/>
                      <a:pt x="141" y="64"/>
                    </a:cubicBezTo>
                    <a:cubicBezTo>
                      <a:pt x="142" y="64"/>
                      <a:pt x="144" y="66"/>
                      <a:pt x="143" y="67"/>
                    </a:cubicBezTo>
                    <a:cubicBezTo>
                      <a:pt x="143" y="67"/>
                      <a:pt x="141" y="67"/>
                      <a:pt x="141" y="67"/>
                    </a:cubicBezTo>
                    <a:cubicBezTo>
                      <a:pt x="141" y="68"/>
                      <a:pt x="143" y="68"/>
                      <a:pt x="142" y="69"/>
                    </a:cubicBezTo>
                    <a:cubicBezTo>
                      <a:pt x="142" y="69"/>
                      <a:pt x="139" y="69"/>
                      <a:pt x="139" y="69"/>
                    </a:cubicBezTo>
                    <a:cubicBezTo>
                      <a:pt x="137" y="70"/>
                      <a:pt x="139" y="70"/>
                      <a:pt x="139" y="71"/>
                    </a:cubicBezTo>
                    <a:cubicBezTo>
                      <a:pt x="140" y="73"/>
                      <a:pt x="136" y="71"/>
                      <a:pt x="135" y="71"/>
                    </a:cubicBezTo>
                    <a:cubicBezTo>
                      <a:pt x="136" y="72"/>
                      <a:pt x="138" y="73"/>
                      <a:pt x="137" y="74"/>
                    </a:cubicBezTo>
                    <a:cubicBezTo>
                      <a:pt x="136" y="74"/>
                      <a:pt x="132" y="74"/>
                      <a:pt x="133" y="73"/>
                    </a:cubicBezTo>
                    <a:cubicBezTo>
                      <a:pt x="132" y="74"/>
                      <a:pt x="135" y="76"/>
                      <a:pt x="134" y="77"/>
                    </a:cubicBezTo>
                    <a:cubicBezTo>
                      <a:pt x="133" y="77"/>
                      <a:pt x="133" y="75"/>
                      <a:pt x="132" y="76"/>
                    </a:cubicBezTo>
                    <a:cubicBezTo>
                      <a:pt x="131" y="77"/>
                      <a:pt x="135" y="82"/>
                      <a:pt x="131" y="79"/>
                    </a:cubicBezTo>
                    <a:cubicBezTo>
                      <a:pt x="131" y="79"/>
                      <a:pt x="128" y="77"/>
                      <a:pt x="128" y="77"/>
                    </a:cubicBezTo>
                    <a:cubicBezTo>
                      <a:pt x="127" y="78"/>
                      <a:pt x="127" y="79"/>
                      <a:pt x="126" y="79"/>
                    </a:cubicBezTo>
                    <a:cubicBezTo>
                      <a:pt x="126" y="78"/>
                      <a:pt x="127" y="77"/>
                      <a:pt x="127" y="76"/>
                    </a:cubicBezTo>
                    <a:cubicBezTo>
                      <a:pt x="127" y="77"/>
                      <a:pt x="125" y="77"/>
                      <a:pt x="125" y="77"/>
                    </a:cubicBezTo>
                    <a:cubicBezTo>
                      <a:pt x="124" y="76"/>
                      <a:pt x="126" y="75"/>
                      <a:pt x="125" y="74"/>
                    </a:cubicBezTo>
                    <a:cubicBezTo>
                      <a:pt x="125" y="74"/>
                      <a:pt x="123" y="75"/>
                      <a:pt x="123" y="75"/>
                    </a:cubicBezTo>
                    <a:cubicBezTo>
                      <a:pt x="122" y="74"/>
                      <a:pt x="123" y="72"/>
                      <a:pt x="123" y="72"/>
                    </a:cubicBezTo>
                    <a:cubicBezTo>
                      <a:pt x="124" y="72"/>
                      <a:pt x="128" y="70"/>
                      <a:pt x="127" y="70"/>
                    </a:cubicBezTo>
                    <a:cubicBezTo>
                      <a:pt x="126" y="69"/>
                      <a:pt x="122" y="73"/>
                      <a:pt x="120" y="72"/>
                    </a:cubicBezTo>
                    <a:cubicBezTo>
                      <a:pt x="120" y="72"/>
                      <a:pt x="123" y="69"/>
                      <a:pt x="122" y="69"/>
                    </a:cubicBezTo>
                    <a:cubicBezTo>
                      <a:pt x="121" y="69"/>
                      <a:pt x="120" y="71"/>
                      <a:pt x="119" y="70"/>
                    </a:cubicBezTo>
                    <a:cubicBezTo>
                      <a:pt x="118" y="69"/>
                      <a:pt x="117" y="69"/>
                      <a:pt x="116" y="68"/>
                    </a:cubicBezTo>
                    <a:cubicBezTo>
                      <a:pt x="115" y="67"/>
                      <a:pt x="114" y="66"/>
                      <a:pt x="113" y="67"/>
                    </a:cubicBezTo>
                    <a:cubicBezTo>
                      <a:pt x="113" y="68"/>
                      <a:pt x="113" y="68"/>
                      <a:pt x="113" y="69"/>
                    </a:cubicBezTo>
                    <a:cubicBezTo>
                      <a:pt x="113" y="69"/>
                      <a:pt x="112" y="69"/>
                      <a:pt x="112" y="69"/>
                    </a:cubicBezTo>
                    <a:cubicBezTo>
                      <a:pt x="112" y="70"/>
                      <a:pt x="116" y="72"/>
                      <a:pt x="112" y="72"/>
                    </a:cubicBezTo>
                    <a:cubicBezTo>
                      <a:pt x="111" y="72"/>
                      <a:pt x="107" y="71"/>
                      <a:pt x="108" y="70"/>
                    </a:cubicBezTo>
                    <a:cubicBezTo>
                      <a:pt x="107" y="72"/>
                      <a:pt x="111" y="74"/>
                      <a:pt x="112" y="75"/>
                    </a:cubicBezTo>
                    <a:cubicBezTo>
                      <a:pt x="114" y="75"/>
                      <a:pt x="114" y="78"/>
                      <a:pt x="115" y="79"/>
                    </a:cubicBezTo>
                    <a:cubicBezTo>
                      <a:pt x="116" y="80"/>
                      <a:pt x="116" y="81"/>
                      <a:pt x="117" y="81"/>
                    </a:cubicBezTo>
                    <a:cubicBezTo>
                      <a:pt x="118" y="81"/>
                      <a:pt x="117" y="80"/>
                      <a:pt x="118" y="80"/>
                    </a:cubicBezTo>
                    <a:cubicBezTo>
                      <a:pt x="118" y="80"/>
                      <a:pt x="119" y="81"/>
                      <a:pt x="119" y="82"/>
                    </a:cubicBezTo>
                    <a:cubicBezTo>
                      <a:pt x="120" y="83"/>
                      <a:pt x="120" y="82"/>
                      <a:pt x="121" y="81"/>
                    </a:cubicBezTo>
                    <a:cubicBezTo>
                      <a:pt x="122" y="81"/>
                      <a:pt x="121" y="85"/>
                      <a:pt x="122" y="84"/>
                    </a:cubicBezTo>
                    <a:cubicBezTo>
                      <a:pt x="123" y="84"/>
                      <a:pt x="122" y="83"/>
                      <a:pt x="123" y="82"/>
                    </a:cubicBezTo>
                    <a:cubicBezTo>
                      <a:pt x="123" y="82"/>
                      <a:pt x="123" y="84"/>
                      <a:pt x="123" y="85"/>
                    </a:cubicBezTo>
                    <a:cubicBezTo>
                      <a:pt x="123" y="86"/>
                      <a:pt x="123" y="86"/>
                      <a:pt x="124" y="87"/>
                    </a:cubicBezTo>
                    <a:cubicBezTo>
                      <a:pt x="125" y="87"/>
                      <a:pt x="126" y="88"/>
                      <a:pt x="126" y="89"/>
                    </a:cubicBezTo>
                    <a:cubicBezTo>
                      <a:pt x="127" y="89"/>
                      <a:pt x="128" y="93"/>
                      <a:pt x="128" y="93"/>
                    </a:cubicBezTo>
                    <a:cubicBezTo>
                      <a:pt x="127" y="92"/>
                      <a:pt x="127" y="91"/>
                      <a:pt x="127" y="91"/>
                    </a:cubicBezTo>
                    <a:cubicBezTo>
                      <a:pt x="126" y="91"/>
                      <a:pt x="127" y="95"/>
                      <a:pt x="127" y="95"/>
                    </a:cubicBezTo>
                    <a:cubicBezTo>
                      <a:pt x="127" y="95"/>
                      <a:pt x="125" y="91"/>
                      <a:pt x="124" y="90"/>
                    </a:cubicBezTo>
                    <a:cubicBezTo>
                      <a:pt x="124" y="90"/>
                      <a:pt x="125" y="94"/>
                      <a:pt x="126" y="95"/>
                    </a:cubicBezTo>
                    <a:cubicBezTo>
                      <a:pt x="126" y="98"/>
                      <a:pt x="124" y="95"/>
                      <a:pt x="124" y="96"/>
                    </a:cubicBezTo>
                    <a:cubicBezTo>
                      <a:pt x="123" y="97"/>
                      <a:pt x="128" y="99"/>
                      <a:pt x="128" y="100"/>
                    </a:cubicBezTo>
                    <a:cubicBezTo>
                      <a:pt x="128" y="101"/>
                      <a:pt x="119" y="95"/>
                      <a:pt x="118" y="95"/>
                    </a:cubicBezTo>
                    <a:cubicBezTo>
                      <a:pt x="118" y="95"/>
                      <a:pt x="118" y="96"/>
                      <a:pt x="118" y="96"/>
                    </a:cubicBezTo>
                    <a:cubicBezTo>
                      <a:pt x="118" y="97"/>
                      <a:pt x="116" y="93"/>
                      <a:pt x="115" y="93"/>
                    </a:cubicBezTo>
                    <a:cubicBezTo>
                      <a:pt x="115" y="93"/>
                      <a:pt x="116" y="95"/>
                      <a:pt x="116" y="95"/>
                    </a:cubicBezTo>
                    <a:cubicBezTo>
                      <a:pt x="115" y="96"/>
                      <a:pt x="113" y="92"/>
                      <a:pt x="112" y="91"/>
                    </a:cubicBezTo>
                    <a:cubicBezTo>
                      <a:pt x="111" y="90"/>
                      <a:pt x="111" y="92"/>
                      <a:pt x="110" y="93"/>
                    </a:cubicBezTo>
                    <a:cubicBezTo>
                      <a:pt x="110" y="94"/>
                      <a:pt x="108" y="90"/>
                      <a:pt x="108" y="90"/>
                    </a:cubicBezTo>
                    <a:cubicBezTo>
                      <a:pt x="108" y="90"/>
                      <a:pt x="105" y="90"/>
                      <a:pt x="105" y="90"/>
                    </a:cubicBezTo>
                    <a:cubicBezTo>
                      <a:pt x="105" y="91"/>
                      <a:pt x="106" y="92"/>
                      <a:pt x="107" y="92"/>
                    </a:cubicBezTo>
                    <a:cubicBezTo>
                      <a:pt x="108" y="93"/>
                      <a:pt x="108" y="93"/>
                      <a:pt x="109" y="94"/>
                    </a:cubicBezTo>
                    <a:cubicBezTo>
                      <a:pt x="110" y="95"/>
                      <a:pt x="112" y="96"/>
                      <a:pt x="114" y="97"/>
                    </a:cubicBezTo>
                    <a:cubicBezTo>
                      <a:pt x="116" y="99"/>
                      <a:pt x="117" y="100"/>
                      <a:pt x="118" y="102"/>
                    </a:cubicBezTo>
                    <a:cubicBezTo>
                      <a:pt x="120" y="105"/>
                      <a:pt x="120" y="105"/>
                      <a:pt x="117" y="104"/>
                    </a:cubicBezTo>
                    <a:cubicBezTo>
                      <a:pt x="113" y="102"/>
                      <a:pt x="106" y="103"/>
                      <a:pt x="103" y="99"/>
                    </a:cubicBezTo>
                    <a:cubicBezTo>
                      <a:pt x="102" y="97"/>
                      <a:pt x="99" y="99"/>
                      <a:pt x="97" y="97"/>
                    </a:cubicBezTo>
                    <a:cubicBezTo>
                      <a:pt x="96" y="96"/>
                      <a:pt x="90" y="94"/>
                      <a:pt x="90" y="93"/>
                    </a:cubicBezTo>
                    <a:cubicBezTo>
                      <a:pt x="90" y="92"/>
                      <a:pt x="93" y="93"/>
                      <a:pt x="93" y="92"/>
                    </a:cubicBezTo>
                    <a:cubicBezTo>
                      <a:pt x="94" y="91"/>
                      <a:pt x="91" y="90"/>
                      <a:pt x="91" y="90"/>
                    </a:cubicBezTo>
                    <a:cubicBezTo>
                      <a:pt x="88" y="89"/>
                      <a:pt x="86" y="87"/>
                      <a:pt x="84" y="86"/>
                    </a:cubicBezTo>
                    <a:cubicBezTo>
                      <a:pt x="83" y="85"/>
                      <a:pt x="84" y="84"/>
                      <a:pt x="82" y="84"/>
                    </a:cubicBezTo>
                    <a:cubicBezTo>
                      <a:pt x="82" y="83"/>
                      <a:pt x="77" y="83"/>
                      <a:pt x="77" y="83"/>
                    </a:cubicBezTo>
                    <a:cubicBezTo>
                      <a:pt x="77" y="84"/>
                      <a:pt x="78" y="82"/>
                      <a:pt x="77" y="83"/>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243" name="Freeform 549">
                <a:extLst>
                  <a:ext uri="{FF2B5EF4-FFF2-40B4-BE49-F238E27FC236}">
                    <a16:creationId xmlns:a16="http://schemas.microsoft.com/office/drawing/2014/main" id="{5BF5A596-19D4-71FA-6F15-1D52A3E4A791}"/>
                  </a:ext>
                </a:extLst>
              </p:cNvPr>
              <p:cNvSpPr>
                <a:spLocks/>
              </p:cNvSpPr>
              <p:nvPr/>
            </p:nvSpPr>
            <p:spPr bwMode="auto">
              <a:xfrm>
                <a:off x="3959931" y="2299667"/>
                <a:ext cx="32188" cy="11355"/>
              </a:xfrm>
              <a:custGeom>
                <a:avLst/>
                <a:gdLst>
                  <a:gd name="T0" fmla="*/ 5 w 6"/>
                  <a:gd name="T1" fmla="*/ 1 h 2"/>
                  <a:gd name="T2" fmla="*/ 1 w 6"/>
                  <a:gd name="T3" fmla="*/ 0 h 2"/>
                  <a:gd name="T4" fmla="*/ 5 w 6"/>
                  <a:gd name="T5" fmla="*/ 1 h 2"/>
                </a:gdLst>
                <a:ahLst/>
                <a:cxnLst>
                  <a:cxn ang="0">
                    <a:pos x="T0" y="T1"/>
                  </a:cxn>
                  <a:cxn ang="0">
                    <a:pos x="T2" y="T3"/>
                  </a:cxn>
                  <a:cxn ang="0">
                    <a:pos x="T4" y="T5"/>
                  </a:cxn>
                </a:cxnLst>
                <a:rect l="0" t="0" r="r" b="b"/>
                <a:pathLst>
                  <a:path w="6" h="2">
                    <a:moveTo>
                      <a:pt x="5" y="1"/>
                    </a:moveTo>
                    <a:cubicBezTo>
                      <a:pt x="5" y="2"/>
                      <a:pt x="0" y="0"/>
                      <a:pt x="1" y="0"/>
                    </a:cubicBezTo>
                    <a:cubicBezTo>
                      <a:pt x="3" y="0"/>
                      <a:pt x="6" y="0"/>
                      <a:pt x="5" y="1"/>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244" name="Freeform 550">
                <a:extLst>
                  <a:ext uri="{FF2B5EF4-FFF2-40B4-BE49-F238E27FC236}">
                    <a16:creationId xmlns:a16="http://schemas.microsoft.com/office/drawing/2014/main" id="{2C754C49-2144-9F23-8E01-93DAEFC5908B}"/>
                  </a:ext>
                </a:extLst>
              </p:cNvPr>
              <p:cNvSpPr>
                <a:spLocks/>
              </p:cNvSpPr>
              <p:nvPr/>
            </p:nvSpPr>
            <p:spPr bwMode="auto">
              <a:xfrm>
                <a:off x="3865154" y="2055552"/>
                <a:ext cx="42917" cy="11355"/>
              </a:xfrm>
              <a:custGeom>
                <a:avLst/>
                <a:gdLst>
                  <a:gd name="T0" fmla="*/ 7 w 8"/>
                  <a:gd name="T1" fmla="*/ 1 h 2"/>
                  <a:gd name="T2" fmla="*/ 2 w 8"/>
                  <a:gd name="T3" fmla="*/ 2 h 2"/>
                  <a:gd name="T4" fmla="*/ 3 w 8"/>
                  <a:gd name="T5" fmla="*/ 0 h 2"/>
                  <a:gd name="T6" fmla="*/ 7 w 8"/>
                  <a:gd name="T7" fmla="*/ 1 h 2"/>
                  <a:gd name="T8" fmla="*/ 7 w 8"/>
                  <a:gd name="T9" fmla="*/ 1 h 2"/>
                </a:gdLst>
                <a:ahLst/>
                <a:cxnLst>
                  <a:cxn ang="0">
                    <a:pos x="T0" y="T1"/>
                  </a:cxn>
                  <a:cxn ang="0">
                    <a:pos x="T2" y="T3"/>
                  </a:cxn>
                  <a:cxn ang="0">
                    <a:pos x="T4" y="T5"/>
                  </a:cxn>
                  <a:cxn ang="0">
                    <a:pos x="T6" y="T7"/>
                  </a:cxn>
                  <a:cxn ang="0">
                    <a:pos x="T8" y="T9"/>
                  </a:cxn>
                </a:cxnLst>
                <a:rect l="0" t="0" r="r" b="b"/>
                <a:pathLst>
                  <a:path w="8" h="2">
                    <a:moveTo>
                      <a:pt x="7" y="1"/>
                    </a:moveTo>
                    <a:cubicBezTo>
                      <a:pt x="8" y="2"/>
                      <a:pt x="3" y="2"/>
                      <a:pt x="2" y="2"/>
                    </a:cubicBezTo>
                    <a:cubicBezTo>
                      <a:pt x="0" y="1"/>
                      <a:pt x="2" y="0"/>
                      <a:pt x="3" y="0"/>
                    </a:cubicBezTo>
                    <a:cubicBezTo>
                      <a:pt x="5" y="0"/>
                      <a:pt x="7" y="0"/>
                      <a:pt x="7" y="1"/>
                    </a:cubicBezTo>
                    <a:cubicBezTo>
                      <a:pt x="8" y="2"/>
                      <a:pt x="7" y="0"/>
                      <a:pt x="7" y="1"/>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245" name="Freeform 551">
                <a:extLst>
                  <a:ext uri="{FF2B5EF4-FFF2-40B4-BE49-F238E27FC236}">
                    <a16:creationId xmlns:a16="http://schemas.microsoft.com/office/drawing/2014/main" id="{C8BED8A7-B419-310F-BB93-3BA09153D2DC}"/>
                  </a:ext>
                </a:extLst>
              </p:cNvPr>
              <p:cNvSpPr>
                <a:spLocks/>
              </p:cNvSpPr>
              <p:nvPr/>
            </p:nvSpPr>
            <p:spPr bwMode="auto">
              <a:xfrm>
                <a:off x="3802565" y="2044198"/>
                <a:ext cx="62589" cy="54878"/>
              </a:xfrm>
              <a:custGeom>
                <a:avLst/>
                <a:gdLst>
                  <a:gd name="T0" fmla="*/ 10 w 12"/>
                  <a:gd name="T1" fmla="*/ 7 h 10"/>
                  <a:gd name="T2" fmla="*/ 3 w 12"/>
                  <a:gd name="T3" fmla="*/ 9 h 10"/>
                  <a:gd name="T4" fmla="*/ 2 w 12"/>
                  <a:gd name="T5" fmla="*/ 2 h 10"/>
                  <a:gd name="T6" fmla="*/ 9 w 12"/>
                  <a:gd name="T7" fmla="*/ 0 h 10"/>
                  <a:gd name="T8" fmla="*/ 10 w 12"/>
                  <a:gd name="T9" fmla="*/ 7 h 10"/>
                  <a:gd name="T10" fmla="*/ 10 w 12"/>
                  <a:gd name="T11" fmla="*/ 7 h 10"/>
                </a:gdLst>
                <a:ahLst/>
                <a:cxnLst>
                  <a:cxn ang="0">
                    <a:pos x="T0" y="T1"/>
                  </a:cxn>
                  <a:cxn ang="0">
                    <a:pos x="T2" y="T3"/>
                  </a:cxn>
                  <a:cxn ang="0">
                    <a:pos x="T4" y="T5"/>
                  </a:cxn>
                  <a:cxn ang="0">
                    <a:pos x="T6" y="T7"/>
                  </a:cxn>
                  <a:cxn ang="0">
                    <a:pos x="T8" y="T9"/>
                  </a:cxn>
                  <a:cxn ang="0">
                    <a:pos x="T10" y="T11"/>
                  </a:cxn>
                </a:cxnLst>
                <a:rect l="0" t="0" r="r" b="b"/>
                <a:pathLst>
                  <a:path w="12" h="10">
                    <a:moveTo>
                      <a:pt x="10" y="7"/>
                    </a:moveTo>
                    <a:cubicBezTo>
                      <a:pt x="8" y="8"/>
                      <a:pt x="6" y="10"/>
                      <a:pt x="3" y="9"/>
                    </a:cubicBezTo>
                    <a:cubicBezTo>
                      <a:pt x="0" y="7"/>
                      <a:pt x="0" y="4"/>
                      <a:pt x="2" y="2"/>
                    </a:cubicBezTo>
                    <a:cubicBezTo>
                      <a:pt x="3" y="0"/>
                      <a:pt x="7" y="0"/>
                      <a:pt x="9" y="0"/>
                    </a:cubicBezTo>
                    <a:cubicBezTo>
                      <a:pt x="11" y="0"/>
                      <a:pt x="12" y="5"/>
                      <a:pt x="10" y="7"/>
                    </a:cubicBezTo>
                    <a:cubicBezTo>
                      <a:pt x="9" y="8"/>
                      <a:pt x="12" y="6"/>
                      <a:pt x="10" y="7"/>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246" name="Freeform 552">
                <a:extLst>
                  <a:ext uri="{FF2B5EF4-FFF2-40B4-BE49-F238E27FC236}">
                    <a16:creationId xmlns:a16="http://schemas.microsoft.com/office/drawing/2014/main" id="{D4E7FAA4-CE4E-307E-69A1-FD76803B8F02}"/>
                  </a:ext>
                </a:extLst>
              </p:cNvPr>
              <p:cNvSpPr>
                <a:spLocks/>
              </p:cNvSpPr>
              <p:nvPr/>
            </p:nvSpPr>
            <p:spPr bwMode="auto">
              <a:xfrm>
                <a:off x="3745341" y="1994996"/>
                <a:ext cx="35765" cy="20817"/>
              </a:xfrm>
              <a:custGeom>
                <a:avLst/>
                <a:gdLst>
                  <a:gd name="T0" fmla="*/ 1 w 7"/>
                  <a:gd name="T1" fmla="*/ 4 h 4"/>
                  <a:gd name="T2" fmla="*/ 5 w 7"/>
                  <a:gd name="T3" fmla="*/ 0 h 4"/>
                  <a:gd name="T4" fmla="*/ 1 w 7"/>
                  <a:gd name="T5" fmla="*/ 4 h 4"/>
                </a:gdLst>
                <a:ahLst/>
                <a:cxnLst>
                  <a:cxn ang="0">
                    <a:pos x="T0" y="T1"/>
                  </a:cxn>
                  <a:cxn ang="0">
                    <a:pos x="T2" y="T3"/>
                  </a:cxn>
                  <a:cxn ang="0">
                    <a:pos x="T4" y="T5"/>
                  </a:cxn>
                </a:cxnLst>
                <a:rect l="0" t="0" r="r" b="b"/>
                <a:pathLst>
                  <a:path w="7" h="4">
                    <a:moveTo>
                      <a:pt x="1" y="4"/>
                    </a:moveTo>
                    <a:cubicBezTo>
                      <a:pt x="0" y="4"/>
                      <a:pt x="4" y="0"/>
                      <a:pt x="5" y="0"/>
                    </a:cubicBezTo>
                    <a:cubicBezTo>
                      <a:pt x="7" y="1"/>
                      <a:pt x="3" y="4"/>
                      <a:pt x="1" y="4"/>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247" name="Freeform 553">
                <a:extLst>
                  <a:ext uri="{FF2B5EF4-FFF2-40B4-BE49-F238E27FC236}">
                    <a16:creationId xmlns:a16="http://schemas.microsoft.com/office/drawing/2014/main" id="{267DA354-4099-3339-4DF7-059D3346455F}"/>
                  </a:ext>
                </a:extLst>
              </p:cNvPr>
              <p:cNvSpPr>
                <a:spLocks/>
              </p:cNvSpPr>
              <p:nvPr/>
            </p:nvSpPr>
            <p:spPr bwMode="auto">
              <a:xfrm>
                <a:off x="3797201" y="1989318"/>
                <a:ext cx="32188" cy="17031"/>
              </a:xfrm>
              <a:custGeom>
                <a:avLst/>
                <a:gdLst>
                  <a:gd name="T0" fmla="*/ 2 w 6"/>
                  <a:gd name="T1" fmla="*/ 3 h 3"/>
                  <a:gd name="T2" fmla="*/ 2 w 6"/>
                  <a:gd name="T3" fmla="*/ 1 h 3"/>
                  <a:gd name="T4" fmla="*/ 2 w 6"/>
                  <a:gd name="T5" fmla="*/ 3 h 3"/>
                </a:gdLst>
                <a:ahLst/>
                <a:cxnLst>
                  <a:cxn ang="0">
                    <a:pos x="T0" y="T1"/>
                  </a:cxn>
                  <a:cxn ang="0">
                    <a:pos x="T2" y="T3"/>
                  </a:cxn>
                  <a:cxn ang="0">
                    <a:pos x="T4" y="T5"/>
                  </a:cxn>
                </a:cxnLst>
                <a:rect l="0" t="0" r="r" b="b"/>
                <a:pathLst>
                  <a:path w="6" h="3">
                    <a:moveTo>
                      <a:pt x="2" y="3"/>
                    </a:moveTo>
                    <a:cubicBezTo>
                      <a:pt x="2" y="3"/>
                      <a:pt x="0" y="1"/>
                      <a:pt x="2" y="1"/>
                    </a:cubicBezTo>
                    <a:cubicBezTo>
                      <a:pt x="3" y="0"/>
                      <a:pt x="6" y="3"/>
                      <a:pt x="2" y="3"/>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248" name="Freeform 554">
                <a:extLst>
                  <a:ext uri="{FF2B5EF4-FFF2-40B4-BE49-F238E27FC236}">
                    <a16:creationId xmlns:a16="http://schemas.microsoft.com/office/drawing/2014/main" id="{D52A6C0E-64B2-F2AA-DA3C-0E0FEED8FFB9}"/>
                  </a:ext>
                </a:extLst>
              </p:cNvPr>
              <p:cNvSpPr>
                <a:spLocks/>
              </p:cNvSpPr>
              <p:nvPr/>
            </p:nvSpPr>
            <p:spPr bwMode="auto">
              <a:xfrm>
                <a:off x="3766800" y="1977965"/>
                <a:ext cx="25036" cy="11355"/>
              </a:xfrm>
              <a:custGeom>
                <a:avLst/>
                <a:gdLst>
                  <a:gd name="T0" fmla="*/ 0 w 5"/>
                  <a:gd name="T1" fmla="*/ 1 h 2"/>
                  <a:gd name="T2" fmla="*/ 4 w 5"/>
                  <a:gd name="T3" fmla="*/ 0 h 2"/>
                  <a:gd name="T4" fmla="*/ 0 w 5"/>
                  <a:gd name="T5" fmla="*/ 1 h 2"/>
                </a:gdLst>
                <a:ahLst/>
                <a:cxnLst>
                  <a:cxn ang="0">
                    <a:pos x="T0" y="T1"/>
                  </a:cxn>
                  <a:cxn ang="0">
                    <a:pos x="T2" y="T3"/>
                  </a:cxn>
                  <a:cxn ang="0">
                    <a:pos x="T4" y="T5"/>
                  </a:cxn>
                </a:cxnLst>
                <a:rect l="0" t="0" r="r" b="b"/>
                <a:pathLst>
                  <a:path w="5" h="2">
                    <a:moveTo>
                      <a:pt x="0" y="1"/>
                    </a:moveTo>
                    <a:cubicBezTo>
                      <a:pt x="2" y="2"/>
                      <a:pt x="5" y="1"/>
                      <a:pt x="4" y="0"/>
                    </a:cubicBezTo>
                    <a:cubicBezTo>
                      <a:pt x="2" y="0"/>
                      <a:pt x="0" y="1"/>
                      <a:pt x="0" y="1"/>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250" name="Freeform 555">
                <a:extLst>
                  <a:ext uri="{FF2B5EF4-FFF2-40B4-BE49-F238E27FC236}">
                    <a16:creationId xmlns:a16="http://schemas.microsoft.com/office/drawing/2014/main" id="{9430B4C0-6DE2-DE9B-79C9-D490E05C0668}"/>
                  </a:ext>
                </a:extLst>
              </p:cNvPr>
              <p:cNvSpPr>
                <a:spLocks/>
              </p:cNvSpPr>
              <p:nvPr/>
            </p:nvSpPr>
            <p:spPr bwMode="auto">
              <a:xfrm>
                <a:off x="3702423" y="1766019"/>
                <a:ext cx="137695" cy="62449"/>
              </a:xfrm>
              <a:custGeom>
                <a:avLst/>
                <a:gdLst>
                  <a:gd name="T0" fmla="*/ 25 w 26"/>
                  <a:gd name="T1" fmla="*/ 9 h 11"/>
                  <a:gd name="T2" fmla="*/ 18 w 26"/>
                  <a:gd name="T3" fmla="*/ 8 h 11"/>
                  <a:gd name="T4" fmla="*/ 10 w 26"/>
                  <a:gd name="T5" fmla="*/ 10 h 11"/>
                  <a:gd name="T6" fmla="*/ 3 w 26"/>
                  <a:gd name="T7" fmla="*/ 6 h 11"/>
                  <a:gd name="T8" fmla="*/ 2 w 26"/>
                  <a:gd name="T9" fmla="*/ 1 h 11"/>
                  <a:gd name="T10" fmla="*/ 8 w 26"/>
                  <a:gd name="T11" fmla="*/ 2 h 11"/>
                  <a:gd name="T12" fmla="*/ 17 w 26"/>
                  <a:gd name="T13" fmla="*/ 2 h 11"/>
                  <a:gd name="T14" fmla="*/ 22 w 26"/>
                  <a:gd name="T15" fmla="*/ 5 h 11"/>
                  <a:gd name="T16" fmla="*/ 25 w 26"/>
                  <a:gd name="T17" fmla="*/ 9 h 11"/>
                  <a:gd name="T18" fmla="*/ 25 w 26"/>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1">
                    <a:moveTo>
                      <a:pt x="25" y="9"/>
                    </a:moveTo>
                    <a:cubicBezTo>
                      <a:pt x="22" y="9"/>
                      <a:pt x="20" y="8"/>
                      <a:pt x="18" y="8"/>
                    </a:cubicBezTo>
                    <a:cubicBezTo>
                      <a:pt x="15" y="8"/>
                      <a:pt x="13" y="10"/>
                      <a:pt x="10" y="10"/>
                    </a:cubicBezTo>
                    <a:cubicBezTo>
                      <a:pt x="7" y="11"/>
                      <a:pt x="6" y="7"/>
                      <a:pt x="3" y="6"/>
                    </a:cubicBezTo>
                    <a:cubicBezTo>
                      <a:pt x="2" y="5"/>
                      <a:pt x="0" y="3"/>
                      <a:pt x="2" y="1"/>
                    </a:cubicBezTo>
                    <a:cubicBezTo>
                      <a:pt x="3" y="0"/>
                      <a:pt x="7" y="2"/>
                      <a:pt x="8" y="2"/>
                    </a:cubicBezTo>
                    <a:cubicBezTo>
                      <a:pt x="11" y="3"/>
                      <a:pt x="14" y="1"/>
                      <a:pt x="17" y="2"/>
                    </a:cubicBezTo>
                    <a:cubicBezTo>
                      <a:pt x="19" y="2"/>
                      <a:pt x="20" y="4"/>
                      <a:pt x="22" y="5"/>
                    </a:cubicBezTo>
                    <a:cubicBezTo>
                      <a:pt x="22" y="6"/>
                      <a:pt x="25" y="9"/>
                      <a:pt x="25" y="9"/>
                    </a:cubicBezTo>
                    <a:cubicBezTo>
                      <a:pt x="23" y="9"/>
                      <a:pt x="26" y="9"/>
                      <a:pt x="25" y="9"/>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251" name="Freeform 569">
                <a:extLst>
                  <a:ext uri="{FF2B5EF4-FFF2-40B4-BE49-F238E27FC236}">
                    <a16:creationId xmlns:a16="http://schemas.microsoft.com/office/drawing/2014/main" id="{6DD0A276-DE52-4C27-F756-A49E07066F99}"/>
                  </a:ext>
                </a:extLst>
              </p:cNvPr>
              <p:cNvSpPr>
                <a:spLocks/>
              </p:cNvSpPr>
              <p:nvPr/>
            </p:nvSpPr>
            <p:spPr bwMode="auto">
              <a:xfrm>
                <a:off x="3226747" y="1966609"/>
                <a:ext cx="109084" cy="71909"/>
              </a:xfrm>
              <a:custGeom>
                <a:avLst/>
                <a:gdLst>
                  <a:gd name="T0" fmla="*/ 19 w 21"/>
                  <a:gd name="T1" fmla="*/ 9 h 13"/>
                  <a:gd name="T2" fmla="*/ 18 w 21"/>
                  <a:gd name="T3" fmla="*/ 7 h 13"/>
                  <a:gd name="T4" fmla="*/ 14 w 21"/>
                  <a:gd name="T5" fmla="*/ 4 h 13"/>
                  <a:gd name="T6" fmla="*/ 8 w 21"/>
                  <a:gd name="T7" fmla="*/ 1 h 13"/>
                  <a:gd name="T8" fmla="*/ 5 w 21"/>
                  <a:gd name="T9" fmla="*/ 6 h 13"/>
                  <a:gd name="T10" fmla="*/ 0 w 21"/>
                  <a:gd name="T11" fmla="*/ 8 h 13"/>
                  <a:gd name="T12" fmla="*/ 7 w 21"/>
                  <a:gd name="T13" fmla="*/ 11 h 13"/>
                  <a:gd name="T14" fmla="*/ 15 w 21"/>
                  <a:gd name="T15" fmla="*/ 12 h 13"/>
                  <a:gd name="T16" fmla="*/ 20 w 21"/>
                  <a:gd name="T17" fmla="*/ 9 h 13"/>
                  <a:gd name="T18" fmla="*/ 19 w 21"/>
                  <a:gd name="T19" fmla="*/ 9 h 13"/>
                  <a:gd name="T20" fmla="*/ 19 w 21"/>
                  <a:gd name="T21"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3">
                    <a:moveTo>
                      <a:pt x="19" y="9"/>
                    </a:moveTo>
                    <a:cubicBezTo>
                      <a:pt x="15" y="10"/>
                      <a:pt x="19" y="8"/>
                      <a:pt x="18" y="7"/>
                    </a:cubicBezTo>
                    <a:cubicBezTo>
                      <a:pt x="17" y="7"/>
                      <a:pt x="15" y="4"/>
                      <a:pt x="14" y="4"/>
                    </a:cubicBezTo>
                    <a:cubicBezTo>
                      <a:pt x="12" y="4"/>
                      <a:pt x="10" y="1"/>
                      <a:pt x="8" y="1"/>
                    </a:cubicBezTo>
                    <a:cubicBezTo>
                      <a:pt x="6" y="0"/>
                      <a:pt x="6" y="5"/>
                      <a:pt x="5" y="6"/>
                    </a:cubicBezTo>
                    <a:cubicBezTo>
                      <a:pt x="4" y="6"/>
                      <a:pt x="0" y="6"/>
                      <a:pt x="0" y="8"/>
                    </a:cubicBezTo>
                    <a:cubicBezTo>
                      <a:pt x="1" y="10"/>
                      <a:pt x="6" y="11"/>
                      <a:pt x="7" y="11"/>
                    </a:cubicBezTo>
                    <a:cubicBezTo>
                      <a:pt x="9" y="12"/>
                      <a:pt x="13" y="13"/>
                      <a:pt x="15" y="12"/>
                    </a:cubicBezTo>
                    <a:cubicBezTo>
                      <a:pt x="15" y="12"/>
                      <a:pt x="20" y="10"/>
                      <a:pt x="20" y="9"/>
                    </a:cubicBezTo>
                    <a:cubicBezTo>
                      <a:pt x="20" y="9"/>
                      <a:pt x="19" y="9"/>
                      <a:pt x="19" y="9"/>
                    </a:cubicBezTo>
                    <a:cubicBezTo>
                      <a:pt x="18" y="10"/>
                      <a:pt x="21" y="9"/>
                      <a:pt x="19" y="9"/>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252" name="Freeform 570">
                <a:extLst>
                  <a:ext uri="{FF2B5EF4-FFF2-40B4-BE49-F238E27FC236}">
                    <a16:creationId xmlns:a16="http://schemas.microsoft.com/office/drawing/2014/main" id="{F93277B5-A709-6CB0-32D2-F97536174939}"/>
                  </a:ext>
                </a:extLst>
              </p:cNvPr>
              <p:cNvSpPr>
                <a:spLocks/>
              </p:cNvSpPr>
              <p:nvPr/>
            </p:nvSpPr>
            <p:spPr bwMode="auto">
              <a:xfrm>
                <a:off x="3189195" y="2000672"/>
                <a:ext cx="26823" cy="20817"/>
              </a:xfrm>
              <a:custGeom>
                <a:avLst/>
                <a:gdLst>
                  <a:gd name="T0" fmla="*/ 2 w 5"/>
                  <a:gd name="T1" fmla="*/ 4 h 4"/>
                  <a:gd name="T2" fmla="*/ 4 w 5"/>
                  <a:gd name="T3" fmla="*/ 1 h 4"/>
                  <a:gd name="T4" fmla="*/ 2 w 5"/>
                  <a:gd name="T5" fmla="*/ 4 h 4"/>
                  <a:gd name="T6" fmla="*/ 2 w 5"/>
                  <a:gd name="T7" fmla="*/ 4 h 4"/>
                </a:gdLst>
                <a:ahLst/>
                <a:cxnLst>
                  <a:cxn ang="0">
                    <a:pos x="T0" y="T1"/>
                  </a:cxn>
                  <a:cxn ang="0">
                    <a:pos x="T2" y="T3"/>
                  </a:cxn>
                  <a:cxn ang="0">
                    <a:pos x="T4" y="T5"/>
                  </a:cxn>
                  <a:cxn ang="0">
                    <a:pos x="T6" y="T7"/>
                  </a:cxn>
                </a:cxnLst>
                <a:rect l="0" t="0" r="r" b="b"/>
                <a:pathLst>
                  <a:path w="5" h="4">
                    <a:moveTo>
                      <a:pt x="2" y="4"/>
                    </a:moveTo>
                    <a:cubicBezTo>
                      <a:pt x="0" y="4"/>
                      <a:pt x="4" y="0"/>
                      <a:pt x="4" y="1"/>
                    </a:cubicBezTo>
                    <a:cubicBezTo>
                      <a:pt x="5" y="1"/>
                      <a:pt x="3" y="4"/>
                      <a:pt x="2" y="4"/>
                    </a:cubicBezTo>
                    <a:cubicBezTo>
                      <a:pt x="1" y="4"/>
                      <a:pt x="4" y="4"/>
                      <a:pt x="2" y="4"/>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253" name="Freeform 571">
                <a:extLst>
                  <a:ext uri="{FF2B5EF4-FFF2-40B4-BE49-F238E27FC236}">
                    <a16:creationId xmlns:a16="http://schemas.microsoft.com/office/drawing/2014/main" id="{C2289039-5762-54CE-E5FA-76FFB437B67E}"/>
                  </a:ext>
                </a:extLst>
              </p:cNvPr>
              <p:cNvSpPr>
                <a:spLocks/>
              </p:cNvSpPr>
              <p:nvPr/>
            </p:nvSpPr>
            <p:spPr bwMode="auto">
              <a:xfrm>
                <a:off x="3157006" y="2021487"/>
                <a:ext cx="10730" cy="11355"/>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2"/>
                      <a:pt x="0" y="1"/>
                      <a:pt x="1" y="0"/>
                    </a:cubicBezTo>
                    <a:cubicBezTo>
                      <a:pt x="2" y="0"/>
                      <a:pt x="2" y="2"/>
                      <a:pt x="1" y="2"/>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255" name="Freeform 572">
                <a:extLst>
                  <a:ext uri="{FF2B5EF4-FFF2-40B4-BE49-F238E27FC236}">
                    <a16:creationId xmlns:a16="http://schemas.microsoft.com/office/drawing/2014/main" id="{489F8A47-FCE1-C96E-F367-460B53D47C09}"/>
                  </a:ext>
                </a:extLst>
              </p:cNvPr>
              <p:cNvSpPr>
                <a:spLocks/>
              </p:cNvSpPr>
              <p:nvPr/>
            </p:nvSpPr>
            <p:spPr bwMode="auto">
              <a:xfrm>
                <a:off x="2706365" y="1788728"/>
                <a:ext cx="482829" cy="249792"/>
              </a:xfrm>
              <a:custGeom>
                <a:avLst/>
                <a:gdLst>
                  <a:gd name="T0" fmla="*/ 76 w 92"/>
                  <a:gd name="T1" fmla="*/ 41 h 45"/>
                  <a:gd name="T2" fmla="*/ 71 w 92"/>
                  <a:gd name="T3" fmla="*/ 39 h 45"/>
                  <a:gd name="T4" fmla="*/ 61 w 92"/>
                  <a:gd name="T5" fmla="*/ 38 h 45"/>
                  <a:gd name="T6" fmla="*/ 45 w 92"/>
                  <a:gd name="T7" fmla="*/ 43 h 45"/>
                  <a:gd name="T8" fmla="*/ 29 w 92"/>
                  <a:gd name="T9" fmla="*/ 41 h 45"/>
                  <a:gd name="T10" fmla="*/ 21 w 92"/>
                  <a:gd name="T11" fmla="*/ 38 h 45"/>
                  <a:gd name="T12" fmla="*/ 10 w 92"/>
                  <a:gd name="T13" fmla="*/ 31 h 45"/>
                  <a:gd name="T14" fmla="*/ 40 w 92"/>
                  <a:gd name="T15" fmla="*/ 29 h 45"/>
                  <a:gd name="T16" fmla="*/ 9 w 92"/>
                  <a:gd name="T17" fmla="*/ 26 h 45"/>
                  <a:gd name="T18" fmla="*/ 16 w 92"/>
                  <a:gd name="T19" fmla="*/ 19 h 45"/>
                  <a:gd name="T20" fmla="*/ 14 w 92"/>
                  <a:gd name="T21" fmla="*/ 18 h 45"/>
                  <a:gd name="T22" fmla="*/ 7 w 92"/>
                  <a:gd name="T23" fmla="*/ 17 h 45"/>
                  <a:gd name="T24" fmla="*/ 4 w 92"/>
                  <a:gd name="T25" fmla="*/ 11 h 45"/>
                  <a:gd name="T26" fmla="*/ 8 w 92"/>
                  <a:gd name="T27" fmla="*/ 7 h 45"/>
                  <a:gd name="T28" fmla="*/ 24 w 92"/>
                  <a:gd name="T29" fmla="*/ 1 h 45"/>
                  <a:gd name="T30" fmla="*/ 29 w 92"/>
                  <a:gd name="T31" fmla="*/ 7 h 45"/>
                  <a:gd name="T32" fmla="*/ 39 w 92"/>
                  <a:gd name="T33" fmla="*/ 6 h 45"/>
                  <a:gd name="T34" fmla="*/ 43 w 92"/>
                  <a:gd name="T35" fmla="*/ 8 h 45"/>
                  <a:gd name="T36" fmla="*/ 47 w 92"/>
                  <a:gd name="T37" fmla="*/ 9 h 45"/>
                  <a:gd name="T38" fmla="*/ 43 w 92"/>
                  <a:gd name="T39" fmla="*/ 4 h 45"/>
                  <a:gd name="T40" fmla="*/ 54 w 92"/>
                  <a:gd name="T41" fmla="*/ 10 h 45"/>
                  <a:gd name="T42" fmla="*/ 60 w 92"/>
                  <a:gd name="T43" fmla="*/ 14 h 45"/>
                  <a:gd name="T44" fmla="*/ 59 w 92"/>
                  <a:gd name="T45" fmla="*/ 1 h 45"/>
                  <a:gd name="T46" fmla="*/ 69 w 92"/>
                  <a:gd name="T47" fmla="*/ 6 h 45"/>
                  <a:gd name="T48" fmla="*/ 74 w 92"/>
                  <a:gd name="T49" fmla="*/ 19 h 45"/>
                  <a:gd name="T50" fmla="*/ 82 w 92"/>
                  <a:gd name="T51" fmla="*/ 26 h 45"/>
                  <a:gd name="T52" fmla="*/ 92 w 92"/>
                  <a:gd name="T53" fmla="*/ 33 h 45"/>
                  <a:gd name="T54" fmla="*/ 83 w 92"/>
                  <a:gd name="T55" fmla="*/ 35 h 45"/>
                  <a:gd name="T56" fmla="*/ 81 w 92"/>
                  <a:gd name="T57" fmla="*/ 36 h 45"/>
                  <a:gd name="T58" fmla="*/ 85 w 92"/>
                  <a:gd name="T59" fmla="*/ 36 h 45"/>
                  <a:gd name="T60" fmla="*/ 89 w 92"/>
                  <a:gd name="T61" fmla="*/ 39 h 45"/>
                  <a:gd name="T62" fmla="*/ 83 w 92"/>
                  <a:gd name="T63" fmla="*/ 4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45">
                    <a:moveTo>
                      <a:pt x="83" y="41"/>
                    </a:moveTo>
                    <a:cubicBezTo>
                      <a:pt x="81" y="41"/>
                      <a:pt x="79" y="41"/>
                      <a:pt x="76" y="41"/>
                    </a:cubicBezTo>
                    <a:cubicBezTo>
                      <a:pt x="75" y="41"/>
                      <a:pt x="74" y="41"/>
                      <a:pt x="73" y="41"/>
                    </a:cubicBezTo>
                    <a:cubicBezTo>
                      <a:pt x="72" y="41"/>
                      <a:pt x="72" y="40"/>
                      <a:pt x="71" y="39"/>
                    </a:cubicBezTo>
                    <a:cubicBezTo>
                      <a:pt x="70" y="39"/>
                      <a:pt x="66" y="40"/>
                      <a:pt x="65" y="38"/>
                    </a:cubicBezTo>
                    <a:cubicBezTo>
                      <a:pt x="65" y="35"/>
                      <a:pt x="63" y="37"/>
                      <a:pt x="61" y="38"/>
                    </a:cubicBezTo>
                    <a:cubicBezTo>
                      <a:pt x="58" y="40"/>
                      <a:pt x="56" y="39"/>
                      <a:pt x="54" y="40"/>
                    </a:cubicBezTo>
                    <a:cubicBezTo>
                      <a:pt x="51" y="41"/>
                      <a:pt x="48" y="42"/>
                      <a:pt x="45" y="43"/>
                    </a:cubicBezTo>
                    <a:cubicBezTo>
                      <a:pt x="41" y="43"/>
                      <a:pt x="35" y="45"/>
                      <a:pt x="31" y="43"/>
                    </a:cubicBezTo>
                    <a:cubicBezTo>
                      <a:pt x="31" y="43"/>
                      <a:pt x="29" y="42"/>
                      <a:pt x="29" y="41"/>
                    </a:cubicBezTo>
                    <a:cubicBezTo>
                      <a:pt x="29" y="40"/>
                      <a:pt x="29" y="38"/>
                      <a:pt x="27" y="38"/>
                    </a:cubicBezTo>
                    <a:cubicBezTo>
                      <a:pt x="25" y="38"/>
                      <a:pt x="23" y="38"/>
                      <a:pt x="21" y="38"/>
                    </a:cubicBezTo>
                    <a:cubicBezTo>
                      <a:pt x="19" y="38"/>
                      <a:pt x="17" y="38"/>
                      <a:pt x="15" y="36"/>
                    </a:cubicBezTo>
                    <a:cubicBezTo>
                      <a:pt x="14" y="36"/>
                      <a:pt x="9" y="32"/>
                      <a:pt x="10" y="31"/>
                    </a:cubicBezTo>
                    <a:cubicBezTo>
                      <a:pt x="16" y="28"/>
                      <a:pt x="23" y="29"/>
                      <a:pt x="28" y="29"/>
                    </a:cubicBezTo>
                    <a:cubicBezTo>
                      <a:pt x="29" y="29"/>
                      <a:pt x="40" y="29"/>
                      <a:pt x="40" y="29"/>
                    </a:cubicBezTo>
                    <a:cubicBezTo>
                      <a:pt x="40" y="27"/>
                      <a:pt x="26" y="25"/>
                      <a:pt x="25" y="25"/>
                    </a:cubicBezTo>
                    <a:cubicBezTo>
                      <a:pt x="20" y="25"/>
                      <a:pt x="14" y="28"/>
                      <a:pt x="9" y="26"/>
                    </a:cubicBezTo>
                    <a:cubicBezTo>
                      <a:pt x="7" y="25"/>
                      <a:pt x="3" y="23"/>
                      <a:pt x="7" y="21"/>
                    </a:cubicBezTo>
                    <a:cubicBezTo>
                      <a:pt x="10" y="20"/>
                      <a:pt x="13" y="19"/>
                      <a:pt x="16" y="19"/>
                    </a:cubicBezTo>
                    <a:cubicBezTo>
                      <a:pt x="18" y="18"/>
                      <a:pt x="20" y="18"/>
                      <a:pt x="21" y="18"/>
                    </a:cubicBezTo>
                    <a:cubicBezTo>
                      <a:pt x="19" y="19"/>
                      <a:pt x="16" y="18"/>
                      <a:pt x="14" y="18"/>
                    </a:cubicBezTo>
                    <a:cubicBezTo>
                      <a:pt x="13" y="18"/>
                      <a:pt x="7" y="19"/>
                      <a:pt x="6" y="18"/>
                    </a:cubicBezTo>
                    <a:cubicBezTo>
                      <a:pt x="6" y="18"/>
                      <a:pt x="7" y="17"/>
                      <a:pt x="7" y="17"/>
                    </a:cubicBezTo>
                    <a:cubicBezTo>
                      <a:pt x="7" y="16"/>
                      <a:pt x="0" y="17"/>
                      <a:pt x="1" y="15"/>
                    </a:cubicBezTo>
                    <a:cubicBezTo>
                      <a:pt x="2" y="14"/>
                      <a:pt x="3" y="12"/>
                      <a:pt x="4" y="11"/>
                    </a:cubicBezTo>
                    <a:cubicBezTo>
                      <a:pt x="8" y="10"/>
                      <a:pt x="4" y="10"/>
                      <a:pt x="4" y="9"/>
                    </a:cubicBezTo>
                    <a:cubicBezTo>
                      <a:pt x="4" y="9"/>
                      <a:pt x="7" y="7"/>
                      <a:pt x="8" y="7"/>
                    </a:cubicBezTo>
                    <a:cubicBezTo>
                      <a:pt x="10" y="6"/>
                      <a:pt x="11" y="5"/>
                      <a:pt x="13" y="4"/>
                    </a:cubicBezTo>
                    <a:cubicBezTo>
                      <a:pt x="17" y="2"/>
                      <a:pt x="20" y="1"/>
                      <a:pt x="24" y="1"/>
                    </a:cubicBezTo>
                    <a:cubicBezTo>
                      <a:pt x="29" y="1"/>
                      <a:pt x="24" y="7"/>
                      <a:pt x="24" y="7"/>
                    </a:cubicBezTo>
                    <a:cubicBezTo>
                      <a:pt x="26" y="8"/>
                      <a:pt x="28" y="8"/>
                      <a:pt x="29" y="7"/>
                    </a:cubicBezTo>
                    <a:cubicBezTo>
                      <a:pt x="30" y="7"/>
                      <a:pt x="30" y="4"/>
                      <a:pt x="31" y="4"/>
                    </a:cubicBezTo>
                    <a:cubicBezTo>
                      <a:pt x="33" y="4"/>
                      <a:pt x="37" y="4"/>
                      <a:pt x="39" y="6"/>
                    </a:cubicBezTo>
                    <a:cubicBezTo>
                      <a:pt x="42" y="8"/>
                      <a:pt x="35" y="11"/>
                      <a:pt x="40" y="10"/>
                    </a:cubicBezTo>
                    <a:cubicBezTo>
                      <a:pt x="41" y="10"/>
                      <a:pt x="42" y="9"/>
                      <a:pt x="43" y="8"/>
                    </a:cubicBezTo>
                    <a:cubicBezTo>
                      <a:pt x="44" y="8"/>
                      <a:pt x="44" y="8"/>
                      <a:pt x="45" y="8"/>
                    </a:cubicBezTo>
                    <a:cubicBezTo>
                      <a:pt x="46" y="8"/>
                      <a:pt x="46" y="8"/>
                      <a:pt x="47" y="9"/>
                    </a:cubicBezTo>
                    <a:cubicBezTo>
                      <a:pt x="48" y="9"/>
                      <a:pt x="48" y="7"/>
                      <a:pt x="48" y="6"/>
                    </a:cubicBezTo>
                    <a:cubicBezTo>
                      <a:pt x="47" y="6"/>
                      <a:pt x="44" y="4"/>
                      <a:pt x="43" y="4"/>
                    </a:cubicBezTo>
                    <a:cubicBezTo>
                      <a:pt x="45" y="3"/>
                      <a:pt x="49" y="5"/>
                      <a:pt x="50" y="6"/>
                    </a:cubicBezTo>
                    <a:cubicBezTo>
                      <a:pt x="53" y="7"/>
                      <a:pt x="53" y="8"/>
                      <a:pt x="54" y="10"/>
                    </a:cubicBezTo>
                    <a:cubicBezTo>
                      <a:pt x="54" y="11"/>
                      <a:pt x="54" y="16"/>
                      <a:pt x="56" y="16"/>
                    </a:cubicBezTo>
                    <a:cubicBezTo>
                      <a:pt x="57" y="16"/>
                      <a:pt x="61" y="16"/>
                      <a:pt x="60" y="14"/>
                    </a:cubicBezTo>
                    <a:cubicBezTo>
                      <a:pt x="59" y="10"/>
                      <a:pt x="57" y="7"/>
                      <a:pt x="56" y="3"/>
                    </a:cubicBezTo>
                    <a:cubicBezTo>
                      <a:pt x="55" y="0"/>
                      <a:pt x="58" y="1"/>
                      <a:pt x="59" y="1"/>
                    </a:cubicBezTo>
                    <a:cubicBezTo>
                      <a:pt x="62" y="2"/>
                      <a:pt x="62" y="0"/>
                      <a:pt x="64" y="1"/>
                    </a:cubicBezTo>
                    <a:cubicBezTo>
                      <a:pt x="66" y="3"/>
                      <a:pt x="69" y="4"/>
                      <a:pt x="69" y="6"/>
                    </a:cubicBezTo>
                    <a:cubicBezTo>
                      <a:pt x="70" y="9"/>
                      <a:pt x="71" y="11"/>
                      <a:pt x="73" y="13"/>
                    </a:cubicBezTo>
                    <a:cubicBezTo>
                      <a:pt x="74" y="16"/>
                      <a:pt x="75" y="17"/>
                      <a:pt x="74" y="19"/>
                    </a:cubicBezTo>
                    <a:cubicBezTo>
                      <a:pt x="73" y="22"/>
                      <a:pt x="76" y="25"/>
                      <a:pt x="78" y="26"/>
                    </a:cubicBezTo>
                    <a:cubicBezTo>
                      <a:pt x="79" y="26"/>
                      <a:pt x="81" y="26"/>
                      <a:pt x="82" y="26"/>
                    </a:cubicBezTo>
                    <a:cubicBezTo>
                      <a:pt x="83" y="27"/>
                      <a:pt x="84" y="28"/>
                      <a:pt x="85" y="28"/>
                    </a:cubicBezTo>
                    <a:cubicBezTo>
                      <a:pt x="88" y="29"/>
                      <a:pt x="92" y="29"/>
                      <a:pt x="92" y="33"/>
                    </a:cubicBezTo>
                    <a:cubicBezTo>
                      <a:pt x="92" y="35"/>
                      <a:pt x="83" y="32"/>
                      <a:pt x="83" y="32"/>
                    </a:cubicBezTo>
                    <a:cubicBezTo>
                      <a:pt x="83" y="33"/>
                      <a:pt x="83" y="34"/>
                      <a:pt x="83" y="35"/>
                    </a:cubicBezTo>
                    <a:cubicBezTo>
                      <a:pt x="83" y="35"/>
                      <a:pt x="80" y="35"/>
                      <a:pt x="80" y="35"/>
                    </a:cubicBezTo>
                    <a:cubicBezTo>
                      <a:pt x="81" y="35"/>
                      <a:pt x="81" y="36"/>
                      <a:pt x="81" y="36"/>
                    </a:cubicBezTo>
                    <a:cubicBezTo>
                      <a:pt x="81" y="37"/>
                      <a:pt x="81" y="38"/>
                      <a:pt x="81" y="38"/>
                    </a:cubicBezTo>
                    <a:cubicBezTo>
                      <a:pt x="81" y="38"/>
                      <a:pt x="85" y="36"/>
                      <a:pt x="85" y="36"/>
                    </a:cubicBezTo>
                    <a:cubicBezTo>
                      <a:pt x="87" y="36"/>
                      <a:pt x="86" y="37"/>
                      <a:pt x="86" y="38"/>
                    </a:cubicBezTo>
                    <a:cubicBezTo>
                      <a:pt x="86" y="38"/>
                      <a:pt x="88" y="38"/>
                      <a:pt x="89" y="39"/>
                    </a:cubicBezTo>
                    <a:cubicBezTo>
                      <a:pt x="89" y="39"/>
                      <a:pt x="83" y="41"/>
                      <a:pt x="83" y="41"/>
                    </a:cubicBezTo>
                    <a:cubicBezTo>
                      <a:pt x="81" y="41"/>
                      <a:pt x="86" y="41"/>
                      <a:pt x="83" y="41"/>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256" name="Freeform 573">
                <a:extLst>
                  <a:ext uri="{FF2B5EF4-FFF2-40B4-BE49-F238E27FC236}">
                    <a16:creationId xmlns:a16="http://schemas.microsoft.com/office/drawing/2014/main" id="{47591F5E-7080-1768-8A40-3959B525B4F0}"/>
                  </a:ext>
                </a:extLst>
              </p:cNvPr>
              <p:cNvSpPr>
                <a:spLocks/>
              </p:cNvSpPr>
              <p:nvPr/>
            </p:nvSpPr>
            <p:spPr bwMode="auto">
              <a:xfrm>
                <a:off x="3026464" y="1766019"/>
                <a:ext cx="73319" cy="51094"/>
              </a:xfrm>
              <a:custGeom>
                <a:avLst/>
                <a:gdLst>
                  <a:gd name="T0" fmla="*/ 9 w 14"/>
                  <a:gd name="T1" fmla="*/ 8 h 9"/>
                  <a:gd name="T2" fmla="*/ 5 w 14"/>
                  <a:gd name="T3" fmla="*/ 5 h 9"/>
                  <a:gd name="T4" fmla="*/ 0 w 14"/>
                  <a:gd name="T5" fmla="*/ 3 h 9"/>
                  <a:gd name="T6" fmla="*/ 4 w 14"/>
                  <a:gd name="T7" fmla="*/ 0 h 9"/>
                  <a:gd name="T8" fmla="*/ 10 w 14"/>
                  <a:gd name="T9" fmla="*/ 1 h 9"/>
                  <a:gd name="T10" fmla="*/ 12 w 14"/>
                  <a:gd name="T11" fmla="*/ 4 h 9"/>
                  <a:gd name="T12" fmla="*/ 9 w 14"/>
                  <a:gd name="T13" fmla="*/ 8 h 9"/>
                  <a:gd name="T14" fmla="*/ 9 w 14"/>
                  <a:gd name="T15" fmla="*/ 8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9" y="8"/>
                    </a:moveTo>
                    <a:cubicBezTo>
                      <a:pt x="7" y="8"/>
                      <a:pt x="6" y="5"/>
                      <a:pt x="5" y="5"/>
                    </a:cubicBezTo>
                    <a:cubicBezTo>
                      <a:pt x="4" y="4"/>
                      <a:pt x="0" y="3"/>
                      <a:pt x="0" y="3"/>
                    </a:cubicBezTo>
                    <a:cubicBezTo>
                      <a:pt x="1" y="2"/>
                      <a:pt x="3" y="1"/>
                      <a:pt x="4" y="0"/>
                    </a:cubicBezTo>
                    <a:cubicBezTo>
                      <a:pt x="6" y="0"/>
                      <a:pt x="8" y="0"/>
                      <a:pt x="10" y="1"/>
                    </a:cubicBezTo>
                    <a:cubicBezTo>
                      <a:pt x="12" y="2"/>
                      <a:pt x="14" y="2"/>
                      <a:pt x="12" y="4"/>
                    </a:cubicBezTo>
                    <a:cubicBezTo>
                      <a:pt x="11" y="5"/>
                      <a:pt x="10" y="9"/>
                      <a:pt x="9" y="8"/>
                    </a:cubicBezTo>
                    <a:cubicBezTo>
                      <a:pt x="8" y="8"/>
                      <a:pt x="9" y="8"/>
                      <a:pt x="9" y="8"/>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285" name="Freeform 574">
                <a:extLst>
                  <a:ext uri="{FF2B5EF4-FFF2-40B4-BE49-F238E27FC236}">
                    <a16:creationId xmlns:a16="http://schemas.microsoft.com/office/drawing/2014/main" id="{45BFF9F4-B400-3965-EB57-319D008CC221}"/>
                  </a:ext>
                </a:extLst>
              </p:cNvPr>
              <p:cNvSpPr>
                <a:spLocks/>
              </p:cNvSpPr>
              <p:nvPr/>
            </p:nvSpPr>
            <p:spPr bwMode="auto">
              <a:xfrm>
                <a:off x="3142700" y="1743310"/>
                <a:ext cx="166307" cy="162744"/>
              </a:xfrm>
              <a:custGeom>
                <a:avLst/>
                <a:gdLst>
                  <a:gd name="T0" fmla="*/ 18 w 32"/>
                  <a:gd name="T1" fmla="*/ 27 h 29"/>
                  <a:gd name="T2" fmla="*/ 10 w 32"/>
                  <a:gd name="T3" fmla="*/ 19 h 29"/>
                  <a:gd name="T4" fmla="*/ 1 w 32"/>
                  <a:gd name="T5" fmla="*/ 15 h 29"/>
                  <a:gd name="T6" fmla="*/ 0 w 32"/>
                  <a:gd name="T7" fmla="*/ 13 h 29"/>
                  <a:gd name="T8" fmla="*/ 4 w 32"/>
                  <a:gd name="T9" fmla="*/ 12 h 29"/>
                  <a:gd name="T10" fmla="*/ 11 w 32"/>
                  <a:gd name="T11" fmla="*/ 14 h 29"/>
                  <a:gd name="T12" fmla="*/ 11 w 32"/>
                  <a:gd name="T13" fmla="*/ 12 h 29"/>
                  <a:gd name="T14" fmla="*/ 13 w 32"/>
                  <a:gd name="T15" fmla="*/ 11 h 29"/>
                  <a:gd name="T16" fmla="*/ 7 w 32"/>
                  <a:gd name="T17" fmla="*/ 8 h 29"/>
                  <a:gd name="T18" fmla="*/ 7 w 32"/>
                  <a:gd name="T19" fmla="*/ 6 h 29"/>
                  <a:gd name="T20" fmla="*/ 10 w 32"/>
                  <a:gd name="T21" fmla="*/ 7 h 29"/>
                  <a:gd name="T22" fmla="*/ 11 w 32"/>
                  <a:gd name="T23" fmla="*/ 5 h 29"/>
                  <a:gd name="T24" fmla="*/ 8 w 32"/>
                  <a:gd name="T25" fmla="*/ 4 h 29"/>
                  <a:gd name="T26" fmla="*/ 10 w 32"/>
                  <a:gd name="T27" fmla="*/ 3 h 29"/>
                  <a:gd name="T28" fmla="*/ 14 w 32"/>
                  <a:gd name="T29" fmla="*/ 4 h 29"/>
                  <a:gd name="T30" fmla="*/ 13 w 32"/>
                  <a:gd name="T31" fmla="*/ 3 h 29"/>
                  <a:gd name="T32" fmla="*/ 19 w 32"/>
                  <a:gd name="T33" fmla="*/ 5 h 29"/>
                  <a:gd name="T34" fmla="*/ 18 w 32"/>
                  <a:gd name="T35" fmla="*/ 3 h 29"/>
                  <a:gd name="T36" fmla="*/ 19 w 32"/>
                  <a:gd name="T37" fmla="*/ 3 h 29"/>
                  <a:gd name="T38" fmla="*/ 17 w 32"/>
                  <a:gd name="T39" fmla="*/ 2 h 29"/>
                  <a:gd name="T40" fmla="*/ 25 w 32"/>
                  <a:gd name="T41" fmla="*/ 1 h 29"/>
                  <a:gd name="T42" fmla="*/ 23 w 32"/>
                  <a:gd name="T43" fmla="*/ 3 h 29"/>
                  <a:gd name="T44" fmla="*/ 28 w 32"/>
                  <a:gd name="T45" fmla="*/ 4 h 29"/>
                  <a:gd name="T46" fmla="*/ 27 w 32"/>
                  <a:gd name="T47" fmla="*/ 7 h 29"/>
                  <a:gd name="T48" fmla="*/ 26 w 32"/>
                  <a:gd name="T49" fmla="*/ 8 h 29"/>
                  <a:gd name="T50" fmla="*/ 23 w 32"/>
                  <a:gd name="T51" fmla="*/ 10 h 29"/>
                  <a:gd name="T52" fmla="*/ 21 w 32"/>
                  <a:gd name="T53" fmla="*/ 13 h 29"/>
                  <a:gd name="T54" fmla="*/ 24 w 32"/>
                  <a:gd name="T55" fmla="*/ 11 h 29"/>
                  <a:gd name="T56" fmla="*/ 26 w 32"/>
                  <a:gd name="T57" fmla="*/ 13 h 29"/>
                  <a:gd name="T58" fmla="*/ 29 w 32"/>
                  <a:gd name="T59" fmla="*/ 13 h 29"/>
                  <a:gd name="T60" fmla="*/ 28 w 32"/>
                  <a:gd name="T61" fmla="*/ 10 h 29"/>
                  <a:gd name="T62" fmla="*/ 30 w 32"/>
                  <a:gd name="T63" fmla="*/ 11 h 29"/>
                  <a:gd name="T64" fmla="*/ 30 w 32"/>
                  <a:gd name="T65" fmla="*/ 14 h 29"/>
                  <a:gd name="T66" fmla="*/ 31 w 32"/>
                  <a:gd name="T67" fmla="*/ 17 h 29"/>
                  <a:gd name="T68" fmla="*/ 28 w 32"/>
                  <a:gd name="T69" fmla="*/ 23 h 29"/>
                  <a:gd name="T70" fmla="*/ 22 w 32"/>
                  <a:gd name="T71" fmla="*/ 23 h 29"/>
                  <a:gd name="T72" fmla="*/ 21 w 32"/>
                  <a:gd name="T73" fmla="*/ 23 h 29"/>
                  <a:gd name="T74" fmla="*/ 23 w 32"/>
                  <a:gd name="T75" fmla="*/ 26 h 29"/>
                  <a:gd name="T76" fmla="*/ 18 w 32"/>
                  <a:gd name="T77" fmla="*/ 27 h 29"/>
                  <a:gd name="T78" fmla="*/ 18 w 32"/>
                  <a:gd name="T79"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29">
                    <a:moveTo>
                      <a:pt x="18" y="27"/>
                    </a:moveTo>
                    <a:cubicBezTo>
                      <a:pt x="15" y="25"/>
                      <a:pt x="13" y="21"/>
                      <a:pt x="10" y="19"/>
                    </a:cubicBezTo>
                    <a:cubicBezTo>
                      <a:pt x="7" y="18"/>
                      <a:pt x="4" y="16"/>
                      <a:pt x="1" y="15"/>
                    </a:cubicBezTo>
                    <a:cubicBezTo>
                      <a:pt x="0" y="14"/>
                      <a:pt x="0" y="14"/>
                      <a:pt x="0" y="13"/>
                    </a:cubicBezTo>
                    <a:cubicBezTo>
                      <a:pt x="0" y="10"/>
                      <a:pt x="2" y="11"/>
                      <a:pt x="4" y="12"/>
                    </a:cubicBezTo>
                    <a:cubicBezTo>
                      <a:pt x="6" y="13"/>
                      <a:pt x="8" y="15"/>
                      <a:pt x="11" y="14"/>
                    </a:cubicBezTo>
                    <a:cubicBezTo>
                      <a:pt x="12" y="14"/>
                      <a:pt x="11" y="12"/>
                      <a:pt x="11" y="12"/>
                    </a:cubicBezTo>
                    <a:cubicBezTo>
                      <a:pt x="11" y="11"/>
                      <a:pt x="13" y="12"/>
                      <a:pt x="13" y="11"/>
                    </a:cubicBezTo>
                    <a:cubicBezTo>
                      <a:pt x="14" y="10"/>
                      <a:pt x="7" y="8"/>
                      <a:pt x="7" y="8"/>
                    </a:cubicBezTo>
                    <a:cubicBezTo>
                      <a:pt x="5" y="7"/>
                      <a:pt x="6" y="6"/>
                      <a:pt x="7" y="6"/>
                    </a:cubicBezTo>
                    <a:cubicBezTo>
                      <a:pt x="9" y="5"/>
                      <a:pt x="9" y="6"/>
                      <a:pt x="10" y="7"/>
                    </a:cubicBezTo>
                    <a:cubicBezTo>
                      <a:pt x="10" y="7"/>
                      <a:pt x="11" y="5"/>
                      <a:pt x="11" y="5"/>
                    </a:cubicBezTo>
                    <a:cubicBezTo>
                      <a:pt x="12" y="5"/>
                      <a:pt x="8" y="4"/>
                      <a:pt x="8" y="4"/>
                    </a:cubicBezTo>
                    <a:cubicBezTo>
                      <a:pt x="8" y="4"/>
                      <a:pt x="10" y="3"/>
                      <a:pt x="10" y="3"/>
                    </a:cubicBezTo>
                    <a:cubicBezTo>
                      <a:pt x="11" y="3"/>
                      <a:pt x="13" y="4"/>
                      <a:pt x="14" y="4"/>
                    </a:cubicBezTo>
                    <a:cubicBezTo>
                      <a:pt x="14" y="4"/>
                      <a:pt x="13" y="3"/>
                      <a:pt x="13" y="3"/>
                    </a:cubicBezTo>
                    <a:cubicBezTo>
                      <a:pt x="14" y="2"/>
                      <a:pt x="18" y="5"/>
                      <a:pt x="19" y="5"/>
                    </a:cubicBezTo>
                    <a:cubicBezTo>
                      <a:pt x="20" y="4"/>
                      <a:pt x="18" y="4"/>
                      <a:pt x="18" y="3"/>
                    </a:cubicBezTo>
                    <a:cubicBezTo>
                      <a:pt x="18" y="3"/>
                      <a:pt x="19" y="3"/>
                      <a:pt x="19" y="3"/>
                    </a:cubicBezTo>
                    <a:cubicBezTo>
                      <a:pt x="19" y="3"/>
                      <a:pt x="17" y="3"/>
                      <a:pt x="17" y="2"/>
                    </a:cubicBezTo>
                    <a:cubicBezTo>
                      <a:pt x="17" y="2"/>
                      <a:pt x="24" y="0"/>
                      <a:pt x="25" y="1"/>
                    </a:cubicBezTo>
                    <a:cubicBezTo>
                      <a:pt x="26" y="1"/>
                      <a:pt x="23" y="2"/>
                      <a:pt x="23" y="3"/>
                    </a:cubicBezTo>
                    <a:cubicBezTo>
                      <a:pt x="24" y="4"/>
                      <a:pt x="27" y="3"/>
                      <a:pt x="28" y="4"/>
                    </a:cubicBezTo>
                    <a:cubicBezTo>
                      <a:pt x="28" y="5"/>
                      <a:pt x="24" y="7"/>
                      <a:pt x="27" y="7"/>
                    </a:cubicBezTo>
                    <a:cubicBezTo>
                      <a:pt x="28" y="7"/>
                      <a:pt x="27" y="8"/>
                      <a:pt x="26" y="8"/>
                    </a:cubicBezTo>
                    <a:cubicBezTo>
                      <a:pt x="25" y="8"/>
                      <a:pt x="24" y="8"/>
                      <a:pt x="23" y="10"/>
                    </a:cubicBezTo>
                    <a:cubicBezTo>
                      <a:pt x="23" y="10"/>
                      <a:pt x="21" y="13"/>
                      <a:pt x="21" y="13"/>
                    </a:cubicBezTo>
                    <a:cubicBezTo>
                      <a:pt x="22" y="13"/>
                      <a:pt x="23" y="11"/>
                      <a:pt x="24" y="11"/>
                    </a:cubicBezTo>
                    <a:cubicBezTo>
                      <a:pt x="25" y="11"/>
                      <a:pt x="25" y="12"/>
                      <a:pt x="26" y="13"/>
                    </a:cubicBezTo>
                    <a:cubicBezTo>
                      <a:pt x="27" y="13"/>
                      <a:pt x="30" y="17"/>
                      <a:pt x="29" y="13"/>
                    </a:cubicBezTo>
                    <a:cubicBezTo>
                      <a:pt x="29" y="12"/>
                      <a:pt x="27" y="11"/>
                      <a:pt x="28" y="10"/>
                    </a:cubicBezTo>
                    <a:cubicBezTo>
                      <a:pt x="29" y="10"/>
                      <a:pt x="30" y="10"/>
                      <a:pt x="30" y="11"/>
                    </a:cubicBezTo>
                    <a:cubicBezTo>
                      <a:pt x="30" y="12"/>
                      <a:pt x="29" y="13"/>
                      <a:pt x="30" y="14"/>
                    </a:cubicBezTo>
                    <a:cubicBezTo>
                      <a:pt x="31" y="15"/>
                      <a:pt x="32" y="16"/>
                      <a:pt x="31" y="17"/>
                    </a:cubicBezTo>
                    <a:cubicBezTo>
                      <a:pt x="29" y="19"/>
                      <a:pt x="32" y="22"/>
                      <a:pt x="28" y="23"/>
                    </a:cubicBezTo>
                    <a:cubicBezTo>
                      <a:pt x="28" y="23"/>
                      <a:pt x="21" y="25"/>
                      <a:pt x="22" y="23"/>
                    </a:cubicBezTo>
                    <a:cubicBezTo>
                      <a:pt x="22" y="22"/>
                      <a:pt x="21" y="22"/>
                      <a:pt x="21" y="23"/>
                    </a:cubicBezTo>
                    <a:cubicBezTo>
                      <a:pt x="22" y="24"/>
                      <a:pt x="22" y="25"/>
                      <a:pt x="23" y="26"/>
                    </a:cubicBezTo>
                    <a:cubicBezTo>
                      <a:pt x="23" y="28"/>
                      <a:pt x="19" y="27"/>
                      <a:pt x="18" y="27"/>
                    </a:cubicBezTo>
                    <a:cubicBezTo>
                      <a:pt x="17" y="26"/>
                      <a:pt x="22" y="29"/>
                      <a:pt x="18" y="27"/>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287" name="Freeform 575">
                <a:extLst>
                  <a:ext uri="{FF2B5EF4-FFF2-40B4-BE49-F238E27FC236}">
                    <a16:creationId xmlns:a16="http://schemas.microsoft.com/office/drawing/2014/main" id="{2A763310-E7A0-8B38-D836-D9558AE46E04}"/>
                  </a:ext>
                </a:extLst>
              </p:cNvPr>
              <p:cNvSpPr>
                <a:spLocks/>
              </p:cNvSpPr>
              <p:nvPr/>
            </p:nvSpPr>
            <p:spPr bwMode="auto">
              <a:xfrm>
                <a:off x="3319737" y="1743310"/>
                <a:ext cx="146636" cy="123003"/>
              </a:xfrm>
              <a:custGeom>
                <a:avLst/>
                <a:gdLst>
                  <a:gd name="T0" fmla="*/ 7 w 28"/>
                  <a:gd name="T1" fmla="*/ 22 h 22"/>
                  <a:gd name="T2" fmla="*/ 3 w 28"/>
                  <a:gd name="T3" fmla="*/ 19 h 22"/>
                  <a:gd name="T4" fmla="*/ 1 w 28"/>
                  <a:gd name="T5" fmla="*/ 11 h 22"/>
                  <a:gd name="T6" fmla="*/ 1 w 28"/>
                  <a:gd name="T7" fmla="*/ 4 h 22"/>
                  <a:gd name="T8" fmla="*/ 6 w 28"/>
                  <a:gd name="T9" fmla="*/ 4 h 22"/>
                  <a:gd name="T10" fmla="*/ 5 w 28"/>
                  <a:gd name="T11" fmla="*/ 1 h 22"/>
                  <a:gd name="T12" fmla="*/ 16 w 28"/>
                  <a:gd name="T13" fmla="*/ 2 h 22"/>
                  <a:gd name="T14" fmla="*/ 25 w 28"/>
                  <a:gd name="T15" fmla="*/ 3 h 22"/>
                  <a:gd name="T16" fmla="*/ 23 w 28"/>
                  <a:gd name="T17" fmla="*/ 8 h 22"/>
                  <a:gd name="T18" fmla="*/ 19 w 28"/>
                  <a:gd name="T19" fmla="*/ 13 h 22"/>
                  <a:gd name="T20" fmla="*/ 12 w 28"/>
                  <a:gd name="T21" fmla="*/ 13 h 22"/>
                  <a:gd name="T22" fmla="*/ 10 w 28"/>
                  <a:gd name="T23" fmla="*/ 14 h 22"/>
                  <a:gd name="T24" fmla="*/ 11 w 28"/>
                  <a:gd name="T25" fmla="*/ 17 h 22"/>
                  <a:gd name="T26" fmla="*/ 7 w 28"/>
                  <a:gd name="T27" fmla="*/ 22 h 22"/>
                  <a:gd name="T28" fmla="*/ 7 w 28"/>
                  <a:gd name="T2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22">
                    <a:moveTo>
                      <a:pt x="7" y="22"/>
                    </a:moveTo>
                    <a:cubicBezTo>
                      <a:pt x="5" y="21"/>
                      <a:pt x="3" y="21"/>
                      <a:pt x="3" y="19"/>
                    </a:cubicBezTo>
                    <a:cubicBezTo>
                      <a:pt x="3" y="16"/>
                      <a:pt x="0" y="14"/>
                      <a:pt x="1" y="11"/>
                    </a:cubicBezTo>
                    <a:cubicBezTo>
                      <a:pt x="1" y="9"/>
                      <a:pt x="0" y="6"/>
                      <a:pt x="1" y="4"/>
                    </a:cubicBezTo>
                    <a:cubicBezTo>
                      <a:pt x="2" y="4"/>
                      <a:pt x="6" y="5"/>
                      <a:pt x="6" y="4"/>
                    </a:cubicBezTo>
                    <a:cubicBezTo>
                      <a:pt x="6" y="3"/>
                      <a:pt x="0" y="3"/>
                      <a:pt x="5" y="1"/>
                    </a:cubicBezTo>
                    <a:cubicBezTo>
                      <a:pt x="9" y="0"/>
                      <a:pt x="12" y="1"/>
                      <a:pt x="16" y="2"/>
                    </a:cubicBezTo>
                    <a:cubicBezTo>
                      <a:pt x="19" y="2"/>
                      <a:pt x="22" y="2"/>
                      <a:pt x="25" y="3"/>
                    </a:cubicBezTo>
                    <a:cubicBezTo>
                      <a:pt x="28" y="4"/>
                      <a:pt x="25" y="6"/>
                      <a:pt x="23" y="8"/>
                    </a:cubicBezTo>
                    <a:cubicBezTo>
                      <a:pt x="22" y="10"/>
                      <a:pt x="21" y="12"/>
                      <a:pt x="19" y="13"/>
                    </a:cubicBezTo>
                    <a:cubicBezTo>
                      <a:pt x="18" y="15"/>
                      <a:pt x="14" y="13"/>
                      <a:pt x="12" y="13"/>
                    </a:cubicBezTo>
                    <a:cubicBezTo>
                      <a:pt x="12" y="13"/>
                      <a:pt x="9" y="13"/>
                      <a:pt x="10" y="14"/>
                    </a:cubicBezTo>
                    <a:cubicBezTo>
                      <a:pt x="10" y="15"/>
                      <a:pt x="12" y="15"/>
                      <a:pt x="11" y="17"/>
                    </a:cubicBezTo>
                    <a:cubicBezTo>
                      <a:pt x="10" y="17"/>
                      <a:pt x="8" y="22"/>
                      <a:pt x="7" y="22"/>
                    </a:cubicBezTo>
                    <a:cubicBezTo>
                      <a:pt x="5" y="21"/>
                      <a:pt x="8" y="22"/>
                      <a:pt x="7" y="22"/>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345" name="Freeform 577">
                <a:extLst>
                  <a:ext uri="{FF2B5EF4-FFF2-40B4-BE49-F238E27FC236}">
                    <a16:creationId xmlns:a16="http://schemas.microsoft.com/office/drawing/2014/main" id="{CFAC025B-9516-850C-0ED7-699D35267CB2}"/>
                  </a:ext>
                </a:extLst>
              </p:cNvPr>
              <p:cNvSpPr>
                <a:spLocks/>
              </p:cNvSpPr>
              <p:nvPr/>
            </p:nvSpPr>
            <p:spPr bwMode="auto">
              <a:xfrm>
                <a:off x="3083688" y="1677078"/>
                <a:ext cx="37553" cy="22709"/>
              </a:xfrm>
              <a:custGeom>
                <a:avLst/>
                <a:gdLst>
                  <a:gd name="T0" fmla="*/ 4 w 7"/>
                  <a:gd name="T1" fmla="*/ 4 h 4"/>
                  <a:gd name="T2" fmla="*/ 1 w 7"/>
                  <a:gd name="T3" fmla="*/ 3 h 4"/>
                  <a:gd name="T4" fmla="*/ 3 w 7"/>
                  <a:gd name="T5" fmla="*/ 0 h 4"/>
                  <a:gd name="T6" fmla="*/ 4 w 7"/>
                  <a:gd name="T7" fmla="*/ 4 h 4"/>
                  <a:gd name="T8" fmla="*/ 4 w 7"/>
                  <a:gd name="T9" fmla="*/ 4 h 4"/>
                </a:gdLst>
                <a:ahLst/>
                <a:cxnLst>
                  <a:cxn ang="0">
                    <a:pos x="T0" y="T1"/>
                  </a:cxn>
                  <a:cxn ang="0">
                    <a:pos x="T2" y="T3"/>
                  </a:cxn>
                  <a:cxn ang="0">
                    <a:pos x="T4" y="T5"/>
                  </a:cxn>
                  <a:cxn ang="0">
                    <a:pos x="T6" y="T7"/>
                  </a:cxn>
                  <a:cxn ang="0">
                    <a:pos x="T8" y="T9"/>
                  </a:cxn>
                </a:cxnLst>
                <a:rect l="0" t="0" r="r" b="b"/>
                <a:pathLst>
                  <a:path w="7" h="4">
                    <a:moveTo>
                      <a:pt x="4" y="4"/>
                    </a:moveTo>
                    <a:cubicBezTo>
                      <a:pt x="3" y="4"/>
                      <a:pt x="1" y="4"/>
                      <a:pt x="1" y="3"/>
                    </a:cubicBezTo>
                    <a:cubicBezTo>
                      <a:pt x="0" y="2"/>
                      <a:pt x="3" y="0"/>
                      <a:pt x="3" y="0"/>
                    </a:cubicBezTo>
                    <a:cubicBezTo>
                      <a:pt x="6" y="0"/>
                      <a:pt x="7" y="4"/>
                      <a:pt x="4" y="4"/>
                    </a:cubicBezTo>
                    <a:cubicBezTo>
                      <a:pt x="1" y="3"/>
                      <a:pt x="6" y="4"/>
                      <a:pt x="4" y="4"/>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346" name="Freeform 578">
                <a:extLst>
                  <a:ext uri="{FF2B5EF4-FFF2-40B4-BE49-F238E27FC236}">
                    <a16:creationId xmlns:a16="http://schemas.microsoft.com/office/drawing/2014/main" id="{CC281D6C-BD75-6707-884D-B1108F46A6B9}"/>
                  </a:ext>
                </a:extLst>
              </p:cNvPr>
              <p:cNvSpPr>
                <a:spLocks/>
              </p:cNvSpPr>
              <p:nvPr/>
            </p:nvSpPr>
            <p:spPr bwMode="auto">
              <a:xfrm>
                <a:off x="2760013" y="1576784"/>
                <a:ext cx="314732" cy="157066"/>
              </a:xfrm>
              <a:custGeom>
                <a:avLst/>
                <a:gdLst>
                  <a:gd name="T0" fmla="*/ 50 w 60"/>
                  <a:gd name="T1" fmla="*/ 22 h 28"/>
                  <a:gd name="T2" fmla="*/ 48 w 60"/>
                  <a:gd name="T3" fmla="*/ 21 h 28"/>
                  <a:gd name="T4" fmla="*/ 46 w 60"/>
                  <a:gd name="T5" fmla="*/ 23 h 28"/>
                  <a:gd name="T6" fmla="*/ 43 w 60"/>
                  <a:gd name="T7" fmla="*/ 22 h 28"/>
                  <a:gd name="T8" fmla="*/ 40 w 60"/>
                  <a:gd name="T9" fmla="*/ 23 h 28"/>
                  <a:gd name="T10" fmla="*/ 24 w 60"/>
                  <a:gd name="T11" fmla="*/ 27 h 28"/>
                  <a:gd name="T12" fmla="*/ 19 w 60"/>
                  <a:gd name="T13" fmla="*/ 28 h 28"/>
                  <a:gd name="T14" fmla="*/ 17 w 60"/>
                  <a:gd name="T15" fmla="*/ 24 h 28"/>
                  <a:gd name="T16" fmla="*/ 24 w 60"/>
                  <a:gd name="T17" fmla="*/ 22 h 28"/>
                  <a:gd name="T18" fmla="*/ 29 w 60"/>
                  <a:gd name="T19" fmla="*/ 22 h 28"/>
                  <a:gd name="T20" fmla="*/ 31 w 60"/>
                  <a:gd name="T21" fmla="*/ 20 h 28"/>
                  <a:gd name="T22" fmla="*/ 24 w 60"/>
                  <a:gd name="T23" fmla="*/ 20 h 28"/>
                  <a:gd name="T24" fmla="*/ 19 w 60"/>
                  <a:gd name="T25" fmla="*/ 21 h 28"/>
                  <a:gd name="T26" fmla="*/ 19 w 60"/>
                  <a:gd name="T27" fmla="*/ 19 h 28"/>
                  <a:gd name="T28" fmla="*/ 12 w 60"/>
                  <a:gd name="T29" fmla="*/ 21 h 28"/>
                  <a:gd name="T30" fmla="*/ 11 w 60"/>
                  <a:gd name="T31" fmla="*/ 22 h 28"/>
                  <a:gd name="T32" fmla="*/ 9 w 60"/>
                  <a:gd name="T33" fmla="*/ 23 h 28"/>
                  <a:gd name="T34" fmla="*/ 5 w 60"/>
                  <a:gd name="T35" fmla="*/ 21 h 28"/>
                  <a:gd name="T36" fmla="*/ 0 w 60"/>
                  <a:gd name="T37" fmla="*/ 20 h 28"/>
                  <a:gd name="T38" fmla="*/ 4 w 60"/>
                  <a:gd name="T39" fmla="*/ 18 h 28"/>
                  <a:gd name="T40" fmla="*/ 9 w 60"/>
                  <a:gd name="T41" fmla="*/ 17 h 28"/>
                  <a:gd name="T42" fmla="*/ 11 w 60"/>
                  <a:gd name="T43" fmla="*/ 16 h 28"/>
                  <a:gd name="T44" fmla="*/ 5 w 60"/>
                  <a:gd name="T45" fmla="*/ 16 h 28"/>
                  <a:gd name="T46" fmla="*/ 4 w 60"/>
                  <a:gd name="T47" fmla="*/ 14 h 28"/>
                  <a:gd name="T48" fmla="*/ 12 w 60"/>
                  <a:gd name="T49" fmla="*/ 13 h 28"/>
                  <a:gd name="T50" fmla="*/ 4 w 60"/>
                  <a:gd name="T51" fmla="*/ 12 h 28"/>
                  <a:gd name="T52" fmla="*/ 13 w 60"/>
                  <a:gd name="T53" fmla="*/ 10 h 28"/>
                  <a:gd name="T54" fmla="*/ 9 w 60"/>
                  <a:gd name="T55" fmla="*/ 8 h 28"/>
                  <a:gd name="T56" fmla="*/ 14 w 60"/>
                  <a:gd name="T57" fmla="*/ 6 h 28"/>
                  <a:gd name="T58" fmla="*/ 17 w 60"/>
                  <a:gd name="T59" fmla="*/ 10 h 28"/>
                  <a:gd name="T60" fmla="*/ 25 w 60"/>
                  <a:gd name="T61" fmla="*/ 11 h 28"/>
                  <a:gd name="T62" fmla="*/ 29 w 60"/>
                  <a:gd name="T63" fmla="*/ 14 h 28"/>
                  <a:gd name="T64" fmla="*/ 32 w 60"/>
                  <a:gd name="T65" fmla="*/ 17 h 28"/>
                  <a:gd name="T66" fmla="*/ 39 w 60"/>
                  <a:gd name="T67" fmla="*/ 16 h 28"/>
                  <a:gd name="T68" fmla="*/ 37 w 60"/>
                  <a:gd name="T69" fmla="*/ 13 h 28"/>
                  <a:gd name="T70" fmla="*/ 38 w 60"/>
                  <a:gd name="T71" fmla="*/ 9 h 28"/>
                  <a:gd name="T72" fmla="*/ 36 w 60"/>
                  <a:gd name="T73" fmla="*/ 8 h 28"/>
                  <a:gd name="T74" fmla="*/ 38 w 60"/>
                  <a:gd name="T75" fmla="*/ 5 h 28"/>
                  <a:gd name="T76" fmla="*/ 43 w 60"/>
                  <a:gd name="T77" fmla="*/ 3 h 28"/>
                  <a:gd name="T78" fmla="*/ 44 w 60"/>
                  <a:gd name="T79" fmla="*/ 7 h 28"/>
                  <a:gd name="T80" fmla="*/ 45 w 60"/>
                  <a:gd name="T81" fmla="*/ 9 h 28"/>
                  <a:gd name="T82" fmla="*/ 44 w 60"/>
                  <a:gd name="T83" fmla="*/ 10 h 28"/>
                  <a:gd name="T84" fmla="*/ 47 w 60"/>
                  <a:gd name="T85" fmla="*/ 11 h 28"/>
                  <a:gd name="T86" fmla="*/ 51 w 60"/>
                  <a:gd name="T87" fmla="*/ 14 h 28"/>
                  <a:gd name="T88" fmla="*/ 53 w 60"/>
                  <a:gd name="T89" fmla="*/ 13 h 28"/>
                  <a:gd name="T90" fmla="*/ 57 w 60"/>
                  <a:gd name="T91" fmla="*/ 12 h 28"/>
                  <a:gd name="T92" fmla="*/ 59 w 60"/>
                  <a:gd name="T93" fmla="*/ 15 h 28"/>
                  <a:gd name="T94" fmla="*/ 58 w 60"/>
                  <a:gd name="T95" fmla="*/ 20 h 28"/>
                  <a:gd name="T96" fmla="*/ 50 w 60"/>
                  <a:gd name="T97" fmla="*/ 22 h 28"/>
                  <a:gd name="T98" fmla="*/ 50 w 60"/>
                  <a:gd name="T99"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 h="28">
                    <a:moveTo>
                      <a:pt x="50" y="22"/>
                    </a:moveTo>
                    <a:cubicBezTo>
                      <a:pt x="49" y="22"/>
                      <a:pt x="49" y="21"/>
                      <a:pt x="48" y="21"/>
                    </a:cubicBezTo>
                    <a:cubicBezTo>
                      <a:pt x="48" y="21"/>
                      <a:pt x="46" y="22"/>
                      <a:pt x="46" y="23"/>
                    </a:cubicBezTo>
                    <a:cubicBezTo>
                      <a:pt x="45" y="23"/>
                      <a:pt x="44" y="23"/>
                      <a:pt x="43" y="22"/>
                    </a:cubicBezTo>
                    <a:cubicBezTo>
                      <a:pt x="42" y="22"/>
                      <a:pt x="41" y="22"/>
                      <a:pt x="40" y="23"/>
                    </a:cubicBezTo>
                    <a:cubicBezTo>
                      <a:pt x="35" y="25"/>
                      <a:pt x="30" y="26"/>
                      <a:pt x="24" y="27"/>
                    </a:cubicBezTo>
                    <a:cubicBezTo>
                      <a:pt x="23" y="27"/>
                      <a:pt x="20" y="28"/>
                      <a:pt x="19" y="28"/>
                    </a:cubicBezTo>
                    <a:cubicBezTo>
                      <a:pt x="17" y="27"/>
                      <a:pt x="13" y="26"/>
                      <a:pt x="17" y="24"/>
                    </a:cubicBezTo>
                    <a:cubicBezTo>
                      <a:pt x="19" y="24"/>
                      <a:pt x="22" y="22"/>
                      <a:pt x="24" y="22"/>
                    </a:cubicBezTo>
                    <a:cubicBezTo>
                      <a:pt x="26" y="22"/>
                      <a:pt x="28" y="22"/>
                      <a:pt x="29" y="22"/>
                    </a:cubicBezTo>
                    <a:cubicBezTo>
                      <a:pt x="29" y="22"/>
                      <a:pt x="32" y="20"/>
                      <a:pt x="31" y="20"/>
                    </a:cubicBezTo>
                    <a:cubicBezTo>
                      <a:pt x="30" y="19"/>
                      <a:pt x="25" y="20"/>
                      <a:pt x="24" y="20"/>
                    </a:cubicBezTo>
                    <a:cubicBezTo>
                      <a:pt x="22" y="21"/>
                      <a:pt x="21" y="21"/>
                      <a:pt x="19" y="21"/>
                    </a:cubicBezTo>
                    <a:cubicBezTo>
                      <a:pt x="17" y="21"/>
                      <a:pt x="19" y="20"/>
                      <a:pt x="19" y="19"/>
                    </a:cubicBezTo>
                    <a:cubicBezTo>
                      <a:pt x="19" y="16"/>
                      <a:pt x="13" y="21"/>
                      <a:pt x="12" y="21"/>
                    </a:cubicBezTo>
                    <a:cubicBezTo>
                      <a:pt x="12" y="21"/>
                      <a:pt x="11" y="22"/>
                      <a:pt x="11" y="22"/>
                    </a:cubicBezTo>
                    <a:cubicBezTo>
                      <a:pt x="9" y="20"/>
                      <a:pt x="9" y="22"/>
                      <a:pt x="9" y="23"/>
                    </a:cubicBezTo>
                    <a:cubicBezTo>
                      <a:pt x="9" y="23"/>
                      <a:pt x="6" y="21"/>
                      <a:pt x="5" y="21"/>
                    </a:cubicBezTo>
                    <a:cubicBezTo>
                      <a:pt x="4" y="21"/>
                      <a:pt x="0" y="22"/>
                      <a:pt x="0" y="20"/>
                    </a:cubicBezTo>
                    <a:cubicBezTo>
                      <a:pt x="0" y="18"/>
                      <a:pt x="2" y="19"/>
                      <a:pt x="4" y="18"/>
                    </a:cubicBezTo>
                    <a:cubicBezTo>
                      <a:pt x="6" y="18"/>
                      <a:pt x="8" y="18"/>
                      <a:pt x="9" y="17"/>
                    </a:cubicBezTo>
                    <a:cubicBezTo>
                      <a:pt x="9" y="17"/>
                      <a:pt x="12" y="16"/>
                      <a:pt x="11" y="16"/>
                    </a:cubicBezTo>
                    <a:cubicBezTo>
                      <a:pt x="9" y="15"/>
                      <a:pt x="6" y="16"/>
                      <a:pt x="5" y="16"/>
                    </a:cubicBezTo>
                    <a:cubicBezTo>
                      <a:pt x="2" y="16"/>
                      <a:pt x="0" y="14"/>
                      <a:pt x="4" y="14"/>
                    </a:cubicBezTo>
                    <a:cubicBezTo>
                      <a:pt x="6" y="14"/>
                      <a:pt x="10" y="13"/>
                      <a:pt x="12" y="13"/>
                    </a:cubicBezTo>
                    <a:cubicBezTo>
                      <a:pt x="11" y="13"/>
                      <a:pt x="4" y="14"/>
                      <a:pt x="4" y="12"/>
                    </a:cubicBezTo>
                    <a:cubicBezTo>
                      <a:pt x="3" y="10"/>
                      <a:pt x="12" y="11"/>
                      <a:pt x="13" y="10"/>
                    </a:cubicBezTo>
                    <a:cubicBezTo>
                      <a:pt x="13" y="10"/>
                      <a:pt x="9" y="9"/>
                      <a:pt x="9" y="8"/>
                    </a:cubicBezTo>
                    <a:cubicBezTo>
                      <a:pt x="8" y="7"/>
                      <a:pt x="14" y="6"/>
                      <a:pt x="14" y="6"/>
                    </a:cubicBezTo>
                    <a:cubicBezTo>
                      <a:pt x="17" y="6"/>
                      <a:pt x="15" y="10"/>
                      <a:pt x="17" y="10"/>
                    </a:cubicBezTo>
                    <a:cubicBezTo>
                      <a:pt x="20" y="10"/>
                      <a:pt x="22" y="10"/>
                      <a:pt x="25" y="11"/>
                    </a:cubicBezTo>
                    <a:cubicBezTo>
                      <a:pt x="26" y="12"/>
                      <a:pt x="28" y="13"/>
                      <a:pt x="29" y="14"/>
                    </a:cubicBezTo>
                    <a:cubicBezTo>
                      <a:pt x="31" y="16"/>
                      <a:pt x="30" y="17"/>
                      <a:pt x="32" y="17"/>
                    </a:cubicBezTo>
                    <a:cubicBezTo>
                      <a:pt x="35" y="17"/>
                      <a:pt x="37" y="17"/>
                      <a:pt x="39" y="16"/>
                    </a:cubicBezTo>
                    <a:cubicBezTo>
                      <a:pt x="43" y="15"/>
                      <a:pt x="37" y="14"/>
                      <a:pt x="37" y="13"/>
                    </a:cubicBezTo>
                    <a:cubicBezTo>
                      <a:pt x="37" y="13"/>
                      <a:pt x="45" y="12"/>
                      <a:pt x="38" y="9"/>
                    </a:cubicBezTo>
                    <a:cubicBezTo>
                      <a:pt x="37" y="9"/>
                      <a:pt x="35" y="9"/>
                      <a:pt x="36" y="8"/>
                    </a:cubicBezTo>
                    <a:cubicBezTo>
                      <a:pt x="37" y="7"/>
                      <a:pt x="38" y="6"/>
                      <a:pt x="38" y="5"/>
                    </a:cubicBezTo>
                    <a:cubicBezTo>
                      <a:pt x="39" y="4"/>
                      <a:pt x="43" y="0"/>
                      <a:pt x="43" y="3"/>
                    </a:cubicBezTo>
                    <a:cubicBezTo>
                      <a:pt x="43" y="4"/>
                      <a:pt x="44" y="5"/>
                      <a:pt x="44" y="7"/>
                    </a:cubicBezTo>
                    <a:cubicBezTo>
                      <a:pt x="45" y="7"/>
                      <a:pt x="45" y="8"/>
                      <a:pt x="45" y="9"/>
                    </a:cubicBezTo>
                    <a:cubicBezTo>
                      <a:pt x="46" y="10"/>
                      <a:pt x="44" y="9"/>
                      <a:pt x="44" y="10"/>
                    </a:cubicBezTo>
                    <a:cubicBezTo>
                      <a:pt x="44" y="12"/>
                      <a:pt x="47" y="10"/>
                      <a:pt x="47" y="11"/>
                    </a:cubicBezTo>
                    <a:cubicBezTo>
                      <a:pt x="47" y="13"/>
                      <a:pt x="50" y="14"/>
                      <a:pt x="51" y="14"/>
                    </a:cubicBezTo>
                    <a:cubicBezTo>
                      <a:pt x="53" y="14"/>
                      <a:pt x="53" y="15"/>
                      <a:pt x="53" y="13"/>
                    </a:cubicBezTo>
                    <a:cubicBezTo>
                      <a:pt x="53" y="11"/>
                      <a:pt x="55" y="11"/>
                      <a:pt x="57" y="12"/>
                    </a:cubicBezTo>
                    <a:cubicBezTo>
                      <a:pt x="58" y="12"/>
                      <a:pt x="60" y="14"/>
                      <a:pt x="59" y="15"/>
                    </a:cubicBezTo>
                    <a:cubicBezTo>
                      <a:pt x="59" y="16"/>
                      <a:pt x="58" y="19"/>
                      <a:pt x="58" y="20"/>
                    </a:cubicBezTo>
                    <a:cubicBezTo>
                      <a:pt x="57" y="21"/>
                      <a:pt x="51" y="22"/>
                      <a:pt x="50" y="22"/>
                    </a:cubicBezTo>
                    <a:cubicBezTo>
                      <a:pt x="48" y="21"/>
                      <a:pt x="51" y="22"/>
                      <a:pt x="50" y="22"/>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347" name="Freeform 579">
                <a:extLst>
                  <a:ext uri="{FF2B5EF4-FFF2-40B4-BE49-F238E27FC236}">
                    <a16:creationId xmlns:a16="http://schemas.microsoft.com/office/drawing/2014/main" id="{DBB32150-E899-4321-A511-DE681068B632}"/>
                  </a:ext>
                </a:extLst>
              </p:cNvPr>
              <p:cNvSpPr>
                <a:spLocks/>
              </p:cNvSpPr>
              <p:nvPr/>
            </p:nvSpPr>
            <p:spPr bwMode="auto">
              <a:xfrm>
                <a:off x="2706365" y="1639232"/>
                <a:ext cx="53647" cy="37847"/>
              </a:xfrm>
              <a:custGeom>
                <a:avLst/>
                <a:gdLst>
                  <a:gd name="T0" fmla="*/ 9 w 10"/>
                  <a:gd name="T1" fmla="*/ 1 h 7"/>
                  <a:gd name="T2" fmla="*/ 0 w 10"/>
                  <a:gd name="T3" fmla="*/ 5 h 7"/>
                  <a:gd name="T4" fmla="*/ 6 w 10"/>
                  <a:gd name="T5" fmla="*/ 5 h 7"/>
                  <a:gd name="T6" fmla="*/ 9 w 10"/>
                  <a:gd name="T7" fmla="*/ 1 h 7"/>
                  <a:gd name="T8" fmla="*/ 9 w 10"/>
                  <a:gd name="T9" fmla="*/ 1 h 7"/>
                </a:gdLst>
                <a:ahLst/>
                <a:cxnLst>
                  <a:cxn ang="0">
                    <a:pos x="T0" y="T1"/>
                  </a:cxn>
                  <a:cxn ang="0">
                    <a:pos x="T2" y="T3"/>
                  </a:cxn>
                  <a:cxn ang="0">
                    <a:pos x="T4" y="T5"/>
                  </a:cxn>
                  <a:cxn ang="0">
                    <a:pos x="T6" y="T7"/>
                  </a:cxn>
                  <a:cxn ang="0">
                    <a:pos x="T8" y="T9"/>
                  </a:cxn>
                </a:cxnLst>
                <a:rect l="0" t="0" r="r" b="b"/>
                <a:pathLst>
                  <a:path w="10" h="7">
                    <a:moveTo>
                      <a:pt x="9" y="1"/>
                    </a:moveTo>
                    <a:cubicBezTo>
                      <a:pt x="8" y="1"/>
                      <a:pt x="0" y="5"/>
                      <a:pt x="0" y="5"/>
                    </a:cubicBezTo>
                    <a:cubicBezTo>
                      <a:pt x="2" y="6"/>
                      <a:pt x="5" y="7"/>
                      <a:pt x="6" y="5"/>
                    </a:cubicBezTo>
                    <a:cubicBezTo>
                      <a:pt x="7" y="4"/>
                      <a:pt x="9" y="0"/>
                      <a:pt x="9" y="1"/>
                    </a:cubicBezTo>
                    <a:cubicBezTo>
                      <a:pt x="7" y="1"/>
                      <a:pt x="10" y="0"/>
                      <a:pt x="9" y="1"/>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348" name="Freeform 581">
                <a:extLst>
                  <a:ext uri="{FF2B5EF4-FFF2-40B4-BE49-F238E27FC236}">
                    <a16:creationId xmlns:a16="http://schemas.microsoft.com/office/drawing/2014/main" id="{B596E1C3-E3FF-0B39-8D82-DB07CFE4C56B}"/>
                  </a:ext>
                </a:extLst>
              </p:cNvPr>
              <p:cNvSpPr>
                <a:spLocks/>
              </p:cNvSpPr>
              <p:nvPr/>
            </p:nvSpPr>
            <p:spPr bwMode="auto">
              <a:xfrm>
                <a:off x="2822602" y="1593813"/>
                <a:ext cx="41130" cy="11355"/>
              </a:xfrm>
              <a:custGeom>
                <a:avLst/>
                <a:gdLst>
                  <a:gd name="T0" fmla="*/ 6 w 8"/>
                  <a:gd name="T1" fmla="*/ 2 h 2"/>
                  <a:gd name="T2" fmla="*/ 3 w 8"/>
                  <a:gd name="T3" fmla="*/ 0 h 2"/>
                  <a:gd name="T4" fmla="*/ 6 w 8"/>
                  <a:gd name="T5" fmla="*/ 2 h 2"/>
                </a:gdLst>
                <a:ahLst/>
                <a:cxnLst>
                  <a:cxn ang="0">
                    <a:pos x="T0" y="T1"/>
                  </a:cxn>
                  <a:cxn ang="0">
                    <a:pos x="T2" y="T3"/>
                  </a:cxn>
                  <a:cxn ang="0">
                    <a:pos x="T4" y="T5"/>
                  </a:cxn>
                </a:cxnLst>
                <a:rect l="0" t="0" r="r" b="b"/>
                <a:pathLst>
                  <a:path w="8" h="2">
                    <a:moveTo>
                      <a:pt x="6" y="2"/>
                    </a:moveTo>
                    <a:cubicBezTo>
                      <a:pt x="4" y="2"/>
                      <a:pt x="0" y="1"/>
                      <a:pt x="3" y="0"/>
                    </a:cubicBezTo>
                    <a:cubicBezTo>
                      <a:pt x="5" y="0"/>
                      <a:pt x="8" y="2"/>
                      <a:pt x="6" y="2"/>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349" name="Freeform 582">
                <a:extLst>
                  <a:ext uri="{FF2B5EF4-FFF2-40B4-BE49-F238E27FC236}">
                    <a16:creationId xmlns:a16="http://schemas.microsoft.com/office/drawing/2014/main" id="{C314BE1E-7A9B-8C78-D792-EAAF5DAE9A1E}"/>
                  </a:ext>
                </a:extLst>
              </p:cNvPr>
              <p:cNvSpPr>
                <a:spLocks/>
              </p:cNvSpPr>
              <p:nvPr/>
            </p:nvSpPr>
            <p:spPr bwMode="auto">
              <a:xfrm>
                <a:off x="2858368" y="1516229"/>
                <a:ext cx="110872" cy="54878"/>
              </a:xfrm>
              <a:custGeom>
                <a:avLst/>
                <a:gdLst>
                  <a:gd name="T0" fmla="*/ 7 w 21"/>
                  <a:gd name="T1" fmla="*/ 9 h 10"/>
                  <a:gd name="T2" fmla="*/ 2 w 21"/>
                  <a:gd name="T3" fmla="*/ 4 h 10"/>
                  <a:gd name="T4" fmla="*/ 9 w 21"/>
                  <a:gd name="T5" fmla="*/ 2 h 10"/>
                  <a:gd name="T6" fmla="*/ 17 w 21"/>
                  <a:gd name="T7" fmla="*/ 0 h 10"/>
                  <a:gd name="T8" fmla="*/ 19 w 21"/>
                  <a:gd name="T9" fmla="*/ 2 h 10"/>
                  <a:gd name="T10" fmla="*/ 14 w 21"/>
                  <a:gd name="T11" fmla="*/ 4 h 10"/>
                  <a:gd name="T12" fmla="*/ 15 w 21"/>
                  <a:gd name="T13" fmla="*/ 7 h 10"/>
                  <a:gd name="T14" fmla="*/ 7 w 21"/>
                  <a:gd name="T15" fmla="*/ 9 h 10"/>
                  <a:gd name="T16" fmla="*/ 7 w 21"/>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7" y="9"/>
                    </a:moveTo>
                    <a:cubicBezTo>
                      <a:pt x="6" y="9"/>
                      <a:pt x="0" y="6"/>
                      <a:pt x="2" y="4"/>
                    </a:cubicBezTo>
                    <a:cubicBezTo>
                      <a:pt x="4" y="2"/>
                      <a:pt x="7" y="2"/>
                      <a:pt x="9" y="2"/>
                    </a:cubicBezTo>
                    <a:cubicBezTo>
                      <a:pt x="12" y="1"/>
                      <a:pt x="15" y="0"/>
                      <a:pt x="17" y="0"/>
                    </a:cubicBezTo>
                    <a:cubicBezTo>
                      <a:pt x="18" y="0"/>
                      <a:pt x="21" y="1"/>
                      <a:pt x="19" y="2"/>
                    </a:cubicBezTo>
                    <a:cubicBezTo>
                      <a:pt x="18" y="3"/>
                      <a:pt x="15" y="2"/>
                      <a:pt x="14" y="4"/>
                    </a:cubicBezTo>
                    <a:cubicBezTo>
                      <a:pt x="14" y="4"/>
                      <a:pt x="19" y="6"/>
                      <a:pt x="15" y="7"/>
                    </a:cubicBezTo>
                    <a:cubicBezTo>
                      <a:pt x="13" y="8"/>
                      <a:pt x="10" y="10"/>
                      <a:pt x="7" y="9"/>
                    </a:cubicBezTo>
                    <a:cubicBezTo>
                      <a:pt x="5" y="9"/>
                      <a:pt x="9" y="10"/>
                      <a:pt x="7" y="9"/>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350" name="Freeform 583">
                <a:extLst>
                  <a:ext uri="{FF2B5EF4-FFF2-40B4-BE49-F238E27FC236}">
                    <a16:creationId xmlns:a16="http://schemas.microsoft.com/office/drawing/2014/main" id="{95413D85-EE84-4A9F-FCF6-55FDEB436708}"/>
                  </a:ext>
                </a:extLst>
              </p:cNvPr>
              <p:cNvSpPr>
                <a:spLocks/>
              </p:cNvSpPr>
              <p:nvPr/>
            </p:nvSpPr>
            <p:spPr bwMode="auto">
              <a:xfrm>
                <a:off x="2811872" y="1527582"/>
                <a:ext cx="41130" cy="22709"/>
              </a:xfrm>
              <a:custGeom>
                <a:avLst/>
                <a:gdLst>
                  <a:gd name="T0" fmla="*/ 6 w 8"/>
                  <a:gd name="T1" fmla="*/ 4 h 4"/>
                  <a:gd name="T2" fmla="*/ 3 w 8"/>
                  <a:gd name="T3" fmla="*/ 0 h 4"/>
                  <a:gd name="T4" fmla="*/ 6 w 8"/>
                  <a:gd name="T5" fmla="*/ 4 h 4"/>
                </a:gdLst>
                <a:ahLst/>
                <a:cxnLst>
                  <a:cxn ang="0">
                    <a:pos x="T0" y="T1"/>
                  </a:cxn>
                  <a:cxn ang="0">
                    <a:pos x="T2" y="T3"/>
                  </a:cxn>
                  <a:cxn ang="0">
                    <a:pos x="T4" y="T5"/>
                  </a:cxn>
                </a:cxnLst>
                <a:rect l="0" t="0" r="r" b="b"/>
                <a:pathLst>
                  <a:path w="8" h="4">
                    <a:moveTo>
                      <a:pt x="6" y="4"/>
                    </a:moveTo>
                    <a:cubicBezTo>
                      <a:pt x="4" y="4"/>
                      <a:pt x="0" y="0"/>
                      <a:pt x="3" y="0"/>
                    </a:cubicBezTo>
                    <a:cubicBezTo>
                      <a:pt x="6" y="0"/>
                      <a:pt x="8" y="3"/>
                      <a:pt x="6" y="4"/>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351" name="Freeform 584">
                <a:extLst>
                  <a:ext uri="{FF2B5EF4-FFF2-40B4-BE49-F238E27FC236}">
                    <a16:creationId xmlns:a16="http://schemas.microsoft.com/office/drawing/2014/main" id="{A56E13DC-BE21-FD65-61DB-D300A2968CB1}"/>
                  </a:ext>
                </a:extLst>
              </p:cNvPr>
              <p:cNvSpPr>
                <a:spLocks/>
              </p:cNvSpPr>
              <p:nvPr/>
            </p:nvSpPr>
            <p:spPr bwMode="auto">
              <a:xfrm>
                <a:off x="2869097" y="1476488"/>
                <a:ext cx="110872" cy="39739"/>
              </a:xfrm>
              <a:custGeom>
                <a:avLst/>
                <a:gdLst>
                  <a:gd name="T0" fmla="*/ 1 w 21"/>
                  <a:gd name="T1" fmla="*/ 5 h 7"/>
                  <a:gd name="T2" fmla="*/ 4 w 21"/>
                  <a:gd name="T3" fmla="*/ 4 h 7"/>
                  <a:gd name="T4" fmla="*/ 9 w 21"/>
                  <a:gd name="T5" fmla="*/ 1 h 7"/>
                  <a:gd name="T6" fmla="*/ 18 w 21"/>
                  <a:gd name="T7" fmla="*/ 3 h 7"/>
                  <a:gd name="T8" fmla="*/ 11 w 21"/>
                  <a:gd name="T9" fmla="*/ 6 h 7"/>
                  <a:gd name="T10" fmla="*/ 6 w 21"/>
                  <a:gd name="T11" fmla="*/ 6 h 7"/>
                  <a:gd name="T12" fmla="*/ 1 w 21"/>
                  <a:gd name="T13" fmla="*/ 5 h 7"/>
                  <a:gd name="T14" fmla="*/ 1 w 21"/>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7">
                    <a:moveTo>
                      <a:pt x="1" y="5"/>
                    </a:moveTo>
                    <a:cubicBezTo>
                      <a:pt x="0" y="5"/>
                      <a:pt x="3" y="4"/>
                      <a:pt x="4" y="4"/>
                    </a:cubicBezTo>
                    <a:cubicBezTo>
                      <a:pt x="6" y="3"/>
                      <a:pt x="7" y="2"/>
                      <a:pt x="9" y="1"/>
                    </a:cubicBezTo>
                    <a:cubicBezTo>
                      <a:pt x="12" y="0"/>
                      <a:pt x="15" y="1"/>
                      <a:pt x="18" y="3"/>
                    </a:cubicBezTo>
                    <a:cubicBezTo>
                      <a:pt x="21" y="6"/>
                      <a:pt x="12" y="6"/>
                      <a:pt x="11" y="6"/>
                    </a:cubicBezTo>
                    <a:cubicBezTo>
                      <a:pt x="9" y="6"/>
                      <a:pt x="8" y="7"/>
                      <a:pt x="6" y="6"/>
                    </a:cubicBezTo>
                    <a:cubicBezTo>
                      <a:pt x="4" y="5"/>
                      <a:pt x="2" y="6"/>
                      <a:pt x="1" y="5"/>
                    </a:cubicBezTo>
                    <a:cubicBezTo>
                      <a:pt x="0" y="4"/>
                      <a:pt x="2" y="6"/>
                      <a:pt x="1" y="5"/>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352" name="Freeform 585">
                <a:extLst>
                  <a:ext uri="{FF2B5EF4-FFF2-40B4-BE49-F238E27FC236}">
                    <a16:creationId xmlns:a16="http://schemas.microsoft.com/office/drawing/2014/main" id="{E8FFC72A-FE6F-3F0F-821D-BA65234F9679}"/>
                  </a:ext>
                </a:extLst>
              </p:cNvPr>
              <p:cNvSpPr>
                <a:spLocks/>
              </p:cNvSpPr>
              <p:nvPr/>
            </p:nvSpPr>
            <p:spPr bwMode="auto">
              <a:xfrm>
                <a:off x="3137334" y="1593813"/>
                <a:ext cx="146636" cy="105974"/>
              </a:xfrm>
              <a:custGeom>
                <a:avLst/>
                <a:gdLst>
                  <a:gd name="T0" fmla="*/ 22 w 28"/>
                  <a:gd name="T1" fmla="*/ 19 h 19"/>
                  <a:gd name="T2" fmla="*/ 15 w 28"/>
                  <a:gd name="T3" fmla="*/ 19 h 19"/>
                  <a:gd name="T4" fmla="*/ 15 w 28"/>
                  <a:gd name="T5" fmla="*/ 17 h 19"/>
                  <a:gd name="T6" fmla="*/ 12 w 28"/>
                  <a:gd name="T7" fmla="*/ 15 h 19"/>
                  <a:gd name="T8" fmla="*/ 17 w 28"/>
                  <a:gd name="T9" fmla="*/ 13 h 19"/>
                  <a:gd name="T10" fmla="*/ 16 w 28"/>
                  <a:gd name="T11" fmla="*/ 12 h 19"/>
                  <a:gd name="T12" fmla="*/ 9 w 28"/>
                  <a:gd name="T13" fmla="*/ 13 h 19"/>
                  <a:gd name="T14" fmla="*/ 2 w 28"/>
                  <a:gd name="T15" fmla="*/ 13 h 19"/>
                  <a:gd name="T16" fmla="*/ 1 w 28"/>
                  <a:gd name="T17" fmla="*/ 12 h 19"/>
                  <a:gd name="T18" fmla="*/ 7 w 28"/>
                  <a:gd name="T19" fmla="*/ 10 h 19"/>
                  <a:gd name="T20" fmla="*/ 4 w 28"/>
                  <a:gd name="T21" fmla="*/ 8 h 19"/>
                  <a:gd name="T22" fmla="*/ 7 w 28"/>
                  <a:gd name="T23" fmla="*/ 6 h 19"/>
                  <a:gd name="T24" fmla="*/ 3 w 28"/>
                  <a:gd name="T25" fmla="*/ 6 h 19"/>
                  <a:gd name="T26" fmla="*/ 7 w 28"/>
                  <a:gd name="T27" fmla="*/ 4 h 19"/>
                  <a:gd name="T28" fmla="*/ 13 w 28"/>
                  <a:gd name="T29" fmla="*/ 8 h 19"/>
                  <a:gd name="T30" fmla="*/ 16 w 28"/>
                  <a:gd name="T31" fmla="*/ 9 h 19"/>
                  <a:gd name="T32" fmla="*/ 13 w 28"/>
                  <a:gd name="T33" fmla="*/ 7 h 19"/>
                  <a:gd name="T34" fmla="*/ 14 w 28"/>
                  <a:gd name="T35" fmla="*/ 5 h 19"/>
                  <a:gd name="T36" fmla="*/ 11 w 28"/>
                  <a:gd name="T37" fmla="*/ 4 h 19"/>
                  <a:gd name="T38" fmla="*/ 11 w 28"/>
                  <a:gd name="T39" fmla="*/ 2 h 19"/>
                  <a:gd name="T40" fmla="*/ 7 w 28"/>
                  <a:gd name="T41" fmla="*/ 3 h 19"/>
                  <a:gd name="T42" fmla="*/ 13 w 28"/>
                  <a:gd name="T43" fmla="*/ 1 h 19"/>
                  <a:gd name="T44" fmla="*/ 12 w 28"/>
                  <a:gd name="T45" fmla="*/ 2 h 19"/>
                  <a:gd name="T46" fmla="*/ 15 w 28"/>
                  <a:gd name="T47" fmla="*/ 3 h 19"/>
                  <a:gd name="T48" fmla="*/ 21 w 28"/>
                  <a:gd name="T49" fmla="*/ 2 h 19"/>
                  <a:gd name="T50" fmla="*/ 26 w 28"/>
                  <a:gd name="T51" fmla="*/ 8 h 19"/>
                  <a:gd name="T52" fmla="*/ 27 w 28"/>
                  <a:gd name="T53" fmla="*/ 12 h 19"/>
                  <a:gd name="T54" fmla="*/ 26 w 28"/>
                  <a:gd name="T55" fmla="*/ 14 h 19"/>
                  <a:gd name="T56" fmla="*/ 26 w 28"/>
                  <a:gd name="T57" fmla="*/ 17 h 19"/>
                  <a:gd name="T58" fmla="*/ 22 w 28"/>
                  <a:gd name="T5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 h="19">
                    <a:moveTo>
                      <a:pt x="22" y="19"/>
                    </a:moveTo>
                    <a:cubicBezTo>
                      <a:pt x="20" y="19"/>
                      <a:pt x="17" y="19"/>
                      <a:pt x="15" y="19"/>
                    </a:cubicBezTo>
                    <a:cubicBezTo>
                      <a:pt x="12" y="19"/>
                      <a:pt x="15" y="18"/>
                      <a:pt x="15" y="17"/>
                    </a:cubicBezTo>
                    <a:cubicBezTo>
                      <a:pt x="16" y="16"/>
                      <a:pt x="11" y="16"/>
                      <a:pt x="12" y="15"/>
                    </a:cubicBezTo>
                    <a:cubicBezTo>
                      <a:pt x="13" y="14"/>
                      <a:pt x="15" y="13"/>
                      <a:pt x="17" y="13"/>
                    </a:cubicBezTo>
                    <a:cubicBezTo>
                      <a:pt x="18" y="12"/>
                      <a:pt x="17" y="12"/>
                      <a:pt x="16" y="12"/>
                    </a:cubicBezTo>
                    <a:cubicBezTo>
                      <a:pt x="14" y="11"/>
                      <a:pt x="12" y="12"/>
                      <a:pt x="9" y="13"/>
                    </a:cubicBezTo>
                    <a:cubicBezTo>
                      <a:pt x="7" y="13"/>
                      <a:pt x="5" y="13"/>
                      <a:pt x="2" y="13"/>
                    </a:cubicBezTo>
                    <a:cubicBezTo>
                      <a:pt x="2" y="14"/>
                      <a:pt x="0" y="14"/>
                      <a:pt x="1" y="12"/>
                    </a:cubicBezTo>
                    <a:cubicBezTo>
                      <a:pt x="3" y="10"/>
                      <a:pt x="5" y="11"/>
                      <a:pt x="7" y="10"/>
                    </a:cubicBezTo>
                    <a:cubicBezTo>
                      <a:pt x="11" y="9"/>
                      <a:pt x="4" y="9"/>
                      <a:pt x="4" y="8"/>
                    </a:cubicBezTo>
                    <a:cubicBezTo>
                      <a:pt x="3" y="8"/>
                      <a:pt x="7" y="6"/>
                      <a:pt x="7" y="6"/>
                    </a:cubicBezTo>
                    <a:cubicBezTo>
                      <a:pt x="7" y="6"/>
                      <a:pt x="4" y="6"/>
                      <a:pt x="3" y="6"/>
                    </a:cubicBezTo>
                    <a:cubicBezTo>
                      <a:pt x="3" y="5"/>
                      <a:pt x="6" y="4"/>
                      <a:pt x="7" y="4"/>
                    </a:cubicBezTo>
                    <a:cubicBezTo>
                      <a:pt x="9" y="4"/>
                      <a:pt x="11" y="7"/>
                      <a:pt x="13" y="8"/>
                    </a:cubicBezTo>
                    <a:cubicBezTo>
                      <a:pt x="14" y="8"/>
                      <a:pt x="15" y="10"/>
                      <a:pt x="16" y="9"/>
                    </a:cubicBezTo>
                    <a:cubicBezTo>
                      <a:pt x="19" y="7"/>
                      <a:pt x="13" y="7"/>
                      <a:pt x="13" y="7"/>
                    </a:cubicBezTo>
                    <a:cubicBezTo>
                      <a:pt x="14" y="7"/>
                      <a:pt x="18" y="6"/>
                      <a:pt x="14" y="5"/>
                    </a:cubicBezTo>
                    <a:cubicBezTo>
                      <a:pt x="13" y="5"/>
                      <a:pt x="12" y="5"/>
                      <a:pt x="11" y="4"/>
                    </a:cubicBezTo>
                    <a:cubicBezTo>
                      <a:pt x="9" y="3"/>
                      <a:pt x="11" y="3"/>
                      <a:pt x="11" y="2"/>
                    </a:cubicBezTo>
                    <a:cubicBezTo>
                      <a:pt x="10" y="2"/>
                      <a:pt x="7" y="3"/>
                      <a:pt x="7" y="3"/>
                    </a:cubicBezTo>
                    <a:cubicBezTo>
                      <a:pt x="6" y="2"/>
                      <a:pt x="13" y="1"/>
                      <a:pt x="13" y="1"/>
                    </a:cubicBezTo>
                    <a:cubicBezTo>
                      <a:pt x="13" y="1"/>
                      <a:pt x="12" y="2"/>
                      <a:pt x="12" y="2"/>
                    </a:cubicBezTo>
                    <a:cubicBezTo>
                      <a:pt x="11" y="3"/>
                      <a:pt x="14" y="3"/>
                      <a:pt x="15" y="3"/>
                    </a:cubicBezTo>
                    <a:cubicBezTo>
                      <a:pt x="18" y="4"/>
                      <a:pt x="19" y="4"/>
                      <a:pt x="21" y="2"/>
                    </a:cubicBezTo>
                    <a:cubicBezTo>
                      <a:pt x="24" y="0"/>
                      <a:pt x="27" y="6"/>
                      <a:pt x="26" y="8"/>
                    </a:cubicBezTo>
                    <a:cubicBezTo>
                      <a:pt x="26" y="10"/>
                      <a:pt x="26" y="11"/>
                      <a:pt x="27" y="12"/>
                    </a:cubicBezTo>
                    <a:cubicBezTo>
                      <a:pt x="28" y="14"/>
                      <a:pt x="28" y="15"/>
                      <a:pt x="26" y="14"/>
                    </a:cubicBezTo>
                    <a:cubicBezTo>
                      <a:pt x="24" y="12"/>
                      <a:pt x="25" y="16"/>
                      <a:pt x="26" y="17"/>
                    </a:cubicBezTo>
                    <a:cubicBezTo>
                      <a:pt x="27" y="18"/>
                      <a:pt x="23" y="19"/>
                      <a:pt x="22" y="19"/>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353" name="Freeform 586">
                <a:extLst>
                  <a:ext uri="{FF2B5EF4-FFF2-40B4-BE49-F238E27FC236}">
                    <a16:creationId xmlns:a16="http://schemas.microsoft.com/office/drawing/2014/main" id="{26762CAA-F960-E33D-8B5E-EB0EC9B8D5A9}"/>
                  </a:ext>
                </a:extLst>
              </p:cNvPr>
              <p:cNvSpPr>
                <a:spLocks/>
              </p:cNvSpPr>
              <p:nvPr/>
            </p:nvSpPr>
            <p:spPr bwMode="auto">
              <a:xfrm>
                <a:off x="3121241" y="1644908"/>
                <a:ext cx="46495" cy="15139"/>
              </a:xfrm>
              <a:custGeom>
                <a:avLst/>
                <a:gdLst>
                  <a:gd name="T0" fmla="*/ 1 w 9"/>
                  <a:gd name="T1" fmla="*/ 3 h 3"/>
                  <a:gd name="T2" fmla="*/ 7 w 9"/>
                  <a:gd name="T3" fmla="*/ 0 h 3"/>
                  <a:gd name="T4" fmla="*/ 1 w 9"/>
                  <a:gd name="T5" fmla="*/ 3 h 3"/>
                </a:gdLst>
                <a:ahLst/>
                <a:cxnLst>
                  <a:cxn ang="0">
                    <a:pos x="T0" y="T1"/>
                  </a:cxn>
                  <a:cxn ang="0">
                    <a:pos x="T2" y="T3"/>
                  </a:cxn>
                  <a:cxn ang="0">
                    <a:pos x="T4" y="T5"/>
                  </a:cxn>
                </a:cxnLst>
                <a:rect l="0" t="0" r="r" b="b"/>
                <a:pathLst>
                  <a:path w="9" h="3">
                    <a:moveTo>
                      <a:pt x="1" y="3"/>
                    </a:moveTo>
                    <a:cubicBezTo>
                      <a:pt x="4" y="2"/>
                      <a:pt x="9" y="0"/>
                      <a:pt x="7" y="0"/>
                    </a:cubicBezTo>
                    <a:cubicBezTo>
                      <a:pt x="4" y="0"/>
                      <a:pt x="0" y="3"/>
                      <a:pt x="1" y="3"/>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354" name="Freeform 587">
                <a:extLst>
                  <a:ext uri="{FF2B5EF4-FFF2-40B4-BE49-F238E27FC236}">
                    <a16:creationId xmlns:a16="http://schemas.microsoft.com/office/drawing/2014/main" id="{EDB473DF-34A4-BA58-92FA-84DE3A178B7C}"/>
                  </a:ext>
                </a:extLst>
              </p:cNvPr>
              <p:cNvSpPr>
                <a:spLocks/>
              </p:cNvSpPr>
              <p:nvPr/>
            </p:nvSpPr>
            <p:spPr bwMode="auto">
              <a:xfrm>
                <a:off x="3110511" y="1639232"/>
                <a:ext cx="42917" cy="11355"/>
              </a:xfrm>
              <a:custGeom>
                <a:avLst/>
                <a:gdLst>
                  <a:gd name="T0" fmla="*/ 1 w 8"/>
                  <a:gd name="T1" fmla="*/ 2 h 2"/>
                  <a:gd name="T2" fmla="*/ 6 w 8"/>
                  <a:gd name="T3" fmla="*/ 0 h 2"/>
                  <a:gd name="T4" fmla="*/ 1 w 8"/>
                  <a:gd name="T5" fmla="*/ 2 h 2"/>
                </a:gdLst>
                <a:ahLst/>
                <a:cxnLst>
                  <a:cxn ang="0">
                    <a:pos x="T0" y="T1"/>
                  </a:cxn>
                  <a:cxn ang="0">
                    <a:pos x="T2" y="T3"/>
                  </a:cxn>
                  <a:cxn ang="0">
                    <a:pos x="T4" y="T5"/>
                  </a:cxn>
                </a:cxnLst>
                <a:rect l="0" t="0" r="r" b="b"/>
                <a:pathLst>
                  <a:path w="8" h="2">
                    <a:moveTo>
                      <a:pt x="1" y="2"/>
                    </a:moveTo>
                    <a:cubicBezTo>
                      <a:pt x="0" y="2"/>
                      <a:pt x="4" y="0"/>
                      <a:pt x="6" y="0"/>
                    </a:cubicBezTo>
                    <a:cubicBezTo>
                      <a:pt x="8" y="0"/>
                      <a:pt x="4" y="2"/>
                      <a:pt x="1" y="2"/>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355" name="Freeform 588">
                <a:extLst>
                  <a:ext uri="{FF2B5EF4-FFF2-40B4-BE49-F238E27FC236}">
                    <a16:creationId xmlns:a16="http://schemas.microsoft.com/office/drawing/2014/main" id="{EFDD6EF0-E822-5E2D-A4DA-4E07AE296790}"/>
                  </a:ext>
                </a:extLst>
              </p:cNvPr>
              <p:cNvSpPr>
                <a:spLocks/>
              </p:cNvSpPr>
              <p:nvPr/>
            </p:nvSpPr>
            <p:spPr bwMode="auto">
              <a:xfrm>
                <a:off x="3089052" y="1622199"/>
                <a:ext cx="53647" cy="28387"/>
              </a:xfrm>
              <a:custGeom>
                <a:avLst/>
                <a:gdLst>
                  <a:gd name="T0" fmla="*/ 2 w 10"/>
                  <a:gd name="T1" fmla="*/ 3 h 5"/>
                  <a:gd name="T2" fmla="*/ 10 w 10"/>
                  <a:gd name="T3" fmla="*/ 1 h 5"/>
                  <a:gd name="T4" fmla="*/ 2 w 10"/>
                  <a:gd name="T5" fmla="*/ 3 h 5"/>
                </a:gdLst>
                <a:ahLst/>
                <a:cxnLst>
                  <a:cxn ang="0">
                    <a:pos x="T0" y="T1"/>
                  </a:cxn>
                  <a:cxn ang="0">
                    <a:pos x="T2" y="T3"/>
                  </a:cxn>
                  <a:cxn ang="0">
                    <a:pos x="T4" y="T5"/>
                  </a:cxn>
                </a:cxnLst>
                <a:rect l="0" t="0" r="r" b="b"/>
                <a:pathLst>
                  <a:path w="10" h="5">
                    <a:moveTo>
                      <a:pt x="2" y="3"/>
                    </a:moveTo>
                    <a:cubicBezTo>
                      <a:pt x="0" y="2"/>
                      <a:pt x="10" y="0"/>
                      <a:pt x="10" y="1"/>
                    </a:cubicBezTo>
                    <a:cubicBezTo>
                      <a:pt x="10" y="2"/>
                      <a:pt x="6" y="5"/>
                      <a:pt x="2" y="3"/>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356" name="Freeform 589">
                <a:extLst>
                  <a:ext uri="{FF2B5EF4-FFF2-40B4-BE49-F238E27FC236}">
                    <a16:creationId xmlns:a16="http://schemas.microsoft.com/office/drawing/2014/main" id="{E520087F-C0A3-41EF-551F-76CA1EFAB612}"/>
                  </a:ext>
                </a:extLst>
              </p:cNvPr>
              <p:cNvSpPr>
                <a:spLocks/>
              </p:cNvSpPr>
              <p:nvPr/>
            </p:nvSpPr>
            <p:spPr bwMode="auto">
              <a:xfrm>
                <a:off x="3094417" y="1599492"/>
                <a:ext cx="37553" cy="28387"/>
              </a:xfrm>
              <a:custGeom>
                <a:avLst/>
                <a:gdLst>
                  <a:gd name="T0" fmla="*/ 1 w 7"/>
                  <a:gd name="T1" fmla="*/ 5 h 5"/>
                  <a:gd name="T2" fmla="*/ 0 w 7"/>
                  <a:gd name="T3" fmla="*/ 1 h 5"/>
                  <a:gd name="T4" fmla="*/ 4 w 7"/>
                  <a:gd name="T5" fmla="*/ 2 h 5"/>
                  <a:gd name="T6" fmla="*/ 7 w 7"/>
                  <a:gd name="T7" fmla="*/ 4 h 5"/>
                  <a:gd name="T8" fmla="*/ 1 w 7"/>
                  <a:gd name="T9" fmla="*/ 5 h 5"/>
                  <a:gd name="T10" fmla="*/ 1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1" y="5"/>
                    </a:moveTo>
                    <a:cubicBezTo>
                      <a:pt x="0" y="4"/>
                      <a:pt x="0" y="2"/>
                      <a:pt x="0" y="1"/>
                    </a:cubicBezTo>
                    <a:cubicBezTo>
                      <a:pt x="1" y="0"/>
                      <a:pt x="3" y="1"/>
                      <a:pt x="4" y="2"/>
                    </a:cubicBezTo>
                    <a:cubicBezTo>
                      <a:pt x="4" y="2"/>
                      <a:pt x="7" y="3"/>
                      <a:pt x="7" y="4"/>
                    </a:cubicBezTo>
                    <a:cubicBezTo>
                      <a:pt x="7" y="4"/>
                      <a:pt x="2" y="5"/>
                      <a:pt x="1" y="5"/>
                    </a:cubicBezTo>
                    <a:cubicBezTo>
                      <a:pt x="0" y="4"/>
                      <a:pt x="4" y="5"/>
                      <a:pt x="1" y="5"/>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357" name="Freeform 590">
                <a:extLst>
                  <a:ext uri="{FF2B5EF4-FFF2-40B4-BE49-F238E27FC236}">
                    <a16:creationId xmlns:a16="http://schemas.microsoft.com/office/drawing/2014/main" id="{B5D8128A-3F57-1F86-28E3-B20B459D02C4}"/>
                  </a:ext>
                </a:extLst>
              </p:cNvPr>
              <p:cNvSpPr>
                <a:spLocks/>
              </p:cNvSpPr>
              <p:nvPr/>
            </p:nvSpPr>
            <p:spPr bwMode="auto">
              <a:xfrm>
                <a:off x="3042558" y="1533258"/>
                <a:ext cx="62589" cy="49203"/>
              </a:xfrm>
              <a:custGeom>
                <a:avLst/>
                <a:gdLst>
                  <a:gd name="T0" fmla="*/ 8 w 12"/>
                  <a:gd name="T1" fmla="*/ 8 h 9"/>
                  <a:gd name="T2" fmla="*/ 3 w 12"/>
                  <a:gd name="T3" fmla="*/ 1 h 9"/>
                  <a:gd name="T4" fmla="*/ 8 w 12"/>
                  <a:gd name="T5" fmla="*/ 8 h 9"/>
                </a:gdLst>
                <a:ahLst/>
                <a:cxnLst>
                  <a:cxn ang="0">
                    <a:pos x="T0" y="T1"/>
                  </a:cxn>
                  <a:cxn ang="0">
                    <a:pos x="T2" y="T3"/>
                  </a:cxn>
                  <a:cxn ang="0">
                    <a:pos x="T4" y="T5"/>
                  </a:cxn>
                </a:cxnLst>
                <a:rect l="0" t="0" r="r" b="b"/>
                <a:pathLst>
                  <a:path w="12" h="9">
                    <a:moveTo>
                      <a:pt x="8" y="8"/>
                    </a:moveTo>
                    <a:cubicBezTo>
                      <a:pt x="6" y="9"/>
                      <a:pt x="0" y="0"/>
                      <a:pt x="3" y="1"/>
                    </a:cubicBezTo>
                    <a:cubicBezTo>
                      <a:pt x="6" y="3"/>
                      <a:pt x="12" y="8"/>
                      <a:pt x="8" y="8"/>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358" name="Freeform 591">
                <a:extLst>
                  <a:ext uri="{FF2B5EF4-FFF2-40B4-BE49-F238E27FC236}">
                    <a16:creationId xmlns:a16="http://schemas.microsoft.com/office/drawing/2014/main" id="{5280E354-59E6-F474-CC64-84AD3989F2B2}"/>
                  </a:ext>
                </a:extLst>
              </p:cNvPr>
              <p:cNvSpPr>
                <a:spLocks/>
              </p:cNvSpPr>
              <p:nvPr/>
            </p:nvSpPr>
            <p:spPr bwMode="auto">
              <a:xfrm>
                <a:off x="3142700" y="1527582"/>
                <a:ext cx="46495" cy="17031"/>
              </a:xfrm>
              <a:custGeom>
                <a:avLst/>
                <a:gdLst>
                  <a:gd name="T0" fmla="*/ 2 w 9"/>
                  <a:gd name="T1" fmla="*/ 1 h 3"/>
                  <a:gd name="T2" fmla="*/ 8 w 9"/>
                  <a:gd name="T3" fmla="*/ 2 h 3"/>
                  <a:gd name="T4" fmla="*/ 2 w 9"/>
                  <a:gd name="T5" fmla="*/ 1 h 3"/>
                </a:gdLst>
                <a:ahLst/>
                <a:cxnLst>
                  <a:cxn ang="0">
                    <a:pos x="T0" y="T1"/>
                  </a:cxn>
                  <a:cxn ang="0">
                    <a:pos x="T2" y="T3"/>
                  </a:cxn>
                  <a:cxn ang="0">
                    <a:pos x="T4" y="T5"/>
                  </a:cxn>
                </a:cxnLst>
                <a:rect l="0" t="0" r="r" b="b"/>
                <a:pathLst>
                  <a:path w="9" h="3">
                    <a:moveTo>
                      <a:pt x="2" y="1"/>
                    </a:moveTo>
                    <a:cubicBezTo>
                      <a:pt x="5" y="0"/>
                      <a:pt x="9" y="2"/>
                      <a:pt x="8" y="2"/>
                    </a:cubicBezTo>
                    <a:cubicBezTo>
                      <a:pt x="3" y="3"/>
                      <a:pt x="0" y="2"/>
                      <a:pt x="2" y="1"/>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359" name="Freeform 592">
                <a:extLst>
                  <a:ext uri="{FF2B5EF4-FFF2-40B4-BE49-F238E27FC236}">
                    <a16:creationId xmlns:a16="http://schemas.microsoft.com/office/drawing/2014/main" id="{C9B3B99C-3D81-035A-6CE3-797ADFD662F3}"/>
                  </a:ext>
                </a:extLst>
              </p:cNvPr>
              <p:cNvSpPr>
                <a:spLocks/>
              </p:cNvSpPr>
              <p:nvPr/>
            </p:nvSpPr>
            <p:spPr bwMode="auto">
              <a:xfrm>
                <a:off x="3053286" y="1438640"/>
                <a:ext cx="187767" cy="105974"/>
              </a:xfrm>
              <a:custGeom>
                <a:avLst/>
                <a:gdLst>
                  <a:gd name="T0" fmla="*/ 28 w 36"/>
                  <a:gd name="T1" fmla="*/ 17 h 19"/>
                  <a:gd name="T2" fmla="*/ 27 w 36"/>
                  <a:gd name="T3" fmla="*/ 15 h 19"/>
                  <a:gd name="T4" fmla="*/ 22 w 36"/>
                  <a:gd name="T5" fmla="*/ 13 h 19"/>
                  <a:gd name="T6" fmla="*/ 14 w 36"/>
                  <a:gd name="T7" fmla="*/ 14 h 19"/>
                  <a:gd name="T8" fmla="*/ 18 w 36"/>
                  <a:gd name="T9" fmla="*/ 12 h 19"/>
                  <a:gd name="T10" fmla="*/ 8 w 36"/>
                  <a:gd name="T11" fmla="*/ 12 h 19"/>
                  <a:gd name="T12" fmla="*/ 13 w 36"/>
                  <a:gd name="T13" fmla="*/ 10 h 19"/>
                  <a:gd name="T14" fmla="*/ 12 w 36"/>
                  <a:gd name="T15" fmla="*/ 9 h 19"/>
                  <a:gd name="T16" fmla="*/ 13 w 36"/>
                  <a:gd name="T17" fmla="*/ 8 h 19"/>
                  <a:gd name="T18" fmla="*/ 11 w 36"/>
                  <a:gd name="T19" fmla="*/ 8 h 19"/>
                  <a:gd name="T20" fmla="*/ 10 w 36"/>
                  <a:gd name="T21" fmla="*/ 6 h 19"/>
                  <a:gd name="T22" fmla="*/ 6 w 36"/>
                  <a:gd name="T23" fmla="*/ 6 h 19"/>
                  <a:gd name="T24" fmla="*/ 3 w 36"/>
                  <a:gd name="T25" fmla="*/ 5 h 19"/>
                  <a:gd name="T26" fmla="*/ 9 w 36"/>
                  <a:gd name="T27" fmla="*/ 2 h 19"/>
                  <a:gd name="T28" fmla="*/ 16 w 36"/>
                  <a:gd name="T29" fmla="*/ 1 h 19"/>
                  <a:gd name="T30" fmla="*/ 18 w 36"/>
                  <a:gd name="T31" fmla="*/ 5 h 19"/>
                  <a:gd name="T32" fmla="*/ 22 w 36"/>
                  <a:gd name="T33" fmla="*/ 4 h 19"/>
                  <a:gd name="T34" fmla="*/ 25 w 36"/>
                  <a:gd name="T35" fmla="*/ 7 h 19"/>
                  <a:gd name="T36" fmla="*/ 30 w 36"/>
                  <a:gd name="T37" fmla="*/ 7 h 19"/>
                  <a:gd name="T38" fmla="*/ 33 w 36"/>
                  <a:gd name="T39" fmla="*/ 12 h 19"/>
                  <a:gd name="T40" fmla="*/ 34 w 36"/>
                  <a:gd name="T41" fmla="*/ 16 h 19"/>
                  <a:gd name="T42" fmla="*/ 28 w 36"/>
                  <a:gd name="T43" fmla="*/ 17 h 19"/>
                  <a:gd name="T44" fmla="*/ 28 w 36"/>
                  <a:gd name="T45"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19">
                    <a:moveTo>
                      <a:pt x="28" y="17"/>
                    </a:moveTo>
                    <a:cubicBezTo>
                      <a:pt x="27" y="17"/>
                      <a:pt x="27" y="16"/>
                      <a:pt x="27" y="15"/>
                    </a:cubicBezTo>
                    <a:cubicBezTo>
                      <a:pt x="26" y="14"/>
                      <a:pt x="23" y="13"/>
                      <a:pt x="22" y="13"/>
                    </a:cubicBezTo>
                    <a:cubicBezTo>
                      <a:pt x="21" y="13"/>
                      <a:pt x="14" y="15"/>
                      <a:pt x="14" y="14"/>
                    </a:cubicBezTo>
                    <a:cubicBezTo>
                      <a:pt x="14" y="14"/>
                      <a:pt x="18" y="12"/>
                      <a:pt x="18" y="12"/>
                    </a:cubicBezTo>
                    <a:cubicBezTo>
                      <a:pt x="15" y="11"/>
                      <a:pt x="11" y="14"/>
                      <a:pt x="8" y="12"/>
                    </a:cubicBezTo>
                    <a:cubicBezTo>
                      <a:pt x="2" y="9"/>
                      <a:pt x="13" y="10"/>
                      <a:pt x="13" y="10"/>
                    </a:cubicBezTo>
                    <a:cubicBezTo>
                      <a:pt x="13" y="10"/>
                      <a:pt x="12" y="9"/>
                      <a:pt x="12" y="9"/>
                    </a:cubicBezTo>
                    <a:cubicBezTo>
                      <a:pt x="12" y="9"/>
                      <a:pt x="13" y="8"/>
                      <a:pt x="13" y="8"/>
                    </a:cubicBezTo>
                    <a:cubicBezTo>
                      <a:pt x="14" y="7"/>
                      <a:pt x="11" y="8"/>
                      <a:pt x="11" y="8"/>
                    </a:cubicBezTo>
                    <a:cubicBezTo>
                      <a:pt x="10" y="7"/>
                      <a:pt x="12" y="6"/>
                      <a:pt x="10" y="6"/>
                    </a:cubicBezTo>
                    <a:cubicBezTo>
                      <a:pt x="9" y="6"/>
                      <a:pt x="7" y="7"/>
                      <a:pt x="6" y="6"/>
                    </a:cubicBezTo>
                    <a:cubicBezTo>
                      <a:pt x="6" y="5"/>
                      <a:pt x="4" y="6"/>
                      <a:pt x="3" y="5"/>
                    </a:cubicBezTo>
                    <a:cubicBezTo>
                      <a:pt x="0" y="0"/>
                      <a:pt x="7" y="2"/>
                      <a:pt x="9" y="2"/>
                    </a:cubicBezTo>
                    <a:cubicBezTo>
                      <a:pt x="11" y="1"/>
                      <a:pt x="14" y="0"/>
                      <a:pt x="16" y="1"/>
                    </a:cubicBezTo>
                    <a:cubicBezTo>
                      <a:pt x="19" y="2"/>
                      <a:pt x="14" y="7"/>
                      <a:pt x="18" y="5"/>
                    </a:cubicBezTo>
                    <a:cubicBezTo>
                      <a:pt x="19" y="5"/>
                      <a:pt x="21" y="3"/>
                      <a:pt x="22" y="4"/>
                    </a:cubicBezTo>
                    <a:cubicBezTo>
                      <a:pt x="23" y="5"/>
                      <a:pt x="24" y="7"/>
                      <a:pt x="25" y="7"/>
                    </a:cubicBezTo>
                    <a:cubicBezTo>
                      <a:pt x="26" y="7"/>
                      <a:pt x="29" y="6"/>
                      <a:pt x="30" y="7"/>
                    </a:cubicBezTo>
                    <a:cubicBezTo>
                      <a:pt x="32" y="8"/>
                      <a:pt x="32" y="11"/>
                      <a:pt x="33" y="12"/>
                    </a:cubicBezTo>
                    <a:cubicBezTo>
                      <a:pt x="34" y="14"/>
                      <a:pt x="36" y="15"/>
                      <a:pt x="34" y="16"/>
                    </a:cubicBezTo>
                    <a:cubicBezTo>
                      <a:pt x="33" y="18"/>
                      <a:pt x="30" y="18"/>
                      <a:pt x="28" y="17"/>
                    </a:cubicBezTo>
                    <a:cubicBezTo>
                      <a:pt x="27" y="16"/>
                      <a:pt x="31" y="19"/>
                      <a:pt x="28" y="17"/>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360" name="Freeform 593">
                <a:extLst>
                  <a:ext uri="{FF2B5EF4-FFF2-40B4-BE49-F238E27FC236}">
                    <a16:creationId xmlns:a16="http://schemas.microsoft.com/office/drawing/2014/main" id="{F2258C96-A38F-7F74-4DF3-D1CBAA5BAD83}"/>
                  </a:ext>
                </a:extLst>
              </p:cNvPr>
              <p:cNvSpPr>
                <a:spLocks/>
              </p:cNvSpPr>
              <p:nvPr/>
            </p:nvSpPr>
            <p:spPr bwMode="auto">
              <a:xfrm>
                <a:off x="3199923" y="1387546"/>
                <a:ext cx="57223" cy="28387"/>
              </a:xfrm>
              <a:custGeom>
                <a:avLst/>
                <a:gdLst>
                  <a:gd name="T0" fmla="*/ 8 w 11"/>
                  <a:gd name="T1" fmla="*/ 5 h 5"/>
                  <a:gd name="T2" fmla="*/ 4 w 11"/>
                  <a:gd name="T3" fmla="*/ 4 h 5"/>
                  <a:gd name="T4" fmla="*/ 2 w 11"/>
                  <a:gd name="T5" fmla="*/ 3 h 5"/>
                  <a:gd name="T6" fmla="*/ 7 w 11"/>
                  <a:gd name="T7" fmla="*/ 2 h 5"/>
                  <a:gd name="T8" fmla="*/ 8 w 11"/>
                  <a:gd name="T9" fmla="*/ 5 h 5"/>
                </a:gdLst>
                <a:ahLst/>
                <a:cxnLst>
                  <a:cxn ang="0">
                    <a:pos x="T0" y="T1"/>
                  </a:cxn>
                  <a:cxn ang="0">
                    <a:pos x="T2" y="T3"/>
                  </a:cxn>
                  <a:cxn ang="0">
                    <a:pos x="T4" y="T5"/>
                  </a:cxn>
                  <a:cxn ang="0">
                    <a:pos x="T6" y="T7"/>
                  </a:cxn>
                  <a:cxn ang="0">
                    <a:pos x="T8" y="T9"/>
                  </a:cxn>
                </a:cxnLst>
                <a:rect l="0" t="0" r="r" b="b"/>
                <a:pathLst>
                  <a:path w="11" h="5">
                    <a:moveTo>
                      <a:pt x="8" y="5"/>
                    </a:moveTo>
                    <a:cubicBezTo>
                      <a:pt x="6" y="5"/>
                      <a:pt x="6" y="4"/>
                      <a:pt x="4" y="4"/>
                    </a:cubicBezTo>
                    <a:cubicBezTo>
                      <a:pt x="4" y="4"/>
                      <a:pt x="0" y="4"/>
                      <a:pt x="2" y="3"/>
                    </a:cubicBezTo>
                    <a:cubicBezTo>
                      <a:pt x="3" y="1"/>
                      <a:pt x="6" y="0"/>
                      <a:pt x="7" y="2"/>
                    </a:cubicBezTo>
                    <a:cubicBezTo>
                      <a:pt x="9" y="3"/>
                      <a:pt x="11" y="5"/>
                      <a:pt x="8" y="5"/>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361" name="Freeform 594">
                <a:extLst>
                  <a:ext uri="{FF2B5EF4-FFF2-40B4-BE49-F238E27FC236}">
                    <a16:creationId xmlns:a16="http://schemas.microsoft.com/office/drawing/2014/main" id="{FA6E3AE2-16DB-7A0E-7FD7-327DD932CEE2}"/>
                  </a:ext>
                </a:extLst>
              </p:cNvPr>
              <p:cNvSpPr>
                <a:spLocks/>
              </p:cNvSpPr>
              <p:nvPr/>
            </p:nvSpPr>
            <p:spPr bwMode="auto">
              <a:xfrm>
                <a:off x="3246418" y="1476488"/>
                <a:ext cx="105506" cy="62449"/>
              </a:xfrm>
              <a:custGeom>
                <a:avLst/>
                <a:gdLst>
                  <a:gd name="T0" fmla="*/ 8 w 20"/>
                  <a:gd name="T1" fmla="*/ 7 h 11"/>
                  <a:gd name="T2" fmla="*/ 3 w 20"/>
                  <a:gd name="T3" fmla="*/ 5 h 11"/>
                  <a:gd name="T4" fmla="*/ 4 w 20"/>
                  <a:gd name="T5" fmla="*/ 3 h 11"/>
                  <a:gd name="T6" fmla="*/ 1 w 20"/>
                  <a:gd name="T7" fmla="*/ 1 h 11"/>
                  <a:gd name="T8" fmla="*/ 6 w 20"/>
                  <a:gd name="T9" fmla="*/ 1 h 11"/>
                  <a:gd name="T10" fmla="*/ 12 w 20"/>
                  <a:gd name="T11" fmla="*/ 3 h 11"/>
                  <a:gd name="T12" fmla="*/ 16 w 20"/>
                  <a:gd name="T13" fmla="*/ 3 h 11"/>
                  <a:gd name="T14" fmla="*/ 19 w 20"/>
                  <a:gd name="T15" fmla="*/ 4 h 11"/>
                  <a:gd name="T16" fmla="*/ 18 w 20"/>
                  <a:gd name="T17" fmla="*/ 8 h 11"/>
                  <a:gd name="T18" fmla="*/ 15 w 20"/>
                  <a:gd name="T19" fmla="*/ 10 h 11"/>
                  <a:gd name="T20" fmla="*/ 9 w 20"/>
                  <a:gd name="T21" fmla="*/ 11 h 11"/>
                  <a:gd name="T22" fmla="*/ 4 w 20"/>
                  <a:gd name="T23" fmla="*/ 8 h 11"/>
                  <a:gd name="T24" fmla="*/ 8 w 20"/>
                  <a:gd name="T25" fmla="*/ 7 h 11"/>
                  <a:gd name="T26" fmla="*/ 8 w 20"/>
                  <a:gd name="T2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11">
                    <a:moveTo>
                      <a:pt x="8" y="7"/>
                    </a:moveTo>
                    <a:cubicBezTo>
                      <a:pt x="6" y="7"/>
                      <a:pt x="4" y="6"/>
                      <a:pt x="3" y="5"/>
                    </a:cubicBezTo>
                    <a:cubicBezTo>
                      <a:pt x="0" y="4"/>
                      <a:pt x="4" y="3"/>
                      <a:pt x="4" y="3"/>
                    </a:cubicBezTo>
                    <a:cubicBezTo>
                      <a:pt x="4" y="2"/>
                      <a:pt x="2" y="1"/>
                      <a:pt x="1" y="1"/>
                    </a:cubicBezTo>
                    <a:cubicBezTo>
                      <a:pt x="1" y="0"/>
                      <a:pt x="6" y="1"/>
                      <a:pt x="6" y="1"/>
                    </a:cubicBezTo>
                    <a:cubicBezTo>
                      <a:pt x="8" y="1"/>
                      <a:pt x="10" y="2"/>
                      <a:pt x="12" y="3"/>
                    </a:cubicBezTo>
                    <a:cubicBezTo>
                      <a:pt x="14" y="3"/>
                      <a:pt x="15" y="3"/>
                      <a:pt x="16" y="3"/>
                    </a:cubicBezTo>
                    <a:cubicBezTo>
                      <a:pt x="17" y="3"/>
                      <a:pt x="20" y="4"/>
                      <a:pt x="19" y="4"/>
                    </a:cubicBezTo>
                    <a:cubicBezTo>
                      <a:pt x="17" y="6"/>
                      <a:pt x="16" y="5"/>
                      <a:pt x="18" y="8"/>
                    </a:cubicBezTo>
                    <a:cubicBezTo>
                      <a:pt x="19" y="9"/>
                      <a:pt x="16" y="9"/>
                      <a:pt x="15" y="10"/>
                    </a:cubicBezTo>
                    <a:cubicBezTo>
                      <a:pt x="13" y="10"/>
                      <a:pt x="11" y="11"/>
                      <a:pt x="9" y="11"/>
                    </a:cubicBezTo>
                    <a:cubicBezTo>
                      <a:pt x="8" y="10"/>
                      <a:pt x="4" y="9"/>
                      <a:pt x="4" y="8"/>
                    </a:cubicBezTo>
                    <a:cubicBezTo>
                      <a:pt x="4" y="8"/>
                      <a:pt x="10" y="7"/>
                      <a:pt x="8" y="7"/>
                    </a:cubicBezTo>
                    <a:cubicBezTo>
                      <a:pt x="5" y="6"/>
                      <a:pt x="10" y="7"/>
                      <a:pt x="8" y="7"/>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362" name="Freeform 595">
                <a:extLst>
                  <a:ext uri="{FF2B5EF4-FFF2-40B4-BE49-F238E27FC236}">
                    <a16:creationId xmlns:a16="http://schemas.microsoft.com/office/drawing/2014/main" id="{BE26378B-E906-BAAD-480B-E3F53A0F92EC}"/>
                  </a:ext>
                </a:extLst>
              </p:cNvPr>
              <p:cNvSpPr>
                <a:spLocks/>
              </p:cNvSpPr>
              <p:nvPr/>
            </p:nvSpPr>
            <p:spPr bwMode="auto">
              <a:xfrm>
                <a:off x="3305431" y="1533258"/>
                <a:ext cx="92988" cy="28387"/>
              </a:xfrm>
              <a:custGeom>
                <a:avLst/>
                <a:gdLst>
                  <a:gd name="T0" fmla="*/ 14 w 18"/>
                  <a:gd name="T1" fmla="*/ 5 h 5"/>
                  <a:gd name="T2" fmla="*/ 16 w 18"/>
                  <a:gd name="T3" fmla="*/ 2 h 5"/>
                  <a:gd name="T4" fmla="*/ 13 w 18"/>
                  <a:gd name="T5" fmla="*/ 1 h 5"/>
                  <a:gd name="T6" fmla="*/ 3 w 18"/>
                  <a:gd name="T7" fmla="*/ 1 h 5"/>
                  <a:gd name="T8" fmla="*/ 4 w 18"/>
                  <a:gd name="T9" fmla="*/ 4 h 5"/>
                  <a:gd name="T10" fmla="*/ 14 w 18"/>
                  <a:gd name="T11" fmla="*/ 5 h 5"/>
                  <a:gd name="T12" fmla="*/ 14 w 18"/>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8" h="5">
                    <a:moveTo>
                      <a:pt x="14" y="5"/>
                    </a:moveTo>
                    <a:cubicBezTo>
                      <a:pt x="14" y="4"/>
                      <a:pt x="18" y="2"/>
                      <a:pt x="16" y="2"/>
                    </a:cubicBezTo>
                    <a:cubicBezTo>
                      <a:pt x="15" y="1"/>
                      <a:pt x="14" y="1"/>
                      <a:pt x="13" y="1"/>
                    </a:cubicBezTo>
                    <a:cubicBezTo>
                      <a:pt x="10" y="1"/>
                      <a:pt x="6" y="0"/>
                      <a:pt x="3" y="1"/>
                    </a:cubicBezTo>
                    <a:cubicBezTo>
                      <a:pt x="0" y="1"/>
                      <a:pt x="1" y="4"/>
                      <a:pt x="4" y="4"/>
                    </a:cubicBezTo>
                    <a:cubicBezTo>
                      <a:pt x="7" y="4"/>
                      <a:pt x="11" y="5"/>
                      <a:pt x="14" y="5"/>
                    </a:cubicBezTo>
                    <a:cubicBezTo>
                      <a:pt x="16" y="4"/>
                      <a:pt x="12" y="5"/>
                      <a:pt x="14" y="5"/>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363" name="Freeform 596">
                <a:extLst>
                  <a:ext uri="{FF2B5EF4-FFF2-40B4-BE49-F238E27FC236}">
                    <a16:creationId xmlns:a16="http://schemas.microsoft.com/office/drawing/2014/main" id="{A2D024F1-BD80-82A0-FBAE-655B9F87FA39}"/>
                  </a:ext>
                </a:extLst>
              </p:cNvPr>
              <p:cNvSpPr>
                <a:spLocks/>
              </p:cNvSpPr>
              <p:nvPr/>
            </p:nvSpPr>
            <p:spPr bwMode="auto">
              <a:xfrm>
                <a:off x="3300067" y="1660047"/>
                <a:ext cx="87624" cy="62449"/>
              </a:xfrm>
              <a:custGeom>
                <a:avLst/>
                <a:gdLst>
                  <a:gd name="T0" fmla="*/ 7 w 17"/>
                  <a:gd name="T1" fmla="*/ 1 h 11"/>
                  <a:gd name="T2" fmla="*/ 1 w 17"/>
                  <a:gd name="T3" fmla="*/ 6 h 11"/>
                  <a:gd name="T4" fmla="*/ 10 w 17"/>
                  <a:gd name="T5" fmla="*/ 10 h 11"/>
                  <a:gd name="T6" fmla="*/ 15 w 17"/>
                  <a:gd name="T7" fmla="*/ 10 h 11"/>
                  <a:gd name="T8" fmla="*/ 15 w 17"/>
                  <a:gd name="T9" fmla="*/ 8 h 11"/>
                  <a:gd name="T10" fmla="*/ 16 w 17"/>
                  <a:gd name="T11" fmla="*/ 6 h 11"/>
                  <a:gd name="T12" fmla="*/ 7 w 17"/>
                  <a:gd name="T13" fmla="*/ 1 h 11"/>
                  <a:gd name="T14" fmla="*/ 7 w 17"/>
                  <a:gd name="T15" fmla="*/ 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1">
                    <a:moveTo>
                      <a:pt x="7" y="1"/>
                    </a:moveTo>
                    <a:cubicBezTo>
                      <a:pt x="5" y="0"/>
                      <a:pt x="2" y="4"/>
                      <a:pt x="1" y="6"/>
                    </a:cubicBezTo>
                    <a:cubicBezTo>
                      <a:pt x="0" y="8"/>
                      <a:pt x="8" y="10"/>
                      <a:pt x="10" y="10"/>
                    </a:cubicBezTo>
                    <a:cubicBezTo>
                      <a:pt x="11" y="11"/>
                      <a:pt x="14" y="11"/>
                      <a:pt x="15" y="10"/>
                    </a:cubicBezTo>
                    <a:cubicBezTo>
                      <a:pt x="16" y="10"/>
                      <a:pt x="15" y="9"/>
                      <a:pt x="15" y="8"/>
                    </a:cubicBezTo>
                    <a:cubicBezTo>
                      <a:pt x="15" y="7"/>
                      <a:pt x="15" y="6"/>
                      <a:pt x="16" y="6"/>
                    </a:cubicBezTo>
                    <a:cubicBezTo>
                      <a:pt x="17" y="4"/>
                      <a:pt x="9" y="1"/>
                      <a:pt x="7" y="1"/>
                    </a:cubicBezTo>
                    <a:cubicBezTo>
                      <a:pt x="5" y="0"/>
                      <a:pt x="8" y="1"/>
                      <a:pt x="7" y="1"/>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364" name="Freeform 597">
                <a:extLst>
                  <a:ext uri="{FF2B5EF4-FFF2-40B4-BE49-F238E27FC236}">
                    <a16:creationId xmlns:a16="http://schemas.microsoft.com/office/drawing/2014/main" id="{2E8997CE-F068-6F2A-2660-AA6665FBD720}"/>
                  </a:ext>
                </a:extLst>
              </p:cNvPr>
              <p:cNvSpPr>
                <a:spLocks/>
              </p:cNvSpPr>
              <p:nvPr/>
            </p:nvSpPr>
            <p:spPr bwMode="auto">
              <a:xfrm>
                <a:off x="3341196" y="1644908"/>
                <a:ext cx="21459" cy="15139"/>
              </a:xfrm>
              <a:custGeom>
                <a:avLst/>
                <a:gdLst>
                  <a:gd name="T0" fmla="*/ 3 w 4"/>
                  <a:gd name="T1" fmla="*/ 2 h 3"/>
                  <a:gd name="T2" fmla="*/ 1 w 4"/>
                  <a:gd name="T3" fmla="*/ 1 h 3"/>
                  <a:gd name="T4" fmla="*/ 3 w 4"/>
                  <a:gd name="T5" fmla="*/ 2 h 3"/>
                </a:gdLst>
                <a:ahLst/>
                <a:cxnLst>
                  <a:cxn ang="0">
                    <a:pos x="T0" y="T1"/>
                  </a:cxn>
                  <a:cxn ang="0">
                    <a:pos x="T2" y="T3"/>
                  </a:cxn>
                  <a:cxn ang="0">
                    <a:pos x="T4" y="T5"/>
                  </a:cxn>
                </a:cxnLst>
                <a:rect l="0" t="0" r="r" b="b"/>
                <a:pathLst>
                  <a:path w="4" h="3">
                    <a:moveTo>
                      <a:pt x="3" y="2"/>
                    </a:moveTo>
                    <a:cubicBezTo>
                      <a:pt x="1" y="3"/>
                      <a:pt x="0" y="1"/>
                      <a:pt x="1" y="1"/>
                    </a:cubicBezTo>
                    <a:cubicBezTo>
                      <a:pt x="2" y="0"/>
                      <a:pt x="4" y="2"/>
                      <a:pt x="3" y="2"/>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365" name="Freeform 598">
                <a:extLst>
                  <a:ext uri="{FF2B5EF4-FFF2-40B4-BE49-F238E27FC236}">
                    <a16:creationId xmlns:a16="http://schemas.microsoft.com/office/drawing/2014/main" id="{0E22067F-0DA9-A3D9-196B-0376ACF2CA65}"/>
                  </a:ext>
                </a:extLst>
              </p:cNvPr>
              <p:cNvSpPr>
                <a:spLocks/>
              </p:cNvSpPr>
              <p:nvPr/>
            </p:nvSpPr>
            <p:spPr bwMode="auto">
              <a:xfrm>
                <a:off x="3435973" y="1544612"/>
                <a:ext cx="46495" cy="32169"/>
              </a:xfrm>
              <a:custGeom>
                <a:avLst/>
                <a:gdLst>
                  <a:gd name="T0" fmla="*/ 1 w 9"/>
                  <a:gd name="T1" fmla="*/ 5 h 6"/>
                  <a:gd name="T2" fmla="*/ 1 w 9"/>
                  <a:gd name="T3" fmla="*/ 1 h 6"/>
                  <a:gd name="T4" fmla="*/ 5 w 9"/>
                  <a:gd name="T5" fmla="*/ 1 h 6"/>
                  <a:gd name="T6" fmla="*/ 9 w 9"/>
                  <a:gd name="T7" fmla="*/ 3 h 6"/>
                  <a:gd name="T8" fmla="*/ 5 w 9"/>
                  <a:gd name="T9" fmla="*/ 5 h 6"/>
                  <a:gd name="T10" fmla="*/ 1 w 9"/>
                  <a:gd name="T11" fmla="*/ 5 h 6"/>
                  <a:gd name="T12" fmla="*/ 1 w 9"/>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1" y="5"/>
                    </a:moveTo>
                    <a:cubicBezTo>
                      <a:pt x="1" y="5"/>
                      <a:pt x="2" y="2"/>
                      <a:pt x="1" y="1"/>
                    </a:cubicBezTo>
                    <a:cubicBezTo>
                      <a:pt x="1" y="0"/>
                      <a:pt x="4" y="1"/>
                      <a:pt x="5" y="1"/>
                    </a:cubicBezTo>
                    <a:cubicBezTo>
                      <a:pt x="6" y="1"/>
                      <a:pt x="9" y="2"/>
                      <a:pt x="9" y="3"/>
                    </a:cubicBezTo>
                    <a:cubicBezTo>
                      <a:pt x="8" y="4"/>
                      <a:pt x="6" y="5"/>
                      <a:pt x="5" y="5"/>
                    </a:cubicBezTo>
                    <a:cubicBezTo>
                      <a:pt x="3" y="6"/>
                      <a:pt x="3" y="6"/>
                      <a:pt x="1" y="5"/>
                    </a:cubicBezTo>
                    <a:cubicBezTo>
                      <a:pt x="0" y="4"/>
                      <a:pt x="2" y="6"/>
                      <a:pt x="1" y="5"/>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366" name="Freeform 599">
                <a:extLst>
                  <a:ext uri="{FF2B5EF4-FFF2-40B4-BE49-F238E27FC236}">
                    <a16:creationId xmlns:a16="http://schemas.microsoft.com/office/drawing/2014/main" id="{CA64AFC7-28E7-8B39-1DDC-B51ECA0BBED0}"/>
                  </a:ext>
                </a:extLst>
              </p:cNvPr>
              <p:cNvSpPr>
                <a:spLocks/>
              </p:cNvSpPr>
              <p:nvPr/>
            </p:nvSpPr>
            <p:spPr bwMode="auto">
              <a:xfrm>
                <a:off x="3461008" y="1593813"/>
                <a:ext cx="16094" cy="22709"/>
              </a:xfrm>
              <a:custGeom>
                <a:avLst/>
                <a:gdLst>
                  <a:gd name="T0" fmla="*/ 2 w 3"/>
                  <a:gd name="T1" fmla="*/ 1 h 4"/>
                  <a:gd name="T2" fmla="*/ 1 w 3"/>
                  <a:gd name="T3" fmla="*/ 3 h 4"/>
                  <a:gd name="T4" fmla="*/ 2 w 3"/>
                  <a:gd name="T5" fmla="*/ 1 h 4"/>
                </a:gdLst>
                <a:ahLst/>
                <a:cxnLst>
                  <a:cxn ang="0">
                    <a:pos x="T0" y="T1"/>
                  </a:cxn>
                  <a:cxn ang="0">
                    <a:pos x="T2" y="T3"/>
                  </a:cxn>
                  <a:cxn ang="0">
                    <a:pos x="T4" y="T5"/>
                  </a:cxn>
                </a:cxnLst>
                <a:rect l="0" t="0" r="r" b="b"/>
                <a:pathLst>
                  <a:path w="3" h="4">
                    <a:moveTo>
                      <a:pt x="2" y="1"/>
                    </a:moveTo>
                    <a:cubicBezTo>
                      <a:pt x="0" y="0"/>
                      <a:pt x="0" y="3"/>
                      <a:pt x="1" y="3"/>
                    </a:cubicBezTo>
                    <a:cubicBezTo>
                      <a:pt x="2" y="4"/>
                      <a:pt x="3" y="2"/>
                      <a:pt x="2" y="1"/>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367" name="Freeform 600">
                <a:extLst>
                  <a:ext uri="{FF2B5EF4-FFF2-40B4-BE49-F238E27FC236}">
                    <a16:creationId xmlns:a16="http://schemas.microsoft.com/office/drawing/2014/main" id="{F7695610-AA4A-3060-5C68-8B3C11A8C2C6}"/>
                  </a:ext>
                </a:extLst>
              </p:cNvPr>
              <p:cNvSpPr>
                <a:spLocks/>
              </p:cNvSpPr>
              <p:nvPr/>
            </p:nvSpPr>
            <p:spPr bwMode="auto">
              <a:xfrm>
                <a:off x="3289336" y="1576784"/>
                <a:ext cx="466735" cy="151390"/>
              </a:xfrm>
              <a:custGeom>
                <a:avLst/>
                <a:gdLst>
                  <a:gd name="T0" fmla="*/ 17 w 89"/>
                  <a:gd name="T1" fmla="*/ 7 h 27"/>
                  <a:gd name="T2" fmla="*/ 19 w 89"/>
                  <a:gd name="T3" fmla="*/ 4 h 27"/>
                  <a:gd name="T4" fmla="*/ 15 w 89"/>
                  <a:gd name="T5" fmla="*/ 2 h 27"/>
                  <a:gd name="T6" fmla="*/ 12 w 89"/>
                  <a:gd name="T7" fmla="*/ 2 h 27"/>
                  <a:gd name="T8" fmla="*/ 4 w 89"/>
                  <a:gd name="T9" fmla="*/ 1 h 27"/>
                  <a:gd name="T10" fmla="*/ 4 w 89"/>
                  <a:gd name="T11" fmla="*/ 3 h 27"/>
                  <a:gd name="T12" fmla="*/ 0 w 89"/>
                  <a:gd name="T13" fmla="*/ 4 h 27"/>
                  <a:gd name="T14" fmla="*/ 5 w 89"/>
                  <a:gd name="T15" fmla="*/ 5 h 27"/>
                  <a:gd name="T16" fmla="*/ 7 w 89"/>
                  <a:gd name="T17" fmla="*/ 6 h 27"/>
                  <a:gd name="T18" fmla="*/ 6 w 89"/>
                  <a:gd name="T19" fmla="*/ 7 h 27"/>
                  <a:gd name="T20" fmla="*/ 24 w 89"/>
                  <a:gd name="T21" fmla="*/ 13 h 27"/>
                  <a:gd name="T22" fmla="*/ 25 w 89"/>
                  <a:gd name="T23" fmla="*/ 16 h 27"/>
                  <a:gd name="T24" fmla="*/ 24 w 89"/>
                  <a:gd name="T25" fmla="*/ 21 h 27"/>
                  <a:gd name="T26" fmla="*/ 27 w 89"/>
                  <a:gd name="T27" fmla="*/ 25 h 27"/>
                  <a:gd name="T28" fmla="*/ 30 w 89"/>
                  <a:gd name="T29" fmla="*/ 24 h 27"/>
                  <a:gd name="T30" fmla="*/ 33 w 89"/>
                  <a:gd name="T31" fmla="*/ 26 h 27"/>
                  <a:gd name="T32" fmla="*/ 38 w 89"/>
                  <a:gd name="T33" fmla="*/ 26 h 27"/>
                  <a:gd name="T34" fmla="*/ 42 w 89"/>
                  <a:gd name="T35" fmla="*/ 23 h 27"/>
                  <a:gd name="T36" fmla="*/ 45 w 89"/>
                  <a:gd name="T37" fmla="*/ 26 h 27"/>
                  <a:gd name="T38" fmla="*/ 52 w 89"/>
                  <a:gd name="T39" fmla="*/ 27 h 27"/>
                  <a:gd name="T40" fmla="*/ 62 w 89"/>
                  <a:gd name="T41" fmla="*/ 27 h 27"/>
                  <a:gd name="T42" fmla="*/ 65 w 89"/>
                  <a:gd name="T43" fmla="*/ 27 h 27"/>
                  <a:gd name="T44" fmla="*/ 67 w 89"/>
                  <a:gd name="T45" fmla="*/ 24 h 27"/>
                  <a:gd name="T46" fmla="*/ 70 w 89"/>
                  <a:gd name="T47" fmla="*/ 25 h 27"/>
                  <a:gd name="T48" fmla="*/ 76 w 89"/>
                  <a:gd name="T49" fmla="*/ 27 h 27"/>
                  <a:gd name="T50" fmla="*/ 82 w 89"/>
                  <a:gd name="T51" fmla="*/ 26 h 27"/>
                  <a:gd name="T52" fmla="*/ 85 w 89"/>
                  <a:gd name="T53" fmla="*/ 24 h 27"/>
                  <a:gd name="T54" fmla="*/ 85 w 89"/>
                  <a:gd name="T55" fmla="*/ 22 h 27"/>
                  <a:gd name="T56" fmla="*/ 82 w 89"/>
                  <a:gd name="T57" fmla="*/ 22 h 27"/>
                  <a:gd name="T58" fmla="*/ 85 w 89"/>
                  <a:gd name="T59" fmla="*/ 17 h 27"/>
                  <a:gd name="T60" fmla="*/ 80 w 89"/>
                  <a:gd name="T61" fmla="*/ 16 h 27"/>
                  <a:gd name="T62" fmla="*/ 78 w 89"/>
                  <a:gd name="T63" fmla="*/ 14 h 27"/>
                  <a:gd name="T64" fmla="*/ 70 w 89"/>
                  <a:gd name="T65" fmla="*/ 14 h 27"/>
                  <a:gd name="T66" fmla="*/ 65 w 89"/>
                  <a:gd name="T67" fmla="*/ 14 h 27"/>
                  <a:gd name="T68" fmla="*/ 55 w 89"/>
                  <a:gd name="T69" fmla="*/ 17 h 27"/>
                  <a:gd name="T70" fmla="*/ 56 w 89"/>
                  <a:gd name="T71" fmla="*/ 18 h 27"/>
                  <a:gd name="T72" fmla="*/ 52 w 89"/>
                  <a:gd name="T73" fmla="*/ 18 h 27"/>
                  <a:gd name="T74" fmla="*/ 49 w 89"/>
                  <a:gd name="T75" fmla="*/ 16 h 27"/>
                  <a:gd name="T76" fmla="*/ 46 w 89"/>
                  <a:gd name="T77" fmla="*/ 17 h 27"/>
                  <a:gd name="T78" fmla="*/ 42 w 89"/>
                  <a:gd name="T79" fmla="*/ 16 h 27"/>
                  <a:gd name="T80" fmla="*/ 41 w 89"/>
                  <a:gd name="T81" fmla="*/ 18 h 27"/>
                  <a:gd name="T82" fmla="*/ 38 w 89"/>
                  <a:gd name="T83" fmla="*/ 16 h 27"/>
                  <a:gd name="T84" fmla="*/ 39 w 89"/>
                  <a:gd name="T85" fmla="*/ 14 h 27"/>
                  <a:gd name="T86" fmla="*/ 34 w 89"/>
                  <a:gd name="T87" fmla="*/ 12 h 27"/>
                  <a:gd name="T88" fmla="*/ 30 w 89"/>
                  <a:gd name="T89" fmla="*/ 13 h 27"/>
                  <a:gd name="T90" fmla="*/ 32 w 89"/>
                  <a:gd name="T91" fmla="*/ 12 h 27"/>
                  <a:gd name="T92" fmla="*/ 28 w 89"/>
                  <a:gd name="T93" fmla="*/ 9 h 27"/>
                  <a:gd name="T94" fmla="*/ 38 w 89"/>
                  <a:gd name="T95" fmla="*/ 10 h 27"/>
                  <a:gd name="T96" fmla="*/ 33 w 89"/>
                  <a:gd name="T97" fmla="*/ 7 h 27"/>
                  <a:gd name="T98" fmla="*/ 28 w 89"/>
                  <a:gd name="T99" fmla="*/ 7 h 27"/>
                  <a:gd name="T100" fmla="*/ 32 w 89"/>
                  <a:gd name="T101" fmla="*/ 6 h 27"/>
                  <a:gd name="T102" fmla="*/ 27 w 89"/>
                  <a:gd name="T103" fmla="*/ 5 h 27"/>
                  <a:gd name="T104" fmla="*/ 17 w 89"/>
                  <a:gd name="T105" fmla="*/ 7 h 27"/>
                  <a:gd name="T106" fmla="*/ 17 w 89"/>
                  <a:gd name="T107"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9" h="27">
                    <a:moveTo>
                      <a:pt x="17" y="7"/>
                    </a:moveTo>
                    <a:cubicBezTo>
                      <a:pt x="18" y="7"/>
                      <a:pt x="20" y="5"/>
                      <a:pt x="19" y="4"/>
                    </a:cubicBezTo>
                    <a:cubicBezTo>
                      <a:pt x="18" y="3"/>
                      <a:pt x="16" y="2"/>
                      <a:pt x="15" y="2"/>
                    </a:cubicBezTo>
                    <a:cubicBezTo>
                      <a:pt x="14" y="2"/>
                      <a:pt x="13" y="2"/>
                      <a:pt x="12" y="2"/>
                    </a:cubicBezTo>
                    <a:cubicBezTo>
                      <a:pt x="9" y="1"/>
                      <a:pt x="7" y="0"/>
                      <a:pt x="4" y="1"/>
                    </a:cubicBezTo>
                    <a:cubicBezTo>
                      <a:pt x="0" y="2"/>
                      <a:pt x="3" y="2"/>
                      <a:pt x="4" y="3"/>
                    </a:cubicBezTo>
                    <a:cubicBezTo>
                      <a:pt x="4" y="3"/>
                      <a:pt x="0" y="3"/>
                      <a:pt x="0" y="4"/>
                    </a:cubicBezTo>
                    <a:cubicBezTo>
                      <a:pt x="0" y="5"/>
                      <a:pt x="4" y="5"/>
                      <a:pt x="5" y="5"/>
                    </a:cubicBezTo>
                    <a:cubicBezTo>
                      <a:pt x="5" y="6"/>
                      <a:pt x="7" y="6"/>
                      <a:pt x="7" y="6"/>
                    </a:cubicBezTo>
                    <a:cubicBezTo>
                      <a:pt x="7" y="7"/>
                      <a:pt x="6" y="7"/>
                      <a:pt x="6" y="7"/>
                    </a:cubicBezTo>
                    <a:cubicBezTo>
                      <a:pt x="12" y="11"/>
                      <a:pt x="21" y="5"/>
                      <a:pt x="24" y="13"/>
                    </a:cubicBezTo>
                    <a:cubicBezTo>
                      <a:pt x="24" y="14"/>
                      <a:pt x="26" y="15"/>
                      <a:pt x="25" y="16"/>
                    </a:cubicBezTo>
                    <a:cubicBezTo>
                      <a:pt x="24" y="18"/>
                      <a:pt x="23" y="19"/>
                      <a:pt x="24" y="21"/>
                    </a:cubicBezTo>
                    <a:cubicBezTo>
                      <a:pt x="24" y="21"/>
                      <a:pt x="26" y="25"/>
                      <a:pt x="27" y="25"/>
                    </a:cubicBezTo>
                    <a:cubicBezTo>
                      <a:pt x="28" y="26"/>
                      <a:pt x="30" y="23"/>
                      <a:pt x="30" y="24"/>
                    </a:cubicBezTo>
                    <a:cubicBezTo>
                      <a:pt x="31" y="24"/>
                      <a:pt x="32" y="26"/>
                      <a:pt x="33" y="26"/>
                    </a:cubicBezTo>
                    <a:cubicBezTo>
                      <a:pt x="35" y="27"/>
                      <a:pt x="37" y="26"/>
                      <a:pt x="38" y="26"/>
                    </a:cubicBezTo>
                    <a:cubicBezTo>
                      <a:pt x="39" y="25"/>
                      <a:pt x="41" y="23"/>
                      <a:pt x="42" y="23"/>
                    </a:cubicBezTo>
                    <a:cubicBezTo>
                      <a:pt x="42" y="23"/>
                      <a:pt x="44" y="26"/>
                      <a:pt x="45" y="26"/>
                    </a:cubicBezTo>
                    <a:cubicBezTo>
                      <a:pt x="47" y="27"/>
                      <a:pt x="50" y="27"/>
                      <a:pt x="52" y="27"/>
                    </a:cubicBezTo>
                    <a:cubicBezTo>
                      <a:pt x="56" y="27"/>
                      <a:pt x="59" y="27"/>
                      <a:pt x="62" y="27"/>
                    </a:cubicBezTo>
                    <a:cubicBezTo>
                      <a:pt x="63" y="27"/>
                      <a:pt x="64" y="27"/>
                      <a:pt x="65" y="27"/>
                    </a:cubicBezTo>
                    <a:cubicBezTo>
                      <a:pt x="67" y="26"/>
                      <a:pt x="66" y="24"/>
                      <a:pt x="67" y="24"/>
                    </a:cubicBezTo>
                    <a:cubicBezTo>
                      <a:pt x="68" y="23"/>
                      <a:pt x="69" y="24"/>
                      <a:pt x="70" y="25"/>
                    </a:cubicBezTo>
                    <a:cubicBezTo>
                      <a:pt x="71" y="26"/>
                      <a:pt x="74" y="27"/>
                      <a:pt x="76" y="27"/>
                    </a:cubicBezTo>
                    <a:cubicBezTo>
                      <a:pt x="78" y="27"/>
                      <a:pt x="80" y="27"/>
                      <a:pt x="82" y="26"/>
                    </a:cubicBezTo>
                    <a:cubicBezTo>
                      <a:pt x="84" y="26"/>
                      <a:pt x="83" y="24"/>
                      <a:pt x="85" y="24"/>
                    </a:cubicBezTo>
                    <a:cubicBezTo>
                      <a:pt x="86" y="24"/>
                      <a:pt x="87" y="21"/>
                      <a:pt x="85" y="22"/>
                    </a:cubicBezTo>
                    <a:cubicBezTo>
                      <a:pt x="85" y="22"/>
                      <a:pt x="83" y="22"/>
                      <a:pt x="82" y="22"/>
                    </a:cubicBezTo>
                    <a:cubicBezTo>
                      <a:pt x="82" y="22"/>
                      <a:pt x="89" y="18"/>
                      <a:pt x="85" y="17"/>
                    </a:cubicBezTo>
                    <a:cubicBezTo>
                      <a:pt x="84" y="17"/>
                      <a:pt x="82" y="16"/>
                      <a:pt x="80" y="16"/>
                    </a:cubicBezTo>
                    <a:cubicBezTo>
                      <a:pt x="78" y="16"/>
                      <a:pt x="80" y="14"/>
                      <a:pt x="78" y="14"/>
                    </a:cubicBezTo>
                    <a:cubicBezTo>
                      <a:pt x="75" y="14"/>
                      <a:pt x="73" y="14"/>
                      <a:pt x="70" y="14"/>
                    </a:cubicBezTo>
                    <a:cubicBezTo>
                      <a:pt x="68" y="14"/>
                      <a:pt x="67" y="13"/>
                      <a:pt x="65" y="14"/>
                    </a:cubicBezTo>
                    <a:cubicBezTo>
                      <a:pt x="64" y="14"/>
                      <a:pt x="55" y="16"/>
                      <a:pt x="55" y="17"/>
                    </a:cubicBezTo>
                    <a:cubicBezTo>
                      <a:pt x="55" y="17"/>
                      <a:pt x="56" y="17"/>
                      <a:pt x="56" y="18"/>
                    </a:cubicBezTo>
                    <a:cubicBezTo>
                      <a:pt x="56" y="18"/>
                      <a:pt x="53" y="18"/>
                      <a:pt x="52" y="18"/>
                    </a:cubicBezTo>
                    <a:cubicBezTo>
                      <a:pt x="51" y="18"/>
                      <a:pt x="50" y="17"/>
                      <a:pt x="49" y="16"/>
                    </a:cubicBezTo>
                    <a:cubicBezTo>
                      <a:pt x="48" y="16"/>
                      <a:pt x="47" y="17"/>
                      <a:pt x="46" y="17"/>
                    </a:cubicBezTo>
                    <a:cubicBezTo>
                      <a:pt x="45" y="17"/>
                      <a:pt x="43" y="16"/>
                      <a:pt x="42" y="16"/>
                    </a:cubicBezTo>
                    <a:cubicBezTo>
                      <a:pt x="41" y="16"/>
                      <a:pt x="42" y="18"/>
                      <a:pt x="41" y="18"/>
                    </a:cubicBezTo>
                    <a:cubicBezTo>
                      <a:pt x="40" y="18"/>
                      <a:pt x="39" y="16"/>
                      <a:pt x="38" y="16"/>
                    </a:cubicBezTo>
                    <a:cubicBezTo>
                      <a:pt x="35" y="16"/>
                      <a:pt x="39" y="15"/>
                      <a:pt x="39" y="14"/>
                    </a:cubicBezTo>
                    <a:cubicBezTo>
                      <a:pt x="39" y="13"/>
                      <a:pt x="35" y="12"/>
                      <a:pt x="34" y="12"/>
                    </a:cubicBezTo>
                    <a:cubicBezTo>
                      <a:pt x="34" y="12"/>
                      <a:pt x="30" y="13"/>
                      <a:pt x="30" y="13"/>
                    </a:cubicBezTo>
                    <a:cubicBezTo>
                      <a:pt x="30" y="12"/>
                      <a:pt x="32" y="12"/>
                      <a:pt x="32" y="12"/>
                    </a:cubicBezTo>
                    <a:cubicBezTo>
                      <a:pt x="32" y="11"/>
                      <a:pt x="27" y="10"/>
                      <a:pt x="28" y="9"/>
                    </a:cubicBezTo>
                    <a:cubicBezTo>
                      <a:pt x="28" y="9"/>
                      <a:pt x="38" y="10"/>
                      <a:pt x="38" y="10"/>
                    </a:cubicBezTo>
                    <a:cubicBezTo>
                      <a:pt x="38" y="9"/>
                      <a:pt x="34" y="8"/>
                      <a:pt x="33" y="7"/>
                    </a:cubicBezTo>
                    <a:cubicBezTo>
                      <a:pt x="32" y="7"/>
                      <a:pt x="30" y="7"/>
                      <a:pt x="28" y="7"/>
                    </a:cubicBezTo>
                    <a:cubicBezTo>
                      <a:pt x="29" y="7"/>
                      <a:pt x="31" y="7"/>
                      <a:pt x="32" y="6"/>
                    </a:cubicBezTo>
                    <a:cubicBezTo>
                      <a:pt x="32" y="5"/>
                      <a:pt x="27" y="5"/>
                      <a:pt x="27" y="5"/>
                    </a:cubicBezTo>
                    <a:cubicBezTo>
                      <a:pt x="23" y="5"/>
                      <a:pt x="21" y="6"/>
                      <a:pt x="17" y="7"/>
                    </a:cubicBezTo>
                    <a:cubicBezTo>
                      <a:pt x="17" y="7"/>
                      <a:pt x="18" y="7"/>
                      <a:pt x="17" y="7"/>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368" name="Freeform 601">
                <a:extLst>
                  <a:ext uri="{FF2B5EF4-FFF2-40B4-BE49-F238E27FC236}">
                    <a16:creationId xmlns:a16="http://schemas.microsoft.com/office/drawing/2014/main" id="{2EA8B2C5-BF25-F2CC-A1AD-2C1C7199D4D6}"/>
                  </a:ext>
                </a:extLst>
              </p:cNvPr>
              <p:cNvSpPr>
                <a:spLocks/>
              </p:cNvSpPr>
              <p:nvPr/>
            </p:nvSpPr>
            <p:spPr bwMode="auto">
              <a:xfrm>
                <a:off x="3300067" y="1315637"/>
                <a:ext cx="309368" cy="206268"/>
              </a:xfrm>
              <a:custGeom>
                <a:avLst/>
                <a:gdLst>
                  <a:gd name="T0" fmla="*/ 55 w 59"/>
                  <a:gd name="T1" fmla="*/ 21 h 37"/>
                  <a:gd name="T2" fmla="*/ 46 w 59"/>
                  <a:gd name="T3" fmla="*/ 20 h 37"/>
                  <a:gd name="T4" fmla="*/ 46 w 59"/>
                  <a:gd name="T5" fmla="*/ 18 h 37"/>
                  <a:gd name="T6" fmla="*/ 44 w 59"/>
                  <a:gd name="T7" fmla="*/ 15 h 37"/>
                  <a:gd name="T8" fmla="*/ 44 w 59"/>
                  <a:gd name="T9" fmla="*/ 11 h 37"/>
                  <a:gd name="T10" fmla="*/ 43 w 59"/>
                  <a:gd name="T11" fmla="*/ 15 h 37"/>
                  <a:gd name="T12" fmla="*/ 35 w 59"/>
                  <a:gd name="T13" fmla="*/ 10 h 37"/>
                  <a:gd name="T14" fmla="*/ 24 w 59"/>
                  <a:gd name="T15" fmla="*/ 2 h 37"/>
                  <a:gd name="T16" fmla="*/ 12 w 59"/>
                  <a:gd name="T17" fmla="*/ 1 h 37"/>
                  <a:gd name="T18" fmla="*/ 12 w 59"/>
                  <a:gd name="T19" fmla="*/ 3 h 37"/>
                  <a:gd name="T20" fmla="*/ 6 w 59"/>
                  <a:gd name="T21" fmla="*/ 5 h 37"/>
                  <a:gd name="T22" fmla="*/ 11 w 59"/>
                  <a:gd name="T23" fmla="*/ 9 h 37"/>
                  <a:gd name="T24" fmla="*/ 6 w 59"/>
                  <a:gd name="T25" fmla="*/ 9 h 37"/>
                  <a:gd name="T26" fmla="*/ 5 w 59"/>
                  <a:gd name="T27" fmla="*/ 11 h 37"/>
                  <a:gd name="T28" fmla="*/ 6 w 59"/>
                  <a:gd name="T29" fmla="*/ 14 h 37"/>
                  <a:gd name="T30" fmla="*/ 10 w 59"/>
                  <a:gd name="T31" fmla="*/ 14 h 37"/>
                  <a:gd name="T32" fmla="*/ 0 w 59"/>
                  <a:gd name="T33" fmla="*/ 15 h 37"/>
                  <a:gd name="T34" fmla="*/ 7 w 59"/>
                  <a:gd name="T35" fmla="*/ 20 h 37"/>
                  <a:gd name="T36" fmla="*/ 8 w 59"/>
                  <a:gd name="T37" fmla="*/ 23 h 37"/>
                  <a:gd name="T38" fmla="*/ 14 w 59"/>
                  <a:gd name="T39" fmla="*/ 23 h 37"/>
                  <a:gd name="T40" fmla="*/ 26 w 59"/>
                  <a:gd name="T41" fmla="*/ 23 h 37"/>
                  <a:gd name="T42" fmla="*/ 28 w 59"/>
                  <a:gd name="T43" fmla="*/ 24 h 37"/>
                  <a:gd name="T44" fmla="*/ 16 w 59"/>
                  <a:gd name="T45" fmla="*/ 25 h 37"/>
                  <a:gd name="T46" fmla="*/ 16 w 59"/>
                  <a:gd name="T47" fmla="*/ 30 h 37"/>
                  <a:gd name="T48" fmla="*/ 19 w 59"/>
                  <a:gd name="T49" fmla="*/ 33 h 37"/>
                  <a:gd name="T50" fmla="*/ 32 w 59"/>
                  <a:gd name="T51" fmla="*/ 35 h 37"/>
                  <a:gd name="T52" fmla="*/ 34 w 59"/>
                  <a:gd name="T53" fmla="*/ 36 h 37"/>
                  <a:gd name="T54" fmla="*/ 40 w 59"/>
                  <a:gd name="T55" fmla="*/ 35 h 37"/>
                  <a:gd name="T56" fmla="*/ 41 w 59"/>
                  <a:gd name="T57" fmla="*/ 35 h 37"/>
                  <a:gd name="T58" fmla="*/ 41 w 59"/>
                  <a:gd name="T59" fmla="*/ 29 h 37"/>
                  <a:gd name="T60" fmla="*/ 46 w 59"/>
                  <a:gd name="T61" fmla="*/ 30 h 37"/>
                  <a:gd name="T62" fmla="*/ 51 w 59"/>
                  <a:gd name="T63" fmla="*/ 28 h 37"/>
                  <a:gd name="T64" fmla="*/ 54 w 59"/>
                  <a:gd name="T65" fmla="*/ 26 h 37"/>
                  <a:gd name="T66" fmla="*/ 58 w 59"/>
                  <a:gd name="T67" fmla="*/ 2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37">
                    <a:moveTo>
                      <a:pt x="58" y="24"/>
                    </a:moveTo>
                    <a:cubicBezTo>
                      <a:pt x="58" y="22"/>
                      <a:pt x="56" y="22"/>
                      <a:pt x="55" y="21"/>
                    </a:cubicBezTo>
                    <a:cubicBezTo>
                      <a:pt x="54" y="20"/>
                      <a:pt x="53" y="22"/>
                      <a:pt x="52" y="21"/>
                    </a:cubicBezTo>
                    <a:cubicBezTo>
                      <a:pt x="50" y="19"/>
                      <a:pt x="48" y="21"/>
                      <a:pt x="46" y="20"/>
                    </a:cubicBezTo>
                    <a:cubicBezTo>
                      <a:pt x="46" y="20"/>
                      <a:pt x="48" y="19"/>
                      <a:pt x="48" y="18"/>
                    </a:cubicBezTo>
                    <a:cubicBezTo>
                      <a:pt x="48" y="18"/>
                      <a:pt x="46" y="18"/>
                      <a:pt x="46" y="18"/>
                    </a:cubicBezTo>
                    <a:cubicBezTo>
                      <a:pt x="46" y="17"/>
                      <a:pt x="47" y="17"/>
                      <a:pt x="47" y="16"/>
                    </a:cubicBezTo>
                    <a:cubicBezTo>
                      <a:pt x="47" y="15"/>
                      <a:pt x="44" y="16"/>
                      <a:pt x="44" y="15"/>
                    </a:cubicBezTo>
                    <a:cubicBezTo>
                      <a:pt x="43" y="15"/>
                      <a:pt x="45" y="14"/>
                      <a:pt x="45" y="14"/>
                    </a:cubicBezTo>
                    <a:cubicBezTo>
                      <a:pt x="46" y="13"/>
                      <a:pt x="44" y="12"/>
                      <a:pt x="44" y="11"/>
                    </a:cubicBezTo>
                    <a:cubicBezTo>
                      <a:pt x="43" y="10"/>
                      <a:pt x="38" y="11"/>
                      <a:pt x="38" y="11"/>
                    </a:cubicBezTo>
                    <a:cubicBezTo>
                      <a:pt x="38" y="12"/>
                      <a:pt x="43" y="14"/>
                      <a:pt x="43" y="15"/>
                    </a:cubicBezTo>
                    <a:cubicBezTo>
                      <a:pt x="42" y="16"/>
                      <a:pt x="39" y="14"/>
                      <a:pt x="38" y="13"/>
                    </a:cubicBezTo>
                    <a:cubicBezTo>
                      <a:pt x="36" y="12"/>
                      <a:pt x="39" y="10"/>
                      <a:pt x="35" y="10"/>
                    </a:cubicBezTo>
                    <a:cubicBezTo>
                      <a:pt x="33" y="10"/>
                      <a:pt x="30" y="10"/>
                      <a:pt x="29" y="8"/>
                    </a:cubicBezTo>
                    <a:cubicBezTo>
                      <a:pt x="28" y="6"/>
                      <a:pt x="26" y="3"/>
                      <a:pt x="24" y="2"/>
                    </a:cubicBezTo>
                    <a:cubicBezTo>
                      <a:pt x="21" y="1"/>
                      <a:pt x="18" y="0"/>
                      <a:pt x="16" y="0"/>
                    </a:cubicBezTo>
                    <a:cubicBezTo>
                      <a:pt x="15" y="0"/>
                      <a:pt x="10" y="0"/>
                      <a:pt x="12" y="1"/>
                    </a:cubicBezTo>
                    <a:cubicBezTo>
                      <a:pt x="13" y="1"/>
                      <a:pt x="17" y="2"/>
                      <a:pt x="17" y="2"/>
                    </a:cubicBezTo>
                    <a:cubicBezTo>
                      <a:pt x="17" y="4"/>
                      <a:pt x="13" y="3"/>
                      <a:pt x="12" y="3"/>
                    </a:cubicBezTo>
                    <a:cubicBezTo>
                      <a:pt x="12" y="3"/>
                      <a:pt x="13" y="4"/>
                      <a:pt x="13" y="4"/>
                    </a:cubicBezTo>
                    <a:cubicBezTo>
                      <a:pt x="13" y="5"/>
                      <a:pt x="7" y="2"/>
                      <a:pt x="6" y="5"/>
                    </a:cubicBezTo>
                    <a:cubicBezTo>
                      <a:pt x="6" y="5"/>
                      <a:pt x="11" y="7"/>
                      <a:pt x="12" y="7"/>
                    </a:cubicBezTo>
                    <a:cubicBezTo>
                      <a:pt x="10" y="6"/>
                      <a:pt x="11" y="9"/>
                      <a:pt x="11" y="9"/>
                    </a:cubicBezTo>
                    <a:cubicBezTo>
                      <a:pt x="11" y="10"/>
                      <a:pt x="4" y="7"/>
                      <a:pt x="3" y="8"/>
                    </a:cubicBezTo>
                    <a:cubicBezTo>
                      <a:pt x="3" y="7"/>
                      <a:pt x="6" y="8"/>
                      <a:pt x="6" y="9"/>
                    </a:cubicBezTo>
                    <a:cubicBezTo>
                      <a:pt x="6" y="8"/>
                      <a:pt x="4" y="9"/>
                      <a:pt x="4" y="9"/>
                    </a:cubicBezTo>
                    <a:cubicBezTo>
                      <a:pt x="3" y="10"/>
                      <a:pt x="5" y="11"/>
                      <a:pt x="5" y="11"/>
                    </a:cubicBezTo>
                    <a:cubicBezTo>
                      <a:pt x="6" y="12"/>
                      <a:pt x="2" y="12"/>
                      <a:pt x="1" y="12"/>
                    </a:cubicBezTo>
                    <a:cubicBezTo>
                      <a:pt x="2" y="12"/>
                      <a:pt x="4" y="13"/>
                      <a:pt x="6" y="14"/>
                    </a:cubicBezTo>
                    <a:cubicBezTo>
                      <a:pt x="8" y="14"/>
                      <a:pt x="10" y="13"/>
                      <a:pt x="12" y="13"/>
                    </a:cubicBezTo>
                    <a:cubicBezTo>
                      <a:pt x="12" y="13"/>
                      <a:pt x="10" y="14"/>
                      <a:pt x="10" y="14"/>
                    </a:cubicBezTo>
                    <a:cubicBezTo>
                      <a:pt x="10" y="15"/>
                      <a:pt x="11" y="15"/>
                      <a:pt x="11" y="15"/>
                    </a:cubicBezTo>
                    <a:cubicBezTo>
                      <a:pt x="11" y="16"/>
                      <a:pt x="0" y="15"/>
                      <a:pt x="0" y="15"/>
                    </a:cubicBezTo>
                    <a:cubicBezTo>
                      <a:pt x="0" y="15"/>
                      <a:pt x="2" y="18"/>
                      <a:pt x="2" y="18"/>
                    </a:cubicBezTo>
                    <a:cubicBezTo>
                      <a:pt x="3" y="19"/>
                      <a:pt x="7" y="21"/>
                      <a:pt x="7" y="20"/>
                    </a:cubicBezTo>
                    <a:cubicBezTo>
                      <a:pt x="7" y="21"/>
                      <a:pt x="5" y="20"/>
                      <a:pt x="6" y="22"/>
                    </a:cubicBezTo>
                    <a:cubicBezTo>
                      <a:pt x="6" y="22"/>
                      <a:pt x="7" y="23"/>
                      <a:pt x="8" y="23"/>
                    </a:cubicBezTo>
                    <a:cubicBezTo>
                      <a:pt x="9" y="24"/>
                      <a:pt x="10" y="23"/>
                      <a:pt x="11" y="23"/>
                    </a:cubicBezTo>
                    <a:cubicBezTo>
                      <a:pt x="12" y="22"/>
                      <a:pt x="13" y="24"/>
                      <a:pt x="14" y="23"/>
                    </a:cubicBezTo>
                    <a:cubicBezTo>
                      <a:pt x="17" y="22"/>
                      <a:pt x="19" y="21"/>
                      <a:pt x="21" y="22"/>
                    </a:cubicBezTo>
                    <a:cubicBezTo>
                      <a:pt x="23" y="23"/>
                      <a:pt x="24" y="23"/>
                      <a:pt x="26" y="23"/>
                    </a:cubicBezTo>
                    <a:cubicBezTo>
                      <a:pt x="25" y="23"/>
                      <a:pt x="23" y="23"/>
                      <a:pt x="21" y="23"/>
                    </a:cubicBezTo>
                    <a:cubicBezTo>
                      <a:pt x="23" y="23"/>
                      <a:pt x="27" y="23"/>
                      <a:pt x="28" y="24"/>
                    </a:cubicBezTo>
                    <a:cubicBezTo>
                      <a:pt x="28" y="24"/>
                      <a:pt x="23" y="25"/>
                      <a:pt x="23" y="25"/>
                    </a:cubicBezTo>
                    <a:cubicBezTo>
                      <a:pt x="21" y="25"/>
                      <a:pt x="18" y="25"/>
                      <a:pt x="16" y="25"/>
                    </a:cubicBezTo>
                    <a:cubicBezTo>
                      <a:pt x="16" y="26"/>
                      <a:pt x="12" y="27"/>
                      <a:pt x="13" y="27"/>
                    </a:cubicBezTo>
                    <a:cubicBezTo>
                      <a:pt x="14" y="28"/>
                      <a:pt x="15" y="28"/>
                      <a:pt x="16" y="30"/>
                    </a:cubicBezTo>
                    <a:cubicBezTo>
                      <a:pt x="16" y="32"/>
                      <a:pt x="22" y="30"/>
                      <a:pt x="23" y="32"/>
                    </a:cubicBezTo>
                    <a:cubicBezTo>
                      <a:pt x="23" y="32"/>
                      <a:pt x="19" y="32"/>
                      <a:pt x="19" y="33"/>
                    </a:cubicBezTo>
                    <a:cubicBezTo>
                      <a:pt x="20" y="34"/>
                      <a:pt x="25" y="36"/>
                      <a:pt x="26" y="36"/>
                    </a:cubicBezTo>
                    <a:cubicBezTo>
                      <a:pt x="26" y="36"/>
                      <a:pt x="32" y="36"/>
                      <a:pt x="32" y="35"/>
                    </a:cubicBezTo>
                    <a:cubicBezTo>
                      <a:pt x="32" y="35"/>
                      <a:pt x="31" y="35"/>
                      <a:pt x="31" y="35"/>
                    </a:cubicBezTo>
                    <a:cubicBezTo>
                      <a:pt x="31" y="33"/>
                      <a:pt x="35" y="36"/>
                      <a:pt x="34" y="36"/>
                    </a:cubicBezTo>
                    <a:cubicBezTo>
                      <a:pt x="35" y="36"/>
                      <a:pt x="33" y="33"/>
                      <a:pt x="33" y="32"/>
                    </a:cubicBezTo>
                    <a:cubicBezTo>
                      <a:pt x="35" y="31"/>
                      <a:pt x="37" y="37"/>
                      <a:pt x="40" y="35"/>
                    </a:cubicBezTo>
                    <a:cubicBezTo>
                      <a:pt x="41" y="34"/>
                      <a:pt x="39" y="32"/>
                      <a:pt x="40" y="32"/>
                    </a:cubicBezTo>
                    <a:cubicBezTo>
                      <a:pt x="41" y="32"/>
                      <a:pt x="41" y="34"/>
                      <a:pt x="41" y="35"/>
                    </a:cubicBezTo>
                    <a:cubicBezTo>
                      <a:pt x="42" y="35"/>
                      <a:pt x="43" y="31"/>
                      <a:pt x="42" y="31"/>
                    </a:cubicBezTo>
                    <a:cubicBezTo>
                      <a:pt x="42" y="30"/>
                      <a:pt x="42" y="29"/>
                      <a:pt x="41" y="29"/>
                    </a:cubicBezTo>
                    <a:cubicBezTo>
                      <a:pt x="41" y="28"/>
                      <a:pt x="42" y="26"/>
                      <a:pt x="43" y="27"/>
                    </a:cubicBezTo>
                    <a:cubicBezTo>
                      <a:pt x="44" y="28"/>
                      <a:pt x="43" y="32"/>
                      <a:pt x="46" y="30"/>
                    </a:cubicBezTo>
                    <a:cubicBezTo>
                      <a:pt x="47" y="29"/>
                      <a:pt x="50" y="25"/>
                      <a:pt x="52" y="27"/>
                    </a:cubicBezTo>
                    <a:cubicBezTo>
                      <a:pt x="53" y="27"/>
                      <a:pt x="51" y="28"/>
                      <a:pt x="51" y="28"/>
                    </a:cubicBezTo>
                    <a:cubicBezTo>
                      <a:pt x="51" y="28"/>
                      <a:pt x="56" y="27"/>
                      <a:pt x="56" y="27"/>
                    </a:cubicBezTo>
                    <a:cubicBezTo>
                      <a:pt x="56" y="27"/>
                      <a:pt x="54" y="27"/>
                      <a:pt x="54" y="26"/>
                    </a:cubicBezTo>
                    <a:cubicBezTo>
                      <a:pt x="54" y="25"/>
                      <a:pt x="59" y="25"/>
                      <a:pt x="58" y="24"/>
                    </a:cubicBezTo>
                    <a:cubicBezTo>
                      <a:pt x="58" y="22"/>
                      <a:pt x="58" y="25"/>
                      <a:pt x="58" y="24"/>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369" name="Freeform 602">
                <a:extLst>
                  <a:ext uri="{FF2B5EF4-FFF2-40B4-BE49-F238E27FC236}">
                    <a16:creationId xmlns:a16="http://schemas.microsoft.com/office/drawing/2014/main" id="{85B0F993-1268-1A54-0812-887054341C2F}"/>
                  </a:ext>
                </a:extLst>
              </p:cNvPr>
              <p:cNvSpPr>
                <a:spLocks/>
              </p:cNvSpPr>
              <p:nvPr/>
            </p:nvSpPr>
            <p:spPr bwMode="auto">
              <a:xfrm>
                <a:off x="3425243" y="1188850"/>
                <a:ext cx="817232" cy="450382"/>
              </a:xfrm>
              <a:custGeom>
                <a:avLst/>
                <a:gdLst>
                  <a:gd name="T0" fmla="*/ 15 w 156"/>
                  <a:gd name="T1" fmla="*/ 77 h 81"/>
                  <a:gd name="T2" fmla="*/ 27 w 156"/>
                  <a:gd name="T3" fmla="*/ 76 h 81"/>
                  <a:gd name="T4" fmla="*/ 37 w 156"/>
                  <a:gd name="T5" fmla="*/ 78 h 81"/>
                  <a:gd name="T6" fmla="*/ 48 w 156"/>
                  <a:gd name="T7" fmla="*/ 77 h 81"/>
                  <a:gd name="T8" fmla="*/ 65 w 156"/>
                  <a:gd name="T9" fmla="*/ 76 h 81"/>
                  <a:gd name="T10" fmla="*/ 59 w 156"/>
                  <a:gd name="T11" fmla="*/ 70 h 81"/>
                  <a:gd name="T12" fmla="*/ 50 w 156"/>
                  <a:gd name="T13" fmla="*/ 65 h 81"/>
                  <a:gd name="T14" fmla="*/ 73 w 156"/>
                  <a:gd name="T15" fmla="*/ 61 h 81"/>
                  <a:gd name="T16" fmla="*/ 76 w 156"/>
                  <a:gd name="T17" fmla="*/ 55 h 81"/>
                  <a:gd name="T18" fmla="*/ 71 w 156"/>
                  <a:gd name="T19" fmla="*/ 50 h 81"/>
                  <a:gd name="T20" fmla="*/ 72 w 156"/>
                  <a:gd name="T21" fmla="*/ 48 h 81"/>
                  <a:gd name="T22" fmla="*/ 78 w 156"/>
                  <a:gd name="T23" fmla="*/ 45 h 81"/>
                  <a:gd name="T24" fmla="*/ 90 w 156"/>
                  <a:gd name="T25" fmla="*/ 44 h 81"/>
                  <a:gd name="T26" fmla="*/ 105 w 156"/>
                  <a:gd name="T27" fmla="*/ 37 h 81"/>
                  <a:gd name="T28" fmla="*/ 105 w 156"/>
                  <a:gd name="T29" fmla="*/ 32 h 81"/>
                  <a:gd name="T30" fmla="*/ 136 w 156"/>
                  <a:gd name="T31" fmla="*/ 21 h 81"/>
                  <a:gd name="T32" fmla="*/ 115 w 156"/>
                  <a:gd name="T33" fmla="*/ 23 h 81"/>
                  <a:gd name="T34" fmla="*/ 134 w 156"/>
                  <a:gd name="T35" fmla="*/ 18 h 81"/>
                  <a:gd name="T36" fmla="*/ 146 w 156"/>
                  <a:gd name="T37" fmla="*/ 10 h 81"/>
                  <a:gd name="T38" fmla="*/ 133 w 156"/>
                  <a:gd name="T39" fmla="*/ 5 h 81"/>
                  <a:gd name="T40" fmla="*/ 121 w 156"/>
                  <a:gd name="T41" fmla="*/ 5 h 81"/>
                  <a:gd name="T42" fmla="*/ 100 w 156"/>
                  <a:gd name="T43" fmla="*/ 2 h 81"/>
                  <a:gd name="T44" fmla="*/ 91 w 156"/>
                  <a:gd name="T45" fmla="*/ 5 h 81"/>
                  <a:gd name="T46" fmla="*/ 80 w 156"/>
                  <a:gd name="T47" fmla="*/ 8 h 81"/>
                  <a:gd name="T48" fmla="*/ 58 w 156"/>
                  <a:gd name="T49" fmla="*/ 4 h 81"/>
                  <a:gd name="T50" fmla="*/ 52 w 156"/>
                  <a:gd name="T51" fmla="*/ 5 h 81"/>
                  <a:gd name="T52" fmla="*/ 46 w 156"/>
                  <a:gd name="T53" fmla="*/ 10 h 81"/>
                  <a:gd name="T54" fmla="*/ 45 w 156"/>
                  <a:gd name="T55" fmla="*/ 12 h 81"/>
                  <a:gd name="T56" fmla="*/ 31 w 156"/>
                  <a:gd name="T57" fmla="*/ 10 h 81"/>
                  <a:gd name="T58" fmla="*/ 34 w 156"/>
                  <a:gd name="T59" fmla="*/ 16 h 81"/>
                  <a:gd name="T60" fmla="*/ 23 w 156"/>
                  <a:gd name="T61" fmla="*/ 16 h 81"/>
                  <a:gd name="T62" fmla="*/ 5 w 156"/>
                  <a:gd name="T63" fmla="*/ 17 h 81"/>
                  <a:gd name="T64" fmla="*/ 11 w 156"/>
                  <a:gd name="T65" fmla="*/ 21 h 81"/>
                  <a:gd name="T66" fmla="*/ 13 w 156"/>
                  <a:gd name="T67" fmla="*/ 26 h 81"/>
                  <a:gd name="T68" fmla="*/ 23 w 156"/>
                  <a:gd name="T69" fmla="*/ 27 h 81"/>
                  <a:gd name="T70" fmla="*/ 20 w 156"/>
                  <a:gd name="T71" fmla="*/ 31 h 81"/>
                  <a:gd name="T72" fmla="*/ 26 w 156"/>
                  <a:gd name="T73" fmla="*/ 30 h 81"/>
                  <a:gd name="T74" fmla="*/ 42 w 156"/>
                  <a:gd name="T75" fmla="*/ 30 h 81"/>
                  <a:gd name="T76" fmla="*/ 52 w 156"/>
                  <a:gd name="T77" fmla="*/ 31 h 81"/>
                  <a:gd name="T78" fmla="*/ 73 w 156"/>
                  <a:gd name="T79" fmla="*/ 21 h 81"/>
                  <a:gd name="T80" fmla="*/ 60 w 156"/>
                  <a:gd name="T81" fmla="*/ 31 h 81"/>
                  <a:gd name="T82" fmla="*/ 44 w 156"/>
                  <a:gd name="T83" fmla="*/ 35 h 81"/>
                  <a:gd name="T84" fmla="*/ 58 w 156"/>
                  <a:gd name="T85" fmla="*/ 42 h 81"/>
                  <a:gd name="T86" fmla="*/ 32 w 156"/>
                  <a:gd name="T87" fmla="*/ 39 h 81"/>
                  <a:gd name="T88" fmla="*/ 42 w 156"/>
                  <a:gd name="T89" fmla="*/ 50 h 81"/>
                  <a:gd name="T90" fmla="*/ 44 w 156"/>
                  <a:gd name="T91" fmla="*/ 52 h 81"/>
                  <a:gd name="T92" fmla="*/ 30 w 156"/>
                  <a:gd name="T93" fmla="*/ 52 h 81"/>
                  <a:gd name="T94" fmla="*/ 27 w 156"/>
                  <a:gd name="T95" fmla="*/ 59 h 81"/>
                  <a:gd name="T96" fmla="*/ 36 w 156"/>
                  <a:gd name="T97" fmla="*/ 57 h 81"/>
                  <a:gd name="T98" fmla="*/ 34 w 156"/>
                  <a:gd name="T99" fmla="*/ 60 h 81"/>
                  <a:gd name="T100" fmla="*/ 37 w 156"/>
                  <a:gd name="T101" fmla="*/ 65 h 81"/>
                  <a:gd name="T102" fmla="*/ 38 w 156"/>
                  <a:gd name="T103" fmla="*/ 68 h 81"/>
                  <a:gd name="T104" fmla="*/ 19 w 156"/>
                  <a:gd name="T105" fmla="*/ 6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6" h="81">
                    <a:moveTo>
                      <a:pt x="26" y="70"/>
                    </a:moveTo>
                    <a:cubicBezTo>
                      <a:pt x="22" y="70"/>
                      <a:pt x="17" y="70"/>
                      <a:pt x="13" y="71"/>
                    </a:cubicBezTo>
                    <a:cubicBezTo>
                      <a:pt x="11" y="72"/>
                      <a:pt x="11" y="75"/>
                      <a:pt x="12" y="76"/>
                    </a:cubicBezTo>
                    <a:cubicBezTo>
                      <a:pt x="13" y="77"/>
                      <a:pt x="15" y="78"/>
                      <a:pt x="15" y="77"/>
                    </a:cubicBezTo>
                    <a:cubicBezTo>
                      <a:pt x="17" y="77"/>
                      <a:pt x="16" y="76"/>
                      <a:pt x="17" y="75"/>
                    </a:cubicBezTo>
                    <a:cubicBezTo>
                      <a:pt x="17" y="75"/>
                      <a:pt x="17" y="78"/>
                      <a:pt x="17" y="78"/>
                    </a:cubicBezTo>
                    <a:cubicBezTo>
                      <a:pt x="19" y="78"/>
                      <a:pt x="22" y="78"/>
                      <a:pt x="24" y="78"/>
                    </a:cubicBezTo>
                    <a:cubicBezTo>
                      <a:pt x="26" y="78"/>
                      <a:pt x="26" y="76"/>
                      <a:pt x="27" y="76"/>
                    </a:cubicBezTo>
                    <a:cubicBezTo>
                      <a:pt x="29" y="76"/>
                      <a:pt x="27" y="78"/>
                      <a:pt x="27" y="78"/>
                    </a:cubicBezTo>
                    <a:cubicBezTo>
                      <a:pt x="27" y="78"/>
                      <a:pt x="37" y="79"/>
                      <a:pt x="37" y="78"/>
                    </a:cubicBezTo>
                    <a:cubicBezTo>
                      <a:pt x="37" y="78"/>
                      <a:pt x="35" y="77"/>
                      <a:pt x="34" y="76"/>
                    </a:cubicBezTo>
                    <a:cubicBezTo>
                      <a:pt x="34" y="76"/>
                      <a:pt x="38" y="77"/>
                      <a:pt x="37" y="78"/>
                    </a:cubicBezTo>
                    <a:cubicBezTo>
                      <a:pt x="38" y="77"/>
                      <a:pt x="37" y="76"/>
                      <a:pt x="38" y="76"/>
                    </a:cubicBezTo>
                    <a:cubicBezTo>
                      <a:pt x="38" y="76"/>
                      <a:pt x="40" y="77"/>
                      <a:pt x="41" y="77"/>
                    </a:cubicBezTo>
                    <a:cubicBezTo>
                      <a:pt x="43" y="79"/>
                      <a:pt x="41" y="76"/>
                      <a:pt x="42" y="75"/>
                    </a:cubicBezTo>
                    <a:cubicBezTo>
                      <a:pt x="42" y="75"/>
                      <a:pt x="48" y="78"/>
                      <a:pt x="48" y="77"/>
                    </a:cubicBezTo>
                    <a:cubicBezTo>
                      <a:pt x="48" y="76"/>
                      <a:pt x="46" y="76"/>
                      <a:pt x="46" y="75"/>
                    </a:cubicBezTo>
                    <a:cubicBezTo>
                      <a:pt x="46" y="75"/>
                      <a:pt x="53" y="76"/>
                      <a:pt x="53" y="76"/>
                    </a:cubicBezTo>
                    <a:cubicBezTo>
                      <a:pt x="57" y="76"/>
                      <a:pt x="52" y="79"/>
                      <a:pt x="52" y="80"/>
                    </a:cubicBezTo>
                    <a:cubicBezTo>
                      <a:pt x="52" y="81"/>
                      <a:pt x="64" y="76"/>
                      <a:pt x="65" y="76"/>
                    </a:cubicBezTo>
                    <a:cubicBezTo>
                      <a:pt x="67" y="76"/>
                      <a:pt x="72" y="73"/>
                      <a:pt x="68" y="72"/>
                    </a:cubicBezTo>
                    <a:cubicBezTo>
                      <a:pt x="66" y="71"/>
                      <a:pt x="63" y="73"/>
                      <a:pt x="61" y="72"/>
                    </a:cubicBezTo>
                    <a:cubicBezTo>
                      <a:pt x="61" y="72"/>
                      <a:pt x="63" y="70"/>
                      <a:pt x="63" y="70"/>
                    </a:cubicBezTo>
                    <a:cubicBezTo>
                      <a:pt x="63" y="69"/>
                      <a:pt x="60" y="70"/>
                      <a:pt x="59" y="70"/>
                    </a:cubicBezTo>
                    <a:cubicBezTo>
                      <a:pt x="57" y="70"/>
                      <a:pt x="56" y="68"/>
                      <a:pt x="54" y="68"/>
                    </a:cubicBezTo>
                    <a:cubicBezTo>
                      <a:pt x="53" y="69"/>
                      <a:pt x="50" y="70"/>
                      <a:pt x="48" y="69"/>
                    </a:cubicBezTo>
                    <a:cubicBezTo>
                      <a:pt x="49" y="69"/>
                      <a:pt x="50" y="69"/>
                      <a:pt x="51" y="69"/>
                    </a:cubicBezTo>
                    <a:cubicBezTo>
                      <a:pt x="52" y="68"/>
                      <a:pt x="50" y="66"/>
                      <a:pt x="50" y="65"/>
                    </a:cubicBezTo>
                    <a:cubicBezTo>
                      <a:pt x="50" y="67"/>
                      <a:pt x="59" y="68"/>
                      <a:pt x="60" y="68"/>
                    </a:cubicBezTo>
                    <a:cubicBezTo>
                      <a:pt x="61" y="68"/>
                      <a:pt x="63" y="68"/>
                      <a:pt x="65" y="68"/>
                    </a:cubicBezTo>
                    <a:cubicBezTo>
                      <a:pt x="67" y="68"/>
                      <a:pt x="69" y="65"/>
                      <a:pt x="68" y="64"/>
                    </a:cubicBezTo>
                    <a:cubicBezTo>
                      <a:pt x="65" y="61"/>
                      <a:pt x="71" y="61"/>
                      <a:pt x="73" y="61"/>
                    </a:cubicBezTo>
                    <a:cubicBezTo>
                      <a:pt x="74" y="61"/>
                      <a:pt x="79" y="61"/>
                      <a:pt x="80" y="60"/>
                    </a:cubicBezTo>
                    <a:cubicBezTo>
                      <a:pt x="80" y="60"/>
                      <a:pt x="75" y="58"/>
                      <a:pt x="75" y="58"/>
                    </a:cubicBezTo>
                    <a:cubicBezTo>
                      <a:pt x="77" y="57"/>
                      <a:pt x="81" y="59"/>
                      <a:pt x="82" y="57"/>
                    </a:cubicBezTo>
                    <a:cubicBezTo>
                      <a:pt x="83" y="56"/>
                      <a:pt x="77" y="55"/>
                      <a:pt x="76" y="55"/>
                    </a:cubicBezTo>
                    <a:cubicBezTo>
                      <a:pt x="77" y="55"/>
                      <a:pt x="84" y="54"/>
                      <a:pt x="85" y="53"/>
                    </a:cubicBezTo>
                    <a:cubicBezTo>
                      <a:pt x="87" y="52"/>
                      <a:pt x="77" y="50"/>
                      <a:pt x="77" y="51"/>
                    </a:cubicBezTo>
                    <a:cubicBezTo>
                      <a:pt x="77" y="50"/>
                      <a:pt x="79" y="50"/>
                      <a:pt x="79" y="50"/>
                    </a:cubicBezTo>
                    <a:cubicBezTo>
                      <a:pt x="79" y="49"/>
                      <a:pt x="72" y="50"/>
                      <a:pt x="71" y="50"/>
                    </a:cubicBezTo>
                    <a:cubicBezTo>
                      <a:pt x="69" y="50"/>
                      <a:pt x="68" y="51"/>
                      <a:pt x="66" y="52"/>
                    </a:cubicBezTo>
                    <a:cubicBezTo>
                      <a:pt x="67" y="52"/>
                      <a:pt x="70" y="49"/>
                      <a:pt x="68" y="49"/>
                    </a:cubicBezTo>
                    <a:cubicBezTo>
                      <a:pt x="68" y="49"/>
                      <a:pt x="64" y="49"/>
                      <a:pt x="64" y="48"/>
                    </a:cubicBezTo>
                    <a:cubicBezTo>
                      <a:pt x="64" y="48"/>
                      <a:pt x="71" y="48"/>
                      <a:pt x="72" y="48"/>
                    </a:cubicBezTo>
                    <a:cubicBezTo>
                      <a:pt x="71" y="48"/>
                      <a:pt x="68" y="47"/>
                      <a:pt x="68" y="47"/>
                    </a:cubicBezTo>
                    <a:cubicBezTo>
                      <a:pt x="69" y="46"/>
                      <a:pt x="72" y="48"/>
                      <a:pt x="74" y="47"/>
                    </a:cubicBezTo>
                    <a:cubicBezTo>
                      <a:pt x="73" y="47"/>
                      <a:pt x="69" y="46"/>
                      <a:pt x="69" y="46"/>
                    </a:cubicBezTo>
                    <a:cubicBezTo>
                      <a:pt x="69" y="45"/>
                      <a:pt x="77" y="46"/>
                      <a:pt x="78" y="45"/>
                    </a:cubicBezTo>
                    <a:cubicBezTo>
                      <a:pt x="78" y="45"/>
                      <a:pt x="75" y="44"/>
                      <a:pt x="75" y="44"/>
                    </a:cubicBezTo>
                    <a:cubicBezTo>
                      <a:pt x="74" y="44"/>
                      <a:pt x="77" y="44"/>
                      <a:pt x="77" y="44"/>
                    </a:cubicBezTo>
                    <a:cubicBezTo>
                      <a:pt x="79" y="45"/>
                      <a:pt x="80" y="46"/>
                      <a:pt x="82" y="46"/>
                    </a:cubicBezTo>
                    <a:cubicBezTo>
                      <a:pt x="84" y="46"/>
                      <a:pt x="87" y="45"/>
                      <a:pt x="90" y="44"/>
                    </a:cubicBezTo>
                    <a:cubicBezTo>
                      <a:pt x="98" y="43"/>
                      <a:pt x="85" y="42"/>
                      <a:pt x="84" y="40"/>
                    </a:cubicBezTo>
                    <a:cubicBezTo>
                      <a:pt x="84" y="39"/>
                      <a:pt x="93" y="40"/>
                      <a:pt x="94" y="41"/>
                    </a:cubicBezTo>
                    <a:cubicBezTo>
                      <a:pt x="96" y="42"/>
                      <a:pt x="97" y="42"/>
                      <a:pt x="100" y="41"/>
                    </a:cubicBezTo>
                    <a:cubicBezTo>
                      <a:pt x="101" y="41"/>
                      <a:pt x="106" y="39"/>
                      <a:pt x="105" y="37"/>
                    </a:cubicBezTo>
                    <a:cubicBezTo>
                      <a:pt x="105" y="36"/>
                      <a:pt x="94" y="41"/>
                      <a:pt x="97" y="36"/>
                    </a:cubicBezTo>
                    <a:cubicBezTo>
                      <a:pt x="96" y="37"/>
                      <a:pt x="101" y="37"/>
                      <a:pt x="101" y="37"/>
                    </a:cubicBezTo>
                    <a:cubicBezTo>
                      <a:pt x="104" y="37"/>
                      <a:pt x="106" y="36"/>
                      <a:pt x="108" y="36"/>
                    </a:cubicBezTo>
                    <a:cubicBezTo>
                      <a:pt x="108" y="35"/>
                      <a:pt x="105" y="32"/>
                      <a:pt x="105" y="32"/>
                    </a:cubicBezTo>
                    <a:cubicBezTo>
                      <a:pt x="106" y="32"/>
                      <a:pt x="107" y="33"/>
                      <a:pt x="107" y="34"/>
                    </a:cubicBezTo>
                    <a:cubicBezTo>
                      <a:pt x="108" y="35"/>
                      <a:pt x="110" y="34"/>
                      <a:pt x="111" y="34"/>
                    </a:cubicBezTo>
                    <a:cubicBezTo>
                      <a:pt x="114" y="32"/>
                      <a:pt x="116" y="30"/>
                      <a:pt x="119" y="29"/>
                    </a:cubicBezTo>
                    <a:cubicBezTo>
                      <a:pt x="121" y="28"/>
                      <a:pt x="136" y="22"/>
                      <a:pt x="136" y="21"/>
                    </a:cubicBezTo>
                    <a:cubicBezTo>
                      <a:pt x="136" y="20"/>
                      <a:pt x="123" y="23"/>
                      <a:pt x="122" y="23"/>
                    </a:cubicBezTo>
                    <a:cubicBezTo>
                      <a:pt x="119" y="24"/>
                      <a:pt x="116" y="24"/>
                      <a:pt x="112" y="25"/>
                    </a:cubicBezTo>
                    <a:cubicBezTo>
                      <a:pt x="112" y="25"/>
                      <a:pt x="108" y="25"/>
                      <a:pt x="108" y="25"/>
                    </a:cubicBezTo>
                    <a:cubicBezTo>
                      <a:pt x="108" y="24"/>
                      <a:pt x="114" y="24"/>
                      <a:pt x="115" y="23"/>
                    </a:cubicBezTo>
                    <a:cubicBezTo>
                      <a:pt x="116" y="23"/>
                      <a:pt x="123" y="22"/>
                      <a:pt x="123" y="21"/>
                    </a:cubicBezTo>
                    <a:cubicBezTo>
                      <a:pt x="123" y="22"/>
                      <a:pt x="113" y="20"/>
                      <a:pt x="114" y="19"/>
                    </a:cubicBezTo>
                    <a:cubicBezTo>
                      <a:pt x="114" y="19"/>
                      <a:pt x="126" y="20"/>
                      <a:pt x="127" y="19"/>
                    </a:cubicBezTo>
                    <a:cubicBezTo>
                      <a:pt x="129" y="19"/>
                      <a:pt x="132" y="18"/>
                      <a:pt x="134" y="18"/>
                    </a:cubicBezTo>
                    <a:cubicBezTo>
                      <a:pt x="135" y="18"/>
                      <a:pt x="137" y="18"/>
                      <a:pt x="138" y="18"/>
                    </a:cubicBezTo>
                    <a:cubicBezTo>
                      <a:pt x="142" y="17"/>
                      <a:pt x="146" y="16"/>
                      <a:pt x="149" y="15"/>
                    </a:cubicBezTo>
                    <a:cubicBezTo>
                      <a:pt x="149" y="15"/>
                      <a:pt x="156" y="11"/>
                      <a:pt x="153" y="10"/>
                    </a:cubicBezTo>
                    <a:cubicBezTo>
                      <a:pt x="151" y="10"/>
                      <a:pt x="148" y="10"/>
                      <a:pt x="146" y="10"/>
                    </a:cubicBezTo>
                    <a:cubicBezTo>
                      <a:pt x="145" y="9"/>
                      <a:pt x="143" y="10"/>
                      <a:pt x="143" y="9"/>
                    </a:cubicBezTo>
                    <a:cubicBezTo>
                      <a:pt x="143" y="7"/>
                      <a:pt x="141" y="7"/>
                      <a:pt x="141" y="5"/>
                    </a:cubicBezTo>
                    <a:cubicBezTo>
                      <a:pt x="141" y="5"/>
                      <a:pt x="137" y="6"/>
                      <a:pt x="136" y="6"/>
                    </a:cubicBezTo>
                    <a:cubicBezTo>
                      <a:pt x="135" y="5"/>
                      <a:pt x="134" y="3"/>
                      <a:pt x="133" y="5"/>
                    </a:cubicBezTo>
                    <a:cubicBezTo>
                      <a:pt x="133" y="5"/>
                      <a:pt x="127" y="6"/>
                      <a:pt x="126" y="6"/>
                    </a:cubicBezTo>
                    <a:cubicBezTo>
                      <a:pt x="124" y="7"/>
                      <a:pt x="122" y="7"/>
                      <a:pt x="120" y="7"/>
                    </a:cubicBezTo>
                    <a:cubicBezTo>
                      <a:pt x="120" y="7"/>
                      <a:pt x="116" y="7"/>
                      <a:pt x="116" y="7"/>
                    </a:cubicBezTo>
                    <a:cubicBezTo>
                      <a:pt x="116" y="6"/>
                      <a:pt x="120" y="6"/>
                      <a:pt x="121" y="5"/>
                    </a:cubicBezTo>
                    <a:cubicBezTo>
                      <a:pt x="123" y="5"/>
                      <a:pt x="125" y="4"/>
                      <a:pt x="126" y="3"/>
                    </a:cubicBezTo>
                    <a:cubicBezTo>
                      <a:pt x="124" y="6"/>
                      <a:pt x="103" y="0"/>
                      <a:pt x="102" y="2"/>
                    </a:cubicBezTo>
                    <a:cubicBezTo>
                      <a:pt x="102" y="3"/>
                      <a:pt x="104" y="3"/>
                      <a:pt x="105" y="4"/>
                    </a:cubicBezTo>
                    <a:cubicBezTo>
                      <a:pt x="105" y="5"/>
                      <a:pt x="100" y="2"/>
                      <a:pt x="100" y="2"/>
                    </a:cubicBezTo>
                    <a:cubicBezTo>
                      <a:pt x="98" y="1"/>
                      <a:pt x="95" y="2"/>
                      <a:pt x="94" y="2"/>
                    </a:cubicBezTo>
                    <a:cubicBezTo>
                      <a:pt x="93" y="2"/>
                      <a:pt x="90" y="2"/>
                      <a:pt x="91" y="3"/>
                    </a:cubicBezTo>
                    <a:cubicBezTo>
                      <a:pt x="92" y="4"/>
                      <a:pt x="94" y="7"/>
                      <a:pt x="95" y="6"/>
                    </a:cubicBezTo>
                    <a:cubicBezTo>
                      <a:pt x="95" y="7"/>
                      <a:pt x="91" y="6"/>
                      <a:pt x="91" y="5"/>
                    </a:cubicBezTo>
                    <a:cubicBezTo>
                      <a:pt x="88" y="5"/>
                      <a:pt x="87" y="2"/>
                      <a:pt x="85" y="2"/>
                    </a:cubicBezTo>
                    <a:cubicBezTo>
                      <a:pt x="81" y="2"/>
                      <a:pt x="78" y="2"/>
                      <a:pt x="75" y="2"/>
                    </a:cubicBezTo>
                    <a:cubicBezTo>
                      <a:pt x="70" y="3"/>
                      <a:pt x="73" y="4"/>
                      <a:pt x="76" y="5"/>
                    </a:cubicBezTo>
                    <a:cubicBezTo>
                      <a:pt x="77" y="6"/>
                      <a:pt x="79" y="7"/>
                      <a:pt x="80" y="8"/>
                    </a:cubicBezTo>
                    <a:cubicBezTo>
                      <a:pt x="80" y="8"/>
                      <a:pt x="77" y="10"/>
                      <a:pt x="77" y="10"/>
                    </a:cubicBezTo>
                    <a:cubicBezTo>
                      <a:pt x="76" y="10"/>
                      <a:pt x="78" y="9"/>
                      <a:pt x="78" y="9"/>
                    </a:cubicBezTo>
                    <a:cubicBezTo>
                      <a:pt x="78" y="8"/>
                      <a:pt x="71" y="4"/>
                      <a:pt x="70" y="4"/>
                    </a:cubicBezTo>
                    <a:cubicBezTo>
                      <a:pt x="66" y="4"/>
                      <a:pt x="62" y="3"/>
                      <a:pt x="58" y="4"/>
                    </a:cubicBezTo>
                    <a:cubicBezTo>
                      <a:pt x="58" y="4"/>
                      <a:pt x="60" y="6"/>
                      <a:pt x="61" y="6"/>
                    </a:cubicBezTo>
                    <a:cubicBezTo>
                      <a:pt x="62" y="6"/>
                      <a:pt x="64" y="7"/>
                      <a:pt x="66" y="6"/>
                    </a:cubicBezTo>
                    <a:cubicBezTo>
                      <a:pt x="64" y="7"/>
                      <a:pt x="61" y="8"/>
                      <a:pt x="59" y="7"/>
                    </a:cubicBezTo>
                    <a:cubicBezTo>
                      <a:pt x="58" y="7"/>
                      <a:pt x="51" y="4"/>
                      <a:pt x="52" y="5"/>
                    </a:cubicBezTo>
                    <a:cubicBezTo>
                      <a:pt x="52" y="4"/>
                      <a:pt x="57" y="10"/>
                      <a:pt x="53" y="9"/>
                    </a:cubicBezTo>
                    <a:cubicBezTo>
                      <a:pt x="52" y="8"/>
                      <a:pt x="49" y="7"/>
                      <a:pt x="47" y="8"/>
                    </a:cubicBezTo>
                    <a:cubicBezTo>
                      <a:pt x="48" y="8"/>
                      <a:pt x="51" y="9"/>
                      <a:pt x="51" y="9"/>
                    </a:cubicBezTo>
                    <a:cubicBezTo>
                      <a:pt x="50" y="10"/>
                      <a:pt x="46" y="8"/>
                      <a:pt x="46" y="10"/>
                    </a:cubicBezTo>
                    <a:cubicBezTo>
                      <a:pt x="46" y="11"/>
                      <a:pt x="50" y="12"/>
                      <a:pt x="51" y="13"/>
                    </a:cubicBezTo>
                    <a:cubicBezTo>
                      <a:pt x="54" y="13"/>
                      <a:pt x="61" y="14"/>
                      <a:pt x="61" y="17"/>
                    </a:cubicBezTo>
                    <a:cubicBezTo>
                      <a:pt x="61" y="16"/>
                      <a:pt x="54" y="15"/>
                      <a:pt x="52" y="14"/>
                    </a:cubicBezTo>
                    <a:cubicBezTo>
                      <a:pt x="50" y="14"/>
                      <a:pt x="47" y="11"/>
                      <a:pt x="45" y="12"/>
                    </a:cubicBezTo>
                    <a:cubicBezTo>
                      <a:pt x="45" y="12"/>
                      <a:pt x="48" y="14"/>
                      <a:pt x="48" y="14"/>
                    </a:cubicBezTo>
                    <a:cubicBezTo>
                      <a:pt x="48" y="14"/>
                      <a:pt x="45" y="15"/>
                      <a:pt x="45" y="14"/>
                    </a:cubicBezTo>
                    <a:cubicBezTo>
                      <a:pt x="43" y="13"/>
                      <a:pt x="42" y="12"/>
                      <a:pt x="40" y="11"/>
                    </a:cubicBezTo>
                    <a:cubicBezTo>
                      <a:pt x="39" y="10"/>
                      <a:pt x="31" y="10"/>
                      <a:pt x="31" y="10"/>
                    </a:cubicBezTo>
                    <a:cubicBezTo>
                      <a:pt x="31" y="11"/>
                      <a:pt x="34" y="11"/>
                      <a:pt x="31" y="12"/>
                    </a:cubicBezTo>
                    <a:cubicBezTo>
                      <a:pt x="30" y="12"/>
                      <a:pt x="25" y="14"/>
                      <a:pt x="25" y="14"/>
                    </a:cubicBezTo>
                    <a:cubicBezTo>
                      <a:pt x="26" y="14"/>
                      <a:pt x="29" y="13"/>
                      <a:pt x="29" y="13"/>
                    </a:cubicBezTo>
                    <a:cubicBezTo>
                      <a:pt x="30" y="14"/>
                      <a:pt x="34" y="16"/>
                      <a:pt x="34" y="16"/>
                    </a:cubicBezTo>
                    <a:cubicBezTo>
                      <a:pt x="34" y="16"/>
                      <a:pt x="31" y="15"/>
                      <a:pt x="31" y="16"/>
                    </a:cubicBezTo>
                    <a:cubicBezTo>
                      <a:pt x="31" y="16"/>
                      <a:pt x="32" y="19"/>
                      <a:pt x="30" y="17"/>
                    </a:cubicBezTo>
                    <a:cubicBezTo>
                      <a:pt x="29" y="16"/>
                      <a:pt x="28" y="14"/>
                      <a:pt x="26" y="15"/>
                    </a:cubicBezTo>
                    <a:cubicBezTo>
                      <a:pt x="25" y="15"/>
                      <a:pt x="24" y="17"/>
                      <a:pt x="23" y="16"/>
                    </a:cubicBezTo>
                    <a:cubicBezTo>
                      <a:pt x="22" y="15"/>
                      <a:pt x="21" y="14"/>
                      <a:pt x="19" y="14"/>
                    </a:cubicBezTo>
                    <a:cubicBezTo>
                      <a:pt x="18" y="14"/>
                      <a:pt x="15" y="15"/>
                      <a:pt x="14" y="16"/>
                    </a:cubicBezTo>
                    <a:cubicBezTo>
                      <a:pt x="12" y="17"/>
                      <a:pt x="13" y="18"/>
                      <a:pt x="10" y="17"/>
                    </a:cubicBezTo>
                    <a:cubicBezTo>
                      <a:pt x="8" y="16"/>
                      <a:pt x="7" y="17"/>
                      <a:pt x="5" y="17"/>
                    </a:cubicBezTo>
                    <a:cubicBezTo>
                      <a:pt x="4" y="18"/>
                      <a:pt x="0" y="18"/>
                      <a:pt x="0" y="19"/>
                    </a:cubicBezTo>
                    <a:cubicBezTo>
                      <a:pt x="0" y="21"/>
                      <a:pt x="9" y="19"/>
                      <a:pt x="9" y="20"/>
                    </a:cubicBezTo>
                    <a:cubicBezTo>
                      <a:pt x="9" y="21"/>
                      <a:pt x="6" y="21"/>
                      <a:pt x="5" y="22"/>
                    </a:cubicBezTo>
                    <a:cubicBezTo>
                      <a:pt x="5" y="21"/>
                      <a:pt x="10" y="21"/>
                      <a:pt x="11" y="21"/>
                    </a:cubicBezTo>
                    <a:cubicBezTo>
                      <a:pt x="12" y="21"/>
                      <a:pt x="17" y="21"/>
                      <a:pt x="17" y="21"/>
                    </a:cubicBezTo>
                    <a:cubicBezTo>
                      <a:pt x="17" y="21"/>
                      <a:pt x="15" y="22"/>
                      <a:pt x="14" y="22"/>
                    </a:cubicBezTo>
                    <a:cubicBezTo>
                      <a:pt x="12" y="22"/>
                      <a:pt x="11" y="22"/>
                      <a:pt x="9" y="24"/>
                    </a:cubicBezTo>
                    <a:cubicBezTo>
                      <a:pt x="5" y="26"/>
                      <a:pt x="12" y="26"/>
                      <a:pt x="13" y="26"/>
                    </a:cubicBezTo>
                    <a:cubicBezTo>
                      <a:pt x="17" y="27"/>
                      <a:pt x="20" y="27"/>
                      <a:pt x="24" y="26"/>
                    </a:cubicBezTo>
                    <a:cubicBezTo>
                      <a:pt x="26" y="25"/>
                      <a:pt x="31" y="22"/>
                      <a:pt x="34" y="24"/>
                    </a:cubicBezTo>
                    <a:cubicBezTo>
                      <a:pt x="34" y="24"/>
                      <a:pt x="29" y="26"/>
                      <a:pt x="29" y="26"/>
                    </a:cubicBezTo>
                    <a:cubicBezTo>
                      <a:pt x="27" y="26"/>
                      <a:pt x="25" y="26"/>
                      <a:pt x="23" y="27"/>
                    </a:cubicBezTo>
                    <a:cubicBezTo>
                      <a:pt x="22" y="27"/>
                      <a:pt x="20" y="27"/>
                      <a:pt x="18" y="27"/>
                    </a:cubicBezTo>
                    <a:cubicBezTo>
                      <a:pt x="16" y="28"/>
                      <a:pt x="14" y="27"/>
                      <a:pt x="12" y="28"/>
                    </a:cubicBezTo>
                    <a:cubicBezTo>
                      <a:pt x="13" y="28"/>
                      <a:pt x="16" y="29"/>
                      <a:pt x="16" y="29"/>
                    </a:cubicBezTo>
                    <a:cubicBezTo>
                      <a:pt x="17" y="30"/>
                      <a:pt x="18" y="31"/>
                      <a:pt x="20" y="31"/>
                    </a:cubicBezTo>
                    <a:cubicBezTo>
                      <a:pt x="24" y="31"/>
                      <a:pt x="26" y="28"/>
                      <a:pt x="30" y="27"/>
                    </a:cubicBezTo>
                    <a:cubicBezTo>
                      <a:pt x="31" y="27"/>
                      <a:pt x="44" y="26"/>
                      <a:pt x="44" y="25"/>
                    </a:cubicBezTo>
                    <a:cubicBezTo>
                      <a:pt x="44" y="26"/>
                      <a:pt x="38" y="26"/>
                      <a:pt x="37" y="26"/>
                    </a:cubicBezTo>
                    <a:cubicBezTo>
                      <a:pt x="34" y="27"/>
                      <a:pt x="29" y="28"/>
                      <a:pt x="26" y="30"/>
                    </a:cubicBezTo>
                    <a:cubicBezTo>
                      <a:pt x="23" y="33"/>
                      <a:pt x="32" y="32"/>
                      <a:pt x="33" y="32"/>
                    </a:cubicBezTo>
                    <a:cubicBezTo>
                      <a:pt x="35" y="32"/>
                      <a:pt x="37" y="33"/>
                      <a:pt x="39" y="31"/>
                    </a:cubicBezTo>
                    <a:cubicBezTo>
                      <a:pt x="40" y="31"/>
                      <a:pt x="40" y="30"/>
                      <a:pt x="40" y="29"/>
                    </a:cubicBezTo>
                    <a:cubicBezTo>
                      <a:pt x="41" y="29"/>
                      <a:pt x="42" y="29"/>
                      <a:pt x="42" y="30"/>
                    </a:cubicBezTo>
                    <a:cubicBezTo>
                      <a:pt x="42" y="30"/>
                      <a:pt x="42" y="30"/>
                      <a:pt x="41" y="30"/>
                    </a:cubicBezTo>
                    <a:cubicBezTo>
                      <a:pt x="43" y="30"/>
                      <a:pt x="48" y="28"/>
                      <a:pt x="50" y="29"/>
                    </a:cubicBezTo>
                    <a:cubicBezTo>
                      <a:pt x="49" y="28"/>
                      <a:pt x="44" y="32"/>
                      <a:pt x="43" y="32"/>
                    </a:cubicBezTo>
                    <a:cubicBezTo>
                      <a:pt x="44" y="33"/>
                      <a:pt x="50" y="31"/>
                      <a:pt x="52" y="31"/>
                    </a:cubicBezTo>
                    <a:cubicBezTo>
                      <a:pt x="55" y="31"/>
                      <a:pt x="58" y="30"/>
                      <a:pt x="61" y="28"/>
                    </a:cubicBezTo>
                    <a:cubicBezTo>
                      <a:pt x="62" y="27"/>
                      <a:pt x="62" y="25"/>
                      <a:pt x="62" y="25"/>
                    </a:cubicBezTo>
                    <a:cubicBezTo>
                      <a:pt x="64" y="25"/>
                      <a:pt x="64" y="25"/>
                      <a:pt x="65" y="24"/>
                    </a:cubicBezTo>
                    <a:cubicBezTo>
                      <a:pt x="66" y="24"/>
                      <a:pt x="73" y="20"/>
                      <a:pt x="73" y="21"/>
                    </a:cubicBezTo>
                    <a:cubicBezTo>
                      <a:pt x="73" y="21"/>
                      <a:pt x="69" y="24"/>
                      <a:pt x="69" y="24"/>
                    </a:cubicBezTo>
                    <a:cubicBezTo>
                      <a:pt x="68" y="25"/>
                      <a:pt x="64" y="27"/>
                      <a:pt x="64" y="28"/>
                    </a:cubicBezTo>
                    <a:cubicBezTo>
                      <a:pt x="64" y="29"/>
                      <a:pt x="75" y="28"/>
                      <a:pt x="75" y="29"/>
                    </a:cubicBezTo>
                    <a:cubicBezTo>
                      <a:pt x="75" y="28"/>
                      <a:pt x="60" y="32"/>
                      <a:pt x="60" y="31"/>
                    </a:cubicBezTo>
                    <a:cubicBezTo>
                      <a:pt x="60" y="31"/>
                      <a:pt x="69" y="32"/>
                      <a:pt x="68" y="32"/>
                    </a:cubicBezTo>
                    <a:cubicBezTo>
                      <a:pt x="68" y="33"/>
                      <a:pt x="64" y="33"/>
                      <a:pt x="63" y="33"/>
                    </a:cubicBezTo>
                    <a:cubicBezTo>
                      <a:pt x="61" y="33"/>
                      <a:pt x="58" y="33"/>
                      <a:pt x="56" y="34"/>
                    </a:cubicBezTo>
                    <a:cubicBezTo>
                      <a:pt x="52" y="34"/>
                      <a:pt x="48" y="34"/>
                      <a:pt x="44" y="35"/>
                    </a:cubicBezTo>
                    <a:cubicBezTo>
                      <a:pt x="43" y="35"/>
                      <a:pt x="43" y="36"/>
                      <a:pt x="45" y="36"/>
                    </a:cubicBezTo>
                    <a:cubicBezTo>
                      <a:pt x="46" y="37"/>
                      <a:pt x="49" y="38"/>
                      <a:pt x="50" y="39"/>
                    </a:cubicBezTo>
                    <a:cubicBezTo>
                      <a:pt x="52" y="41"/>
                      <a:pt x="50" y="43"/>
                      <a:pt x="53" y="43"/>
                    </a:cubicBezTo>
                    <a:cubicBezTo>
                      <a:pt x="54" y="42"/>
                      <a:pt x="57" y="43"/>
                      <a:pt x="58" y="42"/>
                    </a:cubicBezTo>
                    <a:cubicBezTo>
                      <a:pt x="49" y="47"/>
                      <a:pt x="44" y="36"/>
                      <a:pt x="37" y="36"/>
                    </a:cubicBezTo>
                    <a:cubicBezTo>
                      <a:pt x="35" y="36"/>
                      <a:pt x="26" y="34"/>
                      <a:pt x="26" y="36"/>
                    </a:cubicBezTo>
                    <a:cubicBezTo>
                      <a:pt x="26" y="36"/>
                      <a:pt x="25" y="38"/>
                      <a:pt x="25" y="38"/>
                    </a:cubicBezTo>
                    <a:cubicBezTo>
                      <a:pt x="26" y="38"/>
                      <a:pt x="32" y="38"/>
                      <a:pt x="32" y="39"/>
                    </a:cubicBezTo>
                    <a:cubicBezTo>
                      <a:pt x="32" y="39"/>
                      <a:pt x="26" y="39"/>
                      <a:pt x="26" y="41"/>
                    </a:cubicBezTo>
                    <a:cubicBezTo>
                      <a:pt x="26" y="42"/>
                      <a:pt x="32" y="42"/>
                      <a:pt x="34" y="43"/>
                    </a:cubicBezTo>
                    <a:cubicBezTo>
                      <a:pt x="35" y="44"/>
                      <a:pt x="36" y="45"/>
                      <a:pt x="37" y="46"/>
                    </a:cubicBezTo>
                    <a:cubicBezTo>
                      <a:pt x="38" y="48"/>
                      <a:pt x="40" y="49"/>
                      <a:pt x="42" y="50"/>
                    </a:cubicBezTo>
                    <a:cubicBezTo>
                      <a:pt x="44" y="51"/>
                      <a:pt x="45" y="51"/>
                      <a:pt x="47" y="50"/>
                    </a:cubicBezTo>
                    <a:cubicBezTo>
                      <a:pt x="48" y="50"/>
                      <a:pt x="50" y="49"/>
                      <a:pt x="51" y="50"/>
                    </a:cubicBezTo>
                    <a:cubicBezTo>
                      <a:pt x="51" y="50"/>
                      <a:pt x="50" y="52"/>
                      <a:pt x="50" y="52"/>
                    </a:cubicBezTo>
                    <a:cubicBezTo>
                      <a:pt x="48" y="52"/>
                      <a:pt x="45" y="51"/>
                      <a:pt x="44" y="52"/>
                    </a:cubicBezTo>
                    <a:cubicBezTo>
                      <a:pt x="44" y="51"/>
                      <a:pt x="48" y="54"/>
                      <a:pt x="48" y="54"/>
                    </a:cubicBezTo>
                    <a:cubicBezTo>
                      <a:pt x="48" y="55"/>
                      <a:pt x="43" y="53"/>
                      <a:pt x="43" y="53"/>
                    </a:cubicBezTo>
                    <a:cubicBezTo>
                      <a:pt x="40" y="51"/>
                      <a:pt x="38" y="51"/>
                      <a:pt x="35" y="51"/>
                    </a:cubicBezTo>
                    <a:cubicBezTo>
                      <a:pt x="33" y="51"/>
                      <a:pt x="32" y="51"/>
                      <a:pt x="30" y="52"/>
                    </a:cubicBezTo>
                    <a:cubicBezTo>
                      <a:pt x="28" y="53"/>
                      <a:pt x="27" y="52"/>
                      <a:pt x="26" y="53"/>
                    </a:cubicBezTo>
                    <a:cubicBezTo>
                      <a:pt x="25" y="54"/>
                      <a:pt x="25" y="55"/>
                      <a:pt x="23" y="55"/>
                    </a:cubicBezTo>
                    <a:cubicBezTo>
                      <a:pt x="22" y="56"/>
                      <a:pt x="21" y="59"/>
                      <a:pt x="23" y="59"/>
                    </a:cubicBezTo>
                    <a:cubicBezTo>
                      <a:pt x="25" y="59"/>
                      <a:pt x="27" y="58"/>
                      <a:pt x="27" y="59"/>
                    </a:cubicBezTo>
                    <a:cubicBezTo>
                      <a:pt x="28" y="61"/>
                      <a:pt x="32" y="60"/>
                      <a:pt x="32" y="59"/>
                    </a:cubicBezTo>
                    <a:cubicBezTo>
                      <a:pt x="33" y="59"/>
                      <a:pt x="35" y="56"/>
                      <a:pt x="35" y="55"/>
                    </a:cubicBezTo>
                    <a:cubicBezTo>
                      <a:pt x="35" y="56"/>
                      <a:pt x="35" y="56"/>
                      <a:pt x="35" y="57"/>
                    </a:cubicBezTo>
                    <a:cubicBezTo>
                      <a:pt x="35" y="57"/>
                      <a:pt x="36" y="57"/>
                      <a:pt x="36" y="57"/>
                    </a:cubicBezTo>
                    <a:cubicBezTo>
                      <a:pt x="36" y="57"/>
                      <a:pt x="35" y="58"/>
                      <a:pt x="35" y="59"/>
                    </a:cubicBezTo>
                    <a:cubicBezTo>
                      <a:pt x="35" y="59"/>
                      <a:pt x="35" y="59"/>
                      <a:pt x="36" y="59"/>
                    </a:cubicBezTo>
                    <a:cubicBezTo>
                      <a:pt x="36" y="59"/>
                      <a:pt x="33" y="60"/>
                      <a:pt x="34" y="60"/>
                    </a:cubicBezTo>
                    <a:cubicBezTo>
                      <a:pt x="34" y="60"/>
                      <a:pt x="34" y="60"/>
                      <a:pt x="34" y="60"/>
                    </a:cubicBezTo>
                    <a:cubicBezTo>
                      <a:pt x="34" y="61"/>
                      <a:pt x="31" y="60"/>
                      <a:pt x="30" y="61"/>
                    </a:cubicBezTo>
                    <a:cubicBezTo>
                      <a:pt x="31" y="61"/>
                      <a:pt x="35" y="61"/>
                      <a:pt x="36" y="62"/>
                    </a:cubicBezTo>
                    <a:cubicBezTo>
                      <a:pt x="36" y="62"/>
                      <a:pt x="31" y="65"/>
                      <a:pt x="32" y="65"/>
                    </a:cubicBezTo>
                    <a:cubicBezTo>
                      <a:pt x="32" y="66"/>
                      <a:pt x="37" y="65"/>
                      <a:pt x="37" y="65"/>
                    </a:cubicBezTo>
                    <a:cubicBezTo>
                      <a:pt x="37" y="65"/>
                      <a:pt x="36" y="65"/>
                      <a:pt x="36" y="65"/>
                    </a:cubicBezTo>
                    <a:cubicBezTo>
                      <a:pt x="36" y="66"/>
                      <a:pt x="41" y="65"/>
                      <a:pt x="42" y="64"/>
                    </a:cubicBezTo>
                    <a:cubicBezTo>
                      <a:pt x="42" y="64"/>
                      <a:pt x="46" y="59"/>
                      <a:pt x="47" y="60"/>
                    </a:cubicBezTo>
                    <a:cubicBezTo>
                      <a:pt x="48" y="61"/>
                      <a:pt x="40" y="67"/>
                      <a:pt x="38" y="68"/>
                    </a:cubicBezTo>
                    <a:cubicBezTo>
                      <a:pt x="35" y="68"/>
                      <a:pt x="33" y="68"/>
                      <a:pt x="30" y="66"/>
                    </a:cubicBezTo>
                    <a:cubicBezTo>
                      <a:pt x="28" y="65"/>
                      <a:pt x="28" y="63"/>
                      <a:pt x="26" y="63"/>
                    </a:cubicBezTo>
                    <a:cubicBezTo>
                      <a:pt x="24" y="62"/>
                      <a:pt x="22" y="62"/>
                      <a:pt x="20" y="62"/>
                    </a:cubicBezTo>
                    <a:cubicBezTo>
                      <a:pt x="17" y="62"/>
                      <a:pt x="17" y="63"/>
                      <a:pt x="19" y="65"/>
                    </a:cubicBezTo>
                    <a:cubicBezTo>
                      <a:pt x="20" y="66"/>
                      <a:pt x="20" y="67"/>
                      <a:pt x="22" y="67"/>
                    </a:cubicBezTo>
                    <a:cubicBezTo>
                      <a:pt x="25" y="67"/>
                      <a:pt x="22" y="67"/>
                      <a:pt x="22" y="68"/>
                    </a:cubicBezTo>
                    <a:cubicBezTo>
                      <a:pt x="22" y="68"/>
                      <a:pt x="26" y="70"/>
                      <a:pt x="26" y="70"/>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370" name="Freeform 604">
                <a:extLst>
                  <a:ext uri="{FF2B5EF4-FFF2-40B4-BE49-F238E27FC236}">
                    <a16:creationId xmlns:a16="http://schemas.microsoft.com/office/drawing/2014/main" id="{ADD1C3E8-7E5D-6B29-233E-8D47B62E974D}"/>
                  </a:ext>
                </a:extLst>
              </p:cNvPr>
              <p:cNvSpPr>
                <a:spLocks/>
              </p:cNvSpPr>
              <p:nvPr/>
            </p:nvSpPr>
            <p:spPr bwMode="auto">
              <a:xfrm>
                <a:off x="3807931" y="1438640"/>
                <a:ext cx="73319" cy="28387"/>
              </a:xfrm>
              <a:custGeom>
                <a:avLst/>
                <a:gdLst>
                  <a:gd name="T0" fmla="*/ 13 w 14"/>
                  <a:gd name="T1" fmla="*/ 4 h 5"/>
                  <a:gd name="T2" fmla="*/ 11 w 14"/>
                  <a:gd name="T3" fmla="*/ 2 h 5"/>
                  <a:gd name="T4" fmla="*/ 8 w 14"/>
                  <a:gd name="T5" fmla="*/ 2 h 5"/>
                  <a:gd name="T6" fmla="*/ 1 w 14"/>
                  <a:gd name="T7" fmla="*/ 1 h 5"/>
                  <a:gd name="T8" fmla="*/ 2 w 14"/>
                  <a:gd name="T9" fmla="*/ 2 h 5"/>
                  <a:gd name="T10" fmla="*/ 0 w 14"/>
                  <a:gd name="T11" fmla="*/ 3 h 5"/>
                  <a:gd name="T12" fmla="*/ 3 w 14"/>
                  <a:gd name="T13" fmla="*/ 3 h 5"/>
                  <a:gd name="T14" fmla="*/ 8 w 14"/>
                  <a:gd name="T15" fmla="*/ 4 h 5"/>
                  <a:gd name="T16" fmla="*/ 13 w 14"/>
                  <a:gd name="T17" fmla="*/ 4 h 5"/>
                  <a:gd name="T18" fmla="*/ 13 w 14"/>
                  <a:gd name="T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5">
                    <a:moveTo>
                      <a:pt x="13" y="4"/>
                    </a:moveTo>
                    <a:cubicBezTo>
                      <a:pt x="12" y="3"/>
                      <a:pt x="13" y="3"/>
                      <a:pt x="11" y="2"/>
                    </a:cubicBezTo>
                    <a:cubicBezTo>
                      <a:pt x="10" y="2"/>
                      <a:pt x="9" y="2"/>
                      <a:pt x="8" y="2"/>
                    </a:cubicBezTo>
                    <a:cubicBezTo>
                      <a:pt x="7" y="2"/>
                      <a:pt x="2" y="0"/>
                      <a:pt x="1" y="1"/>
                    </a:cubicBezTo>
                    <a:cubicBezTo>
                      <a:pt x="1" y="1"/>
                      <a:pt x="3" y="2"/>
                      <a:pt x="2" y="2"/>
                    </a:cubicBezTo>
                    <a:cubicBezTo>
                      <a:pt x="2" y="3"/>
                      <a:pt x="0" y="4"/>
                      <a:pt x="0" y="3"/>
                    </a:cubicBezTo>
                    <a:cubicBezTo>
                      <a:pt x="0" y="4"/>
                      <a:pt x="2" y="3"/>
                      <a:pt x="3" y="3"/>
                    </a:cubicBezTo>
                    <a:cubicBezTo>
                      <a:pt x="4" y="3"/>
                      <a:pt x="6" y="4"/>
                      <a:pt x="8" y="4"/>
                    </a:cubicBezTo>
                    <a:cubicBezTo>
                      <a:pt x="9" y="4"/>
                      <a:pt x="13" y="4"/>
                      <a:pt x="13" y="4"/>
                    </a:cubicBezTo>
                    <a:cubicBezTo>
                      <a:pt x="12" y="3"/>
                      <a:pt x="14" y="5"/>
                      <a:pt x="13" y="4"/>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371" name="Freeform 605">
                <a:extLst>
                  <a:ext uri="{FF2B5EF4-FFF2-40B4-BE49-F238E27FC236}">
                    <a16:creationId xmlns:a16="http://schemas.microsoft.com/office/drawing/2014/main" id="{8BFB01BA-D261-F7E1-A419-9A8FC3ADF089}"/>
                  </a:ext>
                </a:extLst>
              </p:cNvPr>
              <p:cNvSpPr>
                <a:spLocks/>
              </p:cNvSpPr>
              <p:nvPr/>
            </p:nvSpPr>
            <p:spPr bwMode="auto">
              <a:xfrm>
                <a:off x="3604069" y="1461347"/>
                <a:ext cx="30401" cy="11355"/>
              </a:xfrm>
              <a:custGeom>
                <a:avLst/>
                <a:gdLst>
                  <a:gd name="T0" fmla="*/ 5 w 6"/>
                  <a:gd name="T1" fmla="*/ 1 h 2"/>
                  <a:gd name="T2" fmla="*/ 2 w 6"/>
                  <a:gd name="T3" fmla="*/ 0 h 2"/>
                  <a:gd name="T4" fmla="*/ 5 w 6"/>
                  <a:gd name="T5" fmla="*/ 1 h 2"/>
                </a:gdLst>
                <a:ahLst/>
                <a:cxnLst>
                  <a:cxn ang="0">
                    <a:pos x="T0" y="T1"/>
                  </a:cxn>
                  <a:cxn ang="0">
                    <a:pos x="T2" y="T3"/>
                  </a:cxn>
                  <a:cxn ang="0">
                    <a:pos x="T4" y="T5"/>
                  </a:cxn>
                </a:cxnLst>
                <a:rect l="0" t="0" r="r" b="b"/>
                <a:pathLst>
                  <a:path w="6" h="2">
                    <a:moveTo>
                      <a:pt x="5" y="1"/>
                    </a:moveTo>
                    <a:cubicBezTo>
                      <a:pt x="4" y="2"/>
                      <a:pt x="0" y="0"/>
                      <a:pt x="2" y="0"/>
                    </a:cubicBezTo>
                    <a:cubicBezTo>
                      <a:pt x="3" y="0"/>
                      <a:pt x="6" y="1"/>
                      <a:pt x="5" y="1"/>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372" name="Freeform 606">
                <a:extLst>
                  <a:ext uri="{FF2B5EF4-FFF2-40B4-BE49-F238E27FC236}">
                    <a16:creationId xmlns:a16="http://schemas.microsoft.com/office/drawing/2014/main" id="{03CDCFEB-FB12-A1A1-BD1F-0C10A0250478}"/>
                  </a:ext>
                </a:extLst>
              </p:cNvPr>
              <p:cNvSpPr>
                <a:spLocks/>
              </p:cNvSpPr>
              <p:nvPr/>
            </p:nvSpPr>
            <p:spPr bwMode="auto">
              <a:xfrm>
                <a:off x="3739977" y="1633554"/>
                <a:ext cx="30401" cy="17033"/>
              </a:xfrm>
              <a:custGeom>
                <a:avLst/>
                <a:gdLst>
                  <a:gd name="T0" fmla="*/ 4 w 6"/>
                  <a:gd name="T1" fmla="*/ 1 h 3"/>
                  <a:gd name="T2" fmla="*/ 1 w 6"/>
                  <a:gd name="T3" fmla="*/ 2 h 3"/>
                  <a:gd name="T4" fmla="*/ 4 w 6"/>
                  <a:gd name="T5" fmla="*/ 1 h 3"/>
                </a:gdLst>
                <a:ahLst/>
                <a:cxnLst>
                  <a:cxn ang="0">
                    <a:pos x="T0" y="T1"/>
                  </a:cxn>
                  <a:cxn ang="0">
                    <a:pos x="T2" y="T3"/>
                  </a:cxn>
                  <a:cxn ang="0">
                    <a:pos x="T4" y="T5"/>
                  </a:cxn>
                </a:cxnLst>
                <a:rect l="0" t="0" r="r" b="b"/>
                <a:pathLst>
                  <a:path w="6" h="3">
                    <a:moveTo>
                      <a:pt x="4" y="1"/>
                    </a:moveTo>
                    <a:cubicBezTo>
                      <a:pt x="3" y="0"/>
                      <a:pt x="0" y="2"/>
                      <a:pt x="1" y="2"/>
                    </a:cubicBezTo>
                    <a:cubicBezTo>
                      <a:pt x="2" y="3"/>
                      <a:pt x="6" y="1"/>
                      <a:pt x="4" y="1"/>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373" name="Freeform 786">
                <a:extLst>
                  <a:ext uri="{FF2B5EF4-FFF2-40B4-BE49-F238E27FC236}">
                    <a16:creationId xmlns:a16="http://schemas.microsoft.com/office/drawing/2014/main" id="{51F8088E-74DC-47CC-41BB-F3E8AA93818A}"/>
                  </a:ext>
                </a:extLst>
              </p:cNvPr>
              <p:cNvSpPr>
                <a:spLocks/>
              </p:cNvSpPr>
              <p:nvPr/>
            </p:nvSpPr>
            <p:spPr bwMode="auto">
              <a:xfrm>
                <a:off x="5192038" y="1800080"/>
                <a:ext cx="89412" cy="54878"/>
              </a:xfrm>
              <a:custGeom>
                <a:avLst/>
                <a:gdLst>
                  <a:gd name="T0" fmla="*/ 0 w 17"/>
                  <a:gd name="T1" fmla="*/ 4 h 10"/>
                  <a:gd name="T2" fmla="*/ 10 w 17"/>
                  <a:gd name="T3" fmla="*/ 2 h 10"/>
                  <a:gd name="T4" fmla="*/ 8 w 17"/>
                  <a:gd name="T5" fmla="*/ 4 h 10"/>
                  <a:gd name="T6" fmla="*/ 12 w 17"/>
                  <a:gd name="T7" fmla="*/ 7 h 10"/>
                  <a:gd name="T8" fmla="*/ 9 w 17"/>
                  <a:gd name="T9" fmla="*/ 7 h 10"/>
                  <a:gd name="T10" fmla="*/ 11 w 17"/>
                  <a:gd name="T11" fmla="*/ 10 h 10"/>
                  <a:gd name="T12" fmla="*/ 8 w 17"/>
                  <a:gd name="T13" fmla="*/ 9 h 10"/>
                  <a:gd name="T14" fmla="*/ 0 w 17"/>
                  <a:gd name="T15" fmla="*/ 4 h 10"/>
                  <a:gd name="T16" fmla="*/ 0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0" y="4"/>
                    </a:moveTo>
                    <a:cubicBezTo>
                      <a:pt x="1" y="0"/>
                      <a:pt x="7" y="2"/>
                      <a:pt x="10" y="2"/>
                    </a:cubicBezTo>
                    <a:cubicBezTo>
                      <a:pt x="17" y="3"/>
                      <a:pt x="8" y="4"/>
                      <a:pt x="8" y="4"/>
                    </a:cubicBezTo>
                    <a:cubicBezTo>
                      <a:pt x="8" y="6"/>
                      <a:pt x="12" y="5"/>
                      <a:pt x="12" y="7"/>
                    </a:cubicBezTo>
                    <a:cubicBezTo>
                      <a:pt x="12" y="7"/>
                      <a:pt x="10" y="6"/>
                      <a:pt x="9" y="7"/>
                    </a:cubicBezTo>
                    <a:cubicBezTo>
                      <a:pt x="9" y="7"/>
                      <a:pt x="12" y="10"/>
                      <a:pt x="11" y="10"/>
                    </a:cubicBezTo>
                    <a:cubicBezTo>
                      <a:pt x="10" y="10"/>
                      <a:pt x="9" y="9"/>
                      <a:pt x="8" y="9"/>
                    </a:cubicBezTo>
                    <a:cubicBezTo>
                      <a:pt x="6" y="8"/>
                      <a:pt x="0" y="7"/>
                      <a:pt x="0" y="4"/>
                    </a:cubicBezTo>
                    <a:cubicBezTo>
                      <a:pt x="0" y="3"/>
                      <a:pt x="0" y="7"/>
                      <a:pt x="0" y="4"/>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374" name="Freeform 788">
                <a:extLst>
                  <a:ext uri="{FF2B5EF4-FFF2-40B4-BE49-F238E27FC236}">
                    <a16:creationId xmlns:a16="http://schemas.microsoft.com/office/drawing/2014/main" id="{7E798772-356A-1F27-0266-7A62D37BCFB2}"/>
                  </a:ext>
                </a:extLst>
              </p:cNvPr>
              <p:cNvSpPr>
                <a:spLocks/>
              </p:cNvSpPr>
              <p:nvPr/>
            </p:nvSpPr>
            <p:spPr bwMode="auto">
              <a:xfrm>
                <a:off x="5102627" y="1906053"/>
                <a:ext cx="67953" cy="37847"/>
              </a:xfrm>
              <a:custGeom>
                <a:avLst/>
                <a:gdLst>
                  <a:gd name="T0" fmla="*/ 12 w 13"/>
                  <a:gd name="T1" fmla="*/ 4 h 7"/>
                  <a:gd name="T2" fmla="*/ 12 w 13"/>
                  <a:gd name="T3" fmla="*/ 1 h 7"/>
                  <a:gd name="T4" fmla="*/ 7 w 13"/>
                  <a:gd name="T5" fmla="*/ 2 h 7"/>
                  <a:gd name="T6" fmla="*/ 3 w 13"/>
                  <a:gd name="T7" fmla="*/ 3 h 7"/>
                  <a:gd name="T8" fmla="*/ 0 w 13"/>
                  <a:gd name="T9" fmla="*/ 5 h 7"/>
                  <a:gd name="T10" fmla="*/ 12 w 13"/>
                  <a:gd name="T11" fmla="*/ 4 h 7"/>
                  <a:gd name="T12" fmla="*/ 12 w 13"/>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3" h="7">
                    <a:moveTo>
                      <a:pt x="12" y="4"/>
                    </a:moveTo>
                    <a:cubicBezTo>
                      <a:pt x="13" y="3"/>
                      <a:pt x="13" y="2"/>
                      <a:pt x="12" y="1"/>
                    </a:cubicBezTo>
                    <a:cubicBezTo>
                      <a:pt x="11" y="0"/>
                      <a:pt x="8" y="1"/>
                      <a:pt x="7" y="2"/>
                    </a:cubicBezTo>
                    <a:cubicBezTo>
                      <a:pt x="6" y="2"/>
                      <a:pt x="4" y="2"/>
                      <a:pt x="3" y="3"/>
                    </a:cubicBezTo>
                    <a:cubicBezTo>
                      <a:pt x="3" y="3"/>
                      <a:pt x="0" y="5"/>
                      <a:pt x="0" y="5"/>
                    </a:cubicBezTo>
                    <a:cubicBezTo>
                      <a:pt x="3" y="7"/>
                      <a:pt x="10" y="6"/>
                      <a:pt x="12" y="4"/>
                    </a:cubicBezTo>
                    <a:cubicBezTo>
                      <a:pt x="13" y="3"/>
                      <a:pt x="9" y="6"/>
                      <a:pt x="12" y="4"/>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375" name="Freeform 781">
                <a:extLst>
                  <a:ext uri="{FF2B5EF4-FFF2-40B4-BE49-F238E27FC236}">
                    <a16:creationId xmlns:a16="http://schemas.microsoft.com/office/drawing/2014/main" id="{23B83AA7-7856-A341-2856-2E40B25DF2CE}"/>
                  </a:ext>
                </a:extLst>
              </p:cNvPr>
              <p:cNvSpPr>
                <a:spLocks/>
              </p:cNvSpPr>
              <p:nvPr/>
            </p:nvSpPr>
            <p:spPr bwMode="auto">
              <a:xfrm>
                <a:off x="4771799" y="1183172"/>
                <a:ext cx="48283" cy="22709"/>
              </a:xfrm>
              <a:custGeom>
                <a:avLst/>
                <a:gdLst>
                  <a:gd name="T0" fmla="*/ 4 w 9"/>
                  <a:gd name="T1" fmla="*/ 3 h 4"/>
                  <a:gd name="T2" fmla="*/ 1 w 9"/>
                  <a:gd name="T3" fmla="*/ 2 h 4"/>
                  <a:gd name="T4" fmla="*/ 5 w 9"/>
                  <a:gd name="T5" fmla="*/ 2 h 4"/>
                  <a:gd name="T6" fmla="*/ 0 w 9"/>
                  <a:gd name="T7" fmla="*/ 0 h 4"/>
                  <a:gd name="T8" fmla="*/ 9 w 9"/>
                  <a:gd name="T9" fmla="*/ 2 h 4"/>
                  <a:gd name="T10" fmla="*/ 5 w 9"/>
                  <a:gd name="T11" fmla="*/ 2 h 4"/>
                  <a:gd name="T12" fmla="*/ 4 w 9"/>
                  <a:gd name="T13" fmla="*/ 3 h 4"/>
                  <a:gd name="T14" fmla="*/ 4 w 9"/>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4">
                    <a:moveTo>
                      <a:pt x="4" y="3"/>
                    </a:moveTo>
                    <a:cubicBezTo>
                      <a:pt x="4" y="3"/>
                      <a:pt x="1" y="2"/>
                      <a:pt x="1" y="2"/>
                    </a:cubicBezTo>
                    <a:cubicBezTo>
                      <a:pt x="1" y="2"/>
                      <a:pt x="4" y="2"/>
                      <a:pt x="5" y="2"/>
                    </a:cubicBezTo>
                    <a:cubicBezTo>
                      <a:pt x="3" y="1"/>
                      <a:pt x="1" y="2"/>
                      <a:pt x="0" y="0"/>
                    </a:cubicBezTo>
                    <a:cubicBezTo>
                      <a:pt x="1" y="1"/>
                      <a:pt x="8" y="0"/>
                      <a:pt x="9" y="2"/>
                    </a:cubicBezTo>
                    <a:cubicBezTo>
                      <a:pt x="9" y="2"/>
                      <a:pt x="6" y="2"/>
                      <a:pt x="5" y="2"/>
                    </a:cubicBezTo>
                    <a:cubicBezTo>
                      <a:pt x="5" y="2"/>
                      <a:pt x="7" y="4"/>
                      <a:pt x="4" y="3"/>
                    </a:cubicBezTo>
                    <a:cubicBezTo>
                      <a:pt x="3" y="3"/>
                      <a:pt x="6" y="4"/>
                      <a:pt x="4" y="3"/>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376" name="Freeform 777">
                <a:extLst>
                  <a:ext uri="{FF2B5EF4-FFF2-40B4-BE49-F238E27FC236}">
                    <a16:creationId xmlns:a16="http://schemas.microsoft.com/office/drawing/2014/main" id="{8FACFB40-273D-8C15-2D4E-57FD9B866C08}"/>
                  </a:ext>
                </a:extLst>
              </p:cNvPr>
              <p:cNvSpPr>
                <a:spLocks/>
              </p:cNvSpPr>
              <p:nvPr/>
            </p:nvSpPr>
            <p:spPr bwMode="auto">
              <a:xfrm>
                <a:off x="4389112" y="1943902"/>
                <a:ext cx="84048" cy="62449"/>
              </a:xfrm>
              <a:custGeom>
                <a:avLst/>
                <a:gdLst>
                  <a:gd name="T0" fmla="*/ 16 w 16"/>
                  <a:gd name="T1" fmla="*/ 6 h 11"/>
                  <a:gd name="T2" fmla="*/ 11 w 16"/>
                  <a:gd name="T3" fmla="*/ 3 h 11"/>
                  <a:gd name="T4" fmla="*/ 5 w 16"/>
                  <a:gd name="T5" fmla="*/ 1 h 11"/>
                  <a:gd name="T6" fmla="*/ 1 w 16"/>
                  <a:gd name="T7" fmla="*/ 1 h 11"/>
                  <a:gd name="T8" fmla="*/ 3 w 16"/>
                  <a:gd name="T9" fmla="*/ 3 h 11"/>
                  <a:gd name="T10" fmla="*/ 1 w 16"/>
                  <a:gd name="T11" fmla="*/ 7 h 11"/>
                  <a:gd name="T12" fmla="*/ 5 w 16"/>
                  <a:gd name="T13" fmla="*/ 7 h 11"/>
                  <a:gd name="T14" fmla="*/ 5 w 16"/>
                  <a:gd name="T15" fmla="*/ 9 h 11"/>
                  <a:gd name="T16" fmla="*/ 16 w 16"/>
                  <a:gd name="T17" fmla="*/ 6 h 11"/>
                  <a:gd name="T18" fmla="*/ 16 w 16"/>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1">
                    <a:moveTo>
                      <a:pt x="16" y="6"/>
                    </a:moveTo>
                    <a:cubicBezTo>
                      <a:pt x="15" y="5"/>
                      <a:pt x="11" y="3"/>
                      <a:pt x="11" y="3"/>
                    </a:cubicBezTo>
                    <a:cubicBezTo>
                      <a:pt x="9" y="2"/>
                      <a:pt x="7" y="1"/>
                      <a:pt x="5" y="1"/>
                    </a:cubicBezTo>
                    <a:cubicBezTo>
                      <a:pt x="4" y="1"/>
                      <a:pt x="2" y="0"/>
                      <a:pt x="1" y="1"/>
                    </a:cubicBezTo>
                    <a:cubicBezTo>
                      <a:pt x="0" y="2"/>
                      <a:pt x="3" y="3"/>
                      <a:pt x="3" y="3"/>
                    </a:cubicBezTo>
                    <a:cubicBezTo>
                      <a:pt x="2" y="3"/>
                      <a:pt x="0" y="6"/>
                      <a:pt x="1" y="7"/>
                    </a:cubicBezTo>
                    <a:cubicBezTo>
                      <a:pt x="2" y="7"/>
                      <a:pt x="4" y="6"/>
                      <a:pt x="5" y="7"/>
                    </a:cubicBezTo>
                    <a:cubicBezTo>
                      <a:pt x="7" y="8"/>
                      <a:pt x="5" y="8"/>
                      <a:pt x="5" y="9"/>
                    </a:cubicBezTo>
                    <a:cubicBezTo>
                      <a:pt x="5" y="11"/>
                      <a:pt x="16" y="8"/>
                      <a:pt x="16" y="6"/>
                    </a:cubicBezTo>
                    <a:cubicBezTo>
                      <a:pt x="15" y="5"/>
                      <a:pt x="16" y="7"/>
                      <a:pt x="16" y="6"/>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377" name="Freeform 778">
                <a:extLst>
                  <a:ext uri="{FF2B5EF4-FFF2-40B4-BE49-F238E27FC236}">
                    <a16:creationId xmlns:a16="http://schemas.microsoft.com/office/drawing/2014/main" id="{D70904C6-9AEB-61E5-322F-DA072D51EB5B}"/>
                  </a:ext>
                </a:extLst>
              </p:cNvPr>
              <p:cNvSpPr>
                <a:spLocks/>
              </p:cNvSpPr>
              <p:nvPr/>
            </p:nvSpPr>
            <p:spPr bwMode="auto">
              <a:xfrm>
                <a:off x="4415937" y="1900376"/>
                <a:ext cx="21459" cy="11355"/>
              </a:xfrm>
              <a:custGeom>
                <a:avLst/>
                <a:gdLst>
                  <a:gd name="T0" fmla="*/ 2 w 4"/>
                  <a:gd name="T1" fmla="*/ 2 h 2"/>
                  <a:gd name="T2" fmla="*/ 2 w 4"/>
                  <a:gd name="T3" fmla="*/ 0 h 2"/>
                  <a:gd name="T4" fmla="*/ 2 w 4"/>
                  <a:gd name="T5" fmla="*/ 2 h 2"/>
                </a:gdLst>
                <a:ahLst/>
                <a:cxnLst>
                  <a:cxn ang="0">
                    <a:pos x="T0" y="T1"/>
                  </a:cxn>
                  <a:cxn ang="0">
                    <a:pos x="T2" y="T3"/>
                  </a:cxn>
                  <a:cxn ang="0">
                    <a:pos x="T4" y="T5"/>
                  </a:cxn>
                </a:cxnLst>
                <a:rect l="0" t="0" r="r" b="b"/>
                <a:pathLst>
                  <a:path w="4" h="2">
                    <a:moveTo>
                      <a:pt x="2" y="2"/>
                    </a:moveTo>
                    <a:cubicBezTo>
                      <a:pt x="0" y="2"/>
                      <a:pt x="1" y="0"/>
                      <a:pt x="2" y="0"/>
                    </a:cubicBezTo>
                    <a:cubicBezTo>
                      <a:pt x="3" y="0"/>
                      <a:pt x="4" y="2"/>
                      <a:pt x="2" y="2"/>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378" name="Freeform 779">
                <a:extLst>
                  <a:ext uri="{FF2B5EF4-FFF2-40B4-BE49-F238E27FC236}">
                    <a16:creationId xmlns:a16="http://schemas.microsoft.com/office/drawing/2014/main" id="{A703926D-4F16-0EBE-83C6-1EC5CAAEC494}"/>
                  </a:ext>
                </a:extLst>
              </p:cNvPr>
              <p:cNvSpPr>
                <a:spLocks/>
              </p:cNvSpPr>
              <p:nvPr/>
            </p:nvSpPr>
            <p:spPr bwMode="auto">
              <a:xfrm>
                <a:off x="4432031" y="1243726"/>
                <a:ext cx="57223" cy="34061"/>
              </a:xfrm>
              <a:custGeom>
                <a:avLst/>
                <a:gdLst>
                  <a:gd name="T0" fmla="*/ 9 w 11"/>
                  <a:gd name="T1" fmla="*/ 4 h 6"/>
                  <a:gd name="T2" fmla="*/ 9 w 11"/>
                  <a:gd name="T3" fmla="*/ 5 h 6"/>
                  <a:gd name="T4" fmla="*/ 3 w 11"/>
                  <a:gd name="T5" fmla="*/ 4 h 6"/>
                  <a:gd name="T6" fmla="*/ 2 w 11"/>
                  <a:gd name="T7" fmla="*/ 1 h 6"/>
                  <a:gd name="T8" fmla="*/ 9 w 11"/>
                  <a:gd name="T9" fmla="*/ 4 h 6"/>
                  <a:gd name="T10" fmla="*/ 9 w 11"/>
                  <a:gd name="T11" fmla="*/ 4 h 6"/>
                </a:gdLst>
                <a:ahLst/>
                <a:cxnLst>
                  <a:cxn ang="0">
                    <a:pos x="T0" y="T1"/>
                  </a:cxn>
                  <a:cxn ang="0">
                    <a:pos x="T2" y="T3"/>
                  </a:cxn>
                  <a:cxn ang="0">
                    <a:pos x="T4" y="T5"/>
                  </a:cxn>
                  <a:cxn ang="0">
                    <a:pos x="T6" y="T7"/>
                  </a:cxn>
                  <a:cxn ang="0">
                    <a:pos x="T8" y="T9"/>
                  </a:cxn>
                  <a:cxn ang="0">
                    <a:pos x="T10" y="T11"/>
                  </a:cxn>
                </a:cxnLst>
                <a:rect l="0" t="0" r="r" b="b"/>
                <a:pathLst>
                  <a:path w="11" h="6">
                    <a:moveTo>
                      <a:pt x="9" y="4"/>
                    </a:moveTo>
                    <a:cubicBezTo>
                      <a:pt x="11" y="5"/>
                      <a:pt x="11" y="6"/>
                      <a:pt x="9" y="5"/>
                    </a:cubicBezTo>
                    <a:cubicBezTo>
                      <a:pt x="7" y="5"/>
                      <a:pt x="4" y="4"/>
                      <a:pt x="3" y="4"/>
                    </a:cubicBezTo>
                    <a:cubicBezTo>
                      <a:pt x="2" y="3"/>
                      <a:pt x="0" y="0"/>
                      <a:pt x="2" y="1"/>
                    </a:cubicBezTo>
                    <a:cubicBezTo>
                      <a:pt x="4" y="2"/>
                      <a:pt x="7" y="3"/>
                      <a:pt x="9" y="4"/>
                    </a:cubicBezTo>
                    <a:cubicBezTo>
                      <a:pt x="11" y="5"/>
                      <a:pt x="7" y="3"/>
                      <a:pt x="9" y="4"/>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379" name="Freeform 780">
                <a:extLst>
                  <a:ext uri="{FF2B5EF4-FFF2-40B4-BE49-F238E27FC236}">
                    <a16:creationId xmlns:a16="http://schemas.microsoft.com/office/drawing/2014/main" id="{1F7EFC5F-120E-356F-94B0-421BC19ED2BF}"/>
                  </a:ext>
                </a:extLst>
              </p:cNvPr>
              <p:cNvSpPr>
                <a:spLocks/>
              </p:cNvSpPr>
              <p:nvPr/>
            </p:nvSpPr>
            <p:spPr bwMode="auto">
              <a:xfrm>
                <a:off x="4609068" y="1194523"/>
                <a:ext cx="42917" cy="26493"/>
              </a:xfrm>
              <a:custGeom>
                <a:avLst/>
                <a:gdLst>
                  <a:gd name="T0" fmla="*/ 8 w 8"/>
                  <a:gd name="T1" fmla="*/ 3 h 5"/>
                  <a:gd name="T2" fmla="*/ 0 w 8"/>
                  <a:gd name="T3" fmla="*/ 2 h 5"/>
                  <a:gd name="T4" fmla="*/ 8 w 8"/>
                  <a:gd name="T5" fmla="*/ 3 h 5"/>
                </a:gdLst>
                <a:ahLst/>
                <a:cxnLst>
                  <a:cxn ang="0">
                    <a:pos x="T0" y="T1"/>
                  </a:cxn>
                  <a:cxn ang="0">
                    <a:pos x="T2" y="T3"/>
                  </a:cxn>
                  <a:cxn ang="0">
                    <a:pos x="T4" y="T5"/>
                  </a:cxn>
                </a:cxnLst>
                <a:rect l="0" t="0" r="r" b="b"/>
                <a:pathLst>
                  <a:path w="8" h="5">
                    <a:moveTo>
                      <a:pt x="8" y="3"/>
                    </a:moveTo>
                    <a:cubicBezTo>
                      <a:pt x="8" y="5"/>
                      <a:pt x="0" y="4"/>
                      <a:pt x="0" y="2"/>
                    </a:cubicBezTo>
                    <a:cubicBezTo>
                      <a:pt x="0" y="0"/>
                      <a:pt x="8" y="1"/>
                      <a:pt x="8" y="3"/>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380" name="Freeform 782">
                <a:extLst>
                  <a:ext uri="{FF2B5EF4-FFF2-40B4-BE49-F238E27FC236}">
                    <a16:creationId xmlns:a16="http://schemas.microsoft.com/office/drawing/2014/main" id="{09458654-B53A-905C-D28B-BE9B888C425C}"/>
                  </a:ext>
                </a:extLst>
              </p:cNvPr>
              <p:cNvSpPr>
                <a:spLocks/>
              </p:cNvSpPr>
              <p:nvPr/>
            </p:nvSpPr>
            <p:spPr bwMode="auto">
              <a:xfrm>
                <a:off x="5286816" y="1266435"/>
                <a:ext cx="30401" cy="22709"/>
              </a:xfrm>
              <a:custGeom>
                <a:avLst/>
                <a:gdLst>
                  <a:gd name="T0" fmla="*/ 5 w 6"/>
                  <a:gd name="T1" fmla="*/ 3 h 4"/>
                  <a:gd name="T2" fmla="*/ 1 w 6"/>
                  <a:gd name="T3" fmla="*/ 0 h 4"/>
                  <a:gd name="T4" fmla="*/ 5 w 6"/>
                  <a:gd name="T5" fmla="*/ 3 h 4"/>
                </a:gdLst>
                <a:ahLst/>
                <a:cxnLst>
                  <a:cxn ang="0">
                    <a:pos x="T0" y="T1"/>
                  </a:cxn>
                  <a:cxn ang="0">
                    <a:pos x="T2" y="T3"/>
                  </a:cxn>
                  <a:cxn ang="0">
                    <a:pos x="T4" y="T5"/>
                  </a:cxn>
                </a:cxnLst>
                <a:rect l="0" t="0" r="r" b="b"/>
                <a:pathLst>
                  <a:path w="6" h="4">
                    <a:moveTo>
                      <a:pt x="5" y="3"/>
                    </a:moveTo>
                    <a:cubicBezTo>
                      <a:pt x="4" y="4"/>
                      <a:pt x="0" y="0"/>
                      <a:pt x="1" y="0"/>
                    </a:cubicBezTo>
                    <a:cubicBezTo>
                      <a:pt x="2" y="0"/>
                      <a:pt x="6" y="2"/>
                      <a:pt x="5" y="3"/>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381" name="Freeform 783">
                <a:extLst>
                  <a:ext uri="{FF2B5EF4-FFF2-40B4-BE49-F238E27FC236}">
                    <a16:creationId xmlns:a16="http://schemas.microsoft.com/office/drawing/2014/main" id="{C756668B-74DC-4A98-D374-680D46765084}"/>
                  </a:ext>
                </a:extLst>
              </p:cNvPr>
              <p:cNvSpPr>
                <a:spLocks/>
              </p:cNvSpPr>
              <p:nvPr/>
            </p:nvSpPr>
            <p:spPr bwMode="auto">
              <a:xfrm>
                <a:off x="5327946" y="1289142"/>
                <a:ext cx="26823" cy="5678"/>
              </a:xfrm>
              <a:custGeom>
                <a:avLst/>
                <a:gdLst>
                  <a:gd name="T0" fmla="*/ 4 w 5"/>
                  <a:gd name="T1" fmla="*/ 1 h 1"/>
                  <a:gd name="T2" fmla="*/ 2 w 5"/>
                  <a:gd name="T3" fmla="*/ 0 h 1"/>
                  <a:gd name="T4" fmla="*/ 4 w 5"/>
                  <a:gd name="T5" fmla="*/ 1 h 1"/>
                </a:gdLst>
                <a:ahLst/>
                <a:cxnLst>
                  <a:cxn ang="0">
                    <a:pos x="T0" y="T1"/>
                  </a:cxn>
                  <a:cxn ang="0">
                    <a:pos x="T2" y="T3"/>
                  </a:cxn>
                  <a:cxn ang="0">
                    <a:pos x="T4" y="T5"/>
                  </a:cxn>
                </a:cxnLst>
                <a:rect l="0" t="0" r="r" b="b"/>
                <a:pathLst>
                  <a:path w="5" h="1">
                    <a:moveTo>
                      <a:pt x="4" y="1"/>
                    </a:moveTo>
                    <a:cubicBezTo>
                      <a:pt x="2" y="1"/>
                      <a:pt x="0" y="0"/>
                      <a:pt x="2" y="0"/>
                    </a:cubicBezTo>
                    <a:cubicBezTo>
                      <a:pt x="3" y="0"/>
                      <a:pt x="5" y="1"/>
                      <a:pt x="4" y="1"/>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382" name="Freeform 784">
                <a:extLst>
                  <a:ext uri="{FF2B5EF4-FFF2-40B4-BE49-F238E27FC236}">
                    <a16:creationId xmlns:a16="http://schemas.microsoft.com/office/drawing/2014/main" id="{0AF76402-4FBA-55FA-2A10-4FBAAC6A04CB}"/>
                  </a:ext>
                </a:extLst>
              </p:cNvPr>
              <p:cNvSpPr>
                <a:spLocks/>
              </p:cNvSpPr>
              <p:nvPr/>
            </p:nvSpPr>
            <p:spPr bwMode="auto">
              <a:xfrm>
                <a:off x="5327946" y="1605167"/>
                <a:ext cx="21459" cy="39739"/>
              </a:xfrm>
              <a:custGeom>
                <a:avLst/>
                <a:gdLst>
                  <a:gd name="T0" fmla="*/ 2 w 4"/>
                  <a:gd name="T1" fmla="*/ 0 h 7"/>
                  <a:gd name="T2" fmla="*/ 4 w 4"/>
                  <a:gd name="T3" fmla="*/ 7 h 7"/>
                  <a:gd name="T4" fmla="*/ 2 w 4"/>
                  <a:gd name="T5" fmla="*/ 0 h 7"/>
                </a:gdLst>
                <a:ahLst/>
                <a:cxnLst>
                  <a:cxn ang="0">
                    <a:pos x="T0" y="T1"/>
                  </a:cxn>
                  <a:cxn ang="0">
                    <a:pos x="T2" y="T3"/>
                  </a:cxn>
                  <a:cxn ang="0">
                    <a:pos x="T4" y="T5"/>
                  </a:cxn>
                </a:cxnLst>
                <a:rect l="0" t="0" r="r" b="b"/>
                <a:pathLst>
                  <a:path w="4" h="7">
                    <a:moveTo>
                      <a:pt x="2" y="0"/>
                    </a:moveTo>
                    <a:cubicBezTo>
                      <a:pt x="0" y="0"/>
                      <a:pt x="3" y="7"/>
                      <a:pt x="4" y="7"/>
                    </a:cubicBezTo>
                    <a:cubicBezTo>
                      <a:pt x="4" y="7"/>
                      <a:pt x="3" y="0"/>
                      <a:pt x="2" y="0"/>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383" name="Freeform 789">
                <a:extLst>
                  <a:ext uri="{FF2B5EF4-FFF2-40B4-BE49-F238E27FC236}">
                    <a16:creationId xmlns:a16="http://schemas.microsoft.com/office/drawing/2014/main" id="{24A9ABD3-335A-47CD-6478-F276F54D1E13}"/>
                  </a:ext>
                </a:extLst>
              </p:cNvPr>
              <p:cNvSpPr>
                <a:spLocks/>
              </p:cNvSpPr>
              <p:nvPr/>
            </p:nvSpPr>
            <p:spPr bwMode="auto">
              <a:xfrm>
                <a:off x="4483890" y="1960932"/>
                <a:ext cx="21459" cy="34061"/>
              </a:xfrm>
              <a:custGeom>
                <a:avLst/>
                <a:gdLst>
                  <a:gd name="T0" fmla="*/ 3 w 4"/>
                  <a:gd name="T1" fmla="*/ 2 h 6"/>
                  <a:gd name="T2" fmla="*/ 1 w 4"/>
                  <a:gd name="T3" fmla="*/ 3 h 6"/>
                  <a:gd name="T4" fmla="*/ 3 w 4"/>
                  <a:gd name="T5" fmla="*/ 2 h 6"/>
                  <a:gd name="T6" fmla="*/ 3 w 4"/>
                  <a:gd name="T7" fmla="*/ 2 h 6"/>
                </a:gdLst>
                <a:ahLst/>
                <a:cxnLst>
                  <a:cxn ang="0">
                    <a:pos x="T0" y="T1"/>
                  </a:cxn>
                  <a:cxn ang="0">
                    <a:pos x="T2" y="T3"/>
                  </a:cxn>
                  <a:cxn ang="0">
                    <a:pos x="T4" y="T5"/>
                  </a:cxn>
                  <a:cxn ang="0">
                    <a:pos x="T6" y="T7"/>
                  </a:cxn>
                </a:cxnLst>
                <a:rect l="0" t="0" r="r" b="b"/>
                <a:pathLst>
                  <a:path w="4" h="6">
                    <a:moveTo>
                      <a:pt x="3" y="2"/>
                    </a:moveTo>
                    <a:cubicBezTo>
                      <a:pt x="2" y="0"/>
                      <a:pt x="1" y="1"/>
                      <a:pt x="1" y="3"/>
                    </a:cubicBezTo>
                    <a:cubicBezTo>
                      <a:pt x="0" y="6"/>
                      <a:pt x="4" y="4"/>
                      <a:pt x="3" y="2"/>
                    </a:cubicBezTo>
                    <a:cubicBezTo>
                      <a:pt x="3" y="2"/>
                      <a:pt x="4" y="3"/>
                      <a:pt x="3" y="2"/>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384" name="Freeform 790">
                <a:extLst>
                  <a:ext uri="{FF2B5EF4-FFF2-40B4-BE49-F238E27FC236}">
                    <a16:creationId xmlns:a16="http://schemas.microsoft.com/office/drawing/2014/main" id="{D17DD656-D099-D495-C72A-D62028AF3180}"/>
                  </a:ext>
                </a:extLst>
              </p:cNvPr>
              <p:cNvSpPr>
                <a:spLocks/>
              </p:cNvSpPr>
              <p:nvPr/>
            </p:nvSpPr>
            <p:spPr bwMode="auto">
              <a:xfrm>
                <a:off x="4437395" y="1889022"/>
                <a:ext cx="19671" cy="22709"/>
              </a:xfrm>
              <a:custGeom>
                <a:avLst/>
                <a:gdLst>
                  <a:gd name="T0" fmla="*/ 4 w 4"/>
                  <a:gd name="T1" fmla="*/ 2 h 4"/>
                  <a:gd name="T2" fmla="*/ 1 w 4"/>
                  <a:gd name="T3" fmla="*/ 1 h 4"/>
                  <a:gd name="T4" fmla="*/ 4 w 4"/>
                  <a:gd name="T5" fmla="*/ 2 h 4"/>
                  <a:gd name="T6" fmla="*/ 4 w 4"/>
                  <a:gd name="T7" fmla="*/ 2 h 4"/>
                </a:gdLst>
                <a:ahLst/>
                <a:cxnLst>
                  <a:cxn ang="0">
                    <a:pos x="T0" y="T1"/>
                  </a:cxn>
                  <a:cxn ang="0">
                    <a:pos x="T2" y="T3"/>
                  </a:cxn>
                  <a:cxn ang="0">
                    <a:pos x="T4" y="T5"/>
                  </a:cxn>
                  <a:cxn ang="0">
                    <a:pos x="T6" y="T7"/>
                  </a:cxn>
                </a:cxnLst>
                <a:rect l="0" t="0" r="r" b="b"/>
                <a:pathLst>
                  <a:path w="4" h="4">
                    <a:moveTo>
                      <a:pt x="4" y="2"/>
                    </a:moveTo>
                    <a:cubicBezTo>
                      <a:pt x="3" y="2"/>
                      <a:pt x="1" y="0"/>
                      <a:pt x="1" y="1"/>
                    </a:cubicBezTo>
                    <a:cubicBezTo>
                      <a:pt x="0" y="4"/>
                      <a:pt x="4" y="2"/>
                      <a:pt x="4" y="2"/>
                    </a:cubicBezTo>
                    <a:cubicBezTo>
                      <a:pt x="3" y="2"/>
                      <a:pt x="4" y="2"/>
                      <a:pt x="4" y="2"/>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385" name="Freeform 791">
                <a:extLst>
                  <a:ext uri="{FF2B5EF4-FFF2-40B4-BE49-F238E27FC236}">
                    <a16:creationId xmlns:a16="http://schemas.microsoft.com/office/drawing/2014/main" id="{4BFDD46C-F51A-303F-32D1-FB28FF10E484}"/>
                  </a:ext>
                </a:extLst>
              </p:cNvPr>
              <p:cNvSpPr>
                <a:spLocks/>
              </p:cNvSpPr>
              <p:nvPr/>
            </p:nvSpPr>
            <p:spPr bwMode="auto">
              <a:xfrm>
                <a:off x="5360134" y="1533258"/>
                <a:ext cx="10730" cy="11355"/>
              </a:xfrm>
              <a:custGeom>
                <a:avLst/>
                <a:gdLst>
                  <a:gd name="T0" fmla="*/ 2 w 2"/>
                  <a:gd name="T1" fmla="*/ 1 h 2"/>
                  <a:gd name="T2" fmla="*/ 0 w 2"/>
                  <a:gd name="T3" fmla="*/ 2 h 2"/>
                  <a:gd name="T4" fmla="*/ 2 w 2"/>
                  <a:gd name="T5" fmla="*/ 1 h 2"/>
                </a:gdLst>
                <a:ahLst/>
                <a:cxnLst>
                  <a:cxn ang="0">
                    <a:pos x="T0" y="T1"/>
                  </a:cxn>
                  <a:cxn ang="0">
                    <a:pos x="T2" y="T3"/>
                  </a:cxn>
                  <a:cxn ang="0">
                    <a:pos x="T4" y="T5"/>
                  </a:cxn>
                </a:cxnLst>
                <a:rect l="0" t="0" r="r" b="b"/>
                <a:pathLst>
                  <a:path w="2" h="2">
                    <a:moveTo>
                      <a:pt x="2" y="1"/>
                    </a:moveTo>
                    <a:cubicBezTo>
                      <a:pt x="2" y="0"/>
                      <a:pt x="0" y="1"/>
                      <a:pt x="0" y="2"/>
                    </a:cubicBezTo>
                    <a:cubicBezTo>
                      <a:pt x="1" y="2"/>
                      <a:pt x="2" y="2"/>
                      <a:pt x="2" y="1"/>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386" name="Freeform 792">
                <a:extLst>
                  <a:ext uri="{FF2B5EF4-FFF2-40B4-BE49-F238E27FC236}">
                    <a16:creationId xmlns:a16="http://schemas.microsoft.com/office/drawing/2014/main" id="{35C8D0E5-0B4E-B766-F0ED-3CE970CD2142}"/>
                  </a:ext>
                </a:extLst>
              </p:cNvPr>
              <p:cNvSpPr>
                <a:spLocks/>
              </p:cNvSpPr>
              <p:nvPr/>
            </p:nvSpPr>
            <p:spPr bwMode="auto">
              <a:xfrm>
                <a:off x="5317216" y="1472702"/>
                <a:ext cx="16095" cy="9462"/>
              </a:xfrm>
              <a:custGeom>
                <a:avLst/>
                <a:gdLst>
                  <a:gd name="T0" fmla="*/ 2 w 3"/>
                  <a:gd name="T1" fmla="*/ 0 h 2"/>
                  <a:gd name="T2" fmla="*/ 1 w 3"/>
                  <a:gd name="T3" fmla="*/ 1 h 2"/>
                  <a:gd name="T4" fmla="*/ 2 w 3"/>
                  <a:gd name="T5" fmla="*/ 0 h 2"/>
                </a:gdLst>
                <a:ahLst/>
                <a:cxnLst>
                  <a:cxn ang="0">
                    <a:pos x="T0" y="T1"/>
                  </a:cxn>
                  <a:cxn ang="0">
                    <a:pos x="T2" y="T3"/>
                  </a:cxn>
                  <a:cxn ang="0">
                    <a:pos x="T4" y="T5"/>
                  </a:cxn>
                </a:cxnLst>
                <a:rect l="0" t="0" r="r" b="b"/>
                <a:pathLst>
                  <a:path w="3" h="2">
                    <a:moveTo>
                      <a:pt x="2" y="0"/>
                    </a:moveTo>
                    <a:cubicBezTo>
                      <a:pt x="1" y="0"/>
                      <a:pt x="0" y="1"/>
                      <a:pt x="1" y="1"/>
                    </a:cubicBezTo>
                    <a:cubicBezTo>
                      <a:pt x="2" y="2"/>
                      <a:pt x="3" y="1"/>
                      <a:pt x="2" y="0"/>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387" name="Freeform 793">
                <a:extLst>
                  <a:ext uri="{FF2B5EF4-FFF2-40B4-BE49-F238E27FC236}">
                    <a16:creationId xmlns:a16="http://schemas.microsoft.com/office/drawing/2014/main" id="{53F4A392-1D73-D86E-723A-C3E8D25AAA27}"/>
                  </a:ext>
                </a:extLst>
              </p:cNvPr>
              <p:cNvSpPr>
                <a:spLocks/>
              </p:cNvSpPr>
              <p:nvPr/>
            </p:nvSpPr>
            <p:spPr bwMode="auto">
              <a:xfrm>
                <a:off x="5360134" y="1449993"/>
                <a:ext cx="14306" cy="17033"/>
              </a:xfrm>
              <a:custGeom>
                <a:avLst/>
                <a:gdLst>
                  <a:gd name="T0" fmla="*/ 2 w 3"/>
                  <a:gd name="T1" fmla="*/ 1 h 3"/>
                  <a:gd name="T2" fmla="*/ 1 w 3"/>
                  <a:gd name="T3" fmla="*/ 2 h 3"/>
                  <a:gd name="T4" fmla="*/ 2 w 3"/>
                  <a:gd name="T5" fmla="*/ 1 h 3"/>
                </a:gdLst>
                <a:ahLst/>
                <a:cxnLst>
                  <a:cxn ang="0">
                    <a:pos x="T0" y="T1"/>
                  </a:cxn>
                  <a:cxn ang="0">
                    <a:pos x="T2" y="T3"/>
                  </a:cxn>
                  <a:cxn ang="0">
                    <a:pos x="T4" y="T5"/>
                  </a:cxn>
                </a:cxnLst>
                <a:rect l="0" t="0" r="r" b="b"/>
                <a:pathLst>
                  <a:path w="3" h="3">
                    <a:moveTo>
                      <a:pt x="2" y="1"/>
                    </a:moveTo>
                    <a:cubicBezTo>
                      <a:pt x="2" y="0"/>
                      <a:pt x="0" y="1"/>
                      <a:pt x="1" y="2"/>
                    </a:cubicBezTo>
                    <a:cubicBezTo>
                      <a:pt x="1" y="3"/>
                      <a:pt x="3" y="1"/>
                      <a:pt x="2" y="1"/>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388" name="Freeform 794">
                <a:extLst>
                  <a:ext uri="{FF2B5EF4-FFF2-40B4-BE49-F238E27FC236}">
                    <a16:creationId xmlns:a16="http://schemas.microsoft.com/office/drawing/2014/main" id="{FB6C91D5-FBAC-2219-F9C2-216664A485B4}"/>
                  </a:ext>
                </a:extLst>
              </p:cNvPr>
              <p:cNvSpPr>
                <a:spLocks/>
              </p:cNvSpPr>
              <p:nvPr/>
            </p:nvSpPr>
            <p:spPr bwMode="auto">
              <a:xfrm>
                <a:off x="3927743" y="1561643"/>
                <a:ext cx="26823" cy="3784"/>
              </a:xfrm>
              <a:custGeom>
                <a:avLst/>
                <a:gdLst>
                  <a:gd name="T0" fmla="*/ 5 w 5"/>
                  <a:gd name="T1" fmla="*/ 1 h 1"/>
                  <a:gd name="T2" fmla="*/ 1 w 5"/>
                  <a:gd name="T3" fmla="*/ 0 h 1"/>
                  <a:gd name="T4" fmla="*/ 5 w 5"/>
                  <a:gd name="T5" fmla="*/ 1 h 1"/>
                </a:gdLst>
                <a:ahLst/>
                <a:cxnLst>
                  <a:cxn ang="0">
                    <a:pos x="T0" y="T1"/>
                  </a:cxn>
                  <a:cxn ang="0">
                    <a:pos x="T2" y="T3"/>
                  </a:cxn>
                  <a:cxn ang="0">
                    <a:pos x="T4" y="T5"/>
                  </a:cxn>
                </a:cxnLst>
                <a:rect l="0" t="0" r="r" b="b"/>
                <a:pathLst>
                  <a:path w="5" h="1">
                    <a:moveTo>
                      <a:pt x="5" y="1"/>
                    </a:moveTo>
                    <a:cubicBezTo>
                      <a:pt x="4" y="0"/>
                      <a:pt x="0" y="0"/>
                      <a:pt x="1" y="0"/>
                    </a:cubicBezTo>
                    <a:cubicBezTo>
                      <a:pt x="2" y="1"/>
                      <a:pt x="5" y="1"/>
                      <a:pt x="5" y="1"/>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389" name="Freeform 795">
                <a:extLst>
                  <a:ext uri="{FF2B5EF4-FFF2-40B4-BE49-F238E27FC236}">
                    <a16:creationId xmlns:a16="http://schemas.microsoft.com/office/drawing/2014/main" id="{CDDFE95A-F95B-C921-D613-4773B042E85A}"/>
                  </a:ext>
                </a:extLst>
              </p:cNvPr>
              <p:cNvSpPr>
                <a:spLocks/>
              </p:cNvSpPr>
              <p:nvPr/>
            </p:nvSpPr>
            <p:spPr bwMode="auto">
              <a:xfrm>
                <a:off x="3959931" y="1561643"/>
                <a:ext cx="32188" cy="0"/>
              </a:xfrm>
              <a:custGeom>
                <a:avLst/>
                <a:gdLst>
                  <a:gd name="T0" fmla="*/ 5 w 6"/>
                  <a:gd name="T1" fmla="*/ 1 w 6"/>
                  <a:gd name="T2" fmla="*/ 5 w 6"/>
                </a:gdLst>
                <a:ahLst/>
                <a:cxnLst>
                  <a:cxn ang="0">
                    <a:pos x="T0" y="0"/>
                  </a:cxn>
                  <a:cxn ang="0">
                    <a:pos x="T1" y="0"/>
                  </a:cxn>
                  <a:cxn ang="0">
                    <a:pos x="T2" y="0"/>
                  </a:cxn>
                </a:cxnLst>
                <a:rect l="0" t="0" r="r" b="b"/>
                <a:pathLst>
                  <a:path w="6">
                    <a:moveTo>
                      <a:pt x="5" y="0"/>
                    </a:moveTo>
                    <a:cubicBezTo>
                      <a:pt x="4" y="0"/>
                      <a:pt x="0" y="0"/>
                      <a:pt x="1" y="0"/>
                    </a:cubicBezTo>
                    <a:cubicBezTo>
                      <a:pt x="2" y="0"/>
                      <a:pt x="6" y="0"/>
                      <a:pt x="5" y="0"/>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390" name="Freeform 796">
                <a:extLst>
                  <a:ext uri="{FF2B5EF4-FFF2-40B4-BE49-F238E27FC236}">
                    <a16:creationId xmlns:a16="http://schemas.microsoft.com/office/drawing/2014/main" id="{ACA5ED78-4CE0-D38A-A6D8-A42BB7AAABF1}"/>
                  </a:ext>
                </a:extLst>
              </p:cNvPr>
              <p:cNvSpPr>
                <a:spLocks/>
              </p:cNvSpPr>
              <p:nvPr/>
            </p:nvSpPr>
            <p:spPr bwMode="auto">
              <a:xfrm>
                <a:off x="4562574" y="1209665"/>
                <a:ext cx="21459" cy="11355"/>
              </a:xfrm>
              <a:custGeom>
                <a:avLst/>
                <a:gdLst>
                  <a:gd name="T0" fmla="*/ 3 w 4"/>
                  <a:gd name="T1" fmla="*/ 2 h 2"/>
                  <a:gd name="T2" fmla="*/ 2 w 4"/>
                  <a:gd name="T3" fmla="*/ 0 h 2"/>
                  <a:gd name="T4" fmla="*/ 3 w 4"/>
                  <a:gd name="T5" fmla="*/ 2 h 2"/>
                </a:gdLst>
                <a:ahLst/>
                <a:cxnLst>
                  <a:cxn ang="0">
                    <a:pos x="T0" y="T1"/>
                  </a:cxn>
                  <a:cxn ang="0">
                    <a:pos x="T2" y="T3"/>
                  </a:cxn>
                  <a:cxn ang="0">
                    <a:pos x="T4" y="T5"/>
                  </a:cxn>
                </a:cxnLst>
                <a:rect l="0" t="0" r="r" b="b"/>
                <a:pathLst>
                  <a:path w="4" h="2">
                    <a:moveTo>
                      <a:pt x="3" y="2"/>
                    </a:moveTo>
                    <a:cubicBezTo>
                      <a:pt x="1" y="2"/>
                      <a:pt x="0" y="0"/>
                      <a:pt x="2" y="0"/>
                    </a:cubicBezTo>
                    <a:cubicBezTo>
                      <a:pt x="3" y="0"/>
                      <a:pt x="4" y="2"/>
                      <a:pt x="3" y="2"/>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391" name="Freeform 776">
                <a:extLst>
                  <a:ext uri="{FF2B5EF4-FFF2-40B4-BE49-F238E27FC236}">
                    <a16:creationId xmlns:a16="http://schemas.microsoft.com/office/drawing/2014/main" id="{1EFF8240-7A2E-3560-ED62-C9C2781C684F}"/>
                  </a:ext>
                </a:extLst>
              </p:cNvPr>
              <p:cNvSpPr>
                <a:spLocks/>
              </p:cNvSpPr>
              <p:nvPr/>
            </p:nvSpPr>
            <p:spPr bwMode="auto">
              <a:xfrm>
                <a:off x="3917013" y="1160463"/>
                <a:ext cx="1600487" cy="1262207"/>
              </a:xfrm>
              <a:custGeom>
                <a:avLst/>
                <a:gdLst>
                  <a:gd name="T0" fmla="*/ 33 w 305"/>
                  <a:gd name="T1" fmla="*/ 54 h 227"/>
                  <a:gd name="T2" fmla="*/ 1 w 305"/>
                  <a:gd name="T3" fmla="*/ 63 h 227"/>
                  <a:gd name="T4" fmla="*/ 19 w 305"/>
                  <a:gd name="T5" fmla="*/ 72 h 227"/>
                  <a:gd name="T6" fmla="*/ 24 w 305"/>
                  <a:gd name="T7" fmla="*/ 75 h 227"/>
                  <a:gd name="T8" fmla="*/ 20 w 305"/>
                  <a:gd name="T9" fmla="*/ 81 h 227"/>
                  <a:gd name="T10" fmla="*/ 36 w 305"/>
                  <a:gd name="T11" fmla="*/ 86 h 227"/>
                  <a:gd name="T12" fmla="*/ 73 w 305"/>
                  <a:gd name="T13" fmla="*/ 93 h 227"/>
                  <a:gd name="T14" fmla="*/ 87 w 305"/>
                  <a:gd name="T15" fmla="*/ 112 h 227"/>
                  <a:gd name="T16" fmla="*/ 88 w 305"/>
                  <a:gd name="T17" fmla="*/ 122 h 227"/>
                  <a:gd name="T18" fmla="*/ 89 w 305"/>
                  <a:gd name="T19" fmla="*/ 131 h 227"/>
                  <a:gd name="T20" fmla="*/ 104 w 305"/>
                  <a:gd name="T21" fmla="*/ 129 h 227"/>
                  <a:gd name="T22" fmla="*/ 106 w 305"/>
                  <a:gd name="T23" fmla="*/ 135 h 227"/>
                  <a:gd name="T24" fmla="*/ 106 w 305"/>
                  <a:gd name="T25" fmla="*/ 144 h 227"/>
                  <a:gd name="T26" fmla="*/ 109 w 305"/>
                  <a:gd name="T27" fmla="*/ 155 h 227"/>
                  <a:gd name="T28" fmla="*/ 106 w 305"/>
                  <a:gd name="T29" fmla="*/ 160 h 227"/>
                  <a:gd name="T30" fmla="*/ 100 w 305"/>
                  <a:gd name="T31" fmla="*/ 162 h 227"/>
                  <a:gd name="T32" fmla="*/ 112 w 305"/>
                  <a:gd name="T33" fmla="*/ 165 h 227"/>
                  <a:gd name="T34" fmla="*/ 112 w 305"/>
                  <a:gd name="T35" fmla="*/ 169 h 227"/>
                  <a:gd name="T36" fmla="*/ 107 w 305"/>
                  <a:gd name="T37" fmla="*/ 172 h 227"/>
                  <a:gd name="T38" fmla="*/ 107 w 305"/>
                  <a:gd name="T39" fmla="*/ 180 h 227"/>
                  <a:gd name="T40" fmla="*/ 110 w 305"/>
                  <a:gd name="T41" fmla="*/ 192 h 227"/>
                  <a:gd name="T42" fmla="*/ 114 w 305"/>
                  <a:gd name="T43" fmla="*/ 193 h 227"/>
                  <a:gd name="T44" fmla="*/ 120 w 305"/>
                  <a:gd name="T45" fmla="*/ 210 h 227"/>
                  <a:gd name="T46" fmla="*/ 138 w 305"/>
                  <a:gd name="T47" fmla="*/ 219 h 227"/>
                  <a:gd name="T48" fmla="*/ 142 w 305"/>
                  <a:gd name="T49" fmla="*/ 224 h 227"/>
                  <a:gd name="T50" fmla="*/ 151 w 305"/>
                  <a:gd name="T51" fmla="*/ 214 h 227"/>
                  <a:gd name="T52" fmla="*/ 156 w 305"/>
                  <a:gd name="T53" fmla="*/ 200 h 227"/>
                  <a:gd name="T54" fmla="*/ 163 w 305"/>
                  <a:gd name="T55" fmla="*/ 192 h 227"/>
                  <a:gd name="T56" fmla="*/ 173 w 305"/>
                  <a:gd name="T57" fmla="*/ 179 h 227"/>
                  <a:gd name="T58" fmla="*/ 193 w 305"/>
                  <a:gd name="T59" fmla="*/ 173 h 227"/>
                  <a:gd name="T60" fmla="*/ 216 w 305"/>
                  <a:gd name="T61" fmla="*/ 160 h 227"/>
                  <a:gd name="T62" fmla="*/ 232 w 305"/>
                  <a:gd name="T63" fmla="*/ 142 h 227"/>
                  <a:gd name="T64" fmla="*/ 234 w 305"/>
                  <a:gd name="T65" fmla="*/ 130 h 227"/>
                  <a:gd name="T66" fmla="*/ 253 w 305"/>
                  <a:gd name="T67" fmla="*/ 129 h 227"/>
                  <a:gd name="T68" fmla="*/ 233 w 305"/>
                  <a:gd name="T69" fmla="*/ 119 h 227"/>
                  <a:gd name="T70" fmla="*/ 238 w 305"/>
                  <a:gd name="T71" fmla="*/ 113 h 227"/>
                  <a:gd name="T72" fmla="*/ 262 w 305"/>
                  <a:gd name="T73" fmla="*/ 112 h 227"/>
                  <a:gd name="T74" fmla="*/ 258 w 305"/>
                  <a:gd name="T75" fmla="*/ 106 h 227"/>
                  <a:gd name="T76" fmla="*/ 266 w 305"/>
                  <a:gd name="T77" fmla="*/ 95 h 227"/>
                  <a:gd name="T78" fmla="*/ 253 w 305"/>
                  <a:gd name="T79" fmla="*/ 80 h 227"/>
                  <a:gd name="T80" fmla="*/ 263 w 305"/>
                  <a:gd name="T81" fmla="*/ 66 h 227"/>
                  <a:gd name="T82" fmla="*/ 268 w 305"/>
                  <a:gd name="T83" fmla="*/ 51 h 227"/>
                  <a:gd name="T84" fmla="*/ 283 w 305"/>
                  <a:gd name="T85" fmla="*/ 38 h 227"/>
                  <a:gd name="T86" fmla="*/ 291 w 305"/>
                  <a:gd name="T87" fmla="*/ 33 h 227"/>
                  <a:gd name="T88" fmla="*/ 259 w 305"/>
                  <a:gd name="T89" fmla="*/ 28 h 227"/>
                  <a:gd name="T90" fmla="*/ 238 w 305"/>
                  <a:gd name="T91" fmla="*/ 21 h 227"/>
                  <a:gd name="T92" fmla="*/ 256 w 305"/>
                  <a:gd name="T93" fmla="*/ 14 h 227"/>
                  <a:gd name="T94" fmla="*/ 206 w 305"/>
                  <a:gd name="T95" fmla="*/ 8 h 227"/>
                  <a:gd name="T96" fmla="*/ 213 w 305"/>
                  <a:gd name="T97" fmla="*/ 0 h 227"/>
                  <a:gd name="T98" fmla="*/ 173 w 305"/>
                  <a:gd name="T99" fmla="*/ 8 h 227"/>
                  <a:gd name="T100" fmla="*/ 155 w 305"/>
                  <a:gd name="T101" fmla="*/ 10 h 227"/>
                  <a:gd name="T102" fmla="*/ 154 w 305"/>
                  <a:gd name="T103" fmla="*/ 11 h 227"/>
                  <a:gd name="T104" fmla="*/ 140 w 305"/>
                  <a:gd name="T105" fmla="*/ 14 h 227"/>
                  <a:gd name="T106" fmla="*/ 111 w 305"/>
                  <a:gd name="T107" fmla="*/ 14 h 227"/>
                  <a:gd name="T108" fmla="*/ 98 w 305"/>
                  <a:gd name="T109" fmla="*/ 23 h 227"/>
                  <a:gd name="T110" fmla="*/ 73 w 305"/>
                  <a:gd name="T111" fmla="*/ 21 h 227"/>
                  <a:gd name="T112" fmla="*/ 55 w 305"/>
                  <a:gd name="T113" fmla="*/ 3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227">
                    <a:moveTo>
                      <a:pt x="32" y="37"/>
                    </a:moveTo>
                    <a:cubicBezTo>
                      <a:pt x="31" y="38"/>
                      <a:pt x="26" y="40"/>
                      <a:pt x="27" y="41"/>
                    </a:cubicBezTo>
                    <a:cubicBezTo>
                      <a:pt x="28" y="42"/>
                      <a:pt x="30" y="42"/>
                      <a:pt x="32" y="43"/>
                    </a:cubicBezTo>
                    <a:cubicBezTo>
                      <a:pt x="34" y="43"/>
                      <a:pt x="36" y="43"/>
                      <a:pt x="39" y="43"/>
                    </a:cubicBezTo>
                    <a:cubicBezTo>
                      <a:pt x="39" y="43"/>
                      <a:pt x="44" y="42"/>
                      <a:pt x="45" y="42"/>
                    </a:cubicBezTo>
                    <a:cubicBezTo>
                      <a:pt x="44" y="42"/>
                      <a:pt x="42" y="43"/>
                      <a:pt x="41" y="44"/>
                    </a:cubicBezTo>
                    <a:cubicBezTo>
                      <a:pt x="40" y="45"/>
                      <a:pt x="39" y="46"/>
                      <a:pt x="40" y="48"/>
                    </a:cubicBezTo>
                    <a:cubicBezTo>
                      <a:pt x="42" y="50"/>
                      <a:pt x="36" y="55"/>
                      <a:pt x="33" y="54"/>
                    </a:cubicBezTo>
                    <a:cubicBezTo>
                      <a:pt x="32" y="53"/>
                      <a:pt x="30" y="54"/>
                      <a:pt x="28" y="54"/>
                    </a:cubicBezTo>
                    <a:cubicBezTo>
                      <a:pt x="27" y="53"/>
                      <a:pt x="25" y="54"/>
                      <a:pt x="24" y="54"/>
                    </a:cubicBezTo>
                    <a:cubicBezTo>
                      <a:pt x="23" y="54"/>
                      <a:pt x="21" y="54"/>
                      <a:pt x="20" y="56"/>
                    </a:cubicBezTo>
                    <a:cubicBezTo>
                      <a:pt x="19" y="57"/>
                      <a:pt x="18" y="57"/>
                      <a:pt x="16" y="57"/>
                    </a:cubicBezTo>
                    <a:cubicBezTo>
                      <a:pt x="13" y="58"/>
                      <a:pt x="10" y="59"/>
                      <a:pt x="7" y="59"/>
                    </a:cubicBezTo>
                    <a:cubicBezTo>
                      <a:pt x="6" y="59"/>
                      <a:pt x="4" y="58"/>
                      <a:pt x="4" y="59"/>
                    </a:cubicBezTo>
                    <a:cubicBezTo>
                      <a:pt x="3" y="60"/>
                      <a:pt x="0" y="60"/>
                      <a:pt x="0" y="62"/>
                    </a:cubicBezTo>
                    <a:cubicBezTo>
                      <a:pt x="0" y="63"/>
                      <a:pt x="1" y="62"/>
                      <a:pt x="1" y="63"/>
                    </a:cubicBezTo>
                    <a:cubicBezTo>
                      <a:pt x="1" y="63"/>
                      <a:pt x="0" y="64"/>
                      <a:pt x="0" y="64"/>
                    </a:cubicBezTo>
                    <a:cubicBezTo>
                      <a:pt x="0" y="65"/>
                      <a:pt x="2" y="67"/>
                      <a:pt x="3" y="68"/>
                    </a:cubicBezTo>
                    <a:cubicBezTo>
                      <a:pt x="3" y="68"/>
                      <a:pt x="4" y="67"/>
                      <a:pt x="4" y="67"/>
                    </a:cubicBezTo>
                    <a:cubicBezTo>
                      <a:pt x="5" y="66"/>
                      <a:pt x="6" y="67"/>
                      <a:pt x="7" y="68"/>
                    </a:cubicBezTo>
                    <a:cubicBezTo>
                      <a:pt x="8" y="68"/>
                      <a:pt x="13" y="69"/>
                      <a:pt x="13" y="67"/>
                    </a:cubicBezTo>
                    <a:cubicBezTo>
                      <a:pt x="13" y="68"/>
                      <a:pt x="12" y="68"/>
                      <a:pt x="13" y="69"/>
                    </a:cubicBezTo>
                    <a:cubicBezTo>
                      <a:pt x="13" y="70"/>
                      <a:pt x="15" y="71"/>
                      <a:pt x="16" y="71"/>
                    </a:cubicBezTo>
                    <a:cubicBezTo>
                      <a:pt x="17" y="72"/>
                      <a:pt x="18" y="72"/>
                      <a:pt x="19" y="72"/>
                    </a:cubicBezTo>
                    <a:cubicBezTo>
                      <a:pt x="21" y="72"/>
                      <a:pt x="21" y="70"/>
                      <a:pt x="22" y="71"/>
                    </a:cubicBezTo>
                    <a:cubicBezTo>
                      <a:pt x="24" y="71"/>
                      <a:pt x="27" y="71"/>
                      <a:pt x="28" y="71"/>
                    </a:cubicBezTo>
                    <a:cubicBezTo>
                      <a:pt x="29" y="71"/>
                      <a:pt x="29" y="70"/>
                      <a:pt x="30" y="69"/>
                    </a:cubicBezTo>
                    <a:cubicBezTo>
                      <a:pt x="31" y="69"/>
                      <a:pt x="34" y="71"/>
                      <a:pt x="34" y="72"/>
                    </a:cubicBezTo>
                    <a:cubicBezTo>
                      <a:pt x="34" y="73"/>
                      <a:pt x="24" y="72"/>
                      <a:pt x="22" y="73"/>
                    </a:cubicBezTo>
                    <a:cubicBezTo>
                      <a:pt x="20" y="73"/>
                      <a:pt x="23" y="74"/>
                      <a:pt x="24" y="74"/>
                    </a:cubicBezTo>
                    <a:cubicBezTo>
                      <a:pt x="26" y="75"/>
                      <a:pt x="27" y="74"/>
                      <a:pt x="29" y="75"/>
                    </a:cubicBezTo>
                    <a:cubicBezTo>
                      <a:pt x="28" y="74"/>
                      <a:pt x="26" y="75"/>
                      <a:pt x="24" y="75"/>
                    </a:cubicBezTo>
                    <a:cubicBezTo>
                      <a:pt x="21" y="75"/>
                      <a:pt x="18" y="74"/>
                      <a:pt x="15" y="74"/>
                    </a:cubicBezTo>
                    <a:cubicBezTo>
                      <a:pt x="13" y="74"/>
                      <a:pt x="9" y="74"/>
                      <a:pt x="9" y="76"/>
                    </a:cubicBezTo>
                    <a:cubicBezTo>
                      <a:pt x="8" y="77"/>
                      <a:pt x="11" y="78"/>
                      <a:pt x="12" y="78"/>
                    </a:cubicBezTo>
                    <a:cubicBezTo>
                      <a:pt x="13" y="78"/>
                      <a:pt x="15" y="77"/>
                      <a:pt x="15" y="77"/>
                    </a:cubicBezTo>
                    <a:cubicBezTo>
                      <a:pt x="16" y="78"/>
                      <a:pt x="15" y="78"/>
                      <a:pt x="15" y="79"/>
                    </a:cubicBezTo>
                    <a:cubicBezTo>
                      <a:pt x="16" y="80"/>
                      <a:pt x="18" y="80"/>
                      <a:pt x="19" y="80"/>
                    </a:cubicBezTo>
                    <a:cubicBezTo>
                      <a:pt x="21" y="80"/>
                      <a:pt x="23" y="80"/>
                      <a:pt x="25" y="80"/>
                    </a:cubicBezTo>
                    <a:cubicBezTo>
                      <a:pt x="25" y="80"/>
                      <a:pt x="21" y="81"/>
                      <a:pt x="20" y="81"/>
                    </a:cubicBezTo>
                    <a:cubicBezTo>
                      <a:pt x="16" y="82"/>
                      <a:pt x="19" y="84"/>
                      <a:pt x="21" y="85"/>
                    </a:cubicBezTo>
                    <a:cubicBezTo>
                      <a:pt x="23" y="86"/>
                      <a:pt x="25" y="86"/>
                      <a:pt x="27" y="87"/>
                    </a:cubicBezTo>
                    <a:cubicBezTo>
                      <a:pt x="27" y="87"/>
                      <a:pt x="31" y="87"/>
                      <a:pt x="31" y="87"/>
                    </a:cubicBezTo>
                    <a:cubicBezTo>
                      <a:pt x="31" y="87"/>
                      <a:pt x="29" y="86"/>
                      <a:pt x="29" y="85"/>
                    </a:cubicBezTo>
                    <a:cubicBezTo>
                      <a:pt x="29" y="84"/>
                      <a:pt x="31" y="85"/>
                      <a:pt x="31" y="85"/>
                    </a:cubicBezTo>
                    <a:cubicBezTo>
                      <a:pt x="32" y="86"/>
                      <a:pt x="33" y="85"/>
                      <a:pt x="34" y="84"/>
                    </a:cubicBezTo>
                    <a:cubicBezTo>
                      <a:pt x="34" y="84"/>
                      <a:pt x="35" y="83"/>
                      <a:pt x="36" y="83"/>
                    </a:cubicBezTo>
                    <a:cubicBezTo>
                      <a:pt x="37" y="84"/>
                      <a:pt x="36" y="86"/>
                      <a:pt x="36" y="86"/>
                    </a:cubicBezTo>
                    <a:cubicBezTo>
                      <a:pt x="37" y="87"/>
                      <a:pt x="40" y="85"/>
                      <a:pt x="41" y="85"/>
                    </a:cubicBezTo>
                    <a:cubicBezTo>
                      <a:pt x="43" y="84"/>
                      <a:pt x="43" y="84"/>
                      <a:pt x="44" y="85"/>
                    </a:cubicBezTo>
                    <a:cubicBezTo>
                      <a:pt x="45" y="86"/>
                      <a:pt x="46" y="84"/>
                      <a:pt x="47" y="84"/>
                    </a:cubicBezTo>
                    <a:cubicBezTo>
                      <a:pt x="48" y="83"/>
                      <a:pt x="50" y="84"/>
                      <a:pt x="51" y="84"/>
                    </a:cubicBezTo>
                    <a:cubicBezTo>
                      <a:pt x="54" y="84"/>
                      <a:pt x="58" y="85"/>
                      <a:pt x="61" y="86"/>
                    </a:cubicBezTo>
                    <a:cubicBezTo>
                      <a:pt x="63" y="86"/>
                      <a:pt x="65" y="88"/>
                      <a:pt x="67" y="88"/>
                    </a:cubicBezTo>
                    <a:cubicBezTo>
                      <a:pt x="69" y="88"/>
                      <a:pt x="71" y="89"/>
                      <a:pt x="72" y="90"/>
                    </a:cubicBezTo>
                    <a:cubicBezTo>
                      <a:pt x="74" y="91"/>
                      <a:pt x="73" y="92"/>
                      <a:pt x="73" y="93"/>
                    </a:cubicBezTo>
                    <a:cubicBezTo>
                      <a:pt x="73" y="94"/>
                      <a:pt x="75" y="96"/>
                      <a:pt x="76" y="96"/>
                    </a:cubicBezTo>
                    <a:cubicBezTo>
                      <a:pt x="77" y="97"/>
                      <a:pt x="79" y="96"/>
                      <a:pt x="80" y="97"/>
                    </a:cubicBezTo>
                    <a:cubicBezTo>
                      <a:pt x="80" y="99"/>
                      <a:pt x="82" y="100"/>
                      <a:pt x="83" y="101"/>
                    </a:cubicBezTo>
                    <a:cubicBezTo>
                      <a:pt x="84" y="102"/>
                      <a:pt x="83" y="104"/>
                      <a:pt x="84" y="105"/>
                    </a:cubicBezTo>
                    <a:cubicBezTo>
                      <a:pt x="84" y="106"/>
                      <a:pt x="86" y="107"/>
                      <a:pt x="86" y="109"/>
                    </a:cubicBezTo>
                    <a:cubicBezTo>
                      <a:pt x="86" y="110"/>
                      <a:pt x="85" y="110"/>
                      <a:pt x="86" y="111"/>
                    </a:cubicBezTo>
                    <a:cubicBezTo>
                      <a:pt x="86" y="111"/>
                      <a:pt x="87" y="112"/>
                      <a:pt x="87" y="112"/>
                    </a:cubicBezTo>
                    <a:cubicBezTo>
                      <a:pt x="87" y="112"/>
                      <a:pt x="87" y="112"/>
                      <a:pt x="87" y="112"/>
                    </a:cubicBezTo>
                    <a:cubicBezTo>
                      <a:pt x="88" y="111"/>
                      <a:pt x="90" y="113"/>
                      <a:pt x="89" y="114"/>
                    </a:cubicBezTo>
                    <a:cubicBezTo>
                      <a:pt x="88" y="115"/>
                      <a:pt x="88" y="115"/>
                      <a:pt x="88" y="117"/>
                    </a:cubicBezTo>
                    <a:cubicBezTo>
                      <a:pt x="88" y="116"/>
                      <a:pt x="90" y="115"/>
                      <a:pt x="91" y="117"/>
                    </a:cubicBezTo>
                    <a:cubicBezTo>
                      <a:pt x="91" y="118"/>
                      <a:pt x="91" y="118"/>
                      <a:pt x="91" y="119"/>
                    </a:cubicBezTo>
                    <a:cubicBezTo>
                      <a:pt x="91" y="119"/>
                      <a:pt x="91" y="121"/>
                      <a:pt x="91" y="120"/>
                    </a:cubicBezTo>
                    <a:cubicBezTo>
                      <a:pt x="91" y="121"/>
                      <a:pt x="93" y="121"/>
                      <a:pt x="93" y="121"/>
                    </a:cubicBezTo>
                    <a:cubicBezTo>
                      <a:pt x="92" y="120"/>
                      <a:pt x="89" y="126"/>
                      <a:pt x="90" y="122"/>
                    </a:cubicBezTo>
                    <a:cubicBezTo>
                      <a:pt x="90" y="122"/>
                      <a:pt x="88" y="121"/>
                      <a:pt x="88" y="122"/>
                    </a:cubicBezTo>
                    <a:cubicBezTo>
                      <a:pt x="88" y="122"/>
                      <a:pt x="89" y="122"/>
                      <a:pt x="89" y="122"/>
                    </a:cubicBezTo>
                    <a:cubicBezTo>
                      <a:pt x="89" y="123"/>
                      <a:pt x="86" y="123"/>
                      <a:pt x="87" y="124"/>
                    </a:cubicBezTo>
                    <a:cubicBezTo>
                      <a:pt x="87" y="124"/>
                      <a:pt x="90" y="125"/>
                      <a:pt x="89" y="125"/>
                    </a:cubicBezTo>
                    <a:cubicBezTo>
                      <a:pt x="87" y="127"/>
                      <a:pt x="91" y="127"/>
                      <a:pt x="92" y="126"/>
                    </a:cubicBezTo>
                    <a:cubicBezTo>
                      <a:pt x="91" y="127"/>
                      <a:pt x="90" y="127"/>
                      <a:pt x="88" y="127"/>
                    </a:cubicBezTo>
                    <a:cubicBezTo>
                      <a:pt x="88" y="127"/>
                      <a:pt x="86" y="129"/>
                      <a:pt x="86" y="129"/>
                    </a:cubicBezTo>
                    <a:cubicBezTo>
                      <a:pt x="86" y="129"/>
                      <a:pt x="87" y="130"/>
                      <a:pt x="87" y="130"/>
                    </a:cubicBezTo>
                    <a:cubicBezTo>
                      <a:pt x="89" y="131"/>
                      <a:pt x="88" y="131"/>
                      <a:pt x="89" y="131"/>
                    </a:cubicBezTo>
                    <a:cubicBezTo>
                      <a:pt x="90" y="131"/>
                      <a:pt x="94" y="133"/>
                      <a:pt x="95" y="131"/>
                    </a:cubicBezTo>
                    <a:cubicBezTo>
                      <a:pt x="95" y="128"/>
                      <a:pt x="97" y="129"/>
                      <a:pt x="98" y="128"/>
                    </a:cubicBezTo>
                    <a:cubicBezTo>
                      <a:pt x="98" y="128"/>
                      <a:pt x="96" y="122"/>
                      <a:pt x="96" y="122"/>
                    </a:cubicBezTo>
                    <a:cubicBezTo>
                      <a:pt x="96" y="123"/>
                      <a:pt x="98" y="126"/>
                      <a:pt x="98" y="126"/>
                    </a:cubicBezTo>
                    <a:cubicBezTo>
                      <a:pt x="99" y="128"/>
                      <a:pt x="100" y="126"/>
                      <a:pt x="101" y="126"/>
                    </a:cubicBezTo>
                    <a:cubicBezTo>
                      <a:pt x="101" y="126"/>
                      <a:pt x="98" y="130"/>
                      <a:pt x="98" y="130"/>
                    </a:cubicBezTo>
                    <a:cubicBezTo>
                      <a:pt x="98" y="130"/>
                      <a:pt x="102" y="129"/>
                      <a:pt x="102" y="129"/>
                    </a:cubicBezTo>
                    <a:cubicBezTo>
                      <a:pt x="103" y="129"/>
                      <a:pt x="104" y="129"/>
                      <a:pt x="104" y="129"/>
                    </a:cubicBezTo>
                    <a:cubicBezTo>
                      <a:pt x="105" y="129"/>
                      <a:pt x="106" y="128"/>
                      <a:pt x="107" y="128"/>
                    </a:cubicBezTo>
                    <a:cubicBezTo>
                      <a:pt x="107" y="129"/>
                      <a:pt x="106" y="130"/>
                      <a:pt x="105" y="130"/>
                    </a:cubicBezTo>
                    <a:cubicBezTo>
                      <a:pt x="104" y="130"/>
                      <a:pt x="102" y="130"/>
                      <a:pt x="101" y="131"/>
                    </a:cubicBezTo>
                    <a:cubicBezTo>
                      <a:pt x="100" y="132"/>
                      <a:pt x="103" y="131"/>
                      <a:pt x="103" y="131"/>
                    </a:cubicBezTo>
                    <a:cubicBezTo>
                      <a:pt x="105" y="131"/>
                      <a:pt x="107" y="131"/>
                      <a:pt x="109" y="131"/>
                    </a:cubicBezTo>
                    <a:cubicBezTo>
                      <a:pt x="108" y="131"/>
                      <a:pt x="104" y="131"/>
                      <a:pt x="104" y="132"/>
                    </a:cubicBezTo>
                    <a:cubicBezTo>
                      <a:pt x="104" y="132"/>
                      <a:pt x="106" y="133"/>
                      <a:pt x="106" y="134"/>
                    </a:cubicBezTo>
                    <a:cubicBezTo>
                      <a:pt x="106" y="134"/>
                      <a:pt x="106" y="135"/>
                      <a:pt x="106" y="135"/>
                    </a:cubicBezTo>
                    <a:cubicBezTo>
                      <a:pt x="106" y="136"/>
                      <a:pt x="105" y="136"/>
                      <a:pt x="106" y="137"/>
                    </a:cubicBezTo>
                    <a:cubicBezTo>
                      <a:pt x="106" y="137"/>
                      <a:pt x="108" y="136"/>
                      <a:pt x="109" y="136"/>
                    </a:cubicBezTo>
                    <a:cubicBezTo>
                      <a:pt x="110" y="136"/>
                      <a:pt x="109" y="136"/>
                      <a:pt x="110" y="137"/>
                    </a:cubicBezTo>
                    <a:cubicBezTo>
                      <a:pt x="111" y="138"/>
                      <a:pt x="111" y="139"/>
                      <a:pt x="112" y="140"/>
                    </a:cubicBezTo>
                    <a:cubicBezTo>
                      <a:pt x="112" y="141"/>
                      <a:pt x="109" y="141"/>
                      <a:pt x="109" y="141"/>
                    </a:cubicBezTo>
                    <a:cubicBezTo>
                      <a:pt x="105" y="138"/>
                      <a:pt x="99" y="136"/>
                      <a:pt x="95" y="137"/>
                    </a:cubicBezTo>
                    <a:cubicBezTo>
                      <a:pt x="91" y="137"/>
                      <a:pt x="96" y="140"/>
                      <a:pt x="98" y="140"/>
                    </a:cubicBezTo>
                    <a:cubicBezTo>
                      <a:pt x="101" y="141"/>
                      <a:pt x="103" y="144"/>
                      <a:pt x="106" y="144"/>
                    </a:cubicBezTo>
                    <a:cubicBezTo>
                      <a:pt x="107" y="144"/>
                      <a:pt x="108" y="143"/>
                      <a:pt x="110" y="143"/>
                    </a:cubicBezTo>
                    <a:cubicBezTo>
                      <a:pt x="110" y="144"/>
                      <a:pt x="113" y="144"/>
                      <a:pt x="113" y="144"/>
                    </a:cubicBezTo>
                    <a:cubicBezTo>
                      <a:pt x="114" y="145"/>
                      <a:pt x="113" y="146"/>
                      <a:pt x="113" y="146"/>
                    </a:cubicBezTo>
                    <a:cubicBezTo>
                      <a:pt x="110" y="147"/>
                      <a:pt x="114" y="148"/>
                      <a:pt x="113" y="149"/>
                    </a:cubicBezTo>
                    <a:cubicBezTo>
                      <a:pt x="113" y="150"/>
                      <a:pt x="111" y="149"/>
                      <a:pt x="111" y="151"/>
                    </a:cubicBezTo>
                    <a:cubicBezTo>
                      <a:pt x="111" y="152"/>
                      <a:pt x="113" y="152"/>
                      <a:pt x="113" y="152"/>
                    </a:cubicBezTo>
                    <a:cubicBezTo>
                      <a:pt x="112" y="153"/>
                      <a:pt x="110" y="151"/>
                      <a:pt x="110" y="152"/>
                    </a:cubicBezTo>
                    <a:cubicBezTo>
                      <a:pt x="109" y="153"/>
                      <a:pt x="109" y="154"/>
                      <a:pt x="109" y="155"/>
                    </a:cubicBezTo>
                    <a:cubicBezTo>
                      <a:pt x="109" y="155"/>
                      <a:pt x="111" y="155"/>
                      <a:pt x="111" y="155"/>
                    </a:cubicBezTo>
                    <a:cubicBezTo>
                      <a:pt x="111" y="156"/>
                      <a:pt x="109" y="157"/>
                      <a:pt x="108" y="157"/>
                    </a:cubicBezTo>
                    <a:cubicBezTo>
                      <a:pt x="107" y="157"/>
                      <a:pt x="106" y="157"/>
                      <a:pt x="105" y="157"/>
                    </a:cubicBezTo>
                    <a:cubicBezTo>
                      <a:pt x="104" y="156"/>
                      <a:pt x="103" y="156"/>
                      <a:pt x="102" y="157"/>
                    </a:cubicBezTo>
                    <a:cubicBezTo>
                      <a:pt x="101" y="158"/>
                      <a:pt x="101" y="157"/>
                      <a:pt x="100" y="158"/>
                    </a:cubicBezTo>
                    <a:cubicBezTo>
                      <a:pt x="100" y="158"/>
                      <a:pt x="103" y="161"/>
                      <a:pt x="104" y="161"/>
                    </a:cubicBezTo>
                    <a:cubicBezTo>
                      <a:pt x="104" y="160"/>
                      <a:pt x="104" y="160"/>
                      <a:pt x="103" y="160"/>
                    </a:cubicBezTo>
                    <a:cubicBezTo>
                      <a:pt x="103" y="160"/>
                      <a:pt x="106" y="160"/>
                      <a:pt x="106" y="160"/>
                    </a:cubicBezTo>
                    <a:cubicBezTo>
                      <a:pt x="106" y="160"/>
                      <a:pt x="111" y="158"/>
                      <a:pt x="111" y="159"/>
                    </a:cubicBezTo>
                    <a:cubicBezTo>
                      <a:pt x="110" y="159"/>
                      <a:pt x="109" y="159"/>
                      <a:pt x="108" y="160"/>
                    </a:cubicBezTo>
                    <a:cubicBezTo>
                      <a:pt x="109" y="159"/>
                      <a:pt x="111" y="161"/>
                      <a:pt x="110" y="161"/>
                    </a:cubicBezTo>
                    <a:cubicBezTo>
                      <a:pt x="111" y="161"/>
                      <a:pt x="114" y="162"/>
                      <a:pt x="115" y="162"/>
                    </a:cubicBezTo>
                    <a:cubicBezTo>
                      <a:pt x="114" y="162"/>
                      <a:pt x="112" y="162"/>
                      <a:pt x="112" y="162"/>
                    </a:cubicBezTo>
                    <a:cubicBezTo>
                      <a:pt x="112" y="162"/>
                      <a:pt x="116" y="165"/>
                      <a:pt x="116" y="165"/>
                    </a:cubicBezTo>
                    <a:cubicBezTo>
                      <a:pt x="113" y="165"/>
                      <a:pt x="111" y="161"/>
                      <a:pt x="108" y="161"/>
                    </a:cubicBezTo>
                    <a:cubicBezTo>
                      <a:pt x="106" y="161"/>
                      <a:pt x="101" y="160"/>
                      <a:pt x="100" y="162"/>
                    </a:cubicBezTo>
                    <a:cubicBezTo>
                      <a:pt x="100" y="163"/>
                      <a:pt x="99" y="163"/>
                      <a:pt x="98" y="164"/>
                    </a:cubicBezTo>
                    <a:cubicBezTo>
                      <a:pt x="97" y="164"/>
                      <a:pt x="97" y="166"/>
                      <a:pt x="98" y="165"/>
                    </a:cubicBezTo>
                    <a:cubicBezTo>
                      <a:pt x="100" y="165"/>
                      <a:pt x="102" y="164"/>
                      <a:pt x="103" y="162"/>
                    </a:cubicBezTo>
                    <a:cubicBezTo>
                      <a:pt x="103" y="163"/>
                      <a:pt x="105" y="163"/>
                      <a:pt x="105" y="163"/>
                    </a:cubicBezTo>
                    <a:cubicBezTo>
                      <a:pt x="106" y="163"/>
                      <a:pt x="108" y="166"/>
                      <a:pt x="108" y="163"/>
                    </a:cubicBezTo>
                    <a:cubicBezTo>
                      <a:pt x="108" y="162"/>
                      <a:pt x="110" y="164"/>
                      <a:pt x="110" y="164"/>
                    </a:cubicBezTo>
                    <a:cubicBezTo>
                      <a:pt x="110" y="164"/>
                      <a:pt x="114" y="164"/>
                      <a:pt x="113" y="165"/>
                    </a:cubicBezTo>
                    <a:cubicBezTo>
                      <a:pt x="113" y="165"/>
                      <a:pt x="112" y="165"/>
                      <a:pt x="112" y="165"/>
                    </a:cubicBezTo>
                    <a:cubicBezTo>
                      <a:pt x="112" y="165"/>
                      <a:pt x="114" y="166"/>
                      <a:pt x="114" y="166"/>
                    </a:cubicBezTo>
                    <a:cubicBezTo>
                      <a:pt x="113" y="166"/>
                      <a:pt x="111" y="166"/>
                      <a:pt x="110" y="165"/>
                    </a:cubicBezTo>
                    <a:cubicBezTo>
                      <a:pt x="109" y="164"/>
                      <a:pt x="109" y="165"/>
                      <a:pt x="109" y="166"/>
                    </a:cubicBezTo>
                    <a:cubicBezTo>
                      <a:pt x="109" y="165"/>
                      <a:pt x="103" y="164"/>
                      <a:pt x="102" y="164"/>
                    </a:cubicBezTo>
                    <a:cubicBezTo>
                      <a:pt x="101" y="164"/>
                      <a:pt x="95" y="166"/>
                      <a:pt x="96" y="168"/>
                    </a:cubicBezTo>
                    <a:cubicBezTo>
                      <a:pt x="97" y="169"/>
                      <a:pt x="103" y="167"/>
                      <a:pt x="104" y="167"/>
                    </a:cubicBezTo>
                    <a:cubicBezTo>
                      <a:pt x="105" y="167"/>
                      <a:pt x="107" y="167"/>
                      <a:pt x="108" y="168"/>
                    </a:cubicBezTo>
                    <a:cubicBezTo>
                      <a:pt x="108" y="168"/>
                      <a:pt x="112" y="169"/>
                      <a:pt x="112" y="169"/>
                    </a:cubicBezTo>
                    <a:cubicBezTo>
                      <a:pt x="112" y="170"/>
                      <a:pt x="107" y="168"/>
                      <a:pt x="107" y="168"/>
                    </a:cubicBezTo>
                    <a:cubicBezTo>
                      <a:pt x="105" y="167"/>
                      <a:pt x="102" y="168"/>
                      <a:pt x="100" y="168"/>
                    </a:cubicBezTo>
                    <a:cubicBezTo>
                      <a:pt x="93" y="170"/>
                      <a:pt x="101" y="172"/>
                      <a:pt x="103" y="171"/>
                    </a:cubicBezTo>
                    <a:cubicBezTo>
                      <a:pt x="102" y="172"/>
                      <a:pt x="101" y="173"/>
                      <a:pt x="99" y="173"/>
                    </a:cubicBezTo>
                    <a:cubicBezTo>
                      <a:pt x="96" y="174"/>
                      <a:pt x="101" y="175"/>
                      <a:pt x="101" y="175"/>
                    </a:cubicBezTo>
                    <a:cubicBezTo>
                      <a:pt x="101" y="175"/>
                      <a:pt x="97" y="174"/>
                      <a:pt x="97" y="176"/>
                    </a:cubicBezTo>
                    <a:cubicBezTo>
                      <a:pt x="97" y="179"/>
                      <a:pt x="99" y="177"/>
                      <a:pt x="101" y="176"/>
                    </a:cubicBezTo>
                    <a:cubicBezTo>
                      <a:pt x="103" y="175"/>
                      <a:pt x="105" y="173"/>
                      <a:pt x="107" y="172"/>
                    </a:cubicBezTo>
                    <a:cubicBezTo>
                      <a:pt x="108" y="172"/>
                      <a:pt x="114" y="169"/>
                      <a:pt x="114" y="171"/>
                    </a:cubicBezTo>
                    <a:cubicBezTo>
                      <a:pt x="114" y="171"/>
                      <a:pt x="111" y="171"/>
                      <a:pt x="111" y="171"/>
                    </a:cubicBezTo>
                    <a:cubicBezTo>
                      <a:pt x="111" y="171"/>
                      <a:pt x="113" y="171"/>
                      <a:pt x="114" y="172"/>
                    </a:cubicBezTo>
                    <a:cubicBezTo>
                      <a:pt x="111" y="170"/>
                      <a:pt x="98" y="178"/>
                      <a:pt x="99" y="179"/>
                    </a:cubicBezTo>
                    <a:cubicBezTo>
                      <a:pt x="99" y="180"/>
                      <a:pt x="105" y="178"/>
                      <a:pt x="106" y="178"/>
                    </a:cubicBezTo>
                    <a:cubicBezTo>
                      <a:pt x="106" y="178"/>
                      <a:pt x="102" y="179"/>
                      <a:pt x="101" y="180"/>
                    </a:cubicBezTo>
                    <a:cubicBezTo>
                      <a:pt x="101" y="180"/>
                      <a:pt x="103" y="184"/>
                      <a:pt x="104" y="183"/>
                    </a:cubicBezTo>
                    <a:cubicBezTo>
                      <a:pt x="105" y="182"/>
                      <a:pt x="106" y="180"/>
                      <a:pt x="107" y="180"/>
                    </a:cubicBezTo>
                    <a:cubicBezTo>
                      <a:pt x="108" y="180"/>
                      <a:pt x="112" y="181"/>
                      <a:pt x="112" y="181"/>
                    </a:cubicBezTo>
                    <a:cubicBezTo>
                      <a:pt x="112" y="181"/>
                      <a:pt x="108" y="181"/>
                      <a:pt x="108" y="181"/>
                    </a:cubicBezTo>
                    <a:cubicBezTo>
                      <a:pt x="106" y="181"/>
                      <a:pt x="105" y="182"/>
                      <a:pt x="104" y="183"/>
                    </a:cubicBezTo>
                    <a:cubicBezTo>
                      <a:pt x="104" y="184"/>
                      <a:pt x="104" y="185"/>
                      <a:pt x="104" y="186"/>
                    </a:cubicBezTo>
                    <a:cubicBezTo>
                      <a:pt x="105" y="189"/>
                      <a:pt x="105" y="188"/>
                      <a:pt x="107" y="187"/>
                    </a:cubicBezTo>
                    <a:cubicBezTo>
                      <a:pt x="106" y="188"/>
                      <a:pt x="105" y="192"/>
                      <a:pt x="106" y="193"/>
                    </a:cubicBezTo>
                    <a:cubicBezTo>
                      <a:pt x="106" y="193"/>
                      <a:pt x="109" y="189"/>
                      <a:pt x="110" y="189"/>
                    </a:cubicBezTo>
                    <a:cubicBezTo>
                      <a:pt x="110" y="190"/>
                      <a:pt x="109" y="191"/>
                      <a:pt x="110" y="192"/>
                    </a:cubicBezTo>
                    <a:cubicBezTo>
                      <a:pt x="110" y="193"/>
                      <a:pt x="111" y="191"/>
                      <a:pt x="112" y="191"/>
                    </a:cubicBezTo>
                    <a:cubicBezTo>
                      <a:pt x="114" y="189"/>
                      <a:pt x="110" y="187"/>
                      <a:pt x="110" y="186"/>
                    </a:cubicBezTo>
                    <a:cubicBezTo>
                      <a:pt x="110" y="186"/>
                      <a:pt x="112" y="189"/>
                      <a:pt x="113" y="189"/>
                    </a:cubicBezTo>
                    <a:cubicBezTo>
                      <a:pt x="114" y="190"/>
                      <a:pt x="114" y="189"/>
                      <a:pt x="115" y="188"/>
                    </a:cubicBezTo>
                    <a:cubicBezTo>
                      <a:pt x="114" y="188"/>
                      <a:pt x="117" y="191"/>
                      <a:pt x="116" y="192"/>
                    </a:cubicBezTo>
                    <a:cubicBezTo>
                      <a:pt x="117" y="191"/>
                      <a:pt x="114" y="189"/>
                      <a:pt x="114" y="191"/>
                    </a:cubicBezTo>
                    <a:cubicBezTo>
                      <a:pt x="114" y="193"/>
                      <a:pt x="116" y="195"/>
                      <a:pt x="114" y="196"/>
                    </a:cubicBezTo>
                    <a:cubicBezTo>
                      <a:pt x="114" y="196"/>
                      <a:pt x="114" y="193"/>
                      <a:pt x="114" y="193"/>
                    </a:cubicBezTo>
                    <a:cubicBezTo>
                      <a:pt x="114" y="192"/>
                      <a:pt x="112" y="194"/>
                      <a:pt x="111" y="194"/>
                    </a:cubicBezTo>
                    <a:cubicBezTo>
                      <a:pt x="110" y="194"/>
                      <a:pt x="109" y="196"/>
                      <a:pt x="109" y="197"/>
                    </a:cubicBezTo>
                    <a:cubicBezTo>
                      <a:pt x="108" y="199"/>
                      <a:pt x="111" y="197"/>
                      <a:pt x="111" y="198"/>
                    </a:cubicBezTo>
                    <a:cubicBezTo>
                      <a:pt x="112" y="199"/>
                      <a:pt x="110" y="200"/>
                      <a:pt x="110" y="200"/>
                    </a:cubicBezTo>
                    <a:cubicBezTo>
                      <a:pt x="110" y="200"/>
                      <a:pt x="112" y="199"/>
                      <a:pt x="113" y="201"/>
                    </a:cubicBezTo>
                    <a:cubicBezTo>
                      <a:pt x="113" y="203"/>
                      <a:pt x="115" y="204"/>
                      <a:pt x="115" y="205"/>
                    </a:cubicBezTo>
                    <a:cubicBezTo>
                      <a:pt x="114" y="207"/>
                      <a:pt x="115" y="207"/>
                      <a:pt x="117" y="209"/>
                    </a:cubicBezTo>
                    <a:cubicBezTo>
                      <a:pt x="118" y="210"/>
                      <a:pt x="119" y="212"/>
                      <a:pt x="120" y="210"/>
                    </a:cubicBezTo>
                    <a:cubicBezTo>
                      <a:pt x="120" y="210"/>
                      <a:pt x="121" y="215"/>
                      <a:pt x="122" y="215"/>
                    </a:cubicBezTo>
                    <a:cubicBezTo>
                      <a:pt x="123" y="216"/>
                      <a:pt x="122" y="215"/>
                      <a:pt x="123" y="215"/>
                    </a:cubicBezTo>
                    <a:cubicBezTo>
                      <a:pt x="124" y="216"/>
                      <a:pt x="125" y="217"/>
                      <a:pt x="126" y="218"/>
                    </a:cubicBezTo>
                    <a:cubicBezTo>
                      <a:pt x="128" y="219"/>
                      <a:pt x="130" y="220"/>
                      <a:pt x="132" y="219"/>
                    </a:cubicBezTo>
                    <a:cubicBezTo>
                      <a:pt x="133" y="219"/>
                      <a:pt x="136" y="219"/>
                      <a:pt x="136" y="218"/>
                    </a:cubicBezTo>
                    <a:cubicBezTo>
                      <a:pt x="136" y="218"/>
                      <a:pt x="136" y="221"/>
                      <a:pt x="136" y="221"/>
                    </a:cubicBezTo>
                    <a:cubicBezTo>
                      <a:pt x="136" y="221"/>
                      <a:pt x="138" y="217"/>
                      <a:pt x="138" y="218"/>
                    </a:cubicBezTo>
                    <a:cubicBezTo>
                      <a:pt x="139" y="218"/>
                      <a:pt x="138" y="219"/>
                      <a:pt x="138" y="219"/>
                    </a:cubicBezTo>
                    <a:cubicBezTo>
                      <a:pt x="138" y="220"/>
                      <a:pt x="139" y="220"/>
                      <a:pt x="139" y="220"/>
                    </a:cubicBezTo>
                    <a:cubicBezTo>
                      <a:pt x="139" y="220"/>
                      <a:pt x="136" y="221"/>
                      <a:pt x="137" y="222"/>
                    </a:cubicBezTo>
                    <a:cubicBezTo>
                      <a:pt x="138" y="222"/>
                      <a:pt x="138" y="222"/>
                      <a:pt x="139" y="221"/>
                    </a:cubicBezTo>
                    <a:cubicBezTo>
                      <a:pt x="140" y="222"/>
                      <a:pt x="139" y="223"/>
                      <a:pt x="139" y="223"/>
                    </a:cubicBezTo>
                    <a:cubicBezTo>
                      <a:pt x="139" y="224"/>
                      <a:pt x="142" y="221"/>
                      <a:pt x="142" y="222"/>
                    </a:cubicBezTo>
                    <a:cubicBezTo>
                      <a:pt x="142" y="223"/>
                      <a:pt x="140" y="224"/>
                      <a:pt x="140" y="225"/>
                    </a:cubicBezTo>
                    <a:cubicBezTo>
                      <a:pt x="140" y="224"/>
                      <a:pt x="143" y="223"/>
                      <a:pt x="142" y="225"/>
                    </a:cubicBezTo>
                    <a:cubicBezTo>
                      <a:pt x="142" y="225"/>
                      <a:pt x="142" y="225"/>
                      <a:pt x="142" y="224"/>
                    </a:cubicBezTo>
                    <a:cubicBezTo>
                      <a:pt x="142" y="226"/>
                      <a:pt x="145" y="223"/>
                      <a:pt x="145" y="223"/>
                    </a:cubicBezTo>
                    <a:cubicBezTo>
                      <a:pt x="146" y="224"/>
                      <a:pt x="145" y="226"/>
                      <a:pt x="145" y="227"/>
                    </a:cubicBezTo>
                    <a:cubicBezTo>
                      <a:pt x="144" y="225"/>
                      <a:pt x="153" y="225"/>
                      <a:pt x="147" y="222"/>
                    </a:cubicBezTo>
                    <a:cubicBezTo>
                      <a:pt x="148" y="222"/>
                      <a:pt x="153" y="222"/>
                      <a:pt x="150" y="221"/>
                    </a:cubicBezTo>
                    <a:cubicBezTo>
                      <a:pt x="147" y="219"/>
                      <a:pt x="151" y="220"/>
                      <a:pt x="152" y="218"/>
                    </a:cubicBezTo>
                    <a:cubicBezTo>
                      <a:pt x="152" y="218"/>
                      <a:pt x="149" y="218"/>
                      <a:pt x="149" y="218"/>
                    </a:cubicBezTo>
                    <a:cubicBezTo>
                      <a:pt x="150" y="217"/>
                      <a:pt x="151" y="216"/>
                      <a:pt x="152" y="216"/>
                    </a:cubicBezTo>
                    <a:cubicBezTo>
                      <a:pt x="154" y="214"/>
                      <a:pt x="151" y="215"/>
                      <a:pt x="151" y="214"/>
                    </a:cubicBezTo>
                    <a:cubicBezTo>
                      <a:pt x="151" y="214"/>
                      <a:pt x="154" y="213"/>
                      <a:pt x="154" y="212"/>
                    </a:cubicBezTo>
                    <a:cubicBezTo>
                      <a:pt x="154" y="211"/>
                      <a:pt x="154" y="209"/>
                      <a:pt x="153" y="208"/>
                    </a:cubicBezTo>
                    <a:cubicBezTo>
                      <a:pt x="152" y="208"/>
                      <a:pt x="154" y="207"/>
                      <a:pt x="153" y="206"/>
                    </a:cubicBezTo>
                    <a:cubicBezTo>
                      <a:pt x="153" y="206"/>
                      <a:pt x="151" y="205"/>
                      <a:pt x="151" y="205"/>
                    </a:cubicBezTo>
                    <a:cubicBezTo>
                      <a:pt x="151" y="205"/>
                      <a:pt x="155" y="204"/>
                      <a:pt x="156" y="204"/>
                    </a:cubicBezTo>
                    <a:cubicBezTo>
                      <a:pt x="159" y="204"/>
                      <a:pt x="156" y="203"/>
                      <a:pt x="155" y="202"/>
                    </a:cubicBezTo>
                    <a:cubicBezTo>
                      <a:pt x="155" y="202"/>
                      <a:pt x="160" y="202"/>
                      <a:pt x="160" y="202"/>
                    </a:cubicBezTo>
                    <a:cubicBezTo>
                      <a:pt x="159" y="201"/>
                      <a:pt x="157" y="201"/>
                      <a:pt x="156" y="200"/>
                    </a:cubicBezTo>
                    <a:cubicBezTo>
                      <a:pt x="156" y="200"/>
                      <a:pt x="160" y="201"/>
                      <a:pt x="160" y="200"/>
                    </a:cubicBezTo>
                    <a:cubicBezTo>
                      <a:pt x="161" y="200"/>
                      <a:pt x="160" y="200"/>
                      <a:pt x="160" y="199"/>
                    </a:cubicBezTo>
                    <a:cubicBezTo>
                      <a:pt x="161" y="199"/>
                      <a:pt x="161" y="199"/>
                      <a:pt x="161" y="199"/>
                    </a:cubicBezTo>
                    <a:cubicBezTo>
                      <a:pt x="162" y="198"/>
                      <a:pt x="158" y="197"/>
                      <a:pt x="158" y="197"/>
                    </a:cubicBezTo>
                    <a:cubicBezTo>
                      <a:pt x="158" y="197"/>
                      <a:pt x="163" y="197"/>
                      <a:pt x="162" y="196"/>
                    </a:cubicBezTo>
                    <a:cubicBezTo>
                      <a:pt x="162" y="195"/>
                      <a:pt x="163" y="195"/>
                      <a:pt x="161" y="194"/>
                    </a:cubicBezTo>
                    <a:cubicBezTo>
                      <a:pt x="161" y="194"/>
                      <a:pt x="158" y="194"/>
                      <a:pt x="158" y="193"/>
                    </a:cubicBezTo>
                    <a:cubicBezTo>
                      <a:pt x="158" y="193"/>
                      <a:pt x="163" y="192"/>
                      <a:pt x="163" y="192"/>
                    </a:cubicBezTo>
                    <a:cubicBezTo>
                      <a:pt x="165" y="192"/>
                      <a:pt x="164" y="189"/>
                      <a:pt x="162" y="189"/>
                    </a:cubicBezTo>
                    <a:cubicBezTo>
                      <a:pt x="161" y="188"/>
                      <a:pt x="158" y="187"/>
                      <a:pt x="161" y="186"/>
                    </a:cubicBezTo>
                    <a:cubicBezTo>
                      <a:pt x="163" y="186"/>
                      <a:pt x="166" y="187"/>
                      <a:pt x="167" y="185"/>
                    </a:cubicBezTo>
                    <a:cubicBezTo>
                      <a:pt x="167" y="185"/>
                      <a:pt x="165" y="183"/>
                      <a:pt x="165" y="183"/>
                    </a:cubicBezTo>
                    <a:cubicBezTo>
                      <a:pt x="165" y="182"/>
                      <a:pt x="167" y="182"/>
                      <a:pt x="167" y="182"/>
                    </a:cubicBezTo>
                    <a:cubicBezTo>
                      <a:pt x="168" y="181"/>
                      <a:pt x="170" y="181"/>
                      <a:pt x="172" y="182"/>
                    </a:cubicBezTo>
                    <a:cubicBezTo>
                      <a:pt x="172" y="182"/>
                      <a:pt x="174" y="182"/>
                      <a:pt x="174" y="182"/>
                    </a:cubicBezTo>
                    <a:cubicBezTo>
                      <a:pt x="175" y="181"/>
                      <a:pt x="173" y="180"/>
                      <a:pt x="173" y="179"/>
                    </a:cubicBezTo>
                    <a:cubicBezTo>
                      <a:pt x="174" y="178"/>
                      <a:pt x="177" y="174"/>
                      <a:pt x="179" y="176"/>
                    </a:cubicBezTo>
                    <a:cubicBezTo>
                      <a:pt x="178" y="175"/>
                      <a:pt x="175" y="181"/>
                      <a:pt x="176" y="181"/>
                    </a:cubicBezTo>
                    <a:cubicBezTo>
                      <a:pt x="177" y="182"/>
                      <a:pt x="179" y="179"/>
                      <a:pt x="181" y="179"/>
                    </a:cubicBezTo>
                    <a:cubicBezTo>
                      <a:pt x="181" y="179"/>
                      <a:pt x="183" y="180"/>
                      <a:pt x="183" y="180"/>
                    </a:cubicBezTo>
                    <a:cubicBezTo>
                      <a:pt x="183" y="180"/>
                      <a:pt x="183" y="178"/>
                      <a:pt x="183" y="178"/>
                    </a:cubicBezTo>
                    <a:cubicBezTo>
                      <a:pt x="186" y="179"/>
                      <a:pt x="186" y="178"/>
                      <a:pt x="187" y="177"/>
                    </a:cubicBezTo>
                    <a:cubicBezTo>
                      <a:pt x="188" y="176"/>
                      <a:pt x="189" y="176"/>
                      <a:pt x="190" y="176"/>
                    </a:cubicBezTo>
                    <a:cubicBezTo>
                      <a:pt x="192" y="175"/>
                      <a:pt x="192" y="174"/>
                      <a:pt x="193" y="173"/>
                    </a:cubicBezTo>
                    <a:cubicBezTo>
                      <a:pt x="194" y="172"/>
                      <a:pt x="196" y="170"/>
                      <a:pt x="197" y="168"/>
                    </a:cubicBezTo>
                    <a:cubicBezTo>
                      <a:pt x="199" y="166"/>
                      <a:pt x="199" y="165"/>
                      <a:pt x="201" y="165"/>
                    </a:cubicBezTo>
                    <a:cubicBezTo>
                      <a:pt x="202" y="164"/>
                      <a:pt x="205" y="164"/>
                      <a:pt x="205" y="162"/>
                    </a:cubicBezTo>
                    <a:cubicBezTo>
                      <a:pt x="204" y="162"/>
                      <a:pt x="203" y="157"/>
                      <a:pt x="203" y="157"/>
                    </a:cubicBezTo>
                    <a:cubicBezTo>
                      <a:pt x="204" y="157"/>
                      <a:pt x="207" y="160"/>
                      <a:pt x="208" y="160"/>
                    </a:cubicBezTo>
                    <a:cubicBezTo>
                      <a:pt x="209" y="161"/>
                      <a:pt x="210" y="161"/>
                      <a:pt x="211" y="161"/>
                    </a:cubicBezTo>
                    <a:cubicBezTo>
                      <a:pt x="211" y="161"/>
                      <a:pt x="213" y="160"/>
                      <a:pt x="213" y="160"/>
                    </a:cubicBezTo>
                    <a:cubicBezTo>
                      <a:pt x="214" y="160"/>
                      <a:pt x="215" y="161"/>
                      <a:pt x="216" y="160"/>
                    </a:cubicBezTo>
                    <a:cubicBezTo>
                      <a:pt x="216" y="160"/>
                      <a:pt x="214" y="158"/>
                      <a:pt x="217" y="159"/>
                    </a:cubicBezTo>
                    <a:cubicBezTo>
                      <a:pt x="219" y="159"/>
                      <a:pt x="221" y="159"/>
                      <a:pt x="223" y="158"/>
                    </a:cubicBezTo>
                    <a:cubicBezTo>
                      <a:pt x="228" y="157"/>
                      <a:pt x="232" y="156"/>
                      <a:pt x="237" y="154"/>
                    </a:cubicBezTo>
                    <a:cubicBezTo>
                      <a:pt x="238" y="153"/>
                      <a:pt x="254" y="143"/>
                      <a:pt x="255" y="143"/>
                    </a:cubicBezTo>
                    <a:cubicBezTo>
                      <a:pt x="254" y="143"/>
                      <a:pt x="247" y="143"/>
                      <a:pt x="246" y="143"/>
                    </a:cubicBezTo>
                    <a:cubicBezTo>
                      <a:pt x="244" y="142"/>
                      <a:pt x="242" y="141"/>
                      <a:pt x="240" y="141"/>
                    </a:cubicBezTo>
                    <a:cubicBezTo>
                      <a:pt x="238" y="141"/>
                      <a:pt x="236" y="142"/>
                      <a:pt x="235" y="142"/>
                    </a:cubicBezTo>
                    <a:cubicBezTo>
                      <a:pt x="233" y="143"/>
                      <a:pt x="233" y="141"/>
                      <a:pt x="232" y="142"/>
                    </a:cubicBezTo>
                    <a:cubicBezTo>
                      <a:pt x="231" y="142"/>
                      <a:pt x="230" y="144"/>
                      <a:pt x="229" y="144"/>
                    </a:cubicBezTo>
                    <a:cubicBezTo>
                      <a:pt x="225" y="144"/>
                      <a:pt x="232" y="140"/>
                      <a:pt x="233" y="141"/>
                    </a:cubicBezTo>
                    <a:cubicBezTo>
                      <a:pt x="232" y="140"/>
                      <a:pt x="229" y="141"/>
                      <a:pt x="228" y="141"/>
                    </a:cubicBezTo>
                    <a:cubicBezTo>
                      <a:pt x="225" y="141"/>
                      <a:pt x="223" y="140"/>
                      <a:pt x="221" y="140"/>
                    </a:cubicBezTo>
                    <a:cubicBezTo>
                      <a:pt x="222" y="140"/>
                      <a:pt x="225" y="138"/>
                      <a:pt x="226" y="137"/>
                    </a:cubicBezTo>
                    <a:cubicBezTo>
                      <a:pt x="226" y="134"/>
                      <a:pt x="228" y="135"/>
                      <a:pt x="229" y="136"/>
                    </a:cubicBezTo>
                    <a:cubicBezTo>
                      <a:pt x="231" y="136"/>
                      <a:pt x="239" y="134"/>
                      <a:pt x="240" y="133"/>
                    </a:cubicBezTo>
                    <a:cubicBezTo>
                      <a:pt x="240" y="132"/>
                      <a:pt x="235" y="131"/>
                      <a:pt x="234" y="130"/>
                    </a:cubicBezTo>
                    <a:cubicBezTo>
                      <a:pt x="235" y="131"/>
                      <a:pt x="239" y="132"/>
                      <a:pt x="240" y="132"/>
                    </a:cubicBezTo>
                    <a:cubicBezTo>
                      <a:pt x="241" y="133"/>
                      <a:pt x="245" y="133"/>
                      <a:pt x="245" y="135"/>
                    </a:cubicBezTo>
                    <a:cubicBezTo>
                      <a:pt x="244" y="138"/>
                      <a:pt x="246" y="139"/>
                      <a:pt x="248" y="139"/>
                    </a:cubicBezTo>
                    <a:cubicBezTo>
                      <a:pt x="248" y="139"/>
                      <a:pt x="254" y="139"/>
                      <a:pt x="253" y="138"/>
                    </a:cubicBezTo>
                    <a:cubicBezTo>
                      <a:pt x="253" y="138"/>
                      <a:pt x="253" y="140"/>
                      <a:pt x="254" y="140"/>
                    </a:cubicBezTo>
                    <a:cubicBezTo>
                      <a:pt x="256" y="139"/>
                      <a:pt x="257" y="136"/>
                      <a:pt x="257" y="134"/>
                    </a:cubicBezTo>
                    <a:cubicBezTo>
                      <a:pt x="257" y="133"/>
                      <a:pt x="257" y="129"/>
                      <a:pt x="255" y="130"/>
                    </a:cubicBezTo>
                    <a:cubicBezTo>
                      <a:pt x="253" y="132"/>
                      <a:pt x="254" y="130"/>
                      <a:pt x="253" y="129"/>
                    </a:cubicBezTo>
                    <a:cubicBezTo>
                      <a:pt x="251" y="127"/>
                      <a:pt x="248" y="126"/>
                      <a:pt x="245" y="124"/>
                    </a:cubicBezTo>
                    <a:cubicBezTo>
                      <a:pt x="244" y="123"/>
                      <a:pt x="243" y="123"/>
                      <a:pt x="242" y="122"/>
                    </a:cubicBezTo>
                    <a:cubicBezTo>
                      <a:pt x="242" y="122"/>
                      <a:pt x="238" y="123"/>
                      <a:pt x="238" y="124"/>
                    </a:cubicBezTo>
                    <a:cubicBezTo>
                      <a:pt x="238" y="124"/>
                      <a:pt x="239" y="123"/>
                      <a:pt x="238" y="123"/>
                    </a:cubicBezTo>
                    <a:cubicBezTo>
                      <a:pt x="238" y="123"/>
                      <a:pt x="237" y="122"/>
                      <a:pt x="237" y="122"/>
                    </a:cubicBezTo>
                    <a:cubicBezTo>
                      <a:pt x="237" y="121"/>
                      <a:pt x="241" y="122"/>
                      <a:pt x="241" y="121"/>
                    </a:cubicBezTo>
                    <a:cubicBezTo>
                      <a:pt x="241" y="119"/>
                      <a:pt x="241" y="118"/>
                      <a:pt x="238" y="118"/>
                    </a:cubicBezTo>
                    <a:cubicBezTo>
                      <a:pt x="236" y="119"/>
                      <a:pt x="235" y="121"/>
                      <a:pt x="233" y="119"/>
                    </a:cubicBezTo>
                    <a:cubicBezTo>
                      <a:pt x="233" y="119"/>
                      <a:pt x="229" y="119"/>
                      <a:pt x="229" y="118"/>
                    </a:cubicBezTo>
                    <a:cubicBezTo>
                      <a:pt x="229" y="116"/>
                      <a:pt x="234" y="119"/>
                      <a:pt x="234" y="119"/>
                    </a:cubicBezTo>
                    <a:cubicBezTo>
                      <a:pt x="235" y="119"/>
                      <a:pt x="240" y="118"/>
                      <a:pt x="240" y="117"/>
                    </a:cubicBezTo>
                    <a:cubicBezTo>
                      <a:pt x="241" y="117"/>
                      <a:pt x="236" y="115"/>
                      <a:pt x="235" y="115"/>
                    </a:cubicBezTo>
                    <a:cubicBezTo>
                      <a:pt x="233" y="115"/>
                      <a:pt x="230" y="115"/>
                      <a:pt x="228" y="116"/>
                    </a:cubicBezTo>
                    <a:cubicBezTo>
                      <a:pt x="229" y="116"/>
                      <a:pt x="233" y="113"/>
                      <a:pt x="233" y="114"/>
                    </a:cubicBezTo>
                    <a:cubicBezTo>
                      <a:pt x="233" y="113"/>
                      <a:pt x="229" y="113"/>
                      <a:pt x="229" y="112"/>
                    </a:cubicBezTo>
                    <a:cubicBezTo>
                      <a:pt x="232" y="113"/>
                      <a:pt x="235" y="115"/>
                      <a:pt x="238" y="113"/>
                    </a:cubicBezTo>
                    <a:cubicBezTo>
                      <a:pt x="238" y="113"/>
                      <a:pt x="241" y="112"/>
                      <a:pt x="241" y="111"/>
                    </a:cubicBezTo>
                    <a:cubicBezTo>
                      <a:pt x="240" y="110"/>
                      <a:pt x="238" y="109"/>
                      <a:pt x="238" y="108"/>
                    </a:cubicBezTo>
                    <a:cubicBezTo>
                      <a:pt x="238" y="109"/>
                      <a:pt x="241" y="110"/>
                      <a:pt x="242" y="110"/>
                    </a:cubicBezTo>
                    <a:cubicBezTo>
                      <a:pt x="244" y="111"/>
                      <a:pt x="243" y="109"/>
                      <a:pt x="245" y="109"/>
                    </a:cubicBezTo>
                    <a:cubicBezTo>
                      <a:pt x="246" y="109"/>
                      <a:pt x="254" y="111"/>
                      <a:pt x="254" y="111"/>
                    </a:cubicBezTo>
                    <a:cubicBezTo>
                      <a:pt x="253" y="111"/>
                      <a:pt x="246" y="110"/>
                      <a:pt x="246" y="110"/>
                    </a:cubicBezTo>
                    <a:cubicBezTo>
                      <a:pt x="248" y="114"/>
                      <a:pt x="254" y="113"/>
                      <a:pt x="257" y="113"/>
                    </a:cubicBezTo>
                    <a:cubicBezTo>
                      <a:pt x="258" y="112"/>
                      <a:pt x="261" y="113"/>
                      <a:pt x="262" y="112"/>
                    </a:cubicBezTo>
                    <a:cubicBezTo>
                      <a:pt x="265" y="111"/>
                      <a:pt x="264" y="109"/>
                      <a:pt x="262" y="108"/>
                    </a:cubicBezTo>
                    <a:cubicBezTo>
                      <a:pt x="261" y="107"/>
                      <a:pt x="258" y="106"/>
                      <a:pt x="257" y="106"/>
                    </a:cubicBezTo>
                    <a:cubicBezTo>
                      <a:pt x="256" y="106"/>
                      <a:pt x="257" y="109"/>
                      <a:pt x="257" y="110"/>
                    </a:cubicBezTo>
                    <a:cubicBezTo>
                      <a:pt x="256" y="109"/>
                      <a:pt x="256" y="108"/>
                      <a:pt x="255" y="107"/>
                    </a:cubicBezTo>
                    <a:cubicBezTo>
                      <a:pt x="255" y="106"/>
                      <a:pt x="254" y="107"/>
                      <a:pt x="253" y="106"/>
                    </a:cubicBezTo>
                    <a:cubicBezTo>
                      <a:pt x="254" y="107"/>
                      <a:pt x="256" y="101"/>
                      <a:pt x="256" y="100"/>
                    </a:cubicBezTo>
                    <a:cubicBezTo>
                      <a:pt x="256" y="100"/>
                      <a:pt x="257" y="103"/>
                      <a:pt x="257" y="103"/>
                    </a:cubicBezTo>
                    <a:cubicBezTo>
                      <a:pt x="257" y="105"/>
                      <a:pt x="257" y="106"/>
                      <a:pt x="258" y="106"/>
                    </a:cubicBezTo>
                    <a:cubicBezTo>
                      <a:pt x="261" y="106"/>
                      <a:pt x="263" y="105"/>
                      <a:pt x="265" y="105"/>
                    </a:cubicBezTo>
                    <a:cubicBezTo>
                      <a:pt x="266" y="105"/>
                      <a:pt x="272" y="103"/>
                      <a:pt x="270" y="101"/>
                    </a:cubicBezTo>
                    <a:cubicBezTo>
                      <a:pt x="268" y="100"/>
                      <a:pt x="267" y="102"/>
                      <a:pt x="266" y="101"/>
                    </a:cubicBezTo>
                    <a:cubicBezTo>
                      <a:pt x="266" y="100"/>
                      <a:pt x="266" y="100"/>
                      <a:pt x="266" y="99"/>
                    </a:cubicBezTo>
                    <a:cubicBezTo>
                      <a:pt x="267" y="98"/>
                      <a:pt x="266" y="97"/>
                      <a:pt x="265" y="97"/>
                    </a:cubicBezTo>
                    <a:cubicBezTo>
                      <a:pt x="265" y="96"/>
                      <a:pt x="262" y="96"/>
                      <a:pt x="261" y="96"/>
                    </a:cubicBezTo>
                    <a:cubicBezTo>
                      <a:pt x="259" y="96"/>
                      <a:pt x="258" y="98"/>
                      <a:pt x="256" y="96"/>
                    </a:cubicBezTo>
                    <a:cubicBezTo>
                      <a:pt x="260" y="99"/>
                      <a:pt x="262" y="91"/>
                      <a:pt x="266" y="95"/>
                    </a:cubicBezTo>
                    <a:cubicBezTo>
                      <a:pt x="267" y="97"/>
                      <a:pt x="269" y="94"/>
                      <a:pt x="269" y="92"/>
                    </a:cubicBezTo>
                    <a:cubicBezTo>
                      <a:pt x="269" y="91"/>
                      <a:pt x="266" y="88"/>
                      <a:pt x="266" y="88"/>
                    </a:cubicBezTo>
                    <a:cubicBezTo>
                      <a:pt x="266" y="87"/>
                      <a:pt x="269" y="90"/>
                      <a:pt x="269" y="91"/>
                    </a:cubicBezTo>
                    <a:cubicBezTo>
                      <a:pt x="269" y="92"/>
                      <a:pt x="271" y="90"/>
                      <a:pt x="270" y="88"/>
                    </a:cubicBezTo>
                    <a:cubicBezTo>
                      <a:pt x="269" y="87"/>
                      <a:pt x="267" y="85"/>
                      <a:pt x="266" y="84"/>
                    </a:cubicBezTo>
                    <a:cubicBezTo>
                      <a:pt x="264" y="84"/>
                      <a:pt x="261" y="85"/>
                      <a:pt x="259" y="84"/>
                    </a:cubicBezTo>
                    <a:cubicBezTo>
                      <a:pt x="258" y="83"/>
                      <a:pt x="258" y="81"/>
                      <a:pt x="256" y="81"/>
                    </a:cubicBezTo>
                    <a:cubicBezTo>
                      <a:pt x="256" y="80"/>
                      <a:pt x="252" y="81"/>
                      <a:pt x="253" y="80"/>
                    </a:cubicBezTo>
                    <a:cubicBezTo>
                      <a:pt x="254" y="78"/>
                      <a:pt x="254" y="77"/>
                      <a:pt x="256" y="79"/>
                    </a:cubicBezTo>
                    <a:cubicBezTo>
                      <a:pt x="258" y="81"/>
                      <a:pt x="260" y="78"/>
                      <a:pt x="262" y="77"/>
                    </a:cubicBezTo>
                    <a:cubicBezTo>
                      <a:pt x="265" y="75"/>
                      <a:pt x="271" y="81"/>
                      <a:pt x="274" y="78"/>
                    </a:cubicBezTo>
                    <a:cubicBezTo>
                      <a:pt x="275" y="77"/>
                      <a:pt x="275" y="72"/>
                      <a:pt x="272" y="73"/>
                    </a:cubicBezTo>
                    <a:cubicBezTo>
                      <a:pt x="271" y="73"/>
                      <a:pt x="270" y="74"/>
                      <a:pt x="269" y="73"/>
                    </a:cubicBezTo>
                    <a:cubicBezTo>
                      <a:pt x="267" y="73"/>
                      <a:pt x="265" y="72"/>
                      <a:pt x="263" y="70"/>
                    </a:cubicBezTo>
                    <a:cubicBezTo>
                      <a:pt x="260" y="68"/>
                      <a:pt x="271" y="71"/>
                      <a:pt x="271" y="70"/>
                    </a:cubicBezTo>
                    <a:cubicBezTo>
                      <a:pt x="270" y="68"/>
                      <a:pt x="265" y="67"/>
                      <a:pt x="263" y="66"/>
                    </a:cubicBezTo>
                    <a:cubicBezTo>
                      <a:pt x="260" y="65"/>
                      <a:pt x="260" y="66"/>
                      <a:pt x="259" y="68"/>
                    </a:cubicBezTo>
                    <a:cubicBezTo>
                      <a:pt x="259" y="69"/>
                      <a:pt x="257" y="70"/>
                      <a:pt x="256" y="69"/>
                    </a:cubicBezTo>
                    <a:cubicBezTo>
                      <a:pt x="255" y="69"/>
                      <a:pt x="258" y="65"/>
                      <a:pt x="258" y="64"/>
                    </a:cubicBezTo>
                    <a:cubicBezTo>
                      <a:pt x="258" y="63"/>
                      <a:pt x="259" y="61"/>
                      <a:pt x="260" y="60"/>
                    </a:cubicBezTo>
                    <a:cubicBezTo>
                      <a:pt x="260" y="59"/>
                      <a:pt x="260" y="57"/>
                      <a:pt x="261" y="57"/>
                    </a:cubicBezTo>
                    <a:cubicBezTo>
                      <a:pt x="262" y="57"/>
                      <a:pt x="264" y="57"/>
                      <a:pt x="265" y="56"/>
                    </a:cubicBezTo>
                    <a:cubicBezTo>
                      <a:pt x="265" y="56"/>
                      <a:pt x="270" y="51"/>
                      <a:pt x="270" y="52"/>
                    </a:cubicBezTo>
                    <a:cubicBezTo>
                      <a:pt x="270" y="52"/>
                      <a:pt x="268" y="51"/>
                      <a:pt x="268" y="51"/>
                    </a:cubicBezTo>
                    <a:cubicBezTo>
                      <a:pt x="268" y="50"/>
                      <a:pt x="268" y="49"/>
                      <a:pt x="268" y="48"/>
                    </a:cubicBezTo>
                    <a:cubicBezTo>
                      <a:pt x="268" y="46"/>
                      <a:pt x="269" y="46"/>
                      <a:pt x="271" y="46"/>
                    </a:cubicBezTo>
                    <a:cubicBezTo>
                      <a:pt x="273" y="46"/>
                      <a:pt x="281" y="43"/>
                      <a:pt x="276" y="43"/>
                    </a:cubicBezTo>
                    <a:cubicBezTo>
                      <a:pt x="273" y="43"/>
                      <a:pt x="268" y="42"/>
                      <a:pt x="266" y="44"/>
                    </a:cubicBezTo>
                    <a:cubicBezTo>
                      <a:pt x="265" y="45"/>
                      <a:pt x="265" y="47"/>
                      <a:pt x="263" y="46"/>
                    </a:cubicBezTo>
                    <a:cubicBezTo>
                      <a:pt x="261" y="45"/>
                      <a:pt x="263" y="43"/>
                      <a:pt x="264" y="42"/>
                    </a:cubicBezTo>
                    <a:cubicBezTo>
                      <a:pt x="266" y="39"/>
                      <a:pt x="270" y="41"/>
                      <a:pt x="273" y="41"/>
                    </a:cubicBezTo>
                    <a:cubicBezTo>
                      <a:pt x="277" y="41"/>
                      <a:pt x="281" y="42"/>
                      <a:pt x="283" y="38"/>
                    </a:cubicBezTo>
                    <a:cubicBezTo>
                      <a:pt x="284" y="38"/>
                      <a:pt x="280" y="37"/>
                      <a:pt x="280" y="37"/>
                    </a:cubicBezTo>
                    <a:cubicBezTo>
                      <a:pt x="278" y="36"/>
                      <a:pt x="276" y="37"/>
                      <a:pt x="274" y="37"/>
                    </a:cubicBezTo>
                    <a:cubicBezTo>
                      <a:pt x="272" y="37"/>
                      <a:pt x="271" y="36"/>
                      <a:pt x="269" y="36"/>
                    </a:cubicBezTo>
                    <a:cubicBezTo>
                      <a:pt x="268" y="36"/>
                      <a:pt x="266" y="36"/>
                      <a:pt x="265" y="36"/>
                    </a:cubicBezTo>
                    <a:cubicBezTo>
                      <a:pt x="266" y="37"/>
                      <a:pt x="269" y="36"/>
                      <a:pt x="271" y="36"/>
                    </a:cubicBezTo>
                    <a:cubicBezTo>
                      <a:pt x="274" y="36"/>
                      <a:pt x="276" y="35"/>
                      <a:pt x="279" y="35"/>
                    </a:cubicBezTo>
                    <a:cubicBezTo>
                      <a:pt x="283" y="36"/>
                      <a:pt x="285" y="34"/>
                      <a:pt x="288" y="34"/>
                    </a:cubicBezTo>
                    <a:cubicBezTo>
                      <a:pt x="289" y="34"/>
                      <a:pt x="291" y="34"/>
                      <a:pt x="291" y="33"/>
                    </a:cubicBezTo>
                    <a:cubicBezTo>
                      <a:pt x="291" y="33"/>
                      <a:pt x="289" y="31"/>
                      <a:pt x="290" y="31"/>
                    </a:cubicBezTo>
                    <a:cubicBezTo>
                      <a:pt x="295" y="30"/>
                      <a:pt x="300" y="29"/>
                      <a:pt x="304" y="26"/>
                    </a:cubicBezTo>
                    <a:cubicBezTo>
                      <a:pt x="305" y="25"/>
                      <a:pt x="301" y="24"/>
                      <a:pt x="301" y="24"/>
                    </a:cubicBezTo>
                    <a:cubicBezTo>
                      <a:pt x="298" y="23"/>
                      <a:pt x="295" y="22"/>
                      <a:pt x="293" y="22"/>
                    </a:cubicBezTo>
                    <a:cubicBezTo>
                      <a:pt x="287" y="21"/>
                      <a:pt x="282" y="20"/>
                      <a:pt x="277" y="25"/>
                    </a:cubicBezTo>
                    <a:cubicBezTo>
                      <a:pt x="275" y="28"/>
                      <a:pt x="273" y="26"/>
                      <a:pt x="269" y="26"/>
                    </a:cubicBezTo>
                    <a:cubicBezTo>
                      <a:pt x="268" y="26"/>
                      <a:pt x="264" y="29"/>
                      <a:pt x="265" y="26"/>
                    </a:cubicBezTo>
                    <a:cubicBezTo>
                      <a:pt x="265" y="24"/>
                      <a:pt x="260" y="27"/>
                      <a:pt x="259" y="28"/>
                    </a:cubicBezTo>
                    <a:cubicBezTo>
                      <a:pt x="257" y="29"/>
                      <a:pt x="255" y="30"/>
                      <a:pt x="253" y="31"/>
                    </a:cubicBezTo>
                    <a:cubicBezTo>
                      <a:pt x="252" y="31"/>
                      <a:pt x="244" y="37"/>
                      <a:pt x="244" y="37"/>
                    </a:cubicBezTo>
                    <a:cubicBezTo>
                      <a:pt x="242" y="35"/>
                      <a:pt x="264" y="22"/>
                      <a:pt x="251" y="19"/>
                    </a:cubicBezTo>
                    <a:cubicBezTo>
                      <a:pt x="246" y="19"/>
                      <a:pt x="247" y="22"/>
                      <a:pt x="243" y="24"/>
                    </a:cubicBezTo>
                    <a:cubicBezTo>
                      <a:pt x="240" y="25"/>
                      <a:pt x="238" y="25"/>
                      <a:pt x="235" y="26"/>
                    </a:cubicBezTo>
                    <a:cubicBezTo>
                      <a:pt x="234" y="26"/>
                      <a:pt x="229" y="28"/>
                      <a:pt x="228" y="28"/>
                    </a:cubicBezTo>
                    <a:cubicBezTo>
                      <a:pt x="226" y="25"/>
                      <a:pt x="233" y="24"/>
                      <a:pt x="235" y="24"/>
                    </a:cubicBezTo>
                    <a:cubicBezTo>
                      <a:pt x="235" y="23"/>
                      <a:pt x="241" y="22"/>
                      <a:pt x="238" y="21"/>
                    </a:cubicBezTo>
                    <a:cubicBezTo>
                      <a:pt x="235" y="20"/>
                      <a:pt x="232" y="20"/>
                      <a:pt x="229" y="20"/>
                    </a:cubicBezTo>
                    <a:cubicBezTo>
                      <a:pt x="221" y="20"/>
                      <a:pt x="213" y="21"/>
                      <a:pt x="205" y="23"/>
                    </a:cubicBezTo>
                    <a:cubicBezTo>
                      <a:pt x="205" y="23"/>
                      <a:pt x="202" y="25"/>
                      <a:pt x="201" y="24"/>
                    </a:cubicBezTo>
                    <a:cubicBezTo>
                      <a:pt x="201" y="22"/>
                      <a:pt x="200" y="22"/>
                      <a:pt x="202" y="22"/>
                    </a:cubicBezTo>
                    <a:cubicBezTo>
                      <a:pt x="206" y="20"/>
                      <a:pt x="210" y="19"/>
                      <a:pt x="214" y="18"/>
                    </a:cubicBezTo>
                    <a:cubicBezTo>
                      <a:pt x="221" y="17"/>
                      <a:pt x="229" y="18"/>
                      <a:pt x="237" y="18"/>
                    </a:cubicBezTo>
                    <a:cubicBezTo>
                      <a:pt x="239" y="18"/>
                      <a:pt x="241" y="18"/>
                      <a:pt x="243" y="18"/>
                    </a:cubicBezTo>
                    <a:cubicBezTo>
                      <a:pt x="247" y="16"/>
                      <a:pt x="252" y="16"/>
                      <a:pt x="256" y="14"/>
                    </a:cubicBezTo>
                    <a:cubicBezTo>
                      <a:pt x="258" y="14"/>
                      <a:pt x="259" y="13"/>
                      <a:pt x="256" y="12"/>
                    </a:cubicBezTo>
                    <a:cubicBezTo>
                      <a:pt x="254" y="11"/>
                      <a:pt x="250" y="10"/>
                      <a:pt x="248" y="11"/>
                    </a:cubicBezTo>
                    <a:cubicBezTo>
                      <a:pt x="246" y="11"/>
                      <a:pt x="246" y="10"/>
                      <a:pt x="244" y="9"/>
                    </a:cubicBezTo>
                    <a:cubicBezTo>
                      <a:pt x="242" y="9"/>
                      <a:pt x="240" y="11"/>
                      <a:pt x="238" y="11"/>
                    </a:cubicBezTo>
                    <a:cubicBezTo>
                      <a:pt x="238" y="11"/>
                      <a:pt x="240" y="8"/>
                      <a:pt x="241" y="8"/>
                    </a:cubicBezTo>
                    <a:cubicBezTo>
                      <a:pt x="242" y="6"/>
                      <a:pt x="238" y="6"/>
                      <a:pt x="237" y="6"/>
                    </a:cubicBezTo>
                    <a:cubicBezTo>
                      <a:pt x="231" y="7"/>
                      <a:pt x="226" y="7"/>
                      <a:pt x="220" y="6"/>
                    </a:cubicBezTo>
                    <a:cubicBezTo>
                      <a:pt x="215" y="6"/>
                      <a:pt x="211" y="8"/>
                      <a:pt x="206" y="8"/>
                    </a:cubicBezTo>
                    <a:cubicBezTo>
                      <a:pt x="204" y="8"/>
                      <a:pt x="201" y="8"/>
                      <a:pt x="199" y="8"/>
                    </a:cubicBezTo>
                    <a:cubicBezTo>
                      <a:pt x="197" y="9"/>
                      <a:pt x="194" y="8"/>
                      <a:pt x="193" y="9"/>
                    </a:cubicBezTo>
                    <a:cubicBezTo>
                      <a:pt x="196" y="8"/>
                      <a:pt x="199" y="8"/>
                      <a:pt x="202" y="7"/>
                    </a:cubicBezTo>
                    <a:cubicBezTo>
                      <a:pt x="207" y="7"/>
                      <a:pt x="211" y="6"/>
                      <a:pt x="215" y="6"/>
                    </a:cubicBezTo>
                    <a:cubicBezTo>
                      <a:pt x="217" y="6"/>
                      <a:pt x="237" y="6"/>
                      <a:pt x="237" y="4"/>
                    </a:cubicBezTo>
                    <a:cubicBezTo>
                      <a:pt x="236" y="4"/>
                      <a:pt x="233" y="3"/>
                      <a:pt x="232" y="2"/>
                    </a:cubicBezTo>
                    <a:cubicBezTo>
                      <a:pt x="229" y="2"/>
                      <a:pt x="227" y="2"/>
                      <a:pt x="224" y="2"/>
                    </a:cubicBezTo>
                    <a:cubicBezTo>
                      <a:pt x="220" y="2"/>
                      <a:pt x="216" y="1"/>
                      <a:pt x="213" y="0"/>
                    </a:cubicBezTo>
                    <a:cubicBezTo>
                      <a:pt x="206" y="0"/>
                      <a:pt x="200" y="0"/>
                      <a:pt x="194" y="0"/>
                    </a:cubicBezTo>
                    <a:cubicBezTo>
                      <a:pt x="191" y="1"/>
                      <a:pt x="188" y="1"/>
                      <a:pt x="185" y="1"/>
                    </a:cubicBezTo>
                    <a:cubicBezTo>
                      <a:pt x="184" y="1"/>
                      <a:pt x="183" y="3"/>
                      <a:pt x="183" y="3"/>
                    </a:cubicBezTo>
                    <a:cubicBezTo>
                      <a:pt x="181" y="3"/>
                      <a:pt x="179" y="2"/>
                      <a:pt x="177" y="2"/>
                    </a:cubicBezTo>
                    <a:cubicBezTo>
                      <a:pt x="176" y="2"/>
                      <a:pt x="175" y="3"/>
                      <a:pt x="173" y="3"/>
                    </a:cubicBezTo>
                    <a:cubicBezTo>
                      <a:pt x="171" y="3"/>
                      <a:pt x="171" y="4"/>
                      <a:pt x="173" y="4"/>
                    </a:cubicBezTo>
                    <a:cubicBezTo>
                      <a:pt x="176" y="5"/>
                      <a:pt x="179" y="5"/>
                      <a:pt x="181" y="6"/>
                    </a:cubicBezTo>
                    <a:cubicBezTo>
                      <a:pt x="180" y="5"/>
                      <a:pt x="174" y="7"/>
                      <a:pt x="173" y="8"/>
                    </a:cubicBezTo>
                    <a:cubicBezTo>
                      <a:pt x="173" y="8"/>
                      <a:pt x="170" y="8"/>
                      <a:pt x="170" y="8"/>
                    </a:cubicBezTo>
                    <a:cubicBezTo>
                      <a:pt x="170" y="8"/>
                      <a:pt x="172" y="10"/>
                      <a:pt x="172" y="10"/>
                    </a:cubicBezTo>
                    <a:cubicBezTo>
                      <a:pt x="171" y="10"/>
                      <a:pt x="169" y="9"/>
                      <a:pt x="168" y="8"/>
                    </a:cubicBezTo>
                    <a:cubicBezTo>
                      <a:pt x="167" y="7"/>
                      <a:pt x="164" y="8"/>
                      <a:pt x="163" y="8"/>
                    </a:cubicBezTo>
                    <a:cubicBezTo>
                      <a:pt x="160" y="7"/>
                      <a:pt x="157" y="6"/>
                      <a:pt x="154" y="5"/>
                    </a:cubicBezTo>
                    <a:cubicBezTo>
                      <a:pt x="152" y="4"/>
                      <a:pt x="150" y="6"/>
                      <a:pt x="147" y="6"/>
                    </a:cubicBezTo>
                    <a:cubicBezTo>
                      <a:pt x="146" y="6"/>
                      <a:pt x="140" y="5"/>
                      <a:pt x="140" y="7"/>
                    </a:cubicBezTo>
                    <a:cubicBezTo>
                      <a:pt x="139" y="7"/>
                      <a:pt x="153" y="9"/>
                      <a:pt x="155" y="10"/>
                    </a:cubicBezTo>
                    <a:cubicBezTo>
                      <a:pt x="158" y="10"/>
                      <a:pt x="161" y="10"/>
                      <a:pt x="163" y="11"/>
                    </a:cubicBezTo>
                    <a:cubicBezTo>
                      <a:pt x="164" y="11"/>
                      <a:pt x="165" y="11"/>
                      <a:pt x="166" y="12"/>
                    </a:cubicBezTo>
                    <a:cubicBezTo>
                      <a:pt x="166" y="12"/>
                      <a:pt x="166" y="15"/>
                      <a:pt x="166" y="15"/>
                    </a:cubicBezTo>
                    <a:cubicBezTo>
                      <a:pt x="166" y="16"/>
                      <a:pt x="165" y="14"/>
                      <a:pt x="165" y="13"/>
                    </a:cubicBezTo>
                    <a:cubicBezTo>
                      <a:pt x="164" y="12"/>
                      <a:pt x="161" y="12"/>
                      <a:pt x="160" y="11"/>
                    </a:cubicBezTo>
                    <a:cubicBezTo>
                      <a:pt x="160" y="11"/>
                      <a:pt x="157" y="11"/>
                      <a:pt x="157" y="11"/>
                    </a:cubicBezTo>
                    <a:cubicBezTo>
                      <a:pt x="157" y="12"/>
                      <a:pt x="158" y="14"/>
                      <a:pt x="158" y="14"/>
                    </a:cubicBezTo>
                    <a:cubicBezTo>
                      <a:pt x="156" y="14"/>
                      <a:pt x="155" y="11"/>
                      <a:pt x="154" y="11"/>
                    </a:cubicBezTo>
                    <a:cubicBezTo>
                      <a:pt x="152" y="11"/>
                      <a:pt x="150" y="11"/>
                      <a:pt x="148" y="10"/>
                    </a:cubicBezTo>
                    <a:cubicBezTo>
                      <a:pt x="147" y="10"/>
                      <a:pt x="139" y="10"/>
                      <a:pt x="139" y="10"/>
                    </a:cubicBezTo>
                    <a:cubicBezTo>
                      <a:pt x="138" y="12"/>
                      <a:pt x="151" y="17"/>
                      <a:pt x="151" y="17"/>
                    </a:cubicBezTo>
                    <a:cubicBezTo>
                      <a:pt x="151" y="18"/>
                      <a:pt x="146" y="17"/>
                      <a:pt x="146" y="17"/>
                    </a:cubicBezTo>
                    <a:cubicBezTo>
                      <a:pt x="143" y="17"/>
                      <a:pt x="142" y="16"/>
                      <a:pt x="143" y="19"/>
                    </a:cubicBezTo>
                    <a:cubicBezTo>
                      <a:pt x="142" y="19"/>
                      <a:pt x="141" y="18"/>
                      <a:pt x="140" y="17"/>
                    </a:cubicBezTo>
                    <a:cubicBezTo>
                      <a:pt x="140" y="16"/>
                      <a:pt x="142" y="17"/>
                      <a:pt x="143" y="16"/>
                    </a:cubicBezTo>
                    <a:cubicBezTo>
                      <a:pt x="143" y="16"/>
                      <a:pt x="141" y="14"/>
                      <a:pt x="140" y="14"/>
                    </a:cubicBezTo>
                    <a:cubicBezTo>
                      <a:pt x="138" y="13"/>
                      <a:pt x="136" y="12"/>
                      <a:pt x="133" y="12"/>
                    </a:cubicBezTo>
                    <a:cubicBezTo>
                      <a:pt x="132" y="12"/>
                      <a:pt x="130" y="11"/>
                      <a:pt x="129" y="12"/>
                    </a:cubicBezTo>
                    <a:cubicBezTo>
                      <a:pt x="128" y="12"/>
                      <a:pt x="131" y="15"/>
                      <a:pt x="131" y="15"/>
                    </a:cubicBezTo>
                    <a:cubicBezTo>
                      <a:pt x="134" y="17"/>
                      <a:pt x="138" y="17"/>
                      <a:pt x="142" y="20"/>
                    </a:cubicBezTo>
                    <a:cubicBezTo>
                      <a:pt x="143" y="20"/>
                      <a:pt x="144" y="21"/>
                      <a:pt x="143" y="22"/>
                    </a:cubicBezTo>
                    <a:cubicBezTo>
                      <a:pt x="141" y="24"/>
                      <a:pt x="139" y="22"/>
                      <a:pt x="137" y="21"/>
                    </a:cubicBezTo>
                    <a:cubicBezTo>
                      <a:pt x="132" y="18"/>
                      <a:pt x="126" y="16"/>
                      <a:pt x="120" y="15"/>
                    </a:cubicBezTo>
                    <a:cubicBezTo>
                      <a:pt x="117" y="14"/>
                      <a:pt x="114" y="13"/>
                      <a:pt x="111" y="14"/>
                    </a:cubicBezTo>
                    <a:cubicBezTo>
                      <a:pt x="110" y="14"/>
                      <a:pt x="113" y="17"/>
                      <a:pt x="113" y="18"/>
                    </a:cubicBezTo>
                    <a:cubicBezTo>
                      <a:pt x="113" y="18"/>
                      <a:pt x="117" y="21"/>
                      <a:pt x="117" y="21"/>
                    </a:cubicBezTo>
                    <a:cubicBezTo>
                      <a:pt x="117" y="22"/>
                      <a:pt x="111" y="21"/>
                      <a:pt x="111" y="21"/>
                    </a:cubicBezTo>
                    <a:cubicBezTo>
                      <a:pt x="111" y="23"/>
                      <a:pt x="115" y="22"/>
                      <a:pt x="115" y="24"/>
                    </a:cubicBezTo>
                    <a:cubicBezTo>
                      <a:pt x="115" y="24"/>
                      <a:pt x="111" y="23"/>
                      <a:pt x="110" y="22"/>
                    </a:cubicBezTo>
                    <a:cubicBezTo>
                      <a:pt x="108" y="21"/>
                      <a:pt x="106" y="21"/>
                      <a:pt x="103" y="20"/>
                    </a:cubicBezTo>
                    <a:cubicBezTo>
                      <a:pt x="101" y="19"/>
                      <a:pt x="101" y="20"/>
                      <a:pt x="101" y="22"/>
                    </a:cubicBezTo>
                    <a:cubicBezTo>
                      <a:pt x="100" y="23"/>
                      <a:pt x="99" y="23"/>
                      <a:pt x="98" y="23"/>
                    </a:cubicBezTo>
                    <a:cubicBezTo>
                      <a:pt x="98" y="24"/>
                      <a:pt x="98" y="26"/>
                      <a:pt x="97" y="26"/>
                    </a:cubicBezTo>
                    <a:cubicBezTo>
                      <a:pt x="97" y="27"/>
                      <a:pt x="97" y="24"/>
                      <a:pt x="97" y="23"/>
                    </a:cubicBezTo>
                    <a:cubicBezTo>
                      <a:pt x="97" y="22"/>
                      <a:pt x="98" y="21"/>
                      <a:pt x="98" y="20"/>
                    </a:cubicBezTo>
                    <a:cubicBezTo>
                      <a:pt x="97" y="16"/>
                      <a:pt x="93" y="16"/>
                      <a:pt x="90" y="16"/>
                    </a:cubicBezTo>
                    <a:cubicBezTo>
                      <a:pt x="86" y="17"/>
                      <a:pt x="82" y="18"/>
                      <a:pt x="78" y="18"/>
                    </a:cubicBezTo>
                    <a:cubicBezTo>
                      <a:pt x="77" y="19"/>
                      <a:pt x="75" y="19"/>
                      <a:pt x="74" y="19"/>
                    </a:cubicBezTo>
                    <a:cubicBezTo>
                      <a:pt x="74" y="19"/>
                      <a:pt x="69" y="20"/>
                      <a:pt x="69" y="20"/>
                    </a:cubicBezTo>
                    <a:cubicBezTo>
                      <a:pt x="70" y="21"/>
                      <a:pt x="72" y="21"/>
                      <a:pt x="73" y="21"/>
                    </a:cubicBezTo>
                    <a:cubicBezTo>
                      <a:pt x="74" y="22"/>
                      <a:pt x="75" y="23"/>
                      <a:pt x="77" y="24"/>
                    </a:cubicBezTo>
                    <a:cubicBezTo>
                      <a:pt x="77" y="24"/>
                      <a:pt x="81" y="27"/>
                      <a:pt x="81" y="27"/>
                    </a:cubicBezTo>
                    <a:cubicBezTo>
                      <a:pt x="80" y="27"/>
                      <a:pt x="76" y="25"/>
                      <a:pt x="75" y="25"/>
                    </a:cubicBezTo>
                    <a:cubicBezTo>
                      <a:pt x="73" y="24"/>
                      <a:pt x="72" y="22"/>
                      <a:pt x="70" y="22"/>
                    </a:cubicBezTo>
                    <a:cubicBezTo>
                      <a:pt x="67" y="21"/>
                      <a:pt x="64" y="22"/>
                      <a:pt x="61" y="22"/>
                    </a:cubicBezTo>
                    <a:cubicBezTo>
                      <a:pt x="58" y="23"/>
                      <a:pt x="58" y="22"/>
                      <a:pt x="60" y="25"/>
                    </a:cubicBezTo>
                    <a:cubicBezTo>
                      <a:pt x="60" y="26"/>
                      <a:pt x="60" y="29"/>
                      <a:pt x="60" y="30"/>
                    </a:cubicBezTo>
                    <a:cubicBezTo>
                      <a:pt x="60" y="32"/>
                      <a:pt x="56" y="30"/>
                      <a:pt x="55" y="30"/>
                    </a:cubicBezTo>
                    <a:cubicBezTo>
                      <a:pt x="54" y="30"/>
                      <a:pt x="51" y="28"/>
                      <a:pt x="50" y="30"/>
                    </a:cubicBezTo>
                    <a:cubicBezTo>
                      <a:pt x="49" y="31"/>
                      <a:pt x="50" y="34"/>
                      <a:pt x="50" y="34"/>
                    </a:cubicBezTo>
                    <a:cubicBezTo>
                      <a:pt x="49" y="35"/>
                      <a:pt x="48" y="33"/>
                      <a:pt x="47" y="32"/>
                    </a:cubicBezTo>
                    <a:cubicBezTo>
                      <a:pt x="45" y="31"/>
                      <a:pt x="43" y="31"/>
                      <a:pt x="42" y="32"/>
                    </a:cubicBezTo>
                    <a:cubicBezTo>
                      <a:pt x="39" y="34"/>
                      <a:pt x="36" y="36"/>
                      <a:pt x="32" y="37"/>
                    </a:cubicBezTo>
                    <a:cubicBezTo>
                      <a:pt x="31" y="38"/>
                      <a:pt x="34" y="37"/>
                      <a:pt x="32" y="37"/>
                    </a:cubicBezTo>
                    <a:close/>
                  </a:path>
                </a:pathLst>
              </a:custGeom>
              <a:solidFill>
                <a:schemeClr val="tx2">
                  <a:lumMod val="90000"/>
                </a:schemeClr>
              </a:solid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392" name="Freeform 785">
                <a:extLst>
                  <a:ext uri="{FF2B5EF4-FFF2-40B4-BE49-F238E27FC236}">
                    <a16:creationId xmlns:a16="http://schemas.microsoft.com/office/drawing/2014/main" id="{9072000D-6184-12F3-86C0-A9E39A86DCF3}"/>
                  </a:ext>
                </a:extLst>
              </p:cNvPr>
              <p:cNvSpPr>
                <a:spLocks/>
              </p:cNvSpPr>
              <p:nvPr/>
            </p:nvSpPr>
            <p:spPr bwMode="auto">
              <a:xfrm>
                <a:off x="5338676" y="1677076"/>
                <a:ext cx="35765" cy="22709"/>
              </a:xfrm>
              <a:custGeom>
                <a:avLst/>
                <a:gdLst>
                  <a:gd name="T0" fmla="*/ 1 w 7"/>
                  <a:gd name="T1" fmla="*/ 0 h 4"/>
                  <a:gd name="T2" fmla="*/ 1 w 7"/>
                  <a:gd name="T3" fmla="*/ 4 h 4"/>
                  <a:gd name="T4" fmla="*/ 5 w 7"/>
                  <a:gd name="T5" fmla="*/ 4 h 4"/>
                  <a:gd name="T6" fmla="*/ 1 w 7"/>
                  <a:gd name="T7" fmla="*/ 0 h 4"/>
                  <a:gd name="T8" fmla="*/ 1 w 7"/>
                  <a:gd name="T9" fmla="*/ 0 h 4"/>
                </a:gdLst>
                <a:ahLst/>
                <a:cxnLst>
                  <a:cxn ang="0">
                    <a:pos x="T0" y="T1"/>
                  </a:cxn>
                  <a:cxn ang="0">
                    <a:pos x="T2" y="T3"/>
                  </a:cxn>
                  <a:cxn ang="0">
                    <a:pos x="T4" y="T5"/>
                  </a:cxn>
                  <a:cxn ang="0">
                    <a:pos x="T6" y="T7"/>
                  </a:cxn>
                  <a:cxn ang="0">
                    <a:pos x="T8" y="T9"/>
                  </a:cxn>
                </a:cxnLst>
                <a:rect l="0" t="0" r="r" b="b"/>
                <a:pathLst>
                  <a:path w="7" h="4">
                    <a:moveTo>
                      <a:pt x="1" y="0"/>
                    </a:moveTo>
                    <a:cubicBezTo>
                      <a:pt x="0" y="1"/>
                      <a:pt x="0" y="3"/>
                      <a:pt x="1" y="4"/>
                    </a:cubicBezTo>
                    <a:cubicBezTo>
                      <a:pt x="2" y="4"/>
                      <a:pt x="3" y="4"/>
                      <a:pt x="5" y="4"/>
                    </a:cubicBezTo>
                    <a:cubicBezTo>
                      <a:pt x="7" y="4"/>
                      <a:pt x="1" y="0"/>
                      <a:pt x="1" y="0"/>
                    </a:cubicBezTo>
                    <a:cubicBezTo>
                      <a:pt x="0" y="1"/>
                      <a:pt x="1" y="0"/>
                      <a:pt x="1" y="0"/>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393" name="Freeform 787">
                <a:extLst>
                  <a:ext uri="{FF2B5EF4-FFF2-40B4-BE49-F238E27FC236}">
                    <a16:creationId xmlns:a16="http://schemas.microsoft.com/office/drawing/2014/main" id="{D989CEE9-539A-B694-F253-CF17397822EB}"/>
                  </a:ext>
                </a:extLst>
              </p:cNvPr>
              <p:cNvSpPr>
                <a:spLocks/>
              </p:cNvSpPr>
              <p:nvPr/>
            </p:nvSpPr>
            <p:spPr bwMode="auto">
              <a:xfrm>
                <a:off x="5175945" y="1788728"/>
                <a:ext cx="46495" cy="17033"/>
              </a:xfrm>
              <a:custGeom>
                <a:avLst/>
                <a:gdLst>
                  <a:gd name="T0" fmla="*/ 8 w 9"/>
                  <a:gd name="T1" fmla="*/ 1 h 3"/>
                  <a:gd name="T2" fmla="*/ 5 w 9"/>
                  <a:gd name="T3" fmla="*/ 0 h 3"/>
                  <a:gd name="T4" fmla="*/ 0 w 9"/>
                  <a:gd name="T5" fmla="*/ 0 h 3"/>
                  <a:gd name="T6" fmla="*/ 8 w 9"/>
                  <a:gd name="T7" fmla="*/ 1 h 3"/>
                  <a:gd name="T8" fmla="*/ 8 w 9"/>
                  <a:gd name="T9" fmla="*/ 1 h 3"/>
                </a:gdLst>
                <a:ahLst/>
                <a:cxnLst>
                  <a:cxn ang="0">
                    <a:pos x="T0" y="T1"/>
                  </a:cxn>
                  <a:cxn ang="0">
                    <a:pos x="T2" y="T3"/>
                  </a:cxn>
                  <a:cxn ang="0">
                    <a:pos x="T4" y="T5"/>
                  </a:cxn>
                  <a:cxn ang="0">
                    <a:pos x="T6" y="T7"/>
                  </a:cxn>
                  <a:cxn ang="0">
                    <a:pos x="T8" y="T9"/>
                  </a:cxn>
                </a:cxnLst>
                <a:rect l="0" t="0" r="r" b="b"/>
                <a:pathLst>
                  <a:path w="9" h="3">
                    <a:moveTo>
                      <a:pt x="8" y="1"/>
                    </a:moveTo>
                    <a:cubicBezTo>
                      <a:pt x="9" y="1"/>
                      <a:pt x="5" y="0"/>
                      <a:pt x="5" y="0"/>
                    </a:cubicBezTo>
                    <a:cubicBezTo>
                      <a:pt x="3" y="0"/>
                      <a:pt x="1" y="0"/>
                      <a:pt x="0" y="0"/>
                    </a:cubicBezTo>
                    <a:cubicBezTo>
                      <a:pt x="2" y="0"/>
                      <a:pt x="6" y="3"/>
                      <a:pt x="8" y="1"/>
                    </a:cubicBezTo>
                    <a:cubicBezTo>
                      <a:pt x="9" y="1"/>
                      <a:pt x="7" y="2"/>
                      <a:pt x="8" y="1"/>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394" name="Freeform 526">
                <a:extLst>
                  <a:ext uri="{FF2B5EF4-FFF2-40B4-BE49-F238E27FC236}">
                    <a16:creationId xmlns:a16="http://schemas.microsoft.com/office/drawing/2014/main" id="{3DD57751-A0CA-2646-AD52-144DCCCB8DFE}"/>
                  </a:ext>
                </a:extLst>
              </p:cNvPr>
              <p:cNvSpPr>
                <a:spLocks/>
              </p:cNvSpPr>
              <p:nvPr/>
            </p:nvSpPr>
            <p:spPr bwMode="auto">
              <a:xfrm>
                <a:off x="4065439" y="3800311"/>
                <a:ext cx="51859" cy="22709"/>
              </a:xfrm>
              <a:custGeom>
                <a:avLst/>
                <a:gdLst>
                  <a:gd name="T0" fmla="*/ 9 w 10"/>
                  <a:gd name="T1" fmla="*/ 2 h 4"/>
                  <a:gd name="T2" fmla="*/ 4 w 10"/>
                  <a:gd name="T3" fmla="*/ 0 h 4"/>
                  <a:gd name="T4" fmla="*/ 1 w 10"/>
                  <a:gd name="T5" fmla="*/ 3 h 4"/>
                  <a:gd name="T6" fmla="*/ 9 w 10"/>
                  <a:gd name="T7" fmla="*/ 2 h 4"/>
                  <a:gd name="T8" fmla="*/ 9 w 10"/>
                  <a:gd name="T9" fmla="*/ 2 h 4"/>
                </a:gdLst>
                <a:ahLst/>
                <a:cxnLst>
                  <a:cxn ang="0">
                    <a:pos x="T0" y="T1"/>
                  </a:cxn>
                  <a:cxn ang="0">
                    <a:pos x="T2" y="T3"/>
                  </a:cxn>
                  <a:cxn ang="0">
                    <a:pos x="T4" y="T5"/>
                  </a:cxn>
                  <a:cxn ang="0">
                    <a:pos x="T6" y="T7"/>
                  </a:cxn>
                  <a:cxn ang="0">
                    <a:pos x="T8" y="T9"/>
                  </a:cxn>
                </a:cxnLst>
                <a:rect l="0" t="0" r="r" b="b"/>
                <a:pathLst>
                  <a:path w="10" h="4">
                    <a:moveTo>
                      <a:pt x="9" y="2"/>
                    </a:moveTo>
                    <a:cubicBezTo>
                      <a:pt x="7" y="1"/>
                      <a:pt x="6" y="0"/>
                      <a:pt x="4" y="0"/>
                    </a:cubicBezTo>
                    <a:cubicBezTo>
                      <a:pt x="3" y="0"/>
                      <a:pt x="0" y="1"/>
                      <a:pt x="1" y="3"/>
                    </a:cubicBezTo>
                    <a:cubicBezTo>
                      <a:pt x="2" y="4"/>
                      <a:pt x="9" y="2"/>
                      <a:pt x="9" y="2"/>
                    </a:cubicBezTo>
                    <a:cubicBezTo>
                      <a:pt x="6" y="1"/>
                      <a:pt x="10" y="3"/>
                      <a:pt x="9" y="2"/>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395" name="Freeform 527">
                <a:extLst>
                  <a:ext uri="{FF2B5EF4-FFF2-40B4-BE49-F238E27FC236}">
                    <a16:creationId xmlns:a16="http://schemas.microsoft.com/office/drawing/2014/main" id="{C2EC9728-D6C0-C7DF-5674-C14A6936D8C3}"/>
                  </a:ext>
                </a:extLst>
              </p:cNvPr>
              <p:cNvSpPr>
                <a:spLocks/>
              </p:cNvSpPr>
              <p:nvPr/>
            </p:nvSpPr>
            <p:spPr bwMode="auto">
              <a:xfrm>
                <a:off x="3770376" y="3794633"/>
                <a:ext cx="59013" cy="28387"/>
              </a:xfrm>
              <a:custGeom>
                <a:avLst/>
                <a:gdLst>
                  <a:gd name="T0" fmla="*/ 10 w 11"/>
                  <a:gd name="T1" fmla="*/ 4 h 5"/>
                  <a:gd name="T2" fmla="*/ 0 w 11"/>
                  <a:gd name="T3" fmla="*/ 2 h 5"/>
                  <a:gd name="T4" fmla="*/ 5 w 11"/>
                  <a:gd name="T5" fmla="*/ 5 h 5"/>
                  <a:gd name="T6" fmla="*/ 10 w 11"/>
                  <a:gd name="T7" fmla="*/ 4 h 5"/>
                  <a:gd name="T8" fmla="*/ 10 w 11"/>
                  <a:gd name="T9" fmla="*/ 4 h 5"/>
                </a:gdLst>
                <a:ahLst/>
                <a:cxnLst>
                  <a:cxn ang="0">
                    <a:pos x="T0" y="T1"/>
                  </a:cxn>
                  <a:cxn ang="0">
                    <a:pos x="T2" y="T3"/>
                  </a:cxn>
                  <a:cxn ang="0">
                    <a:pos x="T4" y="T5"/>
                  </a:cxn>
                  <a:cxn ang="0">
                    <a:pos x="T6" y="T7"/>
                  </a:cxn>
                  <a:cxn ang="0">
                    <a:pos x="T8" y="T9"/>
                  </a:cxn>
                </a:cxnLst>
                <a:rect l="0" t="0" r="r" b="b"/>
                <a:pathLst>
                  <a:path w="11" h="5">
                    <a:moveTo>
                      <a:pt x="10" y="4"/>
                    </a:moveTo>
                    <a:cubicBezTo>
                      <a:pt x="10" y="1"/>
                      <a:pt x="2" y="0"/>
                      <a:pt x="0" y="2"/>
                    </a:cubicBezTo>
                    <a:cubicBezTo>
                      <a:pt x="0" y="2"/>
                      <a:pt x="4" y="5"/>
                      <a:pt x="5" y="5"/>
                    </a:cubicBezTo>
                    <a:cubicBezTo>
                      <a:pt x="6" y="5"/>
                      <a:pt x="11" y="4"/>
                      <a:pt x="10" y="4"/>
                    </a:cubicBezTo>
                    <a:cubicBezTo>
                      <a:pt x="10" y="3"/>
                      <a:pt x="11" y="5"/>
                      <a:pt x="10" y="4"/>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396" name="Freeform 528">
                <a:extLst>
                  <a:ext uri="{FF2B5EF4-FFF2-40B4-BE49-F238E27FC236}">
                    <a16:creationId xmlns:a16="http://schemas.microsoft.com/office/drawing/2014/main" id="{D6866186-F7C9-FCEC-64D0-7A501AAB3C61}"/>
                  </a:ext>
                </a:extLst>
              </p:cNvPr>
              <p:cNvSpPr>
                <a:spLocks/>
              </p:cNvSpPr>
              <p:nvPr/>
            </p:nvSpPr>
            <p:spPr bwMode="auto">
              <a:xfrm>
                <a:off x="3609435" y="3667845"/>
                <a:ext cx="271815" cy="100296"/>
              </a:xfrm>
              <a:custGeom>
                <a:avLst/>
                <a:gdLst>
                  <a:gd name="T0" fmla="*/ 52 w 52"/>
                  <a:gd name="T1" fmla="*/ 16 h 18"/>
                  <a:gd name="T2" fmla="*/ 41 w 52"/>
                  <a:gd name="T3" fmla="*/ 17 h 18"/>
                  <a:gd name="T4" fmla="*/ 35 w 52"/>
                  <a:gd name="T5" fmla="*/ 17 h 18"/>
                  <a:gd name="T6" fmla="*/ 37 w 52"/>
                  <a:gd name="T7" fmla="*/ 14 h 18"/>
                  <a:gd name="T8" fmla="*/ 32 w 52"/>
                  <a:gd name="T9" fmla="*/ 11 h 18"/>
                  <a:gd name="T10" fmla="*/ 28 w 52"/>
                  <a:gd name="T11" fmla="*/ 8 h 18"/>
                  <a:gd name="T12" fmla="*/ 20 w 52"/>
                  <a:gd name="T13" fmla="*/ 5 h 18"/>
                  <a:gd name="T14" fmla="*/ 14 w 52"/>
                  <a:gd name="T15" fmla="*/ 5 h 18"/>
                  <a:gd name="T16" fmla="*/ 16 w 52"/>
                  <a:gd name="T17" fmla="*/ 3 h 18"/>
                  <a:gd name="T18" fmla="*/ 8 w 52"/>
                  <a:gd name="T19" fmla="*/ 3 h 18"/>
                  <a:gd name="T20" fmla="*/ 0 w 52"/>
                  <a:gd name="T21" fmla="*/ 6 h 18"/>
                  <a:gd name="T22" fmla="*/ 6 w 52"/>
                  <a:gd name="T23" fmla="*/ 2 h 18"/>
                  <a:gd name="T24" fmla="*/ 16 w 52"/>
                  <a:gd name="T25" fmla="*/ 0 h 18"/>
                  <a:gd name="T26" fmla="*/ 24 w 52"/>
                  <a:gd name="T27" fmla="*/ 1 h 18"/>
                  <a:gd name="T28" fmla="*/ 31 w 52"/>
                  <a:gd name="T29" fmla="*/ 4 h 18"/>
                  <a:gd name="T30" fmla="*/ 32 w 52"/>
                  <a:gd name="T31" fmla="*/ 4 h 18"/>
                  <a:gd name="T32" fmla="*/ 34 w 52"/>
                  <a:gd name="T33" fmla="*/ 5 h 18"/>
                  <a:gd name="T34" fmla="*/ 38 w 52"/>
                  <a:gd name="T35" fmla="*/ 8 h 18"/>
                  <a:gd name="T36" fmla="*/ 45 w 52"/>
                  <a:gd name="T37" fmla="*/ 11 h 18"/>
                  <a:gd name="T38" fmla="*/ 52 w 52"/>
                  <a:gd name="T39"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 h="18">
                    <a:moveTo>
                      <a:pt x="52" y="16"/>
                    </a:moveTo>
                    <a:cubicBezTo>
                      <a:pt x="52" y="17"/>
                      <a:pt x="42" y="17"/>
                      <a:pt x="41" y="17"/>
                    </a:cubicBezTo>
                    <a:cubicBezTo>
                      <a:pt x="39" y="17"/>
                      <a:pt x="37" y="18"/>
                      <a:pt x="35" y="17"/>
                    </a:cubicBezTo>
                    <a:cubicBezTo>
                      <a:pt x="34" y="16"/>
                      <a:pt x="41" y="15"/>
                      <a:pt x="37" y="14"/>
                    </a:cubicBezTo>
                    <a:cubicBezTo>
                      <a:pt x="35" y="13"/>
                      <a:pt x="33" y="13"/>
                      <a:pt x="32" y="11"/>
                    </a:cubicBezTo>
                    <a:cubicBezTo>
                      <a:pt x="30" y="9"/>
                      <a:pt x="31" y="8"/>
                      <a:pt x="28" y="8"/>
                    </a:cubicBezTo>
                    <a:cubicBezTo>
                      <a:pt x="24" y="9"/>
                      <a:pt x="23" y="6"/>
                      <a:pt x="20" y="5"/>
                    </a:cubicBezTo>
                    <a:cubicBezTo>
                      <a:pt x="19" y="5"/>
                      <a:pt x="15" y="6"/>
                      <a:pt x="14" y="5"/>
                    </a:cubicBezTo>
                    <a:cubicBezTo>
                      <a:pt x="14" y="4"/>
                      <a:pt x="16" y="4"/>
                      <a:pt x="16" y="3"/>
                    </a:cubicBezTo>
                    <a:cubicBezTo>
                      <a:pt x="16" y="2"/>
                      <a:pt x="9" y="3"/>
                      <a:pt x="8" y="3"/>
                    </a:cubicBezTo>
                    <a:cubicBezTo>
                      <a:pt x="8" y="4"/>
                      <a:pt x="0" y="7"/>
                      <a:pt x="0" y="6"/>
                    </a:cubicBezTo>
                    <a:cubicBezTo>
                      <a:pt x="0" y="4"/>
                      <a:pt x="4" y="2"/>
                      <a:pt x="6" y="2"/>
                    </a:cubicBezTo>
                    <a:cubicBezTo>
                      <a:pt x="9" y="0"/>
                      <a:pt x="12" y="0"/>
                      <a:pt x="16" y="0"/>
                    </a:cubicBezTo>
                    <a:cubicBezTo>
                      <a:pt x="18" y="0"/>
                      <a:pt x="22" y="0"/>
                      <a:pt x="24" y="1"/>
                    </a:cubicBezTo>
                    <a:cubicBezTo>
                      <a:pt x="26" y="2"/>
                      <a:pt x="28" y="4"/>
                      <a:pt x="31" y="4"/>
                    </a:cubicBezTo>
                    <a:cubicBezTo>
                      <a:pt x="31" y="4"/>
                      <a:pt x="31" y="3"/>
                      <a:pt x="32" y="4"/>
                    </a:cubicBezTo>
                    <a:cubicBezTo>
                      <a:pt x="33" y="5"/>
                      <a:pt x="33" y="5"/>
                      <a:pt x="34" y="5"/>
                    </a:cubicBezTo>
                    <a:cubicBezTo>
                      <a:pt x="35" y="6"/>
                      <a:pt x="37" y="7"/>
                      <a:pt x="38" y="8"/>
                    </a:cubicBezTo>
                    <a:cubicBezTo>
                      <a:pt x="40" y="9"/>
                      <a:pt x="44" y="9"/>
                      <a:pt x="45" y="11"/>
                    </a:cubicBezTo>
                    <a:cubicBezTo>
                      <a:pt x="47" y="13"/>
                      <a:pt x="52" y="13"/>
                      <a:pt x="52" y="16"/>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397" name="Freeform 529">
                <a:extLst>
                  <a:ext uri="{FF2B5EF4-FFF2-40B4-BE49-F238E27FC236}">
                    <a16:creationId xmlns:a16="http://schemas.microsoft.com/office/drawing/2014/main" id="{3D5025B6-487E-8D7D-BDFF-4E986E8BAEEC}"/>
                  </a:ext>
                </a:extLst>
              </p:cNvPr>
              <p:cNvSpPr>
                <a:spLocks/>
              </p:cNvSpPr>
              <p:nvPr/>
            </p:nvSpPr>
            <p:spPr bwMode="auto">
              <a:xfrm>
                <a:off x="3770376" y="3607289"/>
                <a:ext cx="21459" cy="20817"/>
              </a:xfrm>
              <a:custGeom>
                <a:avLst/>
                <a:gdLst>
                  <a:gd name="T0" fmla="*/ 2 w 4"/>
                  <a:gd name="T1" fmla="*/ 4 h 4"/>
                  <a:gd name="T2" fmla="*/ 1 w 4"/>
                  <a:gd name="T3" fmla="*/ 0 h 4"/>
                  <a:gd name="T4" fmla="*/ 2 w 4"/>
                  <a:gd name="T5" fmla="*/ 4 h 4"/>
                  <a:gd name="T6" fmla="*/ 2 w 4"/>
                  <a:gd name="T7" fmla="*/ 4 h 4"/>
                </a:gdLst>
                <a:ahLst/>
                <a:cxnLst>
                  <a:cxn ang="0">
                    <a:pos x="T0" y="T1"/>
                  </a:cxn>
                  <a:cxn ang="0">
                    <a:pos x="T2" y="T3"/>
                  </a:cxn>
                  <a:cxn ang="0">
                    <a:pos x="T4" y="T5"/>
                  </a:cxn>
                  <a:cxn ang="0">
                    <a:pos x="T6" y="T7"/>
                  </a:cxn>
                </a:cxnLst>
                <a:rect l="0" t="0" r="r" b="b"/>
                <a:pathLst>
                  <a:path w="4" h="4">
                    <a:moveTo>
                      <a:pt x="2" y="4"/>
                    </a:moveTo>
                    <a:cubicBezTo>
                      <a:pt x="0" y="4"/>
                      <a:pt x="1" y="1"/>
                      <a:pt x="1" y="0"/>
                    </a:cubicBezTo>
                    <a:cubicBezTo>
                      <a:pt x="2" y="0"/>
                      <a:pt x="4" y="4"/>
                      <a:pt x="2" y="4"/>
                    </a:cubicBezTo>
                    <a:cubicBezTo>
                      <a:pt x="1" y="4"/>
                      <a:pt x="4" y="4"/>
                      <a:pt x="2" y="4"/>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398" name="Freeform 530">
                <a:extLst>
                  <a:ext uri="{FF2B5EF4-FFF2-40B4-BE49-F238E27FC236}">
                    <a16:creationId xmlns:a16="http://schemas.microsoft.com/office/drawing/2014/main" id="{F4BB36A2-4BD5-3A1F-7B7F-392572CDB0C3}"/>
                  </a:ext>
                </a:extLst>
              </p:cNvPr>
              <p:cNvSpPr>
                <a:spLocks/>
              </p:cNvSpPr>
              <p:nvPr/>
            </p:nvSpPr>
            <p:spPr bwMode="auto">
              <a:xfrm>
                <a:off x="3902708" y="3722724"/>
                <a:ext cx="10730" cy="11355"/>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2" y="0"/>
                      <a:pt x="0" y="0"/>
                      <a:pt x="0" y="1"/>
                    </a:cubicBezTo>
                    <a:cubicBezTo>
                      <a:pt x="0" y="1"/>
                      <a:pt x="2" y="2"/>
                      <a:pt x="2" y="1"/>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399" name="Freeform 631">
                <a:extLst>
                  <a:ext uri="{FF2B5EF4-FFF2-40B4-BE49-F238E27FC236}">
                    <a16:creationId xmlns:a16="http://schemas.microsoft.com/office/drawing/2014/main" id="{A984A669-7965-034D-7E52-7049A85FBCE3}"/>
                  </a:ext>
                </a:extLst>
              </p:cNvPr>
              <p:cNvSpPr>
                <a:spLocks/>
              </p:cNvSpPr>
              <p:nvPr/>
            </p:nvSpPr>
            <p:spPr bwMode="auto">
              <a:xfrm>
                <a:off x="3536115" y="3889252"/>
                <a:ext cx="114449" cy="134357"/>
              </a:xfrm>
              <a:custGeom>
                <a:avLst/>
                <a:gdLst>
                  <a:gd name="T0" fmla="*/ 15 w 22"/>
                  <a:gd name="T1" fmla="*/ 23 h 24"/>
                  <a:gd name="T2" fmla="*/ 19 w 22"/>
                  <a:gd name="T3" fmla="*/ 24 h 24"/>
                  <a:gd name="T4" fmla="*/ 19 w 22"/>
                  <a:gd name="T5" fmla="*/ 17 h 24"/>
                  <a:gd name="T6" fmla="*/ 20 w 22"/>
                  <a:gd name="T7" fmla="*/ 10 h 24"/>
                  <a:gd name="T8" fmla="*/ 21 w 22"/>
                  <a:gd name="T9" fmla="*/ 7 h 24"/>
                  <a:gd name="T10" fmla="*/ 22 w 22"/>
                  <a:gd name="T11" fmla="*/ 3 h 24"/>
                  <a:gd name="T12" fmla="*/ 17 w 22"/>
                  <a:gd name="T13" fmla="*/ 4 h 24"/>
                  <a:gd name="T14" fmla="*/ 12 w 22"/>
                  <a:gd name="T15" fmla="*/ 5 h 24"/>
                  <a:gd name="T16" fmla="*/ 9 w 22"/>
                  <a:gd name="T17" fmla="*/ 8 h 24"/>
                  <a:gd name="T18" fmla="*/ 4 w 22"/>
                  <a:gd name="T19" fmla="*/ 9 h 24"/>
                  <a:gd name="T20" fmla="*/ 3 w 22"/>
                  <a:gd name="T21" fmla="*/ 12 h 24"/>
                  <a:gd name="T22" fmla="*/ 0 w 22"/>
                  <a:gd name="T23" fmla="*/ 13 h 24"/>
                  <a:gd name="T24" fmla="*/ 6 w 22"/>
                  <a:gd name="T25" fmla="*/ 19 h 24"/>
                  <a:gd name="T26" fmla="*/ 11 w 22"/>
                  <a:gd name="T27" fmla="*/ 22 h 24"/>
                  <a:gd name="T28" fmla="*/ 15 w 22"/>
                  <a:gd name="T29" fmla="*/ 23 h 24"/>
                  <a:gd name="T30" fmla="*/ 15 w 22"/>
                  <a:gd name="T31"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4">
                    <a:moveTo>
                      <a:pt x="15" y="23"/>
                    </a:moveTo>
                    <a:cubicBezTo>
                      <a:pt x="16" y="24"/>
                      <a:pt x="17" y="24"/>
                      <a:pt x="19" y="24"/>
                    </a:cubicBezTo>
                    <a:cubicBezTo>
                      <a:pt x="17" y="21"/>
                      <a:pt x="19" y="20"/>
                      <a:pt x="19" y="17"/>
                    </a:cubicBezTo>
                    <a:cubicBezTo>
                      <a:pt x="19" y="15"/>
                      <a:pt x="20" y="12"/>
                      <a:pt x="20" y="10"/>
                    </a:cubicBezTo>
                    <a:cubicBezTo>
                      <a:pt x="20" y="9"/>
                      <a:pt x="21" y="8"/>
                      <a:pt x="21" y="7"/>
                    </a:cubicBezTo>
                    <a:cubicBezTo>
                      <a:pt x="22" y="6"/>
                      <a:pt x="21" y="5"/>
                      <a:pt x="22" y="3"/>
                    </a:cubicBezTo>
                    <a:cubicBezTo>
                      <a:pt x="22" y="0"/>
                      <a:pt x="18" y="4"/>
                      <a:pt x="17" y="4"/>
                    </a:cubicBezTo>
                    <a:cubicBezTo>
                      <a:pt x="15" y="4"/>
                      <a:pt x="14" y="3"/>
                      <a:pt x="12" y="5"/>
                    </a:cubicBezTo>
                    <a:cubicBezTo>
                      <a:pt x="12" y="5"/>
                      <a:pt x="10" y="9"/>
                      <a:pt x="9" y="8"/>
                    </a:cubicBezTo>
                    <a:cubicBezTo>
                      <a:pt x="7" y="8"/>
                      <a:pt x="6" y="8"/>
                      <a:pt x="4" y="9"/>
                    </a:cubicBezTo>
                    <a:cubicBezTo>
                      <a:pt x="4" y="10"/>
                      <a:pt x="4" y="12"/>
                      <a:pt x="3" y="12"/>
                    </a:cubicBezTo>
                    <a:cubicBezTo>
                      <a:pt x="3" y="13"/>
                      <a:pt x="1" y="13"/>
                      <a:pt x="0" y="13"/>
                    </a:cubicBezTo>
                    <a:cubicBezTo>
                      <a:pt x="2" y="15"/>
                      <a:pt x="4" y="18"/>
                      <a:pt x="6" y="19"/>
                    </a:cubicBezTo>
                    <a:cubicBezTo>
                      <a:pt x="7" y="21"/>
                      <a:pt x="9" y="22"/>
                      <a:pt x="11" y="22"/>
                    </a:cubicBezTo>
                    <a:cubicBezTo>
                      <a:pt x="12" y="22"/>
                      <a:pt x="14" y="22"/>
                      <a:pt x="15" y="23"/>
                    </a:cubicBezTo>
                    <a:cubicBezTo>
                      <a:pt x="16" y="23"/>
                      <a:pt x="15" y="22"/>
                      <a:pt x="15" y="23"/>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00" name="Freeform 632">
                <a:extLst>
                  <a:ext uri="{FF2B5EF4-FFF2-40B4-BE49-F238E27FC236}">
                    <a16:creationId xmlns:a16="http://schemas.microsoft.com/office/drawing/2014/main" id="{133B957B-8054-D1E4-0977-2F5EB14C7812}"/>
                  </a:ext>
                </a:extLst>
              </p:cNvPr>
              <p:cNvSpPr>
                <a:spLocks/>
              </p:cNvSpPr>
              <p:nvPr/>
            </p:nvSpPr>
            <p:spPr bwMode="auto">
              <a:xfrm>
                <a:off x="3571882" y="4012254"/>
                <a:ext cx="89412" cy="83263"/>
              </a:xfrm>
              <a:custGeom>
                <a:avLst/>
                <a:gdLst>
                  <a:gd name="T0" fmla="*/ 16 w 17"/>
                  <a:gd name="T1" fmla="*/ 10 h 15"/>
                  <a:gd name="T2" fmla="*/ 17 w 17"/>
                  <a:gd name="T3" fmla="*/ 8 h 15"/>
                  <a:gd name="T4" fmla="*/ 15 w 17"/>
                  <a:gd name="T5" fmla="*/ 6 h 15"/>
                  <a:gd name="T6" fmla="*/ 12 w 17"/>
                  <a:gd name="T7" fmla="*/ 2 h 15"/>
                  <a:gd name="T8" fmla="*/ 8 w 17"/>
                  <a:gd name="T9" fmla="*/ 1 h 15"/>
                  <a:gd name="T10" fmla="*/ 3 w 17"/>
                  <a:gd name="T11" fmla="*/ 0 h 15"/>
                  <a:gd name="T12" fmla="*/ 3 w 17"/>
                  <a:gd name="T13" fmla="*/ 6 h 15"/>
                  <a:gd name="T14" fmla="*/ 6 w 17"/>
                  <a:gd name="T15" fmla="*/ 7 h 15"/>
                  <a:gd name="T16" fmla="*/ 4 w 17"/>
                  <a:gd name="T17" fmla="*/ 5 h 15"/>
                  <a:gd name="T18" fmla="*/ 7 w 17"/>
                  <a:gd name="T19" fmla="*/ 7 h 15"/>
                  <a:gd name="T20" fmla="*/ 11 w 17"/>
                  <a:gd name="T21" fmla="*/ 10 h 15"/>
                  <a:gd name="T22" fmla="*/ 14 w 17"/>
                  <a:gd name="T23" fmla="*/ 14 h 15"/>
                  <a:gd name="T24" fmla="*/ 16 w 17"/>
                  <a:gd name="T25" fmla="*/ 10 h 15"/>
                  <a:gd name="T26" fmla="*/ 16 w 17"/>
                  <a:gd name="T27"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5">
                    <a:moveTo>
                      <a:pt x="16" y="10"/>
                    </a:moveTo>
                    <a:cubicBezTo>
                      <a:pt x="16" y="9"/>
                      <a:pt x="16" y="8"/>
                      <a:pt x="17" y="8"/>
                    </a:cubicBezTo>
                    <a:cubicBezTo>
                      <a:pt x="16" y="7"/>
                      <a:pt x="16" y="6"/>
                      <a:pt x="15" y="6"/>
                    </a:cubicBezTo>
                    <a:cubicBezTo>
                      <a:pt x="14" y="5"/>
                      <a:pt x="13" y="2"/>
                      <a:pt x="12" y="2"/>
                    </a:cubicBezTo>
                    <a:cubicBezTo>
                      <a:pt x="10" y="2"/>
                      <a:pt x="9" y="2"/>
                      <a:pt x="8" y="1"/>
                    </a:cubicBezTo>
                    <a:cubicBezTo>
                      <a:pt x="7" y="0"/>
                      <a:pt x="4" y="0"/>
                      <a:pt x="3" y="0"/>
                    </a:cubicBezTo>
                    <a:cubicBezTo>
                      <a:pt x="4" y="1"/>
                      <a:pt x="0" y="6"/>
                      <a:pt x="3" y="6"/>
                    </a:cubicBezTo>
                    <a:cubicBezTo>
                      <a:pt x="4" y="6"/>
                      <a:pt x="4" y="8"/>
                      <a:pt x="6" y="7"/>
                    </a:cubicBezTo>
                    <a:cubicBezTo>
                      <a:pt x="7" y="6"/>
                      <a:pt x="4" y="5"/>
                      <a:pt x="4" y="5"/>
                    </a:cubicBezTo>
                    <a:cubicBezTo>
                      <a:pt x="5" y="5"/>
                      <a:pt x="7" y="6"/>
                      <a:pt x="7" y="7"/>
                    </a:cubicBezTo>
                    <a:cubicBezTo>
                      <a:pt x="8" y="9"/>
                      <a:pt x="10" y="8"/>
                      <a:pt x="11" y="10"/>
                    </a:cubicBezTo>
                    <a:cubicBezTo>
                      <a:pt x="12" y="11"/>
                      <a:pt x="12" y="13"/>
                      <a:pt x="14" y="14"/>
                    </a:cubicBezTo>
                    <a:cubicBezTo>
                      <a:pt x="17" y="15"/>
                      <a:pt x="17" y="12"/>
                      <a:pt x="16" y="10"/>
                    </a:cubicBezTo>
                    <a:cubicBezTo>
                      <a:pt x="16" y="9"/>
                      <a:pt x="16" y="11"/>
                      <a:pt x="16" y="10"/>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01" name="Freeform 633">
                <a:extLst>
                  <a:ext uri="{FF2B5EF4-FFF2-40B4-BE49-F238E27FC236}">
                    <a16:creationId xmlns:a16="http://schemas.microsoft.com/office/drawing/2014/main" id="{48C91995-10DC-0177-EC73-55EF17257742}"/>
                  </a:ext>
                </a:extLst>
              </p:cNvPr>
              <p:cNvSpPr>
                <a:spLocks/>
              </p:cNvSpPr>
              <p:nvPr/>
            </p:nvSpPr>
            <p:spPr bwMode="auto">
              <a:xfrm>
                <a:off x="3471738" y="3917636"/>
                <a:ext cx="59013" cy="49203"/>
              </a:xfrm>
              <a:custGeom>
                <a:avLst/>
                <a:gdLst>
                  <a:gd name="T0" fmla="*/ 4 w 11"/>
                  <a:gd name="T1" fmla="*/ 1 h 9"/>
                  <a:gd name="T2" fmla="*/ 4 w 11"/>
                  <a:gd name="T3" fmla="*/ 0 h 9"/>
                  <a:gd name="T4" fmla="*/ 0 w 11"/>
                  <a:gd name="T5" fmla="*/ 4 h 9"/>
                  <a:gd name="T6" fmla="*/ 11 w 11"/>
                  <a:gd name="T7" fmla="*/ 5 h 9"/>
                  <a:gd name="T8" fmla="*/ 4 w 11"/>
                  <a:gd name="T9" fmla="*/ 1 h 9"/>
                </a:gdLst>
                <a:ahLst/>
                <a:cxnLst>
                  <a:cxn ang="0">
                    <a:pos x="T0" y="T1"/>
                  </a:cxn>
                  <a:cxn ang="0">
                    <a:pos x="T2" y="T3"/>
                  </a:cxn>
                  <a:cxn ang="0">
                    <a:pos x="T4" y="T5"/>
                  </a:cxn>
                  <a:cxn ang="0">
                    <a:pos x="T6" y="T7"/>
                  </a:cxn>
                  <a:cxn ang="0">
                    <a:pos x="T8" y="T9"/>
                  </a:cxn>
                </a:cxnLst>
                <a:rect l="0" t="0" r="r" b="b"/>
                <a:pathLst>
                  <a:path w="11" h="9">
                    <a:moveTo>
                      <a:pt x="4" y="1"/>
                    </a:moveTo>
                    <a:cubicBezTo>
                      <a:pt x="4" y="0"/>
                      <a:pt x="4" y="0"/>
                      <a:pt x="4" y="0"/>
                    </a:cubicBezTo>
                    <a:cubicBezTo>
                      <a:pt x="3" y="1"/>
                      <a:pt x="1" y="3"/>
                      <a:pt x="0" y="4"/>
                    </a:cubicBezTo>
                    <a:cubicBezTo>
                      <a:pt x="2" y="5"/>
                      <a:pt x="11" y="9"/>
                      <a:pt x="11" y="5"/>
                    </a:cubicBezTo>
                    <a:cubicBezTo>
                      <a:pt x="11" y="2"/>
                      <a:pt x="6" y="3"/>
                      <a:pt x="4" y="1"/>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02" name="Freeform 634">
                <a:extLst>
                  <a:ext uri="{FF2B5EF4-FFF2-40B4-BE49-F238E27FC236}">
                    <a16:creationId xmlns:a16="http://schemas.microsoft.com/office/drawing/2014/main" id="{F6FED75C-C221-E492-3E54-D1DE25670E72}"/>
                  </a:ext>
                </a:extLst>
              </p:cNvPr>
              <p:cNvSpPr>
                <a:spLocks/>
              </p:cNvSpPr>
              <p:nvPr/>
            </p:nvSpPr>
            <p:spPr bwMode="auto">
              <a:xfrm>
                <a:off x="3409149" y="3817343"/>
                <a:ext cx="105509" cy="128679"/>
              </a:xfrm>
              <a:custGeom>
                <a:avLst/>
                <a:gdLst>
                  <a:gd name="T0" fmla="*/ 16 w 20"/>
                  <a:gd name="T1" fmla="*/ 16 h 23"/>
                  <a:gd name="T2" fmla="*/ 20 w 20"/>
                  <a:gd name="T3" fmla="*/ 12 h 23"/>
                  <a:gd name="T4" fmla="*/ 16 w 20"/>
                  <a:gd name="T5" fmla="*/ 8 h 23"/>
                  <a:gd name="T6" fmla="*/ 16 w 20"/>
                  <a:gd name="T7" fmla="*/ 1 h 23"/>
                  <a:gd name="T8" fmla="*/ 8 w 20"/>
                  <a:gd name="T9" fmla="*/ 1 h 23"/>
                  <a:gd name="T10" fmla="*/ 7 w 20"/>
                  <a:gd name="T11" fmla="*/ 6 h 23"/>
                  <a:gd name="T12" fmla="*/ 8 w 20"/>
                  <a:gd name="T13" fmla="*/ 10 h 23"/>
                  <a:gd name="T14" fmla="*/ 4 w 20"/>
                  <a:gd name="T15" fmla="*/ 10 h 23"/>
                  <a:gd name="T16" fmla="*/ 2 w 20"/>
                  <a:gd name="T17" fmla="*/ 15 h 23"/>
                  <a:gd name="T18" fmla="*/ 12 w 20"/>
                  <a:gd name="T19" fmla="*/ 21 h 23"/>
                  <a:gd name="T20" fmla="*/ 16 w 20"/>
                  <a:gd name="T21"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3">
                    <a:moveTo>
                      <a:pt x="16" y="16"/>
                    </a:moveTo>
                    <a:cubicBezTo>
                      <a:pt x="16" y="14"/>
                      <a:pt x="19" y="13"/>
                      <a:pt x="20" y="12"/>
                    </a:cubicBezTo>
                    <a:cubicBezTo>
                      <a:pt x="17" y="11"/>
                      <a:pt x="16" y="11"/>
                      <a:pt x="16" y="8"/>
                    </a:cubicBezTo>
                    <a:cubicBezTo>
                      <a:pt x="16" y="7"/>
                      <a:pt x="17" y="2"/>
                      <a:pt x="16" y="1"/>
                    </a:cubicBezTo>
                    <a:cubicBezTo>
                      <a:pt x="15" y="0"/>
                      <a:pt x="10" y="1"/>
                      <a:pt x="8" y="1"/>
                    </a:cubicBezTo>
                    <a:cubicBezTo>
                      <a:pt x="6" y="1"/>
                      <a:pt x="6" y="4"/>
                      <a:pt x="7" y="6"/>
                    </a:cubicBezTo>
                    <a:cubicBezTo>
                      <a:pt x="8" y="7"/>
                      <a:pt x="12" y="10"/>
                      <a:pt x="8" y="10"/>
                    </a:cubicBezTo>
                    <a:cubicBezTo>
                      <a:pt x="7" y="10"/>
                      <a:pt x="5" y="10"/>
                      <a:pt x="4" y="10"/>
                    </a:cubicBezTo>
                    <a:cubicBezTo>
                      <a:pt x="2" y="10"/>
                      <a:pt x="2" y="14"/>
                      <a:pt x="2" y="15"/>
                    </a:cubicBezTo>
                    <a:cubicBezTo>
                      <a:pt x="0" y="21"/>
                      <a:pt x="8" y="20"/>
                      <a:pt x="12" y="21"/>
                    </a:cubicBezTo>
                    <a:cubicBezTo>
                      <a:pt x="13" y="23"/>
                      <a:pt x="16" y="17"/>
                      <a:pt x="16" y="16"/>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03" name="Freeform 635">
                <a:extLst>
                  <a:ext uri="{FF2B5EF4-FFF2-40B4-BE49-F238E27FC236}">
                    <a16:creationId xmlns:a16="http://schemas.microsoft.com/office/drawing/2014/main" id="{CA22DA11-8721-19C6-E6F1-7676902F0870}"/>
                  </a:ext>
                </a:extLst>
              </p:cNvPr>
              <p:cNvSpPr>
                <a:spLocks/>
              </p:cNvSpPr>
              <p:nvPr/>
            </p:nvSpPr>
            <p:spPr bwMode="auto">
              <a:xfrm>
                <a:off x="2770743" y="3378314"/>
                <a:ext cx="785045" cy="533647"/>
              </a:xfrm>
              <a:custGeom>
                <a:avLst/>
                <a:gdLst>
                  <a:gd name="T0" fmla="*/ 132 w 150"/>
                  <a:gd name="T1" fmla="*/ 88 h 96"/>
                  <a:gd name="T2" fmla="*/ 130 w 150"/>
                  <a:gd name="T3" fmla="*/ 80 h 96"/>
                  <a:gd name="T4" fmla="*/ 144 w 150"/>
                  <a:gd name="T5" fmla="*/ 78 h 96"/>
                  <a:gd name="T6" fmla="*/ 146 w 150"/>
                  <a:gd name="T7" fmla="*/ 68 h 96"/>
                  <a:gd name="T8" fmla="*/ 146 w 150"/>
                  <a:gd name="T9" fmla="*/ 61 h 96"/>
                  <a:gd name="T10" fmla="*/ 132 w 150"/>
                  <a:gd name="T11" fmla="*/ 64 h 96"/>
                  <a:gd name="T12" fmla="*/ 126 w 150"/>
                  <a:gd name="T13" fmla="*/ 76 h 96"/>
                  <a:gd name="T14" fmla="*/ 110 w 150"/>
                  <a:gd name="T15" fmla="*/ 76 h 96"/>
                  <a:gd name="T16" fmla="*/ 102 w 150"/>
                  <a:gd name="T17" fmla="*/ 69 h 96"/>
                  <a:gd name="T18" fmla="*/ 96 w 150"/>
                  <a:gd name="T19" fmla="*/ 51 h 96"/>
                  <a:gd name="T20" fmla="*/ 98 w 150"/>
                  <a:gd name="T21" fmla="*/ 38 h 96"/>
                  <a:gd name="T22" fmla="*/ 90 w 150"/>
                  <a:gd name="T23" fmla="*/ 35 h 96"/>
                  <a:gd name="T24" fmla="*/ 82 w 150"/>
                  <a:gd name="T25" fmla="*/ 24 h 96"/>
                  <a:gd name="T26" fmla="*/ 75 w 150"/>
                  <a:gd name="T27" fmla="*/ 17 h 96"/>
                  <a:gd name="T28" fmla="*/ 68 w 150"/>
                  <a:gd name="T29" fmla="*/ 20 h 96"/>
                  <a:gd name="T30" fmla="*/ 59 w 150"/>
                  <a:gd name="T31" fmla="*/ 10 h 96"/>
                  <a:gd name="T32" fmla="*/ 45 w 150"/>
                  <a:gd name="T33" fmla="*/ 6 h 96"/>
                  <a:gd name="T34" fmla="*/ 29 w 150"/>
                  <a:gd name="T35" fmla="*/ 8 h 96"/>
                  <a:gd name="T36" fmla="*/ 13 w 150"/>
                  <a:gd name="T37" fmla="*/ 1 h 96"/>
                  <a:gd name="T38" fmla="*/ 7 w 150"/>
                  <a:gd name="T39" fmla="*/ 16 h 96"/>
                  <a:gd name="T40" fmla="*/ 15 w 150"/>
                  <a:gd name="T41" fmla="*/ 28 h 96"/>
                  <a:gd name="T42" fmla="*/ 15 w 150"/>
                  <a:gd name="T43" fmla="*/ 32 h 96"/>
                  <a:gd name="T44" fmla="*/ 25 w 150"/>
                  <a:gd name="T45" fmla="*/ 38 h 96"/>
                  <a:gd name="T46" fmla="*/ 26 w 150"/>
                  <a:gd name="T47" fmla="*/ 44 h 96"/>
                  <a:gd name="T48" fmla="*/ 36 w 150"/>
                  <a:gd name="T49" fmla="*/ 53 h 96"/>
                  <a:gd name="T50" fmla="*/ 36 w 150"/>
                  <a:gd name="T51" fmla="*/ 47 h 96"/>
                  <a:gd name="T52" fmla="*/ 32 w 150"/>
                  <a:gd name="T53" fmla="*/ 42 h 96"/>
                  <a:gd name="T54" fmla="*/ 26 w 150"/>
                  <a:gd name="T55" fmla="*/ 32 h 96"/>
                  <a:gd name="T56" fmla="*/ 20 w 150"/>
                  <a:gd name="T57" fmla="*/ 23 h 96"/>
                  <a:gd name="T58" fmla="*/ 13 w 150"/>
                  <a:gd name="T59" fmla="*/ 16 h 96"/>
                  <a:gd name="T60" fmla="*/ 11 w 150"/>
                  <a:gd name="T61" fmla="*/ 5 h 96"/>
                  <a:gd name="T62" fmla="*/ 15 w 150"/>
                  <a:gd name="T63" fmla="*/ 7 h 96"/>
                  <a:gd name="T64" fmla="*/ 20 w 150"/>
                  <a:gd name="T65" fmla="*/ 9 h 96"/>
                  <a:gd name="T66" fmla="*/ 23 w 150"/>
                  <a:gd name="T67" fmla="*/ 19 h 96"/>
                  <a:gd name="T68" fmla="*/ 23 w 150"/>
                  <a:gd name="T69" fmla="*/ 20 h 96"/>
                  <a:gd name="T70" fmla="*/ 32 w 150"/>
                  <a:gd name="T71" fmla="*/ 27 h 96"/>
                  <a:gd name="T72" fmla="*/ 36 w 150"/>
                  <a:gd name="T73" fmla="*/ 33 h 96"/>
                  <a:gd name="T74" fmla="*/ 38 w 150"/>
                  <a:gd name="T75" fmla="*/ 38 h 96"/>
                  <a:gd name="T76" fmla="*/ 46 w 150"/>
                  <a:gd name="T77" fmla="*/ 45 h 96"/>
                  <a:gd name="T78" fmla="*/ 54 w 150"/>
                  <a:gd name="T79" fmla="*/ 53 h 96"/>
                  <a:gd name="T80" fmla="*/ 56 w 150"/>
                  <a:gd name="T81" fmla="*/ 59 h 96"/>
                  <a:gd name="T82" fmla="*/ 58 w 150"/>
                  <a:gd name="T83" fmla="*/ 65 h 96"/>
                  <a:gd name="T84" fmla="*/ 60 w 150"/>
                  <a:gd name="T85" fmla="*/ 72 h 96"/>
                  <a:gd name="T86" fmla="*/ 68 w 150"/>
                  <a:gd name="T87" fmla="*/ 77 h 96"/>
                  <a:gd name="T88" fmla="*/ 89 w 150"/>
                  <a:gd name="T89" fmla="*/ 86 h 96"/>
                  <a:gd name="T90" fmla="*/ 113 w 150"/>
                  <a:gd name="T91" fmla="*/ 88 h 96"/>
                  <a:gd name="T92" fmla="*/ 126 w 150"/>
                  <a:gd name="T93" fmla="*/ 8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0" h="96">
                    <a:moveTo>
                      <a:pt x="126" y="89"/>
                    </a:moveTo>
                    <a:cubicBezTo>
                      <a:pt x="127" y="89"/>
                      <a:pt x="134" y="90"/>
                      <a:pt x="132" y="88"/>
                    </a:cubicBezTo>
                    <a:cubicBezTo>
                      <a:pt x="131" y="86"/>
                      <a:pt x="129" y="85"/>
                      <a:pt x="128" y="83"/>
                    </a:cubicBezTo>
                    <a:cubicBezTo>
                      <a:pt x="128" y="83"/>
                      <a:pt x="129" y="80"/>
                      <a:pt x="130" y="80"/>
                    </a:cubicBezTo>
                    <a:cubicBezTo>
                      <a:pt x="131" y="79"/>
                      <a:pt x="136" y="80"/>
                      <a:pt x="138" y="80"/>
                    </a:cubicBezTo>
                    <a:cubicBezTo>
                      <a:pt x="141" y="80"/>
                      <a:pt x="140" y="75"/>
                      <a:pt x="144" y="78"/>
                    </a:cubicBezTo>
                    <a:cubicBezTo>
                      <a:pt x="145" y="76"/>
                      <a:pt x="146" y="75"/>
                      <a:pt x="146" y="73"/>
                    </a:cubicBezTo>
                    <a:cubicBezTo>
                      <a:pt x="146" y="71"/>
                      <a:pt x="145" y="69"/>
                      <a:pt x="146" y="68"/>
                    </a:cubicBezTo>
                    <a:cubicBezTo>
                      <a:pt x="147" y="66"/>
                      <a:pt x="150" y="64"/>
                      <a:pt x="150" y="63"/>
                    </a:cubicBezTo>
                    <a:cubicBezTo>
                      <a:pt x="149" y="61"/>
                      <a:pt x="148" y="61"/>
                      <a:pt x="146" y="61"/>
                    </a:cubicBezTo>
                    <a:cubicBezTo>
                      <a:pt x="143" y="61"/>
                      <a:pt x="139" y="61"/>
                      <a:pt x="136" y="62"/>
                    </a:cubicBezTo>
                    <a:cubicBezTo>
                      <a:pt x="134" y="62"/>
                      <a:pt x="133" y="63"/>
                      <a:pt x="132" y="64"/>
                    </a:cubicBezTo>
                    <a:cubicBezTo>
                      <a:pt x="131" y="66"/>
                      <a:pt x="132" y="68"/>
                      <a:pt x="131" y="70"/>
                    </a:cubicBezTo>
                    <a:cubicBezTo>
                      <a:pt x="131" y="71"/>
                      <a:pt x="126" y="76"/>
                      <a:pt x="126" y="76"/>
                    </a:cubicBezTo>
                    <a:cubicBezTo>
                      <a:pt x="122" y="75"/>
                      <a:pt x="118" y="76"/>
                      <a:pt x="114" y="78"/>
                    </a:cubicBezTo>
                    <a:cubicBezTo>
                      <a:pt x="112" y="78"/>
                      <a:pt x="111" y="77"/>
                      <a:pt x="110" y="76"/>
                    </a:cubicBezTo>
                    <a:cubicBezTo>
                      <a:pt x="109" y="75"/>
                      <a:pt x="107" y="75"/>
                      <a:pt x="105" y="74"/>
                    </a:cubicBezTo>
                    <a:cubicBezTo>
                      <a:pt x="103" y="74"/>
                      <a:pt x="103" y="71"/>
                      <a:pt x="102" y="69"/>
                    </a:cubicBezTo>
                    <a:cubicBezTo>
                      <a:pt x="101" y="67"/>
                      <a:pt x="99" y="66"/>
                      <a:pt x="98" y="64"/>
                    </a:cubicBezTo>
                    <a:cubicBezTo>
                      <a:pt x="97" y="60"/>
                      <a:pt x="95" y="55"/>
                      <a:pt x="96" y="51"/>
                    </a:cubicBezTo>
                    <a:cubicBezTo>
                      <a:pt x="96" y="48"/>
                      <a:pt x="95" y="44"/>
                      <a:pt x="97" y="41"/>
                    </a:cubicBezTo>
                    <a:cubicBezTo>
                      <a:pt x="98" y="40"/>
                      <a:pt x="98" y="39"/>
                      <a:pt x="98" y="38"/>
                    </a:cubicBezTo>
                    <a:cubicBezTo>
                      <a:pt x="99" y="36"/>
                      <a:pt x="97" y="37"/>
                      <a:pt x="96" y="36"/>
                    </a:cubicBezTo>
                    <a:cubicBezTo>
                      <a:pt x="94" y="36"/>
                      <a:pt x="92" y="35"/>
                      <a:pt x="90" y="35"/>
                    </a:cubicBezTo>
                    <a:cubicBezTo>
                      <a:pt x="89" y="34"/>
                      <a:pt x="87" y="32"/>
                      <a:pt x="87" y="30"/>
                    </a:cubicBezTo>
                    <a:cubicBezTo>
                      <a:pt x="87" y="27"/>
                      <a:pt x="84" y="26"/>
                      <a:pt x="82" y="24"/>
                    </a:cubicBezTo>
                    <a:cubicBezTo>
                      <a:pt x="81" y="22"/>
                      <a:pt x="81" y="20"/>
                      <a:pt x="80" y="18"/>
                    </a:cubicBezTo>
                    <a:cubicBezTo>
                      <a:pt x="79" y="17"/>
                      <a:pt x="77" y="17"/>
                      <a:pt x="75" y="17"/>
                    </a:cubicBezTo>
                    <a:cubicBezTo>
                      <a:pt x="74" y="16"/>
                      <a:pt x="72" y="16"/>
                      <a:pt x="71" y="17"/>
                    </a:cubicBezTo>
                    <a:cubicBezTo>
                      <a:pt x="71" y="18"/>
                      <a:pt x="70" y="20"/>
                      <a:pt x="68" y="20"/>
                    </a:cubicBezTo>
                    <a:cubicBezTo>
                      <a:pt x="66" y="20"/>
                      <a:pt x="63" y="18"/>
                      <a:pt x="62" y="16"/>
                    </a:cubicBezTo>
                    <a:cubicBezTo>
                      <a:pt x="61" y="13"/>
                      <a:pt x="61" y="12"/>
                      <a:pt x="59" y="10"/>
                    </a:cubicBezTo>
                    <a:cubicBezTo>
                      <a:pt x="57" y="9"/>
                      <a:pt x="54" y="6"/>
                      <a:pt x="52" y="6"/>
                    </a:cubicBezTo>
                    <a:cubicBezTo>
                      <a:pt x="51" y="5"/>
                      <a:pt x="45" y="5"/>
                      <a:pt x="45" y="6"/>
                    </a:cubicBezTo>
                    <a:cubicBezTo>
                      <a:pt x="43" y="9"/>
                      <a:pt x="42" y="8"/>
                      <a:pt x="39" y="8"/>
                    </a:cubicBezTo>
                    <a:cubicBezTo>
                      <a:pt x="35" y="8"/>
                      <a:pt x="32" y="8"/>
                      <a:pt x="29" y="8"/>
                    </a:cubicBezTo>
                    <a:cubicBezTo>
                      <a:pt x="28" y="8"/>
                      <a:pt x="25" y="6"/>
                      <a:pt x="23" y="5"/>
                    </a:cubicBezTo>
                    <a:cubicBezTo>
                      <a:pt x="20" y="4"/>
                      <a:pt x="17" y="3"/>
                      <a:pt x="13" y="1"/>
                    </a:cubicBezTo>
                    <a:cubicBezTo>
                      <a:pt x="9" y="0"/>
                      <a:pt x="4" y="1"/>
                      <a:pt x="0" y="2"/>
                    </a:cubicBezTo>
                    <a:cubicBezTo>
                      <a:pt x="1" y="7"/>
                      <a:pt x="5" y="11"/>
                      <a:pt x="7" y="16"/>
                    </a:cubicBezTo>
                    <a:cubicBezTo>
                      <a:pt x="8" y="18"/>
                      <a:pt x="11" y="20"/>
                      <a:pt x="13" y="21"/>
                    </a:cubicBezTo>
                    <a:cubicBezTo>
                      <a:pt x="14" y="23"/>
                      <a:pt x="16" y="26"/>
                      <a:pt x="15" y="28"/>
                    </a:cubicBezTo>
                    <a:cubicBezTo>
                      <a:pt x="15" y="28"/>
                      <a:pt x="8" y="26"/>
                      <a:pt x="12" y="29"/>
                    </a:cubicBezTo>
                    <a:cubicBezTo>
                      <a:pt x="13" y="30"/>
                      <a:pt x="14" y="31"/>
                      <a:pt x="15" y="32"/>
                    </a:cubicBezTo>
                    <a:cubicBezTo>
                      <a:pt x="17" y="32"/>
                      <a:pt x="18" y="32"/>
                      <a:pt x="19" y="33"/>
                    </a:cubicBezTo>
                    <a:cubicBezTo>
                      <a:pt x="21" y="34"/>
                      <a:pt x="23" y="36"/>
                      <a:pt x="25" y="38"/>
                    </a:cubicBezTo>
                    <a:cubicBezTo>
                      <a:pt x="26" y="39"/>
                      <a:pt x="25" y="41"/>
                      <a:pt x="24" y="42"/>
                    </a:cubicBezTo>
                    <a:cubicBezTo>
                      <a:pt x="23" y="43"/>
                      <a:pt x="25" y="44"/>
                      <a:pt x="26" y="44"/>
                    </a:cubicBezTo>
                    <a:cubicBezTo>
                      <a:pt x="29" y="46"/>
                      <a:pt x="31" y="48"/>
                      <a:pt x="33" y="50"/>
                    </a:cubicBezTo>
                    <a:cubicBezTo>
                      <a:pt x="34" y="51"/>
                      <a:pt x="35" y="53"/>
                      <a:pt x="36" y="53"/>
                    </a:cubicBezTo>
                    <a:cubicBezTo>
                      <a:pt x="37" y="53"/>
                      <a:pt x="38" y="51"/>
                      <a:pt x="37" y="50"/>
                    </a:cubicBezTo>
                    <a:cubicBezTo>
                      <a:pt x="37" y="49"/>
                      <a:pt x="36" y="48"/>
                      <a:pt x="36" y="47"/>
                    </a:cubicBezTo>
                    <a:cubicBezTo>
                      <a:pt x="35" y="46"/>
                      <a:pt x="33" y="47"/>
                      <a:pt x="32" y="46"/>
                    </a:cubicBezTo>
                    <a:cubicBezTo>
                      <a:pt x="30" y="44"/>
                      <a:pt x="32" y="44"/>
                      <a:pt x="32" y="42"/>
                    </a:cubicBezTo>
                    <a:cubicBezTo>
                      <a:pt x="32" y="42"/>
                      <a:pt x="30" y="40"/>
                      <a:pt x="30" y="39"/>
                    </a:cubicBezTo>
                    <a:cubicBezTo>
                      <a:pt x="28" y="37"/>
                      <a:pt x="28" y="34"/>
                      <a:pt x="26" y="32"/>
                    </a:cubicBezTo>
                    <a:cubicBezTo>
                      <a:pt x="24" y="31"/>
                      <a:pt x="22" y="29"/>
                      <a:pt x="21" y="27"/>
                    </a:cubicBezTo>
                    <a:cubicBezTo>
                      <a:pt x="21" y="26"/>
                      <a:pt x="21" y="24"/>
                      <a:pt x="20" y="23"/>
                    </a:cubicBezTo>
                    <a:cubicBezTo>
                      <a:pt x="19" y="22"/>
                      <a:pt x="18" y="21"/>
                      <a:pt x="17" y="20"/>
                    </a:cubicBezTo>
                    <a:cubicBezTo>
                      <a:pt x="16" y="18"/>
                      <a:pt x="15" y="17"/>
                      <a:pt x="13" y="16"/>
                    </a:cubicBezTo>
                    <a:cubicBezTo>
                      <a:pt x="12" y="15"/>
                      <a:pt x="12" y="13"/>
                      <a:pt x="12" y="12"/>
                    </a:cubicBezTo>
                    <a:cubicBezTo>
                      <a:pt x="12" y="11"/>
                      <a:pt x="10" y="6"/>
                      <a:pt x="11" y="5"/>
                    </a:cubicBezTo>
                    <a:cubicBezTo>
                      <a:pt x="12" y="4"/>
                      <a:pt x="13" y="7"/>
                      <a:pt x="14" y="7"/>
                    </a:cubicBezTo>
                    <a:cubicBezTo>
                      <a:pt x="15" y="7"/>
                      <a:pt x="15" y="7"/>
                      <a:pt x="15" y="7"/>
                    </a:cubicBezTo>
                    <a:cubicBezTo>
                      <a:pt x="17" y="6"/>
                      <a:pt x="17" y="7"/>
                      <a:pt x="18" y="8"/>
                    </a:cubicBezTo>
                    <a:cubicBezTo>
                      <a:pt x="19" y="8"/>
                      <a:pt x="20" y="8"/>
                      <a:pt x="20" y="9"/>
                    </a:cubicBezTo>
                    <a:cubicBezTo>
                      <a:pt x="20" y="11"/>
                      <a:pt x="21" y="13"/>
                      <a:pt x="22" y="15"/>
                    </a:cubicBezTo>
                    <a:cubicBezTo>
                      <a:pt x="22" y="16"/>
                      <a:pt x="23" y="18"/>
                      <a:pt x="23" y="19"/>
                    </a:cubicBezTo>
                    <a:cubicBezTo>
                      <a:pt x="23" y="20"/>
                      <a:pt x="22" y="21"/>
                      <a:pt x="22" y="22"/>
                    </a:cubicBezTo>
                    <a:cubicBezTo>
                      <a:pt x="23" y="22"/>
                      <a:pt x="23" y="20"/>
                      <a:pt x="23" y="20"/>
                    </a:cubicBezTo>
                    <a:cubicBezTo>
                      <a:pt x="24" y="19"/>
                      <a:pt x="25" y="22"/>
                      <a:pt x="26" y="22"/>
                    </a:cubicBezTo>
                    <a:cubicBezTo>
                      <a:pt x="27" y="23"/>
                      <a:pt x="32" y="26"/>
                      <a:pt x="32" y="27"/>
                    </a:cubicBezTo>
                    <a:cubicBezTo>
                      <a:pt x="32" y="29"/>
                      <a:pt x="33" y="30"/>
                      <a:pt x="34" y="30"/>
                    </a:cubicBezTo>
                    <a:cubicBezTo>
                      <a:pt x="35" y="31"/>
                      <a:pt x="35" y="32"/>
                      <a:pt x="36" y="33"/>
                    </a:cubicBezTo>
                    <a:cubicBezTo>
                      <a:pt x="37" y="34"/>
                      <a:pt x="38" y="33"/>
                      <a:pt x="38" y="34"/>
                    </a:cubicBezTo>
                    <a:cubicBezTo>
                      <a:pt x="39" y="35"/>
                      <a:pt x="37" y="36"/>
                      <a:pt x="38" y="38"/>
                    </a:cubicBezTo>
                    <a:cubicBezTo>
                      <a:pt x="40" y="39"/>
                      <a:pt x="42" y="40"/>
                      <a:pt x="44" y="42"/>
                    </a:cubicBezTo>
                    <a:cubicBezTo>
                      <a:pt x="45" y="43"/>
                      <a:pt x="45" y="44"/>
                      <a:pt x="46" y="45"/>
                    </a:cubicBezTo>
                    <a:cubicBezTo>
                      <a:pt x="47" y="46"/>
                      <a:pt x="48" y="46"/>
                      <a:pt x="49" y="48"/>
                    </a:cubicBezTo>
                    <a:cubicBezTo>
                      <a:pt x="51" y="49"/>
                      <a:pt x="52" y="51"/>
                      <a:pt x="54" y="53"/>
                    </a:cubicBezTo>
                    <a:cubicBezTo>
                      <a:pt x="55" y="54"/>
                      <a:pt x="56" y="55"/>
                      <a:pt x="57" y="56"/>
                    </a:cubicBezTo>
                    <a:cubicBezTo>
                      <a:pt x="58" y="58"/>
                      <a:pt x="56" y="58"/>
                      <a:pt x="56" y="59"/>
                    </a:cubicBezTo>
                    <a:cubicBezTo>
                      <a:pt x="56" y="60"/>
                      <a:pt x="59" y="59"/>
                      <a:pt x="59" y="61"/>
                    </a:cubicBezTo>
                    <a:cubicBezTo>
                      <a:pt x="58" y="63"/>
                      <a:pt x="57" y="63"/>
                      <a:pt x="58" y="65"/>
                    </a:cubicBezTo>
                    <a:cubicBezTo>
                      <a:pt x="58" y="65"/>
                      <a:pt x="56" y="67"/>
                      <a:pt x="57" y="68"/>
                    </a:cubicBezTo>
                    <a:cubicBezTo>
                      <a:pt x="58" y="69"/>
                      <a:pt x="59" y="71"/>
                      <a:pt x="60" y="72"/>
                    </a:cubicBezTo>
                    <a:cubicBezTo>
                      <a:pt x="61" y="73"/>
                      <a:pt x="62" y="73"/>
                      <a:pt x="63" y="73"/>
                    </a:cubicBezTo>
                    <a:cubicBezTo>
                      <a:pt x="66" y="74"/>
                      <a:pt x="66" y="76"/>
                      <a:pt x="68" y="77"/>
                    </a:cubicBezTo>
                    <a:cubicBezTo>
                      <a:pt x="71" y="79"/>
                      <a:pt x="75" y="79"/>
                      <a:pt x="77" y="81"/>
                    </a:cubicBezTo>
                    <a:cubicBezTo>
                      <a:pt x="81" y="83"/>
                      <a:pt x="85" y="85"/>
                      <a:pt x="89" y="86"/>
                    </a:cubicBezTo>
                    <a:cubicBezTo>
                      <a:pt x="92" y="88"/>
                      <a:pt x="97" y="90"/>
                      <a:pt x="101" y="91"/>
                    </a:cubicBezTo>
                    <a:cubicBezTo>
                      <a:pt x="105" y="91"/>
                      <a:pt x="108" y="87"/>
                      <a:pt x="113" y="88"/>
                    </a:cubicBezTo>
                    <a:cubicBezTo>
                      <a:pt x="117" y="89"/>
                      <a:pt x="120" y="93"/>
                      <a:pt x="123" y="96"/>
                    </a:cubicBezTo>
                    <a:cubicBezTo>
                      <a:pt x="123" y="95"/>
                      <a:pt x="124" y="90"/>
                      <a:pt x="126" y="89"/>
                    </a:cubicBezTo>
                    <a:cubicBezTo>
                      <a:pt x="127" y="89"/>
                      <a:pt x="125" y="89"/>
                      <a:pt x="126" y="89"/>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04" name="Freeform 636">
                <a:extLst>
                  <a:ext uri="{FF2B5EF4-FFF2-40B4-BE49-F238E27FC236}">
                    <a16:creationId xmlns:a16="http://schemas.microsoft.com/office/drawing/2014/main" id="{553FC5A7-F9A0-2F7F-6D7A-F03C6558FDF3}"/>
                  </a:ext>
                </a:extLst>
              </p:cNvPr>
              <p:cNvSpPr>
                <a:spLocks/>
              </p:cNvSpPr>
              <p:nvPr/>
            </p:nvSpPr>
            <p:spPr bwMode="auto">
              <a:xfrm>
                <a:off x="3487833" y="3874113"/>
                <a:ext cx="157367" cy="88941"/>
              </a:xfrm>
              <a:custGeom>
                <a:avLst/>
                <a:gdLst>
                  <a:gd name="T0" fmla="*/ 12 w 30"/>
                  <a:gd name="T1" fmla="*/ 15 h 16"/>
                  <a:gd name="T2" fmla="*/ 13 w 30"/>
                  <a:gd name="T3" fmla="*/ 13 h 16"/>
                  <a:gd name="T4" fmla="*/ 16 w 30"/>
                  <a:gd name="T5" fmla="*/ 11 h 16"/>
                  <a:gd name="T6" fmla="*/ 20 w 30"/>
                  <a:gd name="T7" fmla="*/ 10 h 16"/>
                  <a:gd name="T8" fmla="*/ 24 w 30"/>
                  <a:gd name="T9" fmla="*/ 7 h 16"/>
                  <a:gd name="T10" fmla="*/ 30 w 30"/>
                  <a:gd name="T11" fmla="*/ 5 h 16"/>
                  <a:gd name="T12" fmla="*/ 20 w 30"/>
                  <a:gd name="T13" fmla="*/ 1 h 16"/>
                  <a:gd name="T14" fmla="*/ 14 w 30"/>
                  <a:gd name="T15" fmla="*/ 2 h 16"/>
                  <a:gd name="T16" fmla="*/ 8 w 30"/>
                  <a:gd name="T17" fmla="*/ 1 h 16"/>
                  <a:gd name="T18" fmla="*/ 2 w 30"/>
                  <a:gd name="T19" fmla="*/ 4 h 16"/>
                  <a:gd name="T20" fmla="*/ 1 w 30"/>
                  <a:gd name="T21" fmla="*/ 9 h 16"/>
                  <a:gd name="T22" fmla="*/ 8 w 30"/>
                  <a:gd name="T23" fmla="*/ 14 h 16"/>
                  <a:gd name="T24" fmla="*/ 10 w 30"/>
                  <a:gd name="T25" fmla="*/ 14 h 16"/>
                  <a:gd name="T26" fmla="*/ 9 w 30"/>
                  <a:gd name="T27" fmla="*/ 16 h 16"/>
                  <a:gd name="T28" fmla="*/ 12 w 30"/>
                  <a:gd name="T2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16">
                    <a:moveTo>
                      <a:pt x="12" y="15"/>
                    </a:moveTo>
                    <a:cubicBezTo>
                      <a:pt x="13" y="15"/>
                      <a:pt x="13" y="14"/>
                      <a:pt x="13" y="13"/>
                    </a:cubicBezTo>
                    <a:cubicBezTo>
                      <a:pt x="13" y="12"/>
                      <a:pt x="15" y="11"/>
                      <a:pt x="16" y="11"/>
                    </a:cubicBezTo>
                    <a:cubicBezTo>
                      <a:pt x="18" y="10"/>
                      <a:pt x="18" y="12"/>
                      <a:pt x="20" y="10"/>
                    </a:cubicBezTo>
                    <a:cubicBezTo>
                      <a:pt x="21" y="9"/>
                      <a:pt x="22" y="6"/>
                      <a:pt x="24" y="7"/>
                    </a:cubicBezTo>
                    <a:cubicBezTo>
                      <a:pt x="27" y="7"/>
                      <a:pt x="27" y="6"/>
                      <a:pt x="30" y="5"/>
                    </a:cubicBezTo>
                    <a:cubicBezTo>
                      <a:pt x="26" y="3"/>
                      <a:pt x="25" y="0"/>
                      <a:pt x="20" y="1"/>
                    </a:cubicBezTo>
                    <a:cubicBezTo>
                      <a:pt x="18" y="1"/>
                      <a:pt x="16" y="2"/>
                      <a:pt x="14" y="2"/>
                    </a:cubicBezTo>
                    <a:cubicBezTo>
                      <a:pt x="12" y="2"/>
                      <a:pt x="10" y="1"/>
                      <a:pt x="8" y="1"/>
                    </a:cubicBezTo>
                    <a:cubicBezTo>
                      <a:pt x="5" y="2"/>
                      <a:pt x="4" y="2"/>
                      <a:pt x="2" y="4"/>
                    </a:cubicBezTo>
                    <a:cubicBezTo>
                      <a:pt x="2" y="5"/>
                      <a:pt x="0" y="7"/>
                      <a:pt x="1" y="9"/>
                    </a:cubicBezTo>
                    <a:cubicBezTo>
                      <a:pt x="4" y="11"/>
                      <a:pt x="8" y="9"/>
                      <a:pt x="8" y="14"/>
                    </a:cubicBezTo>
                    <a:cubicBezTo>
                      <a:pt x="8" y="14"/>
                      <a:pt x="10" y="14"/>
                      <a:pt x="10" y="14"/>
                    </a:cubicBezTo>
                    <a:cubicBezTo>
                      <a:pt x="10" y="14"/>
                      <a:pt x="9" y="16"/>
                      <a:pt x="9" y="16"/>
                    </a:cubicBezTo>
                    <a:cubicBezTo>
                      <a:pt x="10" y="16"/>
                      <a:pt x="12" y="16"/>
                      <a:pt x="12" y="15"/>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05" name="Freeform 637">
                <a:extLst>
                  <a:ext uri="{FF2B5EF4-FFF2-40B4-BE49-F238E27FC236}">
                    <a16:creationId xmlns:a16="http://schemas.microsoft.com/office/drawing/2014/main" id="{A8777C5D-EF52-22EE-E744-F64D164D5B4D}"/>
                  </a:ext>
                </a:extLst>
              </p:cNvPr>
              <p:cNvSpPr>
                <a:spLocks/>
              </p:cNvSpPr>
              <p:nvPr/>
            </p:nvSpPr>
            <p:spPr bwMode="auto">
              <a:xfrm>
                <a:off x="3487833" y="3800311"/>
                <a:ext cx="37553" cy="83263"/>
              </a:xfrm>
              <a:custGeom>
                <a:avLst/>
                <a:gdLst>
                  <a:gd name="T0" fmla="*/ 5 w 7"/>
                  <a:gd name="T1" fmla="*/ 1 h 15"/>
                  <a:gd name="T2" fmla="*/ 2 w 7"/>
                  <a:gd name="T3" fmla="*/ 4 h 15"/>
                  <a:gd name="T4" fmla="*/ 1 w 7"/>
                  <a:gd name="T5" fmla="*/ 6 h 15"/>
                  <a:gd name="T6" fmla="*/ 2 w 7"/>
                  <a:gd name="T7" fmla="*/ 14 h 15"/>
                  <a:gd name="T8" fmla="*/ 6 w 7"/>
                  <a:gd name="T9" fmla="*/ 8 h 15"/>
                  <a:gd name="T10" fmla="*/ 7 w 7"/>
                  <a:gd name="T11" fmla="*/ 2 h 15"/>
                  <a:gd name="T12" fmla="*/ 5 w 7"/>
                  <a:gd name="T13" fmla="*/ 1 h 15"/>
                  <a:gd name="T14" fmla="*/ 5 w 7"/>
                  <a:gd name="T15" fmla="*/ 1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5">
                    <a:moveTo>
                      <a:pt x="5" y="1"/>
                    </a:moveTo>
                    <a:cubicBezTo>
                      <a:pt x="4" y="0"/>
                      <a:pt x="2" y="3"/>
                      <a:pt x="2" y="4"/>
                    </a:cubicBezTo>
                    <a:cubicBezTo>
                      <a:pt x="1" y="5"/>
                      <a:pt x="1" y="4"/>
                      <a:pt x="1" y="6"/>
                    </a:cubicBezTo>
                    <a:cubicBezTo>
                      <a:pt x="1" y="7"/>
                      <a:pt x="0" y="15"/>
                      <a:pt x="2" y="14"/>
                    </a:cubicBezTo>
                    <a:cubicBezTo>
                      <a:pt x="2" y="13"/>
                      <a:pt x="5" y="10"/>
                      <a:pt x="6" y="8"/>
                    </a:cubicBezTo>
                    <a:cubicBezTo>
                      <a:pt x="6" y="5"/>
                      <a:pt x="6" y="4"/>
                      <a:pt x="7" y="2"/>
                    </a:cubicBezTo>
                    <a:cubicBezTo>
                      <a:pt x="7" y="1"/>
                      <a:pt x="6" y="1"/>
                      <a:pt x="5" y="1"/>
                    </a:cubicBezTo>
                    <a:cubicBezTo>
                      <a:pt x="4" y="0"/>
                      <a:pt x="6" y="1"/>
                      <a:pt x="5" y="1"/>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06" name="Freeform 638">
                <a:extLst>
                  <a:ext uri="{FF2B5EF4-FFF2-40B4-BE49-F238E27FC236}">
                    <a16:creationId xmlns:a16="http://schemas.microsoft.com/office/drawing/2014/main" id="{DE83DE7E-0FDD-F062-4ACF-EACFD0BCF005}"/>
                  </a:ext>
                </a:extLst>
              </p:cNvPr>
              <p:cNvSpPr>
                <a:spLocks/>
              </p:cNvSpPr>
              <p:nvPr/>
            </p:nvSpPr>
            <p:spPr bwMode="auto">
              <a:xfrm>
                <a:off x="3881247" y="3751108"/>
                <a:ext cx="67953" cy="60555"/>
              </a:xfrm>
              <a:custGeom>
                <a:avLst/>
                <a:gdLst>
                  <a:gd name="T0" fmla="*/ 12 w 13"/>
                  <a:gd name="T1" fmla="*/ 3 h 11"/>
                  <a:gd name="T2" fmla="*/ 6 w 13"/>
                  <a:gd name="T3" fmla="*/ 1 h 11"/>
                  <a:gd name="T4" fmla="*/ 7 w 13"/>
                  <a:gd name="T5" fmla="*/ 5 h 11"/>
                  <a:gd name="T6" fmla="*/ 9 w 13"/>
                  <a:gd name="T7" fmla="*/ 9 h 11"/>
                  <a:gd name="T8" fmla="*/ 6 w 13"/>
                  <a:gd name="T9" fmla="*/ 10 h 11"/>
                  <a:gd name="T10" fmla="*/ 5 w 13"/>
                  <a:gd name="T11" fmla="*/ 8 h 11"/>
                  <a:gd name="T12" fmla="*/ 0 w 13"/>
                  <a:gd name="T13" fmla="*/ 9 h 11"/>
                  <a:gd name="T14" fmla="*/ 3 w 13"/>
                  <a:gd name="T15" fmla="*/ 11 h 11"/>
                  <a:gd name="T16" fmla="*/ 13 w 13"/>
                  <a:gd name="T17" fmla="*/ 11 h 11"/>
                  <a:gd name="T18" fmla="*/ 12 w 13"/>
                  <a:gd name="T19" fmla="*/ 3 h 11"/>
                  <a:gd name="T20" fmla="*/ 12 w 13"/>
                  <a:gd name="T2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1">
                    <a:moveTo>
                      <a:pt x="12" y="3"/>
                    </a:moveTo>
                    <a:cubicBezTo>
                      <a:pt x="10" y="3"/>
                      <a:pt x="8" y="0"/>
                      <a:pt x="6" y="1"/>
                    </a:cubicBezTo>
                    <a:cubicBezTo>
                      <a:pt x="3" y="2"/>
                      <a:pt x="7" y="3"/>
                      <a:pt x="7" y="5"/>
                    </a:cubicBezTo>
                    <a:cubicBezTo>
                      <a:pt x="8" y="6"/>
                      <a:pt x="10" y="8"/>
                      <a:pt x="9" y="9"/>
                    </a:cubicBezTo>
                    <a:cubicBezTo>
                      <a:pt x="8" y="10"/>
                      <a:pt x="7" y="10"/>
                      <a:pt x="6" y="10"/>
                    </a:cubicBezTo>
                    <a:cubicBezTo>
                      <a:pt x="4" y="9"/>
                      <a:pt x="6" y="9"/>
                      <a:pt x="5" y="8"/>
                    </a:cubicBezTo>
                    <a:cubicBezTo>
                      <a:pt x="5" y="8"/>
                      <a:pt x="0" y="9"/>
                      <a:pt x="0" y="9"/>
                    </a:cubicBezTo>
                    <a:cubicBezTo>
                      <a:pt x="0" y="11"/>
                      <a:pt x="2" y="11"/>
                      <a:pt x="3" y="11"/>
                    </a:cubicBezTo>
                    <a:cubicBezTo>
                      <a:pt x="6" y="10"/>
                      <a:pt x="9" y="11"/>
                      <a:pt x="13" y="11"/>
                    </a:cubicBezTo>
                    <a:cubicBezTo>
                      <a:pt x="13" y="8"/>
                      <a:pt x="12" y="5"/>
                      <a:pt x="12" y="3"/>
                    </a:cubicBezTo>
                    <a:cubicBezTo>
                      <a:pt x="11" y="3"/>
                      <a:pt x="12" y="5"/>
                      <a:pt x="12" y="3"/>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07" name="Freeform 639">
                <a:extLst>
                  <a:ext uri="{FF2B5EF4-FFF2-40B4-BE49-F238E27FC236}">
                    <a16:creationId xmlns:a16="http://schemas.microsoft.com/office/drawing/2014/main" id="{80369369-DED7-D810-B1E6-884A92121BF2}"/>
                  </a:ext>
                </a:extLst>
              </p:cNvPr>
              <p:cNvSpPr>
                <a:spLocks/>
              </p:cNvSpPr>
              <p:nvPr/>
            </p:nvSpPr>
            <p:spPr bwMode="auto">
              <a:xfrm>
                <a:off x="3943837" y="3751108"/>
                <a:ext cx="94778" cy="83263"/>
              </a:xfrm>
              <a:custGeom>
                <a:avLst/>
                <a:gdLst>
                  <a:gd name="T0" fmla="*/ 14 w 18"/>
                  <a:gd name="T1" fmla="*/ 7 h 15"/>
                  <a:gd name="T2" fmla="*/ 8 w 18"/>
                  <a:gd name="T3" fmla="*/ 3 h 15"/>
                  <a:gd name="T4" fmla="*/ 1 w 18"/>
                  <a:gd name="T5" fmla="*/ 1 h 15"/>
                  <a:gd name="T6" fmla="*/ 0 w 18"/>
                  <a:gd name="T7" fmla="*/ 3 h 15"/>
                  <a:gd name="T8" fmla="*/ 1 w 18"/>
                  <a:gd name="T9" fmla="*/ 10 h 15"/>
                  <a:gd name="T10" fmla="*/ 2 w 18"/>
                  <a:gd name="T11" fmla="*/ 12 h 15"/>
                  <a:gd name="T12" fmla="*/ 4 w 18"/>
                  <a:gd name="T13" fmla="*/ 10 h 15"/>
                  <a:gd name="T14" fmla="*/ 13 w 18"/>
                  <a:gd name="T15" fmla="*/ 10 h 15"/>
                  <a:gd name="T16" fmla="*/ 17 w 18"/>
                  <a:gd name="T17" fmla="*/ 10 h 15"/>
                  <a:gd name="T18" fmla="*/ 14 w 18"/>
                  <a:gd name="T19" fmla="*/ 7 h 15"/>
                  <a:gd name="T20" fmla="*/ 14 w 18"/>
                  <a:gd name="T21"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5">
                    <a:moveTo>
                      <a:pt x="14" y="7"/>
                    </a:moveTo>
                    <a:cubicBezTo>
                      <a:pt x="12" y="6"/>
                      <a:pt x="10" y="4"/>
                      <a:pt x="8" y="3"/>
                    </a:cubicBezTo>
                    <a:cubicBezTo>
                      <a:pt x="7" y="2"/>
                      <a:pt x="2" y="0"/>
                      <a:pt x="1" y="1"/>
                    </a:cubicBezTo>
                    <a:cubicBezTo>
                      <a:pt x="1" y="1"/>
                      <a:pt x="3" y="3"/>
                      <a:pt x="0" y="3"/>
                    </a:cubicBezTo>
                    <a:cubicBezTo>
                      <a:pt x="0" y="5"/>
                      <a:pt x="1" y="7"/>
                      <a:pt x="1" y="10"/>
                    </a:cubicBezTo>
                    <a:cubicBezTo>
                      <a:pt x="1" y="11"/>
                      <a:pt x="1" y="11"/>
                      <a:pt x="2" y="12"/>
                    </a:cubicBezTo>
                    <a:cubicBezTo>
                      <a:pt x="3" y="15"/>
                      <a:pt x="3" y="11"/>
                      <a:pt x="4" y="10"/>
                    </a:cubicBezTo>
                    <a:cubicBezTo>
                      <a:pt x="6" y="8"/>
                      <a:pt x="11" y="10"/>
                      <a:pt x="13" y="10"/>
                    </a:cubicBezTo>
                    <a:cubicBezTo>
                      <a:pt x="15" y="10"/>
                      <a:pt x="15" y="11"/>
                      <a:pt x="17" y="10"/>
                    </a:cubicBezTo>
                    <a:cubicBezTo>
                      <a:pt x="18" y="8"/>
                      <a:pt x="17" y="7"/>
                      <a:pt x="14" y="7"/>
                    </a:cubicBezTo>
                    <a:cubicBezTo>
                      <a:pt x="12" y="7"/>
                      <a:pt x="16" y="7"/>
                      <a:pt x="14" y="7"/>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08" name="Freeform 531">
                <a:extLst>
                  <a:ext uri="{FF2B5EF4-FFF2-40B4-BE49-F238E27FC236}">
                    <a16:creationId xmlns:a16="http://schemas.microsoft.com/office/drawing/2014/main" id="{CCBC06BF-5277-2D8E-1479-FCF2F23643AE}"/>
                  </a:ext>
                </a:extLst>
              </p:cNvPr>
              <p:cNvSpPr>
                <a:spLocks/>
              </p:cNvSpPr>
              <p:nvPr/>
            </p:nvSpPr>
            <p:spPr bwMode="auto">
              <a:xfrm>
                <a:off x="4217440" y="2905223"/>
                <a:ext cx="30400" cy="56771"/>
              </a:xfrm>
              <a:custGeom>
                <a:avLst/>
                <a:gdLst>
                  <a:gd name="T0" fmla="*/ 3 w 6"/>
                  <a:gd name="T1" fmla="*/ 8 h 10"/>
                  <a:gd name="T2" fmla="*/ 0 w 6"/>
                  <a:gd name="T3" fmla="*/ 7 h 10"/>
                  <a:gd name="T4" fmla="*/ 4 w 6"/>
                  <a:gd name="T5" fmla="*/ 2 h 10"/>
                  <a:gd name="T6" fmla="*/ 6 w 6"/>
                  <a:gd name="T7" fmla="*/ 4 h 10"/>
                  <a:gd name="T8" fmla="*/ 3 w 6"/>
                  <a:gd name="T9" fmla="*/ 8 h 10"/>
                  <a:gd name="T10" fmla="*/ 3 w 6"/>
                  <a:gd name="T11" fmla="*/ 8 h 10"/>
                </a:gdLst>
                <a:ahLst/>
                <a:cxnLst>
                  <a:cxn ang="0">
                    <a:pos x="T0" y="T1"/>
                  </a:cxn>
                  <a:cxn ang="0">
                    <a:pos x="T2" y="T3"/>
                  </a:cxn>
                  <a:cxn ang="0">
                    <a:pos x="T4" y="T5"/>
                  </a:cxn>
                  <a:cxn ang="0">
                    <a:pos x="T6" y="T7"/>
                  </a:cxn>
                  <a:cxn ang="0">
                    <a:pos x="T8" y="T9"/>
                  </a:cxn>
                  <a:cxn ang="0">
                    <a:pos x="T10" y="T11"/>
                  </a:cxn>
                </a:cxnLst>
                <a:rect l="0" t="0" r="r" b="b"/>
                <a:pathLst>
                  <a:path w="6" h="10">
                    <a:moveTo>
                      <a:pt x="3" y="8"/>
                    </a:moveTo>
                    <a:cubicBezTo>
                      <a:pt x="2" y="10"/>
                      <a:pt x="0" y="9"/>
                      <a:pt x="0" y="7"/>
                    </a:cubicBezTo>
                    <a:cubicBezTo>
                      <a:pt x="1" y="6"/>
                      <a:pt x="3" y="3"/>
                      <a:pt x="4" y="2"/>
                    </a:cubicBezTo>
                    <a:cubicBezTo>
                      <a:pt x="6" y="0"/>
                      <a:pt x="6" y="3"/>
                      <a:pt x="6" y="4"/>
                    </a:cubicBezTo>
                    <a:cubicBezTo>
                      <a:pt x="6" y="6"/>
                      <a:pt x="3" y="6"/>
                      <a:pt x="3" y="8"/>
                    </a:cubicBezTo>
                    <a:cubicBezTo>
                      <a:pt x="2" y="10"/>
                      <a:pt x="3" y="8"/>
                      <a:pt x="3" y="8"/>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09" name="Freeform 532">
                <a:extLst>
                  <a:ext uri="{FF2B5EF4-FFF2-40B4-BE49-F238E27FC236}">
                    <a16:creationId xmlns:a16="http://schemas.microsoft.com/office/drawing/2014/main" id="{1D448489-D129-C8CE-8690-CD601D8AD491}"/>
                  </a:ext>
                </a:extLst>
              </p:cNvPr>
              <p:cNvSpPr>
                <a:spLocks/>
              </p:cNvSpPr>
              <p:nvPr/>
            </p:nvSpPr>
            <p:spPr bwMode="auto">
              <a:xfrm>
                <a:off x="4231746" y="2933609"/>
                <a:ext cx="37553" cy="22709"/>
              </a:xfrm>
              <a:custGeom>
                <a:avLst/>
                <a:gdLst>
                  <a:gd name="T0" fmla="*/ 3 w 7"/>
                  <a:gd name="T1" fmla="*/ 4 h 4"/>
                  <a:gd name="T2" fmla="*/ 5 w 7"/>
                  <a:gd name="T3" fmla="*/ 1 h 4"/>
                  <a:gd name="T4" fmla="*/ 3 w 7"/>
                  <a:gd name="T5" fmla="*/ 4 h 4"/>
                  <a:gd name="T6" fmla="*/ 3 w 7"/>
                  <a:gd name="T7" fmla="*/ 4 h 4"/>
                </a:gdLst>
                <a:ahLst/>
                <a:cxnLst>
                  <a:cxn ang="0">
                    <a:pos x="T0" y="T1"/>
                  </a:cxn>
                  <a:cxn ang="0">
                    <a:pos x="T2" y="T3"/>
                  </a:cxn>
                  <a:cxn ang="0">
                    <a:pos x="T4" y="T5"/>
                  </a:cxn>
                  <a:cxn ang="0">
                    <a:pos x="T6" y="T7"/>
                  </a:cxn>
                </a:cxnLst>
                <a:rect l="0" t="0" r="r" b="b"/>
                <a:pathLst>
                  <a:path w="7" h="4">
                    <a:moveTo>
                      <a:pt x="3" y="4"/>
                    </a:moveTo>
                    <a:cubicBezTo>
                      <a:pt x="0" y="4"/>
                      <a:pt x="3" y="0"/>
                      <a:pt x="5" y="1"/>
                    </a:cubicBezTo>
                    <a:cubicBezTo>
                      <a:pt x="7" y="1"/>
                      <a:pt x="4" y="4"/>
                      <a:pt x="3" y="4"/>
                    </a:cubicBezTo>
                    <a:cubicBezTo>
                      <a:pt x="2" y="4"/>
                      <a:pt x="4" y="4"/>
                      <a:pt x="3" y="4"/>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10" name="Freeform 533">
                <a:extLst>
                  <a:ext uri="{FF2B5EF4-FFF2-40B4-BE49-F238E27FC236}">
                    <a16:creationId xmlns:a16="http://schemas.microsoft.com/office/drawing/2014/main" id="{1FE5B278-C50B-EF77-1AD5-FC9E25F117D8}"/>
                  </a:ext>
                </a:extLst>
              </p:cNvPr>
              <p:cNvSpPr>
                <a:spLocks/>
              </p:cNvSpPr>
              <p:nvPr/>
            </p:nvSpPr>
            <p:spPr bwMode="auto">
              <a:xfrm>
                <a:off x="4128026" y="2910900"/>
                <a:ext cx="78683" cy="39739"/>
              </a:xfrm>
              <a:custGeom>
                <a:avLst/>
                <a:gdLst>
                  <a:gd name="T0" fmla="*/ 11 w 15"/>
                  <a:gd name="T1" fmla="*/ 6 h 7"/>
                  <a:gd name="T2" fmla="*/ 10 w 15"/>
                  <a:gd name="T3" fmla="*/ 5 h 7"/>
                  <a:gd name="T4" fmla="*/ 7 w 15"/>
                  <a:gd name="T5" fmla="*/ 5 h 7"/>
                  <a:gd name="T6" fmla="*/ 3 w 15"/>
                  <a:gd name="T7" fmla="*/ 0 h 7"/>
                  <a:gd name="T8" fmla="*/ 6 w 15"/>
                  <a:gd name="T9" fmla="*/ 2 h 7"/>
                  <a:gd name="T10" fmla="*/ 8 w 15"/>
                  <a:gd name="T11" fmla="*/ 3 h 7"/>
                  <a:gd name="T12" fmla="*/ 15 w 15"/>
                  <a:gd name="T13" fmla="*/ 3 h 7"/>
                  <a:gd name="T14" fmla="*/ 11 w 15"/>
                  <a:gd name="T15" fmla="*/ 6 h 7"/>
                  <a:gd name="T16" fmla="*/ 11 w 15"/>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11" y="6"/>
                    </a:moveTo>
                    <a:cubicBezTo>
                      <a:pt x="10" y="6"/>
                      <a:pt x="10" y="6"/>
                      <a:pt x="10" y="5"/>
                    </a:cubicBezTo>
                    <a:cubicBezTo>
                      <a:pt x="10" y="5"/>
                      <a:pt x="8" y="6"/>
                      <a:pt x="7" y="5"/>
                    </a:cubicBezTo>
                    <a:cubicBezTo>
                      <a:pt x="7" y="4"/>
                      <a:pt x="0" y="1"/>
                      <a:pt x="3" y="0"/>
                    </a:cubicBezTo>
                    <a:cubicBezTo>
                      <a:pt x="4" y="0"/>
                      <a:pt x="5" y="2"/>
                      <a:pt x="6" y="2"/>
                    </a:cubicBezTo>
                    <a:cubicBezTo>
                      <a:pt x="7" y="3"/>
                      <a:pt x="7" y="2"/>
                      <a:pt x="8" y="3"/>
                    </a:cubicBezTo>
                    <a:cubicBezTo>
                      <a:pt x="9" y="4"/>
                      <a:pt x="13" y="2"/>
                      <a:pt x="15" y="3"/>
                    </a:cubicBezTo>
                    <a:cubicBezTo>
                      <a:pt x="14" y="3"/>
                      <a:pt x="12" y="6"/>
                      <a:pt x="11" y="6"/>
                    </a:cubicBezTo>
                    <a:cubicBezTo>
                      <a:pt x="9" y="7"/>
                      <a:pt x="12" y="6"/>
                      <a:pt x="11" y="6"/>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11" name="Freeform 535">
                <a:extLst>
                  <a:ext uri="{FF2B5EF4-FFF2-40B4-BE49-F238E27FC236}">
                    <a16:creationId xmlns:a16="http://schemas.microsoft.com/office/drawing/2014/main" id="{B50C9F67-6189-E2F2-62AA-90E7D6A8D051}"/>
                  </a:ext>
                </a:extLst>
              </p:cNvPr>
              <p:cNvSpPr>
                <a:spLocks/>
              </p:cNvSpPr>
              <p:nvPr/>
            </p:nvSpPr>
            <p:spPr bwMode="auto">
              <a:xfrm>
                <a:off x="4274664" y="2744372"/>
                <a:ext cx="168096" cy="172205"/>
              </a:xfrm>
              <a:custGeom>
                <a:avLst/>
                <a:gdLst>
                  <a:gd name="T0" fmla="*/ 19 w 32"/>
                  <a:gd name="T1" fmla="*/ 1 h 31"/>
                  <a:gd name="T2" fmla="*/ 17 w 32"/>
                  <a:gd name="T3" fmla="*/ 0 h 31"/>
                  <a:gd name="T4" fmla="*/ 14 w 32"/>
                  <a:gd name="T5" fmla="*/ 2 h 31"/>
                  <a:gd name="T6" fmla="*/ 11 w 32"/>
                  <a:gd name="T7" fmla="*/ 5 h 31"/>
                  <a:gd name="T8" fmla="*/ 9 w 32"/>
                  <a:gd name="T9" fmla="*/ 7 h 31"/>
                  <a:gd name="T10" fmla="*/ 7 w 32"/>
                  <a:gd name="T11" fmla="*/ 13 h 31"/>
                  <a:gd name="T12" fmla="*/ 5 w 32"/>
                  <a:gd name="T13" fmla="*/ 17 h 31"/>
                  <a:gd name="T14" fmla="*/ 2 w 32"/>
                  <a:gd name="T15" fmla="*/ 19 h 31"/>
                  <a:gd name="T16" fmla="*/ 4 w 32"/>
                  <a:gd name="T17" fmla="*/ 21 h 31"/>
                  <a:gd name="T18" fmla="*/ 0 w 32"/>
                  <a:gd name="T19" fmla="*/ 25 h 31"/>
                  <a:gd name="T20" fmla="*/ 4 w 32"/>
                  <a:gd name="T21" fmla="*/ 25 h 31"/>
                  <a:gd name="T22" fmla="*/ 10 w 32"/>
                  <a:gd name="T23" fmla="*/ 26 h 31"/>
                  <a:gd name="T24" fmla="*/ 19 w 32"/>
                  <a:gd name="T25" fmla="*/ 27 h 31"/>
                  <a:gd name="T26" fmla="*/ 22 w 32"/>
                  <a:gd name="T27" fmla="*/ 26 h 31"/>
                  <a:gd name="T28" fmla="*/ 19 w 32"/>
                  <a:gd name="T29" fmla="*/ 30 h 31"/>
                  <a:gd name="T30" fmla="*/ 22 w 32"/>
                  <a:gd name="T31" fmla="*/ 28 h 31"/>
                  <a:gd name="T32" fmla="*/ 27 w 32"/>
                  <a:gd name="T33" fmla="*/ 26 h 31"/>
                  <a:gd name="T34" fmla="*/ 32 w 32"/>
                  <a:gd name="T35" fmla="*/ 20 h 31"/>
                  <a:gd name="T36" fmla="*/ 29 w 32"/>
                  <a:gd name="T37" fmla="*/ 20 h 31"/>
                  <a:gd name="T38" fmla="*/ 26 w 32"/>
                  <a:gd name="T39" fmla="*/ 18 h 31"/>
                  <a:gd name="T40" fmla="*/ 29 w 32"/>
                  <a:gd name="T41" fmla="*/ 15 h 31"/>
                  <a:gd name="T42" fmla="*/ 26 w 32"/>
                  <a:gd name="T43" fmla="*/ 15 h 31"/>
                  <a:gd name="T44" fmla="*/ 24 w 32"/>
                  <a:gd name="T45" fmla="*/ 13 h 31"/>
                  <a:gd name="T46" fmla="*/ 21 w 32"/>
                  <a:gd name="T47" fmla="*/ 16 h 31"/>
                  <a:gd name="T48" fmla="*/ 18 w 32"/>
                  <a:gd name="T49" fmla="*/ 13 h 31"/>
                  <a:gd name="T50" fmla="*/ 19 w 32"/>
                  <a:gd name="T51" fmla="*/ 11 h 31"/>
                  <a:gd name="T52" fmla="*/ 16 w 32"/>
                  <a:gd name="T53" fmla="*/ 9 h 31"/>
                  <a:gd name="T54" fmla="*/ 14 w 32"/>
                  <a:gd name="T55" fmla="*/ 12 h 31"/>
                  <a:gd name="T56" fmla="*/ 16 w 32"/>
                  <a:gd name="T57" fmla="*/ 7 h 31"/>
                  <a:gd name="T58" fmla="*/ 18 w 32"/>
                  <a:gd name="T59" fmla="*/ 4 h 31"/>
                  <a:gd name="T60" fmla="*/ 18 w 32"/>
                  <a:gd name="T61" fmla="*/ 2 h 31"/>
                  <a:gd name="T62" fmla="*/ 19 w 32"/>
                  <a:gd name="T63" fmla="*/ 1 h 31"/>
                  <a:gd name="T64" fmla="*/ 19 w 32"/>
                  <a:gd name="T6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1">
                    <a:moveTo>
                      <a:pt x="19" y="1"/>
                    </a:moveTo>
                    <a:cubicBezTo>
                      <a:pt x="20" y="0"/>
                      <a:pt x="17" y="0"/>
                      <a:pt x="17" y="0"/>
                    </a:cubicBezTo>
                    <a:cubicBezTo>
                      <a:pt x="16" y="0"/>
                      <a:pt x="15" y="1"/>
                      <a:pt x="14" y="2"/>
                    </a:cubicBezTo>
                    <a:cubicBezTo>
                      <a:pt x="13" y="3"/>
                      <a:pt x="12" y="4"/>
                      <a:pt x="11" y="5"/>
                    </a:cubicBezTo>
                    <a:cubicBezTo>
                      <a:pt x="11" y="6"/>
                      <a:pt x="10" y="7"/>
                      <a:pt x="9" y="7"/>
                    </a:cubicBezTo>
                    <a:cubicBezTo>
                      <a:pt x="9" y="9"/>
                      <a:pt x="8" y="11"/>
                      <a:pt x="7" y="13"/>
                    </a:cubicBezTo>
                    <a:cubicBezTo>
                      <a:pt x="7" y="15"/>
                      <a:pt x="6" y="16"/>
                      <a:pt x="5" y="17"/>
                    </a:cubicBezTo>
                    <a:cubicBezTo>
                      <a:pt x="4" y="18"/>
                      <a:pt x="2" y="19"/>
                      <a:pt x="2" y="19"/>
                    </a:cubicBezTo>
                    <a:cubicBezTo>
                      <a:pt x="2" y="20"/>
                      <a:pt x="4" y="20"/>
                      <a:pt x="4" y="21"/>
                    </a:cubicBezTo>
                    <a:cubicBezTo>
                      <a:pt x="4" y="22"/>
                      <a:pt x="0" y="24"/>
                      <a:pt x="0" y="25"/>
                    </a:cubicBezTo>
                    <a:cubicBezTo>
                      <a:pt x="0" y="27"/>
                      <a:pt x="3" y="26"/>
                      <a:pt x="4" y="25"/>
                    </a:cubicBezTo>
                    <a:cubicBezTo>
                      <a:pt x="6" y="25"/>
                      <a:pt x="8" y="26"/>
                      <a:pt x="10" y="26"/>
                    </a:cubicBezTo>
                    <a:cubicBezTo>
                      <a:pt x="13" y="27"/>
                      <a:pt x="16" y="26"/>
                      <a:pt x="19" y="27"/>
                    </a:cubicBezTo>
                    <a:cubicBezTo>
                      <a:pt x="19" y="27"/>
                      <a:pt x="22" y="25"/>
                      <a:pt x="22" y="26"/>
                    </a:cubicBezTo>
                    <a:cubicBezTo>
                      <a:pt x="22" y="27"/>
                      <a:pt x="19" y="30"/>
                      <a:pt x="19" y="30"/>
                    </a:cubicBezTo>
                    <a:cubicBezTo>
                      <a:pt x="20" y="31"/>
                      <a:pt x="22" y="28"/>
                      <a:pt x="22" y="28"/>
                    </a:cubicBezTo>
                    <a:cubicBezTo>
                      <a:pt x="24" y="27"/>
                      <a:pt x="26" y="27"/>
                      <a:pt x="27" y="26"/>
                    </a:cubicBezTo>
                    <a:cubicBezTo>
                      <a:pt x="27" y="25"/>
                      <a:pt x="32" y="20"/>
                      <a:pt x="32" y="20"/>
                    </a:cubicBezTo>
                    <a:cubicBezTo>
                      <a:pt x="31" y="19"/>
                      <a:pt x="30" y="20"/>
                      <a:pt x="29" y="20"/>
                    </a:cubicBezTo>
                    <a:cubicBezTo>
                      <a:pt x="29" y="20"/>
                      <a:pt x="26" y="18"/>
                      <a:pt x="26" y="18"/>
                    </a:cubicBezTo>
                    <a:cubicBezTo>
                      <a:pt x="26" y="17"/>
                      <a:pt x="30" y="16"/>
                      <a:pt x="29" y="15"/>
                    </a:cubicBezTo>
                    <a:cubicBezTo>
                      <a:pt x="29" y="14"/>
                      <a:pt x="27" y="15"/>
                      <a:pt x="26" y="15"/>
                    </a:cubicBezTo>
                    <a:cubicBezTo>
                      <a:pt x="25" y="15"/>
                      <a:pt x="25" y="13"/>
                      <a:pt x="24" y="13"/>
                    </a:cubicBezTo>
                    <a:cubicBezTo>
                      <a:pt x="24" y="13"/>
                      <a:pt x="21" y="16"/>
                      <a:pt x="21" y="16"/>
                    </a:cubicBezTo>
                    <a:cubicBezTo>
                      <a:pt x="20" y="14"/>
                      <a:pt x="20" y="14"/>
                      <a:pt x="18" y="13"/>
                    </a:cubicBezTo>
                    <a:cubicBezTo>
                      <a:pt x="16" y="12"/>
                      <a:pt x="19" y="12"/>
                      <a:pt x="19" y="11"/>
                    </a:cubicBezTo>
                    <a:cubicBezTo>
                      <a:pt x="19" y="11"/>
                      <a:pt x="17" y="9"/>
                      <a:pt x="16" y="9"/>
                    </a:cubicBezTo>
                    <a:cubicBezTo>
                      <a:pt x="16" y="10"/>
                      <a:pt x="14" y="13"/>
                      <a:pt x="14" y="12"/>
                    </a:cubicBezTo>
                    <a:cubicBezTo>
                      <a:pt x="12" y="11"/>
                      <a:pt x="15" y="7"/>
                      <a:pt x="16" y="7"/>
                    </a:cubicBezTo>
                    <a:cubicBezTo>
                      <a:pt x="17" y="6"/>
                      <a:pt x="17" y="5"/>
                      <a:pt x="18" y="4"/>
                    </a:cubicBezTo>
                    <a:cubicBezTo>
                      <a:pt x="18" y="3"/>
                      <a:pt x="18" y="2"/>
                      <a:pt x="18" y="2"/>
                    </a:cubicBezTo>
                    <a:cubicBezTo>
                      <a:pt x="18" y="2"/>
                      <a:pt x="19" y="1"/>
                      <a:pt x="19" y="1"/>
                    </a:cubicBezTo>
                    <a:cubicBezTo>
                      <a:pt x="20" y="0"/>
                      <a:pt x="19" y="1"/>
                      <a:pt x="19" y="1"/>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12" name="Freeform 536">
                <a:extLst>
                  <a:ext uri="{FF2B5EF4-FFF2-40B4-BE49-F238E27FC236}">
                    <a16:creationId xmlns:a16="http://schemas.microsoft.com/office/drawing/2014/main" id="{D05EF03F-470B-B792-F1AC-B0AFAF4B06E3}"/>
                  </a:ext>
                </a:extLst>
              </p:cNvPr>
              <p:cNvSpPr>
                <a:spLocks/>
              </p:cNvSpPr>
              <p:nvPr/>
            </p:nvSpPr>
            <p:spPr bwMode="auto">
              <a:xfrm>
                <a:off x="4410572" y="2867374"/>
                <a:ext cx="42917" cy="54878"/>
              </a:xfrm>
              <a:custGeom>
                <a:avLst/>
                <a:gdLst>
                  <a:gd name="T0" fmla="*/ 6 w 8"/>
                  <a:gd name="T1" fmla="*/ 1 h 10"/>
                  <a:gd name="T2" fmla="*/ 1 w 8"/>
                  <a:gd name="T3" fmla="*/ 9 h 10"/>
                  <a:gd name="T4" fmla="*/ 4 w 8"/>
                  <a:gd name="T5" fmla="*/ 7 h 10"/>
                  <a:gd name="T6" fmla="*/ 3 w 8"/>
                  <a:gd name="T7" fmla="*/ 10 h 10"/>
                  <a:gd name="T8" fmla="*/ 6 w 8"/>
                  <a:gd name="T9" fmla="*/ 8 h 10"/>
                  <a:gd name="T10" fmla="*/ 8 w 8"/>
                  <a:gd name="T11" fmla="*/ 4 h 10"/>
                  <a:gd name="T12" fmla="*/ 5 w 8"/>
                  <a:gd name="T13" fmla="*/ 4 h 10"/>
                  <a:gd name="T14" fmla="*/ 6 w 8"/>
                  <a:gd name="T15" fmla="*/ 1 h 10"/>
                  <a:gd name="T16" fmla="*/ 6 w 8"/>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0">
                    <a:moveTo>
                      <a:pt x="6" y="1"/>
                    </a:moveTo>
                    <a:cubicBezTo>
                      <a:pt x="5" y="2"/>
                      <a:pt x="0" y="6"/>
                      <a:pt x="1" y="9"/>
                    </a:cubicBezTo>
                    <a:cubicBezTo>
                      <a:pt x="1" y="9"/>
                      <a:pt x="3" y="6"/>
                      <a:pt x="4" y="7"/>
                    </a:cubicBezTo>
                    <a:cubicBezTo>
                      <a:pt x="4" y="7"/>
                      <a:pt x="3" y="10"/>
                      <a:pt x="3" y="10"/>
                    </a:cubicBezTo>
                    <a:cubicBezTo>
                      <a:pt x="4" y="10"/>
                      <a:pt x="6" y="9"/>
                      <a:pt x="6" y="8"/>
                    </a:cubicBezTo>
                    <a:cubicBezTo>
                      <a:pt x="6" y="7"/>
                      <a:pt x="7" y="6"/>
                      <a:pt x="8" y="4"/>
                    </a:cubicBezTo>
                    <a:cubicBezTo>
                      <a:pt x="8" y="2"/>
                      <a:pt x="6" y="4"/>
                      <a:pt x="5" y="4"/>
                    </a:cubicBezTo>
                    <a:cubicBezTo>
                      <a:pt x="6" y="4"/>
                      <a:pt x="6" y="0"/>
                      <a:pt x="6" y="1"/>
                    </a:cubicBezTo>
                    <a:cubicBezTo>
                      <a:pt x="5" y="1"/>
                      <a:pt x="7" y="0"/>
                      <a:pt x="6" y="1"/>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13" name="Freeform 556">
                <a:extLst>
                  <a:ext uri="{FF2B5EF4-FFF2-40B4-BE49-F238E27FC236}">
                    <a16:creationId xmlns:a16="http://schemas.microsoft.com/office/drawing/2014/main" id="{235ED377-8C44-4BB2-C85C-9FDB51ED9AAD}"/>
                  </a:ext>
                </a:extLst>
              </p:cNvPr>
              <p:cNvSpPr>
                <a:spLocks/>
              </p:cNvSpPr>
              <p:nvPr/>
            </p:nvSpPr>
            <p:spPr bwMode="auto">
              <a:xfrm>
                <a:off x="2464951" y="2772758"/>
                <a:ext cx="152001" cy="105974"/>
              </a:xfrm>
              <a:custGeom>
                <a:avLst/>
                <a:gdLst>
                  <a:gd name="T0" fmla="*/ 27 w 29"/>
                  <a:gd name="T1" fmla="*/ 16 h 19"/>
                  <a:gd name="T2" fmla="*/ 24 w 29"/>
                  <a:gd name="T3" fmla="*/ 12 h 19"/>
                  <a:gd name="T4" fmla="*/ 19 w 29"/>
                  <a:gd name="T5" fmla="*/ 10 h 19"/>
                  <a:gd name="T6" fmla="*/ 14 w 29"/>
                  <a:gd name="T7" fmla="*/ 3 h 19"/>
                  <a:gd name="T8" fmla="*/ 8 w 29"/>
                  <a:gd name="T9" fmla="*/ 2 h 19"/>
                  <a:gd name="T10" fmla="*/ 2 w 29"/>
                  <a:gd name="T11" fmla="*/ 0 h 19"/>
                  <a:gd name="T12" fmla="*/ 3 w 29"/>
                  <a:gd name="T13" fmla="*/ 2 h 19"/>
                  <a:gd name="T14" fmla="*/ 5 w 29"/>
                  <a:gd name="T15" fmla="*/ 3 h 19"/>
                  <a:gd name="T16" fmla="*/ 6 w 29"/>
                  <a:gd name="T17" fmla="*/ 4 h 19"/>
                  <a:gd name="T18" fmla="*/ 4 w 29"/>
                  <a:gd name="T19" fmla="*/ 2 h 19"/>
                  <a:gd name="T20" fmla="*/ 4 w 29"/>
                  <a:gd name="T21" fmla="*/ 4 h 19"/>
                  <a:gd name="T22" fmla="*/ 7 w 29"/>
                  <a:gd name="T23" fmla="*/ 6 h 19"/>
                  <a:gd name="T24" fmla="*/ 12 w 29"/>
                  <a:gd name="T25" fmla="*/ 9 h 19"/>
                  <a:gd name="T26" fmla="*/ 10 w 29"/>
                  <a:gd name="T27" fmla="*/ 10 h 19"/>
                  <a:gd name="T28" fmla="*/ 14 w 29"/>
                  <a:gd name="T29" fmla="*/ 10 h 19"/>
                  <a:gd name="T30" fmla="*/ 14 w 29"/>
                  <a:gd name="T31" fmla="*/ 12 h 19"/>
                  <a:gd name="T32" fmla="*/ 19 w 29"/>
                  <a:gd name="T33" fmla="*/ 12 h 19"/>
                  <a:gd name="T34" fmla="*/ 27 w 29"/>
                  <a:gd name="T35" fmla="*/ 16 h 19"/>
                  <a:gd name="T36" fmla="*/ 27 w 29"/>
                  <a:gd name="T37"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19">
                    <a:moveTo>
                      <a:pt x="27" y="16"/>
                    </a:moveTo>
                    <a:cubicBezTo>
                      <a:pt x="26" y="15"/>
                      <a:pt x="25" y="13"/>
                      <a:pt x="24" y="12"/>
                    </a:cubicBezTo>
                    <a:cubicBezTo>
                      <a:pt x="23" y="10"/>
                      <a:pt x="21" y="10"/>
                      <a:pt x="19" y="10"/>
                    </a:cubicBezTo>
                    <a:cubicBezTo>
                      <a:pt x="17" y="8"/>
                      <a:pt x="17" y="4"/>
                      <a:pt x="14" y="3"/>
                    </a:cubicBezTo>
                    <a:cubicBezTo>
                      <a:pt x="13" y="3"/>
                      <a:pt x="10" y="3"/>
                      <a:pt x="8" y="2"/>
                    </a:cubicBezTo>
                    <a:cubicBezTo>
                      <a:pt x="7" y="1"/>
                      <a:pt x="5" y="0"/>
                      <a:pt x="2" y="0"/>
                    </a:cubicBezTo>
                    <a:cubicBezTo>
                      <a:pt x="0" y="0"/>
                      <a:pt x="1" y="2"/>
                      <a:pt x="3" y="2"/>
                    </a:cubicBezTo>
                    <a:cubicBezTo>
                      <a:pt x="4" y="2"/>
                      <a:pt x="4" y="2"/>
                      <a:pt x="5" y="3"/>
                    </a:cubicBezTo>
                    <a:cubicBezTo>
                      <a:pt x="5" y="3"/>
                      <a:pt x="6" y="4"/>
                      <a:pt x="6" y="4"/>
                    </a:cubicBezTo>
                    <a:cubicBezTo>
                      <a:pt x="5" y="4"/>
                      <a:pt x="4" y="3"/>
                      <a:pt x="4" y="2"/>
                    </a:cubicBezTo>
                    <a:cubicBezTo>
                      <a:pt x="4" y="2"/>
                      <a:pt x="4" y="4"/>
                      <a:pt x="4" y="4"/>
                    </a:cubicBezTo>
                    <a:cubicBezTo>
                      <a:pt x="4" y="6"/>
                      <a:pt x="6" y="6"/>
                      <a:pt x="7" y="6"/>
                    </a:cubicBezTo>
                    <a:cubicBezTo>
                      <a:pt x="7" y="6"/>
                      <a:pt x="12" y="9"/>
                      <a:pt x="12" y="9"/>
                    </a:cubicBezTo>
                    <a:cubicBezTo>
                      <a:pt x="12" y="9"/>
                      <a:pt x="11" y="9"/>
                      <a:pt x="10" y="10"/>
                    </a:cubicBezTo>
                    <a:cubicBezTo>
                      <a:pt x="10" y="10"/>
                      <a:pt x="14" y="10"/>
                      <a:pt x="14" y="10"/>
                    </a:cubicBezTo>
                    <a:cubicBezTo>
                      <a:pt x="16" y="11"/>
                      <a:pt x="14" y="12"/>
                      <a:pt x="14" y="12"/>
                    </a:cubicBezTo>
                    <a:cubicBezTo>
                      <a:pt x="15" y="13"/>
                      <a:pt x="18" y="12"/>
                      <a:pt x="19" y="12"/>
                    </a:cubicBezTo>
                    <a:cubicBezTo>
                      <a:pt x="14" y="13"/>
                      <a:pt x="29" y="19"/>
                      <a:pt x="27" y="16"/>
                    </a:cubicBezTo>
                    <a:cubicBezTo>
                      <a:pt x="26" y="15"/>
                      <a:pt x="28" y="18"/>
                      <a:pt x="27" y="16"/>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14" name="Freeform 557">
                <a:extLst>
                  <a:ext uri="{FF2B5EF4-FFF2-40B4-BE49-F238E27FC236}">
                    <a16:creationId xmlns:a16="http://schemas.microsoft.com/office/drawing/2014/main" id="{186D53CA-0D65-C9B7-FB11-C560AD0458ED}"/>
                  </a:ext>
                </a:extLst>
              </p:cNvPr>
              <p:cNvSpPr>
                <a:spLocks/>
              </p:cNvSpPr>
              <p:nvPr/>
            </p:nvSpPr>
            <p:spPr bwMode="auto">
              <a:xfrm>
                <a:off x="2345139" y="2649754"/>
                <a:ext cx="67953" cy="77587"/>
              </a:xfrm>
              <a:custGeom>
                <a:avLst/>
                <a:gdLst>
                  <a:gd name="T0" fmla="*/ 11 w 13"/>
                  <a:gd name="T1" fmla="*/ 14 h 14"/>
                  <a:gd name="T2" fmla="*/ 11 w 13"/>
                  <a:gd name="T3" fmla="*/ 14 h 14"/>
                  <a:gd name="T4" fmla="*/ 8 w 13"/>
                  <a:gd name="T5" fmla="*/ 11 h 14"/>
                  <a:gd name="T6" fmla="*/ 7 w 13"/>
                  <a:gd name="T7" fmla="*/ 7 h 14"/>
                  <a:gd name="T8" fmla="*/ 6 w 13"/>
                  <a:gd name="T9" fmla="*/ 5 h 14"/>
                  <a:gd name="T10" fmla="*/ 7 w 13"/>
                  <a:gd name="T11" fmla="*/ 2 h 14"/>
                  <a:gd name="T12" fmla="*/ 4 w 13"/>
                  <a:gd name="T13" fmla="*/ 4 h 14"/>
                  <a:gd name="T14" fmla="*/ 6 w 13"/>
                  <a:gd name="T15" fmla="*/ 1 h 14"/>
                  <a:gd name="T16" fmla="*/ 1 w 13"/>
                  <a:gd name="T17" fmla="*/ 0 h 14"/>
                  <a:gd name="T18" fmla="*/ 3 w 13"/>
                  <a:gd name="T19" fmla="*/ 6 h 14"/>
                  <a:gd name="T20" fmla="*/ 11 w 13"/>
                  <a:gd name="T21" fmla="*/ 14 h 14"/>
                  <a:gd name="T22" fmla="*/ 11 w 13"/>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4">
                    <a:moveTo>
                      <a:pt x="11" y="14"/>
                    </a:moveTo>
                    <a:cubicBezTo>
                      <a:pt x="11" y="14"/>
                      <a:pt x="11" y="14"/>
                      <a:pt x="11" y="14"/>
                    </a:cubicBezTo>
                    <a:cubicBezTo>
                      <a:pt x="11" y="13"/>
                      <a:pt x="9" y="11"/>
                      <a:pt x="8" y="11"/>
                    </a:cubicBezTo>
                    <a:cubicBezTo>
                      <a:pt x="7" y="9"/>
                      <a:pt x="8" y="8"/>
                      <a:pt x="7" y="7"/>
                    </a:cubicBezTo>
                    <a:cubicBezTo>
                      <a:pt x="6" y="6"/>
                      <a:pt x="6" y="6"/>
                      <a:pt x="6" y="5"/>
                    </a:cubicBezTo>
                    <a:cubicBezTo>
                      <a:pt x="5" y="3"/>
                      <a:pt x="6" y="3"/>
                      <a:pt x="7" y="2"/>
                    </a:cubicBezTo>
                    <a:cubicBezTo>
                      <a:pt x="9" y="0"/>
                      <a:pt x="3" y="3"/>
                      <a:pt x="4" y="4"/>
                    </a:cubicBezTo>
                    <a:cubicBezTo>
                      <a:pt x="3" y="3"/>
                      <a:pt x="6" y="1"/>
                      <a:pt x="6" y="1"/>
                    </a:cubicBezTo>
                    <a:cubicBezTo>
                      <a:pt x="5" y="0"/>
                      <a:pt x="1" y="0"/>
                      <a:pt x="1" y="0"/>
                    </a:cubicBezTo>
                    <a:cubicBezTo>
                      <a:pt x="0" y="1"/>
                      <a:pt x="2" y="5"/>
                      <a:pt x="3" y="6"/>
                    </a:cubicBezTo>
                    <a:cubicBezTo>
                      <a:pt x="5" y="8"/>
                      <a:pt x="8" y="13"/>
                      <a:pt x="11" y="14"/>
                    </a:cubicBezTo>
                    <a:cubicBezTo>
                      <a:pt x="13" y="14"/>
                      <a:pt x="8" y="13"/>
                      <a:pt x="11" y="14"/>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15" name="Freeform 558">
                <a:extLst>
                  <a:ext uri="{FF2B5EF4-FFF2-40B4-BE49-F238E27FC236}">
                    <a16:creationId xmlns:a16="http://schemas.microsoft.com/office/drawing/2014/main" id="{6EF750A7-A773-3159-5433-971672C045AA}"/>
                  </a:ext>
                </a:extLst>
              </p:cNvPr>
              <p:cNvSpPr>
                <a:spLocks/>
              </p:cNvSpPr>
              <p:nvPr/>
            </p:nvSpPr>
            <p:spPr bwMode="auto">
              <a:xfrm>
                <a:off x="2350505" y="2560812"/>
                <a:ext cx="21459" cy="22709"/>
              </a:xfrm>
              <a:custGeom>
                <a:avLst/>
                <a:gdLst>
                  <a:gd name="T0" fmla="*/ 3 w 4"/>
                  <a:gd name="T1" fmla="*/ 3 h 4"/>
                  <a:gd name="T2" fmla="*/ 2 w 4"/>
                  <a:gd name="T3" fmla="*/ 1 h 4"/>
                  <a:gd name="T4" fmla="*/ 3 w 4"/>
                  <a:gd name="T5" fmla="*/ 3 h 4"/>
                  <a:gd name="T6" fmla="*/ 3 w 4"/>
                  <a:gd name="T7" fmla="*/ 3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2"/>
                      <a:pt x="0" y="2"/>
                      <a:pt x="2" y="1"/>
                    </a:cubicBezTo>
                    <a:cubicBezTo>
                      <a:pt x="3" y="0"/>
                      <a:pt x="4" y="3"/>
                      <a:pt x="3" y="3"/>
                    </a:cubicBezTo>
                    <a:cubicBezTo>
                      <a:pt x="3" y="3"/>
                      <a:pt x="3" y="3"/>
                      <a:pt x="3" y="3"/>
                    </a:cubicBezTo>
                    <a:cubicBezTo>
                      <a:pt x="2" y="2"/>
                      <a:pt x="4" y="4"/>
                      <a:pt x="3" y="3"/>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16" name="Freeform 559">
                <a:extLst>
                  <a:ext uri="{FF2B5EF4-FFF2-40B4-BE49-F238E27FC236}">
                    <a16:creationId xmlns:a16="http://schemas.microsoft.com/office/drawing/2014/main" id="{88F68BD0-9CA3-310D-5730-54162C658429}"/>
                  </a:ext>
                </a:extLst>
              </p:cNvPr>
              <p:cNvSpPr>
                <a:spLocks/>
              </p:cNvSpPr>
              <p:nvPr/>
            </p:nvSpPr>
            <p:spPr bwMode="auto">
              <a:xfrm>
                <a:off x="2323679" y="2534321"/>
                <a:ext cx="32188" cy="32169"/>
              </a:xfrm>
              <a:custGeom>
                <a:avLst/>
                <a:gdLst>
                  <a:gd name="T0" fmla="*/ 5 w 6"/>
                  <a:gd name="T1" fmla="*/ 2 h 6"/>
                  <a:gd name="T2" fmla="*/ 0 w 6"/>
                  <a:gd name="T3" fmla="*/ 1 h 6"/>
                  <a:gd name="T4" fmla="*/ 1 w 6"/>
                  <a:gd name="T5" fmla="*/ 3 h 6"/>
                  <a:gd name="T6" fmla="*/ 1 w 6"/>
                  <a:gd name="T7" fmla="*/ 6 h 6"/>
                  <a:gd name="T8" fmla="*/ 5 w 6"/>
                  <a:gd name="T9" fmla="*/ 5 h 6"/>
                  <a:gd name="T10" fmla="*/ 3 w 6"/>
                  <a:gd name="T11" fmla="*/ 3 h 6"/>
                  <a:gd name="T12" fmla="*/ 5 w 6"/>
                  <a:gd name="T13" fmla="*/ 2 h 6"/>
                  <a:gd name="T14" fmla="*/ 5 w 6"/>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5" y="2"/>
                    </a:moveTo>
                    <a:cubicBezTo>
                      <a:pt x="4" y="2"/>
                      <a:pt x="1" y="0"/>
                      <a:pt x="0" y="1"/>
                    </a:cubicBezTo>
                    <a:cubicBezTo>
                      <a:pt x="1" y="0"/>
                      <a:pt x="2" y="4"/>
                      <a:pt x="1" y="3"/>
                    </a:cubicBezTo>
                    <a:cubicBezTo>
                      <a:pt x="1" y="4"/>
                      <a:pt x="1" y="5"/>
                      <a:pt x="1" y="6"/>
                    </a:cubicBezTo>
                    <a:cubicBezTo>
                      <a:pt x="1" y="5"/>
                      <a:pt x="5" y="4"/>
                      <a:pt x="5" y="5"/>
                    </a:cubicBezTo>
                    <a:cubicBezTo>
                      <a:pt x="5" y="4"/>
                      <a:pt x="4" y="4"/>
                      <a:pt x="3" y="3"/>
                    </a:cubicBezTo>
                    <a:cubicBezTo>
                      <a:pt x="4" y="4"/>
                      <a:pt x="6" y="2"/>
                      <a:pt x="5" y="2"/>
                    </a:cubicBezTo>
                    <a:cubicBezTo>
                      <a:pt x="4" y="2"/>
                      <a:pt x="6" y="2"/>
                      <a:pt x="5" y="2"/>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17" name="Freeform 560">
                <a:extLst>
                  <a:ext uri="{FF2B5EF4-FFF2-40B4-BE49-F238E27FC236}">
                    <a16:creationId xmlns:a16="http://schemas.microsoft.com/office/drawing/2014/main" id="{46187F02-F0C4-A746-A2B9-95C513DFCE21}"/>
                  </a:ext>
                </a:extLst>
              </p:cNvPr>
              <p:cNvSpPr>
                <a:spLocks/>
              </p:cNvSpPr>
              <p:nvPr/>
            </p:nvSpPr>
            <p:spPr bwMode="auto">
              <a:xfrm>
                <a:off x="2309374" y="2543781"/>
                <a:ext cx="19671" cy="34061"/>
              </a:xfrm>
              <a:custGeom>
                <a:avLst/>
                <a:gdLst>
                  <a:gd name="T0" fmla="*/ 2 w 4"/>
                  <a:gd name="T1" fmla="*/ 0 h 6"/>
                  <a:gd name="T2" fmla="*/ 2 w 4"/>
                  <a:gd name="T3" fmla="*/ 2 h 6"/>
                  <a:gd name="T4" fmla="*/ 2 w 4"/>
                  <a:gd name="T5" fmla="*/ 5 h 6"/>
                  <a:gd name="T6" fmla="*/ 3 w 4"/>
                  <a:gd name="T7" fmla="*/ 3 h 6"/>
                  <a:gd name="T8" fmla="*/ 2 w 4"/>
                  <a:gd name="T9" fmla="*/ 0 h 6"/>
                </a:gdLst>
                <a:ahLst/>
                <a:cxnLst>
                  <a:cxn ang="0">
                    <a:pos x="T0" y="T1"/>
                  </a:cxn>
                  <a:cxn ang="0">
                    <a:pos x="T2" y="T3"/>
                  </a:cxn>
                  <a:cxn ang="0">
                    <a:pos x="T4" y="T5"/>
                  </a:cxn>
                  <a:cxn ang="0">
                    <a:pos x="T6" y="T7"/>
                  </a:cxn>
                  <a:cxn ang="0">
                    <a:pos x="T8" y="T9"/>
                  </a:cxn>
                </a:cxnLst>
                <a:rect l="0" t="0" r="r" b="b"/>
                <a:pathLst>
                  <a:path w="4" h="6">
                    <a:moveTo>
                      <a:pt x="2" y="0"/>
                    </a:moveTo>
                    <a:cubicBezTo>
                      <a:pt x="0" y="0"/>
                      <a:pt x="2" y="1"/>
                      <a:pt x="2" y="2"/>
                    </a:cubicBezTo>
                    <a:cubicBezTo>
                      <a:pt x="2" y="3"/>
                      <a:pt x="1" y="5"/>
                      <a:pt x="2" y="5"/>
                    </a:cubicBezTo>
                    <a:cubicBezTo>
                      <a:pt x="3" y="6"/>
                      <a:pt x="3" y="3"/>
                      <a:pt x="3" y="3"/>
                    </a:cubicBezTo>
                    <a:cubicBezTo>
                      <a:pt x="3" y="2"/>
                      <a:pt x="4" y="0"/>
                      <a:pt x="2" y="0"/>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18" name="Freeform 561">
                <a:extLst>
                  <a:ext uri="{FF2B5EF4-FFF2-40B4-BE49-F238E27FC236}">
                    <a16:creationId xmlns:a16="http://schemas.microsoft.com/office/drawing/2014/main" id="{290D807D-32B9-9625-F5D9-29BE23DA22ED}"/>
                  </a:ext>
                </a:extLst>
              </p:cNvPr>
              <p:cNvSpPr>
                <a:spLocks/>
              </p:cNvSpPr>
              <p:nvPr/>
            </p:nvSpPr>
            <p:spPr bwMode="auto">
              <a:xfrm>
                <a:off x="2277185" y="2511610"/>
                <a:ext cx="26823" cy="60555"/>
              </a:xfrm>
              <a:custGeom>
                <a:avLst/>
                <a:gdLst>
                  <a:gd name="T0" fmla="*/ 4 w 5"/>
                  <a:gd name="T1" fmla="*/ 10 h 11"/>
                  <a:gd name="T2" fmla="*/ 2 w 5"/>
                  <a:gd name="T3" fmla="*/ 6 h 11"/>
                  <a:gd name="T4" fmla="*/ 1 w 5"/>
                  <a:gd name="T5" fmla="*/ 3 h 11"/>
                  <a:gd name="T6" fmla="*/ 5 w 5"/>
                  <a:gd name="T7" fmla="*/ 5 h 11"/>
                  <a:gd name="T8" fmla="*/ 4 w 5"/>
                  <a:gd name="T9" fmla="*/ 10 h 11"/>
                  <a:gd name="T10" fmla="*/ 4 w 5"/>
                  <a:gd name="T11" fmla="*/ 10 h 11"/>
                </a:gdLst>
                <a:ahLst/>
                <a:cxnLst>
                  <a:cxn ang="0">
                    <a:pos x="T0" y="T1"/>
                  </a:cxn>
                  <a:cxn ang="0">
                    <a:pos x="T2" y="T3"/>
                  </a:cxn>
                  <a:cxn ang="0">
                    <a:pos x="T4" y="T5"/>
                  </a:cxn>
                  <a:cxn ang="0">
                    <a:pos x="T6" y="T7"/>
                  </a:cxn>
                  <a:cxn ang="0">
                    <a:pos x="T8" y="T9"/>
                  </a:cxn>
                  <a:cxn ang="0">
                    <a:pos x="T10" y="T11"/>
                  </a:cxn>
                </a:cxnLst>
                <a:rect l="0" t="0" r="r" b="b"/>
                <a:pathLst>
                  <a:path w="5" h="11">
                    <a:moveTo>
                      <a:pt x="4" y="10"/>
                    </a:moveTo>
                    <a:cubicBezTo>
                      <a:pt x="4" y="9"/>
                      <a:pt x="2" y="6"/>
                      <a:pt x="2" y="6"/>
                    </a:cubicBezTo>
                    <a:cubicBezTo>
                      <a:pt x="4" y="4"/>
                      <a:pt x="0" y="4"/>
                      <a:pt x="1" y="3"/>
                    </a:cubicBezTo>
                    <a:cubicBezTo>
                      <a:pt x="2" y="0"/>
                      <a:pt x="5" y="5"/>
                      <a:pt x="5" y="5"/>
                    </a:cubicBezTo>
                    <a:cubicBezTo>
                      <a:pt x="5" y="6"/>
                      <a:pt x="5" y="11"/>
                      <a:pt x="4" y="10"/>
                    </a:cubicBezTo>
                    <a:cubicBezTo>
                      <a:pt x="4" y="9"/>
                      <a:pt x="5" y="11"/>
                      <a:pt x="4" y="10"/>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19" name="Freeform 562">
                <a:extLst>
                  <a:ext uri="{FF2B5EF4-FFF2-40B4-BE49-F238E27FC236}">
                    <a16:creationId xmlns:a16="http://schemas.microsoft.com/office/drawing/2014/main" id="{284B72E0-E07A-A67E-9A16-C02E94927174}"/>
                  </a:ext>
                </a:extLst>
              </p:cNvPr>
              <p:cNvSpPr>
                <a:spLocks/>
              </p:cNvSpPr>
              <p:nvPr/>
            </p:nvSpPr>
            <p:spPr bwMode="auto">
              <a:xfrm>
                <a:off x="2255725" y="2488902"/>
                <a:ext cx="37553" cy="39739"/>
              </a:xfrm>
              <a:custGeom>
                <a:avLst/>
                <a:gdLst>
                  <a:gd name="T0" fmla="*/ 4 w 7"/>
                  <a:gd name="T1" fmla="*/ 6 h 7"/>
                  <a:gd name="T2" fmla="*/ 2 w 7"/>
                  <a:gd name="T3" fmla="*/ 3 h 7"/>
                  <a:gd name="T4" fmla="*/ 0 w 7"/>
                  <a:gd name="T5" fmla="*/ 2 h 7"/>
                  <a:gd name="T6" fmla="*/ 5 w 7"/>
                  <a:gd name="T7" fmla="*/ 1 h 7"/>
                  <a:gd name="T8" fmla="*/ 4 w 7"/>
                  <a:gd name="T9" fmla="*/ 3 h 7"/>
                  <a:gd name="T10" fmla="*/ 7 w 7"/>
                  <a:gd name="T11" fmla="*/ 4 h 7"/>
                  <a:gd name="T12" fmla="*/ 5 w 7"/>
                  <a:gd name="T13" fmla="*/ 5 h 7"/>
                  <a:gd name="T14" fmla="*/ 4 w 7"/>
                  <a:gd name="T15" fmla="*/ 6 h 7"/>
                  <a:gd name="T16" fmla="*/ 4 w 7"/>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4" y="6"/>
                    </a:moveTo>
                    <a:cubicBezTo>
                      <a:pt x="2" y="4"/>
                      <a:pt x="1" y="4"/>
                      <a:pt x="2" y="3"/>
                    </a:cubicBezTo>
                    <a:cubicBezTo>
                      <a:pt x="2" y="2"/>
                      <a:pt x="0" y="2"/>
                      <a:pt x="0" y="2"/>
                    </a:cubicBezTo>
                    <a:cubicBezTo>
                      <a:pt x="0" y="1"/>
                      <a:pt x="4" y="0"/>
                      <a:pt x="5" y="1"/>
                    </a:cubicBezTo>
                    <a:cubicBezTo>
                      <a:pt x="5" y="1"/>
                      <a:pt x="3" y="2"/>
                      <a:pt x="4" y="3"/>
                    </a:cubicBezTo>
                    <a:cubicBezTo>
                      <a:pt x="5" y="3"/>
                      <a:pt x="7" y="4"/>
                      <a:pt x="7" y="4"/>
                    </a:cubicBezTo>
                    <a:cubicBezTo>
                      <a:pt x="7" y="5"/>
                      <a:pt x="5" y="5"/>
                      <a:pt x="5" y="5"/>
                    </a:cubicBezTo>
                    <a:cubicBezTo>
                      <a:pt x="4" y="5"/>
                      <a:pt x="5" y="7"/>
                      <a:pt x="4" y="6"/>
                    </a:cubicBezTo>
                    <a:cubicBezTo>
                      <a:pt x="2" y="5"/>
                      <a:pt x="4" y="6"/>
                      <a:pt x="4" y="6"/>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20" name="Freeform 563">
                <a:extLst>
                  <a:ext uri="{FF2B5EF4-FFF2-40B4-BE49-F238E27FC236}">
                    <a16:creationId xmlns:a16="http://schemas.microsoft.com/office/drawing/2014/main" id="{E06DE381-B4AC-FD13-1212-A4A0754EB196}"/>
                  </a:ext>
                </a:extLst>
              </p:cNvPr>
              <p:cNvSpPr>
                <a:spLocks/>
              </p:cNvSpPr>
              <p:nvPr/>
            </p:nvSpPr>
            <p:spPr bwMode="auto">
              <a:xfrm>
                <a:off x="2293279" y="2488902"/>
                <a:ext cx="35765" cy="51094"/>
              </a:xfrm>
              <a:custGeom>
                <a:avLst/>
                <a:gdLst>
                  <a:gd name="T0" fmla="*/ 3 w 7"/>
                  <a:gd name="T1" fmla="*/ 8 h 9"/>
                  <a:gd name="T2" fmla="*/ 4 w 7"/>
                  <a:gd name="T3" fmla="*/ 6 h 9"/>
                  <a:gd name="T4" fmla="*/ 2 w 7"/>
                  <a:gd name="T5" fmla="*/ 4 h 9"/>
                  <a:gd name="T6" fmla="*/ 3 w 7"/>
                  <a:gd name="T7" fmla="*/ 1 h 9"/>
                  <a:gd name="T8" fmla="*/ 6 w 7"/>
                  <a:gd name="T9" fmla="*/ 5 h 9"/>
                  <a:gd name="T10" fmla="*/ 3 w 7"/>
                  <a:gd name="T11" fmla="*/ 8 h 9"/>
                  <a:gd name="T12" fmla="*/ 3 w 7"/>
                  <a:gd name="T13" fmla="*/ 8 h 9"/>
                  <a:gd name="T14" fmla="*/ 3 w 7"/>
                  <a:gd name="T15" fmla="*/ 8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3" y="8"/>
                    </a:moveTo>
                    <a:cubicBezTo>
                      <a:pt x="4" y="7"/>
                      <a:pt x="5" y="7"/>
                      <a:pt x="4" y="6"/>
                    </a:cubicBezTo>
                    <a:cubicBezTo>
                      <a:pt x="4" y="5"/>
                      <a:pt x="2" y="5"/>
                      <a:pt x="2" y="4"/>
                    </a:cubicBezTo>
                    <a:cubicBezTo>
                      <a:pt x="3" y="3"/>
                      <a:pt x="0" y="0"/>
                      <a:pt x="3" y="1"/>
                    </a:cubicBezTo>
                    <a:cubicBezTo>
                      <a:pt x="6" y="2"/>
                      <a:pt x="6" y="3"/>
                      <a:pt x="6" y="5"/>
                    </a:cubicBezTo>
                    <a:cubicBezTo>
                      <a:pt x="7" y="7"/>
                      <a:pt x="3" y="8"/>
                      <a:pt x="3" y="8"/>
                    </a:cubicBezTo>
                    <a:cubicBezTo>
                      <a:pt x="3" y="8"/>
                      <a:pt x="3" y="8"/>
                      <a:pt x="3" y="8"/>
                    </a:cubicBezTo>
                    <a:cubicBezTo>
                      <a:pt x="4" y="7"/>
                      <a:pt x="2" y="9"/>
                      <a:pt x="3" y="8"/>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21" name="Freeform 564">
                <a:extLst>
                  <a:ext uri="{FF2B5EF4-FFF2-40B4-BE49-F238E27FC236}">
                    <a16:creationId xmlns:a16="http://schemas.microsoft.com/office/drawing/2014/main" id="{D0C95C45-B9EC-6EB0-D0DA-D01E34C8443D}"/>
                  </a:ext>
                </a:extLst>
              </p:cNvPr>
              <p:cNvSpPr>
                <a:spLocks/>
              </p:cNvSpPr>
              <p:nvPr/>
            </p:nvSpPr>
            <p:spPr bwMode="auto">
              <a:xfrm>
                <a:off x="2282549" y="2500256"/>
                <a:ext cx="16094" cy="5677"/>
              </a:xfrm>
              <a:custGeom>
                <a:avLst/>
                <a:gdLst>
                  <a:gd name="T0" fmla="*/ 2 w 3"/>
                  <a:gd name="T1" fmla="*/ 1 h 1"/>
                  <a:gd name="T2" fmla="*/ 0 w 3"/>
                  <a:gd name="T3" fmla="*/ 0 h 1"/>
                  <a:gd name="T4" fmla="*/ 3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1" y="1"/>
                      <a:pt x="0" y="1"/>
                      <a:pt x="0" y="0"/>
                    </a:cubicBezTo>
                    <a:cubicBezTo>
                      <a:pt x="0" y="0"/>
                      <a:pt x="2" y="0"/>
                      <a:pt x="3" y="0"/>
                    </a:cubicBezTo>
                    <a:cubicBezTo>
                      <a:pt x="3" y="0"/>
                      <a:pt x="2" y="1"/>
                      <a:pt x="2" y="1"/>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22" name="Freeform 565">
                <a:extLst>
                  <a:ext uri="{FF2B5EF4-FFF2-40B4-BE49-F238E27FC236}">
                    <a16:creationId xmlns:a16="http://schemas.microsoft.com/office/drawing/2014/main" id="{338CB76C-1244-9159-CF1F-0768AEC9EF21}"/>
                  </a:ext>
                </a:extLst>
              </p:cNvPr>
              <p:cNvSpPr>
                <a:spLocks/>
              </p:cNvSpPr>
              <p:nvPr/>
            </p:nvSpPr>
            <p:spPr bwMode="auto">
              <a:xfrm>
                <a:off x="1778262" y="2505934"/>
                <a:ext cx="69741" cy="37847"/>
              </a:xfrm>
              <a:custGeom>
                <a:avLst/>
                <a:gdLst>
                  <a:gd name="T0" fmla="*/ 10 w 13"/>
                  <a:gd name="T1" fmla="*/ 1 h 7"/>
                  <a:gd name="T2" fmla="*/ 7 w 13"/>
                  <a:gd name="T3" fmla="*/ 1 h 7"/>
                  <a:gd name="T4" fmla="*/ 5 w 13"/>
                  <a:gd name="T5" fmla="*/ 1 h 7"/>
                  <a:gd name="T6" fmla="*/ 5 w 13"/>
                  <a:gd name="T7" fmla="*/ 4 h 7"/>
                  <a:gd name="T8" fmla="*/ 1 w 13"/>
                  <a:gd name="T9" fmla="*/ 3 h 7"/>
                  <a:gd name="T10" fmla="*/ 1 w 13"/>
                  <a:gd name="T11" fmla="*/ 6 h 7"/>
                  <a:gd name="T12" fmla="*/ 11 w 13"/>
                  <a:gd name="T13" fmla="*/ 4 h 7"/>
                  <a:gd name="T14" fmla="*/ 9 w 13"/>
                  <a:gd name="T15" fmla="*/ 3 h 7"/>
                  <a:gd name="T16" fmla="*/ 12 w 13"/>
                  <a:gd name="T17" fmla="*/ 3 h 7"/>
                  <a:gd name="T18" fmla="*/ 10 w 13"/>
                  <a:gd name="T19" fmla="*/ 1 h 7"/>
                  <a:gd name="T20" fmla="*/ 10 w 13"/>
                  <a:gd name="T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7">
                    <a:moveTo>
                      <a:pt x="10" y="1"/>
                    </a:moveTo>
                    <a:cubicBezTo>
                      <a:pt x="9" y="1"/>
                      <a:pt x="8" y="1"/>
                      <a:pt x="7" y="1"/>
                    </a:cubicBezTo>
                    <a:cubicBezTo>
                      <a:pt x="6" y="1"/>
                      <a:pt x="6" y="1"/>
                      <a:pt x="5" y="1"/>
                    </a:cubicBezTo>
                    <a:cubicBezTo>
                      <a:pt x="3" y="2"/>
                      <a:pt x="4" y="4"/>
                      <a:pt x="5" y="4"/>
                    </a:cubicBezTo>
                    <a:cubicBezTo>
                      <a:pt x="4" y="4"/>
                      <a:pt x="2" y="1"/>
                      <a:pt x="1" y="3"/>
                    </a:cubicBezTo>
                    <a:cubicBezTo>
                      <a:pt x="0" y="4"/>
                      <a:pt x="0" y="5"/>
                      <a:pt x="1" y="6"/>
                    </a:cubicBezTo>
                    <a:cubicBezTo>
                      <a:pt x="2" y="7"/>
                      <a:pt x="10" y="5"/>
                      <a:pt x="11" y="4"/>
                    </a:cubicBezTo>
                    <a:cubicBezTo>
                      <a:pt x="11" y="4"/>
                      <a:pt x="10" y="3"/>
                      <a:pt x="9" y="3"/>
                    </a:cubicBezTo>
                    <a:cubicBezTo>
                      <a:pt x="10" y="3"/>
                      <a:pt x="12" y="3"/>
                      <a:pt x="12" y="3"/>
                    </a:cubicBezTo>
                    <a:cubicBezTo>
                      <a:pt x="13" y="2"/>
                      <a:pt x="11" y="0"/>
                      <a:pt x="10" y="1"/>
                    </a:cubicBezTo>
                    <a:cubicBezTo>
                      <a:pt x="9" y="1"/>
                      <a:pt x="11" y="0"/>
                      <a:pt x="10" y="1"/>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23" name="Freeform 566">
                <a:extLst>
                  <a:ext uri="{FF2B5EF4-FFF2-40B4-BE49-F238E27FC236}">
                    <a16:creationId xmlns:a16="http://schemas.microsoft.com/office/drawing/2014/main" id="{CAA8B6B8-D3C7-C528-1E98-679200A93190}"/>
                  </a:ext>
                </a:extLst>
              </p:cNvPr>
              <p:cNvSpPr>
                <a:spLocks/>
              </p:cNvSpPr>
              <p:nvPr/>
            </p:nvSpPr>
            <p:spPr bwMode="auto">
              <a:xfrm>
                <a:off x="1805086" y="2471871"/>
                <a:ext cx="42917" cy="39739"/>
              </a:xfrm>
              <a:custGeom>
                <a:avLst/>
                <a:gdLst>
                  <a:gd name="T0" fmla="*/ 2 w 8"/>
                  <a:gd name="T1" fmla="*/ 6 h 7"/>
                  <a:gd name="T2" fmla="*/ 5 w 8"/>
                  <a:gd name="T3" fmla="*/ 4 h 7"/>
                  <a:gd name="T4" fmla="*/ 8 w 8"/>
                  <a:gd name="T5" fmla="*/ 4 h 7"/>
                  <a:gd name="T6" fmla="*/ 5 w 8"/>
                  <a:gd name="T7" fmla="*/ 2 h 7"/>
                  <a:gd name="T8" fmla="*/ 2 w 8"/>
                  <a:gd name="T9" fmla="*/ 6 h 7"/>
                  <a:gd name="T10" fmla="*/ 2 w 8"/>
                  <a:gd name="T11" fmla="*/ 6 h 7"/>
                  <a:gd name="T12" fmla="*/ 2 w 8"/>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6"/>
                    </a:moveTo>
                    <a:cubicBezTo>
                      <a:pt x="3" y="5"/>
                      <a:pt x="4" y="5"/>
                      <a:pt x="5" y="4"/>
                    </a:cubicBezTo>
                    <a:cubicBezTo>
                      <a:pt x="6" y="4"/>
                      <a:pt x="8" y="4"/>
                      <a:pt x="8" y="4"/>
                    </a:cubicBezTo>
                    <a:cubicBezTo>
                      <a:pt x="8" y="4"/>
                      <a:pt x="7" y="0"/>
                      <a:pt x="5" y="2"/>
                    </a:cubicBezTo>
                    <a:cubicBezTo>
                      <a:pt x="5" y="2"/>
                      <a:pt x="1" y="5"/>
                      <a:pt x="2" y="6"/>
                    </a:cubicBezTo>
                    <a:cubicBezTo>
                      <a:pt x="2" y="6"/>
                      <a:pt x="2" y="6"/>
                      <a:pt x="2" y="6"/>
                    </a:cubicBezTo>
                    <a:cubicBezTo>
                      <a:pt x="4" y="5"/>
                      <a:pt x="0" y="7"/>
                      <a:pt x="2" y="6"/>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24" name="Freeform 567">
                <a:extLst>
                  <a:ext uri="{FF2B5EF4-FFF2-40B4-BE49-F238E27FC236}">
                    <a16:creationId xmlns:a16="http://schemas.microsoft.com/office/drawing/2014/main" id="{E3C44C26-1756-11E3-2678-22DB37AE9C45}"/>
                  </a:ext>
                </a:extLst>
              </p:cNvPr>
              <p:cNvSpPr>
                <a:spLocks/>
              </p:cNvSpPr>
              <p:nvPr/>
            </p:nvSpPr>
            <p:spPr bwMode="auto">
              <a:xfrm>
                <a:off x="1506447" y="2623259"/>
                <a:ext cx="51859" cy="20817"/>
              </a:xfrm>
              <a:custGeom>
                <a:avLst/>
                <a:gdLst>
                  <a:gd name="T0" fmla="*/ 9 w 10"/>
                  <a:gd name="T1" fmla="*/ 2 h 4"/>
                  <a:gd name="T2" fmla="*/ 9 w 10"/>
                  <a:gd name="T3" fmla="*/ 1 h 4"/>
                  <a:gd name="T4" fmla="*/ 6 w 10"/>
                  <a:gd name="T5" fmla="*/ 0 h 4"/>
                  <a:gd name="T6" fmla="*/ 2 w 10"/>
                  <a:gd name="T7" fmla="*/ 2 h 4"/>
                  <a:gd name="T8" fmla="*/ 3 w 10"/>
                  <a:gd name="T9" fmla="*/ 4 h 4"/>
                  <a:gd name="T10" fmla="*/ 9 w 10"/>
                  <a:gd name="T11" fmla="*/ 2 h 4"/>
                  <a:gd name="T12" fmla="*/ 9 w 10"/>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9" y="2"/>
                    </a:moveTo>
                    <a:cubicBezTo>
                      <a:pt x="10" y="2"/>
                      <a:pt x="8" y="1"/>
                      <a:pt x="9" y="1"/>
                    </a:cubicBezTo>
                    <a:cubicBezTo>
                      <a:pt x="8" y="0"/>
                      <a:pt x="7" y="0"/>
                      <a:pt x="6" y="0"/>
                    </a:cubicBezTo>
                    <a:cubicBezTo>
                      <a:pt x="5" y="1"/>
                      <a:pt x="3" y="1"/>
                      <a:pt x="2" y="2"/>
                    </a:cubicBezTo>
                    <a:cubicBezTo>
                      <a:pt x="0" y="3"/>
                      <a:pt x="2" y="4"/>
                      <a:pt x="3" y="4"/>
                    </a:cubicBezTo>
                    <a:cubicBezTo>
                      <a:pt x="5" y="4"/>
                      <a:pt x="7" y="1"/>
                      <a:pt x="9" y="2"/>
                    </a:cubicBezTo>
                    <a:cubicBezTo>
                      <a:pt x="10" y="2"/>
                      <a:pt x="7" y="1"/>
                      <a:pt x="9" y="2"/>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25" name="Freeform 568">
                <a:extLst>
                  <a:ext uri="{FF2B5EF4-FFF2-40B4-BE49-F238E27FC236}">
                    <a16:creationId xmlns:a16="http://schemas.microsoft.com/office/drawing/2014/main" id="{049EB130-1A7E-C69A-729C-83CF8AE6FD0C}"/>
                  </a:ext>
                </a:extLst>
              </p:cNvPr>
              <p:cNvSpPr>
                <a:spLocks/>
              </p:cNvSpPr>
              <p:nvPr/>
            </p:nvSpPr>
            <p:spPr bwMode="auto">
              <a:xfrm>
                <a:off x="1443858" y="2655430"/>
                <a:ext cx="30400" cy="28387"/>
              </a:xfrm>
              <a:custGeom>
                <a:avLst/>
                <a:gdLst>
                  <a:gd name="T0" fmla="*/ 6 w 6"/>
                  <a:gd name="T1" fmla="*/ 2 h 5"/>
                  <a:gd name="T2" fmla="*/ 3 w 6"/>
                  <a:gd name="T3" fmla="*/ 2 h 5"/>
                  <a:gd name="T4" fmla="*/ 3 w 6"/>
                  <a:gd name="T5" fmla="*/ 4 h 5"/>
                  <a:gd name="T6" fmla="*/ 0 w 6"/>
                  <a:gd name="T7" fmla="*/ 5 h 5"/>
                  <a:gd name="T8" fmla="*/ 6 w 6"/>
                  <a:gd name="T9" fmla="*/ 2 h 5"/>
                </a:gdLst>
                <a:ahLst/>
                <a:cxnLst>
                  <a:cxn ang="0">
                    <a:pos x="T0" y="T1"/>
                  </a:cxn>
                  <a:cxn ang="0">
                    <a:pos x="T2" y="T3"/>
                  </a:cxn>
                  <a:cxn ang="0">
                    <a:pos x="T4" y="T5"/>
                  </a:cxn>
                  <a:cxn ang="0">
                    <a:pos x="T6" y="T7"/>
                  </a:cxn>
                  <a:cxn ang="0">
                    <a:pos x="T8" y="T9"/>
                  </a:cxn>
                </a:cxnLst>
                <a:rect l="0" t="0" r="r" b="b"/>
                <a:pathLst>
                  <a:path w="6" h="5">
                    <a:moveTo>
                      <a:pt x="6" y="2"/>
                    </a:moveTo>
                    <a:cubicBezTo>
                      <a:pt x="6" y="0"/>
                      <a:pt x="4" y="1"/>
                      <a:pt x="3" y="2"/>
                    </a:cubicBezTo>
                    <a:cubicBezTo>
                      <a:pt x="3" y="2"/>
                      <a:pt x="3" y="3"/>
                      <a:pt x="3" y="4"/>
                    </a:cubicBezTo>
                    <a:cubicBezTo>
                      <a:pt x="2" y="4"/>
                      <a:pt x="0" y="5"/>
                      <a:pt x="0" y="5"/>
                    </a:cubicBezTo>
                    <a:cubicBezTo>
                      <a:pt x="0" y="5"/>
                      <a:pt x="6" y="5"/>
                      <a:pt x="6" y="2"/>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26" name="Freeform 576">
                <a:extLst>
                  <a:ext uri="{FF2B5EF4-FFF2-40B4-BE49-F238E27FC236}">
                    <a16:creationId xmlns:a16="http://schemas.microsoft.com/office/drawing/2014/main" id="{45AA117D-314C-6C7F-98FA-0D420AD606AC}"/>
                  </a:ext>
                </a:extLst>
              </p:cNvPr>
              <p:cNvSpPr>
                <a:spLocks/>
              </p:cNvSpPr>
              <p:nvPr/>
            </p:nvSpPr>
            <p:spPr bwMode="auto">
              <a:xfrm>
                <a:off x="2534694" y="1728172"/>
                <a:ext cx="282545" cy="183559"/>
              </a:xfrm>
              <a:custGeom>
                <a:avLst/>
                <a:gdLst>
                  <a:gd name="T0" fmla="*/ 52 w 54"/>
                  <a:gd name="T1" fmla="*/ 10 h 33"/>
                  <a:gd name="T2" fmla="*/ 45 w 54"/>
                  <a:gd name="T3" fmla="*/ 4 h 33"/>
                  <a:gd name="T4" fmla="*/ 41 w 54"/>
                  <a:gd name="T5" fmla="*/ 3 h 33"/>
                  <a:gd name="T6" fmla="*/ 35 w 54"/>
                  <a:gd name="T7" fmla="*/ 4 h 33"/>
                  <a:gd name="T8" fmla="*/ 32 w 54"/>
                  <a:gd name="T9" fmla="*/ 3 h 33"/>
                  <a:gd name="T10" fmla="*/ 27 w 54"/>
                  <a:gd name="T11" fmla="*/ 1 h 33"/>
                  <a:gd name="T12" fmla="*/ 20 w 54"/>
                  <a:gd name="T13" fmla="*/ 0 h 33"/>
                  <a:gd name="T14" fmla="*/ 11 w 54"/>
                  <a:gd name="T15" fmla="*/ 1 h 33"/>
                  <a:gd name="T16" fmla="*/ 8 w 54"/>
                  <a:gd name="T17" fmla="*/ 3 h 33"/>
                  <a:gd name="T18" fmla="*/ 7 w 54"/>
                  <a:gd name="T19" fmla="*/ 11 h 33"/>
                  <a:gd name="T20" fmla="*/ 7 w 54"/>
                  <a:gd name="T21" fmla="*/ 15 h 33"/>
                  <a:gd name="T22" fmla="*/ 4 w 54"/>
                  <a:gd name="T23" fmla="*/ 18 h 33"/>
                  <a:gd name="T24" fmla="*/ 0 w 54"/>
                  <a:gd name="T25" fmla="*/ 24 h 33"/>
                  <a:gd name="T26" fmla="*/ 7 w 54"/>
                  <a:gd name="T27" fmla="*/ 26 h 33"/>
                  <a:gd name="T28" fmla="*/ 15 w 54"/>
                  <a:gd name="T29" fmla="*/ 32 h 33"/>
                  <a:gd name="T30" fmla="*/ 19 w 54"/>
                  <a:gd name="T31" fmla="*/ 30 h 33"/>
                  <a:gd name="T32" fmla="*/ 25 w 54"/>
                  <a:gd name="T33" fmla="*/ 29 h 33"/>
                  <a:gd name="T34" fmla="*/ 28 w 54"/>
                  <a:gd name="T35" fmla="*/ 26 h 33"/>
                  <a:gd name="T36" fmla="*/ 31 w 54"/>
                  <a:gd name="T37" fmla="*/ 21 h 33"/>
                  <a:gd name="T38" fmla="*/ 37 w 54"/>
                  <a:gd name="T39" fmla="*/ 17 h 33"/>
                  <a:gd name="T40" fmla="*/ 46 w 54"/>
                  <a:gd name="T41" fmla="*/ 13 h 33"/>
                  <a:gd name="T42" fmla="*/ 52 w 54"/>
                  <a:gd name="T43" fmla="*/ 10 h 33"/>
                  <a:gd name="T44" fmla="*/ 52 w 54"/>
                  <a:gd name="T45"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4" h="33">
                    <a:moveTo>
                      <a:pt x="52" y="10"/>
                    </a:moveTo>
                    <a:cubicBezTo>
                      <a:pt x="50" y="8"/>
                      <a:pt x="48" y="6"/>
                      <a:pt x="45" y="4"/>
                    </a:cubicBezTo>
                    <a:cubicBezTo>
                      <a:pt x="44" y="4"/>
                      <a:pt x="42" y="3"/>
                      <a:pt x="41" y="3"/>
                    </a:cubicBezTo>
                    <a:cubicBezTo>
                      <a:pt x="38" y="2"/>
                      <a:pt x="37" y="3"/>
                      <a:pt x="35" y="4"/>
                    </a:cubicBezTo>
                    <a:cubicBezTo>
                      <a:pt x="34" y="4"/>
                      <a:pt x="33" y="3"/>
                      <a:pt x="32" y="3"/>
                    </a:cubicBezTo>
                    <a:cubicBezTo>
                      <a:pt x="31" y="2"/>
                      <a:pt x="29" y="2"/>
                      <a:pt x="27" y="1"/>
                    </a:cubicBezTo>
                    <a:cubicBezTo>
                      <a:pt x="25" y="1"/>
                      <a:pt x="22" y="0"/>
                      <a:pt x="20" y="0"/>
                    </a:cubicBezTo>
                    <a:cubicBezTo>
                      <a:pt x="17" y="0"/>
                      <a:pt x="14" y="1"/>
                      <a:pt x="11" y="1"/>
                    </a:cubicBezTo>
                    <a:cubicBezTo>
                      <a:pt x="9" y="2"/>
                      <a:pt x="6" y="1"/>
                      <a:pt x="8" y="3"/>
                    </a:cubicBezTo>
                    <a:cubicBezTo>
                      <a:pt x="10" y="7"/>
                      <a:pt x="10" y="8"/>
                      <a:pt x="7" y="11"/>
                    </a:cubicBezTo>
                    <a:cubicBezTo>
                      <a:pt x="5" y="13"/>
                      <a:pt x="7" y="14"/>
                      <a:pt x="7" y="15"/>
                    </a:cubicBezTo>
                    <a:cubicBezTo>
                      <a:pt x="6" y="16"/>
                      <a:pt x="4" y="16"/>
                      <a:pt x="4" y="18"/>
                    </a:cubicBezTo>
                    <a:cubicBezTo>
                      <a:pt x="3" y="20"/>
                      <a:pt x="1" y="22"/>
                      <a:pt x="0" y="24"/>
                    </a:cubicBezTo>
                    <a:cubicBezTo>
                      <a:pt x="0" y="25"/>
                      <a:pt x="6" y="26"/>
                      <a:pt x="7" y="26"/>
                    </a:cubicBezTo>
                    <a:cubicBezTo>
                      <a:pt x="10" y="28"/>
                      <a:pt x="12" y="32"/>
                      <a:pt x="15" y="32"/>
                    </a:cubicBezTo>
                    <a:cubicBezTo>
                      <a:pt x="16" y="33"/>
                      <a:pt x="18" y="31"/>
                      <a:pt x="19" y="30"/>
                    </a:cubicBezTo>
                    <a:cubicBezTo>
                      <a:pt x="21" y="29"/>
                      <a:pt x="23" y="30"/>
                      <a:pt x="25" y="29"/>
                    </a:cubicBezTo>
                    <a:cubicBezTo>
                      <a:pt x="27" y="29"/>
                      <a:pt x="27" y="28"/>
                      <a:pt x="28" y="26"/>
                    </a:cubicBezTo>
                    <a:cubicBezTo>
                      <a:pt x="28" y="24"/>
                      <a:pt x="28" y="23"/>
                      <a:pt x="31" y="21"/>
                    </a:cubicBezTo>
                    <a:cubicBezTo>
                      <a:pt x="33" y="20"/>
                      <a:pt x="34" y="18"/>
                      <a:pt x="37" y="17"/>
                    </a:cubicBezTo>
                    <a:cubicBezTo>
                      <a:pt x="40" y="15"/>
                      <a:pt x="43" y="14"/>
                      <a:pt x="46" y="13"/>
                    </a:cubicBezTo>
                    <a:cubicBezTo>
                      <a:pt x="46" y="13"/>
                      <a:pt x="53" y="10"/>
                      <a:pt x="52" y="10"/>
                    </a:cubicBezTo>
                    <a:cubicBezTo>
                      <a:pt x="51" y="9"/>
                      <a:pt x="54" y="11"/>
                      <a:pt x="52" y="10"/>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27" name="Freeform 580">
                <a:extLst>
                  <a:ext uri="{FF2B5EF4-FFF2-40B4-BE49-F238E27FC236}">
                    <a16:creationId xmlns:a16="http://schemas.microsoft.com/office/drawing/2014/main" id="{C05321C2-D75A-3A4E-7978-D0F1A7559DCC}"/>
                  </a:ext>
                </a:extLst>
              </p:cNvPr>
              <p:cNvSpPr>
                <a:spLocks/>
              </p:cNvSpPr>
              <p:nvPr/>
            </p:nvSpPr>
            <p:spPr bwMode="auto">
              <a:xfrm>
                <a:off x="2613377" y="1555968"/>
                <a:ext cx="193132" cy="94619"/>
              </a:xfrm>
              <a:custGeom>
                <a:avLst/>
                <a:gdLst>
                  <a:gd name="T0" fmla="*/ 30 w 37"/>
                  <a:gd name="T1" fmla="*/ 12 h 17"/>
                  <a:gd name="T2" fmla="*/ 27 w 37"/>
                  <a:gd name="T3" fmla="*/ 13 h 17"/>
                  <a:gd name="T4" fmla="*/ 26 w 37"/>
                  <a:gd name="T5" fmla="*/ 10 h 17"/>
                  <a:gd name="T6" fmla="*/ 23 w 37"/>
                  <a:gd name="T7" fmla="*/ 8 h 17"/>
                  <a:gd name="T8" fmla="*/ 22 w 37"/>
                  <a:gd name="T9" fmla="*/ 10 h 17"/>
                  <a:gd name="T10" fmla="*/ 21 w 37"/>
                  <a:gd name="T11" fmla="*/ 9 h 17"/>
                  <a:gd name="T12" fmla="*/ 20 w 37"/>
                  <a:gd name="T13" fmla="*/ 13 h 17"/>
                  <a:gd name="T14" fmla="*/ 17 w 37"/>
                  <a:gd name="T15" fmla="*/ 14 h 17"/>
                  <a:gd name="T16" fmla="*/ 16 w 37"/>
                  <a:gd name="T17" fmla="*/ 16 h 17"/>
                  <a:gd name="T18" fmla="*/ 12 w 37"/>
                  <a:gd name="T19" fmla="*/ 17 h 17"/>
                  <a:gd name="T20" fmla="*/ 10 w 37"/>
                  <a:gd name="T21" fmla="*/ 15 h 17"/>
                  <a:gd name="T22" fmla="*/ 5 w 37"/>
                  <a:gd name="T23" fmla="*/ 16 h 17"/>
                  <a:gd name="T24" fmla="*/ 1 w 37"/>
                  <a:gd name="T25" fmla="*/ 17 h 17"/>
                  <a:gd name="T26" fmla="*/ 2 w 37"/>
                  <a:gd name="T27" fmla="*/ 13 h 17"/>
                  <a:gd name="T28" fmla="*/ 0 w 37"/>
                  <a:gd name="T29" fmla="*/ 14 h 17"/>
                  <a:gd name="T30" fmla="*/ 6 w 37"/>
                  <a:gd name="T31" fmla="*/ 12 h 17"/>
                  <a:gd name="T32" fmla="*/ 9 w 37"/>
                  <a:gd name="T33" fmla="*/ 10 h 17"/>
                  <a:gd name="T34" fmla="*/ 13 w 37"/>
                  <a:gd name="T35" fmla="*/ 7 h 17"/>
                  <a:gd name="T36" fmla="*/ 18 w 37"/>
                  <a:gd name="T37" fmla="*/ 3 h 17"/>
                  <a:gd name="T38" fmla="*/ 24 w 37"/>
                  <a:gd name="T39" fmla="*/ 3 h 17"/>
                  <a:gd name="T40" fmla="*/ 30 w 37"/>
                  <a:gd name="T41" fmla="*/ 3 h 17"/>
                  <a:gd name="T42" fmla="*/ 32 w 37"/>
                  <a:gd name="T43" fmla="*/ 0 h 17"/>
                  <a:gd name="T44" fmla="*/ 36 w 37"/>
                  <a:gd name="T45" fmla="*/ 2 h 17"/>
                  <a:gd name="T46" fmla="*/ 34 w 37"/>
                  <a:gd name="T47" fmla="*/ 4 h 17"/>
                  <a:gd name="T48" fmla="*/ 34 w 37"/>
                  <a:gd name="T49" fmla="*/ 7 h 17"/>
                  <a:gd name="T50" fmla="*/ 35 w 37"/>
                  <a:gd name="T51" fmla="*/ 9 h 17"/>
                  <a:gd name="T52" fmla="*/ 31 w 37"/>
                  <a:gd name="T53" fmla="*/ 10 h 17"/>
                  <a:gd name="T54" fmla="*/ 30 w 37"/>
                  <a:gd name="T55" fmla="*/ 12 h 17"/>
                  <a:gd name="T56" fmla="*/ 30 w 37"/>
                  <a:gd name="T5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17">
                    <a:moveTo>
                      <a:pt x="30" y="12"/>
                    </a:moveTo>
                    <a:cubicBezTo>
                      <a:pt x="29" y="13"/>
                      <a:pt x="27" y="13"/>
                      <a:pt x="27" y="13"/>
                    </a:cubicBezTo>
                    <a:cubicBezTo>
                      <a:pt x="24" y="13"/>
                      <a:pt x="25" y="11"/>
                      <a:pt x="26" y="10"/>
                    </a:cubicBezTo>
                    <a:cubicBezTo>
                      <a:pt x="27" y="8"/>
                      <a:pt x="24" y="7"/>
                      <a:pt x="23" y="8"/>
                    </a:cubicBezTo>
                    <a:cubicBezTo>
                      <a:pt x="23" y="9"/>
                      <a:pt x="23" y="10"/>
                      <a:pt x="22" y="10"/>
                    </a:cubicBezTo>
                    <a:cubicBezTo>
                      <a:pt x="22" y="10"/>
                      <a:pt x="21" y="10"/>
                      <a:pt x="21" y="9"/>
                    </a:cubicBezTo>
                    <a:cubicBezTo>
                      <a:pt x="20" y="10"/>
                      <a:pt x="21" y="12"/>
                      <a:pt x="20" y="13"/>
                    </a:cubicBezTo>
                    <a:cubicBezTo>
                      <a:pt x="19" y="15"/>
                      <a:pt x="18" y="13"/>
                      <a:pt x="17" y="14"/>
                    </a:cubicBezTo>
                    <a:cubicBezTo>
                      <a:pt x="16" y="14"/>
                      <a:pt x="17" y="16"/>
                      <a:pt x="16" y="16"/>
                    </a:cubicBezTo>
                    <a:cubicBezTo>
                      <a:pt x="16" y="17"/>
                      <a:pt x="13" y="17"/>
                      <a:pt x="12" y="17"/>
                    </a:cubicBezTo>
                    <a:cubicBezTo>
                      <a:pt x="11" y="16"/>
                      <a:pt x="11" y="14"/>
                      <a:pt x="10" y="15"/>
                    </a:cubicBezTo>
                    <a:cubicBezTo>
                      <a:pt x="8" y="16"/>
                      <a:pt x="7" y="16"/>
                      <a:pt x="5" y="16"/>
                    </a:cubicBezTo>
                    <a:cubicBezTo>
                      <a:pt x="4" y="16"/>
                      <a:pt x="2" y="17"/>
                      <a:pt x="1" y="17"/>
                    </a:cubicBezTo>
                    <a:cubicBezTo>
                      <a:pt x="0" y="17"/>
                      <a:pt x="3" y="14"/>
                      <a:pt x="2" y="13"/>
                    </a:cubicBezTo>
                    <a:cubicBezTo>
                      <a:pt x="2" y="13"/>
                      <a:pt x="1" y="14"/>
                      <a:pt x="0" y="14"/>
                    </a:cubicBezTo>
                    <a:cubicBezTo>
                      <a:pt x="0" y="13"/>
                      <a:pt x="5" y="12"/>
                      <a:pt x="6" y="12"/>
                    </a:cubicBezTo>
                    <a:cubicBezTo>
                      <a:pt x="8" y="12"/>
                      <a:pt x="8" y="11"/>
                      <a:pt x="9" y="10"/>
                    </a:cubicBezTo>
                    <a:cubicBezTo>
                      <a:pt x="11" y="8"/>
                      <a:pt x="12" y="8"/>
                      <a:pt x="13" y="7"/>
                    </a:cubicBezTo>
                    <a:cubicBezTo>
                      <a:pt x="15" y="5"/>
                      <a:pt x="16" y="3"/>
                      <a:pt x="18" y="3"/>
                    </a:cubicBezTo>
                    <a:cubicBezTo>
                      <a:pt x="20" y="2"/>
                      <a:pt x="22" y="2"/>
                      <a:pt x="24" y="3"/>
                    </a:cubicBezTo>
                    <a:cubicBezTo>
                      <a:pt x="26" y="3"/>
                      <a:pt x="29" y="4"/>
                      <a:pt x="30" y="3"/>
                    </a:cubicBezTo>
                    <a:cubicBezTo>
                      <a:pt x="31" y="2"/>
                      <a:pt x="30" y="0"/>
                      <a:pt x="32" y="0"/>
                    </a:cubicBezTo>
                    <a:cubicBezTo>
                      <a:pt x="32" y="0"/>
                      <a:pt x="36" y="1"/>
                      <a:pt x="36" y="2"/>
                    </a:cubicBezTo>
                    <a:cubicBezTo>
                      <a:pt x="37" y="2"/>
                      <a:pt x="34" y="3"/>
                      <a:pt x="34" y="4"/>
                    </a:cubicBezTo>
                    <a:cubicBezTo>
                      <a:pt x="34" y="5"/>
                      <a:pt x="37" y="6"/>
                      <a:pt x="34" y="7"/>
                    </a:cubicBezTo>
                    <a:cubicBezTo>
                      <a:pt x="33" y="8"/>
                      <a:pt x="36" y="9"/>
                      <a:pt x="35" y="9"/>
                    </a:cubicBezTo>
                    <a:cubicBezTo>
                      <a:pt x="33" y="10"/>
                      <a:pt x="32" y="10"/>
                      <a:pt x="31" y="10"/>
                    </a:cubicBezTo>
                    <a:cubicBezTo>
                      <a:pt x="31" y="11"/>
                      <a:pt x="31" y="11"/>
                      <a:pt x="30" y="12"/>
                    </a:cubicBezTo>
                    <a:cubicBezTo>
                      <a:pt x="29" y="13"/>
                      <a:pt x="31" y="11"/>
                      <a:pt x="30" y="12"/>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28" name="Freeform 607">
                <a:extLst>
                  <a:ext uri="{FF2B5EF4-FFF2-40B4-BE49-F238E27FC236}">
                    <a16:creationId xmlns:a16="http://schemas.microsoft.com/office/drawing/2014/main" id="{958EE6F7-3A3F-FEF3-912A-4ED8ABBF4744}"/>
                  </a:ext>
                </a:extLst>
              </p:cNvPr>
              <p:cNvSpPr>
                <a:spLocks/>
              </p:cNvSpPr>
              <p:nvPr/>
            </p:nvSpPr>
            <p:spPr bwMode="auto">
              <a:xfrm>
                <a:off x="1957087" y="2405638"/>
                <a:ext cx="26823" cy="22709"/>
              </a:xfrm>
              <a:custGeom>
                <a:avLst/>
                <a:gdLst>
                  <a:gd name="T0" fmla="*/ 4 w 5"/>
                  <a:gd name="T1" fmla="*/ 1 h 4"/>
                  <a:gd name="T2" fmla="*/ 1 w 5"/>
                  <a:gd name="T3" fmla="*/ 4 h 4"/>
                  <a:gd name="T4" fmla="*/ 4 w 5"/>
                  <a:gd name="T5" fmla="*/ 1 h 4"/>
                </a:gdLst>
                <a:ahLst/>
                <a:cxnLst>
                  <a:cxn ang="0">
                    <a:pos x="T0" y="T1"/>
                  </a:cxn>
                  <a:cxn ang="0">
                    <a:pos x="T2" y="T3"/>
                  </a:cxn>
                  <a:cxn ang="0">
                    <a:pos x="T4" y="T5"/>
                  </a:cxn>
                </a:cxnLst>
                <a:rect l="0" t="0" r="r" b="b"/>
                <a:pathLst>
                  <a:path w="5" h="4">
                    <a:moveTo>
                      <a:pt x="4" y="1"/>
                    </a:moveTo>
                    <a:cubicBezTo>
                      <a:pt x="3" y="0"/>
                      <a:pt x="0" y="4"/>
                      <a:pt x="1" y="4"/>
                    </a:cubicBezTo>
                    <a:cubicBezTo>
                      <a:pt x="1" y="4"/>
                      <a:pt x="5" y="1"/>
                      <a:pt x="4" y="1"/>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29" name="Freeform 608">
                <a:extLst>
                  <a:ext uri="{FF2B5EF4-FFF2-40B4-BE49-F238E27FC236}">
                    <a16:creationId xmlns:a16="http://schemas.microsoft.com/office/drawing/2014/main" id="{729E91E8-406F-56EF-3CB9-3F22F1CA5273}"/>
                  </a:ext>
                </a:extLst>
              </p:cNvPr>
              <p:cNvSpPr>
                <a:spLocks/>
              </p:cNvSpPr>
              <p:nvPr/>
            </p:nvSpPr>
            <p:spPr bwMode="auto">
              <a:xfrm>
                <a:off x="1994642" y="2399960"/>
                <a:ext cx="5366" cy="5678"/>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0"/>
                      <a:pt x="0" y="0"/>
                      <a:pt x="0" y="0"/>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30" name="Freeform 609">
                <a:extLst>
                  <a:ext uri="{FF2B5EF4-FFF2-40B4-BE49-F238E27FC236}">
                    <a16:creationId xmlns:a16="http://schemas.microsoft.com/office/drawing/2014/main" id="{C82802DC-2353-3B27-47D7-9E4FC260B974}"/>
                  </a:ext>
                </a:extLst>
              </p:cNvPr>
              <p:cNvSpPr>
                <a:spLocks/>
              </p:cNvSpPr>
              <p:nvPr/>
            </p:nvSpPr>
            <p:spPr bwMode="auto">
              <a:xfrm>
                <a:off x="1459952" y="2405638"/>
                <a:ext cx="35765" cy="34061"/>
              </a:xfrm>
              <a:custGeom>
                <a:avLst/>
                <a:gdLst>
                  <a:gd name="T0" fmla="*/ 5 w 7"/>
                  <a:gd name="T1" fmla="*/ 2 h 6"/>
                  <a:gd name="T2" fmla="*/ 1 w 7"/>
                  <a:gd name="T3" fmla="*/ 2 h 6"/>
                  <a:gd name="T4" fmla="*/ 5 w 7"/>
                  <a:gd name="T5" fmla="*/ 2 h 6"/>
                  <a:gd name="T6" fmla="*/ 5 w 7"/>
                  <a:gd name="T7" fmla="*/ 2 h 6"/>
                </a:gdLst>
                <a:ahLst/>
                <a:cxnLst>
                  <a:cxn ang="0">
                    <a:pos x="T0" y="T1"/>
                  </a:cxn>
                  <a:cxn ang="0">
                    <a:pos x="T2" y="T3"/>
                  </a:cxn>
                  <a:cxn ang="0">
                    <a:pos x="T4" y="T5"/>
                  </a:cxn>
                  <a:cxn ang="0">
                    <a:pos x="T6" y="T7"/>
                  </a:cxn>
                </a:cxnLst>
                <a:rect l="0" t="0" r="r" b="b"/>
                <a:pathLst>
                  <a:path w="7" h="6">
                    <a:moveTo>
                      <a:pt x="5" y="2"/>
                    </a:moveTo>
                    <a:cubicBezTo>
                      <a:pt x="7" y="0"/>
                      <a:pt x="2" y="0"/>
                      <a:pt x="1" y="2"/>
                    </a:cubicBezTo>
                    <a:cubicBezTo>
                      <a:pt x="0" y="3"/>
                      <a:pt x="4" y="5"/>
                      <a:pt x="5" y="2"/>
                    </a:cubicBezTo>
                    <a:cubicBezTo>
                      <a:pt x="6" y="1"/>
                      <a:pt x="3" y="6"/>
                      <a:pt x="5" y="2"/>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31" name="Freeform 615">
                <a:extLst>
                  <a:ext uri="{FF2B5EF4-FFF2-40B4-BE49-F238E27FC236}">
                    <a16:creationId xmlns:a16="http://schemas.microsoft.com/office/drawing/2014/main" id="{A7F29F26-213D-D68C-40F2-721B726A6B80}"/>
                  </a:ext>
                </a:extLst>
              </p:cNvPr>
              <p:cNvSpPr>
                <a:spLocks/>
              </p:cNvSpPr>
              <p:nvPr/>
            </p:nvSpPr>
            <p:spPr bwMode="auto">
              <a:xfrm>
                <a:off x="3650564" y="2950639"/>
                <a:ext cx="37553" cy="17033"/>
              </a:xfrm>
              <a:custGeom>
                <a:avLst/>
                <a:gdLst>
                  <a:gd name="T0" fmla="*/ 7 w 7"/>
                  <a:gd name="T1" fmla="*/ 1 h 3"/>
                  <a:gd name="T2" fmla="*/ 1 w 7"/>
                  <a:gd name="T3" fmla="*/ 0 h 3"/>
                  <a:gd name="T4" fmla="*/ 7 w 7"/>
                  <a:gd name="T5" fmla="*/ 1 h 3"/>
                </a:gdLst>
                <a:ahLst/>
                <a:cxnLst>
                  <a:cxn ang="0">
                    <a:pos x="T0" y="T1"/>
                  </a:cxn>
                  <a:cxn ang="0">
                    <a:pos x="T2" y="T3"/>
                  </a:cxn>
                  <a:cxn ang="0">
                    <a:pos x="T4" y="T5"/>
                  </a:cxn>
                </a:cxnLst>
                <a:rect l="0" t="0" r="r" b="b"/>
                <a:pathLst>
                  <a:path w="7" h="3">
                    <a:moveTo>
                      <a:pt x="7" y="1"/>
                    </a:moveTo>
                    <a:cubicBezTo>
                      <a:pt x="7" y="0"/>
                      <a:pt x="0" y="0"/>
                      <a:pt x="1" y="0"/>
                    </a:cubicBezTo>
                    <a:cubicBezTo>
                      <a:pt x="2" y="0"/>
                      <a:pt x="6" y="3"/>
                      <a:pt x="7" y="1"/>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32" name="Freeform 640">
                <a:extLst>
                  <a:ext uri="{FF2B5EF4-FFF2-40B4-BE49-F238E27FC236}">
                    <a16:creationId xmlns:a16="http://schemas.microsoft.com/office/drawing/2014/main" id="{E2A35CE7-F25A-703D-D337-BBBFE6F13CB0}"/>
                  </a:ext>
                </a:extLst>
              </p:cNvPr>
              <p:cNvSpPr>
                <a:spLocks/>
              </p:cNvSpPr>
              <p:nvPr/>
            </p:nvSpPr>
            <p:spPr bwMode="auto">
              <a:xfrm>
                <a:off x="1417035" y="1900376"/>
                <a:ext cx="1017518" cy="722883"/>
              </a:xfrm>
              <a:custGeom>
                <a:avLst/>
                <a:gdLst>
                  <a:gd name="T0" fmla="*/ 184 w 194"/>
                  <a:gd name="T1" fmla="*/ 118 h 130"/>
                  <a:gd name="T2" fmla="*/ 161 w 194"/>
                  <a:gd name="T3" fmla="*/ 97 h 130"/>
                  <a:gd name="T4" fmla="*/ 143 w 194"/>
                  <a:gd name="T5" fmla="*/ 92 h 130"/>
                  <a:gd name="T6" fmla="*/ 138 w 194"/>
                  <a:gd name="T7" fmla="*/ 76 h 130"/>
                  <a:gd name="T8" fmla="*/ 135 w 194"/>
                  <a:gd name="T9" fmla="*/ 14 h 130"/>
                  <a:gd name="T10" fmla="*/ 84 w 194"/>
                  <a:gd name="T11" fmla="*/ 8 h 130"/>
                  <a:gd name="T12" fmla="*/ 71 w 194"/>
                  <a:gd name="T13" fmla="*/ 5 h 130"/>
                  <a:gd name="T14" fmla="*/ 62 w 194"/>
                  <a:gd name="T15" fmla="*/ 1 h 130"/>
                  <a:gd name="T16" fmla="*/ 43 w 194"/>
                  <a:gd name="T17" fmla="*/ 8 h 130"/>
                  <a:gd name="T18" fmla="*/ 32 w 194"/>
                  <a:gd name="T19" fmla="*/ 11 h 130"/>
                  <a:gd name="T20" fmla="*/ 12 w 194"/>
                  <a:gd name="T21" fmla="*/ 23 h 130"/>
                  <a:gd name="T22" fmla="*/ 26 w 194"/>
                  <a:gd name="T23" fmla="*/ 38 h 130"/>
                  <a:gd name="T24" fmla="*/ 33 w 194"/>
                  <a:gd name="T25" fmla="*/ 42 h 130"/>
                  <a:gd name="T26" fmla="*/ 38 w 194"/>
                  <a:gd name="T27" fmla="*/ 45 h 130"/>
                  <a:gd name="T28" fmla="*/ 24 w 194"/>
                  <a:gd name="T29" fmla="*/ 42 h 130"/>
                  <a:gd name="T30" fmla="*/ 9 w 194"/>
                  <a:gd name="T31" fmla="*/ 46 h 130"/>
                  <a:gd name="T32" fmla="*/ 12 w 194"/>
                  <a:gd name="T33" fmla="*/ 58 h 130"/>
                  <a:gd name="T34" fmla="*/ 32 w 194"/>
                  <a:gd name="T35" fmla="*/ 58 h 130"/>
                  <a:gd name="T36" fmla="*/ 38 w 194"/>
                  <a:gd name="T37" fmla="*/ 61 h 130"/>
                  <a:gd name="T38" fmla="*/ 21 w 194"/>
                  <a:gd name="T39" fmla="*/ 71 h 130"/>
                  <a:gd name="T40" fmla="*/ 15 w 194"/>
                  <a:gd name="T41" fmla="*/ 78 h 130"/>
                  <a:gd name="T42" fmla="*/ 17 w 194"/>
                  <a:gd name="T43" fmla="*/ 84 h 130"/>
                  <a:gd name="T44" fmla="*/ 26 w 194"/>
                  <a:gd name="T45" fmla="*/ 89 h 130"/>
                  <a:gd name="T46" fmla="*/ 22 w 194"/>
                  <a:gd name="T47" fmla="*/ 94 h 130"/>
                  <a:gd name="T48" fmla="*/ 31 w 194"/>
                  <a:gd name="T49" fmla="*/ 93 h 130"/>
                  <a:gd name="T50" fmla="*/ 38 w 194"/>
                  <a:gd name="T51" fmla="*/ 102 h 130"/>
                  <a:gd name="T52" fmla="*/ 48 w 194"/>
                  <a:gd name="T53" fmla="*/ 105 h 130"/>
                  <a:gd name="T54" fmla="*/ 54 w 194"/>
                  <a:gd name="T55" fmla="*/ 103 h 130"/>
                  <a:gd name="T56" fmla="*/ 55 w 194"/>
                  <a:gd name="T57" fmla="*/ 106 h 130"/>
                  <a:gd name="T58" fmla="*/ 51 w 194"/>
                  <a:gd name="T59" fmla="*/ 114 h 130"/>
                  <a:gd name="T60" fmla="*/ 41 w 194"/>
                  <a:gd name="T61" fmla="*/ 124 h 130"/>
                  <a:gd name="T62" fmla="*/ 36 w 194"/>
                  <a:gd name="T63" fmla="*/ 126 h 130"/>
                  <a:gd name="T64" fmla="*/ 43 w 194"/>
                  <a:gd name="T65" fmla="*/ 125 h 130"/>
                  <a:gd name="T66" fmla="*/ 54 w 194"/>
                  <a:gd name="T67" fmla="*/ 118 h 130"/>
                  <a:gd name="T68" fmla="*/ 72 w 194"/>
                  <a:gd name="T69" fmla="*/ 107 h 130"/>
                  <a:gd name="T70" fmla="*/ 77 w 194"/>
                  <a:gd name="T71" fmla="*/ 91 h 130"/>
                  <a:gd name="T72" fmla="*/ 94 w 194"/>
                  <a:gd name="T73" fmla="*/ 86 h 130"/>
                  <a:gd name="T74" fmla="*/ 87 w 194"/>
                  <a:gd name="T75" fmla="*/ 97 h 130"/>
                  <a:gd name="T76" fmla="*/ 101 w 194"/>
                  <a:gd name="T77" fmla="*/ 88 h 130"/>
                  <a:gd name="T78" fmla="*/ 119 w 194"/>
                  <a:gd name="T79" fmla="*/ 92 h 130"/>
                  <a:gd name="T80" fmla="*/ 136 w 194"/>
                  <a:gd name="T81" fmla="*/ 95 h 130"/>
                  <a:gd name="T82" fmla="*/ 145 w 194"/>
                  <a:gd name="T83" fmla="*/ 98 h 130"/>
                  <a:gd name="T84" fmla="*/ 160 w 194"/>
                  <a:gd name="T85" fmla="*/ 102 h 130"/>
                  <a:gd name="T86" fmla="*/ 169 w 194"/>
                  <a:gd name="T87" fmla="*/ 104 h 130"/>
                  <a:gd name="T88" fmla="*/ 176 w 194"/>
                  <a:gd name="T89" fmla="*/ 111 h 130"/>
                  <a:gd name="T90" fmla="*/ 184 w 194"/>
                  <a:gd name="T91" fmla="*/ 121 h 130"/>
                  <a:gd name="T92" fmla="*/ 186 w 194"/>
                  <a:gd name="T93" fmla="*/ 125 h 130"/>
                  <a:gd name="T94" fmla="*/ 194 w 194"/>
                  <a:gd name="T95" fmla="*/ 12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4" h="130">
                    <a:moveTo>
                      <a:pt x="194" y="126"/>
                    </a:moveTo>
                    <a:cubicBezTo>
                      <a:pt x="193" y="125"/>
                      <a:pt x="191" y="125"/>
                      <a:pt x="193" y="123"/>
                    </a:cubicBezTo>
                    <a:cubicBezTo>
                      <a:pt x="193" y="122"/>
                      <a:pt x="192" y="122"/>
                      <a:pt x="191" y="122"/>
                    </a:cubicBezTo>
                    <a:cubicBezTo>
                      <a:pt x="189" y="120"/>
                      <a:pt x="185" y="119"/>
                      <a:pt x="184" y="118"/>
                    </a:cubicBezTo>
                    <a:cubicBezTo>
                      <a:pt x="180" y="113"/>
                      <a:pt x="178" y="107"/>
                      <a:pt x="174" y="103"/>
                    </a:cubicBezTo>
                    <a:cubicBezTo>
                      <a:pt x="172" y="102"/>
                      <a:pt x="170" y="100"/>
                      <a:pt x="169" y="99"/>
                    </a:cubicBezTo>
                    <a:cubicBezTo>
                      <a:pt x="167" y="98"/>
                      <a:pt x="167" y="95"/>
                      <a:pt x="165" y="95"/>
                    </a:cubicBezTo>
                    <a:cubicBezTo>
                      <a:pt x="164" y="95"/>
                      <a:pt x="161" y="97"/>
                      <a:pt x="161" y="97"/>
                    </a:cubicBezTo>
                    <a:cubicBezTo>
                      <a:pt x="162" y="99"/>
                      <a:pt x="159" y="100"/>
                      <a:pt x="158" y="100"/>
                    </a:cubicBezTo>
                    <a:cubicBezTo>
                      <a:pt x="155" y="101"/>
                      <a:pt x="152" y="97"/>
                      <a:pt x="150" y="95"/>
                    </a:cubicBezTo>
                    <a:cubicBezTo>
                      <a:pt x="149" y="94"/>
                      <a:pt x="148" y="94"/>
                      <a:pt x="147" y="92"/>
                    </a:cubicBezTo>
                    <a:cubicBezTo>
                      <a:pt x="146" y="90"/>
                      <a:pt x="144" y="91"/>
                      <a:pt x="143" y="92"/>
                    </a:cubicBezTo>
                    <a:cubicBezTo>
                      <a:pt x="141" y="92"/>
                      <a:pt x="141" y="91"/>
                      <a:pt x="139" y="92"/>
                    </a:cubicBezTo>
                    <a:cubicBezTo>
                      <a:pt x="139" y="92"/>
                      <a:pt x="138" y="92"/>
                      <a:pt x="138" y="91"/>
                    </a:cubicBezTo>
                    <a:cubicBezTo>
                      <a:pt x="138" y="90"/>
                      <a:pt x="138" y="90"/>
                      <a:pt x="138" y="89"/>
                    </a:cubicBezTo>
                    <a:cubicBezTo>
                      <a:pt x="138" y="85"/>
                      <a:pt x="138" y="80"/>
                      <a:pt x="138" y="76"/>
                    </a:cubicBezTo>
                    <a:cubicBezTo>
                      <a:pt x="138" y="64"/>
                      <a:pt x="138" y="51"/>
                      <a:pt x="138" y="38"/>
                    </a:cubicBezTo>
                    <a:cubicBezTo>
                      <a:pt x="138" y="33"/>
                      <a:pt x="138" y="27"/>
                      <a:pt x="138" y="21"/>
                    </a:cubicBezTo>
                    <a:cubicBezTo>
                      <a:pt x="138" y="20"/>
                      <a:pt x="138" y="18"/>
                      <a:pt x="138" y="16"/>
                    </a:cubicBezTo>
                    <a:cubicBezTo>
                      <a:pt x="138" y="15"/>
                      <a:pt x="137" y="15"/>
                      <a:pt x="135" y="14"/>
                    </a:cubicBezTo>
                    <a:cubicBezTo>
                      <a:pt x="130" y="12"/>
                      <a:pt x="127" y="12"/>
                      <a:pt x="122" y="12"/>
                    </a:cubicBezTo>
                    <a:cubicBezTo>
                      <a:pt x="117" y="12"/>
                      <a:pt x="113" y="11"/>
                      <a:pt x="108" y="10"/>
                    </a:cubicBezTo>
                    <a:cubicBezTo>
                      <a:pt x="102" y="10"/>
                      <a:pt x="97" y="8"/>
                      <a:pt x="92" y="8"/>
                    </a:cubicBezTo>
                    <a:cubicBezTo>
                      <a:pt x="89" y="8"/>
                      <a:pt x="87" y="9"/>
                      <a:pt x="84" y="8"/>
                    </a:cubicBezTo>
                    <a:cubicBezTo>
                      <a:pt x="84" y="8"/>
                      <a:pt x="80" y="7"/>
                      <a:pt x="80" y="7"/>
                    </a:cubicBezTo>
                    <a:cubicBezTo>
                      <a:pt x="80" y="7"/>
                      <a:pt x="81" y="5"/>
                      <a:pt x="81" y="4"/>
                    </a:cubicBezTo>
                    <a:cubicBezTo>
                      <a:pt x="81" y="4"/>
                      <a:pt x="78" y="4"/>
                      <a:pt x="78" y="4"/>
                    </a:cubicBezTo>
                    <a:cubicBezTo>
                      <a:pt x="76" y="4"/>
                      <a:pt x="73" y="5"/>
                      <a:pt x="71" y="5"/>
                    </a:cubicBezTo>
                    <a:cubicBezTo>
                      <a:pt x="69" y="5"/>
                      <a:pt x="70" y="1"/>
                      <a:pt x="67" y="3"/>
                    </a:cubicBezTo>
                    <a:cubicBezTo>
                      <a:pt x="66" y="3"/>
                      <a:pt x="65" y="5"/>
                      <a:pt x="64" y="4"/>
                    </a:cubicBezTo>
                    <a:cubicBezTo>
                      <a:pt x="62" y="4"/>
                      <a:pt x="62" y="3"/>
                      <a:pt x="64" y="2"/>
                    </a:cubicBezTo>
                    <a:cubicBezTo>
                      <a:pt x="66" y="2"/>
                      <a:pt x="63" y="1"/>
                      <a:pt x="62" y="1"/>
                    </a:cubicBezTo>
                    <a:cubicBezTo>
                      <a:pt x="58" y="0"/>
                      <a:pt x="58" y="1"/>
                      <a:pt x="56" y="3"/>
                    </a:cubicBezTo>
                    <a:cubicBezTo>
                      <a:pt x="53" y="6"/>
                      <a:pt x="49" y="4"/>
                      <a:pt x="45" y="5"/>
                    </a:cubicBezTo>
                    <a:cubicBezTo>
                      <a:pt x="41" y="6"/>
                      <a:pt x="45" y="8"/>
                      <a:pt x="45" y="8"/>
                    </a:cubicBezTo>
                    <a:cubicBezTo>
                      <a:pt x="44" y="8"/>
                      <a:pt x="43" y="8"/>
                      <a:pt x="43" y="8"/>
                    </a:cubicBezTo>
                    <a:cubicBezTo>
                      <a:pt x="43" y="8"/>
                      <a:pt x="44" y="10"/>
                      <a:pt x="43" y="10"/>
                    </a:cubicBezTo>
                    <a:cubicBezTo>
                      <a:pt x="42" y="10"/>
                      <a:pt x="42" y="8"/>
                      <a:pt x="42" y="7"/>
                    </a:cubicBezTo>
                    <a:cubicBezTo>
                      <a:pt x="41" y="7"/>
                      <a:pt x="38" y="10"/>
                      <a:pt x="38" y="10"/>
                    </a:cubicBezTo>
                    <a:cubicBezTo>
                      <a:pt x="36" y="11"/>
                      <a:pt x="34" y="9"/>
                      <a:pt x="32" y="11"/>
                    </a:cubicBezTo>
                    <a:cubicBezTo>
                      <a:pt x="30" y="12"/>
                      <a:pt x="28" y="13"/>
                      <a:pt x="27" y="15"/>
                    </a:cubicBezTo>
                    <a:cubicBezTo>
                      <a:pt x="27" y="17"/>
                      <a:pt x="27" y="19"/>
                      <a:pt x="25" y="20"/>
                    </a:cubicBezTo>
                    <a:cubicBezTo>
                      <a:pt x="23" y="21"/>
                      <a:pt x="22" y="22"/>
                      <a:pt x="20" y="22"/>
                    </a:cubicBezTo>
                    <a:cubicBezTo>
                      <a:pt x="19" y="22"/>
                      <a:pt x="13" y="22"/>
                      <a:pt x="12" y="23"/>
                    </a:cubicBezTo>
                    <a:cubicBezTo>
                      <a:pt x="12" y="24"/>
                      <a:pt x="10" y="27"/>
                      <a:pt x="10" y="27"/>
                    </a:cubicBezTo>
                    <a:cubicBezTo>
                      <a:pt x="11" y="28"/>
                      <a:pt x="14" y="28"/>
                      <a:pt x="15" y="29"/>
                    </a:cubicBezTo>
                    <a:cubicBezTo>
                      <a:pt x="18" y="30"/>
                      <a:pt x="21" y="32"/>
                      <a:pt x="23" y="34"/>
                    </a:cubicBezTo>
                    <a:cubicBezTo>
                      <a:pt x="24" y="35"/>
                      <a:pt x="24" y="37"/>
                      <a:pt x="26" y="38"/>
                    </a:cubicBezTo>
                    <a:cubicBezTo>
                      <a:pt x="28" y="38"/>
                      <a:pt x="29" y="38"/>
                      <a:pt x="31" y="37"/>
                    </a:cubicBezTo>
                    <a:cubicBezTo>
                      <a:pt x="31" y="37"/>
                      <a:pt x="34" y="38"/>
                      <a:pt x="34" y="38"/>
                    </a:cubicBezTo>
                    <a:cubicBezTo>
                      <a:pt x="36" y="41"/>
                      <a:pt x="31" y="39"/>
                      <a:pt x="31" y="39"/>
                    </a:cubicBezTo>
                    <a:cubicBezTo>
                      <a:pt x="29" y="39"/>
                      <a:pt x="32" y="41"/>
                      <a:pt x="33" y="42"/>
                    </a:cubicBezTo>
                    <a:cubicBezTo>
                      <a:pt x="34" y="44"/>
                      <a:pt x="35" y="43"/>
                      <a:pt x="37" y="42"/>
                    </a:cubicBezTo>
                    <a:cubicBezTo>
                      <a:pt x="38" y="41"/>
                      <a:pt x="41" y="41"/>
                      <a:pt x="42" y="42"/>
                    </a:cubicBezTo>
                    <a:cubicBezTo>
                      <a:pt x="43" y="43"/>
                      <a:pt x="38" y="44"/>
                      <a:pt x="38" y="44"/>
                    </a:cubicBezTo>
                    <a:cubicBezTo>
                      <a:pt x="37" y="44"/>
                      <a:pt x="38" y="44"/>
                      <a:pt x="38" y="45"/>
                    </a:cubicBezTo>
                    <a:cubicBezTo>
                      <a:pt x="38" y="46"/>
                      <a:pt x="36" y="45"/>
                      <a:pt x="36" y="45"/>
                    </a:cubicBezTo>
                    <a:cubicBezTo>
                      <a:pt x="35" y="45"/>
                      <a:pt x="34" y="46"/>
                      <a:pt x="32" y="46"/>
                    </a:cubicBezTo>
                    <a:cubicBezTo>
                      <a:pt x="30" y="46"/>
                      <a:pt x="26" y="47"/>
                      <a:pt x="24" y="46"/>
                    </a:cubicBezTo>
                    <a:cubicBezTo>
                      <a:pt x="22" y="45"/>
                      <a:pt x="25" y="43"/>
                      <a:pt x="24" y="42"/>
                    </a:cubicBezTo>
                    <a:cubicBezTo>
                      <a:pt x="23" y="42"/>
                      <a:pt x="21" y="42"/>
                      <a:pt x="20" y="43"/>
                    </a:cubicBezTo>
                    <a:cubicBezTo>
                      <a:pt x="19" y="43"/>
                      <a:pt x="17" y="43"/>
                      <a:pt x="16" y="43"/>
                    </a:cubicBezTo>
                    <a:cubicBezTo>
                      <a:pt x="14" y="44"/>
                      <a:pt x="15" y="46"/>
                      <a:pt x="15" y="46"/>
                    </a:cubicBezTo>
                    <a:cubicBezTo>
                      <a:pt x="13" y="46"/>
                      <a:pt x="11" y="45"/>
                      <a:pt x="9" y="46"/>
                    </a:cubicBezTo>
                    <a:cubicBezTo>
                      <a:pt x="8" y="47"/>
                      <a:pt x="6" y="48"/>
                      <a:pt x="5" y="49"/>
                    </a:cubicBezTo>
                    <a:cubicBezTo>
                      <a:pt x="0" y="52"/>
                      <a:pt x="12" y="52"/>
                      <a:pt x="12" y="53"/>
                    </a:cubicBezTo>
                    <a:cubicBezTo>
                      <a:pt x="11" y="54"/>
                      <a:pt x="8" y="54"/>
                      <a:pt x="10" y="55"/>
                    </a:cubicBezTo>
                    <a:cubicBezTo>
                      <a:pt x="11" y="56"/>
                      <a:pt x="11" y="58"/>
                      <a:pt x="12" y="58"/>
                    </a:cubicBezTo>
                    <a:cubicBezTo>
                      <a:pt x="16" y="59"/>
                      <a:pt x="19" y="58"/>
                      <a:pt x="23" y="58"/>
                    </a:cubicBezTo>
                    <a:cubicBezTo>
                      <a:pt x="24" y="59"/>
                      <a:pt x="25" y="59"/>
                      <a:pt x="26" y="59"/>
                    </a:cubicBezTo>
                    <a:cubicBezTo>
                      <a:pt x="28" y="59"/>
                      <a:pt x="27" y="59"/>
                      <a:pt x="29" y="60"/>
                    </a:cubicBezTo>
                    <a:cubicBezTo>
                      <a:pt x="29" y="60"/>
                      <a:pt x="31" y="58"/>
                      <a:pt x="32" y="58"/>
                    </a:cubicBezTo>
                    <a:cubicBezTo>
                      <a:pt x="33" y="57"/>
                      <a:pt x="34" y="57"/>
                      <a:pt x="35" y="57"/>
                    </a:cubicBezTo>
                    <a:cubicBezTo>
                      <a:pt x="36" y="56"/>
                      <a:pt x="37" y="55"/>
                      <a:pt x="37" y="55"/>
                    </a:cubicBezTo>
                    <a:cubicBezTo>
                      <a:pt x="38" y="56"/>
                      <a:pt x="39" y="57"/>
                      <a:pt x="38" y="58"/>
                    </a:cubicBezTo>
                    <a:cubicBezTo>
                      <a:pt x="37" y="59"/>
                      <a:pt x="36" y="59"/>
                      <a:pt x="38" y="61"/>
                    </a:cubicBezTo>
                    <a:cubicBezTo>
                      <a:pt x="40" y="65"/>
                      <a:pt x="38" y="68"/>
                      <a:pt x="33" y="67"/>
                    </a:cubicBezTo>
                    <a:cubicBezTo>
                      <a:pt x="33" y="67"/>
                      <a:pt x="32" y="66"/>
                      <a:pt x="31" y="67"/>
                    </a:cubicBezTo>
                    <a:cubicBezTo>
                      <a:pt x="30" y="68"/>
                      <a:pt x="29" y="70"/>
                      <a:pt x="28" y="70"/>
                    </a:cubicBezTo>
                    <a:cubicBezTo>
                      <a:pt x="26" y="71"/>
                      <a:pt x="20" y="68"/>
                      <a:pt x="21" y="71"/>
                    </a:cubicBezTo>
                    <a:cubicBezTo>
                      <a:pt x="21" y="71"/>
                      <a:pt x="18" y="73"/>
                      <a:pt x="19" y="73"/>
                    </a:cubicBezTo>
                    <a:cubicBezTo>
                      <a:pt x="19" y="73"/>
                      <a:pt x="20" y="73"/>
                      <a:pt x="20" y="73"/>
                    </a:cubicBezTo>
                    <a:cubicBezTo>
                      <a:pt x="21" y="74"/>
                      <a:pt x="18" y="75"/>
                      <a:pt x="17" y="76"/>
                    </a:cubicBezTo>
                    <a:cubicBezTo>
                      <a:pt x="16" y="76"/>
                      <a:pt x="15" y="77"/>
                      <a:pt x="15" y="78"/>
                    </a:cubicBezTo>
                    <a:cubicBezTo>
                      <a:pt x="14" y="80"/>
                      <a:pt x="16" y="80"/>
                      <a:pt x="14" y="81"/>
                    </a:cubicBezTo>
                    <a:cubicBezTo>
                      <a:pt x="12" y="82"/>
                      <a:pt x="14" y="84"/>
                      <a:pt x="15" y="85"/>
                    </a:cubicBezTo>
                    <a:cubicBezTo>
                      <a:pt x="15" y="86"/>
                      <a:pt x="18" y="81"/>
                      <a:pt x="19" y="81"/>
                    </a:cubicBezTo>
                    <a:cubicBezTo>
                      <a:pt x="19" y="81"/>
                      <a:pt x="17" y="84"/>
                      <a:pt x="17" y="84"/>
                    </a:cubicBezTo>
                    <a:cubicBezTo>
                      <a:pt x="16" y="85"/>
                      <a:pt x="19" y="87"/>
                      <a:pt x="20" y="87"/>
                    </a:cubicBezTo>
                    <a:cubicBezTo>
                      <a:pt x="21" y="88"/>
                      <a:pt x="21" y="89"/>
                      <a:pt x="22" y="88"/>
                    </a:cubicBezTo>
                    <a:cubicBezTo>
                      <a:pt x="23" y="87"/>
                      <a:pt x="24" y="86"/>
                      <a:pt x="24" y="86"/>
                    </a:cubicBezTo>
                    <a:cubicBezTo>
                      <a:pt x="24" y="87"/>
                      <a:pt x="25" y="89"/>
                      <a:pt x="26" y="89"/>
                    </a:cubicBezTo>
                    <a:cubicBezTo>
                      <a:pt x="24" y="90"/>
                      <a:pt x="23" y="89"/>
                      <a:pt x="22" y="89"/>
                    </a:cubicBezTo>
                    <a:cubicBezTo>
                      <a:pt x="21" y="90"/>
                      <a:pt x="20" y="87"/>
                      <a:pt x="19" y="87"/>
                    </a:cubicBezTo>
                    <a:cubicBezTo>
                      <a:pt x="18" y="87"/>
                      <a:pt x="16" y="90"/>
                      <a:pt x="18" y="91"/>
                    </a:cubicBezTo>
                    <a:cubicBezTo>
                      <a:pt x="20" y="92"/>
                      <a:pt x="20" y="93"/>
                      <a:pt x="22" y="94"/>
                    </a:cubicBezTo>
                    <a:cubicBezTo>
                      <a:pt x="23" y="96"/>
                      <a:pt x="25" y="95"/>
                      <a:pt x="27" y="95"/>
                    </a:cubicBezTo>
                    <a:cubicBezTo>
                      <a:pt x="28" y="94"/>
                      <a:pt x="30" y="95"/>
                      <a:pt x="30" y="93"/>
                    </a:cubicBezTo>
                    <a:cubicBezTo>
                      <a:pt x="30" y="91"/>
                      <a:pt x="31" y="88"/>
                      <a:pt x="33" y="89"/>
                    </a:cubicBezTo>
                    <a:cubicBezTo>
                      <a:pt x="33" y="88"/>
                      <a:pt x="31" y="92"/>
                      <a:pt x="31" y="93"/>
                    </a:cubicBezTo>
                    <a:cubicBezTo>
                      <a:pt x="31" y="94"/>
                      <a:pt x="35" y="97"/>
                      <a:pt x="34" y="98"/>
                    </a:cubicBezTo>
                    <a:cubicBezTo>
                      <a:pt x="32" y="100"/>
                      <a:pt x="35" y="101"/>
                      <a:pt x="35" y="101"/>
                    </a:cubicBezTo>
                    <a:cubicBezTo>
                      <a:pt x="34" y="101"/>
                      <a:pt x="32" y="104"/>
                      <a:pt x="32" y="104"/>
                    </a:cubicBezTo>
                    <a:cubicBezTo>
                      <a:pt x="33" y="105"/>
                      <a:pt x="38" y="102"/>
                      <a:pt x="38" y="102"/>
                    </a:cubicBezTo>
                    <a:cubicBezTo>
                      <a:pt x="38" y="103"/>
                      <a:pt x="37" y="103"/>
                      <a:pt x="37" y="104"/>
                    </a:cubicBezTo>
                    <a:cubicBezTo>
                      <a:pt x="37" y="104"/>
                      <a:pt x="39" y="102"/>
                      <a:pt x="40" y="101"/>
                    </a:cubicBezTo>
                    <a:cubicBezTo>
                      <a:pt x="41" y="101"/>
                      <a:pt x="45" y="102"/>
                      <a:pt x="45" y="103"/>
                    </a:cubicBezTo>
                    <a:cubicBezTo>
                      <a:pt x="46" y="104"/>
                      <a:pt x="48" y="107"/>
                      <a:pt x="48" y="105"/>
                    </a:cubicBezTo>
                    <a:cubicBezTo>
                      <a:pt x="48" y="104"/>
                      <a:pt x="50" y="100"/>
                      <a:pt x="50" y="100"/>
                    </a:cubicBezTo>
                    <a:cubicBezTo>
                      <a:pt x="50" y="99"/>
                      <a:pt x="53" y="102"/>
                      <a:pt x="53" y="101"/>
                    </a:cubicBezTo>
                    <a:cubicBezTo>
                      <a:pt x="53" y="101"/>
                      <a:pt x="50" y="101"/>
                      <a:pt x="50" y="102"/>
                    </a:cubicBezTo>
                    <a:cubicBezTo>
                      <a:pt x="50" y="104"/>
                      <a:pt x="53" y="104"/>
                      <a:pt x="54" y="103"/>
                    </a:cubicBezTo>
                    <a:cubicBezTo>
                      <a:pt x="55" y="102"/>
                      <a:pt x="56" y="103"/>
                      <a:pt x="57" y="102"/>
                    </a:cubicBezTo>
                    <a:cubicBezTo>
                      <a:pt x="57" y="102"/>
                      <a:pt x="59" y="100"/>
                      <a:pt x="59" y="100"/>
                    </a:cubicBezTo>
                    <a:cubicBezTo>
                      <a:pt x="59" y="100"/>
                      <a:pt x="57" y="103"/>
                      <a:pt x="56" y="104"/>
                    </a:cubicBezTo>
                    <a:cubicBezTo>
                      <a:pt x="56" y="105"/>
                      <a:pt x="56" y="105"/>
                      <a:pt x="55" y="106"/>
                    </a:cubicBezTo>
                    <a:cubicBezTo>
                      <a:pt x="55" y="107"/>
                      <a:pt x="56" y="106"/>
                      <a:pt x="56" y="107"/>
                    </a:cubicBezTo>
                    <a:cubicBezTo>
                      <a:pt x="56" y="107"/>
                      <a:pt x="55" y="108"/>
                      <a:pt x="54" y="109"/>
                    </a:cubicBezTo>
                    <a:cubicBezTo>
                      <a:pt x="54" y="111"/>
                      <a:pt x="54" y="111"/>
                      <a:pt x="55" y="112"/>
                    </a:cubicBezTo>
                    <a:cubicBezTo>
                      <a:pt x="55" y="112"/>
                      <a:pt x="52" y="114"/>
                      <a:pt x="51" y="114"/>
                    </a:cubicBezTo>
                    <a:cubicBezTo>
                      <a:pt x="50" y="116"/>
                      <a:pt x="49" y="117"/>
                      <a:pt x="47" y="118"/>
                    </a:cubicBezTo>
                    <a:cubicBezTo>
                      <a:pt x="45" y="118"/>
                      <a:pt x="43" y="120"/>
                      <a:pt x="42" y="121"/>
                    </a:cubicBezTo>
                    <a:cubicBezTo>
                      <a:pt x="41" y="121"/>
                      <a:pt x="41" y="122"/>
                      <a:pt x="40" y="122"/>
                    </a:cubicBezTo>
                    <a:cubicBezTo>
                      <a:pt x="40" y="123"/>
                      <a:pt x="41" y="124"/>
                      <a:pt x="41" y="124"/>
                    </a:cubicBezTo>
                    <a:cubicBezTo>
                      <a:pt x="40" y="125"/>
                      <a:pt x="37" y="124"/>
                      <a:pt x="36" y="124"/>
                    </a:cubicBezTo>
                    <a:cubicBezTo>
                      <a:pt x="33" y="124"/>
                      <a:pt x="32" y="125"/>
                      <a:pt x="30" y="127"/>
                    </a:cubicBezTo>
                    <a:cubicBezTo>
                      <a:pt x="29" y="128"/>
                      <a:pt x="30" y="130"/>
                      <a:pt x="31" y="129"/>
                    </a:cubicBezTo>
                    <a:cubicBezTo>
                      <a:pt x="33" y="128"/>
                      <a:pt x="35" y="125"/>
                      <a:pt x="36" y="126"/>
                    </a:cubicBezTo>
                    <a:cubicBezTo>
                      <a:pt x="36" y="125"/>
                      <a:pt x="35" y="129"/>
                      <a:pt x="38" y="126"/>
                    </a:cubicBezTo>
                    <a:cubicBezTo>
                      <a:pt x="38" y="126"/>
                      <a:pt x="40" y="129"/>
                      <a:pt x="41" y="127"/>
                    </a:cubicBezTo>
                    <a:cubicBezTo>
                      <a:pt x="41" y="126"/>
                      <a:pt x="40" y="126"/>
                      <a:pt x="41" y="126"/>
                    </a:cubicBezTo>
                    <a:cubicBezTo>
                      <a:pt x="42" y="125"/>
                      <a:pt x="42" y="125"/>
                      <a:pt x="43" y="125"/>
                    </a:cubicBezTo>
                    <a:cubicBezTo>
                      <a:pt x="44" y="125"/>
                      <a:pt x="44" y="125"/>
                      <a:pt x="45" y="124"/>
                    </a:cubicBezTo>
                    <a:cubicBezTo>
                      <a:pt x="46" y="123"/>
                      <a:pt x="48" y="123"/>
                      <a:pt x="50" y="122"/>
                    </a:cubicBezTo>
                    <a:cubicBezTo>
                      <a:pt x="53" y="121"/>
                      <a:pt x="49" y="121"/>
                      <a:pt x="51" y="120"/>
                    </a:cubicBezTo>
                    <a:cubicBezTo>
                      <a:pt x="52" y="119"/>
                      <a:pt x="53" y="118"/>
                      <a:pt x="54" y="118"/>
                    </a:cubicBezTo>
                    <a:cubicBezTo>
                      <a:pt x="56" y="117"/>
                      <a:pt x="58" y="116"/>
                      <a:pt x="59" y="116"/>
                    </a:cubicBezTo>
                    <a:cubicBezTo>
                      <a:pt x="62" y="114"/>
                      <a:pt x="60" y="115"/>
                      <a:pt x="60" y="113"/>
                    </a:cubicBezTo>
                    <a:cubicBezTo>
                      <a:pt x="60" y="113"/>
                      <a:pt x="68" y="109"/>
                      <a:pt x="69" y="108"/>
                    </a:cubicBezTo>
                    <a:cubicBezTo>
                      <a:pt x="70" y="108"/>
                      <a:pt x="72" y="108"/>
                      <a:pt x="72" y="107"/>
                    </a:cubicBezTo>
                    <a:cubicBezTo>
                      <a:pt x="72" y="104"/>
                      <a:pt x="73" y="105"/>
                      <a:pt x="75" y="104"/>
                    </a:cubicBezTo>
                    <a:cubicBezTo>
                      <a:pt x="78" y="102"/>
                      <a:pt x="69" y="101"/>
                      <a:pt x="73" y="97"/>
                    </a:cubicBezTo>
                    <a:cubicBezTo>
                      <a:pt x="75" y="96"/>
                      <a:pt x="77" y="96"/>
                      <a:pt x="78" y="95"/>
                    </a:cubicBezTo>
                    <a:cubicBezTo>
                      <a:pt x="79" y="94"/>
                      <a:pt x="79" y="91"/>
                      <a:pt x="77" y="91"/>
                    </a:cubicBezTo>
                    <a:cubicBezTo>
                      <a:pt x="79" y="91"/>
                      <a:pt x="79" y="92"/>
                      <a:pt x="81" y="91"/>
                    </a:cubicBezTo>
                    <a:cubicBezTo>
                      <a:pt x="82" y="90"/>
                      <a:pt x="83" y="88"/>
                      <a:pt x="85" y="87"/>
                    </a:cubicBezTo>
                    <a:cubicBezTo>
                      <a:pt x="86" y="86"/>
                      <a:pt x="88" y="84"/>
                      <a:pt x="89" y="84"/>
                    </a:cubicBezTo>
                    <a:cubicBezTo>
                      <a:pt x="90" y="84"/>
                      <a:pt x="95" y="84"/>
                      <a:pt x="94" y="86"/>
                    </a:cubicBezTo>
                    <a:cubicBezTo>
                      <a:pt x="93" y="87"/>
                      <a:pt x="91" y="85"/>
                      <a:pt x="89" y="86"/>
                    </a:cubicBezTo>
                    <a:cubicBezTo>
                      <a:pt x="87" y="87"/>
                      <a:pt x="87" y="88"/>
                      <a:pt x="86" y="90"/>
                    </a:cubicBezTo>
                    <a:cubicBezTo>
                      <a:pt x="86" y="92"/>
                      <a:pt x="84" y="94"/>
                      <a:pt x="84" y="96"/>
                    </a:cubicBezTo>
                    <a:cubicBezTo>
                      <a:pt x="83" y="97"/>
                      <a:pt x="87" y="96"/>
                      <a:pt x="87" y="97"/>
                    </a:cubicBezTo>
                    <a:cubicBezTo>
                      <a:pt x="86" y="97"/>
                      <a:pt x="81" y="99"/>
                      <a:pt x="85" y="99"/>
                    </a:cubicBezTo>
                    <a:cubicBezTo>
                      <a:pt x="88" y="99"/>
                      <a:pt x="90" y="97"/>
                      <a:pt x="93" y="96"/>
                    </a:cubicBezTo>
                    <a:cubicBezTo>
                      <a:pt x="95" y="94"/>
                      <a:pt x="97" y="94"/>
                      <a:pt x="99" y="93"/>
                    </a:cubicBezTo>
                    <a:cubicBezTo>
                      <a:pt x="103" y="92"/>
                      <a:pt x="101" y="90"/>
                      <a:pt x="101" y="88"/>
                    </a:cubicBezTo>
                    <a:cubicBezTo>
                      <a:pt x="100" y="84"/>
                      <a:pt x="109" y="87"/>
                      <a:pt x="111" y="88"/>
                    </a:cubicBezTo>
                    <a:cubicBezTo>
                      <a:pt x="113" y="88"/>
                      <a:pt x="114" y="90"/>
                      <a:pt x="116" y="91"/>
                    </a:cubicBezTo>
                    <a:cubicBezTo>
                      <a:pt x="116" y="91"/>
                      <a:pt x="118" y="88"/>
                      <a:pt x="119" y="89"/>
                    </a:cubicBezTo>
                    <a:cubicBezTo>
                      <a:pt x="119" y="89"/>
                      <a:pt x="119" y="91"/>
                      <a:pt x="119" y="92"/>
                    </a:cubicBezTo>
                    <a:cubicBezTo>
                      <a:pt x="121" y="93"/>
                      <a:pt x="122" y="93"/>
                      <a:pt x="123" y="93"/>
                    </a:cubicBezTo>
                    <a:cubicBezTo>
                      <a:pt x="126" y="93"/>
                      <a:pt x="129" y="92"/>
                      <a:pt x="131" y="93"/>
                    </a:cubicBezTo>
                    <a:cubicBezTo>
                      <a:pt x="132" y="93"/>
                      <a:pt x="133" y="94"/>
                      <a:pt x="134" y="93"/>
                    </a:cubicBezTo>
                    <a:cubicBezTo>
                      <a:pt x="135" y="93"/>
                      <a:pt x="135" y="94"/>
                      <a:pt x="136" y="95"/>
                    </a:cubicBezTo>
                    <a:cubicBezTo>
                      <a:pt x="137" y="95"/>
                      <a:pt x="139" y="96"/>
                      <a:pt x="140" y="96"/>
                    </a:cubicBezTo>
                    <a:cubicBezTo>
                      <a:pt x="142" y="96"/>
                      <a:pt x="143" y="94"/>
                      <a:pt x="144" y="94"/>
                    </a:cubicBezTo>
                    <a:cubicBezTo>
                      <a:pt x="146" y="93"/>
                      <a:pt x="145" y="96"/>
                      <a:pt x="145" y="96"/>
                    </a:cubicBezTo>
                    <a:cubicBezTo>
                      <a:pt x="144" y="97"/>
                      <a:pt x="144" y="97"/>
                      <a:pt x="145" y="98"/>
                    </a:cubicBezTo>
                    <a:cubicBezTo>
                      <a:pt x="148" y="99"/>
                      <a:pt x="150" y="100"/>
                      <a:pt x="152" y="101"/>
                    </a:cubicBezTo>
                    <a:cubicBezTo>
                      <a:pt x="154" y="103"/>
                      <a:pt x="156" y="105"/>
                      <a:pt x="158" y="106"/>
                    </a:cubicBezTo>
                    <a:cubicBezTo>
                      <a:pt x="159" y="106"/>
                      <a:pt x="160" y="105"/>
                      <a:pt x="161" y="105"/>
                    </a:cubicBezTo>
                    <a:cubicBezTo>
                      <a:pt x="162" y="104"/>
                      <a:pt x="160" y="103"/>
                      <a:pt x="160" y="102"/>
                    </a:cubicBezTo>
                    <a:cubicBezTo>
                      <a:pt x="160" y="101"/>
                      <a:pt x="163" y="103"/>
                      <a:pt x="163" y="103"/>
                    </a:cubicBezTo>
                    <a:cubicBezTo>
                      <a:pt x="163" y="104"/>
                      <a:pt x="166" y="106"/>
                      <a:pt x="167" y="105"/>
                    </a:cubicBezTo>
                    <a:cubicBezTo>
                      <a:pt x="167" y="105"/>
                      <a:pt x="165" y="99"/>
                      <a:pt x="165" y="99"/>
                    </a:cubicBezTo>
                    <a:cubicBezTo>
                      <a:pt x="166" y="99"/>
                      <a:pt x="168" y="104"/>
                      <a:pt x="169" y="104"/>
                    </a:cubicBezTo>
                    <a:cubicBezTo>
                      <a:pt x="169" y="105"/>
                      <a:pt x="170" y="107"/>
                      <a:pt x="171" y="107"/>
                    </a:cubicBezTo>
                    <a:cubicBezTo>
                      <a:pt x="172" y="107"/>
                      <a:pt x="173" y="105"/>
                      <a:pt x="173" y="105"/>
                    </a:cubicBezTo>
                    <a:cubicBezTo>
                      <a:pt x="171" y="106"/>
                      <a:pt x="177" y="110"/>
                      <a:pt x="177" y="111"/>
                    </a:cubicBezTo>
                    <a:cubicBezTo>
                      <a:pt x="176" y="111"/>
                      <a:pt x="176" y="111"/>
                      <a:pt x="176" y="111"/>
                    </a:cubicBezTo>
                    <a:cubicBezTo>
                      <a:pt x="175" y="112"/>
                      <a:pt x="177" y="112"/>
                      <a:pt x="177" y="113"/>
                    </a:cubicBezTo>
                    <a:cubicBezTo>
                      <a:pt x="177" y="113"/>
                      <a:pt x="175" y="114"/>
                      <a:pt x="176" y="114"/>
                    </a:cubicBezTo>
                    <a:cubicBezTo>
                      <a:pt x="177" y="115"/>
                      <a:pt x="178" y="116"/>
                      <a:pt x="179" y="117"/>
                    </a:cubicBezTo>
                    <a:cubicBezTo>
                      <a:pt x="181" y="119"/>
                      <a:pt x="182" y="120"/>
                      <a:pt x="184" y="121"/>
                    </a:cubicBezTo>
                    <a:cubicBezTo>
                      <a:pt x="184" y="121"/>
                      <a:pt x="182" y="125"/>
                      <a:pt x="183" y="125"/>
                    </a:cubicBezTo>
                    <a:cubicBezTo>
                      <a:pt x="184" y="126"/>
                      <a:pt x="184" y="124"/>
                      <a:pt x="184" y="124"/>
                    </a:cubicBezTo>
                    <a:cubicBezTo>
                      <a:pt x="185" y="123"/>
                      <a:pt x="185" y="126"/>
                      <a:pt x="186" y="127"/>
                    </a:cubicBezTo>
                    <a:cubicBezTo>
                      <a:pt x="186" y="127"/>
                      <a:pt x="186" y="126"/>
                      <a:pt x="186" y="125"/>
                    </a:cubicBezTo>
                    <a:cubicBezTo>
                      <a:pt x="186" y="127"/>
                      <a:pt x="192" y="130"/>
                      <a:pt x="193" y="127"/>
                    </a:cubicBezTo>
                    <a:cubicBezTo>
                      <a:pt x="193" y="127"/>
                      <a:pt x="193" y="128"/>
                      <a:pt x="193" y="128"/>
                    </a:cubicBezTo>
                    <a:cubicBezTo>
                      <a:pt x="193" y="128"/>
                      <a:pt x="194" y="127"/>
                      <a:pt x="194" y="126"/>
                    </a:cubicBezTo>
                    <a:cubicBezTo>
                      <a:pt x="193" y="126"/>
                      <a:pt x="194" y="127"/>
                      <a:pt x="194" y="126"/>
                    </a:cubicBezTo>
                    <a:close/>
                  </a:path>
                </a:pathLst>
              </a:custGeom>
              <a:solidFill>
                <a:srgbClr val="0083B8"/>
              </a:solid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33" name="Freeform 641">
                <a:extLst>
                  <a:ext uri="{FF2B5EF4-FFF2-40B4-BE49-F238E27FC236}">
                    <a16:creationId xmlns:a16="http://schemas.microsoft.com/office/drawing/2014/main" id="{C0FDA7D5-D6A6-F31F-8A59-264EBAB22A4B}"/>
                  </a:ext>
                </a:extLst>
              </p:cNvPr>
              <p:cNvSpPr>
                <a:spLocks/>
              </p:cNvSpPr>
              <p:nvPr/>
            </p:nvSpPr>
            <p:spPr bwMode="auto">
              <a:xfrm>
                <a:off x="2565093" y="2821957"/>
                <a:ext cx="1514651" cy="794793"/>
              </a:xfrm>
              <a:custGeom>
                <a:avLst/>
                <a:gdLst>
                  <a:gd name="T0" fmla="*/ 84 w 289"/>
                  <a:gd name="T1" fmla="*/ 106 h 143"/>
                  <a:gd name="T2" fmla="*/ 105 w 289"/>
                  <a:gd name="T3" fmla="*/ 119 h 143"/>
                  <a:gd name="T4" fmla="*/ 125 w 289"/>
                  <a:gd name="T5" fmla="*/ 127 h 143"/>
                  <a:gd name="T6" fmla="*/ 137 w 289"/>
                  <a:gd name="T7" fmla="*/ 127 h 143"/>
                  <a:gd name="T8" fmla="*/ 149 w 289"/>
                  <a:gd name="T9" fmla="*/ 119 h 143"/>
                  <a:gd name="T10" fmla="*/ 162 w 289"/>
                  <a:gd name="T11" fmla="*/ 118 h 143"/>
                  <a:gd name="T12" fmla="*/ 177 w 289"/>
                  <a:gd name="T13" fmla="*/ 119 h 143"/>
                  <a:gd name="T14" fmla="*/ 171 w 289"/>
                  <a:gd name="T15" fmla="*/ 113 h 143"/>
                  <a:gd name="T16" fmla="*/ 186 w 289"/>
                  <a:gd name="T17" fmla="*/ 113 h 143"/>
                  <a:gd name="T18" fmla="*/ 209 w 289"/>
                  <a:gd name="T19" fmla="*/ 122 h 143"/>
                  <a:gd name="T20" fmla="*/ 213 w 289"/>
                  <a:gd name="T21" fmla="*/ 133 h 143"/>
                  <a:gd name="T22" fmla="*/ 220 w 289"/>
                  <a:gd name="T23" fmla="*/ 143 h 143"/>
                  <a:gd name="T24" fmla="*/ 215 w 289"/>
                  <a:gd name="T25" fmla="*/ 108 h 143"/>
                  <a:gd name="T26" fmla="*/ 234 w 289"/>
                  <a:gd name="T27" fmla="*/ 92 h 143"/>
                  <a:gd name="T28" fmla="*/ 239 w 289"/>
                  <a:gd name="T29" fmla="*/ 86 h 143"/>
                  <a:gd name="T30" fmla="*/ 244 w 289"/>
                  <a:gd name="T31" fmla="*/ 82 h 143"/>
                  <a:gd name="T32" fmla="*/ 242 w 289"/>
                  <a:gd name="T33" fmla="*/ 78 h 143"/>
                  <a:gd name="T34" fmla="*/ 238 w 289"/>
                  <a:gd name="T35" fmla="*/ 71 h 143"/>
                  <a:gd name="T36" fmla="*/ 239 w 289"/>
                  <a:gd name="T37" fmla="*/ 69 h 143"/>
                  <a:gd name="T38" fmla="*/ 242 w 289"/>
                  <a:gd name="T39" fmla="*/ 75 h 143"/>
                  <a:gd name="T40" fmla="*/ 246 w 289"/>
                  <a:gd name="T41" fmla="*/ 62 h 143"/>
                  <a:gd name="T42" fmla="*/ 253 w 289"/>
                  <a:gd name="T43" fmla="*/ 52 h 143"/>
                  <a:gd name="T44" fmla="*/ 265 w 289"/>
                  <a:gd name="T45" fmla="*/ 48 h 143"/>
                  <a:gd name="T46" fmla="*/ 271 w 289"/>
                  <a:gd name="T47" fmla="*/ 48 h 143"/>
                  <a:gd name="T48" fmla="*/ 274 w 289"/>
                  <a:gd name="T49" fmla="*/ 35 h 143"/>
                  <a:gd name="T50" fmla="*/ 288 w 289"/>
                  <a:gd name="T51" fmla="*/ 28 h 143"/>
                  <a:gd name="T52" fmla="*/ 276 w 289"/>
                  <a:gd name="T53" fmla="*/ 13 h 143"/>
                  <a:gd name="T54" fmla="*/ 264 w 289"/>
                  <a:gd name="T55" fmla="*/ 28 h 143"/>
                  <a:gd name="T56" fmla="*/ 237 w 289"/>
                  <a:gd name="T57" fmla="*/ 39 h 143"/>
                  <a:gd name="T58" fmla="*/ 224 w 289"/>
                  <a:gd name="T59" fmla="*/ 45 h 143"/>
                  <a:gd name="T60" fmla="*/ 208 w 289"/>
                  <a:gd name="T61" fmla="*/ 44 h 143"/>
                  <a:gd name="T62" fmla="*/ 203 w 289"/>
                  <a:gd name="T63" fmla="*/ 36 h 143"/>
                  <a:gd name="T64" fmla="*/ 196 w 289"/>
                  <a:gd name="T65" fmla="*/ 28 h 143"/>
                  <a:gd name="T66" fmla="*/ 185 w 289"/>
                  <a:gd name="T67" fmla="*/ 48 h 143"/>
                  <a:gd name="T68" fmla="*/ 187 w 289"/>
                  <a:gd name="T69" fmla="*/ 25 h 143"/>
                  <a:gd name="T70" fmla="*/ 196 w 289"/>
                  <a:gd name="T71" fmla="*/ 17 h 143"/>
                  <a:gd name="T72" fmla="*/ 184 w 289"/>
                  <a:gd name="T73" fmla="*/ 13 h 143"/>
                  <a:gd name="T74" fmla="*/ 165 w 289"/>
                  <a:gd name="T75" fmla="*/ 15 h 143"/>
                  <a:gd name="T76" fmla="*/ 158 w 289"/>
                  <a:gd name="T77" fmla="*/ 5 h 143"/>
                  <a:gd name="T78" fmla="*/ 147 w 289"/>
                  <a:gd name="T79" fmla="*/ 4 h 143"/>
                  <a:gd name="T80" fmla="*/ 30 w 289"/>
                  <a:gd name="T81" fmla="*/ 4 h 143"/>
                  <a:gd name="T82" fmla="*/ 7 w 289"/>
                  <a:gd name="T83" fmla="*/ 9 h 143"/>
                  <a:gd name="T84" fmla="*/ 8 w 289"/>
                  <a:gd name="T85" fmla="*/ 21 h 143"/>
                  <a:gd name="T86" fmla="*/ 2 w 289"/>
                  <a:gd name="T87" fmla="*/ 40 h 143"/>
                  <a:gd name="T88" fmla="*/ 5 w 289"/>
                  <a:gd name="T89" fmla="*/ 63 h 143"/>
                  <a:gd name="T90" fmla="*/ 12 w 289"/>
                  <a:gd name="T91" fmla="*/ 73 h 143"/>
                  <a:gd name="T92" fmla="*/ 21 w 289"/>
                  <a:gd name="T93" fmla="*/ 88 h 143"/>
                  <a:gd name="T94" fmla="*/ 39 w 289"/>
                  <a:gd name="T95" fmla="*/ 10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9" h="143">
                    <a:moveTo>
                      <a:pt x="68" y="108"/>
                    </a:moveTo>
                    <a:cubicBezTo>
                      <a:pt x="71" y="108"/>
                      <a:pt x="74" y="108"/>
                      <a:pt x="78" y="108"/>
                    </a:cubicBezTo>
                    <a:cubicBezTo>
                      <a:pt x="79" y="108"/>
                      <a:pt x="81" y="108"/>
                      <a:pt x="82" y="108"/>
                    </a:cubicBezTo>
                    <a:cubicBezTo>
                      <a:pt x="83" y="108"/>
                      <a:pt x="83" y="106"/>
                      <a:pt x="84" y="106"/>
                    </a:cubicBezTo>
                    <a:cubicBezTo>
                      <a:pt x="85" y="105"/>
                      <a:pt x="91" y="105"/>
                      <a:pt x="91" y="106"/>
                    </a:cubicBezTo>
                    <a:cubicBezTo>
                      <a:pt x="94" y="108"/>
                      <a:pt x="97" y="110"/>
                      <a:pt x="100" y="112"/>
                    </a:cubicBezTo>
                    <a:cubicBezTo>
                      <a:pt x="100" y="112"/>
                      <a:pt x="101" y="115"/>
                      <a:pt x="101" y="116"/>
                    </a:cubicBezTo>
                    <a:cubicBezTo>
                      <a:pt x="102" y="118"/>
                      <a:pt x="102" y="118"/>
                      <a:pt x="105" y="119"/>
                    </a:cubicBezTo>
                    <a:cubicBezTo>
                      <a:pt x="107" y="120"/>
                      <a:pt x="108" y="121"/>
                      <a:pt x="109" y="119"/>
                    </a:cubicBezTo>
                    <a:cubicBezTo>
                      <a:pt x="110" y="116"/>
                      <a:pt x="111" y="116"/>
                      <a:pt x="114" y="117"/>
                    </a:cubicBezTo>
                    <a:cubicBezTo>
                      <a:pt x="116" y="117"/>
                      <a:pt x="119" y="118"/>
                      <a:pt x="119" y="120"/>
                    </a:cubicBezTo>
                    <a:cubicBezTo>
                      <a:pt x="121" y="123"/>
                      <a:pt x="123" y="124"/>
                      <a:pt x="125" y="127"/>
                    </a:cubicBezTo>
                    <a:cubicBezTo>
                      <a:pt x="127" y="129"/>
                      <a:pt x="126" y="133"/>
                      <a:pt x="129" y="134"/>
                    </a:cubicBezTo>
                    <a:cubicBezTo>
                      <a:pt x="131" y="136"/>
                      <a:pt x="135" y="136"/>
                      <a:pt x="137" y="137"/>
                    </a:cubicBezTo>
                    <a:cubicBezTo>
                      <a:pt x="137" y="136"/>
                      <a:pt x="135" y="129"/>
                      <a:pt x="135" y="129"/>
                    </a:cubicBezTo>
                    <a:cubicBezTo>
                      <a:pt x="137" y="130"/>
                      <a:pt x="136" y="127"/>
                      <a:pt x="137" y="127"/>
                    </a:cubicBezTo>
                    <a:cubicBezTo>
                      <a:pt x="137" y="126"/>
                      <a:pt x="139" y="126"/>
                      <a:pt x="140" y="125"/>
                    </a:cubicBezTo>
                    <a:cubicBezTo>
                      <a:pt x="141" y="125"/>
                      <a:pt x="142" y="122"/>
                      <a:pt x="142" y="122"/>
                    </a:cubicBezTo>
                    <a:cubicBezTo>
                      <a:pt x="143" y="123"/>
                      <a:pt x="144" y="123"/>
                      <a:pt x="145" y="122"/>
                    </a:cubicBezTo>
                    <a:cubicBezTo>
                      <a:pt x="147" y="121"/>
                      <a:pt x="148" y="121"/>
                      <a:pt x="149" y="119"/>
                    </a:cubicBezTo>
                    <a:cubicBezTo>
                      <a:pt x="151" y="118"/>
                      <a:pt x="148" y="118"/>
                      <a:pt x="148" y="117"/>
                    </a:cubicBezTo>
                    <a:cubicBezTo>
                      <a:pt x="148" y="117"/>
                      <a:pt x="151" y="118"/>
                      <a:pt x="152" y="117"/>
                    </a:cubicBezTo>
                    <a:cubicBezTo>
                      <a:pt x="154" y="116"/>
                      <a:pt x="155" y="116"/>
                      <a:pt x="157" y="116"/>
                    </a:cubicBezTo>
                    <a:cubicBezTo>
                      <a:pt x="159" y="116"/>
                      <a:pt x="160" y="119"/>
                      <a:pt x="162" y="118"/>
                    </a:cubicBezTo>
                    <a:cubicBezTo>
                      <a:pt x="165" y="116"/>
                      <a:pt x="166" y="118"/>
                      <a:pt x="168" y="119"/>
                    </a:cubicBezTo>
                    <a:cubicBezTo>
                      <a:pt x="170" y="120"/>
                      <a:pt x="171" y="118"/>
                      <a:pt x="172" y="118"/>
                    </a:cubicBezTo>
                    <a:cubicBezTo>
                      <a:pt x="173" y="117"/>
                      <a:pt x="176" y="119"/>
                      <a:pt x="176" y="120"/>
                    </a:cubicBezTo>
                    <a:cubicBezTo>
                      <a:pt x="177" y="121"/>
                      <a:pt x="178" y="120"/>
                      <a:pt x="177" y="119"/>
                    </a:cubicBezTo>
                    <a:cubicBezTo>
                      <a:pt x="177" y="119"/>
                      <a:pt x="176" y="118"/>
                      <a:pt x="175" y="118"/>
                    </a:cubicBezTo>
                    <a:cubicBezTo>
                      <a:pt x="174" y="117"/>
                      <a:pt x="176" y="117"/>
                      <a:pt x="176" y="117"/>
                    </a:cubicBezTo>
                    <a:cubicBezTo>
                      <a:pt x="175" y="115"/>
                      <a:pt x="175" y="114"/>
                      <a:pt x="173" y="115"/>
                    </a:cubicBezTo>
                    <a:cubicBezTo>
                      <a:pt x="173" y="115"/>
                      <a:pt x="169" y="115"/>
                      <a:pt x="171" y="113"/>
                    </a:cubicBezTo>
                    <a:cubicBezTo>
                      <a:pt x="173" y="113"/>
                      <a:pt x="174" y="114"/>
                      <a:pt x="175" y="114"/>
                    </a:cubicBezTo>
                    <a:cubicBezTo>
                      <a:pt x="178" y="113"/>
                      <a:pt x="180" y="113"/>
                      <a:pt x="183" y="113"/>
                    </a:cubicBezTo>
                    <a:cubicBezTo>
                      <a:pt x="184" y="113"/>
                      <a:pt x="183" y="113"/>
                      <a:pt x="184" y="114"/>
                    </a:cubicBezTo>
                    <a:cubicBezTo>
                      <a:pt x="184" y="114"/>
                      <a:pt x="185" y="114"/>
                      <a:pt x="186" y="113"/>
                    </a:cubicBezTo>
                    <a:cubicBezTo>
                      <a:pt x="188" y="113"/>
                      <a:pt x="190" y="113"/>
                      <a:pt x="192" y="113"/>
                    </a:cubicBezTo>
                    <a:cubicBezTo>
                      <a:pt x="194" y="113"/>
                      <a:pt x="194" y="115"/>
                      <a:pt x="196" y="116"/>
                    </a:cubicBezTo>
                    <a:cubicBezTo>
                      <a:pt x="198" y="118"/>
                      <a:pt x="200" y="116"/>
                      <a:pt x="202" y="115"/>
                    </a:cubicBezTo>
                    <a:cubicBezTo>
                      <a:pt x="203" y="115"/>
                      <a:pt x="209" y="121"/>
                      <a:pt x="209" y="122"/>
                    </a:cubicBezTo>
                    <a:cubicBezTo>
                      <a:pt x="210" y="123"/>
                      <a:pt x="208" y="125"/>
                      <a:pt x="209" y="126"/>
                    </a:cubicBezTo>
                    <a:cubicBezTo>
                      <a:pt x="210" y="128"/>
                      <a:pt x="209" y="128"/>
                      <a:pt x="210" y="130"/>
                    </a:cubicBezTo>
                    <a:cubicBezTo>
                      <a:pt x="210" y="131"/>
                      <a:pt x="211" y="132"/>
                      <a:pt x="211" y="132"/>
                    </a:cubicBezTo>
                    <a:cubicBezTo>
                      <a:pt x="212" y="132"/>
                      <a:pt x="212" y="133"/>
                      <a:pt x="213" y="133"/>
                    </a:cubicBezTo>
                    <a:cubicBezTo>
                      <a:pt x="214" y="134"/>
                      <a:pt x="213" y="136"/>
                      <a:pt x="214" y="137"/>
                    </a:cubicBezTo>
                    <a:cubicBezTo>
                      <a:pt x="215" y="138"/>
                      <a:pt x="216" y="138"/>
                      <a:pt x="217" y="140"/>
                    </a:cubicBezTo>
                    <a:cubicBezTo>
                      <a:pt x="219" y="143"/>
                      <a:pt x="218" y="140"/>
                      <a:pt x="220" y="141"/>
                    </a:cubicBezTo>
                    <a:cubicBezTo>
                      <a:pt x="220" y="141"/>
                      <a:pt x="220" y="143"/>
                      <a:pt x="220" y="143"/>
                    </a:cubicBezTo>
                    <a:cubicBezTo>
                      <a:pt x="221" y="143"/>
                      <a:pt x="222" y="136"/>
                      <a:pt x="222" y="135"/>
                    </a:cubicBezTo>
                    <a:cubicBezTo>
                      <a:pt x="222" y="132"/>
                      <a:pt x="221" y="130"/>
                      <a:pt x="220" y="126"/>
                    </a:cubicBezTo>
                    <a:cubicBezTo>
                      <a:pt x="218" y="123"/>
                      <a:pt x="218" y="120"/>
                      <a:pt x="217" y="117"/>
                    </a:cubicBezTo>
                    <a:cubicBezTo>
                      <a:pt x="215" y="115"/>
                      <a:pt x="214" y="111"/>
                      <a:pt x="215" y="108"/>
                    </a:cubicBezTo>
                    <a:cubicBezTo>
                      <a:pt x="216" y="105"/>
                      <a:pt x="218" y="103"/>
                      <a:pt x="221" y="101"/>
                    </a:cubicBezTo>
                    <a:cubicBezTo>
                      <a:pt x="222" y="100"/>
                      <a:pt x="223" y="100"/>
                      <a:pt x="224" y="99"/>
                    </a:cubicBezTo>
                    <a:cubicBezTo>
                      <a:pt x="225" y="98"/>
                      <a:pt x="226" y="96"/>
                      <a:pt x="227" y="96"/>
                    </a:cubicBezTo>
                    <a:cubicBezTo>
                      <a:pt x="229" y="94"/>
                      <a:pt x="232" y="94"/>
                      <a:pt x="234" y="92"/>
                    </a:cubicBezTo>
                    <a:cubicBezTo>
                      <a:pt x="235" y="91"/>
                      <a:pt x="236" y="89"/>
                      <a:pt x="238" y="89"/>
                    </a:cubicBezTo>
                    <a:cubicBezTo>
                      <a:pt x="238" y="89"/>
                      <a:pt x="242" y="89"/>
                      <a:pt x="241" y="87"/>
                    </a:cubicBezTo>
                    <a:cubicBezTo>
                      <a:pt x="241" y="87"/>
                      <a:pt x="238" y="88"/>
                      <a:pt x="238" y="88"/>
                    </a:cubicBezTo>
                    <a:cubicBezTo>
                      <a:pt x="238" y="87"/>
                      <a:pt x="240" y="88"/>
                      <a:pt x="239" y="86"/>
                    </a:cubicBezTo>
                    <a:cubicBezTo>
                      <a:pt x="239" y="86"/>
                      <a:pt x="238" y="85"/>
                      <a:pt x="239" y="85"/>
                    </a:cubicBezTo>
                    <a:cubicBezTo>
                      <a:pt x="239" y="84"/>
                      <a:pt x="239" y="85"/>
                      <a:pt x="240" y="84"/>
                    </a:cubicBezTo>
                    <a:cubicBezTo>
                      <a:pt x="239" y="85"/>
                      <a:pt x="241" y="86"/>
                      <a:pt x="241" y="85"/>
                    </a:cubicBezTo>
                    <a:cubicBezTo>
                      <a:pt x="242" y="85"/>
                      <a:pt x="245" y="83"/>
                      <a:pt x="244" y="82"/>
                    </a:cubicBezTo>
                    <a:cubicBezTo>
                      <a:pt x="244" y="83"/>
                      <a:pt x="238" y="82"/>
                      <a:pt x="239" y="81"/>
                    </a:cubicBezTo>
                    <a:cubicBezTo>
                      <a:pt x="239" y="80"/>
                      <a:pt x="240" y="82"/>
                      <a:pt x="241" y="81"/>
                    </a:cubicBezTo>
                    <a:cubicBezTo>
                      <a:pt x="241" y="81"/>
                      <a:pt x="243" y="80"/>
                      <a:pt x="243" y="80"/>
                    </a:cubicBezTo>
                    <a:cubicBezTo>
                      <a:pt x="243" y="80"/>
                      <a:pt x="242" y="79"/>
                      <a:pt x="242" y="78"/>
                    </a:cubicBezTo>
                    <a:cubicBezTo>
                      <a:pt x="243" y="77"/>
                      <a:pt x="243" y="76"/>
                      <a:pt x="241" y="76"/>
                    </a:cubicBezTo>
                    <a:cubicBezTo>
                      <a:pt x="241" y="76"/>
                      <a:pt x="237" y="74"/>
                      <a:pt x="237" y="74"/>
                    </a:cubicBezTo>
                    <a:cubicBezTo>
                      <a:pt x="238" y="73"/>
                      <a:pt x="239" y="74"/>
                      <a:pt x="240" y="74"/>
                    </a:cubicBezTo>
                    <a:cubicBezTo>
                      <a:pt x="241" y="73"/>
                      <a:pt x="239" y="71"/>
                      <a:pt x="238" y="71"/>
                    </a:cubicBezTo>
                    <a:cubicBezTo>
                      <a:pt x="237" y="70"/>
                      <a:pt x="236" y="69"/>
                      <a:pt x="236" y="68"/>
                    </a:cubicBezTo>
                    <a:cubicBezTo>
                      <a:pt x="235" y="67"/>
                      <a:pt x="238" y="65"/>
                      <a:pt x="237" y="64"/>
                    </a:cubicBezTo>
                    <a:cubicBezTo>
                      <a:pt x="238" y="65"/>
                      <a:pt x="237" y="66"/>
                      <a:pt x="237" y="67"/>
                    </a:cubicBezTo>
                    <a:cubicBezTo>
                      <a:pt x="237" y="67"/>
                      <a:pt x="239" y="69"/>
                      <a:pt x="239" y="69"/>
                    </a:cubicBezTo>
                    <a:cubicBezTo>
                      <a:pt x="241" y="67"/>
                      <a:pt x="239" y="62"/>
                      <a:pt x="242" y="61"/>
                    </a:cubicBezTo>
                    <a:cubicBezTo>
                      <a:pt x="241" y="61"/>
                      <a:pt x="241" y="66"/>
                      <a:pt x="242" y="67"/>
                    </a:cubicBezTo>
                    <a:cubicBezTo>
                      <a:pt x="242" y="69"/>
                      <a:pt x="244" y="69"/>
                      <a:pt x="244" y="71"/>
                    </a:cubicBezTo>
                    <a:cubicBezTo>
                      <a:pt x="244" y="72"/>
                      <a:pt x="241" y="74"/>
                      <a:pt x="242" y="75"/>
                    </a:cubicBezTo>
                    <a:cubicBezTo>
                      <a:pt x="242" y="75"/>
                      <a:pt x="248" y="69"/>
                      <a:pt x="247" y="67"/>
                    </a:cubicBezTo>
                    <a:cubicBezTo>
                      <a:pt x="247" y="65"/>
                      <a:pt x="245" y="64"/>
                      <a:pt x="245" y="62"/>
                    </a:cubicBezTo>
                    <a:cubicBezTo>
                      <a:pt x="244" y="61"/>
                      <a:pt x="245" y="58"/>
                      <a:pt x="247" y="59"/>
                    </a:cubicBezTo>
                    <a:cubicBezTo>
                      <a:pt x="246" y="58"/>
                      <a:pt x="245" y="61"/>
                      <a:pt x="246" y="62"/>
                    </a:cubicBezTo>
                    <a:cubicBezTo>
                      <a:pt x="248" y="64"/>
                      <a:pt x="248" y="65"/>
                      <a:pt x="250" y="62"/>
                    </a:cubicBezTo>
                    <a:cubicBezTo>
                      <a:pt x="251" y="61"/>
                      <a:pt x="253" y="58"/>
                      <a:pt x="252" y="56"/>
                    </a:cubicBezTo>
                    <a:cubicBezTo>
                      <a:pt x="252" y="56"/>
                      <a:pt x="251" y="55"/>
                      <a:pt x="252" y="54"/>
                    </a:cubicBezTo>
                    <a:cubicBezTo>
                      <a:pt x="252" y="54"/>
                      <a:pt x="253" y="52"/>
                      <a:pt x="253" y="52"/>
                    </a:cubicBezTo>
                    <a:cubicBezTo>
                      <a:pt x="253" y="52"/>
                      <a:pt x="253" y="54"/>
                      <a:pt x="253" y="54"/>
                    </a:cubicBezTo>
                    <a:cubicBezTo>
                      <a:pt x="253" y="54"/>
                      <a:pt x="258" y="51"/>
                      <a:pt x="260" y="51"/>
                    </a:cubicBezTo>
                    <a:cubicBezTo>
                      <a:pt x="261" y="50"/>
                      <a:pt x="263" y="51"/>
                      <a:pt x="264" y="51"/>
                    </a:cubicBezTo>
                    <a:cubicBezTo>
                      <a:pt x="266" y="50"/>
                      <a:pt x="265" y="49"/>
                      <a:pt x="265" y="48"/>
                    </a:cubicBezTo>
                    <a:cubicBezTo>
                      <a:pt x="266" y="48"/>
                      <a:pt x="266" y="50"/>
                      <a:pt x="267" y="50"/>
                    </a:cubicBezTo>
                    <a:cubicBezTo>
                      <a:pt x="267" y="50"/>
                      <a:pt x="269" y="49"/>
                      <a:pt x="269" y="49"/>
                    </a:cubicBezTo>
                    <a:cubicBezTo>
                      <a:pt x="271" y="51"/>
                      <a:pt x="275" y="46"/>
                      <a:pt x="272" y="46"/>
                    </a:cubicBezTo>
                    <a:cubicBezTo>
                      <a:pt x="272" y="46"/>
                      <a:pt x="272" y="48"/>
                      <a:pt x="271" y="48"/>
                    </a:cubicBezTo>
                    <a:cubicBezTo>
                      <a:pt x="270" y="48"/>
                      <a:pt x="268" y="44"/>
                      <a:pt x="268" y="44"/>
                    </a:cubicBezTo>
                    <a:cubicBezTo>
                      <a:pt x="269" y="43"/>
                      <a:pt x="268" y="42"/>
                      <a:pt x="269" y="41"/>
                    </a:cubicBezTo>
                    <a:cubicBezTo>
                      <a:pt x="270" y="39"/>
                      <a:pt x="271" y="37"/>
                      <a:pt x="272" y="36"/>
                    </a:cubicBezTo>
                    <a:cubicBezTo>
                      <a:pt x="273" y="36"/>
                      <a:pt x="274" y="35"/>
                      <a:pt x="274" y="35"/>
                    </a:cubicBezTo>
                    <a:cubicBezTo>
                      <a:pt x="276" y="36"/>
                      <a:pt x="277" y="33"/>
                      <a:pt x="278" y="32"/>
                    </a:cubicBezTo>
                    <a:cubicBezTo>
                      <a:pt x="278" y="32"/>
                      <a:pt x="280" y="33"/>
                      <a:pt x="281" y="32"/>
                    </a:cubicBezTo>
                    <a:cubicBezTo>
                      <a:pt x="283" y="31"/>
                      <a:pt x="285" y="31"/>
                      <a:pt x="286" y="30"/>
                    </a:cubicBezTo>
                    <a:cubicBezTo>
                      <a:pt x="287" y="30"/>
                      <a:pt x="289" y="29"/>
                      <a:pt x="288" y="28"/>
                    </a:cubicBezTo>
                    <a:cubicBezTo>
                      <a:pt x="286" y="26"/>
                      <a:pt x="286" y="25"/>
                      <a:pt x="285" y="24"/>
                    </a:cubicBezTo>
                    <a:cubicBezTo>
                      <a:pt x="281" y="23"/>
                      <a:pt x="287" y="14"/>
                      <a:pt x="281" y="14"/>
                    </a:cubicBezTo>
                    <a:cubicBezTo>
                      <a:pt x="280" y="13"/>
                      <a:pt x="279" y="15"/>
                      <a:pt x="278" y="14"/>
                    </a:cubicBezTo>
                    <a:cubicBezTo>
                      <a:pt x="277" y="13"/>
                      <a:pt x="277" y="12"/>
                      <a:pt x="276" y="13"/>
                    </a:cubicBezTo>
                    <a:cubicBezTo>
                      <a:pt x="275" y="14"/>
                      <a:pt x="274" y="16"/>
                      <a:pt x="273" y="17"/>
                    </a:cubicBezTo>
                    <a:cubicBezTo>
                      <a:pt x="272" y="18"/>
                      <a:pt x="272" y="20"/>
                      <a:pt x="271" y="21"/>
                    </a:cubicBezTo>
                    <a:cubicBezTo>
                      <a:pt x="271" y="23"/>
                      <a:pt x="270" y="26"/>
                      <a:pt x="268" y="26"/>
                    </a:cubicBezTo>
                    <a:cubicBezTo>
                      <a:pt x="266" y="26"/>
                      <a:pt x="266" y="28"/>
                      <a:pt x="264" y="28"/>
                    </a:cubicBezTo>
                    <a:cubicBezTo>
                      <a:pt x="259" y="28"/>
                      <a:pt x="254" y="28"/>
                      <a:pt x="249" y="28"/>
                    </a:cubicBezTo>
                    <a:cubicBezTo>
                      <a:pt x="247" y="28"/>
                      <a:pt x="247" y="28"/>
                      <a:pt x="246" y="29"/>
                    </a:cubicBezTo>
                    <a:cubicBezTo>
                      <a:pt x="245" y="31"/>
                      <a:pt x="241" y="33"/>
                      <a:pt x="241" y="34"/>
                    </a:cubicBezTo>
                    <a:cubicBezTo>
                      <a:pt x="242" y="37"/>
                      <a:pt x="239" y="39"/>
                      <a:pt x="237" y="39"/>
                    </a:cubicBezTo>
                    <a:cubicBezTo>
                      <a:pt x="235" y="39"/>
                      <a:pt x="234" y="38"/>
                      <a:pt x="232" y="38"/>
                    </a:cubicBezTo>
                    <a:cubicBezTo>
                      <a:pt x="230" y="38"/>
                      <a:pt x="228" y="39"/>
                      <a:pt x="227" y="39"/>
                    </a:cubicBezTo>
                    <a:cubicBezTo>
                      <a:pt x="227" y="39"/>
                      <a:pt x="227" y="42"/>
                      <a:pt x="228" y="42"/>
                    </a:cubicBezTo>
                    <a:cubicBezTo>
                      <a:pt x="227" y="43"/>
                      <a:pt x="226" y="44"/>
                      <a:pt x="224" y="45"/>
                    </a:cubicBezTo>
                    <a:cubicBezTo>
                      <a:pt x="222" y="46"/>
                      <a:pt x="219" y="48"/>
                      <a:pt x="216" y="49"/>
                    </a:cubicBezTo>
                    <a:cubicBezTo>
                      <a:pt x="213" y="50"/>
                      <a:pt x="210" y="50"/>
                      <a:pt x="207" y="49"/>
                    </a:cubicBezTo>
                    <a:cubicBezTo>
                      <a:pt x="206" y="48"/>
                      <a:pt x="205" y="47"/>
                      <a:pt x="206" y="46"/>
                    </a:cubicBezTo>
                    <a:cubicBezTo>
                      <a:pt x="206" y="46"/>
                      <a:pt x="207" y="44"/>
                      <a:pt x="208" y="44"/>
                    </a:cubicBezTo>
                    <a:cubicBezTo>
                      <a:pt x="208" y="44"/>
                      <a:pt x="208" y="45"/>
                      <a:pt x="208" y="46"/>
                    </a:cubicBezTo>
                    <a:cubicBezTo>
                      <a:pt x="210" y="42"/>
                      <a:pt x="211" y="39"/>
                      <a:pt x="209" y="35"/>
                    </a:cubicBezTo>
                    <a:cubicBezTo>
                      <a:pt x="208" y="34"/>
                      <a:pt x="206" y="36"/>
                      <a:pt x="205" y="36"/>
                    </a:cubicBezTo>
                    <a:cubicBezTo>
                      <a:pt x="204" y="37"/>
                      <a:pt x="204" y="36"/>
                      <a:pt x="203" y="36"/>
                    </a:cubicBezTo>
                    <a:cubicBezTo>
                      <a:pt x="202" y="35"/>
                      <a:pt x="204" y="34"/>
                      <a:pt x="204" y="34"/>
                    </a:cubicBezTo>
                    <a:cubicBezTo>
                      <a:pt x="208" y="30"/>
                      <a:pt x="205" y="26"/>
                      <a:pt x="201" y="25"/>
                    </a:cubicBezTo>
                    <a:cubicBezTo>
                      <a:pt x="198" y="24"/>
                      <a:pt x="198" y="25"/>
                      <a:pt x="196" y="26"/>
                    </a:cubicBezTo>
                    <a:cubicBezTo>
                      <a:pt x="196" y="27"/>
                      <a:pt x="196" y="27"/>
                      <a:pt x="196" y="28"/>
                    </a:cubicBezTo>
                    <a:cubicBezTo>
                      <a:pt x="196" y="29"/>
                      <a:pt x="194" y="28"/>
                      <a:pt x="193" y="28"/>
                    </a:cubicBezTo>
                    <a:cubicBezTo>
                      <a:pt x="192" y="28"/>
                      <a:pt x="190" y="36"/>
                      <a:pt x="190" y="37"/>
                    </a:cubicBezTo>
                    <a:cubicBezTo>
                      <a:pt x="191" y="42"/>
                      <a:pt x="192" y="45"/>
                      <a:pt x="188" y="47"/>
                    </a:cubicBezTo>
                    <a:cubicBezTo>
                      <a:pt x="188" y="48"/>
                      <a:pt x="185" y="49"/>
                      <a:pt x="185" y="48"/>
                    </a:cubicBezTo>
                    <a:cubicBezTo>
                      <a:pt x="185" y="46"/>
                      <a:pt x="184" y="44"/>
                      <a:pt x="184" y="42"/>
                    </a:cubicBezTo>
                    <a:cubicBezTo>
                      <a:pt x="184" y="41"/>
                      <a:pt x="186" y="30"/>
                      <a:pt x="186" y="30"/>
                    </a:cubicBezTo>
                    <a:cubicBezTo>
                      <a:pt x="185" y="30"/>
                      <a:pt x="183" y="32"/>
                      <a:pt x="183" y="31"/>
                    </a:cubicBezTo>
                    <a:cubicBezTo>
                      <a:pt x="183" y="30"/>
                      <a:pt x="186" y="26"/>
                      <a:pt x="187" y="25"/>
                    </a:cubicBezTo>
                    <a:cubicBezTo>
                      <a:pt x="188" y="23"/>
                      <a:pt x="191" y="23"/>
                      <a:pt x="193" y="22"/>
                    </a:cubicBezTo>
                    <a:cubicBezTo>
                      <a:pt x="196" y="22"/>
                      <a:pt x="199" y="23"/>
                      <a:pt x="202" y="23"/>
                    </a:cubicBezTo>
                    <a:cubicBezTo>
                      <a:pt x="205" y="23"/>
                      <a:pt x="201" y="20"/>
                      <a:pt x="199" y="20"/>
                    </a:cubicBezTo>
                    <a:cubicBezTo>
                      <a:pt x="197" y="20"/>
                      <a:pt x="199" y="17"/>
                      <a:pt x="196" y="17"/>
                    </a:cubicBezTo>
                    <a:cubicBezTo>
                      <a:pt x="194" y="18"/>
                      <a:pt x="192" y="19"/>
                      <a:pt x="189" y="19"/>
                    </a:cubicBezTo>
                    <a:cubicBezTo>
                      <a:pt x="187" y="19"/>
                      <a:pt x="185" y="17"/>
                      <a:pt x="183" y="16"/>
                    </a:cubicBezTo>
                    <a:cubicBezTo>
                      <a:pt x="183" y="16"/>
                      <a:pt x="180" y="16"/>
                      <a:pt x="181" y="15"/>
                    </a:cubicBezTo>
                    <a:cubicBezTo>
                      <a:pt x="182" y="15"/>
                      <a:pt x="184" y="14"/>
                      <a:pt x="184" y="13"/>
                    </a:cubicBezTo>
                    <a:cubicBezTo>
                      <a:pt x="184" y="13"/>
                      <a:pt x="176" y="16"/>
                      <a:pt x="175" y="16"/>
                    </a:cubicBezTo>
                    <a:cubicBezTo>
                      <a:pt x="174" y="17"/>
                      <a:pt x="173" y="18"/>
                      <a:pt x="172" y="18"/>
                    </a:cubicBezTo>
                    <a:cubicBezTo>
                      <a:pt x="170" y="18"/>
                      <a:pt x="170" y="16"/>
                      <a:pt x="168" y="16"/>
                    </a:cubicBezTo>
                    <a:cubicBezTo>
                      <a:pt x="167" y="16"/>
                      <a:pt x="162" y="18"/>
                      <a:pt x="165" y="15"/>
                    </a:cubicBezTo>
                    <a:cubicBezTo>
                      <a:pt x="168" y="13"/>
                      <a:pt x="171" y="11"/>
                      <a:pt x="174" y="9"/>
                    </a:cubicBezTo>
                    <a:cubicBezTo>
                      <a:pt x="172" y="9"/>
                      <a:pt x="170" y="7"/>
                      <a:pt x="168" y="9"/>
                    </a:cubicBezTo>
                    <a:cubicBezTo>
                      <a:pt x="165" y="10"/>
                      <a:pt x="164" y="8"/>
                      <a:pt x="161" y="7"/>
                    </a:cubicBezTo>
                    <a:cubicBezTo>
                      <a:pt x="160" y="7"/>
                      <a:pt x="159" y="6"/>
                      <a:pt x="158" y="5"/>
                    </a:cubicBezTo>
                    <a:cubicBezTo>
                      <a:pt x="156" y="5"/>
                      <a:pt x="155" y="6"/>
                      <a:pt x="153" y="6"/>
                    </a:cubicBezTo>
                    <a:cubicBezTo>
                      <a:pt x="152" y="5"/>
                      <a:pt x="150" y="5"/>
                      <a:pt x="150" y="3"/>
                    </a:cubicBezTo>
                    <a:cubicBezTo>
                      <a:pt x="150" y="3"/>
                      <a:pt x="148" y="0"/>
                      <a:pt x="148" y="1"/>
                    </a:cubicBezTo>
                    <a:cubicBezTo>
                      <a:pt x="147" y="1"/>
                      <a:pt x="148" y="4"/>
                      <a:pt x="147" y="4"/>
                    </a:cubicBezTo>
                    <a:cubicBezTo>
                      <a:pt x="146" y="4"/>
                      <a:pt x="145" y="4"/>
                      <a:pt x="145" y="4"/>
                    </a:cubicBezTo>
                    <a:cubicBezTo>
                      <a:pt x="142" y="4"/>
                      <a:pt x="139" y="4"/>
                      <a:pt x="136" y="4"/>
                    </a:cubicBezTo>
                    <a:cubicBezTo>
                      <a:pt x="125" y="4"/>
                      <a:pt x="115" y="4"/>
                      <a:pt x="105" y="4"/>
                    </a:cubicBezTo>
                    <a:cubicBezTo>
                      <a:pt x="80" y="4"/>
                      <a:pt x="55" y="4"/>
                      <a:pt x="30" y="4"/>
                    </a:cubicBezTo>
                    <a:cubicBezTo>
                      <a:pt x="24" y="4"/>
                      <a:pt x="17" y="4"/>
                      <a:pt x="11" y="4"/>
                    </a:cubicBezTo>
                    <a:cubicBezTo>
                      <a:pt x="12" y="5"/>
                      <a:pt x="14" y="13"/>
                      <a:pt x="11" y="14"/>
                    </a:cubicBezTo>
                    <a:cubicBezTo>
                      <a:pt x="9" y="14"/>
                      <a:pt x="8" y="14"/>
                      <a:pt x="10" y="12"/>
                    </a:cubicBezTo>
                    <a:cubicBezTo>
                      <a:pt x="12" y="9"/>
                      <a:pt x="9" y="9"/>
                      <a:pt x="7" y="9"/>
                    </a:cubicBezTo>
                    <a:cubicBezTo>
                      <a:pt x="5" y="9"/>
                      <a:pt x="2" y="7"/>
                      <a:pt x="1" y="7"/>
                    </a:cubicBezTo>
                    <a:cubicBezTo>
                      <a:pt x="0" y="8"/>
                      <a:pt x="2" y="12"/>
                      <a:pt x="2" y="12"/>
                    </a:cubicBezTo>
                    <a:cubicBezTo>
                      <a:pt x="3" y="15"/>
                      <a:pt x="4" y="16"/>
                      <a:pt x="4" y="18"/>
                    </a:cubicBezTo>
                    <a:cubicBezTo>
                      <a:pt x="4" y="19"/>
                      <a:pt x="7" y="21"/>
                      <a:pt x="8" y="21"/>
                    </a:cubicBezTo>
                    <a:cubicBezTo>
                      <a:pt x="7" y="21"/>
                      <a:pt x="6" y="21"/>
                      <a:pt x="5" y="22"/>
                    </a:cubicBezTo>
                    <a:cubicBezTo>
                      <a:pt x="4" y="23"/>
                      <a:pt x="5" y="24"/>
                      <a:pt x="5" y="25"/>
                    </a:cubicBezTo>
                    <a:cubicBezTo>
                      <a:pt x="5" y="28"/>
                      <a:pt x="5" y="30"/>
                      <a:pt x="4" y="32"/>
                    </a:cubicBezTo>
                    <a:cubicBezTo>
                      <a:pt x="4" y="35"/>
                      <a:pt x="3" y="37"/>
                      <a:pt x="2" y="40"/>
                    </a:cubicBezTo>
                    <a:cubicBezTo>
                      <a:pt x="1" y="43"/>
                      <a:pt x="3" y="46"/>
                      <a:pt x="4" y="49"/>
                    </a:cubicBezTo>
                    <a:cubicBezTo>
                      <a:pt x="4" y="52"/>
                      <a:pt x="3" y="54"/>
                      <a:pt x="3" y="56"/>
                    </a:cubicBezTo>
                    <a:cubicBezTo>
                      <a:pt x="3" y="57"/>
                      <a:pt x="4" y="58"/>
                      <a:pt x="4" y="59"/>
                    </a:cubicBezTo>
                    <a:cubicBezTo>
                      <a:pt x="5" y="60"/>
                      <a:pt x="5" y="62"/>
                      <a:pt x="5" y="63"/>
                    </a:cubicBezTo>
                    <a:cubicBezTo>
                      <a:pt x="6" y="66"/>
                      <a:pt x="9" y="67"/>
                      <a:pt x="10" y="70"/>
                    </a:cubicBezTo>
                    <a:cubicBezTo>
                      <a:pt x="11" y="72"/>
                      <a:pt x="11" y="71"/>
                      <a:pt x="12" y="70"/>
                    </a:cubicBezTo>
                    <a:cubicBezTo>
                      <a:pt x="12" y="70"/>
                      <a:pt x="13" y="73"/>
                      <a:pt x="13" y="73"/>
                    </a:cubicBezTo>
                    <a:cubicBezTo>
                      <a:pt x="13" y="73"/>
                      <a:pt x="12" y="72"/>
                      <a:pt x="12" y="73"/>
                    </a:cubicBezTo>
                    <a:cubicBezTo>
                      <a:pt x="12" y="74"/>
                      <a:pt x="12" y="75"/>
                      <a:pt x="13" y="76"/>
                    </a:cubicBezTo>
                    <a:cubicBezTo>
                      <a:pt x="14" y="76"/>
                      <a:pt x="14" y="76"/>
                      <a:pt x="15" y="77"/>
                    </a:cubicBezTo>
                    <a:cubicBezTo>
                      <a:pt x="16" y="78"/>
                      <a:pt x="14" y="79"/>
                      <a:pt x="15" y="80"/>
                    </a:cubicBezTo>
                    <a:cubicBezTo>
                      <a:pt x="17" y="83"/>
                      <a:pt x="21" y="85"/>
                      <a:pt x="21" y="88"/>
                    </a:cubicBezTo>
                    <a:cubicBezTo>
                      <a:pt x="22" y="90"/>
                      <a:pt x="23" y="90"/>
                      <a:pt x="25" y="91"/>
                    </a:cubicBezTo>
                    <a:cubicBezTo>
                      <a:pt x="27" y="92"/>
                      <a:pt x="29" y="93"/>
                      <a:pt x="31" y="93"/>
                    </a:cubicBezTo>
                    <a:cubicBezTo>
                      <a:pt x="33" y="93"/>
                      <a:pt x="35" y="95"/>
                      <a:pt x="36" y="96"/>
                    </a:cubicBezTo>
                    <a:cubicBezTo>
                      <a:pt x="36" y="97"/>
                      <a:pt x="40" y="101"/>
                      <a:pt x="39" y="102"/>
                    </a:cubicBezTo>
                    <a:cubicBezTo>
                      <a:pt x="43" y="101"/>
                      <a:pt x="48" y="100"/>
                      <a:pt x="52" y="101"/>
                    </a:cubicBezTo>
                    <a:cubicBezTo>
                      <a:pt x="58" y="103"/>
                      <a:pt x="63" y="106"/>
                      <a:pt x="68" y="108"/>
                    </a:cubicBezTo>
                    <a:close/>
                  </a:path>
                </a:pathLst>
              </a:custGeom>
              <a:solidFill>
                <a:srgbClr val="0083B8"/>
              </a:solid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34" name="Freeform 642">
                <a:extLst>
                  <a:ext uri="{FF2B5EF4-FFF2-40B4-BE49-F238E27FC236}">
                    <a16:creationId xmlns:a16="http://schemas.microsoft.com/office/drawing/2014/main" id="{5BAAD5C4-8283-7B57-10DF-A91B496470FF}"/>
                  </a:ext>
                </a:extLst>
              </p:cNvPr>
              <p:cNvSpPr>
                <a:spLocks noEditPoints="1"/>
              </p:cNvSpPr>
              <p:nvPr/>
            </p:nvSpPr>
            <p:spPr bwMode="auto">
              <a:xfrm>
                <a:off x="2141278" y="1866315"/>
                <a:ext cx="2237105" cy="1216791"/>
              </a:xfrm>
              <a:custGeom>
                <a:avLst/>
                <a:gdLst>
                  <a:gd name="T0" fmla="*/ 255 w 427"/>
                  <a:gd name="T1" fmla="*/ 181 h 219"/>
                  <a:gd name="T2" fmla="*/ 299 w 427"/>
                  <a:gd name="T3" fmla="*/ 195 h 219"/>
                  <a:gd name="T4" fmla="*/ 296 w 427"/>
                  <a:gd name="T5" fmla="*/ 215 h 219"/>
                  <a:gd name="T6" fmla="*/ 332 w 427"/>
                  <a:gd name="T7" fmla="*/ 200 h 219"/>
                  <a:gd name="T8" fmla="*/ 366 w 427"/>
                  <a:gd name="T9" fmla="*/ 196 h 219"/>
                  <a:gd name="T10" fmla="*/ 383 w 427"/>
                  <a:gd name="T11" fmla="*/ 200 h 219"/>
                  <a:gd name="T12" fmla="*/ 391 w 427"/>
                  <a:gd name="T13" fmla="*/ 201 h 219"/>
                  <a:gd name="T14" fmla="*/ 380 w 427"/>
                  <a:gd name="T15" fmla="*/ 188 h 219"/>
                  <a:gd name="T16" fmla="*/ 382 w 427"/>
                  <a:gd name="T17" fmla="*/ 176 h 219"/>
                  <a:gd name="T18" fmla="*/ 354 w 427"/>
                  <a:gd name="T19" fmla="*/ 180 h 219"/>
                  <a:gd name="T20" fmla="*/ 414 w 427"/>
                  <a:gd name="T21" fmla="*/ 160 h 219"/>
                  <a:gd name="T22" fmla="*/ 417 w 427"/>
                  <a:gd name="T23" fmla="*/ 144 h 219"/>
                  <a:gd name="T24" fmla="*/ 415 w 427"/>
                  <a:gd name="T25" fmla="*/ 139 h 219"/>
                  <a:gd name="T26" fmla="*/ 394 w 427"/>
                  <a:gd name="T27" fmla="*/ 126 h 219"/>
                  <a:gd name="T28" fmla="*/ 390 w 427"/>
                  <a:gd name="T29" fmla="*/ 110 h 219"/>
                  <a:gd name="T30" fmla="*/ 378 w 427"/>
                  <a:gd name="T31" fmla="*/ 104 h 219"/>
                  <a:gd name="T32" fmla="*/ 364 w 427"/>
                  <a:gd name="T33" fmla="*/ 112 h 219"/>
                  <a:gd name="T34" fmla="*/ 356 w 427"/>
                  <a:gd name="T35" fmla="*/ 107 h 219"/>
                  <a:gd name="T36" fmla="*/ 342 w 427"/>
                  <a:gd name="T37" fmla="*/ 85 h 219"/>
                  <a:gd name="T38" fmla="*/ 314 w 427"/>
                  <a:gd name="T39" fmla="*/ 91 h 219"/>
                  <a:gd name="T40" fmla="*/ 320 w 427"/>
                  <a:gd name="T41" fmla="*/ 116 h 219"/>
                  <a:gd name="T42" fmla="*/ 306 w 427"/>
                  <a:gd name="T43" fmla="*/ 159 h 219"/>
                  <a:gd name="T44" fmla="*/ 292 w 427"/>
                  <a:gd name="T45" fmla="*/ 135 h 219"/>
                  <a:gd name="T46" fmla="*/ 250 w 427"/>
                  <a:gd name="T47" fmla="*/ 119 h 219"/>
                  <a:gd name="T48" fmla="*/ 237 w 427"/>
                  <a:gd name="T49" fmla="*/ 86 h 219"/>
                  <a:gd name="T50" fmla="*/ 246 w 427"/>
                  <a:gd name="T51" fmla="*/ 77 h 219"/>
                  <a:gd name="T52" fmla="*/ 246 w 427"/>
                  <a:gd name="T53" fmla="*/ 70 h 219"/>
                  <a:gd name="T54" fmla="*/ 263 w 427"/>
                  <a:gd name="T55" fmla="*/ 58 h 219"/>
                  <a:gd name="T56" fmla="*/ 276 w 427"/>
                  <a:gd name="T57" fmla="*/ 48 h 219"/>
                  <a:gd name="T58" fmla="*/ 293 w 427"/>
                  <a:gd name="T59" fmla="*/ 36 h 219"/>
                  <a:gd name="T60" fmla="*/ 276 w 427"/>
                  <a:gd name="T61" fmla="*/ 23 h 219"/>
                  <a:gd name="T62" fmla="*/ 262 w 427"/>
                  <a:gd name="T63" fmla="*/ 35 h 219"/>
                  <a:gd name="T64" fmla="*/ 252 w 427"/>
                  <a:gd name="T65" fmla="*/ 23 h 219"/>
                  <a:gd name="T66" fmla="*/ 241 w 427"/>
                  <a:gd name="T67" fmla="*/ 10 h 219"/>
                  <a:gd name="T68" fmla="*/ 223 w 427"/>
                  <a:gd name="T69" fmla="*/ 6 h 219"/>
                  <a:gd name="T70" fmla="*/ 232 w 427"/>
                  <a:gd name="T71" fmla="*/ 27 h 219"/>
                  <a:gd name="T72" fmla="*/ 226 w 427"/>
                  <a:gd name="T73" fmla="*/ 40 h 219"/>
                  <a:gd name="T74" fmla="*/ 218 w 427"/>
                  <a:gd name="T75" fmla="*/ 37 h 219"/>
                  <a:gd name="T76" fmla="*/ 164 w 427"/>
                  <a:gd name="T77" fmla="*/ 29 h 219"/>
                  <a:gd name="T78" fmla="*/ 166 w 427"/>
                  <a:gd name="T79" fmla="*/ 41 h 219"/>
                  <a:gd name="T80" fmla="*/ 160 w 427"/>
                  <a:gd name="T81" fmla="*/ 40 h 219"/>
                  <a:gd name="T82" fmla="*/ 133 w 427"/>
                  <a:gd name="T83" fmla="*/ 30 h 219"/>
                  <a:gd name="T84" fmla="*/ 83 w 427"/>
                  <a:gd name="T85" fmla="*/ 23 h 219"/>
                  <a:gd name="T86" fmla="*/ 71 w 427"/>
                  <a:gd name="T87" fmla="*/ 18 h 219"/>
                  <a:gd name="T88" fmla="*/ 50 w 427"/>
                  <a:gd name="T89" fmla="*/ 24 h 219"/>
                  <a:gd name="T90" fmla="*/ 49 w 427"/>
                  <a:gd name="T91" fmla="*/ 22 h 219"/>
                  <a:gd name="T92" fmla="*/ 29 w 427"/>
                  <a:gd name="T93" fmla="*/ 23 h 219"/>
                  <a:gd name="T94" fmla="*/ 21 w 427"/>
                  <a:gd name="T95" fmla="*/ 28 h 219"/>
                  <a:gd name="T96" fmla="*/ 3 w 427"/>
                  <a:gd name="T97" fmla="*/ 97 h 219"/>
                  <a:gd name="T98" fmla="*/ 40 w 427"/>
                  <a:gd name="T99" fmla="*/ 116 h 219"/>
                  <a:gd name="T100" fmla="*/ 53 w 427"/>
                  <a:gd name="T101" fmla="*/ 141 h 219"/>
                  <a:gd name="T102" fmla="*/ 62 w 427"/>
                  <a:gd name="T103" fmla="*/ 150 h 219"/>
                  <a:gd name="T104" fmla="*/ 67 w 427"/>
                  <a:gd name="T105" fmla="*/ 160 h 219"/>
                  <a:gd name="T106" fmla="*/ 80 w 427"/>
                  <a:gd name="T107" fmla="*/ 166 h 219"/>
                  <a:gd name="T108" fmla="*/ 133 w 427"/>
                  <a:gd name="T109" fmla="*/ 176 h 219"/>
                  <a:gd name="T110" fmla="*/ 97 w 427"/>
                  <a:gd name="T111" fmla="*/ 57 h 219"/>
                  <a:gd name="T112" fmla="*/ 87 w 427"/>
                  <a:gd name="T113" fmla="*/ 51 h 219"/>
                  <a:gd name="T114" fmla="*/ 113 w 427"/>
                  <a:gd name="T115" fmla="*/ 49 h 219"/>
                  <a:gd name="T116" fmla="*/ 142 w 427"/>
                  <a:gd name="T117" fmla="*/ 85 h 219"/>
                  <a:gd name="T118" fmla="*/ 131 w 427"/>
                  <a:gd name="T119" fmla="*/ 85 h 219"/>
                  <a:gd name="T120" fmla="*/ 160 w 427"/>
                  <a:gd name="T121" fmla="*/ 78 h 219"/>
                  <a:gd name="T122" fmla="*/ 210 w 427"/>
                  <a:gd name="T123" fmla="*/ 150 h 219"/>
                  <a:gd name="T124" fmla="*/ 222 w 427"/>
                  <a:gd name="T125" fmla="*/ 165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7" h="219">
                    <a:moveTo>
                      <a:pt x="229" y="174"/>
                    </a:moveTo>
                    <a:cubicBezTo>
                      <a:pt x="229" y="174"/>
                      <a:pt x="229" y="173"/>
                      <a:pt x="229" y="173"/>
                    </a:cubicBezTo>
                    <a:cubicBezTo>
                      <a:pt x="229" y="173"/>
                      <a:pt x="232" y="177"/>
                      <a:pt x="232" y="177"/>
                    </a:cubicBezTo>
                    <a:cubicBezTo>
                      <a:pt x="234" y="177"/>
                      <a:pt x="235" y="178"/>
                      <a:pt x="236" y="178"/>
                    </a:cubicBezTo>
                    <a:cubicBezTo>
                      <a:pt x="238" y="178"/>
                      <a:pt x="238" y="177"/>
                      <a:pt x="239" y="178"/>
                    </a:cubicBezTo>
                    <a:cubicBezTo>
                      <a:pt x="242" y="179"/>
                      <a:pt x="244" y="180"/>
                      <a:pt x="246" y="181"/>
                    </a:cubicBezTo>
                    <a:cubicBezTo>
                      <a:pt x="247" y="182"/>
                      <a:pt x="248" y="181"/>
                      <a:pt x="249" y="181"/>
                    </a:cubicBezTo>
                    <a:cubicBezTo>
                      <a:pt x="250" y="180"/>
                      <a:pt x="251" y="180"/>
                      <a:pt x="252" y="180"/>
                    </a:cubicBezTo>
                    <a:cubicBezTo>
                      <a:pt x="253" y="180"/>
                      <a:pt x="254" y="181"/>
                      <a:pt x="255" y="181"/>
                    </a:cubicBezTo>
                    <a:cubicBezTo>
                      <a:pt x="257" y="181"/>
                      <a:pt x="258" y="180"/>
                      <a:pt x="259" y="179"/>
                    </a:cubicBezTo>
                    <a:cubicBezTo>
                      <a:pt x="260" y="178"/>
                      <a:pt x="263" y="175"/>
                      <a:pt x="264" y="175"/>
                    </a:cubicBezTo>
                    <a:cubicBezTo>
                      <a:pt x="264" y="175"/>
                      <a:pt x="265" y="176"/>
                      <a:pt x="265" y="176"/>
                    </a:cubicBezTo>
                    <a:cubicBezTo>
                      <a:pt x="267" y="176"/>
                      <a:pt x="268" y="176"/>
                      <a:pt x="269" y="176"/>
                    </a:cubicBezTo>
                    <a:cubicBezTo>
                      <a:pt x="273" y="176"/>
                      <a:pt x="272" y="179"/>
                      <a:pt x="274" y="181"/>
                    </a:cubicBezTo>
                    <a:cubicBezTo>
                      <a:pt x="275" y="182"/>
                      <a:pt x="279" y="181"/>
                      <a:pt x="279" y="183"/>
                    </a:cubicBezTo>
                    <a:cubicBezTo>
                      <a:pt x="279" y="185"/>
                      <a:pt x="280" y="187"/>
                      <a:pt x="281" y="189"/>
                    </a:cubicBezTo>
                    <a:cubicBezTo>
                      <a:pt x="281" y="194"/>
                      <a:pt x="290" y="193"/>
                      <a:pt x="293" y="194"/>
                    </a:cubicBezTo>
                    <a:cubicBezTo>
                      <a:pt x="295" y="194"/>
                      <a:pt x="298" y="194"/>
                      <a:pt x="299" y="195"/>
                    </a:cubicBezTo>
                    <a:cubicBezTo>
                      <a:pt x="300" y="196"/>
                      <a:pt x="305" y="201"/>
                      <a:pt x="304" y="201"/>
                    </a:cubicBezTo>
                    <a:cubicBezTo>
                      <a:pt x="302" y="203"/>
                      <a:pt x="302" y="203"/>
                      <a:pt x="300" y="202"/>
                    </a:cubicBezTo>
                    <a:cubicBezTo>
                      <a:pt x="299" y="201"/>
                      <a:pt x="295" y="199"/>
                      <a:pt x="295" y="199"/>
                    </a:cubicBezTo>
                    <a:cubicBezTo>
                      <a:pt x="295" y="200"/>
                      <a:pt x="298" y="201"/>
                      <a:pt x="297" y="203"/>
                    </a:cubicBezTo>
                    <a:cubicBezTo>
                      <a:pt x="296" y="204"/>
                      <a:pt x="295" y="206"/>
                      <a:pt x="295" y="207"/>
                    </a:cubicBezTo>
                    <a:cubicBezTo>
                      <a:pt x="295" y="209"/>
                      <a:pt x="295" y="210"/>
                      <a:pt x="294" y="211"/>
                    </a:cubicBezTo>
                    <a:cubicBezTo>
                      <a:pt x="294" y="212"/>
                      <a:pt x="291" y="213"/>
                      <a:pt x="291" y="213"/>
                    </a:cubicBezTo>
                    <a:cubicBezTo>
                      <a:pt x="290" y="214"/>
                      <a:pt x="287" y="219"/>
                      <a:pt x="291" y="219"/>
                    </a:cubicBezTo>
                    <a:cubicBezTo>
                      <a:pt x="292" y="219"/>
                      <a:pt x="294" y="217"/>
                      <a:pt x="296" y="215"/>
                    </a:cubicBezTo>
                    <a:cubicBezTo>
                      <a:pt x="298" y="214"/>
                      <a:pt x="299" y="216"/>
                      <a:pt x="301" y="215"/>
                    </a:cubicBezTo>
                    <a:cubicBezTo>
                      <a:pt x="304" y="215"/>
                      <a:pt x="305" y="213"/>
                      <a:pt x="308" y="213"/>
                    </a:cubicBezTo>
                    <a:cubicBezTo>
                      <a:pt x="308" y="211"/>
                      <a:pt x="308" y="212"/>
                      <a:pt x="306" y="211"/>
                    </a:cubicBezTo>
                    <a:cubicBezTo>
                      <a:pt x="305" y="211"/>
                      <a:pt x="305" y="210"/>
                      <a:pt x="306" y="210"/>
                    </a:cubicBezTo>
                    <a:cubicBezTo>
                      <a:pt x="307" y="208"/>
                      <a:pt x="308" y="207"/>
                      <a:pt x="311" y="207"/>
                    </a:cubicBezTo>
                    <a:cubicBezTo>
                      <a:pt x="312" y="207"/>
                      <a:pt x="315" y="205"/>
                      <a:pt x="317" y="206"/>
                    </a:cubicBezTo>
                    <a:cubicBezTo>
                      <a:pt x="319" y="207"/>
                      <a:pt x="320" y="203"/>
                      <a:pt x="322" y="206"/>
                    </a:cubicBezTo>
                    <a:cubicBezTo>
                      <a:pt x="324" y="204"/>
                      <a:pt x="325" y="203"/>
                      <a:pt x="327" y="201"/>
                    </a:cubicBezTo>
                    <a:cubicBezTo>
                      <a:pt x="329" y="200"/>
                      <a:pt x="330" y="200"/>
                      <a:pt x="332" y="200"/>
                    </a:cubicBezTo>
                    <a:cubicBezTo>
                      <a:pt x="335" y="200"/>
                      <a:pt x="339" y="200"/>
                      <a:pt x="342" y="200"/>
                    </a:cubicBezTo>
                    <a:cubicBezTo>
                      <a:pt x="345" y="200"/>
                      <a:pt x="346" y="201"/>
                      <a:pt x="347" y="199"/>
                    </a:cubicBezTo>
                    <a:cubicBezTo>
                      <a:pt x="348" y="198"/>
                      <a:pt x="349" y="199"/>
                      <a:pt x="350" y="198"/>
                    </a:cubicBezTo>
                    <a:cubicBezTo>
                      <a:pt x="351" y="196"/>
                      <a:pt x="352" y="195"/>
                      <a:pt x="352" y="193"/>
                    </a:cubicBezTo>
                    <a:cubicBezTo>
                      <a:pt x="353" y="191"/>
                      <a:pt x="353" y="190"/>
                      <a:pt x="354" y="188"/>
                    </a:cubicBezTo>
                    <a:cubicBezTo>
                      <a:pt x="355" y="187"/>
                      <a:pt x="356" y="186"/>
                      <a:pt x="357" y="185"/>
                    </a:cubicBezTo>
                    <a:cubicBezTo>
                      <a:pt x="358" y="184"/>
                      <a:pt x="359" y="187"/>
                      <a:pt x="361" y="186"/>
                    </a:cubicBezTo>
                    <a:cubicBezTo>
                      <a:pt x="363" y="184"/>
                      <a:pt x="365" y="187"/>
                      <a:pt x="365" y="189"/>
                    </a:cubicBezTo>
                    <a:cubicBezTo>
                      <a:pt x="365" y="190"/>
                      <a:pt x="364" y="196"/>
                      <a:pt x="366" y="196"/>
                    </a:cubicBezTo>
                    <a:cubicBezTo>
                      <a:pt x="367" y="197"/>
                      <a:pt x="368" y="199"/>
                      <a:pt x="369" y="201"/>
                    </a:cubicBezTo>
                    <a:cubicBezTo>
                      <a:pt x="370" y="199"/>
                      <a:pt x="381" y="196"/>
                      <a:pt x="381" y="196"/>
                    </a:cubicBezTo>
                    <a:cubicBezTo>
                      <a:pt x="381" y="195"/>
                      <a:pt x="380" y="195"/>
                      <a:pt x="380" y="194"/>
                    </a:cubicBezTo>
                    <a:cubicBezTo>
                      <a:pt x="380" y="194"/>
                      <a:pt x="382" y="196"/>
                      <a:pt x="382" y="196"/>
                    </a:cubicBezTo>
                    <a:cubicBezTo>
                      <a:pt x="382" y="197"/>
                      <a:pt x="380" y="197"/>
                      <a:pt x="380" y="197"/>
                    </a:cubicBezTo>
                    <a:cubicBezTo>
                      <a:pt x="380" y="197"/>
                      <a:pt x="386" y="198"/>
                      <a:pt x="386" y="198"/>
                    </a:cubicBezTo>
                    <a:cubicBezTo>
                      <a:pt x="386" y="198"/>
                      <a:pt x="386" y="198"/>
                      <a:pt x="386" y="198"/>
                    </a:cubicBezTo>
                    <a:cubicBezTo>
                      <a:pt x="386" y="198"/>
                      <a:pt x="386" y="199"/>
                      <a:pt x="386" y="199"/>
                    </a:cubicBezTo>
                    <a:cubicBezTo>
                      <a:pt x="385" y="199"/>
                      <a:pt x="384" y="199"/>
                      <a:pt x="383" y="200"/>
                    </a:cubicBezTo>
                    <a:cubicBezTo>
                      <a:pt x="383" y="201"/>
                      <a:pt x="382" y="198"/>
                      <a:pt x="382" y="198"/>
                    </a:cubicBezTo>
                    <a:cubicBezTo>
                      <a:pt x="381" y="198"/>
                      <a:pt x="381" y="199"/>
                      <a:pt x="381" y="199"/>
                    </a:cubicBezTo>
                    <a:cubicBezTo>
                      <a:pt x="381" y="199"/>
                      <a:pt x="381" y="198"/>
                      <a:pt x="380" y="199"/>
                    </a:cubicBezTo>
                    <a:cubicBezTo>
                      <a:pt x="379" y="200"/>
                      <a:pt x="378" y="200"/>
                      <a:pt x="377" y="201"/>
                    </a:cubicBezTo>
                    <a:cubicBezTo>
                      <a:pt x="375" y="202"/>
                      <a:pt x="371" y="205"/>
                      <a:pt x="373" y="208"/>
                    </a:cubicBezTo>
                    <a:cubicBezTo>
                      <a:pt x="376" y="210"/>
                      <a:pt x="378" y="208"/>
                      <a:pt x="379" y="207"/>
                    </a:cubicBezTo>
                    <a:cubicBezTo>
                      <a:pt x="380" y="206"/>
                      <a:pt x="384" y="203"/>
                      <a:pt x="384" y="202"/>
                    </a:cubicBezTo>
                    <a:cubicBezTo>
                      <a:pt x="384" y="203"/>
                      <a:pt x="386" y="204"/>
                      <a:pt x="387" y="203"/>
                    </a:cubicBezTo>
                    <a:cubicBezTo>
                      <a:pt x="387" y="202"/>
                      <a:pt x="390" y="201"/>
                      <a:pt x="391" y="201"/>
                    </a:cubicBezTo>
                    <a:cubicBezTo>
                      <a:pt x="393" y="200"/>
                      <a:pt x="395" y="199"/>
                      <a:pt x="397" y="199"/>
                    </a:cubicBezTo>
                    <a:cubicBezTo>
                      <a:pt x="398" y="199"/>
                      <a:pt x="398" y="199"/>
                      <a:pt x="398" y="198"/>
                    </a:cubicBezTo>
                    <a:cubicBezTo>
                      <a:pt x="397" y="197"/>
                      <a:pt x="398" y="197"/>
                      <a:pt x="398" y="197"/>
                    </a:cubicBezTo>
                    <a:cubicBezTo>
                      <a:pt x="398" y="196"/>
                      <a:pt x="396" y="197"/>
                      <a:pt x="395" y="196"/>
                    </a:cubicBezTo>
                    <a:cubicBezTo>
                      <a:pt x="394" y="196"/>
                      <a:pt x="395" y="194"/>
                      <a:pt x="393" y="196"/>
                    </a:cubicBezTo>
                    <a:cubicBezTo>
                      <a:pt x="391" y="197"/>
                      <a:pt x="387" y="196"/>
                      <a:pt x="385" y="195"/>
                    </a:cubicBezTo>
                    <a:cubicBezTo>
                      <a:pt x="384" y="195"/>
                      <a:pt x="385" y="193"/>
                      <a:pt x="384" y="193"/>
                    </a:cubicBezTo>
                    <a:cubicBezTo>
                      <a:pt x="384" y="193"/>
                      <a:pt x="382" y="193"/>
                      <a:pt x="381" y="192"/>
                    </a:cubicBezTo>
                    <a:cubicBezTo>
                      <a:pt x="380" y="192"/>
                      <a:pt x="380" y="189"/>
                      <a:pt x="380" y="188"/>
                    </a:cubicBezTo>
                    <a:cubicBezTo>
                      <a:pt x="380" y="187"/>
                      <a:pt x="378" y="188"/>
                      <a:pt x="377" y="187"/>
                    </a:cubicBezTo>
                    <a:cubicBezTo>
                      <a:pt x="377" y="187"/>
                      <a:pt x="379" y="185"/>
                      <a:pt x="379" y="185"/>
                    </a:cubicBezTo>
                    <a:cubicBezTo>
                      <a:pt x="380" y="184"/>
                      <a:pt x="380" y="181"/>
                      <a:pt x="378" y="181"/>
                    </a:cubicBezTo>
                    <a:cubicBezTo>
                      <a:pt x="378" y="181"/>
                      <a:pt x="376" y="185"/>
                      <a:pt x="375" y="183"/>
                    </a:cubicBezTo>
                    <a:cubicBezTo>
                      <a:pt x="375" y="181"/>
                      <a:pt x="374" y="182"/>
                      <a:pt x="373" y="181"/>
                    </a:cubicBezTo>
                    <a:cubicBezTo>
                      <a:pt x="373" y="180"/>
                      <a:pt x="376" y="181"/>
                      <a:pt x="376" y="181"/>
                    </a:cubicBezTo>
                    <a:cubicBezTo>
                      <a:pt x="378" y="181"/>
                      <a:pt x="379" y="180"/>
                      <a:pt x="380" y="180"/>
                    </a:cubicBezTo>
                    <a:cubicBezTo>
                      <a:pt x="381" y="179"/>
                      <a:pt x="382" y="179"/>
                      <a:pt x="383" y="179"/>
                    </a:cubicBezTo>
                    <a:cubicBezTo>
                      <a:pt x="384" y="178"/>
                      <a:pt x="382" y="176"/>
                      <a:pt x="382" y="176"/>
                    </a:cubicBezTo>
                    <a:cubicBezTo>
                      <a:pt x="382" y="176"/>
                      <a:pt x="383" y="176"/>
                      <a:pt x="383" y="176"/>
                    </a:cubicBezTo>
                    <a:cubicBezTo>
                      <a:pt x="383" y="176"/>
                      <a:pt x="379" y="174"/>
                      <a:pt x="379" y="174"/>
                    </a:cubicBezTo>
                    <a:cubicBezTo>
                      <a:pt x="377" y="173"/>
                      <a:pt x="375" y="173"/>
                      <a:pt x="373" y="174"/>
                    </a:cubicBezTo>
                    <a:cubicBezTo>
                      <a:pt x="369" y="175"/>
                      <a:pt x="366" y="176"/>
                      <a:pt x="363" y="178"/>
                    </a:cubicBezTo>
                    <a:cubicBezTo>
                      <a:pt x="360" y="179"/>
                      <a:pt x="358" y="181"/>
                      <a:pt x="355" y="183"/>
                    </a:cubicBezTo>
                    <a:cubicBezTo>
                      <a:pt x="354" y="184"/>
                      <a:pt x="353" y="185"/>
                      <a:pt x="352" y="187"/>
                    </a:cubicBezTo>
                    <a:cubicBezTo>
                      <a:pt x="352" y="187"/>
                      <a:pt x="348" y="189"/>
                      <a:pt x="348" y="189"/>
                    </a:cubicBezTo>
                    <a:cubicBezTo>
                      <a:pt x="348" y="188"/>
                      <a:pt x="353" y="184"/>
                      <a:pt x="354" y="183"/>
                    </a:cubicBezTo>
                    <a:cubicBezTo>
                      <a:pt x="354" y="182"/>
                      <a:pt x="355" y="181"/>
                      <a:pt x="354" y="180"/>
                    </a:cubicBezTo>
                    <a:cubicBezTo>
                      <a:pt x="353" y="180"/>
                      <a:pt x="351" y="179"/>
                      <a:pt x="350" y="179"/>
                    </a:cubicBezTo>
                    <a:cubicBezTo>
                      <a:pt x="351" y="179"/>
                      <a:pt x="353" y="180"/>
                      <a:pt x="354" y="180"/>
                    </a:cubicBezTo>
                    <a:cubicBezTo>
                      <a:pt x="356" y="181"/>
                      <a:pt x="358" y="178"/>
                      <a:pt x="359" y="177"/>
                    </a:cubicBezTo>
                    <a:cubicBezTo>
                      <a:pt x="360" y="176"/>
                      <a:pt x="361" y="174"/>
                      <a:pt x="363" y="173"/>
                    </a:cubicBezTo>
                    <a:cubicBezTo>
                      <a:pt x="365" y="173"/>
                      <a:pt x="367" y="174"/>
                      <a:pt x="368" y="172"/>
                    </a:cubicBezTo>
                    <a:cubicBezTo>
                      <a:pt x="369" y="168"/>
                      <a:pt x="371" y="167"/>
                      <a:pt x="375" y="167"/>
                    </a:cubicBezTo>
                    <a:cubicBezTo>
                      <a:pt x="379" y="167"/>
                      <a:pt x="383" y="167"/>
                      <a:pt x="387" y="167"/>
                    </a:cubicBezTo>
                    <a:cubicBezTo>
                      <a:pt x="394" y="167"/>
                      <a:pt x="404" y="169"/>
                      <a:pt x="409" y="163"/>
                    </a:cubicBezTo>
                    <a:cubicBezTo>
                      <a:pt x="411" y="161"/>
                      <a:pt x="412" y="160"/>
                      <a:pt x="414" y="160"/>
                    </a:cubicBezTo>
                    <a:cubicBezTo>
                      <a:pt x="416" y="160"/>
                      <a:pt x="418" y="160"/>
                      <a:pt x="421" y="158"/>
                    </a:cubicBezTo>
                    <a:cubicBezTo>
                      <a:pt x="422" y="158"/>
                      <a:pt x="425" y="156"/>
                      <a:pt x="425" y="155"/>
                    </a:cubicBezTo>
                    <a:cubicBezTo>
                      <a:pt x="427" y="152"/>
                      <a:pt x="422" y="153"/>
                      <a:pt x="422" y="152"/>
                    </a:cubicBezTo>
                    <a:cubicBezTo>
                      <a:pt x="422" y="151"/>
                      <a:pt x="424" y="151"/>
                      <a:pt x="424" y="151"/>
                    </a:cubicBezTo>
                    <a:cubicBezTo>
                      <a:pt x="425" y="150"/>
                      <a:pt x="424" y="149"/>
                      <a:pt x="424" y="148"/>
                    </a:cubicBezTo>
                    <a:cubicBezTo>
                      <a:pt x="424" y="148"/>
                      <a:pt x="425" y="147"/>
                      <a:pt x="425" y="147"/>
                    </a:cubicBezTo>
                    <a:cubicBezTo>
                      <a:pt x="425" y="146"/>
                      <a:pt x="423" y="145"/>
                      <a:pt x="423" y="145"/>
                    </a:cubicBezTo>
                    <a:cubicBezTo>
                      <a:pt x="422" y="144"/>
                      <a:pt x="421" y="144"/>
                      <a:pt x="421" y="143"/>
                    </a:cubicBezTo>
                    <a:cubicBezTo>
                      <a:pt x="420" y="143"/>
                      <a:pt x="418" y="146"/>
                      <a:pt x="417" y="144"/>
                    </a:cubicBezTo>
                    <a:cubicBezTo>
                      <a:pt x="417" y="144"/>
                      <a:pt x="419" y="143"/>
                      <a:pt x="418" y="143"/>
                    </a:cubicBezTo>
                    <a:cubicBezTo>
                      <a:pt x="418" y="142"/>
                      <a:pt x="417" y="141"/>
                      <a:pt x="416" y="141"/>
                    </a:cubicBezTo>
                    <a:cubicBezTo>
                      <a:pt x="415" y="140"/>
                      <a:pt x="411" y="141"/>
                      <a:pt x="410" y="142"/>
                    </a:cubicBezTo>
                    <a:cubicBezTo>
                      <a:pt x="409" y="144"/>
                      <a:pt x="406" y="145"/>
                      <a:pt x="404" y="146"/>
                    </a:cubicBezTo>
                    <a:cubicBezTo>
                      <a:pt x="403" y="146"/>
                      <a:pt x="400" y="144"/>
                      <a:pt x="400" y="143"/>
                    </a:cubicBezTo>
                    <a:cubicBezTo>
                      <a:pt x="400" y="142"/>
                      <a:pt x="403" y="145"/>
                      <a:pt x="403" y="145"/>
                    </a:cubicBezTo>
                    <a:cubicBezTo>
                      <a:pt x="404" y="145"/>
                      <a:pt x="408" y="142"/>
                      <a:pt x="408" y="142"/>
                    </a:cubicBezTo>
                    <a:cubicBezTo>
                      <a:pt x="408" y="142"/>
                      <a:pt x="406" y="141"/>
                      <a:pt x="406" y="141"/>
                    </a:cubicBezTo>
                    <a:cubicBezTo>
                      <a:pt x="409" y="140"/>
                      <a:pt x="412" y="140"/>
                      <a:pt x="415" y="139"/>
                    </a:cubicBezTo>
                    <a:cubicBezTo>
                      <a:pt x="415" y="139"/>
                      <a:pt x="417" y="138"/>
                      <a:pt x="416" y="137"/>
                    </a:cubicBezTo>
                    <a:cubicBezTo>
                      <a:pt x="416" y="137"/>
                      <a:pt x="414" y="135"/>
                      <a:pt x="414" y="135"/>
                    </a:cubicBezTo>
                    <a:cubicBezTo>
                      <a:pt x="412" y="136"/>
                      <a:pt x="410" y="136"/>
                      <a:pt x="409" y="134"/>
                    </a:cubicBezTo>
                    <a:cubicBezTo>
                      <a:pt x="408" y="134"/>
                      <a:pt x="404" y="137"/>
                      <a:pt x="404" y="136"/>
                    </a:cubicBezTo>
                    <a:cubicBezTo>
                      <a:pt x="404" y="136"/>
                      <a:pt x="407" y="133"/>
                      <a:pt x="404" y="134"/>
                    </a:cubicBezTo>
                    <a:cubicBezTo>
                      <a:pt x="404" y="134"/>
                      <a:pt x="400" y="135"/>
                      <a:pt x="400" y="135"/>
                    </a:cubicBezTo>
                    <a:cubicBezTo>
                      <a:pt x="401" y="133"/>
                      <a:pt x="404" y="133"/>
                      <a:pt x="402" y="130"/>
                    </a:cubicBezTo>
                    <a:cubicBezTo>
                      <a:pt x="402" y="130"/>
                      <a:pt x="398" y="128"/>
                      <a:pt x="398" y="128"/>
                    </a:cubicBezTo>
                    <a:cubicBezTo>
                      <a:pt x="396" y="128"/>
                      <a:pt x="396" y="126"/>
                      <a:pt x="394" y="126"/>
                    </a:cubicBezTo>
                    <a:cubicBezTo>
                      <a:pt x="395" y="126"/>
                      <a:pt x="392" y="122"/>
                      <a:pt x="392" y="122"/>
                    </a:cubicBezTo>
                    <a:cubicBezTo>
                      <a:pt x="392" y="122"/>
                      <a:pt x="393" y="123"/>
                      <a:pt x="394" y="123"/>
                    </a:cubicBezTo>
                    <a:cubicBezTo>
                      <a:pt x="395" y="124"/>
                      <a:pt x="395" y="122"/>
                      <a:pt x="396" y="122"/>
                    </a:cubicBezTo>
                    <a:cubicBezTo>
                      <a:pt x="400" y="121"/>
                      <a:pt x="393" y="118"/>
                      <a:pt x="392" y="117"/>
                    </a:cubicBezTo>
                    <a:cubicBezTo>
                      <a:pt x="392" y="118"/>
                      <a:pt x="394" y="116"/>
                      <a:pt x="394" y="116"/>
                    </a:cubicBezTo>
                    <a:cubicBezTo>
                      <a:pt x="395" y="115"/>
                      <a:pt x="393" y="115"/>
                      <a:pt x="392" y="114"/>
                    </a:cubicBezTo>
                    <a:cubicBezTo>
                      <a:pt x="392" y="114"/>
                      <a:pt x="391" y="113"/>
                      <a:pt x="390" y="113"/>
                    </a:cubicBezTo>
                    <a:cubicBezTo>
                      <a:pt x="390" y="113"/>
                      <a:pt x="388" y="113"/>
                      <a:pt x="388" y="113"/>
                    </a:cubicBezTo>
                    <a:cubicBezTo>
                      <a:pt x="389" y="112"/>
                      <a:pt x="391" y="113"/>
                      <a:pt x="390" y="110"/>
                    </a:cubicBezTo>
                    <a:cubicBezTo>
                      <a:pt x="389" y="110"/>
                      <a:pt x="386" y="111"/>
                      <a:pt x="386" y="111"/>
                    </a:cubicBezTo>
                    <a:cubicBezTo>
                      <a:pt x="386" y="110"/>
                      <a:pt x="389" y="110"/>
                      <a:pt x="388" y="108"/>
                    </a:cubicBezTo>
                    <a:cubicBezTo>
                      <a:pt x="388" y="107"/>
                      <a:pt x="388" y="106"/>
                      <a:pt x="387" y="105"/>
                    </a:cubicBezTo>
                    <a:cubicBezTo>
                      <a:pt x="387" y="105"/>
                      <a:pt x="386" y="106"/>
                      <a:pt x="386" y="105"/>
                    </a:cubicBezTo>
                    <a:cubicBezTo>
                      <a:pt x="386" y="106"/>
                      <a:pt x="384" y="102"/>
                      <a:pt x="384" y="102"/>
                    </a:cubicBezTo>
                    <a:cubicBezTo>
                      <a:pt x="383" y="100"/>
                      <a:pt x="382" y="99"/>
                      <a:pt x="382" y="98"/>
                    </a:cubicBezTo>
                    <a:cubicBezTo>
                      <a:pt x="381" y="96"/>
                      <a:pt x="381" y="94"/>
                      <a:pt x="379" y="97"/>
                    </a:cubicBezTo>
                    <a:cubicBezTo>
                      <a:pt x="379" y="97"/>
                      <a:pt x="378" y="101"/>
                      <a:pt x="379" y="100"/>
                    </a:cubicBezTo>
                    <a:cubicBezTo>
                      <a:pt x="375" y="101"/>
                      <a:pt x="377" y="101"/>
                      <a:pt x="378" y="104"/>
                    </a:cubicBezTo>
                    <a:cubicBezTo>
                      <a:pt x="378" y="103"/>
                      <a:pt x="377" y="103"/>
                      <a:pt x="377" y="104"/>
                    </a:cubicBezTo>
                    <a:cubicBezTo>
                      <a:pt x="376" y="104"/>
                      <a:pt x="376" y="104"/>
                      <a:pt x="375" y="105"/>
                    </a:cubicBezTo>
                    <a:cubicBezTo>
                      <a:pt x="375" y="105"/>
                      <a:pt x="377" y="106"/>
                      <a:pt x="377" y="106"/>
                    </a:cubicBezTo>
                    <a:cubicBezTo>
                      <a:pt x="376" y="107"/>
                      <a:pt x="374" y="106"/>
                      <a:pt x="374" y="107"/>
                    </a:cubicBezTo>
                    <a:cubicBezTo>
                      <a:pt x="373" y="108"/>
                      <a:pt x="375" y="110"/>
                      <a:pt x="373" y="111"/>
                    </a:cubicBezTo>
                    <a:cubicBezTo>
                      <a:pt x="374" y="111"/>
                      <a:pt x="372" y="107"/>
                      <a:pt x="370" y="109"/>
                    </a:cubicBezTo>
                    <a:cubicBezTo>
                      <a:pt x="370" y="110"/>
                      <a:pt x="366" y="113"/>
                      <a:pt x="366" y="113"/>
                    </a:cubicBezTo>
                    <a:cubicBezTo>
                      <a:pt x="365" y="113"/>
                      <a:pt x="365" y="112"/>
                      <a:pt x="365" y="111"/>
                    </a:cubicBezTo>
                    <a:cubicBezTo>
                      <a:pt x="364" y="111"/>
                      <a:pt x="364" y="112"/>
                      <a:pt x="364" y="112"/>
                    </a:cubicBezTo>
                    <a:cubicBezTo>
                      <a:pt x="363" y="111"/>
                      <a:pt x="364" y="111"/>
                      <a:pt x="364" y="110"/>
                    </a:cubicBezTo>
                    <a:cubicBezTo>
                      <a:pt x="364" y="111"/>
                      <a:pt x="357" y="116"/>
                      <a:pt x="357" y="115"/>
                    </a:cubicBezTo>
                    <a:cubicBezTo>
                      <a:pt x="356" y="114"/>
                      <a:pt x="360" y="113"/>
                      <a:pt x="361" y="113"/>
                    </a:cubicBezTo>
                    <a:cubicBezTo>
                      <a:pt x="363" y="111"/>
                      <a:pt x="363" y="110"/>
                      <a:pt x="362" y="108"/>
                    </a:cubicBezTo>
                    <a:cubicBezTo>
                      <a:pt x="361" y="107"/>
                      <a:pt x="358" y="107"/>
                      <a:pt x="357" y="107"/>
                    </a:cubicBezTo>
                    <a:cubicBezTo>
                      <a:pt x="356" y="107"/>
                      <a:pt x="356" y="108"/>
                      <a:pt x="356" y="108"/>
                    </a:cubicBezTo>
                    <a:cubicBezTo>
                      <a:pt x="355" y="110"/>
                      <a:pt x="353" y="108"/>
                      <a:pt x="352" y="108"/>
                    </a:cubicBezTo>
                    <a:cubicBezTo>
                      <a:pt x="353" y="108"/>
                      <a:pt x="355" y="106"/>
                      <a:pt x="355" y="106"/>
                    </a:cubicBezTo>
                    <a:cubicBezTo>
                      <a:pt x="355" y="106"/>
                      <a:pt x="356" y="107"/>
                      <a:pt x="356" y="107"/>
                    </a:cubicBezTo>
                    <a:cubicBezTo>
                      <a:pt x="355" y="107"/>
                      <a:pt x="357" y="105"/>
                      <a:pt x="357" y="105"/>
                    </a:cubicBezTo>
                    <a:cubicBezTo>
                      <a:pt x="358" y="103"/>
                      <a:pt x="356" y="104"/>
                      <a:pt x="355" y="103"/>
                    </a:cubicBezTo>
                    <a:cubicBezTo>
                      <a:pt x="355" y="103"/>
                      <a:pt x="356" y="98"/>
                      <a:pt x="354" y="99"/>
                    </a:cubicBezTo>
                    <a:cubicBezTo>
                      <a:pt x="355" y="98"/>
                      <a:pt x="356" y="98"/>
                      <a:pt x="355" y="96"/>
                    </a:cubicBezTo>
                    <a:cubicBezTo>
                      <a:pt x="353" y="95"/>
                      <a:pt x="357" y="94"/>
                      <a:pt x="356" y="92"/>
                    </a:cubicBezTo>
                    <a:cubicBezTo>
                      <a:pt x="356" y="91"/>
                      <a:pt x="354" y="93"/>
                      <a:pt x="353" y="92"/>
                    </a:cubicBezTo>
                    <a:cubicBezTo>
                      <a:pt x="352" y="91"/>
                      <a:pt x="350" y="91"/>
                      <a:pt x="349" y="91"/>
                    </a:cubicBezTo>
                    <a:cubicBezTo>
                      <a:pt x="347" y="90"/>
                      <a:pt x="346" y="90"/>
                      <a:pt x="345" y="88"/>
                    </a:cubicBezTo>
                    <a:cubicBezTo>
                      <a:pt x="345" y="86"/>
                      <a:pt x="342" y="87"/>
                      <a:pt x="342" y="85"/>
                    </a:cubicBezTo>
                    <a:cubicBezTo>
                      <a:pt x="342" y="84"/>
                      <a:pt x="340" y="85"/>
                      <a:pt x="340" y="85"/>
                    </a:cubicBezTo>
                    <a:cubicBezTo>
                      <a:pt x="341" y="83"/>
                      <a:pt x="339" y="83"/>
                      <a:pt x="338" y="82"/>
                    </a:cubicBezTo>
                    <a:cubicBezTo>
                      <a:pt x="336" y="81"/>
                      <a:pt x="336" y="80"/>
                      <a:pt x="334" y="81"/>
                    </a:cubicBezTo>
                    <a:cubicBezTo>
                      <a:pt x="332" y="82"/>
                      <a:pt x="331" y="83"/>
                      <a:pt x="329" y="82"/>
                    </a:cubicBezTo>
                    <a:cubicBezTo>
                      <a:pt x="327" y="81"/>
                      <a:pt x="326" y="83"/>
                      <a:pt x="324" y="82"/>
                    </a:cubicBezTo>
                    <a:cubicBezTo>
                      <a:pt x="322" y="80"/>
                      <a:pt x="320" y="80"/>
                      <a:pt x="318" y="80"/>
                    </a:cubicBezTo>
                    <a:cubicBezTo>
                      <a:pt x="316" y="80"/>
                      <a:pt x="314" y="80"/>
                      <a:pt x="313" y="82"/>
                    </a:cubicBezTo>
                    <a:cubicBezTo>
                      <a:pt x="312" y="84"/>
                      <a:pt x="315" y="85"/>
                      <a:pt x="315" y="86"/>
                    </a:cubicBezTo>
                    <a:cubicBezTo>
                      <a:pt x="316" y="87"/>
                      <a:pt x="315" y="90"/>
                      <a:pt x="314" y="91"/>
                    </a:cubicBezTo>
                    <a:cubicBezTo>
                      <a:pt x="314" y="92"/>
                      <a:pt x="314" y="91"/>
                      <a:pt x="313" y="92"/>
                    </a:cubicBezTo>
                    <a:cubicBezTo>
                      <a:pt x="313" y="92"/>
                      <a:pt x="315" y="94"/>
                      <a:pt x="315" y="94"/>
                    </a:cubicBezTo>
                    <a:cubicBezTo>
                      <a:pt x="315" y="96"/>
                      <a:pt x="316" y="98"/>
                      <a:pt x="316" y="99"/>
                    </a:cubicBezTo>
                    <a:cubicBezTo>
                      <a:pt x="316" y="100"/>
                      <a:pt x="316" y="100"/>
                      <a:pt x="316" y="101"/>
                    </a:cubicBezTo>
                    <a:cubicBezTo>
                      <a:pt x="316" y="102"/>
                      <a:pt x="315" y="101"/>
                      <a:pt x="315" y="101"/>
                    </a:cubicBezTo>
                    <a:cubicBezTo>
                      <a:pt x="314" y="102"/>
                      <a:pt x="314" y="104"/>
                      <a:pt x="314" y="104"/>
                    </a:cubicBezTo>
                    <a:cubicBezTo>
                      <a:pt x="313" y="105"/>
                      <a:pt x="312" y="106"/>
                      <a:pt x="312" y="107"/>
                    </a:cubicBezTo>
                    <a:cubicBezTo>
                      <a:pt x="311" y="109"/>
                      <a:pt x="311" y="109"/>
                      <a:pt x="312" y="110"/>
                    </a:cubicBezTo>
                    <a:cubicBezTo>
                      <a:pt x="315" y="112"/>
                      <a:pt x="318" y="114"/>
                      <a:pt x="320" y="116"/>
                    </a:cubicBezTo>
                    <a:cubicBezTo>
                      <a:pt x="321" y="119"/>
                      <a:pt x="322" y="124"/>
                      <a:pt x="321" y="127"/>
                    </a:cubicBezTo>
                    <a:cubicBezTo>
                      <a:pt x="319" y="131"/>
                      <a:pt x="313" y="133"/>
                      <a:pt x="310" y="135"/>
                    </a:cubicBezTo>
                    <a:cubicBezTo>
                      <a:pt x="309" y="136"/>
                      <a:pt x="308" y="136"/>
                      <a:pt x="307" y="137"/>
                    </a:cubicBezTo>
                    <a:cubicBezTo>
                      <a:pt x="304" y="138"/>
                      <a:pt x="308" y="141"/>
                      <a:pt x="308" y="143"/>
                    </a:cubicBezTo>
                    <a:cubicBezTo>
                      <a:pt x="308" y="143"/>
                      <a:pt x="309" y="145"/>
                      <a:pt x="309" y="146"/>
                    </a:cubicBezTo>
                    <a:cubicBezTo>
                      <a:pt x="309" y="148"/>
                      <a:pt x="309" y="149"/>
                      <a:pt x="310" y="151"/>
                    </a:cubicBezTo>
                    <a:cubicBezTo>
                      <a:pt x="311" y="153"/>
                      <a:pt x="311" y="154"/>
                      <a:pt x="309" y="156"/>
                    </a:cubicBezTo>
                    <a:cubicBezTo>
                      <a:pt x="309" y="156"/>
                      <a:pt x="310" y="160"/>
                      <a:pt x="309" y="161"/>
                    </a:cubicBezTo>
                    <a:cubicBezTo>
                      <a:pt x="308" y="161"/>
                      <a:pt x="307" y="157"/>
                      <a:pt x="306" y="159"/>
                    </a:cubicBezTo>
                    <a:cubicBezTo>
                      <a:pt x="305" y="161"/>
                      <a:pt x="307" y="164"/>
                      <a:pt x="307" y="164"/>
                    </a:cubicBezTo>
                    <a:cubicBezTo>
                      <a:pt x="307" y="163"/>
                      <a:pt x="301" y="158"/>
                      <a:pt x="298" y="161"/>
                    </a:cubicBezTo>
                    <a:cubicBezTo>
                      <a:pt x="299" y="160"/>
                      <a:pt x="302" y="159"/>
                      <a:pt x="300" y="157"/>
                    </a:cubicBezTo>
                    <a:cubicBezTo>
                      <a:pt x="299" y="156"/>
                      <a:pt x="298" y="155"/>
                      <a:pt x="297" y="155"/>
                    </a:cubicBezTo>
                    <a:cubicBezTo>
                      <a:pt x="297" y="154"/>
                      <a:pt x="295" y="154"/>
                      <a:pt x="294" y="154"/>
                    </a:cubicBezTo>
                    <a:cubicBezTo>
                      <a:pt x="294" y="153"/>
                      <a:pt x="295" y="153"/>
                      <a:pt x="294" y="151"/>
                    </a:cubicBezTo>
                    <a:cubicBezTo>
                      <a:pt x="293" y="150"/>
                      <a:pt x="292" y="148"/>
                      <a:pt x="293" y="146"/>
                    </a:cubicBezTo>
                    <a:cubicBezTo>
                      <a:pt x="294" y="143"/>
                      <a:pt x="291" y="142"/>
                      <a:pt x="291" y="140"/>
                    </a:cubicBezTo>
                    <a:cubicBezTo>
                      <a:pt x="291" y="138"/>
                      <a:pt x="293" y="137"/>
                      <a:pt x="292" y="135"/>
                    </a:cubicBezTo>
                    <a:cubicBezTo>
                      <a:pt x="290" y="133"/>
                      <a:pt x="286" y="133"/>
                      <a:pt x="283" y="133"/>
                    </a:cubicBezTo>
                    <a:cubicBezTo>
                      <a:pt x="282" y="133"/>
                      <a:pt x="281" y="133"/>
                      <a:pt x="279" y="133"/>
                    </a:cubicBezTo>
                    <a:cubicBezTo>
                      <a:pt x="279" y="133"/>
                      <a:pt x="277" y="135"/>
                      <a:pt x="277" y="135"/>
                    </a:cubicBezTo>
                    <a:cubicBezTo>
                      <a:pt x="277" y="134"/>
                      <a:pt x="278" y="134"/>
                      <a:pt x="277" y="133"/>
                    </a:cubicBezTo>
                    <a:cubicBezTo>
                      <a:pt x="277" y="132"/>
                      <a:pt x="276" y="131"/>
                      <a:pt x="275" y="131"/>
                    </a:cubicBezTo>
                    <a:cubicBezTo>
                      <a:pt x="273" y="130"/>
                      <a:pt x="271" y="130"/>
                      <a:pt x="269" y="129"/>
                    </a:cubicBezTo>
                    <a:cubicBezTo>
                      <a:pt x="266" y="128"/>
                      <a:pt x="264" y="125"/>
                      <a:pt x="261" y="123"/>
                    </a:cubicBezTo>
                    <a:cubicBezTo>
                      <a:pt x="259" y="122"/>
                      <a:pt x="257" y="121"/>
                      <a:pt x="256" y="121"/>
                    </a:cubicBezTo>
                    <a:cubicBezTo>
                      <a:pt x="254" y="121"/>
                      <a:pt x="252" y="119"/>
                      <a:pt x="250" y="119"/>
                    </a:cubicBezTo>
                    <a:cubicBezTo>
                      <a:pt x="249" y="119"/>
                      <a:pt x="240" y="121"/>
                      <a:pt x="240" y="121"/>
                    </a:cubicBezTo>
                    <a:cubicBezTo>
                      <a:pt x="240" y="120"/>
                      <a:pt x="241" y="120"/>
                      <a:pt x="242" y="119"/>
                    </a:cubicBezTo>
                    <a:cubicBezTo>
                      <a:pt x="242" y="118"/>
                      <a:pt x="241" y="117"/>
                      <a:pt x="241" y="117"/>
                    </a:cubicBezTo>
                    <a:cubicBezTo>
                      <a:pt x="240" y="114"/>
                      <a:pt x="239" y="112"/>
                      <a:pt x="238" y="110"/>
                    </a:cubicBezTo>
                    <a:cubicBezTo>
                      <a:pt x="237" y="108"/>
                      <a:pt x="236" y="108"/>
                      <a:pt x="234" y="108"/>
                    </a:cubicBezTo>
                    <a:cubicBezTo>
                      <a:pt x="231" y="108"/>
                      <a:pt x="230" y="108"/>
                      <a:pt x="230" y="105"/>
                    </a:cubicBezTo>
                    <a:cubicBezTo>
                      <a:pt x="231" y="103"/>
                      <a:pt x="230" y="100"/>
                      <a:pt x="230" y="98"/>
                    </a:cubicBezTo>
                    <a:cubicBezTo>
                      <a:pt x="231" y="95"/>
                      <a:pt x="233" y="93"/>
                      <a:pt x="234" y="90"/>
                    </a:cubicBezTo>
                    <a:cubicBezTo>
                      <a:pt x="235" y="88"/>
                      <a:pt x="235" y="87"/>
                      <a:pt x="237" y="86"/>
                    </a:cubicBezTo>
                    <a:cubicBezTo>
                      <a:pt x="238" y="86"/>
                      <a:pt x="237" y="85"/>
                      <a:pt x="237" y="84"/>
                    </a:cubicBezTo>
                    <a:cubicBezTo>
                      <a:pt x="238" y="84"/>
                      <a:pt x="240" y="82"/>
                      <a:pt x="240" y="82"/>
                    </a:cubicBezTo>
                    <a:cubicBezTo>
                      <a:pt x="240" y="82"/>
                      <a:pt x="240" y="82"/>
                      <a:pt x="239" y="81"/>
                    </a:cubicBezTo>
                    <a:cubicBezTo>
                      <a:pt x="239" y="81"/>
                      <a:pt x="240" y="81"/>
                      <a:pt x="240" y="81"/>
                    </a:cubicBezTo>
                    <a:cubicBezTo>
                      <a:pt x="240" y="79"/>
                      <a:pt x="242" y="80"/>
                      <a:pt x="243" y="80"/>
                    </a:cubicBezTo>
                    <a:cubicBezTo>
                      <a:pt x="244" y="80"/>
                      <a:pt x="244" y="79"/>
                      <a:pt x="244" y="79"/>
                    </a:cubicBezTo>
                    <a:cubicBezTo>
                      <a:pt x="245" y="77"/>
                      <a:pt x="243" y="78"/>
                      <a:pt x="242" y="77"/>
                    </a:cubicBezTo>
                    <a:cubicBezTo>
                      <a:pt x="242" y="77"/>
                      <a:pt x="244" y="77"/>
                      <a:pt x="244" y="77"/>
                    </a:cubicBezTo>
                    <a:cubicBezTo>
                      <a:pt x="245" y="76"/>
                      <a:pt x="246" y="77"/>
                      <a:pt x="246" y="77"/>
                    </a:cubicBezTo>
                    <a:cubicBezTo>
                      <a:pt x="248" y="79"/>
                      <a:pt x="248" y="77"/>
                      <a:pt x="250" y="76"/>
                    </a:cubicBezTo>
                    <a:cubicBezTo>
                      <a:pt x="252" y="74"/>
                      <a:pt x="248" y="72"/>
                      <a:pt x="246" y="71"/>
                    </a:cubicBezTo>
                    <a:cubicBezTo>
                      <a:pt x="245" y="71"/>
                      <a:pt x="241" y="72"/>
                      <a:pt x="241" y="72"/>
                    </a:cubicBezTo>
                    <a:cubicBezTo>
                      <a:pt x="240" y="70"/>
                      <a:pt x="243" y="70"/>
                      <a:pt x="240" y="69"/>
                    </a:cubicBezTo>
                    <a:cubicBezTo>
                      <a:pt x="239" y="69"/>
                      <a:pt x="234" y="69"/>
                      <a:pt x="234" y="68"/>
                    </a:cubicBezTo>
                    <a:cubicBezTo>
                      <a:pt x="234" y="67"/>
                      <a:pt x="236" y="67"/>
                      <a:pt x="236" y="67"/>
                    </a:cubicBezTo>
                    <a:cubicBezTo>
                      <a:pt x="237" y="66"/>
                      <a:pt x="237" y="67"/>
                      <a:pt x="238" y="67"/>
                    </a:cubicBezTo>
                    <a:cubicBezTo>
                      <a:pt x="237" y="68"/>
                      <a:pt x="240" y="68"/>
                      <a:pt x="240" y="68"/>
                    </a:cubicBezTo>
                    <a:cubicBezTo>
                      <a:pt x="242" y="68"/>
                      <a:pt x="245" y="70"/>
                      <a:pt x="246" y="70"/>
                    </a:cubicBezTo>
                    <a:cubicBezTo>
                      <a:pt x="247" y="70"/>
                      <a:pt x="248" y="71"/>
                      <a:pt x="249" y="71"/>
                    </a:cubicBezTo>
                    <a:cubicBezTo>
                      <a:pt x="251" y="72"/>
                      <a:pt x="250" y="71"/>
                      <a:pt x="251" y="71"/>
                    </a:cubicBezTo>
                    <a:cubicBezTo>
                      <a:pt x="252" y="71"/>
                      <a:pt x="255" y="71"/>
                      <a:pt x="254" y="70"/>
                    </a:cubicBezTo>
                    <a:cubicBezTo>
                      <a:pt x="253" y="69"/>
                      <a:pt x="254" y="67"/>
                      <a:pt x="255" y="66"/>
                    </a:cubicBezTo>
                    <a:cubicBezTo>
                      <a:pt x="255" y="67"/>
                      <a:pt x="258" y="68"/>
                      <a:pt x="258" y="68"/>
                    </a:cubicBezTo>
                    <a:cubicBezTo>
                      <a:pt x="260" y="68"/>
                      <a:pt x="261" y="68"/>
                      <a:pt x="263" y="67"/>
                    </a:cubicBezTo>
                    <a:cubicBezTo>
                      <a:pt x="264" y="66"/>
                      <a:pt x="265" y="64"/>
                      <a:pt x="266" y="63"/>
                    </a:cubicBezTo>
                    <a:cubicBezTo>
                      <a:pt x="267" y="62"/>
                      <a:pt x="269" y="61"/>
                      <a:pt x="268" y="59"/>
                    </a:cubicBezTo>
                    <a:cubicBezTo>
                      <a:pt x="267" y="57"/>
                      <a:pt x="264" y="58"/>
                      <a:pt x="263" y="58"/>
                    </a:cubicBezTo>
                    <a:cubicBezTo>
                      <a:pt x="260" y="58"/>
                      <a:pt x="258" y="57"/>
                      <a:pt x="256" y="56"/>
                    </a:cubicBezTo>
                    <a:cubicBezTo>
                      <a:pt x="255" y="55"/>
                      <a:pt x="254" y="54"/>
                      <a:pt x="252" y="53"/>
                    </a:cubicBezTo>
                    <a:cubicBezTo>
                      <a:pt x="252" y="53"/>
                      <a:pt x="247" y="53"/>
                      <a:pt x="247" y="53"/>
                    </a:cubicBezTo>
                    <a:cubicBezTo>
                      <a:pt x="247" y="52"/>
                      <a:pt x="252" y="53"/>
                      <a:pt x="253" y="53"/>
                    </a:cubicBezTo>
                    <a:cubicBezTo>
                      <a:pt x="255" y="53"/>
                      <a:pt x="255" y="52"/>
                      <a:pt x="257" y="53"/>
                    </a:cubicBezTo>
                    <a:cubicBezTo>
                      <a:pt x="261" y="55"/>
                      <a:pt x="265" y="59"/>
                      <a:pt x="269" y="56"/>
                    </a:cubicBezTo>
                    <a:cubicBezTo>
                      <a:pt x="271" y="54"/>
                      <a:pt x="272" y="53"/>
                      <a:pt x="273" y="51"/>
                    </a:cubicBezTo>
                    <a:cubicBezTo>
                      <a:pt x="274" y="50"/>
                      <a:pt x="268" y="49"/>
                      <a:pt x="271" y="47"/>
                    </a:cubicBezTo>
                    <a:cubicBezTo>
                      <a:pt x="272" y="47"/>
                      <a:pt x="275" y="47"/>
                      <a:pt x="276" y="48"/>
                    </a:cubicBezTo>
                    <a:cubicBezTo>
                      <a:pt x="279" y="48"/>
                      <a:pt x="279" y="50"/>
                      <a:pt x="282" y="48"/>
                    </a:cubicBezTo>
                    <a:cubicBezTo>
                      <a:pt x="282" y="48"/>
                      <a:pt x="285" y="49"/>
                      <a:pt x="284" y="47"/>
                    </a:cubicBezTo>
                    <a:cubicBezTo>
                      <a:pt x="283" y="46"/>
                      <a:pt x="279" y="44"/>
                      <a:pt x="278" y="44"/>
                    </a:cubicBezTo>
                    <a:cubicBezTo>
                      <a:pt x="280" y="43"/>
                      <a:pt x="282" y="45"/>
                      <a:pt x="284" y="45"/>
                    </a:cubicBezTo>
                    <a:cubicBezTo>
                      <a:pt x="285" y="45"/>
                      <a:pt x="287" y="50"/>
                      <a:pt x="289" y="49"/>
                    </a:cubicBezTo>
                    <a:cubicBezTo>
                      <a:pt x="289" y="49"/>
                      <a:pt x="288" y="48"/>
                      <a:pt x="288" y="48"/>
                    </a:cubicBezTo>
                    <a:cubicBezTo>
                      <a:pt x="289" y="47"/>
                      <a:pt x="290" y="47"/>
                      <a:pt x="292" y="46"/>
                    </a:cubicBezTo>
                    <a:cubicBezTo>
                      <a:pt x="293" y="45"/>
                      <a:pt x="296" y="42"/>
                      <a:pt x="297" y="41"/>
                    </a:cubicBezTo>
                    <a:cubicBezTo>
                      <a:pt x="297" y="38"/>
                      <a:pt x="295" y="38"/>
                      <a:pt x="293" y="36"/>
                    </a:cubicBezTo>
                    <a:cubicBezTo>
                      <a:pt x="293" y="36"/>
                      <a:pt x="290" y="30"/>
                      <a:pt x="290" y="31"/>
                    </a:cubicBezTo>
                    <a:cubicBezTo>
                      <a:pt x="291" y="30"/>
                      <a:pt x="295" y="30"/>
                      <a:pt x="296" y="30"/>
                    </a:cubicBezTo>
                    <a:cubicBezTo>
                      <a:pt x="299" y="29"/>
                      <a:pt x="294" y="28"/>
                      <a:pt x="294" y="27"/>
                    </a:cubicBezTo>
                    <a:cubicBezTo>
                      <a:pt x="293" y="26"/>
                      <a:pt x="297" y="26"/>
                      <a:pt x="297" y="25"/>
                    </a:cubicBezTo>
                    <a:cubicBezTo>
                      <a:pt x="297" y="25"/>
                      <a:pt x="287" y="21"/>
                      <a:pt x="287" y="21"/>
                    </a:cubicBezTo>
                    <a:cubicBezTo>
                      <a:pt x="288" y="21"/>
                      <a:pt x="290" y="20"/>
                      <a:pt x="291" y="20"/>
                    </a:cubicBezTo>
                    <a:cubicBezTo>
                      <a:pt x="288" y="20"/>
                      <a:pt x="285" y="19"/>
                      <a:pt x="282" y="19"/>
                    </a:cubicBezTo>
                    <a:cubicBezTo>
                      <a:pt x="280" y="19"/>
                      <a:pt x="277" y="20"/>
                      <a:pt x="276" y="19"/>
                    </a:cubicBezTo>
                    <a:cubicBezTo>
                      <a:pt x="278" y="20"/>
                      <a:pt x="275" y="21"/>
                      <a:pt x="276" y="23"/>
                    </a:cubicBezTo>
                    <a:cubicBezTo>
                      <a:pt x="277" y="24"/>
                      <a:pt x="280" y="25"/>
                      <a:pt x="280" y="26"/>
                    </a:cubicBezTo>
                    <a:cubicBezTo>
                      <a:pt x="280" y="26"/>
                      <a:pt x="278" y="27"/>
                      <a:pt x="278" y="27"/>
                    </a:cubicBezTo>
                    <a:cubicBezTo>
                      <a:pt x="278" y="27"/>
                      <a:pt x="280" y="28"/>
                      <a:pt x="279" y="28"/>
                    </a:cubicBezTo>
                    <a:cubicBezTo>
                      <a:pt x="277" y="29"/>
                      <a:pt x="276" y="27"/>
                      <a:pt x="275" y="31"/>
                    </a:cubicBezTo>
                    <a:cubicBezTo>
                      <a:pt x="274" y="33"/>
                      <a:pt x="274" y="35"/>
                      <a:pt x="273" y="37"/>
                    </a:cubicBezTo>
                    <a:cubicBezTo>
                      <a:pt x="272" y="37"/>
                      <a:pt x="271" y="38"/>
                      <a:pt x="271" y="39"/>
                    </a:cubicBezTo>
                    <a:cubicBezTo>
                      <a:pt x="271" y="40"/>
                      <a:pt x="270" y="40"/>
                      <a:pt x="270" y="41"/>
                    </a:cubicBezTo>
                    <a:cubicBezTo>
                      <a:pt x="267" y="42"/>
                      <a:pt x="268" y="43"/>
                      <a:pt x="266" y="40"/>
                    </a:cubicBezTo>
                    <a:cubicBezTo>
                      <a:pt x="265" y="39"/>
                      <a:pt x="262" y="37"/>
                      <a:pt x="262" y="35"/>
                    </a:cubicBezTo>
                    <a:cubicBezTo>
                      <a:pt x="262" y="35"/>
                      <a:pt x="262" y="32"/>
                      <a:pt x="263" y="32"/>
                    </a:cubicBezTo>
                    <a:cubicBezTo>
                      <a:pt x="263" y="32"/>
                      <a:pt x="265" y="33"/>
                      <a:pt x="265" y="31"/>
                    </a:cubicBezTo>
                    <a:cubicBezTo>
                      <a:pt x="264" y="29"/>
                      <a:pt x="264" y="28"/>
                      <a:pt x="262" y="26"/>
                    </a:cubicBezTo>
                    <a:cubicBezTo>
                      <a:pt x="260" y="25"/>
                      <a:pt x="258" y="23"/>
                      <a:pt x="256" y="25"/>
                    </a:cubicBezTo>
                    <a:cubicBezTo>
                      <a:pt x="255" y="26"/>
                      <a:pt x="255" y="28"/>
                      <a:pt x="255" y="30"/>
                    </a:cubicBezTo>
                    <a:cubicBezTo>
                      <a:pt x="255" y="31"/>
                      <a:pt x="251" y="31"/>
                      <a:pt x="251" y="30"/>
                    </a:cubicBezTo>
                    <a:cubicBezTo>
                      <a:pt x="251" y="29"/>
                      <a:pt x="251" y="26"/>
                      <a:pt x="250" y="25"/>
                    </a:cubicBezTo>
                    <a:cubicBezTo>
                      <a:pt x="246" y="22"/>
                      <a:pt x="251" y="25"/>
                      <a:pt x="251" y="24"/>
                    </a:cubicBezTo>
                    <a:cubicBezTo>
                      <a:pt x="252" y="24"/>
                      <a:pt x="253" y="23"/>
                      <a:pt x="252" y="23"/>
                    </a:cubicBezTo>
                    <a:cubicBezTo>
                      <a:pt x="252" y="22"/>
                      <a:pt x="251" y="21"/>
                      <a:pt x="250" y="22"/>
                    </a:cubicBezTo>
                    <a:cubicBezTo>
                      <a:pt x="249" y="23"/>
                      <a:pt x="249" y="21"/>
                      <a:pt x="248" y="21"/>
                    </a:cubicBezTo>
                    <a:cubicBezTo>
                      <a:pt x="247" y="20"/>
                      <a:pt x="246" y="22"/>
                      <a:pt x="245" y="21"/>
                    </a:cubicBezTo>
                    <a:cubicBezTo>
                      <a:pt x="243" y="20"/>
                      <a:pt x="242" y="21"/>
                      <a:pt x="243" y="18"/>
                    </a:cubicBezTo>
                    <a:cubicBezTo>
                      <a:pt x="243" y="18"/>
                      <a:pt x="243" y="18"/>
                      <a:pt x="244" y="18"/>
                    </a:cubicBezTo>
                    <a:cubicBezTo>
                      <a:pt x="244" y="17"/>
                      <a:pt x="244" y="17"/>
                      <a:pt x="244" y="16"/>
                    </a:cubicBezTo>
                    <a:cubicBezTo>
                      <a:pt x="245" y="16"/>
                      <a:pt x="245" y="16"/>
                      <a:pt x="246" y="16"/>
                    </a:cubicBezTo>
                    <a:cubicBezTo>
                      <a:pt x="245" y="16"/>
                      <a:pt x="244" y="13"/>
                      <a:pt x="244" y="13"/>
                    </a:cubicBezTo>
                    <a:cubicBezTo>
                      <a:pt x="243" y="11"/>
                      <a:pt x="241" y="11"/>
                      <a:pt x="241" y="10"/>
                    </a:cubicBezTo>
                    <a:cubicBezTo>
                      <a:pt x="239" y="9"/>
                      <a:pt x="240" y="9"/>
                      <a:pt x="239" y="7"/>
                    </a:cubicBezTo>
                    <a:cubicBezTo>
                      <a:pt x="239" y="5"/>
                      <a:pt x="237" y="4"/>
                      <a:pt x="237" y="3"/>
                    </a:cubicBezTo>
                    <a:cubicBezTo>
                      <a:pt x="236" y="1"/>
                      <a:pt x="234" y="1"/>
                      <a:pt x="232" y="1"/>
                    </a:cubicBezTo>
                    <a:cubicBezTo>
                      <a:pt x="231" y="1"/>
                      <a:pt x="232" y="0"/>
                      <a:pt x="230" y="0"/>
                    </a:cubicBezTo>
                    <a:cubicBezTo>
                      <a:pt x="229" y="0"/>
                      <a:pt x="228" y="0"/>
                      <a:pt x="228" y="2"/>
                    </a:cubicBezTo>
                    <a:cubicBezTo>
                      <a:pt x="228" y="2"/>
                      <a:pt x="225" y="3"/>
                      <a:pt x="225" y="3"/>
                    </a:cubicBezTo>
                    <a:cubicBezTo>
                      <a:pt x="226" y="3"/>
                      <a:pt x="228" y="3"/>
                      <a:pt x="228" y="4"/>
                    </a:cubicBezTo>
                    <a:cubicBezTo>
                      <a:pt x="228" y="4"/>
                      <a:pt x="226" y="5"/>
                      <a:pt x="226" y="5"/>
                    </a:cubicBezTo>
                    <a:cubicBezTo>
                      <a:pt x="225" y="6"/>
                      <a:pt x="224" y="4"/>
                      <a:pt x="223" y="6"/>
                    </a:cubicBezTo>
                    <a:cubicBezTo>
                      <a:pt x="222" y="6"/>
                      <a:pt x="221" y="9"/>
                      <a:pt x="221" y="10"/>
                    </a:cubicBezTo>
                    <a:cubicBezTo>
                      <a:pt x="222" y="10"/>
                      <a:pt x="224" y="10"/>
                      <a:pt x="225" y="11"/>
                    </a:cubicBezTo>
                    <a:cubicBezTo>
                      <a:pt x="224" y="10"/>
                      <a:pt x="222" y="14"/>
                      <a:pt x="222" y="15"/>
                    </a:cubicBezTo>
                    <a:cubicBezTo>
                      <a:pt x="222" y="16"/>
                      <a:pt x="224" y="18"/>
                      <a:pt x="225" y="19"/>
                    </a:cubicBezTo>
                    <a:cubicBezTo>
                      <a:pt x="226" y="19"/>
                      <a:pt x="228" y="21"/>
                      <a:pt x="229" y="21"/>
                    </a:cubicBezTo>
                    <a:cubicBezTo>
                      <a:pt x="231" y="20"/>
                      <a:pt x="231" y="20"/>
                      <a:pt x="232" y="21"/>
                    </a:cubicBezTo>
                    <a:cubicBezTo>
                      <a:pt x="233" y="21"/>
                      <a:pt x="235" y="23"/>
                      <a:pt x="235" y="23"/>
                    </a:cubicBezTo>
                    <a:cubicBezTo>
                      <a:pt x="234" y="24"/>
                      <a:pt x="233" y="22"/>
                      <a:pt x="233" y="24"/>
                    </a:cubicBezTo>
                    <a:cubicBezTo>
                      <a:pt x="233" y="26"/>
                      <a:pt x="232" y="26"/>
                      <a:pt x="232" y="27"/>
                    </a:cubicBezTo>
                    <a:cubicBezTo>
                      <a:pt x="231" y="29"/>
                      <a:pt x="233" y="29"/>
                      <a:pt x="234" y="28"/>
                    </a:cubicBezTo>
                    <a:cubicBezTo>
                      <a:pt x="234" y="28"/>
                      <a:pt x="236" y="25"/>
                      <a:pt x="236" y="26"/>
                    </a:cubicBezTo>
                    <a:cubicBezTo>
                      <a:pt x="237" y="27"/>
                      <a:pt x="236" y="29"/>
                      <a:pt x="236" y="30"/>
                    </a:cubicBezTo>
                    <a:cubicBezTo>
                      <a:pt x="235" y="31"/>
                      <a:pt x="234" y="31"/>
                      <a:pt x="233" y="31"/>
                    </a:cubicBezTo>
                    <a:cubicBezTo>
                      <a:pt x="233" y="32"/>
                      <a:pt x="233" y="33"/>
                      <a:pt x="232" y="34"/>
                    </a:cubicBezTo>
                    <a:cubicBezTo>
                      <a:pt x="231" y="34"/>
                      <a:pt x="229" y="34"/>
                      <a:pt x="228" y="35"/>
                    </a:cubicBezTo>
                    <a:cubicBezTo>
                      <a:pt x="227" y="35"/>
                      <a:pt x="226" y="37"/>
                      <a:pt x="226" y="37"/>
                    </a:cubicBezTo>
                    <a:cubicBezTo>
                      <a:pt x="227" y="38"/>
                      <a:pt x="228" y="39"/>
                      <a:pt x="228" y="41"/>
                    </a:cubicBezTo>
                    <a:cubicBezTo>
                      <a:pt x="228" y="42"/>
                      <a:pt x="227" y="41"/>
                      <a:pt x="226" y="40"/>
                    </a:cubicBezTo>
                    <a:cubicBezTo>
                      <a:pt x="226" y="40"/>
                      <a:pt x="225" y="40"/>
                      <a:pt x="225" y="41"/>
                    </a:cubicBezTo>
                    <a:cubicBezTo>
                      <a:pt x="224" y="41"/>
                      <a:pt x="222" y="40"/>
                      <a:pt x="222" y="39"/>
                    </a:cubicBezTo>
                    <a:cubicBezTo>
                      <a:pt x="222" y="38"/>
                      <a:pt x="224" y="35"/>
                      <a:pt x="224" y="34"/>
                    </a:cubicBezTo>
                    <a:cubicBezTo>
                      <a:pt x="225" y="32"/>
                      <a:pt x="222" y="34"/>
                      <a:pt x="222" y="34"/>
                    </a:cubicBezTo>
                    <a:cubicBezTo>
                      <a:pt x="221" y="34"/>
                      <a:pt x="218" y="32"/>
                      <a:pt x="217" y="31"/>
                    </a:cubicBezTo>
                    <a:cubicBezTo>
                      <a:pt x="215" y="30"/>
                      <a:pt x="216" y="32"/>
                      <a:pt x="214" y="32"/>
                    </a:cubicBezTo>
                    <a:cubicBezTo>
                      <a:pt x="213" y="32"/>
                      <a:pt x="210" y="31"/>
                      <a:pt x="212" y="33"/>
                    </a:cubicBezTo>
                    <a:cubicBezTo>
                      <a:pt x="213" y="34"/>
                      <a:pt x="213" y="35"/>
                      <a:pt x="215" y="35"/>
                    </a:cubicBezTo>
                    <a:cubicBezTo>
                      <a:pt x="216" y="35"/>
                      <a:pt x="218" y="35"/>
                      <a:pt x="218" y="37"/>
                    </a:cubicBezTo>
                    <a:cubicBezTo>
                      <a:pt x="220" y="41"/>
                      <a:pt x="214" y="36"/>
                      <a:pt x="213" y="35"/>
                    </a:cubicBezTo>
                    <a:cubicBezTo>
                      <a:pt x="211" y="35"/>
                      <a:pt x="211" y="37"/>
                      <a:pt x="209" y="37"/>
                    </a:cubicBezTo>
                    <a:cubicBezTo>
                      <a:pt x="207" y="37"/>
                      <a:pt x="206" y="36"/>
                      <a:pt x="204" y="36"/>
                    </a:cubicBezTo>
                    <a:cubicBezTo>
                      <a:pt x="200" y="37"/>
                      <a:pt x="197" y="37"/>
                      <a:pt x="193" y="37"/>
                    </a:cubicBezTo>
                    <a:cubicBezTo>
                      <a:pt x="190" y="36"/>
                      <a:pt x="186" y="34"/>
                      <a:pt x="182" y="33"/>
                    </a:cubicBezTo>
                    <a:cubicBezTo>
                      <a:pt x="181" y="33"/>
                      <a:pt x="179" y="33"/>
                      <a:pt x="178" y="32"/>
                    </a:cubicBezTo>
                    <a:cubicBezTo>
                      <a:pt x="177" y="30"/>
                      <a:pt x="177" y="28"/>
                      <a:pt x="176" y="28"/>
                    </a:cubicBezTo>
                    <a:cubicBezTo>
                      <a:pt x="174" y="27"/>
                      <a:pt x="172" y="28"/>
                      <a:pt x="171" y="28"/>
                    </a:cubicBezTo>
                    <a:cubicBezTo>
                      <a:pt x="168" y="29"/>
                      <a:pt x="166" y="29"/>
                      <a:pt x="164" y="29"/>
                    </a:cubicBezTo>
                    <a:cubicBezTo>
                      <a:pt x="163" y="30"/>
                      <a:pt x="161" y="31"/>
                      <a:pt x="161" y="32"/>
                    </a:cubicBezTo>
                    <a:cubicBezTo>
                      <a:pt x="161" y="32"/>
                      <a:pt x="165" y="34"/>
                      <a:pt x="166" y="34"/>
                    </a:cubicBezTo>
                    <a:cubicBezTo>
                      <a:pt x="166" y="34"/>
                      <a:pt x="165" y="31"/>
                      <a:pt x="167" y="32"/>
                    </a:cubicBezTo>
                    <a:cubicBezTo>
                      <a:pt x="168" y="32"/>
                      <a:pt x="168" y="33"/>
                      <a:pt x="169" y="32"/>
                    </a:cubicBezTo>
                    <a:cubicBezTo>
                      <a:pt x="170" y="32"/>
                      <a:pt x="176" y="28"/>
                      <a:pt x="176" y="30"/>
                    </a:cubicBezTo>
                    <a:cubicBezTo>
                      <a:pt x="176" y="31"/>
                      <a:pt x="173" y="32"/>
                      <a:pt x="172" y="33"/>
                    </a:cubicBezTo>
                    <a:cubicBezTo>
                      <a:pt x="171" y="34"/>
                      <a:pt x="169" y="34"/>
                      <a:pt x="167" y="34"/>
                    </a:cubicBezTo>
                    <a:cubicBezTo>
                      <a:pt x="166" y="35"/>
                      <a:pt x="163" y="37"/>
                      <a:pt x="165" y="38"/>
                    </a:cubicBezTo>
                    <a:cubicBezTo>
                      <a:pt x="167" y="38"/>
                      <a:pt x="167" y="39"/>
                      <a:pt x="166" y="41"/>
                    </a:cubicBezTo>
                    <a:cubicBezTo>
                      <a:pt x="166" y="42"/>
                      <a:pt x="168" y="42"/>
                      <a:pt x="168" y="43"/>
                    </a:cubicBezTo>
                    <a:cubicBezTo>
                      <a:pt x="169" y="44"/>
                      <a:pt x="169" y="46"/>
                      <a:pt x="167" y="44"/>
                    </a:cubicBezTo>
                    <a:cubicBezTo>
                      <a:pt x="165" y="42"/>
                      <a:pt x="167" y="46"/>
                      <a:pt x="166" y="45"/>
                    </a:cubicBezTo>
                    <a:cubicBezTo>
                      <a:pt x="165" y="45"/>
                      <a:pt x="163" y="42"/>
                      <a:pt x="162" y="43"/>
                    </a:cubicBezTo>
                    <a:cubicBezTo>
                      <a:pt x="164" y="42"/>
                      <a:pt x="167" y="43"/>
                      <a:pt x="164" y="41"/>
                    </a:cubicBezTo>
                    <a:cubicBezTo>
                      <a:pt x="165" y="41"/>
                      <a:pt x="166" y="40"/>
                      <a:pt x="164" y="39"/>
                    </a:cubicBezTo>
                    <a:cubicBezTo>
                      <a:pt x="166" y="40"/>
                      <a:pt x="161" y="40"/>
                      <a:pt x="162" y="40"/>
                    </a:cubicBezTo>
                    <a:cubicBezTo>
                      <a:pt x="162" y="39"/>
                      <a:pt x="162" y="39"/>
                      <a:pt x="163" y="39"/>
                    </a:cubicBezTo>
                    <a:cubicBezTo>
                      <a:pt x="163" y="38"/>
                      <a:pt x="160" y="40"/>
                      <a:pt x="160" y="40"/>
                    </a:cubicBezTo>
                    <a:cubicBezTo>
                      <a:pt x="159" y="40"/>
                      <a:pt x="160" y="38"/>
                      <a:pt x="159" y="37"/>
                    </a:cubicBezTo>
                    <a:cubicBezTo>
                      <a:pt x="159" y="37"/>
                      <a:pt x="157" y="37"/>
                      <a:pt x="157" y="37"/>
                    </a:cubicBezTo>
                    <a:cubicBezTo>
                      <a:pt x="155" y="37"/>
                      <a:pt x="155" y="34"/>
                      <a:pt x="153" y="35"/>
                    </a:cubicBezTo>
                    <a:cubicBezTo>
                      <a:pt x="151" y="37"/>
                      <a:pt x="150" y="37"/>
                      <a:pt x="147" y="37"/>
                    </a:cubicBezTo>
                    <a:cubicBezTo>
                      <a:pt x="143" y="37"/>
                      <a:pt x="140" y="37"/>
                      <a:pt x="136" y="37"/>
                    </a:cubicBezTo>
                    <a:cubicBezTo>
                      <a:pt x="135" y="37"/>
                      <a:pt x="128" y="37"/>
                      <a:pt x="128" y="36"/>
                    </a:cubicBezTo>
                    <a:cubicBezTo>
                      <a:pt x="127" y="36"/>
                      <a:pt x="130" y="34"/>
                      <a:pt x="131" y="33"/>
                    </a:cubicBezTo>
                    <a:cubicBezTo>
                      <a:pt x="132" y="32"/>
                      <a:pt x="133" y="33"/>
                      <a:pt x="135" y="33"/>
                    </a:cubicBezTo>
                    <a:cubicBezTo>
                      <a:pt x="136" y="32"/>
                      <a:pt x="133" y="30"/>
                      <a:pt x="133" y="30"/>
                    </a:cubicBezTo>
                    <a:cubicBezTo>
                      <a:pt x="131" y="28"/>
                      <a:pt x="130" y="28"/>
                      <a:pt x="128" y="27"/>
                    </a:cubicBezTo>
                    <a:cubicBezTo>
                      <a:pt x="127" y="27"/>
                      <a:pt x="126" y="26"/>
                      <a:pt x="125" y="27"/>
                    </a:cubicBezTo>
                    <a:cubicBezTo>
                      <a:pt x="124" y="28"/>
                      <a:pt x="123" y="29"/>
                      <a:pt x="122" y="28"/>
                    </a:cubicBezTo>
                    <a:cubicBezTo>
                      <a:pt x="119" y="26"/>
                      <a:pt x="116" y="26"/>
                      <a:pt x="113" y="25"/>
                    </a:cubicBezTo>
                    <a:cubicBezTo>
                      <a:pt x="109" y="24"/>
                      <a:pt x="106" y="24"/>
                      <a:pt x="102" y="22"/>
                    </a:cubicBezTo>
                    <a:cubicBezTo>
                      <a:pt x="99" y="20"/>
                      <a:pt x="97" y="19"/>
                      <a:pt x="93" y="19"/>
                    </a:cubicBezTo>
                    <a:cubicBezTo>
                      <a:pt x="92" y="19"/>
                      <a:pt x="91" y="19"/>
                      <a:pt x="90" y="20"/>
                    </a:cubicBezTo>
                    <a:cubicBezTo>
                      <a:pt x="89" y="21"/>
                      <a:pt x="88" y="23"/>
                      <a:pt x="87" y="23"/>
                    </a:cubicBezTo>
                    <a:cubicBezTo>
                      <a:pt x="86" y="23"/>
                      <a:pt x="83" y="24"/>
                      <a:pt x="83" y="23"/>
                    </a:cubicBezTo>
                    <a:cubicBezTo>
                      <a:pt x="83" y="22"/>
                      <a:pt x="85" y="21"/>
                      <a:pt x="85" y="20"/>
                    </a:cubicBezTo>
                    <a:cubicBezTo>
                      <a:pt x="85" y="20"/>
                      <a:pt x="82" y="21"/>
                      <a:pt x="82" y="20"/>
                    </a:cubicBezTo>
                    <a:cubicBezTo>
                      <a:pt x="83" y="19"/>
                      <a:pt x="83" y="18"/>
                      <a:pt x="82" y="17"/>
                    </a:cubicBezTo>
                    <a:cubicBezTo>
                      <a:pt x="82" y="15"/>
                      <a:pt x="78" y="17"/>
                      <a:pt x="78" y="18"/>
                    </a:cubicBezTo>
                    <a:cubicBezTo>
                      <a:pt x="78" y="18"/>
                      <a:pt x="80" y="17"/>
                      <a:pt x="80" y="18"/>
                    </a:cubicBezTo>
                    <a:cubicBezTo>
                      <a:pt x="81" y="18"/>
                      <a:pt x="77" y="20"/>
                      <a:pt x="80" y="20"/>
                    </a:cubicBezTo>
                    <a:cubicBezTo>
                      <a:pt x="79" y="20"/>
                      <a:pt x="78" y="20"/>
                      <a:pt x="78" y="22"/>
                    </a:cubicBezTo>
                    <a:cubicBezTo>
                      <a:pt x="78" y="23"/>
                      <a:pt x="77" y="24"/>
                      <a:pt x="76" y="23"/>
                    </a:cubicBezTo>
                    <a:cubicBezTo>
                      <a:pt x="73" y="22"/>
                      <a:pt x="72" y="21"/>
                      <a:pt x="71" y="18"/>
                    </a:cubicBezTo>
                    <a:cubicBezTo>
                      <a:pt x="70" y="16"/>
                      <a:pt x="68" y="15"/>
                      <a:pt x="66" y="13"/>
                    </a:cubicBezTo>
                    <a:cubicBezTo>
                      <a:pt x="65" y="13"/>
                      <a:pt x="64" y="11"/>
                      <a:pt x="63" y="12"/>
                    </a:cubicBezTo>
                    <a:cubicBezTo>
                      <a:pt x="63" y="14"/>
                      <a:pt x="66" y="15"/>
                      <a:pt x="67" y="16"/>
                    </a:cubicBezTo>
                    <a:cubicBezTo>
                      <a:pt x="67" y="15"/>
                      <a:pt x="63" y="16"/>
                      <a:pt x="63" y="17"/>
                    </a:cubicBezTo>
                    <a:cubicBezTo>
                      <a:pt x="62" y="18"/>
                      <a:pt x="63" y="18"/>
                      <a:pt x="62" y="19"/>
                    </a:cubicBezTo>
                    <a:cubicBezTo>
                      <a:pt x="61" y="19"/>
                      <a:pt x="60" y="21"/>
                      <a:pt x="59" y="20"/>
                    </a:cubicBezTo>
                    <a:cubicBezTo>
                      <a:pt x="59" y="20"/>
                      <a:pt x="59" y="19"/>
                      <a:pt x="59" y="19"/>
                    </a:cubicBezTo>
                    <a:cubicBezTo>
                      <a:pt x="59" y="18"/>
                      <a:pt x="54" y="20"/>
                      <a:pt x="54" y="21"/>
                    </a:cubicBezTo>
                    <a:cubicBezTo>
                      <a:pt x="53" y="22"/>
                      <a:pt x="52" y="23"/>
                      <a:pt x="50" y="24"/>
                    </a:cubicBezTo>
                    <a:cubicBezTo>
                      <a:pt x="49" y="25"/>
                      <a:pt x="50" y="22"/>
                      <a:pt x="49" y="22"/>
                    </a:cubicBezTo>
                    <a:cubicBezTo>
                      <a:pt x="48" y="22"/>
                      <a:pt x="47" y="23"/>
                      <a:pt x="46" y="23"/>
                    </a:cubicBezTo>
                    <a:cubicBezTo>
                      <a:pt x="45" y="23"/>
                      <a:pt x="45" y="25"/>
                      <a:pt x="44" y="25"/>
                    </a:cubicBezTo>
                    <a:cubicBezTo>
                      <a:pt x="43" y="25"/>
                      <a:pt x="40" y="27"/>
                      <a:pt x="41" y="27"/>
                    </a:cubicBezTo>
                    <a:cubicBezTo>
                      <a:pt x="41" y="28"/>
                      <a:pt x="43" y="28"/>
                      <a:pt x="40" y="29"/>
                    </a:cubicBezTo>
                    <a:cubicBezTo>
                      <a:pt x="40" y="29"/>
                      <a:pt x="37" y="29"/>
                      <a:pt x="37" y="28"/>
                    </a:cubicBezTo>
                    <a:cubicBezTo>
                      <a:pt x="37" y="27"/>
                      <a:pt x="40" y="26"/>
                      <a:pt x="40" y="26"/>
                    </a:cubicBezTo>
                    <a:cubicBezTo>
                      <a:pt x="41" y="24"/>
                      <a:pt x="43" y="23"/>
                      <a:pt x="44" y="22"/>
                    </a:cubicBezTo>
                    <a:cubicBezTo>
                      <a:pt x="46" y="21"/>
                      <a:pt x="47" y="21"/>
                      <a:pt x="49" y="22"/>
                    </a:cubicBezTo>
                    <a:cubicBezTo>
                      <a:pt x="48" y="22"/>
                      <a:pt x="56" y="18"/>
                      <a:pt x="56" y="18"/>
                    </a:cubicBezTo>
                    <a:cubicBezTo>
                      <a:pt x="58" y="17"/>
                      <a:pt x="57" y="16"/>
                      <a:pt x="56" y="16"/>
                    </a:cubicBezTo>
                    <a:cubicBezTo>
                      <a:pt x="54" y="16"/>
                      <a:pt x="52" y="16"/>
                      <a:pt x="50" y="17"/>
                    </a:cubicBezTo>
                    <a:cubicBezTo>
                      <a:pt x="49" y="17"/>
                      <a:pt x="49" y="19"/>
                      <a:pt x="47" y="19"/>
                    </a:cubicBezTo>
                    <a:cubicBezTo>
                      <a:pt x="46" y="19"/>
                      <a:pt x="44" y="20"/>
                      <a:pt x="43" y="20"/>
                    </a:cubicBezTo>
                    <a:cubicBezTo>
                      <a:pt x="41" y="20"/>
                      <a:pt x="36" y="25"/>
                      <a:pt x="35" y="24"/>
                    </a:cubicBezTo>
                    <a:cubicBezTo>
                      <a:pt x="34" y="24"/>
                      <a:pt x="36" y="23"/>
                      <a:pt x="36" y="22"/>
                    </a:cubicBezTo>
                    <a:cubicBezTo>
                      <a:pt x="36" y="22"/>
                      <a:pt x="33" y="21"/>
                      <a:pt x="33" y="21"/>
                    </a:cubicBezTo>
                    <a:cubicBezTo>
                      <a:pt x="33" y="21"/>
                      <a:pt x="30" y="23"/>
                      <a:pt x="29" y="23"/>
                    </a:cubicBezTo>
                    <a:cubicBezTo>
                      <a:pt x="28" y="23"/>
                      <a:pt x="26" y="24"/>
                      <a:pt x="25" y="25"/>
                    </a:cubicBezTo>
                    <a:cubicBezTo>
                      <a:pt x="24" y="25"/>
                      <a:pt x="26" y="26"/>
                      <a:pt x="26" y="26"/>
                    </a:cubicBezTo>
                    <a:cubicBezTo>
                      <a:pt x="27" y="26"/>
                      <a:pt x="26" y="27"/>
                      <a:pt x="26" y="27"/>
                    </a:cubicBezTo>
                    <a:cubicBezTo>
                      <a:pt x="26" y="28"/>
                      <a:pt x="30" y="27"/>
                      <a:pt x="30" y="27"/>
                    </a:cubicBezTo>
                    <a:cubicBezTo>
                      <a:pt x="31" y="26"/>
                      <a:pt x="33" y="25"/>
                      <a:pt x="34" y="24"/>
                    </a:cubicBezTo>
                    <a:cubicBezTo>
                      <a:pt x="29" y="26"/>
                      <a:pt x="34" y="27"/>
                      <a:pt x="33" y="29"/>
                    </a:cubicBezTo>
                    <a:cubicBezTo>
                      <a:pt x="33" y="29"/>
                      <a:pt x="32" y="28"/>
                      <a:pt x="32" y="28"/>
                    </a:cubicBezTo>
                    <a:cubicBezTo>
                      <a:pt x="30" y="27"/>
                      <a:pt x="29" y="28"/>
                      <a:pt x="28" y="29"/>
                    </a:cubicBezTo>
                    <a:cubicBezTo>
                      <a:pt x="27" y="29"/>
                      <a:pt x="23" y="28"/>
                      <a:pt x="21" y="28"/>
                    </a:cubicBezTo>
                    <a:cubicBezTo>
                      <a:pt x="19" y="28"/>
                      <a:pt x="16" y="26"/>
                      <a:pt x="14" y="25"/>
                    </a:cubicBezTo>
                    <a:cubicBezTo>
                      <a:pt x="13" y="25"/>
                      <a:pt x="12" y="24"/>
                      <a:pt x="11" y="24"/>
                    </a:cubicBezTo>
                    <a:cubicBezTo>
                      <a:pt x="10" y="23"/>
                      <a:pt x="9" y="21"/>
                      <a:pt x="10" y="21"/>
                    </a:cubicBezTo>
                    <a:cubicBezTo>
                      <a:pt x="9" y="21"/>
                      <a:pt x="7" y="21"/>
                      <a:pt x="6" y="22"/>
                    </a:cubicBezTo>
                    <a:cubicBezTo>
                      <a:pt x="4" y="22"/>
                      <a:pt x="2" y="22"/>
                      <a:pt x="0" y="21"/>
                    </a:cubicBezTo>
                    <a:cubicBezTo>
                      <a:pt x="0" y="41"/>
                      <a:pt x="0" y="61"/>
                      <a:pt x="0" y="80"/>
                    </a:cubicBezTo>
                    <a:cubicBezTo>
                      <a:pt x="0" y="85"/>
                      <a:pt x="0" y="89"/>
                      <a:pt x="0" y="94"/>
                    </a:cubicBezTo>
                    <a:cubicBezTo>
                      <a:pt x="0" y="95"/>
                      <a:pt x="0" y="96"/>
                      <a:pt x="0" y="97"/>
                    </a:cubicBezTo>
                    <a:cubicBezTo>
                      <a:pt x="0" y="99"/>
                      <a:pt x="2" y="97"/>
                      <a:pt x="3" y="97"/>
                    </a:cubicBezTo>
                    <a:cubicBezTo>
                      <a:pt x="5" y="98"/>
                      <a:pt x="5" y="97"/>
                      <a:pt x="7" y="97"/>
                    </a:cubicBezTo>
                    <a:cubicBezTo>
                      <a:pt x="9" y="97"/>
                      <a:pt x="9" y="98"/>
                      <a:pt x="10" y="99"/>
                    </a:cubicBezTo>
                    <a:cubicBezTo>
                      <a:pt x="11" y="101"/>
                      <a:pt x="16" y="107"/>
                      <a:pt x="18" y="107"/>
                    </a:cubicBezTo>
                    <a:cubicBezTo>
                      <a:pt x="19" y="107"/>
                      <a:pt x="21" y="106"/>
                      <a:pt x="22" y="105"/>
                    </a:cubicBezTo>
                    <a:cubicBezTo>
                      <a:pt x="23" y="104"/>
                      <a:pt x="22" y="103"/>
                      <a:pt x="23" y="102"/>
                    </a:cubicBezTo>
                    <a:cubicBezTo>
                      <a:pt x="24" y="102"/>
                      <a:pt x="28" y="101"/>
                      <a:pt x="28" y="102"/>
                    </a:cubicBezTo>
                    <a:cubicBezTo>
                      <a:pt x="30" y="104"/>
                      <a:pt x="32" y="105"/>
                      <a:pt x="33" y="107"/>
                    </a:cubicBezTo>
                    <a:cubicBezTo>
                      <a:pt x="35" y="109"/>
                      <a:pt x="37" y="110"/>
                      <a:pt x="38" y="112"/>
                    </a:cubicBezTo>
                    <a:cubicBezTo>
                      <a:pt x="39" y="113"/>
                      <a:pt x="39" y="114"/>
                      <a:pt x="40" y="116"/>
                    </a:cubicBezTo>
                    <a:cubicBezTo>
                      <a:pt x="42" y="118"/>
                      <a:pt x="43" y="122"/>
                      <a:pt x="46" y="124"/>
                    </a:cubicBezTo>
                    <a:cubicBezTo>
                      <a:pt x="48" y="126"/>
                      <a:pt x="52" y="127"/>
                      <a:pt x="54" y="128"/>
                    </a:cubicBezTo>
                    <a:cubicBezTo>
                      <a:pt x="56" y="129"/>
                      <a:pt x="53" y="130"/>
                      <a:pt x="54" y="132"/>
                    </a:cubicBezTo>
                    <a:cubicBezTo>
                      <a:pt x="55" y="132"/>
                      <a:pt x="56" y="132"/>
                      <a:pt x="56" y="133"/>
                    </a:cubicBezTo>
                    <a:cubicBezTo>
                      <a:pt x="56" y="133"/>
                      <a:pt x="55" y="136"/>
                      <a:pt x="56" y="135"/>
                    </a:cubicBezTo>
                    <a:cubicBezTo>
                      <a:pt x="55" y="136"/>
                      <a:pt x="53" y="136"/>
                      <a:pt x="53" y="138"/>
                    </a:cubicBezTo>
                    <a:cubicBezTo>
                      <a:pt x="52" y="139"/>
                      <a:pt x="55" y="141"/>
                      <a:pt x="56" y="141"/>
                    </a:cubicBezTo>
                    <a:cubicBezTo>
                      <a:pt x="56" y="141"/>
                      <a:pt x="54" y="143"/>
                      <a:pt x="54" y="143"/>
                    </a:cubicBezTo>
                    <a:cubicBezTo>
                      <a:pt x="54" y="143"/>
                      <a:pt x="53" y="142"/>
                      <a:pt x="53" y="141"/>
                    </a:cubicBezTo>
                    <a:cubicBezTo>
                      <a:pt x="52" y="141"/>
                      <a:pt x="53" y="143"/>
                      <a:pt x="53" y="143"/>
                    </a:cubicBezTo>
                    <a:cubicBezTo>
                      <a:pt x="54" y="144"/>
                      <a:pt x="53" y="145"/>
                      <a:pt x="54" y="146"/>
                    </a:cubicBezTo>
                    <a:cubicBezTo>
                      <a:pt x="55" y="148"/>
                      <a:pt x="55" y="148"/>
                      <a:pt x="57" y="147"/>
                    </a:cubicBezTo>
                    <a:cubicBezTo>
                      <a:pt x="57" y="147"/>
                      <a:pt x="58" y="147"/>
                      <a:pt x="58" y="147"/>
                    </a:cubicBezTo>
                    <a:cubicBezTo>
                      <a:pt x="59" y="147"/>
                      <a:pt x="59" y="145"/>
                      <a:pt x="59" y="145"/>
                    </a:cubicBezTo>
                    <a:cubicBezTo>
                      <a:pt x="59" y="145"/>
                      <a:pt x="60" y="147"/>
                      <a:pt x="61" y="147"/>
                    </a:cubicBezTo>
                    <a:cubicBezTo>
                      <a:pt x="61" y="147"/>
                      <a:pt x="60" y="149"/>
                      <a:pt x="60" y="150"/>
                    </a:cubicBezTo>
                    <a:cubicBezTo>
                      <a:pt x="59" y="151"/>
                      <a:pt x="59" y="152"/>
                      <a:pt x="61" y="151"/>
                    </a:cubicBezTo>
                    <a:cubicBezTo>
                      <a:pt x="61" y="150"/>
                      <a:pt x="62" y="150"/>
                      <a:pt x="62" y="150"/>
                    </a:cubicBezTo>
                    <a:cubicBezTo>
                      <a:pt x="63" y="150"/>
                      <a:pt x="63" y="149"/>
                      <a:pt x="63" y="149"/>
                    </a:cubicBezTo>
                    <a:cubicBezTo>
                      <a:pt x="65" y="148"/>
                      <a:pt x="64" y="151"/>
                      <a:pt x="64" y="152"/>
                    </a:cubicBezTo>
                    <a:cubicBezTo>
                      <a:pt x="64" y="153"/>
                      <a:pt x="65" y="154"/>
                      <a:pt x="66" y="154"/>
                    </a:cubicBezTo>
                    <a:cubicBezTo>
                      <a:pt x="67" y="154"/>
                      <a:pt x="68" y="152"/>
                      <a:pt x="69" y="152"/>
                    </a:cubicBezTo>
                    <a:cubicBezTo>
                      <a:pt x="69" y="152"/>
                      <a:pt x="68" y="153"/>
                      <a:pt x="68" y="153"/>
                    </a:cubicBezTo>
                    <a:cubicBezTo>
                      <a:pt x="68" y="153"/>
                      <a:pt x="70" y="154"/>
                      <a:pt x="70" y="154"/>
                    </a:cubicBezTo>
                    <a:cubicBezTo>
                      <a:pt x="70" y="154"/>
                      <a:pt x="63" y="156"/>
                      <a:pt x="66" y="158"/>
                    </a:cubicBezTo>
                    <a:cubicBezTo>
                      <a:pt x="66" y="158"/>
                      <a:pt x="72" y="157"/>
                      <a:pt x="71" y="158"/>
                    </a:cubicBezTo>
                    <a:cubicBezTo>
                      <a:pt x="71" y="158"/>
                      <a:pt x="66" y="158"/>
                      <a:pt x="67" y="160"/>
                    </a:cubicBezTo>
                    <a:cubicBezTo>
                      <a:pt x="67" y="160"/>
                      <a:pt x="69" y="160"/>
                      <a:pt x="69" y="160"/>
                    </a:cubicBezTo>
                    <a:cubicBezTo>
                      <a:pt x="68" y="161"/>
                      <a:pt x="66" y="161"/>
                      <a:pt x="67" y="162"/>
                    </a:cubicBezTo>
                    <a:cubicBezTo>
                      <a:pt x="69" y="163"/>
                      <a:pt x="71" y="163"/>
                      <a:pt x="72" y="163"/>
                    </a:cubicBezTo>
                    <a:cubicBezTo>
                      <a:pt x="74" y="163"/>
                      <a:pt x="73" y="164"/>
                      <a:pt x="74" y="164"/>
                    </a:cubicBezTo>
                    <a:cubicBezTo>
                      <a:pt x="76" y="165"/>
                      <a:pt x="76" y="162"/>
                      <a:pt x="77" y="162"/>
                    </a:cubicBezTo>
                    <a:cubicBezTo>
                      <a:pt x="78" y="162"/>
                      <a:pt x="77" y="164"/>
                      <a:pt x="77" y="164"/>
                    </a:cubicBezTo>
                    <a:cubicBezTo>
                      <a:pt x="76" y="165"/>
                      <a:pt x="76" y="165"/>
                      <a:pt x="77" y="166"/>
                    </a:cubicBezTo>
                    <a:cubicBezTo>
                      <a:pt x="80" y="168"/>
                      <a:pt x="81" y="163"/>
                      <a:pt x="81" y="163"/>
                    </a:cubicBezTo>
                    <a:cubicBezTo>
                      <a:pt x="81" y="163"/>
                      <a:pt x="81" y="166"/>
                      <a:pt x="80" y="166"/>
                    </a:cubicBezTo>
                    <a:cubicBezTo>
                      <a:pt x="80" y="167"/>
                      <a:pt x="82" y="166"/>
                      <a:pt x="83" y="166"/>
                    </a:cubicBezTo>
                    <a:cubicBezTo>
                      <a:pt x="82" y="168"/>
                      <a:pt x="81" y="169"/>
                      <a:pt x="83" y="170"/>
                    </a:cubicBezTo>
                    <a:cubicBezTo>
                      <a:pt x="85" y="171"/>
                      <a:pt x="86" y="168"/>
                      <a:pt x="86" y="168"/>
                    </a:cubicBezTo>
                    <a:cubicBezTo>
                      <a:pt x="86" y="168"/>
                      <a:pt x="86" y="169"/>
                      <a:pt x="86" y="170"/>
                    </a:cubicBezTo>
                    <a:cubicBezTo>
                      <a:pt x="87" y="172"/>
                      <a:pt x="86" y="171"/>
                      <a:pt x="85" y="171"/>
                    </a:cubicBezTo>
                    <a:cubicBezTo>
                      <a:pt x="84" y="172"/>
                      <a:pt x="90" y="173"/>
                      <a:pt x="89" y="171"/>
                    </a:cubicBezTo>
                    <a:cubicBezTo>
                      <a:pt x="91" y="174"/>
                      <a:pt x="90" y="176"/>
                      <a:pt x="94" y="176"/>
                    </a:cubicBezTo>
                    <a:cubicBezTo>
                      <a:pt x="97" y="176"/>
                      <a:pt x="99" y="176"/>
                      <a:pt x="102" y="176"/>
                    </a:cubicBezTo>
                    <a:cubicBezTo>
                      <a:pt x="113" y="176"/>
                      <a:pt x="123" y="176"/>
                      <a:pt x="133" y="176"/>
                    </a:cubicBezTo>
                    <a:cubicBezTo>
                      <a:pt x="158" y="176"/>
                      <a:pt x="183" y="176"/>
                      <a:pt x="208" y="176"/>
                    </a:cubicBezTo>
                    <a:cubicBezTo>
                      <a:pt x="213" y="176"/>
                      <a:pt x="218" y="176"/>
                      <a:pt x="223" y="176"/>
                    </a:cubicBezTo>
                    <a:cubicBezTo>
                      <a:pt x="224" y="176"/>
                      <a:pt x="229" y="177"/>
                      <a:pt x="229" y="174"/>
                    </a:cubicBezTo>
                    <a:close/>
                    <a:moveTo>
                      <a:pt x="112" y="54"/>
                    </a:moveTo>
                    <a:cubicBezTo>
                      <a:pt x="110" y="54"/>
                      <a:pt x="108" y="53"/>
                      <a:pt x="106" y="54"/>
                    </a:cubicBezTo>
                    <a:cubicBezTo>
                      <a:pt x="104" y="57"/>
                      <a:pt x="108" y="56"/>
                      <a:pt x="108" y="57"/>
                    </a:cubicBezTo>
                    <a:cubicBezTo>
                      <a:pt x="108" y="56"/>
                      <a:pt x="100" y="60"/>
                      <a:pt x="100" y="60"/>
                    </a:cubicBezTo>
                    <a:cubicBezTo>
                      <a:pt x="98" y="59"/>
                      <a:pt x="107" y="53"/>
                      <a:pt x="99" y="56"/>
                    </a:cubicBezTo>
                    <a:cubicBezTo>
                      <a:pt x="98" y="56"/>
                      <a:pt x="97" y="57"/>
                      <a:pt x="97" y="57"/>
                    </a:cubicBezTo>
                    <a:cubicBezTo>
                      <a:pt x="96" y="58"/>
                      <a:pt x="97" y="59"/>
                      <a:pt x="96" y="60"/>
                    </a:cubicBezTo>
                    <a:cubicBezTo>
                      <a:pt x="95" y="60"/>
                      <a:pt x="88" y="59"/>
                      <a:pt x="88" y="59"/>
                    </a:cubicBezTo>
                    <a:cubicBezTo>
                      <a:pt x="88" y="58"/>
                      <a:pt x="91" y="59"/>
                      <a:pt x="91" y="58"/>
                    </a:cubicBezTo>
                    <a:cubicBezTo>
                      <a:pt x="92" y="57"/>
                      <a:pt x="91" y="57"/>
                      <a:pt x="92" y="56"/>
                    </a:cubicBezTo>
                    <a:cubicBezTo>
                      <a:pt x="92" y="55"/>
                      <a:pt x="94" y="54"/>
                      <a:pt x="94" y="54"/>
                    </a:cubicBezTo>
                    <a:cubicBezTo>
                      <a:pt x="94" y="53"/>
                      <a:pt x="91" y="52"/>
                      <a:pt x="94" y="52"/>
                    </a:cubicBezTo>
                    <a:cubicBezTo>
                      <a:pt x="94" y="52"/>
                      <a:pt x="98" y="53"/>
                      <a:pt x="98" y="52"/>
                    </a:cubicBezTo>
                    <a:cubicBezTo>
                      <a:pt x="98" y="51"/>
                      <a:pt x="93" y="50"/>
                      <a:pt x="92" y="50"/>
                    </a:cubicBezTo>
                    <a:cubicBezTo>
                      <a:pt x="91" y="50"/>
                      <a:pt x="89" y="51"/>
                      <a:pt x="87" y="51"/>
                    </a:cubicBezTo>
                    <a:cubicBezTo>
                      <a:pt x="86" y="51"/>
                      <a:pt x="84" y="50"/>
                      <a:pt x="82" y="51"/>
                    </a:cubicBezTo>
                    <a:cubicBezTo>
                      <a:pt x="81" y="51"/>
                      <a:pt x="79" y="53"/>
                      <a:pt x="80" y="51"/>
                    </a:cubicBezTo>
                    <a:cubicBezTo>
                      <a:pt x="81" y="49"/>
                      <a:pt x="83" y="50"/>
                      <a:pt x="84" y="49"/>
                    </a:cubicBezTo>
                    <a:cubicBezTo>
                      <a:pt x="86" y="49"/>
                      <a:pt x="89" y="48"/>
                      <a:pt x="91" y="47"/>
                    </a:cubicBezTo>
                    <a:cubicBezTo>
                      <a:pt x="95" y="46"/>
                      <a:pt x="99" y="46"/>
                      <a:pt x="102" y="44"/>
                    </a:cubicBezTo>
                    <a:cubicBezTo>
                      <a:pt x="104" y="44"/>
                      <a:pt x="107" y="43"/>
                      <a:pt x="108" y="45"/>
                    </a:cubicBezTo>
                    <a:cubicBezTo>
                      <a:pt x="109" y="46"/>
                      <a:pt x="105" y="47"/>
                      <a:pt x="104" y="48"/>
                    </a:cubicBezTo>
                    <a:cubicBezTo>
                      <a:pt x="102" y="49"/>
                      <a:pt x="110" y="49"/>
                      <a:pt x="111" y="49"/>
                    </a:cubicBezTo>
                    <a:cubicBezTo>
                      <a:pt x="111" y="49"/>
                      <a:pt x="113" y="49"/>
                      <a:pt x="113" y="49"/>
                    </a:cubicBezTo>
                    <a:cubicBezTo>
                      <a:pt x="114" y="48"/>
                      <a:pt x="116" y="46"/>
                      <a:pt x="117" y="47"/>
                    </a:cubicBezTo>
                    <a:cubicBezTo>
                      <a:pt x="118" y="48"/>
                      <a:pt x="113" y="54"/>
                      <a:pt x="112" y="54"/>
                    </a:cubicBezTo>
                    <a:cubicBezTo>
                      <a:pt x="110" y="54"/>
                      <a:pt x="114" y="54"/>
                      <a:pt x="112" y="54"/>
                    </a:cubicBezTo>
                    <a:close/>
                    <a:moveTo>
                      <a:pt x="157" y="78"/>
                    </a:moveTo>
                    <a:cubicBezTo>
                      <a:pt x="157" y="78"/>
                      <a:pt x="152" y="78"/>
                      <a:pt x="153" y="78"/>
                    </a:cubicBezTo>
                    <a:cubicBezTo>
                      <a:pt x="153" y="79"/>
                      <a:pt x="155" y="78"/>
                      <a:pt x="155" y="79"/>
                    </a:cubicBezTo>
                    <a:cubicBezTo>
                      <a:pt x="155" y="80"/>
                      <a:pt x="151" y="81"/>
                      <a:pt x="150" y="81"/>
                    </a:cubicBezTo>
                    <a:cubicBezTo>
                      <a:pt x="148" y="81"/>
                      <a:pt x="147" y="83"/>
                      <a:pt x="145" y="84"/>
                    </a:cubicBezTo>
                    <a:cubicBezTo>
                      <a:pt x="145" y="84"/>
                      <a:pt x="141" y="84"/>
                      <a:pt x="142" y="85"/>
                    </a:cubicBezTo>
                    <a:cubicBezTo>
                      <a:pt x="142" y="86"/>
                      <a:pt x="145" y="86"/>
                      <a:pt x="142" y="88"/>
                    </a:cubicBezTo>
                    <a:cubicBezTo>
                      <a:pt x="141" y="88"/>
                      <a:pt x="137" y="88"/>
                      <a:pt x="137" y="89"/>
                    </a:cubicBezTo>
                    <a:cubicBezTo>
                      <a:pt x="136" y="89"/>
                      <a:pt x="137" y="90"/>
                      <a:pt x="137" y="90"/>
                    </a:cubicBezTo>
                    <a:cubicBezTo>
                      <a:pt x="137" y="92"/>
                      <a:pt x="135" y="92"/>
                      <a:pt x="134" y="92"/>
                    </a:cubicBezTo>
                    <a:cubicBezTo>
                      <a:pt x="131" y="93"/>
                      <a:pt x="128" y="93"/>
                      <a:pt x="125" y="93"/>
                    </a:cubicBezTo>
                    <a:cubicBezTo>
                      <a:pt x="125" y="93"/>
                      <a:pt x="120" y="90"/>
                      <a:pt x="120" y="90"/>
                    </a:cubicBezTo>
                    <a:cubicBezTo>
                      <a:pt x="122" y="89"/>
                      <a:pt x="125" y="90"/>
                      <a:pt x="126" y="89"/>
                    </a:cubicBezTo>
                    <a:cubicBezTo>
                      <a:pt x="127" y="89"/>
                      <a:pt x="126" y="87"/>
                      <a:pt x="127" y="87"/>
                    </a:cubicBezTo>
                    <a:cubicBezTo>
                      <a:pt x="128" y="85"/>
                      <a:pt x="130" y="86"/>
                      <a:pt x="131" y="85"/>
                    </a:cubicBezTo>
                    <a:cubicBezTo>
                      <a:pt x="132" y="85"/>
                      <a:pt x="130" y="83"/>
                      <a:pt x="130" y="83"/>
                    </a:cubicBezTo>
                    <a:cubicBezTo>
                      <a:pt x="128" y="82"/>
                      <a:pt x="128" y="82"/>
                      <a:pt x="128" y="81"/>
                    </a:cubicBezTo>
                    <a:cubicBezTo>
                      <a:pt x="128" y="79"/>
                      <a:pt x="126" y="80"/>
                      <a:pt x="126" y="79"/>
                    </a:cubicBezTo>
                    <a:cubicBezTo>
                      <a:pt x="125" y="78"/>
                      <a:pt x="128" y="79"/>
                      <a:pt x="128" y="79"/>
                    </a:cubicBezTo>
                    <a:cubicBezTo>
                      <a:pt x="131" y="80"/>
                      <a:pt x="134" y="81"/>
                      <a:pt x="136" y="82"/>
                    </a:cubicBezTo>
                    <a:cubicBezTo>
                      <a:pt x="138" y="84"/>
                      <a:pt x="142" y="83"/>
                      <a:pt x="144" y="82"/>
                    </a:cubicBezTo>
                    <a:cubicBezTo>
                      <a:pt x="147" y="81"/>
                      <a:pt x="148" y="78"/>
                      <a:pt x="152" y="77"/>
                    </a:cubicBezTo>
                    <a:cubicBezTo>
                      <a:pt x="153" y="76"/>
                      <a:pt x="155" y="76"/>
                      <a:pt x="157" y="77"/>
                    </a:cubicBezTo>
                    <a:cubicBezTo>
                      <a:pt x="157" y="77"/>
                      <a:pt x="160" y="78"/>
                      <a:pt x="160" y="78"/>
                    </a:cubicBezTo>
                    <a:cubicBezTo>
                      <a:pt x="160" y="78"/>
                      <a:pt x="158" y="78"/>
                      <a:pt x="157" y="78"/>
                    </a:cubicBezTo>
                    <a:close/>
                    <a:moveTo>
                      <a:pt x="222" y="165"/>
                    </a:moveTo>
                    <a:cubicBezTo>
                      <a:pt x="221" y="167"/>
                      <a:pt x="219" y="163"/>
                      <a:pt x="219" y="162"/>
                    </a:cubicBezTo>
                    <a:cubicBezTo>
                      <a:pt x="219" y="160"/>
                      <a:pt x="221" y="159"/>
                      <a:pt x="221" y="157"/>
                    </a:cubicBezTo>
                    <a:cubicBezTo>
                      <a:pt x="220" y="156"/>
                      <a:pt x="219" y="159"/>
                      <a:pt x="218" y="158"/>
                    </a:cubicBezTo>
                    <a:cubicBezTo>
                      <a:pt x="218" y="157"/>
                      <a:pt x="218" y="154"/>
                      <a:pt x="216" y="154"/>
                    </a:cubicBezTo>
                    <a:cubicBezTo>
                      <a:pt x="216" y="154"/>
                      <a:pt x="216" y="156"/>
                      <a:pt x="215" y="156"/>
                    </a:cubicBezTo>
                    <a:cubicBezTo>
                      <a:pt x="214" y="155"/>
                      <a:pt x="214" y="154"/>
                      <a:pt x="213" y="153"/>
                    </a:cubicBezTo>
                    <a:cubicBezTo>
                      <a:pt x="212" y="152"/>
                      <a:pt x="211" y="151"/>
                      <a:pt x="210" y="150"/>
                    </a:cubicBezTo>
                    <a:cubicBezTo>
                      <a:pt x="209" y="149"/>
                      <a:pt x="212" y="149"/>
                      <a:pt x="212" y="148"/>
                    </a:cubicBezTo>
                    <a:cubicBezTo>
                      <a:pt x="211" y="147"/>
                      <a:pt x="209" y="148"/>
                      <a:pt x="209" y="147"/>
                    </a:cubicBezTo>
                    <a:cubicBezTo>
                      <a:pt x="209" y="146"/>
                      <a:pt x="210" y="143"/>
                      <a:pt x="210" y="142"/>
                    </a:cubicBezTo>
                    <a:cubicBezTo>
                      <a:pt x="212" y="140"/>
                      <a:pt x="217" y="147"/>
                      <a:pt x="217" y="148"/>
                    </a:cubicBezTo>
                    <a:cubicBezTo>
                      <a:pt x="218" y="150"/>
                      <a:pt x="219" y="151"/>
                      <a:pt x="219" y="153"/>
                    </a:cubicBezTo>
                    <a:cubicBezTo>
                      <a:pt x="220" y="155"/>
                      <a:pt x="220" y="154"/>
                      <a:pt x="221" y="156"/>
                    </a:cubicBezTo>
                    <a:cubicBezTo>
                      <a:pt x="221" y="157"/>
                      <a:pt x="222" y="158"/>
                      <a:pt x="222" y="159"/>
                    </a:cubicBezTo>
                    <a:cubicBezTo>
                      <a:pt x="223" y="161"/>
                      <a:pt x="222" y="163"/>
                      <a:pt x="222" y="165"/>
                    </a:cubicBezTo>
                    <a:cubicBezTo>
                      <a:pt x="221" y="166"/>
                      <a:pt x="222" y="164"/>
                      <a:pt x="222" y="165"/>
                    </a:cubicBezTo>
                    <a:close/>
                  </a:path>
                </a:pathLst>
              </a:custGeom>
              <a:solidFill>
                <a:schemeClr val="accent2">
                  <a:lumMod val="10000"/>
                  <a:lumOff val="90000"/>
                </a:schemeClr>
              </a:solidFill>
              <a:ln w="3175" cap="flat">
                <a:solidFill>
                  <a:schemeClr val="bg2">
                    <a:lumMod val="40000"/>
                    <a:lumOff val="60000"/>
                  </a:schemeClr>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sp>
            <p:nvSpPr>
              <p:cNvPr id="2435" name="Freeform 797">
                <a:extLst>
                  <a:ext uri="{FF2B5EF4-FFF2-40B4-BE49-F238E27FC236}">
                    <a16:creationId xmlns:a16="http://schemas.microsoft.com/office/drawing/2014/main" id="{549B9C1C-6A9B-122C-A014-ADA3697F14D8}"/>
                  </a:ext>
                </a:extLst>
              </p:cNvPr>
              <p:cNvSpPr>
                <a:spLocks/>
              </p:cNvSpPr>
              <p:nvPr/>
            </p:nvSpPr>
            <p:spPr bwMode="auto">
              <a:xfrm>
                <a:off x="2329039" y="2566470"/>
                <a:ext cx="48283" cy="66233"/>
              </a:xfrm>
              <a:custGeom>
                <a:avLst/>
                <a:gdLst>
                  <a:gd name="T0" fmla="*/ 9 w 9"/>
                  <a:gd name="T1" fmla="*/ 11 h 12"/>
                  <a:gd name="T2" fmla="*/ 5 w 9"/>
                  <a:gd name="T3" fmla="*/ 2 h 12"/>
                  <a:gd name="T4" fmla="*/ 2 w 9"/>
                  <a:gd name="T5" fmla="*/ 2 h 12"/>
                  <a:gd name="T6" fmla="*/ 0 w 9"/>
                  <a:gd name="T7" fmla="*/ 3 h 12"/>
                  <a:gd name="T8" fmla="*/ 3 w 9"/>
                  <a:gd name="T9" fmla="*/ 5 h 12"/>
                  <a:gd name="T10" fmla="*/ 3 w 9"/>
                  <a:gd name="T11" fmla="*/ 7 h 12"/>
                  <a:gd name="T12" fmla="*/ 4 w 9"/>
                  <a:gd name="T13" fmla="*/ 7 h 12"/>
                  <a:gd name="T14" fmla="*/ 3 w 9"/>
                  <a:gd name="T15" fmla="*/ 8 h 12"/>
                  <a:gd name="T16" fmla="*/ 6 w 9"/>
                  <a:gd name="T17" fmla="*/ 11 h 12"/>
                  <a:gd name="T18" fmla="*/ 6 w 9"/>
                  <a:gd name="T19" fmla="*/ 9 h 12"/>
                  <a:gd name="T20" fmla="*/ 9 w 9"/>
                  <a:gd name="T21" fmla="*/ 11 h 12"/>
                  <a:gd name="T22" fmla="*/ 9 w 9"/>
                  <a:gd name="T23"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2">
                    <a:moveTo>
                      <a:pt x="9" y="11"/>
                    </a:moveTo>
                    <a:cubicBezTo>
                      <a:pt x="8" y="8"/>
                      <a:pt x="7" y="4"/>
                      <a:pt x="5" y="2"/>
                    </a:cubicBezTo>
                    <a:cubicBezTo>
                      <a:pt x="4" y="1"/>
                      <a:pt x="3" y="0"/>
                      <a:pt x="2" y="2"/>
                    </a:cubicBezTo>
                    <a:cubicBezTo>
                      <a:pt x="2" y="2"/>
                      <a:pt x="0" y="2"/>
                      <a:pt x="0" y="3"/>
                    </a:cubicBezTo>
                    <a:cubicBezTo>
                      <a:pt x="1" y="4"/>
                      <a:pt x="3" y="3"/>
                      <a:pt x="3" y="5"/>
                    </a:cubicBezTo>
                    <a:cubicBezTo>
                      <a:pt x="3" y="6"/>
                      <a:pt x="3" y="6"/>
                      <a:pt x="3" y="7"/>
                    </a:cubicBezTo>
                    <a:cubicBezTo>
                      <a:pt x="3" y="8"/>
                      <a:pt x="4" y="7"/>
                      <a:pt x="4" y="7"/>
                    </a:cubicBezTo>
                    <a:cubicBezTo>
                      <a:pt x="5" y="8"/>
                      <a:pt x="3" y="8"/>
                      <a:pt x="3" y="8"/>
                    </a:cubicBezTo>
                    <a:cubicBezTo>
                      <a:pt x="3" y="9"/>
                      <a:pt x="5" y="11"/>
                      <a:pt x="6" y="11"/>
                    </a:cubicBezTo>
                    <a:cubicBezTo>
                      <a:pt x="6" y="11"/>
                      <a:pt x="2" y="7"/>
                      <a:pt x="6" y="9"/>
                    </a:cubicBezTo>
                    <a:cubicBezTo>
                      <a:pt x="7" y="9"/>
                      <a:pt x="9" y="12"/>
                      <a:pt x="9" y="11"/>
                    </a:cubicBezTo>
                    <a:cubicBezTo>
                      <a:pt x="8" y="10"/>
                      <a:pt x="9" y="12"/>
                      <a:pt x="9" y="11"/>
                    </a:cubicBezTo>
                    <a:close/>
                  </a:path>
                </a:pathLst>
              </a:custGeom>
              <a:grpFill/>
              <a:ln w="3175" cap="flat">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id-ID" sz="900" b="1">
                  <a:latin typeface="Calibri" panose="020F0502020204030204" pitchFamily="34" charset="0"/>
                </a:endParaRPr>
              </a:p>
            </p:txBody>
          </p:sp>
        </p:grpSp>
        <p:sp>
          <p:nvSpPr>
            <p:cNvPr id="18" name="TextBox 17">
              <a:extLst>
                <a:ext uri="{FF2B5EF4-FFF2-40B4-BE49-F238E27FC236}">
                  <a16:creationId xmlns:a16="http://schemas.microsoft.com/office/drawing/2014/main" id="{D591AB77-00B1-559A-D488-391070AD0038}"/>
                </a:ext>
              </a:extLst>
            </p:cNvPr>
            <p:cNvSpPr txBox="1"/>
            <p:nvPr/>
          </p:nvSpPr>
          <p:spPr bwMode="gray">
            <a:xfrm>
              <a:off x="2924177" y="3052597"/>
              <a:ext cx="678948" cy="299807"/>
            </a:xfrm>
            <a:prstGeom prst="rect">
              <a:avLst/>
            </a:prstGeom>
            <a:noFill/>
          </p:spPr>
          <p:txBody>
            <a:bodyPr wrap="square">
              <a:spAutoFit/>
            </a:bodyPr>
            <a:lstStyle/>
            <a:p>
              <a:r>
                <a:rPr lang="en-US" sz="900" b="1"/>
                <a:t>U.S.</a:t>
              </a:r>
              <a:endParaRPr lang="en-US" sz="900"/>
            </a:p>
          </p:txBody>
        </p:sp>
        <p:sp>
          <p:nvSpPr>
            <p:cNvPr id="19" name="TextBox 18">
              <a:extLst>
                <a:ext uri="{FF2B5EF4-FFF2-40B4-BE49-F238E27FC236}">
                  <a16:creationId xmlns:a16="http://schemas.microsoft.com/office/drawing/2014/main" id="{644D8999-09DA-2AF2-298B-88FA5948574B}"/>
                </a:ext>
              </a:extLst>
            </p:cNvPr>
            <p:cNvSpPr txBox="1"/>
            <p:nvPr/>
          </p:nvSpPr>
          <p:spPr bwMode="gray">
            <a:xfrm>
              <a:off x="2666999" y="2423947"/>
              <a:ext cx="936126" cy="299807"/>
            </a:xfrm>
            <a:prstGeom prst="rect">
              <a:avLst/>
            </a:prstGeom>
            <a:noFill/>
          </p:spPr>
          <p:txBody>
            <a:bodyPr wrap="square">
              <a:spAutoFit/>
            </a:bodyPr>
            <a:lstStyle/>
            <a:p>
              <a:r>
                <a:rPr lang="en-US" sz="900" b="1"/>
                <a:t>Canada</a:t>
              </a:r>
              <a:endParaRPr lang="en-US" sz="900"/>
            </a:p>
          </p:txBody>
        </p:sp>
        <p:sp>
          <p:nvSpPr>
            <p:cNvPr id="20" name="TextBox 19">
              <a:extLst>
                <a:ext uri="{FF2B5EF4-FFF2-40B4-BE49-F238E27FC236}">
                  <a16:creationId xmlns:a16="http://schemas.microsoft.com/office/drawing/2014/main" id="{CBE7FBFD-4FA0-A909-845D-B066315B9A1B}"/>
                </a:ext>
              </a:extLst>
            </p:cNvPr>
            <p:cNvSpPr txBox="1"/>
            <p:nvPr/>
          </p:nvSpPr>
          <p:spPr bwMode="gray">
            <a:xfrm>
              <a:off x="8896351" y="4900446"/>
              <a:ext cx="942975" cy="255239"/>
            </a:xfrm>
            <a:prstGeom prst="rect">
              <a:avLst/>
            </a:prstGeom>
            <a:noFill/>
          </p:spPr>
          <p:txBody>
            <a:bodyPr wrap="square">
              <a:spAutoFit/>
            </a:bodyPr>
            <a:lstStyle/>
            <a:p>
              <a:r>
                <a:rPr lang="en-US" sz="900" b="1"/>
                <a:t>Australia</a:t>
              </a:r>
              <a:endParaRPr lang="en-US" sz="900"/>
            </a:p>
          </p:txBody>
        </p:sp>
        <p:sp>
          <p:nvSpPr>
            <p:cNvPr id="21" name="TextBox 20">
              <a:extLst>
                <a:ext uri="{FF2B5EF4-FFF2-40B4-BE49-F238E27FC236}">
                  <a16:creationId xmlns:a16="http://schemas.microsoft.com/office/drawing/2014/main" id="{13105E9C-71C4-A403-DE05-824F960F2CD2}"/>
                </a:ext>
              </a:extLst>
            </p:cNvPr>
            <p:cNvSpPr txBox="1"/>
            <p:nvPr/>
          </p:nvSpPr>
          <p:spPr bwMode="gray">
            <a:xfrm>
              <a:off x="9925050" y="5059333"/>
              <a:ext cx="1095375" cy="255239"/>
            </a:xfrm>
            <a:prstGeom prst="rect">
              <a:avLst/>
            </a:prstGeom>
            <a:noFill/>
          </p:spPr>
          <p:txBody>
            <a:bodyPr wrap="square">
              <a:spAutoFit/>
            </a:bodyPr>
            <a:lstStyle/>
            <a:p>
              <a:r>
                <a:rPr lang="en-US" sz="900" b="1"/>
                <a:t>New Zealand</a:t>
              </a:r>
              <a:endParaRPr lang="en-US" sz="900"/>
            </a:p>
          </p:txBody>
        </p:sp>
        <p:sp>
          <p:nvSpPr>
            <p:cNvPr id="22" name="TextBox 21">
              <a:extLst>
                <a:ext uri="{FF2B5EF4-FFF2-40B4-BE49-F238E27FC236}">
                  <a16:creationId xmlns:a16="http://schemas.microsoft.com/office/drawing/2014/main" id="{22D6613A-D684-BC6F-D8C3-130551098A58}"/>
                </a:ext>
              </a:extLst>
            </p:cNvPr>
            <p:cNvSpPr txBox="1"/>
            <p:nvPr/>
          </p:nvSpPr>
          <p:spPr bwMode="gray">
            <a:xfrm>
              <a:off x="8172448" y="3151230"/>
              <a:ext cx="1095375" cy="255239"/>
            </a:xfrm>
            <a:prstGeom prst="rect">
              <a:avLst/>
            </a:prstGeom>
            <a:noFill/>
          </p:spPr>
          <p:txBody>
            <a:bodyPr wrap="square">
              <a:spAutoFit/>
            </a:bodyPr>
            <a:lstStyle/>
            <a:p>
              <a:r>
                <a:rPr lang="en-US" sz="900" b="1"/>
                <a:t>China</a:t>
              </a:r>
              <a:endParaRPr lang="en-US" sz="900"/>
            </a:p>
          </p:txBody>
        </p:sp>
        <p:sp>
          <p:nvSpPr>
            <p:cNvPr id="23" name="TextBox 22">
              <a:extLst>
                <a:ext uri="{FF2B5EF4-FFF2-40B4-BE49-F238E27FC236}">
                  <a16:creationId xmlns:a16="http://schemas.microsoft.com/office/drawing/2014/main" id="{8DD5C426-2145-CEFB-9E1F-D0DAEE22E1AF}"/>
                </a:ext>
              </a:extLst>
            </p:cNvPr>
            <p:cNvSpPr txBox="1"/>
            <p:nvPr/>
          </p:nvSpPr>
          <p:spPr bwMode="gray">
            <a:xfrm>
              <a:off x="7624761" y="3532230"/>
              <a:ext cx="1095375" cy="255239"/>
            </a:xfrm>
            <a:prstGeom prst="rect">
              <a:avLst/>
            </a:prstGeom>
            <a:noFill/>
          </p:spPr>
          <p:txBody>
            <a:bodyPr wrap="square">
              <a:spAutoFit/>
            </a:bodyPr>
            <a:lstStyle/>
            <a:p>
              <a:r>
                <a:rPr lang="en-US" sz="900" b="1"/>
                <a:t>India</a:t>
              </a:r>
              <a:endParaRPr lang="en-US" sz="900"/>
            </a:p>
          </p:txBody>
        </p:sp>
        <p:sp>
          <p:nvSpPr>
            <p:cNvPr id="24" name="TextBox 23">
              <a:extLst>
                <a:ext uri="{FF2B5EF4-FFF2-40B4-BE49-F238E27FC236}">
                  <a16:creationId xmlns:a16="http://schemas.microsoft.com/office/drawing/2014/main" id="{6801994B-B3B7-1D98-A1E4-EE43A3F09DBA}"/>
                </a:ext>
              </a:extLst>
            </p:cNvPr>
            <p:cNvSpPr txBox="1"/>
            <p:nvPr/>
          </p:nvSpPr>
          <p:spPr bwMode="gray">
            <a:xfrm>
              <a:off x="9125170" y="3186121"/>
              <a:ext cx="1095375" cy="255240"/>
            </a:xfrm>
            <a:prstGeom prst="rect">
              <a:avLst/>
            </a:prstGeom>
            <a:noFill/>
          </p:spPr>
          <p:txBody>
            <a:bodyPr wrap="square">
              <a:spAutoFit/>
            </a:bodyPr>
            <a:lstStyle/>
            <a:p>
              <a:r>
                <a:rPr lang="en-US" sz="900" b="1" dirty="0"/>
                <a:t>Japan</a:t>
              </a:r>
              <a:endParaRPr lang="en-US" sz="900" dirty="0"/>
            </a:p>
          </p:txBody>
        </p:sp>
        <p:sp>
          <p:nvSpPr>
            <p:cNvPr id="25" name="TextBox 24">
              <a:extLst>
                <a:ext uri="{FF2B5EF4-FFF2-40B4-BE49-F238E27FC236}">
                  <a16:creationId xmlns:a16="http://schemas.microsoft.com/office/drawing/2014/main" id="{C65C23CA-6CA7-6042-3AA5-737E59F32C33}"/>
                </a:ext>
              </a:extLst>
            </p:cNvPr>
            <p:cNvSpPr txBox="1"/>
            <p:nvPr/>
          </p:nvSpPr>
          <p:spPr bwMode="gray">
            <a:xfrm>
              <a:off x="6378284" y="3344482"/>
              <a:ext cx="1095375" cy="255240"/>
            </a:xfrm>
            <a:prstGeom prst="rect">
              <a:avLst/>
            </a:prstGeom>
            <a:noFill/>
          </p:spPr>
          <p:txBody>
            <a:bodyPr wrap="square">
              <a:spAutoFit/>
            </a:bodyPr>
            <a:lstStyle/>
            <a:p>
              <a:r>
                <a:rPr lang="en-US" sz="900" b="1"/>
                <a:t>Israel</a:t>
              </a:r>
              <a:endParaRPr lang="en-US" sz="900"/>
            </a:p>
          </p:txBody>
        </p:sp>
        <p:sp>
          <p:nvSpPr>
            <p:cNvPr id="26" name="TextBox 25">
              <a:extLst>
                <a:ext uri="{FF2B5EF4-FFF2-40B4-BE49-F238E27FC236}">
                  <a16:creationId xmlns:a16="http://schemas.microsoft.com/office/drawing/2014/main" id="{17310022-DAD3-ED0F-C82D-40EC414BB1BA}"/>
                </a:ext>
              </a:extLst>
            </p:cNvPr>
            <p:cNvSpPr txBox="1"/>
            <p:nvPr/>
          </p:nvSpPr>
          <p:spPr bwMode="gray">
            <a:xfrm>
              <a:off x="5881341" y="2617880"/>
              <a:ext cx="1095375" cy="255240"/>
            </a:xfrm>
            <a:prstGeom prst="rect">
              <a:avLst/>
            </a:prstGeom>
            <a:noFill/>
          </p:spPr>
          <p:txBody>
            <a:bodyPr wrap="square">
              <a:spAutoFit/>
            </a:bodyPr>
            <a:lstStyle/>
            <a:p>
              <a:r>
                <a:rPr lang="en-US" sz="900" b="1"/>
                <a:t>Germany</a:t>
              </a:r>
              <a:endParaRPr lang="en-US" sz="900"/>
            </a:p>
          </p:txBody>
        </p:sp>
        <p:sp>
          <p:nvSpPr>
            <p:cNvPr id="27" name="TextBox 26">
              <a:extLst>
                <a:ext uri="{FF2B5EF4-FFF2-40B4-BE49-F238E27FC236}">
                  <a16:creationId xmlns:a16="http://schemas.microsoft.com/office/drawing/2014/main" id="{7CD3E4DD-A0EC-612A-D6D6-A1A6E846BAD2}"/>
                </a:ext>
              </a:extLst>
            </p:cNvPr>
            <p:cNvSpPr txBox="1"/>
            <p:nvPr/>
          </p:nvSpPr>
          <p:spPr bwMode="gray">
            <a:xfrm>
              <a:off x="5338038" y="2820198"/>
              <a:ext cx="1095373" cy="255240"/>
            </a:xfrm>
            <a:prstGeom prst="rect">
              <a:avLst/>
            </a:prstGeom>
            <a:noFill/>
          </p:spPr>
          <p:txBody>
            <a:bodyPr wrap="square">
              <a:spAutoFit/>
            </a:bodyPr>
            <a:lstStyle/>
            <a:p>
              <a:r>
                <a:rPr lang="en-US" sz="900" b="1"/>
                <a:t>France</a:t>
              </a:r>
              <a:endParaRPr lang="en-US" sz="900"/>
            </a:p>
          </p:txBody>
        </p:sp>
        <p:sp>
          <p:nvSpPr>
            <p:cNvPr id="28" name="TextBox 27">
              <a:extLst>
                <a:ext uri="{FF2B5EF4-FFF2-40B4-BE49-F238E27FC236}">
                  <a16:creationId xmlns:a16="http://schemas.microsoft.com/office/drawing/2014/main" id="{221051BC-70DC-647A-D315-D717041B1FF7}"/>
                </a:ext>
              </a:extLst>
            </p:cNvPr>
            <p:cNvSpPr txBox="1"/>
            <p:nvPr/>
          </p:nvSpPr>
          <p:spPr bwMode="gray">
            <a:xfrm>
              <a:off x="5456076" y="2466587"/>
              <a:ext cx="1095375" cy="299807"/>
            </a:xfrm>
            <a:prstGeom prst="rect">
              <a:avLst/>
            </a:prstGeom>
            <a:noFill/>
          </p:spPr>
          <p:txBody>
            <a:bodyPr wrap="square">
              <a:spAutoFit/>
            </a:bodyPr>
            <a:lstStyle/>
            <a:p>
              <a:r>
                <a:rPr lang="en-US" sz="900" b="1"/>
                <a:t>U.K.</a:t>
              </a:r>
              <a:endParaRPr lang="en-US" sz="900"/>
            </a:p>
          </p:txBody>
        </p:sp>
        <p:sp>
          <p:nvSpPr>
            <p:cNvPr id="29" name="TextBox 28">
              <a:extLst>
                <a:ext uri="{FF2B5EF4-FFF2-40B4-BE49-F238E27FC236}">
                  <a16:creationId xmlns:a16="http://schemas.microsoft.com/office/drawing/2014/main" id="{F9890460-5F3F-0F7D-9938-E6E1F2FA68BC}"/>
                </a:ext>
              </a:extLst>
            </p:cNvPr>
            <p:cNvSpPr txBox="1"/>
            <p:nvPr/>
          </p:nvSpPr>
          <p:spPr bwMode="gray">
            <a:xfrm>
              <a:off x="5766649" y="2033226"/>
              <a:ext cx="1095375" cy="255239"/>
            </a:xfrm>
            <a:prstGeom prst="rect">
              <a:avLst/>
            </a:prstGeom>
            <a:noFill/>
          </p:spPr>
          <p:txBody>
            <a:bodyPr wrap="square">
              <a:spAutoFit/>
            </a:bodyPr>
            <a:lstStyle/>
            <a:p>
              <a:r>
                <a:rPr lang="en-US" sz="900" b="1"/>
                <a:t>Sweden</a:t>
              </a:r>
              <a:endParaRPr lang="en-US" sz="900"/>
            </a:p>
          </p:txBody>
        </p:sp>
        <p:sp>
          <p:nvSpPr>
            <p:cNvPr id="32" name="TextBox 31">
              <a:extLst>
                <a:ext uri="{FF2B5EF4-FFF2-40B4-BE49-F238E27FC236}">
                  <a16:creationId xmlns:a16="http://schemas.microsoft.com/office/drawing/2014/main" id="{7080E7BC-EAD5-6633-4707-CC3959BBEBBE}"/>
                </a:ext>
              </a:extLst>
            </p:cNvPr>
            <p:cNvSpPr txBox="1"/>
            <p:nvPr/>
          </p:nvSpPr>
          <p:spPr bwMode="gray">
            <a:xfrm>
              <a:off x="5917518" y="2899588"/>
              <a:ext cx="1095375" cy="255240"/>
            </a:xfrm>
            <a:prstGeom prst="rect">
              <a:avLst/>
            </a:prstGeom>
            <a:noFill/>
          </p:spPr>
          <p:txBody>
            <a:bodyPr wrap="square">
              <a:spAutoFit/>
            </a:bodyPr>
            <a:lstStyle/>
            <a:p>
              <a:r>
                <a:rPr lang="en-US" sz="900" b="1"/>
                <a:t>Switzerland</a:t>
              </a:r>
              <a:endParaRPr lang="en-US" sz="900"/>
            </a:p>
          </p:txBody>
        </p:sp>
        <p:sp>
          <p:nvSpPr>
            <p:cNvPr id="33" name="Flowchart: Connector 32">
              <a:extLst>
                <a:ext uri="{FF2B5EF4-FFF2-40B4-BE49-F238E27FC236}">
                  <a16:creationId xmlns:a16="http://schemas.microsoft.com/office/drawing/2014/main" id="{C0566F58-A7A1-3D49-C495-B5165092C545}"/>
                </a:ext>
              </a:extLst>
            </p:cNvPr>
            <p:cNvSpPr/>
            <p:nvPr/>
          </p:nvSpPr>
          <p:spPr bwMode="gray">
            <a:xfrm>
              <a:off x="2739909" y="3069908"/>
              <a:ext cx="264822" cy="261279"/>
            </a:xfrm>
            <a:prstGeom prst="flowChartConnector">
              <a:avLst/>
            </a:prstGeom>
            <a:solidFill>
              <a:schemeClr val="tx2">
                <a:lumMod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rmAutofit/>
            </a:bodyPr>
            <a:lstStyle/>
            <a:p>
              <a:pPr marL="0" indent="0" algn="ctr">
                <a:buNone/>
              </a:pPr>
              <a:r>
                <a:rPr lang="en-US" sz="900" b="1">
                  <a:solidFill>
                    <a:schemeClr val="bg1"/>
                  </a:solidFill>
                </a:rPr>
                <a:t>29</a:t>
              </a:r>
            </a:p>
          </p:txBody>
        </p:sp>
        <p:sp>
          <p:nvSpPr>
            <p:cNvPr id="34" name="Flowchart: Connector 33">
              <a:extLst>
                <a:ext uri="{FF2B5EF4-FFF2-40B4-BE49-F238E27FC236}">
                  <a16:creationId xmlns:a16="http://schemas.microsoft.com/office/drawing/2014/main" id="{DAF3B548-C203-AED4-5C19-EBBE2B059EEF}"/>
                </a:ext>
              </a:extLst>
            </p:cNvPr>
            <p:cNvSpPr/>
            <p:nvPr/>
          </p:nvSpPr>
          <p:spPr bwMode="gray">
            <a:xfrm>
              <a:off x="2511417" y="2430038"/>
              <a:ext cx="264822" cy="261279"/>
            </a:xfrm>
            <a:prstGeom prst="flowChartConnector">
              <a:avLst/>
            </a:prstGeom>
            <a:solidFill>
              <a:schemeClr val="tx2">
                <a:lumMod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b="1">
                  <a:solidFill>
                    <a:schemeClr val="bg1"/>
                  </a:solidFill>
                </a:rPr>
                <a:t>1</a:t>
              </a:r>
            </a:p>
          </p:txBody>
        </p:sp>
        <p:sp>
          <p:nvSpPr>
            <p:cNvPr id="35" name="Flowchart: Connector 34">
              <a:extLst>
                <a:ext uri="{FF2B5EF4-FFF2-40B4-BE49-F238E27FC236}">
                  <a16:creationId xmlns:a16="http://schemas.microsoft.com/office/drawing/2014/main" id="{849AC7AC-F099-76F2-F183-5F3AAEED7319}"/>
                </a:ext>
              </a:extLst>
            </p:cNvPr>
            <p:cNvSpPr/>
            <p:nvPr/>
          </p:nvSpPr>
          <p:spPr bwMode="gray">
            <a:xfrm>
              <a:off x="5287345" y="2419538"/>
              <a:ext cx="264822" cy="261279"/>
            </a:xfrm>
            <a:prstGeom prst="flowChartConnector">
              <a:avLst/>
            </a:prstGeom>
            <a:solidFill>
              <a:schemeClr val="tx2">
                <a:lumMod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b="1">
                  <a:solidFill>
                    <a:schemeClr val="bg1"/>
                  </a:solidFill>
                </a:rPr>
                <a:t>4</a:t>
              </a:r>
            </a:p>
          </p:txBody>
        </p:sp>
        <p:sp>
          <p:nvSpPr>
            <p:cNvPr id="36" name="Flowchart: Connector 35">
              <a:extLst>
                <a:ext uri="{FF2B5EF4-FFF2-40B4-BE49-F238E27FC236}">
                  <a16:creationId xmlns:a16="http://schemas.microsoft.com/office/drawing/2014/main" id="{78BE88D9-E34C-AFB6-62AA-CFFF4F4AD930}"/>
                </a:ext>
              </a:extLst>
            </p:cNvPr>
            <p:cNvSpPr/>
            <p:nvPr/>
          </p:nvSpPr>
          <p:spPr bwMode="gray">
            <a:xfrm>
              <a:off x="5880571" y="2274165"/>
              <a:ext cx="264822" cy="261279"/>
            </a:xfrm>
            <a:prstGeom prst="flowChartConnector">
              <a:avLst/>
            </a:prstGeom>
            <a:solidFill>
              <a:schemeClr val="tx2">
                <a:lumMod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b="1">
                  <a:solidFill>
                    <a:schemeClr val="bg1"/>
                  </a:solidFill>
                </a:rPr>
                <a:t>1</a:t>
              </a:r>
            </a:p>
          </p:txBody>
        </p:sp>
        <p:sp>
          <p:nvSpPr>
            <p:cNvPr id="38" name="Flowchart: Connector 37">
              <a:extLst>
                <a:ext uri="{FF2B5EF4-FFF2-40B4-BE49-F238E27FC236}">
                  <a16:creationId xmlns:a16="http://schemas.microsoft.com/office/drawing/2014/main" id="{15B6A1DA-542A-CFCD-A3C9-65341D8B2E4A}"/>
                </a:ext>
              </a:extLst>
            </p:cNvPr>
            <p:cNvSpPr/>
            <p:nvPr/>
          </p:nvSpPr>
          <p:spPr bwMode="gray">
            <a:xfrm>
              <a:off x="6548189" y="2465066"/>
              <a:ext cx="264822" cy="261279"/>
            </a:xfrm>
            <a:prstGeom prst="flowChartConnector">
              <a:avLst/>
            </a:prstGeom>
            <a:solidFill>
              <a:schemeClr val="tx2">
                <a:lumMod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b="1">
                  <a:solidFill>
                    <a:schemeClr val="bg1"/>
                  </a:solidFill>
                </a:rPr>
                <a:t>3</a:t>
              </a:r>
            </a:p>
          </p:txBody>
        </p:sp>
        <p:sp>
          <p:nvSpPr>
            <p:cNvPr id="39" name="Flowchart: Connector 38">
              <a:extLst>
                <a:ext uri="{FF2B5EF4-FFF2-40B4-BE49-F238E27FC236}">
                  <a16:creationId xmlns:a16="http://schemas.microsoft.com/office/drawing/2014/main" id="{8A5466E0-9053-66C5-FD93-2DCCE342F507}"/>
                </a:ext>
              </a:extLst>
            </p:cNvPr>
            <p:cNvSpPr/>
            <p:nvPr/>
          </p:nvSpPr>
          <p:spPr bwMode="gray">
            <a:xfrm>
              <a:off x="5175159" y="2857817"/>
              <a:ext cx="264822" cy="261279"/>
            </a:xfrm>
            <a:prstGeom prst="flowChartConnector">
              <a:avLst/>
            </a:prstGeom>
            <a:solidFill>
              <a:schemeClr val="tx2">
                <a:lumMod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b="1">
                  <a:solidFill>
                    <a:schemeClr val="bg1"/>
                  </a:solidFill>
                </a:rPr>
                <a:t>3</a:t>
              </a:r>
            </a:p>
          </p:txBody>
        </p:sp>
        <p:sp>
          <p:nvSpPr>
            <p:cNvPr id="41" name="Flowchart: Connector 40">
              <a:extLst>
                <a:ext uri="{FF2B5EF4-FFF2-40B4-BE49-F238E27FC236}">
                  <a16:creationId xmlns:a16="http://schemas.microsoft.com/office/drawing/2014/main" id="{FA145FB8-7F7A-A2F6-D170-4639B1E67F8F}"/>
                </a:ext>
              </a:extLst>
            </p:cNvPr>
            <p:cNvSpPr/>
            <p:nvPr/>
          </p:nvSpPr>
          <p:spPr bwMode="gray">
            <a:xfrm>
              <a:off x="6770675" y="2679738"/>
              <a:ext cx="264822" cy="261279"/>
            </a:xfrm>
            <a:prstGeom prst="flowChartConnector">
              <a:avLst/>
            </a:prstGeom>
            <a:solidFill>
              <a:schemeClr val="tx2">
                <a:lumMod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b="1">
                  <a:solidFill>
                    <a:schemeClr val="bg1"/>
                  </a:solidFill>
                </a:rPr>
                <a:t>1</a:t>
              </a:r>
            </a:p>
          </p:txBody>
        </p:sp>
        <p:sp>
          <p:nvSpPr>
            <p:cNvPr id="42" name="Flowchart: Connector 41">
              <a:extLst>
                <a:ext uri="{FF2B5EF4-FFF2-40B4-BE49-F238E27FC236}">
                  <a16:creationId xmlns:a16="http://schemas.microsoft.com/office/drawing/2014/main" id="{3A141BCC-1F38-4486-BD3F-036404FB4874}"/>
                </a:ext>
              </a:extLst>
            </p:cNvPr>
            <p:cNvSpPr/>
            <p:nvPr/>
          </p:nvSpPr>
          <p:spPr bwMode="gray">
            <a:xfrm>
              <a:off x="6220125" y="3305166"/>
              <a:ext cx="264822" cy="261279"/>
            </a:xfrm>
            <a:prstGeom prst="flowChartConnector">
              <a:avLst/>
            </a:prstGeom>
            <a:solidFill>
              <a:schemeClr val="tx2">
                <a:lumMod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b="1">
                  <a:solidFill>
                    <a:schemeClr val="bg1"/>
                  </a:solidFill>
                </a:rPr>
                <a:t>1</a:t>
              </a:r>
            </a:p>
          </p:txBody>
        </p:sp>
        <p:sp>
          <p:nvSpPr>
            <p:cNvPr id="43" name="Flowchart: Connector 42">
              <a:extLst>
                <a:ext uri="{FF2B5EF4-FFF2-40B4-BE49-F238E27FC236}">
                  <a16:creationId xmlns:a16="http://schemas.microsoft.com/office/drawing/2014/main" id="{D843213D-6A4D-B366-26A4-1B9C3A770A02}"/>
                </a:ext>
              </a:extLst>
            </p:cNvPr>
            <p:cNvSpPr/>
            <p:nvPr/>
          </p:nvSpPr>
          <p:spPr bwMode="gray">
            <a:xfrm>
              <a:off x="7450599" y="3694185"/>
              <a:ext cx="264822" cy="261279"/>
            </a:xfrm>
            <a:prstGeom prst="flowChartConnector">
              <a:avLst/>
            </a:prstGeom>
            <a:solidFill>
              <a:schemeClr val="tx2">
                <a:lumMod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b="1">
                  <a:solidFill>
                    <a:schemeClr val="bg1"/>
                  </a:solidFill>
                </a:rPr>
                <a:t>2</a:t>
              </a:r>
            </a:p>
          </p:txBody>
        </p:sp>
        <p:sp>
          <p:nvSpPr>
            <p:cNvPr id="45" name="Flowchart: Connector 44">
              <a:extLst>
                <a:ext uri="{FF2B5EF4-FFF2-40B4-BE49-F238E27FC236}">
                  <a16:creationId xmlns:a16="http://schemas.microsoft.com/office/drawing/2014/main" id="{AD0B9806-1BB5-C1B1-545B-0074D136184D}"/>
                </a:ext>
              </a:extLst>
            </p:cNvPr>
            <p:cNvSpPr/>
            <p:nvPr/>
          </p:nvSpPr>
          <p:spPr bwMode="gray">
            <a:xfrm>
              <a:off x="8025242" y="3177227"/>
              <a:ext cx="264822" cy="261279"/>
            </a:xfrm>
            <a:prstGeom prst="flowChartConnector">
              <a:avLst/>
            </a:prstGeom>
            <a:solidFill>
              <a:schemeClr val="tx2">
                <a:lumMod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b="1">
                  <a:solidFill>
                    <a:schemeClr val="bg1"/>
                  </a:solidFill>
                </a:rPr>
                <a:t>3</a:t>
              </a:r>
            </a:p>
          </p:txBody>
        </p:sp>
        <p:sp>
          <p:nvSpPr>
            <p:cNvPr id="47" name="Flowchart: Connector 46">
              <a:extLst>
                <a:ext uri="{FF2B5EF4-FFF2-40B4-BE49-F238E27FC236}">
                  <a16:creationId xmlns:a16="http://schemas.microsoft.com/office/drawing/2014/main" id="{520E2D77-52FF-AADF-7E24-BE9CF2C6B1F2}"/>
                </a:ext>
              </a:extLst>
            </p:cNvPr>
            <p:cNvSpPr/>
            <p:nvPr/>
          </p:nvSpPr>
          <p:spPr bwMode="gray">
            <a:xfrm>
              <a:off x="9538173" y="3023919"/>
              <a:ext cx="264822" cy="261279"/>
            </a:xfrm>
            <a:prstGeom prst="flowChartConnector">
              <a:avLst/>
            </a:prstGeom>
            <a:solidFill>
              <a:schemeClr val="tx2">
                <a:lumMod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b="1">
                  <a:solidFill>
                    <a:schemeClr val="bg1"/>
                  </a:solidFill>
                </a:rPr>
                <a:t>3</a:t>
              </a:r>
            </a:p>
          </p:txBody>
        </p:sp>
        <p:sp>
          <p:nvSpPr>
            <p:cNvPr id="49" name="Flowchart: Connector 48">
              <a:extLst>
                <a:ext uri="{FF2B5EF4-FFF2-40B4-BE49-F238E27FC236}">
                  <a16:creationId xmlns:a16="http://schemas.microsoft.com/office/drawing/2014/main" id="{3A74DC09-7265-3907-D4C6-D0157541A1A0}"/>
                </a:ext>
              </a:extLst>
            </p:cNvPr>
            <p:cNvSpPr/>
            <p:nvPr/>
          </p:nvSpPr>
          <p:spPr bwMode="gray">
            <a:xfrm>
              <a:off x="8703630" y="4809298"/>
              <a:ext cx="264822" cy="261279"/>
            </a:xfrm>
            <a:prstGeom prst="flowChartConnector">
              <a:avLst/>
            </a:prstGeom>
            <a:solidFill>
              <a:schemeClr val="tx2">
                <a:lumMod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b="1">
                  <a:solidFill>
                    <a:schemeClr val="bg1"/>
                  </a:solidFill>
                </a:rPr>
                <a:t>1</a:t>
              </a:r>
            </a:p>
          </p:txBody>
        </p:sp>
        <p:sp>
          <p:nvSpPr>
            <p:cNvPr id="50" name="Flowchart: Connector 49">
              <a:extLst>
                <a:ext uri="{FF2B5EF4-FFF2-40B4-BE49-F238E27FC236}">
                  <a16:creationId xmlns:a16="http://schemas.microsoft.com/office/drawing/2014/main" id="{4C8D9451-7473-5E62-3A2E-29F60A6B8353}"/>
                </a:ext>
              </a:extLst>
            </p:cNvPr>
            <p:cNvSpPr/>
            <p:nvPr/>
          </p:nvSpPr>
          <p:spPr bwMode="gray">
            <a:xfrm>
              <a:off x="10472736" y="4976202"/>
              <a:ext cx="264822" cy="261279"/>
            </a:xfrm>
            <a:prstGeom prst="flowChartConnector">
              <a:avLst/>
            </a:prstGeom>
            <a:solidFill>
              <a:schemeClr val="tx2">
                <a:lumMod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b="1">
                  <a:solidFill>
                    <a:schemeClr val="bg1"/>
                  </a:solidFill>
                </a:rPr>
                <a:t>1</a:t>
              </a:r>
            </a:p>
          </p:txBody>
        </p:sp>
      </p:grpSp>
      <p:sp>
        <p:nvSpPr>
          <p:cNvPr id="7" name="TextBox 8">
            <a:extLst>
              <a:ext uri="{FF2B5EF4-FFF2-40B4-BE49-F238E27FC236}">
                <a16:creationId xmlns:a16="http://schemas.microsoft.com/office/drawing/2014/main" id="{C6B9EA91-1F6A-A246-318F-EA627859E790}"/>
              </a:ext>
            </a:extLst>
          </p:cNvPr>
          <p:cNvSpPr txBox="1"/>
          <p:nvPr/>
        </p:nvSpPr>
        <p:spPr bwMode="gray">
          <a:xfrm>
            <a:off x="8883887" y="1410303"/>
            <a:ext cx="3021571" cy="4616648"/>
          </a:xfrm>
          <a:prstGeom prst="rect">
            <a:avLst/>
          </a:prstGeom>
          <a:solidFill>
            <a:srgbClr val="E3E8EE"/>
          </a:solidFill>
        </p:spPr>
        <p:txBody>
          <a:bodyPr wrap="square" lIns="137160" tIns="137160" rIns="274320" bIns="137160" rtlCol="0" anchor="t">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a:ea typeface="+mn-ea"/>
                <a:cs typeface="+mn-cs"/>
              </a:rPr>
              <a:t>Observations</a:t>
            </a:r>
          </a:p>
          <a:p>
            <a:pPr marL="173736" indent="-173736">
              <a:spcAft>
                <a:spcPts val="400"/>
              </a:spcAft>
              <a:buFont typeface="Arial" panose="020B0604020202020204" pitchFamily="34" charset="0"/>
              <a:buChar char="•"/>
            </a:pPr>
            <a:r>
              <a:rPr lang="en-US" sz="1000" b="1"/>
              <a:t>Fusion has received a total of $9.7B </a:t>
            </a:r>
            <a:r>
              <a:rPr lang="en-US" sz="1000"/>
              <a:t>funding to date; </a:t>
            </a:r>
            <a:r>
              <a:rPr lang="en-US" sz="1000" b="1"/>
              <a:t>27% in 2025 </a:t>
            </a:r>
            <a:r>
              <a:rPr lang="en-US" sz="1000"/>
              <a:t>and </a:t>
            </a:r>
            <a:r>
              <a:rPr lang="en-US" sz="1000" b="1"/>
              <a:t>92% </a:t>
            </a:r>
            <a:r>
              <a:rPr lang="en-US" sz="1000"/>
              <a:t>from </a:t>
            </a:r>
            <a:r>
              <a:rPr lang="en-US" sz="1000" b="1"/>
              <a:t>private sources. </a:t>
            </a:r>
            <a:r>
              <a:rPr lang="en-US" sz="1000"/>
              <a:t>Commonwealth Fusion Systems, TAE Technologies, and Helion Energy have all received over $1B.</a:t>
            </a:r>
          </a:p>
          <a:p>
            <a:pPr marL="173736" indent="-173736">
              <a:spcAft>
                <a:spcPts val="400"/>
              </a:spcAft>
              <a:buFont typeface="Arial" panose="020B0604020202020204" pitchFamily="34" charset="0"/>
              <a:buChar char="•"/>
            </a:pPr>
            <a:r>
              <a:rPr lang="en-US" sz="1000"/>
              <a:t>Most companies </a:t>
            </a:r>
            <a:r>
              <a:rPr lang="en-US" sz="1000" b="1"/>
              <a:t>(47%) </a:t>
            </a:r>
            <a:r>
              <a:rPr lang="en-US" sz="1000"/>
              <a:t>are </a:t>
            </a:r>
            <a:r>
              <a:rPr lang="en-US" sz="1000" b="1"/>
              <a:t>MCF </a:t>
            </a:r>
            <a:r>
              <a:rPr lang="en-US" sz="1000"/>
              <a:t>and use </a:t>
            </a:r>
            <a:r>
              <a:rPr lang="en-US" sz="1000" b="1"/>
              <a:t>deuterium-tritium as fuel (68%).</a:t>
            </a:r>
          </a:p>
          <a:p>
            <a:pPr marL="173736" indent="-173736">
              <a:spcAft>
                <a:spcPts val="400"/>
              </a:spcAft>
              <a:buFont typeface="Arial" panose="020B0604020202020204" pitchFamily="34" charset="0"/>
              <a:buChar char="•"/>
            </a:pPr>
            <a:r>
              <a:rPr lang="en-US" sz="1000" b="1"/>
              <a:t>Most fusion startups are backed by public-private partnerships</a:t>
            </a:r>
            <a:r>
              <a:rPr lang="en-US" sz="1000"/>
              <a:t>, with </a:t>
            </a:r>
            <a:r>
              <a:rPr lang="en-US" sz="1000" b="1"/>
              <a:t>the United States </a:t>
            </a:r>
            <a:r>
              <a:rPr lang="en-US" sz="1000"/>
              <a:t>being the country that provides the </a:t>
            </a:r>
            <a:r>
              <a:rPr lang="en-US" sz="1000" b="1"/>
              <a:t>most support </a:t>
            </a:r>
            <a:r>
              <a:rPr lang="en-US" sz="1000"/>
              <a:t>through the Department of Energy, including:</a:t>
            </a:r>
          </a:p>
          <a:p>
            <a:endParaRPr lang="en-US" sz="500" b="1"/>
          </a:p>
          <a:p>
            <a:pPr marL="356616" indent="-173736">
              <a:spcAft>
                <a:spcPts val="400"/>
              </a:spcAft>
              <a:buFont typeface="+mj-lt"/>
              <a:buAutoNum type="arabicPeriod"/>
            </a:pPr>
            <a:r>
              <a:rPr lang="en-US" sz="1000" b="1"/>
              <a:t>Milestone-based fusion development program: </a:t>
            </a:r>
            <a:r>
              <a:rPr lang="en-US" sz="1000"/>
              <a:t>Supports the development of a fusion pilot plant and fusion power commercialization.</a:t>
            </a:r>
          </a:p>
          <a:p>
            <a:pPr marL="356616" indent="-173736">
              <a:spcAft>
                <a:spcPts val="400"/>
              </a:spcAft>
              <a:buFont typeface="+mj-lt"/>
              <a:buAutoNum type="arabicPeriod"/>
            </a:pPr>
            <a:r>
              <a:rPr lang="en-US" sz="1000" b="1"/>
              <a:t>Innovation network for fusion energy (INFUSE):</a:t>
            </a:r>
            <a:r>
              <a:rPr lang="en-US" sz="1000"/>
              <a:t> Provides access to national laboratories. </a:t>
            </a:r>
          </a:p>
          <a:p>
            <a:pPr marL="356616" indent="-173736">
              <a:spcAft>
                <a:spcPts val="400"/>
              </a:spcAft>
              <a:buFont typeface="+mj-lt"/>
              <a:buAutoNum type="arabicPeriod"/>
            </a:pPr>
            <a:r>
              <a:rPr lang="en-US" sz="1000" b="1"/>
              <a:t>INCITE:</a:t>
            </a:r>
            <a:r>
              <a:rPr lang="en-US" sz="1000"/>
              <a:t> Provides </a:t>
            </a:r>
            <a:r>
              <a:rPr lang="en-US" sz="1000" b="1"/>
              <a:t>access to the DOE’s supercomputing facilities.  </a:t>
            </a:r>
          </a:p>
          <a:p>
            <a:pPr marL="356616" indent="-173736">
              <a:spcAft>
                <a:spcPts val="400"/>
              </a:spcAft>
              <a:buFont typeface="+mj-lt"/>
              <a:buAutoNum type="arabicPeriod"/>
            </a:pPr>
            <a:r>
              <a:rPr lang="en-US" sz="1000" b="1"/>
              <a:t>Chadwick:</a:t>
            </a:r>
            <a:r>
              <a:rPr lang="en-US" sz="1000"/>
              <a:t> Contributes </a:t>
            </a:r>
            <a:r>
              <a:rPr lang="en-US" sz="1000" b="1"/>
              <a:t>to the development of advanced materials for the first wall of fusion materials. </a:t>
            </a:r>
          </a:p>
        </p:txBody>
      </p:sp>
      <p:sp>
        <p:nvSpPr>
          <p:cNvPr id="8" name="Rectangle 7">
            <a:extLst>
              <a:ext uri="{FF2B5EF4-FFF2-40B4-BE49-F238E27FC236}">
                <a16:creationId xmlns:a16="http://schemas.microsoft.com/office/drawing/2014/main" id="{3E072EC0-DAC8-2DE2-DDA9-7DF4598C85E9}"/>
              </a:ext>
            </a:extLst>
          </p:cNvPr>
          <p:cNvSpPr/>
          <p:nvPr/>
        </p:nvSpPr>
        <p:spPr bwMode="gray">
          <a:xfrm>
            <a:off x="5315469" y="2042475"/>
            <a:ext cx="942019" cy="258115"/>
          </a:xfrm>
          <a:prstGeom prst="rect">
            <a:avLst/>
          </a:prstGeom>
          <a:gradFill flip="none" rotWithShape="1">
            <a:gsLst>
              <a:gs pos="30000">
                <a:schemeClr val="accent1"/>
              </a:gs>
              <a:gs pos="14000">
                <a:schemeClr val="accent1">
                  <a:lumMod val="50000"/>
                </a:schemeClr>
              </a:gs>
              <a:gs pos="54000">
                <a:schemeClr val="accent2">
                  <a:lumMod val="50000"/>
                  <a:lumOff val="50000"/>
                </a:schemeClr>
              </a:gs>
              <a:gs pos="100000">
                <a:schemeClr val="tx2">
                  <a:lumMod val="90000"/>
                </a:schemeClr>
              </a:gs>
              <a:gs pos="81000">
                <a:schemeClr val="accent2">
                  <a:lumMod val="10000"/>
                  <a:lumOff val="90000"/>
                </a:schemeClr>
              </a:gs>
            </a:gsLst>
            <a:lin ang="0" scaled="0"/>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a:solidFill>
                <a:schemeClr val="tx1"/>
              </a:solidFill>
            </a:endParaRPr>
          </a:p>
        </p:txBody>
      </p:sp>
      <p:sp>
        <p:nvSpPr>
          <p:cNvPr id="2717" name="TextBox 2716">
            <a:extLst>
              <a:ext uri="{FF2B5EF4-FFF2-40B4-BE49-F238E27FC236}">
                <a16:creationId xmlns:a16="http://schemas.microsoft.com/office/drawing/2014/main" id="{F6F4F33E-8F63-FD47-811A-6834DF8E16DF}"/>
              </a:ext>
            </a:extLst>
          </p:cNvPr>
          <p:cNvSpPr txBox="1"/>
          <p:nvPr/>
        </p:nvSpPr>
        <p:spPr bwMode="gray">
          <a:xfrm>
            <a:off x="5212985" y="1705740"/>
            <a:ext cx="1146986" cy="369332"/>
          </a:xfrm>
          <a:prstGeom prst="rect">
            <a:avLst/>
          </a:prstGeom>
          <a:noFill/>
        </p:spPr>
        <p:txBody>
          <a:bodyPr wrap="square">
            <a:spAutoFit/>
          </a:bodyPr>
          <a:lstStyle/>
          <a:p>
            <a:pPr algn="ctr"/>
            <a:r>
              <a:rPr lang="en-US" sz="900" b="1"/>
              <a:t>Concentration of fusion startups</a:t>
            </a:r>
            <a:endParaRPr lang="en-US" sz="900"/>
          </a:p>
        </p:txBody>
      </p:sp>
      <p:sp>
        <p:nvSpPr>
          <p:cNvPr id="2719" name="TextBox 2718">
            <a:extLst>
              <a:ext uri="{FF2B5EF4-FFF2-40B4-BE49-F238E27FC236}">
                <a16:creationId xmlns:a16="http://schemas.microsoft.com/office/drawing/2014/main" id="{3D91101E-0D0F-2045-383B-8D39DA6A7843}"/>
              </a:ext>
            </a:extLst>
          </p:cNvPr>
          <p:cNvSpPr txBox="1"/>
          <p:nvPr/>
        </p:nvSpPr>
        <p:spPr bwMode="gray">
          <a:xfrm>
            <a:off x="4835831" y="2045948"/>
            <a:ext cx="477185" cy="230832"/>
          </a:xfrm>
          <a:prstGeom prst="rect">
            <a:avLst/>
          </a:prstGeom>
          <a:noFill/>
        </p:spPr>
        <p:txBody>
          <a:bodyPr wrap="square">
            <a:spAutoFit/>
          </a:bodyPr>
          <a:lstStyle/>
          <a:p>
            <a:r>
              <a:rPr lang="en-US" sz="900"/>
              <a:t>More</a:t>
            </a:r>
          </a:p>
        </p:txBody>
      </p:sp>
      <p:sp>
        <p:nvSpPr>
          <p:cNvPr id="2720" name="TextBox 2719">
            <a:extLst>
              <a:ext uri="{FF2B5EF4-FFF2-40B4-BE49-F238E27FC236}">
                <a16:creationId xmlns:a16="http://schemas.microsoft.com/office/drawing/2014/main" id="{2838E846-CF5D-E8B0-B3E8-F695004744F7}"/>
              </a:ext>
            </a:extLst>
          </p:cNvPr>
          <p:cNvSpPr txBox="1"/>
          <p:nvPr/>
        </p:nvSpPr>
        <p:spPr bwMode="gray">
          <a:xfrm>
            <a:off x="6259428" y="2026888"/>
            <a:ext cx="520088" cy="230832"/>
          </a:xfrm>
          <a:prstGeom prst="rect">
            <a:avLst/>
          </a:prstGeom>
          <a:noFill/>
        </p:spPr>
        <p:txBody>
          <a:bodyPr wrap="square">
            <a:spAutoFit/>
          </a:bodyPr>
          <a:lstStyle/>
          <a:p>
            <a:r>
              <a:rPr lang="en-US" sz="900"/>
              <a:t>Zero</a:t>
            </a:r>
          </a:p>
        </p:txBody>
      </p:sp>
      <p:sp>
        <p:nvSpPr>
          <p:cNvPr id="2721" name="Flowchart: Connector 2720">
            <a:extLst>
              <a:ext uri="{FF2B5EF4-FFF2-40B4-BE49-F238E27FC236}">
                <a16:creationId xmlns:a16="http://schemas.microsoft.com/office/drawing/2014/main" id="{175CC93B-7733-D419-8823-2FBEDC58EB1A}"/>
              </a:ext>
            </a:extLst>
          </p:cNvPr>
          <p:cNvSpPr/>
          <p:nvPr/>
        </p:nvSpPr>
        <p:spPr bwMode="gray">
          <a:xfrm>
            <a:off x="7201686" y="2041668"/>
            <a:ext cx="201168" cy="196518"/>
          </a:xfrm>
          <a:prstGeom prst="flowChartConnector">
            <a:avLst/>
          </a:prstGeom>
          <a:solidFill>
            <a:schemeClr val="tx2">
              <a:lumMod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b="1">
                <a:solidFill>
                  <a:schemeClr val="bg1"/>
                </a:solidFill>
              </a:rPr>
              <a:t>#</a:t>
            </a:r>
          </a:p>
        </p:txBody>
      </p:sp>
      <p:sp>
        <p:nvSpPr>
          <p:cNvPr id="2729" name="TextBox 2728">
            <a:extLst>
              <a:ext uri="{FF2B5EF4-FFF2-40B4-BE49-F238E27FC236}">
                <a16:creationId xmlns:a16="http://schemas.microsoft.com/office/drawing/2014/main" id="{8719F785-B916-737E-3393-70990327CB7C}"/>
              </a:ext>
            </a:extLst>
          </p:cNvPr>
          <p:cNvSpPr txBox="1"/>
          <p:nvPr/>
        </p:nvSpPr>
        <p:spPr bwMode="gray">
          <a:xfrm>
            <a:off x="6767585" y="1705740"/>
            <a:ext cx="1069371" cy="369332"/>
          </a:xfrm>
          <a:prstGeom prst="rect">
            <a:avLst/>
          </a:prstGeom>
          <a:noFill/>
        </p:spPr>
        <p:txBody>
          <a:bodyPr wrap="square">
            <a:spAutoFit/>
          </a:bodyPr>
          <a:lstStyle/>
          <a:p>
            <a:pPr algn="ctr"/>
            <a:r>
              <a:rPr lang="en-US" sz="900" b="1"/>
              <a:t>Number of fusion startups</a:t>
            </a:r>
          </a:p>
        </p:txBody>
      </p:sp>
      <p:sp>
        <p:nvSpPr>
          <p:cNvPr id="451" name="Speech Bubble: Rectangle 2731">
            <a:extLst>
              <a:ext uri="{FF2B5EF4-FFF2-40B4-BE49-F238E27FC236}">
                <a16:creationId xmlns:a16="http://schemas.microsoft.com/office/drawing/2014/main" id="{4C46C6EB-542E-BFF9-82B7-0F586A716A0C}"/>
              </a:ext>
            </a:extLst>
          </p:cNvPr>
          <p:cNvSpPr/>
          <p:nvPr>
            <p:custDataLst>
              <p:tags r:id="rId4"/>
            </p:custDataLst>
          </p:nvPr>
        </p:nvSpPr>
        <p:spPr>
          <a:xfrm>
            <a:off x="719482" y="4461802"/>
            <a:ext cx="2190492" cy="1304910"/>
          </a:xfrm>
          <a:prstGeom prst="wedgeRectCallout">
            <a:avLst>
              <a:gd name="adj1" fmla="val 24820"/>
              <a:gd name="adj2" fmla="val -74231"/>
            </a:avLst>
          </a:prstGeom>
          <a:solidFill>
            <a:srgbClr val="0083B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defRPr/>
            </a:pPr>
            <a:r>
              <a:rPr lang="en-US" sz="900">
                <a:solidFill>
                  <a:schemeClr val="bg1"/>
                </a:solidFill>
                <a:latin typeface="Arial (body)"/>
              </a:rPr>
              <a:t>Companies are attracted by </a:t>
            </a:r>
            <a:r>
              <a:rPr lang="en-US" sz="900" b="1">
                <a:solidFill>
                  <a:schemeClr val="bg1"/>
                </a:solidFill>
                <a:latin typeface="Arial (body)"/>
              </a:rPr>
              <a:t>California’s momentum </a:t>
            </a:r>
            <a:r>
              <a:rPr lang="en-US" sz="900">
                <a:solidFill>
                  <a:schemeClr val="bg1"/>
                </a:solidFill>
                <a:latin typeface="Arial (body)"/>
              </a:rPr>
              <a:t>on fusion, led by </a:t>
            </a:r>
            <a:r>
              <a:rPr lang="en-US" sz="900" b="1">
                <a:solidFill>
                  <a:schemeClr val="bg1"/>
                </a:solidFill>
                <a:latin typeface="Arial (body)"/>
              </a:rPr>
              <a:t>universities </a:t>
            </a:r>
            <a:r>
              <a:rPr lang="en-US" sz="900">
                <a:solidFill>
                  <a:schemeClr val="bg1"/>
                </a:solidFill>
                <a:latin typeface="Arial (body)"/>
              </a:rPr>
              <a:t>and their scientific breakthroughs, </a:t>
            </a:r>
            <a:r>
              <a:rPr lang="en-US" sz="900" b="1">
                <a:solidFill>
                  <a:schemeClr val="bg1"/>
                </a:solidFill>
                <a:latin typeface="Arial (body)"/>
              </a:rPr>
              <a:t>the state’s venture capital presence,</a:t>
            </a:r>
            <a:r>
              <a:rPr lang="en-US" sz="900">
                <a:solidFill>
                  <a:schemeClr val="bg1"/>
                </a:solidFill>
                <a:latin typeface="Arial (body)"/>
              </a:rPr>
              <a:t> and </a:t>
            </a:r>
            <a:r>
              <a:rPr lang="en-US" sz="900" b="1">
                <a:solidFill>
                  <a:schemeClr val="bg1"/>
                </a:solidFill>
                <a:latin typeface="Arial (body)"/>
              </a:rPr>
              <a:t>state government support </a:t>
            </a:r>
            <a:r>
              <a:rPr lang="en-US" sz="900">
                <a:solidFill>
                  <a:schemeClr val="bg1"/>
                </a:solidFill>
                <a:latin typeface="Arial (body)"/>
              </a:rPr>
              <a:t>(California was the first state to recognize fusion as distinct from nuclear fission).</a:t>
            </a:r>
            <a:endParaRPr lang="en-US" sz="900" b="1">
              <a:solidFill>
                <a:schemeClr val="bg1"/>
              </a:solidFill>
              <a:latin typeface="Arial (body)"/>
            </a:endParaRPr>
          </a:p>
        </p:txBody>
      </p:sp>
    </p:spTree>
    <p:extLst>
      <p:ext uri="{BB962C8B-B14F-4D97-AF65-F5344CB8AC3E}">
        <p14:creationId xmlns:p14="http://schemas.microsoft.com/office/powerpoint/2010/main" val="3490468553"/>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8311B23-4F66-D4B6-14C1-707ADC6205B3}"/>
            </a:ext>
          </a:extLst>
        </p:cNvPr>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D1E6733C-70E1-D116-D3B9-EE6D31ECA0C7}"/>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2" imgW="405" imgH="405" progId="TCLayout.ActiveDocument.1">
                  <p:embed/>
                </p:oleObj>
              </mc:Choice>
              <mc:Fallback>
                <p:oleObj name="think-cell Slide" r:id="rId42" imgW="405" imgH="405" progId="TCLayout.ActiveDocument.1">
                  <p:embed/>
                  <p:pic>
                    <p:nvPicPr>
                      <p:cNvPr id="4" name="think-cell data - do not delete" hidden="1">
                        <a:extLst>
                          <a:ext uri="{FF2B5EF4-FFF2-40B4-BE49-F238E27FC236}">
                            <a16:creationId xmlns:a16="http://schemas.microsoft.com/office/drawing/2014/main" id="{D1E6733C-70E1-D116-D3B9-EE6D31ECA0C7}"/>
                          </a:ext>
                        </a:extLst>
                      </p:cNvPr>
                      <p:cNvPicPr/>
                      <p:nvPr/>
                    </p:nvPicPr>
                    <p:blipFill>
                      <a:blip r:embed="rId43"/>
                      <a:stretch>
                        <a:fillRect/>
                      </a:stretch>
                    </p:blipFill>
                    <p:spPr>
                      <a:xfrm>
                        <a:off x="1588" y="1588"/>
                        <a:ext cx="1588" cy="1588"/>
                      </a:xfrm>
                      <a:prstGeom prst="rect">
                        <a:avLst/>
                      </a:prstGeom>
                    </p:spPr>
                  </p:pic>
                </p:oleObj>
              </mc:Fallback>
            </mc:AlternateContent>
          </a:graphicData>
        </a:graphic>
      </p:graphicFrame>
      <p:sp>
        <p:nvSpPr>
          <p:cNvPr id="5" name="Rectangle 4">
            <a:hlinkClick r:id="rId44"/>
            <a:extLst>
              <a:ext uri="{FF2B5EF4-FFF2-40B4-BE49-F238E27FC236}">
                <a16:creationId xmlns:a16="http://schemas.microsoft.com/office/drawing/2014/main" id="{14C33D6E-490A-B0AF-0658-ED1D683E2C1A}"/>
              </a:ext>
            </a:extLst>
          </p:cNvPr>
          <p:cNvSpPr/>
          <p:nvPr/>
        </p:nvSpPr>
        <p:spPr bwMode="gray">
          <a:xfrm>
            <a:off x="6003493" y="1445321"/>
            <a:ext cx="5119726" cy="4637845"/>
          </a:xfrm>
          <a:prstGeom prst="rect">
            <a:avLst/>
          </a:prstGeom>
          <a:solidFill>
            <a:schemeClr val="accent6">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3" name="Rectangle 2">
            <a:extLst>
              <a:ext uri="{FF2B5EF4-FFF2-40B4-BE49-F238E27FC236}">
                <a16:creationId xmlns:a16="http://schemas.microsoft.com/office/drawing/2014/main" id="{8F40BB01-5958-9CE2-6D3C-8F6C4BAE9AE0}"/>
              </a:ext>
            </a:extLst>
          </p:cNvPr>
          <p:cNvSpPr/>
          <p:nvPr/>
        </p:nvSpPr>
        <p:spPr bwMode="gray">
          <a:xfrm>
            <a:off x="786312" y="1445321"/>
            <a:ext cx="5018848" cy="4637845"/>
          </a:xfrm>
          <a:prstGeom prst="rect">
            <a:avLst/>
          </a:prstGeom>
          <a:solidFill>
            <a:schemeClr val="accent3">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 name="Title 1">
            <a:extLst>
              <a:ext uri="{FF2B5EF4-FFF2-40B4-BE49-F238E27FC236}">
                <a16:creationId xmlns:a16="http://schemas.microsoft.com/office/drawing/2014/main" id="{77ABD0E6-A79D-D211-0483-BC8072F8415F}"/>
              </a:ext>
            </a:extLst>
          </p:cNvPr>
          <p:cNvSpPr>
            <a:spLocks noGrp="1"/>
          </p:cNvSpPr>
          <p:nvPr>
            <p:ph type="title"/>
          </p:nvPr>
        </p:nvSpPr>
        <p:spPr/>
        <p:txBody>
          <a:bodyPr vert="horz">
            <a:noAutofit/>
          </a:bodyPr>
          <a:lstStyle/>
          <a:p>
            <a:r>
              <a:rPr lang="en-US"/>
              <a:t>The two leading startups in MCF and ICF are Commonwealth Fusion Systems and Marvel Fusion, respectively</a:t>
            </a:r>
          </a:p>
        </p:txBody>
      </p:sp>
      <p:sp>
        <p:nvSpPr>
          <p:cNvPr id="9" name="btfpNotesBox368131">
            <a:hlinkClick r:id="rId45"/>
            <a:extLst>
              <a:ext uri="{FF2B5EF4-FFF2-40B4-BE49-F238E27FC236}">
                <a16:creationId xmlns:a16="http://schemas.microsoft.com/office/drawing/2014/main" id="{C55995E4-C476-2105-BE68-0753F1D74BB0}"/>
              </a:ext>
            </a:extLst>
          </p:cNvPr>
          <p:cNvSpPr txBox="1"/>
          <p:nvPr>
            <p:custDataLst>
              <p:tags r:id="rId2"/>
            </p:custDataLst>
          </p:nvPr>
        </p:nvSpPr>
        <p:spPr bwMode="gray">
          <a:xfrm>
            <a:off x="329184" y="6309360"/>
            <a:ext cx="9411804" cy="492443"/>
          </a:xfrm>
          <a:prstGeom prst="rect">
            <a:avLst/>
          </a:prstGeom>
          <a:noFill/>
        </p:spPr>
        <p:txBody>
          <a:bodyPr vert="horz" wrap="square" lIns="0" tIns="0" rIns="0" bIns="0" rtlCol="0" anchor="b">
            <a:spAutoFit/>
          </a:bodyPr>
          <a:lstStyle/>
          <a:p>
            <a:pPr marL="0" marR="0" lvl="0" indent="0" algn="l" defTabSz="7112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lvl="0" defTabSz="711200">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lang="en-US" sz="800" dirty="0" err="1">
                <a:solidFill>
                  <a:srgbClr val="000000"/>
                </a:solidFill>
                <a:latin typeface="Arial"/>
              </a:rPr>
              <a:t>PitchBook</a:t>
            </a:r>
            <a:r>
              <a:rPr lang="en-US" sz="800" dirty="0">
                <a:solidFill>
                  <a:srgbClr val="000000"/>
                </a:solidFill>
                <a:latin typeface="Arial"/>
              </a:rPr>
              <a:t>, </a:t>
            </a:r>
            <a:r>
              <a:rPr lang="en-US" sz="800" dirty="0">
                <a:solidFill>
                  <a:srgbClr val="000000"/>
                </a:solidFill>
                <a:latin typeface="Arial"/>
                <a:hlinkClick r:id="rId46"/>
              </a:rPr>
              <a:t>Company profiles</a:t>
            </a:r>
            <a:r>
              <a:rPr lang="en-US" sz="800" dirty="0">
                <a:solidFill>
                  <a:srgbClr val="000000"/>
                </a:solidFill>
                <a:latin typeface="Arial"/>
              </a:rPr>
              <a:t> (2025); MIT, </a:t>
            </a:r>
            <a:r>
              <a:rPr lang="en-US" sz="800" dirty="0">
                <a:solidFill>
                  <a:srgbClr val="000000"/>
                </a:solidFill>
                <a:latin typeface="Arial"/>
                <a:hlinkClick r:id="rId47"/>
              </a:rPr>
              <a:t>MIT spinout Commonwealth Fusion Systems unveils plans for the world’s first fusion power plant</a:t>
            </a:r>
            <a:r>
              <a:rPr lang="en-US" sz="800" dirty="0">
                <a:solidFill>
                  <a:srgbClr val="000000"/>
                </a:solidFill>
                <a:latin typeface="Arial"/>
              </a:rPr>
              <a:t> (2024); </a:t>
            </a:r>
            <a:r>
              <a:rPr lang="en-US" sz="800" dirty="0">
                <a:solidFill>
                  <a:srgbClr val="000000"/>
                </a:solidFill>
              </a:rPr>
              <a:t>WNN, </a:t>
            </a:r>
            <a:r>
              <a:rPr lang="en-US" sz="800" dirty="0">
                <a:solidFill>
                  <a:srgbClr val="000000"/>
                </a:solidFill>
                <a:hlinkClick r:id="rId44"/>
              </a:rPr>
              <a:t>Germany's Marvel Fusion raises further EUR113 million</a:t>
            </a:r>
            <a:r>
              <a:rPr lang="en-US" sz="800" dirty="0">
                <a:solidFill>
                  <a:srgbClr val="000000"/>
                </a:solidFill>
              </a:rPr>
              <a:t> (2025).</a:t>
            </a:r>
          </a:p>
          <a:p>
            <a:pPr lvl="0" defTabSz="711200">
              <a:defRPr/>
            </a:pPr>
            <a:r>
              <a:rPr lang="en-US" sz="800" dirty="0">
                <a:solidFill>
                  <a:srgbClr val="000000"/>
                </a:solidFill>
                <a:latin typeface="Arial"/>
              </a:rPr>
              <a:t>C</a:t>
            </a:r>
            <a:r>
              <a:rPr kumimoji="0" lang="en-US" sz="800" b="0" i="0" u="none" strike="noStrike" kern="1200" cap="none" spc="0" normalizeH="0" baseline="0" noProof="0" dirty="0" err="1">
                <a:ln>
                  <a:noFill/>
                </a:ln>
                <a:solidFill>
                  <a:srgbClr val="000000"/>
                </a:solidFill>
                <a:effectLst/>
                <a:uLnTx/>
                <a:uFillTx/>
                <a:latin typeface="Arial"/>
                <a:ea typeface="+mn-ea"/>
                <a:cs typeface="+mn-cs"/>
              </a:rPr>
              <a:t>redit</a:t>
            </a:r>
            <a:r>
              <a:rPr kumimoji="0" lang="en-US" sz="800" b="0" i="0" u="none" strike="noStrike" kern="1200" cap="none" spc="0" normalizeH="0" baseline="0" noProof="0" dirty="0">
                <a:ln>
                  <a:noFill/>
                </a:ln>
                <a:solidFill>
                  <a:srgbClr val="000000"/>
                </a:solidFill>
                <a:effectLst/>
                <a:uLnTx/>
                <a:uFillTx/>
                <a:latin typeface="Arial"/>
                <a:ea typeface="+mn-ea"/>
                <a:cs typeface="+mn-cs"/>
              </a:rPr>
              <a:t>: Quint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48"/>
              </a:rPr>
              <a:t>Gernot Wagner</a:t>
            </a:r>
            <a:r>
              <a:rPr kumimoji="0" lang="en-US" sz="800" b="0" i="0" u="none" strike="noStrike" kern="1200" cap="none" spc="0" normalizeH="0" baseline="0" noProof="0" dirty="0">
                <a:ln>
                  <a:noFill/>
                </a:ln>
                <a:solidFill>
                  <a:srgbClr val="000000"/>
                </a:solidFill>
                <a:effectLst/>
                <a:uLnTx/>
                <a:uFillTx/>
                <a:latin typeface="Arial"/>
                <a:ea typeface="+mn-ea"/>
                <a:cs typeface="+mn-cs"/>
              </a:rPr>
              <a:t>. Share with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49"/>
              </a:rPr>
              <a:t>attribution</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u="none" strike="noStrike" kern="1200" cap="none" spc="0" normalizeH="0" baseline="0" noProof="0" dirty="0">
                <a:ln>
                  <a:noFill/>
                </a:ln>
                <a:solidFill>
                  <a:srgbClr val="000000"/>
                </a:solidFill>
                <a:effectLst/>
                <a:uLnTx/>
                <a:uFillTx/>
                <a:latin typeface="Arial"/>
                <a:ea typeface="+mn-ea"/>
                <a:cs typeface="+mn-cs"/>
              </a:rPr>
              <a:t>et al., </a:t>
            </a:r>
            <a:r>
              <a:rPr kumimoji="0" lang="en-US" sz="800" b="0" i="0" u="none" strike="noStrike" kern="1200" cap="none" spc="0" normalizeH="0" baseline="0" noProof="0" dirty="0">
                <a:ln>
                  <a:noFill/>
                </a:ln>
                <a:solidFill>
                  <a:srgbClr val="000000"/>
                </a:solidFill>
                <a:effectLst/>
                <a:uLnTx/>
                <a:uFillTx/>
                <a:latin typeface="Arial"/>
                <a:ea typeface="+mn-ea"/>
                <a:cs typeface="+mn-cs"/>
              </a:rPr>
              <a:t>"Reenergizing Nuclear" (23 September 2025).</a:t>
            </a:r>
          </a:p>
        </p:txBody>
      </p:sp>
      <p:cxnSp>
        <p:nvCxnSpPr>
          <p:cNvPr id="1176" name="Straight Connector 1175">
            <a:extLst>
              <a:ext uri="{FF2B5EF4-FFF2-40B4-BE49-F238E27FC236}">
                <a16:creationId xmlns:a16="http://schemas.microsoft.com/office/drawing/2014/main" id="{FFF7C896-E92F-DC18-D8D8-E5F98054F736}"/>
              </a:ext>
            </a:extLst>
          </p:cNvPr>
          <p:cNvCxnSpPr/>
          <p:nvPr/>
        </p:nvCxnSpPr>
        <p:spPr bwMode="gray">
          <a:xfrm>
            <a:off x="943794" y="2299984"/>
            <a:ext cx="4677360"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177" name="Straight Connector 1176">
            <a:extLst>
              <a:ext uri="{FF2B5EF4-FFF2-40B4-BE49-F238E27FC236}">
                <a16:creationId xmlns:a16="http://schemas.microsoft.com/office/drawing/2014/main" id="{F2BF7497-F659-52E3-1398-CCD9DE983535}"/>
              </a:ext>
            </a:extLst>
          </p:cNvPr>
          <p:cNvCxnSpPr/>
          <p:nvPr/>
        </p:nvCxnSpPr>
        <p:spPr bwMode="gray">
          <a:xfrm>
            <a:off x="6224676" y="4512993"/>
            <a:ext cx="4677360"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pic>
        <p:nvPicPr>
          <p:cNvPr id="2050" name="Picture 2" descr="Commonwealth Fusion Systems logo">
            <a:extLst>
              <a:ext uri="{FF2B5EF4-FFF2-40B4-BE49-F238E27FC236}">
                <a16:creationId xmlns:a16="http://schemas.microsoft.com/office/drawing/2014/main" id="{8A750C8B-70F8-F8C8-F5A4-902403F13CE1}"/>
              </a:ext>
            </a:extLst>
          </p:cNvPr>
          <p:cNvPicPr>
            <a:picLocks noChangeAspect="1" noChangeArrowheads="1"/>
          </p:cNvPicPr>
          <p:nvPr/>
        </p:nvPicPr>
        <p:blipFill>
          <a:blip r:embed="rId50" cstate="screen">
            <a:extLst>
              <a:ext uri="{28A0092B-C50C-407E-A947-70E740481C1C}">
                <a14:useLocalDpi xmlns:a14="http://schemas.microsoft.com/office/drawing/2010/main"/>
              </a:ext>
            </a:extLst>
          </a:blip>
          <a:srcRect/>
          <a:stretch>
            <a:fillRect/>
          </a:stretch>
        </p:blipFill>
        <p:spPr bwMode="auto">
          <a:xfrm>
            <a:off x="943794" y="1653083"/>
            <a:ext cx="3770735" cy="442865"/>
          </a:xfrm>
          <a:prstGeom prst="rect">
            <a:avLst/>
          </a:prstGeom>
          <a:noFill/>
          <a:extLst>
            <a:ext uri="{909E8E84-426E-40DD-AFC4-6F175D3DCCD1}">
              <a14:hiddenFill xmlns:a14="http://schemas.microsoft.com/office/drawing/2010/main">
                <a:solidFill>
                  <a:srgbClr val="FFFFFF"/>
                </a:solidFill>
              </a14:hiddenFill>
            </a:ext>
          </a:extLst>
        </p:spPr>
      </p:pic>
      <p:pic>
        <p:nvPicPr>
          <p:cNvPr id="2054" name="Picture 6" descr="Marvel Fusion - PRIMEPULSE SE">
            <a:extLst>
              <a:ext uri="{FF2B5EF4-FFF2-40B4-BE49-F238E27FC236}">
                <a16:creationId xmlns:a16="http://schemas.microsoft.com/office/drawing/2014/main" id="{4FD6C98A-D261-3788-583D-499F2FC82AB2}"/>
              </a:ext>
            </a:extLst>
          </p:cNvPr>
          <p:cNvPicPr>
            <a:picLocks noChangeAspect="1" noChangeArrowheads="1"/>
          </p:cNvPicPr>
          <p:nvPr/>
        </p:nvPicPr>
        <p:blipFill>
          <a:blip r:embed="rId51" cstate="screen">
            <a:extLst>
              <a:ext uri="{BEBA8EAE-BF5A-486C-A8C5-ECC9F3942E4B}">
                <a14:imgProps xmlns:a14="http://schemas.microsoft.com/office/drawing/2010/main">
                  <a14:imgLayer r:embed="rId52">
                    <a14:imgEffect>
                      <a14:backgroundRemoval t="8824" b="94118" l="2167" r="98000">
                        <a14:foregroundMark x1="6667" y1="42647" x2="6667" y2="42647"/>
                        <a14:foregroundMark x1="2167" y1="82353" x2="3167" y2="77941"/>
                        <a14:foregroundMark x1="10167" y1="8824" x2="10167" y2="8824"/>
                        <a14:foregroundMark x1="17833" y1="91176" x2="17833" y2="91176"/>
                        <a14:foregroundMark x1="10167" y1="95588" x2="10167" y2="95588"/>
                        <a14:foregroundMark x1="25167" y1="57353" x2="25167" y2="57353"/>
                        <a14:foregroundMark x1="38667" y1="54412" x2="38667" y2="54412"/>
                        <a14:foregroundMark x1="43500" y1="58824" x2="43500" y2="58824"/>
                        <a14:foregroundMark x1="48333" y1="55882" x2="48333" y2="55882"/>
                        <a14:foregroundMark x1="57000" y1="70588" x2="57000" y2="70588"/>
                        <a14:foregroundMark x1="61500" y1="57353" x2="61500" y2="57353"/>
                        <a14:foregroundMark x1="65333" y1="57353" x2="65333" y2="57353"/>
                        <a14:foregroundMark x1="71833" y1="58824" x2="71833" y2="58824"/>
                        <a14:foregroundMark x1="78500" y1="63235" x2="78500" y2="63235"/>
                        <a14:foregroundMark x1="84167" y1="51471" x2="84167" y2="51471"/>
                        <a14:foregroundMark x1="84167" y1="25000" x2="84167" y2="25000"/>
                        <a14:foregroundMark x1="86500" y1="60294" x2="86500" y2="60294"/>
                        <a14:foregroundMark x1="94333" y1="55882" x2="94333" y2="55882"/>
                        <a14:foregroundMark x1="93833" y1="64706" x2="93833" y2="64706"/>
                        <a14:foregroundMark x1="91500" y1="58824" x2="91500" y2="58824"/>
                        <a14:foregroundMark x1="98000" y1="55882" x2="98000" y2="55882"/>
                        <a14:backgroundMark x1="39000" y1="98529" x2="39000" y2="98529"/>
                      </a14:backgroundRemoval>
                    </a14:imgEffect>
                  </a14:imgLayer>
                </a14:imgProps>
              </a:ext>
              <a:ext uri="{28A0092B-C50C-407E-A947-70E740481C1C}">
                <a14:useLocalDpi xmlns:a14="http://schemas.microsoft.com/office/drawing/2010/main"/>
              </a:ext>
            </a:extLst>
          </a:blip>
          <a:srcRect/>
          <a:stretch>
            <a:fillRect/>
          </a:stretch>
        </p:blipFill>
        <p:spPr bwMode="auto">
          <a:xfrm>
            <a:off x="6224676" y="1716725"/>
            <a:ext cx="2784528" cy="315580"/>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2285" name="Chart 2284">
            <a:extLst>
              <a:ext uri="{FF2B5EF4-FFF2-40B4-BE49-F238E27FC236}">
                <a16:creationId xmlns:a16="http://schemas.microsoft.com/office/drawing/2014/main" id="{FE6C67F3-9309-1509-1B5D-BECA6EC70D15}"/>
              </a:ext>
            </a:extLst>
          </p:cNvPr>
          <p:cNvGraphicFramePr/>
          <p:nvPr>
            <p:custDataLst>
              <p:tags r:id="rId3"/>
            </p:custDataLst>
          </p:nvPr>
        </p:nvGraphicFramePr>
        <p:xfrm>
          <a:off x="6142038" y="5065713"/>
          <a:ext cx="4841875" cy="938212"/>
        </p:xfrm>
        <a:graphic>
          <a:graphicData uri="http://schemas.openxmlformats.org/drawingml/2006/chart">
            <c:chart xmlns:c="http://schemas.openxmlformats.org/drawingml/2006/chart" xmlns:r="http://schemas.openxmlformats.org/officeDocument/2006/relationships" r:id="rId53"/>
          </a:graphicData>
        </a:graphic>
      </p:graphicFrame>
      <p:cxnSp>
        <p:nvCxnSpPr>
          <p:cNvPr id="2277" name="Straight Connector 2276">
            <a:extLst>
              <a:ext uri="{FF2B5EF4-FFF2-40B4-BE49-F238E27FC236}">
                <a16:creationId xmlns:a16="http://schemas.microsoft.com/office/drawing/2014/main" id="{AECC0352-1019-2277-D59A-807DEE37CE23}"/>
              </a:ext>
            </a:extLst>
          </p:cNvPr>
          <p:cNvCxnSpPr/>
          <p:nvPr>
            <p:custDataLst>
              <p:tags r:id="rId4"/>
            </p:custDataLst>
          </p:nvPr>
        </p:nvCxnSpPr>
        <p:spPr bwMode="auto">
          <a:xfrm>
            <a:off x="6557963" y="5667375"/>
            <a:ext cx="0" cy="23813"/>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44" name="Text Placeholder 10">
            <a:extLst>
              <a:ext uri="{FF2B5EF4-FFF2-40B4-BE49-F238E27FC236}">
                <a16:creationId xmlns:a16="http://schemas.microsoft.com/office/drawing/2014/main" id="{115DFB91-512B-3844-A114-92FBEDCA92F2}"/>
              </a:ext>
            </a:extLst>
          </p:cNvPr>
          <p:cNvSpPr>
            <a:spLocks noGrp="1"/>
          </p:cNvSpPr>
          <p:nvPr>
            <p:custDataLst>
              <p:tags r:id="rId5"/>
            </p:custDataLst>
          </p:nvPr>
        </p:nvSpPr>
        <p:spPr bwMode="auto">
          <a:xfrm>
            <a:off x="6411913" y="586581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4BC97636-48AA-4496-89D4-7942E1F33DEE}" type="datetime'''''''''''''''2''''''''''''''0''''''''''''1''''''9'''">
              <a:rPr lang="en-US" altLang="en-US" sz="1000" smtClean="0"/>
              <a:pPr marL="0" lvl="0" indent="0" algn="ctr">
                <a:spcBef>
                  <a:spcPct val="0"/>
                </a:spcBef>
                <a:spcAft>
                  <a:spcPct val="0"/>
                </a:spcAft>
                <a:buNone/>
              </a:pPr>
              <a:t>2019</a:t>
            </a:fld>
            <a:endParaRPr lang="en-US" sz="1000"/>
          </a:p>
        </p:txBody>
      </p:sp>
      <p:sp>
        <p:nvSpPr>
          <p:cNvPr id="46" name="Text Placeholder 10">
            <a:extLst>
              <a:ext uri="{FF2B5EF4-FFF2-40B4-BE49-F238E27FC236}">
                <a16:creationId xmlns:a16="http://schemas.microsoft.com/office/drawing/2014/main" id="{115DFB91-512B-3844-A114-92FBEDCA92F2}"/>
              </a:ext>
            </a:extLst>
          </p:cNvPr>
          <p:cNvSpPr>
            <a:spLocks noGrp="1"/>
          </p:cNvSpPr>
          <p:nvPr>
            <p:custDataLst>
              <p:tags r:id="rId6"/>
            </p:custDataLst>
          </p:nvPr>
        </p:nvSpPr>
        <p:spPr bwMode="auto">
          <a:xfrm>
            <a:off x="7080250" y="586581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2BBF12A4-5AC2-411D-8331-5AF45F395DB2}" type="datetime'''''2''''''''''''0''''''''''''2''''''''''''''''0'''''''''''">
              <a:rPr lang="en-US" altLang="en-US" sz="1000" smtClean="0"/>
              <a:pPr marL="0" lvl="0" indent="0" algn="ctr">
                <a:spcBef>
                  <a:spcPct val="0"/>
                </a:spcBef>
                <a:spcAft>
                  <a:spcPct val="0"/>
                </a:spcAft>
                <a:buNone/>
              </a:pPr>
              <a:t>2020</a:t>
            </a:fld>
            <a:endParaRPr lang="en-US" sz="1000"/>
          </a:p>
        </p:txBody>
      </p:sp>
      <p:sp>
        <p:nvSpPr>
          <p:cNvPr id="48" name="Text Placeholder 10">
            <a:extLst>
              <a:ext uri="{FF2B5EF4-FFF2-40B4-BE49-F238E27FC236}">
                <a16:creationId xmlns:a16="http://schemas.microsoft.com/office/drawing/2014/main" id="{115DFB91-512B-3844-A114-92FBEDCA92F2}"/>
              </a:ext>
            </a:extLst>
          </p:cNvPr>
          <p:cNvSpPr>
            <a:spLocks noGrp="1"/>
          </p:cNvSpPr>
          <p:nvPr>
            <p:custDataLst>
              <p:tags r:id="rId7"/>
            </p:custDataLst>
          </p:nvPr>
        </p:nvSpPr>
        <p:spPr bwMode="auto">
          <a:xfrm>
            <a:off x="7748588" y="586581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7304CCF2-5369-48AC-B436-C044A502819C}" type="datetime'''''2''''0''''2''''''''1'''''''''''''''''''">
              <a:rPr lang="en-US" altLang="en-US" sz="1000" smtClean="0"/>
              <a:pPr marL="0" lvl="0" indent="0" algn="ctr">
                <a:spcBef>
                  <a:spcPct val="0"/>
                </a:spcBef>
                <a:spcAft>
                  <a:spcPct val="0"/>
                </a:spcAft>
                <a:buNone/>
              </a:pPr>
              <a:t>2021</a:t>
            </a:fld>
            <a:endParaRPr lang="en-US" sz="1000"/>
          </a:p>
        </p:txBody>
      </p:sp>
      <p:sp>
        <p:nvSpPr>
          <p:cNvPr id="1042" name="Text Placeholder 10">
            <a:extLst>
              <a:ext uri="{FF2B5EF4-FFF2-40B4-BE49-F238E27FC236}">
                <a16:creationId xmlns:a16="http://schemas.microsoft.com/office/drawing/2014/main" id="{411921A4-5365-F793-A091-2EC0964436E8}"/>
              </a:ext>
            </a:extLst>
          </p:cNvPr>
          <p:cNvSpPr>
            <a:spLocks noGrp="1"/>
          </p:cNvSpPr>
          <p:nvPr>
            <p:custDataLst>
              <p:tags r:id="rId8"/>
            </p:custDataLst>
          </p:nvPr>
        </p:nvSpPr>
        <p:spPr bwMode="auto">
          <a:xfrm>
            <a:off x="8416925" y="586581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939C7F53-C2B4-4EF1-A951-33DE6F2E89E9}" type="datetime'''''''''''''2''''''''''0''''2''''2'''''''''''''''''''''''''''">
              <a:rPr lang="en-US" altLang="en-US" sz="1000" smtClean="0"/>
              <a:pPr marL="0" lvl="0" indent="0" algn="ctr">
                <a:spcBef>
                  <a:spcPct val="0"/>
                </a:spcBef>
                <a:spcAft>
                  <a:spcPct val="0"/>
                </a:spcAft>
                <a:buNone/>
              </a:pPr>
              <a:t>2022</a:t>
            </a:fld>
            <a:endParaRPr lang="en-US" sz="1000"/>
          </a:p>
        </p:txBody>
      </p:sp>
      <p:sp>
        <p:nvSpPr>
          <p:cNvPr id="1112" name="Text Placeholder 10">
            <a:extLst>
              <a:ext uri="{FF2B5EF4-FFF2-40B4-BE49-F238E27FC236}">
                <a16:creationId xmlns:a16="http://schemas.microsoft.com/office/drawing/2014/main" id="{115DFB91-512B-3844-A114-92FBEDCA92F2}"/>
              </a:ext>
            </a:extLst>
          </p:cNvPr>
          <p:cNvSpPr>
            <a:spLocks noGrp="1"/>
          </p:cNvSpPr>
          <p:nvPr>
            <p:custDataLst>
              <p:tags r:id="rId9"/>
            </p:custDataLst>
          </p:nvPr>
        </p:nvSpPr>
        <p:spPr bwMode="gray">
          <a:xfrm>
            <a:off x="9271000" y="5457825"/>
            <a:ext cx="104775" cy="152400"/>
          </a:xfrm>
          <a:prstGeom prst="rect">
            <a:avLst/>
          </a:prstGeom>
          <a:solidFill>
            <a:srgbClr val="969696"/>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ADC2F3B2-D984-4967-BB13-009712907EC4}" type="datetime'''''''''''3'''''''">
              <a:rPr lang="en-US" altLang="en-US" sz="1000" smtClean="0">
                <a:effectLst/>
              </a:rPr>
              <a:pPr marL="0" lvl="0" indent="0" algn="ctr">
                <a:spcBef>
                  <a:spcPct val="0"/>
                </a:spcBef>
                <a:spcAft>
                  <a:spcPct val="0"/>
                </a:spcAft>
                <a:buNone/>
              </a:pPr>
              <a:t>3</a:t>
            </a:fld>
            <a:endParaRPr lang="en-US" sz="1000"/>
          </a:p>
        </p:txBody>
      </p:sp>
      <p:sp>
        <p:nvSpPr>
          <p:cNvPr id="1043" name="Text Placeholder 10">
            <a:extLst>
              <a:ext uri="{FF2B5EF4-FFF2-40B4-BE49-F238E27FC236}">
                <a16:creationId xmlns:a16="http://schemas.microsoft.com/office/drawing/2014/main" id="{EA35890D-7718-2A5F-9175-63292431831A}"/>
              </a:ext>
            </a:extLst>
          </p:cNvPr>
          <p:cNvSpPr>
            <a:spLocks noGrp="1"/>
          </p:cNvSpPr>
          <p:nvPr>
            <p:custDataLst>
              <p:tags r:id="rId10"/>
            </p:custDataLst>
          </p:nvPr>
        </p:nvSpPr>
        <p:spPr bwMode="auto">
          <a:xfrm>
            <a:off x="9083675" y="586581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A6E561B1-3871-49D3-82FD-F12FF717A7FA}" type="datetime'''''''''''''2''''''0''''''''''''''''23'''''''">
              <a:rPr lang="en-US" altLang="en-US" sz="1000" smtClean="0"/>
              <a:pPr marL="0" lvl="0" indent="0" algn="ctr">
                <a:spcBef>
                  <a:spcPct val="0"/>
                </a:spcBef>
                <a:spcAft>
                  <a:spcPct val="0"/>
                </a:spcAft>
                <a:buNone/>
              </a:pPr>
              <a:t>2023</a:t>
            </a:fld>
            <a:endParaRPr lang="en-US" sz="1000"/>
          </a:p>
        </p:txBody>
      </p:sp>
      <p:sp>
        <p:nvSpPr>
          <p:cNvPr id="1046" name="Text Placeholder 10">
            <a:extLst>
              <a:ext uri="{FF2B5EF4-FFF2-40B4-BE49-F238E27FC236}">
                <a16:creationId xmlns:a16="http://schemas.microsoft.com/office/drawing/2014/main" id="{54F204E4-1A71-EFB5-CE4B-F653D05B30FE}"/>
              </a:ext>
            </a:extLst>
          </p:cNvPr>
          <p:cNvSpPr>
            <a:spLocks noGrp="1"/>
          </p:cNvSpPr>
          <p:nvPr>
            <p:custDataLst>
              <p:tags r:id="rId11"/>
            </p:custDataLst>
          </p:nvPr>
        </p:nvSpPr>
        <p:spPr bwMode="auto">
          <a:xfrm>
            <a:off x="9752013" y="586581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B4975B43-DE14-40CE-BC0C-E40342FC558E}" type="datetime'20''''''''''2''''''4'''''''''''''''">
              <a:rPr lang="en-US" altLang="en-US" sz="1000" smtClean="0"/>
              <a:pPr marL="0" lvl="0" indent="0" algn="ctr">
                <a:spcBef>
                  <a:spcPct val="0"/>
                </a:spcBef>
                <a:spcAft>
                  <a:spcPct val="0"/>
                </a:spcAft>
                <a:buNone/>
              </a:pPr>
              <a:t>2024</a:t>
            </a:fld>
            <a:endParaRPr lang="en-US" sz="1000"/>
          </a:p>
        </p:txBody>
      </p:sp>
      <p:sp>
        <p:nvSpPr>
          <p:cNvPr id="1047" name="Text Placeholder 10">
            <a:extLst>
              <a:ext uri="{FF2B5EF4-FFF2-40B4-BE49-F238E27FC236}">
                <a16:creationId xmlns:a16="http://schemas.microsoft.com/office/drawing/2014/main" id="{5CA4D312-2D6C-069A-386C-E9FA34D029EA}"/>
              </a:ext>
            </a:extLst>
          </p:cNvPr>
          <p:cNvSpPr>
            <a:spLocks noGrp="1"/>
          </p:cNvSpPr>
          <p:nvPr>
            <p:custDataLst>
              <p:tags r:id="rId12"/>
            </p:custDataLst>
          </p:nvPr>
        </p:nvSpPr>
        <p:spPr bwMode="auto">
          <a:xfrm>
            <a:off x="10420350" y="586581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AF5BBD21-9720-468B-93C5-1CF772676C96}" type="datetime'202''''''''''''''''''''''''''''''''''''''''5'''">
              <a:rPr lang="en-US" altLang="en-US" sz="1000" smtClean="0"/>
              <a:pPr marL="0" lvl="0" indent="0" algn="ctr">
                <a:spcBef>
                  <a:spcPct val="0"/>
                </a:spcBef>
                <a:spcAft>
                  <a:spcPct val="0"/>
                </a:spcAft>
                <a:buNone/>
              </a:pPr>
              <a:t>2025</a:t>
            </a:fld>
            <a:endParaRPr lang="en-US" sz="1000"/>
          </a:p>
        </p:txBody>
      </p:sp>
      <p:sp>
        <p:nvSpPr>
          <p:cNvPr id="2276" name="Text Placeholder 10">
            <a:extLst>
              <a:ext uri="{FF2B5EF4-FFF2-40B4-BE49-F238E27FC236}">
                <a16:creationId xmlns:a16="http://schemas.microsoft.com/office/drawing/2014/main" id="{115DFB91-512B-3844-A114-92FBEDCA92F2}"/>
              </a:ext>
            </a:extLst>
          </p:cNvPr>
          <p:cNvSpPr>
            <a:spLocks noGrp="1"/>
          </p:cNvSpPr>
          <p:nvPr>
            <p:custDataLst>
              <p:tags r:id="rId13"/>
            </p:custDataLst>
          </p:nvPr>
        </p:nvSpPr>
        <p:spPr bwMode="gray">
          <a:xfrm>
            <a:off x="8475663" y="5670550"/>
            <a:ext cx="174625" cy="152400"/>
          </a:xfrm>
          <a:prstGeom prst="rect">
            <a:avLst/>
          </a:prstGeom>
          <a:solidFill>
            <a:schemeClr val="accent1"/>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764993DE-FDC6-401E-8F80-97DA965B843C}" type="datetime'''''''4''''''''''''''''''''''''''''''''''''0'''''">
              <a:rPr lang="en-US" altLang="en-US" sz="1000" smtClean="0">
                <a:solidFill>
                  <a:schemeClr val="bg1"/>
                </a:solidFill>
                <a:effectLst/>
              </a:rPr>
              <a:pPr marL="0" lvl="0" indent="0" algn="ctr">
                <a:spcBef>
                  <a:spcPct val="0"/>
                </a:spcBef>
                <a:spcAft>
                  <a:spcPct val="0"/>
                </a:spcAft>
                <a:buNone/>
              </a:pPr>
              <a:t>40</a:t>
            </a:fld>
            <a:endParaRPr lang="en-US" sz="1000">
              <a:solidFill>
                <a:schemeClr val="bg1"/>
              </a:solidFill>
            </a:endParaRPr>
          </a:p>
        </p:txBody>
      </p:sp>
      <p:sp>
        <p:nvSpPr>
          <p:cNvPr id="2284" name="Text Placeholder 10">
            <a:extLst>
              <a:ext uri="{FF2B5EF4-FFF2-40B4-BE49-F238E27FC236}">
                <a16:creationId xmlns:a16="http://schemas.microsoft.com/office/drawing/2014/main" id="{115DFB91-512B-3844-A114-92FBEDCA92F2}"/>
              </a:ext>
            </a:extLst>
          </p:cNvPr>
          <p:cNvSpPr>
            <a:spLocks noGrp="1"/>
          </p:cNvSpPr>
          <p:nvPr>
            <p:custDataLst>
              <p:tags r:id="rId14"/>
            </p:custDataLst>
          </p:nvPr>
        </p:nvSpPr>
        <p:spPr bwMode="gray">
          <a:xfrm>
            <a:off x="9015413" y="5581650"/>
            <a:ext cx="244475" cy="152400"/>
          </a:xfrm>
          <a:prstGeom prst="rect">
            <a:avLst/>
          </a:prstGeom>
          <a:solidFill>
            <a:srgbClr val="C0C0C0"/>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1A6EE899-2607-491F-9DC4-0D66CF6388E7}" type="datetime'''''15''''''''''''''''''0'''''''''''''">
              <a:rPr lang="en-US" altLang="en-US" sz="1000" smtClean="0">
                <a:effectLst/>
              </a:rPr>
              <a:pPr marL="0" lvl="0" indent="0" algn="ctr">
                <a:spcBef>
                  <a:spcPct val="0"/>
                </a:spcBef>
                <a:spcAft>
                  <a:spcPct val="0"/>
                </a:spcAft>
                <a:buNone/>
              </a:pPr>
              <a:t>150</a:t>
            </a:fld>
            <a:endParaRPr lang="en-US" sz="1000"/>
          </a:p>
        </p:txBody>
      </p:sp>
      <p:cxnSp>
        <p:nvCxnSpPr>
          <p:cNvPr id="53" name="Straight Connector 52">
            <a:extLst>
              <a:ext uri="{FF2B5EF4-FFF2-40B4-BE49-F238E27FC236}">
                <a16:creationId xmlns:a16="http://schemas.microsoft.com/office/drawing/2014/main" id="{1E0943E8-75E0-056F-5AC4-BA0A4F68217C}"/>
              </a:ext>
            </a:extLst>
          </p:cNvPr>
          <p:cNvCxnSpPr/>
          <p:nvPr>
            <p:custDataLst>
              <p:tags r:id="rId15"/>
            </p:custDataLst>
          </p:nvPr>
        </p:nvCxnSpPr>
        <p:spPr bwMode="auto">
          <a:xfrm>
            <a:off x="6280150" y="4673600"/>
            <a:ext cx="187325" cy="0"/>
          </a:xfrm>
          <a:prstGeom prst="line">
            <a:avLst/>
          </a:prstGeom>
          <a:ln w="28575" cap="rnd"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54" name="Rectangle 53">
            <a:extLst>
              <a:ext uri="{FF2B5EF4-FFF2-40B4-BE49-F238E27FC236}">
                <a16:creationId xmlns:a16="http://schemas.microsoft.com/office/drawing/2014/main" id="{A5D8AE9D-A1A9-C839-E275-2AAADD816FC8}"/>
              </a:ext>
            </a:extLst>
          </p:cNvPr>
          <p:cNvSpPr/>
          <p:nvPr>
            <p:custDataLst>
              <p:tags r:id="rId16"/>
            </p:custDataLst>
          </p:nvPr>
        </p:nvSpPr>
        <p:spPr bwMode="auto">
          <a:xfrm>
            <a:off x="6338888" y="4794250"/>
            <a:ext cx="142875" cy="106363"/>
          </a:xfrm>
          <a:prstGeom prst="rect">
            <a:avLst/>
          </a:prstGeom>
          <a:solidFill>
            <a:schemeClr val="accent1"/>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104" name="Rectangle 1103">
            <a:extLst>
              <a:ext uri="{FF2B5EF4-FFF2-40B4-BE49-F238E27FC236}">
                <a16:creationId xmlns:a16="http://schemas.microsoft.com/office/drawing/2014/main" id="{3B854FD4-628F-200E-EEBB-976FD7DF56AA}"/>
              </a:ext>
            </a:extLst>
          </p:cNvPr>
          <p:cNvSpPr/>
          <p:nvPr>
            <p:custDataLst>
              <p:tags r:id="rId17"/>
            </p:custDataLst>
          </p:nvPr>
        </p:nvSpPr>
        <p:spPr bwMode="auto">
          <a:xfrm>
            <a:off x="7275513" y="4621213"/>
            <a:ext cx="142875" cy="106363"/>
          </a:xfrm>
          <a:prstGeom prst="rect">
            <a:avLst/>
          </a:prstGeom>
          <a:solidFill>
            <a:srgbClr val="969696"/>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119" name="Rectangle 1118">
            <a:extLst>
              <a:ext uri="{FF2B5EF4-FFF2-40B4-BE49-F238E27FC236}">
                <a16:creationId xmlns:a16="http://schemas.microsoft.com/office/drawing/2014/main" id="{DA676225-08A8-4381-312A-375140048F9D}"/>
              </a:ext>
            </a:extLst>
          </p:cNvPr>
          <p:cNvSpPr/>
          <p:nvPr>
            <p:custDataLst>
              <p:tags r:id="rId18"/>
            </p:custDataLst>
          </p:nvPr>
        </p:nvSpPr>
        <p:spPr bwMode="auto">
          <a:xfrm>
            <a:off x="7275513" y="4794250"/>
            <a:ext cx="142875" cy="106363"/>
          </a:xfrm>
          <a:prstGeom prst="rect">
            <a:avLst/>
          </a:prstGeom>
          <a:solidFill>
            <a:srgbClr val="C0C0C0"/>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119" name="Oval 2118">
            <a:extLst>
              <a:ext uri="{FF2B5EF4-FFF2-40B4-BE49-F238E27FC236}">
                <a16:creationId xmlns:a16="http://schemas.microsoft.com/office/drawing/2014/main" id="{F8F69004-D5FF-1758-1F5E-7935B9654026}"/>
              </a:ext>
            </a:extLst>
          </p:cNvPr>
          <p:cNvSpPr/>
          <p:nvPr>
            <p:custDataLst>
              <p:tags r:id="rId19"/>
            </p:custDataLst>
          </p:nvPr>
        </p:nvSpPr>
        <p:spPr bwMode="auto">
          <a:xfrm>
            <a:off x="6342063" y="4641850"/>
            <a:ext cx="63500" cy="63500"/>
          </a:xfrm>
          <a:prstGeom prst="ellipse">
            <a:avLst/>
          </a:prstGeom>
          <a:solidFill>
            <a:schemeClr val="tx1"/>
          </a:solidFill>
          <a:ln w="9525" cap="flat" cmpd="sng" algn="ctr">
            <a:solidFill>
              <a:schemeClr val="tx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37" name="Text Placeholder 10">
            <a:extLst>
              <a:ext uri="{FF2B5EF4-FFF2-40B4-BE49-F238E27FC236}">
                <a16:creationId xmlns:a16="http://schemas.microsoft.com/office/drawing/2014/main" id="{115DFB91-512B-3844-A114-92FBEDCA92F2}"/>
              </a:ext>
            </a:extLst>
          </p:cNvPr>
          <p:cNvSpPr>
            <a:spLocks noGrp="1"/>
          </p:cNvSpPr>
          <p:nvPr>
            <p:custDataLst>
              <p:tags r:id="rId20"/>
            </p:custDataLst>
          </p:nvPr>
        </p:nvSpPr>
        <p:spPr bwMode="auto">
          <a:xfrm>
            <a:off x="6532563" y="4616450"/>
            <a:ext cx="50482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A8548468-AB0D-4716-832A-B0F3CD5931AD}" type="datetime'Emplo''''''''''''''''''''''''''''''''''y''''''''''e''''es'''">
              <a:rPr lang="en-US" altLang="en-US" sz="800" smtClean="0"/>
              <a:pPr marL="0" lvl="0" indent="0">
                <a:spcBef>
                  <a:spcPct val="0"/>
                </a:spcBef>
                <a:spcAft>
                  <a:spcPct val="0"/>
                </a:spcAft>
                <a:buNone/>
              </a:pPr>
              <a:t>Employees</a:t>
            </a:fld>
            <a:endParaRPr lang="en-US" sz="800"/>
          </a:p>
        </p:txBody>
      </p:sp>
      <p:sp>
        <p:nvSpPr>
          <p:cNvPr id="40" name="Text Placeholder 10">
            <a:extLst>
              <a:ext uri="{FF2B5EF4-FFF2-40B4-BE49-F238E27FC236}">
                <a16:creationId xmlns:a16="http://schemas.microsoft.com/office/drawing/2014/main" id="{115DFB91-512B-3844-A114-92FBEDCA92F2}"/>
              </a:ext>
            </a:extLst>
          </p:cNvPr>
          <p:cNvSpPr>
            <a:spLocks noGrp="1"/>
          </p:cNvSpPr>
          <p:nvPr>
            <p:custDataLst>
              <p:tags r:id="rId21"/>
            </p:custDataLst>
          </p:nvPr>
        </p:nvSpPr>
        <p:spPr bwMode="auto">
          <a:xfrm>
            <a:off x="6532563" y="4789488"/>
            <a:ext cx="56832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D3476E99-1444-4880-AF34-1C7746F0A3E8}" type="datetime'''''''''''''''''''''''Fu''''''''n''''''''''''d''i''n''''g'''">
              <a:rPr lang="en-US" altLang="en-US" sz="800" smtClean="0"/>
              <a:pPr marL="0" lvl="0" indent="0">
                <a:spcBef>
                  <a:spcPct val="0"/>
                </a:spcBef>
                <a:spcAft>
                  <a:spcPct val="0"/>
                </a:spcAft>
                <a:buNone/>
              </a:pPr>
              <a:t>Funding</a:t>
            </a:fld>
            <a:r>
              <a:rPr lang="en-US" altLang="en-US" sz="800"/>
              <a:t>, $M</a:t>
            </a:r>
            <a:endParaRPr lang="en-US" sz="800"/>
          </a:p>
        </p:txBody>
      </p:sp>
      <p:sp>
        <p:nvSpPr>
          <p:cNvPr id="1100" name="Text Placeholder 10">
            <a:extLst>
              <a:ext uri="{FF2B5EF4-FFF2-40B4-BE49-F238E27FC236}">
                <a16:creationId xmlns:a16="http://schemas.microsoft.com/office/drawing/2014/main" id="{DD977EA1-AFFA-C99B-F34E-D0256B065A8E}"/>
              </a:ext>
            </a:extLst>
          </p:cNvPr>
          <p:cNvSpPr>
            <a:spLocks noGrp="1"/>
          </p:cNvSpPr>
          <p:nvPr>
            <p:custDataLst>
              <p:tags r:id="rId22"/>
            </p:custDataLst>
          </p:nvPr>
        </p:nvSpPr>
        <p:spPr bwMode="auto">
          <a:xfrm>
            <a:off x="7469188" y="4616450"/>
            <a:ext cx="50482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74EABAD8-1A50-40C0-A4E5-60DD00E04FC6}" type="datetime'G''''r''''''''''''''a''''''n''''''ts'''''''''''''">
              <a:rPr lang="en-US" altLang="en-US" sz="800" smtClean="0"/>
              <a:pPr marL="0" lvl="0" indent="0">
                <a:spcBef>
                  <a:spcPct val="0"/>
                </a:spcBef>
                <a:spcAft>
                  <a:spcPct val="0"/>
                </a:spcAft>
                <a:buNone/>
              </a:pPr>
              <a:t>Grants</a:t>
            </a:fld>
            <a:r>
              <a:rPr lang="en-US" altLang="en-US" sz="800"/>
              <a:t>, $M</a:t>
            </a:r>
            <a:endParaRPr lang="en-US" sz="800"/>
          </a:p>
        </p:txBody>
      </p:sp>
      <p:sp>
        <p:nvSpPr>
          <p:cNvPr id="1110" name="Text Placeholder 10">
            <a:extLst>
              <a:ext uri="{FF2B5EF4-FFF2-40B4-BE49-F238E27FC236}">
                <a16:creationId xmlns:a16="http://schemas.microsoft.com/office/drawing/2014/main" id="{926B25A7-00AF-5569-4F49-ED997A91977C}"/>
              </a:ext>
            </a:extLst>
          </p:cNvPr>
          <p:cNvSpPr>
            <a:spLocks noGrp="1"/>
          </p:cNvSpPr>
          <p:nvPr>
            <p:custDataLst>
              <p:tags r:id="rId23"/>
            </p:custDataLst>
          </p:nvPr>
        </p:nvSpPr>
        <p:spPr bwMode="auto">
          <a:xfrm>
            <a:off x="7469188" y="4789488"/>
            <a:ext cx="135572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00E28C48-E5A0-4FAC-A374-77B123533934}" type="datetime'''P''u''bl''ic-p''r''''i''''''''vate'' par''''t''''nersh''ip'">
              <a:rPr lang="en-US" altLang="en-US" sz="800" smtClean="0"/>
              <a:pPr marL="0" lvl="0" indent="0">
                <a:spcBef>
                  <a:spcPct val="0"/>
                </a:spcBef>
                <a:spcAft>
                  <a:spcPct val="0"/>
                </a:spcAft>
                <a:buNone/>
              </a:pPr>
              <a:t>Public-private partnership</a:t>
            </a:fld>
            <a:r>
              <a:rPr lang="en-US" altLang="en-US" sz="800"/>
              <a:t>, $M</a:t>
            </a:r>
            <a:endParaRPr lang="en-US" sz="800"/>
          </a:p>
        </p:txBody>
      </p:sp>
      <p:cxnSp>
        <p:nvCxnSpPr>
          <p:cNvPr id="2124" name="Straight Connector 2123">
            <a:extLst>
              <a:ext uri="{FF2B5EF4-FFF2-40B4-BE49-F238E27FC236}">
                <a16:creationId xmlns:a16="http://schemas.microsoft.com/office/drawing/2014/main" id="{D66CA300-BF03-DB94-33CF-9A83CC1D3859}"/>
              </a:ext>
            </a:extLst>
          </p:cNvPr>
          <p:cNvCxnSpPr/>
          <p:nvPr/>
        </p:nvCxnSpPr>
        <p:spPr bwMode="gray">
          <a:xfrm>
            <a:off x="944564" y="4513263"/>
            <a:ext cx="4676775"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graphicFrame>
        <p:nvGraphicFramePr>
          <p:cNvPr id="2287" name="Chart 2286">
            <a:extLst>
              <a:ext uri="{FF2B5EF4-FFF2-40B4-BE49-F238E27FC236}">
                <a16:creationId xmlns:a16="http://schemas.microsoft.com/office/drawing/2014/main" id="{BEDD2294-453D-4C00-E3B0-DA1645514FFD}"/>
              </a:ext>
            </a:extLst>
          </p:cNvPr>
          <p:cNvGraphicFramePr/>
          <p:nvPr>
            <p:custDataLst>
              <p:tags r:id="rId24"/>
            </p:custDataLst>
          </p:nvPr>
        </p:nvGraphicFramePr>
        <p:xfrm>
          <a:off x="862013" y="4427538"/>
          <a:ext cx="4841875" cy="1576387"/>
        </p:xfrm>
        <a:graphic>
          <a:graphicData uri="http://schemas.openxmlformats.org/drawingml/2006/chart">
            <c:chart xmlns:c="http://schemas.openxmlformats.org/drawingml/2006/chart" xmlns:r="http://schemas.openxmlformats.org/officeDocument/2006/relationships" r:id="rId54"/>
          </a:graphicData>
        </a:graphic>
      </p:graphicFrame>
      <p:sp>
        <p:nvSpPr>
          <p:cNvPr id="2126" name="Text Placeholder 10">
            <a:extLst>
              <a:ext uri="{FF2B5EF4-FFF2-40B4-BE49-F238E27FC236}">
                <a16:creationId xmlns:a16="http://schemas.microsoft.com/office/drawing/2014/main" id="{7C98A43A-685D-0B07-5345-6538DBCDDAA3}"/>
              </a:ext>
            </a:extLst>
          </p:cNvPr>
          <p:cNvSpPr>
            <a:spLocks noGrp="1"/>
          </p:cNvSpPr>
          <p:nvPr>
            <p:custDataLst>
              <p:tags r:id="rId25"/>
            </p:custDataLst>
          </p:nvPr>
        </p:nvSpPr>
        <p:spPr bwMode="auto">
          <a:xfrm>
            <a:off x="1131888" y="5895975"/>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BCA4679C-B337-4A79-ADB6-05E710F30E20}" type="datetime'''''''''''''''''''''''''''''''2''0''''1''''''''''9'">
              <a:rPr lang="en-US" altLang="en-US" sz="1000" smtClean="0"/>
              <a:pPr marL="0" lvl="0" indent="0" algn="ctr">
                <a:spcBef>
                  <a:spcPct val="0"/>
                </a:spcBef>
                <a:spcAft>
                  <a:spcPct val="0"/>
                </a:spcAft>
                <a:buNone/>
              </a:pPr>
              <a:t>2019</a:t>
            </a:fld>
            <a:endParaRPr lang="en-US" sz="1000"/>
          </a:p>
        </p:txBody>
      </p:sp>
      <p:sp>
        <p:nvSpPr>
          <p:cNvPr id="2176" name="Text Placeholder 10">
            <a:extLst>
              <a:ext uri="{FF2B5EF4-FFF2-40B4-BE49-F238E27FC236}">
                <a16:creationId xmlns:a16="http://schemas.microsoft.com/office/drawing/2014/main" id="{115DFB91-512B-3844-A114-92FBEDCA92F2}"/>
              </a:ext>
            </a:extLst>
          </p:cNvPr>
          <p:cNvSpPr>
            <a:spLocks noGrp="1"/>
          </p:cNvSpPr>
          <p:nvPr>
            <p:custDataLst>
              <p:tags r:id="rId26"/>
            </p:custDataLst>
          </p:nvPr>
        </p:nvSpPr>
        <p:spPr bwMode="gray">
          <a:xfrm>
            <a:off x="1952625" y="5678488"/>
            <a:ext cx="174625" cy="152400"/>
          </a:xfrm>
          <a:prstGeom prst="rect">
            <a:avLst/>
          </a:prstGeom>
          <a:solidFill>
            <a:schemeClr val="accent1"/>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DF384E0F-F8D1-48DA-AEBB-3EA89FDC1D05}" type="datetime'''''''8''''''''''''''''''''4'''''''''''''''''''''''''''''">
              <a:rPr lang="en-US" altLang="en-US" sz="1000" smtClean="0">
                <a:solidFill>
                  <a:schemeClr val="bg1"/>
                </a:solidFill>
                <a:effectLst/>
              </a:rPr>
              <a:pPr marL="0" lvl="0" indent="0" algn="ctr">
                <a:spcBef>
                  <a:spcPct val="0"/>
                </a:spcBef>
                <a:spcAft>
                  <a:spcPct val="0"/>
                </a:spcAft>
                <a:buNone/>
              </a:pPr>
              <a:t>84</a:t>
            </a:fld>
            <a:endParaRPr lang="en-US" sz="1000">
              <a:solidFill>
                <a:schemeClr val="bg1"/>
              </a:solidFill>
            </a:endParaRPr>
          </a:p>
        </p:txBody>
      </p:sp>
      <p:sp>
        <p:nvSpPr>
          <p:cNvPr id="2174" name="Text Placeholder 10">
            <a:extLst>
              <a:ext uri="{FF2B5EF4-FFF2-40B4-BE49-F238E27FC236}">
                <a16:creationId xmlns:a16="http://schemas.microsoft.com/office/drawing/2014/main" id="{F883CFA8-0861-6429-8361-30C356AC575A}"/>
              </a:ext>
            </a:extLst>
          </p:cNvPr>
          <p:cNvSpPr>
            <a:spLocks noGrp="1"/>
          </p:cNvSpPr>
          <p:nvPr>
            <p:custDataLst>
              <p:tags r:id="rId27"/>
            </p:custDataLst>
          </p:nvPr>
        </p:nvSpPr>
        <p:spPr bwMode="gray">
          <a:xfrm>
            <a:off x="1801813" y="5700713"/>
            <a:ext cx="104775" cy="152400"/>
          </a:xfrm>
          <a:prstGeom prst="rect">
            <a:avLst/>
          </a:prstGeom>
          <a:solidFill>
            <a:srgbClr val="969696"/>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F9B91C07-9EE8-48F5-8484-9A56903DD8E9}" type="datetime'''''''5'''''''''''''''''">
              <a:rPr lang="en-US" altLang="en-US" sz="1000" smtClean="0">
                <a:effectLst/>
              </a:rPr>
              <a:pPr marL="0" lvl="0" indent="0" algn="ctr">
                <a:spcBef>
                  <a:spcPct val="0"/>
                </a:spcBef>
                <a:spcAft>
                  <a:spcPct val="0"/>
                </a:spcAft>
                <a:buNone/>
              </a:pPr>
              <a:t>5</a:t>
            </a:fld>
            <a:endParaRPr lang="en-US" sz="1000"/>
          </a:p>
        </p:txBody>
      </p:sp>
      <p:sp>
        <p:nvSpPr>
          <p:cNvPr id="2127" name="Text Placeholder 10">
            <a:extLst>
              <a:ext uri="{FF2B5EF4-FFF2-40B4-BE49-F238E27FC236}">
                <a16:creationId xmlns:a16="http://schemas.microsoft.com/office/drawing/2014/main" id="{B6F87F8C-8DED-8211-BE0B-973394FB1CDA}"/>
              </a:ext>
            </a:extLst>
          </p:cNvPr>
          <p:cNvSpPr>
            <a:spLocks noGrp="1"/>
          </p:cNvSpPr>
          <p:nvPr>
            <p:custDataLst>
              <p:tags r:id="rId28"/>
            </p:custDataLst>
          </p:nvPr>
        </p:nvSpPr>
        <p:spPr bwMode="auto">
          <a:xfrm>
            <a:off x="1800225" y="5895975"/>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585983A2-3F34-4AEE-9C65-B404D618C4A2}" type="datetime'''''''''''''''''''''2''''''''''''''''''''0''''2''''0'''''">
              <a:rPr lang="en-US" altLang="en-US" sz="1000" smtClean="0"/>
              <a:pPr marL="0" lvl="0" indent="0" algn="ctr">
                <a:spcBef>
                  <a:spcPct val="0"/>
                </a:spcBef>
                <a:spcAft>
                  <a:spcPct val="0"/>
                </a:spcAft>
                <a:buNone/>
              </a:pPr>
              <a:t>2020</a:t>
            </a:fld>
            <a:endParaRPr lang="en-US" sz="1000"/>
          </a:p>
        </p:txBody>
      </p:sp>
      <p:sp>
        <p:nvSpPr>
          <p:cNvPr id="2128" name="Text Placeholder 10">
            <a:extLst>
              <a:ext uri="{FF2B5EF4-FFF2-40B4-BE49-F238E27FC236}">
                <a16:creationId xmlns:a16="http://schemas.microsoft.com/office/drawing/2014/main" id="{8A9FC8B7-8546-8744-5D5D-64B99F4CCC57}"/>
              </a:ext>
            </a:extLst>
          </p:cNvPr>
          <p:cNvSpPr>
            <a:spLocks noGrp="1"/>
          </p:cNvSpPr>
          <p:nvPr>
            <p:custDataLst>
              <p:tags r:id="rId29"/>
            </p:custDataLst>
          </p:nvPr>
        </p:nvSpPr>
        <p:spPr bwMode="auto">
          <a:xfrm>
            <a:off x="2468563" y="5895975"/>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F1892B15-AE7F-4850-BCEC-63F68122B5F8}" type="datetime'2''''''0''''''''''''''''''''''''''2''''''''''1'">
              <a:rPr lang="en-US" altLang="en-US" sz="1000" smtClean="0"/>
              <a:pPr marL="0" lvl="0" indent="0" algn="ctr">
                <a:spcBef>
                  <a:spcPct val="0"/>
                </a:spcBef>
                <a:spcAft>
                  <a:spcPct val="0"/>
                </a:spcAft>
                <a:buNone/>
              </a:pPr>
              <a:t>2021</a:t>
            </a:fld>
            <a:endParaRPr lang="en-US" sz="1000"/>
          </a:p>
        </p:txBody>
      </p:sp>
      <p:sp>
        <p:nvSpPr>
          <p:cNvPr id="2129" name="Text Placeholder 10">
            <a:extLst>
              <a:ext uri="{FF2B5EF4-FFF2-40B4-BE49-F238E27FC236}">
                <a16:creationId xmlns:a16="http://schemas.microsoft.com/office/drawing/2014/main" id="{FC09C6E2-DA36-D861-4F37-CDC6EC95C0E5}"/>
              </a:ext>
            </a:extLst>
          </p:cNvPr>
          <p:cNvSpPr>
            <a:spLocks noGrp="1"/>
          </p:cNvSpPr>
          <p:nvPr>
            <p:custDataLst>
              <p:tags r:id="rId30"/>
            </p:custDataLst>
          </p:nvPr>
        </p:nvSpPr>
        <p:spPr bwMode="auto">
          <a:xfrm>
            <a:off x="3136900" y="5895975"/>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1C51ACAA-5ABA-4803-BECA-DA5823CA7FD1}" type="datetime'''''2''0''''''''''2''''''''''''2'''''''''''''''''''">
              <a:rPr lang="en-US" altLang="en-US" sz="1000" smtClean="0"/>
              <a:pPr marL="0" lvl="0" indent="0" algn="ctr">
                <a:spcBef>
                  <a:spcPct val="0"/>
                </a:spcBef>
                <a:spcAft>
                  <a:spcPct val="0"/>
                </a:spcAft>
                <a:buNone/>
              </a:pPr>
              <a:t>2022</a:t>
            </a:fld>
            <a:endParaRPr lang="en-US" sz="1000"/>
          </a:p>
        </p:txBody>
      </p:sp>
      <p:sp>
        <p:nvSpPr>
          <p:cNvPr id="2131" name="Text Placeholder 10">
            <a:extLst>
              <a:ext uri="{FF2B5EF4-FFF2-40B4-BE49-F238E27FC236}">
                <a16:creationId xmlns:a16="http://schemas.microsoft.com/office/drawing/2014/main" id="{27F77713-2328-D625-6028-522E81E2284A}"/>
              </a:ext>
            </a:extLst>
          </p:cNvPr>
          <p:cNvSpPr>
            <a:spLocks noGrp="1"/>
          </p:cNvSpPr>
          <p:nvPr>
            <p:custDataLst>
              <p:tags r:id="rId31"/>
            </p:custDataLst>
          </p:nvPr>
        </p:nvSpPr>
        <p:spPr bwMode="auto">
          <a:xfrm>
            <a:off x="3803650" y="5895975"/>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A61A8DD6-A50D-4ACD-AF78-118D5D9E08A2}" type="datetime'''''''''2''0''''2''''''''''''''''''3'''''''''''''''''''''''">
              <a:rPr lang="en-US" altLang="en-US" sz="1000" smtClean="0"/>
              <a:pPr marL="0" lvl="0" indent="0" algn="ctr">
                <a:spcBef>
                  <a:spcPct val="0"/>
                </a:spcBef>
                <a:spcAft>
                  <a:spcPct val="0"/>
                </a:spcAft>
                <a:buNone/>
              </a:pPr>
              <a:t>2023</a:t>
            </a:fld>
            <a:endParaRPr lang="en-US" sz="1000"/>
          </a:p>
        </p:txBody>
      </p:sp>
      <p:sp>
        <p:nvSpPr>
          <p:cNvPr id="2132" name="Text Placeholder 10">
            <a:extLst>
              <a:ext uri="{FF2B5EF4-FFF2-40B4-BE49-F238E27FC236}">
                <a16:creationId xmlns:a16="http://schemas.microsoft.com/office/drawing/2014/main" id="{86431120-CED6-B01D-049B-6A7DE7C790EB}"/>
              </a:ext>
            </a:extLst>
          </p:cNvPr>
          <p:cNvSpPr>
            <a:spLocks noGrp="1"/>
          </p:cNvSpPr>
          <p:nvPr>
            <p:custDataLst>
              <p:tags r:id="rId32"/>
            </p:custDataLst>
          </p:nvPr>
        </p:nvSpPr>
        <p:spPr bwMode="auto">
          <a:xfrm>
            <a:off x="4471988" y="5895975"/>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46544D14-0B9F-4BA5-94D3-08E01159EF4E}" type="datetime'''''''''''''''''''20''''''''2''''''''''''''''4'''''''''''''''">
              <a:rPr lang="en-US" altLang="en-US" sz="1000" smtClean="0"/>
              <a:pPr marL="0" lvl="0" indent="0" algn="ctr">
                <a:spcBef>
                  <a:spcPct val="0"/>
                </a:spcBef>
                <a:spcAft>
                  <a:spcPct val="0"/>
                </a:spcAft>
                <a:buNone/>
              </a:pPr>
              <a:t>2024</a:t>
            </a:fld>
            <a:endParaRPr lang="en-US" sz="1000"/>
          </a:p>
        </p:txBody>
      </p:sp>
      <p:sp>
        <p:nvSpPr>
          <p:cNvPr id="2133" name="Text Placeholder 10">
            <a:extLst>
              <a:ext uri="{FF2B5EF4-FFF2-40B4-BE49-F238E27FC236}">
                <a16:creationId xmlns:a16="http://schemas.microsoft.com/office/drawing/2014/main" id="{DDA9F526-61A5-4B65-DE9D-AAA4D37FBD85}"/>
              </a:ext>
            </a:extLst>
          </p:cNvPr>
          <p:cNvSpPr>
            <a:spLocks noGrp="1"/>
          </p:cNvSpPr>
          <p:nvPr>
            <p:custDataLst>
              <p:tags r:id="rId33"/>
            </p:custDataLst>
          </p:nvPr>
        </p:nvSpPr>
        <p:spPr bwMode="auto">
          <a:xfrm>
            <a:off x="5140325" y="5895975"/>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B403D729-9679-4B38-B035-628E10B46A26}" type="datetime'''''''''2''''''0''''2''''5'''''''''''''''''''''''''''''">
              <a:rPr lang="en-US" altLang="en-US" sz="1000" smtClean="0"/>
              <a:pPr marL="0" lvl="0" indent="0" algn="ctr">
                <a:spcBef>
                  <a:spcPct val="0"/>
                </a:spcBef>
                <a:spcAft>
                  <a:spcPct val="0"/>
                </a:spcAft>
                <a:buNone/>
              </a:pPr>
              <a:t>2025</a:t>
            </a:fld>
            <a:endParaRPr lang="en-US" sz="1000"/>
          </a:p>
        </p:txBody>
      </p:sp>
      <p:cxnSp>
        <p:nvCxnSpPr>
          <p:cNvPr id="2134" name="Straight Connector 2133">
            <a:extLst>
              <a:ext uri="{FF2B5EF4-FFF2-40B4-BE49-F238E27FC236}">
                <a16:creationId xmlns:a16="http://schemas.microsoft.com/office/drawing/2014/main" id="{61A78E19-7A45-0CBF-7356-959EB38B300A}"/>
              </a:ext>
            </a:extLst>
          </p:cNvPr>
          <p:cNvCxnSpPr/>
          <p:nvPr>
            <p:custDataLst>
              <p:tags r:id="rId34"/>
            </p:custDataLst>
          </p:nvPr>
        </p:nvCxnSpPr>
        <p:spPr bwMode="auto">
          <a:xfrm>
            <a:off x="1000125" y="4611688"/>
            <a:ext cx="187325" cy="0"/>
          </a:xfrm>
          <a:prstGeom prst="line">
            <a:avLst/>
          </a:prstGeom>
          <a:ln w="28575" cap="rnd"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2135" name="Rectangle 2134">
            <a:extLst>
              <a:ext uri="{FF2B5EF4-FFF2-40B4-BE49-F238E27FC236}">
                <a16:creationId xmlns:a16="http://schemas.microsoft.com/office/drawing/2014/main" id="{4227EB83-C540-56B2-9D0C-E4CB1377CCD5}"/>
              </a:ext>
            </a:extLst>
          </p:cNvPr>
          <p:cNvSpPr/>
          <p:nvPr>
            <p:custDataLst>
              <p:tags r:id="rId35"/>
            </p:custDataLst>
          </p:nvPr>
        </p:nvSpPr>
        <p:spPr bwMode="auto">
          <a:xfrm>
            <a:off x="1058863" y="4732338"/>
            <a:ext cx="142875" cy="106363"/>
          </a:xfrm>
          <a:prstGeom prst="rect">
            <a:avLst/>
          </a:prstGeom>
          <a:solidFill>
            <a:schemeClr val="accent1"/>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136" name="Rectangle 2135">
            <a:extLst>
              <a:ext uri="{FF2B5EF4-FFF2-40B4-BE49-F238E27FC236}">
                <a16:creationId xmlns:a16="http://schemas.microsoft.com/office/drawing/2014/main" id="{5BCFE8EC-F18C-2F06-687D-F831BB0B7BA1}"/>
              </a:ext>
            </a:extLst>
          </p:cNvPr>
          <p:cNvSpPr/>
          <p:nvPr>
            <p:custDataLst>
              <p:tags r:id="rId36"/>
            </p:custDataLst>
          </p:nvPr>
        </p:nvSpPr>
        <p:spPr bwMode="auto">
          <a:xfrm>
            <a:off x="1995488" y="4559300"/>
            <a:ext cx="142875" cy="106363"/>
          </a:xfrm>
          <a:prstGeom prst="rect">
            <a:avLst/>
          </a:prstGeom>
          <a:solidFill>
            <a:srgbClr val="969696"/>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138" name="Oval 2137">
            <a:extLst>
              <a:ext uri="{FF2B5EF4-FFF2-40B4-BE49-F238E27FC236}">
                <a16:creationId xmlns:a16="http://schemas.microsoft.com/office/drawing/2014/main" id="{0810C3CB-B946-2FA2-2A23-24B2829FDC2D}"/>
              </a:ext>
            </a:extLst>
          </p:cNvPr>
          <p:cNvSpPr/>
          <p:nvPr>
            <p:custDataLst>
              <p:tags r:id="rId37"/>
            </p:custDataLst>
          </p:nvPr>
        </p:nvSpPr>
        <p:spPr bwMode="auto">
          <a:xfrm>
            <a:off x="1062038" y="4579938"/>
            <a:ext cx="63500" cy="63500"/>
          </a:xfrm>
          <a:prstGeom prst="ellipse">
            <a:avLst/>
          </a:prstGeom>
          <a:solidFill>
            <a:schemeClr val="tx1"/>
          </a:solidFill>
          <a:ln w="9525" cap="flat" cmpd="sng" algn="ctr">
            <a:solidFill>
              <a:schemeClr val="tx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139" name="Text Placeholder 10">
            <a:extLst>
              <a:ext uri="{FF2B5EF4-FFF2-40B4-BE49-F238E27FC236}">
                <a16:creationId xmlns:a16="http://schemas.microsoft.com/office/drawing/2014/main" id="{9FA8DCD9-3B72-44FB-E8DE-7FD15E6C97A9}"/>
              </a:ext>
            </a:extLst>
          </p:cNvPr>
          <p:cNvSpPr>
            <a:spLocks noGrp="1"/>
          </p:cNvSpPr>
          <p:nvPr>
            <p:custDataLst>
              <p:tags r:id="rId38"/>
            </p:custDataLst>
          </p:nvPr>
        </p:nvSpPr>
        <p:spPr bwMode="auto">
          <a:xfrm>
            <a:off x="1252538" y="4554538"/>
            <a:ext cx="50482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3EAB2211-FC97-415F-B502-3AEA0E0DEA71}" type="datetime'E''''''''m''p''l''''''''''o''''''yee''''''''''''s'''''''''">
              <a:rPr lang="en-US" altLang="en-US" sz="800" smtClean="0"/>
              <a:pPr marL="0" lvl="0" indent="0">
                <a:spcBef>
                  <a:spcPct val="0"/>
                </a:spcBef>
                <a:spcAft>
                  <a:spcPct val="0"/>
                </a:spcAft>
                <a:buNone/>
              </a:pPr>
              <a:t>Employees</a:t>
            </a:fld>
            <a:endParaRPr lang="en-US" sz="800"/>
          </a:p>
        </p:txBody>
      </p:sp>
      <p:sp>
        <p:nvSpPr>
          <p:cNvPr id="2140" name="Text Placeholder 10">
            <a:extLst>
              <a:ext uri="{FF2B5EF4-FFF2-40B4-BE49-F238E27FC236}">
                <a16:creationId xmlns:a16="http://schemas.microsoft.com/office/drawing/2014/main" id="{FF604190-D1F4-FE1E-C8C7-B147ED30A305}"/>
              </a:ext>
            </a:extLst>
          </p:cNvPr>
          <p:cNvSpPr>
            <a:spLocks noGrp="1"/>
          </p:cNvSpPr>
          <p:nvPr>
            <p:custDataLst>
              <p:tags r:id="rId39"/>
            </p:custDataLst>
          </p:nvPr>
        </p:nvSpPr>
        <p:spPr bwMode="auto">
          <a:xfrm>
            <a:off x="1252538" y="4727575"/>
            <a:ext cx="56832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B3A14404-6995-415B-A410-D0A877CFB8A3}" type="datetime'''F''''''''u''''''n''d''''i''''''n''''''''g'''''">
              <a:rPr lang="en-US" altLang="en-US" sz="800" smtClean="0"/>
              <a:pPr marL="0" lvl="0" indent="0">
                <a:spcBef>
                  <a:spcPct val="0"/>
                </a:spcBef>
                <a:spcAft>
                  <a:spcPct val="0"/>
                </a:spcAft>
                <a:buNone/>
              </a:pPr>
              <a:t>Funding</a:t>
            </a:fld>
            <a:r>
              <a:rPr lang="en-US" altLang="en-US" sz="800"/>
              <a:t>, $M</a:t>
            </a:r>
            <a:endParaRPr lang="en-US" sz="800"/>
          </a:p>
        </p:txBody>
      </p:sp>
      <p:sp>
        <p:nvSpPr>
          <p:cNvPr id="2141" name="Text Placeholder 10">
            <a:extLst>
              <a:ext uri="{FF2B5EF4-FFF2-40B4-BE49-F238E27FC236}">
                <a16:creationId xmlns:a16="http://schemas.microsoft.com/office/drawing/2014/main" id="{0246FF8A-0DBF-BD14-23CC-CE896B9C66B3}"/>
              </a:ext>
            </a:extLst>
          </p:cNvPr>
          <p:cNvSpPr>
            <a:spLocks noGrp="1"/>
          </p:cNvSpPr>
          <p:nvPr>
            <p:custDataLst>
              <p:tags r:id="rId40"/>
            </p:custDataLst>
          </p:nvPr>
        </p:nvSpPr>
        <p:spPr bwMode="auto">
          <a:xfrm>
            <a:off x="2189163" y="4554538"/>
            <a:ext cx="50482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1AD9A172-6EF8-4710-985F-760B072EF6AE}" type="datetime'''G''r''''''''''''''a''''''''''''''''''n''t''''''s'''''''">
              <a:rPr lang="en-US" altLang="en-US" sz="800" smtClean="0"/>
              <a:pPr marL="0" lvl="0" indent="0">
                <a:spcBef>
                  <a:spcPct val="0"/>
                </a:spcBef>
                <a:spcAft>
                  <a:spcPct val="0"/>
                </a:spcAft>
                <a:buNone/>
              </a:pPr>
              <a:t>Grants</a:t>
            </a:fld>
            <a:r>
              <a:rPr lang="en-US" altLang="en-US" sz="800"/>
              <a:t>, $M</a:t>
            </a:r>
            <a:endParaRPr lang="en-US" sz="800"/>
          </a:p>
        </p:txBody>
      </p:sp>
      <p:cxnSp>
        <p:nvCxnSpPr>
          <p:cNvPr id="2291" name="Straight Connector 2290">
            <a:extLst>
              <a:ext uri="{FF2B5EF4-FFF2-40B4-BE49-F238E27FC236}">
                <a16:creationId xmlns:a16="http://schemas.microsoft.com/office/drawing/2014/main" id="{85993DBF-AA8F-E5A6-C670-3190628017B2}"/>
              </a:ext>
            </a:extLst>
          </p:cNvPr>
          <p:cNvCxnSpPr/>
          <p:nvPr/>
        </p:nvCxnSpPr>
        <p:spPr bwMode="gray">
          <a:xfrm>
            <a:off x="6224676" y="2299984"/>
            <a:ext cx="4677360"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292" name="TextBox 2291">
            <a:extLst>
              <a:ext uri="{FF2B5EF4-FFF2-40B4-BE49-F238E27FC236}">
                <a16:creationId xmlns:a16="http://schemas.microsoft.com/office/drawing/2014/main" id="{28094AE8-C133-113F-898E-603F116840C8}"/>
              </a:ext>
            </a:extLst>
          </p:cNvPr>
          <p:cNvSpPr txBox="1"/>
          <p:nvPr/>
        </p:nvSpPr>
        <p:spPr bwMode="gray">
          <a:xfrm>
            <a:off x="1041400" y="2455728"/>
            <a:ext cx="4579754" cy="1754326"/>
          </a:xfrm>
          <a:prstGeom prst="rect">
            <a:avLst/>
          </a:prstGeom>
          <a:noFill/>
        </p:spPr>
        <p:txBody>
          <a:bodyPr wrap="square" lIns="36576" tIns="0" rIns="0" bIns="0" rtlCol="0">
            <a:spAutoFit/>
          </a:bodyPr>
          <a:lstStyle/>
          <a:p>
            <a:pPr marL="171450" indent="-171450" algn="l">
              <a:spcAft>
                <a:spcPts val="600"/>
              </a:spcAft>
              <a:buFont typeface="Arial" panose="020B0604020202020204" pitchFamily="34" charset="0"/>
              <a:buChar char="•"/>
            </a:pPr>
            <a:r>
              <a:rPr lang="en-US" sz="1100"/>
              <a:t>Founded in 2018 as a spin-off from </a:t>
            </a:r>
            <a:r>
              <a:rPr lang="en-US" sz="1100" b="1"/>
              <a:t>MIT</a:t>
            </a:r>
            <a:r>
              <a:rPr lang="en-US" sz="1100"/>
              <a:t>, CFS is by far the best funded fusion company in the world with </a:t>
            </a:r>
            <a:r>
              <a:rPr lang="en-US" sz="1100" b="1"/>
              <a:t>~$2 billion in total funding.</a:t>
            </a:r>
          </a:p>
          <a:p>
            <a:pPr marL="171450" indent="-171450" algn="l">
              <a:spcAft>
                <a:spcPts val="600"/>
              </a:spcAft>
              <a:buFont typeface="Arial" panose="020B0604020202020204" pitchFamily="34" charset="0"/>
              <a:buChar char="•"/>
            </a:pPr>
            <a:r>
              <a:rPr lang="en-US" sz="1100"/>
              <a:t>CFS believes it can revolutionize fusion engineering employing its research into </a:t>
            </a:r>
            <a:r>
              <a:rPr lang="en-US" sz="1100" b="1"/>
              <a:t>high-temperature superconducting magnets.</a:t>
            </a:r>
          </a:p>
          <a:p>
            <a:pPr marL="171450" indent="-171450" algn="l">
              <a:spcAft>
                <a:spcPts val="600"/>
              </a:spcAft>
              <a:buFont typeface="Arial" panose="020B0604020202020204" pitchFamily="34" charset="0"/>
              <a:buChar char="•"/>
            </a:pPr>
            <a:r>
              <a:rPr lang="en-US" sz="1100"/>
              <a:t>The company aims to build a more compact tokamak, named </a:t>
            </a:r>
            <a:r>
              <a:rPr lang="en-US" sz="1100" b="1"/>
              <a:t>ARC, in the early 2030s with ~400 MW clean power.</a:t>
            </a:r>
          </a:p>
          <a:p>
            <a:pPr marL="171450" indent="-171450" algn="l">
              <a:spcAft>
                <a:spcPts val="600"/>
              </a:spcAft>
              <a:buFont typeface="Arial" panose="020B0604020202020204" pitchFamily="34" charset="0"/>
              <a:buChar char="•"/>
            </a:pPr>
            <a:r>
              <a:rPr lang="en-US" sz="1100"/>
              <a:t>Before that, CFS is developing SPARC to pave the way for ARC. </a:t>
            </a:r>
            <a:r>
              <a:rPr lang="en-US" sz="1100" b="1"/>
              <a:t>SPARC is expected to produce plasma in 2026 and have a net gain shortly after.</a:t>
            </a:r>
            <a:endParaRPr lang="en-US" sz="1100"/>
          </a:p>
        </p:txBody>
      </p:sp>
      <p:sp>
        <p:nvSpPr>
          <p:cNvPr id="2293" name="TextBox 2292">
            <a:extLst>
              <a:ext uri="{FF2B5EF4-FFF2-40B4-BE49-F238E27FC236}">
                <a16:creationId xmlns:a16="http://schemas.microsoft.com/office/drawing/2014/main" id="{B8BFF398-975C-47F7-1627-1E5E9A831B87}"/>
              </a:ext>
            </a:extLst>
          </p:cNvPr>
          <p:cNvSpPr txBox="1"/>
          <p:nvPr/>
        </p:nvSpPr>
        <p:spPr bwMode="gray">
          <a:xfrm>
            <a:off x="6322282" y="2455728"/>
            <a:ext cx="4579754" cy="1754326"/>
          </a:xfrm>
          <a:prstGeom prst="rect">
            <a:avLst/>
          </a:prstGeom>
          <a:noFill/>
        </p:spPr>
        <p:txBody>
          <a:bodyPr wrap="square" lIns="36576" tIns="0" rIns="0" bIns="0" rtlCol="0">
            <a:spAutoFit/>
          </a:bodyPr>
          <a:lstStyle/>
          <a:p>
            <a:pPr marL="171450" indent="-171450" algn="l">
              <a:spcAft>
                <a:spcPts val="600"/>
              </a:spcAft>
              <a:buFont typeface="Arial" panose="020B0604020202020204" pitchFamily="34" charset="0"/>
              <a:buChar char="•"/>
            </a:pPr>
            <a:r>
              <a:rPr lang="en-US" sz="1100" b="1"/>
              <a:t>Marvel was founded in 2019 following the Nobel Prize in physics in 2018 for breakthrough laser technologies.</a:t>
            </a:r>
          </a:p>
          <a:p>
            <a:pPr marL="171450" indent="-171450" algn="l">
              <a:spcAft>
                <a:spcPts val="600"/>
              </a:spcAft>
              <a:buFont typeface="Arial" panose="020B0604020202020204" pitchFamily="34" charset="0"/>
              <a:buChar char="•"/>
            </a:pPr>
            <a:r>
              <a:rPr lang="en-US" sz="1100"/>
              <a:t>Using this novel laser technology and new fuel pellets, Marvel believes it can </a:t>
            </a:r>
            <a:r>
              <a:rPr lang="en-US" sz="1100" b="1"/>
              <a:t>improve the efficiency of NIF </a:t>
            </a:r>
            <a:r>
              <a:rPr lang="en-US" sz="1100"/>
              <a:t>to reach commercially viable fusion energy by the mid-2030s.</a:t>
            </a:r>
            <a:endParaRPr lang="en-US" sz="1100" b="1"/>
          </a:p>
          <a:p>
            <a:pPr marL="171450" indent="-171450" algn="l">
              <a:spcAft>
                <a:spcPts val="600"/>
              </a:spcAft>
              <a:buFont typeface="Arial" panose="020B0604020202020204" pitchFamily="34" charset="0"/>
              <a:buChar char="•"/>
            </a:pPr>
            <a:r>
              <a:rPr lang="en-US" sz="1100"/>
              <a:t>The company is building a </a:t>
            </a:r>
            <a:r>
              <a:rPr lang="en-US" sz="1100" b="1"/>
              <a:t>$150 million proof of technology with Colorado State University</a:t>
            </a:r>
            <a:r>
              <a:rPr lang="en-US" sz="1100"/>
              <a:t> to test the new laser technology by 2027.</a:t>
            </a:r>
          </a:p>
          <a:p>
            <a:pPr marL="171450" indent="-171450" algn="l">
              <a:spcAft>
                <a:spcPts val="600"/>
              </a:spcAft>
              <a:buFont typeface="Arial" panose="020B0604020202020204" pitchFamily="34" charset="0"/>
              <a:buChar char="•"/>
            </a:pPr>
            <a:r>
              <a:rPr lang="en-US" sz="1100"/>
              <a:t>Marvel aims to build its </a:t>
            </a:r>
            <a:r>
              <a:rPr lang="en-US" sz="1100" b="1"/>
              <a:t>first power plant prototype </a:t>
            </a:r>
            <a:r>
              <a:rPr lang="en-US" sz="1100"/>
              <a:t>with </a:t>
            </a:r>
            <a:r>
              <a:rPr lang="en-US" sz="1100" b="1"/>
              <a:t>Siemens Energy </a:t>
            </a:r>
            <a:r>
              <a:rPr lang="en-US" sz="1100"/>
              <a:t>by </a:t>
            </a:r>
            <a:r>
              <a:rPr lang="en-US" sz="1100" b="1"/>
              <a:t>2032 </a:t>
            </a:r>
            <a:r>
              <a:rPr lang="en-US" sz="1100"/>
              <a:t>and have </a:t>
            </a:r>
            <a:r>
              <a:rPr lang="en-US" sz="1100" b="1"/>
              <a:t>commercial power by 2035.</a:t>
            </a:r>
          </a:p>
        </p:txBody>
      </p:sp>
      <p:pic>
        <p:nvPicPr>
          <p:cNvPr id="1026" name="Picture 2" descr="Printable Country Flag of the United States of America ...">
            <a:extLst>
              <a:ext uri="{FF2B5EF4-FFF2-40B4-BE49-F238E27FC236}">
                <a16:creationId xmlns:a16="http://schemas.microsoft.com/office/drawing/2014/main" id="{0C14C2A2-A309-C1B4-A49E-2068876CA8AD}"/>
              </a:ext>
            </a:extLst>
          </p:cNvPr>
          <p:cNvPicPr>
            <a:picLocks noChangeAspect="1" noChangeArrowheads="1"/>
          </p:cNvPicPr>
          <p:nvPr/>
        </p:nvPicPr>
        <p:blipFill>
          <a:blip r:embed="rId55" cstate="screen">
            <a:extLst>
              <a:ext uri="{28A0092B-C50C-407E-A947-70E740481C1C}">
                <a14:useLocalDpi xmlns:a14="http://schemas.microsoft.com/office/drawing/2010/main"/>
              </a:ext>
            </a:extLst>
          </a:blip>
          <a:srcRect/>
          <a:stretch>
            <a:fillRect/>
          </a:stretch>
        </p:blipFill>
        <p:spPr bwMode="auto">
          <a:xfrm>
            <a:off x="4977926" y="1552901"/>
            <a:ext cx="643227" cy="643227"/>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Germany Flag Round PNGs for Free Download">
            <a:extLst>
              <a:ext uri="{FF2B5EF4-FFF2-40B4-BE49-F238E27FC236}">
                <a16:creationId xmlns:a16="http://schemas.microsoft.com/office/drawing/2014/main" id="{EE73DE0A-F1E5-5C75-76F4-D43F592582C0}"/>
              </a:ext>
            </a:extLst>
          </p:cNvPr>
          <p:cNvPicPr>
            <a:picLocks noChangeAspect="1" noChangeArrowheads="1"/>
          </p:cNvPicPr>
          <p:nvPr/>
        </p:nvPicPr>
        <p:blipFill>
          <a:blip r:embed="rId56" cstate="screen">
            <a:extLst>
              <a:ext uri="{28A0092B-C50C-407E-A947-70E740481C1C}">
                <a14:useLocalDpi xmlns:a14="http://schemas.microsoft.com/office/drawing/2010/main"/>
              </a:ext>
            </a:extLst>
          </a:blip>
          <a:srcRect/>
          <a:stretch>
            <a:fillRect/>
          </a:stretch>
        </p:blipFill>
        <p:spPr bwMode="auto">
          <a:xfrm>
            <a:off x="10264408" y="1552901"/>
            <a:ext cx="643227" cy="64322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a:extLst>
              <a:ext uri="{FF2B5EF4-FFF2-40B4-BE49-F238E27FC236}">
                <a16:creationId xmlns:a16="http://schemas.microsoft.com/office/drawing/2014/main" id="{DEA9D4FE-EDCD-590B-0992-DB7ED4A26201}"/>
              </a:ext>
            </a:extLst>
          </p:cNvPr>
          <p:cNvSpPr/>
          <p:nvPr/>
        </p:nvSpPr>
        <p:spPr bwMode="gray">
          <a:xfrm>
            <a:off x="0" y="0"/>
            <a:ext cx="4024490" cy="384048"/>
          </a:xfrm>
          <a:prstGeom prst="rect">
            <a:avLst/>
          </a:prstGeom>
          <a:solidFill>
            <a:schemeClr val="tx2">
              <a:lumMod val="5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1">
                <a:solidFill>
                  <a:schemeClr val="bg1"/>
                </a:solidFill>
              </a:rPr>
              <a:t>Case study: Commonwealth and Marvel Fusion</a:t>
            </a:r>
          </a:p>
        </p:txBody>
      </p:sp>
    </p:spTree>
    <p:extLst>
      <p:ext uri="{BB962C8B-B14F-4D97-AF65-F5344CB8AC3E}">
        <p14:creationId xmlns:p14="http://schemas.microsoft.com/office/powerpoint/2010/main" val="3698334397"/>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A9CF2A3B-3694-47EA-35D2-A2B1A8170440}"/>
              </a:ext>
            </a:extLst>
          </p:cNvPr>
          <p:cNvGraphicFramePr>
            <a:graphicFrameLocks noChangeAspect="1"/>
          </p:cNvGraphicFramePr>
          <p:nvPr>
            <p:custDataLst>
              <p:tags r:id="rId1"/>
            </p:custDataLst>
            <p:extLst>
              <p:ext uri="{D42A27DB-BD31-4B8C-83A1-F6EECF244321}">
                <p14:modId xmlns:p14="http://schemas.microsoft.com/office/powerpoint/2010/main" val="93835804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70" imgW="405" imgH="405" progId="TCLayout.ActiveDocument.1">
                  <p:embed/>
                </p:oleObj>
              </mc:Choice>
              <mc:Fallback>
                <p:oleObj name="think-cell Slide" r:id="rId70" imgW="405" imgH="405" progId="TCLayout.ActiveDocument.1">
                  <p:embed/>
                  <p:pic>
                    <p:nvPicPr>
                      <p:cNvPr id="0" name=""/>
                      <p:cNvPicPr/>
                      <p:nvPr/>
                    </p:nvPicPr>
                    <p:blipFill>
                      <a:blip r:embed="rId71"/>
                      <a:stretch>
                        <a:fillRect/>
                      </a:stretch>
                    </p:blipFill>
                    <p:spPr>
                      <a:xfrm>
                        <a:off x="1588" y="1588"/>
                        <a:ext cx="1588" cy="1588"/>
                      </a:xfrm>
                      <a:prstGeom prst="rect">
                        <a:avLst/>
                      </a:prstGeom>
                    </p:spPr>
                  </p:pic>
                </p:oleObj>
              </mc:Fallback>
            </mc:AlternateContent>
          </a:graphicData>
        </a:graphic>
      </p:graphicFrame>
      <p:cxnSp>
        <p:nvCxnSpPr>
          <p:cNvPr id="322" name="Straight Connector 321">
            <a:extLst>
              <a:ext uri="{FF2B5EF4-FFF2-40B4-BE49-F238E27FC236}">
                <a16:creationId xmlns:a16="http://schemas.microsoft.com/office/drawing/2014/main" id="{345212C2-D9C8-1271-FB83-EADC667E9D5C}"/>
              </a:ext>
            </a:extLst>
          </p:cNvPr>
          <p:cNvCxnSpPr>
            <a:cxnSpLocks/>
          </p:cNvCxnSpPr>
          <p:nvPr/>
        </p:nvCxnSpPr>
        <p:spPr bwMode="gray">
          <a:xfrm>
            <a:off x="452582" y="3833221"/>
            <a:ext cx="7176654"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325" name="Rectangle 324">
            <a:extLst>
              <a:ext uri="{FF2B5EF4-FFF2-40B4-BE49-F238E27FC236}">
                <a16:creationId xmlns:a16="http://schemas.microsoft.com/office/drawing/2014/main" id="{801C7B28-7ACA-70AA-0379-448680F57C72}"/>
              </a:ext>
            </a:extLst>
          </p:cNvPr>
          <p:cNvSpPr/>
          <p:nvPr/>
        </p:nvSpPr>
        <p:spPr bwMode="gray">
          <a:xfrm>
            <a:off x="449263" y="3355268"/>
            <a:ext cx="914400" cy="970653"/>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 name="Title 1">
            <a:extLst>
              <a:ext uri="{FF2B5EF4-FFF2-40B4-BE49-F238E27FC236}">
                <a16:creationId xmlns:a16="http://schemas.microsoft.com/office/drawing/2014/main" id="{882B8C54-AB19-0704-62B1-C4EE411D5A5E}"/>
              </a:ext>
            </a:extLst>
          </p:cNvPr>
          <p:cNvSpPr>
            <a:spLocks noGrp="1"/>
          </p:cNvSpPr>
          <p:nvPr>
            <p:ph type="title"/>
          </p:nvPr>
        </p:nvSpPr>
        <p:spPr/>
        <p:txBody>
          <a:bodyPr vert="horz">
            <a:noAutofit/>
          </a:bodyPr>
          <a:lstStyle/>
          <a:p>
            <a:r>
              <a:rPr lang="en-US"/>
              <a:t>Despite a long timeline to commercialization, fusion is collecting significantly more funding than fission, driven by ambitious policy</a:t>
            </a:r>
          </a:p>
        </p:txBody>
      </p:sp>
      <p:graphicFrame>
        <p:nvGraphicFramePr>
          <p:cNvPr id="357" name="Chart 356">
            <a:extLst>
              <a:ext uri="{FF2B5EF4-FFF2-40B4-BE49-F238E27FC236}">
                <a16:creationId xmlns:a16="http://schemas.microsoft.com/office/drawing/2014/main" id="{1F7596BC-0DE5-8DE1-B253-B36F9EF03C95}"/>
              </a:ext>
            </a:extLst>
          </p:cNvPr>
          <p:cNvGraphicFramePr/>
          <p:nvPr>
            <p:custDataLst>
              <p:tags r:id="rId2"/>
            </p:custDataLst>
            <p:extLst>
              <p:ext uri="{D42A27DB-BD31-4B8C-83A1-F6EECF244321}">
                <p14:modId xmlns:p14="http://schemas.microsoft.com/office/powerpoint/2010/main" val="2612791778"/>
              </p:ext>
            </p:extLst>
          </p:nvPr>
        </p:nvGraphicFramePr>
        <p:xfrm>
          <a:off x="1649413" y="1808163"/>
          <a:ext cx="2930525" cy="2030412"/>
        </p:xfrm>
        <a:graphic>
          <a:graphicData uri="http://schemas.openxmlformats.org/drawingml/2006/chart">
            <c:chart xmlns:c="http://schemas.openxmlformats.org/drawingml/2006/chart" xmlns:r="http://schemas.openxmlformats.org/officeDocument/2006/relationships" r:id="rId72"/>
          </a:graphicData>
        </a:graphic>
      </p:graphicFrame>
      <p:sp>
        <p:nvSpPr>
          <p:cNvPr id="346" name="Text Placeholder 10">
            <a:extLst>
              <a:ext uri="{FF2B5EF4-FFF2-40B4-BE49-F238E27FC236}">
                <a16:creationId xmlns:a16="http://schemas.microsoft.com/office/drawing/2014/main" id="{115DFB91-512B-3844-A114-92FBEDCA92F2}"/>
              </a:ext>
            </a:extLst>
          </p:cNvPr>
          <p:cNvSpPr>
            <a:spLocks noGrp="1"/>
          </p:cNvSpPr>
          <p:nvPr>
            <p:custDataLst>
              <p:tags r:id="rId3"/>
            </p:custDataLst>
          </p:nvPr>
        </p:nvSpPr>
        <p:spPr bwMode="auto">
          <a:xfrm>
            <a:off x="1930400" y="365601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E9C62893-E4AA-465E-8107-FCAC9A823F38}" type="datetime'2''02''1'''''''''''''''''''''''''''''''''''''''''">
              <a:rPr lang="en-US" altLang="en-US" sz="1000" smtClean="0">
                <a:effectLst/>
              </a:rPr>
              <a:pPr marL="0" lvl="0" indent="0" algn="ctr">
                <a:spcBef>
                  <a:spcPct val="0"/>
                </a:spcBef>
                <a:spcAft>
                  <a:spcPct val="0"/>
                </a:spcAft>
                <a:buNone/>
              </a:pPr>
              <a:t>2021</a:t>
            </a:fld>
            <a:endParaRPr lang="en-US" sz="1000"/>
          </a:p>
        </p:txBody>
      </p:sp>
      <p:sp>
        <p:nvSpPr>
          <p:cNvPr id="348" name="Text Placeholder 10">
            <a:extLst>
              <a:ext uri="{FF2B5EF4-FFF2-40B4-BE49-F238E27FC236}">
                <a16:creationId xmlns:a16="http://schemas.microsoft.com/office/drawing/2014/main" id="{115DFB91-512B-3844-A114-92FBEDCA92F2}"/>
              </a:ext>
            </a:extLst>
          </p:cNvPr>
          <p:cNvSpPr>
            <a:spLocks noGrp="1"/>
          </p:cNvSpPr>
          <p:nvPr>
            <p:custDataLst>
              <p:tags r:id="rId4"/>
            </p:custDataLst>
          </p:nvPr>
        </p:nvSpPr>
        <p:spPr bwMode="auto">
          <a:xfrm>
            <a:off x="2622550" y="365601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B2946D9F-673F-4803-83D5-A5B6363ECF70}" type="datetime'''''2''''''''''''0''''''''''''''''''''''''2''''''2'''''">
              <a:rPr lang="en-US" altLang="en-US" sz="1000" smtClean="0">
                <a:effectLst/>
              </a:rPr>
              <a:pPr marL="0" lvl="0" indent="0" algn="ctr">
                <a:spcBef>
                  <a:spcPct val="0"/>
                </a:spcBef>
                <a:spcAft>
                  <a:spcPct val="0"/>
                </a:spcAft>
                <a:buNone/>
              </a:pPr>
              <a:t>2022</a:t>
            </a:fld>
            <a:endParaRPr lang="en-US" sz="1000"/>
          </a:p>
        </p:txBody>
      </p:sp>
      <p:sp>
        <p:nvSpPr>
          <p:cNvPr id="349" name="Text Placeholder 10">
            <a:extLst>
              <a:ext uri="{FF2B5EF4-FFF2-40B4-BE49-F238E27FC236}">
                <a16:creationId xmlns:a16="http://schemas.microsoft.com/office/drawing/2014/main" id="{115DFB91-512B-3844-A114-92FBEDCA92F2}"/>
              </a:ext>
            </a:extLst>
          </p:cNvPr>
          <p:cNvSpPr>
            <a:spLocks noGrp="1"/>
          </p:cNvSpPr>
          <p:nvPr>
            <p:custDataLst>
              <p:tags r:id="rId5"/>
            </p:custDataLst>
          </p:nvPr>
        </p:nvSpPr>
        <p:spPr bwMode="auto">
          <a:xfrm>
            <a:off x="3313113" y="365601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F120A93B-0009-40F4-84F5-4E7B3DB729F3}" type="datetime'''2''''''''''''''''''0''''2''''''''''''3'''''''''">
              <a:rPr lang="en-US" altLang="en-US" sz="1000" smtClean="0">
                <a:effectLst/>
              </a:rPr>
              <a:pPr marL="0" lvl="0" indent="0" algn="ctr">
                <a:spcBef>
                  <a:spcPct val="0"/>
                </a:spcBef>
                <a:spcAft>
                  <a:spcPct val="0"/>
                </a:spcAft>
                <a:buNone/>
              </a:pPr>
              <a:t>2023</a:t>
            </a:fld>
            <a:endParaRPr lang="en-US" sz="1000"/>
          </a:p>
        </p:txBody>
      </p:sp>
      <p:sp>
        <p:nvSpPr>
          <p:cNvPr id="31" name="Text Placeholder 10">
            <a:extLst>
              <a:ext uri="{FF2B5EF4-FFF2-40B4-BE49-F238E27FC236}">
                <a16:creationId xmlns:a16="http://schemas.microsoft.com/office/drawing/2014/main" id="{115DFB91-512B-3844-A114-92FBEDCA92F2}"/>
              </a:ext>
            </a:extLst>
          </p:cNvPr>
          <p:cNvSpPr>
            <a:spLocks noGrp="1"/>
          </p:cNvSpPr>
          <p:nvPr>
            <p:custDataLst>
              <p:tags r:id="rId6"/>
            </p:custDataLst>
          </p:nvPr>
        </p:nvSpPr>
        <p:spPr bwMode="gray">
          <a:xfrm>
            <a:off x="4029075" y="2971800"/>
            <a:ext cx="244475" cy="152400"/>
          </a:xfrm>
          <a:prstGeom prst="rect">
            <a:avLst/>
          </a:prstGeom>
          <a:solidFill>
            <a:srgbClr val="DFE5EF"/>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54BA3C59-8621-42F9-82D6-02AD2AAD9EF3}" type="datetime'''''''''''''2''2''''''''''5'''''''''''''''''''''''''''''''">
              <a:rPr lang="en-US" altLang="en-US" sz="1000" smtClean="0">
                <a:effectLst/>
              </a:rPr>
              <a:pPr marL="0" lvl="0" indent="0" algn="ctr">
                <a:spcBef>
                  <a:spcPct val="0"/>
                </a:spcBef>
                <a:spcAft>
                  <a:spcPct val="0"/>
                </a:spcAft>
                <a:buNone/>
              </a:pPr>
              <a:t>225</a:t>
            </a:fld>
            <a:endParaRPr lang="en-US" sz="1000"/>
          </a:p>
        </p:txBody>
      </p:sp>
      <p:sp>
        <p:nvSpPr>
          <p:cNvPr id="350" name="Text Placeholder 10">
            <a:extLst>
              <a:ext uri="{FF2B5EF4-FFF2-40B4-BE49-F238E27FC236}">
                <a16:creationId xmlns:a16="http://schemas.microsoft.com/office/drawing/2014/main" id="{115DFB91-512B-3844-A114-92FBEDCA92F2}"/>
              </a:ext>
            </a:extLst>
          </p:cNvPr>
          <p:cNvSpPr>
            <a:spLocks noGrp="1"/>
          </p:cNvSpPr>
          <p:nvPr>
            <p:custDataLst>
              <p:tags r:id="rId7"/>
            </p:custDataLst>
          </p:nvPr>
        </p:nvSpPr>
        <p:spPr bwMode="auto">
          <a:xfrm>
            <a:off x="4005263" y="365601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91673DB4-11B4-44D2-BF45-8C040C7D5D16}" type="datetime'''''''''''''''20''''2''''''''''''''''''''''4'''''''''''''''">
              <a:rPr lang="en-US" altLang="en-US" sz="1000" smtClean="0">
                <a:effectLst/>
              </a:rPr>
              <a:pPr marL="0" lvl="0" indent="0" algn="ctr">
                <a:spcBef>
                  <a:spcPct val="0"/>
                </a:spcBef>
                <a:spcAft>
                  <a:spcPct val="0"/>
                </a:spcAft>
                <a:buNone/>
              </a:pPr>
              <a:t>2024</a:t>
            </a:fld>
            <a:endParaRPr lang="en-US" sz="1000"/>
          </a:p>
        </p:txBody>
      </p:sp>
      <p:sp>
        <p:nvSpPr>
          <p:cNvPr id="13" name="Text Placeholder 10">
            <a:extLst>
              <a:ext uri="{FF2B5EF4-FFF2-40B4-BE49-F238E27FC236}">
                <a16:creationId xmlns:a16="http://schemas.microsoft.com/office/drawing/2014/main" id="{115DFB91-512B-3844-A114-92FBEDCA92F2}"/>
              </a:ext>
            </a:extLst>
          </p:cNvPr>
          <p:cNvSpPr>
            <a:spLocks noGrp="1"/>
          </p:cNvSpPr>
          <p:nvPr>
            <p:custDataLst>
              <p:tags r:id="rId8"/>
            </p:custDataLst>
          </p:nvPr>
        </p:nvSpPr>
        <p:spPr bwMode="gray">
          <a:xfrm>
            <a:off x="1901825" y="2781300"/>
            <a:ext cx="3492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2A92E0D8-5BF4-4B32-AEA7-9CB228B8BD5F}" type="datetime'''''''''''1'''''''''',6''3''''''''''''''''''''4'''''''''''''''">
              <a:rPr lang="en-US" altLang="en-US" sz="1000" smtClean="0"/>
              <a:pPr marL="0" lvl="0" indent="0" algn="ctr">
                <a:spcBef>
                  <a:spcPct val="0"/>
                </a:spcBef>
                <a:spcAft>
                  <a:spcPct val="0"/>
                </a:spcAft>
                <a:buNone/>
              </a:pPr>
              <a:t>1,634</a:t>
            </a:fld>
            <a:endParaRPr lang="en-US" sz="1000"/>
          </a:p>
        </p:txBody>
      </p:sp>
      <p:sp>
        <p:nvSpPr>
          <p:cNvPr id="14" name="Text Placeholder 10">
            <a:extLst>
              <a:ext uri="{FF2B5EF4-FFF2-40B4-BE49-F238E27FC236}">
                <a16:creationId xmlns:a16="http://schemas.microsoft.com/office/drawing/2014/main" id="{115DFB91-512B-3844-A114-92FBEDCA92F2}"/>
              </a:ext>
            </a:extLst>
          </p:cNvPr>
          <p:cNvSpPr>
            <a:spLocks noGrp="1"/>
          </p:cNvSpPr>
          <p:nvPr>
            <p:custDataLst>
              <p:tags r:id="rId9"/>
            </p:custDataLst>
          </p:nvPr>
        </p:nvSpPr>
        <p:spPr bwMode="gray">
          <a:xfrm>
            <a:off x="2593975" y="2781300"/>
            <a:ext cx="3492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1C86EE15-FF2A-477C-8310-ECDA48EE958A}" type="datetime'1'''''''',''6''''''''''''3''''''''''''''''''4'''''">
              <a:rPr lang="en-US" altLang="en-US" sz="1000" smtClean="0"/>
              <a:pPr marL="0" lvl="0" indent="0" algn="ctr">
                <a:spcBef>
                  <a:spcPct val="0"/>
                </a:spcBef>
                <a:spcAft>
                  <a:spcPct val="0"/>
                </a:spcAft>
                <a:buNone/>
              </a:pPr>
              <a:t>1,634</a:t>
            </a:fld>
            <a:endParaRPr lang="en-US" sz="1000"/>
          </a:p>
        </p:txBody>
      </p:sp>
      <p:sp>
        <p:nvSpPr>
          <p:cNvPr id="15" name="Text Placeholder 10">
            <a:extLst>
              <a:ext uri="{FF2B5EF4-FFF2-40B4-BE49-F238E27FC236}">
                <a16:creationId xmlns:a16="http://schemas.microsoft.com/office/drawing/2014/main" id="{115DFB91-512B-3844-A114-92FBEDCA92F2}"/>
              </a:ext>
            </a:extLst>
          </p:cNvPr>
          <p:cNvSpPr>
            <a:spLocks noGrp="1"/>
          </p:cNvSpPr>
          <p:nvPr>
            <p:custDataLst>
              <p:tags r:id="rId10"/>
            </p:custDataLst>
          </p:nvPr>
        </p:nvSpPr>
        <p:spPr bwMode="gray">
          <a:xfrm>
            <a:off x="3284538" y="2081213"/>
            <a:ext cx="3492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55091E5C-5E4B-46E3-9CC8-5F59377BD019}" type="datetime'''''''''''''3'''''',3''''''''''8''''8'''">
              <a:rPr lang="en-US" altLang="en-US" sz="1000" smtClean="0"/>
              <a:pPr marL="0" lvl="0" indent="0" algn="ctr">
                <a:spcBef>
                  <a:spcPct val="0"/>
                </a:spcBef>
                <a:spcAft>
                  <a:spcPct val="0"/>
                </a:spcAft>
                <a:buNone/>
              </a:pPr>
              <a:t>3,388</a:t>
            </a:fld>
            <a:endParaRPr lang="en-US" sz="1000"/>
          </a:p>
        </p:txBody>
      </p:sp>
      <p:sp>
        <p:nvSpPr>
          <p:cNvPr id="24" name="Text Placeholder 10">
            <a:extLst>
              <a:ext uri="{FF2B5EF4-FFF2-40B4-BE49-F238E27FC236}">
                <a16:creationId xmlns:a16="http://schemas.microsoft.com/office/drawing/2014/main" id="{6AC4107C-1282-B5D5-4FB7-6245DF7187A3}"/>
              </a:ext>
            </a:extLst>
          </p:cNvPr>
          <p:cNvSpPr>
            <a:spLocks noGrp="1"/>
          </p:cNvSpPr>
          <p:nvPr>
            <p:custDataLst>
              <p:tags r:id="rId11"/>
            </p:custDataLst>
          </p:nvPr>
        </p:nvSpPr>
        <p:spPr bwMode="gray">
          <a:xfrm>
            <a:off x="3976688" y="1855788"/>
            <a:ext cx="3492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423130FB-F2AD-4C32-A881-D15802E224CA}" type="datetime'3,''''''''''''''''''''''''''9''''''''50'''''''">
              <a:rPr lang="en-US" altLang="en-US" sz="1000" smtClean="0"/>
              <a:pPr marL="0" lvl="0" indent="0" algn="ctr">
                <a:spcBef>
                  <a:spcPct val="0"/>
                </a:spcBef>
                <a:spcAft>
                  <a:spcPct val="0"/>
                </a:spcAft>
                <a:buNone/>
              </a:pPr>
              <a:t>3,950</a:t>
            </a:fld>
            <a:endParaRPr lang="en-US" sz="1000"/>
          </a:p>
        </p:txBody>
      </p:sp>
      <p:sp>
        <p:nvSpPr>
          <p:cNvPr id="41" name="Rectangle 40">
            <a:extLst>
              <a:ext uri="{FF2B5EF4-FFF2-40B4-BE49-F238E27FC236}">
                <a16:creationId xmlns:a16="http://schemas.microsoft.com/office/drawing/2014/main" id="{9480588D-8193-499A-1A4B-791F77BA6112}"/>
              </a:ext>
            </a:extLst>
          </p:cNvPr>
          <p:cNvSpPr/>
          <p:nvPr>
            <p:custDataLst>
              <p:tags r:id="rId12"/>
            </p:custDataLst>
          </p:nvPr>
        </p:nvSpPr>
        <p:spPr bwMode="auto">
          <a:xfrm>
            <a:off x="496888" y="3403600"/>
            <a:ext cx="214313" cy="160338"/>
          </a:xfrm>
          <a:prstGeom prst="rect">
            <a:avLst/>
          </a:prstGeom>
          <a:solidFill>
            <a:schemeClr val="accent1"/>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42" name="Rectangle 41">
            <a:extLst>
              <a:ext uri="{FF2B5EF4-FFF2-40B4-BE49-F238E27FC236}">
                <a16:creationId xmlns:a16="http://schemas.microsoft.com/office/drawing/2014/main" id="{61F11387-3AD6-E3AE-CB7D-B443ADB9DF43}"/>
              </a:ext>
            </a:extLst>
          </p:cNvPr>
          <p:cNvSpPr/>
          <p:nvPr>
            <p:custDataLst>
              <p:tags r:id="rId13"/>
            </p:custDataLst>
          </p:nvPr>
        </p:nvSpPr>
        <p:spPr bwMode="auto">
          <a:xfrm>
            <a:off x="496888" y="3636963"/>
            <a:ext cx="214313" cy="160338"/>
          </a:xfrm>
          <a:prstGeom prst="rect">
            <a:avLst/>
          </a:prstGeom>
          <a:solidFill>
            <a:srgbClr val="4C6C9C"/>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43" name="Rectangle 42">
            <a:extLst>
              <a:ext uri="{FF2B5EF4-FFF2-40B4-BE49-F238E27FC236}">
                <a16:creationId xmlns:a16="http://schemas.microsoft.com/office/drawing/2014/main" id="{D648555E-BEF4-3383-7AD7-56141AFD7BA6}"/>
              </a:ext>
            </a:extLst>
          </p:cNvPr>
          <p:cNvSpPr/>
          <p:nvPr>
            <p:custDataLst>
              <p:tags r:id="rId14"/>
            </p:custDataLst>
          </p:nvPr>
        </p:nvSpPr>
        <p:spPr bwMode="auto">
          <a:xfrm>
            <a:off x="496888" y="3870325"/>
            <a:ext cx="214313" cy="160338"/>
          </a:xfrm>
          <a:prstGeom prst="rect">
            <a:avLst/>
          </a:prstGeom>
          <a:solidFill>
            <a:srgbClr val="DFE5EF"/>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44" name="Rectangle 43">
            <a:extLst>
              <a:ext uri="{FF2B5EF4-FFF2-40B4-BE49-F238E27FC236}">
                <a16:creationId xmlns:a16="http://schemas.microsoft.com/office/drawing/2014/main" id="{69BB8BB8-F3E2-20C1-DCC8-F83D091912CD}"/>
              </a:ext>
            </a:extLst>
          </p:cNvPr>
          <p:cNvSpPr/>
          <p:nvPr>
            <p:custDataLst>
              <p:tags r:id="rId15"/>
            </p:custDataLst>
          </p:nvPr>
        </p:nvSpPr>
        <p:spPr bwMode="auto">
          <a:xfrm>
            <a:off x="496888" y="4103688"/>
            <a:ext cx="214313" cy="160338"/>
          </a:xfrm>
          <a:prstGeom prst="rect">
            <a:avLst/>
          </a:prstGeom>
          <a:solidFill>
            <a:srgbClr val="C30C3E"/>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10" name="Text Placeholder 10">
            <a:extLst>
              <a:ext uri="{FF2B5EF4-FFF2-40B4-BE49-F238E27FC236}">
                <a16:creationId xmlns:a16="http://schemas.microsoft.com/office/drawing/2014/main" id="{115DFB91-512B-3844-A114-92FBEDCA92F2}"/>
              </a:ext>
            </a:extLst>
          </p:cNvPr>
          <p:cNvSpPr>
            <a:spLocks noGrp="1"/>
          </p:cNvSpPr>
          <p:nvPr>
            <p:custDataLst>
              <p:tags r:id="rId16"/>
            </p:custDataLst>
          </p:nvPr>
        </p:nvSpPr>
        <p:spPr bwMode="auto">
          <a:xfrm>
            <a:off x="762000" y="3398838"/>
            <a:ext cx="4889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9F67F503-FE10-4FD7-A080-E0C4EB9342B3}" type="datetime'''E''''u''''''''''''''''''''''''''''''r''o''''''''''p''e'">
              <a:rPr lang="en-US" altLang="en-US" sz="1200" smtClean="0"/>
              <a:pPr marL="0" lvl="0" indent="0">
                <a:spcBef>
                  <a:spcPct val="0"/>
                </a:spcBef>
                <a:spcAft>
                  <a:spcPct val="0"/>
                </a:spcAft>
                <a:buNone/>
              </a:pPr>
              <a:t>Europe</a:t>
            </a:fld>
            <a:endParaRPr lang="en-US" sz="1200"/>
          </a:p>
        </p:txBody>
      </p:sp>
      <p:sp>
        <p:nvSpPr>
          <p:cNvPr id="11" name="Text Placeholder 10">
            <a:extLst>
              <a:ext uri="{FF2B5EF4-FFF2-40B4-BE49-F238E27FC236}">
                <a16:creationId xmlns:a16="http://schemas.microsoft.com/office/drawing/2014/main" id="{115DFB91-512B-3844-A114-92FBEDCA92F2}"/>
              </a:ext>
            </a:extLst>
          </p:cNvPr>
          <p:cNvSpPr>
            <a:spLocks noGrp="1"/>
          </p:cNvSpPr>
          <p:nvPr>
            <p:custDataLst>
              <p:tags r:id="rId17"/>
            </p:custDataLst>
          </p:nvPr>
        </p:nvSpPr>
        <p:spPr bwMode="auto">
          <a:xfrm>
            <a:off x="762000" y="3632200"/>
            <a:ext cx="2111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r>
              <a:rPr lang="en-US" altLang="en-US" sz="1200"/>
              <a:t>U.S.</a:t>
            </a:r>
            <a:endParaRPr lang="en-US" sz="1200"/>
          </a:p>
        </p:txBody>
      </p:sp>
      <p:sp>
        <p:nvSpPr>
          <p:cNvPr id="12" name="Text Placeholder 10">
            <a:extLst>
              <a:ext uri="{FF2B5EF4-FFF2-40B4-BE49-F238E27FC236}">
                <a16:creationId xmlns:a16="http://schemas.microsoft.com/office/drawing/2014/main" id="{115DFB91-512B-3844-A114-92FBEDCA92F2}"/>
              </a:ext>
            </a:extLst>
          </p:cNvPr>
          <p:cNvSpPr>
            <a:spLocks noGrp="1"/>
          </p:cNvSpPr>
          <p:nvPr>
            <p:custDataLst>
              <p:tags r:id="rId18"/>
            </p:custDataLst>
          </p:nvPr>
        </p:nvSpPr>
        <p:spPr bwMode="auto">
          <a:xfrm>
            <a:off x="762000" y="3865563"/>
            <a:ext cx="2111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r>
              <a:rPr lang="en-US" sz="1200"/>
              <a:t>U.K.</a:t>
            </a:r>
          </a:p>
        </p:txBody>
      </p:sp>
      <p:sp>
        <p:nvSpPr>
          <p:cNvPr id="23" name="Text Placeholder 10">
            <a:extLst>
              <a:ext uri="{FF2B5EF4-FFF2-40B4-BE49-F238E27FC236}">
                <a16:creationId xmlns:a16="http://schemas.microsoft.com/office/drawing/2014/main" id="{960C8378-2948-1C59-6F01-1E3ABE7AD044}"/>
              </a:ext>
            </a:extLst>
          </p:cNvPr>
          <p:cNvSpPr>
            <a:spLocks noGrp="1"/>
          </p:cNvSpPr>
          <p:nvPr>
            <p:custDataLst>
              <p:tags r:id="rId19"/>
            </p:custDataLst>
          </p:nvPr>
        </p:nvSpPr>
        <p:spPr bwMode="auto">
          <a:xfrm>
            <a:off x="762000" y="4098925"/>
            <a:ext cx="3952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3E7309BD-1E3B-4CE6-8427-062F0E2F3C38}" type="datetime'''''''C''''''''''h''''''''i''''n''''''a'''''''''''">
              <a:rPr lang="en-US" altLang="en-US" sz="1200" smtClean="0"/>
              <a:pPr marL="0" lvl="0" indent="0">
                <a:spcBef>
                  <a:spcPct val="0"/>
                </a:spcBef>
                <a:spcAft>
                  <a:spcPct val="0"/>
                </a:spcAft>
                <a:buNone/>
              </a:pPr>
              <a:t>China</a:t>
            </a:fld>
            <a:endParaRPr lang="en-US" sz="1200"/>
          </a:p>
        </p:txBody>
      </p:sp>
      <p:graphicFrame>
        <p:nvGraphicFramePr>
          <p:cNvPr id="5" name="Chart 4">
            <a:extLst>
              <a:ext uri="{FF2B5EF4-FFF2-40B4-BE49-F238E27FC236}">
                <a16:creationId xmlns:a16="http://schemas.microsoft.com/office/drawing/2014/main" id="{7B4C6E73-2BCB-DED2-75FA-171D9B3062EF}"/>
              </a:ext>
            </a:extLst>
          </p:cNvPr>
          <p:cNvGraphicFramePr/>
          <p:nvPr>
            <p:custDataLst>
              <p:tags r:id="rId20"/>
            </p:custDataLst>
            <p:extLst>
              <p:ext uri="{D42A27DB-BD31-4B8C-83A1-F6EECF244321}">
                <p14:modId xmlns:p14="http://schemas.microsoft.com/office/powerpoint/2010/main" val="3969821732"/>
              </p:ext>
            </p:extLst>
          </p:nvPr>
        </p:nvGraphicFramePr>
        <p:xfrm>
          <a:off x="4722813" y="1808163"/>
          <a:ext cx="2930525" cy="2030412"/>
        </p:xfrm>
        <a:graphic>
          <a:graphicData uri="http://schemas.openxmlformats.org/drawingml/2006/chart">
            <c:chart xmlns:c="http://schemas.openxmlformats.org/drawingml/2006/chart" xmlns:r="http://schemas.openxmlformats.org/officeDocument/2006/relationships" r:id="rId73"/>
          </a:graphicData>
        </a:graphic>
      </p:graphicFrame>
      <p:sp>
        <p:nvSpPr>
          <p:cNvPr id="352" name="Text Placeholder 10">
            <a:extLst>
              <a:ext uri="{FF2B5EF4-FFF2-40B4-BE49-F238E27FC236}">
                <a16:creationId xmlns:a16="http://schemas.microsoft.com/office/drawing/2014/main" id="{115DFB91-512B-3844-A114-92FBEDCA92F2}"/>
              </a:ext>
            </a:extLst>
          </p:cNvPr>
          <p:cNvSpPr>
            <a:spLocks noGrp="1"/>
          </p:cNvSpPr>
          <p:nvPr>
            <p:custDataLst>
              <p:tags r:id="rId21"/>
            </p:custDataLst>
          </p:nvPr>
        </p:nvSpPr>
        <p:spPr bwMode="auto">
          <a:xfrm>
            <a:off x="5003800" y="367188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4341E455-C732-4A23-AAEB-60014166DA56}" type="datetime'''2''''''0''''''''''''''2''''''''''1'''''''''''''''''">
              <a:rPr lang="en-US" altLang="en-US" sz="1000" smtClean="0">
                <a:effectLst/>
              </a:rPr>
              <a:pPr marL="0" lvl="0" indent="0" algn="ctr">
                <a:spcBef>
                  <a:spcPct val="0"/>
                </a:spcBef>
                <a:spcAft>
                  <a:spcPct val="0"/>
                </a:spcAft>
                <a:buNone/>
              </a:pPr>
              <a:t>2021</a:t>
            </a:fld>
            <a:endParaRPr lang="en-US" sz="1000"/>
          </a:p>
        </p:txBody>
      </p:sp>
      <p:sp>
        <p:nvSpPr>
          <p:cNvPr id="238" name="Text Placeholder 10">
            <a:extLst>
              <a:ext uri="{FF2B5EF4-FFF2-40B4-BE49-F238E27FC236}">
                <a16:creationId xmlns:a16="http://schemas.microsoft.com/office/drawing/2014/main" id="{115DFB91-512B-3844-A114-92FBEDCA92F2}"/>
              </a:ext>
            </a:extLst>
          </p:cNvPr>
          <p:cNvSpPr>
            <a:spLocks noGrp="1"/>
          </p:cNvSpPr>
          <p:nvPr>
            <p:custDataLst>
              <p:tags r:id="rId22"/>
            </p:custDataLst>
          </p:nvPr>
        </p:nvSpPr>
        <p:spPr bwMode="gray">
          <a:xfrm>
            <a:off x="5816600" y="3216275"/>
            <a:ext cx="244475" cy="152400"/>
          </a:xfrm>
          <a:prstGeom prst="rect">
            <a:avLst/>
          </a:prstGeom>
          <a:solidFill>
            <a:schemeClr val="accent1"/>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E894D531-BAC5-4838-AFCF-A5441794F2ED}" type="datetime'''''''10''''''''''''''''''''''''''''0'''''''''''''''''''">
              <a:rPr lang="en-US" altLang="en-US" sz="1000" smtClean="0">
                <a:solidFill>
                  <a:schemeClr val="bg1"/>
                </a:solidFill>
                <a:effectLst/>
              </a:rPr>
              <a:pPr marL="0" lvl="0" indent="0" algn="ctr">
                <a:spcBef>
                  <a:spcPct val="0"/>
                </a:spcBef>
                <a:spcAft>
                  <a:spcPct val="0"/>
                </a:spcAft>
                <a:buNone/>
              </a:pPr>
              <a:t>100</a:t>
            </a:fld>
            <a:endParaRPr lang="en-US" sz="1000">
              <a:solidFill>
                <a:schemeClr val="bg1"/>
              </a:solidFill>
            </a:endParaRPr>
          </a:p>
        </p:txBody>
      </p:sp>
      <p:sp>
        <p:nvSpPr>
          <p:cNvPr id="240" name="Text Placeholder 10">
            <a:extLst>
              <a:ext uri="{FF2B5EF4-FFF2-40B4-BE49-F238E27FC236}">
                <a16:creationId xmlns:a16="http://schemas.microsoft.com/office/drawing/2014/main" id="{115DFB91-512B-3844-A114-92FBEDCA92F2}"/>
              </a:ext>
            </a:extLst>
          </p:cNvPr>
          <p:cNvSpPr>
            <a:spLocks noGrp="1"/>
          </p:cNvSpPr>
          <p:nvPr>
            <p:custDataLst>
              <p:tags r:id="rId23"/>
            </p:custDataLst>
          </p:nvPr>
        </p:nvSpPr>
        <p:spPr bwMode="gray">
          <a:xfrm>
            <a:off x="5624513" y="3316288"/>
            <a:ext cx="244475" cy="152400"/>
          </a:xfrm>
          <a:prstGeom prst="rect">
            <a:avLst/>
          </a:prstGeom>
          <a:solidFill>
            <a:srgbClr val="4C6C9C"/>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383C7399-1AC2-4B8A-A253-D8099B7AFD4E}" type="datetime'''''''''''''''''''''''''4''''''''''''00'''''''''''''''''''''''">
              <a:rPr lang="en-US" altLang="en-US" sz="1000" smtClean="0">
                <a:solidFill>
                  <a:schemeClr val="bg1"/>
                </a:solidFill>
                <a:effectLst/>
              </a:rPr>
              <a:pPr marL="0" lvl="0" indent="0" algn="ctr">
                <a:spcBef>
                  <a:spcPct val="0"/>
                </a:spcBef>
                <a:spcAft>
                  <a:spcPct val="0"/>
                </a:spcAft>
                <a:buNone/>
              </a:pPr>
              <a:t>400</a:t>
            </a:fld>
            <a:endParaRPr lang="en-US" sz="1000">
              <a:solidFill>
                <a:schemeClr val="bg1"/>
              </a:solidFill>
            </a:endParaRPr>
          </a:p>
        </p:txBody>
      </p:sp>
      <p:sp>
        <p:nvSpPr>
          <p:cNvPr id="230" name="Text Placeholder 10">
            <a:extLst>
              <a:ext uri="{FF2B5EF4-FFF2-40B4-BE49-F238E27FC236}">
                <a16:creationId xmlns:a16="http://schemas.microsoft.com/office/drawing/2014/main" id="{115DFB91-512B-3844-A114-92FBEDCA92F2}"/>
              </a:ext>
            </a:extLst>
          </p:cNvPr>
          <p:cNvSpPr>
            <a:spLocks noGrp="1"/>
          </p:cNvSpPr>
          <p:nvPr>
            <p:custDataLst>
              <p:tags r:id="rId24"/>
            </p:custDataLst>
          </p:nvPr>
        </p:nvSpPr>
        <p:spPr bwMode="gray">
          <a:xfrm>
            <a:off x="5851526" y="3406775"/>
            <a:ext cx="174625" cy="152400"/>
          </a:xfrm>
          <a:prstGeom prst="rect">
            <a:avLst/>
          </a:prstGeom>
          <a:solidFill>
            <a:srgbClr val="DFE5EF"/>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38C27236-9B77-4229-A25A-C5B5BE130773}" type="datetime'''''''''''''''''''5''''''''''''''''''0'''''''''''''">
              <a:rPr lang="en-US" altLang="en-US" sz="1000" smtClean="0">
                <a:effectLst/>
              </a:rPr>
              <a:pPr marL="0" lvl="0" indent="0" algn="ctr">
                <a:spcBef>
                  <a:spcPct val="0"/>
                </a:spcBef>
                <a:spcAft>
                  <a:spcPct val="0"/>
                </a:spcAft>
                <a:buNone/>
              </a:pPr>
              <a:t>50</a:t>
            </a:fld>
            <a:endParaRPr lang="en-US" sz="1000"/>
          </a:p>
        </p:txBody>
      </p:sp>
      <p:sp>
        <p:nvSpPr>
          <p:cNvPr id="241" name="Text Placeholder 10">
            <a:extLst>
              <a:ext uri="{FF2B5EF4-FFF2-40B4-BE49-F238E27FC236}">
                <a16:creationId xmlns:a16="http://schemas.microsoft.com/office/drawing/2014/main" id="{115DFB91-512B-3844-A114-92FBEDCA92F2}"/>
              </a:ext>
            </a:extLst>
          </p:cNvPr>
          <p:cNvSpPr>
            <a:spLocks noGrp="1"/>
          </p:cNvSpPr>
          <p:nvPr>
            <p:custDataLst>
              <p:tags r:id="rId25"/>
            </p:custDataLst>
          </p:nvPr>
        </p:nvSpPr>
        <p:spPr bwMode="gray">
          <a:xfrm>
            <a:off x="5624513" y="3476625"/>
            <a:ext cx="244475" cy="152400"/>
          </a:xfrm>
          <a:prstGeom prst="rect">
            <a:avLst/>
          </a:prstGeom>
          <a:solidFill>
            <a:srgbClr val="C30C3E"/>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AC0288A7-E8BA-4AA6-B66B-F72F2DE403AD}" type="datetime'''''30''''''''''''''''''''''''''''0'''''''''''''''''">
              <a:rPr lang="en-US" altLang="en-US" sz="1000" smtClean="0">
                <a:solidFill>
                  <a:schemeClr val="bg1"/>
                </a:solidFill>
                <a:effectLst/>
              </a:rPr>
              <a:pPr marL="0" lvl="0" indent="0" algn="ctr">
                <a:spcBef>
                  <a:spcPct val="0"/>
                </a:spcBef>
                <a:spcAft>
                  <a:spcPct val="0"/>
                </a:spcAft>
                <a:buNone/>
              </a:pPr>
              <a:t>300</a:t>
            </a:fld>
            <a:endParaRPr lang="en-US" sz="1000">
              <a:solidFill>
                <a:schemeClr val="bg1"/>
              </a:solidFill>
            </a:endParaRPr>
          </a:p>
        </p:txBody>
      </p:sp>
      <p:sp>
        <p:nvSpPr>
          <p:cNvPr id="353" name="Text Placeholder 10">
            <a:extLst>
              <a:ext uri="{FF2B5EF4-FFF2-40B4-BE49-F238E27FC236}">
                <a16:creationId xmlns:a16="http://schemas.microsoft.com/office/drawing/2014/main" id="{115DFB91-512B-3844-A114-92FBEDCA92F2}"/>
              </a:ext>
            </a:extLst>
          </p:cNvPr>
          <p:cNvSpPr>
            <a:spLocks noGrp="1"/>
          </p:cNvSpPr>
          <p:nvPr>
            <p:custDataLst>
              <p:tags r:id="rId26"/>
            </p:custDataLst>
          </p:nvPr>
        </p:nvSpPr>
        <p:spPr bwMode="auto">
          <a:xfrm>
            <a:off x="5695950" y="367188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178FA889-EC3B-4597-A741-5A17EE2A9E45}" type="datetime'''2''''0''''''''''''''''''''''2''''''''''''''''''2'">
              <a:rPr lang="en-US" altLang="en-US" sz="1000" smtClean="0">
                <a:effectLst/>
              </a:rPr>
              <a:pPr marL="0" lvl="0" indent="0" algn="ctr">
                <a:spcBef>
                  <a:spcPct val="0"/>
                </a:spcBef>
                <a:spcAft>
                  <a:spcPct val="0"/>
                </a:spcAft>
                <a:buNone/>
              </a:pPr>
              <a:t>2022</a:t>
            </a:fld>
            <a:endParaRPr lang="en-US" sz="1000"/>
          </a:p>
        </p:txBody>
      </p:sp>
      <p:sp>
        <p:nvSpPr>
          <p:cNvPr id="115" name="Text Placeholder 10">
            <a:extLst>
              <a:ext uri="{FF2B5EF4-FFF2-40B4-BE49-F238E27FC236}">
                <a16:creationId xmlns:a16="http://schemas.microsoft.com/office/drawing/2014/main" id="{3ACBFD49-688C-BE1F-F285-D0439967D264}"/>
              </a:ext>
            </a:extLst>
          </p:cNvPr>
          <p:cNvSpPr>
            <a:spLocks noGrp="1"/>
          </p:cNvSpPr>
          <p:nvPr>
            <p:custDataLst>
              <p:tags r:id="rId27"/>
            </p:custDataLst>
          </p:nvPr>
        </p:nvSpPr>
        <p:spPr bwMode="gray">
          <a:xfrm>
            <a:off x="6410325" y="3136900"/>
            <a:ext cx="244475" cy="152400"/>
          </a:xfrm>
          <a:prstGeom prst="rect">
            <a:avLst/>
          </a:prstGeom>
          <a:solidFill>
            <a:srgbClr val="4C6C9C"/>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23415D0E-5C4D-4AD2-A193-32BDC8E3F97A}" type="datetime'''''''''2''''''''''''''''''''''0''''0'''''''''">
              <a:rPr lang="en-US" altLang="en-US" sz="1000" smtClean="0">
                <a:solidFill>
                  <a:schemeClr val="bg1"/>
                </a:solidFill>
                <a:effectLst/>
              </a:rPr>
              <a:pPr marL="0" lvl="0" indent="0" algn="ctr">
                <a:spcBef>
                  <a:spcPct val="0"/>
                </a:spcBef>
                <a:spcAft>
                  <a:spcPct val="0"/>
                </a:spcAft>
                <a:buNone/>
              </a:pPr>
              <a:t>200</a:t>
            </a:fld>
            <a:endParaRPr lang="en-US" sz="1000">
              <a:solidFill>
                <a:schemeClr val="bg1"/>
              </a:solidFill>
            </a:endParaRPr>
          </a:p>
        </p:txBody>
      </p:sp>
      <p:sp>
        <p:nvSpPr>
          <p:cNvPr id="354" name="Text Placeholder 10">
            <a:extLst>
              <a:ext uri="{FF2B5EF4-FFF2-40B4-BE49-F238E27FC236}">
                <a16:creationId xmlns:a16="http://schemas.microsoft.com/office/drawing/2014/main" id="{115DFB91-512B-3844-A114-92FBEDCA92F2}"/>
              </a:ext>
            </a:extLst>
          </p:cNvPr>
          <p:cNvSpPr>
            <a:spLocks noGrp="1"/>
          </p:cNvSpPr>
          <p:nvPr>
            <p:custDataLst>
              <p:tags r:id="rId28"/>
            </p:custDataLst>
          </p:nvPr>
        </p:nvSpPr>
        <p:spPr bwMode="auto">
          <a:xfrm>
            <a:off x="6386513" y="367188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5EEFBD2B-B15F-410A-88F9-A9D3D7520A54}" type="datetime'''2''''''''''''''''''02''''''''''''''''''''3'''''''''''''''''">
              <a:rPr lang="en-US" altLang="en-US" sz="1000" smtClean="0">
                <a:effectLst/>
              </a:rPr>
              <a:pPr marL="0" lvl="0" indent="0" algn="ctr">
                <a:spcBef>
                  <a:spcPct val="0"/>
                </a:spcBef>
                <a:spcAft>
                  <a:spcPct val="0"/>
                </a:spcAft>
                <a:buNone/>
              </a:pPr>
              <a:t>2023</a:t>
            </a:fld>
            <a:endParaRPr lang="en-US" sz="1000"/>
          </a:p>
        </p:txBody>
      </p:sp>
      <p:sp>
        <p:nvSpPr>
          <p:cNvPr id="189" name="Text Placeholder 10">
            <a:extLst>
              <a:ext uri="{FF2B5EF4-FFF2-40B4-BE49-F238E27FC236}">
                <a16:creationId xmlns:a16="http://schemas.microsoft.com/office/drawing/2014/main" id="{115DFB91-512B-3844-A114-92FBEDCA92F2}"/>
              </a:ext>
            </a:extLst>
          </p:cNvPr>
          <p:cNvSpPr>
            <a:spLocks noGrp="1"/>
          </p:cNvSpPr>
          <p:nvPr>
            <p:custDataLst>
              <p:tags r:id="rId29"/>
            </p:custDataLst>
          </p:nvPr>
        </p:nvSpPr>
        <p:spPr bwMode="gray">
          <a:xfrm>
            <a:off x="7137400" y="2527300"/>
            <a:ext cx="174625" cy="152400"/>
          </a:xfrm>
          <a:prstGeom prst="rect">
            <a:avLst/>
          </a:prstGeom>
          <a:solidFill>
            <a:schemeClr val="accent1"/>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66C4A7A4-6636-4BF3-954C-2C6519DFB21A}" type="datetime'''''''''''''5''''''''''''0'''''''''''''''''''''''''''">
              <a:rPr lang="en-US" altLang="en-US" sz="1000" smtClean="0">
                <a:solidFill>
                  <a:schemeClr val="bg1"/>
                </a:solidFill>
                <a:effectLst/>
              </a:rPr>
              <a:pPr marL="0" lvl="0" indent="0" algn="ctr">
                <a:spcBef>
                  <a:spcPct val="0"/>
                </a:spcBef>
                <a:spcAft>
                  <a:spcPct val="0"/>
                </a:spcAft>
                <a:buNone/>
              </a:pPr>
              <a:t>50</a:t>
            </a:fld>
            <a:endParaRPr lang="en-US" sz="1000">
              <a:solidFill>
                <a:schemeClr val="bg1"/>
              </a:solidFill>
            </a:endParaRPr>
          </a:p>
        </p:txBody>
      </p:sp>
      <p:sp>
        <p:nvSpPr>
          <p:cNvPr id="355" name="Text Placeholder 10">
            <a:extLst>
              <a:ext uri="{FF2B5EF4-FFF2-40B4-BE49-F238E27FC236}">
                <a16:creationId xmlns:a16="http://schemas.microsoft.com/office/drawing/2014/main" id="{115DFB91-512B-3844-A114-92FBEDCA92F2}"/>
              </a:ext>
            </a:extLst>
          </p:cNvPr>
          <p:cNvSpPr>
            <a:spLocks noGrp="1"/>
          </p:cNvSpPr>
          <p:nvPr>
            <p:custDataLst>
              <p:tags r:id="rId30"/>
            </p:custDataLst>
          </p:nvPr>
        </p:nvSpPr>
        <p:spPr bwMode="auto">
          <a:xfrm>
            <a:off x="7078663" y="367188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79BEDF71-6F69-413A-BDD7-669690BA2EA6}" type="datetime'''''''''2''''''''''''0''''''''''2''''''''''4'">
              <a:rPr lang="en-US" altLang="en-US" sz="1000" smtClean="0">
                <a:effectLst/>
              </a:rPr>
              <a:pPr marL="0" lvl="0" indent="0" algn="ctr">
                <a:spcBef>
                  <a:spcPct val="0"/>
                </a:spcBef>
                <a:spcAft>
                  <a:spcPct val="0"/>
                </a:spcAft>
                <a:buNone/>
              </a:pPr>
              <a:t>2024</a:t>
            </a:fld>
            <a:endParaRPr lang="en-US" sz="1000"/>
          </a:p>
        </p:txBody>
      </p:sp>
      <p:sp>
        <p:nvSpPr>
          <p:cNvPr id="110" name="Text Placeholder 10">
            <a:extLst>
              <a:ext uri="{FF2B5EF4-FFF2-40B4-BE49-F238E27FC236}">
                <a16:creationId xmlns:a16="http://schemas.microsoft.com/office/drawing/2014/main" id="{DC40A31C-8106-7B10-4DD8-CE8E1B4BC64F}"/>
              </a:ext>
            </a:extLst>
          </p:cNvPr>
          <p:cNvSpPr>
            <a:spLocks noGrp="1"/>
          </p:cNvSpPr>
          <p:nvPr>
            <p:custDataLst>
              <p:tags r:id="rId31"/>
            </p:custDataLst>
          </p:nvPr>
        </p:nvSpPr>
        <p:spPr bwMode="gray">
          <a:xfrm>
            <a:off x="5719763" y="3063875"/>
            <a:ext cx="244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65473F43-5018-4825-92B2-E7163192DB1F}" type="datetime'''''''''''''''''''8''''''5''0'''''''''''''''''''''">
              <a:rPr lang="en-US" altLang="en-US" sz="1000" smtClean="0"/>
              <a:pPr marL="0" lvl="0" indent="0" algn="ctr">
                <a:spcBef>
                  <a:spcPct val="0"/>
                </a:spcBef>
                <a:spcAft>
                  <a:spcPct val="0"/>
                </a:spcAft>
                <a:buNone/>
              </a:pPr>
              <a:t>850</a:t>
            </a:fld>
            <a:endParaRPr lang="en-US" sz="1000"/>
          </a:p>
        </p:txBody>
      </p:sp>
      <p:sp>
        <p:nvSpPr>
          <p:cNvPr id="111" name="Text Placeholder 10">
            <a:extLst>
              <a:ext uri="{FF2B5EF4-FFF2-40B4-BE49-F238E27FC236}">
                <a16:creationId xmlns:a16="http://schemas.microsoft.com/office/drawing/2014/main" id="{63705F29-D68F-A23A-5B19-26CDDBA415ED}"/>
              </a:ext>
            </a:extLst>
          </p:cNvPr>
          <p:cNvSpPr>
            <a:spLocks noGrp="1"/>
          </p:cNvSpPr>
          <p:nvPr>
            <p:custDataLst>
              <p:tags r:id="rId32"/>
            </p:custDataLst>
          </p:nvPr>
        </p:nvSpPr>
        <p:spPr bwMode="gray">
          <a:xfrm>
            <a:off x="6357938" y="2984500"/>
            <a:ext cx="3492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44BD263E-738D-4527-9320-93C8AC19F984}" type="datetime'''1,''1''''''0''''''''''''''''''''''''''''''''''0'''''''''''">
              <a:rPr lang="en-US" altLang="en-US" sz="1000" smtClean="0"/>
              <a:pPr marL="0" lvl="0" indent="0" algn="ctr">
                <a:spcBef>
                  <a:spcPct val="0"/>
                </a:spcBef>
                <a:spcAft>
                  <a:spcPct val="0"/>
                </a:spcAft>
                <a:buNone/>
              </a:pPr>
              <a:t>1,100</a:t>
            </a:fld>
            <a:endParaRPr lang="en-US" sz="1000"/>
          </a:p>
        </p:txBody>
      </p:sp>
      <p:sp>
        <p:nvSpPr>
          <p:cNvPr id="113" name="Text Placeholder 10">
            <a:extLst>
              <a:ext uri="{FF2B5EF4-FFF2-40B4-BE49-F238E27FC236}">
                <a16:creationId xmlns:a16="http://schemas.microsoft.com/office/drawing/2014/main" id="{8261BCFC-A405-EDB2-08E0-5DACC96C1402}"/>
              </a:ext>
            </a:extLst>
          </p:cNvPr>
          <p:cNvSpPr>
            <a:spLocks noGrp="1"/>
          </p:cNvSpPr>
          <p:nvPr>
            <p:custDataLst>
              <p:tags r:id="rId33"/>
            </p:custDataLst>
          </p:nvPr>
        </p:nvSpPr>
        <p:spPr bwMode="gray">
          <a:xfrm>
            <a:off x="7050088" y="2374900"/>
            <a:ext cx="3492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C5FC8B14-7A81-4D66-BA7F-FBECCF330280}" type="datetime'''''''''''''2'',''''''''''''''''''5''5''''''''''''0'''''''">
              <a:rPr lang="en-US" altLang="en-US" sz="1000" smtClean="0"/>
              <a:pPr marL="0" lvl="0" indent="0" algn="ctr">
                <a:spcBef>
                  <a:spcPct val="0"/>
                </a:spcBef>
                <a:spcAft>
                  <a:spcPct val="0"/>
                </a:spcAft>
                <a:buNone/>
              </a:pPr>
              <a:t>2,550</a:t>
            </a:fld>
            <a:endParaRPr lang="en-US" sz="1000"/>
          </a:p>
        </p:txBody>
      </p:sp>
      <p:graphicFrame>
        <p:nvGraphicFramePr>
          <p:cNvPr id="344" name="Chart 343">
            <a:extLst>
              <a:ext uri="{FF2B5EF4-FFF2-40B4-BE49-F238E27FC236}">
                <a16:creationId xmlns:a16="http://schemas.microsoft.com/office/drawing/2014/main" id="{AAFB5B50-BD8D-21C4-02EA-A2F1315A9364}"/>
              </a:ext>
            </a:extLst>
          </p:cNvPr>
          <p:cNvGraphicFramePr/>
          <p:nvPr>
            <p:custDataLst>
              <p:tags r:id="rId34"/>
            </p:custDataLst>
            <p:extLst>
              <p:ext uri="{D42A27DB-BD31-4B8C-83A1-F6EECF244321}">
                <p14:modId xmlns:p14="http://schemas.microsoft.com/office/powerpoint/2010/main" val="2164242149"/>
              </p:ext>
            </p:extLst>
          </p:nvPr>
        </p:nvGraphicFramePr>
        <p:xfrm>
          <a:off x="1649413" y="3798888"/>
          <a:ext cx="2930525" cy="2030412"/>
        </p:xfrm>
        <a:graphic>
          <a:graphicData uri="http://schemas.openxmlformats.org/drawingml/2006/chart">
            <c:chart xmlns:c="http://schemas.openxmlformats.org/drawingml/2006/chart" xmlns:r="http://schemas.openxmlformats.org/officeDocument/2006/relationships" r:id="rId74"/>
          </a:graphicData>
        </a:graphic>
      </p:graphicFrame>
      <p:sp>
        <p:nvSpPr>
          <p:cNvPr id="132" name="Text Placeholder 10">
            <a:extLst>
              <a:ext uri="{FF2B5EF4-FFF2-40B4-BE49-F238E27FC236}">
                <a16:creationId xmlns:a16="http://schemas.microsoft.com/office/drawing/2014/main" id="{B96CC342-8401-F56E-2B82-91409846668D}"/>
              </a:ext>
            </a:extLst>
          </p:cNvPr>
          <p:cNvSpPr>
            <a:spLocks noGrp="1"/>
          </p:cNvSpPr>
          <p:nvPr>
            <p:custDataLst>
              <p:tags r:id="rId35"/>
            </p:custDataLst>
          </p:nvPr>
        </p:nvSpPr>
        <p:spPr bwMode="auto">
          <a:xfrm>
            <a:off x="1930400" y="569118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78AD095B-9D24-48C0-9944-3DEB27A169CA}" type="datetime'''''''''''2''''''''0''''''2''''''''''''''''''1'''''''''''">
              <a:rPr lang="en-US" altLang="en-US" sz="1000" smtClean="0"/>
              <a:pPr marL="0" lvl="0" indent="0" algn="ctr">
                <a:spcBef>
                  <a:spcPct val="0"/>
                </a:spcBef>
                <a:spcAft>
                  <a:spcPct val="0"/>
                </a:spcAft>
                <a:buNone/>
              </a:pPr>
              <a:t>2021</a:t>
            </a:fld>
            <a:endParaRPr lang="en-US" sz="1000"/>
          </a:p>
        </p:txBody>
      </p:sp>
      <p:sp>
        <p:nvSpPr>
          <p:cNvPr id="314" name="Text Placeholder 10">
            <a:extLst>
              <a:ext uri="{FF2B5EF4-FFF2-40B4-BE49-F238E27FC236}">
                <a16:creationId xmlns:a16="http://schemas.microsoft.com/office/drawing/2014/main" id="{0E7E7A82-728E-3C91-FBA2-ECDB39448EE7}"/>
              </a:ext>
            </a:extLst>
          </p:cNvPr>
          <p:cNvSpPr>
            <a:spLocks noGrp="1"/>
          </p:cNvSpPr>
          <p:nvPr>
            <p:custDataLst>
              <p:tags r:id="rId36"/>
            </p:custDataLst>
          </p:nvPr>
        </p:nvSpPr>
        <p:spPr bwMode="gray">
          <a:xfrm>
            <a:off x="2646363" y="5495925"/>
            <a:ext cx="244475" cy="152400"/>
          </a:xfrm>
          <a:prstGeom prst="rect">
            <a:avLst/>
          </a:prstGeom>
          <a:solidFill>
            <a:srgbClr val="DFE5EF"/>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7E196F4F-CA25-4B8E-9331-DD25148CECEE}" type="datetime'''''''''''''''''''''''1''5''''''''''''''''''''''''''''''''4'">
              <a:rPr lang="en-US" altLang="en-US" sz="1000" smtClean="0">
                <a:effectLst/>
              </a:rPr>
              <a:pPr marL="0" lvl="0" indent="0" algn="ctr">
                <a:spcBef>
                  <a:spcPct val="0"/>
                </a:spcBef>
                <a:spcAft>
                  <a:spcPct val="0"/>
                </a:spcAft>
                <a:buNone/>
              </a:pPr>
              <a:t>154</a:t>
            </a:fld>
            <a:endParaRPr lang="en-US" sz="1000"/>
          </a:p>
        </p:txBody>
      </p:sp>
      <p:sp>
        <p:nvSpPr>
          <p:cNvPr id="133" name="Text Placeholder 10">
            <a:extLst>
              <a:ext uri="{FF2B5EF4-FFF2-40B4-BE49-F238E27FC236}">
                <a16:creationId xmlns:a16="http://schemas.microsoft.com/office/drawing/2014/main" id="{DD631D29-B948-CF70-5E42-B03715B115EB}"/>
              </a:ext>
            </a:extLst>
          </p:cNvPr>
          <p:cNvSpPr>
            <a:spLocks noGrp="1"/>
          </p:cNvSpPr>
          <p:nvPr>
            <p:custDataLst>
              <p:tags r:id="rId37"/>
            </p:custDataLst>
          </p:nvPr>
        </p:nvSpPr>
        <p:spPr bwMode="auto">
          <a:xfrm>
            <a:off x="2622550" y="569118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5AB82640-4637-4281-BB24-ECD783C4C609}" type="datetime'''''''''''''''2''''''''''''0''''''''''''''''''''''2''2'''''''">
              <a:rPr lang="en-US" altLang="en-US" sz="1000" smtClean="0"/>
              <a:pPr marL="0" lvl="0" indent="0" algn="ctr">
                <a:spcBef>
                  <a:spcPct val="0"/>
                </a:spcBef>
                <a:spcAft>
                  <a:spcPct val="0"/>
                </a:spcAft>
                <a:buNone/>
              </a:pPr>
              <a:t>2022</a:t>
            </a:fld>
            <a:endParaRPr lang="en-US" sz="1000"/>
          </a:p>
        </p:txBody>
      </p:sp>
      <p:sp>
        <p:nvSpPr>
          <p:cNvPr id="313" name="Text Placeholder 10">
            <a:extLst>
              <a:ext uri="{FF2B5EF4-FFF2-40B4-BE49-F238E27FC236}">
                <a16:creationId xmlns:a16="http://schemas.microsoft.com/office/drawing/2014/main" id="{E1F54B08-D7BB-EEA6-C0CB-8B1977302184}"/>
              </a:ext>
            </a:extLst>
          </p:cNvPr>
          <p:cNvSpPr>
            <a:spLocks noGrp="1"/>
          </p:cNvSpPr>
          <p:nvPr>
            <p:custDataLst>
              <p:tags r:id="rId38"/>
            </p:custDataLst>
          </p:nvPr>
        </p:nvSpPr>
        <p:spPr bwMode="gray">
          <a:xfrm>
            <a:off x="3336925" y="5495925"/>
            <a:ext cx="244475" cy="152400"/>
          </a:xfrm>
          <a:prstGeom prst="rect">
            <a:avLst/>
          </a:prstGeom>
          <a:solidFill>
            <a:srgbClr val="DFE5EF"/>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03583069-6EA5-48EF-B4D6-16EBD5E2F0B1}" type="datetime'''''''''''''''''''''''''''''''''''''''''''15''''''''4'''''">
              <a:rPr lang="en-US" altLang="en-US" sz="1000" smtClean="0">
                <a:effectLst/>
              </a:rPr>
              <a:pPr marL="0" lvl="0" indent="0" algn="ctr">
                <a:spcBef>
                  <a:spcPct val="0"/>
                </a:spcBef>
                <a:spcAft>
                  <a:spcPct val="0"/>
                </a:spcAft>
                <a:buNone/>
              </a:pPr>
              <a:t>154</a:t>
            </a:fld>
            <a:endParaRPr lang="en-US" sz="1000"/>
          </a:p>
        </p:txBody>
      </p:sp>
      <p:sp>
        <p:nvSpPr>
          <p:cNvPr id="134" name="Text Placeholder 10">
            <a:extLst>
              <a:ext uri="{FF2B5EF4-FFF2-40B4-BE49-F238E27FC236}">
                <a16:creationId xmlns:a16="http://schemas.microsoft.com/office/drawing/2014/main" id="{190FBBF4-CAC3-AE80-C7EA-E5BF0E6CAD5F}"/>
              </a:ext>
            </a:extLst>
          </p:cNvPr>
          <p:cNvSpPr>
            <a:spLocks noGrp="1"/>
          </p:cNvSpPr>
          <p:nvPr>
            <p:custDataLst>
              <p:tags r:id="rId39"/>
            </p:custDataLst>
          </p:nvPr>
        </p:nvSpPr>
        <p:spPr bwMode="auto">
          <a:xfrm>
            <a:off x="3313113" y="569118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63593A23-DABD-4D55-8FFA-C8FD2B860320}" type="datetime'''''20''''''''''2''''''''3'''''''''''''''''''''''''''''''">
              <a:rPr lang="en-US" altLang="en-US" sz="1000" smtClean="0"/>
              <a:pPr marL="0" lvl="0" indent="0" algn="ctr">
                <a:spcBef>
                  <a:spcPct val="0"/>
                </a:spcBef>
                <a:spcAft>
                  <a:spcPct val="0"/>
                </a:spcAft>
                <a:buNone/>
              </a:pPr>
              <a:t>2023</a:t>
            </a:fld>
            <a:endParaRPr lang="en-US" sz="1000"/>
          </a:p>
        </p:txBody>
      </p:sp>
      <p:sp>
        <p:nvSpPr>
          <p:cNvPr id="140" name="Text Placeholder 10">
            <a:extLst>
              <a:ext uri="{FF2B5EF4-FFF2-40B4-BE49-F238E27FC236}">
                <a16:creationId xmlns:a16="http://schemas.microsoft.com/office/drawing/2014/main" id="{F6A8E09A-6A91-CDA5-71FB-8DDE5D733690}"/>
              </a:ext>
            </a:extLst>
          </p:cNvPr>
          <p:cNvSpPr>
            <a:spLocks noGrp="1"/>
          </p:cNvSpPr>
          <p:nvPr>
            <p:custDataLst>
              <p:tags r:id="rId40"/>
            </p:custDataLst>
          </p:nvPr>
        </p:nvSpPr>
        <p:spPr bwMode="gray">
          <a:xfrm>
            <a:off x="4029075" y="5495925"/>
            <a:ext cx="244475" cy="152400"/>
          </a:xfrm>
          <a:prstGeom prst="rect">
            <a:avLst/>
          </a:prstGeom>
          <a:solidFill>
            <a:srgbClr val="DFE5EF"/>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AEE003F9-91B8-4CF9-8E34-93D8BD185506}" type="datetime'1''''''''''''''''''''''''54'''''''''''''''''''''''''''''''''">
              <a:rPr lang="en-US" altLang="en-US" sz="1000" smtClean="0">
                <a:effectLst/>
              </a:rPr>
              <a:pPr marL="0" lvl="0" indent="0" algn="ctr">
                <a:spcBef>
                  <a:spcPct val="0"/>
                </a:spcBef>
                <a:spcAft>
                  <a:spcPct val="0"/>
                </a:spcAft>
                <a:buNone/>
              </a:pPr>
              <a:t>154</a:t>
            </a:fld>
            <a:endParaRPr lang="en-US" sz="1000"/>
          </a:p>
        </p:txBody>
      </p:sp>
      <p:sp>
        <p:nvSpPr>
          <p:cNvPr id="138" name="Text Placeholder 10">
            <a:extLst>
              <a:ext uri="{FF2B5EF4-FFF2-40B4-BE49-F238E27FC236}">
                <a16:creationId xmlns:a16="http://schemas.microsoft.com/office/drawing/2014/main" id="{3EA0F506-C817-31B2-1984-77C2FFC9CA02}"/>
              </a:ext>
            </a:extLst>
          </p:cNvPr>
          <p:cNvSpPr>
            <a:spLocks noGrp="1"/>
          </p:cNvSpPr>
          <p:nvPr>
            <p:custDataLst>
              <p:tags r:id="rId41"/>
            </p:custDataLst>
          </p:nvPr>
        </p:nvSpPr>
        <p:spPr bwMode="auto">
          <a:xfrm>
            <a:off x="4005263" y="569118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D1033B32-1E90-48F3-A29F-FB8A0B807174}" type="datetime'2''''''''''''0''''2''''''4'''''''''''''''''''''''''''">
              <a:rPr lang="en-US" altLang="en-US" sz="1000" smtClean="0"/>
              <a:pPr marL="0" lvl="0" indent="0" algn="ctr">
                <a:spcBef>
                  <a:spcPct val="0"/>
                </a:spcBef>
                <a:spcAft>
                  <a:spcPct val="0"/>
                </a:spcAft>
                <a:buNone/>
              </a:pPr>
              <a:t>2024</a:t>
            </a:fld>
            <a:endParaRPr lang="en-US" sz="1000"/>
          </a:p>
        </p:txBody>
      </p:sp>
      <p:sp>
        <p:nvSpPr>
          <p:cNvPr id="135" name="Text Placeholder 10">
            <a:extLst>
              <a:ext uri="{FF2B5EF4-FFF2-40B4-BE49-F238E27FC236}">
                <a16:creationId xmlns:a16="http://schemas.microsoft.com/office/drawing/2014/main" id="{F4B588BA-8670-0BDC-6271-E87DAE462F60}"/>
              </a:ext>
            </a:extLst>
          </p:cNvPr>
          <p:cNvSpPr>
            <a:spLocks noGrp="1"/>
          </p:cNvSpPr>
          <p:nvPr>
            <p:custDataLst>
              <p:tags r:id="rId42"/>
            </p:custDataLst>
          </p:nvPr>
        </p:nvSpPr>
        <p:spPr bwMode="gray">
          <a:xfrm>
            <a:off x="1901825" y="4705350"/>
            <a:ext cx="3492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54DDC804-06F7-4C95-B445-9FE402AE5F37}" type="datetime'''''''1,''''''''''''''''''''8''''''''''''''''''04'''''''">
              <a:rPr lang="en-US" altLang="en-US" sz="1000" smtClean="0"/>
              <a:pPr marL="0" lvl="0" indent="0" algn="ctr">
                <a:spcBef>
                  <a:spcPct val="0"/>
                </a:spcBef>
                <a:spcAft>
                  <a:spcPct val="0"/>
                </a:spcAft>
                <a:buNone/>
              </a:pPr>
              <a:t>1,804</a:t>
            </a:fld>
            <a:endParaRPr lang="en-US" sz="1000"/>
          </a:p>
        </p:txBody>
      </p:sp>
      <p:sp>
        <p:nvSpPr>
          <p:cNvPr id="136" name="Text Placeholder 10">
            <a:extLst>
              <a:ext uri="{FF2B5EF4-FFF2-40B4-BE49-F238E27FC236}">
                <a16:creationId xmlns:a16="http://schemas.microsoft.com/office/drawing/2014/main" id="{F26EEE21-22CC-0BDD-D230-E466ACFE7283}"/>
              </a:ext>
            </a:extLst>
          </p:cNvPr>
          <p:cNvSpPr>
            <a:spLocks noGrp="1"/>
          </p:cNvSpPr>
          <p:nvPr>
            <p:custDataLst>
              <p:tags r:id="rId43"/>
            </p:custDataLst>
          </p:nvPr>
        </p:nvSpPr>
        <p:spPr bwMode="gray">
          <a:xfrm>
            <a:off x="2593975" y="4643438"/>
            <a:ext cx="3492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61ECAD62-9CFB-4DEF-B462-CC078B65A6B5}" type="datetime'''''''''1'''''''''''',''''''''''95''8'''''''''">
              <a:rPr lang="en-US" altLang="en-US" sz="1000" smtClean="0"/>
              <a:pPr marL="0" lvl="0" indent="0" algn="ctr">
                <a:spcBef>
                  <a:spcPct val="0"/>
                </a:spcBef>
                <a:spcAft>
                  <a:spcPct val="0"/>
                </a:spcAft>
                <a:buNone/>
              </a:pPr>
              <a:t>1,958</a:t>
            </a:fld>
            <a:endParaRPr lang="en-US" sz="1000"/>
          </a:p>
        </p:txBody>
      </p:sp>
      <p:sp>
        <p:nvSpPr>
          <p:cNvPr id="137" name="Text Placeholder 10">
            <a:extLst>
              <a:ext uri="{FF2B5EF4-FFF2-40B4-BE49-F238E27FC236}">
                <a16:creationId xmlns:a16="http://schemas.microsoft.com/office/drawing/2014/main" id="{4CF71E42-9EBC-7B87-E950-F2680BAA1C4C}"/>
              </a:ext>
            </a:extLst>
          </p:cNvPr>
          <p:cNvSpPr>
            <a:spLocks noGrp="1"/>
          </p:cNvSpPr>
          <p:nvPr>
            <p:custDataLst>
              <p:tags r:id="rId44"/>
            </p:custDataLst>
          </p:nvPr>
        </p:nvSpPr>
        <p:spPr bwMode="gray">
          <a:xfrm>
            <a:off x="3284538" y="4643438"/>
            <a:ext cx="3492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6AE09A6C-6353-4374-A9CE-6C96AF469CD5}" type="datetime'''''''''''1'''''''''''''''''''''''',''''''''''9''58'''''''''">
              <a:rPr lang="en-US" altLang="en-US" sz="1000" smtClean="0"/>
              <a:pPr marL="0" lvl="0" indent="0" algn="ctr">
                <a:spcBef>
                  <a:spcPct val="0"/>
                </a:spcBef>
                <a:spcAft>
                  <a:spcPct val="0"/>
                </a:spcAft>
                <a:buNone/>
              </a:pPr>
              <a:t>1,958</a:t>
            </a:fld>
            <a:endParaRPr lang="en-US" sz="1000"/>
          </a:p>
        </p:txBody>
      </p:sp>
      <p:sp>
        <p:nvSpPr>
          <p:cNvPr id="139" name="Text Placeholder 10">
            <a:extLst>
              <a:ext uri="{FF2B5EF4-FFF2-40B4-BE49-F238E27FC236}">
                <a16:creationId xmlns:a16="http://schemas.microsoft.com/office/drawing/2014/main" id="{8101000D-9E9C-1C1A-AC96-99454C967F54}"/>
              </a:ext>
            </a:extLst>
          </p:cNvPr>
          <p:cNvSpPr>
            <a:spLocks noGrp="1"/>
          </p:cNvSpPr>
          <p:nvPr>
            <p:custDataLst>
              <p:tags r:id="rId45"/>
            </p:custDataLst>
          </p:nvPr>
        </p:nvSpPr>
        <p:spPr bwMode="gray">
          <a:xfrm>
            <a:off x="3976688" y="4572000"/>
            <a:ext cx="3492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146B2156-BEC0-4A1E-8C0A-0DF9C03CB635}" type="datetime'2'''''''',''''''''''''1''''''3''''''''''8'''''''''''''''">
              <a:rPr lang="en-US" altLang="en-US" sz="1000" smtClean="0"/>
              <a:pPr marL="0" lvl="0" indent="0" algn="ctr">
                <a:spcBef>
                  <a:spcPct val="0"/>
                </a:spcBef>
                <a:spcAft>
                  <a:spcPct val="0"/>
                </a:spcAft>
                <a:buNone/>
              </a:pPr>
              <a:t>2,138</a:t>
            </a:fld>
            <a:endParaRPr lang="en-US" sz="1000"/>
          </a:p>
        </p:txBody>
      </p:sp>
      <p:graphicFrame>
        <p:nvGraphicFramePr>
          <p:cNvPr id="345" name="Chart 344">
            <a:extLst>
              <a:ext uri="{FF2B5EF4-FFF2-40B4-BE49-F238E27FC236}">
                <a16:creationId xmlns:a16="http://schemas.microsoft.com/office/drawing/2014/main" id="{6344B812-D2FD-896E-BCAF-462BE04BF513}"/>
              </a:ext>
            </a:extLst>
          </p:cNvPr>
          <p:cNvGraphicFramePr/>
          <p:nvPr>
            <p:custDataLst>
              <p:tags r:id="rId46"/>
            </p:custDataLst>
            <p:extLst>
              <p:ext uri="{D42A27DB-BD31-4B8C-83A1-F6EECF244321}">
                <p14:modId xmlns:p14="http://schemas.microsoft.com/office/powerpoint/2010/main" val="267644996"/>
              </p:ext>
            </p:extLst>
          </p:nvPr>
        </p:nvGraphicFramePr>
        <p:xfrm>
          <a:off x="4722813" y="3941763"/>
          <a:ext cx="2930525" cy="1744662"/>
        </p:xfrm>
        <a:graphic>
          <a:graphicData uri="http://schemas.openxmlformats.org/drawingml/2006/chart">
            <c:chart xmlns:c="http://schemas.openxmlformats.org/drawingml/2006/chart" xmlns:r="http://schemas.openxmlformats.org/officeDocument/2006/relationships" r:id="rId75"/>
          </a:graphicData>
        </a:graphic>
      </p:graphicFrame>
      <p:sp>
        <p:nvSpPr>
          <p:cNvPr id="303" name="Text Placeholder 10">
            <a:extLst>
              <a:ext uri="{FF2B5EF4-FFF2-40B4-BE49-F238E27FC236}">
                <a16:creationId xmlns:a16="http://schemas.microsoft.com/office/drawing/2014/main" id="{115DFB91-512B-3844-A114-92FBEDCA92F2}"/>
              </a:ext>
            </a:extLst>
          </p:cNvPr>
          <p:cNvSpPr>
            <a:spLocks noGrp="1"/>
          </p:cNvSpPr>
          <p:nvPr>
            <p:custDataLst>
              <p:tags r:id="rId47"/>
            </p:custDataLst>
          </p:nvPr>
        </p:nvSpPr>
        <p:spPr bwMode="gray">
          <a:xfrm>
            <a:off x="4967288" y="5322888"/>
            <a:ext cx="174625" cy="152400"/>
          </a:xfrm>
          <a:prstGeom prst="rect">
            <a:avLst/>
          </a:prstGeom>
          <a:solidFill>
            <a:schemeClr val="accent1"/>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D3D4BD45-0455-4052-AAA6-04561342D036}" type="datetime'''''6''''''''''''''''3'''''''''''">
              <a:rPr lang="en-US" altLang="en-US" sz="1000" smtClean="0">
                <a:solidFill>
                  <a:schemeClr val="bg1"/>
                </a:solidFill>
                <a:effectLst/>
              </a:rPr>
              <a:pPr marL="0" lvl="0" indent="0" algn="ctr">
                <a:spcBef>
                  <a:spcPct val="0"/>
                </a:spcBef>
                <a:spcAft>
                  <a:spcPct val="0"/>
                </a:spcAft>
                <a:buNone/>
              </a:pPr>
              <a:t>63</a:t>
            </a:fld>
            <a:endParaRPr lang="en-US" sz="1000">
              <a:solidFill>
                <a:schemeClr val="bg1"/>
              </a:solidFill>
            </a:endParaRPr>
          </a:p>
        </p:txBody>
      </p:sp>
      <p:sp>
        <p:nvSpPr>
          <p:cNvPr id="296" name="Text Placeholder 10">
            <a:extLst>
              <a:ext uri="{FF2B5EF4-FFF2-40B4-BE49-F238E27FC236}">
                <a16:creationId xmlns:a16="http://schemas.microsoft.com/office/drawing/2014/main" id="{115DFB91-512B-3844-A114-92FBEDCA92F2}"/>
              </a:ext>
            </a:extLst>
          </p:cNvPr>
          <p:cNvSpPr>
            <a:spLocks noGrp="1"/>
          </p:cNvSpPr>
          <p:nvPr>
            <p:custDataLst>
              <p:tags r:id="rId48"/>
            </p:custDataLst>
          </p:nvPr>
        </p:nvSpPr>
        <p:spPr bwMode="gray">
          <a:xfrm>
            <a:off x="5124450" y="5391150"/>
            <a:ext cx="244475" cy="152400"/>
          </a:xfrm>
          <a:prstGeom prst="rect">
            <a:avLst/>
          </a:prstGeom>
          <a:solidFill>
            <a:srgbClr val="4C6C9C"/>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D895BBEB-9F99-42E1-B458-DB62A53BA00D}" type="datetime'''''2''8''''''0'''''''''''''''''''''''''''''''''''">
              <a:rPr lang="en-US" altLang="en-US" sz="1000" smtClean="0">
                <a:solidFill>
                  <a:schemeClr val="bg1"/>
                </a:solidFill>
                <a:effectLst/>
              </a:rPr>
              <a:pPr marL="0" lvl="0" indent="0" algn="ctr">
                <a:spcBef>
                  <a:spcPct val="0"/>
                </a:spcBef>
                <a:spcAft>
                  <a:spcPct val="0"/>
                </a:spcAft>
                <a:buNone/>
              </a:pPr>
              <a:t>280</a:t>
            </a:fld>
            <a:endParaRPr lang="en-US" sz="1000">
              <a:solidFill>
                <a:schemeClr val="bg1"/>
              </a:solidFill>
            </a:endParaRPr>
          </a:p>
        </p:txBody>
      </p:sp>
      <p:sp>
        <p:nvSpPr>
          <p:cNvPr id="267" name="Text Placeholder 10">
            <a:extLst>
              <a:ext uri="{FF2B5EF4-FFF2-40B4-BE49-F238E27FC236}">
                <a16:creationId xmlns:a16="http://schemas.microsoft.com/office/drawing/2014/main" id="{115DFB91-512B-3844-A114-92FBEDCA92F2}"/>
              </a:ext>
            </a:extLst>
          </p:cNvPr>
          <p:cNvSpPr>
            <a:spLocks noGrp="1"/>
          </p:cNvSpPr>
          <p:nvPr>
            <p:custDataLst>
              <p:tags r:id="rId49"/>
            </p:custDataLst>
          </p:nvPr>
        </p:nvSpPr>
        <p:spPr bwMode="gray">
          <a:xfrm>
            <a:off x="4932363" y="5487988"/>
            <a:ext cx="244475" cy="152400"/>
          </a:xfrm>
          <a:prstGeom prst="rect">
            <a:avLst/>
          </a:prstGeom>
          <a:solidFill>
            <a:srgbClr val="C30C3E"/>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351848C0-AE7F-48CE-AB06-4684BBCB9F0D}" type="datetime'''''''''''''''''2''''''''''''''''''''0''''''''''''0'">
              <a:rPr lang="en-US" altLang="en-US" sz="1000" smtClean="0">
                <a:solidFill>
                  <a:schemeClr val="bg1"/>
                </a:solidFill>
                <a:effectLst/>
              </a:rPr>
              <a:pPr marL="0" lvl="0" indent="0" algn="ctr">
                <a:spcBef>
                  <a:spcPct val="0"/>
                </a:spcBef>
                <a:spcAft>
                  <a:spcPct val="0"/>
                </a:spcAft>
                <a:buNone/>
              </a:pPr>
              <a:t>200</a:t>
            </a:fld>
            <a:endParaRPr lang="en-US" sz="1000">
              <a:solidFill>
                <a:schemeClr val="bg1"/>
              </a:solidFill>
            </a:endParaRPr>
          </a:p>
        </p:txBody>
      </p:sp>
      <p:sp>
        <p:nvSpPr>
          <p:cNvPr id="154" name="Text Placeholder 10">
            <a:extLst>
              <a:ext uri="{FF2B5EF4-FFF2-40B4-BE49-F238E27FC236}">
                <a16:creationId xmlns:a16="http://schemas.microsoft.com/office/drawing/2014/main" id="{5ABDB8BF-5AEE-245B-76E6-ABF5517AE001}"/>
              </a:ext>
            </a:extLst>
          </p:cNvPr>
          <p:cNvSpPr>
            <a:spLocks noGrp="1"/>
          </p:cNvSpPr>
          <p:nvPr>
            <p:custDataLst>
              <p:tags r:id="rId50"/>
            </p:custDataLst>
          </p:nvPr>
        </p:nvSpPr>
        <p:spPr bwMode="auto">
          <a:xfrm>
            <a:off x="5003800" y="5711825"/>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78982C53-9831-4E5A-8AB2-BBD21EAED02B}" type="datetime'2''''''''''''''''''0''''''2''''''''''''''''''''1'''''''''''">
              <a:rPr lang="en-US" altLang="en-US" sz="1000" smtClean="0"/>
              <a:pPr marL="0" lvl="0" indent="0" algn="ctr">
                <a:spcBef>
                  <a:spcPct val="0"/>
                </a:spcBef>
                <a:spcAft>
                  <a:spcPct val="0"/>
                </a:spcAft>
                <a:buNone/>
              </a:pPr>
              <a:t>2021</a:t>
            </a:fld>
            <a:endParaRPr lang="en-US" sz="1000"/>
          </a:p>
        </p:txBody>
      </p:sp>
      <p:sp>
        <p:nvSpPr>
          <p:cNvPr id="306" name="Text Placeholder 10">
            <a:extLst>
              <a:ext uri="{FF2B5EF4-FFF2-40B4-BE49-F238E27FC236}">
                <a16:creationId xmlns:a16="http://schemas.microsoft.com/office/drawing/2014/main" id="{115DFB91-512B-3844-A114-92FBEDCA92F2}"/>
              </a:ext>
            </a:extLst>
          </p:cNvPr>
          <p:cNvSpPr>
            <a:spLocks noGrp="1"/>
          </p:cNvSpPr>
          <p:nvPr>
            <p:custDataLst>
              <p:tags r:id="rId51"/>
            </p:custDataLst>
          </p:nvPr>
        </p:nvSpPr>
        <p:spPr bwMode="gray">
          <a:xfrm>
            <a:off x="5851525" y="5421313"/>
            <a:ext cx="174625" cy="152400"/>
          </a:xfrm>
          <a:prstGeom prst="rect">
            <a:avLst/>
          </a:prstGeom>
          <a:solidFill>
            <a:schemeClr val="accent1"/>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59F99DF5-2C3A-4C7D-8D20-BCA38EDC33CB}" type="datetime'''''''''''''''''''''''''''''''''''''''''''''1''''''''''4'">
              <a:rPr lang="en-US" altLang="en-US" sz="1000" smtClean="0">
                <a:solidFill>
                  <a:schemeClr val="bg1"/>
                </a:solidFill>
                <a:effectLst/>
              </a:rPr>
              <a:pPr marL="0" lvl="0" indent="0" algn="ctr">
                <a:spcBef>
                  <a:spcPct val="0"/>
                </a:spcBef>
                <a:spcAft>
                  <a:spcPct val="0"/>
                </a:spcAft>
                <a:buNone/>
              </a:pPr>
              <a:t>14</a:t>
            </a:fld>
            <a:endParaRPr lang="en-US" sz="1000">
              <a:solidFill>
                <a:schemeClr val="bg1"/>
              </a:solidFill>
            </a:endParaRPr>
          </a:p>
        </p:txBody>
      </p:sp>
      <p:sp>
        <p:nvSpPr>
          <p:cNvPr id="268" name="Text Placeholder 10">
            <a:extLst>
              <a:ext uri="{FF2B5EF4-FFF2-40B4-BE49-F238E27FC236}">
                <a16:creationId xmlns:a16="http://schemas.microsoft.com/office/drawing/2014/main" id="{115DFB91-512B-3844-A114-92FBEDCA92F2}"/>
              </a:ext>
            </a:extLst>
          </p:cNvPr>
          <p:cNvSpPr>
            <a:spLocks noGrp="1"/>
          </p:cNvSpPr>
          <p:nvPr>
            <p:custDataLst>
              <p:tags r:id="rId52"/>
            </p:custDataLst>
          </p:nvPr>
        </p:nvSpPr>
        <p:spPr bwMode="gray">
          <a:xfrm>
            <a:off x="5624513" y="5475288"/>
            <a:ext cx="244475" cy="152400"/>
          </a:xfrm>
          <a:prstGeom prst="rect">
            <a:avLst/>
          </a:prstGeom>
          <a:solidFill>
            <a:srgbClr val="C30C3E"/>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DCDCC817-5EC8-4703-805A-BDC8013D44AC}" type="datetime'''''''''''''''''2''57'''''''''">
              <a:rPr lang="en-US" altLang="en-US" sz="1000" smtClean="0">
                <a:solidFill>
                  <a:schemeClr val="bg1"/>
                </a:solidFill>
                <a:effectLst/>
              </a:rPr>
              <a:pPr marL="0" lvl="0" indent="0" algn="ctr">
                <a:spcBef>
                  <a:spcPct val="0"/>
                </a:spcBef>
                <a:spcAft>
                  <a:spcPct val="0"/>
                </a:spcAft>
                <a:buNone/>
              </a:pPr>
              <a:t>257</a:t>
            </a:fld>
            <a:endParaRPr lang="en-US" sz="1000">
              <a:solidFill>
                <a:schemeClr val="bg1"/>
              </a:solidFill>
            </a:endParaRPr>
          </a:p>
        </p:txBody>
      </p:sp>
      <p:sp>
        <p:nvSpPr>
          <p:cNvPr id="155" name="Text Placeholder 10">
            <a:extLst>
              <a:ext uri="{FF2B5EF4-FFF2-40B4-BE49-F238E27FC236}">
                <a16:creationId xmlns:a16="http://schemas.microsoft.com/office/drawing/2014/main" id="{C61F0F56-4D70-5CF3-8EC1-DBBEBC66EFAF}"/>
              </a:ext>
            </a:extLst>
          </p:cNvPr>
          <p:cNvSpPr>
            <a:spLocks noGrp="1"/>
          </p:cNvSpPr>
          <p:nvPr>
            <p:custDataLst>
              <p:tags r:id="rId53"/>
            </p:custDataLst>
          </p:nvPr>
        </p:nvSpPr>
        <p:spPr bwMode="auto">
          <a:xfrm>
            <a:off x="5695950" y="5711825"/>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5FE93804-3ABD-4A35-8DE2-4211978FD826}" type="datetime'''2''''''''''0''''''''''''''''''22'''''''''''''''''''">
              <a:rPr lang="en-US" altLang="en-US" sz="1000" smtClean="0"/>
              <a:pPr marL="0" lvl="0" indent="0" algn="ctr">
                <a:spcBef>
                  <a:spcPct val="0"/>
                </a:spcBef>
                <a:spcAft>
                  <a:spcPct val="0"/>
                </a:spcAft>
                <a:buNone/>
              </a:pPr>
              <a:t>2022</a:t>
            </a:fld>
            <a:endParaRPr lang="en-US" sz="1000"/>
          </a:p>
        </p:txBody>
      </p:sp>
      <p:sp>
        <p:nvSpPr>
          <p:cNvPr id="202" name="Text Placeholder 10">
            <a:extLst>
              <a:ext uri="{FF2B5EF4-FFF2-40B4-BE49-F238E27FC236}">
                <a16:creationId xmlns:a16="http://schemas.microsoft.com/office/drawing/2014/main" id="{115DFB91-512B-3844-A114-92FBEDCA92F2}"/>
              </a:ext>
            </a:extLst>
          </p:cNvPr>
          <p:cNvSpPr>
            <a:spLocks noGrp="1"/>
          </p:cNvSpPr>
          <p:nvPr>
            <p:custDataLst>
              <p:tags r:id="rId54"/>
            </p:custDataLst>
          </p:nvPr>
        </p:nvSpPr>
        <p:spPr bwMode="gray">
          <a:xfrm>
            <a:off x="6542089" y="5500688"/>
            <a:ext cx="174625" cy="152400"/>
          </a:xfrm>
          <a:prstGeom prst="rect">
            <a:avLst/>
          </a:prstGeom>
          <a:solidFill>
            <a:schemeClr val="accent1"/>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BF2B729C-14B7-4500-9D45-C1EBB72BE238}" type="datetime'''''''2''2'''''''''''''''''''''''''''''''''">
              <a:rPr lang="en-US" altLang="en-US" sz="1000" smtClean="0">
                <a:solidFill>
                  <a:schemeClr val="bg1"/>
                </a:solidFill>
                <a:effectLst/>
              </a:rPr>
              <a:pPr marL="0" lvl="0" indent="0" algn="ctr">
                <a:spcBef>
                  <a:spcPct val="0"/>
                </a:spcBef>
                <a:spcAft>
                  <a:spcPct val="0"/>
                </a:spcAft>
                <a:buNone/>
              </a:pPr>
              <a:t>22</a:t>
            </a:fld>
            <a:endParaRPr lang="en-US" sz="1000">
              <a:solidFill>
                <a:schemeClr val="bg1"/>
              </a:solidFill>
            </a:endParaRPr>
          </a:p>
        </p:txBody>
      </p:sp>
      <p:sp>
        <p:nvSpPr>
          <p:cNvPr id="206" name="Text Placeholder 10">
            <a:extLst>
              <a:ext uri="{FF2B5EF4-FFF2-40B4-BE49-F238E27FC236}">
                <a16:creationId xmlns:a16="http://schemas.microsoft.com/office/drawing/2014/main" id="{115DFB91-512B-3844-A114-92FBEDCA92F2}"/>
              </a:ext>
            </a:extLst>
          </p:cNvPr>
          <p:cNvSpPr>
            <a:spLocks noGrp="1"/>
          </p:cNvSpPr>
          <p:nvPr>
            <p:custDataLst>
              <p:tags r:id="rId55"/>
            </p:custDataLst>
          </p:nvPr>
        </p:nvSpPr>
        <p:spPr bwMode="gray">
          <a:xfrm>
            <a:off x="6350001" y="5516563"/>
            <a:ext cx="174625" cy="152400"/>
          </a:xfrm>
          <a:prstGeom prst="rect">
            <a:avLst/>
          </a:prstGeom>
          <a:solidFill>
            <a:srgbClr val="C30C3E"/>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9051909A-EB44-47F5-A936-C2364BB477DC}" type="datetime'''''''''''''''''''5''''''3'''''''''''''''''''''''''''''''''">
              <a:rPr lang="en-US" altLang="en-US" sz="1000" smtClean="0">
                <a:solidFill>
                  <a:schemeClr val="bg1"/>
                </a:solidFill>
                <a:effectLst/>
              </a:rPr>
              <a:pPr marL="0" lvl="0" indent="0" algn="ctr">
                <a:spcBef>
                  <a:spcPct val="0"/>
                </a:spcBef>
                <a:spcAft>
                  <a:spcPct val="0"/>
                </a:spcAft>
                <a:buNone/>
              </a:pPr>
              <a:t>53</a:t>
            </a:fld>
            <a:endParaRPr lang="en-US" sz="1000">
              <a:solidFill>
                <a:schemeClr val="bg1"/>
              </a:solidFill>
            </a:endParaRPr>
          </a:p>
        </p:txBody>
      </p:sp>
      <p:sp>
        <p:nvSpPr>
          <p:cNvPr id="158" name="Text Placeholder 10">
            <a:extLst>
              <a:ext uri="{FF2B5EF4-FFF2-40B4-BE49-F238E27FC236}">
                <a16:creationId xmlns:a16="http://schemas.microsoft.com/office/drawing/2014/main" id="{4E19C99F-BAE4-5E0E-F973-9AEDC73DD2A4}"/>
              </a:ext>
            </a:extLst>
          </p:cNvPr>
          <p:cNvSpPr>
            <a:spLocks noGrp="1"/>
          </p:cNvSpPr>
          <p:nvPr>
            <p:custDataLst>
              <p:tags r:id="rId56"/>
            </p:custDataLst>
          </p:nvPr>
        </p:nvSpPr>
        <p:spPr bwMode="auto">
          <a:xfrm>
            <a:off x="6386513" y="5711825"/>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0DC7C3C9-B7A0-4045-83A6-989A22029A92}" type="datetime'2''''''''''0''''''''''''''''''''''2''''3'''''''''">
              <a:rPr lang="en-US" altLang="en-US" sz="1000" smtClean="0"/>
              <a:pPr marL="0" lvl="0" indent="0" algn="ctr">
                <a:spcBef>
                  <a:spcPct val="0"/>
                </a:spcBef>
                <a:spcAft>
                  <a:spcPct val="0"/>
                </a:spcAft>
                <a:buNone/>
              </a:pPr>
              <a:t>2023</a:t>
            </a:fld>
            <a:endParaRPr lang="en-US" sz="1000"/>
          </a:p>
        </p:txBody>
      </p:sp>
      <p:sp>
        <p:nvSpPr>
          <p:cNvPr id="217" name="Text Placeholder 10">
            <a:extLst>
              <a:ext uri="{FF2B5EF4-FFF2-40B4-BE49-F238E27FC236}">
                <a16:creationId xmlns:a16="http://schemas.microsoft.com/office/drawing/2014/main" id="{115DFB91-512B-3844-A114-92FBEDCA92F2}"/>
              </a:ext>
            </a:extLst>
          </p:cNvPr>
          <p:cNvSpPr>
            <a:spLocks noGrp="1"/>
          </p:cNvSpPr>
          <p:nvPr>
            <p:custDataLst>
              <p:tags r:id="rId57"/>
            </p:custDataLst>
          </p:nvPr>
        </p:nvSpPr>
        <p:spPr bwMode="gray">
          <a:xfrm>
            <a:off x="7199313" y="5449888"/>
            <a:ext cx="244475" cy="152400"/>
          </a:xfrm>
          <a:prstGeom prst="rect">
            <a:avLst/>
          </a:prstGeom>
          <a:solidFill>
            <a:srgbClr val="4C6C9C"/>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B3E52465-2CF8-4E28-855E-6A59B3D11CF4}" type="datetime'1''''''''''0''''''''''''''''''''''6'''''">
              <a:rPr lang="en-US" altLang="en-US" sz="1000" smtClean="0">
                <a:solidFill>
                  <a:schemeClr val="bg1"/>
                </a:solidFill>
                <a:effectLst/>
              </a:rPr>
              <a:pPr marL="0" lvl="0" indent="0" algn="ctr">
                <a:spcBef>
                  <a:spcPct val="0"/>
                </a:spcBef>
                <a:spcAft>
                  <a:spcPct val="0"/>
                </a:spcAft>
                <a:buNone/>
              </a:pPr>
              <a:t>106</a:t>
            </a:fld>
            <a:endParaRPr lang="en-US" sz="1000">
              <a:solidFill>
                <a:schemeClr val="bg1"/>
              </a:solidFill>
            </a:endParaRPr>
          </a:p>
        </p:txBody>
      </p:sp>
      <p:sp>
        <p:nvSpPr>
          <p:cNvPr id="310" name="Text Placeholder 10">
            <a:extLst>
              <a:ext uri="{FF2B5EF4-FFF2-40B4-BE49-F238E27FC236}">
                <a16:creationId xmlns:a16="http://schemas.microsoft.com/office/drawing/2014/main" id="{115DFB91-512B-3844-A114-92FBEDCA92F2}"/>
              </a:ext>
            </a:extLst>
          </p:cNvPr>
          <p:cNvSpPr>
            <a:spLocks noGrp="1"/>
          </p:cNvSpPr>
          <p:nvPr>
            <p:custDataLst>
              <p:tags r:id="rId58"/>
            </p:custDataLst>
          </p:nvPr>
        </p:nvSpPr>
        <p:spPr bwMode="gray">
          <a:xfrm>
            <a:off x="7007225" y="5499100"/>
            <a:ext cx="244475" cy="152400"/>
          </a:xfrm>
          <a:prstGeom prst="rect">
            <a:avLst/>
          </a:prstGeom>
          <a:solidFill>
            <a:srgbClr val="C30C3E"/>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6C6D313E-B5CB-4F18-A610-8CD31A648568}" type="datetime'''''''''''''''''''1''''3''9'''''''''''''''''''''''''''''''''''">
              <a:rPr lang="en-US" altLang="en-US" sz="1000" smtClean="0">
                <a:solidFill>
                  <a:schemeClr val="bg1"/>
                </a:solidFill>
                <a:effectLst/>
              </a:rPr>
              <a:pPr marL="0" lvl="0" indent="0" algn="ctr">
                <a:spcBef>
                  <a:spcPct val="0"/>
                </a:spcBef>
                <a:spcAft>
                  <a:spcPct val="0"/>
                </a:spcAft>
                <a:buNone/>
              </a:pPr>
              <a:t>139</a:t>
            </a:fld>
            <a:endParaRPr lang="en-US" sz="1000">
              <a:solidFill>
                <a:schemeClr val="bg1"/>
              </a:solidFill>
            </a:endParaRPr>
          </a:p>
        </p:txBody>
      </p:sp>
      <p:sp>
        <p:nvSpPr>
          <p:cNvPr id="162" name="Text Placeholder 10">
            <a:extLst>
              <a:ext uri="{FF2B5EF4-FFF2-40B4-BE49-F238E27FC236}">
                <a16:creationId xmlns:a16="http://schemas.microsoft.com/office/drawing/2014/main" id="{E05F727F-C0AC-9009-837E-010E32A81468}"/>
              </a:ext>
            </a:extLst>
          </p:cNvPr>
          <p:cNvSpPr>
            <a:spLocks noGrp="1"/>
          </p:cNvSpPr>
          <p:nvPr>
            <p:custDataLst>
              <p:tags r:id="rId59"/>
            </p:custDataLst>
          </p:nvPr>
        </p:nvSpPr>
        <p:spPr bwMode="auto">
          <a:xfrm>
            <a:off x="7078663" y="5711825"/>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8FF66398-AEEE-4127-ADBB-5651295E924A}" type="datetime'20''''''''''''''''''''''''''''''2''''''4'''''''''''">
              <a:rPr lang="en-US" altLang="en-US" sz="1000" smtClean="0"/>
              <a:pPr marL="0" lvl="0" indent="0" algn="ctr">
                <a:spcBef>
                  <a:spcPct val="0"/>
                </a:spcBef>
                <a:spcAft>
                  <a:spcPct val="0"/>
                </a:spcAft>
                <a:buNone/>
              </a:pPr>
              <a:t>2024</a:t>
            </a:fld>
            <a:endParaRPr lang="en-US" sz="1000"/>
          </a:p>
        </p:txBody>
      </p:sp>
      <p:sp>
        <p:nvSpPr>
          <p:cNvPr id="163" name="Text Placeholder 10">
            <a:extLst>
              <a:ext uri="{FF2B5EF4-FFF2-40B4-BE49-F238E27FC236}">
                <a16:creationId xmlns:a16="http://schemas.microsoft.com/office/drawing/2014/main" id="{FEF8B132-2052-E3B5-B7E3-195084A0ED43}"/>
              </a:ext>
            </a:extLst>
          </p:cNvPr>
          <p:cNvSpPr>
            <a:spLocks noGrp="1"/>
          </p:cNvSpPr>
          <p:nvPr>
            <p:custDataLst>
              <p:tags r:id="rId60"/>
            </p:custDataLst>
          </p:nvPr>
        </p:nvSpPr>
        <p:spPr bwMode="gray">
          <a:xfrm>
            <a:off x="5027613" y="5170488"/>
            <a:ext cx="244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65FFCE38-E16F-4157-9F18-0DE86C90EBE7}" type="datetime'''''''''''''''''''''''5''''''''''''4''''''''''''''3'''">
              <a:rPr lang="en-US" altLang="en-US" sz="1000" smtClean="0"/>
              <a:pPr marL="0" lvl="0" indent="0" algn="ctr">
                <a:spcBef>
                  <a:spcPct val="0"/>
                </a:spcBef>
                <a:spcAft>
                  <a:spcPct val="0"/>
                </a:spcAft>
                <a:buNone/>
              </a:pPr>
              <a:t>543</a:t>
            </a:fld>
            <a:endParaRPr lang="en-US" sz="1000"/>
          </a:p>
        </p:txBody>
      </p:sp>
      <p:sp>
        <p:nvSpPr>
          <p:cNvPr id="164" name="Text Placeholder 10">
            <a:extLst>
              <a:ext uri="{FF2B5EF4-FFF2-40B4-BE49-F238E27FC236}">
                <a16:creationId xmlns:a16="http://schemas.microsoft.com/office/drawing/2014/main" id="{757A360F-07DE-D3B4-985E-31F36791E132}"/>
              </a:ext>
            </a:extLst>
          </p:cNvPr>
          <p:cNvSpPr>
            <a:spLocks noGrp="1"/>
          </p:cNvSpPr>
          <p:nvPr>
            <p:custDataLst>
              <p:tags r:id="rId61"/>
            </p:custDataLst>
          </p:nvPr>
        </p:nvSpPr>
        <p:spPr bwMode="gray">
          <a:xfrm>
            <a:off x="5719763" y="5268913"/>
            <a:ext cx="244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569BC172-61A4-4311-B580-E593C123E144}" type="datetime'''''''''''''''''''''''''''''''2''7''''''''''''''1'">
              <a:rPr lang="en-US" altLang="en-US" sz="1000" smtClean="0"/>
              <a:pPr marL="0" lvl="0" indent="0" algn="ctr">
                <a:spcBef>
                  <a:spcPct val="0"/>
                </a:spcBef>
                <a:spcAft>
                  <a:spcPct val="0"/>
                </a:spcAft>
                <a:buNone/>
              </a:pPr>
              <a:t>271</a:t>
            </a:fld>
            <a:endParaRPr lang="en-US" sz="1000"/>
          </a:p>
        </p:txBody>
      </p:sp>
      <p:sp>
        <p:nvSpPr>
          <p:cNvPr id="165" name="Text Placeholder 10">
            <a:extLst>
              <a:ext uri="{FF2B5EF4-FFF2-40B4-BE49-F238E27FC236}">
                <a16:creationId xmlns:a16="http://schemas.microsoft.com/office/drawing/2014/main" id="{C12077FC-D3BC-26BD-D35E-ACE2E4F19E30}"/>
              </a:ext>
            </a:extLst>
          </p:cNvPr>
          <p:cNvSpPr>
            <a:spLocks noGrp="1"/>
          </p:cNvSpPr>
          <p:nvPr>
            <p:custDataLst>
              <p:tags r:id="rId62"/>
            </p:custDataLst>
          </p:nvPr>
        </p:nvSpPr>
        <p:spPr bwMode="gray">
          <a:xfrm>
            <a:off x="6445251" y="5348288"/>
            <a:ext cx="174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1647E3EB-3A85-4E2E-98D2-19CF6734A73C}" type="datetime'''''''''''''''''''''''''''''''77'''''''">
              <a:rPr lang="en-US" altLang="en-US" sz="1000" smtClean="0"/>
              <a:pPr marL="0" lvl="0" indent="0" algn="ctr">
                <a:spcBef>
                  <a:spcPct val="0"/>
                </a:spcBef>
                <a:spcAft>
                  <a:spcPct val="0"/>
                </a:spcAft>
                <a:buNone/>
              </a:pPr>
              <a:t>77</a:t>
            </a:fld>
            <a:endParaRPr lang="en-US" sz="1000"/>
          </a:p>
        </p:txBody>
      </p:sp>
      <p:sp>
        <p:nvSpPr>
          <p:cNvPr id="166" name="Text Placeholder 10">
            <a:extLst>
              <a:ext uri="{FF2B5EF4-FFF2-40B4-BE49-F238E27FC236}">
                <a16:creationId xmlns:a16="http://schemas.microsoft.com/office/drawing/2014/main" id="{A7945D25-AA82-B247-59EC-CF160B1AD148}"/>
              </a:ext>
            </a:extLst>
          </p:cNvPr>
          <p:cNvSpPr>
            <a:spLocks noGrp="1"/>
          </p:cNvSpPr>
          <p:nvPr>
            <p:custDataLst>
              <p:tags r:id="rId63"/>
            </p:custDataLst>
          </p:nvPr>
        </p:nvSpPr>
        <p:spPr bwMode="gray">
          <a:xfrm>
            <a:off x="7102475" y="5297488"/>
            <a:ext cx="244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F2BE1C6D-01EA-4571-830F-C1BD356E4CFB}" type="datetime'''''''''''''''''''''''''''''''''2''''''''''''60'''">
              <a:rPr lang="en-US" altLang="en-US" sz="1000" smtClean="0"/>
              <a:pPr marL="0" lvl="0" indent="0" algn="ctr">
                <a:spcBef>
                  <a:spcPct val="0"/>
                </a:spcBef>
                <a:spcAft>
                  <a:spcPct val="0"/>
                </a:spcAft>
                <a:buNone/>
              </a:pPr>
              <a:t>260</a:t>
            </a:fld>
            <a:endParaRPr lang="en-US" sz="1000"/>
          </a:p>
        </p:txBody>
      </p:sp>
      <p:sp>
        <p:nvSpPr>
          <p:cNvPr id="180" name="TextBox 179">
            <a:extLst>
              <a:ext uri="{FF2B5EF4-FFF2-40B4-BE49-F238E27FC236}">
                <a16:creationId xmlns:a16="http://schemas.microsoft.com/office/drawing/2014/main" id="{278CAB7C-E2D9-744C-B9F1-6EDCD3A08ACC}"/>
              </a:ext>
            </a:extLst>
          </p:cNvPr>
          <p:cNvSpPr txBox="1"/>
          <p:nvPr>
            <p:custDataLst>
              <p:tags r:id="rId64"/>
            </p:custDataLst>
          </p:nvPr>
        </p:nvSpPr>
        <p:spPr bwMode="gray">
          <a:xfrm>
            <a:off x="330200" y="2534997"/>
            <a:ext cx="1282701" cy="276999"/>
          </a:xfrm>
          <a:prstGeom prst="rect">
            <a:avLst/>
          </a:prstGeom>
          <a:noFill/>
        </p:spPr>
        <p:txBody>
          <a:bodyPr wrap="square" lIns="91440" tIns="0" rIns="91440" bIns="0" rtlCol="0">
            <a:spAutoFit/>
          </a:bodyPr>
          <a:lstStyle/>
          <a:p>
            <a:pPr marL="0" indent="0">
              <a:spcBef>
                <a:spcPts val="600"/>
              </a:spcBef>
              <a:spcAft>
                <a:spcPts val="600"/>
              </a:spcAft>
              <a:buNone/>
            </a:pPr>
            <a:r>
              <a:rPr lang="en-US" b="1"/>
              <a:t>Fusion</a:t>
            </a:r>
          </a:p>
        </p:txBody>
      </p:sp>
      <p:sp>
        <p:nvSpPr>
          <p:cNvPr id="182" name="TextBox 181">
            <a:extLst>
              <a:ext uri="{FF2B5EF4-FFF2-40B4-BE49-F238E27FC236}">
                <a16:creationId xmlns:a16="http://schemas.microsoft.com/office/drawing/2014/main" id="{37714032-F0F1-68BD-100D-EF3C3EA63938}"/>
              </a:ext>
            </a:extLst>
          </p:cNvPr>
          <p:cNvSpPr txBox="1"/>
          <p:nvPr>
            <p:custDataLst>
              <p:tags r:id="rId65"/>
            </p:custDataLst>
          </p:nvPr>
        </p:nvSpPr>
        <p:spPr bwMode="gray">
          <a:xfrm>
            <a:off x="330200" y="4692650"/>
            <a:ext cx="1282701" cy="277813"/>
          </a:xfrm>
          <a:prstGeom prst="rect">
            <a:avLst/>
          </a:prstGeom>
          <a:noFill/>
        </p:spPr>
        <p:txBody>
          <a:bodyPr wrap="square" lIns="91440" tIns="0" rIns="91440" bIns="0" rtlCol="0">
            <a:spAutoFit/>
          </a:bodyPr>
          <a:lstStyle/>
          <a:p>
            <a:pPr marL="0" indent="0">
              <a:spcBef>
                <a:spcPts val="600"/>
              </a:spcBef>
              <a:spcAft>
                <a:spcPts val="600"/>
              </a:spcAft>
              <a:buNone/>
            </a:pPr>
            <a:r>
              <a:rPr lang="en-US" b="1"/>
              <a:t>Fission</a:t>
            </a:r>
          </a:p>
        </p:txBody>
      </p:sp>
      <p:sp>
        <p:nvSpPr>
          <p:cNvPr id="183" name="TextBox 182">
            <a:extLst>
              <a:ext uri="{FF2B5EF4-FFF2-40B4-BE49-F238E27FC236}">
                <a16:creationId xmlns:a16="http://schemas.microsoft.com/office/drawing/2014/main" id="{F9DE793E-A4EA-D4A4-1B32-F35C83732CC4}"/>
              </a:ext>
            </a:extLst>
          </p:cNvPr>
          <p:cNvSpPr txBox="1"/>
          <p:nvPr>
            <p:custDataLst>
              <p:tags r:id="rId66"/>
            </p:custDataLst>
          </p:nvPr>
        </p:nvSpPr>
        <p:spPr bwMode="gray">
          <a:xfrm>
            <a:off x="1732579" y="1488017"/>
            <a:ext cx="3024541" cy="276999"/>
          </a:xfrm>
          <a:prstGeom prst="rect">
            <a:avLst/>
          </a:prstGeom>
          <a:noFill/>
        </p:spPr>
        <p:txBody>
          <a:bodyPr wrap="square" lIns="91440" tIns="0" rIns="91440" bIns="0" rtlCol="0">
            <a:spAutoFit/>
          </a:bodyPr>
          <a:lstStyle/>
          <a:p>
            <a:pPr marL="0" indent="0" algn="ctr">
              <a:spcBef>
                <a:spcPts val="600"/>
              </a:spcBef>
              <a:spcAft>
                <a:spcPts val="600"/>
              </a:spcAft>
              <a:buNone/>
            </a:pPr>
            <a:r>
              <a:rPr lang="en-US" b="1"/>
              <a:t>Public research funding</a:t>
            </a:r>
          </a:p>
        </p:txBody>
      </p:sp>
      <p:sp>
        <p:nvSpPr>
          <p:cNvPr id="184" name="TextBox 183">
            <a:extLst>
              <a:ext uri="{FF2B5EF4-FFF2-40B4-BE49-F238E27FC236}">
                <a16:creationId xmlns:a16="http://schemas.microsoft.com/office/drawing/2014/main" id="{D26D8EEF-0183-4BCC-7578-DB392F4FD655}"/>
              </a:ext>
            </a:extLst>
          </p:cNvPr>
          <p:cNvSpPr txBox="1"/>
          <p:nvPr>
            <p:custDataLst>
              <p:tags r:id="rId67"/>
            </p:custDataLst>
          </p:nvPr>
        </p:nvSpPr>
        <p:spPr bwMode="gray">
          <a:xfrm>
            <a:off x="4795220" y="1488017"/>
            <a:ext cx="3024541" cy="276999"/>
          </a:xfrm>
          <a:prstGeom prst="rect">
            <a:avLst/>
          </a:prstGeom>
          <a:noFill/>
        </p:spPr>
        <p:txBody>
          <a:bodyPr wrap="square" lIns="91440" tIns="0" rIns="91440" bIns="0" rtlCol="0">
            <a:spAutoFit/>
          </a:bodyPr>
          <a:lstStyle/>
          <a:p>
            <a:pPr marL="0" indent="0" algn="ctr">
              <a:spcBef>
                <a:spcPts val="600"/>
              </a:spcBef>
              <a:spcAft>
                <a:spcPts val="600"/>
              </a:spcAft>
              <a:buNone/>
            </a:pPr>
            <a:r>
              <a:rPr lang="en-US" b="1"/>
              <a:t>Private investments*</a:t>
            </a:r>
          </a:p>
        </p:txBody>
      </p:sp>
      <p:sp>
        <p:nvSpPr>
          <p:cNvPr id="317" name="btfpNotesBox368131">
            <a:hlinkClick r:id="rId76"/>
            <a:extLst>
              <a:ext uri="{FF2B5EF4-FFF2-40B4-BE49-F238E27FC236}">
                <a16:creationId xmlns:a16="http://schemas.microsoft.com/office/drawing/2014/main" id="{59DDBA79-1650-6E22-7C42-9F3E48F8D665}"/>
              </a:ext>
            </a:extLst>
          </p:cNvPr>
          <p:cNvSpPr txBox="1"/>
          <p:nvPr>
            <p:custDataLst>
              <p:tags r:id="rId68"/>
            </p:custDataLst>
          </p:nvPr>
        </p:nvSpPr>
        <p:spPr bwMode="gray">
          <a:xfrm>
            <a:off x="329184" y="6054092"/>
            <a:ext cx="9144425" cy="738664"/>
          </a:xfrm>
          <a:prstGeom prst="rect">
            <a:avLst/>
          </a:prstGeom>
          <a:noFill/>
        </p:spPr>
        <p:txBody>
          <a:bodyPr vert="horz" wrap="square" lIns="0" tIns="0" rIns="0" bIns="0" rtlCol="0" anchor="b">
            <a:spAutoFit/>
          </a:bodyPr>
          <a:lstStyle/>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 Does not include PE investments or state enterprises. </a:t>
            </a:r>
          </a:p>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lang="en-US" sz="800" dirty="0" err="1">
                <a:solidFill>
                  <a:srgbClr val="000000"/>
                </a:solidFill>
                <a:latin typeface="Arial"/>
              </a:rPr>
              <a:t>PitchBook</a:t>
            </a:r>
            <a:r>
              <a:rPr lang="en-US" sz="800" dirty="0">
                <a:solidFill>
                  <a:srgbClr val="000000"/>
                </a:solidFill>
                <a:latin typeface="Arial"/>
              </a:rPr>
              <a:t>, </a:t>
            </a:r>
            <a:r>
              <a:rPr lang="en-US" sz="800" dirty="0">
                <a:solidFill>
                  <a:srgbClr val="000000"/>
                </a:solidFill>
                <a:latin typeface="Arial"/>
                <a:hlinkClick r:id="rId77"/>
              </a:rPr>
              <a:t>Nuclear power deal flow</a:t>
            </a:r>
            <a:r>
              <a:rPr lang="en-US" sz="800" dirty="0">
                <a:solidFill>
                  <a:srgbClr val="000000"/>
                </a:solidFill>
                <a:latin typeface="Arial"/>
              </a:rPr>
              <a:t> (2025); </a:t>
            </a:r>
            <a:r>
              <a:rPr kumimoji="0" lang="en-US" sz="800" b="0" i="0" u="none" strike="noStrike" kern="1200" cap="none" spc="0" normalizeH="0" baseline="0" noProof="0" dirty="0">
                <a:ln>
                  <a:noFill/>
                </a:ln>
                <a:solidFill>
                  <a:srgbClr val="000000"/>
                </a:solidFill>
                <a:effectLst/>
                <a:uLnTx/>
                <a:uFillTx/>
                <a:latin typeface="Arial"/>
                <a:ea typeface="+mn-ea"/>
                <a:cs typeface="+mn-cs"/>
              </a:rPr>
              <a:t>Fusion Industry Association,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78"/>
              </a:rPr>
              <a:t>The Global Fusion Industry in 2024</a:t>
            </a:r>
            <a:r>
              <a:rPr kumimoji="0" lang="en-US" sz="800" b="0" i="0" u="none" strike="noStrike" kern="1200" cap="none" spc="0" normalizeH="0" baseline="0" noProof="0" dirty="0">
                <a:ln>
                  <a:noFill/>
                </a:ln>
                <a:solidFill>
                  <a:srgbClr val="000000"/>
                </a:solidFill>
                <a:effectLst/>
                <a:uLnTx/>
                <a:uFillTx/>
                <a:latin typeface="Arial"/>
                <a:ea typeface="+mn-ea"/>
                <a:cs typeface="+mn-cs"/>
              </a:rPr>
              <a:t> (2024); Gov.uk,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79"/>
              </a:rPr>
              <a:t>Government announces up to £650 million for UK alternatives to </a:t>
            </a:r>
            <a:r>
              <a:rPr kumimoji="0" lang="en-US" sz="800" b="0" i="0" u="none" strike="noStrike" kern="1200" cap="none" spc="0" normalizeH="0" baseline="0" noProof="0" dirty="0" err="1">
                <a:ln>
                  <a:noFill/>
                </a:ln>
                <a:solidFill>
                  <a:srgbClr val="000000"/>
                </a:solidFill>
                <a:effectLst/>
                <a:uLnTx/>
                <a:uFillTx/>
                <a:latin typeface="Arial"/>
                <a:ea typeface="+mn-ea"/>
                <a:cs typeface="+mn-cs"/>
                <a:hlinkClick r:id="rId79"/>
              </a:rPr>
              <a:t>Euratom</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79"/>
              </a:rPr>
              <a:t> R&amp;T</a:t>
            </a:r>
            <a:r>
              <a:rPr kumimoji="0" lang="en-US" sz="800" b="0" i="0" u="none" strike="noStrike" kern="1200" cap="none" spc="0" normalizeH="0" baseline="0" noProof="0" dirty="0">
                <a:ln>
                  <a:noFill/>
                </a:ln>
                <a:solidFill>
                  <a:srgbClr val="000000"/>
                </a:solidFill>
                <a:effectLst/>
                <a:uLnTx/>
                <a:uFillTx/>
                <a:latin typeface="Arial"/>
                <a:ea typeface="+mn-ea"/>
                <a:cs typeface="+mn-cs"/>
              </a:rPr>
              <a:t> (2023); Neutron Bytes,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80"/>
              </a:rPr>
              <a:t>Mixed Messages from Congress on Funding Nuclear Energy</a:t>
            </a:r>
            <a:r>
              <a:rPr kumimoji="0" lang="en-US" sz="800" b="0" i="0" u="none" strike="noStrike" kern="1200" cap="none" spc="0" normalizeH="0" baseline="0" noProof="0" dirty="0">
                <a:ln>
                  <a:noFill/>
                </a:ln>
                <a:solidFill>
                  <a:srgbClr val="000000"/>
                </a:solidFill>
                <a:effectLst/>
                <a:uLnTx/>
                <a:uFillTx/>
                <a:latin typeface="Arial"/>
                <a:ea typeface="+mn-ea"/>
                <a:cs typeface="+mn-cs"/>
              </a:rPr>
              <a:t> (2021); EC, </a:t>
            </a:r>
            <a:r>
              <a:rPr kumimoji="0" lang="en-US" sz="800" b="0" i="0" u="none" strike="noStrike" kern="1200" cap="none" spc="0" normalizeH="0" baseline="0" noProof="0" dirty="0" err="1">
                <a:ln>
                  <a:noFill/>
                </a:ln>
                <a:solidFill>
                  <a:srgbClr val="000000"/>
                </a:solidFill>
                <a:effectLst/>
                <a:uLnTx/>
                <a:uFillTx/>
                <a:latin typeface="Arial"/>
                <a:ea typeface="+mn-ea"/>
                <a:cs typeface="+mn-cs"/>
                <a:hlinkClick r:id="rId81"/>
              </a:rPr>
              <a:t>Euratom</a:t>
            </a:r>
            <a:r>
              <a:rPr kumimoji="0" lang="en-US" sz="800" b="0" i="0" u="none" strike="noStrike" kern="1200" cap="none" spc="0" normalizeH="0" baseline="0" noProof="0" dirty="0">
                <a:ln>
                  <a:noFill/>
                </a:ln>
                <a:solidFill>
                  <a:srgbClr val="000000"/>
                </a:solidFill>
                <a:effectLst/>
                <a:uLnTx/>
                <a:uFillTx/>
                <a:latin typeface="Arial"/>
                <a:ea typeface="+mn-ea"/>
                <a:cs typeface="+mn-cs"/>
              </a:rPr>
              <a:t> (2025); CFS,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82"/>
              </a:rPr>
              <a:t>The race to lead the world in fusion has begun</a:t>
            </a:r>
            <a:r>
              <a:rPr kumimoji="0" lang="en-US" sz="800" b="0" i="0" u="none" strike="noStrike" kern="1200" cap="none" spc="0" normalizeH="0" baseline="0" noProof="0" dirty="0">
                <a:ln>
                  <a:noFill/>
                </a:ln>
                <a:solidFill>
                  <a:srgbClr val="000000"/>
                </a:solidFill>
                <a:effectLst/>
                <a:uLnTx/>
                <a:uFillTx/>
                <a:latin typeface="Arial"/>
                <a:ea typeface="+mn-ea"/>
                <a:cs typeface="+mn-cs"/>
              </a:rPr>
              <a:t> (2025); Gov.uk,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83"/>
              </a:rPr>
              <a:t>Plan for </a:t>
            </a:r>
            <a:r>
              <a:rPr lang="en-US" sz="800" dirty="0">
                <a:solidFill>
                  <a:srgbClr val="000000"/>
                </a:solidFill>
                <a:latin typeface="Arial"/>
                <a:hlinkClick r:id="rId83"/>
              </a:rPr>
              <a:t>C</a:t>
            </a:r>
            <a:r>
              <a:rPr kumimoji="0" lang="en-US" sz="800" b="0" i="0" u="none" strike="noStrike" kern="1200" cap="none" spc="0" normalizeH="0" baseline="0" noProof="0" dirty="0" err="1">
                <a:ln>
                  <a:noFill/>
                </a:ln>
                <a:solidFill>
                  <a:srgbClr val="000000"/>
                </a:solidFill>
                <a:effectLst/>
                <a:uLnTx/>
                <a:uFillTx/>
                <a:latin typeface="Arial"/>
                <a:ea typeface="+mn-ea"/>
                <a:cs typeface="+mn-cs"/>
                <a:hlinkClick r:id="rId83"/>
              </a:rPr>
              <a:t>hange</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83"/>
              </a:rPr>
              <a:t> to deliver jobs and growth in UK leading fusion industry</a:t>
            </a:r>
            <a:r>
              <a:rPr kumimoji="0" lang="en-US" sz="800" b="0" i="0" u="none" strike="noStrike" kern="1200" cap="none" spc="0" normalizeH="0" baseline="0" noProof="0" dirty="0">
                <a:ln>
                  <a:noFill/>
                </a:ln>
                <a:solidFill>
                  <a:srgbClr val="000000"/>
                </a:solidFill>
                <a:effectLst/>
                <a:uLnTx/>
                <a:uFillTx/>
                <a:latin typeface="Arial"/>
                <a:ea typeface="+mn-ea"/>
                <a:cs typeface="+mn-cs"/>
              </a:rPr>
              <a:t> (2025); Utility Dive, </a:t>
            </a:r>
            <a:r>
              <a:rPr lang="en-US" sz="800" dirty="0">
                <a:solidFill>
                  <a:srgbClr val="000000"/>
                </a:solidFill>
                <a:latin typeface="Arial"/>
                <a:hlinkClick r:id="rId84"/>
              </a:rPr>
              <a:t>The answer is a fusion moonshot</a:t>
            </a:r>
            <a:r>
              <a:rPr kumimoji="0" lang="en-US" sz="800" b="0" i="0" u="none" strike="noStrike" kern="1200" cap="none" spc="0" normalizeH="0" baseline="0" noProof="0" dirty="0">
                <a:ln>
                  <a:noFill/>
                </a:ln>
                <a:solidFill>
                  <a:srgbClr val="000000"/>
                </a:solidFill>
                <a:effectLst/>
                <a:uLnTx/>
                <a:uFillTx/>
                <a:latin typeface="Arial"/>
                <a:ea typeface="+mn-ea"/>
                <a:cs typeface="+mn-cs"/>
              </a:rPr>
              <a:t> (2024); AIP,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85"/>
              </a:rPr>
              <a:t>FY23 Budget Outcomes: National Nuclear Security Administration</a:t>
            </a:r>
            <a:r>
              <a:rPr kumimoji="0" lang="en-US" sz="800" b="0" i="0" u="none" strike="noStrike" kern="1200" cap="none" spc="0" normalizeH="0" baseline="0" noProof="0" dirty="0">
                <a:ln>
                  <a:noFill/>
                </a:ln>
                <a:solidFill>
                  <a:srgbClr val="000000"/>
                </a:solidFill>
                <a:effectLst/>
                <a:uLnTx/>
                <a:uFillTx/>
                <a:latin typeface="Arial"/>
                <a:ea typeface="+mn-ea"/>
                <a:cs typeface="+mn-cs"/>
              </a:rPr>
              <a:t> (2023); FIA,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86"/>
              </a:rPr>
              <a:t>FIA Urges Prioritization of Commercializing Fusion Energy</a:t>
            </a:r>
            <a:r>
              <a:rPr kumimoji="0" lang="en-US" sz="800" b="0" i="0" u="none" strike="noStrike" kern="1200" cap="none" spc="0" normalizeH="0" baseline="0" noProof="0" dirty="0">
                <a:ln>
                  <a:noFill/>
                </a:ln>
                <a:solidFill>
                  <a:srgbClr val="000000"/>
                </a:solidFill>
                <a:effectLst/>
                <a:uLnTx/>
                <a:uFillTx/>
                <a:latin typeface="Arial"/>
                <a:ea typeface="+mn-ea"/>
                <a:cs typeface="+mn-cs"/>
              </a:rPr>
              <a:t> (2024); WNN,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87"/>
              </a:rPr>
              <a:t>Germany stepping up investment in fusion</a:t>
            </a:r>
            <a:r>
              <a:rPr kumimoji="0" lang="en-US" sz="800" b="0" i="0" u="none" strike="noStrike" kern="1200" cap="none" spc="0" normalizeH="0" baseline="0" noProof="0" dirty="0">
                <a:ln>
                  <a:noFill/>
                </a:ln>
                <a:solidFill>
                  <a:srgbClr val="000000"/>
                </a:solidFill>
                <a:effectLst/>
                <a:uLnTx/>
                <a:uFillTx/>
                <a:latin typeface="Arial"/>
                <a:ea typeface="+mn-ea"/>
                <a:cs typeface="+mn-cs"/>
              </a:rPr>
              <a:t> (2023).</a:t>
            </a:r>
            <a:br>
              <a:rPr kumimoji="0" lang="en-US" sz="800" b="0" i="0" u="none" strike="noStrike" kern="1200" cap="none" spc="0" normalizeH="0" baseline="0" noProof="0" dirty="0">
                <a:ln>
                  <a:noFill/>
                </a:ln>
                <a:solidFill>
                  <a:srgbClr val="000000"/>
                </a:solidFill>
                <a:effectLst/>
                <a:uLnTx/>
                <a:uFillTx/>
                <a:latin typeface="Arial"/>
                <a:ea typeface="+mn-ea"/>
                <a:cs typeface="+mn-cs"/>
              </a:rPr>
            </a:br>
            <a:r>
              <a:rPr kumimoji="0" lang="en-US" sz="800" b="0" i="0" u="none" strike="noStrike" kern="1200" cap="none" spc="0" normalizeH="0" baseline="0" noProof="0" dirty="0">
                <a:ln>
                  <a:noFill/>
                </a:ln>
                <a:solidFill>
                  <a:srgbClr val="000000"/>
                </a:solidFill>
                <a:effectLst/>
                <a:uLnTx/>
                <a:uFillTx/>
                <a:latin typeface="Arial"/>
                <a:ea typeface="+mn-ea"/>
                <a:cs typeface="+mn-cs"/>
              </a:rPr>
              <a:t>Credit: Quint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88"/>
              </a:rPr>
              <a:t>Gernot Wagner</a:t>
            </a:r>
            <a:r>
              <a:rPr kumimoji="0" lang="en-US" sz="800" b="0" i="0" u="none" strike="noStrike" kern="1200" cap="none" spc="0" normalizeH="0" baseline="0" noProof="0" dirty="0">
                <a:ln>
                  <a:noFill/>
                </a:ln>
                <a:solidFill>
                  <a:srgbClr val="000000"/>
                </a:solidFill>
                <a:effectLst/>
                <a:uLnTx/>
                <a:uFillTx/>
                <a:latin typeface="Arial"/>
                <a:ea typeface="+mn-ea"/>
                <a:cs typeface="+mn-cs"/>
              </a:rPr>
              <a:t>. Share with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89"/>
              </a:rPr>
              <a:t>attribution</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u="none" strike="noStrike" kern="1200" cap="none" spc="0" normalizeH="0" baseline="0" noProof="0" dirty="0">
                <a:ln>
                  <a:noFill/>
                </a:ln>
                <a:solidFill>
                  <a:srgbClr val="000000"/>
                </a:solidFill>
                <a:effectLst/>
                <a:uLnTx/>
                <a:uFillTx/>
                <a:latin typeface="Arial"/>
                <a:ea typeface="+mn-ea"/>
                <a:cs typeface="+mn-cs"/>
              </a:rPr>
              <a:t>et al., </a:t>
            </a:r>
            <a:r>
              <a:rPr kumimoji="0" lang="en-US" sz="800" b="0" i="0" u="none" strike="noStrike" kern="1200" cap="none" spc="0" normalizeH="0" baseline="0" noProof="0" dirty="0">
                <a:ln>
                  <a:noFill/>
                </a:ln>
                <a:solidFill>
                  <a:srgbClr val="000000"/>
                </a:solidFill>
                <a:effectLst/>
                <a:uLnTx/>
                <a:uFillTx/>
                <a:latin typeface="Arial"/>
                <a:ea typeface="+mn-ea"/>
                <a:cs typeface="+mn-cs"/>
              </a:rPr>
              <a:t>"Reenergizing Nuclear" (23 September 2025).</a:t>
            </a:r>
          </a:p>
        </p:txBody>
      </p:sp>
      <p:cxnSp>
        <p:nvCxnSpPr>
          <p:cNvPr id="318" name="Straight Connector 317">
            <a:extLst>
              <a:ext uri="{FF2B5EF4-FFF2-40B4-BE49-F238E27FC236}">
                <a16:creationId xmlns:a16="http://schemas.microsoft.com/office/drawing/2014/main" id="{67439387-50E7-7FD2-75AE-D6A2297AEA63}"/>
              </a:ext>
            </a:extLst>
          </p:cNvPr>
          <p:cNvCxnSpPr>
            <a:cxnSpLocks/>
          </p:cNvCxnSpPr>
          <p:nvPr/>
        </p:nvCxnSpPr>
        <p:spPr bwMode="gray">
          <a:xfrm>
            <a:off x="452582" y="1782748"/>
            <a:ext cx="7176654"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326" name="Speech Bubble: Rectangle 325">
            <a:extLst>
              <a:ext uri="{FF2B5EF4-FFF2-40B4-BE49-F238E27FC236}">
                <a16:creationId xmlns:a16="http://schemas.microsoft.com/office/drawing/2014/main" id="{2A9EB8EA-B217-A6B6-8149-F96CF2FCA62C}"/>
              </a:ext>
            </a:extLst>
          </p:cNvPr>
          <p:cNvSpPr/>
          <p:nvPr/>
        </p:nvSpPr>
        <p:spPr bwMode="gray">
          <a:xfrm>
            <a:off x="2152691" y="3909016"/>
            <a:ext cx="1804919" cy="612648"/>
          </a:xfrm>
          <a:prstGeom prst="wedgeRectCallout">
            <a:avLst/>
          </a:prstGeom>
          <a:solidFill>
            <a:srgbClr val="C30C3E"/>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FFFFFF"/>
                </a:solidFill>
                <a:effectLst/>
                <a:uLnTx/>
                <a:uFillTx/>
                <a:latin typeface="Arial"/>
                <a:ea typeface="+mn-ea"/>
                <a:cs typeface="+mn-cs"/>
              </a:rPr>
              <a:t>Public research funding into nuclear power is unknown for China but likely significant.</a:t>
            </a:r>
          </a:p>
        </p:txBody>
      </p:sp>
      <p:sp>
        <p:nvSpPr>
          <p:cNvPr id="327" name="TextBox 326">
            <a:extLst>
              <a:ext uri="{FF2B5EF4-FFF2-40B4-BE49-F238E27FC236}">
                <a16:creationId xmlns:a16="http://schemas.microsoft.com/office/drawing/2014/main" id="{2D2085F6-80D8-7882-A128-947FE328FA90}"/>
              </a:ext>
            </a:extLst>
          </p:cNvPr>
          <p:cNvSpPr txBox="1"/>
          <p:nvPr/>
        </p:nvSpPr>
        <p:spPr>
          <a:xfrm>
            <a:off x="7845425" y="1488017"/>
            <a:ext cx="4137468" cy="4532010"/>
          </a:xfrm>
          <a:prstGeom prst="rect">
            <a:avLst/>
          </a:prstGeom>
          <a:solidFill>
            <a:srgbClr val="E3E9EE"/>
          </a:solidFill>
        </p:spPr>
        <p:txBody>
          <a:bodyPr wrap="square" lIns="137160" tIns="137160" rIns="274320" bIns="137160" rtlCol="0">
            <a:spAutoFit/>
          </a:bodyPr>
          <a:lstStyle/>
          <a:p>
            <a:pPr>
              <a:spcBef>
                <a:spcPts val="600"/>
              </a:spcBef>
            </a:pPr>
            <a:r>
              <a:rPr lang="en-US" sz="1200" b="1"/>
              <a:t>Nuclear fusion policy around the world</a:t>
            </a:r>
            <a:endParaRPr lang="en-US" sz="1400" b="1"/>
          </a:p>
          <a:p>
            <a:pPr>
              <a:spcBef>
                <a:spcPts val="600"/>
              </a:spcBef>
            </a:pPr>
            <a:r>
              <a:rPr lang="en-US" sz="1050"/>
              <a:t>Governments worldwide have designed policies on how to regulate fusion and how to incentivize it.</a:t>
            </a:r>
          </a:p>
          <a:p>
            <a:pPr>
              <a:spcBef>
                <a:spcPts val="600"/>
              </a:spcBef>
            </a:pPr>
            <a:r>
              <a:rPr lang="en-US" sz="1050"/>
              <a:t>         </a:t>
            </a:r>
            <a:r>
              <a:rPr lang="en-US" sz="1050" b="1"/>
              <a:t>United States</a:t>
            </a:r>
          </a:p>
          <a:p>
            <a:pPr marL="171450" indent="-171450">
              <a:spcBef>
                <a:spcPts val="600"/>
              </a:spcBef>
              <a:buFont typeface="Arial" panose="020B0604020202020204" pitchFamily="34" charset="0"/>
              <a:buChar char="•"/>
            </a:pPr>
            <a:r>
              <a:rPr lang="en-US" sz="1050"/>
              <a:t>Fusion </a:t>
            </a:r>
            <a:r>
              <a:rPr lang="en-US" sz="1050" b="1"/>
              <a:t>regulated as particle accelerators</a:t>
            </a:r>
            <a:r>
              <a:rPr lang="en-US" sz="1050"/>
              <a:t>, making it easier to develop than fission power plants</a:t>
            </a:r>
          </a:p>
          <a:p>
            <a:pPr marL="171450" indent="-171450">
              <a:spcBef>
                <a:spcPts val="600"/>
              </a:spcBef>
              <a:buFont typeface="Arial" panose="020B0604020202020204" pitchFamily="34" charset="0"/>
              <a:buChar char="•"/>
            </a:pPr>
            <a:r>
              <a:rPr lang="en-US" sz="1050" b="1"/>
              <a:t>Approved $790M annual research funding</a:t>
            </a:r>
            <a:r>
              <a:rPr lang="en-US" sz="1050"/>
              <a:t>, including $40M for private firms under milestone-based program</a:t>
            </a:r>
          </a:p>
          <a:p>
            <a:pPr>
              <a:spcBef>
                <a:spcPts val="600"/>
              </a:spcBef>
            </a:pPr>
            <a:r>
              <a:rPr lang="en-US" sz="1050"/>
              <a:t>         </a:t>
            </a:r>
            <a:r>
              <a:rPr lang="en-US" sz="1050" b="1"/>
              <a:t>European Union</a:t>
            </a:r>
          </a:p>
          <a:p>
            <a:pPr marL="171450" indent="-171450">
              <a:spcBef>
                <a:spcPts val="600"/>
              </a:spcBef>
              <a:buFont typeface="Arial" panose="020B0604020202020204" pitchFamily="34" charset="0"/>
              <a:buChar char="•"/>
            </a:pPr>
            <a:r>
              <a:rPr lang="en-US" sz="1050" b="1"/>
              <a:t>Fusion regulations the same as that for fission</a:t>
            </a:r>
            <a:r>
              <a:rPr lang="en-US" sz="1050"/>
              <a:t> reactors</a:t>
            </a:r>
          </a:p>
          <a:p>
            <a:pPr marL="171450" indent="-171450">
              <a:spcBef>
                <a:spcPts val="600"/>
              </a:spcBef>
              <a:buFont typeface="Arial" panose="020B0604020202020204" pitchFamily="34" charset="0"/>
              <a:buChar char="•"/>
            </a:pPr>
            <a:r>
              <a:rPr lang="en-US" sz="1050" b="1"/>
              <a:t>Funds fusion </a:t>
            </a:r>
            <a:r>
              <a:rPr lang="en-US" sz="1050"/>
              <a:t>under the Euratom Treaty </a:t>
            </a:r>
            <a:r>
              <a:rPr lang="en-US" sz="1050" b="1"/>
              <a:t>at $871M annually;</a:t>
            </a:r>
            <a:r>
              <a:rPr lang="en-US" sz="1050"/>
              <a:t> Germany has had additional funding since 2023</a:t>
            </a:r>
          </a:p>
          <a:p>
            <a:pPr>
              <a:spcBef>
                <a:spcPts val="600"/>
              </a:spcBef>
            </a:pPr>
            <a:r>
              <a:rPr lang="en-US" sz="1050"/>
              <a:t>         </a:t>
            </a:r>
            <a:r>
              <a:rPr lang="en-US" sz="1050" b="1"/>
              <a:t>United Kingdom</a:t>
            </a:r>
          </a:p>
          <a:p>
            <a:pPr marL="171450" indent="-171450">
              <a:spcBef>
                <a:spcPts val="600"/>
              </a:spcBef>
              <a:buFont typeface="Arial" panose="020B0604020202020204" pitchFamily="34" charset="0"/>
              <a:buChar char="•"/>
            </a:pPr>
            <a:r>
              <a:rPr lang="en-US" sz="1050"/>
              <a:t>Fusion </a:t>
            </a:r>
            <a:r>
              <a:rPr lang="en-US" sz="1050" b="1"/>
              <a:t>regulated by the Environmental Agency</a:t>
            </a:r>
            <a:r>
              <a:rPr lang="en-US" sz="1050"/>
              <a:t>, not the nuclear regulator</a:t>
            </a:r>
          </a:p>
          <a:p>
            <a:pPr marL="171450" indent="-171450">
              <a:spcBef>
                <a:spcPts val="600"/>
              </a:spcBef>
              <a:buFont typeface="Arial" panose="020B0604020202020204" pitchFamily="34" charset="0"/>
              <a:buChar char="•"/>
            </a:pPr>
            <a:r>
              <a:rPr lang="en-US" sz="1050" b="1"/>
              <a:t>Subsidizes £410M </a:t>
            </a:r>
            <a:r>
              <a:rPr lang="en-US" sz="1050"/>
              <a:t>for STEP tokamak project until 2027</a:t>
            </a:r>
          </a:p>
          <a:p>
            <a:pPr>
              <a:spcBef>
                <a:spcPts val="600"/>
              </a:spcBef>
            </a:pPr>
            <a:r>
              <a:rPr lang="en-US" sz="1050"/>
              <a:t>         </a:t>
            </a:r>
            <a:r>
              <a:rPr lang="en-US" sz="1050" b="1"/>
              <a:t>China</a:t>
            </a:r>
            <a:r>
              <a:rPr lang="en-US" sz="1050"/>
              <a:t> </a:t>
            </a:r>
          </a:p>
          <a:p>
            <a:pPr marL="171450" indent="-171450">
              <a:spcBef>
                <a:spcPts val="600"/>
              </a:spcBef>
              <a:buFont typeface="Arial" panose="020B0604020202020204" pitchFamily="34" charset="0"/>
              <a:buChar char="•"/>
            </a:pPr>
            <a:r>
              <a:rPr lang="en-US" sz="1050" b="1"/>
              <a:t>Aims to lead fusion tech through its ~$1.5B annual fusion spend</a:t>
            </a:r>
            <a:r>
              <a:rPr lang="en-US" sz="1050"/>
              <a:t>, but regulations similar to that for fission</a:t>
            </a:r>
            <a:endParaRPr lang="en-US" sz="1050" b="1"/>
          </a:p>
          <a:p>
            <a:pPr marL="171450" indent="-171450">
              <a:spcBef>
                <a:spcPts val="600"/>
              </a:spcBef>
              <a:buFont typeface="Arial" panose="020B0604020202020204" pitchFamily="34" charset="0"/>
              <a:buChar char="•"/>
            </a:pPr>
            <a:r>
              <a:rPr lang="en-US" sz="1050"/>
              <a:t>Has deployed the </a:t>
            </a:r>
            <a:r>
              <a:rPr lang="en-US" sz="1050" b="1"/>
              <a:t>only new tokamak since 2019</a:t>
            </a:r>
          </a:p>
        </p:txBody>
      </p:sp>
      <p:pic>
        <p:nvPicPr>
          <p:cNvPr id="341" name="Picture 2">
            <a:extLst>
              <a:ext uri="{FF2B5EF4-FFF2-40B4-BE49-F238E27FC236}">
                <a16:creationId xmlns:a16="http://schemas.microsoft.com/office/drawing/2014/main" id="{9B04B09A-AAA2-F798-66DD-9127C131F3CD}"/>
              </a:ext>
            </a:extLst>
          </p:cNvPr>
          <p:cNvPicPr>
            <a:picLocks noChangeAspect="1" noChangeArrowheads="1"/>
          </p:cNvPicPr>
          <p:nvPr/>
        </p:nvPicPr>
        <p:blipFill>
          <a:blip r:embed="rId90" cstate="screen">
            <a:extLst>
              <a:ext uri="{28A0092B-C50C-407E-A947-70E740481C1C}">
                <a14:useLocalDpi xmlns:a14="http://schemas.microsoft.com/office/drawing/2010/main"/>
              </a:ext>
            </a:extLst>
          </a:blip>
          <a:srcRect/>
          <a:stretch>
            <a:fillRect/>
          </a:stretch>
        </p:blipFill>
        <p:spPr bwMode="auto">
          <a:xfrm>
            <a:off x="8006311" y="2288533"/>
            <a:ext cx="243378" cy="128017"/>
          </a:xfrm>
          <a:prstGeom prst="rect">
            <a:avLst/>
          </a:prstGeom>
          <a:noFill/>
          <a:extLst>
            <a:ext uri="{909E8E84-426E-40DD-AFC4-6F175D3DCCD1}">
              <a14:hiddenFill xmlns:a14="http://schemas.microsoft.com/office/drawing/2010/main">
                <a:solidFill>
                  <a:srgbClr val="FFFFFF"/>
                </a:solidFill>
              </a14:hiddenFill>
            </a:ext>
          </a:extLst>
        </p:spPr>
      </p:pic>
      <p:pic>
        <p:nvPicPr>
          <p:cNvPr id="342" name="Picture 4" descr="European Union - Wikipedia">
            <a:extLst>
              <a:ext uri="{FF2B5EF4-FFF2-40B4-BE49-F238E27FC236}">
                <a16:creationId xmlns:a16="http://schemas.microsoft.com/office/drawing/2014/main" id="{2AF1DDAA-91A8-7DC9-5157-42B01C297FF8}"/>
              </a:ext>
            </a:extLst>
          </p:cNvPr>
          <p:cNvPicPr>
            <a:picLocks noChangeAspect="1" noChangeArrowheads="1"/>
          </p:cNvPicPr>
          <p:nvPr/>
        </p:nvPicPr>
        <p:blipFill>
          <a:blip r:embed="rId91" cstate="screen">
            <a:extLst>
              <a:ext uri="{28A0092B-C50C-407E-A947-70E740481C1C}">
                <a14:useLocalDpi xmlns:a14="http://schemas.microsoft.com/office/drawing/2010/main"/>
              </a:ext>
            </a:extLst>
          </a:blip>
          <a:srcRect/>
          <a:stretch>
            <a:fillRect/>
          </a:stretch>
        </p:blipFill>
        <p:spPr bwMode="auto">
          <a:xfrm>
            <a:off x="8006311" y="3313699"/>
            <a:ext cx="243378" cy="162252"/>
          </a:xfrm>
          <a:prstGeom prst="rect">
            <a:avLst/>
          </a:prstGeom>
          <a:noFill/>
          <a:extLst>
            <a:ext uri="{909E8E84-426E-40DD-AFC4-6F175D3DCCD1}">
              <a14:hiddenFill xmlns:a14="http://schemas.microsoft.com/office/drawing/2010/main">
                <a:solidFill>
                  <a:srgbClr val="FFFFFF"/>
                </a:solidFill>
              </a14:hiddenFill>
            </a:ext>
          </a:extLst>
        </p:spPr>
      </p:pic>
      <p:pic>
        <p:nvPicPr>
          <p:cNvPr id="343" name="Picture 6">
            <a:extLst>
              <a:ext uri="{FF2B5EF4-FFF2-40B4-BE49-F238E27FC236}">
                <a16:creationId xmlns:a16="http://schemas.microsoft.com/office/drawing/2014/main" id="{77813B79-97A2-98B5-C339-77EB77F871ED}"/>
              </a:ext>
            </a:extLst>
          </p:cNvPr>
          <p:cNvPicPr>
            <a:picLocks noChangeAspect="1" noChangeArrowheads="1"/>
          </p:cNvPicPr>
          <p:nvPr/>
        </p:nvPicPr>
        <p:blipFill>
          <a:blip r:embed="rId92" cstate="screen">
            <a:extLst>
              <a:ext uri="{28A0092B-C50C-407E-A947-70E740481C1C}">
                <a14:useLocalDpi xmlns:a14="http://schemas.microsoft.com/office/drawing/2010/main"/>
              </a:ext>
            </a:extLst>
          </a:blip>
          <a:srcRect/>
          <a:stretch>
            <a:fillRect/>
          </a:stretch>
        </p:blipFill>
        <p:spPr bwMode="auto">
          <a:xfrm>
            <a:off x="7994762" y="5056713"/>
            <a:ext cx="243378" cy="163063"/>
          </a:xfrm>
          <a:prstGeom prst="rect">
            <a:avLst/>
          </a:prstGeom>
          <a:noFill/>
          <a:extLst>
            <a:ext uri="{909E8E84-426E-40DD-AFC4-6F175D3DCCD1}">
              <a14:hiddenFill xmlns:a14="http://schemas.microsoft.com/office/drawing/2010/main">
                <a:solidFill>
                  <a:srgbClr val="FFFFFF"/>
                </a:solidFill>
              </a14:hiddenFill>
            </a:ext>
          </a:extLst>
        </p:spPr>
      </p:pic>
      <p:pic>
        <p:nvPicPr>
          <p:cNvPr id="2050" name="Picture 2" descr="Union Jack - Wikipedia">
            <a:extLst>
              <a:ext uri="{FF2B5EF4-FFF2-40B4-BE49-F238E27FC236}">
                <a16:creationId xmlns:a16="http://schemas.microsoft.com/office/drawing/2014/main" id="{EE4A4B3A-0A39-0271-9D4E-D91E3E95B7D4}"/>
              </a:ext>
            </a:extLst>
          </p:cNvPr>
          <p:cNvPicPr>
            <a:picLocks noChangeAspect="1" noChangeArrowheads="1"/>
          </p:cNvPicPr>
          <p:nvPr/>
        </p:nvPicPr>
        <p:blipFill>
          <a:blip r:embed="rId93" cstate="screen">
            <a:extLst>
              <a:ext uri="{28A0092B-C50C-407E-A947-70E740481C1C}">
                <a14:useLocalDpi xmlns:a14="http://schemas.microsoft.com/office/drawing/2010/main"/>
              </a:ext>
            </a:extLst>
          </a:blip>
          <a:srcRect/>
          <a:stretch>
            <a:fillRect/>
          </a:stretch>
        </p:blipFill>
        <p:spPr bwMode="auto">
          <a:xfrm>
            <a:off x="8006311" y="4169570"/>
            <a:ext cx="231829" cy="169513"/>
          </a:xfrm>
          <a:prstGeom prst="rect">
            <a:avLst/>
          </a:prstGeom>
          <a:noFill/>
          <a:extLst>
            <a:ext uri="{909E8E84-426E-40DD-AFC4-6F175D3DCCD1}">
              <a14:hiddenFill xmlns:a14="http://schemas.microsoft.com/office/drawing/2010/main">
                <a:solidFill>
                  <a:srgbClr val="FFFFFF"/>
                </a:solidFill>
              </a14:hiddenFill>
            </a:ext>
          </a:extLst>
        </p:spPr>
      </p:pic>
      <p:sp>
        <p:nvSpPr>
          <p:cNvPr id="359" name="Speech Bubble: Rectangle 358">
            <a:extLst>
              <a:ext uri="{FF2B5EF4-FFF2-40B4-BE49-F238E27FC236}">
                <a16:creationId xmlns:a16="http://schemas.microsoft.com/office/drawing/2014/main" id="{D57B0E87-2847-7867-F33B-63E92690391A}"/>
              </a:ext>
            </a:extLst>
          </p:cNvPr>
          <p:cNvSpPr/>
          <p:nvPr/>
        </p:nvSpPr>
        <p:spPr bwMode="gray">
          <a:xfrm>
            <a:off x="4984751" y="1838315"/>
            <a:ext cx="1339849" cy="438677"/>
          </a:xfrm>
          <a:prstGeom prst="wedgeRectCallout">
            <a:avLst>
              <a:gd name="adj1" fmla="val -28906"/>
              <a:gd name="adj2" fmla="val 56710"/>
            </a:avLst>
          </a:prstGeom>
          <a:solidFill>
            <a:srgbClr val="4C6C9C"/>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FFFFFF"/>
                </a:solidFill>
                <a:effectLst/>
                <a:uLnTx/>
                <a:uFillTx/>
                <a:latin typeface="Arial"/>
                <a:ea typeface="+mn-ea"/>
                <a:cs typeface="+mn-cs"/>
              </a:rPr>
              <a:t>CFS received a $1.8B investment in 2021.</a:t>
            </a:r>
          </a:p>
        </p:txBody>
      </p:sp>
      <p:sp>
        <p:nvSpPr>
          <p:cNvPr id="6" name="Speech Bubble: Rectangle 5">
            <a:extLst>
              <a:ext uri="{FF2B5EF4-FFF2-40B4-BE49-F238E27FC236}">
                <a16:creationId xmlns:a16="http://schemas.microsoft.com/office/drawing/2014/main" id="{274535F8-3DC2-AA0D-C9AB-F1D4314F6CF0}"/>
              </a:ext>
            </a:extLst>
          </p:cNvPr>
          <p:cNvSpPr/>
          <p:nvPr/>
        </p:nvSpPr>
        <p:spPr bwMode="gray">
          <a:xfrm>
            <a:off x="6392332" y="1838315"/>
            <a:ext cx="1286669" cy="438677"/>
          </a:xfrm>
          <a:prstGeom prst="wedgeRectCallout">
            <a:avLst>
              <a:gd name="adj1" fmla="val -3164"/>
              <a:gd name="adj2" fmla="val 76011"/>
            </a:avLst>
          </a:prstGeom>
          <a:solidFill>
            <a:srgbClr val="4C6C9C"/>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FFFFFF"/>
                </a:solidFill>
                <a:effectLst/>
                <a:uLnTx/>
                <a:uFillTx/>
                <a:latin typeface="Arial"/>
                <a:ea typeface="+mn-ea"/>
                <a:cs typeface="+mn-cs"/>
              </a:rPr>
              <a:t>Pacific Fusion raised $900M in 2024.</a:t>
            </a:r>
          </a:p>
        </p:txBody>
      </p:sp>
    </p:spTree>
    <p:extLst>
      <p:ext uri="{BB962C8B-B14F-4D97-AF65-F5344CB8AC3E}">
        <p14:creationId xmlns:p14="http://schemas.microsoft.com/office/powerpoint/2010/main" val="22764070"/>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hink-cell data - do not delete" hidden="1"/>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551" imgH="553" progId="TCLayout.ActiveDocument.1">
                  <p:embed/>
                </p:oleObj>
              </mc:Choice>
              <mc:Fallback>
                <p:oleObj name="think-cell Slide" r:id="rId3" imgW="551" imgH="553" progId="TCLayout.ActiveDocument.1">
                  <p:embed/>
                  <p:pic>
                    <p:nvPicPr>
                      <p:cNvPr id="4" name="think-cell data - do not delete" hidden="1"/>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p:cNvSpPr>
            <a:spLocks noGrp="1"/>
          </p:cNvSpPr>
          <p:nvPr>
            <p:ph type="title"/>
          </p:nvPr>
        </p:nvSpPr>
        <p:spPr/>
        <p:txBody>
          <a:bodyPr vert="horz"/>
          <a:lstStyle/>
          <a:p>
            <a:r>
              <a:rPr lang="en-US"/>
              <a:t>CKI Nuclear Team</a:t>
            </a:r>
          </a:p>
        </p:txBody>
      </p:sp>
      <p:pic>
        <p:nvPicPr>
          <p:cNvPr id="21" name="Picture 20">
            <a:extLst>
              <a:ext uri="{FF2B5EF4-FFF2-40B4-BE49-F238E27FC236}">
                <a16:creationId xmlns:a16="http://schemas.microsoft.com/office/drawing/2014/main" id="{E56D3160-4998-1394-E299-1F3FD9F42845}"/>
              </a:ext>
            </a:extLst>
          </p:cNvPr>
          <p:cNvPicPr>
            <a:picLocks noChangeAspect="1" noChangeArrowheads="1"/>
          </p:cNvPicPr>
          <p:nvPr/>
        </p:nvPicPr>
        <p:blipFill rotWithShape="1">
          <a:blip r:embed="rId5" cstate="screen">
            <a:extLst>
              <a:ext uri="{28A0092B-C50C-407E-A947-70E740481C1C}">
                <a14:useLocalDpi xmlns:a14="http://schemas.microsoft.com/office/drawing/2010/main"/>
              </a:ext>
            </a:extLst>
          </a:blip>
          <a:srcRect t="-1981"/>
          <a:stretch/>
        </p:blipFill>
        <p:spPr bwMode="auto">
          <a:xfrm>
            <a:off x="449084" y="1271528"/>
            <a:ext cx="1046650" cy="1046650"/>
          </a:xfrm>
          <a:prstGeom prst="ellipse">
            <a:avLst/>
          </a:prstGeom>
          <a:ln w="9525" cap="rnd">
            <a:noFill/>
          </a:ln>
          <a:effectLst/>
          <a:extLst>
            <a:ext uri="{909E8E84-426E-40DD-AFC4-6F175D3DCCD1}">
              <a14:hiddenFill xmlns:a14="http://schemas.microsoft.com/office/drawing/2010/main">
                <a:solidFill>
                  <a:srgbClr val="FFFFFF"/>
                </a:solidFill>
              </a14:hiddenFill>
            </a:ext>
          </a:extLst>
        </p:spPr>
      </p:pic>
      <p:sp>
        <p:nvSpPr>
          <p:cNvPr id="22" name="TextBox 21">
            <a:extLst>
              <a:ext uri="{FF2B5EF4-FFF2-40B4-BE49-F238E27FC236}">
                <a16:creationId xmlns:a16="http://schemas.microsoft.com/office/drawing/2014/main" id="{12A6439D-3EC7-C049-B16C-897BB3315066}"/>
              </a:ext>
            </a:extLst>
          </p:cNvPr>
          <p:cNvSpPr txBox="1"/>
          <p:nvPr/>
        </p:nvSpPr>
        <p:spPr>
          <a:xfrm>
            <a:off x="1530594" y="1417827"/>
            <a:ext cx="2515712" cy="754053"/>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Arial"/>
                <a:ea typeface="+mn-ea"/>
                <a:cs typeface="+mn-cs"/>
              </a:rPr>
              <a:t>Quint </a:t>
            </a:r>
            <a:r>
              <a:rPr kumimoji="0" lang="en-US" sz="1100" b="1" i="0" u="none" strike="noStrike" kern="1200" cap="none" spc="0" normalizeH="0" baseline="0" noProof="0" err="1">
                <a:ln>
                  <a:noFill/>
                </a:ln>
                <a:solidFill>
                  <a:srgbClr val="000000"/>
                </a:solidFill>
                <a:effectLst/>
                <a:uLnTx/>
                <a:uFillTx/>
                <a:latin typeface="Arial"/>
                <a:ea typeface="+mn-ea"/>
                <a:cs typeface="+mn-cs"/>
              </a:rPr>
              <a:t>Houwink</a:t>
            </a:r>
            <a:endParaRPr kumimoji="0" lang="en-US" sz="1100" b="1" i="0" u="none" strike="noStrike" kern="1200" cap="none" spc="0" normalizeH="0" baseline="0" noProof="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Master of Business Administration</a:t>
            </a:r>
          </a:p>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Arial"/>
                <a:ea typeface="Times New Roman" panose="02020603050405020304" pitchFamily="18" charset="0"/>
                <a:cs typeface="Arial"/>
              </a:rPr>
              <a:t>CKI Fellow</a:t>
            </a:r>
            <a:endParaRPr kumimoji="0" lang="en-US" sz="1100" b="0" i="0" u="none" strike="noStrike" kern="1200" cap="none" spc="0" normalizeH="0" baseline="0" noProof="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26" name="TextBox 25">
            <a:extLst>
              <a:ext uri="{FF2B5EF4-FFF2-40B4-BE49-F238E27FC236}">
                <a16:creationId xmlns:a16="http://schemas.microsoft.com/office/drawing/2014/main" id="{D707CE08-88AC-7ABA-9DA3-99971F7840E6}"/>
              </a:ext>
            </a:extLst>
          </p:cNvPr>
          <p:cNvSpPr txBox="1"/>
          <p:nvPr/>
        </p:nvSpPr>
        <p:spPr bwMode="gray">
          <a:xfrm>
            <a:off x="327407" y="6295910"/>
            <a:ext cx="5768248" cy="669414"/>
          </a:xfrm>
          <a:prstGeom prst="rect">
            <a:avLst/>
          </a:prstGeom>
          <a:noFill/>
          <a:ln>
            <a:noFill/>
          </a:ln>
        </p:spPr>
        <p:txBody>
          <a:bodyPr rot="0" spcFirstLastPara="0" vertOverflow="overflow" horzOverflow="overflow" vert="horz" wrap="square" lIns="137160" tIns="137160" rIns="274320" bIns="137160" numCol="1" spcCol="0" rtlCol="0" fromWordArt="0" anchor="t" anchorCtr="0" forceAA="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mn-ea"/>
                <a:cs typeface="Arial"/>
              </a:rPr>
              <a:t>Attribution: </a:t>
            </a:r>
            <a:r>
              <a:rPr kumimoji="0" lang="en-US" sz="800" b="0" i="0" u="none" strike="noStrike" kern="1200" cap="none" spc="0" normalizeH="0" baseline="0" noProof="0" err="1">
                <a:ln>
                  <a:noFill/>
                </a:ln>
                <a:solidFill>
                  <a:srgbClr val="000000"/>
                </a:solidFill>
                <a:effectLst/>
                <a:uLnTx/>
                <a:uFillTx/>
                <a:latin typeface="Arial"/>
                <a:ea typeface="+mn-ea"/>
                <a:cs typeface="Arial"/>
              </a:rPr>
              <a:t>Houwink</a:t>
            </a:r>
            <a:r>
              <a:rPr kumimoji="0" lang="en-US" sz="800" b="0" i="0" u="none" strike="noStrike" kern="1200" cap="none" spc="0" normalizeH="0" baseline="0" noProof="0">
                <a:ln>
                  <a:noFill/>
                </a:ln>
                <a:solidFill>
                  <a:srgbClr val="000000"/>
                </a:solidFill>
                <a:effectLst/>
                <a:uLnTx/>
                <a:uFillTx/>
                <a:latin typeface="Arial"/>
                <a:ea typeface="+mn-ea"/>
                <a:cs typeface="Arial"/>
              </a:rPr>
              <a:t> et al., "Reenergizing Nuclear" Columbia Business School Climate Knowledge Initiative (2025).</a:t>
            </a:r>
            <a:endParaRPr kumimoji="0" lang="en-US" sz="1800" b="0" i="0" u="none" strike="noStrike" kern="1200" cap="none" spc="0" normalizeH="0" baseline="0" noProof="0">
              <a:ln>
                <a:noFill/>
              </a:ln>
              <a:solidFill>
                <a:srgbClr val="000000"/>
              </a:solidFill>
              <a:effectLst/>
              <a:uLnTx/>
              <a:uFillTx/>
              <a:latin typeface="Arial"/>
              <a:ea typeface="+mn-ea"/>
              <a:cs typeface="+mn-cs"/>
            </a:endParaRPr>
          </a:p>
          <a:p>
            <a:pPr marL="0" marR="0" lvl="0" indent="0" algn="l" defTabSz="914400" rtl="0" eaLnBrk="1" fontAlgn="auto" latinLnBrk="0" hangingPunct="1">
              <a:lnSpc>
                <a:spcPct val="100000"/>
              </a:lnSpc>
              <a:spcBef>
                <a:spcPts val="600"/>
              </a:spcBef>
              <a:spcAft>
                <a:spcPts val="600"/>
              </a:spcAft>
              <a:buClrTx/>
              <a:buSzTx/>
              <a:buFontTx/>
              <a:buNone/>
              <a:tabLst/>
              <a:defRPr/>
            </a:pPr>
            <a:endParaRPr kumimoji="0" lang="en-US" sz="1250" b="1" i="0" u="none" strike="noStrike" kern="1200" cap="none" spc="0" normalizeH="0" baseline="0" noProof="0">
              <a:ln>
                <a:noFill/>
              </a:ln>
              <a:solidFill>
                <a:srgbClr val="000000"/>
              </a:solidFill>
              <a:effectLst/>
              <a:uLnTx/>
              <a:uFillTx/>
              <a:latin typeface="Arial"/>
              <a:ea typeface="+mn-ea"/>
              <a:cs typeface="Arial"/>
            </a:endParaRPr>
          </a:p>
        </p:txBody>
      </p:sp>
      <p:pic>
        <p:nvPicPr>
          <p:cNvPr id="5" name="Picture 4">
            <a:extLst>
              <a:ext uri="{FF2B5EF4-FFF2-40B4-BE49-F238E27FC236}">
                <a16:creationId xmlns:a16="http://schemas.microsoft.com/office/drawing/2014/main" id="{704302C9-79CB-92D0-1944-FCBE4885CCC2}"/>
              </a:ext>
            </a:extLst>
          </p:cNvPr>
          <p:cNvPicPr>
            <a:picLocks noChangeAspect="1" noChangeArrowheads="1"/>
          </p:cNvPicPr>
          <p:nvPr/>
        </p:nvPicPr>
        <p:blipFill>
          <a:blip r:embed="rId6" cstate="screen">
            <a:extLst>
              <a:ext uri="{28A0092B-C50C-407E-A947-70E740481C1C}">
                <a14:useLocalDpi xmlns:a14="http://schemas.microsoft.com/office/drawing/2010/main"/>
              </a:ext>
            </a:extLst>
          </a:blip>
          <a:srcRect/>
          <a:stretch/>
        </p:blipFill>
        <p:spPr bwMode="auto">
          <a:xfrm>
            <a:off x="449084" y="3804207"/>
            <a:ext cx="1046650" cy="1046650"/>
          </a:xfrm>
          <a:prstGeom prst="ellipse">
            <a:avLst/>
          </a:prstGeom>
          <a:ln w="9525" cap="rnd">
            <a:noFill/>
          </a:ln>
          <a:effectLst/>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8475FF1C-F4D9-B95F-7BE5-3436C7DE8A05}"/>
              </a:ext>
            </a:extLst>
          </p:cNvPr>
          <p:cNvSpPr txBox="1"/>
          <p:nvPr/>
        </p:nvSpPr>
        <p:spPr>
          <a:xfrm>
            <a:off x="1530594" y="3950506"/>
            <a:ext cx="2450037" cy="754053"/>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Arial"/>
                <a:ea typeface="+mn-ea"/>
                <a:cs typeface="+mn-cs"/>
              </a:rPr>
              <a:t>Hinako Arai</a:t>
            </a:r>
            <a:endParaRPr kumimoji="0" lang="en-US" sz="1100" b="1" i="0" u="none" strike="noStrike" kern="1200" cap="none" spc="0" normalizeH="0" baseline="0" noProof="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Master of International Affairs</a:t>
            </a:r>
          </a:p>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Arial"/>
                <a:ea typeface="Times New Roman" panose="02020603050405020304" pitchFamily="18" charset="0"/>
                <a:cs typeface="Arial"/>
              </a:rPr>
              <a:t>CKI Fellow</a:t>
            </a:r>
            <a:endParaRPr kumimoji="0" lang="en-US" sz="1100" b="0" i="0" u="none" strike="noStrike" kern="1200" cap="none" spc="0" normalizeH="0" baseline="0" noProof="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pic>
        <p:nvPicPr>
          <p:cNvPr id="11" name="Picture 10">
            <a:extLst>
              <a:ext uri="{FF2B5EF4-FFF2-40B4-BE49-F238E27FC236}">
                <a16:creationId xmlns:a16="http://schemas.microsoft.com/office/drawing/2014/main" id="{28AD1D09-CB3A-3BE6-F08C-E228DCE73007}"/>
              </a:ext>
            </a:extLst>
          </p:cNvPr>
          <p:cNvPicPr>
            <a:picLocks noChangeAspect="1" noChangeArrowheads="1"/>
          </p:cNvPicPr>
          <p:nvPr/>
        </p:nvPicPr>
        <p:blipFill>
          <a:blip r:embed="rId7" cstate="screen">
            <a:extLst>
              <a:ext uri="{28A0092B-C50C-407E-A947-70E740481C1C}">
                <a14:useLocalDpi xmlns:a14="http://schemas.microsoft.com/office/drawing/2010/main"/>
              </a:ext>
            </a:extLst>
          </a:blip>
          <a:srcRect/>
          <a:stretch/>
        </p:blipFill>
        <p:spPr bwMode="auto">
          <a:xfrm>
            <a:off x="449084" y="4962392"/>
            <a:ext cx="1046650" cy="1046650"/>
          </a:xfrm>
          <a:prstGeom prst="ellipse">
            <a:avLst/>
          </a:prstGeom>
          <a:ln w="9525" cap="rnd">
            <a:noFill/>
          </a:ln>
          <a:effectLst/>
          <a:extLst>
            <a:ext uri="{909E8E84-426E-40DD-AFC4-6F175D3DCCD1}">
              <a14:hiddenFill xmlns:a14="http://schemas.microsoft.com/office/drawing/2010/main">
                <a:solidFill>
                  <a:srgbClr val="FFFFFF"/>
                </a:solidFill>
              </a14:hiddenFill>
            </a:ext>
          </a:extLst>
        </p:spPr>
      </p:pic>
      <p:sp>
        <p:nvSpPr>
          <p:cNvPr id="12" name="TextBox 11">
            <a:extLst>
              <a:ext uri="{FF2B5EF4-FFF2-40B4-BE49-F238E27FC236}">
                <a16:creationId xmlns:a16="http://schemas.microsoft.com/office/drawing/2014/main" id="{063725B7-46AF-F47D-84BD-168203E75083}"/>
              </a:ext>
            </a:extLst>
          </p:cNvPr>
          <p:cNvSpPr txBox="1"/>
          <p:nvPr/>
        </p:nvSpPr>
        <p:spPr>
          <a:xfrm>
            <a:off x="1530594" y="5108691"/>
            <a:ext cx="2515712" cy="754053"/>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Arial"/>
                <a:ea typeface="+mn-ea"/>
                <a:cs typeface="+mn-cs"/>
              </a:rPr>
              <a:t>Vedant Bhansali</a:t>
            </a:r>
            <a:endParaRPr kumimoji="0" lang="en-US" sz="1100" b="1" i="0" u="none" strike="noStrike" kern="1200" cap="none" spc="0" normalizeH="0" baseline="0" noProof="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BA Financial Economics</a:t>
            </a:r>
          </a:p>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Arial"/>
                <a:ea typeface="Times New Roman" panose="02020603050405020304" pitchFamily="18" charset="0"/>
                <a:cs typeface="Arial"/>
              </a:rPr>
              <a:t>CKI Fellow</a:t>
            </a:r>
            <a:endParaRPr kumimoji="0" lang="en-US" sz="1100" b="0" i="0" u="none" strike="noStrike" kern="1200" cap="none" spc="0" normalizeH="0" baseline="0" noProof="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pic>
        <p:nvPicPr>
          <p:cNvPr id="14" name="Picture 13">
            <a:extLst>
              <a:ext uri="{FF2B5EF4-FFF2-40B4-BE49-F238E27FC236}">
                <a16:creationId xmlns:a16="http://schemas.microsoft.com/office/drawing/2014/main" id="{E86DAE07-4BD6-B9A1-3EEB-A2758C8CA11B}"/>
              </a:ext>
            </a:extLst>
          </p:cNvPr>
          <p:cNvPicPr>
            <a:picLocks noChangeAspect="1" noChangeArrowheads="1"/>
          </p:cNvPicPr>
          <p:nvPr/>
        </p:nvPicPr>
        <p:blipFill>
          <a:blip r:embed="rId8" cstate="screen">
            <a:extLst>
              <a:ext uri="{28A0092B-C50C-407E-A947-70E740481C1C}">
                <a14:useLocalDpi xmlns:a14="http://schemas.microsoft.com/office/drawing/2010/main"/>
              </a:ext>
            </a:extLst>
          </a:blip>
          <a:srcRect/>
          <a:stretch/>
        </p:blipFill>
        <p:spPr bwMode="auto">
          <a:xfrm>
            <a:off x="4200645" y="3804207"/>
            <a:ext cx="1046650" cy="1046650"/>
          </a:xfrm>
          <a:prstGeom prst="ellipse">
            <a:avLst/>
          </a:prstGeom>
          <a:ln w="9525" cap="rnd">
            <a:noFill/>
          </a:ln>
          <a:effectLst/>
          <a:extLst>
            <a:ext uri="{909E8E84-426E-40DD-AFC4-6F175D3DCCD1}">
              <a14:hiddenFill xmlns:a14="http://schemas.microsoft.com/office/drawing/2010/main">
                <a:solidFill>
                  <a:srgbClr val="FFFFFF"/>
                </a:solidFill>
              </a14:hiddenFill>
            </a:ext>
          </a:extLst>
        </p:spPr>
      </p:pic>
      <p:sp>
        <p:nvSpPr>
          <p:cNvPr id="15" name="TextBox 14">
            <a:extLst>
              <a:ext uri="{FF2B5EF4-FFF2-40B4-BE49-F238E27FC236}">
                <a16:creationId xmlns:a16="http://schemas.microsoft.com/office/drawing/2014/main" id="{3B51C7D8-3EDE-0829-561B-A6B1B0F1AF14}"/>
              </a:ext>
            </a:extLst>
          </p:cNvPr>
          <p:cNvSpPr txBox="1"/>
          <p:nvPr/>
        </p:nvSpPr>
        <p:spPr>
          <a:xfrm>
            <a:off x="5315392" y="3950506"/>
            <a:ext cx="2583387" cy="754053"/>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Arial"/>
                <a:ea typeface="+mn-ea"/>
                <a:cs typeface="+mn-cs"/>
              </a:rPr>
              <a:t>Christian </a:t>
            </a:r>
            <a:r>
              <a:rPr kumimoji="0" lang="en-US" sz="1100" b="1" i="0" u="none" strike="noStrike" kern="1200" cap="none" spc="0" normalizeH="0" baseline="0" noProof="0" err="1">
                <a:ln>
                  <a:noFill/>
                </a:ln>
                <a:solidFill>
                  <a:srgbClr val="000000"/>
                </a:solidFill>
                <a:effectLst/>
                <a:uLnTx/>
                <a:uFillTx/>
                <a:latin typeface="Arial"/>
                <a:ea typeface="+mn-ea"/>
                <a:cs typeface="+mn-cs"/>
              </a:rPr>
              <a:t>Sandjaja</a:t>
            </a:r>
            <a:endParaRPr kumimoji="0" lang="en-US" sz="1100" b="1" i="0" u="none" strike="noStrike" kern="1200" cap="none" spc="0" normalizeH="0" baseline="0" noProof="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Master of Sustainability Management</a:t>
            </a:r>
          </a:p>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Arial"/>
                <a:ea typeface="Times New Roman" panose="02020603050405020304" pitchFamily="18" charset="0"/>
                <a:cs typeface="Arial"/>
              </a:rPr>
              <a:t>CKI Fellow</a:t>
            </a:r>
            <a:endParaRPr kumimoji="0" lang="en-US" sz="1100" b="0" i="0" u="none" strike="noStrike" kern="1200" cap="none" spc="0" normalizeH="0" baseline="0" noProof="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0" name="TextBox 9">
            <a:extLst>
              <a:ext uri="{FF2B5EF4-FFF2-40B4-BE49-F238E27FC236}">
                <a16:creationId xmlns:a16="http://schemas.microsoft.com/office/drawing/2014/main" id="{530D4F78-BC24-9742-63EF-FEFD5FB5F236}"/>
              </a:ext>
            </a:extLst>
          </p:cNvPr>
          <p:cNvSpPr txBox="1">
            <a:spLocks/>
          </p:cNvSpPr>
          <p:nvPr/>
        </p:nvSpPr>
        <p:spPr>
          <a:xfrm>
            <a:off x="5315392" y="5108691"/>
            <a:ext cx="2431603" cy="754053"/>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Arial"/>
                <a:ea typeface="Times New Roman" panose="02020603050405020304" pitchFamily="18" charset="0"/>
                <a:cs typeface="Arial"/>
              </a:rPr>
              <a:t>Clara Zibell</a:t>
            </a:r>
            <a:endParaRPr kumimoji="0" lang="en-US" sz="1100" b="1" i="0" u="none" strike="noStrike" kern="1200" cap="none" spc="0" normalizeH="0" baseline="0" noProof="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BA Sustainable Development</a:t>
            </a:r>
          </a:p>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CKI Fellow</a:t>
            </a:r>
          </a:p>
        </p:txBody>
      </p:sp>
      <p:pic>
        <p:nvPicPr>
          <p:cNvPr id="16" name="Picture 12">
            <a:extLst>
              <a:ext uri="{FF2B5EF4-FFF2-40B4-BE49-F238E27FC236}">
                <a16:creationId xmlns:a16="http://schemas.microsoft.com/office/drawing/2014/main" id="{DCF5A46E-5315-C4D7-E9C5-DCDC7C765CF7}"/>
              </a:ext>
            </a:extLst>
          </p:cNvPr>
          <p:cNvPicPr>
            <a:picLocks noChangeAspect="1" noChangeArrowheads="1"/>
          </p:cNvPicPr>
          <p:nvPr/>
        </p:nvPicPr>
        <p:blipFill>
          <a:blip r:embed="rId9" cstate="screen">
            <a:extLst>
              <a:ext uri="{28A0092B-C50C-407E-A947-70E740481C1C}">
                <a14:useLocalDpi xmlns:a14="http://schemas.microsoft.com/office/drawing/2010/main"/>
              </a:ext>
            </a:extLst>
          </a:blip>
          <a:srcRect/>
          <a:stretch/>
        </p:blipFill>
        <p:spPr bwMode="auto">
          <a:xfrm>
            <a:off x="4200666" y="4962393"/>
            <a:ext cx="1046608" cy="1046649"/>
          </a:xfrm>
          <a:prstGeom prst="ellipse">
            <a:avLst/>
          </a:prstGeom>
          <a:noFill/>
          <a:ln>
            <a:noFill/>
          </a:ln>
          <a:extLst>
            <a:ext uri="{909E8E84-426E-40DD-AFC4-6F175D3DCCD1}">
              <a14:hiddenFill xmlns:a14="http://schemas.microsoft.com/office/drawing/2010/main">
                <a:solidFill>
                  <a:srgbClr val="FFFFFF"/>
                </a:solidFill>
              </a14:hiddenFill>
            </a:ext>
          </a:extLst>
        </p:spPr>
      </p:pic>
      <p:sp>
        <p:nvSpPr>
          <p:cNvPr id="28" name="TextBox 27">
            <a:extLst>
              <a:ext uri="{FF2B5EF4-FFF2-40B4-BE49-F238E27FC236}">
                <a16:creationId xmlns:a16="http://schemas.microsoft.com/office/drawing/2014/main" id="{B169D4D4-4080-284E-B94B-D2DEDB271F60}"/>
              </a:ext>
            </a:extLst>
          </p:cNvPr>
          <p:cNvSpPr txBox="1">
            <a:spLocks/>
          </p:cNvSpPr>
          <p:nvPr/>
        </p:nvSpPr>
        <p:spPr>
          <a:xfrm>
            <a:off x="8995148" y="3742757"/>
            <a:ext cx="2942851" cy="1169551"/>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Arial"/>
                <a:ea typeface="Times New Roman" panose="02020603050405020304" pitchFamily="18" charset="0"/>
                <a:cs typeface="Arial"/>
              </a:rPr>
              <a:t>Gernot Wagner</a:t>
            </a:r>
            <a:endParaRPr kumimoji="0" lang="en-US" sz="1100" b="1" i="0" u="none" strike="noStrike" kern="1200" cap="none" spc="0" normalizeH="0" baseline="0" noProof="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Senior Lecturer, Columbia Business School</a:t>
            </a:r>
          </a:p>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Faculty Director, Climate Knowledge Initiative</a:t>
            </a:r>
          </a:p>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hlinkClick r:id="rId10"/>
              </a:rPr>
              <a:t>gwagner@columbia.edu</a:t>
            </a:r>
            <a:endParaRPr kumimoji="0" lang="en-US" sz="1100" b="0" i="0" u="none" strike="noStrike" kern="1200" cap="none" spc="0" normalizeH="0" baseline="0" noProof="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pic>
        <p:nvPicPr>
          <p:cNvPr id="32" name="Picture 12" descr="A person standing in front of a window&#10;&#10;Description automatically generated">
            <a:extLst>
              <a:ext uri="{FF2B5EF4-FFF2-40B4-BE49-F238E27FC236}">
                <a16:creationId xmlns:a16="http://schemas.microsoft.com/office/drawing/2014/main" id="{492775C7-3DDD-D9A7-7659-CF1CCA3D9710}"/>
              </a:ext>
            </a:extLst>
          </p:cNvPr>
          <p:cNvPicPr>
            <a:picLocks noChangeAspect="1" noChangeArrowheads="1"/>
          </p:cNvPicPr>
          <p:nvPr/>
        </p:nvPicPr>
        <p:blipFill rotWithShape="1">
          <a:blip r:embed="rId11" cstate="screen">
            <a:extLst>
              <a:ext uri="{28A0092B-C50C-407E-A947-70E740481C1C}">
                <a14:useLocalDpi xmlns:a14="http://schemas.microsoft.com/office/drawing/2010/main"/>
              </a:ext>
            </a:extLst>
          </a:blip>
          <a:srcRect/>
          <a:stretch/>
        </p:blipFill>
        <p:spPr bwMode="auto">
          <a:xfrm>
            <a:off x="7881520" y="3804208"/>
            <a:ext cx="1046608" cy="1046649"/>
          </a:xfrm>
          <a:prstGeom prst="ellipse">
            <a:avLst/>
          </a:prstGeom>
          <a:noFill/>
          <a:ln>
            <a:noFill/>
          </a:ln>
          <a:extLst>
            <a:ext uri="{909E8E84-426E-40DD-AFC4-6F175D3DCCD1}">
              <a14:hiddenFill xmlns:a14="http://schemas.microsoft.com/office/drawing/2010/main">
                <a:solidFill>
                  <a:srgbClr val="FFFFFF"/>
                </a:solidFill>
              </a14:hiddenFill>
            </a:ext>
          </a:extLst>
        </p:spPr>
      </p:pic>
      <p:pic>
        <p:nvPicPr>
          <p:cNvPr id="34" name="Picture 33">
            <a:extLst>
              <a:ext uri="{FF2B5EF4-FFF2-40B4-BE49-F238E27FC236}">
                <a16:creationId xmlns:a16="http://schemas.microsoft.com/office/drawing/2014/main" id="{EAA4CBE1-C144-F26A-C861-665B4D095466}"/>
              </a:ext>
            </a:extLst>
          </p:cNvPr>
          <p:cNvPicPr>
            <a:picLocks noChangeAspect="1" noChangeArrowheads="1"/>
          </p:cNvPicPr>
          <p:nvPr/>
        </p:nvPicPr>
        <p:blipFill>
          <a:blip r:embed="rId12" cstate="screen">
            <a:extLst>
              <a:ext uri="{28A0092B-C50C-407E-A947-70E740481C1C}">
                <a14:useLocalDpi xmlns:a14="http://schemas.microsoft.com/office/drawing/2010/main"/>
              </a:ext>
            </a:extLst>
          </a:blip>
          <a:stretch>
            <a:fillRect/>
          </a:stretch>
        </p:blipFill>
        <p:spPr bwMode="auto">
          <a:xfrm>
            <a:off x="7881499" y="1271528"/>
            <a:ext cx="1046650" cy="1046650"/>
          </a:xfrm>
          <a:prstGeom prst="ellipse">
            <a:avLst/>
          </a:prstGeom>
          <a:ln w="9525" cap="rnd">
            <a:noFill/>
          </a:ln>
          <a:effectLst/>
          <a:extLst>
            <a:ext uri="{909E8E84-426E-40DD-AFC4-6F175D3DCCD1}">
              <a14:hiddenFill xmlns:a14="http://schemas.microsoft.com/office/drawing/2010/main">
                <a:solidFill>
                  <a:srgbClr val="FFFFFF"/>
                </a:solidFill>
              </a14:hiddenFill>
            </a:ext>
          </a:extLst>
        </p:spPr>
      </p:pic>
      <p:sp>
        <p:nvSpPr>
          <p:cNvPr id="35" name="TextBox 34">
            <a:extLst>
              <a:ext uri="{FF2B5EF4-FFF2-40B4-BE49-F238E27FC236}">
                <a16:creationId xmlns:a16="http://schemas.microsoft.com/office/drawing/2014/main" id="{79FD0FCE-6863-B6D4-8E75-0A6B600B10EC}"/>
              </a:ext>
            </a:extLst>
          </p:cNvPr>
          <p:cNvSpPr txBox="1"/>
          <p:nvPr/>
        </p:nvSpPr>
        <p:spPr>
          <a:xfrm>
            <a:off x="8995148" y="1417827"/>
            <a:ext cx="3053937" cy="754053"/>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Arial"/>
                <a:ea typeface="+mn-ea"/>
                <a:cs typeface="+mn-cs"/>
              </a:rPr>
              <a:t>Isabel Hoyos</a:t>
            </a:r>
            <a:endParaRPr kumimoji="0" lang="en-US" sz="1100" b="1" i="0" u="none" strike="noStrike" kern="1200" cap="none" spc="0" normalizeH="0" baseline="0" noProof="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Master of Sustainability Management</a:t>
            </a:r>
          </a:p>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Arial"/>
                <a:ea typeface="Times New Roman" panose="02020603050405020304" pitchFamily="18" charset="0"/>
                <a:cs typeface="Arial"/>
              </a:rPr>
              <a:t>Staff Associate, Climate Knowledge Initiative</a:t>
            </a:r>
            <a:endParaRPr kumimoji="0" lang="en-US" sz="1100" b="0" i="0" u="none" strike="noStrike" kern="1200" cap="none" spc="0" normalizeH="0" baseline="0" noProof="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37" name="TextBox 5">
            <a:extLst>
              <a:ext uri="{FF2B5EF4-FFF2-40B4-BE49-F238E27FC236}">
                <a16:creationId xmlns:a16="http://schemas.microsoft.com/office/drawing/2014/main" id="{5DC2BA10-147F-3915-DB44-9C1DE2D34D5D}"/>
              </a:ext>
            </a:extLst>
          </p:cNvPr>
          <p:cNvSpPr txBox="1"/>
          <p:nvPr/>
        </p:nvSpPr>
        <p:spPr>
          <a:xfrm>
            <a:off x="8995148" y="2520552"/>
            <a:ext cx="2933264" cy="1000274"/>
          </a:xfrm>
          <a:prstGeom prst="rect">
            <a:avLst/>
          </a:prstGeom>
          <a:noFill/>
        </p:spPr>
        <p:txBody>
          <a:bodyPr wrap="square" lIns="91440" tIns="45720" rIns="91440" bIns="4572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err="1">
                <a:ln>
                  <a:noFill/>
                </a:ln>
                <a:solidFill>
                  <a:srgbClr val="000000"/>
                </a:solidFill>
                <a:effectLst/>
                <a:uLnTx/>
                <a:uFillTx/>
                <a:latin typeface="Arial"/>
                <a:ea typeface="Times New Roman" panose="02020603050405020304" pitchFamily="18" charset="0"/>
                <a:cs typeface="Arial"/>
              </a:rPr>
              <a:t>Hyae</a:t>
            </a:r>
            <a:r>
              <a:rPr kumimoji="0" lang="en-US" sz="1100" b="1" i="0" u="none" strike="noStrike" kern="1200" cap="none" spc="0" normalizeH="0" baseline="0" noProof="0">
                <a:ln>
                  <a:noFill/>
                </a:ln>
                <a:solidFill>
                  <a:srgbClr val="000000"/>
                </a:solidFill>
                <a:effectLst/>
                <a:uLnTx/>
                <a:uFillTx/>
                <a:latin typeface="Arial"/>
                <a:ea typeface="Times New Roman" panose="02020603050405020304" pitchFamily="18" charset="0"/>
                <a:cs typeface="Arial"/>
              </a:rPr>
              <a:t> Ryung (Helen) Kim</a:t>
            </a:r>
          </a:p>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Arial"/>
                <a:ea typeface="Times New Roman" panose="02020603050405020304" pitchFamily="18" charset="0"/>
                <a:cs typeface="Arial"/>
              </a:rPr>
              <a:t>PhD in Sustainable Development </a:t>
            </a:r>
          </a:p>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Arial"/>
                <a:ea typeface="Times New Roman" panose="02020603050405020304" pitchFamily="18" charset="0"/>
                <a:cs typeface="Arial"/>
              </a:rPr>
              <a:t>Senior Research Fellow</a:t>
            </a:r>
          </a:p>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Arial"/>
                <a:ea typeface="Times New Roman" panose="02020603050405020304" pitchFamily="18" charset="0"/>
                <a:cs typeface="Arial"/>
                <a:hlinkClick r:id="rId13"/>
              </a:rPr>
              <a:t>hk2901@columbia.edu</a:t>
            </a:r>
            <a:endParaRPr kumimoji="0" lang="en-US" sz="1100" b="0" i="0" u="none" strike="noStrike" kern="1200" cap="none" spc="0" normalizeH="0" baseline="0" noProof="0">
              <a:ln>
                <a:noFill/>
              </a:ln>
              <a:solidFill>
                <a:srgbClr val="000000"/>
              </a:solidFill>
              <a:effectLst/>
              <a:uLnTx/>
              <a:uFillTx/>
              <a:latin typeface="Arial"/>
              <a:ea typeface="Times New Roman" panose="02020603050405020304" pitchFamily="18" charset="0"/>
              <a:cs typeface="Arial"/>
            </a:endParaRPr>
          </a:p>
        </p:txBody>
      </p:sp>
      <p:pic>
        <p:nvPicPr>
          <p:cNvPr id="38" name="Picture 37" descr="Hyae Ryung (Helen) Kim">
            <a:extLst>
              <a:ext uri="{FF2B5EF4-FFF2-40B4-BE49-F238E27FC236}">
                <a16:creationId xmlns:a16="http://schemas.microsoft.com/office/drawing/2014/main" id="{C40AD3B7-1940-7E08-2A6C-80E6F3AD9737}"/>
              </a:ext>
            </a:extLst>
          </p:cNvPr>
          <p:cNvPicPr>
            <a:picLocks noChangeAspect="1" noChangeArrowheads="1"/>
          </p:cNvPicPr>
          <p:nvPr/>
        </p:nvPicPr>
        <p:blipFill rotWithShape="1">
          <a:blip r:embed="rId14" cstate="print">
            <a:extLst>
              <a:ext uri="{28A0092B-C50C-407E-A947-70E740481C1C}">
                <a14:useLocalDpi xmlns:a14="http://schemas.microsoft.com/office/drawing/2010/main"/>
              </a:ext>
            </a:extLst>
          </a:blip>
          <a:srcRect/>
          <a:stretch/>
        </p:blipFill>
        <p:spPr bwMode="auto">
          <a:xfrm>
            <a:off x="7881500" y="2497365"/>
            <a:ext cx="1046649" cy="1046649"/>
          </a:xfrm>
          <a:prstGeom prst="ellipse">
            <a:avLst/>
          </a:prstGeom>
          <a:noFill/>
          <a:ln>
            <a:solidFill>
              <a:schemeClr val="bg1">
                <a:lumMod val="95000"/>
              </a:schemeClr>
            </a:solidFill>
          </a:ln>
          <a:extLst>
            <a:ext uri="{909E8E84-426E-40DD-AFC4-6F175D3DCCD1}">
              <a14:hiddenFill xmlns:a14="http://schemas.microsoft.com/office/drawing/2010/main">
                <a:solidFill>
                  <a:srgbClr val="FFFFFF"/>
                </a:solidFill>
              </a14:hiddenFill>
            </a:ext>
          </a:extLst>
        </p:spPr>
      </p:pic>
      <p:sp>
        <p:nvSpPr>
          <p:cNvPr id="39" name="Oval 38">
            <a:extLst>
              <a:ext uri="{FF2B5EF4-FFF2-40B4-BE49-F238E27FC236}">
                <a16:creationId xmlns:a16="http://schemas.microsoft.com/office/drawing/2014/main" id="{21445C66-CEC6-7123-A798-762BFA8AD618}"/>
              </a:ext>
            </a:extLst>
          </p:cNvPr>
          <p:cNvSpPr/>
          <p:nvPr/>
        </p:nvSpPr>
        <p:spPr bwMode="gray">
          <a:xfrm>
            <a:off x="452864" y="2501144"/>
            <a:ext cx="1039091" cy="1039091"/>
          </a:xfrm>
          <a:prstGeom prst="ellipse">
            <a:avLst/>
          </a:prstGeom>
          <a:blipFill dpi="0" rotWithShape="1">
            <a:blip r:embed="rId15" cstate="screen">
              <a:extLst>
                <a:ext uri="{28A0092B-C50C-407E-A947-70E740481C1C}">
                  <a14:useLocalDpi xmlns:a14="http://schemas.microsoft.com/office/drawing/2010/main"/>
                </a:ext>
              </a:extLst>
            </a:blip>
            <a:srcRect/>
            <a:stretch>
              <a:fillRect/>
            </a:stretch>
          </a:blip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40" name="TextBox 39">
            <a:extLst>
              <a:ext uri="{FF2B5EF4-FFF2-40B4-BE49-F238E27FC236}">
                <a16:creationId xmlns:a16="http://schemas.microsoft.com/office/drawing/2014/main" id="{EF13199C-2C9F-7287-AFAB-CA24110A51A1}"/>
              </a:ext>
            </a:extLst>
          </p:cNvPr>
          <p:cNvSpPr txBox="1"/>
          <p:nvPr/>
        </p:nvSpPr>
        <p:spPr>
          <a:xfrm>
            <a:off x="1530594" y="2643663"/>
            <a:ext cx="2404608" cy="754053"/>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Arial"/>
                <a:ea typeface="Times New Roman" panose="02020603050405020304" pitchFamily="18" charset="0"/>
                <a:cs typeface="Arial"/>
              </a:rPr>
              <a:t>Adele Teh</a:t>
            </a:r>
          </a:p>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Arial"/>
                <a:ea typeface="Times New Roman" panose="02020603050405020304" pitchFamily="18" charset="0"/>
                <a:cs typeface="Arial"/>
              </a:rPr>
              <a:t>Master of Business Administration</a:t>
            </a:r>
          </a:p>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Arial"/>
                <a:ea typeface="+mn-ea"/>
                <a:cs typeface="Arial"/>
              </a:rPr>
              <a:t>CKI Fellow</a:t>
            </a:r>
            <a:endParaRPr kumimoji="0" lang="en-US" sz="1100" b="0" i="0" u="none" strike="noStrike" kern="1200" cap="none" spc="0" normalizeH="0" baseline="0" noProof="0">
              <a:ln>
                <a:noFill/>
              </a:ln>
              <a:solidFill>
                <a:srgbClr val="000000"/>
              </a:solidFill>
              <a:effectLst/>
              <a:uLnTx/>
              <a:uFillTx/>
              <a:latin typeface="Arial"/>
              <a:ea typeface="+mn-ea"/>
              <a:cs typeface="+mn-cs"/>
            </a:endParaRPr>
          </a:p>
        </p:txBody>
      </p:sp>
      <p:sp>
        <p:nvSpPr>
          <p:cNvPr id="29" name="TextBox 5">
            <a:extLst>
              <a:ext uri="{FF2B5EF4-FFF2-40B4-BE49-F238E27FC236}">
                <a16:creationId xmlns:a16="http://schemas.microsoft.com/office/drawing/2014/main" id="{5070935D-3CEE-4C44-5800-8D3B2C53016C}"/>
              </a:ext>
            </a:extLst>
          </p:cNvPr>
          <p:cNvSpPr txBox="1"/>
          <p:nvPr/>
        </p:nvSpPr>
        <p:spPr>
          <a:xfrm>
            <a:off x="5315392" y="1333188"/>
            <a:ext cx="2404608" cy="923330"/>
          </a:xfrm>
          <a:prstGeom prst="rect">
            <a:avLst/>
          </a:prstGeom>
          <a:noFill/>
        </p:spPr>
        <p:txBody>
          <a:bodyPr wrap="square" lIns="91440" tIns="45720" rIns="91440" bIns="4572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Arial"/>
                <a:ea typeface="Times New Roman" panose="02020603050405020304" pitchFamily="18" charset="0"/>
                <a:cs typeface="Arial"/>
              </a:rPr>
              <a:t>Khande-Jaé Fisher</a:t>
            </a:r>
          </a:p>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Arial"/>
                <a:ea typeface="Times New Roman" panose="02020603050405020304" pitchFamily="18" charset="0"/>
                <a:cs typeface="Arial"/>
              </a:rPr>
              <a:t>Masters of Science in Sustainability Science</a:t>
            </a:r>
          </a:p>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Arial"/>
                <a:ea typeface="Times New Roman" panose="02020603050405020304" pitchFamily="18" charset="0"/>
                <a:cs typeface="Arial"/>
              </a:rPr>
              <a:t>CKI Fellow</a:t>
            </a:r>
          </a:p>
        </p:txBody>
      </p:sp>
      <p:pic>
        <p:nvPicPr>
          <p:cNvPr id="7" name="Picture 6" descr="A person wearing glasses and a red sash&#10;&#10;AI-generated content may be incorrect.">
            <a:extLst>
              <a:ext uri="{FF2B5EF4-FFF2-40B4-BE49-F238E27FC236}">
                <a16:creationId xmlns:a16="http://schemas.microsoft.com/office/drawing/2014/main" id="{D428ED6E-9D62-7D39-ABCD-BF04CF60DC53}"/>
              </a:ext>
            </a:extLst>
          </p:cNvPr>
          <p:cNvPicPr>
            <a:picLocks noChangeAspect="1"/>
          </p:cNvPicPr>
          <p:nvPr/>
        </p:nvPicPr>
        <p:blipFill>
          <a:blip r:embed="rId16" cstate="screen">
            <a:extLst>
              <a:ext uri="{28A0092B-C50C-407E-A947-70E740481C1C}">
                <a14:useLocalDpi xmlns:a14="http://schemas.microsoft.com/office/drawing/2010/main"/>
              </a:ext>
            </a:extLst>
          </a:blip>
          <a:stretch>
            <a:fillRect/>
          </a:stretch>
        </p:blipFill>
        <p:spPr>
          <a:xfrm>
            <a:off x="4200646" y="1243985"/>
            <a:ext cx="1046649" cy="1101736"/>
          </a:xfrm>
          <a:prstGeom prst="ellipse">
            <a:avLst/>
          </a:prstGeom>
        </p:spPr>
      </p:pic>
      <p:sp>
        <p:nvSpPr>
          <p:cNvPr id="17" name="TextBox 16">
            <a:extLst>
              <a:ext uri="{FF2B5EF4-FFF2-40B4-BE49-F238E27FC236}">
                <a16:creationId xmlns:a16="http://schemas.microsoft.com/office/drawing/2014/main" id="{79725AB1-6CA2-3767-7309-49B951C261C2}"/>
              </a:ext>
            </a:extLst>
          </p:cNvPr>
          <p:cNvSpPr txBox="1">
            <a:spLocks/>
          </p:cNvSpPr>
          <p:nvPr/>
        </p:nvSpPr>
        <p:spPr>
          <a:xfrm>
            <a:off x="5315392" y="2643663"/>
            <a:ext cx="2544393" cy="754053"/>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Brenda Rain</a:t>
            </a:r>
          </a:p>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Master of Sustainability Management</a:t>
            </a:r>
          </a:p>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CKI Fellow</a:t>
            </a:r>
          </a:p>
        </p:txBody>
      </p:sp>
      <p:pic>
        <p:nvPicPr>
          <p:cNvPr id="19" name="Picture 18" descr="A person in a black suit&#10;&#10;AI-generated content may be incorrect.">
            <a:extLst>
              <a:ext uri="{FF2B5EF4-FFF2-40B4-BE49-F238E27FC236}">
                <a16:creationId xmlns:a16="http://schemas.microsoft.com/office/drawing/2014/main" id="{B27E0170-3A7A-7F94-52E3-A359317AAB43}"/>
              </a:ext>
            </a:extLst>
          </p:cNvPr>
          <p:cNvPicPr>
            <a:picLocks noChangeAspect="1"/>
          </p:cNvPicPr>
          <p:nvPr/>
        </p:nvPicPr>
        <p:blipFill>
          <a:blip r:embed="rId17" cstate="screen">
            <a:extLst>
              <a:ext uri="{28A0092B-C50C-407E-A947-70E740481C1C}">
                <a14:useLocalDpi xmlns:a14="http://schemas.microsoft.com/office/drawing/2010/main"/>
              </a:ext>
            </a:extLst>
          </a:blip>
          <a:stretch>
            <a:fillRect/>
          </a:stretch>
        </p:blipFill>
        <p:spPr>
          <a:xfrm>
            <a:off x="4200645" y="2497364"/>
            <a:ext cx="1046650" cy="1046650"/>
          </a:xfrm>
          <a:prstGeom prst="flowChartConnector">
            <a:avLst/>
          </a:prstGeom>
        </p:spPr>
      </p:pic>
    </p:spTree>
    <p:extLst>
      <p:ext uri="{BB962C8B-B14F-4D97-AF65-F5344CB8AC3E}">
        <p14:creationId xmlns:p14="http://schemas.microsoft.com/office/powerpoint/2010/main" val="3600168801"/>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p:cNvGraphicFramePr>
            <a:graphicFrameLocks noChangeAspect="1"/>
          </p:cNvGraphicFramePr>
          <p:nvPr>
            <p:custDataLst>
              <p:tags r:id="rId2"/>
            </p:custDataLst>
            <p:extLst>
              <p:ext uri="{D42A27DB-BD31-4B8C-83A1-F6EECF244321}">
                <p14:modId xmlns:p14="http://schemas.microsoft.com/office/powerpoint/2010/main" val="340043280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592" imgH="591" progId="TCLayout.ActiveDocument.1">
                  <p:embed/>
                </p:oleObj>
              </mc:Choice>
              <mc:Fallback>
                <p:oleObj name="think-cell Slide" r:id="rId4" imgW="592" imgH="591" progId="TCLayout.ActiveDocument.1">
                  <p:embed/>
                  <p:pic>
                    <p:nvPicPr>
                      <p:cNvPr id="7" name="think-cell data - do not delete" hidden="1"/>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6" name="Text Placeholder 5"/>
          <p:cNvSpPr>
            <a:spLocks noGrp="1"/>
          </p:cNvSpPr>
          <p:nvPr>
            <p:ph type="title" idx="4294967295"/>
          </p:nvPr>
        </p:nvSpPr>
        <p:spPr>
          <a:xfrm>
            <a:off x="0" y="5278438"/>
            <a:ext cx="9421813" cy="1065212"/>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rmAutofit/>
          </a:bodyPr>
          <a:lstStyle/>
          <a:p>
            <a:pPr marL="0" marR="0" lvl="0" indent="0" algn="l" defTabSz="914354" rtl="0" eaLnBrk="1" fontAlgn="auto" latinLnBrk="0" hangingPunct="1">
              <a:lnSpc>
                <a:spcPct val="100000"/>
              </a:lnSpc>
              <a:spcBef>
                <a:spcPts val="1200"/>
              </a:spcBef>
              <a:spcAft>
                <a:spcPts val="0"/>
              </a:spcAft>
              <a:buClrTx/>
              <a:buSzTx/>
              <a:buFont typeface="Arial" panose="020B0604020202020204" pitchFamily="34" charset="0"/>
              <a:buNone/>
              <a:tabLst/>
              <a:defRPr/>
            </a:pPr>
            <a:r>
              <a:rPr kumimoji="0" lang="en-US" sz="6000" b="1" i="0" u="none" strike="noStrike" kern="1200" cap="none" spc="0" normalizeH="0" baseline="0" noProof="0">
                <a:ln>
                  <a:noFill/>
                </a:ln>
                <a:solidFill>
                  <a:schemeClr val="bg1"/>
                </a:solidFill>
                <a:effectLst/>
                <a:uLnTx/>
                <a:uFillTx/>
                <a:latin typeface="Arial" panose="020B0604020202020204" pitchFamily="34" charset="0"/>
                <a:ea typeface="+mn-ea"/>
                <a:cs typeface="+mn-cs"/>
              </a:rPr>
              <a:t>Appendix</a:t>
            </a:r>
          </a:p>
        </p:txBody>
      </p:sp>
      <p:sp>
        <p:nvSpPr>
          <p:cNvPr id="2" name="Rectangle 1"/>
          <p:cNvSpPr/>
          <p:nvPr/>
        </p:nvSpPr>
        <p:spPr bwMode="gray">
          <a:xfrm>
            <a:off x="6915150" y="6306312"/>
            <a:ext cx="2752725" cy="533400"/>
          </a:xfrm>
          <a:prstGeom prst="rect">
            <a:avLst/>
          </a:prstGeom>
          <a:solidFill>
            <a:srgbClr val="687078"/>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Tree>
    <p:custDataLst>
      <p:tags r:id="rId1"/>
    </p:custDataLst>
    <p:extLst>
      <p:ext uri="{BB962C8B-B14F-4D97-AF65-F5344CB8AC3E}">
        <p14:creationId xmlns:p14="http://schemas.microsoft.com/office/powerpoint/2010/main" val="714821784"/>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9CC579D-11B6-6AE7-E9DC-9521BA5E9DFF}"/>
            </a:ext>
          </a:extLst>
        </p:cNvPr>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6F4ABA42-9B6C-1B43-B95D-C0DDE0AB4C1C}"/>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592" imgH="591" progId="TCLayout.ActiveDocument.1">
                  <p:embed/>
                </p:oleObj>
              </mc:Choice>
              <mc:Fallback>
                <p:oleObj name="think-cell Slide" r:id="rId6" imgW="592" imgH="591" progId="TCLayout.ActiveDocument.1">
                  <p:embed/>
                  <p:pic>
                    <p:nvPicPr>
                      <p:cNvPr id="7" name="think-cell data - do not delete" hidden="1">
                        <a:extLst>
                          <a:ext uri="{FF2B5EF4-FFF2-40B4-BE49-F238E27FC236}">
                            <a16:creationId xmlns:a16="http://schemas.microsoft.com/office/drawing/2014/main" id="{6F4ABA42-9B6C-1B43-B95D-C0DDE0AB4C1C}"/>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2523546E-7C6B-C92D-824C-E28F395672FB}"/>
              </a:ext>
            </a:extLst>
          </p:cNvPr>
          <p:cNvSpPr>
            <a:spLocks noGrp="1"/>
          </p:cNvSpPr>
          <p:nvPr>
            <p:ph type="title"/>
          </p:nvPr>
        </p:nvSpPr>
        <p:spPr>
          <a:xfrm>
            <a:off x="330200" y="501211"/>
            <a:ext cx="11861800" cy="923517"/>
          </a:xfrm>
        </p:spPr>
        <p:txBody>
          <a:bodyPr vert="horz">
            <a:noAutofit/>
          </a:bodyPr>
          <a:lstStyle/>
          <a:p>
            <a:r>
              <a:rPr lang="en-US" sz="2500" dirty="0">
                <a:solidFill>
                  <a:srgbClr val="000000"/>
                </a:solidFill>
                <a:latin typeface="Arial" panose="020B0604020202020204" pitchFamily="34" charset="0"/>
                <a:cs typeface="Arial" panose="020B0604020202020204" pitchFamily="34" charset="0"/>
              </a:rPr>
              <a:t>Comparison of current and upcoming nuclear and geothermal technologies for clean baseload electricity supply</a:t>
            </a:r>
            <a:endParaRPr lang="en-US" sz="2500" dirty="0"/>
          </a:p>
        </p:txBody>
      </p:sp>
      <p:graphicFrame>
        <p:nvGraphicFramePr>
          <p:cNvPr id="2" name="Table 1">
            <a:extLst>
              <a:ext uri="{FF2B5EF4-FFF2-40B4-BE49-F238E27FC236}">
                <a16:creationId xmlns:a16="http://schemas.microsoft.com/office/drawing/2014/main" id="{F0662181-517A-878F-CF71-E2FBA3F27AB7}"/>
              </a:ext>
            </a:extLst>
          </p:cNvPr>
          <p:cNvGraphicFramePr>
            <a:graphicFrameLocks noGrp="1"/>
          </p:cNvGraphicFramePr>
          <p:nvPr>
            <p:extLst>
              <p:ext uri="{D42A27DB-BD31-4B8C-83A1-F6EECF244321}">
                <p14:modId xmlns:p14="http://schemas.microsoft.com/office/powerpoint/2010/main" val="1765790174"/>
              </p:ext>
            </p:extLst>
          </p:nvPr>
        </p:nvGraphicFramePr>
        <p:xfrm>
          <a:off x="636814" y="1446835"/>
          <a:ext cx="10651296" cy="4620413"/>
        </p:xfrm>
        <a:graphic>
          <a:graphicData uri="http://schemas.openxmlformats.org/drawingml/2006/table">
            <a:tbl>
              <a:tblPr firstRow="1" bandRow="1">
                <a:tableStyleId>{2D5ABB26-0587-4C30-8999-92F81FD0307C}</a:tableStyleId>
              </a:tblPr>
              <a:tblGrid>
                <a:gridCol w="1160000">
                  <a:extLst>
                    <a:ext uri="{9D8B030D-6E8A-4147-A177-3AD203B41FA5}">
                      <a16:colId xmlns:a16="http://schemas.microsoft.com/office/drawing/2014/main" val="1209005246"/>
                    </a:ext>
                  </a:extLst>
                </a:gridCol>
                <a:gridCol w="2372824">
                  <a:extLst>
                    <a:ext uri="{9D8B030D-6E8A-4147-A177-3AD203B41FA5}">
                      <a16:colId xmlns:a16="http://schemas.microsoft.com/office/drawing/2014/main" val="1110654787"/>
                    </a:ext>
                  </a:extLst>
                </a:gridCol>
                <a:gridCol w="2372824">
                  <a:extLst>
                    <a:ext uri="{9D8B030D-6E8A-4147-A177-3AD203B41FA5}">
                      <a16:colId xmlns:a16="http://schemas.microsoft.com/office/drawing/2014/main" val="4040070807"/>
                    </a:ext>
                  </a:extLst>
                </a:gridCol>
                <a:gridCol w="2372824">
                  <a:extLst>
                    <a:ext uri="{9D8B030D-6E8A-4147-A177-3AD203B41FA5}">
                      <a16:colId xmlns:a16="http://schemas.microsoft.com/office/drawing/2014/main" val="3470984479"/>
                    </a:ext>
                  </a:extLst>
                </a:gridCol>
                <a:gridCol w="2372824">
                  <a:extLst>
                    <a:ext uri="{9D8B030D-6E8A-4147-A177-3AD203B41FA5}">
                      <a16:colId xmlns:a16="http://schemas.microsoft.com/office/drawing/2014/main" val="2863399275"/>
                    </a:ext>
                  </a:extLst>
                </a:gridCol>
              </a:tblGrid>
              <a:tr h="337973">
                <a:tc>
                  <a:txBody>
                    <a:bodyPr/>
                    <a:lstStyle/>
                    <a:p>
                      <a:pPr marL="0" indent="0">
                        <a:buNone/>
                      </a:pPr>
                      <a:endParaRPr lang="en-US" sz="1200" b="1"/>
                    </a:p>
                  </a:txBody>
                  <a:tcPr/>
                </a:tc>
                <a:tc gridSpan="2">
                  <a:txBody>
                    <a:bodyPr/>
                    <a:lstStyle/>
                    <a:p>
                      <a:pPr marL="0" indent="0" algn="ctr">
                        <a:spcBef>
                          <a:spcPts val="0"/>
                        </a:spcBef>
                        <a:buNone/>
                      </a:pPr>
                      <a:r>
                        <a:rPr lang="en-US" sz="1400" b="1">
                          <a:solidFill>
                            <a:schemeClr val="bg1"/>
                          </a:solidFill>
                        </a:rPr>
                        <a:t>Nuclear</a:t>
                      </a:r>
                    </a:p>
                  </a:txBody>
                  <a:tcPr anchor="ctr">
                    <a:lnR w="6350" cap="flat" cmpd="sng" algn="ctr">
                      <a:solidFill>
                        <a:schemeClr val="bg1"/>
                      </a:solidFill>
                      <a:prstDash val="solid"/>
                      <a:round/>
                      <a:headEnd type="none" w="med" len="med"/>
                      <a:tailEnd type="none" w="med" len="med"/>
                    </a:lnR>
                    <a:solidFill>
                      <a:srgbClr val="049BDD"/>
                    </a:solidFill>
                  </a:tcPr>
                </a:tc>
                <a:tc hMerge="1">
                  <a:txBody>
                    <a:bodyPr/>
                    <a:lstStyle/>
                    <a:p>
                      <a:pPr marL="0" indent="0" algn="ctr">
                        <a:spcBef>
                          <a:spcPts val="0"/>
                        </a:spcBef>
                        <a:buNone/>
                      </a:pPr>
                      <a:endParaRPr lang="en-US" sz="1400" b="1">
                        <a:solidFill>
                          <a:srgbClr val="000000"/>
                        </a:solidFill>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chemeClr val="accent4">
                        <a:lumMod val="20000"/>
                        <a:lumOff val="80000"/>
                      </a:schemeClr>
                    </a:solidFill>
                  </a:tcPr>
                </a:tc>
                <a:tc gridSpan="2">
                  <a:txBody>
                    <a:bodyPr/>
                    <a:lstStyle/>
                    <a:p>
                      <a:pPr marL="0" indent="0" algn="ctr">
                        <a:spcBef>
                          <a:spcPts val="0"/>
                        </a:spcBef>
                        <a:buNone/>
                      </a:pPr>
                      <a:r>
                        <a:rPr lang="en-US" sz="1400" b="1">
                          <a:solidFill>
                            <a:schemeClr val="bg1"/>
                          </a:solidFill>
                        </a:rPr>
                        <a:t>Geothermal</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rgbClr val="33A398"/>
                    </a:solidFill>
                  </a:tcPr>
                </a:tc>
                <a:tc hMerge="1">
                  <a:txBody>
                    <a:bodyPr/>
                    <a:lstStyle/>
                    <a:p>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rgbClr val="33A398"/>
                    </a:solidFill>
                  </a:tcPr>
                </a:tc>
                <a:extLst>
                  <a:ext uri="{0D108BD9-81ED-4DB2-BD59-A6C34878D82A}">
                    <a16:rowId xmlns:a16="http://schemas.microsoft.com/office/drawing/2014/main" val="1589965860"/>
                  </a:ext>
                </a:extLst>
              </a:tr>
              <a:tr h="369813">
                <a:tc>
                  <a:txBody>
                    <a:bodyPr/>
                    <a:lstStyle/>
                    <a:p>
                      <a:pPr marL="0" indent="0">
                        <a:buNone/>
                      </a:pPr>
                      <a:endParaRPr lang="en-US" sz="1200" b="1"/>
                    </a:p>
                  </a:txBody>
                  <a:tcPr/>
                </a:tc>
                <a:tc>
                  <a:txBody>
                    <a:bodyPr/>
                    <a:lstStyle/>
                    <a:p>
                      <a:pPr marL="0" indent="0" algn="ctr">
                        <a:spcBef>
                          <a:spcPts val="0"/>
                        </a:spcBef>
                        <a:buNone/>
                      </a:pPr>
                      <a:r>
                        <a:rPr lang="en-US" sz="1200" b="1">
                          <a:solidFill>
                            <a:srgbClr val="000000"/>
                          </a:solidFill>
                        </a:rPr>
                        <a:t>Large-scale nuclear</a:t>
                      </a:r>
                    </a:p>
                  </a:txBody>
                  <a:tcPr>
                    <a:lnR w="6350" cap="flat" cmpd="sng" algn="ctr">
                      <a:solidFill>
                        <a:schemeClr val="bg1"/>
                      </a:solidFill>
                      <a:prstDash val="solid"/>
                      <a:round/>
                      <a:headEnd type="none" w="med" len="med"/>
                      <a:tailEnd type="none" w="med" len="med"/>
                    </a:lnR>
                    <a:solidFill>
                      <a:srgbClr val="009BDB">
                        <a:alpha val="50196"/>
                      </a:srgbClr>
                    </a:solidFill>
                  </a:tcPr>
                </a:tc>
                <a:tc>
                  <a:txBody>
                    <a:bodyPr/>
                    <a:lstStyle/>
                    <a:p>
                      <a:pPr marL="0" indent="0" algn="ctr">
                        <a:spcBef>
                          <a:spcPts val="0"/>
                        </a:spcBef>
                        <a:buNone/>
                      </a:pPr>
                      <a:r>
                        <a:rPr lang="en-US" sz="1200" b="1">
                          <a:solidFill>
                            <a:srgbClr val="000000"/>
                          </a:solidFill>
                        </a:rPr>
                        <a:t>SMRs</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rgbClr val="C5EEFF">
                        <a:alpha val="60000"/>
                      </a:srgbClr>
                    </a:solidFill>
                  </a:tcPr>
                </a:tc>
                <a:tc>
                  <a:txBody>
                    <a:bodyPr/>
                    <a:lstStyle/>
                    <a:p>
                      <a:pPr marL="0" indent="0" algn="ctr">
                        <a:spcBef>
                          <a:spcPts val="0"/>
                        </a:spcBef>
                        <a:buNone/>
                      </a:pPr>
                      <a:r>
                        <a:rPr lang="en-US" sz="1200" b="1">
                          <a:solidFill>
                            <a:srgbClr val="000000"/>
                          </a:solidFill>
                        </a:rPr>
                        <a:t>Conventional geothermal</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rgbClr val="34A398">
                        <a:alpha val="50196"/>
                      </a:srgbClr>
                    </a:solidFill>
                  </a:tcPr>
                </a:tc>
                <a:tc>
                  <a:txBody>
                    <a:bodyPr/>
                    <a:lstStyle/>
                    <a:p>
                      <a:pPr marL="0" indent="0" algn="ctr">
                        <a:spcBef>
                          <a:spcPts val="0"/>
                        </a:spcBef>
                        <a:buNone/>
                      </a:pPr>
                      <a:r>
                        <a:rPr lang="en-US" sz="1200" b="1">
                          <a:solidFill>
                            <a:srgbClr val="000000"/>
                          </a:solidFill>
                        </a:rPr>
                        <a:t>   Enhanced geothermal systems (EGS)</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chemeClr val="accent6">
                        <a:lumMod val="60000"/>
                        <a:lumOff val="40000"/>
                        <a:alpha val="40000"/>
                      </a:schemeClr>
                    </a:solidFill>
                  </a:tcPr>
                </a:tc>
                <a:extLst>
                  <a:ext uri="{0D108BD9-81ED-4DB2-BD59-A6C34878D82A}">
                    <a16:rowId xmlns:a16="http://schemas.microsoft.com/office/drawing/2014/main" val="1093161297"/>
                  </a:ext>
                </a:extLst>
              </a:tr>
              <a:tr h="428516">
                <a:tc>
                  <a:txBody>
                    <a:bodyPr/>
                    <a:lstStyle/>
                    <a:p>
                      <a:pPr marL="0" indent="0">
                        <a:buNone/>
                      </a:pPr>
                      <a:r>
                        <a:rPr lang="en-US" sz="1000" b="1"/>
                        <a:t>Capacity factor (CF)</a:t>
                      </a:r>
                    </a:p>
                  </a:txBody>
                  <a:tcPr anchor="ctr">
                    <a:lnB w="6350" cap="flat" cmpd="sng" algn="ctr">
                      <a:solidFill>
                        <a:schemeClr val="tx1"/>
                      </a:solidFill>
                      <a:prstDash val="solid"/>
                      <a:round/>
                      <a:headEnd type="none" w="med" len="med"/>
                      <a:tailEnd type="none" w="med" len="med"/>
                    </a:lnB>
                  </a:tcPr>
                </a:tc>
                <a:tc>
                  <a:txBody>
                    <a:bodyPr/>
                    <a:lstStyle/>
                    <a:p>
                      <a:pPr marL="0" marR="0" lvl="0" indent="0" algn="l" defTabSz="711200" rtl="0" eaLnBrk="1" fontAlgn="auto" latinLnBrk="0" hangingPunct="1">
                        <a:lnSpc>
                          <a:spcPct val="100000"/>
                        </a:lnSpc>
                        <a:spcBef>
                          <a:spcPts val="600"/>
                        </a:spcBef>
                        <a:spcAft>
                          <a:spcPts val="0"/>
                        </a:spcAft>
                        <a:buClrTx/>
                        <a:buSzTx/>
                        <a:buFontTx/>
                        <a:buNone/>
                        <a:tabLst/>
                        <a:defRPr/>
                      </a:pPr>
                      <a:endParaRPr kumimoji="0" lang="en-US" sz="1000" b="0" i="0" u="none" strike="noStrike" kern="1200" cap="none" spc="0" normalizeH="0" baseline="0" noProof="0">
                        <a:ln>
                          <a:noFill/>
                        </a:ln>
                        <a:solidFill>
                          <a:schemeClr val="tx1"/>
                        </a:solidFill>
                        <a:effectLst/>
                        <a:uLnTx/>
                        <a:uFillTx/>
                        <a:latin typeface="+mn-lt"/>
                        <a:ea typeface="+mn-ea"/>
                        <a:cs typeface="+mn-cs"/>
                      </a:endParaRPr>
                    </a:p>
                    <a:p>
                      <a:pPr marL="0" marR="0" lvl="0" indent="0" algn="l" defTabSz="711200" rtl="0" eaLnBrk="1" fontAlgn="auto" latinLnBrk="0" hangingPunct="1">
                        <a:lnSpc>
                          <a:spcPct val="100000"/>
                        </a:lnSpc>
                        <a:spcBef>
                          <a:spcPts val="600"/>
                        </a:spcBef>
                        <a:spcAft>
                          <a:spcPts val="0"/>
                        </a:spcAft>
                        <a:buClrTx/>
                        <a:buSzTx/>
                        <a:buFontTx/>
                        <a:buNone/>
                        <a:tabLst/>
                        <a:defRPr/>
                      </a:pPr>
                      <a:r>
                        <a:rPr kumimoji="0" lang="en-US" sz="1000" b="0" i="0" u="none" strike="noStrike" kern="1200" cap="none" spc="0" normalizeH="0" baseline="0" noProof="0">
                          <a:ln>
                            <a:noFill/>
                          </a:ln>
                          <a:solidFill>
                            <a:schemeClr val="tx1"/>
                          </a:solidFill>
                          <a:effectLst/>
                          <a:uLnTx/>
                          <a:uFillTx/>
                          <a:latin typeface="+mn-lt"/>
                          <a:ea typeface="+mn-ea"/>
                          <a:cs typeface="+mn-cs"/>
                        </a:rPr>
                        <a:t>92.3%</a:t>
                      </a:r>
                    </a:p>
                  </a:txBody>
                  <a:tcPr>
                    <a:lnR w="6350" cap="flat" cmpd="sng" algn="ctr">
                      <a:solidFill>
                        <a:schemeClr val="bg1"/>
                      </a:solidFill>
                      <a:prstDash val="solid"/>
                      <a:round/>
                      <a:headEnd type="none" w="med" len="med"/>
                      <a:tailEnd type="none" w="med" len="med"/>
                    </a:lnR>
                    <a:lnB w="6350" cap="flat" cmpd="sng" algn="ctr">
                      <a:solidFill>
                        <a:schemeClr val="tx1"/>
                      </a:solidFill>
                      <a:prstDash val="solid"/>
                      <a:round/>
                      <a:headEnd type="none" w="med" len="med"/>
                      <a:tailEnd type="none" w="med" len="med"/>
                    </a:lnB>
                    <a:solidFill>
                      <a:srgbClr val="009BDB">
                        <a:alpha val="50196"/>
                      </a:srgbClr>
                    </a:solidFill>
                  </a:tcPr>
                </a:tc>
                <a:tc>
                  <a:txBody>
                    <a:bodyPr/>
                    <a:lstStyle/>
                    <a:p>
                      <a:pPr marL="0" marR="0" lvl="0" indent="0" algn="l" defTabSz="711200" rtl="0" eaLnBrk="1" fontAlgn="auto" latinLnBrk="0" hangingPunct="1">
                        <a:lnSpc>
                          <a:spcPct val="100000"/>
                        </a:lnSpc>
                        <a:spcBef>
                          <a:spcPts val="600"/>
                        </a:spcBef>
                        <a:spcAft>
                          <a:spcPts val="0"/>
                        </a:spcAft>
                        <a:buClrTx/>
                        <a:buSzTx/>
                        <a:buFontTx/>
                        <a:buNone/>
                        <a:tabLst/>
                        <a:defRPr/>
                      </a:pPr>
                      <a:endParaRPr kumimoji="0" lang="en-US" sz="1000" b="0" i="0" u="none" strike="noStrike" kern="1200" cap="none" spc="0" normalizeH="0" baseline="0" noProof="0">
                        <a:ln>
                          <a:noFill/>
                        </a:ln>
                        <a:solidFill>
                          <a:schemeClr val="tx1"/>
                        </a:solidFill>
                        <a:effectLst/>
                        <a:uLnTx/>
                        <a:uFillTx/>
                        <a:latin typeface="+mn-lt"/>
                        <a:ea typeface="+mn-ea"/>
                        <a:cs typeface="+mn-cs"/>
                      </a:endParaRPr>
                    </a:p>
                    <a:p>
                      <a:pPr marL="0" marR="0" lvl="0" indent="0" algn="l" defTabSz="711200" rtl="0" eaLnBrk="1" fontAlgn="auto" latinLnBrk="0" hangingPunct="1">
                        <a:lnSpc>
                          <a:spcPct val="100000"/>
                        </a:lnSpc>
                        <a:spcBef>
                          <a:spcPts val="600"/>
                        </a:spcBef>
                        <a:spcAft>
                          <a:spcPts val="0"/>
                        </a:spcAft>
                        <a:buClrTx/>
                        <a:buSzTx/>
                        <a:buFontTx/>
                        <a:buNone/>
                        <a:tabLst/>
                        <a:defRPr/>
                      </a:pPr>
                      <a:r>
                        <a:rPr kumimoji="0" lang="en-US" sz="1000" b="0" i="0" u="none" strike="noStrike" kern="1200" cap="none" spc="0" normalizeH="0" baseline="0" noProof="0">
                          <a:ln>
                            <a:noFill/>
                          </a:ln>
                          <a:solidFill>
                            <a:schemeClr val="tx1"/>
                          </a:solidFill>
                          <a:effectLst/>
                          <a:uLnTx/>
                          <a:uFillTx/>
                          <a:latin typeface="+mn-lt"/>
                          <a:ea typeface="+mn-ea"/>
                          <a:cs typeface="+mn-cs"/>
                        </a:rPr>
                        <a:t>Potential to stagger SMRs for greater CF but not yet proven</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B w="6350" cap="flat" cmpd="sng" algn="ctr">
                      <a:solidFill>
                        <a:schemeClr val="tx1"/>
                      </a:solidFill>
                      <a:prstDash val="solid"/>
                      <a:round/>
                      <a:headEnd type="none" w="med" len="med"/>
                      <a:tailEnd type="none" w="med" len="med"/>
                    </a:lnB>
                    <a:solidFill>
                      <a:srgbClr val="C5EEFF">
                        <a:alpha val="60000"/>
                      </a:srgbClr>
                    </a:solidFill>
                  </a:tcPr>
                </a:tc>
                <a:tc>
                  <a:txBody>
                    <a:bodyPr/>
                    <a:lstStyle/>
                    <a:p>
                      <a:pPr marL="0" marR="0" lvl="0" indent="0" algn="l" defTabSz="711200" rtl="0" eaLnBrk="1" fontAlgn="auto" latinLnBrk="0" hangingPunct="1">
                        <a:lnSpc>
                          <a:spcPct val="100000"/>
                        </a:lnSpc>
                        <a:spcBef>
                          <a:spcPts val="600"/>
                        </a:spcBef>
                        <a:spcAft>
                          <a:spcPts val="0"/>
                        </a:spcAft>
                        <a:buClrTx/>
                        <a:buSzTx/>
                        <a:buFontTx/>
                        <a:buNone/>
                        <a:tabLst/>
                        <a:defRPr/>
                      </a:pPr>
                      <a:endParaRPr kumimoji="0" lang="en-US" sz="1000" b="0" i="0" u="none" strike="noStrike" kern="1200" cap="none" spc="0" normalizeH="0" baseline="0" noProof="0">
                        <a:ln>
                          <a:noFill/>
                        </a:ln>
                        <a:solidFill>
                          <a:schemeClr val="tx1"/>
                        </a:solidFill>
                        <a:effectLst/>
                        <a:uLnTx/>
                        <a:uFillTx/>
                        <a:latin typeface="+mn-lt"/>
                        <a:ea typeface="+mn-ea"/>
                        <a:cs typeface="+mn-cs"/>
                      </a:endParaRPr>
                    </a:p>
                    <a:p>
                      <a:pPr marL="0" marR="0" lvl="0" indent="0" algn="l" defTabSz="711200" rtl="0" eaLnBrk="1" fontAlgn="auto" latinLnBrk="0" hangingPunct="1">
                        <a:lnSpc>
                          <a:spcPct val="100000"/>
                        </a:lnSpc>
                        <a:spcBef>
                          <a:spcPts val="600"/>
                        </a:spcBef>
                        <a:spcAft>
                          <a:spcPts val="0"/>
                        </a:spcAft>
                        <a:buClrTx/>
                        <a:buSzTx/>
                        <a:buFontTx/>
                        <a:buNone/>
                        <a:tabLst/>
                        <a:defRPr/>
                      </a:pPr>
                      <a:r>
                        <a:rPr lang="en-US" sz="1000" b="0"/>
                        <a:t>70-90%</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B w="6350" cap="flat" cmpd="sng" algn="ctr">
                      <a:solidFill>
                        <a:schemeClr val="tx1"/>
                      </a:solidFill>
                      <a:prstDash val="solid"/>
                      <a:round/>
                      <a:headEnd type="none" w="med" len="med"/>
                      <a:tailEnd type="none" w="med" len="med"/>
                    </a:lnB>
                    <a:solidFill>
                      <a:srgbClr val="34A398">
                        <a:alpha val="50196"/>
                      </a:srgbClr>
                    </a:solidFill>
                  </a:tcPr>
                </a:tc>
                <a:tc>
                  <a:txBody>
                    <a:bodyPr/>
                    <a:lstStyle/>
                    <a:p>
                      <a:pPr marL="0" marR="0" lvl="0" indent="0" algn="l" defTabSz="711200" rtl="0" eaLnBrk="1" fontAlgn="auto" latinLnBrk="0" hangingPunct="1">
                        <a:lnSpc>
                          <a:spcPct val="100000"/>
                        </a:lnSpc>
                        <a:spcBef>
                          <a:spcPts val="600"/>
                        </a:spcBef>
                        <a:spcAft>
                          <a:spcPts val="0"/>
                        </a:spcAft>
                        <a:buClrTx/>
                        <a:buSzTx/>
                        <a:buFontTx/>
                        <a:buNone/>
                        <a:tabLst/>
                        <a:defRPr/>
                      </a:pPr>
                      <a:endParaRPr lang="en-US" sz="1000" b="0"/>
                    </a:p>
                    <a:p>
                      <a:pPr marL="0" marR="0" lvl="0" indent="0" algn="l" defTabSz="711200" rtl="0" eaLnBrk="1" fontAlgn="auto" latinLnBrk="0" hangingPunct="1">
                        <a:lnSpc>
                          <a:spcPct val="100000"/>
                        </a:lnSpc>
                        <a:spcBef>
                          <a:spcPts val="600"/>
                        </a:spcBef>
                        <a:spcAft>
                          <a:spcPts val="0"/>
                        </a:spcAft>
                        <a:buClrTx/>
                        <a:buSzTx/>
                        <a:buFontTx/>
                        <a:buNone/>
                        <a:tabLst/>
                        <a:defRPr/>
                      </a:pPr>
                      <a:r>
                        <a:rPr lang="en-US" sz="1000" b="0"/>
                        <a:t>Geothermal energy potential increases with depth (higher temps)</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B w="6350" cap="flat" cmpd="sng" algn="ctr">
                      <a:solidFill>
                        <a:schemeClr val="tx1"/>
                      </a:solidFill>
                      <a:prstDash val="solid"/>
                      <a:round/>
                      <a:headEnd type="none" w="med" len="med"/>
                      <a:tailEnd type="none" w="med" len="med"/>
                    </a:lnB>
                    <a:solidFill>
                      <a:schemeClr val="accent6">
                        <a:lumMod val="60000"/>
                        <a:lumOff val="40000"/>
                        <a:alpha val="40000"/>
                      </a:schemeClr>
                    </a:solidFill>
                  </a:tcPr>
                </a:tc>
                <a:extLst>
                  <a:ext uri="{0D108BD9-81ED-4DB2-BD59-A6C34878D82A}">
                    <a16:rowId xmlns:a16="http://schemas.microsoft.com/office/drawing/2014/main" val="3166140834"/>
                  </a:ext>
                </a:extLst>
              </a:tr>
              <a:tr h="593330">
                <a:tc>
                  <a:txBody>
                    <a:bodyPr/>
                    <a:lstStyle/>
                    <a:p>
                      <a:pPr marL="0" indent="0">
                        <a:buNone/>
                      </a:pPr>
                      <a:r>
                        <a:rPr lang="en-US" sz="1000" b="1"/>
                        <a:t>Siting flexibility</a:t>
                      </a:r>
                    </a:p>
                  </a:txBody>
                  <a:tcPr anchor="ct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marR="0" lvl="0" indent="0" algn="l" defTabSz="711200" rtl="0" eaLnBrk="1" fontAlgn="auto" latinLnBrk="0" hangingPunct="1">
                        <a:lnSpc>
                          <a:spcPct val="100000"/>
                        </a:lnSpc>
                        <a:spcBef>
                          <a:spcPts val="600"/>
                        </a:spcBef>
                        <a:spcAft>
                          <a:spcPts val="0"/>
                        </a:spcAft>
                        <a:buClrTx/>
                        <a:buSzTx/>
                        <a:buFontTx/>
                        <a:buNone/>
                        <a:tabLst/>
                        <a:defRPr/>
                      </a:pPr>
                      <a:endParaRPr kumimoji="0" lang="en-US" sz="10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711200" rtl="0" eaLnBrk="1" fontAlgn="auto" latinLnBrk="0" hangingPunct="1">
                        <a:lnSpc>
                          <a:spcPct val="100000"/>
                        </a:lnSpc>
                        <a:spcBef>
                          <a:spcPts val="600"/>
                        </a:spcBef>
                        <a:spcAft>
                          <a:spcPts val="0"/>
                        </a:spcAft>
                        <a:buClrTx/>
                        <a:buSzTx/>
                        <a:buFontTx/>
                        <a:buNone/>
                        <a:tabLst/>
                        <a:defRPr/>
                      </a:pPr>
                      <a:r>
                        <a:rPr kumimoji="0" lang="en-US" sz="1000" b="0" i="0" u="none" strike="noStrike" kern="1200" cap="none" spc="0" normalizeH="0" baseline="0" noProof="0" dirty="0">
                          <a:ln>
                            <a:noFill/>
                          </a:ln>
                          <a:solidFill>
                            <a:schemeClr val="tx1"/>
                          </a:solidFill>
                          <a:effectLst/>
                          <a:uLnTx/>
                          <a:uFillTx/>
                          <a:latin typeface="+mn-lt"/>
                          <a:ea typeface="+mn-ea"/>
                          <a:cs typeface="+mn-cs"/>
                        </a:rPr>
                        <a:t>Specific siting requirements according to safety, environment, seismicity, etc.</a:t>
                      </a:r>
                    </a:p>
                  </a:txBody>
                  <a:tcP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009BDB">
                        <a:alpha val="50196"/>
                      </a:srgbClr>
                    </a:solidFill>
                  </a:tcPr>
                </a:tc>
                <a:tc>
                  <a:txBody>
                    <a:bodyPr/>
                    <a:lstStyle/>
                    <a:p>
                      <a:pPr marL="0" marR="0" lvl="0" indent="0" algn="l" defTabSz="711200" rtl="0" eaLnBrk="1" fontAlgn="auto" latinLnBrk="0" hangingPunct="1">
                        <a:lnSpc>
                          <a:spcPct val="100000"/>
                        </a:lnSpc>
                        <a:spcBef>
                          <a:spcPts val="600"/>
                        </a:spcBef>
                        <a:spcAft>
                          <a:spcPts val="0"/>
                        </a:spcAft>
                        <a:buClrTx/>
                        <a:buSzTx/>
                        <a:buFontTx/>
                        <a:buNone/>
                        <a:tabLst/>
                        <a:defRPr/>
                      </a:pPr>
                      <a:endParaRPr kumimoji="0" lang="en-US" sz="1000" b="0" i="0" u="none" strike="noStrike" kern="1200" cap="none" spc="0" normalizeH="0" baseline="0" noProof="0">
                        <a:ln>
                          <a:noFill/>
                        </a:ln>
                        <a:solidFill>
                          <a:schemeClr val="tx1"/>
                        </a:solidFill>
                        <a:effectLst/>
                        <a:uLnTx/>
                        <a:uFillTx/>
                        <a:latin typeface="+mn-lt"/>
                        <a:ea typeface="+mn-ea"/>
                        <a:cs typeface="+mn-cs"/>
                      </a:endParaRPr>
                    </a:p>
                    <a:p>
                      <a:pPr marL="0" marR="0" lvl="0" indent="0" algn="l" defTabSz="711200" rtl="0" eaLnBrk="1" fontAlgn="auto" latinLnBrk="0" hangingPunct="1">
                        <a:lnSpc>
                          <a:spcPct val="100000"/>
                        </a:lnSpc>
                        <a:spcBef>
                          <a:spcPts val="600"/>
                        </a:spcBef>
                        <a:spcAft>
                          <a:spcPts val="0"/>
                        </a:spcAft>
                        <a:buClrTx/>
                        <a:buSzTx/>
                        <a:buFontTx/>
                        <a:buNone/>
                        <a:tabLst/>
                        <a:defRPr/>
                      </a:pPr>
                      <a:r>
                        <a:rPr kumimoji="0" lang="en-US" sz="1000" b="0" i="0" u="none" strike="noStrike" kern="1200" cap="none" spc="0" normalizeH="0" baseline="0" noProof="0">
                          <a:ln>
                            <a:noFill/>
                          </a:ln>
                          <a:solidFill>
                            <a:schemeClr val="tx1"/>
                          </a:solidFill>
                          <a:effectLst/>
                          <a:uLnTx/>
                          <a:uFillTx/>
                          <a:latin typeface="+mn-lt"/>
                          <a:ea typeface="+mn-ea"/>
                          <a:cs typeface="+mn-cs"/>
                        </a:rPr>
                        <a:t>Possible to site in remote areas or smaller grids</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C5EEFF">
                        <a:alpha val="60000"/>
                      </a:srgbClr>
                    </a:solidFill>
                  </a:tcPr>
                </a:tc>
                <a:tc>
                  <a:txBody>
                    <a:bodyPr/>
                    <a:lstStyle/>
                    <a:p>
                      <a:pPr marL="0" marR="0" lvl="0" indent="0" algn="l" defTabSz="711200" rtl="0" eaLnBrk="1" fontAlgn="auto" latinLnBrk="0" hangingPunct="1">
                        <a:lnSpc>
                          <a:spcPct val="100000"/>
                        </a:lnSpc>
                        <a:spcBef>
                          <a:spcPts val="600"/>
                        </a:spcBef>
                        <a:spcAft>
                          <a:spcPts val="0"/>
                        </a:spcAft>
                        <a:buClrTx/>
                        <a:buSzTx/>
                        <a:buFontTx/>
                        <a:buNone/>
                        <a:tabLst/>
                        <a:defRPr/>
                      </a:pPr>
                      <a:endParaRPr kumimoji="0" lang="en-US" sz="1000" b="0" i="0" u="none" strike="noStrike" kern="1200" cap="none" spc="0" normalizeH="0" baseline="0" noProof="0">
                        <a:ln>
                          <a:noFill/>
                        </a:ln>
                        <a:solidFill>
                          <a:schemeClr val="tx1"/>
                        </a:solidFill>
                        <a:effectLst/>
                        <a:uLnTx/>
                        <a:uFillTx/>
                        <a:latin typeface="+mn-lt"/>
                        <a:ea typeface="+mn-ea"/>
                        <a:cs typeface="+mn-cs"/>
                      </a:endParaRPr>
                    </a:p>
                    <a:p>
                      <a:pPr marL="0" marR="0" lvl="0" indent="0" algn="l" defTabSz="711200" rtl="0" eaLnBrk="1" fontAlgn="auto" latinLnBrk="0" hangingPunct="1">
                        <a:lnSpc>
                          <a:spcPct val="100000"/>
                        </a:lnSpc>
                        <a:spcBef>
                          <a:spcPts val="600"/>
                        </a:spcBef>
                        <a:spcAft>
                          <a:spcPts val="0"/>
                        </a:spcAft>
                        <a:buClrTx/>
                        <a:buSzTx/>
                        <a:buFontTx/>
                        <a:buNone/>
                        <a:tabLst/>
                        <a:defRPr/>
                      </a:pPr>
                      <a:r>
                        <a:rPr lang="en-US" sz="1000" b="0"/>
                        <a:t>Limited to naturally occurring reservoirs</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34A398">
                        <a:alpha val="50196"/>
                      </a:srgbClr>
                    </a:solidFill>
                  </a:tcPr>
                </a:tc>
                <a:tc>
                  <a:txBody>
                    <a:bodyPr/>
                    <a:lstStyle/>
                    <a:p>
                      <a:pPr marL="0" marR="0" lvl="0" indent="0" algn="l" defTabSz="711200" rtl="0" eaLnBrk="1" fontAlgn="auto" latinLnBrk="0" hangingPunct="1">
                        <a:lnSpc>
                          <a:spcPct val="100000"/>
                        </a:lnSpc>
                        <a:spcBef>
                          <a:spcPts val="600"/>
                        </a:spcBef>
                        <a:spcAft>
                          <a:spcPts val="0"/>
                        </a:spcAft>
                        <a:buClrTx/>
                        <a:buSzTx/>
                        <a:buFontTx/>
                        <a:buNone/>
                        <a:tabLst/>
                        <a:defRPr/>
                      </a:pPr>
                      <a:endParaRPr kumimoji="0" lang="en-US" sz="1000" b="0" i="0" u="none" strike="noStrike" kern="1200" cap="none" spc="0" normalizeH="0" baseline="0" noProof="0">
                        <a:ln>
                          <a:noFill/>
                        </a:ln>
                        <a:solidFill>
                          <a:schemeClr val="tx1"/>
                        </a:solidFill>
                        <a:effectLst/>
                        <a:uLnTx/>
                        <a:uFillTx/>
                        <a:latin typeface="+mn-lt"/>
                        <a:ea typeface="+mn-ea"/>
                        <a:cs typeface="+mn-cs"/>
                      </a:endParaRPr>
                    </a:p>
                    <a:p>
                      <a:pPr marL="0" marR="0" lvl="0" indent="0" algn="l" defTabSz="711200" rtl="0" eaLnBrk="1" fontAlgn="auto" latinLnBrk="0" hangingPunct="1">
                        <a:lnSpc>
                          <a:spcPct val="100000"/>
                        </a:lnSpc>
                        <a:spcBef>
                          <a:spcPts val="600"/>
                        </a:spcBef>
                        <a:spcAft>
                          <a:spcPts val="0"/>
                        </a:spcAft>
                        <a:buClrTx/>
                        <a:buSzTx/>
                        <a:buFontTx/>
                        <a:buNone/>
                        <a:tabLst/>
                        <a:defRPr/>
                      </a:pPr>
                      <a:r>
                        <a:rPr lang="en-US" sz="1000" b="0"/>
                        <a:t>More flexible than conventional geothermal</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6">
                        <a:lumMod val="60000"/>
                        <a:lumOff val="40000"/>
                        <a:alpha val="40000"/>
                      </a:schemeClr>
                    </a:solidFill>
                  </a:tcPr>
                </a:tc>
                <a:extLst>
                  <a:ext uri="{0D108BD9-81ED-4DB2-BD59-A6C34878D82A}">
                    <a16:rowId xmlns:a16="http://schemas.microsoft.com/office/drawing/2014/main" val="1498815543"/>
                  </a:ext>
                </a:extLst>
              </a:tr>
              <a:tr h="428516">
                <a:tc>
                  <a:txBody>
                    <a:bodyPr/>
                    <a:lstStyle/>
                    <a:p>
                      <a:pPr marL="0" indent="0">
                        <a:buNone/>
                      </a:pPr>
                      <a:r>
                        <a:rPr lang="en-US" sz="1000" b="1"/>
                        <a:t>Cost (LCOE)</a:t>
                      </a:r>
                      <a:r>
                        <a:rPr lang="en-US" sz="1000" b="1" baseline="30000"/>
                        <a:t>1</a:t>
                      </a:r>
                      <a:endParaRPr lang="en-US" sz="1000" b="1"/>
                    </a:p>
                  </a:txBody>
                  <a:tcPr anchor="ct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marR="0" lvl="0" indent="0" algn="l" defTabSz="711200" rtl="0" eaLnBrk="1" fontAlgn="auto" latinLnBrk="0" hangingPunct="1">
                        <a:lnSpc>
                          <a:spcPct val="100000"/>
                        </a:lnSpc>
                        <a:spcBef>
                          <a:spcPts val="600"/>
                        </a:spcBef>
                        <a:spcAft>
                          <a:spcPts val="0"/>
                        </a:spcAft>
                        <a:buClrTx/>
                        <a:buSzTx/>
                        <a:buNone/>
                        <a:tabLst/>
                        <a:defRPr/>
                      </a:pPr>
                      <a:endParaRPr kumimoji="0" lang="en-US" sz="1000" b="0" i="0" u="none" strike="noStrike" kern="1200" cap="none" spc="0" normalizeH="0" baseline="0" noProof="0">
                        <a:ln>
                          <a:noFill/>
                        </a:ln>
                        <a:solidFill>
                          <a:schemeClr val="tx1"/>
                        </a:solidFill>
                        <a:effectLst/>
                        <a:uLnTx/>
                        <a:uFillTx/>
                        <a:latin typeface="+mn-lt"/>
                        <a:ea typeface="+mn-ea"/>
                        <a:cs typeface="+mn-cs"/>
                      </a:endParaRPr>
                    </a:p>
                    <a:p>
                      <a:pPr marL="0" marR="0" lvl="0" indent="0" algn="l" defTabSz="711200" rtl="0" eaLnBrk="1" fontAlgn="auto" latinLnBrk="0" hangingPunct="1">
                        <a:lnSpc>
                          <a:spcPct val="100000"/>
                        </a:lnSpc>
                        <a:spcBef>
                          <a:spcPts val="600"/>
                        </a:spcBef>
                        <a:spcAft>
                          <a:spcPts val="0"/>
                        </a:spcAft>
                        <a:buClrTx/>
                        <a:buSzTx/>
                        <a:buNone/>
                        <a:tabLst/>
                        <a:defRPr/>
                      </a:pPr>
                      <a:r>
                        <a:rPr kumimoji="0" lang="en-US" sz="1000" b="0" i="0" u="none" strike="noStrike" kern="1200" cap="none" spc="0" normalizeH="0" baseline="0" noProof="0">
                          <a:ln>
                            <a:noFill/>
                          </a:ln>
                          <a:solidFill>
                            <a:schemeClr val="tx1"/>
                          </a:solidFill>
                          <a:effectLst/>
                          <a:uLnTx/>
                          <a:uFillTx/>
                          <a:latin typeface="+mn-lt"/>
                          <a:ea typeface="+mn-ea"/>
                          <a:cs typeface="+mn-cs"/>
                        </a:rPr>
                        <a:t>$141-$228/MWh, high </a:t>
                      </a:r>
                      <a:r>
                        <a:rPr kumimoji="0" lang="en-US" sz="1000" b="0" i="0" u="none" strike="noStrike" kern="1200" cap="none" spc="0" normalizeH="0" baseline="0" noProof="0" err="1">
                          <a:ln>
                            <a:noFill/>
                          </a:ln>
                          <a:solidFill>
                            <a:schemeClr val="tx1"/>
                          </a:solidFill>
                          <a:effectLst/>
                          <a:uLnTx/>
                          <a:uFillTx/>
                          <a:latin typeface="+mn-lt"/>
                          <a:ea typeface="+mn-ea"/>
                          <a:cs typeface="+mn-cs"/>
                        </a:rPr>
                        <a:t>CapEx</a:t>
                      </a:r>
                      <a:endParaRPr kumimoji="0" lang="en-US" sz="1000" b="0" i="0" u="none" strike="noStrike" kern="1200" cap="none" spc="0" normalizeH="0" baseline="0" noProof="0">
                        <a:ln>
                          <a:noFill/>
                        </a:ln>
                        <a:solidFill>
                          <a:schemeClr val="tx1"/>
                        </a:solidFill>
                        <a:effectLst/>
                        <a:uLnTx/>
                        <a:uFillTx/>
                        <a:latin typeface="+mn-lt"/>
                        <a:ea typeface="+mn-ea"/>
                        <a:cs typeface="+mn-cs"/>
                      </a:endParaRPr>
                    </a:p>
                  </a:txBody>
                  <a:tcP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009BDB">
                        <a:alpha val="50196"/>
                      </a:srgbClr>
                    </a:solidFill>
                  </a:tcPr>
                </a:tc>
                <a:tc>
                  <a:txBody>
                    <a:bodyPr/>
                    <a:lstStyle/>
                    <a:p>
                      <a:pPr marL="0" marR="0" lvl="0" indent="0" algn="l" defTabSz="711200" rtl="0" eaLnBrk="1" fontAlgn="auto" latinLnBrk="0" hangingPunct="1">
                        <a:lnSpc>
                          <a:spcPct val="100000"/>
                        </a:lnSpc>
                        <a:spcBef>
                          <a:spcPts val="600"/>
                        </a:spcBef>
                        <a:spcAft>
                          <a:spcPts val="0"/>
                        </a:spcAft>
                        <a:buClrTx/>
                        <a:buSzTx/>
                        <a:buNone/>
                        <a:tabLst/>
                        <a:defRPr/>
                      </a:pPr>
                      <a:endParaRPr kumimoji="0" lang="en-US" sz="1000" b="0" i="0" u="none" strike="noStrike" kern="1200" cap="none" spc="0" normalizeH="0" baseline="0" noProof="0">
                        <a:ln>
                          <a:noFill/>
                        </a:ln>
                        <a:solidFill>
                          <a:schemeClr val="tx1"/>
                        </a:solidFill>
                        <a:effectLst/>
                        <a:uLnTx/>
                        <a:uFillTx/>
                        <a:latin typeface="+mn-lt"/>
                        <a:ea typeface="+mn-ea"/>
                        <a:cs typeface="+mn-cs"/>
                      </a:endParaRPr>
                    </a:p>
                    <a:p>
                      <a:pPr marL="0" marR="0" lvl="0" indent="0" algn="l" defTabSz="711200" rtl="0" eaLnBrk="1" fontAlgn="auto" latinLnBrk="0" hangingPunct="1">
                        <a:lnSpc>
                          <a:spcPct val="100000"/>
                        </a:lnSpc>
                        <a:spcBef>
                          <a:spcPts val="600"/>
                        </a:spcBef>
                        <a:spcAft>
                          <a:spcPts val="0"/>
                        </a:spcAft>
                        <a:buClrTx/>
                        <a:buSzTx/>
                        <a:buNone/>
                        <a:tabLst/>
                        <a:defRPr/>
                      </a:pPr>
                      <a:r>
                        <a:rPr kumimoji="0" lang="en-US" sz="1000" b="0" i="0" u="none" strike="noStrike" kern="1200" cap="none" spc="0" normalizeH="0" baseline="0" noProof="0">
                          <a:ln>
                            <a:noFill/>
                          </a:ln>
                          <a:solidFill>
                            <a:schemeClr val="tx1"/>
                          </a:solidFill>
                          <a:effectLst/>
                          <a:uLnTx/>
                          <a:uFillTx/>
                          <a:latin typeface="+mn-lt"/>
                          <a:ea typeface="+mn-ea"/>
                          <a:cs typeface="+mn-cs"/>
                        </a:rPr>
                        <a:t>$50-120/MWh (lower though uncertain)</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C5EEFF">
                        <a:alpha val="60000"/>
                      </a:srgbClr>
                    </a:solidFill>
                  </a:tcPr>
                </a:tc>
                <a:tc>
                  <a:txBody>
                    <a:bodyPr/>
                    <a:lstStyle/>
                    <a:p>
                      <a:pPr marL="0" marR="0" lvl="0" indent="0" algn="l" defTabSz="711200" rtl="0" eaLnBrk="1" fontAlgn="auto" latinLnBrk="0" hangingPunct="1">
                        <a:lnSpc>
                          <a:spcPct val="100000"/>
                        </a:lnSpc>
                        <a:spcBef>
                          <a:spcPts val="600"/>
                        </a:spcBef>
                        <a:spcAft>
                          <a:spcPts val="0"/>
                        </a:spcAft>
                        <a:buClrTx/>
                        <a:buSzTx/>
                        <a:buFontTx/>
                        <a:buNone/>
                        <a:tabLst/>
                        <a:defRPr/>
                      </a:pPr>
                      <a:endParaRPr kumimoji="0" lang="en-US" sz="1000" b="0" i="0" u="none" strike="noStrike" kern="1200" cap="none" spc="0" normalizeH="0" baseline="0" noProof="0">
                        <a:ln>
                          <a:noFill/>
                        </a:ln>
                        <a:solidFill>
                          <a:schemeClr val="tx1"/>
                        </a:solidFill>
                        <a:effectLst/>
                        <a:uLnTx/>
                        <a:uFillTx/>
                        <a:latin typeface="+mn-lt"/>
                        <a:ea typeface="+mn-ea"/>
                        <a:cs typeface="+mn-cs"/>
                      </a:endParaRPr>
                    </a:p>
                    <a:p>
                      <a:pPr marL="0" marR="0" lvl="0" indent="0" algn="l" defTabSz="711200" rtl="0" eaLnBrk="1" fontAlgn="auto" latinLnBrk="0" hangingPunct="1">
                        <a:lnSpc>
                          <a:spcPct val="100000"/>
                        </a:lnSpc>
                        <a:spcBef>
                          <a:spcPts val="600"/>
                        </a:spcBef>
                        <a:spcAft>
                          <a:spcPts val="0"/>
                        </a:spcAft>
                        <a:buClrTx/>
                        <a:buSzTx/>
                        <a:buNone/>
                        <a:tabLst/>
                        <a:defRPr/>
                      </a:pPr>
                      <a:r>
                        <a:rPr lang="en-US" sz="1000" b="0"/>
                        <a:t>$66-$109/MWh</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34A398">
                        <a:alpha val="50196"/>
                      </a:srgbClr>
                    </a:solidFill>
                  </a:tcPr>
                </a:tc>
                <a:tc>
                  <a:txBody>
                    <a:bodyPr/>
                    <a:lstStyle/>
                    <a:p>
                      <a:pPr marL="0" marR="0" lvl="0" indent="0" algn="l" defTabSz="711200" rtl="0" eaLnBrk="1" fontAlgn="auto" latinLnBrk="0" hangingPunct="1">
                        <a:lnSpc>
                          <a:spcPct val="100000"/>
                        </a:lnSpc>
                        <a:spcBef>
                          <a:spcPts val="600"/>
                        </a:spcBef>
                        <a:spcAft>
                          <a:spcPts val="0"/>
                        </a:spcAft>
                        <a:buClrTx/>
                        <a:buSzTx/>
                        <a:buFontTx/>
                        <a:buNone/>
                        <a:tabLst/>
                        <a:defRPr/>
                      </a:pPr>
                      <a:endParaRPr kumimoji="0" lang="en-US" sz="1000" b="0" i="0" u="none" strike="noStrike" kern="1200" cap="none" spc="0" normalizeH="0" baseline="0" noProof="0">
                        <a:ln>
                          <a:noFill/>
                        </a:ln>
                        <a:solidFill>
                          <a:schemeClr val="tx1"/>
                        </a:solidFill>
                        <a:effectLst/>
                        <a:uLnTx/>
                        <a:uFillTx/>
                        <a:latin typeface="+mn-lt"/>
                        <a:ea typeface="+mn-ea"/>
                        <a:cs typeface="+mn-cs"/>
                      </a:endParaRPr>
                    </a:p>
                    <a:p>
                      <a:pPr marL="0" marR="0" lvl="0" indent="0" algn="l" defTabSz="711200" rtl="0" eaLnBrk="1" fontAlgn="auto" latinLnBrk="0" hangingPunct="1">
                        <a:lnSpc>
                          <a:spcPct val="100000"/>
                        </a:lnSpc>
                        <a:spcBef>
                          <a:spcPts val="600"/>
                        </a:spcBef>
                        <a:spcAft>
                          <a:spcPts val="0"/>
                        </a:spcAft>
                        <a:buClrTx/>
                        <a:buSzTx/>
                        <a:buNone/>
                        <a:tabLst/>
                        <a:defRPr/>
                      </a:pPr>
                      <a:r>
                        <a:rPr lang="en-US" sz="1000" b="0"/>
                        <a:t>$200/MWh; costs based on initial demonstration</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6">
                        <a:lumMod val="60000"/>
                        <a:lumOff val="40000"/>
                        <a:alpha val="40000"/>
                      </a:schemeClr>
                    </a:solidFill>
                  </a:tcPr>
                </a:tc>
                <a:extLst>
                  <a:ext uri="{0D108BD9-81ED-4DB2-BD59-A6C34878D82A}">
                    <a16:rowId xmlns:a16="http://schemas.microsoft.com/office/drawing/2014/main" val="2071146904"/>
                  </a:ext>
                </a:extLst>
              </a:tr>
              <a:tr h="585946">
                <a:tc>
                  <a:txBody>
                    <a:bodyPr/>
                    <a:lstStyle/>
                    <a:p>
                      <a:pPr marL="0" indent="0">
                        <a:buNone/>
                      </a:pPr>
                      <a:r>
                        <a:rPr lang="en-US" sz="1000" b="1"/>
                        <a:t>Lifespan</a:t>
                      </a:r>
                    </a:p>
                  </a:txBody>
                  <a:tcPr anchor="ct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marR="0" lvl="0" indent="0" algn="l" defTabSz="711200" rtl="0" eaLnBrk="1" fontAlgn="auto" latinLnBrk="0" hangingPunct="1">
                        <a:lnSpc>
                          <a:spcPct val="100000"/>
                        </a:lnSpc>
                        <a:spcBef>
                          <a:spcPts val="600"/>
                        </a:spcBef>
                        <a:spcAft>
                          <a:spcPts val="0"/>
                        </a:spcAft>
                        <a:buClrTx/>
                        <a:buSzTx/>
                        <a:buNone/>
                        <a:tabLst/>
                        <a:defRPr/>
                      </a:pPr>
                      <a:endParaRPr kumimoji="0" lang="en-US" sz="1000" b="0" i="0" u="none" strike="noStrike" kern="1200" cap="none" spc="0" normalizeH="0" baseline="0" noProof="0">
                        <a:ln>
                          <a:noFill/>
                        </a:ln>
                        <a:solidFill>
                          <a:schemeClr val="tx1"/>
                        </a:solidFill>
                        <a:effectLst/>
                        <a:uLnTx/>
                        <a:uFillTx/>
                        <a:latin typeface="+mn-lt"/>
                        <a:ea typeface="+mn-ea"/>
                        <a:cs typeface="+mn-cs"/>
                      </a:endParaRPr>
                    </a:p>
                    <a:p>
                      <a:pPr marL="0" marR="0" lvl="0" indent="0" algn="l" defTabSz="711200" rtl="0" eaLnBrk="1" fontAlgn="auto" latinLnBrk="0" hangingPunct="1">
                        <a:lnSpc>
                          <a:spcPct val="100000"/>
                        </a:lnSpc>
                        <a:spcBef>
                          <a:spcPts val="600"/>
                        </a:spcBef>
                        <a:spcAft>
                          <a:spcPts val="0"/>
                        </a:spcAft>
                        <a:buClrTx/>
                        <a:buSzTx/>
                        <a:buNone/>
                        <a:tabLst/>
                        <a:defRPr/>
                      </a:pPr>
                      <a:r>
                        <a:rPr kumimoji="0" lang="en-US" sz="1000" b="0" i="0" u="none" strike="noStrike" kern="1200" cap="none" spc="0" normalizeH="0" baseline="0" noProof="0">
                          <a:ln>
                            <a:noFill/>
                          </a:ln>
                          <a:solidFill>
                            <a:schemeClr val="tx1"/>
                          </a:solidFill>
                          <a:effectLst/>
                          <a:uLnTx/>
                          <a:uFillTx/>
                          <a:latin typeface="+mn-lt"/>
                          <a:ea typeface="+mn-ea"/>
                          <a:cs typeface="+mn-cs"/>
                        </a:rPr>
                        <a:t>32 years on average, possible to extend up to 80 years</a:t>
                      </a:r>
                    </a:p>
                  </a:txBody>
                  <a:tcPr anchor="ct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009BDB">
                        <a:alpha val="50196"/>
                      </a:srgbClr>
                    </a:solidFill>
                  </a:tcPr>
                </a:tc>
                <a:tc>
                  <a:txBody>
                    <a:bodyPr/>
                    <a:lstStyle/>
                    <a:p>
                      <a:pPr marL="0" marR="0" lvl="0" indent="0" algn="l" defTabSz="711200" rtl="0" eaLnBrk="1" fontAlgn="auto" latinLnBrk="0" hangingPunct="1">
                        <a:lnSpc>
                          <a:spcPct val="100000"/>
                        </a:lnSpc>
                        <a:spcBef>
                          <a:spcPts val="600"/>
                        </a:spcBef>
                        <a:spcAft>
                          <a:spcPts val="0"/>
                        </a:spcAft>
                        <a:buClrTx/>
                        <a:buSzTx/>
                        <a:buNone/>
                        <a:tabLst/>
                        <a:defRPr/>
                      </a:pPr>
                      <a:r>
                        <a:rPr lang="en-US" sz="1000" b="0">
                          <a:solidFill>
                            <a:schemeClr val="tx1"/>
                          </a:solidFill>
                        </a:rPr>
                        <a:t>6 to 80 years expected (yet unproven)</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C5EEFF">
                        <a:alpha val="60000"/>
                      </a:srgbClr>
                    </a:solidFill>
                  </a:tcPr>
                </a:tc>
                <a:tc>
                  <a:txBody>
                    <a:bodyPr/>
                    <a:lstStyle/>
                    <a:p>
                      <a:pPr marL="0" marR="0" lvl="0" indent="0" algn="l" defTabSz="711200" rtl="0" eaLnBrk="1" fontAlgn="auto" latinLnBrk="0" hangingPunct="1">
                        <a:lnSpc>
                          <a:spcPct val="100000"/>
                        </a:lnSpc>
                        <a:spcBef>
                          <a:spcPts val="600"/>
                        </a:spcBef>
                        <a:spcAft>
                          <a:spcPts val="0"/>
                        </a:spcAft>
                        <a:buClrTx/>
                        <a:buSzTx/>
                        <a:buNone/>
                        <a:tabLst/>
                        <a:defRPr/>
                      </a:pPr>
                      <a:r>
                        <a:rPr lang="en-US" sz="1000" b="0">
                          <a:solidFill>
                            <a:schemeClr val="tx1"/>
                          </a:solidFill>
                        </a:rPr>
                        <a:t>25 years, extendable</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34A398">
                        <a:alpha val="50196"/>
                      </a:srgbClr>
                    </a:solidFill>
                  </a:tcPr>
                </a:tc>
                <a:tc>
                  <a:txBody>
                    <a:bodyPr/>
                    <a:lstStyle/>
                    <a:p>
                      <a:pPr marL="0" marR="0" lvl="0" indent="0" algn="l" defTabSz="711200" rtl="0" eaLnBrk="1" fontAlgn="auto" latinLnBrk="0" hangingPunct="1">
                        <a:lnSpc>
                          <a:spcPct val="100000"/>
                        </a:lnSpc>
                        <a:spcBef>
                          <a:spcPts val="600"/>
                        </a:spcBef>
                        <a:spcAft>
                          <a:spcPts val="0"/>
                        </a:spcAft>
                        <a:buClrTx/>
                        <a:buSzTx/>
                        <a:buNone/>
                        <a:tabLst/>
                        <a:defRPr/>
                      </a:pPr>
                      <a:r>
                        <a:rPr lang="en-US" sz="1000" b="0">
                          <a:solidFill>
                            <a:schemeClr val="tx1"/>
                          </a:solidFill>
                        </a:rPr>
                        <a:t>Uncertain</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6">
                        <a:lumMod val="60000"/>
                        <a:lumOff val="40000"/>
                        <a:alpha val="40000"/>
                      </a:schemeClr>
                    </a:solidFill>
                  </a:tcPr>
                </a:tc>
                <a:extLst>
                  <a:ext uri="{0D108BD9-81ED-4DB2-BD59-A6C34878D82A}">
                    <a16:rowId xmlns:a16="http://schemas.microsoft.com/office/drawing/2014/main" val="3964313410"/>
                  </a:ext>
                </a:extLst>
              </a:tr>
              <a:tr h="590888">
                <a:tc>
                  <a:txBody>
                    <a:bodyPr/>
                    <a:lstStyle/>
                    <a:p>
                      <a:pPr marL="0" indent="0">
                        <a:buNone/>
                      </a:pPr>
                      <a:r>
                        <a:rPr lang="en-US" sz="1000" b="1"/>
                        <a:t>Ramp rate</a:t>
                      </a:r>
                    </a:p>
                  </a:txBody>
                  <a:tcPr anchor="ct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indent="0" algn="l">
                        <a:spcBef>
                          <a:spcPts val="600"/>
                        </a:spcBef>
                        <a:buNone/>
                      </a:pPr>
                      <a:endParaRPr lang="en-US" sz="1000" b="0"/>
                    </a:p>
                    <a:p>
                      <a:pPr marL="0" indent="0" algn="l">
                        <a:spcBef>
                          <a:spcPts val="600"/>
                        </a:spcBef>
                        <a:buNone/>
                      </a:pPr>
                      <a:r>
                        <a:rPr lang="en-US" sz="1000" b="0"/>
                        <a:t>5-10% per minute depending on reactor design</a:t>
                      </a:r>
                    </a:p>
                  </a:txBody>
                  <a:tcPr anchor="ct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009BDB">
                        <a:alpha val="50196"/>
                      </a:srgbClr>
                    </a:solidFill>
                  </a:tcPr>
                </a:tc>
                <a:tc>
                  <a:txBody>
                    <a:bodyPr/>
                    <a:lstStyle/>
                    <a:p>
                      <a:pPr marL="0" indent="0" algn="l">
                        <a:spcBef>
                          <a:spcPts val="600"/>
                        </a:spcBef>
                        <a:buNone/>
                      </a:pPr>
                      <a:r>
                        <a:rPr lang="en-US" sz="1000" b="0" i="0"/>
                        <a:t>5% per minute (expected)</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C5EEFF">
                        <a:alpha val="60000"/>
                      </a:srgbClr>
                    </a:solidFill>
                  </a:tcPr>
                </a:tc>
                <a:tc>
                  <a:txBody>
                    <a:bodyPr/>
                    <a:lstStyle/>
                    <a:p>
                      <a:pPr marL="0" indent="0" algn="l">
                        <a:spcBef>
                          <a:spcPts val="600"/>
                        </a:spcBef>
                        <a:buNone/>
                      </a:pPr>
                      <a:r>
                        <a:rPr lang="en-US" sz="1000" b="0"/>
                        <a:t>15% per minute, full range 0-100%</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34A398">
                        <a:alpha val="50196"/>
                      </a:srgbClr>
                    </a:solidFill>
                  </a:tcPr>
                </a:tc>
                <a:tc>
                  <a:txBody>
                    <a:bodyPr/>
                    <a:lstStyle/>
                    <a:p>
                      <a:pPr marL="0" indent="0" algn="l">
                        <a:spcBef>
                          <a:spcPts val="600"/>
                        </a:spcBef>
                        <a:buNone/>
                      </a:pPr>
                      <a:r>
                        <a:rPr lang="en-US" sz="1000" b="0">
                          <a:solidFill>
                            <a:schemeClr val="tx1"/>
                          </a:solidFill>
                        </a:rPr>
                        <a:t>Uncertain</a:t>
                      </a:r>
                      <a:endParaRPr lang="en-US" sz="1000" b="0"/>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6">
                        <a:lumMod val="60000"/>
                        <a:lumOff val="40000"/>
                        <a:alpha val="40000"/>
                      </a:schemeClr>
                    </a:solidFill>
                  </a:tcPr>
                </a:tc>
                <a:extLst>
                  <a:ext uri="{0D108BD9-81ED-4DB2-BD59-A6C34878D82A}">
                    <a16:rowId xmlns:a16="http://schemas.microsoft.com/office/drawing/2014/main" val="2282328026"/>
                  </a:ext>
                </a:extLst>
              </a:tr>
              <a:tr h="428516">
                <a:tc>
                  <a:txBody>
                    <a:bodyPr/>
                    <a:lstStyle/>
                    <a:p>
                      <a:pPr marL="0" indent="0" algn="l">
                        <a:buNone/>
                      </a:pPr>
                      <a:r>
                        <a:rPr lang="en-US" sz="1000" b="1"/>
                        <a:t>Land use</a:t>
                      </a:r>
                      <a:r>
                        <a:rPr lang="en-US" sz="1000" b="1" baseline="30000"/>
                        <a:t>1</a:t>
                      </a:r>
                      <a:endParaRPr lang="en-US" sz="1000" b="1"/>
                    </a:p>
                  </a:txBody>
                  <a:tcPr anchor="ct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marR="0" lvl="0" indent="0" algn="l" defTabSz="711200" rtl="0" eaLnBrk="1" fontAlgn="auto" latinLnBrk="0" hangingPunct="1">
                        <a:lnSpc>
                          <a:spcPct val="100000"/>
                        </a:lnSpc>
                        <a:spcBef>
                          <a:spcPts val="1200"/>
                        </a:spcBef>
                        <a:spcAft>
                          <a:spcPts val="0"/>
                        </a:spcAft>
                        <a:buClrTx/>
                        <a:buSzTx/>
                        <a:buFontTx/>
                        <a:buNone/>
                        <a:tabLst/>
                        <a:defRPr/>
                      </a:pPr>
                      <a:endParaRPr lang="en-US" sz="1000" b="0"/>
                    </a:p>
                    <a:p>
                      <a:pPr marL="0" marR="0" lvl="0" indent="0" algn="l" defTabSz="711200" rtl="0" eaLnBrk="1" fontAlgn="auto" latinLnBrk="0" hangingPunct="1">
                        <a:lnSpc>
                          <a:spcPct val="100000"/>
                        </a:lnSpc>
                        <a:spcBef>
                          <a:spcPts val="1200"/>
                        </a:spcBef>
                        <a:spcAft>
                          <a:spcPts val="0"/>
                        </a:spcAft>
                        <a:buClrTx/>
                        <a:buSzTx/>
                        <a:buNone/>
                        <a:tabLst/>
                        <a:defRPr/>
                      </a:pPr>
                      <a:r>
                        <a:rPr lang="en-US" sz="1000" b="0">
                          <a:solidFill>
                            <a:schemeClr val="tx1"/>
                          </a:solidFill>
                        </a:rPr>
                        <a:t>2.4km</a:t>
                      </a:r>
                      <a:r>
                        <a:rPr lang="en-US" sz="1000" b="0" baseline="30000">
                          <a:solidFill>
                            <a:schemeClr val="tx1"/>
                          </a:solidFill>
                        </a:rPr>
                        <a:t>2</a:t>
                      </a:r>
                      <a:r>
                        <a:rPr lang="en-US" sz="1000" b="0" baseline="0">
                          <a:solidFill>
                            <a:schemeClr val="tx1"/>
                          </a:solidFill>
                        </a:rPr>
                        <a:t>/TWh per year, 500 acres</a:t>
                      </a:r>
                      <a:endParaRPr lang="en-US" sz="1000" b="0">
                        <a:solidFill>
                          <a:schemeClr val="tx1"/>
                        </a:solidFill>
                      </a:endParaRPr>
                    </a:p>
                  </a:txBody>
                  <a:tcP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009BDB">
                        <a:alpha val="50196"/>
                      </a:srgbClr>
                    </a:solidFill>
                  </a:tcPr>
                </a:tc>
                <a:tc>
                  <a:txBody>
                    <a:bodyPr/>
                    <a:lstStyle/>
                    <a:p>
                      <a:pPr marL="0" marR="0" lvl="0" indent="0" algn="l" defTabSz="711200" rtl="0" eaLnBrk="1" fontAlgn="auto" latinLnBrk="0" hangingPunct="1">
                        <a:lnSpc>
                          <a:spcPct val="100000"/>
                        </a:lnSpc>
                        <a:spcBef>
                          <a:spcPts val="1200"/>
                        </a:spcBef>
                        <a:spcAft>
                          <a:spcPts val="0"/>
                        </a:spcAft>
                        <a:buClrTx/>
                        <a:buSzTx/>
                        <a:buFontTx/>
                        <a:buNone/>
                        <a:tabLst/>
                        <a:defRPr/>
                      </a:pPr>
                      <a:endParaRPr lang="en-US" sz="1000" b="0"/>
                    </a:p>
                    <a:p>
                      <a:pPr marL="0" indent="0" algn="l">
                        <a:buNone/>
                      </a:pPr>
                      <a:r>
                        <a:rPr lang="en-US" sz="1000" b="0"/>
                        <a:t>Modular, 35 acres per site</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C5EEFF">
                        <a:alpha val="60000"/>
                      </a:srgbClr>
                    </a:solidFill>
                  </a:tcPr>
                </a:tc>
                <a:tc>
                  <a:txBody>
                    <a:bodyPr/>
                    <a:lstStyle/>
                    <a:p>
                      <a:pPr marL="0" marR="0" lvl="0" indent="0" algn="l" defTabSz="711200" rtl="0" eaLnBrk="1" fontAlgn="auto" latinLnBrk="0" hangingPunct="1">
                        <a:lnSpc>
                          <a:spcPct val="100000"/>
                        </a:lnSpc>
                        <a:spcBef>
                          <a:spcPts val="1200"/>
                        </a:spcBef>
                        <a:spcAft>
                          <a:spcPts val="0"/>
                        </a:spcAft>
                        <a:buClrTx/>
                        <a:buSzTx/>
                        <a:buFontTx/>
                        <a:buNone/>
                        <a:tabLst/>
                        <a:defRPr/>
                      </a:pPr>
                      <a:endParaRPr lang="en-US" sz="1000" b="0"/>
                    </a:p>
                    <a:p>
                      <a:pPr marL="0" indent="0" algn="l">
                        <a:buNone/>
                      </a:pPr>
                      <a:r>
                        <a:rPr lang="en-US" sz="1000" b="0">
                          <a:solidFill>
                            <a:schemeClr val="tx1"/>
                          </a:solidFill>
                        </a:rPr>
                        <a:t>7.5km</a:t>
                      </a:r>
                      <a:r>
                        <a:rPr lang="en-US" sz="1000" b="0" baseline="30000">
                          <a:solidFill>
                            <a:schemeClr val="tx1"/>
                          </a:solidFill>
                        </a:rPr>
                        <a:t>2</a:t>
                      </a:r>
                      <a:r>
                        <a:rPr lang="en-US" sz="1000" b="0" baseline="0">
                          <a:solidFill>
                            <a:schemeClr val="tx1"/>
                          </a:solidFill>
                        </a:rPr>
                        <a:t>/TWh per year</a:t>
                      </a:r>
                      <a:r>
                        <a:rPr lang="en-US" sz="1000" b="0"/>
                        <a:t>, larger surface infrastructure</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34A398">
                        <a:alpha val="50196"/>
                      </a:srgbClr>
                    </a:solidFill>
                  </a:tcPr>
                </a:tc>
                <a:tc>
                  <a:txBody>
                    <a:bodyPr/>
                    <a:lstStyle/>
                    <a:p>
                      <a:pPr marL="0" marR="0" lvl="0" indent="0" algn="l" defTabSz="711200" rtl="0" eaLnBrk="1" fontAlgn="auto" latinLnBrk="0" hangingPunct="1">
                        <a:lnSpc>
                          <a:spcPct val="100000"/>
                        </a:lnSpc>
                        <a:spcBef>
                          <a:spcPts val="1200"/>
                        </a:spcBef>
                        <a:spcAft>
                          <a:spcPts val="0"/>
                        </a:spcAft>
                        <a:buClrTx/>
                        <a:buSzTx/>
                        <a:buFontTx/>
                        <a:buNone/>
                        <a:tabLst/>
                        <a:defRPr/>
                      </a:pPr>
                      <a:endParaRPr lang="en-US" sz="1000" b="0" dirty="0"/>
                    </a:p>
                    <a:p>
                      <a:pPr marL="0" indent="0" algn="l">
                        <a:buNone/>
                      </a:pPr>
                      <a:r>
                        <a:rPr lang="en-US" sz="1000" b="0" dirty="0"/>
                        <a:t>Like conventional but more complex engineering</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6">
                        <a:lumMod val="60000"/>
                        <a:lumOff val="40000"/>
                        <a:alpha val="40000"/>
                      </a:schemeClr>
                    </a:solidFill>
                  </a:tcPr>
                </a:tc>
                <a:extLst>
                  <a:ext uri="{0D108BD9-81ED-4DB2-BD59-A6C34878D82A}">
                    <a16:rowId xmlns:a16="http://schemas.microsoft.com/office/drawing/2014/main" val="488863966"/>
                  </a:ext>
                </a:extLst>
              </a:tr>
            </a:tbl>
          </a:graphicData>
        </a:graphic>
      </p:graphicFrame>
      <p:sp>
        <p:nvSpPr>
          <p:cNvPr id="12" name="btfpNotesBox111697">
            <a:extLst>
              <a:ext uri="{FF2B5EF4-FFF2-40B4-BE49-F238E27FC236}">
                <a16:creationId xmlns:a16="http://schemas.microsoft.com/office/drawing/2014/main" id="{196962A3-3DE0-130A-F2D0-4AA88E544D31}"/>
              </a:ext>
            </a:extLst>
          </p:cNvPr>
          <p:cNvSpPr txBox="1"/>
          <p:nvPr/>
        </p:nvSpPr>
        <p:spPr bwMode="gray">
          <a:xfrm>
            <a:off x="330200" y="6186251"/>
            <a:ext cx="9227751" cy="615553"/>
          </a:xfrm>
          <a:prstGeom prst="rect">
            <a:avLst/>
          </a:prstGeom>
          <a:noFill/>
        </p:spPr>
        <p:txBody>
          <a:bodyPr vert="horz" wrap="square" lIns="0" tIns="0" rIns="0" bIns="0" rtlCol="0" anchor="b">
            <a:spAutoFit/>
          </a:bodyPr>
          <a:lstStyle>
            <a:defPPr>
              <a:defRPr lang="en-US"/>
            </a:defPPr>
            <a:lvl1pPr marL="177800" indent="-177800" algn="l" defTabSz="711200" rtl="0" eaLnBrk="1" latinLnBrk="0" hangingPunct="1">
              <a:spcBef>
                <a:spcPts val="1200"/>
              </a:spcBef>
              <a:buChar char="•"/>
              <a:defRPr sz="1600" kern="1200">
                <a:solidFill>
                  <a:schemeClr val="tx1"/>
                </a:solidFill>
                <a:latin typeface="+mn-lt"/>
                <a:ea typeface="+mn-ea"/>
                <a:cs typeface="+mn-cs"/>
              </a:defRPr>
            </a:lvl1pPr>
            <a:lvl2pPr marL="355600" indent="-177800" algn="l" defTabSz="711200" rtl="0" eaLnBrk="1" latinLnBrk="0" hangingPunct="1">
              <a:spcBef>
                <a:spcPts val="600"/>
              </a:spcBef>
              <a:buChar char="–"/>
              <a:defRPr sz="1400" kern="1200">
                <a:solidFill>
                  <a:schemeClr val="tx1"/>
                </a:solidFill>
                <a:latin typeface="+mn-lt"/>
                <a:ea typeface="+mn-ea"/>
                <a:cs typeface="+mn-cs"/>
              </a:defRPr>
            </a:lvl2pPr>
            <a:lvl3pPr marL="533400" indent="-177800" algn="l" defTabSz="711200" rtl="0" eaLnBrk="1" latinLnBrk="0" hangingPunct="1">
              <a:spcBef>
                <a:spcPts val="600"/>
              </a:spcBef>
              <a:buChar char="&gt;"/>
              <a:defRPr sz="1400" kern="1200">
                <a:solidFill>
                  <a:schemeClr val="tx1"/>
                </a:solidFill>
                <a:latin typeface="+mn-lt"/>
                <a:ea typeface="+mn-ea"/>
                <a:cs typeface="+mn-cs"/>
              </a:defRPr>
            </a:lvl3pPr>
            <a:lvl4pPr marL="711200" indent="-177800" algn="l" defTabSz="711200" rtl="0" eaLnBrk="1" latinLnBrk="0" hangingPunct="1">
              <a:spcBef>
                <a:spcPts val="600"/>
              </a:spcBef>
              <a:buChar char="–"/>
              <a:defRPr sz="1400" kern="1200">
                <a:solidFill>
                  <a:schemeClr val="tx1"/>
                </a:solidFill>
                <a:latin typeface="+mn-lt"/>
                <a:ea typeface="+mn-ea"/>
                <a:cs typeface="+mn-cs"/>
              </a:defRPr>
            </a:lvl4pPr>
            <a:lvl5pPr marL="889000" indent="-177800" algn="l" defTabSz="711200" rtl="0" eaLnBrk="1" latinLnBrk="0" hangingPunct="1">
              <a:spcBef>
                <a:spcPts val="600"/>
              </a:spcBef>
              <a:buChar char="&gt;"/>
              <a:defRPr sz="1400" kern="1200">
                <a:solidFill>
                  <a:schemeClr val="tx1"/>
                </a:solidFill>
                <a:latin typeface="+mn-lt"/>
                <a:ea typeface="+mn-ea"/>
                <a:cs typeface="+mn-cs"/>
              </a:defRPr>
            </a:lvl5pPr>
            <a:lvl6pPr marL="1066800" indent="-177800" algn="l" defTabSz="711200" rtl="0" eaLnBrk="1" latinLnBrk="0" hangingPunct="1">
              <a:defRPr sz="1400" kern="1200">
                <a:solidFill>
                  <a:schemeClr val="tx1"/>
                </a:solidFill>
                <a:latin typeface="+mn-lt"/>
                <a:ea typeface="+mn-ea"/>
                <a:cs typeface="+mn-cs"/>
              </a:defRPr>
            </a:lvl6pPr>
            <a:lvl7pPr marL="1244600" indent="-177800" algn="l" defTabSz="711200" rtl="0" eaLnBrk="1" latinLnBrk="0" hangingPunct="1">
              <a:defRPr sz="1400" kern="1200">
                <a:solidFill>
                  <a:schemeClr val="tx1"/>
                </a:solidFill>
                <a:latin typeface="+mn-lt"/>
                <a:ea typeface="+mn-ea"/>
                <a:cs typeface="+mn-cs"/>
              </a:defRPr>
            </a:lvl7pPr>
            <a:lvl8pPr marL="1422400" indent="-177800" algn="l" defTabSz="711200" rtl="0" eaLnBrk="1" latinLnBrk="0" hangingPunct="1">
              <a:defRPr sz="1400" kern="1200">
                <a:solidFill>
                  <a:schemeClr val="tx1"/>
                </a:solidFill>
                <a:latin typeface="+mn-lt"/>
                <a:ea typeface="+mn-ea"/>
                <a:cs typeface="+mn-cs"/>
              </a:defRPr>
            </a:lvl8pPr>
            <a:lvl9pPr marL="1600200" indent="-177800" algn="l" defTabSz="711200" rtl="0" eaLnBrk="1" latinLnBrk="0" hangingPunct="1">
              <a:defRPr sz="1400" kern="1200">
                <a:solidFill>
                  <a:schemeClr val="tx1"/>
                </a:solidFill>
                <a:latin typeface="+mn-lt"/>
                <a:ea typeface="+mn-ea"/>
                <a:cs typeface="+mn-cs"/>
              </a:defRPr>
            </a:lvl9pPr>
          </a:lstStyle>
          <a:p>
            <a:pPr marL="0" marR="0" lvl="0" indent="0" algn="l" defTabSz="711200" rtl="0" eaLnBrk="1" fontAlgn="base" latinLnBrk="0" hangingPunct="1">
              <a:lnSpc>
                <a:spcPct val="100000"/>
              </a:lnSpc>
              <a:spcBef>
                <a:spcPts val="0"/>
              </a:spcBef>
              <a:spcAft>
                <a:spcPts val="0"/>
              </a:spcAft>
              <a:buClrTx/>
              <a:buSzTx/>
              <a:buFontTx/>
              <a:buNone/>
              <a:tabLst/>
              <a:defRPr/>
            </a:pPr>
            <a:r>
              <a:rPr kumimoji="0" lang="en-US" sz="800" b="0"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rPr>
              <a:t>1</a:t>
            </a:r>
            <a:r>
              <a:rPr lang="en-US" sz="800" baseline="30000" dirty="0">
                <a:solidFill>
                  <a:srgbClr val="000000"/>
                </a:solidFill>
                <a:latin typeface="Arial" panose="020B0604020202020204" pitchFamily="34" charset="0"/>
                <a:cs typeface="Arial" panose="020B0604020202020204" pitchFamily="34" charset="0"/>
              </a:rPr>
              <a:t> </a:t>
            </a:r>
            <a:r>
              <a:rPr lang="en-US" sz="800" dirty="0">
                <a:solidFill>
                  <a:srgbClr val="000000"/>
                </a:solidFill>
                <a:latin typeface="Arial" panose="020B0604020202020204" pitchFamily="34" charset="0"/>
                <a:cs typeface="Arial" panose="020B0604020202020204" pitchFamily="34" charset="0"/>
              </a:rPr>
              <a:t>Note that axes are inverted so that lowest values reflect desirability (i.e., lower price = more desirable </a:t>
            </a:r>
            <a:r>
              <a:rPr lang="en-US" sz="800" dirty="0">
                <a:solidFill>
                  <a:srgbClr val="000000"/>
                </a:solidFill>
                <a:latin typeface="Arial" panose="020B0604020202020204" pitchFamily="34" charset="0"/>
                <a:cs typeface="Arial" panose="020B0604020202020204" pitchFamily="34" charset="0"/>
                <a:sym typeface="Wingdings" pitchFamily="2" charset="2"/>
              </a:rPr>
              <a:t> score = 5)</a:t>
            </a:r>
            <a:endParaRPr kumimoji="0" lang="en-US" sz="800" b="0" i="0" u="none" strike="noStrike" kern="1200" cap="none" spc="0" normalizeH="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711200" rtl="0" eaLnBrk="1" fontAlgn="base"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Sources</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lt"/>
                <a:cs typeface="Arial" panose="020B0604020202020204" pitchFamily="34" charset="0"/>
              </a:rPr>
              <a:t>: </a:t>
            </a:r>
            <a:r>
              <a:rPr lang="en-US" sz="800" dirty="0">
                <a:solidFill>
                  <a:srgbClr val="000000"/>
                </a:solidFill>
                <a:latin typeface="Arial" panose="020B0604020202020204" pitchFamily="34" charset="0"/>
                <a:ea typeface="+mn-lt"/>
                <a:cs typeface="Arial" panose="020B0604020202020204" pitchFamily="34" charset="0"/>
              </a:rPr>
              <a:t>IAEA, </a:t>
            </a:r>
            <a:r>
              <a:rPr lang="en-US" sz="800" dirty="0">
                <a:solidFill>
                  <a:srgbClr val="000000"/>
                </a:solidFill>
                <a:latin typeface="Arial" panose="020B0604020202020204" pitchFamily="34" charset="0"/>
                <a:ea typeface="+mn-lt"/>
                <a:cs typeface="Arial" panose="020B0604020202020204" pitchFamily="34" charset="0"/>
                <a:hlinkClick r:id="rId8"/>
              </a:rPr>
              <a:t>Non-Baseload Operation in Nuclear Power Plants </a:t>
            </a:r>
            <a:r>
              <a:rPr lang="en-US" sz="800" dirty="0">
                <a:solidFill>
                  <a:srgbClr val="000000"/>
                </a:solidFill>
                <a:latin typeface="Arial" panose="020B0604020202020204" pitchFamily="34" charset="0"/>
                <a:ea typeface="+mn-lt"/>
                <a:cs typeface="Arial" panose="020B0604020202020204" pitchFamily="34" charset="0"/>
              </a:rPr>
              <a:t>(2023); </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lt"/>
                <a:cs typeface="Arial" panose="020B0604020202020204" pitchFamily="34" charset="0"/>
              </a:rPr>
              <a:t>IAEA, </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lt"/>
                <a:cs typeface="Arial" panose="020B0604020202020204" pitchFamily="34" charset="0"/>
                <a:hlinkClick r:id="rId9"/>
              </a:rPr>
              <a:t>What are SMRs </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lt"/>
                <a:cs typeface="Arial" panose="020B0604020202020204" pitchFamily="34" charset="0"/>
              </a:rPr>
              <a:t>(2023); DOE, </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lt"/>
                <a:cs typeface="Arial" panose="020B0604020202020204" pitchFamily="34" charset="0"/>
                <a:hlinkClick r:id="rId10"/>
              </a:rPr>
              <a:t>Benefits of SMRs</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lt"/>
                <a:cs typeface="Arial" panose="020B0604020202020204" pitchFamily="34" charset="0"/>
              </a:rPr>
              <a:t> (2025); EIA, </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lt"/>
                <a:cs typeface="Arial" panose="020B0604020202020204" pitchFamily="34" charset="0"/>
                <a:hlinkClick r:id="rId11"/>
              </a:rPr>
              <a:t>Nuclear FAQ </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lt"/>
                <a:cs typeface="Arial" panose="020B0604020202020204" pitchFamily="34" charset="0"/>
              </a:rPr>
              <a:t>(2025); </a:t>
            </a:r>
            <a:r>
              <a:rPr kumimoji="0" lang="en-US" sz="800" b="0" i="0" u="none" strike="noStrike" kern="1200" cap="none" spc="0" normalizeH="0" baseline="0" noProof="0" dirty="0" err="1">
                <a:ln>
                  <a:noFill/>
                </a:ln>
                <a:solidFill>
                  <a:srgbClr val="000000"/>
                </a:solidFill>
                <a:effectLst/>
                <a:uLnTx/>
                <a:uFillTx/>
                <a:latin typeface="Arial" panose="020B0604020202020204" pitchFamily="34" charset="0"/>
                <a:ea typeface="+mn-lt"/>
                <a:cs typeface="Arial" panose="020B0604020202020204" pitchFamily="34" charset="0"/>
              </a:rPr>
              <a:t>Feutry</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lt"/>
                <a:cs typeface="Arial" panose="020B0604020202020204" pitchFamily="34" charset="0"/>
              </a:rPr>
              <a:t> et al</a:t>
            </a:r>
            <a:r>
              <a:rPr lang="en-US" sz="800" dirty="0">
                <a:solidFill>
                  <a:srgbClr val="000000"/>
                </a:solidFill>
                <a:latin typeface="Arial" panose="020B0604020202020204" pitchFamily="34" charset="0"/>
                <a:ea typeface="+mn-lt"/>
                <a:cs typeface="Arial" panose="020B0604020202020204" pitchFamily="34" charset="0"/>
              </a:rPr>
              <a:t>.,</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lt"/>
                <a:cs typeface="Arial" panose="020B0604020202020204" pitchFamily="34" charset="0"/>
              </a:rPr>
              <a:t> </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lt"/>
                <a:cs typeface="Arial" panose="020B0604020202020204" pitchFamily="34" charset="0"/>
                <a:hlinkClick r:id="rId12"/>
              </a:rPr>
              <a:t>Nuclear Power Plant Flexibility at EDF</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lt"/>
                <a:cs typeface="Arial" panose="020B0604020202020204" pitchFamily="34" charset="0"/>
              </a:rPr>
              <a:t> (2019); NREL, </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lt"/>
                <a:cs typeface="Arial" panose="020B0604020202020204" pitchFamily="34" charset="0"/>
                <a:hlinkClick r:id="rId13"/>
              </a:rPr>
              <a:t>Annual Technology Baseline: Nuclear</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lt"/>
                <a:cs typeface="Arial" panose="020B0604020202020204" pitchFamily="34" charset="0"/>
              </a:rPr>
              <a:t> (2024); </a:t>
            </a:r>
            <a:r>
              <a:rPr kumimoji="0" lang="en-US" sz="800" b="0" i="0" u="none" strike="noStrike" kern="1200" cap="none" spc="0" normalizeH="0" baseline="0" noProof="0" dirty="0" err="1">
                <a:ln>
                  <a:noFill/>
                </a:ln>
                <a:solidFill>
                  <a:srgbClr val="000000"/>
                </a:solidFill>
                <a:effectLst/>
                <a:uLnTx/>
                <a:uFillTx/>
                <a:latin typeface="Arial" panose="020B0604020202020204" pitchFamily="34" charset="0"/>
                <a:ea typeface="+mn-lt"/>
                <a:cs typeface="Arial" panose="020B0604020202020204" pitchFamily="34" charset="0"/>
              </a:rPr>
              <a:t>Detering</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lt"/>
                <a:cs typeface="Arial" panose="020B0604020202020204" pitchFamily="34" charset="0"/>
              </a:rPr>
              <a:t>, </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lt"/>
                <a:cs typeface="Arial" panose="020B0604020202020204" pitchFamily="34" charset="0"/>
                <a:hlinkClick r:id="rId14"/>
              </a:rPr>
              <a:t>Nuclear Is a </a:t>
            </a:r>
            <a:r>
              <a:rPr kumimoji="0" lang="en-US" sz="800" b="0" i="0" u="none" strike="noStrike" kern="1200" cap="none" spc="0" normalizeH="0" baseline="0" noProof="0" dirty="0" err="1">
                <a:ln>
                  <a:noFill/>
                </a:ln>
                <a:solidFill>
                  <a:srgbClr val="000000"/>
                </a:solidFill>
                <a:effectLst/>
                <a:uLnTx/>
                <a:uFillTx/>
                <a:latin typeface="Arial" panose="020B0604020202020204" pitchFamily="34" charset="0"/>
                <a:ea typeface="+mn-lt"/>
                <a:cs typeface="Arial" panose="020B0604020202020204" pitchFamily="34" charset="0"/>
                <a:hlinkClick r:id="rId14"/>
              </a:rPr>
              <a:t>Dispatchable</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lt"/>
                <a:cs typeface="Arial" panose="020B0604020202020204" pitchFamily="34" charset="0"/>
                <a:hlinkClick r:id="rId14"/>
              </a:rPr>
              <a:t> Energy Source </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lt"/>
                <a:cs typeface="Arial" panose="020B0604020202020204" pitchFamily="34" charset="0"/>
              </a:rPr>
              <a:t>(2023); </a:t>
            </a:r>
            <a:r>
              <a:rPr kumimoji="0" lang="en-US" sz="800" b="0" i="0" u="none" strike="noStrike" kern="1200" cap="none" spc="0" normalizeH="0" baseline="0" noProof="0" dirty="0" err="1">
                <a:ln>
                  <a:noFill/>
                </a:ln>
                <a:solidFill>
                  <a:srgbClr val="000000"/>
                </a:solidFill>
                <a:effectLst/>
                <a:uLnTx/>
                <a:uFillTx/>
                <a:latin typeface="Arial" panose="020B0604020202020204" pitchFamily="34" charset="0"/>
                <a:ea typeface="+mn-lt"/>
                <a:cs typeface="Arial" panose="020B0604020202020204" pitchFamily="34" charset="0"/>
              </a:rPr>
              <a:t>Lovering</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lt"/>
                <a:cs typeface="Arial" panose="020B0604020202020204" pitchFamily="34" charset="0"/>
              </a:rPr>
              <a:t> et al., </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lt"/>
                <a:cs typeface="Arial" panose="020B0604020202020204" pitchFamily="34" charset="0"/>
                <a:hlinkClick r:id="rId15"/>
              </a:rPr>
              <a:t>Land Use Intensity of Electricity Production </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lt"/>
                <a:cs typeface="Arial" panose="020B0604020202020204" pitchFamily="34" charset="0"/>
              </a:rPr>
              <a:t>(</a:t>
            </a:r>
            <a:r>
              <a:rPr lang="en-US" sz="800" dirty="0">
                <a:solidFill>
                  <a:srgbClr val="000000"/>
                </a:solidFill>
                <a:latin typeface="Arial" panose="020B0604020202020204" pitchFamily="34" charset="0"/>
                <a:ea typeface="+mn-lt"/>
                <a:cs typeface="Arial" panose="020B0604020202020204" pitchFamily="34" charset="0"/>
              </a:rPr>
              <a:t>2022); IEA, </a:t>
            </a:r>
            <a:r>
              <a:rPr lang="en-US" sz="800" dirty="0">
                <a:solidFill>
                  <a:srgbClr val="000000"/>
                </a:solidFill>
                <a:latin typeface="Arial" panose="020B0604020202020204" pitchFamily="34" charset="0"/>
                <a:ea typeface="+mn-lt"/>
                <a:cs typeface="Arial" panose="020B0604020202020204" pitchFamily="34" charset="0"/>
                <a:hlinkClick r:id="rId16"/>
              </a:rPr>
              <a:t>The Future of Geothermal Energy </a:t>
            </a:r>
            <a:r>
              <a:rPr lang="en-US" sz="800" dirty="0">
                <a:solidFill>
                  <a:srgbClr val="000000"/>
                </a:solidFill>
                <a:latin typeface="Arial" panose="020B0604020202020204" pitchFamily="34" charset="0"/>
                <a:ea typeface="+mn-lt"/>
                <a:cs typeface="Arial" panose="020B0604020202020204" pitchFamily="34" charset="0"/>
              </a:rPr>
              <a:t>(2024); , </a:t>
            </a:r>
            <a:r>
              <a:rPr lang="en-US" sz="800" dirty="0">
                <a:solidFill>
                  <a:srgbClr val="000000"/>
                </a:solidFill>
                <a:latin typeface="Arial" panose="020B0604020202020204" pitchFamily="34" charset="0"/>
                <a:ea typeface="+mn-lt"/>
                <a:cs typeface="Arial" panose="020B0604020202020204" pitchFamily="34" charset="0"/>
                <a:hlinkClick r:id="rId17"/>
              </a:rPr>
              <a:t>What is generation capacity </a:t>
            </a:r>
            <a:r>
              <a:rPr lang="en-US" sz="800" dirty="0">
                <a:solidFill>
                  <a:srgbClr val="000000"/>
                </a:solidFill>
                <a:latin typeface="Arial" panose="020B0604020202020204" pitchFamily="34" charset="0"/>
                <a:ea typeface="+mn-lt"/>
                <a:cs typeface="Arial" panose="020B0604020202020204" pitchFamily="34" charset="0"/>
              </a:rPr>
              <a:t>(2025). </a:t>
            </a:r>
            <a:b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Credit: </a:t>
            </a:r>
            <a:r>
              <a:rPr lang="en-US" sz="800" dirty="0">
                <a:solidFill>
                  <a:srgbClr val="000000"/>
                </a:solidFill>
              </a:rPr>
              <a:t>Clara </a:t>
            </a:r>
            <a:r>
              <a:rPr lang="en-US" sz="800" dirty="0" err="1">
                <a:solidFill>
                  <a:srgbClr val="000000"/>
                </a:solidFill>
              </a:rPr>
              <a:t>Zibell</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Isabel </a:t>
            </a:r>
            <a:r>
              <a:rPr kumimoji="0" lang="en-US" sz="8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Hoyos</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and </a:t>
            </a:r>
            <a:r>
              <a:rPr kumimoji="0" lang="en-US" sz="800" b="0" i="0" u="sng" strike="noStrike" kern="1200" cap="none" spc="0" normalizeH="0" baseline="0" noProof="0" dirty="0">
                <a:ln>
                  <a:noFill/>
                </a:ln>
                <a:solidFill>
                  <a:srgbClr val="46647B"/>
                </a:solidFill>
                <a:effectLst/>
                <a:uLnTx/>
                <a:uFillTx/>
                <a:latin typeface="Arial" panose="020B0604020202020204" pitchFamily="34" charset="0"/>
                <a:ea typeface="+mn-ea"/>
                <a:cs typeface="Arial" panose="020B0604020202020204" pitchFamily="34" charset="0"/>
                <a:hlinkClick r:id="rId18"/>
              </a:rPr>
              <a:t>Gernot Wagner</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Share with </a:t>
            </a:r>
            <a:r>
              <a:rPr kumimoji="0" lang="en-US" sz="800" b="0" i="0" u="sng" strike="noStrike" kern="1200" cap="none" spc="0" normalizeH="0" baseline="0" noProof="0" dirty="0">
                <a:ln>
                  <a:noFill/>
                </a:ln>
                <a:solidFill>
                  <a:srgbClr val="46647B"/>
                </a:solidFill>
                <a:effectLst/>
                <a:uLnTx/>
                <a:uFillTx/>
                <a:latin typeface="Arial" panose="020B0604020202020204" pitchFamily="34" charset="0"/>
                <a:ea typeface="+mn-ea"/>
                <a:cs typeface="Arial" panose="020B0604020202020204" pitchFamily="34" charset="0"/>
                <a:hlinkClick r:id="rId19"/>
              </a:rPr>
              <a:t>attribution</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Houwink</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en-US" sz="800" b="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et al., </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"Reenergizing Nuclear" (23 September 2025).​</a:t>
            </a:r>
          </a:p>
        </p:txBody>
      </p:sp>
      <p:sp>
        <p:nvSpPr>
          <p:cNvPr id="13" name="TextBox 12">
            <a:extLst>
              <a:ext uri="{FF2B5EF4-FFF2-40B4-BE49-F238E27FC236}">
                <a16:creationId xmlns:a16="http://schemas.microsoft.com/office/drawing/2014/main" id="{26CA3004-BC98-244A-5562-489A6E87EA28}"/>
              </a:ext>
            </a:extLst>
          </p:cNvPr>
          <p:cNvSpPr txBox="1"/>
          <p:nvPr/>
        </p:nvSpPr>
        <p:spPr bwMode="gray">
          <a:xfrm>
            <a:off x="8764517" y="1178412"/>
            <a:ext cx="10180792" cy="257369"/>
          </a:xfrm>
          <a:prstGeom prst="rect">
            <a:avLst/>
          </a:prstGeom>
          <a:noFill/>
        </p:spPr>
        <p:txBody>
          <a:bodyPr wrap="square" lIns="36000" tIns="36000" rIns="36000" bIns="3600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a:solidFill>
                  <a:srgbClr val="000000"/>
                </a:solidFill>
                <a:latin typeface="Arial" panose="020B0604020202020204" pitchFamily="34" charset="0"/>
                <a:cs typeface="Arial" panose="020B0604020202020204" pitchFamily="34" charset="0"/>
              </a:rPr>
              <a:t>Scale of 1-5 (least to most desirable) </a:t>
            </a:r>
            <a:endParaRPr kumimoji="0" lang="en-US" sz="120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28" name="Group 27">
            <a:extLst>
              <a:ext uri="{FF2B5EF4-FFF2-40B4-BE49-F238E27FC236}">
                <a16:creationId xmlns:a16="http://schemas.microsoft.com/office/drawing/2014/main" id="{AB919B9D-7D6B-76CD-D57E-C05AC1C93C00}"/>
              </a:ext>
            </a:extLst>
          </p:cNvPr>
          <p:cNvGrpSpPr/>
          <p:nvPr/>
        </p:nvGrpSpPr>
        <p:grpSpPr>
          <a:xfrm>
            <a:off x="1861845" y="2316191"/>
            <a:ext cx="648219" cy="108321"/>
            <a:chOff x="989013" y="3011424"/>
            <a:chExt cx="997926" cy="166759"/>
          </a:xfrm>
          <a:solidFill>
            <a:schemeClr val="accent5"/>
          </a:solidFill>
        </p:grpSpPr>
        <p:sp>
          <p:nvSpPr>
            <p:cNvPr id="23" name="Ellipse 13">
              <a:extLst>
                <a:ext uri="{FF2B5EF4-FFF2-40B4-BE49-F238E27FC236}">
                  <a16:creationId xmlns:a16="http://schemas.microsoft.com/office/drawing/2014/main" id="{77468129-C671-27E4-DAF5-40D352756570}"/>
                </a:ext>
              </a:extLst>
            </p:cNvPr>
            <p:cNvSpPr>
              <a:spLocks/>
            </p:cNvSpPr>
            <p:nvPr/>
          </p:nvSpPr>
          <p:spPr bwMode="gray">
            <a:xfrm>
              <a:off x="989013"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24" name="Ellipse 23">
              <a:extLst>
                <a:ext uri="{FF2B5EF4-FFF2-40B4-BE49-F238E27FC236}">
                  <a16:creationId xmlns:a16="http://schemas.microsoft.com/office/drawing/2014/main" id="{86B2A9D6-58CE-ABA5-D0EC-122981302C0D}"/>
                </a:ext>
              </a:extLst>
            </p:cNvPr>
            <p:cNvSpPr>
              <a:spLocks/>
            </p:cNvSpPr>
            <p:nvPr/>
          </p:nvSpPr>
          <p:spPr bwMode="gray">
            <a:xfrm>
              <a:off x="1196805"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25" name="Ellipse 33">
              <a:extLst>
                <a:ext uri="{FF2B5EF4-FFF2-40B4-BE49-F238E27FC236}">
                  <a16:creationId xmlns:a16="http://schemas.microsoft.com/office/drawing/2014/main" id="{2945DD36-EF64-0172-B705-33E107492747}"/>
                </a:ext>
              </a:extLst>
            </p:cNvPr>
            <p:cNvSpPr>
              <a:spLocks/>
            </p:cNvSpPr>
            <p:nvPr/>
          </p:nvSpPr>
          <p:spPr bwMode="gray">
            <a:xfrm>
              <a:off x="1404597"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26" name="Ellipse 43">
              <a:extLst>
                <a:ext uri="{FF2B5EF4-FFF2-40B4-BE49-F238E27FC236}">
                  <a16:creationId xmlns:a16="http://schemas.microsoft.com/office/drawing/2014/main" id="{63CBA3CB-CC43-11B2-319C-A8092F953FBB}"/>
                </a:ext>
              </a:extLst>
            </p:cNvPr>
            <p:cNvSpPr>
              <a:spLocks/>
            </p:cNvSpPr>
            <p:nvPr/>
          </p:nvSpPr>
          <p:spPr bwMode="gray">
            <a:xfrm>
              <a:off x="1612388"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27" name="Ellipse 53">
              <a:extLst>
                <a:ext uri="{FF2B5EF4-FFF2-40B4-BE49-F238E27FC236}">
                  <a16:creationId xmlns:a16="http://schemas.microsoft.com/office/drawing/2014/main" id="{F2E11BA2-ECFD-5936-E9D8-5DEF2FC646B0}"/>
                </a:ext>
              </a:extLst>
            </p:cNvPr>
            <p:cNvSpPr>
              <a:spLocks/>
            </p:cNvSpPr>
            <p:nvPr/>
          </p:nvSpPr>
          <p:spPr bwMode="gray">
            <a:xfrm>
              <a:off x="1820180"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grpSp>
      <p:grpSp>
        <p:nvGrpSpPr>
          <p:cNvPr id="29" name="Group 28">
            <a:extLst>
              <a:ext uri="{FF2B5EF4-FFF2-40B4-BE49-F238E27FC236}">
                <a16:creationId xmlns:a16="http://schemas.microsoft.com/office/drawing/2014/main" id="{C59E337B-8555-5350-6EDA-96657FA865AE}"/>
              </a:ext>
            </a:extLst>
          </p:cNvPr>
          <p:cNvGrpSpPr/>
          <p:nvPr/>
        </p:nvGrpSpPr>
        <p:grpSpPr>
          <a:xfrm>
            <a:off x="1861845" y="2880261"/>
            <a:ext cx="648219" cy="108321"/>
            <a:chOff x="989013" y="3011424"/>
            <a:chExt cx="997926" cy="166759"/>
          </a:xfrm>
          <a:solidFill>
            <a:schemeClr val="accent5"/>
          </a:solidFill>
        </p:grpSpPr>
        <p:sp>
          <p:nvSpPr>
            <p:cNvPr id="30" name="Ellipse 13">
              <a:extLst>
                <a:ext uri="{FF2B5EF4-FFF2-40B4-BE49-F238E27FC236}">
                  <a16:creationId xmlns:a16="http://schemas.microsoft.com/office/drawing/2014/main" id="{CD4831AB-4BD8-9021-739B-D92A75AC14D5}"/>
                </a:ext>
              </a:extLst>
            </p:cNvPr>
            <p:cNvSpPr>
              <a:spLocks/>
            </p:cNvSpPr>
            <p:nvPr/>
          </p:nvSpPr>
          <p:spPr bwMode="gray">
            <a:xfrm>
              <a:off x="989013"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31" name="Ellipse 23">
              <a:extLst>
                <a:ext uri="{FF2B5EF4-FFF2-40B4-BE49-F238E27FC236}">
                  <a16:creationId xmlns:a16="http://schemas.microsoft.com/office/drawing/2014/main" id="{1D3DA50E-DB32-CE3C-9C87-7B90C8B20568}"/>
                </a:ext>
              </a:extLst>
            </p:cNvPr>
            <p:cNvSpPr>
              <a:spLocks/>
            </p:cNvSpPr>
            <p:nvPr/>
          </p:nvSpPr>
          <p:spPr bwMode="gray">
            <a:xfrm>
              <a:off x="1196805"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32" name="Ellipse 33">
              <a:extLst>
                <a:ext uri="{FF2B5EF4-FFF2-40B4-BE49-F238E27FC236}">
                  <a16:creationId xmlns:a16="http://schemas.microsoft.com/office/drawing/2014/main" id="{13BAF5D9-D057-98D1-6C88-A94387EA3685}"/>
                </a:ext>
              </a:extLst>
            </p:cNvPr>
            <p:cNvSpPr>
              <a:spLocks/>
            </p:cNvSpPr>
            <p:nvPr/>
          </p:nvSpPr>
          <p:spPr bwMode="gray">
            <a:xfrm>
              <a:off x="1404597"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33" name="Ellipse 43">
              <a:extLst>
                <a:ext uri="{FF2B5EF4-FFF2-40B4-BE49-F238E27FC236}">
                  <a16:creationId xmlns:a16="http://schemas.microsoft.com/office/drawing/2014/main" id="{4C59588F-0B61-99D1-37B6-9B60534BE836}"/>
                </a:ext>
              </a:extLst>
            </p:cNvPr>
            <p:cNvSpPr>
              <a:spLocks/>
            </p:cNvSpPr>
            <p:nvPr/>
          </p:nvSpPr>
          <p:spPr bwMode="gray">
            <a:xfrm>
              <a:off x="1612388" y="3011424"/>
              <a:ext cx="166759" cy="166759"/>
            </a:xfrm>
            <a:prstGeom prst="ellipse">
              <a:avLst/>
            </a:prstGeom>
            <a:solidFill>
              <a:schemeClr val="bg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34" name="Ellipse 53">
              <a:extLst>
                <a:ext uri="{FF2B5EF4-FFF2-40B4-BE49-F238E27FC236}">
                  <a16:creationId xmlns:a16="http://schemas.microsoft.com/office/drawing/2014/main" id="{A37ABA16-1182-8B23-7B16-67D56D79609A}"/>
                </a:ext>
              </a:extLst>
            </p:cNvPr>
            <p:cNvSpPr>
              <a:spLocks/>
            </p:cNvSpPr>
            <p:nvPr/>
          </p:nvSpPr>
          <p:spPr bwMode="gray">
            <a:xfrm>
              <a:off x="1820180" y="3011424"/>
              <a:ext cx="166759" cy="166759"/>
            </a:xfrm>
            <a:prstGeom prst="ellipse">
              <a:avLst/>
            </a:prstGeom>
            <a:solidFill>
              <a:schemeClr val="bg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grpSp>
      <p:grpSp>
        <p:nvGrpSpPr>
          <p:cNvPr id="35" name="Group 34">
            <a:extLst>
              <a:ext uri="{FF2B5EF4-FFF2-40B4-BE49-F238E27FC236}">
                <a16:creationId xmlns:a16="http://schemas.microsoft.com/office/drawing/2014/main" id="{66303B90-B283-2206-96DE-E3EE85A8F1A7}"/>
              </a:ext>
            </a:extLst>
          </p:cNvPr>
          <p:cNvGrpSpPr/>
          <p:nvPr/>
        </p:nvGrpSpPr>
        <p:grpSpPr>
          <a:xfrm>
            <a:off x="1861845" y="3506312"/>
            <a:ext cx="648219" cy="108321"/>
            <a:chOff x="989013" y="3011424"/>
            <a:chExt cx="997926" cy="166759"/>
          </a:xfrm>
          <a:solidFill>
            <a:schemeClr val="accent5"/>
          </a:solidFill>
        </p:grpSpPr>
        <p:sp>
          <p:nvSpPr>
            <p:cNvPr id="36" name="Ellipse 13">
              <a:extLst>
                <a:ext uri="{FF2B5EF4-FFF2-40B4-BE49-F238E27FC236}">
                  <a16:creationId xmlns:a16="http://schemas.microsoft.com/office/drawing/2014/main" id="{03F32486-B104-2897-92F4-F6FD68673278}"/>
                </a:ext>
              </a:extLst>
            </p:cNvPr>
            <p:cNvSpPr>
              <a:spLocks/>
            </p:cNvSpPr>
            <p:nvPr/>
          </p:nvSpPr>
          <p:spPr bwMode="gray">
            <a:xfrm>
              <a:off x="989013"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37" name="Ellipse 23">
              <a:extLst>
                <a:ext uri="{FF2B5EF4-FFF2-40B4-BE49-F238E27FC236}">
                  <a16:creationId xmlns:a16="http://schemas.microsoft.com/office/drawing/2014/main" id="{5F6132C1-173C-EBE2-B64B-9107FBFB13DB}"/>
                </a:ext>
              </a:extLst>
            </p:cNvPr>
            <p:cNvSpPr>
              <a:spLocks/>
            </p:cNvSpPr>
            <p:nvPr/>
          </p:nvSpPr>
          <p:spPr bwMode="gray">
            <a:xfrm>
              <a:off x="1196805"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38" name="Ellipse 33">
              <a:extLst>
                <a:ext uri="{FF2B5EF4-FFF2-40B4-BE49-F238E27FC236}">
                  <a16:creationId xmlns:a16="http://schemas.microsoft.com/office/drawing/2014/main" id="{7602BE88-ABD6-AFE1-D2F3-26EA150C6C6F}"/>
                </a:ext>
              </a:extLst>
            </p:cNvPr>
            <p:cNvSpPr>
              <a:spLocks/>
            </p:cNvSpPr>
            <p:nvPr/>
          </p:nvSpPr>
          <p:spPr bwMode="gray">
            <a:xfrm>
              <a:off x="1404597"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39" name="Ellipse 43">
              <a:extLst>
                <a:ext uri="{FF2B5EF4-FFF2-40B4-BE49-F238E27FC236}">
                  <a16:creationId xmlns:a16="http://schemas.microsoft.com/office/drawing/2014/main" id="{BB12CC48-259C-626F-0E58-164F6F3174D8}"/>
                </a:ext>
              </a:extLst>
            </p:cNvPr>
            <p:cNvSpPr>
              <a:spLocks/>
            </p:cNvSpPr>
            <p:nvPr/>
          </p:nvSpPr>
          <p:spPr bwMode="gray">
            <a:xfrm>
              <a:off x="1612388" y="3011424"/>
              <a:ext cx="166759" cy="166759"/>
            </a:xfrm>
            <a:prstGeom prst="ellipse">
              <a:avLst/>
            </a:prstGeom>
            <a:solidFill>
              <a:schemeClr val="bg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40" name="Ellipse 53">
              <a:extLst>
                <a:ext uri="{FF2B5EF4-FFF2-40B4-BE49-F238E27FC236}">
                  <a16:creationId xmlns:a16="http://schemas.microsoft.com/office/drawing/2014/main" id="{2209FC52-027B-10BB-36CE-67795E83D220}"/>
                </a:ext>
              </a:extLst>
            </p:cNvPr>
            <p:cNvSpPr>
              <a:spLocks/>
            </p:cNvSpPr>
            <p:nvPr/>
          </p:nvSpPr>
          <p:spPr bwMode="gray">
            <a:xfrm>
              <a:off x="1820180" y="3011424"/>
              <a:ext cx="166759" cy="166759"/>
            </a:xfrm>
            <a:prstGeom prst="ellipse">
              <a:avLst/>
            </a:prstGeom>
            <a:solidFill>
              <a:schemeClr val="bg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grpSp>
      <p:grpSp>
        <p:nvGrpSpPr>
          <p:cNvPr id="41" name="Group 40">
            <a:extLst>
              <a:ext uri="{FF2B5EF4-FFF2-40B4-BE49-F238E27FC236}">
                <a16:creationId xmlns:a16="http://schemas.microsoft.com/office/drawing/2014/main" id="{6510D1A5-0EA2-3E97-40C8-FD5BE857EEEB}"/>
              </a:ext>
            </a:extLst>
          </p:cNvPr>
          <p:cNvGrpSpPr/>
          <p:nvPr/>
        </p:nvGrpSpPr>
        <p:grpSpPr>
          <a:xfrm>
            <a:off x="1861845" y="4127449"/>
            <a:ext cx="648219" cy="108321"/>
            <a:chOff x="989013" y="3011424"/>
            <a:chExt cx="997926" cy="166759"/>
          </a:xfrm>
          <a:solidFill>
            <a:schemeClr val="accent5"/>
          </a:solidFill>
        </p:grpSpPr>
        <p:sp>
          <p:nvSpPr>
            <p:cNvPr id="42" name="Ellipse 13">
              <a:extLst>
                <a:ext uri="{FF2B5EF4-FFF2-40B4-BE49-F238E27FC236}">
                  <a16:creationId xmlns:a16="http://schemas.microsoft.com/office/drawing/2014/main" id="{62F7B83D-93CF-5358-7E28-1FC124156002}"/>
                </a:ext>
              </a:extLst>
            </p:cNvPr>
            <p:cNvSpPr>
              <a:spLocks/>
            </p:cNvSpPr>
            <p:nvPr/>
          </p:nvSpPr>
          <p:spPr bwMode="gray">
            <a:xfrm>
              <a:off x="989013"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43" name="Ellipse 23">
              <a:extLst>
                <a:ext uri="{FF2B5EF4-FFF2-40B4-BE49-F238E27FC236}">
                  <a16:creationId xmlns:a16="http://schemas.microsoft.com/office/drawing/2014/main" id="{2C466590-ECA0-8612-2E57-BB5E4329711D}"/>
                </a:ext>
              </a:extLst>
            </p:cNvPr>
            <p:cNvSpPr>
              <a:spLocks/>
            </p:cNvSpPr>
            <p:nvPr/>
          </p:nvSpPr>
          <p:spPr bwMode="gray">
            <a:xfrm>
              <a:off x="1196805"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44" name="Ellipse 33">
              <a:extLst>
                <a:ext uri="{FF2B5EF4-FFF2-40B4-BE49-F238E27FC236}">
                  <a16:creationId xmlns:a16="http://schemas.microsoft.com/office/drawing/2014/main" id="{DB2A38D9-17C1-C35B-EB9A-D8C9E5D004BC}"/>
                </a:ext>
              </a:extLst>
            </p:cNvPr>
            <p:cNvSpPr>
              <a:spLocks/>
            </p:cNvSpPr>
            <p:nvPr/>
          </p:nvSpPr>
          <p:spPr bwMode="gray">
            <a:xfrm>
              <a:off x="1404597"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45" name="Ellipse 43">
              <a:extLst>
                <a:ext uri="{FF2B5EF4-FFF2-40B4-BE49-F238E27FC236}">
                  <a16:creationId xmlns:a16="http://schemas.microsoft.com/office/drawing/2014/main" id="{29BD1E6D-1F45-85B9-F15C-74F53EBEA7CF}"/>
                </a:ext>
              </a:extLst>
            </p:cNvPr>
            <p:cNvSpPr>
              <a:spLocks/>
            </p:cNvSpPr>
            <p:nvPr/>
          </p:nvSpPr>
          <p:spPr bwMode="gray">
            <a:xfrm>
              <a:off x="1612388"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46" name="Ellipse 53">
              <a:extLst>
                <a:ext uri="{FF2B5EF4-FFF2-40B4-BE49-F238E27FC236}">
                  <a16:creationId xmlns:a16="http://schemas.microsoft.com/office/drawing/2014/main" id="{160379DC-135C-B77D-5905-4A3F8455362D}"/>
                </a:ext>
              </a:extLst>
            </p:cNvPr>
            <p:cNvSpPr>
              <a:spLocks/>
            </p:cNvSpPr>
            <p:nvPr/>
          </p:nvSpPr>
          <p:spPr bwMode="gray">
            <a:xfrm>
              <a:off x="1820180"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grpSp>
      <p:grpSp>
        <p:nvGrpSpPr>
          <p:cNvPr id="47" name="Group 46">
            <a:extLst>
              <a:ext uri="{FF2B5EF4-FFF2-40B4-BE49-F238E27FC236}">
                <a16:creationId xmlns:a16="http://schemas.microsoft.com/office/drawing/2014/main" id="{C2782394-DCCC-6ACD-4FA0-A516DBDAF54D}"/>
              </a:ext>
            </a:extLst>
          </p:cNvPr>
          <p:cNvGrpSpPr/>
          <p:nvPr/>
        </p:nvGrpSpPr>
        <p:grpSpPr>
          <a:xfrm>
            <a:off x="1861845" y="4752184"/>
            <a:ext cx="648219" cy="108321"/>
            <a:chOff x="989013" y="3011424"/>
            <a:chExt cx="997926" cy="166759"/>
          </a:xfrm>
          <a:solidFill>
            <a:schemeClr val="accent5"/>
          </a:solidFill>
        </p:grpSpPr>
        <p:sp>
          <p:nvSpPr>
            <p:cNvPr id="48" name="Ellipse 13">
              <a:extLst>
                <a:ext uri="{FF2B5EF4-FFF2-40B4-BE49-F238E27FC236}">
                  <a16:creationId xmlns:a16="http://schemas.microsoft.com/office/drawing/2014/main" id="{3FED32F6-39C0-E2C4-09FA-C06688248CB4}"/>
                </a:ext>
              </a:extLst>
            </p:cNvPr>
            <p:cNvSpPr>
              <a:spLocks/>
            </p:cNvSpPr>
            <p:nvPr/>
          </p:nvSpPr>
          <p:spPr bwMode="gray">
            <a:xfrm>
              <a:off x="989013"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49" name="Ellipse 23">
              <a:extLst>
                <a:ext uri="{FF2B5EF4-FFF2-40B4-BE49-F238E27FC236}">
                  <a16:creationId xmlns:a16="http://schemas.microsoft.com/office/drawing/2014/main" id="{74907DFC-2783-0DE6-262D-F180203F421A}"/>
                </a:ext>
              </a:extLst>
            </p:cNvPr>
            <p:cNvSpPr>
              <a:spLocks/>
            </p:cNvSpPr>
            <p:nvPr/>
          </p:nvSpPr>
          <p:spPr bwMode="gray">
            <a:xfrm>
              <a:off x="1196805"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50" name="Ellipse 33">
              <a:extLst>
                <a:ext uri="{FF2B5EF4-FFF2-40B4-BE49-F238E27FC236}">
                  <a16:creationId xmlns:a16="http://schemas.microsoft.com/office/drawing/2014/main" id="{852F7466-5556-2392-6E8B-F17978FC2F1E}"/>
                </a:ext>
              </a:extLst>
            </p:cNvPr>
            <p:cNvSpPr>
              <a:spLocks/>
            </p:cNvSpPr>
            <p:nvPr/>
          </p:nvSpPr>
          <p:spPr bwMode="gray">
            <a:xfrm>
              <a:off x="1404597"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51" name="Ellipse 43">
              <a:extLst>
                <a:ext uri="{FF2B5EF4-FFF2-40B4-BE49-F238E27FC236}">
                  <a16:creationId xmlns:a16="http://schemas.microsoft.com/office/drawing/2014/main" id="{520E2E8A-5D4B-4605-6E9E-4C043A54FC6A}"/>
                </a:ext>
              </a:extLst>
            </p:cNvPr>
            <p:cNvSpPr>
              <a:spLocks/>
            </p:cNvSpPr>
            <p:nvPr/>
          </p:nvSpPr>
          <p:spPr bwMode="gray">
            <a:xfrm>
              <a:off x="1612388" y="3011424"/>
              <a:ext cx="166759" cy="166759"/>
            </a:xfrm>
            <a:prstGeom prst="ellipse">
              <a:avLst/>
            </a:prstGeom>
            <a:solidFill>
              <a:schemeClr val="bg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52" name="Ellipse 53">
              <a:extLst>
                <a:ext uri="{FF2B5EF4-FFF2-40B4-BE49-F238E27FC236}">
                  <a16:creationId xmlns:a16="http://schemas.microsoft.com/office/drawing/2014/main" id="{DF674FBA-A42F-75D3-3B7A-26AB4F0A4FD6}"/>
                </a:ext>
              </a:extLst>
            </p:cNvPr>
            <p:cNvSpPr>
              <a:spLocks/>
            </p:cNvSpPr>
            <p:nvPr/>
          </p:nvSpPr>
          <p:spPr bwMode="gray">
            <a:xfrm>
              <a:off x="1820180" y="3011424"/>
              <a:ext cx="166759" cy="166759"/>
            </a:xfrm>
            <a:prstGeom prst="ellipse">
              <a:avLst/>
            </a:prstGeom>
            <a:solidFill>
              <a:schemeClr val="bg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grpSp>
      <p:grpSp>
        <p:nvGrpSpPr>
          <p:cNvPr id="53" name="Group 52">
            <a:extLst>
              <a:ext uri="{FF2B5EF4-FFF2-40B4-BE49-F238E27FC236}">
                <a16:creationId xmlns:a16="http://schemas.microsoft.com/office/drawing/2014/main" id="{D4679A5E-01DD-50F6-782D-D4844D800A50}"/>
              </a:ext>
            </a:extLst>
          </p:cNvPr>
          <p:cNvGrpSpPr/>
          <p:nvPr/>
        </p:nvGrpSpPr>
        <p:grpSpPr>
          <a:xfrm>
            <a:off x="1861845" y="5394380"/>
            <a:ext cx="648219" cy="108321"/>
            <a:chOff x="989013" y="3011424"/>
            <a:chExt cx="997926" cy="166759"/>
          </a:xfrm>
          <a:solidFill>
            <a:schemeClr val="accent5"/>
          </a:solidFill>
        </p:grpSpPr>
        <p:sp>
          <p:nvSpPr>
            <p:cNvPr id="54" name="Ellipse 13">
              <a:extLst>
                <a:ext uri="{FF2B5EF4-FFF2-40B4-BE49-F238E27FC236}">
                  <a16:creationId xmlns:a16="http://schemas.microsoft.com/office/drawing/2014/main" id="{958E5B90-E665-0B4D-56E0-9B495A1120CB}"/>
                </a:ext>
              </a:extLst>
            </p:cNvPr>
            <p:cNvSpPr>
              <a:spLocks/>
            </p:cNvSpPr>
            <p:nvPr/>
          </p:nvSpPr>
          <p:spPr bwMode="gray">
            <a:xfrm>
              <a:off x="989013"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55" name="Ellipse 23">
              <a:extLst>
                <a:ext uri="{FF2B5EF4-FFF2-40B4-BE49-F238E27FC236}">
                  <a16:creationId xmlns:a16="http://schemas.microsoft.com/office/drawing/2014/main" id="{BDDAE1C0-13ED-DF5C-78D9-75ADE5D7F41E}"/>
                </a:ext>
              </a:extLst>
            </p:cNvPr>
            <p:cNvSpPr>
              <a:spLocks/>
            </p:cNvSpPr>
            <p:nvPr/>
          </p:nvSpPr>
          <p:spPr bwMode="gray">
            <a:xfrm>
              <a:off x="1196805"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56" name="Ellipse 33">
              <a:extLst>
                <a:ext uri="{FF2B5EF4-FFF2-40B4-BE49-F238E27FC236}">
                  <a16:creationId xmlns:a16="http://schemas.microsoft.com/office/drawing/2014/main" id="{1854349F-C8CD-2CCB-9CF6-3671F46BAF1C}"/>
                </a:ext>
              </a:extLst>
            </p:cNvPr>
            <p:cNvSpPr>
              <a:spLocks/>
            </p:cNvSpPr>
            <p:nvPr/>
          </p:nvSpPr>
          <p:spPr bwMode="gray">
            <a:xfrm>
              <a:off x="1404597"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57" name="Ellipse 43">
              <a:extLst>
                <a:ext uri="{FF2B5EF4-FFF2-40B4-BE49-F238E27FC236}">
                  <a16:creationId xmlns:a16="http://schemas.microsoft.com/office/drawing/2014/main" id="{B0DBFCCD-51A0-802F-26CC-02AC38DB1495}"/>
                </a:ext>
              </a:extLst>
            </p:cNvPr>
            <p:cNvSpPr>
              <a:spLocks/>
            </p:cNvSpPr>
            <p:nvPr/>
          </p:nvSpPr>
          <p:spPr bwMode="gray">
            <a:xfrm>
              <a:off x="1612388" y="3011424"/>
              <a:ext cx="166759" cy="166759"/>
            </a:xfrm>
            <a:prstGeom prst="ellipse">
              <a:avLst/>
            </a:prstGeom>
            <a:solidFill>
              <a:schemeClr val="accent5"/>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58" name="Ellipse 53">
              <a:extLst>
                <a:ext uri="{FF2B5EF4-FFF2-40B4-BE49-F238E27FC236}">
                  <a16:creationId xmlns:a16="http://schemas.microsoft.com/office/drawing/2014/main" id="{2A7EE654-6568-E2EF-45D4-323FC8F2CF8C}"/>
                </a:ext>
              </a:extLst>
            </p:cNvPr>
            <p:cNvSpPr>
              <a:spLocks/>
            </p:cNvSpPr>
            <p:nvPr/>
          </p:nvSpPr>
          <p:spPr bwMode="gray">
            <a:xfrm>
              <a:off x="1820180" y="3011424"/>
              <a:ext cx="166759" cy="166759"/>
            </a:xfrm>
            <a:prstGeom prst="ellipse">
              <a:avLst/>
            </a:prstGeom>
            <a:solidFill>
              <a:schemeClr val="bg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grpSp>
      <p:grpSp>
        <p:nvGrpSpPr>
          <p:cNvPr id="59" name="Group 58">
            <a:extLst>
              <a:ext uri="{FF2B5EF4-FFF2-40B4-BE49-F238E27FC236}">
                <a16:creationId xmlns:a16="http://schemas.microsoft.com/office/drawing/2014/main" id="{7948B119-E0D5-3803-B0F8-24554153E7CC}"/>
              </a:ext>
            </a:extLst>
          </p:cNvPr>
          <p:cNvGrpSpPr/>
          <p:nvPr/>
        </p:nvGrpSpPr>
        <p:grpSpPr>
          <a:xfrm>
            <a:off x="4217118" y="2316191"/>
            <a:ext cx="648219" cy="108321"/>
            <a:chOff x="989013" y="3011424"/>
            <a:chExt cx="997926" cy="166759"/>
          </a:xfrm>
          <a:solidFill>
            <a:schemeClr val="accent5"/>
          </a:solidFill>
        </p:grpSpPr>
        <p:sp>
          <p:nvSpPr>
            <p:cNvPr id="60" name="Ellipse 13">
              <a:extLst>
                <a:ext uri="{FF2B5EF4-FFF2-40B4-BE49-F238E27FC236}">
                  <a16:creationId xmlns:a16="http://schemas.microsoft.com/office/drawing/2014/main" id="{F45D828B-17A2-EE8D-E849-1F535B4C191D}"/>
                </a:ext>
              </a:extLst>
            </p:cNvPr>
            <p:cNvSpPr>
              <a:spLocks/>
            </p:cNvSpPr>
            <p:nvPr/>
          </p:nvSpPr>
          <p:spPr bwMode="gray">
            <a:xfrm>
              <a:off x="989013"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61" name="Ellipse 23">
              <a:extLst>
                <a:ext uri="{FF2B5EF4-FFF2-40B4-BE49-F238E27FC236}">
                  <a16:creationId xmlns:a16="http://schemas.microsoft.com/office/drawing/2014/main" id="{04A3A085-698B-CCCF-F4CA-BA6AD638694D}"/>
                </a:ext>
              </a:extLst>
            </p:cNvPr>
            <p:cNvSpPr>
              <a:spLocks/>
            </p:cNvSpPr>
            <p:nvPr/>
          </p:nvSpPr>
          <p:spPr bwMode="gray">
            <a:xfrm>
              <a:off x="1196805"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62" name="Ellipse 33">
              <a:extLst>
                <a:ext uri="{FF2B5EF4-FFF2-40B4-BE49-F238E27FC236}">
                  <a16:creationId xmlns:a16="http://schemas.microsoft.com/office/drawing/2014/main" id="{C092EAA7-07EC-4DE6-C8B4-C30BA68062E2}"/>
                </a:ext>
              </a:extLst>
            </p:cNvPr>
            <p:cNvSpPr>
              <a:spLocks/>
            </p:cNvSpPr>
            <p:nvPr/>
          </p:nvSpPr>
          <p:spPr bwMode="gray">
            <a:xfrm>
              <a:off x="1404597"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63" name="Ellipse 43">
              <a:extLst>
                <a:ext uri="{FF2B5EF4-FFF2-40B4-BE49-F238E27FC236}">
                  <a16:creationId xmlns:a16="http://schemas.microsoft.com/office/drawing/2014/main" id="{E7B60428-1F60-A4C5-2349-E7184F0E231B}"/>
                </a:ext>
              </a:extLst>
            </p:cNvPr>
            <p:cNvSpPr>
              <a:spLocks/>
            </p:cNvSpPr>
            <p:nvPr/>
          </p:nvSpPr>
          <p:spPr bwMode="gray">
            <a:xfrm>
              <a:off x="1612388"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64" name="Ellipse 53">
              <a:extLst>
                <a:ext uri="{FF2B5EF4-FFF2-40B4-BE49-F238E27FC236}">
                  <a16:creationId xmlns:a16="http://schemas.microsoft.com/office/drawing/2014/main" id="{7180FF2C-3070-C67F-7C87-10606301B95D}"/>
                </a:ext>
              </a:extLst>
            </p:cNvPr>
            <p:cNvSpPr>
              <a:spLocks/>
            </p:cNvSpPr>
            <p:nvPr/>
          </p:nvSpPr>
          <p:spPr bwMode="gray">
            <a:xfrm>
              <a:off x="1820180"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grpSp>
      <p:grpSp>
        <p:nvGrpSpPr>
          <p:cNvPr id="65" name="Group 64">
            <a:extLst>
              <a:ext uri="{FF2B5EF4-FFF2-40B4-BE49-F238E27FC236}">
                <a16:creationId xmlns:a16="http://schemas.microsoft.com/office/drawing/2014/main" id="{E33D6E96-F6D7-D7CB-68D6-0BF3255050BC}"/>
              </a:ext>
            </a:extLst>
          </p:cNvPr>
          <p:cNvGrpSpPr/>
          <p:nvPr/>
        </p:nvGrpSpPr>
        <p:grpSpPr>
          <a:xfrm>
            <a:off x="4217118" y="2880261"/>
            <a:ext cx="648219" cy="108321"/>
            <a:chOff x="989013" y="3011424"/>
            <a:chExt cx="997926" cy="166759"/>
          </a:xfrm>
          <a:solidFill>
            <a:schemeClr val="accent5"/>
          </a:solidFill>
        </p:grpSpPr>
        <p:sp>
          <p:nvSpPr>
            <p:cNvPr id="66" name="Ellipse 13">
              <a:extLst>
                <a:ext uri="{FF2B5EF4-FFF2-40B4-BE49-F238E27FC236}">
                  <a16:creationId xmlns:a16="http://schemas.microsoft.com/office/drawing/2014/main" id="{D6FDCF5A-F97F-3ACA-DE19-0005082BDD85}"/>
                </a:ext>
              </a:extLst>
            </p:cNvPr>
            <p:cNvSpPr>
              <a:spLocks/>
            </p:cNvSpPr>
            <p:nvPr/>
          </p:nvSpPr>
          <p:spPr bwMode="gray">
            <a:xfrm>
              <a:off x="989013"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67" name="Ellipse 23">
              <a:extLst>
                <a:ext uri="{FF2B5EF4-FFF2-40B4-BE49-F238E27FC236}">
                  <a16:creationId xmlns:a16="http://schemas.microsoft.com/office/drawing/2014/main" id="{92B727D9-BD55-3CD6-469C-CB562D22BA9C}"/>
                </a:ext>
              </a:extLst>
            </p:cNvPr>
            <p:cNvSpPr>
              <a:spLocks/>
            </p:cNvSpPr>
            <p:nvPr/>
          </p:nvSpPr>
          <p:spPr bwMode="gray">
            <a:xfrm>
              <a:off x="1196805"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68" name="Ellipse 33">
              <a:extLst>
                <a:ext uri="{FF2B5EF4-FFF2-40B4-BE49-F238E27FC236}">
                  <a16:creationId xmlns:a16="http://schemas.microsoft.com/office/drawing/2014/main" id="{2064E0E2-434F-6F03-1242-4ADF41231FBE}"/>
                </a:ext>
              </a:extLst>
            </p:cNvPr>
            <p:cNvSpPr>
              <a:spLocks/>
            </p:cNvSpPr>
            <p:nvPr/>
          </p:nvSpPr>
          <p:spPr bwMode="gray">
            <a:xfrm>
              <a:off x="1404597"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69" name="Ellipse 43">
              <a:extLst>
                <a:ext uri="{FF2B5EF4-FFF2-40B4-BE49-F238E27FC236}">
                  <a16:creationId xmlns:a16="http://schemas.microsoft.com/office/drawing/2014/main" id="{1828C877-6D92-AE60-F076-2B5053FD9918}"/>
                </a:ext>
              </a:extLst>
            </p:cNvPr>
            <p:cNvSpPr>
              <a:spLocks/>
            </p:cNvSpPr>
            <p:nvPr/>
          </p:nvSpPr>
          <p:spPr bwMode="gray">
            <a:xfrm>
              <a:off x="1612388"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70" name="Ellipse 53">
              <a:extLst>
                <a:ext uri="{FF2B5EF4-FFF2-40B4-BE49-F238E27FC236}">
                  <a16:creationId xmlns:a16="http://schemas.microsoft.com/office/drawing/2014/main" id="{848C0307-CA40-98ED-FAA1-F18D3F1ABA5E}"/>
                </a:ext>
              </a:extLst>
            </p:cNvPr>
            <p:cNvSpPr>
              <a:spLocks/>
            </p:cNvSpPr>
            <p:nvPr/>
          </p:nvSpPr>
          <p:spPr bwMode="gray">
            <a:xfrm>
              <a:off x="1820180"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grpSp>
      <p:grpSp>
        <p:nvGrpSpPr>
          <p:cNvPr id="71" name="Group 70">
            <a:extLst>
              <a:ext uri="{FF2B5EF4-FFF2-40B4-BE49-F238E27FC236}">
                <a16:creationId xmlns:a16="http://schemas.microsoft.com/office/drawing/2014/main" id="{21E46BA9-8483-6E3E-CA22-69B8DB3BC80F}"/>
              </a:ext>
            </a:extLst>
          </p:cNvPr>
          <p:cNvGrpSpPr/>
          <p:nvPr/>
        </p:nvGrpSpPr>
        <p:grpSpPr>
          <a:xfrm>
            <a:off x="4217118" y="3506312"/>
            <a:ext cx="648219" cy="108321"/>
            <a:chOff x="989013" y="3011424"/>
            <a:chExt cx="997926" cy="166759"/>
          </a:xfrm>
          <a:solidFill>
            <a:schemeClr val="accent5"/>
          </a:solidFill>
        </p:grpSpPr>
        <p:sp>
          <p:nvSpPr>
            <p:cNvPr id="72" name="Ellipse 13">
              <a:extLst>
                <a:ext uri="{FF2B5EF4-FFF2-40B4-BE49-F238E27FC236}">
                  <a16:creationId xmlns:a16="http://schemas.microsoft.com/office/drawing/2014/main" id="{014BC884-7C45-4543-830B-19D5BA848606}"/>
                </a:ext>
              </a:extLst>
            </p:cNvPr>
            <p:cNvSpPr>
              <a:spLocks/>
            </p:cNvSpPr>
            <p:nvPr/>
          </p:nvSpPr>
          <p:spPr bwMode="gray">
            <a:xfrm>
              <a:off x="989013"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73" name="Ellipse 23">
              <a:extLst>
                <a:ext uri="{FF2B5EF4-FFF2-40B4-BE49-F238E27FC236}">
                  <a16:creationId xmlns:a16="http://schemas.microsoft.com/office/drawing/2014/main" id="{1C965F8A-EF59-40A8-474A-3A1D8023B3BD}"/>
                </a:ext>
              </a:extLst>
            </p:cNvPr>
            <p:cNvSpPr>
              <a:spLocks/>
            </p:cNvSpPr>
            <p:nvPr/>
          </p:nvSpPr>
          <p:spPr bwMode="gray">
            <a:xfrm>
              <a:off x="1196805"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74" name="Ellipse 33">
              <a:extLst>
                <a:ext uri="{FF2B5EF4-FFF2-40B4-BE49-F238E27FC236}">
                  <a16:creationId xmlns:a16="http://schemas.microsoft.com/office/drawing/2014/main" id="{54A632C1-975F-125F-0540-F16AA3846134}"/>
                </a:ext>
              </a:extLst>
            </p:cNvPr>
            <p:cNvSpPr>
              <a:spLocks/>
            </p:cNvSpPr>
            <p:nvPr/>
          </p:nvSpPr>
          <p:spPr bwMode="gray">
            <a:xfrm>
              <a:off x="1404597"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75" name="Ellipse 43">
              <a:extLst>
                <a:ext uri="{FF2B5EF4-FFF2-40B4-BE49-F238E27FC236}">
                  <a16:creationId xmlns:a16="http://schemas.microsoft.com/office/drawing/2014/main" id="{A644E960-E097-C388-1E6F-52A5B71828FD}"/>
                </a:ext>
              </a:extLst>
            </p:cNvPr>
            <p:cNvSpPr>
              <a:spLocks/>
            </p:cNvSpPr>
            <p:nvPr/>
          </p:nvSpPr>
          <p:spPr bwMode="gray">
            <a:xfrm>
              <a:off x="1612388" y="3011424"/>
              <a:ext cx="166759" cy="166759"/>
            </a:xfrm>
            <a:prstGeom prst="ellipse">
              <a:avLst/>
            </a:prstGeom>
            <a:solidFill>
              <a:schemeClr val="accent5"/>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76" name="Ellipse 53">
              <a:extLst>
                <a:ext uri="{FF2B5EF4-FFF2-40B4-BE49-F238E27FC236}">
                  <a16:creationId xmlns:a16="http://schemas.microsoft.com/office/drawing/2014/main" id="{75B7F2B7-AE0B-99B3-754D-55EEA9E63A5B}"/>
                </a:ext>
              </a:extLst>
            </p:cNvPr>
            <p:cNvSpPr>
              <a:spLocks/>
            </p:cNvSpPr>
            <p:nvPr/>
          </p:nvSpPr>
          <p:spPr bwMode="gray">
            <a:xfrm>
              <a:off x="1820180" y="3011424"/>
              <a:ext cx="166759" cy="166759"/>
            </a:xfrm>
            <a:prstGeom prst="ellipse">
              <a:avLst/>
            </a:prstGeom>
            <a:solidFill>
              <a:schemeClr val="bg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grpSp>
      <p:grpSp>
        <p:nvGrpSpPr>
          <p:cNvPr id="77" name="Group 76">
            <a:extLst>
              <a:ext uri="{FF2B5EF4-FFF2-40B4-BE49-F238E27FC236}">
                <a16:creationId xmlns:a16="http://schemas.microsoft.com/office/drawing/2014/main" id="{2B679249-894E-18B3-071E-B0F96A7E61AD}"/>
              </a:ext>
            </a:extLst>
          </p:cNvPr>
          <p:cNvGrpSpPr/>
          <p:nvPr/>
        </p:nvGrpSpPr>
        <p:grpSpPr>
          <a:xfrm>
            <a:off x="4217118" y="4127449"/>
            <a:ext cx="648219" cy="108321"/>
            <a:chOff x="989013" y="3011424"/>
            <a:chExt cx="997926" cy="166759"/>
          </a:xfrm>
          <a:solidFill>
            <a:schemeClr val="accent5"/>
          </a:solidFill>
        </p:grpSpPr>
        <p:sp>
          <p:nvSpPr>
            <p:cNvPr id="78" name="Ellipse 13">
              <a:extLst>
                <a:ext uri="{FF2B5EF4-FFF2-40B4-BE49-F238E27FC236}">
                  <a16:creationId xmlns:a16="http://schemas.microsoft.com/office/drawing/2014/main" id="{A6D0B50F-1B31-7C45-A0A4-AA3B9D4A3AEF}"/>
                </a:ext>
              </a:extLst>
            </p:cNvPr>
            <p:cNvSpPr>
              <a:spLocks/>
            </p:cNvSpPr>
            <p:nvPr/>
          </p:nvSpPr>
          <p:spPr bwMode="gray">
            <a:xfrm>
              <a:off x="989013"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79" name="Ellipse 23">
              <a:extLst>
                <a:ext uri="{FF2B5EF4-FFF2-40B4-BE49-F238E27FC236}">
                  <a16:creationId xmlns:a16="http://schemas.microsoft.com/office/drawing/2014/main" id="{EC4C8838-0D1C-A441-34FA-3E77A243CF4F}"/>
                </a:ext>
              </a:extLst>
            </p:cNvPr>
            <p:cNvSpPr>
              <a:spLocks/>
            </p:cNvSpPr>
            <p:nvPr/>
          </p:nvSpPr>
          <p:spPr bwMode="gray">
            <a:xfrm>
              <a:off x="1196805"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80" name="Ellipse 33">
              <a:extLst>
                <a:ext uri="{FF2B5EF4-FFF2-40B4-BE49-F238E27FC236}">
                  <a16:creationId xmlns:a16="http://schemas.microsoft.com/office/drawing/2014/main" id="{044B15DE-D1FB-18A3-E97F-F41C83A6EF8B}"/>
                </a:ext>
              </a:extLst>
            </p:cNvPr>
            <p:cNvSpPr>
              <a:spLocks/>
            </p:cNvSpPr>
            <p:nvPr/>
          </p:nvSpPr>
          <p:spPr bwMode="gray">
            <a:xfrm>
              <a:off x="1404597"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81" name="Ellipse 43">
              <a:extLst>
                <a:ext uri="{FF2B5EF4-FFF2-40B4-BE49-F238E27FC236}">
                  <a16:creationId xmlns:a16="http://schemas.microsoft.com/office/drawing/2014/main" id="{17046D98-FFDC-E762-BDC0-7C60641250A1}"/>
                </a:ext>
              </a:extLst>
            </p:cNvPr>
            <p:cNvSpPr>
              <a:spLocks/>
            </p:cNvSpPr>
            <p:nvPr/>
          </p:nvSpPr>
          <p:spPr bwMode="gray">
            <a:xfrm>
              <a:off x="1612388"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82" name="Ellipse 53">
              <a:extLst>
                <a:ext uri="{FF2B5EF4-FFF2-40B4-BE49-F238E27FC236}">
                  <a16:creationId xmlns:a16="http://schemas.microsoft.com/office/drawing/2014/main" id="{5581A518-6744-D2DE-F94C-CA4B85180964}"/>
                </a:ext>
              </a:extLst>
            </p:cNvPr>
            <p:cNvSpPr>
              <a:spLocks/>
            </p:cNvSpPr>
            <p:nvPr/>
          </p:nvSpPr>
          <p:spPr bwMode="gray">
            <a:xfrm>
              <a:off x="1820180"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grpSp>
      <p:grpSp>
        <p:nvGrpSpPr>
          <p:cNvPr id="83" name="Group 82">
            <a:extLst>
              <a:ext uri="{FF2B5EF4-FFF2-40B4-BE49-F238E27FC236}">
                <a16:creationId xmlns:a16="http://schemas.microsoft.com/office/drawing/2014/main" id="{4D08FF3F-B7F8-01BC-3B13-AE78BD5FC898}"/>
              </a:ext>
            </a:extLst>
          </p:cNvPr>
          <p:cNvGrpSpPr/>
          <p:nvPr/>
        </p:nvGrpSpPr>
        <p:grpSpPr>
          <a:xfrm>
            <a:off x="4217118" y="4752184"/>
            <a:ext cx="648219" cy="108321"/>
            <a:chOff x="989013" y="3011424"/>
            <a:chExt cx="997926" cy="166759"/>
          </a:xfrm>
          <a:solidFill>
            <a:schemeClr val="accent5"/>
          </a:solidFill>
        </p:grpSpPr>
        <p:sp>
          <p:nvSpPr>
            <p:cNvPr id="84" name="Ellipse 13">
              <a:extLst>
                <a:ext uri="{FF2B5EF4-FFF2-40B4-BE49-F238E27FC236}">
                  <a16:creationId xmlns:a16="http://schemas.microsoft.com/office/drawing/2014/main" id="{837F5D36-294C-F004-0EAB-DA3B26462823}"/>
                </a:ext>
              </a:extLst>
            </p:cNvPr>
            <p:cNvSpPr>
              <a:spLocks/>
            </p:cNvSpPr>
            <p:nvPr/>
          </p:nvSpPr>
          <p:spPr bwMode="gray">
            <a:xfrm>
              <a:off x="989013"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85" name="Ellipse 23">
              <a:extLst>
                <a:ext uri="{FF2B5EF4-FFF2-40B4-BE49-F238E27FC236}">
                  <a16:creationId xmlns:a16="http://schemas.microsoft.com/office/drawing/2014/main" id="{DD70CF7F-D86B-10FA-9652-B8C37D43DC4A}"/>
                </a:ext>
              </a:extLst>
            </p:cNvPr>
            <p:cNvSpPr>
              <a:spLocks/>
            </p:cNvSpPr>
            <p:nvPr/>
          </p:nvSpPr>
          <p:spPr bwMode="gray">
            <a:xfrm>
              <a:off x="1196805"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86" name="Ellipse 33">
              <a:extLst>
                <a:ext uri="{FF2B5EF4-FFF2-40B4-BE49-F238E27FC236}">
                  <a16:creationId xmlns:a16="http://schemas.microsoft.com/office/drawing/2014/main" id="{413BEE55-5337-1FBD-08B3-0745A9FDE397}"/>
                </a:ext>
              </a:extLst>
            </p:cNvPr>
            <p:cNvSpPr>
              <a:spLocks/>
            </p:cNvSpPr>
            <p:nvPr/>
          </p:nvSpPr>
          <p:spPr bwMode="gray">
            <a:xfrm>
              <a:off x="1404597"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87" name="Ellipse 43">
              <a:extLst>
                <a:ext uri="{FF2B5EF4-FFF2-40B4-BE49-F238E27FC236}">
                  <a16:creationId xmlns:a16="http://schemas.microsoft.com/office/drawing/2014/main" id="{ECFABEBB-E225-2E39-B927-10F9DA0EF629}"/>
                </a:ext>
              </a:extLst>
            </p:cNvPr>
            <p:cNvSpPr>
              <a:spLocks/>
            </p:cNvSpPr>
            <p:nvPr/>
          </p:nvSpPr>
          <p:spPr bwMode="gray">
            <a:xfrm>
              <a:off x="1612388" y="3011424"/>
              <a:ext cx="166759" cy="166759"/>
            </a:xfrm>
            <a:prstGeom prst="ellipse">
              <a:avLst/>
            </a:prstGeom>
            <a:solidFill>
              <a:schemeClr val="bg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88" name="Ellipse 53">
              <a:extLst>
                <a:ext uri="{FF2B5EF4-FFF2-40B4-BE49-F238E27FC236}">
                  <a16:creationId xmlns:a16="http://schemas.microsoft.com/office/drawing/2014/main" id="{C7F8D33A-5114-3B61-1AA2-C34CDC3A38FA}"/>
                </a:ext>
              </a:extLst>
            </p:cNvPr>
            <p:cNvSpPr>
              <a:spLocks/>
            </p:cNvSpPr>
            <p:nvPr/>
          </p:nvSpPr>
          <p:spPr bwMode="gray">
            <a:xfrm>
              <a:off x="1820180" y="3011424"/>
              <a:ext cx="166759" cy="166759"/>
            </a:xfrm>
            <a:prstGeom prst="ellipse">
              <a:avLst/>
            </a:prstGeom>
            <a:solidFill>
              <a:schemeClr val="bg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grpSp>
      <p:grpSp>
        <p:nvGrpSpPr>
          <p:cNvPr id="89" name="Group 88">
            <a:extLst>
              <a:ext uri="{FF2B5EF4-FFF2-40B4-BE49-F238E27FC236}">
                <a16:creationId xmlns:a16="http://schemas.microsoft.com/office/drawing/2014/main" id="{82B8F3F6-3DB5-DF0B-B099-F7E6304412C0}"/>
              </a:ext>
            </a:extLst>
          </p:cNvPr>
          <p:cNvGrpSpPr/>
          <p:nvPr/>
        </p:nvGrpSpPr>
        <p:grpSpPr>
          <a:xfrm>
            <a:off x="4248291" y="5394380"/>
            <a:ext cx="648219" cy="108321"/>
            <a:chOff x="989013" y="3011424"/>
            <a:chExt cx="997926" cy="166759"/>
          </a:xfrm>
          <a:solidFill>
            <a:schemeClr val="accent5"/>
          </a:solidFill>
        </p:grpSpPr>
        <p:sp>
          <p:nvSpPr>
            <p:cNvPr id="90" name="Ellipse 13">
              <a:extLst>
                <a:ext uri="{FF2B5EF4-FFF2-40B4-BE49-F238E27FC236}">
                  <a16:creationId xmlns:a16="http://schemas.microsoft.com/office/drawing/2014/main" id="{474EB91E-DCED-4A2F-A1DF-3392F98C77B2}"/>
                </a:ext>
              </a:extLst>
            </p:cNvPr>
            <p:cNvSpPr>
              <a:spLocks/>
            </p:cNvSpPr>
            <p:nvPr/>
          </p:nvSpPr>
          <p:spPr bwMode="gray">
            <a:xfrm>
              <a:off x="989013"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91" name="Ellipse 23">
              <a:extLst>
                <a:ext uri="{FF2B5EF4-FFF2-40B4-BE49-F238E27FC236}">
                  <a16:creationId xmlns:a16="http://schemas.microsoft.com/office/drawing/2014/main" id="{CCD5E4A3-BE85-26FE-173B-B6EEA3AD9F10}"/>
                </a:ext>
              </a:extLst>
            </p:cNvPr>
            <p:cNvSpPr>
              <a:spLocks/>
            </p:cNvSpPr>
            <p:nvPr/>
          </p:nvSpPr>
          <p:spPr bwMode="gray">
            <a:xfrm>
              <a:off x="1196805"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92" name="Ellipse 33">
              <a:extLst>
                <a:ext uri="{FF2B5EF4-FFF2-40B4-BE49-F238E27FC236}">
                  <a16:creationId xmlns:a16="http://schemas.microsoft.com/office/drawing/2014/main" id="{4218023E-5893-6149-0F6C-CCDDFA0E9ED8}"/>
                </a:ext>
              </a:extLst>
            </p:cNvPr>
            <p:cNvSpPr>
              <a:spLocks/>
            </p:cNvSpPr>
            <p:nvPr/>
          </p:nvSpPr>
          <p:spPr bwMode="gray">
            <a:xfrm>
              <a:off x="1404597"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93" name="Ellipse 43">
              <a:extLst>
                <a:ext uri="{FF2B5EF4-FFF2-40B4-BE49-F238E27FC236}">
                  <a16:creationId xmlns:a16="http://schemas.microsoft.com/office/drawing/2014/main" id="{38E2CC91-1D4E-30A2-E291-0C7805E149BB}"/>
                </a:ext>
              </a:extLst>
            </p:cNvPr>
            <p:cNvSpPr>
              <a:spLocks/>
            </p:cNvSpPr>
            <p:nvPr/>
          </p:nvSpPr>
          <p:spPr bwMode="gray">
            <a:xfrm>
              <a:off x="1612388" y="3011424"/>
              <a:ext cx="166759" cy="166759"/>
            </a:xfrm>
            <a:prstGeom prst="ellipse">
              <a:avLst/>
            </a:prstGeom>
            <a:solidFill>
              <a:schemeClr val="accent5"/>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94" name="Ellipse 53">
              <a:extLst>
                <a:ext uri="{FF2B5EF4-FFF2-40B4-BE49-F238E27FC236}">
                  <a16:creationId xmlns:a16="http://schemas.microsoft.com/office/drawing/2014/main" id="{E4D8BFC0-4986-70D1-26D9-79E45F0E74F5}"/>
                </a:ext>
              </a:extLst>
            </p:cNvPr>
            <p:cNvSpPr>
              <a:spLocks/>
            </p:cNvSpPr>
            <p:nvPr/>
          </p:nvSpPr>
          <p:spPr bwMode="gray">
            <a:xfrm>
              <a:off x="1820180" y="3011424"/>
              <a:ext cx="166759" cy="166759"/>
            </a:xfrm>
            <a:prstGeom prst="ellipse">
              <a:avLst/>
            </a:prstGeom>
            <a:solidFill>
              <a:schemeClr val="accent5"/>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grpSp>
      <p:grpSp>
        <p:nvGrpSpPr>
          <p:cNvPr id="95" name="Group 94">
            <a:extLst>
              <a:ext uri="{FF2B5EF4-FFF2-40B4-BE49-F238E27FC236}">
                <a16:creationId xmlns:a16="http://schemas.microsoft.com/office/drawing/2014/main" id="{FEC35324-9A0B-7CD4-FABF-D6B3234A61F0}"/>
              </a:ext>
            </a:extLst>
          </p:cNvPr>
          <p:cNvGrpSpPr/>
          <p:nvPr/>
        </p:nvGrpSpPr>
        <p:grpSpPr>
          <a:xfrm>
            <a:off x="6627195" y="2316191"/>
            <a:ext cx="648219" cy="108321"/>
            <a:chOff x="989013" y="3011424"/>
            <a:chExt cx="997926" cy="166759"/>
          </a:xfrm>
          <a:solidFill>
            <a:schemeClr val="accent5"/>
          </a:solidFill>
        </p:grpSpPr>
        <p:sp>
          <p:nvSpPr>
            <p:cNvPr id="96" name="Ellipse 13">
              <a:extLst>
                <a:ext uri="{FF2B5EF4-FFF2-40B4-BE49-F238E27FC236}">
                  <a16:creationId xmlns:a16="http://schemas.microsoft.com/office/drawing/2014/main" id="{739EE305-B445-3A84-BC55-5268C04226C2}"/>
                </a:ext>
              </a:extLst>
            </p:cNvPr>
            <p:cNvSpPr>
              <a:spLocks/>
            </p:cNvSpPr>
            <p:nvPr/>
          </p:nvSpPr>
          <p:spPr bwMode="gray">
            <a:xfrm>
              <a:off x="989013"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97" name="Ellipse 23">
              <a:extLst>
                <a:ext uri="{FF2B5EF4-FFF2-40B4-BE49-F238E27FC236}">
                  <a16:creationId xmlns:a16="http://schemas.microsoft.com/office/drawing/2014/main" id="{283BFCBF-63D3-287D-D8C1-B5FB86268C02}"/>
                </a:ext>
              </a:extLst>
            </p:cNvPr>
            <p:cNvSpPr>
              <a:spLocks/>
            </p:cNvSpPr>
            <p:nvPr/>
          </p:nvSpPr>
          <p:spPr bwMode="gray">
            <a:xfrm>
              <a:off x="1196805"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98" name="Ellipse 33">
              <a:extLst>
                <a:ext uri="{FF2B5EF4-FFF2-40B4-BE49-F238E27FC236}">
                  <a16:creationId xmlns:a16="http://schemas.microsoft.com/office/drawing/2014/main" id="{6B6BE8EE-9EB6-6146-A466-DFD6E297B19F}"/>
                </a:ext>
              </a:extLst>
            </p:cNvPr>
            <p:cNvSpPr>
              <a:spLocks/>
            </p:cNvSpPr>
            <p:nvPr/>
          </p:nvSpPr>
          <p:spPr bwMode="gray">
            <a:xfrm>
              <a:off x="1404597"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99" name="Ellipse 43">
              <a:extLst>
                <a:ext uri="{FF2B5EF4-FFF2-40B4-BE49-F238E27FC236}">
                  <a16:creationId xmlns:a16="http://schemas.microsoft.com/office/drawing/2014/main" id="{280EAEDE-E63E-3704-F38B-17FEDF167581}"/>
                </a:ext>
              </a:extLst>
            </p:cNvPr>
            <p:cNvSpPr>
              <a:spLocks/>
            </p:cNvSpPr>
            <p:nvPr/>
          </p:nvSpPr>
          <p:spPr bwMode="gray">
            <a:xfrm>
              <a:off x="1612388"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100" name="Ellipse 53">
              <a:extLst>
                <a:ext uri="{FF2B5EF4-FFF2-40B4-BE49-F238E27FC236}">
                  <a16:creationId xmlns:a16="http://schemas.microsoft.com/office/drawing/2014/main" id="{A7A27236-116C-DF70-147D-FA53F1E782F4}"/>
                </a:ext>
              </a:extLst>
            </p:cNvPr>
            <p:cNvSpPr>
              <a:spLocks/>
            </p:cNvSpPr>
            <p:nvPr/>
          </p:nvSpPr>
          <p:spPr bwMode="gray">
            <a:xfrm>
              <a:off x="1820180" y="3011424"/>
              <a:ext cx="166759" cy="166759"/>
            </a:xfrm>
            <a:prstGeom prst="ellipse">
              <a:avLst/>
            </a:prstGeom>
            <a:solidFill>
              <a:schemeClr val="bg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grpSp>
      <p:grpSp>
        <p:nvGrpSpPr>
          <p:cNvPr id="101" name="Group 100">
            <a:extLst>
              <a:ext uri="{FF2B5EF4-FFF2-40B4-BE49-F238E27FC236}">
                <a16:creationId xmlns:a16="http://schemas.microsoft.com/office/drawing/2014/main" id="{2582C864-3B71-03B2-B4E5-F61E253DD897}"/>
              </a:ext>
            </a:extLst>
          </p:cNvPr>
          <p:cNvGrpSpPr/>
          <p:nvPr/>
        </p:nvGrpSpPr>
        <p:grpSpPr>
          <a:xfrm>
            <a:off x="6627195" y="2880261"/>
            <a:ext cx="648219" cy="108321"/>
            <a:chOff x="989013" y="3011424"/>
            <a:chExt cx="997926" cy="166759"/>
          </a:xfrm>
          <a:solidFill>
            <a:schemeClr val="accent5"/>
          </a:solidFill>
        </p:grpSpPr>
        <p:sp>
          <p:nvSpPr>
            <p:cNvPr id="102" name="Ellipse 13">
              <a:extLst>
                <a:ext uri="{FF2B5EF4-FFF2-40B4-BE49-F238E27FC236}">
                  <a16:creationId xmlns:a16="http://schemas.microsoft.com/office/drawing/2014/main" id="{38D4F3DF-120E-1FC4-27B2-B0ACC6FA91EA}"/>
                </a:ext>
              </a:extLst>
            </p:cNvPr>
            <p:cNvSpPr>
              <a:spLocks/>
            </p:cNvSpPr>
            <p:nvPr/>
          </p:nvSpPr>
          <p:spPr bwMode="gray">
            <a:xfrm>
              <a:off x="989013"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103" name="Ellipse 23">
              <a:extLst>
                <a:ext uri="{FF2B5EF4-FFF2-40B4-BE49-F238E27FC236}">
                  <a16:creationId xmlns:a16="http://schemas.microsoft.com/office/drawing/2014/main" id="{0F625C9B-6115-6D04-5333-ABFD04F28632}"/>
                </a:ext>
              </a:extLst>
            </p:cNvPr>
            <p:cNvSpPr>
              <a:spLocks/>
            </p:cNvSpPr>
            <p:nvPr/>
          </p:nvSpPr>
          <p:spPr bwMode="gray">
            <a:xfrm>
              <a:off x="1196805"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104" name="Ellipse 33">
              <a:extLst>
                <a:ext uri="{FF2B5EF4-FFF2-40B4-BE49-F238E27FC236}">
                  <a16:creationId xmlns:a16="http://schemas.microsoft.com/office/drawing/2014/main" id="{5E68EAA7-DDDB-3644-5F3D-6476D7E66781}"/>
                </a:ext>
              </a:extLst>
            </p:cNvPr>
            <p:cNvSpPr>
              <a:spLocks/>
            </p:cNvSpPr>
            <p:nvPr/>
          </p:nvSpPr>
          <p:spPr bwMode="gray">
            <a:xfrm>
              <a:off x="1404597" y="3011424"/>
              <a:ext cx="166759" cy="166759"/>
            </a:xfrm>
            <a:prstGeom prst="ellipse">
              <a:avLst/>
            </a:prstGeom>
            <a:solidFill>
              <a:schemeClr val="bg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105" name="Ellipse 43">
              <a:extLst>
                <a:ext uri="{FF2B5EF4-FFF2-40B4-BE49-F238E27FC236}">
                  <a16:creationId xmlns:a16="http://schemas.microsoft.com/office/drawing/2014/main" id="{0C13E527-8A2D-B3F4-D39F-6BBF49A2B84A}"/>
                </a:ext>
              </a:extLst>
            </p:cNvPr>
            <p:cNvSpPr>
              <a:spLocks/>
            </p:cNvSpPr>
            <p:nvPr/>
          </p:nvSpPr>
          <p:spPr bwMode="gray">
            <a:xfrm>
              <a:off x="1612388" y="3011424"/>
              <a:ext cx="166759" cy="166759"/>
            </a:xfrm>
            <a:prstGeom prst="ellipse">
              <a:avLst/>
            </a:prstGeom>
            <a:solidFill>
              <a:schemeClr val="bg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106" name="Ellipse 53">
              <a:extLst>
                <a:ext uri="{FF2B5EF4-FFF2-40B4-BE49-F238E27FC236}">
                  <a16:creationId xmlns:a16="http://schemas.microsoft.com/office/drawing/2014/main" id="{E5E17386-B2BE-6298-494E-93DD333EC038}"/>
                </a:ext>
              </a:extLst>
            </p:cNvPr>
            <p:cNvSpPr>
              <a:spLocks/>
            </p:cNvSpPr>
            <p:nvPr/>
          </p:nvSpPr>
          <p:spPr bwMode="gray">
            <a:xfrm>
              <a:off x="1820180" y="3011424"/>
              <a:ext cx="166759" cy="166759"/>
            </a:xfrm>
            <a:prstGeom prst="ellipse">
              <a:avLst/>
            </a:prstGeom>
            <a:solidFill>
              <a:schemeClr val="bg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grpSp>
      <p:grpSp>
        <p:nvGrpSpPr>
          <p:cNvPr id="107" name="Group 106">
            <a:extLst>
              <a:ext uri="{FF2B5EF4-FFF2-40B4-BE49-F238E27FC236}">
                <a16:creationId xmlns:a16="http://schemas.microsoft.com/office/drawing/2014/main" id="{0BA08C7B-D784-A1A6-1D4E-7D7C3D82F309}"/>
              </a:ext>
            </a:extLst>
          </p:cNvPr>
          <p:cNvGrpSpPr/>
          <p:nvPr/>
        </p:nvGrpSpPr>
        <p:grpSpPr>
          <a:xfrm>
            <a:off x="6627195" y="3506312"/>
            <a:ext cx="648219" cy="108321"/>
            <a:chOff x="989013" y="3011424"/>
            <a:chExt cx="997926" cy="166759"/>
          </a:xfrm>
          <a:solidFill>
            <a:schemeClr val="accent5"/>
          </a:solidFill>
        </p:grpSpPr>
        <p:sp>
          <p:nvSpPr>
            <p:cNvPr id="108" name="Ellipse 13">
              <a:extLst>
                <a:ext uri="{FF2B5EF4-FFF2-40B4-BE49-F238E27FC236}">
                  <a16:creationId xmlns:a16="http://schemas.microsoft.com/office/drawing/2014/main" id="{03B89BCA-03EA-EF6A-F773-2C44DE1604E7}"/>
                </a:ext>
              </a:extLst>
            </p:cNvPr>
            <p:cNvSpPr>
              <a:spLocks/>
            </p:cNvSpPr>
            <p:nvPr/>
          </p:nvSpPr>
          <p:spPr bwMode="gray">
            <a:xfrm>
              <a:off x="989013"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109" name="Ellipse 23">
              <a:extLst>
                <a:ext uri="{FF2B5EF4-FFF2-40B4-BE49-F238E27FC236}">
                  <a16:creationId xmlns:a16="http://schemas.microsoft.com/office/drawing/2014/main" id="{F61FD6C7-42DE-D42B-9183-DCDE0DB3A657}"/>
                </a:ext>
              </a:extLst>
            </p:cNvPr>
            <p:cNvSpPr>
              <a:spLocks/>
            </p:cNvSpPr>
            <p:nvPr/>
          </p:nvSpPr>
          <p:spPr bwMode="gray">
            <a:xfrm>
              <a:off x="1196805"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110" name="Ellipse 33">
              <a:extLst>
                <a:ext uri="{FF2B5EF4-FFF2-40B4-BE49-F238E27FC236}">
                  <a16:creationId xmlns:a16="http://schemas.microsoft.com/office/drawing/2014/main" id="{1947882D-C708-7D6E-55B7-39FF1C077B4A}"/>
                </a:ext>
              </a:extLst>
            </p:cNvPr>
            <p:cNvSpPr>
              <a:spLocks/>
            </p:cNvSpPr>
            <p:nvPr/>
          </p:nvSpPr>
          <p:spPr bwMode="gray">
            <a:xfrm>
              <a:off x="1404597"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111" name="Ellipse 43">
              <a:extLst>
                <a:ext uri="{FF2B5EF4-FFF2-40B4-BE49-F238E27FC236}">
                  <a16:creationId xmlns:a16="http://schemas.microsoft.com/office/drawing/2014/main" id="{C2414EB0-EAC0-D142-ADE4-FB1503720D1E}"/>
                </a:ext>
              </a:extLst>
            </p:cNvPr>
            <p:cNvSpPr>
              <a:spLocks/>
            </p:cNvSpPr>
            <p:nvPr/>
          </p:nvSpPr>
          <p:spPr bwMode="gray">
            <a:xfrm>
              <a:off x="1612388" y="3011424"/>
              <a:ext cx="166759" cy="166759"/>
            </a:xfrm>
            <a:prstGeom prst="ellipse">
              <a:avLst/>
            </a:prstGeom>
            <a:solidFill>
              <a:schemeClr val="accent5"/>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112" name="Ellipse 53">
              <a:extLst>
                <a:ext uri="{FF2B5EF4-FFF2-40B4-BE49-F238E27FC236}">
                  <a16:creationId xmlns:a16="http://schemas.microsoft.com/office/drawing/2014/main" id="{0CCD0848-88C4-44FA-5FDB-A48B4766A3AA}"/>
                </a:ext>
              </a:extLst>
            </p:cNvPr>
            <p:cNvSpPr>
              <a:spLocks/>
            </p:cNvSpPr>
            <p:nvPr/>
          </p:nvSpPr>
          <p:spPr bwMode="gray">
            <a:xfrm>
              <a:off x="1820180" y="3011424"/>
              <a:ext cx="166759" cy="166759"/>
            </a:xfrm>
            <a:prstGeom prst="ellipse">
              <a:avLst/>
            </a:prstGeom>
            <a:solidFill>
              <a:schemeClr val="bg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grpSp>
      <p:grpSp>
        <p:nvGrpSpPr>
          <p:cNvPr id="113" name="Group 112">
            <a:extLst>
              <a:ext uri="{FF2B5EF4-FFF2-40B4-BE49-F238E27FC236}">
                <a16:creationId xmlns:a16="http://schemas.microsoft.com/office/drawing/2014/main" id="{B049C61B-7E51-7B9E-8F45-635FE2DCE1FF}"/>
              </a:ext>
            </a:extLst>
          </p:cNvPr>
          <p:cNvGrpSpPr/>
          <p:nvPr/>
        </p:nvGrpSpPr>
        <p:grpSpPr>
          <a:xfrm>
            <a:off x="6627195" y="4127449"/>
            <a:ext cx="648219" cy="108321"/>
            <a:chOff x="989013" y="3011424"/>
            <a:chExt cx="997926" cy="166759"/>
          </a:xfrm>
          <a:solidFill>
            <a:schemeClr val="accent5"/>
          </a:solidFill>
        </p:grpSpPr>
        <p:sp>
          <p:nvSpPr>
            <p:cNvPr id="114" name="Ellipse 13">
              <a:extLst>
                <a:ext uri="{FF2B5EF4-FFF2-40B4-BE49-F238E27FC236}">
                  <a16:creationId xmlns:a16="http://schemas.microsoft.com/office/drawing/2014/main" id="{53B590DA-6D27-B3E9-1DD0-D42B882F4CB5}"/>
                </a:ext>
              </a:extLst>
            </p:cNvPr>
            <p:cNvSpPr>
              <a:spLocks/>
            </p:cNvSpPr>
            <p:nvPr/>
          </p:nvSpPr>
          <p:spPr bwMode="gray">
            <a:xfrm>
              <a:off x="989013"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115" name="Ellipse 23">
              <a:extLst>
                <a:ext uri="{FF2B5EF4-FFF2-40B4-BE49-F238E27FC236}">
                  <a16:creationId xmlns:a16="http://schemas.microsoft.com/office/drawing/2014/main" id="{DD74DD09-267F-B61D-538A-1FD347A88AB9}"/>
                </a:ext>
              </a:extLst>
            </p:cNvPr>
            <p:cNvSpPr>
              <a:spLocks/>
            </p:cNvSpPr>
            <p:nvPr/>
          </p:nvSpPr>
          <p:spPr bwMode="gray">
            <a:xfrm>
              <a:off x="1196805"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116" name="Ellipse 33">
              <a:extLst>
                <a:ext uri="{FF2B5EF4-FFF2-40B4-BE49-F238E27FC236}">
                  <a16:creationId xmlns:a16="http://schemas.microsoft.com/office/drawing/2014/main" id="{137CE45E-687B-D5BD-DB36-B1BD83B7D6FC}"/>
                </a:ext>
              </a:extLst>
            </p:cNvPr>
            <p:cNvSpPr>
              <a:spLocks/>
            </p:cNvSpPr>
            <p:nvPr/>
          </p:nvSpPr>
          <p:spPr bwMode="gray">
            <a:xfrm>
              <a:off x="1404597"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117" name="Ellipse 43">
              <a:extLst>
                <a:ext uri="{FF2B5EF4-FFF2-40B4-BE49-F238E27FC236}">
                  <a16:creationId xmlns:a16="http://schemas.microsoft.com/office/drawing/2014/main" id="{ED3B7DF7-981C-7916-0354-5FD386BA156B}"/>
                </a:ext>
              </a:extLst>
            </p:cNvPr>
            <p:cNvSpPr>
              <a:spLocks/>
            </p:cNvSpPr>
            <p:nvPr/>
          </p:nvSpPr>
          <p:spPr bwMode="gray">
            <a:xfrm>
              <a:off x="1612388"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118" name="Ellipse 53">
              <a:extLst>
                <a:ext uri="{FF2B5EF4-FFF2-40B4-BE49-F238E27FC236}">
                  <a16:creationId xmlns:a16="http://schemas.microsoft.com/office/drawing/2014/main" id="{5AD30D26-7C9E-E2B3-25E8-8B913407C411}"/>
                </a:ext>
              </a:extLst>
            </p:cNvPr>
            <p:cNvSpPr>
              <a:spLocks/>
            </p:cNvSpPr>
            <p:nvPr/>
          </p:nvSpPr>
          <p:spPr bwMode="gray">
            <a:xfrm>
              <a:off x="1820180" y="3011424"/>
              <a:ext cx="166759" cy="166759"/>
            </a:xfrm>
            <a:prstGeom prst="ellipse">
              <a:avLst/>
            </a:prstGeom>
            <a:solidFill>
              <a:schemeClr val="bg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grpSp>
      <p:grpSp>
        <p:nvGrpSpPr>
          <p:cNvPr id="119" name="Group 118">
            <a:extLst>
              <a:ext uri="{FF2B5EF4-FFF2-40B4-BE49-F238E27FC236}">
                <a16:creationId xmlns:a16="http://schemas.microsoft.com/office/drawing/2014/main" id="{81EFDCFC-34DA-504E-9807-01694CEF80B3}"/>
              </a:ext>
            </a:extLst>
          </p:cNvPr>
          <p:cNvGrpSpPr/>
          <p:nvPr/>
        </p:nvGrpSpPr>
        <p:grpSpPr>
          <a:xfrm>
            <a:off x="6627195" y="4752184"/>
            <a:ext cx="648219" cy="108321"/>
            <a:chOff x="989013" y="3011424"/>
            <a:chExt cx="997926" cy="166759"/>
          </a:xfrm>
          <a:solidFill>
            <a:schemeClr val="accent5"/>
          </a:solidFill>
        </p:grpSpPr>
        <p:sp>
          <p:nvSpPr>
            <p:cNvPr id="120" name="Ellipse 13">
              <a:extLst>
                <a:ext uri="{FF2B5EF4-FFF2-40B4-BE49-F238E27FC236}">
                  <a16:creationId xmlns:a16="http://schemas.microsoft.com/office/drawing/2014/main" id="{138CD3E1-71AD-EE72-9417-580077F4FA46}"/>
                </a:ext>
              </a:extLst>
            </p:cNvPr>
            <p:cNvSpPr>
              <a:spLocks/>
            </p:cNvSpPr>
            <p:nvPr/>
          </p:nvSpPr>
          <p:spPr bwMode="gray">
            <a:xfrm>
              <a:off x="989013"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121" name="Ellipse 23">
              <a:extLst>
                <a:ext uri="{FF2B5EF4-FFF2-40B4-BE49-F238E27FC236}">
                  <a16:creationId xmlns:a16="http://schemas.microsoft.com/office/drawing/2014/main" id="{F2E90111-56B7-79AD-7989-174855D85890}"/>
                </a:ext>
              </a:extLst>
            </p:cNvPr>
            <p:cNvSpPr>
              <a:spLocks/>
            </p:cNvSpPr>
            <p:nvPr/>
          </p:nvSpPr>
          <p:spPr bwMode="gray">
            <a:xfrm>
              <a:off x="1196805"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122" name="Ellipse 33">
              <a:extLst>
                <a:ext uri="{FF2B5EF4-FFF2-40B4-BE49-F238E27FC236}">
                  <a16:creationId xmlns:a16="http://schemas.microsoft.com/office/drawing/2014/main" id="{7CF92B1D-9788-C830-D75E-74CE4E967ACA}"/>
                </a:ext>
              </a:extLst>
            </p:cNvPr>
            <p:cNvSpPr>
              <a:spLocks/>
            </p:cNvSpPr>
            <p:nvPr/>
          </p:nvSpPr>
          <p:spPr bwMode="gray">
            <a:xfrm>
              <a:off x="1404597"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123" name="Ellipse 43">
              <a:extLst>
                <a:ext uri="{FF2B5EF4-FFF2-40B4-BE49-F238E27FC236}">
                  <a16:creationId xmlns:a16="http://schemas.microsoft.com/office/drawing/2014/main" id="{1434DA99-241E-A44F-E633-42E5AEDCF655}"/>
                </a:ext>
              </a:extLst>
            </p:cNvPr>
            <p:cNvSpPr>
              <a:spLocks/>
            </p:cNvSpPr>
            <p:nvPr/>
          </p:nvSpPr>
          <p:spPr bwMode="gray">
            <a:xfrm>
              <a:off x="1612388" y="3011424"/>
              <a:ext cx="166759" cy="166759"/>
            </a:xfrm>
            <a:prstGeom prst="ellipse">
              <a:avLst/>
            </a:prstGeom>
            <a:solidFill>
              <a:schemeClr val="accent5"/>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124" name="Ellipse 53">
              <a:extLst>
                <a:ext uri="{FF2B5EF4-FFF2-40B4-BE49-F238E27FC236}">
                  <a16:creationId xmlns:a16="http://schemas.microsoft.com/office/drawing/2014/main" id="{06C52441-ACAA-1B7F-C644-7EBE4B4B0D92}"/>
                </a:ext>
              </a:extLst>
            </p:cNvPr>
            <p:cNvSpPr>
              <a:spLocks/>
            </p:cNvSpPr>
            <p:nvPr/>
          </p:nvSpPr>
          <p:spPr bwMode="gray">
            <a:xfrm>
              <a:off x="1820180" y="3011424"/>
              <a:ext cx="166759" cy="166759"/>
            </a:xfrm>
            <a:prstGeom prst="ellipse">
              <a:avLst/>
            </a:prstGeom>
            <a:solidFill>
              <a:schemeClr val="bg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grpSp>
      <p:grpSp>
        <p:nvGrpSpPr>
          <p:cNvPr id="125" name="Group 124">
            <a:extLst>
              <a:ext uri="{FF2B5EF4-FFF2-40B4-BE49-F238E27FC236}">
                <a16:creationId xmlns:a16="http://schemas.microsoft.com/office/drawing/2014/main" id="{748E7D36-6A35-D4EA-66E0-E713999B8A48}"/>
              </a:ext>
            </a:extLst>
          </p:cNvPr>
          <p:cNvGrpSpPr/>
          <p:nvPr/>
        </p:nvGrpSpPr>
        <p:grpSpPr>
          <a:xfrm>
            <a:off x="6627195" y="5394380"/>
            <a:ext cx="648219" cy="108321"/>
            <a:chOff x="989013" y="3011424"/>
            <a:chExt cx="997926" cy="166759"/>
          </a:xfrm>
          <a:solidFill>
            <a:schemeClr val="accent5"/>
          </a:solidFill>
        </p:grpSpPr>
        <p:sp>
          <p:nvSpPr>
            <p:cNvPr id="126" name="Ellipse 13">
              <a:extLst>
                <a:ext uri="{FF2B5EF4-FFF2-40B4-BE49-F238E27FC236}">
                  <a16:creationId xmlns:a16="http://schemas.microsoft.com/office/drawing/2014/main" id="{B815F769-6C9E-54ED-3078-6F32F0B0C92A}"/>
                </a:ext>
              </a:extLst>
            </p:cNvPr>
            <p:cNvSpPr>
              <a:spLocks/>
            </p:cNvSpPr>
            <p:nvPr/>
          </p:nvSpPr>
          <p:spPr bwMode="gray">
            <a:xfrm>
              <a:off x="989013"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127" name="Ellipse 23">
              <a:extLst>
                <a:ext uri="{FF2B5EF4-FFF2-40B4-BE49-F238E27FC236}">
                  <a16:creationId xmlns:a16="http://schemas.microsoft.com/office/drawing/2014/main" id="{873E2EC0-FDF0-440D-859C-3C70E79D7AF7}"/>
                </a:ext>
              </a:extLst>
            </p:cNvPr>
            <p:cNvSpPr>
              <a:spLocks/>
            </p:cNvSpPr>
            <p:nvPr/>
          </p:nvSpPr>
          <p:spPr bwMode="gray">
            <a:xfrm>
              <a:off x="1196805"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128" name="Ellipse 33">
              <a:extLst>
                <a:ext uri="{FF2B5EF4-FFF2-40B4-BE49-F238E27FC236}">
                  <a16:creationId xmlns:a16="http://schemas.microsoft.com/office/drawing/2014/main" id="{7BA8E1D7-4DCA-FB68-3BD5-6171E735FE27}"/>
                </a:ext>
              </a:extLst>
            </p:cNvPr>
            <p:cNvSpPr>
              <a:spLocks/>
            </p:cNvSpPr>
            <p:nvPr/>
          </p:nvSpPr>
          <p:spPr bwMode="gray">
            <a:xfrm>
              <a:off x="1404597" y="3011424"/>
              <a:ext cx="166759" cy="166759"/>
            </a:xfrm>
            <a:prstGeom prst="ellipse">
              <a:avLst/>
            </a:prstGeom>
            <a:solidFill>
              <a:schemeClr val="bg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129" name="Ellipse 43">
              <a:extLst>
                <a:ext uri="{FF2B5EF4-FFF2-40B4-BE49-F238E27FC236}">
                  <a16:creationId xmlns:a16="http://schemas.microsoft.com/office/drawing/2014/main" id="{D917778D-2D2A-816E-2AAA-966E7BC93A7D}"/>
                </a:ext>
              </a:extLst>
            </p:cNvPr>
            <p:cNvSpPr>
              <a:spLocks/>
            </p:cNvSpPr>
            <p:nvPr/>
          </p:nvSpPr>
          <p:spPr bwMode="gray">
            <a:xfrm>
              <a:off x="1612388" y="3011424"/>
              <a:ext cx="166759" cy="166759"/>
            </a:xfrm>
            <a:prstGeom prst="ellipse">
              <a:avLst/>
            </a:prstGeom>
            <a:solidFill>
              <a:schemeClr val="bg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130" name="Ellipse 53">
              <a:extLst>
                <a:ext uri="{FF2B5EF4-FFF2-40B4-BE49-F238E27FC236}">
                  <a16:creationId xmlns:a16="http://schemas.microsoft.com/office/drawing/2014/main" id="{17DF67EE-FAC0-654B-E227-FFDCFCB77AA2}"/>
                </a:ext>
              </a:extLst>
            </p:cNvPr>
            <p:cNvSpPr>
              <a:spLocks/>
            </p:cNvSpPr>
            <p:nvPr/>
          </p:nvSpPr>
          <p:spPr bwMode="gray">
            <a:xfrm>
              <a:off x="1820180" y="3011424"/>
              <a:ext cx="166759" cy="166759"/>
            </a:xfrm>
            <a:prstGeom prst="ellipse">
              <a:avLst/>
            </a:prstGeom>
            <a:solidFill>
              <a:schemeClr val="bg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grpSp>
      <p:grpSp>
        <p:nvGrpSpPr>
          <p:cNvPr id="131" name="Group 130">
            <a:extLst>
              <a:ext uri="{FF2B5EF4-FFF2-40B4-BE49-F238E27FC236}">
                <a16:creationId xmlns:a16="http://schemas.microsoft.com/office/drawing/2014/main" id="{0CABF598-B4B9-8C12-2C66-8F4B4CD80464}"/>
              </a:ext>
            </a:extLst>
          </p:cNvPr>
          <p:cNvGrpSpPr/>
          <p:nvPr/>
        </p:nvGrpSpPr>
        <p:grpSpPr>
          <a:xfrm>
            <a:off x="8992860" y="2316191"/>
            <a:ext cx="648219" cy="108321"/>
            <a:chOff x="989013" y="3011424"/>
            <a:chExt cx="997926" cy="166759"/>
          </a:xfrm>
          <a:solidFill>
            <a:schemeClr val="accent5"/>
          </a:solidFill>
        </p:grpSpPr>
        <p:sp>
          <p:nvSpPr>
            <p:cNvPr id="132" name="Ellipse 13">
              <a:extLst>
                <a:ext uri="{FF2B5EF4-FFF2-40B4-BE49-F238E27FC236}">
                  <a16:creationId xmlns:a16="http://schemas.microsoft.com/office/drawing/2014/main" id="{37312E74-6ACD-DE06-5B7C-E4C053CDB02A}"/>
                </a:ext>
              </a:extLst>
            </p:cNvPr>
            <p:cNvSpPr>
              <a:spLocks/>
            </p:cNvSpPr>
            <p:nvPr/>
          </p:nvSpPr>
          <p:spPr bwMode="gray">
            <a:xfrm>
              <a:off x="989013"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133" name="Ellipse 23">
              <a:extLst>
                <a:ext uri="{FF2B5EF4-FFF2-40B4-BE49-F238E27FC236}">
                  <a16:creationId xmlns:a16="http://schemas.microsoft.com/office/drawing/2014/main" id="{E9E8ACDD-93D1-3718-08E5-77F7E4286534}"/>
                </a:ext>
              </a:extLst>
            </p:cNvPr>
            <p:cNvSpPr>
              <a:spLocks/>
            </p:cNvSpPr>
            <p:nvPr/>
          </p:nvSpPr>
          <p:spPr bwMode="gray">
            <a:xfrm>
              <a:off x="1196805"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134" name="Ellipse 33">
              <a:extLst>
                <a:ext uri="{FF2B5EF4-FFF2-40B4-BE49-F238E27FC236}">
                  <a16:creationId xmlns:a16="http://schemas.microsoft.com/office/drawing/2014/main" id="{220AE01E-8931-4D16-12BF-88B1A821A2DF}"/>
                </a:ext>
              </a:extLst>
            </p:cNvPr>
            <p:cNvSpPr>
              <a:spLocks/>
            </p:cNvSpPr>
            <p:nvPr/>
          </p:nvSpPr>
          <p:spPr bwMode="gray">
            <a:xfrm>
              <a:off x="1404597"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135" name="Ellipse 43">
              <a:extLst>
                <a:ext uri="{FF2B5EF4-FFF2-40B4-BE49-F238E27FC236}">
                  <a16:creationId xmlns:a16="http://schemas.microsoft.com/office/drawing/2014/main" id="{85F40416-F6DD-2E4F-5318-A862DAD75B93}"/>
                </a:ext>
              </a:extLst>
            </p:cNvPr>
            <p:cNvSpPr>
              <a:spLocks/>
            </p:cNvSpPr>
            <p:nvPr/>
          </p:nvSpPr>
          <p:spPr bwMode="gray">
            <a:xfrm>
              <a:off x="1612388" y="3011424"/>
              <a:ext cx="166759" cy="166759"/>
            </a:xfrm>
            <a:prstGeom prst="ellipse">
              <a:avLst/>
            </a:prstGeom>
            <a:solidFill>
              <a:schemeClr val="bg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136" name="Ellipse 53">
              <a:extLst>
                <a:ext uri="{FF2B5EF4-FFF2-40B4-BE49-F238E27FC236}">
                  <a16:creationId xmlns:a16="http://schemas.microsoft.com/office/drawing/2014/main" id="{0D951F34-6C4E-245B-2C6D-E89B71517940}"/>
                </a:ext>
              </a:extLst>
            </p:cNvPr>
            <p:cNvSpPr>
              <a:spLocks/>
            </p:cNvSpPr>
            <p:nvPr/>
          </p:nvSpPr>
          <p:spPr bwMode="gray">
            <a:xfrm>
              <a:off x="1820180" y="3011424"/>
              <a:ext cx="166759" cy="166759"/>
            </a:xfrm>
            <a:prstGeom prst="ellipse">
              <a:avLst/>
            </a:prstGeom>
            <a:solidFill>
              <a:schemeClr val="bg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grpSp>
      <p:grpSp>
        <p:nvGrpSpPr>
          <p:cNvPr id="137" name="Group 136">
            <a:extLst>
              <a:ext uri="{FF2B5EF4-FFF2-40B4-BE49-F238E27FC236}">
                <a16:creationId xmlns:a16="http://schemas.microsoft.com/office/drawing/2014/main" id="{50300D9E-9420-B658-C30E-1592A3DE8FBC}"/>
              </a:ext>
            </a:extLst>
          </p:cNvPr>
          <p:cNvGrpSpPr/>
          <p:nvPr/>
        </p:nvGrpSpPr>
        <p:grpSpPr>
          <a:xfrm>
            <a:off x="8992860" y="2880261"/>
            <a:ext cx="648219" cy="108321"/>
            <a:chOff x="989013" y="3011424"/>
            <a:chExt cx="997926" cy="166759"/>
          </a:xfrm>
          <a:solidFill>
            <a:schemeClr val="accent5"/>
          </a:solidFill>
        </p:grpSpPr>
        <p:sp>
          <p:nvSpPr>
            <p:cNvPr id="138" name="Ellipse 13">
              <a:extLst>
                <a:ext uri="{FF2B5EF4-FFF2-40B4-BE49-F238E27FC236}">
                  <a16:creationId xmlns:a16="http://schemas.microsoft.com/office/drawing/2014/main" id="{37C08091-54BD-8708-39A1-7BB4FC8C07D5}"/>
                </a:ext>
              </a:extLst>
            </p:cNvPr>
            <p:cNvSpPr>
              <a:spLocks/>
            </p:cNvSpPr>
            <p:nvPr/>
          </p:nvSpPr>
          <p:spPr bwMode="gray">
            <a:xfrm>
              <a:off x="989013"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139" name="Ellipse 23">
              <a:extLst>
                <a:ext uri="{FF2B5EF4-FFF2-40B4-BE49-F238E27FC236}">
                  <a16:creationId xmlns:a16="http://schemas.microsoft.com/office/drawing/2014/main" id="{447044DC-C005-BE3C-DFBA-4BF80C50B013}"/>
                </a:ext>
              </a:extLst>
            </p:cNvPr>
            <p:cNvSpPr>
              <a:spLocks/>
            </p:cNvSpPr>
            <p:nvPr/>
          </p:nvSpPr>
          <p:spPr bwMode="gray">
            <a:xfrm>
              <a:off x="1196805"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140" name="Ellipse 33">
              <a:extLst>
                <a:ext uri="{FF2B5EF4-FFF2-40B4-BE49-F238E27FC236}">
                  <a16:creationId xmlns:a16="http://schemas.microsoft.com/office/drawing/2014/main" id="{93BCB65D-37E3-0D5C-6FD5-F5E264DF5A9E}"/>
                </a:ext>
              </a:extLst>
            </p:cNvPr>
            <p:cNvSpPr>
              <a:spLocks/>
            </p:cNvSpPr>
            <p:nvPr/>
          </p:nvSpPr>
          <p:spPr bwMode="gray">
            <a:xfrm>
              <a:off x="1404597"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141" name="Ellipse 43">
              <a:extLst>
                <a:ext uri="{FF2B5EF4-FFF2-40B4-BE49-F238E27FC236}">
                  <a16:creationId xmlns:a16="http://schemas.microsoft.com/office/drawing/2014/main" id="{1273D4DF-8B96-CEBF-9B4E-5A91718B7ED9}"/>
                </a:ext>
              </a:extLst>
            </p:cNvPr>
            <p:cNvSpPr>
              <a:spLocks/>
            </p:cNvSpPr>
            <p:nvPr/>
          </p:nvSpPr>
          <p:spPr bwMode="gray">
            <a:xfrm>
              <a:off x="1612388" y="3011424"/>
              <a:ext cx="166759" cy="166759"/>
            </a:xfrm>
            <a:prstGeom prst="ellipse">
              <a:avLst/>
            </a:prstGeom>
            <a:solidFill>
              <a:schemeClr val="accent5"/>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142" name="Ellipse 53">
              <a:extLst>
                <a:ext uri="{FF2B5EF4-FFF2-40B4-BE49-F238E27FC236}">
                  <a16:creationId xmlns:a16="http://schemas.microsoft.com/office/drawing/2014/main" id="{3CB9FE9C-1819-7F5F-4A93-E3B9EE288E62}"/>
                </a:ext>
              </a:extLst>
            </p:cNvPr>
            <p:cNvSpPr>
              <a:spLocks/>
            </p:cNvSpPr>
            <p:nvPr/>
          </p:nvSpPr>
          <p:spPr bwMode="gray">
            <a:xfrm>
              <a:off x="1820180" y="3011424"/>
              <a:ext cx="166759" cy="166759"/>
            </a:xfrm>
            <a:prstGeom prst="ellipse">
              <a:avLst/>
            </a:prstGeom>
            <a:solidFill>
              <a:schemeClr val="bg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grpSp>
      <p:grpSp>
        <p:nvGrpSpPr>
          <p:cNvPr id="143" name="Group 142">
            <a:extLst>
              <a:ext uri="{FF2B5EF4-FFF2-40B4-BE49-F238E27FC236}">
                <a16:creationId xmlns:a16="http://schemas.microsoft.com/office/drawing/2014/main" id="{047E4BDD-A4E3-6C7C-8FE3-FF8882D5A7E7}"/>
              </a:ext>
            </a:extLst>
          </p:cNvPr>
          <p:cNvGrpSpPr/>
          <p:nvPr/>
        </p:nvGrpSpPr>
        <p:grpSpPr>
          <a:xfrm>
            <a:off x="8992860" y="3506312"/>
            <a:ext cx="648219" cy="108321"/>
            <a:chOff x="989013" y="3011424"/>
            <a:chExt cx="997926" cy="166759"/>
          </a:xfrm>
          <a:solidFill>
            <a:schemeClr val="accent5"/>
          </a:solidFill>
        </p:grpSpPr>
        <p:sp>
          <p:nvSpPr>
            <p:cNvPr id="144" name="Ellipse 13">
              <a:extLst>
                <a:ext uri="{FF2B5EF4-FFF2-40B4-BE49-F238E27FC236}">
                  <a16:creationId xmlns:a16="http://schemas.microsoft.com/office/drawing/2014/main" id="{C0D8CDA8-EBD9-8450-7F01-C4F2005F4D46}"/>
                </a:ext>
              </a:extLst>
            </p:cNvPr>
            <p:cNvSpPr>
              <a:spLocks/>
            </p:cNvSpPr>
            <p:nvPr/>
          </p:nvSpPr>
          <p:spPr bwMode="gray">
            <a:xfrm>
              <a:off x="989013"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145" name="Ellipse 23">
              <a:extLst>
                <a:ext uri="{FF2B5EF4-FFF2-40B4-BE49-F238E27FC236}">
                  <a16:creationId xmlns:a16="http://schemas.microsoft.com/office/drawing/2014/main" id="{656EB97A-B340-1831-4EAA-FAB8AF1B71FE}"/>
                </a:ext>
              </a:extLst>
            </p:cNvPr>
            <p:cNvSpPr>
              <a:spLocks/>
            </p:cNvSpPr>
            <p:nvPr/>
          </p:nvSpPr>
          <p:spPr bwMode="gray">
            <a:xfrm>
              <a:off x="1196805"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146" name="Ellipse 33">
              <a:extLst>
                <a:ext uri="{FF2B5EF4-FFF2-40B4-BE49-F238E27FC236}">
                  <a16:creationId xmlns:a16="http://schemas.microsoft.com/office/drawing/2014/main" id="{37005372-846F-AF44-AE5C-BBE60F46BAA3}"/>
                </a:ext>
              </a:extLst>
            </p:cNvPr>
            <p:cNvSpPr>
              <a:spLocks/>
            </p:cNvSpPr>
            <p:nvPr/>
          </p:nvSpPr>
          <p:spPr bwMode="gray">
            <a:xfrm>
              <a:off x="1404597"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147" name="Ellipse 43">
              <a:extLst>
                <a:ext uri="{FF2B5EF4-FFF2-40B4-BE49-F238E27FC236}">
                  <a16:creationId xmlns:a16="http://schemas.microsoft.com/office/drawing/2014/main" id="{D8556172-5030-9F04-6405-A9E1827984DE}"/>
                </a:ext>
              </a:extLst>
            </p:cNvPr>
            <p:cNvSpPr>
              <a:spLocks/>
            </p:cNvSpPr>
            <p:nvPr/>
          </p:nvSpPr>
          <p:spPr bwMode="gray">
            <a:xfrm>
              <a:off x="1612388" y="3011424"/>
              <a:ext cx="166759" cy="166759"/>
            </a:xfrm>
            <a:prstGeom prst="ellipse">
              <a:avLst/>
            </a:prstGeom>
            <a:solidFill>
              <a:schemeClr val="bg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148" name="Ellipse 53">
              <a:extLst>
                <a:ext uri="{FF2B5EF4-FFF2-40B4-BE49-F238E27FC236}">
                  <a16:creationId xmlns:a16="http://schemas.microsoft.com/office/drawing/2014/main" id="{FB1267D2-5062-0E18-D1BC-788214F3A12D}"/>
                </a:ext>
              </a:extLst>
            </p:cNvPr>
            <p:cNvSpPr>
              <a:spLocks/>
            </p:cNvSpPr>
            <p:nvPr/>
          </p:nvSpPr>
          <p:spPr bwMode="gray">
            <a:xfrm>
              <a:off x="1820180" y="3011424"/>
              <a:ext cx="166759" cy="166759"/>
            </a:xfrm>
            <a:prstGeom prst="ellipse">
              <a:avLst/>
            </a:prstGeom>
            <a:solidFill>
              <a:schemeClr val="bg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grpSp>
      <p:grpSp>
        <p:nvGrpSpPr>
          <p:cNvPr id="149" name="Group 148">
            <a:extLst>
              <a:ext uri="{FF2B5EF4-FFF2-40B4-BE49-F238E27FC236}">
                <a16:creationId xmlns:a16="http://schemas.microsoft.com/office/drawing/2014/main" id="{52B576C3-30FD-63DA-9FA2-CB2F6FFB483A}"/>
              </a:ext>
            </a:extLst>
          </p:cNvPr>
          <p:cNvGrpSpPr/>
          <p:nvPr/>
        </p:nvGrpSpPr>
        <p:grpSpPr>
          <a:xfrm>
            <a:off x="8992860" y="4127449"/>
            <a:ext cx="648219" cy="108321"/>
            <a:chOff x="989013" y="3011424"/>
            <a:chExt cx="997926" cy="166759"/>
          </a:xfrm>
          <a:solidFill>
            <a:schemeClr val="bg2"/>
          </a:solidFill>
        </p:grpSpPr>
        <p:sp>
          <p:nvSpPr>
            <p:cNvPr id="150" name="Ellipse 13">
              <a:extLst>
                <a:ext uri="{FF2B5EF4-FFF2-40B4-BE49-F238E27FC236}">
                  <a16:creationId xmlns:a16="http://schemas.microsoft.com/office/drawing/2014/main" id="{50B9F1FF-E754-7B2E-C1B7-1716560F40B1}"/>
                </a:ext>
              </a:extLst>
            </p:cNvPr>
            <p:cNvSpPr>
              <a:spLocks/>
            </p:cNvSpPr>
            <p:nvPr/>
          </p:nvSpPr>
          <p:spPr bwMode="gray">
            <a:xfrm>
              <a:off x="989013"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151" name="Ellipse 23">
              <a:extLst>
                <a:ext uri="{FF2B5EF4-FFF2-40B4-BE49-F238E27FC236}">
                  <a16:creationId xmlns:a16="http://schemas.microsoft.com/office/drawing/2014/main" id="{A9C781F3-CD2D-01BD-5C5E-5C96F2FDD1A2}"/>
                </a:ext>
              </a:extLst>
            </p:cNvPr>
            <p:cNvSpPr>
              <a:spLocks/>
            </p:cNvSpPr>
            <p:nvPr/>
          </p:nvSpPr>
          <p:spPr bwMode="gray">
            <a:xfrm>
              <a:off x="1196805"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152" name="Ellipse 33">
              <a:extLst>
                <a:ext uri="{FF2B5EF4-FFF2-40B4-BE49-F238E27FC236}">
                  <a16:creationId xmlns:a16="http://schemas.microsoft.com/office/drawing/2014/main" id="{A0D0E1FD-CD84-7ED4-43AD-B483A2D60057}"/>
                </a:ext>
              </a:extLst>
            </p:cNvPr>
            <p:cNvSpPr>
              <a:spLocks/>
            </p:cNvSpPr>
            <p:nvPr/>
          </p:nvSpPr>
          <p:spPr bwMode="gray">
            <a:xfrm>
              <a:off x="1404597"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153" name="Ellipse 43">
              <a:extLst>
                <a:ext uri="{FF2B5EF4-FFF2-40B4-BE49-F238E27FC236}">
                  <a16:creationId xmlns:a16="http://schemas.microsoft.com/office/drawing/2014/main" id="{1FF31323-9CF9-5DDA-0C17-7F3C6CC90C0B}"/>
                </a:ext>
              </a:extLst>
            </p:cNvPr>
            <p:cNvSpPr>
              <a:spLocks/>
            </p:cNvSpPr>
            <p:nvPr/>
          </p:nvSpPr>
          <p:spPr bwMode="gray">
            <a:xfrm>
              <a:off x="1612388"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154" name="Ellipse 53">
              <a:extLst>
                <a:ext uri="{FF2B5EF4-FFF2-40B4-BE49-F238E27FC236}">
                  <a16:creationId xmlns:a16="http://schemas.microsoft.com/office/drawing/2014/main" id="{FEDFDE54-B0D5-E832-3356-480C06972221}"/>
                </a:ext>
              </a:extLst>
            </p:cNvPr>
            <p:cNvSpPr>
              <a:spLocks/>
            </p:cNvSpPr>
            <p:nvPr/>
          </p:nvSpPr>
          <p:spPr bwMode="gray">
            <a:xfrm>
              <a:off x="1820180"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grpSp>
      <p:grpSp>
        <p:nvGrpSpPr>
          <p:cNvPr id="155" name="Group 154">
            <a:extLst>
              <a:ext uri="{FF2B5EF4-FFF2-40B4-BE49-F238E27FC236}">
                <a16:creationId xmlns:a16="http://schemas.microsoft.com/office/drawing/2014/main" id="{FD796299-7395-5078-BD08-DB8053B1D5FA}"/>
              </a:ext>
            </a:extLst>
          </p:cNvPr>
          <p:cNvGrpSpPr/>
          <p:nvPr/>
        </p:nvGrpSpPr>
        <p:grpSpPr>
          <a:xfrm>
            <a:off x="8992860" y="4752184"/>
            <a:ext cx="648219" cy="108321"/>
            <a:chOff x="989013" y="3011424"/>
            <a:chExt cx="997926" cy="166759"/>
          </a:xfrm>
          <a:solidFill>
            <a:schemeClr val="bg2"/>
          </a:solidFill>
        </p:grpSpPr>
        <p:sp>
          <p:nvSpPr>
            <p:cNvPr id="156" name="Ellipse 13">
              <a:extLst>
                <a:ext uri="{FF2B5EF4-FFF2-40B4-BE49-F238E27FC236}">
                  <a16:creationId xmlns:a16="http://schemas.microsoft.com/office/drawing/2014/main" id="{92548670-64D5-FCCE-BC65-26C03C0E2845}"/>
                </a:ext>
              </a:extLst>
            </p:cNvPr>
            <p:cNvSpPr>
              <a:spLocks/>
            </p:cNvSpPr>
            <p:nvPr/>
          </p:nvSpPr>
          <p:spPr bwMode="gray">
            <a:xfrm>
              <a:off x="989013"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157" name="Ellipse 23">
              <a:extLst>
                <a:ext uri="{FF2B5EF4-FFF2-40B4-BE49-F238E27FC236}">
                  <a16:creationId xmlns:a16="http://schemas.microsoft.com/office/drawing/2014/main" id="{9D0EFAFB-4DDE-8CCB-7F05-45BAA846AAF8}"/>
                </a:ext>
              </a:extLst>
            </p:cNvPr>
            <p:cNvSpPr>
              <a:spLocks/>
            </p:cNvSpPr>
            <p:nvPr/>
          </p:nvSpPr>
          <p:spPr bwMode="gray">
            <a:xfrm>
              <a:off x="1196805"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158" name="Ellipse 33">
              <a:extLst>
                <a:ext uri="{FF2B5EF4-FFF2-40B4-BE49-F238E27FC236}">
                  <a16:creationId xmlns:a16="http://schemas.microsoft.com/office/drawing/2014/main" id="{1CCE2CAB-8F61-4784-B254-F52B4A864D12}"/>
                </a:ext>
              </a:extLst>
            </p:cNvPr>
            <p:cNvSpPr>
              <a:spLocks/>
            </p:cNvSpPr>
            <p:nvPr/>
          </p:nvSpPr>
          <p:spPr bwMode="gray">
            <a:xfrm>
              <a:off x="1404597"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159" name="Ellipse 43">
              <a:extLst>
                <a:ext uri="{FF2B5EF4-FFF2-40B4-BE49-F238E27FC236}">
                  <a16:creationId xmlns:a16="http://schemas.microsoft.com/office/drawing/2014/main" id="{8B9341F9-09FE-D461-D812-6779CA52C775}"/>
                </a:ext>
              </a:extLst>
            </p:cNvPr>
            <p:cNvSpPr>
              <a:spLocks/>
            </p:cNvSpPr>
            <p:nvPr/>
          </p:nvSpPr>
          <p:spPr bwMode="gray">
            <a:xfrm>
              <a:off x="1612388"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160" name="Ellipse 53">
              <a:extLst>
                <a:ext uri="{FF2B5EF4-FFF2-40B4-BE49-F238E27FC236}">
                  <a16:creationId xmlns:a16="http://schemas.microsoft.com/office/drawing/2014/main" id="{A93A219E-DD9B-7F17-332E-4D87746DD307}"/>
                </a:ext>
              </a:extLst>
            </p:cNvPr>
            <p:cNvSpPr>
              <a:spLocks/>
            </p:cNvSpPr>
            <p:nvPr/>
          </p:nvSpPr>
          <p:spPr bwMode="gray">
            <a:xfrm>
              <a:off x="1820180"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grpSp>
      <p:grpSp>
        <p:nvGrpSpPr>
          <p:cNvPr id="161" name="Group 160">
            <a:extLst>
              <a:ext uri="{FF2B5EF4-FFF2-40B4-BE49-F238E27FC236}">
                <a16:creationId xmlns:a16="http://schemas.microsoft.com/office/drawing/2014/main" id="{5E484E06-8CB5-F304-70A1-D3612BC12383}"/>
              </a:ext>
            </a:extLst>
          </p:cNvPr>
          <p:cNvGrpSpPr/>
          <p:nvPr/>
        </p:nvGrpSpPr>
        <p:grpSpPr>
          <a:xfrm>
            <a:off x="8992860" y="5394380"/>
            <a:ext cx="648219" cy="108321"/>
            <a:chOff x="989013" y="3011424"/>
            <a:chExt cx="997926" cy="166759"/>
          </a:xfrm>
          <a:solidFill>
            <a:schemeClr val="accent5"/>
          </a:solidFill>
        </p:grpSpPr>
        <p:sp>
          <p:nvSpPr>
            <p:cNvPr id="162" name="Ellipse 13">
              <a:extLst>
                <a:ext uri="{FF2B5EF4-FFF2-40B4-BE49-F238E27FC236}">
                  <a16:creationId xmlns:a16="http://schemas.microsoft.com/office/drawing/2014/main" id="{1077A870-851C-48C4-3828-76753D1C211F}"/>
                </a:ext>
              </a:extLst>
            </p:cNvPr>
            <p:cNvSpPr>
              <a:spLocks/>
            </p:cNvSpPr>
            <p:nvPr/>
          </p:nvSpPr>
          <p:spPr bwMode="gray">
            <a:xfrm>
              <a:off x="989013"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163" name="Ellipse 23">
              <a:extLst>
                <a:ext uri="{FF2B5EF4-FFF2-40B4-BE49-F238E27FC236}">
                  <a16:creationId xmlns:a16="http://schemas.microsoft.com/office/drawing/2014/main" id="{7EC3D43D-6E53-D957-581B-FB0C5B04BBBD}"/>
                </a:ext>
              </a:extLst>
            </p:cNvPr>
            <p:cNvSpPr>
              <a:spLocks/>
            </p:cNvSpPr>
            <p:nvPr/>
          </p:nvSpPr>
          <p:spPr bwMode="gray">
            <a:xfrm>
              <a:off x="1196805" y="3011424"/>
              <a:ext cx="166759" cy="166759"/>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164" name="Ellipse 33">
              <a:extLst>
                <a:ext uri="{FF2B5EF4-FFF2-40B4-BE49-F238E27FC236}">
                  <a16:creationId xmlns:a16="http://schemas.microsoft.com/office/drawing/2014/main" id="{201F2DA4-A699-22E1-F0EB-79AD333B4ED3}"/>
                </a:ext>
              </a:extLst>
            </p:cNvPr>
            <p:cNvSpPr>
              <a:spLocks/>
            </p:cNvSpPr>
            <p:nvPr/>
          </p:nvSpPr>
          <p:spPr bwMode="gray">
            <a:xfrm>
              <a:off x="1404597" y="3011424"/>
              <a:ext cx="166759" cy="166759"/>
            </a:xfrm>
            <a:prstGeom prst="ellipse">
              <a:avLst/>
            </a:prstGeom>
            <a:solidFill>
              <a:schemeClr val="bg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165" name="Ellipse 43">
              <a:extLst>
                <a:ext uri="{FF2B5EF4-FFF2-40B4-BE49-F238E27FC236}">
                  <a16:creationId xmlns:a16="http://schemas.microsoft.com/office/drawing/2014/main" id="{31589E0D-26AF-B89C-B313-A8622BE457B5}"/>
                </a:ext>
              </a:extLst>
            </p:cNvPr>
            <p:cNvSpPr>
              <a:spLocks/>
            </p:cNvSpPr>
            <p:nvPr/>
          </p:nvSpPr>
          <p:spPr bwMode="gray">
            <a:xfrm>
              <a:off x="1612388" y="3011424"/>
              <a:ext cx="166759" cy="166759"/>
            </a:xfrm>
            <a:prstGeom prst="ellipse">
              <a:avLst/>
            </a:prstGeom>
            <a:solidFill>
              <a:schemeClr val="bg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sp>
          <p:nvSpPr>
            <p:cNvPr id="166" name="Ellipse 53">
              <a:extLst>
                <a:ext uri="{FF2B5EF4-FFF2-40B4-BE49-F238E27FC236}">
                  <a16:creationId xmlns:a16="http://schemas.microsoft.com/office/drawing/2014/main" id="{4C1984DA-8CA8-5D07-A723-1822FFE242B8}"/>
                </a:ext>
              </a:extLst>
            </p:cNvPr>
            <p:cNvSpPr>
              <a:spLocks/>
            </p:cNvSpPr>
            <p:nvPr/>
          </p:nvSpPr>
          <p:spPr bwMode="gray">
            <a:xfrm>
              <a:off x="1820180" y="3011424"/>
              <a:ext cx="166759" cy="166759"/>
            </a:xfrm>
            <a:prstGeom prst="ellipse">
              <a:avLst/>
            </a:prstGeom>
            <a:solidFill>
              <a:schemeClr val="bg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ontserrat ExtraBold"/>
                <a:ea typeface="+mn-ea"/>
              </a:endParaRPr>
            </a:p>
          </p:txBody>
        </p:sp>
      </p:grpSp>
      <p:sp>
        <p:nvSpPr>
          <p:cNvPr id="3" name="TextBox 2">
            <a:extLst>
              <a:ext uri="{FF2B5EF4-FFF2-40B4-BE49-F238E27FC236}">
                <a16:creationId xmlns:a16="http://schemas.microsoft.com/office/drawing/2014/main" id="{1866DE8F-2CE7-B162-D145-8391FFE2AA80}"/>
              </a:ext>
            </a:extLst>
          </p:cNvPr>
          <p:cNvSpPr txBox="1"/>
          <p:nvPr/>
        </p:nvSpPr>
        <p:spPr bwMode="gray">
          <a:xfrm>
            <a:off x="1597" y="0"/>
            <a:ext cx="2926080" cy="382208"/>
          </a:xfrm>
          <a:prstGeom prst="rect">
            <a:avLst/>
          </a:prstGeom>
          <a:solidFill>
            <a:schemeClr val="bg2">
              <a:lumMod val="75000"/>
            </a:schemeClr>
          </a:solidFill>
          <a:ln w="6350">
            <a:noFill/>
            <a:prstDash val="solid"/>
          </a:ln>
        </p:spPr>
        <p:txBody>
          <a:bodyPr wrap="square" lIns="91440" tIns="91440" rIns="91440" bIns="91440" rtlCol="0" anchor="ctr">
            <a:noAutofit/>
          </a:bodyPr>
          <a:lstStyle/>
          <a:p>
            <a:pPr marL="0" indent="0" algn="ctr">
              <a:spcAft>
                <a:spcPts val="600"/>
              </a:spcAft>
              <a:buNone/>
            </a:pPr>
            <a:r>
              <a:rPr lang="en-US" sz="1200" b="1">
                <a:solidFill>
                  <a:schemeClr val="bg1"/>
                </a:solidFill>
              </a:rPr>
              <a:t>Appendix: Nuclear opportunity</a:t>
            </a:r>
          </a:p>
        </p:txBody>
      </p:sp>
    </p:spTree>
    <p:custDataLst>
      <p:tags r:id="rId1"/>
    </p:custDataLst>
    <p:extLst>
      <p:ext uri="{BB962C8B-B14F-4D97-AF65-F5344CB8AC3E}">
        <p14:creationId xmlns:p14="http://schemas.microsoft.com/office/powerpoint/2010/main" val="1568971002"/>
      </p:ext>
    </p:extLst>
  </p:cSld>
  <p:clrMapOvr>
    <a:masterClrMapping/>
  </p:clrMapOvr>
  <p:extLst>
    <p:ext uri="{6950BFC3-D8DA-4A85-94F7-54DA5524770B}">
      <p188:commentRel xmlns:p188="http://schemas.microsoft.com/office/powerpoint/2018/8/main" r:id="rId5"/>
    </p:ext>
  </p:extLs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07268CF-C620-CC56-244A-BC822FB98170}"/>
            </a:ext>
          </a:extLst>
        </p:cNvPr>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3540577F-193F-A64B-1FD0-D85AD7643AA6}"/>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8" imgW="592" imgH="591" progId="TCLayout.ActiveDocument.1">
                  <p:embed/>
                </p:oleObj>
              </mc:Choice>
              <mc:Fallback>
                <p:oleObj name="think-cell Slide" r:id="rId18" imgW="592" imgH="591" progId="TCLayout.ActiveDocument.1">
                  <p:embed/>
                  <p:pic>
                    <p:nvPicPr>
                      <p:cNvPr id="7" name="think-cell data - do not delete" hidden="1">
                        <a:extLst>
                          <a:ext uri="{FF2B5EF4-FFF2-40B4-BE49-F238E27FC236}">
                            <a16:creationId xmlns:a16="http://schemas.microsoft.com/office/drawing/2014/main" id="{3540577F-193F-A64B-1FD0-D85AD7643AA6}"/>
                          </a:ext>
                        </a:extLst>
                      </p:cNvPr>
                      <p:cNvPicPr/>
                      <p:nvPr/>
                    </p:nvPicPr>
                    <p:blipFill>
                      <a:blip r:embed="rId19"/>
                      <a:stretch>
                        <a:fillRect/>
                      </a:stretch>
                    </p:blipFill>
                    <p:spPr>
                      <a:xfrm>
                        <a:off x="1588" y="1588"/>
                        <a:ext cx="1588"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0109AC7A-343C-9EE2-8C83-1ED83E378097}"/>
              </a:ext>
            </a:extLst>
          </p:cNvPr>
          <p:cNvSpPr>
            <a:spLocks noGrp="1"/>
          </p:cNvSpPr>
          <p:nvPr>
            <p:ph type="title"/>
          </p:nvPr>
        </p:nvSpPr>
        <p:spPr/>
        <p:txBody>
          <a:bodyPr vert="horz">
            <a:noAutofit/>
          </a:bodyPr>
          <a:lstStyle/>
          <a:p>
            <a:r>
              <a:rPr lang="en-US" b="1" i="0" u="none" strike="noStrike">
                <a:solidFill>
                  <a:srgbClr val="000000"/>
                </a:solidFill>
                <a:effectLst/>
                <a:latin typeface="Arial" panose="020B0604020202020204" pitchFamily="34" charset="0"/>
              </a:rPr>
              <a:t>Traditional reactors have a proven safety track record, while SMRs take it further with built-in passive protections</a:t>
            </a:r>
            <a:r>
              <a:rPr lang="en-US" b="0" i="0">
                <a:solidFill>
                  <a:srgbClr val="000000"/>
                </a:solidFill>
                <a:effectLst/>
                <a:latin typeface="Arial" panose="020B0604020202020204" pitchFamily="34" charset="0"/>
              </a:rPr>
              <a:t>​</a:t>
            </a:r>
            <a:endParaRPr lang="en-US">
              <a:latin typeface="Arial" panose="020B0604020202020204" pitchFamily="34" charset="0"/>
              <a:cs typeface="Arial" panose="020B0604020202020204" pitchFamily="34" charset="0"/>
            </a:endParaRPr>
          </a:p>
        </p:txBody>
      </p:sp>
      <p:sp>
        <p:nvSpPr>
          <p:cNvPr id="2" name="btfpNotesBox368131">
            <a:hlinkClick r:id="rId20"/>
            <a:extLst>
              <a:ext uri="{FF2B5EF4-FFF2-40B4-BE49-F238E27FC236}">
                <a16:creationId xmlns:a16="http://schemas.microsoft.com/office/drawing/2014/main" id="{BAD08C08-15CC-662B-16B0-9DE91C33B080}"/>
              </a:ext>
            </a:extLst>
          </p:cNvPr>
          <p:cNvSpPr txBox="1"/>
          <p:nvPr>
            <p:custDataLst>
              <p:tags r:id="rId3"/>
            </p:custDataLst>
          </p:nvPr>
        </p:nvSpPr>
        <p:spPr bwMode="gray">
          <a:xfrm>
            <a:off x="330199" y="6309360"/>
            <a:ext cx="9203040" cy="492443"/>
          </a:xfrm>
          <a:prstGeom prst="rect">
            <a:avLst/>
          </a:prstGeom>
          <a:noFill/>
        </p:spPr>
        <p:txBody>
          <a:bodyPr vert="horz" wrap="square" lIns="0" tIns="0" rIns="0" bIns="0" rtlCol="0" anchor="b">
            <a:spAutoFit/>
          </a:bodyPr>
          <a:lstStyle/>
          <a:p>
            <a:pPr marL="0" marR="0" lvl="0" indent="0" algn="l" defTabSz="7112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Sources: </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lt"/>
                <a:cs typeface="Arial" panose="020B0604020202020204" pitchFamily="34" charset="0"/>
              </a:rPr>
              <a:t>Nuclear Innovation Alliance</a:t>
            </a:r>
            <a:r>
              <a:rPr lang="en-US" sz="800" dirty="0">
                <a:solidFill>
                  <a:srgbClr val="000000"/>
                </a:solidFill>
                <a:latin typeface="Arial" panose="020B0604020202020204" pitchFamily="34" charset="0"/>
                <a:ea typeface="+mn-lt"/>
                <a:cs typeface="Arial" panose="020B0604020202020204" pitchFamily="34" charset="0"/>
              </a:rPr>
              <a:t>, </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lt"/>
                <a:cs typeface="Arial" panose="020B0604020202020204" pitchFamily="34" charset="0"/>
                <a:hlinkClick r:id="rId21"/>
              </a:rPr>
              <a:t>Safety</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lt"/>
                <a:cs typeface="Arial" panose="020B0604020202020204" pitchFamily="34" charset="0"/>
              </a:rPr>
              <a:t> (2021); European Commission, </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lt"/>
                <a:cs typeface="Arial" panose="020B0604020202020204" pitchFamily="34" charset="0"/>
                <a:hlinkClick r:id="rId22"/>
              </a:rPr>
              <a:t>Small Modular Reactors Explained</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lt"/>
                <a:cs typeface="Arial" panose="020B0604020202020204" pitchFamily="34" charset="0"/>
              </a:rPr>
              <a:t> (2024); Union of Concerned Scientists, </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lt"/>
                <a:cs typeface="Arial" panose="020B0604020202020204" pitchFamily="34" charset="0"/>
                <a:hlinkClick r:id="rId23"/>
              </a:rPr>
              <a:t>Small Modular Reactors</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lt"/>
                <a:cs typeface="Arial" panose="020B0604020202020204" pitchFamily="34" charset="0"/>
              </a:rPr>
              <a:t> (2013); </a:t>
            </a:r>
            <a:r>
              <a:rPr kumimoji="0" lang="en-US" sz="800" b="0" i="0" u="none" strike="noStrike" kern="1200" cap="none" spc="0" normalizeH="0" baseline="0" noProof="0" dirty="0" err="1">
                <a:ln>
                  <a:noFill/>
                </a:ln>
                <a:solidFill>
                  <a:srgbClr val="000000"/>
                </a:solidFill>
                <a:effectLst/>
                <a:uLnTx/>
                <a:uFillTx/>
                <a:latin typeface="Arial" panose="020B0604020202020204" pitchFamily="34" charset="0"/>
                <a:ea typeface="+mn-lt"/>
                <a:cs typeface="Arial" panose="020B0604020202020204" pitchFamily="34" charset="0"/>
              </a:rPr>
              <a:t>NuScale</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lt"/>
                <a:cs typeface="Arial" panose="020B0604020202020204" pitchFamily="34" charset="0"/>
              </a:rPr>
              <a:t> Power, </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lt"/>
                <a:cs typeface="Arial" panose="020B0604020202020204" pitchFamily="34" charset="0"/>
                <a:hlinkClick r:id="rId24"/>
              </a:rPr>
              <a:t>Nuclear Power and Safety</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lt"/>
                <a:cs typeface="Arial" panose="020B0604020202020204" pitchFamily="34" charset="0"/>
              </a:rPr>
              <a:t> (2025); Our World in Data, </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lt"/>
                <a:cs typeface="Arial" panose="020B0604020202020204" pitchFamily="34" charset="0"/>
                <a:hlinkClick r:id="rId25"/>
              </a:rPr>
              <a:t>Death rates per unit of electricity production</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lt"/>
                <a:cs typeface="Arial" panose="020B0604020202020204" pitchFamily="34" charset="0"/>
              </a:rPr>
              <a:t> (2016).</a:t>
            </a: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lt"/>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Credit: Christian </a:t>
            </a:r>
            <a:r>
              <a:rPr kumimoji="0" lang="en-US" sz="8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Sandjaja</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Quint </a:t>
            </a:r>
            <a:r>
              <a:rPr kumimoji="0" lang="en-US" sz="8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Houwink</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and </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hlinkClick r:id="rId26"/>
              </a:rPr>
              <a:t>Gernot Wagner</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Share with </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hlinkClick r:id="rId27"/>
              </a:rPr>
              <a:t>attribution</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Houwink</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en-US" sz="800" b="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et al., </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"Reenergizing Nuclear" (23 September 2025).</a:t>
            </a:r>
          </a:p>
        </p:txBody>
      </p:sp>
      <p:graphicFrame>
        <p:nvGraphicFramePr>
          <p:cNvPr id="36" name="Table 35">
            <a:extLst>
              <a:ext uri="{FF2B5EF4-FFF2-40B4-BE49-F238E27FC236}">
                <a16:creationId xmlns:a16="http://schemas.microsoft.com/office/drawing/2014/main" id="{30EE94A4-4918-7232-E3AC-EFC7AB4BB03A}"/>
              </a:ext>
            </a:extLst>
          </p:cNvPr>
          <p:cNvGraphicFramePr>
            <a:graphicFrameLocks noGrp="1"/>
          </p:cNvGraphicFramePr>
          <p:nvPr>
            <p:extLst>
              <p:ext uri="{D42A27DB-BD31-4B8C-83A1-F6EECF244321}">
                <p14:modId xmlns:p14="http://schemas.microsoft.com/office/powerpoint/2010/main" val="372642177"/>
              </p:ext>
            </p:extLst>
          </p:nvPr>
        </p:nvGraphicFramePr>
        <p:xfrm>
          <a:off x="438945" y="3928011"/>
          <a:ext cx="7335045" cy="2080260"/>
        </p:xfrm>
        <a:graphic>
          <a:graphicData uri="http://schemas.openxmlformats.org/drawingml/2006/table">
            <a:tbl>
              <a:tblPr firstRow="1" bandRow="1">
                <a:tableStyleId>{2D5ABB26-0587-4C30-8999-92F81FD0307C}</a:tableStyleId>
              </a:tblPr>
              <a:tblGrid>
                <a:gridCol w="2445015">
                  <a:extLst>
                    <a:ext uri="{9D8B030D-6E8A-4147-A177-3AD203B41FA5}">
                      <a16:colId xmlns:a16="http://schemas.microsoft.com/office/drawing/2014/main" val="450818218"/>
                    </a:ext>
                  </a:extLst>
                </a:gridCol>
                <a:gridCol w="2445015">
                  <a:extLst>
                    <a:ext uri="{9D8B030D-6E8A-4147-A177-3AD203B41FA5}">
                      <a16:colId xmlns:a16="http://schemas.microsoft.com/office/drawing/2014/main" val="2129070320"/>
                    </a:ext>
                  </a:extLst>
                </a:gridCol>
                <a:gridCol w="2445015">
                  <a:extLst>
                    <a:ext uri="{9D8B030D-6E8A-4147-A177-3AD203B41FA5}">
                      <a16:colId xmlns:a16="http://schemas.microsoft.com/office/drawing/2014/main" val="3459595104"/>
                    </a:ext>
                  </a:extLst>
                </a:gridCol>
              </a:tblGrid>
              <a:tr h="128064">
                <a:tc>
                  <a:txBody>
                    <a:bodyPr/>
                    <a:lstStyle/>
                    <a:p>
                      <a:pPr lvl="0" algn="ctr">
                        <a:buNone/>
                      </a:pPr>
                      <a:r>
                        <a:rPr lang="en-US" sz="1050" b="1">
                          <a:effectLst/>
                          <a:latin typeface="Arial" panose="020B0604020202020204" pitchFamily="34" charset="0"/>
                          <a:cs typeface="Arial" panose="020B0604020202020204" pitchFamily="34" charset="0"/>
                        </a:rPr>
                        <a:t>Feature</a:t>
                      </a:r>
                    </a:p>
                  </a:txBody>
                  <a:tcPr marL="76200" marR="76200" anchor="ctr">
                    <a:lnL w="0">
                      <a:noFill/>
                    </a:lnL>
                    <a:lnR w="0">
                      <a:noFill/>
                    </a:lnR>
                    <a:lnT w="0">
                      <a:noFill/>
                    </a:lnT>
                    <a:lnB w="3175">
                      <a:solidFill>
                        <a:schemeClr val="tx1"/>
                      </a:solidFill>
                    </a:lnB>
                  </a:tcPr>
                </a:tc>
                <a:tc>
                  <a:txBody>
                    <a:bodyPr/>
                    <a:lstStyle/>
                    <a:p>
                      <a:pPr lvl="0" algn="ctr">
                        <a:buNone/>
                      </a:pPr>
                      <a:r>
                        <a:rPr lang="en-US" sz="1050" b="1">
                          <a:latin typeface="Arial" panose="020B0604020202020204" pitchFamily="34" charset="0"/>
                          <a:cs typeface="Arial" panose="020B0604020202020204" pitchFamily="34" charset="0"/>
                        </a:rPr>
                        <a:t>Small modular reactor</a:t>
                      </a:r>
                    </a:p>
                  </a:txBody>
                  <a:tcPr>
                    <a:lnL w="0">
                      <a:noFill/>
                    </a:lnL>
                    <a:lnR w="0">
                      <a:noFill/>
                    </a:lnR>
                    <a:lnT w="0">
                      <a:noFill/>
                    </a:lnT>
                    <a:lnB w="3175">
                      <a:solidFill>
                        <a:schemeClr val="tx1"/>
                      </a:solidFill>
                    </a:lnB>
                    <a:solidFill>
                      <a:schemeClr val="accent6">
                        <a:lumMod val="20000"/>
                        <a:lumOff val="80000"/>
                      </a:schemeClr>
                    </a:solidFill>
                  </a:tcPr>
                </a:tc>
                <a:tc>
                  <a:txBody>
                    <a:bodyPr/>
                    <a:lstStyle/>
                    <a:p>
                      <a:pPr lvl="0" algn="ctr">
                        <a:buNone/>
                      </a:pPr>
                      <a:r>
                        <a:rPr lang="en-US" sz="1050" b="1">
                          <a:latin typeface="Arial" panose="020B0604020202020204" pitchFamily="34" charset="0"/>
                          <a:cs typeface="Arial" panose="020B0604020202020204" pitchFamily="34" charset="0"/>
                        </a:rPr>
                        <a:t>Traditional plant</a:t>
                      </a:r>
                    </a:p>
                  </a:txBody>
                  <a:tcPr>
                    <a:lnL w="0">
                      <a:noFill/>
                    </a:lnL>
                    <a:lnR w="0">
                      <a:noFill/>
                    </a:lnR>
                    <a:lnT w="0">
                      <a:noFill/>
                    </a:lnT>
                    <a:lnB w="3175">
                      <a:solidFill>
                        <a:schemeClr val="tx1"/>
                      </a:solidFill>
                    </a:lnB>
                    <a:solidFill>
                      <a:schemeClr val="accent5">
                        <a:lumMod val="20000"/>
                        <a:lumOff val="80000"/>
                      </a:schemeClr>
                    </a:solidFill>
                  </a:tcPr>
                </a:tc>
                <a:extLst>
                  <a:ext uri="{0D108BD9-81ED-4DB2-BD59-A6C34878D82A}">
                    <a16:rowId xmlns:a16="http://schemas.microsoft.com/office/drawing/2014/main" val="2023106739"/>
                  </a:ext>
                </a:extLst>
              </a:tr>
              <a:tr h="128064">
                <a:tc>
                  <a:txBody>
                    <a:bodyPr/>
                    <a:lstStyle/>
                    <a:p>
                      <a:pPr marL="0" indent="0" fontAlgn="base" latinLnBrk="0">
                        <a:buNone/>
                      </a:pPr>
                      <a:r>
                        <a:rPr lang="en-US" sz="1050">
                          <a:effectLst/>
                          <a:latin typeface="Arial" panose="020B0604020202020204" pitchFamily="34" charset="0"/>
                          <a:cs typeface="Arial" panose="020B0604020202020204" pitchFamily="34" charset="0"/>
                        </a:rPr>
                        <a:t>Safety systems</a:t>
                      </a:r>
                    </a:p>
                  </a:txBody>
                  <a:tcPr marL="76200" marR="7620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marL="0" indent="0" fontAlgn="base" latinLnBrk="0">
                        <a:buNone/>
                      </a:pPr>
                      <a:r>
                        <a:rPr lang="en-US" sz="1050">
                          <a:effectLst/>
                          <a:latin typeface="Arial" panose="020B0604020202020204" pitchFamily="34" charset="0"/>
                          <a:cs typeface="Arial" panose="020B0604020202020204" pitchFamily="34" charset="0"/>
                        </a:rPr>
                        <a:t>Passive cooling systems, </a:t>
                      </a:r>
                      <a:br>
                        <a:rPr lang="en-US" sz="1050">
                          <a:effectLst/>
                          <a:latin typeface="Arial" panose="020B0604020202020204" pitchFamily="34" charset="0"/>
                          <a:cs typeface="Arial" panose="020B0604020202020204" pitchFamily="34" charset="0"/>
                        </a:rPr>
                      </a:br>
                      <a:r>
                        <a:rPr lang="en-US" sz="1050">
                          <a:effectLst/>
                          <a:latin typeface="Arial" panose="020B0604020202020204" pitchFamily="34" charset="0"/>
                          <a:cs typeface="Arial" panose="020B0604020202020204" pitchFamily="34" charset="0"/>
                        </a:rPr>
                        <a:t>simpler design</a:t>
                      </a:r>
                    </a:p>
                  </a:txBody>
                  <a:tcPr marL="76200" marR="7620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indent="0" fontAlgn="base" latinLnBrk="0">
                        <a:buNone/>
                      </a:pPr>
                      <a:r>
                        <a:rPr lang="en-US" sz="1050">
                          <a:effectLst/>
                          <a:latin typeface="Arial" panose="020B0604020202020204" pitchFamily="34" charset="0"/>
                          <a:cs typeface="Arial" panose="020B0604020202020204" pitchFamily="34" charset="0"/>
                        </a:rPr>
                        <a:t>Active cooling systems, complex design</a:t>
                      </a:r>
                    </a:p>
                  </a:txBody>
                  <a:tcPr marL="76200" marR="7620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54230108"/>
                  </a:ext>
                </a:extLst>
              </a:tr>
              <a:tr h="128064">
                <a:tc>
                  <a:txBody>
                    <a:bodyPr/>
                    <a:lstStyle/>
                    <a:p>
                      <a:pPr marL="0" indent="0" fontAlgn="base" latinLnBrk="0">
                        <a:buNone/>
                      </a:pPr>
                      <a:r>
                        <a:rPr lang="en-US" sz="1050">
                          <a:effectLst/>
                          <a:latin typeface="Arial" panose="020B0604020202020204" pitchFamily="34" charset="0"/>
                          <a:cs typeface="Arial" panose="020B0604020202020204" pitchFamily="34" charset="0"/>
                        </a:rPr>
                        <a:t>Radioactive inventory</a:t>
                      </a:r>
                    </a:p>
                  </a:txBody>
                  <a:tcPr marL="76200" marR="7620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marL="0" indent="0" fontAlgn="base" latinLnBrk="0">
                        <a:buNone/>
                      </a:pPr>
                      <a:r>
                        <a:rPr lang="en-US" sz="1050">
                          <a:effectLst/>
                          <a:latin typeface="Arial" panose="020B0604020202020204" pitchFamily="34" charset="0"/>
                          <a:cs typeface="Arial" panose="020B0604020202020204" pitchFamily="34" charset="0"/>
                        </a:rPr>
                        <a:t>Smaller inventory</a:t>
                      </a:r>
                    </a:p>
                  </a:txBody>
                  <a:tcPr marL="76200" marR="7620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indent="0" fontAlgn="base" latinLnBrk="0">
                        <a:buNone/>
                      </a:pPr>
                      <a:r>
                        <a:rPr lang="en-US" sz="1050">
                          <a:effectLst/>
                          <a:latin typeface="Arial" panose="020B0604020202020204" pitchFamily="34" charset="0"/>
                          <a:cs typeface="Arial" panose="020B0604020202020204" pitchFamily="34" charset="0"/>
                        </a:rPr>
                        <a:t>Larger inventory</a:t>
                      </a:r>
                    </a:p>
                  </a:txBody>
                  <a:tcPr marL="76200" marR="7620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3200297278"/>
                  </a:ext>
                </a:extLst>
              </a:tr>
              <a:tr h="128064">
                <a:tc>
                  <a:txBody>
                    <a:bodyPr/>
                    <a:lstStyle/>
                    <a:p>
                      <a:pPr marL="0" indent="0" fontAlgn="base" latinLnBrk="0">
                        <a:buNone/>
                      </a:pPr>
                      <a:r>
                        <a:rPr lang="en-US" sz="1050">
                          <a:effectLst/>
                          <a:latin typeface="Arial" panose="020B0604020202020204" pitchFamily="34" charset="0"/>
                          <a:cs typeface="Arial" panose="020B0604020202020204" pitchFamily="34" charset="0"/>
                        </a:rPr>
                        <a:t>Containment structures</a:t>
                      </a:r>
                    </a:p>
                  </a:txBody>
                  <a:tcPr marL="76200" marR="7620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marL="0" indent="0" fontAlgn="base" latinLnBrk="0">
                        <a:buNone/>
                      </a:pPr>
                      <a:r>
                        <a:rPr lang="en-US" sz="1050">
                          <a:effectLst/>
                          <a:latin typeface="Arial" panose="020B0604020202020204" pitchFamily="34" charset="0"/>
                          <a:cs typeface="Arial" panose="020B0604020202020204" pitchFamily="34" charset="0"/>
                        </a:rPr>
                        <a:t>Less robust</a:t>
                      </a:r>
                    </a:p>
                  </a:txBody>
                  <a:tcPr marL="76200" marR="7620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indent="0" fontAlgn="base" latinLnBrk="0">
                        <a:buNone/>
                      </a:pPr>
                      <a:r>
                        <a:rPr lang="en-US" sz="1050">
                          <a:effectLst/>
                          <a:latin typeface="Arial" panose="020B0604020202020204" pitchFamily="34" charset="0"/>
                          <a:cs typeface="Arial" panose="020B0604020202020204" pitchFamily="34" charset="0"/>
                        </a:rPr>
                        <a:t>More robust</a:t>
                      </a:r>
                    </a:p>
                  </a:txBody>
                  <a:tcPr marL="76200" marR="7620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491472058"/>
                  </a:ext>
                </a:extLst>
              </a:tr>
              <a:tr h="128064">
                <a:tc>
                  <a:txBody>
                    <a:bodyPr/>
                    <a:lstStyle/>
                    <a:p>
                      <a:pPr marL="0" indent="0" fontAlgn="base" latinLnBrk="0">
                        <a:buNone/>
                      </a:pPr>
                      <a:r>
                        <a:rPr lang="en-US" sz="1050">
                          <a:effectLst/>
                          <a:latin typeface="Arial" panose="020B0604020202020204" pitchFamily="34" charset="0"/>
                          <a:cs typeface="Arial" panose="020B0604020202020204" pitchFamily="34" charset="0"/>
                        </a:rPr>
                        <a:t>Emergency planning zones</a:t>
                      </a:r>
                    </a:p>
                  </a:txBody>
                  <a:tcPr marL="76200" marR="7620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marL="0" indent="0" fontAlgn="base" latinLnBrk="0">
                        <a:buNone/>
                      </a:pPr>
                      <a:r>
                        <a:rPr lang="en-US" sz="1050">
                          <a:effectLst/>
                          <a:latin typeface="Arial" panose="020B0604020202020204" pitchFamily="34" charset="0"/>
                          <a:cs typeface="Arial" panose="020B0604020202020204" pitchFamily="34" charset="0"/>
                        </a:rPr>
                        <a:t>Reduced (e.g., site boundary)</a:t>
                      </a:r>
                    </a:p>
                  </a:txBody>
                  <a:tcPr marL="76200" marR="7620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indent="0" fontAlgn="base" latinLnBrk="0">
                        <a:buNone/>
                      </a:pPr>
                      <a:r>
                        <a:rPr lang="en-US" sz="1050">
                          <a:effectLst/>
                          <a:latin typeface="Arial" panose="020B0604020202020204" pitchFamily="34" charset="0"/>
                          <a:cs typeface="Arial" panose="020B0604020202020204" pitchFamily="34" charset="0"/>
                        </a:rPr>
                        <a:t>Larger zones (10+ miles)</a:t>
                      </a:r>
                    </a:p>
                  </a:txBody>
                  <a:tcPr marL="76200" marR="7620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3323522735"/>
                  </a:ext>
                </a:extLst>
              </a:tr>
              <a:tr h="128064">
                <a:tc>
                  <a:txBody>
                    <a:bodyPr/>
                    <a:lstStyle/>
                    <a:p>
                      <a:pPr marL="0" indent="0" fontAlgn="base" latinLnBrk="0">
                        <a:buNone/>
                      </a:pPr>
                      <a:r>
                        <a:rPr lang="en-US" sz="1050">
                          <a:effectLst/>
                          <a:latin typeface="Arial" panose="020B0604020202020204" pitchFamily="34" charset="0"/>
                          <a:cs typeface="Arial" panose="020B0604020202020204" pitchFamily="34" charset="0"/>
                        </a:rPr>
                        <a:t>Risk from natural hazards</a:t>
                      </a:r>
                    </a:p>
                  </a:txBody>
                  <a:tcPr marL="76200" marR="7620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marL="0" indent="0" fontAlgn="base" latinLnBrk="0">
                        <a:buNone/>
                      </a:pPr>
                      <a:r>
                        <a:rPr lang="en-US" sz="1050">
                          <a:effectLst/>
                          <a:latin typeface="Arial" panose="020B0604020202020204" pitchFamily="34" charset="0"/>
                          <a:cs typeface="Arial" panose="020B0604020202020204" pitchFamily="34" charset="0"/>
                        </a:rPr>
                        <a:t>Underground siting reduces some risks</a:t>
                      </a:r>
                    </a:p>
                  </a:txBody>
                  <a:tcPr marL="76200" marR="7620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indent="0" fontAlgn="base" latinLnBrk="0">
                        <a:buNone/>
                      </a:pPr>
                      <a:r>
                        <a:rPr lang="en-US" sz="1050">
                          <a:effectLst/>
                          <a:latin typeface="Arial" panose="020B0604020202020204" pitchFamily="34" charset="0"/>
                          <a:cs typeface="Arial" panose="020B0604020202020204" pitchFamily="34" charset="0"/>
                        </a:rPr>
                        <a:t>Above-ground siting increases exposure</a:t>
                      </a:r>
                    </a:p>
                  </a:txBody>
                  <a:tcPr marL="76200" marR="7620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64570822"/>
                  </a:ext>
                </a:extLst>
              </a:tr>
              <a:tr h="128064">
                <a:tc>
                  <a:txBody>
                    <a:bodyPr/>
                    <a:lstStyle/>
                    <a:p>
                      <a:pPr marL="0" indent="0" fontAlgn="base" latinLnBrk="0">
                        <a:buNone/>
                      </a:pPr>
                      <a:r>
                        <a:rPr lang="en-US" sz="1050">
                          <a:effectLst/>
                          <a:latin typeface="Arial" panose="020B0604020202020204" pitchFamily="34" charset="0"/>
                          <a:cs typeface="Arial" panose="020B0604020202020204" pitchFamily="34" charset="0"/>
                        </a:rPr>
                        <a:t>Cumulative risk (multiple units)</a:t>
                      </a:r>
                    </a:p>
                  </a:txBody>
                  <a:tcPr marL="76200" marR="7620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0" cap="flat" cmpd="sng" algn="ctr">
                      <a:noFill/>
                      <a:prstDash val="solid"/>
                      <a:round/>
                      <a:headEnd type="none" w="med" len="med"/>
                      <a:tailEnd type="none" w="med" len="med"/>
                    </a:lnB>
                  </a:tcPr>
                </a:tc>
                <a:tc>
                  <a:txBody>
                    <a:bodyPr/>
                    <a:lstStyle/>
                    <a:p>
                      <a:pPr marL="0" indent="0" fontAlgn="base" latinLnBrk="0">
                        <a:buNone/>
                      </a:pPr>
                      <a:r>
                        <a:rPr lang="en-US" sz="1050">
                          <a:effectLst/>
                          <a:latin typeface="Arial" panose="020B0604020202020204" pitchFamily="34" charset="0"/>
                          <a:cs typeface="Arial" panose="020B0604020202020204" pitchFamily="34" charset="0"/>
                        </a:rPr>
                        <a:t>Higher if many modules are used</a:t>
                      </a:r>
                    </a:p>
                  </a:txBody>
                  <a:tcPr marL="76200" marR="7620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0" cap="flat" cmpd="sng" algn="ctr">
                      <a:noFill/>
                      <a:prstDash val="solid"/>
                      <a:round/>
                      <a:headEnd type="none" w="med" len="med"/>
                      <a:tailEnd type="none" w="med" len="med"/>
                    </a:lnB>
                    <a:solidFill>
                      <a:schemeClr val="accent6">
                        <a:lumMod val="20000"/>
                        <a:lumOff val="80000"/>
                      </a:schemeClr>
                    </a:solidFill>
                  </a:tcPr>
                </a:tc>
                <a:tc>
                  <a:txBody>
                    <a:bodyPr/>
                    <a:lstStyle/>
                    <a:p>
                      <a:pPr marL="0" indent="0" fontAlgn="base" latinLnBrk="0">
                        <a:buNone/>
                      </a:pPr>
                      <a:r>
                        <a:rPr lang="en-US" sz="1050">
                          <a:effectLst/>
                          <a:latin typeface="Arial" panose="020B0604020202020204" pitchFamily="34" charset="0"/>
                          <a:cs typeface="Arial" panose="020B0604020202020204" pitchFamily="34" charset="0"/>
                        </a:rPr>
                        <a:t>Centralized risk in single reactor</a:t>
                      </a:r>
                    </a:p>
                  </a:txBody>
                  <a:tcPr marL="76200" marR="7620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0" cap="flat" cmpd="sng" algn="ctr">
                      <a:no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452199195"/>
                  </a:ext>
                </a:extLst>
              </a:tr>
            </a:tbl>
          </a:graphicData>
        </a:graphic>
      </p:graphicFrame>
      <p:sp>
        <p:nvSpPr>
          <p:cNvPr id="68" name="TextBox 67">
            <a:extLst>
              <a:ext uri="{FF2B5EF4-FFF2-40B4-BE49-F238E27FC236}">
                <a16:creationId xmlns:a16="http://schemas.microsoft.com/office/drawing/2014/main" id="{63EE5D91-5747-A513-43C6-2B63C0D3B8A7}"/>
              </a:ext>
            </a:extLst>
          </p:cNvPr>
          <p:cNvSpPr txBox="1"/>
          <p:nvPr/>
        </p:nvSpPr>
        <p:spPr bwMode="gray">
          <a:xfrm>
            <a:off x="329184" y="3591481"/>
            <a:ext cx="5451475" cy="288925"/>
          </a:xfrm>
          <a:prstGeom prst="rect">
            <a:avLst/>
          </a:prstGeom>
          <a:noFill/>
        </p:spPr>
        <p:txBody>
          <a:bodyPr wrap="square" lIns="36000" tIns="36000" rIns="36000" bIns="3600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SMR vs. </a:t>
            </a:r>
            <a:r>
              <a:rPr lang="en-US" sz="1400" b="1">
                <a:solidFill>
                  <a:srgbClr val="000000"/>
                </a:solidFill>
                <a:latin typeface="Arial" panose="020B0604020202020204" pitchFamily="34" charset="0"/>
                <a:cs typeface="Arial" panose="020B0604020202020204" pitchFamily="34" charset="0"/>
              </a:rPr>
              <a:t>t</a:t>
            </a:r>
            <a:r>
              <a:rPr kumimoji="0" lang="en-US" sz="1400" b="1" i="0" u="none" strike="noStrike" kern="1200" cap="none" spc="0" normalizeH="0" baseline="0" noProof="0" err="1">
                <a:ln>
                  <a:noFill/>
                </a:ln>
                <a:solidFill>
                  <a:srgbClr val="000000"/>
                </a:solidFill>
                <a:effectLst/>
                <a:uLnTx/>
                <a:uFillTx/>
                <a:latin typeface="Arial" panose="020B0604020202020204" pitchFamily="34" charset="0"/>
                <a:ea typeface="+mn-ea"/>
                <a:cs typeface="Arial" panose="020B0604020202020204" pitchFamily="34" charset="0"/>
              </a:rPr>
              <a:t>raditional</a:t>
            </a:r>
            <a:r>
              <a:rPr kumimoji="0" lang="en-US" sz="1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a:t>
            </a:r>
            <a:r>
              <a:rPr lang="en-US" sz="1400" b="1">
                <a:solidFill>
                  <a:srgbClr val="000000"/>
                </a:solidFill>
                <a:latin typeface="Arial" panose="020B0604020202020204" pitchFamily="34" charset="0"/>
                <a:cs typeface="Arial" panose="020B0604020202020204" pitchFamily="34" charset="0"/>
              </a:rPr>
              <a:t>p</a:t>
            </a:r>
            <a:r>
              <a:rPr kumimoji="0" lang="en-US" sz="1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lant safety difference</a:t>
            </a: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5" name="TextBox 44">
            <a:extLst>
              <a:ext uri="{FF2B5EF4-FFF2-40B4-BE49-F238E27FC236}">
                <a16:creationId xmlns:a16="http://schemas.microsoft.com/office/drawing/2014/main" id="{3AEDFD93-AE27-378A-D9D0-933CF48FDB74}"/>
              </a:ext>
            </a:extLst>
          </p:cNvPr>
          <p:cNvSpPr txBox="1"/>
          <p:nvPr/>
        </p:nvSpPr>
        <p:spPr bwMode="gray">
          <a:xfrm>
            <a:off x="329184" y="1554480"/>
            <a:ext cx="5451475" cy="288925"/>
          </a:xfrm>
          <a:prstGeom prst="rect">
            <a:avLst/>
          </a:prstGeom>
          <a:noFill/>
        </p:spPr>
        <p:txBody>
          <a:bodyPr wrap="square" lIns="36000" tIns="36000" rIns="36000" bIns="3600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Death rates per </a:t>
            </a:r>
            <a:r>
              <a:rPr kumimoji="0" lang="en-US" sz="1400" b="1" i="0" u="none" strike="noStrike" kern="1200" cap="none" spc="0" normalizeH="0" baseline="0" noProof="0" err="1">
                <a:ln>
                  <a:noFill/>
                </a:ln>
                <a:solidFill>
                  <a:srgbClr val="000000"/>
                </a:solidFill>
                <a:effectLst/>
                <a:uLnTx/>
                <a:uFillTx/>
                <a:latin typeface="Arial" panose="020B0604020202020204" pitchFamily="34" charset="0"/>
                <a:ea typeface="+mn-ea"/>
                <a:cs typeface="Arial" panose="020B0604020202020204" pitchFamily="34" charset="0"/>
              </a:rPr>
              <a:t>TWh</a:t>
            </a:r>
            <a:r>
              <a:rPr kumimoji="0" lang="en-US" sz="1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electricity produced</a:t>
            </a: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3" name="Group 2">
            <a:extLst>
              <a:ext uri="{FF2B5EF4-FFF2-40B4-BE49-F238E27FC236}">
                <a16:creationId xmlns:a16="http://schemas.microsoft.com/office/drawing/2014/main" id="{B19F78D7-472C-5EB9-B18B-A85EE32310FD}"/>
              </a:ext>
            </a:extLst>
          </p:cNvPr>
          <p:cNvGrpSpPr/>
          <p:nvPr/>
        </p:nvGrpSpPr>
        <p:grpSpPr>
          <a:xfrm>
            <a:off x="329174" y="1841712"/>
            <a:ext cx="7680969" cy="2044489"/>
            <a:chOff x="376337" y="1784602"/>
            <a:chExt cx="3941551" cy="2044160"/>
          </a:xfrm>
        </p:grpSpPr>
        <p:cxnSp>
          <p:nvCxnSpPr>
            <p:cNvPr id="70" name="btfpColumnHeaderBoxLine912903">
              <a:extLst>
                <a:ext uri="{FF2B5EF4-FFF2-40B4-BE49-F238E27FC236}">
                  <a16:creationId xmlns:a16="http://schemas.microsoft.com/office/drawing/2014/main" id="{48B73CD6-1572-334B-8E81-B913A96E005F}"/>
                </a:ext>
              </a:extLst>
            </p:cNvPr>
            <p:cNvCxnSpPr>
              <a:cxnSpLocks/>
            </p:cNvCxnSpPr>
            <p:nvPr/>
          </p:nvCxnSpPr>
          <p:spPr bwMode="gray">
            <a:xfrm>
              <a:off x="376342" y="3828762"/>
              <a:ext cx="3941546"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47" name="btfpColumnHeaderBoxLine912903">
              <a:extLst>
                <a:ext uri="{FF2B5EF4-FFF2-40B4-BE49-F238E27FC236}">
                  <a16:creationId xmlns:a16="http://schemas.microsoft.com/office/drawing/2014/main" id="{16B55346-3F07-612D-85A5-C8927493E5A5}"/>
                </a:ext>
              </a:extLst>
            </p:cNvPr>
            <p:cNvCxnSpPr>
              <a:cxnSpLocks/>
            </p:cNvCxnSpPr>
            <p:nvPr/>
          </p:nvCxnSpPr>
          <p:spPr bwMode="gray">
            <a:xfrm>
              <a:off x="376337" y="1784602"/>
              <a:ext cx="3941547"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grpSp>
      <p:sp>
        <p:nvSpPr>
          <p:cNvPr id="71" name="TextBox 8">
            <a:extLst>
              <a:ext uri="{FF2B5EF4-FFF2-40B4-BE49-F238E27FC236}">
                <a16:creationId xmlns:a16="http://schemas.microsoft.com/office/drawing/2014/main" id="{0A2FCEFE-F859-8A50-90FF-9340E9326646}"/>
              </a:ext>
            </a:extLst>
          </p:cNvPr>
          <p:cNvSpPr txBox="1"/>
          <p:nvPr/>
        </p:nvSpPr>
        <p:spPr bwMode="gray">
          <a:xfrm>
            <a:off x="8289327" y="1555200"/>
            <a:ext cx="3192773" cy="3593291"/>
          </a:xfrm>
          <a:prstGeom prst="rect">
            <a:avLst/>
          </a:prstGeom>
          <a:solidFill>
            <a:srgbClr val="E3E8EE"/>
          </a:solidFill>
        </p:spPr>
        <p:txBody>
          <a:bodyPr wrap="square" lIns="137160" tIns="137160" rIns="273600" bIns="137160" rtlCol="0" anchor="t">
            <a:spAutoFit/>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Observations</a:t>
            </a:r>
          </a:p>
          <a:p>
            <a:pPr marL="180975" marR="0" lvl="0" indent="-173038" algn="l" defTabSz="914400" rtl="0" eaLnBrk="1" fontAlgn="auto" latinLnBrk="0" hangingPunct="1">
              <a:lnSpc>
                <a:spcPct val="100000"/>
              </a:lnSpc>
              <a:spcBef>
                <a:spcPts val="600"/>
              </a:spcBef>
              <a:spcAft>
                <a:spcPts val="0"/>
              </a:spcAft>
              <a:buClrTx/>
              <a:buSzTx/>
              <a:buFont typeface="Arial"/>
              <a:buChar char="•"/>
              <a:tabLst/>
              <a:defRPr/>
            </a:pPr>
            <a:r>
              <a:rPr kumimoji="0" lang="en-US" sz="105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Nuclear</a:t>
            </a:r>
            <a:r>
              <a:rPr kumimoji="0" lang="en-US" sz="1050" b="0" i="0" u="none" strike="noStrike" kern="1200" cap="none" spc="0" normalizeH="0" baseline="0" noProof="0">
                <a:ln>
                  <a:noFill/>
                </a:ln>
                <a:solidFill>
                  <a:srgbClr val="000000"/>
                </a:solidFill>
                <a:effectLst/>
                <a:uLnTx/>
                <a:uFillTx/>
                <a:latin typeface="Arial" panose="020B0604020202020204" pitchFamily="34" charset="0"/>
                <a:ea typeface="+mn-lt"/>
                <a:cs typeface="Arial" panose="020B0604020202020204" pitchFamily="34" charset="0"/>
              </a:rPr>
              <a:t> energy stands out as </a:t>
            </a:r>
            <a:r>
              <a:rPr kumimoji="0" lang="en-US" sz="1050" b="1" i="0" u="none" strike="noStrike" kern="1200" cap="none" spc="0" normalizeH="0" baseline="0" noProof="0">
                <a:ln>
                  <a:noFill/>
                </a:ln>
                <a:solidFill>
                  <a:srgbClr val="000000"/>
                </a:solidFill>
                <a:effectLst/>
                <a:uLnTx/>
                <a:uFillTx/>
                <a:latin typeface="Arial" panose="020B0604020202020204" pitchFamily="34" charset="0"/>
                <a:ea typeface="+mn-lt"/>
                <a:cs typeface="Arial" panose="020B0604020202020204" pitchFamily="34" charset="0"/>
              </a:rPr>
              <a:t>one of the safest energy sources</a:t>
            </a:r>
            <a:r>
              <a:rPr kumimoji="0" lang="en-US" sz="1050" b="0" i="0" u="none" strike="noStrike" kern="1200" cap="none" spc="0" normalizeH="0" baseline="0" noProof="0">
                <a:ln>
                  <a:noFill/>
                </a:ln>
                <a:solidFill>
                  <a:srgbClr val="000000"/>
                </a:solidFill>
                <a:effectLst/>
                <a:uLnTx/>
                <a:uFillTx/>
                <a:latin typeface="Arial" panose="020B0604020202020204" pitchFamily="34" charset="0"/>
                <a:ea typeface="+mn-lt"/>
                <a:cs typeface="Arial" panose="020B0604020202020204" pitchFamily="34" charset="0"/>
              </a:rPr>
              <a:t>, significantly lower than fossil fuels like coal and oil.</a:t>
            </a:r>
            <a:endParaRPr kumimoji="0" lang="en-US" sz="1050" b="1" i="0" u="none" strike="noStrike" kern="1200" cap="none" spc="0" normalizeH="0" baseline="0" noProof="0">
              <a:ln>
                <a:noFill/>
              </a:ln>
              <a:solidFill>
                <a:srgbClr val="000000"/>
              </a:solidFill>
              <a:effectLst/>
              <a:uLnTx/>
              <a:uFillTx/>
              <a:latin typeface="Arial" panose="020B0604020202020204" pitchFamily="34" charset="0"/>
              <a:ea typeface="+mn-lt"/>
              <a:cs typeface="Arial" panose="020B0604020202020204" pitchFamily="34" charset="0"/>
            </a:endParaRPr>
          </a:p>
          <a:p>
            <a:pPr marL="180975" marR="0" lvl="0" indent="-173038" algn="l" defTabSz="914400" rtl="0" eaLnBrk="1" fontAlgn="auto" latinLnBrk="0" hangingPunct="1">
              <a:lnSpc>
                <a:spcPct val="100000"/>
              </a:lnSpc>
              <a:spcBef>
                <a:spcPts val="600"/>
              </a:spcBef>
              <a:spcAft>
                <a:spcPts val="0"/>
              </a:spcAft>
              <a:buClrTx/>
              <a:buSzTx/>
              <a:buFont typeface="Arial"/>
              <a:buChar char="•"/>
              <a:tabLst/>
              <a:defRPr/>
            </a:pPr>
            <a:r>
              <a:rPr kumimoji="0" lang="en-US" sz="1050" b="0" i="0" u="none" strike="noStrike" kern="1200" cap="none" spc="0" normalizeH="0" baseline="0" noProof="0">
                <a:ln>
                  <a:noFill/>
                </a:ln>
                <a:solidFill>
                  <a:srgbClr val="000000"/>
                </a:solidFill>
                <a:effectLst/>
                <a:uLnTx/>
                <a:uFillTx/>
                <a:latin typeface="Arial" panose="020B0604020202020204" pitchFamily="34" charset="0"/>
                <a:ea typeface="+mn-lt"/>
                <a:cs typeface="Arial" panose="020B0604020202020204" pitchFamily="34" charset="0"/>
              </a:rPr>
              <a:t>This stark contrast </a:t>
            </a:r>
            <a:r>
              <a:rPr kumimoji="0" lang="en-US" sz="1050" b="1" i="0" u="none" strike="noStrike" kern="1200" cap="none" spc="0" normalizeH="0" baseline="0" noProof="0">
                <a:ln>
                  <a:noFill/>
                </a:ln>
                <a:solidFill>
                  <a:srgbClr val="000000"/>
                </a:solidFill>
                <a:effectLst/>
                <a:uLnTx/>
                <a:uFillTx/>
                <a:latin typeface="Arial" panose="020B0604020202020204" pitchFamily="34" charset="0"/>
                <a:ea typeface="+mn-lt"/>
                <a:cs typeface="Arial" panose="020B0604020202020204" pitchFamily="34" charset="0"/>
              </a:rPr>
              <a:t>underscores </a:t>
            </a:r>
            <a:r>
              <a:rPr kumimoji="0" lang="en-US" sz="1050" b="1" i="0" u="none" strike="noStrike" kern="1200" cap="none" spc="0" normalizeH="0" baseline="0" noProof="0" err="1">
                <a:ln>
                  <a:noFill/>
                </a:ln>
                <a:solidFill>
                  <a:srgbClr val="000000"/>
                </a:solidFill>
                <a:effectLst/>
                <a:uLnTx/>
                <a:uFillTx/>
                <a:latin typeface="Arial" panose="020B0604020202020204" pitchFamily="34" charset="0"/>
                <a:ea typeface="+mn-lt"/>
                <a:cs typeface="Arial" panose="020B0604020202020204" pitchFamily="34" charset="0"/>
              </a:rPr>
              <a:t>nuclear’s</a:t>
            </a:r>
            <a:r>
              <a:rPr kumimoji="0" lang="en-US" sz="1050" b="1" i="0" u="none" strike="noStrike" kern="1200" cap="none" spc="0" normalizeH="0" baseline="0" noProof="0">
                <a:ln>
                  <a:noFill/>
                </a:ln>
                <a:solidFill>
                  <a:srgbClr val="000000"/>
                </a:solidFill>
                <a:effectLst/>
                <a:uLnTx/>
                <a:uFillTx/>
                <a:latin typeface="Arial" panose="020B0604020202020204" pitchFamily="34" charset="0"/>
                <a:ea typeface="+mn-lt"/>
                <a:cs typeface="Arial" panose="020B0604020202020204" pitchFamily="34" charset="0"/>
              </a:rPr>
              <a:t> potential to deliver clean and safe energy </a:t>
            </a:r>
            <a:r>
              <a:rPr kumimoji="0" lang="en-US" sz="1050" b="0" i="0" u="none" strike="noStrike" kern="1200" cap="none" spc="0" normalizeH="0" baseline="0" noProof="0">
                <a:ln>
                  <a:noFill/>
                </a:ln>
                <a:solidFill>
                  <a:srgbClr val="000000"/>
                </a:solidFill>
                <a:effectLst/>
                <a:uLnTx/>
                <a:uFillTx/>
                <a:latin typeface="Arial" panose="020B0604020202020204" pitchFamily="34" charset="0"/>
                <a:ea typeface="+mn-lt"/>
                <a:cs typeface="Arial" panose="020B0604020202020204" pitchFamily="34" charset="0"/>
              </a:rPr>
              <a:t>at scale.</a:t>
            </a:r>
            <a:endParaRPr kumimoji="0" lang="en-US" sz="105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a:p>
            <a:pPr marL="180975" marR="0" lvl="0" indent="-173038" algn="l" defTabSz="914400" rtl="0" eaLnBrk="1" fontAlgn="auto" latinLnBrk="0" hangingPunct="1">
              <a:lnSpc>
                <a:spcPct val="100000"/>
              </a:lnSpc>
              <a:spcBef>
                <a:spcPts val="600"/>
              </a:spcBef>
              <a:spcAft>
                <a:spcPts val="0"/>
              </a:spcAft>
              <a:buClrTx/>
              <a:buSzTx/>
              <a:buFont typeface="Arial"/>
              <a:buChar char="•"/>
              <a:tabLst/>
              <a:defRPr/>
            </a:pPr>
            <a:r>
              <a:rPr kumimoji="0" lang="en-US" sz="1050" b="0" i="0" u="none" strike="noStrike" kern="1200" cap="none" spc="0" normalizeH="0" baseline="0" noProof="0">
                <a:ln>
                  <a:noFill/>
                </a:ln>
                <a:solidFill>
                  <a:srgbClr val="000000"/>
                </a:solidFill>
                <a:effectLst/>
                <a:uLnTx/>
                <a:uFillTx/>
                <a:latin typeface="Arial" panose="020B0604020202020204" pitchFamily="34" charset="0"/>
                <a:ea typeface="+mn-lt"/>
                <a:cs typeface="Arial" panose="020B0604020202020204" pitchFamily="34" charset="0"/>
              </a:rPr>
              <a:t>SMRs build on this safety advantage with </a:t>
            </a:r>
            <a:r>
              <a:rPr kumimoji="0" lang="en-US" sz="1050" b="1" i="0" u="none" strike="noStrike" kern="1200" cap="none" spc="0" normalizeH="0" baseline="0" noProof="0">
                <a:ln>
                  <a:noFill/>
                </a:ln>
                <a:solidFill>
                  <a:srgbClr val="000000"/>
                </a:solidFill>
                <a:effectLst/>
                <a:uLnTx/>
                <a:uFillTx/>
                <a:latin typeface="Arial" panose="020B0604020202020204" pitchFamily="34" charset="0"/>
                <a:ea typeface="+mn-lt"/>
                <a:cs typeface="Arial" panose="020B0604020202020204" pitchFamily="34" charset="0"/>
              </a:rPr>
              <a:t>passive systems</a:t>
            </a:r>
            <a:r>
              <a:rPr kumimoji="0" lang="en-US" sz="1050" b="0" i="0" u="none" strike="noStrike" kern="1200" cap="none" spc="0" normalizeH="0" baseline="0" noProof="0">
                <a:ln>
                  <a:noFill/>
                </a:ln>
                <a:solidFill>
                  <a:srgbClr val="000000"/>
                </a:solidFill>
                <a:effectLst/>
                <a:uLnTx/>
                <a:uFillTx/>
                <a:latin typeface="Arial" panose="020B0604020202020204" pitchFamily="34" charset="0"/>
                <a:ea typeface="+mn-lt"/>
                <a:cs typeface="Arial" panose="020B0604020202020204" pitchFamily="34" charset="0"/>
              </a:rPr>
              <a:t>, </a:t>
            </a:r>
            <a:r>
              <a:rPr kumimoji="0" lang="en-US" sz="1050" b="1" i="0" u="none" strike="noStrike" kern="1200" cap="none" spc="0" normalizeH="0" baseline="0" noProof="0">
                <a:ln>
                  <a:noFill/>
                </a:ln>
                <a:solidFill>
                  <a:srgbClr val="000000"/>
                </a:solidFill>
                <a:effectLst/>
                <a:uLnTx/>
                <a:uFillTx/>
                <a:latin typeface="Arial" panose="020B0604020202020204" pitchFamily="34" charset="0"/>
                <a:ea typeface="+mn-lt"/>
                <a:cs typeface="Arial" panose="020B0604020202020204" pitchFamily="34" charset="0"/>
              </a:rPr>
              <a:t>smaller radioactive inventories</a:t>
            </a:r>
            <a:r>
              <a:rPr kumimoji="0" lang="en-US" sz="1050" b="0" i="0" u="none" strike="noStrike" kern="1200" cap="none" spc="0" normalizeH="0" baseline="0" noProof="0">
                <a:ln>
                  <a:noFill/>
                </a:ln>
                <a:solidFill>
                  <a:srgbClr val="000000"/>
                </a:solidFill>
                <a:effectLst/>
                <a:uLnTx/>
                <a:uFillTx/>
                <a:latin typeface="Arial" panose="020B0604020202020204" pitchFamily="34" charset="0"/>
                <a:ea typeface="+mn-lt"/>
                <a:cs typeface="Arial" panose="020B0604020202020204" pitchFamily="34" charset="0"/>
              </a:rPr>
              <a:t>, and </a:t>
            </a:r>
            <a:r>
              <a:rPr kumimoji="0" lang="en-US" sz="1050" b="1" i="0" u="none" strike="noStrike" kern="1200" cap="none" spc="0" normalizeH="0" baseline="0" noProof="0">
                <a:ln>
                  <a:noFill/>
                </a:ln>
                <a:solidFill>
                  <a:srgbClr val="000000"/>
                </a:solidFill>
                <a:effectLst/>
                <a:uLnTx/>
                <a:uFillTx/>
                <a:latin typeface="Arial" panose="020B0604020202020204" pitchFamily="34" charset="0"/>
                <a:ea typeface="+mn-lt"/>
                <a:cs typeface="Arial" panose="020B0604020202020204" pitchFamily="34" charset="0"/>
              </a:rPr>
              <a:t>underground siting</a:t>
            </a:r>
            <a:r>
              <a:rPr kumimoji="0" lang="en-US" sz="1050" b="0" i="0" u="none" strike="noStrike" kern="1200" cap="none" spc="0" normalizeH="0" baseline="0" noProof="0">
                <a:ln>
                  <a:noFill/>
                </a:ln>
                <a:solidFill>
                  <a:srgbClr val="000000"/>
                </a:solidFill>
                <a:effectLst/>
                <a:uLnTx/>
                <a:uFillTx/>
                <a:latin typeface="Arial" panose="020B0604020202020204" pitchFamily="34" charset="0"/>
                <a:ea typeface="+mn-lt"/>
                <a:cs typeface="Arial" panose="020B0604020202020204" pitchFamily="34" charset="0"/>
              </a:rPr>
              <a:t>.</a:t>
            </a:r>
          </a:p>
          <a:p>
            <a:pPr marL="180975" marR="0" lvl="0" indent="-173038" algn="l" defTabSz="914400" rtl="0" eaLnBrk="1" fontAlgn="auto" latinLnBrk="0" hangingPunct="1">
              <a:lnSpc>
                <a:spcPct val="100000"/>
              </a:lnSpc>
              <a:spcBef>
                <a:spcPts val="600"/>
              </a:spcBef>
              <a:spcAft>
                <a:spcPts val="0"/>
              </a:spcAft>
              <a:buClrTx/>
              <a:buSzTx/>
              <a:buFont typeface="Arial"/>
              <a:buChar char="•"/>
              <a:tabLst/>
              <a:defRPr/>
            </a:pPr>
            <a:r>
              <a:rPr kumimoji="0" lang="en-US" sz="1050" b="0" i="0" u="none" strike="noStrike" kern="1200" cap="none" spc="0" normalizeH="0" baseline="0" noProof="0">
                <a:ln>
                  <a:noFill/>
                </a:ln>
                <a:solidFill>
                  <a:srgbClr val="000000"/>
                </a:solidFill>
                <a:effectLst/>
                <a:uLnTx/>
                <a:uFillTx/>
                <a:latin typeface="Arial" panose="020B0604020202020204" pitchFamily="34" charset="0"/>
                <a:ea typeface="+mn-lt"/>
                <a:cs typeface="Arial" panose="020B0604020202020204" pitchFamily="34" charset="0"/>
              </a:rPr>
              <a:t>However, </a:t>
            </a:r>
            <a:r>
              <a:rPr kumimoji="0" lang="en-US" sz="1050" b="1" i="0" u="none" strike="noStrike" kern="1200" cap="none" spc="0" normalizeH="0" baseline="0" noProof="0">
                <a:ln>
                  <a:noFill/>
                </a:ln>
                <a:solidFill>
                  <a:srgbClr val="000000"/>
                </a:solidFill>
                <a:effectLst/>
                <a:uLnTx/>
                <a:uFillTx/>
                <a:latin typeface="Arial" panose="020B0604020202020204" pitchFamily="34" charset="0"/>
                <a:ea typeface="+mn-lt"/>
                <a:cs typeface="Arial" panose="020B0604020202020204" pitchFamily="34" charset="0"/>
              </a:rPr>
              <a:t>less robust containment and scalability risks </a:t>
            </a:r>
            <a:r>
              <a:rPr kumimoji="0" lang="en-US" sz="1050" b="0" i="0" u="none" strike="noStrike" kern="1200" cap="none" spc="0" normalizeH="0" baseline="0" noProof="0">
                <a:ln>
                  <a:noFill/>
                </a:ln>
                <a:solidFill>
                  <a:srgbClr val="000000"/>
                </a:solidFill>
                <a:effectLst/>
                <a:uLnTx/>
                <a:uFillTx/>
                <a:latin typeface="Arial" panose="020B0604020202020204" pitchFamily="34" charset="0"/>
                <a:ea typeface="+mn-lt"/>
                <a:cs typeface="Arial" panose="020B0604020202020204" pitchFamily="34" charset="0"/>
              </a:rPr>
              <a:t>mean that safety gains depend on strong regulatory oversight.</a:t>
            </a:r>
          </a:p>
          <a:p>
            <a:pPr marL="180975" marR="0" lvl="0" indent="-173038" algn="l" defTabSz="914400" rtl="0" eaLnBrk="1" fontAlgn="auto" latinLnBrk="0" hangingPunct="1">
              <a:lnSpc>
                <a:spcPct val="100000"/>
              </a:lnSpc>
              <a:spcBef>
                <a:spcPts val="600"/>
              </a:spcBef>
              <a:spcAft>
                <a:spcPts val="0"/>
              </a:spcAft>
              <a:buClrTx/>
              <a:buSzTx/>
              <a:buFont typeface="Arial"/>
              <a:buChar char="•"/>
              <a:tabLst/>
              <a:defRPr/>
            </a:pPr>
            <a:r>
              <a:rPr kumimoji="0" lang="en-US" sz="1050" b="0" i="0" u="none" strike="noStrike" kern="1200" cap="none" spc="0" normalizeH="0" baseline="0" noProof="0">
                <a:ln>
                  <a:noFill/>
                </a:ln>
                <a:solidFill>
                  <a:srgbClr val="000000"/>
                </a:solidFill>
                <a:effectLst/>
                <a:uLnTx/>
                <a:uFillTx/>
                <a:latin typeface="Arial" panose="020B0604020202020204" pitchFamily="34" charset="0"/>
                <a:ea typeface="+mn-lt"/>
                <a:cs typeface="Arial" panose="020B0604020202020204" pitchFamily="34" charset="0"/>
              </a:rPr>
              <a:t>SMRs are particularly suited for </a:t>
            </a:r>
            <a:r>
              <a:rPr kumimoji="0" lang="en-US" sz="1050" b="1" i="0" u="none" strike="noStrike" kern="1200" cap="none" spc="0" normalizeH="0" baseline="0" noProof="0">
                <a:ln>
                  <a:noFill/>
                </a:ln>
                <a:solidFill>
                  <a:srgbClr val="000000"/>
                </a:solidFill>
                <a:effectLst/>
                <a:uLnTx/>
                <a:uFillTx/>
                <a:latin typeface="Arial" panose="020B0604020202020204" pitchFamily="34" charset="0"/>
                <a:ea typeface="+mn-lt"/>
                <a:cs typeface="Arial" panose="020B0604020202020204" pitchFamily="34" charset="0"/>
              </a:rPr>
              <a:t>remote or rural regions </a:t>
            </a:r>
            <a:r>
              <a:rPr kumimoji="0" lang="en-US" sz="1050" b="0" i="0" u="none" strike="noStrike" kern="1200" cap="none" spc="0" normalizeH="0" baseline="0" noProof="0">
                <a:ln>
                  <a:noFill/>
                </a:ln>
                <a:solidFill>
                  <a:srgbClr val="000000"/>
                </a:solidFill>
                <a:effectLst/>
                <a:uLnTx/>
                <a:uFillTx/>
                <a:latin typeface="Arial" panose="020B0604020202020204" pitchFamily="34" charset="0"/>
                <a:ea typeface="+mn-lt"/>
                <a:cs typeface="Arial" panose="020B0604020202020204" pitchFamily="34" charset="0"/>
              </a:rPr>
              <a:t>with limited grid infrastructure, </a:t>
            </a:r>
            <a:r>
              <a:rPr kumimoji="0" lang="en-US" sz="1050" b="1" i="0" u="none" strike="noStrike" kern="1200" cap="none" spc="0" normalizeH="0" baseline="0" noProof="0">
                <a:ln>
                  <a:noFill/>
                </a:ln>
                <a:solidFill>
                  <a:srgbClr val="000000"/>
                </a:solidFill>
                <a:effectLst/>
                <a:uLnTx/>
                <a:uFillTx/>
                <a:latin typeface="Arial" panose="020B0604020202020204" pitchFamily="34" charset="0"/>
                <a:ea typeface="+mn-lt"/>
                <a:cs typeface="Arial" panose="020B0604020202020204" pitchFamily="34" charset="0"/>
              </a:rPr>
              <a:t>industrial sectors requiring heat or electricity</a:t>
            </a:r>
            <a:r>
              <a:rPr kumimoji="0" lang="en-US" sz="1050" b="0" i="0" u="none" strike="noStrike" kern="1200" cap="none" spc="0" normalizeH="0" baseline="0" noProof="0">
                <a:ln>
                  <a:noFill/>
                </a:ln>
                <a:solidFill>
                  <a:srgbClr val="000000"/>
                </a:solidFill>
                <a:effectLst/>
                <a:uLnTx/>
                <a:uFillTx/>
                <a:latin typeface="Arial" panose="020B0604020202020204" pitchFamily="34" charset="0"/>
                <a:ea typeface="+mn-lt"/>
                <a:cs typeface="Arial" panose="020B0604020202020204" pitchFamily="34" charset="0"/>
              </a:rPr>
              <a:t>, and </a:t>
            </a:r>
            <a:r>
              <a:rPr kumimoji="0" lang="en-US" sz="1050" b="1" i="0" u="none" strike="noStrike" kern="1200" cap="none" spc="0" normalizeH="0" baseline="0" noProof="0">
                <a:ln>
                  <a:noFill/>
                </a:ln>
                <a:solidFill>
                  <a:srgbClr val="000000"/>
                </a:solidFill>
                <a:effectLst/>
                <a:uLnTx/>
                <a:uFillTx/>
                <a:latin typeface="Arial" panose="020B0604020202020204" pitchFamily="34" charset="0"/>
                <a:ea typeface="+mn-lt"/>
                <a:cs typeface="Arial" panose="020B0604020202020204" pitchFamily="34" charset="0"/>
              </a:rPr>
              <a:t>nuclear first-timer countries</a:t>
            </a:r>
            <a:r>
              <a:rPr kumimoji="0" lang="en-US" sz="1050" b="0" i="0" u="none" strike="noStrike" kern="1200" cap="none" spc="0" normalizeH="0" baseline="0" noProof="0">
                <a:ln>
                  <a:noFill/>
                </a:ln>
                <a:solidFill>
                  <a:srgbClr val="000000"/>
                </a:solidFill>
                <a:effectLst/>
                <a:uLnTx/>
                <a:uFillTx/>
                <a:latin typeface="Arial" panose="020B0604020202020204" pitchFamily="34" charset="0"/>
                <a:ea typeface="+mn-lt"/>
                <a:cs typeface="Arial" panose="020B0604020202020204" pitchFamily="34" charset="0"/>
              </a:rPr>
              <a:t> that try to adopt nuclear energy.</a:t>
            </a:r>
            <a:endParaRPr kumimoji="0" lang="en-US" sz="105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aphicFrame>
        <p:nvGraphicFramePr>
          <p:cNvPr id="38" name="Chart 37"/>
          <p:cNvGraphicFramePr/>
          <p:nvPr>
            <p:custDataLst>
              <p:tags r:id="rId4"/>
            </p:custDataLst>
          </p:nvPr>
        </p:nvGraphicFramePr>
        <p:xfrm>
          <a:off x="1247775" y="1652588"/>
          <a:ext cx="6526213" cy="2051050"/>
        </p:xfrm>
        <a:graphic>
          <a:graphicData uri="http://schemas.openxmlformats.org/drawingml/2006/chart">
            <c:chart xmlns:c="http://schemas.openxmlformats.org/drawingml/2006/chart" xmlns:r="http://schemas.openxmlformats.org/officeDocument/2006/relationships" r:id="rId28"/>
          </a:graphicData>
        </a:graphic>
      </p:graphicFrame>
      <p:sp>
        <p:nvSpPr>
          <p:cNvPr id="13" name="Text Placeholder 2">
            <a:extLst>
              <a:ext uri="{FF2B5EF4-FFF2-40B4-BE49-F238E27FC236}">
                <a16:creationId xmlns:a16="http://schemas.microsoft.com/office/drawing/2014/main" id="{92300954-6453-2C45-15B5-E5A98F183958}"/>
              </a:ext>
            </a:extLst>
          </p:cNvPr>
          <p:cNvSpPr txBox="1">
            <a:spLocks/>
          </p:cNvSpPr>
          <p:nvPr>
            <p:custDataLst>
              <p:tags r:id="rId5"/>
            </p:custDataLst>
          </p:nvPr>
        </p:nvSpPr>
        <p:spPr bwMode="auto">
          <a:xfrm>
            <a:off x="619125" y="1882775"/>
            <a:ext cx="62547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02BB2F51-6B06-4EA4-910F-CDF921C48AA1}" type="datetime'''''''''''''''''''''B''ro''''w''n'''''' c''o''''''''''a''l'''">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t>Brown coal</a:t>
            </a:fld>
            <a:endPar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8" name="Text Placeholder 2">
            <a:extLst>
              <a:ext uri="{FF2B5EF4-FFF2-40B4-BE49-F238E27FC236}">
                <a16:creationId xmlns:a16="http://schemas.microsoft.com/office/drawing/2014/main" id="{246FF2B3-8E29-E992-C185-F0D94B2D7A6E}"/>
              </a:ext>
            </a:extLst>
          </p:cNvPr>
          <p:cNvSpPr txBox="1">
            <a:spLocks/>
          </p:cNvSpPr>
          <p:nvPr>
            <p:custDataLst>
              <p:tags r:id="rId6"/>
            </p:custDataLst>
          </p:nvPr>
        </p:nvSpPr>
        <p:spPr bwMode="auto">
          <a:xfrm>
            <a:off x="984250" y="2027238"/>
            <a:ext cx="2603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C71DD3DA-B3A7-45C1-AD3E-164B9D296269}" type="datetime'''C''''''''''''o''''''''''''''''''''''al'''''">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t>Coal</a:t>
            </a:fld>
            <a:endPar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9" name="Text Placeholder 2">
            <a:extLst>
              <a:ext uri="{FF2B5EF4-FFF2-40B4-BE49-F238E27FC236}">
                <a16:creationId xmlns:a16="http://schemas.microsoft.com/office/drawing/2014/main" id="{022798BA-B4E5-1881-4CC3-F53B30650A3A}"/>
              </a:ext>
            </a:extLst>
          </p:cNvPr>
          <p:cNvSpPr txBox="1">
            <a:spLocks/>
          </p:cNvSpPr>
          <p:nvPr>
            <p:custDataLst>
              <p:tags r:id="rId7"/>
            </p:custDataLst>
          </p:nvPr>
        </p:nvSpPr>
        <p:spPr bwMode="auto">
          <a:xfrm>
            <a:off x="1089025" y="2173288"/>
            <a:ext cx="15557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D87ADDF3-1109-4220-92CB-74F73CBBBFEC}" type="datetime'''O''''i''l'''''''''''''''''''''''''''''''''''''''''''''''">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t>Oil</a:t>
            </a:fld>
            <a:endPar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7" name="Text Placeholder 2">
            <a:extLst>
              <a:ext uri="{FF2B5EF4-FFF2-40B4-BE49-F238E27FC236}">
                <a16:creationId xmlns:a16="http://schemas.microsoft.com/office/drawing/2014/main" id="{43CC9908-7CF0-5E0F-B73C-1A887C7803EA}"/>
              </a:ext>
            </a:extLst>
          </p:cNvPr>
          <p:cNvSpPr txBox="1">
            <a:spLocks/>
          </p:cNvSpPr>
          <p:nvPr>
            <p:custDataLst>
              <p:tags r:id="rId8"/>
            </p:custDataLst>
          </p:nvPr>
        </p:nvSpPr>
        <p:spPr bwMode="auto">
          <a:xfrm>
            <a:off x="619125" y="2319338"/>
            <a:ext cx="62547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71466D23-C423-4B97-8265-D3DF84EF8A63}" type="datetime'C''h''e''''''''r''n''o''b''''''''''''''''''''''''''yl*'''">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t>Chernobyl*</a:t>
            </a:fld>
            <a:endPar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0" name="Text Placeholder 2">
            <a:extLst>
              <a:ext uri="{FF2B5EF4-FFF2-40B4-BE49-F238E27FC236}">
                <a16:creationId xmlns:a16="http://schemas.microsoft.com/office/drawing/2014/main" id="{E75F7DD9-6AA2-9FD4-F37D-6B1D10ACCD14}"/>
              </a:ext>
            </a:extLst>
          </p:cNvPr>
          <p:cNvSpPr txBox="1">
            <a:spLocks/>
          </p:cNvSpPr>
          <p:nvPr>
            <p:custDataLst>
              <p:tags r:id="rId9"/>
            </p:custDataLst>
          </p:nvPr>
        </p:nvSpPr>
        <p:spPr bwMode="auto">
          <a:xfrm>
            <a:off x="758825" y="2463800"/>
            <a:ext cx="48577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2AC0B20C-C0DC-41AB-8E8A-93CCD2BCD8DE}" type="datetime'B''''''i''o''''m''''a''''''s''''''''''''s'''">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t>Biomass</a:t>
            </a:fld>
            <a:endPar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1" name="Text Placeholder 2">
            <a:extLst>
              <a:ext uri="{FF2B5EF4-FFF2-40B4-BE49-F238E27FC236}">
                <a16:creationId xmlns:a16="http://schemas.microsoft.com/office/drawing/2014/main" id="{E7B5E469-5A45-B587-7A6E-E125A7CE2FA5}"/>
              </a:ext>
            </a:extLst>
          </p:cNvPr>
          <p:cNvSpPr txBox="1">
            <a:spLocks/>
          </p:cNvSpPr>
          <p:nvPr>
            <p:custDataLst>
              <p:tags r:id="rId10"/>
            </p:custDataLst>
          </p:nvPr>
        </p:nvSpPr>
        <p:spPr bwMode="auto">
          <a:xfrm>
            <a:off x="598488" y="2609850"/>
            <a:ext cx="646113"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E41DDFE4-5BFF-4725-846E-10BD2AC06478}" type="datetime'''N''''''a''''t''ur''''''''''a''l ''''''''''''''g''''''''as'">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t>Natural gas</a:t>
            </a:fld>
            <a:endPar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2" name="Text Placeholder 2">
            <a:extLst>
              <a:ext uri="{FF2B5EF4-FFF2-40B4-BE49-F238E27FC236}">
                <a16:creationId xmlns:a16="http://schemas.microsoft.com/office/drawing/2014/main" id="{D339B97A-DEDC-A4C9-9902-0D70BB93752F}"/>
              </a:ext>
            </a:extLst>
          </p:cNvPr>
          <p:cNvSpPr txBox="1">
            <a:spLocks/>
          </p:cNvSpPr>
          <p:nvPr>
            <p:custDataLst>
              <p:tags r:id="rId11"/>
            </p:custDataLst>
          </p:nvPr>
        </p:nvSpPr>
        <p:spPr bwMode="auto">
          <a:xfrm>
            <a:off x="906463" y="2754313"/>
            <a:ext cx="338138"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52AD74EE-2287-4C31-ADCB-714344CD8291}" type="datetime'''''H''''''''y''''d''''''''''''''''''''r''o'''''''''''''''''">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t>Hydro</a:t>
            </a:fld>
            <a:endPar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6" name="Text Placeholder 2">
            <a:extLst>
              <a:ext uri="{FF2B5EF4-FFF2-40B4-BE49-F238E27FC236}">
                <a16:creationId xmlns:a16="http://schemas.microsoft.com/office/drawing/2014/main" id="{B6897CC1-67E2-AEE9-FA5C-BC0CAFB6C9E0}"/>
              </a:ext>
            </a:extLst>
          </p:cNvPr>
          <p:cNvSpPr txBox="1">
            <a:spLocks/>
          </p:cNvSpPr>
          <p:nvPr>
            <p:custDataLst>
              <p:tags r:id="rId12"/>
            </p:custDataLst>
          </p:nvPr>
        </p:nvSpPr>
        <p:spPr bwMode="auto">
          <a:xfrm>
            <a:off x="576263" y="2900363"/>
            <a:ext cx="668338"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3551BDCA-3FB3-44DE-BBFA-398C3935385F}" type="datetime'Fu''''ku''''s''''''''''hi''ma''*'''''''''''''''''''">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t>Fukushima*</a:t>
            </a:fld>
            <a:endPar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8" name="Text Placeholder 2">
            <a:extLst>
              <a:ext uri="{FF2B5EF4-FFF2-40B4-BE49-F238E27FC236}">
                <a16:creationId xmlns:a16="http://schemas.microsoft.com/office/drawing/2014/main" id="{EA3EFF35-8B79-D815-CA90-63BC44F96735}"/>
              </a:ext>
            </a:extLst>
          </p:cNvPr>
          <p:cNvSpPr txBox="1">
            <a:spLocks/>
          </p:cNvSpPr>
          <p:nvPr>
            <p:custDataLst>
              <p:tags r:id="rId13"/>
            </p:custDataLst>
          </p:nvPr>
        </p:nvSpPr>
        <p:spPr bwMode="auto">
          <a:xfrm>
            <a:off x="955675" y="3046413"/>
            <a:ext cx="2889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CB7D96AB-9F23-4CBD-B186-40C019264B28}" type="datetime'''''''''''Wi''''n''''''d'''''''''''''''''''''''''''''''''''''">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t>Wind</a:t>
            </a:fld>
            <a:endPar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4" name="Text Placeholder 2">
            <a:extLst>
              <a:ext uri="{FF2B5EF4-FFF2-40B4-BE49-F238E27FC236}">
                <a16:creationId xmlns:a16="http://schemas.microsoft.com/office/drawing/2014/main" id="{F1736E8C-9B13-8FA4-6E8F-D94A0662C89E}"/>
              </a:ext>
            </a:extLst>
          </p:cNvPr>
          <p:cNvSpPr txBox="1">
            <a:spLocks/>
          </p:cNvSpPr>
          <p:nvPr>
            <p:custDataLst>
              <p:tags r:id="rId14"/>
            </p:custDataLst>
          </p:nvPr>
        </p:nvSpPr>
        <p:spPr bwMode="auto">
          <a:xfrm>
            <a:off x="808038" y="3190875"/>
            <a:ext cx="436563"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168C01EF-881F-4C23-A51F-FA2DDFACFCCB}" type="datetime'''''Nu''''''''c''''''le''''''''''''''''''a''r'''''''''''''''''">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t>Nuclear</a:t>
            </a:fld>
            <a:endPar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5" name="Text Placeholder 2">
            <a:extLst>
              <a:ext uri="{FF2B5EF4-FFF2-40B4-BE49-F238E27FC236}">
                <a16:creationId xmlns:a16="http://schemas.microsoft.com/office/drawing/2014/main" id="{DC2898CA-CDE3-6C7F-8FC8-E2AC2DD60BA2}"/>
              </a:ext>
            </a:extLst>
          </p:cNvPr>
          <p:cNvSpPr txBox="1">
            <a:spLocks/>
          </p:cNvSpPr>
          <p:nvPr>
            <p:custDataLst>
              <p:tags r:id="rId15"/>
            </p:custDataLst>
          </p:nvPr>
        </p:nvSpPr>
        <p:spPr bwMode="auto">
          <a:xfrm>
            <a:off x="949325" y="3336925"/>
            <a:ext cx="29527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92CC0994-F792-460C-A15B-6D5092C93B89}" type="datetime'''S''''''''''''''''''''''''''''o''''''''''''''l''''a''''''''r'">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t>Solar</a:t>
            </a:fld>
            <a:endPar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30" name="Plus 29">
            <a:extLst>
              <a:ext uri="{FF2B5EF4-FFF2-40B4-BE49-F238E27FC236}">
                <a16:creationId xmlns:a16="http://schemas.microsoft.com/office/drawing/2014/main" id="{7E30F2E7-ECD3-1428-99D2-AB87ADD69503}"/>
              </a:ext>
            </a:extLst>
          </p:cNvPr>
          <p:cNvSpPr/>
          <p:nvPr/>
        </p:nvSpPr>
        <p:spPr>
          <a:xfrm>
            <a:off x="5108575" y="4289454"/>
            <a:ext cx="172951" cy="181975"/>
          </a:xfrm>
          <a:prstGeom prst="mathPlus">
            <a:avLst/>
          </a:prstGeom>
          <a:solidFill>
            <a:schemeClr val="tx1"/>
          </a:solid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31" name="Plus 30">
            <a:extLst>
              <a:ext uri="{FF2B5EF4-FFF2-40B4-BE49-F238E27FC236}">
                <a16:creationId xmlns:a16="http://schemas.microsoft.com/office/drawing/2014/main" id="{C2D2A3CA-3EE9-704C-778B-3D181E99030A}"/>
              </a:ext>
            </a:extLst>
          </p:cNvPr>
          <p:cNvSpPr/>
          <p:nvPr/>
        </p:nvSpPr>
        <p:spPr>
          <a:xfrm>
            <a:off x="5108575" y="5456883"/>
            <a:ext cx="172951" cy="181975"/>
          </a:xfrm>
          <a:prstGeom prst="mathPlus">
            <a:avLst/>
          </a:prstGeom>
          <a:solidFill>
            <a:schemeClr val="tx1"/>
          </a:solid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32" name="Plus 31">
            <a:extLst>
              <a:ext uri="{FF2B5EF4-FFF2-40B4-BE49-F238E27FC236}">
                <a16:creationId xmlns:a16="http://schemas.microsoft.com/office/drawing/2014/main" id="{FE105C7E-60EE-8372-9ABE-9D727C4F5CE8}"/>
              </a:ext>
            </a:extLst>
          </p:cNvPr>
          <p:cNvSpPr/>
          <p:nvPr/>
        </p:nvSpPr>
        <p:spPr>
          <a:xfrm>
            <a:off x="7485550" y="4618764"/>
            <a:ext cx="172951" cy="181975"/>
          </a:xfrm>
          <a:prstGeom prst="mathPlus">
            <a:avLst/>
          </a:prstGeom>
          <a:solidFill>
            <a:schemeClr val="tx1"/>
          </a:solid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33" name="Plus 32">
            <a:extLst>
              <a:ext uri="{FF2B5EF4-FFF2-40B4-BE49-F238E27FC236}">
                <a16:creationId xmlns:a16="http://schemas.microsoft.com/office/drawing/2014/main" id="{900DE7EA-26EB-70C3-6908-75B4FE006316}"/>
              </a:ext>
            </a:extLst>
          </p:cNvPr>
          <p:cNvSpPr/>
          <p:nvPr/>
        </p:nvSpPr>
        <p:spPr>
          <a:xfrm>
            <a:off x="7483673" y="4880070"/>
            <a:ext cx="172951" cy="181975"/>
          </a:xfrm>
          <a:prstGeom prst="mathPlus">
            <a:avLst/>
          </a:prstGeom>
          <a:solidFill>
            <a:schemeClr val="tx1"/>
          </a:solid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34" name="Plus 33">
            <a:extLst>
              <a:ext uri="{FF2B5EF4-FFF2-40B4-BE49-F238E27FC236}">
                <a16:creationId xmlns:a16="http://schemas.microsoft.com/office/drawing/2014/main" id="{8905F6BA-D5CB-3208-D43E-F902DD05E7C3}"/>
              </a:ext>
            </a:extLst>
          </p:cNvPr>
          <p:cNvSpPr/>
          <p:nvPr/>
        </p:nvSpPr>
        <p:spPr>
          <a:xfrm>
            <a:off x="7483673" y="5134200"/>
            <a:ext cx="172951" cy="181975"/>
          </a:xfrm>
          <a:prstGeom prst="mathPlus">
            <a:avLst/>
          </a:prstGeom>
          <a:solidFill>
            <a:schemeClr val="tx1"/>
          </a:solid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35" name="Plus 34">
            <a:extLst>
              <a:ext uri="{FF2B5EF4-FFF2-40B4-BE49-F238E27FC236}">
                <a16:creationId xmlns:a16="http://schemas.microsoft.com/office/drawing/2014/main" id="{E1FDE676-6F9E-2191-D587-7DEBF79B9EF9}"/>
              </a:ext>
            </a:extLst>
          </p:cNvPr>
          <p:cNvSpPr/>
          <p:nvPr/>
        </p:nvSpPr>
        <p:spPr>
          <a:xfrm>
            <a:off x="7483673" y="5783853"/>
            <a:ext cx="172951" cy="181975"/>
          </a:xfrm>
          <a:prstGeom prst="mathPlus">
            <a:avLst/>
          </a:prstGeom>
          <a:solidFill>
            <a:schemeClr val="tx1"/>
          </a:solid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4" name="TextBox 3">
            <a:extLst>
              <a:ext uri="{FF2B5EF4-FFF2-40B4-BE49-F238E27FC236}">
                <a16:creationId xmlns:a16="http://schemas.microsoft.com/office/drawing/2014/main" id="{F74E4E5B-5E11-E501-1C55-4424A39B5ABA}"/>
              </a:ext>
            </a:extLst>
          </p:cNvPr>
          <p:cNvSpPr txBox="1"/>
          <p:nvPr/>
        </p:nvSpPr>
        <p:spPr bwMode="gray">
          <a:xfrm>
            <a:off x="1597" y="0"/>
            <a:ext cx="2926080" cy="382208"/>
          </a:xfrm>
          <a:prstGeom prst="rect">
            <a:avLst/>
          </a:prstGeom>
          <a:solidFill>
            <a:schemeClr val="bg2">
              <a:lumMod val="75000"/>
            </a:schemeClr>
          </a:solidFill>
          <a:ln w="6350">
            <a:noFill/>
            <a:prstDash val="solid"/>
          </a:ln>
        </p:spPr>
        <p:txBody>
          <a:bodyPr wrap="square" lIns="91440" tIns="91440" rIns="91440" bIns="91440" rtlCol="0" anchor="ctr">
            <a:noAutofit/>
          </a:bodyPr>
          <a:lstStyle/>
          <a:p>
            <a:pPr marL="0" indent="0" algn="ctr">
              <a:spcAft>
                <a:spcPts val="600"/>
              </a:spcAft>
              <a:buNone/>
            </a:pPr>
            <a:r>
              <a:rPr lang="en-US" sz="1200" b="1">
                <a:solidFill>
                  <a:schemeClr val="bg1"/>
                </a:solidFill>
              </a:rPr>
              <a:t>Appendix: Deployment</a:t>
            </a:r>
          </a:p>
        </p:txBody>
      </p:sp>
    </p:spTree>
    <p:custDataLst>
      <p:tags r:id="rId1"/>
    </p:custDataLst>
    <p:extLst>
      <p:ext uri="{BB962C8B-B14F-4D97-AF65-F5344CB8AC3E}">
        <p14:creationId xmlns:p14="http://schemas.microsoft.com/office/powerpoint/2010/main" val="1972638503"/>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0202C9B-7599-0027-9B5B-3484E2B82B64}"/>
            </a:ext>
          </a:extLst>
        </p:cNvPr>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FAB8CAEA-0DC0-26B2-D0CB-C18EFF5A3A0E}"/>
              </a:ext>
            </a:extLst>
          </p:cNvPr>
          <p:cNvGraphicFramePr>
            <a:graphicFrameLocks noChangeAspect="1"/>
          </p:cNvGraphicFramePr>
          <p:nvPr>
            <p:custDataLst>
              <p:tags r:id="rId1"/>
            </p:custDataLst>
            <p:extLst>
              <p:ext uri="{D42A27DB-BD31-4B8C-83A1-F6EECF244321}">
                <p14:modId xmlns:p14="http://schemas.microsoft.com/office/powerpoint/2010/main" val="1650083424"/>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90" imgW="7772400" imgH="10058400" progId="TCLayout.ActiveDocument.1">
                  <p:embed/>
                </p:oleObj>
              </mc:Choice>
              <mc:Fallback>
                <p:oleObj name="think-cell Slide" r:id="rId90" imgW="7772400" imgH="10058400" progId="TCLayout.ActiveDocument.1">
                  <p:embed/>
                  <p:pic>
                    <p:nvPicPr>
                      <p:cNvPr id="5" name="think-cell data - do not delete" hidden="1">
                        <a:extLst>
                          <a:ext uri="{FF2B5EF4-FFF2-40B4-BE49-F238E27FC236}">
                            <a16:creationId xmlns:a16="http://schemas.microsoft.com/office/drawing/2014/main" id="{FAB8CAEA-0DC0-26B2-D0CB-C18EFF5A3A0E}"/>
                          </a:ext>
                        </a:extLst>
                      </p:cNvPr>
                      <p:cNvPicPr/>
                      <p:nvPr/>
                    </p:nvPicPr>
                    <p:blipFill>
                      <a:blip r:embed="rId91"/>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98EBC1B0-B388-4A15-CEA2-B6F6680D8E71}"/>
              </a:ext>
            </a:extLst>
          </p:cNvPr>
          <p:cNvSpPr>
            <a:spLocks noGrp="1"/>
          </p:cNvSpPr>
          <p:nvPr>
            <p:ph type="title"/>
          </p:nvPr>
        </p:nvSpPr>
        <p:spPr/>
        <p:txBody>
          <a:bodyPr vert="horz">
            <a:noAutofit/>
          </a:bodyPr>
          <a:lstStyle/>
          <a:p>
            <a:r>
              <a:rPr lang="en-ID" b="1">
                <a:latin typeface="Arial" panose="020B0604020202020204" pitchFamily="34" charset="0"/>
                <a:cs typeface="Arial" panose="020B0604020202020204" pitchFamily="34" charset="0"/>
              </a:rPr>
              <a:t>Various U.S. demographic groups support including nuclear in the energy mix and </a:t>
            </a:r>
            <a:r>
              <a:rPr lang="en-ID" b="1" err="1">
                <a:latin typeface="Arial" panose="020B0604020202020204" pitchFamily="34" charset="0"/>
                <a:cs typeface="Arial" panose="020B0604020202020204" pitchFamily="34" charset="0"/>
              </a:rPr>
              <a:t>favor</a:t>
            </a:r>
            <a:r>
              <a:rPr lang="en-ID" b="1">
                <a:latin typeface="Arial" panose="020B0604020202020204" pitchFamily="34" charset="0"/>
                <a:cs typeface="Arial" panose="020B0604020202020204" pitchFamily="34" charset="0"/>
              </a:rPr>
              <a:t> expanding nuclear capacity</a:t>
            </a:r>
            <a:endParaRPr lang="en-US" b="1">
              <a:latin typeface="Arial" panose="020B0604020202020204" pitchFamily="34" charset="0"/>
              <a:ea typeface="+mn-lt"/>
              <a:cs typeface="Arial" panose="020B0604020202020204" pitchFamily="34" charset="0"/>
            </a:endParaRPr>
          </a:p>
        </p:txBody>
      </p:sp>
      <p:sp>
        <p:nvSpPr>
          <p:cNvPr id="13" name="TextBox 12">
            <a:extLst>
              <a:ext uri="{FF2B5EF4-FFF2-40B4-BE49-F238E27FC236}">
                <a16:creationId xmlns:a16="http://schemas.microsoft.com/office/drawing/2014/main" id="{C45FE66D-BA56-357C-74F6-C8A1B5D452D3}"/>
              </a:ext>
            </a:extLst>
          </p:cNvPr>
          <p:cNvSpPr txBox="1"/>
          <p:nvPr/>
        </p:nvSpPr>
        <p:spPr bwMode="gray">
          <a:xfrm>
            <a:off x="438945" y="3832392"/>
            <a:ext cx="6223000" cy="288147"/>
          </a:xfrm>
          <a:prstGeom prst="rect">
            <a:avLst/>
          </a:prstGeom>
          <a:noFill/>
        </p:spPr>
        <p:txBody>
          <a:bodyPr wrap="square" lIns="36000" tIns="36000" rIns="36000" bIns="3600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D" sz="1400" b="1" i="0" u="none" strike="noStrike" kern="1200" cap="none" spc="0" normalizeH="0" baseline="0" noProof="0">
                <a:ln>
                  <a:noFill/>
                </a:ln>
                <a:solidFill>
                  <a:srgbClr val="000000"/>
                </a:solidFill>
                <a:effectLst/>
                <a:uLnTx/>
                <a:uFillTx/>
                <a:latin typeface="Arial"/>
                <a:ea typeface="+mn-ea"/>
                <a:cs typeface="Arial"/>
              </a:rPr>
              <a:t>U.S sentiment toward building more nuclear power plants</a:t>
            </a:r>
            <a:endParaRPr kumimoji="0" lang="en-US" sz="1400" b="1" i="0" u="none" strike="noStrike" kern="1200" cap="none" spc="0" normalizeH="0" baseline="0" noProof="0">
              <a:ln>
                <a:noFill/>
              </a:ln>
              <a:solidFill>
                <a:srgbClr val="000000"/>
              </a:solidFill>
              <a:effectLst/>
              <a:uLnTx/>
              <a:uFillTx/>
              <a:latin typeface="Arial"/>
              <a:ea typeface="+mn-ea"/>
              <a:cs typeface="Arial"/>
            </a:endParaRPr>
          </a:p>
        </p:txBody>
      </p:sp>
      <p:cxnSp>
        <p:nvCxnSpPr>
          <p:cNvPr id="15" name="btfpColumnHeaderBoxLine912903">
            <a:extLst>
              <a:ext uri="{FF2B5EF4-FFF2-40B4-BE49-F238E27FC236}">
                <a16:creationId xmlns:a16="http://schemas.microsoft.com/office/drawing/2014/main" id="{3293DCE0-E2CB-083A-6FEF-B175C3363D6A}"/>
              </a:ext>
            </a:extLst>
          </p:cNvPr>
          <p:cNvCxnSpPr>
            <a:cxnSpLocks/>
          </p:cNvCxnSpPr>
          <p:nvPr/>
        </p:nvCxnSpPr>
        <p:spPr bwMode="gray">
          <a:xfrm>
            <a:off x="438944" y="4125599"/>
            <a:ext cx="3748357"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graphicFrame>
        <p:nvGraphicFramePr>
          <p:cNvPr id="28" name="Chart 27">
            <a:extLst>
              <a:ext uri="{FF2B5EF4-FFF2-40B4-BE49-F238E27FC236}">
                <a16:creationId xmlns:a16="http://schemas.microsoft.com/office/drawing/2014/main" id="{0259DB0D-769B-10C7-7FA1-511B724EC95B}"/>
              </a:ext>
            </a:extLst>
          </p:cNvPr>
          <p:cNvGraphicFramePr/>
          <p:nvPr>
            <p:custDataLst>
              <p:tags r:id="rId2"/>
            </p:custDataLst>
          </p:nvPr>
        </p:nvGraphicFramePr>
        <p:xfrm>
          <a:off x="331788" y="4022725"/>
          <a:ext cx="7981950" cy="2390775"/>
        </p:xfrm>
        <a:graphic>
          <a:graphicData uri="http://schemas.openxmlformats.org/drawingml/2006/chart">
            <c:chart xmlns:c="http://schemas.openxmlformats.org/drawingml/2006/chart" xmlns:r="http://schemas.openxmlformats.org/officeDocument/2006/relationships" r:id="rId92"/>
          </a:graphicData>
        </a:graphic>
      </p:graphicFrame>
      <p:cxnSp>
        <p:nvCxnSpPr>
          <p:cNvPr id="36" name="Straight Connector 35">
            <a:extLst>
              <a:ext uri="{FF2B5EF4-FFF2-40B4-BE49-F238E27FC236}">
                <a16:creationId xmlns:a16="http://schemas.microsoft.com/office/drawing/2014/main" id="{82B48FAF-868F-F12E-6394-A2DD44D39997}"/>
              </a:ext>
            </a:extLst>
          </p:cNvPr>
          <p:cNvCxnSpPr/>
          <p:nvPr>
            <p:custDataLst>
              <p:tags r:id="rId3"/>
            </p:custDataLst>
          </p:nvPr>
        </p:nvCxnSpPr>
        <p:spPr bwMode="gray">
          <a:xfrm>
            <a:off x="2824163" y="5729288"/>
            <a:ext cx="141288" cy="0"/>
          </a:xfrm>
          <a:prstGeom prst="line">
            <a:avLst/>
          </a:prstGeom>
          <a:ln w="38100" cap="rnd" cmpd="sng" algn="ctr">
            <a:solidFill>
              <a:srgbClr val="359BDB"/>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7" name="Straight Connector 36">
            <a:extLst>
              <a:ext uri="{FF2B5EF4-FFF2-40B4-BE49-F238E27FC236}">
                <a16:creationId xmlns:a16="http://schemas.microsoft.com/office/drawing/2014/main" id="{AE856CE2-D1A0-8C15-F851-026669A28AFB}"/>
              </a:ext>
            </a:extLst>
          </p:cNvPr>
          <p:cNvCxnSpPr/>
          <p:nvPr>
            <p:custDataLst>
              <p:tags r:id="rId4"/>
            </p:custDataLst>
          </p:nvPr>
        </p:nvCxnSpPr>
        <p:spPr bwMode="gray">
          <a:xfrm>
            <a:off x="3640138" y="5729288"/>
            <a:ext cx="141288" cy="0"/>
          </a:xfrm>
          <a:prstGeom prst="line">
            <a:avLst/>
          </a:prstGeom>
          <a:ln w="38100" cap="rnd" cmpd="sng" algn="ctr">
            <a:solidFill>
              <a:srgbClr val="D1227D"/>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39" name="Text Placeholder 2">
            <a:extLst>
              <a:ext uri="{FF2B5EF4-FFF2-40B4-BE49-F238E27FC236}">
                <a16:creationId xmlns:a16="http://schemas.microsoft.com/office/drawing/2014/main" id="{0F1E7F2F-8402-AE74-AC53-6EC88EA6352A}"/>
              </a:ext>
            </a:extLst>
          </p:cNvPr>
          <p:cNvSpPr txBox="1">
            <a:spLocks/>
          </p:cNvSpPr>
          <p:nvPr>
            <p:custDataLst>
              <p:tags r:id="rId5"/>
            </p:custDataLst>
          </p:nvPr>
        </p:nvSpPr>
        <p:spPr bwMode="auto">
          <a:xfrm>
            <a:off x="3035300" y="5670550"/>
            <a:ext cx="484188"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5C2A4ED5-A1C5-4031-B2EA-6378CF7D4B6B}" type="datetime'''''''''%'''''''''''''' ''A''''''''''''g''''''''re''''''''e'">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t>% Agree</a:t>
            </a:fld>
            <a:endPar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38" name="Text Placeholder 2">
            <a:extLst>
              <a:ext uri="{FF2B5EF4-FFF2-40B4-BE49-F238E27FC236}">
                <a16:creationId xmlns:a16="http://schemas.microsoft.com/office/drawing/2014/main" id="{D3ABCAC2-132F-C009-EB5A-01EF0D5CCCFA}"/>
              </a:ext>
            </a:extLst>
          </p:cNvPr>
          <p:cNvSpPr txBox="1">
            <a:spLocks/>
          </p:cNvSpPr>
          <p:nvPr>
            <p:custDataLst>
              <p:tags r:id="rId6"/>
            </p:custDataLst>
          </p:nvPr>
        </p:nvSpPr>
        <p:spPr bwMode="auto">
          <a:xfrm>
            <a:off x="3851275" y="5670550"/>
            <a:ext cx="6540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58E3DF3E-911B-4B16-A3A7-5F52CFEB8513}" type="datetime'%'''' ''''''''''''Di''''''''''''s''''''a''g''''''re''''''e'''">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t>% Disagree</a:t>
            </a:fld>
            <a:endPar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7" name="btfpNotesBox368131">
            <a:hlinkClick r:id="rId93"/>
            <a:extLst>
              <a:ext uri="{FF2B5EF4-FFF2-40B4-BE49-F238E27FC236}">
                <a16:creationId xmlns:a16="http://schemas.microsoft.com/office/drawing/2014/main" id="{5E01044C-B2AA-FB68-7C38-4A76F9414F78}"/>
              </a:ext>
            </a:extLst>
          </p:cNvPr>
          <p:cNvSpPr txBox="1"/>
          <p:nvPr>
            <p:custDataLst>
              <p:tags r:id="rId7"/>
            </p:custDataLst>
          </p:nvPr>
        </p:nvSpPr>
        <p:spPr bwMode="gray">
          <a:xfrm>
            <a:off x="330199" y="6309360"/>
            <a:ext cx="9196573" cy="492443"/>
          </a:xfrm>
          <a:prstGeom prst="rect">
            <a:avLst/>
          </a:prstGeom>
          <a:noFill/>
        </p:spPr>
        <p:txBody>
          <a:bodyPr vert="horz" wrap="square" lIns="0" tIns="0" rIns="0" bIns="0" rtlCol="0" anchor="b">
            <a:spAutoFit/>
          </a:bodyPr>
          <a:lstStyle/>
          <a:p>
            <a:pPr marL="0" marR="0" lvl="0" indent="0" algn="l" defTabSz="7112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DOE,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94"/>
              </a:rPr>
              <a:t>Pathways to Commercial Liftoff: Carbon Management</a:t>
            </a:r>
            <a:r>
              <a:rPr kumimoji="0" lang="en-US" sz="800" b="0" i="0" u="none" strike="noStrike" kern="1200" cap="none" spc="0" normalizeH="0" baseline="0" noProof="0" dirty="0">
                <a:ln>
                  <a:noFill/>
                </a:ln>
                <a:solidFill>
                  <a:srgbClr val="000000"/>
                </a:solidFill>
                <a:effectLst/>
                <a:uLnTx/>
                <a:uFillTx/>
                <a:latin typeface="Arial"/>
                <a:ea typeface="+mn-ea"/>
                <a:cs typeface="+mn-cs"/>
              </a:rPr>
              <a:t> (2023); Energy Research &amp; Social Science,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95"/>
              </a:rPr>
              <a:t>Establishing Leadership in Bringing CCUS to Scale</a:t>
            </a:r>
            <a:r>
              <a:rPr kumimoji="0" lang="en-US" sz="800" b="0" i="0" u="none" strike="noStrike" kern="1200" cap="none" spc="0" normalizeH="0" baseline="0" noProof="0" dirty="0">
                <a:ln>
                  <a:noFill/>
                </a:ln>
                <a:solidFill>
                  <a:srgbClr val="000000"/>
                </a:solidFill>
                <a:effectLst/>
                <a:uLnTx/>
                <a:uFillTx/>
                <a:latin typeface="Arial"/>
                <a:ea typeface="+mn-ea"/>
                <a:cs typeface="+mn-cs"/>
              </a:rPr>
              <a:t> (2025); Our World in Data, </a:t>
            </a:r>
            <a:br>
              <a:rPr lang="en-US" sz="800" b="0" i="0" u="none" strike="noStrike" kern="1200" cap="none" spc="0" normalizeH="0" baseline="0" noProof="0" dirty="0">
                <a:ln>
                  <a:noFill/>
                </a:ln>
                <a:effectLst/>
                <a:uLnTx/>
                <a:uFillTx/>
                <a:latin typeface="Arial"/>
              </a:rPr>
            </a:br>
            <a:r>
              <a:rPr kumimoji="0" lang="en-US" sz="800" b="0" i="0" u="none" strike="noStrike" kern="1200" cap="none" spc="0" normalizeH="0" baseline="0" noProof="0" dirty="0">
                <a:ln>
                  <a:noFill/>
                </a:ln>
                <a:solidFill>
                  <a:srgbClr val="000000"/>
                </a:solidFill>
                <a:effectLst/>
                <a:uLnTx/>
                <a:uFillTx/>
                <a:latin typeface="Arial"/>
                <a:ea typeface="+mn-ea"/>
                <a:cs typeface="+mn-cs"/>
                <a:hlinkClick r:id="rId96"/>
              </a:rPr>
              <a:t>Death rates from energy production per TWh</a:t>
            </a:r>
            <a:r>
              <a:rPr kumimoji="0" lang="en-US" sz="800" b="0" i="0" u="none" strike="noStrike" kern="1200" cap="none" spc="0" normalizeH="0" baseline="0" noProof="0" dirty="0">
                <a:ln>
                  <a:noFill/>
                </a:ln>
                <a:solidFill>
                  <a:srgbClr val="000000"/>
                </a:solidFill>
                <a:effectLst/>
                <a:uLnTx/>
                <a:uFillTx/>
                <a:latin typeface="Arial"/>
                <a:ea typeface="+mn-ea"/>
                <a:cs typeface="+mn-cs"/>
              </a:rPr>
              <a:t> (2021); </a:t>
            </a:r>
            <a:r>
              <a:rPr kumimoji="0" lang="en-US" sz="800" b="0" i="0" u="none" strike="noStrike" kern="1200" cap="none" spc="0" normalizeH="0" baseline="0" noProof="0" dirty="0" err="1">
                <a:ln>
                  <a:noFill/>
                </a:ln>
                <a:solidFill>
                  <a:srgbClr val="000000"/>
                </a:solidFill>
                <a:effectLst/>
                <a:uLnTx/>
                <a:uFillTx/>
                <a:latin typeface="Arial"/>
                <a:ea typeface="+mn-ea"/>
                <a:cs typeface="+mn-cs"/>
              </a:rPr>
              <a:t>Bisconti</a:t>
            </a:r>
            <a:r>
              <a:rPr lang="en-US" sz="800" dirty="0">
                <a:solidFill>
                  <a:srgbClr val="000000"/>
                </a:solidFill>
                <a:latin typeface="Arial"/>
              </a:rPr>
              <a:t>, </a:t>
            </a:r>
            <a:r>
              <a:rPr lang="en-US" sz="800" dirty="0">
                <a:solidFill>
                  <a:srgbClr val="000000"/>
                </a:solidFill>
                <a:latin typeface="Arial"/>
                <a:hlinkClick r:id="rId97"/>
              </a:rPr>
              <a:t>Record High Support for Nuclear Energy </a:t>
            </a:r>
            <a:r>
              <a:rPr lang="en-US" sz="800" dirty="0">
                <a:solidFill>
                  <a:srgbClr val="000000"/>
                </a:solidFill>
                <a:latin typeface="Arial"/>
              </a:rPr>
              <a:t>(2024); Nuclear Innovation Alliance, </a:t>
            </a:r>
            <a:r>
              <a:rPr lang="en-US" sz="800" dirty="0">
                <a:solidFill>
                  <a:srgbClr val="000000"/>
                </a:solidFill>
                <a:latin typeface="Arial"/>
                <a:hlinkClick r:id="rId98"/>
              </a:rPr>
              <a:t>Safety</a:t>
            </a:r>
            <a:r>
              <a:rPr lang="en-US" sz="800" dirty="0">
                <a:solidFill>
                  <a:srgbClr val="000000"/>
                </a:solidFill>
                <a:latin typeface="Arial"/>
              </a:rPr>
              <a:t> (2025).</a:t>
            </a: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Christian </a:t>
            </a:r>
            <a:r>
              <a:rPr kumimoji="0" lang="en-US" sz="800" b="0" i="0" u="none" strike="noStrike" kern="1200" cap="none" spc="0" normalizeH="0" baseline="0" noProof="0" dirty="0" err="1">
                <a:ln>
                  <a:noFill/>
                </a:ln>
                <a:solidFill>
                  <a:srgbClr val="000000"/>
                </a:solidFill>
                <a:effectLst/>
                <a:uLnTx/>
                <a:uFillTx/>
                <a:latin typeface="Arial"/>
                <a:ea typeface="+mn-ea"/>
                <a:cs typeface="+mn-cs"/>
              </a:rPr>
              <a:t>Sandjaja</a:t>
            </a:r>
            <a:r>
              <a:rPr kumimoji="0" lang="en-US" sz="800" b="0" i="0" u="none" strike="noStrike" kern="1200" cap="none" spc="0" normalizeH="0" baseline="0" noProof="0" dirty="0">
                <a:ln>
                  <a:noFill/>
                </a:ln>
                <a:solidFill>
                  <a:srgbClr val="000000"/>
                </a:solidFill>
                <a:effectLst/>
                <a:uLnTx/>
                <a:uFillTx/>
                <a:latin typeface="Arial"/>
                <a:ea typeface="+mn-ea"/>
                <a:cs typeface="+mn-cs"/>
              </a:rPr>
              <a:t>, Quint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99"/>
              </a:rPr>
              <a:t>Gernot Wagner</a:t>
            </a:r>
            <a:r>
              <a:rPr kumimoji="0" lang="en-US" sz="800" b="0" i="0" u="none" strike="noStrike" kern="1200" cap="none" spc="0" normalizeH="0" baseline="0" noProof="0" dirty="0">
                <a:ln>
                  <a:noFill/>
                </a:ln>
                <a:solidFill>
                  <a:srgbClr val="000000"/>
                </a:solidFill>
                <a:effectLst/>
                <a:uLnTx/>
                <a:uFillTx/>
                <a:latin typeface="Arial"/>
                <a:ea typeface="+mn-ea"/>
                <a:cs typeface="+mn-cs"/>
              </a:rPr>
              <a:t>. Share with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00"/>
              </a:rPr>
              <a:t>attribution</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u="none" strike="noStrike" kern="1200" cap="none" spc="0" normalizeH="0" baseline="0" noProof="0" dirty="0">
                <a:ln>
                  <a:noFill/>
                </a:ln>
                <a:solidFill>
                  <a:srgbClr val="000000"/>
                </a:solidFill>
                <a:effectLst/>
                <a:uLnTx/>
                <a:uFillTx/>
                <a:latin typeface="Arial"/>
                <a:ea typeface="+mn-ea"/>
                <a:cs typeface="+mn-cs"/>
              </a:rPr>
              <a:t>et al., </a:t>
            </a:r>
            <a:r>
              <a:rPr kumimoji="0" lang="en-US" sz="800" b="0" i="0" u="none" strike="noStrike" kern="1200" cap="none" spc="0" normalizeH="0" baseline="0" noProof="0" dirty="0">
                <a:ln>
                  <a:noFill/>
                </a:ln>
                <a:solidFill>
                  <a:srgbClr val="000000"/>
                </a:solidFill>
                <a:effectLst/>
                <a:uLnTx/>
                <a:uFillTx/>
                <a:latin typeface="Arial"/>
                <a:ea typeface="+mn-ea"/>
                <a:cs typeface="+mn-cs"/>
              </a:rPr>
              <a:t>"Reenergizing Nuclear" (23 September 2025).</a:t>
            </a:r>
            <a:endParaRPr lang="en-US" sz="800" b="0" i="0" u="none" strike="noStrike" kern="1200" cap="none" spc="0" normalizeH="0" baseline="0" noProof="0" dirty="0">
              <a:ln>
                <a:noFill/>
              </a:ln>
              <a:solidFill>
                <a:srgbClr val="000000"/>
              </a:solidFill>
              <a:effectLst/>
              <a:uLnTx/>
              <a:uFillTx/>
              <a:latin typeface="Arial"/>
              <a:cs typeface="Arial"/>
            </a:endParaRPr>
          </a:p>
        </p:txBody>
      </p:sp>
      <p:sp>
        <p:nvSpPr>
          <p:cNvPr id="12" name="TextBox 8">
            <a:extLst>
              <a:ext uri="{FF2B5EF4-FFF2-40B4-BE49-F238E27FC236}">
                <a16:creationId xmlns:a16="http://schemas.microsoft.com/office/drawing/2014/main" id="{FC588E80-4257-EA33-970A-C67CC3BC1009}"/>
              </a:ext>
            </a:extLst>
          </p:cNvPr>
          <p:cNvSpPr txBox="1"/>
          <p:nvPr/>
        </p:nvSpPr>
        <p:spPr bwMode="gray">
          <a:xfrm>
            <a:off x="8539162" y="1555200"/>
            <a:ext cx="3312393" cy="3926716"/>
          </a:xfrm>
          <a:prstGeom prst="rect">
            <a:avLst/>
          </a:prstGeom>
          <a:solidFill>
            <a:srgbClr val="E3E8EE"/>
          </a:solidFill>
        </p:spPr>
        <p:txBody>
          <a:bodyPr wrap="square" lIns="137160" tIns="137160" rIns="274320" bIns="137160" rtlCol="0" anchor="t">
            <a:spAutoFit/>
          </a:bodyPr>
          <a:lstStyle/>
          <a:p>
            <a:pPr marL="0" marR="0" lvl="0" indent="0" algn="l" defTabSz="914400" rtl="0" eaLnBrk="1" fontAlgn="auto" latinLnBrk="0" hangingPunct="1">
              <a:lnSpc>
                <a:spcPct val="100000"/>
              </a:lnSpc>
              <a:spcBef>
                <a:spcPts val="600"/>
              </a:spcBef>
              <a:spcAft>
                <a:spcPts val="600"/>
              </a:spcAft>
              <a:buClrTx/>
              <a:buSzTx/>
              <a:buFontTx/>
              <a:buNone/>
              <a:tabLst/>
              <a:defRPr/>
            </a:pPr>
            <a:r>
              <a:rPr kumimoji="0" lang="en-US" sz="125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Observations</a:t>
            </a:r>
          </a:p>
          <a:p>
            <a:pPr marL="171450" marR="0" lvl="0" indent="-171450" algn="l" defTabSz="914400" rtl="0" eaLnBrk="1" fontAlgn="auto" latinLnBrk="0" hangingPunct="1">
              <a:lnSpc>
                <a:spcPct val="100000"/>
              </a:lnSpc>
              <a:spcBef>
                <a:spcPts val="600"/>
              </a:spcBef>
              <a:spcAft>
                <a:spcPts val="400"/>
              </a:spcAft>
              <a:buClrTx/>
              <a:buSzTx/>
              <a:buFont typeface="Arial"/>
              <a:buChar char="•"/>
              <a:tabLst/>
              <a:defRPr/>
            </a:pPr>
            <a:r>
              <a:rPr kumimoji="0" lang="en-US" sz="1050" b="0" i="0" u="none" strike="noStrike" kern="1200" cap="none" spc="0" normalizeH="0" baseline="0" noProof="0" err="1">
                <a:ln>
                  <a:noFill/>
                </a:ln>
                <a:solidFill>
                  <a:srgbClr val="000000"/>
                </a:solidFill>
                <a:effectLst/>
                <a:uLnTx/>
                <a:uFillTx/>
                <a:latin typeface="Arial" panose="020B0604020202020204" pitchFamily="34" charset="0"/>
                <a:ea typeface="+mn-lt"/>
                <a:cs typeface="Arial" panose="020B0604020202020204" pitchFamily="34" charset="0"/>
              </a:rPr>
              <a:t>Nuclear's</a:t>
            </a:r>
            <a:r>
              <a:rPr kumimoji="0" lang="en-US" sz="1050" b="0" i="0" u="none" strike="noStrike" kern="1200" cap="none" spc="0" normalizeH="0" baseline="0" noProof="0">
                <a:ln>
                  <a:noFill/>
                </a:ln>
                <a:solidFill>
                  <a:srgbClr val="000000"/>
                </a:solidFill>
                <a:effectLst/>
                <a:uLnTx/>
                <a:uFillTx/>
                <a:latin typeface="Arial" panose="020B0604020202020204" pitchFamily="34" charset="0"/>
                <a:ea typeface="+mn-lt"/>
                <a:cs typeface="Arial" panose="020B0604020202020204" pitchFamily="34" charset="0"/>
              </a:rPr>
              <a:t> mortality rate is </a:t>
            </a:r>
            <a:r>
              <a:rPr kumimoji="0" lang="en-US" sz="1050" b="1" i="0" u="none" strike="noStrike" kern="1200" cap="none" spc="0" normalizeH="0" baseline="0" noProof="0">
                <a:ln>
                  <a:noFill/>
                </a:ln>
                <a:solidFill>
                  <a:srgbClr val="000000"/>
                </a:solidFill>
                <a:effectLst/>
                <a:uLnTx/>
                <a:uFillTx/>
                <a:latin typeface="Arial" panose="020B0604020202020204" pitchFamily="34" charset="0"/>
                <a:ea typeface="+mn-lt"/>
                <a:cs typeface="Arial" panose="020B0604020202020204" pitchFamily="34" charset="0"/>
              </a:rPr>
              <a:t>significantly lower </a:t>
            </a:r>
            <a:r>
              <a:rPr kumimoji="0" lang="en-US" sz="1050" b="0" i="0" u="none" strike="noStrike" kern="1200" cap="none" spc="0" normalizeH="0" baseline="0" noProof="0">
                <a:ln>
                  <a:noFill/>
                </a:ln>
                <a:solidFill>
                  <a:srgbClr val="000000"/>
                </a:solidFill>
                <a:effectLst/>
                <a:uLnTx/>
                <a:uFillTx/>
                <a:latin typeface="Arial" panose="020B0604020202020204" pitchFamily="34" charset="0"/>
                <a:ea typeface="+mn-lt"/>
                <a:cs typeface="Arial" panose="020B0604020202020204" pitchFamily="34" charset="0"/>
              </a:rPr>
              <a:t>than other energy sources, making it one of the safest energy source options.</a:t>
            </a:r>
          </a:p>
          <a:p>
            <a:pPr marL="171450" marR="0" lvl="0" indent="-171450" algn="l" defTabSz="914400" rtl="0" eaLnBrk="1" fontAlgn="auto" latinLnBrk="0" hangingPunct="1">
              <a:lnSpc>
                <a:spcPct val="100000"/>
              </a:lnSpc>
              <a:spcBef>
                <a:spcPts val="600"/>
              </a:spcBef>
              <a:spcAft>
                <a:spcPts val="400"/>
              </a:spcAft>
              <a:buClrTx/>
              <a:buSzTx/>
              <a:buFont typeface="Arial,Sans-Serif"/>
              <a:buChar char="•"/>
              <a:tabLst/>
              <a:defRPr/>
            </a:pPr>
            <a:r>
              <a:rPr kumimoji="0" lang="en-US" sz="10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A few </a:t>
            </a:r>
            <a:r>
              <a:rPr kumimoji="0" lang="en-US" sz="105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notable nuclear accidents</a:t>
            </a:r>
            <a:r>
              <a:rPr kumimoji="0" lang="en-US" sz="10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a:t>
            </a:r>
          </a:p>
          <a:p>
            <a:pPr marL="400050" marR="0" lvl="1" indent="-171450" algn="l" defTabSz="914400" rtl="0" eaLnBrk="1" fontAlgn="auto" latinLnBrk="0" hangingPunct="1">
              <a:lnSpc>
                <a:spcPct val="100000"/>
              </a:lnSpc>
              <a:spcBef>
                <a:spcPts val="600"/>
              </a:spcBef>
              <a:spcAft>
                <a:spcPts val="400"/>
              </a:spcAft>
              <a:buClrTx/>
              <a:buSzTx/>
              <a:buFont typeface="Arial,Sans-Serif"/>
              <a:buChar char="•"/>
              <a:tabLst/>
              <a:defRPr/>
            </a:pPr>
            <a:r>
              <a:rPr kumimoji="0" lang="en-US" sz="85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Chernobyl </a:t>
            </a:r>
            <a:r>
              <a:rPr kumimoji="0" lang="en-US" sz="8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A </a:t>
            </a:r>
            <a:r>
              <a:rPr kumimoji="0" lang="en-US" sz="85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critical design flaw</a:t>
            </a:r>
            <a:r>
              <a:rPr kumimoji="0" lang="en-US" sz="8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compounded by operator errors and a poor safety culture, resulted in an uncontrollable fission reaction and subsequent steam explosions.</a:t>
            </a:r>
          </a:p>
          <a:p>
            <a:pPr marL="400050" marR="0" lvl="1" indent="-171450" algn="l" defTabSz="914400" rtl="0" eaLnBrk="1" fontAlgn="auto" latinLnBrk="0" hangingPunct="1">
              <a:lnSpc>
                <a:spcPct val="100000"/>
              </a:lnSpc>
              <a:spcBef>
                <a:spcPts val="600"/>
              </a:spcBef>
              <a:spcAft>
                <a:spcPts val="400"/>
              </a:spcAft>
              <a:buClrTx/>
              <a:buSzTx/>
              <a:buFont typeface="Arial,Sans-Serif"/>
              <a:buChar char="•"/>
              <a:tabLst/>
              <a:defRPr/>
            </a:pPr>
            <a:r>
              <a:rPr kumimoji="0" lang="en-US" sz="85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Fukushima </a:t>
            </a:r>
            <a:r>
              <a:rPr kumimoji="0" lang="en-US" sz="8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a:t>
            </a:r>
            <a:r>
              <a:rPr kumimoji="0" lang="en-US" sz="85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Loss of both off-site power and backup generators </a:t>
            </a:r>
            <a:r>
              <a:rPr kumimoji="0" lang="en-US" sz="8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due to flooding eliminated the ability to pump coolant to the reactor, making it impossible to cool the fuel even after shutdown.</a:t>
            </a:r>
            <a:endParaRPr kumimoji="0" lang="en-US" sz="850" b="0" i="0" u="none" strike="noStrike" kern="1200" cap="none" spc="0" normalizeH="0" baseline="0" noProof="0">
              <a:ln>
                <a:noFill/>
              </a:ln>
              <a:solidFill>
                <a:srgbClr val="000000"/>
              </a:solidFill>
              <a:effectLst/>
              <a:uLnTx/>
              <a:uFillTx/>
              <a:latin typeface="Arial" panose="020B0604020202020204" pitchFamily="34" charset="0"/>
              <a:ea typeface="+mn-lt"/>
              <a:cs typeface="Arial" panose="020B0604020202020204" pitchFamily="34" charset="0"/>
            </a:endParaRPr>
          </a:p>
          <a:p>
            <a:pPr marL="171450" marR="0" lvl="0" indent="-171450" algn="l" defTabSz="914400" rtl="0" eaLnBrk="1" fontAlgn="auto" latinLnBrk="0" hangingPunct="1">
              <a:lnSpc>
                <a:spcPct val="100000"/>
              </a:lnSpc>
              <a:spcBef>
                <a:spcPts val="600"/>
              </a:spcBef>
              <a:spcAft>
                <a:spcPts val="400"/>
              </a:spcAft>
              <a:buClrTx/>
              <a:buSzTx/>
              <a:buFont typeface="Arial"/>
              <a:buChar char="•"/>
              <a:tabLst/>
              <a:defRPr/>
            </a:pPr>
            <a:r>
              <a:rPr lang="en-US" sz="1050">
                <a:solidFill>
                  <a:srgbClr val="000000"/>
                </a:solidFill>
                <a:latin typeface="Arial" panose="020B0604020202020204" pitchFamily="34" charset="0"/>
                <a:ea typeface="+mn-lt"/>
                <a:cs typeface="Arial" panose="020B0604020202020204" pitchFamily="34" charset="0"/>
              </a:rPr>
              <a:t>M</a:t>
            </a:r>
            <a:r>
              <a:rPr kumimoji="0" lang="en-US" sz="1050" b="0" i="0" u="none" strike="noStrike" kern="1200" cap="none" spc="0" normalizeH="0" baseline="0" noProof="0" err="1">
                <a:ln>
                  <a:noFill/>
                </a:ln>
                <a:solidFill>
                  <a:srgbClr val="000000"/>
                </a:solidFill>
                <a:effectLst/>
                <a:uLnTx/>
                <a:uFillTx/>
                <a:latin typeface="Arial" panose="020B0604020202020204" pitchFamily="34" charset="0"/>
                <a:ea typeface="+mn-lt"/>
                <a:cs typeface="Arial" panose="020B0604020202020204" pitchFamily="34" charset="0"/>
              </a:rPr>
              <a:t>odern</a:t>
            </a:r>
            <a:r>
              <a:rPr kumimoji="0" lang="en-US" sz="1050" b="0" i="0" u="none" strike="noStrike" kern="1200" cap="none" spc="0" normalizeH="0" baseline="0" noProof="0">
                <a:ln>
                  <a:noFill/>
                </a:ln>
                <a:solidFill>
                  <a:srgbClr val="000000"/>
                </a:solidFill>
                <a:effectLst/>
                <a:uLnTx/>
                <a:uFillTx/>
                <a:latin typeface="Arial" panose="020B0604020202020204" pitchFamily="34" charset="0"/>
                <a:ea typeface="+mn-lt"/>
                <a:cs typeface="Arial" panose="020B0604020202020204" pitchFamily="34" charset="0"/>
              </a:rPr>
              <a:t> nuclear reactors </a:t>
            </a:r>
            <a:r>
              <a:rPr kumimoji="0" lang="en-US" sz="1050" b="1" i="0" u="none" strike="noStrike" kern="1200" cap="none" spc="0" normalizeH="0" baseline="0" noProof="0">
                <a:ln>
                  <a:noFill/>
                </a:ln>
                <a:solidFill>
                  <a:srgbClr val="000000"/>
                </a:solidFill>
                <a:effectLst/>
                <a:uLnTx/>
                <a:uFillTx/>
                <a:latin typeface="Arial" panose="020B0604020202020204" pitchFamily="34" charset="0"/>
                <a:ea typeface="+mn-lt"/>
                <a:cs typeface="Arial" panose="020B0604020202020204" pitchFamily="34" charset="0"/>
              </a:rPr>
              <a:t>incorporate major advancements in safety principles, </a:t>
            </a:r>
            <a:r>
              <a:rPr kumimoji="0" lang="en-US" sz="1050" b="0" i="0" u="none" strike="noStrike" kern="1200" cap="none" spc="0" normalizeH="0" baseline="0" noProof="0">
                <a:ln>
                  <a:noFill/>
                </a:ln>
                <a:solidFill>
                  <a:srgbClr val="000000"/>
                </a:solidFill>
                <a:effectLst/>
                <a:uLnTx/>
                <a:uFillTx/>
                <a:latin typeface="Arial" panose="020B0604020202020204" pitchFamily="34" charset="0"/>
                <a:ea typeface="+mn-lt"/>
                <a:cs typeface="Arial" panose="020B0604020202020204" pitchFamily="34" charset="0"/>
              </a:rPr>
              <a:t>which supports positive sentiment.</a:t>
            </a:r>
            <a:endParaRPr kumimoji="0" lang="en-US" sz="10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a:p>
            <a:pPr marL="171450" marR="0" lvl="0" indent="-171450" algn="l" defTabSz="914400" rtl="0" eaLnBrk="1" fontAlgn="auto" latinLnBrk="0" hangingPunct="1">
              <a:lnSpc>
                <a:spcPct val="100000"/>
              </a:lnSpc>
              <a:spcBef>
                <a:spcPts val="600"/>
              </a:spcBef>
              <a:spcAft>
                <a:spcPts val="400"/>
              </a:spcAft>
              <a:buClrTx/>
              <a:buSzTx/>
              <a:buFont typeface="Arial"/>
              <a:buChar char="•"/>
              <a:tabLst/>
              <a:defRPr/>
            </a:pPr>
            <a:r>
              <a:rPr kumimoji="0" lang="en-US" sz="1050" b="0" i="0" u="none" strike="noStrike" kern="1200" cap="none" spc="0" normalizeH="0" baseline="0" noProof="0">
                <a:ln>
                  <a:noFill/>
                </a:ln>
                <a:solidFill>
                  <a:srgbClr val="000000"/>
                </a:solidFill>
                <a:effectLst/>
                <a:uLnTx/>
                <a:uFillTx/>
                <a:latin typeface="Arial" panose="020B0604020202020204" pitchFamily="34" charset="0"/>
                <a:ea typeface="+mn-lt"/>
                <a:cs typeface="Arial" panose="020B0604020202020204" pitchFamily="34" charset="0"/>
              </a:rPr>
              <a:t>Due to increased safety, more U.S. power plants renewed their licenses, </a:t>
            </a:r>
            <a:r>
              <a:rPr kumimoji="0" lang="en-US" sz="1050" b="1" i="0" u="none" strike="noStrike" kern="1200" cap="none" spc="0" normalizeH="0" baseline="0" noProof="0">
                <a:ln>
                  <a:noFill/>
                </a:ln>
                <a:solidFill>
                  <a:srgbClr val="000000"/>
                </a:solidFill>
                <a:effectLst/>
                <a:uLnTx/>
                <a:uFillTx/>
                <a:latin typeface="Arial" panose="020B0604020202020204" pitchFamily="34" charset="0"/>
                <a:ea typeface="+mn-lt"/>
                <a:cs typeface="Arial" panose="020B0604020202020204" pitchFamily="34" charset="0"/>
              </a:rPr>
              <a:t>backed by local community support.</a:t>
            </a:r>
            <a:endParaRPr kumimoji="0" lang="en-US" sz="105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aphicFrame>
        <p:nvGraphicFramePr>
          <p:cNvPr id="41" name="Chart 40">
            <a:extLst>
              <a:ext uri="{FF2B5EF4-FFF2-40B4-BE49-F238E27FC236}">
                <a16:creationId xmlns:a16="http://schemas.microsoft.com/office/drawing/2014/main" id="{68F2AA77-3943-DA0F-C7D4-BCE26A104C14}"/>
              </a:ext>
            </a:extLst>
          </p:cNvPr>
          <p:cNvGraphicFramePr/>
          <p:nvPr>
            <p:custDataLst>
              <p:tags r:id="rId8"/>
            </p:custDataLst>
          </p:nvPr>
        </p:nvGraphicFramePr>
        <p:xfrm>
          <a:off x="1177925" y="1841500"/>
          <a:ext cx="6918325" cy="1808163"/>
        </p:xfrm>
        <a:graphic>
          <a:graphicData uri="http://schemas.openxmlformats.org/drawingml/2006/chart">
            <c:chart xmlns:c="http://schemas.openxmlformats.org/drawingml/2006/chart" xmlns:r="http://schemas.openxmlformats.org/officeDocument/2006/relationships" r:id="rId101"/>
          </a:graphicData>
        </a:graphic>
      </p:graphicFrame>
      <p:sp>
        <p:nvSpPr>
          <p:cNvPr id="95" name="Text Placeholder 2">
            <a:extLst>
              <a:ext uri="{FF2B5EF4-FFF2-40B4-BE49-F238E27FC236}">
                <a16:creationId xmlns:a16="http://schemas.microsoft.com/office/drawing/2014/main" id="{984B30DA-F6A4-FAB5-B73E-3888A904BD22}"/>
              </a:ext>
            </a:extLst>
          </p:cNvPr>
          <p:cNvSpPr txBox="1">
            <a:spLocks/>
          </p:cNvSpPr>
          <p:nvPr>
            <p:custDataLst>
              <p:tags r:id="rId9"/>
            </p:custDataLst>
          </p:nvPr>
        </p:nvSpPr>
        <p:spPr bwMode="gray">
          <a:xfrm>
            <a:off x="6889750" y="1914525"/>
            <a:ext cx="174625" cy="136525"/>
          </a:xfrm>
          <a:prstGeom prst="rect">
            <a:avLst/>
          </a:prstGeom>
          <a:solidFill>
            <a:srgbClr val="FF9300"/>
          </a:solidFill>
          <a:ln>
            <a:noFill/>
          </a:ln>
          <a:effec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5DBB0599-6772-442E-A886-E26B471429A3}" type="datetime'''''''''1''''''''''''''''''''''''''''''''7'''''''''''''''">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17</a:t>
            </a:fld>
            <a:endPar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sym typeface="Arial" panose="020B0604020202020204" pitchFamily="34" charset="0"/>
            </a:endParaRPr>
          </a:p>
        </p:txBody>
      </p:sp>
      <p:sp>
        <p:nvSpPr>
          <p:cNvPr id="96" name="Text Placeholder 2">
            <a:extLst>
              <a:ext uri="{FF2B5EF4-FFF2-40B4-BE49-F238E27FC236}">
                <a16:creationId xmlns:a16="http://schemas.microsoft.com/office/drawing/2014/main" id="{FA2E1DFD-56EA-D602-9C33-04707B398B2C}"/>
              </a:ext>
            </a:extLst>
          </p:cNvPr>
          <p:cNvSpPr txBox="1">
            <a:spLocks/>
          </p:cNvSpPr>
          <p:nvPr>
            <p:custDataLst>
              <p:tags r:id="rId10"/>
            </p:custDataLst>
          </p:nvPr>
        </p:nvSpPr>
        <p:spPr bwMode="gray">
          <a:xfrm>
            <a:off x="4816475" y="1914525"/>
            <a:ext cx="174625" cy="136525"/>
          </a:xfrm>
          <a:prstGeom prst="rect">
            <a:avLst/>
          </a:prstGeom>
          <a:solidFill>
            <a:srgbClr val="007770"/>
          </a:solidFill>
          <a:ln>
            <a:noFill/>
          </a:ln>
          <a:effec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BD60390E-DEAB-4032-8642-2E545BFDA099}" type="datetime'''''''''''4''''''''''''''''5'''''''''''''">
              <a:rPr kumimoji="0" lang="en-US" altLang="en-US" sz="1000" b="0" i="0" u="none" strike="noStrike" kern="1200" cap="none" spc="0" normalizeH="0" baseline="0" noProof="0" smtClean="0">
                <a:ln>
                  <a:noFill/>
                </a:ln>
                <a:solidFill>
                  <a:srgbClr val="FFFFFF"/>
                </a:solidFill>
                <a:effectLst/>
                <a:uLnTx/>
                <a:uFillTx/>
                <a:latin typeface="Arial" panose="020B0604020202020204" pitchFamily="34" charset="0"/>
                <a:ea typeface="+mn-ea"/>
                <a:cs typeface="+mn-cs"/>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45</a:t>
            </a:fld>
            <a:endParaRPr kumimoji="0" lang="en-US" sz="1000" b="0" i="0" u="none" strike="noStrike" kern="1200" cap="none" spc="0" normalizeH="0" baseline="0" noProof="0">
              <a:ln>
                <a:noFill/>
              </a:ln>
              <a:solidFill>
                <a:srgbClr val="FFFFFF"/>
              </a:solidFill>
              <a:effectLst/>
              <a:uLnTx/>
              <a:uFillTx/>
              <a:latin typeface="Arial" panose="020B0604020202020204" pitchFamily="34" charset="0"/>
              <a:ea typeface="+mn-ea"/>
              <a:cs typeface="+mn-cs"/>
              <a:sym typeface="Arial" panose="020B0604020202020204" pitchFamily="34" charset="0"/>
            </a:endParaRPr>
          </a:p>
        </p:txBody>
      </p:sp>
      <p:sp>
        <p:nvSpPr>
          <p:cNvPr id="97" name="Text Placeholder 2">
            <a:extLst>
              <a:ext uri="{FF2B5EF4-FFF2-40B4-BE49-F238E27FC236}">
                <a16:creationId xmlns:a16="http://schemas.microsoft.com/office/drawing/2014/main" id="{B349FCB1-5350-D1D0-F954-8276FEAB38D0}"/>
              </a:ext>
            </a:extLst>
          </p:cNvPr>
          <p:cNvSpPr txBox="1">
            <a:spLocks/>
          </p:cNvSpPr>
          <p:nvPr>
            <p:custDataLst>
              <p:tags r:id="rId11"/>
            </p:custDataLst>
          </p:nvPr>
        </p:nvSpPr>
        <p:spPr bwMode="gray">
          <a:xfrm>
            <a:off x="2243138" y="1914525"/>
            <a:ext cx="174625" cy="136525"/>
          </a:xfrm>
          <a:prstGeom prst="rect">
            <a:avLst/>
          </a:prstGeom>
          <a:solidFill>
            <a:srgbClr val="359BDB"/>
          </a:solidFill>
          <a:ln>
            <a:noFill/>
          </a:ln>
          <a:effec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B81B0A1E-F187-4043-A451-AD2EE6899C39}" type="datetime'''''''''''''''''''''3''''''''''''''''''''''''''''''''2'">
              <a:rPr kumimoji="0" lang="en-US" altLang="en-US" sz="1000" b="0" i="0" u="none" strike="noStrike" kern="1200" cap="none" spc="0" normalizeH="0" baseline="0" noProof="0" smtClean="0">
                <a:ln>
                  <a:noFill/>
                </a:ln>
                <a:solidFill>
                  <a:srgbClr val="FFFFFF"/>
                </a:solidFill>
                <a:effectLst/>
                <a:uLnTx/>
                <a:uFillTx/>
                <a:latin typeface="Arial" panose="020B0604020202020204" pitchFamily="34" charset="0"/>
                <a:ea typeface="+mn-ea"/>
                <a:cs typeface="+mn-cs"/>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32</a:t>
            </a:fld>
            <a:endParaRPr kumimoji="0" lang="en-US" sz="1000" b="0" i="0" u="none" strike="noStrike" kern="1200" cap="none" spc="0" normalizeH="0" baseline="0" noProof="0">
              <a:ln>
                <a:noFill/>
              </a:ln>
              <a:solidFill>
                <a:srgbClr val="FFFFFF"/>
              </a:solidFill>
              <a:effectLst/>
              <a:uLnTx/>
              <a:uFillTx/>
              <a:latin typeface="Arial" panose="020B0604020202020204" pitchFamily="34" charset="0"/>
              <a:ea typeface="+mn-ea"/>
              <a:cs typeface="+mn-cs"/>
              <a:sym typeface="Arial" panose="020B0604020202020204" pitchFamily="34" charset="0"/>
            </a:endParaRPr>
          </a:p>
        </p:txBody>
      </p:sp>
      <p:sp>
        <p:nvSpPr>
          <p:cNvPr id="50" name="Text Placeholder 2">
            <a:extLst>
              <a:ext uri="{FF2B5EF4-FFF2-40B4-BE49-F238E27FC236}">
                <a16:creationId xmlns:a16="http://schemas.microsoft.com/office/drawing/2014/main" id="{A3EBC2E6-1F96-FD93-8933-87F658DA0AC3}"/>
              </a:ext>
            </a:extLst>
          </p:cNvPr>
          <p:cNvSpPr txBox="1">
            <a:spLocks/>
          </p:cNvSpPr>
          <p:nvPr>
            <p:custDataLst>
              <p:tags r:id="rId12"/>
            </p:custDataLst>
          </p:nvPr>
        </p:nvSpPr>
        <p:spPr bwMode="auto">
          <a:xfrm>
            <a:off x="476250" y="1914525"/>
            <a:ext cx="280988"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EDA3C953-55B4-4EFD-A8E0-79D37DD24943}" type="datetime'''''''''T''''o''''''''''''''t''''''a''''''''''''''''l'''''''">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t>Total</a:t>
            </a:fld>
            <a:endPar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98" name="Text Placeholder 2">
            <a:extLst>
              <a:ext uri="{FF2B5EF4-FFF2-40B4-BE49-F238E27FC236}">
                <a16:creationId xmlns:a16="http://schemas.microsoft.com/office/drawing/2014/main" id="{02C1649C-9B3B-92E2-1F78-76FE0C6F2DA6}"/>
              </a:ext>
            </a:extLst>
          </p:cNvPr>
          <p:cNvSpPr txBox="1">
            <a:spLocks/>
          </p:cNvSpPr>
          <p:nvPr>
            <p:custDataLst>
              <p:tags r:id="rId13"/>
            </p:custDataLst>
          </p:nvPr>
        </p:nvSpPr>
        <p:spPr bwMode="gray">
          <a:xfrm>
            <a:off x="7827963" y="2032000"/>
            <a:ext cx="104775" cy="136525"/>
          </a:xfrm>
          <a:prstGeom prst="rect">
            <a:avLst/>
          </a:prstGeom>
          <a:solidFill>
            <a:srgbClr val="D1227D"/>
          </a:solidFill>
          <a:ln>
            <a:noFill/>
          </a:ln>
          <a:effec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0D093278-2535-426A-BDE5-BD10BDCFCC5F}" type="datetime'''''''''''''''''''''''''''''''''''''''''''''''''''''''4'''''''">
              <a:rPr kumimoji="0" lang="en-US" altLang="en-US" sz="1000" b="0" i="0" u="none" strike="noStrike" kern="1200" cap="none" spc="0" normalizeH="0" baseline="0" noProof="0" smtClean="0">
                <a:ln>
                  <a:noFill/>
                </a:ln>
                <a:solidFill>
                  <a:srgbClr val="FFFFFF"/>
                </a:solidFill>
                <a:effectLst/>
                <a:uLnTx/>
                <a:uFillTx/>
                <a:latin typeface="Arial" panose="020B0604020202020204" pitchFamily="34" charset="0"/>
                <a:ea typeface="+mn-ea"/>
                <a:cs typeface="+mn-cs"/>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4</a:t>
            </a:fld>
            <a:endParaRPr kumimoji="0" lang="en-US" sz="1000" b="0" i="0" u="none" strike="noStrike" kern="1200" cap="none" spc="0" normalizeH="0" baseline="0" noProof="0">
              <a:ln>
                <a:noFill/>
              </a:ln>
              <a:solidFill>
                <a:srgbClr val="FFFFFF"/>
              </a:solidFill>
              <a:effectLst/>
              <a:uLnTx/>
              <a:uFillTx/>
              <a:latin typeface="Arial" panose="020B0604020202020204" pitchFamily="34" charset="0"/>
              <a:ea typeface="+mn-ea"/>
              <a:cs typeface="+mn-cs"/>
              <a:sym typeface="Arial" panose="020B0604020202020204" pitchFamily="34" charset="0"/>
            </a:endParaRPr>
          </a:p>
        </p:txBody>
      </p:sp>
      <p:sp>
        <p:nvSpPr>
          <p:cNvPr id="99" name="Text Placeholder 2">
            <a:extLst>
              <a:ext uri="{FF2B5EF4-FFF2-40B4-BE49-F238E27FC236}">
                <a16:creationId xmlns:a16="http://schemas.microsoft.com/office/drawing/2014/main" id="{C36278B0-0240-4B9D-3154-A11CB37754C1}"/>
              </a:ext>
            </a:extLst>
          </p:cNvPr>
          <p:cNvSpPr txBox="1">
            <a:spLocks/>
          </p:cNvSpPr>
          <p:nvPr>
            <p:custDataLst>
              <p:tags r:id="rId14"/>
            </p:custDataLst>
          </p:nvPr>
        </p:nvSpPr>
        <p:spPr bwMode="gray">
          <a:xfrm>
            <a:off x="7291388" y="2032000"/>
            <a:ext cx="174625" cy="136525"/>
          </a:xfrm>
          <a:prstGeom prst="rect">
            <a:avLst/>
          </a:prstGeom>
          <a:solidFill>
            <a:srgbClr val="FF9300"/>
          </a:solidFill>
          <a:ln>
            <a:noFill/>
          </a:ln>
          <a:effec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E7D1984E-36B2-44FC-804C-CBE9DE1A0B43}" type="datetime'''''1''''''''''''''''''''''''''''''''''''''1'''''''''">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11</a:t>
            </a:fld>
            <a:endPar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sym typeface="Arial" panose="020B0604020202020204" pitchFamily="34" charset="0"/>
            </a:endParaRPr>
          </a:p>
        </p:txBody>
      </p:sp>
      <p:sp>
        <p:nvSpPr>
          <p:cNvPr id="100" name="Text Placeholder 2">
            <a:extLst>
              <a:ext uri="{FF2B5EF4-FFF2-40B4-BE49-F238E27FC236}">
                <a16:creationId xmlns:a16="http://schemas.microsoft.com/office/drawing/2014/main" id="{D034FF0A-93AA-8FFE-B6B8-6A8D29A5810E}"/>
              </a:ext>
            </a:extLst>
          </p:cNvPr>
          <p:cNvSpPr txBox="1">
            <a:spLocks/>
          </p:cNvSpPr>
          <p:nvPr>
            <p:custDataLst>
              <p:tags r:id="rId15"/>
            </p:custDataLst>
          </p:nvPr>
        </p:nvSpPr>
        <p:spPr bwMode="gray">
          <a:xfrm>
            <a:off x="5584825" y="2032000"/>
            <a:ext cx="174625" cy="136525"/>
          </a:xfrm>
          <a:prstGeom prst="rect">
            <a:avLst/>
          </a:prstGeom>
          <a:solidFill>
            <a:srgbClr val="007770"/>
          </a:solidFill>
          <a:ln>
            <a:noFill/>
          </a:ln>
          <a:effec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DF94B443-8668-4894-8D1B-15739FC5BACD}" type="datetime'4''''''''''''''''''''''''''''0'''''''''''''''''''''">
              <a:rPr kumimoji="0" lang="en-US" altLang="en-US" sz="1000" b="0" i="0" u="none" strike="noStrike" kern="1200" cap="none" spc="0" normalizeH="0" baseline="0" noProof="0" smtClean="0">
                <a:ln>
                  <a:noFill/>
                </a:ln>
                <a:solidFill>
                  <a:srgbClr val="FFFFFF"/>
                </a:solidFill>
                <a:effectLst/>
                <a:uLnTx/>
                <a:uFillTx/>
                <a:latin typeface="Arial" panose="020B0604020202020204" pitchFamily="34" charset="0"/>
                <a:ea typeface="+mn-ea"/>
                <a:cs typeface="+mn-cs"/>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40</a:t>
            </a:fld>
            <a:endParaRPr kumimoji="0" lang="en-US" sz="1000" b="0" i="0" u="none" strike="noStrike" kern="1200" cap="none" spc="0" normalizeH="0" baseline="0" noProof="0">
              <a:ln>
                <a:noFill/>
              </a:ln>
              <a:solidFill>
                <a:srgbClr val="FFFFFF"/>
              </a:solidFill>
              <a:effectLst/>
              <a:uLnTx/>
              <a:uFillTx/>
              <a:latin typeface="Arial" panose="020B0604020202020204" pitchFamily="34" charset="0"/>
              <a:ea typeface="+mn-ea"/>
              <a:cs typeface="+mn-cs"/>
              <a:sym typeface="Arial" panose="020B0604020202020204" pitchFamily="34" charset="0"/>
            </a:endParaRPr>
          </a:p>
        </p:txBody>
      </p:sp>
      <p:sp>
        <p:nvSpPr>
          <p:cNvPr id="101" name="Text Placeholder 2">
            <a:extLst>
              <a:ext uri="{FF2B5EF4-FFF2-40B4-BE49-F238E27FC236}">
                <a16:creationId xmlns:a16="http://schemas.microsoft.com/office/drawing/2014/main" id="{F5C9AAFA-1AD0-6C7E-3DF5-EEE3AC30E6C4}"/>
              </a:ext>
            </a:extLst>
          </p:cNvPr>
          <p:cNvSpPr txBox="1">
            <a:spLocks/>
          </p:cNvSpPr>
          <p:nvPr>
            <p:custDataLst>
              <p:tags r:id="rId16"/>
            </p:custDataLst>
          </p:nvPr>
        </p:nvSpPr>
        <p:spPr bwMode="gray">
          <a:xfrm>
            <a:off x="2709863" y="2032000"/>
            <a:ext cx="174625" cy="136525"/>
          </a:xfrm>
          <a:prstGeom prst="rect">
            <a:avLst/>
          </a:prstGeom>
          <a:solidFill>
            <a:srgbClr val="359BDB"/>
          </a:solidFill>
          <a:ln>
            <a:noFill/>
          </a:ln>
          <a:effec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DAB1EBA9-7123-4C97-B27B-A3F34F4DBF4B}" type="datetime'''''''''''''4''''''''''''''''''''''''''''''''''''''''6'">
              <a:rPr kumimoji="0" lang="en-US" altLang="en-US" sz="1000" b="0" i="0" u="none" strike="noStrike" kern="1200" cap="none" spc="0" normalizeH="0" baseline="0" noProof="0" smtClean="0">
                <a:ln>
                  <a:noFill/>
                </a:ln>
                <a:solidFill>
                  <a:srgbClr val="FFFFFF"/>
                </a:solidFill>
                <a:effectLst/>
                <a:uLnTx/>
                <a:uFillTx/>
                <a:latin typeface="Arial" panose="020B0604020202020204" pitchFamily="34" charset="0"/>
                <a:ea typeface="+mn-ea"/>
                <a:cs typeface="+mn-cs"/>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46</a:t>
            </a:fld>
            <a:endParaRPr kumimoji="0" lang="en-US" sz="1000" b="0" i="0" u="none" strike="noStrike" kern="1200" cap="none" spc="0" normalizeH="0" baseline="0" noProof="0">
              <a:ln>
                <a:noFill/>
              </a:ln>
              <a:solidFill>
                <a:srgbClr val="FFFFFF"/>
              </a:solidFill>
              <a:effectLst/>
              <a:uLnTx/>
              <a:uFillTx/>
              <a:latin typeface="Arial" panose="020B0604020202020204" pitchFamily="34" charset="0"/>
              <a:ea typeface="+mn-ea"/>
              <a:cs typeface="+mn-cs"/>
              <a:sym typeface="Arial" panose="020B0604020202020204" pitchFamily="34" charset="0"/>
            </a:endParaRPr>
          </a:p>
        </p:txBody>
      </p:sp>
      <p:sp>
        <p:nvSpPr>
          <p:cNvPr id="4" name="Text Placeholder 2">
            <a:extLst>
              <a:ext uri="{FF2B5EF4-FFF2-40B4-BE49-F238E27FC236}">
                <a16:creationId xmlns:a16="http://schemas.microsoft.com/office/drawing/2014/main" id="{32A51E86-86A5-D0DD-8D29-2AB59636BDF8}"/>
              </a:ext>
            </a:extLst>
          </p:cNvPr>
          <p:cNvSpPr txBox="1">
            <a:spLocks/>
          </p:cNvSpPr>
          <p:nvPr>
            <p:custDataLst>
              <p:tags r:id="rId17"/>
            </p:custDataLst>
          </p:nvPr>
        </p:nvSpPr>
        <p:spPr bwMode="auto">
          <a:xfrm>
            <a:off x="476250" y="2032000"/>
            <a:ext cx="246063"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9722B0AA-88FF-48AA-B124-7A42042F975E}" type="datetime'''''''''''''M''''''''''''''''''''''''''''''''e''n'''">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t>Men</a:t>
            </a:fld>
            <a:endPar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02" name="Text Placeholder 2">
            <a:extLst>
              <a:ext uri="{FF2B5EF4-FFF2-40B4-BE49-F238E27FC236}">
                <a16:creationId xmlns:a16="http://schemas.microsoft.com/office/drawing/2014/main" id="{437ED5CB-6AF1-1905-F8D5-8872E4278134}"/>
              </a:ext>
            </a:extLst>
          </p:cNvPr>
          <p:cNvSpPr txBox="1">
            <a:spLocks/>
          </p:cNvSpPr>
          <p:nvPr>
            <p:custDataLst>
              <p:tags r:id="rId18"/>
            </p:custDataLst>
          </p:nvPr>
        </p:nvSpPr>
        <p:spPr bwMode="gray">
          <a:xfrm>
            <a:off x="7626350" y="2149475"/>
            <a:ext cx="104775" cy="136525"/>
          </a:xfrm>
          <a:prstGeom prst="rect">
            <a:avLst/>
          </a:prstGeom>
          <a:solidFill>
            <a:srgbClr val="D1227D"/>
          </a:solidFill>
          <a:ln>
            <a:noFill/>
          </a:ln>
          <a:effec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BF48101B-184B-4C52-8E65-BA47945BD318}" type="datetime'''''''''''''''''''''''''''''''''''8'''''''''''''''''''">
              <a:rPr kumimoji="0" lang="en-US" altLang="en-US" sz="1000" b="0" i="0" u="none" strike="noStrike" kern="1200" cap="none" spc="0" normalizeH="0" baseline="0" noProof="0" smtClean="0">
                <a:ln>
                  <a:noFill/>
                </a:ln>
                <a:solidFill>
                  <a:srgbClr val="FFFFFF"/>
                </a:solidFill>
                <a:effectLst/>
                <a:uLnTx/>
                <a:uFillTx/>
                <a:latin typeface="Arial" panose="020B0604020202020204" pitchFamily="34" charset="0"/>
                <a:ea typeface="+mn-ea"/>
                <a:cs typeface="+mn-cs"/>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8</a:t>
            </a:fld>
            <a:endParaRPr kumimoji="0" lang="en-US" sz="1000" b="0" i="0" u="none" strike="noStrike" kern="1200" cap="none" spc="0" normalizeH="0" baseline="0" noProof="0">
              <a:ln>
                <a:noFill/>
              </a:ln>
              <a:solidFill>
                <a:srgbClr val="FFFFFF"/>
              </a:solidFill>
              <a:effectLst/>
              <a:uLnTx/>
              <a:uFillTx/>
              <a:latin typeface="Arial" panose="020B0604020202020204" pitchFamily="34" charset="0"/>
              <a:ea typeface="+mn-ea"/>
              <a:cs typeface="+mn-cs"/>
              <a:sym typeface="Arial" panose="020B0604020202020204" pitchFamily="34" charset="0"/>
            </a:endParaRPr>
          </a:p>
        </p:txBody>
      </p:sp>
      <p:sp>
        <p:nvSpPr>
          <p:cNvPr id="103" name="Text Placeholder 2">
            <a:extLst>
              <a:ext uri="{FF2B5EF4-FFF2-40B4-BE49-F238E27FC236}">
                <a16:creationId xmlns:a16="http://schemas.microsoft.com/office/drawing/2014/main" id="{FC1945AF-DA80-971F-D7E7-59D27C6ED52F}"/>
              </a:ext>
            </a:extLst>
          </p:cNvPr>
          <p:cNvSpPr txBox="1">
            <a:spLocks/>
          </p:cNvSpPr>
          <p:nvPr>
            <p:custDataLst>
              <p:tags r:id="rId19"/>
            </p:custDataLst>
          </p:nvPr>
        </p:nvSpPr>
        <p:spPr bwMode="gray">
          <a:xfrm>
            <a:off x="6588125" y="2149475"/>
            <a:ext cx="174625" cy="136525"/>
          </a:xfrm>
          <a:prstGeom prst="rect">
            <a:avLst/>
          </a:prstGeom>
          <a:solidFill>
            <a:srgbClr val="FF9300"/>
          </a:solidFill>
          <a:ln>
            <a:noFill/>
          </a:ln>
          <a:effec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85390747-23C7-4C8C-8E72-65E6183D5F85}" type="datetime'''''''''''''''''2''''''''''''''''''''''2'''''''''''''''''''">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22</a:t>
            </a:fld>
            <a:endPar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sym typeface="Arial" panose="020B0604020202020204" pitchFamily="34" charset="0"/>
            </a:endParaRPr>
          </a:p>
        </p:txBody>
      </p:sp>
      <p:sp>
        <p:nvSpPr>
          <p:cNvPr id="104" name="Text Placeholder 2">
            <a:extLst>
              <a:ext uri="{FF2B5EF4-FFF2-40B4-BE49-F238E27FC236}">
                <a16:creationId xmlns:a16="http://schemas.microsoft.com/office/drawing/2014/main" id="{05AAA3C5-29BE-092D-BAD1-FF314C9AA7A8}"/>
              </a:ext>
            </a:extLst>
          </p:cNvPr>
          <p:cNvSpPr txBox="1">
            <a:spLocks/>
          </p:cNvSpPr>
          <p:nvPr>
            <p:custDataLst>
              <p:tags r:id="rId20"/>
            </p:custDataLst>
          </p:nvPr>
        </p:nvSpPr>
        <p:spPr bwMode="gray">
          <a:xfrm>
            <a:off x="4181475" y="2149475"/>
            <a:ext cx="174625" cy="136525"/>
          </a:xfrm>
          <a:prstGeom prst="rect">
            <a:avLst/>
          </a:prstGeom>
          <a:solidFill>
            <a:srgbClr val="007770"/>
          </a:solidFill>
          <a:ln>
            <a:noFill/>
          </a:ln>
          <a:effec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056FF3A6-FF0D-4F33-A465-C7A71BAF7550}" type="datetime'''''''5''''''0'''''''''''''''''''''">
              <a:rPr kumimoji="0" lang="en-US" altLang="en-US" sz="1000" b="0" i="0" u="none" strike="noStrike" kern="1200" cap="none" spc="0" normalizeH="0" baseline="0" noProof="0" smtClean="0">
                <a:ln>
                  <a:noFill/>
                </a:ln>
                <a:solidFill>
                  <a:srgbClr val="FFFFFF"/>
                </a:solidFill>
                <a:effectLst/>
                <a:uLnTx/>
                <a:uFillTx/>
                <a:latin typeface="Arial" panose="020B0604020202020204" pitchFamily="34" charset="0"/>
                <a:ea typeface="+mn-ea"/>
                <a:cs typeface="+mn-cs"/>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50</a:t>
            </a:fld>
            <a:endParaRPr kumimoji="0" lang="en-US" sz="1000" b="0" i="0" u="none" strike="noStrike" kern="1200" cap="none" spc="0" normalizeH="0" baseline="0" noProof="0">
              <a:ln>
                <a:noFill/>
              </a:ln>
              <a:solidFill>
                <a:srgbClr val="FFFFFF"/>
              </a:solidFill>
              <a:effectLst/>
              <a:uLnTx/>
              <a:uFillTx/>
              <a:latin typeface="Arial" panose="020B0604020202020204" pitchFamily="34" charset="0"/>
              <a:ea typeface="+mn-ea"/>
              <a:cs typeface="+mn-cs"/>
              <a:sym typeface="Arial" panose="020B0604020202020204" pitchFamily="34" charset="0"/>
            </a:endParaRPr>
          </a:p>
        </p:txBody>
      </p:sp>
      <p:sp>
        <p:nvSpPr>
          <p:cNvPr id="105" name="Text Placeholder 2">
            <a:extLst>
              <a:ext uri="{FF2B5EF4-FFF2-40B4-BE49-F238E27FC236}">
                <a16:creationId xmlns:a16="http://schemas.microsoft.com/office/drawing/2014/main" id="{3A2F9C23-0154-08DB-9FC4-6DDD38157DB7}"/>
              </a:ext>
            </a:extLst>
          </p:cNvPr>
          <p:cNvSpPr txBox="1">
            <a:spLocks/>
          </p:cNvSpPr>
          <p:nvPr>
            <p:custDataLst>
              <p:tags r:id="rId21"/>
            </p:custDataLst>
          </p:nvPr>
        </p:nvSpPr>
        <p:spPr bwMode="gray">
          <a:xfrm>
            <a:off x="1841500" y="2149475"/>
            <a:ext cx="174625" cy="136525"/>
          </a:xfrm>
          <a:prstGeom prst="rect">
            <a:avLst/>
          </a:prstGeom>
          <a:solidFill>
            <a:srgbClr val="359BDB"/>
          </a:solidFill>
          <a:ln>
            <a:noFill/>
          </a:ln>
          <a:effec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39DDACD9-6BE1-4F7E-94E0-BD68F0AA7829}" type="datetime'''''''''''''''''''''''2''0'''''''''''''''''''''''''''''''''">
              <a:rPr kumimoji="0" lang="en-US" altLang="en-US" sz="1000" b="0" i="0" u="none" strike="noStrike" kern="1200" cap="none" spc="0" normalizeH="0" baseline="0" noProof="0" smtClean="0">
                <a:ln>
                  <a:noFill/>
                </a:ln>
                <a:solidFill>
                  <a:srgbClr val="FFFFFF"/>
                </a:solidFill>
                <a:effectLst/>
                <a:uLnTx/>
                <a:uFillTx/>
                <a:latin typeface="Arial" panose="020B0604020202020204" pitchFamily="34" charset="0"/>
                <a:ea typeface="+mn-ea"/>
                <a:cs typeface="+mn-cs"/>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20</a:t>
            </a:fld>
            <a:endParaRPr kumimoji="0" lang="en-US" sz="1000" b="0" i="0" u="none" strike="noStrike" kern="1200" cap="none" spc="0" normalizeH="0" baseline="0" noProof="0">
              <a:ln>
                <a:noFill/>
              </a:ln>
              <a:solidFill>
                <a:srgbClr val="FFFFFF"/>
              </a:solidFill>
              <a:effectLst/>
              <a:uLnTx/>
              <a:uFillTx/>
              <a:latin typeface="Arial" panose="020B0604020202020204" pitchFamily="34" charset="0"/>
              <a:ea typeface="+mn-ea"/>
              <a:cs typeface="+mn-cs"/>
              <a:sym typeface="Arial" panose="020B0604020202020204" pitchFamily="34" charset="0"/>
            </a:endParaRPr>
          </a:p>
        </p:txBody>
      </p:sp>
      <p:sp>
        <p:nvSpPr>
          <p:cNvPr id="6" name="Text Placeholder 2">
            <a:extLst>
              <a:ext uri="{FF2B5EF4-FFF2-40B4-BE49-F238E27FC236}">
                <a16:creationId xmlns:a16="http://schemas.microsoft.com/office/drawing/2014/main" id="{D83EF1BB-325A-2510-7CDC-B2EAC2242A58}"/>
              </a:ext>
            </a:extLst>
          </p:cNvPr>
          <p:cNvSpPr txBox="1">
            <a:spLocks/>
          </p:cNvSpPr>
          <p:nvPr>
            <p:custDataLst>
              <p:tags r:id="rId22"/>
            </p:custDataLst>
          </p:nvPr>
        </p:nvSpPr>
        <p:spPr bwMode="auto">
          <a:xfrm>
            <a:off x="476250" y="2149475"/>
            <a:ext cx="436563"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9DA5EC06-8400-4D96-949B-CF176BF61B71}" type="datetime'''''W''o''''m''''''''''''''en'''''">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t>Women</a:t>
            </a:fld>
            <a:endPar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06" name="Text Placeholder 2">
            <a:extLst>
              <a:ext uri="{FF2B5EF4-FFF2-40B4-BE49-F238E27FC236}">
                <a16:creationId xmlns:a16="http://schemas.microsoft.com/office/drawing/2014/main" id="{9DED2DBE-91DD-D56D-0F8B-BC9C2DE81AB9}"/>
              </a:ext>
            </a:extLst>
          </p:cNvPr>
          <p:cNvSpPr txBox="1">
            <a:spLocks/>
          </p:cNvSpPr>
          <p:nvPr>
            <p:custDataLst>
              <p:tags r:id="rId23"/>
            </p:custDataLst>
          </p:nvPr>
        </p:nvSpPr>
        <p:spPr bwMode="gray">
          <a:xfrm>
            <a:off x="7693025" y="2266950"/>
            <a:ext cx="104775" cy="136525"/>
          </a:xfrm>
          <a:prstGeom prst="rect">
            <a:avLst/>
          </a:prstGeom>
          <a:solidFill>
            <a:srgbClr val="D1227D"/>
          </a:solidFill>
          <a:ln>
            <a:noFill/>
          </a:ln>
          <a:effec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8D0A68F3-B457-49B8-B081-454669277FB8}" type="datetime'''''''''6'''''''''''''''">
              <a:rPr kumimoji="0" lang="en-US" altLang="en-US" sz="1000" b="0" i="0" u="none" strike="noStrike" kern="1200" cap="none" spc="0" normalizeH="0" baseline="0" noProof="0" smtClean="0">
                <a:ln>
                  <a:noFill/>
                </a:ln>
                <a:solidFill>
                  <a:srgbClr val="FFFFFF"/>
                </a:solidFill>
                <a:effectLst/>
                <a:uLnTx/>
                <a:uFillTx/>
                <a:latin typeface="Arial" panose="020B0604020202020204" pitchFamily="34" charset="0"/>
                <a:ea typeface="+mn-ea"/>
                <a:cs typeface="+mn-cs"/>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6</a:t>
            </a:fld>
            <a:endParaRPr kumimoji="0" lang="en-US" sz="1000" b="0" i="0" u="none" strike="noStrike" kern="1200" cap="none" spc="0" normalizeH="0" baseline="0" noProof="0">
              <a:ln>
                <a:noFill/>
              </a:ln>
              <a:solidFill>
                <a:srgbClr val="FFFFFF"/>
              </a:solidFill>
              <a:effectLst/>
              <a:uLnTx/>
              <a:uFillTx/>
              <a:latin typeface="Arial" panose="020B0604020202020204" pitchFamily="34" charset="0"/>
              <a:ea typeface="+mn-ea"/>
              <a:cs typeface="+mn-cs"/>
              <a:sym typeface="Arial" panose="020B0604020202020204" pitchFamily="34" charset="0"/>
            </a:endParaRPr>
          </a:p>
        </p:txBody>
      </p:sp>
      <p:sp>
        <p:nvSpPr>
          <p:cNvPr id="107" name="Text Placeholder 2">
            <a:extLst>
              <a:ext uri="{FF2B5EF4-FFF2-40B4-BE49-F238E27FC236}">
                <a16:creationId xmlns:a16="http://schemas.microsoft.com/office/drawing/2014/main" id="{C72D6B88-B9E2-A794-1689-E32F1DC98D63}"/>
              </a:ext>
            </a:extLst>
          </p:cNvPr>
          <p:cNvSpPr txBox="1">
            <a:spLocks/>
          </p:cNvSpPr>
          <p:nvPr>
            <p:custDataLst>
              <p:tags r:id="rId24"/>
            </p:custDataLst>
          </p:nvPr>
        </p:nvSpPr>
        <p:spPr bwMode="gray">
          <a:xfrm>
            <a:off x="6956425" y="2266950"/>
            <a:ext cx="174625" cy="136525"/>
          </a:xfrm>
          <a:prstGeom prst="rect">
            <a:avLst/>
          </a:prstGeom>
          <a:solidFill>
            <a:srgbClr val="FF9300"/>
          </a:solidFill>
          <a:ln>
            <a:noFill/>
          </a:ln>
          <a:effec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9CCDB661-AA1D-4D3F-B05C-A115554FE1A3}" type="datetime'''''''''''''''''''''''''1''5'''''''''''''''''''''">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15</a:t>
            </a:fld>
            <a:endPar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sym typeface="Arial" panose="020B0604020202020204" pitchFamily="34" charset="0"/>
            </a:endParaRPr>
          </a:p>
        </p:txBody>
      </p:sp>
      <p:sp>
        <p:nvSpPr>
          <p:cNvPr id="108" name="Text Placeholder 2">
            <a:extLst>
              <a:ext uri="{FF2B5EF4-FFF2-40B4-BE49-F238E27FC236}">
                <a16:creationId xmlns:a16="http://schemas.microsoft.com/office/drawing/2014/main" id="{58EE3254-6279-AFA4-04B4-D1C90A2B09B1}"/>
              </a:ext>
            </a:extLst>
          </p:cNvPr>
          <p:cNvSpPr txBox="1">
            <a:spLocks/>
          </p:cNvSpPr>
          <p:nvPr>
            <p:custDataLst>
              <p:tags r:id="rId25"/>
            </p:custDataLst>
          </p:nvPr>
        </p:nvSpPr>
        <p:spPr bwMode="gray">
          <a:xfrm>
            <a:off x="4683125" y="2266950"/>
            <a:ext cx="174625" cy="136525"/>
          </a:xfrm>
          <a:prstGeom prst="rect">
            <a:avLst/>
          </a:prstGeom>
          <a:solidFill>
            <a:srgbClr val="007770"/>
          </a:solidFill>
          <a:ln>
            <a:noFill/>
          </a:ln>
          <a:effec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0BF2700B-B179-4D57-9DB7-26CB28C191BB}" type="datetime'''5''''''''''''''''''''''3'''''''''''">
              <a:rPr kumimoji="0" lang="en-US" altLang="en-US" sz="1000" b="0" i="0" u="none" strike="noStrike" kern="1200" cap="none" spc="0" normalizeH="0" baseline="0" noProof="0" smtClean="0">
                <a:ln>
                  <a:noFill/>
                </a:ln>
                <a:solidFill>
                  <a:srgbClr val="FFFFFF"/>
                </a:solidFill>
                <a:effectLst/>
                <a:uLnTx/>
                <a:uFillTx/>
                <a:latin typeface="Arial" panose="020B0604020202020204" pitchFamily="34" charset="0"/>
                <a:ea typeface="+mn-ea"/>
                <a:cs typeface="+mn-cs"/>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53</a:t>
            </a:fld>
            <a:endParaRPr kumimoji="0" lang="en-US" sz="1000" b="0" i="0" u="none" strike="noStrike" kern="1200" cap="none" spc="0" normalizeH="0" baseline="0" noProof="0">
              <a:ln>
                <a:noFill/>
              </a:ln>
              <a:solidFill>
                <a:srgbClr val="FFFFFF"/>
              </a:solidFill>
              <a:effectLst/>
              <a:uLnTx/>
              <a:uFillTx/>
              <a:latin typeface="Arial" panose="020B0604020202020204" pitchFamily="34" charset="0"/>
              <a:ea typeface="+mn-ea"/>
              <a:cs typeface="+mn-cs"/>
              <a:sym typeface="Arial" panose="020B0604020202020204" pitchFamily="34" charset="0"/>
            </a:endParaRPr>
          </a:p>
        </p:txBody>
      </p:sp>
      <p:sp>
        <p:nvSpPr>
          <p:cNvPr id="109" name="Text Placeholder 2">
            <a:extLst>
              <a:ext uri="{FF2B5EF4-FFF2-40B4-BE49-F238E27FC236}">
                <a16:creationId xmlns:a16="http://schemas.microsoft.com/office/drawing/2014/main" id="{08BDE13C-BF68-C8C2-47C2-16CE94BB8246}"/>
              </a:ext>
            </a:extLst>
          </p:cNvPr>
          <p:cNvSpPr txBox="1">
            <a:spLocks/>
          </p:cNvSpPr>
          <p:nvPr>
            <p:custDataLst>
              <p:tags r:id="rId26"/>
            </p:custDataLst>
          </p:nvPr>
        </p:nvSpPr>
        <p:spPr bwMode="gray">
          <a:xfrm>
            <a:off x="2041525" y="2266950"/>
            <a:ext cx="174625" cy="136525"/>
          </a:xfrm>
          <a:prstGeom prst="rect">
            <a:avLst/>
          </a:prstGeom>
          <a:solidFill>
            <a:srgbClr val="359BDB"/>
          </a:solidFill>
          <a:ln>
            <a:noFill/>
          </a:ln>
          <a:effec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7B580730-F806-4F8B-B72D-C8839A047249}" type="datetime'''''''''''''''''''''''''''''''''''''''''''''2''''6'''''''''''">
              <a:rPr kumimoji="0" lang="en-US" altLang="en-US" sz="1000" b="0" i="0" u="none" strike="noStrike" kern="1200" cap="none" spc="0" normalizeH="0" baseline="0" noProof="0" smtClean="0">
                <a:ln>
                  <a:noFill/>
                </a:ln>
                <a:solidFill>
                  <a:srgbClr val="FFFFFF"/>
                </a:solidFill>
                <a:effectLst/>
                <a:uLnTx/>
                <a:uFillTx/>
                <a:latin typeface="Arial" panose="020B0604020202020204" pitchFamily="34" charset="0"/>
                <a:ea typeface="+mn-ea"/>
                <a:cs typeface="+mn-cs"/>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26</a:t>
            </a:fld>
            <a:endParaRPr kumimoji="0" lang="en-US" sz="1000" b="0" i="0" u="none" strike="noStrike" kern="1200" cap="none" spc="0" normalizeH="0" baseline="0" noProof="0">
              <a:ln>
                <a:noFill/>
              </a:ln>
              <a:solidFill>
                <a:srgbClr val="FFFFFF"/>
              </a:solidFill>
              <a:effectLst/>
              <a:uLnTx/>
              <a:uFillTx/>
              <a:latin typeface="Arial" panose="020B0604020202020204" pitchFamily="34" charset="0"/>
              <a:ea typeface="+mn-ea"/>
              <a:cs typeface="+mn-cs"/>
              <a:sym typeface="Arial" panose="020B0604020202020204" pitchFamily="34" charset="0"/>
            </a:endParaRPr>
          </a:p>
        </p:txBody>
      </p:sp>
      <p:sp>
        <p:nvSpPr>
          <p:cNvPr id="8" name="Text Placeholder 2">
            <a:extLst>
              <a:ext uri="{FF2B5EF4-FFF2-40B4-BE49-F238E27FC236}">
                <a16:creationId xmlns:a16="http://schemas.microsoft.com/office/drawing/2014/main" id="{6D1859D7-DC15-9AFE-CDE3-778439A3C4F7}"/>
              </a:ext>
            </a:extLst>
          </p:cNvPr>
          <p:cNvSpPr txBox="1">
            <a:spLocks/>
          </p:cNvSpPr>
          <p:nvPr>
            <p:custDataLst>
              <p:tags r:id="rId27"/>
            </p:custDataLst>
          </p:nvPr>
        </p:nvSpPr>
        <p:spPr bwMode="auto">
          <a:xfrm>
            <a:off x="476250" y="2266950"/>
            <a:ext cx="350838"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4C0F4DD1-F2D5-4110-A1EA-907D062CE038}" type="datetime'G''''''''''''''''''e''''''''''''''n Z'''''''''''''''">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t>Gen Z</a:t>
            </a:fld>
            <a:endPar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10" name="Text Placeholder 2">
            <a:extLst>
              <a:ext uri="{FF2B5EF4-FFF2-40B4-BE49-F238E27FC236}">
                <a16:creationId xmlns:a16="http://schemas.microsoft.com/office/drawing/2014/main" id="{69DD3325-02A5-E902-2758-1505CF8DF19E}"/>
              </a:ext>
            </a:extLst>
          </p:cNvPr>
          <p:cNvSpPr txBox="1">
            <a:spLocks/>
          </p:cNvSpPr>
          <p:nvPr>
            <p:custDataLst>
              <p:tags r:id="rId28"/>
            </p:custDataLst>
          </p:nvPr>
        </p:nvSpPr>
        <p:spPr bwMode="gray">
          <a:xfrm>
            <a:off x="7726363" y="2384425"/>
            <a:ext cx="104775" cy="136525"/>
          </a:xfrm>
          <a:prstGeom prst="rect">
            <a:avLst/>
          </a:prstGeom>
          <a:solidFill>
            <a:srgbClr val="D1227D"/>
          </a:solidFill>
          <a:ln>
            <a:noFill/>
          </a:ln>
          <a:effec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3971404F-4270-420E-B3C5-ABF24E314B4D}" type="datetime'5'''''''''''''">
              <a:rPr kumimoji="0" lang="en-US" altLang="en-US" sz="1000" b="0" i="0" u="none" strike="noStrike" kern="1200" cap="none" spc="0" normalizeH="0" baseline="0" noProof="0" smtClean="0">
                <a:ln>
                  <a:noFill/>
                </a:ln>
                <a:solidFill>
                  <a:srgbClr val="FFFFFF"/>
                </a:solidFill>
                <a:effectLst/>
                <a:uLnTx/>
                <a:uFillTx/>
                <a:latin typeface="Arial" panose="020B0604020202020204" pitchFamily="34" charset="0"/>
                <a:ea typeface="+mn-ea"/>
                <a:cs typeface="+mn-cs"/>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5</a:t>
            </a:fld>
            <a:endParaRPr kumimoji="0" lang="en-US" sz="1000" b="0" i="0" u="none" strike="noStrike" kern="1200" cap="none" spc="0" normalizeH="0" baseline="0" noProof="0">
              <a:ln>
                <a:noFill/>
              </a:ln>
              <a:solidFill>
                <a:srgbClr val="FFFFFF"/>
              </a:solidFill>
              <a:effectLst/>
              <a:uLnTx/>
              <a:uFillTx/>
              <a:latin typeface="Arial" panose="020B0604020202020204" pitchFamily="34" charset="0"/>
              <a:ea typeface="+mn-ea"/>
              <a:cs typeface="+mn-cs"/>
              <a:sym typeface="Arial" panose="020B0604020202020204" pitchFamily="34" charset="0"/>
            </a:endParaRPr>
          </a:p>
        </p:txBody>
      </p:sp>
      <p:sp>
        <p:nvSpPr>
          <p:cNvPr id="111" name="Text Placeholder 2">
            <a:extLst>
              <a:ext uri="{FF2B5EF4-FFF2-40B4-BE49-F238E27FC236}">
                <a16:creationId xmlns:a16="http://schemas.microsoft.com/office/drawing/2014/main" id="{6D90E6FF-9D8F-E392-385E-DFFFE9A2A1EE}"/>
              </a:ext>
            </a:extLst>
          </p:cNvPr>
          <p:cNvSpPr txBox="1">
            <a:spLocks/>
          </p:cNvSpPr>
          <p:nvPr>
            <p:custDataLst>
              <p:tags r:id="rId29"/>
            </p:custDataLst>
          </p:nvPr>
        </p:nvSpPr>
        <p:spPr bwMode="gray">
          <a:xfrm>
            <a:off x="6856413" y="2384425"/>
            <a:ext cx="174625" cy="136525"/>
          </a:xfrm>
          <a:prstGeom prst="rect">
            <a:avLst/>
          </a:prstGeom>
          <a:solidFill>
            <a:srgbClr val="FF9300"/>
          </a:solidFill>
          <a:ln>
            <a:noFill/>
          </a:ln>
          <a:effec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5C13E6D0-CEA8-4B12-B8C1-56D69CB47595}" type="datetime'''''''''2''''''''''''''''0'''''''''''''''''''''''''''''''''''">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20</a:t>
            </a:fld>
            <a:endPar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sym typeface="Arial" panose="020B0604020202020204" pitchFamily="34" charset="0"/>
            </a:endParaRPr>
          </a:p>
        </p:txBody>
      </p:sp>
      <p:sp>
        <p:nvSpPr>
          <p:cNvPr id="112" name="Text Placeholder 2">
            <a:extLst>
              <a:ext uri="{FF2B5EF4-FFF2-40B4-BE49-F238E27FC236}">
                <a16:creationId xmlns:a16="http://schemas.microsoft.com/office/drawing/2014/main" id="{2D129EC3-30C7-30F5-5130-603D6CF931DC}"/>
              </a:ext>
            </a:extLst>
          </p:cNvPr>
          <p:cNvSpPr txBox="1">
            <a:spLocks/>
          </p:cNvSpPr>
          <p:nvPr>
            <p:custDataLst>
              <p:tags r:id="rId30"/>
            </p:custDataLst>
          </p:nvPr>
        </p:nvSpPr>
        <p:spPr bwMode="gray">
          <a:xfrm>
            <a:off x="4849813" y="2384425"/>
            <a:ext cx="174625" cy="136525"/>
          </a:xfrm>
          <a:prstGeom prst="rect">
            <a:avLst/>
          </a:prstGeom>
          <a:solidFill>
            <a:srgbClr val="007770"/>
          </a:solidFill>
          <a:ln>
            <a:noFill/>
          </a:ln>
          <a:effec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8DF2F3E4-F5DA-4003-BF9F-E5AD0AB41FBC}" type="datetime'''''''''''''4''''0'''''''''''''''''''''''">
              <a:rPr kumimoji="0" lang="en-US" altLang="en-US" sz="1000" b="0" i="0" u="none" strike="noStrike" kern="1200" cap="none" spc="0" normalizeH="0" baseline="0" noProof="0" smtClean="0">
                <a:ln>
                  <a:noFill/>
                </a:ln>
                <a:solidFill>
                  <a:srgbClr val="FFFFFF"/>
                </a:solidFill>
                <a:effectLst/>
                <a:uLnTx/>
                <a:uFillTx/>
                <a:latin typeface="Arial" panose="020B0604020202020204" pitchFamily="34" charset="0"/>
                <a:ea typeface="+mn-ea"/>
                <a:cs typeface="+mn-cs"/>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40</a:t>
            </a:fld>
            <a:endParaRPr kumimoji="0" lang="en-US" sz="1000" b="0" i="0" u="none" strike="noStrike" kern="1200" cap="none" spc="0" normalizeH="0" baseline="0" noProof="0">
              <a:ln>
                <a:noFill/>
              </a:ln>
              <a:solidFill>
                <a:srgbClr val="FFFFFF"/>
              </a:solidFill>
              <a:effectLst/>
              <a:uLnTx/>
              <a:uFillTx/>
              <a:latin typeface="Arial" panose="020B0604020202020204" pitchFamily="34" charset="0"/>
              <a:ea typeface="+mn-ea"/>
              <a:cs typeface="+mn-cs"/>
              <a:sym typeface="Arial" panose="020B0604020202020204" pitchFamily="34" charset="0"/>
            </a:endParaRPr>
          </a:p>
        </p:txBody>
      </p:sp>
      <p:sp>
        <p:nvSpPr>
          <p:cNvPr id="113" name="Text Placeholder 2">
            <a:extLst>
              <a:ext uri="{FF2B5EF4-FFF2-40B4-BE49-F238E27FC236}">
                <a16:creationId xmlns:a16="http://schemas.microsoft.com/office/drawing/2014/main" id="{78B304CB-4F3B-5C5D-98B5-B78147380E7E}"/>
              </a:ext>
            </a:extLst>
          </p:cNvPr>
          <p:cNvSpPr txBox="1">
            <a:spLocks/>
          </p:cNvSpPr>
          <p:nvPr>
            <p:custDataLst>
              <p:tags r:id="rId31"/>
            </p:custDataLst>
          </p:nvPr>
        </p:nvSpPr>
        <p:spPr bwMode="gray">
          <a:xfrm>
            <a:off x="2343150" y="2384425"/>
            <a:ext cx="174625" cy="136525"/>
          </a:xfrm>
          <a:prstGeom prst="rect">
            <a:avLst/>
          </a:prstGeom>
          <a:solidFill>
            <a:srgbClr val="359BDB"/>
          </a:solidFill>
          <a:ln>
            <a:noFill/>
          </a:ln>
          <a:effec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E2BD347B-26E8-42C9-B235-C93D5ED357A8}" type="datetime'''''''''''3''''''''''''''''''''5'''''''''''''''''''">
              <a:rPr kumimoji="0" lang="en-US" altLang="en-US" sz="1000" b="0" i="0" u="none" strike="noStrike" kern="1200" cap="none" spc="0" normalizeH="0" baseline="0" noProof="0" smtClean="0">
                <a:ln>
                  <a:noFill/>
                </a:ln>
                <a:solidFill>
                  <a:srgbClr val="FFFFFF"/>
                </a:solidFill>
                <a:effectLst/>
                <a:uLnTx/>
                <a:uFillTx/>
                <a:latin typeface="Arial" panose="020B0604020202020204" pitchFamily="34" charset="0"/>
                <a:ea typeface="+mn-ea"/>
                <a:cs typeface="+mn-cs"/>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35</a:t>
            </a:fld>
            <a:endParaRPr kumimoji="0" lang="en-US" sz="1000" b="0" i="0" u="none" strike="noStrike" kern="1200" cap="none" spc="0" normalizeH="0" baseline="0" noProof="0">
              <a:ln>
                <a:noFill/>
              </a:ln>
              <a:solidFill>
                <a:srgbClr val="FFFFFF"/>
              </a:solidFill>
              <a:effectLst/>
              <a:uLnTx/>
              <a:uFillTx/>
              <a:latin typeface="Arial" panose="020B0604020202020204" pitchFamily="34" charset="0"/>
              <a:ea typeface="+mn-ea"/>
              <a:cs typeface="+mn-cs"/>
              <a:sym typeface="Arial" panose="020B0604020202020204" pitchFamily="34" charset="0"/>
            </a:endParaRPr>
          </a:p>
        </p:txBody>
      </p:sp>
      <p:sp>
        <p:nvSpPr>
          <p:cNvPr id="11" name="Text Placeholder 2">
            <a:extLst>
              <a:ext uri="{FF2B5EF4-FFF2-40B4-BE49-F238E27FC236}">
                <a16:creationId xmlns:a16="http://schemas.microsoft.com/office/drawing/2014/main" id="{946C7062-A40B-98B7-9B3C-A0E0AB372C34}"/>
              </a:ext>
            </a:extLst>
          </p:cNvPr>
          <p:cNvSpPr txBox="1">
            <a:spLocks/>
          </p:cNvSpPr>
          <p:nvPr>
            <p:custDataLst>
              <p:tags r:id="rId32"/>
            </p:custDataLst>
          </p:nvPr>
        </p:nvSpPr>
        <p:spPr bwMode="auto">
          <a:xfrm>
            <a:off x="476250" y="2384425"/>
            <a:ext cx="528638"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3E3BE142-C71B-4416-9E57-E71ADBF333F3}" type="datetime'''''M''''''''i''''''l''''len''''''''''''n''''i''''al'''''''">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t>Millennial</a:t>
            </a:fld>
            <a:endPar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14" name="Text Placeholder 2">
            <a:extLst>
              <a:ext uri="{FF2B5EF4-FFF2-40B4-BE49-F238E27FC236}">
                <a16:creationId xmlns:a16="http://schemas.microsoft.com/office/drawing/2014/main" id="{F6C0E262-9E29-0CCE-3F0F-998832D4269A}"/>
              </a:ext>
            </a:extLst>
          </p:cNvPr>
          <p:cNvSpPr txBox="1">
            <a:spLocks/>
          </p:cNvSpPr>
          <p:nvPr>
            <p:custDataLst>
              <p:tags r:id="rId33"/>
            </p:custDataLst>
          </p:nvPr>
        </p:nvSpPr>
        <p:spPr bwMode="gray">
          <a:xfrm>
            <a:off x="7659688" y="2501900"/>
            <a:ext cx="104775" cy="136525"/>
          </a:xfrm>
          <a:prstGeom prst="rect">
            <a:avLst/>
          </a:prstGeom>
          <a:solidFill>
            <a:srgbClr val="D1227D"/>
          </a:solidFill>
          <a:ln>
            <a:noFill/>
          </a:ln>
          <a:effec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1A24EA01-F33B-489A-9435-6AD2CC65BFEA}" type="datetime'''''''''''''''''''''''''''''''''''''''''''''7'">
              <a:rPr kumimoji="0" lang="en-US" altLang="en-US" sz="1000" b="0" i="0" u="none" strike="noStrike" kern="1200" cap="none" spc="0" normalizeH="0" baseline="0" noProof="0" smtClean="0">
                <a:ln>
                  <a:noFill/>
                </a:ln>
                <a:solidFill>
                  <a:srgbClr val="FFFFFF"/>
                </a:solidFill>
                <a:effectLst/>
                <a:uLnTx/>
                <a:uFillTx/>
                <a:latin typeface="Arial" panose="020B0604020202020204" pitchFamily="34" charset="0"/>
                <a:ea typeface="+mn-ea"/>
                <a:cs typeface="+mn-cs"/>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7</a:t>
            </a:fld>
            <a:endParaRPr kumimoji="0" lang="en-US" sz="1000" b="0" i="0" u="none" strike="noStrike" kern="1200" cap="none" spc="0" normalizeH="0" baseline="0" noProof="0">
              <a:ln>
                <a:noFill/>
              </a:ln>
              <a:solidFill>
                <a:srgbClr val="FFFFFF"/>
              </a:solidFill>
              <a:effectLst/>
              <a:uLnTx/>
              <a:uFillTx/>
              <a:latin typeface="Arial" panose="020B0604020202020204" pitchFamily="34" charset="0"/>
              <a:ea typeface="+mn-ea"/>
              <a:cs typeface="+mn-cs"/>
              <a:sym typeface="Arial" panose="020B0604020202020204" pitchFamily="34" charset="0"/>
            </a:endParaRPr>
          </a:p>
        </p:txBody>
      </p:sp>
      <p:sp>
        <p:nvSpPr>
          <p:cNvPr id="115" name="Text Placeholder 2">
            <a:extLst>
              <a:ext uri="{FF2B5EF4-FFF2-40B4-BE49-F238E27FC236}">
                <a16:creationId xmlns:a16="http://schemas.microsoft.com/office/drawing/2014/main" id="{C6B8AEBD-22DB-70D4-ED16-F7EE62309A62}"/>
              </a:ext>
            </a:extLst>
          </p:cNvPr>
          <p:cNvSpPr txBox="1">
            <a:spLocks/>
          </p:cNvSpPr>
          <p:nvPr>
            <p:custDataLst>
              <p:tags r:id="rId34"/>
            </p:custDataLst>
          </p:nvPr>
        </p:nvSpPr>
        <p:spPr bwMode="gray">
          <a:xfrm>
            <a:off x="6789738" y="2501900"/>
            <a:ext cx="174625" cy="136525"/>
          </a:xfrm>
          <a:prstGeom prst="rect">
            <a:avLst/>
          </a:prstGeom>
          <a:solidFill>
            <a:srgbClr val="FF9300"/>
          </a:solidFill>
          <a:ln>
            <a:noFill/>
          </a:ln>
          <a:effec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4A597B4B-F170-4A4B-9F51-B0F78545BC5D}" type="datetime'''''''''''''''1''''''''''''''''''''''''''8'''''''''''">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18</a:t>
            </a:fld>
            <a:endPar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sym typeface="Arial" panose="020B0604020202020204" pitchFamily="34" charset="0"/>
            </a:endParaRPr>
          </a:p>
        </p:txBody>
      </p:sp>
      <p:sp>
        <p:nvSpPr>
          <p:cNvPr id="116" name="Text Placeholder 2">
            <a:extLst>
              <a:ext uri="{FF2B5EF4-FFF2-40B4-BE49-F238E27FC236}">
                <a16:creationId xmlns:a16="http://schemas.microsoft.com/office/drawing/2014/main" id="{B5BB9FE6-56FF-2432-6485-E146511B02E1}"/>
              </a:ext>
            </a:extLst>
          </p:cNvPr>
          <p:cNvSpPr txBox="1">
            <a:spLocks/>
          </p:cNvSpPr>
          <p:nvPr>
            <p:custDataLst>
              <p:tags r:id="rId35"/>
            </p:custDataLst>
          </p:nvPr>
        </p:nvSpPr>
        <p:spPr bwMode="gray">
          <a:xfrm>
            <a:off x="4483100" y="2501900"/>
            <a:ext cx="174625" cy="136525"/>
          </a:xfrm>
          <a:prstGeom prst="rect">
            <a:avLst/>
          </a:prstGeom>
          <a:solidFill>
            <a:srgbClr val="007770"/>
          </a:solidFill>
          <a:ln>
            <a:noFill/>
          </a:ln>
          <a:effec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2FB1DF6B-1B69-4841-8F55-00EAD2E3E336}" type="datetime'''''''''''5''''''''''''''''1'''">
              <a:rPr kumimoji="0" lang="en-US" altLang="en-US" sz="1000" b="0" i="0" u="none" strike="noStrike" kern="1200" cap="none" spc="0" normalizeH="0" baseline="0" noProof="0" smtClean="0">
                <a:ln>
                  <a:noFill/>
                </a:ln>
                <a:solidFill>
                  <a:srgbClr val="FFFFFF"/>
                </a:solidFill>
                <a:effectLst/>
                <a:uLnTx/>
                <a:uFillTx/>
                <a:latin typeface="Arial" panose="020B0604020202020204" pitchFamily="34" charset="0"/>
                <a:ea typeface="+mn-ea"/>
                <a:cs typeface="+mn-cs"/>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51</a:t>
            </a:fld>
            <a:endParaRPr kumimoji="0" lang="en-US" sz="1000" b="0" i="0" u="none" strike="noStrike" kern="1200" cap="none" spc="0" normalizeH="0" baseline="0" noProof="0">
              <a:ln>
                <a:noFill/>
              </a:ln>
              <a:solidFill>
                <a:srgbClr val="FFFFFF"/>
              </a:solidFill>
              <a:effectLst/>
              <a:uLnTx/>
              <a:uFillTx/>
              <a:latin typeface="Arial" panose="020B0604020202020204" pitchFamily="34" charset="0"/>
              <a:ea typeface="+mn-ea"/>
              <a:cs typeface="+mn-cs"/>
              <a:sym typeface="Arial" panose="020B0604020202020204" pitchFamily="34" charset="0"/>
            </a:endParaRPr>
          </a:p>
        </p:txBody>
      </p:sp>
      <p:sp>
        <p:nvSpPr>
          <p:cNvPr id="117" name="Text Placeholder 2">
            <a:extLst>
              <a:ext uri="{FF2B5EF4-FFF2-40B4-BE49-F238E27FC236}">
                <a16:creationId xmlns:a16="http://schemas.microsoft.com/office/drawing/2014/main" id="{B9F1AB77-4645-0F08-9680-EAEBF653F492}"/>
              </a:ext>
            </a:extLst>
          </p:cNvPr>
          <p:cNvSpPr txBox="1">
            <a:spLocks/>
          </p:cNvSpPr>
          <p:nvPr>
            <p:custDataLst>
              <p:tags r:id="rId36"/>
            </p:custDataLst>
          </p:nvPr>
        </p:nvSpPr>
        <p:spPr bwMode="gray">
          <a:xfrm>
            <a:off x="1974850" y="2501900"/>
            <a:ext cx="174625" cy="136525"/>
          </a:xfrm>
          <a:prstGeom prst="rect">
            <a:avLst/>
          </a:prstGeom>
          <a:solidFill>
            <a:srgbClr val="359BDB"/>
          </a:solidFill>
          <a:ln>
            <a:noFill/>
          </a:ln>
          <a:effec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DA550F40-B048-4B8A-8FE3-8766301DED31}" type="datetime'''''''''2''''''''''''''''''''''''''''''''''''''''''4'">
              <a:rPr kumimoji="0" lang="en-US" altLang="en-US" sz="1000" b="0" i="0" u="none" strike="noStrike" kern="1200" cap="none" spc="0" normalizeH="0" baseline="0" noProof="0" smtClean="0">
                <a:ln>
                  <a:noFill/>
                </a:ln>
                <a:solidFill>
                  <a:srgbClr val="FFFFFF"/>
                </a:solidFill>
                <a:effectLst/>
                <a:uLnTx/>
                <a:uFillTx/>
                <a:latin typeface="Arial" panose="020B0604020202020204" pitchFamily="34" charset="0"/>
                <a:ea typeface="+mn-ea"/>
                <a:cs typeface="+mn-cs"/>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24</a:t>
            </a:fld>
            <a:endParaRPr kumimoji="0" lang="en-US" sz="1000" b="0" i="0" u="none" strike="noStrike" kern="1200" cap="none" spc="0" normalizeH="0" baseline="0" noProof="0">
              <a:ln>
                <a:noFill/>
              </a:ln>
              <a:solidFill>
                <a:srgbClr val="FFFFFF"/>
              </a:solidFill>
              <a:effectLst/>
              <a:uLnTx/>
              <a:uFillTx/>
              <a:latin typeface="Arial" panose="020B0604020202020204" pitchFamily="34" charset="0"/>
              <a:ea typeface="+mn-ea"/>
              <a:cs typeface="+mn-cs"/>
              <a:sym typeface="Arial" panose="020B0604020202020204" pitchFamily="34" charset="0"/>
            </a:endParaRPr>
          </a:p>
        </p:txBody>
      </p:sp>
      <p:sp>
        <p:nvSpPr>
          <p:cNvPr id="14" name="Text Placeholder 2">
            <a:extLst>
              <a:ext uri="{FF2B5EF4-FFF2-40B4-BE49-F238E27FC236}">
                <a16:creationId xmlns:a16="http://schemas.microsoft.com/office/drawing/2014/main" id="{AA2C3B27-CD69-1724-A9FF-166186BCCDF5}"/>
              </a:ext>
            </a:extLst>
          </p:cNvPr>
          <p:cNvSpPr txBox="1">
            <a:spLocks/>
          </p:cNvSpPr>
          <p:nvPr>
            <p:custDataLst>
              <p:tags r:id="rId37"/>
            </p:custDataLst>
          </p:nvPr>
        </p:nvSpPr>
        <p:spPr bwMode="auto">
          <a:xfrm>
            <a:off x="476250" y="2501900"/>
            <a:ext cx="357188"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CE65E6B1-0A87-4BD2-B4F4-BBEA54E206D5}" type="datetime'''''''''''''G''en'''' ''''''''''X'''''''''">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t>Gen X</a:t>
            </a:fld>
            <a:endPar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18" name="Text Placeholder 2">
            <a:extLst>
              <a:ext uri="{FF2B5EF4-FFF2-40B4-BE49-F238E27FC236}">
                <a16:creationId xmlns:a16="http://schemas.microsoft.com/office/drawing/2014/main" id="{3940C0F0-A3FD-0776-510C-4B5F658607E3}"/>
              </a:ext>
            </a:extLst>
          </p:cNvPr>
          <p:cNvSpPr txBox="1">
            <a:spLocks/>
          </p:cNvSpPr>
          <p:nvPr>
            <p:custDataLst>
              <p:tags r:id="rId38"/>
            </p:custDataLst>
          </p:nvPr>
        </p:nvSpPr>
        <p:spPr bwMode="gray">
          <a:xfrm>
            <a:off x="7659688" y="2619375"/>
            <a:ext cx="104775" cy="136525"/>
          </a:xfrm>
          <a:prstGeom prst="rect">
            <a:avLst/>
          </a:prstGeom>
          <a:solidFill>
            <a:srgbClr val="D1227D"/>
          </a:solidFill>
          <a:ln>
            <a:noFill/>
          </a:ln>
          <a:effec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4362BF62-55EE-4EC8-A1F5-39B6FA4938A5}" type="datetime'''''''''''''''''''''''''''''''''7'''''''''''">
              <a:rPr kumimoji="0" lang="en-US" altLang="en-US" sz="1000" b="0" i="0" u="none" strike="noStrike" kern="1200" cap="none" spc="0" normalizeH="0" baseline="0" noProof="0" smtClean="0">
                <a:ln>
                  <a:noFill/>
                </a:ln>
                <a:solidFill>
                  <a:srgbClr val="FFFFFF"/>
                </a:solidFill>
                <a:effectLst/>
                <a:uLnTx/>
                <a:uFillTx/>
                <a:latin typeface="Arial" panose="020B0604020202020204" pitchFamily="34" charset="0"/>
                <a:ea typeface="+mn-ea"/>
                <a:cs typeface="+mn-cs"/>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7</a:t>
            </a:fld>
            <a:endParaRPr kumimoji="0" lang="en-US" sz="1000" b="0" i="0" u="none" strike="noStrike" kern="1200" cap="none" spc="0" normalizeH="0" baseline="0" noProof="0">
              <a:ln>
                <a:noFill/>
              </a:ln>
              <a:solidFill>
                <a:srgbClr val="FFFFFF"/>
              </a:solidFill>
              <a:effectLst/>
              <a:uLnTx/>
              <a:uFillTx/>
              <a:latin typeface="Arial" panose="020B0604020202020204" pitchFamily="34" charset="0"/>
              <a:ea typeface="+mn-ea"/>
              <a:cs typeface="+mn-cs"/>
              <a:sym typeface="Arial" panose="020B0604020202020204" pitchFamily="34" charset="0"/>
            </a:endParaRPr>
          </a:p>
        </p:txBody>
      </p:sp>
      <p:sp>
        <p:nvSpPr>
          <p:cNvPr id="119" name="Text Placeholder 2">
            <a:extLst>
              <a:ext uri="{FF2B5EF4-FFF2-40B4-BE49-F238E27FC236}">
                <a16:creationId xmlns:a16="http://schemas.microsoft.com/office/drawing/2014/main" id="{2B81B64D-1CB1-39F4-77AE-32CD27A8BB3C}"/>
              </a:ext>
            </a:extLst>
          </p:cNvPr>
          <p:cNvSpPr txBox="1">
            <a:spLocks/>
          </p:cNvSpPr>
          <p:nvPr>
            <p:custDataLst>
              <p:tags r:id="rId39"/>
            </p:custDataLst>
          </p:nvPr>
        </p:nvSpPr>
        <p:spPr bwMode="gray">
          <a:xfrm>
            <a:off x="6923088" y="2619375"/>
            <a:ext cx="174625" cy="136525"/>
          </a:xfrm>
          <a:prstGeom prst="rect">
            <a:avLst/>
          </a:prstGeom>
          <a:solidFill>
            <a:srgbClr val="FF9300"/>
          </a:solidFill>
          <a:ln>
            <a:noFill/>
          </a:ln>
          <a:effec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65A32216-C660-417E-8987-4457385DCF74}" type="datetime'''''''''''''''''''''1''''''''''''''''''''''''''4'''''''">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14</a:t>
            </a:fld>
            <a:endPar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sym typeface="Arial" panose="020B0604020202020204" pitchFamily="34" charset="0"/>
            </a:endParaRPr>
          </a:p>
        </p:txBody>
      </p:sp>
      <p:sp>
        <p:nvSpPr>
          <p:cNvPr id="120" name="Text Placeholder 2">
            <a:extLst>
              <a:ext uri="{FF2B5EF4-FFF2-40B4-BE49-F238E27FC236}">
                <a16:creationId xmlns:a16="http://schemas.microsoft.com/office/drawing/2014/main" id="{AA0473B3-93C8-AF4B-8642-8F0595829B01}"/>
              </a:ext>
            </a:extLst>
          </p:cNvPr>
          <p:cNvSpPr txBox="1">
            <a:spLocks/>
          </p:cNvSpPr>
          <p:nvPr>
            <p:custDataLst>
              <p:tags r:id="rId40"/>
            </p:custDataLst>
          </p:nvPr>
        </p:nvSpPr>
        <p:spPr bwMode="gray">
          <a:xfrm>
            <a:off x="5016500" y="2619375"/>
            <a:ext cx="174625" cy="136525"/>
          </a:xfrm>
          <a:prstGeom prst="rect">
            <a:avLst/>
          </a:prstGeom>
          <a:solidFill>
            <a:srgbClr val="007770"/>
          </a:solidFill>
          <a:ln>
            <a:noFill/>
          </a:ln>
          <a:effec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DC8C675D-19F8-497B-8D39-0E9C06678FF1}" type="datetime'''''''''''''''''''''''''''43'''''''''''''''''''''''''''''">
              <a:rPr kumimoji="0" lang="en-US" altLang="en-US" sz="1000" b="0" i="0" u="none" strike="noStrike" kern="1200" cap="none" spc="0" normalizeH="0" baseline="0" noProof="0" smtClean="0">
                <a:ln>
                  <a:noFill/>
                </a:ln>
                <a:solidFill>
                  <a:srgbClr val="FFFFFF"/>
                </a:solidFill>
                <a:effectLst/>
                <a:uLnTx/>
                <a:uFillTx/>
                <a:latin typeface="Arial" panose="020B0604020202020204" pitchFamily="34" charset="0"/>
                <a:ea typeface="+mn-ea"/>
                <a:cs typeface="+mn-cs"/>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43</a:t>
            </a:fld>
            <a:endParaRPr kumimoji="0" lang="en-US" sz="1000" b="0" i="0" u="none" strike="noStrike" kern="1200" cap="none" spc="0" normalizeH="0" baseline="0" noProof="0">
              <a:ln>
                <a:noFill/>
              </a:ln>
              <a:solidFill>
                <a:srgbClr val="FFFFFF"/>
              </a:solidFill>
              <a:effectLst/>
              <a:uLnTx/>
              <a:uFillTx/>
              <a:latin typeface="Arial" panose="020B0604020202020204" pitchFamily="34" charset="0"/>
              <a:ea typeface="+mn-ea"/>
              <a:cs typeface="+mn-cs"/>
              <a:sym typeface="Arial" panose="020B0604020202020204" pitchFamily="34" charset="0"/>
            </a:endParaRPr>
          </a:p>
        </p:txBody>
      </p:sp>
      <p:sp>
        <p:nvSpPr>
          <p:cNvPr id="121" name="Text Placeholder 2">
            <a:extLst>
              <a:ext uri="{FF2B5EF4-FFF2-40B4-BE49-F238E27FC236}">
                <a16:creationId xmlns:a16="http://schemas.microsoft.com/office/drawing/2014/main" id="{92429F8A-5373-D7D9-FFD3-F4DABA6E0720}"/>
              </a:ext>
            </a:extLst>
          </p:cNvPr>
          <p:cNvSpPr txBox="1">
            <a:spLocks/>
          </p:cNvSpPr>
          <p:nvPr>
            <p:custDataLst>
              <p:tags r:id="rId41"/>
            </p:custDataLst>
          </p:nvPr>
        </p:nvSpPr>
        <p:spPr bwMode="gray">
          <a:xfrm>
            <a:off x="2376488" y="2619375"/>
            <a:ext cx="174625" cy="136525"/>
          </a:xfrm>
          <a:prstGeom prst="rect">
            <a:avLst/>
          </a:prstGeom>
          <a:solidFill>
            <a:srgbClr val="359BDB"/>
          </a:solidFill>
          <a:ln>
            <a:noFill/>
          </a:ln>
          <a:effec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93422E38-C349-4775-9FDB-0654044D0E3F}" type="datetime'''''''3''''''6'''''''''''''''''''''''''''''''''''">
              <a:rPr kumimoji="0" lang="en-US" altLang="en-US" sz="1000" b="0" i="0" u="none" strike="noStrike" kern="1200" cap="none" spc="0" normalizeH="0" baseline="0" noProof="0" smtClean="0">
                <a:ln>
                  <a:noFill/>
                </a:ln>
                <a:solidFill>
                  <a:srgbClr val="FFFFFF"/>
                </a:solidFill>
                <a:effectLst/>
                <a:uLnTx/>
                <a:uFillTx/>
                <a:latin typeface="Arial" panose="020B0604020202020204" pitchFamily="34" charset="0"/>
                <a:ea typeface="+mn-ea"/>
                <a:cs typeface="+mn-cs"/>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36</a:t>
            </a:fld>
            <a:endParaRPr kumimoji="0" lang="en-US" sz="1000" b="0" i="0" u="none" strike="noStrike" kern="1200" cap="none" spc="0" normalizeH="0" baseline="0" noProof="0">
              <a:ln>
                <a:noFill/>
              </a:ln>
              <a:solidFill>
                <a:srgbClr val="FFFFFF"/>
              </a:solidFill>
              <a:effectLst/>
              <a:uLnTx/>
              <a:uFillTx/>
              <a:latin typeface="Arial" panose="020B0604020202020204" pitchFamily="34" charset="0"/>
              <a:ea typeface="+mn-ea"/>
              <a:cs typeface="+mn-cs"/>
              <a:sym typeface="Arial" panose="020B0604020202020204" pitchFamily="34" charset="0"/>
            </a:endParaRPr>
          </a:p>
        </p:txBody>
      </p:sp>
      <p:sp>
        <p:nvSpPr>
          <p:cNvPr id="16" name="Text Placeholder 2">
            <a:extLst>
              <a:ext uri="{FF2B5EF4-FFF2-40B4-BE49-F238E27FC236}">
                <a16:creationId xmlns:a16="http://schemas.microsoft.com/office/drawing/2014/main" id="{C47CBE86-303E-6FB9-9C2C-0113083975A6}"/>
              </a:ext>
            </a:extLst>
          </p:cNvPr>
          <p:cNvSpPr txBox="1">
            <a:spLocks/>
          </p:cNvSpPr>
          <p:nvPr>
            <p:custDataLst>
              <p:tags r:id="rId42"/>
            </p:custDataLst>
          </p:nvPr>
        </p:nvSpPr>
        <p:spPr bwMode="auto">
          <a:xfrm>
            <a:off x="476250" y="2619375"/>
            <a:ext cx="506413"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CC151D23-EEE4-478D-9AF1-18650B4B3298}" type="datetime'''B''''''''o''o''''''''''''''''me''''''''''r''''''''''''s'''''">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t>Boomers</a:t>
            </a:fld>
            <a:endPar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93" name="Text Placeholder 2">
            <a:extLst>
              <a:ext uri="{FF2B5EF4-FFF2-40B4-BE49-F238E27FC236}">
                <a16:creationId xmlns:a16="http://schemas.microsoft.com/office/drawing/2014/main" id="{1C964691-4830-86E1-F54F-21B95B3A2B15}"/>
              </a:ext>
            </a:extLst>
          </p:cNvPr>
          <p:cNvSpPr txBox="1">
            <a:spLocks/>
          </p:cNvSpPr>
          <p:nvPr>
            <p:custDataLst>
              <p:tags r:id="rId43"/>
            </p:custDataLst>
          </p:nvPr>
        </p:nvSpPr>
        <p:spPr bwMode="gray">
          <a:xfrm>
            <a:off x="7693025" y="1914525"/>
            <a:ext cx="104775" cy="136525"/>
          </a:xfrm>
          <a:prstGeom prst="rect">
            <a:avLst/>
          </a:prstGeom>
          <a:solidFill>
            <a:srgbClr val="D1227D"/>
          </a:solidFill>
          <a:ln>
            <a:noFill/>
          </a:ln>
          <a:effec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8F153E96-C699-41F5-8516-053B1B55FC10}" type="datetime'''''''''''''''''''''''''''6'''''''''''''''''''''''''''">
              <a:rPr kumimoji="0" lang="en-US" altLang="en-US" sz="1000" b="0" i="0" u="none" strike="noStrike" kern="1200" cap="none" spc="0" normalizeH="0" baseline="0" noProof="0" smtClean="0">
                <a:ln>
                  <a:noFill/>
                </a:ln>
                <a:solidFill>
                  <a:srgbClr val="FFFFFF"/>
                </a:solidFill>
                <a:effectLst/>
                <a:uLnTx/>
                <a:uFillTx/>
                <a:latin typeface="Arial" panose="020B0604020202020204" pitchFamily="34" charset="0"/>
                <a:ea typeface="+mn-ea"/>
                <a:cs typeface="+mn-cs"/>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6</a:t>
            </a:fld>
            <a:endParaRPr kumimoji="0" lang="en-US" sz="1000" b="0" i="0" u="none" strike="noStrike" kern="1200" cap="none" spc="0" normalizeH="0" baseline="0" noProof="0">
              <a:ln>
                <a:noFill/>
              </a:ln>
              <a:solidFill>
                <a:srgbClr val="FFFFFF"/>
              </a:solidFill>
              <a:effectLst/>
              <a:uLnTx/>
              <a:uFillTx/>
              <a:latin typeface="Arial" panose="020B0604020202020204" pitchFamily="34" charset="0"/>
              <a:ea typeface="+mn-ea"/>
              <a:cs typeface="+mn-cs"/>
              <a:sym typeface="Arial" panose="020B0604020202020204" pitchFamily="34" charset="0"/>
            </a:endParaRPr>
          </a:p>
        </p:txBody>
      </p:sp>
      <p:sp>
        <p:nvSpPr>
          <p:cNvPr id="123" name="Text Placeholder 2">
            <a:extLst>
              <a:ext uri="{FF2B5EF4-FFF2-40B4-BE49-F238E27FC236}">
                <a16:creationId xmlns:a16="http://schemas.microsoft.com/office/drawing/2014/main" id="{91512717-4361-6EC9-0D71-3A3478BFF3F4}"/>
              </a:ext>
            </a:extLst>
          </p:cNvPr>
          <p:cNvSpPr txBox="1">
            <a:spLocks/>
          </p:cNvSpPr>
          <p:nvPr>
            <p:custDataLst>
              <p:tags r:id="rId44"/>
            </p:custDataLst>
          </p:nvPr>
        </p:nvSpPr>
        <p:spPr bwMode="gray">
          <a:xfrm>
            <a:off x="7258050" y="2735263"/>
            <a:ext cx="174625" cy="136525"/>
          </a:xfrm>
          <a:prstGeom prst="rect">
            <a:avLst/>
          </a:prstGeom>
          <a:solidFill>
            <a:srgbClr val="FF9300"/>
          </a:solidFill>
          <a:ln>
            <a:noFill/>
          </a:ln>
          <a:effec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21F51175-69CF-4ED3-88B1-69F73F48E2F9}" type="datetime'''''''''''''''1''''''''''''''''''''''''''''''''''''''2'">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12</a:t>
            </a:fld>
            <a:endPar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sym typeface="Arial" panose="020B0604020202020204" pitchFamily="34" charset="0"/>
            </a:endParaRPr>
          </a:p>
        </p:txBody>
      </p:sp>
      <p:sp>
        <p:nvSpPr>
          <p:cNvPr id="124" name="Text Placeholder 2">
            <a:extLst>
              <a:ext uri="{FF2B5EF4-FFF2-40B4-BE49-F238E27FC236}">
                <a16:creationId xmlns:a16="http://schemas.microsoft.com/office/drawing/2014/main" id="{AC3742E5-D845-67D6-2E25-D9B52AAB2BD9}"/>
              </a:ext>
            </a:extLst>
          </p:cNvPr>
          <p:cNvSpPr txBox="1">
            <a:spLocks/>
          </p:cNvSpPr>
          <p:nvPr>
            <p:custDataLst>
              <p:tags r:id="rId45"/>
            </p:custDataLst>
          </p:nvPr>
        </p:nvSpPr>
        <p:spPr bwMode="gray">
          <a:xfrm>
            <a:off x="5184775" y="2735263"/>
            <a:ext cx="174625" cy="136525"/>
          </a:xfrm>
          <a:prstGeom prst="rect">
            <a:avLst/>
          </a:prstGeom>
          <a:solidFill>
            <a:srgbClr val="007770"/>
          </a:solidFill>
          <a:ln>
            <a:noFill/>
          </a:ln>
          <a:effec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88850081-776B-4F7C-AA3F-F636C8740436}" type="datetime'''''''''''''''''''''''''''''''''''50'''''''''''''''''">
              <a:rPr kumimoji="0" lang="en-US" altLang="en-US" sz="1000" b="0" i="0" u="none" strike="noStrike" kern="1200" cap="none" spc="0" normalizeH="0" baseline="0" noProof="0" smtClean="0">
                <a:ln>
                  <a:noFill/>
                </a:ln>
                <a:solidFill>
                  <a:srgbClr val="FFFFFF"/>
                </a:solidFill>
                <a:effectLst/>
                <a:uLnTx/>
                <a:uFillTx/>
                <a:latin typeface="Arial" panose="020B0604020202020204" pitchFamily="34" charset="0"/>
                <a:ea typeface="+mn-ea"/>
                <a:cs typeface="+mn-cs"/>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50</a:t>
            </a:fld>
            <a:endParaRPr kumimoji="0" lang="en-US" sz="1000" b="0" i="0" u="none" strike="noStrike" kern="1200" cap="none" spc="0" normalizeH="0" baseline="0" noProof="0">
              <a:ln>
                <a:noFill/>
              </a:ln>
              <a:solidFill>
                <a:srgbClr val="FFFFFF"/>
              </a:solidFill>
              <a:effectLst/>
              <a:uLnTx/>
              <a:uFillTx/>
              <a:latin typeface="Arial" panose="020B0604020202020204" pitchFamily="34" charset="0"/>
              <a:ea typeface="+mn-ea"/>
              <a:cs typeface="+mn-cs"/>
              <a:sym typeface="Arial" panose="020B0604020202020204" pitchFamily="34" charset="0"/>
            </a:endParaRPr>
          </a:p>
        </p:txBody>
      </p:sp>
      <p:sp>
        <p:nvSpPr>
          <p:cNvPr id="125" name="Text Placeholder 2">
            <a:extLst>
              <a:ext uri="{FF2B5EF4-FFF2-40B4-BE49-F238E27FC236}">
                <a16:creationId xmlns:a16="http://schemas.microsoft.com/office/drawing/2014/main" id="{CE94EE06-3A5A-03F3-7975-A5BDFF4608F4}"/>
              </a:ext>
            </a:extLst>
          </p:cNvPr>
          <p:cNvSpPr txBox="1">
            <a:spLocks/>
          </p:cNvSpPr>
          <p:nvPr>
            <p:custDataLst>
              <p:tags r:id="rId46"/>
            </p:custDataLst>
          </p:nvPr>
        </p:nvSpPr>
        <p:spPr bwMode="gray">
          <a:xfrm>
            <a:off x="2343150" y="2735263"/>
            <a:ext cx="174625" cy="136525"/>
          </a:xfrm>
          <a:prstGeom prst="rect">
            <a:avLst/>
          </a:prstGeom>
          <a:solidFill>
            <a:srgbClr val="359BDB"/>
          </a:solidFill>
          <a:ln>
            <a:noFill/>
          </a:ln>
          <a:effec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82D93E1A-643E-498A-A966-344E90FB10F8}" type="datetime'''''''''3''''''''5'''''''''''''''''">
              <a:rPr kumimoji="0" lang="en-US" altLang="en-US" sz="1000" b="0" i="0" u="none" strike="noStrike" kern="1200" cap="none" spc="0" normalizeH="0" baseline="0" noProof="0" smtClean="0">
                <a:ln>
                  <a:noFill/>
                </a:ln>
                <a:solidFill>
                  <a:srgbClr val="FFFFFF"/>
                </a:solidFill>
                <a:effectLst/>
                <a:uLnTx/>
                <a:uFillTx/>
                <a:latin typeface="Arial" panose="020B0604020202020204" pitchFamily="34" charset="0"/>
                <a:ea typeface="+mn-ea"/>
                <a:cs typeface="+mn-cs"/>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35</a:t>
            </a:fld>
            <a:endParaRPr kumimoji="0" lang="en-US" sz="1000" b="0" i="0" u="none" strike="noStrike" kern="1200" cap="none" spc="0" normalizeH="0" baseline="0" noProof="0">
              <a:ln>
                <a:noFill/>
              </a:ln>
              <a:solidFill>
                <a:srgbClr val="FFFFFF"/>
              </a:solidFill>
              <a:effectLst/>
              <a:uLnTx/>
              <a:uFillTx/>
              <a:latin typeface="Arial" panose="020B0604020202020204" pitchFamily="34" charset="0"/>
              <a:ea typeface="+mn-ea"/>
              <a:cs typeface="+mn-cs"/>
              <a:sym typeface="Arial" panose="020B0604020202020204" pitchFamily="34" charset="0"/>
            </a:endParaRPr>
          </a:p>
        </p:txBody>
      </p:sp>
      <p:sp>
        <p:nvSpPr>
          <p:cNvPr id="17" name="Text Placeholder 2">
            <a:extLst>
              <a:ext uri="{FF2B5EF4-FFF2-40B4-BE49-F238E27FC236}">
                <a16:creationId xmlns:a16="http://schemas.microsoft.com/office/drawing/2014/main" id="{0AA58D73-04F9-F35E-E47F-0E40F3129C3E}"/>
              </a:ext>
            </a:extLst>
          </p:cNvPr>
          <p:cNvSpPr txBox="1">
            <a:spLocks/>
          </p:cNvSpPr>
          <p:nvPr>
            <p:custDataLst>
              <p:tags r:id="rId47"/>
            </p:custDataLst>
          </p:nvPr>
        </p:nvSpPr>
        <p:spPr bwMode="auto">
          <a:xfrm>
            <a:off x="476250" y="2735263"/>
            <a:ext cx="6318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D3CF069B-1C45-497A-80EE-37775DCEFF73}" type="datetime'R''''epu''''''''''''bl''''''''''''''ic''''''''a''''''''n'">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t>Republican</a:t>
            </a:fld>
            <a:endPar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26" name="Text Placeholder 2">
            <a:extLst>
              <a:ext uri="{FF2B5EF4-FFF2-40B4-BE49-F238E27FC236}">
                <a16:creationId xmlns:a16="http://schemas.microsoft.com/office/drawing/2014/main" id="{65F4EE92-AF52-091C-02A5-FD7F4EB05042}"/>
              </a:ext>
            </a:extLst>
          </p:cNvPr>
          <p:cNvSpPr txBox="1">
            <a:spLocks/>
          </p:cNvSpPr>
          <p:nvPr>
            <p:custDataLst>
              <p:tags r:id="rId48"/>
            </p:custDataLst>
          </p:nvPr>
        </p:nvSpPr>
        <p:spPr bwMode="gray">
          <a:xfrm>
            <a:off x="7726363" y="2852738"/>
            <a:ext cx="104775" cy="136525"/>
          </a:xfrm>
          <a:prstGeom prst="rect">
            <a:avLst/>
          </a:prstGeom>
          <a:solidFill>
            <a:srgbClr val="D1227D"/>
          </a:solidFill>
          <a:ln>
            <a:noFill/>
          </a:ln>
          <a:effec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073EFFEE-62BC-4BEC-8127-3AABF05BC051}" type="datetime'''''''''''''5'''''''''''''''''''''''''''''''''''''''''''">
              <a:rPr kumimoji="0" lang="en-US" altLang="en-US" sz="1000" b="0" i="0" u="none" strike="noStrike" kern="1200" cap="none" spc="0" normalizeH="0" baseline="0" noProof="0" smtClean="0">
                <a:ln>
                  <a:noFill/>
                </a:ln>
                <a:solidFill>
                  <a:srgbClr val="FFFFFF"/>
                </a:solidFill>
                <a:effectLst/>
                <a:uLnTx/>
                <a:uFillTx/>
                <a:latin typeface="Arial" panose="020B0604020202020204" pitchFamily="34" charset="0"/>
                <a:ea typeface="+mn-ea"/>
                <a:cs typeface="+mn-cs"/>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5</a:t>
            </a:fld>
            <a:endParaRPr kumimoji="0" lang="en-US" sz="1000" b="0" i="0" u="none" strike="noStrike" kern="1200" cap="none" spc="0" normalizeH="0" baseline="0" noProof="0">
              <a:ln>
                <a:noFill/>
              </a:ln>
              <a:solidFill>
                <a:srgbClr val="FFFFFF"/>
              </a:solidFill>
              <a:effectLst/>
              <a:uLnTx/>
              <a:uFillTx/>
              <a:latin typeface="Arial" panose="020B0604020202020204" pitchFamily="34" charset="0"/>
              <a:ea typeface="+mn-ea"/>
              <a:cs typeface="+mn-cs"/>
              <a:sym typeface="Arial" panose="020B0604020202020204" pitchFamily="34" charset="0"/>
            </a:endParaRPr>
          </a:p>
        </p:txBody>
      </p:sp>
      <p:sp>
        <p:nvSpPr>
          <p:cNvPr id="127" name="Text Placeholder 2">
            <a:extLst>
              <a:ext uri="{FF2B5EF4-FFF2-40B4-BE49-F238E27FC236}">
                <a16:creationId xmlns:a16="http://schemas.microsoft.com/office/drawing/2014/main" id="{069E41F9-58D4-AAD2-F891-A3BF47312615}"/>
              </a:ext>
            </a:extLst>
          </p:cNvPr>
          <p:cNvSpPr txBox="1">
            <a:spLocks/>
          </p:cNvSpPr>
          <p:nvPr>
            <p:custDataLst>
              <p:tags r:id="rId49"/>
            </p:custDataLst>
          </p:nvPr>
        </p:nvSpPr>
        <p:spPr bwMode="gray">
          <a:xfrm>
            <a:off x="6956425" y="2852738"/>
            <a:ext cx="174625" cy="136525"/>
          </a:xfrm>
          <a:prstGeom prst="rect">
            <a:avLst/>
          </a:prstGeom>
          <a:solidFill>
            <a:srgbClr val="FF9300"/>
          </a:solidFill>
          <a:ln>
            <a:noFill/>
          </a:ln>
          <a:effec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D57366CF-BD18-4A36-B929-68667045222D}" type="datetime'''''''''''''''''''''''''''''1''''''''''''''7'''''''''">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17</a:t>
            </a:fld>
            <a:endPar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sym typeface="Arial" panose="020B0604020202020204" pitchFamily="34" charset="0"/>
            </a:endParaRPr>
          </a:p>
        </p:txBody>
      </p:sp>
      <p:sp>
        <p:nvSpPr>
          <p:cNvPr id="128" name="Text Placeholder 2">
            <a:extLst>
              <a:ext uri="{FF2B5EF4-FFF2-40B4-BE49-F238E27FC236}">
                <a16:creationId xmlns:a16="http://schemas.microsoft.com/office/drawing/2014/main" id="{88D30285-9E27-3B71-0650-738E3379D21B}"/>
              </a:ext>
            </a:extLst>
          </p:cNvPr>
          <p:cNvSpPr txBox="1">
            <a:spLocks/>
          </p:cNvSpPr>
          <p:nvPr>
            <p:custDataLst>
              <p:tags r:id="rId50"/>
            </p:custDataLst>
          </p:nvPr>
        </p:nvSpPr>
        <p:spPr bwMode="gray">
          <a:xfrm>
            <a:off x="4949825" y="2852738"/>
            <a:ext cx="174625" cy="136525"/>
          </a:xfrm>
          <a:prstGeom prst="rect">
            <a:avLst/>
          </a:prstGeom>
          <a:solidFill>
            <a:srgbClr val="007770"/>
          </a:solidFill>
          <a:ln>
            <a:noFill/>
          </a:ln>
          <a:effec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09791F47-8D76-4506-B0E7-29FE29BB74AE}" type="datetime'''43'''''''''''''''''''''''''''''''''''''''''''''''''">
              <a:rPr kumimoji="0" lang="en-US" altLang="en-US" sz="1000" b="0" i="0" u="none" strike="noStrike" kern="1200" cap="none" spc="0" normalizeH="0" baseline="0" noProof="0" smtClean="0">
                <a:ln>
                  <a:noFill/>
                </a:ln>
                <a:solidFill>
                  <a:srgbClr val="FFFFFF"/>
                </a:solidFill>
                <a:effectLst/>
                <a:uLnTx/>
                <a:uFillTx/>
                <a:latin typeface="Arial" panose="020B0604020202020204" pitchFamily="34" charset="0"/>
                <a:ea typeface="+mn-ea"/>
                <a:cs typeface="+mn-cs"/>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43</a:t>
            </a:fld>
            <a:endParaRPr kumimoji="0" lang="en-US" sz="1000" b="0" i="0" u="none" strike="noStrike" kern="1200" cap="none" spc="0" normalizeH="0" baseline="0" noProof="0">
              <a:ln>
                <a:noFill/>
              </a:ln>
              <a:solidFill>
                <a:srgbClr val="FFFFFF"/>
              </a:solidFill>
              <a:effectLst/>
              <a:uLnTx/>
              <a:uFillTx/>
              <a:latin typeface="Arial" panose="020B0604020202020204" pitchFamily="34" charset="0"/>
              <a:ea typeface="+mn-ea"/>
              <a:cs typeface="+mn-cs"/>
              <a:sym typeface="Arial" panose="020B0604020202020204" pitchFamily="34" charset="0"/>
            </a:endParaRPr>
          </a:p>
        </p:txBody>
      </p:sp>
      <p:sp>
        <p:nvSpPr>
          <p:cNvPr id="129" name="Text Placeholder 2">
            <a:extLst>
              <a:ext uri="{FF2B5EF4-FFF2-40B4-BE49-F238E27FC236}">
                <a16:creationId xmlns:a16="http://schemas.microsoft.com/office/drawing/2014/main" id="{506FA297-9C51-038A-1C32-F487DC40CD9E}"/>
              </a:ext>
            </a:extLst>
          </p:cNvPr>
          <p:cNvSpPr txBox="1">
            <a:spLocks/>
          </p:cNvSpPr>
          <p:nvPr>
            <p:custDataLst>
              <p:tags r:id="rId51"/>
            </p:custDataLst>
          </p:nvPr>
        </p:nvSpPr>
        <p:spPr bwMode="gray">
          <a:xfrm>
            <a:off x="2343150" y="2852738"/>
            <a:ext cx="174625" cy="136525"/>
          </a:xfrm>
          <a:prstGeom prst="rect">
            <a:avLst/>
          </a:prstGeom>
          <a:solidFill>
            <a:srgbClr val="359BDB"/>
          </a:solidFill>
          <a:ln>
            <a:noFill/>
          </a:ln>
          <a:effec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487B1360-943E-4CF7-A764-A77E878CF5CC}" type="datetime'''''''''35'''''''''">
              <a:rPr kumimoji="0" lang="en-US" altLang="en-US" sz="1000" b="0" i="0" u="none" strike="noStrike" kern="1200" cap="none" spc="0" normalizeH="0" baseline="0" noProof="0" smtClean="0">
                <a:ln>
                  <a:noFill/>
                </a:ln>
                <a:solidFill>
                  <a:srgbClr val="FFFFFF"/>
                </a:solidFill>
                <a:effectLst/>
                <a:uLnTx/>
                <a:uFillTx/>
                <a:latin typeface="Arial" panose="020B0604020202020204" pitchFamily="34" charset="0"/>
                <a:ea typeface="+mn-ea"/>
                <a:cs typeface="+mn-cs"/>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35</a:t>
            </a:fld>
            <a:endParaRPr kumimoji="0" lang="en-US" sz="1000" b="0" i="0" u="none" strike="noStrike" kern="1200" cap="none" spc="0" normalizeH="0" baseline="0" noProof="0">
              <a:ln>
                <a:noFill/>
              </a:ln>
              <a:solidFill>
                <a:srgbClr val="FFFFFF"/>
              </a:solidFill>
              <a:effectLst/>
              <a:uLnTx/>
              <a:uFillTx/>
              <a:latin typeface="Arial" panose="020B0604020202020204" pitchFamily="34" charset="0"/>
              <a:ea typeface="+mn-ea"/>
              <a:cs typeface="+mn-cs"/>
              <a:sym typeface="Arial" panose="020B0604020202020204" pitchFamily="34" charset="0"/>
            </a:endParaRPr>
          </a:p>
        </p:txBody>
      </p:sp>
      <p:sp>
        <p:nvSpPr>
          <p:cNvPr id="18" name="Text Placeholder 2">
            <a:extLst>
              <a:ext uri="{FF2B5EF4-FFF2-40B4-BE49-F238E27FC236}">
                <a16:creationId xmlns:a16="http://schemas.microsoft.com/office/drawing/2014/main" id="{66DC09EC-AF4E-9455-1BB3-6F1401FF9E71}"/>
              </a:ext>
            </a:extLst>
          </p:cNvPr>
          <p:cNvSpPr txBox="1">
            <a:spLocks/>
          </p:cNvSpPr>
          <p:nvPr>
            <p:custDataLst>
              <p:tags r:id="rId52"/>
            </p:custDataLst>
          </p:nvPr>
        </p:nvSpPr>
        <p:spPr bwMode="auto">
          <a:xfrm>
            <a:off x="476250" y="2852738"/>
            <a:ext cx="54927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1B22168E-CE85-428F-9AB0-B8D9D5683C2E}" type="datetime'''''''D''''e''m''''''o''''c''rat'''''''">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t>Democrat</a:t>
            </a:fld>
            <a:endPar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30" name="Text Placeholder 2">
            <a:extLst>
              <a:ext uri="{FF2B5EF4-FFF2-40B4-BE49-F238E27FC236}">
                <a16:creationId xmlns:a16="http://schemas.microsoft.com/office/drawing/2014/main" id="{2848FF05-5469-8605-98E9-AEEA9A6EE7BD}"/>
              </a:ext>
            </a:extLst>
          </p:cNvPr>
          <p:cNvSpPr txBox="1">
            <a:spLocks/>
          </p:cNvSpPr>
          <p:nvPr>
            <p:custDataLst>
              <p:tags r:id="rId53"/>
            </p:custDataLst>
          </p:nvPr>
        </p:nvSpPr>
        <p:spPr bwMode="gray">
          <a:xfrm>
            <a:off x="7593013" y="2970213"/>
            <a:ext cx="104775" cy="136525"/>
          </a:xfrm>
          <a:prstGeom prst="rect">
            <a:avLst/>
          </a:prstGeom>
          <a:solidFill>
            <a:srgbClr val="D1227D"/>
          </a:solidFill>
          <a:ln>
            <a:noFill/>
          </a:ln>
          <a:effec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5F6A14BB-F4CF-48F2-B4E7-8144A99876B9}" type="datetime'''9'''''''''''''''''''''''''''''''''''''''">
              <a:rPr kumimoji="0" lang="en-US" altLang="en-US" sz="1000" b="0" i="0" u="none" strike="noStrike" kern="1200" cap="none" spc="0" normalizeH="0" baseline="0" noProof="0" smtClean="0">
                <a:ln>
                  <a:noFill/>
                </a:ln>
                <a:solidFill>
                  <a:srgbClr val="FFFFFF"/>
                </a:solidFill>
                <a:effectLst/>
                <a:uLnTx/>
                <a:uFillTx/>
                <a:latin typeface="Arial" panose="020B0604020202020204" pitchFamily="34" charset="0"/>
                <a:ea typeface="+mn-ea"/>
                <a:cs typeface="+mn-cs"/>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9</a:t>
            </a:fld>
            <a:endParaRPr kumimoji="0" lang="en-US" sz="1000" b="0" i="0" u="none" strike="noStrike" kern="1200" cap="none" spc="0" normalizeH="0" baseline="0" noProof="0">
              <a:ln>
                <a:noFill/>
              </a:ln>
              <a:solidFill>
                <a:srgbClr val="FFFFFF"/>
              </a:solidFill>
              <a:effectLst/>
              <a:uLnTx/>
              <a:uFillTx/>
              <a:latin typeface="Arial" panose="020B0604020202020204" pitchFamily="34" charset="0"/>
              <a:ea typeface="+mn-ea"/>
              <a:cs typeface="+mn-cs"/>
              <a:sym typeface="Arial" panose="020B0604020202020204" pitchFamily="34" charset="0"/>
            </a:endParaRPr>
          </a:p>
        </p:txBody>
      </p:sp>
      <p:sp>
        <p:nvSpPr>
          <p:cNvPr id="131" name="Text Placeholder 2">
            <a:extLst>
              <a:ext uri="{FF2B5EF4-FFF2-40B4-BE49-F238E27FC236}">
                <a16:creationId xmlns:a16="http://schemas.microsoft.com/office/drawing/2014/main" id="{CE943964-A5F4-338D-E0A9-DF3CE8E65435}"/>
              </a:ext>
            </a:extLst>
          </p:cNvPr>
          <p:cNvSpPr txBox="1">
            <a:spLocks/>
          </p:cNvSpPr>
          <p:nvPr>
            <p:custDataLst>
              <p:tags r:id="rId54"/>
            </p:custDataLst>
          </p:nvPr>
        </p:nvSpPr>
        <p:spPr bwMode="gray">
          <a:xfrm>
            <a:off x="6588125" y="2970213"/>
            <a:ext cx="174625" cy="136525"/>
          </a:xfrm>
          <a:prstGeom prst="rect">
            <a:avLst/>
          </a:prstGeom>
          <a:solidFill>
            <a:srgbClr val="FF9300"/>
          </a:solidFill>
          <a:ln>
            <a:noFill/>
          </a:ln>
          <a:effec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4BABF192-12C3-49B0-9CBA-67FC04C24E92}" type="datetime'''''''''''''''''''''''''''''''''''''''''''''''''''2''''0'''''">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20</a:t>
            </a:fld>
            <a:endPar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sym typeface="Arial" panose="020B0604020202020204" pitchFamily="34" charset="0"/>
            </a:endParaRPr>
          </a:p>
        </p:txBody>
      </p:sp>
      <p:sp>
        <p:nvSpPr>
          <p:cNvPr id="132" name="Text Placeholder 2">
            <a:extLst>
              <a:ext uri="{FF2B5EF4-FFF2-40B4-BE49-F238E27FC236}">
                <a16:creationId xmlns:a16="http://schemas.microsoft.com/office/drawing/2014/main" id="{F9F8A2FB-8EF4-35B6-5F1D-51AD49DB1DCB}"/>
              </a:ext>
            </a:extLst>
          </p:cNvPr>
          <p:cNvSpPr txBox="1">
            <a:spLocks/>
          </p:cNvSpPr>
          <p:nvPr>
            <p:custDataLst>
              <p:tags r:id="rId55"/>
            </p:custDataLst>
          </p:nvPr>
        </p:nvSpPr>
        <p:spPr bwMode="gray">
          <a:xfrm>
            <a:off x="4514850" y="2970213"/>
            <a:ext cx="174625" cy="136525"/>
          </a:xfrm>
          <a:prstGeom prst="rect">
            <a:avLst/>
          </a:prstGeom>
          <a:solidFill>
            <a:srgbClr val="007770"/>
          </a:solidFill>
          <a:ln>
            <a:noFill/>
          </a:ln>
          <a:effec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58CB15F7-77D5-4BC8-8583-C306018AA7EA}" type="datetime'''''''''''''''''''''''''42'">
              <a:rPr kumimoji="0" lang="en-US" altLang="en-US" sz="1000" b="0" i="0" u="none" strike="noStrike" kern="1200" cap="none" spc="0" normalizeH="0" baseline="0" noProof="0" smtClean="0">
                <a:ln>
                  <a:noFill/>
                </a:ln>
                <a:solidFill>
                  <a:srgbClr val="FFFFFF"/>
                </a:solidFill>
                <a:effectLst/>
                <a:uLnTx/>
                <a:uFillTx/>
                <a:latin typeface="Arial" panose="020B0604020202020204" pitchFamily="34" charset="0"/>
                <a:ea typeface="+mn-ea"/>
                <a:cs typeface="+mn-cs"/>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42</a:t>
            </a:fld>
            <a:endParaRPr kumimoji="0" lang="en-US" sz="1000" b="0" i="0" u="none" strike="noStrike" kern="1200" cap="none" spc="0" normalizeH="0" baseline="0" noProof="0">
              <a:ln>
                <a:noFill/>
              </a:ln>
              <a:solidFill>
                <a:srgbClr val="FFFFFF"/>
              </a:solidFill>
              <a:effectLst/>
              <a:uLnTx/>
              <a:uFillTx/>
              <a:latin typeface="Arial" panose="020B0604020202020204" pitchFamily="34" charset="0"/>
              <a:ea typeface="+mn-ea"/>
              <a:cs typeface="+mn-cs"/>
              <a:sym typeface="Arial" panose="020B0604020202020204" pitchFamily="34" charset="0"/>
            </a:endParaRPr>
          </a:p>
        </p:txBody>
      </p:sp>
      <p:sp>
        <p:nvSpPr>
          <p:cNvPr id="133" name="Text Placeholder 2">
            <a:extLst>
              <a:ext uri="{FF2B5EF4-FFF2-40B4-BE49-F238E27FC236}">
                <a16:creationId xmlns:a16="http://schemas.microsoft.com/office/drawing/2014/main" id="{BBCB0457-2C85-B6FD-F7FC-4358F6D2EE49}"/>
              </a:ext>
            </a:extLst>
          </p:cNvPr>
          <p:cNvSpPr txBox="1">
            <a:spLocks/>
          </p:cNvSpPr>
          <p:nvPr>
            <p:custDataLst>
              <p:tags r:id="rId56"/>
            </p:custDataLst>
          </p:nvPr>
        </p:nvSpPr>
        <p:spPr bwMode="gray">
          <a:xfrm>
            <a:off x="2141538" y="2970213"/>
            <a:ext cx="174625" cy="136525"/>
          </a:xfrm>
          <a:prstGeom prst="rect">
            <a:avLst/>
          </a:prstGeom>
          <a:solidFill>
            <a:srgbClr val="359BDB"/>
          </a:solidFill>
          <a:ln>
            <a:noFill/>
          </a:ln>
          <a:effec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EEB7741F-DBB8-4BEF-B285-E910E1D5F465}" type="datetime'''''2''''''''''''''''''''''''''''9'">
              <a:rPr kumimoji="0" lang="en-US" altLang="en-US" sz="1000" b="0" i="0" u="none" strike="noStrike" kern="1200" cap="none" spc="0" normalizeH="0" baseline="0" noProof="0" smtClean="0">
                <a:ln>
                  <a:noFill/>
                </a:ln>
                <a:solidFill>
                  <a:srgbClr val="FFFFFF"/>
                </a:solidFill>
                <a:effectLst/>
                <a:uLnTx/>
                <a:uFillTx/>
                <a:latin typeface="Arial" panose="020B0604020202020204" pitchFamily="34" charset="0"/>
                <a:ea typeface="+mn-ea"/>
                <a:cs typeface="+mn-cs"/>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29</a:t>
            </a:fld>
            <a:endParaRPr kumimoji="0" lang="en-US" sz="1000" b="0" i="0" u="none" strike="noStrike" kern="1200" cap="none" spc="0" normalizeH="0" baseline="0" noProof="0">
              <a:ln>
                <a:noFill/>
              </a:ln>
              <a:solidFill>
                <a:srgbClr val="FFFFFF"/>
              </a:solidFill>
              <a:effectLst/>
              <a:uLnTx/>
              <a:uFillTx/>
              <a:latin typeface="Arial" panose="020B0604020202020204" pitchFamily="34" charset="0"/>
              <a:ea typeface="+mn-ea"/>
              <a:cs typeface="+mn-cs"/>
              <a:sym typeface="Arial" panose="020B0604020202020204" pitchFamily="34" charset="0"/>
            </a:endParaRPr>
          </a:p>
        </p:txBody>
      </p:sp>
      <p:sp>
        <p:nvSpPr>
          <p:cNvPr id="19" name="Text Placeholder 2">
            <a:extLst>
              <a:ext uri="{FF2B5EF4-FFF2-40B4-BE49-F238E27FC236}">
                <a16:creationId xmlns:a16="http://schemas.microsoft.com/office/drawing/2014/main" id="{0E220B5B-62E4-A610-C28B-DA861241E111}"/>
              </a:ext>
            </a:extLst>
          </p:cNvPr>
          <p:cNvSpPr txBox="1">
            <a:spLocks/>
          </p:cNvSpPr>
          <p:nvPr>
            <p:custDataLst>
              <p:tags r:id="rId57"/>
            </p:custDataLst>
          </p:nvPr>
        </p:nvSpPr>
        <p:spPr bwMode="auto">
          <a:xfrm>
            <a:off x="476250" y="2970213"/>
            <a:ext cx="6985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BEB8693D-383D-44D0-ADAB-1FC5689108A3}" type="datetime'''In''''''''d''''''''''''''''''e''''p''''''e''nden''''t'''''">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t>Independent</a:t>
            </a:fld>
            <a:endPar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34" name="Text Placeholder 2">
            <a:extLst>
              <a:ext uri="{FF2B5EF4-FFF2-40B4-BE49-F238E27FC236}">
                <a16:creationId xmlns:a16="http://schemas.microsoft.com/office/drawing/2014/main" id="{EF453D03-C07C-5AC3-5DFA-EDCE594ACE49}"/>
              </a:ext>
            </a:extLst>
          </p:cNvPr>
          <p:cNvSpPr txBox="1">
            <a:spLocks/>
          </p:cNvSpPr>
          <p:nvPr>
            <p:custDataLst>
              <p:tags r:id="rId58"/>
            </p:custDataLst>
          </p:nvPr>
        </p:nvSpPr>
        <p:spPr bwMode="gray">
          <a:xfrm>
            <a:off x="7793038" y="3087688"/>
            <a:ext cx="104775" cy="136525"/>
          </a:xfrm>
          <a:prstGeom prst="rect">
            <a:avLst/>
          </a:prstGeom>
          <a:solidFill>
            <a:srgbClr val="D1227D"/>
          </a:solidFill>
          <a:ln>
            <a:noFill/>
          </a:ln>
          <a:effec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AC447359-E723-4C73-AC2E-FA5D7472CBEE}" type="datetime'''''''''''''''''''''''''''''5'''''''">
              <a:rPr kumimoji="0" lang="en-US" altLang="en-US" sz="1000" b="0" i="0" u="none" strike="noStrike" kern="1200" cap="none" spc="0" normalizeH="0" baseline="0" noProof="0" smtClean="0">
                <a:ln>
                  <a:noFill/>
                </a:ln>
                <a:solidFill>
                  <a:srgbClr val="FFFFFF"/>
                </a:solidFill>
                <a:effectLst/>
                <a:uLnTx/>
                <a:uFillTx/>
                <a:latin typeface="Arial" panose="020B0604020202020204" pitchFamily="34" charset="0"/>
                <a:ea typeface="+mn-ea"/>
                <a:cs typeface="+mn-cs"/>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5</a:t>
            </a:fld>
            <a:endParaRPr kumimoji="0" lang="en-US" sz="1000" b="0" i="0" u="none" strike="noStrike" kern="1200" cap="none" spc="0" normalizeH="0" baseline="0" noProof="0">
              <a:ln>
                <a:noFill/>
              </a:ln>
              <a:solidFill>
                <a:srgbClr val="FFFFFF"/>
              </a:solidFill>
              <a:effectLst/>
              <a:uLnTx/>
              <a:uFillTx/>
              <a:latin typeface="Arial" panose="020B0604020202020204" pitchFamily="34" charset="0"/>
              <a:ea typeface="+mn-ea"/>
              <a:cs typeface="+mn-cs"/>
              <a:sym typeface="Arial" panose="020B0604020202020204" pitchFamily="34" charset="0"/>
            </a:endParaRPr>
          </a:p>
        </p:txBody>
      </p:sp>
      <p:sp>
        <p:nvSpPr>
          <p:cNvPr id="135" name="Text Placeholder 2">
            <a:extLst>
              <a:ext uri="{FF2B5EF4-FFF2-40B4-BE49-F238E27FC236}">
                <a16:creationId xmlns:a16="http://schemas.microsoft.com/office/drawing/2014/main" id="{114E18DC-1FEB-5A5C-758D-3D9489EE8408}"/>
              </a:ext>
            </a:extLst>
          </p:cNvPr>
          <p:cNvSpPr txBox="1">
            <a:spLocks/>
          </p:cNvSpPr>
          <p:nvPr>
            <p:custDataLst>
              <p:tags r:id="rId59"/>
            </p:custDataLst>
          </p:nvPr>
        </p:nvSpPr>
        <p:spPr bwMode="gray">
          <a:xfrm>
            <a:off x="7023100" y="3087688"/>
            <a:ext cx="174625" cy="136525"/>
          </a:xfrm>
          <a:prstGeom prst="rect">
            <a:avLst/>
          </a:prstGeom>
          <a:solidFill>
            <a:srgbClr val="FF9300"/>
          </a:solidFill>
          <a:ln>
            <a:noFill/>
          </a:ln>
          <a:effec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C42A0113-0639-45E9-B01A-1A13212D5BFF}" type="datetime'''''''''''''''''''''1''''''''''''7'''''''''''''''''''''">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17</a:t>
            </a:fld>
            <a:endPar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sym typeface="Arial" panose="020B0604020202020204" pitchFamily="34" charset="0"/>
            </a:endParaRPr>
          </a:p>
        </p:txBody>
      </p:sp>
      <p:sp>
        <p:nvSpPr>
          <p:cNvPr id="136" name="Text Placeholder 2">
            <a:extLst>
              <a:ext uri="{FF2B5EF4-FFF2-40B4-BE49-F238E27FC236}">
                <a16:creationId xmlns:a16="http://schemas.microsoft.com/office/drawing/2014/main" id="{4E9EB818-51E0-5CD2-633C-9EF3178E5DAF}"/>
              </a:ext>
            </a:extLst>
          </p:cNvPr>
          <p:cNvSpPr txBox="1">
            <a:spLocks/>
          </p:cNvSpPr>
          <p:nvPr>
            <p:custDataLst>
              <p:tags r:id="rId60"/>
            </p:custDataLst>
          </p:nvPr>
        </p:nvSpPr>
        <p:spPr bwMode="gray">
          <a:xfrm>
            <a:off x="5016500" y="3087688"/>
            <a:ext cx="174625" cy="136525"/>
          </a:xfrm>
          <a:prstGeom prst="rect">
            <a:avLst/>
          </a:prstGeom>
          <a:solidFill>
            <a:srgbClr val="007770"/>
          </a:solidFill>
          <a:ln>
            <a:noFill/>
          </a:ln>
          <a:effec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1B378E7F-6BD0-4224-9A12-5285ABF0E935}" type="datetime'''''''''''''''''''''''''''''''''''''''''''4''3'''''''">
              <a:rPr kumimoji="0" lang="en-US" altLang="en-US" sz="1000" b="0" i="0" u="none" strike="noStrike" kern="1200" cap="none" spc="0" normalizeH="0" baseline="0" noProof="0" smtClean="0">
                <a:ln>
                  <a:noFill/>
                </a:ln>
                <a:solidFill>
                  <a:srgbClr val="FFFFFF"/>
                </a:solidFill>
                <a:effectLst/>
                <a:uLnTx/>
                <a:uFillTx/>
                <a:latin typeface="Arial" panose="020B0604020202020204" pitchFamily="34" charset="0"/>
                <a:ea typeface="+mn-ea"/>
                <a:cs typeface="+mn-cs"/>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43</a:t>
            </a:fld>
            <a:endParaRPr kumimoji="0" lang="en-US" sz="1000" b="0" i="0" u="none" strike="noStrike" kern="1200" cap="none" spc="0" normalizeH="0" baseline="0" noProof="0">
              <a:ln>
                <a:noFill/>
              </a:ln>
              <a:solidFill>
                <a:srgbClr val="FFFFFF"/>
              </a:solidFill>
              <a:effectLst/>
              <a:uLnTx/>
              <a:uFillTx/>
              <a:latin typeface="Arial" panose="020B0604020202020204" pitchFamily="34" charset="0"/>
              <a:ea typeface="+mn-ea"/>
              <a:cs typeface="+mn-cs"/>
              <a:sym typeface="Arial" panose="020B0604020202020204" pitchFamily="34" charset="0"/>
            </a:endParaRPr>
          </a:p>
        </p:txBody>
      </p:sp>
      <p:sp>
        <p:nvSpPr>
          <p:cNvPr id="137" name="Text Placeholder 2">
            <a:extLst>
              <a:ext uri="{FF2B5EF4-FFF2-40B4-BE49-F238E27FC236}">
                <a16:creationId xmlns:a16="http://schemas.microsoft.com/office/drawing/2014/main" id="{78BB230C-5981-D844-BA39-603B125DD9D1}"/>
              </a:ext>
            </a:extLst>
          </p:cNvPr>
          <p:cNvSpPr txBox="1">
            <a:spLocks/>
          </p:cNvSpPr>
          <p:nvPr>
            <p:custDataLst>
              <p:tags r:id="rId61"/>
            </p:custDataLst>
          </p:nvPr>
        </p:nvSpPr>
        <p:spPr bwMode="gray">
          <a:xfrm>
            <a:off x="2376488" y="3087688"/>
            <a:ext cx="174625" cy="136525"/>
          </a:xfrm>
          <a:prstGeom prst="rect">
            <a:avLst/>
          </a:prstGeom>
          <a:solidFill>
            <a:srgbClr val="359BDB"/>
          </a:solidFill>
          <a:ln>
            <a:noFill/>
          </a:ln>
          <a:effec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AF29EE7C-8B75-4B93-8202-82EE185061FA}" type="datetime'''''''3''''''''''''''''6'''''''''''''''''''''''''''''''''">
              <a:rPr kumimoji="0" lang="en-US" altLang="en-US" sz="1000" b="0" i="0" u="none" strike="noStrike" kern="1200" cap="none" spc="0" normalizeH="0" baseline="0" noProof="0" smtClean="0">
                <a:ln>
                  <a:noFill/>
                </a:ln>
                <a:solidFill>
                  <a:srgbClr val="FFFFFF"/>
                </a:solidFill>
                <a:effectLst/>
                <a:uLnTx/>
                <a:uFillTx/>
                <a:latin typeface="Arial" panose="020B0604020202020204" pitchFamily="34" charset="0"/>
                <a:ea typeface="+mn-ea"/>
                <a:cs typeface="+mn-cs"/>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36</a:t>
            </a:fld>
            <a:endParaRPr kumimoji="0" lang="en-US" sz="1000" b="0" i="0" u="none" strike="noStrike" kern="1200" cap="none" spc="0" normalizeH="0" baseline="0" noProof="0">
              <a:ln>
                <a:noFill/>
              </a:ln>
              <a:solidFill>
                <a:srgbClr val="FFFFFF"/>
              </a:solidFill>
              <a:effectLst/>
              <a:uLnTx/>
              <a:uFillTx/>
              <a:latin typeface="Arial" panose="020B0604020202020204" pitchFamily="34" charset="0"/>
              <a:ea typeface="+mn-ea"/>
              <a:cs typeface="+mn-cs"/>
              <a:sym typeface="Arial" panose="020B0604020202020204" pitchFamily="34" charset="0"/>
            </a:endParaRPr>
          </a:p>
        </p:txBody>
      </p:sp>
      <p:sp>
        <p:nvSpPr>
          <p:cNvPr id="20" name="Text Placeholder 2">
            <a:extLst>
              <a:ext uri="{FF2B5EF4-FFF2-40B4-BE49-F238E27FC236}">
                <a16:creationId xmlns:a16="http://schemas.microsoft.com/office/drawing/2014/main" id="{AC89CB1A-9E52-5CC9-0D4B-53BF9A779B5D}"/>
              </a:ext>
            </a:extLst>
          </p:cNvPr>
          <p:cNvSpPr txBox="1">
            <a:spLocks/>
          </p:cNvSpPr>
          <p:nvPr>
            <p:custDataLst>
              <p:tags r:id="rId62"/>
            </p:custDataLst>
          </p:nvPr>
        </p:nvSpPr>
        <p:spPr bwMode="auto">
          <a:xfrm>
            <a:off x="476250" y="3087688"/>
            <a:ext cx="547688"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79EE638B-76DB-4653-8FB8-E7023C11D9E4}" type="datetime'''Nor''''''''''''''th''''''''''''''''''''''e''a''''s''''''t'''">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t>Northeast</a:t>
            </a:fld>
            <a:endPar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38" name="Text Placeholder 2">
            <a:extLst>
              <a:ext uri="{FF2B5EF4-FFF2-40B4-BE49-F238E27FC236}">
                <a16:creationId xmlns:a16="http://schemas.microsoft.com/office/drawing/2014/main" id="{69402FF2-71E3-A77F-F22F-2013FB8EE03A}"/>
              </a:ext>
            </a:extLst>
          </p:cNvPr>
          <p:cNvSpPr txBox="1">
            <a:spLocks/>
          </p:cNvSpPr>
          <p:nvPr>
            <p:custDataLst>
              <p:tags r:id="rId63"/>
            </p:custDataLst>
          </p:nvPr>
        </p:nvSpPr>
        <p:spPr bwMode="gray">
          <a:xfrm>
            <a:off x="7693025" y="3205163"/>
            <a:ext cx="104775" cy="136525"/>
          </a:xfrm>
          <a:prstGeom prst="rect">
            <a:avLst/>
          </a:prstGeom>
          <a:solidFill>
            <a:srgbClr val="D1227D"/>
          </a:solidFill>
          <a:ln>
            <a:noFill/>
          </a:ln>
          <a:effec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B047DC9C-F3DE-492E-80B5-9E4C78908309}" type="datetime'6'''''''''''''''''''''''''''''''''''">
              <a:rPr kumimoji="0" lang="en-US" altLang="en-US" sz="1000" b="0" i="0" u="none" strike="noStrike" kern="1200" cap="none" spc="0" normalizeH="0" baseline="0" noProof="0" smtClean="0">
                <a:ln>
                  <a:noFill/>
                </a:ln>
                <a:solidFill>
                  <a:srgbClr val="FFFFFF"/>
                </a:solidFill>
                <a:effectLst/>
                <a:uLnTx/>
                <a:uFillTx/>
                <a:latin typeface="Arial" panose="020B0604020202020204" pitchFamily="34" charset="0"/>
                <a:ea typeface="+mn-ea"/>
                <a:cs typeface="+mn-cs"/>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6</a:t>
            </a:fld>
            <a:endParaRPr kumimoji="0" lang="en-US" sz="1000" b="0" i="0" u="none" strike="noStrike" kern="1200" cap="none" spc="0" normalizeH="0" baseline="0" noProof="0">
              <a:ln>
                <a:noFill/>
              </a:ln>
              <a:solidFill>
                <a:srgbClr val="FFFFFF"/>
              </a:solidFill>
              <a:effectLst/>
              <a:uLnTx/>
              <a:uFillTx/>
              <a:latin typeface="Arial" panose="020B0604020202020204" pitchFamily="34" charset="0"/>
              <a:ea typeface="+mn-ea"/>
              <a:cs typeface="+mn-cs"/>
              <a:sym typeface="Arial" panose="020B0604020202020204" pitchFamily="34" charset="0"/>
            </a:endParaRPr>
          </a:p>
        </p:txBody>
      </p:sp>
      <p:sp>
        <p:nvSpPr>
          <p:cNvPr id="139" name="Text Placeholder 2">
            <a:extLst>
              <a:ext uri="{FF2B5EF4-FFF2-40B4-BE49-F238E27FC236}">
                <a16:creationId xmlns:a16="http://schemas.microsoft.com/office/drawing/2014/main" id="{85BBE60C-9631-3CC6-C829-FF92C181CF9B}"/>
              </a:ext>
            </a:extLst>
          </p:cNvPr>
          <p:cNvSpPr txBox="1">
            <a:spLocks/>
          </p:cNvSpPr>
          <p:nvPr>
            <p:custDataLst>
              <p:tags r:id="rId64"/>
            </p:custDataLst>
          </p:nvPr>
        </p:nvSpPr>
        <p:spPr bwMode="gray">
          <a:xfrm>
            <a:off x="6789738" y="3205163"/>
            <a:ext cx="174625" cy="136525"/>
          </a:xfrm>
          <a:prstGeom prst="rect">
            <a:avLst/>
          </a:prstGeom>
          <a:solidFill>
            <a:srgbClr val="FF9300"/>
          </a:solidFill>
          <a:ln>
            <a:noFill/>
          </a:ln>
          <a:effec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C9243539-CBC0-4E91-AD61-2CC7AFE066A0}" type="datetime'''''''''''''''''''''''''''''2''''''''''''''''''''''''''''''0'">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20</a:t>
            </a:fld>
            <a:endPar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sym typeface="Arial" panose="020B0604020202020204" pitchFamily="34" charset="0"/>
            </a:endParaRPr>
          </a:p>
        </p:txBody>
      </p:sp>
      <p:sp>
        <p:nvSpPr>
          <p:cNvPr id="140" name="Text Placeholder 2">
            <a:extLst>
              <a:ext uri="{FF2B5EF4-FFF2-40B4-BE49-F238E27FC236}">
                <a16:creationId xmlns:a16="http://schemas.microsoft.com/office/drawing/2014/main" id="{0F1C23B4-7127-71A2-EA36-435BE60FAF7F}"/>
              </a:ext>
            </a:extLst>
          </p:cNvPr>
          <p:cNvSpPr txBox="1">
            <a:spLocks/>
          </p:cNvSpPr>
          <p:nvPr>
            <p:custDataLst>
              <p:tags r:id="rId65"/>
            </p:custDataLst>
          </p:nvPr>
        </p:nvSpPr>
        <p:spPr bwMode="gray">
          <a:xfrm>
            <a:off x="4483100" y="3205163"/>
            <a:ext cx="174625" cy="136525"/>
          </a:xfrm>
          <a:prstGeom prst="rect">
            <a:avLst/>
          </a:prstGeom>
          <a:solidFill>
            <a:srgbClr val="007770"/>
          </a:solidFill>
          <a:ln>
            <a:noFill/>
          </a:ln>
          <a:effec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968864C2-4EBD-4A0B-96A8-CB37174C7E91}" type="datetime'''''''''''''''''''''''''''4''''''''''''''''''''9'''''''">
              <a:rPr kumimoji="0" lang="en-US" altLang="en-US" sz="1000" b="0" i="0" u="none" strike="noStrike" kern="1200" cap="none" spc="0" normalizeH="0" baseline="0" noProof="0" smtClean="0">
                <a:ln>
                  <a:noFill/>
                </a:ln>
                <a:solidFill>
                  <a:srgbClr val="FFFFFF"/>
                </a:solidFill>
                <a:effectLst/>
                <a:uLnTx/>
                <a:uFillTx/>
                <a:latin typeface="Arial" panose="020B0604020202020204" pitchFamily="34" charset="0"/>
                <a:ea typeface="+mn-ea"/>
                <a:cs typeface="+mn-cs"/>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49</a:t>
            </a:fld>
            <a:endParaRPr kumimoji="0" lang="en-US" sz="1000" b="0" i="0" u="none" strike="noStrike" kern="1200" cap="none" spc="0" normalizeH="0" baseline="0" noProof="0">
              <a:ln>
                <a:noFill/>
              </a:ln>
              <a:solidFill>
                <a:srgbClr val="FFFFFF"/>
              </a:solidFill>
              <a:effectLst/>
              <a:uLnTx/>
              <a:uFillTx/>
              <a:latin typeface="Arial" panose="020B0604020202020204" pitchFamily="34" charset="0"/>
              <a:ea typeface="+mn-ea"/>
              <a:cs typeface="+mn-cs"/>
              <a:sym typeface="Arial" panose="020B0604020202020204" pitchFamily="34" charset="0"/>
            </a:endParaRPr>
          </a:p>
        </p:txBody>
      </p:sp>
      <p:sp>
        <p:nvSpPr>
          <p:cNvPr id="141" name="Text Placeholder 2">
            <a:extLst>
              <a:ext uri="{FF2B5EF4-FFF2-40B4-BE49-F238E27FC236}">
                <a16:creationId xmlns:a16="http://schemas.microsoft.com/office/drawing/2014/main" id="{F5BAC1AA-6C71-BD39-FED5-77662D4D3E6E}"/>
              </a:ext>
            </a:extLst>
          </p:cNvPr>
          <p:cNvSpPr txBox="1">
            <a:spLocks/>
          </p:cNvSpPr>
          <p:nvPr>
            <p:custDataLst>
              <p:tags r:id="rId66"/>
            </p:custDataLst>
          </p:nvPr>
        </p:nvSpPr>
        <p:spPr bwMode="gray">
          <a:xfrm>
            <a:off x="2008188" y="3205163"/>
            <a:ext cx="174625" cy="136525"/>
          </a:xfrm>
          <a:prstGeom prst="rect">
            <a:avLst/>
          </a:prstGeom>
          <a:solidFill>
            <a:srgbClr val="359BDB"/>
          </a:solidFill>
          <a:ln>
            <a:noFill/>
          </a:ln>
          <a:effec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8614F732-39A9-40E6-A909-E7B2C2EA4868}" type="datetime'''''''2''''''''''''''5'''''''''''''''''''">
              <a:rPr kumimoji="0" lang="en-US" altLang="en-US" sz="1000" b="0" i="0" u="none" strike="noStrike" kern="1200" cap="none" spc="0" normalizeH="0" baseline="0" noProof="0" smtClean="0">
                <a:ln>
                  <a:noFill/>
                </a:ln>
                <a:solidFill>
                  <a:srgbClr val="FFFFFF"/>
                </a:solidFill>
                <a:effectLst/>
                <a:uLnTx/>
                <a:uFillTx/>
                <a:latin typeface="Arial" panose="020B0604020202020204" pitchFamily="34" charset="0"/>
                <a:ea typeface="+mn-ea"/>
                <a:cs typeface="+mn-cs"/>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25</a:t>
            </a:fld>
            <a:endParaRPr kumimoji="0" lang="en-US" sz="1000" b="0" i="0" u="none" strike="noStrike" kern="1200" cap="none" spc="0" normalizeH="0" baseline="0" noProof="0">
              <a:ln>
                <a:noFill/>
              </a:ln>
              <a:solidFill>
                <a:srgbClr val="FFFFFF"/>
              </a:solidFill>
              <a:effectLst/>
              <a:uLnTx/>
              <a:uFillTx/>
              <a:latin typeface="Arial" panose="020B0604020202020204" pitchFamily="34" charset="0"/>
              <a:ea typeface="+mn-ea"/>
              <a:cs typeface="+mn-cs"/>
              <a:sym typeface="Arial" panose="020B0604020202020204" pitchFamily="34" charset="0"/>
            </a:endParaRPr>
          </a:p>
        </p:txBody>
      </p:sp>
      <p:sp>
        <p:nvSpPr>
          <p:cNvPr id="21" name="Text Placeholder 2">
            <a:extLst>
              <a:ext uri="{FF2B5EF4-FFF2-40B4-BE49-F238E27FC236}">
                <a16:creationId xmlns:a16="http://schemas.microsoft.com/office/drawing/2014/main" id="{798A334D-7FAD-A63E-226E-9496FCB9A81D}"/>
              </a:ext>
            </a:extLst>
          </p:cNvPr>
          <p:cNvSpPr txBox="1">
            <a:spLocks/>
          </p:cNvSpPr>
          <p:nvPr>
            <p:custDataLst>
              <p:tags r:id="rId67"/>
            </p:custDataLst>
          </p:nvPr>
        </p:nvSpPr>
        <p:spPr bwMode="auto">
          <a:xfrm>
            <a:off x="476250" y="3205163"/>
            <a:ext cx="465138"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FA413837-E6B6-4503-8CA5-715C780BAA83}" type="datetime'''''''''''''''''''''''M''''''id''''w''es''''''''''''''t'''">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t>Midwest</a:t>
            </a:fld>
            <a:endPar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42" name="Text Placeholder 2">
            <a:extLst>
              <a:ext uri="{FF2B5EF4-FFF2-40B4-BE49-F238E27FC236}">
                <a16:creationId xmlns:a16="http://schemas.microsoft.com/office/drawing/2014/main" id="{A7385ED1-3E89-41F4-593A-C68D6A826E64}"/>
              </a:ext>
            </a:extLst>
          </p:cNvPr>
          <p:cNvSpPr txBox="1">
            <a:spLocks/>
          </p:cNvSpPr>
          <p:nvPr>
            <p:custDataLst>
              <p:tags r:id="rId68"/>
            </p:custDataLst>
          </p:nvPr>
        </p:nvSpPr>
        <p:spPr bwMode="gray">
          <a:xfrm>
            <a:off x="7659688" y="3322638"/>
            <a:ext cx="104775" cy="136525"/>
          </a:xfrm>
          <a:prstGeom prst="rect">
            <a:avLst/>
          </a:prstGeom>
          <a:solidFill>
            <a:srgbClr val="D1227D"/>
          </a:solidFill>
          <a:ln>
            <a:noFill/>
          </a:ln>
          <a:effec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7386C4D5-8C87-45E4-91AA-296A846602A5}" type="datetime'''''''''''''''''''''''''''''''''7'''''''''">
              <a:rPr kumimoji="0" lang="en-US" altLang="en-US" sz="1000" b="0" i="0" u="none" strike="noStrike" kern="1200" cap="none" spc="0" normalizeH="0" baseline="0" noProof="0" smtClean="0">
                <a:ln>
                  <a:noFill/>
                </a:ln>
                <a:solidFill>
                  <a:srgbClr val="FFFFFF"/>
                </a:solidFill>
                <a:effectLst/>
                <a:uLnTx/>
                <a:uFillTx/>
                <a:latin typeface="Arial" panose="020B0604020202020204" pitchFamily="34" charset="0"/>
                <a:ea typeface="+mn-ea"/>
                <a:cs typeface="+mn-cs"/>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7</a:t>
            </a:fld>
            <a:endParaRPr kumimoji="0" lang="en-US" sz="1000" b="0" i="0" u="none" strike="noStrike" kern="1200" cap="none" spc="0" normalizeH="0" baseline="0" noProof="0">
              <a:ln>
                <a:noFill/>
              </a:ln>
              <a:solidFill>
                <a:srgbClr val="FFFFFF"/>
              </a:solidFill>
              <a:effectLst/>
              <a:uLnTx/>
              <a:uFillTx/>
              <a:latin typeface="Arial" panose="020B0604020202020204" pitchFamily="34" charset="0"/>
              <a:ea typeface="+mn-ea"/>
              <a:cs typeface="+mn-cs"/>
              <a:sym typeface="Arial" panose="020B0604020202020204" pitchFamily="34" charset="0"/>
            </a:endParaRPr>
          </a:p>
        </p:txBody>
      </p:sp>
      <p:sp>
        <p:nvSpPr>
          <p:cNvPr id="143" name="Text Placeholder 2">
            <a:extLst>
              <a:ext uri="{FF2B5EF4-FFF2-40B4-BE49-F238E27FC236}">
                <a16:creationId xmlns:a16="http://schemas.microsoft.com/office/drawing/2014/main" id="{AA64CB43-B8A7-44EE-AD15-53E17F414301}"/>
              </a:ext>
            </a:extLst>
          </p:cNvPr>
          <p:cNvSpPr txBox="1">
            <a:spLocks/>
          </p:cNvSpPr>
          <p:nvPr>
            <p:custDataLst>
              <p:tags r:id="rId69"/>
            </p:custDataLst>
          </p:nvPr>
        </p:nvSpPr>
        <p:spPr bwMode="gray">
          <a:xfrm>
            <a:off x="6889750" y="3322638"/>
            <a:ext cx="174625" cy="136525"/>
          </a:xfrm>
          <a:prstGeom prst="rect">
            <a:avLst/>
          </a:prstGeom>
          <a:solidFill>
            <a:srgbClr val="FF9300"/>
          </a:solidFill>
          <a:ln>
            <a:noFill/>
          </a:ln>
          <a:effec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AC027069-468E-4A75-8DD3-510193D9DEFC}" type="datetime'''''''''''''1''''''''''''''''''''5'''''''''''''">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15</a:t>
            </a:fld>
            <a:endPar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sym typeface="Arial" panose="020B0604020202020204" pitchFamily="34" charset="0"/>
            </a:endParaRPr>
          </a:p>
        </p:txBody>
      </p:sp>
      <p:sp>
        <p:nvSpPr>
          <p:cNvPr id="144" name="Text Placeholder 2">
            <a:extLst>
              <a:ext uri="{FF2B5EF4-FFF2-40B4-BE49-F238E27FC236}">
                <a16:creationId xmlns:a16="http://schemas.microsoft.com/office/drawing/2014/main" id="{7269E065-A166-0A9D-5AEA-2F0B1130CD59}"/>
              </a:ext>
            </a:extLst>
          </p:cNvPr>
          <p:cNvSpPr txBox="1">
            <a:spLocks/>
          </p:cNvSpPr>
          <p:nvPr>
            <p:custDataLst>
              <p:tags r:id="rId70"/>
            </p:custDataLst>
          </p:nvPr>
        </p:nvSpPr>
        <p:spPr bwMode="gray">
          <a:xfrm>
            <a:off x="4883150" y="3322638"/>
            <a:ext cx="174625" cy="136525"/>
          </a:xfrm>
          <a:prstGeom prst="rect">
            <a:avLst/>
          </a:prstGeom>
          <a:solidFill>
            <a:srgbClr val="007770"/>
          </a:solidFill>
          <a:ln>
            <a:noFill/>
          </a:ln>
          <a:effec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FA19A76E-FD91-4D94-A4C3-A4573284FDB4}" type="datetime'''''''''''''4''''''5'''''''''''''''''''''''''''''''''''''''">
              <a:rPr kumimoji="0" lang="en-US" altLang="en-US" sz="1000" b="0" i="0" u="none" strike="noStrike" kern="1200" cap="none" spc="0" normalizeH="0" baseline="0" noProof="0" smtClean="0">
                <a:ln>
                  <a:noFill/>
                </a:ln>
                <a:solidFill>
                  <a:srgbClr val="FFFFFF"/>
                </a:solidFill>
                <a:effectLst/>
                <a:uLnTx/>
                <a:uFillTx/>
                <a:latin typeface="Arial" panose="020B0604020202020204" pitchFamily="34" charset="0"/>
                <a:ea typeface="+mn-ea"/>
                <a:cs typeface="+mn-cs"/>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45</a:t>
            </a:fld>
            <a:endParaRPr kumimoji="0" lang="en-US" sz="1000" b="0" i="0" u="none" strike="noStrike" kern="1200" cap="none" spc="0" normalizeH="0" baseline="0" noProof="0">
              <a:ln>
                <a:noFill/>
              </a:ln>
              <a:solidFill>
                <a:srgbClr val="FFFFFF"/>
              </a:solidFill>
              <a:effectLst/>
              <a:uLnTx/>
              <a:uFillTx/>
              <a:latin typeface="Arial" panose="020B0604020202020204" pitchFamily="34" charset="0"/>
              <a:ea typeface="+mn-ea"/>
              <a:cs typeface="+mn-cs"/>
              <a:sym typeface="Arial" panose="020B0604020202020204" pitchFamily="34" charset="0"/>
            </a:endParaRPr>
          </a:p>
        </p:txBody>
      </p:sp>
      <p:sp>
        <p:nvSpPr>
          <p:cNvPr id="145" name="Text Placeholder 2">
            <a:extLst>
              <a:ext uri="{FF2B5EF4-FFF2-40B4-BE49-F238E27FC236}">
                <a16:creationId xmlns:a16="http://schemas.microsoft.com/office/drawing/2014/main" id="{9D5E4A04-8B06-E13A-E36A-BE7789EF9A9A}"/>
              </a:ext>
            </a:extLst>
          </p:cNvPr>
          <p:cNvSpPr txBox="1">
            <a:spLocks/>
          </p:cNvSpPr>
          <p:nvPr>
            <p:custDataLst>
              <p:tags r:id="rId71"/>
            </p:custDataLst>
          </p:nvPr>
        </p:nvSpPr>
        <p:spPr bwMode="gray">
          <a:xfrm>
            <a:off x="2276475" y="3322638"/>
            <a:ext cx="174625" cy="136525"/>
          </a:xfrm>
          <a:prstGeom prst="rect">
            <a:avLst/>
          </a:prstGeom>
          <a:solidFill>
            <a:srgbClr val="359BDB"/>
          </a:solidFill>
          <a:ln>
            <a:noFill/>
          </a:ln>
          <a:effec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6D08F330-18F5-478E-BA7D-D28B1BB095F3}" type="datetime'''''''''''3''''''''''''''''''''''''''''3'''''''">
              <a:rPr kumimoji="0" lang="en-US" altLang="en-US" sz="1000" b="0" i="0" u="none" strike="noStrike" kern="1200" cap="none" spc="0" normalizeH="0" baseline="0" noProof="0" smtClean="0">
                <a:ln>
                  <a:noFill/>
                </a:ln>
                <a:solidFill>
                  <a:srgbClr val="FFFFFF"/>
                </a:solidFill>
                <a:effectLst/>
                <a:uLnTx/>
                <a:uFillTx/>
                <a:latin typeface="Arial" panose="020B0604020202020204" pitchFamily="34" charset="0"/>
                <a:ea typeface="+mn-ea"/>
                <a:cs typeface="+mn-cs"/>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33</a:t>
            </a:fld>
            <a:endParaRPr kumimoji="0" lang="en-US" sz="1000" b="0" i="0" u="none" strike="noStrike" kern="1200" cap="none" spc="0" normalizeH="0" baseline="0" noProof="0">
              <a:ln>
                <a:noFill/>
              </a:ln>
              <a:solidFill>
                <a:srgbClr val="FFFFFF"/>
              </a:solidFill>
              <a:effectLst/>
              <a:uLnTx/>
              <a:uFillTx/>
              <a:latin typeface="Arial" panose="020B0604020202020204" pitchFamily="34" charset="0"/>
              <a:ea typeface="+mn-ea"/>
              <a:cs typeface="+mn-cs"/>
              <a:sym typeface="Arial" panose="020B0604020202020204" pitchFamily="34" charset="0"/>
            </a:endParaRPr>
          </a:p>
        </p:txBody>
      </p:sp>
      <p:sp>
        <p:nvSpPr>
          <p:cNvPr id="22" name="Text Placeholder 2">
            <a:extLst>
              <a:ext uri="{FF2B5EF4-FFF2-40B4-BE49-F238E27FC236}">
                <a16:creationId xmlns:a16="http://schemas.microsoft.com/office/drawing/2014/main" id="{E1947CFC-1ABC-03AE-A278-E2F2B3F167A5}"/>
              </a:ext>
            </a:extLst>
          </p:cNvPr>
          <p:cNvSpPr txBox="1">
            <a:spLocks/>
          </p:cNvSpPr>
          <p:nvPr>
            <p:custDataLst>
              <p:tags r:id="rId72"/>
            </p:custDataLst>
          </p:nvPr>
        </p:nvSpPr>
        <p:spPr bwMode="auto">
          <a:xfrm>
            <a:off x="476250" y="3322638"/>
            <a:ext cx="328613"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43132C25-FB13-462D-B7EC-55574A75795E}" type="datetime'S''''o''''''''''''''''''''''''''''uth'''">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t>South</a:t>
            </a:fld>
            <a:endPar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46" name="Text Placeholder 2">
            <a:extLst>
              <a:ext uri="{FF2B5EF4-FFF2-40B4-BE49-F238E27FC236}">
                <a16:creationId xmlns:a16="http://schemas.microsoft.com/office/drawing/2014/main" id="{3DE37BAD-BC0D-4CD9-BD84-1D78C55EDBF1}"/>
              </a:ext>
            </a:extLst>
          </p:cNvPr>
          <p:cNvSpPr txBox="1">
            <a:spLocks/>
          </p:cNvSpPr>
          <p:nvPr>
            <p:custDataLst>
              <p:tags r:id="rId73"/>
            </p:custDataLst>
          </p:nvPr>
        </p:nvSpPr>
        <p:spPr bwMode="gray">
          <a:xfrm>
            <a:off x="7659688" y="3440113"/>
            <a:ext cx="104775" cy="136525"/>
          </a:xfrm>
          <a:prstGeom prst="rect">
            <a:avLst/>
          </a:prstGeom>
          <a:solidFill>
            <a:srgbClr val="D1227D"/>
          </a:solidFill>
          <a:ln>
            <a:noFill/>
          </a:ln>
          <a:effec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91782F35-D8EF-4023-B4DB-C1110841F474}" type="datetime'''7'">
              <a:rPr kumimoji="0" lang="en-US" altLang="en-US" sz="1000" b="0" i="0" u="none" strike="noStrike" kern="1200" cap="none" spc="0" normalizeH="0" baseline="0" noProof="0" smtClean="0">
                <a:ln>
                  <a:noFill/>
                </a:ln>
                <a:solidFill>
                  <a:srgbClr val="FFFFFF"/>
                </a:solidFill>
                <a:effectLst/>
                <a:uLnTx/>
                <a:uFillTx/>
                <a:latin typeface="Arial" panose="020B0604020202020204" pitchFamily="34" charset="0"/>
                <a:ea typeface="+mn-ea"/>
                <a:cs typeface="+mn-cs"/>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7</a:t>
            </a:fld>
            <a:endParaRPr kumimoji="0" lang="en-US" sz="1000" b="0" i="0" u="none" strike="noStrike" kern="1200" cap="none" spc="0" normalizeH="0" baseline="0" noProof="0">
              <a:ln>
                <a:noFill/>
              </a:ln>
              <a:solidFill>
                <a:srgbClr val="FFFFFF"/>
              </a:solidFill>
              <a:effectLst/>
              <a:uLnTx/>
              <a:uFillTx/>
              <a:latin typeface="Arial" panose="020B0604020202020204" pitchFamily="34" charset="0"/>
              <a:ea typeface="+mn-ea"/>
              <a:cs typeface="+mn-cs"/>
              <a:sym typeface="Arial" panose="020B0604020202020204" pitchFamily="34" charset="0"/>
            </a:endParaRPr>
          </a:p>
        </p:txBody>
      </p:sp>
      <p:sp>
        <p:nvSpPr>
          <p:cNvPr id="147" name="Text Placeholder 2">
            <a:extLst>
              <a:ext uri="{FF2B5EF4-FFF2-40B4-BE49-F238E27FC236}">
                <a16:creationId xmlns:a16="http://schemas.microsoft.com/office/drawing/2014/main" id="{4B0CC280-4CB1-FD0B-9808-5B5FED05BA7B}"/>
              </a:ext>
            </a:extLst>
          </p:cNvPr>
          <p:cNvSpPr txBox="1">
            <a:spLocks/>
          </p:cNvSpPr>
          <p:nvPr>
            <p:custDataLst>
              <p:tags r:id="rId74"/>
            </p:custDataLst>
          </p:nvPr>
        </p:nvSpPr>
        <p:spPr bwMode="gray">
          <a:xfrm>
            <a:off x="6789738" y="3440113"/>
            <a:ext cx="174625" cy="136525"/>
          </a:xfrm>
          <a:prstGeom prst="rect">
            <a:avLst/>
          </a:prstGeom>
          <a:solidFill>
            <a:srgbClr val="FF9300"/>
          </a:solidFill>
          <a:ln>
            <a:noFill/>
          </a:ln>
          <a:effec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EAD720A5-0014-4F51-9165-6FE54DE20C2D}" type="datetime'''''''''''''''''''''''''''1''''''''''''''''''''''''''8'''''">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18</a:t>
            </a:fld>
            <a:endPar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sym typeface="Arial" panose="020B0604020202020204" pitchFamily="34" charset="0"/>
            </a:endParaRPr>
          </a:p>
        </p:txBody>
      </p:sp>
      <p:sp>
        <p:nvSpPr>
          <p:cNvPr id="148" name="Text Placeholder 2">
            <a:extLst>
              <a:ext uri="{FF2B5EF4-FFF2-40B4-BE49-F238E27FC236}">
                <a16:creationId xmlns:a16="http://schemas.microsoft.com/office/drawing/2014/main" id="{84E3EBCB-6F98-0A9F-CD44-23E22E68E117}"/>
              </a:ext>
            </a:extLst>
          </p:cNvPr>
          <p:cNvSpPr txBox="1">
            <a:spLocks/>
          </p:cNvSpPr>
          <p:nvPr>
            <p:custDataLst>
              <p:tags r:id="rId75"/>
            </p:custDataLst>
          </p:nvPr>
        </p:nvSpPr>
        <p:spPr bwMode="gray">
          <a:xfrm>
            <a:off x="4749800" y="3440113"/>
            <a:ext cx="174625" cy="136525"/>
          </a:xfrm>
          <a:prstGeom prst="rect">
            <a:avLst/>
          </a:prstGeom>
          <a:solidFill>
            <a:srgbClr val="007770"/>
          </a:solidFill>
          <a:ln>
            <a:noFill/>
          </a:ln>
          <a:effec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A1A43493-7915-4A0F-8834-FA5723D53451}" type="datetime'''''''''''''''''''''''4''''''''''''''3'''''''''''''''''''''''">
              <a:rPr kumimoji="0" lang="en-US" altLang="en-US" sz="1000" b="0" i="0" u="none" strike="noStrike" kern="1200" cap="none" spc="0" normalizeH="0" baseline="0" noProof="0" smtClean="0">
                <a:ln>
                  <a:noFill/>
                </a:ln>
                <a:solidFill>
                  <a:srgbClr val="FFFFFF"/>
                </a:solidFill>
                <a:effectLst/>
                <a:uLnTx/>
                <a:uFillTx/>
                <a:latin typeface="Arial" panose="020B0604020202020204" pitchFamily="34" charset="0"/>
                <a:ea typeface="+mn-ea"/>
                <a:cs typeface="+mn-cs"/>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43</a:t>
            </a:fld>
            <a:endParaRPr kumimoji="0" lang="en-US" sz="1000" b="0" i="0" u="none" strike="noStrike" kern="1200" cap="none" spc="0" normalizeH="0" baseline="0" noProof="0">
              <a:ln>
                <a:noFill/>
              </a:ln>
              <a:solidFill>
                <a:srgbClr val="FFFFFF"/>
              </a:solidFill>
              <a:effectLst/>
              <a:uLnTx/>
              <a:uFillTx/>
              <a:latin typeface="Arial" panose="020B0604020202020204" pitchFamily="34" charset="0"/>
              <a:ea typeface="+mn-ea"/>
              <a:cs typeface="+mn-cs"/>
              <a:sym typeface="Arial" panose="020B0604020202020204" pitchFamily="34" charset="0"/>
            </a:endParaRPr>
          </a:p>
        </p:txBody>
      </p:sp>
      <p:sp>
        <p:nvSpPr>
          <p:cNvPr id="149" name="Text Placeholder 2">
            <a:extLst>
              <a:ext uri="{FF2B5EF4-FFF2-40B4-BE49-F238E27FC236}">
                <a16:creationId xmlns:a16="http://schemas.microsoft.com/office/drawing/2014/main" id="{0990C025-E21C-8A84-DFF3-1F509D8610B6}"/>
              </a:ext>
            </a:extLst>
          </p:cNvPr>
          <p:cNvSpPr txBox="1">
            <a:spLocks/>
          </p:cNvSpPr>
          <p:nvPr>
            <p:custDataLst>
              <p:tags r:id="rId76"/>
            </p:custDataLst>
          </p:nvPr>
        </p:nvSpPr>
        <p:spPr bwMode="gray">
          <a:xfrm>
            <a:off x="2243138" y="3440113"/>
            <a:ext cx="174625" cy="136525"/>
          </a:xfrm>
          <a:prstGeom prst="rect">
            <a:avLst/>
          </a:prstGeom>
          <a:solidFill>
            <a:srgbClr val="359BDB"/>
          </a:solidFill>
          <a:ln>
            <a:noFill/>
          </a:ln>
          <a:effec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70CD2DB9-E84D-45D2-92A1-3B613D871A9C}" type="datetime'''''''''''''''''''''''''''''''''''''''''''''3''''2'''">
              <a:rPr kumimoji="0" lang="en-US" altLang="en-US" sz="1000" b="0" i="0" u="none" strike="noStrike" kern="1200" cap="none" spc="0" normalizeH="0" baseline="0" noProof="0" smtClean="0">
                <a:ln>
                  <a:noFill/>
                </a:ln>
                <a:solidFill>
                  <a:srgbClr val="FFFFFF"/>
                </a:solidFill>
                <a:effectLst/>
                <a:uLnTx/>
                <a:uFillTx/>
                <a:latin typeface="Arial" panose="020B0604020202020204" pitchFamily="34" charset="0"/>
                <a:ea typeface="+mn-ea"/>
                <a:cs typeface="+mn-cs"/>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32</a:t>
            </a:fld>
            <a:endParaRPr kumimoji="0" lang="en-US" sz="1000" b="0" i="0" u="none" strike="noStrike" kern="1200" cap="none" spc="0" normalizeH="0" baseline="0" noProof="0">
              <a:ln>
                <a:noFill/>
              </a:ln>
              <a:solidFill>
                <a:srgbClr val="FFFFFF"/>
              </a:solidFill>
              <a:effectLst/>
              <a:uLnTx/>
              <a:uFillTx/>
              <a:latin typeface="Arial" panose="020B0604020202020204" pitchFamily="34" charset="0"/>
              <a:ea typeface="+mn-ea"/>
              <a:cs typeface="+mn-cs"/>
              <a:sym typeface="Arial" panose="020B0604020202020204" pitchFamily="34" charset="0"/>
            </a:endParaRPr>
          </a:p>
        </p:txBody>
      </p:sp>
      <p:sp>
        <p:nvSpPr>
          <p:cNvPr id="23" name="Text Placeholder 2">
            <a:extLst>
              <a:ext uri="{FF2B5EF4-FFF2-40B4-BE49-F238E27FC236}">
                <a16:creationId xmlns:a16="http://schemas.microsoft.com/office/drawing/2014/main" id="{60B0A8DD-1176-87F7-3C83-92F76860839E}"/>
              </a:ext>
            </a:extLst>
          </p:cNvPr>
          <p:cNvSpPr txBox="1">
            <a:spLocks/>
          </p:cNvSpPr>
          <p:nvPr>
            <p:custDataLst>
              <p:tags r:id="rId77"/>
            </p:custDataLst>
          </p:nvPr>
        </p:nvSpPr>
        <p:spPr bwMode="auto">
          <a:xfrm>
            <a:off x="476250" y="3440113"/>
            <a:ext cx="2889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017B1672-7B8F-4E21-9F96-FD71BE6581BF}" type="datetime'''''''''W''''''''''''''''''''e''''''''''''''s''''''t'''''''">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t>West</a:t>
            </a:fld>
            <a:endPar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22" name="Text Placeholder 2">
            <a:extLst>
              <a:ext uri="{FF2B5EF4-FFF2-40B4-BE49-F238E27FC236}">
                <a16:creationId xmlns:a16="http://schemas.microsoft.com/office/drawing/2014/main" id="{1B00097F-AB0C-70C2-CF47-1AD8C17A7988}"/>
              </a:ext>
            </a:extLst>
          </p:cNvPr>
          <p:cNvSpPr txBox="1">
            <a:spLocks/>
          </p:cNvSpPr>
          <p:nvPr>
            <p:custDataLst>
              <p:tags r:id="rId78"/>
            </p:custDataLst>
          </p:nvPr>
        </p:nvSpPr>
        <p:spPr bwMode="gray">
          <a:xfrm>
            <a:off x="7827963" y="2735263"/>
            <a:ext cx="104775" cy="136525"/>
          </a:xfrm>
          <a:prstGeom prst="rect">
            <a:avLst/>
          </a:prstGeom>
          <a:solidFill>
            <a:srgbClr val="D1227D"/>
          </a:solidFill>
          <a:ln>
            <a:noFill/>
          </a:ln>
          <a:effectLst/>
        </p:spPr>
        <p:txBody>
          <a:bodyPr vert="horz" wrap="none" lIns="17463" tIns="0" rIns="17463"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46398DA5-6A96-4F0F-83E8-A1D5BFE4751A}" type="datetime'4'''''''''''''''''''''''''''''''''">
              <a:rPr kumimoji="0" lang="en-US" altLang="en-US" sz="1000" b="0" i="0" u="none" strike="noStrike" kern="1200" cap="none" spc="0" normalizeH="0" baseline="0" noProof="0" smtClean="0">
                <a:ln>
                  <a:noFill/>
                </a:ln>
                <a:solidFill>
                  <a:srgbClr val="FFFFFF"/>
                </a:solidFill>
                <a:effectLst/>
                <a:uLnTx/>
                <a:uFillTx/>
                <a:latin typeface="Arial" panose="020B0604020202020204" pitchFamily="34" charset="0"/>
                <a:ea typeface="+mn-ea"/>
                <a:cs typeface="+mn-cs"/>
                <a:sym typeface="Arial" panose="020B0604020202020204" pitchFamily="34" charset="0"/>
              </a:rPr>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t>4</a:t>
            </a:fld>
            <a:endParaRPr kumimoji="0" lang="en-US" sz="1000" b="0" i="0" u="none" strike="noStrike" kern="1200" cap="none" spc="0" normalizeH="0" baseline="0" noProof="0">
              <a:ln>
                <a:noFill/>
              </a:ln>
              <a:solidFill>
                <a:srgbClr val="FFFFFF"/>
              </a:solidFill>
              <a:effectLst/>
              <a:uLnTx/>
              <a:uFillTx/>
              <a:latin typeface="Arial" panose="020B0604020202020204" pitchFamily="34" charset="0"/>
              <a:ea typeface="+mn-ea"/>
              <a:cs typeface="+mn-cs"/>
              <a:sym typeface="Arial" panose="020B0604020202020204" pitchFamily="34" charset="0"/>
            </a:endParaRPr>
          </a:p>
        </p:txBody>
      </p:sp>
      <p:sp>
        <p:nvSpPr>
          <p:cNvPr id="152" name="TextBox 151">
            <a:extLst>
              <a:ext uri="{FF2B5EF4-FFF2-40B4-BE49-F238E27FC236}">
                <a16:creationId xmlns:a16="http://schemas.microsoft.com/office/drawing/2014/main" id="{664E3C33-E784-465A-B4FB-80843E628C26}"/>
              </a:ext>
            </a:extLst>
          </p:cNvPr>
          <p:cNvSpPr txBox="1"/>
          <p:nvPr/>
        </p:nvSpPr>
        <p:spPr bwMode="gray">
          <a:xfrm>
            <a:off x="438945" y="1557818"/>
            <a:ext cx="5907087" cy="288147"/>
          </a:xfrm>
          <a:prstGeom prst="rect">
            <a:avLst/>
          </a:prstGeom>
          <a:noFill/>
        </p:spPr>
        <p:txBody>
          <a:bodyPr wrap="square" lIns="36000" tIns="36000" rIns="36000" bIns="3600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U.S. sentiment toward using nuclear </a:t>
            </a:r>
            <a:r>
              <a:rPr lang="en-US" sz="1400" b="1">
                <a:solidFill>
                  <a:srgbClr val="000000"/>
                </a:solidFill>
                <a:latin typeface="Arial" panose="020B0604020202020204" pitchFamily="34" charset="0"/>
                <a:cs typeface="Arial" panose="020B0604020202020204" pitchFamily="34" charset="0"/>
              </a:rPr>
              <a:t>in</a:t>
            </a:r>
            <a:r>
              <a:rPr kumimoji="0" lang="en-US" sz="1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energy mix by demographic</a:t>
            </a: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cxnSp>
        <p:nvCxnSpPr>
          <p:cNvPr id="153" name="btfpColumnHeaderBoxLine912903">
            <a:extLst>
              <a:ext uri="{FF2B5EF4-FFF2-40B4-BE49-F238E27FC236}">
                <a16:creationId xmlns:a16="http://schemas.microsoft.com/office/drawing/2014/main" id="{C2C438F5-B851-FF79-24E6-F0B6B7BB77AE}"/>
              </a:ext>
            </a:extLst>
          </p:cNvPr>
          <p:cNvCxnSpPr>
            <a:cxnSpLocks/>
          </p:cNvCxnSpPr>
          <p:nvPr/>
        </p:nvCxnSpPr>
        <p:spPr bwMode="gray">
          <a:xfrm>
            <a:off x="438944" y="1858129"/>
            <a:ext cx="5451476"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42" name="Rectangle 41">
            <a:extLst>
              <a:ext uri="{FF2B5EF4-FFF2-40B4-BE49-F238E27FC236}">
                <a16:creationId xmlns:a16="http://schemas.microsoft.com/office/drawing/2014/main" id="{9465C36E-19CA-C425-0A9B-385D6025EE1F}"/>
              </a:ext>
            </a:extLst>
          </p:cNvPr>
          <p:cNvSpPr/>
          <p:nvPr>
            <p:custDataLst>
              <p:tags r:id="rId79"/>
            </p:custDataLst>
          </p:nvPr>
        </p:nvSpPr>
        <p:spPr bwMode="auto">
          <a:xfrm>
            <a:off x="2141538" y="3641725"/>
            <a:ext cx="179388" cy="133350"/>
          </a:xfrm>
          <a:prstGeom prst="rect">
            <a:avLst/>
          </a:prstGeom>
          <a:solidFill>
            <a:srgbClr val="359BDB"/>
          </a:solidFill>
          <a:ln w="19050" cap="flat" cmpd="sng" algn="ctr">
            <a:noFill/>
            <a:prstDash val="solid"/>
            <a:miter lim="800000"/>
            <a:headEnd type="none" w="med" len="med"/>
            <a:tailEnd type="none" w="med" len="med"/>
          </a:ln>
          <a:effectLst/>
          <a:extLst>
            <a:ext uri="{91240B29-F687-4F45-9708-019B960494DF}">
              <a14:hiddenLine xmlns:a14="http://schemas.microsoft.com/office/drawing/2010/main" w="19050" cap="flat" cmpd="sng" algn="ctr">
                <a:solidFill>
                  <a:schemeClr val="accent1">
                    <a:shade val="15000"/>
                  </a:schemeClr>
                </a:solidFill>
                <a:prstDash val="solid"/>
                <a:miter lim="800000"/>
                <a:headEnd type="none" w="med" len="med"/>
                <a:tailEnd type="none" w="med" len="med"/>
              </a14:hiddenLine>
            </a:ext>
          </a:ex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44" name="Rectangle 43">
            <a:extLst>
              <a:ext uri="{FF2B5EF4-FFF2-40B4-BE49-F238E27FC236}">
                <a16:creationId xmlns:a16="http://schemas.microsoft.com/office/drawing/2014/main" id="{532D1B8C-5A46-77BB-7867-F59CE77839E8}"/>
              </a:ext>
            </a:extLst>
          </p:cNvPr>
          <p:cNvSpPr/>
          <p:nvPr>
            <p:custDataLst>
              <p:tags r:id="rId80"/>
            </p:custDataLst>
          </p:nvPr>
        </p:nvSpPr>
        <p:spPr bwMode="auto">
          <a:xfrm>
            <a:off x="4497388" y="3641725"/>
            <a:ext cx="179388" cy="133350"/>
          </a:xfrm>
          <a:prstGeom prst="rect">
            <a:avLst/>
          </a:prstGeom>
          <a:solidFill>
            <a:srgbClr val="FF9300"/>
          </a:solidFill>
          <a:ln w="19050" cap="flat" cmpd="sng" algn="ctr">
            <a:noFill/>
            <a:prstDash val="solid"/>
            <a:miter lim="800000"/>
            <a:headEnd type="none" w="med" len="med"/>
            <a:tailEnd type="none" w="med" len="med"/>
          </a:ln>
          <a:effectLst/>
          <a:extLst>
            <a:ext uri="{91240B29-F687-4F45-9708-019B960494DF}">
              <a14:hiddenLine xmlns:a14="http://schemas.microsoft.com/office/drawing/2010/main" w="19050" cap="flat" cmpd="sng" algn="ctr">
                <a:solidFill>
                  <a:schemeClr val="accent1">
                    <a:shade val="15000"/>
                  </a:schemeClr>
                </a:solidFill>
                <a:prstDash val="solid"/>
                <a:miter lim="800000"/>
                <a:headEnd type="none" w="med" len="med"/>
                <a:tailEnd type="none" w="med" len="med"/>
              </a14:hiddenLine>
            </a:ext>
          </a:ex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43" name="Rectangle 42">
            <a:extLst>
              <a:ext uri="{FF2B5EF4-FFF2-40B4-BE49-F238E27FC236}">
                <a16:creationId xmlns:a16="http://schemas.microsoft.com/office/drawing/2014/main" id="{7C214453-FBEC-B0BD-1A47-08611069294E}"/>
              </a:ext>
            </a:extLst>
          </p:cNvPr>
          <p:cNvSpPr/>
          <p:nvPr>
            <p:custDataLst>
              <p:tags r:id="rId81"/>
            </p:custDataLst>
          </p:nvPr>
        </p:nvSpPr>
        <p:spPr bwMode="auto">
          <a:xfrm>
            <a:off x="3252788" y="3641725"/>
            <a:ext cx="179388" cy="133350"/>
          </a:xfrm>
          <a:prstGeom prst="rect">
            <a:avLst/>
          </a:prstGeom>
          <a:solidFill>
            <a:srgbClr val="007770"/>
          </a:solidFill>
          <a:ln w="19050" cap="flat" cmpd="sng" algn="ctr">
            <a:noFill/>
            <a:prstDash val="solid"/>
            <a:miter lim="800000"/>
            <a:headEnd type="none" w="med" len="med"/>
            <a:tailEnd type="none" w="med" len="med"/>
          </a:ln>
          <a:effectLst/>
          <a:extLst>
            <a:ext uri="{91240B29-F687-4F45-9708-019B960494DF}">
              <a14:hiddenLine xmlns:a14="http://schemas.microsoft.com/office/drawing/2010/main" w="19050" cap="flat" cmpd="sng" algn="ctr">
                <a:solidFill>
                  <a:schemeClr val="accent1">
                    <a:shade val="15000"/>
                  </a:schemeClr>
                </a:solidFill>
                <a:prstDash val="solid"/>
                <a:miter lim="800000"/>
                <a:headEnd type="none" w="med" len="med"/>
                <a:tailEnd type="none" w="med" len="med"/>
              </a14:hiddenLine>
            </a:ext>
          </a:ex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45" name="Rectangle 44">
            <a:extLst>
              <a:ext uri="{FF2B5EF4-FFF2-40B4-BE49-F238E27FC236}">
                <a16:creationId xmlns:a16="http://schemas.microsoft.com/office/drawing/2014/main" id="{F55CA574-FFFB-0EAF-8CE0-0E8238990A98}"/>
              </a:ext>
            </a:extLst>
          </p:cNvPr>
          <p:cNvSpPr/>
          <p:nvPr>
            <p:custDataLst>
              <p:tags r:id="rId82"/>
            </p:custDataLst>
          </p:nvPr>
        </p:nvSpPr>
        <p:spPr bwMode="auto">
          <a:xfrm>
            <a:off x="5873750" y="3641725"/>
            <a:ext cx="179388" cy="133350"/>
          </a:xfrm>
          <a:prstGeom prst="rect">
            <a:avLst/>
          </a:prstGeom>
          <a:solidFill>
            <a:srgbClr val="D1227D"/>
          </a:solidFill>
          <a:ln w="19050" cap="flat" cmpd="sng" algn="ctr">
            <a:noFill/>
            <a:prstDash val="solid"/>
            <a:miter lim="800000"/>
            <a:headEnd type="none" w="med" len="med"/>
            <a:tailEnd type="none" w="med" len="med"/>
          </a:ln>
          <a:effectLst/>
          <a:extLst>
            <a:ext uri="{91240B29-F687-4F45-9708-019B960494DF}">
              <a14:hiddenLine xmlns:a14="http://schemas.microsoft.com/office/drawing/2010/main" w="19050" cap="flat" cmpd="sng" algn="ctr">
                <a:solidFill>
                  <a:schemeClr val="accent1">
                    <a:shade val="15000"/>
                  </a:schemeClr>
                </a:solidFill>
                <a:prstDash val="solid"/>
                <a:miter lim="800000"/>
                <a:headEnd type="none" w="med" len="med"/>
                <a:tailEnd type="none" w="med" len="med"/>
              </a14:hiddenLine>
            </a:ext>
          </a:ex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40" name="Text Placeholder 2">
            <a:extLst>
              <a:ext uri="{FF2B5EF4-FFF2-40B4-BE49-F238E27FC236}">
                <a16:creationId xmlns:a16="http://schemas.microsoft.com/office/drawing/2014/main" id="{3D1ED878-BB74-DCCF-4C5B-120597FE59AB}"/>
              </a:ext>
            </a:extLst>
          </p:cNvPr>
          <p:cNvSpPr txBox="1">
            <a:spLocks/>
          </p:cNvSpPr>
          <p:nvPr>
            <p:custDataLst>
              <p:tags r:id="rId83"/>
            </p:custDataLst>
          </p:nvPr>
        </p:nvSpPr>
        <p:spPr bwMode="auto">
          <a:xfrm>
            <a:off x="6103938" y="3649663"/>
            <a:ext cx="9112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6F6C3BEE-5CEE-48D8-B344-9FF4C0BA6B50}" type="datetime'''''St''''r''''''ong''''''l''y ''''op''''''p''os''''''''e'''">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t>Strongly oppose</a:t>
            </a:fld>
            <a:endPar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35" name="Text Placeholder 2">
            <a:extLst>
              <a:ext uri="{FF2B5EF4-FFF2-40B4-BE49-F238E27FC236}">
                <a16:creationId xmlns:a16="http://schemas.microsoft.com/office/drawing/2014/main" id="{999CC35D-CE3C-AD4C-D198-EFC16343C172}"/>
              </a:ext>
            </a:extLst>
          </p:cNvPr>
          <p:cNvSpPr txBox="1">
            <a:spLocks/>
          </p:cNvSpPr>
          <p:nvPr>
            <p:custDataLst>
              <p:tags r:id="rId84"/>
            </p:custDataLst>
          </p:nvPr>
        </p:nvSpPr>
        <p:spPr bwMode="auto">
          <a:xfrm>
            <a:off x="4727575" y="3649663"/>
            <a:ext cx="104457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D38C51A5-C4A8-4EAD-B139-B2FB17DA60D8}" type="datetime'So''m''''ew''''h''a''t'''''' ''o''pp''o''''''s''''e'">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t>Somewhat oppose</a:t>
            </a:fld>
            <a:endPar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34" name="Text Placeholder 2">
            <a:extLst>
              <a:ext uri="{FF2B5EF4-FFF2-40B4-BE49-F238E27FC236}">
                <a16:creationId xmlns:a16="http://schemas.microsoft.com/office/drawing/2014/main" id="{61E2B526-48FC-94E7-9517-EF2225E8DD7A}"/>
              </a:ext>
            </a:extLst>
          </p:cNvPr>
          <p:cNvSpPr txBox="1">
            <a:spLocks/>
          </p:cNvSpPr>
          <p:nvPr>
            <p:custDataLst>
              <p:tags r:id="rId85"/>
            </p:custDataLst>
          </p:nvPr>
        </p:nvSpPr>
        <p:spPr bwMode="auto">
          <a:xfrm>
            <a:off x="2371725" y="3649663"/>
            <a:ext cx="779463"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AB6A3166-8BD3-4C1E-B8B9-A466D25E06BE}" type="datetime'''''S''''''''''t''''''ron''gly'''''''''''' ''''fa''v''o''r'''">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t>Strongly favor</a:t>
            </a:fld>
            <a:endPar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32" name="Text Placeholder 2">
            <a:extLst>
              <a:ext uri="{FF2B5EF4-FFF2-40B4-BE49-F238E27FC236}">
                <a16:creationId xmlns:a16="http://schemas.microsoft.com/office/drawing/2014/main" id="{8CC7550B-0DE7-C13A-30CD-A43EFF2EDD2E}"/>
              </a:ext>
            </a:extLst>
          </p:cNvPr>
          <p:cNvSpPr txBox="1">
            <a:spLocks/>
          </p:cNvSpPr>
          <p:nvPr>
            <p:custDataLst>
              <p:tags r:id="rId86"/>
            </p:custDataLst>
          </p:nvPr>
        </p:nvSpPr>
        <p:spPr bwMode="auto">
          <a:xfrm>
            <a:off x="3482975" y="3649663"/>
            <a:ext cx="912813"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5F601F1B-87C8-4DDF-80E2-0A15BA18EECE}" type="datetime'S''o''''me''''''''w''''''''h''a''''''''''t ''''fav''or'''''">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t>Somewhat favor</a:t>
            </a:fld>
            <a:endPar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9" name="TextBox 8">
            <a:extLst>
              <a:ext uri="{FF2B5EF4-FFF2-40B4-BE49-F238E27FC236}">
                <a16:creationId xmlns:a16="http://schemas.microsoft.com/office/drawing/2014/main" id="{A882A8F5-82DE-4AE1-B0E8-7943B0C56BCA}"/>
              </a:ext>
            </a:extLst>
          </p:cNvPr>
          <p:cNvSpPr txBox="1"/>
          <p:nvPr/>
        </p:nvSpPr>
        <p:spPr bwMode="gray">
          <a:xfrm>
            <a:off x="1597" y="0"/>
            <a:ext cx="2926080" cy="382208"/>
          </a:xfrm>
          <a:prstGeom prst="rect">
            <a:avLst/>
          </a:prstGeom>
          <a:solidFill>
            <a:schemeClr val="bg2">
              <a:lumMod val="75000"/>
            </a:schemeClr>
          </a:solidFill>
          <a:ln w="6350">
            <a:noFill/>
            <a:prstDash val="solid"/>
          </a:ln>
        </p:spPr>
        <p:txBody>
          <a:bodyPr wrap="square" lIns="91440" tIns="91440" rIns="91440" bIns="91440" rtlCol="0" anchor="ctr">
            <a:noAutofit/>
          </a:bodyPr>
          <a:lstStyle/>
          <a:p>
            <a:pPr marL="0" indent="0" algn="ctr">
              <a:spcAft>
                <a:spcPts val="600"/>
              </a:spcAft>
              <a:buNone/>
            </a:pPr>
            <a:r>
              <a:rPr lang="en-US" sz="1200" b="1">
                <a:solidFill>
                  <a:schemeClr val="bg1"/>
                </a:solidFill>
              </a:rPr>
              <a:t>Appendix: Deployment</a:t>
            </a:r>
          </a:p>
        </p:txBody>
      </p:sp>
    </p:spTree>
    <p:extLst>
      <p:ext uri="{BB962C8B-B14F-4D97-AF65-F5344CB8AC3E}">
        <p14:creationId xmlns:p14="http://schemas.microsoft.com/office/powerpoint/2010/main" val="411262488"/>
      </p:ext>
    </p:extLst>
  </p:cSld>
  <p:clrMapOvr>
    <a:masterClrMapping/>
  </p:clrMapOvr>
  <p:extLst>
    <p:ext uri="{6950BFC3-D8DA-4A85-94F7-54DA5524770B}">
      <p188:commentRel xmlns:p188="http://schemas.microsoft.com/office/powerpoint/2018/8/main" r:id="rId89"/>
    </p:ext>
  </p:extLs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114D494-373C-52AE-7F4E-6E38ED485A1C}"/>
            </a:ext>
          </a:extLst>
        </p:cNvPr>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A8563A7F-F944-FB27-1AEB-12166FAB1950}"/>
              </a:ext>
            </a:extLst>
          </p:cNvPr>
          <p:cNvGraphicFramePr>
            <a:graphicFrameLocks noChangeAspect="1"/>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5" imgW="7772400" imgH="10058400" progId="TCLayout.ActiveDocument.1">
                  <p:embed/>
                </p:oleObj>
              </mc:Choice>
              <mc:Fallback>
                <p:oleObj name="think-cell Slide" r:id="rId5" imgW="7772400" imgH="10058400" progId="TCLayout.ActiveDocument.1">
                  <p:embed/>
                  <p:pic>
                    <p:nvPicPr>
                      <p:cNvPr id="4" name="think-cell data - do not delete" hidden="1">
                        <a:extLst>
                          <a:ext uri="{FF2B5EF4-FFF2-40B4-BE49-F238E27FC236}">
                            <a16:creationId xmlns:a16="http://schemas.microsoft.com/office/drawing/2014/main" id="{A8563A7F-F944-FB27-1AEB-12166FAB1950}"/>
                          </a:ext>
                        </a:extLst>
                      </p:cNvPr>
                      <p:cNvPicPr/>
                      <p:nvPr/>
                    </p:nvPicPr>
                    <p:blipFill>
                      <a:blip r:embed="rId6"/>
                      <a:stretch>
                        <a:fillRect/>
                      </a:stretch>
                    </p:blipFill>
                    <p:spPr>
                      <a:xfrm>
                        <a:off x="1588" y="1588"/>
                        <a:ext cx="1227" cy="1588"/>
                      </a:xfrm>
                      <a:prstGeom prst="rect">
                        <a:avLst/>
                      </a:prstGeom>
                    </p:spPr>
                  </p:pic>
                </p:oleObj>
              </mc:Fallback>
            </mc:AlternateContent>
          </a:graphicData>
        </a:graphic>
      </p:graphicFrame>
      <p:sp>
        <p:nvSpPr>
          <p:cNvPr id="142" name="Rectangle 141">
            <a:extLst>
              <a:ext uri="{FF2B5EF4-FFF2-40B4-BE49-F238E27FC236}">
                <a16:creationId xmlns:a16="http://schemas.microsoft.com/office/drawing/2014/main" id="{1AAD72D4-14FF-0241-EBBD-70344D90418C}"/>
              </a:ext>
            </a:extLst>
          </p:cNvPr>
          <p:cNvSpPr/>
          <p:nvPr/>
        </p:nvSpPr>
        <p:spPr bwMode="gray">
          <a:xfrm>
            <a:off x="7984610" y="1890157"/>
            <a:ext cx="1235134" cy="412673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a:solidFill>
                <a:schemeClr val="tx1"/>
              </a:solidFill>
            </a:endParaRPr>
          </a:p>
        </p:txBody>
      </p:sp>
      <p:sp>
        <p:nvSpPr>
          <p:cNvPr id="140" name="Rectangle 139">
            <a:extLst>
              <a:ext uri="{FF2B5EF4-FFF2-40B4-BE49-F238E27FC236}">
                <a16:creationId xmlns:a16="http://schemas.microsoft.com/office/drawing/2014/main" id="{80B6444D-B2BB-10DB-7DE0-DDE42696497C}"/>
              </a:ext>
            </a:extLst>
          </p:cNvPr>
          <p:cNvSpPr/>
          <p:nvPr/>
        </p:nvSpPr>
        <p:spPr bwMode="gray">
          <a:xfrm>
            <a:off x="2992061" y="1890157"/>
            <a:ext cx="1247485" cy="412673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 name="Title 1">
            <a:extLst>
              <a:ext uri="{FF2B5EF4-FFF2-40B4-BE49-F238E27FC236}">
                <a16:creationId xmlns:a16="http://schemas.microsoft.com/office/drawing/2014/main" id="{4AD77733-AFDF-32A9-1BB0-6024E2982C34}"/>
              </a:ext>
            </a:extLst>
          </p:cNvPr>
          <p:cNvSpPr>
            <a:spLocks noGrp="1"/>
          </p:cNvSpPr>
          <p:nvPr>
            <p:ph type="title"/>
          </p:nvPr>
        </p:nvSpPr>
        <p:spPr>
          <a:xfrm>
            <a:off x="330200" y="523318"/>
            <a:ext cx="11531600" cy="659434"/>
          </a:xfrm>
        </p:spPr>
        <p:txBody>
          <a:bodyPr vert="horz">
            <a:noAutofit/>
          </a:bodyPr>
          <a:lstStyle/>
          <a:p>
            <a:r>
              <a:rPr lang="en-US">
                <a:cs typeface="Arial"/>
              </a:rPr>
              <a:t>Nuclear waste is much smaller in volume and has significantly fewer negative externalities than any other energy source</a:t>
            </a:r>
          </a:p>
        </p:txBody>
      </p:sp>
      <p:sp>
        <p:nvSpPr>
          <p:cNvPr id="9" name="btfpColumnHeaderBoxText223027">
            <a:extLst>
              <a:ext uri="{FF2B5EF4-FFF2-40B4-BE49-F238E27FC236}">
                <a16:creationId xmlns:a16="http://schemas.microsoft.com/office/drawing/2014/main" id="{F60DF3A9-D70F-FB7A-4F2E-73FC7601ED65}"/>
              </a:ext>
            </a:extLst>
          </p:cNvPr>
          <p:cNvSpPr txBox="1"/>
          <p:nvPr/>
        </p:nvSpPr>
        <p:spPr bwMode="gray">
          <a:xfrm>
            <a:off x="329184" y="1554480"/>
            <a:ext cx="7732890" cy="288219"/>
          </a:xfrm>
          <a:prstGeom prst="rect">
            <a:avLst/>
          </a:prstGeom>
          <a:noFill/>
        </p:spPr>
        <p:txBody>
          <a:bodyPr vert="horz" wrap="square" lIns="0" tIns="36036" rIns="36036" bIns="36036" rtlCol="0" anchor="b">
            <a:spAutoFit/>
          </a:bodyPr>
          <a:lstStyle/>
          <a:p>
            <a:pPr marL="0" indent="0">
              <a:spcBef>
                <a:spcPts val="0"/>
              </a:spcBef>
              <a:buNone/>
            </a:pPr>
            <a:r>
              <a:rPr lang="en-US" sz="1400" b="1">
                <a:solidFill>
                  <a:srgbClr val="000000"/>
                </a:solidFill>
              </a:rPr>
              <a:t>Waste management by energy source</a:t>
            </a:r>
          </a:p>
        </p:txBody>
      </p:sp>
      <p:cxnSp>
        <p:nvCxnSpPr>
          <p:cNvPr id="14" name="btfpColumnHeaderBoxLine223027">
            <a:extLst>
              <a:ext uri="{FF2B5EF4-FFF2-40B4-BE49-F238E27FC236}">
                <a16:creationId xmlns:a16="http://schemas.microsoft.com/office/drawing/2014/main" id="{8112EF59-7533-C1E1-7006-92F3892A3D16}"/>
              </a:ext>
            </a:extLst>
          </p:cNvPr>
          <p:cNvCxnSpPr>
            <a:cxnSpLocks/>
          </p:cNvCxnSpPr>
          <p:nvPr/>
        </p:nvCxnSpPr>
        <p:spPr bwMode="gray">
          <a:xfrm>
            <a:off x="329184" y="1842699"/>
            <a:ext cx="8796160"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57" name="TextBox 56">
            <a:extLst>
              <a:ext uri="{FF2B5EF4-FFF2-40B4-BE49-F238E27FC236}">
                <a16:creationId xmlns:a16="http://schemas.microsoft.com/office/drawing/2014/main" id="{C1B1A370-F0C7-2ACB-01F9-8F4E4333DA87}"/>
              </a:ext>
            </a:extLst>
          </p:cNvPr>
          <p:cNvSpPr txBox="1"/>
          <p:nvPr/>
        </p:nvSpPr>
        <p:spPr bwMode="gray">
          <a:xfrm>
            <a:off x="1820100" y="2093936"/>
            <a:ext cx="1631469" cy="382588"/>
          </a:xfrm>
          <a:prstGeom prst="rect">
            <a:avLst/>
          </a:prstGeom>
          <a:solidFill>
            <a:schemeClr val="tx1">
              <a:lumMod val="75000"/>
              <a:lumOff val="25000"/>
            </a:schemeClr>
          </a:solidFill>
          <a:ln w="6350">
            <a:noFill/>
            <a:prstDash val="solid"/>
          </a:ln>
        </p:spPr>
        <p:txBody>
          <a:bodyPr wrap="square" lIns="91440" tIns="91440" rIns="91440" bIns="91440" rtlCol="0" anchor="ctr">
            <a:noAutofit/>
          </a:bodyPr>
          <a:lstStyle/>
          <a:p>
            <a:pPr marL="0" indent="0" algn="ctr">
              <a:spcAft>
                <a:spcPts val="600"/>
              </a:spcAft>
              <a:buNone/>
            </a:pPr>
            <a:r>
              <a:rPr lang="en-US" sz="1000" b="1">
                <a:solidFill>
                  <a:srgbClr val="FFFFFF"/>
                </a:solidFill>
              </a:rPr>
              <a:t>Nuclear</a:t>
            </a:r>
          </a:p>
        </p:txBody>
      </p:sp>
      <p:sp>
        <p:nvSpPr>
          <p:cNvPr id="84" name="TextBox 83">
            <a:extLst>
              <a:ext uri="{FF2B5EF4-FFF2-40B4-BE49-F238E27FC236}">
                <a16:creationId xmlns:a16="http://schemas.microsoft.com/office/drawing/2014/main" id="{04C7002B-DF8A-3677-9A60-DD9D2DB5617D}"/>
              </a:ext>
            </a:extLst>
          </p:cNvPr>
          <p:cNvSpPr txBox="1"/>
          <p:nvPr/>
        </p:nvSpPr>
        <p:spPr bwMode="gray">
          <a:xfrm>
            <a:off x="9713068" y="1554480"/>
            <a:ext cx="2238072" cy="3635358"/>
          </a:xfrm>
          <a:prstGeom prst="rect">
            <a:avLst/>
          </a:prstGeom>
          <a:solidFill>
            <a:srgbClr val="E3E8EE"/>
          </a:solidFill>
        </p:spPr>
        <p:txBody>
          <a:bodyPr wrap="square" lIns="137160" tIns="137160" rIns="274320" bIns="137160" rtlCol="0" anchor="t">
            <a:noAutofit/>
          </a:bodyPr>
          <a:lstStyle/>
          <a:p>
            <a:pPr marL="0" indent="0">
              <a:spcBef>
                <a:spcPts val="0"/>
              </a:spcBef>
              <a:spcAft>
                <a:spcPts val="600"/>
              </a:spcAft>
              <a:buNone/>
            </a:pPr>
            <a:r>
              <a:rPr lang="en-US" sz="1250" b="1"/>
              <a:t>Observations</a:t>
            </a:r>
            <a:endParaRPr lang="en-US" sz="1250"/>
          </a:p>
          <a:p>
            <a:pPr marL="171450" indent="-171450">
              <a:spcAft>
                <a:spcPts val="600"/>
              </a:spcAft>
              <a:buFont typeface="Arial" panose="020B0604020202020204" pitchFamily="34" charset="0"/>
              <a:buChar char="•"/>
            </a:pPr>
            <a:r>
              <a:rPr lang="en-US" sz="1050" b="1"/>
              <a:t>Waste</a:t>
            </a:r>
            <a:r>
              <a:rPr lang="en-US" sz="1050"/>
              <a:t> from nuclear energy </a:t>
            </a:r>
            <a:r>
              <a:rPr lang="en-US" sz="1050" b="1"/>
              <a:t>is strictly regulated and contained </a:t>
            </a:r>
            <a:r>
              <a:rPr lang="en-US" sz="1050"/>
              <a:t>while waste from other sources is disposed into the environment. </a:t>
            </a:r>
          </a:p>
          <a:p>
            <a:pPr marL="171450" indent="-171450">
              <a:spcAft>
                <a:spcPts val="600"/>
              </a:spcAft>
              <a:buFont typeface="Arial" panose="020B0604020202020204" pitchFamily="34" charset="0"/>
              <a:buChar char="•"/>
            </a:pPr>
            <a:r>
              <a:rPr lang="en-US" sz="1050"/>
              <a:t>While coal releases greenhouse gases directly into the atmosphere, nuclear, solar PV, and wind also generate some emissions throughout their lifecycle (manufacturing, mining, installation).</a:t>
            </a:r>
          </a:p>
          <a:p>
            <a:pPr marL="171450" indent="-171450">
              <a:spcAft>
                <a:spcPts val="600"/>
              </a:spcAft>
              <a:buFont typeface="Arial" panose="020B0604020202020204" pitchFamily="34" charset="0"/>
              <a:buChar char="•"/>
            </a:pPr>
            <a:r>
              <a:rPr lang="en-US" sz="1050"/>
              <a:t>Coal and nuclear generate operational waste, while waste for solar and wind is end of life.</a:t>
            </a:r>
          </a:p>
        </p:txBody>
      </p:sp>
      <p:sp>
        <p:nvSpPr>
          <p:cNvPr id="85" name="btfpNotesBox361175">
            <a:extLst>
              <a:ext uri="{FF2B5EF4-FFF2-40B4-BE49-F238E27FC236}">
                <a16:creationId xmlns:a16="http://schemas.microsoft.com/office/drawing/2014/main" id="{16543F73-DC1C-68A5-EFB7-9837EB68683E}"/>
              </a:ext>
            </a:extLst>
          </p:cNvPr>
          <p:cNvSpPr txBox="1"/>
          <p:nvPr>
            <p:custDataLst>
              <p:tags r:id="rId2"/>
            </p:custDataLst>
          </p:nvPr>
        </p:nvSpPr>
        <p:spPr bwMode="gray">
          <a:xfrm>
            <a:off x="329184" y="6309361"/>
            <a:ext cx="9082782" cy="492443"/>
          </a:xfrm>
          <a:prstGeom prst="rect">
            <a:avLst/>
          </a:prstGeom>
          <a:noFill/>
        </p:spPr>
        <p:txBody>
          <a:bodyPr vert="horz" wrap="square" lIns="0" tIns="0" rIns="0" bIns="0" rtlCol="0" anchor="b">
            <a:spAutoFit/>
          </a:bodyPr>
          <a:lstStyle/>
          <a:p>
            <a:r>
              <a:rPr kumimoji="0" lang="en-US" sz="80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r>
              <a:rPr kumimoji="0" lang="en-US" sz="8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en-US" sz="800" i="1"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Radiot</a:t>
            </a:r>
            <a:r>
              <a:rPr lang="en-US" sz="800" i="1" dirty="0" err="1">
                <a:solidFill>
                  <a:srgbClr val="000000"/>
                </a:solidFill>
                <a:latin typeface="Arial" panose="020B0604020202020204" pitchFamily="34" charset="0"/>
                <a:cs typeface="Arial" panose="020B0604020202020204" pitchFamily="34" charset="0"/>
              </a:rPr>
              <a:t>oxicity</a:t>
            </a:r>
            <a:r>
              <a:rPr lang="en-US" sz="800" i="1" dirty="0">
                <a:solidFill>
                  <a:srgbClr val="000000"/>
                </a:solidFill>
                <a:latin typeface="Arial" panose="020B0604020202020204" pitchFamily="34" charset="0"/>
                <a:cs typeface="Arial" panose="020B0604020202020204" pitchFamily="34" charset="0"/>
              </a:rPr>
              <a:t> is harmful only in the event of improper waste management. (</a:t>
            </a:r>
            <a:r>
              <a:rPr kumimoji="0" lang="en-US" sz="8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lang="en-US" sz="800" i="1" dirty="0">
                <a:solidFill>
                  <a:srgbClr val="000000"/>
                </a:solidFill>
                <a:latin typeface="Arial" panose="020B0604020202020204" pitchFamily="34" charset="0"/>
                <a:cs typeface="Arial" panose="020B0604020202020204" pitchFamily="34" charset="0"/>
              </a:rPr>
              <a:t>V</a:t>
            </a:r>
            <a:r>
              <a:rPr kumimoji="0" lang="en-US" sz="800" b="0" i="1"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aries</a:t>
            </a:r>
            <a:r>
              <a:rPr kumimoji="0" lang="en-US" sz="8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by region.</a:t>
            </a:r>
            <a:endParaRPr lang="en-US" sz="800" dirty="0">
              <a:solidFill>
                <a:srgbClr val="000000"/>
              </a:solidFill>
            </a:endParaRPr>
          </a:p>
          <a:p>
            <a:r>
              <a:rPr lang="en-US" sz="800" dirty="0">
                <a:solidFill>
                  <a:srgbClr val="000000"/>
                </a:solidFill>
              </a:rPr>
              <a:t>Sources: </a:t>
            </a:r>
            <a:r>
              <a:rPr lang="en-US" sz="800" dirty="0"/>
              <a:t>Sustainability by numbers, </a:t>
            </a:r>
            <a:r>
              <a:rPr lang="en-US" sz="800" u="sng" dirty="0">
                <a:hlinkClick r:id="rId7"/>
              </a:rPr>
              <a:t>How much waste do solar panels and wind turbines produce?</a:t>
            </a:r>
            <a:r>
              <a:rPr lang="en-US" sz="800" u="sng" dirty="0"/>
              <a:t> (2023); </a:t>
            </a:r>
            <a:r>
              <a:rPr lang="en-US" sz="800" dirty="0">
                <a:solidFill>
                  <a:srgbClr val="000000"/>
                </a:solidFill>
              </a:rPr>
              <a:t>MDPI, </a:t>
            </a:r>
            <a:r>
              <a:rPr lang="en-US" sz="800" dirty="0">
                <a:solidFill>
                  <a:srgbClr val="000000"/>
                </a:solidFill>
                <a:hlinkClick r:id="rId8"/>
              </a:rPr>
              <a:t>The End of Life of Solar PV Systems </a:t>
            </a:r>
            <a:r>
              <a:rPr lang="en-US" sz="800" dirty="0">
                <a:solidFill>
                  <a:srgbClr val="000000"/>
                </a:solidFill>
              </a:rPr>
              <a:t>(2023); Science Direct, </a:t>
            </a:r>
            <a:r>
              <a:rPr lang="en-US" sz="800" dirty="0">
                <a:solidFill>
                  <a:srgbClr val="000000"/>
                </a:solidFill>
                <a:hlinkClick r:id="rId9"/>
              </a:rPr>
              <a:t>End-of-life solar voltaic waste management </a:t>
            </a:r>
            <a:r>
              <a:rPr lang="en-US" sz="800" dirty="0">
                <a:solidFill>
                  <a:srgbClr val="000000"/>
                </a:solidFill>
              </a:rPr>
              <a:t>(2024); MDPI, </a:t>
            </a:r>
            <a:r>
              <a:rPr lang="en-US" sz="800" dirty="0">
                <a:solidFill>
                  <a:srgbClr val="000000"/>
                </a:solidFill>
                <a:hlinkClick r:id="rId10"/>
              </a:rPr>
              <a:t>Waste Management of Wind Turbine Blades </a:t>
            </a:r>
            <a:r>
              <a:rPr lang="en-US" sz="800" dirty="0">
                <a:solidFill>
                  <a:srgbClr val="000000"/>
                </a:solidFill>
              </a:rPr>
              <a:t>(2024); EPA, </a:t>
            </a:r>
            <a:r>
              <a:rPr lang="en-US" sz="800" dirty="0">
                <a:solidFill>
                  <a:srgbClr val="000000"/>
                </a:solidFill>
                <a:hlinkClick r:id="rId11"/>
              </a:rPr>
              <a:t>Coal Ash Basics </a:t>
            </a:r>
            <a:r>
              <a:rPr lang="en-US" sz="800" dirty="0">
                <a:solidFill>
                  <a:srgbClr val="000000"/>
                </a:solidFill>
              </a:rPr>
              <a:t>(2025).</a:t>
            </a:r>
          </a:p>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a:t>
            </a:r>
            <a:r>
              <a:rPr lang="en-US" sz="800" dirty="0">
                <a:solidFill>
                  <a:srgbClr val="000000"/>
                </a:solidFill>
                <a:latin typeface="Arial"/>
              </a:rPr>
              <a:t>Clara </a:t>
            </a:r>
            <a:r>
              <a:rPr lang="en-US" sz="800" dirty="0" err="1">
                <a:solidFill>
                  <a:srgbClr val="000000"/>
                </a:solidFill>
                <a:latin typeface="Arial"/>
              </a:rPr>
              <a:t>Zibell</a:t>
            </a:r>
            <a:r>
              <a:rPr kumimoji="0" lang="en-US" sz="800" b="0" i="0" u="none" strike="noStrike" kern="1200" cap="none" spc="0" normalizeH="0" baseline="0" noProof="0" dirty="0">
                <a:ln>
                  <a:noFill/>
                </a:ln>
                <a:solidFill>
                  <a:srgbClr val="000000"/>
                </a:solidFill>
                <a:effectLst/>
                <a:uLnTx/>
                <a:uFillTx/>
                <a:latin typeface="Arial"/>
                <a:ea typeface="+mn-ea"/>
                <a:cs typeface="+mn-cs"/>
              </a:rPr>
              <a:t> 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2"/>
              </a:rPr>
              <a:t>Gernot Wagner</a:t>
            </a:r>
            <a:r>
              <a:rPr kumimoji="0" lang="en-US" sz="800" b="0" i="0" u="none" strike="noStrike" kern="1200" cap="none" spc="0" normalizeH="0" baseline="0" noProof="0" dirty="0">
                <a:ln>
                  <a:noFill/>
                </a:ln>
                <a:solidFill>
                  <a:srgbClr val="000000"/>
                </a:solidFill>
                <a:effectLst/>
                <a:uLnTx/>
                <a:uFillTx/>
                <a:latin typeface="Arial"/>
                <a:ea typeface="+mn-ea"/>
                <a:cs typeface="+mn-cs"/>
              </a:rPr>
              <a:t>. Share with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3"/>
              </a:rPr>
              <a:t>attribution</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u="none" strike="noStrike" kern="1200" cap="none" spc="0" normalizeH="0" baseline="0" noProof="0" dirty="0">
                <a:ln>
                  <a:noFill/>
                </a:ln>
                <a:solidFill>
                  <a:srgbClr val="000000"/>
                </a:solidFill>
                <a:effectLst/>
                <a:uLnTx/>
                <a:uFillTx/>
                <a:latin typeface="Arial"/>
                <a:ea typeface="+mn-ea"/>
                <a:cs typeface="+mn-cs"/>
              </a:rPr>
              <a:t>et al., </a:t>
            </a:r>
            <a:r>
              <a:rPr kumimoji="0" lang="en-US" sz="800" b="0" i="0" u="none" strike="noStrike" kern="1200" cap="none" spc="0" normalizeH="0" baseline="0" noProof="0" dirty="0">
                <a:ln>
                  <a:noFill/>
                </a:ln>
                <a:solidFill>
                  <a:srgbClr val="000000"/>
                </a:solidFill>
                <a:effectLst/>
                <a:uLnTx/>
                <a:uFillTx/>
                <a:latin typeface="Arial"/>
                <a:ea typeface="+mn-ea"/>
                <a:cs typeface="+mn-cs"/>
              </a:rPr>
              <a:t>"Reenergizing Nuclear" (23 September 2025).</a:t>
            </a:r>
          </a:p>
        </p:txBody>
      </p:sp>
      <p:sp>
        <p:nvSpPr>
          <p:cNvPr id="15" name="btfpColumnHeaderBoxText223027">
            <a:extLst>
              <a:ext uri="{FF2B5EF4-FFF2-40B4-BE49-F238E27FC236}">
                <a16:creationId xmlns:a16="http://schemas.microsoft.com/office/drawing/2014/main" id="{E42DE0EF-F477-39E9-FD2A-39B8F8C47DCE}"/>
              </a:ext>
            </a:extLst>
          </p:cNvPr>
          <p:cNvSpPr txBox="1"/>
          <p:nvPr/>
        </p:nvSpPr>
        <p:spPr bwMode="gray">
          <a:xfrm>
            <a:off x="363386" y="2582568"/>
            <a:ext cx="1357660" cy="411330"/>
          </a:xfrm>
          <a:prstGeom prst="rect">
            <a:avLst/>
          </a:prstGeom>
          <a:noFill/>
        </p:spPr>
        <p:txBody>
          <a:bodyPr vert="horz" wrap="square" lIns="0" tIns="36036" rIns="36036" bIns="36036" rtlCol="0" anchor="b">
            <a:spAutoFit/>
          </a:bodyPr>
          <a:lstStyle/>
          <a:p>
            <a:pPr marL="0" indent="0">
              <a:spcBef>
                <a:spcPts val="0"/>
              </a:spcBef>
              <a:buNone/>
            </a:pPr>
            <a:r>
              <a:rPr lang="en-US" sz="1100" b="1">
                <a:solidFill>
                  <a:srgbClr val="000000"/>
                </a:solidFill>
              </a:rPr>
              <a:t>Operational waste products</a:t>
            </a:r>
          </a:p>
        </p:txBody>
      </p:sp>
      <p:sp>
        <p:nvSpPr>
          <p:cNvPr id="16" name="btfpColumnHeaderBoxText223027">
            <a:extLst>
              <a:ext uri="{FF2B5EF4-FFF2-40B4-BE49-F238E27FC236}">
                <a16:creationId xmlns:a16="http://schemas.microsoft.com/office/drawing/2014/main" id="{166BABDD-6A52-DDF7-E632-230DB9114475}"/>
              </a:ext>
            </a:extLst>
          </p:cNvPr>
          <p:cNvSpPr txBox="1"/>
          <p:nvPr/>
        </p:nvSpPr>
        <p:spPr bwMode="gray">
          <a:xfrm>
            <a:off x="363386" y="4438664"/>
            <a:ext cx="1357660" cy="411330"/>
          </a:xfrm>
          <a:prstGeom prst="rect">
            <a:avLst/>
          </a:prstGeom>
          <a:noFill/>
        </p:spPr>
        <p:txBody>
          <a:bodyPr vert="horz" wrap="square" lIns="0" tIns="36036" rIns="36036" bIns="36036" rtlCol="0" anchor="b">
            <a:spAutoFit/>
          </a:bodyPr>
          <a:lstStyle/>
          <a:p>
            <a:pPr marL="0" indent="0">
              <a:spcBef>
                <a:spcPts val="0"/>
              </a:spcBef>
              <a:buNone/>
            </a:pPr>
            <a:r>
              <a:rPr lang="en-US" sz="1100" b="1">
                <a:solidFill>
                  <a:srgbClr val="000000"/>
                </a:solidFill>
              </a:rPr>
              <a:t>Waste risks and challenges</a:t>
            </a:r>
            <a:endParaRPr lang="en-US" sz="1100">
              <a:solidFill>
                <a:srgbClr val="000000"/>
              </a:solidFill>
            </a:endParaRPr>
          </a:p>
        </p:txBody>
      </p:sp>
      <p:sp>
        <p:nvSpPr>
          <p:cNvPr id="18" name="TextBox 17">
            <a:extLst>
              <a:ext uri="{FF2B5EF4-FFF2-40B4-BE49-F238E27FC236}">
                <a16:creationId xmlns:a16="http://schemas.microsoft.com/office/drawing/2014/main" id="{67C1BF5A-45AF-E57F-E92D-313E8D90D10A}"/>
              </a:ext>
            </a:extLst>
          </p:cNvPr>
          <p:cNvSpPr txBox="1"/>
          <p:nvPr/>
        </p:nvSpPr>
        <p:spPr bwMode="gray">
          <a:xfrm>
            <a:off x="3618549" y="2093936"/>
            <a:ext cx="1630729" cy="382588"/>
          </a:xfrm>
          <a:prstGeom prst="rect">
            <a:avLst/>
          </a:prstGeom>
          <a:solidFill>
            <a:schemeClr val="tx1">
              <a:lumMod val="75000"/>
              <a:lumOff val="25000"/>
            </a:schemeClr>
          </a:solidFill>
          <a:ln w="6350">
            <a:noFill/>
            <a:prstDash val="solid"/>
          </a:ln>
        </p:spPr>
        <p:txBody>
          <a:bodyPr wrap="square" lIns="91440" tIns="91440" rIns="91440" bIns="91440" rtlCol="0" anchor="ctr">
            <a:noAutofit/>
          </a:bodyPr>
          <a:lstStyle/>
          <a:p>
            <a:pPr marL="0" indent="0" algn="ctr">
              <a:spcAft>
                <a:spcPts val="600"/>
              </a:spcAft>
              <a:buNone/>
            </a:pPr>
            <a:r>
              <a:rPr lang="en-US" sz="1000" b="1">
                <a:solidFill>
                  <a:srgbClr val="FFFFFF"/>
                </a:solidFill>
              </a:rPr>
              <a:t>Solar PV</a:t>
            </a:r>
          </a:p>
        </p:txBody>
      </p:sp>
      <p:sp>
        <p:nvSpPr>
          <p:cNvPr id="19" name="TextBox 18">
            <a:extLst>
              <a:ext uri="{FF2B5EF4-FFF2-40B4-BE49-F238E27FC236}">
                <a16:creationId xmlns:a16="http://schemas.microsoft.com/office/drawing/2014/main" id="{07109B9D-5689-0FF7-A93B-03192775F6B8}"/>
              </a:ext>
            </a:extLst>
          </p:cNvPr>
          <p:cNvSpPr txBox="1"/>
          <p:nvPr/>
        </p:nvSpPr>
        <p:spPr bwMode="gray">
          <a:xfrm>
            <a:off x="5416258" y="2093936"/>
            <a:ext cx="1630363" cy="382588"/>
          </a:xfrm>
          <a:prstGeom prst="rect">
            <a:avLst/>
          </a:prstGeom>
          <a:solidFill>
            <a:schemeClr val="tx1">
              <a:lumMod val="75000"/>
              <a:lumOff val="25000"/>
            </a:schemeClr>
          </a:solidFill>
          <a:ln w="6350">
            <a:noFill/>
            <a:prstDash val="solid"/>
          </a:ln>
        </p:spPr>
        <p:txBody>
          <a:bodyPr wrap="square" lIns="91440" tIns="91440" rIns="91440" bIns="91440" rtlCol="0" anchor="ctr">
            <a:noAutofit/>
          </a:bodyPr>
          <a:lstStyle/>
          <a:p>
            <a:pPr marL="0" indent="0" algn="ctr">
              <a:spcAft>
                <a:spcPts val="600"/>
              </a:spcAft>
              <a:buNone/>
            </a:pPr>
            <a:r>
              <a:rPr lang="en-US" sz="1000" b="1">
                <a:solidFill>
                  <a:srgbClr val="FFFFFF"/>
                </a:solidFill>
              </a:rPr>
              <a:t>Wind</a:t>
            </a:r>
          </a:p>
        </p:txBody>
      </p:sp>
      <p:sp>
        <p:nvSpPr>
          <p:cNvPr id="22" name="btfpColumnHeaderBoxText223027">
            <a:extLst>
              <a:ext uri="{FF2B5EF4-FFF2-40B4-BE49-F238E27FC236}">
                <a16:creationId xmlns:a16="http://schemas.microsoft.com/office/drawing/2014/main" id="{F886EE67-E4C8-4382-B696-67D3B186F8E7}"/>
              </a:ext>
            </a:extLst>
          </p:cNvPr>
          <p:cNvSpPr txBox="1"/>
          <p:nvPr/>
        </p:nvSpPr>
        <p:spPr bwMode="gray">
          <a:xfrm>
            <a:off x="363386" y="2248943"/>
            <a:ext cx="1357660" cy="242053"/>
          </a:xfrm>
          <a:prstGeom prst="rect">
            <a:avLst/>
          </a:prstGeom>
          <a:noFill/>
        </p:spPr>
        <p:txBody>
          <a:bodyPr vert="horz" wrap="square" lIns="0" tIns="36036" rIns="36036" bIns="36036" rtlCol="0" anchor="b">
            <a:spAutoFit/>
          </a:bodyPr>
          <a:lstStyle/>
          <a:p>
            <a:pPr marL="0" indent="0">
              <a:spcBef>
                <a:spcPts val="0"/>
              </a:spcBef>
              <a:buNone/>
            </a:pPr>
            <a:r>
              <a:rPr lang="en-US" sz="1100" b="1">
                <a:solidFill>
                  <a:srgbClr val="000000"/>
                </a:solidFill>
              </a:rPr>
              <a:t>Energy source</a:t>
            </a:r>
          </a:p>
        </p:txBody>
      </p:sp>
      <p:sp>
        <p:nvSpPr>
          <p:cNvPr id="37" name="btfpColumnHeaderBoxText223027">
            <a:extLst>
              <a:ext uri="{FF2B5EF4-FFF2-40B4-BE49-F238E27FC236}">
                <a16:creationId xmlns:a16="http://schemas.microsoft.com/office/drawing/2014/main" id="{AADC3F49-CF13-8254-3915-B2BD7394230A}"/>
              </a:ext>
            </a:extLst>
          </p:cNvPr>
          <p:cNvSpPr txBox="1"/>
          <p:nvPr/>
        </p:nvSpPr>
        <p:spPr bwMode="gray">
          <a:xfrm>
            <a:off x="363386" y="3322402"/>
            <a:ext cx="1276024" cy="242053"/>
          </a:xfrm>
          <a:prstGeom prst="rect">
            <a:avLst/>
          </a:prstGeom>
          <a:noFill/>
        </p:spPr>
        <p:txBody>
          <a:bodyPr vert="horz" wrap="square" lIns="0" tIns="36036" rIns="36036" bIns="36036" rtlCol="0" anchor="b">
            <a:spAutoFit/>
          </a:bodyPr>
          <a:lstStyle/>
          <a:p>
            <a:pPr marL="0" indent="0">
              <a:spcBef>
                <a:spcPts val="0"/>
              </a:spcBef>
              <a:buNone/>
            </a:pPr>
            <a:r>
              <a:rPr lang="en-US" sz="1100" b="1">
                <a:solidFill>
                  <a:srgbClr val="000000"/>
                </a:solidFill>
              </a:rPr>
              <a:t>Volume (kg/MWh)</a:t>
            </a:r>
          </a:p>
        </p:txBody>
      </p:sp>
      <p:sp>
        <p:nvSpPr>
          <p:cNvPr id="44" name="btfpColumnHeaderBoxText223027">
            <a:extLst>
              <a:ext uri="{FF2B5EF4-FFF2-40B4-BE49-F238E27FC236}">
                <a16:creationId xmlns:a16="http://schemas.microsoft.com/office/drawing/2014/main" id="{33C791F9-EEC3-919B-2076-02878ADAC6AF}"/>
              </a:ext>
            </a:extLst>
          </p:cNvPr>
          <p:cNvSpPr txBox="1"/>
          <p:nvPr/>
        </p:nvSpPr>
        <p:spPr bwMode="gray">
          <a:xfrm>
            <a:off x="363386" y="5113528"/>
            <a:ext cx="1357660" cy="241300"/>
          </a:xfrm>
          <a:prstGeom prst="rect">
            <a:avLst/>
          </a:prstGeom>
          <a:noFill/>
        </p:spPr>
        <p:txBody>
          <a:bodyPr vert="horz" wrap="square" lIns="0" tIns="36036" rIns="36036" bIns="36036" rtlCol="0" anchor="b">
            <a:spAutoFit/>
          </a:bodyPr>
          <a:lstStyle/>
          <a:p>
            <a:pPr marL="0" indent="0">
              <a:spcBef>
                <a:spcPts val="0"/>
              </a:spcBef>
              <a:buNone/>
            </a:pPr>
            <a:r>
              <a:rPr lang="en-US" sz="1100" b="1">
                <a:solidFill>
                  <a:srgbClr val="000000"/>
                </a:solidFill>
              </a:rPr>
              <a:t>Toxicity</a:t>
            </a:r>
          </a:p>
        </p:txBody>
      </p:sp>
      <p:cxnSp>
        <p:nvCxnSpPr>
          <p:cNvPr id="212" name="Straight Connector 211">
            <a:extLst>
              <a:ext uri="{FF2B5EF4-FFF2-40B4-BE49-F238E27FC236}">
                <a16:creationId xmlns:a16="http://schemas.microsoft.com/office/drawing/2014/main" id="{3115F7D3-32BA-577A-4A7F-07328D6681D0}"/>
              </a:ext>
            </a:extLst>
          </p:cNvPr>
          <p:cNvCxnSpPr>
            <a:cxnSpLocks/>
          </p:cNvCxnSpPr>
          <p:nvPr/>
        </p:nvCxnSpPr>
        <p:spPr bwMode="gray">
          <a:xfrm>
            <a:off x="7133420" y="2093936"/>
            <a:ext cx="0" cy="396243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5F4EFA84-3F2C-4822-6CBB-4077B572DB3B}"/>
              </a:ext>
            </a:extLst>
          </p:cNvPr>
          <p:cNvCxnSpPr>
            <a:cxnSpLocks/>
          </p:cNvCxnSpPr>
          <p:nvPr/>
        </p:nvCxnSpPr>
        <p:spPr bwMode="gray">
          <a:xfrm>
            <a:off x="330200" y="2560538"/>
            <a:ext cx="8597370"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90" name="TextBox 89">
            <a:extLst>
              <a:ext uri="{FF2B5EF4-FFF2-40B4-BE49-F238E27FC236}">
                <a16:creationId xmlns:a16="http://schemas.microsoft.com/office/drawing/2014/main" id="{5423730F-801C-FADF-6935-D1CDC8BE97B6}"/>
              </a:ext>
            </a:extLst>
          </p:cNvPr>
          <p:cNvSpPr txBox="1"/>
          <p:nvPr/>
        </p:nvSpPr>
        <p:spPr bwMode="gray">
          <a:xfrm>
            <a:off x="7213600" y="2095276"/>
            <a:ext cx="1630363" cy="382588"/>
          </a:xfrm>
          <a:prstGeom prst="rect">
            <a:avLst/>
          </a:prstGeom>
          <a:solidFill>
            <a:srgbClr val="3A3A3A"/>
          </a:solidFill>
          <a:ln w="6350">
            <a:noFill/>
            <a:prstDash val="solid"/>
          </a:ln>
        </p:spPr>
        <p:txBody>
          <a:bodyPr wrap="square" lIns="91440" tIns="91440" rIns="91440" bIns="91440" rtlCol="0" anchor="ctr">
            <a:noAutofit/>
          </a:bodyPr>
          <a:lstStyle/>
          <a:p>
            <a:pPr marL="0" indent="0" algn="ctr">
              <a:spcAft>
                <a:spcPts val="600"/>
              </a:spcAft>
              <a:buNone/>
            </a:pPr>
            <a:r>
              <a:rPr lang="en-US" sz="1000" b="1">
                <a:solidFill>
                  <a:srgbClr val="FFFFFF"/>
                </a:solidFill>
              </a:rPr>
              <a:t>Coal</a:t>
            </a:r>
          </a:p>
        </p:txBody>
      </p:sp>
      <p:cxnSp>
        <p:nvCxnSpPr>
          <p:cNvPr id="126" name="Straight Connector 125">
            <a:extLst>
              <a:ext uri="{FF2B5EF4-FFF2-40B4-BE49-F238E27FC236}">
                <a16:creationId xmlns:a16="http://schemas.microsoft.com/office/drawing/2014/main" id="{DBE7CD61-4F98-6C3F-6DCA-58A8DF18DF4C}"/>
              </a:ext>
            </a:extLst>
          </p:cNvPr>
          <p:cNvCxnSpPr>
            <a:cxnSpLocks/>
          </p:cNvCxnSpPr>
          <p:nvPr/>
        </p:nvCxnSpPr>
        <p:spPr bwMode="gray">
          <a:xfrm>
            <a:off x="3545116" y="2093936"/>
            <a:ext cx="0" cy="4009729"/>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6034C859-46BB-5D08-26DF-EB02BE8478EF}"/>
              </a:ext>
            </a:extLst>
          </p:cNvPr>
          <p:cNvCxnSpPr>
            <a:cxnSpLocks/>
          </p:cNvCxnSpPr>
          <p:nvPr/>
        </p:nvCxnSpPr>
        <p:spPr bwMode="gray">
          <a:xfrm>
            <a:off x="5339268" y="2093936"/>
            <a:ext cx="0" cy="3991532"/>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1459E1FC-6E7F-B082-B88A-BBE5B79CC5A9}"/>
              </a:ext>
            </a:extLst>
          </p:cNvPr>
          <p:cNvCxnSpPr>
            <a:cxnSpLocks/>
          </p:cNvCxnSpPr>
          <p:nvPr/>
        </p:nvCxnSpPr>
        <p:spPr bwMode="gray">
          <a:xfrm>
            <a:off x="1750964" y="2168176"/>
            <a:ext cx="0" cy="3991532"/>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35" name="Oval 34">
            <a:extLst>
              <a:ext uri="{FF2B5EF4-FFF2-40B4-BE49-F238E27FC236}">
                <a16:creationId xmlns:a16="http://schemas.microsoft.com/office/drawing/2014/main" id="{8ADE8F98-0EA7-307E-495C-BC9F9A7B6326}"/>
              </a:ext>
            </a:extLst>
          </p:cNvPr>
          <p:cNvSpPr/>
          <p:nvPr/>
        </p:nvSpPr>
        <p:spPr bwMode="gray">
          <a:xfrm>
            <a:off x="4261377" y="5252852"/>
            <a:ext cx="267826" cy="245551"/>
          </a:xfrm>
          <a:prstGeom prst="ellipse">
            <a:avLst/>
          </a:prstGeom>
          <a:solidFill>
            <a:srgbClr val="FCCC0A"/>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u="none" strike="noStrike" kern="1200" cap="none" spc="0" normalizeH="0" baseline="0" noProof="0">
                <a:ln>
                  <a:noFill/>
                </a:ln>
                <a:solidFill>
                  <a:prstClr val="black"/>
                </a:solidFill>
                <a:effectLst/>
                <a:uLnTx/>
                <a:uFillTx/>
                <a:latin typeface="Arial (body)"/>
              </a:rPr>
              <a:t>M</a:t>
            </a:r>
          </a:p>
        </p:txBody>
      </p:sp>
      <p:sp>
        <p:nvSpPr>
          <p:cNvPr id="55" name="btfpColumnHeaderBoxText223027">
            <a:extLst>
              <a:ext uri="{FF2B5EF4-FFF2-40B4-BE49-F238E27FC236}">
                <a16:creationId xmlns:a16="http://schemas.microsoft.com/office/drawing/2014/main" id="{DCA89292-572F-0176-E988-833A866C7D12}"/>
              </a:ext>
            </a:extLst>
          </p:cNvPr>
          <p:cNvSpPr txBox="1"/>
          <p:nvPr/>
        </p:nvSpPr>
        <p:spPr bwMode="gray">
          <a:xfrm>
            <a:off x="363386" y="5723704"/>
            <a:ext cx="1357660" cy="242053"/>
          </a:xfrm>
          <a:prstGeom prst="rect">
            <a:avLst/>
          </a:prstGeom>
          <a:noFill/>
        </p:spPr>
        <p:txBody>
          <a:bodyPr vert="horz" wrap="square" lIns="0" tIns="36036" rIns="36036" bIns="36036" rtlCol="0" anchor="b">
            <a:spAutoFit/>
          </a:bodyPr>
          <a:lstStyle/>
          <a:p>
            <a:pPr marL="0" indent="0">
              <a:spcBef>
                <a:spcPts val="0"/>
              </a:spcBef>
              <a:buNone/>
            </a:pPr>
            <a:r>
              <a:rPr lang="en-US" sz="1100" b="1">
                <a:solidFill>
                  <a:srgbClr val="000000"/>
                </a:solidFill>
              </a:rPr>
              <a:t>Recyclability</a:t>
            </a:r>
          </a:p>
        </p:txBody>
      </p:sp>
      <p:sp>
        <p:nvSpPr>
          <p:cNvPr id="103" name="btfpColumnHeaderBoxText223027">
            <a:extLst>
              <a:ext uri="{FF2B5EF4-FFF2-40B4-BE49-F238E27FC236}">
                <a16:creationId xmlns:a16="http://schemas.microsoft.com/office/drawing/2014/main" id="{6276BC44-E552-DB12-4508-1892DC18B455}"/>
              </a:ext>
            </a:extLst>
          </p:cNvPr>
          <p:cNvSpPr txBox="1"/>
          <p:nvPr/>
        </p:nvSpPr>
        <p:spPr bwMode="gray">
          <a:xfrm>
            <a:off x="363386" y="3792093"/>
            <a:ext cx="1357660" cy="242053"/>
          </a:xfrm>
          <a:prstGeom prst="rect">
            <a:avLst/>
          </a:prstGeom>
          <a:noFill/>
        </p:spPr>
        <p:txBody>
          <a:bodyPr vert="horz" wrap="square" lIns="0" tIns="36036" rIns="36036" bIns="36036" rtlCol="0" anchor="b">
            <a:spAutoFit/>
          </a:bodyPr>
          <a:lstStyle/>
          <a:p>
            <a:pPr marL="0" indent="0">
              <a:spcBef>
                <a:spcPts val="0"/>
              </a:spcBef>
              <a:buNone/>
            </a:pPr>
            <a:r>
              <a:rPr lang="en-US" sz="1100" b="1">
                <a:solidFill>
                  <a:srgbClr val="000000"/>
                </a:solidFill>
              </a:rPr>
              <a:t>Waste management</a:t>
            </a:r>
          </a:p>
        </p:txBody>
      </p:sp>
      <p:sp>
        <p:nvSpPr>
          <p:cNvPr id="113" name="TextBox 112">
            <a:extLst>
              <a:ext uri="{FF2B5EF4-FFF2-40B4-BE49-F238E27FC236}">
                <a16:creationId xmlns:a16="http://schemas.microsoft.com/office/drawing/2014/main" id="{7116F55B-2207-87DE-F229-E266AA0BF053}"/>
              </a:ext>
            </a:extLst>
          </p:cNvPr>
          <p:cNvSpPr txBox="1"/>
          <p:nvPr/>
        </p:nvSpPr>
        <p:spPr bwMode="gray">
          <a:xfrm>
            <a:off x="1674638" y="3715171"/>
            <a:ext cx="2019844" cy="761747"/>
          </a:xfrm>
          <a:prstGeom prst="rect">
            <a:avLst/>
          </a:prstGeom>
          <a:noFill/>
        </p:spPr>
        <p:txBody>
          <a:bodyPr wrap="square" lIns="137160" tIns="137160" rIns="274320" bIns="137160" rtlCol="0">
            <a:spAutoFit/>
          </a:bodyPr>
          <a:lstStyle/>
          <a:p>
            <a:pPr marL="0" indent="0" algn="l">
              <a:spcBef>
                <a:spcPts val="600"/>
              </a:spcBef>
              <a:spcAft>
                <a:spcPts val="600"/>
              </a:spcAft>
              <a:buNone/>
            </a:pPr>
            <a:r>
              <a:rPr lang="en-US" sz="1050"/>
              <a:t>Near-surface disposal for LLW and deep geological disposal for ILW and HLW</a:t>
            </a:r>
          </a:p>
        </p:txBody>
      </p:sp>
      <p:sp>
        <p:nvSpPr>
          <p:cNvPr id="116" name="TextBox 115">
            <a:extLst>
              <a:ext uri="{FF2B5EF4-FFF2-40B4-BE49-F238E27FC236}">
                <a16:creationId xmlns:a16="http://schemas.microsoft.com/office/drawing/2014/main" id="{B303AE5B-168E-197E-6FFA-B9C30CB076A0}"/>
              </a:ext>
            </a:extLst>
          </p:cNvPr>
          <p:cNvSpPr txBox="1"/>
          <p:nvPr/>
        </p:nvSpPr>
        <p:spPr bwMode="gray">
          <a:xfrm>
            <a:off x="7099190" y="2479883"/>
            <a:ext cx="2000337" cy="411163"/>
          </a:xfrm>
          <a:prstGeom prst="rect">
            <a:avLst/>
          </a:prstGeom>
          <a:noFill/>
        </p:spPr>
        <p:txBody>
          <a:bodyPr wrap="square" lIns="137160" tIns="137160" rIns="274320" bIns="137160" rtlCol="0">
            <a:noAutofit/>
          </a:bodyPr>
          <a:lstStyle/>
          <a:p>
            <a:pPr marL="0" indent="0" algn="l">
              <a:spcBef>
                <a:spcPts val="600"/>
              </a:spcBef>
              <a:spcAft>
                <a:spcPts val="600"/>
              </a:spcAft>
              <a:buNone/>
            </a:pPr>
            <a:r>
              <a:rPr lang="en-US" sz="1050"/>
              <a:t>Coal ash (contains arsenic, lead, mercury) and greenhouse gases</a:t>
            </a:r>
          </a:p>
        </p:txBody>
      </p:sp>
      <p:sp>
        <p:nvSpPr>
          <p:cNvPr id="117" name="TextBox 116">
            <a:extLst>
              <a:ext uri="{FF2B5EF4-FFF2-40B4-BE49-F238E27FC236}">
                <a16:creationId xmlns:a16="http://schemas.microsoft.com/office/drawing/2014/main" id="{267C7355-B414-2522-F327-7B678FC5CC6B}"/>
              </a:ext>
            </a:extLst>
          </p:cNvPr>
          <p:cNvSpPr txBox="1"/>
          <p:nvPr/>
        </p:nvSpPr>
        <p:spPr bwMode="gray">
          <a:xfrm>
            <a:off x="7099190" y="4350217"/>
            <a:ext cx="2114628" cy="761747"/>
          </a:xfrm>
          <a:prstGeom prst="rect">
            <a:avLst/>
          </a:prstGeom>
          <a:noFill/>
        </p:spPr>
        <p:txBody>
          <a:bodyPr wrap="square" lIns="137160" tIns="137160" rIns="274320" bIns="137160" rtlCol="0">
            <a:spAutoFit/>
          </a:bodyPr>
          <a:lstStyle/>
          <a:p>
            <a:pPr marL="0" indent="0" algn="l">
              <a:spcBef>
                <a:spcPts val="600"/>
              </a:spcBef>
              <a:spcAft>
                <a:spcPts val="600"/>
              </a:spcAft>
              <a:buNone/>
            </a:pPr>
            <a:r>
              <a:rPr lang="en-US" sz="1050"/>
              <a:t>Contaminates soil, water, and air sources, posing threats to human health </a:t>
            </a:r>
          </a:p>
        </p:txBody>
      </p:sp>
      <p:sp>
        <p:nvSpPr>
          <p:cNvPr id="129" name="TextBox 128">
            <a:extLst>
              <a:ext uri="{FF2B5EF4-FFF2-40B4-BE49-F238E27FC236}">
                <a16:creationId xmlns:a16="http://schemas.microsoft.com/office/drawing/2014/main" id="{9B2DE55A-B01A-0A27-6363-F1571A8C66C6}"/>
              </a:ext>
            </a:extLst>
          </p:cNvPr>
          <p:cNvSpPr txBox="1"/>
          <p:nvPr/>
        </p:nvSpPr>
        <p:spPr bwMode="gray">
          <a:xfrm>
            <a:off x="1674638" y="4350217"/>
            <a:ext cx="1992205" cy="600164"/>
          </a:xfrm>
          <a:prstGeom prst="rect">
            <a:avLst/>
          </a:prstGeom>
          <a:noFill/>
        </p:spPr>
        <p:txBody>
          <a:bodyPr wrap="square" lIns="137160" tIns="137160" rIns="274320" bIns="137160" rtlCol="0">
            <a:spAutoFit/>
          </a:bodyPr>
          <a:lstStyle/>
          <a:p>
            <a:pPr marL="0" indent="0" algn="l">
              <a:spcBef>
                <a:spcPts val="600"/>
              </a:spcBef>
              <a:spcAft>
                <a:spcPts val="600"/>
              </a:spcAft>
              <a:buNone/>
            </a:pPr>
            <a:r>
              <a:rPr lang="en-US" sz="1050"/>
              <a:t>Long-term disposal of HLW remains a challenge</a:t>
            </a:r>
          </a:p>
        </p:txBody>
      </p:sp>
      <p:sp>
        <p:nvSpPr>
          <p:cNvPr id="130" name="TextBox 129">
            <a:extLst>
              <a:ext uri="{FF2B5EF4-FFF2-40B4-BE49-F238E27FC236}">
                <a16:creationId xmlns:a16="http://schemas.microsoft.com/office/drawing/2014/main" id="{F6644A6B-7D66-5324-BAC1-B0EC3E22FB73}"/>
              </a:ext>
            </a:extLst>
          </p:cNvPr>
          <p:cNvSpPr txBox="1"/>
          <p:nvPr/>
        </p:nvSpPr>
        <p:spPr bwMode="gray">
          <a:xfrm>
            <a:off x="1674638" y="2479884"/>
            <a:ext cx="2085949" cy="411163"/>
          </a:xfrm>
          <a:prstGeom prst="rect">
            <a:avLst/>
          </a:prstGeom>
          <a:noFill/>
        </p:spPr>
        <p:txBody>
          <a:bodyPr wrap="square" lIns="137160" tIns="137160" rIns="274320" bIns="137160" rtlCol="0">
            <a:noAutofit/>
          </a:bodyPr>
          <a:lstStyle/>
          <a:p>
            <a:pPr marL="0" indent="0" algn="l">
              <a:spcBef>
                <a:spcPts val="600"/>
              </a:spcBef>
              <a:spcAft>
                <a:spcPts val="600"/>
              </a:spcAft>
              <a:buNone/>
            </a:pPr>
            <a:r>
              <a:rPr lang="en-US" sz="1050"/>
              <a:t>Spent fuel rod and unprocessed uranium (radiotoxic)</a:t>
            </a:r>
          </a:p>
        </p:txBody>
      </p:sp>
      <p:sp>
        <p:nvSpPr>
          <p:cNvPr id="131" name="TextBox 130">
            <a:extLst>
              <a:ext uri="{FF2B5EF4-FFF2-40B4-BE49-F238E27FC236}">
                <a16:creationId xmlns:a16="http://schemas.microsoft.com/office/drawing/2014/main" id="{C895A735-417E-96A5-B7E2-7855B57C4DD1}"/>
              </a:ext>
            </a:extLst>
          </p:cNvPr>
          <p:cNvSpPr txBox="1"/>
          <p:nvPr/>
        </p:nvSpPr>
        <p:spPr bwMode="gray">
          <a:xfrm>
            <a:off x="3470052" y="4350217"/>
            <a:ext cx="1790088" cy="600164"/>
          </a:xfrm>
          <a:prstGeom prst="rect">
            <a:avLst/>
          </a:prstGeom>
          <a:noFill/>
        </p:spPr>
        <p:txBody>
          <a:bodyPr wrap="square" lIns="137160" tIns="137160" rIns="274320" bIns="137160" rtlCol="0">
            <a:spAutoFit/>
          </a:bodyPr>
          <a:lstStyle/>
          <a:p>
            <a:pPr marL="0" indent="0" algn="l">
              <a:spcBef>
                <a:spcPts val="600"/>
              </a:spcBef>
              <a:spcAft>
                <a:spcPts val="600"/>
              </a:spcAft>
              <a:buNone/>
            </a:pPr>
            <a:r>
              <a:rPr lang="en-US" sz="1050"/>
              <a:t>Trace amounts of lead in solar PV solders</a:t>
            </a:r>
          </a:p>
        </p:txBody>
      </p:sp>
      <p:sp>
        <p:nvSpPr>
          <p:cNvPr id="137" name="TextBox 136">
            <a:extLst>
              <a:ext uri="{FF2B5EF4-FFF2-40B4-BE49-F238E27FC236}">
                <a16:creationId xmlns:a16="http://schemas.microsoft.com/office/drawing/2014/main" id="{7502B640-831B-7EE5-91CC-07162632DC7A}"/>
              </a:ext>
            </a:extLst>
          </p:cNvPr>
          <p:cNvSpPr txBox="1"/>
          <p:nvPr/>
        </p:nvSpPr>
        <p:spPr bwMode="gray">
          <a:xfrm>
            <a:off x="5287324" y="2479883"/>
            <a:ext cx="1897061" cy="411163"/>
          </a:xfrm>
          <a:prstGeom prst="rect">
            <a:avLst/>
          </a:prstGeom>
          <a:noFill/>
        </p:spPr>
        <p:txBody>
          <a:bodyPr wrap="square" lIns="137160" tIns="137160" rIns="274320" bIns="137160" rtlCol="0">
            <a:noAutofit/>
          </a:bodyPr>
          <a:lstStyle/>
          <a:p>
            <a:pPr marL="0" indent="0" algn="l">
              <a:spcBef>
                <a:spcPts val="600"/>
              </a:spcBef>
              <a:spcAft>
                <a:spcPts val="600"/>
              </a:spcAft>
              <a:buNone/>
            </a:pPr>
            <a:r>
              <a:rPr lang="en-US" sz="1050"/>
              <a:t>Turbine</a:t>
            </a:r>
            <a:r>
              <a:rPr lang="en-US" sz="1250"/>
              <a:t> </a:t>
            </a:r>
            <a:r>
              <a:rPr lang="en-US" sz="1050"/>
              <a:t>blades</a:t>
            </a:r>
          </a:p>
        </p:txBody>
      </p:sp>
      <p:sp>
        <p:nvSpPr>
          <p:cNvPr id="139" name="TextBox 138">
            <a:extLst>
              <a:ext uri="{FF2B5EF4-FFF2-40B4-BE49-F238E27FC236}">
                <a16:creationId xmlns:a16="http://schemas.microsoft.com/office/drawing/2014/main" id="{D20D42E4-95B5-AE63-87AC-7414A068426C}"/>
              </a:ext>
            </a:extLst>
          </p:cNvPr>
          <p:cNvSpPr txBox="1"/>
          <p:nvPr/>
        </p:nvSpPr>
        <p:spPr bwMode="gray">
          <a:xfrm>
            <a:off x="7099189" y="3114927"/>
            <a:ext cx="593733" cy="438582"/>
          </a:xfrm>
          <a:prstGeom prst="rect">
            <a:avLst/>
          </a:prstGeom>
          <a:noFill/>
        </p:spPr>
        <p:txBody>
          <a:bodyPr wrap="square" lIns="137160" tIns="137160" rIns="274320" bIns="137160" rtlCol="0">
            <a:spAutoFit/>
          </a:bodyPr>
          <a:lstStyle/>
          <a:p>
            <a:pPr marL="0" indent="0" algn="l">
              <a:spcBef>
                <a:spcPts val="600"/>
              </a:spcBef>
              <a:spcAft>
                <a:spcPts val="600"/>
              </a:spcAft>
              <a:buNone/>
            </a:pPr>
            <a:r>
              <a:rPr lang="en-US" sz="1050"/>
              <a:t>89</a:t>
            </a:r>
          </a:p>
        </p:txBody>
      </p:sp>
      <p:sp>
        <p:nvSpPr>
          <p:cNvPr id="141" name="TextBox 140">
            <a:extLst>
              <a:ext uri="{FF2B5EF4-FFF2-40B4-BE49-F238E27FC236}">
                <a16:creationId xmlns:a16="http://schemas.microsoft.com/office/drawing/2014/main" id="{325C0BFE-C217-9815-6664-5DD0F3742077}"/>
              </a:ext>
            </a:extLst>
          </p:cNvPr>
          <p:cNvSpPr txBox="1"/>
          <p:nvPr/>
        </p:nvSpPr>
        <p:spPr bwMode="gray">
          <a:xfrm>
            <a:off x="3460416" y="3114927"/>
            <a:ext cx="736829" cy="438582"/>
          </a:xfrm>
          <a:prstGeom prst="rect">
            <a:avLst/>
          </a:prstGeom>
          <a:noFill/>
        </p:spPr>
        <p:txBody>
          <a:bodyPr wrap="square" lIns="137160" tIns="137160" rIns="274320" bIns="137160" rtlCol="0">
            <a:spAutoFit/>
          </a:bodyPr>
          <a:lstStyle/>
          <a:p>
            <a:pPr marL="0" indent="0" algn="l">
              <a:spcBef>
                <a:spcPts val="600"/>
              </a:spcBef>
              <a:spcAft>
                <a:spcPts val="600"/>
              </a:spcAft>
              <a:buNone/>
            </a:pPr>
            <a:r>
              <a:rPr lang="en-US" sz="1050"/>
              <a:t>1.67</a:t>
            </a:r>
          </a:p>
        </p:txBody>
      </p:sp>
      <p:sp>
        <p:nvSpPr>
          <p:cNvPr id="145" name="TextBox 144">
            <a:extLst>
              <a:ext uri="{FF2B5EF4-FFF2-40B4-BE49-F238E27FC236}">
                <a16:creationId xmlns:a16="http://schemas.microsoft.com/office/drawing/2014/main" id="{F73A9804-833F-99AE-5D4A-5618D97630AB}"/>
              </a:ext>
            </a:extLst>
          </p:cNvPr>
          <p:cNvSpPr txBox="1"/>
          <p:nvPr/>
        </p:nvSpPr>
        <p:spPr bwMode="gray">
          <a:xfrm>
            <a:off x="5285441" y="3114927"/>
            <a:ext cx="733609" cy="438582"/>
          </a:xfrm>
          <a:prstGeom prst="rect">
            <a:avLst/>
          </a:prstGeom>
          <a:noFill/>
        </p:spPr>
        <p:txBody>
          <a:bodyPr wrap="square" lIns="137160" tIns="137160" rIns="274320" bIns="137160" rtlCol="0">
            <a:spAutoFit/>
          </a:bodyPr>
          <a:lstStyle/>
          <a:p>
            <a:pPr marL="0" indent="0" algn="l">
              <a:spcBef>
                <a:spcPts val="600"/>
              </a:spcBef>
              <a:spcAft>
                <a:spcPts val="600"/>
              </a:spcAft>
              <a:buNone/>
            </a:pPr>
            <a:r>
              <a:rPr lang="en-US" sz="1050"/>
              <a:t>0.16</a:t>
            </a:r>
          </a:p>
        </p:txBody>
      </p:sp>
      <p:sp>
        <p:nvSpPr>
          <p:cNvPr id="146" name="TextBox 145">
            <a:extLst>
              <a:ext uri="{FF2B5EF4-FFF2-40B4-BE49-F238E27FC236}">
                <a16:creationId xmlns:a16="http://schemas.microsoft.com/office/drawing/2014/main" id="{B323C74A-2AA1-8826-D924-2C4C63B25636}"/>
              </a:ext>
            </a:extLst>
          </p:cNvPr>
          <p:cNvSpPr txBox="1"/>
          <p:nvPr/>
        </p:nvSpPr>
        <p:spPr bwMode="gray">
          <a:xfrm>
            <a:off x="1674639" y="3114927"/>
            <a:ext cx="678391" cy="438582"/>
          </a:xfrm>
          <a:prstGeom prst="rect">
            <a:avLst/>
          </a:prstGeom>
          <a:noFill/>
        </p:spPr>
        <p:txBody>
          <a:bodyPr wrap="square" lIns="137160" tIns="137160" rIns="274320" bIns="137160" rtlCol="0">
            <a:spAutoFit/>
          </a:bodyPr>
          <a:lstStyle/>
          <a:p>
            <a:pPr marL="0" indent="0" algn="l">
              <a:spcBef>
                <a:spcPts val="600"/>
              </a:spcBef>
              <a:spcAft>
                <a:spcPts val="600"/>
              </a:spcAft>
              <a:buNone/>
            </a:pPr>
            <a:r>
              <a:rPr lang="en-US" sz="1050"/>
              <a:t>0.03</a:t>
            </a:r>
          </a:p>
        </p:txBody>
      </p:sp>
      <p:sp>
        <p:nvSpPr>
          <p:cNvPr id="147" name="Oval 146">
            <a:extLst>
              <a:ext uri="{FF2B5EF4-FFF2-40B4-BE49-F238E27FC236}">
                <a16:creationId xmlns:a16="http://schemas.microsoft.com/office/drawing/2014/main" id="{1ACF85CA-8E0F-7960-2455-6CD1B1AD5451}"/>
              </a:ext>
            </a:extLst>
          </p:cNvPr>
          <p:cNvSpPr/>
          <p:nvPr/>
        </p:nvSpPr>
        <p:spPr bwMode="gray">
          <a:xfrm>
            <a:off x="6096609" y="5252852"/>
            <a:ext cx="246585" cy="245551"/>
          </a:xfrm>
          <a:prstGeom prst="ellipse">
            <a:avLst/>
          </a:prstGeom>
          <a:solidFill>
            <a:srgbClr val="00933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u="none" strike="noStrike" kern="1200" cap="none" spc="0" normalizeH="0" baseline="0" noProof="0">
                <a:ln>
                  <a:noFill/>
                </a:ln>
                <a:solidFill>
                  <a:prstClr val="white"/>
                </a:solidFill>
                <a:effectLst/>
                <a:uLnTx/>
                <a:uFillTx/>
                <a:latin typeface="Arial (body)"/>
              </a:rPr>
              <a:t>L </a:t>
            </a:r>
          </a:p>
        </p:txBody>
      </p:sp>
      <p:sp>
        <p:nvSpPr>
          <p:cNvPr id="149" name="Oval 148">
            <a:extLst>
              <a:ext uri="{FF2B5EF4-FFF2-40B4-BE49-F238E27FC236}">
                <a16:creationId xmlns:a16="http://schemas.microsoft.com/office/drawing/2014/main" id="{11BB8588-8D93-4E45-2FDE-3C00FD7A0CC9}"/>
              </a:ext>
            </a:extLst>
          </p:cNvPr>
          <p:cNvSpPr/>
          <p:nvPr/>
        </p:nvSpPr>
        <p:spPr bwMode="gray">
          <a:xfrm>
            <a:off x="7913520" y="5252852"/>
            <a:ext cx="246585" cy="245551"/>
          </a:xfrm>
          <a:prstGeom prst="ellipse">
            <a:avLst/>
          </a:prstGeom>
          <a:solidFill>
            <a:srgbClr val="EE352E"/>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u="none" strike="noStrike" kern="1200" cap="none" spc="0" normalizeH="0" baseline="0" noProof="0">
                <a:ln>
                  <a:noFill/>
                </a:ln>
                <a:solidFill>
                  <a:prstClr val="white"/>
                </a:solidFill>
                <a:effectLst/>
                <a:uLnTx/>
                <a:uFillTx/>
                <a:latin typeface="Arial (body)"/>
              </a:rPr>
              <a:t>H</a:t>
            </a:r>
          </a:p>
        </p:txBody>
      </p:sp>
      <p:sp>
        <p:nvSpPr>
          <p:cNvPr id="5" name="TextBox 4">
            <a:extLst>
              <a:ext uri="{FF2B5EF4-FFF2-40B4-BE49-F238E27FC236}">
                <a16:creationId xmlns:a16="http://schemas.microsoft.com/office/drawing/2014/main" id="{679DECF1-7E41-39B1-7D2C-BC1FC8FE41DE}"/>
              </a:ext>
            </a:extLst>
          </p:cNvPr>
          <p:cNvSpPr txBox="1"/>
          <p:nvPr/>
        </p:nvSpPr>
        <p:spPr bwMode="gray">
          <a:xfrm>
            <a:off x="3470052" y="2479884"/>
            <a:ext cx="1843565" cy="411163"/>
          </a:xfrm>
          <a:prstGeom prst="rect">
            <a:avLst/>
          </a:prstGeom>
          <a:noFill/>
        </p:spPr>
        <p:txBody>
          <a:bodyPr wrap="square" lIns="137160" tIns="137160" rIns="274320" bIns="137160" rtlCol="0">
            <a:noAutofit/>
          </a:bodyPr>
          <a:lstStyle/>
          <a:p>
            <a:pPr marL="0" indent="0" algn="l">
              <a:spcBef>
                <a:spcPts val="600"/>
              </a:spcBef>
              <a:spcAft>
                <a:spcPts val="600"/>
              </a:spcAft>
              <a:buNone/>
            </a:pPr>
            <a:r>
              <a:rPr lang="en-US" sz="1050"/>
              <a:t>End-of-life solar panels</a:t>
            </a:r>
          </a:p>
        </p:txBody>
      </p:sp>
      <p:sp>
        <p:nvSpPr>
          <p:cNvPr id="6" name="TextBox 5">
            <a:extLst>
              <a:ext uri="{FF2B5EF4-FFF2-40B4-BE49-F238E27FC236}">
                <a16:creationId xmlns:a16="http://schemas.microsoft.com/office/drawing/2014/main" id="{C2697ADD-2B8A-3569-C3DC-234791E8E805}"/>
              </a:ext>
            </a:extLst>
          </p:cNvPr>
          <p:cNvSpPr txBox="1"/>
          <p:nvPr/>
        </p:nvSpPr>
        <p:spPr bwMode="gray">
          <a:xfrm>
            <a:off x="5287324" y="4350217"/>
            <a:ext cx="1584418" cy="761747"/>
          </a:xfrm>
          <a:prstGeom prst="rect">
            <a:avLst/>
          </a:prstGeom>
          <a:noFill/>
        </p:spPr>
        <p:txBody>
          <a:bodyPr wrap="square" lIns="137160" tIns="137160" rIns="274320" bIns="137160" rtlCol="0">
            <a:spAutoFit/>
          </a:bodyPr>
          <a:lstStyle/>
          <a:p>
            <a:pPr marL="0" indent="0" algn="l">
              <a:spcBef>
                <a:spcPts val="600"/>
              </a:spcBef>
              <a:spcAft>
                <a:spcPts val="600"/>
              </a:spcAft>
              <a:buNone/>
            </a:pPr>
            <a:r>
              <a:rPr lang="en-US" sz="1050"/>
              <a:t>Microplastics pollution from blade degradation</a:t>
            </a:r>
          </a:p>
        </p:txBody>
      </p:sp>
      <p:grpSp>
        <p:nvGrpSpPr>
          <p:cNvPr id="61" name="Group 60">
            <a:extLst>
              <a:ext uri="{FF2B5EF4-FFF2-40B4-BE49-F238E27FC236}">
                <a16:creationId xmlns:a16="http://schemas.microsoft.com/office/drawing/2014/main" id="{5CDCED04-D373-E119-6155-BECCEFC97AA2}"/>
              </a:ext>
            </a:extLst>
          </p:cNvPr>
          <p:cNvGrpSpPr/>
          <p:nvPr/>
        </p:nvGrpSpPr>
        <p:grpSpPr>
          <a:xfrm>
            <a:off x="1771393" y="3153836"/>
            <a:ext cx="1680177" cy="2493528"/>
            <a:chOff x="1771393" y="2876384"/>
            <a:chExt cx="1680177" cy="2493528"/>
          </a:xfrm>
        </p:grpSpPr>
        <p:cxnSp>
          <p:nvCxnSpPr>
            <p:cNvPr id="105" name="Straight Connector 104">
              <a:extLst>
                <a:ext uri="{FF2B5EF4-FFF2-40B4-BE49-F238E27FC236}">
                  <a16:creationId xmlns:a16="http://schemas.microsoft.com/office/drawing/2014/main" id="{804BD475-FC10-0CA1-79B8-19778C3875B7}"/>
                </a:ext>
              </a:extLst>
            </p:cNvPr>
            <p:cNvCxnSpPr>
              <a:cxnSpLocks/>
            </p:cNvCxnSpPr>
            <p:nvPr/>
          </p:nvCxnSpPr>
          <p:spPr bwMode="gray">
            <a:xfrm>
              <a:off x="1771393" y="2876384"/>
              <a:ext cx="1680177"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FD40FE85-E194-CDBF-0FC5-86CF1140150C}"/>
                </a:ext>
              </a:extLst>
            </p:cNvPr>
            <p:cNvCxnSpPr>
              <a:cxnSpLocks/>
            </p:cNvCxnSpPr>
            <p:nvPr/>
          </p:nvCxnSpPr>
          <p:spPr bwMode="gray">
            <a:xfrm>
              <a:off x="1771393" y="3499766"/>
              <a:ext cx="1658686"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DD783BB9-CA20-FAAC-BF03-53AE9F76E11D}"/>
                </a:ext>
              </a:extLst>
            </p:cNvPr>
            <p:cNvCxnSpPr>
              <a:cxnSpLocks/>
            </p:cNvCxnSpPr>
            <p:nvPr/>
          </p:nvCxnSpPr>
          <p:spPr bwMode="gray">
            <a:xfrm>
              <a:off x="1771393" y="5369912"/>
              <a:ext cx="1680177"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E214543F-570C-4F91-E1F7-54A55B9E680C}"/>
                </a:ext>
              </a:extLst>
            </p:cNvPr>
            <p:cNvCxnSpPr>
              <a:cxnSpLocks/>
            </p:cNvCxnSpPr>
            <p:nvPr/>
          </p:nvCxnSpPr>
          <p:spPr bwMode="gray">
            <a:xfrm>
              <a:off x="1771393" y="4746530"/>
              <a:ext cx="1680177"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CDB26561-A938-26BF-4000-33E72E841418}"/>
                </a:ext>
              </a:extLst>
            </p:cNvPr>
            <p:cNvCxnSpPr>
              <a:cxnSpLocks/>
            </p:cNvCxnSpPr>
            <p:nvPr/>
          </p:nvCxnSpPr>
          <p:spPr bwMode="gray">
            <a:xfrm>
              <a:off x="1771393" y="4123148"/>
              <a:ext cx="1680177"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grpSp>
      <p:sp>
        <p:nvSpPr>
          <p:cNvPr id="34" name="Oval 33">
            <a:extLst>
              <a:ext uri="{FF2B5EF4-FFF2-40B4-BE49-F238E27FC236}">
                <a16:creationId xmlns:a16="http://schemas.microsoft.com/office/drawing/2014/main" id="{D9D86AF3-2C40-5E56-BB86-E471D54C29FB}"/>
              </a:ext>
            </a:extLst>
          </p:cNvPr>
          <p:cNvSpPr/>
          <p:nvPr/>
        </p:nvSpPr>
        <p:spPr bwMode="gray">
          <a:xfrm>
            <a:off x="2559903" y="5252852"/>
            <a:ext cx="246585" cy="245551"/>
          </a:xfrm>
          <a:prstGeom prst="ellipse">
            <a:avLst/>
          </a:prstGeom>
          <a:solidFill>
            <a:srgbClr val="EE352E"/>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u="none" strike="noStrike" kern="1200" cap="none" spc="0" normalizeH="0" baseline="0" noProof="0">
                <a:ln>
                  <a:noFill/>
                </a:ln>
                <a:solidFill>
                  <a:prstClr val="white"/>
                </a:solidFill>
                <a:effectLst/>
                <a:uLnTx/>
                <a:uFillTx/>
                <a:latin typeface="Arial (body)"/>
              </a:rPr>
              <a:t>H</a:t>
            </a:r>
          </a:p>
        </p:txBody>
      </p:sp>
      <p:sp>
        <p:nvSpPr>
          <p:cNvPr id="48" name="TextBox 47">
            <a:extLst>
              <a:ext uri="{FF2B5EF4-FFF2-40B4-BE49-F238E27FC236}">
                <a16:creationId xmlns:a16="http://schemas.microsoft.com/office/drawing/2014/main" id="{AE33EB82-7C5E-EF7D-A414-0584C6F84473}"/>
              </a:ext>
            </a:extLst>
          </p:cNvPr>
          <p:cNvSpPr txBox="1"/>
          <p:nvPr/>
        </p:nvSpPr>
        <p:spPr bwMode="gray">
          <a:xfrm>
            <a:off x="2730223" y="5062947"/>
            <a:ext cx="279625" cy="438582"/>
          </a:xfrm>
          <a:prstGeom prst="rect">
            <a:avLst/>
          </a:prstGeom>
          <a:noFill/>
        </p:spPr>
        <p:txBody>
          <a:bodyPr wrap="square" lIns="137160" tIns="137160" rIns="274320" bIns="137160" rtlCol="0">
            <a:spAutoFit/>
          </a:bodyPr>
          <a:lstStyle/>
          <a:p>
            <a:pPr marL="0" indent="0" algn="l">
              <a:spcBef>
                <a:spcPts val="600"/>
              </a:spcBef>
              <a:spcAft>
                <a:spcPts val="600"/>
              </a:spcAft>
              <a:buNone/>
            </a:pPr>
            <a:r>
              <a:rPr lang="en-US" sz="1050" b="1"/>
              <a:t>*</a:t>
            </a:r>
          </a:p>
        </p:txBody>
      </p:sp>
      <p:sp>
        <p:nvSpPr>
          <p:cNvPr id="60" name="TextBox 59">
            <a:extLst>
              <a:ext uri="{FF2B5EF4-FFF2-40B4-BE49-F238E27FC236}">
                <a16:creationId xmlns:a16="http://schemas.microsoft.com/office/drawing/2014/main" id="{44B075E9-00E6-F8C8-7805-D7738CFBD5F3}"/>
              </a:ext>
            </a:extLst>
          </p:cNvPr>
          <p:cNvSpPr txBox="1"/>
          <p:nvPr/>
        </p:nvSpPr>
        <p:spPr bwMode="gray">
          <a:xfrm>
            <a:off x="3470052" y="3715171"/>
            <a:ext cx="1985267" cy="600164"/>
          </a:xfrm>
          <a:prstGeom prst="rect">
            <a:avLst/>
          </a:prstGeom>
          <a:noFill/>
        </p:spPr>
        <p:txBody>
          <a:bodyPr wrap="square" lIns="137160" tIns="137160" rIns="274320" bIns="137160" rtlCol="0">
            <a:spAutoFit/>
          </a:bodyPr>
          <a:lstStyle/>
          <a:p>
            <a:pPr marL="0" indent="0" algn="l">
              <a:spcBef>
                <a:spcPts val="600"/>
              </a:spcBef>
              <a:spcAft>
                <a:spcPts val="600"/>
              </a:spcAft>
              <a:buNone/>
            </a:pPr>
            <a:r>
              <a:rPr lang="en-US" sz="1050"/>
              <a:t>Landfills or recycling (14% global recycling rate**)</a:t>
            </a:r>
          </a:p>
        </p:txBody>
      </p:sp>
      <p:grpSp>
        <p:nvGrpSpPr>
          <p:cNvPr id="62" name="Group 61">
            <a:extLst>
              <a:ext uri="{FF2B5EF4-FFF2-40B4-BE49-F238E27FC236}">
                <a16:creationId xmlns:a16="http://schemas.microsoft.com/office/drawing/2014/main" id="{AE9A9697-5B37-983C-2F56-5CC4AFE056E9}"/>
              </a:ext>
            </a:extLst>
          </p:cNvPr>
          <p:cNvGrpSpPr/>
          <p:nvPr/>
        </p:nvGrpSpPr>
        <p:grpSpPr>
          <a:xfrm>
            <a:off x="3580633" y="3153836"/>
            <a:ext cx="1680177" cy="2493528"/>
            <a:chOff x="1771393" y="2876384"/>
            <a:chExt cx="1680177" cy="2493528"/>
          </a:xfrm>
        </p:grpSpPr>
        <p:cxnSp>
          <p:nvCxnSpPr>
            <p:cNvPr id="63" name="Straight Connector 62">
              <a:extLst>
                <a:ext uri="{FF2B5EF4-FFF2-40B4-BE49-F238E27FC236}">
                  <a16:creationId xmlns:a16="http://schemas.microsoft.com/office/drawing/2014/main" id="{F577A8E5-B953-E04B-172B-C03D2159B17A}"/>
                </a:ext>
              </a:extLst>
            </p:cNvPr>
            <p:cNvCxnSpPr>
              <a:cxnSpLocks/>
            </p:cNvCxnSpPr>
            <p:nvPr/>
          </p:nvCxnSpPr>
          <p:spPr bwMode="gray">
            <a:xfrm>
              <a:off x="1771393" y="2876384"/>
              <a:ext cx="1680177"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64103E97-BD14-2C51-4B98-6643D046748A}"/>
                </a:ext>
              </a:extLst>
            </p:cNvPr>
            <p:cNvCxnSpPr>
              <a:cxnSpLocks/>
            </p:cNvCxnSpPr>
            <p:nvPr/>
          </p:nvCxnSpPr>
          <p:spPr bwMode="gray">
            <a:xfrm>
              <a:off x="1771393" y="3499766"/>
              <a:ext cx="1658686"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B4FAB16A-B731-D727-7ADF-3614FD271E33}"/>
                </a:ext>
              </a:extLst>
            </p:cNvPr>
            <p:cNvCxnSpPr>
              <a:cxnSpLocks/>
            </p:cNvCxnSpPr>
            <p:nvPr/>
          </p:nvCxnSpPr>
          <p:spPr bwMode="gray">
            <a:xfrm>
              <a:off x="1771393" y="5369912"/>
              <a:ext cx="1680177"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59702237-C7A0-F355-A729-3511EC4799CF}"/>
                </a:ext>
              </a:extLst>
            </p:cNvPr>
            <p:cNvCxnSpPr>
              <a:cxnSpLocks/>
            </p:cNvCxnSpPr>
            <p:nvPr/>
          </p:nvCxnSpPr>
          <p:spPr bwMode="gray">
            <a:xfrm>
              <a:off x="1771393" y="4746530"/>
              <a:ext cx="1680177"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0E76337D-120B-545D-412A-9D58896A9BD5}"/>
                </a:ext>
              </a:extLst>
            </p:cNvPr>
            <p:cNvCxnSpPr>
              <a:cxnSpLocks/>
            </p:cNvCxnSpPr>
            <p:nvPr/>
          </p:nvCxnSpPr>
          <p:spPr bwMode="gray">
            <a:xfrm>
              <a:off x="1771393" y="4123148"/>
              <a:ext cx="1680177"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grpSp>
      <p:grpSp>
        <p:nvGrpSpPr>
          <p:cNvPr id="68" name="Group 67">
            <a:extLst>
              <a:ext uri="{FF2B5EF4-FFF2-40B4-BE49-F238E27FC236}">
                <a16:creationId xmlns:a16="http://schemas.microsoft.com/office/drawing/2014/main" id="{09DD31C7-203A-5537-2B02-C29F7A22ADB1}"/>
              </a:ext>
            </a:extLst>
          </p:cNvPr>
          <p:cNvGrpSpPr/>
          <p:nvPr/>
        </p:nvGrpSpPr>
        <p:grpSpPr>
          <a:xfrm>
            <a:off x="5389873" y="3153836"/>
            <a:ext cx="1680177" cy="2493528"/>
            <a:chOff x="1771393" y="2876384"/>
            <a:chExt cx="1680177" cy="2493528"/>
          </a:xfrm>
        </p:grpSpPr>
        <p:cxnSp>
          <p:nvCxnSpPr>
            <p:cNvPr id="69" name="Straight Connector 68">
              <a:extLst>
                <a:ext uri="{FF2B5EF4-FFF2-40B4-BE49-F238E27FC236}">
                  <a16:creationId xmlns:a16="http://schemas.microsoft.com/office/drawing/2014/main" id="{79B66BEE-A909-DE2A-0443-819F62E6BC96}"/>
                </a:ext>
              </a:extLst>
            </p:cNvPr>
            <p:cNvCxnSpPr>
              <a:cxnSpLocks/>
            </p:cNvCxnSpPr>
            <p:nvPr/>
          </p:nvCxnSpPr>
          <p:spPr bwMode="gray">
            <a:xfrm>
              <a:off x="1771393" y="2876384"/>
              <a:ext cx="1680177"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7188C37D-49F3-9ED0-B766-C007E9260B3C}"/>
                </a:ext>
              </a:extLst>
            </p:cNvPr>
            <p:cNvCxnSpPr>
              <a:cxnSpLocks/>
            </p:cNvCxnSpPr>
            <p:nvPr/>
          </p:nvCxnSpPr>
          <p:spPr bwMode="gray">
            <a:xfrm>
              <a:off x="1771393" y="3499766"/>
              <a:ext cx="1658686"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5C3B2F95-D505-5397-9FEB-30114EF1D68D}"/>
                </a:ext>
              </a:extLst>
            </p:cNvPr>
            <p:cNvCxnSpPr>
              <a:cxnSpLocks/>
            </p:cNvCxnSpPr>
            <p:nvPr/>
          </p:nvCxnSpPr>
          <p:spPr bwMode="gray">
            <a:xfrm>
              <a:off x="1771393" y="5369912"/>
              <a:ext cx="1680177"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394D69EE-D06F-CAB9-ABD7-7C5B130D48F3}"/>
                </a:ext>
              </a:extLst>
            </p:cNvPr>
            <p:cNvCxnSpPr>
              <a:cxnSpLocks/>
            </p:cNvCxnSpPr>
            <p:nvPr/>
          </p:nvCxnSpPr>
          <p:spPr bwMode="gray">
            <a:xfrm>
              <a:off x="1771393" y="4746530"/>
              <a:ext cx="1680177"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71294630-4A52-C230-9022-B042FB2DCCB3}"/>
                </a:ext>
              </a:extLst>
            </p:cNvPr>
            <p:cNvCxnSpPr>
              <a:cxnSpLocks/>
            </p:cNvCxnSpPr>
            <p:nvPr/>
          </p:nvCxnSpPr>
          <p:spPr bwMode="gray">
            <a:xfrm>
              <a:off x="1771393" y="4123148"/>
              <a:ext cx="1680177"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grpSp>
      <p:grpSp>
        <p:nvGrpSpPr>
          <p:cNvPr id="74" name="Group 73">
            <a:extLst>
              <a:ext uri="{FF2B5EF4-FFF2-40B4-BE49-F238E27FC236}">
                <a16:creationId xmlns:a16="http://schemas.microsoft.com/office/drawing/2014/main" id="{640B71E9-BFA6-AA0B-A8E6-C9A0B74E3CAB}"/>
              </a:ext>
            </a:extLst>
          </p:cNvPr>
          <p:cNvGrpSpPr/>
          <p:nvPr/>
        </p:nvGrpSpPr>
        <p:grpSpPr>
          <a:xfrm>
            <a:off x="7199112" y="3153836"/>
            <a:ext cx="1680177" cy="2493528"/>
            <a:chOff x="1771393" y="2876384"/>
            <a:chExt cx="1680177" cy="2493528"/>
          </a:xfrm>
        </p:grpSpPr>
        <p:cxnSp>
          <p:nvCxnSpPr>
            <p:cNvPr id="75" name="Straight Connector 74">
              <a:extLst>
                <a:ext uri="{FF2B5EF4-FFF2-40B4-BE49-F238E27FC236}">
                  <a16:creationId xmlns:a16="http://schemas.microsoft.com/office/drawing/2014/main" id="{AC0A6307-2B6C-F905-9F0D-C99B671481D0}"/>
                </a:ext>
              </a:extLst>
            </p:cNvPr>
            <p:cNvCxnSpPr>
              <a:cxnSpLocks/>
            </p:cNvCxnSpPr>
            <p:nvPr/>
          </p:nvCxnSpPr>
          <p:spPr bwMode="gray">
            <a:xfrm>
              <a:off x="1771393" y="2876384"/>
              <a:ext cx="1680177"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6CEA25F5-693F-4FFA-DA3E-4131E4901E1B}"/>
                </a:ext>
              </a:extLst>
            </p:cNvPr>
            <p:cNvCxnSpPr>
              <a:cxnSpLocks/>
            </p:cNvCxnSpPr>
            <p:nvPr/>
          </p:nvCxnSpPr>
          <p:spPr bwMode="gray">
            <a:xfrm>
              <a:off x="1771393" y="3499766"/>
              <a:ext cx="1658686"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EB741583-1439-1528-C8E5-435DFA4513C2}"/>
                </a:ext>
              </a:extLst>
            </p:cNvPr>
            <p:cNvCxnSpPr>
              <a:cxnSpLocks/>
            </p:cNvCxnSpPr>
            <p:nvPr/>
          </p:nvCxnSpPr>
          <p:spPr bwMode="gray">
            <a:xfrm>
              <a:off x="1771393" y="5369912"/>
              <a:ext cx="1680177"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DD076EC0-01EA-1222-836A-8F38305D994B}"/>
                </a:ext>
              </a:extLst>
            </p:cNvPr>
            <p:cNvCxnSpPr>
              <a:cxnSpLocks/>
            </p:cNvCxnSpPr>
            <p:nvPr/>
          </p:nvCxnSpPr>
          <p:spPr bwMode="gray">
            <a:xfrm>
              <a:off x="1771393" y="4746530"/>
              <a:ext cx="1680177"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FADCD032-70F2-C0D5-72C2-189F58506186}"/>
                </a:ext>
              </a:extLst>
            </p:cNvPr>
            <p:cNvCxnSpPr>
              <a:cxnSpLocks/>
            </p:cNvCxnSpPr>
            <p:nvPr/>
          </p:nvCxnSpPr>
          <p:spPr bwMode="gray">
            <a:xfrm>
              <a:off x="1771393" y="4123148"/>
              <a:ext cx="1680177"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grpSp>
      <p:grpSp>
        <p:nvGrpSpPr>
          <p:cNvPr id="80" name="Group 79">
            <a:extLst>
              <a:ext uri="{FF2B5EF4-FFF2-40B4-BE49-F238E27FC236}">
                <a16:creationId xmlns:a16="http://schemas.microsoft.com/office/drawing/2014/main" id="{379EF1FD-CC20-3ABA-BC76-336C032995CB}"/>
              </a:ext>
            </a:extLst>
          </p:cNvPr>
          <p:cNvGrpSpPr/>
          <p:nvPr/>
        </p:nvGrpSpPr>
        <p:grpSpPr>
          <a:xfrm>
            <a:off x="320314" y="3151930"/>
            <a:ext cx="1418531" cy="2493528"/>
            <a:chOff x="1771393" y="2876384"/>
            <a:chExt cx="1680177" cy="2493528"/>
          </a:xfrm>
        </p:grpSpPr>
        <p:cxnSp>
          <p:nvCxnSpPr>
            <p:cNvPr id="81" name="Straight Connector 80">
              <a:extLst>
                <a:ext uri="{FF2B5EF4-FFF2-40B4-BE49-F238E27FC236}">
                  <a16:creationId xmlns:a16="http://schemas.microsoft.com/office/drawing/2014/main" id="{DE260BC5-96B1-07D0-A035-6DC68228C89F}"/>
                </a:ext>
              </a:extLst>
            </p:cNvPr>
            <p:cNvCxnSpPr>
              <a:cxnSpLocks/>
            </p:cNvCxnSpPr>
            <p:nvPr/>
          </p:nvCxnSpPr>
          <p:spPr bwMode="gray">
            <a:xfrm>
              <a:off x="1771393" y="2876384"/>
              <a:ext cx="1680177"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FA49489B-A2E2-AA21-4AFF-D1AC1B0FD4A3}"/>
                </a:ext>
              </a:extLst>
            </p:cNvPr>
            <p:cNvCxnSpPr>
              <a:cxnSpLocks/>
            </p:cNvCxnSpPr>
            <p:nvPr/>
          </p:nvCxnSpPr>
          <p:spPr bwMode="gray">
            <a:xfrm>
              <a:off x="1771393" y="3499766"/>
              <a:ext cx="1658686"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ADE7F0FB-B72C-CA3C-1C70-E8B9A2566213}"/>
                </a:ext>
              </a:extLst>
            </p:cNvPr>
            <p:cNvCxnSpPr>
              <a:cxnSpLocks/>
            </p:cNvCxnSpPr>
            <p:nvPr/>
          </p:nvCxnSpPr>
          <p:spPr bwMode="gray">
            <a:xfrm>
              <a:off x="1771393" y="5369912"/>
              <a:ext cx="1680177"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B750E02-0A4A-F343-E757-E0BD759BCC29}"/>
                </a:ext>
              </a:extLst>
            </p:cNvPr>
            <p:cNvCxnSpPr>
              <a:cxnSpLocks/>
            </p:cNvCxnSpPr>
            <p:nvPr/>
          </p:nvCxnSpPr>
          <p:spPr bwMode="gray">
            <a:xfrm>
              <a:off x="1771393" y="4746530"/>
              <a:ext cx="1680177"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06B8D1D5-5C11-D58C-F6BA-2323BC515285}"/>
                </a:ext>
              </a:extLst>
            </p:cNvPr>
            <p:cNvCxnSpPr>
              <a:cxnSpLocks/>
            </p:cNvCxnSpPr>
            <p:nvPr/>
          </p:nvCxnSpPr>
          <p:spPr bwMode="gray">
            <a:xfrm>
              <a:off x="1771393" y="4123148"/>
              <a:ext cx="1680177"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grpSp>
      <p:sp>
        <p:nvSpPr>
          <p:cNvPr id="91" name="TextBox 90">
            <a:extLst>
              <a:ext uri="{FF2B5EF4-FFF2-40B4-BE49-F238E27FC236}">
                <a16:creationId xmlns:a16="http://schemas.microsoft.com/office/drawing/2014/main" id="{0CAEED15-450C-A004-E28E-C36A6EA238AB}"/>
              </a:ext>
            </a:extLst>
          </p:cNvPr>
          <p:cNvSpPr txBox="1"/>
          <p:nvPr/>
        </p:nvSpPr>
        <p:spPr bwMode="gray">
          <a:xfrm>
            <a:off x="5287324" y="3715171"/>
            <a:ext cx="2000336" cy="600164"/>
          </a:xfrm>
          <a:prstGeom prst="rect">
            <a:avLst/>
          </a:prstGeom>
          <a:noFill/>
        </p:spPr>
        <p:txBody>
          <a:bodyPr wrap="square" lIns="137160" tIns="137160" rIns="274320" bIns="137160" rtlCol="0">
            <a:spAutoFit/>
          </a:bodyPr>
          <a:lstStyle/>
          <a:p>
            <a:pPr marL="0" indent="0" algn="l">
              <a:spcBef>
                <a:spcPts val="600"/>
              </a:spcBef>
              <a:spcAft>
                <a:spcPts val="600"/>
              </a:spcAft>
              <a:buNone/>
            </a:pPr>
            <a:r>
              <a:rPr lang="en-US" sz="1050"/>
              <a:t>Landfills and incineration most common</a:t>
            </a:r>
          </a:p>
        </p:txBody>
      </p:sp>
      <p:sp>
        <p:nvSpPr>
          <p:cNvPr id="93" name="TextBox 92">
            <a:extLst>
              <a:ext uri="{FF2B5EF4-FFF2-40B4-BE49-F238E27FC236}">
                <a16:creationId xmlns:a16="http://schemas.microsoft.com/office/drawing/2014/main" id="{AEC08E10-A3B2-0FAF-3FB2-654F94341D1A}"/>
              </a:ext>
            </a:extLst>
          </p:cNvPr>
          <p:cNvSpPr txBox="1"/>
          <p:nvPr/>
        </p:nvSpPr>
        <p:spPr bwMode="gray">
          <a:xfrm>
            <a:off x="7099190" y="3715171"/>
            <a:ext cx="2000336" cy="761747"/>
          </a:xfrm>
          <a:prstGeom prst="rect">
            <a:avLst/>
          </a:prstGeom>
          <a:noFill/>
        </p:spPr>
        <p:txBody>
          <a:bodyPr wrap="square" lIns="137160" tIns="137160" rIns="274320" bIns="137160" rtlCol="0">
            <a:spAutoFit/>
          </a:bodyPr>
          <a:lstStyle/>
          <a:p>
            <a:pPr marL="0" indent="0" algn="l">
              <a:spcBef>
                <a:spcPts val="600"/>
              </a:spcBef>
              <a:spcAft>
                <a:spcPts val="600"/>
              </a:spcAft>
              <a:buNone/>
            </a:pPr>
            <a:r>
              <a:rPr lang="en-US" sz="1050"/>
              <a:t>Landfills and reuse in other materials (concrete or wallboard)</a:t>
            </a:r>
          </a:p>
        </p:txBody>
      </p:sp>
      <p:sp>
        <p:nvSpPr>
          <p:cNvPr id="12" name="Oval 11">
            <a:extLst>
              <a:ext uri="{FF2B5EF4-FFF2-40B4-BE49-F238E27FC236}">
                <a16:creationId xmlns:a16="http://schemas.microsoft.com/office/drawing/2014/main" id="{81417926-E333-4952-79EF-9C6E17F8D568}"/>
              </a:ext>
            </a:extLst>
          </p:cNvPr>
          <p:cNvSpPr/>
          <p:nvPr/>
        </p:nvSpPr>
        <p:spPr bwMode="gray">
          <a:xfrm>
            <a:off x="6096609" y="5789670"/>
            <a:ext cx="246585" cy="245551"/>
          </a:xfrm>
          <a:prstGeom prst="ellipse">
            <a:avLst/>
          </a:prstGeom>
          <a:solidFill>
            <a:srgbClr val="00933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u="none" strike="noStrike" kern="1200" cap="none" spc="0" normalizeH="0" baseline="0" noProof="0">
                <a:ln>
                  <a:noFill/>
                </a:ln>
                <a:solidFill>
                  <a:prstClr val="white"/>
                </a:solidFill>
                <a:effectLst/>
                <a:uLnTx/>
                <a:uFillTx/>
                <a:latin typeface="Arial (body)"/>
              </a:rPr>
              <a:t>H</a:t>
            </a:r>
          </a:p>
        </p:txBody>
      </p:sp>
      <p:sp>
        <p:nvSpPr>
          <p:cNvPr id="20" name="Oval 19">
            <a:extLst>
              <a:ext uri="{FF2B5EF4-FFF2-40B4-BE49-F238E27FC236}">
                <a16:creationId xmlns:a16="http://schemas.microsoft.com/office/drawing/2014/main" id="{E3DCB9C2-9B08-29E9-069A-3C733AD55C22}"/>
              </a:ext>
            </a:extLst>
          </p:cNvPr>
          <p:cNvSpPr/>
          <p:nvPr/>
        </p:nvSpPr>
        <p:spPr bwMode="gray">
          <a:xfrm>
            <a:off x="7913520" y="5789670"/>
            <a:ext cx="246585" cy="245551"/>
          </a:xfrm>
          <a:prstGeom prst="ellipse">
            <a:avLst/>
          </a:prstGeom>
          <a:solidFill>
            <a:srgbClr val="EE352E"/>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u="none" strike="noStrike" kern="1200" cap="none" spc="0" normalizeH="0" baseline="0" noProof="0">
                <a:ln>
                  <a:noFill/>
                </a:ln>
                <a:solidFill>
                  <a:prstClr val="white"/>
                </a:solidFill>
                <a:effectLst/>
                <a:uLnTx/>
                <a:uFillTx/>
                <a:latin typeface="Arial (body)"/>
              </a:rPr>
              <a:t>L </a:t>
            </a:r>
          </a:p>
        </p:txBody>
      </p:sp>
      <p:sp>
        <p:nvSpPr>
          <p:cNvPr id="21" name="Oval 20">
            <a:extLst>
              <a:ext uri="{FF2B5EF4-FFF2-40B4-BE49-F238E27FC236}">
                <a16:creationId xmlns:a16="http://schemas.microsoft.com/office/drawing/2014/main" id="{8608CE12-6694-D5AC-B2E5-884E659AF03C}"/>
              </a:ext>
            </a:extLst>
          </p:cNvPr>
          <p:cNvSpPr/>
          <p:nvPr/>
        </p:nvSpPr>
        <p:spPr bwMode="gray">
          <a:xfrm>
            <a:off x="2235230" y="5252852"/>
            <a:ext cx="246585" cy="245551"/>
          </a:xfrm>
          <a:prstGeom prst="ellipse">
            <a:avLst/>
          </a:prstGeom>
          <a:solidFill>
            <a:srgbClr val="00933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u="none" strike="noStrike" kern="1200" cap="none" spc="0" normalizeH="0" baseline="0" noProof="0">
                <a:ln>
                  <a:noFill/>
                </a:ln>
                <a:solidFill>
                  <a:prstClr val="white"/>
                </a:solidFill>
                <a:effectLst/>
                <a:uLnTx/>
                <a:uFillTx/>
                <a:latin typeface="Arial (body)"/>
              </a:rPr>
              <a:t>L </a:t>
            </a:r>
          </a:p>
        </p:txBody>
      </p:sp>
      <p:sp>
        <p:nvSpPr>
          <p:cNvPr id="17" name="Oval 16">
            <a:extLst>
              <a:ext uri="{FF2B5EF4-FFF2-40B4-BE49-F238E27FC236}">
                <a16:creationId xmlns:a16="http://schemas.microsoft.com/office/drawing/2014/main" id="{24134980-FE91-BDDF-4073-C457B1446FC6}"/>
              </a:ext>
            </a:extLst>
          </p:cNvPr>
          <p:cNvSpPr/>
          <p:nvPr/>
        </p:nvSpPr>
        <p:spPr bwMode="gray">
          <a:xfrm>
            <a:off x="2395008" y="5789670"/>
            <a:ext cx="267826" cy="245551"/>
          </a:xfrm>
          <a:prstGeom prst="ellipse">
            <a:avLst/>
          </a:prstGeom>
          <a:solidFill>
            <a:srgbClr val="FCCC0A"/>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u="none" strike="noStrike" kern="1200" cap="none" spc="0" normalizeH="0" baseline="0" noProof="0">
                <a:ln>
                  <a:noFill/>
                </a:ln>
                <a:solidFill>
                  <a:prstClr val="black"/>
                </a:solidFill>
                <a:effectLst/>
                <a:uLnTx/>
                <a:uFillTx/>
                <a:latin typeface="Arial (body)"/>
              </a:rPr>
              <a:t>M</a:t>
            </a:r>
          </a:p>
        </p:txBody>
      </p:sp>
      <p:sp>
        <p:nvSpPr>
          <p:cNvPr id="23" name="TextBox 22">
            <a:extLst>
              <a:ext uri="{FF2B5EF4-FFF2-40B4-BE49-F238E27FC236}">
                <a16:creationId xmlns:a16="http://schemas.microsoft.com/office/drawing/2014/main" id="{78F7F23D-5D94-D8BA-91A0-4E75AF24E890}"/>
              </a:ext>
            </a:extLst>
          </p:cNvPr>
          <p:cNvSpPr txBox="1"/>
          <p:nvPr/>
        </p:nvSpPr>
        <p:spPr bwMode="gray">
          <a:xfrm>
            <a:off x="2606627" y="5603383"/>
            <a:ext cx="718457" cy="438582"/>
          </a:xfrm>
          <a:prstGeom prst="rect">
            <a:avLst/>
          </a:prstGeom>
          <a:noFill/>
        </p:spPr>
        <p:txBody>
          <a:bodyPr wrap="square" lIns="137160" tIns="137160" rIns="274320" bIns="137160" rtlCol="0">
            <a:spAutoFit/>
          </a:bodyPr>
          <a:lstStyle/>
          <a:p>
            <a:pPr marL="0" indent="0" algn="l">
              <a:spcBef>
                <a:spcPts val="600"/>
              </a:spcBef>
              <a:spcAft>
                <a:spcPts val="600"/>
              </a:spcAft>
              <a:buNone/>
            </a:pPr>
            <a:r>
              <a:rPr lang="en-US" sz="1050" b="1"/>
              <a:t>**</a:t>
            </a:r>
          </a:p>
        </p:txBody>
      </p:sp>
      <p:sp>
        <p:nvSpPr>
          <p:cNvPr id="24" name="Oval 23">
            <a:extLst>
              <a:ext uri="{FF2B5EF4-FFF2-40B4-BE49-F238E27FC236}">
                <a16:creationId xmlns:a16="http://schemas.microsoft.com/office/drawing/2014/main" id="{CA2DE977-C115-CF04-B771-650B110D74E4}"/>
              </a:ext>
            </a:extLst>
          </p:cNvPr>
          <p:cNvSpPr/>
          <p:nvPr/>
        </p:nvSpPr>
        <p:spPr bwMode="gray">
          <a:xfrm>
            <a:off x="4261377" y="5789670"/>
            <a:ext cx="267826" cy="245551"/>
          </a:xfrm>
          <a:prstGeom prst="ellipse">
            <a:avLst/>
          </a:prstGeom>
          <a:solidFill>
            <a:srgbClr val="FCCC0A"/>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u="none" strike="noStrike" kern="1200" cap="none" spc="0" normalizeH="0" baseline="0" noProof="0">
                <a:ln>
                  <a:noFill/>
                </a:ln>
                <a:solidFill>
                  <a:prstClr val="black"/>
                </a:solidFill>
                <a:effectLst/>
                <a:uLnTx/>
                <a:uFillTx/>
                <a:latin typeface="Arial (body)"/>
              </a:rPr>
              <a:t>M</a:t>
            </a:r>
          </a:p>
        </p:txBody>
      </p:sp>
      <p:sp>
        <p:nvSpPr>
          <p:cNvPr id="25" name="TextBox 24">
            <a:extLst>
              <a:ext uri="{FF2B5EF4-FFF2-40B4-BE49-F238E27FC236}">
                <a16:creationId xmlns:a16="http://schemas.microsoft.com/office/drawing/2014/main" id="{B27BCF0E-4B61-0160-0EDB-9012DD76E867}"/>
              </a:ext>
            </a:extLst>
          </p:cNvPr>
          <p:cNvSpPr txBox="1"/>
          <p:nvPr/>
        </p:nvSpPr>
        <p:spPr bwMode="gray">
          <a:xfrm>
            <a:off x="4459387" y="5625439"/>
            <a:ext cx="718457" cy="438582"/>
          </a:xfrm>
          <a:prstGeom prst="rect">
            <a:avLst/>
          </a:prstGeom>
          <a:noFill/>
        </p:spPr>
        <p:txBody>
          <a:bodyPr wrap="square" lIns="137160" tIns="137160" rIns="274320" bIns="137160" rtlCol="0">
            <a:spAutoFit/>
          </a:bodyPr>
          <a:lstStyle/>
          <a:p>
            <a:pPr marL="0" indent="0" algn="l">
              <a:spcBef>
                <a:spcPts val="600"/>
              </a:spcBef>
              <a:spcAft>
                <a:spcPts val="600"/>
              </a:spcAft>
              <a:buNone/>
            </a:pPr>
            <a:r>
              <a:rPr lang="en-US" sz="1050" b="1"/>
              <a:t>**</a:t>
            </a:r>
          </a:p>
        </p:txBody>
      </p:sp>
      <p:sp>
        <p:nvSpPr>
          <p:cNvPr id="8" name="TextBox 7">
            <a:extLst>
              <a:ext uri="{FF2B5EF4-FFF2-40B4-BE49-F238E27FC236}">
                <a16:creationId xmlns:a16="http://schemas.microsoft.com/office/drawing/2014/main" id="{600D5FC1-0D8D-DB0B-D43A-AD63D9363631}"/>
              </a:ext>
            </a:extLst>
          </p:cNvPr>
          <p:cNvSpPr txBox="1"/>
          <p:nvPr/>
        </p:nvSpPr>
        <p:spPr bwMode="gray">
          <a:xfrm>
            <a:off x="1597" y="0"/>
            <a:ext cx="2926080" cy="382208"/>
          </a:xfrm>
          <a:prstGeom prst="rect">
            <a:avLst/>
          </a:prstGeom>
          <a:solidFill>
            <a:schemeClr val="bg2">
              <a:lumMod val="75000"/>
            </a:schemeClr>
          </a:solidFill>
          <a:ln w="6350">
            <a:noFill/>
            <a:prstDash val="solid"/>
          </a:ln>
        </p:spPr>
        <p:txBody>
          <a:bodyPr wrap="square" lIns="91440" tIns="91440" rIns="91440" bIns="91440" rtlCol="0" anchor="ctr">
            <a:noAutofit/>
          </a:bodyPr>
          <a:lstStyle/>
          <a:p>
            <a:pPr marL="0" indent="0" algn="ctr">
              <a:spcAft>
                <a:spcPts val="600"/>
              </a:spcAft>
              <a:buNone/>
            </a:pPr>
            <a:r>
              <a:rPr lang="en-US" sz="1200" b="1">
                <a:solidFill>
                  <a:schemeClr val="bg1"/>
                </a:solidFill>
              </a:rPr>
              <a:t>Appendix: Deployment</a:t>
            </a:r>
          </a:p>
        </p:txBody>
      </p:sp>
    </p:spTree>
    <p:extLst>
      <p:ext uri="{BB962C8B-B14F-4D97-AF65-F5344CB8AC3E}">
        <p14:creationId xmlns:p14="http://schemas.microsoft.com/office/powerpoint/2010/main" val="460410538"/>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A9470C1-D599-670E-5EAA-7B7EB58992BA}"/>
            </a:ext>
          </a:extLst>
        </p:cNvPr>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26D51581-199E-77D7-F76D-62B89A53485D}"/>
              </a:ext>
            </a:extLst>
          </p:cNvPr>
          <p:cNvGraphicFramePr>
            <a:graphicFrameLocks noChangeAspect="1"/>
          </p:cNvGraphicFramePr>
          <p:nvPr>
            <p:custDataLst>
              <p:tags r:id="rId1"/>
            </p:custDataLst>
            <p:extLst>
              <p:ext uri="{D42A27DB-BD31-4B8C-83A1-F6EECF244321}">
                <p14:modId xmlns:p14="http://schemas.microsoft.com/office/powerpoint/2010/main" val="2478619173"/>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71" imgW="7772400" imgH="10058400" progId="TCLayout.ActiveDocument.1">
                  <p:embed/>
                </p:oleObj>
              </mc:Choice>
              <mc:Fallback>
                <p:oleObj name="think-cell Slide" r:id="rId71" imgW="7772400" imgH="10058400" progId="TCLayout.ActiveDocument.1">
                  <p:embed/>
                  <p:pic>
                    <p:nvPicPr>
                      <p:cNvPr id="4" name="think-cell data - do not delete" hidden="1">
                        <a:extLst>
                          <a:ext uri="{FF2B5EF4-FFF2-40B4-BE49-F238E27FC236}">
                            <a16:creationId xmlns:a16="http://schemas.microsoft.com/office/drawing/2014/main" id="{26D51581-199E-77D7-F76D-62B89A53485D}"/>
                          </a:ext>
                        </a:extLst>
                      </p:cNvPr>
                      <p:cNvPicPr/>
                      <p:nvPr/>
                    </p:nvPicPr>
                    <p:blipFill>
                      <a:blip r:embed="rId72"/>
                      <a:stretch>
                        <a:fillRect/>
                      </a:stretch>
                    </p:blipFill>
                    <p:spPr>
                      <a:xfrm>
                        <a:off x="1588" y="1588"/>
                        <a:ext cx="1227" cy="1588"/>
                      </a:xfrm>
                      <a:prstGeom prst="rect">
                        <a:avLst/>
                      </a:prstGeom>
                    </p:spPr>
                  </p:pic>
                </p:oleObj>
              </mc:Fallback>
            </mc:AlternateContent>
          </a:graphicData>
        </a:graphic>
      </p:graphicFrame>
      <p:sp>
        <p:nvSpPr>
          <p:cNvPr id="498" name="TextBox 497">
            <a:extLst>
              <a:ext uri="{FF2B5EF4-FFF2-40B4-BE49-F238E27FC236}">
                <a16:creationId xmlns:a16="http://schemas.microsoft.com/office/drawing/2014/main" id="{234F06C7-0290-4B68-87AC-C76599DAC5D5}"/>
              </a:ext>
            </a:extLst>
          </p:cNvPr>
          <p:cNvSpPr txBox="1"/>
          <p:nvPr/>
        </p:nvSpPr>
        <p:spPr bwMode="gray">
          <a:xfrm>
            <a:off x="2974883" y="1604820"/>
            <a:ext cx="2361081" cy="382588"/>
          </a:xfrm>
          <a:prstGeom prst="rect">
            <a:avLst/>
          </a:prstGeom>
          <a:solidFill>
            <a:schemeClr val="accent1">
              <a:lumMod val="60000"/>
              <a:lumOff val="40000"/>
            </a:schemeClr>
          </a:solidFill>
          <a:ln w="6350">
            <a:noFill/>
            <a:prstDash val="solid"/>
          </a:ln>
        </p:spPr>
        <p:txBody>
          <a:bodyPr wrap="square" lIns="91440" tIns="91440" rIns="91440" bIns="91440" rtlCol="0" anchor="ctr">
            <a:noAutofit/>
          </a:bodyPr>
          <a:lstStyle/>
          <a:p>
            <a:r>
              <a:rPr lang="en-US" sz="1200" b="1"/>
              <a:t>Plant construction (special)</a:t>
            </a:r>
            <a:endParaRPr lang="en-US" sz="1200"/>
          </a:p>
        </p:txBody>
      </p:sp>
      <p:sp>
        <p:nvSpPr>
          <p:cNvPr id="499" name="TextBox 498">
            <a:extLst>
              <a:ext uri="{FF2B5EF4-FFF2-40B4-BE49-F238E27FC236}">
                <a16:creationId xmlns:a16="http://schemas.microsoft.com/office/drawing/2014/main" id="{5B8F8873-3A5E-B958-BECD-32F18488DCB5}"/>
              </a:ext>
            </a:extLst>
          </p:cNvPr>
          <p:cNvSpPr txBox="1"/>
          <p:nvPr/>
        </p:nvSpPr>
        <p:spPr bwMode="gray">
          <a:xfrm>
            <a:off x="5625865" y="1604820"/>
            <a:ext cx="2361081" cy="382588"/>
          </a:xfrm>
          <a:prstGeom prst="rect">
            <a:avLst/>
          </a:prstGeom>
          <a:solidFill>
            <a:schemeClr val="accent1">
              <a:lumMod val="50000"/>
            </a:schemeClr>
          </a:solidFill>
          <a:ln w="6350">
            <a:noFill/>
            <a:prstDash val="solid"/>
          </a:ln>
        </p:spPr>
        <p:txBody>
          <a:bodyPr wrap="square" lIns="91440" tIns="91440" rIns="91440" bIns="91440" rtlCol="0" anchor="ctr">
            <a:noAutofit/>
          </a:bodyPr>
          <a:lstStyle/>
          <a:p>
            <a:r>
              <a:rPr lang="en-US" sz="1200" b="1">
                <a:solidFill>
                  <a:srgbClr val="FFFFFF"/>
                </a:solidFill>
              </a:rPr>
              <a:t>Plant operations</a:t>
            </a:r>
            <a:endParaRPr lang="en-US" sz="1200">
              <a:solidFill>
                <a:srgbClr val="FFFFFF"/>
              </a:solidFill>
            </a:endParaRPr>
          </a:p>
        </p:txBody>
      </p:sp>
      <p:sp>
        <p:nvSpPr>
          <p:cNvPr id="2" name="Title 1">
            <a:extLst>
              <a:ext uri="{FF2B5EF4-FFF2-40B4-BE49-F238E27FC236}">
                <a16:creationId xmlns:a16="http://schemas.microsoft.com/office/drawing/2014/main" id="{F1A7ACD7-5EEA-2488-5F5D-A74842A6EDCD}"/>
              </a:ext>
            </a:extLst>
          </p:cNvPr>
          <p:cNvSpPr>
            <a:spLocks noGrp="1"/>
          </p:cNvSpPr>
          <p:nvPr>
            <p:ph type="title"/>
          </p:nvPr>
        </p:nvSpPr>
        <p:spPr/>
        <p:txBody>
          <a:bodyPr vert="horz">
            <a:noAutofit/>
          </a:bodyPr>
          <a:lstStyle/>
          <a:p>
            <a:r>
              <a:rPr lang="en-US" b="1"/>
              <a:t>Nuclear power operations are highly dependent on strategic elements such as lithium-7, uranium, zirconium, and indium</a:t>
            </a:r>
            <a:endParaRPr lang="en-US"/>
          </a:p>
        </p:txBody>
      </p:sp>
      <p:sp>
        <p:nvSpPr>
          <p:cNvPr id="409" name="TextBox 408">
            <a:extLst>
              <a:ext uri="{FF2B5EF4-FFF2-40B4-BE49-F238E27FC236}">
                <a16:creationId xmlns:a16="http://schemas.microsoft.com/office/drawing/2014/main" id="{987C96C6-77B0-0762-6B9C-F0ED8455E003}"/>
              </a:ext>
            </a:extLst>
          </p:cNvPr>
          <p:cNvSpPr txBox="1"/>
          <p:nvPr/>
        </p:nvSpPr>
        <p:spPr>
          <a:xfrm>
            <a:off x="8329845" y="1554480"/>
            <a:ext cx="3563931" cy="4355038"/>
          </a:xfrm>
          <a:prstGeom prst="rect">
            <a:avLst/>
          </a:prstGeom>
          <a:solidFill>
            <a:srgbClr val="E3E9EE"/>
          </a:solidFill>
        </p:spPr>
        <p:txBody>
          <a:bodyPr wrap="square" rtlCol="0">
            <a:spAutoFit/>
          </a:bodyPr>
          <a:lstStyle/>
          <a:p>
            <a:r>
              <a:rPr lang="en-US" sz="1250" b="1"/>
              <a:t>Observations</a:t>
            </a:r>
          </a:p>
          <a:p>
            <a:endParaRPr lang="en-US" sz="1250" b="1"/>
          </a:p>
          <a:p>
            <a:r>
              <a:rPr lang="en-US" sz="1050" b="1">
                <a:latin typeface="Arial" panose="020B0604020202020204" pitchFamily="34" charset="0"/>
                <a:cs typeface="Arial" panose="020B0604020202020204" pitchFamily="34" charset="0"/>
              </a:rPr>
              <a:t>Concrete</a:t>
            </a:r>
          </a:p>
          <a:p>
            <a:pPr marL="171450" indent="-171450">
              <a:buFont typeface="Arial" panose="020B0604020202020204" pitchFamily="34" charset="0"/>
              <a:buChar char="•"/>
            </a:pPr>
            <a:r>
              <a:rPr lang="en-US" sz="1050">
                <a:latin typeface="Arial" panose="020B0604020202020204" pitchFamily="34" charset="0"/>
                <a:cs typeface="Arial" panose="020B0604020202020204" pitchFamily="34" charset="0"/>
              </a:rPr>
              <a:t>Safety considerations are the main factor determining the amount of concrete needed in a nuclear plant.</a:t>
            </a:r>
          </a:p>
          <a:p>
            <a:pPr marL="171450" indent="-171450">
              <a:buFont typeface="Arial" panose="020B0604020202020204" pitchFamily="34" charset="0"/>
              <a:buChar char="•"/>
            </a:pPr>
            <a:r>
              <a:rPr lang="en-US" sz="1050">
                <a:latin typeface="Arial" panose="020B0604020202020204" pitchFamily="34" charset="0"/>
                <a:cs typeface="Arial" panose="020B0604020202020204" pitchFamily="34" charset="0"/>
              </a:rPr>
              <a:t>After safety incidents and the 9/11 attacks, the regulations for nuclear plants were tightened and concrete requirements nearly doubled since the 1960s.</a:t>
            </a:r>
          </a:p>
          <a:p>
            <a:pPr marL="171450" indent="-171450">
              <a:buFont typeface="Arial" panose="020B0604020202020204" pitchFamily="34" charset="0"/>
              <a:buChar char="•"/>
            </a:pPr>
            <a:r>
              <a:rPr lang="en-US" sz="1050">
                <a:latin typeface="Arial" panose="020B0604020202020204" pitchFamily="34" charset="0"/>
                <a:cs typeface="Arial" panose="020B0604020202020204" pitchFamily="34" charset="0"/>
              </a:rPr>
              <a:t>In Gen IV reactors, the concrete requirement has decreased fivefold due to smarter design.</a:t>
            </a:r>
          </a:p>
          <a:p>
            <a:endParaRPr lang="en-US" sz="1050">
              <a:latin typeface="Arial" panose="020B0604020202020204" pitchFamily="34" charset="0"/>
              <a:cs typeface="Arial" panose="020B0604020202020204" pitchFamily="34" charset="0"/>
            </a:endParaRPr>
          </a:p>
          <a:p>
            <a:r>
              <a:rPr lang="en-US" sz="1050" b="1">
                <a:latin typeface="Arial" panose="020B0604020202020204" pitchFamily="34" charset="0"/>
                <a:cs typeface="Arial" panose="020B0604020202020204" pitchFamily="34" charset="0"/>
              </a:rPr>
              <a:t>Zirconium</a:t>
            </a:r>
            <a:endParaRPr lang="en-US" sz="1050">
              <a:latin typeface="Arial" panose="020B0604020202020204" pitchFamily="34" charset="0"/>
              <a:cs typeface="Arial" panose="020B0604020202020204" pitchFamily="34" charset="0"/>
            </a:endParaRPr>
          </a:p>
          <a:p>
            <a:pPr marL="171450" indent="-171450">
              <a:buFont typeface="Arial" panose="020B0604020202020204" pitchFamily="34" charset="0"/>
              <a:buChar char="•"/>
            </a:pPr>
            <a:r>
              <a:rPr lang="en-US" sz="1050">
                <a:latin typeface="Arial" panose="020B0604020202020204" pitchFamily="34" charset="0"/>
                <a:cs typeface="Arial" panose="020B0604020202020204" pitchFamily="34" charset="0"/>
              </a:rPr>
              <a:t>Zirconium is used in fuel cladding to encase uranium fuel pellets in reactors.</a:t>
            </a:r>
          </a:p>
          <a:p>
            <a:pPr marL="171450" indent="-171450">
              <a:buFont typeface="Arial" panose="020B0604020202020204" pitchFamily="34" charset="0"/>
              <a:buChar char="•"/>
            </a:pPr>
            <a:r>
              <a:rPr lang="en-US" sz="1050">
                <a:latin typeface="Arial" panose="020B0604020202020204" pitchFamily="34" charset="0"/>
                <a:cs typeface="Arial" panose="020B0604020202020204" pitchFamily="34" charset="0"/>
              </a:rPr>
              <a:t>Low neutron absorption allows efficient reactions; it is highly corrosion-resistant.</a:t>
            </a:r>
          </a:p>
          <a:p>
            <a:pPr marL="171450" indent="-171450">
              <a:buFont typeface="Arial" panose="020B0604020202020204" pitchFamily="34" charset="0"/>
              <a:buChar char="•"/>
            </a:pPr>
            <a:r>
              <a:rPr lang="en-US" sz="1050">
                <a:latin typeface="Arial" panose="020B0604020202020204" pitchFamily="34" charset="0"/>
                <a:cs typeface="Arial" panose="020B0604020202020204" pitchFamily="34" charset="0"/>
              </a:rPr>
              <a:t>Zirconium must be purified to remove hafnium, which absorbs neutrons.</a:t>
            </a:r>
          </a:p>
          <a:p>
            <a:endParaRPr lang="en-US" sz="1050">
              <a:latin typeface="Arial" panose="020B0604020202020204" pitchFamily="34" charset="0"/>
              <a:cs typeface="Arial" panose="020B0604020202020204" pitchFamily="34" charset="0"/>
            </a:endParaRPr>
          </a:p>
          <a:p>
            <a:r>
              <a:rPr lang="en-US" sz="1050" b="1">
                <a:latin typeface="Arial" panose="020B0604020202020204" pitchFamily="34" charset="0"/>
                <a:cs typeface="Arial" panose="020B0604020202020204" pitchFamily="34" charset="0"/>
              </a:rPr>
              <a:t>Uranium (recoverable)</a:t>
            </a:r>
            <a:endParaRPr lang="en-US" sz="1050">
              <a:latin typeface="Arial" panose="020B0604020202020204" pitchFamily="34" charset="0"/>
              <a:cs typeface="Arial" panose="020B0604020202020204" pitchFamily="34" charset="0"/>
            </a:endParaRPr>
          </a:p>
          <a:p>
            <a:pPr marL="171450" indent="-171450">
              <a:buFont typeface="Arial" panose="020B0604020202020204" pitchFamily="34" charset="0"/>
              <a:buChar char="•"/>
            </a:pPr>
            <a:r>
              <a:rPr lang="en-US" sz="1050">
                <a:latin typeface="Arial" panose="020B0604020202020204" pitchFamily="34" charset="0"/>
                <a:cs typeface="Arial" panose="020B0604020202020204" pitchFamily="34" charset="0"/>
              </a:rPr>
              <a:t>It is a primary fuel source in nuclear reactors, with uranium-235 undergoing fission to generate energy.</a:t>
            </a:r>
          </a:p>
          <a:p>
            <a:pPr marL="171450" indent="-171450">
              <a:buFont typeface="Arial" panose="020B0604020202020204" pitchFamily="34" charset="0"/>
              <a:buChar char="•"/>
            </a:pPr>
            <a:r>
              <a:rPr lang="en-US" sz="1050">
                <a:latin typeface="Arial" panose="020B0604020202020204" pitchFamily="34" charset="0"/>
                <a:cs typeface="Arial" panose="020B0604020202020204" pitchFamily="34" charset="0"/>
              </a:rPr>
              <a:t>Uranium is typically processed into uranium dioxide (UO₂) pellets and encased in zirconium fuel rods.</a:t>
            </a:r>
          </a:p>
          <a:p>
            <a:pPr marL="171450" indent="-171450">
              <a:buFont typeface="Arial" panose="020B0604020202020204" pitchFamily="34" charset="0"/>
              <a:buChar char="•"/>
            </a:pPr>
            <a:r>
              <a:rPr lang="en-US" sz="1050">
                <a:latin typeface="Arial" panose="020B0604020202020204" pitchFamily="34" charset="0"/>
                <a:cs typeface="Arial" panose="020B0604020202020204" pitchFamily="34" charset="0"/>
              </a:rPr>
              <a:t>It has a heavily fluctuating price.</a:t>
            </a:r>
          </a:p>
        </p:txBody>
      </p:sp>
      <p:sp>
        <p:nvSpPr>
          <p:cNvPr id="6" name="btfpNotesBox361175">
            <a:extLst>
              <a:ext uri="{FF2B5EF4-FFF2-40B4-BE49-F238E27FC236}">
                <a16:creationId xmlns:a16="http://schemas.microsoft.com/office/drawing/2014/main" id="{EBF446BC-563C-79A7-E8DC-3E280C33CE57}"/>
              </a:ext>
            </a:extLst>
          </p:cNvPr>
          <p:cNvSpPr txBox="1"/>
          <p:nvPr>
            <p:custDataLst>
              <p:tags r:id="rId2"/>
            </p:custDataLst>
          </p:nvPr>
        </p:nvSpPr>
        <p:spPr bwMode="gray">
          <a:xfrm>
            <a:off x="330200" y="6309360"/>
            <a:ext cx="9199283" cy="492443"/>
          </a:xfrm>
          <a:prstGeom prst="rect">
            <a:avLst/>
          </a:prstGeom>
          <a:noFill/>
        </p:spPr>
        <p:txBody>
          <a:bodyPr vert="horz" wrap="square" lIns="0" tIns="0" rIns="0" bIns="0" rtlCol="0" anchor="b">
            <a:spAutoFit/>
          </a:bodyPr>
          <a:lstStyle/>
          <a:p>
            <a:pPr marL="0" indent="0">
              <a:spcBef>
                <a:spcPts val="0"/>
              </a:spcBef>
              <a:buNone/>
            </a:pPr>
            <a:endParaRPr lang="en-US" sz="800" dirty="0">
              <a:solidFill>
                <a:srgbClr val="000000"/>
              </a:solidFill>
            </a:endParaRPr>
          </a:p>
          <a:p>
            <a:pPr marL="0" indent="0">
              <a:spcBef>
                <a:spcPts val="0"/>
              </a:spcBef>
              <a:buNone/>
            </a:pPr>
            <a:r>
              <a:rPr lang="en-US" sz="800" dirty="0">
                <a:solidFill>
                  <a:srgbClr val="000000"/>
                </a:solidFill>
              </a:rPr>
              <a:t>Sources: DoE, </a:t>
            </a:r>
            <a:r>
              <a:rPr lang="en-US" sz="800" dirty="0">
                <a:solidFill>
                  <a:srgbClr val="000000"/>
                </a:solidFill>
                <a:hlinkClick r:id="rId73"/>
              </a:rPr>
              <a:t>Nuclear Energy Supply Chain Deep Dive Assess</a:t>
            </a:r>
            <a:r>
              <a:rPr lang="en-US" sz="800" dirty="0">
                <a:solidFill>
                  <a:srgbClr val="000000"/>
                </a:solidFill>
              </a:rPr>
              <a:t> (2022); Ashby, </a:t>
            </a:r>
            <a:r>
              <a:rPr lang="en-US" sz="800" dirty="0">
                <a:solidFill>
                  <a:srgbClr val="000000"/>
                </a:solidFill>
                <a:hlinkClick r:id="rId74"/>
              </a:rPr>
              <a:t>Materials and the Environment Ch. 12</a:t>
            </a:r>
            <a:r>
              <a:rPr lang="en-US" sz="800" dirty="0">
                <a:solidFill>
                  <a:srgbClr val="000000"/>
                </a:solidFill>
              </a:rPr>
              <a:t> (2013); WNA, </a:t>
            </a:r>
            <a:r>
              <a:rPr lang="en-US" sz="800" dirty="0">
                <a:solidFill>
                  <a:srgbClr val="000000"/>
                </a:solidFill>
                <a:hlinkClick r:id="rId75"/>
              </a:rPr>
              <a:t>Advanced Nuclear Power Reactors</a:t>
            </a:r>
            <a:r>
              <a:rPr lang="en-US" sz="800" dirty="0">
                <a:solidFill>
                  <a:srgbClr val="000000"/>
                </a:solidFill>
              </a:rPr>
              <a:t> (2021); Peterson </a:t>
            </a:r>
            <a:r>
              <a:rPr lang="en-US" sz="800" i="1" dirty="0">
                <a:solidFill>
                  <a:srgbClr val="000000"/>
                </a:solidFill>
              </a:rPr>
              <a:t>et al</a:t>
            </a:r>
            <a:r>
              <a:rPr lang="en-US" sz="800" dirty="0">
                <a:solidFill>
                  <a:srgbClr val="000000"/>
                </a:solidFill>
              </a:rPr>
              <a:t>., </a:t>
            </a:r>
            <a:r>
              <a:rPr lang="en-US" sz="800" dirty="0">
                <a:solidFill>
                  <a:srgbClr val="000000"/>
                </a:solidFill>
                <a:hlinkClick r:id="rId76"/>
              </a:rPr>
              <a:t>Metal And Concrete Inputs For Several Nuclear Power Plants</a:t>
            </a:r>
            <a:r>
              <a:rPr lang="en-US" sz="800" dirty="0">
                <a:solidFill>
                  <a:srgbClr val="000000"/>
                </a:solidFill>
              </a:rPr>
              <a:t> (2005).</a:t>
            </a:r>
          </a:p>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Quint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77"/>
              </a:rPr>
              <a:t>Gernot Wagner</a:t>
            </a:r>
            <a:r>
              <a:rPr kumimoji="0" lang="en-US" sz="800" b="0" i="0" u="none" strike="noStrike" kern="1200" cap="none" spc="0" normalizeH="0" baseline="0" noProof="0" dirty="0">
                <a:ln>
                  <a:noFill/>
                </a:ln>
                <a:solidFill>
                  <a:srgbClr val="000000"/>
                </a:solidFill>
                <a:effectLst/>
                <a:uLnTx/>
                <a:uFillTx/>
                <a:latin typeface="Arial"/>
                <a:ea typeface="+mn-ea"/>
                <a:cs typeface="+mn-cs"/>
              </a:rPr>
              <a:t>. Share with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78"/>
              </a:rPr>
              <a:t>attribution</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u="none" strike="noStrike" kern="1200" cap="none" spc="0" normalizeH="0" baseline="0" noProof="0" dirty="0">
                <a:ln>
                  <a:noFill/>
                </a:ln>
                <a:solidFill>
                  <a:srgbClr val="000000"/>
                </a:solidFill>
                <a:effectLst/>
                <a:uLnTx/>
                <a:uFillTx/>
                <a:latin typeface="Arial"/>
                <a:ea typeface="+mn-ea"/>
                <a:cs typeface="+mn-cs"/>
              </a:rPr>
              <a:t>et al., </a:t>
            </a:r>
            <a:r>
              <a:rPr kumimoji="0" lang="en-US" sz="800" b="0" i="0" u="none" strike="noStrike" kern="1200" cap="none" spc="0" normalizeH="0" baseline="0" noProof="0" dirty="0">
                <a:ln>
                  <a:noFill/>
                </a:ln>
                <a:solidFill>
                  <a:srgbClr val="000000"/>
                </a:solidFill>
                <a:effectLst/>
                <a:uLnTx/>
                <a:uFillTx/>
                <a:latin typeface="Arial"/>
                <a:ea typeface="+mn-ea"/>
                <a:cs typeface="+mn-cs"/>
              </a:rPr>
              <a:t>"Reenergizing Nuclear" (23 September 2025).</a:t>
            </a:r>
          </a:p>
        </p:txBody>
      </p:sp>
      <p:cxnSp>
        <p:nvCxnSpPr>
          <p:cNvPr id="49" name="Straight Connector 48">
            <a:extLst>
              <a:ext uri="{FF2B5EF4-FFF2-40B4-BE49-F238E27FC236}">
                <a16:creationId xmlns:a16="http://schemas.microsoft.com/office/drawing/2014/main" id="{3A691279-B93C-1113-976D-3A5E2A3FAF77}"/>
              </a:ext>
            </a:extLst>
          </p:cNvPr>
          <p:cNvCxnSpPr>
            <a:cxnSpLocks/>
          </p:cNvCxnSpPr>
          <p:nvPr/>
        </p:nvCxnSpPr>
        <p:spPr bwMode="gray">
          <a:xfrm>
            <a:off x="2827338" y="1547216"/>
            <a:ext cx="0" cy="4085488"/>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5E35272A-C10E-6A41-F233-CE4D888BACCB}"/>
              </a:ext>
            </a:extLst>
          </p:cNvPr>
          <p:cNvCxnSpPr>
            <a:cxnSpLocks/>
          </p:cNvCxnSpPr>
          <p:nvPr/>
        </p:nvCxnSpPr>
        <p:spPr bwMode="gray">
          <a:xfrm>
            <a:off x="5451475" y="1547216"/>
            <a:ext cx="0" cy="4085488"/>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graphicFrame>
        <p:nvGraphicFramePr>
          <p:cNvPr id="513" name="Chart 512">
            <a:extLst>
              <a:ext uri="{FF2B5EF4-FFF2-40B4-BE49-F238E27FC236}">
                <a16:creationId xmlns:a16="http://schemas.microsoft.com/office/drawing/2014/main" id="{625F3210-1E8E-0BFA-0F92-6CA2E43C952E}"/>
              </a:ext>
            </a:extLst>
          </p:cNvPr>
          <p:cNvGraphicFramePr/>
          <p:nvPr>
            <p:custDataLst>
              <p:tags r:id="rId3"/>
            </p:custDataLst>
            <p:extLst>
              <p:ext uri="{D42A27DB-BD31-4B8C-83A1-F6EECF244321}">
                <p14:modId xmlns:p14="http://schemas.microsoft.com/office/powerpoint/2010/main" val="2660664922"/>
              </p:ext>
            </p:extLst>
          </p:nvPr>
        </p:nvGraphicFramePr>
        <p:xfrm>
          <a:off x="309563" y="2508250"/>
          <a:ext cx="1793875" cy="3390900"/>
        </p:xfrm>
        <a:graphic>
          <a:graphicData uri="http://schemas.openxmlformats.org/drawingml/2006/chart">
            <c:chart xmlns:c="http://schemas.openxmlformats.org/drawingml/2006/chart" xmlns:r="http://schemas.openxmlformats.org/officeDocument/2006/relationships" r:id="rId79"/>
          </a:graphicData>
        </a:graphic>
      </p:graphicFrame>
      <p:sp useBgFill="1">
        <p:nvSpPr>
          <p:cNvPr id="339" name="Freeform: Shape 338">
            <a:extLst>
              <a:ext uri="{FF2B5EF4-FFF2-40B4-BE49-F238E27FC236}">
                <a16:creationId xmlns:a16="http://schemas.microsoft.com/office/drawing/2014/main" id="{43ADC38D-4524-1FD7-BB8C-A4453D30AE79}"/>
              </a:ext>
            </a:extLst>
          </p:cNvPr>
          <p:cNvSpPr/>
          <p:nvPr>
            <p:custDataLst>
              <p:tags r:id="rId4"/>
            </p:custDataLst>
          </p:nvPr>
        </p:nvSpPr>
        <p:spPr bwMode="auto">
          <a:xfrm>
            <a:off x="881063" y="5214938"/>
            <a:ext cx="652463" cy="233363"/>
          </a:xfrm>
          <a:custGeom>
            <a:avLst/>
            <a:gdLst/>
            <a:ahLst/>
            <a:cxnLst/>
            <a:rect l="0" t="0" r="0" b="0"/>
            <a:pathLst>
              <a:path w="652464" h="233363">
                <a:moveTo>
                  <a:pt x="0" y="176212"/>
                </a:moveTo>
                <a:lnTo>
                  <a:pt x="652463" y="0"/>
                </a:lnTo>
                <a:lnTo>
                  <a:pt x="652463" y="57150"/>
                </a:lnTo>
                <a:lnTo>
                  <a:pt x="0" y="233362"/>
                </a:lnTo>
                <a:close/>
              </a:path>
            </a:pathLst>
          </a:custGeom>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useBgFill="1">
        <p:nvSpPr>
          <p:cNvPr id="342" name="Freeform: Shape 341">
            <a:extLst>
              <a:ext uri="{FF2B5EF4-FFF2-40B4-BE49-F238E27FC236}">
                <a16:creationId xmlns:a16="http://schemas.microsoft.com/office/drawing/2014/main" id="{9A12F7A7-0802-6A30-2A9D-E1994BF4F707}"/>
              </a:ext>
            </a:extLst>
          </p:cNvPr>
          <p:cNvSpPr/>
          <p:nvPr>
            <p:custDataLst>
              <p:tags r:id="rId5"/>
            </p:custDataLst>
          </p:nvPr>
        </p:nvSpPr>
        <p:spPr bwMode="auto">
          <a:xfrm>
            <a:off x="881063" y="4557713"/>
            <a:ext cx="652463" cy="233363"/>
          </a:xfrm>
          <a:custGeom>
            <a:avLst/>
            <a:gdLst/>
            <a:ahLst/>
            <a:cxnLst/>
            <a:rect l="0" t="0" r="0" b="0"/>
            <a:pathLst>
              <a:path w="652464" h="233364">
                <a:moveTo>
                  <a:pt x="0" y="176213"/>
                </a:moveTo>
                <a:lnTo>
                  <a:pt x="652463" y="0"/>
                </a:lnTo>
                <a:lnTo>
                  <a:pt x="652463" y="57150"/>
                </a:lnTo>
                <a:lnTo>
                  <a:pt x="0" y="233363"/>
                </a:lnTo>
                <a:close/>
              </a:path>
            </a:pathLst>
          </a:custGeom>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337" name="Freeform: Shape 336">
            <a:extLst>
              <a:ext uri="{FF2B5EF4-FFF2-40B4-BE49-F238E27FC236}">
                <a16:creationId xmlns:a16="http://schemas.microsoft.com/office/drawing/2014/main" id="{E8444085-92DF-0D1D-7D83-126EB333970A}"/>
              </a:ext>
            </a:extLst>
          </p:cNvPr>
          <p:cNvSpPr/>
          <p:nvPr>
            <p:custDataLst>
              <p:tags r:id="rId6"/>
            </p:custDataLst>
          </p:nvPr>
        </p:nvSpPr>
        <p:spPr bwMode="auto">
          <a:xfrm>
            <a:off x="881063" y="5214938"/>
            <a:ext cx="652463" cy="176213"/>
          </a:xfrm>
          <a:custGeom>
            <a:avLst/>
            <a:gdLst/>
            <a:ahLst/>
            <a:cxnLst/>
            <a:rect l="0" t="0" r="0" b="0"/>
            <a:pathLst>
              <a:path w="652464" h="176213">
                <a:moveTo>
                  <a:pt x="0" y="176212"/>
                </a:moveTo>
                <a:lnTo>
                  <a:pt x="652463" y="0"/>
                </a:lnTo>
              </a:path>
            </a:pathLst>
          </a:custGeom>
          <a:ln w="9525" cap="flat" cmpd="sng" algn="ctr">
            <a:solidFill>
              <a:schemeClr val="tx1"/>
            </a:solidFill>
            <a:prstDash val="solid"/>
            <a:miter lim="800000"/>
            <a:headEnd type="none" w="med" len="med"/>
            <a:tailEnd type="none" w="med" len="lg"/>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8" name="Freeform: Shape 337">
            <a:extLst>
              <a:ext uri="{FF2B5EF4-FFF2-40B4-BE49-F238E27FC236}">
                <a16:creationId xmlns:a16="http://schemas.microsoft.com/office/drawing/2014/main" id="{5C4BC546-149E-DEDC-B179-930F8564EEDC}"/>
              </a:ext>
            </a:extLst>
          </p:cNvPr>
          <p:cNvSpPr/>
          <p:nvPr>
            <p:custDataLst>
              <p:tags r:id="rId7"/>
            </p:custDataLst>
          </p:nvPr>
        </p:nvSpPr>
        <p:spPr bwMode="auto">
          <a:xfrm>
            <a:off x="881063" y="5272088"/>
            <a:ext cx="652463" cy="176213"/>
          </a:xfrm>
          <a:custGeom>
            <a:avLst/>
            <a:gdLst/>
            <a:ahLst/>
            <a:cxnLst/>
            <a:rect l="0" t="0" r="0" b="0"/>
            <a:pathLst>
              <a:path w="652464" h="176213">
                <a:moveTo>
                  <a:pt x="0" y="176212"/>
                </a:moveTo>
                <a:lnTo>
                  <a:pt x="652463" y="0"/>
                </a:lnTo>
              </a:path>
            </a:pathLst>
          </a:custGeom>
          <a:ln w="9525" cap="flat" cmpd="sng" algn="ctr">
            <a:solidFill>
              <a:schemeClr val="tx1"/>
            </a:solidFill>
            <a:prstDash val="solid"/>
            <a:miter lim="800000"/>
            <a:headEnd type="none" w="med" len="med"/>
            <a:tailEnd type="none" w="med" len="lg"/>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0" name="Freeform: Shape 339">
            <a:extLst>
              <a:ext uri="{FF2B5EF4-FFF2-40B4-BE49-F238E27FC236}">
                <a16:creationId xmlns:a16="http://schemas.microsoft.com/office/drawing/2014/main" id="{3C0F04E8-0C04-A8C6-9B8C-C5191DE25EEC}"/>
              </a:ext>
            </a:extLst>
          </p:cNvPr>
          <p:cNvSpPr/>
          <p:nvPr>
            <p:custDataLst>
              <p:tags r:id="rId8"/>
            </p:custDataLst>
          </p:nvPr>
        </p:nvSpPr>
        <p:spPr bwMode="auto">
          <a:xfrm>
            <a:off x="881063" y="4557713"/>
            <a:ext cx="652463" cy="176213"/>
          </a:xfrm>
          <a:custGeom>
            <a:avLst/>
            <a:gdLst/>
            <a:ahLst/>
            <a:cxnLst/>
            <a:rect l="0" t="0" r="0" b="0"/>
            <a:pathLst>
              <a:path w="652464" h="176214">
                <a:moveTo>
                  <a:pt x="0" y="176213"/>
                </a:moveTo>
                <a:lnTo>
                  <a:pt x="652463" y="0"/>
                </a:lnTo>
              </a:path>
            </a:pathLst>
          </a:custGeom>
          <a:ln w="9525" cap="flat" cmpd="sng" algn="ctr">
            <a:solidFill>
              <a:schemeClr val="tx1"/>
            </a:solidFill>
            <a:prstDash val="solid"/>
            <a:miter lim="800000"/>
            <a:headEnd type="none" w="med" len="med"/>
            <a:tailEnd type="none" w="med" len="lg"/>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1" name="Freeform: Shape 340">
            <a:extLst>
              <a:ext uri="{FF2B5EF4-FFF2-40B4-BE49-F238E27FC236}">
                <a16:creationId xmlns:a16="http://schemas.microsoft.com/office/drawing/2014/main" id="{F36BBDE1-D0A0-3801-8889-326018A8389D}"/>
              </a:ext>
            </a:extLst>
          </p:cNvPr>
          <p:cNvSpPr/>
          <p:nvPr>
            <p:custDataLst>
              <p:tags r:id="rId9"/>
            </p:custDataLst>
          </p:nvPr>
        </p:nvSpPr>
        <p:spPr bwMode="auto">
          <a:xfrm>
            <a:off x="881063" y="4614863"/>
            <a:ext cx="652463" cy="176213"/>
          </a:xfrm>
          <a:custGeom>
            <a:avLst/>
            <a:gdLst/>
            <a:ahLst/>
            <a:cxnLst/>
            <a:rect l="0" t="0" r="0" b="0"/>
            <a:pathLst>
              <a:path w="652464" h="176214">
                <a:moveTo>
                  <a:pt x="0" y="176213"/>
                </a:moveTo>
                <a:lnTo>
                  <a:pt x="652463" y="0"/>
                </a:lnTo>
              </a:path>
            </a:pathLst>
          </a:custGeom>
          <a:ln w="9525" cap="flat" cmpd="sng" algn="ctr">
            <a:solidFill>
              <a:schemeClr val="tx1"/>
            </a:solidFill>
            <a:prstDash val="solid"/>
            <a:miter lim="800000"/>
            <a:headEnd type="none" w="med" len="med"/>
            <a:tailEnd type="none" w="med" len="lg"/>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46" name="Straight Connector 245">
            <a:extLst>
              <a:ext uri="{FF2B5EF4-FFF2-40B4-BE49-F238E27FC236}">
                <a16:creationId xmlns:a16="http://schemas.microsoft.com/office/drawing/2014/main" id="{2030C20F-AB2A-71D3-9E6C-87C92599F3AF}"/>
              </a:ext>
            </a:extLst>
          </p:cNvPr>
          <p:cNvCxnSpPr>
            <a:cxnSpLocks/>
          </p:cNvCxnSpPr>
          <p:nvPr>
            <p:custDataLst>
              <p:tags r:id="rId10"/>
            </p:custDataLst>
          </p:nvPr>
        </p:nvCxnSpPr>
        <p:spPr bwMode="auto">
          <a:xfrm flipH="1" flipV="1">
            <a:off x="1522413" y="3502026"/>
            <a:ext cx="61913" cy="296863"/>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247" name="Straight Connector 246">
            <a:extLst>
              <a:ext uri="{FF2B5EF4-FFF2-40B4-BE49-F238E27FC236}">
                <a16:creationId xmlns:a16="http://schemas.microsoft.com/office/drawing/2014/main" id="{0B1FD335-E864-B38A-F03D-85C63991FA86}"/>
              </a:ext>
            </a:extLst>
          </p:cNvPr>
          <p:cNvCxnSpPr>
            <a:cxnSpLocks/>
          </p:cNvCxnSpPr>
          <p:nvPr>
            <p:custDataLst>
              <p:tags r:id="rId11"/>
            </p:custDataLst>
          </p:nvPr>
        </p:nvCxnSpPr>
        <p:spPr bwMode="auto">
          <a:xfrm flipH="1" flipV="1">
            <a:off x="1522413" y="3287714"/>
            <a:ext cx="61913" cy="277813"/>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248" name="Straight Connector 247">
            <a:extLst>
              <a:ext uri="{FF2B5EF4-FFF2-40B4-BE49-F238E27FC236}">
                <a16:creationId xmlns:a16="http://schemas.microsoft.com/office/drawing/2014/main" id="{58BEDA3D-28D4-683C-EE4B-EA2FD76EABD6}"/>
              </a:ext>
            </a:extLst>
          </p:cNvPr>
          <p:cNvCxnSpPr>
            <a:cxnSpLocks/>
          </p:cNvCxnSpPr>
          <p:nvPr>
            <p:custDataLst>
              <p:tags r:id="rId12"/>
            </p:custDataLst>
          </p:nvPr>
        </p:nvCxnSpPr>
        <p:spPr bwMode="auto">
          <a:xfrm flipH="1" flipV="1">
            <a:off x="1522413" y="3109913"/>
            <a:ext cx="61913" cy="22225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249" name="Straight Connector 248">
            <a:extLst>
              <a:ext uri="{FF2B5EF4-FFF2-40B4-BE49-F238E27FC236}">
                <a16:creationId xmlns:a16="http://schemas.microsoft.com/office/drawing/2014/main" id="{CFBEA7EE-7C23-F34D-4357-9B996ECBEE6C}"/>
              </a:ext>
            </a:extLst>
          </p:cNvPr>
          <p:cNvCxnSpPr>
            <a:cxnSpLocks/>
          </p:cNvCxnSpPr>
          <p:nvPr>
            <p:custDataLst>
              <p:tags r:id="rId13"/>
            </p:custDataLst>
          </p:nvPr>
        </p:nvCxnSpPr>
        <p:spPr bwMode="auto">
          <a:xfrm flipH="1" flipV="1">
            <a:off x="1522413" y="2954338"/>
            <a:ext cx="61913" cy="144463"/>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204" name="Text Placeholder 10">
            <a:extLst>
              <a:ext uri="{FF2B5EF4-FFF2-40B4-BE49-F238E27FC236}">
                <a16:creationId xmlns:a16="http://schemas.microsoft.com/office/drawing/2014/main" id="{115DFB91-512B-3844-A114-92FBEDCA92F2}"/>
              </a:ext>
            </a:extLst>
          </p:cNvPr>
          <p:cNvSpPr>
            <a:spLocks noGrp="1"/>
          </p:cNvSpPr>
          <p:nvPr>
            <p:custDataLst>
              <p:tags r:id="rId14"/>
            </p:custDataLst>
          </p:nvPr>
        </p:nvSpPr>
        <p:spPr bwMode="gray">
          <a:xfrm>
            <a:off x="995363" y="5421313"/>
            <a:ext cx="4238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0CBCBB38-8704-4E8E-81E5-D3D8B8D44926}" type="datetime'''''37''''''''''0''''.''''''0'''''''">
              <a:rPr lang="en-US" altLang="en-US" sz="1200" smtClean="0">
                <a:solidFill>
                  <a:schemeClr val="bg1"/>
                </a:solidFill>
              </a:rPr>
              <a:pPr marL="0" lvl="0" indent="0" algn="ctr">
                <a:spcBef>
                  <a:spcPct val="0"/>
                </a:spcBef>
                <a:spcAft>
                  <a:spcPct val="0"/>
                </a:spcAft>
                <a:buNone/>
              </a:pPr>
              <a:t>370.0</a:t>
            </a:fld>
            <a:endParaRPr lang="en-US" sz="1200">
              <a:solidFill>
                <a:schemeClr val="bg1"/>
              </a:solidFill>
            </a:endParaRPr>
          </a:p>
        </p:txBody>
      </p:sp>
      <p:sp>
        <p:nvSpPr>
          <p:cNvPr id="195" name="Text Placeholder 10">
            <a:extLst>
              <a:ext uri="{FF2B5EF4-FFF2-40B4-BE49-F238E27FC236}">
                <a16:creationId xmlns:a16="http://schemas.microsoft.com/office/drawing/2014/main" id="{115DFB91-512B-3844-A114-92FBEDCA92F2}"/>
              </a:ext>
            </a:extLst>
          </p:cNvPr>
          <p:cNvSpPr>
            <a:spLocks noGrp="1"/>
          </p:cNvSpPr>
          <p:nvPr>
            <p:custDataLst>
              <p:tags r:id="rId15"/>
            </p:custDataLst>
          </p:nvPr>
        </p:nvSpPr>
        <p:spPr bwMode="gray">
          <a:xfrm>
            <a:off x="939800" y="2738438"/>
            <a:ext cx="255588" cy="182563"/>
          </a:xfrm>
          <a:prstGeom prst="rect">
            <a:avLst/>
          </a:prstGeom>
          <a:solidFill>
            <a:schemeClr val="accent2"/>
          </a:solidFill>
          <a:ln>
            <a:noFill/>
          </a:ln>
          <a:effec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CAED4D0F-88EB-4680-AFBD-EBC64634650D}" type="datetime'''''''''''0''''''''''''''''''''''''''.''''''''''''''8'''''">
              <a:rPr lang="en-US" altLang="en-US" sz="1200" smtClean="0">
                <a:solidFill>
                  <a:schemeClr val="bg1"/>
                </a:solidFill>
                <a:effectLst/>
              </a:rPr>
              <a:pPr marL="0" lvl="0" indent="0" algn="ctr">
                <a:spcBef>
                  <a:spcPct val="0"/>
                </a:spcBef>
                <a:spcAft>
                  <a:spcPct val="0"/>
                </a:spcAft>
                <a:buNone/>
              </a:pPr>
              <a:t>0.8</a:t>
            </a:fld>
            <a:endParaRPr lang="en-US" sz="1200">
              <a:solidFill>
                <a:schemeClr val="bg1"/>
              </a:solidFill>
            </a:endParaRPr>
          </a:p>
        </p:txBody>
      </p:sp>
      <p:sp>
        <p:nvSpPr>
          <p:cNvPr id="197" name="Text Placeholder 10">
            <a:extLst>
              <a:ext uri="{FF2B5EF4-FFF2-40B4-BE49-F238E27FC236}">
                <a16:creationId xmlns:a16="http://schemas.microsoft.com/office/drawing/2014/main" id="{115DFB91-512B-3844-A114-92FBEDCA92F2}"/>
              </a:ext>
            </a:extLst>
          </p:cNvPr>
          <p:cNvSpPr>
            <a:spLocks noGrp="1"/>
          </p:cNvSpPr>
          <p:nvPr>
            <p:custDataLst>
              <p:tags r:id="rId16"/>
            </p:custDataLst>
          </p:nvPr>
        </p:nvSpPr>
        <p:spPr bwMode="gray">
          <a:xfrm>
            <a:off x="1000125" y="2555875"/>
            <a:ext cx="4127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EF54B4AC-4266-4BD7-83C9-1C63520E2245}" type="datetime'''41''''''''''''''''''''1''.''''''''''''''3'''">
              <a:rPr lang="en-US" altLang="en-US" sz="1200" smtClean="0"/>
              <a:pPr marL="0" lvl="0" indent="0" algn="ctr">
                <a:spcBef>
                  <a:spcPct val="0"/>
                </a:spcBef>
                <a:spcAft>
                  <a:spcPct val="0"/>
                </a:spcAft>
                <a:buNone/>
              </a:pPr>
              <a:t>411.3</a:t>
            </a:fld>
            <a:endParaRPr lang="en-US" sz="1200"/>
          </a:p>
        </p:txBody>
      </p:sp>
      <p:sp>
        <p:nvSpPr>
          <p:cNvPr id="225" name="Text Placeholder 10">
            <a:extLst>
              <a:ext uri="{FF2B5EF4-FFF2-40B4-BE49-F238E27FC236}">
                <a16:creationId xmlns:a16="http://schemas.microsoft.com/office/drawing/2014/main" id="{115DFB91-512B-3844-A114-92FBEDCA92F2}"/>
              </a:ext>
            </a:extLst>
          </p:cNvPr>
          <p:cNvSpPr>
            <a:spLocks noGrp="1"/>
          </p:cNvSpPr>
          <p:nvPr>
            <p:custDataLst>
              <p:tags r:id="rId17"/>
            </p:custDataLst>
          </p:nvPr>
        </p:nvSpPr>
        <p:spPr bwMode="auto">
          <a:xfrm>
            <a:off x="1609725" y="5240338"/>
            <a:ext cx="6159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B07E1BCD-4BF2-4F67-890E-869563843A15}" type="datetime'''C''''''''''''''''''''''''o''n''''c''''ret''e'''''">
              <a:rPr lang="en-US" altLang="en-US" sz="1200" smtClean="0"/>
              <a:pPr marL="0" lvl="0" indent="0">
                <a:spcBef>
                  <a:spcPct val="0"/>
                </a:spcBef>
                <a:spcAft>
                  <a:spcPct val="0"/>
                </a:spcAft>
                <a:buNone/>
              </a:pPr>
              <a:t>Concrete</a:t>
            </a:fld>
            <a:endParaRPr lang="en-US" sz="1200"/>
          </a:p>
        </p:txBody>
      </p:sp>
      <p:sp>
        <p:nvSpPr>
          <p:cNvPr id="227" name="Text Placeholder 10">
            <a:extLst>
              <a:ext uri="{FF2B5EF4-FFF2-40B4-BE49-F238E27FC236}">
                <a16:creationId xmlns:a16="http://schemas.microsoft.com/office/drawing/2014/main" id="{115DFB91-512B-3844-A114-92FBEDCA92F2}"/>
              </a:ext>
            </a:extLst>
          </p:cNvPr>
          <p:cNvSpPr>
            <a:spLocks noGrp="1"/>
          </p:cNvSpPr>
          <p:nvPr>
            <p:custDataLst>
              <p:tags r:id="rId18"/>
            </p:custDataLst>
          </p:nvPr>
        </p:nvSpPr>
        <p:spPr bwMode="auto">
          <a:xfrm>
            <a:off x="1609725" y="4583113"/>
            <a:ext cx="8604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709F7B42-D43C-4079-A17A-DCEECACDCCA3}" type="datetime'Ca''''''''''''''''rb''''on'' ''s''''''t''e''e''''''l'''''''">
              <a:rPr lang="en-US" altLang="en-US" sz="1200" smtClean="0"/>
              <a:pPr marL="0" lvl="0" indent="0">
                <a:spcBef>
                  <a:spcPct val="0"/>
                </a:spcBef>
                <a:spcAft>
                  <a:spcPct val="0"/>
                </a:spcAft>
                <a:buNone/>
              </a:pPr>
              <a:t>Carbon steel</a:t>
            </a:fld>
            <a:endParaRPr lang="en-US" sz="1200"/>
          </a:p>
        </p:txBody>
      </p:sp>
      <p:sp>
        <p:nvSpPr>
          <p:cNvPr id="228" name="Text Placeholder 10">
            <a:extLst>
              <a:ext uri="{FF2B5EF4-FFF2-40B4-BE49-F238E27FC236}">
                <a16:creationId xmlns:a16="http://schemas.microsoft.com/office/drawing/2014/main" id="{115DFB91-512B-3844-A114-92FBEDCA92F2}"/>
              </a:ext>
            </a:extLst>
          </p:cNvPr>
          <p:cNvSpPr>
            <a:spLocks noGrp="1"/>
          </p:cNvSpPr>
          <p:nvPr>
            <p:custDataLst>
              <p:tags r:id="rId19"/>
            </p:custDataLst>
          </p:nvPr>
        </p:nvSpPr>
        <p:spPr bwMode="auto">
          <a:xfrm>
            <a:off x="1609725" y="3941763"/>
            <a:ext cx="39370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E3C05197-2F70-4286-8B42-275E77D4E94B}" type="datetime'''W''''''''o''''''''''''''''o''''''''''d'''''''''''''">
              <a:rPr lang="en-US" altLang="en-US" sz="1200" smtClean="0"/>
              <a:pPr marL="0" lvl="0" indent="0">
                <a:spcBef>
                  <a:spcPct val="0"/>
                </a:spcBef>
                <a:spcAft>
                  <a:spcPct val="0"/>
                </a:spcAft>
                <a:buNone/>
              </a:pPr>
              <a:t>Wood</a:t>
            </a:fld>
            <a:endParaRPr lang="en-US" sz="1200"/>
          </a:p>
        </p:txBody>
      </p:sp>
      <p:sp>
        <p:nvSpPr>
          <p:cNvPr id="229" name="Text Placeholder 10">
            <a:extLst>
              <a:ext uri="{FF2B5EF4-FFF2-40B4-BE49-F238E27FC236}">
                <a16:creationId xmlns:a16="http://schemas.microsoft.com/office/drawing/2014/main" id="{115DFB91-512B-3844-A114-92FBEDCA92F2}"/>
              </a:ext>
            </a:extLst>
          </p:cNvPr>
          <p:cNvSpPr>
            <a:spLocks noGrp="1"/>
          </p:cNvSpPr>
          <p:nvPr>
            <p:custDataLst>
              <p:tags r:id="rId20"/>
            </p:custDataLst>
          </p:nvPr>
        </p:nvSpPr>
        <p:spPr bwMode="auto">
          <a:xfrm>
            <a:off x="1609725" y="3708400"/>
            <a:ext cx="9794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C1CE8245-2A59-4BF2-BC25-88EF2BA292D1}" type="datetime'S''''ta''''''in''''''''''''''''''''less ste''''''''el'''''''''">
              <a:rPr lang="en-US" altLang="en-US" sz="1200" smtClean="0"/>
              <a:pPr marL="0" lvl="0" indent="0">
                <a:spcBef>
                  <a:spcPct val="0"/>
                </a:spcBef>
                <a:spcAft>
                  <a:spcPct val="0"/>
                </a:spcAft>
                <a:buNone/>
              </a:pPr>
              <a:t>Stainless steel</a:t>
            </a:fld>
            <a:endParaRPr lang="en-US" sz="1200"/>
          </a:p>
        </p:txBody>
      </p:sp>
      <p:sp>
        <p:nvSpPr>
          <p:cNvPr id="230" name="Text Placeholder 10">
            <a:extLst>
              <a:ext uri="{FF2B5EF4-FFF2-40B4-BE49-F238E27FC236}">
                <a16:creationId xmlns:a16="http://schemas.microsoft.com/office/drawing/2014/main" id="{115DFB91-512B-3844-A114-92FBEDCA92F2}"/>
              </a:ext>
            </a:extLst>
          </p:cNvPr>
          <p:cNvSpPr>
            <a:spLocks noGrp="1"/>
          </p:cNvSpPr>
          <p:nvPr>
            <p:custDataLst>
              <p:tags r:id="rId21"/>
            </p:custDataLst>
          </p:nvPr>
        </p:nvSpPr>
        <p:spPr bwMode="auto">
          <a:xfrm>
            <a:off x="1609725" y="3475038"/>
            <a:ext cx="4968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ED5C22DD-243F-4481-9596-A27D3A1BF7A3}" type="datetime'''''''''C''o''''''''''''''''''p''''p''''''''''e''''r'''''''">
              <a:rPr lang="en-US" altLang="en-US" sz="1200" smtClean="0"/>
              <a:pPr marL="0" lvl="0" indent="0">
                <a:spcBef>
                  <a:spcPct val="0"/>
                </a:spcBef>
                <a:spcAft>
                  <a:spcPct val="0"/>
                </a:spcAft>
                <a:buNone/>
              </a:pPr>
              <a:t>Copper</a:t>
            </a:fld>
            <a:endParaRPr lang="en-US" sz="1200"/>
          </a:p>
        </p:txBody>
      </p:sp>
      <p:sp>
        <p:nvSpPr>
          <p:cNvPr id="231" name="Text Placeholder 10">
            <a:extLst>
              <a:ext uri="{FF2B5EF4-FFF2-40B4-BE49-F238E27FC236}">
                <a16:creationId xmlns:a16="http://schemas.microsoft.com/office/drawing/2014/main" id="{115DFB91-512B-3844-A114-92FBEDCA92F2}"/>
              </a:ext>
            </a:extLst>
          </p:cNvPr>
          <p:cNvSpPr>
            <a:spLocks noGrp="1"/>
          </p:cNvSpPr>
          <p:nvPr>
            <p:custDataLst>
              <p:tags r:id="rId22"/>
            </p:custDataLst>
          </p:nvPr>
        </p:nvSpPr>
        <p:spPr bwMode="auto">
          <a:xfrm>
            <a:off x="1609725" y="3241675"/>
            <a:ext cx="105410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A2A813F7-3774-48C6-B4D4-83A8DEB8EE45}" type="datetime'''G''''''a''''lv''''a''n''''''''''''''i''ze''d ''ir''o''n'''">
              <a:rPr lang="en-US" altLang="en-US" sz="1200" smtClean="0"/>
              <a:pPr marL="0" lvl="0" indent="0">
                <a:spcBef>
                  <a:spcPct val="0"/>
                </a:spcBef>
                <a:spcAft>
                  <a:spcPct val="0"/>
                </a:spcAft>
                <a:buNone/>
              </a:pPr>
              <a:t>Galvanized iron</a:t>
            </a:fld>
            <a:endParaRPr lang="en-US" sz="1200"/>
          </a:p>
        </p:txBody>
      </p:sp>
      <p:sp>
        <p:nvSpPr>
          <p:cNvPr id="232" name="Text Placeholder 10">
            <a:extLst>
              <a:ext uri="{FF2B5EF4-FFF2-40B4-BE49-F238E27FC236}">
                <a16:creationId xmlns:a16="http://schemas.microsoft.com/office/drawing/2014/main" id="{115DFB91-512B-3844-A114-92FBEDCA92F2}"/>
              </a:ext>
            </a:extLst>
          </p:cNvPr>
          <p:cNvSpPr>
            <a:spLocks noGrp="1"/>
          </p:cNvSpPr>
          <p:nvPr>
            <p:custDataLst>
              <p:tags r:id="rId23"/>
            </p:custDataLst>
          </p:nvPr>
        </p:nvSpPr>
        <p:spPr bwMode="auto">
          <a:xfrm>
            <a:off x="1609725" y="3008313"/>
            <a:ext cx="3127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1BB6513F-8800-4A12-8134-DFB389D4C09D}" type="datetime'''''P''''''''''''''''''V''''''''''''C'''''">
              <a:rPr lang="en-US" altLang="en-US" sz="1200" smtClean="0"/>
              <a:pPr marL="0" lvl="0" indent="0">
                <a:spcBef>
                  <a:spcPct val="0"/>
                </a:spcBef>
                <a:spcAft>
                  <a:spcPct val="0"/>
                </a:spcAft>
                <a:buNone/>
              </a:pPr>
              <a:t>PVC</a:t>
            </a:fld>
            <a:endParaRPr lang="en-US" sz="1200"/>
          </a:p>
        </p:txBody>
      </p:sp>
      <p:sp>
        <p:nvSpPr>
          <p:cNvPr id="233" name="Text Placeholder 10">
            <a:extLst>
              <a:ext uri="{FF2B5EF4-FFF2-40B4-BE49-F238E27FC236}">
                <a16:creationId xmlns:a16="http://schemas.microsoft.com/office/drawing/2014/main" id="{115DFB91-512B-3844-A114-92FBEDCA92F2}"/>
              </a:ext>
            </a:extLst>
          </p:cNvPr>
          <p:cNvSpPr>
            <a:spLocks noGrp="1"/>
          </p:cNvSpPr>
          <p:nvPr>
            <p:custDataLst>
              <p:tags r:id="rId24"/>
            </p:custDataLst>
          </p:nvPr>
        </p:nvSpPr>
        <p:spPr bwMode="auto">
          <a:xfrm>
            <a:off x="1609725" y="2774950"/>
            <a:ext cx="6492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BDD2556E-C35E-4583-B9A0-944171CF9DAA}" type="datetime'I''''''''n''''''''s''ul''''at''''i''''''''''''o''''''n'">
              <a:rPr lang="en-US" altLang="en-US" sz="1200" smtClean="0"/>
              <a:pPr marL="0" lvl="0" indent="0">
                <a:spcBef>
                  <a:spcPct val="0"/>
                </a:spcBef>
                <a:spcAft>
                  <a:spcPct val="0"/>
                </a:spcAft>
                <a:buNone/>
              </a:pPr>
              <a:t>Insulation</a:t>
            </a:fld>
            <a:endParaRPr lang="en-US" sz="1200"/>
          </a:p>
        </p:txBody>
      </p:sp>
      <p:sp>
        <p:nvSpPr>
          <p:cNvPr id="323" name="Text Placeholder 10">
            <a:extLst>
              <a:ext uri="{FF2B5EF4-FFF2-40B4-BE49-F238E27FC236}">
                <a16:creationId xmlns:a16="http://schemas.microsoft.com/office/drawing/2014/main" id="{115DFB91-512B-3844-A114-92FBEDCA92F2}"/>
              </a:ext>
            </a:extLst>
          </p:cNvPr>
          <p:cNvSpPr>
            <a:spLocks noGrp="1"/>
          </p:cNvSpPr>
          <p:nvPr>
            <p:custDataLst>
              <p:tags r:id="rId25"/>
            </p:custDataLst>
          </p:nvPr>
        </p:nvSpPr>
        <p:spPr bwMode="gray">
          <a:xfrm>
            <a:off x="1036638" y="4371975"/>
            <a:ext cx="339725" cy="182563"/>
          </a:xfrm>
          <a:prstGeom prst="rect">
            <a:avLst/>
          </a:prstGeom>
          <a:noFill/>
          <a:ln>
            <a:noFill/>
          </a:ln>
          <a:effectLst/>
          <a:extLst>
            <a:ext uri="{909E8E84-426E-40DD-AFC4-6F175D3DCCD1}">
              <a14:hiddenFill xmlns:a14="http://schemas.microsoft.com/office/drawing/2010/main">
                <a:solidFill>
                  <a:schemeClr val="accent2"/>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AB4FF338-B10B-40FB-8209-850BE453F539}" type="datetime'''3''''''''''''''''''''''''''''''''''0.0'''''''''''''">
              <a:rPr lang="en-US" altLang="en-US" sz="1200" smtClean="0">
                <a:solidFill>
                  <a:schemeClr val="bg1"/>
                </a:solidFill>
                <a:effectLst/>
              </a:rPr>
              <a:pPr marL="0" lvl="0" indent="0" algn="ctr">
                <a:spcBef>
                  <a:spcPct val="0"/>
                </a:spcBef>
                <a:spcAft>
                  <a:spcPct val="0"/>
                </a:spcAft>
                <a:buNone/>
              </a:pPr>
              <a:t>30.0</a:t>
            </a:fld>
            <a:endParaRPr lang="en-US" sz="1200">
              <a:solidFill>
                <a:schemeClr val="bg1"/>
              </a:solidFill>
            </a:endParaRPr>
          </a:p>
        </p:txBody>
      </p:sp>
      <p:sp>
        <p:nvSpPr>
          <p:cNvPr id="500" name="Text Placeholder 10">
            <a:extLst>
              <a:ext uri="{FF2B5EF4-FFF2-40B4-BE49-F238E27FC236}">
                <a16:creationId xmlns:a16="http://schemas.microsoft.com/office/drawing/2014/main" id="{115DFB91-512B-3844-A114-92FBEDCA92F2}"/>
              </a:ext>
            </a:extLst>
          </p:cNvPr>
          <p:cNvSpPr>
            <a:spLocks noGrp="1"/>
          </p:cNvSpPr>
          <p:nvPr>
            <p:custDataLst>
              <p:tags r:id="rId26"/>
            </p:custDataLst>
          </p:nvPr>
        </p:nvSpPr>
        <p:spPr bwMode="gray">
          <a:xfrm>
            <a:off x="1220788" y="2863850"/>
            <a:ext cx="255588" cy="182563"/>
          </a:xfrm>
          <a:prstGeom prst="rect">
            <a:avLst/>
          </a:prstGeom>
          <a:solidFill>
            <a:schemeClr val="accent1"/>
          </a:solidFill>
          <a:ln>
            <a:noFill/>
          </a:ln>
          <a:effec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02AE2E94-9AB4-4E69-92C0-CA86A9C3F812}" type="datetime'''''''1''''''''''''.''''''''''''''''''''''''''''''''''''0'''">
              <a:rPr lang="en-US" altLang="en-US" sz="1200" smtClean="0">
                <a:solidFill>
                  <a:schemeClr val="bg1"/>
                </a:solidFill>
                <a:effectLst/>
              </a:rPr>
              <a:pPr marL="0" lvl="0" indent="0" algn="ctr">
                <a:spcBef>
                  <a:spcPct val="0"/>
                </a:spcBef>
                <a:spcAft>
                  <a:spcPct val="0"/>
                </a:spcAft>
                <a:buNone/>
              </a:pPr>
              <a:t>1.0</a:t>
            </a:fld>
            <a:endParaRPr lang="en-US" sz="1200">
              <a:solidFill>
                <a:schemeClr val="bg1"/>
              </a:solidFill>
            </a:endParaRPr>
          </a:p>
        </p:txBody>
      </p:sp>
      <p:sp>
        <p:nvSpPr>
          <p:cNvPr id="224" name="btfpColumnHeaderBoxText223027">
            <a:extLst>
              <a:ext uri="{FF2B5EF4-FFF2-40B4-BE49-F238E27FC236}">
                <a16:creationId xmlns:a16="http://schemas.microsoft.com/office/drawing/2014/main" id="{B052D29B-310C-C061-BF1E-CD6C56ACF138}"/>
              </a:ext>
            </a:extLst>
          </p:cNvPr>
          <p:cNvSpPr txBox="1"/>
          <p:nvPr/>
        </p:nvSpPr>
        <p:spPr bwMode="gray">
          <a:xfrm>
            <a:off x="407194" y="2059496"/>
            <a:ext cx="2024063" cy="257442"/>
          </a:xfrm>
          <a:prstGeom prst="rect">
            <a:avLst/>
          </a:prstGeom>
          <a:noFill/>
        </p:spPr>
        <p:txBody>
          <a:bodyPr vert="horz" wrap="square" lIns="36036" tIns="36036" rIns="36036" bIns="36036" rtlCol="0" anchor="b">
            <a:spAutoFit/>
          </a:bodyPr>
          <a:lstStyle/>
          <a:p>
            <a:r>
              <a:rPr lang="en-US" sz="1200"/>
              <a:t>Material intensity (kg/kW)</a:t>
            </a:r>
          </a:p>
        </p:txBody>
      </p:sp>
      <p:graphicFrame>
        <p:nvGraphicFramePr>
          <p:cNvPr id="526" name="Chart 525">
            <a:extLst>
              <a:ext uri="{FF2B5EF4-FFF2-40B4-BE49-F238E27FC236}">
                <a16:creationId xmlns:a16="http://schemas.microsoft.com/office/drawing/2014/main" id="{BCDE9157-A7B1-ECF9-7589-8586CB958DC0}"/>
              </a:ext>
            </a:extLst>
          </p:cNvPr>
          <p:cNvGraphicFramePr/>
          <p:nvPr>
            <p:custDataLst>
              <p:tags r:id="rId27"/>
            </p:custDataLst>
            <p:extLst>
              <p:ext uri="{D42A27DB-BD31-4B8C-83A1-F6EECF244321}">
                <p14:modId xmlns:p14="http://schemas.microsoft.com/office/powerpoint/2010/main" val="231714262"/>
              </p:ext>
            </p:extLst>
          </p:nvPr>
        </p:nvGraphicFramePr>
        <p:xfrm>
          <a:off x="2913063" y="2692400"/>
          <a:ext cx="1173162" cy="3022600"/>
        </p:xfrm>
        <a:graphic>
          <a:graphicData uri="http://schemas.openxmlformats.org/drawingml/2006/chart">
            <c:chart xmlns:c="http://schemas.openxmlformats.org/drawingml/2006/chart" xmlns:r="http://schemas.openxmlformats.org/officeDocument/2006/relationships" r:id="rId80"/>
          </a:graphicData>
        </a:graphic>
      </p:graphicFrame>
      <p:cxnSp>
        <p:nvCxnSpPr>
          <p:cNvPr id="517" name="Straight Connector 516">
            <a:extLst>
              <a:ext uri="{FF2B5EF4-FFF2-40B4-BE49-F238E27FC236}">
                <a16:creationId xmlns:a16="http://schemas.microsoft.com/office/drawing/2014/main" id="{1199A0E7-EF3C-07BB-F968-7B64D99A2D89}"/>
              </a:ext>
            </a:extLst>
          </p:cNvPr>
          <p:cNvCxnSpPr/>
          <p:nvPr>
            <p:custDataLst>
              <p:tags r:id="rId28"/>
            </p:custDataLst>
          </p:nvPr>
        </p:nvCxnSpPr>
        <p:spPr bwMode="auto">
          <a:xfrm flipH="1" flipV="1">
            <a:off x="3814763" y="2957513"/>
            <a:ext cx="61912" cy="141287"/>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18" name="Straight Connector 517">
            <a:extLst>
              <a:ext uri="{FF2B5EF4-FFF2-40B4-BE49-F238E27FC236}">
                <a16:creationId xmlns:a16="http://schemas.microsoft.com/office/drawing/2014/main" id="{01BD591B-3341-1AE9-5F44-1D88DFA61CE6}"/>
              </a:ext>
            </a:extLst>
          </p:cNvPr>
          <p:cNvCxnSpPr/>
          <p:nvPr>
            <p:custDataLst>
              <p:tags r:id="rId29"/>
            </p:custDataLst>
          </p:nvPr>
        </p:nvCxnSpPr>
        <p:spPr bwMode="auto">
          <a:xfrm flipH="1" flipV="1">
            <a:off x="3814763" y="2814638"/>
            <a:ext cx="61912" cy="5080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24" name="Straight Connector 523">
            <a:extLst>
              <a:ext uri="{FF2B5EF4-FFF2-40B4-BE49-F238E27FC236}">
                <a16:creationId xmlns:a16="http://schemas.microsoft.com/office/drawing/2014/main" id="{0B643E09-F6F2-B32E-F86A-6ADD3B829DCF}"/>
              </a:ext>
            </a:extLst>
          </p:cNvPr>
          <p:cNvCxnSpPr/>
          <p:nvPr>
            <p:custDataLst>
              <p:tags r:id="rId30"/>
            </p:custDataLst>
          </p:nvPr>
        </p:nvCxnSpPr>
        <p:spPr bwMode="auto">
          <a:xfrm flipH="1" flipV="1">
            <a:off x="3814763" y="3170238"/>
            <a:ext cx="61912" cy="161925"/>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367" name="Text Placeholder 10">
            <a:extLst>
              <a:ext uri="{FF2B5EF4-FFF2-40B4-BE49-F238E27FC236}">
                <a16:creationId xmlns:a16="http://schemas.microsoft.com/office/drawing/2014/main" id="{26383BFB-3FC9-E39A-0C1A-D3658800081E}"/>
              </a:ext>
            </a:extLst>
          </p:cNvPr>
          <p:cNvSpPr>
            <a:spLocks noGrp="1"/>
          </p:cNvSpPr>
          <p:nvPr>
            <p:custDataLst>
              <p:tags r:id="rId31"/>
            </p:custDataLst>
          </p:nvPr>
        </p:nvSpPr>
        <p:spPr bwMode="auto">
          <a:xfrm>
            <a:off x="3902075" y="5024438"/>
            <a:ext cx="7921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427B3940-AFB7-4881-BD84-475A860D8867}" type="datetime'''''''''Ma''''''''''''''ng''''''''a''''''n''''''''es''''''e'''">
              <a:rPr lang="en-US" altLang="en-US" sz="1200" smtClean="0"/>
              <a:pPr marL="0" lvl="0" indent="0">
                <a:spcBef>
                  <a:spcPct val="0"/>
                </a:spcBef>
                <a:spcAft>
                  <a:spcPct val="0"/>
                </a:spcAft>
                <a:buNone/>
              </a:pPr>
              <a:t>Manganese</a:t>
            </a:fld>
            <a:endParaRPr lang="en-US" sz="1200"/>
          </a:p>
        </p:txBody>
      </p:sp>
      <p:sp>
        <p:nvSpPr>
          <p:cNvPr id="368" name="Text Placeholder 10">
            <a:extLst>
              <a:ext uri="{FF2B5EF4-FFF2-40B4-BE49-F238E27FC236}">
                <a16:creationId xmlns:a16="http://schemas.microsoft.com/office/drawing/2014/main" id="{5DF10908-7EC1-AB4F-92D9-878E0A1D9C86}"/>
              </a:ext>
            </a:extLst>
          </p:cNvPr>
          <p:cNvSpPr>
            <a:spLocks noGrp="1"/>
          </p:cNvSpPr>
          <p:nvPr>
            <p:custDataLst>
              <p:tags r:id="rId32"/>
            </p:custDataLst>
          </p:nvPr>
        </p:nvSpPr>
        <p:spPr bwMode="auto">
          <a:xfrm>
            <a:off x="3902075" y="3494088"/>
            <a:ext cx="4127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0DDF437F-CDCF-4B5D-BB92-C5B25F6F8CD3}" type="datetime'''''''N''i''''c''''''''''k''''''''''''e''''''''''''''''''l'">
              <a:rPr lang="en-US" altLang="en-US" sz="1200" smtClean="0"/>
              <a:pPr marL="0" lvl="0" indent="0">
                <a:spcBef>
                  <a:spcPct val="0"/>
                </a:spcBef>
                <a:spcAft>
                  <a:spcPct val="0"/>
                </a:spcAft>
                <a:buNone/>
              </a:pPr>
              <a:t>Nickel</a:t>
            </a:fld>
            <a:endParaRPr lang="en-US" sz="1200"/>
          </a:p>
        </p:txBody>
      </p:sp>
      <p:sp>
        <p:nvSpPr>
          <p:cNvPr id="369" name="Text Placeholder 10">
            <a:extLst>
              <a:ext uri="{FF2B5EF4-FFF2-40B4-BE49-F238E27FC236}">
                <a16:creationId xmlns:a16="http://schemas.microsoft.com/office/drawing/2014/main" id="{A500D4D3-9BCB-A125-1C2D-C36E766B56FD}"/>
              </a:ext>
            </a:extLst>
          </p:cNvPr>
          <p:cNvSpPr>
            <a:spLocks noGrp="1"/>
          </p:cNvSpPr>
          <p:nvPr>
            <p:custDataLst>
              <p:tags r:id="rId33"/>
            </p:custDataLst>
          </p:nvPr>
        </p:nvSpPr>
        <p:spPr bwMode="auto">
          <a:xfrm>
            <a:off x="3902075" y="3241675"/>
            <a:ext cx="4889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BF8EC20D-665D-4376-AA90-431CD6240E3C}" type="datetime'''''''''''I''n''''''''''''''''c''''''''''''''o''n''el'">
              <a:rPr lang="en-US" altLang="en-US" sz="1200" smtClean="0"/>
              <a:pPr marL="0" lvl="0" indent="0">
                <a:spcBef>
                  <a:spcPct val="0"/>
                </a:spcBef>
                <a:spcAft>
                  <a:spcPct val="0"/>
                </a:spcAft>
                <a:buNone/>
              </a:pPr>
              <a:t>Inconel</a:t>
            </a:fld>
            <a:endParaRPr lang="en-US" sz="1200"/>
          </a:p>
        </p:txBody>
      </p:sp>
      <p:sp>
        <p:nvSpPr>
          <p:cNvPr id="366" name="Text Placeholder 10">
            <a:extLst>
              <a:ext uri="{FF2B5EF4-FFF2-40B4-BE49-F238E27FC236}">
                <a16:creationId xmlns:a16="http://schemas.microsoft.com/office/drawing/2014/main" id="{433682E2-D9D9-0B3C-C89C-A622904AA292}"/>
              </a:ext>
            </a:extLst>
          </p:cNvPr>
          <p:cNvSpPr>
            <a:spLocks noGrp="1"/>
          </p:cNvSpPr>
          <p:nvPr>
            <p:custDataLst>
              <p:tags r:id="rId34"/>
            </p:custDataLst>
          </p:nvPr>
        </p:nvSpPr>
        <p:spPr bwMode="gray">
          <a:xfrm>
            <a:off x="3287713" y="2541588"/>
            <a:ext cx="4238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373125DD-CF93-4EFF-B704-CD1A687B82F8}" type="datetime'''''''1'''',''''''''''''''''''''''''''''''4''1''''''0'''''">
              <a:rPr lang="en-US" altLang="en-US" sz="1200" smtClean="0"/>
              <a:pPr marL="0" lvl="0" indent="0" algn="ctr">
                <a:spcBef>
                  <a:spcPct val="0"/>
                </a:spcBef>
                <a:spcAft>
                  <a:spcPct val="0"/>
                </a:spcAft>
                <a:buNone/>
              </a:pPr>
              <a:t>1,410</a:t>
            </a:fld>
            <a:endParaRPr lang="en-US" sz="1200"/>
          </a:p>
        </p:txBody>
      </p:sp>
      <p:sp>
        <p:nvSpPr>
          <p:cNvPr id="425" name="Text Placeholder 10">
            <a:extLst>
              <a:ext uri="{FF2B5EF4-FFF2-40B4-BE49-F238E27FC236}">
                <a16:creationId xmlns:a16="http://schemas.microsoft.com/office/drawing/2014/main" id="{115DFB91-512B-3844-A114-92FBEDCA92F2}"/>
              </a:ext>
            </a:extLst>
          </p:cNvPr>
          <p:cNvSpPr>
            <a:spLocks noGrp="1"/>
          </p:cNvSpPr>
          <p:nvPr>
            <p:custDataLst>
              <p:tags r:id="rId35"/>
            </p:custDataLst>
          </p:nvPr>
        </p:nvSpPr>
        <p:spPr bwMode="gray">
          <a:xfrm>
            <a:off x="3351213" y="5024438"/>
            <a:ext cx="2968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B987882E-1225-4535-B1DF-92D6499EC2C3}" type="datetime'''''5''''''''''1''''0'''''''''''''''''''''''''''''''''''''''">
              <a:rPr lang="en-US" altLang="en-US" sz="1200" smtClean="0">
                <a:solidFill>
                  <a:schemeClr val="bg1"/>
                </a:solidFill>
              </a:rPr>
              <a:pPr marL="0" lvl="0" indent="0" algn="ctr">
                <a:spcBef>
                  <a:spcPct val="0"/>
                </a:spcBef>
                <a:spcAft>
                  <a:spcPct val="0"/>
                </a:spcAft>
                <a:buNone/>
              </a:pPr>
              <a:t>510</a:t>
            </a:fld>
            <a:endParaRPr lang="en-US" sz="1200">
              <a:solidFill>
                <a:schemeClr val="bg1"/>
              </a:solidFill>
            </a:endParaRPr>
          </a:p>
        </p:txBody>
      </p:sp>
      <p:sp>
        <p:nvSpPr>
          <p:cNvPr id="426" name="Text Placeholder 10">
            <a:extLst>
              <a:ext uri="{FF2B5EF4-FFF2-40B4-BE49-F238E27FC236}">
                <a16:creationId xmlns:a16="http://schemas.microsoft.com/office/drawing/2014/main" id="{115DFB91-512B-3844-A114-92FBEDCA92F2}"/>
              </a:ext>
            </a:extLst>
          </p:cNvPr>
          <p:cNvSpPr>
            <a:spLocks noGrp="1"/>
          </p:cNvSpPr>
          <p:nvPr>
            <p:custDataLst>
              <p:tags r:id="rId36"/>
            </p:custDataLst>
          </p:nvPr>
        </p:nvSpPr>
        <p:spPr bwMode="gray">
          <a:xfrm>
            <a:off x="3351213" y="3494088"/>
            <a:ext cx="296863" cy="182563"/>
          </a:xfrm>
          <a:prstGeom prst="rect">
            <a:avLst/>
          </a:prstGeom>
          <a:noFill/>
          <a:ln>
            <a:noFill/>
          </a:ln>
          <a:effectLst/>
          <a:extLst>
            <a:ext uri="{909E8E84-426E-40DD-AFC4-6F175D3DCCD1}">
              <a14:hiddenFill xmlns:a14="http://schemas.microsoft.com/office/drawing/2010/main">
                <a:solidFill>
                  <a:schemeClr val="accent2"/>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4E0FED03-BEB2-4582-8AC2-86E496C1524D}" type="datetime'''3''''''''''''''''0''''''''''''''''''''''''''''''''''0'''">
              <a:rPr lang="en-US" altLang="en-US" sz="1200" smtClean="0">
                <a:solidFill>
                  <a:schemeClr val="bg1"/>
                </a:solidFill>
                <a:effectLst/>
              </a:rPr>
              <a:pPr marL="0" lvl="0" indent="0" algn="ctr">
                <a:spcBef>
                  <a:spcPct val="0"/>
                </a:spcBef>
                <a:spcAft>
                  <a:spcPct val="0"/>
                </a:spcAft>
                <a:buNone/>
              </a:pPr>
              <a:t>300</a:t>
            </a:fld>
            <a:endParaRPr lang="en-US" sz="1200">
              <a:solidFill>
                <a:schemeClr val="bg1"/>
              </a:solidFill>
            </a:endParaRPr>
          </a:p>
        </p:txBody>
      </p:sp>
      <p:sp>
        <p:nvSpPr>
          <p:cNvPr id="431" name="Text Placeholder 10">
            <a:extLst>
              <a:ext uri="{FF2B5EF4-FFF2-40B4-BE49-F238E27FC236}">
                <a16:creationId xmlns:a16="http://schemas.microsoft.com/office/drawing/2014/main" id="{115DFB91-512B-3844-A114-92FBEDCA92F2}"/>
              </a:ext>
            </a:extLst>
          </p:cNvPr>
          <p:cNvSpPr>
            <a:spLocks noGrp="1"/>
          </p:cNvSpPr>
          <p:nvPr>
            <p:custDataLst>
              <p:tags r:id="rId37"/>
            </p:custDataLst>
          </p:nvPr>
        </p:nvSpPr>
        <p:spPr bwMode="gray">
          <a:xfrm>
            <a:off x="3355975" y="3079750"/>
            <a:ext cx="2857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250BC1F8-4270-48BE-886A-348E726E67F1}" type="datetime'''''''''''''''''''''''11''''0'''''''''''''''''''''''">
              <a:rPr lang="en-US" altLang="en-US" sz="1200" smtClean="0">
                <a:solidFill>
                  <a:schemeClr val="bg1"/>
                </a:solidFill>
              </a:rPr>
              <a:pPr marL="0" lvl="0" indent="0" algn="ctr">
                <a:spcBef>
                  <a:spcPct val="0"/>
                </a:spcBef>
                <a:spcAft>
                  <a:spcPct val="0"/>
                </a:spcAft>
                <a:buNone/>
              </a:pPr>
              <a:t>110</a:t>
            </a:fld>
            <a:endParaRPr lang="en-US" sz="1200">
              <a:solidFill>
                <a:schemeClr val="bg1"/>
              </a:solidFill>
            </a:endParaRPr>
          </a:p>
        </p:txBody>
      </p:sp>
      <p:sp>
        <p:nvSpPr>
          <p:cNvPr id="505" name="Text Placeholder 10">
            <a:extLst>
              <a:ext uri="{FF2B5EF4-FFF2-40B4-BE49-F238E27FC236}">
                <a16:creationId xmlns:a16="http://schemas.microsoft.com/office/drawing/2014/main" id="{4BBD9824-8E3C-AC69-0AC5-AACB74A3B50A}"/>
              </a:ext>
            </a:extLst>
          </p:cNvPr>
          <p:cNvSpPr>
            <a:spLocks noGrp="1"/>
          </p:cNvSpPr>
          <p:nvPr>
            <p:custDataLst>
              <p:tags r:id="rId38"/>
            </p:custDataLst>
          </p:nvPr>
        </p:nvSpPr>
        <p:spPr bwMode="auto">
          <a:xfrm>
            <a:off x="3902075" y="3008313"/>
            <a:ext cx="6746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39861F3A-9CBC-4456-9058-5896BCE8514B}" type="datetime'''''''''''''''''''A''''''''''''''l''''''um''''''in''''u''''m'">
              <a:rPr lang="en-US" altLang="en-US" sz="1200" smtClean="0"/>
              <a:pPr marL="0" lvl="0" indent="0">
                <a:spcBef>
                  <a:spcPct val="0"/>
                </a:spcBef>
                <a:spcAft>
                  <a:spcPct val="0"/>
                </a:spcAft>
                <a:buNone/>
              </a:pPr>
              <a:t>Aluminum</a:t>
            </a:fld>
            <a:endParaRPr lang="en-US" sz="1200"/>
          </a:p>
        </p:txBody>
      </p:sp>
      <p:sp>
        <p:nvSpPr>
          <p:cNvPr id="507" name="Text Placeholder 10">
            <a:extLst>
              <a:ext uri="{FF2B5EF4-FFF2-40B4-BE49-F238E27FC236}">
                <a16:creationId xmlns:a16="http://schemas.microsoft.com/office/drawing/2014/main" id="{000B5D02-3F13-E52B-28BC-1E9FCE2FC710}"/>
              </a:ext>
            </a:extLst>
          </p:cNvPr>
          <p:cNvSpPr>
            <a:spLocks noGrp="1"/>
          </p:cNvSpPr>
          <p:nvPr>
            <p:custDataLst>
              <p:tags r:id="rId39"/>
            </p:custDataLst>
          </p:nvPr>
        </p:nvSpPr>
        <p:spPr bwMode="gray">
          <a:xfrm>
            <a:off x="3211513" y="2867025"/>
            <a:ext cx="296863" cy="182563"/>
          </a:xfrm>
          <a:prstGeom prst="rect">
            <a:avLst/>
          </a:prstGeom>
          <a:noFill/>
          <a:ln>
            <a:noFill/>
          </a:ln>
          <a:effectLst/>
          <a:extLst>
            <a:ext uri="{909E8E84-426E-40DD-AFC4-6F175D3DCCD1}">
              <a14:hiddenFill xmlns:a14="http://schemas.microsoft.com/office/drawing/2010/main">
                <a:solidFill>
                  <a:schemeClr val="accent4"/>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CC70DDEF-5F3F-4A4D-82DE-9CA2183FE937}" type="datetime'''''''''1''''0''0'''''''''''''''''''''''''''">
              <a:rPr lang="en-US" altLang="en-US" sz="1200" smtClean="0">
                <a:solidFill>
                  <a:schemeClr val="bg1"/>
                </a:solidFill>
                <a:effectLst/>
              </a:rPr>
              <a:pPr marL="0" lvl="0" indent="0" algn="ctr">
                <a:spcBef>
                  <a:spcPct val="0"/>
                </a:spcBef>
                <a:spcAft>
                  <a:spcPct val="0"/>
                </a:spcAft>
                <a:buNone/>
              </a:pPr>
              <a:t>100</a:t>
            </a:fld>
            <a:endParaRPr lang="en-US" sz="1200">
              <a:solidFill>
                <a:schemeClr val="bg1"/>
              </a:solidFill>
            </a:endParaRPr>
          </a:p>
        </p:txBody>
      </p:sp>
      <p:sp>
        <p:nvSpPr>
          <p:cNvPr id="514" name="Text Placeholder 10">
            <a:extLst>
              <a:ext uri="{FF2B5EF4-FFF2-40B4-BE49-F238E27FC236}">
                <a16:creationId xmlns:a16="http://schemas.microsoft.com/office/drawing/2014/main" id="{36622806-4E56-B569-0A26-33E90D2707A6}"/>
              </a:ext>
            </a:extLst>
          </p:cNvPr>
          <p:cNvSpPr>
            <a:spLocks noGrp="1"/>
          </p:cNvSpPr>
          <p:nvPr>
            <p:custDataLst>
              <p:tags r:id="rId40"/>
            </p:custDataLst>
          </p:nvPr>
        </p:nvSpPr>
        <p:spPr bwMode="auto">
          <a:xfrm>
            <a:off x="3902075" y="2774950"/>
            <a:ext cx="3365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346B4C5A-3622-4F50-B349-D57197BC4DBD}" type="datetime'''''''''''L''e''''''''a''d'''''''''''''''''''">
              <a:rPr lang="en-US" altLang="en-US" sz="1200" smtClean="0"/>
              <a:pPr marL="0" lvl="0" indent="0">
                <a:spcBef>
                  <a:spcPct val="0"/>
                </a:spcBef>
                <a:spcAft>
                  <a:spcPct val="0"/>
                </a:spcAft>
                <a:buNone/>
              </a:pPr>
              <a:t>Lead</a:t>
            </a:fld>
            <a:endParaRPr lang="en-US" sz="1200"/>
          </a:p>
        </p:txBody>
      </p:sp>
      <p:sp>
        <p:nvSpPr>
          <p:cNvPr id="515" name="Text Placeholder 10">
            <a:extLst>
              <a:ext uri="{FF2B5EF4-FFF2-40B4-BE49-F238E27FC236}">
                <a16:creationId xmlns:a16="http://schemas.microsoft.com/office/drawing/2014/main" id="{F7E4FBE5-89D1-3619-A4F7-C44F91846747}"/>
              </a:ext>
            </a:extLst>
          </p:cNvPr>
          <p:cNvSpPr>
            <a:spLocks noGrp="1"/>
          </p:cNvSpPr>
          <p:nvPr>
            <p:custDataLst>
              <p:tags r:id="rId41"/>
            </p:custDataLst>
          </p:nvPr>
        </p:nvSpPr>
        <p:spPr bwMode="gray">
          <a:xfrm>
            <a:off x="3533775" y="2724150"/>
            <a:ext cx="212725" cy="182563"/>
          </a:xfrm>
          <a:prstGeom prst="rect">
            <a:avLst/>
          </a:prstGeom>
          <a:solidFill>
            <a:schemeClr val="accent6"/>
          </a:solidFill>
          <a:ln>
            <a:noFill/>
          </a:ln>
          <a:effec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BB21FBC0-352C-4CAD-AE04-82F7D282BDAE}" type="datetime'''4''''''''''''''''''''0'''''''''''''''''''''">
              <a:rPr lang="en-US" altLang="en-US" sz="1200" smtClean="0">
                <a:solidFill>
                  <a:schemeClr val="bg1"/>
                </a:solidFill>
              </a:rPr>
              <a:pPr marL="0" lvl="0" indent="0" algn="ctr">
                <a:spcBef>
                  <a:spcPct val="0"/>
                </a:spcBef>
                <a:spcAft>
                  <a:spcPct val="0"/>
                </a:spcAft>
                <a:buNone/>
              </a:pPr>
              <a:t>40</a:t>
            </a:fld>
            <a:endParaRPr lang="en-US" sz="1200">
              <a:solidFill>
                <a:schemeClr val="bg1"/>
              </a:solidFill>
            </a:endParaRPr>
          </a:p>
        </p:txBody>
      </p:sp>
      <p:sp>
        <p:nvSpPr>
          <p:cNvPr id="521" name="Text Placeholder 10">
            <a:extLst>
              <a:ext uri="{FF2B5EF4-FFF2-40B4-BE49-F238E27FC236}">
                <a16:creationId xmlns:a16="http://schemas.microsoft.com/office/drawing/2014/main" id="{D1B64FC3-D374-F442-87A0-C16BDFF287FE}"/>
              </a:ext>
            </a:extLst>
          </p:cNvPr>
          <p:cNvSpPr>
            <a:spLocks noGrp="1"/>
          </p:cNvSpPr>
          <p:nvPr>
            <p:custDataLst>
              <p:tags r:id="rId42"/>
            </p:custDataLst>
          </p:nvPr>
        </p:nvSpPr>
        <p:spPr bwMode="auto">
          <a:xfrm>
            <a:off x="3902075" y="4152900"/>
            <a:ext cx="7000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793C9C59-9DDC-4A1F-B617-8EBAD2E3989B}" type="datetime'''C''h''ro''''''m''''''''''i''''u''''m'''''''''''''''">
              <a:rPr lang="en-US" altLang="en-US" sz="1200" smtClean="0"/>
              <a:pPr marL="0" lvl="0" indent="0">
                <a:spcBef>
                  <a:spcPct val="0"/>
                </a:spcBef>
                <a:spcAft>
                  <a:spcPct val="0"/>
                </a:spcAft>
                <a:buNone/>
              </a:pPr>
              <a:t>Chromium</a:t>
            </a:fld>
            <a:endParaRPr lang="en-US" sz="1200"/>
          </a:p>
        </p:txBody>
      </p:sp>
      <p:sp>
        <p:nvSpPr>
          <p:cNvPr id="522" name="Text Placeholder 10">
            <a:extLst>
              <a:ext uri="{FF2B5EF4-FFF2-40B4-BE49-F238E27FC236}">
                <a16:creationId xmlns:a16="http://schemas.microsoft.com/office/drawing/2014/main" id="{0F79FDB5-A483-BBF7-F7CB-0346DA730682}"/>
              </a:ext>
            </a:extLst>
          </p:cNvPr>
          <p:cNvSpPr>
            <a:spLocks noGrp="1"/>
          </p:cNvSpPr>
          <p:nvPr>
            <p:custDataLst>
              <p:tags r:id="rId43"/>
            </p:custDataLst>
          </p:nvPr>
        </p:nvSpPr>
        <p:spPr bwMode="gray">
          <a:xfrm>
            <a:off x="3351213" y="4152900"/>
            <a:ext cx="2968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47644C77-56A3-4F41-A8CB-80C8B524E548}" type="datetime'''''''''3''''''''''''''''''5''''''''''''''''''0'">
              <a:rPr lang="en-US" altLang="en-US" sz="1200" smtClean="0">
                <a:solidFill>
                  <a:schemeClr val="bg1"/>
                </a:solidFill>
              </a:rPr>
              <a:pPr marL="0" lvl="0" indent="0" algn="ctr">
                <a:spcBef>
                  <a:spcPct val="0"/>
                </a:spcBef>
                <a:spcAft>
                  <a:spcPct val="0"/>
                </a:spcAft>
                <a:buNone/>
              </a:pPr>
              <a:t>350</a:t>
            </a:fld>
            <a:endParaRPr lang="en-US" sz="1200">
              <a:solidFill>
                <a:schemeClr val="bg1"/>
              </a:solidFill>
            </a:endParaRPr>
          </a:p>
        </p:txBody>
      </p:sp>
      <p:sp>
        <p:nvSpPr>
          <p:cNvPr id="415" name="btfpColumnHeaderBoxText223027">
            <a:extLst>
              <a:ext uri="{FF2B5EF4-FFF2-40B4-BE49-F238E27FC236}">
                <a16:creationId xmlns:a16="http://schemas.microsoft.com/office/drawing/2014/main" id="{B87521C6-3060-0F93-1020-35734CE94638}"/>
              </a:ext>
            </a:extLst>
          </p:cNvPr>
          <p:cNvSpPr txBox="1"/>
          <p:nvPr/>
        </p:nvSpPr>
        <p:spPr bwMode="gray">
          <a:xfrm>
            <a:off x="2990850" y="2059496"/>
            <a:ext cx="2024063" cy="257442"/>
          </a:xfrm>
          <a:prstGeom prst="rect">
            <a:avLst/>
          </a:prstGeom>
          <a:noFill/>
        </p:spPr>
        <p:txBody>
          <a:bodyPr vert="horz" wrap="square" lIns="36036" tIns="36036" rIns="36036" bIns="36036" rtlCol="0" anchor="b">
            <a:spAutoFit/>
          </a:bodyPr>
          <a:lstStyle/>
          <a:p>
            <a:r>
              <a:rPr lang="en-US" sz="1200"/>
              <a:t>Material intensity (g/kW)</a:t>
            </a:r>
          </a:p>
        </p:txBody>
      </p:sp>
      <p:sp>
        <p:nvSpPr>
          <p:cNvPr id="416" name="btfpColumnHeaderBoxText223027">
            <a:extLst>
              <a:ext uri="{FF2B5EF4-FFF2-40B4-BE49-F238E27FC236}">
                <a16:creationId xmlns:a16="http://schemas.microsoft.com/office/drawing/2014/main" id="{7A0805C4-E536-E78B-56BE-25CF9CFC2AEE}"/>
              </a:ext>
            </a:extLst>
          </p:cNvPr>
          <p:cNvSpPr txBox="1"/>
          <p:nvPr/>
        </p:nvSpPr>
        <p:spPr bwMode="gray">
          <a:xfrm>
            <a:off x="5794375" y="2059496"/>
            <a:ext cx="2024063" cy="257442"/>
          </a:xfrm>
          <a:prstGeom prst="rect">
            <a:avLst/>
          </a:prstGeom>
          <a:noFill/>
        </p:spPr>
        <p:txBody>
          <a:bodyPr vert="horz" wrap="square" lIns="36036" tIns="36036" rIns="36036" bIns="36036" rtlCol="0" anchor="b">
            <a:spAutoFit/>
          </a:bodyPr>
          <a:lstStyle/>
          <a:p>
            <a:r>
              <a:rPr lang="en-US" sz="1200"/>
              <a:t>Material intensity (g/kW)</a:t>
            </a:r>
          </a:p>
        </p:txBody>
      </p:sp>
      <p:graphicFrame>
        <p:nvGraphicFramePr>
          <p:cNvPr id="495" name="Chart 494">
            <a:extLst>
              <a:ext uri="{FF2B5EF4-FFF2-40B4-BE49-F238E27FC236}">
                <a16:creationId xmlns:a16="http://schemas.microsoft.com/office/drawing/2014/main" id="{3223220E-E190-2CC7-C1B9-F79780C9FD1E}"/>
              </a:ext>
            </a:extLst>
          </p:cNvPr>
          <p:cNvGraphicFramePr/>
          <p:nvPr>
            <p:custDataLst>
              <p:tags r:id="rId44"/>
            </p:custDataLst>
            <p:extLst>
              <p:ext uri="{D42A27DB-BD31-4B8C-83A1-F6EECF244321}">
                <p14:modId xmlns:p14="http://schemas.microsoft.com/office/powerpoint/2010/main" val="300574047"/>
              </p:ext>
            </p:extLst>
          </p:nvPr>
        </p:nvGraphicFramePr>
        <p:xfrm>
          <a:off x="5711825" y="2692400"/>
          <a:ext cx="1173163" cy="3022600"/>
        </p:xfrm>
        <a:graphic>
          <a:graphicData uri="http://schemas.openxmlformats.org/drawingml/2006/chart">
            <c:chart xmlns:c="http://schemas.openxmlformats.org/drawingml/2006/chart" xmlns:r="http://schemas.openxmlformats.org/officeDocument/2006/relationships" r:id="rId81"/>
          </a:graphicData>
        </a:graphic>
      </p:graphicFrame>
      <p:sp useBgFill="1">
        <p:nvSpPr>
          <p:cNvPr id="480" name="Freeform: Shape 479">
            <a:extLst>
              <a:ext uri="{FF2B5EF4-FFF2-40B4-BE49-F238E27FC236}">
                <a16:creationId xmlns:a16="http://schemas.microsoft.com/office/drawing/2014/main" id="{C1FD813D-5E44-D1E6-529B-76450F11A908}"/>
              </a:ext>
            </a:extLst>
          </p:cNvPr>
          <p:cNvSpPr/>
          <p:nvPr>
            <p:custDataLst>
              <p:tags r:id="rId45"/>
            </p:custDataLst>
          </p:nvPr>
        </p:nvSpPr>
        <p:spPr bwMode="auto">
          <a:xfrm>
            <a:off x="5972175" y="4951414"/>
            <a:ext cx="652463" cy="233363"/>
          </a:xfrm>
          <a:custGeom>
            <a:avLst/>
            <a:gdLst/>
            <a:ahLst/>
            <a:cxnLst/>
            <a:rect l="0" t="0" r="0" b="0"/>
            <a:pathLst>
              <a:path w="652463" h="233364">
                <a:moveTo>
                  <a:pt x="0" y="176213"/>
                </a:moveTo>
                <a:lnTo>
                  <a:pt x="652462" y="0"/>
                </a:lnTo>
                <a:lnTo>
                  <a:pt x="652462" y="57150"/>
                </a:lnTo>
                <a:lnTo>
                  <a:pt x="0" y="233363"/>
                </a:lnTo>
                <a:close/>
              </a:path>
            </a:pathLst>
          </a:custGeom>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useBgFill="1">
        <p:nvSpPr>
          <p:cNvPr id="484" name="Freeform: Shape 483">
            <a:extLst>
              <a:ext uri="{FF2B5EF4-FFF2-40B4-BE49-F238E27FC236}">
                <a16:creationId xmlns:a16="http://schemas.microsoft.com/office/drawing/2014/main" id="{18686B11-D1DE-3C3A-71A0-993E8F7C7781}"/>
              </a:ext>
            </a:extLst>
          </p:cNvPr>
          <p:cNvSpPr/>
          <p:nvPr>
            <p:custDataLst>
              <p:tags r:id="rId46"/>
            </p:custDataLst>
          </p:nvPr>
        </p:nvSpPr>
        <p:spPr bwMode="auto">
          <a:xfrm>
            <a:off x="5972175" y="4049713"/>
            <a:ext cx="652463" cy="233363"/>
          </a:xfrm>
          <a:custGeom>
            <a:avLst/>
            <a:gdLst/>
            <a:ahLst/>
            <a:cxnLst/>
            <a:rect l="0" t="0" r="0" b="0"/>
            <a:pathLst>
              <a:path w="652463" h="233364">
                <a:moveTo>
                  <a:pt x="0" y="176213"/>
                </a:moveTo>
                <a:lnTo>
                  <a:pt x="652462" y="0"/>
                </a:lnTo>
                <a:lnTo>
                  <a:pt x="652462" y="57150"/>
                </a:lnTo>
                <a:lnTo>
                  <a:pt x="0" y="233363"/>
                </a:lnTo>
                <a:close/>
              </a:path>
            </a:pathLst>
          </a:custGeom>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478" name="Freeform: Shape 477">
            <a:extLst>
              <a:ext uri="{FF2B5EF4-FFF2-40B4-BE49-F238E27FC236}">
                <a16:creationId xmlns:a16="http://schemas.microsoft.com/office/drawing/2014/main" id="{3683C382-72FA-4543-A727-37B8AAA0005F}"/>
              </a:ext>
            </a:extLst>
          </p:cNvPr>
          <p:cNvSpPr/>
          <p:nvPr>
            <p:custDataLst>
              <p:tags r:id="rId47"/>
            </p:custDataLst>
          </p:nvPr>
        </p:nvSpPr>
        <p:spPr bwMode="auto">
          <a:xfrm>
            <a:off x="5972175" y="4951414"/>
            <a:ext cx="652463" cy="176213"/>
          </a:xfrm>
          <a:custGeom>
            <a:avLst/>
            <a:gdLst/>
            <a:ahLst/>
            <a:cxnLst/>
            <a:rect l="0" t="0" r="0" b="0"/>
            <a:pathLst>
              <a:path w="652463" h="176214">
                <a:moveTo>
                  <a:pt x="0" y="176213"/>
                </a:moveTo>
                <a:lnTo>
                  <a:pt x="652462" y="0"/>
                </a:lnTo>
              </a:path>
            </a:pathLst>
          </a:custGeom>
          <a:ln w="9525" cap="flat" cmpd="sng" algn="ctr">
            <a:solidFill>
              <a:schemeClr val="tx1"/>
            </a:solidFill>
            <a:prstDash val="solid"/>
            <a:miter lim="800000"/>
            <a:headEnd type="none" w="med" len="med"/>
            <a:tailEnd type="none" w="med" len="lg"/>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9" name="Freeform: Shape 478">
            <a:extLst>
              <a:ext uri="{FF2B5EF4-FFF2-40B4-BE49-F238E27FC236}">
                <a16:creationId xmlns:a16="http://schemas.microsoft.com/office/drawing/2014/main" id="{20C55846-39CB-8327-795E-D3F31CCE5217}"/>
              </a:ext>
            </a:extLst>
          </p:cNvPr>
          <p:cNvSpPr/>
          <p:nvPr>
            <p:custDataLst>
              <p:tags r:id="rId48"/>
            </p:custDataLst>
          </p:nvPr>
        </p:nvSpPr>
        <p:spPr bwMode="auto">
          <a:xfrm>
            <a:off x="5972175" y="5008564"/>
            <a:ext cx="652463" cy="176213"/>
          </a:xfrm>
          <a:custGeom>
            <a:avLst/>
            <a:gdLst/>
            <a:ahLst/>
            <a:cxnLst/>
            <a:rect l="0" t="0" r="0" b="0"/>
            <a:pathLst>
              <a:path w="652463" h="176214">
                <a:moveTo>
                  <a:pt x="0" y="176213"/>
                </a:moveTo>
                <a:lnTo>
                  <a:pt x="652462" y="0"/>
                </a:lnTo>
              </a:path>
            </a:pathLst>
          </a:custGeom>
          <a:ln w="9525" cap="flat" cmpd="sng" algn="ctr">
            <a:solidFill>
              <a:schemeClr val="tx1"/>
            </a:solidFill>
            <a:prstDash val="solid"/>
            <a:miter lim="800000"/>
            <a:headEnd type="none" w="med" len="med"/>
            <a:tailEnd type="none" w="med" len="lg"/>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82" name="Freeform: Shape 481">
            <a:extLst>
              <a:ext uri="{FF2B5EF4-FFF2-40B4-BE49-F238E27FC236}">
                <a16:creationId xmlns:a16="http://schemas.microsoft.com/office/drawing/2014/main" id="{11FAF235-3D1E-2267-7BFF-24BFE7D3C890}"/>
              </a:ext>
            </a:extLst>
          </p:cNvPr>
          <p:cNvSpPr/>
          <p:nvPr>
            <p:custDataLst>
              <p:tags r:id="rId49"/>
            </p:custDataLst>
          </p:nvPr>
        </p:nvSpPr>
        <p:spPr bwMode="auto">
          <a:xfrm>
            <a:off x="5972175" y="4049713"/>
            <a:ext cx="652463" cy="176213"/>
          </a:xfrm>
          <a:custGeom>
            <a:avLst/>
            <a:gdLst/>
            <a:ahLst/>
            <a:cxnLst/>
            <a:rect l="0" t="0" r="0" b="0"/>
            <a:pathLst>
              <a:path w="652463" h="176214">
                <a:moveTo>
                  <a:pt x="0" y="176213"/>
                </a:moveTo>
                <a:lnTo>
                  <a:pt x="652462" y="0"/>
                </a:lnTo>
              </a:path>
            </a:pathLst>
          </a:custGeom>
          <a:ln w="9525" cap="flat" cmpd="sng" algn="ctr">
            <a:solidFill>
              <a:schemeClr val="tx1"/>
            </a:solidFill>
            <a:prstDash val="solid"/>
            <a:miter lim="800000"/>
            <a:headEnd type="none" w="med" len="med"/>
            <a:tailEnd type="none" w="med" len="lg"/>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83" name="Freeform: Shape 482">
            <a:extLst>
              <a:ext uri="{FF2B5EF4-FFF2-40B4-BE49-F238E27FC236}">
                <a16:creationId xmlns:a16="http://schemas.microsoft.com/office/drawing/2014/main" id="{55AB312C-3B0C-B5B3-153A-16C44CC90904}"/>
              </a:ext>
            </a:extLst>
          </p:cNvPr>
          <p:cNvSpPr/>
          <p:nvPr>
            <p:custDataLst>
              <p:tags r:id="rId50"/>
            </p:custDataLst>
          </p:nvPr>
        </p:nvSpPr>
        <p:spPr bwMode="auto">
          <a:xfrm>
            <a:off x="5972175" y="4106863"/>
            <a:ext cx="652463" cy="176213"/>
          </a:xfrm>
          <a:custGeom>
            <a:avLst/>
            <a:gdLst/>
            <a:ahLst/>
            <a:cxnLst/>
            <a:rect l="0" t="0" r="0" b="0"/>
            <a:pathLst>
              <a:path w="652463" h="176214">
                <a:moveTo>
                  <a:pt x="0" y="176213"/>
                </a:moveTo>
                <a:lnTo>
                  <a:pt x="652462" y="0"/>
                </a:lnTo>
              </a:path>
            </a:pathLst>
          </a:custGeom>
          <a:ln w="9525" cap="flat" cmpd="sng" algn="ctr">
            <a:solidFill>
              <a:schemeClr val="tx1"/>
            </a:solidFill>
            <a:prstDash val="solid"/>
            <a:miter lim="800000"/>
            <a:headEnd type="none" w="med" len="med"/>
            <a:tailEnd type="none" w="med" len="lg"/>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89" name="Straight Connector 488">
            <a:extLst>
              <a:ext uri="{FF2B5EF4-FFF2-40B4-BE49-F238E27FC236}">
                <a16:creationId xmlns:a16="http://schemas.microsoft.com/office/drawing/2014/main" id="{D9F63508-14B0-165D-5E3C-A7FAC497EFE0}"/>
              </a:ext>
            </a:extLst>
          </p:cNvPr>
          <p:cNvCxnSpPr/>
          <p:nvPr>
            <p:custDataLst>
              <p:tags r:id="rId51"/>
            </p:custDataLst>
          </p:nvPr>
        </p:nvCxnSpPr>
        <p:spPr bwMode="auto">
          <a:xfrm flipH="1" flipV="1">
            <a:off x="6613525" y="3302000"/>
            <a:ext cx="61913" cy="263525"/>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490" name="Straight Connector 489">
            <a:extLst>
              <a:ext uri="{FF2B5EF4-FFF2-40B4-BE49-F238E27FC236}">
                <a16:creationId xmlns:a16="http://schemas.microsoft.com/office/drawing/2014/main" id="{CDAC2F85-0293-7D5E-75EA-32C6DEC3A201}"/>
              </a:ext>
            </a:extLst>
          </p:cNvPr>
          <p:cNvCxnSpPr/>
          <p:nvPr>
            <p:custDataLst>
              <p:tags r:id="rId52"/>
            </p:custDataLst>
          </p:nvPr>
        </p:nvCxnSpPr>
        <p:spPr bwMode="auto">
          <a:xfrm flipH="1" flipV="1">
            <a:off x="6613525" y="3151188"/>
            <a:ext cx="61913" cy="180975"/>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491" name="Straight Connector 490">
            <a:extLst>
              <a:ext uri="{FF2B5EF4-FFF2-40B4-BE49-F238E27FC236}">
                <a16:creationId xmlns:a16="http://schemas.microsoft.com/office/drawing/2014/main" id="{4914B5E0-26EE-AFEA-1FC1-C0D3FD922038}"/>
              </a:ext>
            </a:extLst>
          </p:cNvPr>
          <p:cNvCxnSpPr/>
          <p:nvPr>
            <p:custDataLst>
              <p:tags r:id="rId53"/>
            </p:custDataLst>
          </p:nvPr>
        </p:nvCxnSpPr>
        <p:spPr bwMode="auto">
          <a:xfrm flipH="1" flipV="1">
            <a:off x="6613525" y="3000375"/>
            <a:ext cx="61913" cy="98425"/>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449" name="Text Placeholder 10">
            <a:extLst>
              <a:ext uri="{FF2B5EF4-FFF2-40B4-BE49-F238E27FC236}">
                <a16:creationId xmlns:a16="http://schemas.microsoft.com/office/drawing/2014/main" id="{0881BE21-748F-0082-A1A9-09FBBC76EF99}"/>
              </a:ext>
            </a:extLst>
          </p:cNvPr>
          <p:cNvSpPr>
            <a:spLocks noGrp="1"/>
          </p:cNvSpPr>
          <p:nvPr>
            <p:custDataLst>
              <p:tags r:id="rId54"/>
            </p:custDataLst>
          </p:nvPr>
        </p:nvSpPr>
        <p:spPr bwMode="gray">
          <a:xfrm>
            <a:off x="6149975" y="5191125"/>
            <a:ext cx="2968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C6F431F7-164F-4F08-B096-76E976CDB49B}" type="datetime'5''''''''0''''''''''''''''''''''''0'''''''''''''''''''''''">
              <a:rPr lang="en-US" altLang="en-US" sz="1200" smtClean="0">
                <a:solidFill>
                  <a:schemeClr val="bg1"/>
                </a:solidFill>
              </a:rPr>
              <a:pPr marL="0" lvl="0" indent="0" algn="ctr">
                <a:spcBef>
                  <a:spcPct val="0"/>
                </a:spcBef>
                <a:spcAft>
                  <a:spcPct val="0"/>
                </a:spcAft>
                <a:buNone/>
              </a:pPr>
              <a:t>500</a:t>
            </a:fld>
            <a:endParaRPr lang="en-US" sz="1200">
              <a:solidFill>
                <a:schemeClr val="bg1"/>
              </a:solidFill>
            </a:endParaRPr>
          </a:p>
        </p:txBody>
      </p:sp>
      <p:sp>
        <p:nvSpPr>
          <p:cNvPr id="450" name="Text Placeholder 10">
            <a:extLst>
              <a:ext uri="{FF2B5EF4-FFF2-40B4-BE49-F238E27FC236}">
                <a16:creationId xmlns:a16="http://schemas.microsoft.com/office/drawing/2014/main" id="{31D3C302-A653-B091-99B2-C9D451457770}"/>
              </a:ext>
            </a:extLst>
          </p:cNvPr>
          <p:cNvSpPr>
            <a:spLocks noGrp="1"/>
          </p:cNvSpPr>
          <p:nvPr>
            <p:custDataLst>
              <p:tags r:id="rId55"/>
            </p:custDataLst>
          </p:nvPr>
        </p:nvSpPr>
        <p:spPr bwMode="gray">
          <a:xfrm>
            <a:off x="6149975" y="4273550"/>
            <a:ext cx="296863" cy="182563"/>
          </a:xfrm>
          <a:prstGeom prst="rect">
            <a:avLst/>
          </a:prstGeom>
          <a:noFill/>
          <a:ln>
            <a:noFill/>
          </a:ln>
          <a:effectLst/>
          <a:extLst>
            <a:ext uri="{909E8E84-426E-40DD-AFC4-6F175D3DCCD1}">
              <a14:hiddenFill xmlns:a14="http://schemas.microsoft.com/office/drawing/2010/main">
                <a:solidFill>
                  <a:schemeClr val="accent2"/>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22CFA91B-9EF0-44D1-829D-A6F9F5D33C31}" type="datetime'''''3''''''''''''''''''0''''''''''''0'''''''''''''''">
              <a:rPr lang="en-US" altLang="en-US" sz="1200" smtClean="0">
                <a:solidFill>
                  <a:schemeClr val="bg1"/>
                </a:solidFill>
                <a:effectLst/>
              </a:rPr>
              <a:pPr marL="0" lvl="0" indent="0" algn="ctr">
                <a:spcBef>
                  <a:spcPct val="0"/>
                </a:spcBef>
                <a:spcAft>
                  <a:spcPct val="0"/>
                </a:spcAft>
                <a:buNone/>
              </a:pPr>
              <a:t>300</a:t>
            </a:fld>
            <a:endParaRPr lang="en-US" sz="1200">
              <a:solidFill>
                <a:schemeClr val="bg1"/>
              </a:solidFill>
            </a:endParaRPr>
          </a:p>
        </p:txBody>
      </p:sp>
      <p:sp>
        <p:nvSpPr>
          <p:cNvPr id="452" name="Text Placeholder 10">
            <a:extLst>
              <a:ext uri="{FF2B5EF4-FFF2-40B4-BE49-F238E27FC236}">
                <a16:creationId xmlns:a16="http://schemas.microsoft.com/office/drawing/2014/main" id="{35C19482-44A1-7D09-840E-0545AF344824}"/>
              </a:ext>
            </a:extLst>
          </p:cNvPr>
          <p:cNvSpPr>
            <a:spLocks noGrp="1"/>
          </p:cNvSpPr>
          <p:nvPr>
            <p:custDataLst>
              <p:tags r:id="rId56"/>
            </p:custDataLst>
          </p:nvPr>
        </p:nvSpPr>
        <p:spPr bwMode="gray">
          <a:xfrm>
            <a:off x="6191250" y="3211513"/>
            <a:ext cx="212725" cy="182563"/>
          </a:xfrm>
          <a:prstGeom prst="rect">
            <a:avLst/>
          </a:prstGeom>
          <a:noFill/>
          <a:ln>
            <a:noFill/>
          </a:ln>
          <a:effectLst/>
          <a:extLst>
            <a:ext uri="{909E8E84-426E-40DD-AFC4-6F175D3DCCD1}">
              <a14:hiddenFill xmlns:a14="http://schemas.microsoft.com/office/drawing/2010/main">
                <a:solidFill>
                  <a:schemeClr val="accent4"/>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1668E978-2D04-4475-A739-7B86966D7C28}" type="datetime'''1''''''''''''''''''''''''''''''''''0'''''''''''''''''">
              <a:rPr lang="en-US" altLang="en-US" sz="1200" smtClean="0">
                <a:solidFill>
                  <a:schemeClr val="bg1"/>
                </a:solidFill>
              </a:rPr>
              <a:pPr marL="0" lvl="0" indent="0" algn="ctr">
                <a:spcBef>
                  <a:spcPct val="0"/>
                </a:spcBef>
                <a:spcAft>
                  <a:spcPct val="0"/>
                </a:spcAft>
                <a:buNone/>
              </a:pPr>
              <a:t>10</a:t>
            </a:fld>
            <a:endParaRPr lang="en-US" sz="1200">
              <a:solidFill>
                <a:schemeClr val="bg1"/>
              </a:solidFill>
            </a:endParaRPr>
          </a:p>
        </p:txBody>
      </p:sp>
      <p:sp>
        <p:nvSpPr>
          <p:cNvPr id="444" name="Text Placeholder 10">
            <a:extLst>
              <a:ext uri="{FF2B5EF4-FFF2-40B4-BE49-F238E27FC236}">
                <a16:creationId xmlns:a16="http://schemas.microsoft.com/office/drawing/2014/main" id="{72EC92C5-114C-A583-5A9B-1F835C17954C}"/>
              </a:ext>
            </a:extLst>
          </p:cNvPr>
          <p:cNvSpPr>
            <a:spLocks noGrp="1"/>
          </p:cNvSpPr>
          <p:nvPr>
            <p:custDataLst>
              <p:tags r:id="rId57"/>
            </p:custDataLst>
          </p:nvPr>
        </p:nvSpPr>
        <p:spPr bwMode="auto">
          <a:xfrm>
            <a:off x="6700838" y="4976813"/>
            <a:ext cx="5730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48A31F83-98AF-434F-AD9E-757D83FB81AB}" type="datetime'U''''''r''''''''''''''''an''''''''ium'''''''''''''''">
              <a:rPr lang="en-US" altLang="en-US" sz="1200" smtClean="0"/>
              <a:pPr marL="0" lvl="0" indent="0">
                <a:spcBef>
                  <a:spcPct val="0"/>
                </a:spcBef>
                <a:spcAft>
                  <a:spcPct val="0"/>
                </a:spcAft>
                <a:buNone/>
              </a:pPr>
              <a:t>Uranium</a:t>
            </a:fld>
            <a:endParaRPr lang="en-US" sz="1200"/>
          </a:p>
        </p:txBody>
      </p:sp>
      <p:sp>
        <p:nvSpPr>
          <p:cNvPr id="445" name="Text Placeholder 10">
            <a:extLst>
              <a:ext uri="{FF2B5EF4-FFF2-40B4-BE49-F238E27FC236}">
                <a16:creationId xmlns:a16="http://schemas.microsoft.com/office/drawing/2014/main" id="{064DAB7F-A11B-5225-40A2-F729DD05A32D}"/>
              </a:ext>
            </a:extLst>
          </p:cNvPr>
          <p:cNvSpPr>
            <a:spLocks noGrp="1"/>
          </p:cNvSpPr>
          <p:nvPr>
            <p:custDataLst>
              <p:tags r:id="rId58"/>
            </p:custDataLst>
          </p:nvPr>
        </p:nvSpPr>
        <p:spPr bwMode="auto">
          <a:xfrm>
            <a:off x="6700838" y="4075113"/>
            <a:ext cx="6667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16F0A9F8-A4A3-4DF6-868E-41925FC1680C}" type="datetime'''''''''''Zir''''''con''''''''''''''i''''u''''m'''''''''''''''">
              <a:rPr lang="en-US" altLang="en-US" sz="1200" smtClean="0"/>
              <a:pPr marL="0" lvl="0" indent="0">
                <a:spcBef>
                  <a:spcPct val="0"/>
                </a:spcBef>
                <a:spcAft>
                  <a:spcPct val="0"/>
                </a:spcAft>
                <a:buNone/>
              </a:pPr>
              <a:t>Zirconium</a:t>
            </a:fld>
            <a:endParaRPr lang="en-US" sz="1200"/>
          </a:p>
        </p:txBody>
      </p:sp>
      <p:sp>
        <p:nvSpPr>
          <p:cNvPr id="446" name="Text Placeholder 10">
            <a:extLst>
              <a:ext uri="{FF2B5EF4-FFF2-40B4-BE49-F238E27FC236}">
                <a16:creationId xmlns:a16="http://schemas.microsoft.com/office/drawing/2014/main" id="{7423E8C3-F0D2-F05E-DABD-960F85D4FB30}"/>
              </a:ext>
            </a:extLst>
          </p:cNvPr>
          <p:cNvSpPr>
            <a:spLocks noGrp="1"/>
          </p:cNvSpPr>
          <p:nvPr>
            <p:custDataLst>
              <p:tags r:id="rId59"/>
            </p:custDataLst>
          </p:nvPr>
        </p:nvSpPr>
        <p:spPr bwMode="auto">
          <a:xfrm>
            <a:off x="6700838" y="3708400"/>
            <a:ext cx="6238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5CD0BD88-B8B9-4B18-B97B-93D513CC32C1}" type="datetime'''''''''Li''th''''iu''m''''''''''''''''''''''''''''''''-7'">
              <a:rPr lang="en-US" altLang="en-US" sz="1200" smtClean="0"/>
              <a:pPr marL="0" lvl="0" indent="0">
                <a:spcBef>
                  <a:spcPct val="0"/>
                </a:spcBef>
                <a:spcAft>
                  <a:spcPct val="0"/>
                </a:spcAft>
                <a:buNone/>
              </a:pPr>
              <a:t>Lithium-7</a:t>
            </a:fld>
            <a:endParaRPr lang="en-US" sz="1200"/>
          </a:p>
        </p:txBody>
      </p:sp>
      <p:sp>
        <p:nvSpPr>
          <p:cNvPr id="447" name="Text Placeholder 10">
            <a:extLst>
              <a:ext uri="{FF2B5EF4-FFF2-40B4-BE49-F238E27FC236}">
                <a16:creationId xmlns:a16="http://schemas.microsoft.com/office/drawing/2014/main" id="{5C38A135-D42C-60A1-D893-188EF849522D}"/>
              </a:ext>
            </a:extLst>
          </p:cNvPr>
          <p:cNvSpPr>
            <a:spLocks noGrp="1"/>
          </p:cNvSpPr>
          <p:nvPr>
            <p:custDataLst>
              <p:tags r:id="rId60"/>
            </p:custDataLst>
          </p:nvPr>
        </p:nvSpPr>
        <p:spPr bwMode="auto">
          <a:xfrm>
            <a:off x="6700838" y="3475038"/>
            <a:ext cx="4048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6591A5CE-FCDF-4D86-80D8-B7497268A8FB}" type="datetime'''B''''''''''''''''''''''o''r''''''''o''n'''''''''''''">
              <a:rPr lang="en-US" altLang="en-US" sz="1200" smtClean="0"/>
              <a:pPr marL="0" lvl="0" indent="0">
                <a:spcBef>
                  <a:spcPct val="0"/>
                </a:spcBef>
                <a:spcAft>
                  <a:spcPct val="0"/>
                </a:spcAft>
                <a:buNone/>
              </a:pPr>
              <a:t>Boron</a:t>
            </a:fld>
            <a:endParaRPr lang="en-US" sz="1200"/>
          </a:p>
        </p:txBody>
      </p:sp>
      <p:sp>
        <p:nvSpPr>
          <p:cNvPr id="448" name="Text Placeholder 10">
            <a:extLst>
              <a:ext uri="{FF2B5EF4-FFF2-40B4-BE49-F238E27FC236}">
                <a16:creationId xmlns:a16="http://schemas.microsoft.com/office/drawing/2014/main" id="{8B7AFC7F-DF6A-49BC-9E52-2FC5F344DEC9}"/>
              </a:ext>
            </a:extLst>
          </p:cNvPr>
          <p:cNvSpPr>
            <a:spLocks noGrp="1"/>
          </p:cNvSpPr>
          <p:nvPr>
            <p:custDataLst>
              <p:tags r:id="rId61"/>
            </p:custDataLst>
          </p:nvPr>
        </p:nvSpPr>
        <p:spPr bwMode="gray">
          <a:xfrm>
            <a:off x="6149975" y="2566988"/>
            <a:ext cx="2968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4D57C52F-9B6B-4595-9958-7A184702E4D1}" type="datetime'''''''''''''''''''''''''8''''''''''7''''''''''''''0'">
              <a:rPr lang="en-US" altLang="en-US" sz="1200" smtClean="0"/>
              <a:pPr marL="0" lvl="0" indent="0" algn="ctr">
                <a:spcBef>
                  <a:spcPct val="0"/>
                </a:spcBef>
                <a:spcAft>
                  <a:spcPct val="0"/>
                </a:spcAft>
                <a:buNone/>
              </a:pPr>
              <a:t>870</a:t>
            </a:fld>
            <a:endParaRPr lang="en-US" sz="1200"/>
          </a:p>
        </p:txBody>
      </p:sp>
      <p:sp>
        <p:nvSpPr>
          <p:cNvPr id="455" name="Text Placeholder 10">
            <a:extLst>
              <a:ext uri="{FF2B5EF4-FFF2-40B4-BE49-F238E27FC236}">
                <a16:creationId xmlns:a16="http://schemas.microsoft.com/office/drawing/2014/main" id="{15A79441-354B-1116-41EA-BAD48566AC31}"/>
              </a:ext>
            </a:extLst>
          </p:cNvPr>
          <p:cNvSpPr>
            <a:spLocks noGrp="1"/>
          </p:cNvSpPr>
          <p:nvPr>
            <p:custDataLst>
              <p:tags r:id="rId62"/>
            </p:custDataLst>
          </p:nvPr>
        </p:nvSpPr>
        <p:spPr bwMode="auto">
          <a:xfrm>
            <a:off x="6700838" y="3241675"/>
            <a:ext cx="6492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88C69DF7-DC87-4817-A7DD-FA67DDE5CD8B}" type="datetime'''''''Ca''''''d''''''m''''''''''''''''i''''u''m'''">
              <a:rPr lang="en-US" altLang="en-US" sz="1200" smtClean="0"/>
              <a:pPr marL="0" lvl="0" indent="0">
                <a:spcBef>
                  <a:spcPct val="0"/>
                </a:spcBef>
                <a:spcAft>
                  <a:spcPct val="0"/>
                </a:spcAft>
                <a:buNone/>
              </a:pPr>
              <a:t>Cadmium</a:t>
            </a:fld>
            <a:endParaRPr lang="en-US" sz="1200"/>
          </a:p>
        </p:txBody>
      </p:sp>
      <p:sp>
        <p:nvSpPr>
          <p:cNvPr id="456" name="Text Placeholder 10">
            <a:extLst>
              <a:ext uri="{FF2B5EF4-FFF2-40B4-BE49-F238E27FC236}">
                <a16:creationId xmlns:a16="http://schemas.microsoft.com/office/drawing/2014/main" id="{0BE8368E-63E7-5C35-E323-E077AE63C44A}"/>
              </a:ext>
            </a:extLst>
          </p:cNvPr>
          <p:cNvSpPr>
            <a:spLocks noGrp="1"/>
          </p:cNvSpPr>
          <p:nvPr>
            <p:custDataLst>
              <p:tags r:id="rId63"/>
            </p:custDataLst>
          </p:nvPr>
        </p:nvSpPr>
        <p:spPr bwMode="auto">
          <a:xfrm>
            <a:off x="6700838" y="3008313"/>
            <a:ext cx="4556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18537D4A-3D4A-408E-AC47-AA35E5F5E638}" type="datetime'I''''''''''''''''''''''''''nd''''''''''i''''''u''''''m'">
              <a:rPr lang="en-US" altLang="en-US" sz="1200" smtClean="0"/>
              <a:pPr marL="0" lvl="0" indent="0">
                <a:spcBef>
                  <a:spcPct val="0"/>
                </a:spcBef>
                <a:spcAft>
                  <a:spcPct val="0"/>
                </a:spcAft>
                <a:buNone/>
              </a:pPr>
              <a:t>Indium</a:t>
            </a:fld>
            <a:endParaRPr lang="en-US" sz="1200"/>
          </a:p>
        </p:txBody>
      </p:sp>
      <p:sp>
        <p:nvSpPr>
          <p:cNvPr id="457" name="Text Placeholder 10">
            <a:extLst>
              <a:ext uri="{FF2B5EF4-FFF2-40B4-BE49-F238E27FC236}">
                <a16:creationId xmlns:a16="http://schemas.microsoft.com/office/drawing/2014/main" id="{036D6A09-117F-9489-B839-E12C7CA87FD8}"/>
              </a:ext>
            </a:extLst>
          </p:cNvPr>
          <p:cNvSpPr>
            <a:spLocks noGrp="1"/>
          </p:cNvSpPr>
          <p:nvPr>
            <p:custDataLst>
              <p:tags r:id="rId64"/>
            </p:custDataLst>
          </p:nvPr>
        </p:nvSpPr>
        <p:spPr bwMode="auto">
          <a:xfrm>
            <a:off x="6700838" y="2774950"/>
            <a:ext cx="3794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85E02C49-5A4D-47B1-94EF-9268F220C9F3}" type="datetime'''''S''''''''''''''''''i''''''''l''''v''''''er'''''''''''''">
              <a:rPr lang="en-US" altLang="en-US" sz="1200" smtClean="0"/>
              <a:pPr marL="0" lvl="0" indent="0">
                <a:spcBef>
                  <a:spcPct val="0"/>
                </a:spcBef>
                <a:spcAft>
                  <a:spcPct val="0"/>
                </a:spcAft>
                <a:buNone/>
              </a:pPr>
              <a:t>Silver</a:t>
            </a:fld>
            <a:endParaRPr lang="en-US" sz="1200"/>
          </a:p>
        </p:txBody>
      </p:sp>
      <p:sp>
        <p:nvSpPr>
          <p:cNvPr id="458" name="Text Placeholder 10">
            <a:extLst>
              <a:ext uri="{FF2B5EF4-FFF2-40B4-BE49-F238E27FC236}">
                <a16:creationId xmlns:a16="http://schemas.microsoft.com/office/drawing/2014/main" id="{C613EA98-3F40-3BA9-7A8F-ACCFE194908F}"/>
              </a:ext>
            </a:extLst>
          </p:cNvPr>
          <p:cNvSpPr>
            <a:spLocks noGrp="1"/>
          </p:cNvSpPr>
          <p:nvPr>
            <p:custDataLst>
              <p:tags r:id="rId65"/>
            </p:custDataLst>
          </p:nvPr>
        </p:nvSpPr>
        <p:spPr bwMode="gray">
          <a:xfrm>
            <a:off x="6191250" y="3060700"/>
            <a:ext cx="212725" cy="182563"/>
          </a:xfrm>
          <a:prstGeom prst="rect">
            <a:avLst/>
          </a:prstGeom>
          <a:noFill/>
          <a:ln>
            <a:noFill/>
          </a:ln>
          <a:effectLst/>
          <a:extLst>
            <a:ext uri="{909E8E84-426E-40DD-AFC4-6F175D3DCCD1}">
              <a14:hiddenFill xmlns:a14="http://schemas.microsoft.com/office/drawing/2010/main">
                <a:solidFill>
                  <a:schemeClr val="accent5"/>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4DB7B8C9-9608-4976-99AA-08D0B1C5AB51}" type="datetime'''''''''''''1''''''''''''0'''">
              <a:rPr lang="en-US" altLang="en-US" sz="1200" smtClean="0">
                <a:solidFill>
                  <a:schemeClr val="bg1"/>
                </a:solidFill>
              </a:rPr>
              <a:pPr marL="0" lvl="0" indent="0" algn="ctr">
                <a:spcBef>
                  <a:spcPct val="0"/>
                </a:spcBef>
                <a:spcAft>
                  <a:spcPct val="0"/>
                </a:spcAft>
                <a:buNone/>
              </a:pPr>
              <a:t>10</a:t>
            </a:fld>
            <a:endParaRPr lang="en-US" sz="1200">
              <a:solidFill>
                <a:schemeClr val="bg1"/>
              </a:solidFill>
            </a:endParaRPr>
          </a:p>
        </p:txBody>
      </p:sp>
      <p:sp>
        <p:nvSpPr>
          <p:cNvPr id="459" name="Text Placeholder 10">
            <a:extLst>
              <a:ext uri="{FF2B5EF4-FFF2-40B4-BE49-F238E27FC236}">
                <a16:creationId xmlns:a16="http://schemas.microsoft.com/office/drawing/2014/main" id="{E3506A79-1CB0-8268-DB93-B813F2A5339D}"/>
              </a:ext>
            </a:extLst>
          </p:cNvPr>
          <p:cNvSpPr>
            <a:spLocks noGrp="1"/>
          </p:cNvSpPr>
          <p:nvPr>
            <p:custDataLst>
              <p:tags r:id="rId66"/>
            </p:custDataLst>
          </p:nvPr>
        </p:nvSpPr>
        <p:spPr bwMode="gray">
          <a:xfrm>
            <a:off x="6191250" y="2909888"/>
            <a:ext cx="212725" cy="182563"/>
          </a:xfrm>
          <a:prstGeom prst="rect">
            <a:avLst/>
          </a:prstGeom>
          <a:noFill/>
          <a:ln>
            <a:noFill/>
          </a:ln>
          <a:effectLst/>
          <a:extLst>
            <a:ext uri="{909E8E84-426E-40DD-AFC4-6F175D3DCCD1}">
              <a14:hiddenFill xmlns:a14="http://schemas.microsoft.com/office/drawing/2010/main">
                <a:solidFill>
                  <a:schemeClr val="accent6"/>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C59C243B-BE53-4019-8D87-B484F575F8CA}" type="datetime'''''''''''1''0'''''''''''">
              <a:rPr lang="en-US" altLang="en-US" sz="1200" smtClean="0">
                <a:solidFill>
                  <a:schemeClr val="bg1"/>
                </a:solidFill>
              </a:rPr>
              <a:pPr marL="0" lvl="0" indent="0" algn="ctr">
                <a:spcBef>
                  <a:spcPct val="0"/>
                </a:spcBef>
                <a:spcAft>
                  <a:spcPct val="0"/>
                </a:spcAft>
                <a:buNone/>
              </a:pPr>
              <a:t>10</a:t>
            </a:fld>
            <a:endParaRPr lang="en-US" sz="1200">
              <a:solidFill>
                <a:schemeClr val="bg1"/>
              </a:solidFill>
            </a:endParaRPr>
          </a:p>
        </p:txBody>
      </p:sp>
      <p:sp>
        <p:nvSpPr>
          <p:cNvPr id="460" name="Text Placeholder 10">
            <a:extLst>
              <a:ext uri="{FF2B5EF4-FFF2-40B4-BE49-F238E27FC236}">
                <a16:creationId xmlns:a16="http://schemas.microsoft.com/office/drawing/2014/main" id="{89566EAA-B0C4-6926-9331-25E381F2A28D}"/>
              </a:ext>
            </a:extLst>
          </p:cNvPr>
          <p:cNvSpPr>
            <a:spLocks noGrp="1"/>
          </p:cNvSpPr>
          <p:nvPr>
            <p:custDataLst>
              <p:tags r:id="rId67"/>
            </p:custDataLst>
          </p:nvPr>
        </p:nvSpPr>
        <p:spPr bwMode="gray">
          <a:xfrm>
            <a:off x="6191250" y="2759075"/>
            <a:ext cx="2127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042073C5-EDDF-4D84-AB78-519CCD2A9B10}" type="datetime'''''''''''''''''''''''1''''''''0'''''">
              <a:rPr lang="en-US" altLang="en-US" sz="1200" smtClean="0">
                <a:solidFill>
                  <a:schemeClr val="bg1"/>
                </a:solidFill>
              </a:rPr>
              <a:pPr marL="0" lvl="0" indent="0" algn="ctr">
                <a:spcBef>
                  <a:spcPct val="0"/>
                </a:spcBef>
                <a:spcAft>
                  <a:spcPct val="0"/>
                </a:spcAft>
                <a:buNone/>
              </a:pPr>
              <a:t>10</a:t>
            </a:fld>
            <a:endParaRPr lang="en-US" sz="1200">
              <a:solidFill>
                <a:schemeClr val="bg1"/>
              </a:solidFill>
            </a:endParaRPr>
          </a:p>
        </p:txBody>
      </p:sp>
      <p:sp>
        <p:nvSpPr>
          <p:cNvPr id="474" name="Text Placeholder 10">
            <a:extLst>
              <a:ext uri="{FF2B5EF4-FFF2-40B4-BE49-F238E27FC236}">
                <a16:creationId xmlns:a16="http://schemas.microsoft.com/office/drawing/2014/main" id="{62ACE451-0A32-FB56-6259-BCE8B7C6DFE3}"/>
              </a:ext>
            </a:extLst>
          </p:cNvPr>
          <p:cNvSpPr>
            <a:spLocks noGrp="1"/>
          </p:cNvSpPr>
          <p:nvPr>
            <p:custDataLst>
              <p:tags r:id="rId68"/>
            </p:custDataLst>
          </p:nvPr>
        </p:nvSpPr>
        <p:spPr bwMode="gray">
          <a:xfrm>
            <a:off x="6191250" y="3511550"/>
            <a:ext cx="212725" cy="182563"/>
          </a:xfrm>
          <a:prstGeom prst="rect">
            <a:avLst/>
          </a:prstGeom>
          <a:noFill/>
          <a:ln>
            <a:noFill/>
          </a:ln>
          <a:effectLst/>
          <a:extLst>
            <a:ext uri="{909E8E84-426E-40DD-AFC4-6F175D3DCCD1}">
              <a14:hiddenFill xmlns:a14="http://schemas.microsoft.com/office/drawing/2010/main">
                <a:solidFill>
                  <a:schemeClr val="accent3"/>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D738231B-36AB-44DF-914F-9D1B17299B66}" type="datetime'''''''''''''''''''''''''''''30'''''">
              <a:rPr lang="en-US" altLang="en-US" sz="1200" smtClean="0">
                <a:solidFill>
                  <a:schemeClr val="bg1"/>
                </a:solidFill>
                <a:effectLst/>
              </a:rPr>
              <a:pPr marL="0" lvl="0" indent="0" algn="ctr">
                <a:spcBef>
                  <a:spcPct val="0"/>
                </a:spcBef>
                <a:spcAft>
                  <a:spcPct val="0"/>
                </a:spcAft>
                <a:buNone/>
              </a:pPr>
              <a:t>30</a:t>
            </a:fld>
            <a:endParaRPr lang="en-US" sz="1200">
              <a:solidFill>
                <a:schemeClr val="bg1"/>
              </a:solidFill>
            </a:endParaRPr>
          </a:p>
        </p:txBody>
      </p:sp>
      <p:sp>
        <p:nvSpPr>
          <p:cNvPr id="496" name="btfpColumnHeaderBoxText223027">
            <a:extLst>
              <a:ext uri="{FF2B5EF4-FFF2-40B4-BE49-F238E27FC236}">
                <a16:creationId xmlns:a16="http://schemas.microsoft.com/office/drawing/2014/main" id="{A2CD51E4-8F78-88D3-1E37-C720091AFCEB}"/>
              </a:ext>
            </a:extLst>
          </p:cNvPr>
          <p:cNvSpPr txBox="1"/>
          <p:nvPr/>
        </p:nvSpPr>
        <p:spPr bwMode="gray">
          <a:xfrm>
            <a:off x="364331" y="1337725"/>
            <a:ext cx="5274469" cy="257442"/>
          </a:xfrm>
          <a:prstGeom prst="rect">
            <a:avLst/>
          </a:prstGeom>
          <a:noFill/>
        </p:spPr>
        <p:txBody>
          <a:bodyPr vert="horz" wrap="square" lIns="36036" tIns="36036" rIns="36036" bIns="36036" rtlCol="0" anchor="b">
            <a:spAutoFit/>
          </a:bodyPr>
          <a:lstStyle/>
          <a:p>
            <a:r>
              <a:rPr lang="en-US" sz="1200" b="1"/>
              <a:t>Overview of material intensity by type</a:t>
            </a:r>
            <a:endParaRPr lang="en-US" sz="1200"/>
          </a:p>
        </p:txBody>
      </p:sp>
      <p:sp>
        <p:nvSpPr>
          <p:cNvPr id="497" name="TextBox 496">
            <a:extLst>
              <a:ext uri="{FF2B5EF4-FFF2-40B4-BE49-F238E27FC236}">
                <a16:creationId xmlns:a16="http://schemas.microsoft.com/office/drawing/2014/main" id="{0387697E-220D-56B5-F0C6-035107B4CA50}"/>
              </a:ext>
            </a:extLst>
          </p:cNvPr>
          <p:cNvSpPr txBox="1"/>
          <p:nvPr/>
        </p:nvSpPr>
        <p:spPr bwMode="gray">
          <a:xfrm>
            <a:off x="391645" y="1604820"/>
            <a:ext cx="2361081" cy="382588"/>
          </a:xfrm>
          <a:prstGeom prst="rect">
            <a:avLst/>
          </a:prstGeom>
          <a:solidFill>
            <a:schemeClr val="accent1">
              <a:lumMod val="20000"/>
              <a:lumOff val="80000"/>
            </a:schemeClr>
          </a:solidFill>
          <a:ln w="6350">
            <a:noFill/>
            <a:prstDash val="solid"/>
          </a:ln>
        </p:spPr>
        <p:txBody>
          <a:bodyPr wrap="square" lIns="91440" tIns="91440" rIns="91440" bIns="91440" rtlCol="0" anchor="ctr">
            <a:noAutofit/>
          </a:bodyPr>
          <a:lstStyle/>
          <a:p>
            <a:r>
              <a:rPr lang="en-US" sz="1200" b="1"/>
              <a:t>Plant construction (local)</a:t>
            </a:r>
            <a:endParaRPr lang="en-US" sz="1200"/>
          </a:p>
        </p:txBody>
      </p:sp>
      <p:sp>
        <p:nvSpPr>
          <p:cNvPr id="5" name="TextBox 4">
            <a:extLst>
              <a:ext uri="{FF2B5EF4-FFF2-40B4-BE49-F238E27FC236}">
                <a16:creationId xmlns:a16="http://schemas.microsoft.com/office/drawing/2014/main" id="{FD499B9A-09FF-639A-AE0C-65345B29FA89}"/>
              </a:ext>
            </a:extLst>
          </p:cNvPr>
          <p:cNvSpPr txBox="1"/>
          <p:nvPr/>
        </p:nvSpPr>
        <p:spPr bwMode="gray">
          <a:xfrm>
            <a:off x="1597" y="0"/>
            <a:ext cx="2926080" cy="382208"/>
          </a:xfrm>
          <a:prstGeom prst="rect">
            <a:avLst/>
          </a:prstGeom>
          <a:solidFill>
            <a:schemeClr val="bg2">
              <a:lumMod val="75000"/>
            </a:schemeClr>
          </a:solidFill>
          <a:ln w="6350">
            <a:noFill/>
            <a:prstDash val="solid"/>
          </a:ln>
        </p:spPr>
        <p:txBody>
          <a:bodyPr wrap="square" lIns="91440" tIns="91440" rIns="91440" bIns="91440" rtlCol="0" anchor="ctr">
            <a:noAutofit/>
          </a:bodyPr>
          <a:lstStyle/>
          <a:p>
            <a:pPr marL="0" indent="0" algn="ctr">
              <a:spcAft>
                <a:spcPts val="600"/>
              </a:spcAft>
              <a:buNone/>
            </a:pPr>
            <a:r>
              <a:rPr lang="en-US" sz="1200" b="1">
                <a:solidFill>
                  <a:schemeClr val="bg1"/>
                </a:solidFill>
              </a:rPr>
              <a:t>Appendix: Supply chain</a:t>
            </a:r>
          </a:p>
        </p:txBody>
      </p:sp>
    </p:spTree>
    <p:extLst>
      <p:ext uri="{BB962C8B-B14F-4D97-AF65-F5344CB8AC3E}">
        <p14:creationId xmlns:p14="http://schemas.microsoft.com/office/powerpoint/2010/main" val="385266674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2C88DE9-BC88-0F5C-3747-687D407BCF9E}"/>
            </a:ext>
          </a:extLst>
        </p:cNvPr>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91C6A23F-30F8-E7D0-18DC-859C46F36F27}"/>
              </a:ext>
            </a:extLst>
          </p:cNvPr>
          <p:cNvGraphicFramePr>
            <a:graphicFrameLocks noChangeAspect="1"/>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9" imgW="7772400" imgH="10058400" progId="TCLayout.ActiveDocument.1">
                  <p:embed/>
                </p:oleObj>
              </mc:Choice>
              <mc:Fallback>
                <p:oleObj name="think-cell Slide" r:id="rId39" imgW="7772400" imgH="10058400" progId="TCLayout.ActiveDocument.1">
                  <p:embed/>
                  <p:pic>
                    <p:nvPicPr>
                      <p:cNvPr id="5" name="think-cell data - do not delete" hidden="1">
                        <a:extLst>
                          <a:ext uri="{FF2B5EF4-FFF2-40B4-BE49-F238E27FC236}">
                            <a16:creationId xmlns:a16="http://schemas.microsoft.com/office/drawing/2014/main" id="{91C6A23F-30F8-E7D0-18DC-859C46F36F27}"/>
                          </a:ext>
                        </a:extLst>
                      </p:cNvPr>
                      <p:cNvPicPr/>
                      <p:nvPr/>
                    </p:nvPicPr>
                    <p:blipFill>
                      <a:blip r:embed="rId40"/>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B160351D-A39A-A640-6FBC-4214C4569F88}"/>
              </a:ext>
            </a:extLst>
          </p:cNvPr>
          <p:cNvSpPr>
            <a:spLocks noGrp="1"/>
          </p:cNvSpPr>
          <p:nvPr>
            <p:ph type="title"/>
          </p:nvPr>
        </p:nvSpPr>
        <p:spPr>
          <a:xfrm>
            <a:off x="330200" y="523318"/>
            <a:ext cx="11531600" cy="1035188"/>
          </a:xfrm>
        </p:spPr>
        <p:txBody>
          <a:bodyPr vert="horz">
            <a:noAutofit/>
          </a:bodyPr>
          <a:lstStyle/>
          <a:p>
            <a:r>
              <a:rPr lang="en-US">
                <a:latin typeface="Arial"/>
                <a:cs typeface="Arial"/>
              </a:rPr>
              <a:t>Nuclear is a proven source of stable baseload power, offering a more cost-competitive and reliable solution than renewables</a:t>
            </a:r>
            <a:endParaRPr lang="en-US" b="0">
              <a:latin typeface="Arial"/>
              <a:cs typeface="Arial"/>
            </a:endParaRPr>
          </a:p>
        </p:txBody>
      </p:sp>
      <p:sp>
        <p:nvSpPr>
          <p:cNvPr id="6" name="TextBox 8">
            <a:extLst>
              <a:ext uri="{FF2B5EF4-FFF2-40B4-BE49-F238E27FC236}">
                <a16:creationId xmlns:a16="http://schemas.microsoft.com/office/drawing/2014/main" id="{2055F222-5B6D-890A-F10E-06D656D92909}"/>
              </a:ext>
            </a:extLst>
          </p:cNvPr>
          <p:cNvSpPr txBox="1"/>
          <p:nvPr/>
        </p:nvSpPr>
        <p:spPr bwMode="gray">
          <a:xfrm>
            <a:off x="7997694" y="1554480"/>
            <a:ext cx="3703770" cy="3813865"/>
          </a:xfrm>
          <a:prstGeom prst="rect">
            <a:avLst/>
          </a:prstGeom>
          <a:solidFill>
            <a:srgbClr val="E3E8EE"/>
          </a:solidFill>
        </p:spPr>
        <p:txBody>
          <a:bodyPr wrap="square" lIns="137160" tIns="137160" rIns="274320" bIns="137160" rtlCol="0" anchor="t">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Observations</a:t>
            </a:r>
          </a:p>
          <a:p>
            <a:pPr marL="171450" indent="-171450">
              <a:spcAft>
                <a:spcPts val="400"/>
              </a:spcAft>
              <a:buFont typeface="Arial"/>
              <a:buChar char="•"/>
              <a:defRPr/>
            </a:pPr>
            <a:r>
              <a:rPr lang="en-US" sz="1050">
                <a:solidFill>
                  <a:srgbClr val="000000"/>
                </a:solidFill>
                <a:latin typeface="Arial" panose="020B0604020202020204" pitchFamily="34" charset="0"/>
                <a:ea typeface="+mn-lt"/>
                <a:cs typeface="Arial" panose="020B0604020202020204" pitchFamily="34" charset="0"/>
              </a:rPr>
              <a:t>Nuclear power’s </a:t>
            </a:r>
            <a:r>
              <a:rPr lang="en-US" sz="1050" b="1">
                <a:solidFill>
                  <a:srgbClr val="000000"/>
                </a:solidFill>
                <a:latin typeface="Arial" panose="020B0604020202020204" pitchFamily="34" charset="0"/>
                <a:ea typeface="+mn-lt"/>
                <a:cs typeface="Arial" panose="020B0604020202020204" pitchFamily="34" charset="0"/>
              </a:rPr>
              <a:t>high-capacity factor ensures a stable and continuous electricity supply and</a:t>
            </a:r>
            <a:r>
              <a:rPr lang="en-US" sz="1050">
                <a:solidFill>
                  <a:srgbClr val="000000"/>
                </a:solidFill>
                <a:latin typeface="Arial" panose="020B0604020202020204" pitchFamily="34" charset="0"/>
                <a:ea typeface="+mn-lt"/>
                <a:cs typeface="Arial" panose="020B0604020202020204" pitchFamily="34" charset="0"/>
              </a:rPr>
              <a:t>  accommodates fluctuations from renewable sources.</a:t>
            </a:r>
          </a:p>
          <a:p>
            <a:pPr marL="171450" indent="-171450">
              <a:spcAft>
                <a:spcPts val="400"/>
              </a:spcAft>
              <a:buFont typeface="Arial"/>
              <a:buChar char="•"/>
              <a:defRPr/>
            </a:pPr>
            <a:r>
              <a:rPr kumimoji="0" lang="en-US" sz="1050" b="0" i="0" u="none" strike="noStrike" kern="1200" cap="none" spc="0" normalizeH="0" baseline="0" noProof="0">
                <a:ln>
                  <a:noFill/>
                </a:ln>
                <a:solidFill>
                  <a:srgbClr val="000000"/>
                </a:solidFill>
                <a:effectLst/>
                <a:uLnTx/>
                <a:uFillTx/>
                <a:latin typeface="Arial"/>
                <a:ea typeface="+mn-lt"/>
                <a:cs typeface="Arial"/>
              </a:rPr>
              <a:t>Standalone solar and wind </a:t>
            </a:r>
            <a:r>
              <a:rPr lang="en-US" sz="1050">
                <a:solidFill>
                  <a:srgbClr val="000000"/>
                </a:solidFill>
                <a:latin typeface="Arial"/>
                <a:ea typeface="+mn-lt"/>
                <a:cs typeface="Arial"/>
              </a:rPr>
              <a:t>are</a:t>
            </a:r>
            <a:r>
              <a:rPr kumimoji="0" lang="en-US" sz="1050" b="0" i="0" u="none" strike="noStrike" kern="1200" cap="none" spc="0" normalizeH="0" baseline="0" noProof="0">
                <a:ln>
                  <a:noFill/>
                </a:ln>
                <a:solidFill>
                  <a:srgbClr val="000000"/>
                </a:solidFill>
                <a:effectLst/>
                <a:uLnTx/>
                <a:uFillTx/>
                <a:latin typeface="Arial"/>
                <a:ea typeface="+mn-lt"/>
                <a:cs typeface="Arial"/>
              </a:rPr>
              <a:t> cheaper, but </a:t>
            </a:r>
            <a:r>
              <a:rPr kumimoji="0" lang="en-US" sz="1050" b="1" i="0" u="none" strike="noStrike" kern="1200" cap="none" spc="0" normalizeH="0" baseline="0" noProof="0">
                <a:ln>
                  <a:noFill/>
                </a:ln>
                <a:solidFill>
                  <a:srgbClr val="000000"/>
                </a:solidFill>
                <a:effectLst/>
                <a:uLnTx/>
                <a:uFillTx/>
                <a:latin typeface="Arial"/>
                <a:ea typeface="+mn-lt"/>
                <a:cs typeface="Arial"/>
              </a:rPr>
              <a:t>the need for large-scale storage </a:t>
            </a:r>
            <a:r>
              <a:rPr lang="en-US" sz="1050">
                <a:solidFill>
                  <a:srgbClr val="000000"/>
                </a:solidFill>
                <a:latin typeface="Arial"/>
                <a:ea typeface="+mn-lt"/>
                <a:cs typeface="Arial"/>
              </a:rPr>
              <a:t>and</a:t>
            </a:r>
            <a:r>
              <a:rPr kumimoji="0" lang="en-US" sz="1050" b="0" i="0" u="none" strike="noStrike" kern="1200" cap="none" spc="0" normalizeH="0" baseline="0" noProof="0">
                <a:ln>
                  <a:noFill/>
                </a:ln>
                <a:solidFill>
                  <a:srgbClr val="000000"/>
                </a:solidFill>
                <a:effectLst/>
                <a:uLnTx/>
                <a:uFillTx/>
                <a:latin typeface="Arial"/>
                <a:ea typeface="+mn-lt"/>
                <a:cs typeface="Arial"/>
              </a:rPr>
              <a:t> grid upgrades raises </a:t>
            </a:r>
            <a:r>
              <a:rPr kumimoji="0" lang="en-US" sz="1050" b="1" i="0" u="none" strike="noStrike" kern="1200" cap="none" spc="0" normalizeH="0" baseline="0" noProof="0">
                <a:ln>
                  <a:noFill/>
                </a:ln>
                <a:solidFill>
                  <a:srgbClr val="000000"/>
                </a:solidFill>
                <a:effectLst/>
                <a:uLnTx/>
                <a:uFillTx/>
                <a:latin typeface="Arial"/>
                <a:ea typeface="+mn-lt"/>
                <a:cs typeface="Arial"/>
              </a:rPr>
              <a:t>their true cost significantly</a:t>
            </a:r>
            <a:r>
              <a:rPr lang="en-US" sz="1050">
                <a:solidFill>
                  <a:srgbClr val="000000"/>
                </a:solidFill>
                <a:latin typeface="Arial"/>
                <a:ea typeface="+mn-lt"/>
                <a:cs typeface="Arial"/>
              </a:rPr>
              <a:t>,</a:t>
            </a:r>
            <a:r>
              <a:rPr kumimoji="0" lang="en-US" sz="1050" b="0" i="0" u="none" strike="noStrike" kern="1200" cap="none" spc="0" normalizeH="0" baseline="0" noProof="0">
                <a:ln>
                  <a:noFill/>
                </a:ln>
                <a:solidFill>
                  <a:srgbClr val="000000"/>
                </a:solidFill>
                <a:effectLst/>
                <a:uLnTx/>
                <a:uFillTx/>
                <a:latin typeface="Arial"/>
                <a:ea typeface="+mn-lt"/>
                <a:cs typeface="Arial"/>
              </a:rPr>
              <a:t> </a:t>
            </a:r>
            <a:r>
              <a:rPr lang="en-US" sz="1050">
                <a:solidFill>
                  <a:srgbClr val="000000"/>
                </a:solidFill>
                <a:latin typeface="Arial"/>
                <a:ea typeface="+mn-lt"/>
                <a:cs typeface="Arial"/>
              </a:rPr>
              <a:t>setting premium</a:t>
            </a:r>
            <a:r>
              <a:rPr kumimoji="0" lang="en-US" sz="1050" b="0" i="0" u="none" strike="noStrike" kern="1200" cap="none" spc="0" normalizeH="0" baseline="0" noProof="0">
                <a:ln>
                  <a:noFill/>
                </a:ln>
                <a:solidFill>
                  <a:srgbClr val="000000"/>
                </a:solidFill>
                <a:effectLst/>
                <a:uLnTx/>
                <a:uFillTx/>
                <a:latin typeface="Arial"/>
                <a:ea typeface="+mn-lt"/>
                <a:cs typeface="Arial"/>
              </a:rPr>
              <a:t> for solar at $162/MWh and wind at $177/MWh, compared </a:t>
            </a:r>
            <a:r>
              <a:rPr lang="en-US" sz="1050">
                <a:solidFill>
                  <a:srgbClr val="000000"/>
                </a:solidFill>
                <a:latin typeface="Arial"/>
                <a:ea typeface="+mn-lt"/>
                <a:cs typeface="Arial"/>
              </a:rPr>
              <a:t>with</a:t>
            </a:r>
            <a:r>
              <a:rPr kumimoji="0" lang="en-US" sz="1050" b="0" i="0" u="none" strike="noStrike" kern="1200" cap="none" spc="0" normalizeH="0" baseline="0" noProof="0">
                <a:ln>
                  <a:noFill/>
                </a:ln>
                <a:solidFill>
                  <a:srgbClr val="000000"/>
                </a:solidFill>
                <a:effectLst/>
                <a:uLnTx/>
                <a:uFillTx/>
                <a:latin typeface="Arial"/>
                <a:ea typeface="+mn-lt"/>
                <a:cs typeface="Arial"/>
              </a:rPr>
              <a:t> SMR projections of $69</a:t>
            </a:r>
            <a:r>
              <a:rPr lang="en-US" sz="1050">
                <a:solidFill>
                  <a:srgbClr val="000000"/>
                </a:solidFill>
                <a:latin typeface="Arial"/>
                <a:ea typeface="+mn-lt"/>
                <a:cs typeface="Arial"/>
              </a:rPr>
              <a:t>-</a:t>
            </a:r>
            <a:r>
              <a:rPr kumimoji="0" lang="en-US" sz="1050" b="0" i="0" u="none" strike="noStrike" kern="1200" cap="none" spc="0" normalizeH="0" baseline="0" noProof="0">
                <a:ln>
                  <a:noFill/>
                </a:ln>
                <a:solidFill>
                  <a:srgbClr val="000000"/>
                </a:solidFill>
                <a:effectLst/>
                <a:uLnTx/>
                <a:uFillTx/>
                <a:latin typeface="Arial"/>
                <a:ea typeface="+mn-lt"/>
                <a:cs typeface="Arial"/>
              </a:rPr>
              <a:t>$120/MWh.</a:t>
            </a:r>
            <a:endParaRPr kumimoji="0" lang="en-US" sz="1050" b="0" i="0" u="none" strike="noStrike" kern="1200" cap="none" spc="0" normalizeH="0" baseline="0" noProof="0">
              <a:ln>
                <a:noFill/>
              </a:ln>
              <a:solidFill>
                <a:srgbClr val="000000"/>
              </a:solidFill>
              <a:effectLst/>
              <a:uLnTx/>
              <a:uFillTx/>
              <a:latin typeface="Arial"/>
              <a:ea typeface="+mn-ea"/>
              <a:cs typeface="Arial"/>
            </a:endParaRPr>
          </a:p>
          <a:p>
            <a:pPr marL="171450" marR="0" lvl="0" indent="-171450" algn="l" defTabSz="914400" rtl="0" eaLnBrk="1" fontAlgn="auto" latinLnBrk="0" hangingPunct="1">
              <a:lnSpc>
                <a:spcPct val="100000"/>
              </a:lnSpc>
              <a:spcBef>
                <a:spcPts val="0"/>
              </a:spcBef>
              <a:spcAft>
                <a:spcPts val="400"/>
              </a:spcAft>
              <a:buClrTx/>
              <a:buSzTx/>
              <a:buFont typeface="Arial"/>
              <a:buChar char="•"/>
              <a:tabLst/>
              <a:defRPr/>
            </a:pPr>
            <a:r>
              <a:rPr kumimoji="0" lang="en-US" sz="1050" b="0" i="0" u="none" strike="noStrike" kern="1200" cap="none" spc="0" normalizeH="0" baseline="0" noProof="0">
                <a:ln>
                  <a:noFill/>
                </a:ln>
                <a:solidFill>
                  <a:srgbClr val="000000"/>
                </a:solidFill>
                <a:effectLst/>
                <a:uLnTx/>
                <a:uFillTx/>
                <a:latin typeface="Arial" panose="020B0604020202020204" pitchFamily="34" charset="0"/>
                <a:ea typeface="+mn-lt"/>
                <a:cs typeface="Arial" panose="020B0604020202020204" pitchFamily="34" charset="0"/>
              </a:rPr>
              <a:t>The energy storage requirement to decarbonize with renewables alone is vastly </a:t>
            </a:r>
            <a:r>
              <a:rPr kumimoji="0" lang="en-US" sz="1050" b="1" i="0" u="none" strike="noStrike" kern="1200" cap="none" spc="0" normalizeH="0" baseline="0" noProof="0">
                <a:ln>
                  <a:noFill/>
                </a:ln>
                <a:solidFill>
                  <a:srgbClr val="000000"/>
                </a:solidFill>
                <a:effectLst/>
                <a:uLnTx/>
                <a:uFillTx/>
                <a:latin typeface="Arial" panose="020B0604020202020204" pitchFamily="34" charset="0"/>
                <a:ea typeface="+mn-lt"/>
                <a:cs typeface="Arial" panose="020B0604020202020204" pitchFamily="34" charset="0"/>
              </a:rPr>
              <a:t>more expensive and unattainable </a:t>
            </a:r>
            <a:r>
              <a:rPr lang="en-US" sz="1050" b="1">
                <a:solidFill>
                  <a:srgbClr val="000000"/>
                </a:solidFill>
                <a:latin typeface="Arial" panose="020B0604020202020204" pitchFamily="34" charset="0"/>
                <a:ea typeface="+mn-lt"/>
                <a:cs typeface="Arial" panose="020B0604020202020204" pitchFamily="34" charset="0"/>
              </a:rPr>
              <a:t>with</a:t>
            </a:r>
            <a:r>
              <a:rPr kumimoji="0" lang="en-US" sz="1050" b="1" i="0" u="none" strike="noStrike" kern="1200" cap="none" spc="0" normalizeH="0" baseline="0" noProof="0">
                <a:ln>
                  <a:noFill/>
                </a:ln>
                <a:solidFill>
                  <a:srgbClr val="000000"/>
                </a:solidFill>
                <a:effectLst/>
                <a:uLnTx/>
                <a:uFillTx/>
                <a:latin typeface="Arial" panose="020B0604020202020204" pitchFamily="34" charset="0"/>
                <a:ea typeface="+mn-lt"/>
                <a:cs typeface="Arial" panose="020B0604020202020204" pitchFamily="34" charset="0"/>
              </a:rPr>
              <a:t> today's technology.</a:t>
            </a:r>
            <a:endParaRPr kumimoji="0" lang="en-US" sz="105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a:p>
            <a:pPr marL="171450" marR="0" lvl="0" indent="-171450" algn="l" defTabSz="914400" rtl="0" eaLnBrk="1" fontAlgn="auto" latinLnBrk="0" hangingPunct="1">
              <a:lnSpc>
                <a:spcPct val="100000"/>
              </a:lnSpc>
              <a:spcBef>
                <a:spcPts val="0"/>
              </a:spcBef>
              <a:spcAft>
                <a:spcPts val="400"/>
              </a:spcAft>
              <a:buClrTx/>
              <a:buSzTx/>
              <a:buFont typeface="Arial"/>
              <a:buChar char="•"/>
              <a:tabLst/>
              <a:defRPr/>
            </a:pPr>
            <a:r>
              <a:rPr kumimoji="0" lang="en-US" sz="1050" b="0" i="0" u="none" strike="noStrike" kern="1200" cap="none" spc="0" normalizeH="0" baseline="0" noProof="0">
                <a:ln>
                  <a:noFill/>
                </a:ln>
                <a:solidFill>
                  <a:srgbClr val="000000"/>
                </a:solidFill>
                <a:effectLst/>
                <a:uLnTx/>
                <a:uFillTx/>
                <a:latin typeface="Arial" panose="020B0604020202020204" pitchFamily="34" charset="0"/>
                <a:ea typeface="+mn-lt"/>
                <a:cs typeface="Arial" panose="020B0604020202020204" pitchFamily="34" charset="0"/>
              </a:rPr>
              <a:t>Upfront nuclear costs are offset by high-capacity factors, grid stability, and long asset life. </a:t>
            </a:r>
            <a:r>
              <a:rPr kumimoji="0" lang="en-US" sz="1050" b="1" i="0" u="none" strike="noStrike" kern="1200" cap="none" spc="0" normalizeH="0" baseline="0" noProof="0">
                <a:ln>
                  <a:noFill/>
                </a:ln>
                <a:solidFill>
                  <a:srgbClr val="000000"/>
                </a:solidFill>
                <a:effectLst/>
                <a:uLnTx/>
                <a:uFillTx/>
                <a:latin typeface="Arial" panose="020B0604020202020204" pitchFamily="34" charset="0"/>
                <a:ea typeface="+mn-lt"/>
                <a:cs typeface="Arial" panose="020B0604020202020204" pitchFamily="34" charset="0"/>
              </a:rPr>
              <a:t>This</a:t>
            </a:r>
            <a:r>
              <a:rPr kumimoji="0" lang="en-US" sz="1050" b="0" i="0" u="none" strike="noStrike" kern="1200" cap="none" spc="0" normalizeH="0" baseline="0" noProof="0">
                <a:ln>
                  <a:noFill/>
                </a:ln>
                <a:solidFill>
                  <a:srgbClr val="000000"/>
                </a:solidFill>
                <a:effectLst/>
                <a:uLnTx/>
                <a:uFillTx/>
                <a:latin typeface="Arial" panose="020B0604020202020204" pitchFamily="34" charset="0"/>
                <a:ea typeface="+mn-lt"/>
                <a:cs typeface="Arial" panose="020B0604020202020204" pitchFamily="34" charset="0"/>
              </a:rPr>
              <a:t> </a:t>
            </a:r>
            <a:r>
              <a:rPr kumimoji="0" lang="en-US" sz="1050" b="1" i="0" u="none" strike="noStrike" kern="1200" cap="none" spc="0" normalizeH="0" baseline="0" noProof="0">
                <a:ln>
                  <a:noFill/>
                </a:ln>
                <a:solidFill>
                  <a:srgbClr val="000000"/>
                </a:solidFill>
                <a:effectLst/>
                <a:uLnTx/>
                <a:uFillTx/>
                <a:latin typeface="Arial" panose="020B0604020202020204" pitchFamily="34" charset="0"/>
                <a:ea typeface="+mn-lt"/>
                <a:cs typeface="Arial" panose="020B0604020202020204" pitchFamily="34" charset="0"/>
              </a:rPr>
              <a:t>generates a viable alternative to renewables with storage.</a:t>
            </a:r>
          </a:p>
          <a:p>
            <a:pPr marL="171450" marR="0" lvl="0" indent="-171450" algn="l" defTabSz="914400" rtl="0" eaLnBrk="1" fontAlgn="auto" latinLnBrk="0" hangingPunct="1">
              <a:lnSpc>
                <a:spcPct val="100000"/>
              </a:lnSpc>
              <a:spcBef>
                <a:spcPts val="0"/>
              </a:spcBef>
              <a:spcAft>
                <a:spcPts val="400"/>
              </a:spcAft>
              <a:buClrTx/>
              <a:buSzTx/>
              <a:buFont typeface="Arial"/>
              <a:buChar char="•"/>
              <a:tabLst/>
              <a:defRPr/>
            </a:pPr>
            <a:r>
              <a:rPr kumimoji="0" lang="en-US" sz="1050" b="0" i="0" u="none" strike="noStrike" kern="1200" cap="none" spc="0" normalizeH="0" baseline="0" noProof="0">
                <a:ln>
                  <a:noFill/>
                </a:ln>
                <a:solidFill>
                  <a:srgbClr val="000000"/>
                </a:solidFill>
                <a:effectLst/>
                <a:uLnTx/>
                <a:uFillTx/>
                <a:latin typeface="Arial" panose="020B0604020202020204" pitchFamily="34" charset="0"/>
                <a:ea typeface="+mn-lt"/>
                <a:cs typeface="Arial" panose="020B0604020202020204" pitchFamily="34" charset="0"/>
              </a:rPr>
              <a:t>To replace nuclear as a baseload source, the United States would need </a:t>
            </a:r>
            <a:r>
              <a:rPr kumimoji="0" lang="en-US" sz="1050" b="1" i="0" u="none" strike="noStrike" kern="1200" cap="none" spc="0" normalizeH="0" baseline="0" noProof="0">
                <a:ln>
                  <a:noFill/>
                </a:ln>
                <a:solidFill>
                  <a:srgbClr val="000000"/>
                </a:solidFill>
                <a:effectLst/>
                <a:uLnTx/>
                <a:uFillTx/>
                <a:latin typeface="Arial" panose="020B0604020202020204" pitchFamily="34" charset="0"/>
                <a:ea typeface="+mn-lt"/>
                <a:cs typeface="Arial" panose="020B0604020202020204" pitchFamily="34" charset="0"/>
              </a:rPr>
              <a:t>313 GW of new solar and wind </a:t>
            </a:r>
            <a:r>
              <a:rPr kumimoji="0" lang="en-US" sz="1050" b="0" i="0" u="none" strike="noStrike" kern="1200" cap="none" spc="0" normalizeH="0" baseline="0" noProof="0">
                <a:ln>
                  <a:noFill/>
                </a:ln>
                <a:solidFill>
                  <a:srgbClr val="000000"/>
                </a:solidFill>
                <a:effectLst/>
                <a:uLnTx/>
                <a:uFillTx/>
                <a:latin typeface="Arial" panose="020B0604020202020204" pitchFamily="34" charset="0"/>
                <a:ea typeface="+mn-lt"/>
                <a:cs typeface="Arial" panose="020B0604020202020204" pitchFamily="34" charset="0"/>
              </a:rPr>
              <a:t>and 992 GWh</a:t>
            </a:r>
            <a:r>
              <a:rPr lang="en-US" sz="1050">
                <a:solidFill>
                  <a:srgbClr val="000000"/>
                </a:solidFill>
                <a:latin typeface="Arial" panose="020B0604020202020204" pitchFamily="34" charset="0"/>
                <a:ea typeface="+mn-lt"/>
                <a:cs typeface="Arial" panose="020B0604020202020204" pitchFamily="34" charset="0"/>
              </a:rPr>
              <a:t> per </a:t>
            </a:r>
            <a:r>
              <a:rPr kumimoji="0" lang="en-US" sz="1050" b="0" i="0" u="none" strike="noStrike" kern="1200" cap="none" spc="0" normalizeH="0" baseline="0" noProof="0">
                <a:ln>
                  <a:noFill/>
                </a:ln>
                <a:solidFill>
                  <a:srgbClr val="000000"/>
                </a:solidFill>
                <a:effectLst/>
                <a:uLnTx/>
                <a:uFillTx/>
                <a:latin typeface="Arial" panose="020B0604020202020204" pitchFamily="34" charset="0"/>
                <a:ea typeface="+mn-lt"/>
                <a:cs typeface="Arial" panose="020B0604020202020204" pitchFamily="34" charset="0"/>
              </a:rPr>
              <a:t>day of storage (</a:t>
            </a:r>
            <a:r>
              <a:rPr kumimoji="0" lang="en-US" sz="1050" b="1" i="0" u="none" strike="noStrike" kern="1200" cap="none" spc="0" normalizeH="0" baseline="0" noProof="0">
                <a:ln>
                  <a:noFill/>
                </a:ln>
                <a:solidFill>
                  <a:srgbClr val="000000"/>
                </a:solidFill>
                <a:effectLst/>
                <a:uLnTx/>
                <a:uFillTx/>
                <a:latin typeface="Arial" panose="020B0604020202020204" pitchFamily="34" charset="0"/>
                <a:ea typeface="+mn-lt"/>
                <a:cs typeface="Arial" panose="020B0604020202020204" pitchFamily="34" charset="0"/>
              </a:rPr>
              <a:t>~10x increase of current storage capacity</a:t>
            </a:r>
            <a:r>
              <a:rPr kumimoji="0" lang="en-US" sz="1050" b="0" i="0" u="none" strike="noStrike" kern="1200" cap="none" spc="0" normalizeH="0" baseline="0" noProof="0">
                <a:ln>
                  <a:noFill/>
                </a:ln>
                <a:solidFill>
                  <a:srgbClr val="000000"/>
                </a:solidFill>
                <a:effectLst/>
                <a:uLnTx/>
                <a:uFillTx/>
                <a:latin typeface="Arial" panose="020B0604020202020204" pitchFamily="34" charset="0"/>
                <a:ea typeface="+mn-lt"/>
                <a:cs typeface="Arial" panose="020B0604020202020204" pitchFamily="34" charset="0"/>
              </a:rPr>
              <a:t>).</a:t>
            </a:r>
          </a:p>
        </p:txBody>
      </p:sp>
      <p:sp>
        <p:nvSpPr>
          <p:cNvPr id="10" name="btfpNotesBox111697">
            <a:extLst>
              <a:ext uri="{FF2B5EF4-FFF2-40B4-BE49-F238E27FC236}">
                <a16:creationId xmlns:a16="http://schemas.microsoft.com/office/drawing/2014/main" id="{AC37616B-1A58-49F0-BE42-A988C960D943}"/>
              </a:ext>
            </a:extLst>
          </p:cNvPr>
          <p:cNvSpPr txBox="1"/>
          <p:nvPr/>
        </p:nvSpPr>
        <p:spPr bwMode="gray">
          <a:xfrm>
            <a:off x="330200" y="6309360"/>
            <a:ext cx="11531600" cy="492443"/>
          </a:xfrm>
          <a:prstGeom prst="rect">
            <a:avLst/>
          </a:prstGeom>
          <a:noFill/>
        </p:spPr>
        <p:txBody>
          <a:bodyPr vert="horz" wrap="square" lIns="0" tIns="0" rIns="0" bIns="0" rtlCol="0" anchor="b">
            <a:spAutoFit/>
          </a:bodyPr>
          <a:lstStyle>
            <a:defPPr>
              <a:defRPr lang="en-US"/>
            </a:defPPr>
            <a:lvl1pPr marL="177800" indent="-177800" algn="l" defTabSz="711200" rtl="0" eaLnBrk="1" latinLnBrk="0" hangingPunct="1">
              <a:spcBef>
                <a:spcPts val="1200"/>
              </a:spcBef>
              <a:buChar char="•"/>
              <a:defRPr sz="1600" kern="1200">
                <a:solidFill>
                  <a:schemeClr val="tx1"/>
                </a:solidFill>
                <a:latin typeface="+mn-lt"/>
                <a:ea typeface="+mn-ea"/>
                <a:cs typeface="+mn-cs"/>
              </a:defRPr>
            </a:lvl1pPr>
            <a:lvl2pPr marL="355600" indent="-177800" algn="l" defTabSz="711200" rtl="0" eaLnBrk="1" latinLnBrk="0" hangingPunct="1">
              <a:spcBef>
                <a:spcPts val="600"/>
              </a:spcBef>
              <a:buChar char="–"/>
              <a:defRPr sz="1400" kern="1200">
                <a:solidFill>
                  <a:schemeClr val="tx1"/>
                </a:solidFill>
                <a:latin typeface="+mn-lt"/>
                <a:ea typeface="+mn-ea"/>
                <a:cs typeface="+mn-cs"/>
              </a:defRPr>
            </a:lvl2pPr>
            <a:lvl3pPr marL="533400" indent="-177800" algn="l" defTabSz="711200" rtl="0" eaLnBrk="1" latinLnBrk="0" hangingPunct="1">
              <a:spcBef>
                <a:spcPts val="600"/>
              </a:spcBef>
              <a:buChar char="&gt;"/>
              <a:defRPr sz="1400" kern="1200">
                <a:solidFill>
                  <a:schemeClr val="tx1"/>
                </a:solidFill>
                <a:latin typeface="+mn-lt"/>
                <a:ea typeface="+mn-ea"/>
                <a:cs typeface="+mn-cs"/>
              </a:defRPr>
            </a:lvl3pPr>
            <a:lvl4pPr marL="711200" indent="-177800" algn="l" defTabSz="711200" rtl="0" eaLnBrk="1" latinLnBrk="0" hangingPunct="1">
              <a:spcBef>
                <a:spcPts val="600"/>
              </a:spcBef>
              <a:buChar char="–"/>
              <a:defRPr sz="1400" kern="1200">
                <a:solidFill>
                  <a:schemeClr val="tx1"/>
                </a:solidFill>
                <a:latin typeface="+mn-lt"/>
                <a:ea typeface="+mn-ea"/>
                <a:cs typeface="+mn-cs"/>
              </a:defRPr>
            </a:lvl4pPr>
            <a:lvl5pPr marL="889000" indent="-177800" algn="l" defTabSz="711200" rtl="0" eaLnBrk="1" latinLnBrk="0" hangingPunct="1">
              <a:spcBef>
                <a:spcPts val="600"/>
              </a:spcBef>
              <a:buChar char="&gt;"/>
              <a:defRPr sz="1400" kern="1200">
                <a:solidFill>
                  <a:schemeClr val="tx1"/>
                </a:solidFill>
                <a:latin typeface="+mn-lt"/>
                <a:ea typeface="+mn-ea"/>
                <a:cs typeface="+mn-cs"/>
              </a:defRPr>
            </a:lvl5pPr>
            <a:lvl6pPr marL="1066800" indent="-177800" algn="l" defTabSz="711200" rtl="0" eaLnBrk="1" latinLnBrk="0" hangingPunct="1">
              <a:defRPr sz="1400" kern="1200">
                <a:solidFill>
                  <a:schemeClr val="tx1"/>
                </a:solidFill>
                <a:latin typeface="+mn-lt"/>
                <a:ea typeface="+mn-ea"/>
                <a:cs typeface="+mn-cs"/>
              </a:defRPr>
            </a:lvl6pPr>
            <a:lvl7pPr marL="1244600" indent="-177800" algn="l" defTabSz="711200" rtl="0" eaLnBrk="1" latinLnBrk="0" hangingPunct="1">
              <a:defRPr sz="1400" kern="1200">
                <a:solidFill>
                  <a:schemeClr val="tx1"/>
                </a:solidFill>
                <a:latin typeface="+mn-lt"/>
                <a:ea typeface="+mn-ea"/>
                <a:cs typeface="+mn-cs"/>
              </a:defRPr>
            </a:lvl7pPr>
            <a:lvl8pPr marL="1422400" indent="-177800" algn="l" defTabSz="711200" rtl="0" eaLnBrk="1" latinLnBrk="0" hangingPunct="1">
              <a:defRPr sz="1400" kern="1200">
                <a:solidFill>
                  <a:schemeClr val="tx1"/>
                </a:solidFill>
                <a:latin typeface="+mn-lt"/>
                <a:ea typeface="+mn-ea"/>
                <a:cs typeface="+mn-cs"/>
              </a:defRPr>
            </a:lvl8pPr>
            <a:lvl9pPr marL="1600200" indent="-177800" algn="l" defTabSz="711200" rtl="0" eaLnBrk="1" latinLnBrk="0" hangingPunct="1">
              <a:defRPr sz="1400" kern="1200">
                <a:solidFill>
                  <a:schemeClr val="tx1"/>
                </a:solidFill>
                <a:latin typeface="+mn-lt"/>
                <a:ea typeface="+mn-ea"/>
                <a:cs typeface="+mn-cs"/>
              </a:defRPr>
            </a:lvl9pPr>
          </a:lstStyle>
          <a:p>
            <a:pPr marL="0" marR="0" lvl="0" indent="0" algn="l" defTabSz="711200" rtl="0" eaLnBrk="1" fontAlgn="auto" latinLnBrk="0" hangingPunct="1">
              <a:lnSpc>
                <a:spcPct val="100000"/>
              </a:lnSpc>
              <a:spcBef>
                <a:spcPts val="0"/>
              </a:spcBef>
              <a:spcAft>
                <a:spcPts val="0"/>
              </a:spcAft>
              <a:buClrTx/>
              <a:buSzTx/>
              <a:buFontTx/>
              <a:buNone/>
              <a:tabLst/>
              <a:defRPr/>
            </a:pPr>
            <a:endParaRPr lang="en-US" sz="800" dirty="0">
              <a:solidFill>
                <a:srgbClr val="000000"/>
              </a:solidFill>
              <a:latin typeface="Arial" panose="020B0604020202020204" pitchFamily="34" charset="0"/>
              <a:cs typeface="Arial" panose="020B0604020202020204" pitchFamily="34" charset="0"/>
            </a:endParaRPr>
          </a:p>
          <a:p>
            <a:pPr marL="0" marR="0" lvl="0" indent="0" algn="l" defTabSz="7112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lvl="0" indent="0">
              <a:spcBef>
                <a:spcPts val="0"/>
              </a:spcBef>
              <a:buNone/>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Sources: Lazard, </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hlinkClick r:id="rId41"/>
              </a:rPr>
              <a:t>LCOE+</a:t>
            </a:r>
            <a:r>
              <a:rPr lang="en-US" sz="800" dirty="0">
                <a:solidFill>
                  <a:srgbClr val="000000"/>
                </a:solidFill>
                <a:latin typeface="Arial" panose="020B0604020202020204" pitchFamily="34" charset="0"/>
                <a:ea typeface="+mn-lt"/>
                <a:cs typeface="Arial" panose="020B0604020202020204" pitchFamily="34" charset="0"/>
              </a:rPr>
              <a:t> </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(2025</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lt"/>
                <a:cs typeface="Arial" panose="020B0604020202020204" pitchFamily="34" charset="0"/>
              </a:rPr>
              <a:t>); EIA, </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lt"/>
                <a:cs typeface="Arial" panose="020B0604020202020204" pitchFamily="34" charset="0"/>
                <a:hlinkClick r:id="rId42"/>
              </a:rPr>
              <a:t>Hourly Electric Grid Monitor</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lt"/>
                <a:cs typeface="Arial" panose="020B0604020202020204" pitchFamily="34" charset="0"/>
              </a:rPr>
              <a:t> (2025); WNA, </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lt"/>
                <a:cs typeface="Arial" panose="020B0604020202020204" pitchFamily="34" charset="0"/>
                <a:hlinkClick r:id="rId43"/>
              </a:rPr>
              <a:t>Nuclear Power in the USA</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lt"/>
                <a:cs typeface="Arial" panose="020B0604020202020204" pitchFamily="34" charset="0"/>
              </a:rPr>
              <a:t> (2025).</a:t>
            </a:r>
            <a:b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Credit: Christian </a:t>
            </a:r>
            <a:r>
              <a:rPr kumimoji="0" lang="en-US" sz="8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Sandjaja</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Quint </a:t>
            </a:r>
            <a:r>
              <a:rPr kumimoji="0" lang="en-US" sz="8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Houwink</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and </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hlinkClick r:id="rId44"/>
              </a:rPr>
              <a:t>Gernot Wagner</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Share with </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hlinkClick r:id="rId45"/>
              </a:rPr>
              <a:t>attribution</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Houwink</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en-US" sz="800" b="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et al., </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"Reenergizing Nuclear" (23 September 2025).</a:t>
            </a:r>
          </a:p>
        </p:txBody>
      </p:sp>
      <p:graphicFrame>
        <p:nvGraphicFramePr>
          <p:cNvPr id="24" name="Chart 23">
            <a:extLst>
              <a:ext uri="{FF2B5EF4-FFF2-40B4-BE49-F238E27FC236}">
                <a16:creationId xmlns:a16="http://schemas.microsoft.com/office/drawing/2014/main" id="{CB99665A-079E-87A0-A6A7-7C66B3465936}"/>
              </a:ext>
            </a:extLst>
          </p:cNvPr>
          <p:cNvGraphicFramePr/>
          <p:nvPr>
            <p:custDataLst>
              <p:tags r:id="rId2"/>
            </p:custDataLst>
          </p:nvPr>
        </p:nvGraphicFramePr>
        <p:xfrm>
          <a:off x="842963" y="1973263"/>
          <a:ext cx="6672262" cy="3667125"/>
        </p:xfrm>
        <a:graphic>
          <a:graphicData uri="http://schemas.openxmlformats.org/drawingml/2006/chart">
            <c:chart xmlns:c="http://schemas.openxmlformats.org/drawingml/2006/chart" xmlns:r="http://schemas.openxmlformats.org/officeDocument/2006/relationships" r:id="rId46"/>
          </a:graphicData>
        </a:graphic>
      </p:graphicFrame>
      <p:sp>
        <p:nvSpPr>
          <p:cNvPr id="42" name="Text Placeholder 2">
            <a:extLst>
              <a:ext uri="{FF2B5EF4-FFF2-40B4-BE49-F238E27FC236}">
                <a16:creationId xmlns:a16="http://schemas.microsoft.com/office/drawing/2014/main" id="{838AE194-D321-2531-6E3A-70CA3CB20935}"/>
              </a:ext>
            </a:extLst>
          </p:cNvPr>
          <p:cNvSpPr txBox="1">
            <a:spLocks/>
          </p:cNvSpPr>
          <p:nvPr>
            <p:custDataLst>
              <p:tags r:id="rId3"/>
            </p:custDataLst>
          </p:nvPr>
        </p:nvSpPr>
        <p:spPr bwMode="gray">
          <a:xfrm>
            <a:off x="727074" y="5494338"/>
            <a:ext cx="698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A3467197-738E-401E-BDFC-61C518B4FE12}" type="datetime'''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t>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89" name="Text Placeholder 2">
            <a:extLst>
              <a:ext uri="{FF2B5EF4-FFF2-40B4-BE49-F238E27FC236}">
                <a16:creationId xmlns:a16="http://schemas.microsoft.com/office/drawing/2014/main" id="{658E9417-BC1F-61C0-31FC-82FBB7EAB673}"/>
              </a:ext>
            </a:extLst>
          </p:cNvPr>
          <p:cNvSpPr txBox="1">
            <a:spLocks/>
          </p:cNvSpPr>
          <p:nvPr>
            <p:custDataLst>
              <p:tags r:id="rId4"/>
            </p:custDataLst>
          </p:nvPr>
        </p:nvSpPr>
        <p:spPr bwMode="gray">
          <a:xfrm>
            <a:off x="587375" y="5243513"/>
            <a:ext cx="2095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2C09AC56-44E8-41E8-A71B-1DC78A455738}" type="datetime'''''''''''''2''''''''''''''''0''''''''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t>200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90" name="Text Placeholder 2">
            <a:extLst>
              <a:ext uri="{FF2B5EF4-FFF2-40B4-BE49-F238E27FC236}">
                <a16:creationId xmlns:a16="http://schemas.microsoft.com/office/drawing/2014/main" id="{67C94D39-C117-16D3-AEE7-1274FECC3D6A}"/>
              </a:ext>
            </a:extLst>
          </p:cNvPr>
          <p:cNvSpPr txBox="1">
            <a:spLocks/>
          </p:cNvSpPr>
          <p:nvPr>
            <p:custDataLst>
              <p:tags r:id="rId5"/>
            </p:custDataLst>
          </p:nvPr>
        </p:nvSpPr>
        <p:spPr bwMode="gray">
          <a:xfrm>
            <a:off x="587375" y="4994275"/>
            <a:ext cx="2095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CD3261A6-250F-478F-B316-0D903D2B4E52}" type="datetime'4''''''''''''''''0''''''''''''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t>400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91" name="Text Placeholder 2">
            <a:extLst>
              <a:ext uri="{FF2B5EF4-FFF2-40B4-BE49-F238E27FC236}">
                <a16:creationId xmlns:a16="http://schemas.microsoft.com/office/drawing/2014/main" id="{E10F7EBD-6E64-4396-1A8C-E3981A07C803}"/>
              </a:ext>
            </a:extLst>
          </p:cNvPr>
          <p:cNvSpPr txBox="1">
            <a:spLocks/>
          </p:cNvSpPr>
          <p:nvPr>
            <p:custDataLst>
              <p:tags r:id="rId6"/>
            </p:custDataLst>
          </p:nvPr>
        </p:nvSpPr>
        <p:spPr bwMode="gray">
          <a:xfrm>
            <a:off x="587375" y="4743450"/>
            <a:ext cx="2095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2169F761-0F5D-4B19-B30F-B4A658DF584D}" type="datetime'''''''''''''''''''''''''6''''''0''''''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t>600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92" name="Text Placeholder 2">
            <a:extLst>
              <a:ext uri="{FF2B5EF4-FFF2-40B4-BE49-F238E27FC236}">
                <a16:creationId xmlns:a16="http://schemas.microsoft.com/office/drawing/2014/main" id="{F2CC9336-D515-3F93-718A-852FB5FC012C}"/>
              </a:ext>
            </a:extLst>
          </p:cNvPr>
          <p:cNvSpPr txBox="1">
            <a:spLocks/>
          </p:cNvSpPr>
          <p:nvPr>
            <p:custDataLst>
              <p:tags r:id="rId7"/>
            </p:custDataLst>
          </p:nvPr>
        </p:nvSpPr>
        <p:spPr bwMode="gray">
          <a:xfrm>
            <a:off x="587375" y="4494213"/>
            <a:ext cx="2095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D9F46B5B-4362-4141-A6AF-88961317D646}" type="datetime'''''''''''''8''''''''''''''''0''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t>800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47" name="Text Placeholder 2">
            <a:extLst>
              <a:ext uri="{FF2B5EF4-FFF2-40B4-BE49-F238E27FC236}">
                <a16:creationId xmlns:a16="http://schemas.microsoft.com/office/drawing/2014/main" id="{4C497C8E-E0B0-C3D1-6DFF-BC95A1C2F30C}"/>
              </a:ext>
            </a:extLst>
          </p:cNvPr>
          <p:cNvSpPr txBox="1">
            <a:spLocks/>
          </p:cNvSpPr>
          <p:nvPr>
            <p:custDataLst>
              <p:tags r:id="rId8"/>
            </p:custDataLst>
          </p:nvPr>
        </p:nvSpPr>
        <p:spPr bwMode="gray">
          <a:xfrm>
            <a:off x="482600" y="4243388"/>
            <a:ext cx="3143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E5F04364-24F5-4A7A-9F85-1B5E4E6876A3}" type="datetime'''''''1''''''.''''''''''''''''00''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t>1.000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93" name="Text Placeholder 2">
            <a:extLst>
              <a:ext uri="{FF2B5EF4-FFF2-40B4-BE49-F238E27FC236}">
                <a16:creationId xmlns:a16="http://schemas.microsoft.com/office/drawing/2014/main" id="{05B2EF71-F630-0431-96A1-5D39A1A95410}"/>
              </a:ext>
            </a:extLst>
          </p:cNvPr>
          <p:cNvSpPr txBox="1">
            <a:spLocks/>
          </p:cNvSpPr>
          <p:nvPr>
            <p:custDataLst>
              <p:tags r:id="rId9"/>
            </p:custDataLst>
          </p:nvPr>
        </p:nvSpPr>
        <p:spPr bwMode="gray">
          <a:xfrm>
            <a:off x="482600" y="3994150"/>
            <a:ext cx="3143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A322609A-EB3A-4ECE-AAB0-D04E2BACE3E6}" type="datetime'''''''''''''''''''1''''''''.2''''''''''''''''''''0''''''''''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t>1.200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94" name="Text Placeholder 2">
            <a:extLst>
              <a:ext uri="{FF2B5EF4-FFF2-40B4-BE49-F238E27FC236}">
                <a16:creationId xmlns:a16="http://schemas.microsoft.com/office/drawing/2014/main" id="{476CDC31-D6CB-9D94-29A9-E8FCB448907C}"/>
              </a:ext>
            </a:extLst>
          </p:cNvPr>
          <p:cNvSpPr txBox="1">
            <a:spLocks/>
          </p:cNvSpPr>
          <p:nvPr>
            <p:custDataLst>
              <p:tags r:id="rId10"/>
            </p:custDataLst>
          </p:nvPr>
        </p:nvSpPr>
        <p:spPr bwMode="gray">
          <a:xfrm>
            <a:off x="482600" y="3743325"/>
            <a:ext cx="3143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509F171D-C192-48DE-A9D7-A660675C85A3}" type="datetime'''''1''''''.''''''''''4''''''''0''''''''''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t>1.400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95" name="Text Placeholder 2">
            <a:extLst>
              <a:ext uri="{FF2B5EF4-FFF2-40B4-BE49-F238E27FC236}">
                <a16:creationId xmlns:a16="http://schemas.microsoft.com/office/drawing/2014/main" id="{485CDB4F-7746-DACB-2FB5-883FE80222BF}"/>
              </a:ext>
            </a:extLst>
          </p:cNvPr>
          <p:cNvSpPr txBox="1">
            <a:spLocks/>
          </p:cNvSpPr>
          <p:nvPr>
            <p:custDataLst>
              <p:tags r:id="rId11"/>
            </p:custDataLst>
          </p:nvPr>
        </p:nvSpPr>
        <p:spPr bwMode="gray">
          <a:xfrm>
            <a:off x="482600" y="3492500"/>
            <a:ext cx="3143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4CB14C5F-7B3E-41C4-964F-B74406FFE9A8}" type="datetime'''''''''''''''''''''1.''''''6''0''''''''''''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t>1.600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96" name="Text Placeholder 2">
            <a:extLst>
              <a:ext uri="{FF2B5EF4-FFF2-40B4-BE49-F238E27FC236}">
                <a16:creationId xmlns:a16="http://schemas.microsoft.com/office/drawing/2014/main" id="{8635B8C3-357D-F010-0F24-898BCBB7F306}"/>
              </a:ext>
            </a:extLst>
          </p:cNvPr>
          <p:cNvSpPr txBox="1">
            <a:spLocks/>
          </p:cNvSpPr>
          <p:nvPr>
            <p:custDataLst>
              <p:tags r:id="rId12"/>
            </p:custDataLst>
          </p:nvPr>
        </p:nvSpPr>
        <p:spPr bwMode="gray">
          <a:xfrm>
            <a:off x="482600" y="3243263"/>
            <a:ext cx="3143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A5B4516E-5B71-45CB-BCAC-315C73E937AB}" type="datetime'''''''''1.''''''''''8''''''0''''''''''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t>1.800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52" name="Text Placeholder 2">
            <a:extLst>
              <a:ext uri="{FF2B5EF4-FFF2-40B4-BE49-F238E27FC236}">
                <a16:creationId xmlns:a16="http://schemas.microsoft.com/office/drawing/2014/main" id="{F92657D6-E792-F59E-FD36-D23DAEDC9BB3}"/>
              </a:ext>
            </a:extLst>
          </p:cNvPr>
          <p:cNvSpPr txBox="1">
            <a:spLocks/>
          </p:cNvSpPr>
          <p:nvPr>
            <p:custDataLst>
              <p:tags r:id="rId13"/>
            </p:custDataLst>
          </p:nvPr>
        </p:nvSpPr>
        <p:spPr bwMode="gray">
          <a:xfrm>
            <a:off x="482600" y="2992438"/>
            <a:ext cx="3143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4EA1C73E-4BD8-432D-9AB4-E330633071EC}" type="datetime'2''.''''''''''''''''''''''''''''''''0''0''''''''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t>2.000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97" name="Text Placeholder 2">
            <a:extLst>
              <a:ext uri="{FF2B5EF4-FFF2-40B4-BE49-F238E27FC236}">
                <a16:creationId xmlns:a16="http://schemas.microsoft.com/office/drawing/2014/main" id="{EA9FCC68-3FE8-73F4-EDA5-1F2EB71ACB1A}"/>
              </a:ext>
            </a:extLst>
          </p:cNvPr>
          <p:cNvSpPr txBox="1">
            <a:spLocks/>
          </p:cNvSpPr>
          <p:nvPr>
            <p:custDataLst>
              <p:tags r:id="rId14"/>
            </p:custDataLst>
          </p:nvPr>
        </p:nvSpPr>
        <p:spPr bwMode="gray">
          <a:xfrm>
            <a:off x="482600" y="2743200"/>
            <a:ext cx="3143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E0D612EA-6DC7-4996-A817-955E23E36CFB}" type="datetime'''''''''''''''''2''.''''2''''''''0''''''''''''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t>2.200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98" name="Text Placeholder 2">
            <a:extLst>
              <a:ext uri="{FF2B5EF4-FFF2-40B4-BE49-F238E27FC236}">
                <a16:creationId xmlns:a16="http://schemas.microsoft.com/office/drawing/2014/main" id="{402D7392-D116-584F-FA15-F07DAC0B7A93}"/>
              </a:ext>
            </a:extLst>
          </p:cNvPr>
          <p:cNvSpPr txBox="1">
            <a:spLocks/>
          </p:cNvSpPr>
          <p:nvPr>
            <p:custDataLst>
              <p:tags r:id="rId15"/>
            </p:custDataLst>
          </p:nvPr>
        </p:nvSpPr>
        <p:spPr bwMode="gray">
          <a:xfrm>
            <a:off x="482600" y="2492375"/>
            <a:ext cx="3143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FC13BDE0-8F9B-4730-B11D-782D517808E2}" type="datetime'''''2''.''''''''''''4''''''''''''''''0''''''''''''''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t>2.400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99" name="Text Placeholder 2">
            <a:extLst>
              <a:ext uri="{FF2B5EF4-FFF2-40B4-BE49-F238E27FC236}">
                <a16:creationId xmlns:a16="http://schemas.microsoft.com/office/drawing/2014/main" id="{40406E02-3D90-32A3-CEC7-A0D3812E8FF4}"/>
              </a:ext>
            </a:extLst>
          </p:cNvPr>
          <p:cNvSpPr txBox="1">
            <a:spLocks/>
          </p:cNvSpPr>
          <p:nvPr>
            <p:custDataLst>
              <p:tags r:id="rId16"/>
            </p:custDataLst>
          </p:nvPr>
        </p:nvSpPr>
        <p:spPr bwMode="gray">
          <a:xfrm>
            <a:off x="482600" y="2243138"/>
            <a:ext cx="3143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A17ECA1E-8EB7-4A38-B34B-2E5522C337C3}" type="datetime'2''''''''''.6''''''''''''''0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t>2.600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200" name="Text Placeholder 2">
            <a:extLst>
              <a:ext uri="{FF2B5EF4-FFF2-40B4-BE49-F238E27FC236}">
                <a16:creationId xmlns:a16="http://schemas.microsoft.com/office/drawing/2014/main" id="{0AB2DA72-5B49-D802-E12D-583148638DC2}"/>
              </a:ext>
            </a:extLst>
          </p:cNvPr>
          <p:cNvSpPr txBox="1">
            <a:spLocks/>
          </p:cNvSpPr>
          <p:nvPr>
            <p:custDataLst>
              <p:tags r:id="rId17"/>
            </p:custDataLst>
          </p:nvPr>
        </p:nvSpPr>
        <p:spPr bwMode="gray">
          <a:xfrm>
            <a:off x="482600" y="1992313"/>
            <a:ext cx="3143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43DF30A8-1D1F-4349-8E23-D06D9DA98D5F}" type="datetime'''''''''''''2''''''''.''''''''''8''''''0''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t>2.800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59" name="Text Placeholder 2">
            <a:extLst>
              <a:ext uri="{FF2B5EF4-FFF2-40B4-BE49-F238E27FC236}">
                <a16:creationId xmlns:a16="http://schemas.microsoft.com/office/drawing/2014/main" id="{54C71AF2-C99E-B655-F7B5-ABC3BE3BFACE}"/>
              </a:ext>
            </a:extLst>
          </p:cNvPr>
          <p:cNvSpPr txBox="1">
            <a:spLocks/>
          </p:cNvSpPr>
          <p:nvPr>
            <p:custDataLst>
              <p:tags r:id="rId18"/>
            </p:custDataLst>
          </p:nvPr>
        </p:nvSpPr>
        <p:spPr bwMode="auto">
          <a:xfrm>
            <a:off x="762000" y="5600700"/>
            <a:ext cx="328613"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r>
              <a:rPr kumimoji="0" lang="en-US" altLang="en-US" sz="1000" b="0" i="0" u="none" strike="noStrike" kern="1200" cap="none" spc="0" normalizeH="0" baseline="0" noProof="0">
                <a:ln>
                  <a:noFill/>
                </a:ln>
                <a:solidFill>
                  <a:srgbClr val="000000"/>
                </a:solidFill>
                <a:effectLst/>
                <a:uLnTx/>
                <a:uFillTx/>
                <a:latin typeface="Arial"/>
                <a:ea typeface="+mn-ea"/>
                <a:cs typeface="+mn-cs"/>
              </a:rPr>
              <a:t>12am</a:t>
            </a:r>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56" name="Text Placeholder 2">
            <a:extLst>
              <a:ext uri="{FF2B5EF4-FFF2-40B4-BE49-F238E27FC236}">
                <a16:creationId xmlns:a16="http://schemas.microsoft.com/office/drawing/2014/main" id="{E2373CFD-4D14-C97A-4156-049F0F7B3C04}"/>
              </a:ext>
            </a:extLst>
          </p:cNvPr>
          <p:cNvSpPr txBox="1">
            <a:spLocks/>
          </p:cNvSpPr>
          <p:nvPr>
            <p:custDataLst>
              <p:tags r:id="rId19"/>
            </p:custDataLst>
          </p:nvPr>
        </p:nvSpPr>
        <p:spPr bwMode="auto">
          <a:xfrm>
            <a:off x="2211388" y="5600700"/>
            <a:ext cx="258763"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r>
              <a:rPr kumimoji="0" lang="en-US" altLang="en-US" sz="1000" b="0" i="0" u="none" strike="noStrike" kern="1200" cap="none" spc="0" normalizeH="0" baseline="0" noProof="0">
                <a:ln>
                  <a:noFill/>
                </a:ln>
                <a:solidFill>
                  <a:srgbClr val="000000"/>
                </a:solidFill>
                <a:effectLst/>
                <a:uLnTx/>
                <a:uFillTx/>
                <a:latin typeface="Arial"/>
                <a:ea typeface="+mn-ea"/>
                <a:cs typeface="+mn-cs"/>
              </a:rPr>
              <a:t>6am</a:t>
            </a:r>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55" name="Text Placeholder 2">
            <a:extLst>
              <a:ext uri="{FF2B5EF4-FFF2-40B4-BE49-F238E27FC236}">
                <a16:creationId xmlns:a16="http://schemas.microsoft.com/office/drawing/2014/main" id="{CE4F2335-3C7A-29C3-4FF7-BA55F63E2413}"/>
              </a:ext>
            </a:extLst>
          </p:cNvPr>
          <p:cNvSpPr txBox="1">
            <a:spLocks/>
          </p:cNvSpPr>
          <p:nvPr>
            <p:custDataLst>
              <p:tags r:id="rId20"/>
            </p:custDataLst>
          </p:nvPr>
        </p:nvSpPr>
        <p:spPr bwMode="auto">
          <a:xfrm>
            <a:off x="3873500" y="5600700"/>
            <a:ext cx="328613"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r>
              <a:rPr kumimoji="0" lang="en-US" altLang="en-US" sz="1000" b="0" i="0" u="none" strike="noStrike" kern="1200" cap="none" spc="0" normalizeH="0" baseline="0" noProof="0">
                <a:ln>
                  <a:noFill/>
                </a:ln>
                <a:solidFill>
                  <a:srgbClr val="000000"/>
                </a:solidFill>
                <a:effectLst/>
                <a:uLnTx/>
                <a:uFillTx/>
                <a:latin typeface="Arial"/>
                <a:ea typeface="+mn-ea"/>
                <a:cs typeface="+mn-cs"/>
              </a:rPr>
              <a:t>12pm</a:t>
            </a:r>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58" name="Text Placeholder 2">
            <a:extLst>
              <a:ext uri="{FF2B5EF4-FFF2-40B4-BE49-F238E27FC236}">
                <a16:creationId xmlns:a16="http://schemas.microsoft.com/office/drawing/2014/main" id="{7A8A8E5B-4F73-7B10-0E91-3EDD2CC31249}"/>
              </a:ext>
            </a:extLst>
          </p:cNvPr>
          <p:cNvSpPr txBox="1">
            <a:spLocks/>
          </p:cNvSpPr>
          <p:nvPr>
            <p:custDataLst>
              <p:tags r:id="rId21"/>
            </p:custDataLst>
          </p:nvPr>
        </p:nvSpPr>
        <p:spPr bwMode="auto">
          <a:xfrm>
            <a:off x="5607051" y="5600700"/>
            <a:ext cx="258763"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r>
              <a:rPr kumimoji="0" lang="en-US" altLang="en-US" sz="1000" b="0" i="0" u="none" strike="noStrike" kern="1200" cap="none" spc="0" normalizeH="0" baseline="0" noProof="0">
                <a:ln>
                  <a:noFill/>
                </a:ln>
                <a:solidFill>
                  <a:srgbClr val="000000"/>
                </a:solidFill>
                <a:effectLst/>
                <a:uLnTx/>
                <a:uFillTx/>
                <a:latin typeface="Arial"/>
                <a:ea typeface="+mn-ea"/>
                <a:cs typeface="+mn-cs"/>
              </a:rPr>
              <a:t>6pm</a:t>
            </a:r>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57" name="Text Placeholder 2">
            <a:extLst>
              <a:ext uri="{FF2B5EF4-FFF2-40B4-BE49-F238E27FC236}">
                <a16:creationId xmlns:a16="http://schemas.microsoft.com/office/drawing/2014/main" id="{5F36ECD0-E43F-C48E-2FAB-4B90A3D16225}"/>
              </a:ext>
            </a:extLst>
          </p:cNvPr>
          <p:cNvSpPr txBox="1">
            <a:spLocks/>
          </p:cNvSpPr>
          <p:nvPr>
            <p:custDataLst>
              <p:tags r:id="rId22"/>
            </p:custDataLst>
          </p:nvPr>
        </p:nvSpPr>
        <p:spPr bwMode="auto">
          <a:xfrm>
            <a:off x="7269163" y="5600700"/>
            <a:ext cx="328613"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 typeface="Arial" panose="020B0604020202020204" pitchFamily="34" charset="0"/>
              <a:buNone/>
              <a:tabLst/>
              <a:defRPr/>
            </a:pPr>
            <a:r>
              <a:rPr kumimoji="0" lang="en-US" altLang="en-US" sz="1000" b="0" i="0" u="none" strike="noStrike" kern="1200" cap="none" spc="0" normalizeH="0" baseline="0" noProof="0">
                <a:ln>
                  <a:noFill/>
                </a:ln>
                <a:solidFill>
                  <a:srgbClr val="000000"/>
                </a:solidFill>
                <a:effectLst/>
                <a:uLnTx/>
                <a:uFillTx/>
                <a:latin typeface="Arial"/>
                <a:ea typeface="+mn-ea"/>
                <a:cs typeface="+mn-cs"/>
              </a:rPr>
              <a:t>12am</a:t>
            </a:r>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07" name="Rectangle 106">
            <a:extLst>
              <a:ext uri="{FF2B5EF4-FFF2-40B4-BE49-F238E27FC236}">
                <a16:creationId xmlns:a16="http://schemas.microsoft.com/office/drawing/2014/main" id="{F91BEAB1-85A4-2D1C-F84C-D86D0ED5BFB3}"/>
              </a:ext>
            </a:extLst>
          </p:cNvPr>
          <p:cNvSpPr/>
          <p:nvPr>
            <p:custDataLst>
              <p:tags r:id="rId23"/>
            </p:custDataLst>
          </p:nvPr>
        </p:nvSpPr>
        <p:spPr bwMode="auto">
          <a:xfrm>
            <a:off x="976313" y="5895975"/>
            <a:ext cx="179388" cy="133350"/>
          </a:xfrm>
          <a:prstGeom prst="rect">
            <a:avLst/>
          </a:prstGeom>
          <a:solidFill>
            <a:srgbClr val="D1227D"/>
          </a:solidFill>
          <a:ln w="19050" cap="flat" cmpd="sng" algn="ctr">
            <a:noFill/>
            <a:prstDash val="solid"/>
            <a:miter lim="800000"/>
            <a:headEnd type="none" w="med" len="med"/>
            <a:tailEnd type="none" w="med" len="med"/>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08" name="Rectangle 107">
            <a:extLst>
              <a:ext uri="{FF2B5EF4-FFF2-40B4-BE49-F238E27FC236}">
                <a16:creationId xmlns:a16="http://schemas.microsoft.com/office/drawing/2014/main" id="{176BB5E4-F5DF-22D5-9D94-1C8B1EFCBAF8}"/>
              </a:ext>
            </a:extLst>
          </p:cNvPr>
          <p:cNvSpPr/>
          <p:nvPr>
            <p:custDataLst>
              <p:tags r:id="rId24"/>
            </p:custDataLst>
          </p:nvPr>
        </p:nvSpPr>
        <p:spPr bwMode="auto">
          <a:xfrm>
            <a:off x="1744663" y="5895975"/>
            <a:ext cx="179388" cy="133350"/>
          </a:xfrm>
          <a:prstGeom prst="rect">
            <a:avLst/>
          </a:prstGeom>
          <a:solidFill>
            <a:srgbClr val="808080"/>
          </a:solidFill>
          <a:ln w="19050" cap="flat" cmpd="sng" algn="ctr">
            <a:noFill/>
            <a:prstDash val="solid"/>
            <a:miter lim="800000"/>
            <a:headEnd type="none" w="med" len="med"/>
            <a:tailEnd type="none" w="med" len="med"/>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09" name="Rectangle 108">
            <a:extLst>
              <a:ext uri="{FF2B5EF4-FFF2-40B4-BE49-F238E27FC236}">
                <a16:creationId xmlns:a16="http://schemas.microsoft.com/office/drawing/2014/main" id="{9F08E034-8401-47B2-FF21-3CD1A251445E}"/>
              </a:ext>
            </a:extLst>
          </p:cNvPr>
          <p:cNvSpPr/>
          <p:nvPr>
            <p:custDataLst>
              <p:tags r:id="rId25"/>
            </p:custDataLst>
          </p:nvPr>
        </p:nvSpPr>
        <p:spPr bwMode="auto">
          <a:xfrm>
            <a:off x="2751138" y="5895975"/>
            <a:ext cx="179388" cy="133350"/>
          </a:xfrm>
          <a:prstGeom prst="rect">
            <a:avLst/>
          </a:prstGeom>
          <a:solidFill>
            <a:srgbClr val="000000"/>
          </a:solidFill>
          <a:ln w="19050" cap="flat" cmpd="sng" algn="ctr">
            <a:noFill/>
            <a:prstDash val="solid"/>
            <a:miter lim="800000"/>
            <a:headEnd type="none" w="med" len="med"/>
            <a:tailEnd type="none" w="med" len="med"/>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10" name="Rectangle 109">
            <a:extLst>
              <a:ext uri="{FF2B5EF4-FFF2-40B4-BE49-F238E27FC236}">
                <a16:creationId xmlns:a16="http://schemas.microsoft.com/office/drawing/2014/main" id="{24DBA6F5-E68B-E548-836A-387E5F605C2C}"/>
              </a:ext>
            </a:extLst>
          </p:cNvPr>
          <p:cNvSpPr/>
          <p:nvPr>
            <p:custDataLst>
              <p:tags r:id="rId26"/>
            </p:custDataLst>
          </p:nvPr>
        </p:nvSpPr>
        <p:spPr bwMode="auto">
          <a:xfrm>
            <a:off x="3343275" y="5895975"/>
            <a:ext cx="179388" cy="133350"/>
          </a:xfrm>
          <a:prstGeom prst="rect">
            <a:avLst/>
          </a:prstGeom>
          <a:solidFill>
            <a:srgbClr val="34A398"/>
          </a:solidFill>
          <a:ln w="19050" cap="flat" cmpd="sng" algn="ctr">
            <a:noFill/>
            <a:prstDash val="solid"/>
            <a:miter lim="800000"/>
            <a:headEnd type="none" w="med" len="med"/>
            <a:tailEnd type="none" w="med" len="med"/>
          </a:ln>
          <a:effectLst/>
          <a:extLst>
            <a:ext uri="{91240B29-F687-4F45-9708-019B960494DF}">
              <a14:hiddenLine xmlns:a14="http://schemas.microsoft.com/office/drawing/2010/main" w="19050" cap="flat" cmpd="sng" algn="ctr">
                <a:solidFill>
                  <a:schemeClr val="accent1">
                    <a:shade val="15000"/>
                  </a:schemeClr>
                </a:solidFill>
                <a:prstDash val="solid"/>
                <a:miter lim="800000"/>
                <a:headEnd type="none" w="med" len="med"/>
                <a:tailEnd type="none" w="med" len="med"/>
              </a14:hiddenLine>
            </a:ext>
          </a:ex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11" name="Rectangle 110">
            <a:extLst>
              <a:ext uri="{FF2B5EF4-FFF2-40B4-BE49-F238E27FC236}">
                <a16:creationId xmlns:a16="http://schemas.microsoft.com/office/drawing/2014/main" id="{6D90A5F1-53D2-B3E2-6725-BF3654DEA813}"/>
              </a:ext>
            </a:extLst>
          </p:cNvPr>
          <p:cNvSpPr/>
          <p:nvPr>
            <p:custDataLst>
              <p:tags r:id="rId27"/>
            </p:custDataLst>
          </p:nvPr>
        </p:nvSpPr>
        <p:spPr bwMode="auto">
          <a:xfrm>
            <a:off x="4013200" y="5895975"/>
            <a:ext cx="179388" cy="133350"/>
          </a:xfrm>
          <a:prstGeom prst="rect">
            <a:avLst/>
          </a:prstGeom>
          <a:solidFill>
            <a:srgbClr val="9DB1CF"/>
          </a:solidFill>
          <a:ln w="19050" cap="flat" cmpd="sng" algn="ctr">
            <a:noFill/>
            <a:prstDash val="solid"/>
            <a:miter lim="800000"/>
            <a:headEnd type="none" w="med" len="med"/>
            <a:tailEnd type="none" w="med" len="med"/>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12" name="Rectangle 111">
            <a:extLst>
              <a:ext uri="{FF2B5EF4-FFF2-40B4-BE49-F238E27FC236}">
                <a16:creationId xmlns:a16="http://schemas.microsoft.com/office/drawing/2014/main" id="{CDDA631C-319F-4AF7-8E2A-804509E0753D}"/>
              </a:ext>
            </a:extLst>
          </p:cNvPr>
          <p:cNvSpPr/>
          <p:nvPr>
            <p:custDataLst>
              <p:tags r:id="rId28"/>
            </p:custDataLst>
          </p:nvPr>
        </p:nvSpPr>
        <p:spPr bwMode="auto">
          <a:xfrm>
            <a:off x="4633913" y="5895975"/>
            <a:ext cx="179388" cy="133350"/>
          </a:xfrm>
          <a:prstGeom prst="rect">
            <a:avLst/>
          </a:prstGeom>
          <a:solidFill>
            <a:srgbClr val="FFC002"/>
          </a:solidFill>
          <a:ln w="19050" cap="flat" cmpd="sng" algn="ctr">
            <a:noFill/>
            <a:prstDash val="solid"/>
            <a:miter lim="800000"/>
            <a:headEnd type="none" w="med" len="med"/>
            <a:tailEnd type="none" w="med" len="med"/>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13" name="Rectangle 112">
            <a:extLst>
              <a:ext uri="{FF2B5EF4-FFF2-40B4-BE49-F238E27FC236}">
                <a16:creationId xmlns:a16="http://schemas.microsoft.com/office/drawing/2014/main" id="{DA066405-9C4F-2CA7-FC25-AFD67F41B1D0}"/>
              </a:ext>
            </a:extLst>
          </p:cNvPr>
          <p:cNvSpPr/>
          <p:nvPr>
            <p:custDataLst>
              <p:tags r:id="rId29"/>
            </p:custDataLst>
          </p:nvPr>
        </p:nvSpPr>
        <p:spPr bwMode="auto">
          <a:xfrm>
            <a:off x="5260975" y="5895975"/>
            <a:ext cx="179388" cy="133350"/>
          </a:xfrm>
          <a:prstGeom prst="rect">
            <a:avLst/>
          </a:prstGeom>
          <a:solidFill>
            <a:srgbClr val="DFE5EF"/>
          </a:solidFill>
          <a:ln w="19050" cap="flat" cmpd="sng" algn="ctr">
            <a:noFill/>
            <a:prstDash val="solid"/>
            <a:miter lim="800000"/>
            <a:headEnd type="none" w="med" len="med"/>
            <a:tailEnd type="none" w="med" len="med"/>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05" name="Text Placeholder 2">
            <a:extLst>
              <a:ext uri="{FF2B5EF4-FFF2-40B4-BE49-F238E27FC236}">
                <a16:creationId xmlns:a16="http://schemas.microsoft.com/office/drawing/2014/main" id="{BC249501-ECCC-5669-F74B-C697C3FB31ED}"/>
              </a:ext>
            </a:extLst>
          </p:cNvPr>
          <p:cNvSpPr txBox="1">
            <a:spLocks/>
          </p:cNvSpPr>
          <p:nvPr>
            <p:custDataLst>
              <p:tags r:id="rId30"/>
            </p:custDataLst>
          </p:nvPr>
        </p:nvSpPr>
        <p:spPr bwMode="auto">
          <a:xfrm>
            <a:off x="1206501" y="5903913"/>
            <a:ext cx="436563"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40C1405B-3581-4235-B4F8-9FAA2B6E0FF1}" type="datetime'''''''''N''''''''''''''''''''''''''''''uc''''''l''e''''a''''r'">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t>Nuclear</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04" name="Text Placeholder 2">
            <a:extLst>
              <a:ext uri="{FF2B5EF4-FFF2-40B4-BE49-F238E27FC236}">
                <a16:creationId xmlns:a16="http://schemas.microsoft.com/office/drawing/2014/main" id="{142E269A-95C9-34FC-3C4E-AF293CA67CEB}"/>
              </a:ext>
            </a:extLst>
          </p:cNvPr>
          <p:cNvSpPr txBox="1">
            <a:spLocks/>
          </p:cNvSpPr>
          <p:nvPr>
            <p:custDataLst>
              <p:tags r:id="rId31"/>
            </p:custDataLst>
          </p:nvPr>
        </p:nvSpPr>
        <p:spPr bwMode="auto">
          <a:xfrm>
            <a:off x="1974850" y="5903913"/>
            <a:ext cx="674688"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r>
              <a:rPr kumimoji="0" lang="en-US" altLang="en-US" sz="1000" b="0" i="0" u="none" strike="noStrike" kern="1200" cap="none" spc="0" normalizeH="0" baseline="0" noProof="0">
                <a:ln>
                  <a:noFill/>
                </a:ln>
                <a:solidFill>
                  <a:srgbClr val="000000"/>
                </a:solidFill>
                <a:effectLst/>
                <a:uLnTx/>
                <a:uFillTx/>
                <a:latin typeface="Arial"/>
                <a:ea typeface="+mn-ea"/>
                <a:cs typeface="+mn-cs"/>
              </a:rPr>
              <a:t>Natural gas</a:t>
            </a:r>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02" name="Text Placeholder 2">
            <a:extLst>
              <a:ext uri="{FF2B5EF4-FFF2-40B4-BE49-F238E27FC236}">
                <a16:creationId xmlns:a16="http://schemas.microsoft.com/office/drawing/2014/main" id="{6F8241C4-1F1D-F3EF-8F46-303DB9E1A8F3}"/>
              </a:ext>
            </a:extLst>
          </p:cNvPr>
          <p:cNvSpPr txBox="1">
            <a:spLocks/>
          </p:cNvSpPr>
          <p:nvPr>
            <p:custDataLst>
              <p:tags r:id="rId32"/>
            </p:custDataLst>
          </p:nvPr>
        </p:nvSpPr>
        <p:spPr bwMode="auto">
          <a:xfrm>
            <a:off x="2981324" y="5903913"/>
            <a:ext cx="2603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4D8037B6-3DB0-4144-83A8-E9D68175EC50}" type="datetime'''''''C''''''''o''''''''a''''''''l'''''''''">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t>Coal</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03" name="Text Placeholder 2">
            <a:extLst>
              <a:ext uri="{FF2B5EF4-FFF2-40B4-BE49-F238E27FC236}">
                <a16:creationId xmlns:a16="http://schemas.microsoft.com/office/drawing/2014/main" id="{EF4D53ED-99EC-749E-B986-055F2B221765}"/>
              </a:ext>
            </a:extLst>
          </p:cNvPr>
          <p:cNvSpPr txBox="1">
            <a:spLocks/>
          </p:cNvSpPr>
          <p:nvPr>
            <p:custDataLst>
              <p:tags r:id="rId33"/>
            </p:custDataLst>
          </p:nvPr>
        </p:nvSpPr>
        <p:spPr bwMode="auto">
          <a:xfrm>
            <a:off x="3573463" y="5903913"/>
            <a:ext cx="338138"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262E5E37-614F-4F0A-9855-8447CD642809}" type="datetime'''''''''''''H''''''''''yd''''''''''''''''''''''''''''r''''''o'">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t>Hydro</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01" name="Text Placeholder 2">
            <a:extLst>
              <a:ext uri="{FF2B5EF4-FFF2-40B4-BE49-F238E27FC236}">
                <a16:creationId xmlns:a16="http://schemas.microsoft.com/office/drawing/2014/main" id="{D5C7FF0C-11BF-B397-5698-B6C17802E896}"/>
              </a:ext>
            </a:extLst>
          </p:cNvPr>
          <p:cNvSpPr txBox="1">
            <a:spLocks/>
          </p:cNvSpPr>
          <p:nvPr>
            <p:custDataLst>
              <p:tags r:id="rId34"/>
            </p:custDataLst>
          </p:nvPr>
        </p:nvSpPr>
        <p:spPr bwMode="auto">
          <a:xfrm>
            <a:off x="4243388" y="5903913"/>
            <a:ext cx="2889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B6077B66-A332-4712-BC43-99E7AF520380}" type="datetime'''''''Win''''''''''''''''''''''d'''''''''''">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t>Wind</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00" name="Text Placeholder 2">
            <a:extLst>
              <a:ext uri="{FF2B5EF4-FFF2-40B4-BE49-F238E27FC236}">
                <a16:creationId xmlns:a16="http://schemas.microsoft.com/office/drawing/2014/main" id="{16837E6A-C9A0-58B1-0AD2-2781C3B755F3}"/>
              </a:ext>
            </a:extLst>
          </p:cNvPr>
          <p:cNvSpPr txBox="1">
            <a:spLocks/>
          </p:cNvSpPr>
          <p:nvPr>
            <p:custDataLst>
              <p:tags r:id="rId35"/>
            </p:custDataLst>
          </p:nvPr>
        </p:nvSpPr>
        <p:spPr bwMode="auto">
          <a:xfrm>
            <a:off x="4864100" y="5903913"/>
            <a:ext cx="29527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CEF92E86-D67E-4EEB-81A4-29A2A6E7BDAD}" type="datetime'S''''''''''o''''''l''''''''''a''''''''''''''''''r'''''''">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t>Solar</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98" name="Text Placeholder 2">
            <a:extLst>
              <a:ext uri="{FF2B5EF4-FFF2-40B4-BE49-F238E27FC236}">
                <a16:creationId xmlns:a16="http://schemas.microsoft.com/office/drawing/2014/main" id="{98AD7184-B56D-A5C4-CBA3-271F11DAB3BF}"/>
              </a:ext>
            </a:extLst>
          </p:cNvPr>
          <p:cNvSpPr txBox="1">
            <a:spLocks/>
          </p:cNvSpPr>
          <p:nvPr>
            <p:custDataLst>
              <p:tags r:id="rId36"/>
            </p:custDataLst>
          </p:nvPr>
        </p:nvSpPr>
        <p:spPr bwMode="auto">
          <a:xfrm>
            <a:off x="5491162" y="5903913"/>
            <a:ext cx="814388"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ct val="0"/>
              </a:spcAft>
              <a:buClrTx/>
              <a:buSzTx/>
              <a:buFont typeface="Arial" panose="020B0604020202020204" pitchFamily="34" charset="0"/>
              <a:buNone/>
              <a:tabLst/>
              <a:defRPr/>
            </a:pPr>
            <a:r>
              <a:rPr kumimoji="0" lang="en-US" altLang="en-US" sz="1000" b="0" i="0" u="none" strike="noStrike" kern="1200" cap="none" spc="0" normalizeH="0" baseline="0" noProof="0">
                <a:ln>
                  <a:noFill/>
                </a:ln>
                <a:solidFill>
                  <a:srgbClr val="000000"/>
                </a:solidFill>
                <a:effectLst/>
                <a:uLnTx/>
                <a:uFillTx/>
                <a:latin typeface="Arial"/>
                <a:ea typeface="+mn-ea"/>
                <a:cs typeface="+mn-cs"/>
              </a:rPr>
              <a:t>Other sources</a:t>
            </a:r>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61" name="TextBox 160">
            <a:extLst>
              <a:ext uri="{FF2B5EF4-FFF2-40B4-BE49-F238E27FC236}">
                <a16:creationId xmlns:a16="http://schemas.microsoft.com/office/drawing/2014/main" id="{C51B6274-4322-1DF6-8414-AD89F3256161}"/>
              </a:ext>
            </a:extLst>
          </p:cNvPr>
          <p:cNvSpPr txBox="1"/>
          <p:nvPr/>
        </p:nvSpPr>
        <p:spPr bwMode="gray">
          <a:xfrm>
            <a:off x="329184" y="1557818"/>
            <a:ext cx="7272606" cy="288147"/>
          </a:xfrm>
          <a:prstGeom prst="rect">
            <a:avLst/>
          </a:prstGeom>
          <a:noFill/>
        </p:spPr>
        <p:txBody>
          <a:bodyPr wrap="square" lIns="36000" tIns="36000" rIns="36000" bIns="3600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U.S. </a:t>
            </a:r>
            <a:r>
              <a:rPr lang="en-US" sz="1400" b="1">
                <a:solidFill>
                  <a:srgbClr val="000000"/>
                </a:solidFill>
                <a:latin typeface="Arial" panose="020B0604020202020204" pitchFamily="34" charset="0"/>
                <a:cs typeface="Arial" panose="020B0604020202020204" pitchFamily="34" charset="0"/>
              </a:rPr>
              <a:t>h</a:t>
            </a:r>
            <a:r>
              <a:rPr kumimoji="0" lang="en-US" sz="1400" b="1" i="0" u="none" strike="noStrike" kern="1200" cap="none" spc="0" normalizeH="0" baseline="0" noProof="0" err="1">
                <a:ln>
                  <a:noFill/>
                </a:ln>
                <a:solidFill>
                  <a:srgbClr val="000000"/>
                </a:solidFill>
                <a:effectLst/>
                <a:uLnTx/>
                <a:uFillTx/>
                <a:latin typeface="Arial" panose="020B0604020202020204" pitchFamily="34" charset="0"/>
                <a:ea typeface="+mn-ea"/>
                <a:cs typeface="Arial" panose="020B0604020202020204" pitchFamily="34" charset="0"/>
              </a:rPr>
              <a:t>ourly</a:t>
            </a:r>
            <a:r>
              <a:rPr kumimoji="0" lang="en-US" sz="1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a:t>
            </a:r>
            <a:r>
              <a:rPr lang="en-US" sz="1400" b="1">
                <a:solidFill>
                  <a:srgbClr val="000000"/>
                </a:solidFill>
                <a:latin typeface="Arial" panose="020B0604020202020204" pitchFamily="34" charset="0"/>
                <a:cs typeface="Arial" panose="020B0604020202020204" pitchFamily="34" charset="0"/>
              </a:rPr>
              <a:t>e</a:t>
            </a:r>
            <a:r>
              <a:rPr kumimoji="0" lang="en-US" sz="1400" b="1" i="0" u="none" strike="noStrike" kern="1200" cap="none" spc="0" normalizeH="0" baseline="0" noProof="0" err="1">
                <a:ln>
                  <a:noFill/>
                </a:ln>
                <a:solidFill>
                  <a:srgbClr val="000000"/>
                </a:solidFill>
                <a:effectLst/>
                <a:uLnTx/>
                <a:uFillTx/>
                <a:latin typeface="Arial" panose="020B0604020202020204" pitchFamily="34" charset="0"/>
                <a:ea typeface="+mn-ea"/>
                <a:cs typeface="Arial" panose="020B0604020202020204" pitchFamily="34" charset="0"/>
              </a:rPr>
              <a:t>lectricity</a:t>
            </a:r>
            <a:r>
              <a:rPr kumimoji="0" lang="en-US" sz="1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a:t>
            </a:r>
            <a:r>
              <a:rPr lang="en-US" sz="1400" b="1">
                <a:solidFill>
                  <a:srgbClr val="000000"/>
                </a:solidFill>
                <a:latin typeface="Arial" panose="020B0604020202020204" pitchFamily="34" charset="0"/>
                <a:cs typeface="Arial" panose="020B0604020202020204" pitchFamily="34" charset="0"/>
              </a:rPr>
              <a:t>g</a:t>
            </a:r>
            <a:r>
              <a:rPr kumimoji="0" lang="en-US" sz="1400" b="1" i="0" u="none" strike="noStrike" kern="1200" cap="none" spc="0" normalizeH="0" baseline="0" noProof="0" err="1">
                <a:ln>
                  <a:noFill/>
                </a:ln>
                <a:solidFill>
                  <a:srgbClr val="000000"/>
                </a:solidFill>
                <a:effectLst/>
                <a:uLnTx/>
                <a:uFillTx/>
                <a:latin typeface="Arial" panose="020B0604020202020204" pitchFamily="34" charset="0"/>
                <a:ea typeface="+mn-ea"/>
                <a:cs typeface="Arial" panose="020B0604020202020204" pitchFamily="34" charset="0"/>
              </a:rPr>
              <a:t>eneration</a:t>
            </a:r>
            <a:r>
              <a:rPr kumimoji="0" lang="en-US" sz="1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by source, </a:t>
            </a:r>
            <a:r>
              <a:rPr kumimoji="0" lang="en-US" sz="1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GWh; Feb. 27–March 4, 2025; ISO NE</a:t>
            </a: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cxnSp>
        <p:nvCxnSpPr>
          <p:cNvPr id="162" name="btfpColumnHeaderBoxLine912903">
            <a:extLst>
              <a:ext uri="{FF2B5EF4-FFF2-40B4-BE49-F238E27FC236}">
                <a16:creationId xmlns:a16="http://schemas.microsoft.com/office/drawing/2014/main" id="{8B7AF203-BDE7-FEE4-6F49-2EEDCA36C1A0}"/>
              </a:ext>
            </a:extLst>
          </p:cNvPr>
          <p:cNvCxnSpPr>
            <a:cxnSpLocks/>
          </p:cNvCxnSpPr>
          <p:nvPr/>
        </p:nvCxnSpPr>
        <p:spPr bwMode="gray">
          <a:xfrm flipV="1">
            <a:off x="329184" y="1838843"/>
            <a:ext cx="7019131"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062A452C-E750-5683-6BE0-E64E2D25B11B}"/>
              </a:ext>
            </a:extLst>
          </p:cNvPr>
          <p:cNvSpPr txBox="1"/>
          <p:nvPr/>
        </p:nvSpPr>
        <p:spPr bwMode="gray">
          <a:xfrm>
            <a:off x="2321092" y="4998619"/>
            <a:ext cx="3318710" cy="430887"/>
          </a:xfrm>
          <a:prstGeom prst="rect">
            <a:avLst/>
          </a:prstGeom>
          <a:noFill/>
          <a:ln>
            <a:noFill/>
          </a:ln>
        </p:spPr>
        <p:txBody>
          <a:bodyPr rot="0" spcFirstLastPara="0" vertOverflow="overflow" horzOverflow="overflow" vert="horz" wrap="square" lIns="137160" tIns="137160" rIns="274320" bIns="13716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600"/>
              </a:spcBef>
              <a:spcAft>
                <a:spcPts val="6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Arial" panose="020B0604020202020204" pitchFamily="34" charset="0"/>
                <a:ea typeface="+mn-lt"/>
                <a:cs typeface="Arial" panose="020B0604020202020204" pitchFamily="34" charset="0"/>
              </a:rPr>
              <a:t>Nuclear provides a 24-hour stable baseload</a:t>
            </a:r>
            <a:endParaRPr kumimoji="0" lang="en-US" sz="1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Speech Bubble: Rectangle with Corners Rounded 10">
            <a:extLst>
              <a:ext uri="{FF2B5EF4-FFF2-40B4-BE49-F238E27FC236}">
                <a16:creationId xmlns:a16="http://schemas.microsoft.com/office/drawing/2014/main" id="{11142DBC-4487-577C-1987-77780B496D32}"/>
              </a:ext>
            </a:extLst>
          </p:cNvPr>
          <p:cNvSpPr/>
          <p:nvPr/>
        </p:nvSpPr>
        <p:spPr bwMode="gray">
          <a:xfrm>
            <a:off x="4295775" y="1989201"/>
            <a:ext cx="1314450" cy="412622"/>
          </a:xfrm>
          <a:prstGeom prst="wedgeRectCallou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Peak period covered by solar</a:t>
            </a:r>
          </a:p>
        </p:txBody>
      </p:sp>
      <p:sp>
        <p:nvSpPr>
          <p:cNvPr id="12" name="Speech Bubble: Rectangle with Corners Rounded 11">
            <a:extLst>
              <a:ext uri="{FF2B5EF4-FFF2-40B4-BE49-F238E27FC236}">
                <a16:creationId xmlns:a16="http://schemas.microsoft.com/office/drawing/2014/main" id="{91FC19A5-9D37-01F0-2521-873B66631C7B}"/>
              </a:ext>
            </a:extLst>
          </p:cNvPr>
          <p:cNvSpPr/>
          <p:nvPr/>
        </p:nvSpPr>
        <p:spPr bwMode="gray">
          <a:xfrm>
            <a:off x="1285874" y="2027300"/>
            <a:ext cx="1200150" cy="565022"/>
          </a:xfrm>
          <a:prstGeom prst="wedgeRectCallou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FFFFFF"/>
                </a:solidFill>
                <a:effectLst/>
                <a:uLnTx/>
                <a:uFillTx/>
                <a:latin typeface="Arial" panose="020B0604020202020204" pitchFamily="34" charset="0"/>
                <a:ea typeface="+mn-lt"/>
                <a:cs typeface="Arial" panose="020B0604020202020204" pitchFamily="34" charset="0"/>
              </a:rPr>
              <a:t>Wind generation is higher at night and in early morning.</a:t>
            </a: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 name="Speech Bubble: Rectangle with Corners Rounded 2">
            <a:extLst>
              <a:ext uri="{FF2B5EF4-FFF2-40B4-BE49-F238E27FC236}">
                <a16:creationId xmlns:a16="http://schemas.microsoft.com/office/drawing/2014/main" id="{CD69B0BC-6B5C-1948-A4B0-1D5EACC21A9E}"/>
              </a:ext>
            </a:extLst>
          </p:cNvPr>
          <p:cNvSpPr/>
          <p:nvPr/>
        </p:nvSpPr>
        <p:spPr bwMode="gray">
          <a:xfrm>
            <a:off x="4648199" y="2808350"/>
            <a:ext cx="1819275" cy="755522"/>
          </a:xfrm>
          <a:prstGeom prst="wedgeRectCallout">
            <a:avLst/>
          </a:prstGeom>
          <a:solidFill>
            <a:schemeClr val="accent1"/>
          </a:solidFill>
          <a:ln w="9525">
            <a:no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FFFFFF"/>
                </a:solidFill>
                <a:effectLst/>
                <a:uLnTx/>
                <a:uFillTx/>
                <a:latin typeface="Arial" panose="020B0604020202020204" pitchFamily="34" charset="0"/>
                <a:ea typeface="+mn-lt"/>
                <a:cs typeface="Arial" panose="020B0604020202020204" pitchFamily="34" charset="0"/>
              </a:rPr>
              <a:t>Natural gas, coal, and hydro allow dispatchable electricity generation, </a:t>
            </a:r>
            <a:r>
              <a:rPr lang="en-US" sz="1000">
                <a:solidFill>
                  <a:srgbClr val="FFFFFF"/>
                </a:solidFill>
                <a:latin typeface="Arial" panose="020B0604020202020204" pitchFamily="34" charset="0"/>
                <a:ea typeface="+mn-lt"/>
                <a:cs typeface="Arial" panose="020B0604020202020204" pitchFamily="34" charset="0"/>
              </a:rPr>
              <a:t>providing</a:t>
            </a:r>
            <a:r>
              <a:rPr kumimoji="0" lang="en-US" sz="1000" b="0" i="0" u="none" strike="noStrike" kern="1200" cap="none" spc="0" normalizeH="0" baseline="0" noProof="0">
                <a:ln>
                  <a:noFill/>
                </a:ln>
                <a:solidFill>
                  <a:srgbClr val="FFFFFF"/>
                </a:solidFill>
                <a:effectLst/>
                <a:uLnTx/>
                <a:uFillTx/>
                <a:latin typeface="Arial" panose="020B0604020202020204" pitchFamily="34" charset="0"/>
                <a:ea typeface="+mn-lt"/>
                <a:cs typeface="Arial" panose="020B0604020202020204" pitchFamily="34" charset="0"/>
              </a:rPr>
              <a:t> space for cheaper solar and wind.</a:t>
            </a: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197407749"/>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059F5D1-1982-7667-1C79-BD3322EFB3EF}"/>
            </a:ext>
          </a:extLst>
        </p:cNvPr>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EAB1FE99-6D7C-D971-E978-1EACB15DC878}"/>
              </a:ext>
            </a:extLst>
          </p:cNvPr>
          <p:cNvGraphicFramePr>
            <a:graphicFrameLocks noChangeAspect="1"/>
          </p:cNvGraphicFramePr>
          <p:nvPr>
            <p:custDataLst>
              <p:tags r:id="rId2"/>
            </p:custDataLst>
            <p:extLst>
              <p:ext uri="{D42A27DB-BD31-4B8C-83A1-F6EECF244321}">
                <p14:modId xmlns:p14="http://schemas.microsoft.com/office/powerpoint/2010/main" val="385066456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8" imgW="592" imgH="591" progId="TCLayout.ActiveDocument.1">
                  <p:embed/>
                </p:oleObj>
              </mc:Choice>
              <mc:Fallback>
                <p:oleObj name="think-cell Slide" r:id="rId28" imgW="592" imgH="591" progId="TCLayout.ActiveDocument.1">
                  <p:embed/>
                  <p:pic>
                    <p:nvPicPr>
                      <p:cNvPr id="7" name="think-cell data - do not delete" hidden="1">
                        <a:extLst>
                          <a:ext uri="{FF2B5EF4-FFF2-40B4-BE49-F238E27FC236}">
                            <a16:creationId xmlns:a16="http://schemas.microsoft.com/office/drawing/2014/main" id="{EAB1FE99-6D7C-D971-E978-1EACB15DC878}"/>
                          </a:ext>
                        </a:extLst>
                      </p:cNvPr>
                      <p:cNvPicPr/>
                      <p:nvPr/>
                    </p:nvPicPr>
                    <p:blipFill>
                      <a:blip r:embed="rId29"/>
                      <a:stretch>
                        <a:fillRect/>
                      </a:stretch>
                    </p:blipFill>
                    <p:spPr>
                      <a:xfrm>
                        <a:off x="1588" y="1588"/>
                        <a:ext cx="1588"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6ADF2E73-CF67-A708-9E7F-4EAF90AF2B8F}"/>
              </a:ext>
            </a:extLst>
          </p:cNvPr>
          <p:cNvSpPr>
            <a:spLocks noGrp="1"/>
          </p:cNvSpPr>
          <p:nvPr>
            <p:ph type="title"/>
          </p:nvPr>
        </p:nvSpPr>
        <p:spPr>
          <a:xfrm>
            <a:off x="330200" y="523318"/>
            <a:ext cx="11861800" cy="882788"/>
          </a:xfrm>
        </p:spPr>
        <p:txBody>
          <a:bodyPr vert="horz">
            <a:noAutofit/>
          </a:bodyPr>
          <a:lstStyle/>
          <a:p>
            <a:r>
              <a:rPr lang="en-US"/>
              <a:t>Post-Fukushima, Germany quickly decided to shut down reactors; France maintained policy stance given its high reliance on nuclear</a:t>
            </a:r>
          </a:p>
        </p:txBody>
      </p:sp>
      <p:sp>
        <p:nvSpPr>
          <p:cNvPr id="32" name="btfpNotesBox368131">
            <a:hlinkClick r:id="rId30"/>
            <a:extLst>
              <a:ext uri="{FF2B5EF4-FFF2-40B4-BE49-F238E27FC236}">
                <a16:creationId xmlns:a16="http://schemas.microsoft.com/office/drawing/2014/main" id="{63438D60-5A52-B1CA-1451-090552F8B781}"/>
              </a:ext>
            </a:extLst>
          </p:cNvPr>
          <p:cNvSpPr txBox="1"/>
          <p:nvPr>
            <p:custDataLst>
              <p:tags r:id="rId3"/>
            </p:custDataLst>
          </p:nvPr>
        </p:nvSpPr>
        <p:spPr bwMode="gray">
          <a:xfrm>
            <a:off x="329184" y="6309360"/>
            <a:ext cx="9165493" cy="492443"/>
          </a:xfrm>
          <a:prstGeom prst="rect">
            <a:avLst/>
          </a:prstGeom>
          <a:noFill/>
        </p:spPr>
        <p:txBody>
          <a:bodyPr vert="horz" wrap="square" lIns="0" tIns="0" rIns="0" bIns="0" rtlCol="0" anchor="b">
            <a:spAutoFit/>
          </a:bodyPr>
          <a:lstStyle/>
          <a:p>
            <a:pPr>
              <a:defRPr/>
            </a:pP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Ember,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31"/>
              </a:rPr>
              <a:t>Electricity Data Explorer</a:t>
            </a:r>
            <a:r>
              <a:rPr kumimoji="0" lang="en-US" sz="800" b="0" i="0" u="none" strike="noStrike" kern="1200" cap="none" spc="0" normalizeH="0" baseline="0" noProof="0" dirty="0">
                <a:ln>
                  <a:noFill/>
                </a:ln>
                <a:solidFill>
                  <a:srgbClr val="000000"/>
                </a:solidFill>
                <a:effectLst/>
                <a:uLnTx/>
                <a:uFillTx/>
                <a:latin typeface="Arial"/>
                <a:ea typeface="+mn-ea"/>
                <a:cs typeface="+mn-cs"/>
              </a:rPr>
              <a:t> (2024); Columbia K=1 Project Center for Nuclear Studies,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32"/>
              </a:rPr>
              <a:t>France: A Study of French Nuclear Policy After Fukushima</a:t>
            </a:r>
            <a:r>
              <a:rPr kumimoji="0" lang="en-US" sz="800" b="0" i="0" u="none" strike="noStrike" kern="1200" cap="none" spc="0" normalizeH="0" baseline="0" noProof="0" dirty="0">
                <a:ln>
                  <a:noFill/>
                </a:ln>
                <a:solidFill>
                  <a:srgbClr val="000000"/>
                </a:solidFill>
                <a:effectLst/>
                <a:uLnTx/>
                <a:uFillTx/>
                <a:latin typeface="Arial"/>
                <a:ea typeface="+mn-ea"/>
                <a:cs typeface="+mn-cs"/>
              </a:rPr>
              <a:t> (2012); Asahi Shimbun,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33"/>
              </a:rPr>
              <a:t>Opposition to Nuclear Growing</a:t>
            </a:r>
            <a:r>
              <a:rPr kumimoji="0" lang="en-US" sz="800" b="0" i="0" u="none" strike="noStrike" kern="1200" cap="none" spc="0" normalizeH="0" baseline="0" noProof="0" dirty="0">
                <a:ln>
                  <a:noFill/>
                </a:ln>
                <a:solidFill>
                  <a:srgbClr val="000000"/>
                </a:solidFill>
                <a:effectLst/>
                <a:uLnTx/>
                <a:uFillTx/>
                <a:latin typeface="Arial"/>
                <a:ea typeface="+mn-ea"/>
                <a:cs typeface="+mn-cs"/>
              </a:rPr>
              <a:t> (2011); Bundestag,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34"/>
              </a:rPr>
              <a:t>The Nuclear Phase-out in Germany</a:t>
            </a:r>
            <a:r>
              <a:rPr kumimoji="0" lang="en-US" sz="800" b="0" i="0" u="none" strike="noStrike" kern="1200" cap="none" spc="0" normalizeH="0" baseline="0" noProof="0" dirty="0">
                <a:ln>
                  <a:noFill/>
                </a:ln>
                <a:solidFill>
                  <a:srgbClr val="000000"/>
                </a:solidFill>
                <a:effectLst/>
                <a:uLnTx/>
                <a:uFillTx/>
                <a:latin typeface="Arial"/>
                <a:ea typeface="+mn-ea"/>
                <a:cs typeface="+mn-cs"/>
              </a:rPr>
              <a:t> (2024); </a:t>
            </a:r>
            <a:r>
              <a:rPr kumimoji="0" lang="en-US" sz="800" b="0" i="0" u="none" strike="noStrike" kern="1200" cap="none" spc="0" normalizeH="0" baseline="0" noProof="0" dirty="0" err="1">
                <a:ln>
                  <a:noFill/>
                </a:ln>
                <a:solidFill>
                  <a:srgbClr val="000000"/>
                </a:solidFill>
                <a:effectLst/>
                <a:uLnTx/>
                <a:uFillTx/>
                <a:latin typeface="Arial"/>
                <a:ea typeface="+mn-ea"/>
                <a:cs typeface="+mn-cs"/>
              </a:rPr>
              <a:t>Willsher</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a:ln>
                  <a:noFill/>
                </a:ln>
                <a:solidFill>
                  <a:srgbClr val="000000"/>
                </a:solidFill>
                <a:effectLst/>
                <a:uLnTx/>
                <a:uFillTx/>
                <a:latin typeface="Arial"/>
                <a:hlinkClick r:id="rId35"/>
              </a:rPr>
              <a:t>Nicolas Sarkozy makes </a:t>
            </a:r>
            <a:r>
              <a:rPr lang="en-US" sz="800" b="0" i="0" dirty="0">
                <a:solidFill>
                  <a:srgbClr val="121212"/>
                </a:solidFill>
                <a:effectLst/>
                <a:highlight>
                  <a:srgbClr val="FFFFFF"/>
                </a:highlight>
                <a:latin typeface="GH Guardian Headline"/>
                <a:hlinkClick r:id="rId35"/>
              </a:rPr>
              <a:t>€</a:t>
            </a:r>
            <a:r>
              <a:rPr kumimoji="0" lang="en-US" sz="800" b="0" i="0" u="none" strike="noStrike" kern="1200" cap="none" spc="0" normalizeH="0" baseline="0" noProof="0" dirty="0">
                <a:ln>
                  <a:noFill/>
                </a:ln>
                <a:solidFill>
                  <a:srgbClr val="000000"/>
                </a:solidFill>
                <a:effectLst/>
                <a:uLnTx/>
                <a:uFillTx/>
                <a:latin typeface="Arial"/>
                <a:hlinkClick r:id="rId35"/>
              </a:rPr>
              <a:t>1bn Commitment to Nuclear </a:t>
            </a:r>
            <a:r>
              <a:rPr lang="en-US" sz="800" dirty="0">
                <a:solidFill>
                  <a:srgbClr val="000000"/>
                </a:solidFill>
                <a:latin typeface="Arial"/>
                <a:hlinkClick r:id="rId35"/>
              </a:rPr>
              <a:t>P</a:t>
            </a:r>
            <a:r>
              <a:rPr kumimoji="0" lang="en-US" sz="800" b="0" i="0" u="none" strike="noStrike" kern="1200" cap="none" spc="0" normalizeH="0" baseline="0" noProof="0" dirty="0" err="1">
                <a:ln>
                  <a:noFill/>
                </a:ln>
                <a:solidFill>
                  <a:srgbClr val="000000"/>
                </a:solidFill>
                <a:effectLst/>
                <a:uLnTx/>
                <a:uFillTx/>
                <a:latin typeface="Arial"/>
                <a:hlinkClick r:id="rId35"/>
              </a:rPr>
              <a:t>ower</a:t>
            </a:r>
            <a:r>
              <a:rPr kumimoji="0" lang="en-US" sz="800" b="0" i="0" u="none" strike="noStrike" kern="1200" cap="none" spc="0" normalizeH="0" baseline="0" noProof="0" dirty="0">
                <a:ln>
                  <a:noFill/>
                </a:ln>
                <a:solidFill>
                  <a:srgbClr val="000000"/>
                </a:solidFill>
                <a:effectLst/>
                <a:uLnTx/>
                <a:uFillTx/>
                <a:latin typeface="Arial"/>
              </a:rPr>
              <a:t> (2011)</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p>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Hinako Arai, Quint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36"/>
              </a:rPr>
              <a:t>Gernot Wagner</a:t>
            </a:r>
            <a:r>
              <a:rPr kumimoji="0" lang="en-US" sz="800" b="0" i="0" u="none" strike="noStrike" kern="1200" cap="none" spc="0" normalizeH="0" baseline="0" noProof="0" dirty="0">
                <a:ln>
                  <a:noFill/>
                </a:ln>
                <a:solidFill>
                  <a:srgbClr val="000000"/>
                </a:solidFill>
                <a:effectLst/>
                <a:uLnTx/>
                <a:uFillTx/>
                <a:latin typeface="Arial"/>
                <a:ea typeface="+mn-ea"/>
                <a:cs typeface="+mn-cs"/>
              </a:rPr>
              <a:t>. Share with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37"/>
              </a:rPr>
              <a:t>attribution</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u="none" strike="noStrike" kern="1200" cap="none" spc="0" normalizeH="0" baseline="0" noProof="0" dirty="0">
                <a:ln>
                  <a:noFill/>
                </a:ln>
                <a:solidFill>
                  <a:srgbClr val="000000"/>
                </a:solidFill>
                <a:effectLst/>
                <a:uLnTx/>
                <a:uFillTx/>
                <a:latin typeface="Arial"/>
                <a:ea typeface="+mn-ea"/>
                <a:cs typeface="+mn-cs"/>
              </a:rPr>
              <a:t>et al., </a:t>
            </a:r>
            <a:r>
              <a:rPr kumimoji="0" lang="en-US" sz="800" b="0" i="0" u="none" strike="noStrike" kern="1200" cap="none" spc="0" normalizeH="0" baseline="0" noProof="0" dirty="0">
                <a:ln>
                  <a:noFill/>
                </a:ln>
                <a:solidFill>
                  <a:srgbClr val="000000"/>
                </a:solidFill>
                <a:effectLst/>
                <a:uLnTx/>
                <a:uFillTx/>
                <a:latin typeface="Arial"/>
                <a:ea typeface="+mn-ea"/>
                <a:cs typeface="+mn-cs"/>
              </a:rPr>
              <a:t>"Reenergizing Nuclear" (23 September 2025).</a:t>
            </a:r>
          </a:p>
        </p:txBody>
      </p:sp>
      <p:sp>
        <p:nvSpPr>
          <p:cNvPr id="2" name="TextBox 1">
            <a:extLst>
              <a:ext uri="{FF2B5EF4-FFF2-40B4-BE49-F238E27FC236}">
                <a16:creationId xmlns:a16="http://schemas.microsoft.com/office/drawing/2014/main" id="{C908F9D2-CB1E-6ADE-9B01-AE2A4009CD77}"/>
              </a:ext>
            </a:extLst>
          </p:cNvPr>
          <p:cNvSpPr txBox="1"/>
          <p:nvPr/>
        </p:nvSpPr>
        <p:spPr bwMode="gray">
          <a:xfrm>
            <a:off x="8928101" y="1554480"/>
            <a:ext cx="2928936" cy="4365298"/>
          </a:xfrm>
          <a:prstGeom prst="rect">
            <a:avLst/>
          </a:prstGeom>
          <a:solidFill>
            <a:srgbClr val="E3E8EE"/>
          </a:solidFill>
        </p:spPr>
        <p:txBody>
          <a:bodyPr wrap="square" lIns="137160" tIns="137160" rIns="274320" bIns="137160" rtlCol="0" anchor="t">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250" b="1" i="0" u="none" strike="noStrike" kern="1200" cap="none" spc="0" normalizeH="0" baseline="0" noProof="0">
                <a:ln>
                  <a:noFill/>
                </a:ln>
                <a:solidFill>
                  <a:srgbClr val="000000"/>
                </a:solidFill>
                <a:effectLst/>
                <a:uLnTx/>
                <a:uFillTx/>
                <a:latin typeface="Arial"/>
                <a:ea typeface="+mn-ea"/>
                <a:cs typeface="+mn-cs"/>
              </a:rPr>
              <a:t>Observations</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050" b="0" i="0" u="none" strike="noStrike" kern="1200" cap="none" spc="0" normalizeH="0" baseline="0" noProof="0">
                <a:ln>
                  <a:noFill/>
                </a:ln>
                <a:solidFill>
                  <a:srgbClr val="000000"/>
                </a:solidFill>
                <a:effectLst/>
                <a:uLnTx/>
                <a:uFillTx/>
                <a:latin typeface="Arial"/>
                <a:ea typeface="+mn-ea"/>
                <a:cs typeface="Arial"/>
              </a:rPr>
              <a:t>In response to the Fukushima Daiichi disaster in March 2011, France and Germany followed a diverging policy path.</a:t>
            </a:r>
          </a:p>
          <a:p>
            <a:pPr marL="171450" marR="0" lvl="0" indent="-171450" algn="l" defTabSz="914400" rtl="0" eaLnBrk="1" fontAlgn="auto" latinLnBrk="0" hangingPunct="1">
              <a:lnSpc>
                <a:spcPct val="100000"/>
              </a:lnSpc>
              <a:spcBef>
                <a:spcPts val="0"/>
              </a:spcBef>
              <a:spcAft>
                <a:spcPts val="400"/>
              </a:spcAft>
              <a:buClrTx/>
              <a:buSzTx/>
              <a:buFont typeface="Arial" panose="020B0604020202020204" pitchFamily="34" charset="0"/>
              <a:buChar char="•"/>
              <a:tabLst/>
              <a:defRPr/>
            </a:pPr>
            <a:r>
              <a:rPr kumimoji="0" lang="en-US" sz="1050" b="1" i="0" u="none" strike="noStrike" kern="1200" cap="none" spc="0" normalizeH="0" baseline="0" noProof="0">
                <a:ln>
                  <a:noFill/>
                </a:ln>
                <a:solidFill>
                  <a:srgbClr val="000000"/>
                </a:solidFill>
                <a:effectLst/>
                <a:uLnTx/>
                <a:uFillTx/>
                <a:latin typeface="Arial"/>
                <a:ea typeface="+mn-ea"/>
                <a:cs typeface="Arial"/>
              </a:rPr>
              <a:t>France: </a:t>
            </a:r>
            <a:r>
              <a:rPr kumimoji="0" lang="en-US" sz="1050" b="0" i="0" u="none" strike="noStrike" kern="1200" cap="none" spc="0" normalizeH="0" baseline="0" noProof="0">
                <a:ln>
                  <a:noFill/>
                </a:ln>
                <a:solidFill>
                  <a:srgbClr val="000000"/>
                </a:solidFill>
                <a:effectLst/>
                <a:uLnTx/>
                <a:uFillTx/>
                <a:latin typeface="Arial"/>
                <a:ea typeface="+mn-ea"/>
                <a:cs typeface="Arial"/>
              </a:rPr>
              <a:t>Then</a:t>
            </a:r>
            <a:r>
              <a:rPr lang="en-US" sz="1050">
                <a:solidFill>
                  <a:srgbClr val="000000"/>
                </a:solidFill>
                <a:latin typeface="Arial"/>
                <a:cs typeface="Arial"/>
              </a:rPr>
              <a:t>-</a:t>
            </a:r>
            <a:r>
              <a:rPr kumimoji="0" lang="en-US" sz="1050" b="0" i="0" u="none" strike="noStrike" kern="1200" cap="none" spc="0" normalizeH="0" baseline="0" noProof="0">
                <a:ln>
                  <a:noFill/>
                </a:ln>
                <a:solidFill>
                  <a:srgbClr val="000000"/>
                </a:solidFill>
                <a:effectLst/>
                <a:uLnTx/>
                <a:uFillTx/>
                <a:latin typeface="Arial"/>
                <a:ea typeface="+mn-ea"/>
                <a:cs typeface="Arial"/>
              </a:rPr>
              <a:t>President Nicolas Sarkozy stood steadfast on using nuclear power plants given that </a:t>
            </a:r>
            <a:r>
              <a:rPr kumimoji="0" lang="en-US" sz="1050" b="1" i="0" u="none" strike="noStrike" kern="1200" cap="none" spc="0" normalizeH="0" baseline="0" noProof="0">
                <a:ln>
                  <a:noFill/>
                </a:ln>
                <a:solidFill>
                  <a:srgbClr val="000000"/>
                </a:solidFill>
                <a:effectLst/>
                <a:uLnTx/>
                <a:uFillTx/>
                <a:latin typeface="Arial"/>
                <a:ea typeface="+mn-ea"/>
                <a:cs typeface="Arial"/>
              </a:rPr>
              <a:t>74% of the country’s electricity supply came from nuclear </a:t>
            </a:r>
            <a:r>
              <a:rPr kumimoji="0" lang="en-US" sz="1050" b="0" i="0" u="none" strike="noStrike" kern="1200" cap="none" spc="0" normalizeH="0" baseline="0" noProof="0">
                <a:ln>
                  <a:noFill/>
                </a:ln>
                <a:solidFill>
                  <a:srgbClr val="000000"/>
                </a:solidFill>
                <a:effectLst/>
                <a:uLnTx/>
                <a:uFillTx/>
                <a:latin typeface="Arial"/>
                <a:ea typeface="+mn-ea"/>
                <a:cs typeface="Arial"/>
              </a:rPr>
              <a:t>at that time. Despite large anti-nuclear protests, the government focused on securing jobs by keeping the plants open.</a:t>
            </a:r>
          </a:p>
          <a:p>
            <a:pPr marL="171450" marR="0" lvl="0" indent="-171450" algn="l" defTabSz="914400" rtl="0" eaLnBrk="1" fontAlgn="auto" latinLnBrk="0" hangingPunct="1">
              <a:lnSpc>
                <a:spcPct val="100000"/>
              </a:lnSpc>
              <a:spcBef>
                <a:spcPts val="0"/>
              </a:spcBef>
              <a:spcAft>
                <a:spcPts val="400"/>
              </a:spcAft>
              <a:buClrTx/>
              <a:buSzTx/>
              <a:buFont typeface="Arial" panose="020B0604020202020204" pitchFamily="34" charset="0"/>
              <a:buChar char="•"/>
              <a:tabLst/>
              <a:defRPr/>
            </a:pPr>
            <a:r>
              <a:rPr kumimoji="0" lang="en-US" sz="1050" b="1" i="0" u="none" strike="noStrike" kern="1200" cap="none" spc="0" normalizeH="0" baseline="0" noProof="0">
                <a:ln>
                  <a:noFill/>
                </a:ln>
                <a:solidFill>
                  <a:srgbClr val="000000"/>
                </a:solidFill>
                <a:effectLst/>
                <a:uLnTx/>
                <a:uFillTx/>
                <a:latin typeface="Arial"/>
                <a:ea typeface="+mn-ea"/>
                <a:cs typeface="Arial"/>
              </a:rPr>
              <a:t>Germany: </a:t>
            </a:r>
            <a:r>
              <a:rPr kumimoji="0" lang="en-US" sz="1050" b="0" i="0" u="none" strike="noStrike" kern="1200" cap="none" spc="0" normalizeH="0" baseline="0" noProof="0">
                <a:ln>
                  <a:noFill/>
                </a:ln>
                <a:solidFill>
                  <a:srgbClr val="000000"/>
                </a:solidFill>
                <a:effectLst/>
                <a:uLnTx/>
                <a:uFillTx/>
                <a:latin typeface="Arial"/>
                <a:ea typeface="+mn-ea"/>
                <a:cs typeface="Arial"/>
              </a:rPr>
              <a:t>Germany had its nuclear phaseout policy from 2002</a:t>
            </a:r>
            <a:r>
              <a:rPr lang="en-US" sz="1050">
                <a:solidFill>
                  <a:srgbClr val="000000"/>
                </a:solidFill>
                <a:latin typeface="Arial"/>
                <a:cs typeface="Arial"/>
              </a:rPr>
              <a:t> </a:t>
            </a:r>
            <a:r>
              <a:rPr kumimoji="0" lang="en-US" sz="1050" b="0" i="0" u="none" strike="noStrike" kern="1200" cap="none" spc="0" normalizeH="0" baseline="0" noProof="0">
                <a:ln>
                  <a:noFill/>
                </a:ln>
                <a:solidFill>
                  <a:srgbClr val="000000"/>
                </a:solidFill>
                <a:effectLst/>
                <a:uLnTx/>
                <a:uFillTx/>
                <a:latin typeface="Arial"/>
                <a:ea typeface="+mn-ea"/>
                <a:cs typeface="Arial"/>
              </a:rPr>
              <a:t>but decided in 2010 to extend the operating life to continue using nuclear energy while shifting to renewable energy. However, three days after the Fukushima accident in 2011, Germany declared </a:t>
            </a:r>
            <a:r>
              <a:rPr kumimoji="0" lang="en-US" sz="1050" b="1" i="0" u="none" strike="noStrike" kern="1200" cap="none" spc="0" normalizeH="0" baseline="0" noProof="0">
                <a:ln>
                  <a:noFill/>
                </a:ln>
                <a:solidFill>
                  <a:srgbClr val="000000"/>
                </a:solidFill>
                <a:effectLst/>
                <a:uLnTx/>
                <a:uFillTx/>
                <a:latin typeface="Arial"/>
                <a:ea typeface="+mn-ea"/>
                <a:cs typeface="Arial"/>
              </a:rPr>
              <a:t>a three-month nuclear moratorium. </a:t>
            </a:r>
            <a:r>
              <a:rPr kumimoji="0" lang="en-US" sz="1050" b="0" i="0" u="none" strike="noStrike" kern="1200" cap="none" spc="0" normalizeH="0" baseline="0" noProof="0">
                <a:ln>
                  <a:noFill/>
                </a:ln>
                <a:solidFill>
                  <a:srgbClr val="000000"/>
                </a:solidFill>
                <a:effectLst/>
                <a:uLnTx/>
                <a:uFillTx/>
                <a:latin typeface="Arial"/>
                <a:ea typeface="+mn-ea"/>
                <a:cs typeface="Arial"/>
              </a:rPr>
              <a:t>All plants constructed pre-1980 were shut down immediately and all other operating plants underwent stress test</a:t>
            </a:r>
            <a:r>
              <a:rPr lang="en-US" sz="1050" err="1">
                <a:solidFill>
                  <a:srgbClr val="000000"/>
                </a:solidFill>
                <a:latin typeface="Arial"/>
                <a:cs typeface="Arial"/>
              </a:rPr>
              <a:t>ing</a:t>
            </a:r>
            <a:r>
              <a:rPr kumimoji="0" lang="en-US" sz="1050" b="0" i="0" u="none" strike="noStrike" kern="1200" cap="none" spc="0" normalizeH="0" baseline="0" noProof="0">
                <a:ln>
                  <a:noFill/>
                </a:ln>
                <a:solidFill>
                  <a:srgbClr val="000000"/>
                </a:solidFill>
                <a:effectLst/>
                <a:uLnTx/>
                <a:uFillTx/>
                <a:latin typeface="Arial"/>
                <a:ea typeface="+mn-ea"/>
                <a:cs typeface="Arial"/>
              </a:rPr>
              <a:t>. </a:t>
            </a:r>
          </a:p>
        </p:txBody>
      </p:sp>
      <p:graphicFrame>
        <p:nvGraphicFramePr>
          <p:cNvPr id="34" name="Chart 33">
            <a:extLst>
              <a:ext uri="{FF2B5EF4-FFF2-40B4-BE49-F238E27FC236}">
                <a16:creationId xmlns:a16="http://schemas.microsoft.com/office/drawing/2014/main" id="{B4B1C23C-2365-D46A-4CDA-7923B8FF29E2}"/>
              </a:ext>
            </a:extLst>
          </p:cNvPr>
          <p:cNvGraphicFramePr/>
          <p:nvPr>
            <p:custDataLst>
              <p:tags r:id="rId4"/>
            </p:custDataLst>
            <p:extLst>
              <p:ext uri="{D42A27DB-BD31-4B8C-83A1-F6EECF244321}">
                <p14:modId xmlns:p14="http://schemas.microsoft.com/office/powerpoint/2010/main" val="2766533236"/>
              </p:ext>
            </p:extLst>
          </p:nvPr>
        </p:nvGraphicFramePr>
        <p:xfrm>
          <a:off x="1125538" y="4322762"/>
          <a:ext cx="2527300" cy="2224340"/>
        </p:xfrm>
        <a:graphic>
          <a:graphicData uri="http://schemas.openxmlformats.org/drawingml/2006/chart">
            <c:chart xmlns:c="http://schemas.openxmlformats.org/drawingml/2006/chart" xmlns:r="http://schemas.openxmlformats.org/officeDocument/2006/relationships" r:id="rId38"/>
          </a:graphicData>
        </a:graphic>
      </p:graphicFrame>
      <p:sp>
        <p:nvSpPr>
          <p:cNvPr id="425" name="Text Placeholder 10">
            <a:extLst>
              <a:ext uri="{FF2B5EF4-FFF2-40B4-BE49-F238E27FC236}">
                <a16:creationId xmlns:a16="http://schemas.microsoft.com/office/drawing/2014/main" id="{0A9912C2-20EF-183E-0EBA-0CA4F94D0786}"/>
              </a:ext>
            </a:extLst>
          </p:cNvPr>
          <p:cNvSpPr txBox="1">
            <a:spLocks/>
          </p:cNvSpPr>
          <p:nvPr>
            <p:custDataLst>
              <p:tags r:id="rId5"/>
            </p:custDataLst>
          </p:nvPr>
        </p:nvSpPr>
        <p:spPr bwMode="auto">
          <a:xfrm>
            <a:off x="3702050" y="4951413"/>
            <a:ext cx="428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508AB138-5012-4FC2-874D-FAD3E8F8C64A}" type="datetime'''''''''F''''''r''''''''a''''''n''''''''''c''e'' '">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France </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427" name="Text Placeholder 10">
            <a:extLst>
              <a:ext uri="{FF2B5EF4-FFF2-40B4-BE49-F238E27FC236}">
                <a16:creationId xmlns:a16="http://schemas.microsoft.com/office/drawing/2014/main" id="{ABF9A54F-F368-C5E9-6848-F42641711F92}"/>
              </a:ext>
            </a:extLst>
          </p:cNvPr>
          <p:cNvSpPr txBox="1">
            <a:spLocks/>
          </p:cNvSpPr>
          <p:nvPr>
            <p:custDataLst>
              <p:tags r:id="rId6"/>
            </p:custDataLst>
          </p:nvPr>
        </p:nvSpPr>
        <p:spPr bwMode="auto">
          <a:xfrm>
            <a:off x="3656013" y="5748338"/>
            <a:ext cx="520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56C7B0D-6148-434F-A3F1-28A2D2B60961}" type="datetime'''G''''''e''r''''''''''''''''''m''''''a''ny'''''''''''''">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Germany</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451" name="btfpColumnHeaderBoxText223027">
            <a:extLst>
              <a:ext uri="{FF2B5EF4-FFF2-40B4-BE49-F238E27FC236}">
                <a16:creationId xmlns:a16="http://schemas.microsoft.com/office/drawing/2014/main" id="{09D5471E-9A06-D286-F9D9-193CA3FF6FC1}"/>
              </a:ext>
            </a:extLst>
          </p:cNvPr>
          <p:cNvSpPr txBox="1"/>
          <p:nvPr/>
        </p:nvSpPr>
        <p:spPr bwMode="gray">
          <a:xfrm>
            <a:off x="329184" y="1554480"/>
            <a:ext cx="6698774" cy="288219"/>
          </a:xfrm>
          <a:prstGeom prst="rect">
            <a:avLst/>
          </a:prstGeom>
          <a:noFill/>
        </p:spPr>
        <p:txBody>
          <a:bodyPr vert="horz" wrap="square" lIns="36036" tIns="36036" rIns="36036" bIns="36036"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a:ea typeface="+mn-ea"/>
                <a:cs typeface="+mn-cs"/>
              </a:rPr>
              <a:t>Electricity generation from nuclear power and number of operating reactors</a:t>
            </a:r>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cxnSp>
        <p:nvCxnSpPr>
          <p:cNvPr id="452" name="btfpColumnHeaderBoxLine223027">
            <a:extLst>
              <a:ext uri="{FF2B5EF4-FFF2-40B4-BE49-F238E27FC236}">
                <a16:creationId xmlns:a16="http://schemas.microsoft.com/office/drawing/2014/main" id="{2D0B36AB-C07B-F455-C391-12E07F710F70}"/>
              </a:ext>
            </a:extLst>
          </p:cNvPr>
          <p:cNvCxnSpPr>
            <a:cxnSpLocks/>
          </p:cNvCxnSpPr>
          <p:nvPr/>
        </p:nvCxnSpPr>
        <p:spPr bwMode="gray">
          <a:xfrm>
            <a:off x="329183" y="1842699"/>
            <a:ext cx="8321040"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graphicFrame>
        <p:nvGraphicFramePr>
          <p:cNvPr id="35" name="Chart 34">
            <a:extLst>
              <a:ext uri="{FF2B5EF4-FFF2-40B4-BE49-F238E27FC236}">
                <a16:creationId xmlns:a16="http://schemas.microsoft.com/office/drawing/2014/main" id="{B4AE537F-40F4-3856-A9A5-32D3916387C6}"/>
              </a:ext>
            </a:extLst>
          </p:cNvPr>
          <p:cNvGraphicFramePr/>
          <p:nvPr>
            <p:custDataLst>
              <p:tags r:id="rId7"/>
            </p:custDataLst>
            <p:extLst>
              <p:ext uri="{D42A27DB-BD31-4B8C-83A1-F6EECF244321}">
                <p14:modId xmlns:p14="http://schemas.microsoft.com/office/powerpoint/2010/main" val="3175349097"/>
              </p:ext>
            </p:extLst>
          </p:nvPr>
        </p:nvGraphicFramePr>
        <p:xfrm>
          <a:off x="4151313" y="4316413"/>
          <a:ext cx="3233737" cy="2230690"/>
        </p:xfrm>
        <a:graphic>
          <a:graphicData uri="http://schemas.openxmlformats.org/drawingml/2006/chart">
            <c:chart xmlns:c="http://schemas.openxmlformats.org/drawingml/2006/chart" xmlns:r="http://schemas.openxmlformats.org/officeDocument/2006/relationships" r:id="rId39"/>
          </a:graphicData>
        </a:graphic>
      </p:graphicFrame>
      <p:sp>
        <p:nvSpPr>
          <p:cNvPr id="511" name="btfpColumnHeaderBoxText223027">
            <a:extLst>
              <a:ext uri="{FF2B5EF4-FFF2-40B4-BE49-F238E27FC236}">
                <a16:creationId xmlns:a16="http://schemas.microsoft.com/office/drawing/2014/main" id="{B9CAE4C6-430C-A3BF-8A57-5BA967694B06}"/>
              </a:ext>
            </a:extLst>
          </p:cNvPr>
          <p:cNvSpPr txBox="1"/>
          <p:nvPr/>
        </p:nvSpPr>
        <p:spPr bwMode="gray">
          <a:xfrm>
            <a:off x="365760" y="4082362"/>
            <a:ext cx="6698774" cy="288925"/>
          </a:xfrm>
          <a:prstGeom prst="rect">
            <a:avLst/>
          </a:prstGeom>
          <a:noFill/>
        </p:spPr>
        <p:txBody>
          <a:bodyPr vert="horz" wrap="square" lIns="36036" tIns="36036" rIns="36036" bIns="36036"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a:ea typeface="+mn-ea"/>
                <a:cs typeface="+mn-cs"/>
              </a:rPr>
              <a:t>Public perception on the use of nuclear energy (%)</a:t>
            </a:r>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cxnSp>
        <p:nvCxnSpPr>
          <p:cNvPr id="512" name="btfpColumnHeaderBoxLine223027">
            <a:extLst>
              <a:ext uri="{FF2B5EF4-FFF2-40B4-BE49-F238E27FC236}">
                <a16:creationId xmlns:a16="http://schemas.microsoft.com/office/drawing/2014/main" id="{F729D854-CE77-9EF2-B694-CBC338765BB9}"/>
              </a:ext>
            </a:extLst>
          </p:cNvPr>
          <p:cNvCxnSpPr>
            <a:cxnSpLocks/>
          </p:cNvCxnSpPr>
          <p:nvPr/>
        </p:nvCxnSpPr>
        <p:spPr bwMode="gray">
          <a:xfrm>
            <a:off x="329184" y="4373563"/>
            <a:ext cx="8321040"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518" name="Rectangle 517">
            <a:extLst>
              <a:ext uri="{FF2B5EF4-FFF2-40B4-BE49-F238E27FC236}">
                <a16:creationId xmlns:a16="http://schemas.microsoft.com/office/drawing/2014/main" id="{44A66598-1039-EFDC-BE71-5B2C68B1571E}"/>
              </a:ext>
            </a:extLst>
          </p:cNvPr>
          <p:cNvSpPr/>
          <p:nvPr>
            <p:custDataLst>
              <p:tags r:id="rId8"/>
            </p:custDataLst>
          </p:nvPr>
        </p:nvSpPr>
        <p:spPr bwMode="auto">
          <a:xfrm>
            <a:off x="6294438" y="4819650"/>
            <a:ext cx="179388" cy="133350"/>
          </a:xfrm>
          <a:prstGeom prst="rect">
            <a:avLst/>
          </a:prstGeom>
          <a:solidFill>
            <a:schemeClr val="accent1"/>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519" name="Rectangle 518">
            <a:extLst>
              <a:ext uri="{FF2B5EF4-FFF2-40B4-BE49-F238E27FC236}">
                <a16:creationId xmlns:a16="http://schemas.microsoft.com/office/drawing/2014/main" id="{3C843C7C-BAAA-8E52-94B4-29C7718BC75C}"/>
              </a:ext>
            </a:extLst>
          </p:cNvPr>
          <p:cNvSpPr/>
          <p:nvPr>
            <p:custDataLst>
              <p:tags r:id="rId9"/>
            </p:custDataLst>
          </p:nvPr>
        </p:nvSpPr>
        <p:spPr bwMode="auto">
          <a:xfrm>
            <a:off x="6294438" y="5022850"/>
            <a:ext cx="179388" cy="133350"/>
          </a:xfrm>
          <a:prstGeom prst="rect">
            <a:avLst/>
          </a:prstGeom>
          <a:solidFill>
            <a:schemeClr val="accent2"/>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516" name="Text Placeholder 10">
            <a:extLst>
              <a:ext uri="{FF2B5EF4-FFF2-40B4-BE49-F238E27FC236}">
                <a16:creationId xmlns:a16="http://schemas.microsoft.com/office/drawing/2014/main" id="{122FFA1E-B462-F526-A72C-F1ABBF66F637}"/>
              </a:ext>
            </a:extLst>
          </p:cNvPr>
          <p:cNvSpPr txBox="1">
            <a:spLocks/>
          </p:cNvSpPr>
          <p:nvPr>
            <p:custDataLst>
              <p:tags r:id="rId10"/>
            </p:custDataLst>
          </p:nvPr>
        </p:nvSpPr>
        <p:spPr bwMode="auto">
          <a:xfrm>
            <a:off x="6524625" y="4814888"/>
            <a:ext cx="152558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000" b="0" i="0" u="none" strike="noStrike" kern="1200" cap="none" spc="0" normalizeH="0" baseline="0" noProof="0">
                <a:ln>
                  <a:noFill/>
                </a:ln>
                <a:solidFill>
                  <a:srgbClr val="000000"/>
                </a:solidFill>
                <a:effectLst/>
                <a:uLnTx/>
                <a:uFillTx/>
                <a:latin typeface="Arial"/>
                <a:ea typeface="+mn-ea"/>
                <a:cs typeface="+mn-cs"/>
              </a:rPr>
              <a:t>Before Fukushima disaster</a:t>
            </a:r>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514" name="Text Placeholder 10">
            <a:extLst>
              <a:ext uri="{FF2B5EF4-FFF2-40B4-BE49-F238E27FC236}">
                <a16:creationId xmlns:a16="http://schemas.microsoft.com/office/drawing/2014/main" id="{4AF94374-C32D-A1F8-7771-9FD13C96EA6A}"/>
              </a:ext>
            </a:extLst>
          </p:cNvPr>
          <p:cNvSpPr txBox="1">
            <a:spLocks/>
          </p:cNvSpPr>
          <p:nvPr>
            <p:custDataLst>
              <p:tags r:id="rId11"/>
            </p:custDataLst>
          </p:nvPr>
        </p:nvSpPr>
        <p:spPr bwMode="auto">
          <a:xfrm>
            <a:off x="6524625" y="5018088"/>
            <a:ext cx="14208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000" b="0" i="0" u="none" strike="noStrike" kern="1200" cap="none" spc="0" normalizeH="0" baseline="0" noProof="0">
                <a:ln>
                  <a:noFill/>
                </a:ln>
                <a:solidFill>
                  <a:srgbClr val="000000"/>
                </a:solidFill>
                <a:effectLst/>
                <a:uLnTx/>
                <a:uFillTx/>
                <a:latin typeface="Arial"/>
                <a:ea typeface="+mn-ea"/>
                <a:cs typeface="+mn-cs"/>
              </a:rPr>
              <a:t>After Fukushima disaster</a:t>
            </a:r>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546" name="btfpColumnHeaderBoxText223027">
            <a:extLst>
              <a:ext uri="{FF2B5EF4-FFF2-40B4-BE49-F238E27FC236}">
                <a16:creationId xmlns:a16="http://schemas.microsoft.com/office/drawing/2014/main" id="{4129021B-0420-1544-F848-E4BB6E07426B}"/>
              </a:ext>
            </a:extLst>
          </p:cNvPr>
          <p:cNvSpPr txBox="1"/>
          <p:nvPr/>
        </p:nvSpPr>
        <p:spPr bwMode="gray">
          <a:xfrm>
            <a:off x="2408081" y="4379913"/>
            <a:ext cx="738465" cy="242888"/>
          </a:xfrm>
          <a:prstGeom prst="rect">
            <a:avLst/>
          </a:prstGeom>
          <a:noFill/>
        </p:spPr>
        <p:txBody>
          <a:bodyPr vert="horz" wrap="square" lIns="36036" tIns="36036" rIns="36036" bIns="36036"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Arial"/>
                <a:ea typeface="+mn-ea"/>
                <a:cs typeface="+mn-cs"/>
              </a:rPr>
              <a:t>In favor</a:t>
            </a:r>
          </a:p>
        </p:txBody>
      </p:sp>
      <p:sp>
        <p:nvSpPr>
          <p:cNvPr id="548" name="btfpColumnHeaderBoxText223027">
            <a:extLst>
              <a:ext uri="{FF2B5EF4-FFF2-40B4-BE49-F238E27FC236}">
                <a16:creationId xmlns:a16="http://schemas.microsoft.com/office/drawing/2014/main" id="{8384DDD8-3D6A-7006-52D2-977157A12579}"/>
              </a:ext>
            </a:extLst>
          </p:cNvPr>
          <p:cNvSpPr txBox="1"/>
          <p:nvPr/>
        </p:nvSpPr>
        <p:spPr bwMode="gray">
          <a:xfrm>
            <a:off x="4671080" y="4367212"/>
            <a:ext cx="738465" cy="241300"/>
          </a:xfrm>
          <a:prstGeom prst="rect">
            <a:avLst/>
          </a:prstGeom>
          <a:noFill/>
        </p:spPr>
        <p:txBody>
          <a:bodyPr vert="horz" wrap="square" lIns="36036" tIns="36036" rIns="36036" bIns="36036"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Arial"/>
                <a:ea typeface="+mn-ea"/>
                <a:cs typeface="+mn-cs"/>
              </a:rPr>
              <a:t>Against</a:t>
            </a:r>
          </a:p>
        </p:txBody>
      </p:sp>
      <p:graphicFrame>
        <p:nvGraphicFramePr>
          <p:cNvPr id="59" name="Chart 58"/>
          <p:cNvGraphicFramePr/>
          <p:nvPr>
            <p:custDataLst>
              <p:tags r:id="rId12"/>
            </p:custDataLst>
            <p:extLst>
              <p:ext uri="{D42A27DB-BD31-4B8C-83A1-F6EECF244321}">
                <p14:modId xmlns:p14="http://schemas.microsoft.com/office/powerpoint/2010/main" val="1025468384"/>
              </p:ext>
            </p:extLst>
          </p:nvPr>
        </p:nvGraphicFramePr>
        <p:xfrm>
          <a:off x="150813" y="2157413"/>
          <a:ext cx="8524875" cy="1868487"/>
        </p:xfrm>
        <a:graphic>
          <a:graphicData uri="http://schemas.openxmlformats.org/drawingml/2006/chart">
            <c:chart xmlns:c="http://schemas.openxmlformats.org/drawingml/2006/chart" xmlns:r="http://schemas.openxmlformats.org/officeDocument/2006/relationships" r:id="rId40"/>
          </a:graphicData>
        </a:graphic>
      </p:graphicFrame>
      <p:sp>
        <p:nvSpPr>
          <p:cNvPr id="421" name="Text Placeholder 10">
            <a:extLst>
              <a:ext uri="{FF2B5EF4-FFF2-40B4-BE49-F238E27FC236}">
                <a16:creationId xmlns:a16="http://schemas.microsoft.com/office/drawing/2014/main" id="{128F241D-914E-DBD7-C9F0-699ED711851D}"/>
              </a:ext>
            </a:extLst>
          </p:cNvPr>
          <p:cNvSpPr txBox="1">
            <a:spLocks/>
          </p:cNvSpPr>
          <p:nvPr>
            <p:custDataLst>
              <p:tags r:id="rId13"/>
            </p:custDataLst>
          </p:nvPr>
        </p:nvSpPr>
        <p:spPr bwMode="auto">
          <a:xfrm>
            <a:off x="254000" y="1982788"/>
            <a:ext cx="13890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000" b="0" i="0" u="none" strike="noStrike" kern="1200" cap="none" spc="0" normalizeH="0" baseline="0" noProof="0">
                <a:ln>
                  <a:noFill/>
                </a:ln>
                <a:solidFill>
                  <a:srgbClr val="000000"/>
                </a:solidFill>
                <a:effectLst/>
                <a:uLnTx/>
                <a:uFillTx/>
                <a:latin typeface="Arial"/>
                <a:ea typeface="+mn-ea"/>
                <a:cs typeface="+mn-cs"/>
              </a:rPr>
              <a:t>Number of operating reactors</a:t>
            </a:r>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390" name="Text Placeholder 10">
            <a:extLst>
              <a:ext uri="{FF2B5EF4-FFF2-40B4-BE49-F238E27FC236}">
                <a16:creationId xmlns:a16="http://schemas.microsoft.com/office/drawing/2014/main" id="{DFE5E24C-D400-76CE-BE12-464714EB7F68}"/>
              </a:ext>
            </a:extLst>
          </p:cNvPr>
          <p:cNvSpPr txBox="1">
            <a:spLocks/>
          </p:cNvSpPr>
          <p:nvPr>
            <p:custDataLst>
              <p:tags r:id="rId14"/>
            </p:custDataLst>
          </p:nvPr>
        </p:nvSpPr>
        <p:spPr bwMode="auto">
          <a:xfrm>
            <a:off x="8101013" y="1982788"/>
            <a:ext cx="26828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000" b="0" i="0" u="none" strike="noStrike" kern="1200" cap="none" spc="0" normalizeH="0" baseline="0" noProof="0">
                <a:ln>
                  <a:noFill/>
                </a:ln>
                <a:solidFill>
                  <a:srgbClr val="000000"/>
                </a:solidFill>
                <a:effectLst/>
                <a:uLnTx/>
                <a:uFillTx/>
                <a:latin typeface="Arial"/>
                <a:ea typeface="+mn-ea"/>
                <a:cs typeface="+mn-cs"/>
              </a:rPr>
              <a:t>TWh</a:t>
            </a:r>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8" name="Text Placeholder 10">
            <a:extLst>
              <a:ext uri="{FF2B5EF4-FFF2-40B4-BE49-F238E27FC236}">
                <a16:creationId xmlns:a16="http://schemas.microsoft.com/office/drawing/2014/main" id="{189F358A-F1D3-2C75-87F7-4797B5746AB1}"/>
              </a:ext>
            </a:extLst>
          </p:cNvPr>
          <p:cNvSpPr txBox="1">
            <a:spLocks/>
          </p:cNvSpPr>
          <p:nvPr>
            <p:custDataLst>
              <p:tags r:id="rId15"/>
            </p:custDataLst>
          </p:nvPr>
        </p:nvSpPr>
        <p:spPr bwMode="auto">
          <a:xfrm>
            <a:off x="530225" y="391318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F4B65873-C71F-4270-840E-9C65D5955CC8}" type="datetime'2''''''''''''''''00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2000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551" name="Text Placeholder 10">
            <a:extLst>
              <a:ext uri="{FF2B5EF4-FFF2-40B4-BE49-F238E27FC236}">
                <a16:creationId xmlns:a16="http://schemas.microsoft.com/office/drawing/2014/main" id="{E992C3D5-9200-D8F0-E26B-EC90E065AF31}"/>
              </a:ext>
            </a:extLst>
          </p:cNvPr>
          <p:cNvSpPr txBox="1">
            <a:spLocks/>
          </p:cNvSpPr>
          <p:nvPr>
            <p:custDataLst>
              <p:tags r:id="rId16"/>
            </p:custDataLst>
          </p:nvPr>
        </p:nvSpPr>
        <p:spPr bwMode="auto">
          <a:xfrm>
            <a:off x="2073275" y="391318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5B500ED-9ED6-4790-BB6F-0E943FDE54BF}" type="datetime'''2''''''''''0''''0''''''5'''''''''''">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2005</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557" name="Text Placeholder 10">
            <a:extLst>
              <a:ext uri="{FF2B5EF4-FFF2-40B4-BE49-F238E27FC236}">
                <a16:creationId xmlns:a16="http://schemas.microsoft.com/office/drawing/2014/main" id="{31939F01-0791-8236-37E1-9FEFFEADFDD9}"/>
              </a:ext>
            </a:extLst>
          </p:cNvPr>
          <p:cNvSpPr txBox="1">
            <a:spLocks/>
          </p:cNvSpPr>
          <p:nvPr>
            <p:custDataLst>
              <p:tags r:id="rId17"/>
            </p:custDataLst>
          </p:nvPr>
        </p:nvSpPr>
        <p:spPr bwMode="auto">
          <a:xfrm>
            <a:off x="3614738" y="391318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FAB727CD-8A35-4981-95DD-C8E6BBA4250A}" type="datetime'''''2''''''''''''0''''1''''''''''''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2010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563" name="Text Placeholder 10">
            <a:extLst>
              <a:ext uri="{FF2B5EF4-FFF2-40B4-BE49-F238E27FC236}">
                <a16:creationId xmlns:a16="http://schemas.microsoft.com/office/drawing/2014/main" id="{73FDF877-71E1-0572-1E28-7B167914ED6A}"/>
              </a:ext>
            </a:extLst>
          </p:cNvPr>
          <p:cNvSpPr txBox="1">
            <a:spLocks/>
          </p:cNvSpPr>
          <p:nvPr>
            <p:custDataLst>
              <p:tags r:id="rId18"/>
            </p:custDataLst>
          </p:nvPr>
        </p:nvSpPr>
        <p:spPr bwMode="auto">
          <a:xfrm>
            <a:off x="5157788" y="391318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3C219B2A-56D4-4349-9EBE-850AA884FE98}" type="datetime'''''2''''0''''''''1''''''''''''''''''''''''5'''">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2015</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569" name="Text Placeholder 10">
            <a:extLst>
              <a:ext uri="{FF2B5EF4-FFF2-40B4-BE49-F238E27FC236}">
                <a16:creationId xmlns:a16="http://schemas.microsoft.com/office/drawing/2014/main" id="{FC664673-C053-1F3B-878B-76FB1CD7E3E1}"/>
              </a:ext>
            </a:extLst>
          </p:cNvPr>
          <p:cNvSpPr txBox="1">
            <a:spLocks/>
          </p:cNvSpPr>
          <p:nvPr>
            <p:custDataLst>
              <p:tags r:id="rId19"/>
            </p:custDataLst>
          </p:nvPr>
        </p:nvSpPr>
        <p:spPr bwMode="auto">
          <a:xfrm>
            <a:off x="6699250" y="391318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A50D30F5-A866-4976-816F-4F1847610C3E}" type="datetime'2''''''''''''''''''''''''0''''''''''''2''''''''''''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2020</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573" name="Text Placeholder 10">
            <a:extLst>
              <a:ext uri="{FF2B5EF4-FFF2-40B4-BE49-F238E27FC236}">
                <a16:creationId xmlns:a16="http://schemas.microsoft.com/office/drawing/2014/main" id="{86917E9F-FA25-8A42-0E96-984B58878C2F}"/>
              </a:ext>
            </a:extLst>
          </p:cNvPr>
          <p:cNvSpPr txBox="1">
            <a:spLocks/>
          </p:cNvSpPr>
          <p:nvPr>
            <p:custDataLst>
              <p:tags r:id="rId20"/>
            </p:custDataLst>
          </p:nvPr>
        </p:nvSpPr>
        <p:spPr bwMode="auto">
          <a:xfrm>
            <a:off x="7934325" y="391318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6CB89CB5-A37F-4299-8229-8585D7BB39CD}" type="datetime'''''''''''20''''''''''''''''''''''''''''''''''''''2''4'''''">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2024</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26" name="Rectangle 25">
            <a:extLst>
              <a:ext uri="{FF2B5EF4-FFF2-40B4-BE49-F238E27FC236}">
                <a16:creationId xmlns:a16="http://schemas.microsoft.com/office/drawing/2014/main" id="{20C35B54-8A8E-C916-EBB7-C1E63238B7A6}"/>
              </a:ext>
            </a:extLst>
          </p:cNvPr>
          <p:cNvSpPr/>
          <p:nvPr>
            <p:custDataLst>
              <p:tags r:id="rId21"/>
            </p:custDataLst>
          </p:nvPr>
        </p:nvSpPr>
        <p:spPr bwMode="auto">
          <a:xfrm>
            <a:off x="6475413" y="2114550"/>
            <a:ext cx="179388" cy="133350"/>
          </a:xfrm>
          <a:prstGeom prst="rect">
            <a:avLst/>
          </a:prstGeom>
          <a:solidFill>
            <a:schemeClr val="accent1"/>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27" name="Rectangle 26">
            <a:extLst>
              <a:ext uri="{FF2B5EF4-FFF2-40B4-BE49-F238E27FC236}">
                <a16:creationId xmlns:a16="http://schemas.microsoft.com/office/drawing/2014/main" id="{527267F5-CAC1-3ED3-B2E7-29EDE7F14F63}"/>
              </a:ext>
            </a:extLst>
          </p:cNvPr>
          <p:cNvSpPr/>
          <p:nvPr>
            <p:custDataLst>
              <p:tags r:id="rId22"/>
            </p:custDataLst>
          </p:nvPr>
        </p:nvSpPr>
        <p:spPr bwMode="auto">
          <a:xfrm>
            <a:off x="7362825" y="2114550"/>
            <a:ext cx="179388" cy="133350"/>
          </a:xfrm>
          <a:prstGeom prst="rect">
            <a:avLst/>
          </a:prstGeom>
          <a:solidFill>
            <a:srgbClr val="9DB1CF"/>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16" name="Text Placeholder 10">
            <a:extLst>
              <a:ext uri="{FF2B5EF4-FFF2-40B4-BE49-F238E27FC236}">
                <a16:creationId xmlns:a16="http://schemas.microsoft.com/office/drawing/2014/main" id="{65ACB2A8-DD73-74AC-7D34-59F8E917309E}"/>
              </a:ext>
            </a:extLst>
          </p:cNvPr>
          <p:cNvSpPr txBox="1">
            <a:spLocks/>
          </p:cNvSpPr>
          <p:nvPr>
            <p:custDataLst>
              <p:tags r:id="rId23"/>
            </p:custDataLst>
          </p:nvPr>
        </p:nvSpPr>
        <p:spPr bwMode="auto">
          <a:xfrm>
            <a:off x="6705600" y="2109788"/>
            <a:ext cx="555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826186A2-780D-40D7-8F7E-91BEBD4C1C80}" type="datetime'G''''''e''''''''''''r''''''''''m''a''''''''''''''ny'''''''' '">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Germany </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17" name="Text Placeholder 10">
            <a:extLst>
              <a:ext uri="{FF2B5EF4-FFF2-40B4-BE49-F238E27FC236}">
                <a16:creationId xmlns:a16="http://schemas.microsoft.com/office/drawing/2014/main" id="{8AB3EE76-FEF7-A42A-D053-7FFA2222CB78}"/>
              </a:ext>
            </a:extLst>
          </p:cNvPr>
          <p:cNvSpPr txBox="1">
            <a:spLocks/>
          </p:cNvSpPr>
          <p:nvPr>
            <p:custDataLst>
              <p:tags r:id="rId24"/>
            </p:custDataLst>
          </p:nvPr>
        </p:nvSpPr>
        <p:spPr bwMode="auto">
          <a:xfrm>
            <a:off x="7593013" y="2109788"/>
            <a:ext cx="393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EA4F472D-0A0C-4ADA-92B2-C2C282E5BAD4}" type="datetime'F''''''''''''''''''''''''r''''a''''n''''''''c''''''''e'''''''">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France</a:t>
            </a:fld>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349" name="TextBox 348">
            <a:extLst>
              <a:ext uri="{FF2B5EF4-FFF2-40B4-BE49-F238E27FC236}">
                <a16:creationId xmlns:a16="http://schemas.microsoft.com/office/drawing/2014/main" id="{B5603A00-A16C-9871-478A-3756653F5D3A}"/>
              </a:ext>
            </a:extLst>
          </p:cNvPr>
          <p:cNvSpPr txBox="1"/>
          <p:nvPr/>
        </p:nvSpPr>
        <p:spPr bwMode="gray">
          <a:xfrm>
            <a:off x="4171333" y="1873801"/>
            <a:ext cx="2177700" cy="600164"/>
          </a:xfrm>
          <a:prstGeom prst="rect">
            <a:avLst/>
          </a:prstGeom>
          <a:noFill/>
          <a:ln>
            <a:noFill/>
          </a:ln>
        </p:spPr>
        <p:txBody>
          <a:bodyPr wrap="square" lIns="137160" tIns="137160" rIns="274320" bIns="13716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FF0000"/>
                </a:solidFill>
                <a:effectLst/>
                <a:uLnTx/>
                <a:uFillTx/>
                <a:latin typeface="Arial"/>
                <a:ea typeface="+mn-ea"/>
                <a:cs typeface="Arial"/>
              </a:rPr>
              <a:t>March 2011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FF0000"/>
                </a:solidFill>
                <a:effectLst/>
                <a:uLnTx/>
                <a:uFillTx/>
                <a:latin typeface="Arial"/>
                <a:ea typeface="+mn-ea"/>
                <a:cs typeface="Arial"/>
              </a:rPr>
              <a:t>Fukushima Daiichi accident</a:t>
            </a:r>
          </a:p>
        </p:txBody>
      </p:sp>
      <p:cxnSp>
        <p:nvCxnSpPr>
          <p:cNvPr id="348" name="Straight Connector 347">
            <a:extLst>
              <a:ext uri="{FF2B5EF4-FFF2-40B4-BE49-F238E27FC236}">
                <a16:creationId xmlns:a16="http://schemas.microsoft.com/office/drawing/2014/main" id="{50E5DF65-0152-775E-1DE7-0D4F9E605AAC}"/>
              </a:ext>
            </a:extLst>
          </p:cNvPr>
          <p:cNvCxnSpPr>
            <a:cxnSpLocks/>
          </p:cNvCxnSpPr>
          <p:nvPr/>
        </p:nvCxnSpPr>
        <p:spPr bwMode="gray">
          <a:xfrm>
            <a:off x="4233863" y="2076237"/>
            <a:ext cx="0" cy="1786789"/>
          </a:xfrm>
          <a:prstGeom prst="line">
            <a:avLst/>
          </a:prstGeom>
          <a:ln w="9525" cap="flat">
            <a:solidFill>
              <a:srgbClr val="FF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3" name="TextBox 2">
            <a:extLst>
              <a:ext uri="{FF2B5EF4-FFF2-40B4-BE49-F238E27FC236}">
                <a16:creationId xmlns:a16="http://schemas.microsoft.com/office/drawing/2014/main" id="{15432645-0EF0-8EC4-0E8E-42229C38300E}"/>
              </a:ext>
            </a:extLst>
          </p:cNvPr>
          <p:cNvSpPr txBox="1"/>
          <p:nvPr/>
        </p:nvSpPr>
        <p:spPr bwMode="gray">
          <a:xfrm>
            <a:off x="1597" y="0"/>
            <a:ext cx="2926080" cy="382208"/>
          </a:xfrm>
          <a:prstGeom prst="rect">
            <a:avLst/>
          </a:prstGeom>
          <a:solidFill>
            <a:schemeClr val="bg2">
              <a:lumMod val="75000"/>
            </a:schemeClr>
          </a:solidFill>
          <a:ln w="6350">
            <a:noFill/>
            <a:prstDash val="solid"/>
          </a:ln>
        </p:spPr>
        <p:txBody>
          <a:bodyPr wrap="square" lIns="91440" tIns="91440" rIns="91440" bIns="91440" rtlCol="0" anchor="ctr">
            <a:noAutofit/>
          </a:bodyPr>
          <a:lstStyle/>
          <a:p>
            <a:pPr marL="0" indent="0" algn="ctr">
              <a:spcAft>
                <a:spcPts val="600"/>
              </a:spcAft>
              <a:buNone/>
            </a:pPr>
            <a:r>
              <a:rPr lang="en-US" sz="1200" b="1">
                <a:solidFill>
                  <a:schemeClr val="bg1"/>
                </a:solidFill>
              </a:rPr>
              <a:t>Appendix: Global policy</a:t>
            </a:r>
          </a:p>
        </p:txBody>
      </p:sp>
    </p:spTree>
    <p:custDataLst>
      <p:tags r:id="rId1"/>
    </p:custDataLst>
    <p:extLst>
      <p:ext uri="{BB962C8B-B14F-4D97-AF65-F5344CB8AC3E}">
        <p14:creationId xmlns:p14="http://schemas.microsoft.com/office/powerpoint/2010/main" val="1360855411"/>
      </p:ext>
    </p:extLst>
  </p:cSld>
  <p:clrMapOvr>
    <a:masterClrMapping/>
  </p:clrMapOvr>
  <p:extLst>
    <p:ext uri="{6950BFC3-D8DA-4A85-94F7-54DA5524770B}">
      <p188:commentRel xmlns:p188="http://schemas.microsoft.com/office/powerpoint/2018/8/main" r:id="rId27"/>
    </p:ext>
  </p:extLs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592" imgH="591" progId="TCLayout.ActiveDocument.1">
                  <p:embed/>
                </p:oleObj>
              </mc:Choice>
              <mc:Fallback>
                <p:oleObj name="think-cell Slide" r:id="rId6" imgW="592" imgH="591" progId="TCLayout.ActiveDocument.1">
                  <p:embed/>
                  <p:pic>
                    <p:nvPicPr>
                      <p:cNvPr id="7" name="think-cell data - do not delete" hidden="1"/>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6" name="Title 5"/>
          <p:cNvSpPr>
            <a:spLocks noGrp="1"/>
          </p:cNvSpPr>
          <p:nvPr>
            <p:ph type="title"/>
          </p:nvPr>
        </p:nvSpPr>
        <p:spPr/>
        <p:txBody>
          <a:bodyPr vert="horz">
            <a:noAutofit/>
          </a:bodyPr>
          <a:lstStyle/>
          <a:p>
            <a:r>
              <a:rPr lang="en-US"/>
              <a:t>Glossary</a:t>
            </a:r>
          </a:p>
        </p:txBody>
      </p:sp>
      <p:sp>
        <p:nvSpPr>
          <p:cNvPr id="36" name="btfpNotesBox164659"/>
          <p:cNvSpPr txBox="1"/>
          <p:nvPr>
            <p:custDataLst>
              <p:tags r:id="rId3"/>
            </p:custDataLst>
          </p:nvPr>
        </p:nvSpPr>
        <p:spPr bwMode="gray">
          <a:xfrm>
            <a:off x="330200" y="6680533"/>
            <a:ext cx="11531600" cy="123111"/>
          </a:xfrm>
          <a:prstGeom prst="rect">
            <a:avLst/>
          </a:prstGeom>
          <a:noFill/>
        </p:spPr>
        <p:txBody>
          <a:bodyPr vert="horz" wrap="square" lIns="0" tIns="0" rIns="0" bIns="0" rtlCol="0" anchor="b">
            <a:spAutoFit/>
          </a:bodyPr>
          <a:lstStyle/>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Quint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8"/>
              </a:rPr>
              <a:t>Gernot Wagner</a:t>
            </a:r>
            <a:r>
              <a:rPr kumimoji="0" lang="en-US" sz="800" b="0" i="0" u="none" strike="noStrike" kern="1200" cap="none" spc="0" normalizeH="0" baseline="0" noProof="0" dirty="0">
                <a:ln>
                  <a:noFill/>
                </a:ln>
                <a:solidFill>
                  <a:srgbClr val="000000"/>
                </a:solidFill>
                <a:effectLst/>
                <a:uLnTx/>
                <a:uFillTx/>
                <a:latin typeface="Arial"/>
                <a:ea typeface="+mn-ea"/>
                <a:cs typeface="+mn-cs"/>
              </a:rPr>
              <a:t>. Share with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9"/>
              </a:rPr>
              <a:t>attribution</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u="none" strike="noStrike" kern="1200" cap="none" spc="0" normalizeH="0" baseline="0" noProof="0" dirty="0">
                <a:ln>
                  <a:noFill/>
                </a:ln>
                <a:solidFill>
                  <a:srgbClr val="000000"/>
                </a:solidFill>
                <a:effectLst/>
                <a:uLnTx/>
                <a:uFillTx/>
                <a:latin typeface="Arial"/>
                <a:ea typeface="+mn-ea"/>
                <a:cs typeface="+mn-cs"/>
              </a:rPr>
              <a:t>et al., </a:t>
            </a:r>
            <a:r>
              <a:rPr kumimoji="0" lang="en-US" sz="800" b="0" i="0" u="none" strike="noStrike" kern="1200" cap="none" spc="0" normalizeH="0" baseline="0" noProof="0" dirty="0">
                <a:ln>
                  <a:noFill/>
                </a:ln>
                <a:solidFill>
                  <a:srgbClr val="000000"/>
                </a:solidFill>
                <a:effectLst/>
                <a:uLnTx/>
                <a:uFillTx/>
                <a:latin typeface="Arial"/>
                <a:ea typeface="+mn-ea"/>
                <a:cs typeface="+mn-cs"/>
              </a:rPr>
              <a:t>"Reenergizing Nuclear" (23 September 2025).</a:t>
            </a:r>
          </a:p>
        </p:txBody>
      </p:sp>
      <p:graphicFrame>
        <p:nvGraphicFramePr>
          <p:cNvPr id="4" name="Table 3">
            <a:extLst>
              <a:ext uri="{FF2B5EF4-FFF2-40B4-BE49-F238E27FC236}">
                <a16:creationId xmlns:a16="http://schemas.microsoft.com/office/drawing/2014/main" id="{CF237EAF-0C94-570A-5477-E261043D3494}"/>
              </a:ext>
            </a:extLst>
          </p:cNvPr>
          <p:cNvGraphicFramePr>
            <a:graphicFrameLocks noGrp="1"/>
          </p:cNvGraphicFramePr>
          <p:nvPr>
            <p:extLst>
              <p:ext uri="{D42A27DB-BD31-4B8C-83A1-F6EECF244321}">
                <p14:modId xmlns:p14="http://schemas.microsoft.com/office/powerpoint/2010/main" val="3067455290"/>
              </p:ext>
            </p:extLst>
          </p:nvPr>
        </p:nvGraphicFramePr>
        <p:xfrm>
          <a:off x="565013" y="1208023"/>
          <a:ext cx="3600933" cy="4881973"/>
        </p:xfrm>
        <a:graphic>
          <a:graphicData uri="http://schemas.openxmlformats.org/drawingml/2006/table">
            <a:tbl>
              <a:tblPr firstRow="1" bandRow="1"/>
              <a:tblGrid>
                <a:gridCol w="675175">
                  <a:extLst>
                    <a:ext uri="{9D8B030D-6E8A-4147-A177-3AD203B41FA5}">
                      <a16:colId xmlns:a16="http://schemas.microsoft.com/office/drawing/2014/main" val="20000"/>
                    </a:ext>
                  </a:extLst>
                </a:gridCol>
                <a:gridCol w="2925758">
                  <a:extLst>
                    <a:ext uri="{9D8B030D-6E8A-4147-A177-3AD203B41FA5}">
                      <a16:colId xmlns:a16="http://schemas.microsoft.com/office/drawing/2014/main" val="20001"/>
                    </a:ext>
                  </a:extLst>
                </a:gridCol>
              </a:tblGrid>
              <a:tr h="326652">
                <a:tc>
                  <a:txBody>
                    <a:bodyPr/>
                    <a:lstStyle/>
                    <a:p>
                      <a:pPr marL="0" indent="0" algn="l" rtl="0" fontAlgn="t">
                        <a:buNone/>
                      </a:pPr>
                      <a:r>
                        <a:rPr lang="en-US" sz="1200" b="1" i="0" u="none" strike="noStrike">
                          <a:solidFill>
                            <a:srgbClr val="000000"/>
                          </a:solidFill>
                          <a:effectLst/>
                          <a:latin typeface="Arial" panose="020B0604020202020204" pitchFamily="34" charset="0"/>
                        </a:rPr>
                        <a:t>ADR</a:t>
                      </a:r>
                    </a:p>
                    <a:p>
                      <a:pPr marL="0" indent="0" algn="l" rtl="0" fontAlgn="t">
                        <a:buNone/>
                      </a:pPr>
                      <a:r>
                        <a:rPr lang="en-US" sz="1200" b="1" i="0" u="none" strike="noStrike">
                          <a:solidFill>
                            <a:srgbClr val="000000"/>
                          </a:solidFill>
                          <a:effectLst/>
                          <a:latin typeface="Arial" panose="020B0604020202020204" pitchFamily="34" charset="0"/>
                        </a:rPr>
                        <a:t>APAC</a:t>
                      </a:r>
                    </a:p>
                    <a:p>
                      <a:pPr marL="0" indent="0" algn="l" rtl="0" fontAlgn="t">
                        <a:buNone/>
                      </a:pPr>
                      <a:r>
                        <a:rPr lang="en-US" sz="1200" b="1" i="0" u="none" strike="noStrike">
                          <a:solidFill>
                            <a:srgbClr val="000000"/>
                          </a:solidFill>
                          <a:effectLst/>
                          <a:latin typeface="Arial" panose="020B0604020202020204" pitchFamily="34" charset="0"/>
                        </a:rPr>
                        <a:t>AI</a:t>
                      </a:r>
                    </a:p>
                    <a:p>
                      <a:pPr marL="0" indent="0" algn="l" rtl="0" fontAlgn="t">
                        <a:buNone/>
                      </a:pPr>
                      <a:r>
                        <a:rPr lang="en-US" sz="1200" b="1" i="0" u="none" strike="noStrike">
                          <a:solidFill>
                            <a:srgbClr val="000000"/>
                          </a:solidFill>
                          <a:effectLst/>
                          <a:latin typeface="Arial" panose="020B0604020202020204" pitchFamily="34" charset="0"/>
                        </a:rPr>
                        <a:t>ARG</a:t>
                      </a:r>
                    </a:p>
                    <a:p>
                      <a:pPr marL="0" indent="0" algn="l" rtl="0" fontAlgn="t">
                        <a:buNone/>
                      </a:pPr>
                      <a:r>
                        <a:rPr lang="en-US" sz="1200" b="1" i="0" u="none" strike="noStrike">
                          <a:solidFill>
                            <a:srgbClr val="000000"/>
                          </a:solidFill>
                          <a:effectLst/>
                          <a:latin typeface="Arial" panose="020B0604020202020204" pitchFamily="34" charset="0"/>
                        </a:rPr>
                        <a:t>BWR</a:t>
                      </a:r>
                    </a:p>
                    <a:p>
                      <a:pPr marL="0" indent="0" algn="l" rtl="0" fontAlgn="t">
                        <a:buNone/>
                      </a:pPr>
                      <a:r>
                        <a:rPr lang="en-US" sz="1200" b="1" i="0" u="none" strike="noStrike">
                          <a:solidFill>
                            <a:srgbClr val="000000"/>
                          </a:solidFill>
                          <a:effectLst/>
                          <a:latin typeface="Arial" panose="020B0604020202020204" pitchFamily="34" charset="0"/>
                        </a:rPr>
                        <a:t>CAN</a:t>
                      </a:r>
                    </a:p>
                    <a:p>
                      <a:pPr marL="0" indent="0" algn="l" rtl="0" fontAlgn="t">
                        <a:buNone/>
                      </a:pPr>
                      <a:r>
                        <a:rPr lang="en-US" sz="1200" b="1" i="0" u="none" strike="noStrike" err="1">
                          <a:solidFill>
                            <a:srgbClr val="000000"/>
                          </a:solidFill>
                          <a:effectLst/>
                          <a:latin typeface="Arial" panose="020B0604020202020204" pitchFamily="34" charset="0"/>
                        </a:rPr>
                        <a:t>CapEx</a:t>
                      </a:r>
                      <a:endParaRPr lang="en-US" sz="1200" b="1" i="0" u="none" strike="noStrike">
                        <a:solidFill>
                          <a:srgbClr val="000000"/>
                        </a:solidFill>
                        <a:effectLst/>
                        <a:latin typeface="Arial" panose="020B0604020202020204" pitchFamily="34" charset="0"/>
                      </a:endParaRPr>
                    </a:p>
                    <a:p>
                      <a:pPr marL="0" indent="0" algn="l" rtl="0" fontAlgn="t">
                        <a:buNone/>
                      </a:pPr>
                      <a:r>
                        <a:rPr lang="en-US" sz="1200" b="1" i="0" u="none" strike="noStrike">
                          <a:solidFill>
                            <a:srgbClr val="000000"/>
                          </a:solidFill>
                          <a:effectLst/>
                          <a:latin typeface="Arial" panose="020B0604020202020204" pitchFamily="34" charset="0"/>
                        </a:rPr>
                        <a:t>CCUS</a:t>
                      </a:r>
                    </a:p>
                    <a:p>
                      <a:pPr marL="0" indent="0" algn="l" rtl="0" fontAlgn="t">
                        <a:buNone/>
                      </a:pPr>
                      <a:r>
                        <a:rPr lang="en-US" sz="1200" b="1" i="0" u="none" strike="noStrike">
                          <a:solidFill>
                            <a:srgbClr val="000000"/>
                          </a:solidFill>
                          <a:effectLst/>
                          <a:latin typeface="Arial" panose="020B0604020202020204" pitchFamily="34" charset="0"/>
                        </a:rPr>
                        <a:t>CFS</a:t>
                      </a:r>
                    </a:p>
                    <a:p>
                      <a:pPr marL="0" indent="0" algn="l" rtl="0" fontAlgn="t">
                        <a:buNone/>
                      </a:pPr>
                      <a:r>
                        <a:rPr lang="en-US" sz="1200" b="1" i="0" u="none" strike="noStrike">
                          <a:solidFill>
                            <a:srgbClr val="000000"/>
                          </a:solidFill>
                          <a:effectLst/>
                          <a:latin typeface="Arial" panose="020B0604020202020204" pitchFamily="34" charset="0"/>
                        </a:rPr>
                        <a:t>COP</a:t>
                      </a:r>
                    </a:p>
                    <a:p>
                      <a:pPr marL="0" indent="0" algn="l" rtl="0" fontAlgn="t">
                        <a:buNone/>
                      </a:pPr>
                      <a:r>
                        <a:rPr lang="en-US" sz="1200" b="1" i="0" u="none" strike="noStrike">
                          <a:solidFill>
                            <a:srgbClr val="000000"/>
                          </a:solidFill>
                          <a:effectLst/>
                          <a:latin typeface="Arial" panose="020B0604020202020204" pitchFamily="34" charset="0"/>
                        </a:rPr>
                        <a:t>CO</a:t>
                      </a:r>
                      <a:r>
                        <a:rPr lang="en-US" sz="1200" b="1" i="0" u="none" strike="noStrike" baseline="-25000">
                          <a:solidFill>
                            <a:srgbClr val="000000"/>
                          </a:solidFill>
                          <a:effectLst/>
                          <a:latin typeface="Arial" panose="020B0604020202020204" pitchFamily="34" charset="0"/>
                        </a:rPr>
                        <a:t>2</a:t>
                      </a:r>
                    </a:p>
                    <a:p>
                      <a:pPr marL="0" indent="0" algn="l" rtl="0" fontAlgn="t">
                        <a:buNone/>
                      </a:pPr>
                      <a:r>
                        <a:rPr lang="en-US" sz="1200" b="1" i="0" u="none" strike="noStrike">
                          <a:solidFill>
                            <a:srgbClr val="000000"/>
                          </a:solidFill>
                          <a:effectLst/>
                          <a:latin typeface="Arial" panose="020B0604020202020204" pitchFamily="34" charset="0"/>
                        </a:rPr>
                        <a:t>D-T fuel</a:t>
                      </a:r>
                    </a:p>
                    <a:p>
                      <a:pPr marL="0" indent="0" algn="l" rtl="0" fontAlgn="t">
                        <a:buNone/>
                      </a:pPr>
                      <a:r>
                        <a:rPr lang="en-US" sz="1200" b="1" i="0" u="none" strike="noStrike">
                          <a:solidFill>
                            <a:srgbClr val="000000"/>
                          </a:solidFill>
                          <a:effectLst/>
                          <a:latin typeface="Arial" panose="020B0604020202020204" pitchFamily="34" charset="0"/>
                        </a:rPr>
                        <a:t>DGD</a:t>
                      </a:r>
                    </a:p>
                    <a:p>
                      <a:pPr marL="0" indent="0" algn="l" rtl="0" fontAlgn="t">
                        <a:buNone/>
                      </a:pPr>
                      <a:r>
                        <a:rPr lang="en-US" sz="1200" b="1" i="0" u="none" strike="noStrike">
                          <a:solidFill>
                            <a:srgbClr val="000000"/>
                          </a:solidFill>
                          <a:effectLst/>
                          <a:latin typeface="Arial" panose="020B0604020202020204" pitchFamily="34" charset="0"/>
                        </a:rPr>
                        <a:t>DOE</a:t>
                      </a:r>
                    </a:p>
                    <a:p>
                      <a:pPr marL="0" indent="0" algn="l" rtl="0" fontAlgn="t">
                        <a:buNone/>
                      </a:pPr>
                      <a:r>
                        <a:rPr lang="en-US" sz="1200" b="1" i="0" u="none" strike="noStrike">
                          <a:solidFill>
                            <a:srgbClr val="000000"/>
                          </a:solidFill>
                          <a:effectLst/>
                          <a:latin typeface="Arial" panose="020B0604020202020204" pitchFamily="34" charset="0"/>
                        </a:rPr>
                        <a:t>EM</a:t>
                      </a:r>
                    </a:p>
                  </a:txBody>
                  <a:tcPr marL="5173" marR="5173" marT="5173" marB="0">
                    <a:lnL>
                      <a:noFill/>
                    </a:lnL>
                    <a:lnR>
                      <a:noFill/>
                    </a:lnR>
                    <a:lnT>
                      <a:noFill/>
                    </a:lnT>
                    <a:lnB>
                      <a:noFill/>
                    </a:lnB>
                  </a:tcPr>
                </a:tc>
                <a:tc>
                  <a:txBody>
                    <a:bodyPr/>
                    <a:lstStyle/>
                    <a:p>
                      <a:pPr marL="0" indent="0" algn="l" rtl="0" fontAlgn="t">
                        <a:buNone/>
                      </a:pPr>
                      <a:r>
                        <a:rPr lang="en-US" sz="1200" b="0" i="0" u="none" strike="noStrike">
                          <a:solidFill>
                            <a:srgbClr val="000000"/>
                          </a:solidFill>
                          <a:effectLst/>
                          <a:latin typeface="Arial" panose="020B0604020202020204" pitchFamily="34" charset="0"/>
                        </a:rPr>
                        <a:t>Advanced modular reactor</a:t>
                      </a:r>
                    </a:p>
                    <a:p>
                      <a:pPr marL="0" indent="0" algn="l" rtl="0" fontAlgn="t">
                        <a:buNone/>
                      </a:pPr>
                      <a:r>
                        <a:rPr lang="en-US" sz="1200" b="0" i="0" u="none" strike="noStrike">
                          <a:solidFill>
                            <a:srgbClr val="000000"/>
                          </a:solidFill>
                          <a:effectLst/>
                          <a:latin typeface="Arial" panose="020B0604020202020204" pitchFamily="34" charset="0"/>
                        </a:rPr>
                        <a:t>Asia Pacific</a:t>
                      </a:r>
                    </a:p>
                    <a:p>
                      <a:pPr marL="0" indent="0" algn="l" rtl="0" fontAlgn="t">
                        <a:buNone/>
                      </a:pPr>
                      <a:r>
                        <a:rPr lang="en-US" sz="1200" b="0" i="0" u="none" strike="noStrike">
                          <a:solidFill>
                            <a:srgbClr val="000000"/>
                          </a:solidFill>
                          <a:effectLst/>
                          <a:latin typeface="Arial" panose="020B0604020202020204" pitchFamily="34" charset="0"/>
                        </a:rPr>
                        <a:t>Artificial intelligence </a:t>
                      </a:r>
                    </a:p>
                    <a:p>
                      <a:pPr marL="0" indent="0" algn="l" rtl="0" fontAlgn="t">
                        <a:buNone/>
                      </a:pPr>
                      <a:r>
                        <a:rPr lang="en-US" sz="1200" b="0" i="0" u="none" strike="noStrike">
                          <a:solidFill>
                            <a:srgbClr val="000000"/>
                          </a:solidFill>
                          <a:effectLst/>
                          <a:latin typeface="Arial" panose="020B0604020202020204" pitchFamily="34" charset="0"/>
                        </a:rPr>
                        <a:t>Argentina</a:t>
                      </a:r>
                    </a:p>
                    <a:p>
                      <a:pPr marL="0" indent="0" algn="l" rtl="0" fontAlgn="t">
                        <a:buNone/>
                      </a:pPr>
                      <a:r>
                        <a:rPr lang="en-US" sz="1200" b="0" i="0" u="none" strike="noStrike">
                          <a:solidFill>
                            <a:srgbClr val="000000"/>
                          </a:solidFill>
                          <a:effectLst/>
                          <a:latin typeface="Arial" panose="020B0604020202020204" pitchFamily="34" charset="0"/>
                        </a:rPr>
                        <a:t>Boiling water reactor</a:t>
                      </a:r>
                    </a:p>
                    <a:p>
                      <a:pPr marL="0" indent="0" algn="l" rtl="0" fontAlgn="t">
                        <a:buNone/>
                      </a:pPr>
                      <a:r>
                        <a:rPr lang="en-US" sz="1200" b="0" i="0" u="none" strike="noStrike">
                          <a:solidFill>
                            <a:srgbClr val="000000"/>
                          </a:solidFill>
                          <a:effectLst/>
                          <a:latin typeface="Arial" panose="020B0604020202020204" pitchFamily="34" charset="0"/>
                        </a:rPr>
                        <a:t>Canada</a:t>
                      </a:r>
                    </a:p>
                    <a:p>
                      <a:pPr marL="0" indent="0" algn="l" rtl="0" fontAlgn="t">
                        <a:buNone/>
                      </a:pPr>
                      <a:r>
                        <a:rPr lang="en-US" sz="1200" b="0" i="0" u="none" strike="noStrike">
                          <a:solidFill>
                            <a:srgbClr val="000000"/>
                          </a:solidFill>
                          <a:effectLst/>
                          <a:latin typeface="Arial" panose="020B0604020202020204" pitchFamily="34" charset="0"/>
                        </a:rPr>
                        <a:t>Capital expenditures</a:t>
                      </a:r>
                    </a:p>
                    <a:p>
                      <a:pPr marL="0" indent="0" algn="l" rtl="0" fontAlgn="t">
                        <a:buNone/>
                      </a:pPr>
                      <a:r>
                        <a:rPr lang="en-US" sz="1200" b="0" i="0" u="none" strike="noStrike">
                          <a:solidFill>
                            <a:srgbClr val="000000"/>
                          </a:solidFill>
                          <a:effectLst/>
                          <a:latin typeface="Arial" panose="020B0604020202020204" pitchFamily="34" charset="0"/>
                        </a:rPr>
                        <a:t>Carbon capture, utilization, and storage</a:t>
                      </a:r>
                    </a:p>
                    <a:p>
                      <a:pPr marL="0" indent="0" algn="l" rtl="0" fontAlgn="t">
                        <a:buNone/>
                      </a:pPr>
                      <a:r>
                        <a:rPr lang="en-US" sz="1200" b="0" i="0" u="none" strike="noStrike">
                          <a:solidFill>
                            <a:srgbClr val="000000"/>
                          </a:solidFill>
                          <a:effectLst/>
                          <a:latin typeface="Arial" panose="020B0604020202020204" pitchFamily="34" charset="0"/>
                        </a:rPr>
                        <a:t>Commonwealth Fusion Systems</a:t>
                      </a:r>
                    </a:p>
                    <a:p>
                      <a:pPr marL="0" indent="0" algn="l" rtl="0" fontAlgn="t">
                        <a:buNone/>
                      </a:pPr>
                      <a:r>
                        <a:rPr lang="en-US" sz="1200" b="0" i="0" u="none" strike="noStrike">
                          <a:solidFill>
                            <a:srgbClr val="000000"/>
                          </a:solidFill>
                          <a:effectLst/>
                          <a:latin typeface="Arial" panose="020B0604020202020204" pitchFamily="34" charset="0"/>
                        </a:rPr>
                        <a:t>Conference of the Parties</a:t>
                      </a:r>
                    </a:p>
                    <a:p>
                      <a:pPr marL="0" indent="0" algn="l" rtl="0" fontAlgn="t">
                        <a:buNone/>
                      </a:pPr>
                      <a:r>
                        <a:rPr lang="en-US" sz="1200" b="0" i="0" u="none" strike="noStrike">
                          <a:solidFill>
                            <a:srgbClr val="000000"/>
                          </a:solidFill>
                          <a:effectLst/>
                          <a:latin typeface="Arial" panose="020B0604020202020204" pitchFamily="34" charset="0"/>
                        </a:rPr>
                        <a:t>Carbon dioxide</a:t>
                      </a:r>
                    </a:p>
                    <a:p>
                      <a:pPr marL="0" indent="0" algn="l" rtl="0" fontAlgn="t">
                        <a:buNone/>
                      </a:pPr>
                      <a:r>
                        <a:rPr lang="en-US" sz="1200" b="0" i="0" u="none" strike="noStrike">
                          <a:solidFill>
                            <a:srgbClr val="000000"/>
                          </a:solidFill>
                          <a:effectLst/>
                          <a:latin typeface="Arial" panose="020B0604020202020204" pitchFamily="34" charset="0"/>
                        </a:rPr>
                        <a:t>Deuterium-tritium fusion fuel</a:t>
                      </a:r>
                    </a:p>
                    <a:p>
                      <a:pPr marL="0" indent="0" algn="l" rtl="0" fontAlgn="t">
                        <a:buNone/>
                      </a:pPr>
                      <a:r>
                        <a:rPr lang="en-US" sz="1200" b="0" i="0" u="none" strike="noStrike">
                          <a:solidFill>
                            <a:srgbClr val="000000"/>
                          </a:solidFill>
                          <a:effectLst/>
                          <a:latin typeface="Arial" panose="020B0604020202020204" pitchFamily="34" charset="0"/>
                        </a:rPr>
                        <a:t>Deep geological disposal</a:t>
                      </a:r>
                    </a:p>
                    <a:p>
                      <a:pPr marL="0" indent="0" algn="l" rtl="0" fontAlgn="t">
                        <a:buNone/>
                      </a:pPr>
                      <a:r>
                        <a:rPr lang="en-US" sz="1200" b="0" i="0" u="none" strike="noStrike">
                          <a:solidFill>
                            <a:srgbClr val="000000"/>
                          </a:solidFill>
                          <a:effectLst/>
                          <a:latin typeface="Arial" panose="020B0604020202020204" pitchFamily="34" charset="0"/>
                        </a:rPr>
                        <a:t>Department of Energy</a:t>
                      </a:r>
                    </a:p>
                    <a:p>
                      <a:pPr marL="0" indent="0" algn="l" rtl="0" fontAlgn="t">
                        <a:buNone/>
                      </a:pPr>
                      <a:r>
                        <a:rPr lang="en-US" sz="1200" b="0" i="0" u="none" strike="noStrike">
                          <a:solidFill>
                            <a:srgbClr val="000000"/>
                          </a:solidFill>
                          <a:effectLst/>
                          <a:latin typeface="Arial" panose="020B0604020202020204" pitchFamily="34" charset="0"/>
                        </a:rPr>
                        <a:t>Electromagnetic</a:t>
                      </a:r>
                    </a:p>
                  </a:txBody>
                  <a:tcPr marL="5173" marR="5173" marT="5173" marB="0">
                    <a:lnL>
                      <a:noFill/>
                    </a:lnL>
                    <a:lnR>
                      <a:noFill/>
                    </a:lnR>
                    <a:lnT>
                      <a:noFill/>
                    </a:lnT>
                    <a:lnB>
                      <a:noFill/>
                    </a:lnB>
                  </a:tcPr>
                </a:tc>
                <a:extLst>
                  <a:ext uri="{0D108BD9-81ED-4DB2-BD59-A6C34878D82A}">
                    <a16:rowId xmlns:a16="http://schemas.microsoft.com/office/drawing/2014/main" val="10000"/>
                  </a:ext>
                </a:extLst>
              </a:tr>
            </a:tbl>
          </a:graphicData>
        </a:graphic>
      </p:graphicFrame>
      <p:graphicFrame>
        <p:nvGraphicFramePr>
          <p:cNvPr id="5" name="Table 4">
            <a:extLst>
              <a:ext uri="{FF2B5EF4-FFF2-40B4-BE49-F238E27FC236}">
                <a16:creationId xmlns:a16="http://schemas.microsoft.com/office/drawing/2014/main" id="{E72851B7-9F51-6D80-C2CA-56B48B931B26}"/>
              </a:ext>
            </a:extLst>
          </p:cNvPr>
          <p:cNvGraphicFramePr>
            <a:graphicFrameLocks noGrp="1"/>
          </p:cNvGraphicFramePr>
          <p:nvPr>
            <p:extLst>
              <p:ext uri="{D42A27DB-BD31-4B8C-83A1-F6EECF244321}">
                <p14:modId xmlns:p14="http://schemas.microsoft.com/office/powerpoint/2010/main" val="2649521116"/>
              </p:ext>
            </p:extLst>
          </p:nvPr>
        </p:nvGraphicFramePr>
        <p:xfrm>
          <a:off x="4348509" y="1208023"/>
          <a:ext cx="3912358" cy="4881973"/>
        </p:xfrm>
        <a:graphic>
          <a:graphicData uri="http://schemas.openxmlformats.org/drawingml/2006/table">
            <a:tbl>
              <a:tblPr firstRow="1" bandRow="1"/>
              <a:tblGrid>
                <a:gridCol w="733567">
                  <a:extLst>
                    <a:ext uri="{9D8B030D-6E8A-4147-A177-3AD203B41FA5}">
                      <a16:colId xmlns:a16="http://schemas.microsoft.com/office/drawing/2014/main" val="20000"/>
                    </a:ext>
                  </a:extLst>
                </a:gridCol>
                <a:gridCol w="3178791">
                  <a:extLst>
                    <a:ext uri="{9D8B030D-6E8A-4147-A177-3AD203B41FA5}">
                      <a16:colId xmlns:a16="http://schemas.microsoft.com/office/drawing/2014/main" val="20001"/>
                    </a:ext>
                  </a:extLst>
                </a:gridCol>
              </a:tblGrid>
              <a:tr h="326652">
                <a:tc>
                  <a:txBody>
                    <a:bodyPr/>
                    <a:lstStyle/>
                    <a:p>
                      <a:pPr marL="0" indent="0" algn="l" rtl="0" fontAlgn="t">
                        <a:buNone/>
                      </a:pPr>
                      <a:r>
                        <a:rPr lang="en-US" sz="1200" b="1" i="0" u="none" strike="noStrike">
                          <a:solidFill>
                            <a:srgbClr val="000000"/>
                          </a:solidFill>
                          <a:effectLst/>
                          <a:latin typeface="Arial" panose="020B0604020202020204" pitchFamily="34" charset="0"/>
                        </a:rPr>
                        <a:t>EPC</a:t>
                      </a:r>
                    </a:p>
                    <a:p>
                      <a:pPr marL="0" indent="0" algn="l" rtl="0" fontAlgn="t">
                        <a:buNone/>
                      </a:pPr>
                      <a:r>
                        <a:rPr lang="en-US" sz="1200" b="1" i="0" u="none" strike="noStrike">
                          <a:solidFill>
                            <a:srgbClr val="000000"/>
                          </a:solidFill>
                          <a:effectLst/>
                          <a:latin typeface="Arial" panose="020B0604020202020204" pitchFamily="34" charset="0"/>
                        </a:rPr>
                        <a:t>EPR</a:t>
                      </a:r>
                    </a:p>
                    <a:p>
                      <a:pPr marL="0" indent="0" algn="l" rtl="0" fontAlgn="t">
                        <a:buNone/>
                      </a:pPr>
                      <a:r>
                        <a:rPr lang="en-US" sz="1200" b="1" i="0" u="none" strike="noStrike">
                          <a:solidFill>
                            <a:srgbClr val="000000"/>
                          </a:solidFill>
                          <a:effectLst/>
                          <a:latin typeface="Arial" panose="020B0604020202020204" pitchFamily="34" charset="0"/>
                        </a:rPr>
                        <a:t>EU</a:t>
                      </a:r>
                    </a:p>
                    <a:p>
                      <a:pPr marL="0" indent="0" algn="l" rtl="0" fontAlgn="t">
                        <a:buNone/>
                      </a:pPr>
                      <a:r>
                        <a:rPr lang="en-US" sz="1200" b="1" i="0" u="none" strike="noStrike">
                          <a:solidFill>
                            <a:srgbClr val="000000"/>
                          </a:solidFill>
                          <a:effectLst/>
                          <a:latin typeface="Arial" panose="020B0604020202020204" pitchFamily="34" charset="0"/>
                        </a:rPr>
                        <a:t>ETS</a:t>
                      </a:r>
                    </a:p>
                    <a:p>
                      <a:pPr marL="0" indent="0" algn="l" rtl="0" fontAlgn="t">
                        <a:buNone/>
                      </a:pPr>
                      <a:r>
                        <a:rPr lang="en-US" sz="1200" b="1" i="0" u="none" strike="noStrike">
                          <a:solidFill>
                            <a:srgbClr val="000000"/>
                          </a:solidFill>
                          <a:effectLst/>
                          <a:latin typeface="Arial" panose="020B0604020202020204" pitchFamily="34" charset="0"/>
                        </a:rPr>
                        <a:t>FOAK</a:t>
                      </a:r>
                    </a:p>
                    <a:p>
                      <a:pPr marL="0" indent="0" algn="l" rtl="0" fontAlgn="t">
                        <a:buNone/>
                      </a:pPr>
                      <a:r>
                        <a:rPr lang="en-US" sz="1200" b="1" i="0" u="none" strike="noStrike">
                          <a:solidFill>
                            <a:srgbClr val="000000"/>
                          </a:solidFill>
                          <a:effectLst/>
                          <a:latin typeface="Arial" panose="020B0604020202020204" pitchFamily="34" charset="0"/>
                        </a:rPr>
                        <a:t>GHG</a:t>
                      </a:r>
                    </a:p>
                    <a:p>
                      <a:pPr marL="0" marR="0" lvl="0" indent="0" algn="l" defTabSz="711200" rtl="0" eaLnBrk="1" fontAlgn="t" latinLnBrk="0" hangingPunct="1">
                        <a:lnSpc>
                          <a:spcPct val="100000"/>
                        </a:lnSpc>
                        <a:spcBef>
                          <a:spcPts val="1200"/>
                        </a:spcBef>
                        <a:spcAft>
                          <a:spcPts val="0"/>
                        </a:spcAft>
                        <a:buClrTx/>
                        <a:buSzTx/>
                        <a:buFontTx/>
                        <a:buNone/>
                        <a:tabLst/>
                        <a:defRPr/>
                      </a:pPr>
                      <a:r>
                        <a:rPr lang="en-US" sz="1200" b="1" i="0" u="none" strike="noStrike">
                          <a:solidFill>
                            <a:srgbClr val="000000"/>
                          </a:solidFill>
                          <a:effectLst/>
                          <a:latin typeface="Arial" panose="020B0604020202020204" pitchFamily="34" charset="0"/>
                        </a:rPr>
                        <a:t>GT</a:t>
                      </a:r>
                    </a:p>
                    <a:p>
                      <a:pPr marL="0" marR="0" lvl="0" indent="0" algn="l" defTabSz="711200" rtl="0" eaLnBrk="1" fontAlgn="t" latinLnBrk="0" hangingPunct="1">
                        <a:lnSpc>
                          <a:spcPct val="100000"/>
                        </a:lnSpc>
                        <a:spcBef>
                          <a:spcPts val="1200"/>
                        </a:spcBef>
                        <a:spcAft>
                          <a:spcPts val="0"/>
                        </a:spcAft>
                        <a:buClrTx/>
                        <a:buSzTx/>
                        <a:buFontTx/>
                        <a:buNone/>
                        <a:tabLst/>
                        <a:defRPr/>
                      </a:pPr>
                      <a:r>
                        <a:rPr lang="en-US" sz="1200" b="1" i="0" u="none" strike="noStrike">
                          <a:solidFill>
                            <a:srgbClr val="000000"/>
                          </a:solidFill>
                          <a:effectLst/>
                          <a:latin typeface="Arial" panose="020B0604020202020204" pitchFamily="34" charset="0"/>
                        </a:rPr>
                        <a:t>HALEU</a:t>
                      </a:r>
                    </a:p>
                    <a:p>
                      <a:pPr marL="0" indent="0" algn="l" rtl="0" fontAlgn="t">
                        <a:buNone/>
                      </a:pPr>
                      <a:r>
                        <a:rPr lang="en-US" sz="1200" b="1" i="0" u="none" strike="noStrike">
                          <a:solidFill>
                            <a:srgbClr val="000000"/>
                          </a:solidFill>
                          <a:effectLst/>
                          <a:latin typeface="Arial" panose="020B0604020202020204" pitchFamily="34" charset="0"/>
                        </a:rPr>
                        <a:t>HTGR</a:t>
                      </a:r>
                    </a:p>
                    <a:p>
                      <a:pPr marL="0" indent="0" algn="l" rtl="0" fontAlgn="t">
                        <a:buNone/>
                      </a:pPr>
                      <a:r>
                        <a:rPr lang="en-US" sz="1200" b="1" i="0" u="none" strike="noStrike">
                          <a:solidFill>
                            <a:srgbClr val="000000"/>
                          </a:solidFill>
                          <a:effectLst/>
                          <a:latin typeface="Arial" panose="020B0604020202020204" pitchFamily="34" charset="0"/>
                        </a:rPr>
                        <a:t>HLW</a:t>
                      </a:r>
                    </a:p>
                    <a:p>
                      <a:pPr marL="0" indent="0" algn="l" rtl="0" fontAlgn="t">
                        <a:buNone/>
                      </a:pPr>
                      <a:r>
                        <a:rPr lang="en-US" sz="1200" b="1" i="0" u="none" strike="noStrike">
                          <a:solidFill>
                            <a:srgbClr val="000000"/>
                          </a:solidFill>
                          <a:effectLst/>
                          <a:latin typeface="Arial" panose="020B0604020202020204" pitchFamily="34" charset="0"/>
                        </a:rPr>
                        <a:t>IAEA</a:t>
                      </a:r>
                    </a:p>
                    <a:p>
                      <a:pPr marL="0" indent="0" algn="l" rtl="0" fontAlgn="t">
                        <a:buNone/>
                      </a:pPr>
                      <a:r>
                        <a:rPr lang="en-US" sz="1200" b="1" i="0" u="none" strike="noStrike">
                          <a:solidFill>
                            <a:srgbClr val="000000"/>
                          </a:solidFill>
                          <a:effectLst/>
                          <a:latin typeface="Arial" panose="020B0604020202020204" pitchFamily="34" charset="0"/>
                        </a:rPr>
                        <a:t>ICF</a:t>
                      </a:r>
                    </a:p>
                    <a:p>
                      <a:pPr marL="0" indent="0" algn="l" rtl="0" fontAlgn="t">
                        <a:buNone/>
                      </a:pPr>
                      <a:r>
                        <a:rPr lang="en-US" sz="1200" b="1" i="0" u="none" strike="noStrike">
                          <a:solidFill>
                            <a:srgbClr val="000000"/>
                          </a:solidFill>
                          <a:effectLst/>
                          <a:latin typeface="Arial" panose="020B0604020202020204" pitchFamily="34" charset="0"/>
                        </a:rPr>
                        <a:t>IDC</a:t>
                      </a:r>
                    </a:p>
                    <a:p>
                      <a:pPr marL="0" indent="0" algn="l" rtl="0" fontAlgn="t">
                        <a:buNone/>
                      </a:pPr>
                      <a:r>
                        <a:rPr lang="en-US" sz="1200" b="1" i="0" u="none" strike="noStrike">
                          <a:solidFill>
                            <a:srgbClr val="000000"/>
                          </a:solidFill>
                          <a:effectLst/>
                          <a:latin typeface="Arial" panose="020B0604020202020204" pitchFamily="34" charset="0"/>
                        </a:rPr>
                        <a:t>IEA</a:t>
                      </a:r>
                    </a:p>
                    <a:p>
                      <a:pPr marL="0" indent="0" algn="l" rtl="0" fontAlgn="t">
                        <a:buNone/>
                      </a:pPr>
                      <a:r>
                        <a:rPr lang="en-US" sz="1200" b="1" i="0" u="none" strike="noStrike">
                          <a:solidFill>
                            <a:srgbClr val="000000"/>
                          </a:solidFill>
                          <a:effectLst/>
                          <a:latin typeface="Arial" panose="020B0604020202020204" pitchFamily="34" charset="0"/>
                        </a:rPr>
                        <a:t>ILW</a:t>
                      </a:r>
                    </a:p>
                  </a:txBody>
                  <a:tcPr marL="5173" marR="5173" marT="5173" marB="0">
                    <a:lnL>
                      <a:noFill/>
                    </a:lnL>
                    <a:lnR>
                      <a:noFill/>
                    </a:lnR>
                    <a:lnT>
                      <a:noFill/>
                    </a:lnT>
                    <a:lnB>
                      <a:noFill/>
                    </a:lnB>
                  </a:tcPr>
                </a:tc>
                <a:tc>
                  <a:txBody>
                    <a:bodyPr/>
                    <a:lstStyle/>
                    <a:p>
                      <a:pPr marL="0" indent="0" algn="l" rtl="0" fontAlgn="t">
                        <a:buNone/>
                      </a:pPr>
                      <a:r>
                        <a:rPr lang="en-US" sz="1200" b="0" i="0" u="none" strike="noStrike">
                          <a:solidFill>
                            <a:srgbClr val="000000"/>
                          </a:solidFill>
                          <a:effectLst/>
                          <a:latin typeface="Arial" panose="020B0604020202020204" pitchFamily="34" charset="0"/>
                        </a:rPr>
                        <a:t>Engineering, procurement, and construction</a:t>
                      </a:r>
                    </a:p>
                    <a:p>
                      <a:pPr marL="0" indent="0" algn="l" rtl="0" fontAlgn="t">
                        <a:buNone/>
                      </a:pPr>
                      <a:r>
                        <a:rPr lang="en-US" sz="1200" b="0" i="0" u="none" strike="noStrike">
                          <a:solidFill>
                            <a:srgbClr val="000000"/>
                          </a:solidFill>
                          <a:effectLst/>
                          <a:latin typeface="Arial" panose="020B0604020202020204" pitchFamily="34" charset="0"/>
                        </a:rPr>
                        <a:t>European pressurized reactor</a:t>
                      </a:r>
                    </a:p>
                    <a:p>
                      <a:pPr marL="0" indent="0" algn="l" rtl="0" fontAlgn="t">
                        <a:buNone/>
                      </a:pPr>
                      <a:r>
                        <a:rPr lang="en-US" sz="1200" b="0" i="0" u="none" strike="noStrike">
                          <a:solidFill>
                            <a:srgbClr val="000000"/>
                          </a:solidFill>
                          <a:effectLst/>
                          <a:latin typeface="Arial" panose="020B0604020202020204" pitchFamily="34" charset="0"/>
                        </a:rPr>
                        <a:t>European Union</a:t>
                      </a:r>
                    </a:p>
                    <a:p>
                      <a:pPr marL="0" indent="0" algn="l" rtl="0" fontAlgn="t">
                        <a:buNone/>
                      </a:pPr>
                      <a:r>
                        <a:rPr lang="en-US" sz="1200" b="0" i="0" u="none" strike="noStrike">
                          <a:solidFill>
                            <a:srgbClr val="000000"/>
                          </a:solidFill>
                          <a:effectLst/>
                          <a:latin typeface="Arial" panose="020B0604020202020204" pitchFamily="34" charset="0"/>
                        </a:rPr>
                        <a:t>Emissions Trading System</a:t>
                      </a:r>
                    </a:p>
                    <a:p>
                      <a:pPr marL="0" indent="0" algn="l" rtl="0" fontAlgn="t">
                        <a:buNone/>
                      </a:pPr>
                      <a:r>
                        <a:rPr lang="en-US" sz="1200" b="0" i="0" u="none" strike="noStrike">
                          <a:solidFill>
                            <a:srgbClr val="000000"/>
                          </a:solidFill>
                          <a:effectLst/>
                          <a:latin typeface="Arial" panose="020B0604020202020204" pitchFamily="34" charset="0"/>
                        </a:rPr>
                        <a:t>First of a kind</a:t>
                      </a:r>
                    </a:p>
                    <a:p>
                      <a:pPr marL="0" indent="0" algn="l" rtl="0" fontAlgn="t">
                        <a:buNone/>
                      </a:pPr>
                      <a:r>
                        <a:rPr lang="en-US" sz="1200" b="0" i="0" u="none" strike="noStrike">
                          <a:solidFill>
                            <a:srgbClr val="000000"/>
                          </a:solidFill>
                          <a:effectLst/>
                          <a:latin typeface="Arial" panose="020B0604020202020204" pitchFamily="34" charset="0"/>
                        </a:rPr>
                        <a:t>Greenhouse gas</a:t>
                      </a:r>
                    </a:p>
                    <a:p>
                      <a:pPr marL="0" indent="0" algn="l" rtl="0" fontAlgn="t">
                        <a:buNone/>
                      </a:pPr>
                      <a:r>
                        <a:rPr lang="en-US" sz="1200" b="0" i="0" u="none" strike="noStrike" err="1">
                          <a:solidFill>
                            <a:srgbClr val="000000"/>
                          </a:solidFill>
                          <a:effectLst/>
                          <a:latin typeface="Arial" panose="020B0604020202020204" pitchFamily="34" charset="0"/>
                        </a:rPr>
                        <a:t>Gigatonnes</a:t>
                      </a:r>
                      <a:endParaRPr lang="en-US" sz="1200" b="0" i="0" u="none" strike="noStrike">
                        <a:solidFill>
                          <a:srgbClr val="000000"/>
                        </a:solidFill>
                        <a:effectLst/>
                        <a:latin typeface="Arial" panose="020B0604020202020204" pitchFamily="34" charset="0"/>
                      </a:endParaRPr>
                    </a:p>
                    <a:p>
                      <a:pPr marL="0" indent="0" algn="l" rtl="0" fontAlgn="t">
                        <a:buNone/>
                      </a:pPr>
                      <a:r>
                        <a:rPr lang="en-US" sz="1200" b="0" i="0" u="none" strike="noStrike">
                          <a:solidFill>
                            <a:srgbClr val="000000"/>
                          </a:solidFill>
                          <a:effectLst/>
                          <a:latin typeface="Arial" panose="020B0604020202020204" pitchFamily="34" charset="0"/>
                        </a:rPr>
                        <a:t>High-assay low-enriched uranium</a:t>
                      </a:r>
                    </a:p>
                    <a:p>
                      <a:pPr marL="0" indent="0" algn="l" rtl="0" fontAlgn="t">
                        <a:buNone/>
                      </a:pPr>
                      <a:r>
                        <a:rPr lang="en-US" sz="1200" b="0" i="0" u="none" strike="noStrike">
                          <a:solidFill>
                            <a:srgbClr val="000000"/>
                          </a:solidFill>
                          <a:effectLst/>
                          <a:latin typeface="Arial" panose="020B0604020202020204" pitchFamily="34" charset="0"/>
                        </a:rPr>
                        <a:t>High-temperature gas-cooled reactor</a:t>
                      </a:r>
                    </a:p>
                    <a:p>
                      <a:pPr marL="0" indent="0" algn="l" rtl="0" fontAlgn="t">
                        <a:buNone/>
                      </a:pPr>
                      <a:r>
                        <a:rPr lang="en-US" sz="1200" b="0" i="0" u="none" strike="noStrike">
                          <a:solidFill>
                            <a:srgbClr val="000000"/>
                          </a:solidFill>
                          <a:effectLst/>
                          <a:latin typeface="Arial" panose="020B0604020202020204" pitchFamily="34" charset="0"/>
                        </a:rPr>
                        <a:t>High-level waste</a:t>
                      </a:r>
                    </a:p>
                    <a:p>
                      <a:pPr marL="0" indent="0" algn="l" rtl="0" fontAlgn="t">
                        <a:buNone/>
                      </a:pPr>
                      <a:r>
                        <a:rPr lang="en-US" sz="1200" b="0" i="0" u="none" strike="noStrike">
                          <a:solidFill>
                            <a:srgbClr val="000000"/>
                          </a:solidFill>
                          <a:effectLst/>
                          <a:latin typeface="Arial" panose="020B0604020202020204" pitchFamily="34" charset="0"/>
                        </a:rPr>
                        <a:t>International Atomic Energy Agency</a:t>
                      </a:r>
                    </a:p>
                    <a:p>
                      <a:pPr marL="0" indent="0" algn="l" rtl="0" fontAlgn="t">
                        <a:buNone/>
                      </a:pPr>
                      <a:r>
                        <a:rPr lang="en-US" sz="1200" b="0" i="0" u="none" strike="noStrike">
                          <a:solidFill>
                            <a:srgbClr val="000000"/>
                          </a:solidFill>
                          <a:effectLst/>
                          <a:latin typeface="Arial" panose="020B0604020202020204" pitchFamily="34" charset="0"/>
                        </a:rPr>
                        <a:t>Inertial confinement fusions</a:t>
                      </a:r>
                    </a:p>
                    <a:p>
                      <a:pPr marL="0" indent="0" algn="l" rtl="0" fontAlgn="t">
                        <a:buNone/>
                      </a:pPr>
                      <a:r>
                        <a:rPr lang="en-US" sz="1200" b="0" i="0" u="none" strike="noStrike">
                          <a:solidFill>
                            <a:srgbClr val="000000"/>
                          </a:solidFill>
                          <a:effectLst/>
                          <a:latin typeface="Arial" panose="020B0604020202020204" pitchFamily="34" charset="0"/>
                        </a:rPr>
                        <a:t>Interest during construction</a:t>
                      </a:r>
                    </a:p>
                    <a:p>
                      <a:pPr marL="0" indent="0" algn="l" rtl="0" fontAlgn="t">
                        <a:buNone/>
                      </a:pPr>
                      <a:r>
                        <a:rPr lang="en-US" sz="1200" b="0" i="0" u="none" strike="noStrike">
                          <a:solidFill>
                            <a:srgbClr val="000000"/>
                          </a:solidFill>
                          <a:effectLst/>
                          <a:latin typeface="Arial" panose="020B0604020202020204" pitchFamily="34" charset="0"/>
                        </a:rPr>
                        <a:t>International Energy Agency</a:t>
                      </a:r>
                    </a:p>
                    <a:p>
                      <a:pPr marL="0" indent="0" algn="l" rtl="0" fontAlgn="t">
                        <a:buNone/>
                      </a:pPr>
                      <a:r>
                        <a:rPr lang="en-US" sz="1200" b="0" i="0" u="none" strike="noStrike">
                          <a:solidFill>
                            <a:srgbClr val="000000"/>
                          </a:solidFill>
                          <a:effectLst/>
                          <a:latin typeface="Arial" panose="020B0604020202020204" pitchFamily="34" charset="0"/>
                        </a:rPr>
                        <a:t>Intermediate-level waste</a:t>
                      </a:r>
                    </a:p>
                  </a:txBody>
                  <a:tcPr marL="5173" marR="5173" marT="5173" marB="0">
                    <a:lnL>
                      <a:noFill/>
                    </a:lnL>
                    <a:lnR>
                      <a:noFill/>
                    </a:lnR>
                    <a:lnT>
                      <a:noFill/>
                    </a:lnT>
                    <a:lnB>
                      <a:noFill/>
                    </a:lnB>
                  </a:tcPr>
                </a:tc>
                <a:extLst>
                  <a:ext uri="{0D108BD9-81ED-4DB2-BD59-A6C34878D82A}">
                    <a16:rowId xmlns:a16="http://schemas.microsoft.com/office/drawing/2014/main" val="10000"/>
                  </a:ext>
                </a:extLst>
              </a:tr>
            </a:tbl>
          </a:graphicData>
        </a:graphic>
      </p:graphicFrame>
      <p:graphicFrame>
        <p:nvGraphicFramePr>
          <p:cNvPr id="9" name="Table 8">
            <a:extLst>
              <a:ext uri="{FF2B5EF4-FFF2-40B4-BE49-F238E27FC236}">
                <a16:creationId xmlns:a16="http://schemas.microsoft.com/office/drawing/2014/main" id="{F119C1ED-8CAD-5A59-6DE2-AD19E21495AE}"/>
              </a:ext>
            </a:extLst>
          </p:cNvPr>
          <p:cNvGraphicFramePr>
            <a:graphicFrameLocks noGrp="1"/>
          </p:cNvGraphicFramePr>
          <p:nvPr>
            <p:extLst>
              <p:ext uri="{D42A27DB-BD31-4B8C-83A1-F6EECF244321}">
                <p14:modId xmlns:p14="http://schemas.microsoft.com/office/powerpoint/2010/main" val="204328281"/>
              </p:ext>
            </p:extLst>
          </p:nvPr>
        </p:nvGraphicFramePr>
        <p:xfrm>
          <a:off x="8260867" y="1231853"/>
          <a:ext cx="3783496" cy="4211413"/>
        </p:xfrm>
        <a:graphic>
          <a:graphicData uri="http://schemas.openxmlformats.org/drawingml/2006/table">
            <a:tbl>
              <a:tblPr firstRow="1" bandRow="1"/>
              <a:tblGrid>
                <a:gridCol w="709406">
                  <a:extLst>
                    <a:ext uri="{9D8B030D-6E8A-4147-A177-3AD203B41FA5}">
                      <a16:colId xmlns:a16="http://schemas.microsoft.com/office/drawing/2014/main" val="20000"/>
                    </a:ext>
                  </a:extLst>
                </a:gridCol>
                <a:gridCol w="3074090">
                  <a:extLst>
                    <a:ext uri="{9D8B030D-6E8A-4147-A177-3AD203B41FA5}">
                      <a16:colId xmlns:a16="http://schemas.microsoft.com/office/drawing/2014/main" val="20001"/>
                    </a:ext>
                  </a:extLst>
                </a:gridCol>
              </a:tblGrid>
              <a:tr h="326652">
                <a:tc>
                  <a:txBody>
                    <a:bodyPr/>
                    <a:lstStyle/>
                    <a:p>
                      <a:pPr marL="0" indent="0" algn="l" rtl="0" fontAlgn="t">
                        <a:buNone/>
                      </a:pPr>
                      <a:r>
                        <a:rPr lang="en-US" sz="1200" b="1" i="0" u="none" strike="noStrike" dirty="0">
                          <a:solidFill>
                            <a:srgbClr val="000000"/>
                          </a:solidFill>
                          <a:effectLst/>
                          <a:latin typeface="Arial" panose="020B0604020202020204" pitchFamily="34" charset="0"/>
                        </a:rPr>
                        <a:t>IRA</a:t>
                      </a:r>
                    </a:p>
                    <a:p>
                      <a:pPr marL="0" indent="0" algn="l" rtl="0" fontAlgn="t">
                        <a:buNone/>
                      </a:pPr>
                      <a:r>
                        <a:rPr lang="en-US" sz="1200" b="1" i="0" u="none" strike="noStrike" dirty="0">
                          <a:solidFill>
                            <a:srgbClr val="000000"/>
                          </a:solidFill>
                          <a:effectLst/>
                          <a:latin typeface="Arial" panose="020B0604020202020204" pitchFamily="34" charset="0"/>
                        </a:rPr>
                        <a:t>ITC</a:t>
                      </a:r>
                    </a:p>
                    <a:p>
                      <a:pPr marL="0" indent="0" algn="l" rtl="0" fontAlgn="t">
                        <a:buNone/>
                      </a:pPr>
                      <a:r>
                        <a:rPr lang="en-US" sz="1200" b="1" i="0" u="none" strike="noStrike" dirty="0">
                          <a:solidFill>
                            <a:srgbClr val="000000"/>
                          </a:solidFill>
                          <a:effectLst/>
                          <a:latin typeface="Arial" panose="020B0604020202020204" pitchFamily="34" charset="0"/>
                        </a:rPr>
                        <a:t>JAP</a:t>
                      </a:r>
                    </a:p>
                    <a:p>
                      <a:pPr marL="0" indent="0" algn="l" rtl="0" fontAlgn="t">
                        <a:buNone/>
                      </a:pPr>
                      <a:r>
                        <a:rPr lang="en-US" sz="1200" b="1" i="0" u="none" strike="noStrike" dirty="0">
                          <a:solidFill>
                            <a:srgbClr val="000000"/>
                          </a:solidFill>
                          <a:effectLst/>
                          <a:latin typeface="Arial" panose="020B0604020202020204" pitchFamily="34" charset="0"/>
                        </a:rPr>
                        <a:t>JET</a:t>
                      </a:r>
                    </a:p>
                    <a:p>
                      <a:pPr marL="0" indent="0" algn="l" rtl="0" fontAlgn="t">
                        <a:buNone/>
                      </a:pPr>
                      <a:r>
                        <a:rPr lang="en-US" sz="1200" b="1" i="0" u="none" strike="noStrike" dirty="0">
                          <a:solidFill>
                            <a:srgbClr val="000000"/>
                          </a:solidFill>
                          <a:effectLst/>
                          <a:latin typeface="Arial" panose="020B0604020202020204" pitchFamily="34" charset="0"/>
                        </a:rPr>
                        <a:t>kWh</a:t>
                      </a:r>
                    </a:p>
                    <a:p>
                      <a:pPr marL="0" indent="0" algn="l" rtl="0" fontAlgn="t">
                        <a:buNone/>
                      </a:pPr>
                      <a:r>
                        <a:rPr lang="en-US" sz="1200" b="1" i="0" u="none" strike="noStrike" dirty="0">
                          <a:solidFill>
                            <a:srgbClr val="000000"/>
                          </a:solidFill>
                          <a:effectLst/>
                          <a:latin typeface="Arial" panose="020B0604020202020204" pitchFamily="34" charset="0"/>
                        </a:rPr>
                        <a:t>LCOE</a:t>
                      </a:r>
                    </a:p>
                    <a:p>
                      <a:pPr marL="0" indent="0" algn="l" rtl="0" fontAlgn="t">
                        <a:buNone/>
                      </a:pPr>
                      <a:r>
                        <a:rPr lang="en-US" sz="1200" b="1" i="0" u="none" strike="noStrike" dirty="0">
                          <a:solidFill>
                            <a:srgbClr val="000000"/>
                          </a:solidFill>
                          <a:effectLst/>
                          <a:latin typeface="Arial" panose="020B0604020202020204" pitchFamily="34" charset="0"/>
                        </a:rPr>
                        <a:t>LCOH</a:t>
                      </a:r>
                    </a:p>
                    <a:p>
                      <a:pPr marL="0" marR="0" lvl="0" indent="0" algn="l" defTabSz="711200" rtl="0" eaLnBrk="1" fontAlgn="t" latinLnBrk="0" hangingPunct="1">
                        <a:lnSpc>
                          <a:spcPct val="100000"/>
                        </a:lnSpc>
                        <a:spcBef>
                          <a:spcPts val="1200"/>
                        </a:spcBef>
                        <a:spcAft>
                          <a:spcPts val="0"/>
                        </a:spcAft>
                        <a:buClrTx/>
                        <a:buSzTx/>
                        <a:buFontTx/>
                        <a:buNone/>
                        <a:tabLst/>
                        <a:defRPr/>
                      </a:pPr>
                      <a:r>
                        <a:rPr lang="en-US" sz="1200" b="1" i="0" u="none" strike="noStrike" dirty="0">
                          <a:solidFill>
                            <a:srgbClr val="000000"/>
                          </a:solidFill>
                          <a:effectLst/>
                          <a:latin typeface="Arial" panose="020B0604020202020204" pitchFamily="34" charset="0"/>
                        </a:rPr>
                        <a:t>LEU</a:t>
                      </a:r>
                    </a:p>
                    <a:p>
                      <a:pPr marL="0" marR="0" lvl="0" indent="0" algn="l" defTabSz="711200" rtl="0" eaLnBrk="1" fontAlgn="t" latinLnBrk="0" hangingPunct="1">
                        <a:lnSpc>
                          <a:spcPct val="100000"/>
                        </a:lnSpc>
                        <a:spcBef>
                          <a:spcPts val="1200"/>
                        </a:spcBef>
                        <a:spcAft>
                          <a:spcPts val="0"/>
                        </a:spcAft>
                        <a:buClrTx/>
                        <a:buSzTx/>
                        <a:buFontTx/>
                        <a:buNone/>
                        <a:tabLst/>
                        <a:defRPr/>
                      </a:pPr>
                      <a:r>
                        <a:rPr lang="en-US" sz="1200" b="1" i="0" u="none" strike="noStrike" dirty="0">
                          <a:solidFill>
                            <a:srgbClr val="000000"/>
                          </a:solidFill>
                          <a:effectLst/>
                          <a:latin typeface="Arial" panose="020B0604020202020204" pitchFamily="34" charset="0"/>
                        </a:rPr>
                        <a:t>LMR</a:t>
                      </a:r>
                    </a:p>
                    <a:p>
                      <a:pPr marL="0" marR="0" lvl="0" indent="0" algn="l" defTabSz="711200" rtl="0" eaLnBrk="1" fontAlgn="t" latinLnBrk="0" hangingPunct="1">
                        <a:lnSpc>
                          <a:spcPct val="100000"/>
                        </a:lnSpc>
                        <a:spcBef>
                          <a:spcPts val="1200"/>
                        </a:spcBef>
                        <a:spcAft>
                          <a:spcPts val="0"/>
                        </a:spcAft>
                        <a:buClrTx/>
                        <a:buSzTx/>
                        <a:buFontTx/>
                        <a:buNone/>
                        <a:tabLst/>
                        <a:defRPr/>
                      </a:pPr>
                      <a:r>
                        <a:rPr lang="en-US" sz="1200" b="1" i="0" u="none" strike="noStrike" dirty="0">
                          <a:solidFill>
                            <a:srgbClr val="000000"/>
                          </a:solidFill>
                          <a:effectLst/>
                          <a:latin typeface="Arial" panose="020B0604020202020204" pitchFamily="34" charset="0"/>
                        </a:rPr>
                        <a:t>LLW</a:t>
                      </a:r>
                    </a:p>
                    <a:p>
                      <a:pPr marL="0" indent="0" algn="l" rtl="0" fontAlgn="t">
                        <a:buNone/>
                      </a:pPr>
                      <a:r>
                        <a:rPr lang="en-US" sz="1200" b="1" i="0" u="none" strike="noStrike" dirty="0">
                          <a:solidFill>
                            <a:srgbClr val="000000"/>
                          </a:solidFill>
                          <a:effectLst/>
                          <a:latin typeface="Arial" panose="020B0604020202020204" pitchFamily="34" charset="0"/>
                        </a:rPr>
                        <a:t>LULCF</a:t>
                      </a:r>
                    </a:p>
                    <a:p>
                      <a:pPr marL="0" indent="0" algn="l" rtl="0" fontAlgn="t">
                        <a:buNone/>
                      </a:pPr>
                      <a:r>
                        <a:rPr lang="en-US" sz="1200" b="1" i="0" u="none" strike="noStrike" dirty="0">
                          <a:solidFill>
                            <a:srgbClr val="000000"/>
                          </a:solidFill>
                          <a:effectLst/>
                          <a:latin typeface="Arial" panose="020B0604020202020204" pitchFamily="34" charset="0"/>
                        </a:rPr>
                        <a:t>LWR</a:t>
                      </a:r>
                    </a:p>
                    <a:p>
                      <a:pPr marL="0" indent="0" algn="l" rtl="0" fontAlgn="t">
                        <a:buNone/>
                      </a:pPr>
                      <a:r>
                        <a:rPr lang="en-US" sz="1200" b="1" i="0" u="none" strike="noStrike" dirty="0">
                          <a:solidFill>
                            <a:srgbClr val="000000"/>
                          </a:solidFill>
                          <a:effectLst/>
                          <a:latin typeface="Arial" panose="020B0604020202020204" pitchFamily="34" charset="0"/>
                        </a:rPr>
                        <a:t>MCF</a:t>
                      </a:r>
                    </a:p>
                  </a:txBody>
                  <a:tcPr marL="5173" marR="5173" marT="5173" marB="0">
                    <a:lnL>
                      <a:noFill/>
                    </a:lnL>
                    <a:lnR>
                      <a:noFill/>
                    </a:lnR>
                    <a:lnT>
                      <a:noFill/>
                    </a:lnT>
                    <a:lnB>
                      <a:noFill/>
                    </a:lnB>
                  </a:tcPr>
                </a:tc>
                <a:tc>
                  <a:txBody>
                    <a:bodyPr/>
                    <a:lstStyle/>
                    <a:p>
                      <a:pPr marL="0" indent="0" algn="l" rtl="0" fontAlgn="t">
                        <a:buNone/>
                      </a:pPr>
                      <a:r>
                        <a:rPr lang="en-US" sz="1200" b="0" i="0" u="none" strike="noStrike" dirty="0">
                          <a:solidFill>
                            <a:srgbClr val="000000"/>
                          </a:solidFill>
                          <a:effectLst/>
                          <a:latin typeface="Arial" panose="020B0604020202020204" pitchFamily="34" charset="0"/>
                        </a:rPr>
                        <a:t>Inflation Reduction Act</a:t>
                      </a:r>
                    </a:p>
                    <a:p>
                      <a:pPr marL="0" indent="0" algn="l" rtl="0" fontAlgn="t">
                        <a:buNone/>
                      </a:pPr>
                      <a:r>
                        <a:rPr lang="en-US" sz="1200" b="0" i="0" u="none" strike="noStrike" dirty="0">
                          <a:solidFill>
                            <a:srgbClr val="000000"/>
                          </a:solidFill>
                          <a:effectLst/>
                          <a:latin typeface="Arial" panose="020B0604020202020204" pitchFamily="34" charset="0"/>
                        </a:rPr>
                        <a:t>Investment Tax Credit</a:t>
                      </a:r>
                    </a:p>
                    <a:p>
                      <a:pPr marL="0" indent="0" algn="l" rtl="0" fontAlgn="t">
                        <a:buNone/>
                      </a:pPr>
                      <a:r>
                        <a:rPr lang="en-US" sz="1200" b="0" i="0" u="none" strike="noStrike" dirty="0">
                          <a:solidFill>
                            <a:srgbClr val="000000"/>
                          </a:solidFill>
                          <a:effectLst/>
                          <a:latin typeface="Arial" panose="020B0604020202020204" pitchFamily="34" charset="0"/>
                        </a:rPr>
                        <a:t>Japan</a:t>
                      </a:r>
                    </a:p>
                    <a:p>
                      <a:pPr marL="0" indent="0" algn="l" rtl="0" fontAlgn="t">
                        <a:buNone/>
                      </a:pPr>
                      <a:r>
                        <a:rPr lang="en-US" sz="1200" b="0" i="0" u="none" strike="noStrike" dirty="0">
                          <a:solidFill>
                            <a:srgbClr val="000000"/>
                          </a:solidFill>
                          <a:effectLst/>
                          <a:latin typeface="Arial" panose="020B0604020202020204" pitchFamily="34" charset="0"/>
                        </a:rPr>
                        <a:t>Joint European Torus</a:t>
                      </a:r>
                    </a:p>
                    <a:p>
                      <a:pPr marL="0" indent="0" algn="l" rtl="0" fontAlgn="t">
                        <a:buNone/>
                      </a:pPr>
                      <a:r>
                        <a:rPr lang="en-US" sz="1200" b="0" i="0" u="none" strike="noStrike" dirty="0">
                          <a:solidFill>
                            <a:srgbClr val="000000"/>
                          </a:solidFill>
                          <a:effectLst/>
                          <a:latin typeface="Arial" panose="020B0604020202020204" pitchFamily="34" charset="0"/>
                        </a:rPr>
                        <a:t>Kilowatt-hour</a:t>
                      </a:r>
                    </a:p>
                    <a:p>
                      <a:pPr marL="0" indent="0" algn="l" rtl="0" fontAlgn="t">
                        <a:buNone/>
                      </a:pPr>
                      <a:r>
                        <a:rPr lang="en-US" sz="1200" b="0" i="0" u="none" strike="noStrike" dirty="0">
                          <a:solidFill>
                            <a:srgbClr val="000000"/>
                          </a:solidFill>
                          <a:effectLst/>
                          <a:latin typeface="Arial" panose="020B0604020202020204" pitchFamily="34" charset="0"/>
                        </a:rPr>
                        <a:t>Levelized cost of energy</a:t>
                      </a:r>
                    </a:p>
                    <a:p>
                      <a:pPr marL="0" indent="0" algn="l" rtl="0" fontAlgn="t">
                        <a:buNone/>
                      </a:pPr>
                      <a:r>
                        <a:rPr lang="en-US" sz="1200" b="0" i="0" u="none" strike="noStrike" dirty="0">
                          <a:solidFill>
                            <a:srgbClr val="000000"/>
                          </a:solidFill>
                          <a:effectLst/>
                          <a:latin typeface="Arial" panose="020B0604020202020204" pitchFamily="34" charset="0"/>
                        </a:rPr>
                        <a:t>Levelized cost of hydrogen</a:t>
                      </a:r>
                    </a:p>
                    <a:p>
                      <a:pPr marL="0" indent="0" algn="l" rtl="0" fontAlgn="t">
                        <a:buNone/>
                      </a:pPr>
                      <a:r>
                        <a:rPr lang="en-US" sz="1200" b="0" i="0" u="none" strike="noStrike" dirty="0">
                          <a:solidFill>
                            <a:srgbClr val="000000"/>
                          </a:solidFill>
                          <a:effectLst/>
                          <a:latin typeface="Arial" panose="020B0604020202020204" pitchFamily="34" charset="0"/>
                        </a:rPr>
                        <a:t>Low-enriched uranium</a:t>
                      </a:r>
                    </a:p>
                    <a:p>
                      <a:pPr marL="0" indent="0" algn="l" rtl="0" fontAlgn="t">
                        <a:buNone/>
                      </a:pPr>
                      <a:r>
                        <a:rPr lang="en-US" sz="1200" b="0" i="0" u="none" strike="noStrike" dirty="0">
                          <a:solidFill>
                            <a:srgbClr val="000000"/>
                          </a:solidFill>
                          <a:effectLst/>
                          <a:latin typeface="Arial" panose="020B0604020202020204" pitchFamily="34" charset="0"/>
                        </a:rPr>
                        <a:t>Liquid metal reactor</a:t>
                      </a:r>
                    </a:p>
                    <a:p>
                      <a:pPr marL="0" marR="0" lvl="0" indent="0" algn="l" defTabSz="711200" rtl="0" eaLnBrk="1" fontAlgn="t" latinLnBrk="0" hangingPunct="1">
                        <a:lnSpc>
                          <a:spcPct val="100000"/>
                        </a:lnSpc>
                        <a:spcBef>
                          <a:spcPts val="1200"/>
                        </a:spcBef>
                        <a:spcAft>
                          <a:spcPts val="0"/>
                        </a:spcAft>
                        <a:buClrTx/>
                        <a:buSzTx/>
                        <a:buFontTx/>
                        <a:buNone/>
                        <a:tabLst/>
                        <a:defRPr/>
                      </a:pPr>
                      <a:r>
                        <a:rPr lang="en-US" sz="1200" b="0" i="0" u="none" strike="noStrike" dirty="0">
                          <a:solidFill>
                            <a:srgbClr val="000000"/>
                          </a:solidFill>
                          <a:effectLst/>
                          <a:latin typeface="Arial" panose="020B0604020202020204" pitchFamily="34" charset="0"/>
                        </a:rPr>
                        <a:t>Low-level waste</a:t>
                      </a:r>
                    </a:p>
                    <a:p>
                      <a:pPr marL="0" indent="0" algn="l" rtl="0" fontAlgn="t">
                        <a:buNone/>
                      </a:pPr>
                      <a:r>
                        <a:rPr lang="en-US" sz="1200" b="0" i="0" u="none" strike="noStrike" dirty="0">
                          <a:solidFill>
                            <a:srgbClr val="000000"/>
                          </a:solidFill>
                          <a:effectLst/>
                          <a:latin typeface="Arial" panose="020B0604020202020204" pitchFamily="34" charset="0"/>
                        </a:rPr>
                        <a:t>Land use, land-use change, and forestry</a:t>
                      </a:r>
                    </a:p>
                    <a:p>
                      <a:pPr marL="0" indent="0" algn="l" rtl="0" fontAlgn="t">
                        <a:buNone/>
                      </a:pPr>
                      <a:r>
                        <a:rPr lang="en-US" sz="1200" b="0" i="0" u="none" strike="noStrike" dirty="0">
                          <a:solidFill>
                            <a:srgbClr val="000000"/>
                          </a:solidFill>
                          <a:effectLst/>
                          <a:latin typeface="Arial" panose="020B0604020202020204" pitchFamily="34" charset="0"/>
                        </a:rPr>
                        <a:t>Light water reactors</a:t>
                      </a:r>
                    </a:p>
                    <a:p>
                      <a:pPr marL="0" indent="0" algn="l" rtl="0" fontAlgn="t">
                        <a:buNone/>
                      </a:pPr>
                      <a:r>
                        <a:rPr lang="en-US" sz="1200" b="0" i="0" u="none" strike="noStrike" dirty="0">
                          <a:solidFill>
                            <a:srgbClr val="000000"/>
                          </a:solidFill>
                          <a:effectLst/>
                          <a:latin typeface="Arial" panose="020B0604020202020204" pitchFamily="34" charset="0"/>
                        </a:rPr>
                        <a:t>Magnetic confinement fusion</a:t>
                      </a:r>
                    </a:p>
                  </a:txBody>
                  <a:tcPr marL="5173" marR="5173" marT="5173" marB="0">
                    <a:lnL>
                      <a:noFill/>
                    </a:lnL>
                    <a:lnR>
                      <a:noFill/>
                    </a:lnR>
                    <a:lnT>
                      <a:noFill/>
                    </a:lnT>
                    <a:lnB>
                      <a:noFill/>
                    </a:lnB>
                  </a:tcPr>
                </a:tc>
                <a:extLst>
                  <a:ext uri="{0D108BD9-81ED-4DB2-BD59-A6C34878D82A}">
                    <a16:rowId xmlns:a16="http://schemas.microsoft.com/office/drawing/2014/main" val="10000"/>
                  </a:ext>
                </a:extLst>
              </a:tr>
            </a:tbl>
          </a:graphicData>
        </a:graphic>
      </p:graphicFrame>
    </p:spTree>
    <p:custDataLst>
      <p:tags r:id="rId1"/>
    </p:custDataLst>
    <p:extLst>
      <p:ext uri="{BB962C8B-B14F-4D97-AF65-F5344CB8AC3E}">
        <p14:creationId xmlns:p14="http://schemas.microsoft.com/office/powerpoint/2010/main" val="1727364041"/>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468039F-240C-9A4A-4CBC-793EB339CB01}"/>
            </a:ext>
          </a:extLst>
        </p:cNvPr>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A43C0236-2EEF-8F48-6BAE-D2765BB91E23}"/>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592" imgH="591" progId="TCLayout.ActiveDocument.1">
                  <p:embed/>
                </p:oleObj>
              </mc:Choice>
              <mc:Fallback>
                <p:oleObj name="think-cell Slide" r:id="rId6" imgW="592" imgH="591" progId="TCLayout.ActiveDocument.1">
                  <p:embed/>
                  <p:pic>
                    <p:nvPicPr>
                      <p:cNvPr id="7" name="think-cell data - do not delete" hidden="1">
                        <a:extLst>
                          <a:ext uri="{FF2B5EF4-FFF2-40B4-BE49-F238E27FC236}">
                            <a16:creationId xmlns:a16="http://schemas.microsoft.com/office/drawing/2014/main" id="{A43C0236-2EEF-8F48-6BAE-D2765BB91E23}"/>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C4D34EFF-ABD6-5264-DF37-5299EF004C64}"/>
              </a:ext>
            </a:extLst>
          </p:cNvPr>
          <p:cNvSpPr>
            <a:spLocks noGrp="1"/>
          </p:cNvSpPr>
          <p:nvPr>
            <p:ph type="title"/>
          </p:nvPr>
        </p:nvSpPr>
        <p:spPr>
          <a:xfrm>
            <a:off x="330200" y="523318"/>
            <a:ext cx="11531600" cy="882788"/>
          </a:xfrm>
        </p:spPr>
        <p:txBody>
          <a:bodyPr vert="horz">
            <a:noAutofit/>
          </a:bodyPr>
          <a:lstStyle/>
          <a:p>
            <a:r>
              <a:rPr lang="en-US"/>
              <a:t>Glossary (cont.)</a:t>
            </a:r>
          </a:p>
        </p:txBody>
      </p:sp>
      <p:sp>
        <p:nvSpPr>
          <p:cNvPr id="36" name="btfpNotesBox164659">
            <a:extLst>
              <a:ext uri="{FF2B5EF4-FFF2-40B4-BE49-F238E27FC236}">
                <a16:creationId xmlns:a16="http://schemas.microsoft.com/office/drawing/2014/main" id="{B79BF9F9-1EE5-F325-E6CE-8FDAECFAF936}"/>
              </a:ext>
            </a:extLst>
          </p:cNvPr>
          <p:cNvSpPr txBox="1"/>
          <p:nvPr>
            <p:custDataLst>
              <p:tags r:id="rId3"/>
            </p:custDataLst>
          </p:nvPr>
        </p:nvSpPr>
        <p:spPr bwMode="gray">
          <a:xfrm>
            <a:off x="330200" y="6680533"/>
            <a:ext cx="11531600" cy="123111"/>
          </a:xfrm>
          <a:prstGeom prst="rect">
            <a:avLst/>
          </a:prstGeom>
          <a:noFill/>
        </p:spPr>
        <p:txBody>
          <a:bodyPr vert="horz" wrap="square" lIns="0" tIns="0" rIns="0" bIns="0" rtlCol="0" anchor="b">
            <a:spAutoFit/>
          </a:bodyPr>
          <a:lstStyle/>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Quint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8"/>
              </a:rPr>
              <a:t>Gernot Wagner</a:t>
            </a:r>
            <a:r>
              <a:rPr kumimoji="0" lang="en-US" sz="800" b="0" i="0" u="none" strike="noStrike" kern="1200" cap="none" spc="0" normalizeH="0" baseline="0" noProof="0" dirty="0">
                <a:ln>
                  <a:noFill/>
                </a:ln>
                <a:solidFill>
                  <a:srgbClr val="000000"/>
                </a:solidFill>
                <a:effectLst/>
                <a:uLnTx/>
                <a:uFillTx/>
                <a:latin typeface="Arial"/>
                <a:ea typeface="+mn-ea"/>
                <a:cs typeface="+mn-cs"/>
              </a:rPr>
              <a:t>. Share with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9"/>
              </a:rPr>
              <a:t>attribution</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u="none" strike="noStrike" kern="1200" cap="none" spc="0" normalizeH="0" baseline="0" noProof="0" dirty="0">
                <a:ln>
                  <a:noFill/>
                </a:ln>
                <a:solidFill>
                  <a:srgbClr val="000000"/>
                </a:solidFill>
                <a:effectLst/>
                <a:uLnTx/>
                <a:uFillTx/>
                <a:latin typeface="Arial"/>
                <a:ea typeface="+mn-ea"/>
                <a:cs typeface="+mn-cs"/>
              </a:rPr>
              <a:t>et al., </a:t>
            </a:r>
            <a:r>
              <a:rPr kumimoji="0" lang="en-US" sz="800" b="0" i="0" u="none" strike="noStrike" kern="1200" cap="none" spc="0" normalizeH="0" baseline="0" noProof="0" dirty="0">
                <a:ln>
                  <a:noFill/>
                </a:ln>
                <a:solidFill>
                  <a:srgbClr val="000000"/>
                </a:solidFill>
                <a:effectLst/>
                <a:uLnTx/>
                <a:uFillTx/>
                <a:latin typeface="Arial"/>
                <a:ea typeface="+mn-ea"/>
                <a:cs typeface="+mn-cs"/>
              </a:rPr>
              <a:t>"Reenergizing Nuclear" (23 September 2025).</a:t>
            </a:r>
          </a:p>
        </p:txBody>
      </p:sp>
      <p:graphicFrame>
        <p:nvGraphicFramePr>
          <p:cNvPr id="4" name="Table 3">
            <a:extLst>
              <a:ext uri="{FF2B5EF4-FFF2-40B4-BE49-F238E27FC236}">
                <a16:creationId xmlns:a16="http://schemas.microsoft.com/office/drawing/2014/main" id="{32DACB35-1903-8506-3E5A-1D1316B8C0B4}"/>
              </a:ext>
            </a:extLst>
          </p:cNvPr>
          <p:cNvGraphicFramePr>
            <a:graphicFrameLocks noGrp="1"/>
          </p:cNvGraphicFramePr>
          <p:nvPr>
            <p:extLst>
              <p:ext uri="{D42A27DB-BD31-4B8C-83A1-F6EECF244321}">
                <p14:modId xmlns:p14="http://schemas.microsoft.com/office/powerpoint/2010/main" val="2654418267"/>
              </p:ext>
            </p:extLst>
          </p:nvPr>
        </p:nvGraphicFramePr>
        <p:xfrm>
          <a:off x="565013" y="1208023"/>
          <a:ext cx="3600933" cy="5217253"/>
        </p:xfrm>
        <a:graphic>
          <a:graphicData uri="http://schemas.openxmlformats.org/drawingml/2006/table">
            <a:tbl>
              <a:tblPr firstRow="1" bandRow="1"/>
              <a:tblGrid>
                <a:gridCol w="675175">
                  <a:extLst>
                    <a:ext uri="{9D8B030D-6E8A-4147-A177-3AD203B41FA5}">
                      <a16:colId xmlns:a16="http://schemas.microsoft.com/office/drawing/2014/main" val="20000"/>
                    </a:ext>
                  </a:extLst>
                </a:gridCol>
                <a:gridCol w="2925758">
                  <a:extLst>
                    <a:ext uri="{9D8B030D-6E8A-4147-A177-3AD203B41FA5}">
                      <a16:colId xmlns:a16="http://schemas.microsoft.com/office/drawing/2014/main" val="20001"/>
                    </a:ext>
                  </a:extLst>
                </a:gridCol>
              </a:tblGrid>
              <a:tr h="326652">
                <a:tc>
                  <a:txBody>
                    <a:bodyPr/>
                    <a:lstStyle/>
                    <a:p>
                      <a:pPr marL="0" indent="0" algn="l" rtl="0" fontAlgn="t">
                        <a:buNone/>
                      </a:pPr>
                      <a:r>
                        <a:rPr lang="en-US" sz="1200" b="1" i="0" u="none" strike="noStrike">
                          <a:solidFill>
                            <a:srgbClr val="000000"/>
                          </a:solidFill>
                          <a:effectLst/>
                          <a:latin typeface="Arial" panose="020B0604020202020204" pitchFamily="34" charset="0"/>
                        </a:rPr>
                        <a:t>MeV</a:t>
                      </a:r>
                    </a:p>
                    <a:p>
                      <a:pPr marL="0" indent="0" algn="l" rtl="0" fontAlgn="t">
                        <a:buNone/>
                      </a:pPr>
                      <a:r>
                        <a:rPr lang="en-US" sz="1200" b="1" i="0" u="none" strike="noStrike">
                          <a:solidFill>
                            <a:srgbClr val="000000"/>
                          </a:solidFill>
                          <a:effectLst/>
                          <a:latin typeface="Arial" panose="020B0604020202020204" pitchFamily="34" charset="0"/>
                        </a:rPr>
                        <a:t>MJ</a:t>
                      </a:r>
                    </a:p>
                    <a:p>
                      <a:pPr marL="0" indent="0" algn="l" rtl="0" fontAlgn="t">
                        <a:buNone/>
                      </a:pPr>
                      <a:r>
                        <a:rPr lang="en-US" sz="1200" b="1" i="0" u="none" strike="noStrike">
                          <a:solidFill>
                            <a:srgbClr val="000000"/>
                          </a:solidFill>
                          <a:effectLst/>
                          <a:latin typeface="Arial" panose="020B0604020202020204" pitchFamily="34" charset="0"/>
                        </a:rPr>
                        <a:t>MSR</a:t>
                      </a:r>
                    </a:p>
                    <a:p>
                      <a:pPr marL="0" indent="0" algn="l" rtl="0" fontAlgn="t">
                        <a:buNone/>
                      </a:pPr>
                      <a:r>
                        <a:rPr lang="en-US" sz="1200" b="1" i="0" u="none" strike="noStrike">
                          <a:solidFill>
                            <a:srgbClr val="000000"/>
                          </a:solidFill>
                          <a:effectLst/>
                          <a:latin typeface="Arial" panose="020B0604020202020204" pitchFamily="34" charset="0"/>
                        </a:rPr>
                        <a:t>MOX</a:t>
                      </a:r>
                    </a:p>
                    <a:p>
                      <a:pPr marL="0" indent="0" algn="l" rtl="0" fontAlgn="t">
                        <a:buNone/>
                      </a:pPr>
                      <a:r>
                        <a:rPr lang="en-US" sz="1200" b="1" i="0" u="none" strike="noStrike">
                          <a:solidFill>
                            <a:srgbClr val="000000"/>
                          </a:solidFill>
                          <a:effectLst/>
                          <a:latin typeface="Arial" panose="020B0604020202020204" pitchFamily="34" charset="0"/>
                        </a:rPr>
                        <a:t>MWe</a:t>
                      </a:r>
                    </a:p>
                    <a:p>
                      <a:pPr marL="0" indent="0" algn="l" rtl="0" fontAlgn="t">
                        <a:buNone/>
                      </a:pPr>
                      <a:r>
                        <a:rPr lang="en-US" sz="1200" b="1" i="0" u="none" strike="noStrike">
                          <a:solidFill>
                            <a:srgbClr val="000000"/>
                          </a:solidFill>
                          <a:effectLst/>
                          <a:latin typeface="Arial" panose="020B0604020202020204" pitchFamily="34" charset="0"/>
                        </a:rPr>
                        <a:t>NIF</a:t>
                      </a:r>
                    </a:p>
                    <a:p>
                      <a:pPr marL="0" indent="0" algn="l" rtl="0" fontAlgn="t">
                        <a:buNone/>
                      </a:pPr>
                      <a:r>
                        <a:rPr lang="en-US" sz="1200" b="1" i="0" u="none" strike="noStrike">
                          <a:solidFill>
                            <a:srgbClr val="000000"/>
                          </a:solidFill>
                          <a:effectLst/>
                          <a:latin typeface="Arial" panose="020B0604020202020204" pitchFamily="34" charset="0"/>
                        </a:rPr>
                        <a:t>NRC</a:t>
                      </a:r>
                    </a:p>
                    <a:p>
                      <a:pPr marL="0" indent="0" algn="l" rtl="0" fontAlgn="t">
                        <a:buNone/>
                      </a:pPr>
                      <a:r>
                        <a:rPr lang="en-US" sz="1200" b="1" i="0" u="none" strike="noStrike">
                          <a:solidFill>
                            <a:srgbClr val="000000"/>
                          </a:solidFill>
                          <a:effectLst/>
                          <a:latin typeface="Arial" panose="020B0604020202020204" pitchFamily="34" charset="0"/>
                        </a:rPr>
                        <a:t>O&amp;M</a:t>
                      </a:r>
                    </a:p>
                    <a:p>
                      <a:pPr marL="0" indent="0" algn="l" rtl="0" fontAlgn="t">
                        <a:buNone/>
                      </a:pPr>
                      <a:r>
                        <a:rPr lang="en-US" sz="1200" b="1" i="0" u="none" strike="noStrike">
                          <a:solidFill>
                            <a:srgbClr val="000000"/>
                          </a:solidFill>
                          <a:effectLst/>
                          <a:latin typeface="Arial" panose="020B0604020202020204" pitchFamily="34" charset="0"/>
                        </a:rPr>
                        <a:t>OCC</a:t>
                      </a:r>
                    </a:p>
                    <a:p>
                      <a:pPr marL="0" indent="0" algn="l" rtl="0" fontAlgn="t">
                        <a:buNone/>
                      </a:pPr>
                      <a:r>
                        <a:rPr lang="en-US" sz="1200" b="1" i="0" u="none" strike="noStrike">
                          <a:solidFill>
                            <a:srgbClr val="000000"/>
                          </a:solidFill>
                          <a:effectLst/>
                          <a:latin typeface="Arial" panose="020B0604020202020204" pitchFamily="34" charset="0"/>
                        </a:rPr>
                        <a:t>OEM</a:t>
                      </a:r>
                    </a:p>
                    <a:p>
                      <a:pPr marL="0" indent="0" algn="l" rtl="0" fontAlgn="t">
                        <a:buNone/>
                      </a:pPr>
                      <a:r>
                        <a:rPr lang="en-US" sz="1200" b="1" i="0" u="none" strike="noStrike">
                          <a:solidFill>
                            <a:srgbClr val="000000"/>
                          </a:solidFill>
                          <a:effectLst/>
                          <a:latin typeface="Arial" panose="020B0604020202020204" pitchFamily="34" charset="0"/>
                        </a:rPr>
                        <a:t>PDP</a:t>
                      </a:r>
                      <a:endParaRPr lang="en-US" sz="1200" b="1" i="0" u="none" strike="noStrike" baseline="-25000">
                        <a:solidFill>
                          <a:srgbClr val="000000"/>
                        </a:solidFill>
                        <a:effectLst/>
                        <a:latin typeface="Arial" panose="020B0604020202020204" pitchFamily="34" charset="0"/>
                      </a:endParaRPr>
                    </a:p>
                    <a:p>
                      <a:pPr marL="0" indent="0" algn="l" rtl="0" fontAlgn="t">
                        <a:buNone/>
                      </a:pPr>
                      <a:r>
                        <a:rPr lang="en-US" sz="1200" b="1" i="0" u="none" strike="noStrike">
                          <a:solidFill>
                            <a:srgbClr val="000000"/>
                          </a:solidFill>
                          <a:effectLst/>
                          <a:latin typeface="Arial" panose="020B0604020202020204" pitchFamily="34" charset="0"/>
                        </a:rPr>
                        <a:t>PTC</a:t>
                      </a:r>
                    </a:p>
                    <a:p>
                      <a:pPr marL="0" indent="0" algn="l" rtl="0" fontAlgn="t">
                        <a:buNone/>
                      </a:pPr>
                      <a:r>
                        <a:rPr lang="en-US" sz="1200" b="1" i="0" u="none" strike="noStrike">
                          <a:solidFill>
                            <a:srgbClr val="000000"/>
                          </a:solidFill>
                          <a:effectLst/>
                          <a:latin typeface="Arial" panose="020B0604020202020204" pitchFamily="34" charset="0"/>
                        </a:rPr>
                        <a:t>PV </a:t>
                      </a:r>
                    </a:p>
                    <a:p>
                      <a:pPr marL="0" indent="0" algn="l" rtl="0" fontAlgn="t">
                        <a:buNone/>
                      </a:pPr>
                      <a:r>
                        <a:rPr lang="en-US" sz="1200" b="1" i="0" u="none" strike="noStrike">
                          <a:solidFill>
                            <a:srgbClr val="000000"/>
                          </a:solidFill>
                          <a:effectLst/>
                          <a:latin typeface="Arial" panose="020B0604020202020204" pitchFamily="34" charset="0"/>
                        </a:rPr>
                        <a:t>PWR</a:t>
                      </a:r>
                    </a:p>
                    <a:p>
                      <a:pPr marL="0" indent="0" algn="l" rtl="0" fontAlgn="t">
                        <a:buNone/>
                      </a:pPr>
                      <a:r>
                        <a:rPr lang="en-US" sz="1200" b="1" i="0" u="none" strike="noStrike">
                          <a:solidFill>
                            <a:srgbClr val="000000"/>
                          </a:solidFill>
                          <a:effectLst/>
                          <a:latin typeface="Arial" panose="020B0604020202020204" pitchFamily="34" charset="0"/>
                        </a:rPr>
                        <a:t>R&amp;D</a:t>
                      </a:r>
                    </a:p>
                    <a:p>
                      <a:pPr marL="0" indent="0" algn="l" rtl="0" fontAlgn="t">
                        <a:buNone/>
                      </a:pPr>
                      <a:r>
                        <a:rPr lang="en-US" sz="1200" b="1" i="0" u="none" strike="noStrike">
                          <a:solidFill>
                            <a:srgbClr val="000000"/>
                          </a:solidFill>
                          <a:effectLst/>
                          <a:latin typeface="Arial" panose="020B0604020202020204" pitchFamily="34" charset="0"/>
                        </a:rPr>
                        <a:t>ROK</a:t>
                      </a:r>
                    </a:p>
                  </a:txBody>
                  <a:tcPr marL="5173" marR="5173" marT="5173" marB="0">
                    <a:lnL>
                      <a:noFill/>
                    </a:lnL>
                    <a:lnR>
                      <a:noFill/>
                    </a:lnR>
                    <a:lnT>
                      <a:noFill/>
                    </a:lnT>
                    <a:lnB>
                      <a:noFill/>
                    </a:lnB>
                  </a:tcPr>
                </a:tc>
                <a:tc>
                  <a:txBody>
                    <a:bodyPr/>
                    <a:lstStyle/>
                    <a:p>
                      <a:pPr marL="0" indent="0" algn="l" rtl="0" fontAlgn="t">
                        <a:buNone/>
                      </a:pPr>
                      <a:r>
                        <a:rPr lang="en-US" sz="1200" b="0" i="0" u="none" strike="noStrike">
                          <a:solidFill>
                            <a:srgbClr val="000000"/>
                          </a:solidFill>
                          <a:effectLst/>
                          <a:latin typeface="Arial" panose="020B0604020202020204" pitchFamily="34" charset="0"/>
                        </a:rPr>
                        <a:t>Megaelectron volts</a:t>
                      </a:r>
                    </a:p>
                    <a:p>
                      <a:pPr marL="0" indent="0" algn="l" rtl="0" fontAlgn="t">
                        <a:buNone/>
                      </a:pPr>
                      <a:r>
                        <a:rPr lang="en-US" sz="1200" b="0" i="0" u="none" strike="noStrike">
                          <a:solidFill>
                            <a:srgbClr val="000000"/>
                          </a:solidFill>
                          <a:effectLst/>
                          <a:latin typeface="Arial" panose="020B0604020202020204" pitchFamily="34" charset="0"/>
                        </a:rPr>
                        <a:t>Megajoules</a:t>
                      </a:r>
                    </a:p>
                    <a:p>
                      <a:pPr marL="0" indent="0" algn="l" rtl="0" fontAlgn="t">
                        <a:buNone/>
                      </a:pPr>
                      <a:r>
                        <a:rPr lang="en-US" sz="1200" b="0" i="0" u="none" strike="noStrike">
                          <a:solidFill>
                            <a:srgbClr val="000000"/>
                          </a:solidFill>
                          <a:effectLst/>
                          <a:latin typeface="Arial" panose="020B0604020202020204" pitchFamily="34" charset="0"/>
                        </a:rPr>
                        <a:t>Molten salt reactor</a:t>
                      </a:r>
                    </a:p>
                    <a:p>
                      <a:pPr marL="0" indent="0" algn="l" rtl="0" fontAlgn="t">
                        <a:buNone/>
                      </a:pPr>
                      <a:r>
                        <a:rPr lang="en-US" sz="1200" b="0" i="0" u="none" strike="noStrike">
                          <a:solidFill>
                            <a:srgbClr val="000000"/>
                          </a:solidFill>
                          <a:effectLst/>
                          <a:latin typeface="Arial" panose="020B0604020202020204" pitchFamily="34" charset="0"/>
                        </a:rPr>
                        <a:t>Mixed oxide fuel</a:t>
                      </a:r>
                    </a:p>
                    <a:p>
                      <a:pPr marL="0" indent="0" algn="l" rtl="0" fontAlgn="t">
                        <a:buNone/>
                      </a:pPr>
                      <a:r>
                        <a:rPr lang="en-US" sz="1200" b="0" i="0" u="none" strike="noStrike">
                          <a:solidFill>
                            <a:srgbClr val="000000"/>
                          </a:solidFill>
                          <a:effectLst/>
                          <a:latin typeface="Arial" panose="020B0604020202020204" pitchFamily="34" charset="0"/>
                        </a:rPr>
                        <a:t>Megawatt electrical</a:t>
                      </a:r>
                    </a:p>
                    <a:p>
                      <a:pPr marL="0" indent="0" algn="l" rtl="0" fontAlgn="t">
                        <a:buNone/>
                      </a:pPr>
                      <a:r>
                        <a:rPr lang="en-US" sz="1200" b="0" i="0" u="none" strike="noStrike">
                          <a:solidFill>
                            <a:srgbClr val="000000"/>
                          </a:solidFill>
                          <a:effectLst/>
                          <a:latin typeface="Arial" panose="020B0604020202020204" pitchFamily="34" charset="0"/>
                        </a:rPr>
                        <a:t>National Ignition Facility</a:t>
                      </a:r>
                    </a:p>
                    <a:p>
                      <a:pPr marL="0" indent="0" algn="l" rtl="0" fontAlgn="t">
                        <a:buNone/>
                      </a:pPr>
                      <a:r>
                        <a:rPr lang="en-US" sz="1200" b="0" i="0" u="none" strike="noStrike">
                          <a:solidFill>
                            <a:srgbClr val="000000"/>
                          </a:solidFill>
                          <a:effectLst/>
                          <a:latin typeface="Arial" panose="020B0604020202020204" pitchFamily="34" charset="0"/>
                        </a:rPr>
                        <a:t>National Regulatory Commission</a:t>
                      </a:r>
                    </a:p>
                    <a:p>
                      <a:pPr marL="0" indent="0" algn="l" rtl="0" fontAlgn="t">
                        <a:buNone/>
                      </a:pPr>
                      <a:r>
                        <a:rPr lang="en-US" sz="1200" b="0" i="0" u="none" strike="noStrike">
                          <a:solidFill>
                            <a:srgbClr val="000000"/>
                          </a:solidFill>
                          <a:effectLst/>
                          <a:latin typeface="Arial" panose="020B0604020202020204" pitchFamily="34" charset="0"/>
                        </a:rPr>
                        <a:t>Operations &amp; maintenance</a:t>
                      </a:r>
                    </a:p>
                    <a:p>
                      <a:pPr marL="0" indent="0" algn="l" rtl="0" fontAlgn="t">
                        <a:buNone/>
                      </a:pPr>
                      <a:r>
                        <a:rPr lang="en-US" sz="1200" b="0" i="0" u="none" strike="noStrike">
                          <a:solidFill>
                            <a:srgbClr val="000000"/>
                          </a:solidFill>
                          <a:effectLst/>
                          <a:latin typeface="Arial" panose="020B0604020202020204" pitchFamily="34" charset="0"/>
                        </a:rPr>
                        <a:t>Overnight capital costs</a:t>
                      </a:r>
                    </a:p>
                    <a:p>
                      <a:pPr marL="0" indent="0" algn="l" rtl="0" fontAlgn="t">
                        <a:buNone/>
                      </a:pPr>
                      <a:r>
                        <a:rPr lang="en-US" sz="1200" b="0" i="0" u="none" strike="noStrike">
                          <a:solidFill>
                            <a:srgbClr val="000000"/>
                          </a:solidFill>
                          <a:effectLst/>
                          <a:latin typeface="Arial" panose="020B0604020202020204" pitchFamily="34" charset="0"/>
                        </a:rPr>
                        <a:t>Original equipment manufacturer</a:t>
                      </a:r>
                    </a:p>
                    <a:p>
                      <a:pPr marL="0" indent="0" algn="l" rtl="0" fontAlgn="t">
                        <a:buNone/>
                      </a:pPr>
                      <a:r>
                        <a:rPr lang="en-US" sz="1200" b="0" i="0" u="none" strike="noStrike">
                          <a:solidFill>
                            <a:srgbClr val="000000"/>
                          </a:solidFill>
                          <a:effectLst/>
                          <a:latin typeface="Arial" panose="020B0604020202020204" pitchFamily="34" charset="0"/>
                        </a:rPr>
                        <a:t>Power Development Plan</a:t>
                      </a:r>
                    </a:p>
                    <a:p>
                      <a:pPr marL="0" indent="0" algn="l" rtl="0" fontAlgn="t">
                        <a:buNone/>
                      </a:pPr>
                      <a:r>
                        <a:rPr lang="en-US" sz="1200" b="0" i="0" u="none" strike="noStrike">
                          <a:solidFill>
                            <a:srgbClr val="000000"/>
                          </a:solidFill>
                          <a:effectLst/>
                          <a:latin typeface="Arial" panose="020B0604020202020204" pitchFamily="34" charset="0"/>
                        </a:rPr>
                        <a:t>Production Tax Credit </a:t>
                      </a:r>
                    </a:p>
                    <a:p>
                      <a:pPr marL="0" indent="0" algn="l" rtl="0" fontAlgn="t">
                        <a:buNone/>
                      </a:pPr>
                      <a:r>
                        <a:rPr lang="en-US" sz="1200" b="0" i="0" u="none" strike="noStrike">
                          <a:solidFill>
                            <a:srgbClr val="000000"/>
                          </a:solidFill>
                          <a:effectLst/>
                          <a:latin typeface="Arial" panose="020B0604020202020204" pitchFamily="34" charset="0"/>
                        </a:rPr>
                        <a:t>Photovoltaic</a:t>
                      </a:r>
                    </a:p>
                    <a:p>
                      <a:pPr marL="0" indent="0" algn="l" rtl="0" fontAlgn="t">
                        <a:buNone/>
                      </a:pPr>
                      <a:r>
                        <a:rPr lang="en-US" sz="1200" b="0" i="0" u="none" strike="noStrike">
                          <a:solidFill>
                            <a:srgbClr val="000000"/>
                          </a:solidFill>
                          <a:effectLst/>
                          <a:latin typeface="Arial" panose="020B0604020202020204" pitchFamily="34" charset="0"/>
                        </a:rPr>
                        <a:t>Pressurized water reactor</a:t>
                      </a:r>
                    </a:p>
                    <a:p>
                      <a:pPr marL="0" indent="0" algn="l" rtl="0" fontAlgn="t">
                        <a:buNone/>
                      </a:pPr>
                      <a:r>
                        <a:rPr lang="en-US" sz="1200" b="0" i="0" u="none" strike="noStrike">
                          <a:solidFill>
                            <a:srgbClr val="000000"/>
                          </a:solidFill>
                          <a:effectLst/>
                          <a:latin typeface="Arial" panose="020B0604020202020204" pitchFamily="34" charset="0"/>
                        </a:rPr>
                        <a:t>Research &amp; development</a:t>
                      </a:r>
                    </a:p>
                    <a:p>
                      <a:pPr marL="0" indent="0" algn="l" rtl="0" fontAlgn="t">
                        <a:buNone/>
                      </a:pPr>
                      <a:r>
                        <a:rPr lang="en-US" sz="1200" b="0" i="0" u="none" strike="noStrike">
                          <a:solidFill>
                            <a:srgbClr val="000000"/>
                          </a:solidFill>
                          <a:effectLst/>
                          <a:latin typeface="Arial" panose="020B0604020202020204" pitchFamily="34" charset="0"/>
                        </a:rPr>
                        <a:t>Republic of Korea</a:t>
                      </a:r>
                    </a:p>
                  </a:txBody>
                  <a:tcPr marL="5173" marR="5173" marT="5173" marB="0">
                    <a:lnL>
                      <a:noFill/>
                    </a:lnL>
                    <a:lnR>
                      <a:noFill/>
                    </a:lnR>
                    <a:lnT>
                      <a:noFill/>
                    </a:lnT>
                    <a:lnB>
                      <a:noFill/>
                    </a:lnB>
                  </a:tcPr>
                </a:tc>
                <a:extLst>
                  <a:ext uri="{0D108BD9-81ED-4DB2-BD59-A6C34878D82A}">
                    <a16:rowId xmlns:a16="http://schemas.microsoft.com/office/drawing/2014/main" val="10000"/>
                  </a:ext>
                </a:extLst>
              </a:tr>
            </a:tbl>
          </a:graphicData>
        </a:graphic>
      </p:graphicFrame>
      <p:graphicFrame>
        <p:nvGraphicFramePr>
          <p:cNvPr id="5" name="Table 4">
            <a:extLst>
              <a:ext uri="{FF2B5EF4-FFF2-40B4-BE49-F238E27FC236}">
                <a16:creationId xmlns:a16="http://schemas.microsoft.com/office/drawing/2014/main" id="{8CC7FAD8-B261-B099-7132-BC7DD94E4B3F}"/>
              </a:ext>
            </a:extLst>
          </p:cNvPr>
          <p:cNvGraphicFramePr>
            <a:graphicFrameLocks noGrp="1"/>
          </p:cNvGraphicFramePr>
          <p:nvPr>
            <p:extLst>
              <p:ext uri="{D42A27DB-BD31-4B8C-83A1-F6EECF244321}">
                <p14:modId xmlns:p14="http://schemas.microsoft.com/office/powerpoint/2010/main" val="1843692229"/>
              </p:ext>
            </p:extLst>
          </p:nvPr>
        </p:nvGraphicFramePr>
        <p:xfrm>
          <a:off x="4348509" y="1208023"/>
          <a:ext cx="3912358" cy="2870293"/>
        </p:xfrm>
        <a:graphic>
          <a:graphicData uri="http://schemas.openxmlformats.org/drawingml/2006/table">
            <a:tbl>
              <a:tblPr firstRow="1" bandRow="1"/>
              <a:tblGrid>
                <a:gridCol w="733567">
                  <a:extLst>
                    <a:ext uri="{9D8B030D-6E8A-4147-A177-3AD203B41FA5}">
                      <a16:colId xmlns:a16="http://schemas.microsoft.com/office/drawing/2014/main" val="20000"/>
                    </a:ext>
                  </a:extLst>
                </a:gridCol>
                <a:gridCol w="3178791">
                  <a:extLst>
                    <a:ext uri="{9D8B030D-6E8A-4147-A177-3AD203B41FA5}">
                      <a16:colId xmlns:a16="http://schemas.microsoft.com/office/drawing/2014/main" val="20001"/>
                    </a:ext>
                  </a:extLst>
                </a:gridCol>
              </a:tblGrid>
              <a:tr h="326652">
                <a:tc>
                  <a:txBody>
                    <a:bodyPr/>
                    <a:lstStyle/>
                    <a:p>
                      <a:pPr marL="0" indent="0" algn="l" rtl="0" fontAlgn="t">
                        <a:buNone/>
                      </a:pPr>
                      <a:r>
                        <a:rPr lang="en-US" sz="1200" b="1" i="0" u="none" strike="noStrike">
                          <a:solidFill>
                            <a:srgbClr val="000000"/>
                          </a:solidFill>
                          <a:effectLst/>
                          <a:latin typeface="Arial" panose="020B0604020202020204" pitchFamily="34" charset="0"/>
                        </a:rPr>
                        <a:t>RUS</a:t>
                      </a:r>
                    </a:p>
                    <a:p>
                      <a:pPr marL="0" indent="0" algn="l" rtl="0" fontAlgn="t">
                        <a:buNone/>
                      </a:pPr>
                      <a:r>
                        <a:rPr lang="en-US" sz="1200" b="1" i="0" u="none" strike="noStrike">
                          <a:solidFill>
                            <a:srgbClr val="000000"/>
                          </a:solidFill>
                          <a:effectLst/>
                          <a:latin typeface="Arial" panose="020B0604020202020204" pitchFamily="34" charset="0"/>
                        </a:rPr>
                        <a:t>SMRs</a:t>
                      </a:r>
                    </a:p>
                    <a:p>
                      <a:pPr marL="0" indent="0" algn="l" rtl="0" fontAlgn="t">
                        <a:buNone/>
                      </a:pPr>
                      <a:r>
                        <a:rPr lang="en-US" sz="1200" b="1" i="0" u="none" strike="noStrike">
                          <a:solidFill>
                            <a:srgbClr val="000000"/>
                          </a:solidFill>
                          <a:effectLst/>
                          <a:latin typeface="Arial" panose="020B0604020202020204" pitchFamily="34" charset="0"/>
                        </a:rPr>
                        <a:t>STEPS</a:t>
                      </a:r>
                    </a:p>
                    <a:p>
                      <a:pPr marL="0" indent="0" algn="l" rtl="0" fontAlgn="t">
                        <a:buNone/>
                      </a:pPr>
                      <a:r>
                        <a:rPr lang="en-US" sz="1200" b="1" i="0" u="none" strike="noStrike">
                          <a:solidFill>
                            <a:srgbClr val="000000"/>
                          </a:solidFill>
                          <a:effectLst/>
                          <a:latin typeface="Arial" panose="020B0604020202020204" pitchFamily="34" charset="0"/>
                        </a:rPr>
                        <a:t>U-235</a:t>
                      </a:r>
                    </a:p>
                    <a:p>
                      <a:pPr marL="0" indent="0" algn="l" rtl="0" fontAlgn="t">
                        <a:buNone/>
                      </a:pPr>
                      <a:r>
                        <a:rPr lang="en-US" sz="1200" b="1" i="0" u="none" strike="noStrike">
                          <a:solidFill>
                            <a:srgbClr val="000000"/>
                          </a:solidFill>
                          <a:effectLst/>
                          <a:latin typeface="Arial" panose="020B0604020202020204" pitchFamily="34" charset="0"/>
                        </a:rPr>
                        <a:t>UKR</a:t>
                      </a:r>
                    </a:p>
                    <a:p>
                      <a:pPr marL="0" indent="0" algn="l" rtl="0" fontAlgn="t">
                        <a:buNone/>
                      </a:pPr>
                      <a:r>
                        <a:rPr lang="en-US" sz="1200" b="1" i="0" u="none" strike="noStrike">
                          <a:solidFill>
                            <a:srgbClr val="000000"/>
                          </a:solidFill>
                          <a:effectLst/>
                          <a:latin typeface="Arial" panose="020B0604020202020204" pitchFamily="34" charset="0"/>
                        </a:rPr>
                        <a:t>UO</a:t>
                      </a:r>
                      <a:r>
                        <a:rPr lang="en-US" sz="1200" b="1" i="0" u="none" strike="noStrike" baseline="-25000">
                          <a:solidFill>
                            <a:srgbClr val="000000"/>
                          </a:solidFill>
                          <a:effectLst/>
                          <a:latin typeface="Arial" panose="020B0604020202020204" pitchFamily="34" charset="0"/>
                        </a:rPr>
                        <a:t>2</a:t>
                      </a:r>
                      <a:endParaRPr lang="en-US" sz="1200" b="1" i="0" u="none" strike="noStrike">
                        <a:solidFill>
                          <a:srgbClr val="000000"/>
                        </a:solidFill>
                        <a:effectLst/>
                        <a:latin typeface="Arial" panose="020B0604020202020204" pitchFamily="34" charset="0"/>
                      </a:endParaRPr>
                    </a:p>
                    <a:p>
                      <a:pPr marL="0" marR="0" lvl="0" indent="0" algn="l" defTabSz="711200" rtl="0" eaLnBrk="1" fontAlgn="t" latinLnBrk="0" hangingPunct="1">
                        <a:lnSpc>
                          <a:spcPct val="100000"/>
                        </a:lnSpc>
                        <a:spcBef>
                          <a:spcPts val="1200"/>
                        </a:spcBef>
                        <a:spcAft>
                          <a:spcPts val="0"/>
                        </a:spcAft>
                        <a:buClrTx/>
                        <a:buSzTx/>
                        <a:buFontTx/>
                        <a:buNone/>
                        <a:tabLst/>
                        <a:defRPr/>
                      </a:pPr>
                      <a:r>
                        <a:rPr lang="en-US" sz="1200" b="1" i="0" u="none" strike="noStrike">
                          <a:solidFill>
                            <a:srgbClr val="000000"/>
                          </a:solidFill>
                          <a:effectLst/>
                          <a:latin typeface="Arial" panose="020B0604020202020204" pitchFamily="34" charset="0"/>
                        </a:rPr>
                        <a:t>VAT</a:t>
                      </a:r>
                    </a:p>
                    <a:p>
                      <a:pPr marL="0" marR="0" lvl="0" indent="0" algn="l" defTabSz="711200" rtl="0" eaLnBrk="1" fontAlgn="t" latinLnBrk="0" hangingPunct="1">
                        <a:lnSpc>
                          <a:spcPct val="100000"/>
                        </a:lnSpc>
                        <a:spcBef>
                          <a:spcPts val="1200"/>
                        </a:spcBef>
                        <a:spcAft>
                          <a:spcPts val="0"/>
                        </a:spcAft>
                        <a:buClrTx/>
                        <a:buSzTx/>
                        <a:buFontTx/>
                        <a:buNone/>
                        <a:tabLst/>
                        <a:defRPr/>
                      </a:pPr>
                      <a:r>
                        <a:rPr lang="en-US" sz="1200" b="1" i="0" u="none" strike="noStrike">
                          <a:solidFill>
                            <a:srgbClr val="000000"/>
                          </a:solidFill>
                          <a:effectLst/>
                          <a:latin typeface="Arial" panose="020B0604020202020204" pitchFamily="34" charset="0"/>
                        </a:rPr>
                        <a:t>VLLW</a:t>
                      </a:r>
                    </a:p>
                  </a:txBody>
                  <a:tcPr marL="5173" marR="5173" marT="5173" marB="0">
                    <a:lnL>
                      <a:noFill/>
                    </a:lnL>
                    <a:lnR>
                      <a:noFill/>
                    </a:lnR>
                    <a:lnT>
                      <a:noFill/>
                    </a:lnT>
                    <a:lnB>
                      <a:noFill/>
                    </a:lnB>
                  </a:tcPr>
                </a:tc>
                <a:tc>
                  <a:txBody>
                    <a:bodyPr/>
                    <a:lstStyle/>
                    <a:p>
                      <a:pPr marL="0" indent="0" algn="l" rtl="0" fontAlgn="t">
                        <a:buNone/>
                      </a:pPr>
                      <a:r>
                        <a:rPr lang="en-US" sz="1200" b="0" i="0" u="none" strike="noStrike">
                          <a:solidFill>
                            <a:srgbClr val="000000"/>
                          </a:solidFill>
                          <a:effectLst/>
                          <a:latin typeface="Arial" panose="020B0604020202020204" pitchFamily="34" charset="0"/>
                        </a:rPr>
                        <a:t>Russia</a:t>
                      </a:r>
                    </a:p>
                    <a:p>
                      <a:pPr marL="0" indent="0" algn="l" rtl="0" fontAlgn="t">
                        <a:buNone/>
                      </a:pPr>
                      <a:r>
                        <a:rPr lang="en-US" sz="1200" b="0" i="0" u="none" strike="noStrike">
                          <a:solidFill>
                            <a:srgbClr val="000000"/>
                          </a:solidFill>
                          <a:effectLst/>
                          <a:latin typeface="Arial" panose="020B0604020202020204" pitchFamily="34" charset="0"/>
                        </a:rPr>
                        <a:t>Small modular reactors</a:t>
                      </a:r>
                    </a:p>
                    <a:p>
                      <a:pPr marL="0" indent="0" algn="l" rtl="0" fontAlgn="t">
                        <a:buNone/>
                      </a:pPr>
                      <a:r>
                        <a:rPr lang="en-US" sz="1200" b="0" i="0" u="none" strike="noStrike">
                          <a:solidFill>
                            <a:srgbClr val="000000"/>
                          </a:solidFill>
                          <a:effectLst/>
                          <a:latin typeface="Arial" panose="020B0604020202020204" pitchFamily="34" charset="0"/>
                        </a:rPr>
                        <a:t>Stated Policies Scenario (IEA)</a:t>
                      </a:r>
                    </a:p>
                    <a:p>
                      <a:pPr marL="0" indent="0" algn="l" rtl="0" fontAlgn="t">
                        <a:buNone/>
                      </a:pPr>
                      <a:r>
                        <a:rPr lang="en-US" sz="1200" b="0" i="0" u="none" strike="noStrike">
                          <a:solidFill>
                            <a:srgbClr val="000000"/>
                          </a:solidFill>
                          <a:effectLst/>
                          <a:latin typeface="Arial" panose="020B0604020202020204" pitchFamily="34" charset="0"/>
                        </a:rPr>
                        <a:t>Uranium-235</a:t>
                      </a:r>
                    </a:p>
                    <a:p>
                      <a:pPr marL="0" indent="0" algn="l" rtl="0" fontAlgn="t">
                        <a:buNone/>
                      </a:pPr>
                      <a:r>
                        <a:rPr lang="en-US" sz="1200" b="0" i="0" u="none" strike="noStrike">
                          <a:solidFill>
                            <a:srgbClr val="000000"/>
                          </a:solidFill>
                          <a:effectLst/>
                          <a:latin typeface="Arial" panose="020B0604020202020204" pitchFamily="34" charset="0"/>
                        </a:rPr>
                        <a:t>Ukraine</a:t>
                      </a:r>
                    </a:p>
                    <a:p>
                      <a:pPr marL="0" indent="0" algn="l" rtl="0" fontAlgn="t">
                        <a:buNone/>
                      </a:pPr>
                      <a:r>
                        <a:rPr lang="en-US" sz="1200" b="0" i="0" u="none" strike="noStrike">
                          <a:solidFill>
                            <a:srgbClr val="000000"/>
                          </a:solidFill>
                          <a:effectLst/>
                          <a:latin typeface="Arial" panose="020B0604020202020204" pitchFamily="34" charset="0"/>
                        </a:rPr>
                        <a:t>Greenhouse gas</a:t>
                      </a:r>
                    </a:p>
                    <a:p>
                      <a:pPr marL="0" indent="0" algn="l" rtl="0" fontAlgn="t">
                        <a:buNone/>
                      </a:pPr>
                      <a:r>
                        <a:rPr lang="en-US" sz="1200" b="0" i="0" u="none" strike="noStrike">
                          <a:solidFill>
                            <a:srgbClr val="000000"/>
                          </a:solidFill>
                          <a:effectLst/>
                          <a:latin typeface="Arial" panose="020B0604020202020204" pitchFamily="34" charset="0"/>
                        </a:rPr>
                        <a:t>Value-added tax</a:t>
                      </a:r>
                    </a:p>
                    <a:p>
                      <a:pPr marL="0" indent="0" algn="l" rtl="0" fontAlgn="t">
                        <a:buNone/>
                      </a:pPr>
                      <a:r>
                        <a:rPr lang="en-US" sz="1200" b="0" i="0" u="none" strike="noStrike">
                          <a:solidFill>
                            <a:srgbClr val="000000"/>
                          </a:solidFill>
                          <a:effectLst/>
                          <a:latin typeface="Arial" panose="020B0604020202020204" pitchFamily="34" charset="0"/>
                        </a:rPr>
                        <a:t>Very low-level waste</a:t>
                      </a:r>
                    </a:p>
                    <a:p>
                      <a:pPr marL="0" indent="0" algn="l" rtl="0" fontAlgn="t">
                        <a:buNone/>
                      </a:pPr>
                      <a:endParaRPr lang="en-US" sz="1200" b="0" i="0" u="none" strike="noStrike">
                        <a:solidFill>
                          <a:srgbClr val="000000"/>
                        </a:solidFill>
                        <a:effectLst/>
                        <a:latin typeface="Arial" panose="020B0604020202020204" pitchFamily="34" charset="0"/>
                      </a:endParaRPr>
                    </a:p>
                  </a:txBody>
                  <a:tcPr marL="5173" marR="5173" marT="5173" marB="0">
                    <a:lnL>
                      <a:noFill/>
                    </a:lnL>
                    <a:lnR>
                      <a:noFill/>
                    </a:lnR>
                    <a:lnT>
                      <a:noFill/>
                    </a:lnT>
                    <a:lnB>
                      <a:noFill/>
                    </a:lnB>
                  </a:tcPr>
                </a:tc>
                <a:extLst>
                  <a:ext uri="{0D108BD9-81ED-4DB2-BD59-A6C34878D82A}">
                    <a16:rowId xmlns:a16="http://schemas.microsoft.com/office/drawing/2014/main" val="10000"/>
                  </a:ext>
                </a:extLst>
              </a:tr>
            </a:tbl>
          </a:graphicData>
        </a:graphic>
      </p:graphicFrame>
      <p:graphicFrame>
        <p:nvGraphicFramePr>
          <p:cNvPr id="8" name="Table 7">
            <a:extLst>
              <a:ext uri="{FF2B5EF4-FFF2-40B4-BE49-F238E27FC236}">
                <a16:creationId xmlns:a16="http://schemas.microsoft.com/office/drawing/2014/main" id="{E0BD877F-F397-FE3A-E528-B3574363CB4C}"/>
              </a:ext>
            </a:extLst>
          </p:cNvPr>
          <p:cNvGraphicFramePr>
            <a:graphicFrameLocks noGrp="1"/>
          </p:cNvGraphicFramePr>
          <p:nvPr/>
        </p:nvGraphicFramePr>
        <p:xfrm>
          <a:off x="487363" y="10462364"/>
          <a:ext cx="3600933" cy="4881973"/>
        </p:xfrm>
        <a:graphic>
          <a:graphicData uri="http://schemas.openxmlformats.org/drawingml/2006/table">
            <a:tbl>
              <a:tblPr firstRow="1" bandRow="1"/>
              <a:tblGrid>
                <a:gridCol w="675175">
                  <a:extLst>
                    <a:ext uri="{9D8B030D-6E8A-4147-A177-3AD203B41FA5}">
                      <a16:colId xmlns:a16="http://schemas.microsoft.com/office/drawing/2014/main" val="20000"/>
                    </a:ext>
                  </a:extLst>
                </a:gridCol>
                <a:gridCol w="2925758">
                  <a:extLst>
                    <a:ext uri="{9D8B030D-6E8A-4147-A177-3AD203B41FA5}">
                      <a16:colId xmlns:a16="http://schemas.microsoft.com/office/drawing/2014/main" val="20001"/>
                    </a:ext>
                  </a:extLst>
                </a:gridCol>
              </a:tblGrid>
              <a:tr h="326652">
                <a:tc>
                  <a:txBody>
                    <a:bodyPr/>
                    <a:lstStyle/>
                    <a:p>
                      <a:pPr marL="0" indent="0" algn="l" rtl="0" fontAlgn="t">
                        <a:buNone/>
                      </a:pPr>
                      <a:r>
                        <a:rPr lang="en-US" sz="1200" b="1" i="0" u="none" strike="noStrike">
                          <a:solidFill>
                            <a:srgbClr val="000000"/>
                          </a:solidFill>
                          <a:effectLst/>
                          <a:latin typeface="Arial" panose="020B0604020202020204" pitchFamily="34" charset="0"/>
                        </a:rPr>
                        <a:t>AD/CVD</a:t>
                      </a:r>
                    </a:p>
                    <a:p>
                      <a:pPr marL="0" indent="0" algn="l" rtl="0" fontAlgn="t">
                        <a:buNone/>
                      </a:pPr>
                      <a:r>
                        <a:rPr lang="en-US" sz="1200" b="1" i="0" u="none" strike="noStrike">
                          <a:solidFill>
                            <a:srgbClr val="000000"/>
                          </a:solidFill>
                          <a:effectLst/>
                          <a:latin typeface="Arial" panose="020B0604020202020204" pitchFamily="34" charset="0"/>
                        </a:rPr>
                        <a:t>APAC</a:t>
                      </a:r>
                    </a:p>
                    <a:p>
                      <a:pPr marL="0" indent="0" algn="l" rtl="0" fontAlgn="t">
                        <a:buNone/>
                      </a:pPr>
                      <a:r>
                        <a:rPr lang="en-US" sz="1200" b="1" i="0" u="none" strike="noStrike">
                          <a:solidFill>
                            <a:srgbClr val="000000"/>
                          </a:solidFill>
                          <a:effectLst/>
                          <a:latin typeface="Arial" panose="020B0604020202020204" pitchFamily="34" charset="0"/>
                        </a:rPr>
                        <a:t>ASEAN</a:t>
                      </a:r>
                    </a:p>
                    <a:p>
                      <a:pPr marL="0" indent="0" algn="l" rtl="0" fontAlgn="t">
                        <a:buNone/>
                      </a:pPr>
                      <a:r>
                        <a:rPr lang="en-US" sz="1200" b="1" i="0" u="none" strike="noStrike">
                          <a:solidFill>
                            <a:srgbClr val="000000"/>
                          </a:solidFill>
                          <a:effectLst/>
                          <a:latin typeface="Arial" panose="020B0604020202020204" pitchFamily="34" charset="0"/>
                        </a:rPr>
                        <a:t>BIPV</a:t>
                      </a:r>
                    </a:p>
                    <a:p>
                      <a:pPr marL="0" indent="0" algn="l" rtl="0" fontAlgn="t">
                        <a:buNone/>
                      </a:pPr>
                      <a:r>
                        <a:rPr lang="en-US" sz="1200" b="1" i="0" u="none" strike="noStrike">
                          <a:solidFill>
                            <a:srgbClr val="000000"/>
                          </a:solidFill>
                          <a:effectLst/>
                          <a:latin typeface="Arial" panose="020B0604020202020204" pitchFamily="34" charset="0"/>
                        </a:rPr>
                        <a:t>BoS</a:t>
                      </a:r>
                    </a:p>
                    <a:p>
                      <a:pPr marL="0" indent="0" algn="l" rtl="0" fontAlgn="t">
                        <a:buNone/>
                      </a:pPr>
                      <a:r>
                        <a:rPr lang="en-US" sz="1200" b="1" i="0" u="none" strike="noStrike">
                          <a:solidFill>
                            <a:srgbClr val="000000"/>
                          </a:solidFill>
                          <a:effectLst/>
                          <a:latin typeface="Arial" panose="020B0604020202020204" pitchFamily="34" charset="0"/>
                        </a:rPr>
                        <a:t>BSF</a:t>
                      </a:r>
                    </a:p>
                    <a:p>
                      <a:pPr marL="0" indent="0" algn="l" rtl="0" fontAlgn="t">
                        <a:buNone/>
                      </a:pPr>
                      <a:r>
                        <a:rPr lang="en-US" sz="1200" b="1" i="0" u="none" strike="noStrike">
                          <a:solidFill>
                            <a:srgbClr val="000000"/>
                          </a:solidFill>
                          <a:effectLst/>
                          <a:latin typeface="Arial" panose="020B0604020202020204" pitchFamily="34" charset="0"/>
                        </a:rPr>
                        <a:t>c-Si</a:t>
                      </a:r>
                    </a:p>
                    <a:p>
                      <a:pPr marL="0" indent="0" algn="l" rtl="0" fontAlgn="t">
                        <a:buNone/>
                      </a:pPr>
                      <a:r>
                        <a:rPr lang="en-US" sz="1200" b="1" i="0" u="none" strike="noStrike">
                          <a:solidFill>
                            <a:srgbClr val="000000"/>
                          </a:solidFill>
                          <a:effectLst/>
                          <a:latin typeface="Arial" panose="020B0604020202020204" pitchFamily="34" charset="0"/>
                        </a:rPr>
                        <a:t>C&amp;I</a:t>
                      </a:r>
                    </a:p>
                    <a:p>
                      <a:pPr marL="0" indent="0" algn="l" rtl="0" fontAlgn="t">
                        <a:buNone/>
                      </a:pPr>
                      <a:r>
                        <a:rPr lang="en-US" sz="1200" b="1" i="0" u="none" strike="noStrike">
                          <a:solidFill>
                            <a:srgbClr val="000000"/>
                          </a:solidFill>
                          <a:effectLst/>
                          <a:latin typeface="Arial" panose="020B0604020202020204" pitchFamily="34" charset="0"/>
                        </a:rPr>
                        <a:t>CAGR</a:t>
                      </a:r>
                    </a:p>
                    <a:p>
                      <a:pPr marL="0" indent="0" algn="l" rtl="0" fontAlgn="t">
                        <a:buNone/>
                      </a:pPr>
                      <a:r>
                        <a:rPr lang="en-US" sz="1200" b="1" i="0" u="none" strike="noStrike">
                          <a:solidFill>
                            <a:srgbClr val="000000"/>
                          </a:solidFill>
                          <a:effectLst/>
                          <a:latin typeface="Arial" panose="020B0604020202020204" pitchFamily="34" charset="0"/>
                        </a:rPr>
                        <a:t>CAPEX</a:t>
                      </a:r>
                    </a:p>
                    <a:p>
                      <a:pPr marL="0" indent="0" algn="l" rtl="0" fontAlgn="t">
                        <a:buNone/>
                      </a:pPr>
                      <a:r>
                        <a:rPr lang="en-US" sz="1200" b="1" i="0" u="none" strike="noStrike">
                          <a:solidFill>
                            <a:srgbClr val="000000"/>
                          </a:solidFill>
                          <a:effectLst/>
                          <a:latin typeface="Arial" panose="020B0604020202020204" pitchFamily="34" charset="0"/>
                        </a:rPr>
                        <a:t>CCS</a:t>
                      </a:r>
                    </a:p>
                    <a:p>
                      <a:pPr marL="0" indent="0" algn="l" rtl="0" fontAlgn="t">
                        <a:buNone/>
                      </a:pPr>
                      <a:r>
                        <a:rPr lang="en-US" sz="1200" b="1" i="0" u="none" strike="noStrike">
                          <a:solidFill>
                            <a:srgbClr val="000000"/>
                          </a:solidFill>
                          <a:effectLst/>
                          <a:latin typeface="Arial" panose="020B0604020202020204" pitchFamily="34" charset="0"/>
                        </a:rPr>
                        <a:t>CO2</a:t>
                      </a:r>
                    </a:p>
                    <a:p>
                      <a:pPr marL="0" indent="0" algn="l" rtl="0" fontAlgn="t">
                        <a:buNone/>
                      </a:pPr>
                      <a:r>
                        <a:rPr lang="en-US" sz="1200" b="1" i="0" u="none" strike="noStrike">
                          <a:solidFill>
                            <a:srgbClr val="000000"/>
                          </a:solidFill>
                          <a:effectLst/>
                          <a:latin typeface="Arial" panose="020B0604020202020204" pitchFamily="34" charset="0"/>
                        </a:rPr>
                        <a:t>CPV</a:t>
                      </a:r>
                    </a:p>
                    <a:p>
                      <a:pPr marL="0" indent="0" algn="l" rtl="0" fontAlgn="t">
                        <a:buNone/>
                      </a:pPr>
                      <a:r>
                        <a:rPr lang="en-US" sz="1200" b="1" i="0" u="none" strike="noStrike">
                          <a:solidFill>
                            <a:srgbClr val="000000"/>
                          </a:solidFill>
                          <a:effectLst/>
                          <a:latin typeface="Arial" panose="020B0604020202020204" pitchFamily="34" charset="0"/>
                        </a:rPr>
                        <a:t>CSP</a:t>
                      </a:r>
                    </a:p>
                    <a:p>
                      <a:pPr marL="0" indent="0" algn="l" rtl="0" fontAlgn="t">
                        <a:buNone/>
                      </a:pPr>
                      <a:r>
                        <a:rPr lang="en-US" sz="1200" b="1" i="0" u="none" strike="noStrike">
                          <a:solidFill>
                            <a:srgbClr val="000000"/>
                          </a:solidFill>
                          <a:effectLst/>
                          <a:latin typeface="Arial" panose="020B0604020202020204" pitchFamily="34" charset="0"/>
                        </a:rPr>
                        <a:t>EMEA</a:t>
                      </a:r>
                    </a:p>
                  </a:txBody>
                  <a:tcPr marL="5173" marR="5173" marT="5173" marB="0">
                    <a:lnL>
                      <a:noFill/>
                    </a:lnL>
                    <a:lnR>
                      <a:noFill/>
                    </a:lnR>
                    <a:lnT>
                      <a:noFill/>
                    </a:lnT>
                    <a:lnB>
                      <a:noFill/>
                    </a:lnB>
                  </a:tcPr>
                </a:tc>
                <a:tc>
                  <a:txBody>
                    <a:bodyPr/>
                    <a:lstStyle/>
                    <a:p>
                      <a:pPr marL="0" indent="0" algn="l" rtl="0" fontAlgn="t">
                        <a:buNone/>
                      </a:pPr>
                      <a:r>
                        <a:rPr lang="en-US" sz="1200" b="0" i="0" u="none" strike="noStrike">
                          <a:solidFill>
                            <a:srgbClr val="000000"/>
                          </a:solidFill>
                          <a:effectLst/>
                          <a:latin typeface="Arial" panose="020B0604020202020204" pitchFamily="34" charset="0"/>
                        </a:rPr>
                        <a:t>Antidumping and countervailing duties</a:t>
                      </a:r>
                    </a:p>
                    <a:p>
                      <a:pPr marL="0" indent="0" algn="l" rtl="0" fontAlgn="t">
                        <a:buNone/>
                      </a:pPr>
                      <a:r>
                        <a:rPr lang="en-US" sz="1200" b="0" i="0" u="none" strike="noStrike">
                          <a:solidFill>
                            <a:srgbClr val="000000"/>
                          </a:solidFill>
                          <a:effectLst/>
                          <a:latin typeface="Arial" panose="020B0604020202020204" pitchFamily="34" charset="0"/>
                        </a:rPr>
                        <a:t>Asia </a:t>
                      </a:r>
                      <a:r>
                        <a:rPr lang="en-US" sz="1200" b="0" i="0" u="none" strike="noStrike" err="1">
                          <a:solidFill>
                            <a:srgbClr val="000000"/>
                          </a:solidFill>
                          <a:effectLst/>
                          <a:latin typeface="Arial" panose="020B0604020202020204" pitchFamily="34" charset="0"/>
                        </a:rPr>
                        <a:t>Pacifi</a:t>
                      </a:r>
                      <a:endParaRPr lang="en-US" sz="1200" b="0" i="0" u="none" strike="noStrike">
                        <a:solidFill>
                          <a:srgbClr val="000000"/>
                        </a:solidFill>
                        <a:effectLst/>
                        <a:latin typeface="Arial" panose="020B0604020202020204" pitchFamily="34" charset="0"/>
                      </a:endParaRPr>
                    </a:p>
                    <a:p>
                      <a:pPr marL="0" indent="0" algn="l" rtl="0" fontAlgn="t">
                        <a:buNone/>
                      </a:pPr>
                      <a:r>
                        <a:rPr lang="en-US" sz="1200" b="0" i="0" u="none" strike="noStrike">
                          <a:solidFill>
                            <a:srgbClr val="000000"/>
                          </a:solidFill>
                          <a:effectLst/>
                          <a:latin typeface="Arial" panose="020B0604020202020204" pitchFamily="34" charset="0"/>
                        </a:rPr>
                        <a:t>Association of Southeast Asian Nations</a:t>
                      </a:r>
                    </a:p>
                    <a:p>
                      <a:pPr marL="0" indent="0" algn="l" rtl="0" fontAlgn="t">
                        <a:buNone/>
                      </a:pPr>
                      <a:r>
                        <a:rPr lang="en-US" sz="1200" b="0" i="0" u="none" strike="noStrike">
                          <a:solidFill>
                            <a:srgbClr val="000000"/>
                          </a:solidFill>
                          <a:effectLst/>
                          <a:latin typeface="Arial" panose="020B0604020202020204" pitchFamily="34" charset="0"/>
                        </a:rPr>
                        <a:t>Building Integrated PV</a:t>
                      </a:r>
                    </a:p>
                    <a:p>
                      <a:pPr marL="0" indent="0" algn="l" rtl="0" fontAlgn="t">
                        <a:buNone/>
                      </a:pPr>
                      <a:r>
                        <a:rPr lang="en-US" sz="1200" b="0" i="0" u="none" strike="noStrike">
                          <a:solidFill>
                            <a:srgbClr val="000000"/>
                          </a:solidFill>
                          <a:effectLst/>
                          <a:latin typeface="Arial" panose="020B0604020202020204" pitchFamily="34" charset="0"/>
                        </a:rPr>
                        <a:t>Balance of System</a:t>
                      </a:r>
                    </a:p>
                    <a:p>
                      <a:pPr marL="0" indent="0" algn="l" rtl="0" fontAlgn="t">
                        <a:buNone/>
                      </a:pPr>
                      <a:r>
                        <a:rPr lang="en-US" sz="1200" b="0" i="0" u="none" strike="noStrike">
                          <a:solidFill>
                            <a:srgbClr val="000000"/>
                          </a:solidFill>
                          <a:effectLst/>
                          <a:latin typeface="Arial" panose="020B0604020202020204" pitchFamily="34" charset="0"/>
                        </a:rPr>
                        <a:t>Back Surface Field</a:t>
                      </a:r>
                    </a:p>
                    <a:p>
                      <a:pPr marL="0" indent="0" algn="l" rtl="0" fontAlgn="t">
                        <a:buNone/>
                      </a:pPr>
                      <a:r>
                        <a:rPr lang="en-US" sz="1200" b="0" i="0" u="none" strike="noStrike">
                          <a:solidFill>
                            <a:srgbClr val="000000"/>
                          </a:solidFill>
                          <a:effectLst/>
                          <a:latin typeface="Arial" panose="020B0604020202020204" pitchFamily="34" charset="0"/>
                        </a:rPr>
                        <a:t>Crystal silicone</a:t>
                      </a:r>
                    </a:p>
                    <a:p>
                      <a:pPr marL="0" indent="0" algn="l" rtl="0" fontAlgn="t">
                        <a:buNone/>
                      </a:pPr>
                      <a:r>
                        <a:rPr lang="en-US" sz="1200" b="0" i="0" u="none" strike="noStrike">
                          <a:solidFill>
                            <a:srgbClr val="000000"/>
                          </a:solidFill>
                          <a:effectLst/>
                          <a:latin typeface="Arial" panose="020B0604020202020204" pitchFamily="34" charset="0"/>
                        </a:rPr>
                        <a:t>Commercial &amp; Industrial</a:t>
                      </a:r>
                    </a:p>
                    <a:p>
                      <a:pPr marL="0" indent="0" algn="l" rtl="0" fontAlgn="t">
                        <a:buNone/>
                      </a:pPr>
                      <a:r>
                        <a:rPr lang="en-US" sz="1200" b="0" i="0" u="none" strike="noStrike">
                          <a:solidFill>
                            <a:srgbClr val="000000"/>
                          </a:solidFill>
                          <a:effectLst/>
                          <a:latin typeface="Arial" panose="020B0604020202020204" pitchFamily="34" charset="0"/>
                        </a:rPr>
                        <a:t>Compound annual growth rate</a:t>
                      </a:r>
                    </a:p>
                    <a:p>
                      <a:pPr marL="0" indent="0" algn="l" rtl="0" fontAlgn="t">
                        <a:buNone/>
                      </a:pPr>
                      <a:r>
                        <a:rPr lang="en-US" sz="1200" b="0" i="0" u="none" strike="noStrike">
                          <a:solidFill>
                            <a:srgbClr val="000000"/>
                          </a:solidFill>
                          <a:effectLst/>
                          <a:latin typeface="Arial" panose="020B0604020202020204" pitchFamily="34" charset="0"/>
                        </a:rPr>
                        <a:t>Capital expenditures</a:t>
                      </a:r>
                    </a:p>
                    <a:p>
                      <a:pPr marL="0" indent="0" algn="l" rtl="0" fontAlgn="t">
                        <a:buNone/>
                      </a:pPr>
                      <a:r>
                        <a:rPr lang="en-US" sz="1200" b="0" i="0" u="none" strike="noStrike">
                          <a:solidFill>
                            <a:srgbClr val="000000"/>
                          </a:solidFill>
                          <a:effectLst/>
                          <a:latin typeface="Arial" panose="020B0604020202020204" pitchFamily="34" charset="0"/>
                        </a:rPr>
                        <a:t>Carbon capture and storage</a:t>
                      </a:r>
                    </a:p>
                    <a:p>
                      <a:pPr marL="0" indent="0" algn="l" rtl="0" fontAlgn="t">
                        <a:buNone/>
                      </a:pPr>
                      <a:r>
                        <a:rPr lang="en-US" sz="1200" b="0" i="0" u="none" strike="noStrike">
                          <a:solidFill>
                            <a:srgbClr val="000000"/>
                          </a:solidFill>
                          <a:effectLst/>
                          <a:latin typeface="Arial" panose="020B0604020202020204" pitchFamily="34" charset="0"/>
                        </a:rPr>
                        <a:t>Carbon dioxide</a:t>
                      </a:r>
                    </a:p>
                    <a:p>
                      <a:pPr marL="0" indent="0" algn="l" rtl="0" fontAlgn="t">
                        <a:buNone/>
                      </a:pPr>
                      <a:r>
                        <a:rPr lang="en-US" sz="1200" b="0" i="0" u="none" strike="noStrike">
                          <a:solidFill>
                            <a:srgbClr val="000000"/>
                          </a:solidFill>
                          <a:effectLst/>
                          <a:latin typeface="Arial" panose="020B0604020202020204" pitchFamily="34" charset="0"/>
                        </a:rPr>
                        <a:t>Concentrator PV</a:t>
                      </a:r>
                    </a:p>
                    <a:p>
                      <a:pPr marL="0" indent="0" algn="l" rtl="0" fontAlgn="t">
                        <a:buNone/>
                      </a:pPr>
                      <a:r>
                        <a:rPr lang="en-US" sz="1200" b="0" i="0" u="none" strike="noStrike">
                          <a:solidFill>
                            <a:srgbClr val="000000"/>
                          </a:solidFill>
                          <a:effectLst/>
                          <a:latin typeface="Arial" panose="020B0604020202020204" pitchFamily="34" charset="0"/>
                        </a:rPr>
                        <a:t>Concentrated solar power</a:t>
                      </a:r>
                    </a:p>
                    <a:p>
                      <a:pPr marL="0" indent="0" algn="l" rtl="0" fontAlgn="t">
                        <a:buNone/>
                      </a:pPr>
                      <a:r>
                        <a:rPr lang="en-US" sz="1200" b="0" i="0" u="none" strike="noStrike">
                          <a:solidFill>
                            <a:srgbClr val="000000"/>
                          </a:solidFill>
                          <a:effectLst/>
                          <a:latin typeface="Arial" panose="020B0604020202020204" pitchFamily="34" charset="0"/>
                        </a:rPr>
                        <a:t>Europe, Middle East, and Africa</a:t>
                      </a:r>
                    </a:p>
                  </a:txBody>
                  <a:tcPr marL="5173" marR="5173" marT="5173" marB="0">
                    <a:lnL>
                      <a:noFill/>
                    </a:lnL>
                    <a:lnR>
                      <a:noFill/>
                    </a:lnR>
                    <a:lnT>
                      <a:noFill/>
                    </a:lnT>
                    <a:lnB>
                      <a:noFill/>
                    </a:lnB>
                  </a:tcPr>
                </a:tc>
                <a:extLst>
                  <a:ext uri="{0D108BD9-81ED-4DB2-BD59-A6C34878D82A}">
                    <a16:rowId xmlns:a16="http://schemas.microsoft.com/office/drawing/2014/main" val="10000"/>
                  </a:ext>
                </a:extLst>
              </a:tr>
            </a:tbl>
          </a:graphicData>
        </a:graphic>
      </p:graphicFrame>
    </p:spTree>
    <p:custDataLst>
      <p:tags r:id="rId1"/>
    </p:custDataLst>
    <p:extLst>
      <p:ext uri="{BB962C8B-B14F-4D97-AF65-F5344CB8AC3E}">
        <p14:creationId xmlns:p14="http://schemas.microsoft.com/office/powerpoint/2010/main" val="3607342293"/>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hink-cell data - do not delete" hidden="1">
            <a:extLst>
              <a:ext uri="{FF2B5EF4-FFF2-40B4-BE49-F238E27FC236}">
                <a16:creationId xmlns:a16="http://schemas.microsoft.com/office/drawing/2014/main" id="{13F3186C-8091-3315-6B32-D715343F5CE1}"/>
              </a:ext>
            </a:extLst>
          </p:cNvPr>
          <p:cNvGraphicFramePr>
            <a:graphicFrameLocks noChangeAspect="1"/>
          </p:cNvGraphicFramePr>
          <p:nvPr>
            <p:custDataLst>
              <p:tags r:id="rId1"/>
            </p:custDataLst>
            <p:extLst>
              <p:ext uri="{D42A27DB-BD31-4B8C-83A1-F6EECF244321}">
                <p14:modId xmlns:p14="http://schemas.microsoft.com/office/powerpoint/2010/main" val="2758624207"/>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 imgW="7772400" imgH="10058400" progId="TCLayout.ActiveDocument.1">
                  <p:embed/>
                </p:oleObj>
              </mc:Choice>
              <mc:Fallback>
                <p:oleObj name="think-cell Slide" r:id="rId4" imgW="7772400" imgH="10058400" progId="TCLayout.ActiveDocument.1">
                  <p:embed/>
                  <p:pic>
                    <p:nvPicPr>
                      <p:cNvPr id="8" name="think-cell data - do not delete" hidden="1">
                        <a:extLst>
                          <a:ext uri="{FF2B5EF4-FFF2-40B4-BE49-F238E27FC236}">
                            <a16:creationId xmlns:a16="http://schemas.microsoft.com/office/drawing/2014/main" id="{13F3186C-8091-3315-6B32-D715343F5CE1}"/>
                          </a:ext>
                        </a:extLst>
                      </p:cNvPr>
                      <p:cNvPicPr/>
                      <p:nvPr/>
                    </p:nvPicPr>
                    <p:blipFill>
                      <a:blip r:embed="rId5"/>
                      <a:stretch>
                        <a:fillRect/>
                      </a:stretch>
                    </p:blipFill>
                    <p:spPr>
                      <a:xfrm>
                        <a:off x="1588" y="1588"/>
                        <a:ext cx="1227"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306FB0F6-26C3-7C62-DBB2-1EE6C5D197B5}"/>
              </a:ext>
            </a:extLst>
          </p:cNvPr>
          <p:cNvSpPr>
            <a:spLocks noGrp="1"/>
          </p:cNvSpPr>
          <p:nvPr>
            <p:ph type="title"/>
          </p:nvPr>
        </p:nvSpPr>
        <p:spPr/>
        <p:txBody>
          <a:bodyPr vert="horz"/>
          <a:lstStyle/>
          <a:p>
            <a:r>
              <a:rPr lang="en-US"/>
              <a:t>Units, Calculations, and References</a:t>
            </a:r>
          </a:p>
        </p:txBody>
      </p:sp>
      <p:graphicFrame>
        <p:nvGraphicFramePr>
          <p:cNvPr id="7" name="Table 6">
            <a:extLst>
              <a:ext uri="{FF2B5EF4-FFF2-40B4-BE49-F238E27FC236}">
                <a16:creationId xmlns:a16="http://schemas.microsoft.com/office/drawing/2014/main" id="{5B5F40AF-B633-9106-C507-F8408EC3CDCD}"/>
              </a:ext>
            </a:extLst>
          </p:cNvPr>
          <p:cNvGraphicFramePr>
            <a:graphicFrameLocks noGrp="1"/>
          </p:cNvGraphicFramePr>
          <p:nvPr>
            <p:extLst>
              <p:ext uri="{D42A27DB-BD31-4B8C-83A1-F6EECF244321}">
                <p14:modId xmlns:p14="http://schemas.microsoft.com/office/powerpoint/2010/main" val="2619022676"/>
              </p:ext>
            </p:extLst>
          </p:nvPr>
        </p:nvGraphicFramePr>
        <p:xfrm>
          <a:off x="679302" y="2590801"/>
          <a:ext cx="6881001" cy="2861488"/>
        </p:xfrm>
        <a:graphic>
          <a:graphicData uri="http://schemas.openxmlformats.org/drawingml/2006/table">
            <a:tbl>
              <a:tblPr/>
              <a:tblGrid>
                <a:gridCol w="2253764">
                  <a:extLst>
                    <a:ext uri="{9D8B030D-6E8A-4147-A177-3AD203B41FA5}">
                      <a16:colId xmlns:a16="http://schemas.microsoft.com/office/drawing/2014/main" val="2438422095"/>
                    </a:ext>
                  </a:extLst>
                </a:gridCol>
                <a:gridCol w="4627237">
                  <a:extLst>
                    <a:ext uri="{9D8B030D-6E8A-4147-A177-3AD203B41FA5}">
                      <a16:colId xmlns:a16="http://schemas.microsoft.com/office/drawing/2014/main" val="1640766856"/>
                    </a:ext>
                  </a:extLst>
                </a:gridCol>
              </a:tblGrid>
              <a:tr h="715372">
                <a:tc>
                  <a:txBody>
                    <a:bodyPr/>
                    <a:lstStyle/>
                    <a:p>
                      <a:pPr marL="0" indent="0" algn="l" fontAlgn="b">
                        <a:buFont typeface="+mj-lt"/>
                        <a:buNone/>
                      </a:pPr>
                      <a:r>
                        <a:rPr lang="en-US" sz="1200" b="1" i="0" u="none" strike="noStrike">
                          <a:solidFill>
                            <a:srgbClr val="000000"/>
                          </a:solidFill>
                          <a:effectLst/>
                          <a:latin typeface="Arial" panose="020B0604020202020204" pitchFamily="34" charset="0"/>
                          <a:cs typeface="Arial" panose="020B0604020202020204" pitchFamily="34" charset="0"/>
                        </a:rPr>
                        <a:t>Kilowatt (kW)</a:t>
                      </a:r>
                    </a:p>
                  </a:txBody>
                  <a:tcPr marL="228600" marR="228600" marT="228600" marB="228600" anchor="ctr">
                    <a:lnL>
                      <a:noFill/>
                    </a:lnL>
                    <a:lnR>
                      <a:noFill/>
                    </a:lnR>
                    <a:lnT>
                      <a:noFill/>
                    </a:lnT>
                    <a:lnB w="12700" cap="flat" cmpd="sng" algn="ctr">
                      <a:solidFill>
                        <a:schemeClr val="tx1"/>
                      </a:solidFill>
                      <a:prstDash val="solid"/>
                      <a:round/>
                      <a:headEnd type="none" w="med" len="med"/>
                      <a:tailEnd type="none" w="med" len="med"/>
                    </a:lnB>
                    <a:solidFill>
                      <a:schemeClr val="accent2">
                        <a:lumMod val="10000"/>
                        <a:lumOff val="90000"/>
                      </a:schemeClr>
                    </a:solidFill>
                  </a:tcPr>
                </a:tc>
                <a:tc>
                  <a:txBody>
                    <a:bodyPr/>
                    <a:lstStyle/>
                    <a:p>
                      <a:pPr marL="0" indent="0" algn="l" fontAlgn="b">
                        <a:buFont typeface="+mj-lt"/>
                        <a:buNone/>
                      </a:pPr>
                      <a:r>
                        <a:rPr lang="en-US" sz="1200" b="0" i="0" u="none" strike="noStrike">
                          <a:solidFill>
                            <a:srgbClr val="000000"/>
                          </a:solidFill>
                          <a:effectLst/>
                          <a:latin typeface="Arial" panose="020B0604020202020204" pitchFamily="34" charset="0"/>
                          <a:cs typeface="Arial" panose="020B0604020202020204" pitchFamily="34" charset="0"/>
                        </a:rPr>
                        <a:t>1,000 (1 thousand) watts</a:t>
                      </a:r>
                    </a:p>
                  </a:txBody>
                  <a:tcPr marL="228600" marR="228600" marT="228600" marB="228600" anchor="ctr">
                    <a:lnL>
                      <a:noFill/>
                    </a:lnL>
                    <a:lnR>
                      <a:noFill/>
                    </a:lnR>
                    <a:lnT>
                      <a:noFill/>
                    </a:lnT>
                    <a:lnB w="12700" cap="flat" cmpd="sng" algn="ctr">
                      <a:solidFill>
                        <a:schemeClr val="tx1"/>
                      </a:solidFill>
                      <a:prstDash val="solid"/>
                      <a:round/>
                      <a:headEnd type="none" w="med" len="med"/>
                      <a:tailEnd type="none" w="med" len="med"/>
                    </a:lnB>
                    <a:solidFill>
                      <a:schemeClr val="accent2">
                        <a:lumMod val="10000"/>
                        <a:lumOff val="90000"/>
                      </a:schemeClr>
                    </a:solidFill>
                  </a:tcPr>
                </a:tc>
                <a:extLst>
                  <a:ext uri="{0D108BD9-81ED-4DB2-BD59-A6C34878D82A}">
                    <a16:rowId xmlns:a16="http://schemas.microsoft.com/office/drawing/2014/main" val="305537691"/>
                  </a:ext>
                </a:extLst>
              </a:tr>
              <a:tr h="715372">
                <a:tc>
                  <a:txBody>
                    <a:bodyPr/>
                    <a:lstStyle/>
                    <a:p>
                      <a:pPr marL="0" indent="0" algn="l" fontAlgn="b">
                        <a:buFont typeface="+mj-lt"/>
                        <a:buNone/>
                      </a:pPr>
                      <a:r>
                        <a:rPr lang="en-US" sz="1200" b="1" i="0" u="none" strike="noStrike">
                          <a:solidFill>
                            <a:srgbClr val="000000"/>
                          </a:solidFill>
                          <a:effectLst/>
                          <a:latin typeface="Arial" panose="020B0604020202020204" pitchFamily="34" charset="0"/>
                          <a:cs typeface="Arial" panose="020B0604020202020204" pitchFamily="34" charset="0"/>
                        </a:rPr>
                        <a:t>Megawatt (MW)</a:t>
                      </a:r>
                    </a:p>
                  </a:txBody>
                  <a:tcPr marL="228600" marR="228600" marT="228600" marB="22860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10000"/>
                        <a:lumOff val="90000"/>
                      </a:schemeClr>
                    </a:solidFill>
                  </a:tcPr>
                </a:tc>
                <a:tc>
                  <a:txBody>
                    <a:bodyPr/>
                    <a:lstStyle/>
                    <a:p>
                      <a:pPr marL="0" indent="0" algn="l" fontAlgn="b">
                        <a:buFont typeface="+mj-lt"/>
                        <a:buNone/>
                      </a:pPr>
                      <a:r>
                        <a:rPr lang="en-US" sz="1200" b="0" i="0" u="none" strike="noStrike">
                          <a:solidFill>
                            <a:srgbClr val="000000"/>
                          </a:solidFill>
                          <a:effectLst/>
                          <a:latin typeface="Arial" panose="020B0604020202020204" pitchFamily="34" charset="0"/>
                          <a:cs typeface="Arial" panose="020B0604020202020204" pitchFamily="34" charset="0"/>
                        </a:rPr>
                        <a:t>1,000,000 (1 million) watts</a:t>
                      </a:r>
                    </a:p>
                  </a:txBody>
                  <a:tcPr marL="228600" marR="228600" marT="228600" marB="22860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10000"/>
                        <a:lumOff val="90000"/>
                      </a:schemeClr>
                    </a:solidFill>
                  </a:tcPr>
                </a:tc>
                <a:extLst>
                  <a:ext uri="{0D108BD9-81ED-4DB2-BD59-A6C34878D82A}">
                    <a16:rowId xmlns:a16="http://schemas.microsoft.com/office/drawing/2014/main" val="1559052811"/>
                  </a:ext>
                </a:extLst>
              </a:tr>
              <a:tr h="715372">
                <a:tc>
                  <a:txBody>
                    <a:bodyPr/>
                    <a:lstStyle/>
                    <a:p>
                      <a:pPr marL="0" indent="0" algn="l" fontAlgn="b">
                        <a:buFont typeface="+mj-lt"/>
                        <a:buNone/>
                      </a:pPr>
                      <a:r>
                        <a:rPr lang="en-US" sz="1200" b="1" i="0" u="none" strike="noStrike">
                          <a:solidFill>
                            <a:srgbClr val="000000"/>
                          </a:solidFill>
                          <a:effectLst/>
                          <a:latin typeface="Arial" panose="020B0604020202020204" pitchFamily="34" charset="0"/>
                          <a:cs typeface="Arial" panose="020B0604020202020204" pitchFamily="34" charset="0"/>
                        </a:rPr>
                        <a:t>Gigawatt (GW)</a:t>
                      </a:r>
                    </a:p>
                  </a:txBody>
                  <a:tcPr marL="228600" marR="228600" marT="228600" marB="22860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10000"/>
                        <a:lumOff val="90000"/>
                      </a:schemeClr>
                    </a:solidFill>
                  </a:tcPr>
                </a:tc>
                <a:tc>
                  <a:txBody>
                    <a:bodyPr/>
                    <a:lstStyle/>
                    <a:p>
                      <a:pPr marL="0" indent="0" algn="l" fontAlgn="b">
                        <a:buFont typeface="+mj-lt"/>
                        <a:buNone/>
                      </a:pPr>
                      <a:r>
                        <a:rPr lang="en-US" sz="1200" b="0" i="0" u="none" strike="noStrike">
                          <a:solidFill>
                            <a:srgbClr val="000000"/>
                          </a:solidFill>
                          <a:effectLst/>
                          <a:latin typeface="Arial" panose="020B0604020202020204" pitchFamily="34" charset="0"/>
                          <a:cs typeface="Arial" panose="020B0604020202020204" pitchFamily="34" charset="0"/>
                        </a:rPr>
                        <a:t>1,000,000,000 (1 billion) watts</a:t>
                      </a:r>
                    </a:p>
                  </a:txBody>
                  <a:tcPr marL="228600" marR="228600" marT="228600" marB="22860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10000"/>
                        <a:lumOff val="90000"/>
                      </a:schemeClr>
                    </a:solidFill>
                  </a:tcPr>
                </a:tc>
                <a:extLst>
                  <a:ext uri="{0D108BD9-81ED-4DB2-BD59-A6C34878D82A}">
                    <a16:rowId xmlns:a16="http://schemas.microsoft.com/office/drawing/2014/main" val="1872982376"/>
                  </a:ext>
                </a:extLst>
              </a:tr>
              <a:tr h="715372">
                <a:tc>
                  <a:txBody>
                    <a:bodyPr/>
                    <a:lstStyle/>
                    <a:p>
                      <a:pPr marL="0" indent="0" algn="l" fontAlgn="b">
                        <a:buFont typeface="+mj-lt"/>
                        <a:buNone/>
                      </a:pPr>
                      <a:r>
                        <a:rPr lang="en-US" sz="1200" b="1" i="0" u="none" strike="noStrike">
                          <a:solidFill>
                            <a:srgbClr val="000000"/>
                          </a:solidFill>
                          <a:effectLst/>
                          <a:latin typeface="Arial" panose="020B0604020202020204" pitchFamily="34" charset="0"/>
                          <a:cs typeface="Arial" panose="020B0604020202020204" pitchFamily="34" charset="0"/>
                        </a:rPr>
                        <a:t>Terawatt (TW)</a:t>
                      </a:r>
                    </a:p>
                  </a:txBody>
                  <a:tcPr marL="228600" marR="228600" marT="228600" marB="228600" anchor="ctr">
                    <a:lnL>
                      <a:noFill/>
                    </a:lnL>
                    <a:lnR>
                      <a:noFill/>
                    </a:lnR>
                    <a:lnT w="12700" cap="flat" cmpd="sng" algn="ctr">
                      <a:solidFill>
                        <a:schemeClr val="tx1"/>
                      </a:solidFill>
                      <a:prstDash val="solid"/>
                      <a:round/>
                      <a:headEnd type="none" w="med" len="med"/>
                      <a:tailEnd type="none" w="med" len="med"/>
                    </a:lnT>
                    <a:lnB>
                      <a:noFill/>
                    </a:lnB>
                    <a:solidFill>
                      <a:schemeClr val="accent2">
                        <a:lumMod val="10000"/>
                        <a:lumOff val="90000"/>
                      </a:schemeClr>
                    </a:solidFill>
                  </a:tcPr>
                </a:tc>
                <a:tc>
                  <a:txBody>
                    <a:bodyPr/>
                    <a:lstStyle/>
                    <a:p>
                      <a:pPr marL="0" indent="0" algn="l" fontAlgn="b">
                        <a:buFont typeface="+mj-lt"/>
                        <a:buNone/>
                      </a:pPr>
                      <a:r>
                        <a:rPr lang="en-US" sz="1200" b="0" i="0" u="none" strike="noStrike">
                          <a:solidFill>
                            <a:srgbClr val="000000"/>
                          </a:solidFill>
                          <a:effectLst/>
                          <a:latin typeface="Arial" panose="020B0604020202020204" pitchFamily="34" charset="0"/>
                          <a:cs typeface="Arial" panose="020B0604020202020204" pitchFamily="34" charset="0"/>
                        </a:rPr>
                        <a:t>1,000,000,000,000 (1 trillion) watts</a:t>
                      </a:r>
                    </a:p>
                  </a:txBody>
                  <a:tcPr marL="228600" marR="228600" marT="228600" marB="228600" anchor="ctr">
                    <a:lnL>
                      <a:noFill/>
                    </a:lnL>
                    <a:lnR>
                      <a:noFill/>
                    </a:lnR>
                    <a:lnT w="12700" cap="flat" cmpd="sng" algn="ctr">
                      <a:solidFill>
                        <a:schemeClr val="tx1"/>
                      </a:solidFill>
                      <a:prstDash val="solid"/>
                      <a:round/>
                      <a:headEnd type="none" w="med" len="med"/>
                      <a:tailEnd type="none" w="med" len="med"/>
                    </a:lnT>
                    <a:lnB>
                      <a:noFill/>
                    </a:lnB>
                    <a:solidFill>
                      <a:schemeClr val="accent2">
                        <a:lumMod val="10000"/>
                        <a:lumOff val="90000"/>
                      </a:schemeClr>
                    </a:solidFill>
                  </a:tcPr>
                </a:tc>
                <a:extLst>
                  <a:ext uri="{0D108BD9-81ED-4DB2-BD59-A6C34878D82A}">
                    <a16:rowId xmlns:a16="http://schemas.microsoft.com/office/drawing/2014/main" val="2158487527"/>
                  </a:ext>
                </a:extLst>
              </a:tr>
            </a:tbl>
          </a:graphicData>
        </a:graphic>
      </p:graphicFrame>
      <p:sp>
        <p:nvSpPr>
          <p:cNvPr id="10" name="TextBox 9">
            <a:extLst>
              <a:ext uri="{FF2B5EF4-FFF2-40B4-BE49-F238E27FC236}">
                <a16:creationId xmlns:a16="http://schemas.microsoft.com/office/drawing/2014/main" id="{45EFE509-3BBA-E025-72A3-C8F06084D169}"/>
              </a:ext>
            </a:extLst>
          </p:cNvPr>
          <p:cNvSpPr txBox="1"/>
          <p:nvPr/>
        </p:nvSpPr>
        <p:spPr bwMode="gray">
          <a:xfrm>
            <a:off x="679304" y="1405711"/>
            <a:ext cx="6881001" cy="923330"/>
          </a:xfrm>
          <a:prstGeom prst="rect">
            <a:avLst/>
          </a:prstGeom>
          <a:solidFill>
            <a:schemeClr val="tx1"/>
          </a:solidFill>
        </p:spPr>
        <p:txBody>
          <a:bodyPr wrap="square">
            <a:spAutoFit/>
          </a:bodyPr>
          <a:lstStyle/>
          <a:p>
            <a:r>
              <a:rPr lang="en-US">
                <a:solidFill>
                  <a:schemeClr val="bg1"/>
                </a:solidFill>
              </a:rPr>
              <a:t>One watt equates to one </a:t>
            </a:r>
            <a:r>
              <a:rPr lang="en-US" b="1">
                <a:solidFill>
                  <a:schemeClr val="bg1"/>
                </a:solidFill>
              </a:rPr>
              <a:t>joule</a:t>
            </a:r>
            <a:r>
              <a:rPr lang="en-US">
                <a:solidFill>
                  <a:schemeClr val="bg1"/>
                </a:solidFill>
              </a:rPr>
              <a:t> of energy per second. </a:t>
            </a:r>
          </a:p>
          <a:p>
            <a:r>
              <a:rPr lang="en-US">
                <a:solidFill>
                  <a:schemeClr val="bg1"/>
                </a:solidFill>
              </a:rPr>
              <a:t>In electrical systems, power (</a:t>
            </a:r>
            <a:r>
              <a:rPr lang="en-US" b="1">
                <a:solidFill>
                  <a:schemeClr val="bg1"/>
                </a:solidFill>
              </a:rPr>
              <a:t>watts</a:t>
            </a:r>
            <a:r>
              <a:rPr lang="en-US">
                <a:solidFill>
                  <a:schemeClr val="bg1"/>
                </a:solidFill>
              </a:rPr>
              <a:t>) is calculated by multiplying voltage (</a:t>
            </a:r>
            <a:r>
              <a:rPr lang="en-US" b="1">
                <a:solidFill>
                  <a:schemeClr val="bg1"/>
                </a:solidFill>
              </a:rPr>
              <a:t>volts</a:t>
            </a:r>
            <a:r>
              <a:rPr lang="en-US">
                <a:solidFill>
                  <a:schemeClr val="bg1"/>
                </a:solidFill>
              </a:rPr>
              <a:t>) by current (</a:t>
            </a:r>
            <a:r>
              <a:rPr lang="en-US" b="1">
                <a:solidFill>
                  <a:schemeClr val="bg1"/>
                </a:solidFill>
              </a:rPr>
              <a:t>amps</a:t>
            </a:r>
            <a:r>
              <a:rPr lang="en-US">
                <a:solidFill>
                  <a:schemeClr val="bg1"/>
                </a:solidFill>
              </a:rPr>
              <a:t>).</a:t>
            </a:r>
          </a:p>
        </p:txBody>
      </p:sp>
      <p:sp>
        <p:nvSpPr>
          <p:cNvPr id="17" name="btfpNotesBox164659">
            <a:extLst>
              <a:ext uri="{FF2B5EF4-FFF2-40B4-BE49-F238E27FC236}">
                <a16:creationId xmlns:a16="http://schemas.microsoft.com/office/drawing/2014/main" id="{F415DAA7-99A5-DDA2-4535-81528CBEAFB6}"/>
              </a:ext>
            </a:extLst>
          </p:cNvPr>
          <p:cNvSpPr txBox="1"/>
          <p:nvPr>
            <p:custDataLst>
              <p:tags r:id="rId2"/>
            </p:custDataLst>
          </p:nvPr>
        </p:nvSpPr>
        <p:spPr bwMode="gray">
          <a:xfrm>
            <a:off x="330200" y="6680533"/>
            <a:ext cx="11531600" cy="123111"/>
          </a:xfrm>
          <a:prstGeom prst="rect">
            <a:avLst/>
          </a:prstGeom>
          <a:noFill/>
        </p:spPr>
        <p:txBody>
          <a:bodyPr vert="horz" wrap="square" lIns="0" tIns="0" rIns="0" bIns="0" rtlCol="0" anchor="b">
            <a:spAutoFit/>
          </a:bodyPr>
          <a:lstStyle/>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Quint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6"/>
              </a:rPr>
              <a:t>Gernot Wagner</a:t>
            </a:r>
            <a:r>
              <a:rPr kumimoji="0" lang="en-US" sz="800" b="0" i="0" u="none" strike="noStrike" kern="1200" cap="none" spc="0" normalizeH="0" baseline="0" noProof="0" dirty="0">
                <a:ln>
                  <a:noFill/>
                </a:ln>
                <a:solidFill>
                  <a:srgbClr val="000000"/>
                </a:solidFill>
                <a:effectLst/>
                <a:uLnTx/>
                <a:uFillTx/>
                <a:latin typeface="Arial"/>
                <a:ea typeface="+mn-ea"/>
                <a:cs typeface="+mn-cs"/>
              </a:rPr>
              <a:t>. Share with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7"/>
              </a:rPr>
              <a:t>attribution</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u="none" strike="noStrike" kern="1200" cap="none" spc="0" normalizeH="0" baseline="0" noProof="0" dirty="0">
                <a:ln>
                  <a:noFill/>
                </a:ln>
                <a:solidFill>
                  <a:srgbClr val="000000"/>
                </a:solidFill>
                <a:effectLst/>
                <a:uLnTx/>
                <a:uFillTx/>
                <a:latin typeface="Arial"/>
                <a:ea typeface="+mn-ea"/>
                <a:cs typeface="+mn-cs"/>
              </a:rPr>
              <a:t>et al., </a:t>
            </a:r>
            <a:r>
              <a:rPr kumimoji="0" lang="en-US" sz="800" b="0" i="0" u="none" strike="noStrike" kern="1200" cap="none" spc="0" normalizeH="0" baseline="0" noProof="0" dirty="0">
                <a:ln>
                  <a:noFill/>
                </a:ln>
                <a:solidFill>
                  <a:srgbClr val="000000"/>
                </a:solidFill>
                <a:effectLst/>
                <a:uLnTx/>
                <a:uFillTx/>
                <a:latin typeface="Arial"/>
                <a:ea typeface="+mn-ea"/>
                <a:cs typeface="+mn-cs"/>
              </a:rPr>
              <a:t>"Reenergizing Nuclear" (23 September 2025).</a:t>
            </a:r>
          </a:p>
        </p:txBody>
      </p:sp>
    </p:spTree>
    <p:extLst>
      <p:ext uri="{BB962C8B-B14F-4D97-AF65-F5344CB8AC3E}">
        <p14:creationId xmlns:p14="http://schemas.microsoft.com/office/powerpoint/2010/main" val="343503905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8AF1638-A21E-EE04-5908-2C6DD2479903}"/>
            </a:ext>
          </a:extLst>
        </p:cNvPr>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285BC22E-E6D2-DB6F-F4DE-21598F1B2C1A}"/>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04" imgH="405" progId="TCLayout.ActiveDocument.1">
                  <p:embed/>
                </p:oleObj>
              </mc:Choice>
              <mc:Fallback>
                <p:oleObj name="think-cell Slide" r:id="rId4" imgW="404" imgH="405" progId="TCLayout.ActiveDocument.1">
                  <p:embed/>
                  <p:pic>
                    <p:nvPicPr>
                      <p:cNvPr id="4" name="think-cell data - do not delete" hidden="1">
                        <a:extLst>
                          <a:ext uri="{FF2B5EF4-FFF2-40B4-BE49-F238E27FC236}">
                            <a16:creationId xmlns:a16="http://schemas.microsoft.com/office/drawing/2014/main" id="{285BC22E-E6D2-DB6F-F4DE-21598F1B2C1A}"/>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61E69BB3-1AA7-E879-393C-D171CF8E3E04}"/>
              </a:ext>
            </a:extLst>
          </p:cNvPr>
          <p:cNvSpPr>
            <a:spLocks noGrp="1"/>
          </p:cNvSpPr>
          <p:nvPr>
            <p:ph type="title"/>
          </p:nvPr>
        </p:nvSpPr>
        <p:spPr>
          <a:xfrm>
            <a:off x="330200" y="523318"/>
            <a:ext cx="11861800" cy="659434"/>
          </a:xfrm>
        </p:spPr>
        <p:txBody>
          <a:bodyPr vert="horz">
            <a:normAutofit fontScale="90000"/>
          </a:bodyPr>
          <a:lstStyle/>
          <a:p>
            <a:r>
              <a:rPr lang="en-US"/>
              <a:t>Nuclear comparable to batteries and geothermal in baseload and </a:t>
            </a:r>
            <a:br>
              <a:rPr lang="en-US"/>
            </a:br>
            <a:r>
              <a:rPr lang="en-US"/>
              <a:t>grid-stability properties; outperforms in capacity and discharge duration</a:t>
            </a:r>
          </a:p>
        </p:txBody>
      </p:sp>
      <p:sp>
        <p:nvSpPr>
          <p:cNvPr id="5" name="btfpColumnHeaderBoxText223027">
            <a:extLst>
              <a:ext uri="{FF2B5EF4-FFF2-40B4-BE49-F238E27FC236}">
                <a16:creationId xmlns:a16="http://schemas.microsoft.com/office/drawing/2014/main" id="{21519C26-5FCA-3A58-72AB-487778342B89}"/>
              </a:ext>
            </a:extLst>
          </p:cNvPr>
          <p:cNvSpPr txBox="1"/>
          <p:nvPr/>
        </p:nvSpPr>
        <p:spPr bwMode="gray">
          <a:xfrm>
            <a:off x="329184" y="1554480"/>
            <a:ext cx="4559296" cy="277184"/>
          </a:xfrm>
          <a:prstGeom prst="rect">
            <a:avLst/>
          </a:prstGeom>
          <a:noFill/>
          <a:ln w="9525" cap="flat" cmpd="sng" algn="ctr">
            <a:noFill/>
            <a:prstDash val="solid"/>
            <a:round/>
            <a:headEnd type="none" w="med" len="med"/>
            <a:tailEnd type="none" w="med" len="med"/>
          </a:ln>
        </p:spPr>
        <p:txBody>
          <a:bodyPr vert="horz" wrap="square" lIns="36036" tIns="36036" rIns="36036" bIns="36036" rtlCol="0" anchor="b">
            <a:noAutofit/>
          </a:bodyPr>
          <a:lstStyle/>
          <a:p>
            <a:r>
              <a:rPr lang="en-US" sz="1400" b="1">
                <a:solidFill>
                  <a:srgbClr val="000000"/>
                </a:solidFill>
              </a:rPr>
              <a:t>Nuclear vs. lithium-ion batteries for grid stability</a:t>
            </a:r>
            <a:endParaRPr lang="en-US" sz="1400">
              <a:solidFill>
                <a:srgbClr val="000000"/>
              </a:solidFill>
            </a:endParaRPr>
          </a:p>
        </p:txBody>
      </p:sp>
      <p:sp>
        <p:nvSpPr>
          <p:cNvPr id="6" name="btfpColumnHeaderBoxText223027">
            <a:extLst>
              <a:ext uri="{FF2B5EF4-FFF2-40B4-BE49-F238E27FC236}">
                <a16:creationId xmlns:a16="http://schemas.microsoft.com/office/drawing/2014/main" id="{898A4DC9-3EB5-C2AC-ECF0-2FF3754B8ABE}"/>
              </a:ext>
            </a:extLst>
          </p:cNvPr>
          <p:cNvSpPr txBox="1"/>
          <p:nvPr/>
        </p:nvSpPr>
        <p:spPr bwMode="gray">
          <a:xfrm>
            <a:off x="5391245" y="1554480"/>
            <a:ext cx="3938147" cy="276859"/>
          </a:xfrm>
          <a:prstGeom prst="rect">
            <a:avLst/>
          </a:prstGeom>
          <a:noFill/>
          <a:ln w="9525" cap="flat" cmpd="sng" algn="ctr">
            <a:noFill/>
            <a:prstDash val="solid"/>
            <a:round/>
            <a:headEnd type="none" w="med" len="med"/>
            <a:tailEnd type="none" w="med" len="med"/>
          </a:ln>
        </p:spPr>
        <p:txBody>
          <a:bodyPr vert="horz" wrap="square" lIns="36036" tIns="36036" rIns="36036" bIns="36036" rtlCol="0" anchor="b">
            <a:noAutofit/>
          </a:bodyPr>
          <a:lstStyle/>
          <a:p>
            <a:r>
              <a:rPr lang="en-US" sz="1400" b="1">
                <a:solidFill>
                  <a:srgbClr val="000000"/>
                </a:solidFill>
              </a:rPr>
              <a:t>Nuclear vs. geothermal for baseload energy</a:t>
            </a:r>
            <a:endParaRPr lang="en-US" sz="1400">
              <a:solidFill>
                <a:srgbClr val="000000"/>
              </a:solidFill>
            </a:endParaRPr>
          </a:p>
        </p:txBody>
      </p:sp>
      <p:graphicFrame>
        <p:nvGraphicFramePr>
          <p:cNvPr id="14" name="Diagramm 74">
            <a:extLst>
              <a:ext uri="{FF2B5EF4-FFF2-40B4-BE49-F238E27FC236}">
                <a16:creationId xmlns:a16="http://schemas.microsoft.com/office/drawing/2014/main" id="{2A35E1F1-A952-DDA7-C7E7-80EC8A3723FE}"/>
              </a:ext>
            </a:extLst>
          </p:cNvPr>
          <p:cNvGraphicFramePr>
            <a:graphicFrameLocks/>
          </p:cNvGraphicFramePr>
          <p:nvPr/>
        </p:nvGraphicFramePr>
        <p:xfrm>
          <a:off x="4213822" y="2585870"/>
          <a:ext cx="6074879" cy="2739401"/>
        </p:xfrm>
        <a:graphic>
          <a:graphicData uri="http://schemas.openxmlformats.org/drawingml/2006/chart">
            <c:chart xmlns:c="http://schemas.openxmlformats.org/drawingml/2006/chart" xmlns:r="http://schemas.openxmlformats.org/officeDocument/2006/relationships" r:id="rId6"/>
          </a:graphicData>
        </a:graphic>
      </p:graphicFrame>
      <p:sp>
        <p:nvSpPr>
          <p:cNvPr id="15" name="btfpNotesBox111697">
            <a:extLst>
              <a:ext uri="{FF2B5EF4-FFF2-40B4-BE49-F238E27FC236}">
                <a16:creationId xmlns:a16="http://schemas.microsoft.com/office/drawing/2014/main" id="{C75E2D24-B389-01E9-D963-455906946173}"/>
              </a:ext>
            </a:extLst>
          </p:cNvPr>
          <p:cNvSpPr txBox="1"/>
          <p:nvPr/>
        </p:nvSpPr>
        <p:spPr bwMode="gray">
          <a:xfrm>
            <a:off x="330201" y="6072576"/>
            <a:ext cx="9142984" cy="738664"/>
          </a:xfrm>
          <a:prstGeom prst="rect">
            <a:avLst/>
          </a:prstGeom>
          <a:noFill/>
        </p:spPr>
        <p:txBody>
          <a:bodyPr vert="horz" wrap="square" lIns="0" tIns="0" rIns="0" bIns="0" rtlCol="0" anchor="b">
            <a:spAutoFit/>
          </a:bodyPr>
          <a:lstStyle>
            <a:defPPr>
              <a:defRPr lang="en-US"/>
            </a:defPPr>
            <a:lvl1pPr marL="177800" indent="-177800" algn="l" defTabSz="711200" rtl="0" eaLnBrk="1" latinLnBrk="0" hangingPunct="1">
              <a:spcBef>
                <a:spcPts val="1200"/>
              </a:spcBef>
              <a:buChar char="•"/>
              <a:defRPr sz="1600" kern="1200">
                <a:solidFill>
                  <a:schemeClr val="tx1"/>
                </a:solidFill>
                <a:latin typeface="+mn-lt"/>
                <a:ea typeface="+mn-ea"/>
                <a:cs typeface="+mn-cs"/>
              </a:defRPr>
            </a:lvl1pPr>
            <a:lvl2pPr marL="355600" indent="-177800" algn="l" defTabSz="711200" rtl="0" eaLnBrk="1" latinLnBrk="0" hangingPunct="1">
              <a:spcBef>
                <a:spcPts val="600"/>
              </a:spcBef>
              <a:buChar char="–"/>
              <a:defRPr sz="1400" kern="1200">
                <a:solidFill>
                  <a:schemeClr val="tx1"/>
                </a:solidFill>
                <a:latin typeface="+mn-lt"/>
                <a:ea typeface="+mn-ea"/>
                <a:cs typeface="+mn-cs"/>
              </a:defRPr>
            </a:lvl2pPr>
            <a:lvl3pPr marL="533400" indent="-177800" algn="l" defTabSz="711200" rtl="0" eaLnBrk="1" latinLnBrk="0" hangingPunct="1">
              <a:spcBef>
                <a:spcPts val="600"/>
              </a:spcBef>
              <a:buChar char="&gt;"/>
              <a:defRPr sz="1400" kern="1200">
                <a:solidFill>
                  <a:schemeClr val="tx1"/>
                </a:solidFill>
                <a:latin typeface="+mn-lt"/>
                <a:ea typeface="+mn-ea"/>
                <a:cs typeface="+mn-cs"/>
              </a:defRPr>
            </a:lvl3pPr>
            <a:lvl4pPr marL="711200" indent="-177800" algn="l" defTabSz="711200" rtl="0" eaLnBrk="1" latinLnBrk="0" hangingPunct="1">
              <a:spcBef>
                <a:spcPts val="600"/>
              </a:spcBef>
              <a:buChar char="–"/>
              <a:defRPr sz="1400" kern="1200">
                <a:solidFill>
                  <a:schemeClr val="tx1"/>
                </a:solidFill>
                <a:latin typeface="+mn-lt"/>
                <a:ea typeface="+mn-ea"/>
                <a:cs typeface="+mn-cs"/>
              </a:defRPr>
            </a:lvl4pPr>
            <a:lvl5pPr marL="889000" indent="-177800" algn="l" defTabSz="711200" rtl="0" eaLnBrk="1" latinLnBrk="0" hangingPunct="1">
              <a:spcBef>
                <a:spcPts val="600"/>
              </a:spcBef>
              <a:buChar char="&gt;"/>
              <a:defRPr sz="1400" kern="1200">
                <a:solidFill>
                  <a:schemeClr val="tx1"/>
                </a:solidFill>
                <a:latin typeface="+mn-lt"/>
                <a:ea typeface="+mn-ea"/>
                <a:cs typeface="+mn-cs"/>
              </a:defRPr>
            </a:lvl5pPr>
            <a:lvl6pPr marL="1066800" indent="-177800" algn="l" defTabSz="711200" rtl="0" eaLnBrk="1" latinLnBrk="0" hangingPunct="1">
              <a:defRPr sz="1400" kern="1200">
                <a:solidFill>
                  <a:schemeClr val="tx1"/>
                </a:solidFill>
                <a:latin typeface="+mn-lt"/>
                <a:ea typeface="+mn-ea"/>
                <a:cs typeface="+mn-cs"/>
              </a:defRPr>
            </a:lvl6pPr>
            <a:lvl7pPr marL="1244600" indent="-177800" algn="l" defTabSz="711200" rtl="0" eaLnBrk="1" latinLnBrk="0" hangingPunct="1">
              <a:defRPr sz="1400" kern="1200">
                <a:solidFill>
                  <a:schemeClr val="tx1"/>
                </a:solidFill>
                <a:latin typeface="+mn-lt"/>
                <a:ea typeface="+mn-ea"/>
                <a:cs typeface="+mn-cs"/>
              </a:defRPr>
            </a:lvl7pPr>
            <a:lvl8pPr marL="1422400" indent="-177800" algn="l" defTabSz="711200" rtl="0" eaLnBrk="1" latinLnBrk="0" hangingPunct="1">
              <a:defRPr sz="1400" kern="1200">
                <a:solidFill>
                  <a:schemeClr val="tx1"/>
                </a:solidFill>
                <a:latin typeface="+mn-lt"/>
                <a:ea typeface="+mn-ea"/>
                <a:cs typeface="+mn-cs"/>
              </a:defRPr>
            </a:lvl8pPr>
            <a:lvl9pPr marL="1600200" indent="-177800" algn="l" defTabSz="711200" rtl="0" eaLnBrk="1" latinLnBrk="0" hangingPunct="1">
              <a:defRPr sz="1400" kern="1200">
                <a:solidFill>
                  <a:schemeClr val="tx1"/>
                </a:solidFill>
                <a:latin typeface="+mn-lt"/>
                <a:ea typeface="+mn-ea"/>
                <a:cs typeface="+mn-cs"/>
              </a:defRPr>
            </a:lvl9pPr>
          </a:lstStyle>
          <a:p>
            <a:pPr marL="0" marR="0" lvl="0" indent="0" algn="l" defTabSz="711200" rtl="0" eaLnBrk="1" fontAlgn="base" latinLnBrk="0" hangingPunct="1">
              <a:lnSpc>
                <a:spcPct val="100000"/>
              </a:lnSpc>
              <a:spcBef>
                <a:spcPts val="0"/>
              </a:spcBef>
              <a:spcAft>
                <a:spcPts val="0"/>
              </a:spcAft>
              <a:buClrTx/>
              <a:buSzTx/>
              <a:buFontTx/>
              <a:buNone/>
              <a:tabLst/>
              <a:defRPr/>
            </a:pPr>
            <a:r>
              <a:rPr kumimoji="0" lang="en-US" sz="800" b="0" i="0" u="none" strike="noStrike" kern="1200" cap="none" spc="0" normalizeH="0" baseline="30000" noProof="0" dirty="0">
                <a:ln>
                  <a:noFill/>
                </a:ln>
                <a:solidFill>
                  <a:srgbClr val="000000"/>
                </a:solidFill>
                <a:effectLst/>
                <a:uLnTx/>
                <a:uFillTx/>
                <a:latin typeface="Arial"/>
                <a:cs typeface="Arial"/>
              </a:rPr>
              <a:t>1</a:t>
            </a:r>
            <a:r>
              <a:rPr lang="en-US" sz="800" baseline="30000" dirty="0">
                <a:solidFill>
                  <a:srgbClr val="000000"/>
                </a:solidFill>
                <a:latin typeface="Arial"/>
                <a:cs typeface="Arial"/>
              </a:rPr>
              <a:t> </a:t>
            </a:r>
            <a:r>
              <a:rPr lang="en-US" sz="800" dirty="0">
                <a:solidFill>
                  <a:srgbClr val="000000"/>
                </a:solidFill>
                <a:latin typeface="Arial"/>
                <a:cs typeface="Arial"/>
              </a:rPr>
              <a:t>Points at the extremities of the r</a:t>
            </a:r>
            <a:r>
              <a:rPr kumimoji="0" lang="en-US" sz="800" b="0" i="0" u="none" strike="noStrike" kern="1200" cap="none" spc="0" normalizeH="0" noProof="0" dirty="0" err="1">
                <a:ln>
                  <a:noFill/>
                </a:ln>
                <a:solidFill>
                  <a:srgbClr val="000000"/>
                </a:solidFill>
                <a:effectLst/>
                <a:uLnTx/>
                <a:uFillTx/>
                <a:latin typeface="Arial"/>
                <a:cs typeface="Arial"/>
              </a:rPr>
              <a:t>adar</a:t>
            </a:r>
            <a:r>
              <a:rPr kumimoji="0" lang="en-US" sz="800" b="0" i="0" u="none" strike="noStrike" kern="1200" cap="none" spc="0" normalizeH="0" noProof="0" dirty="0">
                <a:ln>
                  <a:noFill/>
                </a:ln>
                <a:solidFill>
                  <a:srgbClr val="000000"/>
                </a:solidFill>
                <a:effectLst/>
                <a:uLnTx/>
                <a:uFillTx/>
                <a:latin typeface="Arial"/>
                <a:cs typeface="Arial"/>
              </a:rPr>
              <a:t> chart show the most desirable features (5=most desirable). See Appendix for reasoning behind scale. </a:t>
            </a:r>
            <a:endParaRPr kumimoji="0" lang="en-US" sz="800" b="0" i="0" u="none" strike="noStrike" kern="1200" cap="none" spc="0" normalizeH="0" baseline="0" noProof="0" dirty="0">
              <a:ln>
                <a:noFill/>
              </a:ln>
              <a:solidFill>
                <a:srgbClr val="000000"/>
              </a:solidFill>
              <a:effectLst/>
              <a:uLnTx/>
              <a:uFillTx/>
              <a:latin typeface="Arial"/>
              <a:cs typeface="Arial"/>
            </a:endParaRPr>
          </a:p>
          <a:p>
            <a:pPr marL="0" indent="0" fontAlgn="base">
              <a:spcBef>
                <a:spcPts val="0"/>
              </a:spcBef>
              <a:buNone/>
              <a:defRPr/>
            </a:pPr>
            <a:r>
              <a:rPr kumimoji="0" lang="en-US" sz="800" b="0" i="0" u="none" strike="noStrike" kern="1200" cap="none" spc="0" normalizeH="0" baseline="0" noProof="0" dirty="0">
                <a:ln>
                  <a:noFill/>
                </a:ln>
                <a:solidFill>
                  <a:srgbClr val="000000"/>
                </a:solidFill>
                <a:effectLst/>
                <a:uLnTx/>
                <a:uFillTx/>
                <a:latin typeface="Arial"/>
                <a:cs typeface="Arial"/>
              </a:rPr>
              <a:t>Sources</a:t>
            </a:r>
            <a:r>
              <a:rPr kumimoji="0" lang="en-US" sz="800" b="0" i="0" u="none" strike="noStrike" kern="1200" cap="none" spc="0" normalizeH="0" baseline="0" noProof="0" dirty="0">
                <a:ln>
                  <a:noFill/>
                </a:ln>
                <a:solidFill>
                  <a:srgbClr val="000000"/>
                </a:solidFill>
                <a:effectLst/>
                <a:uLnTx/>
                <a:uFillTx/>
                <a:latin typeface="Arial"/>
                <a:ea typeface="+mn-lt"/>
                <a:cs typeface="Arial"/>
              </a:rPr>
              <a:t>: Lazard, </a:t>
            </a:r>
            <a:r>
              <a:rPr lang="en-US" sz="800" dirty="0">
                <a:solidFill>
                  <a:srgbClr val="000000"/>
                </a:solidFill>
                <a:latin typeface="Arial"/>
                <a:cs typeface="Arial"/>
                <a:hlinkClick r:id="rId7"/>
              </a:rPr>
              <a:t>LCOE+</a:t>
            </a:r>
            <a:r>
              <a:rPr lang="en-US" sz="800" dirty="0">
                <a:solidFill>
                  <a:srgbClr val="000000"/>
                </a:solidFill>
                <a:latin typeface="Arial"/>
                <a:ea typeface="+mn-lt"/>
                <a:cs typeface="Arial"/>
              </a:rPr>
              <a:t> (2025); NREL, </a:t>
            </a:r>
            <a:r>
              <a:rPr lang="en-US" sz="800" dirty="0">
                <a:solidFill>
                  <a:srgbClr val="000000"/>
                </a:solidFill>
                <a:latin typeface="Arial"/>
                <a:ea typeface="+mn-lt"/>
                <a:cs typeface="Arial"/>
                <a:hlinkClick r:id="rId8"/>
              </a:rPr>
              <a:t>Annual Technology Baseline: Batteries </a:t>
            </a:r>
            <a:r>
              <a:rPr lang="en-US" sz="800" dirty="0">
                <a:solidFill>
                  <a:srgbClr val="000000"/>
                </a:solidFill>
                <a:latin typeface="Arial"/>
                <a:ea typeface="+mn-lt"/>
                <a:cs typeface="Arial"/>
              </a:rPr>
              <a:t>(2024); DOE, </a:t>
            </a:r>
            <a:r>
              <a:rPr lang="en-US" sz="800" dirty="0">
                <a:solidFill>
                  <a:srgbClr val="000000"/>
                </a:solidFill>
                <a:latin typeface="Arial"/>
                <a:ea typeface="+mn-lt"/>
                <a:cs typeface="Arial"/>
                <a:hlinkClick r:id="rId9"/>
              </a:rPr>
              <a:t>Grid Energy Storage Technology Cost and Performance Assessment </a:t>
            </a:r>
            <a:r>
              <a:rPr lang="en-US" sz="800" dirty="0">
                <a:solidFill>
                  <a:srgbClr val="000000"/>
                </a:solidFill>
                <a:latin typeface="Arial"/>
                <a:ea typeface="+mn-lt"/>
                <a:cs typeface="Arial"/>
              </a:rPr>
              <a:t>(2022); IAEA, </a:t>
            </a:r>
            <a:r>
              <a:rPr lang="en-US" sz="800" dirty="0">
                <a:solidFill>
                  <a:srgbClr val="000000"/>
                </a:solidFill>
                <a:latin typeface="Arial"/>
                <a:ea typeface="+mn-lt"/>
                <a:cs typeface="Arial"/>
                <a:hlinkClick r:id="rId10"/>
              </a:rPr>
              <a:t>Non-Baseload Operation in Nuclear Power Plants </a:t>
            </a:r>
            <a:r>
              <a:rPr lang="en-US" sz="800" dirty="0">
                <a:solidFill>
                  <a:srgbClr val="000000"/>
                </a:solidFill>
                <a:latin typeface="Arial"/>
                <a:ea typeface="+mn-lt"/>
                <a:cs typeface="Arial"/>
              </a:rPr>
              <a:t>(2023); </a:t>
            </a:r>
            <a:r>
              <a:rPr kumimoji="0" lang="en-US" sz="800" b="0" i="0" u="none" strike="noStrike" kern="1200" cap="none" spc="0" normalizeH="0" baseline="0" noProof="0" dirty="0">
                <a:ln>
                  <a:noFill/>
                </a:ln>
                <a:solidFill>
                  <a:srgbClr val="000000"/>
                </a:solidFill>
                <a:effectLst/>
                <a:uLnTx/>
                <a:uFillTx/>
                <a:latin typeface="Arial"/>
                <a:ea typeface="+mn-lt"/>
                <a:cs typeface="Arial"/>
              </a:rPr>
              <a:t>IAEA, </a:t>
            </a:r>
            <a:r>
              <a:rPr kumimoji="0" lang="en-US" sz="800" b="0" i="0" u="none" strike="noStrike" kern="1200" cap="none" spc="0" normalizeH="0" baseline="0" noProof="0" dirty="0">
                <a:ln>
                  <a:noFill/>
                </a:ln>
                <a:solidFill>
                  <a:srgbClr val="000000"/>
                </a:solidFill>
                <a:effectLst/>
                <a:uLnTx/>
                <a:uFillTx/>
                <a:latin typeface="Arial"/>
                <a:ea typeface="+mn-lt"/>
                <a:cs typeface="Arial"/>
                <a:hlinkClick r:id="rId11"/>
              </a:rPr>
              <a:t>What are SMRs </a:t>
            </a:r>
            <a:r>
              <a:rPr kumimoji="0" lang="en-US" sz="800" b="0" i="0" u="none" strike="noStrike" kern="1200" cap="none" spc="0" normalizeH="0" baseline="0" noProof="0" dirty="0">
                <a:ln>
                  <a:noFill/>
                </a:ln>
                <a:solidFill>
                  <a:srgbClr val="000000"/>
                </a:solidFill>
                <a:effectLst/>
                <a:uLnTx/>
                <a:uFillTx/>
                <a:latin typeface="Arial"/>
                <a:ea typeface="+mn-lt"/>
                <a:cs typeface="Arial"/>
              </a:rPr>
              <a:t>(2023); DOE, </a:t>
            </a:r>
            <a:r>
              <a:rPr kumimoji="0" lang="en-US" sz="800" b="0" i="0" u="none" strike="noStrike" kern="1200" cap="none" spc="0" normalizeH="0" baseline="0" noProof="0" dirty="0">
                <a:ln>
                  <a:noFill/>
                </a:ln>
                <a:solidFill>
                  <a:srgbClr val="000000"/>
                </a:solidFill>
                <a:effectLst/>
                <a:uLnTx/>
                <a:uFillTx/>
                <a:latin typeface="Arial"/>
                <a:ea typeface="+mn-lt"/>
                <a:cs typeface="Arial"/>
                <a:hlinkClick r:id="rId12"/>
              </a:rPr>
              <a:t>Benefits of SMRs</a:t>
            </a:r>
            <a:r>
              <a:rPr kumimoji="0" lang="en-US" sz="800" b="0" i="0" u="none" strike="noStrike" kern="1200" cap="none" spc="0" normalizeH="0" baseline="0" noProof="0" dirty="0">
                <a:ln>
                  <a:noFill/>
                </a:ln>
                <a:solidFill>
                  <a:srgbClr val="000000"/>
                </a:solidFill>
                <a:effectLst/>
                <a:uLnTx/>
                <a:uFillTx/>
                <a:latin typeface="Arial"/>
                <a:ea typeface="+mn-lt"/>
                <a:cs typeface="Arial"/>
              </a:rPr>
              <a:t> (2025); EIA </a:t>
            </a:r>
            <a:r>
              <a:rPr kumimoji="0" lang="en-US" sz="800" b="0" i="0" u="none" strike="noStrike" kern="1200" cap="none" spc="0" normalizeH="0" baseline="0" noProof="0" dirty="0">
                <a:ln>
                  <a:noFill/>
                </a:ln>
                <a:solidFill>
                  <a:srgbClr val="000000"/>
                </a:solidFill>
                <a:effectLst/>
                <a:uLnTx/>
                <a:uFillTx/>
                <a:latin typeface="Arial"/>
                <a:ea typeface="+mn-lt"/>
                <a:cs typeface="Arial"/>
                <a:hlinkClick r:id="rId13"/>
              </a:rPr>
              <a:t>Nuclear FAQ </a:t>
            </a:r>
            <a:r>
              <a:rPr kumimoji="0" lang="en-US" sz="800" b="0" i="0" u="none" strike="noStrike" kern="1200" cap="none" spc="0" normalizeH="0" baseline="0" noProof="0" dirty="0">
                <a:ln>
                  <a:noFill/>
                </a:ln>
                <a:solidFill>
                  <a:srgbClr val="000000"/>
                </a:solidFill>
                <a:effectLst/>
                <a:uLnTx/>
                <a:uFillTx/>
                <a:latin typeface="Arial"/>
                <a:ea typeface="+mn-lt"/>
                <a:cs typeface="Arial"/>
              </a:rPr>
              <a:t>(2025); </a:t>
            </a:r>
            <a:r>
              <a:rPr kumimoji="0" lang="en-US" sz="800" b="0" i="0" u="none" strike="noStrike" kern="1200" cap="none" spc="0" normalizeH="0" baseline="0" noProof="0" dirty="0" err="1">
                <a:ln>
                  <a:noFill/>
                </a:ln>
                <a:solidFill>
                  <a:srgbClr val="000000"/>
                </a:solidFill>
                <a:effectLst/>
                <a:uLnTx/>
                <a:uFillTx/>
                <a:latin typeface="Arial"/>
                <a:ea typeface="+mn-lt"/>
                <a:cs typeface="Arial"/>
              </a:rPr>
              <a:t>Feutry</a:t>
            </a:r>
            <a:r>
              <a:rPr kumimoji="0" lang="en-US" sz="800" b="0" i="0" u="none" strike="noStrike" kern="1200" cap="none" spc="0" normalizeH="0" baseline="0" noProof="0" dirty="0">
                <a:ln>
                  <a:noFill/>
                </a:ln>
                <a:solidFill>
                  <a:srgbClr val="000000"/>
                </a:solidFill>
                <a:effectLst/>
                <a:uLnTx/>
                <a:uFillTx/>
                <a:latin typeface="Arial"/>
                <a:ea typeface="+mn-lt"/>
                <a:cs typeface="Arial"/>
              </a:rPr>
              <a:t> et al. </a:t>
            </a:r>
            <a:r>
              <a:rPr kumimoji="0" lang="en-US" sz="800" b="0" i="0" u="none" strike="noStrike" kern="1200" cap="none" spc="0" normalizeH="0" baseline="0" noProof="0" dirty="0">
                <a:ln>
                  <a:noFill/>
                </a:ln>
                <a:solidFill>
                  <a:srgbClr val="000000"/>
                </a:solidFill>
                <a:effectLst/>
                <a:uLnTx/>
                <a:uFillTx/>
                <a:latin typeface="Arial"/>
                <a:ea typeface="+mn-lt"/>
                <a:cs typeface="Arial"/>
                <a:hlinkClick r:id="rId14"/>
              </a:rPr>
              <a:t>Nuclear Power Plant Flexibility at EDF</a:t>
            </a:r>
            <a:r>
              <a:rPr kumimoji="0" lang="en-US" sz="800" b="0" i="0" u="none" strike="noStrike" kern="1200" cap="none" spc="0" normalizeH="0" baseline="0" noProof="0" dirty="0">
                <a:ln>
                  <a:noFill/>
                </a:ln>
                <a:solidFill>
                  <a:srgbClr val="000000"/>
                </a:solidFill>
                <a:effectLst/>
                <a:uLnTx/>
                <a:uFillTx/>
                <a:latin typeface="Arial"/>
                <a:ea typeface="+mn-lt"/>
                <a:cs typeface="Arial"/>
              </a:rPr>
              <a:t> (2019); NREL, </a:t>
            </a:r>
            <a:r>
              <a:rPr kumimoji="0" lang="en-US" sz="800" b="0" i="0" u="none" strike="noStrike" kern="1200" cap="none" spc="0" normalizeH="0" baseline="0" noProof="0" dirty="0">
                <a:ln>
                  <a:noFill/>
                </a:ln>
                <a:solidFill>
                  <a:srgbClr val="000000"/>
                </a:solidFill>
                <a:effectLst/>
                <a:uLnTx/>
                <a:uFillTx/>
                <a:latin typeface="Arial"/>
                <a:ea typeface="+mn-lt"/>
                <a:cs typeface="Arial"/>
                <a:hlinkClick r:id="rId15"/>
              </a:rPr>
              <a:t>Annual Technology Baseline: Nuclear</a:t>
            </a:r>
            <a:r>
              <a:rPr kumimoji="0" lang="en-US" sz="800" b="0" i="0" u="none" strike="noStrike" kern="1200" cap="none" spc="0" normalizeH="0" baseline="0" noProof="0" dirty="0">
                <a:ln>
                  <a:noFill/>
                </a:ln>
                <a:solidFill>
                  <a:srgbClr val="000000"/>
                </a:solidFill>
                <a:effectLst/>
                <a:uLnTx/>
                <a:uFillTx/>
                <a:latin typeface="Arial"/>
                <a:ea typeface="+mn-lt"/>
                <a:cs typeface="Arial"/>
              </a:rPr>
              <a:t> (2024); Detering, </a:t>
            </a:r>
            <a:r>
              <a:rPr kumimoji="0" lang="en-US" sz="800" b="0" i="0" u="none" strike="noStrike" kern="1200" cap="none" spc="0" normalizeH="0" baseline="0" noProof="0" dirty="0">
                <a:ln>
                  <a:noFill/>
                </a:ln>
                <a:solidFill>
                  <a:srgbClr val="000000"/>
                </a:solidFill>
                <a:effectLst/>
                <a:uLnTx/>
                <a:uFillTx/>
                <a:latin typeface="Arial"/>
                <a:ea typeface="+mn-lt"/>
                <a:cs typeface="Arial"/>
                <a:hlinkClick r:id="rId16"/>
              </a:rPr>
              <a:t>Nuclear is a Dispatchable Energy Source </a:t>
            </a:r>
            <a:r>
              <a:rPr lang="en-US" sz="800" dirty="0">
                <a:solidFill>
                  <a:srgbClr val="000000"/>
                </a:solidFill>
                <a:latin typeface="Arial"/>
                <a:ea typeface="+mn-lt"/>
                <a:cs typeface="Arial"/>
              </a:rPr>
              <a:t> </a:t>
            </a:r>
            <a:r>
              <a:rPr kumimoji="0" lang="en-US" sz="800" b="0" i="0" u="none" strike="noStrike" kern="1200" cap="none" spc="0" normalizeH="0" baseline="0" noProof="0" dirty="0">
                <a:ln>
                  <a:noFill/>
                </a:ln>
                <a:solidFill>
                  <a:srgbClr val="000000"/>
                </a:solidFill>
                <a:effectLst/>
                <a:uLnTx/>
                <a:uFillTx/>
                <a:latin typeface="Arial"/>
                <a:ea typeface="+mn-lt"/>
                <a:cs typeface="Arial"/>
              </a:rPr>
              <a:t>(2023); Lovering et al., </a:t>
            </a:r>
            <a:r>
              <a:rPr kumimoji="0" lang="en-US" sz="800" b="0" i="0" u="none" strike="noStrike" kern="1200" cap="none" spc="0" normalizeH="0" baseline="0" noProof="0" dirty="0">
                <a:ln>
                  <a:noFill/>
                </a:ln>
                <a:solidFill>
                  <a:srgbClr val="000000"/>
                </a:solidFill>
                <a:effectLst/>
                <a:uLnTx/>
                <a:uFillTx/>
                <a:latin typeface="Arial"/>
                <a:ea typeface="+mn-lt"/>
                <a:cs typeface="Arial"/>
                <a:hlinkClick r:id="rId17"/>
              </a:rPr>
              <a:t>Land Use Intensity of Electricity Production </a:t>
            </a:r>
            <a:r>
              <a:rPr kumimoji="0" lang="en-US" sz="800" b="0" i="0" u="none" strike="noStrike" kern="1200" cap="none" spc="0" normalizeH="0" baseline="0" noProof="0" dirty="0">
                <a:ln>
                  <a:noFill/>
                </a:ln>
                <a:solidFill>
                  <a:srgbClr val="000000"/>
                </a:solidFill>
                <a:effectLst/>
                <a:uLnTx/>
                <a:uFillTx/>
                <a:latin typeface="Arial"/>
                <a:ea typeface="+mn-lt"/>
                <a:cs typeface="Arial"/>
              </a:rPr>
              <a:t>(</a:t>
            </a:r>
            <a:r>
              <a:rPr lang="en-US" sz="800" dirty="0">
                <a:solidFill>
                  <a:srgbClr val="000000"/>
                </a:solidFill>
                <a:latin typeface="Arial"/>
                <a:ea typeface="+mn-lt"/>
                <a:cs typeface="Arial"/>
              </a:rPr>
              <a:t>2022); IEA, </a:t>
            </a:r>
            <a:r>
              <a:rPr lang="en-US" sz="800" dirty="0">
                <a:solidFill>
                  <a:srgbClr val="000000"/>
                </a:solidFill>
                <a:latin typeface="Arial"/>
                <a:ea typeface="+mn-lt"/>
                <a:cs typeface="Arial"/>
                <a:hlinkClick r:id="rId18"/>
              </a:rPr>
              <a:t>The Future of Geothermal Energy </a:t>
            </a:r>
            <a:r>
              <a:rPr lang="en-US" sz="800" dirty="0">
                <a:solidFill>
                  <a:srgbClr val="000000"/>
                </a:solidFill>
                <a:latin typeface="Arial"/>
                <a:ea typeface="+mn-lt"/>
                <a:cs typeface="Arial"/>
              </a:rPr>
              <a:t>(2024); DOE, </a:t>
            </a:r>
            <a:r>
              <a:rPr lang="en-US" sz="800" dirty="0">
                <a:solidFill>
                  <a:srgbClr val="000000"/>
                </a:solidFill>
                <a:latin typeface="Arial"/>
                <a:ea typeface="+mn-lt"/>
                <a:cs typeface="Arial"/>
                <a:hlinkClick r:id="rId19"/>
              </a:rPr>
              <a:t>What is generation capacity </a:t>
            </a:r>
            <a:r>
              <a:rPr lang="en-US" sz="800" dirty="0">
                <a:solidFill>
                  <a:srgbClr val="000000"/>
                </a:solidFill>
                <a:latin typeface="Arial"/>
                <a:ea typeface="+mn-lt"/>
                <a:cs typeface="Arial"/>
              </a:rPr>
              <a:t>(2025); SLB, </a:t>
            </a:r>
            <a:r>
              <a:rPr lang="en-US" sz="800" dirty="0">
                <a:solidFill>
                  <a:srgbClr val="000000"/>
                </a:solidFill>
                <a:latin typeface="Arial"/>
                <a:ea typeface="+mn-lt"/>
                <a:cs typeface="Arial"/>
                <a:hlinkClick r:id="rId20"/>
              </a:rPr>
              <a:t>Beyond Levelized cost: What’s the true value of geothermal energy? </a:t>
            </a:r>
            <a:r>
              <a:rPr lang="en-US" sz="800" dirty="0">
                <a:solidFill>
                  <a:srgbClr val="000000"/>
                </a:solidFill>
                <a:latin typeface="Arial"/>
                <a:ea typeface="+mn-lt"/>
                <a:cs typeface="Arial"/>
              </a:rPr>
              <a:t>(2024).</a:t>
            </a:r>
            <a:br>
              <a:rPr lang="en-US" sz="800" b="0" i="0" u="none" strike="noStrike" kern="1200" cap="none" spc="0" normalizeH="0" baseline="0" noProof="0" dirty="0">
                <a:ln>
                  <a:noFill/>
                </a:ln>
                <a:effectLst/>
                <a:uLnTx/>
                <a:uFillTx/>
                <a:latin typeface="Arial" panose="020B0604020202020204" pitchFamily="34" charset="0"/>
                <a:cs typeface="Arial" panose="020B0604020202020204" pitchFamily="34" charset="0"/>
              </a:rPr>
            </a:br>
            <a:r>
              <a:rPr kumimoji="0" lang="en-US" sz="800" b="0" i="0" u="none" strike="noStrike" kern="1200" cap="none" spc="0" normalizeH="0" baseline="0" noProof="0" dirty="0">
                <a:ln>
                  <a:noFill/>
                </a:ln>
                <a:solidFill>
                  <a:srgbClr val="000000"/>
                </a:solidFill>
                <a:effectLst/>
                <a:uLnTx/>
                <a:uFillTx/>
                <a:latin typeface="Arial"/>
                <a:cs typeface="Arial"/>
              </a:rPr>
              <a:t>Credit: </a:t>
            </a:r>
            <a:r>
              <a:rPr lang="en-US" sz="800" dirty="0">
                <a:solidFill>
                  <a:srgbClr val="000000"/>
                </a:solidFill>
              </a:rPr>
              <a:t>Clara Zibell, </a:t>
            </a:r>
            <a:r>
              <a:rPr lang="en-US" sz="800" dirty="0" err="1">
                <a:solidFill>
                  <a:srgbClr val="000000"/>
                </a:solidFill>
              </a:rPr>
              <a:t>Khande-Jaé</a:t>
            </a:r>
            <a:r>
              <a:rPr lang="en-US" sz="800" dirty="0">
                <a:solidFill>
                  <a:srgbClr val="000000"/>
                </a:solidFill>
              </a:rPr>
              <a:t> Fisher</a:t>
            </a:r>
            <a:r>
              <a:rPr kumimoji="0" lang="en-US" sz="800" b="0" i="0" u="none" strike="noStrike" kern="1200" cap="none" spc="0" normalizeH="0" baseline="0" noProof="0" dirty="0">
                <a:ln>
                  <a:noFill/>
                </a:ln>
                <a:solidFill>
                  <a:srgbClr val="000000"/>
                </a:solidFill>
                <a:effectLst/>
                <a:uLnTx/>
                <a:uFillTx/>
                <a:latin typeface="Arial"/>
                <a:cs typeface="Arial"/>
              </a:rPr>
              <a:t>, Isabel Hoyos, </a:t>
            </a:r>
            <a:r>
              <a:rPr lang="en-US" sz="800" dirty="0" err="1">
                <a:solidFill>
                  <a:srgbClr val="000000"/>
                </a:solidFill>
              </a:rPr>
              <a:t>Hyae</a:t>
            </a:r>
            <a:r>
              <a:rPr lang="en-US" sz="800" dirty="0">
                <a:solidFill>
                  <a:srgbClr val="000000"/>
                </a:solidFill>
              </a:rPr>
              <a:t> Ryung Kim, and</a:t>
            </a:r>
            <a:r>
              <a:rPr kumimoji="0" lang="en-US" sz="800" b="0" i="0" u="none" strike="noStrike" kern="1200" cap="none" spc="0" normalizeH="0" baseline="0" noProof="0" dirty="0">
                <a:ln>
                  <a:noFill/>
                </a:ln>
                <a:solidFill>
                  <a:srgbClr val="000000"/>
                </a:solidFill>
                <a:effectLst/>
                <a:uLnTx/>
                <a:uFillTx/>
                <a:latin typeface="Arial"/>
                <a:cs typeface="Arial"/>
              </a:rPr>
              <a:t> </a:t>
            </a:r>
            <a:r>
              <a:rPr kumimoji="0" lang="en-US" sz="800" b="0" i="0" u="sng" strike="noStrike" kern="1200" cap="none" spc="0" normalizeH="0" baseline="0" noProof="0" dirty="0">
                <a:ln>
                  <a:noFill/>
                </a:ln>
                <a:solidFill>
                  <a:srgbClr val="46647B"/>
                </a:solidFill>
                <a:effectLst/>
                <a:uLnTx/>
                <a:uFillTx/>
                <a:latin typeface="Arial"/>
                <a:cs typeface="Arial"/>
                <a:hlinkClick r:id="rId21"/>
              </a:rPr>
              <a:t>Gernot Wagner</a:t>
            </a:r>
            <a:r>
              <a:rPr kumimoji="0" lang="en-US" sz="800" b="0" i="0" u="none" strike="noStrike" kern="1200" cap="none" spc="0" normalizeH="0" baseline="0" noProof="0" dirty="0">
                <a:ln>
                  <a:noFill/>
                </a:ln>
                <a:solidFill>
                  <a:srgbClr val="000000"/>
                </a:solidFill>
                <a:effectLst/>
                <a:uLnTx/>
                <a:uFillTx/>
                <a:latin typeface="Arial"/>
                <a:cs typeface="Arial"/>
              </a:rPr>
              <a:t>. Share with </a:t>
            </a:r>
            <a:r>
              <a:rPr kumimoji="0" lang="en-US" sz="800" b="0" i="0" u="sng" strike="noStrike" kern="1200" cap="none" spc="0" normalizeH="0" baseline="0" noProof="0" dirty="0">
                <a:ln>
                  <a:noFill/>
                </a:ln>
                <a:solidFill>
                  <a:srgbClr val="46647B"/>
                </a:solidFill>
                <a:effectLst/>
                <a:uLnTx/>
                <a:uFillTx/>
                <a:latin typeface="Arial"/>
                <a:cs typeface="Arial"/>
                <a:hlinkClick r:id="rId22"/>
              </a:rPr>
              <a:t>attribution</a:t>
            </a:r>
            <a:r>
              <a:rPr kumimoji="0" lang="en-US" sz="800" b="0" i="0" u="none" strike="noStrike" kern="1200" cap="none" spc="0" normalizeH="0" baseline="0" noProof="0" dirty="0">
                <a:ln>
                  <a:noFill/>
                </a:ln>
                <a:solidFill>
                  <a:srgbClr val="000000"/>
                </a:solidFill>
                <a:effectLst/>
                <a:uLnTx/>
                <a:uFillTx/>
                <a:latin typeface="Arial"/>
                <a:cs typeface="Arial"/>
              </a:rPr>
              <a:t>: </a:t>
            </a:r>
            <a:r>
              <a:rPr kumimoji="0" lang="en-US" sz="800" b="0" i="0" u="none" strike="noStrike" kern="1200" cap="none" spc="0" normalizeH="0" baseline="0" noProof="0" dirty="0" err="1">
                <a:ln>
                  <a:noFill/>
                </a:ln>
                <a:solidFill>
                  <a:srgbClr val="000000"/>
                </a:solidFill>
                <a:effectLst/>
                <a:uLnTx/>
                <a:uFillTx/>
                <a:latin typeface="Arial"/>
                <a:cs typeface="Arial"/>
              </a:rPr>
              <a:t>Houwink</a:t>
            </a:r>
            <a:r>
              <a:rPr kumimoji="0" lang="en-US" sz="800" b="0" i="0" u="none" strike="noStrike" kern="1200" cap="none" spc="0" normalizeH="0" baseline="0" noProof="0" dirty="0">
                <a:ln>
                  <a:noFill/>
                </a:ln>
                <a:solidFill>
                  <a:srgbClr val="000000"/>
                </a:solidFill>
                <a:effectLst/>
                <a:uLnTx/>
                <a:uFillTx/>
                <a:latin typeface="Arial"/>
                <a:cs typeface="Arial"/>
              </a:rPr>
              <a:t> </a:t>
            </a:r>
            <a:r>
              <a:rPr kumimoji="0" lang="en-US" sz="800" b="0" u="none" strike="noStrike" kern="1200" cap="none" spc="0" normalizeH="0" baseline="0" noProof="0" dirty="0">
                <a:ln>
                  <a:noFill/>
                </a:ln>
                <a:solidFill>
                  <a:srgbClr val="000000"/>
                </a:solidFill>
                <a:effectLst/>
                <a:uLnTx/>
                <a:uFillTx/>
                <a:latin typeface="Arial"/>
                <a:cs typeface="Arial"/>
              </a:rPr>
              <a:t>et al., </a:t>
            </a:r>
            <a:r>
              <a:rPr kumimoji="0" lang="en-US" sz="800" b="0" i="0" u="none" strike="noStrike" kern="1200" cap="none" spc="0" normalizeH="0" baseline="0" noProof="0" dirty="0">
                <a:ln>
                  <a:noFill/>
                </a:ln>
                <a:solidFill>
                  <a:srgbClr val="000000"/>
                </a:solidFill>
                <a:effectLst/>
                <a:uLnTx/>
                <a:uFillTx/>
                <a:latin typeface="Arial"/>
                <a:cs typeface="Arial"/>
              </a:rPr>
              <a:t>"Reenergizing Nuclear" (</a:t>
            </a:r>
            <a:r>
              <a:rPr lang="en-US" sz="800" dirty="0">
                <a:solidFill>
                  <a:srgbClr val="000000"/>
                </a:solidFill>
                <a:latin typeface="Arial"/>
                <a:cs typeface="Arial"/>
              </a:rPr>
              <a:t>23 September </a:t>
            </a:r>
            <a:r>
              <a:rPr kumimoji="0" lang="en-US" sz="800" b="0" i="0" u="none" strike="noStrike" kern="1200" cap="none" spc="0" normalizeH="0" baseline="0" noProof="0" dirty="0">
                <a:ln>
                  <a:noFill/>
                </a:ln>
                <a:solidFill>
                  <a:srgbClr val="000000"/>
                </a:solidFill>
                <a:effectLst/>
                <a:uLnTx/>
                <a:uFillTx/>
                <a:latin typeface="Arial"/>
                <a:cs typeface="Arial"/>
              </a:rPr>
              <a:t>2025).​</a:t>
            </a:r>
            <a:endParaRPr lang="en-US" sz="800" b="0" i="0" u="none" strike="noStrike" kern="1200" cap="none" spc="0" normalizeH="0" baseline="0" noProof="0" dirty="0">
              <a:ln>
                <a:noFill/>
              </a:ln>
              <a:solidFill>
                <a:srgbClr val="000000"/>
              </a:solidFill>
              <a:effectLst/>
              <a:uLnTx/>
              <a:uFillTx/>
              <a:latin typeface="Arial"/>
              <a:cs typeface="Arial"/>
            </a:endParaRPr>
          </a:p>
        </p:txBody>
      </p:sp>
      <p:graphicFrame>
        <p:nvGraphicFramePr>
          <p:cNvPr id="21" name="Table 20">
            <a:extLst>
              <a:ext uri="{FF2B5EF4-FFF2-40B4-BE49-F238E27FC236}">
                <a16:creationId xmlns:a16="http://schemas.microsoft.com/office/drawing/2014/main" id="{A0D5F059-68E7-EE0B-56CC-A4FCE46B3F6A}"/>
              </a:ext>
            </a:extLst>
          </p:cNvPr>
          <p:cNvGraphicFramePr>
            <a:graphicFrameLocks noGrp="1"/>
          </p:cNvGraphicFramePr>
          <p:nvPr>
            <p:extLst>
              <p:ext uri="{D42A27DB-BD31-4B8C-83A1-F6EECF244321}">
                <p14:modId xmlns:p14="http://schemas.microsoft.com/office/powerpoint/2010/main" val="3384377231"/>
              </p:ext>
            </p:extLst>
          </p:nvPr>
        </p:nvGraphicFramePr>
        <p:xfrm>
          <a:off x="1062570" y="2902077"/>
          <a:ext cx="3892974" cy="1909661"/>
        </p:xfrm>
        <a:graphic>
          <a:graphicData uri="http://schemas.openxmlformats.org/drawingml/2006/table">
            <a:tbl>
              <a:tblPr firstRow="1" bandRow="1">
                <a:tableStyleId>{2D5ABB26-0587-4C30-8999-92F81FD0307C}</a:tableStyleId>
              </a:tblPr>
              <a:tblGrid>
                <a:gridCol w="1297658">
                  <a:extLst>
                    <a:ext uri="{9D8B030D-6E8A-4147-A177-3AD203B41FA5}">
                      <a16:colId xmlns:a16="http://schemas.microsoft.com/office/drawing/2014/main" val="1903206641"/>
                    </a:ext>
                  </a:extLst>
                </a:gridCol>
                <a:gridCol w="1168150">
                  <a:extLst>
                    <a:ext uri="{9D8B030D-6E8A-4147-A177-3AD203B41FA5}">
                      <a16:colId xmlns:a16="http://schemas.microsoft.com/office/drawing/2014/main" val="2647771764"/>
                    </a:ext>
                  </a:extLst>
                </a:gridCol>
                <a:gridCol w="1427166">
                  <a:extLst>
                    <a:ext uri="{9D8B030D-6E8A-4147-A177-3AD203B41FA5}">
                      <a16:colId xmlns:a16="http://schemas.microsoft.com/office/drawing/2014/main" val="1058297754"/>
                    </a:ext>
                  </a:extLst>
                </a:gridCol>
              </a:tblGrid>
              <a:tr h="283025">
                <a:tc>
                  <a:txBody>
                    <a:bodyPr/>
                    <a:lstStyle/>
                    <a:p>
                      <a:pPr marL="0" indent="0" algn="ctr">
                        <a:buNone/>
                      </a:pPr>
                      <a:r>
                        <a:rPr lang="en-US" sz="800">
                          <a:solidFill>
                            <a:schemeClr val="bg1"/>
                          </a:solidFill>
                        </a:rPr>
                        <a:t>24/7</a:t>
                      </a:r>
                    </a:p>
                  </a:txBody>
                  <a:tcPr marL="82308" marR="82308" marT="41154" marB="41154"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lumMod val="90000"/>
                        <a:lumOff val="10000"/>
                      </a:schemeClr>
                    </a:solidFill>
                  </a:tcPr>
                </a:tc>
                <a:tc>
                  <a:txBody>
                    <a:bodyPr/>
                    <a:lstStyle/>
                    <a:p>
                      <a:pPr marL="0" indent="0" algn="ctr">
                        <a:buNone/>
                      </a:pPr>
                      <a:r>
                        <a:rPr lang="en-US" sz="800">
                          <a:solidFill>
                            <a:schemeClr val="bg1"/>
                          </a:solidFill>
                        </a:rPr>
                        <a:t>24/7</a:t>
                      </a:r>
                    </a:p>
                  </a:txBody>
                  <a:tcPr marL="82308" marR="82308" marT="41154" marB="41154"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lumMod val="90000"/>
                        <a:lumOff val="10000"/>
                      </a:schemeClr>
                    </a:solidFill>
                  </a:tcPr>
                </a:tc>
                <a:tc>
                  <a:txBody>
                    <a:bodyPr/>
                    <a:lstStyle/>
                    <a:p>
                      <a:pPr marL="0" indent="0" algn="ctr">
                        <a:spcBef>
                          <a:spcPts val="0"/>
                        </a:spcBef>
                        <a:buNone/>
                      </a:pPr>
                      <a:r>
                        <a:rPr lang="en-US" sz="800">
                          <a:solidFill>
                            <a:schemeClr val="tx1"/>
                          </a:solidFill>
                        </a:rPr>
                        <a:t>2-10 hours </a:t>
                      </a:r>
                    </a:p>
                  </a:txBody>
                  <a:tcPr marL="82308" marR="82308" marT="41154" marB="41154"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472463238"/>
                  </a:ext>
                </a:extLst>
              </a:tr>
              <a:tr h="362429">
                <a:tc>
                  <a:txBody>
                    <a:bodyPr/>
                    <a:lstStyle/>
                    <a:p>
                      <a:pPr marL="0" indent="0" algn="ctr">
                        <a:buNone/>
                      </a:pPr>
                      <a:r>
                        <a:rPr lang="en-US" sz="800">
                          <a:solidFill>
                            <a:schemeClr val="bg1"/>
                          </a:solidFill>
                        </a:rPr>
                        <a:t>1,000 MWe+</a:t>
                      </a:r>
                      <a:br>
                        <a:rPr lang="en-US" sz="800">
                          <a:solidFill>
                            <a:schemeClr val="bg1"/>
                          </a:solidFill>
                        </a:rPr>
                      </a:br>
                      <a:r>
                        <a:rPr lang="en-US" sz="800">
                          <a:solidFill>
                            <a:schemeClr val="bg1"/>
                          </a:solidFill>
                        </a:rPr>
                        <a:t>(CF: 90%)</a:t>
                      </a:r>
                    </a:p>
                  </a:txBody>
                  <a:tcPr marL="82308" marR="82308" marT="41154" marB="41154"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lumMod val="90000"/>
                        <a:lumOff val="10000"/>
                      </a:schemeClr>
                    </a:solidFill>
                  </a:tcPr>
                </a:tc>
                <a:tc>
                  <a:txBody>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lang="en-US" sz="800">
                          <a:solidFill>
                            <a:schemeClr val="bg1"/>
                          </a:solidFill>
                        </a:rPr>
                        <a:t>Up to 300 MWe</a:t>
                      </a:r>
                      <a:br>
                        <a:rPr lang="en-US" sz="800">
                          <a:solidFill>
                            <a:schemeClr val="bg1"/>
                          </a:solidFill>
                        </a:rPr>
                      </a:br>
                      <a:r>
                        <a:rPr lang="en-US" sz="800">
                          <a:solidFill>
                            <a:schemeClr val="bg1"/>
                          </a:solidFill>
                        </a:rPr>
                        <a:t>(CF: 70-90%)</a:t>
                      </a:r>
                    </a:p>
                  </a:txBody>
                  <a:tcPr marL="82308" marR="82308" marT="41154" marB="41154"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marL="0" indent="0" algn="ctr">
                        <a:buNone/>
                      </a:pPr>
                      <a:r>
                        <a:rPr lang="en-US" sz="800">
                          <a:solidFill>
                            <a:schemeClr val="tx1"/>
                          </a:solidFill>
                        </a:rPr>
                        <a:t>100+ MW (utility scale)</a:t>
                      </a:r>
                      <a:br>
                        <a:rPr lang="en-US" sz="800">
                          <a:solidFill>
                            <a:schemeClr val="tx1"/>
                          </a:solidFill>
                        </a:rPr>
                      </a:br>
                      <a:r>
                        <a:rPr lang="en-US" sz="800">
                          <a:solidFill>
                            <a:schemeClr val="tx1"/>
                          </a:solidFill>
                        </a:rPr>
                        <a:t>(CF: up to 20%)</a:t>
                      </a:r>
                    </a:p>
                  </a:txBody>
                  <a:tcPr marL="82308" marR="82308" marT="41154" marB="41154"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3170911217"/>
                  </a:ext>
                </a:extLst>
              </a:tr>
              <a:tr h="236412">
                <a:tc>
                  <a:txBody>
                    <a:bodyPr/>
                    <a:lstStyle/>
                    <a:p>
                      <a:pPr marL="0" indent="0" algn="ctr">
                        <a:buNone/>
                      </a:pPr>
                      <a:r>
                        <a:rPr lang="en-US" sz="800">
                          <a:solidFill>
                            <a:schemeClr val="bg1"/>
                          </a:solidFill>
                        </a:rPr>
                        <a:t>Up to 12%/min</a:t>
                      </a:r>
                    </a:p>
                  </a:txBody>
                  <a:tcPr marL="82308" marR="82308" marT="41154" marB="41154"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marL="0" indent="0" algn="ctr">
                        <a:buNone/>
                      </a:pPr>
                      <a:r>
                        <a:rPr lang="en-US" sz="800">
                          <a:solidFill>
                            <a:schemeClr val="bg1"/>
                          </a:solidFill>
                        </a:rPr>
                        <a:t>Up to 10%/min</a:t>
                      </a:r>
                    </a:p>
                  </a:txBody>
                  <a:tcPr marL="82308" marR="82308" marT="41154" marB="41154"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marL="0" indent="0" algn="ctr">
                        <a:spcBef>
                          <a:spcPts val="0"/>
                        </a:spcBef>
                        <a:buNone/>
                      </a:pPr>
                      <a:r>
                        <a:rPr lang="en-US" sz="800">
                          <a:solidFill>
                            <a:schemeClr val="bg1"/>
                          </a:solidFill>
                        </a:rPr>
                        <a:t>Instantaneous</a:t>
                      </a:r>
                    </a:p>
                  </a:txBody>
                  <a:tcPr marL="82308" marR="82308" marT="41154" marB="41154"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lumMod val="90000"/>
                        <a:lumOff val="10000"/>
                      </a:schemeClr>
                    </a:solidFill>
                  </a:tcPr>
                </a:tc>
                <a:extLst>
                  <a:ext uri="{0D108BD9-81ED-4DB2-BD59-A6C34878D82A}">
                    <a16:rowId xmlns:a16="http://schemas.microsoft.com/office/drawing/2014/main" val="1888235495"/>
                  </a:ext>
                </a:extLst>
              </a:tr>
              <a:tr h="340879">
                <a:tc>
                  <a:txBody>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lang="en-US" sz="800">
                          <a:solidFill>
                            <a:schemeClr val="bg1"/>
                          </a:solidFill>
                        </a:rPr>
                        <a:t>40+ years</a:t>
                      </a:r>
                    </a:p>
                  </a:txBody>
                  <a:tcPr marL="82308" marR="82308" marT="41154" marB="41154"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lumMod val="90000"/>
                        <a:lumOff val="10000"/>
                      </a:schemeClr>
                    </a:solidFill>
                  </a:tcPr>
                </a:tc>
                <a:tc>
                  <a:txBody>
                    <a:bodyPr/>
                    <a:lstStyle/>
                    <a:p>
                      <a:pPr marL="0" indent="0" algn="ctr">
                        <a:buNone/>
                      </a:pPr>
                      <a:r>
                        <a:rPr lang="en-US" sz="800">
                          <a:solidFill>
                            <a:schemeClr val="bg1"/>
                          </a:solidFill>
                        </a:rPr>
                        <a:t>40-80 years (estimated)</a:t>
                      </a:r>
                    </a:p>
                  </a:txBody>
                  <a:tcPr marL="82308" marR="82308" marT="41154" marB="41154"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lumMod val="90000"/>
                        <a:lumOff val="10000"/>
                      </a:schemeClr>
                    </a:solidFill>
                  </a:tcPr>
                </a:tc>
                <a:tc>
                  <a:txBody>
                    <a:bodyPr/>
                    <a:lstStyle/>
                    <a:p>
                      <a:pPr marL="0" indent="0" algn="ctr">
                        <a:buNone/>
                      </a:pPr>
                      <a:r>
                        <a:rPr lang="en-US" sz="800">
                          <a:solidFill>
                            <a:schemeClr val="tx1"/>
                          </a:solidFill>
                        </a:rPr>
                        <a:t>10-15 years</a:t>
                      </a:r>
                    </a:p>
                  </a:txBody>
                  <a:tcPr marL="82308" marR="82308" marT="41154" marB="41154"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300937432"/>
                  </a:ext>
                </a:extLst>
              </a:tr>
              <a:tr h="348165">
                <a:tc>
                  <a:txBody>
                    <a:bodyPr/>
                    <a:lstStyle/>
                    <a:p>
                      <a:pPr marL="0" indent="0" algn="ctr">
                        <a:buNone/>
                      </a:pPr>
                      <a:r>
                        <a:rPr lang="en-US" sz="800">
                          <a:solidFill>
                            <a:schemeClr val="bg1"/>
                          </a:solidFill>
                        </a:rPr>
                        <a:t>High uncertainty</a:t>
                      </a:r>
                      <a:br>
                        <a:rPr lang="en-US" sz="800">
                          <a:solidFill>
                            <a:srgbClr val="FFFFFF"/>
                          </a:solidFill>
                        </a:rPr>
                      </a:br>
                      <a:r>
                        <a:rPr lang="en-US" sz="800">
                          <a:solidFill>
                            <a:schemeClr val="bg1"/>
                          </a:solidFill>
                        </a:rPr>
                        <a:t>(Pilot/demo stage)</a:t>
                      </a:r>
                    </a:p>
                  </a:txBody>
                  <a:tcPr marL="82308" marR="82308" marT="41154" marB="41154"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lumMod val="90000"/>
                        <a:lumOff val="10000"/>
                      </a:schemeClr>
                    </a:solidFill>
                  </a:tcPr>
                </a:tc>
                <a:tc>
                  <a:txBody>
                    <a:bodyPr/>
                    <a:lstStyle/>
                    <a:p>
                      <a:pPr marL="0" indent="0" algn="ctr">
                        <a:buNone/>
                      </a:pPr>
                      <a:r>
                        <a:rPr lang="en-US" sz="800">
                          <a:solidFill>
                            <a:schemeClr val="bg1"/>
                          </a:solidFill>
                        </a:rPr>
                        <a:t>$50-$120/MWh</a:t>
                      </a:r>
                      <a:br>
                        <a:rPr lang="en-US" sz="800">
                          <a:solidFill>
                            <a:schemeClr val="bg1"/>
                          </a:solidFill>
                        </a:rPr>
                      </a:br>
                      <a:r>
                        <a:rPr lang="en-US" sz="800">
                          <a:solidFill>
                            <a:schemeClr val="bg1"/>
                          </a:solidFill>
                        </a:rPr>
                        <a:t>(uncertain)</a:t>
                      </a:r>
                    </a:p>
                  </a:txBody>
                  <a:tcPr marL="82308" marR="82308" marT="41154" marB="41154"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marL="0" indent="0" algn="ctr">
                        <a:buNone/>
                      </a:pPr>
                      <a:r>
                        <a:rPr lang="en-US" sz="800">
                          <a:solidFill>
                            <a:schemeClr val="tx1"/>
                          </a:solidFill>
                        </a:rPr>
                        <a:t>$44-$131/MWh</a:t>
                      </a:r>
                      <a:br>
                        <a:rPr lang="en-US" sz="800">
                          <a:solidFill>
                            <a:schemeClr val="tx1"/>
                          </a:solidFill>
                        </a:rPr>
                      </a:br>
                      <a:r>
                        <a:rPr lang="en-US" sz="800">
                          <a:solidFill>
                            <a:schemeClr val="tx1"/>
                          </a:solidFill>
                        </a:rPr>
                        <a:t>(Wind/solar plus storage)</a:t>
                      </a:r>
                    </a:p>
                  </a:txBody>
                  <a:tcPr marL="82308" marR="82308" marT="41154" marB="41154"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3014853760"/>
                  </a:ext>
                </a:extLst>
              </a:tr>
              <a:tr h="338751">
                <a:tc>
                  <a:txBody>
                    <a:bodyPr/>
                    <a:lstStyle/>
                    <a:p>
                      <a:pPr marL="0" indent="0" algn="ctr">
                        <a:buNone/>
                      </a:pPr>
                      <a:r>
                        <a:rPr lang="en-US" sz="800">
                          <a:solidFill>
                            <a:schemeClr val="bg1"/>
                          </a:solidFill>
                        </a:rPr>
                        <a:t>Medium</a:t>
                      </a:r>
                    </a:p>
                  </a:txBody>
                  <a:tcPr marL="82308" marR="82308" marT="41154" marB="41154"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marL="0" indent="0" algn="ctr">
                        <a:buNone/>
                      </a:pPr>
                      <a:r>
                        <a:rPr lang="en-US" sz="800">
                          <a:solidFill>
                            <a:schemeClr val="bg1"/>
                          </a:solidFill>
                        </a:rPr>
                        <a:t>Medium-High</a:t>
                      </a:r>
                    </a:p>
                  </a:txBody>
                  <a:tcPr marL="82308" marR="82308" marT="41154" marB="41154"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lumMod val="90000"/>
                        <a:lumOff val="10000"/>
                      </a:schemeClr>
                    </a:solidFill>
                  </a:tcPr>
                </a:tc>
                <a:tc>
                  <a:txBody>
                    <a:bodyPr/>
                    <a:lstStyle/>
                    <a:p>
                      <a:pPr marL="0" indent="0" algn="ctr">
                        <a:buNone/>
                      </a:pPr>
                      <a:r>
                        <a:rPr lang="en-US" sz="800">
                          <a:solidFill>
                            <a:schemeClr val="bg1"/>
                          </a:solidFill>
                        </a:rPr>
                        <a:t>High</a:t>
                      </a:r>
                    </a:p>
                  </a:txBody>
                  <a:tcPr marL="82308" marR="82308" marT="41154" marB="41154"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lumMod val="90000"/>
                        <a:lumOff val="10000"/>
                      </a:schemeClr>
                    </a:solidFill>
                  </a:tcPr>
                </a:tc>
                <a:extLst>
                  <a:ext uri="{0D108BD9-81ED-4DB2-BD59-A6C34878D82A}">
                    <a16:rowId xmlns:a16="http://schemas.microsoft.com/office/drawing/2014/main" val="2743065415"/>
                  </a:ext>
                </a:extLst>
              </a:tr>
            </a:tbl>
          </a:graphicData>
        </a:graphic>
      </p:graphicFrame>
      <p:sp>
        <p:nvSpPr>
          <p:cNvPr id="22" name="TextBox 21">
            <a:extLst>
              <a:ext uri="{FF2B5EF4-FFF2-40B4-BE49-F238E27FC236}">
                <a16:creationId xmlns:a16="http://schemas.microsoft.com/office/drawing/2014/main" id="{E5F79CDF-2A02-F1F1-9F74-FF246CFE6CAF}"/>
              </a:ext>
            </a:extLst>
          </p:cNvPr>
          <p:cNvSpPr txBox="1"/>
          <p:nvPr/>
        </p:nvSpPr>
        <p:spPr bwMode="gray">
          <a:xfrm>
            <a:off x="1037383" y="2433760"/>
            <a:ext cx="1320422" cy="40011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a:ea typeface="+mn-ea"/>
                <a:cs typeface="Arial"/>
              </a:rPr>
              <a:t>Large-scale </a:t>
            </a:r>
            <a:r>
              <a:rPr lang="en-US" sz="1000">
                <a:solidFill>
                  <a:srgbClr val="000000"/>
                </a:solidFill>
                <a:latin typeface="Arial"/>
                <a:cs typeface="Arial"/>
              </a:rPr>
              <a:t>n</a:t>
            </a:r>
            <a:r>
              <a:rPr kumimoji="0" lang="en-US" sz="1000" b="0" i="0" u="none" strike="noStrike" kern="1200" cap="none" spc="0" normalizeH="0" baseline="0" noProof="0" err="1">
                <a:ln>
                  <a:noFill/>
                </a:ln>
                <a:solidFill>
                  <a:srgbClr val="000000"/>
                </a:solidFill>
                <a:effectLst/>
                <a:uLnTx/>
                <a:uFillTx/>
                <a:latin typeface="Arial"/>
                <a:ea typeface="+mn-ea"/>
                <a:cs typeface="Arial"/>
              </a:rPr>
              <a:t>uclear</a:t>
            </a:r>
            <a:r>
              <a:rPr kumimoji="0" lang="en-US" sz="1000" b="0" i="0" u="none" strike="noStrike" kern="1200" cap="none" spc="0" normalizeH="0" baseline="0" noProof="0">
                <a:ln>
                  <a:noFill/>
                </a:ln>
                <a:solidFill>
                  <a:srgbClr val="000000"/>
                </a:solidFill>
                <a:effectLst/>
                <a:uLnTx/>
                <a:uFillTx/>
                <a:latin typeface="Arial"/>
                <a:ea typeface="+mn-ea"/>
                <a:cs typeface="Arial"/>
              </a:rPr>
              <a:t> plus</a:t>
            </a:r>
            <a:r>
              <a:rPr lang="en-US" sz="1000">
                <a:solidFill>
                  <a:srgbClr val="000000"/>
                </a:solidFill>
                <a:latin typeface="Arial"/>
                <a:cs typeface="Arial"/>
              </a:rPr>
              <a:t> </a:t>
            </a:r>
            <a:r>
              <a:rPr kumimoji="0" lang="en-US" sz="1000" b="0" i="0" u="none" strike="noStrike" kern="1200" cap="none" spc="0" normalizeH="0" baseline="0" noProof="0">
                <a:ln>
                  <a:noFill/>
                </a:ln>
                <a:solidFill>
                  <a:srgbClr val="000000"/>
                </a:solidFill>
                <a:effectLst/>
                <a:uLnTx/>
                <a:uFillTx/>
                <a:latin typeface="Arial"/>
                <a:ea typeface="+mn-ea"/>
                <a:cs typeface="Arial"/>
              </a:rPr>
              <a:t>storage</a:t>
            </a:r>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23" name="TextBox 22">
            <a:extLst>
              <a:ext uri="{FF2B5EF4-FFF2-40B4-BE49-F238E27FC236}">
                <a16:creationId xmlns:a16="http://schemas.microsoft.com/office/drawing/2014/main" id="{D2A3E0FD-951E-EFA1-F9FC-089F9CAEFF40}"/>
              </a:ext>
            </a:extLst>
          </p:cNvPr>
          <p:cNvSpPr txBox="1"/>
          <p:nvPr/>
        </p:nvSpPr>
        <p:spPr bwMode="gray">
          <a:xfrm>
            <a:off x="2622857" y="2599669"/>
            <a:ext cx="560782" cy="246221"/>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a:ea typeface="+mn-ea"/>
                <a:cs typeface="Arial"/>
              </a:rPr>
              <a:t>SMRs</a:t>
            </a:r>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24" name="TextBox 23">
            <a:extLst>
              <a:ext uri="{FF2B5EF4-FFF2-40B4-BE49-F238E27FC236}">
                <a16:creationId xmlns:a16="http://schemas.microsoft.com/office/drawing/2014/main" id="{EB54C67E-6AA0-468D-F475-329AB7691B73}"/>
              </a:ext>
            </a:extLst>
          </p:cNvPr>
          <p:cNvSpPr txBox="1"/>
          <p:nvPr/>
        </p:nvSpPr>
        <p:spPr bwMode="gray">
          <a:xfrm>
            <a:off x="3812902" y="2587649"/>
            <a:ext cx="980710" cy="246221"/>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a:ea typeface="+mn-ea"/>
                <a:cs typeface="+mn-cs"/>
              </a:rPr>
              <a:t>Li-ion battery</a:t>
            </a:r>
          </a:p>
        </p:txBody>
      </p:sp>
      <p:sp>
        <p:nvSpPr>
          <p:cNvPr id="25" name="TextBox 24">
            <a:extLst>
              <a:ext uri="{FF2B5EF4-FFF2-40B4-BE49-F238E27FC236}">
                <a16:creationId xmlns:a16="http://schemas.microsoft.com/office/drawing/2014/main" id="{1B2FA57B-E029-FFCB-D1A6-67DC60D2AF8F}"/>
              </a:ext>
            </a:extLst>
          </p:cNvPr>
          <p:cNvSpPr txBox="1"/>
          <p:nvPr/>
        </p:nvSpPr>
        <p:spPr bwMode="gray">
          <a:xfrm>
            <a:off x="167947" y="2885646"/>
            <a:ext cx="787603" cy="400110"/>
          </a:xfrm>
          <a:prstGeom prst="rect">
            <a:avLst/>
          </a:prstGeom>
          <a:noFill/>
        </p:spPr>
        <p:txBody>
          <a:bodyPr wrap="square" lIns="91440" tIns="45720" rIns="91440" bIns="45720" anchor="t">
            <a:spAutoFit/>
          </a:bodyPr>
          <a:lstStyle/>
          <a:p>
            <a:pPr>
              <a:defRPr/>
            </a:pPr>
            <a:r>
              <a:rPr lang="en-US" sz="1000">
                <a:solidFill>
                  <a:srgbClr val="000000"/>
                </a:solidFill>
                <a:latin typeface="Arial"/>
                <a:cs typeface="Arial"/>
              </a:rPr>
              <a:t>Discharge duration</a:t>
            </a:r>
            <a:endParaRPr lang="en-US" sz="1000" b="0" i="0" u="none" strike="noStrike" kern="1200" cap="none" spc="0" normalizeH="0" baseline="0" noProof="0">
              <a:ln>
                <a:noFill/>
              </a:ln>
              <a:solidFill>
                <a:srgbClr val="000000"/>
              </a:solidFill>
              <a:effectLst/>
              <a:uLnTx/>
              <a:uFillTx/>
              <a:latin typeface="Arial"/>
              <a:cs typeface="Arial"/>
            </a:endParaRPr>
          </a:p>
        </p:txBody>
      </p:sp>
      <p:sp>
        <p:nvSpPr>
          <p:cNvPr id="29" name="TextBox 28">
            <a:extLst>
              <a:ext uri="{FF2B5EF4-FFF2-40B4-BE49-F238E27FC236}">
                <a16:creationId xmlns:a16="http://schemas.microsoft.com/office/drawing/2014/main" id="{C80A3F98-FC17-DF9C-4F62-AA8768206AA8}"/>
              </a:ext>
            </a:extLst>
          </p:cNvPr>
          <p:cNvSpPr txBox="1"/>
          <p:nvPr/>
        </p:nvSpPr>
        <p:spPr bwMode="gray">
          <a:xfrm>
            <a:off x="167947" y="3284028"/>
            <a:ext cx="815640" cy="24622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a:ea typeface="+mn-ea"/>
                <a:cs typeface="Arial"/>
              </a:rPr>
              <a:t>Capacity</a:t>
            </a:r>
            <a:endParaRPr kumimoji="0" lang="en-US" sz="1000" b="0" i="0" u="none" strike="noStrike" kern="1200" cap="none" spc="0" normalizeH="0" baseline="30000" noProof="0">
              <a:ln>
                <a:noFill/>
              </a:ln>
              <a:solidFill>
                <a:srgbClr val="000000"/>
              </a:solidFill>
              <a:effectLst/>
              <a:uLnTx/>
              <a:uFillTx/>
              <a:latin typeface="Arial"/>
              <a:ea typeface="+mn-ea"/>
              <a:cs typeface="+mn-cs"/>
            </a:endParaRPr>
          </a:p>
        </p:txBody>
      </p:sp>
      <p:sp>
        <p:nvSpPr>
          <p:cNvPr id="30" name="TextBox 29">
            <a:extLst>
              <a:ext uri="{FF2B5EF4-FFF2-40B4-BE49-F238E27FC236}">
                <a16:creationId xmlns:a16="http://schemas.microsoft.com/office/drawing/2014/main" id="{2458AEA4-0D8A-8DC5-AC8E-27579EE1C39C}"/>
              </a:ext>
            </a:extLst>
          </p:cNvPr>
          <p:cNvSpPr txBox="1"/>
          <p:nvPr/>
        </p:nvSpPr>
        <p:spPr bwMode="gray">
          <a:xfrm>
            <a:off x="167947" y="3943737"/>
            <a:ext cx="815640" cy="24622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a:ea typeface="+mn-ea"/>
                <a:cs typeface="Arial"/>
              </a:rPr>
              <a:t>Lifespan</a:t>
            </a:r>
          </a:p>
        </p:txBody>
      </p:sp>
      <p:sp>
        <p:nvSpPr>
          <p:cNvPr id="31" name="TextBox 30">
            <a:extLst>
              <a:ext uri="{FF2B5EF4-FFF2-40B4-BE49-F238E27FC236}">
                <a16:creationId xmlns:a16="http://schemas.microsoft.com/office/drawing/2014/main" id="{4B168259-2B2F-C465-3272-EFDA3DAB5D3B}"/>
              </a:ext>
            </a:extLst>
          </p:cNvPr>
          <p:cNvSpPr txBox="1"/>
          <p:nvPr/>
        </p:nvSpPr>
        <p:spPr bwMode="gray">
          <a:xfrm>
            <a:off x="167947" y="3590175"/>
            <a:ext cx="815640" cy="348813"/>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a:ea typeface="+mn-ea"/>
                <a:cs typeface="Arial"/>
              </a:rPr>
              <a:t>Ramp rate</a:t>
            </a:r>
            <a:br>
              <a:rPr kumimoji="0" lang="en-US" sz="1000" b="0" i="0" u="none" strike="noStrike" kern="1200" cap="none" spc="0" normalizeH="0" baseline="0" noProof="0">
                <a:ln>
                  <a:noFill/>
                </a:ln>
                <a:solidFill>
                  <a:srgbClr val="000000"/>
                </a:solidFill>
                <a:effectLst/>
                <a:uLnTx/>
                <a:uFillTx/>
                <a:latin typeface="Arial"/>
                <a:ea typeface="+mn-ea"/>
                <a:cs typeface="Arial"/>
              </a:rPr>
            </a:br>
            <a:endParaRPr kumimoji="0" lang="en-US" sz="1000" b="0" i="0" u="none" strike="noStrike" kern="1200" cap="none" spc="0" normalizeH="0" baseline="30000" noProof="0">
              <a:ln>
                <a:noFill/>
              </a:ln>
              <a:solidFill>
                <a:srgbClr val="000000"/>
              </a:solidFill>
              <a:effectLst/>
              <a:uLnTx/>
              <a:uFillTx/>
              <a:latin typeface="Arial"/>
              <a:ea typeface="+mn-ea"/>
              <a:cs typeface="+mn-cs"/>
            </a:endParaRPr>
          </a:p>
        </p:txBody>
      </p:sp>
      <p:sp>
        <p:nvSpPr>
          <p:cNvPr id="32" name="Rectangular Callout 31">
            <a:extLst>
              <a:ext uri="{FF2B5EF4-FFF2-40B4-BE49-F238E27FC236}">
                <a16:creationId xmlns:a16="http://schemas.microsoft.com/office/drawing/2014/main" id="{764F9AB8-64E6-A7A4-2613-70B7C9F6AD32}"/>
              </a:ext>
            </a:extLst>
          </p:cNvPr>
          <p:cNvSpPr/>
          <p:nvPr/>
        </p:nvSpPr>
        <p:spPr>
          <a:xfrm flipH="1">
            <a:off x="1062570" y="5048210"/>
            <a:ext cx="3359356" cy="853052"/>
          </a:xfrm>
          <a:prstGeom prst="wedgeRectCallout">
            <a:avLst>
              <a:gd name="adj1" fmla="val 23449"/>
              <a:gd name="adj2" fmla="val -68668"/>
            </a:avLst>
          </a:prstGeom>
          <a:solidFill>
            <a:schemeClr val="tx2">
              <a:lumMod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defRPr/>
            </a:pPr>
            <a:r>
              <a:rPr lang="en-US" sz="900" dirty="0">
                <a:solidFill>
                  <a:schemeClr val="tx1"/>
                </a:solidFill>
              </a:rPr>
              <a:t>Coupling nuclear with thermal storage enhances maneuverability and allows for quicker response to fluctuating demand; standalone nuclear load following is not economically efficient though currently employed in France. </a:t>
            </a:r>
          </a:p>
        </p:txBody>
      </p:sp>
      <p:grpSp>
        <p:nvGrpSpPr>
          <p:cNvPr id="33" name="Group 32">
            <a:extLst>
              <a:ext uri="{FF2B5EF4-FFF2-40B4-BE49-F238E27FC236}">
                <a16:creationId xmlns:a16="http://schemas.microsoft.com/office/drawing/2014/main" id="{0381A8AF-EDE8-3994-009D-D8805247C80B}"/>
              </a:ext>
            </a:extLst>
          </p:cNvPr>
          <p:cNvGrpSpPr/>
          <p:nvPr/>
        </p:nvGrpSpPr>
        <p:grpSpPr>
          <a:xfrm>
            <a:off x="3126917" y="1882909"/>
            <a:ext cx="1740867" cy="640882"/>
            <a:chOff x="4057588" y="5207707"/>
            <a:chExt cx="1835802" cy="528450"/>
          </a:xfrm>
        </p:grpSpPr>
        <p:sp>
          <p:nvSpPr>
            <p:cNvPr id="34" name="Rectangle 33">
              <a:extLst>
                <a:ext uri="{FF2B5EF4-FFF2-40B4-BE49-F238E27FC236}">
                  <a16:creationId xmlns:a16="http://schemas.microsoft.com/office/drawing/2014/main" id="{48DA35CF-C355-4494-8727-CBF8F916B9DE}"/>
                </a:ext>
              </a:extLst>
            </p:cNvPr>
            <p:cNvSpPr/>
            <p:nvPr/>
          </p:nvSpPr>
          <p:spPr bwMode="gray">
            <a:xfrm>
              <a:off x="4057588" y="5445667"/>
              <a:ext cx="602902" cy="90435"/>
            </a:xfrm>
            <a:prstGeom prst="rect">
              <a:avLst/>
            </a:prstGeom>
            <a:solidFill>
              <a:schemeClr val="accent1">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35" name="Rectangle 34">
              <a:extLst>
                <a:ext uri="{FF2B5EF4-FFF2-40B4-BE49-F238E27FC236}">
                  <a16:creationId xmlns:a16="http://schemas.microsoft.com/office/drawing/2014/main" id="{68F600E0-B955-8507-235E-7D25F682D71E}"/>
                </a:ext>
              </a:extLst>
            </p:cNvPr>
            <p:cNvSpPr/>
            <p:nvPr/>
          </p:nvSpPr>
          <p:spPr bwMode="gray">
            <a:xfrm>
              <a:off x="4674038" y="5447300"/>
              <a:ext cx="602902" cy="90435"/>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36" name="Rectangle 35">
              <a:extLst>
                <a:ext uri="{FF2B5EF4-FFF2-40B4-BE49-F238E27FC236}">
                  <a16:creationId xmlns:a16="http://schemas.microsoft.com/office/drawing/2014/main" id="{E5A2BF49-3301-1B0E-CF30-6734DD7F0FF3}"/>
                </a:ext>
              </a:extLst>
            </p:cNvPr>
            <p:cNvSpPr/>
            <p:nvPr/>
          </p:nvSpPr>
          <p:spPr bwMode="gray">
            <a:xfrm>
              <a:off x="5290488" y="5445667"/>
              <a:ext cx="602902" cy="90435"/>
            </a:xfrm>
            <a:prstGeom prst="rect">
              <a:avLst/>
            </a:prstGeom>
            <a:solidFill>
              <a:schemeClr val="accent1">
                <a:lumMod val="5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srgbClr val="000000"/>
                </a:solidFill>
                <a:effectLst/>
                <a:uLnTx/>
                <a:uFillTx/>
                <a:latin typeface="Arial"/>
                <a:ea typeface="+mn-ea"/>
                <a:cs typeface="+mn-cs"/>
              </a:endParaRPr>
            </a:p>
          </p:txBody>
        </p:sp>
        <p:sp>
          <p:nvSpPr>
            <p:cNvPr id="37" name="TextBox 36">
              <a:extLst>
                <a:ext uri="{FF2B5EF4-FFF2-40B4-BE49-F238E27FC236}">
                  <a16:creationId xmlns:a16="http://schemas.microsoft.com/office/drawing/2014/main" id="{42A31524-8F1B-6319-241A-E0A9000E92A9}"/>
                </a:ext>
              </a:extLst>
            </p:cNvPr>
            <p:cNvSpPr txBox="1"/>
            <p:nvPr/>
          </p:nvSpPr>
          <p:spPr bwMode="gray">
            <a:xfrm>
              <a:off x="4093587" y="5521477"/>
              <a:ext cx="530904" cy="200055"/>
            </a:xfrm>
            <a:prstGeom prst="rect">
              <a:avLst/>
            </a:prstGeom>
            <a:noFill/>
          </p:spPr>
          <p:txBody>
            <a:bodyPr wrap="square" lIns="91440" tIns="45720" rIns="91440" bIns="4572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a:ea typeface="+mn-ea"/>
                  <a:cs typeface="Arial"/>
                </a:rPr>
                <a:t>Low</a:t>
              </a:r>
              <a:endParaRPr kumimoji="0" lang="en-US" sz="700" b="0" i="0" u="none" strike="noStrike" kern="1200" cap="none" spc="0" normalizeH="0" baseline="0" noProof="0">
                <a:ln>
                  <a:noFill/>
                </a:ln>
                <a:solidFill>
                  <a:srgbClr val="000000"/>
                </a:solidFill>
                <a:effectLst/>
                <a:uLnTx/>
                <a:uFillTx/>
                <a:latin typeface="Arial"/>
                <a:ea typeface="+mn-ea"/>
                <a:cs typeface="+mn-cs"/>
              </a:endParaRPr>
            </a:p>
          </p:txBody>
        </p:sp>
        <p:sp>
          <p:nvSpPr>
            <p:cNvPr id="38" name="TextBox 37">
              <a:extLst>
                <a:ext uri="{FF2B5EF4-FFF2-40B4-BE49-F238E27FC236}">
                  <a16:creationId xmlns:a16="http://schemas.microsoft.com/office/drawing/2014/main" id="{E7CC4CAC-7376-F32D-3DDE-2DB04D8D3D7C}"/>
                </a:ext>
              </a:extLst>
            </p:cNvPr>
            <p:cNvSpPr txBox="1"/>
            <p:nvPr/>
          </p:nvSpPr>
          <p:spPr bwMode="gray">
            <a:xfrm>
              <a:off x="4643362" y="5526577"/>
              <a:ext cx="645204" cy="200055"/>
            </a:xfrm>
            <a:prstGeom prst="rect">
              <a:avLst/>
            </a:prstGeom>
            <a:noFill/>
          </p:spPr>
          <p:txBody>
            <a:bodyPr wrap="square" lIns="91440" tIns="45720" rIns="91440" bIns="4572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a:ea typeface="+mn-ea"/>
                  <a:cs typeface="Arial"/>
                </a:rPr>
                <a:t>Moderate</a:t>
              </a:r>
              <a:endParaRPr kumimoji="0" lang="en-US" sz="700" b="0" i="0" u="none" strike="noStrike" kern="1200" cap="none" spc="0" normalizeH="0" baseline="0" noProof="0">
                <a:ln>
                  <a:noFill/>
                </a:ln>
                <a:solidFill>
                  <a:srgbClr val="000000"/>
                </a:solidFill>
                <a:effectLst/>
                <a:uLnTx/>
                <a:uFillTx/>
                <a:latin typeface="Arial"/>
                <a:ea typeface="+mn-ea"/>
                <a:cs typeface="+mn-cs"/>
              </a:endParaRPr>
            </a:p>
          </p:txBody>
        </p:sp>
        <p:sp>
          <p:nvSpPr>
            <p:cNvPr id="39" name="TextBox 38">
              <a:extLst>
                <a:ext uri="{FF2B5EF4-FFF2-40B4-BE49-F238E27FC236}">
                  <a16:creationId xmlns:a16="http://schemas.microsoft.com/office/drawing/2014/main" id="{48E76A19-0A24-CC88-E84C-D15C12FC1B92}"/>
                </a:ext>
              </a:extLst>
            </p:cNvPr>
            <p:cNvSpPr txBox="1"/>
            <p:nvPr/>
          </p:nvSpPr>
          <p:spPr bwMode="gray">
            <a:xfrm>
              <a:off x="5326487" y="5536102"/>
              <a:ext cx="530904" cy="200055"/>
            </a:xfrm>
            <a:prstGeom prst="rect">
              <a:avLst/>
            </a:prstGeom>
            <a:noFill/>
          </p:spPr>
          <p:txBody>
            <a:bodyPr wrap="square" lIns="91440" tIns="45720" rIns="91440" bIns="4572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a:ea typeface="+mn-ea"/>
                  <a:cs typeface="Arial"/>
                </a:rPr>
                <a:t>High</a:t>
              </a:r>
              <a:endParaRPr kumimoji="0" lang="en-US" sz="700" b="0" i="0" u="none" strike="noStrike" kern="1200" cap="none" spc="0" normalizeH="0" baseline="0" noProof="0">
                <a:ln>
                  <a:noFill/>
                </a:ln>
                <a:solidFill>
                  <a:srgbClr val="000000"/>
                </a:solidFill>
                <a:effectLst/>
                <a:uLnTx/>
                <a:uFillTx/>
                <a:latin typeface="Arial"/>
                <a:ea typeface="+mn-ea"/>
                <a:cs typeface="+mn-cs"/>
              </a:endParaRPr>
            </a:p>
          </p:txBody>
        </p:sp>
        <p:sp>
          <p:nvSpPr>
            <p:cNvPr id="40" name="TextBox 39">
              <a:extLst>
                <a:ext uri="{FF2B5EF4-FFF2-40B4-BE49-F238E27FC236}">
                  <a16:creationId xmlns:a16="http://schemas.microsoft.com/office/drawing/2014/main" id="{3CABA52F-854E-E7E9-220A-9FEF904C10E5}"/>
                </a:ext>
              </a:extLst>
            </p:cNvPr>
            <p:cNvSpPr txBox="1"/>
            <p:nvPr/>
          </p:nvSpPr>
          <p:spPr bwMode="gray">
            <a:xfrm>
              <a:off x="4561167" y="5207707"/>
              <a:ext cx="828643" cy="200055"/>
            </a:xfrm>
            <a:prstGeom prst="rect">
              <a:avLst/>
            </a:prstGeom>
            <a:noFill/>
          </p:spPr>
          <p:txBody>
            <a:bodyPr wrap="square" lIns="91440" tIns="45720" rIns="91440" bIns="4572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a:ea typeface="+mn-ea"/>
                  <a:cs typeface="Arial"/>
                </a:rPr>
                <a:t>Performance</a:t>
              </a:r>
              <a:endParaRPr kumimoji="0" lang="en-US" sz="700" b="0" i="0" u="none" strike="noStrike" kern="1200" cap="none" spc="0" normalizeH="0" baseline="0" noProof="0">
                <a:ln>
                  <a:noFill/>
                </a:ln>
                <a:solidFill>
                  <a:srgbClr val="000000"/>
                </a:solidFill>
                <a:effectLst/>
                <a:uLnTx/>
                <a:uFillTx/>
                <a:latin typeface="Arial"/>
                <a:ea typeface="+mn-ea"/>
                <a:cs typeface="+mn-cs"/>
              </a:endParaRPr>
            </a:p>
          </p:txBody>
        </p:sp>
      </p:grpSp>
      <p:sp>
        <p:nvSpPr>
          <p:cNvPr id="41" name="TextBox 40">
            <a:extLst>
              <a:ext uri="{FF2B5EF4-FFF2-40B4-BE49-F238E27FC236}">
                <a16:creationId xmlns:a16="http://schemas.microsoft.com/office/drawing/2014/main" id="{10A50537-C0D6-E3B8-0FC1-9D8096C34AB2}"/>
              </a:ext>
            </a:extLst>
          </p:cNvPr>
          <p:cNvSpPr txBox="1"/>
          <p:nvPr/>
        </p:nvSpPr>
        <p:spPr bwMode="gray">
          <a:xfrm>
            <a:off x="167947" y="4227480"/>
            <a:ext cx="932496" cy="24622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a:ea typeface="+mn-ea"/>
                <a:cs typeface="Arial"/>
              </a:rPr>
              <a:t>LCOE/LCOS</a:t>
            </a:r>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42" name="TextBox 41">
            <a:extLst>
              <a:ext uri="{FF2B5EF4-FFF2-40B4-BE49-F238E27FC236}">
                <a16:creationId xmlns:a16="http://schemas.microsoft.com/office/drawing/2014/main" id="{F0310E4A-66B8-D558-8965-56C0EE393B74}"/>
              </a:ext>
            </a:extLst>
          </p:cNvPr>
          <p:cNvSpPr txBox="1"/>
          <p:nvPr/>
        </p:nvSpPr>
        <p:spPr bwMode="gray">
          <a:xfrm>
            <a:off x="166698" y="4476787"/>
            <a:ext cx="895872" cy="40011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a:ea typeface="+mn-ea"/>
                <a:cs typeface="Arial"/>
              </a:rPr>
              <a:t>Load following</a:t>
            </a:r>
            <a:endParaRPr kumimoji="0" lang="en-US" sz="1000" b="0" i="0" u="none" strike="noStrike" kern="1200" cap="none" spc="0" normalizeH="0" baseline="0" noProof="0">
              <a:ln>
                <a:noFill/>
              </a:ln>
              <a:solidFill>
                <a:srgbClr val="000000"/>
              </a:solidFill>
              <a:effectLst/>
              <a:uLnTx/>
              <a:uFillTx/>
              <a:latin typeface="Arial"/>
              <a:ea typeface="+mn-ea"/>
              <a:cs typeface="+mn-cs"/>
            </a:endParaRPr>
          </a:p>
        </p:txBody>
      </p:sp>
      <p:sp>
        <p:nvSpPr>
          <p:cNvPr id="44" name="TextBox 8">
            <a:extLst>
              <a:ext uri="{FF2B5EF4-FFF2-40B4-BE49-F238E27FC236}">
                <a16:creationId xmlns:a16="http://schemas.microsoft.com/office/drawing/2014/main" id="{F5C2E10D-4C20-7E11-C4C6-CFAE40EA9AFF}"/>
              </a:ext>
            </a:extLst>
          </p:cNvPr>
          <p:cNvSpPr txBox="1"/>
          <p:nvPr/>
        </p:nvSpPr>
        <p:spPr bwMode="gray">
          <a:xfrm>
            <a:off x="9270142" y="1554480"/>
            <a:ext cx="2714526" cy="4480560"/>
          </a:xfrm>
          <a:prstGeom prst="rect">
            <a:avLst/>
          </a:prstGeom>
          <a:solidFill>
            <a:srgbClr val="E3E8EE"/>
          </a:solidFill>
        </p:spPr>
        <p:txBody>
          <a:bodyPr wrap="square" lIns="137160" tIns="137160" rIns="274320" bIns="137160" rtlCol="0" anchor="t">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a:ea typeface="+mn-ea"/>
                <a:cs typeface="+mn-cs"/>
              </a:rPr>
              <a:t>Observations</a:t>
            </a:r>
          </a:p>
          <a:p>
            <a:pPr marL="171450" indent="-171450">
              <a:spcAft>
                <a:spcPts val="600"/>
              </a:spcAft>
              <a:buFont typeface="Arial" panose="020B0604020202020204" pitchFamily="34" charset="0"/>
              <a:buChar char="•"/>
              <a:defRPr/>
            </a:pPr>
            <a:r>
              <a:rPr lang="en-US" sz="1000">
                <a:solidFill>
                  <a:srgbClr val="000000"/>
                </a:solidFill>
                <a:latin typeface="Arial"/>
              </a:rPr>
              <a:t>SMRs with superior ramping capabilities can provide </a:t>
            </a:r>
            <a:r>
              <a:rPr lang="en-US" sz="1000" b="1">
                <a:solidFill>
                  <a:srgbClr val="000000"/>
                </a:solidFill>
                <a:latin typeface="Arial"/>
              </a:rPr>
              <a:t>longer duration energy support </a:t>
            </a:r>
            <a:r>
              <a:rPr lang="en-US" sz="1000">
                <a:solidFill>
                  <a:srgbClr val="000000"/>
                </a:solidFill>
                <a:latin typeface="Arial"/>
              </a:rPr>
              <a:t>for intermittency than batteries.</a:t>
            </a:r>
          </a:p>
          <a:p>
            <a:pPr marL="171450" marR="0" lvl="0" indent="-1714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sz="1000" b="1">
                <a:solidFill>
                  <a:srgbClr val="000000"/>
                </a:solidFill>
                <a:latin typeface="Arial"/>
              </a:rPr>
              <a:t>Staggering SMRs could surpass the capacity factor of large-scale nuclear</a:t>
            </a:r>
            <a:r>
              <a:rPr lang="en-US" sz="1000">
                <a:solidFill>
                  <a:srgbClr val="000000"/>
                </a:solidFill>
                <a:latin typeface="Arial"/>
              </a:rPr>
              <a:t> (&gt;90%), although this has not yet been proved.</a:t>
            </a:r>
          </a:p>
          <a:p>
            <a:pPr marL="171450" marR="0" lvl="0" indent="-1714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sz="1000">
                <a:solidFill>
                  <a:srgbClr val="000000"/>
                </a:solidFill>
                <a:latin typeface="Arial"/>
              </a:rPr>
              <a:t>Large-scale nuclear and SMRs stand out against geothermal for their </a:t>
            </a:r>
            <a:r>
              <a:rPr lang="en-US" sz="1000" b="1">
                <a:solidFill>
                  <a:srgbClr val="000000"/>
                </a:solidFill>
                <a:latin typeface="Arial"/>
              </a:rPr>
              <a:t>higher capacity, longer lifespan, and lower land-use intensity.</a:t>
            </a:r>
            <a:r>
              <a:rPr lang="en-US" sz="1000">
                <a:solidFill>
                  <a:srgbClr val="000000"/>
                </a:solidFill>
                <a:latin typeface="Arial"/>
              </a:rPr>
              <a:t>  </a:t>
            </a:r>
          </a:p>
          <a:p>
            <a:pPr marL="171450" indent="-171450">
              <a:spcAft>
                <a:spcPts val="600"/>
              </a:spcAft>
              <a:buFont typeface="Arial" panose="020B0604020202020204" pitchFamily="34" charset="0"/>
              <a:buChar char="•"/>
              <a:defRPr/>
            </a:pPr>
            <a:r>
              <a:rPr lang="en-US" sz="1000">
                <a:solidFill>
                  <a:srgbClr val="000000"/>
                </a:solidFill>
                <a:latin typeface="Arial"/>
              </a:rPr>
              <a:t>In the United States, large-scale nuclear plants typically provide baseload power, but France’s nuclear fleet is designed to meet grid demand (load following). </a:t>
            </a:r>
            <a:r>
              <a:rPr lang="en-US" sz="1000" b="1">
                <a:solidFill>
                  <a:srgbClr val="000000"/>
                </a:solidFill>
                <a:latin typeface="Arial"/>
              </a:rPr>
              <a:t>New reactor designs improve ramp rates:</a:t>
            </a:r>
            <a:endParaRPr lang="en-US" sz="1000">
              <a:solidFill>
                <a:srgbClr val="000000"/>
              </a:solidFill>
              <a:latin typeface="Arial"/>
            </a:endParaRPr>
          </a:p>
          <a:p>
            <a:pPr marL="356616" lvl="1" indent="-173736">
              <a:spcAft>
                <a:spcPts val="600"/>
              </a:spcAft>
              <a:buFontTx/>
              <a:buChar char="-"/>
              <a:defRPr/>
            </a:pPr>
            <a:r>
              <a:rPr lang="en-US" sz="900"/>
              <a:t>EPR: +/- 5% of total power per minute between 60% and 100% of total reactor power.</a:t>
            </a:r>
          </a:p>
          <a:p>
            <a:pPr marL="356616" lvl="1" indent="-173736">
              <a:spcAft>
                <a:spcPts val="600"/>
              </a:spcAft>
              <a:buFontTx/>
              <a:buChar char="-"/>
              <a:defRPr/>
            </a:pPr>
            <a:r>
              <a:rPr lang="en-US" sz="900"/>
              <a:t>AP1000: +/- 10% step load changes between 25% and 100% of full power.</a:t>
            </a:r>
          </a:p>
        </p:txBody>
      </p:sp>
      <p:grpSp>
        <p:nvGrpSpPr>
          <p:cNvPr id="55" name="Group 54">
            <a:extLst>
              <a:ext uri="{FF2B5EF4-FFF2-40B4-BE49-F238E27FC236}">
                <a16:creationId xmlns:a16="http://schemas.microsoft.com/office/drawing/2014/main" id="{026C5A09-22BD-B972-0007-3782F9E8B38E}"/>
              </a:ext>
            </a:extLst>
          </p:cNvPr>
          <p:cNvGrpSpPr/>
          <p:nvPr/>
        </p:nvGrpSpPr>
        <p:grpSpPr>
          <a:xfrm>
            <a:off x="6108915" y="1786829"/>
            <a:ext cx="3626035" cy="951388"/>
            <a:chOff x="5685972" y="1904013"/>
            <a:chExt cx="3626035" cy="951388"/>
          </a:xfrm>
        </p:grpSpPr>
        <p:cxnSp>
          <p:nvCxnSpPr>
            <p:cNvPr id="7" name="Straight Connector 6">
              <a:extLst>
                <a:ext uri="{FF2B5EF4-FFF2-40B4-BE49-F238E27FC236}">
                  <a16:creationId xmlns:a16="http://schemas.microsoft.com/office/drawing/2014/main" id="{0A47786B-4484-59CD-1C0A-C79C0690F5D3}"/>
                </a:ext>
              </a:extLst>
            </p:cNvPr>
            <p:cNvCxnSpPr>
              <a:cxnSpLocks/>
            </p:cNvCxnSpPr>
            <p:nvPr/>
          </p:nvCxnSpPr>
          <p:spPr bwMode="gray">
            <a:xfrm>
              <a:off x="7275165" y="2173317"/>
              <a:ext cx="443106" cy="0"/>
            </a:xfrm>
            <a:prstGeom prst="line">
              <a:avLst/>
            </a:prstGeom>
            <a:ln>
              <a:solidFill>
                <a:schemeClr val="accent3"/>
              </a:solidFill>
              <a:tailEnd type="none" w="med" len="lg"/>
            </a:ln>
          </p:spPr>
          <p:style>
            <a:lnRef idx="3">
              <a:schemeClr val="dk1"/>
            </a:lnRef>
            <a:fillRef idx="0">
              <a:schemeClr val="dk1"/>
            </a:fillRef>
            <a:effectRef idx="2">
              <a:schemeClr val="dk1"/>
            </a:effectRef>
            <a:fontRef idx="minor">
              <a:schemeClr val="tx1"/>
            </a:fontRef>
          </p:style>
        </p:cxnSp>
        <p:sp>
          <p:nvSpPr>
            <p:cNvPr id="28" name="Rectangle 27">
              <a:extLst>
                <a:ext uri="{FF2B5EF4-FFF2-40B4-BE49-F238E27FC236}">
                  <a16:creationId xmlns:a16="http://schemas.microsoft.com/office/drawing/2014/main" id="{6F169BEC-093D-AD0B-9A33-935E5A797772}"/>
                </a:ext>
              </a:extLst>
            </p:cNvPr>
            <p:cNvSpPr/>
            <p:nvPr/>
          </p:nvSpPr>
          <p:spPr bwMode="gray">
            <a:xfrm>
              <a:off x="5755495" y="1976522"/>
              <a:ext cx="2971574" cy="773897"/>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cxnSp>
          <p:nvCxnSpPr>
            <p:cNvPr id="17" name="Straight Connector 16">
              <a:extLst>
                <a:ext uri="{FF2B5EF4-FFF2-40B4-BE49-F238E27FC236}">
                  <a16:creationId xmlns:a16="http://schemas.microsoft.com/office/drawing/2014/main" id="{85FE5F6E-2BF3-5004-AA36-125995D04633}"/>
                </a:ext>
              </a:extLst>
            </p:cNvPr>
            <p:cNvCxnSpPr>
              <a:cxnSpLocks/>
            </p:cNvCxnSpPr>
            <p:nvPr/>
          </p:nvCxnSpPr>
          <p:spPr bwMode="gray">
            <a:xfrm>
              <a:off x="5842400" y="2173317"/>
              <a:ext cx="443106" cy="0"/>
            </a:xfrm>
            <a:prstGeom prst="line">
              <a:avLst/>
            </a:prstGeom>
            <a:ln>
              <a:tailEnd type="none" w="med" len="lg"/>
            </a:ln>
          </p:spPr>
          <p:style>
            <a:lnRef idx="3">
              <a:schemeClr val="accent1"/>
            </a:lnRef>
            <a:fillRef idx="0">
              <a:schemeClr val="accent1"/>
            </a:fillRef>
            <a:effectRef idx="2">
              <a:schemeClr val="accent1"/>
            </a:effectRef>
            <a:fontRef idx="minor">
              <a:schemeClr val="tx1"/>
            </a:fontRef>
          </p:style>
        </p:cxnSp>
        <p:cxnSp>
          <p:nvCxnSpPr>
            <p:cNvPr id="18" name="Straight Connector 17">
              <a:extLst>
                <a:ext uri="{FF2B5EF4-FFF2-40B4-BE49-F238E27FC236}">
                  <a16:creationId xmlns:a16="http://schemas.microsoft.com/office/drawing/2014/main" id="{EFF7A85A-EA36-9F95-D998-37608F083F2A}"/>
                </a:ext>
              </a:extLst>
            </p:cNvPr>
            <p:cNvCxnSpPr>
              <a:cxnSpLocks/>
            </p:cNvCxnSpPr>
            <p:nvPr/>
          </p:nvCxnSpPr>
          <p:spPr bwMode="gray">
            <a:xfrm>
              <a:off x="7275165" y="2628416"/>
              <a:ext cx="443106" cy="0"/>
            </a:xfrm>
            <a:prstGeom prst="line">
              <a:avLst/>
            </a:prstGeom>
            <a:ln>
              <a:solidFill>
                <a:schemeClr val="accent3">
                  <a:lumMod val="60000"/>
                  <a:lumOff val="40000"/>
                </a:schemeClr>
              </a:solidFill>
              <a:prstDash val="dash"/>
              <a:tailEnd type="none" w="med" len="lg"/>
            </a:ln>
          </p:spPr>
          <p:style>
            <a:lnRef idx="3">
              <a:schemeClr val="dk1"/>
            </a:lnRef>
            <a:fillRef idx="0">
              <a:schemeClr val="dk1"/>
            </a:fillRef>
            <a:effectRef idx="2">
              <a:schemeClr val="dk1"/>
            </a:effectRef>
            <a:fontRef idx="minor">
              <a:schemeClr val="tx1"/>
            </a:fontRef>
          </p:style>
        </p:cxnSp>
        <p:sp>
          <p:nvSpPr>
            <p:cNvPr id="26" name="TextBox 25">
              <a:extLst>
                <a:ext uri="{FF2B5EF4-FFF2-40B4-BE49-F238E27FC236}">
                  <a16:creationId xmlns:a16="http://schemas.microsoft.com/office/drawing/2014/main" id="{7442768F-BF69-95DD-B603-ED9572A6D5DB}"/>
                </a:ext>
              </a:extLst>
            </p:cNvPr>
            <p:cNvSpPr txBox="1"/>
            <p:nvPr/>
          </p:nvSpPr>
          <p:spPr bwMode="gray">
            <a:xfrm>
              <a:off x="6263607" y="1904013"/>
              <a:ext cx="1310941" cy="584775"/>
            </a:xfrm>
            <a:prstGeom prst="rect">
              <a:avLst/>
            </a:prstGeom>
            <a:noFill/>
          </p:spPr>
          <p:txBody>
            <a:bodyPr wrap="square" lIns="137160" tIns="137160" rIns="274320" bIns="137160" rtlCol="0">
              <a:spAutoFit/>
            </a:bodyPr>
            <a:lstStyle/>
            <a:p>
              <a:pPr marL="0" indent="0" algn="l">
                <a:spcBef>
                  <a:spcPts val="600"/>
                </a:spcBef>
                <a:spcAft>
                  <a:spcPts val="600"/>
                </a:spcAft>
                <a:buNone/>
              </a:pPr>
              <a:r>
                <a:rPr lang="en-US" sz="1000"/>
                <a:t>Large-scale nuclear</a:t>
              </a:r>
            </a:p>
          </p:txBody>
        </p:sp>
        <p:sp>
          <p:nvSpPr>
            <p:cNvPr id="27" name="TextBox 26">
              <a:extLst>
                <a:ext uri="{FF2B5EF4-FFF2-40B4-BE49-F238E27FC236}">
                  <a16:creationId xmlns:a16="http://schemas.microsoft.com/office/drawing/2014/main" id="{70D70532-1B8D-9231-CA45-5CEF372F3A4F}"/>
                </a:ext>
              </a:extLst>
            </p:cNvPr>
            <p:cNvSpPr txBox="1"/>
            <p:nvPr/>
          </p:nvSpPr>
          <p:spPr bwMode="gray">
            <a:xfrm>
              <a:off x="7747015" y="2424514"/>
              <a:ext cx="835132" cy="430887"/>
            </a:xfrm>
            <a:prstGeom prst="rect">
              <a:avLst/>
            </a:prstGeom>
            <a:noFill/>
          </p:spPr>
          <p:txBody>
            <a:bodyPr wrap="square" lIns="137160" tIns="137160" rIns="274320" bIns="137160" rtlCol="0">
              <a:spAutoFit/>
            </a:bodyPr>
            <a:lstStyle/>
            <a:p>
              <a:pPr marL="0" indent="0" algn="l">
                <a:spcBef>
                  <a:spcPts val="600"/>
                </a:spcBef>
                <a:spcAft>
                  <a:spcPts val="600"/>
                </a:spcAft>
                <a:buNone/>
              </a:pPr>
              <a:r>
                <a:rPr lang="en-US" sz="1000"/>
                <a:t>EGS</a:t>
              </a:r>
            </a:p>
          </p:txBody>
        </p:sp>
        <p:sp>
          <p:nvSpPr>
            <p:cNvPr id="11" name="TextBox 10">
              <a:extLst>
                <a:ext uri="{FF2B5EF4-FFF2-40B4-BE49-F238E27FC236}">
                  <a16:creationId xmlns:a16="http://schemas.microsoft.com/office/drawing/2014/main" id="{3EC4A0A8-B07E-6794-40C8-9C5444876613}"/>
                </a:ext>
              </a:extLst>
            </p:cNvPr>
            <p:cNvSpPr txBox="1"/>
            <p:nvPr/>
          </p:nvSpPr>
          <p:spPr bwMode="gray">
            <a:xfrm>
              <a:off x="7747014" y="1904013"/>
              <a:ext cx="1564993" cy="584775"/>
            </a:xfrm>
            <a:prstGeom prst="rect">
              <a:avLst/>
            </a:prstGeom>
            <a:noFill/>
          </p:spPr>
          <p:txBody>
            <a:bodyPr wrap="square" lIns="137160" tIns="137160" rIns="274320" bIns="137160" rtlCol="0">
              <a:spAutoFit/>
            </a:bodyPr>
            <a:lstStyle/>
            <a:p>
              <a:pPr marL="0" indent="0" algn="l">
                <a:spcBef>
                  <a:spcPts val="600"/>
                </a:spcBef>
                <a:spcAft>
                  <a:spcPts val="600"/>
                </a:spcAft>
                <a:buNone/>
              </a:pPr>
              <a:r>
                <a:rPr lang="en-US" sz="1000"/>
                <a:t>Conventional geothermal</a:t>
              </a:r>
            </a:p>
          </p:txBody>
        </p:sp>
        <p:cxnSp>
          <p:nvCxnSpPr>
            <p:cNvPr id="12" name="Straight Connector 11">
              <a:extLst>
                <a:ext uri="{FF2B5EF4-FFF2-40B4-BE49-F238E27FC236}">
                  <a16:creationId xmlns:a16="http://schemas.microsoft.com/office/drawing/2014/main" id="{A6ED9F5B-99C0-B8F2-CE0F-AD60C1C7B461}"/>
                </a:ext>
              </a:extLst>
            </p:cNvPr>
            <p:cNvCxnSpPr>
              <a:cxnSpLocks/>
            </p:cNvCxnSpPr>
            <p:nvPr/>
          </p:nvCxnSpPr>
          <p:spPr bwMode="gray">
            <a:xfrm>
              <a:off x="5842400" y="2628416"/>
              <a:ext cx="443106" cy="0"/>
            </a:xfrm>
            <a:prstGeom prst="line">
              <a:avLst/>
            </a:prstGeom>
            <a:ln>
              <a:solidFill>
                <a:schemeClr val="accent1">
                  <a:lumMod val="60000"/>
                  <a:lumOff val="40000"/>
                </a:schemeClr>
              </a:solidFill>
              <a:prstDash val="dash"/>
              <a:tailEnd type="none" w="med" len="lg"/>
            </a:ln>
          </p:spPr>
          <p:style>
            <a:lnRef idx="3">
              <a:schemeClr val="accent1"/>
            </a:lnRef>
            <a:fillRef idx="0">
              <a:schemeClr val="accent1"/>
            </a:fillRef>
            <a:effectRef idx="2">
              <a:schemeClr val="accent1"/>
            </a:effectRef>
            <a:fontRef idx="minor">
              <a:schemeClr val="tx1"/>
            </a:fontRef>
          </p:style>
        </p:cxnSp>
        <p:sp>
          <p:nvSpPr>
            <p:cNvPr id="13" name="TextBox 12">
              <a:extLst>
                <a:ext uri="{FF2B5EF4-FFF2-40B4-BE49-F238E27FC236}">
                  <a16:creationId xmlns:a16="http://schemas.microsoft.com/office/drawing/2014/main" id="{1C9C6DA2-2EB2-B28E-3D86-07B368ADEEE9}"/>
                </a:ext>
              </a:extLst>
            </p:cNvPr>
            <p:cNvSpPr txBox="1"/>
            <p:nvPr/>
          </p:nvSpPr>
          <p:spPr bwMode="gray">
            <a:xfrm>
              <a:off x="6263607" y="2424514"/>
              <a:ext cx="897997" cy="430887"/>
            </a:xfrm>
            <a:prstGeom prst="rect">
              <a:avLst/>
            </a:prstGeom>
            <a:noFill/>
          </p:spPr>
          <p:txBody>
            <a:bodyPr wrap="square" lIns="137160" tIns="137160" rIns="274320" bIns="137160" rtlCol="0">
              <a:spAutoFit/>
            </a:bodyPr>
            <a:lstStyle/>
            <a:p>
              <a:pPr marL="0" indent="0" algn="l">
                <a:spcBef>
                  <a:spcPts val="600"/>
                </a:spcBef>
                <a:spcAft>
                  <a:spcPts val="600"/>
                </a:spcAft>
                <a:buNone/>
              </a:pPr>
              <a:r>
                <a:rPr lang="en-US" sz="1000"/>
                <a:t>SMR</a:t>
              </a:r>
            </a:p>
          </p:txBody>
        </p:sp>
        <p:sp>
          <p:nvSpPr>
            <p:cNvPr id="19" name="TextBox 18">
              <a:extLst>
                <a:ext uri="{FF2B5EF4-FFF2-40B4-BE49-F238E27FC236}">
                  <a16:creationId xmlns:a16="http://schemas.microsoft.com/office/drawing/2014/main" id="{CB8024F9-BCE0-21C2-867B-23EE5BC15DAB}"/>
                </a:ext>
              </a:extLst>
            </p:cNvPr>
            <p:cNvSpPr txBox="1"/>
            <p:nvPr/>
          </p:nvSpPr>
          <p:spPr bwMode="gray">
            <a:xfrm>
              <a:off x="5685972" y="2220510"/>
              <a:ext cx="2294421" cy="430887"/>
            </a:xfrm>
            <a:prstGeom prst="rect">
              <a:avLst/>
            </a:prstGeom>
            <a:noFill/>
          </p:spPr>
          <p:txBody>
            <a:bodyPr wrap="square" lIns="137160" tIns="137160" rIns="274320" bIns="137160" rtlCol="0">
              <a:spAutoFit/>
            </a:bodyPr>
            <a:lstStyle/>
            <a:p>
              <a:pPr marL="0" indent="0" algn="l">
                <a:spcBef>
                  <a:spcPts val="600"/>
                </a:spcBef>
                <a:spcAft>
                  <a:spcPts val="600"/>
                </a:spcAft>
                <a:buNone/>
              </a:pPr>
              <a:r>
                <a:rPr lang="en-US" sz="1000" b="1" dirty="0"/>
                <a:t>Not yet commercialized:</a:t>
              </a:r>
            </a:p>
          </p:txBody>
        </p:sp>
      </p:grpSp>
      <p:cxnSp>
        <p:nvCxnSpPr>
          <p:cNvPr id="48" name="btfpColumnHeaderBoxLine223027">
            <a:extLst>
              <a:ext uri="{FF2B5EF4-FFF2-40B4-BE49-F238E27FC236}">
                <a16:creationId xmlns:a16="http://schemas.microsoft.com/office/drawing/2014/main" id="{FDFEEDB0-6408-344B-A0B3-B7F2B138EC37}"/>
              </a:ext>
            </a:extLst>
          </p:cNvPr>
          <p:cNvCxnSpPr>
            <a:cxnSpLocks/>
          </p:cNvCxnSpPr>
          <p:nvPr/>
        </p:nvCxnSpPr>
        <p:spPr bwMode="gray">
          <a:xfrm>
            <a:off x="329184" y="1807932"/>
            <a:ext cx="4846320"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49" name="btfpColumnHeaderBoxLine223027">
            <a:extLst>
              <a:ext uri="{FF2B5EF4-FFF2-40B4-BE49-F238E27FC236}">
                <a16:creationId xmlns:a16="http://schemas.microsoft.com/office/drawing/2014/main" id="{68FD3DB6-D88E-CC65-EBD9-6208583589DA}"/>
              </a:ext>
            </a:extLst>
          </p:cNvPr>
          <p:cNvCxnSpPr>
            <a:cxnSpLocks/>
          </p:cNvCxnSpPr>
          <p:nvPr/>
        </p:nvCxnSpPr>
        <p:spPr bwMode="gray">
          <a:xfrm>
            <a:off x="5411780" y="1807932"/>
            <a:ext cx="3749040"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0831682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FB0778B-3EB7-DB5A-BE2B-A836F5A9874E}"/>
            </a:ext>
          </a:extLst>
        </p:cNvPr>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742B8AC8-6193-4CC3-8B66-36798A64E2F2}"/>
              </a:ext>
            </a:extLst>
          </p:cNvPr>
          <p:cNvGraphicFramePr>
            <a:graphicFrameLocks noChangeAspect="1"/>
          </p:cNvGraphicFramePr>
          <p:nvPr>
            <p:custDataLst>
              <p:tags r:id="rId2"/>
            </p:custDataLst>
            <p:extLst>
              <p:ext uri="{D42A27DB-BD31-4B8C-83A1-F6EECF244321}">
                <p14:modId xmlns:p14="http://schemas.microsoft.com/office/powerpoint/2010/main" val="411218792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1" imgW="592" imgH="591" progId="TCLayout.ActiveDocument.1">
                  <p:embed/>
                </p:oleObj>
              </mc:Choice>
              <mc:Fallback>
                <p:oleObj name="think-cell Slide" r:id="rId51" imgW="592" imgH="591" progId="TCLayout.ActiveDocument.1">
                  <p:embed/>
                  <p:pic>
                    <p:nvPicPr>
                      <p:cNvPr id="7" name="think-cell data - do not delete" hidden="1">
                        <a:extLst>
                          <a:ext uri="{FF2B5EF4-FFF2-40B4-BE49-F238E27FC236}">
                            <a16:creationId xmlns:a16="http://schemas.microsoft.com/office/drawing/2014/main" id="{742B8AC8-6193-4CC3-8B66-36798A64E2F2}"/>
                          </a:ext>
                        </a:extLst>
                      </p:cNvPr>
                      <p:cNvPicPr/>
                      <p:nvPr/>
                    </p:nvPicPr>
                    <p:blipFill>
                      <a:blip r:embed="rId52"/>
                      <a:stretch>
                        <a:fillRect/>
                      </a:stretch>
                    </p:blipFill>
                    <p:spPr>
                      <a:xfrm>
                        <a:off x="1588" y="1588"/>
                        <a:ext cx="1588" cy="1588"/>
                      </a:xfrm>
                      <a:prstGeom prst="rect">
                        <a:avLst/>
                      </a:prstGeom>
                    </p:spPr>
                  </p:pic>
                </p:oleObj>
              </mc:Fallback>
            </mc:AlternateContent>
          </a:graphicData>
        </a:graphic>
      </p:graphicFrame>
      <p:graphicFrame>
        <p:nvGraphicFramePr>
          <p:cNvPr id="20" name="Chart 19">
            <a:extLst>
              <a:ext uri="{FF2B5EF4-FFF2-40B4-BE49-F238E27FC236}">
                <a16:creationId xmlns:a16="http://schemas.microsoft.com/office/drawing/2014/main" id="{FF84A88E-1DD9-9A6E-103E-12190B149273}"/>
              </a:ext>
            </a:extLst>
          </p:cNvPr>
          <p:cNvGraphicFramePr/>
          <p:nvPr>
            <p:custDataLst>
              <p:tags r:id="rId3"/>
            </p:custDataLst>
            <p:extLst>
              <p:ext uri="{D42A27DB-BD31-4B8C-83A1-F6EECF244321}">
                <p14:modId xmlns:p14="http://schemas.microsoft.com/office/powerpoint/2010/main" val="1946505138"/>
              </p:ext>
            </p:extLst>
          </p:nvPr>
        </p:nvGraphicFramePr>
        <p:xfrm>
          <a:off x="341313" y="2597150"/>
          <a:ext cx="8026400" cy="3221038"/>
        </p:xfrm>
        <a:graphic>
          <a:graphicData uri="http://schemas.openxmlformats.org/drawingml/2006/chart">
            <c:chart xmlns:c="http://schemas.openxmlformats.org/drawingml/2006/chart" xmlns:r="http://schemas.openxmlformats.org/officeDocument/2006/relationships" r:id="rId53"/>
          </a:graphicData>
        </a:graphic>
      </p:graphicFrame>
      <p:sp>
        <p:nvSpPr>
          <p:cNvPr id="349" name="Text Placeholder 10">
            <a:extLst>
              <a:ext uri="{FF2B5EF4-FFF2-40B4-BE49-F238E27FC236}">
                <a16:creationId xmlns:a16="http://schemas.microsoft.com/office/drawing/2014/main" id="{115DFB91-512B-3844-A114-92FBEDCA92F2}"/>
              </a:ext>
            </a:extLst>
          </p:cNvPr>
          <p:cNvSpPr>
            <a:spLocks noGrp="1"/>
          </p:cNvSpPr>
          <p:nvPr>
            <p:custDataLst>
              <p:tags r:id="rId4"/>
            </p:custDataLst>
          </p:nvPr>
        </p:nvSpPr>
        <p:spPr bwMode="auto">
          <a:xfrm>
            <a:off x="8545513" y="5545139"/>
            <a:ext cx="3063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r>
              <a:rPr lang="en-US" altLang="en-US" sz="1200">
                <a:effectLst/>
              </a:rPr>
              <a:t>Year</a:t>
            </a:r>
            <a:endParaRPr lang="en-US" sz="1200"/>
          </a:p>
        </p:txBody>
      </p:sp>
      <p:sp>
        <p:nvSpPr>
          <p:cNvPr id="354" name="Text Placeholder 10">
            <a:extLst>
              <a:ext uri="{FF2B5EF4-FFF2-40B4-BE49-F238E27FC236}">
                <a16:creationId xmlns:a16="http://schemas.microsoft.com/office/drawing/2014/main" id="{115DFB91-512B-3844-A114-92FBEDCA92F2}"/>
              </a:ext>
            </a:extLst>
          </p:cNvPr>
          <p:cNvSpPr>
            <a:spLocks noGrp="1"/>
          </p:cNvSpPr>
          <p:nvPr>
            <p:custDataLst>
              <p:tags r:id="rId5"/>
            </p:custDataLst>
          </p:nvPr>
        </p:nvSpPr>
        <p:spPr bwMode="auto">
          <a:xfrm>
            <a:off x="455613" y="2382838"/>
            <a:ext cx="3222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r>
              <a:rPr lang="en-US" sz="1200"/>
              <a:t>TWh</a:t>
            </a:r>
          </a:p>
        </p:txBody>
      </p:sp>
      <p:sp>
        <p:nvSpPr>
          <p:cNvPr id="4" name="Text Placeholder 10">
            <a:extLst>
              <a:ext uri="{FF2B5EF4-FFF2-40B4-BE49-F238E27FC236}">
                <a16:creationId xmlns:a16="http://schemas.microsoft.com/office/drawing/2014/main" id="{115DFB91-512B-3844-A114-92FBEDCA92F2}"/>
              </a:ext>
            </a:extLst>
          </p:cNvPr>
          <p:cNvSpPr>
            <a:spLocks noGrp="1"/>
          </p:cNvSpPr>
          <p:nvPr>
            <p:custDataLst>
              <p:tags r:id="rId6"/>
            </p:custDataLst>
          </p:nvPr>
        </p:nvSpPr>
        <p:spPr bwMode="auto">
          <a:xfrm>
            <a:off x="896938" y="5686425"/>
            <a:ext cx="1809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AA78E8F0-DB21-44B1-B68E-DAE69BA204A0}" type="datetime'''''''''''''''7''''''''''''''''''''''''''1'''">
              <a:rPr lang="en-US" altLang="en-US" sz="1200" smtClean="0"/>
              <a:pPr marL="0" lvl="0" indent="0" algn="ctr">
                <a:spcBef>
                  <a:spcPct val="0"/>
                </a:spcBef>
                <a:spcAft>
                  <a:spcPct val="0"/>
                </a:spcAft>
                <a:buNone/>
              </a:pPr>
              <a:t>71</a:t>
            </a:fld>
            <a:endParaRPr lang="en-US" sz="1200"/>
          </a:p>
        </p:txBody>
      </p:sp>
      <p:sp>
        <p:nvSpPr>
          <p:cNvPr id="8" name="Text Placeholder 10">
            <a:extLst>
              <a:ext uri="{FF2B5EF4-FFF2-40B4-BE49-F238E27FC236}">
                <a16:creationId xmlns:a16="http://schemas.microsoft.com/office/drawing/2014/main" id="{115DFB91-512B-3844-A114-92FBEDCA92F2}"/>
              </a:ext>
            </a:extLst>
          </p:cNvPr>
          <p:cNvSpPr>
            <a:spLocks noGrp="1"/>
          </p:cNvSpPr>
          <p:nvPr>
            <p:custDataLst>
              <p:tags r:id="rId7"/>
            </p:custDataLst>
          </p:nvPr>
        </p:nvSpPr>
        <p:spPr bwMode="auto">
          <a:xfrm>
            <a:off x="1166813" y="5686425"/>
            <a:ext cx="1809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97293DF8-4F1F-44BE-9364-D2A026559B45}" type="datetime'''''''''''''''''''''''''7''''''''3'''''">
              <a:rPr lang="en-US" altLang="en-US" sz="1200" smtClean="0"/>
              <a:pPr marL="0" lvl="0" indent="0" algn="ctr">
                <a:spcBef>
                  <a:spcPct val="0"/>
                </a:spcBef>
                <a:spcAft>
                  <a:spcPct val="0"/>
                </a:spcAft>
                <a:buNone/>
              </a:pPr>
              <a:t>73</a:t>
            </a:fld>
            <a:endParaRPr lang="en-US" sz="1200"/>
          </a:p>
        </p:txBody>
      </p:sp>
      <p:sp>
        <p:nvSpPr>
          <p:cNvPr id="165" name="Text Placeholder 10">
            <a:extLst>
              <a:ext uri="{FF2B5EF4-FFF2-40B4-BE49-F238E27FC236}">
                <a16:creationId xmlns:a16="http://schemas.microsoft.com/office/drawing/2014/main" id="{319DFB73-9B9C-EC35-675F-21C576BBED56}"/>
              </a:ext>
            </a:extLst>
          </p:cNvPr>
          <p:cNvSpPr>
            <a:spLocks noGrp="1"/>
          </p:cNvSpPr>
          <p:nvPr>
            <p:custDataLst>
              <p:tags r:id="rId8"/>
            </p:custDataLst>
          </p:nvPr>
        </p:nvSpPr>
        <p:spPr bwMode="auto">
          <a:xfrm>
            <a:off x="1438275" y="5686425"/>
            <a:ext cx="1809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A28616A0-BB27-451A-975F-33A23958E673}" type="datetime'''''7''''''''''''''5'''''''''''''">
              <a:rPr lang="en-US" altLang="en-US" sz="1200" smtClean="0"/>
              <a:pPr marL="0" lvl="0" indent="0" algn="ctr">
                <a:spcBef>
                  <a:spcPct val="0"/>
                </a:spcBef>
                <a:spcAft>
                  <a:spcPct val="0"/>
                </a:spcAft>
                <a:buNone/>
              </a:pPr>
              <a:t>75</a:t>
            </a:fld>
            <a:endParaRPr lang="en-US" sz="1200"/>
          </a:p>
        </p:txBody>
      </p:sp>
      <p:sp>
        <p:nvSpPr>
          <p:cNvPr id="167" name="Text Placeholder 10">
            <a:extLst>
              <a:ext uri="{FF2B5EF4-FFF2-40B4-BE49-F238E27FC236}">
                <a16:creationId xmlns:a16="http://schemas.microsoft.com/office/drawing/2014/main" id="{5C8120EA-81A9-B22F-6238-15AE4550BEFD}"/>
              </a:ext>
            </a:extLst>
          </p:cNvPr>
          <p:cNvSpPr>
            <a:spLocks noGrp="1"/>
          </p:cNvSpPr>
          <p:nvPr>
            <p:custDataLst>
              <p:tags r:id="rId9"/>
            </p:custDataLst>
          </p:nvPr>
        </p:nvSpPr>
        <p:spPr bwMode="auto">
          <a:xfrm>
            <a:off x="1708150" y="5686425"/>
            <a:ext cx="1809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161FBA43-ECCD-46F8-8142-B0C3399954C9}" type="datetime'''''''''''''''''''''''''''''''7''7'''''''''''''''''''">
              <a:rPr lang="en-US" altLang="en-US" sz="1200" smtClean="0"/>
              <a:pPr marL="0" lvl="0" indent="0" algn="ctr">
                <a:spcBef>
                  <a:spcPct val="0"/>
                </a:spcBef>
                <a:spcAft>
                  <a:spcPct val="0"/>
                </a:spcAft>
                <a:buNone/>
              </a:pPr>
              <a:t>77</a:t>
            </a:fld>
            <a:endParaRPr lang="en-US" sz="1200"/>
          </a:p>
        </p:txBody>
      </p:sp>
      <p:sp>
        <p:nvSpPr>
          <p:cNvPr id="169" name="Text Placeholder 10">
            <a:extLst>
              <a:ext uri="{FF2B5EF4-FFF2-40B4-BE49-F238E27FC236}">
                <a16:creationId xmlns:a16="http://schemas.microsoft.com/office/drawing/2014/main" id="{944E4F41-C847-308E-DD11-E32A60D6412D}"/>
              </a:ext>
            </a:extLst>
          </p:cNvPr>
          <p:cNvSpPr>
            <a:spLocks noGrp="1"/>
          </p:cNvSpPr>
          <p:nvPr>
            <p:custDataLst>
              <p:tags r:id="rId10"/>
            </p:custDataLst>
          </p:nvPr>
        </p:nvSpPr>
        <p:spPr bwMode="auto">
          <a:xfrm>
            <a:off x="1978025" y="5686425"/>
            <a:ext cx="1809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B012E955-56D8-44A6-B327-E42CBD955A81}" type="datetime'''''''''''''''7''''''''''9'''''''''''''''''''''">
              <a:rPr lang="en-US" altLang="en-US" sz="1200" smtClean="0"/>
              <a:pPr marL="0" lvl="0" indent="0" algn="ctr">
                <a:spcBef>
                  <a:spcPct val="0"/>
                </a:spcBef>
                <a:spcAft>
                  <a:spcPct val="0"/>
                </a:spcAft>
                <a:buNone/>
              </a:pPr>
              <a:t>79</a:t>
            </a:fld>
            <a:endParaRPr lang="en-US" sz="1200"/>
          </a:p>
        </p:txBody>
      </p:sp>
      <p:sp>
        <p:nvSpPr>
          <p:cNvPr id="171" name="Text Placeholder 10">
            <a:extLst>
              <a:ext uri="{FF2B5EF4-FFF2-40B4-BE49-F238E27FC236}">
                <a16:creationId xmlns:a16="http://schemas.microsoft.com/office/drawing/2014/main" id="{3FE76B3F-166E-ABD6-69F0-FF0528433179}"/>
              </a:ext>
            </a:extLst>
          </p:cNvPr>
          <p:cNvSpPr>
            <a:spLocks noGrp="1"/>
          </p:cNvSpPr>
          <p:nvPr>
            <p:custDataLst>
              <p:tags r:id="rId11"/>
            </p:custDataLst>
          </p:nvPr>
        </p:nvSpPr>
        <p:spPr bwMode="auto">
          <a:xfrm>
            <a:off x="2247900" y="5686425"/>
            <a:ext cx="1809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66BE9929-08A2-4608-B771-5BD7EA137757}" type="datetime'''''''8''''1'''''''''''''''''''''''">
              <a:rPr lang="en-US" altLang="en-US" sz="1200" smtClean="0"/>
              <a:pPr marL="0" lvl="0" indent="0" algn="ctr">
                <a:spcBef>
                  <a:spcPct val="0"/>
                </a:spcBef>
                <a:spcAft>
                  <a:spcPct val="0"/>
                </a:spcAft>
                <a:buNone/>
              </a:pPr>
              <a:t>81</a:t>
            </a:fld>
            <a:endParaRPr lang="en-US" sz="1200"/>
          </a:p>
        </p:txBody>
      </p:sp>
      <p:sp>
        <p:nvSpPr>
          <p:cNvPr id="264" name="Text Placeholder 10">
            <a:extLst>
              <a:ext uri="{FF2B5EF4-FFF2-40B4-BE49-F238E27FC236}">
                <a16:creationId xmlns:a16="http://schemas.microsoft.com/office/drawing/2014/main" id="{B00CBF9B-E73A-4433-A528-A47DEC9EC3A3}"/>
              </a:ext>
            </a:extLst>
          </p:cNvPr>
          <p:cNvSpPr>
            <a:spLocks noGrp="1"/>
          </p:cNvSpPr>
          <p:nvPr>
            <p:custDataLst>
              <p:tags r:id="rId12"/>
            </p:custDataLst>
          </p:nvPr>
        </p:nvSpPr>
        <p:spPr bwMode="auto">
          <a:xfrm>
            <a:off x="2519363" y="5686425"/>
            <a:ext cx="1809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886882F0-5584-4C30-BDBC-0761505F11EE}" type="datetime'''''''''8''''''''''''''''''''3'''''''''''''''''''''">
              <a:rPr lang="en-US" altLang="en-US" sz="1200" smtClean="0"/>
              <a:pPr marL="0" lvl="0" indent="0" algn="ctr">
                <a:spcBef>
                  <a:spcPct val="0"/>
                </a:spcBef>
                <a:spcAft>
                  <a:spcPct val="0"/>
                </a:spcAft>
                <a:buNone/>
              </a:pPr>
              <a:t>83</a:t>
            </a:fld>
            <a:endParaRPr lang="en-US" sz="1200"/>
          </a:p>
        </p:txBody>
      </p:sp>
      <p:sp>
        <p:nvSpPr>
          <p:cNvPr id="267" name="Text Placeholder 10">
            <a:extLst>
              <a:ext uri="{FF2B5EF4-FFF2-40B4-BE49-F238E27FC236}">
                <a16:creationId xmlns:a16="http://schemas.microsoft.com/office/drawing/2014/main" id="{AFB506FA-B142-FC0D-3C36-3A2D85C8674B}"/>
              </a:ext>
            </a:extLst>
          </p:cNvPr>
          <p:cNvSpPr>
            <a:spLocks noGrp="1"/>
          </p:cNvSpPr>
          <p:nvPr>
            <p:custDataLst>
              <p:tags r:id="rId13"/>
            </p:custDataLst>
          </p:nvPr>
        </p:nvSpPr>
        <p:spPr bwMode="auto">
          <a:xfrm>
            <a:off x="2789238" y="5686425"/>
            <a:ext cx="1809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8B707919-89E3-434B-AF62-FC6F6D5C16F8}" type="datetime'''8''''''''''''''''''5'''''''''''''''">
              <a:rPr lang="en-US" altLang="en-US" sz="1200" smtClean="0"/>
              <a:pPr marL="0" lvl="0" indent="0" algn="ctr">
                <a:spcBef>
                  <a:spcPct val="0"/>
                </a:spcBef>
                <a:spcAft>
                  <a:spcPct val="0"/>
                </a:spcAft>
                <a:buNone/>
              </a:pPr>
              <a:t>85</a:t>
            </a:fld>
            <a:endParaRPr lang="en-US" sz="1200"/>
          </a:p>
        </p:txBody>
      </p:sp>
      <p:sp>
        <p:nvSpPr>
          <p:cNvPr id="270" name="Text Placeholder 10">
            <a:extLst>
              <a:ext uri="{FF2B5EF4-FFF2-40B4-BE49-F238E27FC236}">
                <a16:creationId xmlns:a16="http://schemas.microsoft.com/office/drawing/2014/main" id="{11D306C6-EDA2-A2F8-3910-AEF918893916}"/>
              </a:ext>
            </a:extLst>
          </p:cNvPr>
          <p:cNvSpPr>
            <a:spLocks noGrp="1"/>
          </p:cNvSpPr>
          <p:nvPr>
            <p:custDataLst>
              <p:tags r:id="rId14"/>
            </p:custDataLst>
          </p:nvPr>
        </p:nvSpPr>
        <p:spPr bwMode="auto">
          <a:xfrm>
            <a:off x="3059113" y="5686425"/>
            <a:ext cx="1809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01B83AFB-4051-48F3-B331-F5D6A5F572F7}" type="datetime'''''''''''''8''''''7'''''''''''''''''''''''''''''''">
              <a:rPr lang="en-US" altLang="en-US" sz="1200" smtClean="0"/>
              <a:pPr marL="0" lvl="0" indent="0" algn="ctr">
                <a:spcBef>
                  <a:spcPct val="0"/>
                </a:spcBef>
                <a:spcAft>
                  <a:spcPct val="0"/>
                </a:spcAft>
                <a:buNone/>
              </a:pPr>
              <a:t>87</a:t>
            </a:fld>
            <a:endParaRPr lang="en-US" sz="1200"/>
          </a:p>
        </p:txBody>
      </p:sp>
      <p:sp>
        <p:nvSpPr>
          <p:cNvPr id="273" name="Text Placeholder 10">
            <a:extLst>
              <a:ext uri="{FF2B5EF4-FFF2-40B4-BE49-F238E27FC236}">
                <a16:creationId xmlns:a16="http://schemas.microsoft.com/office/drawing/2014/main" id="{E08EA0F6-B1F2-A75E-3008-193057B8808A}"/>
              </a:ext>
            </a:extLst>
          </p:cNvPr>
          <p:cNvSpPr>
            <a:spLocks noGrp="1"/>
          </p:cNvSpPr>
          <p:nvPr>
            <p:custDataLst>
              <p:tags r:id="rId15"/>
            </p:custDataLst>
          </p:nvPr>
        </p:nvSpPr>
        <p:spPr bwMode="auto">
          <a:xfrm>
            <a:off x="3328988" y="5686425"/>
            <a:ext cx="1809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11B6ACF2-75DF-4EDC-AD89-451808E4BF25}" type="datetime'''''''''''''''''''''''''''''''''''8''''''''''''''9'''''''''">
              <a:rPr lang="en-US" altLang="en-US" sz="1200" smtClean="0"/>
              <a:pPr marL="0" lvl="0" indent="0" algn="ctr">
                <a:spcBef>
                  <a:spcPct val="0"/>
                </a:spcBef>
                <a:spcAft>
                  <a:spcPct val="0"/>
                </a:spcAft>
                <a:buNone/>
              </a:pPr>
              <a:t>89</a:t>
            </a:fld>
            <a:endParaRPr lang="en-US" sz="1200"/>
          </a:p>
        </p:txBody>
      </p:sp>
      <p:sp>
        <p:nvSpPr>
          <p:cNvPr id="276" name="Text Placeholder 10">
            <a:extLst>
              <a:ext uri="{FF2B5EF4-FFF2-40B4-BE49-F238E27FC236}">
                <a16:creationId xmlns:a16="http://schemas.microsoft.com/office/drawing/2014/main" id="{47AEAE5B-2785-5AFE-B139-A0F189C59FE0}"/>
              </a:ext>
            </a:extLst>
          </p:cNvPr>
          <p:cNvSpPr>
            <a:spLocks noGrp="1"/>
          </p:cNvSpPr>
          <p:nvPr>
            <p:custDataLst>
              <p:tags r:id="rId16"/>
            </p:custDataLst>
          </p:nvPr>
        </p:nvSpPr>
        <p:spPr bwMode="auto">
          <a:xfrm>
            <a:off x="3600450" y="5686425"/>
            <a:ext cx="1809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FB0A74F9-9796-47E3-902D-808A5E076C79}" type="datetime'''''''''''''9''''''''''''1'''''''">
              <a:rPr lang="en-US" altLang="en-US" sz="1200" smtClean="0"/>
              <a:pPr marL="0" lvl="0" indent="0" algn="ctr">
                <a:spcBef>
                  <a:spcPct val="0"/>
                </a:spcBef>
                <a:spcAft>
                  <a:spcPct val="0"/>
                </a:spcAft>
                <a:buNone/>
              </a:pPr>
              <a:t>91</a:t>
            </a:fld>
            <a:endParaRPr lang="en-US" sz="1200"/>
          </a:p>
        </p:txBody>
      </p:sp>
      <p:sp>
        <p:nvSpPr>
          <p:cNvPr id="279" name="Text Placeholder 10">
            <a:extLst>
              <a:ext uri="{FF2B5EF4-FFF2-40B4-BE49-F238E27FC236}">
                <a16:creationId xmlns:a16="http://schemas.microsoft.com/office/drawing/2014/main" id="{6E73EE0D-9F3D-FF2B-5C6F-BD9D74478FEF}"/>
              </a:ext>
            </a:extLst>
          </p:cNvPr>
          <p:cNvSpPr>
            <a:spLocks noGrp="1"/>
          </p:cNvSpPr>
          <p:nvPr>
            <p:custDataLst>
              <p:tags r:id="rId17"/>
            </p:custDataLst>
          </p:nvPr>
        </p:nvSpPr>
        <p:spPr bwMode="auto">
          <a:xfrm>
            <a:off x="3870325" y="5686425"/>
            <a:ext cx="1809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E73C5BD0-663C-407F-9A41-089FA934A8DF}" type="datetime'''''''''''''''''''''''''''''9''''''''''''3'''''''''''">
              <a:rPr lang="en-US" altLang="en-US" sz="1200" smtClean="0"/>
              <a:pPr marL="0" lvl="0" indent="0" algn="ctr">
                <a:spcBef>
                  <a:spcPct val="0"/>
                </a:spcBef>
                <a:spcAft>
                  <a:spcPct val="0"/>
                </a:spcAft>
                <a:buNone/>
              </a:pPr>
              <a:t>93</a:t>
            </a:fld>
            <a:endParaRPr lang="en-US" sz="1200"/>
          </a:p>
        </p:txBody>
      </p:sp>
      <p:sp>
        <p:nvSpPr>
          <p:cNvPr id="282" name="Text Placeholder 10">
            <a:extLst>
              <a:ext uri="{FF2B5EF4-FFF2-40B4-BE49-F238E27FC236}">
                <a16:creationId xmlns:a16="http://schemas.microsoft.com/office/drawing/2014/main" id="{9E83BE5A-5A47-0397-B238-0E95332A8133}"/>
              </a:ext>
            </a:extLst>
          </p:cNvPr>
          <p:cNvSpPr>
            <a:spLocks noGrp="1"/>
          </p:cNvSpPr>
          <p:nvPr>
            <p:custDataLst>
              <p:tags r:id="rId18"/>
            </p:custDataLst>
          </p:nvPr>
        </p:nvSpPr>
        <p:spPr bwMode="auto">
          <a:xfrm>
            <a:off x="4140200" y="5686425"/>
            <a:ext cx="1809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5D71E28F-18AB-4766-B902-BC8C209A5EA6}" type="datetime'''''''9''''''''''''''''''''''5'''''''''''''''''''''">
              <a:rPr lang="en-US" altLang="en-US" sz="1200" smtClean="0"/>
              <a:pPr marL="0" lvl="0" indent="0" algn="ctr">
                <a:spcBef>
                  <a:spcPct val="0"/>
                </a:spcBef>
                <a:spcAft>
                  <a:spcPct val="0"/>
                </a:spcAft>
                <a:buNone/>
              </a:pPr>
              <a:t>95</a:t>
            </a:fld>
            <a:endParaRPr lang="en-US" sz="1200"/>
          </a:p>
        </p:txBody>
      </p:sp>
      <p:sp>
        <p:nvSpPr>
          <p:cNvPr id="285" name="Text Placeholder 10">
            <a:extLst>
              <a:ext uri="{FF2B5EF4-FFF2-40B4-BE49-F238E27FC236}">
                <a16:creationId xmlns:a16="http://schemas.microsoft.com/office/drawing/2014/main" id="{5569405C-4C0C-35CB-3A71-919EBE6638C2}"/>
              </a:ext>
            </a:extLst>
          </p:cNvPr>
          <p:cNvSpPr>
            <a:spLocks noGrp="1"/>
          </p:cNvSpPr>
          <p:nvPr>
            <p:custDataLst>
              <p:tags r:id="rId19"/>
            </p:custDataLst>
          </p:nvPr>
        </p:nvSpPr>
        <p:spPr bwMode="auto">
          <a:xfrm>
            <a:off x="4410075" y="5686425"/>
            <a:ext cx="1809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4975B88A-6778-43A0-B6EF-C99691DD62C9}" type="datetime'''''''''9''''''''''''''''''''''''''''''''''''''7'''''''''''">
              <a:rPr lang="en-US" altLang="en-US" sz="1200" smtClean="0"/>
              <a:pPr marL="0" lvl="0" indent="0" algn="ctr">
                <a:spcBef>
                  <a:spcPct val="0"/>
                </a:spcBef>
                <a:spcAft>
                  <a:spcPct val="0"/>
                </a:spcAft>
                <a:buNone/>
              </a:pPr>
              <a:t>97</a:t>
            </a:fld>
            <a:endParaRPr lang="en-US" sz="1200"/>
          </a:p>
        </p:txBody>
      </p:sp>
      <p:sp>
        <p:nvSpPr>
          <p:cNvPr id="288" name="Text Placeholder 10">
            <a:extLst>
              <a:ext uri="{FF2B5EF4-FFF2-40B4-BE49-F238E27FC236}">
                <a16:creationId xmlns:a16="http://schemas.microsoft.com/office/drawing/2014/main" id="{B0EB671E-36DF-B5A5-E129-3E2D9F77A8F2}"/>
              </a:ext>
            </a:extLst>
          </p:cNvPr>
          <p:cNvSpPr>
            <a:spLocks noGrp="1"/>
          </p:cNvSpPr>
          <p:nvPr>
            <p:custDataLst>
              <p:tags r:id="rId20"/>
            </p:custDataLst>
          </p:nvPr>
        </p:nvSpPr>
        <p:spPr bwMode="auto">
          <a:xfrm>
            <a:off x="4681538" y="5686425"/>
            <a:ext cx="1809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CDC6CDC0-E631-40E2-B094-0CB16AAECDD4}" type="datetime'''''''''''''9''''''''''''''''''9'''''''''">
              <a:rPr lang="en-US" altLang="en-US" sz="1200" smtClean="0"/>
              <a:pPr marL="0" lvl="0" indent="0" algn="ctr">
                <a:spcBef>
                  <a:spcPct val="0"/>
                </a:spcBef>
                <a:spcAft>
                  <a:spcPct val="0"/>
                </a:spcAft>
                <a:buNone/>
              </a:pPr>
              <a:t>99</a:t>
            </a:fld>
            <a:endParaRPr lang="en-US" sz="1200"/>
          </a:p>
        </p:txBody>
      </p:sp>
      <p:sp>
        <p:nvSpPr>
          <p:cNvPr id="291" name="Text Placeholder 10">
            <a:extLst>
              <a:ext uri="{FF2B5EF4-FFF2-40B4-BE49-F238E27FC236}">
                <a16:creationId xmlns:a16="http://schemas.microsoft.com/office/drawing/2014/main" id="{60B3B5D5-157C-8405-EB15-C23F6F524A4E}"/>
              </a:ext>
            </a:extLst>
          </p:cNvPr>
          <p:cNvSpPr>
            <a:spLocks noGrp="1"/>
          </p:cNvSpPr>
          <p:nvPr>
            <p:custDataLst>
              <p:tags r:id="rId21"/>
            </p:custDataLst>
          </p:nvPr>
        </p:nvSpPr>
        <p:spPr bwMode="auto">
          <a:xfrm>
            <a:off x="4951413" y="5686425"/>
            <a:ext cx="1809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r>
              <a:rPr lang="en-US" altLang="en-US" sz="1200"/>
              <a:t>0</a:t>
            </a:r>
            <a:fld id="{DA92EA73-A875-4B9C-BA57-A78F50DE6578}" type="datetime'''''''1'''''''''''''''''''''''''''''">
              <a:rPr lang="en-US" altLang="en-US" sz="1200" smtClean="0"/>
              <a:pPr marL="0" lvl="0" indent="0" algn="ctr">
                <a:spcBef>
                  <a:spcPct val="0"/>
                </a:spcBef>
                <a:spcAft>
                  <a:spcPct val="0"/>
                </a:spcAft>
                <a:buNone/>
              </a:pPr>
              <a:t>1</a:t>
            </a:fld>
            <a:endParaRPr lang="en-US" sz="1200"/>
          </a:p>
        </p:txBody>
      </p:sp>
      <p:sp>
        <p:nvSpPr>
          <p:cNvPr id="298" name="Text Placeholder 10">
            <a:extLst>
              <a:ext uri="{FF2B5EF4-FFF2-40B4-BE49-F238E27FC236}">
                <a16:creationId xmlns:a16="http://schemas.microsoft.com/office/drawing/2014/main" id="{4926A478-FC0F-4258-A34F-FFEC15F60FA2}"/>
              </a:ext>
            </a:extLst>
          </p:cNvPr>
          <p:cNvSpPr>
            <a:spLocks noGrp="1"/>
          </p:cNvSpPr>
          <p:nvPr>
            <p:custDataLst>
              <p:tags r:id="rId22"/>
            </p:custDataLst>
          </p:nvPr>
        </p:nvSpPr>
        <p:spPr bwMode="auto">
          <a:xfrm>
            <a:off x="5221288" y="5686425"/>
            <a:ext cx="1809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r>
              <a:rPr lang="en-US" altLang="en-US" sz="1200"/>
              <a:t>0</a:t>
            </a:r>
            <a:fld id="{893E13B2-6E50-4842-A725-D575012D8A2F}" type="datetime'''3'''''''">
              <a:rPr lang="en-US" altLang="en-US" sz="1200" smtClean="0"/>
              <a:pPr marL="0" lvl="0" indent="0" algn="ctr">
                <a:spcBef>
                  <a:spcPct val="0"/>
                </a:spcBef>
                <a:spcAft>
                  <a:spcPct val="0"/>
                </a:spcAft>
                <a:buNone/>
              </a:pPr>
              <a:t>3</a:t>
            </a:fld>
            <a:endParaRPr lang="en-US" sz="1200"/>
          </a:p>
        </p:txBody>
      </p:sp>
      <p:sp>
        <p:nvSpPr>
          <p:cNvPr id="301" name="Text Placeholder 10">
            <a:extLst>
              <a:ext uri="{FF2B5EF4-FFF2-40B4-BE49-F238E27FC236}">
                <a16:creationId xmlns:a16="http://schemas.microsoft.com/office/drawing/2014/main" id="{90AEC405-7515-0880-A058-7F5E992F5C8B}"/>
              </a:ext>
            </a:extLst>
          </p:cNvPr>
          <p:cNvSpPr>
            <a:spLocks noGrp="1"/>
          </p:cNvSpPr>
          <p:nvPr>
            <p:custDataLst>
              <p:tags r:id="rId23"/>
            </p:custDataLst>
          </p:nvPr>
        </p:nvSpPr>
        <p:spPr bwMode="auto">
          <a:xfrm>
            <a:off x="5491163" y="5686425"/>
            <a:ext cx="1809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r>
              <a:rPr lang="en-US" altLang="en-US" sz="1200"/>
              <a:t>0</a:t>
            </a:r>
            <a:fld id="{6092AEBA-411C-4233-9F1D-4009AA86A017}" type="datetime'''''''5'''''''''''''''''''''''''''''''''''''''''''">
              <a:rPr lang="en-US" altLang="en-US" sz="1200" smtClean="0"/>
              <a:pPr marL="0" lvl="0" indent="0" algn="ctr">
                <a:spcBef>
                  <a:spcPct val="0"/>
                </a:spcBef>
                <a:spcAft>
                  <a:spcPct val="0"/>
                </a:spcAft>
                <a:buNone/>
              </a:pPr>
              <a:t>5</a:t>
            </a:fld>
            <a:endParaRPr lang="en-US" sz="1200"/>
          </a:p>
        </p:txBody>
      </p:sp>
      <p:sp>
        <p:nvSpPr>
          <p:cNvPr id="304" name="Text Placeholder 10">
            <a:extLst>
              <a:ext uri="{FF2B5EF4-FFF2-40B4-BE49-F238E27FC236}">
                <a16:creationId xmlns:a16="http://schemas.microsoft.com/office/drawing/2014/main" id="{9DEB5A95-207A-4BB5-78DC-150AF1AE610E}"/>
              </a:ext>
            </a:extLst>
          </p:cNvPr>
          <p:cNvSpPr>
            <a:spLocks noGrp="1"/>
          </p:cNvSpPr>
          <p:nvPr>
            <p:custDataLst>
              <p:tags r:id="rId24"/>
            </p:custDataLst>
          </p:nvPr>
        </p:nvSpPr>
        <p:spPr bwMode="auto">
          <a:xfrm>
            <a:off x="5762625" y="5686425"/>
            <a:ext cx="1809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r>
              <a:rPr lang="en-US" altLang="en-US" sz="1200"/>
              <a:t>0</a:t>
            </a:r>
            <a:fld id="{A81F8FEE-EEFD-4561-8431-AB0793EF5EA3}" type="datetime'''''''''''''''''7'''''''">
              <a:rPr lang="en-US" altLang="en-US" sz="1200" smtClean="0"/>
              <a:pPr marL="0" lvl="0" indent="0" algn="ctr">
                <a:spcBef>
                  <a:spcPct val="0"/>
                </a:spcBef>
                <a:spcAft>
                  <a:spcPct val="0"/>
                </a:spcAft>
                <a:buNone/>
              </a:pPr>
              <a:t>7</a:t>
            </a:fld>
            <a:endParaRPr lang="en-US" sz="1200"/>
          </a:p>
        </p:txBody>
      </p:sp>
      <p:sp>
        <p:nvSpPr>
          <p:cNvPr id="307" name="Text Placeholder 10">
            <a:extLst>
              <a:ext uri="{FF2B5EF4-FFF2-40B4-BE49-F238E27FC236}">
                <a16:creationId xmlns:a16="http://schemas.microsoft.com/office/drawing/2014/main" id="{E0297962-802A-BC52-EED2-69168B6C8C7E}"/>
              </a:ext>
            </a:extLst>
          </p:cNvPr>
          <p:cNvSpPr>
            <a:spLocks noGrp="1"/>
          </p:cNvSpPr>
          <p:nvPr>
            <p:custDataLst>
              <p:tags r:id="rId25"/>
            </p:custDataLst>
          </p:nvPr>
        </p:nvSpPr>
        <p:spPr bwMode="auto">
          <a:xfrm>
            <a:off x="6032500" y="5686425"/>
            <a:ext cx="1809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r>
              <a:rPr lang="en-US" altLang="en-US" sz="1200"/>
              <a:t>0</a:t>
            </a:r>
            <a:fld id="{DE47A3C1-6C72-46DA-A6F2-85D4B3BDBF4D}" type="datetime'''''''9'''''''''''''''''''''''''''''''''''''''''''">
              <a:rPr lang="en-US" altLang="en-US" sz="1200" smtClean="0"/>
              <a:pPr marL="0" lvl="0" indent="0" algn="ctr">
                <a:spcBef>
                  <a:spcPct val="0"/>
                </a:spcBef>
                <a:spcAft>
                  <a:spcPct val="0"/>
                </a:spcAft>
                <a:buNone/>
              </a:pPr>
              <a:t>9</a:t>
            </a:fld>
            <a:endParaRPr lang="en-US" sz="1200"/>
          </a:p>
        </p:txBody>
      </p:sp>
      <p:sp>
        <p:nvSpPr>
          <p:cNvPr id="310" name="Text Placeholder 10">
            <a:extLst>
              <a:ext uri="{FF2B5EF4-FFF2-40B4-BE49-F238E27FC236}">
                <a16:creationId xmlns:a16="http://schemas.microsoft.com/office/drawing/2014/main" id="{854D85C0-9DA6-DAD2-5DB3-BF98C0C59490}"/>
              </a:ext>
            </a:extLst>
          </p:cNvPr>
          <p:cNvSpPr>
            <a:spLocks noGrp="1"/>
          </p:cNvSpPr>
          <p:nvPr>
            <p:custDataLst>
              <p:tags r:id="rId26"/>
            </p:custDataLst>
          </p:nvPr>
        </p:nvSpPr>
        <p:spPr bwMode="auto">
          <a:xfrm>
            <a:off x="6308725" y="5686425"/>
            <a:ext cx="1698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9FC14B06-4CC3-4A35-948C-7B0C7F9062FC}" type="datetime'''''''1''''''''''''''''''''''''''''''''''''''''''''''''1'''">
              <a:rPr lang="en-US" altLang="en-US" sz="1200" smtClean="0"/>
              <a:pPr marL="0" lvl="0" indent="0" algn="ctr">
                <a:spcBef>
                  <a:spcPct val="0"/>
                </a:spcBef>
                <a:spcAft>
                  <a:spcPct val="0"/>
                </a:spcAft>
                <a:buNone/>
              </a:pPr>
              <a:t>11</a:t>
            </a:fld>
            <a:endParaRPr lang="en-US" sz="1200"/>
          </a:p>
        </p:txBody>
      </p:sp>
      <p:sp>
        <p:nvSpPr>
          <p:cNvPr id="313" name="Text Placeholder 10">
            <a:extLst>
              <a:ext uri="{FF2B5EF4-FFF2-40B4-BE49-F238E27FC236}">
                <a16:creationId xmlns:a16="http://schemas.microsoft.com/office/drawing/2014/main" id="{BF9171CF-7E74-D681-07CF-6C686E696018}"/>
              </a:ext>
            </a:extLst>
          </p:cNvPr>
          <p:cNvSpPr>
            <a:spLocks noGrp="1"/>
          </p:cNvSpPr>
          <p:nvPr>
            <p:custDataLst>
              <p:tags r:id="rId27"/>
            </p:custDataLst>
          </p:nvPr>
        </p:nvSpPr>
        <p:spPr bwMode="auto">
          <a:xfrm>
            <a:off x="6572250" y="5686425"/>
            <a:ext cx="1809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61C4C175-9144-4BC0-954B-07510F62E39F}" type="datetime'''''''''''''''''''''''''''''''''''''1''3'''''''''">
              <a:rPr lang="en-US" altLang="en-US" sz="1200" smtClean="0"/>
              <a:pPr marL="0" lvl="0" indent="0" algn="ctr">
                <a:spcBef>
                  <a:spcPct val="0"/>
                </a:spcBef>
                <a:spcAft>
                  <a:spcPct val="0"/>
                </a:spcAft>
                <a:buNone/>
              </a:pPr>
              <a:t>13</a:t>
            </a:fld>
            <a:endParaRPr lang="en-US" sz="1200"/>
          </a:p>
        </p:txBody>
      </p:sp>
      <p:sp>
        <p:nvSpPr>
          <p:cNvPr id="316" name="Text Placeholder 10">
            <a:extLst>
              <a:ext uri="{FF2B5EF4-FFF2-40B4-BE49-F238E27FC236}">
                <a16:creationId xmlns:a16="http://schemas.microsoft.com/office/drawing/2014/main" id="{19D20D7E-7846-4BB2-0227-EBCC69C3E666}"/>
              </a:ext>
            </a:extLst>
          </p:cNvPr>
          <p:cNvSpPr>
            <a:spLocks noGrp="1"/>
          </p:cNvSpPr>
          <p:nvPr>
            <p:custDataLst>
              <p:tags r:id="rId28"/>
            </p:custDataLst>
          </p:nvPr>
        </p:nvSpPr>
        <p:spPr bwMode="auto">
          <a:xfrm>
            <a:off x="6843713" y="5686425"/>
            <a:ext cx="1809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70266DED-6703-4A72-A9B8-4C63572CB4A3}" type="datetime'''''''''1''''''''''''''''''''''''''''''''''''''''''''''''5'">
              <a:rPr lang="en-US" altLang="en-US" sz="1200" smtClean="0"/>
              <a:pPr marL="0" lvl="0" indent="0" algn="ctr">
                <a:spcBef>
                  <a:spcPct val="0"/>
                </a:spcBef>
                <a:spcAft>
                  <a:spcPct val="0"/>
                </a:spcAft>
                <a:buNone/>
              </a:pPr>
              <a:t>15</a:t>
            </a:fld>
            <a:endParaRPr lang="en-US" sz="1200"/>
          </a:p>
        </p:txBody>
      </p:sp>
      <p:sp>
        <p:nvSpPr>
          <p:cNvPr id="319" name="Text Placeholder 10">
            <a:extLst>
              <a:ext uri="{FF2B5EF4-FFF2-40B4-BE49-F238E27FC236}">
                <a16:creationId xmlns:a16="http://schemas.microsoft.com/office/drawing/2014/main" id="{FA0624FC-925F-BCD6-CC40-AD71F8DC90E7}"/>
              </a:ext>
            </a:extLst>
          </p:cNvPr>
          <p:cNvSpPr>
            <a:spLocks noGrp="1"/>
          </p:cNvSpPr>
          <p:nvPr>
            <p:custDataLst>
              <p:tags r:id="rId29"/>
            </p:custDataLst>
          </p:nvPr>
        </p:nvSpPr>
        <p:spPr bwMode="auto">
          <a:xfrm>
            <a:off x="7113588" y="5686425"/>
            <a:ext cx="1809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9215AA8A-80FC-4718-9202-9FC707429D86}" type="datetime'''17'''''''''">
              <a:rPr lang="en-US" altLang="en-US" sz="1200" smtClean="0"/>
              <a:pPr marL="0" lvl="0" indent="0" algn="ctr">
                <a:spcBef>
                  <a:spcPct val="0"/>
                </a:spcBef>
                <a:spcAft>
                  <a:spcPct val="0"/>
                </a:spcAft>
                <a:buNone/>
              </a:pPr>
              <a:t>17</a:t>
            </a:fld>
            <a:endParaRPr lang="en-US" sz="1200"/>
          </a:p>
        </p:txBody>
      </p:sp>
      <p:sp>
        <p:nvSpPr>
          <p:cNvPr id="322" name="Text Placeholder 10">
            <a:extLst>
              <a:ext uri="{FF2B5EF4-FFF2-40B4-BE49-F238E27FC236}">
                <a16:creationId xmlns:a16="http://schemas.microsoft.com/office/drawing/2014/main" id="{113D85AE-0D35-B18C-E786-EDE15FA0B166}"/>
              </a:ext>
            </a:extLst>
          </p:cNvPr>
          <p:cNvSpPr>
            <a:spLocks noGrp="1"/>
          </p:cNvSpPr>
          <p:nvPr>
            <p:custDataLst>
              <p:tags r:id="rId30"/>
            </p:custDataLst>
          </p:nvPr>
        </p:nvSpPr>
        <p:spPr bwMode="auto">
          <a:xfrm>
            <a:off x="7383463" y="5686425"/>
            <a:ext cx="1809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9465D076-CCA6-4854-80DE-3EAA82053E41}" type="datetime'''''''''''''''''''1''''''9'''''">
              <a:rPr lang="en-US" altLang="en-US" sz="1200" smtClean="0"/>
              <a:pPr marL="0" lvl="0" indent="0" algn="ctr">
                <a:spcBef>
                  <a:spcPct val="0"/>
                </a:spcBef>
                <a:spcAft>
                  <a:spcPct val="0"/>
                </a:spcAft>
                <a:buNone/>
              </a:pPr>
              <a:t>19</a:t>
            </a:fld>
            <a:endParaRPr lang="en-US" sz="1200"/>
          </a:p>
        </p:txBody>
      </p:sp>
      <p:sp>
        <p:nvSpPr>
          <p:cNvPr id="325" name="Text Placeholder 10">
            <a:extLst>
              <a:ext uri="{FF2B5EF4-FFF2-40B4-BE49-F238E27FC236}">
                <a16:creationId xmlns:a16="http://schemas.microsoft.com/office/drawing/2014/main" id="{AD59C139-C720-8899-C814-504A2601A6F4}"/>
              </a:ext>
            </a:extLst>
          </p:cNvPr>
          <p:cNvSpPr>
            <a:spLocks noGrp="1"/>
          </p:cNvSpPr>
          <p:nvPr>
            <p:custDataLst>
              <p:tags r:id="rId31"/>
            </p:custDataLst>
          </p:nvPr>
        </p:nvSpPr>
        <p:spPr bwMode="auto">
          <a:xfrm>
            <a:off x="7653338" y="5686425"/>
            <a:ext cx="1809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0E697959-21D7-48A2-B2C9-0498EDE56417}" type="datetime'''''''''2''''1'''''">
              <a:rPr lang="en-US" altLang="en-US" sz="1200" smtClean="0"/>
              <a:pPr marL="0" lvl="0" indent="0" algn="ctr">
                <a:spcBef>
                  <a:spcPct val="0"/>
                </a:spcBef>
                <a:spcAft>
                  <a:spcPct val="0"/>
                </a:spcAft>
                <a:buNone/>
              </a:pPr>
              <a:t>21</a:t>
            </a:fld>
            <a:endParaRPr lang="en-US" sz="1200"/>
          </a:p>
        </p:txBody>
      </p:sp>
      <p:sp>
        <p:nvSpPr>
          <p:cNvPr id="328" name="Text Placeholder 10">
            <a:extLst>
              <a:ext uri="{FF2B5EF4-FFF2-40B4-BE49-F238E27FC236}">
                <a16:creationId xmlns:a16="http://schemas.microsoft.com/office/drawing/2014/main" id="{01E6E957-2BA3-3109-BF20-D504637158D6}"/>
              </a:ext>
            </a:extLst>
          </p:cNvPr>
          <p:cNvSpPr>
            <a:spLocks noGrp="1"/>
          </p:cNvSpPr>
          <p:nvPr>
            <p:custDataLst>
              <p:tags r:id="rId32"/>
            </p:custDataLst>
          </p:nvPr>
        </p:nvSpPr>
        <p:spPr bwMode="auto">
          <a:xfrm>
            <a:off x="7924800" y="5686425"/>
            <a:ext cx="1809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246DA88A-48EC-4D52-9C35-F79DE6FFC031}" type="datetime'2''''''''''''''3'''''''''''''''''''''''''''''''''''''">
              <a:rPr lang="en-US" altLang="en-US" sz="1200" smtClean="0"/>
              <a:pPr marL="0" lvl="0" indent="0" algn="ctr">
                <a:spcBef>
                  <a:spcPct val="0"/>
                </a:spcBef>
                <a:spcAft>
                  <a:spcPct val="0"/>
                </a:spcAft>
                <a:buNone/>
              </a:pPr>
              <a:t>23</a:t>
            </a:fld>
            <a:endParaRPr lang="en-US" sz="1200"/>
          </a:p>
        </p:txBody>
      </p:sp>
      <p:sp>
        <p:nvSpPr>
          <p:cNvPr id="331" name="Text Placeholder 10">
            <a:extLst>
              <a:ext uri="{FF2B5EF4-FFF2-40B4-BE49-F238E27FC236}">
                <a16:creationId xmlns:a16="http://schemas.microsoft.com/office/drawing/2014/main" id="{683A5DB0-97EE-A37B-9348-F8F69C70A92D}"/>
              </a:ext>
            </a:extLst>
          </p:cNvPr>
          <p:cNvSpPr>
            <a:spLocks noGrp="1"/>
          </p:cNvSpPr>
          <p:nvPr>
            <p:custDataLst>
              <p:tags r:id="rId33"/>
            </p:custDataLst>
          </p:nvPr>
        </p:nvSpPr>
        <p:spPr bwMode="auto">
          <a:xfrm>
            <a:off x="8148637" y="5686425"/>
            <a:ext cx="2746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466BBB82-DD74-453C-90FA-CAE4B7438CF1}" type="datetime'''''''2''''''''''5'''''''''''''">
              <a:rPr lang="en-US" altLang="en-US" sz="1200" smtClean="0"/>
              <a:pPr marL="0" lvl="0" indent="0" algn="ctr">
                <a:spcBef>
                  <a:spcPct val="0"/>
                </a:spcBef>
                <a:spcAft>
                  <a:spcPct val="0"/>
                </a:spcAft>
                <a:buNone/>
              </a:pPr>
              <a:t>25</a:t>
            </a:fld>
            <a:r>
              <a:rPr lang="en-US" altLang="en-US" sz="1200"/>
              <a:t>F</a:t>
            </a:r>
            <a:endParaRPr lang="en-US" sz="1200"/>
          </a:p>
        </p:txBody>
      </p:sp>
      <p:sp>
        <p:nvSpPr>
          <p:cNvPr id="398" name="Rectangle 397">
            <a:extLst>
              <a:ext uri="{FF2B5EF4-FFF2-40B4-BE49-F238E27FC236}">
                <a16:creationId xmlns:a16="http://schemas.microsoft.com/office/drawing/2014/main" id="{5BC5D4A5-4C13-B560-7E6E-E34E3E2F7D06}"/>
              </a:ext>
            </a:extLst>
          </p:cNvPr>
          <p:cNvSpPr/>
          <p:nvPr/>
        </p:nvSpPr>
        <p:spPr bwMode="gray">
          <a:xfrm>
            <a:off x="1021969" y="2778125"/>
            <a:ext cx="1687513" cy="1470025"/>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6" name="Title 5">
            <a:extLst>
              <a:ext uri="{FF2B5EF4-FFF2-40B4-BE49-F238E27FC236}">
                <a16:creationId xmlns:a16="http://schemas.microsoft.com/office/drawing/2014/main" id="{99CEA09A-A8A6-822A-3C02-74F98A5BCE86}"/>
              </a:ext>
            </a:extLst>
          </p:cNvPr>
          <p:cNvSpPr>
            <a:spLocks noGrp="1"/>
          </p:cNvSpPr>
          <p:nvPr>
            <p:ph type="title"/>
          </p:nvPr>
        </p:nvSpPr>
        <p:spPr/>
        <p:txBody>
          <a:bodyPr vert="horz">
            <a:noAutofit/>
          </a:bodyPr>
          <a:lstStyle/>
          <a:p>
            <a:r>
              <a:rPr lang="en-US"/>
              <a:t>Nuclear energy has decreased from its peak of 17% of global power to 9% today as supply moves from the West to APAC</a:t>
            </a:r>
          </a:p>
        </p:txBody>
      </p:sp>
      <p:sp>
        <p:nvSpPr>
          <p:cNvPr id="32" name="btfpNotesBox368131">
            <a:hlinkClick r:id="rId54"/>
            <a:extLst>
              <a:ext uri="{FF2B5EF4-FFF2-40B4-BE49-F238E27FC236}">
                <a16:creationId xmlns:a16="http://schemas.microsoft.com/office/drawing/2014/main" id="{86343EE6-979B-0F41-0FFB-154A79C6920D}"/>
              </a:ext>
            </a:extLst>
          </p:cNvPr>
          <p:cNvSpPr txBox="1"/>
          <p:nvPr>
            <p:custDataLst>
              <p:tags r:id="rId34"/>
            </p:custDataLst>
          </p:nvPr>
        </p:nvSpPr>
        <p:spPr bwMode="gray">
          <a:xfrm>
            <a:off x="330199" y="6309360"/>
            <a:ext cx="11531600" cy="492443"/>
          </a:xfrm>
          <a:prstGeom prst="rect">
            <a:avLst/>
          </a:prstGeom>
          <a:noFill/>
        </p:spPr>
        <p:txBody>
          <a:bodyPr vert="horz" wrap="square" lIns="0" tIns="0" rIns="0" bIns="0" rtlCol="0" anchor="b">
            <a:spAutoFit/>
          </a:bodyPr>
          <a:lstStyle/>
          <a:p>
            <a:pPr marL="0" marR="0" lvl="0" indent="0" algn="l" defTabSz="7112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marL="0" marR="0" lvl="0" indent="0" algn="l" defTabSz="711200" rtl="0" eaLnBrk="1" fontAlgn="auto" latinLnBrk="0" hangingPunct="1">
              <a:lnSpc>
                <a:spcPct val="100000"/>
              </a:lnSpc>
              <a:spcBef>
                <a:spcPts val="0"/>
              </a:spcBef>
              <a:spcAft>
                <a:spcPts val="0"/>
              </a:spcAft>
              <a:buClrTx/>
              <a:buSzTx/>
              <a:buFontTx/>
              <a:buNone/>
              <a:tabLst/>
              <a:defRPr/>
            </a:pPr>
            <a:endParaRPr lang="en-US" sz="800" dirty="0">
              <a:solidFill>
                <a:srgbClr val="000000"/>
              </a:solidFill>
              <a:latin typeface="Arial"/>
            </a:endParaRPr>
          </a:p>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lang="en-US" sz="800" dirty="0">
                <a:solidFill>
                  <a:srgbClr val="000000"/>
                </a:solidFill>
                <a:latin typeface="Arial"/>
              </a:rPr>
              <a:t>WNA,</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55"/>
              </a:rPr>
              <a:t>World Nuclear Performance Report</a:t>
            </a:r>
            <a:r>
              <a:rPr kumimoji="0" lang="en-US" sz="800" b="0" i="0" u="none" strike="noStrike" kern="1200" cap="none" spc="0" normalizeH="0" baseline="0" noProof="0" dirty="0">
                <a:ln>
                  <a:noFill/>
                </a:ln>
                <a:solidFill>
                  <a:srgbClr val="000000"/>
                </a:solidFill>
                <a:effectLst/>
                <a:uLnTx/>
                <a:uFillTx/>
                <a:latin typeface="Arial"/>
                <a:ea typeface="+mn-ea"/>
                <a:cs typeface="+mn-cs"/>
              </a:rPr>
              <a:t> (2024); IEA,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56"/>
              </a:rPr>
              <a:t>Evolution of nuclear power generation by region, 1972-2026</a:t>
            </a:r>
            <a:r>
              <a:rPr kumimoji="0" lang="en-US" sz="800" b="0" i="0" u="none" strike="noStrike" kern="1200" cap="none" spc="0" normalizeH="0" baseline="0" noProof="0" dirty="0">
                <a:ln>
                  <a:noFill/>
                </a:ln>
                <a:solidFill>
                  <a:srgbClr val="000000"/>
                </a:solidFill>
                <a:effectLst/>
                <a:uLnTx/>
                <a:uFillTx/>
                <a:latin typeface="Arial"/>
                <a:ea typeface="+mn-ea"/>
                <a:cs typeface="+mn-cs"/>
              </a:rPr>
              <a:t> (2024); IAEA,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57"/>
              </a:rPr>
              <a:t>A Pioneer in Nuclear Power</a:t>
            </a:r>
            <a:r>
              <a:rPr kumimoji="0" lang="en-US" sz="800" b="0" i="0" u="none" strike="noStrike" kern="1200" cap="none" spc="0" normalizeH="0" baseline="0" noProof="0" dirty="0">
                <a:ln>
                  <a:noFill/>
                </a:ln>
                <a:solidFill>
                  <a:srgbClr val="000000"/>
                </a:solidFill>
                <a:effectLst/>
                <a:uLnTx/>
                <a:uFillTx/>
                <a:latin typeface="Arial"/>
                <a:ea typeface="+mn-ea"/>
                <a:cs typeface="+mn-cs"/>
              </a:rPr>
              <a:t> (1984).</a:t>
            </a:r>
          </a:p>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Quint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58"/>
              </a:rPr>
              <a:t>Gernot Wagner</a:t>
            </a:r>
            <a:r>
              <a:rPr kumimoji="0" lang="en-US" sz="800" b="0" i="0" u="none" strike="noStrike" kern="1200" cap="none" spc="0" normalizeH="0" baseline="0" noProof="0" dirty="0">
                <a:ln>
                  <a:noFill/>
                </a:ln>
                <a:solidFill>
                  <a:srgbClr val="000000"/>
                </a:solidFill>
                <a:effectLst/>
                <a:uLnTx/>
                <a:uFillTx/>
                <a:latin typeface="Arial"/>
                <a:ea typeface="+mn-ea"/>
                <a:cs typeface="+mn-cs"/>
              </a:rPr>
              <a:t>. Share with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59"/>
              </a:rPr>
              <a:t>attribution</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err="1">
                <a:ln>
                  <a:noFill/>
                </a:ln>
                <a:solidFill>
                  <a:srgbClr val="000000"/>
                </a:solidFill>
                <a:effectLst/>
                <a:uLnTx/>
                <a:uFillTx/>
                <a:latin typeface="Arial"/>
                <a:ea typeface="+mn-ea"/>
                <a:cs typeface="+mn-cs"/>
              </a:rPr>
              <a:t>Houwink</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u="none" strike="noStrike" kern="1200" cap="none" spc="0" normalizeH="0" baseline="0" noProof="0" dirty="0">
                <a:ln>
                  <a:noFill/>
                </a:ln>
                <a:solidFill>
                  <a:srgbClr val="000000"/>
                </a:solidFill>
                <a:effectLst/>
                <a:uLnTx/>
                <a:uFillTx/>
                <a:latin typeface="Arial"/>
                <a:ea typeface="+mn-ea"/>
                <a:cs typeface="+mn-cs"/>
              </a:rPr>
              <a:t>et al., </a:t>
            </a:r>
            <a:r>
              <a:rPr kumimoji="0" lang="en-US" sz="800" b="0" i="0" u="none" strike="noStrike" kern="1200" cap="none" spc="0" normalizeH="0" baseline="0" noProof="0" dirty="0">
                <a:ln>
                  <a:noFill/>
                </a:ln>
                <a:solidFill>
                  <a:srgbClr val="000000"/>
                </a:solidFill>
                <a:effectLst/>
                <a:uLnTx/>
                <a:uFillTx/>
                <a:latin typeface="Arial"/>
                <a:ea typeface="+mn-ea"/>
                <a:cs typeface="+mn-cs"/>
              </a:rPr>
              <a:t>"Reenergizing Nuclear" (23 September 2025).</a:t>
            </a:r>
          </a:p>
        </p:txBody>
      </p:sp>
      <p:sp>
        <p:nvSpPr>
          <p:cNvPr id="29" name="Oval 28">
            <a:extLst>
              <a:ext uri="{FF2B5EF4-FFF2-40B4-BE49-F238E27FC236}">
                <a16:creationId xmlns:a16="http://schemas.microsoft.com/office/drawing/2014/main" id="{778AEA6A-04B3-9290-E74D-685AD1798236}"/>
              </a:ext>
            </a:extLst>
          </p:cNvPr>
          <p:cNvSpPr/>
          <p:nvPr/>
        </p:nvSpPr>
        <p:spPr bwMode="gray">
          <a:xfrm>
            <a:off x="1084361" y="2079204"/>
            <a:ext cx="516155" cy="291356"/>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36000" numCol="1" spcCol="0" rtlCol="0" fromWordArt="0" anchor="ctr" anchorCtr="0" forceAA="0" compatLnSpc="1">
            <a:prstTxWarp prst="textNoShape">
              <a:avLst/>
            </a:prstTxWarp>
            <a:noAutofit/>
          </a:bodyPr>
          <a:lstStyle/>
          <a:p>
            <a:pPr marL="0" indent="0" algn="ctr">
              <a:buNone/>
            </a:pPr>
            <a:r>
              <a:rPr lang="en-US" sz="1200">
                <a:solidFill>
                  <a:schemeClr val="tx1"/>
                </a:solidFill>
              </a:rPr>
              <a:t>3%</a:t>
            </a:r>
          </a:p>
        </p:txBody>
      </p:sp>
      <p:sp>
        <p:nvSpPr>
          <p:cNvPr id="30" name="Oval 29">
            <a:extLst>
              <a:ext uri="{FF2B5EF4-FFF2-40B4-BE49-F238E27FC236}">
                <a16:creationId xmlns:a16="http://schemas.microsoft.com/office/drawing/2014/main" id="{96D8587E-FBD5-D5F6-57EE-F7F9F31837DB}"/>
              </a:ext>
            </a:extLst>
          </p:cNvPr>
          <p:cNvSpPr/>
          <p:nvPr/>
        </p:nvSpPr>
        <p:spPr bwMode="gray">
          <a:xfrm>
            <a:off x="3758221" y="2079204"/>
            <a:ext cx="516155" cy="291356"/>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36000" numCol="1" spcCol="0" rtlCol="0" fromWordArt="0" anchor="ctr" anchorCtr="0" forceAA="0" compatLnSpc="1">
            <a:prstTxWarp prst="textNoShape">
              <a:avLst/>
            </a:prstTxWarp>
            <a:noAutofit/>
          </a:bodyPr>
          <a:lstStyle/>
          <a:p>
            <a:pPr marL="0" indent="0" algn="ctr">
              <a:buNone/>
            </a:pPr>
            <a:r>
              <a:rPr lang="en-US" sz="1200">
                <a:solidFill>
                  <a:schemeClr val="tx1"/>
                </a:solidFill>
              </a:rPr>
              <a:t>17%</a:t>
            </a:r>
          </a:p>
        </p:txBody>
      </p:sp>
      <p:sp>
        <p:nvSpPr>
          <p:cNvPr id="31" name="Oval 30">
            <a:extLst>
              <a:ext uri="{FF2B5EF4-FFF2-40B4-BE49-F238E27FC236}">
                <a16:creationId xmlns:a16="http://schemas.microsoft.com/office/drawing/2014/main" id="{5C2C5C6D-4EAF-4B6D-8258-9174C287CE73}"/>
              </a:ext>
            </a:extLst>
          </p:cNvPr>
          <p:cNvSpPr/>
          <p:nvPr/>
        </p:nvSpPr>
        <p:spPr bwMode="gray">
          <a:xfrm>
            <a:off x="5095151" y="2079204"/>
            <a:ext cx="516155" cy="291356"/>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36000" numCol="1" spcCol="0" rtlCol="0" fromWordArt="0" anchor="ctr" anchorCtr="0" forceAA="0" compatLnSpc="1">
            <a:prstTxWarp prst="textNoShape">
              <a:avLst/>
            </a:prstTxWarp>
            <a:noAutofit/>
          </a:bodyPr>
          <a:lstStyle/>
          <a:p>
            <a:pPr marL="0" indent="0" algn="ctr">
              <a:buNone/>
            </a:pPr>
            <a:r>
              <a:rPr lang="en-US" sz="1200">
                <a:solidFill>
                  <a:schemeClr val="tx1"/>
                </a:solidFill>
              </a:rPr>
              <a:t>16%</a:t>
            </a:r>
          </a:p>
        </p:txBody>
      </p:sp>
      <p:sp>
        <p:nvSpPr>
          <p:cNvPr id="33" name="Oval 32">
            <a:extLst>
              <a:ext uri="{FF2B5EF4-FFF2-40B4-BE49-F238E27FC236}">
                <a16:creationId xmlns:a16="http://schemas.microsoft.com/office/drawing/2014/main" id="{228382B4-FA31-585B-495E-B1886DACC7D0}"/>
              </a:ext>
            </a:extLst>
          </p:cNvPr>
          <p:cNvSpPr/>
          <p:nvPr/>
        </p:nvSpPr>
        <p:spPr bwMode="gray">
          <a:xfrm>
            <a:off x="6432081" y="2079204"/>
            <a:ext cx="516155" cy="291356"/>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36000" numCol="1" spcCol="0" rtlCol="0" fromWordArt="0" anchor="ctr" anchorCtr="0" forceAA="0" compatLnSpc="1">
            <a:prstTxWarp prst="textNoShape">
              <a:avLst/>
            </a:prstTxWarp>
            <a:noAutofit/>
          </a:bodyPr>
          <a:lstStyle/>
          <a:p>
            <a:pPr marL="0" indent="0" algn="ctr">
              <a:buNone/>
            </a:pPr>
            <a:r>
              <a:rPr lang="en-US" sz="1200">
                <a:solidFill>
                  <a:schemeClr val="tx1"/>
                </a:solidFill>
              </a:rPr>
              <a:t>11%</a:t>
            </a:r>
          </a:p>
        </p:txBody>
      </p:sp>
      <p:sp>
        <p:nvSpPr>
          <p:cNvPr id="34" name="Oval 33">
            <a:extLst>
              <a:ext uri="{FF2B5EF4-FFF2-40B4-BE49-F238E27FC236}">
                <a16:creationId xmlns:a16="http://schemas.microsoft.com/office/drawing/2014/main" id="{7C08C49D-F3B3-960F-E139-1E6BD690CF92}"/>
              </a:ext>
            </a:extLst>
          </p:cNvPr>
          <p:cNvSpPr/>
          <p:nvPr/>
        </p:nvSpPr>
        <p:spPr bwMode="gray">
          <a:xfrm>
            <a:off x="7769008" y="2079204"/>
            <a:ext cx="516155" cy="291356"/>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36000" numCol="1" spcCol="0" rtlCol="0" fromWordArt="0" anchor="ctr" anchorCtr="0" forceAA="0" compatLnSpc="1">
            <a:prstTxWarp prst="textNoShape">
              <a:avLst/>
            </a:prstTxWarp>
            <a:noAutofit/>
          </a:bodyPr>
          <a:lstStyle/>
          <a:p>
            <a:pPr marL="0" indent="0" algn="ctr">
              <a:buNone/>
            </a:pPr>
            <a:r>
              <a:rPr lang="en-US" sz="1200">
                <a:solidFill>
                  <a:schemeClr val="tx1"/>
                </a:solidFill>
              </a:rPr>
              <a:t>9%</a:t>
            </a:r>
          </a:p>
        </p:txBody>
      </p:sp>
      <p:sp>
        <p:nvSpPr>
          <p:cNvPr id="44" name="TextBox 8">
            <a:extLst>
              <a:ext uri="{FF2B5EF4-FFF2-40B4-BE49-F238E27FC236}">
                <a16:creationId xmlns:a16="http://schemas.microsoft.com/office/drawing/2014/main" id="{301B0CE4-4471-6447-C24E-89C922DA2D4F}"/>
              </a:ext>
            </a:extLst>
          </p:cNvPr>
          <p:cNvSpPr txBox="1"/>
          <p:nvPr/>
        </p:nvSpPr>
        <p:spPr bwMode="gray">
          <a:xfrm>
            <a:off x="9262703" y="1554480"/>
            <a:ext cx="2599096" cy="3711272"/>
          </a:xfrm>
          <a:prstGeom prst="rect">
            <a:avLst/>
          </a:prstGeom>
          <a:solidFill>
            <a:srgbClr val="E3E8EE"/>
          </a:solidFill>
        </p:spPr>
        <p:txBody>
          <a:bodyPr wrap="square" lIns="137160" tIns="137160" rIns="274320" bIns="137160" rtlCol="0" anchor="t">
            <a:spAutoFit/>
          </a:bodyPr>
          <a:lstStyle/>
          <a:p>
            <a:pPr marL="0" indent="0">
              <a:spcAft>
                <a:spcPts val="600"/>
              </a:spcAft>
              <a:buNone/>
            </a:pPr>
            <a:r>
              <a:rPr lang="en-US" sz="1200" b="1"/>
              <a:t>Observations   </a:t>
            </a:r>
            <a:endParaRPr kumimoji="0" lang="en-US" sz="1200" i="0" u="none" strike="noStrike" kern="1200" cap="none" spc="0" normalizeH="0" baseline="0" noProof="0">
              <a:ln>
                <a:noFill/>
              </a:ln>
              <a:solidFill>
                <a:srgbClr val="000000"/>
              </a:solidFill>
              <a:effectLst/>
              <a:uLnTx/>
              <a:uFillTx/>
              <a:latin typeface="Arial"/>
            </a:endParaRPr>
          </a:p>
          <a:p>
            <a:pPr marL="171450" indent="-171450">
              <a:spcBef>
                <a:spcPts val="0"/>
              </a:spcBef>
              <a:spcAft>
                <a:spcPts val="400"/>
              </a:spcAft>
              <a:buFont typeface="Arial" panose="020B0604020202020204" pitchFamily="34" charset="0"/>
              <a:buChar char="•"/>
            </a:pPr>
            <a:r>
              <a:rPr lang="en-US" sz="1050"/>
              <a:t>Very early after the first power plant was connected to the grid in 1954, </a:t>
            </a:r>
            <a:r>
              <a:rPr lang="en-US" sz="1050" b="1"/>
              <a:t>nuclear power became a significant fraction of global power generation, producing 10% to 20% of the total.</a:t>
            </a:r>
          </a:p>
          <a:p>
            <a:pPr marL="171450" indent="-171450">
              <a:spcBef>
                <a:spcPts val="0"/>
              </a:spcBef>
              <a:spcAft>
                <a:spcPts val="400"/>
              </a:spcAft>
              <a:buFont typeface="Arial" panose="020B0604020202020204" pitchFamily="34" charset="0"/>
              <a:buChar char="•"/>
            </a:pPr>
            <a:r>
              <a:rPr lang="en-US" sz="1050"/>
              <a:t>Where growth was driven by Europe and the United States during the first 30 years, </a:t>
            </a:r>
            <a:br>
              <a:rPr lang="en-US" sz="1050"/>
            </a:br>
            <a:r>
              <a:rPr lang="en-US" sz="1050" b="1"/>
              <a:t>China and India have been responsible for the most growth in nuclear over the past 20 years.</a:t>
            </a:r>
          </a:p>
          <a:p>
            <a:pPr marL="171450" indent="-171450">
              <a:spcBef>
                <a:spcPts val="0"/>
              </a:spcBef>
              <a:spcAft>
                <a:spcPts val="400"/>
              </a:spcAft>
              <a:buFont typeface="Arial" panose="020B0604020202020204" pitchFamily="34" charset="0"/>
              <a:buChar char="•"/>
            </a:pPr>
            <a:r>
              <a:rPr lang="en-US" sz="1050" b="1"/>
              <a:t>Despite having historic nuclear power production in 2025 at 2,915 </a:t>
            </a:r>
            <a:r>
              <a:rPr lang="en-US" sz="1050" b="1" err="1"/>
              <a:t>TWh</a:t>
            </a:r>
            <a:r>
              <a:rPr lang="en-US" sz="1050" b="1"/>
              <a:t>, </a:t>
            </a:r>
            <a:r>
              <a:rPr lang="en-US" sz="1050"/>
              <a:t>the share of nuclear is decreasing due to the exponential growth in global power demand</a:t>
            </a:r>
            <a:r>
              <a:rPr lang="en-US" sz="1050" b="1"/>
              <a:t>.</a:t>
            </a:r>
          </a:p>
        </p:txBody>
      </p:sp>
      <p:grpSp>
        <p:nvGrpSpPr>
          <p:cNvPr id="362" name="btfpColumnHeaderBox223027">
            <a:extLst>
              <a:ext uri="{FF2B5EF4-FFF2-40B4-BE49-F238E27FC236}">
                <a16:creationId xmlns:a16="http://schemas.microsoft.com/office/drawing/2014/main" id="{C5F7E865-814E-11AE-C0DE-415D651059FF}"/>
              </a:ext>
            </a:extLst>
          </p:cNvPr>
          <p:cNvGrpSpPr/>
          <p:nvPr>
            <p:custDataLst>
              <p:tags r:id="rId35"/>
            </p:custDataLst>
          </p:nvPr>
        </p:nvGrpSpPr>
        <p:grpSpPr>
          <a:xfrm>
            <a:off x="329207" y="1554480"/>
            <a:ext cx="8513167" cy="291303"/>
            <a:chOff x="6366272" y="1297694"/>
            <a:chExt cx="2477492" cy="291303"/>
          </a:xfrm>
        </p:grpSpPr>
        <p:sp>
          <p:nvSpPr>
            <p:cNvPr id="363" name="btfpColumnHeaderBoxText223027">
              <a:extLst>
                <a:ext uri="{FF2B5EF4-FFF2-40B4-BE49-F238E27FC236}">
                  <a16:creationId xmlns:a16="http://schemas.microsoft.com/office/drawing/2014/main" id="{62F1FDF1-F563-E683-6564-84D65EBF6C2D}"/>
                </a:ext>
              </a:extLst>
            </p:cNvPr>
            <p:cNvSpPr txBox="1"/>
            <p:nvPr/>
          </p:nvSpPr>
          <p:spPr bwMode="gray">
            <a:xfrm>
              <a:off x="6366272" y="1297694"/>
              <a:ext cx="2477492" cy="288219"/>
            </a:xfrm>
            <a:prstGeom prst="rect">
              <a:avLst/>
            </a:prstGeom>
            <a:noFill/>
          </p:spPr>
          <p:txBody>
            <a:bodyPr vert="horz" wrap="square" lIns="36036" tIns="36036" rIns="36036" bIns="36036" rtlCol="0" anchor="b">
              <a:spAutoFit/>
            </a:bodyPr>
            <a:lstStyle/>
            <a:p>
              <a:pPr marL="0" indent="0">
                <a:spcBef>
                  <a:spcPts val="0"/>
                </a:spcBef>
                <a:buNone/>
              </a:pPr>
              <a:r>
                <a:rPr lang="en-US" sz="1400" b="1">
                  <a:solidFill>
                    <a:srgbClr val="000000"/>
                  </a:solidFill>
                </a:rPr>
                <a:t>Nuclear power generation</a:t>
              </a:r>
              <a:r>
                <a:rPr lang="en-US" sz="1400">
                  <a:solidFill>
                    <a:srgbClr val="000000"/>
                  </a:solidFill>
                </a:rPr>
                <a:t>, 1971-2025, </a:t>
              </a:r>
              <a:r>
                <a:rPr lang="en-US" sz="1400" err="1">
                  <a:solidFill>
                    <a:srgbClr val="000000"/>
                  </a:solidFill>
                </a:rPr>
                <a:t>TWh</a:t>
              </a:r>
              <a:endParaRPr lang="en-US" sz="1400">
                <a:solidFill>
                  <a:srgbClr val="000000"/>
                </a:solidFill>
              </a:endParaRPr>
            </a:p>
          </p:txBody>
        </p:sp>
        <p:cxnSp>
          <p:nvCxnSpPr>
            <p:cNvPr id="364" name="btfpColumnHeaderBoxLine223027">
              <a:extLst>
                <a:ext uri="{FF2B5EF4-FFF2-40B4-BE49-F238E27FC236}">
                  <a16:creationId xmlns:a16="http://schemas.microsoft.com/office/drawing/2014/main" id="{34588427-8F6D-53BC-F862-5FDF103B1183}"/>
                </a:ext>
              </a:extLst>
            </p:cNvPr>
            <p:cNvCxnSpPr/>
            <p:nvPr/>
          </p:nvCxnSpPr>
          <p:spPr bwMode="gray">
            <a:xfrm>
              <a:off x="6366272" y="1588997"/>
              <a:ext cx="2477492"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grpSp>
      <p:sp>
        <p:nvSpPr>
          <p:cNvPr id="374" name="Rectangle 373">
            <a:extLst>
              <a:ext uri="{FF2B5EF4-FFF2-40B4-BE49-F238E27FC236}">
                <a16:creationId xmlns:a16="http://schemas.microsoft.com/office/drawing/2014/main" id="{4B8B8A2D-8A2B-E16B-8BAE-83A575902170}"/>
              </a:ext>
            </a:extLst>
          </p:cNvPr>
          <p:cNvSpPr/>
          <p:nvPr>
            <p:custDataLst>
              <p:tags r:id="rId36"/>
            </p:custDataLst>
          </p:nvPr>
        </p:nvSpPr>
        <p:spPr bwMode="auto">
          <a:xfrm>
            <a:off x="1020763" y="2778125"/>
            <a:ext cx="1687513" cy="1470025"/>
          </a:xfrm>
          <a:prstGeom prst="rect">
            <a:avLst/>
          </a:prstGeom>
          <a:noFill/>
          <a:ln w="3175" cap="flat" cmpd="sng" algn="ctr">
            <a:solidFill>
              <a:schemeClr val="tx1"/>
            </a:solidFill>
            <a:prstDash val="solid"/>
            <a:miter lim="800000"/>
            <a:headEnd type="none" w="med" len="med"/>
            <a:tailEnd type="none" w="med" len="me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367" name="Rectangle 366">
            <a:extLst>
              <a:ext uri="{FF2B5EF4-FFF2-40B4-BE49-F238E27FC236}">
                <a16:creationId xmlns:a16="http://schemas.microsoft.com/office/drawing/2014/main" id="{76772BC0-6B9B-ECBD-AA05-CA54BB2DB89B}"/>
              </a:ext>
            </a:extLst>
          </p:cNvPr>
          <p:cNvSpPr/>
          <p:nvPr>
            <p:custDataLst>
              <p:tags r:id="rId37"/>
            </p:custDataLst>
          </p:nvPr>
        </p:nvSpPr>
        <p:spPr bwMode="auto">
          <a:xfrm>
            <a:off x="1081088" y="2843213"/>
            <a:ext cx="214313" cy="160337"/>
          </a:xfrm>
          <a:prstGeom prst="rect">
            <a:avLst/>
          </a:prstGeom>
          <a:solidFill>
            <a:srgbClr val="4C6C9C"/>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368" name="Rectangle 367">
            <a:extLst>
              <a:ext uri="{FF2B5EF4-FFF2-40B4-BE49-F238E27FC236}">
                <a16:creationId xmlns:a16="http://schemas.microsoft.com/office/drawing/2014/main" id="{175D67D4-2FD5-2C33-63F4-5AEFEE1F1D32}"/>
              </a:ext>
            </a:extLst>
          </p:cNvPr>
          <p:cNvSpPr/>
          <p:nvPr>
            <p:custDataLst>
              <p:tags r:id="rId38"/>
            </p:custDataLst>
          </p:nvPr>
        </p:nvSpPr>
        <p:spPr bwMode="auto">
          <a:xfrm>
            <a:off x="1081088" y="3076575"/>
            <a:ext cx="214313" cy="160338"/>
          </a:xfrm>
          <a:prstGeom prst="rect">
            <a:avLst/>
          </a:prstGeom>
          <a:solidFill>
            <a:schemeClr val="accent1"/>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369" name="Rectangle 368">
            <a:extLst>
              <a:ext uri="{FF2B5EF4-FFF2-40B4-BE49-F238E27FC236}">
                <a16:creationId xmlns:a16="http://schemas.microsoft.com/office/drawing/2014/main" id="{F78A82FA-116F-C34F-1149-9D2BC8B0F8C8}"/>
              </a:ext>
            </a:extLst>
          </p:cNvPr>
          <p:cNvSpPr/>
          <p:nvPr>
            <p:custDataLst>
              <p:tags r:id="rId39"/>
            </p:custDataLst>
          </p:nvPr>
        </p:nvSpPr>
        <p:spPr bwMode="auto">
          <a:xfrm>
            <a:off x="1081088" y="3309938"/>
            <a:ext cx="214313" cy="160337"/>
          </a:xfrm>
          <a:prstGeom prst="rect">
            <a:avLst/>
          </a:prstGeom>
          <a:solidFill>
            <a:schemeClr val="accent4"/>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370" name="Rectangle 369">
            <a:extLst>
              <a:ext uri="{FF2B5EF4-FFF2-40B4-BE49-F238E27FC236}">
                <a16:creationId xmlns:a16="http://schemas.microsoft.com/office/drawing/2014/main" id="{05A7E31A-52EB-9F00-C240-AD8234F4419C}"/>
              </a:ext>
            </a:extLst>
          </p:cNvPr>
          <p:cNvSpPr/>
          <p:nvPr>
            <p:custDataLst>
              <p:tags r:id="rId40"/>
            </p:custDataLst>
          </p:nvPr>
        </p:nvSpPr>
        <p:spPr bwMode="auto">
          <a:xfrm>
            <a:off x="1081088" y="3543300"/>
            <a:ext cx="214313" cy="160338"/>
          </a:xfrm>
          <a:prstGeom prst="rect">
            <a:avLst/>
          </a:prstGeom>
          <a:solidFill>
            <a:schemeClr val="accent6"/>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371" name="Rectangle 370">
            <a:extLst>
              <a:ext uri="{FF2B5EF4-FFF2-40B4-BE49-F238E27FC236}">
                <a16:creationId xmlns:a16="http://schemas.microsoft.com/office/drawing/2014/main" id="{E9AAAAD9-CF17-BCC8-DE41-6E0797CA4CF5}"/>
              </a:ext>
            </a:extLst>
          </p:cNvPr>
          <p:cNvSpPr/>
          <p:nvPr>
            <p:custDataLst>
              <p:tags r:id="rId41"/>
            </p:custDataLst>
          </p:nvPr>
        </p:nvSpPr>
        <p:spPr bwMode="auto">
          <a:xfrm>
            <a:off x="1081088" y="3776663"/>
            <a:ext cx="214313" cy="160337"/>
          </a:xfrm>
          <a:prstGeom prst="rect">
            <a:avLst/>
          </a:prstGeom>
          <a:solidFill>
            <a:schemeClr val="accent2"/>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386" name="Rectangle 385">
            <a:extLst>
              <a:ext uri="{FF2B5EF4-FFF2-40B4-BE49-F238E27FC236}">
                <a16:creationId xmlns:a16="http://schemas.microsoft.com/office/drawing/2014/main" id="{72CCA22B-C950-852A-95BC-D4009B103DFB}"/>
              </a:ext>
            </a:extLst>
          </p:cNvPr>
          <p:cNvSpPr/>
          <p:nvPr>
            <p:custDataLst>
              <p:tags r:id="rId42"/>
            </p:custDataLst>
          </p:nvPr>
        </p:nvSpPr>
        <p:spPr bwMode="auto">
          <a:xfrm>
            <a:off x="1081088" y="4010025"/>
            <a:ext cx="214313" cy="160338"/>
          </a:xfrm>
          <a:prstGeom prst="rect">
            <a:avLst/>
          </a:prstGeom>
          <a:solidFill>
            <a:srgbClr val="C30C3E"/>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err="1">
              <a:solidFill>
                <a:schemeClr val="tx1"/>
              </a:solidFill>
            </a:endParaRPr>
          </a:p>
        </p:txBody>
      </p:sp>
      <p:sp>
        <p:nvSpPr>
          <p:cNvPr id="225" name="Text Placeholder 10">
            <a:extLst>
              <a:ext uri="{FF2B5EF4-FFF2-40B4-BE49-F238E27FC236}">
                <a16:creationId xmlns:a16="http://schemas.microsoft.com/office/drawing/2014/main" id="{115DFB91-512B-3844-A114-92FBEDCA92F2}"/>
              </a:ext>
            </a:extLst>
          </p:cNvPr>
          <p:cNvSpPr>
            <a:spLocks noGrp="1"/>
          </p:cNvSpPr>
          <p:nvPr>
            <p:custDataLst>
              <p:tags r:id="rId43"/>
            </p:custDataLst>
          </p:nvPr>
        </p:nvSpPr>
        <p:spPr bwMode="auto">
          <a:xfrm>
            <a:off x="1346200" y="2838450"/>
            <a:ext cx="10953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468006EC-4B5E-402A-9563-3723422DF52B}" type="datetime'''E''''''u''r''''o''p''''ea''n'''''' Un''''''''''''''i''on'''">
              <a:rPr lang="en-US" altLang="en-US" sz="1200" smtClean="0">
                <a:effectLst/>
              </a:rPr>
              <a:pPr marL="0" lvl="0" indent="0">
                <a:spcBef>
                  <a:spcPct val="0"/>
                </a:spcBef>
                <a:spcAft>
                  <a:spcPct val="0"/>
                </a:spcAft>
                <a:buNone/>
              </a:pPr>
              <a:t>European Union</a:t>
            </a:fld>
            <a:endParaRPr lang="en-US" sz="1200"/>
          </a:p>
        </p:txBody>
      </p:sp>
      <p:sp>
        <p:nvSpPr>
          <p:cNvPr id="224" name="Text Placeholder 10">
            <a:extLst>
              <a:ext uri="{FF2B5EF4-FFF2-40B4-BE49-F238E27FC236}">
                <a16:creationId xmlns:a16="http://schemas.microsoft.com/office/drawing/2014/main" id="{115DFB91-512B-3844-A114-92FBEDCA92F2}"/>
              </a:ext>
            </a:extLst>
          </p:cNvPr>
          <p:cNvSpPr>
            <a:spLocks noGrp="1"/>
          </p:cNvSpPr>
          <p:nvPr>
            <p:custDataLst>
              <p:tags r:id="rId44"/>
            </p:custDataLst>
          </p:nvPr>
        </p:nvSpPr>
        <p:spPr bwMode="auto">
          <a:xfrm>
            <a:off x="1346200" y="3071813"/>
            <a:ext cx="9128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r>
              <a:rPr lang="en-US" altLang="en-US" sz="1200">
                <a:effectLst/>
              </a:rPr>
              <a:t>U.S.</a:t>
            </a:r>
            <a:endParaRPr lang="en-US" sz="1200"/>
          </a:p>
        </p:txBody>
      </p:sp>
      <p:sp>
        <p:nvSpPr>
          <p:cNvPr id="223" name="Text Placeholder 10">
            <a:extLst>
              <a:ext uri="{FF2B5EF4-FFF2-40B4-BE49-F238E27FC236}">
                <a16:creationId xmlns:a16="http://schemas.microsoft.com/office/drawing/2014/main" id="{115DFB91-512B-3844-A114-92FBEDCA92F2}"/>
              </a:ext>
            </a:extLst>
          </p:cNvPr>
          <p:cNvSpPr>
            <a:spLocks noGrp="1"/>
          </p:cNvSpPr>
          <p:nvPr>
            <p:custDataLst>
              <p:tags r:id="rId45"/>
            </p:custDataLst>
          </p:nvPr>
        </p:nvSpPr>
        <p:spPr bwMode="auto">
          <a:xfrm>
            <a:off x="1346200" y="3305175"/>
            <a:ext cx="13017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D4A54E06-30A9-4FD5-AF58-996250172027}" type="datetime'''''''''''O''''''''th''''''''''er'''''''''''''''''">
              <a:rPr lang="en-US" altLang="en-US" sz="1200" smtClean="0">
                <a:effectLst/>
              </a:rPr>
              <a:pPr marL="0" lvl="0" indent="0">
                <a:spcBef>
                  <a:spcPct val="0"/>
                </a:spcBef>
                <a:spcAft>
                  <a:spcPct val="0"/>
                </a:spcAft>
                <a:buNone/>
              </a:pPr>
              <a:t>Other</a:t>
            </a:fld>
            <a:r>
              <a:rPr lang="en-US" altLang="en-US" sz="1200">
                <a:effectLst/>
              </a:rPr>
              <a:t> (incl. Russia)</a:t>
            </a:r>
            <a:endParaRPr lang="en-US" sz="1200"/>
          </a:p>
        </p:txBody>
      </p:sp>
      <p:sp>
        <p:nvSpPr>
          <p:cNvPr id="222" name="Text Placeholder 10">
            <a:extLst>
              <a:ext uri="{FF2B5EF4-FFF2-40B4-BE49-F238E27FC236}">
                <a16:creationId xmlns:a16="http://schemas.microsoft.com/office/drawing/2014/main" id="{115DFB91-512B-3844-A114-92FBEDCA92F2}"/>
              </a:ext>
            </a:extLst>
          </p:cNvPr>
          <p:cNvSpPr>
            <a:spLocks noGrp="1"/>
          </p:cNvSpPr>
          <p:nvPr>
            <p:custDataLst>
              <p:tags r:id="rId46"/>
            </p:custDataLst>
          </p:nvPr>
        </p:nvSpPr>
        <p:spPr bwMode="auto">
          <a:xfrm>
            <a:off x="1346200" y="3538538"/>
            <a:ext cx="3286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716F3355-4471-48FF-B9EF-F774FB0D0524}" type="datetime'''In''''d''i''a'''''''''''''''''">
              <a:rPr lang="en-US" altLang="en-US" sz="1200" smtClean="0">
                <a:effectLst/>
              </a:rPr>
              <a:pPr marL="0" lvl="0" indent="0">
                <a:spcBef>
                  <a:spcPct val="0"/>
                </a:spcBef>
                <a:spcAft>
                  <a:spcPct val="0"/>
                </a:spcAft>
                <a:buNone/>
              </a:pPr>
              <a:t>India</a:t>
            </a:fld>
            <a:endParaRPr lang="en-US" sz="1200"/>
          </a:p>
        </p:txBody>
      </p:sp>
      <p:sp>
        <p:nvSpPr>
          <p:cNvPr id="221" name="Text Placeholder 10">
            <a:extLst>
              <a:ext uri="{FF2B5EF4-FFF2-40B4-BE49-F238E27FC236}">
                <a16:creationId xmlns:a16="http://schemas.microsoft.com/office/drawing/2014/main" id="{115DFB91-512B-3844-A114-92FBEDCA92F2}"/>
              </a:ext>
            </a:extLst>
          </p:cNvPr>
          <p:cNvSpPr>
            <a:spLocks noGrp="1"/>
          </p:cNvSpPr>
          <p:nvPr>
            <p:custDataLst>
              <p:tags r:id="rId47"/>
            </p:custDataLst>
          </p:nvPr>
        </p:nvSpPr>
        <p:spPr bwMode="auto">
          <a:xfrm>
            <a:off x="1346200" y="3771900"/>
            <a:ext cx="71120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84700DDA-90FF-4C3A-B385-D86142DD0801}" type="datetime'''Ot''h''''''''e''''''''''r'''' A''''s''''''''i''''a'''''''''">
              <a:rPr lang="en-US" altLang="en-US" sz="1200" smtClean="0">
                <a:effectLst/>
              </a:rPr>
              <a:pPr marL="0" lvl="0" indent="0">
                <a:spcBef>
                  <a:spcPct val="0"/>
                </a:spcBef>
                <a:spcAft>
                  <a:spcPct val="0"/>
                </a:spcAft>
                <a:buNone/>
              </a:pPr>
              <a:t>Other Asia</a:t>
            </a:fld>
            <a:endParaRPr lang="en-US" sz="1200"/>
          </a:p>
        </p:txBody>
      </p:sp>
      <p:sp>
        <p:nvSpPr>
          <p:cNvPr id="383" name="Text Placeholder 10">
            <a:extLst>
              <a:ext uri="{FF2B5EF4-FFF2-40B4-BE49-F238E27FC236}">
                <a16:creationId xmlns:a16="http://schemas.microsoft.com/office/drawing/2014/main" id="{B876C8BC-223B-B019-97F5-8231FE0C8262}"/>
              </a:ext>
            </a:extLst>
          </p:cNvPr>
          <p:cNvSpPr>
            <a:spLocks noGrp="1"/>
          </p:cNvSpPr>
          <p:nvPr>
            <p:custDataLst>
              <p:tags r:id="rId48"/>
            </p:custDataLst>
          </p:nvPr>
        </p:nvSpPr>
        <p:spPr bwMode="auto">
          <a:xfrm>
            <a:off x="1346200" y="4005263"/>
            <a:ext cx="3952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DB2DC8A4-E300-416D-8172-98B5BDECF3D5}" type="datetime'C''''''''''''h''''''i''''n''''a'''''">
              <a:rPr lang="en-US" altLang="en-US" sz="1200" smtClean="0"/>
              <a:pPr marL="0" lvl="0" indent="0">
                <a:spcBef>
                  <a:spcPct val="0"/>
                </a:spcBef>
                <a:spcAft>
                  <a:spcPct val="0"/>
                </a:spcAft>
                <a:buNone/>
              </a:pPr>
              <a:t>China</a:t>
            </a:fld>
            <a:endParaRPr lang="en-US" sz="1200"/>
          </a:p>
        </p:txBody>
      </p:sp>
      <p:sp>
        <p:nvSpPr>
          <p:cNvPr id="401" name="Oval 400">
            <a:extLst>
              <a:ext uri="{FF2B5EF4-FFF2-40B4-BE49-F238E27FC236}">
                <a16:creationId xmlns:a16="http://schemas.microsoft.com/office/drawing/2014/main" id="{5BD728EE-F88B-58E8-5067-7917904E7333}"/>
              </a:ext>
            </a:extLst>
          </p:cNvPr>
          <p:cNvSpPr/>
          <p:nvPr/>
        </p:nvSpPr>
        <p:spPr bwMode="gray">
          <a:xfrm>
            <a:off x="2421291" y="2079204"/>
            <a:ext cx="516155" cy="291356"/>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36000" numCol="1" spcCol="0" rtlCol="0" fromWordArt="0" anchor="ctr" anchorCtr="0" forceAA="0" compatLnSpc="1">
            <a:prstTxWarp prst="textNoShape">
              <a:avLst/>
            </a:prstTxWarp>
            <a:noAutofit/>
          </a:bodyPr>
          <a:lstStyle/>
          <a:p>
            <a:pPr marL="0" indent="0" algn="ctr">
              <a:buNone/>
            </a:pPr>
            <a:r>
              <a:rPr lang="en-US" sz="1200">
                <a:solidFill>
                  <a:schemeClr val="tx1"/>
                </a:solidFill>
              </a:rPr>
              <a:t>12%</a:t>
            </a:r>
          </a:p>
        </p:txBody>
      </p:sp>
      <p:sp>
        <p:nvSpPr>
          <p:cNvPr id="403" name="Oval 402">
            <a:extLst>
              <a:ext uri="{FF2B5EF4-FFF2-40B4-BE49-F238E27FC236}">
                <a16:creationId xmlns:a16="http://schemas.microsoft.com/office/drawing/2014/main" id="{3BF6F4AE-2886-F743-75E3-53E9AEB59619}"/>
              </a:ext>
            </a:extLst>
          </p:cNvPr>
          <p:cNvSpPr/>
          <p:nvPr/>
        </p:nvSpPr>
        <p:spPr bwMode="gray">
          <a:xfrm>
            <a:off x="3089756" y="2079204"/>
            <a:ext cx="516155" cy="291356"/>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36000" numCol="1" spcCol="0" rtlCol="0" fromWordArt="0" anchor="ctr" anchorCtr="0" forceAA="0" compatLnSpc="1">
            <a:prstTxWarp prst="textNoShape">
              <a:avLst/>
            </a:prstTxWarp>
            <a:noAutofit/>
          </a:bodyPr>
          <a:lstStyle/>
          <a:p>
            <a:pPr marL="0" indent="0" algn="ctr">
              <a:buNone/>
            </a:pPr>
            <a:r>
              <a:rPr lang="en-US" sz="1200">
                <a:solidFill>
                  <a:schemeClr val="tx1"/>
                </a:solidFill>
              </a:rPr>
              <a:t>17%</a:t>
            </a:r>
          </a:p>
        </p:txBody>
      </p:sp>
      <p:sp>
        <p:nvSpPr>
          <p:cNvPr id="404" name="Oval 403">
            <a:extLst>
              <a:ext uri="{FF2B5EF4-FFF2-40B4-BE49-F238E27FC236}">
                <a16:creationId xmlns:a16="http://schemas.microsoft.com/office/drawing/2014/main" id="{BFC64C69-D3A4-0886-A378-465FEF64A373}"/>
              </a:ext>
            </a:extLst>
          </p:cNvPr>
          <p:cNvSpPr/>
          <p:nvPr/>
        </p:nvSpPr>
        <p:spPr bwMode="gray">
          <a:xfrm>
            <a:off x="4426686" y="2079204"/>
            <a:ext cx="516155" cy="291356"/>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36000" numCol="1" spcCol="0" rtlCol="0" fromWordArt="0" anchor="ctr" anchorCtr="0" forceAA="0" compatLnSpc="1">
            <a:prstTxWarp prst="textNoShape">
              <a:avLst/>
            </a:prstTxWarp>
            <a:noAutofit/>
          </a:bodyPr>
          <a:lstStyle/>
          <a:p>
            <a:pPr marL="0" indent="0" algn="ctr">
              <a:buNone/>
            </a:pPr>
            <a:r>
              <a:rPr lang="en-US" sz="1200">
                <a:solidFill>
                  <a:schemeClr val="tx1"/>
                </a:solidFill>
              </a:rPr>
              <a:t>17%</a:t>
            </a:r>
          </a:p>
        </p:txBody>
      </p:sp>
      <p:sp>
        <p:nvSpPr>
          <p:cNvPr id="405" name="Oval 404">
            <a:extLst>
              <a:ext uri="{FF2B5EF4-FFF2-40B4-BE49-F238E27FC236}">
                <a16:creationId xmlns:a16="http://schemas.microsoft.com/office/drawing/2014/main" id="{ECE90DEC-5C7D-FD1D-B131-7B15A99C89CB}"/>
              </a:ext>
            </a:extLst>
          </p:cNvPr>
          <p:cNvSpPr/>
          <p:nvPr/>
        </p:nvSpPr>
        <p:spPr bwMode="gray">
          <a:xfrm>
            <a:off x="5763616" y="2079204"/>
            <a:ext cx="516155" cy="291356"/>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36000" numCol="1" spcCol="0" rtlCol="0" fromWordArt="0" anchor="ctr" anchorCtr="0" forceAA="0" compatLnSpc="1">
            <a:prstTxWarp prst="textNoShape">
              <a:avLst/>
            </a:prstTxWarp>
            <a:noAutofit/>
          </a:bodyPr>
          <a:lstStyle/>
          <a:p>
            <a:pPr marL="0" indent="0" algn="ctr">
              <a:buNone/>
            </a:pPr>
            <a:r>
              <a:rPr lang="en-US" sz="1200">
                <a:solidFill>
                  <a:schemeClr val="tx1"/>
                </a:solidFill>
              </a:rPr>
              <a:t>14%</a:t>
            </a:r>
          </a:p>
        </p:txBody>
      </p:sp>
      <p:sp>
        <p:nvSpPr>
          <p:cNvPr id="406" name="Oval 405">
            <a:extLst>
              <a:ext uri="{FF2B5EF4-FFF2-40B4-BE49-F238E27FC236}">
                <a16:creationId xmlns:a16="http://schemas.microsoft.com/office/drawing/2014/main" id="{77CDF4ED-B969-C570-16CC-CDB0D9FD6DC0}"/>
              </a:ext>
            </a:extLst>
          </p:cNvPr>
          <p:cNvSpPr/>
          <p:nvPr/>
        </p:nvSpPr>
        <p:spPr bwMode="gray">
          <a:xfrm>
            <a:off x="7100546" y="2079204"/>
            <a:ext cx="516155" cy="291356"/>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36000" numCol="1" spcCol="0" rtlCol="0" fromWordArt="0" anchor="ctr" anchorCtr="0" forceAA="0" compatLnSpc="1">
            <a:prstTxWarp prst="textNoShape">
              <a:avLst/>
            </a:prstTxWarp>
            <a:noAutofit/>
          </a:bodyPr>
          <a:lstStyle/>
          <a:p>
            <a:pPr marL="0" indent="0" algn="ctr">
              <a:buNone/>
            </a:pPr>
            <a:r>
              <a:rPr lang="en-US" sz="1200">
                <a:solidFill>
                  <a:schemeClr val="tx1"/>
                </a:solidFill>
              </a:rPr>
              <a:t>10%</a:t>
            </a:r>
          </a:p>
        </p:txBody>
      </p:sp>
      <p:sp>
        <p:nvSpPr>
          <p:cNvPr id="407" name="Oval 406">
            <a:extLst>
              <a:ext uri="{FF2B5EF4-FFF2-40B4-BE49-F238E27FC236}">
                <a16:creationId xmlns:a16="http://schemas.microsoft.com/office/drawing/2014/main" id="{12744112-B32F-7ED4-3E3B-3CC14F9F7662}"/>
              </a:ext>
            </a:extLst>
          </p:cNvPr>
          <p:cNvSpPr/>
          <p:nvPr/>
        </p:nvSpPr>
        <p:spPr bwMode="gray">
          <a:xfrm>
            <a:off x="1752826" y="2079204"/>
            <a:ext cx="516155" cy="291356"/>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36000" numCol="1" spcCol="0" rtlCol="0" fromWordArt="0" anchor="ctr" anchorCtr="0" forceAA="0" compatLnSpc="1">
            <a:prstTxWarp prst="textNoShape">
              <a:avLst/>
            </a:prstTxWarp>
            <a:noAutofit/>
          </a:bodyPr>
          <a:lstStyle/>
          <a:p>
            <a:pPr marL="0" indent="0" algn="ctr">
              <a:buNone/>
            </a:pPr>
            <a:r>
              <a:rPr lang="en-US" sz="1200">
                <a:solidFill>
                  <a:schemeClr val="tx1"/>
                </a:solidFill>
              </a:rPr>
              <a:t>8%</a:t>
            </a:r>
          </a:p>
        </p:txBody>
      </p:sp>
      <p:sp>
        <p:nvSpPr>
          <p:cNvPr id="3" name="TextBox 2">
            <a:extLst>
              <a:ext uri="{FF2B5EF4-FFF2-40B4-BE49-F238E27FC236}">
                <a16:creationId xmlns:a16="http://schemas.microsoft.com/office/drawing/2014/main" id="{C12F961F-D056-D7B1-DA2D-0DA07B945F22}"/>
              </a:ext>
            </a:extLst>
          </p:cNvPr>
          <p:cNvSpPr txBox="1"/>
          <p:nvPr/>
        </p:nvSpPr>
        <p:spPr bwMode="gray">
          <a:xfrm>
            <a:off x="6435282" y="1620566"/>
            <a:ext cx="2416619" cy="153888"/>
          </a:xfrm>
          <a:prstGeom prst="rect">
            <a:avLst/>
          </a:prstGeom>
          <a:noFill/>
        </p:spPr>
        <p:txBody>
          <a:bodyPr wrap="square" lIns="36576" tIns="0" rIns="0" bIns="0" rtlCol="0">
            <a:spAutoFit/>
          </a:bodyPr>
          <a:lstStyle/>
          <a:p>
            <a:pPr marL="0" indent="0" algn="l">
              <a:spcBef>
                <a:spcPts val="600"/>
              </a:spcBef>
              <a:spcAft>
                <a:spcPts val="600"/>
              </a:spcAft>
              <a:buNone/>
            </a:pPr>
            <a:r>
              <a:rPr lang="en-US" sz="1000" b="1"/>
              <a:t>Fraction of global power demand</a:t>
            </a:r>
            <a:r>
              <a:rPr lang="en-US" sz="1000"/>
              <a:t>, %</a:t>
            </a:r>
            <a:endParaRPr lang="en-US" sz="1000" b="1"/>
          </a:p>
        </p:txBody>
      </p:sp>
      <p:sp>
        <p:nvSpPr>
          <p:cNvPr id="5" name="Oval 4">
            <a:extLst>
              <a:ext uri="{FF2B5EF4-FFF2-40B4-BE49-F238E27FC236}">
                <a16:creationId xmlns:a16="http://schemas.microsoft.com/office/drawing/2014/main" id="{91308530-CC60-010E-AD1A-3384122E6E72}"/>
              </a:ext>
            </a:extLst>
          </p:cNvPr>
          <p:cNvSpPr/>
          <p:nvPr/>
        </p:nvSpPr>
        <p:spPr bwMode="gray">
          <a:xfrm>
            <a:off x="6018088" y="1592331"/>
            <a:ext cx="387350" cy="19900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36000" numCol="1" spcCol="0" rtlCol="0" fromWordArt="0" anchor="ctr" anchorCtr="0" forceAA="0" compatLnSpc="1">
            <a:prstTxWarp prst="textNoShape">
              <a:avLst/>
            </a:prstTxWarp>
            <a:noAutofit/>
          </a:bodyPr>
          <a:lstStyle/>
          <a:p>
            <a:pPr marL="0" indent="0" algn="ctr">
              <a:buNone/>
            </a:pPr>
            <a:r>
              <a:rPr lang="en-US" sz="1000">
                <a:solidFill>
                  <a:schemeClr val="tx1"/>
                </a:solidFill>
              </a:rPr>
              <a:t>x%</a:t>
            </a:r>
          </a:p>
        </p:txBody>
      </p:sp>
    </p:spTree>
    <p:custDataLst>
      <p:tags r:id="rId1"/>
    </p:custDataLst>
    <p:extLst>
      <p:ext uri="{BB962C8B-B14F-4D97-AF65-F5344CB8AC3E}">
        <p14:creationId xmlns:p14="http://schemas.microsoft.com/office/powerpoint/2010/main" val="2354490286"/>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OFFICE" val="Boston"/>
  <p:tag name="MEKKOFORMATS" val="&lt;MekkoFormats&gt;&lt;NumberFormat DecimalSeparator=&quot;.&quot; ThousandSeparator=&quot;,&quot; NegativeNumberFormat=&quot;1&quot; /&gt;&lt;Font&gt;&lt;Output_Font_Name Default=&quot;Arial&quot; UsePPTTheme=&quot;True&quot; /&gt;&lt;/Font&gt;&lt;DateFormat CultureID=&quot;1033&quot; FormatString=&quot;M/d/yyyy&quot; /&gt;&lt;/MekkoFormats&gt;"/>
  <p:tag name="THINKCELLUNDODONOTDELETE" val="0"/>
  <p:tag name="EE4P_STYLE_ID" val="9245cb48-36f6-4855-a0c3-19564cc8b6bc"/>
  <p:tag name="THINKCELLPRESENTATIONDONOTDELETE" val="&lt;?xml version=&quot;1.0&quot; encoding=&quot;UTF-16&quot; standalone=&quot;yes&quot;?&gt;&lt;root reqver=&quot;32687&quot;&gt;&lt;version val=&quot;38669&quot;/&gt;&lt;CPresentation id=&quot;1&quot;&gt;&lt;m_precDefaultOrdinal&gt;&lt;m_bNumberIsYear val=&quot;1&quot;/&gt;&lt;m_chMinusSymbol&gt;-&lt;/m_chMinusSymbol&gt;&lt;m_chDecimalSymbol17909&gt;.&lt;/m_chDecimalSymbol17909&gt;&lt;m_nGroupingDigits17909 val=&quot;3&quot;/&gt;&lt;m_chGroupingSymbol17909&gt;,&lt;/m_chGroupingSymbol17909&gt;&lt;m_yearfmt&gt;&lt;begin val=&quot;0&quot;/&gt;&lt;end val=&quot;4&quot;/&gt;&lt;/m_yearfmt&gt;&lt;/m_precDefaultOrdinal&gt;&lt;m_precDefaultNumber&gt;&lt;m_bNumberIsYear val=&quot;1&quot;/&gt;&lt;m_chMinusSymbol&gt;-&lt;/m_chMinusSymbol&gt;&lt;m_chDecimalSymbol17909&gt;.&lt;/m_chDecimalSymbol17909&gt;&lt;m_nGroupingDigits17909 val=&quot;3&quot;/&gt;&lt;m_chGroupingSymbol17909&gt;,&lt;/m_chGroupingSymbol17909&gt;&lt;m_yearfmt&gt;&lt;begin val=&quot;0&quot;/&gt;&lt;end val=&quot;4&quot;/&gt;&lt;/m_yearfmt&gt;&lt;/m_precDefaultNumber&gt;&lt;m_precDefaultPercent&gt;&lt;m_bNumberIsYear val=&quot;1&quot;/&gt;&lt;m_chMinusSymbol&gt;-&lt;/m_chMinusSymbol&gt;&lt;m_nDecimalDigits17909 val=&quot;0&quot;/&gt;&lt;m_chDecimalSymbol17909&gt;.&lt;/m_chDecimalSymbol17909&gt;&lt;m_nGroupingDigits17909 val=&quot;3&quot;/&gt;&lt;m_chGroupingSymbol17909&gt;,&lt;/m_chGroupingSymbol17909&gt;&lt;m_strSuffix17909&gt;%&lt;/m_strSuffix17909&gt;&lt;m_yearfmt&gt;&lt;begin val=&quot;0&quot;/&gt;&lt;end val=&quot;4&quot;/&gt;&lt;/m_yearfmt&gt;&lt;/m_precDefaultPercent&gt;&lt;m_precDefaultDate&gt;&lt;m_bNumberIsYear val=&quot;0&quot;/&gt;&lt;m_strFormatTime&gt;%#m/%#d/%Y&lt;/m_strFormatTime&gt;&lt;m_yearfmt&gt;&lt;begin val=&quot;0&quot;/&gt;&lt;end val=&quot;0&quot;/&gt;&lt;/m_yearfmt&gt;&lt;/m_precDefaultDate&gt;&lt;m_precDefaultDay&gt;&lt;m_bNumberIsYear val=&quot;0&quot;/&gt;&lt;m_strFormatTime&gt;%#d&lt;/m_strFormatTime&gt;&lt;m_yearfmt&gt;&lt;begin val=&quot;0&quot;/&gt;&lt;end val=&quot;4&quot;/&gt;&lt;/m_yearfmt&gt;&lt;/m_precDefaultDay&gt;&lt;m_precDefaultWeek&gt;&lt;m_yearfmt&gt;&lt;begin val=&quot;0&quot;/&gt;&lt;end val=&quot;4&quot;/&gt;&lt;/m_yearfmt&gt;&lt;/m_precDefaultWeek&gt;&lt;m_precDefaultMonth&gt;&lt;m_yearfmt&gt;&lt;begin val=&quot;0&quot;/&gt;&lt;end val=&quot;4&quot;/&gt;&lt;/m_yearfmt&gt;&lt;/m_precDefaultMonth&gt;&lt;m_precDefaultQuarter&gt;&lt;m_bNumberIsYear val=&quot;0&quot;/&gt;&lt;m_strFormatTime&gt;Q%5&lt;/m_strFormatTime&gt;&lt;m_yearfmt&gt;&lt;begin val=&quot;0&quot;/&gt;&lt;end val=&quot;4&quot;/&gt;&lt;/m_yearfmt&gt;&lt;/m_precDefaultQuarter&gt;&lt;m_precDefaultYear&gt;&lt;m_bNumberIsYear val=&quot;0&quot;/&gt;&lt;m_strFormatTime&gt;%Y&lt;/m_strFormatTime&gt;&lt;m_yearfmt&gt;&lt;begin val=&quot;0&quot;/&gt;&lt;end val=&quot;0&quot;/&gt;&lt;/m_yearfmt&gt;&lt;/m_precDefaultYear&gt;&lt;m_precDefaultFYDay&gt;&lt;m_yearfmt&gt;&lt;begin val=&quot;0&quot;/&gt;&lt;end val=&quot;4&quot;/&gt;&lt;/m_yearfmt&gt;&lt;/m_precDefaultFYDay&gt;&lt;m_precDefaultFYWeek&gt;&lt;m_yearfmt&gt;&lt;begin val=&quot;0&quot;/&gt;&lt;end val=&quot;4&quot;/&gt;&lt;/m_yearfmt&gt;&lt;/m_precDefaultFYWeek&gt;&lt;m_precDefaultFYMonth&gt;&lt;m_yearfmt&gt;&lt;begin val=&quot;0&quot;/&gt;&lt;end val=&quot;4&quot;/&gt;&lt;/m_yearfmt&gt;&lt;/m_precDefaultFYMonth&gt;&lt;m_precDefaultFYQuarter&gt;&lt;m_yearfmt&gt;&lt;begin val=&quot;0&quot;/&gt;&lt;end val=&quot;4&quot;/&gt;&lt;/m_yearfmt&gt;&lt;/m_precDefaultFYQuarter&gt;&lt;m_precDefaultFYYear&gt;&lt;m_yearfmt&gt;&lt;begin val=&quot;0&quot;/&gt;&lt;end val=&quot;4&quot;/&gt;&lt;/m_yearfmt&gt;&lt;/m_precDefaultFYYear&gt;&lt;m_mruColor&gt;&lt;m_vecMRU length=&quot;19&quot;&gt;&lt;elem m_fUsage=&quot;2.49049000000000031463E+00&quot;&gt;&lt;m_msothmcolidx val=&quot;0&quot;/&gt;&lt;m_rgb r=&quot;FF&quot; g=&quot;C0&quot; b=&quot;02&quot;/&gt;&lt;/elem&gt;&lt;elem m_fUsage=&quot;2.07044099999999975381E+00&quot;&gt;&lt;m_msothmcolidx val=&quot;0&quot;/&gt;&lt;m_rgb r=&quot;D1&quot; g=&quot;22&quot; b=&quot;7D&quot;/&gt;&lt;/elem&gt;&lt;elem m_fUsage=&quot;1.24540820995675360905E+00&quot;&gt;&lt;m_msothmcolidx val=&quot;0&quot;/&gt;&lt;m_rgb r=&quot;FF&quot; g=&quot;5E&quot; b=&quot;62&quot;/&gt;&lt;/elem&gt;&lt;elem m_fUsage=&quot;1.19634792512104448647E+00&quot;&gt;&lt;m_msothmcolidx val=&quot;0&quot;/&gt;&lt;m_rgb r=&quot;00&quot; g=&quot;4F&quot; b=&quot;DD&quot;/&gt;&lt;/elem&gt;&lt;elem m_fUsage=&quot;8.17887699000000023553E-01&quot;&gt;&lt;m_msothmcolidx val=&quot;0&quot;/&gt;&lt;m_rgb r=&quot;D2&quot; g=&quot;F1&quot; b=&quot;EE&quot;/&gt;&lt;/elem&gt;&lt;elem m_fUsage=&quot;7.96976573460200565791E-01&quot;&gt;&lt;m_msothmcolidx val=&quot;0&quot;/&gt;&lt;m_rgb r=&quot;DE&quot; g=&quot;C0&quot; b=&quot;00&quot;/&gt;&lt;/elem&gt;&lt;elem m_fUsage=&quot;3.48678440100000153201E-01&quot;&gt;&lt;m_msothmcolidx val=&quot;0&quot;/&gt;&lt;m_rgb r=&quot;6A&quot; g=&quot;CC&quot; b=&quot;F5&quot;/&gt;&lt;/elem&gt;&lt;elem m_fUsage=&quot;3.13810596090000115677E-01&quot;&gt;&lt;m_msothmcolidx val=&quot;0&quot;/&gt;&lt;m_rgb r=&quot;D2&quot; g=&quot;D9&quot; b=&quot;E1&quot;/&gt;&lt;/elem&gt;&lt;elem m_fUsage=&quot;2.10272813758849486110E-01&quot;&gt;&lt;m_msothmcolidx val=&quot;0&quot;/&gt;&lt;m_rgb r=&quot;6B&quot; g=&quot;CC&quot; b=&quot;F5&quot;/&gt;&lt;/elem&gt;&lt;elem m_fUsage=&quot;1.36400617661452033813E-01&quot;&gt;&lt;m_msothmcolidx val=&quot;0&quot;/&gt;&lt;m_rgb r=&quot;F4&quot; g=&quot;F6&quot; b=&quot;FA&quot;/&gt;&lt;/elem&gt;&lt;elem m_fUsage=&quot;1.35085171767299283552E-01&quot;&gt;&lt;m_msothmcolidx val=&quot;0&quot;/&gt;&lt;m_rgb r=&quot;86&quot; g=&quot;EE&quot; b=&quot;C6&quot;/&gt;&lt;/elem&gt;&lt;elem m_fUsage=&quot;8.86293811965250810658E-02&quot;&gt;&lt;m_msothmcolidx val=&quot;0&quot;/&gt;&lt;m_rgb r=&quot;EC&quot; g=&quot;F0&quot; b=&quot;F6&quot;/&gt;&lt;/elem&gt;&lt;elem m_fUsage=&quot;7.97664430768725840615E-02&quot;&gt;&lt;m_msothmcolidx val=&quot;0&quot;/&gt;&lt;m_rgb r=&quot;E8&quot; g=&quot;EC&quot; b=&quot;F3&quot;/&gt;&lt;/elem&gt;&lt;elem m_fUsage=&quot;3.96088171042084866147E-02&quot;&gt;&lt;m_msothmcolidx val=&quot;0&quot;/&gt;&lt;m_rgb r=&quot;FD&quot; g=&quot;DB&quot; b=&quot;0D&quot;/&gt;&lt;/elem&gt;&lt;elem m_fUsage=&quot;1.33453917323101620140E-02&quot;&gt;&lt;m_msothmcolidx val=&quot;0&quot;/&gt;&lt;m_rgb r=&quot;4D&quot; g=&quot;23&quot; b=&quot;A0&quot;/&gt;&lt;/elem&gt;&lt;elem m_fUsage=&quot;8.44877479599395568577E-03&quot;&gt;&lt;m_msothmcolidx val=&quot;0&quot;/&gt;&lt;m_rgb r=&quot;D8&quot; g=&quot;6D&quot; b=&quot;0A&quot;/&gt;&lt;/elem&gt;&lt;elem m_fUsage=&quot;3.41431956983742406972E-03&quot;&gt;&lt;m_msothmcolidx val=&quot;0&quot;/&gt;&lt;m_rgb r=&quot;FF&quot; g=&quot;82&quot; b=&quot;00&quot;/&gt;&lt;/elem&gt;&lt;elem m_fUsage=&quot;1.92062106771361765928E-03&quot;&gt;&lt;m_msothmcolidx val=&quot;0&quot;/&gt;&lt;m_rgb r=&quot;FD&quot; g=&quot;D7&quot; b=&quot;00&quot;/&gt;&lt;/elem&gt;&lt;elem m_fUsage=&quot;3.69988485035127590266E-04&quot;&gt;&lt;m_msothmcolidx val=&quot;0&quot;/&gt;&lt;m_rgb r=&quot;D8&quot; g=&quot;D9&quot; b=&quot;15&quot;/&gt;&lt;/elem&gt;&lt;/m_vecMRU&gt;&lt;/m_mruColor&gt;&lt;m_eweekdayFirstOfWeek val=&quot;1&quot;/&gt;&lt;m_eweekdayFirstOfWorkweek val=&quot;2&quot;/&gt;&lt;m_eweekdayFirstOfWeekend val=&quot;7&quot;/&gt;&lt;/CPresentation&gt;&lt;/root&gt;"/>
</p:tagLst>
</file>

<file path=ppt/tags/tag10.xml><?xml version="1.0" encoding="utf-8"?>
<p:tagLst xmlns:a="http://schemas.openxmlformats.org/drawingml/2006/main" xmlns:r="http://schemas.openxmlformats.org/officeDocument/2006/relationships" xmlns:p="http://schemas.openxmlformats.org/presentationml/2006/main">
  <p:tag name="BTFPLAYOUTENABLED" val="0"/>
  <p:tag name="BTFPLAYOUTCOLUMNS" val="1"/>
</p:tagLst>
</file>

<file path=ppt/tags/tag100.xml><?xml version="1.0" encoding="utf-8"?>
<p:tagLst xmlns:a="http://schemas.openxmlformats.org/drawingml/2006/main" xmlns:r="http://schemas.openxmlformats.org/officeDocument/2006/relationships" xmlns:p="http://schemas.openxmlformats.org/presentationml/2006/main">
  <p:tag name="BTFPLAYOUTENABLED" val="1"/>
  <p:tag name="BTFPLAYOUTCOLUMNS" val="1"/>
</p:tagLst>
</file>

<file path=ppt/tags/tag1000.xml><?xml version="1.0" encoding="utf-8"?>
<p:tagLst xmlns:a="http://schemas.openxmlformats.org/drawingml/2006/main" xmlns:r="http://schemas.openxmlformats.org/officeDocument/2006/relationships" xmlns:p="http://schemas.openxmlformats.org/presentationml/2006/main">
  <p:tag name="THINKCELLSHAPEDONOTDELETE" val="tPdJRAu0UNcOllZMpAYtoyA"/>
</p:tagLst>
</file>

<file path=ppt/tags/tag1001.xml><?xml version="1.0" encoding="utf-8"?>
<p:tagLst xmlns:a="http://schemas.openxmlformats.org/drawingml/2006/main" xmlns:r="http://schemas.openxmlformats.org/officeDocument/2006/relationships" xmlns:p="http://schemas.openxmlformats.org/presentationml/2006/main">
  <p:tag name="THINKCELLSHAPEDONOTDELETE" val="t94BdTQnBz5vKS2gEuad8Pg"/>
</p:tagLst>
</file>

<file path=ppt/tags/tag1002.xml><?xml version="1.0" encoding="utf-8"?>
<p:tagLst xmlns:a="http://schemas.openxmlformats.org/drawingml/2006/main" xmlns:r="http://schemas.openxmlformats.org/officeDocument/2006/relationships" xmlns:p="http://schemas.openxmlformats.org/presentationml/2006/main">
  <p:tag name="THINKCELLSHAPEDONOTDELETE" val="t1lbqUkxTyXA2z0gAbBS4Uw"/>
</p:tagLst>
</file>

<file path=ppt/tags/tag1003.xml><?xml version="1.0" encoding="utf-8"?>
<p:tagLst xmlns:a="http://schemas.openxmlformats.org/drawingml/2006/main" xmlns:r="http://schemas.openxmlformats.org/officeDocument/2006/relationships" xmlns:p="http://schemas.openxmlformats.org/presentationml/2006/main">
  <p:tag name="THINKCELLSHAPEDONOTDELETE" val="tn6jlPvvncRTaLzGmj1FTKw"/>
</p:tagLst>
</file>

<file path=ppt/tags/tag1004.xml><?xml version="1.0" encoding="utf-8"?>
<p:tagLst xmlns:a="http://schemas.openxmlformats.org/drawingml/2006/main" xmlns:r="http://schemas.openxmlformats.org/officeDocument/2006/relationships" xmlns:p="http://schemas.openxmlformats.org/presentationml/2006/main">
  <p:tag name="THINKCELLSHAPEDONOTDELETE" val="tFSSy2tvUpjGD9ThDAIXWHg"/>
</p:tagLst>
</file>

<file path=ppt/tags/tag1005.xml><?xml version="1.0" encoding="utf-8"?>
<p:tagLst xmlns:a="http://schemas.openxmlformats.org/drawingml/2006/main" xmlns:r="http://schemas.openxmlformats.org/officeDocument/2006/relationships" xmlns:p="http://schemas.openxmlformats.org/presentationml/2006/main">
  <p:tag name="THINKCELLSHAPEDONOTDELETE" val="t0Ea0WRSi3W9rsxj3lyAoTA"/>
</p:tagLst>
</file>

<file path=ppt/tags/tag1006.xml><?xml version="1.0" encoding="utf-8"?>
<p:tagLst xmlns:a="http://schemas.openxmlformats.org/drawingml/2006/main" xmlns:r="http://schemas.openxmlformats.org/officeDocument/2006/relationships" xmlns:p="http://schemas.openxmlformats.org/presentationml/2006/main">
  <p:tag name="THINKCELLSHAPEDONOTDELETE" val="t8XV6Bb28NaBX7_SNPaRpew"/>
</p:tagLst>
</file>

<file path=ppt/tags/tag1007.xml><?xml version="1.0" encoding="utf-8"?>
<p:tagLst xmlns:a="http://schemas.openxmlformats.org/drawingml/2006/main" xmlns:r="http://schemas.openxmlformats.org/officeDocument/2006/relationships" xmlns:p="http://schemas.openxmlformats.org/presentationml/2006/main">
  <p:tag name="THINKCELLSHAPEDONOTDELETE" val="t.WU0BugIzXZCg.zcI9ixiw"/>
</p:tagLst>
</file>

<file path=ppt/tags/tag1008.xml><?xml version="1.0" encoding="utf-8"?>
<p:tagLst xmlns:a="http://schemas.openxmlformats.org/drawingml/2006/main" xmlns:r="http://schemas.openxmlformats.org/officeDocument/2006/relationships" xmlns:p="http://schemas.openxmlformats.org/presentationml/2006/main">
  <p:tag name="THINKCELLSHAPEDONOTDELETE" val="t4QfacGSVrjbvBfk1MoA4fQ"/>
</p:tagLst>
</file>

<file path=ppt/tags/tag1009.xml><?xml version="1.0" encoding="utf-8"?>
<p:tagLst xmlns:a="http://schemas.openxmlformats.org/drawingml/2006/main" xmlns:r="http://schemas.openxmlformats.org/officeDocument/2006/relationships" xmlns:p="http://schemas.openxmlformats.org/presentationml/2006/main">
  <p:tag name="THINKCELLSHAPEDONOTDELETE" val="tyfGBT1Jp_qBUTFPbyRrP7w"/>
</p:tagLst>
</file>

<file path=ppt/tags/tag10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10.xml><?xml version="1.0" encoding="utf-8"?>
<p:tagLst xmlns:a="http://schemas.openxmlformats.org/drawingml/2006/main" xmlns:r="http://schemas.openxmlformats.org/officeDocument/2006/relationships" xmlns:p="http://schemas.openxmlformats.org/presentationml/2006/main">
  <p:tag name="THINKCELLSHAPEDONOTDELETE" val="t.RgjeM4strEFv6IjeCqjlQ"/>
</p:tagLst>
</file>

<file path=ppt/tags/tag1011.xml><?xml version="1.0" encoding="utf-8"?>
<p:tagLst xmlns:a="http://schemas.openxmlformats.org/drawingml/2006/main" xmlns:r="http://schemas.openxmlformats.org/officeDocument/2006/relationships" xmlns:p="http://schemas.openxmlformats.org/presentationml/2006/main">
  <p:tag name="THINKCELLSHAPEDONOTDELETE" val="t1Bct7lDXWb2IKS_FDZeKCw"/>
</p:tagLst>
</file>

<file path=ppt/tags/tag1012.xml><?xml version="1.0" encoding="utf-8"?>
<p:tagLst xmlns:a="http://schemas.openxmlformats.org/drawingml/2006/main" xmlns:r="http://schemas.openxmlformats.org/officeDocument/2006/relationships" xmlns:p="http://schemas.openxmlformats.org/presentationml/2006/main">
  <p:tag name="THINKCELLSHAPEDONOTDELETE" val="t6rja4Q503Ktg6n2MzE8D.A"/>
</p:tagLst>
</file>

<file path=ppt/tags/tag1013.xml><?xml version="1.0" encoding="utf-8"?>
<p:tagLst xmlns:a="http://schemas.openxmlformats.org/drawingml/2006/main" xmlns:r="http://schemas.openxmlformats.org/officeDocument/2006/relationships" xmlns:p="http://schemas.openxmlformats.org/presentationml/2006/main">
  <p:tag name="THINKCELLSHAPEDONOTDELETE" val="tlSf3jh63sLNuzOsrB5Y7Yw"/>
</p:tagLst>
</file>

<file path=ppt/tags/tag1014.xml><?xml version="1.0" encoding="utf-8"?>
<p:tagLst xmlns:a="http://schemas.openxmlformats.org/drawingml/2006/main" xmlns:r="http://schemas.openxmlformats.org/officeDocument/2006/relationships" xmlns:p="http://schemas.openxmlformats.org/presentationml/2006/main">
  <p:tag name="THINKCELLSHAPEDONOTDELETE" val="toc1f.NKAn2.5g8aB3aD1jg"/>
</p:tagLst>
</file>

<file path=ppt/tags/tag1015.xml><?xml version="1.0" encoding="utf-8"?>
<p:tagLst xmlns:a="http://schemas.openxmlformats.org/drawingml/2006/main" xmlns:r="http://schemas.openxmlformats.org/officeDocument/2006/relationships" xmlns:p="http://schemas.openxmlformats.org/presentationml/2006/main">
  <p:tag name="THINKCELLSHAPEDONOTDELETE" val="tulwSt.XiRcOeTWJBMcm4tg"/>
</p:tagLst>
</file>

<file path=ppt/tags/tag1016.xml><?xml version="1.0" encoding="utf-8"?>
<p:tagLst xmlns:a="http://schemas.openxmlformats.org/drawingml/2006/main" xmlns:r="http://schemas.openxmlformats.org/officeDocument/2006/relationships" xmlns:p="http://schemas.openxmlformats.org/presentationml/2006/main">
  <p:tag name="THINKCELLSHAPEDONOTDELETE" val="t3WdtzgvGDmmsSejnSJgy7A"/>
</p:tagLst>
</file>

<file path=ppt/tags/tag1017.xml><?xml version="1.0" encoding="utf-8"?>
<p:tagLst xmlns:a="http://schemas.openxmlformats.org/drawingml/2006/main" xmlns:r="http://schemas.openxmlformats.org/officeDocument/2006/relationships" xmlns:p="http://schemas.openxmlformats.org/presentationml/2006/main">
  <p:tag name="THINKCELLSHAPEDONOTDELETE" val="tDqTe1c.Two1_ria.Fu1Abg"/>
</p:tagLst>
</file>

<file path=ppt/tags/tag1018.xml><?xml version="1.0" encoding="utf-8"?>
<p:tagLst xmlns:a="http://schemas.openxmlformats.org/drawingml/2006/main" xmlns:r="http://schemas.openxmlformats.org/officeDocument/2006/relationships" xmlns:p="http://schemas.openxmlformats.org/presentationml/2006/main">
  <p:tag name="THINKCELLSHAPEDONOTDELETE" val="tCuHSnhtw.1OZUvxobexM1Q"/>
</p:tagLst>
</file>

<file path=ppt/tags/tag1019.xml><?xml version="1.0" encoding="utf-8"?>
<p:tagLst xmlns:a="http://schemas.openxmlformats.org/drawingml/2006/main" xmlns:r="http://schemas.openxmlformats.org/officeDocument/2006/relationships" xmlns:p="http://schemas.openxmlformats.org/presentationml/2006/main">
  <p:tag name="THINKCELLSHAPEDONOTDELETE" val="tsOpJMbRWRzBzuATj7_qDDw"/>
</p:tagLst>
</file>

<file path=ppt/tags/tag102.xml><?xml version="1.0" encoding="utf-8"?>
<p:tagLst xmlns:a="http://schemas.openxmlformats.org/drawingml/2006/main" xmlns:r="http://schemas.openxmlformats.org/officeDocument/2006/relationships" xmlns:p="http://schemas.openxmlformats.org/presentationml/2006/main">
  <p:tag name="BTFPLAYOUTENABLED" val="1"/>
</p:tagLst>
</file>

<file path=ppt/tags/tag1020.xml><?xml version="1.0" encoding="utf-8"?>
<p:tagLst xmlns:a="http://schemas.openxmlformats.org/drawingml/2006/main" xmlns:r="http://schemas.openxmlformats.org/officeDocument/2006/relationships" xmlns:p="http://schemas.openxmlformats.org/presentationml/2006/main">
  <p:tag name="THINKCELLSHAPEDONOTDELETE" val="tmf.7TzSwD0nwtk_eSBfrvQ"/>
</p:tagLst>
</file>

<file path=ppt/tags/tag1021.xml><?xml version="1.0" encoding="utf-8"?>
<p:tagLst xmlns:a="http://schemas.openxmlformats.org/drawingml/2006/main" xmlns:r="http://schemas.openxmlformats.org/officeDocument/2006/relationships" xmlns:p="http://schemas.openxmlformats.org/presentationml/2006/main">
  <p:tag name="THINKCELLSHAPEDONOTDELETE" val="tf9g7FXuZgnp8XGvcL9.8gQ"/>
</p:tagLst>
</file>

<file path=ppt/tags/tag1022.xml><?xml version="1.0" encoding="utf-8"?>
<p:tagLst xmlns:a="http://schemas.openxmlformats.org/drawingml/2006/main" xmlns:r="http://schemas.openxmlformats.org/officeDocument/2006/relationships" xmlns:p="http://schemas.openxmlformats.org/presentationml/2006/main">
  <p:tag name="THINKCELLSHAPEDONOTDELETE" val="t2gn63_36FPwhIRi8zLAldg"/>
</p:tagLst>
</file>

<file path=ppt/tags/tag1023.xml><?xml version="1.0" encoding="utf-8"?>
<p:tagLst xmlns:a="http://schemas.openxmlformats.org/drawingml/2006/main" xmlns:r="http://schemas.openxmlformats.org/officeDocument/2006/relationships" xmlns:p="http://schemas.openxmlformats.org/presentationml/2006/main">
  <p:tag name="THINKCELLSHAPEDONOTDELETE" val="twVLqIhyA7J3mW1F0QHixgw"/>
</p:tagLst>
</file>

<file path=ppt/tags/tag1024.xml><?xml version="1.0" encoding="utf-8"?>
<p:tagLst xmlns:a="http://schemas.openxmlformats.org/drawingml/2006/main" xmlns:r="http://schemas.openxmlformats.org/officeDocument/2006/relationships" xmlns:p="http://schemas.openxmlformats.org/presentationml/2006/main">
  <p:tag name="THINKCELLSHAPEDONOTDELETE" val="t5XTgu36t2RMC0JFVH9nRkA"/>
</p:tagLst>
</file>

<file path=ppt/tags/tag1025.xml><?xml version="1.0" encoding="utf-8"?>
<p:tagLst xmlns:a="http://schemas.openxmlformats.org/drawingml/2006/main" xmlns:r="http://schemas.openxmlformats.org/officeDocument/2006/relationships" xmlns:p="http://schemas.openxmlformats.org/presentationml/2006/main">
  <p:tag name="THINKCELLSHAPEDONOTDELETE" val="tv93mr2YNmGezxttDPs5yLw"/>
</p:tagLst>
</file>

<file path=ppt/tags/tag1026.xml><?xml version="1.0" encoding="utf-8"?>
<p:tagLst xmlns:a="http://schemas.openxmlformats.org/drawingml/2006/main" xmlns:r="http://schemas.openxmlformats.org/officeDocument/2006/relationships" xmlns:p="http://schemas.openxmlformats.org/presentationml/2006/main">
  <p:tag name="THINKCELLSHAPEDONOTDELETE" val="t_HQbgCe.daP5i9_DnwCD_Q"/>
</p:tagLst>
</file>

<file path=ppt/tags/tag1027.xml><?xml version="1.0" encoding="utf-8"?>
<p:tagLst xmlns:a="http://schemas.openxmlformats.org/drawingml/2006/main" xmlns:r="http://schemas.openxmlformats.org/officeDocument/2006/relationships" xmlns:p="http://schemas.openxmlformats.org/presentationml/2006/main">
  <p:tag name="THINKCELLSHAPEDONOTDELETE" val="tNW1bvaE10Y7wx.2Z3q.ryA"/>
</p:tagLst>
</file>

<file path=ppt/tags/tag1028.xml><?xml version="1.0" encoding="utf-8"?>
<p:tagLst xmlns:a="http://schemas.openxmlformats.org/drawingml/2006/main" xmlns:r="http://schemas.openxmlformats.org/officeDocument/2006/relationships" xmlns:p="http://schemas.openxmlformats.org/presentationml/2006/main">
  <p:tag name="THINKCELLSHAPEDONOTDELETE" val="t8SJchJufd17kZiY0T60AKg"/>
</p:tagLst>
</file>

<file path=ppt/tags/tag1029.xml><?xml version="1.0" encoding="utf-8"?>
<p:tagLst xmlns:a="http://schemas.openxmlformats.org/drawingml/2006/main" xmlns:r="http://schemas.openxmlformats.org/officeDocument/2006/relationships" xmlns:p="http://schemas.openxmlformats.org/presentationml/2006/main">
  <p:tag name="THINKCELLSHAPEDONOTDELETE" val="tXBo5vGfkekqDWGrJdnxBGw"/>
</p:tagLst>
</file>

<file path=ppt/tags/tag103.xml><?xml version="1.0" encoding="utf-8"?>
<p:tagLst xmlns:a="http://schemas.openxmlformats.org/drawingml/2006/main" xmlns:r="http://schemas.openxmlformats.org/officeDocument/2006/relationships" xmlns:p="http://schemas.openxmlformats.org/presentationml/2006/main">
  <p:tag name="THINKCELLSHAPEDONOTDELETE" val="trp68zz.n9z6eX_9FFLGcnQ"/>
</p:tagLst>
</file>

<file path=ppt/tags/tag1030.xml><?xml version="1.0" encoding="utf-8"?>
<p:tagLst xmlns:a="http://schemas.openxmlformats.org/drawingml/2006/main" xmlns:r="http://schemas.openxmlformats.org/officeDocument/2006/relationships" xmlns:p="http://schemas.openxmlformats.org/presentationml/2006/main">
  <p:tag name="THINKCELLSHAPEDONOTDELETE" val="tZGVOtuZE02vsgwBNjhsKhQ"/>
</p:tagLst>
</file>

<file path=ppt/tags/tag1031.xml><?xml version="1.0" encoding="utf-8"?>
<p:tagLst xmlns:a="http://schemas.openxmlformats.org/drawingml/2006/main" xmlns:r="http://schemas.openxmlformats.org/officeDocument/2006/relationships" xmlns:p="http://schemas.openxmlformats.org/presentationml/2006/main">
  <p:tag name="THINKCELLSHAPEDONOTDELETE" val="txl_SykQf79IZwbYUlDNC_g"/>
</p:tagLst>
</file>

<file path=ppt/tags/tag1032.xml><?xml version="1.0" encoding="utf-8"?>
<p:tagLst xmlns:a="http://schemas.openxmlformats.org/drawingml/2006/main" xmlns:r="http://schemas.openxmlformats.org/officeDocument/2006/relationships" xmlns:p="http://schemas.openxmlformats.org/presentationml/2006/main">
  <p:tag name="THINKCELLSHAPEDONOTDELETE" val="t8j75hLd0TKhwrJDJfamglg"/>
</p:tagLst>
</file>

<file path=ppt/tags/tag1033.xml><?xml version="1.0" encoding="utf-8"?>
<p:tagLst xmlns:a="http://schemas.openxmlformats.org/drawingml/2006/main" xmlns:r="http://schemas.openxmlformats.org/officeDocument/2006/relationships" xmlns:p="http://schemas.openxmlformats.org/presentationml/2006/main">
  <p:tag name="THINKCELLSHAPEDONOTDELETE" val="tmE_1YiE5OsxTg2MTpEmvYw"/>
</p:tagLst>
</file>

<file path=ppt/tags/tag1034.xml><?xml version="1.0" encoding="utf-8"?>
<p:tagLst xmlns:a="http://schemas.openxmlformats.org/drawingml/2006/main" xmlns:r="http://schemas.openxmlformats.org/officeDocument/2006/relationships" xmlns:p="http://schemas.openxmlformats.org/presentationml/2006/main">
  <p:tag name="THINKCELLSHAPEDONOTDELETE" val="tn8dMA4_iBivlc8PSvqyvFA"/>
</p:tagLst>
</file>

<file path=ppt/tags/tag1035.xml><?xml version="1.0" encoding="utf-8"?>
<p:tagLst xmlns:a="http://schemas.openxmlformats.org/drawingml/2006/main" xmlns:r="http://schemas.openxmlformats.org/officeDocument/2006/relationships" xmlns:p="http://schemas.openxmlformats.org/presentationml/2006/main">
  <p:tag name="THINKCELLSHAPEDONOTDELETE" val="tU5TBbharlF.zi8HeSGPqeg"/>
</p:tagLst>
</file>

<file path=ppt/tags/tag1036.xml><?xml version="1.0" encoding="utf-8"?>
<p:tagLst xmlns:a="http://schemas.openxmlformats.org/drawingml/2006/main" xmlns:r="http://schemas.openxmlformats.org/officeDocument/2006/relationships" xmlns:p="http://schemas.openxmlformats.org/presentationml/2006/main">
  <p:tag name="THINKCELLSHAPEDONOTDELETE" val="tHjohchdICcKmPxQvuA4TwA"/>
</p:tagLst>
</file>

<file path=ppt/tags/tag1037.xml><?xml version="1.0" encoding="utf-8"?>
<p:tagLst xmlns:a="http://schemas.openxmlformats.org/drawingml/2006/main" xmlns:r="http://schemas.openxmlformats.org/officeDocument/2006/relationships" xmlns:p="http://schemas.openxmlformats.org/presentationml/2006/main">
  <p:tag name="THINKCELLSHAPEDONOTDELETE" val="t85ozGd.hVOjSxVxvpMzkZQ"/>
</p:tagLst>
</file>

<file path=ppt/tags/tag1038.xml><?xml version="1.0" encoding="utf-8"?>
<p:tagLst xmlns:a="http://schemas.openxmlformats.org/drawingml/2006/main" xmlns:r="http://schemas.openxmlformats.org/officeDocument/2006/relationships" xmlns:p="http://schemas.openxmlformats.org/presentationml/2006/main">
  <p:tag name="BTFPLAYOUTENABLED" val="1"/>
  <p:tag name="BTFPLAYOUTCOLUMNS" val="1"/>
</p:tagLst>
</file>

<file path=ppt/tags/tag103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4.xml><?xml version="1.0" encoding="utf-8"?>
<p:tagLst xmlns:a="http://schemas.openxmlformats.org/drawingml/2006/main" xmlns:r="http://schemas.openxmlformats.org/officeDocument/2006/relationships" xmlns:p="http://schemas.openxmlformats.org/presentationml/2006/main">
  <p:tag name="THINKCELLSHAPEDONOTDELETE" val="tHjJkphsWQJ5vFSid98QTCg"/>
</p:tagLst>
</file>

<file path=ppt/tags/tag1040.xml><?xml version="1.0" encoding="utf-8"?>
<p:tagLst xmlns:a="http://schemas.openxmlformats.org/drawingml/2006/main" xmlns:r="http://schemas.openxmlformats.org/officeDocument/2006/relationships" xmlns:p="http://schemas.openxmlformats.org/presentationml/2006/main">
  <p:tag name="BTFPLAYOUTCOLUMNS" val="3"/>
  <p:tag name="BTFPLAYOUTENABLED" val="0"/>
</p:tagLst>
</file>

<file path=ppt/tags/tag104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42.xml><?xml version="1.0" encoding="utf-8"?>
<p:tagLst xmlns:a="http://schemas.openxmlformats.org/drawingml/2006/main" xmlns:r="http://schemas.openxmlformats.org/officeDocument/2006/relationships" xmlns:p="http://schemas.openxmlformats.org/presentationml/2006/main">
  <p:tag name="BTFPLAYOUTENABLED" val="1"/>
</p:tagLst>
</file>

<file path=ppt/tags/tag1043.xml><?xml version="1.0" encoding="utf-8"?>
<p:tagLst xmlns:a="http://schemas.openxmlformats.org/drawingml/2006/main" xmlns:r="http://schemas.openxmlformats.org/officeDocument/2006/relationships" xmlns:p="http://schemas.openxmlformats.org/presentationml/2006/main">
  <p:tag name="BTFPLAYOUTENABLED" val="1"/>
</p:tagLst>
</file>

<file path=ppt/tags/tag1044.xml><?xml version="1.0" encoding="utf-8"?>
<p:tagLst xmlns:a="http://schemas.openxmlformats.org/drawingml/2006/main" xmlns:r="http://schemas.openxmlformats.org/officeDocument/2006/relationships" xmlns:p="http://schemas.openxmlformats.org/presentationml/2006/main">
  <p:tag name="BTFPLAYOUTENABLED" val="1"/>
</p:tagLst>
</file>

<file path=ppt/tags/tag1045.xml><?xml version="1.0" encoding="utf-8"?>
<p:tagLst xmlns:a="http://schemas.openxmlformats.org/drawingml/2006/main" xmlns:r="http://schemas.openxmlformats.org/officeDocument/2006/relationships" xmlns:p="http://schemas.openxmlformats.org/presentationml/2006/main">
  <p:tag name="BTFPLAYOUTENABLED" val="1"/>
</p:tagLst>
</file>

<file path=ppt/tags/tag1046.xml><?xml version="1.0" encoding="utf-8"?>
<p:tagLst xmlns:a="http://schemas.openxmlformats.org/drawingml/2006/main" xmlns:r="http://schemas.openxmlformats.org/officeDocument/2006/relationships" xmlns:p="http://schemas.openxmlformats.org/presentationml/2006/main">
  <p:tag name="BTFPLAYOUTENABLED" val="1"/>
</p:tagLst>
</file>

<file path=ppt/tags/tag104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48.xml><?xml version="1.0" encoding="utf-8"?>
<p:tagLst xmlns:a="http://schemas.openxmlformats.org/drawingml/2006/main" xmlns:r="http://schemas.openxmlformats.org/officeDocument/2006/relationships" xmlns:p="http://schemas.openxmlformats.org/presentationml/2006/main">
  <p:tag name="BTFPLAYOUTENABLED" val="1"/>
</p:tagLst>
</file>

<file path=ppt/tags/tag1049.xml><?xml version="1.0" encoding="utf-8"?>
<p:tagLst xmlns:a="http://schemas.openxmlformats.org/drawingml/2006/main" xmlns:r="http://schemas.openxmlformats.org/officeDocument/2006/relationships" xmlns:p="http://schemas.openxmlformats.org/presentationml/2006/main">
  <p:tag name="THINKCELLSHAPEDONOTDELETE" val="tE75V411TPnRxPxCfcFpDcA"/>
</p:tagLst>
</file>

<file path=ppt/tags/tag105.xml><?xml version="1.0" encoding="utf-8"?>
<p:tagLst xmlns:a="http://schemas.openxmlformats.org/drawingml/2006/main" xmlns:r="http://schemas.openxmlformats.org/officeDocument/2006/relationships" xmlns:p="http://schemas.openxmlformats.org/presentationml/2006/main">
  <p:tag name="THINKCELLSHAPEDONOTDELETE" val="tQkB.Ynd0evXZ7cHhawlBYw"/>
</p:tagLst>
</file>

<file path=ppt/tags/tag1050.xml><?xml version="1.0" encoding="utf-8"?>
<p:tagLst xmlns:a="http://schemas.openxmlformats.org/drawingml/2006/main" xmlns:r="http://schemas.openxmlformats.org/officeDocument/2006/relationships" xmlns:p="http://schemas.openxmlformats.org/presentationml/2006/main">
  <p:tag name="THINKCELLSHAPEDONOTDELETE" val="tQV8ykku_Qco6DJPaMhIOfg"/>
</p:tagLst>
</file>

<file path=ppt/tags/tag1051.xml><?xml version="1.0" encoding="utf-8"?>
<p:tagLst xmlns:a="http://schemas.openxmlformats.org/drawingml/2006/main" xmlns:r="http://schemas.openxmlformats.org/officeDocument/2006/relationships" xmlns:p="http://schemas.openxmlformats.org/presentationml/2006/main">
  <p:tag name="THINKCELLSHAPEDONOTDELETE" val="t7eT55pdGYBN242S_nQHGLw"/>
</p:tagLst>
</file>

<file path=ppt/tags/tag1052.xml><?xml version="1.0" encoding="utf-8"?>
<p:tagLst xmlns:a="http://schemas.openxmlformats.org/drawingml/2006/main" xmlns:r="http://schemas.openxmlformats.org/officeDocument/2006/relationships" xmlns:p="http://schemas.openxmlformats.org/presentationml/2006/main">
  <p:tag name="THINKCELLSHAPEDONOTDELETE" val="t8OWCZhogNyvxA3vUwZ2pVQ"/>
</p:tagLst>
</file>

<file path=ppt/tags/tag1053.xml><?xml version="1.0" encoding="utf-8"?>
<p:tagLst xmlns:a="http://schemas.openxmlformats.org/drawingml/2006/main" xmlns:r="http://schemas.openxmlformats.org/officeDocument/2006/relationships" xmlns:p="http://schemas.openxmlformats.org/presentationml/2006/main">
  <p:tag name="THINKCELLSHAPEDONOTDELETE" val="tsNl220FsNFYSkz5oP64zuA"/>
</p:tagLst>
</file>

<file path=ppt/tags/tag1054.xml><?xml version="1.0" encoding="utf-8"?>
<p:tagLst xmlns:a="http://schemas.openxmlformats.org/drawingml/2006/main" xmlns:r="http://schemas.openxmlformats.org/officeDocument/2006/relationships" xmlns:p="http://schemas.openxmlformats.org/presentationml/2006/main">
  <p:tag name="THINKCELLSHAPEDONOTDELETE" val="tXPsPlQK8VTmx5qNYY80n2Q"/>
</p:tagLst>
</file>

<file path=ppt/tags/tag1055.xml><?xml version="1.0" encoding="utf-8"?>
<p:tagLst xmlns:a="http://schemas.openxmlformats.org/drawingml/2006/main" xmlns:r="http://schemas.openxmlformats.org/officeDocument/2006/relationships" xmlns:p="http://schemas.openxmlformats.org/presentationml/2006/main">
  <p:tag name="THINKCELLSHAPEDONOTDELETE" val="tXggmsULGDObQRrHJGldqIw"/>
</p:tagLst>
</file>

<file path=ppt/tags/tag1056.xml><?xml version="1.0" encoding="utf-8"?>
<p:tagLst xmlns:a="http://schemas.openxmlformats.org/drawingml/2006/main" xmlns:r="http://schemas.openxmlformats.org/officeDocument/2006/relationships" xmlns:p="http://schemas.openxmlformats.org/presentationml/2006/main">
  <p:tag name="THINKCELLSHAPEDONOTDELETE" val="t_KdfZKeFB8QcqhEXH8GOEA"/>
</p:tagLst>
</file>

<file path=ppt/tags/tag1057.xml><?xml version="1.0" encoding="utf-8"?>
<p:tagLst xmlns:a="http://schemas.openxmlformats.org/drawingml/2006/main" xmlns:r="http://schemas.openxmlformats.org/officeDocument/2006/relationships" xmlns:p="http://schemas.openxmlformats.org/presentationml/2006/main">
  <p:tag name="THINKCELLSHAPEDONOTDELETE" val="tqSr1aWc0O2QOKqnC8rjWug"/>
</p:tagLst>
</file>

<file path=ppt/tags/tag1058.xml><?xml version="1.0" encoding="utf-8"?>
<p:tagLst xmlns:a="http://schemas.openxmlformats.org/drawingml/2006/main" xmlns:r="http://schemas.openxmlformats.org/officeDocument/2006/relationships" xmlns:p="http://schemas.openxmlformats.org/presentationml/2006/main">
  <p:tag name="THINKCELLSHAPEDONOTDELETE" val="th4KotMGoIeT9A7Xxp7x6gA"/>
</p:tagLst>
</file>

<file path=ppt/tags/tag1059.xml><?xml version="1.0" encoding="utf-8"?>
<p:tagLst xmlns:a="http://schemas.openxmlformats.org/drawingml/2006/main" xmlns:r="http://schemas.openxmlformats.org/officeDocument/2006/relationships" xmlns:p="http://schemas.openxmlformats.org/presentationml/2006/main">
  <p:tag name="THINKCELLSHAPEDONOTDELETE" val="tTLdIBxAPIGkt1_tsVvAoaw"/>
</p:tagLst>
</file>

<file path=ppt/tags/tag106.xml><?xml version="1.0" encoding="utf-8"?>
<p:tagLst xmlns:a="http://schemas.openxmlformats.org/drawingml/2006/main" xmlns:r="http://schemas.openxmlformats.org/officeDocument/2006/relationships" xmlns:p="http://schemas.openxmlformats.org/presentationml/2006/main">
  <p:tag name="THINKCELLSHAPEDONOTDELETE" val="totI6mNuSG7O9fSsZqbrfPg"/>
</p:tagLst>
</file>

<file path=ppt/tags/tag1060.xml><?xml version="1.0" encoding="utf-8"?>
<p:tagLst xmlns:a="http://schemas.openxmlformats.org/drawingml/2006/main" xmlns:r="http://schemas.openxmlformats.org/officeDocument/2006/relationships" xmlns:p="http://schemas.openxmlformats.org/presentationml/2006/main">
  <p:tag name="THINKCELLSHAPEDONOTDELETE" val="todYJdHJDGYjwDDoX616TTA"/>
</p:tagLst>
</file>

<file path=ppt/tags/tag1061.xml><?xml version="1.0" encoding="utf-8"?>
<p:tagLst xmlns:a="http://schemas.openxmlformats.org/drawingml/2006/main" xmlns:r="http://schemas.openxmlformats.org/officeDocument/2006/relationships" xmlns:p="http://schemas.openxmlformats.org/presentationml/2006/main">
  <p:tag name="THINKCELLSHAPEDONOTDELETE" val="timA1kXAVORpF36jWJNZBZA"/>
</p:tagLst>
</file>

<file path=ppt/tags/tag1062.xml><?xml version="1.0" encoding="utf-8"?>
<p:tagLst xmlns:a="http://schemas.openxmlformats.org/drawingml/2006/main" xmlns:r="http://schemas.openxmlformats.org/officeDocument/2006/relationships" xmlns:p="http://schemas.openxmlformats.org/presentationml/2006/main">
  <p:tag name="THINKCELLSHAPEDONOTDELETE" val="tzRGeN5aZSz25sWWGHokGoQ"/>
</p:tagLst>
</file>

<file path=ppt/tags/tag1063.xml><?xml version="1.0" encoding="utf-8"?>
<p:tagLst xmlns:a="http://schemas.openxmlformats.org/drawingml/2006/main" xmlns:r="http://schemas.openxmlformats.org/officeDocument/2006/relationships" xmlns:p="http://schemas.openxmlformats.org/presentationml/2006/main">
  <p:tag name="THINKCELLSHAPEDONOTDELETE" val="tHYS9IHC3OATmiItmtwcljg"/>
</p:tagLst>
</file>

<file path=ppt/tags/tag1064.xml><?xml version="1.0" encoding="utf-8"?>
<p:tagLst xmlns:a="http://schemas.openxmlformats.org/drawingml/2006/main" xmlns:r="http://schemas.openxmlformats.org/officeDocument/2006/relationships" xmlns:p="http://schemas.openxmlformats.org/presentationml/2006/main">
  <p:tag name="THINKCELLSHAPEDONOTDELETE" val="toPm7nE5X3s4rSR.xfr1acw"/>
</p:tagLst>
</file>

<file path=ppt/tags/tag1065.xml><?xml version="1.0" encoding="utf-8"?>
<p:tagLst xmlns:a="http://schemas.openxmlformats.org/drawingml/2006/main" xmlns:r="http://schemas.openxmlformats.org/officeDocument/2006/relationships" xmlns:p="http://schemas.openxmlformats.org/presentationml/2006/main">
  <p:tag name="THINKCELLSHAPEDONOTDELETE" val="tSO01BomE3AwFOgcXUMrrlg"/>
</p:tagLst>
</file>

<file path=ppt/tags/tag1066.xml><?xml version="1.0" encoding="utf-8"?>
<p:tagLst xmlns:a="http://schemas.openxmlformats.org/drawingml/2006/main" xmlns:r="http://schemas.openxmlformats.org/officeDocument/2006/relationships" xmlns:p="http://schemas.openxmlformats.org/presentationml/2006/main">
  <p:tag name="THINKCELLSHAPEDONOTDELETE" val="tdw16J91o8BXU1Sn1CueeKw"/>
</p:tagLst>
</file>

<file path=ppt/tags/tag1067.xml><?xml version="1.0" encoding="utf-8"?>
<p:tagLst xmlns:a="http://schemas.openxmlformats.org/drawingml/2006/main" xmlns:r="http://schemas.openxmlformats.org/officeDocument/2006/relationships" xmlns:p="http://schemas.openxmlformats.org/presentationml/2006/main">
  <p:tag name="THINKCELLSHAPEDONOTDELETE" val="tk9zwoCcEp64rvL2DNHKDcQ"/>
</p:tagLst>
</file>

<file path=ppt/tags/tag1068.xml><?xml version="1.0" encoding="utf-8"?>
<p:tagLst xmlns:a="http://schemas.openxmlformats.org/drawingml/2006/main" xmlns:r="http://schemas.openxmlformats.org/officeDocument/2006/relationships" xmlns:p="http://schemas.openxmlformats.org/presentationml/2006/main">
  <p:tag name="THINKCELLSHAPEDONOTDELETE" val="ty0wTgLkdKF4cGPkbMGnBOA"/>
</p:tagLst>
</file>

<file path=ppt/tags/tag1069.xml><?xml version="1.0" encoding="utf-8"?>
<p:tagLst xmlns:a="http://schemas.openxmlformats.org/drawingml/2006/main" xmlns:r="http://schemas.openxmlformats.org/officeDocument/2006/relationships" xmlns:p="http://schemas.openxmlformats.org/presentationml/2006/main">
  <p:tag name="THINKCELLSHAPEDONOTDELETE" val="txPq3SVnhCXTqUIOiY7L1yQ"/>
</p:tagLst>
</file>

<file path=ppt/tags/tag107.xml><?xml version="1.0" encoding="utf-8"?>
<p:tagLst xmlns:a="http://schemas.openxmlformats.org/drawingml/2006/main" xmlns:r="http://schemas.openxmlformats.org/officeDocument/2006/relationships" xmlns:p="http://schemas.openxmlformats.org/presentationml/2006/main">
  <p:tag name="THINKCELLSHAPEDONOTDELETE" val="t4Mm1ORb03sa7oIEkobbHfw"/>
</p:tagLst>
</file>

<file path=ppt/tags/tag107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71.xml><?xml version="1.0" encoding="utf-8"?>
<p:tagLst xmlns:a="http://schemas.openxmlformats.org/drawingml/2006/main" xmlns:r="http://schemas.openxmlformats.org/officeDocument/2006/relationships" xmlns:p="http://schemas.openxmlformats.org/presentationml/2006/main">
  <p:tag name="BTFPLAYOUTENABLED" val="1"/>
</p:tagLst>
</file>

<file path=ppt/tags/tag1072.xml><?xml version="1.0" encoding="utf-8"?>
<p:tagLst xmlns:a="http://schemas.openxmlformats.org/drawingml/2006/main" xmlns:r="http://schemas.openxmlformats.org/officeDocument/2006/relationships" xmlns:p="http://schemas.openxmlformats.org/presentationml/2006/main">
  <p:tag name="THINKCELLSHAPEDONOTDELETE" val="t6rbrIDlNdA.ZzEkMbO92ag"/>
</p:tagLst>
</file>

<file path=ppt/tags/tag1073.xml><?xml version="1.0" encoding="utf-8"?>
<p:tagLst xmlns:a="http://schemas.openxmlformats.org/drawingml/2006/main" xmlns:r="http://schemas.openxmlformats.org/officeDocument/2006/relationships" xmlns:p="http://schemas.openxmlformats.org/presentationml/2006/main">
  <p:tag name="THINKCELLSHAPEDONOTDELETE" val="tNKgB9BOnZS1nRyktekq15A"/>
</p:tagLst>
</file>

<file path=ppt/tags/tag1074.xml><?xml version="1.0" encoding="utf-8"?>
<p:tagLst xmlns:a="http://schemas.openxmlformats.org/drawingml/2006/main" xmlns:r="http://schemas.openxmlformats.org/officeDocument/2006/relationships" xmlns:p="http://schemas.openxmlformats.org/presentationml/2006/main">
  <p:tag name="THINKCELLSHAPEDONOTDELETE" val="tuo0nNRaoHvRLUFgmzs_aBg"/>
</p:tagLst>
</file>

<file path=ppt/tags/tag1075.xml><?xml version="1.0" encoding="utf-8"?>
<p:tagLst xmlns:a="http://schemas.openxmlformats.org/drawingml/2006/main" xmlns:r="http://schemas.openxmlformats.org/officeDocument/2006/relationships" xmlns:p="http://schemas.openxmlformats.org/presentationml/2006/main">
  <p:tag name="THINKCELLSHAPEDONOTDELETE" val="t1w1maAXmYGn9z1fQlrWk5Q"/>
</p:tagLst>
</file>

<file path=ppt/tags/tag1076.xml><?xml version="1.0" encoding="utf-8"?>
<p:tagLst xmlns:a="http://schemas.openxmlformats.org/drawingml/2006/main" xmlns:r="http://schemas.openxmlformats.org/officeDocument/2006/relationships" xmlns:p="http://schemas.openxmlformats.org/presentationml/2006/main">
  <p:tag name="THINKCELLSHAPEDONOTDELETE" val="tB05QUxrKk6sn6qAOFg_.rA"/>
</p:tagLst>
</file>

<file path=ppt/tags/tag1077.xml><?xml version="1.0" encoding="utf-8"?>
<p:tagLst xmlns:a="http://schemas.openxmlformats.org/drawingml/2006/main" xmlns:r="http://schemas.openxmlformats.org/officeDocument/2006/relationships" xmlns:p="http://schemas.openxmlformats.org/presentationml/2006/main">
  <p:tag name="THINKCELLSHAPEDONOTDELETE" val="t32jYljytUlsxc02XhbYbEg"/>
</p:tagLst>
</file>

<file path=ppt/tags/tag1078.xml><?xml version="1.0" encoding="utf-8"?>
<p:tagLst xmlns:a="http://schemas.openxmlformats.org/drawingml/2006/main" xmlns:r="http://schemas.openxmlformats.org/officeDocument/2006/relationships" xmlns:p="http://schemas.openxmlformats.org/presentationml/2006/main">
  <p:tag name="THINKCELLSHAPEDONOTDELETE" val="tnQx0lg_7O2aEb2oSgQpr0g"/>
</p:tagLst>
</file>

<file path=ppt/tags/tag1079.xml><?xml version="1.0" encoding="utf-8"?>
<p:tagLst xmlns:a="http://schemas.openxmlformats.org/drawingml/2006/main" xmlns:r="http://schemas.openxmlformats.org/officeDocument/2006/relationships" xmlns:p="http://schemas.openxmlformats.org/presentationml/2006/main">
  <p:tag name="THINKCELLSHAPEDONOTDELETE" val="tGm.lcJOA4Cxg7uL6Nss9og"/>
</p:tagLst>
</file>

<file path=ppt/tags/tag108.xml><?xml version="1.0" encoding="utf-8"?>
<p:tagLst xmlns:a="http://schemas.openxmlformats.org/drawingml/2006/main" xmlns:r="http://schemas.openxmlformats.org/officeDocument/2006/relationships" xmlns:p="http://schemas.openxmlformats.org/presentationml/2006/main">
  <p:tag name="THINKCELLSHAPEDONOTDELETE" val="tJPTJdV7ydCmSVmniwONBiA"/>
</p:tagLst>
</file>

<file path=ppt/tags/tag1080.xml><?xml version="1.0" encoding="utf-8"?>
<p:tagLst xmlns:a="http://schemas.openxmlformats.org/drawingml/2006/main" xmlns:r="http://schemas.openxmlformats.org/officeDocument/2006/relationships" xmlns:p="http://schemas.openxmlformats.org/presentationml/2006/main">
  <p:tag name="THINKCELLSHAPEDONOTDELETE" val="tIESh7VF5fVEvmtUEyZW24g"/>
</p:tagLst>
</file>

<file path=ppt/tags/tag1081.xml><?xml version="1.0" encoding="utf-8"?>
<p:tagLst xmlns:a="http://schemas.openxmlformats.org/drawingml/2006/main" xmlns:r="http://schemas.openxmlformats.org/officeDocument/2006/relationships" xmlns:p="http://schemas.openxmlformats.org/presentationml/2006/main">
  <p:tag name="THINKCELLSHAPEDONOTDELETE" val="tAMl7bwt_yX2IRgF2Ntaz3g"/>
</p:tagLst>
</file>

<file path=ppt/tags/tag1082.xml><?xml version="1.0" encoding="utf-8"?>
<p:tagLst xmlns:a="http://schemas.openxmlformats.org/drawingml/2006/main" xmlns:r="http://schemas.openxmlformats.org/officeDocument/2006/relationships" xmlns:p="http://schemas.openxmlformats.org/presentationml/2006/main">
  <p:tag name="THINKCELLSHAPEDONOTDELETE" val="ttNQhXFhI8CknZXVt.90hcA"/>
</p:tagLst>
</file>

<file path=ppt/tags/tag1083.xml><?xml version="1.0" encoding="utf-8"?>
<p:tagLst xmlns:a="http://schemas.openxmlformats.org/drawingml/2006/main" xmlns:r="http://schemas.openxmlformats.org/officeDocument/2006/relationships" xmlns:p="http://schemas.openxmlformats.org/presentationml/2006/main">
  <p:tag name="THINKCELLSHAPEDONOTDELETE" val="trMnSmYLPDerz60NumdtQMw"/>
</p:tagLst>
</file>

<file path=ppt/tags/tag1084.xml><?xml version="1.0" encoding="utf-8"?>
<p:tagLst xmlns:a="http://schemas.openxmlformats.org/drawingml/2006/main" xmlns:r="http://schemas.openxmlformats.org/officeDocument/2006/relationships" xmlns:p="http://schemas.openxmlformats.org/presentationml/2006/main">
  <p:tag name="THINKCELLSHAPEDONOTDELETE" val="tTL.dYRJL5WKomppQmHOBIA"/>
</p:tagLst>
</file>

<file path=ppt/tags/tag1085.xml><?xml version="1.0" encoding="utf-8"?>
<p:tagLst xmlns:a="http://schemas.openxmlformats.org/drawingml/2006/main" xmlns:r="http://schemas.openxmlformats.org/officeDocument/2006/relationships" xmlns:p="http://schemas.openxmlformats.org/presentationml/2006/main">
  <p:tag name="THINKCELLSHAPEDONOTDELETE" val="thuZR2fs0m8Ol1P6mERxIyQ"/>
</p:tagLst>
</file>

<file path=ppt/tags/tag1086.xml><?xml version="1.0" encoding="utf-8"?>
<p:tagLst xmlns:a="http://schemas.openxmlformats.org/drawingml/2006/main" xmlns:r="http://schemas.openxmlformats.org/officeDocument/2006/relationships" xmlns:p="http://schemas.openxmlformats.org/presentationml/2006/main">
  <p:tag name="THINKCELLSHAPEDONOTDELETE" val="tt8Y5tz4KOmqclWIJWIM9iA"/>
</p:tagLst>
</file>

<file path=ppt/tags/tag1087.xml><?xml version="1.0" encoding="utf-8"?>
<p:tagLst xmlns:a="http://schemas.openxmlformats.org/drawingml/2006/main" xmlns:r="http://schemas.openxmlformats.org/officeDocument/2006/relationships" xmlns:p="http://schemas.openxmlformats.org/presentationml/2006/main">
  <p:tag name="THINKCELLSHAPEDONOTDELETE" val="t47_t3KX3givdhpsneHAifQ"/>
</p:tagLst>
</file>

<file path=ppt/tags/tag1088.xml><?xml version="1.0" encoding="utf-8"?>
<p:tagLst xmlns:a="http://schemas.openxmlformats.org/drawingml/2006/main" xmlns:r="http://schemas.openxmlformats.org/officeDocument/2006/relationships" xmlns:p="http://schemas.openxmlformats.org/presentationml/2006/main">
  <p:tag name="THINKCELLSHAPEDONOTDELETE" val="tJGsEvjump3UUFjhmTQgChQ"/>
</p:tagLst>
</file>

<file path=ppt/tags/tag1089.xml><?xml version="1.0" encoding="utf-8"?>
<p:tagLst xmlns:a="http://schemas.openxmlformats.org/drawingml/2006/main" xmlns:r="http://schemas.openxmlformats.org/officeDocument/2006/relationships" xmlns:p="http://schemas.openxmlformats.org/presentationml/2006/main">
  <p:tag name="THINKCELLSHAPEDONOTDELETE" val="tAqv2QDMS64NZeWkZM6m5AQ"/>
</p:tagLst>
</file>

<file path=ppt/tags/tag109.xml><?xml version="1.0" encoding="utf-8"?>
<p:tagLst xmlns:a="http://schemas.openxmlformats.org/drawingml/2006/main" xmlns:r="http://schemas.openxmlformats.org/officeDocument/2006/relationships" xmlns:p="http://schemas.openxmlformats.org/presentationml/2006/main">
  <p:tag name="THINKCELLSHAPEDONOTDELETE" val="t9CPVUtReNQT.5XnkzL3nAQ"/>
</p:tagLst>
</file>

<file path=ppt/tags/tag1090.xml><?xml version="1.0" encoding="utf-8"?>
<p:tagLst xmlns:a="http://schemas.openxmlformats.org/drawingml/2006/main" xmlns:r="http://schemas.openxmlformats.org/officeDocument/2006/relationships" xmlns:p="http://schemas.openxmlformats.org/presentationml/2006/main">
  <p:tag name="THINKCELLSHAPEDONOTDELETE" val="tBfIu_8vnRLI0plOIohBDfg"/>
</p:tagLst>
</file>

<file path=ppt/tags/tag1091.xml><?xml version="1.0" encoding="utf-8"?>
<p:tagLst xmlns:a="http://schemas.openxmlformats.org/drawingml/2006/main" xmlns:r="http://schemas.openxmlformats.org/officeDocument/2006/relationships" xmlns:p="http://schemas.openxmlformats.org/presentationml/2006/main">
  <p:tag name="THINKCELLSHAPEDONOTDELETE" val="tVSqqv9i0GRXeQCzvuBlMtA"/>
</p:tagLst>
</file>

<file path=ppt/tags/tag1092.xml><?xml version="1.0" encoding="utf-8"?>
<p:tagLst xmlns:a="http://schemas.openxmlformats.org/drawingml/2006/main" xmlns:r="http://schemas.openxmlformats.org/officeDocument/2006/relationships" xmlns:p="http://schemas.openxmlformats.org/presentationml/2006/main">
  <p:tag name="THINKCELLSHAPEDONOTDELETE" val="tGanfU0aNr1IPk7YafnlglA"/>
</p:tagLst>
</file>

<file path=ppt/tags/tag1093.xml><?xml version="1.0" encoding="utf-8"?>
<p:tagLst xmlns:a="http://schemas.openxmlformats.org/drawingml/2006/main" xmlns:r="http://schemas.openxmlformats.org/officeDocument/2006/relationships" xmlns:p="http://schemas.openxmlformats.org/presentationml/2006/main">
  <p:tag name="THINKCELLSHAPEDONOTDELETE" val="tOfwf_5FgBWPGBgyPxbc5SQ"/>
</p:tagLst>
</file>

<file path=ppt/tags/tag1094.xml><?xml version="1.0" encoding="utf-8"?>
<p:tagLst xmlns:a="http://schemas.openxmlformats.org/drawingml/2006/main" xmlns:r="http://schemas.openxmlformats.org/officeDocument/2006/relationships" xmlns:p="http://schemas.openxmlformats.org/presentationml/2006/main">
  <p:tag name="THINKCELLSHAPEDONOTDELETE" val="t_Alu56PFLM3vN7tmfh7FNg"/>
</p:tagLst>
</file>

<file path=ppt/tags/tag1095.xml><?xml version="1.0" encoding="utf-8"?>
<p:tagLst xmlns:a="http://schemas.openxmlformats.org/drawingml/2006/main" xmlns:r="http://schemas.openxmlformats.org/officeDocument/2006/relationships" xmlns:p="http://schemas.openxmlformats.org/presentationml/2006/main">
  <p:tag name="THINKCELLSHAPEDONOTDELETE" val="t90kREFaVuCVZ7eJ5u0AvPQ"/>
</p:tagLst>
</file>

<file path=ppt/tags/tag1096.xml><?xml version="1.0" encoding="utf-8"?>
<p:tagLst xmlns:a="http://schemas.openxmlformats.org/drawingml/2006/main" xmlns:r="http://schemas.openxmlformats.org/officeDocument/2006/relationships" xmlns:p="http://schemas.openxmlformats.org/presentationml/2006/main">
  <p:tag name="THINKCELLSHAPEDONOTDELETE" val="tdwg3xwJjFMxSLY4YJ5K3AA"/>
</p:tagLst>
</file>

<file path=ppt/tags/tag1097.xml><?xml version="1.0" encoding="utf-8"?>
<p:tagLst xmlns:a="http://schemas.openxmlformats.org/drawingml/2006/main" xmlns:r="http://schemas.openxmlformats.org/officeDocument/2006/relationships" xmlns:p="http://schemas.openxmlformats.org/presentationml/2006/main">
  <p:tag name="THINKCELLSHAPEDONOTDELETE" val="tsY.9oR_88Qfl96.0vd4ymA"/>
</p:tagLst>
</file>

<file path=ppt/tags/tag1098.xml><?xml version="1.0" encoding="utf-8"?>
<p:tagLst xmlns:a="http://schemas.openxmlformats.org/drawingml/2006/main" xmlns:r="http://schemas.openxmlformats.org/officeDocument/2006/relationships" xmlns:p="http://schemas.openxmlformats.org/presentationml/2006/main">
  <p:tag name="THINKCELLSHAPEDONOTDELETE" val="toh0Z5X3eyjRdii9WQdTphQ"/>
</p:tagLst>
</file>

<file path=ppt/tags/tag1099.xml><?xml version="1.0" encoding="utf-8"?>
<p:tagLst xmlns:a="http://schemas.openxmlformats.org/drawingml/2006/main" xmlns:r="http://schemas.openxmlformats.org/officeDocument/2006/relationships" xmlns:p="http://schemas.openxmlformats.org/presentationml/2006/main">
  <p:tag name="THINKCELLSHAPEDONOTDELETE" val="tuFqUe2lE.8zsFUzwfsG6MQ"/>
</p:tagLst>
</file>

<file path=ppt/tags/tag11.xml><?xml version="1.0" encoding="utf-8"?>
<p:tagLst xmlns:a="http://schemas.openxmlformats.org/drawingml/2006/main" xmlns:r="http://schemas.openxmlformats.org/officeDocument/2006/relationships" xmlns:p="http://schemas.openxmlformats.org/presentationml/2006/main">
  <p:tag name="MM_SLIDE_TYPE" val="6"/>
</p:tagLst>
</file>

<file path=ppt/tags/tag110.xml><?xml version="1.0" encoding="utf-8"?>
<p:tagLst xmlns:a="http://schemas.openxmlformats.org/drawingml/2006/main" xmlns:r="http://schemas.openxmlformats.org/officeDocument/2006/relationships" xmlns:p="http://schemas.openxmlformats.org/presentationml/2006/main">
  <p:tag name="THINKCELLSHAPEDONOTDELETE" val="t2aCKUchrmjCmiiwrAb7.QA"/>
</p:tagLst>
</file>

<file path=ppt/tags/tag1100.xml><?xml version="1.0" encoding="utf-8"?>
<p:tagLst xmlns:a="http://schemas.openxmlformats.org/drawingml/2006/main" xmlns:r="http://schemas.openxmlformats.org/officeDocument/2006/relationships" xmlns:p="http://schemas.openxmlformats.org/presentationml/2006/main">
  <p:tag name="THINKCELLSHAPEDONOTDELETE" val="t.ak1xCfkO4CRvqA181C0FA"/>
</p:tagLst>
</file>

<file path=ppt/tags/tag1101.xml><?xml version="1.0" encoding="utf-8"?>
<p:tagLst xmlns:a="http://schemas.openxmlformats.org/drawingml/2006/main" xmlns:r="http://schemas.openxmlformats.org/officeDocument/2006/relationships" xmlns:p="http://schemas.openxmlformats.org/presentationml/2006/main">
  <p:tag name="THINKCELLSHAPEDONOTDELETE" val="tqVsKpC3aPZ1Nk3RyiVOV8w"/>
</p:tagLst>
</file>

<file path=ppt/tags/tag1102.xml><?xml version="1.0" encoding="utf-8"?>
<p:tagLst xmlns:a="http://schemas.openxmlformats.org/drawingml/2006/main" xmlns:r="http://schemas.openxmlformats.org/officeDocument/2006/relationships" xmlns:p="http://schemas.openxmlformats.org/presentationml/2006/main">
  <p:tag name="THINKCELLSHAPEDONOTDELETE" val="tiuR6hhwkaISOVkuBwFT2BQ"/>
</p:tagLst>
</file>

<file path=ppt/tags/tag1103.xml><?xml version="1.0" encoding="utf-8"?>
<p:tagLst xmlns:a="http://schemas.openxmlformats.org/drawingml/2006/main" xmlns:r="http://schemas.openxmlformats.org/officeDocument/2006/relationships" xmlns:p="http://schemas.openxmlformats.org/presentationml/2006/main">
  <p:tag name="THINKCELLSHAPEDONOTDELETE" val="troxsAtZKsbVzgzrgigOraw"/>
</p:tagLst>
</file>

<file path=ppt/tags/tag1104.xml><?xml version="1.0" encoding="utf-8"?>
<p:tagLst xmlns:a="http://schemas.openxmlformats.org/drawingml/2006/main" xmlns:r="http://schemas.openxmlformats.org/officeDocument/2006/relationships" xmlns:p="http://schemas.openxmlformats.org/presentationml/2006/main">
  <p:tag name="THINKCELLSHAPEDONOTDELETE" val="tU8_DDnocQvM.OStUAB8xhA"/>
</p:tagLst>
</file>

<file path=ppt/tags/tag1105.xml><?xml version="1.0" encoding="utf-8"?>
<p:tagLst xmlns:a="http://schemas.openxmlformats.org/drawingml/2006/main" xmlns:r="http://schemas.openxmlformats.org/officeDocument/2006/relationships" xmlns:p="http://schemas.openxmlformats.org/presentationml/2006/main">
  <p:tag name="THINKCELLSHAPEDONOTDELETE" val="tP0CnMOYNQzTdNG0A7W0qkg"/>
</p:tagLst>
</file>

<file path=ppt/tags/tag1106.xml><?xml version="1.0" encoding="utf-8"?>
<p:tagLst xmlns:a="http://schemas.openxmlformats.org/drawingml/2006/main" xmlns:r="http://schemas.openxmlformats.org/officeDocument/2006/relationships" xmlns:p="http://schemas.openxmlformats.org/presentationml/2006/main">
  <p:tag name="THINKCELLSHAPEDONOTDELETE" val="tQwzKx1VDHXAC2SaUku7cKg"/>
</p:tagLst>
</file>

<file path=ppt/tags/tag1107.xml><?xml version="1.0" encoding="utf-8"?>
<p:tagLst xmlns:a="http://schemas.openxmlformats.org/drawingml/2006/main" xmlns:r="http://schemas.openxmlformats.org/officeDocument/2006/relationships" xmlns:p="http://schemas.openxmlformats.org/presentationml/2006/main">
  <p:tag name="THINKCELLSHAPEDONOTDELETE" val="tal5RmRIRdKaA3eGacgA1sQ"/>
</p:tagLst>
</file>

<file path=ppt/tags/tag1108.xml><?xml version="1.0" encoding="utf-8"?>
<p:tagLst xmlns:a="http://schemas.openxmlformats.org/drawingml/2006/main" xmlns:r="http://schemas.openxmlformats.org/officeDocument/2006/relationships" xmlns:p="http://schemas.openxmlformats.org/presentationml/2006/main">
  <p:tag name="THINKCELLSHAPEDONOTDELETE" val="tL96oosD41SnFPpxV4HJZbw"/>
</p:tagLst>
</file>

<file path=ppt/tags/tag1109.xml><?xml version="1.0" encoding="utf-8"?>
<p:tagLst xmlns:a="http://schemas.openxmlformats.org/drawingml/2006/main" xmlns:r="http://schemas.openxmlformats.org/officeDocument/2006/relationships" xmlns:p="http://schemas.openxmlformats.org/presentationml/2006/main">
  <p:tag name="THINKCELLSHAPEDONOTDELETE" val="t6bLMkdMK2.LiZu8HiDmEFQ"/>
</p:tagLst>
</file>

<file path=ppt/tags/tag111.xml><?xml version="1.0" encoding="utf-8"?>
<p:tagLst xmlns:a="http://schemas.openxmlformats.org/drawingml/2006/main" xmlns:r="http://schemas.openxmlformats.org/officeDocument/2006/relationships" xmlns:p="http://schemas.openxmlformats.org/presentationml/2006/main">
  <p:tag name="THINKCELLSHAPEDONOTDELETE" val="tLVeJ9.DoD.ePufhmNI5o2g"/>
</p:tagLst>
</file>

<file path=ppt/tags/tag1110.xml><?xml version="1.0" encoding="utf-8"?>
<p:tagLst xmlns:a="http://schemas.openxmlformats.org/drawingml/2006/main" xmlns:r="http://schemas.openxmlformats.org/officeDocument/2006/relationships" xmlns:p="http://schemas.openxmlformats.org/presentationml/2006/main">
  <p:tag name="THINKCELLSHAPEDONOTDELETE" val="t10w9QxURM0OGM6xmDk62wQ"/>
</p:tagLst>
</file>

<file path=ppt/tags/tag1111.xml><?xml version="1.0" encoding="utf-8"?>
<p:tagLst xmlns:a="http://schemas.openxmlformats.org/drawingml/2006/main" xmlns:r="http://schemas.openxmlformats.org/officeDocument/2006/relationships" xmlns:p="http://schemas.openxmlformats.org/presentationml/2006/main">
  <p:tag name="THINKCELLSHAPEDONOTDELETE" val="txNU8Jlounf3khcNicwxIfQ"/>
</p:tagLst>
</file>

<file path=ppt/tags/tag1112.xml><?xml version="1.0" encoding="utf-8"?>
<p:tagLst xmlns:a="http://schemas.openxmlformats.org/drawingml/2006/main" xmlns:r="http://schemas.openxmlformats.org/officeDocument/2006/relationships" xmlns:p="http://schemas.openxmlformats.org/presentationml/2006/main">
  <p:tag name="THINKCELLSHAPEDONOTDELETE" val="t2LSz4pUKVLTZxpTqqTJuyw"/>
</p:tagLst>
</file>

<file path=ppt/tags/tag1113.xml><?xml version="1.0" encoding="utf-8"?>
<p:tagLst xmlns:a="http://schemas.openxmlformats.org/drawingml/2006/main" xmlns:r="http://schemas.openxmlformats.org/officeDocument/2006/relationships" xmlns:p="http://schemas.openxmlformats.org/presentationml/2006/main">
  <p:tag name="THINKCELLSHAPEDONOTDELETE" val="t907YSyZ9xn9yEGt49Gm16Q"/>
</p:tagLst>
</file>

<file path=ppt/tags/tag1114.xml><?xml version="1.0" encoding="utf-8"?>
<p:tagLst xmlns:a="http://schemas.openxmlformats.org/drawingml/2006/main" xmlns:r="http://schemas.openxmlformats.org/officeDocument/2006/relationships" xmlns:p="http://schemas.openxmlformats.org/presentationml/2006/main">
  <p:tag name="THINKCELLSHAPEDONOTDELETE" val="tJWbZdZ.pKcSZgz6YMstiWQ"/>
</p:tagLst>
</file>

<file path=ppt/tags/tag1115.xml><?xml version="1.0" encoding="utf-8"?>
<p:tagLst xmlns:a="http://schemas.openxmlformats.org/drawingml/2006/main" xmlns:r="http://schemas.openxmlformats.org/officeDocument/2006/relationships" xmlns:p="http://schemas.openxmlformats.org/presentationml/2006/main">
  <p:tag name="THINKCELLSHAPEDONOTDELETE" val="t8g7bdkLRSuGKVJiHCehUNA"/>
</p:tagLst>
</file>

<file path=ppt/tags/tag1116.xml><?xml version="1.0" encoding="utf-8"?>
<p:tagLst xmlns:a="http://schemas.openxmlformats.org/drawingml/2006/main" xmlns:r="http://schemas.openxmlformats.org/officeDocument/2006/relationships" xmlns:p="http://schemas.openxmlformats.org/presentationml/2006/main">
  <p:tag name="THINKCELLSHAPEDONOTDELETE" val="teUpJVbHkUZdJe5xtcTuS8A"/>
</p:tagLst>
</file>

<file path=ppt/tags/tag111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18.xml><?xml version="1.0" encoding="utf-8"?>
<p:tagLst xmlns:a="http://schemas.openxmlformats.org/drawingml/2006/main" xmlns:r="http://schemas.openxmlformats.org/officeDocument/2006/relationships" xmlns:p="http://schemas.openxmlformats.org/presentationml/2006/main">
  <p:tag name="BTFPLAYOUTENABLED" val="1"/>
</p:tagLst>
</file>

<file path=ppt/tags/tag1119.xml><?xml version="1.0" encoding="utf-8"?>
<p:tagLst xmlns:a="http://schemas.openxmlformats.org/drawingml/2006/main" xmlns:r="http://schemas.openxmlformats.org/officeDocument/2006/relationships" xmlns:p="http://schemas.openxmlformats.org/presentationml/2006/main">
  <p:tag name="THINKCELLSHAPEDONOTDELETE" val="tsLRynUiSyB3r0X1VbUUyvw"/>
</p:tagLst>
</file>

<file path=ppt/tags/tag112.xml><?xml version="1.0" encoding="utf-8"?>
<p:tagLst xmlns:a="http://schemas.openxmlformats.org/drawingml/2006/main" xmlns:r="http://schemas.openxmlformats.org/officeDocument/2006/relationships" xmlns:p="http://schemas.openxmlformats.org/presentationml/2006/main">
  <p:tag name="THINKCELLSHAPEDONOTDELETE" val="tYmudOfmkHDFSK65rYzaOeQ"/>
</p:tagLst>
</file>

<file path=ppt/tags/tag1120.xml><?xml version="1.0" encoding="utf-8"?>
<p:tagLst xmlns:a="http://schemas.openxmlformats.org/drawingml/2006/main" xmlns:r="http://schemas.openxmlformats.org/officeDocument/2006/relationships" xmlns:p="http://schemas.openxmlformats.org/presentationml/2006/main">
  <p:tag name="THINKCELLSHAPEDONOTDELETE" val="tX11zfd.LkAxtd2yCGQ6R9w"/>
</p:tagLst>
</file>

<file path=ppt/tags/tag1121.xml><?xml version="1.0" encoding="utf-8"?>
<p:tagLst xmlns:a="http://schemas.openxmlformats.org/drawingml/2006/main" xmlns:r="http://schemas.openxmlformats.org/officeDocument/2006/relationships" xmlns:p="http://schemas.openxmlformats.org/presentationml/2006/main">
  <p:tag name="THINKCELLSHAPEDONOTDELETE" val="ty0apt3Ll.NyT4YTfOAd8IA"/>
</p:tagLst>
</file>

<file path=ppt/tags/tag1122.xml><?xml version="1.0" encoding="utf-8"?>
<p:tagLst xmlns:a="http://schemas.openxmlformats.org/drawingml/2006/main" xmlns:r="http://schemas.openxmlformats.org/officeDocument/2006/relationships" xmlns:p="http://schemas.openxmlformats.org/presentationml/2006/main">
  <p:tag name="THINKCELLSHAPEDONOTDELETE" val="tsmhE7ZFS6l9yN1dXUyOVFg"/>
</p:tagLst>
</file>

<file path=ppt/tags/tag1123.xml><?xml version="1.0" encoding="utf-8"?>
<p:tagLst xmlns:a="http://schemas.openxmlformats.org/drawingml/2006/main" xmlns:r="http://schemas.openxmlformats.org/officeDocument/2006/relationships" xmlns:p="http://schemas.openxmlformats.org/presentationml/2006/main">
  <p:tag name="THINKCELLSHAPEDONOTDELETE" val="tuRlZ3giKPY1q5Mc70yjZhg"/>
</p:tagLst>
</file>

<file path=ppt/tags/tag1124.xml><?xml version="1.0" encoding="utf-8"?>
<p:tagLst xmlns:a="http://schemas.openxmlformats.org/drawingml/2006/main" xmlns:r="http://schemas.openxmlformats.org/officeDocument/2006/relationships" xmlns:p="http://schemas.openxmlformats.org/presentationml/2006/main">
  <p:tag name="THINKCELLSHAPEDONOTDELETE" val="tB59qQ43ynC6P89FZX.6i5w"/>
</p:tagLst>
</file>

<file path=ppt/tags/tag1125.xml><?xml version="1.0" encoding="utf-8"?>
<p:tagLst xmlns:a="http://schemas.openxmlformats.org/drawingml/2006/main" xmlns:r="http://schemas.openxmlformats.org/officeDocument/2006/relationships" xmlns:p="http://schemas.openxmlformats.org/presentationml/2006/main">
  <p:tag name="THINKCELLSHAPEDONOTDELETE" val="tF2wOBF_0qkTBDhCKq_DzJA"/>
</p:tagLst>
</file>

<file path=ppt/tags/tag1126.xml><?xml version="1.0" encoding="utf-8"?>
<p:tagLst xmlns:a="http://schemas.openxmlformats.org/drawingml/2006/main" xmlns:r="http://schemas.openxmlformats.org/officeDocument/2006/relationships" xmlns:p="http://schemas.openxmlformats.org/presentationml/2006/main">
  <p:tag name="THINKCELLSHAPEDONOTDELETE" val="tPggtP5bYPF1kovIHBDgBgw"/>
</p:tagLst>
</file>

<file path=ppt/tags/tag1127.xml><?xml version="1.0" encoding="utf-8"?>
<p:tagLst xmlns:a="http://schemas.openxmlformats.org/drawingml/2006/main" xmlns:r="http://schemas.openxmlformats.org/officeDocument/2006/relationships" xmlns:p="http://schemas.openxmlformats.org/presentationml/2006/main">
  <p:tag name="THINKCELLSHAPEDONOTDELETE" val="tIBXLrdrDdUVohEtZIvGdFg"/>
</p:tagLst>
</file>

<file path=ppt/tags/tag1128.xml><?xml version="1.0" encoding="utf-8"?>
<p:tagLst xmlns:a="http://schemas.openxmlformats.org/drawingml/2006/main" xmlns:r="http://schemas.openxmlformats.org/officeDocument/2006/relationships" xmlns:p="http://schemas.openxmlformats.org/presentationml/2006/main">
  <p:tag name="THINKCELLSHAPEDONOTDELETE" val="tDEJP7wP9wRUIA99d3Z6JfA"/>
</p:tagLst>
</file>

<file path=ppt/tags/tag1129.xml><?xml version="1.0" encoding="utf-8"?>
<p:tagLst xmlns:a="http://schemas.openxmlformats.org/drawingml/2006/main" xmlns:r="http://schemas.openxmlformats.org/officeDocument/2006/relationships" xmlns:p="http://schemas.openxmlformats.org/presentationml/2006/main">
  <p:tag name="THINKCELLSHAPEDONOTDELETE" val="tFzfv8a4ILHOeiU40mjbiXw"/>
</p:tagLst>
</file>

<file path=ppt/tags/tag113.xml><?xml version="1.0" encoding="utf-8"?>
<p:tagLst xmlns:a="http://schemas.openxmlformats.org/drawingml/2006/main" xmlns:r="http://schemas.openxmlformats.org/officeDocument/2006/relationships" xmlns:p="http://schemas.openxmlformats.org/presentationml/2006/main">
  <p:tag name="THINKCELLSHAPEDONOTDELETE" val="ttaRkchIypvjNXR6Fj2F4Cg"/>
</p:tagLst>
</file>

<file path=ppt/tags/tag1130.xml><?xml version="1.0" encoding="utf-8"?>
<p:tagLst xmlns:a="http://schemas.openxmlformats.org/drawingml/2006/main" xmlns:r="http://schemas.openxmlformats.org/officeDocument/2006/relationships" xmlns:p="http://schemas.openxmlformats.org/presentationml/2006/main">
  <p:tag name="THINKCELLSHAPEDONOTDELETE" val="trgotgH3qz1xomrd8lrAjLg"/>
</p:tagLst>
</file>

<file path=ppt/tags/tag1131.xml><?xml version="1.0" encoding="utf-8"?>
<p:tagLst xmlns:a="http://schemas.openxmlformats.org/drawingml/2006/main" xmlns:r="http://schemas.openxmlformats.org/officeDocument/2006/relationships" xmlns:p="http://schemas.openxmlformats.org/presentationml/2006/main">
  <p:tag name="THINKCELLSHAPEDONOTDELETE" val="tVhkxmpsu4No1XBscTm0nHQ"/>
</p:tagLst>
</file>

<file path=ppt/tags/tag1132.xml><?xml version="1.0" encoding="utf-8"?>
<p:tagLst xmlns:a="http://schemas.openxmlformats.org/drawingml/2006/main" xmlns:r="http://schemas.openxmlformats.org/officeDocument/2006/relationships" xmlns:p="http://schemas.openxmlformats.org/presentationml/2006/main">
  <p:tag name="THINKCELLSHAPEDONOTDELETE" val="te2b7FJXJHAE1DBHShec0bw"/>
</p:tagLst>
</file>

<file path=ppt/tags/tag1133.xml><?xml version="1.0" encoding="utf-8"?>
<p:tagLst xmlns:a="http://schemas.openxmlformats.org/drawingml/2006/main" xmlns:r="http://schemas.openxmlformats.org/officeDocument/2006/relationships" xmlns:p="http://schemas.openxmlformats.org/presentationml/2006/main">
  <p:tag name="THINKCELLSHAPEDONOTDELETE" val="tu903EzzMk6aQKz7whZut3A"/>
</p:tagLst>
</file>

<file path=ppt/tags/tag1134.xml><?xml version="1.0" encoding="utf-8"?>
<p:tagLst xmlns:a="http://schemas.openxmlformats.org/drawingml/2006/main" xmlns:r="http://schemas.openxmlformats.org/officeDocument/2006/relationships" xmlns:p="http://schemas.openxmlformats.org/presentationml/2006/main">
  <p:tag name="THINKCELLSHAPEDONOTDELETE" val="tVQd3wqGAEYVj3NKWfK4wNw"/>
</p:tagLst>
</file>

<file path=ppt/tags/tag1135.xml><?xml version="1.0" encoding="utf-8"?>
<p:tagLst xmlns:a="http://schemas.openxmlformats.org/drawingml/2006/main" xmlns:r="http://schemas.openxmlformats.org/officeDocument/2006/relationships" xmlns:p="http://schemas.openxmlformats.org/presentationml/2006/main">
  <p:tag name="THINKCELLSHAPEDONOTDELETE" val="tjIizTpPSHMtjZ0dyxK9CTQ"/>
</p:tagLst>
</file>

<file path=ppt/tags/tag1136.xml><?xml version="1.0" encoding="utf-8"?>
<p:tagLst xmlns:a="http://schemas.openxmlformats.org/drawingml/2006/main" xmlns:r="http://schemas.openxmlformats.org/officeDocument/2006/relationships" xmlns:p="http://schemas.openxmlformats.org/presentationml/2006/main">
  <p:tag name="THINKCELLSHAPEDONOTDELETE" val="tGIGUdLktFbnIVqA8al1PnA"/>
</p:tagLst>
</file>

<file path=ppt/tags/tag1137.xml><?xml version="1.0" encoding="utf-8"?>
<p:tagLst xmlns:a="http://schemas.openxmlformats.org/drawingml/2006/main" xmlns:r="http://schemas.openxmlformats.org/officeDocument/2006/relationships" xmlns:p="http://schemas.openxmlformats.org/presentationml/2006/main">
  <p:tag name="THINKCELLSHAPEDONOTDELETE" val="tncgJ8D3.YHP0h3OZq7gSdA"/>
</p:tagLst>
</file>

<file path=ppt/tags/tag1138.xml><?xml version="1.0" encoding="utf-8"?>
<p:tagLst xmlns:a="http://schemas.openxmlformats.org/drawingml/2006/main" xmlns:r="http://schemas.openxmlformats.org/officeDocument/2006/relationships" xmlns:p="http://schemas.openxmlformats.org/presentationml/2006/main">
  <p:tag name="THINKCELLSHAPEDONOTDELETE" val="tKU9Msz_Se9bJW.4IPaLVYw"/>
</p:tagLst>
</file>

<file path=ppt/tags/tag1139.xml><?xml version="1.0" encoding="utf-8"?>
<p:tagLst xmlns:a="http://schemas.openxmlformats.org/drawingml/2006/main" xmlns:r="http://schemas.openxmlformats.org/officeDocument/2006/relationships" xmlns:p="http://schemas.openxmlformats.org/presentationml/2006/main">
  <p:tag name="THINKCELLSHAPEDONOTDELETE" val="t7TXWIbgX8_LZH9u0yrbp2w"/>
</p:tagLst>
</file>

<file path=ppt/tags/tag114.xml><?xml version="1.0" encoding="utf-8"?>
<p:tagLst xmlns:a="http://schemas.openxmlformats.org/drawingml/2006/main" xmlns:r="http://schemas.openxmlformats.org/officeDocument/2006/relationships" xmlns:p="http://schemas.openxmlformats.org/presentationml/2006/main">
  <p:tag name="THINKCELLSHAPEDONOTDELETE" val="t1jmNUXPsdCZr7CH20diyUw"/>
</p:tagLst>
</file>

<file path=ppt/tags/tag1140.xml><?xml version="1.0" encoding="utf-8"?>
<p:tagLst xmlns:a="http://schemas.openxmlformats.org/drawingml/2006/main" xmlns:r="http://schemas.openxmlformats.org/officeDocument/2006/relationships" xmlns:p="http://schemas.openxmlformats.org/presentationml/2006/main">
  <p:tag name="THINKCELLSHAPEDONOTDELETE" val="tnrfYJgkeeckfmcYVhUwWdQ"/>
</p:tagLst>
</file>

<file path=ppt/tags/tag1141.xml><?xml version="1.0" encoding="utf-8"?>
<p:tagLst xmlns:a="http://schemas.openxmlformats.org/drawingml/2006/main" xmlns:r="http://schemas.openxmlformats.org/officeDocument/2006/relationships" xmlns:p="http://schemas.openxmlformats.org/presentationml/2006/main">
  <p:tag name="THINKCELLSHAPEDONOTDELETE" val="tQ737.U4ofH2pEqzJlG5rEg"/>
</p:tagLst>
</file>

<file path=ppt/tags/tag1142.xml><?xml version="1.0" encoding="utf-8"?>
<p:tagLst xmlns:a="http://schemas.openxmlformats.org/drawingml/2006/main" xmlns:r="http://schemas.openxmlformats.org/officeDocument/2006/relationships" xmlns:p="http://schemas.openxmlformats.org/presentationml/2006/main">
  <p:tag name="THINKCELLSHAPEDONOTDELETE" val="tTRo2JLUtn9norFMGuC4wwg"/>
</p:tagLst>
</file>

<file path=ppt/tags/tag1143.xml><?xml version="1.0" encoding="utf-8"?>
<p:tagLst xmlns:a="http://schemas.openxmlformats.org/drawingml/2006/main" xmlns:r="http://schemas.openxmlformats.org/officeDocument/2006/relationships" xmlns:p="http://schemas.openxmlformats.org/presentationml/2006/main">
  <p:tag name="THINKCELLSHAPEDONOTDELETE" val="tdh8fmqxsH.am9Ys5kconNQ"/>
</p:tagLst>
</file>

<file path=ppt/tags/tag1144.xml><?xml version="1.0" encoding="utf-8"?>
<p:tagLst xmlns:a="http://schemas.openxmlformats.org/drawingml/2006/main" xmlns:r="http://schemas.openxmlformats.org/officeDocument/2006/relationships" xmlns:p="http://schemas.openxmlformats.org/presentationml/2006/main">
  <p:tag name="THINKCELLSHAPEDONOTDELETE" val="tLCMjfiSE6PmIRj_1j9EbRA"/>
</p:tagLst>
</file>

<file path=ppt/tags/tag1145.xml><?xml version="1.0" encoding="utf-8"?>
<p:tagLst xmlns:a="http://schemas.openxmlformats.org/drawingml/2006/main" xmlns:r="http://schemas.openxmlformats.org/officeDocument/2006/relationships" xmlns:p="http://schemas.openxmlformats.org/presentationml/2006/main">
  <p:tag name="THINKCELLSHAPEDONOTDELETE" val="t8Juy7OcQiPemBPRMydr4pQ"/>
</p:tagLst>
</file>

<file path=ppt/tags/tag1146.xml><?xml version="1.0" encoding="utf-8"?>
<p:tagLst xmlns:a="http://schemas.openxmlformats.org/drawingml/2006/main" xmlns:r="http://schemas.openxmlformats.org/officeDocument/2006/relationships" xmlns:p="http://schemas.openxmlformats.org/presentationml/2006/main">
  <p:tag name="THINKCELLSHAPEDONOTDELETE" val="t8U53iSvm__PojPWr3UYMxA"/>
</p:tagLst>
</file>

<file path=ppt/tags/tag1147.xml><?xml version="1.0" encoding="utf-8"?>
<p:tagLst xmlns:a="http://schemas.openxmlformats.org/drawingml/2006/main" xmlns:r="http://schemas.openxmlformats.org/officeDocument/2006/relationships" xmlns:p="http://schemas.openxmlformats.org/presentationml/2006/main">
  <p:tag name="THINKCELLSHAPEDONOTDELETE" val="tocbKFFoWGg4uUV_Flv0xmw"/>
</p:tagLst>
</file>

<file path=ppt/tags/tag1148.xml><?xml version="1.0" encoding="utf-8"?>
<p:tagLst xmlns:a="http://schemas.openxmlformats.org/drawingml/2006/main" xmlns:r="http://schemas.openxmlformats.org/officeDocument/2006/relationships" xmlns:p="http://schemas.openxmlformats.org/presentationml/2006/main">
  <p:tag name="THINKCELLSHAPEDONOTDELETE" val="tL9irobpkk.zbfp5yANpzzg"/>
</p:tagLst>
</file>

<file path=ppt/tags/tag1149.xml><?xml version="1.0" encoding="utf-8"?>
<p:tagLst xmlns:a="http://schemas.openxmlformats.org/drawingml/2006/main" xmlns:r="http://schemas.openxmlformats.org/officeDocument/2006/relationships" xmlns:p="http://schemas.openxmlformats.org/presentationml/2006/main">
  <p:tag name="THINKCELLSHAPEDONOTDELETE" val="tQqtxh9sJhbi99S4QQJMRrg"/>
</p:tagLst>
</file>

<file path=ppt/tags/tag115.xml><?xml version="1.0" encoding="utf-8"?>
<p:tagLst xmlns:a="http://schemas.openxmlformats.org/drawingml/2006/main" xmlns:r="http://schemas.openxmlformats.org/officeDocument/2006/relationships" xmlns:p="http://schemas.openxmlformats.org/presentationml/2006/main">
  <p:tag name="THINKCELLSHAPEDONOTDELETE" val="tR2ElwK.2Syg6m1hHJW0V2w"/>
</p:tagLst>
</file>

<file path=ppt/tags/tag1150.xml><?xml version="1.0" encoding="utf-8"?>
<p:tagLst xmlns:a="http://schemas.openxmlformats.org/drawingml/2006/main" xmlns:r="http://schemas.openxmlformats.org/officeDocument/2006/relationships" xmlns:p="http://schemas.openxmlformats.org/presentationml/2006/main">
  <p:tag name="THINKCELLSHAPEDONOTDELETE" val="tzAPI8X0JlAi8bTFosuSaYg"/>
</p:tagLst>
</file>

<file path=ppt/tags/tag1151.xml><?xml version="1.0" encoding="utf-8"?>
<p:tagLst xmlns:a="http://schemas.openxmlformats.org/drawingml/2006/main" xmlns:r="http://schemas.openxmlformats.org/officeDocument/2006/relationships" xmlns:p="http://schemas.openxmlformats.org/presentationml/2006/main">
  <p:tag name="THINKCELLSHAPEDONOTDELETE" val="tSh0cz62zzoCSx15xrLlgrA"/>
</p:tagLst>
</file>

<file path=ppt/tags/tag1152.xml><?xml version="1.0" encoding="utf-8"?>
<p:tagLst xmlns:a="http://schemas.openxmlformats.org/drawingml/2006/main" xmlns:r="http://schemas.openxmlformats.org/officeDocument/2006/relationships" xmlns:p="http://schemas.openxmlformats.org/presentationml/2006/main">
  <p:tag name="THINKCELLSHAPEDONOTDELETE" val="t8TW6pHXHrKKGmLwlBgrINw"/>
</p:tagLst>
</file>

<file path=ppt/tags/tag1153.xml><?xml version="1.0" encoding="utf-8"?>
<p:tagLst xmlns:a="http://schemas.openxmlformats.org/drawingml/2006/main" xmlns:r="http://schemas.openxmlformats.org/officeDocument/2006/relationships" xmlns:p="http://schemas.openxmlformats.org/presentationml/2006/main">
  <p:tag name="THINKCELLSHAPEDONOTDELETE" val="t6sSnJ5V.xNeg77TxRulflA"/>
</p:tagLst>
</file>

<file path=ppt/tags/tag1154.xml><?xml version="1.0" encoding="utf-8"?>
<p:tagLst xmlns:a="http://schemas.openxmlformats.org/drawingml/2006/main" xmlns:r="http://schemas.openxmlformats.org/officeDocument/2006/relationships" xmlns:p="http://schemas.openxmlformats.org/presentationml/2006/main">
  <p:tag name="THINKCELLSHAPEDONOTDELETE" val="td7naCAkcQriI1kur.Twd9g"/>
</p:tagLst>
</file>

<file path=ppt/tags/tag1155.xml><?xml version="1.0" encoding="utf-8"?>
<p:tagLst xmlns:a="http://schemas.openxmlformats.org/drawingml/2006/main" xmlns:r="http://schemas.openxmlformats.org/officeDocument/2006/relationships" xmlns:p="http://schemas.openxmlformats.org/presentationml/2006/main">
  <p:tag name="THINKCELLSHAPEDONOTDELETE" val="tQLAL1UUTNlOTvxNgaaIeJw"/>
</p:tagLst>
</file>

<file path=ppt/tags/tag1156.xml><?xml version="1.0" encoding="utf-8"?>
<p:tagLst xmlns:a="http://schemas.openxmlformats.org/drawingml/2006/main" xmlns:r="http://schemas.openxmlformats.org/officeDocument/2006/relationships" xmlns:p="http://schemas.openxmlformats.org/presentationml/2006/main">
  <p:tag name="THINKCELLSHAPEDONOTDELETE" val="tf3miJ8Ze.QjA_3O3FPF10Q"/>
</p:tagLst>
</file>

<file path=ppt/tags/tag1157.xml><?xml version="1.0" encoding="utf-8"?>
<p:tagLst xmlns:a="http://schemas.openxmlformats.org/drawingml/2006/main" xmlns:r="http://schemas.openxmlformats.org/officeDocument/2006/relationships" xmlns:p="http://schemas.openxmlformats.org/presentationml/2006/main">
  <p:tag name="THINKCELLSHAPEDONOTDELETE" val="t.ZFXHn.Cnxix0WJRkTxcug"/>
</p:tagLst>
</file>

<file path=ppt/tags/tag1158.xml><?xml version="1.0" encoding="utf-8"?>
<p:tagLst xmlns:a="http://schemas.openxmlformats.org/drawingml/2006/main" xmlns:r="http://schemas.openxmlformats.org/officeDocument/2006/relationships" xmlns:p="http://schemas.openxmlformats.org/presentationml/2006/main">
  <p:tag name="THINKCELLSHAPEDONOTDELETE" val="tjg0bg07MFCfzQS9.G9T9Jw"/>
</p:tagLst>
</file>

<file path=ppt/tags/tag1159.xml><?xml version="1.0" encoding="utf-8"?>
<p:tagLst xmlns:a="http://schemas.openxmlformats.org/drawingml/2006/main" xmlns:r="http://schemas.openxmlformats.org/officeDocument/2006/relationships" xmlns:p="http://schemas.openxmlformats.org/presentationml/2006/main">
  <p:tag name="THINKCELLSHAPEDONOTDELETE" val="tW_DgFjf72yj.Cwj4KSidxA"/>
</p:tagLst>
</file>

<file path=ppt/tags/tag116.xml><?xml version="1.0" encoding="utf-8"?>
<p:tagLst xmlns:a="http://schemas.openxmlformats.org/drawingml/2006/main" xmlns:r="http://schemas.openxmlformats.org/officeDocument/2006/relationships" xmlns:p="http://schemas.openxmlformats.org/presentationml/2006/main">
  <p:tag name="THINKCELLSHAPEDONOTDELETE" val="tl.QTttZuko2bS2jDKQSpCQ"/>
</p:tagLst>
</file>

<file path=ppt/tags/tag1160.xml><?xml version="1.0" encoding="utf-8"?>
<p:tagLst xmlns:a="http://schemas.openxmlformats.org/drawingml/2006/main" xmlns:r="http://schemas.openxmlformats.org/officeDocument/2006/relationships" xmlns:p="http://schemas.openxmlformats.org/presentationml/2006/main">
  <p:tag name="THINKCELLSHAPEDONOTDELETE" val="tD3jwxbKLD52n4oUQmTqoxw"/>
</p:tagLst>
</file>

<file path=ppt/tags/tag1161.xml><?xml version="1.0" encoding="utf-8"?>
<p:tagLst xmlns:a="http://schemas.openxmlformats.org/drawingml/2006/main" xmlns:r="http://schemas.openxmlformats.org/officeDocument/2006/relationships" xmlns:p="http://schemas.openxmlformats.org/presentationml/2006/main">
  <p:tag name="THINKCELLSHAPEDONOTDELETE" val="tcknIbzlELAa7vw_qFu24Vg"/>
</p:tagLst>
</file>

<file path=ppt/tags/tag1162.xml><?xml version="1.0" encoding="utf-8"?>
<p:tagLst xmlns:a="http://schemas.openxmlformats.org/drawingml/2006/main" xmlns:r="http://schemas.openxmlformats.org/officeDocument/2006/relationships" xmlns:p="http://schemas.openxmlformats.org/presentationml/2006/main">
  <p:tag name="THINKCELLSHAPEDONOTDELETE" val="tIl_bC0NCuU9dSln2ohKY4g"/>
</p:tagLst>
</file>

<file path=ppt/tags/tag1163.xml><?xml version="1.0" encoding="utf-8"?>
<p:tagLst xmlns:a="http://schemas.openxmlformats.org/drawingml/2006/main" xmlns:r="http://schemas.openxmlformats.org/officeDocument/2006/relationships" xmlns:p="http://schemas.openxmlformats.org/presentationml/2006/main">
  <p:tag name="THINKCELLSHAPEDONOTDELETE" val="togHbPG8s4Y.QQZb6HFYaZw"/>
</p:tagLst>
</file>

<file path=ppt/tags/tag1164.xml><?xml version="1.0" encoding="utf-8"?>
<p:tagLst xmlns:a="http://schemas.openxmlformats.org/drawingml/2006/main" xmlns:r="http://schemas.openxmlformats.org/officeDocument/2006/relationships" xmlns:p="http://schemas.openxmlformats.org/presentationml/2006/main">
  <p:tag name="THINKCELLSHAPEDONOTDELETE" val="t40kZpjiaKBdTSZFGud0Jeg"/>
</p:tagLst>
</file>

<file path=ppt/tags/tag1165.xml><?xml version="1.0" encoding="utf-8"?>
<p:tagLst xmlns:a="http://schemas.openxmlformats.org/drawingml/2006/main" xmlns:r="http://schemas.openxmlformats.org/officeDocument/2006/relationships" xmlns:p="http://schemas.openxmlformats.org/presentationml/2006/main">
  <p:tag name="THINKCELLSHAPEDONOTDELETE" val="tYm.hHLeNhNQdLk.Ssx6IOQ"/>
</p:tagLst>
</file>

<file path=ppt/tags/tag1166.xml><?xml version="1.0" encoding="utf-8"?>
<p:tagLst xmlns:a="http://schemas.openxmlformats.org/drawingml/2006/main" xmlns:r="http://schemas.openxmlformats.org/officeDocument/2006/relationships" xmlns:p="http://schemas.openxmlformats.org/presentationml/2006/main">
  <p:tag name="THINKCELLSHAPEDONOTDELETE" val="t_aBpwnJGGEXv4Cpyc8oBRw"/>
</p:tagLst>
</file>

<file path=ppt/tags/tag1167.xml><?xml version="1.0" encoding="utf-8"?>
<p:tagLst xmlns:a="http://schemas.openxmlformats.org/drawingml/2006/main" xmlns:r="http://schemas.openxmlformats.org/officeDocument/2006/relationships" xmlns:p="http://schemas.openxmlformats.org/presentationml/2006/main">
  <p:tag name="THINKCELLSHAPEDONOTDELETE" val="toScKZEvPJG3hsrTI1A4GAg"/>
</p:tagLst>
</file>

<file path=ppt/tags/tag1168.xml><?xml version="1.0" encoding="utf-8"?>
<p:tagLst xmlns:a="http://schemas.openxmlformats.org/drawingml/2006/main" xmlns:r="http://schemas.openxmlformats.org/officeDocument/2006/relationships" xmlns:p="http://schemas.openxmlformats.org/presentationml/2006/main">
  <p:tag name="THINKCELLSHAPEDONOTDELETE" val="taLl8CI5Hjfz4vzubnYmCwQ"/>
</p:tagLst>
</file>

<file path=ppt/tags/tag1169.xml><?xml version="1.0" encoding="utf-8"?>
<p:tagLst xmlns:a="http://schemas.openxmlformats.org/drawingml/2006/main" xmlns:r="http://schemas.openxmlformats.org/officeDocument/2006/relationships" xmlns:p="http://schemas.openxmlformats.org/presentationml/2006/main">
  <p:tag name="THINKCELLSHAPEDONOTDELETE" val="tHRNWvY5ad2jxt2yBHUj6xw"/>
</p:tagLst>
</file>

<file path=ppt/tags/tag117.xml><?xml version="1.0" encoding="utf-8"?>
<p:tagLst xmlns:a="http://schemas.openxmlformats.org/drawingml/2006/main" xmlns:r="http://schemas.openxmlformats.org/officeDocument/2006/relationships" xmlns:p="http://schemas.openxmlformats.org/presentationml/2006/main">
  <p:tag name="THINKCELLSHAPEDONOTDELETE" val="tUeCOr7W5Y5wH3USTcqb37w"/>
</p:tagLst>
</file>

<file path=ppt/tags/tag1170.xml><?xml version="1.0" encoding="utf-8"?>
<p:tagLst xmlns:a="http://schemas.openxmlformats.org/drawingml/2006/main" xmlns:r="http://schemas.openxmlformats.org/officeDocument/2006/relationships" xmlns:p="http://schemas.openxmlformats.org/presentationml/2006/main">
  <p:tag name="THINKCELLSHAPEDONOTDELETE" val="tW_4ho1bqpaNnN.hVkoPUKA"/>
</p:tagLst>
</file>

<file path=ppt/tags/tag1171.xml><?xml version="1.0" encoding="utf-8"?>
<p:tagLst xmlns:a="http://schemas.openxmlformats.org/drawingml/2006/main" xmlns:r="http://schemas.openxmlformats.org/officeDocument/2006/relationships" xmlns:p="http://schemas.openxmlformats.org/presentationml/2006/main">
  <p:tag name="THINKCELLSHAPEDONOTDELETE" val="teI2YnzitRu9XvCMiKkf2FA"/>
</p:tagLst>
</file>

<file path=ppt/tags/tag1172.xml><?xml version="1.0" encoding="utf-8"?>
<p:tagLst xmlns:a="http://schemas.openxmlformats.org/drawingml/2006/main" xmlns:r="http://schemas.openxmlformats.org/officeDocument/2006/relationships" xmlns:p="http://schemas.openxmlformats.org/presentationml/2006/main">
  <p:tag name="THINKCELLSHAPEDONOTDELETE" val="tFkgsxvDTbjsaI9A2Q0ggEw"/>
</p:tagLst>
</file>

<file path=ppt/tags/tag1173.xml><?xml version="1.0" encoding="utf-8"?>
<p:tagLst xmlns:a="http://schemas.openxmlformats.org/drawingml/2006/main" xmlns:r="http://schemas.openxmlformats.org/officeDocument/2006/relationships" xmlns:p="http://schemas.openxmlformats.org/presentationml/2006/main">
  <p:tag name="THINKCELLSHAPEDONOTDELETE" val="tADh8X9mjW9JdGGVeXFbIuQ"/>
</p:tagLst>
</file>

<file path=ppt/tags/tag1174.xml><?xml version="1.0" encoding="utf-8"?>
<p:tagLst xmlns:a="http://schemas.openxmlformats.org/drawingml/2006/main" xmlns:r="http://schemas.openxmlformats.org/officeDocument/2006/relationships" xmlns:p="http://schemas.openxmlformats.org/presentationml/2006/main">
  <p:tag name="THINKCELLSHAPEDONOTDELETE" val="tHgFh82leE6qMKKWu_laFOA"/>
</p:tagLst>
</file>

<file path=ppt/tags/tag1175.xml><?xml version="1.0" encoding="utf-8"?>
<p:tagLst xmlns:a="http://schemas.openxmlformats.org/drawingml/2006/main" xmlns:r="http://schemas.openxmlformats.org/officeDocument/2006/relationships" xmlns:p="http://schemas.openxmlformats.org/presentationml/2006/main">
  <p:tag name="THINKCELLSHAPEDONOTDELETE" val="tZU3465vFWuOesWlaGqt8rw"/>
</p:tagLst>
</file>

<file path=ppt/tags/tag1176.xml><?xml version="1.0" encoding="utf-8"?>
<p:tagLst xmlns:a="http://schemas.openxmlformats.org/drawingml/2006/main" xmlns:r="http://schemas.openxmlformats.org/officeDocument/2006/relationships" xmlns:p="http://schemas.openxmlformats.org/presentationml/2006/main">
  <p:tag name="THINKCELLSHAPEDONOTDELETE" val="t_0HdOXslFA91h0qpheeSRw"/>
</p:tagLst>
</file>

<file path=ppt/tags/tag1177.xml><?xml version="1.0" encoding="utf-8"?>
<p:tagLst xmlns:a="http://schemas.openxmlformats.org/drawingml/2006/main" xmlns:r="http://schemas.openxmlformats.org/officeDocument/2006/relationships" xmlns:p="http://schemas.openxmlformats.org/presentationml/2006/main">
  <p:tag name="THINKCELLSHAPEDONOTDELETE" val="trbdSWbgpk5s8IVg4hvLdNg"/>
</p:tagLst>
</file>

<file path=ppt/tags/tag1178.xml><?xml version="1.0" encoding="utf-8"?>
<p:tagLst xmlns:a="http://schemas.openxmlformats.org/drawingml/2006/main" xmlns:r="http://schemas.openxmlformats.org/officeDocument/2006/relationships" xmlns:p="http://schemas.openxmlformats.org/presentationml/2006/main">
  <p:tag name="THINKCELLSHAPEDONOTDELETE" val="t9TIOp_Xi3Sq1Boal54IjWw"/>
</p:tagLst>
</file>

<file path=ppt/tags/tag1179.xml><?xml version="1.0" encoding="utf-8"?>
<p:tagLst xmlns:a="http://schemas.openxmlformats.org/drawingml/2006/main" xmlns:r="http://schemas.openxmlformats.org/officeDocument/2006/relationships" xmlns:p="http://schemas.openxmlformats.org/presentationml/2006/main">
  <p:tag name="THINKCELLSHAPEDONOTDELETE" val="tTe7SG57m6Zq8v4vA1elj5w"/>
</p:tagLst>
</file>

<file path=ppt/tags/tag118.xml><?xml version="1.0" encoding="utf-8"?>
<p:tagLst xmlns:a="http://schemas.openxmlformats.org/drawingml/2006/main" xmlns:r="http://schemas.openxmlformats.org/officeDocument/2006/relationships" xmlns:p="http://schemas.openxmlformats.org/presentationml/2006/main">
  <p:tag name="THINKCELLSHAPEDONOTDELETE" val="tPEEtV5HCE3zyzNx7Q_D1LA"/>
</p:tagLst>
</file>

<file path=ppt/tags/tag118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81.xml><?xml version="1.0" encoding="utf-8"?>
<p:tagLst xmlns:a="http://schemas.openxmlformats.org/drawingml/2006/main" xmlns:r="http://schemas.openxmlformats.org/officeDocument/2006/relationships" xmlns:p="http://schemas.openxmlformats.org/presentationml/2006/main">
  <p:tag name="BTFPLAYOUTENABLED" val="1"/>
</p:tagLst>
</file>

<file path=ppt/tags/tag1182.xml><?xml version="1.0" encoding="utf-8"?>
<p:tagLst xmlns:a="http://schemas.openxmlformats.org/drawingml/2006/main" xmlns:r="http://schemas.openxmlformats.org/officeDocument/2006/relationships" xmlns:p="http://schemas.openxmlformats.org/presentationml/2006/main">
  <p:tag name="THINKCELLSHAPEDONOTDELETE" val="t1jKmjTwU2t8AChhiRyK3OQ"/>
</p:tagLst>
</file>

<file path=ppt/tags/tag1183.xml><?xml version="1.0" encoding="utf-8"?>
<p:tagLst xmlns:a="http://schemas.openxmlformats.org/drawingml/2006/main" xmlns:r="http://schemas.openxmlformats.org/officeDocument/2006/relationships" xmlns:p="http://schemas.openxmlformats.org/presentationml/2006/main">
  <p:tag name="THINKCELLSHAPEDONOTDELETE" val="t4TsLX_P91jre7oPRaA55qw"/>
</p:tagLst>
</file>

<file path=ppt/tags/tag1184.xml><?xml version="1.0" encoding="utf-8"?>
<p:tagLst xmlns:a="http://schemas.openxmlformats.org/drawingml/2006/main" xmlns:r="http://schemas.openxmlformats.org/officeDocument/2006/relationships" xmlns:p="http://schemas.openxmlformats.org/presentationml/2006/main">
  <p:tag name="THINKCELLSHAPEDONOTDELETE" val="twHEUOiiesXsJESCplrmulw"/>
</p:tagLst>
</file>

<file path=ppt/tags/tag1185.xml><?xml version="1.0" encoding="utf-8"?>
<p:tagLst xmlns:a="http://schemas.openxmlformats.org/drawingml/2006/main" xmlns:r="http://schemas.openxmlformats.org/officeDocument/2006/relationships" xmlns:p="http://schemas.openxmlformats.org/presentationml/2006/main">
  <p:tag name="THINKCELLSHAPEDONOTDELETE" val="tEYANp3qxI1NpSdMTm6cEWw"/>
</p:tagLst>
</file>

<file path=ppt/tags/tag1186.xml><?xml version="1.0" encoding="utf-8"?>
<p:tagLst xmlns:a="http://schemas.openxmlformats.org/drawingml/2006/main" xmlns:r="http://schemas.openxmlformats.org/officeDocument/2006/relationships" xmlns:p="http://schemas.openxmlformats.org/presentationml/2006/main">
  <p:tag name="THINKCELLSHAPEDONOTDELETE" val="tl5HBud7kD4JByn..bCrpVA"/>
</p:tagLst>
</file>

<file path=ppt/tags/tag1187.xml><?xml version="1.0" encoding="utf-8"?>
<p:tagLst xmlns:a="http://schemas.openxmlformats.org/drawingml/2006/main" xmlns:r="http://schemas.openxmlformats.org/officeDocument/2006/relationships" xmlns:p="http://schemas.openxmlformats.org/presentationml/2006/main">
  <p:tag name="THINKCELLSHAPEDONOTDELETE" val="tS9TyZQCiK.UiZ3y4D1O8_Q"/>
</p:tagLst>
</file>

<file path=ppt/tags/tag1188.xml><?xml version="1.0" encoding="utf-8"?>
<p:tagLst xmlns:a="http://schemas.openxmlformats.org/drawingml/2006/main" xmlns:r="http://schemas.openxmlformats.org/officeDocument/2006/relationships" xmlns:p="http://schemas.openxmlformats.org/presentationml/2006/main">
  <p:tag name="THINKCELLSHAPEDONOTDELETE" val="twlnqkidJGGlANxXrJfLI2Q"/>
</p:tagLst>
</file>

<file path=ppt/tags/tag1189.xml><?xml version="1.0" encoding="utf-8"?>
<p:tagLst xmlns:a="http://schemas.openxmlformats.org/drawingml/2006/main" xmlns:r="http://schemas.openxmlformats.org/officeDocument/2006/relationships" xmlns:p="http://schemas.openxmlformats.org/presentationml/2006/main">
  <p:tag name="THINKCELLSHAPEDONOTDELETE" val="tEDX5HT0WDRtL31vmfcfYpw"/>
</p:tagLst>
</file>

<file path=ppt/tags/tag119.xml><?xml version="1.0" encoding="utf-8"?>
<p:tagLst xmlns:a="http://schemas.openxmlformats.org/drawingml/2006/main" xmlns:r="http://schemas.openxmlformats.org/officeDocument/2006/relationships" xmlns:p="http://schemas.openxmlformats.org/presentationml/2006/main">
  <p:tag name="THINKCELLSHAPEDONOTDELETE" val="tt9Di0lE2gM7LUac1j2SfCQ"/>
</p:tagLst>
</file>

<file path=ppt/tags/tag1190.xml><?xml version="1.0" encoding="utf-8"?>
<p:tagLst xmlns:a="http://schemas.openxmlformats.org/drawingml/2006/main" xmlns:r="http://schemas.openxmlformats.org/officeDocument/2006/relationships" xmlns:p="http://schemas.openxmlformats.org/presentationml/2006/main">
  <p:tag name="THINKCELLSHAPEDONOTDELETE" val="t4Bw6eDmYneph2j.woWYskw"/>
</p:tagLst>
</file>

<file path=ppt/tags/tag1191.xml><?xml version="1.0" encoding="utf-8"?>
<p:tagLst xmlns:a="http://schemas.openxmlformats.org/drawingml/2006/main" xmlns:r="http://schemas.openxmlformats.org/officeDocument/2006/relationships" xmlns:p="http://schemas.openxmlformats.org/presentationml/2006/main">
  <p:tag name="THINKCELLSHAPEDONOTDELETE" val="tyxuvGbZr9OyCMD5gXNlhTA"/>
</p:tagLst>
</file>

<file path=ppt/tags/tag1192.xml><?xml version="1.0" encoding="utf-8"?>
<p:tagLst xmlns:a="http://schemas.openxmlformats.org/drawingml/2006/main" xmlns:r="http://schemas.openxmlformats.org/officeDocument/2006/relationships" xmlns:p="http://schemas.openxmlformats.org/presentationml/2006/main">
  <p:tag name="THINKCELLSHAPEDONOTDELETE" val="tV3uIgxhPOMXDLCOwMSrUDg"/>
</p:tagLst>
</file>

<file path=ppt/tags/tag1193.xml><?xml version="1.0" encoding="utf-8"?>
<p:tagLst xmlns:a="http://schemas.openxmlformats.org/drawingml/2006/main" xmlns:r="http://schemas.openxmlformats.org/officeDocument/2006/relationships" xmlns:p="http://schemas.openxmlformats.org/presentationml/2006/main">
  <p:tag name="THINKCELLSHAPEDONOTDELETE" val="t7D8JlqkOS21ZwkzCiP9zIQ"/>
</p:tagLst>
</file>

<file path=ppt/tags/tag1194.xml><?xml version="1.0" encoding="utf-8"?>
<p:tagLst xmlns:a="http://schemas.openxmlformats.org/drawingml/2006/main" xmlns:r="http://schemas.openxmlformats.org/officeDocument/2006/relationships" xmlns:p="http://schemas.openxmlformats.org/presentationml/2006/main">
  <p:tag name="THINKCELLSHAPEDONOTDELETE" val="t5cBUhKYFBXoxt4tbN68j2Q"/>
</p:tagLst>
</file>

<file path=ppt/tags/tag1195.xml><?xml version="1.0" encoding="utf-8"?>
<p:tagLst xmlns:a="http://schemas.openxmlformats.org/drawingml/2006/main" xmlns:r="http://schemas.openxmlformats.org/officeDocument/2006/relationships" xmlns:p="http://schemas.openxmlformats.org/presentationml/2006/main">
  <p:tag name="THINKCELLSHAPEDONOTDELETE" val="tvaE1M.Bnhg_VlYMmvBPT0Q"/>
</p:tagLst>
</file>

<file path=ppt/tags/tag1196.xml><?xml version="1.0" encoding="utf-8"?>
<p:tagLst xmlns:a="http://schemas.openxmlformats.org/drawingml/2006/main" xmlns:r="http://schemas.openxmlformats.org/officeDocument/2006/relationships" xmlns:p="http://schemas.openxmlformats.org/presentationml/2006/main">
  <p:tag name="THINKCELLSHAPEDONOTDELETE" val="tv7FWqJ3sS.aghcV2H1ZGjg"/>
</p:tagLst>
</file>

<file path=ppt/tags/tag1197.xml><?xml version="1.0" encoding="utf-8"?>
<p:tagLst xmlns:a="http://schemas.openxmlformats.org/drawingml/2006/main" xmlns:r="http://schemas.openxmlformats.org/officeDocument/2006/relationships" xmlns:p="http://schemas.openxmlformats.org/presentationml/2006/main">
  <p:tag name="THINKCELLSHAPEDONOTDELETE" val="tMfmWAPudnn2ErYQyS5bx0w"/>
</p:tagLst>
</file>

<file path=ppt/tags/tag1198.xml><?xml version="1.0" encoding="utf-8"?>
<p:tagLst xmlns:a="http://schemas.openxmlformats.org/drawingml/2006/main" xmlns:r="http://schemas.openxmlformats.org/officeDocument/2006/relationships" xmlns:p="http://schemas.openxmlformats.org/presentationml/2006/main">
  <p:tag name="THINKCELLSHAPEDONOTDELETE" val="tNAcqRR0p7yXq4u5.so.D3g"/>
</p:tagLst>
</file>

<file path=ppt/tags/tag1199.xml><?xml version="1.0" encoding="utf-8"?>
<p:tagLst xmlns:a="http://schemas.openxmlformats.org/drawingml/2006/main" xmlns:r="http://schemas.openxmlformats.org/officeDocument/2006/relationships" xmlns:p="http://schemas.openxmlformats.org/presentationml/2006/main">
  <p:tag name="THINKCELLSHAPEDONOTDELETE" val="t7rrpA4l9MLDD8zv0pMrYNg"/>
</p:tagLst>
</file>

<file path=ppt/tags/tag12.xml><?xml version="1.0" encoding="utf-8"?>
<p:tagLst xmlns:a="http://schemas.openxmlformats.org/drawingml/2006/main" xmlns:r="http://schemas.openxmlformats.org/officeDocument/2006/relationships" xmlns:p="http://schemas.openxmlformats.org/presentationml/2006/main">
  <p:tag name="BTFPLAYOUTENABLED" val="1"/>
  <p:tag name="BTFPLAYOUTCOLUMNS" val="1"/>
</p:tagLst>
</file>

<file path=ppt/tags/tag120.xml><?xml version="1.0" encoding="utf-8"?>
<p:tagLst xmlns:a="http://schemas.openxmlformats.org/drawingml/2006/main" xmlns:r="http://schemas.openxmlformats.org/officeDocument/2006/relationships" xmlns:p="http://schemas.openxmlformats.org/presentationml/2006/main">
  <p:tag name="THINKCELLSHAPEDONOTDELETE" val="tlCsCcqTjdRx8tMRIdzEBSA"/>
</p:tagLst>
</file>

<file path=ppt/tags/tag1200.xml><?xml version="1.0" encoding="utf-8"?>
<p:tagLst xmlns:a="http://schemas.openxmlformats.org/drawingml/2006/main" xmlns:r="http://schemas.openxmlformats.org/officeDocument/2006/relationships" xmlns:p="http://schemas.openxmlformats.org/presentationml/2006/main">
  <p:tag name="THINKCELLSHAPEDONOTDELETE" val="tjqbVic5RpCkf6lbaiaPTvQ"/>
</p:tagLst>
</file>

<file path=ppt/tags/tag1201.xml><?xml version="1.0" encoding="utf-8"?>
<p:tagLst xmlns:a="http://schemas.openxmlformats.org/drawingml/2006/main" xmlns:r="http://schemas.openxmlformats.org/officeDocument/2006/relationships" xmlns:p="http://schemas.openxmlformats.org/presentationml/2006/main">
  <p:tag name="THINKCELLSHAPEDONOTDELETE" val="tsVZGzbf.MI9smzXDyhxdAw"/>
</p:tagLst>
</file>

<file path=ppt/tags/tag1202.xml><?xml version="1.0" encoding="utf-8"?>
<p:tagLst xmlns:a="http://schemas.openxmlformats.org/drawingml/2006/main" xmlns:r="http://schemas.openxmlformats.org/officeDocument/2006/relationships" xmlns:p="http://schemas.openxmlformats.org/presentationml/2006/main">
  <p:tag name="THINKCELLSHAPEDONOTDELETE" val="tD5SRRLqxKyBRKVBiN8PaNw"/>
</p:tagLst>
</file>

<file path=ppt/tags/tag1203.xml><?xml version="1.0" encoding="utf-8"?>
<p:tagLst xmlns:a="http://schemas.openxmlformats.org/drawingml/2006/main" xmlns:r="http://schemas.openxmlformats.org/officeDocument/2006/relationships" xmlns:p="http://schemas.openxmlformats.org/presentationml/2006/main">
  <p:tag name="THINKCELLSHAPEDONOTDELETE" val="tiHRJ4xnRIu5Dhcu219oLtA"/>
</p:tagLst>
</file>

<file path=ppt/tags/tag1204.xml><?xml version="1.0" encoding="utf-8"?>
<p:tagLst xmlns:a="http://schemas.openxmlformats.org/drawingml/2006/main" xmlns:r="http://schemas.openxmlformats.org/officeDocument/2006/relationships" xmlns:p="http://schemas.openxmlformats.org/presentationml/2006/main">
  <p:tag name="THINKCELLSHAPEDONOTDELETE" val="tdlJOE4bRgPc2JdWIj_Xm6w"/>
</p:tagLst>
</file>

<file path=ppt/tags/tag1205.xml><?xml version="1.0" encoding="utf-8"?>
<p:tagLst xmlns:a="http://schemas.openxmlformats.org/drawingml/2006/main" xmlns:r="http://schemas.openxmlformats.org/officeDocument/2006/relationships" xmlns:p="http://schemas.openxmlformats.org/presentationml/2006/main">
  <p:tag name="THINKCELLSHAPEDONOTDELETE" val="tEgG5N3_IMFBn13XSDLt_cg"/>
</p:tagLst>
</file>

<file path=ppt/tags/tag1206.xml><?xml version="1.0" encoding="utf-8"?>
<p:tagLst xmlns:a="http://schemas.openxmlformats.org/drawingml/2006/main" xmlns:r="http://schemas.openxmlformats.org/officeDocument/2006/relationships" xmlns:p="http://schemas.openxmlformats.org/presentationml/2006/main">
  <p:tag name="THINKCELLSHAPEDONOTDELETE" val="tWxIc9koVx49fCtF7SE7WLA"/>
</p:tagLst>
</file>

<file path=ppt/tags/tag1207.xml><?xml version="1.0" encoding="utf-8"?>
<p:tagLst xmlns:a="http://schemas.openxmlformats.org/drawingml/2006/main" xmlns:r="http://schemas.openxmlformats.org/officeDocument/2006/relationships" xmlns:p="http://schemas.openxmlformats.org/presentationml/2006/main">
  <p:tag name="THINKCELLSHAPEDONOTDELETE" val="tpB7bKpuuPAoGSd6mdLCCZQ"/>
</p:tagLst>
</file>

<file path=ppt/tags/tag1208.xml><?xml version="1.0" encoding="utf-8"?>
<p:tagLst xmlns:a="http://schemas.openxmlformats.org/drawingml/2006/main" xmlns:r="http://schemas.openxmlformats.org/officeDocument/2006/relationships" xmlns:p="http://schemas.openxmlformats.org/presentationml/2006/main">
  <p:tag name="THINKCELLSHAPEDONOTDELETE" val="tDCg50sD3BltBcDT_Xynq.A"/>
</p:tagLst>
</file>

<file path=ppt/tags/tag1209.xml><?xml version="1.0" encoding="utf-8"?>
<p:tagLst xmlns:a="http://schemas.openxmlformats.org/drawingml/2006/main" xmlns:r="http://schemas.openxmlformats.org/officeDocument/2006/relationships" xmlns:p="http://schemas.openxmlformats.org/presentationml/2006/main">
  <p:tag name="THINKCELLSHAPEDONOTDELETE" val="tCSWKPvz3b6WDF2cChUA0pQ"/>
</p:tagLst>
</file>

<file path=ppt/tags/tag121.xml><?xml version="1.0" encoding="utf-8"?>
<p:tagLst xmlns:a="http://schemas.openxmlformats.org/drawingml/2006/main" xmlns:r="http://schemas.openxmlformats.org/officeDocument/2006/relationships" xmlns:p="http://schemas.openxmlformats.org/presentationml/2006/main">
  <p:tag name="THINKCELLSHAPEDONOTDELETE" val="tQwxPX9ThN8t9ISgIEGQKMg"/>
</p:tagLst>
</file>

<file path=ppt/tags/tag1210.xml><?xml version="1.0" encoding="utf-8"?>
<p:tagLst xmlns:a="http://schemas.openxmlformats.org/drawingml/2006/main" xmlns:r="http://schemas.openxmlformats.org/officeDocument/2006/relationships" xmlns:p="http://schemas.openxmlformats.org/presentationml/2006/main">
  <p:tag name="THINKCELLSHAPEDONOTDELETE" val="ttcqObQCtodIuIucOrft0XA"/>
</p:tagLst>
</file>

<file path=ppt/tags/tag1211.xml><?xml version="1.0" encoding="utf-8"?>
<p:tagLst xmlns:a="http://schemas.openxmlformats.org/drawingml/2006/main" xmlns:r="http://schemas.openxmlformats.org/officeDocument/2006/relationships" xmlns:p="http://schemas.openxmlformats.org/presentationml/2006/main">
  <p:tag name="THINKCELLSHAPEDONOTDELETE" val="tnHfWXnRyElAi6lxxNk1pNw"/>
</p:tagLst>
</file>

<file path=ppt/tags/tag1212.xml><?xml version="1.0" encoding="utf-8"?>
<p:tagLst xmlns:a="http://schemas.openxmlformats.org/drawingml/2006/main" xmlns:r="http://schemas.openxmlformats.org/officeDocument/2006/relationships" xmlns:p="http://schemas.openxmlformats.org/presentationml/2006/main">
  <p:tag name="THINKCELLSHAPEDONOTDELETE" val="t1FNmQDvyWBL1fc94x63WzA"/>
</p:tagLst>
</file>

<file path=ppt/tags/tag1213.xml><?xml version="1.0" encoding="utf-8"?>
<p:tagLst xmlns:a="http://schemas.openxmlformats.org/drawingml/2006/main" xmlns:r="http://schemas.openxmlformats.org/officeDocument/2006/relationships" xmlns:p="http://schemas.openxmlformats.org/presentationml/2006/main">
  <p:tag name="THINKCELLSHAPEDONOTDELETE" val="tJoymEQTdiyKP85_kS4gNkw"/>
</p:tagLst>
</file>

<file path=ppt/tags/tag1214.xml><?xml version="1.0" encoding="utf-8"?>
<p:tagLst xmlns:a="http://schemas.openxmlformats.org/drawingml/2006/main" xmlns:r="http://schemas.openxmlformats.org/officeDocument/2006/relationships" xmlns:p="http://schemas.openxmlformats.org/presentationml/2006/main">
  <p:tag name="THINKCELLSHAPEDONOTDELETE" val="tygbtlphVol8pj.LPXvPT0w"/>
</p:tagLst>
</file>

<file path=ppt/tags/tag1215.xml><?xml version="1.0" encoding="utf-8"?>
<p:tagLst xmlns:a="http://schemas.openxmlformats.org/drawingml/2006/main" xmlns:r="http://schemas.openxmlformats.org/officeDocument/2006/relationships" xmlns:p="http://schemas.openxmlformats.org/presentationml/2006/main">
  <p:tag name="THINKCELLSHAPEDONOTDELETE" val="tClgH3tgwdzsxeM_VvgYFRQ"/>
</p:tagLst>
</file>

<file path=ppt/tags/tag1216.xml><?xml version="1.0" encoding="utf-8"?>
<p:tagLst xmlns:a="http://schemas.openxmlformats.org/drawingml/2006/main" xmlns:r="http://schemas.openxmlformats.org/officeDocument/2006/relationships" xmlns:p="http://schemas.openxmlformats.org/presentationml/2006/main">
  <p:tag name="THINKCELLSHAPEDONOTDELETE" val="tP9S0Ylmzjj3sStSSALGcuw"/>
</p:tagLst>
</file>

<file path=ppt/tags/tag1217.xml><?xml version="1.0" encoding="utf-8"?>
<p:tagLst xmlns:a="http://schemas.openxmlformats.org/drawingml/2006/main" xmlns:r="http://schemas.openxmlformats.org/officeDocument/2006/relationships" xmlns:p="http://schemas.openxmlformats.org/presentationml/2006/main">
  <p:tag name="BTFPLAYOUTENABLED" val="1"/>
  <p:tag name="BTFPLAYOUTCOLUMNS" val="1"/>
</p:tagLst>
</file>

<file path=ppt/tags/tag12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19.xml><?xml version="1.0" encoding="utf-8"?>
<p:tagLst xmlns:a="http://schemas.openxmlformats.org/drawingml/2006/main" xmlns:r="http://schemas.openxmlformats.org/officeDocument/2006/relationships" xmlns:p="http://schemas.openxmlformats.org/presentationml/2006/main">
  <p:tag name="BTFPLAYOUTCOLUMNS" val="3"/>
  <p:tag name="BTFPLAYOUTENABLED" val="0"/>
</p:tagLst>
</file>

<file path=ppt/tags/tag122.xml><?xml version="1.0" encoding="utf-8"?>
<p:tagLst xmlns:a="http://schemas.openxmlformats.org/drawingml/2006/main" xmlns:r="http://schemas.openxmlformats.org/officeDocument/2006/relationships" xmlns:p="http://schemas.openxmlformats.org/presentationml/2006/main">
  <p:tag name="THINKCELLSHAPEDONOTDELETE" val="tuwFJm8r9ITdrqVpkkBfLUA"/>
</p:tagLst>
</file>

<file path=ppt/tags/tag12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21.xml><?xml version="1.0" encoding="utf-8"?>
<p:tagLst xmlns:a="http://schemas.openxmlformats.org/drawingml/2006/main" xmlns:r="http://schemas.openxmlformats.org/officeDocument/2006/relationships" xmlns:p="http://schemas.openxmlformats.org/presentationml/2006/main">
  <p:tag name="BTFPLAYOUTENABLED" val="1"/>
</p:tagLst>
</file>

<file path=ppt/tags/tag1222.xml><?xml version="1.0" encoding="utf-8"?>
<p:tagLst xmlns:a="http://schemas.openxmlformats.org/drawingml/2006/main" xmlns:r="http://schemas.openxmlformats.org/officeDocument/2006/relationships" xmlns:p="http://schemas.openxmlformats.org/presentationml/2006/main">
  <p:tag name="BTFPLAYOUTENABLED" val="1"/>
</p:tagLst>
</file>

<file path=ppt/tags/tag1223.xml><?xml version="1.0" encoding="utf-8"?>
<p:tagLst xmlns:a="http://schemas.openxmlformats.org/drawingml/2006/main" xmlns:r="http://schemas.openxmlformats.org/officeDocument/2006/relationships" xmlns:p="http://schemas.openxmlformats.org/presentationml/2006/main">
  <p:tag name="BTFPLAYOUTENABLED" val="1"/>
</p:tagLst>
</file>

<file path=ppt/tags/tag1224.xml><?xml version="1.0" encoding="utf-8"?>
<p:tagLst xmlns:a="http://schemas.openxmlformats.org/drawingml/2006/main" xmlns:r="http://schemas.openxmlformats.org/officeDocument/2006/relationships" xmlns:p="http://schemas.openxmlformats.org/presentationml/2006/main">
  <p:tag name="BTFPLAYOUTENABLED" val="1"/>
</p:tagLst>
</file>

<file path=ppt/tags/tag1225.xml><?xml version="1.0" encoding="utf-8"?>
<p:tagLst xmlns:a="http://schemas.openxmlformats.org/drawingml/2006/main" xmlns:r="http://schemas.openxmlformats.org/officeDocument/2006/relationships" xmlns:p="http://schemas.openxmlformats.org/presentationml/2006/main">
  <p:tag name="BTFPLAYOUTENABLED" val="1"/>
</p:tagLst>
</file>

<file path=ppt/tags/tag1226.xml><?xml version="1.0" encoding="utf-8"?>
<p:tagLst xmlns:a="http://schemas.openxmlformats.org/drawingml/2006/main" xmlns:r="http://schemas.openxmlformats.org/officeDocument/2006/relationships" xmlns:p="http://schemas.openxmlformats.org/presentationml/2006/main">
  <p:tag name="BTFPLAYOUTCOLUMNS" val="3"/>
  <p:tag name="BTFPLAYOUTENABLED" val="0"/>
</p:tagLst>
</file>

<file path=ppt/tags/tag122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28.xml><?xml version="1.0" encoding="utf-8"?>
<p:tagLst xmlns:a="http://schemas.openxmlformats.org/drawingml/2006/main" xmlns:r="http://schemas.openxmlformats.org/officeDocument/2006/relationships" xmlns:p="http://schemas.openxmlformats.org/presentationml/2006/main">
  <p:tag name="BTFPLAYOUTENABLED" val="1"/>
</p:tagLst>
</file>

<file path=ppt/tags/tag1229.xml><?xml version="1.0" encoding="utf-8"?>
<p:tagLst xmlns:a="http://schemas.openxmlformats.org/drawingml/2006/main" xmlns:r="http://schemas.openxmlformats.org/officeDocument/2006/relationships" xmlns:p="http://schemas.openxmlformats.org/presentationml/2006/main">
  <p:tag name="THINKCELLSHAPEDONOTDELETE" val="t9V1dIj2S2_G8e6yDlyXU2A"/>
</p:tagLst>
</file>

<file path=ppt/tags/tag123.xml><?xml version="1.0" encoding="utf-8"?>
<p:tagLst xmlns:a="http://schemas.openxmlformats.org/drawingml/2006/main" xmlns:r="http://schemas.openxmlformats.org/officeDocument/2006/relationships" xmlns:p="http://schemas.openxmlformats.org/presentationml/2006/main">
  <p:tag name="THINKCELLSHAPEDONOTDELETE" val="tSoQTfiJ30wMv3ZJLzGLkFQ"/>
</p:tagLst>
</file>

<file path=ppt/tags/tag1230.xml><?xml version="1.0" encoding="utf-8"?>
<p:tagLst xmlns:a="http://schemas.openxmlformats.org/drawingml/2006/main" xmlns:r="http://schemas.openxmlformats.org/officeDocument/2006/relationships" xmlns:p="http://schemas.openxmlformats.org/presentationml/2006/main">
  <p:tag name="THINKCELLSHAPEDONOTDELETE" val="txNjaPBJRH9hifb2H1Gpi4A"/>
</p:tagLst>
</file>

<file path=ppt/tags/tag1231.xml><?xml version="1.0" encoding="utf-8"?>
<p:tagLst xmlns:a="http://schemas.openxmlformats.org/drawingml/2006/main" xmlns:r="http://schemas.openxmlformats.org/officeDocument/2006/relationships" xmlns:p="http://schemas.openxmlformats.org/presentationml/2006/main">
  <p:tag name="THINKCELLSHAPEDONOTDELETE" val="tDiDwG7gN.Z3LTlhg4gKJrg"/>
</p:tagLst>
</file>

<file path=ppt/tags/tag1232.xml><?xml version="1.0" encoding="utf-8"?>
<p:tagLst xmlns:a="http://schemas.openxmlformats.org/drawingml/2006/main" xmlns:r="http://schemas.openxmlformats.org/officeDocument/2006/relationships" xmlns:p="http://schemas.openxmlformats.org/presentationml/2006/main">
  <p:tag name="THINKCELLSHAPEDONOTDELETE" val="tHoBmiqeRAjWnJgcz7fbMDg"/>
</p:tagLst>
</file>

<file path=ppt/tags/tag1233.xml><?xml version="1.0" encoding="utf-8"?>
<p:tagLst xmlns:a="http://schemas.openxmlformats.org/drawingml/2006/main" xmlns:r="http://schemas.openxmlformats.org/officeDocument/2006/relationships" xmlns:p="http://schemas.openxmlformats.org/presentationml/2006/main">
  <p:tag name="THINKCELLSHAPEDONOTDELETE" val="tyYoxEP9CV2tR3uAX5uF2Cg"/>
</p:tagLst>
</file>

<file path=ppt/tags/tag1234.xml><?xml version="1.0" encoding="utf-8"?>
<p:tagLst xmlns:a="http://schemas.openxmlformats.org/drawingml/2006/main" xmlns:r="http://schemas.openxmlformats.org/officeDocument/2006/relationships" xmlns:p="http://schemas.openxmlformats.org/presentationml/2006/main">
  <p:tag name="THINKCELLSHAPEDONOTDELETE" val="t5yt6Jn44UDwdmKBUniiu3g"/>
</p:tagLst>
</file>

<file path=ppt/tags/tag1235.xml><?xml version="1.0" encoding="utf-8"?>
<p:tagLst xmlns:a="http://schemas.openxmlformats.org/drawingml/2006/main" xmlns:r="http://schemas.openxmlformats.org/officeDocument/2006/relationships" xmlns:p="http://schemas.openxmlformats.org/presentationml/2006/main">
  <p:tag name="THINKCELLSHAPEDONOTDELETE" val="tMsLZtbo1x80ghURxCj_L9Q"/>
</p:tagLst>
</file>

<file path=ppt/tags/tag1236.xml><?xml version="1.0" encoding="utf-8"?>
<p:tagLst xmlns:a="http://schemas.openxmlformats.org/drawingml/2006/main" xmlns:r="http://schemas.openxmlformats.org/officeDocument/2006/relationships" xmlns:p="http://schemas.openxmlformats.org/presentationml/2006/main">
  <p:tag name="THINKCELLSHAPEDONOTDELETE" val="tY9bhGAN5r.5wvZM1f7qOwA"/>
</p:tagLst>
</file>

<file path=ppt/tags/tag1237.xml><?xml version="1.0" encoding="utf-8"?>
<p:tagLst xmlns:a="http://schemas.openxmlformats.org/drawingml/2006/main" xmlns:r="http://schemas.openxmlformats.org/officeDocument/2006/relationships" xmlns:p="http://schemas.openxmlformats.org/presentationml/2006/main">
  <p:tag name="THINKCELLSHAPEDONOTDELETE" val="tNYco9_jtUhZsydb.qwnoKA"/>
</p:tagLst>
</file>

<file path=ppt/tags/tag1238.xml><?xml version="1.0" encoding="utf-8"?>
<p:tagLst xmlns:a="http://schemas.openxmlformats.org/drawingml/2006/main" xmlns:r="http://schemas.openxmlformats.org/officeDocument/2006/relationships" xmlns:p="http://schemas.openxmlformats.org/presentationml/2006/main">
  <p:tag name="THINKCELLSHAPEDONOTDELETE" val="tqVGvzNhZNqtDX4nTMj5lRg"/>
</p:tagLst>
</file>

<file path=ppt/tags/tag1239.xml><?xml version="1.0" encoding="utf-8"?>
<p:tagLst xmlns:a="http://schemas.openxmlformats.org/drawingml/2006/main" xmlns:r="http://schemas.openxmlformats.org/officeDocument/2006/relationships" xmlns:p="http://schemas.openxmlformats.org/presentationml/2006/main">
  <p:tag name="THINKCELLSHAPEDONOTDELETE" val="tdpMm2bxBYt9WBHqgxhw8VA"/>
</p:tagLst>
</file>

<file path=ppt/tags/tag124.xml><?xml version="1.0" encoding="utf-8"?>
<p:tagLst xmlns:a="http://schemas.openxmlformats.org/drawingml/2006/main" xmlns:r="http://schemas.openxmlformats.org/officeDocument/2006/relationships" xmlns:p="http://schemas.openxmlformats.org/presentationml/2006/main">
  <p:tag name="THINKCELLSHAPEDONOTDELETE" val="t7UHFZxQ6sa0XQ0yUblF0UA"/>
</p:tagLst>
</file>

<file path=ppt/tags/tag1240.xml><?xml version="1.0" encoding="utf-8"?>
<p:tagLst xmlns:a="http://schemas.openxmlformats.org/drawingml/2006/main" xmlns:r="http://schemas.openxmlformats.org/officeDocument/2006/relationships" xmlns:p="http://schemas.openxmlformats.org/presentationml/2006/main">
  <p:tag name="THINKCELLSHAPEDONOTDELETE" val="tHyg.Pctpzg0pjU9mNWG79Q"/>
</p:tagLst>
</file>

<file path=ppt/tags/tag1241.xml><?xml version="1.0" encoding="utf-8"?>
<p:tagLst xmlns:a="http://schemas.openxmlformats.org/drawingml/2006/main" xmlns:r="http://schemas.openxmlformats.org/officeDocument/2006/relationships" xmlns:p="http://schemas.openxmlformats.org/presentationml/2006/main">
  <p:tag name="THINKCELLSHAPEDONOTDELETE" val="tRuf_nlMBjXGUbdwKaN.7zQ"/>
</p:tagLst>
</file>

<file path=ppt/tags/tag1242.xml><?xml version="1.0" encoding="utf-8"?>
<p:tagLst xmlns:a="http://schemas.openxmlformats.org/drawingml/2006/main" xmlns:r="http://schemas.openxmlformats.org/officeDocument/2006/relationships" xmlns:p="http://schemas.openxmlformats.org/presentationml/2006/main">
  <p:tag name="THINKCELLSHAPEDONOTDELETE" val="t6w0WiuIOY0N28dZIy1edGg"/>
</p:tagLst>
</file>

<file path=ppt/tags/tag1243.xml><?xml version="1.0" encoding="utf-8"?>
<p:tagLst xmlns:a="http://schemas.openxmlformats.org/drawingml/2006/main" xmlns:r="http://schemas.openxmlformats.org/officeDocument/2006/relationships" xmlns:p="http://schemas.openxmlformats.org/presentationml/2006/main">
  <p:tag name="THINKCELLSHAPEDONOTDELETE" val="tfC_M6P7vaXt4Qgqqw61Utw"/>
</p:tagLst>
</file>

<file path=ppt/tags/tag1244.xml><?xml version="1.0" encoding="utf-8"?>
<p:tagLst xmlns:a="http://schemas.openxmlformats.org/drawingml/2006/main" xmlns:r="http://schemas.openxmlformats.org/officeDocument/2006/relationships" xmlns:p="http://schemas.openxmlformats.org/presentationml/2006/main">
  <p:tag name="THINKCELLSHAPEDONOTDELETE" val="tWhSe1.ye6KGAdImVerQF9w"/>
</p:tagLst>
</file>

<file path=ppt/tags/tag1245.xml><?xml version="1.0" encoding="utf-8"?>
<p:tagLst xmlns:a="http://schemas.openxmlformats.org/drawingml/2006/main" xmlns:r="http://schemas.openxmlformats.org/officeDocument/2006/relationships" xmlns:p="http://schemas.openxmlformats.org/presentationml/2006/main">
  <p:tag name="THINKCELLSHAPEDONOTDELETE" val="tEhD__CBDnqsJxWSx6RN0rA"/>
</p:tagLst>
</file>

<file path=ppt/tags/tag1246.xml><?xml version="1.0" encoding="utf-8"?>
<p:tagLst xmlns:a="http://schemas.openxmlformats.org/drawingml/2006/main" xmlns:r="http://schemas.openxmlformats.org/officeDocument/2006/relationships" xmlns:p="http://schemas.openxmlformats.org/presentationml/2006/main">
  <p:tag name="THINKCELLSHAPEDONOTDELETE" val="twOIL7UsKzGCTtRbiIXrw9w"/>
</p:tagLst>
</file>

<file path=ppt/tags/tag1247.xml><?xml version="1.0" encoding="utf-8"?>
<p:tagLst xmlns:a="http://schemas.openxmlformats.org/drawingml/2006/main" xmlns:r="http://schemas.openxmlformats.org/officeDocument/2006/relationships" xmlns:p="http://schemas.openxmlformats.org/presentationml/2006/main">
  <p:tag name="THINKCELLSHAPEDONOTDELETE" val="tZg0I6NU94Juwf_iE_h9UVw"/>
</p:tagLst>
</file>

<file path=ppt/tags/tag1248.xml><?xml version="1.0" encoding="utf-8"?>
<p:tagLst xmlns:a="http://schemas.openxmlformats.org/drawingml/2006/main" xmlns:r="http://schemas.openxmlformats.org/officeDocument/2006/relationships" xmlns:p="http://schemas.openxmlformats.org/presentationml/2006/main">
  <p:tag name="THINKCELLSHAPEDONOTDELETE" val="taNmP88.NxqJiB9QCSQYONg"/>
</p:tagLst>
</file>

<file path=ppt/tags/tag1249.xml><?xml version="1.0" encoding="utf-8"?>
<p:tagLst xmlns:a="http://schemas.openxmlformats.org/drawingml/2006/main" xmlns:r="http://schemas.openxmlformats.org/officeDocument/2006/relationships" xmlns:p="http://schemas.openxmlformats.org/presentationml/2006/main">
  <p:tag name="THINKCELLSHAPEDONOTDELETE" val="taP5LyB2kRI5htpJbVnnOWw"/>
</p:tagLst>
</file>

<file path=ppt/tags/tag125.xml><?xml version="1.0" encoding="utf-8"?>
<p:tagLst xmlns:a="http://schemas.openxmlformats.org/drawingml/2006/main" xmlns:r="http://schemas.openxmlformats.org/officeDocument/2006/relationships" xmlns:p="http://schemas.openxmlformats.org/presentationml/2006/main">
  <p:tag name="THINKCELLSHAPEDONOTDELETE" val="t239V80PfON.3pS6BbHIEHA"/>
</p:tagLst>
</file>

<file path=ppt/tags/tag1250.xml><?xml version="1.0" encoding="utf-8"?>
<p:tagLst xmlns:a="http://schemas.openxmlformats.org/drawingml/2006/main" xmlns:r="http://schemas.openxmlformats.org/officeDocument/2006/relationships" xmlns:p="http://schemas.openxmlformats.org/presentationml/2006/main">
  <p:tag name="THINKCELLSHAPEDONOTDELETE" val="t3.2mJDM.torILZoGEuxtxg"/>
</p:tagLst>
</file>

<file path=ppt/tags/tag1251.xml><?xml version="1.0" encoding="utf-8"?>
<p:tagLst xmlns:a="http://schemas.openxmlformats.org/drawingml/2006/main" xmlns:r="http://schemas.openxmlformats.org/officeDocument/2006/relationships" xmlns:p="http://schemas.openxmlformats.org/presentationml/2006/main">
  <p:tag name="THINKCELLSHAPEDONOTDELETE" val="tMQFvpS3LLdCCvqYZa3Up7Q"/>
</p:tagLst>
</file>

<file path=ppt/tags/tag1252.xml><?xml version="1.0" encoding="utf-8"?>
<p:tagLst xmlns:a="http://schemas.openxmlformats.org/drawingml/2006/main" xmlns:r="http://schemas.openxmlformats.org/officeDocument/2006/relationships" xmlns:p="http://schemas.openxmlformats.org/presentationml/2006/main">
  <p:tag name="THINKCELLSHAPEDONOTDELETE" val="tAOre__4vEamKxiEbhTk.wA"/>
</p:tagLst>
</file>

<file path=ppt/tags/tag1253.xml><?xml version="1.0" encoding="utf-8"?>
<p:tagLst xmlns:a="http://schemas.openxmlformats.org/drawingml/2006/main" xmlns:r="http://schemas.openxmlformats.org/officeDocument/2006/relationships" xmlns:p="http://schemas.openxmlformats.org/presentationml/2006/main">
  <p:tag name="THINKCELLSHAPEDONOTDELETE" val="tkppDi4OcQMK25wp9p7Btfw"/>
</p:tagLst>
</file>

<file path=ppt/tags/tag1254.xml><?xml version="1.0" encoding="utf-8"?>
<p:tagLst xmlns:a="http://schemas.openxmlformats.org/drawingml/2006/main" xmlns:r="http://schemas.openxmlformats.org/officeDocument/2006/relationships" xmlns:p="http://schemas.openxmlformats.org/presentationml/2006/main">
  <p:tag name="THINKCELLSHAPEDONOTDELETE" val="tvslxqSOl1GiTbg4rhBF0wg"/>
</p:tagLst>
</file>

<file path=ppt/tags/tag1255.xml><?xml version="1.0" encoding="utf-8"?>
<p:tagLst xmlns:a="http://schemas.openxmlformats.org/drawingml/2006/main" xmlns:r="http://schemas.openxmlformats.org/officeDocument/2006/relationships" xmlns:p="http://schemas.openxmlformats.org/presentationml/2006/main">
  <p:tag name="THINKCELLSHAPEDONOTDELETE" val="tSJKPksvaIAOzm0EuNfhnRQ"/>
</p:tagLst>
</file>

<file path=ppt/tags/tag1256.xml><?xml version="1.0" encoding="utf-8"?>
<p:tagLst xmlns:a="http://schemas.openxmlformats.org/drawingml/2006/main" xmlns:r="http://schemas.openxmlformats.org/officeDocument/2006/relationships" xmlns:p="http://schemas.openxmlformats.org/presentationml/2006/main">
  <p:tag name="THINKCELLSHAPEDONOTDELETE" val="torfBXcTlGmlfMdC1mB6wiA"/>
</p:tagLst>
</file>

<file path=ppt/tags/tag1257.xml><?xml version="1.0" encoding="utf-8"?>
<p:tagLst xmlns:a="http://schemas.openxmlformats.org/drawingml/2006/main" xmlns:r="http://schemas.openxmlformats.org/officeDocument/2006/relationships" xmlns:p="http://schemas.openxmlformats.org/presentationml/2006/main">
  <p:tag name="THINKCELLSHAPEDONOTDELETE" val="t4fmirAZQDeGqbvhrNeyEtQ"/>
</p:tagLst>
</file>

<file path=ppt/tags/tag1258.xml><?xml version="1.0" encoding="utf-8"?>
<p:tagLst xmlns:a="http://schemas.openxmlformats.org/drawingml/2006/main" xmlns:r="http://schemas.openxmlformats.org/officeDocument/2006/relationships" xmlns:p="http://schemas.openxmlformats.org/presentationml/2006/main">
  <p:tag name="THINKCELLSHAPEDONOTDELETE" val="tT520rXVYdqR_rEWsF_Z6Fw"/>
</p:tagLst>
</file>

<file path=ppt/tags/tag1259.xml><?xml version="1.0" encoding="utf-8"?>
<p:tagLst xmlns:a="http://schemas.openxmlformats.org/drawingml/2006/main" xmlns:r="http://schemas.openxmlformats.org/officeDocument/2006/relationships" xmlns:p="http://schemas.openxmlformats.org/presentationml/2006/main">
  <p:tag name="THINKCELLSHAPEDONOTDELETE" val="ty4dbOrQeb6E6Qlh_7aCsJg"/>
</p:tagLst>
</file>

<file path=ppt/tags/tag126.xml><?xml version="1.0" encoding="utf-8"?>
<p:tagLst xmlns:a="http://schemas.openxmlformats.org/drawingml/2006/main" xmlns:r="http://schemas.openxmlformats.org/officeDocument/2006/relationships" xmlns:p="http://schemas.openxmlformats.org/presentationml/2006/main">
  <p:tag name="THINKCELLSHAPEDONOTDELETE" val="tZ4kgtJN2BwkQ0yODiduq8Q"/>
</p:tagLst>
</file>

<file path=ppt/tags/tag1260.xml><?xml version="1.0" encoding="utf-8"?>
<p:tagLst xmlns:a="http://schemas.openxmlformats.org/drawingml/2006/main" xmlns:r="http://schemas.openxmlformats.org/officeDocument/2006/relationships" xmlns:p="http://schemas.openxmlformats.org/presentationml/2006/main">
  <p:tag name="THINKCELLSHAPEDONOTDELETE" val="tB2dydu_gjS.HF4cxw6dPrw"/>
</p:tagLst>
</file>

<file path=ppt/tags/tag1261.xml><?xml version="1.0" encoding="utf-8"?>
<p:tagLst xmlns:a="http://schemas.openxmlformats.org/drawingml/2006/main" xmlns:r="http://schemas.openxmlformats.org/officeDocument/2006/relationships" xmlns:p="http://schemas.openxmlformats.org/presentationml/2006/main">
  <p:tag name="THINKCELLSHAPEDONOTDELETE" val="t7DTg_1HL4gYiedqyP5Ze8w"/>
</p:tagLst>
</file>

<file path=ppt/tags/tag1262.xml><?xml version="1.0" encoding="utf-8"?>
<p:tagLst xmlns:a="http://schemas.openxmlformats.org/drawingml/2006/main" xmlns:r="http://schemas.openxmlformats.org/officeDocument/2006/relationships" xmlns:p="http://schemas.openxmlformats.org/presentationml/2006/main">
  <p:tag name="THINKCELLSHAPEDONOTDELETE" val="tfMZzeZ7cEpXLJ3Lpt5V12Q"/>
</p:tagLst>
</file>

<file path=ppt/tags/tag1263.xml><?xml version="1.0" encoding="utf-8"?>
<p:tagLst xmlns:a="http://schemas.openxmlformats.org/drawingml/2006/main" xmlns:r="http://schemas.openxmlformats.org/officeDocument/2006/relationships" xmlns:p="http://schemas.openxmlformats.org/presentationml/2006/main">
  <p:tag name="THINKCELLSHAPEDONOTDELETE" val="tmX3uAd3ZmCCzMLsORWYNNg"/>
</p:tagLst>
</file>

<file path=ppt/tags/tag1264.xml><?xml version="1.0" encoding="utf-8"?>
<p:tagLst xmlns:a="http://schemas.openxmlformats.org/drawingml/2006/main" xmlns:r="http://schemas.openxmlformats.org/officeDocument/2006/relationships" xmlns:p="http://schemas.openxmlformats.org/presentationml/2006/main">
  <p:tag name="THINKCELLSHAPEDONOTDELETE" val="tHDlVswV25.9UkKYeMClVNQ"/>
</p:tagLst>
</file>

<file path=ppt/tags/tag1265.xml><?xml version="1.0" encoding="utf-8"?>
<p:tagLst xmlns:a="http://schemas.openxmlformats.org/drawingml/2006/main" xmlns:r="http://schemas.openxmlformats.org/officeDocument/2006/relationships" xmlns:p="http://schemas.openxmlformats.org/presentationml/2006/main">
  <p:tag name="THINKCELLSHAPEDONOTDELETE" val="tJGnErAClK6wemOHh55WBSw"/>
</p:tagLst>
</file>

<file path=ppt/tags/tag1266.xml><?xml version="1.0" encoding="utf-8"?>
<p:tagLst xmlns:a="http://schemas.openxmlformats.org/drawingml/2006/main" xmlns:r="http://schemas.openxmlformats.org/officeDocument/2006/relationships" xmlns:p="http://schemas.openxmlformats.org/presentationml/2006/main">
  <p:tag name="THINKCELLSHAPEDONOTDELETE" val="tXeLgIyrsLCU5I09xfWPf9Q"/>
</p:tagLst>
</file>

<file path=ppt/tags/tag1267.xml><?xml version="1.0" encoding="utf-8"?>
<p:tagLst xmlns:a="http://schemas.openxmlformats.org/drawingml/2006/main" xmlns:r="http://schemas.openxmlformats.org/officeDocument/2006/relationships" xmlns:p="http://schemas.openxmlformats.org/presentationml/2006/main">
  <p:tag name="THINKCELLSHAPEDONOTDELETE" val="tVRS4E3O8QvBnN0NXWBXzmQ"/>
</p:tagLst>
</file>

<file path=ppt/tags/tag1268.xml><?xml version="1.0" encoding="utf-8"?>
<p:tagLst xmlns:a="http://schemas.openxmlformats.org/drawingml/2006/main" xmlns:r="http://schemas.openxmlformats.org/officeDocument/2006/relationships" xmlns:p="http://schemas.openxmlformats.org/presentationml/2006/main">
  <p:tag name="THINKCELLSHAPEDONOTDELETE" val="tj.xrO3ju8Z.3zjx1_zDXrw"/>
</p:tagLst>
</file>

<file path=ppt/tags/tag1269.xml><?xml version="1.0" encoding="utf-8"?>
<p:tagLst xmlns:a="http://schemas.openxmlformats.org/drawingml/2006/main" xmlns:r="http://schemas.openxmlformats.org/officeDocument/2006/relationships" xmlns:p="http://schemas.openxmlformats.org/presentationml/2006/main">
  <p:tag name="THINKCELLSHAPEDONOTDELETE" val="tBRE6DLB3xzc5GthNk4v4vw"/>
</p:tagLst>
</file>

<file path=ppt/tags/tag127.xml><?xml version="1.0" encoding="utf-8"?>
<p:tagLst xmlns:a="http://schemas.openxmlformats.org/drawingml/2006/main" xmlns:r="http://schemas.openxmlformats.org/officeDocument/2006/relationships" xmlns:p="http://schemas.openxmlformats.org/presentationml/2006/main">
  <p:tag name="THINKCELLSHAPEDONOTDELETE" val="tvTDDtAwx05lkenZQkuAvkA"/>
</p:tagLst>
</file>

<file path=ppt/tags/tag1270.xml><?xml version="1.0" encoding="utf-8"?>
<p:tagLst xmlns:a="http://schemas.openxmlformats.org/drawingml/2006/main" xmlns:r="http://schemas.openxmlformats.org/officeDocument/2006/relationships" xmlns:p="http://schemas.openxmlformats.org/presentationml/2006/main">
  <p:tag name="THINKCELLSHAPEDONOTDELETE" val="tasJxqFPpgaYcLVB6eV1MEw"/>
</p:tagLst>
</file>

<file path=ppt/tags/tag1271.xml><?xml version="1.0" encoding="utf-8"?>
<p:tagLst xmlns:a="http://schemas.openxmlformats.org/drawingml/2006/main" xmlns:r="http://schemas.openxmlformats.org/officeDocument/2006/relationships" xmlns:p="http://schemas.openxmlformats.org/presentationml/2006/main">
  <p:tag name="THINKCELLSHAPEDONOTDELETE" val="t2xftLgHrV0GQQ678wbt5ZA"/>
</p:tagLst>
</file>

<file path=ppt/tags/tag1272.xml><?xml version="1.0" encoding="utf-8"?>
<p:tagLst xmlns:a="http://schemas.openxmlformats.org/drawingml/2006/main" xmlns:r="http://schemas.openxmlformats.org/officeDocument/2006/relationships" xmlns:p="http://schemas.openxmlformats.org/presentationml/2006/main">
  <p:tag name="THINKCELLSHAPEDONOTDELETE" val="to5IuyeZFIBmIxs7Rov_Bgg"/>
</p:tagLst>
</file>

<file path=ppt/tags/tag1273.xml><?xml version="1.0" encoding="utf-8"?>
<p:tagLst xmlns:a="http://schemas.openxmlformats.org/drawingml/2006/main" xmlns:r="http://schemas.openxmlformats.org/officeDocument/2006/relationships" xmlns:p="http://schemas.openxmlformats.org/presentationml/2006/main">
  <p:tag name="THINKCELLSHAPEDONOTDELETE" val="tXmIXm3J1E7dKs2klcmUFwQ"/>
</p:tagLst>
</file>

<file path=ppt/tags/tag1274.xml><?xml version="1.0" encoding="utf-8"?>
<p:tagLst xmlns:a="http://schemas.openxmlformats.org/drawingml/2006/main" xmlns:r="http://schemas.openxmlformats.org/officeDocument/2006/relationships" xmlns:p="http://schemas.openxmlformats.org/presentationml/2006/main">
  <p:tag name="THINKCELLSHAPEDONOTDELETE" val="ts1Vpw5S8OknuuIP2TDyx9Q"/>
</p:tagLst>
</file>

<file path=ppt/tags/tag1275.xml><?xml version="1.0" encoding="utf-8"?>
<p:tagLst xmlns:a="http://schemas.openxmlformats.org/drawingml/2006/main" xmlns:r="http://schemas.openxmlformats.org/officeDocument/2006/relationships" xmlns:p="http://schemas.openxmlformats.org/presentationml/2006/main">
  <p:tag name="THINKCELLSHAPEDONOTDELETE" val="tLQdM8E5d8PcSpgl8AhaRxQ"/>
</p:tagLst>
</file>

<file path=ppt/tags/tag1276.xml><?xml version="1.0" encoding="utf-8"?>
<p:tagLst xmlns:a="http://schemas.openxmlformats.org/drawingml/2006/main" xmlns:r="http://schemas.openxmlformats.org/officeDocument/2006/relationships" xmlns:p="http://schemas.openxmlformats.org/presentationml/2006/main">
  <p:tag name="THINKCELLSHAPEDONOTDELETE" val="tLIMU7.lnagzRYr_X2cqJVA"/>
</p:tagLst>
</file>

<file path=ppt/tags/tag1277.xml><?xml version="1.0" encoding="utf-8"?>
<p:tagLst xmlns:a="http://schemas.openxmlformats.org/drawingml/2006/main" xmlns:r="http://schemas.openxmlformats.org/officeDocument/2006/relationships" xmlns:p="http://schemas.openxmlformats.org/presentationml/2006/main">
  <p:tag name="THINKCELLSHAPEDONOTDELETE" val="t8dM8Ue0BU_4QcHxolcJj0A"/>
</p:tagLst>
</file>

<file path=ppt/tags/tag1278.xml><?xml version="1.0" encoding="utf-8"?>
<p:tagLst xmlns:a="http://schemas.openxmlformats.org/drawingml/2006/main" xmlns:r="http://schemas.openxmlformats.org/officeDocument/2006/relationships" xmlns:p="http://schemas.openxmlformats.org/presentationml/2006/main">
  <p:tag name="THINKCELLSHAPEDONOTDELETE" val="twjiUo7ic0.TDp3vUWKRFkQ"/>
</p:tagLst>
</file>

<file path=ppt/tags/tag1279.xml><?xml version="1.0" encoding="utf-8"?>
<p:tagLst xmlns:a="http://schemas.openxmlformats.org/drawingml/2006/main" xmlns:r="http://schemas.openxmlformats.org/officeDocument/2006/relationships" xmlns:p="http://schemas.openxmlformats.org/presentationml/2006/main">
  <p:tag name="THINKCELLSHAPEDONOTDELETE" val="toy.Fso0TvR5D3g3R7e_C7A"/>
</p:tagLst>
</file>

<file path=ppt/tags/tag128.xml><?xml version="1.0" encoding="utf-8"?>
<p:tagLst xmlns:a="http://schemas.openxmlformats.org/drawingml/2006/main" xmlns:r="http://schemas.openxmlformats.org/officeDocument/2006/relationships" xmlns:p="http://schemas.openxmlformats.org/presentationml/2006/main">
  <p:tag name="THINKCELLSHAPEDONOTDELETE" val="tyDqC2HuFTTWH9WFUC0hIDQ"/>
</p:tagLst>
</file>

<file path=ppt/tags/tag1280.xml><?xml version="1.0" encoding="utf-8"?>
<p:tagLst xmlns:a="http://schemas.openxmlformats.org/drawingml/2006/main" xmlns:r="http://schemas.openxmlformats.org/officeDocument/2006/relationships" xmlns:p="http://schemas.openxmlformats.org/presentationml/2006/main">
  <p:tag name="THINKCELLSHAPEDONOTDELETE" val="tg1BmvhDsb765Vq.ZAq0g3A"/>
</p:tagLst>
</file>

<file path=ppt/tags/tag1281.xml><?xml version="1.0" encoding="utf-8"?>
<p:tagLst xmlns:a="http://schemas.openxmlformats.org/drawingml/2006/main" xmlns:r="http://schemas.openxmlformats.org/officeDocument/2006/relationships" xmlns:p="http://schemas.openxmlformats.org/presentationml/2006/main">
  <p:tag name="THINKCELLSHAPEDONOTDELETE" val="tYfG5mtiNFpfF2q2cS.BOgw"/>
</p:tagLst>
</file>

<file path=ppt/tags/tag1282.xml><?xml version="1.0" encoding="utf-8"?>
<p:tagLst xmlns:a="http://schemas.openxmlformats.org/drawingml/2006/main" xmlns:r="http://schemas.openxmlformats.org/officeDocument/2006/relationships" xmlns:p="http://schemas.openxmlformats.org/presentationml/2006/main">
  <p:tag name="THINKCELLSHAPEDONOTDELETE" val="tYwEnU444P21uvrcmeAk.Wg"/>
</p:tagLst>
</file>

<file path=ppt/tags/tag128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84.xml><?xml version="1.0" encoding="utf-8"?>
<p:tagLst xmlns:a="http://schemas.openxmlformats.org/drawingml/2006/main" xmlns:r="http://schemas.openxmlformats.org/officeDocument/2006/relationships" xmlns:p="http://schemas.openxmlformats.org/presentationml/2006/main">
  <p:tag name="AFSPANMODE" val="span"/>
</p:tagLst>
</file>

<file path=ppt/tags/tag1285.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1286.xml><?xml version="1.0" encoding="utf-8"?>
<p:tagLst xmlns:a="http://schemas.openxmlformats.org/drawingml/2006/main" xmlns:r="http://schemas.openxmlformats.org/officeDocument/2006/relationships" xmlns:p="http://schemas.openxmlformats.org/presentationml/2006/main">
  <p:tag name="BTFPLAYOUTENABLED" val="1"/>
</p:tagLst>
</file>

<file path=ppt/tags/tag1287.xml><?xml version="1.0" encoding="utf-8"?>
<p:tagLst xmlns:a="http://schemas.openxmlformats.org/drawingml/2006/main" xmlns:r="http://schemas.openxmlformats.org/officeDocument/2006/relationships" xmlns:p="http://schemas.openxmlformats.org/presentationml/2006/main">
  <p:tag name="BTFPLAYOUTENABLED" val="0"/>
  <p:tag name="BTFPLAYOUTCOLUMNS" val="3"/>
</p:tagLst>
</file>

<file path=ppt/tags/tag128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89.xml><?xml version="1.0" encoding="utf-8"?>
<p:tagLst xmlns:a="http://schemas.openxmlformats.org/drawingml/2006/main" xmlns:r="http://schemas.openxmlformats.org/officeDocument/2006/relationships" xmlns:p="http://schemas.openxmlformats.org/presentationml/2006/main">
  <p:tag name="THINKCELLSHAPEDONOTDELETE" val="p0fJXSc8L9tuPhsu5ZJQUzg"/>
</p:tagLst>
</file>

<file path=ppt/tags/tag129.xml><?xml version="1.0" encoding="utf-8"?>
<p:tagLst xmlns:a="http://schemas.openxmlformats.org/drawingml/2006/main" xmlns:r="http://schemas.openxmlformats.org/officeDocument/2006/relationships" xmlns:p="http://schemas.openxmlformats.org/presentationml/2006/main">
  <p:tag name="THINKCELLSHAPEDONOTDELETE" val="tqLKBBbwBFesxR.5tAgJh3g"/>
</p:tagLst>
</file>

<file path=ppt/tags/tag1290.xml><?xml version="1.0" encoding="utf-8"?>
<p:tagLst xmlns:a="http://schemas.openxmlformats.org/drawingml/2006/main" xmlns:r="http://schemas.openxmlformats.org/officeDocument/2006/relationships" xmlns:p="http://schemas.openxmlformats.org/presentationml/2006/main">
  <p:tag name="THINKCELLSHAPEDONOTDELETE" val="pYhDz6TrJpOyqcak0gOhUSQ"/>
</p:tagLst>
</file>

<file path=ppt/tags/tag1291.xml><?xml version="1.0" encoding="utf-8"?>
<p:tagLst xmlns:a="http://schemas.openxmlformats.org/drawingml/2006/main" xmlns:r="http://schemas.openxmlformats.org/officeDocument/2006/relationships" xmlns:p="http://schemas.openxmlformats.org/presentationml/2006/main">
  <p:tag name="THINKCELLSHAPEDONOTDELETE" val="t1J3_4nbdToATHxEuMZbBAg"/>
</p:tagLst>
</file>

<file path=ppt/tags/tag1292.xml><?xml version="1.0" encoding="utf-8"?>
<p:tagLst xmlns:a="http://schemas.openxmlformats.org/drawingml/2006/main" xmlns:r="http://schemas.openxmlformats.org/officeDocument/2006/relationships" xmlns:p="http://schemas.openxmlformats.org/presentationml/2006/main">
  <p:tag name="THINKCELLSHAPEDONOTDELETE" val="pPDaamSVXMqGueRHr_8iaEw"/>
</p:tagLst>
</file>

<file path=ppt/tags/tag1293.xml><?xml version="1.0" encoding="utf-8"?>
<p:tagLst xmlns:a="http://schemas.openxmlformats.org/drawingml/2006/main" xmlns:r="http://schemas.openxmlformats.org/officeDocument/2006/relationships" xmlns:p="http://schemas.openxmlformats.org/presentationml/2006/main">
  <p:tag name="THINKCELLSHAPEDONOTDELETE" val="p_1vjVh38j0sF4Z_Sht3gWg"/>
</p:tagLst>
</file>

<file path=ppt/tags/tag1294.xml><?xml version="1.0" encoding="utf-8"?>
<p:tagLst xmlns:a="http://schemas.openxmlformats.org/drawingml/2006/main" xmlns:r="http://schemas.openxmlformats.org/officeDocument/2006/relationships" xmlns:p="http://schemas.openxmlformats.org/presentationml/2006/main">
  <p:tag name="THINKCELLSHAPEDONOTDELETE" val="p_1vjVh38j0sF4Z_Sht3gWg"/>
</p:tagLst>
</file>

<file path=ppt/tags/tag1295.xml><?xml version="1.0" encoding="utf-8"?>
<p:tagLst xmlns:a="http://schemas.openxmlformats.org/drawingml/2006/main" xmlns:r="http://schemas.openxmlformats.org/officeDocument/2006/relationships" xmlns:p="http://schemas.openxmlformats.org/presentationml/2006/main">
  <p:tag name="BTFPLAYOUTENABLED" val="1"/>
</p:tagLst>
</file>

<file path=ppt/tags/tag1296.xml><?xml version="1.0" encoding="utf-8"?>
<p:tagLst xmlns:a="http://schemas.openxmlformats.org/drawingml/2006/main" xmlns:r="http://schemas.openxmlformats.org/officeDocument/2006/relationships" xmlns:p="http://schemas.openxmlformats.org/presentationml/2006/main">
  <p:tag name="THINKCELLSHAPEDONOTDELETE" val="pGrpCck5D69fU9Jhyu_lxMA"/>
</p:tagLst>
</file>

<file path=ppt/tags/tag1297.xml><?xml version="1.0" encoding="utf-8"?>
<p:tagLst xmlns:a="http://schemas.openxmlformats.org/drawingml/2006/main" xmlns:r="http://schemas.openxmlformats.org/officeDocument/2006/relationships" xmlns:p="http://schemas.openxmlformats.org/presentationml/2006/main">
  <p:tag name="BTFPLAYOUTCOLUMNS" val="3"/>
  <p:tag name="BTFPLAYOUTENABLED" val="0"/>
</p:tagLst>
</file>

<file path=ppt/tags/tag129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99.xml><?xml version="1.0" encoding="utf-8"?>
<p:tagLst xmlns:a="http://schemas.openxmlformats.org/drawingml/2006/main" xmlns:r="http://schemas.openxmlformats.org/officeDocument/2006/relationships" xmlns:p="http://schemas.openxmlformats.org/presentationml/2006/main">
  <p:tag name="BTFPLAYOUTENABLED" val="1"/>
</p:tagLst>
</file>

<file path=ppt/tags/tag13.xml><?xml version="1.0" encoding="utf-8"?>
<p:tagLst xmlns:a="http://schemas.openxmlformats.org/drawingml/2006/main" xmlns:r="http://schemas.openxmlformats.org/officeDocument/2006/relationships" xmlns:p="http://schemas.openxmlformats.org/presentationml/2006/main">
  <p:tag name="BTFPLAYOUTENABLED" val="1"/>
  <p:tag name="BTFPLAYOUTCOLUMNS" val="1"/>
</p:tagLst>
</file>

<file path=ppt/tags/tag130.xml><?xml version="1.0" encoding="utf-8"?>
<p:tagLst xmlns:a="http://schemas.openxmlformats.org/drawingml/2006/main" xmlns:r="http://schemas.openxmlformats.org/officeDocument/2006/relationships" xmlns:p="http://schemas.openxmlformats.org/presentationml/2006/main">
  <p:tag name="THINKCELLSHAPEDONOTDELETE" val="t7r_HNZ9HIAJ9xSvPsNYlPg"/>
</p:tagLst>
</file>

<file path=ppt/tags/tag1300.xml><?xml version="1.0" encoding="utf-8"?>
<p:tagLst xmlns:a="http://schemas.openxmlformats.org/drawingml/2006/main" xmlns:r="http://schemas.openxmlformats.org/officeDocument/2006/relationships" xmlns:p="http://schemas.openxmlformats.org/presentationml/2006/main">
  <p:tag name="THINKCELLSHAPEDONOTDELETE" val="tq8PA3RGPAEuPje10HizswA"/>
</p:tagLst>
</file>

<file path=ppt/tags/tag1301.xml><?xml version="1.0" encoding="utf-8"?>
<p:tagLst xmlns:a="http://schemas.openxmlformats.org/drawingml/2006/main" xmlns:r="http://schemas.openxmlformats.org/officeDocument/2006/relationships" xmlns:p="http://schemas.openxmlformats.org/presentationml/2006/main">
  <p:tag name="THINKCELLSHAPEDONOTDELETE" val="tL4evvBrdf5iefssbvXH3CA"/>
</p:tagLst>
</file>

<file path=ppt/tags/tag1302.xml><?xml version="1.0" encoding="utf-8"?>
<p:tagLst xmlns:a="http://schemas.openxmlformats.org/drawingml/2006/main" xmlns:r="http://schemas.openxmlformats.org/officeDocument/2006/relationships" xmlns:p="http://schemas.openxmlformats.org/presentationml/2006/main">
  <p:tag name="BTFPLAYOUTCOLUMNS" val="3"/>
  <p:tag name="BTFPLAYOUTENABLED" val="0"/>
</p:tagLst>
</file>

<file path=ppt/tags/tag130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04.xml><?xml version="1.0" encoding="utf-8"?>
<p:tagLst xmlns:a="http://schemas.openxmlformats.org/drawingml/2006/main" xmlns:r="http://schemas.openxmlformats.org/officeDocument/2006/relationships" xmlns:p="http://schemas.openxmlformats.org/presentationml/2006/main">
  <p:tag name="BTFPLAYOUTENABLED" val="1"/>
</p:tagLst>
</file>

<file path=ppt/tags/tag1305.xml><?xml version="1.0" encoding="utf-8"?>
<p:tagLst xmlns:a="http://schemas.openxmlformats.org/drawingml/2006/main" xmlns:r="http://schemas.openxmlformats.org/officeDocument/2006/relationships" xmlns:p="http://schemas.openxmlformats.org/presentationml/2006/main">
  <p:tag name="THINKCELLSHAPEDONOTDELETE" val="tGbrvkHkLHly29bJSHiipJQ"/>
</p:tagLst>
</file>

<file path=ppt/tags/tag1306.xml><?xml version="1.0" encoding="utf-8"?>
<p:tagLst xmlns:a="http://schemas.openxmlformats.org/drawingml/2006/main" xmlns:r="http://schemas.openxmlformats.org/officeDocument/2006/relationships" xmlns:p="http://schemas.openxmlformats.org/presentationml/2006/main">
  <p:tag name="THINKCELLSHAPEDONOTDELETE" val="ttkaI7QgRaOyXGPsChyYn8g"/>
</p:tagLst>
</file>

<file path=ppt/tags/tag1307.xml><?xml version="1.0" encoding="utf-8"?>
<p:tagLst xmlns:a="http://schemas.openxmlformats.org/drawingml/2006/main" xmlns:r="http://schemas.openxmlformats.org/officeDocument/2006/relationships" xmlns:p="http://schemas.openxmlformats.org/presentationml/2006/main">
  <p:tag name="THINKCELLSHAPEDONOTDELETE" val="tYgHnzij_9L1y1e4Z_e5EIw"/>
</p:tagLst>
</file>

<file path=ppt/tags/tag1308.xml><?xml version="1.0" encoding="utf-8"?>
<p:tagLst xmlns:a="http://schemas.openxmlformats.org/drawingml/2006/main" xmlns:r="http://schemas.openxmlformats.org/officeDocument/2006/relationships" xmlns:p="http://schemas.openxmlformats.org/presentationml/2006/main">
  <p:tag name="THINKCELLSHAPEDONOTDELETE" val="tgVBOi3KioW_dEbR3gcqUSQ"/>
</p:tagLst>
</file>

<file path=ppt/tags/tag1309.xml><?xml version="1.0" encoding="utf-8"?>
<p:tagLst xmlns:a="http://schemas.openxmlformats.org/drawingml/2006/main" xmlns:r="http://schemas.openxmlformats.org/officeDocument/2006/relationships" xmlns:p="http://schemas.openxmlformats.org/presentationml/2006/main">
  <p:tag name="THINKCELLSHAPEDONOTDELETE" val="t5LrkMXoQuDVNkAuclEtEEw"/>
</p:tagLst>
</file>

<file path=ppt/tags/tag131.xml><?xml version="1.0" encoding="utf-8"?>
<p:tagLst xmlns:a="http://schemas.openxmlformats.org/drawingml/2006/main" xmlns:r="http://schemas.openxmlformats.org/officeDocument/2006/relationships" xmlns:p="http://schemas.openxmlformats.org/presentationml/2006/main">
  <p:tag name="THINKCELLSHAPEDONOTDELETE" val="tdxO0iTSljhCxF3sY7IMS2w"/>
</p:tagLst>
</file>

<file path=ppt/tags/tag1310.xml><?xml version="1.0" encoding="utf-8"?>
<p:tagLst xmlns:a="http://schemas.openxmlformats.org/drawingml/2006/main" xmlns:r="http://schemas.openxmlformats.org/officeDocument/2006/relationships" xmlns:p="http://schemas.openxmlformats.org/presentationml/2006/main">
  <p:tag name="THINKCELLSHAPEDONOTDELETE" val="t5mh1FzfCWcf5iK1x5s22vg"/>
</p:tagLst>
</file>

<file path=ppt/tags/tag1311.xml><?xml version="1.0" encoding="utf-8"?>
<p:tagLst xmlns:a="http://schemas.openxmlformats.org/drawingml/2006/main" xmlns:r="http://schemas.openxmlformats.org/officeDocument/2006/relationships" xmlns:p="http://schemas.openxmlformats.org/presentationml/2006/main">
  <p:tag name="THINKCELLSHAPEDONOTDELETE" val="tTpWUgJ.3afRVuS87QjQjUw"/>
</p:tagLst>
</file>

<file path=ppt/tags/tag1312.xml><?xml version="1.0" encoding="utf-8"?>
<p:tagLst xmlns:a="http://schemas.openxmlformats.org/drawingml/2006/main" xmlns:r="http://schemas.openxmlformats.org/officeDocument/2006/relationships" xmlns:p="http://schemas.openxmlformats.org/presentationml/2006/main">
  <p:tag name="THINKCELLSHAPEDONOTDELETE" val="t0inC2_z8uOi2Pd8k5mdepw"/>
</p:tagLst>
</file>

<file path=ppt/tags/tag1313.xml><?xml version="1.0" encoding="utf-8"?>
<p:tagLst xmlns:a="http://schemas.openxmlformats.org/drawingml/2006/main" xmlns:r="http://schemas.openxmlformats.org/officeDocument/2006/relationships" xmlns:p="http://schemas.openxmlformats.org/presentationml/2006/main">
  <p:tag name="THINKCELLSHAPEDONOTDELETE" val="tZpoiReRlYqLObjTvHlwZXA"/>
</p:tagLst>
</file>

<file path=ppt/tags/tag1314.xml><?xml version="1.0" encoding="utf-8"?>
<p:tagLst xmlns:a="http://schemas.openxmlformats.org/drawingml/2006/main" xmlns:r="http://schemas.openxmlformats.org/officeDocument/2006/relationships" xmlns:p="http://schemas.openxmlformats.org/presentationml/2006/main">
  <p:tag name="THINKCELLSHAPEDONOTDELETE" val="tBZC82kn9wD2TPFBLvKrAdg"/>
</p:tagLst>
</file>

<file path=ppt/tags/tag1315.xml><?xml version="1.0" encoding="utf-8"?>
<p:tagLst xmlns:a="http://schemas.openxmlformats.org/drawingml/2006/main" xmlns:r="http://schemas.openxmlformats.org/officeDocument/2006/relationships" xmlns:p="http://schemas.openxmlformats.org/presentationml/2006/main">
  <p:tag name="THINKCELLSHAPEDONOTDELETE" val="twgbDpimQMUQsjBQNqryoDQ"/>
</p:tagLst>
</file>

<file path=ppt/tags/tag1316.xml><?xml version="1.0" encoding="utf-8"?>
<p:tagLst xmlns:a="http://schemas.openxmlformats.org/drawingml/2006/main" xmlns:r="http://schemas.openxmlformats.org/officeDocument/2006/relationships" xmlns:p="http://schemas.openxmlformats.org/presentationml/2006/main">
  <p:tag name="THINKCELLSHAPEDONOTDELETE" val="tryBmEiSiAlqAhTjGnHFT1w"/>
</p:tagLst>
</file>

<file path=ppt/tags/tag1317.xml><?xml version="1.0" encoding="utf-8"?>
<p:tagLst xmlns:a="http://schemas.openxmlformats.org/drawingml/2006/main" xmlns:r="http://schemas.openxmlformats.org/officeDocument/2006/relationships" xmlns:p="http://schemas.openxmlformats.org/presentationml/2006/main">
  <p:tag name="THINKCELLSHAPEDONOTDELETE" val="tab2rvXUBvlzg8LeHS7M8jg"/>
</p:tagLst>
</file>

<file path=ppt/tags/tag1318.xml><?xml version="1.0" encoding="utf-8"?>
<p:tagLst xmlns:a="http://schemas.openxmlformats.org/drawingml/2006/main" xmlns:r="http://schemas.openxmlformats.org/officeDocument/2006/relationships" xmlns:p="http://schemas.openxmlformats.org/presentationml/2006/main">
  <p:tag name="THINKCELLSHAPEDONOTDELETE" val="t0Db_UKIuyb67maXdlwvBpw"/>
</p:tagLst>
</file>

<file path=ppt/tags/tag1319.xml><?xml version="1.0" encoding="utf-8"?>
<p:tagLst xmlns:a="http://schemas.openxmlformats.org/drawingml/2006/main" xmlns:r="http://schemas.openxmlformats.org/officeDocument/2006/relationships" xmlns:p="http://schemas.openxmlformats.org/presentationml/2006/main">
  <p:tag name="THINKCELLSHAPEDONOTDELETE" val="t_FtL1rq2xgb0ykcpw6uhMA"/>
</p:tagLst>
</file>

<file path=ppt/tags/tag132.xml><?xml version="1.0" encoding="utf-8"?>
<p:tagLst xmlns:a="http://schemas.openxmlformats.org/drawingml/2006/main" xmlns:r="http://schemas.openxmlformats.org/officeDocument/2006/relationships" xmlns:p="http://schemas.openxmlformats.org/presentationml/2006/main">
  <p:tag name="THINKCELLSHAPEDONOTDELETE" val="t9FQ5HMdwMXA22nhB0wV1OA"/>
</p:tagLst>
</file>

<file path=ppt/tags/tag1320.xml><?xml version="1.0" encoding="utf-8"?>
<p:tagLst xmlns:a="http://schemas.openxmlformats.org/drawingml/2006/main" xmlns:r="http://schemas.openxmlformats.org/officeDocument/2006/relationships" xmlns:p="http://schemas.openxmlformats.org/presentationml/2006/main">
  <p:tag name="THINKCELLSHAPEDONOTDELETE" val="tuznunQlmaZ5WfnMBDvE_OQ"/>
</p:tagLst>
</file>

<file path=ppt/tags/tag1321.xml><?xml version="1.0" encoding="utf-8"?>
<p:tagLst xmlns:a="http://schemas.openxmlformats.org/drawingml/2006/main" xmlns:r="http://schemas.openxmlformats.org/officeDocument/2006/relationships" xmlns:p="http://schemas.openxmlformats.org/presentationml/2006/main">
  <p:tag name="THINKCELLSHAPEDONOTDELETE" val="tC5IZWDQRR7xqmJIhcBz2zw"/>
</p:tagLst>
</file>

<file path=ppt/tags/tag1322.xml><?xml version="1.0" encoding="utf-8"?>
<p:tagLst xmlns:a="http://schemas.openxmlformats.org/drawingml/2006/main" xmlns:r="http://schemas.openxmlformats.org/officeDocument/2006/relationships" xmlns:p="http://schemas.openxmlformats.org/presentationml/2006/main">
  <p:tag name="THINKCELLSHAPEDONOTDELETE" val="txosB2LgoyJVRPKvCILEPtg"/>
</p:tagLst>
</file>

<file path=ppt/tags/tag1323.xml><?xml version="1.0" encoding="utf-8"?>
<p:tagLst xmlns:a="http://schemas.openxmlformats.org/drawingml/2006/main" xmlns:r="http://schemas.openxmlformats.org/officeDocument/2006/relationships" xmlns:p="http://schemas.openxmlformats.org/presentationml/2006/main">
  <p:tag name="THINKCELLSHAPEDONOTDELETE" val="tpW496yJ26auB5Np99y_c5g"/>
</p:tagLst>
</file>

<file path=ppt/tags/tag1324.xml><?xml version="1.0" encoding="utf-8"?>
<p:tagLst xmlns:a="http://schemas.openxmlformats.org/drawingml/2006/main" xmlns:r="http://schemas.openxmlformats.org/officeDocument/2006/relationships" xmlns:p="http://schemas.openxmlformats.org/presentationml/2006/main">
  <p:tag name="THINKCELLSHAPEDONOTDELETE" val="tc7CMH15CNBN5qFby.TSIaQ"/>
</p:tagLst>
</file>

<file path=ppt/tags/tag1325.xml><?xml version="1.0" encoding="utf-8"?>
<p:tagLst xmlns:a="http://schemas.openxmlformats.org/drawingml/2006/main" xmlns:r="http://schemas.openxmlformats.org/officeDocument/2006/relationships" xmlns:p="http://schemas.openxmlformats.org/presentationml/2006/main">
  <p:tag name="THINKCELLSHAPEDONOTDELETE" val="tDJa0nLXlSsYqfWRaMxrfKw"/>
</p:tagLst>
</file>

<file path=ppt/tags/tag1326.xml><?xml version="1.0" encoding="utf-8"?>
<p:tagLst xmlns:a="http://schemas.openxmlformats.org/drawingml/2006/main" xmlns:r="http://schemas.openxmlformats.org/officeDocument/2006/relationships" xmlns:p="http://schemas.openxmlformats.org/presentationml/2006/main">
  <p:tag name="THINKCELLSHAPEDONOTDELETE" val="t1MRey1068IrAuTVNq1dM4w"/>
</p:tagLst>
</file>

<file path=ppt/tags/tag1327.xml><?xml version="1.0" encoding="utf-8"?>
<p:tagLst xmlns:a="http://schemas.openxmlformats.org/drawingml/2006/main" xmlns:r="http://schemas.openxmlformats.org/officeDocument/2006/relationships" xmlns:p="http://schemas.openxmlformats.org/presentationml/2006/main">
  <p:tag name="THINKCELLSHAPEDONOTDELETE" val="tnmNzVyFJJu7kCwM32RNAcw"/>
</p:tagLst>
</file>

<file path=ppt/tags/tag1328.xml><?xml version="1.0" encoding="utf-8"?>
<p:tagLst xmlns:a="http://schemas.openxmlformats.org/drawingml/2006/main" xmlns:r="http://schemas.openxmlformats.org/officeDocument/2006/relationships" xmlns:p="http://schemas.openxmlformats.org/presentationml/2006/main">
  <p:tag name="THINKCELLSHAPEDONOTDELETE" val="t8HFIqdYwRuvePJkvY24qpg"/>
</p:tagLst>
</file>

<file path=ppt/tags/tag1329.xml><?xml version="1.0" encoding="utf-8"?>
<p:tagLst xmlns:a="http://schemas.openxmlformats.org/drawingml/2006/main" xmlns:r="http://schemas.openxmlformats.org/officeDocument/2006/relationships" xmlns:p="http://schemas.openxmlformats.org/presentationml/2006/main">
  <p:tag name="THINKCELLSHAPEDONOTDELETE" val="tKaKY.B2c8QnY6HuSRTe5kA"/>
</p:tagLst>
</file>

<file path=ppt/tags/tag133.xml><?xml version="1.0" encoding="utf-8"?>
<p:tagLst xmlns:a="http://schemas.openxmlformats.org/drawingml/2006/main" xmlns:r="http://schemas.openxmlformats.org/officeDocument/2006/relationships" xmlns:p="http://schemas.openxmlformats.org/presentationml/2006/main">
  <p:tag name="THINKCELLSHAPEDONOTDELETE" val="tlU3YdE9scd73jn_BOHHJRg"/>
</p:tagLst>
</file>

<file path=ppt/tags/tag1330.xml><?xml version="1.0" encoding="utf-8"?>
<p:tagLst xmlns:a="http://schemas.openxmlformats.org/drawingml/2006/main" xmlns:r="http://schemas.openxmlformats.org/officeDocument/2006/relationships" xmlns:p="http://schemas.openxmlformats.org/presentationml/2006/main">
  <p:tag name="THINKCELLSHAPEDONOTDELETE" val="tolBgH.A1PkMTk8X2JJadMA"/>
</p:tagLst>
</file>

<file path=ppt/tags/tag1331.xml><?xml version="1.0" encoding="utf-8"?>
<p:tagLst xmlns:a="http://schemas.openxmlformats.org/drawingml/2006/main" xmlns:r="http://schemas.openxmlformats.org/officeDocument/2006/relationships" xmlns:p="http://schemas.openxmlformats.org/presentationml/2006/main">
  <p:tag name="THINKCELLSHAPEDONOTDELETE" val="tgNMVQWRTac11NdtySBVZEA"/>
</p:tagLst>
</file>

<file path=ppt/tags/tag1332.xml><?xml version="1.0" encoding="utf-8"?>
<p:tagLst xmlns:a="http://schemas.openxmlformats.org/drawingml/2006/main" xmlns:r="http://schemas.openxmlformats.org/officeDocument/2006/relationships" xmlns:p="http://schemas.openxmlformats.org/presentationml/2006/main">
  <p:tag name="THINKCELLSHAPEDONOTDELETE" val="tjGKs7JnSly2Qkpnc1hc4LA"/>
</p:tagLst>
</file>

<file path=ppt/tags/tag1333.xml><?xml version="1.0" encoding="utf-8"?>
<p:tagLst xmlns:a="http://schemas.openxmlformats.org/drawingml/2006/main" xmlns:r="http://schemas.openxmlformats.org/officeDocument/2006/relationships" xmlns:p="http://schemas.openxmlformats.org/presentationml/2006/main">
  <p:tag name="THINKCELLSHAPEDONOTDELETE" val="tqVV3I2jlXysEaKwm.aPxVw"/>
</p:tagLst>
</file>

<file path=ppt/tags/tag1334.xml><?xml version="1.0" encoding="utf-8"?>
<p:tagLst xmlns:a="http://schemas.openxmlformats.org/drawingml/2006/main" xmlns:r="http://schemas.openxmlformats.org/officeDocument/2006/relationships" xmlns:p="http://schemas.openxmlformats.org/presentationml/2006/main">
  <p:tag name="THINKCELLSHAPEDONOTDELETE" val="trYPby_yZCgkDfwYzhK1tMw"/>
</p:tagLst>
</file>

<file path=ppt/tags/tag1335.xml><?xml version="1.0" encoding="utf-8"?>
<p:tagLst xmlns:a="http://schemas.openxmlformats.org/drawingml/2006/main" xmlns:r="http://schemas.openxmlformats.org/officeDocument/2006/relationships" xmlns:p="http://schemas.openxmlformats.org/presentationml/2006/main">
  <p:tag name="THINKCELLSHAPEDONOTDELETE" val="tu2vRbIDLFHkGBPVylmHXIQ"/>
</p:tagLst>
</file>

<file path=ppt/tags/tag1336.xml><?xml version="1.0" encoding="utf-8"?>
<p:tagLst xmlns:a="http://schemas.openxmlformats.org/drawingml/2006/main" xmlns:r="http://schemas.openxmlformats.org/officeDocument/2006/relationships" xmlns:p="http://schemas.openxmlformats.org/presentationml/2006/main">
  <p:tag name="THINKCELLSHAPEDONOTDELETE" val="towWsssIiPnmmQrjt0dgsXA"/>
</p:tagLst>
</file>

<file path=ppt/tags/tag1337.xml><?xml version="1.0" encoding="utf-8"?>
<p:tagLst xmlns:a="http://schemas.openxmlformats.org/drawingml/2006/main" xmlns:r="http://schemas.openxmlformats.org/officeDocument/2006/relationships" xmlns:p="http://schemas.openxmlformats.org/presentationml/2006/main">
  <p:tag name="THINKCELLSHAPEDONOTDELETE" val="tX4Xo46.esJLG0mYkJE1ZjA"/>
</p:tagLst>
</file>

<file path=ppt/tags/tag1338.xml><?xml version="1.0" encoding="utf-8"?>
<p:tagLst xmlns:a="http://schemas.openxmlformats.org/drawingml/2006/main" xmlns:r="http://schemas.openxmlformats.org/officeDocument/2006/relationships" xmlns:p="http://schemas.openxmlformats.org/presentationml/2006/main">
  <p:tag name="THINKCELLSHAPEDONOTDELETE" val="tIoWJ0aMvgvG1jcQdOlUJng"/>
</p:tagLst>
</file>

<file path=ppt/tags/tag1339.xml><?xml version="1.0" encoding="utf-8"?>
<p:tagLst xmlns:a="http://schemas.openxmlformats.org/drawingml/2006/main" xmlns:r="http://schemas.openxmlformats.org/officeDocument/2006/relationships" xmlns:p="http://schemas.openxmlformats.org/presentationml/2006/main">
  <p:tag name="THINKCELLSHAPEDONOTDELETE" val="tifvXJqNJQXFPDWSMK9tZVA"/>
</p:tagLst>
</file>

<file path=ppt/tags/tag134.xml><?xml version="1.0" encoding="utf-8"?>
<p:tagLst xmlns:a="http://schemas.openxmlformats.org/drawingml/2006/main" xmlns:r="http://schemas.openxmlformats.org/officeDocument/2006/relationships" xmlns:p="http://schemas.openxmlformats.org/presentationml/2006/main">
  <p:tag name="THINKCELLSHAPEDONOTDELETE" val="tDOTeMFygD2sCHBrrkofOiw"/>
</p:tagLst>
</file>

<file path=ppt/tags/tag1340.xml><?xml version="1.0" encoding="utf-8"?>
<p:tagLst xmlns:a="http://schemas.openxmlformats.org/drawingml/2006/main" xmlns:r="http://schemas.openxmlformats.org/officeDocument/2006/relationships" xmlns:p="http://schemas.openxmlformats.org/presentationml/2006/main">
  <p:tag name="THINKCELLSHAPEDONOTDELETE" val="tZtt1_zPpj13SAn0LJdKn2g"/>
</p:tagLst>
</file>

<file path=ppt/tags/tag1341.xml><?xml version="1.0" encoding="utf-8"?>
<p:tagLst xmlns:a="http://schemas.openxmlformats.org/drawingml/2006/main" xmlns:r="http://schemas.openxmlformats.org/officeDocument/2006/relationships" xmlns:p="http://schemas.openxmlformats.org/presentationml/2006/main">
  <p:tag name="THINKCELLSHAPEDONOTDELETE" val="txf8C0j082SKRFuYhE.o6Kw"/>
</p:tagLst>
</file>

<file path=ppt/tags/tag1342.xml><?xml version="1.0" encoding="utf-8"?>
<p:tagLst xmlns:a="http://schemas.openxmlformats.org/drawingml/2006/main" xmlns:r="http://schemas.openxmlformats.org/officeDocument/2006/relationships" xmlns:p="http://schemas.openxmlformats.org/presentationml/2006/main">
  <p:tag name="THINKCELLSHAPEDONOTDELETE" val="tboaRp35r374sq.10RNCBVQ"/>
</p:tagLst>
</file>

<file path=ppt/tags/tag1343.xml><?xml version="1.0" encoding="utf-8"?>
<p:tagLst xmlns:a="http://schemas.openxmlformats.org/drawingml/2006/main" xmlns:r="http://schemas.openxmlformats.org/officeDocument/2006/relationships" xmlns:p="http://schemas.openxmlformats.org/presentationml/2006/main">
  <p:tag name="THINKCELLSHAPEDONOTDELETE" val="te9kBouOPAym09tWatlUsjA"/>
</p:tagLst>
</file>

<file path=ppt/tags/tag1344.xml><?xml version="1.0" encoding="utf-8"?>
<p:tagLst xmlns:a="http://schemas.openxmlformats.org/drawingml/2006/main" xmlns:r="http://schemas.openxmlformats.org/officeDocument/2006/relationships" xmlns:p="http://schemas.openxmlformats.org/presentationml/2006/main">
  <p:tag name="THINKCELLSHAPEDONOTDELETE" val="tV.BwKAWVY9coOr.02gzbdw"/>
</p:tagLst>
</file>

<file path=ppt/tags/tag1345.xml><?xml version="1.0" encoding="utf-8"?>
<p:tagLst xmlns:a="http://schemas.openxmlformats.org/drawingml/2006/main" xmlns:r="http://schemas.openxmlformats.org/officeDocument/2006/relationships" xmlns:p="http://schemas.openxmlformats.org/presentationml/2006/main">
  <p:tag name="BTFPLAYOUTCOLUMNS" val="3"/>
  <p:tag name="BTFPLAYOUTENABLED" val="0"/>
</p:tagLst>
</file>

<file path=ppt/tags/tag13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47.xml><?xml version="1.0" encoding="utf-8"?>
<p:tagLst xmlns:a="http://schemas.openxmlformats.org/drawingml/2006/main" xmlns:r="http://schemas.openxmlformats.org/officeDocument/2006/relationships" xmlns:p="http://schemas.openxmlformats.org/presentationml/2006/main">
  <p:tag name="BTFPLAYOUTENABLED" val="1"/>
</p:tagLst>
</file>

<file path=ppt/tags/tag1348.xml><?xml version="1.0" encoding="utf-8"?>
<p:tagLst xmlns:a="http://schemas.openxmlformats.org/drawingml/2006/main" xmlns:r="http://schemas.openxmlformats.org/officeDocument/2006/relationships" xmlns:p="http://schemas.openxmlformats.org/presentationml/2006/main">
  <p:tag name="THINKCELLSHAPEDONOTDELETE" val="tlIm_Hw.948SCyRUC.hkCJQ"/>
</p:tagLst>
</file>

<file path=ppt/tags/tag1349.xml><?xml version="1.0" encoding="utf-8"?>
<p:tagLst xmlns:a="http://schemas.openxmlformats.org/drawingml/2006/main" xmlns:r="http://schemas.openxmlformats.org/officeDocument/2006/relationships" xmlns:p="http://schemas.openxmlformats.org/presentationml/2006/main">
  <p:tag name="THINKCELLSHAPEDONOTDELETE" val="tMDvA7QSaq23bJNbLBJeWDA"/>
</p:tagLst>
</file>

<file path=ppt/tags/tag135.xml><?xml version="1.0" encoding="utf-8"?>
<p:tagLst xmlns:a="http://schemas.openxmlformats.org/drawingml/2006/main" xmlns:r="http://schemas.openxmlformats.org/officeDocument/2006/relationships" xmlns:p="http://schemas.openxmlformats.org/presentationml/2006/main">
  <p:tag name="THINKCELLSHAPEDONOTDELETE" val="tfGO42AMXRtDFrr3FNaMsfA"/>
</p:tagLst>
</file>

<file path=ppt/tags/tag1350.xml><?xml version="1.0" encoding="utf-8"?>
<p:tagLst xmlns:a="http://schemas.openxmlformats.org/drawingml/2006/main" xmlns:r="http://schemas.openxmlformats.org/officeDocument/2006/relationships" xmlns:p="http://schemas.openxmlformats.org/presentationml/2006/main">
  <p:tag name="THINKCELLSHAPEDONOTDELETE" val="tnvTTUFeSYLuKwED3fr8mvA"/>
</p:tagLst>
</file>

<file path=ppt/tags/tag1351.xml><?xml version="1.0" encoding="utf-8"?>
<p:tagLst xmlns:a="http://schemas.openxmlformats.org/drawingml/2006/main" xmlns:r="http://schemas.openxmlformats.org/officeDocument/2006/relationships" xmlns:p="http://schemas.openxmlformats.org/presentationml/2006/main">
  <p:tag name="THINKCELLSHAPEDONOTDELETE" val="t4n8wQEiTZO1M90FWExNkfg"/>
</p:tagLst>
</file>

<file path=ppt/tags/tag1352.xml><?xml version="1.0" encoding="utf-8"?>
<p:tagLst xmlns:a="http://schemas.openxmlformats.org/drawingml/2006/main" xmlns:r="http://schemas.openxmlformats.org/officeDocument/2006/relationships" xmlns:p="http://schemas.openxmlformats.org/presentationml/2006/main">
  <p:tag name="THINKCELLSHAPEDONOTDELETE" val="tx8x65m7n0Wiaza547WO4pQ"/>
</p:tagLst>
</file>

<file path=ppt/tags/tag1353.xml><?xml version="1.0" encoding="utf-8"?>
<p:tagLst xmlns:a="http://schemas.openxmlformats.org/drawingml/2006/main" xmlns:r="http://schemas.openxmlformats.org/officeDocument/2006/relationships" xmlns:p="http://schemas.openxmlformats.org/presentationml/2006/main">
  <p:tag name="THINKCELLSHAPEDONOTDELETE" val="tsneUmkwoZzAPqJDKN91Wxg"/>
</p:tagLst>
</file>

<file path=ppt/tags/tag1354.xml><?xml version="1.0" encoding="utf-8"?>
<p:tagLst xmlns:a="http://schemas.openxmlformats.org/drawingml/2006/main" xmlns:r="http://schemas.openxmlformats.org/officeDocument/2006/relationships" xmlns:p="http://schemas.openxmlformats.org/presentationml/2006/main">
  <p:tag name="THINKCELLSHAPEDONOTDELETE" val="tygMb2i0igGmN.yyxCvbGow"/>
</p:tagLst>
</file>

<file path=ppt/tags/tag1355.xml><?xml version="1.0" encoding="utf-8"?>
<p:tagLst xmlns:a="http://schemas.openxmlformats.org/drawingml/2006/main" xmlns:r="http://schemas.openxmlformats.org/officeDocument/2006/relationships" xmlns:p="http://schemas.openxmlformats.org/presentationml/2006/main">
  <p:tag name="THINKCELLSHAPEDONOTDELETE" val="tTusZRyj8vqVZEKmZe0lTLA"/>
</p:tagLst>
</file>

<file path=ppt/tags/tag1356.xml><?xml version="1.0" encoding="utf-8"?>
<p:tagLst xmlns:a="http://schemas.openxmlformats.org/drawingml/2006/main" xmlns:r="http://schemas.openxmlformats.org/officeDocument/2006/relationships" xmlns:p="http://schemas.openxmlformats.org/presentationml/2006/main">
  <p:tag name="THINKCELLSHAPEDONOTDELETE" val="tDCKhp2znK747qkoKMrgLwA"/>
</p:tagLst>
</file>

<file path=ppt/tags/tag1357.xml><?xml version="1.0" encoding="utf-8"?>
<p:tagLst xmlns:a="http://schemas.openxmlformats.org/drawingml/2006/main" xmlns:r="http://schemas.openxmlformats.org/officeDocument/2006/relationships" xmlns:p="http://schemas.openxmlformats.org/presentationml/2006/main">
  <p:tag name="THINKCELLSHAPEDONOTDELETE" val="tHQIHv0X0FEWkq1xIE7UWEw"/>
</p:tagLst>
</file>

<file path=ppt/tags/tag1358.xml><?xml version="1.0" encoding="utf-8"?>
<p:tagLst xmlns:a="http://schemas.openxmlformats.org/drawingml/2006/main" xmlns:r="http://schemas.openxmlformats.org/officeDocument/2006/relationships" xmlns:p="http://schemas.openxmlformats.org/presentationml/2006/main">
  <p:tag name="BTFPLAYOUTCOLUMNS" val="3"/>
  <p:tag name="BTFPLAYOUTENABLED" val="0"/>
</p:tagLst>
</file>

<file path=ppt/tags/tag135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6.xml><?xml version="1.0" encoding="utf-8"?>
<p:tagLst xmlns:a="http://schemas.openxmlformats.org/drawingml/2006/main" xmlns:r="http://schemas.openxmlformats.org/officeDocument/2006/relationships" xmlns:p="http://schemas.openxmlformats.org/presentationml/2006/main">
  <p:tag name="THINKCELLSHAPEDONOTDELETE" val="t_dJdvWvnDB7d87jSiwk_Qw"/>
</p:tagLst>
</file>

<file path=ppt/tags/tag1360.xml><?xml version="1.0" encoding="utf-8"?>
<p:tagLst xmlns:a="http://schemas.openxmlformats.org/drawingml/2006/main" xmlns:r="http://schemas.openxmlformats.org/officeDocument/2006/relationships" xmlns:p="http://schemas.openxmlformats.org/presentationml/2006/main">
  <p:tag name="BTFPLAYOUTENABLED" val="1"/>
</p:tagLst>
</file>

<file path=ppt/tags/tag1361.xml><?xml version="1.0" encoding="utf-8"?>
<p:tagLst xmlns:a="http://schemas.openxmlformats.org/drawingml/2006/main" xmlns:r="http://schemas.openxmlformats.org/officeDocument/2006/relationships" xmlns:p="http://schemas.openxmlformats.org/presentationml/2006/main">
  <p:tag name="THINKCELLSHAPEDONOTDELETE" val="t3O1kRuaiQNn795kYqs15ow"/>
</p:tagLst>
</file>

<file path=ppt/tags/tag1362.xml><?xml version="1.0" encoding="utf-8"?>
<p:tagLst xmlns:a="http://schemas.openxmlformats.org/drawingml/2006/main" xmlns:r="http://schemas.openxmlformats.org/officeDocument/2006/relationships" xmlns:p="http://schemas.openxmlformats.org/presentationml/2006/main">
  <p:tag name="THINKCELLSHAPEDONOTDELETE" val="t9iE49uN1np75tzs6VZFLcw"/>
</p:tagLst>
</file>

<file path=ppt/tags/tag1363.xml><?xml version="1.0" encoding="utf-8"?>
<p:tagLst xmlns:a="http://schemas.openxmlformats.org/drawingml/2006/main" xmlns:r="http://schemas.openxmlformats.org/officeDocument/2006/relationships" xmlns:p="http://schemas.openxmlformats.org/presentationml/2006/main">
  <p:tag name="THINKCELLSHAPEDONOTDELETE" val="tHVcobvohczGTk21OBKUbOw"/>
</p:tagLst>
</file>

<file path=ppt/tags/tag1364.xml><?xml version="1.0" encoding="utf-8"?>
<p:tagLst xmlns:a="http://schemas.openxmlformats.org/drawingml/2006/main" xmlns:r="http://schemas.openxmlformats.org/officeDocument/2006/relationships" xmlns:p="http://schemas.openxmlformats.org/presentationml/2006/main">
  <p:tag name="THINKCELLSHAPEDONOTDELETE" val="t0UB87C.VDanjb8qVwTM.0Q"/>
</p:tagLst>
</file>

<file path=ppt/tags/tag1365.xml><?xml version="1.0" encoding="utf-8"?>
<p:tagLst xmlns:a="http://schemas.openxmlformats.org/drawingml/2006/main" xmlns:r="http://schemas.openxmlformats.org/officeDocument/2006/relationships" xmlns:p="http://schemas.openxmlformats.org/presentationml/2006/main">
  <p:tag name="THINKCELLSHAPEDONOTDELETE" val="tGpr4d29mn_eOUmt5xfYXpg"/>
</p:tagLst>
</file>

<file path=ppt/tags/tag1366.xml><?xml version="1.0" encoding="utf-8"?>
<p:tagLst xmlns:a="http://schemas.openxmlformats.org/drawingml/2006/main" xmlns:r="http://schemas.openxmlformats.org/officeDocument/2006/relationships" xmlns:p="http://schemas.openxmlformats.org/presentationml/2006/main">
  <p:tag name="THINKCELLSHAPEDONOTDELETE" val="tsdEbsjUGgLMuXvLQ6hW_CA"/>
</p:tagLst>
</file>

<file path=ppt/tags/tag1367.xml><?xml version="1.0" encoding="utf-8"?>
<p:tagLst xmlns:a="http://schemas.openxmlformats.org/drawingml/2006/main" xmlns:r="http://schemas.openxmlformats.org/officeDocument/2006/relationships" xmlns:p="http://schemas.openxmlformats.org/presentationml/2006/main">
  <p:tag name="THINKCELLSHAPEDONOTDELETE" val="t.IIh9eJ7tUO0SwPTTCHumA"/>
</p:tagLst>
</file>

<file path=ppt/tags/tag1368.xml><?xml version="1.0" encoding="utf-8"?>
<p:tagLst xmlns:a="http://schemas.openxmlformats.org/drawingml/2006/main" xmlns:r="http://schemas.openxmlformats.org/officeDocument/2006/relationships" xmlns:p="http://schemas.openxmlformats.org/presentationml/2006/main">
  <p:tag name="THINKCELLSHAPEDONOTDELETE" val="tgdU.8sNzndzAdWEd7ke7GQ"/>
</p:tagLst>
</file>

<file path=ppt/tags/tag1369.xml><?xml version="1.0" encoding="utf-8"?>
<p:tagLst xmlns:a="http://schemas.openxmlformats.org/drawingml/2006/main" xmlns:r="http://schemas.openxmlformats.org/officeDocument/2006/relationships" xmlns:p="http://schemas.openxmlformats.org/presentationml/2006/main">
  <p:tag name="THINKCELLSHAPEDONOTDELETE" val="t88clouxAJBHWX72OR_PFVg"/>
</p:tagLst>
</file>

<file path=ppt/tags/tag137.xml><?xml version="1.0" encoding="utf-8"?>
<p:tagLst xmlns:a="http://schemas.openxmlformats.org/drawingml/2006/main" xmlns:r="http://schemas.openxmlformats.org/officeDocument/2006/relationships" xmlns:p="http://schemas.openxmlformats.org/presentationml/2006/main">
  <p:tag name="THINKCELLSHAPEDONOTDELETE" val="tvkrqq0pMRo.X6MVGI3PjPg"/>
</p:tagLst>
</file>

<file path=ppt/tags/tag1370.xml><?xml version="1.0" encoding="utf-8"?>
<p:tagLst xmlns:a="http://schemas.openxmlformats.org/drawingml/2006/main" xmlns:r="http://schemas.openxmlformats.org/officeDocument/2006/relationships" xmlns:p="http://schemas.openxmlformats.org/presentationml/2006/main">
  <p:tag name="THINKCELLSHAPEDONOTDELETE" val="tOlJkA5thAEPxBpIiCojGhQ"/>
</p:tagLst>
</file>

<file path=ppt/tags/tag1371.xml><?xml version="1.0" encoding="utf-8"?>
<p:tagLst xmlns:a="http://schemas.openxmlformats.org/drawingml/2006/main" xmlns:r="http://schemas.openxmlformats.org/officeDocument/2006/relationships" xmlns:p="http://schemas.openxmlformats.org/presentationml/2006/main">
  <p:tag name="THINKCELLSHAPEDONOTDELETE" val="tcL6nbW5utm1o_Yvkz1Ydsw"/>
</p:tagLst>
</file>

<file path=ppt/tags/tag1372.xml><?xml version="1.0" encoding="utf-8"?>
<p:tagLst xmlns:a="http://schemas.openxmlformats.org/drawingml/2006/main" xmlns:r="http://schemas.openxmlformats.org/officeDocument/2006/relationships" xmlns:p="http://schemas.openxmlformats.org/presentationml/2006/main">
  <p:tag name="THINKCELLSHAPEDONOTDELETE" val="toVcVxOtqZSVHhkE.Q_.r1A"/>
</p:tagLst>
</file>

<file path=ppt/tags/tag1373.xml><?xml version="1.0" encoding="utf-8"?>
<p:tagLst xmlns:a="http://schemas.openxmlformats.org/drawingml/2006/main" xmlns:r="http://schemas.openxmlformats.org/officeDocument/2006/relationships" xmlns:p="http://schemas.openxmlformats.org/presentationml/2006/main">
  <p:tag name="THINKCELLSHAPEDONOTDELETE" val="tID4R7FffqrEhj6OF6uRMWg"/>
</p:tagLst>
</file>

<file path=ppt/tags/tag1374.xml><?xml version="1.0" encoding="utf-8"?>
<p:tagLst xmlns:a="http://schemas.openxmlformats.org/drawingml/2006/main" xmlns:r="http://schemas.openxmlformats.org/officeDocument/2006/relationships" xmlns:p="http://schemas.openxmlformats.org/presentationml/2006/main">
  <p:tag name="THINKCELLSHAPEDONOTDELETE" val="to.sbxt6W0BHuoq9.qKHRhQ"/>
</p:tagLst>
</file>

<file path=ppt/tags/tag1375.xml><?xml version="1.0" encoding="utf-8"?>
<p:tagLst xmlns:a="http://schemas.openxmlformats.org/drawingml/2006/main" xmlns:r="http://schemas.openxmlformats.org/officeDocument/2006/relationships" xmlns:p="http://schemas.openxmlformats.org/presentationml/2006/main">
  <p:tag name="THINKCELLSHAPEDONOTDELETE" val="tSmr5wcvpgU6D9S3cTKy52g"/>
</p:tagLst>
</file>

<file path=ppt/tags/tag1376.xml><?xml version="1.0" encoding="utf-8"?>
<p:tagLst xmlns:a="http://schemas.openxmlformats.org/drawingml/2006/main" xmlns:r="http://schemas.openxmlformats.org/officeDocument/2006/relationships" xmlns:p="http://schemas.openxmlformats.org/presentationml/2006/main">
  <p:tag name="THINKCELLSHAPEDONOTDELETE" val="tai49Xw3rmQ13XgO40QaDmg"/>
</p:tagLst>
</file>

<file path=ppt/tags/tag1377.xml><?xml version="1.0" encoding="utf-8"?>
<p:tagLst xmlns:a="http://schemas.openxmlformats.org/drawingml/2006/main" xmlns:r="http://schemas.openxmlformats.org/officeDocument/2006/relationships" xmlns:p="http://schemas.openxmlformats.org/presentationml/2006/main">
  <p:tag name="THINKCELLSHAPEDONOTDELETE" val="tsuyr.Ff76r_.F1F3xDS8tA"/>
</p:tagLst>
</file>

<file path=ppt/tags/tag1378.xml><?xml version="1.0" encoding="utf-8"?>
<p:tagLst xmlns:a="http://schemas.openxmlformats.org/drawingml/2006/main" xmlns:r="http://schemas.openxmlformats.org/officeDocument/2006/relationships" xmlns:p="http://schemas.openxmlformats.org/presentationml/2006/main">
  <p:tag name="THINKCELLSHAPEDONOTDELETE" val="taTgvVVYBIPaoB_W0HvX7QA"/>
</p:tagLst>
</file>

<file path=ppt/tags/tag1379.xml><?xml version="1.0" encoding="utf-8"?>
<p:tagLst xmlns:a="http://schemas.openxmlformats.org/drawingml/2006/main" xmlns:r="http://schemas.openxmlformats.org/officeDocument/2006/relationships" xmlns:p="http://schemas.openxmlformats.org/presentationml/2006/main">
  <p:tag name="THINKCELLSHAPEDONOTDELETE" val="t8dM2ZrdMF5ibu2.B14iH5A"/>
</p:tagLst>
</file>

<file path=ppt/tags/tag138.xml><?xml version="1.0" encoding="utf-8"?>
<p:tagLst xmlns:a="http://schemas.openxmlformats.org/drawingml/2006/main" xmlns:r="http://schemas.openxmlformats.org/officeDocument/2006/relationships" xmlns:p="http://schemas.openxmlformats.org/presentationml/2006/main">
  <p:tag name="THINKCELLSHAPEDONOTDELETE" val="tDzrqXo.gPuPyRbetCVu5rw"/>
</p:tagLst>
</file>

<file path=ppt/tags/tag1380.xml><?xml version="1.0" encoding="utf-8"?>
<p:tagLst xmlns:a="http://schemas.openxmlformats.org/drawingml/2006/main" xmlns:r="http://schemas.openxmlformats.org/officeDocument/2006/relationships" xmlns:p="http://schemas.openxmlformats.org/presentationml/2006/main">
  <p:tag name="THINKCELLSHAPEDONOTDELETE" val="tq.uyAG23OEnST3Xz.H_RnQ"/>
</p:tagLst>
</file>

<file path=ppt/tags/tag1381.xml><?xml version="1.0" encoding="utf-8"?>
<p:tagLst xmlns:a="http://schemas.openxmlformats.org/drawingml/2006/main" xmlns:r="http://schemas.openxmlformats.org/officeDocument/2006/relationships" xmlns:p="http://schemas.openxmlformats.org/presentationml/2006/main">
  <p:tag name="THINKCELLSHAPEDONOTDELETE" val="t.R22NZkDbCaGcZWYAGJrzg"/>
</p:tagLst>
</file>

<file path=ppt/tags/tag1382.xml><?xml version="1.0" encoding="utf-8"?>
<p:tagLst xmlns:a="http://schemas.openxmlformats.org/drawingml/2006/main" xmlns:r="http://schemas.openxmlformats.org/officeDocument/2006/relationships" xmlns:p="http://schemas.openxmlformats.org/presentationml/2006/main">
  <p:tag name="THINKCELLSHAPEDONOTDELETE" val="tIKtk.YmyOGtIeTShf_IRMQ"/>
</p:tagLst>
</file>

<file path=ppt/tags/tag1383.xml><?xml version="1.0" encoding="utf-8"?>
<p:tagLst xmlns:a="http://schemas.openxmlformats.org/drawingml/2006/main" xmlns:r="http://schemas.openxmlformats.org/officeDocument/2006/relationships" xmlns:p="http://schemas.openxmlformats.org/presentationml/2006/main">
  <p:tag name="THINKCELLSHAPEDONOTDELETE" val="tAuXXBaUPAlaJc5ay0znlrA"/>
</p:tagLst>
</file>

<file path=ppt/tags/tag1384.xml><?xml version="1.0" encoding="utf-8"?>
<p:tagLst xmlns:a="http://schemas.openxmlformats.org/drawingml/2006/main" xmlns:r="http://schemas.openxmlformats.org/officeDocument/2006/relationships" xmlns:p="http://schemas.openxmlformats.org/presentationml/2006/main">
  <p:tag name="THINKCELLSHAPEDONOTDELETE" val="ttXvYeC1l9.IYTPvLZuJs_A"/>
</p:tagLst>
</file>

<file path=ppt/tags/tag1385.xml><?xml version="1.0" encoding="utf-8"?>
<p:tagLst xmlns:a="http://schemas.openxmlformats.org/drawingml/2006/main" xmlns:r="http://schemas.openxmlformats.org/officeDocument/2006/relationships" xmlns:p="http://schemas.openxmlformats.org/presentationml/2006/main">
  <p:tag name="THINKCELLSHAPEDONOTDELETE" val="tQRykdhXzT71zF02QWZhwlA"/>
</p:tagLst>
</file>

<file path=ppt/tags/tag1386.xml><?xml version="1.0" encoding="utf-8"?>
<p:tagLst xmlns:a="http://schemas.openxmlformats.org/drawingml/2006/main" xmlns:r="http://schemas.openxmlformats.org/officeDocument/2006/relationships" xmlns:p="http://schemas.openxmlformats.org/presentationml/2006/main">
  <p:tag name="THINKCELLSHAPEDONOTDELETE" val="tCYnc2TLVEvWBqPocBKTSJg"/>
</p:tagLst>
</file>

<file path=ppt/tags/tag1387.xml><?xml version="1.0" encoding="utf-8"?>
<p:tagLst xmlns:a="http://schemas.openxmlformats.org/drawingml/2006/main" xmlns:r="http://schemas.openxmlformats.org/officeDocument/2006/relationships" xmlns:p="http://schemas.openxmlformats.org/presentationml/2006/main">
  <p:tag name="THINKCELLSHAPEDONOTDELETE" val="t2fHPn6yFjPmnyG9R434EoQ"/>
</p:tagLst>
</file>

<file path=ppt/tags/tag1388.xml><?xml version="1.0" encoding="utf-8"?>
<p:tagLst xmlns:a="http://schemas.openxmlformats.org/drawingml/2006/main" xmlns:r="http://schemas.openxmlformats.org/officeDocument/2006/relationships" xmlns:p="http://schemas.openxmlformats.org/presentationml/2006/main">
  <p:tag name="THINKCELLSHAPEDONOTDELETE" val="tiJ.7hi_e04cMIsNbbas4vg"/>
</p:tagLst>
</file>

<file path=ppt/tags/tag1389.xml><?xml version="1.0" encoding="utf-8"?>
<p:tagLst xmlns:a="http://schemas.openxmlformats.org/drawingml/2006/main" xmlns:r="http://schemas.openxmlformats.org/officeDocument/2006/relationships" xmlns:p="http://schemas.openxmlformats.org/presentationml/2006/main">
  <p:tag name="BTFPLAYOUTCOLUMNS" val="3"/>
  <p:tag name="BTFPLAYOUTENABLED" val="0"/>
</p:tagLst>
</file>

<file path=ppt/tags/tag139.xml><?xml version="1.0" encoding="utf-8"?>
<p:tagLst xmlns:a="http://schemas.openxmlformats.org/drawingml/2006/main" xmlns:r="http://schemas.openxmlformats.org/officeDocument/2006/relationships" xmlns:p="http://schemas.openxmlformats.org/presentationml/2006/main">
  <p:tag name="THINKCELLSHAPEDONOTDELETE" val="tTzL65DKgdwXN6wbxYrod0A"/>
</p:tagLst>
</file>

<file path=ppt/tags/tag139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91.xml><?xml version="1.0" encoding="utf-8"?>
<p:tagLst xmlns:a="http://schemas.openxmlformats.org/drawingml/2006/main" xmlns:r="http://schemas.openxmlformats.org/officeDocument/2006/relationships" xmlns:p="http://schemas.openxmlformats.org/presentationml/2006/main">
  <p:tag name="BTFPLAYOUTENABLED" val="1"/>
</p:tagLst>
</file>

<file path=ppt/tags/tag1392.xml><?xml version="1.0" encoding="utf-8"?>
<p:tagLst xmlns:a="http://schemas.openxmlformats.org/drawingml/2006/main" xmlns:r="http://schemas.openxmlformats.org/officeDocument/2006/relationships" xmlns:p="http://schemas.openxmlformats.org/presentationml/2006/main">
  <p:tag name="THINKCELLSHAPEDONOTDELETE" val="tf2Wc5UWKkySp9AoQ8FTwsw"/>
</p:tagLst>
</file>

<file path=ppt/tags/tag1393.xml><?xml version="1.0" encoding="utf-8"?>
<p:tagLst xmlns:a="http://schemas.openxmlformats.org/drawingml/2006/main" xmlns:r="http://schemas.openxmlformats.org/officeDocument/2006/relationships" xmlns:p="http://schemas.openxmlformats.org/presentationml/2006/main">
  <p:tag name="THINKCELLSHAPEDONOTDELETE" val="tBcCmU0_WlOGb.iY.PNj.9A"/>
</p:tagLst>
</file>

<file path=ppt/tags/tag1394.xml><?xml version="1.0" encoding="utf-8"?>
<p:tagLst xmlns:a="http://schemas.openxmlformats.org/drawingml/2006/main" xmlns:r="http://schemas.openxmlformats.org/officeDocument/2006/relationships" xmlns:p="http://schemas.openxmlformats.org/presentationml/2006/main">
  <p:tag name="THINKCELLSHAPEDONOTDELETE" val="tdSs6BBOn.63Rl1_jSpUlRQ"/>
</p:tagLst>
</file>

<file path=ppt/tags/tag1395.xml><?xml version="1.0" encoding="utf-8"?>
<p:tagLst xmlns:a="http://schemas.openxmlformats.org/drawingml/2006/main" xmlns:r="http://schemas.openxmlformats.org/officeDocument/2006/relationships" xmlns:p="http://schemas.openxmlformats.org/presentationml/2006/main">
  <p:tag name="THINKCELLSHAPEDONOTDELETE" val="tT2OLFakk64.F0ggrPNq9_w"/>
</p:tagLst>
</file>

<file path=ppt/tags/tag1396.xml><?xml version="1.0" encoding="utf-8"?>
<p:tagLst xmlns:a="http://schemas.openxmlformats.org/drawingml/2006/main" xmlns:r="http://schemas.openxmlformats.org/officeDocument/2006/relationships" xmlns:p="http://schemas.openxmlformats.org/presentationml/2006/main">
  <p:tag name="THINKCELLSHAPEDONOTDELETE" val="t16RearNBg8.NHgIrFWZg6Q"/>
</p:tagLst>
</file>

<file path=ppt/tags/tag1397.xml><?xml version="1.0" encoding="utf-8"?>
<p:tagLst xmlns:a="http://schemas.openxmlformats.org/drawingml/2006/main" xmlns:r="http://schemas.openxmlformats.org/officeDocument/2006/relationships" xmlns:p="http://schemas.openxmlformats.org/presentationml/2006/main">
  <p:tag name="THINKCELLSHAPEDONOTDELETE" val="tb3bTs61rAnpCmthOG3w1UA"/>
</p:tagLst>
</file>

<file path=ppt/tags/tag1398.xml><?xml version="1.0" encoding="utf-8"?>
<p:tagLst xmlns:a="http://schemas.openxmlformats.org/drawingml/2006/main" xmlns:r="http://schemas.openxmlformats.org/officeDocument/2006/relationships" xmlns:p="http://schemas.openxmlformats.org/presentationml/2006/main">
  <p:tag name="THINKCELLSHAPEDONOTDELETE" val="t_nGEY39oRw86TLH4zSXhKQ"/>
</p:tagLst>
</file>

<file path=ppt/tags/tag1399.xml><?xml version="1.0" encoding="utf-8"?>
<p:tagLst xmlns:a="http://schemas.openxmlformats.org/drawingml/2006/main" xmlns:r="http://schemas.openxmlformats.org/officeDocument/2006/relationships" xmlns:p="http://schemas.openxmlformats.org/presentationml/2006/main">
  <p:tag name="THINKCELLSHAPEDONOTDELETE" val="tTpxxTnimC6aPz7Ew8CEHHg"/>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0.xml><?xml version="1.0" encoding="utf-8"?>
<p:tagLst xmlns:a="http://schemas.openxmlformats.org/drawingml/2006/main" xmlns:r="http://schemas.openxmlformats.org/officeDocument/2006/relationships" xmlns:p="http://schemas.openxmlformats.org/presentationml/2006/main">
  <p:tag name="THINKCELLSHAPEDONOTDELETE" val="tLjq2jabgtjUmI.QOCGZcHw"/>
</p:tagLst>
</file>

<file path=ppt/tags/tag1400.xml><?xml version="1.0" encoding="utf-8"?>
<p:tagLst xmlns:a="http://schemas.openxmlformats.org/drawingml/2006/main" xmlns:r="http://schemas.openxmlformats.org/officeDocument/2006/relationships" xmlns:p="http://schemas.openxmlformats.org/presentationml/2006/main">
  <p:tag name="THINKCELLSHAPEDONOTDELETE" val="tMSydVY105puBGwMcA.B2sQ"/>
</p:tagLst>
</file>

<file path=ppt/tags/tag1401.xml><?xml version="1.0" encoding="utf-8"?>
<p:tagLst xmlns:a="http://schemas.openxmlformats.org/drawingml/2006/main" xmlns:r="http://schemas.openxmlformats.org/officeDocument/2006/relationships" xmlns:p="http://schemas.openxmlformats.org/presentationml/2006/main">
  <p:tag name="THINKCELLSHAPEDONOTDELETE" val="tFJcBaj97yE2Wsy0nkpzX6A"/>
</p:tagLst>
</file>

<file path=ppt/tags/tag1402.xml><?xml version="1.0" encoding="utf-8"?>
<p:tagLst xmlns:a="http://schemas.openxmlformats.org/drawingml/2006/main" xmlns:r="http://schemas.openxmlformats.org/officeDocument/2006/relationships" xmlns:p="http://schemas.openxmlformats.org/presentationml/2006/main">
  <p:tag name="THINKCELLSHAPEDONOTDELETE" val="tGKQAGaFZcY.iUxWu.XU_Og"/>
</p:tagLst>
</file>

<file path=ppt/tags/tag1403.xml><?xml version="1.0" encoding="utf-8"?>
<p:tagLst xmlns:a="http://schemas.openxmlformats.org/drawingml/2006/main" xmlns:r="http://schemas.openxmlformats.org/officeDocument/2006/relationships" xmlns:p="http://schemas.openxmlformats.org/presentationml/2006/main">
  <p:tag name="THINKCELLSHAPEDONOTDELETE" val="tskqQUoTkBXgWVIHZy2pvTQ"/>
</p:tagLst>
</file>

<file path=ppt/tags/tag1404.xml><?xml version="1.0" encoding="utf-8"?>
<p:tagLst xmlns:a="http://schemas.openxmlformats.org/drawingml/2006/main" xmlns:r="http://schemas.openxmlformats.org/officeDocument/2006/relationships" xmlns:p="http://schemas.openxmlformats.org/presentationml/2006/main">
  <p:tag name="THINKCELLSHAPEDONOTDELETE" val="tDrEqEkpBjZfYwu9q3CZtAA"/>
</p:tagLst>
</file>

<file path=ppt/tags/tag1405.xml><?xml version="1.0" encoding="utf-8"?>
<p:tagLst xmlns:a="http://schemas.openxmlformats.org/drawingml/2006/main" xmlns:r="http://schemas.openxmlformats.org/officeDocument/2006/relationships" xmlns:p="http://schemas.openxmlformats.org/presentationml/2006/main">
  <p:tag name="THINKCELLSHAPEDONOTDELETE" val="t5udvGkHMKAy50oL2NF8ElQ"/>
</p:tagLst>
</file>

<file path=ppt/tags/tag1406.xml><?xml version="1.0" encoding="utf-8"?>
<p:tagLst xmlns:a="http://schemas.openxmlformats.org/drawingml/2006/main" xmlns:r="http://schemas.openxmlformats.org/officeDocument/2006/relationships" xmlns:p="http://schemas.openxmlformats.org/presentationml/2006/main">
  <p:tag name="THINKCELLSHAPEDONOTDELETE" val="tnpVWPnObU1vkqkoycpF06w"/>
</p:tagLst>
</file>

<file path=ppt/tags/tag1407.xml><?xml version="1.0" encoding="utf-8"?>
<p:tagLst xmlns:a="http://schemas.openxmlformats.org/drawingml/2006/main" xmlns:r="http://schemas.openxmlformats.org/officeDocument/2006/relationships" xmlns:p="http://schemas.openxmlformats.org/presentationml/2006/main">
  <p:tag name="THINKCELLSHAPEDONOTDELETE" val="tgTf6MiX.VaA3aNBLZJsyUA"/>
</p:tagLst>
</file>

<file path=ppt/tags/tag1408.xml><?xml version="1.0" encoding="utf-8"?>
<p:tagLst xmlns:a="http://schemas.openxmlformats.org/drawingml/2006/main" xmlns:r="http://schemas.openxmlformats.org/officeDocument/2006/relationships" xmlns:p="http://schemas.openxmlformats.org/presentationml/2006/main">
  <p:tag name="THINKCELLSHAPEDONOTDELETE" val="tBVBzJZ3tM4JJWpirVsHxpw"/>
</p:tagLst>
</file>

<file path=ppt/tags/tag1409.xml><?xml version="1.0" encoding="utf-8"?>
<p:tagLst xmlns:a="http://schemas.openxmlformats.org/drawingml/2006/main" xmlns:r="http://schemas.openxmlformats.org/officeDocument/2006/relationships" xmlns:p="http://schemas.openxmlformats.org/presentationml/2006/main">
  <p:tag name="THINKCELLSHAPEDONOTDELETE" val="t16oNzBelPfFfAewKs3HM_A"/>
</p:tagLst>
</file>

<file path=ppt/tags/tag141.xml><?xml version="1.0" encoding="utf-8"?>
<p:tagLst xmlns:a="http://schemas.openxmlformats.org/drawingml/2006/main" xmlns:r="http://schemas.openxmlformats.org/officeDocument/2006/relationships" xmlns:p="http://schemas.openxmlformats.org/presentationml/2006/main">
  <p:tag name="THINKCELLSHAPEDONOTDELETE" val="tqYrWJxAcmkvqMUTHSLWItA"/>
</p:tagLst>
</file>

<file path=ppt/tags/tag1410.xml><?xml version="1.0" encoding="utf-8"?>
<p:tagLst xmlns:a="http://schemas.openxmlformats.org/drawingml/2006/main" xmlns:r="http://schemas.openxmlformats.org/officeDocument/2006/relationships" xmlns:p="http://schemas.openxmlformats.org/presentationml/2006/main">
  <p:tag name="THINKCELLSHAPEDONOTDELETE" val="tY1t7uUFlF4zOryUFXdOyOQ"/>
</p:tagLst>
</file>

<file path=ppt/tags/tag1411.xml><?xml version="1.0" encoding="utf-8"?>
<p:tagLst xmlns:a="http://schemas.openxmlformats.org/drawingml/2006/main" xmlns:r="http://schemas.openxmlformats.org/officeDocument/2006/relationships" xmlns:p="http://schemas.openxmlformats.org/presentationml/2006/main">
  <p:tag name="THINKCELLSHAPEDONOTDELETE" val="tqPxnefU6Dpw89ncVQyUFRQ"/>
</p:tagLst>
</file>

<file path=ppt/tags/tag1412.xml><?xml version="1.0" encoding="utf-8"?>
<p:tagLst xmlns:a="http://schemas.openxmlformats.org/drawingml/2006/main" xmlns:r="http://schemas.openxmlformats.org/officeDocument/2006/relationships" xmlns:p="http://schemas.openxmlformats.org/presentationml/2006/main">
  <p:tag name="THINKCELLSHAPEDONOTDELETE" val="tRitNc55FtTvJj9KK.Zj5og"/>
</p:tagLst>
</file>

<file path=ppt/tags/tag1413.xml><?xml version="1.0" encoding="utf-8"?>
<p:tagLst xmlns:a="http://schemas.openxmlformats.org/drawingml/2006/main" xmlns:r="http://schemas.openxmlformats.org/officeDocument/2006/relationships" xmlns:p="http://schemas.openxmlformats.org/presentationml/2006/main">
  <p:tag name="THINKCELLSHAPEDONOTDELETE" val="tzP4nUnGeNbx8B_Ix_0TR2Q"/>
</p:tagLst>
</file>

<file path=ppt/tags/tag1414.xml><?xml version="1.0" encoding="utf-8"?>
<p:tagLst xmlns:a="http://schemas.openxmlformats.org/drawingml/2006/main" xmlns:r="http://schemas.openxmlformats.org/officeDocument/2006/relationships" xmlns:p="http://schemas.openxmlformats.org/presentationml/2006/main">
  <p:tag name="THINKCELLSHAPEDONOTDELETE" val="tJRisp0Xl9vWi3gVh38m6GQ"/>
</p:tagLst>
</file>

<file path=ppt/tags/tag1415.xml><?xml version="1.0" encoding="utf-8"?>
<p:tagLst xmlns:a="http://schemas.openxmlformats.org/drawingml/2006/main" xmlns:r="http://schemas.openxmlformats.org/officeDocument/2006/relationships" xmlns:p="http://schemas.openxmlformats.org/presentationml/2006/main">
  <p:tag name="THINKCELLSHAPEDONOTDELETE" val="tRegBI3bsh9iaUTaClnDRzQ"/>
</p:tagLst>
</file>

<file path=ppt/tags/tag1416.xml><?xml version="1.0" encoding="utf-8"?>
<p:tagLst xmlns:a="http://schemas.openxmlformats.org/drawingml/2006/main" xmlns:r="http://schemas.openxmlformats.org/officeDocument/2006/relationships" xmlns:p="http://schemas.openxmlformats.org/presentationml/2006/main">
  <p:tag name="THINKCELLSHAPEDONOTDELETE" val="tpMV2uMbZKmTCFooRhOvb3w"/>
</p:tagLst>
</file>

<file path=ppt/tags/tag1417.xml><?xml version="1.0" encoding="utf-8"?>
<p:tagLst xmlns:a="http://schemas.openxmlformats.org/drawingml/2006/main" xmlns:r="http://schemas.openxmlformats.org/officeDocument/2006/relationships" xmlns:p="http://schemas.openxmlformats.org/presentationml/2006/main">
  <p:tag name="THINKCELLSHAPEDONOTDELETE" val="t8oupAK2UpjXsjmPOK6HTAw"/>
</p:tagLst>
</file>

<file path=ppt/tags/tag1418.xml><?xml version="1.0" encoding="utf-8"?>
<p:tagLst xmlns:a="http://schemas.openxmlformats.org/drawingml/2006/main" xmlns:r="http://schemas.openxmlformats.org/officeDocument/2006/relationships" xmlns:p="http://schemas.openxmlformats.org/presentationml/2006/main">
  <p:tag name="THINKCELLSHAPEDONOTDELETE" val="tR2C732M055zciA_GJ5BOBQ"/>
</p:tagLst>
</file>

<file path=ppt/tags/tag1419.xml><?xml version="1.0" encoding="utf-8"?>
<p:tagLst xmlns:a="http://schemas.openxmlformats.org/drawingml/2006/main" xmlns:r="http://schemas.openxmlformats.org/officeDocument/2006/relationships" xmlns:p="http://schemas.openxmlformats.org/presentationml/2006/main">
  <p:tag name="THINKCELLSHAPEDONOTDELETE" val="tnz0vhv.p9B_GBYAdE0a1NQ"/>
</p:tagLst>
</file>

<file path=ppt/tags/tag142.xml><?xml version="1.0" encoding="utf-8"?>
<p:tagLst xmlns:a="http://schemas.openxmlformats.org/drawingml/2006/main" xmlns:r="http://schemas.openxmlformats.org/officeDocument/2006/relationships" xmlns:p="http://schemas.openxmlformats.org/presentationml/2006/main">
  <p:tag name="THINKCELLSHAPEDONOTDELETE" val="t2dK8HS06hQ4r9wNNWQ4tRA"/>
</p:tagLst>
</file>

<file path=ppt/tags/tag1420.xml><?xml version="1.0" encoding="utf-8"?>
<p:tagLst xmlns:a="http://schemas.openxmlformats.org/drawingml/2006/main" xmlns:r="http://schemas.openxmlformats.org/officeDocument/2006/relationships" xmlns:p="http://schemas.openxmlformats.org/presentationml/2006/main">
  <p:tag name="THINKCELLSHAPEDONOTDELETE" val="tShTOKrjyxkCSP4jv2kd56w"/>
</p:tagLst>
</file>

<file path=ppt/tags/tag1421.xml><?xml version="1.0" encoding="utf-8"?>
<p:tagLst xmlns:a="http://schemas.openxmlformats.org/drawingml/2006/main" xmlns:r="http://schemas.openxmlformats.org/officeDocument/2006/relationships" xmlns:p="http://schemas.openxmlformats.org/presentationml/2006/main">
  <p:tag name="THINKCELLSHAPEDONOTDELETE" val="t1xoIHW0JbasdpwWdSUADzg"/>
</p:tagLst>
</file>

<file path=ppt/tags/tag1422.xml><?xml version="1.0" encoding="utf-8"?>
<p:tagLst xmlns:a="http://schemas.openxmlformats.org/drawingml/2006/main" xmlns:r="http://schemas.openxmlformats.org/officeDocument/2006/relationships" xmlns:p="http://schemas.openxmlformats.org/presentationml/2006/main">
  <p:tag name="THINKCELLSHAPEDONOTDELETE" val="tC07QC3J6_4b315xl7KKBxQ"/>
</p:tagLst>
</file>

<file path=ppt/tags/tag1423.xml><?xml version="1.0" encoding="utf-8"?>
<p:tagLst xmlns:a="http://schemas.openxmlformats.org/drawingml/2006/main" xmlns:r="http://schemas.openxmlformats.org/officeDocument/2006/relationships" xmlns:p="http://schemas.openxmlformats.org/presentationml/2006/main">
  <p:tag name="THINKCELLSHAPEDONOTDELETE" val="tM6LpLoUX1S1VaWGcHAy.HA"/>
</p:tagLst>
</file>

<file path=ppt/tags/tag1424.xml><?xml version="1.0" encoding="utf-8"?>
<p:tagLst xmlns:a="http://schemas.openxmlformats.org/drawingml/2006/main" xmlns:r="http://schemas.openxmlformats.org/officeDocument/2006/relationships" xmlns:p="http://schemas.openxmlformats.org/presentationml/2006/main">
  <p:tag name="THINKCELLSHAPEDONOTDELETE" val="tUvlFWfHZlyDGIxzUt9VtWw"/>
</p:tagLst>
</file>

<file path=ppt/tags/tag1425.xml><?xml version="1.0" encoding="utf-8"?>
<p:tagLst xmlns:a="http://schemas.openxmlformats.org/drawingml/2006/main" xmlns:r="http://schemas.openxmlformats.org/officeDocument/2006/relationships" xmlns:p="http://schemas.openxmlformats.org/presentationml/2006/main">
  <p:tag name="THINKCELLSHAPEDONOTDELETE" val="t5wodHIJQNjT2CQFLmCUh7w"/>
</p:tagLst>
</file>

<file path=ppt/tags/tag1426.xml><?xml version="1.0" encoding="utf-8"?>
<p:tagLst xmlns:a="http://schemas.openxmlformats.org/drawingml/2006/main" xmlns:r="http://schemas.openxmlformats.org/officeDocument/2006/relationships" xmlns:p="http://schemas.openxmlformats.org/presentationml/2006/main">
  <p:tag name="THINKCELLSHAPEDONOTDELETE" val="tCTpCESfqcwgxGVA8egrhvQ"/>
</p:tagLst>
</file>

<file path=ppt/tags/tag1427.xml><?xml version="1.0" encoding="utf-8"?>
<p:tagLst xmlns:a="http://schemas.openxmlformats.org/drawingml/2006/main" xmlns:r="http://schemas.openxmlformats.org/officeDocument/2006/relationships" xmlns:p="http://schemas.openxmlformats.org/presentationml/2006/main">
  <p:tag name="THINKCELLSHAPEDONOTDELETE" val="tSlwJKzdniOq40YhjD8EG5g"/>
</p:tagLst>
</file>

<file path=ppt/tags/tag1428.xml><?xml version="1.0" encoding="utf-8"?>
<p:tagLst xmlns:a="http://schemas.openxmlformats.org/drawingml/2006/main" xmlns:r="http://schemas.openxmlformats.org/officeDocument/2006/relationships" xmlns:p="http://schemas.openxmlformats.org/presentationml/2006/main">
  <p:tag name="THINKCELLSHAPEDONOTDELETE" val="t1lDOpvbtYXFZaZfEWUFjqA"/>
</p:tagLst>
</file>

<file path=ppt/tags/tag1429.xml><?xml version="1.0" encoding="utf-8"?>
<p:tagLst xmlns:a="http://schemas.openxmlformats.org/drawingml/2006/main" xmlns:r="http://schemas.openxmlformats.org/officeDocument/2006/relationships" xmlns:p="http://schemas.openxmlformats.org/presentationml/2006/main">
  <p:tag name="THINKCELLSHAPEDONOTDELETE" val="tLfl8PMAoBOguFptYBVOKww"/>
</p:tagLst>
</file>

<file path=ppt/tags/tag143.xml><?xml version="1.0" encoding="utf-8"?>
<p:tagLst xmlns:a="http://schemas.openxmlformats.org/drawingml/2006/main" xmlns:r="http://schemas.openxmlformats.org/officeDocument/2006/relationships" xmlns:p="http://schemas.openxmlformats.org/presentationml/2006/main">
  <p:tag name="THINKCELLSHAPEDONOTDELETE" val="tW4up_2ySMryQddUD7WgdlA"/>
</p:tagLst>
</file>

<file path=ppt/tags/tag1430.xml><?xml version="1.0" encoding="utf-8"?>
<p:tagLst xmlns:a="http://schemas.openxmlformats.org/drawingml/2006/main" xmlns:r="http://schemas.openxmlformats.org/officeDocument/2006/relationships" xmlns:p="http://schemas.openxmlformats.org/presentationml/2006/main">
  <p:tag name="THINKCELLSHAPEDONOTDELETE" val="t971o0PVuExu8MXNVVJIhmg"/>
</p:tagLst>
</file>

<file path=ppt/tags/tag1431.xml><?xml version="1.0" encoding="utf-8"?>
<p:tagLst xmlns:a="http://schemas.openxmlformats.org/drawingml/2006/main" xmlns:r="http://schemas.openxmlformats.org/officeDocument/2006/relationships" xmlns:p="http://schemas.openxmlformats.org/presentationml/2006/main">
  <p:tag name="THINKCELLSHAPEDONOTDELETE" val="tCI1xayw.iksO5PU23xmBog"/>
</p:tagLst>
</file>

<file path=ppt/tags/tag1432.xml><?xml version="1.0" encoding="utf-8"?>
<p:tagLst xmlns:a="http://schemas.openxmlformats.org/drawingml/2006/main" xmlns:r="http://schemas.openxmlformats.org/officeDocument/2006/relationships" xmlns:p="http://schemas.openxmlformats.org/presentationml/2006/main">
  <p:tag name="THINKCELLSHAPEDONOTDELETE" val="t.5Bg4v0oeVhQmebiDQUUZQ"/>
</p:tagLst>
</file>

<file path=ppt/tags/tag1433.xml><?xml version="1.0" encoding="utf-8"?>
<p:tagLst xmlns:a="http://schemas.openxmlformats.org/drawingml/2006/main" xmlns:r="http://schemas.openxmlformats.org/officeDocument/2006/relationships" xmlns:p="http://schemas.openxmlformats.org/presentationml/2006/main">
  <p:tag name="THINKCELLSHAPEDONOTDELETE" val="ti._wpFed99H7xerfdulsLA"/>
</p:tagLst>
</file>

<file path=ppt/tags/tag1434.xml><?xml version="1.0" encoding="utf-8"?>
<p:tagLst xmlns:a="http://schemas.openxmlformats.org/drawingml/2006/main" xmlns:r="http://schemas.openxmlformats.org/officeDocument/2006/relationships" xmlns:p="http://schemas.openxmlformats.org/presentationml/2006/main">
  <p:tag name="THINKCELLSHAPEDONOTDELETE" val="twLoQnpF6EU8oiHccKmpvpg"/>
</p:tagLst>
</file>

<file path=ppt/tags/tag1435.xml><?xml version="1.0" encoding="utf-8"?>
<p:tagLst xmlns:a="http://schemas.openxmlformats.org/drawingml/2006/main" xmlns:r="http://schemas.openxmlformats.org/officeDocument/2006/relationships" xmlns:p="http://schemas.openxmlformats.org/presentationml/2006/main">
  <p:tag name="THINKCELLSHAPEDONOTDELETE" val="tP9PMuyJHg.jBg9YvhUzdOQ"/>
</p:tagLst>
</file>

<file path=ppt/tags/tag1436.xml><?xml version="1.0" encoding="utf-8"?>
<p:tagLst xmlns:a="http://schemas.openxmlformats.org/drawingml/2006/main" xmlns:r="http://schemas.openxmlformats.org/officeDocument/2006/relationships" xmlns:p="http://schemas.openxmlformats.org/presentationml/2006/main">
  <p:tag name="THINKCELLSHAPEDONOTDELETE" val="tyJwcWbGkb_qrr9O5TCsiNA"/>
</p:tagLst>
</file>

<file path=ppt/tags/tag1437.xml><?xml version="1.0" encoding="utf-8"?>
<p:tagLst xmlns:a="http://schemas.openxmlformats.org/drawingml/2006/main" xmlns:r="http://schemas.openxmlformats.org/officeDocument/2006/relationships" xmlns:p="http://schemas.openxmlformats.org/presentationml/2006/main">
  <p:tag name="THINKCELLSHAPEDONOTDELETE" val="tatsYTeHW0PMPvo0pDu2SBA"/>
</p:tagLst>
</file>

<file path=ppt/tags/tag1438.xml><?xml version="1.0" encoding="utf-8"?>
<p:tagLst xmlns:a="http://schemas.openxmlformats.org/drawingml/2006/main" xmlns:r="http://schemas.openxmlformats.org/officeDocument/2006/relationships" xmlns:p="http://schemas.openxmlformats.org/presentationml/2006/main">
  <p:tag name="THINKCELLSHAPEDONOTDELETE" val="tgJ1bunQKKrv5iM3dBoKnlA"/>
</p:tagLst>
</file>

<file path=ppt/tags/tag1439.xml><?xml version="1.0" encoding="utf-8"?>
<p:tagLst xmlns:a="http://schemas.openxmlformats.org/drawingml/2006/main" xmlns:r="http://schemas.openxmlformats.org/officeDocument/2006/relationships" xmlns:p="http://schemas.openxmlformats.org/presentationml/2006/main">
  <p:tag name="THINKCELLSHAPEDONOTDELETE" val="t9j_694aJNCPv_Z0BQpBNHg"/>
</p:tagLst>
</file>

<file path=ppt/tags/tag144.xml><?xml version="1.0" encoding="utf-8"?>
<p:tagLst xmlns:a="http://schemas.openxmlformats.org/drawingml/2006/main" xmlns:r="http://schemas.openxmlformats.org/officeDocument/2006/relationships" xmlns:p="http://schemas.openxmlformats.org/presentationml/2006/main">
  <p:tag name="THINKCELLSHAPEDONOTDELETE" val="tGJlfOKT.LHZEHGEuRvPxIA"/>
</p:tagLst>
</file>

<file path=ppt/tags/tag1440.xml><?xml version="1.0" encoding="utf-8"?>
<p:tagLst xmlns:a="http://schemas.openxmlformats.org/drawingml/2006/main" xmlns:r="http://schemas.openxmlformats.org/officeDocument/2006/relationships" xmlns:p="http://schemas.openxmlformats.org/presentationml/2006/main">
  <p:tag name="THINKCELLSHAPEDONOTDELETE" val="tkDPeQDIGugmGmpX0YG2OzQ"/>
</p:tagLst>
</file>

<file path=ppt/tags/tag1441.xml><?xml version="1.0" encoding="utf-8"?>
<p:tagLst xmlns:a="http://schemas.openxmlformats.org/drawingml/2006/main" xmlns:r="http://schemas.openxmlformats.org/officeDocument/2006/relationships" xmlns:p="http://schemas.openxmlformats.org/presentationml/2006/main">
  <p:tag name="THINKCELLSHAPEDONOTDELETE" val="twmQs.YD324FOzB7WLxYJ9Q"/>
</p:tagLst>
</file>

<file path=ppt/tags/tag1442.xml><?xml version="1.0" encoding="utf-8"?>
<p:tagLst xmlns:a="http://schemas.openxmlformats.org/drawingml/2006/main" xmlns:r="http://schemas.openxmlformats.org/officeDocument/2006/relationships" xmlns:p="http://schemas.openxmlformats.org/presentationml/2006/main">
  <p:tag name="THINKCELLSHAPEDONOTDELETE" val="tL8qyUGgPebcbAAAArmDQvA"/>
</p:tagLst>
</file>

<file path=ppt/tags/tag1443.xml><?xml version="1.0" encoding="utf-8"?>
<p:tagLst xmlns:a="http://schemas.openxmlformats.org/drawingml/2006/main" xmlns:r="http://schemas.openxmlformats.org/officeDocument/2006/relationships" xmlns:p="http://schemas.openxmlformats.org/presentationml/2006/main">
  <p:tag name="THINKCELLSHAPEDONOTDELETE" val="tzH80EHrw5aHZOFwLNJH0cw"/>
</p:tagLst>
</file>

<file path=ppt/tags/tag1444.xml><?xml version="1.0" encoding="utf-8"?>
<p:tagLst xmlns:a="http://schemas.openxmlformats.org/drawingml/2006/main" xmlns:r="http://schemas.openxmlformats.org/officeDocument/2006/relationships" xmlns:p="http://schemas.openxmlformats.org/presentationml/2006/main">
  <p:tag name="THINKCELLSHAPEDONOTDELETE" val="t6HzuOuFPGDDSl_JlVyoSOw"/>
</p:tagLst>
</file>

<file path=ppt/tags/tag1445.xml><?xml version="1.0" encoding="utf-8"?>
<p:tagLst xmlns:a="http://schemas.openxmlformats.org/drawingml/2006/main" xmlns:r="http://schemas.openxmlformats.org/officeDocument/2006/relationships" xmlns:p="http://schemas.openxmlformats.org/presentationml/2006/main">
  <p:tag name="THINKCELLSHAPEDONOTDELETE" val="tTwbWkS1SSZbuQB.y2JYkrg"/>
</p:tagLst>
</file>

<file path=ppt/tags/tag1446.xml><?xml version="1.0" encoding="utf-8"?>
<p:tagLst xmlns:a="http://schemas.openxmlformats.org/drawingml/2006/main" xmlns:r="http://schemas.openxmlformats.org/officeDocument/2006/relationships" xmlns:p="http://schemas.openxmlformats.org/presentationml/2006/main">
  <p:tag name="THINKCELLSHAPEDONOTDELETE" val="tO84TqSi9RPt1exdK3nvWlw"/>
</p:tagLst>
</file>

<file path=ppt/tags/tag1447.xml><?xml version="1.0" encoding="utf-8"?>
<p:tagLst xmlns:a="http://schemas.openxmlformats.org/drawingml/2006/main" xmlns:r="http://schemas.openxmlformats.org/officeDocument/2006/relationships" xmlns:p="http://schemas.openxmlformats.org/presentationml/2006/main">
  <p:tag name="THINKCELLSHAPEDONOTDELETE" val="tiPFiZwQwuRaUoQ0UXZQGzw"/>
</p:tagLst>
</file>

<file path=ppt/tags/tag1448.xml><?xml version="1.0" encoding="utf-8"?>
<p:tagLst xmlns:a="http://schemas.openxmlformats.org/drawingml/2006/main" xmlns:r="http://schemas.openxmlformats.org/officeDocument/2006/relationships" xmlns:p="http://schemas.openxmlformats.org/presentationml/2006/main">
  <p:tag name="THINKCELLSHAPEDONOTDELETE" val="thhfMfrvdl1TCCJYrGs5Odg"/>
</p:tagLst>
</file>

<file path=ppt/tags/tag1449.xml><?xml version="1.0" encoding="utf-8"?>
<p:tagLst xmlns:a="http://schemas.openxmlformats.org/drawingml/2006/main" xmlns:r="http://schemas.openxmlformats.org/officeDocument/2006/relationships" xmlns:p="http://schemas.openxmlformats.org/presentationml/2006/main">
  <p:tag name="THINKCELLSHAPEDONOTDELETE" val="tHAOADkwn0uWOHggPy2gkEQ"/>
</p:tagLst>
</file>

<file path=ppt/tags/tag145.xml><?xml version="1.0" encoding="utf-8"?>
<p:tagLst xmlns:a="http://schemas.openxmlformats.org/drawingml/2006/main" xmlns:r="http://schemas.openxmlformats.org/officeDocument/2006/relationships" xmlns:p="http://schemas.openxmlformats.org/presentationml/2006/main">
  <p:tag name="THINKCELLSHAPEDONOTDELETE" val="taK6WHxYSuFXQRcprqUVU7Q"/>
</p:tagLst>
</file>

<file path=ppt/tags/tag1450.xml><?xml version="1.0" encoding="utf-8"?>
<p:tagLst xmlns:a="http://schemas.openxmlformats.org/drawingml/2006/main" xmlns:r="http://schemas.openxmlformats.org/officeDocument/2006/relationships" xmlns:p="http://schemas.openxmlformats.org/presentationml/2006/main">
  <p:tag name="THINKCELLSHAPEDONOTDELETE" val="tExDUV.FoDQ1aqUDF7s_UEA"/>
</p:tagLst>
</file>

<file path=ppt/tags/tag1451.xml><?xml version="1.0" encoding="utf-8"?>
<p:tagLst xmlns:a="http://schemas.openxmlformats.org/drawingml/2006/main" xmlns:r="http://schemas.openxmlformats.org/officeDocument/2006/relationships" xmlns:p="http://schemas.openxmlformats.org/presentationml/2006/main">
  <p:tag name="THINKCELLSHAPEDONOTDELETE" val="tnnASWZEVXdaqRooRvNvDuQ"/>
</p:tagLst>
</file>

<file path=ppt/tags/tag1452.xml><?xml version="1.0" encoding="utf-8"?>
<p:tagLst xmlns:a="http://schemas.openxmlformats.org/drawingml/2006/main" xmlns:r="http://schemas.openxmlformats.org/officeDocument/2006/relationships" xmlns:p="http://schemas.openxmlformats.org/presentationml/2006/main">
  <p:tag name="THINKCELLSHAPEDONOTDELETE" val="tIxfBhRUcYRzClMJ6ieNmtg"/>
</p:tagLst>
</file>

<file path=ppt/tags/tag1453.xml><?xml version="1.0" encoding="utf-8"?>
<p:tagLst xmlns:a="http://schemas.openxmlformats.org/drawingml/2006/main" xmlns:r="http://schemas.openxmlformats.org/officeDocument/2006/relationships" xmlns:p="http://schemas.openxmlformats.org/presentationml/2006/main">
  <p:tag name="THINKCELLSHAPEDONOTDELETE" val="tRBgyrQn2s_mvEBWPoGRzWw"/>
</p:tagLst>
</file>

<file path=ppt/tags/tag1454.xml><?xml version="1.0" encoding="utf-8"?>
<p:tagLst xmlns:a="http://schemas.openxmlformats.org/drawingml/2006/main" xmlns:r="http://schemas.openxmlformats.org/officeDocument/2006/relationships" xmlns:p="http://schemas.openxmlformats.org/presentationml/2006/main">
  <p:tag name="THINKCELLSHAPEDONOTDELETE" val="tc35E0.45pyA8kX.7O8D5cQ"/>
</p:tagLst>
</file>

<file path=ppt/tags/tag1455.xml><?xml version="1.0" encoding="utf-8"?>
<p:tagLst xmlns:a="http://schemas.openxmlformats.org/drawingml/2006/main" xmlns:r="http://schemas.openxmlformats.org/officeDocument/2006/relationships" xmlns:p="http://schemas.openxmlformats.org/presentationml/2006/main">
  <p:tag name="THINKCELLSHAPEDONOTDELETE" val="twuW0ax.6iMFMgLmaAxhU7A"/>
</p:tagLst>
</file>

<file path=ppt/tags/tag1456.xml><?xml version="1.0" encoding="utf-8"?>
<p:tagLst xmlns:a="http://schemas.openxmlformats.org/drawingml/2006/main" xmlns:r="http://schemas.openxmlformats.org/officeDocument/2006/relationships" xmlns:p="http://schemas.openxmlformats.org/presentationml/2006/main">
  <p:tag name="THINKCELLSHAPEDONOTDELETE" val="tTAM0Ji9zB9NPm1gIJMIxUQ"/>
</p:tagLst>
</file>

<file path=ppt/tags/tag1457.xml><?xml version="1.0" encoding="utf-8"?>
<p:tagLst xmlns:a="http://schemas.openxmlformats.org/drawingml/2006/main" xmlns:r="http://schemas.openxmlformats.org/officeDocument/2006/relationships" xmlns:p="http://schemas.openxmlformats.org/presentationml/2006/main">
  <p:tag name="THINKCELLSHAPEDONOTDELETE" val="tDQUNm1hLaYB.8.8chCix8g"/>
</p:tagLst>
</file>

<file path=ppt/tags/tag1458.xml><?xml version="1.0" encoding="utf-8"?>
<p:tagLst xmlns:a="http://schemas.openxmlformats.org/drawingml/2006/main" xmlns:r="http://schemas.openxmlformats.org/officeDocument/2006/relationships" xmlns:p="http://schemas.openxmlformats.org/presentationml/2006/main">
  <p:tag name="THINKCELLSHAPEDONOTDELETE" val="tDoQfdjjn50UI_0MGuRiy9w"/>
</p:tagLst>
</file>

<file path=ppt/tags/tag1459.xml><?xml version="1.0" encoding="utf-8"?>
<p:tagLst xmlns:a="http://schemas.openxmlformats.org/drawingml/2006/main" xmlns:r="http://schemas.openxmlformats.org/officeDocument/2006/relationships" xmlns:p="http://schemas.openxmlformats.org/presentationml/2006/main">
  <p:tag name="THINKCELLSHAPEDONOTDELETE" val="tHpeGbprGnZGs9zkqPq0I9Q"/>
</p:tagLst>
</file>

<file path=ppt/tags/tag146.xml><?xml version="1.0" encoding="utf-8"?>
<p:tagLst xmlns:a="http://schemas.openxmlformats.org/drawingml/2006/main" xmlns:r="http://schemas.openxmlformats.org/officeDocument/2006/relationships" xmlns:p="http://schemas.openxmlformats.org/presentationml/2006/main">
  <p:tag name="THINKCELLSHAPEDONOTDELETE" val="tnOlTNkA4Eum0YQrhGHSKKw"/>
</p:tagLst>
</file>

<file path=ppt/tags/tag1460.xml><?xml version="1.0" encoding="utf-8"?>
<p:tagLst xmlns:a="http://schemas.openxmlformats.org/drawingml/2006/main" xmlns:r="http://schemas.openxmlformats.org/officeDocument/2006/relationships" xmlns:p="http://schemas.openxmlformats.org/presentationml/2006/main">
  <p:tag name="THINKCELLSHAPEDONOTDELETE" val="t8bHo83IxG2zY3luiyAE0Qg"/>
</p:tagLst>
</file>

<file path=ppt/tags/tag1461.xml><?xml version="1.0" encoding="utf-8"?>
<p:tagLst xmlns:a="http://schemas.openxmlformats.org/drawingml/2006/main" xmlns:r="http://schemas.openxmlformats.org/officeDocument/2006/relationships" xmlns:p="http://schemas.openxmlformats.org/presentationml/2006/main">
  <p:tag name="THINKCELLSHAPEDONOTDELETE" val="teDRSbm7qJVXMF1_eX3HR9Q"/>
</p:tagLst>
</file>

<file path=ppt/tags/tag1462.xml><?xml version="1.0" encoding="utf-8"?>
<p:tagLst xmlns:a="http://schemas.openxmlformats.org/drawingml/2006/main" xmlns:r="http://schemas.openxmlformats.org/officeDocument/2006/relationships" xmlns:p="http://schemas.openxmlformats.org/presentationml/2006/main">
  <p:tag name="THINKCELLSHAPEDONOTDELETE" val="t5GP1CH.Hju6CaV.nnbdnkw"/>
</p:tagLst>
</file>

<file path=ppt/tags/tag1463.xml><?xml version="1.0" encoding="utf-8"?>
<p:tagLst xmlns:a="http://schemas.openxmlformats.org/drawingml/2006/main" xmlns:r="http://schemas.openxmlformats.org/officeDocument/2006/relationships" xmlns:p="http://schemas.openxmlformats.org/presentationml/2006/main">
  <p:tag name="THINKCELLSHAPEDONOTDELETE" val="txODbDzuIkhR5rkkrGDHXIA"/>
</p:tagLst>
</file>

<file path=ppt/tags/tag1464.xml><?xml version="1.0" encoding="utf-8"?>
<p:tagLst xmlns:a="http://schemas.openxmlformats.org/drawingml/2006/main" xmlns:r="http://schemas.openxmlformats.org/officeDocument/2006/relationships" xmlns:p="http://schemas.openxmlformats.org/presentationml/2006/main">
  <p:tag name="THINKCELLSHAPEDONOTDELETE" val="t1UuqsyHWMMhV6L8rGALVAQ"/>
</p:tagLst>
</file>

<file path=ppt/tags/tag1465.xml><?xml version="1.0" encoding="utf-8"?>
<p:tagLst xmlns:a="http://schemas.openxmlformats.org/drawingml/2006/main" xmlns:r="http://schemas.openxmlformats.org/officeDocument/2006/relationships" xmlns:p="http://schemas.openxmlformats.org/presentationml/2006/main">
  <p:tag name="THINKCELLSHAPEDONOTDELETE" val="tklNvSTPTYBAKrrVHaERnxg"/>
</p:tagLst>
</file>

<file path=ppt/tags/tag1466.xml><?xml version="1.0" encoding="utf-8"?>
<p:tagLst xmlns:a="http://schemas.openxmlformats.org/drawingml/2006/main" xmlns:r="http://schemas.openxmlformats.org/officeDocument/2006/relationships" xmlns:p="http://schemas.openxmlformats.org/presentationml/2006/main">
  <p:tag name="BTFPLAYOUTCOLUMNS" val="3"/>
  <p:tag name="BTFPLAYOUTENABLED" val="0"/>
</p:tagLst>
</file>

<file path=ppt/tags/tag146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68.xml><?xml version="1.0" encoding="utf-8"?>
<p:tagLst xmlns:a="http://schemas.openxmlformats.org/drawingml/2006/main" xmlns:r="http://schemas.openxmlformats.org/officeDocument/2006/relationships" xmlns:p="http://schemas.openxmlformats.org/presentationml/2006/main">
  <p:tag name="BTFPLAYOUTENABLED" val="1"/>
</p:tagLst>
</file>

<file path=ppt/tags/tag1469.xml><?xml version="1.0" encoding="utf-8"?>
<p:tagLst xmlns:a="http://schemas.openxmlformats.org/drawingml/2006/main" xmlns:r="http://schemas.openxmlformats.org/officeDocument/2006/relationships" xmlns:p="http://schemas.openxmlformats.org/presentationml/2006/main">
  <p:tag name="BTFPLAYOUTCOLUMNS" val="3"/>
  <p:tag name="BTFPLAYOUTENABLED" val="0"/>
</p:tagLst>
</file>

<file path=ppt/tags/tag147.xml><?xml version="1.0" encoding="utf-8"?>
<p:tagLst xmlns:a="http://schemas.openxmlformats.org/drawingml/2006/main" xmlns:r="http://schemas.openxmlformats.org/officeDocument/2006/relationships" xmlns:p="http://schemas.openxmlformats.org/presentationml/2006/main">
  <p:tag name="THINKCELLSHAPEDONOTDELETE" val="t2X2ku9MlUhvglJ3H51O0ng"/>
</p:tagLst>
</file>

<file path=ppt/tags/tag147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71.xml><?xml version="1.0" encoding="utf-8"?>
<p:tagLst xmlns:a="http://schemas.openxmlformats.org/drawingml/2006/main" xmlns:r="http://schemas.openxmlformats.org/officeDocument/2006/relationships" xmlns:p="http://schemas.openxmlformats.org/presentationml/2006/main">
  <p:tag name="BTFPLAYOUTENABLED" val="1"/>
</p:tagLst>
</file>

<file path=ppt/tags/tag1472.xml><?xml version="1.0" encoding="utf-8"?>
<p:tagLst xmlns:a="http://schemas.openxmlformats.org/drawingml/2006/main" xmlns:r="http://schemas.openxmlformats.org/officeDocument/2006/relationships" xmlns:p="http://schemas.openxmlformats.org/presentationml/2006/main">
  <p:tag name="BTFPLAYOUTENABLED" val="1"/>
  <p:tag name="BTFPLAYOUTCOLUMNS" val="1"/>
</p:tagLst>
</file>

<file path=ppt/tags/tag147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74.xml><?xml version="1.0" encoding="utf-8"?>
<p:tagLst xmlns:a="http://schemas.openxmlformats.org/drawingml/2006/main" xmlns:r="http://schemas.openxmlformats.org/officeDocument/2006/relationships" xmlns:p="http://schemas.openxmlformats.org/presentationml/2006/main">
  <p:tag name="BTFPLAYOUTCOLUMNS" val="3"/>
  <p:tag name="BTFPLAYOUTENABLED" val="0"/>
</p:tagLst>
</file>

<file path=ppt/tags/tag147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76.xml><?xml version="1.0" encoding="utf-8"?>
<p:tagLst xmlns:a="http://schemas.openxmlformats.org/drawingml/2006/main" xmlns:r="http://schemas.openxmlformats.org/officeDocument/2006/relationships" xmlns:p="http://schemas.openxmlformats.org/presentationml/2006/main">
  <p:tag name="BTFPLAYOUTENABLED" val="1"/>
</p:tagLst>
</file>

<file path=ppt/tags/tag1477.xml><?xml version="1.0" encoding="utf-8"?>
<p:tagLst xmlns:a="http://schemas.openxmlformats.org/drawingml/2006/main" xmlns:r="http://schemas.openxmlformats.org/officeDocument/2006/relationships" xmlns:p="http://schemas.openxmlformats.org/presentationml/2006/main">
  <p:tag name="BTFPLAYOUTENABLED" val="1"/>
</p:tagLst>
</file>

<file path=ppt/tags/tag1478.xml><?xml version="1.0" encoding="utf-8"?>
<p:tagLst xmlns:a="http://schemas.openxmlformats.org/drawingml/2006/main" xmlns:r="http://schemas.openxmlformats.org/officeDocument/2006/relationships" xmlns:p="http://schemas.openxmlformats.org/presentationml/2006/main">
  <p:tag name="BTFPLAYOUTENABLED" val="1"/>
</p:tagLst>
</file>

<file path=ppt/tags/tag1479.xml><?xml version="1.0" encoding="utf-8"?>
<p:tagLst xmlns:a="http://schemas.openxmlformats.org/drawingml/2006/main" xmlns:r="http://schemas.openxmlformats.org/officeDocument/2006/relationships" xmlns:p="http://schemas.openxmlformats.org/presentationml/2006/main">
  <p:tag name="BTFPLAYOUTENABLED" val="1"/>
</p:tagLst>
</file>

<file path=ppt/tags/tag148.xml><?xml version="1.0" encoding="utf-8"?>
<p:tagLst xmlns:a="http://schemas.openxmlformats.org/drawingml/2006/main" xmlns:r="http://schemas.openxmlformats.org/officeDocument/2006/relationships" xmlns:p="http://schemas.openxmlformats.org/presentationml/2006/main">
  <p:tag name="THINKCELLSHAPEDONOTDELETE" val="tHS1txJRNLEyxwbZUB9ugXA"/>
</p:tagLst>
</file>

<file path=ppt/tags/tag1480.xml><?xml version="1.0" encoding="utf-8"?>
<p:tagLst xmlns:a="http://schemas.openxmlformats.org/drawingml/2006/main" xmlns:r="http://schemas.openxmlformats.org/officeDocument/2006/relationships" xmlns:p="http://schemas.openxmlformats.org/presentationml/2006/main">
  <p:tag name="BTFPLAYOUTENABLED" val="1"/>
</p:tagLst>
</file>

<file path=ppt/tags/tag1481.xml><?xml version="1.0" encoding="utf-8"?>
<p:tagLst xmlns:a="http://schemas.openxmlformats.org/drawingml/2006/main" xmlns:r="http://schemas.openxmlformats.org/officeDocument/2006/relationships" xmlns:p="http://schemas.openxmlformats.org/presentationml/2006/main">
  <p:tag name="BTFPLAYOUTENABLED" val="1"/>
</p:tagLst>
</file>

<file path=ppt/tags/tag148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83.xml><?xml version="1.0" encoding="utf-8"?>
<p:tagLst xmlns:a="http://schemas.openxmlformats.org/drawingml/2006/main" xmlns:r="http://schemas.openxmlformats.org/officeDocument/2006/relationships" xmlns:p="http://schemas.openxmlformats.org/presentationml/2006/main">
  <p:tag name="THINKCELLSHAPEDONOTDELETE" val="tOZYDlhynC.xkhFYnwzX5Lw"/>
</p:tagLst>
</file>

<file path=ppt/tags/tag1484.xml><?xml version="1.0" encoding="utf-8"?>
<p:tagLst xmlns:a="http://schemas.openxmlformats.org/drawingml/2006/main" xmlns:r="http://schemas.openxmlformats.org/officeDocument/2006/relationships" xmlns:p="http://schemas.openxmlformats.org/presentationml/2006/main">
  <p:tag name="THINKCELLSHAPEDONOTDELETE" val="tvUfhW8vp9xNUZvaTcduFpQ"/>
</p:tagLst>
</file>

<file path=ppt/tags/tag1485.xml><?xml version="1.0" encoding="utf-8"?>
<p:tagLst xmlns:a="http://schemas.openxmlformats.org/drawingml/2006/main" xmlns:r="http://schemas.openxmlformats.org/officeDocument/2006/relationships" xmlns:p="http://schemas.openxmlformats.org/presentationml/2006/main">
  <p:tag name="THINKCELLSHAPEDONOTDELETE" val="tF_kUzV7cGJ7PiN5GLJB77A"/>
</p:tagLst>
</file>

<file path=ppt/tags/tag1486.xml><?xml version="1.0" encoding="utf-8"?>
<p:tagLst xmlns:a="http://schemas.openxmlformats.org/drawingml/2006/main" xmlns:r="http://schemas.openxmlformats.org/officeDocument/2006/relationships" xmlns:p="http://schemas.openxmlformats.org/presentationml/2006/main">
  <p:tag name="THINKCELLSHAPEDONOTDELETE" val="tA6hTEZj4EJFskb3yc5nlyw"/>
</p:tagLst>
</file>

<file path=ppt/tags/tag1487.xml><?xml version="1.0" encoding="utf-8"?>
<p:tagLst xmlns:a="http://schemas.openxmlformats.org/drawingml/2006/main" xmlns:r="http://schemas.openxmlformats.org/officeDocument/2006/relationships" xmlns:p="http://schemas.openxmlformats.org/presentationml/2006/main">
  <p:tag name="THINKCELLSHAPEDONOTDELETE" val="thby35sfUhEUwF3u7_udRsQ"/>
</p:tagLst>
</file>

<file path=ppt/tags/tag1488.xml><?xml version="1.0" encoding="utf-8"?>
<p:tagLst xmlns:a="http://schemas.openxmlformats.org/drawingml/2006/main" xmlns:r="http://schemas.openxmlformats.org/officeDocument/2006/relationships" xmlns:p="http://schemas.openxmlformats.org/presentationml/2006/main">
  <p:tag name="THINKCELLSHAPEDONOTDELETE" val="tAMY3P7GEfz2Fg4s0wfzK.w"/>
</p:tagLst>
</file>

<file path=ppt/tags/tag1489.xml><?xml version="1.0" encoding="utf-8"?>
<p:tagLst xmlns:a="http://schemas.openxmlformats.org/drawingml/2006/main" xmlns:r="http://schemas.openxmlformats.org/officeDocument/2006/relationships" xmlns:p="http://schemas.openxmlformats.org/presentationml/2006/main">
  <p:tag name="THINKCELLSHAPEDONOTDELETE" val="tGy7bD.4cSZY84HgwXINTOw"/>
</p:tagLst>
</file>

<file path=ppt/tags/tag149.xml><?xml version="1.0" encoding="utf-8"?>
<p:tagLst xmlns:a="http://schemas.openxmlformats.org/drawingml/2006/main" xmlns:r="http://schemas.openxmlformats.org/officeDocument/2006/relationships" xmlns:p="http://schemas.openxmlformats.org/presentationml/2006/main">
  <p:tag name="THINKCELLSHAPEDONOTDELETE" val="tdtR5ZhW7ONK40zehkIdVpg"/>
</p:tagLst>
</file>

<file path=ppt/tags/tag1490.xml><?xml version="1.0" encoding="utf-8"?>
<p:tagLst xmlns:a="http://schemas.openxmlformats.org/drawingml/2006/main" xmlns:r="http://schemas.openxmlformats.org/officeDocument/2006/relationships" xmlns:p="http://schemas.openxmlformats.org/presentationml/2006/main">
  <p:tag name="THINKCELLSHAPEDONOTDELETE" val="t2gq3X.LGMcTtX_8MR_73Ew"/>
</p:tagLst>
</file>

<file path=ppt/tags/tag1491.xml><?xml version="1.0" encoding="utf-8"?>
<p:tagLst xmlns:a="http://schemas.openxmlformats.org/drawingml/2006/main" xmlns:r="http://schemas.openxmlformats.org/officeDocument/2006/relationships" xmlns:p="http://schemas.openxmlformats.org/presentationml/2006/main">
  <p:tag name="THINKCELLSHAPEDONOTDELETE" val="trlE2UJRbkkY8gDi3wm86og"/>
</p:tagLst>
</file>

<file path=ppt/tags/tag1492.xml><?xml version="1.0" encoding="utf-8"?>
<p:tagLst xmlns:a="http://schemas.openxmlformats.org/drawingml/2006/main" xmlns:r="http://schemas.openxmlformats.org/officeDocument/2006/relationships" xmlns:p="http://schemas.openxmlformats.org/presentationml/2006/main">
  <p:tag name="THINKCELLSHAPEDONOTDELETE" val="t8aEpsxZcEgVXQXfLV7rcxA"/>
</p:tagLst>
</file>

<file path=ppt/tags/tag1493.xml><?xml version="1.0" encoding="utf-8"?>
<p:tagLst xmlns:a="http://schemas.openxmlformats.org/drawingml/2006/main" xmlns:r="http://schemas.openxmlformats.org/officeDocument/2006/relationships" xmlns:p="http://schemas.openxmlformats.org/presentationml/2006/main">
  <p:tag name="THINKCELLSHAPEDONOTDELETE" val="t9K.H5hLPe5Jq2QjYS84weQ"/>
</p:tagLst>
</file>

<file path=ppt/tags/tag1494.xml><?xml version="1.0" encoding="utf-8"?>
<p:tagLst xmlns:a="http://schemas.openxmlformats.org/drawingml/2006/main" xmlns:r="http://schemas.openxmlformats.org/officeDocument/2006/relationships" xmlns:p="http://schemas.openxmlformats.org/presentationml/2006/main">
  <p:tag name="THINKCELLSHAPEDONOTDELETE" val="t368CiZopgLZ5cgsrut5xng"/>
</p:tagLst>
</file>

<file path=ppt/tags/tag1495.xml><?xml version="1.0" encoding="utf-8"?>
<p:tagLst xmlns:a="http://schemas.openxmlformats.org/drawingml/2006/main" xmlns:r="http://schemas.openxmlformats.org/officeDocument/2006/relationships" xmlns:p="http://schemas.openxmlformats.org/presentationml/2006/main">
  <p:tag name="THINKCELLSHAPEDONOTDELETE" val="t.wu6X_envQ5xsXBT6fvoEw"/>
</p:tagLst>
</file>

<file path=ppt/tags/tag1496.xml><?xml version="1.0" encoding="utf-8"?>
<p:tagLst xmlns:a="http://schemas.openxmlformats.org/drawingml/2006/main" xmlns:r="http://schemas.openxmlformats.org/officeDocument/2006/relationships" xmlns:p="http://schemas.openxmlformats.org/presentationml/2006/main">
  <p:tag name="THINKCELLSHAPEDONOTDELETE" val="twESiVIloYluooE5I3sH2wQ"/>
</p:tagLst>
</file>

<file path=ppt/tags/tag1497.xml><?xml version="1.0" encoding="utf-8"?>
<p:tagLst xmlns:a="http://schemas.openxmlformats.org/drawingml/2006/main" xmlns:r="http://schemas.openxmlformats.org/officeDocument/2006/relationships" xmlns:p="http://schemas.openxmlformats.org/presentationml/2006/main">
  <p:tag name="THINKCELLSHAPEDONOTDELETE" val="tKI4YMJCdp70X2GdNSXxYwA"/>
</p:tagLst>
</file>

<file path=ppt/tags/tag1498.xml><?xml version="1.0" encoding="utf-8"?>
<p:tagLst xmlns:a="http://schemas.openxmlformats.org/drawingml/2006/main" xmlns:r="http://schemas.openxmlformats.org/officeDocument/2006/relationships" xmlns:p="http://schemas.openxmlformats.org/presentationml/2006/main">
  <p:tag name="THINKCELLSHAPEDONOTDELETE" val="tVB8wOqIloYnT9UbkYGS9IA"/>
</p:tagLst>
</file>

<file path=ppt/tags/tag1499.xml><?xml version="1.0" encoding="utf-8"?>
<p:tagLst xmlns:a="http://schemas.openxmlformats.org/drawingml/2006/main" xmlns:r="http://schemas.openxmlformats.org/officeDocument/2006/relationships" xmlns:p="http://schemas.openxmlformats.org/presentationml/2006/main">
  <p:tag name="THINKCELLSHAPEDONOTDELETE" val="tXe.R_JksHqdy_Khys6FKig"/>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0.xml><?xml version="1.0" encoding="utf-8"?>
<p:tagLst xmlns:a="http://schemas.openxmlformats.org/drawingml/2006/main" xmlns:r="http://schemas.openxmlformats.org/officeDocument/2006/relationships" xmlns:p="http://schemas.openxmlformats.org/presentationml/2006/main">
  <p:tag name="THINKCELLSHAPEDONOTDELETE" val="tiKaTqswo85QZSQ3Q.LPmbA"/>
</p:tagLst>
</file>

<file path=ppt/tags/tag1500.xml><?xml version="1.0" encoding="utf-8"?>
<p:tagLst xmlns:a="http://schemas.openxmlformats.org/drawingml/2006/main" xmlns:r="http://schemas.openxmlformats.org/officeDocument/2006/relationships" xmlns:p="http://schemas.openxmlformats.org/presentationml/2006/main">
  <p:tag name="THINKCELLSHAPEDONOTDELETE" val="t4AkUHVy_xApIurQbcPjFfw"/>
</p:tagLst>
</file>

<file path=ppt/tags/tag1501.xml><?xml version="1.0" encoding="utf-8"?>
<p:tagLst xmlns:a="http://schemas.openxmlformats.org/drawingml/2006/main" xmlns:r="http://schemas.openxmlformats.org/officeDocument/2006/relationships" xmlns:p="http://schemas.openxmlformats.org/presentationml/2006/main">
  <p:tag name="THINKCELLSHAPEDONOTDELETE" val="tlpaxfD8oofom7wM9H5e4Kg"/>
</p:tagLst>
</file>

<file path=ppt/tags/tag1502.xml><?xml version="1.0" encoding="utf-8"?>
<p:tagLst xmlns:a="http://schemas.openxmlformats.org/drawingml/2006/main" xmlns:r="http://schemas.openxmlformats.org/officeDocument/2006/relationships" xmlns:p="http://schemas.openxmlformats.org/presentationml/2006/main">
  <p:tag name="THINKCELLSHAPEDONOTDELETE" val="tKC6TIKF2r2YrnXTL1fKO_Q"/>
</p:tagLst>
</file>

<file path=ppt/tags/tag1503.xml><?xml version="1.0" encoding="utf-8"?>
<p:tagLst xmlns:a="http://schemas.openxmlformats.org/drawingml/2006/main" xmlns:r="http://schemas.openxmlformats.org/officeDocument/2006/relationships" xmlns:p="http://schemas.openxmlformats.org/presentationml/2006/main">
  <p:tag name="THINKCELLSHAPEDONOTDELETE" val="t3UBtn_HjT587NBXyWB019w"/>
</p:tagLst>
</file>

<file path=ppt/tags/tag1504.xml><?xml version="1.0" encoding="utf-8"?>
<p:tagLst xmlns:a="http://schemas.openxmlformats.org/drawingml/2006/main" xmlns:r="http://schemas.openxmlformats.org/officeDocument/2006/relationships" xmlns:p="http://schemas.openxmlformats.org/presentationml/2006/main">
  <p:tag name="THINKCELLSHAPEDONOTDELETE" val="t6J1Fs360MCbIyg2_Whnh4Q"/>
</p:tagLst>
</file>

<file path=ppt/tags/tag1505.xml><?xml version="1.0" encoding="utf-8"?>
<p:tagLst xmlns:a="http://schemas.openxmlformats.org/drawingml/2006/main" xmlns:r="http://schemas.openxmlformats.org/officeDocument/2006/relationships" xmlns:p="http://schemas.openxmlformats.org/presentationml/2006/main">
  <p:tag name="THINKCELLSHAPEDONOTDELETE" val="pIicdWNLLkkCsyHoaeDFtIg"/>
</p:tagLst>
</file>

<file path=ppt/tags/tag1506.xml><?xml version="1.0" encoding="utf-8"?>
<p:tagLst xmlns:a="http://schemas.openxmlformats.org/drawingml/2006/main" xmlns:r="http://schemas.openxmlformats.org/officeDocument/2006/relationships" xmlns:p="http://schemas.openxmlformats.org/presentationml/2006/main">
  <p:tag name="BTFPLAYOUTENABLED" val="1"/>
</p:tagLst>
</file>

<file path=ppt/tags/tag1507.xml><?xml version="1.0" encoding="utf-8"?>
<p:tagLst xmlns:a="http://schemas.openxmlformats.org/drawingml/2006/main" xmlns:r="http://schemas.openxmlformats.org/officeDocument/2006/relationships" xmlns:p="http://schemas.openxmlformats.org/presentationml/2006/main">
  <p:tag name="THINKCELLSHAPEDONOTDELETE" val="pIicdWNLLkkCsyHoaeDFtIg"/>
</p:tagLst>
</file>

<file path=ppt/tags/tag1508.xml><?xml version="1.0" encoding="utf-8"?>
<p:tagLst xmlns:a="http://schemas.openxmlformats.org/drawingml/2006/main" xmlns:r="http://schemas.openxmlformats.org/officeDocument/2006/relationships" xmlns:p="http://schemas.openxmlformats.org/presentationml/2006/main">
  <p:tag name="THINKCELLSHAPEDONOTDELETE" val="pIicdWNLLkkCsyHoaeDFtIg"/>
</p:tagLst>
</file>

<file path=ppt/tags/tag1509.xml><?xml version="1.0" encoding="utf-8"?>
<p:tagLst xmlns:a="http://schemas.openxmlformats.org/drawingml/2006/main" xmlns:r="http://schemas.openxmlformats.org/officeDocument/2006/relationships" xmlns:p="http://schemas.openxmlformats.org/presentationml/2006/main">
  <p:tag name="THINKCELLSHAPEDONOTDELETE" val="pIicdWNLLkkCsyHoaeDFtIg"/>
</p:tagLst>
</file>

<file path=ppt/tags/tag151.xml><?xml version="1.0" encoding="utf-8"?>
<p:tagLst xmlns:a="http://schemas.openxmlformats.org/drawingml/2006/main" xmlns:r="http://schemas.openxmlformats.org/officeDocument/2006/relationships" xmlns:p="http://schemas.openxmlformats.org/presentationml/2006/main">
  <p:tag name="THINKCELLSHAPEDONOTDELETE" val="tolAdXC15gLMxucgk_1I0Eg"/>
</p:tagLst>
</file>

<file path=ppt/tags/tag1510.xml><?xml version="1.0" encoding="utf-8"?>
<p:tagLst xmlns:a="http://schemas.openxmlformats.org/drawingml/2006/main" xmlns:r="http://schemas.openxmlformats.org/officeDocument/2006/relationships" xmlns:p="http://schemas.openxmlformats.org/presentationml/2006/main">
  <p:tag name="THINKCELLSHAPEDONOTDELETE" val="pIicdWNLLkkCsyHoaeDFtIg"/>
</p:tagLst>
</file>

<file path=ppt/tags/tag1511.xml><?xml version="1.0" encoding="utf-8"?>
<p:tagLst xmlns:a="http://schemas.openxmlformats.org/drawingml/2006/main" xmlns:r="http://schemas.openxmlformats.org/officeDocument/2006/relationships" xmlns:p="http://schemas.openxmlformats.org/presentationml/2006/main">
  <p:tag name="THINKCELLSHAPEDONOTDELETE" val="pIicdWNLLkkCsyHoaeDFtIg"/>
</p:tagLst>
</file>

<file path=ppt/tags/tag1512.xml><?xml version="1.0" encoding="utf-8"?>
<p:tagLst xmlns:a="http://schemas.openxmlformats.org/drawingml/2006/main" xmlns:r="http://schemas.openxmlformats.org/officeDocument/2006/relationships" xmlns:p="http://schemas.openxmlformats.org/presentationml/2006/main">
  <p:tag name="THINKCELLSHAPEDONOTDELETE" val="pIicdWNLLkkCsyHoaeDFtIg"/>
</p:tagLst>
</file>

<file path=ppt/tags/tag1513.xml><?xml version="1.0" encoding="utf-8"?>
<p:tagLst xmlns:a="http://schemas.openxmlformats.org/drawingml/2006/main" xmlns:r="http://schemas.openxmlformats.org/officeDocument/2006/relationships" xmlns:p="http://schemas.openxmlformats.org/presentationml/2006/main">
  <p:tag name="THINKCELLSHAPEDONOTDELETE" val="pIicdWNLLkkCsyHoaeDFtIg"/>
</p:tagLst>
</file>

<file path=ppt/tags/tag1514.xml><?xml version="1.0" encoding="utf-8"?>
<p:tagLst xmlns:a="http://schemas.openxmlformats.org/drawingml/2006/main" xmlns:r="http://schemas.openxmlformats.org/officeDocument/2006/relationships" xmlns:p="http://schemas.openxmlformats.org/presentationml/2006/main">
  <p:tag name="THINKCELLSHAPEDONOTDELETE" val="pIicdWNLLkkCsyHoaeDFtIg"/>
</p:tagLst>
</file>

<file path=ppt/tags/tag1515.xml><?xml version="1.0" encoding="utf-8"?>
<p:tagLst xmlns:a="http://schemas.openxmlformats.org/drawingml/2006/main" xmlns:r="http://schemas.openxmlformats.org/officeDocument/2006/relationships" xmlns:p="http://schemas.openxmlformats.org/presentationml/2006/main">
  <p:tag name="THINKCELLSHAPEDONOTDELETE" val="pIicdWNLLkkCsyHoaeDFtIg"/>
</p:tagLst>
</file>

<file path=ppt/tags/tag1516.xml><?xml version="1.0" encoding="utf-8"?>
<p:tagLst xmlns:a="http://schemas.openxmlformats.org/drawingml/2006/main" xmlns:r="http://schemas.openxmlformats.org/officeDocument/2006/relationships" xmlns:p="http://schemas.openxmlformats.org/presentationml/2006/main">
  <p:tag name="THINKCELLSHAPEDONOTDELETE" val="pIicdWNLLkkCsyHoaeDFtIg"/>
</p:tagLst>
</file>

<file path=ppt/tags/tag1517.xml><?xml version="1.0" encoding="utf-8"?>
<p:tagLst xmlns:a="http://schemas.openxmlformats.org/drawingml/2006/main" xmlns:r="http://schemas.openxmlformats.org/officeDocument/2006/relationships" xmlns:p="http://schemas.openxmlformats.org/presentationml/2006/main">
  <p:tag name="THINKCELLSHAPEDONOTDELETE" val="pIicdWNLLkkCsyHoaeDFtIg"/>
</p:tagLst>
</file>

<file path=ppt/tags/tag1518.xml><?xml version="1.0" encoding="utf-8"?>
<p:tagLst xmlns:a="http://schemas.openxmlformats.org/drawingml/2006/main" xmlns:r="http://schemas.openxmlformats.org/officeDocument/2006/relationships" xmlns:p="http://schemas.openxmlformats.org/presentationml/2006/main">
  <p:tag name="THINKCELLSHAPEDONOTDELETE" val="pIicdWNLLkkCsyHoaeDFtIg"/>
</p:tagLst>
</file>

<file path=ppt/tags/tag1519.xml><?xml version="1.0" encoding="utf-8"?>
<p:tagLst xmlns:a="http://schemas.openxmlformats.org/drawingml/2006/main" xmlns:r="http://schemas.openxmlformats.org/officeDocument/2006/relationships" xmlns:p="http://schemas.openxmlformats.org/presentationml/2006/main">
  <p:tag name="THINKCELLSHAPEDONOTDELETE" val="pIicdWNLLkkCsyHoaeDFtIg"/>
</p:tagLst>
</file>

<file path=ppt/tags/tag152.xml><?xml version="1.0" encoding="utf-8"?>
<p:tagLst xmlns:a="http://schemas.openxmlformats.org/drawingml/2006/main" xmlns:r="http://schemas.openxmlformats.org/officeDocument/2006/relationships" xmlns:p="http://schemas.openxmlformats.org/presentationml/2006/main">
  <p:tag name="THINKCELLSHAPEDONOTDELETE" val="t82_MLc8H_XGs9nwEyqC1PQ"/>
</p:tagLst>
</file>

<file path=ppt/tags/tag1520.xml><?xml version="1.0" encoding="utf-8"?>
<p:tagLst xmlns:a="http://schemas.openxmlformats.org/drawingml/2006/main" xmlns:r="http://schemas.openxmlformats.org/officeDocument/2006/relationships" xmlns:p="http://schemas.openxmlformats.org/presentationml/2006/main">
  <p:tag name="THINKCELLSHAPEDONOTDELETE" val="pIicdWNLLkkCsyHoaeDFtIg"/>
</p:tagLst>
</file>

<file path=ppt/tags/tag1521.xml><?xml version="1.0" encoding="utf-8"?>
<p:tagLst xmlns:a="http://schemas.openxmlformats.org/drawingml/2006/main" xmlns:r="http://schemas.openxmlformats.org/officeDocument/2006/relationships" xmlns:p="http://schemas.openxmlformats.org/presentationml/2006/main">
  <p:tag name="THINKCELLSHAPEDONOTDELETE" val="pIicdWNLLkkCsyHoaeDFtIg"/>
</p:tagLst>
</file>

<file path=ppt/tags/tag1522.xml><?xml version="1.0" encoding="utf-8"?>
<p:tagLst xmlns:a="http://schemas.openxmlformats.org/drawingml/2006/main" xmlns:r="http://schemas.openxmlformats.org/officeDocument/2006/relationships" xmlns:p="http://schemas.openxmlformats.org/presentationml/2006/main">
  <p:tag name="THINKCELLSHAPEDONOTDELETE" val="pIicdWNLLkkCsyHoaeDFtIg"/>
</p:tagLst>
</file>

<file path=ppt/tags/tag15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24.xml><?xml version="1.0" encoding="utf-8"?>
<p:tagLst xmlns:a="http://schemas.openxmlformats.org/drawingml/2006/main" xmlns:r="http://schemas.openxmlformats.org/officeDocument/2006/relationships" xmlns:p="http://schemas.openxmlformats.org/presentationml/2006/main">
  <p:tag name="BTFPLAYOUTENABLED" val="1"/>
</p:tagLst>
</file>

<file path=ppt/tags/tag1525.xml><?xml version="1.0" encoding="utf-8"?>
<p:tagLst xmlns:a="http://schemas.openxmlformats.org/drawingml/2006/main" xmlns:r="http://schemas.openxmlformats.org/officeDocument/2006/relationships" xmlns:p="http://schemas.openxmlformats.org/presentationml/2006/main">
  <p:tag name="THINKCELLSHAPEDONOTDELETE" val="pIicdWNLLkkCsyHoaeDFtIg"/>
</p:tagLst>
</file>

<file path=ppt/tags/tag1526.xml><?xml version="1.0" encoding="utf-8"?>
<p:tagLst xmlns:a="http://schemas.openxmlformats.org/drawingml/2006/main" xmlns:r="http://schemas.openxmlformats.org/officeDocument/2006/relationships" xmlns:p="http://schemas.openxmlformats.org/presentationml/2006/main">
  <p:tag name="THINKCELLSHAPEDONOTDELETE" val="pIicdWNLLkkCsyHoaeDFtIg"/>
</p:tagLst>
</file>

<file path=ppt/tags/tag1527.xml><?xml version="1.0" encoding="utf-8"?>
<p:tagLst xmlns:a="http://schemas.openxmlformats.org/drawingml/2006/main" xmlns:r="http://schemas.openxmlformats.org/officeDocument/2006/relationships" xmlns:p="http://schemas.openxmlformats.org/presentationml/2006/main">
  <p:tag name="THINKCELLSHAPEDONOTDELETE" val="pIicdWNLLkkCsyHoaeDFtIg"/>
</p:tagLst>
</file>

<file path=ppt/tags/tag15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29.xml><?xml version="1.0" encoding="utf-8"?>
<p:tagLst xmlns:a="http://schemas.openxmlformats.org/drawingml/2006/main" xmlns:r="http://schemas.openxmlformats.org/officeDocument/2006/relationships" xmlns:p="http://schemas.openxmlformats.org/presentationml/2006/main">
  <p:tag name="THINKCELLSHAPEDONOTDELETE" val="pIicdWNLLkkCsyHoaeDFtIg"/>
</p:tagLst>
</file>

<file path=ppt/tags/tag153.xml><?xml version="1.0" encoding="utf-8"?>
<p:tagLst xmlns:a="http://schemas.openxmlformats.org/drawingml/2006/main" xmlns:r="http://schemas.openxmlformats.org/officeDocument/2006/relationships" xmlns:p="http://schemas.openxmlformats.org/presentationml/2006/main">
  <p:tag name="THINKCELLSHAPEDONOTDELETE" val="tp_OE0PSYJqKfHVDmWlJtIQ"/>
</p:tagLst>
</file>

<file path=ppt/tags/tag1530.xml><?xml version="1.0" encoding="utf-8"?>
<p:tagLst xmlns:a="http://schemas.openxmlformats.org/drawingml/2006/main" xmlns:r="http://schemas.openxmlformats.org/officeDocument/2006/relationships" xmlns:p="http://schemas.openxmlformats.org/presentationml/2006/main">
  <p:tag name="THINKCELLSHAPEDONOTDELETE" val="pIicdWNLLkkCsyHoaeDFtIg"/>
</p:tagLst>
</file>

<file path=ppt/tags/tag1531.xml><?xml version="1.0" encoding="utf-8"?>
<p:tagLst xmlns:a="http://schemas.openxmlformats.org/drawingml/2006/main" xmlns:r="http://schemas.openxmlformats.org/officeDocument/2006/relationships" xmlns:p="http://schemas.openxmlformats.org/presentationml/2006/main">
  <p:tag name="BTFPLAYOUTENABLED" val="1"/>
</p:tagLst>
</file>

<file path=ppt/tags/tag15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33.xml><?xml version="1.0" encoding="utf-8"?>
<p:tagLst xmlns:a="http://schemas.openxmlformats.org/drawingml/2006/main" xmlns:r="http://schemas.openxmlformats.org/officeDocument/2006/relationships" xmlns:p="http://schemas.openxmlformats.org/presentationml/2006/main">
  <p:tag name="THINKCELLSHAPEDONOTDELETE" val="p3T7U.PkeUNhZ2wNmB.c69g"/>
</p:tagLst>
</file>

<file path=ppt/tags/tag1534.xml><?xml version="1.0" encoding="utf-8"?>
<p:tagLst xmlns:a="http://schemas.openxmlformats.org/drawingml/2006/main" xmlns:r="http://schemas.openxmlformats.org/officeDocument/2006/relationships" xmlns:p="http://schemas.openxmlformats.org/presentationml/2006/main">
  <p:tag name="BTFPLAYOUTENABLED" val="1"/>
</p:tagLst>
</file>

<file path=ppt/tags/tag1535.xml><?xml version="1.0" encoding="utf-8"?>
<p:tagLst xmlns:a="http://schemas.openxmlformats.org/drawingml/2006/main" xmlns:r="http://schemas.openxmlformats.org/officeDocument/2006/relationships" xmlns:p="http://schemas.openxmlformats.org/presentationml/2006/main">
  <p:tag name="THINKCELLSHAPEDONOTDELETE" val="p3T7U.PkeUNhZ2wNmB.c69g"/>
</p:tagLst>
</file>

<file path=ppt/tags/tag15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37.xml><?xml version="1.0" encoding="utf-8"?>
<p:tagLst xmlns:a="http://schemas.openxmlformats.org/drawingml/2006/main" xmlns:r="http://schemas.openxmlformats.org/officeDocument/2006/relationships" xmlns:p="http://schemas.openxmlformats.org/presentationml/2006/main">
  <p:tag name="BTFPLAYOUTENABLED" val="1"/>
</p:tagLst>
</file>

<file path=ppt/tags/tag1538.xml><?xml version="1.0" encoding="utf-8"?>
<p:tagLst xmlns:a="http://schemas.openxmlformats.org/drawingml/2006/main" xmlns:r="http://schemas.openxmlformats.org/officeDocument/2006/relationships" xmlns:p="http://schemas.openxmlformats.org/presentationml/2006/main">
  <p:tag name="THINKCELLSHAPEDONOTDELETE" val="tQQ7kriCSv36_tJw8uzPcWw"/>
</p:tagLst>
</file>

<file path=ppt/tags/tag1539.xml><?xml version="1.0" encoding="utf-8"?>
<p:tagLst xmlns:a="http://schemas.openxmlformats.org/drawingml/2006/main" xmlns:r="http://schemas.openxmlformats.org/officeDocument/2006/relationships" xmlns:p="http://schemas.openxmlformats.org/presentationml/2006/main">
  <p:tag name="THINKCELLSHAPEDONOTDELETE" val="tyxM5AO0ZyoWnfBzkYofIxw"/>
</p:tagLst>
</file>

<file path=ppt/tags/tag154.xml><?xml version="1.0" encoding="utf-8"?>
<p:tagLst xmlns:a="http://schemas.openxmlformats.org/drawingml/2006/main" xmlns:r="http://schemas.openxmlformats.org/officeDocument/2006/relationships" xmlns:p="http://schemas.openxmlformats.org/presentationml/2006/main">
  <p:tag name="THINKCELLSHAPEDONOTDELETE" val="towMzGFvnRBu4sonPZz0StQ"/>
</p:tagLst>
</file>

<file path=ppt/tags/tag1540.xml><?xml version="1.0" encoding="utf-8"?>
<p:tagLst xmlns:a="http://schemas.openxmlformats.org/drawingml/2006/main" xmlns:r="http://schemas.openxmlformats.org/officeDocument/2006/relationships" xmlns:p="http://schemas.openxmlformats.org/presentationml/2006/main">
  <p:tag name="THINKCELLSHAPEDONOTDELETE" val="t7kRVKupSKvI70qZpHeWzPQ"/>
</p:tagLst>
</file>

<file path=ppt/tags/tag1541.xml><?xml version="1.0" encoding="utf-8"?>
<p:tagLst xmlns:a="http://schemas.openxmlformats.org/drawingml/2006/main" xmlns:r="http://schemas.openxmlformats.org/officeDocument/2006/relationships" xmlns:p="http://schemas.openxmlformats.org/presentationml/2006/main">
  <p:tag name="THINKCELLSHAPEDONOTDELETE" val="tSxXnkE6sfJj1oLqftmrfwQ"/>
</p:tagLst>
</file>

<file path=ppt/tags/tag1542.xml><?xml version="1.0" encoding="utf-8"?>
<p:tagLst xmlns:a="http://schemas.openxmlformats.org/drawingml/2006/main" xmlns:r="http://schemas.openxmlformats.org/officeDocument/2006/relationships" xmlns:p="http://schemas.openxmlformats.org/presentationml/2006/main">
  <p:tag name="THINKCELLSHAPEDONOTDELETE" val="tku9jDpfeLmyqhLGPiOKWZQ"/>
</p:tagLst>
</file>

<file path=ppt/tags/tag1543.xml><?xml version="1.0" encoding="utf-8"?>
<p:tagLst xmlns:a="http://schemas.openxmlformats.org/drawingml/2006/main" xmlns:r="http://schemas.openxmlformats.org/officeDocument/2006/relationships" xmlns:p="http://schemas.openxmlformats.org/presentationml/2006/main">
  <p:tag name="THINKCELLSHAPEDONOTDELETE" val="t0o3yQQGz9PFn_C0lU7xqMg"/>
</p:tagLst>
</file>

<file path=ppt/tags/tag1544.xml><?xml version="1.0" encoding="utf-8"?>
<p:tagLst xmlns:a="http://schemas.openxmlformats.org/drawingml/2006/main" xmlns:r="http://schemas.openxmlformats.org/officeDocument/2006/relationships" xmlns:p="http://schemas.openxmlformats.org/presentationml/2006/main">
  <p:tag name="THINKCELLSHAPEDONOTDELETE" val="tHJQ5HX7yopdq5.QmIgeEeA"/>
</p:tagLst>
</file>

<file path=ppt/tags/tag1545.xml><?xml version="1.0" encoding="utf-8"?>
<p:tagLst xmlns:a="http://schemas.openxmlformats.org/drawingml/2006/main" xmlns:r="http://schemas.openxmlformats.org/officeDocument/2006/relationships" xmlns:p="http://schemas.openxmlformats.org/presentationml/2006/main">
  <p:tag name="THINKCELLSHAPEDONOTDELETE" val="tOvgY.ZzN4X_8j8UVJDkwbA"/>
</p:tagLst>
</file>

<file path=ppt/tags/tag1546.xml><?xml version="1.0" encoding="utf-8"?>
<p:tagLst xmlns:a="http://schemas.openxmlformats.org/drawingml/2006/main" xmlns:r="http://schemas.openxmlformats.org/officeDocument/2006/relationships" xmlns:p="http://schemas.openxmlformats.org/presentationml/2006/main">
  <p:tag name="THINKCELLSHAPEDONOTDELETE" val="thXlXrVVXav4isc6OiULfuA"/>
</p:tagLst>
</file>

<file path=ppt/tags/tag1547.xml><?xml version="1.0" encoding="utf-8"?>
<p:tagLst xmlns:a="http://schemas.openxmlformats.org/drawingml/2006/main" xmlns:r="http://schemas.openxmlformats.org/officeDocument/2006/relationships" xmlns:p="http://schemas.openxmlformats.org/presentationml/2006/main">
  <p:tag name="THINKCELLSHAPEDONOTDELETE" val="tQjPxigJgT5T6WDHrDFhafA"/>
</p:tagLst>
</file>

<file path=ppt/tags/tag1548.xml><?xml version="1.0" encoding="utf-8"?>
<p:tagLst xmlns:a="http://schemas.openxmlformats.org/drawingml/2006/main" xmlns:r="http://schemas.openxmlformats.org/officeDocument/2006/relationships" xmlns:p="http://schemas.openxmlformats.org/presentationml/2006/main">
  <p:tag name="THINKCELLSHAPEDONOTDELETE" val="thriaSOY5fUxdfIzZMr3QpQ"/>
</p:tagLst>
</file>

<file path=ppt/tags/tag1549.xml><?xml version="1.0" encoding="utf-8"?>
<p:tagLst xmlns:a="http://schemas.openxmlformats.org/drawingml/2006/main" xmlns:r="http://schemas.openxmlformats.org/officeDocument/2006/relationships" xmlns:p="http://schemas.openxmlformats.org/presentationml/2006/main">
  <p:tag name="THINKCELLSHAPEDONOTDELETE" val="tqV5yggotmzgv6TlwUh8MWw"/>
</p:tagLst>
</file>

<file path=ppt/tags/tag155.xml><?xml version="1.0" encoding="utf-8"?>
<p:tagLst xmlns:a="http://schemas.openxmlformats.org/drawingml/2006/main" xmlns:r="http://schemas.openxmlformats.org/officeDocument/2006/relationships" xmlns:p="http://schemas.openxmlformats.org/presentationml/2006/main">
  <p:tag name="THINKCELLSHAPEDONOTDELETE" val="t.3PZjo0cYuj2iZeD3r8AaQ"/>
</p:tagLst>
</file>

<file path=ppt/tags/tag1550.xml><?xml version="1.0" encoding="utf-8"?>
<p:tagLst xmlns:a="http://schemas.openxmlformats.org/drawingml/2006/main" xmlns:r="http://schemas.openxmlformats.org/officeDocument/2006/relationships" xmlns:p="http://schemas.openxmlformats.org/presentationml/2006/main">
  <p:tag name="THINKCELLSHAPEDONOTDELETE" val="tx6gCKjz8M2XuqVO7953v8w"/>
</p:tagLst>
</file>

<file path=ppt/tags/tag1551.xml><?xml version="1.0" encoding="utf-8"?>
<p:tagLst xmlns:a="http://schemas.openxmlformats.org/drawingml/2006/main" xmlns:r="http://schemas.openxmlformats.org/officeDocument/2006/relationships" xmlns:p="http://schemas.openxmlformats.org/presentationml/2006/main">
  <p:tag name="THINKCELLSHAPEDONOTDELETE" val="tsMTmZLFpsMDHCV.2zayMZQ"/>
</p:tagLst>
</file>

<file path=ppt/tags/tag1552.xml><?xml version="1.0" encoding="utf-8"?>
<p:tagLst xmlns:a="http://schemas.openxmlformats.org/drawingml/2006/main" xmlns:r="http://schemas.openxmlformats.org/officeDocument/2006/relationships" xmlns:p="http://schemas.openxmlformats.org/presentationml/2006/main">
  <p:tag name="THINKCELLSHAPEDONOTDELETE" val="tW6ktAC7aTEgoy_NhSzlAAA"/>
</p:tagLst>
</file>

<file path=ppt/tags/tag1553.xml><?xml version="1.0" encoding="utf-8"?>
<p:tagLst xmlns:a="http://schemas.openxmlformats.org/drawingml/2006/main" xmlns:r="http://schemas.openxmlformats.org/officeDocument/2006/relationships" xmlns:p="http://schemas.openxmlformats.org/presentationml/2006/main">
  <p:tag name="THINKCELLSHAPEDONOTDELETE" val="tGTCiMcoHSPsneEA5gX27HA"/>
</p:tagLst>
</file>

<file path=ppt/tags/tag1554.xml><?xml version="1.0" encoding="utf-8"?>
<p:tagLst xmlns:a="http://schemas.openxmlformats.org/drawingml/2006/main" xmlns:r="http://schemas.openxmlformats.org/officeDocument/2006/relationships" xmlns:p="http://schemas.openxmlformats.org/presentationml/2006/main">
  <p:tag name="THINKCELLSHAPEDONOTDELETE" val="tgslixQCsajfEZhRBMap79w"/>
</p:tagLst>
</file>

<file path=ppt/tags/tag1555.xml><?xml version="1.0" encoding="utf-8"?>
<p:tagLst xmlns:a="http://schemas.openxmlformats.org/drawingml/2006/main" xmlns:r="http://schemas.openxmlformats.org/officeDocument/2006/relationships" xmlns:p="http://schemas.openxmlformats.org/presentationml/2006/main">
  <p:tag name="THINKCELLSHAPEDONOTDELETE" val="tXN8X0KKS6rJaP5StezFrQg"/>
</p:tagLst>
</file>

<file path=ppt/tags/tag1556.xml><?xml version="1.0" encoding="utf-8"?>
<p:tagLst xmlns:a="http://schemas.openxmlformats.org/drawingml/2006/main" xmlns:r="http://schemas.openxmlformats.org/officeDocument/2006/relationships" xmlns:p="http://schemas.openxmlformats.org/presentationml/2006/main">
  <p:tag name="THINKCELLSHAPEDONOTDELETE" val="tDL76I_Zi3Hc70yTBVoe.Kw"/>
</p:tagLst>
</file>

<file path=ppt/tags/tag1557.xml><?xml version="1.0" encoding="utf-8"?>
<p:tagLst xmlns:a="http://schemas.openxmlformats.org/drawingml/2006/main" xmlns:r="http://schemas.openxmlformats.org/officeDocument/2006/relationships" xmlns:p="http://schemas.openxmlformats.org/presentationml/2006/main">
  <p:tag name="THINKCELLSHAPEDONOTDELETE" val="togR0W7T2C6n2E9M.ltb4.Q"/>
</p:tagLst>
</file>

<file path=ppt/tags/tag1558.xml><?xml version="1.0" encoding="utf-8"?>
<p:tagLst xmlns:a="http://schemas.openxmlformats.org/drawingml/2006/main" xmlns:r="http://schemas.openxmlformats.org/officeDocument/2006/relationships" xmlns:p="http://schemas.openxmlformats.org/presentationml/2006/main">
  <p:tag name="THINKCELLSHAPEDONOTDELETE" val="txRWUuNstm8pyGYMool3GYw"/>
</p:tagLst>
</file>

<file path=ppt/tags/tag1559.xml><?xml version="1.0" encoding="utf-8"?>
<p:tagLst xmlns:a="http://schemas.openxmlformats.org/drawingml/2006/main" xmlns:r="http://schemas.openxmlformats.org/officeDocument/2006/relationships" xmlns:p="http://schemas.openxmlformats.org/presentationml/2006/main">
  <p:tag name="THINKCELLSHAPEDONOTDELETE" val="tGxNTbebVDtWQQN6_Y4DYpA"/>
</p:tagLst>
</file>

<file path=ppt/tags/tag156.xml><?xml version="1.0" encoding="utf-8"?>
<p:tagLst xmlns:a="http://schemas.openxmlformats.org/drawingml/2006/main" xmlns:r="http://schemas.openxmlformats.org/officeDocument/2006/relationships" xmlns:p="http://schemas.openxmlformats.org/presentationml/2006/main">
  <p:tag name="THINKCELLSHAPEDONOTDELETE" val="t6sVbKNpedu3IRg9zJtfaHQ"/>
</p:tagLst>
</file>

<file path=ppt/tags/tag1560.xml><?xml version="1.0" encoding="utf-8"?>
<p:tagLst xmlns:a="http://schemas.openxmlformats.org/drawingml/2006/main" xmlns:r="http://schemas.openxmlformats.org/officeDocument/2006/relationships" xmlns:p="http://schemas.openxmlformats.org/presentationml/2006/main">
  <p:tag name="THINKCELLSHAPEDONOTDELETE" val="tJ73IlSD7y1ZWRftPhmKaDg"/>
</p:tagLst>
</file>

<file path=ppt/tags/tag1561.xml><?xml version="1.0" encoding="utf-8"?>
<p:tagLst xmlns:a="http://schemas.openxmlformats.org/drawingml/2006/main" xmlns:r="http://schemas.openxmlformats.org/officeDocument/2006/relationships" xmlns:p="http://schemas.openxmlformats.org/presentationml/2006/main">
  <p:tag name="THINKCELLSHAPEDONOTDELETE" val="tYbW_juZX6SzzqAizwMiuoA"/>
</p:tagLst>
</file>

<file path=ppt/tags/tag1562.xml><?xml version="1.0" encoding="utf-8"?>
<p:tagLst xmlns:a="http://schemas.openxmlformats.org/drawingml/2006/main" xmlns:r="http://schemas.openxmlformats.org/officeDocument/2006/relationships" xmlns:p="http://schemas.openxmlformats.org/presentationml/2006/main">
  <p:tag name="THINKCELLSHAPEDONOTDELETE" val="ttc7lWSj_c14vMqiHsoWhLQ"/>
</p:tagLst>
</file>

<file path=ppt/tags/tag1563.xml><?xml version="1.0" encoding="utf-8"?>
<p:tagLst xmlns:a="http://schemas.openxmlformats.org/drawingml/2006/main" xmlns:r="http://schemas.openxmlformats.org/officeDocument/2006/relationships" xmlns:p="http://schemas.openxmlformats.org/presentationml/2006/main">
  <p:tag name="THINKCELLSHAPEDONOTDELETE" val="teo5QbjkgMc9a8KPcoNNY5Q"/>
</p:tagLst>
</file>

<file path=ppt/tags/tag1564.xml><?xml version="1.0" encoding="utf-8"?>
<p:tagLst xmlns:a="http://schemas.openxmlformats.org/drawingml/2006/main" xmlns:r="http://schemas.openxmlformats.org/officeDocument/2006/relationships" xmlns:p="http://schemas.openxmlformats.org/presentationml/2006/main">
  <p:tag name="THINKCELLSHAPEDONOTDELETE" val="tAtJRjzSPqEjAPwL9MCollw"/>
</p:tagLst>
</file>

<file path=ppt/tags/tag1565.xml><?xml version="1.0" encoding="utf-8"?>
<p:tagLst xmlns:a="http://schemas.openxmlformats.org/drawingml/2006/main" xmlns:r="http://schemas.openxmlformats.org/officeDocument/2006/relationships" xmlns:p="http://schemas.openxmlformats.org/presentationml/2006/main">
  <p:tag name="THINKCELLSHAPEDONOTDELETE" val="txP._dGqGfE98oh03Uth.YA"/>
</p:tagLst>
</file>

<file path=ppt/tags/tag1566.xml><?xml version="1.0" encoding="utf-8"?>
<p:tagLst xmlns:a="http://schemas.openxmlformats.org/drawingml/2006/main" xmlns:r="http://schemas.openxmlformats.org/officeDocument/2006/relationships" xmlns:p="http://schemas.openxmlformats.org/presentationml/2006/main">
  <p:tag name="THINKCELLSHAPEDONOTDELETE" val="t7LUjXf5qZ8H8YteXVyZa5Q"/>
</p:tagLst>
</file>

<file path=ppt/tags/tag1567.xml><?xml version="1.0" encoding="utf-8"?>
<p:tagLst xmlns:a="http://schemas.openxmlformats.org/drawingml/2006/main" xmlns:r="http://schemas.openxmlformats.org/officeDocument/2006/relationships" xmlns:p="http://schemas.openxmlformats.org/presentationml/2006/main">
  <p:tag name="THINKCELLSHAPEDONOTDELETE" val="tm_X.sq02ZvgyhkVdqlMkfg"/>
</p:tagLst>
</file>

<file path=ppt/tags/tag1568.xml><?xml version="1.0" encoding="utf-8"?>
<p:tagLst xmlns:a="http://schemas.openxmlformats.org/drawingml/2006/main" xmlns:r="http://schemas.openxmlformats.org/officeDocument/2006/relationships" xmlns:p="http://schemas.openxmlformats.org/presentationml/2006/main">
  <p:tag name="THINKCELLSHAPEDONOTDELETE" val="tc7qdFlveQGpiETDaTh2I_g"/>
</p:tagLst>
</file>

<file path=ppt/tags/tag1569.xml><?xml version="1.0" encoding="utf-8"?>
<p:tagLst xmlns:a="http://schemas.openxmlformats.org/drawingml/2006/main" xmlns:r="http://schemas.openxmlformats.org/officeDocument/2006/relationships" xmlns:p="http://schemas.openxmlformats.org/presentationml/2006/main">
  <p:tag name="THINKCELLSHAPEDONOTDELETE" val="tuMUQ5F3TfEoCi793mJaw9Q"/>
</p:tagLst>
</file>

<file path=ppt/tags/tag157.xml><?xml version="1.0" encoding="utf-8"?>
<p:tagLst xmlns:a="http://schemas.openxmlformats.org/drawingml/2006/main" xmlns:r="http://schemas.openxmlformats.org/officeDocument/2006/relationships" xmlns:p="http://schemas.openxmlformats.org/presentationml/2006/main">
  <p:tag name="THINKCELLSHAPEDONOTDELETE" val="t4GWdjqhhPhGOqYiasH8L_g"/>
</p:tagLst>
</file>

<file path=ppt/tags/tag1570.xml><?xml version="1.0" encoding="utf-8"?>
<p:tagLst xmlns:a="http://schemas.openxmlformats.org/drawingml/2006/main" xmlns:r="http://schemas.openxmlformats.org/officeDocument/2006/relationships" xmlns:p="http://schemas.openxmlformats.org/presentationml/2006/main">
  <p:tag name="THINKCELLSHAPEDONOTDELETE" val="tT7Dp2H_A5pkVr5rv4nJ42A"/>
</p:tagLst>
</file>

<file path=ppt/tags/tag1571.xml><?xml version="1.0" encoding="utf-8"?>
<p:tagLst xmlns:a="http://schemas.openxmlformats.org/drawingml/2006/main" xmlns:r="http://schemas.openxmlformats.org/officeDocument/2006/relationships" xmlns:p="http://schemas.openxmlformats.org/presentationml/2006/main">
  <p:tag name="THINKCELLSHAPEDONOTDELETE" val="tXc8V.XFc.qUTn.QGWoAYEQ"/>
</p:tagLst>
</file>

<file path=ppt/tags/tag1572.xml><?xml version="1.0" encoding="utf-8"?>
<p:tagLst xmlns:a="http://schemas.openxmlformats.org/drawingml/2006/main" xmlns:r="http://schemas.openxmlformats.org/officeDocument/2006/relationships" xmlns:p="http://schemas.openxmlformats.org/presentationml/2006/main">
  <p:tag name="THINKCELLSHAPEDONOTDELETE" val="ticDZTnNZIkYOftEBZpLIZw"/>
</p:tagLst>
</file>

<file path=ppt/tags/tag1573.xml><?xml version="1.0" encoding="utf-8"?>
<p:tagLst xmlns:a="http://schemas.openxmlformats.org/drawingml/2006/main" xmlns:r="http://schemas.openxmlformats.org/officeDocument/2006/relationships" xmlns:p="http://schemas.openxmlformats.org/presentationml/2006/main">
  <p:tag name="THINKCELLSHAPEDONOTDELETE" val="tagECNV7l254gDVyxzo_aNQ"/>
</p:tagLst>
</file>

<file path=ppt/tags/tag1574.xml><?xml version="1.0" encoding="utf-8"?>
<p:tagLst xmlns:a="http://schemas.openxmlformats.org/drawingml/2006/main" xmlns:r="http://schemas.openxmlformats.org/officeDocument/2006/relationships" xmlns:p="http://schemas.openxmlformats.org/presentationml/2006/main">
  <p:tag name="THINKCELLSHAPEDONOTDELETE" val="tumdm1aIn77cWSc90jwxo8w"/>
</p:tagLst>
</file>

<file path=ppt/tags/tag1575.xml><?xml version="1.0" encoding="utf-8"?>
<p:tagLst xmlns:a="http://schemas.openxmlformats.org/drawingml/2006/main" xmlns:r="http://schemas.openxmlformats.org/officeDocument/2006/relationships" xmlns:p="http://schemas.openxmlformats.org/presentationml/2006/main">
  <p:tag name="THINKCELLSHAPEDONOTDELETE" val="tBd_CNLS2Tp9l6OrEiZ9_Iw"/>
</p:tagLst>
</file>

<file path=ppt/tags/tag157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77.xml><?xml version="1.0" encoding="utf-8"?>
<p:tagLst xmlns:a="http://schemas.openxmlformats.org/drawingml/2006/main" xmlns:r="http://schemas.openxmlformats.org/officeDocument/2006/relationships" xmlns:p="http://schemas.openxmlformats.org/presentationml/2006/main">
  <p:tag name="THINKCELLSHAPEDONOTDELETE" val="tNPytWJuFQ3fYM5OaI.1hOg"/>
</p:tagLst>
</file>

<file path=ppt/tags/tag1578.xml><?xml version="1.0" encoding="utf-8"?>
<p:tagLst xmlns:a="http://schemas.openxmlformats.org/drawingml/2006/main" xmlns:r="http://schemas.openxmlformats.org/officeDocument/2006/relationships" xmlns:p="http://schemas.openxmlformats.org/presentationml/2006/main">
  <p:tag name="THINKCELLSHAPEDONOTDELETE" val="trFrdSk.WaxnjZ5V2.i5YaA"/>
</p:tagLst>
</file>

<file path=ppt/tags/tag1579.xml><?xml version="1.0" encoding="utf-8"?>
<p:tagLst xmlns:a="http://schemas.openxmlformats.org/drawingml/2006/main" xmlns:r="http://schemas.openxmlformats.org/officeDocument/2006/relationships" xmlns:p="http://schemas.openxmlformats.org/presentationml/2006/main">
  <p:tag name="THINKCELLSHAPEDONOTDELETE" val="tA1ip4mfchcM6h1Ndtuhqqw"/>
</p:tagLst>
</file>

<file path=ppt/tags/tag158.xml><?xml version="1.0" encoding="utf-8"?>
<p:tagLst xmlns:a="http://schemas.openxmlformats.org/drawingml/2006/main" xmlns:r="http://schemas.openxmlformats.org/officeDocument/2006/relationships" xmlns:p="http://schemas.openxmlformats.org/presentationml/2006/main">
  <p:tag name="THINKCELLSHAPEDONOTDELETE" val="tULWhG.IUB28bTtjU6qLd1Q"/>
</p:tagLst>
</file>

<file path=ppt/tags/tag1580.xml><?xml version="1.0" encoding="utf-8"?>
<p:tagLst xmlns:a="http://schemas.openxmlformats.org/drawingml/2006/main" xmlns:r="http://schemas.openxmlformats.org/officeDocument/2006/relationships" xmlns:p="http://schemas.openxmlformats.org/presentationml/2006/main">
  <p:tag name="THINKCELLSHAPEDONOTDELETE" val="tEWzZKHMdxekPfbXH2m3irw"/>
</p:tagLst>
</file>

<file path=ppt/tags/tag1581.xml><?xml version="1.0" encoding="utf-8"?>
<p:tagLst xmlns:a="http://schemas.openxmlformats.org/drawingml/2006/main" xmlns:r="http://schemas.openxmlformats.org/officeDocument/2006/relationships" xmlns:p="http://schemas.openxmlformats.org/presentationml/2006/main">
  <p:tag name="THINKCELLSHAPEDONOTDELETE" val="tWiC1hP87CivP8HWJmUFwNA"/>
</p:tagLst>
</file>

<file path=ppt/tags/tag1582.xml><?xml version="1.0" encoding="utf-8"?>
<p:tagLst xmlns:a="http://schemas.openxmlformats.org/drawingml/2006/main" xmlns:r="http://schemas.openxmlformats.org/officeDocument/2006/relationships" xmlns:p="http://schemas.openxmlformats.org/presentationml/2006/main">
  <p:tag name="THINKCELLSHAPEDONOTDELETE" val="tSaCXGSGOsX_qYn7wEmqQ2Q"/>
</p:tagLst>
</file>

<file path=ppt/tags/tag1583.xml><?xml version="1.0" encoding="utf-8"?>
<p:tagLst xmlns:a="http://schemas.openxmlformats.org/drawingml/2006/main" xmlns:r="http://schemas.openxmlformats.org/officeDocument/2006/relationships" xmlns:p="http://schemas.openxmlformats.org/presentationml/2006/main">
  <p:tag name="THINKCELLSHAPEDONOTDELETE" val="tXhzf16F16cKPJscCzjwqEQ"/>
</p:tagLst>
</file>

<file path=ppt/tags/tag1584.xml><?xml version="1.0" encoding="utf-8"?>
<p:tagLst xmlns:a="http://schemas.openxmlformats.org/drawingml/2006/main" xmlns:r="http://schemas.openxmlformats.org/officeDocument/2006/relationships" xmlns:p="http://schemas.openxmlformats.org/presentationml/2006/main">
  <p:tag name="THINKCELLSHAPEDONOTDELETE" val="twQ7HBjNXBJ8WhxGWiXt69w"/>
</p:tagLst>
</file>

<file path=ppt/tags/tag1585.xml><?xml version="1.0" encoding="utf-8"?>
<p:tagLst xmlns:a="http://schemas.openxmlformats.org/drawingml/2006/main" xmlns:r="http://schemas.openxmlformats.org/officeDocument/2006/relationships" xmlns:p="http://schemas.openxmlformats.org/presentationml/2006/main">
  <p:tag name="THINKCELLSHAPEDONOTDELETE" val="tZOlAFox8PW2ognOdjxi_5A"/>
</p:tagLst>
</file>

<file path=ppt/tags/tag1586.xml><?xml version="1.0" encoding="utf-8"?>
<p:tagLst xmlns:a="http://schemas.openxmlformats.org/drawingml/2006/main" xmlns:r="http://schemas.openxmlformats.org/officeDocument/2006/relationships" xmlns:p="http://schemas.openxmlformats.org/presentationml/2006/main">
  <p:tag name="THINKCELLSHAPEDONOTDELETE" val="toKqkd4Os2WWQDDawVkNZYQ"/>
</p:tagLst>
</file>

<file path=ppt/tags/tag1587.xml><?xml version="1.0" encoding="utf-8"?>
<p:tagLst xmlns:a="http://schemas.openxmlformats.org/drawingml/2006/main" xmlns:r="http://schemas.openxmlformats.org/officeDocument/2006/relationships" xmlns:p="http://schemas.openxmlformats.org/presentationml/2006/main">
  <p:tag name="THINKCELLSHAPEDONOTDELETE" val="tN1GIV2C2dI07JTJyoeyUrw"/>
</p:tagLst>
</file>

<file path=ppt/tags/tag1588.xml><?xml version="1.0" encoding="utf-8"?>
<p:tagLst xmlns:a="http://schemas.openxmlformats.org/drawingml/2006/main" xmlns:r="http://schemas.openxmlformats.org/officeDocument/2006/relationships" xmlns:p="http://schemas.openxmlformats.org/presentationml/2006/main">
  <p:tag name="THINKCELLSHAPEDONOTDELETE" val="t1yHSGACg7RLAh_g.x54vsg"/>
</p:tagLst>
</file>

<file path=ppt/tags/tag1589.xml><?xml version="1.0" encoding="utf-8"?>
<p:tagLst xmlns:a="http://schemas.openxmlformats.org/drawingml/2006/main" xmlns:r="http://schemas.openxmlformats.org/officeDocument/2006/relationships" xmlns:p="http://schemas.openxmlformats.org/presentationml/2006/main">
  <p:tag name="THINKCELLSHAPEDONOTDELETE" val="tASO0L_x7HmnE3rz3tu1Gyw"/>
</p:tagLst>
</file>

<file path=ppt/tags/tag159.xml><?xml version="1.0" encoding="utf-8"?>
<p:tagLst xmlns:a="http://schemas.openxmlformats.org/drawingml/2006/main" xmlns:r="http://schemas.openxmlformats.org/officeDocument/2006/relationships" xmlns:p="http://schemas.openxmlformats.org/presentationml/2006/main">
  <p:tag name="THINKCELLSHAPEDONOTDELETE" val="tgTk_MfSfMqNqEkl7vtajgw"/>
</p:tagLst>
</file>

<file path=ppt/tags/tag1590.xml><?xml version="1.0" encoding="utf-8"?>
<p:tagLst xmlns:a="http://schemas.openxmlformats.org/drawingml/2006/main" xmlns:r="http://schemas.openxmlformats.org/officeDocument/2006/relationships" xmlns:p="http://schemas.openxmlformats.org/presentationml/2006/main">
  <p:tag name="THINKCELLSHAPEDONOTDELETE" val="t_vkfMs2fnsQMVtG1zFVlAA"/>
</p:tagLst>
</file>

<file path=ppt/tags/tag1591.xml><?xml version="1.0" encoding="utf-8"?>
<p:tagLst xmlns:a="http://schemas.openxmlformats.org/drawingml/2006/main" xmlns:r="http://schemas.openxmlformats.org/officeDocument/2006/relationships" xmlns:p="http://schemas.openxmlformats.org/presentationml/2006/main">
  <p:tag name="THINKCELLSHAPEDONOTDELETE" val="tMM3_77G7bWxMgtfyCGbubQ"/>
</p:tagLst>
</file>

<file path=ppt/tags/tag1592.xml><?xml version="1.0" encoding="utf-8"?>
<p:tagLst xmlns:a="http://schemas.openxmlformats.org/drawingml/2006/main" xmlns:r="http://schemas.openxmlformats.org/officeDocument/2006/relationships" xmlns:p="http://schemas.openxmlformats.org/presentationml/2006/main">
  <p:tag name="THINKCELLSHAPEDONOTDELETE" val="tLCdJ6DsEGYbBOStfgafz7w"/>
</p:tagLst>
</file>

<file path=ppt/tags/tag1593.xml><?xml version="1.0" encoding="utf-8"?>
<p:tagLst xmlns:a="http://schemas.openxmlformats.org/drawingml/2006/main" xmlns:r="http://schemas.openxmlformats.org/officeDocument/2006/relationships" xmlns:p="http://schemas.openxmlformats.org/presentationml/2006/main">
  <p:tag name="THINKCELLSHAPEDONOTDELETE" val="t9l6rX4R4T9CjUTwJ.6FnRw"/>
</p:tagLst>
</file>

<file path=ppt/tags/tag1594.xml><?xml version="1.0" encoding="utf-8"?>
<p:tagLst xmlns:a="http://schemas.openxmlformats.org/drawingml/2006/main" xmlns:r="http://schemas.openxmlformats.org/officeDocument/2006/relationships" xmlns:p="http://schemas.openxmlformats.org/presentationml/2006/main">
  <p:tag name="THINKCELLSHAPEDONOTDELETE" val="tJMn2qzNmkyPkSbQFmd9Vmg"/>
</p:tagLst>
</file>

<file path=ppt/tags/tag1595.xml><?xml version="1.0" encoding="utf-8"?>
<p:tagLst xmlns:a="http://schemas.openxmlformats.org/drawingml/2006/main" xmlns:r="http://schemas.openxmlformats.org/officeDocument/2006/relationships" xmlns:p="http://schemas.openxmlformats.org/presentationml/2006/main">
  <p:tag name="THINKCELLSHAPEDONOTDELETE" val="tUYLqkpPlcpcs4MGj6b5wAA"/>
</p:tagLst>
</file>

<file path=ppt/tags/tag1596.xml><?xml version="1.0" encoding="utf-8"?>
<p:tagLst xmlns:a="http://schemas.openxmlformats.org/drawingml/2006/main" xmlns:r="http://schemas.openxmlformats.org/officeDocument/2006/relationships" xmlns:p="http://schemas.openxmlformats.org/presentationml/2006/main">
  <p:tag name="THINKCELLSHAPEDONOTDELETE" val="tkFieQuGyPU68myQYr8h8QQ"/>
</p:tagLst>
</file>

<file path=ppt/tags/tag1597.xml><?xml version="1.0" encoding="utf-8"?>
<p:tagLst xmlns:a="http://schemas.openxmlformats.org/drawingml/2006/main" xmlns:r="http://schemas.openxmlformats.org/officeDocument/2006/relationships" xmlns:p="http://schemas.openxmlformats.org/presentationml/2006/main">
  <p:tag name="THINKCELLSHAPEDONOTDELETE" val="teKLAmhgVtCAhmAO5pwSWog"/>
</p:tagLst>
</file>

<file path=ppt/tags/tag1598.xml><?xml version="1.0" encoding="utf-8"?>
<p:tagLst xmlns:a="http://schemas.openxmlformats.org/drawingml/2006/main" xmlns:r="http://schemas.openxmlformats.org/officeDocument/2006/relationships" xmlns:p="http://schemas.openxmlformats.org/presentationml/2006/main">
  <p:tag name="THINKCELLSHAPEDONOTDELETE" val="t.eM.DdC72WGlxRmMSvBZ0g"/>
</p:tagLst>
</file>

<file path=ppt/tags/tag1599.xml><?xml version="1.0" encoding="utf-8"?>
<p:tagLst xmlns:a="http://schemas.openxmlformats.org/drawingml/2006/main" xmlns:r="http://schemas.openxmlformats.org/officeDocument/2006/relationships" xmlns:p="http://schemas.openxmlformats.org/presentationml/2006/main">
  <p:tag name="THINKCELLSHAPEDONOTDELETE" val="t8pKb8KaNcjDhH0DqWa7d6Q"/>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00.xml><?xml version="1.0" encoding="utf-8"?>
<p:tagLst xmlns:a="http://schemas.openxmlformats.org/drawingml/2006/main" xmlns:r="http://schemas.openxmlformats.org/officeDocument/2006/relationships" xmlns:p="http://schemas.openxmlformats.org/presentationml/2006/main">
  <p:tag name="THINKCELLSHAPEDONOTDELETE" val="tqerjo2SaEUx5UhtIvhxdJA"/>
</p:tagLst>
</file>

<file path=ppt/tags/tag1601.xml><?xml version="1.0" encoding="utf-8"?>
<p:tagLst xmlns:a="http://schemas.openxmlformats.org/drawingml/2006/main" xmlns:r="http://schemas.openxmlformats.org/officeDocument/2006/relationships" xmlns:p="http://schemas.openxmlformats.org/presentationml/2006/main">
  <p:tag name="THINKCELLSHAPEDONOTDELETE" val="tSWrgpDJ_AuIJMRBznuKy_w"/>
</p:tagLst>
</file>

<file path=ppt/tags/tag1602.xml><?xml version="1.0" encoding="utf-8"?>
<p:tagLst xmlns:a="http://schemas.openxmlformats.org/drawingml/2006/main" xmlns:r="http://schemas.openxmlformats.org/officeDocument/2006/relationships" xmlns:p="http://schemas.openxmlformats.org/presentationml/2006/main">
  <p:tag name="THINKCELLSHAPEDONOTDELETE" val="t8b5ltt5pvNEF940MwMNbCA"/>
</p:tagLst>
</file>

<file path=ppt/tags/tag1603.xml><?xml version="1.0" encoding="utf-8"?>
<p:tagLst xmlns:a="http://schemas.openxmlformats.org/drawingml/2006/main" xmlns:r="http://schemas.openxmlformats.org/officeDocument/2006/relationships" xmlns:p="http://schemas.openxmlformats.org/presentationml/2006/main">
  <p:tag name="THINKCELLSHAPEDONOTDELETE" val="tOaBse0_cbEQBc3iUx4bT.w"/>
</p:tagLst>
</file>

<file path=ppt/tags/tag1604.xml><?xml version="1.0" encoding="utf-8"?>
<p:tagLst xmlns:a="http://schemas.openxmlformats.org/drawingml/2006/main" xmlns:r="http://schemas.openxmlformats.org/officeDocument/2006/relationships" xmlns:p="http://schemas.openxmlformats.org/presentationml/2006/main">
  <p:tag name="THINKCELLSHAPEDONOTDELETE" val="t4pdhi3EuvjlEyjg_CVTnBg"/>
</p:tagLst>
</file>

<file path=ppt/tags/tag1605.xml><?xml version="1.0" encoding="utf-8"?>
<p:tagLst xmlns:a="http://schemas.openxmlformats.org/drawingml/2006/main" xmlns:r="http://schemas.openxmlformats.org/officeDocument/2006/relationships" xmlns:p="http://schemas.openxmlformats.org/presentationml/2006/main">
  <p:tag name="THINKCELLSHAPEDONOTDELETE" val="t9TJKxK7kFeaFReMR3PC3NA"/>
</p:tagLst>
</file>

<file path=ppt/tags/tag1606.xml><?xml version="1.0" encoding="utf-8"?>
<p:tagLst xmlns:a="http://schemas.openxmlformats.org/drawingml/2006/main" xmlns:r="http://schemas.openxmlformats.org/officeDocument/2006/relationships" xmlns:p="http://schemas.openxmlformats.org/presentationml/2006/main">
  <p:tag name="THINKCELLSHAPEDONOTDELETE" val="t9xC4_NtjyMNergMeraZH0A"/>
</p:tagLst>
</file>

<file path=ppt/tags/tag1607.xml><?xml version="1.0" encoding="utf-8"?>
<p:tagLst xmlns:a="http://schemas.openxmlformats.org/drawingml/2006/main" xmlns:r="http://schemas.openxmlformats.org/officeDocument/2006/relationships" xmlns:p="http://schemas.openxmlformats.org/presentationml/2006/main">
  <p:tag name="THINKCELLSHAPEDONOTDELETE" val="tk8B3WHI4Rf1C1lSshbFLyA"/>
</p:tagLst>
</file>

<file path=ppt/tags/tag1608.xml><?xml version="1.0" encoding="utf-8"?>
<p:tagLst xmlns:a="http://schemas.openxmlformats.org/drawingml/2006/main" xmlns:r="http://schemas.openxmlformats.org/officeDocument/2006/relationships" xmlns:p="http://schemas.openxmlformats.org/presentationml/2006/main">
  <p:tag name="THINKCELLSHAPEDONOTDELETE" val="tVkWUsEE4Gw4P4Q9ZDWO2JA"/>
</p:tagLst>
</file>

<file path=ppt/tags/tag1609.xml><?xml version="1.0" encoding="utf-8"?>
<p:tagLst xmlns:a="http://schemas.openxmlformats.org/drawingml/2006/main" xmlns:r="http://schemas.openxmlformats.org/officeDocument/2006/relationships" xmlns:p="http://schemas.openxmlformats.org/presentationml/2006/main">
  <p:tag name="THINKCELLSHAPEDONOTDELETE" val="tIIW_k7R0tuT82.RmL_B6fQ"/>
</p:tagLst>
</file>

<file path=ppt/tags/tag161.xml><?xml version="1.0" encoding="utf-8"?>
<p:tagLst xmlns:a="http://schemas.openxmlformats.org/drawingml/2006/main" xmlns:r="http://schemas.openxmlformats.org/officeDocument/2006/relationships" xmlns:p="http://schemas.openxmlformats.org/presentationml/2006/main">
  <p:tag name="THINKCELLSHAPEDONOTDELETE" val="tAj3WmZfr0_b4fEWPOPnB6g"/>
</p:tagLst>
</file>

<file path=ppt/tags/tag1610.xml><?xml version="1.0" encoding="utf-8"?>
<p:tagLst xmlns:a="http://schemas.openxmlformats.org/drawingml/2006/main" xmlns:r="http://schemas.openxmlformats.org/officeDocument/2006/relationships" xmlns:p="http://schemas.openxmlformats.org/presentationml/2006/main">
  <p:tag name="THINKCELLSHAPEDONOTDELETE" val="t6wOyPxl6u_EiEEKeDUy.nQ"/>
</p:tagLst>
</file>

<file path=ppt/tags/tag1611.xml><?xml version="1.0" encoding="utf-8"?>
<p:tagLst xmlns:a="http://schemas.openxmlformats.org/drawingml/2006/main" xmlns:r="http://schemas.openxmlformats.org/officeDocument/2006/relationships" xmlns:p="http://schemas.openxmlformats.org/presentationml/2006/main">
  <p:tag name="THINKCELLSHAPEDONOTDELETE" val="tvXZUFZDS0cnms6O.7r2alw"/>
</p:tagLst>
</file>

<file path=ppt/tags/tag1612.xml><?xml version="1.0" encoding="utf-8"?>
<p:tagLst xmlns:a="http://schemas.openxmlformats.org/drawingml/2006/main" xmlns:r="http://schemas.openxmlformats.org/officeDocument/2006/relationships" xmlns:p="http://schemas.openxmlformats.org/presentationml/2006/main">
  <p:tag name="THINKCELLSHAPEDONOTDELETE" val="tD7N83Pgl8pC8CvHyOBNeNA"/>
</p:tagLst>
</file>

<file path=ppt/tags/tag1613.xml><?xml version="1.0" encoding="utf-8"?>
<p:tagLst xmlns:a="http://schemas.openxmlformats.org/drawingml/2006/main" xmlns:r="http://schemas.openxmlformats.org/officeDocument/2006/relationships" xmlns:p="http://schemas.openxmlformats.org/presentationml/2006/main">
  <p:tag name="THINKCELLSHAPEDONOTDELETE" val="tBs.2ANu33ZSu9G5fxez7FQ"/>
</p:tagLst>
</file>

<file path=ppt/tags/tag1614.xml><?xml version="1.0" encoding="utf-8"?>
<p:tagLst xmlns:a="http://schemas.openxmlformats.org/drawingml/2006/main" xmlns:r="http://schemas.openxmlformats.org/officeDocument/2006/relationships" xmlns:p="http://schemas.openxmlformats.org/presentationml/2006/main">
  <p:tag name="THINKCELLSHAPEDONOTDELETE" val="tXZF5PT07LJZYG.g544qOfg"/>
</p:tagLst>
</file>

<file path=ppt/tags/tag1615.xml><?xml version="1.0" encoding="utf-8"?>
<p:tagLst xmlns:a="http://schemas.openxmlformats.org/drawingml/2006/main" xmlns:r="http://schemas.openxmlformats.org/officeDocument/2006/relationships" xmlns:p="http://schemas.openxmlformats.org/presentationml/2006/main">
  <p:tag name="THINKCELLSHAPEDONOTDELETE" val="tordols3F08WVXpcO9S6v0A"/>
</p:tagLst>
</file>

<file path=ppt/tags/tag1616.xml><?xml version="1.0" encoding="utf-8"?>
<p:tagLst xmlns:a="http://schemas.openxmlformats.org/drawingml/2006/main" xmlns:r="http://schemas.openxmlformats.org/officeDocument/2006/relationships" xmlns:p="http://schemas.openxmlformats.org/presentationml/2006/main">
  <p:tag name="THINKCELLSHAPEDONOTDELETE" val="tsjgK3yDWZ0WVA7wwSJ16Aw"/>
</p:tagLst>
</file>

<file path=ppt/tags/tag1617.xml><?xml version="1.0" encoding="utf-8"?>
<p:tagLst xmlns:a="http://schemas.openxmlformats.org/drawingml/2006/main" xmlns:r="http://schemas.openxmlformats.org/officeDocument/2006/relationships" xmlns:p="http://schemas.openxmlformats.org/presentationml/2006/main">
  <p:tag name="THINKCELLSHAPEDONOTDELETE" val="tAMdHDcv3zAycZJvc_d.XPg"/>
</p:tagLst>
</file>

<file path=ppt/tags/tag1618.xml><?xml version="1.0" encoding="utf-8"?>
<p:tagLst xmlns:a="http://schemas.openxmlformats.org/drawingml/2006/main" xmlns:r="http://schemas.openxmlformats.org/officeDocument/2006/relationships" xmlns:p="http://schemas.openxmlformats.org/presentationml/2006/main">
  <p:tag name="THINKCELLSHAPEDONOTDELETE" val="tCgscOeNcJ1E_2TIR1738Pw"/>
</p:tagLst>
</file>

<file path=ppt/tags/tag1619.xml><?xml version="1.0" encoding="utf-8"?>
<p:tagLst xmlns:a="http://schemas.openxmlformats.org/drawingml/2006/main" xmlns:r="http://schemas.openxmlformats.org/officeDocument/2006/relationships" xmlns:p="http://schemas.openxmlformats.org/presentationml/2006/main">
  <p:tag name="THINKCELLSHAPEDONOTDELETE" val="txgiyeOesw4iUzIBUxASTHQ"/>
</p:tagLst>
</file>

<file path=ppt/tags/tag162.xml><?xml version="1.0" encoding="utf-8"?>
<p:tagLst xmlns:a="http://schemas.openxmlformats.org/drawingml/2006/main" xmlns:r="http://schemas.openxmlformats.org/officeDocument/2006/relationships" xmlns:p="http://schemas.openxmlformats.org/presentationml/2006/main">
  <p:tag name="THINKCELLSHAPEDONOTDELETE" val="tZqVYJfkWW9FiKHLDktz_bQ"/>
</p:tagLst>
</file>

<file path=ppt/tags/tag1620.xml><?xml version="1.0" encoding="utf-8"?>
<p:tagLst xmlns:a="http://schemas.openxmlformats.org/drawingml/2006/main" xmlns:r="http://schemas.openxmlformats.org/officeDocument/2006/relationships" xmlns:p="http://schemas.openxmlformats.org/presentationml/2006/main">
  <p:tag name="THINKCELLSHAPEDONOTDELETE" val="twlLE66IZyNKep_f7pbMIsg"/>
</p:tagLst>
</file>

<file path=ppt/tags/tag1621.xml><?xml version="1.0" encoding="utf-8"?>
<p:tagLst xmlns:a="http://schemas.openxmlformats.org/drawingml/2006/main" xmlns:r="http://schemas.openxmlformats.org/officeDocument/2006/relationships" xmlns:p="http://schemas.openxmlformats.org/presentationml/2006/main">
  <p:tag name="THINKCELLSHAPEDONOTDELETE" val="tt92npRLrS0D4xIw42yzu8g"/>
</p:tagLst>
</file>

<file path=ppt/tags/tag1622.xml><?xml version="1.0" encoding="utf-8"?>
<p:tagLst xmlns:a="http://schemas.openxmlformats.org/drawingml/2006/main" xmlns:r="http://schemas.openxmlformats.org/officeDocument/2006/relationships" xmlns:p="http://schemas.openxmlformats.org/presentationml/2006/main">
  <p:tag name="THINKCELLSHAPEDONOTDELETE" val="t6uCNICjmkQw3znuYJMR4fg"/>
</p:tagLst>
</file>

<file path=ppt/tags/tag1623.xml><?xml version="1.0" encoding="utf-8"?>
<p:tagLst xmlns:a="http://schemas.openxmlformats.org/drawingml/2006/main" xmlns:r="http://schemas.openxmlformats.org/officeDocument/2006/relationships" xmlns:p="http://schemas.openxmlformats.org/presentationml/2006/main">
  <p:tag name="THINKCELLSHAPEDONOTDELETE" val="tLv_QgVyCoaQnlKTuPEx7qw"/>
</p:tagLst>
</file>

<file path=ppt/tags/tag1624.xml><?xml version="1.0" encoding="utf-8"?>
<p:tagLst xmlns:a="http://schemas.openxmlformats.org/drawingml/2006/main" xmlns:r="http://schemas.openxmlformats.org/officeDocument/2006/relationships" xmlns:p="http://schemas.openxmlformats.org/presentationml/2006/main">
  <p:tag name="THINKCELLSHAPEDONOTDELETE" val="trM7dP2BZegeqIGbLwW8mNA"/>
</p:tagLst>
</file>

<file path=ppt/tags/tag1625.xml><?xml version="1.0" encoding="utf-8"?>
<p:tagLst xmlns:a="http://schemas.openxmlformats.org/drawingml/2006/main" xmlns:r="http://schemas.openxmlformats.org/officeDocument/2006/relationships" xmlns:p="http://schemas.openxmlformats.org/presentationml/2006/main">
  <p:tag name="THINKCELLSHAPEDONOTDELETE" val="ta4IczUnXtXGNGqMzyrcjtA"/>
</p:tagLst>
</file>

<file path=ppt/tags/tag1626.xml><?xml version="1.0" encoding="utf-8"?>
<p:tagLst xmlns:a="http://schemas.openxmlformats.org/drawingml/2006/main" xmlns:r="http://schemas.openxmlformats.org/officeDocument/2006/relationships" xmlns:p="http://schemas.openxmlformats.org/presentationml/2006/main">
  <p:tag name="THINKCELLSHAPEDONOTDELETE" val="tBFkRG6siJfQ_EN5yzHr53Q"/>
</p:tagLst>
</file>

<file path=ppt/tags/tag1627.xml><?xml version="1.0" encoding="utf-8"?>
<p:tagLst xmlns:a="http://schemas.openxmlformats.org/drawingml/2006/main" xmlns:r="http://schemas.openxmlformats.org/officeDocument/2006/relationships" xmlns:p="http://schemas.openxmlformats.org/presentationml/2006/main">
  <p:tag name="THINKCELLSHAPEDONOTDELETE" val="tc7TGTy0ZlPZQGYyoaX42.w"/>
</p:tagLst>
</file>

<file path=ppt/tags/tag1628.xml><?xml version="1.0" encoding="utf-8"?>
<p:tagLst xmlns:a="http://schemas.openxmlformats.org/drawingml/2006/main" xmlns:r="http://schemas.openxmlformats.org/officeDocument/2006/relationships" xmlns:p="http://schemas.openxmlformats.org/presentationml/2006/main">
  <p:tag name="THINKCELLSHAPEDONOTDELETE" val="t7u4uEHcZw9x6cknGW6vdrw"/>
</p:tagLst>
</file>

<file path=ppt/tags/tag1629.xml><?xml version="1.0" encoding="utf-8"?>
<p:tagLst xmlns:a="http://schemas.openxmlformats.org/drawingml/2006/main" xmlns:r="http://schemas.openxmlformats.org/officeDocument/2006/relationships" xmlns:p="http://schemas.openxmlformats.org/presentationml/2006/main">
  <p:tag name="THINKCELLSHAPEDONOTDELETE" val="t8uu1oAfNR.8EJ5UUEqdUUQ"/>
</p:tagLst>
</file>

<file path=ppt/tags/tag163.xml><?xml version="1.0" encoding="utf-8"?>
<p:tagLst xmlns:a="http://schemas.openxmlformats.org/drawingml/2006/main" xmlns:r="http://schemas.openxmlformats.org/officeDocument/2006/relationships" xmlns:p="http://schemas.openxmlformats.org/presentationml/2006/main">
  <p:tag name="THINKCELLSHAPEDONOTDELETE" val="tPaqsd89By8jVibUy7gdhzQ"/>
</p:tagLst>
</file>

<file path=ppt/tags/tag1630.xml><?xml version="1.0" encoding="utf-8"?>
<p:tagLst xmlns:a="http://schemas.openxmlformats.org/drawingml/2006/main" xmlns:r="http://schemas.openxmlformats.org/officeDocument/2006/relationships" xmlns:p="http://schemas.openxmlformats.org/presentationml/2006/main">
  <p:tag name="THINKCELLSHAPEDONOTDELETE" val="tD5AVc0aVcujiX0_FrBAfWQ"/>
</p:tagLst>
</file>

<file path=ppt/tags/tag1631.xml><?xml version="1.0" encoding="utf-8"?>
<p:tagLst xmlns:a="http://schemas.openxmlformats.org/drawingml/2006/main" xmlns:r="http://schemas.openxmlformats.org/officeDocument/2006/relationships" xmlns:p="http://schemas.openxmlformats.org/presentationml/2006/main">
  <p:tag name="THINKCELLSHAPEDONOTDELETE" val="til5VA5q8g5r_7L9G6QHDPA"/>
</p:tagLst>
</file>

<file path=ppt/tags/tag1632.xml><?xml version="1.0" encoding="utf-8"?>
<p:tagLst xmlns:a="http://schemas.openxmlformats.org/drawingml/2006/main" xmlns:r="http://schemas.openxmlformats.org/officeDocument/2006/relationships" xmlns:p="http://schemas.openxmlformats.org/presentationml/2006/main">
  <p:tag name="THINKCELLSHAPEDONOTDELETE" val="t_VOMU6a1qutJ5.3esygzjA"/>
</p:tagLst>
</file>

<file path=ppt/tags/tag1633.xml><?xml version="1.0" encoding="utf-8"?>
<p:tagLst xmlns:a="http://schemas.openxmlformats.org/drawingml/2006/main" xmlns:r="http://schemas.openxmlformats.org/officeDocument/2006/relationships" xmlns:p="http://schemas.openxmlformats.org/presentationml/2006/main">
  <p:tag name="THINKCELLSHAPEDONOTDELETE" val="t3HQytX_dTco97GJQLLAY6A"/>
</p:tagLst>
</file>

<file path=ppt/tags/tag1634.xml><?xml version="1.0" encoding="utf-8"?>
<p:tagLst xmlns:a="http://schemas.openxmlformats.org/drawingml/2006/main" xmlns:r="http://schemas.openxmlformats.org/officeDocument/2006/relationships" xmlns:p="http://schemas.openxmlformats.org/presentationml/2006/main">
  <p:tag name="THINKCELLSHAPEDONOTDELETE" val="t.Vgq9hCahhvSIL7B.3wfIQ"/>
</p:tagLst>
</file>

<file path=ppt/tags/tag1635.xml><?xml version="1.0" encoding="utf-8"?>
<p:tagLst xmlns:a="http://schemas.openxmlformats.org/drawingml/2006/main" xmlns:r="http://schemas.openxmlformats.org/officeDocument/2006/relationships" xmlns:p="http://schemas.openxmlformats.org/presentationml/2006/main">
  <p:tag name="THINKCELLSHAPEDONOTDELETE" val="tos3QdkSN8XaR5jjRveWaqg"/>
</p:tagLst>
</file>

<file path=ppt/tags/tag1636.xml><?xml version="1.0" encoding="utf-8"?>
<p:tagLst xmlns:a="http://schemas.openxmlformats.org/drawingml/2006/main" xmlns:r="http://schemas.openxmlformats.org/officeDocument/2006/relationships" xmlns:p="http://schemas.openxmlformats.org/presentationml/2006/main">
  <p:tag name="THINKCELLSHAPEDONOTDELETE" val="tNcYQkhvkVrvep4oLymByKQ"/>
</p:tagLst>
</file>

<file path=ppt/tags/tag1637.xml><?xml version="1.0" encoding="utf-8"?>
<p:tagLst xmlns:a="http://schemas.openxmlformats.org/drawingml/2006/main" xmlns:r="http://schemas.openxmlformats.org/officeDocument/2006/relationships" xmlns:p="http://schemas.openxmlformats.org/presentationml/2006/main">
  <p:tag name="THINKCELLSHAPEDONOTDELETE" val="tqSgp9jsRh59Xq.i3BoOIdw"/>
</p:tagLst>
</file>

<file path=ppt/tags/tag1638.xml><?xml version="1.0" encoding="utf-8"?>
<p:tagLst xmlns:a="http://schemas.openxmlformats.org/drawingml/2006/main" xmlns:r="http://schemas.openxmlformats.org/officeDocument/2006/relationships" xmlns:p="http://schemas.openxmlformats.org/presentationml/2006/main">
  <p:tag name="THINKCELLSHAPEDONOTDELETE" val="tVsV2YlLrJzv1bsT0.DmUdA"/>
</p:tagLst>
</file>

<file path=ppt/tags/tag1639.xml><?xml version="1.0" encoding="utf-8"?>
<p:tagLst xmlns:a="http://schemas.openxmlformats.org/drawingml/2006/main" xmlns:r="http://schemas.openxmlformats.org/officeDocument/2006/relationships" xmlns:p="http://schemas.openxmlformats.org/presentationml/2006/main">
  <p:tag name="THINKCELLSHAPEDONOTDELETE" val="pIicdWNLLkkCsyHoaeDFtIg"/>
</p:tagLst>
</file>

<file path=ppt/tags/tag164.xml><?xml version="1.0" encoding="utf-8"?>
<p:tagLst xmlns:a="http://schemas.openxmlformats.org/drawingml/2006/main" xmlns:r="http://schemas.openxmlformats.org/officeDocument/2006/relationships" xmlns:p="http://schemas.openxmlformats.org/presentationml/2006/main">
  <p:tag name="THINKCELLSHAPEDONOTDELETE" val="tlMRsHkRwy7GeSDZ4shHL6A"/>
</p:tagLst>
</file>

<file path=ppt/tags/tag1640.xml><?xml version="1.0" encoding="utf-8"?>
<p:tagLst xmlns:a="http://schemas.openxmlformats.org/drawingml/2006/main" xmlns:r="http://schemas.openxmlformats.org/officeDocument/2006/relationships" xmlns:p="http://schemas.openxmlformats.org/presentationml/2006/main">
  <p:tag name="THINKCELLSHAPEDONOTDELETE" val="pIicdWNLLkkCsyHoaeDFtIg"/>
</p:tagLst>
</file>

<file path=ppt/tags/tag1641.xml><?xml version="1.0" encoding="utf-8"?>
<p:tagLst xmlns:a="http://schemas.openxmlformats.org/drawingml/2006/main" xmlns:r="http://schemas.openxmlformats.org/officeDocument/2006/relationships" xmlns:p="http://schemas.openxmlformats.org/presentationml/2006/main">
  <p:tag name="THINKCELLSHAPEDONOTDELETE" val="pIicdWNLLkkCsyHoaeDFtIg"/>
</p:tagLst>
</file>

<file path=ppt/tags/tag1642.xml><?xml version="1.0" encoding="utf-8"?>
<p:tagLst xmlns:a="http://schemas.openxmlformats.org/drawingml/2006/main" xmlns:r="http://schemas.openxmlformats.org/officeDocument/2006/relationships" xmlns:p="http://schemas.openxmlformats.org/presentationml/2006/main">
  <p:tag name="THINKCELLSHAPEDONOTDELETE" val="pIicdWNLLkkCsyHoaeDFtIg"/>
</p:tagLst>
</file>

<file path=ppt/tags/tag1643.xml><?xml version="1.0" encoding="utf-8"?>
<p:tagLst xmlns:a="http://schemas.openxmlformats.org/drawingml/2006/main" xmlns:r="http://schemas.openxmlformats.org/officeDocument/2006/relationships" xmlns:p="http://schemas.openxmlformats.org/presentationml/2006/main">
  <p:tag name="BTFPLAYOUTENABLED" val="1"/>
</p:tagLst>
</file>

<file path=ppt/tags/tag164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45.xml><?xml version="1.0" encoding="utf-8"?>
<p:tagLst xmlns:a="http://schemas.openxmlformats.org/drawingml/2006/main" xmlns:r="http://schemas.openxmlformats.org/officeDocument/2006/relationships" xmlns:p="http://schemas.openxmlformats.org/presentationml/2006/main">
  <p:tag name="BTFPLAYOUTENABLED" val="1"/>
  <p:tag name="BTFPLAYOUTCOLUMNS" val="1"/>
</p:tagLst>
</file>

<file path=ppt/tags/tag16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47.xml><?xml version="1.0" encoding="utf-8"?>
<p:tagLst xmlns:a="http://schemas.openxmlformats.org/drawingml/2006/main" xmlns:r="http://schemas.openxmlformats.org/officeDocument/2006/relationships" xmlns:p="http://schemas.openxmlformats.org/presentationml/2006/main">
  <p:tag name="BTFPLAYOUTCOLUMNS" val="7"/>
  <p:tag name="BTFPLAYOUTENABLED" val="0"/>
</p:tagLst>
</file>

<file path=ppt/tags/tag16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49.xml><?xml version="1.0" encoding="utf-8"?>
<p:tagLst xmlns:a="http://schemas.openxmlformats.org/drawingml/2006/main" xmlns:r="http://schemas.openxmlformats.org/officeDocument/2006/relationships" xmlns:p="http://schemas.openxmlformats.org/presentationml/2006/main">
  <p:tag name="BTFPLAYOUTENABLED" val="0"/>
  <p:tag name="BTFPLAYOUTCOLUMNS" val="3"/>
</p:tagLst>
</file>

<file path=ppt/tags/tag165.xml><?xml version="1.0" encoding="utf-8"?>
<p:tagLst xmlns:a="http://schemas.openxmlformats.org/drawingml/2006/main" xmlns:r="http://schemas.openxmlformats.org/officeDocument/2006/relationships" xmlns:p="http://schemas.openxmlformats.org/presentationml/2006/main">
  <p:tag name="THINKCELLSHAPEDONOTDELETE" val="tiF0glxIudyoaaIjMkOMZwA"/>
</p:tagLst>
</file>

<file path=ppt/tags/tag165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51.xml><?xml version="1.0" encoding="utf-8"?>
<p:tagLst xmlns:a="http://schemas.openxmlformats.org/drawingml/2006/main" xmlns:r="http://schemas.openxmlformats.org/officeDocument/2006/relationships" xmlns:p="http://schemas.openxmlformats.org/presentationml/2006/main">
  <p:tag name="BTFPLAYOUTENABLED" val="1"/>
</p:tagLst>
</file>

<file path=ppt/tags/tag1652.xml><?xml version="1.0" encoding="utf-8"?>
<p:tagLst xmlns:a="http://schemas.openxmlformats.org/drawingml/2006/main" xmlns:r="http://schemas.openxmlformats.org/officeDocument/2006/relationships" xmlns:p="http://schemas.openxmlformats.org/presentationml/2006/main">
  <p:tag name="THINKCELLSHAPEDONOTDELETE" val="t3k87ZUVXCIuH4Z.uYPNLUw"/>
</p:tagLst>
</file>

<file path=ppt/tags/tag1653.xml><?xml version="1.0" encoding="utf-8"?>
<p:tagLst xmlns:a="http://schemas.openxmlformats.org/drawingml/2006/main" xmlns:r="http://schemas.openxmlformats.org/officeDocument/2006/relationships" xmlns:p="http://schemas.openxmlformats.org/presentationml/2006/main">
  <p:tag name="THINKCELLSHAPEDONOTDELETE" val="tCIQ8Yu3E04g9VT.RT3flrQ"/>
</p:tagLst>
</file>

<file path=ppt/tags/tag1654.xml><?xml version="1.0" encoding="utf-8"?>
<p:tagLst xmlns:a="http://schemas.openxmlformats.org/drawingml/2006/main" xmlns:r="http://schemas.openxmlformats.org/officeDocument/2006/relationships" xmlns:p="http://schemas.openxmlformats.org/presentationml/2006/main">
  <p:tag name="THINKCELLSHAPEDONOTDELETE" val="tgw6gkcIAk1PRYf1G2ceuzQ"/>
</p:tagLst>
</file>

<file path=ppt/tags/tag1655.xml><?xml version="1.0" encoding="utf-8"?>
<p:tagLst xmlns:a="http://schemas.openxmlformats.org/drawingml/2006/main" xmlns:r="http://schemas.openxmlformats.org/officeDocument/2006/relationships" xmlns:p="http://schemas.openxmlformats.org/presentationml/2006/main">
  <p:tag name="THINKCELLSHAPEDONOTDELETE" val="tjrJFsp.z8JZBQR6N1TWFrw"/>
</p:tagLst>
</file>

<file path=ppt/tags/tag1656.xml><?xml version="1.0" encoding="utf-8"?>
<p:tagLst xmlns:a="http://schemas.openxmlformats.org/drawingml/2006/main" xmlns:r="http://schemas.openxmlformats.org/officeDocument/2006/relationships" xmlns:p="http://schemas.openxmlformats.org/presentationml/2006/main">
  <p:tag name="THINKCELLSHAPEDONOTDELETE" val="tn6X1z2CgqOkpnDA3MY._vg"/>
</p:tagLst>
</file>

<file path=ppt/tags/tag1657.xml><?xml version="1.0" encoding="utf-8"?>
<p:tagLst xmlns:a="http://schemas.openxmlformats.org/drawingml/2006/main" xmlns:r="http://schemas.openxmlformats.org/officeDocument/2006/relationships" xmlns:p="http://schemas.openxmlformats.org/presentationml/2006/main">
  <p:tag name="THINKCELLSHAPEDONOTDELETE" val="ttGPRIZMuAbZUCN1CZJMkog"/>
</p:tagLst>
</file>

<file path=ppt/tags/tag1658.xml><?xml version="1.0" encoding="utf-8"?>
<p:tagLst xmlns:a="http://schemas.openxmlformats.org/drawingml/2006/main" xmlns:r="http://schemas.openxmlformats.org/officeDocument/2006/relationships" xmlns:p="http://schemas.openxmlformats.org/presentationml/2006/main">
  <p:tag name="THINKCELLSHAPEDONOTDELETE" val="tM6lkZfsZgc6uTtLf2KbkBw"/>
</p:tagLst>
</file>

<file path=ppt/tags/tag1659.xml><?xml version="1.0" encoding="utf-8"?>
<p:tagLst xmlns:a="http://schemas.openxmlformats.org/drawingml/2006/main" xmlns:r="http://schemas.openxmlformats.org/officeDocument/2006/relationships" xmlns:p="http://schemas.openxmlformats.org/presentationml/2006/main">
  <p:tag name="THINKCELLSHAPEDONOTDELETE" val="tFsY8045_1fOIjiV6v_.7fQ"/>
</p:tagLst>
</file>

<file path=ppt/tags/tag166.xml><?xml version="1.0" encoding="utf-8"?>
<p:tagLst xmlns:a="http://schemas.openxmlformats.org/drawingml/2006/main" xmlns:r="http://schemas.openxmlformats.org/officeDocument/2006/relationships" xmlns:p="http://schemas.openxmlformats.org/presentationml/2006/main">
  <p:tag name="THINKCELLSHAPEDONOTDELETE" val="tHUwyVyD1WSfvyDnK1FZtqA"/>
</p:tagLst>
</file>

<file path=ppt/tags/tag1660.xml><?xml version="1.0" encoding="utf-8"?>
<p:tagLst xmlns:a="http://schemas.openxmlformats.org/drawingml/2006/main" xmlns:r="http://schemas.openxmlformats.org/officeDocument/2006/relationships" xmlns:p="http://schemas.openxmlformats.org/presentationml/2006/main">
  <p:tag name="THINKCELLSHAPEDONOTDELETE" val="tEyqY3Ue4iz1IYaSGfdpj8g"/>
</p:tagLst>
</file>

<file path=ppt/tags/tag1661.xml><?xml version="1.0" encoding="utf-8"?>
<p:tagLst xmlns:a="http://schemas.openxmlformats.org/drawingml/2006/main" xmlns:r="http://schemas.openxmlformats.org/officeDocument/2006/relationships" xmlns:p="http://schemas.openxmlformats.org/presentationml/2006/main">
  <p:tag name="THINKCELLSHAPEDONOTDELETE" val="tV3TJq8_CqDWEY54H4Y8_sA"/>
</p:tagLst>
</file>

<file path=ppt/tags/tag1662.xml><?xml version="1.0" encoding="utf-8"?>
<p:tagLst xmlns:a="http://schemas.openxmlformats.org/drawingml/2006/main" xmlns:r="http://schemas.openxmlformats.org/officeDocument/2006/relationships" xmlns:p="http://schemas.openxmlformats.org/presentationml/2006/main">
  <p:tag name="THINKCELLSHAPEDONOTDELETE" val="t1M6FftOUVfbxCRXHYMgbsg"/>
</p:tagLst>
</file>

<file path=ppt/tags/tag1663.xml><?xml version="1.0" encoding="utf-8"?>
<p:tagLst xmlns:a="http://schemas.openxmlformats.org/drawingml/2006/main" xmlns:r="http://schemas.openxmlformats.org/officeDocument/2006/relationships" xmlns:p="http://schemas.openxmlformats.org/presentationml/2006/main">
  <p:tag name="THINKCELLSHAPEDONOTDELETE" val="t.S34oUE7ONUWvrts0ZN3sA"/>
</p:tagLst>
</file>

<file path=ppt/tags/tag166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65.xml><?xml version="1.0" encoding="utf-8"?>
<p:tagLst xmlns:a="http://schemas.openxmlformats.org/drawingml/2006/main" xmlns:r="http://schemas.openxmlformats.org/officeDocument/2006/relationships" xmlns:p="http://schemas.openxmlformats.org/presentationml/2006/main">
  <p:tag name="THINKCELLSHAPEDONOTDELETE" val="tDLqB.nrvv75S.K.R7.Phpg"/>
</p:tagLst>
</file>

<file path=ppt/tags/tag1666.xml><?xml version="1.0" encoding="utf-8"?>
<p:tagLst xmlns:a="http://schemas.openxmlformats.org/drawingml/2006/main" xmlns:r="http://schemas.openxmlformats.org/officeDocument/2006/relationships" xmlns:p="http://schemas.openxmlformats.org/presentationml/2006/main">
  <p:tag name="THINKCELLSHAPEDONOTDELETE" val="tVYJ8cL0r1vz4ALomiSa8rw"/>
</p:tagLst>
</file>

<file path=ppt/tags/tag1667.xml><?xml version="1.0" encoding="utf-8"?>
<p:tagLst xmlns:a="http://schemas.openxmlformats.org/drawingml/2006/main" xmlns:r="http://schemas.openxmlformats.org/officeDocument/2006/relationships" xmlns:p="http://schemas.openxmlformats.org/presentationml/2006/main">
  <p:tag name="THINKCELLSHAPEDONOTDELETE" val="tgCTD520EBIDXLp7Oeynraw"/>
</p:tagLst>
</file>

<file path=ppt/tags/tag1668.xml><?xml version="1.0" encoding="utf-8"?>
<p:tagLst xmlns:a="http://schemas.openxmlformats.org/drawingml/2006/main" xmlns:r="http://schemas.openxmlformats.org/officeDocument/2006/relationships" xmlns:p="http://schemas.openxmlformats.org/presentationml/2006/main">
  <p:tag name="THINKCELLSHAPEDONOTDELETE" val="twHXnpdaeraDjmVblC.O1pQ"/>
</p:tagLst>
</file>

<file path=ppt/tags/tag1669.xml><?xml version="1.0" encoding="utf-8"?>
<p:tagLst xmlns:a="http://schemas.openxmlformats.org/drawingml/2006/main" xmlns:r="http://schemas.openxmlformats.org/officeDocument/2006/relationships" xmlns:p="http://schemas.openxmlformats.org/presentationml/2006/main">
  <p:tag name="THINKCELLSHAPEDONOTDELETE" val="tf83Y.iXr6WxaH14bcXe7yg"/>
</p:tagLst>
</file>

<file path=ppt/tags/tag167.xml><?xml version="1.0" encoding="utf-8"?>
<p:tagLst xmlns:a="http://schemas.openxmlformats.org/drawingml/2006/main" xmlns:r="http://schemas.openxmlformats.org/officeDocument/2006/relationships" xmlns:p="http://schemas.openxmlformats.org/presentationml/2006/main">
  <p:tag name="THINKCELLSHAPEDONOTDELETE" val="tLnzWgvfkbKDTJ3E6J13hXA"/>
</p:tagLst>
</file>

<file path=ppt/tags/tag1670.xml><?xml version="1.0" encoding="utf-8"?>
<p:tagLst xmlns:a="http://schemas.openxmlformats.org/drawingml/2006/main" xmlns:r="http://schemas.openxmlformats.org/officeDocument/2006/relationships" xmlns:p="http://schemas.openxmlformats.org/presentationml/2006/main">
  <p:tag name="BTFPLAYOUTENABLED" val="1"/>
</p:tagLst>
</file>

<file path=ppt/tags/tag1671.xml><?xml version="1.0" encoding="utf-8"?>
<p:tagLst xmlns:a="http://schemas.openxmlformats.org/drawingml/2006/main" xmlns:r="http://schemas.openxmlformats.org/officeDocument/2006/relationships" xmlns:p="http://schemas.openxmlformats.org/presentationml/2006/main">
  <p:tag name="THINKCELLSHAPEDONOTDELETE" val="t91bfLqZaqWDrF1_8HfoieQ"/>
</p:tagLst>
</file>

<file path=ppt/tags/tag1672.xml><?xml version="1.0" encoding="utf-8"?>
<p:tagLst xmlns:a="http://schemas.openxmlformats.org/drawingml/2006/main" xmlns:r="http://schemas.openxmlformats.org/officeDocument/2006/relationships" xmlns:p="http://schemas.openxmlformats.org/presentationml/2006/main">
  <p:tag name="THINKCELLSHAPEDONOTDELETE" val="t6NXZtWi4rttXrdiDFx56Hw"/>
</p:tagLst>
</file>

<file path=ppt/tags/tag1673.xml><?xml version="1.0" encoding="utf-8"?>
<p:tagLst xmlns:a="http://schemas.openxmlformats.org/drawingml/2006/main" xmlns:r="http://schemas.openxmlformats.org/officeDocument/2006/relationships" xmlns:p="http://schemas.openxmlformats.org/presentationml/2006/main">
  <p:tag name="THINKCELLSHAPEDONOTDELETE" val="tNVNTG59khyjjoqwQQ1xR9Q"/>
</p:tagLst>
</file>

<file path=ppt/tags/tag1674.xml><?xml version="1.0" encoding="utf-8"?>
<p:tagLst xmlns:a="http://schemas.openxmlformats.org/drawingml/2006/main" xmlns:r="http://schemas.openxmlformats.org/officeDocument/2006/relationships" xmlns:p="http://schemas.openxmlformats.org/presentationml/2006/main">
  <p:tag name="THINKCELLSHAPEDONOTDELETE" val="tf9SkQ4Kx.f4yGcRxXLM.9w"/>
</p:tagLst>
</file>

<file path=ppt/tags/tag1675.xml><?xml version="1.0" encoding="utf-8"?>
<p:tagLst xmlns:a="http://schemas.openxmlformats.org/drawingml/2006/main" xmlns:r="http://schemas.openxmlformats.org/officeDocument/2006/relationships" xmlns:p="http://schemas.openxmlformats.org/presentationml/2006/main">
  <p:tag name="THINKCELLSHAPEDONOTDELETE" val="tdnwwuPsTagUgsuukQ9gtQw"/>
</p:tagLst>
</file>

<file path=ppt/tags/tag1676.xml><?xml version="1.0" encoding="utf-8"?>
<p:tagLst xmlns:a="http://schemas.openxmlformats.org/drawingml/2006/main" xmlns:r="http://schemas.openxmlformats.org/officeDocument/2006/relationships" xmlns:p="http://schemas.openxmlformats.org/presentationml/2006/main">
  <p:tag name="THINKCELLSHAPEDONOTDELETE" val="tkJNqzQ7HTjsOl.IaX2dFpA"/>
</p:tagLst>
</file>

<file path=ppt/tags/tag1677.xml><?xml version="1.0" encoding="utf-8"?>
<p:tagLst xmlns:a="http://schemas.openxmlformats.org/drawingml/2006/main" xmlns:r="http://schemas.openxmlformats.org/officeDocument/2006/relationships" xmlns:p="http://schemas.openxmlformats.org/presentationml/2006/main">
  <p:tag name="THINKCELLSHAPEDONOTDELETE" val="tatMnhR9h.3rLVxMKy4M8TA"/>
</p:tagLst>
</file>

<file path=ppt/tags/tag1678.xml><?xml version="1.0" encoding="utf-8"?>
<p:tagLst xmlns:a="http://schemas.openxmlformats.org/drawingml/2006/main" xmlns:r="http://schemas.openxmlformats.org/officeDocument/2006/relationships" xmlns:p="http://schemas.openxmlformats.org/presentationml/2006/main">
  <p:tag name="THINKCELLSHAPEDONOTDELETE" val="tXtiz9RH7D4QvmcHwywZUCQ"/>
</p:tagLst>
</file>

<file path=ppt/tags/tag1679.xml><?xml version="1.0" encoding="utf-8"?>
<p:tagLst xmlns:a="http://schemas.openxmlformats.org/drawingml/2006/main" xmlns:r="http://schemas.openxmlformats.org/officeDocument/2006/relationships" xmlns:p="http://schemas.openxmlformats.org/presentationml/2006/main">
  <p:tag name="THINKCELLSHAPEDONOTDELETE" val="tYIwjsGaYIP4WTcFPZOpNcA"/>
</p:tagLst>
</file>

<file path=ppt/tags/tag168.xml><?xml version="1.0" encoding="utf-8"?>
<p:tagLst xmlns:a="http://schemas.openxmlformats.org/drawingml/2006/main" xmlns:r="http://schemas.openxmlformats.org/officeDocument/2006/relationships" xmlns:p="http://schemas.openxmlformats.org/presentationml/2006/main">
  <p:tag name="THINKCELLSHAPEDONOTDELETE" val="tBk0UbrhUtap2X9joUm_SRw"/>
</p:tagLst>
</file>

<file path=ppt/tags/tag1680.xml><?xml version="1.0" encoding="utf-8"?>
<p:tagLst xmlns:a="http://schemas.openxmlformats.org/drawingml/2006/main" xmlns:r="http://schemas.openxmlformats.org/officeDocument/2006/relationships" xmlns:p="http://schemas.openxmlformats.org/presentationml/2006/main">
  <p:tag name="THINKCELLSHAPEDONOTDELETE" val="tX9Yq1QgFXD_k0A.RQWOhUA"/>
</p:tagLst>
</file>

<file path=ppt/tags/tag1681.xml><?xml version="1.0" encoding="utf-8"?>
<p:tagLst xmlns:a="http://schemas.openxmlformats.org/drawingml/2006/main" xmlns:r="http://schemas.openxmlformats.org/officeDocument/2006/relationships" xmlns:p="http://schemas.openxmlformats.org/presentationml/2006/main">
  <p:tag name="THINKCELLSHAPEDONOTDELETE" val="tKLHlA2Nmr39ug44UagwLfA"/>
</p:tagLst>
</file>

<file path=ppt/tags/tag1682.xml><?xml version="1.0" encoding="utf-8"?>
<p:tagLst xmlns:a="http://schemas.openxmlformats.org/drawingml/2006/main" xmlns:r="http://schemas.openxmlformats.org/officeDocument/2006/relationships" xmlns:p="http://schemas.openxmlformats.org/presentationml/2006/main">
  <p:tag name="THINKCELLSHAPEDONOTDELETE" val="t2vIFJrkfiAcxAEnSezpj8A"/>
</p:tagLst>
</file>

<file path=ppt/tags/tag1683.xml><?xml version="1.0" encoding="utf-8"?>
<p:tagLst xmlns:a="http://schemas.openxmlformats.org/drawingml/2006/main" xmlns:r="http://schemas.openxmlformats.org/officeDocument/2006/relationships" xmlns:p="http://schemas.openxmlformats.org/presentationml/2006/main">
  <p:tag name="THINKCELLSHAPEDONOTDELETE" val="t6cXs18Vv78piiz..m2LlxA"/>
</p:tagLst>
</file>

<file path=ppt/tags/tag1684.xml><?xml version="1.0" encoding="utf-8"?>
<p:tagLst xmlns:a="http://schemas.openxmlformats.org/drawingml/2006/main" xmlns:r="http://schemas.openxmlformats.org/officeDocument/2006/relationships" xmlns:p="http://schemas.openxmlformats.org/presentationml/2006/main">
  <p:tag name="THINKCELLSHAPEDONOTDELETE" val="tSbJqBHk2R6TrL1eronrzrA"/>
</p:tagLst>
</file>

<file path=ppt/tags/tag1685.xml><?xml version="1.0" encoding="utf-8"?>
<p:tagLst xmlns:a="http://schemas.openxmlformats.org/drawingml/2006/main" xmlns:r="http://schemas.openxmlformats.org/officeDocument/2006/relationships" xmlns:p="http://schemas.openxmlformats.org/presentationml/2006/main">
  <p:tag name="THINKCELLSHAPEDONOTDELETE" val="tHJP3.KgDv0h2zPq9TVuBcQ"/>
</p:tagLst>
</file>

<file path=ppt/tags/tag1686.xml><?xml version="1.0" encoding="utf-8"?>
<p:tagLst xmlns:a="http://schemas.openxmlformats.org/drawingml/2006/main" xmlns:r="http://schemas.openxmlformats.org/officeDocument/2006/relationships" xmlns:p="http://schemas.openxmlformats.org/presentationml/2006/main">
  <p:tag name="THINKCELLSHAPEDONOTDELETE" val="tfOUvDC6Crh4nGEOXtz7WZQ"/>
</p:tagLst>
</file>

<file path=ppt/tags/tag1687.xml><?xml version="1.0" encoding="utf-8"?>
<p:tagLst xmlns:a="http://schemas.openxmlformats.org/drawingml/2006/main" xmlns:r="http://schemas.openxmlformats.org/officeDocument/2006/relationships" xmlns:p="http://schemas.openxmlformats.org/presentationml/2006/main">
  <p:tag name="THINKCELLSHAPEDONOTDELETE" val="tyJ5t2Pu6eUvtQDcra5B4YA"/>
</p:tagLst>
</file>

<file path=ppt/tags/tag1688.xml><?xml version="1.0" encoding="utf-8"?>
<p:tagLst xmlns:a="http://schemas.openxmlformats.org/drawingml/2006/main" xmlns:r="http://schemas.openxmlformats.org/officeDocument/2006/relationships" xmlns:p="http://schemas.openxmlformats.org/presentationml/2006/main">
  <p:tag name="THINKCELLSHAPEDONOTDELETE" val="t5Ww_mP1MlRRbMYrrxBF0aA"/>
</p:tagLst>
</file>

<file path=ppt/tags/tag1689.xml><?xml version="1.0" encoding="utf-8"?>
<p:tagLst xmlns:a="http://schemas.openxmlformats.org/drawingml/2006/main" xmlns:r="http://schemas.openxmlformats.org/officeDocument/2006/relationships" xmlns:p="http://schemas.openxmlformats.org/presentationml/2006/main">
  <p:tag name="THINKCELLSHAPEDONOTDELETE" val="t5hxY4URHVmP0FaOAmHGBVA"/>
</p:tagLst>
</file>

<file path=ppt/tags/tag169.xml><?xml version="1.0" encoding="utf-8"?>
<p:tagLst xmlns:a="http://schemas.openxmlformats.org/drawingml/2006/main" xmlns:r="http://schemas.openxmlformats.org/officeDocument/2006/relationships" xmlns:p="http://schemas.openxmlformats.org/presentationml/2006/main">
  <p:tag name="THINKCELLSHAPEDONOTDELETE" val="tK32D9cmXkpRsSa1XiL5JbQ"/>
</p:tagLst>
</file>

<file path=ppt/tags/tag1690.xml><?xml version="1.0" encoding="utf-8"?>
<p:tagLst xmlns:a="http://schemas.openxmlformats.org/drawingml/2006/main" xmlns:r="http://schemas.openxmlformats.org/officeDocument/2006/relationships" xmlns:p="http://schemas.openxmlformats.org/presentationml/2006/main">
  <p:tag name="THINKCELLSHAPEDONOTDELETE" val="tiKmCHhnJ_Cs.KQdR_VgPOQ"/>
</p:tagLst>
</file>

<file path=ppt/tags/tag1691.xml><?xml version="1.0" encoding="utf-8"?>
<p:tagLst xmlns:a="http://schemas.openxmlformats.org/drawingml/2006/main" xmlns:r="http://schemas.openxmlformats.org/officeDocument/2006/relationships" xmlns:p="http://schemas.openxmlformats.org/presentationml/2006/main">
  <p:tag name="THINKCELLSHAPEDONOTDELETE" val="t4f4gMJLMcjqXiksDKa.u7w"/>
</p:tagLst>
</file>

<file path=ppt/tags/tag1692.xml><?xml version="1.0" encoding="utf-8"?>
<p:tagLst xmlns:a="http://schemas.openxmlformats.org/drawingml/2006/main" xmlns:r="http://schemas.openxmlformats.org/officeDocument/2006/relationships" xmlns:p="http://schemas.openxmlformats.org/presentationml/2006/main">
  <p:tag name="THINKCELLSHAPEDONOTDELETE" val="tsuQ3.G05ipH.YnAq4TWVoQ"/>
</p:tagLst>
</file>

<file path=ppt/tags/tag1693.xml><?xml version="1.0" encoding="utf-8"?>
<p:tagLst xmlns:a="http://schemas.openxmlformats.org/drawingml/2006/main" xmlns:r="http://schemas.openxmlformats.org/officeDocument/2006/relationships" xmlns:p="http://schemas.openxmlformats.org/presentationml/2006/main">
  <p:tag name="THINKCELLSHAPEDONOTDELETE" val="t.ssxOCnAFhnnqC8gOVr.Tg"/>
</p:tagLst>
</file>

<file path=ppt/tags/tag1694.xml><?xml version="1.0" encoding="utf-8"?>
<p:tagLst xmlns:a="http://schemas.openxmlformats.org/drawingml/2006/main" xmlns:r="http://schemas.openxmlformats.org/officeDocument/2006/relationships" xmlns:p="http://schemas.openxmlformats.org/presentationml/2006/main">
  <p:tag name="THINKCELLSHAPEDONOTDELETE" val="tcY6rydBYhvNOG_ywg9eohQ"/>
</p:tagLst>
</file>

<file path=ppt/tags/tag1695.xml><?xml version="1.0" encoding="utf-8"?>
<p:tagLst xmlns:a="http://schemas.openxmlformats.org/drawingml/2006/main" xmlns:r="http://schemas.openxmlformats.org/officeDocument/2006/relationships" xmlns:p="http://schemas.openxmlformats.org/presentationml/2006/main">
  <p:tag name="THINKCELLSHAPEDONOTDELETE" val="ti3owhVwpBF.i5wJllNiKKA"/>
</p:tagLst>
</file>

<file path=ppt/tags/tag1696.xml><?xml version="1.0" encoding="utf-8"?>
<p:tagLst xmlns:a="http://schemas.openxmlformats.org/drawingml/2006/main" xmlns:r="http://schemas.openxmlformats.org/officeDocument/2006/relationships" xmlns:p="http://schemas.openxmlformats.org/presentationml/2006/main">
  <p:tag name="THINKCELLSHAPEDONOTDELETE" val="tLeJlE._djC538Ho8P_bF0Q"/>
</p:tagLst>
</file>

<file path=ppt/tags/tag1697.xml><?xml version="1.0" encoding="utf-8"?>
<p:tagLst xmlns:a="http://schemas.openxmlformats.org/drawingml/2006/main" xmlns:r="http://schemas.openxmlformats.org/officeDocument/2006/relationships" xmlns:p="http://schemas.openxmlformats.org/presentationml/2006/main">
  <p:tag name="THINKCELLSHAPEDONOTDELETE" val="twmrK_80Bx52CO4_z0aabCQ"/>
</p:tagLst>
</file>

<file path=ppt/tags/tag1698.xml><?xml version="1.0" encoding="utf-8"?>
<p:tagLst xmlns:a="http://schemas.openxmlformats.org/drawingml/2006/main" xmlns:r="http://schemas.openxmlformats.org/officeDocument/2006/relationships" xmlns:p="http://schemas.openxmlformats.org/presentationml/2006/main">
  <p:tag name="THINKCELLSHAPEDONOTDELETE" val="t4mHUipi4q2qCAg3gZtDicw"/>
</p:tagLst>
</file>

<file path=ppt/tags/tag1699.xml><?xml version="1.0" encoding="utf-8"?>
<p:tagLst xmlns:a="http://schemas.openxmlformats.org/drawingml/2006/main" xmlns:r="http://schemas.openxmlformats.org/officeDocument/2006/relationships" xmlns:p="http://schemas.openxmlformats.org/presentationml/2006/main">
  <p:tag name="THINKCELLSHAPEDONOTDELETE" val="tBCD4_9MFBsgnnTuNLvgw0Q"/>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0.xml><?xml version="1.0" encoding="utf-8"?>
<p:tagLst xmlns:a="http://schemas.openxmlformats.org/drawingml/2006/main" xmlns:r="http://schemas.openxmlformats.org/officeDocument/2006/relationships" xmlns:p="http://schemas.openxmlformats.org/presentationml/2006/main">
  <p:tag name="THINKCELLSHAPEDONOTDELETE" val="t9gIqzaaMmOGHzTx73GKAIg"/>
</p:tagLst>
</file>

<file path=ppt/tags/tag1700.xml><?xml version="1.0" encoding="utf-8"?>
<p:tagLst xmlns:a="http://schemas.openxmlformats.org/drawingml/2006/main" xmlns:r="http://schemas.openxmlformats.org/officeDocument/2006/relationships" xmlns:p="http://schemas.openxmlformats.org/presentationml/2006/main">
  <p:tag name="THINKCELLSHAPEDONOTDELETE" val="tqoQM6AD0wUF387lRVjhK3g"/>
</p:tagLst>
</file>

<file path=ppt/tags/tag1701.xml><?xml version="1.0" encoding="utf-8"?>
<p:tagLst xmlns:a="http://schemas.openxmlformats.org/drawingml/2006/main" xmlns:r="http://schemas.openxmlformats.org/officeDocument/2006/relationships" xmlns:p="http://schemas.openxmlformats.org/presentationml/2006/main">
  <p:tag name="THINKCELLSHAPEDONOTDELETE" val="t5H5MI1FOSkQDxNHfnzWiUg"/>
</p:tagLst>
</file>

<file path=ppt/tags/tag1702.xml><?xml version="1.0" encoding="utf-8"?>
<p:tagLst xmlns:a="http://schemas.openxmlformats.org/drawingml/2006/main" xmlns:r="http://schemas.openxmlformats.org/officeDocument/2006/relationships" xmlns:p="http://schemas.openxmlformats.org/presentationml/2006/main">
  <p:tag name="THINKCELLSHAPEDONOTDELETE" val="tMOC888C0x0LFj99bADKchQ"/>
</p:tagLst>
</file>

<file path=ppt/tags/tag1703.xml><?xml version="1.0" encoding="utf-8"?>
<p:tagLst xmlns:a="http://schemas.openxmlformats.org/drawingml/2006/main" xmlns:r="http://schemas.openxmlformats.org/officeDocument/2006/relationships" xmlns:p="http://schemas.openxmlformats.org/presentationml/2006/main">
  <p:tag name="THINKCELLSHAPEDONOTDELETE" val="t_raZTBHmn_o4.CRJcetjYA"/>
</p:tagLst>
</file>

<file path=ppt/tags/tag1704.xml><?xml version="1.0" encoding="utf-8"?>
<p:tagLst xmlns:a="http://schemas.openxmlformats.org/drawingml/2006/main" xmlns:r="http://schemas.openxmlformats.org/officeDocument/2006/relationships" xmlns:p="http://schemas.openxmlformats.org/presentationml/2006/main">
  <p:tag name="THINKCELLSHAPEDONOTDELETE" val="tc.JW12x7oeYyo5eqCUelkg"/>
</p:tagLst>
</file>

<file path=ppt/tags/tag1705.xml><?xml version="1.0" encoding="utf-8"?>
<p:tagLst xmlns:a="http://schemas.openxmlformats.org/drawingml/2006/main" xmlns:r="http://schemas.openxmlformats.org/officeDocument/2006/relationships" xmlns:p="http://schemas.openxmlformats.org/presentationml/2006/main">
  <p:tag name="THINKCELLSHAPEDONOTDELETE" val="tY6fawIWXJFSnR5lMbktLrg"/>
</p:tagLst>
</file>

<file path=ppt/tags/tag1706.xml><?xml version="1.0" encoding="utf-8"?>
<p:tagLst xmlns:a="http://schemas.openxmlformats.org/drawingml/2006/main" xmlns:r="http://schemas.openxmlformats.org/officeDocument/2006/relationships" xmlns:p="http://schemas.openxmlformats.org/presentationml/2006/main">
  <p:tag name="THINKCELLSHAPEDONOTDELETE" val="tGNMeMrNjeOM9EVOf_SzgjA"/>
</p:tagLst>
</file>

<file path=ppt/tags/tag1707.xml><?xml version="1.0" encoding="utf-8"?>
<p:tagLst xmlns:a="http://schemas.openxmlformats.org/drawingml/2006/main" xmlns:r="http://schemas.openxmlformats.org/officeDocument/2006/relationships" xmlns:p="http://schemas.openxmlformats.org/presentationml/2006/main">
  <p:tag name="THINKCELLSHAPEDONOTDELETE" val="tnmkdcnpdjC8qlDBc8meSDg"/>
</p:tagLst>
</file>

<file path=ppt/tags/tag1708.xml><?xml version="1.0" encoding="utf-8"?>
<p:tagLst xmlns:a="http://schemas.openxmlformats.org/drawingml/2006/main" xmlns:r="http://schemas.openxmlformats.org/officeDocument/2006/relationships" xmlns:p="http://schemas.openxmlformats.org/presentationml/2006/main">
  <p:tag name="THINKCELLSHAPEDONOTDELETE" val="tOsol.xk_JiBeXoQHErxJvQ"/>
</p:tagLst>
</file>

<file path=ppt/tags/tag1709.xml><?xml version="1.0" encoding="utf-8"?>
<p:tagLst xmlns:a="http://schemas.openxmlformats.org/drawingml/2006/main" xmlns:r="http://schemas.openxmlformats.org/officeDocument/2006/relationships" xmlns:p="http://schemas.openxmlformats.org/presentationml/2006/main">
  <p:tag name="THINKCELLSHAPEDONOTDELETE" val="tabqQ8CeM33A2ZtWEQb_inA"/>
</p:tagLst>
</file>

<file path=ppt/tags/tag171.xml><?xml version="1.0" encoding="utf-8"?>
<p:tagLst xmlns:a="http://schemas.openxmlformats.org/drawingml/2006/main" xmlns:r="http://schemas.openxmlformats.org/officeDocument/2006/relationships" xmlns:p="http://schemas.openxmlformats.org/presentationml/2006/main">
  <p:tag name="THINKCELLSHAPEDONOTDELETE" val="thawI5AgzIixj8IgAjS9qxw"/>
</p:tagLst>
</file>

<file path=ppt/tags/tag1710.xml><?xml version="1.0" encoding="utf-8"?>
<p:tagLst xmlns:a="http://schemas.openxmlformats.org/drawingml/2006/main" xmlns:r="http://schemas.openxmlformats.org/officeDocument/2006/relationships" xmlns:p="http://schemas.openxmlformats.org/presentationml/2006/main">
  <p:tag name="THINKCELLSHAPEDONOTDELETE" val="taZapvhXqRrZvKkmRZXK0ow"/>
</p:tagLst>
</file>

<file path=ppt/tags/tag1711.xml><?xml version="1.0" encoding="utf-8"?>
<p:tagLst xmlns:a="http://schemas.openxmlformats.org/drawingml/2006/main" xmlns:r="http://schemas.openxmlformats.org/officeDocument/2006/relationships" xmlns:p="http://schemas.openxmlformats.org/presentationml/2006/main">
  <p:tag name="THINKCELLSHAPEDONOTDELETE" val="t4g9vTxKEmuIdW1gzQYRU6g"/>
</p:tagLst>
</file>

<file path=ppt/tags/tag1712.xml><?xml version="1.0" encoding="utf-8"?>
<p:tagLst xmlns:a="http://schemas.openxmlformats.org/drawingml/2006/main" xmlns:r="http://schemas.openxmlformats.org/officeDocument/2006/relationships" xmlns:p="http://schemas.openxmlformats.org/presentationml/2006/main">
  <p:tag name="THINKCELLSHAPEDONOTDELETE" val="tdZw8YnNZ.LTCde7GjJU3zw"/>
</p:tagLst>
</file>

<file path=ppt/tags/tag1713.xml><?xml version="1.0" encoding="utf-8"?>
<p:tagLst xmlns:a="http://schemas.openxmlformats.org/drawingml/2006/main" xmlns:r="http://schemas.openxmlformats.org/officeDocument/2006/relationships" xmlns:p="http://schemas.openxmlformats.org/presentationml/2006/main">
  <p:tag name="THINKCELLSHAPEDONOTDELETE" val="t5xQd5g271oQEa2SrJpj7ag"/>
</p:tagLst>
</file>

<file path=ppt/tags/tag1714.xml><?xml version="1.0" encoding="utf-8"?>
<p:tagLst xmlns:a="http://schemas.openxmlformats.org/drawingml/2006/main" xmlns:r="http://schemas.openxmlformats.org/officeDocument/2006/relationships" xmlns:p="http://schemas.openxmlformats.org/presentationml/2006/main">
  <p:tag name="THINKCELLSHAPEDONOTDELETE" val="twMOBlZMyttTHXre.I.aQBA"/>
</p:tagLst>
</file>

<file path=ppt/tags/tag1715.xml><?xml version="1.0" encoding="utf-8"?>
<p:tagLst xmlns:a="http://schemas.openxmlformats.org/drawingml/2006/main" xmlns:r="http://schemas.openxmlformats.org/officeDocument/2006/relationships" xmlns:p="http://schemas.openxmlformats.org/presentationml/2006/main">
  <p:tag name="THINKCELLSHAPEDONOTDELETE" val="ti9LTJ1vUpBfBBuFhvNJqkg"/>
</p:tagLst>
</file>

<file path=ppt/tags/tag1716.xml><?xml version="1.0" encoding="utf-8"?>
<p:tagLst xmlns:a="http://schemas.openxmlformats.org/drawingml/2006/main" xmlns:r="http://schemas.openxmlformats.org/officeDocument/2006/relationships" xmlns:p="http://schemas.openxmlformats.org/presentationml/2006/main">
  <p:tag name="THINKCELLSHAPEDONOTDELETE" val="tO8es.RZitcff0YDrSv0.Zw"/>
</p:tagLst>
</file>

<file path=ppt/tags/tag1717.xml><?xml version="1.0" encoding="utf-8"?>
<p:tagLst xmlns:a="http://schemas.openxmlformats.org/drawingml/2006/main" xmlns:r="http://schemas.openxmlformats.org/officeDocument/2006/relationships" xmlns:p="http://schemas.openxmlformats.org/presentationml/2006/main">
  <p:tag name="THINKCELLSHAPEDONOTDELETE" val="t8sgAkkvFm0niwP4B3vdseQ"/>
</p:tagLst>
</file>

<file path=ppt/tags/tag1718.xml><?xml version="1.0" encoding="utf-8"?>
<p:tagLst xmlns:a="http://schemas.openxmlformats.org/drawingml/2006/main" xmlns:r="http://schemas.openxmlformats.org/officeDocument/2006/relationships" xmlns:p="http://schemas.openxmlformats.org/presentationml/2006/main">
  <p:tag name="THINKCELLSHAPEDONOTDELETE" val="tLcH1SqcOlG11BvsRT9ZwGw"/>
</p:tagLst>
</file>

<file path=ppt/tags/tag1719.xml><?xml version="1.0" encoding="utf-8"?>
<p:tagLst xmlns:a="http://schemas.openxmlformats.org/drawingml/2006/main" xmlns:r="http://schemas.openxmlformats.org/officeDocument/2006/relationships" xmlns:p="http://schemas.openxmlformats.org/presentationml/2006/main">
  <p:tag name="THINKCELLSHAPEDONOTDELETE" val="tXrJ1FJm0Ggh3OD97xNjTGw"/>
</p:tagLst>
</file>

<file path=ppt/tags/tag172.xml><?xml version="1.0" encoding="utf-8"?>
<p:tagLst xmlns:a="http://schemas.openxmlformats.org/drawingml/2006/main" xmlns:r="http://schemas.openxmlformats.org/officeDocument/2006/relationships" xmlns:p="http://schemas.openxmlformats.org/presentationml/2006/main">
  <p:tag name="THINKCELLSHAPEDONOTDELETE" val="tZp44VTYKTjn2vZPUclzGaw"/>
</p:tagLst>
</file>

<file path=ppt/tags/tag1720.xml><?xml version="1.0" encoding="utf-8"?>
<p:tagLst xmlns:a="http://schemas.openxmlformats.org/drawingml/2006/main" xmlns:r="http://schemas.openxmlformats.org/officeDocument/2006/relationships" xmlns:p="http://schemas.openxmlformats.org/presentationml/2006/main">
  <p:tag name="THINKCELLSHAPEDONOTDELETE" val="tSnp1AEewYLhRMDYCb6ldcA"/>
</p:tagLst>
</file>

<file path=ppt/tags/tag1721.xml><?xml version="1.0" encoding="utf-8"?>
<p:tagLst xmlns:a="http://schemas.openxmlformats.org/drawingml/2006/main" xmlns:r="http://schemas.openxmlformats.org/officeDocument/2006/relationships" xmlns:p="http://schemas.openxmlformats.org/presentationml/2006/main">
  <p:tag name="THINKCELLSHAPEDONOTDELETE" val="tua4z3oshygzCeqNNsSnuUA"/>
</p:tagLst>
</file>

<file path=ppt/tags/tag1722.xml><?xml version="1.0" encoding="utf-8"?>
<p:tagLst xmlns:a="http://schemas.openxmlformats.org/drawingml/2006/main" xmlns:r="http://schemas.openxmlformats.org/officeDocument/2006/relationships" xmlns:p="http://schemas.openxmlformats.org/presentationml/2006/main">
  <p:tag name="THINKCELLSHAPEDONOTDELETE" val="t5QWdICNPNnmkoDpWLuUfEA"/>
</p:tagLst>
</file>

<file path=ppt/tags/tag1723.xml><?xml version="1.0" encoding="utf-8"?>
<p:tagLst xmlns:a="http://schemas.openxmlformats.org/drawingml/2006/main" xmlns:r="http://schemas.openxmlformats.org/officeDocument/2006/relationships" xmlns:p="http://schemas.openxmlformats.org/presentationml/2006/main">
  <p:tag name="THINKCELLSHAPEDONOTDELETE" val="tw4vvzxxoy8pbD4TFmpRocw"/>
</p:tagLst>
</file>

<file path=ppt/tags/tag1724.xml><?xml version="1.0" encoding="utf-8"?>
<p:tagLst xmlns:a="http://schemas.openxmlformats.org/drawingml/2006/main" xmlns:r="http://schemas.openxmlformats.org/officeDocument/2006/relationships" xmlns:p="http://schemas.openxmlformats.org/presentationml/2006/main">
  <p:tag name="THINKCELLSHAPEDONOTDELETE" val="tyrDPdMRWWx1TPhgrjY2H3g"/>
</p:tagLst>
</file>

<file path=ppt/tags/tag1725.xml><?xml version="1.0" encoding="utf-8"?>
<p:tagLst xmlns:a="http://schemas.openxmlformats.org/drawingml/2006/main" xmlns:r="http://schemas.openxmlformats.org/officeDocument/2006/relationships" xmlns:p="http://schemas.openxmlformats.org/presentationml/2006/main">
  <p:tag name="THINKCELLSHAPEDONOTDELETE" val="tgehu1lxwiEEoLChOZuxHCw"/>
</p:tagLst>
</file>

<file path=ppt/tags/tag1726.xml><?xml version="1.0" encoding="utf-8"?>
<p:tagLst xmlns:a="http://schemas.openxmlformats.org/drawingml/2006/main" xmlns:r="http://schemas.openxmlformats.org/officeDocument/2006/relationships" xmlns:p="http://schemas.openxmlformats.org/presentationml/2006/main">
  <p:tag name="THINKCELLSHAPEDONOTDELETE" val="tvoYCN9CTjX0gSd2Ijs.SQA"/>
</p:tagLst>
</file>

<file path=ppt/tags/tag1727.xml><?xml version="1.0" encoding="utf-8"?>
<p:tagLst xmlns:a="http://schemas.openxmlformats.org/drawingml/2006/main" xmlns:r="http://schemas.openxmlformats.org/officeDocument/2006/relationships" xmlns:p="http://schemas.openxmlformats.org/presentationml/2006/main">
  <p:tag name="THINKCELLSHAPEDONOTDELETE" val="tb5ibF8uFEZ58mT0i4QiuuA"/>
</p:tagLst>
</file>

<file path=ppt/tags/tag1728.xml><?xml version="1.0" encoding="utf-8"?>
<p:tagLst xmlns:a="http://schemas.openxmlformats.org/drawingml/2006/main" xmlns:r="http://schemas.openxmlformats.org/officeDocument/2006/relationships" xmlns:p="http://schemas.openxmlformats.org/presentationml/2006/main">
  <p:tag name="THINKCELLSHAPEDONOTDELETE" val="t8erM6aK9n83ux6EA6WS7Pw"/>
</p:tagLst>
</file>

<file path=ppt/tags/tag1729.xml><?xml version="1.0" encoding="utf-8"?>
<p:tagLst xmlns:a="http://schemas.openxmlformats.org/drawingml/2006/main" xmlns:r="http://schemas.openxmlformats.org/officeDocument/2006/relationships" xmlns:p="http://schemas.openxmlformats.org/presentationml/2006/main">
  <p:tag name="THINKCELLSHAPEDONOTDELETE" val="tBfV8P_FRaL3yPl0DA2nzkg"/>
</p:tagLst>
</file>

<file path=ppt/tags/tag173.xml><?xml version="1.0" encoding="utf-8"?>
<p:tagLst xmlns:a="http://schemas.openxmlformats.org/drawingml/2006/main" xmlns:r="http://schemas.openxmlformats.org/officeDocument/2006/relationships" xmlns:p="http://schemas.openxmlformats.org/presentationml/2006/main">
  <p:tag name="THINKCELLSHAPEDONOTDELETE" val="tS9kaOeO5jmU0b.MwTL9vuQ"/>
</p:tagLst>
</file>

<file path=ppt/tags/tag1730.xml><?xml version="1.0" encoding="utf-8"?>
<p:tagLst xmlns:a="http://schemas.openxmlformats.org/drawingml/2006/main" xmlns:r="http://schemas.openxmlformats.org/officeDocument/2006/relationships" xmlns:p="http://schemas.openxmlformats.org/presentationml/2006/main">
  <p:tag name="THINKCELLSHAPEDONOTDELETE" val="tNFwPS2sjXqkVRJOQ.Rfd4w"/>
</p:tagLst>
</file>

<file path=ppt/tags/tag1731.xml><?xml version="1.0" encoding="utf-8"?>
<p:tagLst xmlns:a="http://schemas.openxmlformats.org/drawingml/2006/main" xmlns:r="http://schemas.openxmlformats.org/officeDocument/2006/relationships" xmlns:p="http://schemas.openxmlformats.org/presentationml/2006/main">
  <p:tag name="THINKCELLSHAPEDONOTDELETE" val="txKNZcppGp9s2xFKvFkyKHA"/>
</p:tagLst>
</file>

<file path=ppt/tags/tag1732.xml><?xml version="1.0" encoding="utf-8"?>
<p:tagLst xmlns:a="http://schemas.openxmlformats.org/drawingml/2006/main" xmlns:r="http://schemas.openxmlformats.org/officeDocument/2006/relationships" xmlns:p="http://schemas.openxmlformats.org/presentationml/2006/main">
  <p:tag name="THINKCELLSHAPEDONOTDELETE" val="ti_qidjadKx0rtmxeIIOWFg"/>
</p:tagLst>
</file>

<file path=ppt/tags/tag1733.xml><?xml version="1.0" encoding="utf-8"?>
<p:tagLst xmlns:a="http://schemas.openxmlformats.org/drawingml/2006/main" xmlns:r="http://schemas.openxmlformats.org/officeDocument/2006/relationships" xmlns:p="http://schemas.openxmlformats.org/presentationml/2006/main">
  <p:tag name="THINKCELLSHAPEDONOTDELETE" val="tv4uoyo6PAPBjCcKwdj186g"/>
</p:tagLst>
</file>

<file path=ppt/tags/tag1734.xml><?xml version="1.0" encoding="utf-8"?>
<p:tagLst xmlns:a="http://schemas.openxmlformats.org/drawingml/2006/main" xmlns:r="http://schemas.openxmlformats.org/officeDocument/2006/relationships" xmlns:p="http://schemas.openxmlformats.org/presentationml/2006/main">
  <p:tag name="THINKCELLSHAPEDONOTDELETE" val="tGNh66DXo3yK23uFx7PO7ww"/>
</p:tagLst>
</file>

<file path=ppt/tags/tag1735.xml><?xml version="1.0" encoding="utf-8"?>
<p:tagLst xmlns:a="http://schemas.openxmlformats.org/drawingml/2006/main" xmlns:r="http://schemas.openxmlformats.org/officeDocument/2006/relationships" xmlns:p="http://schemas.openxmlformats.org/presentationml/2006/main">
  <p:tag name="THINKCELLSHAPEDONOTDELETE" val="t3yBMHikClKqZpDN7LP7L_w"/>
</p:tagLst>
</file>

<file path=ppt/tags/tag1736.xml><?xml version="1.0" encoding="utf-8"?>
<p:tagLst xmlns:a="http://schemas.openxmlformats.org/drawingml/2006/main" xmlns:r="http://schemas.openxmlformats.org/officeDocument/2006/relationships" xmlns:p="http://schemas.openxmlformats.org/presentationml/2006/main">
  <p:tag name="THINKCELLSHAPEDONOTDELETE" val="t3IQoHyW8Zi.binCQTSugJA"/>
</p:tagLst>
</file>

<file path=ppt/tags/tag1737.xml><?xml version="1.0" encoding="utf-8"?>
<p:tagLst xmlns:a="http://schemas.openxmlformats.org/drawingml/2006/main" xmlns:r="http://schemas.openxmlformats.org/officeDocument/2006/relationships" xmlns:p="http://schemas.openxmlformats.org/presentationml/2006/main">
  <p:tag name="THINKCELLSHAPEDONOTDELETE" val="tZYnQJP_AtAUAMFX28X3hAA"/>
</p:tagLst>
</file>

<file path=ppt/tags/tag1738.xml><?xml version="1.0" encoding="utf-8"?>
<p:tagLst xmlns:a="http://schemas.openxmlformats.org/drawingml/2006/main" xmlns:r="http://schemas.openxmlformats.org/officeDocument/2006/relationships" xmlns:p="http://schemas.openxmlformats.org/presentationml/2006/main">
  <p:tag name="THINKCELLSHAPEDONOTDELETE" val="tUG0O77FSRzSh_TqU9N1Mjg"/>
</p:tagLst>
</file>

<file path=ppt/tags/tag1739.xml><?xml version="1.0" encoding="utf-8"?>
<p:tagLst xmlns:a="http://schemas.openxmlformats.org/drawingml/2006/main" xmlns:r="http://schemas.openxmlformats.org/officeDocument/2006/relationships" xmlns:p="http://schemas.openxmlformats.org/presentationml/2006/main">
  <p:tag name="THINKCELLSHAPEDONOTDELETE" val="thI1GCGhZGpca.S2._yYEJA"/>
</p:tagLst>
</file>

<file path=ppt/tags/tag174.xml><?xml version="1.0" encoding="utf-8"?>
<p:tagLst xmlns:a="http://schemas.openxmlformats.org/drawingml/2006/main" xmlns:r="http://schemas.openxmlformats.org/officeDocument/2006/relationships" xmlns:p="http://schemas.openxmlformats.org/presentationml/2006/main">
  <p:tag name="THINKCELLSHAPEDONOTDELETE" val="toemvO2fvXWJisovS2ivF5A"/>
</p:tagLst>
</file>

<file path=ppt/tags/tag1740.xml><?xml version="1.0" encoding="utf-8"?>
<p:tagLst xmlns:a="http://schemas.openxmlformats.org/drawingml/2006/main" xmlns:r="http://schemas.openxmlformats.org/officeDocument/2006/relationships" xmlns:p="http://schemas.openxmlformats.org/presentationml/2006/main">
  <p:tag name="THINKCELLSHAPEDONOTDELETE" val="tbag86Bxnb6fP_pU.M4lKJg"/>
</p:tagLst>
</file>

<file path=ppt/tags/tag1741.xml><?xml version="1.0" encoding="utf-8"?>
<p:tagLst xmlns:a="http://schemas.openxmlformats.org/drawingml/2006/main" xmlns:r="http://schemas.openxmlformats.org/officeDocument/2006/relationships" xmlns:p="http://schemas.openxmlformats.org/presentationml/2006/main">
  <p:tag name="THINKCELLSHAPEDONOTDELETE" val="t6RLjeZ1N05Uvje9.PibYWg"/>
</p:tagLst>
</file>

<file path=ppt/tags/tag1742.xml><?xml version="1.0" encoding="utf-8"?>
<p:tagLst xmlns:a="http://schemas.openxmlformats.org/drawingml/2006/main" xmlns:r="http://schemas.openxmlformats.org/officeDocument/2006/relationships" xmlns:p="http://schemas.openxmlformats.org/presentationml/2006/main">
  <p:tag name="THINKCELLSHAPEDONOTDELETE" val="tpQOWYmC20vPrKjxb98rZTA"/>
</p:tagLst>
</file>

<file path=ppt/tags/tag1743.xml><?xml version="1.0" encoding="utf-8"?>
<p:tagLst xmlns:a="http://schemas.openxmlformats.org/drawingml/2006/main" xmlns:r="http://schemas.openxmlformats.org/officeDocument/2006/relationships" xmlns:p="http://schemas.openxmlformats.org/presentationml/2006/main">
  <p:tag name="THINKCELLSHAPEDONOTDELETE" val="t1VenHEJ9dAZuGtGpCiH9Jg"/>
</p:tagLst>
</file>

<file path=ppt/tags/tag1744.xml><?xml version="1.0" encoding="utf-8"?>
<p:tagLst xmlns:a="http://schemas.openxmlformats.org/drawingml/2006/main" xmlns:r="http://schemas.openxmlformats.org/officeDocument/2006/relationships" xmlns:p="http://schemas.openxmlformats.org/presentationml/2006/main">
  <p:tag name="THINKCELLSHAPEDONOTDELETE" val="tvqHgrfYqX2hgUiiFTTTKDQ"/>
</p:tagLst>
</file>

<file path=ppt/tags/tag1745.xml><?xml version="1.0" encoding="utf-8"?>
<p:tagLst xmlns:a="http://schemas.openxmlformats.org/drawingml/2006/main" xmlns:r="http://schemas.openxmlformats.org/officeDocument/2006/relationships" xmlns:p="http://schemas.openxmlformats.org/presentationml/2006/main">
  <p:tag name="THINKCELLSHAPEDONOTDELETE" val="tp9knjxwO2VKWikSRaXbxAw"/>
</p:tagLst>
</file>

<file path=ppt/tags/tag1746.xml><?xml version="1.0" encoding="utf-8"?>
<p:tagLst xmlns:a="http://schemas.openxmlformats.org/drawingml/2006/main" xmlns:r="http://schemas.openxmlformats.org/officeDocument/2006/relationships" xmlns:p="http://schemas.openxmlformats.org/presentationml/2006/main">
  <p:tag name="THINKCELLSHAPEDONOTDELETE" val="t12rO4WANO_kDoOm4gIUUwg"/>
</p:tagLst>
</file>

<file path=ppt/tags/tag1747.xml><?xml version="1.0" encoding="utf-8"?>
<p:tagLst xmlns:a="http://schemas.openxmlformats.org/drawingml/2006/main" xmlns:r="http://schemas.openxmlformats.org/officeDocument/2006/relationships" xmlns:p="http://schemas.openxmlformats.org/presentationml/2006/main">
  <p:tag name="THINKCELLSHAPEDONOTDELETE" val="t00AQJS7O5InLHlLl7MDWxg"/>
</p:tagLst>
</file>

<file path=ppt/tags/tag1748.xml><?xml version="1.0" encoding="utf-8"?>
<p:tagLst xmlns:a="http://schemas.openxmlformats.org/drawingml/2006/main" xmlns:r="http://schemas.openxmlformats.org/officeDocument/2006/relationships" xmlns:p="http://schemas.openxmlformats.org/presentationml/2006/main">
  <p:tag name="THINKCELLSHAPEDONOTDELETE" val="tWttrgz4XBaqlPzFyykqKZw"/>
</p:tagLst>
</file>

<file path=ppt/tags/tag1749.xml><?xml version="1.0" encoding="utf-8"?>
<p:tagLst xmlns:a="http://schemas.openxmlformats.org/drawingml/2006/main" xmlns:r="http://schemas.openxmlformats.org/officeDocument/2006/relationships" xmlns:p="http://schemas.openxmlformats.org/presentationml/2006/main">
  <p:tag name="THINKCELLSHAPEDONOTDELETE" val="tTFz5x3rYee4JYIaOlk7zzA"/>
</p:tagLst>
</file>

<file path=ppt/tags/tag175.xml><?xml version="1.0" encoding="utf-8"?>
<p:tagLst xmlns:a="http://schemas.openxmlformats.org/drawingml/2006/main" xmlns:r="http://schemas.openxmlformats.org/officeDocument/2006/relationships" xmlns:p="http://schemas.openxmlformats.org/presentationml/2006/main">
  <p:tag name="THINKCELLSHAPEDONOTDELETE" val="tU4RouT17kBY3de2fiM7Mwg"/>
</p:tagLst>
</file>

<file path=ppt/tags/tag175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51.xml><?xml version="1.0" encoding="utf-8"?>
<p:tagLst xmlns:a="http://schemas.openxmlformats.org/drawingml/2006/main" xmlns:r="http://schemas.openxmlformats.org/officeDocument/2006/relationships" xmlns:p="http://schemas.openxmlformats.org/presentationml/2006/main">
  <p:tag name="BTFPLAYOUTENABLED" val="1"/>
</p:tagLst>
</file>

<file path=ppt/tags/tag175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53.xml><?xml version="1.0" encoding="utf-8"?>
<p:tagLst xmlns:a="http://schemas.openxmlformats.org/drawingml/2006/main" xmlns:r="http://schemas.openxmlformats.org/officeDocument/2006/relationships" xmlns:p="http://schemas.openxmlformats.org/presentationml/2006/main">
  <p:tag name="BTFPLAYOUTENABLED" val="1"/>
</p:tagLst>
</file>

<file path=ppt/tags/tag1754.xml><?xml version="1.0" encoding="utf-8"?>
<p:tagLst xmlns:a="http://schemas.openxmlformats.org/drawingml/2006/main" xmlns:r="http://schemas.openxmlformats.org/officeDocument/2006/relationships" xmlns:p="http://schemas.openxmlformats.org/presentationml/2006/main">
  <p:tag name="THINKCELLSHAPEDONOTDELETE" val="tZaSCPO7UdUkF57mcwwtESg"/>
</p:tagLst>
</file>

<file path=ppt/tags/tag1755.xml><?xml version="1.0" encoding="utf-8"?>
<p:tagLst xmlns:a="http://schemas.openxmlformats.org/drawingml/2006/main" xmlns:r="http://schemas.openxmlformats.org/officeDocument/2006/relationships" xmlns:p="http://schemas.openxmlformats.org/presentationml/2006/main">
  <p:tag name="THINKCELLSHAPEDONOTDELETE" val="tJhMEOnskvF45ou3AHHgvQg"/>
</p:tagLst>
</file>

<file path=ppt/tags/tag1756.xml><?xml version="1.0" encoding="utf-8"?>
<p:tagLst xmlns:a="http://schemas.openxmlformats.org/drawingml/2006/main" xmlns:r="http://schemas.openxmlformats.org/officeDocument/2006/relationships" xmlns:p="http://schemas.openxmlformats.org/presentationml/2006/main">
  <p:tag name="THINKCELLSHAPEDONOTDELETE" val="t.0NoU5d.N5nYaX9rAVsROA"/>
</p:tagLst>
</file>

<file path=ppt/tags/tag1757.xml><?xml version="1.0" encoding="utf-8"?>
<p:tagLst xmlns:a="http://schemas.openxmlformats.org/drawingml/2006/main" xmlns:r="http://schemas.openxmlformats.org/officeDocument/2006/relationships" xmlns:p="http://schemas.openxmlformats.org/presentationml/2006/main">
  <p:tag name="THINKCELLSHAPEDONOTDELETE" val="tlOkbjb26MIqibTX6LOS6Lg"/>
</p:tagLst>
</file>

<file path=ppt/tags/tag1758.xml><?xml version="1.0" encoding="utf-8"?>
<p:tagLst xmlns:a="http://schemas.openxmlformats.org/drawingml/2006/main" xmlns:r="http://schemas.openxmlformats.org/officeDocument/2006/relationships" xmlns:p="http://schemas.openxmlformats.org/presentationml/2006/main">
  <p:tag name="THINKCELLSHAPEDONOTDELETE" val="tAVfRnPHaYLJeO1zMZChVvQ"/>
</p:tagLst>
</file>

<file path=ppt/tags/tag1759.xml><?xml version="1.0" encoding="utf-8"?>
<p:tagLst xmlns:a="http://schemas.openxmlformats.org/drawingml/2006/main" xmlns:r="http://schemas.openxmlformats.org/officeDocument/2006/relationships" xmlns:p="http://schemas.openxmlformats.org/presentationml/2006/main">
  <p:tag name="THINKCELLSHAPEDONOTDELETE" val="t_hNXewPayyNsiqJGxhx.lA"/>
</p:tagLst>
</file>

<file path=ppt/tags/tag176.xml><?xml version="1.0" encoding="utf-8"?>
<p:tagLst xmlns:a="http://schemas.openxmlformats.org/drawingml/2006/main" xmlns:r="http://schemas.openxmlformats.org/officeDocument/2006/relationships" xmlns:p="http://schemas.openxmlformats.org/presentationml/2006/main">
  <p:tag name="THINKCELLSHAPEDONOTDELETE" val="tnkdzJrMh54ZWsiDIJxEZfA"/>
</p:tagLst>
</file>

<file path=ppt/tags/tag1760.xml><?xml version="1.0" encoding="utf-8"?>
<p:tagLst xmlns:a="http://schemas.openxmlformats.org/drawingml/2006/main" xmlns:r="http://schemas.openxmlformats.org/officeDocument/2006/relationships" xmlns:p="http://schemas.openxmlformats.org/presentationml/2006/main">
  <p:tag name="THINKCELLSHAPEDONOTDELETE" val="tgxDt3DtdmtH2pKDOYsRA0Q"/>
</p:tagLst>
</file>

<file path=ppt/tags/tag1761.xml><?xml version="1.0" encoding="utf-8"?>
<p:tagLst xmlns:a="http://schemas.openxmlformats.org/drawingml/2006/main" xmlns:r="http://schemas.openxmlformats.org/officeDocument/2006/relationships" xmlns:p="http://schemas.openxmlformats.org/presentationml/2006/main">
  <p:tag name="THINKCELLSHAPEDONOTDELETE" val="tlQzXYEdnIdkR5TOJRGXrhQ"/>
</p:tagLst>
</file>

<file path=ppt/tags/tag1762.xml><?xml version="1.0" encoding="utf-8"?>
<p:tagLst xmlns:a="http://schemas.openxmlformats.org/drawingml/2006/main" xmlns:r="http://schemas.openxmlformats.org/officeDocument/2006/relationships" xmlns:p="http://schemas.openxmlformats.org/presentationml/2006/main">
  <p:tag name="THINKCELLSHAPEDONOTDELETE" val="tXdLWgkARPOsrfUP2iBZZqw"/>
</p:tagLst>
</file>

<file path=ppt/tags/tag1763.xml><?xml version="1.0" encoding="utf-8"?>
<p:tagLst xmlns:a="http://schemas.openxmlformats.org/drawingml/2006/main" xmlns:r="http://schemas.openxmlformats.org/officeDocument/2006/relationships" xmlns:p="http://schemas.openxmlformats.org/presentationml/2006/main">
  <p:tag name="THINKCELLSHAPEDONOTDELETE" val="tJYf2hv1.YYO6qKwrSSsihA"/>
</p:tagLst>
</file>

<file path=ppt/tags/tag1764.xml><?xml version="1.0" encoding="utf-8"?>
<p:tagLst xmlns:a="http://schemas.openxmlformats.org/drawingml/2006/main" xmlns:r="http://schemas.openxmlformats.org/officeDocument/2006/relationships" xmlns:p="http://schemas.openxmlformats.org/presentationml/2006/main">
  <p:tag name="THINKCELLSHAPEDONOTDELETE" val="taA1NOzgemNeeBpQ1o08ipQ"/>
</p:tagLst>
</file>

<file path=ppt/tags/tag1765.xml><?xml version="1.0" encoding="utf-8"?>
<p:tagLst xmlns:a="http://schemas.openxmlformats.org/drawingml/2006/main" xmlns:r="http://schemas.openxmlformats.org/officeDocument/2006/relationships" xmlns:p="http://schemas.openxmlformats.org/presentationml/2006/main">
  <p:tag name="THINKCELLSHAPEDONOTDELETE" val="tQ44YPe0LX81wTfForkglXQ"/>
</p:tagLst>
</file>

<file path=ppt/tags/tag1766.xml><?xml version="1.0" encoding="utf-8"?>
<p:tagLst xmlns:a="http://schemas.openxmlformats.org/drawingml/2006/main" xmlns:r="http://schemas.openxmlformats.org/officeDocument/2006/relationships" xmlns:p="http://schemas.openxmlformats.org/presentationml/2006/main">
  <p:tag name="THINKCELLSHAPEDONOTDELETE" val="tVwSlYhrg773yD9thesn10Q"/>
</p:tagLst>
</file>

<file path=ppt/tags/tag1767.xml><?xml version="1.0" encoding="utf-8"?>
<p:tagLst xmlns:a="http://schemas.openxmlformats.org/drawingml/2006/main" xmlns:r="http://schemas.openxmlformats.org/officeDocument/2006/relationships" xmlns:p="http://schemas.openxmlformats.org/presentationml/2006/main">
  <p:tag name="THINKCELLSHAPEDONOTDELETE" val="tr2RFVHmHUyYsQBNAdFBdvw"/>
</p:tagLst>
</file>

<file path=ppt/tags/tag1768.xml><?xml version="1.0" encoding="utf-8"?>
<p:tagLst xmlns:a="http://schemas.openxmlformats.org/drawingml/2006/main" xmlns:r="http://schemas.openxmlformats.org/officeDocument/2006/relationships" xmlns:p="http://schemas.openxmlformats.org/presentationml/2006/main">
  <p:tag name="THINKCELLSHAPEDONOTDELETE" val="t53t6Mg2YDvWJ_4Q6XF1yBw"/>
</p:tagLst>
</file>

<file path=ppt/tags/tag1769.xml><?xml version="1.0" encoding="utf-8"?>
<p:tagLst xmlns:a="http://schemas.openxmlformats.org/drawingml/2006/main" xmlns:r="http://schemas.openxmlformats.org/officeDocument/2006/relationships" xmlns:p="http://schemas.openxmlformats.org/presentationml/2006/main">
  <p:tag name="THINKCELLSHAPEDONOTDELETE" val="tI9ZsS3wRUnCdmkFiG7vaTg"/>
</p:tagLst>
</file>

<file path=ppt/tags/tag177.xml><?xml version="1.0" encoding="utf-8"?>
<p:tagLst xmlns:a="http://schemas.openxmlformats.org/drawingml/2006/main" xmlns:r="http://schemas.openxmlformats.org/officeDocument/2006/relationships" xmlns:p="http://schemas.openxmlformats.org/presentationml/2006/main">
  <p:tag name="THINKCELLSHAPEDONOTDELETE" val="tG9_GGFuBcKeT93HOAfU5Cg"/>
</p:tagLst>
</file>

<file path=ppt/tags/tag1770.xml><?xml version="1.0" encoding="utf-8"?>
<p:tagLst xmlns:a="http://schemas.openxmlformats.org/drawingml/2006/main" xmlns:r="http://schemas.openxmlformats.org/officeDocument/2006/relationships" xmlns:p="http://schemas.openxmlformats.org/presentationml/2006/main">
  <p:tag name="THINKCELLSHAPEDONOTDELETE" val="tiwNamFvWlzLKuZFgWnT.Tw"/>
</p:tagLst>
</file>

<file path=ppt/tags/tag1771.xml><?xml version="1.0" encoding="utf-8"?>
<p:tagLst xmlns:a="http://schemas.openxmlformats.org/drawingml/2006/main" xmlns:r="http://schemas.openxmlformats.org/officeDocument/2006/relationships" xmlns:p="http://schemas.openxmlformats.org/presentationml/2006/main">
  <p:tag name="THINKCELLSHAPEDONOTDELETE" val="t2C0LNSlqsyAQM5XwJNPxHQ"/>
</p:tagLst>
</file>

<file path=ppt/tags/tag1772.xml><?xml version="1.0" encoding="utf-8"?>
<p:tagLst xmlns:a="http://schemas.openxmlformats.org/drawingml/2006/main" xmlns:r="http://schemas.openxmlformats.org/officeDocument/2006/relationships" xmlns:p="http://schemas.openxmlformats.org/presentationml/2006/main">
  <p:tag name="THINKCELLSHAPEDONOTDELETE" val="tsY6qkQxPH5qLIfZn0vq_og"/>
</p:tagLst>
</file>

<file path=ppt/tags/tag1773.xml><?xml version="1.0" encoding="utf-8"?>
<p:tagLst xmlns:a="http://schemas.openxmlformats.org/drawingml/2006/main" xmlns:r="http://schemas.openxmlformats.org/officeDocument/2006/relationships" xmlns:p="http://schemas.openxmlformats.org/presentationml/2006/main">
  <p:tag name="THINKCELLSHAPEDONOTDELETE" val="tNx1F65fV4qY5.4hgRF8tMA"/>
</p:tagLst>
</file>

<file path=ppt/tags/tag1774.xml><?xml version="1.0" encoding="utf-8"?>
<p:tagLst xmlns:a="http://schemas.openxmlformats.org/drawingml/2006/main" xmlns:r="http://schemas.openxmlformats.org/officeDocument/2006/relationships" xmlns:p="http://schemas.openxmlformats.org/presentationml/2006/main">
  <p:tag name="THINKCELLSHAPEDONOTDELETE" val="t.1zwUPkfStsdiN.ZbOinxw"/>
</p:tagLst>
</file>

<file path=ppt/tags/tag1775.xml><?xml version="1.0" encoding="utf-8"?>
<p:tagLst xmlns:a="http://schemas.openxmlformats.org/drawingml/2006/main" xmlns:r="http://schemas.openxmlformats.org/officeDocument/2006/relationships" xmlns:p="http://schemas.openxmlformats.org/presentationml/2006/main">
  <p:tag name="THINKCELLSHAPEDONOTDELETE" val="tjQSkj9KUpBoqa9gE1mEpCw"/>
</p:tagLst>
</file>

<file path=ppt/tags/tag1776.xml><?xml version="1.0" encoding="utf-8"?>
<p:tagLst xmlns:a="http://schemas.openxmlformats.org/drawingml/2006/main" xmlns:r="http://schemas.openxmlformats.org/officeDocument/2006/relationships" xmlns:p="http://schemas.openxmlformats.org/presentationml/2006/main">
  <p:tag name="THINKCELLSHAPEDONOTDELETE" val="t0ZiWZNgB9ZX9DpfKC5IqeA"/>
</p:tagLst>
</file>

<file path=ppt/tags/tag1777.xml><?xml version="1.0" encoding="utf-8"?>
<p:tagLst xmlns:a="http://schemas.openxmlformats.org/drawingml/2006/main" xmlns:r="http://schemas.openxmlformats.org/officeDocument/2006/relationships" xmlns:p="http://schemas.openxmlformats.org/presentationml/2006/main">
  <p:tag name="THINKCELLSHAPEDONOTDELETE" val="tZbR13rjTqHL1pJSL56.OeA"/>
</p:tagLst>
</file>

<file path=ppt/tags/tag1778.xml><?xml version="1.0" encoding="utf-8"?>
<p:tagLst xmlns:a="http://schemas.openxmlformats.org/drawingml/2006/main" xmlns:r="http://schemas.openxmlformats.org/officeDocument/2006/relationships" xmlns:p="http://schemas.openxmlformats.org/presentationml/2006/main">
  <p:tag name="THINKCELLSHAPEDONOTDELETE" val="tW5lToEqA.QuPqzRlqKa2nQ"/>
</p:tagLst>
</file>

<file path=ppt/tags/tag1779.xml><?xml version="1.0" encoding="utf-8"?>
<p:tagLst xmlns:a="http://schemas.openxmlformats.org/drawingml/2006/main" xmlns:r="http://schemas.openxmlformats.org/officeDocument/2006/relationships" xmlns:p="http://schemas.openxmlformats.org/presentationml/2006/main">
  <p:tag name="THINKCELLSHAPEDONOTDELETE" val="tg1tS6r7cIi9xbHQemGXYCg"/>
</p:tagLst>
</file>

<file path=ppt/tags/tag178.xml><?xml version="1.0" encoding="utf-8"?>
<p:tagLst xmlns:a="http://schemas.openxmlformats.org/drawingml/2006/main" xmlns:r="http://schemas.openxmlformats.org/officeDocument/2006/relationships" xmlns:p="http://schemas.openxmlformats.org/presentationml/2006/main">
  <p:tag name="THINKCELLSHAPEDONOTDELETE" val="tzoW51oS2sLvfLTo8HkNIMw"/>
</p:tagLst>
</file>

<file path=ppt/tags/tag1780.xml><?xml version="1.0" encoding="utf-8"?>
<p:tagLst xmlns:a="http://schemas.openxmlformats.org/drawingml/2006/main" xmlns:r="http://schemas.openxmlformats.org/officeDocument/2006/relationships" xmlns:p="http://schemas.openxmlformats.org/presentationml/2006/main">
  <p:tag name="THINKCELLSHAPEDONOTDELETE" val="tX98tJE__FS.uWyyPN7EZGA"/>
</p:tagLst>
</file>

<file path=ppt/tags/tag1781.xml><?xml version="1.0" encoding="utf-8"?>
<p:tagLst xmlns:a="http://schemas.openxmlformats.org/drawingml/2006/main" xmlns:r="http://schemas.openxmlformats.org/officeDocument/2006/relationships" xmlns:p="http://schemas.openxmlformats.org/presentationml/2006/main">
  <p:tag name="THINKCELLSHAPEDONOTDELETE" val="t3PttnQagWJ8FGaVyg5yZKQ"/>
</p:tagLst>
</file>

<file path=ppt/tags/tag1782.xml><?xml version="1.0" encoding="utf-8"?>
<p:tagLst xmlns:a="http://schemas.openxmlformats.org/drawingml/2006/main" xmlns:r="http://schemas.openxmlformats.org/officeDocument/2006/relationships" xmlns:p="http://schemas.openxmlformats.org/presentationml/2006/main">
  <p:tag name="THINKCELLSHAPEDONOTDELETE" val="tAgImlNF7053BYL9Qn7vVww"/>
</p:tagLst>
</file>

<file path=ppt/tags/tag1783.xml><?xml version="1.0" encoding="utf-8"?>
<p:tagLst xmlns:a="http://schemas.openxmlformats.org/drawingml/2006/main" xmlns:r="http://schemas.openxmlformats.org/officeDocument/2006/relationships" xmlns:p="http://schemas.openxmlformats.org/presentationml/2006/main">
  <p:tag name="THINKCELLSHAPEDONOTDELETE" val="tMQeRtvuSlxL13hGLaEbAhA"/>
</p:tagLst>
</file>

<file path=ppt/tags/tag1784.xml><?xml version="1.0" encoding="utf-8"?>
<p:tagLst xmlns:a="http://schemas.openxmlformats.org/drawingml/2006/main" xmlns:r="http://schemas.openxmlformats.org/officeDocument/2006/relationships" xmlns:p="http://schemas.openxmlformats.org/presentationml/2006/main">
  <p:tag name="THINKCELLSHAPEDONOTDELETE" val="taZATSEC.iK73eflUL5_HZw"/>
</p:tagLst>
</file>

<file path=ppt/tags/tag1785.xml><?xml version="1.0" encoding="utf-8"?>
<p:tagLst xmlns:a="http://schemas.openxmlformats.org/drawingml/2006/main" xmlns:r="http://schemas.openxmlformats.org/officeDocument/2006/relationships" xmlns:p="http://schemas.openxmlformats.org/presentationml/2006/main">
  <p:tag name="THINKCELLSHAPEDONOTDELETE" val="trI4BWLgpZqj_4pq6MEz0qw"/>
</p:tagLst>
</file>

<file path=ppt/tags/tag1786.xml><?xml version="1.0" encoding="utf-8"?>
<p:tagLst xmlns:a="http://schemas.openxmlformats.org/drawingml/2006/main" xmlns:r="http://schemas.openxmlformats.org/officeDocument/2006/relationships" xmlns:p="http://schemas.openxmlformats.org/presentationml/2006/main">
  <p:tag name="THINKCELLSHAPEDONOTDELETE" val="tlInXrdznMhdbYKprrgKVEw"/>
</p:tagLst>
</file>

<file path=ppt/tags/tag1787.xml><?xml version="1.0" encoding="utf-8"?>
<p:tagLst xmlns:a="http://schemas.openxmlformats.org/drawingml/2006/main" xmlns:r="http://schemas.openxmlformats.org/officeDocument/2006/relationships" xmlns:p="http://schemas.openxmlformats.org/presentationml/2006/main">
  <p:tag name="THINKCELLSHAPEDONOTDELETE" val="tiDbBeTdTDK6dk5bPfIhzqQ"/>
</p:tagLst>
</file>

<file path=ppt/tags/tag1788.xml><?xml version="1.0" encoding="utf-8"?>
<p:tagLst xmlns:a="http://schemas.openxmlformats.org/drawingml/2006/main" xmlns:r="http://schemas.openxmlformats.org/officeDocument/2006/relationships" xmlns:p="http://schemas.openxmlformats.org/presentationml/2006/main">
  <p:tag name="THINKCELLSHAPEDONOTDELETE" val="tcXabluwHtx54qTQD1vlRHA"/>
</p:tagLst>
</file>

<file path=ppt/tags/tag1789.xml><?xml version="1.0" encoding="utf-8"?>
<p:tagLst xmlns:a="http://schemas.openxmlformats.org/drawingml/2006/main" xmlns:r="http://schemas.openxmlformats.org/officeDocument/2006/relationships" xmlns:p="http://schemas.openxmlformats.org/presentationml/2006/main">
  <p:tag name="THINKCELLSHAPEDONOTDELETE" val="tjT8kumyYOHCiRN4wZw5AqA"/>
</p:tagLst>
</file>

<file path=ppt/tags/tag179.xml><?xml version="1.0" encoding="utf-8"?>
<p:tagLst xmlns:a="http://schemas.openxmlformats.org/drawingml/2006/main" xmlns:r="http://schemas.openxmlformats.org/officeDocument/2006/relationships" xmlns:p="http://schemas.openxmlformats.org/presentationml/2006/main">
  <p:tag name="THINKCELLSHAPEDONOTDELETE" val="tzjaWsYE9.hNY63z5wTKssQ"/>
</p:tagLst>
</file>

<file path=ppt/tags/tag1790.xml><?xml version="1.0" encoding="utf-8"?>
<p:tagLst xmlns:a="http://schemas.openxmlformats.org/drawingml/2006/main" xmlns:r="http://schemas.openxmlformats.org/officeDocument/2006/relationships" xmlns:p="http://schemas.openxmlformats.org/presentationml/2006/main">
  <p:tag name="THINKCELLSHAPEDONOTDELETE" val="tlWIH3Y34etw7.Z83Vt84Rg"/>
</p:tagLst>
</file>

<file path=ppt/tags/tag1791.xml><?xml version="1.0" encoding="utf-8"?>
<p:tagLst xmlns:a="http://schemas.openxmlformats.org/drawingml/2006/main" xmlns:r="http://schemas.openxmlformats.org/officeDocument/2006/relationships" xmlns:p="http://schemas.openxmlformats.org/presentationml/2006/main">
  <p:tag name="THINKCELLSHAPEDONOTDELETE" val="tbm.q7GemP1aQI1NA2VCuVw"/>
</p:tagLst>
</file>

<file path=ppt/tags/tag1792.xml><?xml version="1.0" encoding="utf-8"?>
<p:tagLst xmlns:a="http://schemas.openxmlformats.org/drawingml/2006/main" xmlns:r="http://schemas.openxmlformats.org/officeDocument/2006/relationships" xmlns:p="http://schemas.openxmlformats.org/presentationml/2006/main">
  <p:tag name="THINKCELLSHAPEDONOTDELETE" val="tg2n7EDqwyxNOb0ZEqM12lQ"/>
</p:tagLst>
</file>

<file path=ppt/tags/tag1793.xml><?xml version="1.0" encoding="utf-8"?>
<p:tagLst xmlns:a="http://schemas.openxmlformats.org/drawingml/2006/main" xmlns:r="http://schemas.openxmlformats.org/officeDocument/2006/relationships" xmlns:p="http://schemas.openxmlformats.org/presentationml/2006/main">
  <p:tag name="THINKCELLSHAPEDONOTDELETE" val="tAfXCIyf.19W11te0WcD96w"/>
</p:tagLst>
</file>

<file path=ppt/tags/tag1794.xml><?xml version="1.0" encoding="utf-8"?>
<p:tagLst xmlns:a="http://schemas.openxmlformats.org/drawingml/2006/main" xmlns:r="http://schemas.openxmlformats.org/officeDocument/2006/relationships" xmlns:p="http://schemas.openxmlformats.org/presentationml/2006/main">
  <p:tag name="THINKCELLSHAPEDONOTDELETE" val="tp6HnwXUl_KSpMdznlDPZAA"/>
</p:tagLst>
</file>

<file path=ppt/tags/tag1795.xml><?xml version="1.0" encoding="utf-8"?>
<p:tagLst xmlns:a="http://schemas.openxmlformats.org/drawingml/2006/main" xmlns:r="http://schemas.openxmlformats.org/officeDocument/2006/relationships" xmlns:p="http://schemas.openxmlformats.org/presentationml/2006/main">
  <p:tag name="THINKCELLSHAPEDONOTDELETE" val="tplaBtInTT13lRc39KtiKaw"/>
</p:tagLst>
</file>

<file path=ppt/tags/tag1796.xml><?xml version="1.0" encoding="utf-8"?>
<p:tagLst xmlns:a="http://schemas.openxmlformats.org/drawingml/2006/main" xmlns:r="http://schemas.openxmlformats.org/officeDocument/2006/relationships" xmlns:p="http://schemas.openxmlformats.org/presentationml/2006/main">
  <p:tag name="THINKCELLSHAPEDONOTDELETE" val="tEceo83t.OPdhoj4azbVsWw"/>
</p:tagLst>
</file>

<file path=ppt/tags/tag1797.xml><?xml version="1.0" encoding="utf-8"?>
<p:tagLst xmlns:a="http://schemas.openxmlformats.org/drawingml/2006/main" xmlns:r="http://schemas.openxmlformats.org/officeDocument/2006/relationships" xmlns:p="http://schemas.openxmlformats.org/presentationml/2006/main">
  <p:tag name="THINKCELLSHAPEDONOTDELETE" val="tFzOAHnyjUuQllEQRp6QuDQ"/>
</p:tagLst>
</file>

<file path=ppt/tags/tag1798.xml><?xml version="1.0" encoding="utf-8"?>
<p:tagLst xmlns:a="http://schemas.openxmlformats.org/drawingml/2006/main" xmlns:r="http://schemas.openxmlformats.org/officeDocument/2006/relationships" xmlns:p="http://schemas.openxmlformats.org/presentationml/2006/main">
  <p:tag name="THINKCELLSHAPEDONOTDELETE" val="tvzoCzZlGQyoNpkUnLTgcTg"/>
</p:tagLst>
</file>

<file path=ppt/tags/tag1799.xml><?xml version="1.0" encoding="utf-8"?>
<p:tagLst xmlns:a="http://schemas.openxmlformats.org/drawingml/2006/main" xmlns:r="http://schemas.openxmlformats.org/officeDocument/2006/relationships" xmlns:p="http://schemas.openxmlformats.org/presentationml/2006/main">
  <p:tag name="THINKCELLSHAPEDONOTDELETE" val="t6213.IBtzGghewrm8Gb97A"/>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0.xml><?xml version="1.0" encoding="utf-8"?>
<p:tagLst xmlns:a="http://schemas.openxmlformats.org/drawingml/2006/main" xmlns:r="http://schemas.openxmlformats.org/officeDocument/2006/relationships" xmlns:p="http://schemas.openxmlformats.org/presentationml/2006/main">
  <p:tag name="THINKCELLSHAPEDONOTDELETE" val="tBn6F5_OA.hBNY1hhYw5erg"/>
</p:tagLst>
</file>

<file path=ppt/tags/tag1800.xml><?xml version="1.0" encoding="utf-8"?>
<p:tagLst xmlns:a="http://schemas.openxmlformats.org/drawingml/2006/main" xmlns:r="http://schemas.openxmlformats.org/officeDocument/2006/relationships" xmlns:p="http://schemas.openxmlformats.org/presentationml/2006/main">
  <p:tag name="THINKCELLSHAPEDONOTDELETE" val="tV3hKT0IXtnYJk2PfppJWqQ"/>
</p:tagLst>
</file>

<file path=ppt/tags/tag1801.xml><?xml version="1.0" encoding="utf-8"?>
<p:tagLst xmlns:a="http://schemas.openxmlformats.org/drawingml/2006/main" xmlns:r="http://schemas.openxmlformats.org/officeDocument/2006/relationships" xmlns:p="http://schemas.openxmlformats.org/presentationml/2006/main">
  <p:tag name="THINKCELLSHAPEDONOTDELETE" val="tNQzon1JXa6VH.MGEl1VV7Q"/>
</p:tagLst>
</file>

<file path=ppt/tags/tag1802.xml><?xml version="1.0" encoding="utf-8"?>
<p:tagLst xmlns:a="http://schemas.openxmlformats.org/drawingml/2006/main" xmlns:r="http://schemas.openxmlformats.org/officeDocument/2006/relationships" xmlns:p="http://schemas.openxmlformats.org/presentationml/2006/main">
  <p:tag name="THINKCELLSHAPEDONOTDELETE" val="taktjsfYXF1xu7uOYqEeVYg"/>
</p:tagLst>
</file>

<file path=ppt/tags/tag1803.xml><?xml version="1.0" encoding="utf-8"?>
<p:tagLst xmlns:a="http://schemas.openxmlformats.org/drawingml/2006/main" xmlns:r="http://schemas.openxmlformats.org/officeDocument/2006/relationships" xmlns:p="http://schemas.openxmlformats.org/presentationml/2006/main">
  <p:tag name="THINKCELLSHAPEDONOTDELETE" val="tdGi4U.DmcE9Z4ZZGVSXEeA"/>
</p:tagLst>
</file>

<file path=ppt/tags/tag1804.xml><?xml version="1.0" encoding="utf-8"?>
<p:tagLst xmlns:a="http://schemas.openxmlformats.org/drawingml/2006/main" xmlns:r="http://schemas.openxmlformats.org/officeDocument/2006/relationships" xmlns:p="http://schemas.openxmlformats.org/presentationml/2006/main">
  <p:tag name="THINKCELLSHAPEDONOTDELETE" val="tfFJ7iAlOiQVunxX_9EocjA"/>
</p:tagLst>
</file>

<file path=ppt/tags/tag1805.xml><?xml version="1.0" encoding="utf-8"?>
<p:tagLst xmlns:a="http://schemas.openxmlformats.org/drawingml/2006/main" xmlns:r="http://schemas.openxmlformats.org/officeDocument/2006/relationships" xmlns:p="http://schemas.openxmlformats.org/presentationml/2006/main">
  <p:tag name="THINKCELLSHAPEDONOTDELETE" val="ttxSD4KaForWCss7KpIz19A"/>
</p:tagLst>
</file>

<file path=ppt/tags/tag1806.xml><?xml version="1.0" encoding="utf-8"?>
<p:tagLst xmlns:a="http://schemas.openxmlformats.org/drawingml/2006/main" xmlns:r="http://schemas.openxmlformats.org/officeDocument/2006/relationships" xmlns:p="http://schemas.openxmlformats.org/presentationml/2006/main">
  <p:tag name="THINKCELLSHAPEDONOTDELETE" val="tOgzziSkiHphFKtNLlDBzHg"/>
</p:tagLst>
</file>

<file path=ppt/tags/tag1807.xml><?xml version="1.0" encoding="utf-8"?>
<p:tagLst xmlns:a="http://schemas.openxmlformats.org/drawingml/2006/main" xmlns:r="http://schemas.openxmlformats.org/officeDocument/2006/relationships" xmlns:p="http://schemas.openxmlformats.org/presentationml/2006/main">
  <p:tag name="THINKCELLSHAPEDONOTDELETE" val="tV474NN9rtGi362WrrN2Z6Q"/>
</p:tagLst>
</file>

<file path=ppt/tags/tag1808.xml><?xml version="1.0" encoding="utf-8"?>
<p:tagLst xmlns:a="http://schemas.openxmlformats.org/drawingml/2006/main" xmlns:r="http://schemas.openxmlformats.org/officeDocument/2006/relationships" xmlns:p="http://schemas.openxmlformats.org/presentationml/2006/main">
  <p:tag name="THINKCELLSHAPEDONOTDELETE" val="tpyHy11_KceMaUwGwWH1bpg"/>
</p:tagLst>
</file>

<file path=ppt/tags/tag1809.xml><?xml version="1.0" encoding="utf-8"?>
<p:tagLst xmlns:a="http://schemas.openxmlformats.org/drawingml/2006/main" xmlns:r="http://schemas.openxmlformats.org/officeDocument/2006/relationships" xmlns:p="http://schemas.openxmlformats.org/presentationml/2006/main">
  <p:tag name="THINKCELLSHAPEDONOTDELETE" val="tMqNeKYx4.4sWkqxnZ1Awlg"/>
</p:tagLst>
</file>

<file path=ppt/tags/tag181.xml><?xml version="1.0" encoding="utf-8"?>
<p:tagLst xmlns:a="http://schemas.openxmlformats.org/drawingml/2006/main" xmlns:r="http://schemas.openxmlformats.org/officeDocument/2006/relationships" xmlns:p="http://schemas.openxmlformats.org/presentationml/2006/main">
  <p:tag name="THINKCELLSHAPEDONOTDELETE" val="tIkojN97L3m5_z8rvInxZ3A"/>
</p:tagLst>
</file>

<file path=ppt/tags/tag1810.xml><?xml version="1.0" encoding="utf-8"?>
<p:tagLst xmlns:a="http://schemas.openxmlformats.org/drawingml/2006/main" xmlns:r="http://schemas.openxmlformats.org/officeDocument/2006/relationships" xmlns:p="http://schemas.openxmlformats.org/presentationml/2006/main">
  <p:tag name="THINKCELLSHAPEDONOTDELETE" val="tL.W6.2bSIujjQOAGJcOnlA"/>
</p:tagLst>
</file>

<file path=ppt/tags/tag1811.xml><?xml version="1.0" encoding="utf-8"?>
<p:tagLst xmlns:a="http://schemas.openxmlformats.org/drawingml/2006/main" xmlns:r="http://schemas.openxmlformats.org/officeDocument/2006/relationships" xmlns:p="http://schemas.openxmlformats.org/presentationml/2006/main">
  <p:tag name="THINKCELLSHAPEDONOTDELETE" val="tOgNPZgN.JDtOY3BdcOB53g"/>
</p:tagLst>
</file>

<file path=ppt/tags/tag1812.xml><?xml version="1.0" encoding="utf-8"?>
<p:tagLst xmlns:a="http://schemas.openxmlformats.org/drawingml/2006/main" xmlns:r="http://schemas.openxmlformats.org/officeDocument/2006/relationships" xmlns:p="http://schemas.openxmlformats.org/presentationml/2006/main">
  <p:tag name="THINKCELLSHAPEDONOTDELETE" val="tbZ_91oUA7SV40sZIKbmlxw"/>
</p:tagLst>
</file>

<file path=ppt/tags/tag1813.xml><?xml version="1.0" encoding="utf-8"?>
<p:tagLst xmlns:a="http://schemas.openxmlformats.org/drawingml/2006/main" xmlns:r="http://schemas.openxmlformats.org/officeDocument/2006/relationships" xmlns:p="http://schemas.openxmlformats.org/presentationml/2006/main">
  <p:tag name="THINKCELLSHAPEDONOTDELETE" val="t2aQgrNtCvbrYs0xTJk3Gug"/>
</p:tagLst>
</file>

<file path=ppt/tags/tag1814.xml><?xml version="1.0" encoding="utf-8"?>
<p:tagLst xmlns:a="http://schemas.openxmlformats.org/drawingml/2006/main" xmlns:r="http://schemas.openxmlformats.org/officeDocument/2006/relationships" xmlns:p="http://schemas.openxmlformats.org/presentationml/2006/main">
  <p:tag name="THINKCELLSHAPEDONOTDELETE" val="tckYA9t7vU6363W9BGqK_9w"/>
</p:tagLst>
</file>

<file path=ppt/tags/tag1815.xml><?xml version="1.0" encoding="utf-8"?>
<p:tagLst xmlns:a="http://schemas.openxmlformats.org/drawingml/2006/main" xmlns:r="http://schemas.openxmlformats.org/officeDocument/2006/relationships" xmlns:p="http://schemas.openxmlformats.org/presentationml/2006/main">
  <p:tag name="THINKCELLSHAPEDONOTDELETE" val="teNGgGQW.VtZULyROWoZT5A"/>
</p:tagLst>
</file>

<file path=ppt/tags/tag1816.xml><?xml version="1.0" encoding="utf-8"?>
<p:tagLst xmlns:a="http://schemas.openxmlformats.org/drawingml/2006/main" xmlns:r="http://schemas.openxmlformats.org/officeDocument/2006/relationships" xmlns:p="http://schemas.openxmlformats.org/presentationml/2006/main">
  <p:tag name="THINKCELLSHAPEDONOTDELETE" val="tGrvyRZUtXZtsI2q714tJQA"/>
</p:tagLst>
</file>

<file path=ppt/tags/tag1817.xml><?xml version="1.0" encoding="utf-8"?>
<p:tagLst xmlns:a="http://schemas.openxmlformats.org/drawingml/2006/main" xmlns:r="http://schemas.openxmlformats.org/officeDocument/2006/relationships" xmlns:p="http://schemas.openxmlformats.org/presentationml/2006/main">
  <p:tag name="THINKCELLSHAPEDONOTDELETE" val="tnL.Xc78XoYCYsRNS1DoApg"/>
</p:tagLst>
</file>

<file path=ppt/tags/tag1818.xml><?xml version="1.0" encoding="utf-8"?>
<p:tagLst xmlns:a="http://schemas.openxmlformats.org/drawingml/2006/main" xmlns:r="http://schemas.openxmlformats.org/officeDocument/2006/relationships" xmlns:p="http://schemas.openxmlformats.org/presentationml/2006/main">
  <p:tag name="THINKCELLSHAPEDONOTDELETE" val="tqCiDxqJh0rg7dmBe0DjkMw"/>
</p:tagLst>
</file>

<file path=ppt/tags/tag1819.xml><?xml version="1.0" encoding="utf-8"?>
<p:tagLst xmlns:a="http://schemas.openxmlformats.org/drawingml/2006/main" xmlns:r="http://schemas.openxmlformats.org/officeDocument/2006/relationships" xmlns:p="http://schemas.openxmlformats.org/presentationml/2006/main">
  <p:tag name="THINKCELLSHAPEDONOTDELETE" val="tSapX3GdMIVdnbEpKUYU74A"/>
</p:tagLst>
</file>

<file path=ppt/tags/tag182.xml><?xml version="1.0" encoding="utf-8"?>
<p:tagLst xmlns:a="http://schemas.openxmlformats.org/drawingml/2006/main" xmlns:r="http://schemas.openxmlformats.org/officeDocument/2006/relationships" xmlns:p="http://schemas.openxmlformats.org/presentationml/2006/main">
  <p:tag name="THINKCELLSHAPEDONOTDELETE" val="tv_2gpVBskO.twAMafHll7w"/>
</p:tagLst>
</file>

<file path=ppt/tags/tag1820.xml><?xml version="1.0" encoding="utf-8"?>
<p:tagLst xmlns:a="http://schemas.openxmlformats.org/drawingml/2006/main" xmlns:r="http://schemas.openxmlformats.org/officeDocument/2006/relationships" xmlns:p="http://schemas.openxmlformats.org/presentationml/2006/main">
  <p:tag name="BTFPLAYOUTCOLUMNS" val="3"/>
  <p:tag name="BTFPLAYOUTENABLED" val="0"/>
</p:tagLst>
</file>

<file path=ppt/tags/tag18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22.xml><?xml version="1.0" encoding="utf-8"?>
<p:tagLst xmlns:a="http://schemas.openxmlformats.org/drawingml/2006/main" xmlns:r="http://schemas.openxmlformats.org/officeDocument/2006/relationships" xmlns:p="http://schemas.openxmlformats.org/presentationml/2006/main">
  <p:tag name="BTFPLAYOUTENABLED" val="1"/>
</p:tagLst>
</file>

<file path=ppt/tags/tag1823.xml><?xml version="1.0" encoding="utf-8"?>
<p:tagLst xmlns:a="http://schemas.openxmlformats.org/drawingml/2006/main" xmlns:r="http://schemas.openxmlformats.org/officeDocument/2006/relationships" xmlns:p="http://schemas.openxmlformats.org/presentationml/2006/main">
  <p:tag name="THINKCELLSHAPEDONOTDELETE" val="tcwhhJQOG3XMaKB9RlMKuQQ"/>
</p:tagLst>
</file>

<file path=ppt/tags/tag1824.xml><?xml version="1.0" encoding="utf-8"?>
<p:tagLst xmlns:a="http://schemas.openxmlformats.org/drawingml/2006/main" xmlns:r="http://schemas.openxmlformats.org/officeDocument/2006/relationships" xmlns:p="http://schemas.openxmlformats.org/presentationml/2006/main">
  <p:tag name="THINKCELLSHAPEDONOTDELETE" val="tX96e3DE_daHxIAL3R4mNOQ"/>
</p:tagLst>
</file>

<file path=ppt/tags/tag1825.xml><?xml version="1.0" encoding="utf-8"?>
<p:tagLst xmlns:a="http://schemas.openxmlformats.org/drawingml/2006/main" xmlns:r="http://schemas.openxmlformats.org/officeDocument/2006/relationships" xmlns:p="http://schemas.openxmlformats.org/presentationml/2006/main">
  <p:tag name="THINKCELLSHAPEDONOTDELETE" val="tsNHFpeY5RHGGolMgqQz8EA"/>
</p:tagLst>
</file>

<file path=ppt/tags/tag1826.xml><?xml version="1.0" encoding="utf-8"?>
<p:tagLst xmlns:a="http://schemas.openxmlformats.org/drawingml/2006/main" xmlns:r="http://schemas.openxmlformats.org/officeDocument/2006/relationships" xmlns:p="http://schemas.openxmlformats.org/presentationml/2006/main">
  <p:tag name="THINKCELLSHAPEDONOTDELETE" val="t9m8oyjX9h6NNh.cBv3Hvaw"/>
</p:tagLst>
</file>

<file path=ppt/tags/tag1827.xml><?xml version="1.0" encoding="utf-8"?>
<p:tagLst xmlns:a="http://schemas.openxmlformats.org/drawingml/2006/main" xmlns:r="http://schemas.openxmlformats.org/officeDocument/2006/relationships" xmlns:p="http://schemas.openxmlformats.org/presentationml/2006/main">
  <p:tag name="THINKCELLSHAPEDONOTDELETE" val="ti.JzauuC5U7pkmAaxk9PZg"/>
</p:tagLst>
</file>

<file path=ppt/tags/tag1828.xml><?xml version="1.0" encoding="utf-8"?>
<p:tagLst xmlns:a="http://schemas.openxmlformats.org/drawingml/2006/main" xmlns:r="http://schemas.openxmlformats.org/officeDocument/2006/relationships" xmlns:p="http://schemas.openxmlformats.org/presentationml/2006/main">
  <p:tag name="THINKCELLSHAPEDONOTDELETE" val="tgy8v7ePvhtOO6_p8QdFszg"/>
</p:tagLst>
</file>

<file path=ppt/tags/tag1829.xml><?xml version="1.0" encoding="utf-8"?>
<p:tagLst xmlns:a="http://schemas.openxmlformats.org/drawingml/2006/main" xmlns:r="http://schemas.openxmlformats.org/officeDocument/2006/relationships" xmlns:p="http://schemas.openxmlformats.org/presentationml/2006/main">
  <p:tag name="THINKCELLSHAPEDONOTDELETE" val="tPoGWGwNxpoY1YWk4GXqYEg"/>
</p:tagLst>
</file>

<file path=ppt/tags/tag183.xml><?xml version="1.0" encoding="utf-8"?>
<p:tagLst xmlns:a="http://schemas.openxmlformats.org/drawingml/2006/main" xmlns:r="http://schemas.openxmlformats.org/officeDocument/2006/relationships" xmlns:p="http://schemas.openxmlformats.org/presentationml/2006/main">
  <p:tag name="THINKCELLSHAPEDONOTDELETE" val="tRYhLULpiE70jljwhygrqTw"/>
</p:tagLst>
</file>

<file path=ppt/tags/tag1830.xml><?xml version="1.0" encoding="utf-8"?>
<p:tagLst xmlns:a="http://schemas.openxmlformats.org/drawingml/2006/main" xmlns:r="http://schemas.openxmlformats.org/officeDocument/2006/relationships" xmlns:p="http://schemas.openxmlformats.org/presentationml/2006/main">
  <p:tag name="THINKCELLSHAPEDONOTDELETE" val="tGypRt5U0AeQS97mLw4.osQ"/>
</p:tagLst>
</file>

<file path=ppt/tags/tag1831.xml><?xml version="1.0" encoding="utf-8"?>
<p:tagLst xmlns:a="http://schemas.openxmlformats.org/drawingml/2006/main" xmlns:r="http://schemas.openxmlformats.org/officeDocument/2006/relationships" xmlns:p="http://schemas.openxmlformats.org/presentationml/2006/main">
  <p:tag name="THINKCELLSHAPEDONOTDELETE" val="tGArOGVflSkrIvwiKkMTthQ"/>
</p:tagLst>
</file>

<file path=ppt/tags/tag1832.xml><?xml version="1.0" encoding="utf-8"?>
<p:tagLst xmlns:a="http://schemas.openxmlformats.org/drawingml/2006/main" xmlns:r="http://schemas.openxmlformats.org/officeDocument/2006/relationships" xmlns:p="http://schemas.openxmlformats.org/presentationml/2006/main">
  <p:tag name="THINKCELLSHAPEDONOTDELETE" val="tTDpmwehqRbc.X.iH1kq9dg"/>
</p:tagLst>
</file>

<file path=ppt/tags/tag1833.xml><?xml version="1.0" encoding="utf-8"?>
<p:tagLst xmlns:a="http://schemas.openxmlformats.org/drawingml/2006/main" xmlns:r="http://schemas.openxmlformats.org/officeDocument/2006/relationships" xmlns:p="http://schemas.openxmlformats.org/presentationml/2006/main">
  <p:tag name="THINKCELLSHAPEDONOTDELETE" val="tM9Cd4a316i3cD9T6zDiyGg"/>
</p:tagLst>
</file>

<file path=ppt/tags/tag1834.xml><?xml version="1.0" encoding="utf-8"?>
<p:tagLst xmlns:a="http://schemas.openxmlformats.org/drawingml/2006/main" xmlns:r="http://schemas.openxmlformats.org/officeDocument/2006/relationships" xmlns:p="http://schemas.openxmlformats.org/presentationml/2006/main">
  <p:tag name="THINKCELLSHAPEDONOTDELETE" val="tNK2KHIKXHgoAyuUb3TNOcg"/>
</p:tagLst>
</file>

<file path=ppt/tags/tag1835.xml><?xml version="1.0" encoding="utf-8"?>
<p:tagLst xmlns:a="http://schemas.openxmlformats.org/drawingml/2006/main" xmlns:r="http://schemas.openxmlformats.org/officeDocument/2006/relationships" xmlns:p="http://schemas.openxmlformats.org/presentationml/2006/main">
  <p:tag name="THINKCELLSHAPEDONOTDELETE" val="tR7vdIPe2C9pks5cqkk6c3w"/>
</p:tagLst>
</file>

<file path=ppt/tags/tag1836.xml><?xml version="1.0" encoding="utf-8"?>
<p:tagLst xmlns:a="http://schemas.openxmlformats.org/drawingml/2006/main" xmlns:r="http://schemas.openxmlformats.org/officeDocument/2006/relationships" xmlns:p="http://schemas.openxmlformats.org/presentationml/2006/main">
  <p:tag name="THINKCELLSHAPEDONOTDELETE" val="tDr4eSSzjvRfOg8QZi_ZueQ"/>
</p:tagLst>
</file>

<file path=ppt/tags/tag1837.xml><?xml version="1.0" encoding="utf-8"?>
<p:tagLst xmlns:a="http://schemas.openxmlformats.org/drawingml/2006/main" xmlns:r="http://schemas.openxmlformats.org/officeDocument/2006/relationships" xmlns:p="http://schemas.openxmlformats.org/presentationml/2006/main">
  <p:tag name="THINKCELLSHAPEDONOTDELETE" val="tm3rgLTlzkmqM3GpS0fpndA"/>
</p:tagLst>
</file>

<file path=ppt/tags/tag1838.xml><?xml version="1.0" encoding="utf-8"?>
<p:tagLst xmlns:a="http://schemas.openxmlformats.org/drawingml/2006/main" xmlns:r="http://schemas.openxmlformats.org/officeDocument/2006/relationships" xmlns:p="http://schemas.openxmlformats.org/presentationml/2006/main">
  <p:tag name="THINKCELLSHAPEDONOTDELETE" val="t.mqDrWFQ2AeB.xCHotXBtg"/>
</p:tagLst>
</file>

<file path=ppt/tags/tag1839.xml><?xml version="1.0" encoding="utf-8"?>
<p:tagLst xmlns:a="http://schemas.openxmlformats.org/drawingml/2006/main" xmlns:r="http://schemas.openxmlformats.org/officeDocument/2006/relationships" xmlns:p="http://schemas.openxmlformats.org/presentationml/2006/main">
  <p:tag name="THINKCELLSHAPEDONOTDELETE" val="tGAk8H87Kx83VdPymP5HLGA"/>
</p:tagLst>
</file>

<file path=ppt/tags/tag184.xml><?xml version="1.0" encoding="utf-8"?>
<p:tagLst xmlns:a="http://schemas.openxmlformats.org/drawingml/2006/main" xmlns:r="http://schemas.openxmlformats.org/officeDocument/2006/relationships" xmlns:p="http://schemas.openxmlformats.org/presentationml/2006/main">
  <p:tag name="THINKCELLSHAPEDONOTDELETE" val="tpGFyM5KlJSBGf168H_TJbw"/>
</p:tagLst>
</file>

<file path=ppt/tags/tag1840.xml><?xml version="1.0" encoding="utf-8"?>
<p:tagLst xmlns:a="http://schemas.openxmlformats.org/drawingml/2006/main" xmlns:r="http://schemas.openxmlformats.org/officeDocument/2006/relationships" xmlns:p="http://schemas.openxmlformats.org/presentationml/2006/main">
  <p:tag name="THINKCELLSHAPEDONOTDELETE" val="tE6dRQgTorvjKuMncwpn5yw"/>
</p:tagLst>
</file>

<file path=ppt/tags/tag1841.xml><?xml version="1.0" encoding="utf-8"?>
<p:tagLst xmlns:a="http://schemas.openxmlformats.org/drawingml/2006/main" xmlns:r="http://schemas.openxmlformats.org/officeDocument/2006/relationships" xmlns:p="http://schemas.openxmlformats.org/presentationml/2006/main">
  <p:tag name="THINKCELLSHAPEDONOTDELETE" val="t4RPdiAXFVknkiwmm.Mg4bw"/>
</p:tagLst>
</file>

<file path=ppt/tags/tag1842.xml><?xml version="1.0" encoding="utf-8"?>
<p:tagLst xmlns:a="http://schemas.openxmlformats.org/drawingml/2006/main" xmlns:r="http://schemas.openxmlformats.org/officeDocument/2006/relationships" xmlns:p="http://schemas.openxmlformats.org/presentationml/2006/main">
  <p:tag name="THINKCELLSHAPEDONOTDELETE" val="tPwRl.2RLvYL6QXvXSY6J2Q"/>
</p:tagLst>
</file>

<file path=ppt/tags/tag1843.xml><?xml version="1.0" encoding="utf-8"?>
<p:tagLst xmlns:a="http://schemas.openxmlformats.org/drawingml/2006/main" xmlns:r="http://schemas.openxmlformats.org/officeDocument/2006/relationships" xmlns:p="http://schemas.openxmlformats.org/presentationml/2006/main">
  <p:tag name="THINKCELLSHAPEDONOTDELETE" val="tYAQ0doy_O3XzpH55eR7M.Q"/>
</p:tagLst>
</file>

<file path=ppt/tags/tag1844.xml><?xml version="1.0" encoding="utf-8"?>
<p:tagLst xmlns:a="http://schemas.openxmlformats.org/drawingml/2006/main" xmlns:r="http://schemas.openxmlformats.org/officeDocument/2006/relationships" xmlns:p="http://schemas.openxmlformats.org/presentationml/2006/main">
  <p:tag name="BTFPLAYOUTENABLED" val="1"/>
  <p:tag name="BTFPLAYOUTCOLUMNS" val="4"/>
</p:tagLst>
</file>

<file path=ppt/tags/tag184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46.xml><?xml version="1.0" encoding="utf-8"?>
<p:tagLst xmlns:a="http://schemas.openxmlformats.org/drawingml/2006/main" xmlns:r="http://schemas.openxmlformats.org/officeDocument/2006/relationships" xmlns:p="http://schemas.openxmlformats.org/presentationml/2006/main">
  <p:tag name="BTFPLAYOUTENABLED" val="1"/>
</p:tagLst>
</file>

<file path=ppt/tags/tag1847.xml><?xml version="1.0" encoding="utf-8"?>
<p:tagLst xmlns:a="http://schemas.openxmlformats.org/drawingml/2006/main" xmlns:r="http://schemas.openxmlformats.org/officeDocument/2006/relationships" xmlns:p="http://schemas.openxmlformats.org/presentationml/2006/main">
  <p:tag name="BTFPLAYOUTENABLED" val="1"/>
  <p:tag name="BTFPLAYOUTCOLUMNS" val="4"/>
</p:tagLst>
</file>

<file path=ppt/tags/tag18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49.xml><?xml version="1.0" encoding="utf-8"?>
<p:tagLst xmlns:a="http://schemas.openxmlformats.org/drawingml/2006/main" xmlns:r="http://schemas.openxmlformats.org/officeDocument/2006/relationships" xmlns:p="http://schemas.openxmlformats.org/presentationml/2006/main">
  <p:tag name="BTFPLAYOUTENABLED" val="1"/>
</p:tagLst>
</file>

<file path=ppt/tags/tag185.xml><?xml version="1.0" encoding="utf-8"?>
<p:tagLst xmlns:a="http://schemas.openxmlformats.org/drawingml/2006/main" xmlns:r="http://schemas.openxmlformats.org/officeDocument/2006/relationships" xmlns:p="http://schemas.openxmlformats.org/presentationml/2006/main">
  <p:tag name="THINKCELLSHAPEDONOTDELETE" val="tDiGDay76eNNQM7V7jOenSA"/>
</p:tagLst>
</file>

<file path=ppt/tags/tag185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51.xml><?xml version="1.0" encoding="utf-8"?>
<p:tagLst xmlns:a="http://schemas.openxmlformats.org/drawingml/2006/main" xmlns:r="http://schemas.openxmlformats.org/officeDocument/2006/relationships" xmlns:p="http://schemas.openxmlformats.org/presentationml/2006/main">
  <p:tag name="BTFPLAYOUTENABLED" val="1"/>
</p:tagLst>
</file>

<file path=ppt/tags/tag186.xml><?xml version="1.0" encoding="utf-8"?>
<p:tagLst xmlns:a="http://schemas.openxmlformats.org/drawingml/2006/main" xmlns:r="http://schemas.openxmlformats.org/officeDocument/2006/relationships" xmlns:p="http://schemas.openxmlformats.org/presentationml/2006/main">
  <p:tag name="THINKCELLSHAPEDONOTDELETE" val="tW62FUj7JGwTmWulVVhPplg"/>
</p:tagLst>
</file>

<file path=ppt/tags/tag187.xml><?xml version="1.0" encoding="utf-8"?>
<p:tagLst xmlns:a="http://schemas.openxmlformats.org/drawingml/2006/main" xmlns:r="http://schemas.openxmlformats.org/officeDocument/2006/relationships" xmlns:p="http://schemas.openxmlformats.org/presentationml/2006/main">
  <p:tag name="THINKCELLSHAPEDONOTDELETE" val="tWjjA0CPIEw3s2bydRJXGDQ"/>
</p:tagLst>
</file>

<file path=ppt/tags/tag188.xml><?xml version="1.0" encoding="utf-8"?>
<p:tagLst xmlns:a="http://schemas.openxmlformats.org/drawingml/2006/main" xmlns:r="http://schemas.openxmlformats.org/officeDocument/2006/relationships" xmlns:p="http://schemas.openxmlformats.org/presentationml/2006/main">
  <p:tag name="THINKCELLSHAPEDONOTDELETE" val="ttNHIVbtF7GXVHmTjpWme.A"/>
</p:tagLst>
</file>

<file path=ppt/tags/tag189.xml><?xml version="1.0" encoding="utf-8"?>
<p:tagLst xmlns:a="http://schemas.openxmlformats.org/drawingml/2006/main" xmlns:r="http://schemas.openxmlformats.org/officeDocument/2006/relationships" xmlns:p="http://schemas.openxmlformats.org/presentationml/2006/main">
  <p:tag name="THINKCELLSHAPEDONOTDELETE" val="t.xNGGgv9346xvKowz1HSCw"/>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0.xml><?xml version="1.0" encoding="utf-8"?>
<p:tagLst xmlns:a="http://schemas.openxmlformats.org/drawingml/2006/main" xmlns:r="http://schemas.openxmlformats.org/officeDocument/2006/relationships" xmlns:p="http://schemas.openxmlformats.org/presentationml/2006/main">
  <p:tag name="THINKCELLSHAPEDONOTDELETE" val="tJ9M6864HmN0Ss8qGkT_puQ"/>
</p:tagLst>
</file>

<file path=ppt/tags/tag191.xml><?xml version="1.0" encoding="utf-8"?>
<p:tagLst xmlns:a="http://schemas.openxmlformats.org/drawingml/2006/main" xmlns:r="http://schemas.openxmlformats.org/officeDocument/2006/relationships" xmlns:p="http://schemas.openxmlformats.org/presentationml/2006/main">
  <p:tag name="THINKCELLSHAPEDONOTDELETE" val="t1dud7Rqzd_LqAs1wbMvRow"/>
</p:tagLst>
</file>

<file path=ppt/tags/tag192.xml><?xml version="1.0" encoding="utf-8"?>
<p:tagLst xmlns:a="http://schemas.openxmlformats.org/drawingml/2006/main" xmlns:r="http://schemas.openxmlformats.org/officeDocument/2006/relationships" xmlns:p="http://schemas.openxmlformats.org/presentationml/2006/main">
  <p:tag name="THINKCELLSHAPEDONOTDELETE" val="thrzkz.ezfQ0fzxOWEuuZag"/>
</p:tagLst>
</file>

<file path=ppt/tags/tag193.xml><?xml version="1.0" encoding="utf-8"?>
<p:tagLst xmlns:a="http://schemas.openxmlformats.org/drawingml/2006/main" xmlns:r="http://schemas.openxmlformats.org/officeDocument/2006/relationships" xmlns:p="http://schemas.openxmlformats.org/presentationml/2006/main">
  <p:tag name="THINKCELLSHAPEDONOTDELETE" val="tGREp2PpN8sDCd_PcRwBq5A"/>
</p:tagLst>
</file>

<file path=ppt/tags/tag194.xml><?xml version="1.0" encoding="utf-8"?>
<p:tagLst xmlns:a="http://schemas.openxmlformats.org/drawingml/2006/main" xmlns:r="http://schemas.openxmlformats.org/officeDocument/2006/relationships" xmlns:p="http://schemas.openxmlformats.org/presentationml/2006/main">
  <p:tag name="THINKCELLSHAPEDONOTDELETE" val="tGthp7bXD4uIw81IAYoMhtQ"/>
</p:tagLst>
</file>

<file path=ppt/tags/tag195.xml><?xml version="1.0" encoding="utf-8"?>
<p:tagLst xmlns:a="http://schemas.openxmlformats.org/drawingml/2006/main" xmlns:r="http://schemas.openxmlformats.org/officeDocument/2006/relationships" xmlns:p="http://schemas.openxmlformats.org/presentationml/2006/main">
  <p:tag name="THINKCELLSHAPEDONOTDELETE" val="t3JDcaIW65P2a5o8YUdcZOw"/>
</p:tagLst>
</file>

<file path=ppt/tags/tag19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7.xml><?xml version="1.0" encoding="utf-8"?>
<p:tagLst xmlns:a="http://schemas.openxmlformats.org/drawingml/2006/main" xmlns:r="http://schemas.openxmlformats.org/officeDocument/2006/relationships" xmlns:p="http://schemas.openxmlformats.org/presentationml/2006/main">
  <p:tag name="BTFPLAYOUTCOLUMNS" val="3"/>
  <p:tag name="BTFPLAYOUTENABLED" val="0"/>
</p:tagLst>
</file>

<file path=ppt/tags/tag19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9.xml><?xml version="1.0" encoding="utf-8"?>
<p:tagLst xmlns:a="http://schemas.openxmlformats.org/drawingml/2006/main" xmlns:r="http://schemas.openxmlformats.org/officeDocument/2006/relationships" xmlns:p="http://schemas.openxmlformats.org/presentationml/2006/main">
  <p:tag name="THINKCELLSHAPEDONOTDELETE" val="toUr1m232dLeehyyecNARaw"/>
</p:tagLst>
</file>

<file path=ppt/tags/tag2.xml><?xml version="1.0" encoding="utf-8"?>
<p:tagLst xmlns:a="http://schemas.openxmlformats.org/drawingml/2006/main" xmlns:r="http://schemas.openxmlformats.org/officeDocument/2006/relationships" xmlns:p="http://schemas.openxmlformats.org/presentationml/2006/main">
  <p:tag name="BTFPLAYOUTENABLED" val="1"/>
  <p:tag name="BTFPLAYOUTCOLUMNS" val="1"/>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0.xml><?xml version="1.0" encoding="utf-8"?>
<p:tagLst xmlns:a="http://schemas.openxmlformats.org/drawingml/2006/main" xmlns:r="http://schemas.openxmlformats.org/officeDocument/2006/relationships" xmlns:p="http://schemas.openxmlformats.org/presentationml/2006/main">
  <p:tag name="THINKCELLSHAPEDONOTDELETE" val="tk.OBW6uxdTht3WH6gf52Bg"/>
</p:tagLst>
</file>

<file path=ppt/tags/tag201.xml><?xml version="1.0" encoding="utf-8"?>
<p:tagLst xmlns:a="http://schemas.openxmlformats.org/drawingml/2006/main" xmlns:r="http://schemas.openxmlformats.org/officeDocument/2006/relationships" xmlns:p="http://schemas.openxmlformats.org/presentationml/2006/main">
  <p:tag name="THINKCELLSHAPEDONOTDELETE" val="twIj6ujz_NItMxn0Mlz3YHw"/>
</p:tagLst>
</file>

<file path=ppt/tags/tag202.xml><?xml version="1.0" encoding="utf-8"?>
<p:tagLst xmlns:a="http://schemas.openxmlformats.org/drawingml/2006/main" xmlns:r="http://schemas.openxmlformats.org/officeDocument/2006/relationships" xmlns:p="http://schemas.openxmlformats.org/presentationml/2006/main">
  <p:tag name="THINKCELLSHAPEDONOTDELETE" val="tG2Cx73MszUtOJ_DuCJYzTQ"/>
</p:tagLst>
</file>

<file path=ppt/tags/tag203.xml><?xml version="1.0" encoding="utf-8"?>
<p:tagLst xmlns:a="http://schemas.openxmlformats.org/drawingml/2006/main" xmlns:r="http://schemas.openxmlformats.org/officeDocument/2006/relationships" xmlns:p="http://schemas.openxmlformats.org/presentationml/2006/main">
  <p:tag name="THINKCELLSHAPEDONOTDELETE" val="tIbxiDKG6mWfO_0xrFjVPXQ"/>
</p:tagLst>
</file>

<file path=ppt/tags/tag204.xml><?xml version="1.0" encoding="utf-8"?>
<p:tagLst xmlns:a="http://schemas.openxmlformats.org/drawingml/2006/main" xmlns:r="http://schemas.openxmlformats.org/officeDocument/2006/relationships" xmlns:p="http://schemas.openxmlformats.org/presentationml/2006/main">
  <p:tag name="THINKCELLSHAPEDONOTDELETE" val="thk745TPA5cVnP68lBSZQEA"/>
</p:tagLst>
</file>

<file path=ppt/tags/tag205.xml><?xml version="1.0" encoding="utf-8"?>
<p:tagLst xmlns:a="http://schemas.openxmlformats.org/drawingml/2006/main" xmlns:r="http://schemas.openxmlformats.org/officeDocument/2006/relationships" xmlns:p="http://schemas.openxmlformats.org/presentationml/2006/main">
  <p:tag name="THINKCELLSHAPEDONOTDELETE" val="txJMKflb7ymaaVwjMZU97sQ"/>
</p:tagLst>
</file>

<file path=ppt/tags/tag206.xml><?xml version="1.0" encoding="utf-8"?>
<p:tagLst xmlns:a="http://schemas.openxmlformats.org/drawingml/2006/main" xmlns:r="http://schemas.openxmlformats.org/officeDocument/2006/relationships" xmlns:p="http://schemas.openxmlformats.org/presentationml/2006/main">
  <p:tag name="THINKCELLSHAPEDONOTDELETE" val="tyDg9zKs2lOWhjxIW57kiQw"/>
</p:tagLst>
</file>

<file path=ppt/tags/tag207.xml><?xml version="1.0" encoding="utf-8"?>
<p:tagLst xmlns:a="http://schemas.openxmlformats.org/drawingml/2006/main" xmlns:r="http://schemas.openxmlformats.org/officeDocument/2006/relationships" xmlns:p="http://schemas.openxmlformats.org/presentationml/2006/main">
  <p:tag name="THINKCELLSHAPEDONOTDELETE" val="t8lkADNm1LWhT..TFPLA.ow"/>
</p:tagLst>
</file>

<file path=ppt/tags/tag208.xml><?xml version="1.0" encoding="utf-8"?>
<p:tagLst xmlns:a="http://schemas.openxmlformats.org/drawingml/2006/main" xmlns:r="http://schemas.openxmlformats.org/officeDocument/2006/relationships" xmlns:p="http://schemas.openxmlformats.org/presentationml/2006/main">
  <p:tag name="THINKCELLSHAPEDONOTDELETE" val="tjlUNk5Hj_ULHSTLHH5dVFg"/>
</p:tagLst>
</file>

<file path=ppt/tags/tag209.xml><?xml version="1.0" encoding="utf-8"?>
<p:tagLst xmlns:a="http://schemas.openxmlformats.org/drawingml/2006/main" xmlns:r="http://schemas.openxmlformats.org/officeDocument/2006/relationships" xmlns:p="http://schemas.openxmlformats.org/presentationml/2006/main">
  <p:tag name="THINKCELLSHAPEDONOTDELETE" val="tjzbcByWMamCmQPiopnGRKw"/>
</p:tagLst>
</file>

<file path=ppt/tags/tag21.xml><?xml version="1.0" encoding="utf-8"?>
<p:tagLst xmlns:a="http://schemas.openxmlformats.org/drawingml/2006/main" xmlns:r="http://schemas.openxmlformats.org/officeDocument/2006/relationships" xmlns:p="http://schemas.openxmlformats.org/presentationml/2006/main">
  <p:tag name="BTFPLAYOUTENABLED" val="1"/>
  <p:tag name="BTFPLAYOUTCOLUMNS" val="1"/>
</p:tagLst>
</file>

<file path=ppt/tags/tag210.xml><?xml version="1.0" encoding="utf-8"?>
<p:tagLst xmlns:a="http://schemas.openxmlformats.org/drawingml/2006/main" xmlns:r="http://schemas.openxmlformats.org/officeDocument/2006/relationships" xmlns:p="http://schemas.openxmlformats.org/presentationml/2006/main">
  <p:tag name="THINKCELLSHAPEDONOTDELETE" val="t8pwjeWEDV5qWqeq5TXU4YQ"/>
</p:tagLst>
</file>

<file path=ppt/tags/tag211.xml><?xml version="1.0" encoding="utf-8"?>
<p:tagLst xmlns:a="http://schemas.openxmlformats.org/drawingml/2006/main" xmlns:r="http://schemas.openxmlformats.org/officeDocument/2006/relationships" xmlns:p="http://schemas.openxmlformats.org/presentationml/2006/main">
  <p:tag name="THINKCELLSHAPEDONOTDELETE" val="tHmigcq1wCxTvcqQHBYLbGQ"/>
</p:tagLst>
</file>

<file path=ppt/tags/tag212.xml><?xml version="1.0" encoding="utf-8"?>
<p:tagLst xmlns:a="http://schemas.openxmlformats.org/drawingml/2006/main" xmlns:r="http://schemas.openxmlformats.org/officeDocument/2006/relationships" xmlns:p="http://schemas.openxmlformats.org/presentationml/2006/main">
  <p:tag name="THINKCELLSHAPEDONOTDELETE" val="tuosR7MAB3._dqdxL07tLvw"/>
</p:tagLst>
</file>

<file path=ppt/tags/tag213.xml><?xml version="1.0" encoding="utf-8"?>
<p:tagLst xmlns:a="http://schemas.openxmlformats.org/drawingml/2006/main" xmlns:r="http://schemas.openxmlformats.org/officeDocument/2006/relationships" xmlns:p="http://schemas.openxmlformats.org/presentationml/2006/main">
  <p:tag name="THINKCELLSHAPEDONOTDELETE" val="tsym9ihDWBq3u1UWSTC536g"/>
</p:tagLst>
</file>

<file path=ppt/tags/tag214.xml><?xml version="1.0" encoding="utf-8"?>
<p:tagLst xmlns:a="http://schemas.openxmlformats.org/drawingml/2006/main" xmlns:r="http://schemas.openxmlformats.org/officeDocument/2006/relationships" xmlns:p="http://schemas.openxmlformats.org/presentationml/2006/main">
  <p:tag name="THINKCELLSHAPEDONOTDELETE" val="tmEd87Wy5rEehS0CT_cVhxw"/>
</p:tagLst>
</file>

<file path=ppt/tags/tag215.xml><?xml version="1.0" encoding="utf-8"?>
<p:tagLst xmlns:a="http://schemas.openxmlformats.org/drawingml/2006/main" xmlns:r="http://schemas.openxmlformats.org/officeDocument/2006/relationships" xmlns:p="http://schemas.openxmlformats.org/presentationml/2006/main">
  <p:tag name="THINKCELLSHAPEDONOTDELETE" val="t_n5t4TFML9rnKGBKLEEnUA"/>
</p:tagLst>
</file>

<file path=ppt/tags/tag216.xml><?xml version="1.0" encoding="utf-8"?>
<p:tagLst xmlns:a="http://schemas.openxmlformats.org/drawingml/2006/main" xmlns:r="http://schemas.openxmlformats.org/officeDocument/2006/relationships" xmlns:p="http://schemas.openxmlformats.org/presentationml/2006/main">
  <p:tag name="THINKCELLSHAPEDONOTDELETE" val="tY9BpMQxq7KYJ_.2pqijBZA"/>
</p:tagLst>
</file>

<file path=ppt/tags/tag217.xml><?xml version="1.0" encoding="utf-8"?>
<p:tagLst xmlns:a="http://schemas.openxmlformats.org/drawingml/2006/main" xmlns:r="http://schemas.openxmlformats.org/officeDocument/2006/relationships" xmlns:p="http://schemas.openxmlformats.org/presentationml/2006/main">
  <p:tag name="THINKCELLSHAPEDONOTDELETE" val="tkDmEQ0rUxfbV_7YJZMbpZQ"/>
</p:tagLst>
</file>

<file path=ppt/tags/tag218.xml><?xml version="1.0" encoding="utf-8"?>
<p:tagLst xmlns:a="http://schemas.openxmlformats.org/drawingml/2006/main" xmlns:r="http://schemas.openxmlformats.org/officeDocument/2006/relationships" xmlns:p="http://schemas.openxmlformats.org/presentationml/2006/main">
  <p:tag name="THINKCELLSHAPEDONOTDELETE" val="tgBtkrt4Ifj8dfrsMrC7PqQ"/>
</p:tagLst>
</file>

<file path=ppt/tags/tag219.xml><?xml version="1.0" encoding="utf-8"?>
<p:tagLst xmlns:a="http://schemas.openxmlformats.org/drawingml/2006/main" xmlns:r="http://schemas.openxmlformats.org/officeDocument/2006/relationships" xmlns:p="http://schemas.openxmlformats.org/presentationml/2006/main">
  <p:tag name="THINKCELLSHAPEDONOTDELETE" val="txxlefzWuKpIixB8FTxqU6g"/>
</p:tagLst>
</file>

<file path=ppt/tags/tag22.xml><?xml version="1.0" encoding="utf-8"?>
<p:tagLst xmlns:a="http://schemas.openxmlformats.org/drawingml/2006/main" xmlns:r="http://schemas.openxmlformats.org/officeDocument/2006/relationships" xmlns:p="http://schemas.openxmlformats.org/presentationml/2006/main">
  <p:tag name="BTFPLAYOUTENABLED" val="1"/>
  <p:tag name="BTFPLAYOUTCOLUMNS" val="1"/>
</p:tagLst>
</file>

<file path=ppt/tags/tag220.xml><?xml version="1.0" encoding="utf-8"?>
<p:tagLst xmlns:a="http://schemas.openxmlformats.org/drawingml/2006/main" xmlns:r="http://schemas.openxmlformats.org/officeDocument/2006/relationships" xmlns:p="http://schemas.openxmlformats.org/presentationml/2006/main">
  <p:tag name="THINKCELLSHAPEDONOTDELETE" val="tOmKJKfqF7pSyqEjEZN0ssg"/>
</p:tagLst>
</file>

<file path=ppt/tags/tag221.xml><?xml version="1.0" encoding="utf-8"?>
<p:tagLst xmlns:a="http://schemas.openxmlformats.org/drawingml/2006/main" xmlns:r="http://schemas.openxmlformats.org/officeDocument/2006/relationships" xmlns:p="http://schemas.openxmlformats.org/presentationml/2006/main">
  <p:tag name="THINKCELLSHAPEDONOTDELETE" val="tHgHXbno5xWFaD..BfiIzdg"/>
</p:tagLst>
</file>

<file path=ppt/tags/tag222.xml><?xml version="1.0" encoding="utf-8"?>
<p:tagLst xmlns:a="http://schemas.openxmlformats.org/drawingml/2006/main" xmlns:r="http://schemas.openxmlformats.org/officeDocument/2006/relationships" xmlns:p="http://schemas.openxmlformats.org/presentationml/2006/main">
  <p:tag name="THINKCELLSHAPEDONOTDELETE" val="t2lmksc0iO51VujexE8bUTQ"/>
</p:tagLst>
</file>

<file path=ppt/tags/tag223.xml><?xml version="1.0" encoding="utf-8"?>
<p:tagLst xmlns:a="http://schemas.openxmlformats.org/drawingml/2006/main" xmlns:r="http://schemas.openxmlformats.org/officeDocument/2006/relationships" xmlns:p="http://schemas.openxmlformats.org/presentationml/2006/main">
  <p:tag name="THINKCELLSHAPEDONOTDELETE" val="t7ApDXoyWqAL8kRnBoaXQuQ"/>
</p:tagLst>
</file>

<file path=ppt/tags/tag224.xml><?xml version="1.0" encoding="utf-8"?>
<p:tagLst xmlns:a="http://schemas.openxmlformats.org/drawingml/2006/main" xmlns:r="http://schemas.openxmlformats.org/officeDocument/2006/relationships" xmlns:p="http://schemas.openxmlformats.org/presentationml/2006/main">
  <p:tag name="THINKCELLSHAPEDONOTDELETE" val="t.2Tu2fT5auCvCfE1d8bDyA"/>
</p:tagLst>
</file>

<file path=ppt/tags/tag225.xml><?xml version="1.0" encoding="utf-8"?>
<p:tagLst xmlns:a="http://schemas.openxmlformats.org/drawingml/2006/main" xmlns:r="http://schemas.openxmlformats.org/officeDocument/2006/relationships" xmlns:p="http://schemas.openxmlformats.org/presentationml/2006/main">
  <p:tag name="THINKCELLSHAPEDONOTDELETE" val="tBJpEbTuOCYtpYDszhwOsfQ"/>
</p:tagLst>
</file>

<file path=ppt/tags/tag226.xml><?xml version="1.0" encoding="utf-8"?>
<p:tagLst xmlns:a="http://schemas.openxmlformats.org/drawingml/2006/main" xmlns:r="http://schemas.openxmlformats.org/officeDocument/2006/relationships" xmlns:p="http://schemas.openxmlformats.org/presentationml/2006/main">
  <p:tag name="THINKCELLSHAPEDONOTDELETE" val="tTC87t2ZSWs93vEnN6vSiLQ"/>
</p:tagLst>
</file>

<file path=ppt/tags/tag227.xml><?xml version="1.0" encoding="utf-8"?>
<p:tagLst xmlns:a="http://schemas.openxmlformats.org/drawingml/2006/main" xmlns:r="http://schemas.openxmlformats.org/officeDocument/2006/relationships" xmlns:p="http://schemas.openxmlformats.org/presentationml/2006/main">
  <p:tag name="THINKCELLSHAPEDONOTDELETE" val="tyfNAfbYef8iiz5JWuKukAg"/>
</p:tagLst>
</file>

<file path=ppt/tags/tag228.xml><?xml version="1.0" encoding="utf-8"?>
<p:tagLst xmlns:a="http://schemas.openxmlformats.org/drawingml/2006/main" xmlns:r="http://schemas.openxmlformats.org/officeDocument/2006/relationships" xmlns:p="http://schemas.openxmlformats.org/presentationml/2006/main">
  <p:tag name="THINKCELLSHAPEDONOTDELETE" val="t225HuKD0dTXrS9Ew7wOfBg"/>
</p:tagLst>
</file>

<file path=ppt/tags/tag229.xml><?xml version="1.0" encoding="utf-8"?>
<p:tagLst xmlns:a="http://schemas.openxmlformats.org/drawingml/2006/main" xmlns:r="http://schemas.openxmlformats.org/officeDocument/2006/relationships" xmlns:p="http://schemas.openxmlformats.org/presentationml/2006/main">
  <p:tag name="THINKCELLSHAPEDONOTDELETE" val="t9H9ssUoOMAnMc22NGYarGQ"/>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0.xml><?xml version="1.0" encoding="utf-8"?>
<p:tagLst xmlns:a="http://schemas.openxmlformats.org/drawingml/2006/main" xmlns:r="http://schemas.openxmlformats.org/officeDocument/2006/relationships" xmlns:p="http://schemas.openxmlformats.org/presentationml/2006/main">
  <p:tag name="BTFPLAYOUTENABLED" val="1"/>
</p:tagLst>
</file>

<file path=ppt/tags/tag231.xml><?xml version="1.0" encoding="utf-8"?>
<p:tagLst xmlns:a="http://schemas.openxmlformats.org/drawingml/2006/main" xmlns:r="http://schemas.openxmlformats.org/officeDocument/2006/relationships" xmlns:p="http://schemas.openxmlformats.org/presentationml/2006/main">
  <p:tag name="BTFPLAYOUTENABLED" val="1"/>
</p:tagLst>
</file>

<file path=ppt/tags/tag232.xml><?xml version="1.0" encoding="utf-8"?>
<p:tagLst xmlns:a="http://schemas.openxmlformats.org/drawingml/2006/main" xmlns:r="http://schemas.openxmlformats.org/officeDocument/2006/relationships" xmlns:p="http://schemas.openxmlformats.org/presentationml/2006/main">
  <p:tag name="THINKCELLSHAPEDONOTDELETE" val="tiXqD5VfU_Ezo.EaR3iCzHw"/>
</p:tagLst>
</file>

<file path=ppt/tags/tag233.xml><?xml version="1.0" encoding="utf-8"?>
<p:tagLst xmlns:a="http://schemas.openxmlformats.org/drawingml/2006/main" xmlns:r="http://schemas.openxmlformats.org/officeDocument/2006/relationships" xmlns:p="http://schemas.openxmlformats.org/presentationml/2006/main">
  <p:tag name="THINKCELLSHAPEDONOTDELETE" val="tymgab.DarjsVcoWkjXDs6g"/>
</p:tagLst>
</file>

<file path=ppt/tags/tag234.xml><?xml version="1.0" encoding="utf-8"?>
<p:tagLst xmlns:a="http://schemas.openxmlformats.org/drawingml/2006/main" xmlns:r="http://schemas.openxmlformats.org/officeDocument/2006/relationships" xmlns:p="http://schemas.openxmlformats.org/presentationml/2006/main">
  <p:tag name="THINKCELLSHAPEDONOTDELETE" val="t1LCfc_pmkgR2r4aI6Lp0qA"/>
</p:tagLst>
</file>

<file path=ppt/tags/tag235.xml><?xml version="1.0" encoding="utf-8"?>
<p:tagLst xmlns:a="http://schemas.openxmlformats.org/drawingml/2006/main" xmlns:r="http://schemas.openxmlformats.org/officeDocument/2006/relationships" xmlns:p="http://schemas.openxmlformats.org/presentationml/2006/main">
  <p:tag name="THINKCELLSHAPEDONOTDELETE" val="teJkZNVZaacEtGSUMKwtd.w"/>
</p:tagLst>
</file>

<file path=ppt/tags/tag236.xml><?xml version="1.0" encoding="utf-8"?>
<p:tagLst xmlns:a="http://schemas.openxmlformats.org/drawingml/2006/main" xmlns:r="http://schemas.openxmlformats.org/officeDocument/2006/relationships" xmlns:p="http://schemas.openxmlformats.org/presentationml/2006/main">
  <p:tag name="THINKCELLSHAPEDONOTDELETE" val="tXjKrgvl92tTIg.0lUn6GOw"/>
</p:tagLst>
</file>

<file path=ppt/tags/tag237.xml><?xml version="1.0" encoding="utf-8"?>
<p:tagLst xmlns:a="http://schemas.openxmlformats.org/drawingml/2006/main" xmlns:r="http://schemas.openxmlformats.org/officeDocument/2006/relationships" xmlns:p="http://schemas.openxmlformats.org/presentationml/2006/main">
  <p:tag name="THINKCELLSHAPEDONOTDELETE" val="tdgQR9BI6tspe7dzKsN5Gww"/>
</p:tagLst>
</file>

<file path=ppt/tags/tag238.xml><?xml version="1.0" encoding="utf-8"?>
<p:tagLst xmlns:a="http://schemas.openxmlformats.org/drawingml/2006/main" xmlns:r="http://schemas.openxmlformats.org/officeDocument/2006/relationships" xmlns:p="http://schemas.openxmlformats.org/presentationml/2006/main">
  <p:tag name="THINKCELLSHAPEDONOTDELETE" val="tb0DdIWLg.3u.ZzzkZ.if8g"/>
</p:tagLst>
</file>

<file path=ppt/tags/tag239.xml><?xml version="1.0" encoding="utf-8"?>
<p:tagLst xmlns:a="http://schemas.openxmlformats.org/drawingml/2006/main" xmlns:r="http://schemas.openxmlformats.org/officeDocument/2006/relationships" xmlns:p="http://schemas.openxmlformats.org/presentationml/2006/main">
  <p:tag name="THINKCELLSHAPEDONOTDELETE" val="tyDX.0TQ2DHBbeJLX2OKSDQ"/>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0.xml><?xml version="1.0" encoding="utf-8"?>
<p:tagLst xmlns:a="http://schemas.openxmlformats.org/drawingml/2006/main" xmlns:r="http://schemas.openxmlformats.org/officeDocument/2006/relationships" xmlns:p="http://schemas.openxmlformats.org/presentationml/2006/main">
  <p:tag name="THINKCELLSHAPEDONOTDELETE" val="tWx6aUsHgNQlXpDhiuifLRw"/>
</p:tagLst>
</file>

<file path=ppt/tags/tag241.xml><?xml version="1.0" encoding="utf-8"?>
<p:tagLst xmlns:a="http://schemas.openxmlformats.org/drawingml/2006/main" xmlns:r="http://schemas.openxmlformats.org/officeDocument/2006/relationships" xmlns:p="http://schemas.openxmlformats.org/presentationml/2006/main">
  <p:tag name="THINKCELLSHAPEDONOTDELETE" val="tvdD7XWEgmVAcRq1uoknWjQ"/>
</p:tagLst>
</file>

<file path=ppt/tags/tag242.xml><?xml version="1.0" encoding="utf-8"?>
<p:tagLst xmlns:a="http://schemas.openxmlformats.org/drawingml/2006/main" xmlns:r="http://schemas.openxmlformats.org/officeDocument/2006/relationships" xmlns:p="http://schemas.openxmlformats.org/presentationml/2006/main">
  <p:tag name="THINKCELLSHAPEDONOTDELETE" val="t2.Iv6w_IhHw2hAB65k2EqA"/>
</p:tagLst>
</file>

<file path=ppt/tags/tag243.xml><?xml version="1.0" encoding="utf-8"?>
<p:tagLst xmlns:a="http://schemas.openxmlformats.org/drawingml/2006/main" xmlns:r="http://schemas.openxmlformats.org/officeDocument/2006/relationships" xmlns:p="http://schemas.openxmlformats.org/presentationml/2006/main">
  <p:tag name="THINKCELLSHAPEDONOTDELETE" val="tYVaH6a67pNoBJ63TCww3mw"/>
</p:tagLst>
</file>

<file path=ppt/tags/tag244.xml><?xml version="1.0" encoding="utf-8"?>
<p:tagLst xmlns:a="http://schemas.openxmlformats.org/drawingml/2006/main" xmlns:r="http://schemas.openxmlformats.org/officeDocument/2006/relationships" xmlns:p="http://schemas.openxmlformats.org/presentationml/2006/main">
  <p:tag name="THINKCELLSHAPEDONOTDELETE" val="tFqhMXnPlZaYHVKR1QGKZ3A"/>
</p:tagLst>
</file>

<file path=ppt/tags/tag245.xml><?xml version="1.0" encoding="utf-8"?>
<p:tagLst xmlns:a="http://schemas.openxmlformats.org/drawingml/2006/main" xmlns:r="http://schemas.openxmlformats.org/officeDocument/2006/relationships" xmlns:p="http://schemas.openxmlformats.org/presentationml/2006/main">
  <p:tag name="BTFPLAYOUTCOLUMNS" val="3"/>
  <p:tag name="BTFPLAYOUTENABLED" val="0"/>
</p:tagLst>
</file>

<file path=ppt/tags/tag2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7.xml><?xml version="1.0" encoding="utf-8"?>
<p:tagLst xmlns:a="http://schemas.openxmlformats.org/drawingml/2006/main" xmlns:r="http://schemas.openxmlformats.org/officeDocument/2006/relationships" xmlns:p="http://schemas.openxmlformats.org/presentationml/2006/main">
  <p:tag name="BTFPLAYOUTENABLED" val="1"/>
</p:tagLst>
</file>

<file path=ppt/tags/tag248.xml><?xml version="1.0" encoding="utf-8"?>
<p:tagLst xmlns:a="http://schemas.openxmlformats.org/drawingml/2006/main" xmlns:r="http://schemas.openxmlformats.org/officeDocument/2006/relationships" xmlns:p="http://schemas.openxmlformats.org/presentationml/2006/main">
  <p:tag name="THINKCELLSHAPEDONOTDELETE" val="t03cnmv5EBOgntJiKhb6qMQ"/>
</p:tagLst>
</file>

<file path=ppt/tags/tag249.xml><?xml version="1.0" encoding="utf-8"?>
<p:tagLst xmlns:a="http://schemas.openxmlformats.org/drawingml/2006/main" xmlns:r="http://schemas.openxmlformats.org/officeDocument/2006/relationships" xmlns:p="http://schemas.openxmlformats.org/presentationml/2006/main">
  <p:tag name="THINKCELLSHAPEDONOTDELETE" val="twQ9YfVdalVKvSifVgAXxqQ"/>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0.xml><?xml version="1.0" encoding="utf-8"?>
<p:tagLst xmlns:a="http://schemas.openxmlformats.org/drawingml/2006/main" xmlns:r="http://schemas.openxmlformats.org/officeDocument/2006/relationships" xmlns:p="http://schemas.openxmlformats.org/presentationml/2006/main">
  <p:tag name="THINKCELLSHAPEDONOTDELETE" val="tVW9CjRGDG95gvzlAnoM.Qw"/>
</p:tagLst>
</file>

<file path=ppt/tags/tag251.xml><?xml version="1.0" encoding="utf-8"?>
<p:tagLst xmlns:a="http://schemas.openxmlformats.org/drawingml/2006/main" xmlns:r="http://schemas.openxmlformats.org/officeDocument/2006/relationships" xmlns:p="http://schemas.openxmlformats.org/presentationml/2006/main">
  <p:tag name="THINKCELLSHAPEDONOTDELETE" val="tvCCYK7qpNFEZl.qYmLUKhA"/>
</p:tagLst>
</file>

<file path=ppt/tags/tag252.xml><?xml version="1.0" encoding="utf-8"?>
<p:tagLst xmlns:a="http://schemas.openxmlformats.org/drawingml/2006/main" xmlns:r="http://schemas.openxmlformats.org/officeDocument/2006/relationships" xmlns:p="http://schemas.openxmlformats.org/presentationml/2006/main">
  <p:tag name="THINKCELLSHAPEDONOTDELETE" val="tzPK1S03DGeYd2bgy3DBJVw"/>
</p:tagLst>
</file>

<file path=ppt/tags/tag253.xml><?xml version="1.0" encoding="utf-8"?>
<p:tagLst xmlns:a="http://schemas.openxmlformats.org/drawingml/2006/main" xmlns:r="http://schemas.openxmlformats.org/officeDocument/2006/relationships" xmlns:p="http://schemas.openxmlformats.org/presentationml/2006/main">
  <p:tag name="THINKCELLSHAPEDONOTDELETE" val="tw093e9OFGoIFi7syYkbAvg"/>
</p:tagLst>
</file>

<file path=ppt/tags/tag254.xml><?xml version="1.0" encoding="utf-8"?>
<p:tagLst xmlns:a="http://schemas.openxmlformats.org/drawingml/2006/main" xmlns:r="http://schemas.openxmlformats.org/officeDocument/2006/relationships" xmlns:p="http://schemas.openxmlformats.org/presentationml/2006/main">
  <p:tag name="THINKCELLSHAPEDONOTDELETE" val="tcfAounHMsi8i70dAURYu9w"/>
</p:tagLst>
</file>

<file path=ppt/tags/tag255.xml><?xml version="1.0" encoding="utf-8"?>
<p:tagLst xmlns:a="http://schemas.openxmlformats.org/drawingml/2006/main" xmlns:r="http://schemas.openxmlformats.org/officeDocument/2006/relationships" xmlns:p="http://schemas.openxmlformats.org/presentationml/2006/main">
  <p:tag name="THINKCELLSHAPEDONOTDELETE" val="tnG6tsn3Kz4dIr.ayJh8ZqQ"/>
</p:tagLst>
</file>

<file path=ppt/tags/tag256.xml><?xml version="1.0" encoding="utf-8"?>
<p:tagLst xmlns:a="http://schemas.openxmlformats.org/drawingml/2006/main" xmlns:r="http://schemas.openxmlformats.org/officeDocument/2006/relationships" xmlns:p="http://schemas.openxmlformats.org/presentationml/2006/main">
  <p:tag name="THINKCELLSHAPEDONOTDELETE" val="tIZ.lykuOkg1NeZhlLujymg"/>
</p:tagLst>
</file>

<file path=ppt/tags/tag257.xml><?xml version="1.0" encoding="utf-8"?>
<p:tagLst xmlns:a="http://schemas.openxmlformats.org/drawingml/2006/main" xmlns:r="http://schemas.openxmlformats.org/officeDocument/2006/relationships" xmlns:p="http://schemas.openxmlformats.org/presentationml/2006/main">
  <p:tag name="THINKCELLSHAPEDONOTDELETE" val="t.nEMijHdo_U7R9STcQwBLA"/>
</p:tagLst>
</file>

<file path=ppt/tags/tag258.xml><?xml version="1.0" encoding="utf-8"?>
<p:tagLst xmlns:a="http://schemas.openxmlformats.org/drawingml/2006/main" xmlns:r="http://schemas.openxmlformats.org/officeDocument/2006/relationships" xmlns:p="http://schemas.openxmlformats.org/presentationml/2006/main">
  <p:tag name="THINKCELLSHAPEDONOTDELETE" val="tub0Lzpg01roOa4bq_9zatw"/>
</p:tagLst>
</file>

<file path=ppt/tags/tag259.xml><?xml version="1.0" encoding="utf-8"?>
<p:tagLst xmlns:a="http://schemas.openxmlformats.org/drawingml/2006/main" xmlns:r="http://schemas.openxmlformats.org/officeDocument/2006/relationships" xmlns:p="http://schemas.openxmlformats.org/presentationml/2006/main">
  <p:tag name="THINKCELLSHAPEDONOTDELETE" val="tyhHu.r43893_jQtuthgZuA"/>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0.xml><?xml version="1.0" encoding="utf-8"?>
<p:tagLst xmlns:a="http://schemas.openxmlformats.org/drawingml/2006/main" xmlns:r="http://schemas.openxmlformats.org/officeDocument/2006/relationships" xmlns:p="http://schemas.openxmlformats.org/presentationml/2006/main">
  <p:tag name="THINKCELLSHAPEDONOTDELETE" val="t52.SnqfSGbHlV4Iaaw_wKA"/>
</p:tagLst>
</file>

<file path=ppt/tags/tag261.xml><?xml version="1.0" encoding="utf-8"?>
<p:tagLst xmlns:a="http://schemas.openxmlformats.org/drawingml/2006/main" xmlns:r="http://schemas.openxmlformats.org/officeDocument/2006/relationships" xmlns:p="http://schemas.openxmlformats.org/presentationml/2006/main">
  <p:tag name="THINKCELLSHAPEDONOTDELETE" val="tIJ_Gs4QsB1xyJBNDQyGDIg"/>
</p:tagLst>
</file>

<file path=ppt/tags/tag262.xml><?xml version="1.0" encoding="utf-8"?>
<p:tagLst xmlns:a="http://schemas.openxmlformats.org/drawingml/2006/main" xmlns:r="http://schemas.openxmlformats.org/officeDocument/2006/relationships" xmlns:p="http://schemas.openxmlformats.org/presentationml/2006/main">
  <p:tag name="THINKCELLSHAPEDONOTDELETE" val="td5O98g0vSdKT8kLIzmEuPA"/>
</p:tagLst>
</file>

<file path=ppt/tags/tag263.xml><?xml version="1.0" encoding="utf-8"?>
<p:tagLst xmlns:a="http://schemas.openxmlformats.org/drawingml/2006/main" xmlns:r="http://schemas.openxmlformats.org/officeDocument/2006/relationships" xmlns:p="http://schemas.openxmlformats.org/presentationml/2006/main">
  <p:tag name="THINKCELLSHAPEDONOTDELETE" val="tG9af4J.e7__2Mu6mlUwaWA"/>
</p:tagLst>
</file>

<file path=ppt/tags/tag264.xml><?xml version="1.0" encoding="utf-8"?>
<p:tagLst xmlns:a="http://schemas.openxmlformats.org/drawingml/2006/main" xmlns:r="http://schemas.openxmlformats.org/officeDocument/2006/relationships" xmlns:p="http://schemas.openxmlformats.org/presentationml/2006/main">
  <p:tag name="THINKCELLSHAPEDONOTDELETE" val="tfaqxG.U9q.JEl127d.UvHQ"/>
</p:tagLst>
</file>

<file path=ppt/tags/tag265.xml><?xml version="1.0" encoding="utf-8"?>
<p:tagLst xmlns:a="http://schemas.openxmlformats.org/drawingml/2006/main" xmlns:r="http://schemas.openxmlformats.org/officeDocument/2006/relationships" xmlns:p="http://schemas.openxmlformats.org/presentationml/2006/main">
  <p:tag name="THINKCELLSHAPEDONOTDELETE" val="tldRERGy003Q6cSS59RkFJg"/>
</p:tagLst>
</file>

<file path=ppt/tags/tag266.xml><?xml version="1.0" encoding="utf-8"?>
<p:tagLst xmlns:a="http://schemas.openxmlformats.org/drawingml/2006/main" xmlns:r="http://schemas.openxmlformats.org/officeDocument/2006/relationships" xmlns:p="http://schemas.openxmlformats.org/presentationml/2006/main">
  <p:tag name="THINKCELLSHAPEDONOTDELETE" val="tnvjN7cr7CaYDo3WpqUzb1g"/>
</p:tagLst>
</file>

<file path=ppt/tags/tag267.xml><?xml version="1.0" encoding="utf-8"?>
<p:tagLst xmlns:a="http://schemas.openxmlformats.org/drawingml/2006/main" xmlns:r="http://schemas.openxmlformats.org/officeDocument/2006/relationships" xmlns:p="http://schemas.openxmlformats.org/presentationml/2006/main">
  <p:tag name="THINKCELLSHAPEDONOTDELETE" val="tspjt7eleguiNzxCt3NfyJw"/>
</p:tagLst>
</file>

<file path=ppt/tags/tag268.xml><?xml version="1.0" encoding="utf-8"?>
<p:tagLst xmlns:a="http://schemas.openxmlformats.org/drawingml/2006/main" xmlns:r="http://schemas.openxmlformats.org/officeDocument/2006/relationships" xmlns:p="http://schemas.openxmlformats.org/presentationml/2006/main">
  <p:tag name="THINKCELLSHAPEDONOTDELETE" val="theKPuUjVyJWEPimheD3LDg"/>
</p:tagLst>
</file>

<file path=ppt/tags/tag269.xml><?xml version="1.0" encoding="utf-8"?>
<p:tagLst xmlns:a="http://schemas.openxmlformats.org/drawingml/2006/main" xmlns:r="http://schemas.openxmlformats.org/officeDocument/2006/relationships" xmlns:p="http://schemas.openxmlformats.org/presentationml/2006/main">
  <p:tag name="THINKCELLSHAPEDONOTDELETE" val="tkyZh9uCusMzygf2G5non5w"/>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0.xml><?xml version="1.0" encoding="utf-8"?>
<p:tagLst xmlns:a="http://schemas.openxmlformats.org/drawingml/2006/main" xmlns:r="http://schemas.openxmlformats.org/officeDocument/2006/relationships" xmlns:p="http://schemas.openxmlformats.org/presentationml/2006/main">
  <p:tag name="THINKCELLSHAPEDONOTDELETE" val="temq570KsSzLuVd2ZupQ6jw"/>
</p:tagLst>
</file>

<file path=ppt/tags/tag271.xml><?xml version="1.0" encoding="utf-8"?>
<p:tagLst xmlns:a="http://schemas.openxmlformats.org/drawingml/2006/main" xmlns:r="http://schemas.openxmlformats.org/officeDocument/2006/relationships" xmlns:p="http://schemas.openxmlformats.org/presentationml/2006/main">
  <p:tag name="THINKCELLSHAPEDONOTDELETE" val="t5MVssVGPT3q6l.EVDtLtnA"/>
</p:tagLst>
</file>

<file path=ppt/tags/tag272.xml><?xml version="1.0" encoding="utf-8"?>
<p:tagLst xmlns:a="http://schemas.openxmlformats.org/drawingml/2006/main" xmlns:r="http://schemas.openxmlformats.org/officeDocument/2006/relationships" xmlns:p="http://schemas.openxmlformats.org/presentationml/2006/main">
  <p:tag name="THINKCELLSHAPEDONOTDELETE" val="t4G.oFYX55XmkuaU0mIC6rQ"/>
</p:tagLst>
</file>

<file path=ppt/tags/tag273.xml><?xml version="1.0" encoding="utf-8"?>
<p:tagLst xmlns:a="http://schemas.openxmlformats.org/drawingml/2006/main" xmlns:r="http://schemas.openxmlformats.org/officeDocument/2006/relationships" xmlns:p="http://schemas.openxmlformats.org/presentationml/2006/main">
  <p:tag name="THINKCELLSHAPEDONOTDELETE" val="twumMunKZTlkVed5LhEd9Hg"/>
</p:tagLst>
</file>

<file path=ppt/tags/tag274.xml><?xml version="1.0" encoding="utf-8"?>
<p:tagLst xmlns:a="http://schemas.openxmlformats.org/drawingml/2006/main" xmlns:r="http://schemas.openxmlformats.org/officeDocument/2006/relationships" xmlns:p="http://schemas.openxmlformats.org/presentationml/2006/main">
  <p:tag name="THINKCELLSHAPEDONOTDELETE" val="t2C1cKUGp1NhwUMwDCcvT3A"/>
</p:tagLst>
</file>

<file path=ppt/tags/tag275.xml><?xml version="1.0" encoding="utf-8"?>
<p:tagLst xmlns:a="http://schemas.openxmlformats.org/drawingml/2006/main" xmlns:r="http://schemas.openxmlformats.org/officeDocument/2006/relationships" xmlns:p="http://schemas.openxmlformats.org/presentationml/2006/main">
  <p:tag name="THINKCELLSHAPEDONOTDELETE" val="tebO4UKHADngKFtBS4ctL9w"/>
</p:tagLst>
</file>

<file path=ppt/tags/tag276.xml><?xml version="1.0" encoding="utf-8"?>
<p:tagLst xmlns:a="http://schemas.openxmlformats.org/drawingml/2006/main" xmlns:r="http://schemas.openxmlformats.org/officeDocument/2006/relationships" xmlns:p="http://schemas.openxmlformats.org/presentationml/2006/main">
  <p:tag name="THINKCELLSHAPEDONOTDELETE" val="tRcaXQsLYNh39mVswSg.raA"/>
</p:tagLst>
</file>

<file path=ppt/tags/tag277.xml><?xml version="1.0" encoding="utf-8"?>
<p:tagLst xmlns:a="http://schemas.openxmlformats.org/drawingml/2006/main" xmlns:r="http://schemas.openxmlformats.org/officeDocument/2006/relationships" xmlns:p="http://schemas.openxmlformats.org/presentationml/2006/main">
  <p:tag name="THINKCELLSHAPEDONOTDELETE" val="tXGu9xjrZU6b5Fj.zEMEcCw"/>
</p:tagLst>
</file>

<file path=ppt/tags/tag278.xml><?xml version="1.0" encoding="utf-8"?>
<p:tagLst xmlns:a="http://schemas.openxmlformats.org/drawingml/2006/main" xmlns:r="http://schemas.openxmlformats.org/officeDocument/2006/relationships" xmlns:p="http://schemas.openxmlformats.org/presentationml/2006/main">
  <p:tag name="THINKCELLSHAPEDONOTDELETE" val="tRlD2RHgsGYyIBlTwMiXW.w"/>
</p:tagLst>
</file>

<file path=ppt/tags/tag279.xml><?xml version="1.0" encoding="utf-8"?>
<p:tagLst xmlns:a="http://schemas.openxmlformats.org/drawingml/2006/main" xmlns:r="http://schemas.openxmlformats.org/officeDocument/2006/relationships" xmlns:p="http://schemas.openxmlformats.org/presentationml/2006/main">
  <p:tag name="THINKCELLSHAPEDONOTDELETE" val="tDB7lJFqhDR9G.fmhh3tRww"/>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0.xml><?xml version="1.0" encoding="utf-8"?>
<p:tagLst xmlns:a="http://schemas.openxmlformats.org/drawingml/2006/main" xmlns:r="http://schemas.openxmlformats.org/officeDocument/2006/relationships" xmlns:p="http://schemas.openxmlformats.org/presentationml/2006/main">
  <p:tag name="THINKCELLSHAPEDONOTDELETE" val="tfDZtNBUYaAidK.Ne1tvJSg"/>
</p:tagLst>
</file>

<file path=ppt/tags/tag281.xml><?xml version="1.0" encoding="utf-8"?>
<p:tagLst xmlns:a="http://schemas.openxmlformats.org/drawingml/2006/main" xmlns:r="http://schemas.openxmlformats.org/officeDocument/2006/relationships" xmlns:p="http://schemas.openxmlformats.org/presentationml/2006/main">
  <p:tag name="THINKCELLSHAPEDONOTDELETE" val="tMgOdnerHiHObOCSUVcf1Kg"/>
</p:tagLst>
</file>

<file path=ppt/tags/tag282.xml><?xml version="1.0" encoding="utf-8"?>
<p:tagLst xmlns:a="http://schemas.openxmlformats.org/drawingml/2006/main" xmlns:r="http://schemas.openxmlformats.org/officeDocument/2006/relationships" xmlns:p="http://schemas.openxmlformats.org/presentationml/2006/main">
  <p:tag name="THINKCELLSHAPEDONOTDELETE" val="ttZjPFej_.ILA63jJQH8qjg"/>
</p:tagLst>
</file>

<file path=ppt/tags/tag283.xml><?xml version="1.0" encoding="utf-8"?>
<p:tagLst xmlns:a="http://schemas.openxmlformats.org/drawingml/2006/main" xmlns:r="http://schemas.openxmlformats.org/officeDocument/2006/relationships" xmlns:p="http://schemas.openxmlformats.org/presentationml/2006/main">
  <p:tag name="THINKCELLSHAPEDONOTDELETE" val="tH.4T5lnqtt3peC2bqWhORQ"/>
</p:tagLst>
</file>

<file path=ppt/tags/tag284.xml><?xml version="1.0" encoding="utf-8"?>
<p:tagLst xmlns:a="http://schemas.openxmlformats.org/drawingml/2006/main" xmlns:r="http://schemas.openxmlformats.org/officeDocument/2006/relationships" xmlns:p="http://schemas.openxmlformats.org/presentationml/2006/main">
  <p:tag name="THINKCELLSHAPEDONOTDELETE" val="tfsJUgMyAadA49PrebLNhNg"/>
</p:tagLst>
</file>

<file path=ppt/tags/tag285.xml><?xml version="1.0" encoding="utf-8"?>
<p:tagLst xmlns:a="http://schemas.openxmlformats.org/drawingml/2006/main" xmlns:r="http://schemas.openxmlformats.org/officeDocument/2006/relationships" xmlns:p="http://schemas.openxmlformats.org/presentationml/2006/main">
  <p:tag name="THINKCELLSHAPEDONOTDELETE" val="tBFAJVG8TzrGvZ6A8Ge3ykQ"/>
</p:tagLst>
</file>

<file path=ppt/tags/tag286.xml><?xml version="1.0" encoding="utf-8"?>
<p:tagLst xmlns:a="http://schemas.openxmlformats.org/drawingml/2006/main" xmlns:r="http://schemas.openxmlformats.org/officeDocument/2006/relationships" xmlns:p="http://schemas.openxmlformats.org/presentationml/2006/main">
  <p:tag name="THINKCELLSHAPEDONOTDELETE" val="tcn5l30_LWx7xjgI3.x84ug"/>
</p:tagLst>
</file>

<file path=ppt/tags/tag287.xml><?xml version="1.0" encoding="utf-8"?>
<p:tagLst xmlns:a="http://schemas.openxmlformats.org/drawingml/2006/main" xmlns:r="http://schemas.openxmlformats.org/officeDocument/2006/relationships" xmlns:p="http://schemas.openxmlformats.org/presentationml/2006/main">
  <p:tag name="THINKCELLSHAPEDONOTDELETE" val="t5qCimkhcL5z7raFnlYbstA"/>
</p:tagLst>
</file>

<file path=ppt/tags/tag288.xml><?xml version="1.0" encoding="utf-8"?>
<p:tagLst xmlns:a="http://schemas.openxmlformats.org/drawingml/2006/main" xmlns:r="http://schemas.openxmlformats.org/officeDocument/2006/relationships" xmlns:p="http://schemas.openxmlformats.org/presentationml/2006/main">
  <p:tag name="THINKCELLSHAPEDONOTDELETE" val="t.1AYGTypr72xTeot1h_xNg"/>
</p:tagLst>
</file>

<file path=ppt/tags/tag289.xml><?xml version="1.0" encoding="utf-8"?>
<p:tagLst xmlns:a="http://schemas.openxmlformats.org/drawingml/2006/main" xmlns:r="http://schemas.openxmlformats.org/officeDocument/2006/relationships" xmlns:p="http://schemas.openxmlformats.org/presentationml/2006/main">
  <p:tag name="THINKCELLSHAPEDONOTDELETE" val="tlw.BvoS6jPaO1frbjgsiag"/>
</p:tagLst>
</file>

<file path=ppt/tags/tag29.xml><?xml version="1.0" encoding="utf-8"?>
<p:tagLst xmlns:a="http://schemas.openxmlformats.org/drawingml/2006/main" xmlns:r="http://schemas.openxmlformats.org/officeDocument/2006/relationships" xmlns:p="http://schemas.openxmlformats.org/presentationml/2006/main">
  <p:tag name="BTFPLAYOUTENABLED" val="1"/>
  <p:tag name="BTFPLAYOUTCOLUMNS" val="1"/>
</p:tagLst>
</file>

<file path=ppt/tags/tag290.xml><?xml version="1.0" encoding="utf-8"?>
<p:tagLst xmlns:a="http://schemas.openxmlformats.org/drawingml/2006/main" xmlns:r="http://schemas.openxmlformats.org/officeDocument/2006/relationships" xmlns:p="http://schemas.openxmlformats.org/presentationml/2006/main">
  <p:tag name="THINKCELLSHAPEDONOTDELETE" val="t6Fjy5kqtpM4DYv7IXovb_A"/>
</p:tagLst>
</file>

<file path=ppt/tags/tag291.xml><?xml version="1.0" encoding="utf-8"?>
<p:tagLst xmlns:a="http://schemas.openxmlformats.org/drawingml/2006/main" xmlns:r="http://schemas.openxmlformats.org/officeDocument/2006/relationships" xmlns:p="http://schemas.openxmlformats.org/presentationml/2006/main">
  <p:tag name="THINKCELLSHAPEDONOTDELETE" val="t.LupxFwA6XBVnUyLC20HGw"/>
</p:tagLst>
</file>

<file path=ppt/tags/tag292.xml><?xml version="1.0" encoding="utf-8"?>
<p:tagLst xmlns:a="http://schemas.openxmlformats.org/drawingml/2006/main" xmlns:r="http://schemas.openxmlformats.org/officeDocument/2006/relationships" xmlns:p="http://schemas.openxmlformats.org/presentationml/2006/main">
  <p:tag name="THINKCELLSHAPEDONOTDELETE" val="tEW.OORTx.EDpxjl9KoHEIA"/>
</p:tagLst>
</file>

<file path=ppt/tags/tag293.xml><?xml version="1.0" encoding="utf-8"?>
<p:tagLst xmlns:a="http://schemas.openxmlformats.org/drawingml/2006/main" xmlns:r="http://schemas.openxmlformats.org/officeDocument/2006/relationships" xmlns:p="http://schemas.openxmlformats.org/presentationml/2006/main">
  <p:tag name="THINKCELLSHAPEDONOTDELETE" val="tK9MXpt7Wos8tRj_O10Hzow"/>
</p:tagLst>
</file>

<file path=ppt/tags/tag294.xml><?xml version="1.0" encoding="utf-8"?>
<p:tagLst xmlns:a="http://schemas.openxmlformats.org/drawingml/2006/main" xmlns:r="http://schemas.openxmlformats.org/officeDocument/2006/relationships" xmlns:p="http://schemas.openxmlformats.org/presentationml/2006/main">
  <p:tag name="THINKCELLSHAPEDONOTDELETE" val="td3JuYqICI8XGkl_Qm7bqPw"/>
</p:tagLst>
</file>

<file path=ppt/tags/tag295.xml><?xml version="1.0" encoding="utf-8"?>
<p:tagLst xmlns:a="http://schemas.openxmlformats.org/drawingml/2006/main" xmlns:r="http://schemas.openxmlformats.org/officeDocument/2006/relationships" xmlns:p="http://schemas.openxmlformats.org/presentationml/2006/main">
  <p:tag name="THINKCELLSHAPEDONOTDELETE" val="t0o5axc7tvPyp0yL8ttHYlQ"/>
</p:tagLst>
</file>

<file path=ppt/tags/tag296.xml><?xml version="1.0" encoding="utf-8"?>
<p:tagLst xmlns:a="http://schemas.openxmlformats.org/drawingml/2006/main" xmlns:r="http://schemas.openxmlformats.org/officeDocument/2006/relationships" xmlns:p="http://schemas.openxmlformats.org/presentationml/2006/main">
  <p:tag name="THINKCELLSHAPEDONOTDELETE" val="tTMUSReld3X7KU5B6FqLN9w"/>
</p:tagLst>
</file>

<file path=ppt/tags/tag297.xml><?xml version="1.0" encoding="utf-8"?>
<p:tagLst xmlns:a="http://schemas.openxmlformats.org/drawingml/2006/main" xmlns:r="http://schemas.openxmlformats.org/officeDocument/2006/relationships" xmlns:p="http://schemas.openxmlformats.org/presentationml/2006/main">
  <p:tag name="THINKCELLSHAPEDONOTDELETE" val="tdaY32KwoXICnZVxfqa79Tw"/>
</p:tagLst>
</file>

<file path=ppt/tags/tag298.xml><?xml version="1.0" encoding="utf-8"?>
<p:tagLst xmlns:a="http://schemas.openxmlformats.org/drawingml/2006/main" xmlns:r="http://schemas.openxmlformats.org/officeDocument/2006/relationships" xmlns:p="http://schemas.openxmlformats.org/presentationml/2006/main">
  <p:tag name="THINKCELLSHAPEDONOTDELETE" val="tqe1yBrWA6RQwEP.W0F7DVg"/>
</p:tagLst>
</file>

<file path=ppt/tags/tag299.xml><?xml version="1.0" encoding="utf-8"?>
<p:tagLst xmlns:a="http://schemas.openxmlformats.org/drawingml/2006/main" xmlns:r="http://schemas.openxmlformats.org/officeDocument/2006/relationships" xmlns:p="http://schemas.openxmlformats.org/presentationml/2006/main">
  <p:tag name="THINKCELLSHAPEDONOTDELETE" val="tkjNIAYNONgN0oyjF6g_U0Q"/>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xml><?xml version="1.0" encoding="utf-8"?>
<p:tagLst xmlns:a="http://schemas.openxmlformats.org/drawingml/2006/main" xmlns:r="http://schemas.openxmlformats.org/officeDocument/2006/relationships" xmlns:p="http://schemas.openxmlformats.org/presentationml/2006/main">
  <p:tag name="BTFPLAYOUTENABLED" val="0"/>
  <p:tag name="BTFPLAYOUTCOLUMNS" val="1"/>
</p:tagLst>
</file>

<file path=ppt/tags/tag300.xml><?xml version="1.0" encoding="utf-8"?>
<p:tagLst xmlns:a="http://schemas.openxmlformats.org/drawingml/2006/main" xmlns:r="http://schemas.openxmlformats.org/officeDocument/2006/relationships" xmlns:p="http://schemas.openxmlformats.org/presentationml/2006/main">
  <p:tag name="THINKCELLSHAPEDONOTDELETE" val="tiDSe9tXpg4Z1T9jBfeUYng"/>
</p:tagLst>
</file>

<file path=ppt/tags/tag301.xml><?xml version="1.0" encoding="utf-8"?>
<p:tagLst xmlns:a="http://schemas.openxmlformats.org/drawingml/2006/main" xmlns:r="http://schemas.openxmlformats.org/officeDocument/2006/relationships" xmlns:p="http://schemas.openxmlformats.org/presentationml/2006/main">
  <p:tag name="THINKCELLSHAPEDONOTDELETE" val="tOXk_RKWAcdFG266z1wjgow"/>
</p:tagLst>
</file>

<file path=ppt/tags/tag302.xml><?xml version="1.0" encoding="utf-8"?>
<p:tagLst xmlns:a="http://schemas.openxmlformats.org/drawingml/2006/main" xmlns:r="http://schemas.openxmlformats.org/officeDocument/2006/relationships" xmlns:p="http://schemas.openxmlformats.org/presentationml/2006/main">
  <p:tag name="THINKCELLSHAPEDONOTDELETE" val="tGJ4OV6oSl2V.caMQDEW1TA"/>
</p:tagLst>
</file>

<file path=ppt/tags/tag303.xml><?xml version="1.0" encoding="utf-8"?>
<p:tagLst xmlns:a="http://schemas.openxmlformats.org/drawingml/2006/main" xmlns:r="http://schemas.openxmlformats.org/officeDocument/2006/relationships" xmlns:p="http://schemas.openxmlformats.org/presentationml/2006/main">
  <p:tag name="THINKCELLSHAPEDONOTDELETE" val="tjj8hjaqKQ1jLnOQoBWAVTg"/>
</p:tagLst>
</file>

<file path=ppt/tags/tag304.xml><?xml version="1.0" encoding="utf-8"?>
<p:tagLst xmlns:a="http://schemas.openxmlformats.org/drawingml/2006/main" xmlns:r="http://schemas.openxmlformats.org/officeDocument/2006/relationships" xmlns:p="http://schemas.openxmlformats.org/presentationml/2006/main">
  <p:tag name="THINKCELLSHAPEDONOTDELETE" val="t5Gd0iVZGVbxoCfZWyZK1ZQ"/>
</p:tagLst>
</file>

<file path=ppt/tags/tag305.xml><?xml version="1.0" encoding="utf-8"?>
<p:tagLst xmlns:a="http://schemas.openxmlformats.org/drawingml/2006/main" xmlns:r="http://schemas.openxmlformats.org/officeDocument/2006/relationships" xmlns:p="http://schemas.openxmlformats.org/presentationml/2006/main">
  <p:tag name="THINKCELLSHAPEDONOTDELETE" val="tZqMFXa8zrAnKxgAZjH4upg"/>
</p:tagLst>
</file>

<file path=ppt/tags/tag306.xml><?xml version="1.0" encoding="utf-8"?>
<p:tagLst xmlns:a="http://schemas.openxmlformats.org/drawingml/2006/main" xmlns:r="http://schemas.openxmlformats.org/officeDocument/2006/relationships" xmlns:p="http://schemas.openxmlformats.org/presentationml/2006/main">
  <p:tag name="THINKCELLSHAPEDONOTDELETE" val="taPy36yEqbmt6swmkcw7Iiw"/>
</p:tagLst>
</file>

<file path=ppt/tags/tag307.xml><?xml version="1.0" encoding="utf-8"?>
<p:tagLst xmlns:a="http://schemas.openxmlformats.org/drawingml/2006/main" xmlns:r="http://schemas.openxmlformats.org/officeDocument/2006/relationships" xmlns:p="http://schemas.openxmlformats.org/presentationml/2006/main">
  <p:tag name="THINKCELLSHAPEDONOTDELETE" val="tBbot92wfiJmN1ZYdAEBfdg"/>
</p:tagLst>
</file>

<file path=ppt/tags/tag308.xml><?xml version="1.0" encoding="utf-8"?>
<p:tagLst xmlns:a="http://schemas.openxmlformats.org/drawingml/2006/main" xmlns:r="http://schemas.openxmlformats.org/officeDocument/2006/relationships" xmlns:p="http://schemas.openxmlformats.org/presentationml/2006/main">
  <p:tag name="THINKCELLSHAPEDONOTDELETE" val="tmdO0RKFitB4PtZPJgHtQMw"/>
</p:tagLst>
</file>

<file path=ppt/tags/tag309.xml><?xml version="1.0" encoding="utf-8"?>
<p:tagLst xmlns:a="http://schemas.openxmlformats.org/drawingml/2006/main" xmlns:r="http://schemas.openxmlformats.org/officeDocument/2006/relationships" xmlns:p="http://schemas.openxmlformats.org/presentationml/2006/main">
  <p:tag name="THINKCELLSHAPEDONOTDELETE" val="tEIZjV9se.jLbvDtrPzAXsQ"/>
</p:tagLst>
</file>

<file path=ppt/tags/tag31.xml><?xml version="1.0" encoding="utf-8"?>
<p:tagLst xmlns:a="http://schemas.openxmlformats.org/drawingml/2006/main" xmlns:r="http://schemas.openxmlformats.org/officeDocument/2006/relationships" xmlns:p="http://schemas.openxmlformats.org/presentationml/2006/main">
  <p:tag name="MM_SLIDE_TYPE" val="6"/>
</p:tagLst>
</file>

<file path=ppt/tags/tag310.xml><?xml version="1.0" encoding="utf-8"?>
<p:tagLst xmlns:a="http://schemas.openxmlformats.org/drawingml/2006/main" xmlns:r="http://schemas.openxmlformats.org/officeDocument/2006/relationships" xmlns:p="http://schemas.openxmlformats.org/presentationml/2006/main">
  <p:tag name="THINKCELLSHAPEDONOTDELETE" val="t9_Wxgjo2iXI_cb93V4QqAw"/>
</p:tagLst>
</file>

<file path=ppt/tags/tag311.xml><?xml version="1.0" encoding="utf-8"?>
<p:tagLst xmlns:a="http://schemas.openxmlformats.org/drawingml/2006/main" xmlns:r="http://schemas.openxmlformats.org/officeDocument/2006/relationships" xmlns:p="http://schemas.openxmlformats.org/presentationml/2006/main">
  <p:tag name="THINKCELLSHAPEDONOTDELETE" val="tR4h37w_dam0tjvO7xqm8xA"/>
</p:tagLst>
</file>

<file path=ppt/tags/tag312.xml><?xml version="1.0" encoding="utf-8"?>
<p:tagLst xmlns:a="http://schemas.openxmlformats.org/drawingml/2006/main" xmlns:r="http://schemas.openxmlformats.org/officeDocument/2006/relationships" xmlns:p="http://schemas.openxmlformats.org/presentationml/2006/main">
  <p:tag name="THINKCELLSHAPEDONOTDELETE" val="triYuWfqqMrkC2V36B32T9Q"/>
</p:tagLst>
</file>

<file path=ppt/tags/tag313.xml><?xml version="1.0" encoding="utf-8"?>
<p:tagLst xmlns:a="http://schemas.openxmlformats.org/drawingml/2006/main" xmlns:r="http://schemas.openxmlformats.org/officeDocument/2006/relationships" xmlns:p="http://schemas.openxmlformats.org/presentationml/2006/main">
  <p:tag name="THINKCELLSHAPEDONOTDELETE" val="tKQMDQzqSYLWUDRtQ.L_wlg"/>
</p:tagLst>
</file>

<file path=ppt/tags/tag314.xml><?xml version="1.0" encoding="utf-8"?>
<p:tagLst xmlns:a="http://schemas.openxmlformats.org/drawingml/2006/main" xmlns:r="http://schemas.openxmlformats.org/officeDocument/2006/relationships" xmlns:p="http://schemas.openxmlformats.org/presentationml/2006/main">
  <p:tag name="THINKCELLSHAPEDONOTDELETE" val="tZ0AmWQc8yVG2c5phMKrYOQ"/>
</p:tagLst>
</file>

<file path=ppt/tags/tag315.xml><?xml version="1.0" encoding="utf-8"?>
<p:tagLst xmlns:a="http://schemas.openxmlformats.org/drawingml/2006/main" xmlns:r="http://schemas.openxmlformats.org/officeDocument/2006/relationships" xmlns:p="http://schemas.openxmlformats.org/presentationml/2006/main">
  <p:tag name="THINKCELLSHAPEDONOTDELETE" val="tMR9vKxrYjs.O__IWmxrPJQ"/>
</p:tagLst>
</file>

<file path=ppt/tags/tag316.xml><?xml version="1.0" encoding="utf-8"?>
<p:tagLst xmlns:a="http://schemas.openxmlformats.org/drawingml/2006/main" xmlns:r="http://schemas.openxmlformats.org/officeDocument/2006/relationships" xmlns:p="http://schemas.openxmlformats.org/presentationml/2006/main">
  <p:tag name="THINKCELLSHAPEDONOTDELETE" val="toXZlvhHA2JSO3lEqvXFkrg"/>
</p:tagLst>
</file>

<file path=ppt/tags/tag317.xml><?xml version="1.0" encoding="utf-8"?>
<p:tagLst xmlns:a="http://schemas.openxmlformats.org/drawingml/2006/main" xmlns:r="http://schemas.openxmlformats.org/officeDocument/2006/relationships" xmlns:p="http://schemas.openxmlformats.org/presentationml/2006/main">
  <p:tag name="THINKCELLSHAPEDONOTDELETE" val="ttXKIvcvPI2ne3vicrQMcWw"/>
</p:tagLst>
</file>

<file path=ppt/tags/tag318.xml><?xml version="1.0" encoding="utf-8"?>
<p:tagLst xmlns:a="http://schemas.openxmlformats.org/drawingml/2006/main" xmlns:r="http://schemas.openxmlformats.org/officeDocument/2006/relationships" xmlns:p="http://schemas.openxmlformats.org/presentationml/2006/main">
  <p:tag name="THINKCELLSHAPEDONOTDELETE" val="tGhZ8ZEXfXpCxB5UnSmay6w"/>
</p:tagLst>
</file>

<file path=ppt/tags/tag319.xml><?xml version="1.0" encoding="utf-8"?>
<p:tagLst xmlns:a="http://schemas.openxmlformats.org/drawingml/2006/main" xmlns:r="http://schemas.openxmlformats.org/officeDocument/2006/relationships" xmlns:p="http://schemas.openxmlformats.org/presentationml/2006/main">
  <p:tag name="THINKCELLSHAPEDONOTDELETE" val="t7xErUAQECTwi1s1u4knWXw"/>
</p:tagLst>
</file>

<file path=ppt/tags/tag32.xml><?xml version="1.0" encoding="utf-8"?>
<p:tagLst xmlns:a="http://schemas.openxmlformats.org/drawingml/2006/main" xmlns:r="http://schemas.openxmlformats.org/officeDocument/2006/relationships" xmlns:p="http://schemas.openxmlformats.org/presentationml/2006/main">
  <p:tag name="BTFPLAYOUTENABLED" val="1"/>
  <p:tag name="BTFPLAYOUTCOLUMNS" val="1"/>
</p:tagLst>
</file>

<file path=ppt/tags/tag320.xml><?xml version="1.0" encoding="utf-8"?>
<p:tagLst xmlns:a="http://schemas.openxmlformats.org/drawingml/2006/main" xmlns:r="http://schemas.openxmlformats.org/officeDocument/2006/relationships" xmlns:p="http://schemas.openxmlformats.org/presentationml/2006/main">
  <p:tag name="THINKCELLSHAPEDONOTDELETE" val="thI09YWkBxdNE6TgA8V.TFA"/>
</p:tagLst>
</file>

<file path=ppt/tags/tag321.xml><?xml version="1.0" encoding="utf-8"?>
<p:tagLst xmlns:a="http://schemas.openxmlformats.org/drawingml/2006/main" xmlns:r="http://schemas.openxmlformats.org/officeDocument/2006/relationships" xmlns:p="http://schemas.openxmlformats.org/presentationml/2006/main">
  <p:tag name="THINKCELLSHAPEDONOTDELETE" val="t5CSqns4hq61zHLPtfKFPhQ"/>
</p:tagLst>
</file>

<file path=ppt/tags/tag322.xml><?xml version="1.0" encoding="utf-8"?>
<p:tagLst xmlns:a="http://schemas.openxmlformats.org/drawingml/2006/main" xmlns:r="http://schemas.openxmlformats.org/officeDocument/2006/relationships" xmlns:p="http://schemas.openxmlformats.org/presentationml/2006/main">
  <p:tag name="THINKCELLSHAPEDONOTDELETE" val="tFtjwKiuHPPthmwkihN4T9w"/>
</p:tagLst>
</file>

<file path=ppt/tags/tag323.xml><?xml version="1.0" encoding="utf-8"?>
<p:tagLst xmlns:a="http://schemas.openxmlformats.org/drawingml/2006/main" xmlns:r="http://schemas.openxmlformats.org/officeDocument/2006/relationships" xmlns:p="http://schemas.openxmlformats.org/presentationml/2006/main">
  <p:tag name="THINKCELLSHAPEDONOTDELETE" val="tafHKKqzcMYsabkIJZwR3iA"/>
</p:tagLst>
</file>

<file path=ppt/tags/tag324.xml><?xml version="1.0" encoding="utf-8"?>
<p:tagLst xmlns:a="http://schemas.openxmlformats.org/drawingml/2006/main" xmlns:r="http://schemas.openxmlformats.org/officeDocument/2006/relationships" xmlns:p="http://schemas.openxmlformats.org/presentationml/2006/main">
  <p:tag name="THINKCELLSHAPEDONOTDELETE" val="tKwh.qKMChp0urfce4Z9qeQ"/>
</p:tagLst>
</file>

<file path=ppt/tags/tag325.xml><?xml version="1.0" encoding="utf-8"?>
<p:tagLst xmlns:a="http://schemas.openxmlformats.org/drawingml/2006/main" xmlns:r="http://schemas.openxmlformats.org/officeDocument/2006/relationships" xmlns:p="http://schemas.openxmlformats.org/presentationml/2006/main">
  <p:tag name="THINKCELLSHAPEDONOTDELETE" val="tyP1oOtZHi_Eypl2S2p7IQw"/>
</p:tagLst>
</file>

<file path=ppt/tags/tag326.xml><?xml version="1.0" encoding="utf-8"?>
<p:tagLst xmlns:a="http://schemas.openxmlformats.org/drawingml/2006/main" xmlns:r="http://schemas.openxmlformats.org/officeDocument/2006/relationships" xmlns:p="http://schemas.openxmlformats.org/presentationml/2006/main">
  <p:tag name="THINKCELLSHAPEDONOTDELETE" val="tEfPHJTgX9epsENVJ8DylHw"/>
</p:tagLst>
</file>

<file path=ppt/tags/tag327.xml><?xml version="1.0" encoding="utf-8"?>
<p:tagLst xmlns:a="http://schemas.openxmlformats.org/drawingml/2006/main" xmlns:r="http://schemas.openxmlformats.org/officeDocument/2006/relationships" xmlns:p="http://schemas.openxmlformats.org/presentationml/2006/main">
  <p:tag name="THINKCELLSHAPEDONOTDELETE" val="toyeNS59NI4lOLEeCMzU4bg"/>
</p:tagLst>
</file>

<file path=ppt/tags/tag328.xml><?xml version="1.0" encoding="utf-8"?>
<p:tagLst xmlns:a="http://schemas.openxmlformats.org/drawingml/2006/main" xmlns:r="http://schemas.openxmlformats.org/officeDocument/2006/relationships" xmlns:p="http://schemas.openxmlformats.org/presentationml/2006/main">
  <p:tag name="THINKCELLSHAPEDONOTDELETE" val="tXemW2plMWgN3UbfY90oLkg"/>
</p:tagLst>
</file>

<file path=ppt/tags/tag329.xml><?xml version="1.0" encoding="utf-8"?>
<p:tagLst xmlns:a="http://schemas.openxmlformats.org/drawingml/2006/main" xmlns:r="http://schemas.openxmlformats.org/officeDocument/2006/relationships" xmlns:p="http://schemas.openxmlformats.org/presentationml/2006/main">
  <p:tag name="THINKCELLSHAPEDONOTDELETE" val="tuefP0Czk_m.CyU7xyf5XLg"/>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0.xml><?xml version="1.0" encoding="utf-8"?>
<p:tagLst xmlns:a="http://schemas.openxmlformats.org/drawingml/2006/main" xmlns:r="http://schemas.openxmlformats.org/officeDocument/2006/relationships" xmlns:p="http://schemas.openxmlformats.org/presentationml/2006/main">
  <p:tag name="THINKCELLSHAPEDONOTDELETE" val="tFPwuCmBDZ0ck9Nw0asqqGQ"/>
</p:tagLst>
</file>

<file path=ppt/tags/tag331.xml><?xml version="1.0" encoding="utf-8"?>
<p:tagLst xmlns:a="http://schemas.openxmlformats.org/drawingml/2006/main" xmlns:r="http://schemas.openxmlformats.org/officeDocument/2006/relationships" xmlns:p="http://schemas.openxmlformats.org/presentationml/2006/main">
  <p:tag name="THINKCELLSHAPEDONOTDELETE" val="tH6p9kgcmJ7nz_IvpCXwIfg"/>
</p:tagLst>
</file>

<file path=ppt/tags/tag332.xml><?xml version="1.0" encoding="utf-8"?>
<p:tagLst xmlns:a="http://schemas.openxmlformats.org/drawingml/2006/main" xmlns:r="http://schemas.openxmlformats.org/officeDocument/2006/relationships" xmlns:p="http://schemas.openxmlformats.org/presentationml/2006/main">
  <p:tag name="THINKCELLSHAPEDONOTDELETE" val="tLWii2qIfi.r8HE2pbbn7QA"/>
</p:tagLst>
</file>

<file path=ppt/tags/tag333.xml><?xml version="1.0" encoding="utf-8"?>
<p:tagLst xmlns:a="http://schemas.openxmlformats.org/drawingml/2006/main" xmlns:r="http://schemas.openxmlformats.org/officeDocument/2006/relationships" xmlns:p="http://schemas.openxmlformats.org/presentationml/2006/main">
  <p:tag name="THINKCELLSHAPEDONOTDELETE" val="tPfoUUuPyVXxt9it6_PJAAA"/>
</p:tagLst>
</file>

<file path=ppt/tags/tag334.xml><?xml version="1.0" encoding="utf-8"?>
<p:tagLst xmlns:a="http://schemas.openxmlformats.org/drawingml/2006/main" xmlns:r="http://schemas.openxmlformats.org/officeDocument/2006/relationships" xmlns:p="http://schemas.openxmlformats.org/presentationml/2006/main">
  <p:tag name="BTFPLAYOUTCOLUMNS" val="3"/>
  <p:tag name="BTFPLAYOUTENABLED" val="0"/>
</p:tagLst>
</file>

<file path=ppt/tags/tag33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6.xml><?xml version="1.0" encoding="utf-8"?>
<p:tagLst xmlns:a="http://schemas.openxmlformats.org/drawingml/2006/main" xmlns:r="http://schemas.openxmlformats.org/officeDocument/2006/relationships" xmlns:p="http://schemas.openxmlformats.org/presentationml/2006/main">
  <p:tag name="BTFPLAYOUTENABLED" val="1"/>
</p:tagLst>
</file>

<file path=ppt/tags/tag337.xml><?xml version="1.0" encoding="utf-8"?>
<p:tagLst xmlns:a="http://schemas.openxmlformats.org/drawingml/2006/main" xmlns:r="http://schemas.openxmlformats.org/officeDocument/2006/relationships" xmlns:p="http://schemas.openxmlformats.org/presentationml/2006/main">
  <p:tag name="BTFPLAYOUTCOLUMNS" val="3"/>
  <p:tag name="BTFPLAYOUTENABLED" val="0"/>
</p:tagLst>
</file>

<file path=ppt/tags/tag3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9.xml><?xml version="1.0" encoding="utf-8"?>
<p:tagLst xmlns:a="http://schemas.openxmlformats.org/drawingml/2006/main" xmlns:r="http://schemas.openxmlformats.org/officeDocument/2006/relationships" xmlns:p="http://schemas.openxmlformats.org/presentationml/2006/main">
  <p:tag name="BTFPLAYOUTENABLED" val="1"/>
</p:tagLst>
</file>

<file path=ppt/tags/tag34.xml><?xml version="1.0" encoding="utf-8"?>
<p:tagLst xmlns:a="http://schemas.openxmlformats.org/drawingml/2006/main" xmlns:r="http://schemas.openxmlformats.org/officeDocument/2006/relationships" xmlns:p="http://schemas.openxmlformats.org/presentationml/2006/main">
  <p:tag name="BTFPLAYOUTENABLED" val="1"/>
  <p:tag name="BTFPLAYOUTCOLUMNS" val="1"/>
</p:tagLst>
</file>

<file path=ppt/tags/tag340.xml><?xml version="1.0" encoding="utf-8"?>
<p:tagLst xmlns:a="http://schemas.openxmlformats.org/drawingml/2006/main" xmlns:r="http://schemas.openxmlformats.org/officeDocument/2006/relationships" xmlns:p="http://schemas.openxmlformats.org/presentationml/2006/main">
  <p:tag name="THINKCELLSHAPEDONOTDELETE" val="tkihALMW6LJAZ3bjP.8wCmA"/>
</p:tagLst>
</file>

<file path=ppt/tags/tag341.xml><?xml version="1.0" encoding="utf-8"?>
<p:tagLst xmlns:a="http://schemas.openxmlformats.org/drawingml/2006/main" xmlns:r="http://schemas.openxmlformats.org/officeDocument/2006/relationships" xmlns:p="http://schemas.openxmlformats.org/presentationml/2006/main">
  <p:tag name="THINKCELLSHAPEDONOTDELETE" val="tE_bdx73DPskH2_dvXwpp8A"/>
</p:tagLst>
</file>

<file path=ppt/tags/tag342.xml><?xml version="1.0" encoding="utf-8"?>
<p:tagLst xmlns:a="http://schemas.openxmlformats.org/drawingml/2006/main" xmlns:r="http://schemas.openxmlformats.org/officeDocument/2006/relationships" xmlns:p="http://schemas.openxmlformats.org/presentationml/2006/main">
  <p:tag name="THINKCELLSHAPEDONOTDELETE" val="t1Ch6mbsreEmuEUEcVdaMAQ"/>
</p:tagLst>
</file>

<file path=ppt/tags/tag343.xml><?xml version="1.0" encoding="utf-8"?>
<p:tagLst xmlns:a="http://schemas.openxmlformats.org/drawingml/2006/main" xmlns:r="http://schemas.openxmlformats.org/officeDocument/2006/relationships" xmlns:p="http://schemas.openxmlformats.org/presentationml/2006/main">
  <p:tag name="THINKCELLSHAPEDONOTDELETE" val="tkJu1EEXNJLtNKAIGmH6onw"/>
</p:tagLst>
</file>

<file path=ppt/tags/tag344.xml><?xml version="1.0" encoding="utf-8"?>
<p:tagLst xmlns:a="http://schemas.openxmlformats.org/drawingml/2006/main" xmlns:r="http://schemas.openxmlformats.org/officeDocument/2006/relationships" xmlns:p="http://schemas.openxmlformats.org/presentationml/2006/main">
  <p:tag name="THINKCELLSHAPEDONOTDELETE" val="tJFk3Bc_SDrL_71Sd1Jte8A"/>
</p:tagLst>
</file>

<file path=ppt/tags/tag345.xml><?xml version="1.0" encoding="utf-8"?>
<p:tagLst xmlns:a="http://schemas.openxmlformats.org/drawingml/2006/main" xmlns:r="http://schemas.openxmlformats.org/officeDocument/2006/relationships" xmlns:p="http://schemas.openxmlformats.org/presentationml/2006/main">
  <p:tag name="THINKCELLSHAPEDONOTDELETE" val="tcx7ypBXulJDgY73Yp9b4BA"/>
</p:tagLst>
</file>

<file path=ppt/tags/tag346.xml><?xml version="1.0" encoding="utf-8"?>
<p:tagLst xmlns:a="http://schemas.openxmlformats.org/drawingml/2006/main" xmlns:r="http://schemas.openxmlformats.org/officeDocument/2006/relationships" xmlns:p="http://schemas.openxmlformats.org/presentationml/2006/main">
  <p:tag name="THINKCELLSHAPEDONOTDELETE" val="tjCpY8xL89tPJCk5mYFomvA"/>
</p:tagLst>
</file>

<file path=ppt/tags/tag347.xml><?xml version="1.0" encoding="utf-8"?>
<p:tagLst xmlns:a="http://schemas.openxmlformats.org/drawingml/2006/main" xmlns:r="http://schemas.openxmlformats.org/officeDocument/2006/relationships" xmlns:p="http://schemas.openxmlformats.org/presentationml/2006/main">
  <p:tag name="THINKCELLSHAPEDONOTDELETE" val="tybVlGfvw8PxsLdkedjznrQ"/>
</p:tagLst>
</file>

<file path=ppt/tags/tag348.xml><?xml version="1.0" encoding="utf-8"?>
<p:tagLst xmlns:a="http://schemas.openxmlformats.org/drawingml/2006/main" xmlns:r="http://schemas.openxmlformats.org/officeDocument/2006/relationships" xmlns:p="http://schemas.openxmlformats.org/presentationml/2006/main">
  <p:tag name="THINKCELLSHAPEDONOTDELETE" val="tjUs2jSIcghmNZ_t9LlOSkQ"/>
</p:tagLst>
</file>

<file path=ppt/tags/tag349.xml><?xml version="1.0" encoding="utf-8"?>
<p:tagLst xmlns:a="http://schemas.openxmlformats.org/drawingml/2006/main" xmlns:r="http://schemas.openxmlformats.org/officeDocument/2006/relationships" xmlns:p="http://schemas.openxmlformats.org/presentationml/2006/main">
  <p:tag name="THINKCELLSHAPEDONOTDELETE" val="tUne9Dn7.wPkyE.0C7P7H7A"/>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50.xml><?xml version="1.0" encoding="utf-8"?>
<p:tagLst xmlns:a="http://schemas.openxmlformats.org/drawingml/2006/main" xmlns:r="http://schemas.openxmlformats.org/officeDocument/2006/relationships" xmlns:p="http://schemas.openxmlformats.org/presentationml/2006/main">
  <p:tag name="THINKCELLSHAPEDONOTDELETE" val="tWmwEQYbyMk8cacotNnBNAw"/>
</p:tagLst>
</file>

<file path=ppt/tags/tag351.xml><?xml version="1.0" encoding="utf-8"?>
<p:tagLst xmlns:a="http://schemas.openxmlformats.org/drawingml/2006/main" xmlns:r="http://schemas.openxmlformats.org/officeDocument/2006/relationships" xmlns:p="http://schemas.openxmlformats.org/presentationml/2006/main">
  <p:tag name="THINKCELLSHAPEDONOTDELETE" val="t0LY1QMbeGEllkMjA13RmQw"/>
</p:tagLst>
</file>

<file path=ppt/tags/tag352.xml><?xml version="1.0" encoding="utf-8"?>
<p:tagLst xmlns:a="http://schemas.openxmlformats.org/drawingml/2006/main" xmlns:r="http://schemas.openxmlformats.org/officeDocument/2006/relationships" xmlns:p="http://schemas.openxmlformats.org/presentationml/2006/main">
  <p:tag name="THINKCELLSHAPEDONOTDELETE" val="t6qSRoVuUcI7Z11bz1KUhHQ"/>
</p:tagLst>
</file>

<file path=ppt/tags/tag353.xml><?xml version="1.0" encoding="utf-8"?>
<p:tagLst xmlns:a="http://schemas.openxmlformats.org/drawingml/2006/main" xmlns:r="http://schemas.openxmlformats.org/officeDocument/2006/relationships" xmlns:p="http://schemas.openxmlformats.org/presentationml/2006/main">
  <p:tag name="THINKCELLSHAPEDONOTDELETE" val="tqdiw.3928hiaIzub9HqvHQ"/>
</p:tagLst>
</file>

<file path=ppt/tags/tag354.xml><?xml version="1.0" encoding="utf-8"?>
<p:tagLst xmlns:a="http://schemas.openxmlformats.org/drawingml/2006/main" xmlns:r="http://schemas.openxmlformats.org/officeDocument/2006/relationships" xmlns:p="http://schemas.openxmlformats.org/presentationml/2006/main">
  <p:tag name="THINKCELLSHAPEDONOTDELETE" val="ts3gjtamE1EgFIZVnXYb0Bw"/>
</p:tagLst>
</file>

<file path=ppt/tags/tag355.xml><?xml version="1.0" encoding="utf-8"?>
<p:tagLst xmlns:a="http://schemas.openxmlformats.org/drawingml/2006/main" xmlns:r="http://schemas.openxmlformats.org/officeDocument/2006/relationships" xmlns:p="http://schemas.openxmlformats.org/presentationml/2006/main">
  <p:tag name="THINKCELLSHAPEDONOTDELETE" val="t7UvyApLvT4icUjp_0LSC.g"/>
</p:tagLst>
</file>

<file path=ppt/tags/tag356.xml><?xml version="1.0" encoding="utf-8"?>
<p:tagLst xmlns:a="http://schemas.openxmlformats.org/drawingml/2006/main" xmlns:r="http://schemas.openxmlformats.org/officeDocument/2006/relationships" xmlns:p="http://schemas.openxmlformats.org/presentationml/2006/main">
  <p:tag name="THINKCELLSHAPEDONOTDELETE" val="tWt1xUBUS6krPcvCbLs5Y1g"/>
</p:tagLst>
</file>

<file path=ppt/tags/tag357.xml><?xml version="1.0" encoding="utf-8"?>
<p:tagLst xmlns:a="http://schemas.openxmlformats.org/drawingml/2006/main" xmlns:r="http://schemas.openxmlformats.org/officeDocument/2006/relationships" xmlns:p="http://schemas.openxmlformats.org/presentationml/2006/main">
  <p:tag name="THINKCELLSHAPEDONOTDELETE" val="tO0ccrB5YD2PEA_JdjwT_2Q"/>
</p:tagLst>
</file>

<file path=ppt/tags/tag358.xml><?xml version="1.0" encoding="utf-8"?>
<p:tagLst xmlns:a="http://schemas.openxmlformats.org/drawingml/2006/main" xmlns:r="http://schemas.openxmlformats.org/officeDocument/2006/relationships" xmlns:p="http://schemas.openxmlformats.org/presentationml/2006/main">
  <p:tag name="THINKCELLSHAPEDONOTDELETE" val="tb1b2T5z.5QxRIyYP92l_fw"/>
</p:tagLst>
</file>

<file path=ppt/tags/tag359.xml><?xml version="1.0" encoding="utf-8"?>
<p:tagLst xmlns:a="http://schemas.openxmlformats.org/drawingml/2006/main" xmlns:r="http://schemas.openxmlformats.org/officeDocument/2006/relationships" xmlns:p="http://schemas.openxmlformats.org/presentationml/2006/main">
  <p:tag name="THINKCELLSHAPEDONOTDELETE" val="tAZUoHnhDKCrQPV5a1yyX3w"/>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60.xml><?xml version="1.0" encoding="utf-8"?>
<p:tagLst xmlns:a="http://schemas.openxmlformats.org/drawingml/2006/main" xmlns:r="http://schemas.openxmlformats.org/officeDocument/2006/relationships" xmlns:p="http://schemas.openxmlformats.org/presentationml/2006/main">
  <p:tag name="THINKCELLSHAPEDONOTDELETE" val="to6EuslZPwCw1nc4t8aL3.A"/>
</p:tagLst>
</file>

<file path=ppt/tags/tag361.xml><?xml version="1.0" encoding="utf-8"?>
<p:tagLst xmlns:a="http://schemas.openxmlformats.org/drawingml/2006/main" xmlns:r="http://schemas.openxmlformats.org/officeDocument/2006/relationships" xmlns:p="http://schemas.openxmlformats.org/presentationml/2006/main">
  <p:tag name="THINKCELLSHAPEDONOTDELETE" val="tsmYsVC_2WZHtiXbBdhpbYQ"/>
</p:tagLst>
</file>

<file path=ppt/tags/tag362.xml><?xml version="1.0" encoding="utf-8"?>
<p:tagLst xmlns:a="http://schemas.openxmlformats.org/drawingml/2006/main" xmlns:r="http://schemas.openxmlformats.org/officeDocument/2006/relationships" xmlns:p="http://schemas.openxmlformats.org/presentationml/2006/main">
  <p:tag name="THINKCELLSHAPEDONOTDELETE" val="tf09uk93.hTImMSGzs76zhQ"/>
</p:tagLst>
</file>

<file path=ppt/tags/tag363.xml><?xml version="1.0" encoding="utf-8"?>
<p:tagLst xmlns:a="http://schemas.openxmlformats.org/drawingml/2006/main" xmlns:r="http://schemas.openxmlformats.org/officeDocument/2006/relationships" xmlns:p="http://schemas.openxmlformats.org/presentationml/2006/main">
  <p:tag name="THINKCELLSHAPEDONOTDELETE" val="tMHz6qfTeE.C0ggDmo3feHA"/>
</p:tagLst>
</file>

<file path=ppt/tags/tag364.xml><?xml version="1.0" encoding="utf-8"?>
<p:tagLst xmlns:a="http://schemas.openxmlformats.org/drawingml/2006/main" xmlns:r="http://schemas.openxmlformats.org/officeDocument/2006/relationships" xmlns:p="http://schemas.openxmlformats.org/presentationml/2006/main">
  <p:tag name="THINKCELLSHAPEDONOTDELETE" val="tOezBmNz397AC7pEGnljZqw"/>
</p:tagLst>
</file>

<file path=ppt/tags/tag365.xml><?xml version="1.0" encoding="utf-8"?>
<p:tagLst xmlns:a="http://schemas.openxmlformats.org/drawingml/2006/main" xmlns:r="http://schemas.openxmlformats.org/officeDocument/2006/relationships" xmlns:p="http://schemas.openxmlformats.org/presentationml/2006/main">
  <p:tag name="THINKCELLSHAPEDONOTDELETE" val="tiSXnNUwLiLi.ZTiaKVB1dA"/>
</p:tagLst>
</file>

<file path=ppt/tags/tag366.xml><?xml version="1.0" encoding="utf-8"?>
<p:tagLst xmlns:a="http://schemas.openxmlformats.org/drawingml/2006/main" xmlns:r="http://schemas.openxmlformats.org/officeDocument/2006/relationships" xmlns:p="http://schemas.openxmlformats.org/presentationml/2006/main">
  <p:tag name="THINKCELLSHAPEDONOTDELETE" val="tobN36KqOhWQe7GWSHC0KyQ"/>
</p:tagLst>
</file>

<file path=ppt/tags/tag367.xml><?xml version="1.0" encoding="utf-8"?>
<p:tagLst xmlns:a="http://schemas.openxmlformats.org/drawingml/2006/main" xmlns:r="http://schemas.openxmlformats.org/officeDocument/2006/relationships" xmlns:p="http://schemas.openxmlformats.org/presentationml/2006/main">
  <p:tag name="THINKCELLSHAPEDONOTDELETE" val="tWqqTwOloJexfo.K0EFCy8A"/>
</p:tagLst>
</file>

<file path=ppt/tags/tag368.xml><?xml version="1.0" encoding="utf-8"?>
<p:tagLst xmlns:a="http://schemas.openxmlformats.org/drawingml/2006/main" xmlns:r="http://schemas.openxmlformats.org/officeDocument/2006/relationships" xmlns:p="http://schemas.openxmlformats.org/presentationml/2006/main">
  <p:tag name="THINKCELLSHAPEDONOTDELETE" val="t90jbQ9zt7S_FZgBnfGDAxQ"/>
</p:tagLst>
</file>

<file path=ppt/tags/tag369.xml><?xml version="1.0" encoding="utf-8"?>
<p:tagLst xmlns:a="http://schemas.openxmlformats.org/drawingml/2006/main" xmlns:r="http://schemas.openxmlformats.org/officeDocument/2006/relationships" xmlns:p="http://schemas.openxmlformats.org/presentationml/2006/main">
  <p:tag name="THINKCELLSHAPEDONOTDELETE" val="tPgec50VuEZZ9zQIepxpvpQ"/>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70.xml><?xml version="1.0" encoding="utf-8"?>
<p:tagLst xmlns:a="http://schemas.openxmlformats.org/drawingml/2006/main" xmlns:r="http://schemas.openxmlformats.org/officeDocument/2006/relationships" xmlns:p="http://schemas.openxmlformats.org/presentationml/2006/main">
  <p:tag name="THINKCELLSHAPEDONOTDELETE" val="toM1.iaSs21J6l1UO8uf9cg"/>
</p:tagLst>
</file>

<file path=ppt/tags/tag371.xml><?xml version="1.0" encoding="utf-8"?>
<p:tagLst xmlns:a="http://schemas.openxmlformats.org/drawingml/2006/main" xmlns:r="http://schemas.openxmlformats.org/officeDocument/2006/relationships" xmlns:p="http://schemas.openxmlformats.org/presentationml/2006/main">
  <p:tag name="THINKCELLSHAPEDONOTDELETE" val="tlrMkZiP6A8XLKNYfKbPAzw"/>
</p:tagLst>
</file>

<file path=ppt/tags/tag372.xml><?xml version="1.0" encoding="utf-8"?>
<p:tagLst xmlns:a="http://schemas.openxmlformats.org/drawingml/2006/main" xmlns:r="http://schemas.openxmlformats.org/officeDocument/2006/relationships" xmlns:p="http://schemas.openxmlformats.org/presentationml/2006/main">
  <p:tag name="THINKCELLSHAPEDONOTDELETE" val="tOe0MjRqxQCtAIoyAdfR1HQ"/>
</p:tagLst>
</file>

<file path=ppt/tags/tag37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74.xml><?xml version="1.0" encoding="utf-8"?>
<p:tagLst xmlns:a="http://schemas.openxmlformats.org/drawingml/2006/main" xmlns:r="http://schemas.openxmlformats.org/officeDocument/2006/relationships" xmlns:p="http://schemas.openxmlformats.org/presentationml/2006/main">
  <p:tag name="THINKCELLSHAPEDONOTDELETE" val="tMZmxVt7oCFighduwYpn9og"/>
</p:tagLst>
</file>

<file path=ppt/tags/tag375.xml><?xml version="1.0" encoding="utf-8"?>
<p:tagLst xmlns:a="http://schemas.openxmlformats.org/drawingml/2006/main" xmlns:r="http://schemas.openxmlformats.org/officeDocument/2006/relationships" xmlns:p="http://schemas.openxmlformats.org/presentationml/2006/main">
  <p:tag name="THINKCELLSHAPEDONOTDELETE" val="t.FK98BM0LRMwGFJ_9aIASw"/>
</p:tagLst>
</file>

<file path=ppt/tags/tag376.xml><?xml version="1.0" encoding="utf-8"?>
<p:tagLst xmlns:a="http://schemas.openxmlformats.org/drawingml/2006/main" xmlns:r="http://schemas.openxmlformats.org/officeDocument/2006/relationships" xmlns:p="http://schemas.openxmlformats.org/presentationml/2006/main">
  <p:tag name="THINKCELLSHAPEDONOTDELETE" val="tCByDkjqZU6lMYTTL5VCRuw"/>
</p:tagLst>
</file>

<file path=ppt/tags/tag377.xml><?xml version="1.0" encoding="utf-8"?>
<p:tagLst xmlns:a="http://schemas.openxmlformats.org/drawingml/2006/main" xmlns:r="http://schemas.openxmlformats.org/officeDocument/2006/relationships" xmlns:p="http://schemas.openxmlformats.org/presentationml/2006/main">
  <p:tag name="THINKCELLSHAPEDONOTDELETE" val="tRpcUcGZqrR1eMJSJer8ciw"/>
</p:tagLst>
</file>

<file path=ppt/tags/tag378.xml><?xml version="1.0" encoding="utf-8"?>
<p:tagLst xmlns:a="http://schemas.openxmlformats.org/drawingml/2006/main" xmlns:r="http://schemas.openxmlformats.org/officeDocument/2006/relationships" xmlns:p="http://schemas.openxmlformats.org/presentationml/2006/main">
  <p:tag name="THINKCELLSHAPEDONOTDELETE" val="td32GBixCGIO37CEfxrTLdA"/>
</p:tagLst>
</file>

<file path=ppt/tags/tag379.xml><?xml version="1.0" encoding="utf-8"?>
<p:tagLst xmlns:a="http://schemas.openxmlformats.org/drawingml/2006/main" xmlns:r="http://schemas.openxmlformats.org/officeDocument/2006/relationships" xmlns:p="http://schemas.openxmlformats.org/presentationml/2006/main">
  <p:tag name="THINKCELLSHAPEDONOTDELETE" val="tRAx4hFROdwKuEyorPYIMMA"/>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80.xml><?xml version="1.0" encoding="utf-8"?>
<p:tagLst xmlns:a="http://schemas.openxmlformats.org/drawingml/2006/main" xmlns:r="http://schemas.openxmlformats.org/officeDocument/2006/relationships" xmlns:p="http://schemas.openxmlformats.org/presentationml/2006/main">
  <p:tag name="THINKCELLSHAPEDONOTDELETE" val="tXx3u9ptxBWCTY0BIsWw5yA"/>
</p:tagLst>
</file>

<file path=ppt/tags/tag381.xml><?xml version="1.0" encoding="utf-8"?>
<p:tagLst xmlns:a="http://schemas.openxmlformats.org/drawingml/2006/main" xmlns:r="http://schemas.openxmlformats.org/officeDocument/2006/relationships" xmlns:p="http://schemas.openxmlformats.org/presentationml/2006/main">
  <p:tag name="THINKCELLSHAPEDONOTDELETE" val="tu0JT700d1JAHlrbps46G_Q"/>
</p:tagLst>
</file>

<file path=ppt/tags/tag382.xml><?xml version="1.0" encoding="utf-8"?>
<p:tagLst xmlns:a="http://schemas.openxmlformats.org/drawingml/2006/main" xmlns:r="http://schemas.openxmlformats.org/officeDocument/2006/relationships" xmlns:p="http://schemas.openxmlformats.org/presentationml/2006/main">
  <p:tag name="THINKCELLSHAPEDONOTDELETE" val="tSBo3Rj.y.8cVOQLEnxpMqw"/>
</p:tagLst>
</file>

<file path=ppt/tags/tag383.xml><?xml version="1.0" encoding="utf-8"?>
<p:tagLst xmlns:a="http://schemas.openxmlformats.org/drawingml/2006/main" xmlns:r="http://schemas.openxmlformats.org/officeDocument/2006/relationships" xmlns:p="http://schemas.openxmlformats.org/presentationml/2006/main">
  <p:tag name="THINKCELLSHAPEDONOTDELETE" val="tsCHdQazcyEUzKrilI6_Orw"/>
</p:tagLst>
</file>

<file path=ppt/tags/tag384.xml><?xml version="1.0" encoding="utf-8"?>
<p:tagLst xmlns:a="http://schemas.openxmlformats.org/drawingml/2006/main" xmlns:r="http://schemas.openxmlformats.org/officeDocument/2006/relationships" xmlns:p="http://schemas.openxmlformats.org/presentationml/2006/main">
  <p:tag name="THINKCELLSHAPEDONOTDELETE" val="taNVUyErvBmzFif4egyIv0w"/>
</p:tagLst>
</file>

<file path=ppt/tags/tag385.xml><?xml version="1.0" encoding="utf-8"?>
<p:tagLst xmlns:a="http://schemas.openxmlformats.org/drawingml/2006/main" xmlns:r="http://schemas.openxmlformats.org/officeDocument/2006/relationships" xmlns:p="http://schemas.openxmlformats.org/presentationml/2006/main">
  <p:tag name="THINKCELLSHAPEDONOTDELETE" val="tZc.Y2UNKrGPXyex4P.4Ihg"/>
</p:tagLst>
</file>

<file path=ppt/tags/tag386.xml><?xml version="1.0" encoding="utf-8"?>
<p:tagLst xmlns:a="http://schemas.openxmlformats.org/drawingml/2006/main" xmlns:r="http://schemas.openxmlformats.org/officeDocument/2006/relationships" xmlns:p="http://schemas.openxmlformats.org/presentationml/2006/main">
  <p:tag name="THINKCELLSHAPEDONOTDELETE" val="thcD9zpCCJKszDGu4zPuudw"/>
</p:tagLst>
</file>

<file path=ppt/tags/tag387.xml><?xml version="1.0" encoding="utf-8"?>
<p:tagLst xmlns:a="http://schemas.openxmlformats.org/drawingml/2006/main" xmlns:r="http://schemas.openxmlformats.org/officeDocument/2006/relationships" xmlns:p="http://schemas.openxmlformats.org/presentationml/2006/main">
  <p:tag name="THINKCELLSHAPEDONOTDELETE" val="t82Tamj2Ej9qqCnikzQchvA"/>
</p:tagLst>
</file>

<file path=ppt/tags/tag388.xml><?xml version="1.0" encoding="utf-8"?>
<p:tagLst xmlns:a="http://schemas.openxmlformats.org/drawingml/2006/main" xmlns:r="http://schemas.openxmlformats.org/officeDocument/2006/relationships" xmlns:p="http://schemas.openxmlformats.org/presentationml/2006/main">
  <p:tag name="THINKCELLSHAPEDONOTDELETE" val="tlHKFtp2fC3JVHY4bkVQGKQ"/>
</p:tagLst>
</file>

<file path=ppt/tags/tag389.xml><?xml version="1.0" encoding="utf-8"?>
<p:tagLst xmlns:a="http://schemas.openxmlformats.org/drawingml/2006/main" xmlns:r="http://schemas.openxmlformats.org/officeDocument/2006/relationships" xmlns:p="http://schemas.openxmlformats.org/presentationml/2006/main">
  <p:tag name="THINKCELLSHAPEDONOTDELETE" val="tDqKEvr8t908mykW0FMkeOw"/>
</p:tagLst>
</file>

<file path=ppt/tags/tag3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90.xml><?xml version="1.0" encoding="utf-8"?>
<p:tagLst xmlns:a="http://schemas.openxmlformats.org/drawingml/2006/main" xmlns:r="http://schemas.openxmlformats.org/officeDocument/2006/relationships" xmlns:p="http://schemas.openxmlformats.org/presentationml/2006/main">
  <p:tag name="THINKCELLSHAPEDONOTDELETE" val="t7jXUXHIXB.4jliobQbJooA"/>
</p:tagLst>
</file>

<file path=ppt/tags/tag391.xml><?xml version="1.0" encoding="utf-8"?>
<p:tagLst xmlns:a="http://schemas.openxmlformats.org/drawingml/2006/main" xmlns:r="http://schemas.openxmlformats.org/officeDocument/2006/relationships" xmlns:p="http://schemas.openxmlformats.org/presentationml/2006/main">
  <p:tag name="THINKCELLSHAPEDONOTDELETE" val="tkDXH8JfDfk6HFlBWbNLxXg"/>
</p:tagLst>
</file>

<file path=ppt/tags/tag392.xml><?xml version="1.0" encoding="utf-8"?>
<p:tagLst xmlns:a="http://schemas.openxmlformats.org/drawingml/2006/main" xmlns:r="http://schemas.openxmlformats.org/officeDocument/2006/relationships" xmlns:p="http://schemas.openxmlformats.org/presentationml/2006/main">
  <p:tag name="THINKCELLSHAPEDONOTDELETE" val="tgaQp2CrZ3Sme1j_ovit_eA"/>
</p:tagLst>
</file>

<file path=ppt/tags/tag393.xml><?xml version="1.0" encoding="utf-8"?>
<p:tagLst xmlns:a="http://schemas.openxmlformats.org/drawingml/2006/main" xmlns:r="http://schemas.openxmlformats.org/officeDocument/2006/relationships" xmlns:p="http://schemas.openxmlformats.org/presentationml/2006/main">
  <p:tag name="THINKCELLSHAPEDONOTDELETE" val="teiR7eELMJsT557PUfLeSsQ"/>
</p:tagLst>
</file>

<file path=ppt/tags/tag394.xml><?xml version="1.0" encoding="utf-8"?>
<p:tagLst xmlns:a="http://schemas.openxmlformats.org/drawingml/2006/main" xmlns:r="http://schemas.openxmlformats.org/officeDocument/2006/relationships" xmlns:p="http://schemas.openxmlformats.org/presentationml/2006/main">
  <p:tag name="BTFPLAYOUTENABLED" val="1"/>
</p:tagLst>
</file>

<file path=ppt/tags/tag395.xml><?xml version="1.0" encoding="utf-8"?>
<p:tagLst xmlns:a="http://schemas.openxmlformats.org/drawingml/2006/main" xmlns:r="http://schemas.openxmlformats.org/officeDocument/2006/relationships" xmlns:p="http://schemas.openxmlformats.org/presentationml/2006/main">
  <p:tag name="THINKCELLSHAPEDONOTDELETE" val="tuChIQTXeM0xnWhQq44voZQ"/>
</p:tagLst>
</file>

<file path=ppt/tags/tag396.xml><?xml version="1.0" encoding="utf-8"?>
<p:tagLst xmlns:a="http://schemas.openxmlformats.org/drawingml/2006/main" xmlns:r="http://schemas.openxmlformats.org/officeDocument/2006/relationships" xmlns:p="http://schemas.openxmlformats.org/presentationml/2006/main">
  <p:tag name="THINKCELLSHAPEDONOTDELETE" val="t1waVLfVzMq8nmw3HjBbxqQ"/>
</p:tagLst>
</file>

<file path=ppt/tags/tag397.xml><?xml version="1.0" encoding="utf-8"?>
<p:tagLst xmlns:a="http://schemas.openxmlformats.org/drawingml/2006/main" xmlns:r="http://schemas.openxmlformats.org/officeDocument/2006/relationships" xmlns:p="http://schemas.openxmlformats.org/presentationml/2006/main">
  <p:tag name="THINKCELLSHAPEDONOTDELETE" val="tEs64HCpqtLkS3WH53SZO3w"/>
</p:tagLst>
</file>

<file path=ppt/tags/tag398.xml><?xml version="1.0" encoding="utf-8"?>
<p:tagLst xmlns:a="http://schemas.openxmlformats.org/drawingml/2006/main" xmlns:r="http://schemas.openxmlformats.org/officeDocument/2006/relationships" xmlns:p="http://schemas.openxmlformats.org/presentationml/2006/main">
  <p:tag name="THINKCELLSHAPEDONOTDELETE" val="tgzM519hyn8aPqZOhdf0RKA"/>
</p:tagLst>
</file>

<file path=ppt/tags/tag399.xml><?xml version="1.0" encoding="utf-8"?>
<p:tagLst xmlns:a="http://schemas.openxmlformats.org/drawingml/2006/main" xmlns:r="http://schemas.openxmlformats.org/officeDocument/2006/relationships" xmlns:p="http://schemas.openxmlformats.org/presentationml/2006/main">
  <p:tag name="THINKCELLSHAPEDONOTDELETE" val="tor52yNyuhDjjtfBHHzhGsA"/>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0.xml><?xml version="1.0" encoding="utf-8"?>
<p:tagLst xmlns:a="http://schemas.openxmlformats.org/drawingml/2006/main" xmlns:r="http://schemas.openxmlformats.org/officeDocument/2006/relationships" xmlns:p="http://schemas.openxmlformats.org/presentationml/2006/main">
  <p:tag name="THINKCELLSHAPEDONOTDELETE" val="t8YNh2wOFeAU9yPbkGRWr9A"/>
</p:tagLst>
</file>

<file path=ppt/tags/tag401.xml><?xml version="1.0" encoding="utf-8"?>
<p:tagLst xmlns:a="http://schemas.openxmlformats.org/drawingml/2006/main" xmlns:r="http://schemas.openxmlformats.org/officeDocument/2006/relationships" xmlns:p="http://schemas.openxmlformats.org/presentationml/2006/main">
  <p:tag name="THINKCELLSHAPEDONOTDELETE" val="t6hXtKyUvSbTB23lLgc4PTA"/>
</p:tagLst>
</file>

<file path=ppt/tags/tag402.xml><?xml version="1.0" encoding="utf-8"?>
<p:tagLst xmlns:a="http://schemas.openxmlformats.org/drawingml/2006/main" xmlns:r="http://schemas.openxmlformats.org/officeDocument/2006/relationships" xmlns:p="http://schemas.openxmlformats.org/presentationml/2006/main">
  <p:tag name="THINKCELLSHAPEDONOTDELETE" val="tSebo7Lep1VDZwJTGlKnpcg"/>
</p:tagLst>
</file>

<file path=ppt/tags/tag403.xml><?xml version="1.0" encoding="utf-8"?>
<p:tagLst xmlns:a="http://schemas.openxmlformats.org/drawingml/2006/main" xmlns:r="http://schemas.openxmlformats.org/officeDocument/2006/relationships" xmlns:p="http://schemas.openxmlformats.org/presentationml/2006/main">
  <p:tag name="THINKCELLSHAPEDONOTDELETE" val="tI_bH5EEnX490K.vCF.lk9g"/>
</p:tagLst>
</file>

<file path=ppt/tags/tag404.xml><?xml version="1.0" encoding="utf-8"?>
<p:tagLst xmlns:a="http://schemas.openxmlformats.org/drawingml/2006/main" xmlns:r="http://schemas.openxmlformats.org/officeDocument/2006/relationships" xmlns:p="http://schemas.openxmlformats.org/presentationml/2006/main">
  <p:tag name="THINKCELLSHAPEDONOTDELETE" val="td8zW6xccBFJYdtThH4P70Q"/>
</p:tagLst>
</file>

<file path=ppt/tags/tag405.xml><?xml version="1.0" encoding="utf-8"?>
<p:tagLst xmlns:a="http://schemas.openxmlformats.org/drawingml/2006/main" xmlns:r="http://schemas.openxmlformats.org/officeDocument/2006/relationships" xmlns:p="http://schemas.openxmlformats.org/presentationml/2006/main">
  <p:tag name="BTFPLAYOUTCOLUMNS" val="3"/>
  <p:tag name="BTFPLAYOUTENABLED" val="0"/>
</p:tagLst>
</file>

<file path=ppt/tags/tag40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7.xml><?xml version="1.0" encoding="utf-8"?>
<p:tagLst xmlns:a="http://schemas.openxmlformats.org/drawingml/2006/main" xmlns:r="http://schemas.openxmlformats.org/officeDocument/2006/relationships" xmlns:p="http://schemas.openxmlformats.org/presentationml/2006/main">
  <p:tag name="THINKCELLSHAPEDONOTDELETE" val="pgdi0qfJydLEkOWWaeW8gdg"/>
</p:tagLst>
</file>

<file path=ppt/tags/tag408.xml><?xml version="1.0" encoding="utf-8"?>
<p:tagLst xmlns:a="http://schemas.openxmlformats.org/drawingml/2006/main" xmlns:r="http://schemas.openxmlformats.org/officeDocument/2006/relationships" xmlns:p="http://schemas.openxmlformats.org/presentationml/2006/main">
  <p:tag name="THINKCELLSHAPEDONOTDELETE" val="paadf7qekiEEa34C53Dl7Cw"/>
</p:tagLst>
</file>

<file path=ppt/tags/tag409.xml><?xml version="1.0" encoding="utf-8"?>
<p:tagLst xmlns:a="http://schemas.openxmlformats.org/drawingml/2006/main" xmlns:r="http://schemas.openxmlformats.org/officeDocument/2006/relationships" xmlns:p="http://schemas.openxmlformats.org/presentationml/2006/main">
  <p:tag name="BTFPLAYOUTENABLED" val="1"/>
</p:tagLst>
</file>

<file path=ppt/tags/tag41.xml><?xml version="1.0" encoding="utf-8"?>
<p:tagLst xmlns:a="http://schemas.openxmlformats.org/drawingml/2006/main" xmlns:r="http://schemas.openxmlformats.org/officeDocument/2006/relationships" xmlns:p="http://schemas.openxmlformats.org/presentationml/2006/main">
  <p:tag name="BTFPLAYOUTENABLED" val="1"/>
  <p:tag name="BTFPLAYOUTCOLUMNS" val="1"/>
</p:tagLst>
</file>

<file path=ppt/tags/tag410.xml><?xml version="1.0" encoding="utf-8"?>
<p:tagLst xmlns:a="http://schemas.openxmlformats.org/drawingml/2006/main" xmlns:r="http://schemas.openxmlformats.org/officeDocument/2006/relationships" xmlns:p="http://schemas.openxmlformats.org/presentationml/2006/main">
  <p:tag name="THINKCELLSHAPEDONOTDELETE" val="pzttyrb_rQKvtLiF.2nR9og"/>
</p:tagLst>
</file>

<file path=ppt/tags/tag411.xml><?xml version="1.0" encoding="utf-8"?>
<p:tagLst xmlns:a="http://schemas.openxmlformats.org/drawingml/2006/main" xmlns:r="http://schemas.openxmlformats.org/officeDocument/2006/relationships" xmlns:p="http://schemas.openxmlformats.org/presentationml/2006/main">
  <p:tag name="THINKCELLSHAPEDONOTDELETE" val="p_oCrMZM8dqaSsOd27cMjiQ"/>
</p:tagLst>
</file>

<file path=ppt/tags/tag412.xml><?xml version="1.0" encoding="utf-8"?>
<p:tagLst xmlns:a="http://schemas.openxmlformats.org/drawingml/2006/main" xmlns:r="http://schemas.openxmlformats.org/officeDocument/2006/relationships" xmlns:p="http://schemas.openxmlformats.org/presentationml/2006/main">
  <p:tag name="THINKCELLSHAPEDONOTDELETE" val="pSG58gARLEWjI5LfVI9h7Ow"/>
</p:tagLst>
</file>

<file path=ppt/tags/tag413.xml><?xml version="1.0" encoding="utf-8"?>
<p:tagLst xmlns:a="http://schemas.openxmlformats.org/drawingml/2006/main" xmlns:r="http://schemas.openxmlformats.org/officeDocument/2006/relationships" xmlns:p="http://schemas.openxmlformats.org/presentationml/2006/main">
  <p:tag name="THINKCELLSHAPEDONOTDELETE" val="pH9C3UYF8AxjtkA3Adu3O2w"/>
</p:tagLst>
</file>

<file path=ppt/tags/tag414.xml><?xml version="1.0" encoding="utf-8"?>
<p:tagLst xmlns:a="http://schemas.openxmlformats.org/drawingml/2006/main" xmlns:r="http://schemas.openxmlformats.org/officeDocument/2006/relationships" xmlns:p="http://schemas.openxmlformats.org/presentationml/2006/main">
  <p:tag name="THINKCELLSHAPEDONOTDELETE" val="pFq5_XEwU4StMy9rTfmjENg"/>
</p:tagLst>
</file>

<file path=ppt/tags/tag415.xml><?xml version="1.0" encoding="utf-8"?>
<p:tagLst xmlns:a="http://schemas.openxmlformats.org/drawingml/2006/main" xmlns:r="http://schemas.openxmlformats.org/officeDocument/2006/relationships" xmlns:p="http://schemas.openxmlformats.org/presentationml/2006/main">
  <p:tag name="THINKCELLSHAPEDONOTDELETE" val="pYbW9TTflrZd..o8XFVBKTA"/>
</p:tagLst>
</file>

<file path=ppt/tags/tag416.xml><?xml version="1.0" encoding="utf-8"?>
<p:tagLst xmlns:a="http://schemas.openxmlformats.org/drawingml/2006/main" xmlns:r="http://schemas.openxmlformats.org/officeDocument/2006/relationships" xmlns:p="http://schemas.openxmlformats.org/presentationml/2006/main">
  <p:tag name="THINKCELLSHAPEDONOTDELETE" val="pPCkXurCNdF8k9o0euziZGw"/>
</p:tagLst>
</file>

<file path=ppt/tags/tag417.xml><?xml version="1.0" encoding="utf-8"?>
<p:tagLst xmlns:a="http://schemas.openxmlformats.org/drawingml/2006/main" xmlns:r="http://schemas.openxmlformats.org/officeDocument/2006/relationships" xmlns:p="http://schemas.openxmlformats.org/presentationml/2006/main">
  <p:tag name="THINKCELLSHAPEDONOTDELETE" val="pIh.qIijqMdwOUmxgNsmUhQ"/>
</p:tagLst>
</file>

<file path=ppt/tags/tag418.xml><?xml version="1.0" encoding="utf-8"?>
<p:tagLst xmlns:a="http://schemas.openxmlformats.org/drawingml/2006/main" xmlns:r="http://schemas.openxmlformats.org/officeDocument/2006/relationships" xmlns:p="http://schemas.openxmlformats.org/presentationml/2006/main">
  <p:tag name="THINKCELLSHAPEDONOTDELETE" val="pyDIW3SR2vjUudq3yzaEQow"/>
</p:tagLst>
</file>

<file path=ppt/tags/tag419.xml><?xml version="1.0" encoding="utf-8"?>
<p:tagLst xmlns:a="http://schemas.openxmlformats.org/drawingml/2006/main" xmlns:r="http://schemas.openxmlformats.org/officeDocument/2006/relationships" xmlns:p="http://schemas.openxmlformats.org/presentationml/2006/main">
  <p:tag name="THINKCELLSHAPEDONOTDELETE" val="prZFHQIFoWbL7NHVBN3O0Ig"/>
</p:tagLst>
</file>

<file path=ppt/tags/tag42.xml><?xml version="1.0" encoding="utf-8"?>
<p:tagLst xmlns:a="http://schemas.openxmlformats.org/drawingml/2006/main" xmlns:r="http://schemas.openxmlformats.org/officeDocument/2006/relationships" xmlns:p="http://schemas.openxmlformats.org/presentationml/2006/main">
  <p:tag name="BTFPLAYOUTENABLED" val="1"/>
  <p:tag name="BTFPLAYOUTCOLUMNS" val="1"/>
</p:tagLst>
</file>

<file path=ppt/tags/tag420.xml><?xml version="1.0" encoding="utf-8"?>
<p:tagLst xmlns:a="http://schemas.openxmlformats.org/drawingml/2006/main" xmlns:r="http://schemas.openxmlformats.org/officeDocument/2006/relationships" xmlns:p="http://schemas.openxmlformats.org/presentationml/2006/main">
  <p:tag name="THINKCELLSHAPEDONOTDELETE" val="pO0sbE4vbyYsrFrGvVQfpzg"/>
</p:tagLst>
</file>

<file path=ppt/tags/tag421.xml><?xml version="1.0" encoding="utf-8"?>
<p:tagLst xmlns:a="http://schemas.openxmlformats.org/drawingml/2006/main" xmlns:r="http://schemas.openxmlformats.org/officeDocument/2006/relationships" xmlns:p="http://schemas.openxmlformats.org/presentationml/2006/main">
  <p:tag name="THINKCELLSHAPEDONOTDELETE" val="pSBDxGsEeLMa_54gPt0rpvQ"/>
</p:tagLst>
</file>

<file path=ppt/tags/tag422.xml><?xml version="1.0" encoding="utf-8"?>
<p:tagLst xmlns:a="http://schemas.openxmlformats.org/drawingml/2006/main" xmlns:r="http://schemas.openxmlformats.org/officeDocument/2006/relationships" xmlns:p="http://schemas.openxmlformats.org/presentationml/2006/main">
  <p:tag name="THINKCELLSHAPEDONOTDELETE" val="p0H8RaOv1JbOKZaA4NNuqaA"/>
</p:tagLst>
</file>

<file path=ppt/tags/tag423.xml><?xml version="1.0" encoding="utf-8"?>
<p:tagLst xmlns:a="http://schemas.openxmlformats.org/drawingml/2006/main" xmlns:r="http://schemas.openxmlformats.org/officeDocument/2006/relationships" xmlns:p="http://schemas.openxmlformats.org/presentationml/2006/main">
  <p:tag name="THINKCELLSHAPEDONOTDELETE" val="pqxzV775crBHgLnaYUdYhcw"/>
</p:tagLst>
</file>

<file path=ppt/tags/tag424.xml><?xml version="1.0" encoding="utf-8"?>
<p:tagLst xmlns:a="http://schemas.openxmlformats.org/drawingml/2006/main" xmlns:r="http://schemas.openxmlformats.org/officeDocument/2006/relationships" xmlns:p="http://schemas.openxmlformats.org/presentationml/2006/main">
  <p:tag name="THINKCELLSHAPEDONOTDELETE" val="pW6u1Y1cVtcX53A8zaVDi4w"/>
</p:tagLst>
</file>

<file path=ppt/tags/tag425.xml><?xml version="1.0" encoding="utf-8"?>
<p:tagLst xmlns:a="http://schemas.openxmlformats.org/drawingml/2006/main" xmlns:r="http://schemas.openxmlformats.org/officeDocument/2006/relationships" xmlns:p="http://schemas.openxmlformats.org/presentationml/2006/main">
  <p:tag name="THINKCELLSHAPEDONOTDELETE" val="pFndK0Jypli00.pZxypyrKw"/>
</p:tagLst>
</file>

<file path=ppt/tags/tag426.xml><?xml version="1.0" encoding="utf-8"?>
<p:tagLst xmlns:a="http://schemas.openxmlformats.org/drawingml/2006/main" xmlns:r="http://schemas.openxmlformats.org/officeDocument/2006/relationships" xmlns:p="http://schemas.openxmlformats.org/presentationml/2006/main">
  <p:tag name="THINKCELLSHAPEDONOTDELETE" val="p19Ph3Paj53wzzVH_t2Thbw"/>
</p:tagLst>
</file>

<file path=ppt/tags/tag427.xml><?xml version="1.0" encoding="utf-8"?>
<p:tagLst xmlns:a="http://schemas.openxmlformats.org/drawingml/2006/main" xmlns:r="http://schemas.openxmlformats.org/officeDocument/2006/relationships" xmlns:p="http://schemas.openxmlformats.org/presentationml/2006/main">
  <p:tag name="THINKCELLSHAPEDONOTDELETE" val="pOtnQGGrRoAqDbSJPHh8FQg"/>
</p:tagLst>
</file>

<file path=ppt/tags/tag428.xml><?xml version="1.0" encoding="utf-8"?>
<p:tagLst xmlns:a="http://schemas.openxmlformats.org/drawingml/2006/main" xmlns:r="http://schemas.openxmlformats.org/officeDocument/2006/relationships" xmlns:p="http://schemas.openxmlformats.org/presentationml/2006/main">
  <p:tag name="THINKCELLSHAPEDONOTDELETE" val="pvi2XFWc50IJwK6KG1Wb3iw"/>
</p:tagLst>
</file>

<file path=ppt/tags/tag429.xml><?xml version="1.0" encoding="utf-8"?>
<p:tagLst xmlns:a="http://schemas.openxmlformats.org/drawingml/2006/main" xmlns:r="http://schemas.openxmlformats.org/officeDocument/2006/relationships" xmlns:p="http://schemas.openxmlformats.org/presentationml/2006/main">
  <p:tag name="THINKCELLSHAPEDONOTDELETE" val="p47BAANlmZ6N10tcH1AHF.g"/>
</p:tagLst>
</file>

<file path=ppt/tags/tag4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30.xml><?xml version="1.0" encoding="utf-8"?>
<p:tagLst xmlns:a="http://schemas.openxmlformats.org/drawingml/2006/main" xmlns:r="http://schemas.openxmlformats.org/officeDocument/2006/relationships" xmlns:p="http://schemas.openxmlformats.org/presentationml/2006/main">
  <p:tag name="THINKCELLSHAPEDONOTDELETE" val="pN20y8b7x_sAGGwwIFSEEyg"/>
</p:tagLst>
</file>

<file path=ppt/tags/tag431.xml><?xml version="1.0" encoding="utf-8"?>
<p:tagLst xmlns:a="http://schemas.openxmlformats.org/drawingml/2006/main" xmlns:r="http://schemas.openxmlformats.org/officeDocument/2006/relationships" xmlns:p="http://schemas.openxmlformats.org/presentationml/2006/main">
  <p:tag name="THINKCELLSHAPEDONOTDELETE" val="pXLlRKvI8OWBgWEiNPCfmFA"/>
</p:tagLst>
</file>

<file path=ppt/tags/tag432.xml><?xml version="1.0" encoding="utf-8"?>
<p:tagLst xmlns:a="http://schemas.openxmlformats.org/drawingml/2006/main" xmlns:r="http://schemas.openxmlformats.org/officeDocument/2006/relationships" xmlns:p="http://schemas.openxmlformats.org/presentationml/2006/main">
  <p:tag name="THINKCELLSHAPEDONOTDELETE" val="pM.8_JQbtrMivN5OA.iD89w"/>
</p:tagLst>
</file>

<file path=ppt/tags/tag433.xml><?xml version="1.0" encoding="utf-8"?>
<p:tagLst xmlns:a="http://schemas.openxmlformats.org/drawingml/2006/main" xmlns:r="http://schemas.openxmlformats.org/officeDocument/2006/relationships" xmlns:p="http://schemas.openxmlformats.org/presentationml/2006/main">
  <p:tag name="THINKCELLSHAPEDONOTDELETE" val="pwSQceK.TgdKF.0LvNISj6A"/>
</p:tagLst>
</file>

<file path=ppt/tags/tag434.xml><?xml version="1.0" encoding="utf-8"?>
<p:tagLst xmlns:a="http://schemas.openxmlformats.org/drawingml/2006/main" xmlns:r="http://schemas.openxmlformats.org/officeDocument/2006/relationships" xmlns:p="http://schemas.openxmlformats.org/presentationml/2006/main">
  <p:tag name="THINKCELLSHAPEDONOTDELETE" val="pYPgq7gXvtbTfNWEa2CXfUw"/>
</p:tagLst>
</file>

<file path=ppt/tags/tag435.xml><?xml version="1.0" encoding="utf-8"?>
<p:tagLst xmlns:a="http://schemas.openxmlformats.org/drawingml/2006/main" xmlns:r="http://schemas.openxmlformats.org/officeDocument/2006/relationships" xmlns:p="http://schemas.openxmlformats.org/presentationml/2006/main">
  <p:tag name="THINKCELLSHAPEDONOTDELETE" val="p2hz_bmepelQXWSw1ohY19Q"/>
</p:tagLst>
</file>

<file path=ppt/tags/tag436.xml><?xml version="1.0" encoding="utf-8"?>
<p:tagLst xmlns:a="http://schemas.openxmlformats.org/drawingml/2006/main" xmlns:r="http://schemas.openxmlformats.org/officeDocument/2006/relationships" xmlns:p="http://schemas.openxmlformats.org/presentationml/2006/main">
  <p:tag name="THINKCELLSHAPEDONOTDELETE" val="t_jCgFCYrx9hRp5NiP2i.bg"/>
</p:tagLst>
</file>

<file path=ppt/tags/tag437.xml><?xml version="1.0" encoding="utf-8"?>
<p:tagLst xmlns:a="http://schemas.openxmlformats.org/drawingml/2006/main" xmlns:r="http://schemas.openxmlformats.org/officeDocument/2006/relationships" xmlns:p="http://schemas.openxmlformats.org/presentationml/2006/main">
  <p:tag name="THINKCELLSHAPEDONOTDELETE" val="p2pmwmN4Hk0AmJGW2TVRAFQ"/>
</p:tagLst>
</file>

<file path=ppt/tags/tag438.xml><?xml version="1.0" encoding="utf-8"?>
<p:tagLst xmlns:a="http://schemas.openxmlformats.org/drawingml/2006/main" xmlns:r="http://schemas.openxmlformats.org/officeDocument/2006/relationships" xmlns:p="http://schemas.openxmlformats.org/presentationml/2006/main">
  <p:tag name="THINKCELLSHAPEDONOTDELETE" val="pVyl_M0h5jcq.JOjPT_pdNA"/>
</p:tagLst>
</file>

<file path=ppt/tags/tag439.xml><?xml version="1.0" encoding="utf-8"?>
<p:tagLst xmlns:a="http://schemas.openxmlformats.org/drawingml/2006/main" xmlns:r="http://schemas.openxmlformats.org/officeDocument/2006/relationships" xmlns:p="http://schemas.openxmlformats.org/presentationml/2006/main">
  <p:tag name="THINKCELLSHAPEDONOTDELETE" val="pHO5GSG0H.IRdeZprsO6skg"/>
</p:tagLst>
</file>

<file path=ppt/tags/tag4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40.xml><?xml version="1.0" encoding="utf-8"?>
<p:tagLst xmlns:a="http://schemas.openxmlformats.org/drawingml/2006/main" xmlns:r="http://schemas.openxmlformats.org/officeDocument/2006/relationships" xmlns:p="http://schemas.openxmlformats.org/presentationml/2006/main">
  <p:tag name="THINKCELLSHAPEDONOTDELETE" val="pyx6FVs.n6j3G8moEpW0QrQ"/>
</p:tagLst>
</file>

<file path=ppt/tags/tag441.xml><?xml version="1.0" encoding="utf-8"?>
<p:tagLst xmlns:a="http://schemas.openxmlformats.org/drawingml/2006/main" xmlns:r="http://schemas.openxmlformats.org/officeDocument/2006/relationships" xmlns:p="http://schemas.openxmlformats.org/presentationml/2006/main">
  <p:tag name="THINKCELLSHAPEDONOTDELETE" val="pI8CnRu2jvBwGTTbolRKwwQ"/>
</p:tagLst>
</file>

<file path=ppt/tags/tag442.xml><?xml version="1.0" encoding="utf-8"?>
<p:tagLst xmlns:a="http://schemas.openxmlformats.org/drawingml/2006/main" xmlns:r="http://schemas.openxmlformats.org/officeDocument/2006/relationships" xmlns:p="http://schemas.openxmlformats.org/presentationml/2006/main">
  <p:tag name="THINKCELLSHAPEDONOTDELETE" val="poWH5TzDQ2ECcmvj9bDUWHg"/>
</p:tagLst>
</file>

<file path=ppt/tags/tag443.xml><?xml version="1.0" encoding="utf-8"?>
<p:tagLst xmlns:a="http://schemas.openxmlformats.org/drawingml/2006/main" xmlns:r="http://schemas.openxmlformats.org/officeDocument/2006/relationships" xmlns:p="http://schemas.openxmlformats.org/presentationml/2006/main">
  <p:tag name="THINKCELLSHAPEDONOTDELETE" val="pcPlLhxYzk8xE50B7TcWv9Q"/>
</p:tagLst>
</file>

<file path=ppt/tags/tag444.xml><?xml version="1.0" encoding="utf-8"?>
<p:tagLst xmlns:a="http://schemas.openxmlformats.org/drawingml/2006/main" xmlns:r="http://schemas.openxmlformats.org/officeDocument/2006/relationships" xmlns:p="http://schemas.openxmlformats.org/presentationml/2006/main">
  <p:tag name="THINKCELLSHAPEDONOTDELETE" val="pjiXmVBzW05XdhhC10Y_FIQ"/>
</p:tagLst>
</file>

<file path=ppt/tags/tag445.xml><?xml version="1.0" encoding="utf-8"?>
<p:tagLst xmlns:a="http://schemas.openxmlformats.org/drawingml/2006/main" xmlns:r="http://schemas.openxmlformats.org/officeDocument/2006/relationships" xmlns:p="http://schemas.openxmlformats.org/presentationml/2006/main">
  <p:tag name="THINKCELLSHAPEDONOTDELETE" val="pK_EPT7YNoMPM0lojl4w9_g"/>
</p:tagLst>
</file>

<file path=ppt/tags/tag446.xml><?xml version="1.0" encoding="utf-8"?>
<p:tagLst xmlns:a="http://schemas.openxmlformats.org/drawingml/2006/main" xmlns:r="http://schemas.openxmlformats.org/officeDocument/2006/relationships" xmlns:p="http://schemas.openxmlformats.org/presentationml/2006/main">
  <p:tag name="THINKCELLSHAPEDONOTDELETE" val="py1AXTtFlzsXj7oe8ZjGAtg"/>
</p:tagLst>
</file>

<file path=ppt/tags/tag447.xml><?xml version="1.0" encoding="utf-8"?>
<p:tagLst xmlns:a="http://schemas.openxmlformats.org/drawingml/2006/main" xmlns:r="http://schemas.openxmlformats.org/officeDocument/2006/relationships" xmlns:p="http://schemas.openxmlformats.org/presentationml/2006/main">
  <p:tag name="THINKCELLSHAPEDONOTDELETE" val="px28jnLw94GOqX1PULxdhXw"/>
</p:tagLst>
</file>

<file path=ppt/tags/tag448.xml><?xml version="1.0" encoding="utf-8"?>
<p:tagLst xmlns:a="http://schemas.openxmlformats.org/drawingml/2006/main" xmlns:r="http://schemas.openxmlformats.org/officeDocument/2006/relationships" xmlns:p="http://schemas.openxmlformats.org/presentationml/2006/main">
  <p:tag name="THINKCELLSHAPEDONOTDELETE" val="pOVt2FohDK1WIlpVTg_xfaQ"/>
</p:tagLst>
</file>

<file path=ppt/tags/tag44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5.xml><?xml version="1.0" encoding="utf-8"?>
<p:tagLst xmlns:a="http://schemas.openxmlformats.org/drawingml/2006/main" xmlns:r="http://schemas.openxmlformats.org/officeDocument/2006/relationships" xmlns:p="http://schemas.openxmlformats.org/presentationml/2006/main">
  <p:tag name="BTFPLAYOUTENABLED" val="1"/>
  <p:tag name="BTFPLAYOUTCOLUMNS" val="1"/>
</p:tagLst>
</file>

<file path=ppt/tags/tag450.xml><?xml version="1.0" encoding="utf-8"?>
<p:tagLst xmlns:a="http://schemas.openxmlformats.org/drawingml/2006/main" xmlns:r="http://schemas.openxmlformats.org/officeDocument/2006/relationships" xmlns:p="http://schemas.openxmlformats.org/presentationml/2006/main">
  <p:tag name="BTFPLAYOUTENABLED" val="1"/>
</p:tagLst>
</file>

<file path=ppt/tags/tag451.xml><?xml version="1.0" encoding="utf-8"?>
<p:tagLst xmlns:a="http://schemas.openxmlformats.org/drawingml/2006/main" xmlns:r="http://schemas.openxmlformats.org/officeDocument/2006/relationships" xmlns:p="http://schemas.openxmlformats.org/presentationml/2006/main">
  <p:tag name="THINKCELLSHAPEDONOTDELETE" val="p8XL2SEi6BGVPY59CCsvYbg"/>
</p:tagLst>
</file>

<file path=ppt/tags/tag452.xml><?xml version="1.0" encoding="utf-8"?>
<p:tagLst xmlns:a="http://schemas.openxmlformats.org/drawingml/2006/main" xmlns:r="http://schemas.openxmlformats.org/officeDocument/2006/relationships" xmlns:p="http://schemas.openxmlformats.org/presentationml/2006/main">
  <p:tag name="THINKCELLSHAPEDONOTDELETE" val="p1VYeyNwKO1n9Dl7IdYQpYw"/>
</p:tagLst>
</file>

<file path=ppt/tags/tag453.xml><?xml version="1.0" encoding="utf-8"?>
<p:tagLst xmlns:a="http://schemas.openxmlformats.org/drawingml/2006/main" xmlns:r="http://schemas.openxmlformats.org/officeDocument/2006/relationships" xmlns:p="http://schemas.openxmlformats.org/presentationml/2006/main">
  <p:tag name="THINKCELLSHAPEDONOTDELETE" val="ttn.dPwez83bDKWlK6QSquA"/>
</p:tagLst>
</file>

<file path=ppt/tags/tag454.xml><?xml version="1.0" encoding="utf-8"?>
<p:tagLst xmlns:a="http://schemas.openxmlformats.org/drawingml/2006/main" xmlns:r="http://schemas.openxmlformats.org/officeDocument/2006/relationships" xmlns:p="http://schemas.openxmlformats.org/presentationml/2006/main">
  <p:tag name="THINKCELLSHAPEDONOTDELETE" val="tzXx8MEvkUmu.xY7QD597yw"/>
</p:tagLst>
</file>

<file path=ppt/tags/tag455.xml><?xml version="1.0" encoding="utf-8"?>
<p:tagLst xmlns:a="http://schemas.openxmlformats.org/drawingml/2006/main" xmlns:r="http://schemas.openxmlformats.org/officeDocument/2006/relationships" xmlns:p="http://schemas.openxmlformats.org/presentationml/2006/main">
  <p:tag name="THINKCELLSHAPEDONOTDELETE" val="t3DjpLficmqpkcTdXcbUZ2g"/>
</p:tagLst>
</file>

<file path=ppt/tags/tag456.xml><?xml version="1.0" encoding="utf-8"?>
<p:tagLst xmlns:a="http://schemas.openxmlformats.org/drawingml/2006/main" xmlns:r="http://schemas.openxmlformats.org/officeDocument/2006/relationships" xmlns:p="http://schemas.openxmlformats.org/presentationml/2006/main">
  <p:tag name="THINKCELLSHAPEDONOTDELETE" val="tGyvhL_Cx9MdxtH_ULgSHCA"/>
</p:tagLst>
</file>

<file path=ppt/tags/tag457.xml><?xml version="1.0" encoding="utf-8"?>
<p:tagLst xmlns:a="http://schemas.openxmlformats.org/drawingml/2006/main" xmlns:r="http://schemas.openxmlformats.org/officeDocument/2006/relationships" xmlns:p="http://schemas.openxmlformats.org/presentationml/2006/main">
  <p:tag name="THINKCELLSHAPEDONOTDELETE" val="tck.n80.ikO8p8yr1Gh2QLQ"/>
</p:tagLst>
</file>

<file path=ppt/tags/tag458.xml><?xml version="1.0" encoding="utf-8"?>
<p:tagLst xmlns:a="http://schemas.openxmlformats.org/drawingml/2006/main" xmlns:r="http://schemas.openxmlformats.org/officeDocument/2006/relationships" xmlns:p="http://schemas.openxmlformats.org/presentationml/2006/main">
  <p:tag name="THINKCELLSHAPEDONOTDELETE" val="t1lRQ1n3Fn6cS25uGT1dyvA"/>
</p:tagLst>
</file>

<file path=ppt/tags/tag459.xml><?xml version="1.0" encoding="utf-8"?>
<p:tagLst xmlns:a="http://schemas.openxmlformats.org/drawingml/2006/main" xmlns:r="http://schemas.openxmlformats.org/officeDocument/2006/relationships" xmlns:p="http://schemas.openxmlformats.org/presentationml/2006/main">
  <p:tag name="THINKCELLSHAPEDONOTDELETE" val="ppJqcsB2lQg5CD_.nuqIyWg"/>
</p:tagLst>
</file>

<file path=ppt/tags/tag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60.xml><?xml version="1.0" encoding="utf-8"?>
<p:tagLst xmlns:a="http://schemas.openxmlformats.org/drawingml/2006/main" xmlns:r="http://schemas.openxmlformats.org/officeDocument/2006/relationships" xmlns:p="http://schemas.openxmlformats.org/presentationml/2006/main">
  <p:tag name="THINKCELLSHAPEDONOTDELETE" val="p5ccGb.cJRwfbELajQlft6g"/>
</p:tagLst>
</file>

<file path=ppt/tags/tag461.xml><?xml version="1.0" encoding="utf-8"?>
<p:tagLst xmlns:a="http://schemas.openxmlformats.org/drawingml/2006/main" xmlns:r="http://schemas.openxmlformats.org/officeDocument/2006/relationships" xmlns:p="http://schemas.openxmlformats.org/presentationml/2006/main">
  <p:tag name="THINKCELLSHAPEDONOTDELETE" val="pAvjuPNdYtdg3dk79D4WwVQ"/>
</p:tagLst>
</file>

<file path=ppt/tags/tag462.xml><?xml version="1.0" encoding="utf-8"?>
<p:tagLst xmlns:a="http://schemas.openxmlformats.org/drawingml/2006/main" xmlns:r="http://schemas.openxmlformats.org/officeDocument/2006/relationships" xmlns:p="http://schemas.openxmlformats.org/presentationml/2006/main">
  <p:tag name="THINKCELLSHAPEDONOTDELETE" val="pCGHKpiLuNHT3G0qWCueIDg"/>
</p:tagLst>
</file>

<file path=ppt/tags/tag463.xml><?xml version="1.0" encoding="utf-8"?>
<p:tagLst xmlns:a="http://schemas.openxmlformats.org/drawingml/2006/main" xmlns:r="http://schemas.openxmlformats.org/officeDocument/2006/relationships" xmlns:p="http://schemas.openxmlformats.org/presentationml/2006/main">
  <p:tag name="THINKCELLSHAPEDONOTDELETE" val="pM_efFYCHrhSNGJctbv66bQ"/>
</p:tagLst>
</file>

<file path=ppt/tags/tag464.xml><?xml version="1.0" encoding="utf-8"?>
<p:tagLst xmlns:a="http://schemas.openxmlformats.org/drawingml/2006/main" xmlns:r="http://schemas.openxmlformats.org/officeDocument/2006/relationships" xmlns:p="http://schemas.openxmlformats.org/presentationml/2006/main">
  <p:tag name="THINKCELLSHAPEDONOTDELETE" val="tux7.HMZRtnhqUSyAXNpp6Q"/>
</p:tagLst>
</file>

<file path=ppt/tags/tag465.xml><?xml version="1.0" encoding="utf-8"?>
<p:tagLst xmlns:a="http://schemas.openxmlformats.org/drawingml/2006/main" xmlns:r="http://schemas.openxmlformats.org/officeDocument/2006/relationships" xmlns:p="http://schemas.openxmlformats.org/presentationml/2006/main">
  <p:tag name="THINKCELLSHAPEDONOTDELETE" val="tM7LPi_SJYfktHfnANh04bA"/>
</p:tagLst>
</file>

<file path=ppt/tags/tag466.xml><?xml version="1.0" encoding="utf-8"?>
<p:tagLst xmlns:a="http://schemas.openxmlformats.org/drawingml/2006/main" xmlns:r="http://schemas.openxmlformats.org/officeDocument/2006/relationships" xmlns:p="http://schemas.openxmlformats.org/presentationml/2006/main">
  <p:tag name="THINKCELLSHAPEDONOTDELETE" val="th5jn5nDIVaqtsRtN_0YeNQ"/>
</p:tagLst>
</file>

<file path=ppt/tags/tag467.xml><?xml version="1.0" encoding="utf-8"?>
<p:tagLst xmlns:a="http://schemas.openxmlformats.org/drawingml/2006/main" xmlns:r="http://schemas.openxmlformats.org/officeDocument/2006/relationships" xmlns:p="http://schemas.openxmlformats.org/presentationml/2006/main">
  <p:tag name="THINKCELLSHAPEDONOTDELETE" val="t0f2Hc.VGiriNKBCJ.C5pyg"/>
</p:tagLst>
</file>

<file path=ppt/tags/tag468.xml><?xml version="1.0" encoding="utf-8"?>
<p:tagLst xmlns:a="http://schemas.openxmlformats.org/drawingml/2006/main" xmlns:r="http://schemas.openxmlformats.org/officeDocument/2006/relationships" xmlns:p="http://schemas.openxmlformats.org/presentationml/2006/main">
  <p:tag name="THINKCELLSHAPEDONOTDELETE" val="trizg4CjfIsNaoXPqxKSWoA"/>
</p:tagLst>
</file>

<file path=ppt/tags/tag469.xml><?xml version="1.0" encoding="utf-8"?>
<p:tagLst xmlns:a="http://schemas.openxmlformats.org/drawingml/2006/main" xmlns:r="http://schemas.openxmlformats.org/officeDocument/2006/relationships" xmlns:p="http://schemas.openxmlformats.org/presentationml/2006/main">
  <p:tag name="THINKCELLSHAPEDONOTDELETE" val="tQAR.c63D3Ddta73HnoS1cg"/>
</p:tagLst>
</file>

<file path=ppt/tags/tag4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70.xml><?xml version="1.0" encoding="utf-8"?>
<p:tagLst xmlns:a="http://schemas.openxmlformats.org/drawingml/2006/main" xmlns:r="http://schemas.openxmlformats.org/officeDocument/2006/relationships" xmlns:p="http://schemas.openxmlformats.org/presentationml/2006/main">
  <p:tag name="THINKCELLSHAPEDONOTDELETE" val="tqJEduPWBYu.Lv8KH7SH.qA"/>
</p:tagLst>
</file>

<file path=ppt/tags/tag471.xml><?xml version="1.0" encoding="utf-8"?>
<p:tagLst xmlns:a="http://schemas.openxmlformats.org/drawingml/2006/main" xmlns:r="http://schemas.openxmlformats.org/officeDocument/2006/relationships" xmlns:p="http://schemas.openxmlformats.org/presentationml/2006/main">
  <p:tag name="THINKCELLSHAPEDONOTDELETE" val="pCGHKpiLuNHT3G0qWCueIDg"/>
</p:tagLst>
</file>

<file path=ppt/tags/tag472.xml><?xml version="1.0" encoding="utf-8"?>
<p:tagLst xmlns:a="http://schemas.openxmlformats.org/drawingml/2006/main" xmlns:r="http://schemas.openxmlformats.org/officeDocument/2006/relationships" xmlns:p="http://schemas.openxmlformats.org/presentationml/2006/main">
  <p:tag name="THINKCELLSHAPEDONOTDELETE" val="pM_efFYCHrhSNGJctbv66bQ"/>
</p:tagLst>
</file>

<file path=ppt/tags/tag473.xml><?xml version="1.0" encoding="utf-8"?>
<p:tagLst xmlns:a="http://schemas.openxmlformats.org/drawingml/2006/main" xmlns:r="http://schemas.openxmlformats.org/officeDocument/2006/relationships" xmlns:p="http://schemas.openxmlformats.org/presentationml/2006/main">
  <p:tag name="THINKCELLSHAPEDONOTDELETE" val="te7vuiGFfqNE48Ui1jaJ8uw"/>
</p:tagLst>
</file>

<file path=ppt/tags/tag474.xml><?xml version="1.0" encoding="utf-8"?>
<p:tagLst xmlns:a="http://schemas.openxmlformats.org/drawingml/2006/main" xmlns:r="http://schemas.openxmlformats.org/officeDocument/2006/relationships" xmlns:p="http://schemas.openxmlformats.org/presentationml/2006/main">
  <p:tag name="THINKCELLSHAPEDONOTDELETE" val="tqhINEQ_rD27y6Ltpu4uLww"/>
</p:tagLst>
</file>

<file path=ppt/tags/tag475.xml><?xml version="1.0" encoding="utf-8"?>
<p:tagLst xmlns:a="http://schemas.openxmlformats.org/drawingml/2006/main" xmlns:r="http://schemas.openxmlformats.org/officeDocument/2006/relationships" xmlns:p="http://schemas.openxmlformats.org/presentationml/2006/main">
  <p:tag name="THINKCELLSHAPEDONOTDELETE" val="t8TLJHzJEB6IMF7OhEhDX.A"/>
</p:tagLst>
</file>

<file path=ppt/tags/tag476.xml><?xml version="1.0" encoding="utf-8"?>
<p:tagLst xmlns:a="http://schemas.openxmlformats.org/drawingml/2006/main" xmlns:r="http://schemas.openxmlformats.org/officeDocument/2006/relationships" xmlns:p="http://schemas.openxmlformats.org/presentationml/2006/main">
  <p:tag name="THINKCELLSHAPEDONOTDELETE" val="tBoY3NA8mFumcutgT0XpU4w"/>
</p:tagLst>
</file>

<file path=ppt/tags/tag477.xml><?xml version="1.0" encoding="utf-8"?>
<p:tagLst xmlns:a="http://schemas.openxmlformats.org/drawingml/2006/main" xmlns:r="http://schemas.openxmlformats.org/officeDocument/2006/relationships" xmlns:p="http://schemas.openxmlformats.org/presentationml/2006/main">
  <p:tag name="THINKCELLSHAPEDONOTDELETE" val="tYi1QUyXhq38vADEeM2NWrQ"/>
</p:tagLst>
</file>

<file path=ppt/tags/tag478.xml><?xml version="1.0" encoding="utf-8"?>
<p:tagLst xmlns:a="http://schemas.openxmlformats.org/drawingml/2006/main" xmlns:r="http://schemas.openxmlformats.org/officeDocument/2006/relationships" xmlns:p="http://schemas.openxmlformats.org/presentationml/2006/main">
  <p:tag name="THINKCELLSHAPEDONOTDELETE" val="tytthrtyUc2t8NB7yV8bDfQ"/>
</p:tagLst>
</file>

<file path=ppt/tags/tag479.xml><?xml version="1.0" encoding="utf-8"?>
<p:tagLst xmlns:a="http://schemas.openxmlformats.org/drawingml/2006/main" xmlns:r="http://schemas.openxmlformats.org/officeDocument/2006/relationships" xmlns:p="http://schemas.openxmlformats.org/presentationml/2006/main">
  <p:tag name="THINKCELLSHAPEDONOTDELETE" val="t5YAPwJTBJXg0lE5HMK9nsw"/>
</p:tagLst>
</file>

<file path=ppt/tags/tag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80.xml><?xml version="1.0" encoding="utf-8"?>
<p:tagLst xmlns:a="http://schemas.openxmlformats.org/drawingml/2006/main" xmlns:r="http://schemas.openxmlformats.org/officeDocument/2006/relationships" xmlns:p="http://schemas.openxmlformats.org/presentationml/2006/main">
  <p:tag name="THINKCELLSHAPEDONOTDELETE" val="tDNmh6YZYadH8vwbdsLLucw"/>
</p:tagLst>
</file>

<file path=ppt/tags/tag481.xml><?xml version="1.0" encoding="utf-8"?>
<p:tagLst xmlns:a="http://schemas.openxmlformats.org/drawingml/2006/main" xmlns:r="http://schemas.openxmlformats.org/officeDocument/2006/relationships" xmlns:p="http://schemas.openxmlformats.org/presentationml/2006/main">
  <p:tag name="THINKCELLSHAPEDONOTDELETE" val="pIaI2jMB8PPm6gndBZnZgOw"/>
</p:tagLst>
</file>

<file path=ppt/tags/tag482.xml><?xml version="1.0" encoding="utf-8"?>
<p:tagLst xmlns:a="http://schemas.openxmlformats.org/drawingml/2006/main" xmlns:r="http://schemas.openxmlformats.org/officeDocument/2006/relationships" xmlns:p="http://schemas.openxmlformats.org/presentationml/2006/main">
  <p:tag name="THINKCELLSHAPEDONOTDELETE" val="pfAYoaMYaoaIfdfEPXxy6Wg"/>
</p:tagLst>
</file>

<file path=ppt/tags/tag483.xml><?xml version="1.0" encoding="utf-8"?>
<p:tagLst xmlns:a="http://schemas.openxmlformats.org/drawingml/2006/main" xmlns:r="http://schemas.openxmlformats.org/officeDocument/2006/relationships" xmlns:p="http://schemas.openxmlformats.org/presentationml/2006/main">
  <p:tag name="THINKCELLSHAPEDONOTDELETE" val="pCwkhIOqzcnXqJBnZPr1n7A"/>
</p:tagLst>
</file>

<file path=ppt/tags/tag484.xml><?xml version="1.0" encoding="utf-8"?>
<p:tagLst xmlns:a="http://schemas.openxmlformats.org/drawingml/2006/main" xmlns:r="http://schemas.openxmlformats.org/officeDocument/2006/relationships" xmlns:p="http://schemas.openxmlformats.org/presentationml/2006/main">
  <p:tag name="THINKCELLSHAPEDONOTDELETE" val="pIaI2jMB8PPm6gndBZnZgOw"/>
</p:tagLst>
</file>

<file path=ppt/tags/tag485.xml><?xml version="1.0" encoding="utf-8"?>
<p:tagLst xmlns:a="http://schemas.openxmlformats.org/drawingml/2006/main" xmlns:r="http://schemas.openxmlformats.org/officeDocument/2006/relationships" xmlns:p="http://schemas.openxmlformats.org/presentationml/2006/main">
  <p:tag name="THINKCELLSHAPEDONOTDELETE" val="pfAYoaMYaoaIfdfEPXxy6Wg"/>
</p:tagLst>
</file>

<file path=ppt/tags/tag486.xml><?xml version="1.0" encoding="utf-8"?>
<p:tagLst xmlns:a="http://schemas.openxmlformats.org/drawingml/2006/main" xmlns:r="http://schemas.openxmlformats.org/officeDocument/2006/relationships" xmlns:p="http://schemas.openxmlformats.org/presentationml/2006/main">
  <p:tag name="THINKCELLSHAPEDONOTDELETE" val="pCwkhIOqzcnXqJBnZPr1n7A"/>
</p:tagLst>
</file>

<file path=ppt/tags/tag487.xml><?xml version="1.0" encoding="utf-8"?>
<p:tagLst xmlns:a="http://schemas.openxmlformats.org/drawingml/2006/main" xmlns:r="http://schemas.openxmlformats.org/officeDocument/2006/relationships" xmlns:p="http://schemas.openxmlformats.org/presentationml/2006/main">
  <p:tag name="THINKCELLSHAPEDONOTDELETE" val="pCGHKpiLuNHT3G0qWCueIDg"/>
</p:tagLst>
</file>

<file path=ppt/tags/tag488.xml><?xml version="1.0" encoding="utf-8"?>
<p:tagLst xmlns:a="http://schemas.openxmlformats.org/drawingml/2006/main" xmlns:r="http://schemas.openxmlformats.org/officeDocument/2006/relationships" xmlns:p="http://schemas.openxmlformats.org/presentationml/2006/main">
  <p:tag name="THINKCELLSHAPEDONOTDELETE" val="pM_efFYCHrhSNGJctbv66bQ"/>
</p:tagLst>
</file>

<file path=ppt/tags/tag489.xml><?xml version="1.0" encoding="utf-8"?>
<p:tagLst xmlns:a="http://schemas.openxmlformats.org/drawingml/2006/main" xmlns:r="http://schemas.openxmlformats.org/officeDocument/2006/relationships" xmlns:p="http://schemas.openxmlformats.org/presentationml/2006/main">
  <p:tag name="THINKCELLSHAPEDONOTDELETE" val="tlxgK6D92OxZ3d7oOzbsmRw"/>
</p:tagLst>
</file>

<file path=ppt/tags/tag4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90.xml><?xml version="1.0" encoding="utf-8"?>
<p:tagLst xmlns:a="http://schemas.openxmlformats.org/drawingml/2006/main" xmlns:r="http://schemas.openxmlformats.org/officeDocument/2006/relationships" xmlns:p="http://schemas.openxmlformats.org/presentationml/2006/main">
  <p:tag name="THINKCELLSHAPEDONOTDELETE" val="tMNnwzFxEQn81kLfDQ4VEug"/>
</p:tagLst>
</file>

<file path=ppt/tags/tag491.xml><?xml version="1.0" encoding="utf-8"?>
<p:tagLst xmlns:a="http://schemas.openxmlformats.org/drawingml/2006/main" xmlns:r="http://schemas.openxmlformats.org/officeDocument/2006/relationships" xmlns:p="http://schemas.openxmlformats.org/presentationml/2006/main">
  <p:tag name="THINKCELLSHAPEDONOTDELETE" val="tPyGrMddtD0yMBmeAswBlLg"/>
</p:tagLst>
</file>

<file path=ppt/tags/tag492.xml><?xml version="1.0" encoding="utf-8"?>
<p:tagLst xmlns:a="http://schemas.openxmlformats.org/drawingml/2006/main" xmlns:r="http://schemas.openxmlformats.org/officeDocument/2006/relationships" xmlns:p="http://schemas.openxmlformats.org/presentationml/2006/main">
  <p:tag name="THINKCELLSHAPEDONOTDELETE" val="tcL8otXf87fKYEdLG4f4Vqg"/>
</p:tagLst>
</file>

<file path=ppt/tags/tag493.xml><?xml version="1.0" encoding="utf-8"?>
<p:tagLst xmlns:a="http://schemas.openxmlformats.org/drawingml/2006/main" xmlns:r="http://schemas.openxmlformats.org/officeDocument/2006/relationships" xmlns:p="http://schemas.openxmlformats.org/presentationml/2006/main">
  <p:tag name="THINKCELLSHAPEDONOTDELETE" val="tSwsZATLVodmnWhBBtoAICQ"/>
</p:tagLst>
</file>

<file path=ppt/tags/tag494.xml><?xml version="1.0" encoding="utf-8"?>
<p:tagLst xmlns:a="http://schemas.openxmlformats.org/drawingml/2006/main" xmlns:r="http://schemas.openxmlformats.org/officeDocument/2006/relationships" xmlns:p="http://schemas.openxmlformats.org/presentationml/2006/main">
  <p:tag name="THINKCELLSHAPEDONOTDELETE" val="tH0HstjcmTVpugbn2cjOxcQ"/>
</p:tagLst>
</file>

<file path=ppt/tags/tag495.xml><?xml version="1.0" encoding="utf-8"?>
<p:tagLst xmlns:a="http://schemas.openxmlformats.org/drawingml/2006/main" xmlns:r="http://schemas.openxmlformats.org/officeDocument/2006/relationships" xmlns:p="http://schemas.openxmlformats.org/presentationml/2006/main">
  <p:tag name="THINKCELLSHAPEDONOTDELETE" val="tizVR8r78eqLDnEInirjtyg"/>
</p:tagLst>
</file>

<file path=ppt/tags/tag496.xml><?xml version="1.0" encoding="utf-8"?>
<p:tagLst xmlns:a="http://schemas.openxmlformats.org/drawingml/2006/main" xmlns:r="http://schemas.openxmlformats.org/officeDocument/2006/relationships" xmlns:p="http://schemas.openxmlformats.org/presentationml/2006/main">
  <p:tag name="THINKCELLSHAPEDONOTDELETE" val="pIaI2jMB8PPm6gndBZnZgOw"/>
</p:tagLst>
</file>

<file path=ppt/tags/tag497.xml><?xml version="1.0" encoding="utf-8"?>
<p:tagLst xmlns:a="http://schemas.openxmlformats.org/drawingml/2006/main" xmlns:r="http://schemas.openxmlformats.org/officeDocument/2006/relationships" xmlns:p="http://schemas.openxmlformats.org/presentationml/2006/main">
  <p:tag name="THINKCELLSHAPEDONOTDELETE" val="pfAYoaMYaoaIfdfEPXxy6Wg"/>
</p:tagLst>
</file>

<file path=ppt/tags/tag498.xml><?xml version="1.0" encoding="utf-8"?>
<p:tagLst xmlns:a="http://schemas.openxmlformats.org/drawingml/2006/main" xmlns:r="http://schemas.openxmlformats.org/officeDocument/2006/relationships" xmlns:p="http://schemas.openxmlformats.org/presentationml/2006/main">
  <p:tag name="THINKCELLSHAPEDONOTDELETE" val="pCwkhIOqzcnXqJBnZPr1n7A"/>
</p:tagLst>
</file>

<file path=ppt/tags/tag499.xml><?xml version="1.0" encoding="utf-8"?>
<p:tagLst xmlns:a="http://schemas.openxmlformats.org/drawingml/2006/main" xmlns:r="http://schemas.openxmlformats.org/officeDocument/2006/relationships" xmlns:p="http://schemas.openxmlformats.org/presentationml/2006/main">
  <p:tag name="THINKCELLSHAPEDONOTDELETE" val="pCGHKpiLuNHT3G0qWCueIDg"/>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00.xml><?xml version="1.0" encoding="utf-8"?>
<p:tagLst xmlns:a="http://schemas.openxmlformats.org/drawingml/2006/main" xmlns:r="http://schemas.openxmlformats.org/officeDocument/2006/relationships" xmlns:p="http://schemas.openxmlformats.org/presentationml/2006/main">
  <p:tag name="THINKCELLSHAPEDONOTDELETE" val="pM_efFYCHrhSNGJctbv66bQ"/>
</p:tagLst>
</file>

<file path=ppt/tags/tag501.xml><?xml version="1.0" encoding="utf-8"?>
<p:tagLst xmlns:a="http://schemas.openxmlformats.org/drawingml/2006/main" xmlns:r="http://schemas.openxmlformats.org/officeDocument/2006/relationships" xmlns:p="http://schemas.openxmlformats.org/presentationml/2006/main">
  <p:tag name="THINKCELLSHAPEDONOTDELETE" val="tG9PEskbdMsiBtVxSu0xIEg"/>
</p:tagLst>
</file>

<file path=ppt/tags/tag502.xml><?xml version="1.0" encoding="utf-8"?>
<p:tagLst xmlns:a="http://schemas.openxmlformats.org/drawingml/2006/main" xmlns:r="http://schemas.openxmlformats.org/officeDocument/2006/relationships" xmlns:p="http://schemas.openxmlformats.org/presentationml/2006/main">
  <p:tag name="THINKCELLSHAPEDONOTDELETE" val="tgGvU25RGSZxNrZlGQcsrmw"/>
</p:tagLst>
</file>

<file path=ppt/tags/tag503.xml><?xml version="1.0" encoding="utf-8"?>
<p:tagLst xmlns:a="http://schemas.openxmlformats.org/drawingml/2006/main" xmlns:r="http://schemas.openxmlformats.org/officeDocument/2006/relationships" xmlns:p="http://schemas.openxmlformats.org/presentationml/2006/main">
  <p:tag name="THINKCELLSHAPEDONOTDELETE" val="tmj4jFNiTYbQ.LQOwl9L.HA"/>
</p:tagLst>
</file>

<file path=ppt/tags/tag504.xml><?xml version="1.0" encoding="utf-8"?>
<p:tagLst xmlns:a="http://schemas.openxmlformats.org/drawingml/2006/main" xmlns:r="http://schemas.openxmlformats.org/officeDocument/2006/relationships" xmlns:p="http://schemas.openxmlformats.org/presentationml/2006/main">
  <p:tag name="THINKCELLSHAPEDONOTDELETE" val="tgKEFjAW0CHGbSl8x49Kzow"/>
</p:tagLst>
</file>

<file path=ppt/tags/tag505.xml><?xml version="1.0" encoding="utf-8"?>
<p:tagLst xmlns:a="http://schemas.openxmlformats.org/drawingml/2006/main" xmlns:r="http://schemas.openxmlformats.org/officeDocument/2006/relationships" xmlns:p="http://schemas.openxmlformats.org/presentationml/2006/main">
  <p:tag name="THINKCELLSHAPEDONOTDELETE" val="tn4.22f7fBQ0uA2XXRS7boA"/>
</p:tagLst>
</file>

<file path=ppt/tags/tag506.xml><?xml version="1.0" encoding="utf-8"?>
<p:tagLst xmlns:a="http://schemas.openxmlformats.org/drawingml/2006/main" xmlns:r="http://schemas.openxmlformats.org/officeDocument/2006/relationships" xmlns:p="http://schemas.openxmlformats.org/presentationml/2006/main">
  <p:tag name="THINKCELLSHAPEDONOTDELETE" val="t0g2bkTNk6qFlj8VLZ1PHyw"/>
</p:tagLst>
</file>

<file path=ppt/tags/tag507.xml><?xml version="1.0" encoding="utf-8"?>
<p:tagLst xmlns:a="http://schemas.openxmlformats.org/drawingml/2006/main" xmlns:r="http://schemas.openxmlformats.org/officeDocument/2006/relationships" xmlns:p="http://schemas.openxmlformats.org/presentationml/2006/main">
  <p:tag name="THINKCELLSHAPEDONOTDELETE" val="tumz34V9W4oNm8LmZTl.U3g"/>
</p:tagLst>
</file>

<file path=ppt/tags/tag508.xml><?xml version="1.0" encoding="utf-8"?>
<p:tagLst xmlns:a="http://schemas.openxmlformats.org/drawingml/2006/main" xmlns:r="http://schemas.openxmlformats.org/officeDocument/2006/relationships" xmlns:p="http://schemas.openxmlformats.org/presentationml/2006/main">
  <p:tag name="THINKCELLSHAPEDONOTDELETE" val="pIaI2jMB8PPm6gndBZnZgOw"/>
</p:tagLst>
</file>

<file path=ppt/tags/tag509.xml><?xml version="1.0" encoding="utf-8"?>
<p:tagLst xmlns:a="http://schemas.openxmlformats.org/drawingml/2006/main" xmlns:r="http://schemas.openxmlformats.org/officeDocument/2006/relationships" xmlns:p="http://schemas.openxmlformats.org/presentationml/2006/main">
  <p:tag name="THINKCELLSHAPEDONOTDELETE" val="pfAYoaMYaoaIfdfEPXxy6Wg"/>
</p:tagLst>
</file>

<file path=ppt/tags/tag5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10.xml><?xml version="1.0" encoding="utf-8"?>
<p:tagLst xmlns:a="http://schemas.openxmlformats.org/drawingml/2006/main" xmlns:r="http://schemas.openxmlformats.org/officeDocument/2006/relationships" xmlns:p="http://schemas.openxmlformats.org/presentationml/2006/main">
  <p:tag name="THINKCELLSHAPEDONOTDELETE" val="pCwkhIOqzcnXqJBnZPr1n7A"/>
</p:tagLst>
</file>

<file path=ppt/tags/tag511.xml><?xml version="1.0" encoding="utf-8"?>
<p:tagLst xmlns:a="http://schemas.openxmlformats.org/drawingml/2006/main" xmlns:r="http://schemas.openxmlformats.org/officeDocument/2006/relationships" xmlns:p="http://schemas.openxmlformats.org/presentationml/2006/main">
  <p:tag name="THINKCELLSHAPEDONOTDELETE" val="pCGHKpiLuNHT3G0qWCueIDg"/>
</p:tagLst>
</file>

<file path=ppt/tags/tag512.xml><?xml version="1.0" encoding="utf-8"?>
<p:tagLst xmlns:a="http://schemas.openxmlformats.org/drawingml/2006/main" xmlns:r="http://schemas.openxmlformats.org/officeDocument/2006/relationships" xmlns:p="http://schemas.openxmlformats.org/presentationml/2006/main">
  <p:tag name="THINKCELLSHAPEDONOTDELETE" val="pM_efFYCHrhSNGJctbv66bQ"/>
</p:tagLst>
</file>

<file path=ppt/tags/tag513.xml><?xml version="1.0" encoding="utf-8"?>
<p:tagLst xmlns:a="http://schemas.openxmlformats.org/drawingml/2006/main" xmlns:r="http://schemas.openxmlformats.org/officeDocument/2006/relationships" xmlns:p="http://schemas.openxmlformats.org/presentationml/2006/main">
  <p:tag name="THINKCELLSHAPEDONOTDELETE" val="t_6FuvRfh0saghNC7uO3OoQ"/>
</p:tagLst>
</file>

<file path=ppt/tags/tag514.xml><?xml version="1.0" encoding="utf-8"?>
<p:tagLst xmlns:a="http://schemas.openxmlformats.org/drawingml/2006/main" xmlns:r="http://schemas.openxmlformats.org/officeDocument/2006/relationships" xmlns:p="http://schemas.openxmlformats.org/presentationml/2006/main">
  <p:tag name="THINKCELLSHAPEDONOTDELETE" val="tp35NXQ6anVznlV5Rby30fQ"/>
</p:tagLst>
</file>

<file path=ppt/tags/tag515.xml><?xml version="1.0" encoding="utf-8"?>
<p:tagLst xmlns:a="http://schemas.openxmlformats.org/drawingml/2006/main" xmlns:r="http://schemas.openxmlformats.org/officeDocument/2006/relationships" xmlns:p="http://schemas.openxmlformats.org/presentationml/2006/main">
  <p:tag name="THINKCELLSHAPEDONOTDELETE" val="tWKPE7zWbwY4gTYr0KMxr6Q"/>
</p:tagLst>
</file>

<file path=ppt/tags/tag516.xml><?xml version="1.0" encoding="utf-8"?>
<p:tagLst xmlns:a="http://schemas.openxmlformats.org/drawingml/2006/main" xmlns:r="http://schemas.openxmlformats.org/officeDocument/2006/relationships" xmlns:p="http://schemas.openxmlformats.org/presentationml/2006/main">
  <p:tag name="THINKCELLSHAPEDONOTDELETE" val="tc0C6Rg.Wy1X6uqYOfaL6qg"/>
</p:tagLst>
</file>

<file path=ppt/tags/tag517.xml><?xml version="1.0" encoding="utf-8"?>
<p:tagLst xmlns:a="http://schemas.openxmlformats.org/drawingml/2006/main" xmlns:r="http://schemas.openxmlformats.org/officeDocument/2006/relationships" xmlns:p="http://schemas.openxmlformats.org/presentationml/2006/main">
  <p:tag name="THINKCELLSHAPEDONOTDELETE" val="tdx7U61ULYQ0m7m5nkPyAHg"/>
</p:tagLst>
</file>

<file path=ppt/tags/tag518.xml><?xml version="1.0" encoding="utf-8"?>
<p:tagLst xmlns:a="http://schemas.openxmlformats.org/drawingml/2006/main" xmlns:r="http://schemas.openxmlformats.org/officeDocument/2006/relationships" xmlns:p="http://schemas.openxmlformats.org/presentationml/2006/main">
  <p:tag name="THINKCELLSHAPEDONOTDELETE" val="tYZPOmrQNldcsW1vHXDrj0g"/>
</p:tagLst>
</file>

<file path=ppt/tags/tag519.xml><?xml version="1.0" encoding="utf-8"?>
<p:tagLst xmlns:a="http://schemas.openxmlformats.org/drawingml/2006/main" xmlns:r="http://schemas.openxmlformats.org/officeDocument/2006/relationships" xmlns:p="http://schemas.openxmlformats.org/presentationml/2006/main">
  <p:tag name="THINKCELLSHAPEDONOTDELETE" val="tzJhpRtEPt4Ruf.GVyXyztQ"/>
</p:tagLst>
</file>

<file path=ppt/tags/tag52.xml><?xml version="1.0" encoding="utf-8"?>
<p:tagLst xmlns:a="http://schemas.openxmlformats.org/drawingml/2006/main" xmlns:r="http://schemas.openxmlformats.org/officeDocument/2006/relationships" xmlns:p="http://schemas.openxmlformats.org/presentationml/2006/main">
  <p:tag name="BTFPLAYOUTENABLED" val="1"/>
  <p:tag name="BTFPLAYOUTCOLUMNS" val="1"/>
</p:tagLst>
</file>

<file path=ppt/tags/tag520.xml><?xml version="1.0" encoding="utf-8"?>
<p:tagLst xmlns:a="http://schemas.openxmlformats.org/drawingml/2006/main" xmlns:r="http://schemas.openxmlformats.org/officeDocument/2006/relationships" xmlns:p="http://schemas.openxmlformats.org/presentationml/2006/main">
  <p:tag name="THINKCELLSHAPEDONOTDELETE" val="pIaI2jMB8PPm6gndBZnZgOw"/>
</p:tagLst>
</file>

<file path=ppt/tags/tag521.xml><?xml version="1.0" encoding="utf-8"?>
<p:tagLst xmlns:a="http://schemas.openxmlformats.org/drawingml/2006/main" xmlns:r="http://schemas.openxmlformats.org/officeDocument/2006/relationships" xmlns:p="http://schemas.openxmlformats.org/presentationml/2006/main">
  <p:tag name="THINKCELLSHAPEDONOTDELETE" val="pfAYoaMYaoaIfdfEPXxy6Wg"/>
</p:tagLst>
</file>

<file path=ppt/tags/tag522.xml><?xml version="1.0" encoding="utf-8"?>
<p:tagLst xmlns:a="http://schemas.openxmlformats.org/drawingml/2006/main" xmlns:r="http://schemas.openxmlformats.org/officeDocument/2006/relationships" xmlns:p="http://schemas.openxmlformats.org/presentationml/2006/main">
  <p:tag name="THINKCELLSHAPEDONOTDELETE" val="pCwkhIOqzcnXqJBnZPr1n7A"/>
</p:tagLst>
</file>

<file path=ppt/tags/tag523.xml><?xml version="1.0" encoding="utf-8"?>
<p:tagLst xmlns:a="http://schemas.openxmlformats.org/drawingml/2006/main" xmlns:r="http://schemas.openxmlformats.org/officeDocument/2006/relationships" xmlns:p="http://schemas.openxmlformats.org/presentationml/2006/main">
  <p:tag name="THINKCELLSHAPEDONOTDELETE" val="pCGHKpiLuNHT3G0qWCueIDg"/>
</p:tagLst>
</file>

<file path=ppt/tags/tag524.xml><?xml version="1.0" encoding="utf-8"?>
<p:tagLst xmlns:a="http://schemas.openxmlformats.org/drawingml/2006/main" xmlns:r="http://schemas.openxmlformats.org/officeDocument/2006/relationships" xmlns:p="http://schemas.openxmlformats.org/presentationml/2006/main">
  <p:tag name="THINKCELLSHAPEDONOTDELETE" val="pM_efFYCHrhSNGJctbv66bQ"/>
</p:tagLst>
</file>

<file path=ppt/tags/tag525.xml><?xml version="1.0" encoding="utf-8"?>
<p:tagLst xmlns:a="http://schemas.openxmlformats.org/drawingml/2006/main" xmlns:r="http://schemas.openxmlformats.org/officeDocument/2006/relationships" xmlns:p="http://schemas.openxmlformats.org/presentationml/2006/main">
  <p:tag name="THINKCELLSHAPEDONOTDELETE" val="tks0ftXtys6Ytw4kq2lH7CA"/>
</p:tagLst>
</file>

<file path=ppt/tags/tag526.xml><?xml version="1.0" encoding="utf-8"?>
<p:tagLst xmlns:a="http://schemas.openxmlformats.org/drawingml/2006/main" xmlns:r="http://schemas.openxmlformats.org/officeDocument/2006/relationships" xmlns:p="http://schemas.openxmlformats.org/presentationml/2006/main">
  <p:tag name="THINKCELLSHAPEDONOTDELETE" val="tPBctvvZaoP9Rdz8nfK3TeA"/>
</p:tagLst>
</file>

<file path=ppt/tags/tag527.xml><?xml version="1.0" encoding="utf-8"?>
<p:tagLst xmlns:a="http://schemas.openxmlformats.org/drawingml/2006/main" xmlns:r="http://schemas.openxmlformats.org/officeDocument/2006/relationships" xmlns:p="http://schemas.openxmlformats.org/presentationml/2006/main">
  <p:tag name="THINKCELLSHAPEDONOTDELETE" val="t3Z4BIIznpq_75J3e.jt6Vw"/>
</p:tagLst>
</file>

<file path=ppt/tags/tag528.xml><?xml version="1.0" encoding="utf-8"?>
<p:tagLst xmlns:a="http://schemas.openxmlformats.org/drawingml/2006/main" xmlns:r="http://schemas.openxmlformats.org/officeDocument/2006/relationships" xmlns:p="http://schemas.openxmlformats.org/presentationml/2006/main">
  <p:tag name="THINKCELLSHAPEDONOTDELETE" val="tr_YDWWBME1SFQrlxIpGynw"/>
</p:tagLst>
</file>

<file path=ppt/tags/tag529.xml><?xml version="1.0" encoding="utf-8"?>
<p:tagLst xmlns:a="http://schemas.openxmlformats.org/drawingml/2006/main" xmlns:r="http://schemas.openxmlformats.org/officeDocument/2006/relationships" xmlns:p="http://schemas.openxmlformats.org/presentationml/2006/main">
  <p:tag name="THINKCELLSHAPEDONOTDELETE" val="tMfwgFGJeL0gCn3eP2aKaYA"/>
</p:tagLst>
</file>

<file path=ppt/tags/tag5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30.xml><?xml version="1.0" encoding="utf-8"?>
<p:tagLst xmlns:a="http://schemas.openxmlformats.org/drawingml/2006/main" xmlns:r="http://schemas.openxmlformats.org/officeDocument/2006/relationships" xmlns:p="http://schemas.openxmlformats.org/presentationml/2006/main">
  <p:tag name="THINKCELLSHAPEDONOTDELETE" val="tkq4JuAZ.luPM4IkRy9STyg"/>
</p:tagLst>
</file>

<file path=ppt/tags/tag531.xml><?xml version="1.0" encoding="utf-8"?>
<p:tagLst xmlns:a="http://schemas.openxmlformats.org/drawingml/2006/main" xmlns:r="http://schemas.openxmlformats.org/officeDocument/2006/relationships" xmlns:p="http://schemas.openxmlformats.org/presentationml/2006/main">
  <p:tag name="THINKCELLSHAPEDONOTDELETE" val="tzruHUZQjoBpvsIW1xpWsAQ"/>
</p:tagLst>
</file>

<file path=ppt/tags/tag532.xml><?xml version="1.0" encoding="utf-8"?>
<p:tagLst xmlns:a="http://schemas.openxmlformats.org/drawingml/2006/main" xmlns:r="http://schemas.openxmlformats.org/officeDocument/2006/relationships" xmlns:p="http://schemas.openxmlformats.org/presentationml/2006/main">
  <p:tag name="THINKCELLSHAPEDONOTDELETE" val="pIaI2jMB8PPm6gndBZnZgOw"/>
</p:tagLst>
</file>

<file path=ppt/tags/tag533.xml><?xml version="1.0" encoding="utf-8"?>
<p:tagLst xmlns:a="http://schemas.openxmlformats.org/drawingml/2006/main" xmlns:r="http://schemas.openxmlformats.org/officeDocument/2006/relationships" xmlns:p="http://schemas.openxmlformats.org/presentationml/2006/main">
  <p:tag name="THINKCELLSHAPEDONOTDELETE" val="pfAYoaMYaoaIfdfEPXxy6Wg"/>
</p:tagLst>
</file>

<file path=ppt/tags/tag534.xml><?xml version="1.0" encoding="utf-8"?>
<p:tagLst xmlns:a="http://schemas.openxmlformats.org/drawingml/2006/main" xmlns:r="http://schemas.openxmlformats.org/officeDocument/2006/relationships" xmlns:p="http://schemas.openxmlformats.org/presentationml/2006/main">
  <p:tag name="THINKCELLSHAPEDONOTDELETE" val="pCwkhIOqzcnXqJBnZPr1n7A"/>
</p:tagLst>
</file>

<file path=ppt/tags/tag535.xml><?xml version="1.0" encoding="utf-8"?>
<p:tagLst xmlns:a="http://schemas.openxmlformats.org/drawingml/2006/main" xmlns:r="http://schemas.openxmlformats.org/officeDocument/2006/relationships" xmlns:p="http://schemas.openxmlformats.org/presentationml/2006/main">
  <p:tag name="THINKCELLSHAPEDONOTDELETE" val="pCGHKpiLuNHT3G0qWCueIDg"/>
</p:tagLst>
</file>

<file path=ppt/tags/tag536.xml><?xml version="1.0" encoding="utf-8"?>
<p:tagLst xmlns:a="http://schemas.openxmlformats.org/drawingml/2006/main" xmlns:r="http://schemas.openxmlformats.org/officeDocument/2006/relationships" xmlns:p="http://schemas.openxmlformats.org/presentationml/2006/main">
  <p:tag name="THINKCELLSHAPEDONOTDELETE" val="pM_efFYCHrhSNGJctbv66bQ"/>
</p:tagLst>
</file>

<file path=ppt/tags/tag537.xml><?xml version="1.0" encoding="utf-8"?>
<p:tagLst xmlns:a="http://schemas.openxmlformats.org/drawingml/2006/main" xmlns:r="http://schemas.openxmlformats.org/officeDocument/2006/relationships" xmlns:p="http://schemas.openxmlformats.org/presentationml/2006/main">
  <p:tag name="THINKCELLSHAPEDONOTDELETE" val="tBxavbSgggfEZyuca0baHOw"/>
</p:tagLst>
</file>

<file path=ppt/tags/tag538.xml><?xml version="1.0" encoding="utf-8"?>
<p:tagLst xmlns:a="http://schemas.openxmlformats.org/drawingml/2006/main" xmlns:r="http://schemas.openxmlformats.org/officeDocument/2006/relationships" xmlns:p="http://schemas.openxmlformats.org/presentationml/2006/main">
  <p:tag name="THINKCELLSHAPEDONOTDELETE" val="tp0KOgELLCU3Dsp48_RxcAA"/>
</p:tagLst>
</file>

<file path=ppt/tags/tag539.xml><?xml version="1.0" encoding="utf-8"?>
<p:tagLst xmlns:a="http://schemas.openxmlformats.org/drawingml/2006/main" xmlns:r="http://schemas.openxmlformats.org/officeDocument/2006/relationships" xmlns:p="http://schemas.openxmlformats.org/presentationml/2006/main">
  <p:tag name="THINKCELLSHAPEDONOTDELETE" val="tj4H02_RKRUo2W8PVBvuMlw"/>
</p:tagLst>
</file>

<file path=ppt/tags/tag5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40.xml><?xml version="1.0" encoding="utf-8"?>
<p:tagLst xmlns:a="http://schemas.openxmlformats.org/drawingml/2006/main" xmlns:r="http://schemas.openxmlformats.org/officeDocument/2006/relationships" xmlns:p="http://schemas.openxmlformats.org/presentationml/2006/main">
  <p:tag name="THINKCELLSHAPEDONOTDELETE" val="tgVQ77xO9hQ2oel3fnB0iuw"/>
</p:tagLst>
</file>

<file path=ppt/tags/tag541.xml><?xml version="1.0" encoding="utf-8"?>
<p:tagLst xmlns:a="http://schemas.openxmlformats.org/drawingml/2006/main" xmlns:r="http://schemas.openxmlformats.org/officeDocument/2006/relationships" xmlns:p="http://schemas.openxmlformats.org/presentationml/2006/main">
  <p:tag name="THINKCELLSHAPEDONOTDELETE" val="tSmIiZhUEIWwmdnVGmVzUYQ"/>
</p:tagLst>
</file>

<file path=ppt/tags/tag542.xml><?xml version="1.0" encoding="utf-8"?>
<p:tagLst xmlns:a="http://schemas.openxmlformats.org/drawingml/2006/main" xmlns:r="http://schemas.openxmlformats.org/officeDocument/2006/relationships" xmlns:p="http://schemas.openxmlformats.org/presentationml/2006/main">
  <p:tag name="THINKCELLSHAPEDONOTDELETE" val="t66H9Wx4up_RJid6tw6TIFw"/>
</p:tagLst>
</file>

<file path=ppt/tags/tag543.xml><?xml version="1.0" encoding="utf-8"?>
<p:tagLst xmlns:a="http://schemas.openxmlformats.org/drawingml/2006/main" xmlns:r="http://schemas.openxmlformats.org/officeDocument/2006/relationships" xmlns:p="http://schemas.openxmlformats.org/presentationml/2006/main">
  <p:tag name="THINKCELLSHAPEDONOTDELETE" val="tAjgcD5dzwI2pBonv23B1rQ"/>
</p:tagLst>
</file>

<file path=ppt/tags/tag544.xml><?xml version="1.0" encoding="utf-8"?>
<p:tagLst xmlns:a="http://schemas.openxmlformats.org/drawingml/2006/main" xmlns:r="http://schemas.openxmlformats.org/officeDocument/2006/relationships" xmlns:p="http://schemas.openxmlformats.org/presentationml/2006/main">
  <p:tag name="THINKCELLSHAPEDONOTDELETE" val="pIaI2jMB8PPm6gndBZnZgOw"/>
</p:tagLst>
</file>

<file path=ppt/tags/tag545.xml><?xml version="1.0" encoding="utf-8"?>
<p:tagLst xmlns:a="http://schemas.openxmlformats.org/drawingml/2006/main" xmlns:r="http://schemas.openxmlformats.org/officeDocument/2006/relationships" xmlns:p="http://schemas.openxmlformats.org/presentationml/2006/main">
  <p:tag name="THINKCELLSHAPEDONOTDELETE" val="pfAYoaMYaoaIfdfEPXxy6Wg"/>
</p:tagLst>
</file>

<file path=ppt/tags/tag546.xml><?xml version="1.0" encoding="utf-8"?>
<p:tagLst xmlns:a="http://schemas.openxmlformats.org/drawingml/2006/main" xmlns:r="http://schemas.openxmlformats.org/officeDocument/2006/relationships" xmlns:p="http://schemas.openxmlformats.org/presentationml/2006/main">
  <p:tag name="THINKCELLSHAPEDONOTDELETE" val="pCwkhIOqzcnXqJBnZPr1n7A"/>
</p:tagLst>
</file>

<file path=ppt/tags/tag547.xml><?xml version="1.0" encoding="utf-8"?>
<p:tagLst xmlns:a="http://schemas.openxmlformats.org/drawingml/2006/main" xmlns:r="http://schemas.openxmlformats.org/officeDocument/2006/relationships" xmlns:p="http://schemas.openxmlformats.org/presentationml/2006/main">
  <p:tag name="THINKCELLSHAPEDONOTDELETE" val="pCGHKpiLuNHT3G0qWCueIDg"/>
</p:tagLst>
</file>

<file path=ppt/tags/tag548.xml><?xml version="1.0" encoding="utf-8"?>
<p:tagLst xmlns:a="http://schemas.openxmlformats.org/drawingml/2006/main" xmlns:r="http://schemas.openxmlformats.org/officeDocument/2006/relationships" xmlns:p="http://schemas.openxmlformats.org/presentationml/2006/main">
  <p:tag name="THINKCELLSHAPEDONOTDELETE" val="pM_efFYCHrhSNGJctbv66bQ"/>
</p:tagLst>
</file>

<file path=ppt/tags/tag549.xml><?xml version="1.0" encoding="utf-8"?>
<p:tagLst xmlns:a="http://schemas.openxmlformats.org/drawingml/2006/main" xmlns:r="http://schemas.openxmlformats.org/officeDocument/2006/relationships" xmlns:p="http://schemas.openxmlformats.org/presentationml/2006/main">
  <p:tag name="THINKCELLSHAPEDONOTDELETE" val="t35STl89plQTryBldJnUCpw"/>
</p:tagLst>
</file>

<file path=ppt/tags/tag5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50.xml><?xml version="1.0" encoding="utf-8"?>
<p:tagLst xmlns:a="http://schemas.openxmlformats.org/drawingml/2006/main" xmlns:r="http://schemas.openxmlformats.org/officeDocument/2006/relationships" xmlns:p="http://schemas.openxmlformats.org/presentationml/2006/main">
  <p:tag name="THINKCELLSHAPEDONOTDELETE" val="tu6IQQInXZ8C4F01egM80Cw"/>
</p:tagLst>
</file>

<file path=ppt/tags/tag551.xml><?xml version="1.0" encoding="utf-8"?>
<p:tagLst xmlns:a="http://schemas.openxmlformats.org/drawingml/2006/main" xmlns:r="http://schemas.openxmlformats.org/officeDocument/2006/relationships" xmlns:p="http://schemas.openxmlformats.org/presentationml/2006/main">
  <p:tag name="THINKCELLSHAPEDONOTDELETE" val="tkTdgt4BLbLrdyHh3UEtvpw"/>
</p:tagLst>
</file>

<file path=ppt/tags/tag552.xml><?xml version="1.0" encoding="utf-8"?>
<p:tagLst xmlns:a="http://schemas.openxmlformats.org/drawingml/2006/main" xmlns:r="http://schemas.openxmlformats.org/officeDocument/2006/relationships" xmlns:p="http://schemas.openxmlformats.org/presentationml/2006/main">
  <p:tag name="THINKCELLSHAPEDONOTDELETE" val="t1iRKb2lsncWYVOXtH1BYOQ"/>
</p:tagLst>
</file>

<file path=ppt/tags/tag553.xml><?xml version="1.0" encoding="utf-8"?>
<p:tagLst xmlns:a="http://schemas.openxmlformats.org/drawingml/2006/main" xmlns:r="http://schemas.openxmlformats.org/officeDocument/2006/relationships" xmlns:p="http://schemas.openxmlformats.org/presentationml/2006/main">
  <p:tag name="THINKCELLSHAPEDONOTDELETE" val="tQT259jtDb_SQOz761qv4Zg"/>
</p:tagLst>
</file>

<file path=ppt/tags/tag554.xml><?xml version="1.0" encoding="utf-8"?>
<p:tagLst xmlns:a="http://schemas.openxmlformats.org/drawingml/2006/main" xmlns:r="http://schemas.openxmlformats.org/officeDocument/2006/relationships" xmlns:p="http://schemas.openxmlformats.org/presentationml/2006/main">
  <p:tag name="THINKCELLSHAPEDONOTDELETE" val="t7KAg48IgXgPY2OEpdPvQiQ"/>
</p:tagLst>
</file>

<file path=ppt/tags/tag555.xml><?xml version="1.0" encoding="utf-8"?>
<p:tagLst xmlns:a="http://schemas.openxmlformats.org/drawingml/2006/main" xmlns:r="http://schemas.openxmlformats.org/officeDocument/2006/relationships" xmlns:p="http://schemas.openxmlformats.org/presentationml/2006/main">
  <p:tag name="THINKCELLSHAPEDONOTDELETE" val="tz227FWdTo8VeujGlGsZtYw"/>
</p:tagLst>
</file>

<file path=ppt/tags/tag556.xml><?xml version="1.0" encoding="utf-8"?>
<p:tagLst xmlns:a="http://schemas.openxmlformats.org/drawingml/2006/main" xmlns:r="http://schemas.openxmlformats.org/officeDocument/2006/relationships" xmlns:p="http://schemas.openxmlformats.org/presentationml/2006/main">
  <p:tag name="THINKCELLSHAPEDONOTDELETE" val="t6t_Q7oaXQGOxBURcEciqDw"/>
</p:tagLst>
</file>

<file path=ppt/tags/tag557.xml><?xml version="1.0" encoding="utf-8"?>
<p:tagLst xmlns:a="http://schemas.openxmlformats.org/drawingml/2006/main" xmlns:r="http://schemas.openxmlformats.org/officeDocument/2006/relationships" xmlns:p="http://schemas.openxmlformats.org/presentationml/2006/main">
  <p:tag name="THINKCELLSHAPEDONOTDELETE" val="pIaI2jMB8PPm6gndBZnZgOw"/>
</p:tagLst>
</file>

<file path=ppt/tags/tag558.xml><?xml version="1.0" encoding="utf-8"?>
<p:tagLst xmlns:a="http://schemas.openxmlformats.org/drawingml/2006/main" xmlns:r="http://schemas.openxmlformats.org/officeDocument/2006/relationships" xmlns:p="http://schemas.openxmlformats.org/presentationml/2006/main">
  <p:tag name="THINKCELLSHAPEDONOTDELETE" val="pfAYoaMYaoaIfdfEPXxy6Wg"/>
</p:tagLst>
</file>

<file path=ppt/tags/tag559.xml><?xml version="1.0" encoding="utf-8"?>
<p:tagLst xmlns:a="http://schemas.openxmlformats.org/drawingml/2006/main" xmlns:r="http://schemas.openxmlformats.org/officeDocument/2006/relationships" xmlns:p="http://schemas.openxmlformats.org/presentationml/2006/main">
  <p:tag name="THINKCELLSHAPEDONOTDELETE" val="pCwkhIOqzcnXqJBnZPr1n7A"/>
</p:tagLst>
</file>

<file path=ppt/tags/tag56.xml><?xml version="1.0" encoding="utf-8"?>
<p:tagLst xmlns:a="http://schemas.openxmlformats.org/drawingml/2006/main" xmlns:r="http://schemas.openxmlformats.org/officeDocument/2006/relationships" xmlns:p="http://schemas.openxmlformats.org/presentationml/2006/main">
  <p:tag name="BTFPLAYOUTCOLUMNS" val="3"/>
  <p:tag name="BTFPLAYOUTENABLED" val="0"/>
</p:tagLst>
</file>

<file path=ppt/tags/tag560.xml><?xml version="1.0" encoding="utf-8"?>
<p:tagLst xmlns:a="http://schemas.openxmlformats.org/drawingml/2006/main" xmlns:r="http://schemas.openxmlformats.org/officeDocument/2006/relationships" xmlns:p="http://schemas.openxmlformats.org/presentationml/2006/main">
  <p:tag name="THINKCELLSHAPEDONOTDELETE" val="pCGHKpiLuNHT3G0qWCueIDg"/>
</p:tagLst>
</file>

<file path=ppt/tags/tag561.xml><?xml version="1.0" encoding="utf-8"?>
<p:tagLst xmlns:a="http://schemas.openxmlformats.org/drawingml/2006/main" xmlns:r="http://schemas.openxmlformats.org/officeDocument/2006/relationships" xmlns:p="http://schemas.openxmlformats.org/presentationml/2006/main">
  <p:tag name="THINKCELLSHAPEDONOTDELETE" val="pM_efFYCHrhSNGJctbv66bQ"/>
</p:tagLst>
</file>

<file path=ppt/tags/tag562.xml><?xml version="1.0" encoding="utf-8"?>
<p:tagLst xmlns:a="http://schemas.openxmlformats.org/drawingml/2006/main" xmlns:r="http://schemas.openxmlformats.org/officeDocument/2006/relationships" xmlns:p="http://schemas.openxmlformats.org/presentationml/2006/main">
  <p:tag name="THINKCELLSHAPEDONOTDELETE" val="thYiVX08wEWVdVeZmhoN5Ow"/>
</p:tagLst>
</file>

<file path=ppt/tags/tag563.xml><?xml version="1.0" encoding="utf-8"?>
<p:tagLst xmlns:a="http://schemas.openxmlformats.org/drawingml/2006/main" xmlns:r="http://schemas.openxmlformats.org/officeDocument/2006/relationships" xmlns:p="http://schemas.openxmlformats.org/presentationml/2006/main">
  <p:tag name="THINKCELLSHAPEDONOTDELETE" val="ttDmwVsakcAEeosYFL.FiPQ"/>
</p:tagLst>
</file>

<file path=ppt/tags/tag564.xml><?xml version="1.0" encoding="utf-8"?>
<p:tagLst xmlns:a="http://schemas.openxmlformats.org/drawingml/2006/main" xmlns:r="http://schemas.openxmlformats.org/officeDocument/2006/relationships" xmlns:p="http://schemas.openxmlformats.org/presentationml/2006/main">
  <p:tag name="THINKCELLSHAPEDONOTDELETE" val="tBlUiI2G.swPipT199HRI9A"/>
</p:tagLst>
</file>

<file path=ppt/tags/tag565.xml><?xml version="1.0" encoding="utf-8"?>
<p:tagLst xmlns:a="http://schemas.openxmlformats.org/drawingml/2006/main" xmlns:r="http://schemas.openxmlformats.org/officeDocument/2006/relationships" xmlns:p="http://schemas.openxmlformats.org/presentationml/2006/main">
  <p:tag name="THINKCELLSHAPEDONOTDELETE" val="t.8sg65HO7f8Tbq9wxJReXg"/>
</p:tagLst>
</file>

<file path=ppt/tags/tag566.xml><?xml version="1.0" encoding="utf-8"?>
<p:tagLst xmlns:a="http://schemas.openxmlformats.org/drawingml/2006/main" xmlns:r="http://schemas.openxmlformats.org/officeDocument/2006/relationships" xmlns:p="http://schemas.openxmlformats.org/presentationml/2006/main">
  <p:tag name="THINKCELLSHAPEDONOTDELETE" val="pIaI2jMB8PPm6gndBZnZgOw"/>
</p:tagLst>
</file>

<file path=ppt/tags/tag567.xml><?xml version="1.0" encoding="utf-8"?>
<p:tagLst xmlns:a="http://schemas.openxmlformats.org/drawingml/2006/main" xmlns:r="http://schemas.openxmlformats.org/officeDocument/2006/relationships" xmlns:p="http://schemas.openxmlformats.org/presentationml/2006/main">
  <p:tag name="THINKCELLSHAPEDONOTDELETE" val="pfAYoaMYaoaIfdfEPXxy6Wg"/>
</p:tagLst>
</file>

<file path=ppt/tags/tag568.xml><?xml version="1.0" encoding="utf-8"?>
<p:tagLst xmlns:a="http://schemas.openxmlformats.org/drawingml/2006/main" xmlns:r="http://schemas.openxmlformats.org/officeDocument/2006/relationships" xmlns:p="http://schemas.openxmlformats.org/presentationml/2006/main">
  <p:tag name="THINKCELLSHAPEDONOTDELETE" val="pCwkhIOqzcnXqJBnZPr1n7A"/>
</p:tagLst>
</file>

<file path=ppt/tags/tag569.xml><?xml version="1.0" encoding="utf-8"?>
<p:tagLst xmlns:a="http://schemas.openxmlformats.org/drawingml/2006/main" xmlns:r="http://schemas.openxmlformats.org/officeDocument/2006/relationships" xmlns:p="http://schemas.openxmlformats.org/presentationml/2006/main">
  <p:tag name="THINKCELLSHAPEDONOTDELETE" val="pRSCiH8eNyAKlnX7hHWPUrQ"/>
</p:tagLst>
</file>

<file path=ppt/tags/tag5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70.xml><?xml version="1.0" encoding="utf-8"?>
<p:tagLst xmlns:a="http://schemas.openxmlformats.org/drawingml/2006/main" xmlns:r="http://schemas.openxmlformats.org/officeDocument/2006/relationships" xmlns:p="http://schemas.openxmlformats.org/presentationml/2006/main">
  <p:tag name="THINKCELLSHAPEDONOTDELETE" val="tbtu6i4gYmmv5AxoyOouKew"/>
</p:tagLst>
</file>

<file path=ppt/tags/tag571.xml><?xml version="1.0" encoding="utf-8"?>
<p:tagLst xmlns:a="http://schemas.openxmlformats.org/drawingml/2006/main" xmlns:r="http://schemas.openxmlformats.org/officeDocument/2006/relationships" xmlns:p="http://schemas.openxmlformats.org/presentationml/2006/main">
  <p:tag name="THINKCELLSHAPEDONOTDELETE" val="ttwCxUCges7dumgelDMGMWw"/>
</p:tagLst>
</file>

<file path=ppt/tags/tag572.xml><?xml version="1.0" encoding="utf-8"?>
<p:tagLst xmlns:a="http://schemas.openxmlformats.org/drawingml/2006/main" xmlns:r="http://schemas.openxmlformats.org/officeDocument/2006/relationships" xmlns:p="http://schemas.openxmlformats.org/presentationml/2006/main">
  <p:tag name="THINKCELLSHAPEDONOTDELETE" val="tbk.33ciz7T5jT1SqyRMJBw"/>
</p:tagLst>
</file>

<file path=ppt/tags/tag573.xml><?xml version="1.0" encoding="utf-8"?>
<p:tagLst xmlns:a="http://schemas.openxmlformats.org/drawingml/2006/main" xmlns:r="http://schemas.openxmlformats.org/officeDocument/2006/relationships" xmlns:p="http://schemas.openxmlformats.org/presentationml/2006/main">
  <p:tag name="THINKCELLSHAPEDONOTDELETE" val="t9sKg_bo28GnUQmYG.M86tw"/>
</p:tagLst>
</file>

<file path=ppt/tags/tag574.xml><?xml version="1.0" encoding="utf-8"?>
<p:tagLst xmlns:a="http://schemas.openxmlformats.org/drawingml/2006/main" xmlns:r="http://schemas.openxmlformats.org/officeDocument/2006/relationships" xmlns:p="http://schemas.openxmlformats.org/presentationml/2006/main">
  <p:tag name="THINKCELLSHAPEDONOTDELETE" val="tLKzrUFaqtpJjiW2.vhJBEQ"/>
</p:tagLst>
</file>

<file path=ppt/tags/tag575.xml><?xml version="1.0" encoding="utf-8"?>
<p:tagLst xmlns:a="http://schemas.openxmlformats.org/drawingml/2006/main" xmlns:r="http://schemas.openxmlformats.org/officeDocument/2006/relationships" xmlns:p="http://schemas.openxmlformats.org/presentationml/2006/main">
  <p:tag name="THINKCELLSHAPEDONOTDELETE" val="t50IOEUjYzNgSy26rQbAYEw"/>
</p:tagLst>
</file>

<file path=ppt/tags/tag576.xml><?xml version="1.0" encoding="utf-8"?>
<p:tagLst xmlns:a="http://schemas.openxmlformats.org/drawingml/2006/main" xmlns:r="http://schemas.openxmlformats.org/officeDocument/2006/relationships" xmlns:p="http://schemas.openxmlformats.org/presentationml/2006/main">
  <p:tag name="THINKCELLSHAPEDONOTDELETE" val="t2bKU_KM14tRsDz.f3zsZMQ"/>
</p:tagLst>
</file>

<file path=ppt/tags/tag577.xml><?xml version="1.0" encoding="utf-8"?>
<p:tagLst xmlns:a="http://schemas.openxmlformats.org/drawingml/2006/main" xmlns:r="http://schemas.openxmlformats.org/officeDocument/2006/relationships" xmlns:p="http://schemas.openxmlformats.org/presentationml/2006/main">
  <p:tag name="THINKCELLSHAPEDONOTDELETE" val="tSk_zh3Q2FJoB26997t4I5A"/>
</p:tagLst>
</file>

<file path=ppt/tags/tag578.xml><?xml version="1.0" encoding="utf-8"?>
<p:tagLst xmlns:a="http://schemas.openxmlformats.org/drawingml/2006/main" xmlns:r="http://schemas.openxmlformats.org/officeDocument/2006/relationships" xmlns:p="http://schemas.openxmlformats.org/presentationml/2006/main">
  <p:tag name="THINKCELLSHAPEDONOTDELETE" val="ptLo5hQJQy3EX64w.YyLkBg"/>
</p:tagLst>
</file>

<file path=ppt/tags/tag579.xml><?xml version="1.0" encoding="utf-8"?>
<p:tagLst xmlns:a="http://schemas.openxmlformats.org/drawingml/2006/main" xmlns:r="http://schemas.openxmlformats.org/officeDocument/2006/relationships" xmlns:p="http://schemas.openxmlformats.org/presentationml/2006/main">
  <p:tag name="THINKCELLSHAPEDONOTDELETE" val="pAjr5B8iHoKnHNVlGDBHNXg"/>
</p:tagLst>
</file>

<file path=ppt/tags/tag58.xml><?xml version="1.0" encoding="utf-8"?>
<p:tagLst xmlns:a="http://schemas.openxmlformats.org/drawingml/2006/main" xmlns:r="http://schemas.openxmlformats.org/officeDocument/2006/relationships" xmlns:p="http://schemas.openxmlformats.org/presentationml/2006/main">
  <p:tag name="BTFPLAYOUTENABLED" val="1"/>
</p:tagLst>
</file>

<file path=ppt/tags/tag580.xml><?xml version="1.0" encoding="utf-8"?>
<p:tagLst xmlns:a="http://schemas.openxmlformats.org/drawingml/2006/main" xmlns:r="http://schemas.openxmlformats.org/officeDocument/2006/relationships" xmlns:p="http://schemas.openxmlformats.org/presentationml/2006/main">
  <p:tag name="THINKCELLSHAPEDONOTDELETE" val="pAvjuPNdYtdg3dk79D4WwVQ"/>
</p:tagLst>
</file>

<file path=ppt/tags/tag581.xml><?xml version="1.0" encoding="utf-8"?>
<p:tagLst xmlns:a="http://schemas.openxmlformats.org/drawingml/2006/main" xmlns:r="http://schemas.openxmlformats.org/officeDocument/2006/relationships" xmlns:p="http://schemas.openxmlformats.org/presentationml/2006/main">
  <p:tag name="THINKCELLSHAPEDONOTDELETE" val="tf2WRrwqD0hH91pbux.GYzg"/>
</p:tagLst>
</file>

<file path=ppt/tags/tag582.xml><?xml version="1.0" encoding="utf-8"?>
<p:tagLst xmlns:a="http://schemas.openxmlformats.org/drawingml/2006/main" xmlns:r="http://schemas.openxmlformats.org/officeDocument/2006/relationships" xmlns:p="http://schemas.openxmlformats.org/presentationml/2006/main">
  <p:tag name="THINKCELLSHAPEDONOTDELETE" val="tk.zvMaVelRq7Kq048c5ohw"/>
</p:tagLst>
</file>

<file path=ppt/tags/tag583.xml><?xml version="1.0" encoding="utf-8"?>
<p:tagLst xmlns:a="http://schemas.openxmlformats.org/drawingml/2006/main" xmlns:r="http://schemas.openxmlformats.org/officeDocument/2006/relationships" xmlns:p="http://schemas.openxmlformats.org/presentationml/2006/main">
  <p:tag name="THINKCELLSHAPEDONOTDELETE" val="tPezN8ioaH4B_0634.3UTIQ"/>
</p:tagLst>
</file>

<file path=ppt/tags/tag584.xml><?xml version="1.0" encoding="utf-8"?>
<p:tagLst xmlns:a="http://schemas.openxmlformats.org/drawingml/2006/main" xmlns:r="http://schemas.openxmlformats.org/officeDocument/2006/relationships" xmlns:p="http://schemas.openxmlformats.org/presentationml/2006/main">
  <p:tag name="THINKCELLSHAPEDONOTDELETE" val="te3tWkfFKS4pMnBG.Rmr8lA"/>
</p:tagLst>
</file>

<file path=ppt/tags/tag585.xml><?xml version="1.0" encoding="utf-8"?>
<p:tagLst xmlns:a="http://schemas.openxmlformats.org/drawingml/2006/main" xmlns:r="http://schemas.openxmlformats.org/officeDocument/2006/relationships" xmlns:p="http://schemas.openxmlformats.org/presentationml/2006/main">
  <p:tag name="THINKCELLSHAPEDONOTDELETE" val="tjbEhlo2WrrLVfyGNx_6skg"/>
</p:tagLst>
</file>

<file path=ppt/tags/tag586.xml><?xml version="1.0" encoding="utf-8"?>
<p:tagLst xmlns:a="http://schemas.openxmlformats.org/drawingml/2006/main" xmlns:r="http://schemas.openxmlformats.org/officeDocument/2006/relationships" xmlns:p="http://schemas.openxmlformats.org/presentationml/2006/main">
  <p:tag name="THINKCELLSHAPEDONOTDELETE" val="tIws8wjW7GWRmv7A_Kqp.7g"/>
</p:tagLst>
</file>

<file path=ppt/tags/tag587.xml><?xml version="1.0" encoding="utf-8"?>
<p:tagLst xmlns:a="http://schemas.openxmlformats.org/drawingml/2006/main" xmlns:r="http://schemas.openxmlformats.org/officeDocument/2006/relationships" xmlns:p="http://schemas.openxmlformats.org/presentationml/2006/main">
  <p:tag name="THINKCELLSHAPEDONOTDELETE" val="pRSCiH8eNyAKlnX7hHWPUrQ"/>
</p:tagLst>
</file>

<file path=ppt/tags/tag588.xml><?xml version="1.0" encoding="utf-8"?>
<p:tagLst xmlns:a="http://schemas.openxmlformats.org/drawingml/2006/main" xmlns:r="http://schemas.openxmlformats.org/officeDocument/2006/relationships" xmlns:p="http://schemas.openxmlformats.org/presentationml/2006/main">
  <p:tag name="THINKCELLSHAPEDONOTDELETE" val="pAjr5B8iHoKnHNVlGDBHNXg"/>
</p:tagLst>
</file>

<file path=ppt/tags/tag589.xml><?xml version="1.0" encoding="utf-8"?>
<p:tagLst xmlns:a="http://schemas.openxmlformats.org/drawingml/2006/main" xmlns:r="http://schemas.openxmlformats.org/officeDocument/2006/relationships" xmlns:p="http://schemas.openxmlformats.org/presentationml/2006/main">
  <p:tag name="THINKCELLSHAPEDONOTDELETE" val="pCGHKpiLuNHT3G0qWCueIDg"/>
</p:tagLst>
</file>

<file path=ppt/tags/tag59.xml><?xml version="1.0" encoding="utf-8"?>
<p:tagLst xmlns:a="http://schemas.openxmlformats.org/drawingml/2006/main" xmlns:r="http://schemas.openxmlformats.org/officeDocument/2006/relationships" xmlns:p="http://schemas.openxmlformats.org/presentationml/2006/main">
  <p:tag name="BTFPLAYOUTENABLED" val="1"/>
</p:tagLst>
</file>

<file path=ppt/tags/tag590.xml><?xml version="1.0" encoding="utf-8"?>
<p:tagLst xmlns:a="http://schemas.openxmlformats.org/drawingml/2006/main" xmlns:r="http://schemas.openxmlformats.org/officeDocument/2006/relationships" xmlns:p="http://schemas.openxmlformats.org/presentationml/2006/main">
  <p:tag name="THINKCELLSHAPEDONOTDELETE" val="t3oCmYW1o1SboPaXUh9aO6w"/>
</p:tagLst>
</file>

<file path=ppt/tags/tag591.xml><?xml version="1.0" encoding="utf-8"?>
<p:tagLst xmlns:a="http://schemas.openxmlformats.org/drawingml/2006/main" xmlns:r="http://schemas.openxmlformats.org/officeDocument/2006/relationships" xmlns:p="http://schemas.openxmlformats.org/presentationml/2006/main">
  <p:tag name="THINKCELLSHAPEDONOTDELETE" val="tP3vImaUJT6HSZKS57rcMsA"/>
</p:tagLst>
</file>

<file path=ppt/tags/tag592.xml><?xml version="1.0" encoding="utf-8"?>
<p:tagLst xmlns:a="http://schemas.openxmlformats.org/drawingml/2006/main" xmlns:r="http://schemas.openxmlformats.org/officeDocument/2006/relationships" xmlns:p="http://schemas.openxmlformats.org/presentationml/2006/main">
  <p:tag name="THINKCELLSHAPEDONOTDELETE" val="tbGhPUIxnq6s061zn4zSw2w"/>
</p:tagLst>
</file>

<file path=ppt/tags/tag593.xml><?xml version="1.0" encoding="utf-8"?>
<p:tagLst xmlns:a="http://schemas.openxmlformats.org/drawingml/2006/main" xmlns:r="http://schemas.openxmlformats.org/officeDocument/2006/relationships" xmlns:p="http://schemas.openxmlformats.org/presentationml/2006/main">
  <p:tag name="THINKCELLSHAPEDONOTDELETE" val="tjCul1QRJxR3oKGtGc7wh8w"/>
</p:tagLst>
</file>

<file path=ppt/tags/tag594.xml><?xml version="1.0" encoding="utf-8"?>
<p:tagLst xmlns:a="http://schemas.openxmlformats.org/drawingml/2006/main" xmlns:r="http://schemas.openxmlformats.org/officeDocument/2006/relationships" xmlns:p="http://schemas.openxmlformats.org/presentationml/2006/main">
  <p:tag name="THINKCELLSHAPEDONOTDELETE" val="thIHsWAUxUkbYEkImvysEyg"/>
</p:tagLst>
</file>

<file path=ppt/tags/tag595.xml><?xml version="1.0" encoding="utf-8"?>
<p:tagLst xmlns:a="http://schemas.openxmlformats.org/drawingml/2006/main" xmlns:r="http://schemas.openxmlformats.org/officeDocument/2006/relationships" xmlns:p="http://schemas.openxmlformats.org/presentationml/2006/main">
  <p:tag name="THINKCELLSHAPEDONOTDELETE" val="tZGDxZaM6kKHo2r9UtypXZA"/>
</p:tagLst>
</file>

<file path=ppt/tags/tag596.xml><?xml version="1.0" encoding="utf-8"?>
<p:tagLst xmlns:a="http://schemas.openxmlformats.org/drawingml/2006/main" xmlns:r="http://schemas.openxmlformats.org/officeDocument/2006/relationships" xmlns:p="http://schemas.openxmlformats.org/presentationml/2006/main">
  <p:tag name="THINKCELLSHAPEDONOTDELETE" val="tDbegVXSJgvA9O3rWFaEZhg"/>
</p:tagLst>
</file>

<file path=ppt/tags/tag597.xml><?xml version="1.0" encoding="utf-8"?>
<p:tagLst xmlns:a="http://schemas.openxmlformats.org/drawingml/2006/main" xmlns:r="http://schemas.openxmlformats.org/officeDocument/2006/relationships" xmlns:p="http://schemas.openxmlformats.org/presentationml/2006/main">
  <p:tag name="THINKCELLSHAPEDONOTDELETE" val="t8TJvNhyzj0fFh9efTHT8IQ"/>
</p:tagLst>
</file>

<file path=ppt/tags/tag598.xml><?xml version="1.0" encoding="utf-8"?>
<p:tagLst xmlns:a="http://schemas.openxmlformats.org/drawingml/2006/main" xmlns:r="http://schemas.openxmlformats.org/officeDocument/2006/relationships" xmlns:p="http://schemas.openxmlformats.org/presentationml/2006/main">
  <p:tag name="THINKCELLSHAPEDONOTDELETE" val="pIaI2jMB8PPm6gndBZnZgOw"/>
</p:tagLst>
</file>

<file path=ppt/tags/tag599.xml><?xml version="1.0" encoding="utf-8"?>
<p:tagLst xmlns:a="http://schemas.openxmlformats.org/drawingml/2006/main" xmlns:r="http://schemas.openxmlformats.org/officeDocument/2006/relationships" xmlns:p="http://schemas.openxmlformats.org/presentationml/2006/main">
  <p:tag name="THINKCELLSHAPEDONOTDELETE" val="pCwkhIOqzcnXqJBnZPr1n7A"/>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0.xml><?xml version="1.0" encoding="utf-8"?>
<p:tagLst xmlns:a="http://schemas.openxmlformats.org/drawingml/2006/main" xmlns:r="http://schemas.openxmlformats.org/officeDocument/2006/relationships" xmlns:p="http://schemas.openxmlformats.org/presentationml/2006/main">
  <p:tag name="BTFPLAYOUTENABLED" val="1"/>
</p:tagLst>
</file>

<file path=ppt/tags/tag600.xml><?xml version="1.0" encoding="utf-8"?>
<p:tagLst xmlns:a="http://schemas.openxmlformats.org/drawingml/2006/main" xmlns:r="http://schemas.openxmlformats.org/officeDocument/2006/relationships" xmlns:p="http://schemas.openxmlformats.org/presentationml/2006/main">
  <p:tag name="THINKCELLSHAPEDONOTDELETE" val="pCGHKpiLuNHT3G0qWCueIDg"/>
</p:tagLst>
</file>

<file path=ppt/tags/tag601.xml><?xml version="1.0" encoding="utf-8"?>
<p:tagLst xmlns:a="http://schemas.openxmlformats.org/drawingml/2006/main" xmlns:r="http://schemas.openxmlformats.org/officeDocument/2006/relationships" xmlns:p="http://schemas.openxmlformats.org/presentationml/2006/main">
  <p:tag name="THINKCELLSHAPEDONOTDELETE" val="tHtR6QLr9vkhc_Zrj3n25BQ"/>
</p:tagLst>
</file>

<file path=ppt/tags/tag602.xml><?xml version="1.0" encoding="utf-8"?>
<p:tagLst xmlns:a="http://schemas.openxmlformats.org/drawingml/2006/main" xmlns:r="http://schemas.openxmlformats.org/officeDocument/2006/relationships" xmlns:p="http://schemas.openxmlformats.org/presentationml/2006/main">
  <p:tag name="THINKCELLSHAPEDONOTDELETE" val="txOGItCS4DF8YQ9Envx0i7w"/>
</p:tagLst>
</file>

<file path=ppt/tags/tag603.xml><?xml version="1.0" encoding="utf-8"?>
<p:tagLst xmlns:a="http://schemas.openxmlformats.org/drawingml/2006/main" xmlns:r="http://schemas.openxmlformats.org/officeDocument/2006/relationships" xmlns:p="http://schemas.openxmlformats.org/presentationml/2006/main">
  <p:tag name="THINKCELLSHAPEDONOTDELETE" val="tD_OHVXTCsO1hinhwXhfvzw"/>
</p:tagLst>
</file>

<file path=ppt/tags/tag604.xml><?xml version="1.0" encoding="utf-8"?>
<p:tagLst xmlns:a="http://schemas.openxmlformats.org/drawingml/2006/main" xmlns:r="http://schemas.openxmlformats.org/officeDocument/2006/relationships" xmlns:p="http://schemas.openxmlformats.org/presentationml/2006/main">
  <p:tag name="THINKCELLSHAPEDONOTDELETE" val="ttqeXQqTh0cW9jDL.sS0PUw"/>
</p:tagLst>
</file>

<file path=ppt/tags/tag605.xml><?xml version="1.0" encoding="utf-8"?>
<p:tagLst xmlns:a="http://schemas.openxmlformats.org/drawingml/2006/main" xmlns:r="http://schemas.openxmlformats.org/officeDocument/2006/relationships" xmlns:p="http://schemas.openxmlformats.org/presentationml/2006/main">
  <p:tag name="THINKCELLSHAPEDONOTDELETE" val="t6X6CS4ue_pzyhJDjonXLow"/>
</p:tagLst>
</file>

<file path=ppt/tags/tag606.xml><?xml version="1.0" encoding="utf-8"?>
<p:tagLst xmlns:a="http://schemas.openxmlformats.org/drawingml/2006/main" xmlns:r="http://schemas.openxmlformats.org/officeDocument/2006/relationships" xmlns:p="http://schemas.openxmlformats.org/presentationml/2006/main">
  <p:tag name="THINKCELLSHAPEDONOTDELETE" val="t74eQBulPdZ91HOEAdo149g"/>
</p:tagLst>
</file>

<file path=ppt/tags/tag607.xml><?xml version="1.0" encoding="utf-8"?>
<p:tagLst xmlns:a="http://schemas.openxmlformats.org/drawingml/2006/main" xmlns:r="http://schemas.openxmlformats.org/officeDocument/2006/relationships" xmlns:p="http://schemas.openxmlformats.org/presentationml/2006/main">
  <p:tag name="THINKCELLSHAPEDONOTDELETE" val="tB2et7gyxqfD9AwsAOzI4qw"/>
</p:tagLst>
</file>

<file path=ppt/tags/tag608.xml><?xml version="1.0" encoding="utf-8"?>
<p:tagLst xmlns:a="http://schemas.openxmlformats.org/drawingml/2006/main" xmlns:r="http://schemas.openxmlformats.org/officeDocument/2006/relationships" xmlns:p="http://schemas.openxmlformats.org/presentationml/2006/main">
  <p:tag name="THINKCELLSHAPEDONOTDELETE" val="pIaI2jMB8PPm6gndBZnZgOw"/>
</p:tagLst>
</file>

<file path=ppt/tags/tag609.xml><?xml version="1.0" encoding="utf-8"?>
<p:tagLst xmlns:a="http://schemas.openxmlformats.org/drawingml/2006/main" xmlns:r="http://schemas.openxmlformats.org/officeDocument/2006/relationships" xmlns:p="http://schemas.openxmlformats.org/presentationml/2006/main">
  <p:tag name="THINKCELLSHAPEDONOTDELETE" val="pCwkhIOqzcnXqJBnZPr1n7A"/>
</p:tagLst>
</file>

<file path=ppt/tags/tag61.xml><?xml version="1.0" encoding="utf-8"?>
<p:tagLst xmlns:a="http://schemas.openxmlformats.org/drawingml/2006/main" xmlns:r="http://schemas.openxmlformats.org/officeDocument/2006/relationships" xmlns:p="http://schemas.openxmlformats.org/presentationml/2006/main">
  <p:tag name="BTFPLAYOUTENABLED" val="1"/>
</p:tagLst>
</file>

<file path=ppt/tags/tag610.xml><?xml version="1.0" encoding="utf-8"?>
<p:tagLst xmlns:a="http://schemas.openxmlformats.org/drawingml/2006/main" xmlns:r="http://schemas.openxmlformats.org/officeDocument/2006/relationships" xmlns:p="http://schemas.openxmlformats.org/presentationml/2006/main">
  <p:tag name="THINKCELLSHAPEDONOTDELETE" val="pM_efFYCHrhSNGJctbv66bQ"/>
</p:tagLst>
</file>

<file path=ppt/tags/tag611.xml><?xml version="1.0" encoding="utf-8"?>
<p:tagLst xmlns:a="http://schemas.openxmlformats.org/drawingml/2006/main" xmlns:r="http://schemas.openxmlformats.org/officeDocument/2006/relationships" xmlns:p="http://schemas.openxmlformats.org/presentationml/2006/main">
  <p:tag name="THINKCELLSHAPEDONOTDELETE" val="pfAYoaMYaoaIfdfEPXxy6Wg"/>
</p:tagLst>
</file>

<file path=ppt/tags/tag612.xml><?xml version="1.0" encoding="utf-8"?>
<p:tagLst xmlns:a="http://schemas.openxmlformats.org/drawingml/2006/main" xmlns:r="http://schemas.openxmlformats.org/officeDocument/2006/relationships" xmlns:p="http://schemas.openxmlformats.org/presentationml/2006/main">
  <p:tag name="THINKCELLSHAPEDONOTDELETE" val="pfAYoaMYaoaIfdfEPXxy6Wg"/>
</p:tagLst>
</file>

<file path=ppt/tags/tag613.xml><?xml version="1.0" encoding="utf-8"?>
<p:tagLst xmlns:a="http://schemas.openxmlformats.org/drawingml/2006/main" xmlns:r="http://schemas.openxmlformats.org/officeDocument/2006/relationships" xmlns:p="http://schemas.openxmlformats.org/presentationml/2006/main">
  <p:tag name="THINKCELLSHAPEDONOTDELETE" val="pM_efFYCHrhSNGJctbv66bQ"/>
</p:tagLst>
</file>

<file path=ppt/tags/tag614.xml><?xml version="1.0" encoding="utf-8"?>
<p:tagLst xmlns:a="http://schemas.openxmlformats.org/drawingml/2006/main" xmlns:r="http://schemas.openxmlformats.org/officeDocument/2006/relationships" xmlns:p="http://schemas.openxmlformats.org/presentationml/2006/main">
  <p:tag name="BTFPLAYOUTCOLUMNS" val="3"/>
  <p:tag name="BTFPLAYOUTENABLED" val="0"/>
</p:tagLst>
</file>

<file path=ppt/tags/tag6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16.xml><?xml version="1.0" encoding="utf-8"?>
<p:tagLst xmlns:a="http://schemas.openxmlformats.org/drawingml/2006/main" xmlns:r="http://schemas.openxmlformats.org/officeDocument/2006/relationships" xmlns:p="http://schemas.openxmlformats.org/presentationml/2006/main">
  <p:tag name="THINKCELLSHAPEDONOTDELETE" val="tfR1d4H.yACd3JVyx3Iz57w"/>
</p:tagLst>
</file>

<file path=ppt/tags/tag617.xml><?xml version="1.0" encoding="utf-8"?>
<p:tagLst xmlns:a="http://schemas.openxmlformats.org/drawingml/2006/main" xmlns:r="http://schemas.openxmlformats.org/officeDocument/2006/relationships" xmlns:p="http://schemas.openxmlformats.org/presentationml/2006/main">
  <p:tag name="THINKCELLSHAPEDONOTDELETE" val="txsWiZlu55FvaFPb4kDLXnw"/>
</p:tagLst>
</file>

<file path=ppt/tags/tag618.xml><?xml version="1.0" encoding="utf-8"?>
<p:tagLst xmlns:a="http://schemas.openxmlformats.org/drawingml/2006/main" xmlns:r="http://schemas.openxmlformats.org/officeDocument/2006/relationships" xmlns:p="http://schemas.openxmlformats.org/presentationml/2006/main">
  <p:tag name="THINKCELLSHAPEDONOTDELETE" val="t9qW9V.WdYOXWi6jH09nCBg"/>
</p:tagLst>
</file>

<file path=ppt/tags/tag619.xml><?xml version="1.0" encoding="utf-8"?>
<p:tagLst xmlns:a="http://schemas.openxmlformats.org/drawingml/2006/main" xmlns:r="http://schemas.openxmlformats.org/officeDocument/2006/relationships" xmlns:p="http://schemas.openxmlformats.org/presentationml/2006/main">
  <p:tag name="THINKCELLSHAPEDONOTDELETE" val="t8PDuW3VKPjB0wm.vVg3BnA"/>
</p:tagLst>
</file>

<file path=ppt/tags/tag62.xml><?xml version="1.0" encoding="utf-8"?>
<p:tagLst xmlns:a="http://schemas.openxmlformats.org/drawingml/2006/main" xmlns:r="http://schemas.openxmlformats.org/officeDocument/2006/relationships" xmlns:p="http://schemas.openxmlformats.org/presentationml/2006/main">
  <p:tag name="BTFPLAYOUTENABLED" val="1"/>
</p:tagLst>
</file>

<file path=ppt/tags/tag620.xml><?xml version="1.0" encoding="utf-8"?>
<p:tagLst xmlns:a="http://schemas.openxmlformats.org/drawingml/2006/main" xmlns:r="http://schemas.openxmlformats.org/officeDocument/2006/relationships" xmlns:p="http://schemas.openxmlformats.org/presentationml/2006/main">
  <p:tag name="THINKCELLSHAPEDONOTDELETE" val="tjoxXBmPncj3x062MYL1.Xg"/>
</p:tagLst>
</file>

<file path=ppt/tags/tag621.xml><?xml version="1.0" encoding="utf-8"?>
<p:tagLst xmlns:a="http://schemas.openxmlformats.org/drawingml/2006/main" xmlns:r="http://schemas.openxmlformats.org/officeDocument/2006/relationships" xmlns:p="http://schemas.openxmlformats.org/presentationml/2006/main">
  <p:tag name="THINKCELLSHAPEDONOTDELETE" val="tSiL9f580PNBjZsJNtS9MdQ"/>
</p:tagLst>
</file>

<file path=ppt/tags/tag622.xml><?xml version="1.0" encoding="utf-8"?>
<p:tagLst xmlns:a="http://schemas.openxmlformats.org/drawingml/2006/main" xmlns:r="http://schemas.openxmlformats.org/officeDocument/2006/relationships" xmlns:p="http://schemas.openxmlformats.org/presentationml/2006/main">
  <p:tag name="THINKCELLSHAPEDONOTDELETE" val="ttFvSZYHxVhzMZg1Z5wEz6w"/>
</p:tagLst>
</file>

<file path=ppt/tags/tag623.xml><?xml version="1.0" encoding="utf-8"?>
<p:tagLst xmlns:a="http://schemas.openxmlformats.org/drawingml/2006/main" xmlns:r="http://schemas.openxmlformats.org/officeDocument/2006/relationships" xmlns:p="http://schemas.openxmlformats.org/presentationml/2006/main">
  <p:tag name="THINKCELLSHAPEDONOTDELETE" val="t9tc1qY6JI4mnX2zigSq75w"/>
</p:tagLst>
</file>

<file path=ppt/tags/tag624.xml><?xml version="1.0" encoding="utf-8"?>
<p:tagLst xmlns:a="http://schemas.openxmlformats.org/drawingml/2006/main" xmlns:r="http://schemas.openxmlformats.org/officeDocument/2006/relationships" xmlns:p="http://schemas.openxmlformats.org/presentationml/2006/main">
  <p:tag name="THINKCELLSHAPEDONOTDELETE" val="tK9ebh.kPPrsDSYRVHi_shA"/>
</p:tagLst>
</file>

<file path=ppt/tags/tag625.xml><?xml version="1.0" encoding="utf-8"?>
<p:tagLst xmlns:a="http://schemas.openxmlformats.org/drawingml/2006/main" xmlns:r="http://schemas.openxmlformats.org/officeDocument/2006/relationships" xmlns:p="http://schemas.openxmlformats.org/presentationml/2006/main">
  <p:tag name="THINKCELLSHAPEDONOTDELETE" val="tBDJBu3Ngjh4JYPzneg_gJQ"/>
</p:tagLst>
</file>

<file path=ppt/tags/tag626.xml><?xml version="1.0" encoding="utf-8"?>
<p:tagLst xmlns:a="http://schemas.openxmlformats.org/drawingml/2006/main" xmlns:r="http://schemas.openxmlformats.org/officeDocument/2006/relationships" xmlns:p="http://schemas.openxmlformats.org/presentationml/2006/main">
  <p:tag name="THINKCELLSHAPEDONOTDELETE" val="tWy9r2exF_8Kg56oFWYvgtQ"/>
</p:tagLst>
</file>

<file path=ppt/tags/tag627.xml><?xml version="1.0" encoding="utf-8"?>
<p:tagLst xmlns:a="http://schemas.openxmlformats.org/drawingml/2006/main" xmlns:r="http://schemas.openxmlformats.org/officeDocument/2006/relationships" xmlns:p="http://schemas.openxmlformats.org/presentationml/2006/main">
  <p:tag name="THINKCELLSHAPEDONOTDELETE" val="tk.RZYOtcqD3ceGflF6FDVA"/>
</p:tagLst>
</file>

<file path=ppt/tags/tag628.xml><?xml version="1.0" encoding="utf-8"?>
<p:tagLst xmlns:a="http://schemas.openxmlformats.org/drawingml/2006/main" xmlns:r="http://schemas.openxmlformats.org/officeDocument/2006/relationships" xmlns:p="http://schemas.openxmlformats.org/presentationml/2006/main">
  <p:tag name="THINKCELLSHAPEDONOTDELETE" val="tvB5QHNaaGV3XLwXZnzyLTA"/>
</p:tagLst>
</file>

<file path=ppt/tags/tag629.xml><?xml version="1.0" encoding="utf-8"?>
<p:tagLst xmlns:a="http://schemas.openxmlformats.org/drawingml/2006/main" xmlns:r="http://schemas.openxmlformats.org/officeDocument/2006/relationships" xmlns:p="http://schemas.openxmlformats.org/presentationml/2006/main">
  <p:tag name="THINKCELLSHAPEDONOTDELETE" val="tM6grEJkSz1d1G8Qp9LAIjA"/>
</p:tagLst>
</file>

<file path=ppt/tags/tag63.xml><?xml version="1.0" encoding="utf-8"?>
<p:tagLst xmlns:a="http://schemas.openxmlformats.org/drawingml/2006/main" xmlns:r="http://schemas.openxmlformats.org/officeDocument/2006/relationships" xmlns:p="http://schemas.openxmlformats.org/presentationml/2006/main">
  <p:tag name="BTFPLAYOUTENABLED" val="1"/>
</p:tagLst>
</file>

<file path=ppt/tags/tag630.xml><?xml version="1.0" encoding="utf-8"?>
<p:tagLst xmlns:a="http://schemas.openxmlformats.org/drawingml/2006/main" xmlns:r="http://schemas.openxmlformats.org/officeDocument/2006/relationships" xmlns:p="http://schemas.openxmlformats.org/presentationml/2006/main">
  <p:tag name="THINKCELLSHAPEDONOTDELETE" val="tvD96XpQXDOPY.HmX1R_BdA"/>
</p:tagLst>
</file>

<file path=ppt/tags/tag631.xml><?xml version="1.0" encoding="utf-8"?>
<p:tagLst xmlns:a="http://schemas.openxmlformats.org/drawingml/2006/main" xmlns:r="http://schemas.openxmlformats.org/officeDocument/2006/relationships" xmlns:p="http://schemas.openxmlformats.org/presentationml/2006/main">
  <p:tag name="THINKCELLSHAPEDONOTDELETE" val="twsONG2Tw32mHLyAh8TMr8w"/>
</p:tagLst>
</file>

<file path=ppt/tags/tag632.xml><?xml version="1.0" encoding="utf-8"?>
<p:tagLst xmlns:a="http://schemas.openxmlformats.org/drawingml/2006/main" xmlns:r="http://schemas.openxmlformats.org/officeDocument/2006/relationships" xmlns:p="http://schemas.openxmlformats.org/presentationml/2006/main">
  <p:tag name="THINKCELLSHAPEDONOTDELETE" val="te9VN6XCC7kruQOCLmT1KAg"/>
</p:tagLst>
</file>

<file path=ppt/tags/tag633.xml><?xml version="1.0" encoding="utf-8"?>
<p:tagLst xmlns:a="http://schemas.openxmlformats.org/drawingml/2006/main" xmlns:r="http://schemas.openxmlformats.org/officeDocument/2006/relationships" xmlns:p="http://schemas.openxmlformats.org/presentationml/2006/main">
  <p:tag name="THINKCELLSHAPEDONOTDELETE" val="t4_5wok.fPBXtc8pv5MZJvA"/>
</p:tagLst>
</file>

<file path=ppt/tags/tag634.xml><?xml version="1.0" encoding="utf-8"?>
<p:tagLst xmlns:a="http://schemas.openxmlformats.org/drawingml/2006/main" xmlns:r="http://schemas.openxmlformats.org/officeDocument/2006/relationships" xmlns:p="http://schemas.openxmlformats.org/presentationml/2006/main">
  <p:tag name="THINKCELLSHAPEDONOTDELETE" val="tIu1os13t3ZX5APdHLgWnoA"/>
</p:tagLst>
</file>

<file path=ppt/tags/tag635.xml><?xml version="1.0" encoding="utf-8"?>
<p:tagLst xmlns:a="http://schemas.openxmlformats.org/drawingml/2006/main" xmlns:r="http://schemas.openxmlformats.org/officeDocument/2006/relationships" xmlns:p="http://schemas.openxmlformats.org/presentationml/2006/main">
  <p:tag name="THINKCELLSHAPEDONOTDELETE" val="tDatURkGx5Lla4p34PeUcaw"/>
</p:tagLst>
</file>

<file path=ppt/tags/tag636.xml><?xml version="1.0" encoding="utf-8"?>
<p:tagLst xmlns:a="http://schemas.openxmlformats.org/drawingml/2006/main" xmlns:r="http://schemas.openxmlformats.org/officeDocument/2006/relationships" xmlns:p="http://schemas.openxmlformats.org/presentationml/2006/main">
  <p:tag name="BTFPLAYOUTENABLED" val="1"/>
</p:tagLst>
</file>

<file path=ppt/tags/tag637.xml><?xml version="1.0" encoding="utf-8"?>
<p:tagLst xmlns:a="http://schemas.openxmlformats.org/drawingml/2006/main" xmlns:r="http://schemas.openxmlformats.org/officeDocument/2006/relationships" xmlns:p="http://schemas.openxmlformats.org/presentationml/2006/main">
  <p:tag name="THINKCELLSHAPEDONOTDELETE" val="tliQVjubzx8Ip3Z2lBd3_Xg"/>
</p:tagLst>
</file>

<file path=ppt/tags/tag638.xml><?xml version="1.0" encoding="utf-8"?>
<p:tagLst xmlns:a="http://schemas.openxmlformats.org/drawingml/2006/main" xmlns:r="http://schemas.openxmlformats.org/officeDocument/2006/relationships" xmlns:p="http://schemas.openxmlformats.org/presentationml/2006/main">
  <p:tag name="THINKCELLSHAPEDONOTDELETE" val="twY6qBeQDpCYzh3AFS5Dszg"/>
</p:tagLst>
</file>

<file path=ppt/tags/tag639.xml><?xml version="1.0" encoding="utf-8"?>
<p:tagLst xmlns:a="http://schemas.openxmlformats.org/drawingml/2006/main" xmlns:r="http://schemas.openxmlformats.org/officeDocument/2006/relationships" xmlns:p="http://schemas.openxmlformats.org/presentationml/2006/main">
  <p:tag name="THINKCELLSHAPEDONOTDELETE" val="tYIKnrFj4GUVTw09VAM74IA"/>
</p:tagLst>
</file>

<file path=ppt/tags/tag64.xml><?xml version="1.0" encoding="utf-8"?>
<p:tagLst xmlns:a="http://schemas.openxmlformats.org/drawingml/2006/main" xmlns:r="http://schemas.openxmlformats.org/officeDocument/2006/relationships" xmlns:p="http://schemas.openxmlformats.org/presentationml/2006/main">
  <p:tag name="BTFPLAYOUTENABLED" val="1"/>
</p:tagLst>
</file>

<file path=ppt/tags/tag640.xml><?xml version="1.0" encoding="utf-8"?>
<p:tagLst xmlns:a="http://schemas.openxmlformats.org/drawingml/2006/main" xmlns:r="http://schemas.openxmlformats.org/officeDocument/2006/relationships" xmlns:p="http://schemas.openxmlformats.org/presentationml/2006/main">
  <p:tag name="THINKCELLSHAPEDONOTDELETE" val="tIXYNr6kSDwFhAIvtQ_V.Hw"/>
</p:tagLst>
</file>

<file path=ppt/tags/tag641.xml><?xml version="1.0" encoding="utf-8"?>
<p:tagLst xmlns:a="http://schemas.openxmlformats.org/drawingml/2006/main" xmlns:r="http://schemas.openxmlformats.org/officeDocument/2006/relationships" xmlns:p="http://schemas.openxmlformats.org/presentationml/2006/main">
  <p:tag name="THINKCELLSHAPEDONOTDELETE" val="tl9RJFW.ESPeSD01KtjOPgQ"/>
</p:tagLst>
</file>

<file path=ppt/tags/tag642.xml><?xml version="1.0" encoding="utf-8"?>
<p:tagLst xmlns:a="http://schemas.openxmlformats.org/drawingml/2006/main" xmlns:r="http://schemas.openxmlformats.org/officeDocument/2006/relationships" xmlns:p="http://schemas.openxmlformats.org/presentationml/2006/main">
  <p:tag name="THINKCELLSHAPEDONOTDELETE" val="t7tyxXaB8amWRAvimglgFBg"/>
</p:tagLst>
</file>

<file path=ppt/tags/tag643.xml><?xml version="1.0" encoding="utf-8"?>
<p:tagLst xmlns:a="http://schemas.openxmlformats.org/drawingml/2006/main" xmlns:r="http://schemas.openxmlformats.org/officeDocument/2006/relationships" xmlns:p="http://schemas.openxmlformats.org/presentationml/2006/main">
  <p:tag name="THINKCELLSHAPEDONOTDELETE" val="tgeUI_3AYm1i_PkH6gY3m1w"/>
</p:tagLst>
</file>

<file path=ppt/tags/tag644.xml><?xml version="1.0" encoding="utf-8"?>
<p:tagLst xmlns:a="http://schemas.openxmlformats.org/drawingml/2006/main" xmlns:r="http://schemas.openxmlformats.org/officeDocument/2006/relationships" xmlns:p="http://schemas.openxmlformats.org/presentationml/2006/main">
  <p:tag name="THINKCELLSHAPEDONOTDELETE" val="tVzcghXFV8Q2UcsL88kmogA"/>
</p:tagLst>
</file>

<file path=ppt/tags/tag645.xml><?xml version="1.0" encoding="utf-8"?>
<p:tagLst xmlns:a="http://schemas.openxmlformats.org/drawingml/2006/main" xmlns:r="http://schemas.openxmlformats.org/officeDocument/2006/relationships" xmlns:p="http://schemas.openxmlformats.org/presentationml/2006/main">
  <p:tag name="THINKCELLSHAPEDONOTDELETE" val="tuSoqEzaRymntX1sDYWKnAg"/>
</p:tagLst>
</file>

<file path=ppt/tags/tag646.xml><?xml version="1.0" encoding="utf-8"?>
<p:tagLst xmlns:a="http://schemas.openxmlformats.org/drawingml/2006/main" xmlns:r="http://schemas.openxmlformats.org/officeDocument/2006/relationships" xmlns:p="http://schemas.openxmlformats.org/presentationml/2006/main">
  <p:tag name="THINKCELLSHAPEDONOTDELETE" val="tPCtc2cj1UU.8l6rA08FLTw"/>
</p:tagLst>
</file>

<file path=ppt/tags/tag647.xml><?xml version="1.0" encoding="utf-8"?>
<p:tagLst xmlns:a="http://schemas.openxmlformats.org/drawingml/2006/main" xmlns:r="http://schemas.openxmlformats.org/officeDocument/2006/relationships" xmlns:p="http://schemas.openxmlformats.org/presentationml/2006/main">
  <p:tag name="THINKCELLSHAPEDONOTDELETE" val="teMT4nleaoxtVU5Ty0_fjXA"/>
</p:tagLst>
</file>

<file path=ppt/tags/tag648.xml><?xml version="1.0" encoding="utf-8"?>
<p:tagLst xmlns:a="http://schemas.openxmlformats.org/drawingml/2006/main" xmlns:r="http://schemas.openxmlformats.org/officeDocument/2006/relationships" xmlns:p="http://schemas.openxmlformats.org/presentationml/2006/main">
  <p:tag name="THINKCELLSHAPEDONOTDELETE" val="tqE7xvQm7H39jJ8qbVpMyzg"/>
</p:tagLst>
</file>

<file path=ppt/tags/tag649.xml><?xml version="1.0" encoding="utf-8"?>
<p:tagLst xmlns:a="http://schemas.openxmlformats.org/drawingml/2006/main" xmlns:r="http://schemas.openxmlformats.org/officeDocument/2006/relationships" xmlns:p="http://schemas.openxmlformats.org/presentationml/2006/main">
  <p:tag name="THINKCELLSHAPEDONOTDELETE" val="tWWPpF_FrLb.fvlXRku_HNg"/>
</p:tagLst>
</file>

<file path=ppt/tags/tag65.xml><?xml version="1.0" encoding="utf-8"?>
<p:tagLst xmlns:a="http://schemas.openxmlformats.org/drawingml/2006/main" xmlns:r="http://schemas.openxmlformats.org/officeDocument/2006/relationships" xmlns:p="http://schemas.openxmlformats.org/presentationml/2006/main">
  <p:tag name="BTFPLAYOUTENABLED" val="1"/>
</p:tagLst>
</file>

<file path=ppt/tags/tag650.xml><?xml version="1.0" encoding="utf-8"?>
<p:tagLst xmlns:a="http://schemas.openxmlformats.org/drawingml/2006/main" xmlns:r="http://schemas.openxmlformats.org/officeDocument/2006/relationships" xmlns:p="http://schemas.openxmlformats.org/presentationml/2006/main">
  <p:tag name="THINKCELLSHAPEDONOTDELETE" val="th2xlxLNHbuVLurNkdrC35A"/>
</p:tagLst>
</file>

<file path=ppt/tags/tag651.xml><?xml version="1.0" encoding="utf-8"?>
<p:tagLst xmlns:a="http://schemas.openxmlformats.org/drawingml/2006/main" xmlns:r="http://schemas.openxmlformats.org/officeDocument/2006/relationships" xmlns:p="http://schemas.openxmlformats.org/presentationml/2006/main">
  <p:tag name="BTFPLAYOUTENABLED" val="1"/>
  <p:tag name="BTFPLAYOUTCOLUMNS" val="1"/>
</p:tagLst>
</file>

<file path=ppt/tags/tag65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53.xml><?xml version="1.0" encoding="utf-8"?>
<p:tagLst xmlns:a="http://schemas.openxmlformats.org/drawingml/2006/main" xmlns:r="http://schemas.openxmlformats.org/officeDocument/2006/relationships" xmlns:p="http://schemas.openxmlformats.org/presentationml/2006/main">
  <p:tag name="BTFPLAYOUTCOLUMNS" val="3"/>
  <p:tag name="BTFPLAYOUTENABLED" val="0"/>
</p:tagLst>
</file>

<file path=ppt/tags/tag65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55.xml><?xml version="1.0" encoding="utf-8"?>
<p:tagLst xmlns:a="http://schemas.openxmlformats.org/drawingml/2006/main" xmlns:r="http://schemas.openxmlformats.org/officeDocument/2006/relationships" xmlns:p="http://schemas.openxmlformats.org/presentationml/2006/main">
  <p:tag name="BTFPLAYOUTENABLED" val="1"/>
</p:tagLst>
</file>

<file path=ppt/tags/tag656.xml><?xml version="1.0" encoding="utf-8"?>
<p:tagLst xmlns:a="http://schemas.openxmlformats.org/drawingml/2006/main" xmlns:r="http://schemas.openxmlformats.org/officeDocument/2006/relationships" xmlns:p="http://schemas.openxmlformats.org/presentationml/2006/main">
  <p:tag name="BTFPLAYOUTENABLED" val="1"/>
</p:tagLst>
</file>

<file path=ppt/tags/tag657.xml><?xml version="1.0" encoding="utf-8"?>
<p:tagLst xmlns:a="http://schemas.openxmlformats.org/drawingml/2006/main" xmlns:r="http://schemas.openxmlformats.org/officeDocument/2006/relationships" xmlns:p="http://schemas.openxmlformats.org/presentationml/2006/main">
  <p:tag name="BTFPLAYOUTENABLED" val="1"/>
</p:tagLst>
</file>

<file path=ppt/tags/tag658.xml><?xml version="1.0" encoding="utf-8"?>
<p:tagLst xmlns:a="http://schemas.openxmlformats.org/drawingml/2006/main" xmlns:r="http://schemas.openxmlformats.org/officeDocument/2006/relationships" xmlns:p="http://schemas.openxmlformats.org/presentationml/2006/main">
  <p:tag name="BTFPLAYOUTENABLED" val="1"/>
</p:tagLst>
</file>

<file path=ppt/tags/tag659.xml><?xml version="1.0" encoding="utf-8"?>
<p:tagLst xmlns:a="http://schemas.openxmlformats.org/drawingml/2006/main" xmlns:r="http://schemas.openxmlformats.org/officeDocument/2006/relationships" xmlns:p="http://schemas.openxmlformats.org/presentationml/2006/main">
  <p:tag name="BTFPLAYOUTENABLED" val="1"/>
</p:tagLst>
</file>

<file path=ppt/tags/tag66.xml><?xml version="1.0" encoding="utf-8"?>
<p:tagLst xmlns:a="http://schemas.openxmlformats.org/drawingml/2006/main" xmlns:r="http://schemas.openxmlformats.org/officeDocument/2006/relationships" xmlns:p="http://schemas.openxmlformats.org/presentationml/2006/main">
  <p:tag name="BTFPLAYOUTCOLUMNS" val="3"/>
  <p:tag name="BTFPLAYOUTENABLED" val="0"/>
</p:tagLst>
</file>

<file path=ppt/tags/tag66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61.xml><?xml version="1.0" encoding="utf-8"?>
<p:tagLst xmlns:a="http://schemas.openxmlformats.org/drawingml/2006/main" xmlns:r="http://schemas.openxmlformats.org/officeDocument/2006/relationships" xmlns:p="http://schemas.openxmlformats.org/presentationml/2006/main">
  <p:tag name="AFSPANMODE" val="span"/>
</p:tagLst>
</file>

<file path=ppt/tags/tag662.xml><?xml version="1.0" encoding="utf-8"?>
<p:tagLst xmlns:a="http://schemas.openxmlformats.org/drawingml/2006/main" xmlns:r="http://schemas.openxmlformats.org/officeDocument/2006/relationships" xmlns:p="http://schemas.openxmlformats.org/presentationml/2006/main">
  <p:tag name="BTFPLAYOUTCOLUMNS" val="3"/>
  <p:tag name="BTFPLAYOUTENABLED" val="0"/>
</p:tagLst>
</file>

<file path=ppt/tags/tag66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64.xml><?xml version="1.0" encoding="utf-8"?>
<p:tagLst xmlns:a="http://schemas.openxmlformats.org/drawingml/2006/main" xmlns:r="http://schemas.openxmlformats.org/officeDocument/2006/relationships" xmlns:p="http://schemas.openxmlformats.org/presentationml/2006/main">
  <p:tag name="BTFPLAYOUTENABLED" val="1"/>
</p:tagLst>
</file>

<file path=ppt/tags/tag66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66.xml><?xml version="1.0" encoding="utf-8"?>
<p:tagLst xmlns:a="http://schemas.openxmlformats.org/drawingml/2006/main" xmlns:r="http://schemas.openxmlformats.org/officeDocument/2006/relationships" xmlns:p="http://schemas.openxmlformats.org/presentationml/2006/main">
  <p:tag name="BTFPLAYOUTENABLED" val="1"/>
</p:tagLst>
</file>

<file path=ppt/tags/tag66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68.xml><?xml version="1.0" encoding="utf-8"?>
<p:tagLst xmlns:a="http://schemas.openxmlformats.org/drawingml/2006/main" xmlns:r="http://schemas.openxmlformats.org/officeDocument/2006/relationships" xmlns:p="http://schemas.openxmlformats.org/presentationml/2006/main">
  <p:tag name="BTFPLAYOUTENABLED" val="1"/>
</p:tagLst>
</file>

<file path=ppt/tags/tag669.xml><?xml version="1.0" encoding="utf-8"?>
<p:tagLst xmlns:a="http://schemas.openxmlformats.org/drawingml/2006/main" xmlns:r="http://schemas.openxmlformats.org/officeDocument/2006/relationships" xmlns:p="http://schemas.openxmlformats.org/presentationml/2006/main">
  <p:tag name="BTFPLAYOUTCOLUMNS" val="3"/>
  <p:tag name="BTFPLAYOUTENABLED" val="0"/>
</p:tagLst>
</file>

<file path=ppt/tags/tag6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7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71.xml><?xml version="1.0" encoding="utf-8"?>
<p:tagLst xmlns:a="http://schemas.openxmlformats.org/drawingml/2006/main" xmlns:r="http://schemas.openxmlformats.org/officeDocument/2006/relationships" xmlns:p="http://schemas.openxmlformats.org/presentationml/2006/main">
  <p:tag name="BTFPLAYOUTENABLED" val="1"/>
</p:tagLst>
</file>

<file path=ppt/tags/tag672.xml><?xml version="1.0" encoding="utf-8"?>
<p:tagLst xmlns:a="http://schemas.openxmlformats.org/drawingml/2006/main" xmlns:r="http://schemas.openxmlformats.org/officeDocument/2006/relationships" xmlns:p="http://schemas.openxmlformats.org/presentationml/2006/main">
  <p:tag name="THINKCELLSHAPEDONOTDELETE" val="pi8RpDyit2vVDiVMwLw6KIA"/>
</p:tagLst>
</file>

<file path=ppt/tags/tag673.xml><?xml version="1.0" encoding="utf-8"?>
<p:tagLst xmlns:a="http://schemas.openxmlformats.org/drawingml/2006/main" xmlns:r="http://schemas.openxmlformats.org/officeDocument/2006/relationships" xmlns:p="http://schemas.openxmlformats.org/presentationml/2006/main">
  <p:tag name="THINKCELLSHAPEDONOTDELETE" val="pAqXNSxAM0Pix2fF4CdO99Q"/>
</p:tagLst>
</file>

<file path=ppt/tags/tag674.xml><?xml version="1.0" encoding="utf-8"?>
<p:tagLst xmlns:a="http://schemas.openxmlformats.org/drawingml/2006/main" xmlns:r="http://schemas.openxmlformats.org/officeDocument/2006/relationships" xmlns:p="http://schemas.openxmlformats.org/presentationml/2006/main">
  <p:tag name="THINKCELLSHAPEDONOTDELETE" val="tVEqXYy1FYqS.m8fWHfqO8A"/>
</p:tagLst>
</file>

<file path=ppt/tags/tag675.xml><?xml version="1.0" encoding="utf-8"?>
<p:tagLst xmlns:a="http://schemas.openxmlformats.org/drawingml/2006/main" xmlns:r="http://schemas.openxmlformats.org/officeDocument/2006/relationships" xmlns:p="http://schemas.openxmlformats.org/presentationml/2006/main">
  <p:tag name="THINKCELLSHAPEDONOTDELETE" val="tmI0YhmmQGfFy6c80Fm9SpQ"/>
</p:tagLst>
</file>

<file path=ppt/tags/tag676.xml><?xml version="1.0" encoding="utf-8"?>
<p:tagLst xmlns:a="http://schemas.openxmlformats.org/drawingml/2006/main" xmlns:r="http://schemas.openxmlformats.org/officeDocument/2006/relationships" xmlns:p="http://schemas.openxmlformats.org/presentationml/2006/main">
  <p:tag name="THINKCELLSHAPEDONOTDELETE" val="tdra2zXed0t2bx74bE0Hzfw"/>
</p:tagLst>
</file>

<file path=ppt/tags/tag677.xml><?xml version="1.0" encoding="utf-8"?>
<p:tagLst xmlns:a="http://schemas.openxmlformats.org/drawingml/2006/main" xmlns:r="http://schemas.openxmlformats.org/officeDocument/2006/relationships" xmlns:p="http://schemas.openxmlformats.org/presentationml/2006/main">
  <p:tag name="THINKCELLSHAPEDONOTDELETE" val="t3RTTmcCCDj6flT0a3F_WfA"/>
</p:tagLst>
</file>

<file path=ppt/tags/tag678.xml><?xml version="1.0" encoding="utf-8"?>
<p:tagLst xmlns:a="http://schemas.openxmlformats.org/drawingml/2006/main" xmlns:r="http://schemas.openxmlformats.org/officeDocument/2006/relationships" xmlns:p="http://schemas.openxmlformats.org/presentationml/2006/main">
  <p:tag name="THINKCELLSHAPEDONOTDELETE" val="tPblaRnV4oTioIphzYSduoQ"/>
</p:tagLst>
</file>

<file path=ppt/tags/tag679.xml><?xml version="1.0" encoding="utf-8"?>
<p:tagLst xmlns:a="http://schemas.openxmlformats.org/drawingml/2006/main" xmlns:r="http://schemas.openxmlformats.org/officeDocument/2006/relationships" xmlns:p="http://schemas.openxmlformats.org/presentationml/2006/main">
  <p:tag name="THINKCELLSHAPEDONOTDELETE" val="tLmgJC4SF47vJ2cgoVG_HNw"/>
</p:tagLst>
</file>

<file path=ppt/tags/tag68.xml><?xml version="1.0" encoding="utf-8"?>
<p:tagLst xmlns:a="http://schemas.openxmlformats.org/drawingml/2006/main" xmlns:r="http://schemas.openxmlformats.org/officeDocument/2006/relationships" xmlns:p="http://schemas.openxmlformats.org/presentationml/2006/main">
  <p:tag name="THINKCELLSHAPEDONOTDELETE" val="tuergWfcydEx.0S4mLGD2CA"/>
</p:tagLst>
</file>

<file path=ppt/tags/tag680.xml><?xml version="1.0" encoding="utf-8"?>
<p:tagLst xmlns:a="http://schemas.openxmlformats.org/drawingml/2006/main" xmlns:r="http://schemas.openxmlformats.org/officeDocument/2006/relationships" xmlns:p="http://schemas.openxmlformats.org/presentationml/2006/main">
  <p:tag name="THINKCELLSHAPEDONOTDELETE" val="t8a0ANcPZtU0zMnk.PBkjCA"/>
</p:tagLst>
</file>

<file path=ppt/tags/tag681.xml><?xml version="1.0" encoding="utf-8"?>
<p:tagLst xmlns:a="http://schemas.openxmlformats.org/drawingml/2006/main" xmlns:r="http://schemas.openxmlformats.org/officeDocument/2006/relationships" xmlns:p="http://schemas.openxmlformats.org/presentationml/2006/main">
  <p:tag name="THINKCELLSHAPEDONOTDELETE" val="tl2eCJKrreCWBSg0k.A4Flw"/>
</p:tagLst>
</file>

<file path=ppt/tags/tag682.xml><?xml version="1.0" encoding="utf-8"?>
<p:tagLst xmlns:a="http://schemas.openxmlformats.org/drawingml/2006/main" xmlns:r="http://schemas.openxmlformats.org/officeDocument/2006/relationships" xmlns:p="http://schemas.openxmlformats.org/presentationml/2006/main">
  <p:tag name="THINKCELLSHAPEDONOTDELETE" val="pvAAJaP4rj8EYGDPqfX.Ovw"/>
</p:tagLst>
</file>

<file path=ppt/tags/tag683.xml><?xml version="1.0" encoding="utf-8"?>
<p:tagLst xmlns:a="http://schemas.openxmlformats.org/drawingml/2006/main" xmlns:r="http://schemas.openxmlformats.org/officeDocument/2006/relationships" xmlns:p="http://schemas.openxmlformats.org/presentationml/2006/main">
  <p:tag name="THINKCELLSHAPEDONOTDELETE" val="pG_Fl4NkGoLhcp7nJYzyQ3A"/>
</p:tagLst>
</file>

<file path=ppt/tags/tag684.xml><?xml version="1.0" encoding="utf-8"?>
<p:tagLst xmlns:a="http://schemas.openxmlformats.org/drawingml/2006/main" xmlns:r="http://schemas.openxmlformats.org/officeDocument/2006/relationships" xmlns:p="http://schemas.openxmlformats.org/presentationml/2006/main">
  <p:tag name="THINKCELLSHAPEDONOTDELETE" val="pbvoV6_dY2DzE_nESOU0EKA"/>
</p:tagLst>
</file>

<file path=ppt/tags/tag685.xml><?xml version="1.0" encoding="utf-8"?>
<p:tagLst xmlns:a="http://schemas.openxmlformats.org/drawingml/2006/main" xmlns:r="http://schemas.openxmlformats.org/officeDocument/2006/relationships" xmlns:p="http://schemas.openxmlformats.org/presentationml/2006/main">
  <p:tag name="THINKCELLSHAPEDONOTDELETE" val="pYzCRe7ENRkXKsaQmcXdr4A"/>
</p:tagLst>
</file>

<file path=ppt/tags/tag686.xml><?xml version="1.0" encoding="utf-8"?>
<p:tagLst xmlns:a="http://schemas.openxmlformats.org/drawingml/2006/main" xmlns:r="http://schemas.openxmlformats.org/officeDocument/2006/relationships" xmlns:p="http://schemas.openxmlformats.org/presentationml/2006/main">
  <p:tag name="THINKCELLSHAPEDONOTDELETE" val="tkypZ1p9bVKVgPr.qA62cMw"/>
</p:tagLst>
</file>

<file path=ppt/tags/tag687.xml><?xml version="1.0" encoding="utf-8"?>
<p:tagLst xmlns:a="http://schemas.openxmlformats.org/drawingml/2006/main" xmlns:r="http://schemas.openxmlformats.org/officeDocument/2006/relationships" xmlns:p="http://schemas.openxmlformats.org/presentationml/2006/main">
  <p:tag name="THINKCELLSHAPEDONOTDELETE" val="p_nHh77qPJLwzwkXhnfkJkQ"/>
</p:tagLst>
</file>

<file path=ppt/tags/tag688.xml><?xml version="1.0" encoding="utf-8"?>
<p:tagLst xmlns:a="http://schemas.openxmlformats.org/drawingml/2006/main" xmlns:r="http://schemas.openxmlformats.org/officeDocument/2006/relationships" xmlns:p="http://schemas.openxmlformats.org/presentationml/2006/main">
  <p:tag name="THINKCELLSHAPEDONOTDELETE" val="p3T7U.PkeUNhZ2wNmB.c69g"/>
</p:tagLst>
</file>

<file path=ppt/tags/tag689.xml><?xml version="1.0" encoding="utf-8"?>
<p:tagLst xmlns:a="http://schemas.openxmlformats.org/drawingml/2006/main" xmlns:r="http://schemas.openxmlformats.org/officeDocument/2006/relationships" xmlns:p="http://schemas.openxmlformats.org/presentationml/2006/main">
  <p:tag name="THINKCELLSHAPEDONOTDELETE" val="txFoXIU8ReY5W2f24rsi1JA"/>
</p:tagLst>
</file>

<file path=ppt/tags/tag69.xml><?xml version="1.0" encoding="utf-8"?>
<p:tagLst xmlns:a="http://schemas.openxmlformats.org/drawingml/2006/main" xmlns:r="http://schemas.openxmlformats.org/officeDocument/2006/relationships" xmlns:p="http://schemas.openxmlformats.org/presentationml/2006/main">
  <p:tag name="THINKCELLSHAPEDONOTDELETE" val="tBjM4CIBEQciIUKDmP3lXZQ"/>
</p:tagLst>
</file>

<file path=ppt/tags/tag690.xml><?xml version="1.0" encoding="utf-8"?>
<p:tagLst xmlns:a="http://schemas.openxmlformats.org/drawingml/2006/main" xmlns:r="http://schemas.openxmlformats.org/officeDocument/2006/relationships" xmlns:p="http://schemas.openxmlformats.org/presentationml/2006/main">
  <p:tag name="THINKCELLSHAPEDONOTDELETE" val="tYvs4dQPYwUiKKoCCaAodLw"/>
</p:tagLst>
</file>

<file path=ppt/tags/tag691.xml><?xml version="1.0" encoding="utf-8"?>
<p:tagLst xmlns:a="http://schemas.openxmlformats.org/drawingml/2006/main" xmlns:r="http://schemas.openxmlformats.org/officeDocument/2006/relationships" xmlns:p="http://schemas.openxmlformats.org/presentationml/2006/main">
  <p:tag name="THINKCELLSHAPEDONOTDELETE" val="tCMpWDUrsfbfcSXyTa__GsQ"/>
</p:tagLst>
</file>

<file path=ppt/tags/tag692.xml><?xml version="1.0" encoding="utf-8"?>
<p:tagLst xmlns:a="http://schemas.openxmlformats.org/drawingml/2006/main" xmlns:r="http://schemas.openxmlformats.org/officeDocument/2006/relationships" xmlns:p="http://schemas.openxmlformats.org/presentationml/2006/main">
  <p:tag name="THINKCELLSHAPEDONOTDELETE" val="tbk3d3Yce8WSf_bnVBk68dw"/>
</p:tagLst>
</file>

<file path=ppt/tags/tag693.xml><?xml version="1.0" encoding="utf-8"?>
<p:tagLst xmlns:a="http://schemas.openxmlformats.org/drawingml/2006/main" xmlns:r="http://schemas.openxmlformats.org/officeDocument/2006/relationships" xmlns:p="http://schemas.openxmlformats.org/presentationml/2006/main">
  <p:tag name="THINKCELLSHAPEDONOTDELETE" val="p3T7U.PkeUNhZ2wNmB.c69g"/>
</p:tagLst>
</file>

<file path=ppt/tags/tag694.xml><?xml version="1.0" encoding="utf-8"?>
<p:tagLst xmlns:a="http://schemas.openxmlformats.org/drawingml/2006/main" xmlns:r="http://schemas.openxmlformats.org/officeDocument/2006/relationships" xmlns:p="http://schemas.openxmlformats.org/presentationml/2006/main">
  <p:tag name="THINKCELLSHAPEDONOTDELETE" val="pYzCRe7ENRkXKsaQmcXdr4A"/>
</p:tagLst>
</file>

<file path=ppt/tags/tag69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96.xml><?xml version="1.0" encoding="utf-8"?>
<p:tagLst xmlns:a="http://schemas.openxmlformats.org/drawingml/2006/main" xmlns:r="http://schemas.openxmlformats.org/officeDocument/2006/relationships" xmlns:p="http://schemas.openxmlformats.org/presentationml/2006/main">
  <p:tag name="BTFPLAYOUTENABLED" val="1"/>
</p:tagLst>
</file>

<file path=ppt/tags/tag697.xml><?xml version="1.0" encoding="utf-8"?>
<p:tagLst xmlns:a="http://schemas.openxmlformats.org/drawingml/2006/main" xmlns:r="http://schemas.openxmlformats.org/officeDocument/2006/relationships" xmlns:p="http://schemas.openxmlformats.org/presentationml/2006/main">
  <p:tag name="THINKCELLSHAPEDONOTDELETE" val="pngWnewqU0H_voeFIzp3y.g"/>
</p:tagLst>
</file>

<file path=ppt/tags/tag698.xml><?xml version="1.0" encoding="utf-8"?>
<p:tagLst xmlns:a="http://schemas.openxmlformats.org/drawingml/2006/main" xmlns:r="http://schemas.openxmlformats.org/officeDocument/2006/relationships" xmlns:p="http://schemas.openxmlformats.org/presentationml/2006/main">
  <p:tag name="THINKCELLSHAPEDONOTDELETE" val="tDRF7puulXI2MWZD4MkX8UA"/>
</p:tagLst>
</file>

<file path=ppt/tags/tag699.xml><?xml version="1.0" encoding="utf-8"?>
<p:tagLst xmlns:a="http://schemas.openxmlformats.org/drawingml/2006/main" xmlns:r="http://schemas.openxmlformats.org/officeDocument/2006/relationships" xmlns:p="http://schemas.openxmlformats.org/presentationml/2006/main">
  <p:tag name="THINKCELLSHAPEDONOTDELETE" val="tQulnBJ.beOKw9ETnNOLNoQ"/>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0.xml><?xml version="1.0" encoding="utf-8"?>
<p:tagLst xmlns:a="http://schemas.openxmlformats.org/drawingml/2006/main" xmlns:r="http://schemas.openxmlformats.org/officeDocument/2006/relationships" xmlns:p="http://schemas.openxmlformats.org/presentationml/2006/main">
  <p:tag name="THINKCELLSHAPEDONOTDELETE" val="thaVuyYJ5gJEkGmiNCMWy7g"/>
</p:tagLst>
</file>

<file path=ppt/tags/tag700.xml><?xml version="1.0" encoding="utf-8"?>
<p:tagLst xmlns:a="http://schemas.openxmlformats.org/drawingml/2006/main" xmlns:r="http://schemas.openxmlformats.org/officeDocument/2006/relationships" xmlns:p="http://schemas.openxmlformats.org/presentationml/2006/main">
  <p:tag name="THINKCELLSHAPEDONOTDELETE" val="ttipuG78YT8zzWAQHFvupaA"/>
</p:tagLst>
</file>

<file path=ppt/tags/tag701.xml><?xml version="1.0" encoding="utf-8"?>
<p:tagLst xmlns:a="http://schemas.openxmlformats.org/drawingml/2006/main" xmlns:r="http://schemas.openxmlformats.org/officeDocument/2006/relationships" xmlns:p="http://schemas.openxmlformats.org/presentationml/2006/main">
  <p:tag name="THINKCELLSHAPEDONOTDELETE" val="tz3HEP880zQ4Zu1O82dQxbQ"/>
</p:tagLst>
</file>

<file path=ppt/tags/tag702.xml><?xml version="1.0" encoding="utf-8"?>
<p:tagLst xmlns:a="http://schemas.openxmlformats.org/drawingml/2006/main" xmlns:r="http://schemas.openxmlformats.org/officeDocument/2006/relationships" xmlns:p="http://schemas.openxmlformats.org/presentationml/2006/main">
  <p:tag name="THINKCELLSHAPEDONOTDELETE" val="tsTcVZWKiJ4WIuU2HDZro2w"/>
</p:tagLst>
</file>

<file path=ppt/tags/tag703.xml><?xml version="1.0" encoding="utf-8"?>
<p:tagLst xmlns:a="http://schemas.openxmlformats.org/drawingml/2006/main" xmlns:r="http://schemas.openxmlformats.org/officeDocument/2006/relationships" xmlns:p="http://schemas.openxmlformats.org/presentationml/2006/main">
  <p:tag name="THINKCELLSHAPEDONOTDELETE" val="tBGTHpw3Rmn2rM5R6c3pFMg"/>
</p:tagLst>
</file>

<file path=ppt/tags/tag704.xml><?xml version="1.0" encoding="utf-8"?>
<p:tagLst xmlns:a="http://schemas.openxmlformats.org/drawingml/2006/main" xmlns:r="http://schemas.openxmlformats.org/officeDocument/2006/relationships" xmlns:p="http://schemas.openxmlformats.org/presentationml/2006/main">
  <p:tag name="THINKCELLSHAPEDONOTDELETE" val="thtuK3h8JevAYVglEJ1_pdg"/>
</p:tagLst>
</file>

<file path=ppt/tags/tag705.xml><?xml version="1.0" encoding="utf-8"?>
<p:tagLst xmlns:a="http://schemas.openxmlformats.org/drawingml/2006/main" xmlns:r="http://schemas.openxmlformats.org/officeDocument/2006/relationships" xmlns:p="http://schemas.openxmlformats.org/presentationml/2006/main">
  <p:tag name="THINKCELLSHAPEDONOTDELETE" val="tBla_du07k2G7Hov0tJB8wA"/>
</p:tagLst>
</file>

<file path=ppt/tags/tag706.xml><?xml version="1.0" encoding="utf-8"?>
<p:tagLst xmlns:a="http://schemas.openxmlformats.org/drawingml/2006/main" xmlns:r="http://schemas.openxmlformats.org/officeDocument/2006/relationships" xmlns:p="http://schemas.openxmlformats.org/presentationml/2006/main">
  <p:tag name="THINKCELLSHAPEDONOTDELETE" val="tn_E8yDSN_Zd5P9M33dEAng"/>
</p:tagLst>
</file>

<file path=ppt/tags/tag707.xml><?xml version="1.0" encoding="utf-8"?>
<p:tagLst xmlns:a="http://schemas.openxmlformats.org/drawingml/2006/main" xmlns:r="http://schemas.openxmlformats.org/officeDocument/2006/relationships" xmlns:p="http://schemas.openxmlformats.org/presentationml/2006/main">
  <p:tag name="THINKCELLSHAPEDONOTDELETE" val="tIdF2.3CIfV0rWhXpWu.ZnA"/>
</p:tagLst>
</file>

<file path=ppt/tags/tag708.xml><?xml version="1.0" encoding="utf-8"?>
<p:tagLst xmlns:a="http://schemas.openxmlformats.org/drawingml/2006/main" xmlns:r="http://schemas.openxmlformats.org/officeDocument/2006/relationships" xmlns:p="http://schemas.openxmlformats.org/presentationml/2006/main">
  <p:tag name="THINKCELLSHAPEDONOTDELETE" val="tq_sqkVc0Z1_nX8v8q9d.7Q"/>
</p:tagLst>
</file>

<file path=ppt/tags/tag709.xml><?xml version="1.0" encoding="utf-8"?>
<p:tagLst xmlns:a="http://schemas.openxmlformats.org/drawingml/2006/main" xmlns:r="http://schemas.openxmlformats.org/officeDocument/2006/relationships" xmlns:p="http://schemas.openxmlformats.org/presentationml/2006/main">
  <p:tag name="THINKCELLSHAPEDONOTDELETE" val="tttnt1_frhzQhCmPespZw.w"/>
</p:tagLst>
</file>

<file path=ppt/tags/tag71.xml><?xml version="1.0" encoding="utf-8"?>
<p:tagLst xmlns:a="http://schemas.openxmlformats.org/drawingml/2006/main" xmlns:r="http://schemas.openxmlformats.org/officeDocument/2006/relationships" xmlns:p="http://schemas.openxmlformats.org/presentationml/2006/main">
  <p:tag name="THINKCELLSHAPEDONOTDELETE" val="tzKqEjuiKPt9JgfEDW_1ACQ"/>
</p:tagLst>
</file>

<file path=ppt/tags/tag710.xml><?xml version="1.0" encoding="utf-8"?>
<p:tagLst xmlns:a="http://schemas.openxmlformats.org/drawingml/2006/main" xmlns:r="http://schemas.openxmlformats.org/officeDocument/2006/relationships" xmlns:p="http://schemas.openxmlformats.org/presentationml/2006/main">
  <p:tag name="THINKCELLSHAPEDONOTDELETE" val="t60DUq9PzQBbtMZXlXjaFgQ"/>
</p:tagLst>
</file>

<file path=ppt/tags/tag711.xml><?xml version="1.0" encoding="utf-8"?>
<p:tagLst xmlns:a="http://schemas.openxmlformats.org/drawingml/2006/main" xmlns:r="http://schemas.openxmlformats.org/officeDocument/2006/relationships" xmlns:p="http://schemas.openxmlformats.org/presentationml/2006/main">
  <p:tag name="THINKCELLSHAPEDONOTDELETE" val="tdaEkep_AVAqV3vdZAllC2w"/>
</p:tagLst>
</file>

<file path=ppt/tags/tag712.xml><?xml version="1.0" encoding="utf-8"?>
<p:tagLst xmlns:a="http://schemas.openxmlformats.org/drawingml/2006/main" xmlns:r="http://schemas.openxmlformats.org/officeDocument/2006/relationships" xmlns:p="http://schemas.openxmlformats.org/presentationml/2006/main">
  <p:tag name="THINKCELLSHAPEDONOTDELETE" val="tQ3BnKMAf8GVoDMnoIJBR9w"/>
</p:tagLst>
</file>

<file path=ppt/tags/tag713.xml><?xml version="1.0" encoding="utf-8"?>
<p:tagLst xmlns:a="http://schemas.openxmlformats.org/drawingml/2006/main" xmlns:r="http://schemas.openxmlformats.org/officeDocument/2006/relationships" xmlns:p="http://schemas.openxmlformats.org/presentationml/2006/main">
  <p:tag name="THINKCELLSHAPEDONOTDELETE" val="tW1kr.gUB9L7obD2dqMvx1Q"/>
</p:tagLst>
</file>

<file path=ppt/tags/tag714.xml><?xml version="1.0" encoding="utf-8"?>
<p:tagLst xmlns:a="http://schemas.openxmlformats.org/drawingml/2006/main" xmlns:r="http://schemas.openxmlformats.org/officeDocument/2006/relationships" xmlns:p="http://schemas.openxmlformats.org/presentationml/2006/main">
  <p:tag name="THINKCELLSHAPEDONOTDELETE" val="trhWtGolXPe.spu0xBrH2Nw"/>
</p:tagLst>
</file>

<file path=ppt/tags/tag715.xml><?xml version="1.0" encoding="utf-8"?>
<p:tagLst xmlns:a="http://schemas.openxmlformats.org/drawingml/2006/main" xmlns:r="http://schemas.openxmlformats.org/officeDocument/2006/relationships" xmlns:p="http://schemas.openxmlformats.org/presentationml/2006/main">
  <p:tag name="THINKCELLSHAPEDONOTDELETE" val="tzrg7msBVN9EQzwQexYxsFw"/>
</p:tagLst>
</file>

<file path=ppt/tags/tag716.xml><?xml version="1.0" encoding="utf-8"?>
<p:tagLst xmlns:a="http://schemas.openxmlformats.org/drawingml/2006/main" xmlns:r="http://schemas.openxmlformats.org/officeDocument/2006/relationships" xmlns:p="http://schemas.openxmlformats.org/presentationml/2006/main">
  <p:tag name="THINKCELLSHAPEDONOTDELETE" val="t6nrmIUdwDcCI8THqXFosag"/>
</p:tagLst>
</file>

<file path=ppt/tags/tag717.xml><?xml version="1.0" encoding="utf-8"?>
<p:tagLst xmlns:a="http://schemas.openxmlformats.org/drawingml/2006/main" xmlns:r="http://schemas.openxmlformats.org/officeDocument/2006/relationships" xmlns:p="http://schemas.openxmlformats.org/presentationml/2006/main">
  <p:tag name="THINKCELLSHAPEDONOTDELETE" val="t6bFRIS1nfBIWvP9OzdPOCw"/>
</p:tagLst>
</file>

<file path=ppt/tags/tag718.xml><?xml version="1.0" encoding="utf-8"?>
<p:tagLst xmlns:a="http://schemas.openxmlformats.org/drawingml/2006/main" xmlns:r="http://schemas.openxmlformats.org/officeDocument/2006/relationships" xmlns:p="http://schemas.openxmlformats.org/presentationml/2006/main">
  <p:tag name="THINKCELLSHAPEDONOTDELETE" val="tGvd_mbm4mzP1TrUpcoGjHw"/>
</p:tagLst>
</file>

<file path=ppt/tags/tag719.xml><?xml version="1.0" encoding="utf-8"?>
<p:tagLst xmlns:a="http://schemas.openxmlformats.org/drawingml/2006/main" xmlns:r="http://schemas.openxmlformats.org/officeDocument/2006/relationships" xmlns:p="http://schemas.openxmlformats.org/presentationml/2006/main">
  <p:tag name="THINKCELLSHAPEDONOTDELETE" val="tgxjVt1WV2DCe_3wFiBHigA"/>
</p:tagLst>
</file>

<file path=ppt/tags/tag72.xml><?xml version="1.0" encoding="utf-8"?>
<p:tagLst xmlns:a="http://schemas.openxmlformats.org/drawingml/2006/main" xmlns:r="http://schemas.openxmlformats.org/officeDocument/2006/relationships" xmlns:p="http://schemas.openxmlformats.org/presentationml/2006/main">
  <p:tag name="THINKCELLSHAPEDONOTDELETE" val="tnQDNCMu56p2GLMGlYqzZNg"/>
</p:tagLst>
</file>

<file path=ppt/tags/tag720.xml><?xml version="1.0" encoding="utf-8"?>
<p:tagLst xmlns:a="http://schemas.openxmlformats.org/drawingml/2006/main" xmlns:r="http://schemas.openxmlformats.org/officeDocument/2006/relationships" xmlns:p="http://schemas.openxmlformats.org/presentationml/2006/main">
  <p:tag name="THINKCELLSHAPEDONOTDELETE" val="tVUcRX0.yaUbRrXOA2Qn1aA"/>
</p:tagLst>
</file>

<file path=ppt/tags/tag721.xml><?xml version="1.0" encoding="utf-8"?>
<p:tagLst xmlns:a="http://schemas.openxmlformats.org/drawingml/2006/main" xmlns:r="http://schemas.openxmlformats.org/officeDocument/2006/relationships" xmlns:p="http://schemas.openxmlformats.org/presentationml/2006/main">
  <p:tag name="THINKCELLSHAPEDONOTDELETE" val="tuX.kNZqKPPh6DDtlZ8Lp8g"/>
</p:tagLst>
</file>

<file path=ppt/tags/tag722.xml><?xml version="1.0" encoding="utf-8"?>
<p:tagLst xmlns:a="http://schemas.openxmlformats.org/drawingml/2006/main" xmlns:r="http://schemas.openxmlformats.org/officeDocument/2006/relationships" xmlns:p="http://schemas.openxmlformats.org/presentationml/2006/main">
  <p:tag name="THINKCELLSHAPEDONOTDELETE" val="tHSFDYqSZnNHYzpkYAtx_IQ"/>
</p:tagLst>
</file>

<file path=ppt/tags/tag723.xml><?xml version="1.0" encoding="utf-8"?>
<p:tagLst xmlns:a="http://schemas.openxmlformats.org/drawingml/2006/main" xmlns:r="http://schemas.openxmlformats.org/officeDocument/2006/relationships" xmlns:p="http://schemas.openxmlformats.org/presentationml/2006/main">
  <p:tag name="THINKCELLSHAPEDONOTDELETE" val="thxMdRMef8coGmneJf2nerQ"/>
</p:tagLst>
</file>

<file path=ppt/tags/tag724.xml><?xml version="1.0" encoding="utf-8"?>
<p:tagLst xmlns:a="http://schemas.openxmlformats.org/drawingml/2006/main" xmlns:r="http://schemas.openxmlformats.org/officeDocument/2006/relationships" xmlns:p="http://schemas.openxmlformats.org/presentationml/2006/main">
  <p:tag name="THINKCELLSHAPEDONOTDELETE" val="toIytkqTMw.G4.rxmLpXi7w"/>
</p:tagLst>
</file>

<file path=ppt/tags/tag725.xml><?xml version="1.0" encoding="utf-8"?>
<p:tagLst xmlns:a="http://schemas.openxmlformats.org/drawingml/2006/main" xmlns:r="http://schemas.openxmlformats.org/officeDocument/2006/relationships" xmlns:p="http://schemas.openxmlformats.org/presentationml/2006/main">
  <p:tag name="THINKCELLSHAPEDONOTDELETE" val="tugr6ugqOj9hl.pvUy7RBQg"/>
</p:tagLst>
</file>

<file path=ppt/tags/tag726.xml><?xml version="1.0" encoding="utf-8"?>
<p:tagLst xmlns:a="http://schemas.openxmlformats.org/drawingml/2006/main" xmlns:r="http://schemas.openxmlformats.org/officeDocument/2006/relationships" xmlns:p="http://schemas.openxmlformats.org/presentationml/2006/main">
  <p:tag name="THINKCELLSHAPEDONOTDELETE" val="teCdpK_GgDLdFzjuBxnL2hQ"/>
</p:tagLst>
</file>

<file path=ppt/tags/tag727.xml><?xml version="1.0" encoding="utf-8"?>
<p:tagLst xmlns:a="http://schemas.openxmlformats.org/drawingml/2006/main" xmlns:r="http://schemas.openxmlformats.org/officeDocument/2006/relationships" xmlns:p="http://schemas.openxmlformats.org/presentationml/2006/main">
  <p:tag name="THINKCELLSHAPEDONOTDELETE" val="tYz3eot6Q2_gImFhjbg6jgw"/>
</p:tagLst>
</file>

<file path=ppt/tags/tag728.xml><?xml version="1.0" encoding="utf-8"?>
<p:tagLst xmlns:a="http://schemas.openxmlformats.org/drawingml/2006/main" xmlns:r="http://schemas.openxmlformats.org/officeDocument/2006/relationships" xmlns:p="http://schemas.openxmlformats.org/presentationml/2006/main">
  <p:tag name="THINKCELLSHAPEDONOTDELETE" val="pF6gBa5u8Pd6i58FJo.YvAg"/>
</p:tagLst>
</file>

<file path=ppt/tags/tag729.xml><?xml version="1.0" encoding="utf-8"?>
<p:tagLst xmlns:a="http://schemas.openxmlformats.org/drawingml/2006/main" xmlns:r="http://schemas.openxmlformats.org/officeDocument/2006/relationships" xmlns:p="http://schemas.openxmlformats.org/presentationml/2006/main">
  <p:tag name="THINKCELLSHAPEDONOTDELETE" val="pFTozkNWgFocgTue0j5qocw"/>
</p:tagLst>
</file>

<file path=ppt/tags/tag73.xml><?xml version="1.0" encoding="utf-8"?>
<p:tagLst xmlns:a="http://schemas.openxmlformats.org/drawingml/2006/main" xmlns:r="http://schemas.openxmlformats.org/officeDocument/2006/relationships" xmlns:p="http://schemas.openxmlformats.org/presentationml/2006/main">
  <p:tag name="THINKCELLSHAPEDONOTDELETE" val="tWfow5UoiJ4NBYz18iUupLA"/>
</p:tagLst>
</file>

<file path=ppt/tags/tag730.xml><?xml version="1.0" encoding="utf-8"?>
<p:tagLst xmlns:a="http://schemas.openxmlformats.org/drawingml/2006/main" xmlns:r="http://schemas.openxmlformats.org/officeDocument/2006/relationships" xmlns:p="http://schemas.openxmlformats.org/presentationml/2006/main">
  <p:tag name="THINKCELLSHAPEDONOTDELETE" val="peuhVHe7yXj7TI7DX3CanGQ"/>
</p:tagLst>
</file>

<file path=ppt/tags/tag73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32.xml><?xml version="1.0" encoding="utf-8"?>
<p:tagLst xmlns:a="http://schemas.openxmlformats.org/drawingml/2006/main" xmlns:r="http://schemas.openxmlformats.org/officeDocument/2006/relationships" xmlns:p="http://schemas.openxmlformats.org/presentationml/2006/main">
  <p:tag name="THINKCELLSHAPEDONOTDELETE" val="tUETKZPZnkPm5IFShIbPElQ"/>
</p:tagLst>
</file>

<file path=ppt/tags/tag733.xml><?xml version="1.0" encoding="utf-8"?>
<p:tagLst xmlns:a="http://schemas.openxmlformats.org/drawingml/2006/main" xmlns:r="http://schemas.openxmlformats.org/officeDocument/2006/relationships" xmlns:p="http://schemas.openxmlformats.org/presentationml/2006/main">
  <p:tag name="THINKCELLSHAPEDONOTDELETE" val="tC7mQtqPLySDWI_aSsZSg0Q"/>
</p:tagLst>
</file>

<file path=ppt/tags/tag734.xml><?xml version="1.0" encoding="utf-8"?>
<p:tagLst xmlns:a="http://schemas.openxmlformats.org/drawingml/2006/main" xmlns:r="http://schemas.openxmlformats.org/officeDocument/2006/relationships" xmlns:p="http://schemas.openxmlformats.org/presentationml/2006/main">
  <p:tag name="THINKCELLSHAPEDONOTDELETE" val="tZQ2ro3R6l9v_1dkEvuPPhQ"/>
</p:tagLst>
</file>

<file path=ppt/tags/tag735.xml><?xml version="1.0" encoding="utf-8"?>
<p:tagLst xmlns:a="http://schemas.openxmlformats.org/drawingml/2006/main" xmlns:r="http://schemas.openxmlformats.org/officeDocument/2006/relationships" xmlns:p="http://schemas.openxmlformats.org/presentationml/2006/main">
  <p:tag name="THINKCELLSHAPEDONOTDELETE" val="t9l5ns7N656MKHK1MzSy2fw"/>
</p:tagLst>
</file>

<file path=ppt/tags/tag736.xml><?xml version="1.0" encoding="utf-8"?>
<p:tagLst xmlns:a="http://schemas.openxmlformats.org/drawingml/2006/main" xmlns:r="http://schemas.openxmlformats.org/officeDocument/2006/relationships" xmlns:p="http://schemas.openxmlformats.org/presentationml/2006/main">
  <p:tag name="THINKCELLSHAPEDONOTDELETE" val="th6CdCWUi.AwOvcqtUuUJfg"/>
</p:tagLst>
</file>

<file path=ppt/tags/tag737.xml><?xml version="1.0" encoding="utf-8"?>
<p:tagLst xmlns:a="http://schemas.openxmlformats.org/drawingml/2006/main" xmlns:r="http://schemas.openxmlformats.org/officeDocument/2006/relationships" xmlns:p="http://schemas.openxmlformats.org/presentationml/2006/main">
  <p:tag name="THINKCELLSHAPEDONOTDELETE" val="tTZOeGjY.57xkcKV8i4j8uQ"/>
</p:tagLst>
</file>

<file path=ppt/tags/tag738.xml><?xml version="1.0" encoding="utf-8"?>
<p:tagLst xmlns:a="http://schemas.openxmlformats.org/drawingml/2006/main" xmlns:r="http://schemas.openxmlformats.org/officeDocument/2006/relationships" xmlns:p="http://schemas.openxmlformats.org/presentationml/2006/main">
  <p:tag name="BTFPLAYOUTENABLED" val="1"/>
  <p:tag name="BTFPLAYOUTCOLUMNS" val="1"/>
</p:tagLst>
</file>

<file path=ppt/tags/tag73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4.xml><?xml version="1.0" encoding="utf-8"?>
<p:tagLst xmlns:a="http://schemas.openxmlformats.org/drawingml/2006/main" xmlns:r="http://schemas.openxmlformats.org/officeDocument/2006/relationships" xmlns:p="http://schemas.openxmlformats.org/presentationml/2006/main">
  <p:tag name="THINKCELLSHAPEDONOTDELETE" val="t2xSvU5cTRphiaRTIE1Yehg"/>
</p:tagLst>
</file>

<file path=ppt/tags/tag740.xml><?xml version="1.0" encoding="utf-8"?>
<p:tagLst xmlns:a="http://schemas.openxmlformats.org/drawingml/2006/main" xmlns:r="http://schemas.openxmlformats.org/officeDocument/2006/relationships" xmlns:p="http://schemas.openxmlformats.org/presentationml/2006/main">
  <p:tag name="BTFPLAYOUTCOLUMNS" val="3"/>
  <p:tag name="BTFPLAYOUTENABLED" val="0"/>
</p:tagLst>
</file>

<file path=ppt/tags/tag74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42.xml><?xml version="1.0" encoding="utf-8"?>
<p:tagLst xmlns:a="http://schemas.openxmlformats.org/drawingml/2006/main" xmlns:r="http://schemas.openxmlformats.org/officeDocument/2006/relationships" xmlns:p="http://schemas.openxmlformats.org/presentationml/2006/main">
  <p:tag name="BTFPLAYOUTENABLED" val="1"/>
</p:tagLst>
</file>

<file path=ppt/tags/tag743.xml><?xml version="1.0" encoding="utf-8"?>
<p:tagLst xmlns:a="http://schemas.openxmlformats.org/drawingml/2006/main" xmlns:r="http://schemas.openxmlformats.org/officeDocument/2006/relationships" xmlns:p="http://schemas.openxmlformats.org/presentationml/2006/main">
  <p:tag name="BTFPLAYOUTENABLED" val="1"/>
</p:tagLst>
</file>

<file path=ppt/tags/tag744.xml><?xml version="1.0" encoding="utf-8"?>
<p:tagLst xmlns:a="http://schemas.openxmlformats.org/drawingml/2006/main" xmlns:r="http://schemas.openxmlformats.org/officeDocument/2006/relationships" xmlns:p="http://schemas.openxmlformats.org/presentationml/2006/main">
  <p:tag name="BTFPLAYOUTENABLED" val="1"/>
</p:tagLst>
</file>

<file path=ppt/tags/tag745.xml><?xml version="1.0" encoding="utf-8"?>
<p:tagLst xmlns:a="http://schemas.openxmlformats.org/drawingml/2006/main" xmlns:r="http://schemas.openxmlformats.org/officeDocument/2006/relationships" xmlns:p="http://schemas.openxmlformats.org/presentationml/2006/main">
  <p:tag name="BTFPLAYOUTENABLED" val="1"/>
</p:tagLst>
</file>

<file path=ppt/tags/tag746.xml><?xml version="1.0" encoding="utf-8"?>
<p:tagLst xmlns:a="http://schemas.openxmlformats.org/drawingml/2006/main" xmlns:r="http://schemas.openxmlformats.org/officeDocument/2006/relationships" xmlns:p="http://schemas.openxmlformats.org/presentationml/2006/main">
  <p:tag name="BTFPLAYOUTENABLED" val="1"/>
</p:tagLst>
</file>

<file path=ppt/tags/tag747.xml><?xml version="1.0" encoding="utf-8"?>
<p:tagLst xmlns:a="http://schemas.openxmlformats.org/drawingml/2006/main" xmlns:r="http://schemas.openxmlformats.org/officeDocument/2006/relationships" xmlns:p="http://schemas.openxmlformats.org/presentationml/2006/main">
  <p:tag name="BTFPLAYOUTENABLED" val="1"/>
</p:tagLst>
</file>

<file path=ppt/tags/tag748.xml><?xml version="1.0" encoding="utf-8"?>
<p:tagLst xmlns:a="http://schemas.openxmlformats.org/drawingml/2006/main" xmlns:r="http://schemas.openxmlformats.org/officeDocument/2006/relationships" xmlns:p="http://schemas.openxmlformats.org/presentationml/2006/main">
  <p:tag name="BTFPLAYOUTCOLUMNS" val="3"/>
  <p:tag name="BTFPLAYOUTENABLED" val="0"/>
</p:tagLst>
</file>

<file path=ppt/tags/tag74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5.xml><?xml version="1.0" encoding="utf-8"?>
<p:tagLst xmlns:a="http://schemas.openxmlformats.org/drawingml/2006/main" xmlns:r="http://schemas.openxmlformats.org/officeDocument/2006/relationships" xmlns:p="http://schemas.openxmlformats.org/presentationml/2006/main">
  <p:tag name="THINKCELLSHAPEDONOTDELETE" val="tjOa57s0kdke.qDBIorPaBA"/>
</p:tagLst>
</file>

<file path=ppt/tags/tag750.xml><?xml version="1.0" encoding="utf-8"?>
<p:tagLst xmlns:a="http://schemas.openxmlformats.org/drawingml/2006/main" xmlns:r="http://schemas.openxmlformats.org/officeDocument/2006/relationships" xmlns:p="http://schemas.openxmlformats.org/presentationml/2006/main">
  <p:tag name="THINKCELLSHAPEDONOTDELETE" val="t3CpTXg_S4tBuDW3wTGNOyw"/>
</p:tagLst>
</file>

<file path=ppt/tags/tag751.xml><?xml version="1.0" encoding="utf-8"?>
<p:tagLst xmlns:a="http://schemas.openxmlformats.org/drawingml/2006/main" xmlns:r="http://schemas.openxmlformats.org/officeDocument/2006/relationships" xmlns:p="http://schemas.openxmlformats.org/presentationml/2006/main">
  <p:tag name="THINKCELLSHAPEDONOTDELETE" val="tlwJ1JqejzHOqNViZ8vZvIw"/>
</p:tagLst>
</file>

<file path=ppt/tags/tag752.xml><?xml version="1.0" encoding="utf-8"?>
<p:tagLst xmlns:a="http://schemas.openxmlformats.org/drawingml/2006/main" xmlns:r="http://schemas.openxmlformats.org/officeDocument/2006/relationships" xmlns:p="http://schemas.openxmlformats.org/presentationml/2006/main">
  <p:tag name="THINKCELLSHAPEDONOTDELETE" val="tHEEuILiTuzA_kx4PlQ0DKw"/>
</p:tagLst>
</file>

<file path=ppt/tags/tag753.xml><?xml version="1.0" encoding="utf-8"?>
<p:tagLst xmlns:a="http://schemas.openxmlformats.org/drawingml/2006/main" xmlns:r="http://schemas.openxmlformats.org/officeDocument/2006/relationships" xmlns:p="http://schemas.openxmlformats.org/presentationml/2006/main">
  <p:tag name="THINKCELLSHAPEDONOTDELETE" val="tPdhBHf7viiNYyPZxPytqrg"/>
</p:tagLst>
</file>

<file path=ppt/tags/tag754.xml><?xml version="1.0" encoding="utf-8"?>
<p:tagLst xmlns:a="http://schemas.openxmlformats.org/drawingml/2006/main" xmlns:r="http://schemas.openxmlformats.org/officeDocument/2006/relationships" xmlns:p="http://schemas.openxmlformats.org/presentationml/2006/main">
  <p:tag name="THINKCELLSHAPEDONOTDELETE" val="tflSmxFoNw6KfHjrHu4A8mQ"/>
</p:tagLst>
</file>

<file path=ppt/tags/tag755.xml><?xml version="1.0" encoding="utf-8"?>
<p:tagLst xmlns:a="http://schemas.openxmlformats.org/drawingml/2006/main" xmlns:r="http://schemas.openxmlformats.org/officeDocument/2006/relationships" xmlns:p="http://schemas.openxmlformats.org/presentationml/2006/main">
  <p:tag name="THINKCELLSHAPEDONOTDELETE" val="tC3Jp.cKjwV6B3A.UM8B.zA"/>
</p:tagLst>
</file>

<file path=ppt/tags/tag756.xml><?xml version="1.0" encoding="utf-8"?>
<p:tagLst xmlns:a="http://schemas.openxmlformats.org/drawingml/2006/main" xmlns:r="http://schemas.openxmlformats.org/officeDocument/2006/relationships" xmlns:p="http://schemas.openxmlformats.org/presentationml/2006/main">
  <p:tag name="THINKCELLSHAPEDONOTDELETE" val="tePS3E_4_i6rd_cIJJZIQsQ"/>
</p:tagLst>
</file>

<file path=ppt/tags/tag757.xml><?xml version="1.0" encoding="utf-8"?>
<p:tagLst xmlns:a="http://schemas.openxmlformats.org/drawingml/2006/main" xmlns:r="http://schemas.openxmlformats.org/officeDocument/2006/relationships" xmlns:p="http://schemas.openxmlformats.org/presentationml/2006/main">
  <p:tag name="THINKCELLSHAPEDONOTDELETE" val="t9J5NMJv_49FaFyZu3vHUMA"/>
</p:tagLst>
</file>

<file path=ppt/tags/tag758.xml><?xml version="1.0" encoding="utf-8"?>
<p:tagLst xmlns:a="http://schemas.openxmlformats.org/drawingml/2006/main" xmlns:r="http://schemas.openxmlformats.org/officeDocument/2006/relationships" xmlns:p="http://schemas.openxmlformats.org/presentationml/2006/main">
  <p:tag name="THINKCELLSHAPEDONOTDELETE" val="tlXV4wdT9x5imD.PohxktQw"/>
</p:tagLst>
</file>

<file path=ppt/tags/tag759.xml><?xml version="1.0" encoding="utf-8"?>
<p:tagLst xmlns:a="http://schemas.openxmlformats.org/drawingml/2006/main" xmlns:r="http://schemas.openxmlformats.org/officeDocument/2006/relationships" xmlns:p="http://schemas.openxmlformats.org/presentationml/2006/main">
  <p:tag name="THINKCELLSHAPEDONOTDELETE" val="tgOipbbIHuGLdetjbMm15pw"/>
</p:tagLst>
</file>

<file path=ppt/tags/tag76.xml><?xml version="1.0" encoding="utf-8"?>
<p:tagLst xmlns:a="http://schemas.openxmlformats.org/drawingml/2006/main" xmlns:r="http://schemas.openxmlformats.org/officeDocument/2006/relationships" xmlns:p="http://schemas.openxmlformats.org/presentationml/2006/main">
  <p:tag name="THINKCELLSHAPEDONOTDELETE" val="tJ2DglrWZgtgwLWoUMvIbDA"/>
</p:tagLst>
</file>

<file path=ppt/tags/tag760.xml><?xml version="1.0" encoding="utf-8"?>
<p:tagLst xmlns:a="http://schemas.openxmlformats.org/drawingml/2006/main" xmlns:r="http://schemas.openxmlformats.org/officeDocument/2006/relationships" xmlns:p="http://schemas.openxmlformats.org/presentationml/2006/main">
  <p:tag name="THINKCELLSHAPEDONOTDELETE" val="t5KU8C3YU1lxMlpMsS5nnkg"/>
</p:tagLst>
</file>

<file path=ppt/tags/tag761.xml><?xml version="1.0" encoding="utf-8"?>
<p:tagLst xmlns:a="http://schemas.openxmlformats.org/drawingml/2006/main" xmlns:r="http://schemas.openxmlformats.org/officeDocument/2006/relationships" xmlns:p="http://schemas.openxmlformats.org/presentationml/2006/main">
  <p:tag name="THINKCELLSHAPEDONOTDELETE" val="t61OcxThmCPj0w5mEu6PEcA"/>
</p:tagLst>
</file>

<file path=ppt/tags/tag762.xml><?xml version="1.0" encoding="utf-8"?>
<p:tagLst xmlns:a="http://schemas.openxmlformats.org/drawingml/2006/main" xmlns:r="http://schemas.openxmlformats.org/officeDocument/2006/relationships" xmlns:p="http://schemas.openxmlformats.org/presentationml/2006/main">
  <p:tag name="THINKCELLSHAPEDONOTDELETE" val="tEt.FrgmvWMHnPyPOBfXZAQ"/>
</p:tagLst>
</file>

<file path=ppt/tags/tag763.xml><?xml version="1.0" encoding="utf-8"?>
<p:tagLst xmlns:a="http://schemas.openxmlformats.org/drawingml/2006/main" xmlns:r="http://schemas.openxmlformats.org/officeDocument/2006/relationships" xmlns:p="http://schemas.openxmlformats.org/presentationml/2006/main">
  <p:tag name="THINKCELLSHAPEDONOTDELETE" val="tCTMcHzN9jv8oykpl4eWwIQ"/>
</p:tagLst>
</file>

<file path=ppt/tags/tag764.xml><?xml version="1.0" encoding="utf-8"?>
<p:tagLst xmlns:a="http://schemas.openxmlformats.org/drawingml/2006/main" xmlns:r="http://schemas.openxmlformats.org/officeDocument/2006/relationships" xmlns:p="http://schemas.openxmlformats.org/presentationml/2006/main">
  <p:tag name="THINKCELLSHAPEDONOTDELETE" val="t0yN63EsDt6QSmnivw0Y8aw"/>
</p:tagLst>
</file>

<file path=ppt/tags/tag765.xml><?xml version="1.0" encoding="utf-8"?>
<p:tagLst xmlns:a="http://schemas.openxmlformats.org/drawingml/2006/main" xmlns:r="http://schemas.openxmlformats.org/officeDocument/2006/relationships" xmlns:p="http://schemas.openxmlformats.org/presentationml/2006/main">
  <p:tag name="THINKCELLSHAPEDONOTDELETE" val="tVrFx_NIBz5i5DmylTFPMTQ"/>
</p:tagLst>
</file>

<file path=ppt/tags/tag766.xml><?xml version="1.0" encoding="utf-8"?>
<p:tagLst xmlns:a="http://schemas.openxmlformats.org/drawingml/2006/main" xmlns:r="http://schemas.openxmlformats.org/officeDocument/2006/relationships" xmlns:p="http://schemas.openxmlformats.org/presentationml/2006/main">
  <p:tag name="THINKCELLSHAPEDONOTDELETE" val="tTE68gaho4KIzBGqLf3uKAw"/>
</p:tagLst>
</file>

<file path=ppt/tags/tag767.xml><?xml version="1.0" encoding="utf-8"?>
<p:tagLst xmlns:a="http://schemas.openxmlformats.org/drawingml/2006/main" xmlns:r="http://schemas.openxmlformats.org/officeDocument/2006/relationships" xmlns:p="http://schemas.openxmlformats.org/presentationml/2006/main">
  <p:tag name="THINKCELLSHAPEDONOTDELETE" val="tSZf_N8vAG5h3dJc63MBXRg"/>
</p:tagLst>
</file>

<file path=ppt/tags/tag768.xml><?xml version="1.0" encoding="utf-8"?>
<p:tagLst xmlns:a="http://schemas.openxmlformats.org/drawingml/2006/main" xmlns:r="http://schemas.openxmlformats.org/officeDocument/2006/relationships" xmlns:p="http://schemas.openxmlformats.org/presentationml/2006/main">
  <p:tag name="THINKCELLSHAPEDONOTDELETE" val="tLrXQEXyIcM5cLxBKwAra9Q"/>
</p:tagLst>
</file>

<file path=ppt/tags/tag769.xml><?xml version="1.0" encoding="utf-8"?>
<p:tagLst xmlns:a="http://schemas.openxmlformats.org/drawingml/2006/main" xmlns:r="http://schemas.openxmlformats.org/officeDocument/2006/relationships" xmlns:p="http://schemas.openxmlformats.org/presentationml/2006/main">
  <p:tag name="THINKCELLSHAPEDONOTDELETE" val="thARSAPoYWQj3jBJZ_HSNZg"/>
</p:tagLst>
</file>

<file path=ppt/tags/tag77.xml><?xml version="1.0" encoding="utf-8"?>
<p:tagLst xmlns:a="http://schemas.openxmlformats.org/drawingml/2006/main" xmlns:r="http://schemas.openxmlformats.org/officeDocument/2006/relationships" xmlns:p="http://schemas.openxmlformats.org/presentationml/2006/main">
  <p:tag name="THINKCELLSHAPEDONOTDELETE" val="tiDdvpusCuL47iNgyCHj91A"/>
</p:tagLst>
</file>

<file path=ppt/tags/tag770.xml><?xml version="1.0" encoding="utf-8"?>
<p:tagLst xmlns:a="http://schemas.openxmlformats.org/drawingml/2006/main" xmlns:r="http://schemas.openxmlformats.org/officeDocument/2006/relationships" xmlns:p="http://schemas.openxmlformats.org/presentationml/2006/main">
  <p:tag name="THINKCELLSHAPEDONOTDELETE" val="tVJF7vvPqltEJ.GYYYc0H7w"/>
</p:tagLst>
</file>

<file path=ppt/tags/tag771.xml><?xml version="1.0" encoding="utf-8"?>
<p:tagLst xmlns:a="http://schemas.openxmlformats.org/drawingml/2006/main" xmlns:r="http://schemas.openxmlformats.org/officeDocument/2006/relationships" xmlns:p="http://schemas.openxmlformats.org/presentationml/2006/main">
  <p:tag name="THINKCELLSHAPEDONOTDELETE" val="t4u9cy40E4J9I16ZnQCr4Yg"/>
</p:tagLst>
</file>

<file path=ppt/tags/tag772.xml><?xml version="1.0" encoding="utf-8"?>
<p:tagLst xmlns:a="http://schemas.openxmlformats.org/drawingml/2006/main" xmlns:r="http://schemas.openxmlformats.org/officeDocument/2006/relationships" xmlns:p="http://schemas.openxmlformats.org/presentationml/2006/main">
  <p:tag name="THINKCELLSHAPEDONOTDELETE" val="tAn.KREZQ7iEw8AZ5xGqmng"/>
</p:tagLst>
</file>

<file path=ppt/tags/tag773.xml><?xml version="1.0" encoding="utf-8"?>
<p:tagLst xmlns:a="http://schemas.openxmlformats.org/drawingml/2006/main" xmlns:r="http://schemas.openxmlformats.org/officeDocument/2006/relationships" xmlns:p="http://schemas.openxmlformats.org/presentationml/2006/main">
  <p:tag name="THINKCELLSHAPEDONOTDELETE" val="tzmYHti53ecMvjHt5sjuz4Q"/>
</p:tagLst>
</file>

<file path=ppt/tags/tag774.xml><?xml version="1.0" encoding="utf-8"?>
<p:tagLst xmlns:a="http://schemas.openxmlformats.org/drawingml/2006/main" xmlns:r="http://schemas.openxmlformats.org/officeDocument/2006/relationships" xmlns:p="http://schemas.openxmlformats.org/presentationml/2006/main">
  <p:tag name="THINKCELLSHAPEDONOTDELETE" val="t.IfpN6jSPIGFSm8XFu2qXA"/>
</p:tagLst>
</file>

<file path=ppt/tags/tag775.xml><?xml version="1.0" encoding="utf-8"?>
<p:tagLst xmlns:a="http://schemas.openxmlformats.org/drawingml/2006/main" xmlns:r="http://schemas.openxmlformats.org/officeDocument/2006/relationships" xmlns:p="http://schemas.openxmlformats.org/presentationml/2006/main">
  <p:tag name="THINKCELLSHAPEDONOTDELETE" val="tnEtDOp5uDhwF1Ss5oaLugw"/>
</p:tagLst>
</file>

<file path=ppt/tags/tag776.xml><?xml version="1.0" encoding="utf-8"?>
<p:tagLst xmlns:a="http://schemas.openxmlformats.org/drawingml/2006/main" xmlns:r="http://schemas.openxmlformats.org/officeDocument/2006/relationships" xmlns:p="http://schemas.openxmlformats.org/presentationml/2006/main">
  <p:tag name="THINKCELLSHAPEDONOTDELETE" val="t3er.kTVldVibZ7CmAor27Q"/>
</p:tagLst>
</file>

<file path=ppt/tags/tag777.xml><?xml version="1.0" encoding="utf-8"?>
<p:tagLst xmlns:a="http://schemas.openxmlformats.org/drawingml/2006/main" xmlns:r="http://schemas.openxmlformats.org/officeDocument/2006/relationships" xmlns:p="http://schemas.openxmlformats.org/presentationml/2006/main">
  <p:tag name="THINKCELLSHAPEDONOTDELETE" val="t7l3Or7uX2FlhIrPHxxZtrw"/>
</p:tagLst>
</file>

<file path=ppt/tags/tag778.xml><?xml version="1.0" encoding="utf-8"?>
<p:tagLst xmlns:a="http://schemas.openxmlformats.org/drawingml/2006/main" xmlns:r="http://schemas.openxmlformats.org/officeDocument/2006/relationships" xmlns:p="http://schemas.openxmlformats.org/presentationml/2006/main">
  <p:tag name="THINKCELLSHAPEDONOTDELETE" val="t.s.JqLUd57G8LS9_J8SEAQ"/>
</p:tagLst>
</file>

<file path=ppt/tags/tag779.xml><?xml version="1.0" encoding="utf-8"?>
<p:tagLst xmlns:a="http://schemas.openxmlformats.org/drawingml/2006/main" xmlns:r="http://schemas.openxmlformats.org/officeDocument/2006/relationships" xmlns:p="http://schemas.openxmlformats.org/presentationml/2006/main">
  <p:tag name="THINKCELLSHAPEDONOTDELETE" val="tRMC_bI2SGymrImy9nxXj0A"/>
</p:tagLst>
</file>

<file path=ppt/tags/tag78.xml><?xml version="1.0" encoding="utf-8"?>
<p:tagLst xmlns:a="http://schemas.openxmlformats.org/drawingml/2006/main" xmlns:r="http://schemas.openxmlformats.org/officeDocument/2006/relationships" xmlns:p="http://schemas.openxmlformats.org/presentationml/2006/main">
  <p:tag name="THINKCELLSHAPEDONOTDELETE" val="tczTJgVbFAuMFvOFP9kizTQ"/>
</p:tagLst>
</file>

<file path=ppt/tags/tag780.xml><?xml version="1.0" encoding="utf-8"?>
<p:tagLst xmlns:a="http://schemas.openxmlformats.org/drawingml/2006/main" xmlns:r="http://schemas.openxmlformats.org/officeDocument/2006/relationships" xmlns:p="http://schemas.openxmlformats.org/presentationml/2006/main">
  <p:tag name="THINKCELLSHAPEDONOTDELETE" val="t_MHHyGcv1478wEg5HPHQ5A"/>
</p:tagLst>
</file>

<file path=ppt/tags/tag781.xml><?xml version="1.0" encoding="utf-8"?>
<p:tagLst xmlns:a="http://schemas.openxmlformats.org/drawingml/2006/main" xmlns:r="http://schemas.openxmlformats.org/officeDocument/2006/relationships" xmlns:p="http://schemas.openxmlformats.org/presentationml/2006/main">
  <p:tag name="THINKCELLSHAPEDONOTDELETE" val="tymBht6nSQzEgZ5LadS7n8w"/>
</p:tagLst>
</file>

<file path=ppt/tags/tag782.xml><?xml version="1.0" encoding="utf-8"?>
<p:tagLst xmlns:a="http://schemas.openxmlformats.org/drawingml/2006/main" xmlns:r="http://schemas.openxmlformats.org/officeDocument/2006/relationships" xmlns:p="http://schemas.openxmlformats.org/presentationml/2006/main">
  <p:tag name="THINKCELLSHAPEDONOTDELETE" val="toN.n48RqFRuwJZL2YbNHgQ"/>
</p:tagLst>
</file>

<file path=ppt/tags/tag783.xml><?xml version="1.0" encoding="utf-8"?>
<p:tagLst xmlns:a="http://schemas.openxmlformats.org/drawingml/2006/main" xmlns:r="http://schemas.openxmlformats.org/officeDocument/2006/relationships" xmlns:p="http://schemas.openxmlformats.org/presentationml/2006/main">
  <p:tag name="THINKCELLSHAPEDONOTDELETE" val="tLvLVQIrDs7czj9z8Jb65zg"/>
</p:tagLst>
</file>

<file path=ppt/tags/tag784.xml><?xml version="1.0" encoding="utf-8"?>
<p:tagLst xmlns:a="http://schemas.openxmlformats.org/drawingml/2006/main" xmlns:r="http://schemas.openxmlformats.org/officeDocument/2006/relationships" xmlns:p="http://schemas.openxmlformats.org/presentationml/2006/main">
  <p:tag name="THINKCELLSHAPEDONOTDELETE" val="tNleM03fo4F3R19RHv0kQ8w"/>
</p:tagLst>
</file>

<file path=ppt/tags/tag785.xml><?xml version="1.0" encoding="utf-8"?>
<p:tagLst xmlns:a="http://schemas.openxmlformats.org/drawingml/2006/main" xmlns:r="http://schemas.openxmlformats.org/officeDocument/2006/relationships" xmlns:p="http://schemas.openxmlformats.org/presentationml/2006/main">
  <p:tag name="THINKCELLSHAPEDONOTDELETE" val="tjLUD4azW2gQ7YvhtahvoWg"/>
</p:tagLst>
</file>

<file path=ppt/tags/tag786.xml><?xml version="1.0" encoding="utf-8"?>
<p:tagLst xmlns:a="http://schemas.openxmlformats.org/drawingml/2006/main" xmlns:r="http://schemas.openxmlformats.org/officeDocument/2006/relationships" xmlns:p="http://schemas.openxmlformats.org/presentationml/2006/main">
  <p:tag name="THINKCELLSHAPEDONOTDELETE" val="tjrPa9GJxEqUWoGNXRGySBg"/>
</p:tagLst>
</file>

<file path=ppt/tags/tag787.xml><?xml version="1.0" encoding="utf-8"?>
<p:tagLst xmlns:a="http://schemas.openxmlformats.org/drawingml/2006/main" xmlns:r="http://schemas.openxmlformats.org/officeDocument/2006/relationships" xmlns:p="http://schemas.openxmlformats.org/presentationml/2006/main">
  <p:tag name="THINKCELLSHAPEDONOTDELETE" val="ttMTe_VOPCsNCgefYRlVmWA"/>
</p:tagLst>
</file>

<file path=ppt/tags/tag788.xml><?xml version="1.0" encoding="utf-8"?>
<p:tagLst xmlns:a="http://schemas.openxmlformats.org/drawingml/2006/main" xmlns:r="http://schemas.openxmlformats.org/officeDocument/2006/relationships" xmlns:p="http://schemas.openxmlformats.org/presentationml/2006/main">
  <p:tag name="THINKCELLSHAPEDONOTDELETE" val="t7G71r2Aj5ZN0Q4ykzFgkuA"/>
</p:tagLst>
</file>

<file path=ppt/tags/tag789.xml><?xml version="1.0" encoding="utf-8"?>
<p:tagLst xmlns:a="http://schemas.openxmlformats.org/drawingml/2006/main" xmlns:r="http://schemas.openxmlformats.org/officeDocument/2006/relationships" xmlns:p="http://schemas.openxmlformats.org/presentationml/2006/main">
  <p:tag name="THINKCELLSHAPEDONOTDELETE" val="tM6aW5oxI.nKwyy1thxN6VA"/>
</p:tagLst>
</file>

<file path=ppt/tags/tag79.xml><?xml version="1.0" encoding="utf-8"?>
<p:tagLst xmlns:a="http://schemas.openxmlformats.org/drawingml/2006/main" xmlns:r="http://schemas.openxmlformats.org/officeDocument/2006/relationships" xmlns:p="http://schemas.openxmlformats.org/presentationml/2006/main">
  <p:tag name="THINKCELLSHAPEDONOTDELETE" val="tybTSkMF1I5b4amnqeQ6MzA"/>
</p:tagLst>
</file>

<file path=ppt/tags/tag790.xml><?xml version="1.0" encoding="utf-8"?>
<p:tagLst xmlns:a="http://schemas.openxmlformats.org/drawingml/2006/main" xmlns:r="http://schemas.openxmlformats.org/officeDocument/2006/relationships" xmlns:p="http://schemas.openxmlformats.org/presentationml/2006/main">
  <p:tag name="THINKCELLSHAPEDONOTDELETE" val="tAU8t3xWAIlddzrMHExlbTw"/>
</p:tagLst>
</file>

<file path=ppt/tags/tag791.xml><?xml version="1.0" encoding="utf-8"?>
<p:tagLst xmlns:a="http://schemas.openxmlformats.org/drawingml/2006/main" xmlns:r="http://schemas.openxmlformats.org/officeDocument/2006/relationships" xmlns:p="http://schemas.openxmlformats.org/presentationml/2006/main">
  <p:tag name="THINKCELLSHAPEDONOTDELETE" val="teehgyeaUtp.MvsXxoV2Tlg"/>
</p:tagLst>
</file>

<file path=ppt/tags/tag792.xml><?xml version="1.0" encoding="utf-8"?>
<p:tagLst xmlns:a="http://schemas.openxmlformats.org/drawingml/2006/main" xmlns:r="http://schemas.openxmlformats.org/officeDocument/2006/relationships" xmlns:p="http://schemas.openxmlformats.org/presentationml/2006/main">
  <p:tag name="THINKCELLSHAPEDONOTDELETE" val="tdnsy.dc6RSRtFa2BoFAJ2w"/>
</p:tagLst>
</file>

<file path=ppt/tags/tag793.xml><?xml version="1.0" encoding="utf-8"?>
<p:tagLst xmlns:a="http://schemas.openxmlformats.org/drawingml/2006/main" xmlns:r="http://schemas.openxmlformats.org/officeDocument/2006/relationships" xmlns:p="http://schemas.openxmlformats.org/presentationml/2006/main">
  <p:tag name="THINKCELLSHAPEDONOTDELETE" val="tJ4HeQZ0WiEj5iuHGkOeg2w"/>
</p:tagLst>
</file>

<file path=ppt/tags/tag794.xml><?xml version="1.0" encoding="utf-8"?>
<p:tagLst xmlns:a="http://schemas.openxmlformats.org/drawingml/2006/main" xmlns:r="http://schemas.openxmlformats.org/officeDocument/2006/relationships" xmlns:p="http://schemas.openxmlformats.org/presentationml/2006/main">
  <p:tag name="THINKCELLSHAPEDONOTDELETE" val="t0Jthz31mzEII0cwBAc6Nkw"/>
</p:tagLst>
</file>

<file path=ppt/tags/tag795.xml><?xml version="1.0" encoding="utf-8"?>
<p:tagLst xmlns:a="http://schemas.openxmlformats.org/drawingml/2006/main" xmlns:r="http://schemas.openxmlformats.org/officeDocument/2006/relationships" xmlns:p="http://schemas.openxmlformats.org/presentationml/2006/main">
  <p:tag name="THINKCELLSHAPEDONOTDELETE" val="teJoRZ8DglOxWztjL4Ax9pA"/>
</p:tagLst>
</file>

<file path=ppt/tags/tag796.xml><?xml version="1.0" encoding="utf-8"?>
<p:tagLst xmlns:a="http://schemas.openxmlformats.org/drawingml/2006/main" xmlns:r="http://schemas.openxmlformats.org/officeDocument/2006/relationships" xmlns:p="http://schemas.openxmlformats.org/presentationml/2006/main">
  <p:tag name="THINKCELLSHAPEDONOTDELETE" val="tKFqajW1AIp.cfx49fxJhMQ"/>
</p:tagLst>
</file>

<file path=ppt/tags/tag797.xml><?xml version="1.0" encoding="utf-8"?>
<p:tagLst xmlns:a="http://schemas.openxmlformats.org/drawingml/2006/main" xmlns:r="http://schemas.openxmlformats.org/officeDocument/2006/relationships" xmlns:p="http://schemas.openxmlformats.org/presentationml/2006/main">
  <p:tag name="THINKCELLSHAPEDONOTDELETE" val="tClAhNDb3Tk0t5rJkmwzXbA"/>
</p:tagLst>
</file>

<file path=ppt/tags/tag798.xml><?xml version="1.0" encoding="utf-8"?>
<p:tagLst xmlns:a="http://schemas.openxmlformats.org/drawingml/2006/main" xmlns:r="http://schemas.openxmlformats.org/officeDocument/2006/relationships" xmlns:p="http://schemas.openxmlformats.org/presentationml/2006/main">
  <p:tag name="THINKCELLSHAPEDONOTDELETE" val="tRvh3C5dCvkzKMLLVlmD8zQ"/>
</p:tagLst>
</file>

<file path=ppt/tags/tag799.xml><?xml version="1.0" encoding="utf-8"?>
<p:tagLst xmlns:a="http://schemas.openxmlformats.org/drawingml/2006/main" xmlns:r="http://schemas.openxmlformats.org/officeDocument/2006/relationships" xmlns:p="http://schemas.openxmlformats.org/presentationml/2006/main">
  <p:tag name="THINKCELLSHAPEDONOTDELETE" val="tfwKXvuqhry2fKLRewsYrHg"/>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0.xml><?xml version="1.0" encoding="utf-8"?>
<p:tagLst xmlns:a="http://schemas.openxmlformats.org/drawingml/2006/main" xmlns:r="http://schemas.openxmlformats.org/officeDocument/2006/relationships" xmlns:p="http://schemas.openxmlformats.org/presentationml/2006/main">
  <p:tag name="THINKCELLSHAPEDONOTDELETE" val="t9_0tzXEZF8csuDa6GEvawA"/>
</p:tagLst>
</file>

<file path=ppt/tags/tag800.xml><?xml version="1.0" encoding="utf-8"?>
<p:tagLst xmlns:a="http://schemas.openxmlformats.org/drawingml/2006/main" xmlns:r="http://schemas.openxmlformats.org/officeDocument/2006/relationships" xmlns:p="http://schemas.openxmlformats.org/presentationml/2006/main">
  <p:tag name="THINKCELLSHAPEDONOTDELETE" val="tRFC8A95oijQei6haYgv27A"/>
</p:tagLst>
</file>

<file path=ppt/tags/tag801.xml><?xml version="1.0" encoding="utf-8"?>
<p:tagLst xmlns:a="http://schemas.openxmlformats.org/drawingml/2006/main" xmlns:r="http://schemas.openxmlformats.org/officeDocument/2006/relationships" xmlns:p="http://schemas.openxmlformats.org/presentationml/2006/main">
  <p:tag name="THINKCELLSHAPEDONOTDELETE" val="tXoiGHFi2gX8NTFIHphDm8g"/>
</p:tagLst>
</file>

<file path=ppt/tags/tag802.xml><?xml version="1.0" encoding="utf-8"?>
<p:tagLst xmlns:a="http://schemas.openxmlformats.org/drawingml/2006/main" xmlns:r="http://schemas.openxmlformats.org/officeDocument/2006/relationships" xmlns:p="http://schemas.openxmlformats.org/presentationml/2006/main">
  <p:tag name="THINKCELLSHAPEDONOTDELETE" val="tDxYOb6DAq5yMajQLn1euGw"/>
</p:tagLst>
</file>

<file path=ppt/tags/tag803.xml><?xml version="1.0" encoding="utf-8"?>
<p:tagLst xmlns:a="http://schemas.openxmlformats.org/drawingml/2006/main" xmlns:r="http://schemas.openxmlformats.org/officeDocument/2006/relationships" xmlns:p="http://schemas.openxmlformats.org/presentationml/2006/main">
  <p:tag name="THINKCELLSHAPEDONOTDELETE" val="tDNbj7L4ROql89Kergk0NeA"/>
</p:tagLst>
</file>

<file path=ppt/tags/tag804.xml><?xml version="1.0" encoding="utf-8"?>
<p:tagLst xmlns:a="http://schemas.openxmlformats.org/drawingml/2006/main" xmlns:r="http://schemas.openxmlformats.org/officeDocument/2006/relationships" xmlns:p="http://schemas.openxmlformats.org/presentationml/2006/main">
  <p:tag name="THINKCELLSHAPEDONOTDELETE" val="tMetbOYhvKj4g2LMsVZJeag"/>
</p:tagLst>
</file>

<file path=ppt/tags/tag805.xml><?xml version="1.0" encoding="utf-8"?>
<p:tagLst xmlns:a="http://schemas.openxmlformats.org/drawingml/2006/main" xmlns:r="http://schemas.openxmlformats.org/officeDocument/2006/relationships" xmlns:p="http://schemas.openxmlformats.org/presentationml/2006/main">
  <p:tag name="THINKCELLSHAPEDONOTDELETE" val="tLAV4y2O7I3j6wTVNrng3sg"/>
</p:tagLst>
</file>

<file path=ppt/tags/tag806.xml><?xml version="1.0" encoding="utf-8"?>
<p:tagLst xmlns:a="http://schemas.openxmlformats.org/drawingml/2006/main" xmlns:r="http://schemas.openxmlformats.org/officeDocument/2006/relationships" xmlns:p="http://schemas.openxmlformats.org/presentationml/2006/main">
  <p:tag name="THINKCELLSHAPEDONOTDELETE" val="tWYxjQpTUGydJ_FEYyAFhnw"/>
</p:tagLst>
</file>

<file path=ppt/tags/tag807.xml><?xml version="1.0" encoding="utf-8"?>
<p:tagLst xmlns:a="http://schemas.openxmlformats.org/drawingml/2006/main" xmlns:r="http://schemas.openxmlformats.org/officeDocument/2006/relationships" xmlns:p="http://schemas.openxmlformats.org/presentationml/2006/main">
  <p:tag name="THINKCELLSHAPEDONOTDELETE" val="tuafGHVoT44Ze4G0psI2q7Q"/>
</p:tagLst>
</file>

<file path=ppt/tags/tag808.xml><?xml version="1.0" encoding="utf-8"?>
<p:tagLst xmlns:a="http://schemas.openxmlformats.org/drawingml/2006/main" xmlns:r="http://schemas.openxmlformats.org/officeDocument/2006/relationships" xmlns:p="http://schemas.openxmlformats.org/presentationml/2006/main">
  <p:tag name="THINKCELLSHAPEDONOTDELETE" val="t1gh1c3zZivFvSn.RrLFawg"/>
</p:tagLst>
</file>

<file path=ppt/tags/tag809.xml><?xml version="1.0" encoding="utf-8"?>
<p:tagLst xmlns:a="http://schemas.openxmlformats.org/drawingml/2006/main" xmlns:r="http://schemas.openxmlformats.org/officeDocument/2006/relationships" xmlns:p="http://schemas.openxmlformats.org/presentationml/2006/main">
  <p:tag name="THINKCELLSHAPEDONOTDELETE" val="tetzhqP0XpE1Q2zXSNU4SSw"/>
</p:tagLst>
</file>

<file path=ppt/tags/tag81.xml><?xml version="1.0" encoding="utf-8"?>
<p:tagLst xmlns:a="http://schemas.openxmlformats.org/drawingml/2006/main" xmlns:r="http://schemas.openxmlformats.org/officeDocument/2006/relationships" xmlns:p="http://schemas.openxmlformats.org/presentationml/2006/main">
  <p:tag name="THINKCELLSHAPEDONOTDELETE" val="tibs7oU4ziVXC8cWxAdHkSA"/>
</p:tagLst>
</file>

<file path=ppt/tags/tag810.xml><?xml version="1.0" encoding="utf-8"?>
<p:tagLst xmlns:a="http://schemas.openxmlformats.org/drawingml/2006/main" xmlns:r="http://schemas.openxmlformats.org/officeDocument/2006/relationships" xmlns:p="http://schemas.openxmlformats.org/presentationml/2006/main">
  <p:tag name="THINKCELLSHAPEDONOTDELETE" val="tOpOHaj4vyKLJIo8G3ZehQw"/>
</p:tagLst>
</file>

<file path=ppt/tags/tag811.xml><?xml version="1.0" encoding="utf-8"?>
<p:tagLst xmlns:a="http://schemas.openxmlformats.org/drawingml/2006/main" xmlns:r="http://schemas.openxmlformats.org/officeDocument/2006/relationships" xmlns:p="http://schemas.openxmlformats.org/presentationml/2006/main">
  <p:tag name="THINKCELLSHAPEDONOTDELETE" val="tcnm.CsVvPKhmH0au_mRNYw"/>
</p:tagLst>
</file>

<file path=ppt/tags/tag812.xml><?xml version="1.0" encoding="utf-8"?>
<p:tagLst xmlns:a="http://schemas.openxmlformats.org/drawingml/2006/main" xmlns:r="http://schemas.openxmlformats.org/officeDocument/2006/relationships" xmlns:p="http://schemas.openxmlformats.org/presentationml/2006/main">
  <p:tag name="THINKCELLSHAPEDONOTDELETE" val="te2Zo3hPnyquEIzlzO9v4vw"/>
</p:tagLst>
</file>

<file path=ppt/tags/tag813.xml><?xml version="1.0" encoding="utf-8"?>
<p:tagLst xmlns:a="http://schemas.openxmlformats.org/drawingml/2006/main" xmlns:r="http://schemas.openxmlformats.org/officeDocument/2006/relationships" xmlns:p="http://schemas.openxmlformats.org/presentationml/2006/main">
  <p:tag name="THINKCELLSHAPEDONOTDELETE" val="tueKG2o68qq.OguDAthi1lQ"/>
</p:tagLst>
</file>

<file path=ppt/tags/tag814.xml><?xml version="1.0" encoding="utf-8"?>
<p:tagLst xmlns:a="http://schemas.openxmlformats.org/drawingml/2006/main" xmlns:r="http://schemas.openxmlformats.org/officeDocument/2006/relationships" xmlns:p="http://schemas.openxmlformats.org/presentationml/2006/main">
  <p:tag name="THINKCELLSHAPEDONOTDELETE" val="tRUfPZ_FNPI7GRt08raJ7Pg"/>
</p:tagLst>
</file>

<file path=ppt/tags/tag815.xml><?xml version="1.0" encoding="utf-8"?>
<p:tagLst xmlns:a="http://schemas.openxmlformats.org/drawingml/2006/main" xmlns:r="http://schemas.openxmlformats.org/officeDocument/2006/relationships" xmlns:p="http://schemas.openxmlformats.org/presentationml/2006/main">
  <p:tag name="THINKCELLSHAPEDONOTDELETE" val="t5Xa_blh9ziXraIFHsyM1Qg"/>
</p:tagLst>
</file>

<file path=ppt/tags/tag816.xml><?xml version="1.0" encoding="utf-8"?>
<p:tagLst xmlns:a="http://schemas.openxmlformats.org/drawingml/2006/main" xmlns:r="http://schemas.openxmlformats.org/officeDocument/2006/relationships" xmlns:p="http://schemas.openxmlformats.org/presentationml/2006/main">
  <p:tag name="THINKCELLSHAPEDONOTDELETE" val="tQHqA9LS9i4klJxTnSpL1gg"/>
</p:tagLst>
</file>

<file path=ppt/tags/tag817.xml><?xml version="1.0" encoding="utf-8"?>
<p:tagLst xmlns:a="http://schemas.openxmlformats.org/drawingml/2006/main" xmlns:r="http://schemas.openxmlformats.org/officeDocument/2006/relationships" xmlns:p="http://schemas.openxmlformats.org/presentationml/2006/main">
  <p:tag name="THINKCELLSHAPEDONOTDELETE" val="teW0qURTdwoS3CxggcrtSvA"/>
</p:tagLst>
</file>

<file path=ppt/tags/tag818.xml><?xml version="1.0" encoding="utf-8"?>
<p:tagLst xmlns:a="http://schemas.openxmlformats.org/drawingml/2006/main" xmlns:r="http://schemas.openxmlformats.org/officeDocument/2006/relationships" xmlns:p="http://schemas.openxmlformats.org/presentationml/2006/main">
  <p:tag name="THINKCELLSHAPEDONOTDELETE" val="tQ604ydILZypnP1POx0Yblg"/>
</p:tagLst>
</file>

<file path=ppt/tags/tag819.xml><?xml version="1.0" encoding="utf-8"?>
<p:tagLst xmlns:a="http://schemas.openxmlformats.org/drawingml/2006/main" xmlns:r="http://schemas.openxmlformats.org/officeDocument/2006/relationships" xmlns:p="http://schemas.openxmlformats.org/presentationml/2006/main">
  <p:tag name="THINKCELLSHAPEDONOTDELETE" val="tppbQaKkeWv5m0a6BWGaAaw"/>
</p:tagLst>
</file>

<file path=ppt/tags/tag82.xml><?xml version="1.0" encoding="utf-8"?>
<p:tagLst xmlns:a="http://schemas.openxmlformats.org/drawingml/2006/main" xmlns:r="http://schemas.openxmlformats.org/officeDocument/2006/relationships" xmlns:p="http://schemas.openxmlformats.org/presentationml/2006/main">
  <p:tag name="THINKCELLSHAPEDONOTDELETE" val="tHj2H5WdfJ1yP04qeMBY5Kg"/>
</p:tagLst>
</file>

<file path=ppt/tags/tag820.xml><?xml version="1.0" encoding="utf-8"?>
<p:tagLst xmlns:a="http://schemas.openxmlformats.org/drawingml/2006/main" xmlns:r="http://schemas.openxmlformats.org/officeDocument/2006/relationships" xmlns:p="http://schemas.openxmlformats.org/presentationml/2006/main">
  <p:tag name="THINKCELLSHAPEDONOTDELETE" val="tJl6aYlvqJSnh7oz7Seej4g"/>
</p:tagLst>
</file>

<file path=ppt/tags/tag821.xml><?xml version="1.0" encoding="utf-8"?>
<p:tagLst xmlns:a="http://schemas.openxmlformats.org/drawingml/2006/main" xmlns:r="http://schemas.openxmlformats.org/officeDocument/2006/relationships" xmlns:p="http://schemas.openxmlformats.org/presentationml/2006/main">
  <p:tag name="THINKCELLSHAPEDONOTDELETE" val="tRHK710BpTWHQGCqVxnYCxw"/>
</p:tagLst>
</file>

<file path=ppt/tags/tag822.xml><?xml version="1.0" encoding="utf-8"?>
<p:tagLst xmlns:a="http://schemas.openxmlformats.org/drawingml/2006/main" xmlns:r="http://schemas.openxmlformats.org/officeDocument/2006/relationships" xmlns:p="http://schemas.openxmlformats.org/presentationml/2006/main">
  <p:tag name="THINKCELLSHAPEDONOTDELETE" val="tHOJNkiT44r5IUWPhxYnLiw"/>
</p:tagLst>
</file>

<file path=ppt/tags/tag823.xml><?xml version="1.0" encoding="utf-8"?>
<p:tagLst xmlns:a="http://schemas.openxmlformats.org/drawingml/2006/main" xmlns:r="http://schemas.openxmlformats.org/officeDocument/2006/relationships" xmlns:p="http://schemas.openxmlformats.org/presentationml/2006/main">
  <p:tag name="THINKCELLSHAPEDONOTDELETE" val="tPbLj.b_chTf.XlFd6RzB9Q"/>
</p:tagLst>
</file>

<file path=ppt/tags/tag824.xml><?xml version="1.0" encoding="utf-8"?>
<p:tagLst xmlns:a="http://schemas.openxmlformats.org/drawingml/2006/main" xmlns:r="http://schemas.openxmlformats.org/officeDocument/2006/relationships" xmlns:p="http://schemas.openxmlformats.org/presentationml/2006/main">
  <p:tag name="THINKCELLSHAPEDONOTDELETE" val="ty01gl3BTPHLfI20KaWDPzQ"/>
</p:tagLst>
</file>

<file path=ppt/tags/tag825.xml><?xml version="1.0" encoding="utf-8"?>
<p:tagLst xmlns:a="http://schemas.openxmlformats.org/drawingml/2006/main" xmlns:r="http://schemas.openxmlformats.org/officeDocument/2006/relationships" xmlns:p="http://schemas.openxmlformats.org/presentationml/2006/main">
  <p:tag name="THINKCELLSHAPEDONOTDELETE" val="twxqTWtQaHxKENFovOEZSdw"/>
</p:tagLst>
</file>

<file path=ppt/tags/tag826.xml><?xml version="1.0" encoding="utf-8"?>
<p:tagLst xmlns:a="http://schemas.openxmlformats.org/drawingml/2006/main" xmlns:r="http://schemas.openxmlformats.org/officeDocument/2006/relationships" xmlns:p="http://schemas.openxmlformats.org/presentationml/2006/main">
  <p:tag name="THINKCELLSHAPEDONOTDELETE" val="tE5NJ7Kb63kX65MF0Q5KmKg"/>
</p:tagLst>
</file>

<file path=ppt/tags/tag827.xml><?xml version="1.0" encoding="utf-8"?>
<p:tagLst xmlns:a="http://schemas.openxmlformats.org/drawingml/2006/main" xmlns:r="http://schemas.openxmlformats.org/officeDocument/2006/relationships" xmlns:p="http://schemas.openxmlformats.org/presentationml/2006/main">
  <p:tag name="THINKCELLSHAPEDONOTDELETE" val="tpNTVkYKBkLadDHMu72CfJg"/>
</p:tagLst>
</file>

<file path=ppt/tags/tag828.xml><?xml version="1.0" encoding="utf-8"?>
<p:tagLst xmlns:a="http://schemas.openxmlformats.org/drawingml/2006/main" xmlns:r="http://schemas.openxmlformats.org/officeDocument/2006/relationships" xmlns:p="http://schemas.openxmlformats.org/presentationml/2006/main">
  <p:tag name="BTFPLAYOUTCOLUMNS" val="3"/>
  <p:tag name="BTFPLAYOUTENABLED" val="0"/>
</p:tagLst>
</file>

<file path=ppt/tags/tag82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3.xml><?xml version="1.0" encoding="utf-8"?>
<p:tagLst xmlns:a="http://schemas.openxmlformats.org/drawingml/2006/main" xmlns:r="http://schemas.openxmlformats.org/officeDocument/2006/relationships" xmlns:p="http://schemas.openxmlformats.org/presentationml/2006/main">
  <p:tag name="THINKCELLSHAPEDONOTDELETE" val="ts098cszP2u9LXDips4_17g"/>
</p:tagLst>
</file>

<file path=ppt/tags/tag830.xml><?xml version="1.0" encoding="utf-8"?>
<p:tagLst xmlns:a="http://schemas.openxmlformats.org/drawingml/2006/main" xmlns:r="http://schemas.openxmlformats.org/officeDocument/2006/relationships" xmlns:p="http://schemas.openxmlformats.org/presentationml/2006/main">
  <p:tag name="THINKCELLSHAPEDONOTDELETE" val="tldj9y9.O5M80tmrFQf_aiA"/>
</p:tagLst>
</file>

<file path=ppt/tags/tag831.xml><?xml version="1.0" encoding="utf-8"?>
<p:tagLst xmlns:a="http://schemas.openxmlformats.org/drawingml/2006/main" xmlns:r="http://schemas.openxmlformats.org/officeDocument/2006/relationships" xmlns:p="http://schemas.openxmlformats.org/presentationml/2006/main">
  <p:tag name="THINKCELLSHAPEDONOTDELETE" val="tgDcaID1OoqmNYU89X3SSkQ"/>
</p:tagLst>
</file>

<file path=ppt/tags/tag832.xml><?xml version="1.0" encoding="utf-8"?>
<p:tagLst xmlns:a="http://schemas.openxmlformats.org/drawingml/2006/main" xmlns:r="http://schemas.openxmlformats.org/officeDocument/2006/relationships" xmlns:p="http://schemas.openxmlformats.org/presentationml/2006/main">
  <p:tag name="THINKCELLSHAPEDONOTDELETE" val="tNLUJn73y0ibjRuyya1d4jw"/>
</p:tagLst>
</file>

<file path=ppt/tags/tag833.xml><?xml version="1.0" encoding="utf-8"?>
<p:tagLst xmlns:a="http://schemas.openxmlformats.org/drawingml/2006/main" xmlns:r="http://schemas.openxmlformats.org/officeDocument/2006/relationships" xmlns:p="http://schemas.openxmlformats.org/presentationml/2006/main">
  <p:tag name="THINKCELLSHAPEDONOTDELETE" val="t0oo.xSvRdyFz9s3VPbZFxw"/>
</p:tagLst>
</file>

<file path=ppt/tags/tag834.xml><?xml version="1.0" encoding="utf-8"?>
<p:tagLst xmlns:a="http://schemas.openxmlformats.org/drawingml/2006/main" xmlns:r="http://schemas.openxmlformats.org/officeDocument/2006/relationships" xmlns:p="http://schemas.openxmlformats.org/presentationml/2006/main">
  <p:tag name="THINKCELLSHAPEDONOTDELETE" val="tOkZ.AbZflO7HF7_p0X0ifw"/>
</p:tagLst>
</file>

<file path=ppt/tags/tag835.xml><?xml version="1.0" encoding="utf-8"?>
<p:tagLst xmlns:a="http://schemas.openxmlformats.org/drawingml/2006/main" xmlns:r="http://schemas.openxmlformats.org/officeDocument/2006/relationships" xmlns:p="http://schemas.openxmlformats.org/presentationml/2006/main">
  <p:tag name="THINKCELLSHAPEDONOTDELETE" val="t1qY6BPgegYK2YDCLAqryvg"/>
</p:tagLst>
</file>

<file path=ppt/tags/tag836.xml><?xml version="1.0" encoding="utf-8"?>
<p:tagLst xmlns:a="http://schemas.openxmlformats.org/drawingml/2006/main" xmlns:r="http://schemas.openxmlformats.org/officeDocument/2006/relationships" xmlns:p="http://schemas.openxmlformats.org/presentationml/2006/main">
  <p:tag name="THINKCELLSHAPEDONOTDELETE" val="t6.0slelkHdN6ueAgSoaN5A"/>
</p:tagLst>
</file>

<file path=ppt/tags/tag837.xml><?xml version="1.0" encoding="utf-8"?>
<p:tagLst xmlns:a="http://schemas.openxmlformats.org/drawingml/2006/main" xmlns:r="http://schemas.openxmlformats.org/officeDocument/2006/relationships" xmlns:p="http://schemas.openxmlformats.org/presentationml/2006/main">
  <p:tag name="THINKCELLSHAPEDONOTDELETE" val="tDqY4XrLhMM7I_tVFrTTmZg"/>
</p:tagLst>
</file>

<file path=ppt/tags/tag838.xml><?xml version="1.0" encoding="utf-8"?>
<p:tagLst xmlns:a="http://schemas.openxmlformats.org/drawingml/2006/main" xmlns:r="http://schemas.openxmlformats.org/officeDocument/2006/relationships" xmlns:p="http://schemas.openxmlformats.org/presentationml/2006/main">
  <p:tag name="THINKCELLSHAPEDONOTDELETE" val="tpU0.X37OyokiVaVSq6s7RA"/>
</p:tagLst>
</file>

<file path=ppt/tags/tag839.xml><?xml version="1.0" encoding="utf-8"?>
<p:tagLst xmlns:a="http://schemas.openxmlformats.org/drawingml/2006/main" xmlns:r="http://schemas.openxmlformats.org/officeDocument/2006/relationships" xmlns:p="http://schemas.openxmlformats.org/presentationml/2006/main">
  <p:tag name="THINKCELLSHAPEDONOTDELETE" val="tLcprl4E0wllpsTjb4Moi0A"/>
</p:tagLst>
</file>

<file path=ppt/tags/tag84.xml><?xml version="1.0" encoding="utf-8"?>
<p:tagLst xmlns:a="http://schemas.openxmlformats.org/drawingml/2006/main" xmlns:r="http://schemas.openxmlformats.org/officeDocument/2006/relationships" xmlns:p="http://schemas.openxmlformats.org/presentationml/2006/main">
  <p:tag name="THINKCELLSHAPEDONOTDELETE" val="tyjj9swqLgzimgdUBYiK65g"/>
</p:tagLst>
</file>

<file path=ppt/tags/tag840.xml><?xml version="1.0" encoding="utf-8"?>
<p:tagLst xmlns:a="http://schemas.openxmlformats.org/drawingml/2006/main" xmlns:r="http://schemas.openxmlformats.org/officeDocument/2006/relationships" xmlns:p="http://schemas.openxmlformats.org/presentationml/2006/main">
  <p:tag name="THINKCELLSHAPEDONOTDELETE" val="tGNWrxclDkVYJAYjWUHlelw"/>
</p:tagLst>
</file>

<file path=ppt/tags/tag841.xml><?xml version="1.0" encoding="utf-8"?>
<p:tagLst xmlns:a="http://schemas.openxmlformats.org/drawingml/2006/main" xmlns:r="http://schemas.openxmlformats.org/officeDocument/2006/relationships" xmlns:p="http://schemas.openxmlformats.org/presentationml/2006/main">
  <p:tag name="THINKCELLSHAPEDONOTDELETE" val="tBX8w64FJm1eLN1vKgXRAvg"/>
</p:tagLst>
</file>

<file path=ppt/tags/tag842.xml><?xml version="1.0" encoding="utf-8"?>
<p:tagLst xmlns:a="http://schemas.openxmlformats.org/drawingml/2006/main" xmlns:r="http://schemas.openxmlformats.org/officeDocument/2006/relationships" xmlns:p="http://schemas.openxmlformats.org/presentationml/2006/main">
  <p:tag name="THINKCELLSHAPEDONOTDELETE" val="ttdaXYHARICw.1w5Rme9vHA"/>
</p:tagLst>
</file>

<file path=ppt/tags/tag843.xml><?xml version="1.0" encoding="utf-8"?>
<p:tagLst xmlns:a="http://schemas.openxmlformats.org/drawingml/2006/main" xmlns:r="http://schemas.openxmlformats.org/officeDocument/2006/relationships" xmlns:p="http://schemas.openxmlformats.org/presentationml/2006/main">
  <p:tag name="THINKCELLSHAPEDONOTDELETE" val="tRIE2q0XACHqxerdLRFVEvA"/>
</p:tagLst>
</file>

<file path=ppt/tags/tag844.xml><?xml version="1.0" encoding="utf-8"?>
<p:tagLst xmlns:a="http://schemas.openxmlformats.org/drawingml/2006/main" xmlns:r="http://schemas.openxmlformats.org/officeDocument/2006/relationships" xmlns:p="http://schemas.openxmlformats.org/presentationml/2006/main">
  <p:tag name="THINKCELLSHAPEDONOTDELETE" val="tAc7KX8UGHfkM.ls1KzvWvw"/>
</p:tagLst>
</file>

<file path=ppt/tags/tag845.xml><?xml version="1.0" encoding="utf-8"?>
<p:tagLst xmlns:a="http://schemas.openxmlformats.org/drawingml/2006/main" xmlns:r="http://schemas.openxmlformats.org/officeDocument/2006/relationships" xmlns:p="http://schemas.openxmlformats.org/presentationml/2006/main">
  <p:tag name="THINKCELLSHAPEDONOTDELETE" val="tBn0KMZiikNP49eRCGISygg"/>
</p:tagLst>
</file>

<file path=ppt/tags/tag846.xml><?xml version="1.0" encoding="utf-8"?>
<p:tagLst xmlns:a="http://schemas.openxmlformats.org/drawingml/2006/main" xmlns:r="http://schemas.openxmlformats.org/officeDocument/2006/relationships" xmlns:p="http://schemas.openxmlformats.org/presentationml/2006/main">
  <p:tag name="THINKCELLSHAPEDONOTDELETE" val="tzevys1_JPV.9vPUWcwiznA"/>
</p:tagLst>
</file>

<file path=ppt/tags/tag847.xml><?xml version="1.0" encoding="utf-8"?>
<p:tagLst xmlns:a="http://schemas.openxmlformats.org/drawingml/2006/main" xmlns:r="http://schemas.openxmlformats.org/officeDocument/2006/relationships" xmlns:p="http://schemas.openxmlformats.org/presentationml/2006/main">
  <p:tag name="THINKCELLSHAPEDONOTDELETE" val="tR50_cwMvZCrR7IzX9T9jWg"/>
</p:tagLst>
</file>

<file path=ppt/tags/tag848.xml><?xml version="1.0" encoding="utf-8"?>
<p:tagLst xmlns:a="http://schemas.openxmlformats.org/drawingml/2006/main" xmlns:r="http://schemas.openxmlformats.org/officeDocument/2006/relationships" xmlns:p="http://schemas.openxmlformats.org/presentationml/2006/main">
  <p:tag name="THINKCELLSHAPEDONOTDELETE" val="t2MEGqfICmzGDDE_lX7pKtg"/>
</p:tagLst>
</file>

<file path=ppt/tags/tag849.xml><?xml version="1.0" encoding="utf-8"?>
<p:tagLst xmlns:a="http://schemas.openxmlformats.org/drawingml/2006/main" xmlns:r="http://schemas.openxmlformats.org/officeDocument/2006/relationships" xmlns:p="http://schemas.openxmlformats.org/presentationml/2006/main">
  <p:tag name="THINKCELLSHAPEDONOTDELETE" val="tkzcALucrd17wKGJZTLj14g"/>
</p:tagLst>
</file>

<file path=ppt/tags/tag85.xml><?xml version="1.0" encoding="utf-8"?>
<p:tagLst xmlns:a="http://schemas.openxmlformats.org/drawingml/2006/main" xmlns:r="http://schemas.openxmlformats.org/officeDocument/2006/relationships" xmlns:p="http://schemas.openxmlformats.org/presentationml/2006/main">
  <p:tag name="THINKCELLSHAPEDONOTDELETE" val="tHhbm2MqCRqUigxd2P0noKg"/>
</p:tagLst>
</file>

<file path=ppt/tags/tag850.xml><?xml version="1.0" encoding="utf-8"?>
<p:tagLst xmlns:a="http://schemas.openxmlformats.org/drawingml/2006/main" xmlns:r="http://schemas.openxmlformats.org/officeDocument/2006/relationships" xmlns:p="http://schemas.openxmlformats.org/presentationml/2006/main">
  <p:tag name="THINKCELLSHAPEDONOTDELETE" val="tHlMMdsoNc7um.CMn0H1laA"/>
</p:tagLst>
</file>

<file path=ppt/tags/tag851.xml><?xml version="1.0" encoding="utf-8"?>
<p:tagLst xmlns:a="http://schemas.openxmlformats.org/drawingml/2006/main" xmlns:r="http://schemas.openxmlformats.org/officeDocument/2006/relationships" xmlns:p="http://schemas.openxmlformats.org/presentationml/2006/main">
  <p:tag name="THINKCELLSHAPEDONOTDELETE" val="t3nlhekZyZBGZ3N8xhc2Kzg"/>
</p:tagLst>
</file>

<file path=ppt/tags/tag852.xml><?xml version="1.0" encoding="utf-8"?>
<p:tagLst xmlns:a="http://schemas.openxmlformats.org/drawingml/2006/main" xmlns:r="http://schemas.openxmlformats.org/officeDocument/2006/relationships" xmlns:p="http://schemas.openxmlformats.org/presentationml/2006/main">
  <p:tag name="THINKCELLSHAPEDONOTDELETE" val="t7RF1_W_mGkUqoABhyQSb2g"/>
</p:tagLst>
</file>

<file path=ppt/tags/tag853.xml><?xml version="1.0" encoding="utf-8"?>
<p:tagLst xmlns:a="http://schemas.openxmlformats.org/drawingml/2006/main" xmlns:r="http://schemas.openxmlformats.org/officeDocument/2006/relationships" xmlns:p="http://schemas.openxmlformats.org/presentationml/2006/main">
  <p:tag name="THINKCELLSHAPEDONOTDELETE" val="t6I2XnTVISEh.EeoIxcNDMQ"/>
</p:tagLst>
</file>

<file path=ppt/tags/tag854.xml><?xml version="1.0" encoding="utf-8"?>
<p:tagLst xmlns:a="http://schemas.openxmlformats.org/drawingml/2006/main" xmlns:r="http://schemas.openxmlformats.org/officeDocument/2006/relationships" xmlns:p="http://schemas.openxmlformats.org/presentationml/2006/main">
  <p:tag name="THINKCELLSHAPEDONOTDELETE" val="tHrlYhbByrGjzuwJXJs9svw"/>
</p:tagLst>
</file>

<file path=ppt/tags/tag855.xml><?xml version="1.0" encoding="utf-8"?>
<p:tagLst xmlns:a="http://schemas.openxmlformats.org/drawingml/2006/main" xmlns:r="http://schemas.openxmlformats.org/officeDocument/2006/relationships" xmlns:p="http://schemas.openxmlformats.org/presentationml/2006/main">
  <p:tag name="THINKCELLSHAPEDONOTDELETE" val="twP53ib9kuX_QGyDt7_Gmnw"/>
</p:tagLst>
</file>

<file path=ppt/tags/tag856.xml><?xml version="1.0" encoding="utf-8"?>
<p:tagLst xmlns:a="http://schemas.openxmlformats.org/drawingml/2006/main" xmlns:r="http://schemas.openxmlformats.org/officeDocument/2006/relationships" xmlns:p="http://schemas.openxmlformats.org/presentationml/2006/main">
  <p:tag name="THINKCELLSHAPEDONOTDELETE" val="tuJuf5sYeLsSQRVBLLiYILQ"/>
</p:tagLst>
</file>

<file path=ppt/tags/tag857.xml><?xml version="1.0" encoding="utf-8"?>
<p:tagLst xmlns:a="http://schemas.openxmlformats.org/drawingml/2006/main" xmlns:r="http://schemas.openxmlformats.org/officeDocument/2006/relationships" xmlns:p="http://schemas.openxmlformats.org/presentationml/2006/main">
  <p:tag name="THINKCELLSHAPEDONOTDELETE" val="tY1oWN77lZiqdVYOQUcplaw"/>
</p:tagLst>
</file>

<file path=ppt/tags/tag858.xml><?xml version="1.0" encoding="utf-8"?>
<p:tagLst xmlns:a="http://schemas.openxmlformats.org/drawingml/2006/main" xmlns:r="http://schemas.openxmlformats.org/officeDocument/2006/relationships" xmlns:p="http://schemas.openxmlformats.org/presentationml/2006/main">
  <p:tag name="THINKCELLSHAPEDONOTDELETE" val="tHhxl4G.1we9TZQK.bIzRUw"/>
</p:tagLst>
</file>

<file path=ppt/tags/tag859.xml><?xml version="1.0" encoding="utf-8"?>
<p:tagLst xmlns:a="http://schemas.openxmlformats.org/drawingml/2006/main" xmlns:r="http://schemas.openxmlformats.org/officeDocument/2006/relationships" xmlns:p="http://schemas.openxmlformats.org/presentationml/2006/main">
  <p:tag name="THINKCELLSHAPEDONOTDELETE" val="ti9dB3LTnl5sfrlwzyssNRw"/>
</p:tagLst>
</file>

<file path=ppt/tags/tag86.xml><?xml version="1.0" encoding="utf-8"?>
<p:tagLst xmlns:a="http://schemas.openxmlformats.org/drawingml/2006/main" xmlns:r="http://schemas.openxmlformats.org/officeDocument/2006/relationships" xmlns:p="http://schemas.openxmlformats.org/presentationml/2006/main">
  <p:tag name="THINKCELLSHAPEDONOTDELETE" val="thPxN9mvOxbYPFVT1c0ngBw"/>
</p:tagLst>
</file>

<file path=ppt/tags/tag860.xml><?xml version="1.0" encoding="utf-8"?>
<p:tagLst xmlns:a="http://schemas.openxmlformats.org/drawingml/2006/main" xmlns:r="http://schemas.openxmlformats.org/officeDocument/2006/relationships" xmlns:p="http://schemas.openxmlformats.org/presentationml/2006/main">
  <p:tag name="THINKCELLSHAPEDONOTDELETE" val="tJbg1Ek8tP6MayDnP7zLURA"/>
</p:tagLst>
</file>

<file path=ppt/tags/tag861.xml><?xml version="1.0" encoding="utf-8"?>
<p:tagLst xmlns:a="http://schemas.openxmlformats.org/drawingml/2006/main" xmlns:r="http://schemas.openxmlformats.org/officeDocument/2006/relationships" xmlns:p="http://schemas.openxmlformats.org/presentationml/2006/main">
  <p:tag name="THINKCELLSHAPEDONOTDELETE" val="t7SMKZdiMalvpFb6yMd_K9g"/>
</p:tagLst>
</file>

<file path=ppt/tags/tag862.xml><?xml version="1.0" encoding="utf-8"?>
<p:tagLst xmlns:a="http://schemas.openxmlformats.org/drawingml/2006/main" xmlns:r="http://schemas.openxmlformats.org/officeDocument/2006/relationships" xmlns:p="http://schemas.openxmlformats.org/presentationml/2006/main">
  <p:tag name="THINKCELLSHAPEDONOTDELETE" val="tdyXYF4P1Rp1b_d1YNRJplA"/>
</p:tagLst>
</file>

<file path=ppt/tags/tag863.xml><?xml version="1.0" encoding="utf-8"?>
<p:tagLst xmlns:a="http://schemas.openxmlformats.org/drawingml/2006/main" xmlns:r="http://schemas.openxmlformats.org/officeDocument/2006/relationships" xmlns:p="http://schemas.openxmlformats.org/presentationml/2006/main">
  <p:tag name="THINKCELLSHAPEDONOTDELETE" val="tYXnFHykpawHX9y8lXKMNPA"/>
</p:tagLst>
</file>

<file path=ppt/tags/tag864.xml><?xml version="1.0" encoding="utf-8"?>
<p:tagLst xmlns:a="http://schemas.openxmlformats.org/drawingml/2006/main" xmlns:r="http://schemas.openxmlformats.org/officeDocument/2006/relationships" xmlns:p="http://schemas.openxmlformats.org/presentationml/2006/main">
  <p:tag name="THINKCELLSHAPEDONOTDELETE" val="thoX7xTVWfGwGZb7FJCKSYQ"/>
</p:tagLst>
</file>

<file path=ppt/tags/tag865.xml><?xml version="1.0" encoding="utf-8"?>
<p:tagLst xmlns:a="http://schemas.openxmlformats.org/drawingml/2006/main" xmlns:r="http://schemas.openxmlformats.org/officeDocument/2006/relationships" xmlns:p="http://schemas.openxmlformats.org/presentationml/2006/main">
  <p:tag name="THINKCELLSHAPEDONOTDELETE" val="twcn16ZGSygJflT1iOZItuw"/>
</p:tagLst>
</file>

<file path=ppt/tags/tag866.xml><?xml version="1.0" encoding="utf-8"?>
<p:tagLst xmlns:a="http://schemas.openxmlformats.org/drawingml/2006/main" xmlns:r="http://schemas.openxmlformats.org/officeDocument/2006/relationships" xmlns:p="http://schemas.openxmlformats.org/presentationml/2006/main">
  <p:tag name="THINKCELLSHAPEDONOTDELETE" val="tK4GvQi9pvyf0c624YkjmzA"/>
</p:tagLst>
</file>

<file path=ppt/tags/tag867.xml><?xml version="1.0" encoding="utf-8"?>
<p:tagLst xmlns:a="http://schemas.openxmlformats.org/drawingml/2006/main" xmlns:r="http://schemas.openxmlformats.org/officeDocument/2006/relationships" xmlns:p="http://schemas.openxmlformats.org/presentationml/2006/main">
  <p:tag name="THINKCELLSHAPEDONOTDELETE" val="t0q800kMFNZUDqjzYIYiwAQ"/>
</p:tagLst>
</file>

<file path=ppt/tags/tag868.xml><?xml version="1.0" encoding="utf-8"?>
<p:tagLst xmlns:a="http://schemas.openxmlformats.org/drawingml/2006/main" xmlns:r="http://schemas.openxmlformats.org/officeDocument/2006/relationships" xmlns:p="http://schemas.openxmlformats.org/presentationml/2006/main">
  <p:tag name="THINKCELLSHAPEDONOTDELETE" val="tRMznGzvVPUCuw.182AD_og"/>
</p:tagLst>
</file>

<file path=ppt/tags/tag869.xml><?xml version="1.0" encoding="utf-8"?>
<p:tagLst xmlns:a="http://schemas.openxmlformats.org/drawingml/2006/main" xmlns:r="http://schemas.openxmlformats.org/officeDocument/2006/relationships" xmlns:p="http://schemas.openxmlformats.org/presentationml/2006/main">
  <p:tag name="THINKCELLSHAPEDONOTDELETE" val="tNtVanRnT7mY5EfKax6QExA"/>
</p:tagLst>
</file>

<file path=ppt/tags/tag87.xml><?xml version="1.0" encoding="utf-8"?>
<p:tagLst xmlns:a="http://schemas.openxmlformats.org/drawingml/2006/main" xmlns:r="http://schemas.openxmlformats.org/officeDocument/2006/relationships" xmlns:p="http://schemas.openxmlformats.org/presentationml/2006/main">
  <p:tag name="THINKCELLSHAPEDONOTDELETE" val="tz2YNQ0sqEJ5m8nRk_Qu0uQ"/>
</p:tagLst>
</file>

<file path=ppt/tags/tag870.xml><?xml version="1.0" encoding="utf-8"?>
<p:tagLst xmlns:a="http://schemas.openxmlformats.org/drawingml/2006/main" xmlns:r="http://schemas.openxmlformats.org/officeDocument/2006/relationships" xmlns:p="http://schemas.openxmlformats.org/presentationml/2006/main">
  <p:tag name="THINKCELLSHAPEDONOTDELETE" val="tA7ZrTbJxNNaZTJP1Oahnxg"/>
</p:tagLst>
</file>

<file path=ppt/tags/tag871.xml><?xml version="1.0" encoding="utf-8"?>
<p:tagLst xmlns:a="http://schemas.openxmlformats.org/drawingml/2006/main" xmlns:r="http://schemas.openxmlformats.org/officeDocument/2006/relationships" xmlns:p="http://schemas.openxmlformats.org/presentationml/2006/main">
  <p:tag name="THINKCELLSHAPEDONOTDELETE" val="tnkRKy2w.lRIHUo8hkDJ7ww"/>
</p:tagLst>
</file>

<file path=ppt/tags/tag872.xml><?xml version="1.0" encoding="utf-8"?>
<p:tagLst xmlns:a="http://schemas.openxmlformats.org/drawingml/2006/main" xmlns:r="http://schemas.openxmlformats.org/officeDocument/2006/relationships" xmlns:p="http://schemas.openxmlformats.org/presentationml/2006/main">
  <p:tag name="THINKCELLSHAPEDONOTDELETE" val="t0ldYv1dDYevtzhLTYWGxgg"/>
</p:tagLst>
</file>

<file path=ppt/tags/tag873.xml><?xml version="1.0" encoding="utf-8"?>
<p:tagLst xmlns:a="http://schemas.openxmlformats.org/drawingml/2006/main" xmlns:r="http://schemas.openxmlformats.org/officeDocument/2006/relationships" xmlns:p="http://schemas.openxmlformats.org/presentationml/2006/main">
  <p:tag name="THINKCELLSHAPEDONOTDELETE" val="t9UJH6h4jjKq9vZYwcw_uHQ"/>
</p:tagLst>
</file>

<file path=ppt/tags/tag874.xml><?xml version="1.0" encoding="utf-8"?>
<p:tagLst xmlns:a="http://schemas.openxmlformats.org/drawingml/2006/main" xmlns:r="http://schemas.openxmlformats.org/officeDocument/2006/relationships" xmlns:p="http://schemas.openxmlformats.org/presentationml/2006/main">
  <p:tag name="THINKCELLSHAPEDONOTDELETE" val="tSjotm2o5.t2Kay.MMi0_7Q"/>
</p:tagLst>
</file>

<file path=ppt/tags/tag875.xml><?xml version="1.0" encoding="utf-8"?>
<p:tagLst xmlns:a="http://schemas.openxmlformats.org/drawingml/2006/main" xmlns:r="http://schemas.openxmlformats.org/officeDocument/2006/relationships" xmlns:p="http://schemas.openxmlformats.org/presentationml/2006/main">
  <p:tag name="THINKCELLSHAPEDONOTDELETE" val="tsEmqxRw3hNwgebrQPvNR5A"/>
</p:tagLst>
</file>

<file path=ppt/tags/tag876.xml><?xml version="1.0" encoding="utf-8"?>
<p:tagLst xmlns:a="http://schemas.openxmlformats.org/drawingml/2006/main" xmlns:r="http://schemas.openxmlformats.org/officeDocument/2006/relationships" xmlns:p="http://schemas.openxmlformats.org/presentationml/2006/main">
  <p:tag name="THINKCELLSHAPEDONOTDELETE" val="t1Yd9KdINfQstT2.ykA_phQ"/>
</p:tagLst>
</file>

<file path=ppt/tags/tag877.xml><?xml version="1.0" encoding="utf-8"?>
<p:tagLst xmlns:a="http://schemas.openxmlformats.org/drawingml/2006/main" xmlns:r="http://schemas.openxmlformats.org/officeDocument/2006/relationships" xmlns:p="http://schemas.openxmlformats.org/presentationml/2006/main">
  <p:tag name="THINKCELLSHAPEDONOTDELETE" val="tXX5ct2.gBZPQwWR_YDPJmA"/>
</p:tagLst>
</file>

<file path=ppt/tags/tag878.xml><?xml version="1.0" encoding="utf-8"?>
<p:tagLst xmlns:a="http://schemas.openxmlformats.org/drawingml/2006/main" xmlns:r="http://schemas.openxmlformats.org/officeDocument/2006/relationships" xmlns:p="http://schemas.openxmlformats.org/presentationml/2006/main">
  <p:tag name="THINKCELLSHAPEDONOTDELETE" val="tAZvGuEpE7eilaQ_vtMTi5Q"/>
</p:tagLst>
</file>

<file path=ppt/tags/tag87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8.xml><?xml version="1.0" encoding="utf-8"?>
<p:tagLst xmlns:a="http://schemas.openxmlformats.org/drawingml/2006/main" xmlns:r="http://schemas.openxmlformats.org/officeDocument/2006/relationships" xmlns:p="http://schemas.openxmlformats.org/presentationml/2006/main">
  <p:tag name="THINKCELLSHAPEDONOTDELETE" val="tVf1JS.7YCIXTggaXv7o.NQ"/>
</p:tagLst>
</file>

<file path=ppt/tags/tag880.xml><?xml version="1.0" encoding="utf-8"?>
<p:tagLst xmlns:a="http://schemas.openxmlformats.org/drawingml/2006/main" xmlns:r="http://schemas.openxmlformats.org/officeDocument/2006/relationships" xmlns:p="http://schemas.openxmlformats.org/presentationml/2006/main">
  <p:tag name="BTFPLAYOUTENABLED" val="1"/>
</p:tagLst>
</file>

<file path=ppt/tags/tag881.xml><?xml version="1.0" encoding="utf-8"?>
<p:tagLst xmlns:a="http://schemas.openxmlformats.org/drawingml/2006/main" xmlns:r="http://schemas.openxmlformats.org/officeDocument/2006/relationships" xmlns:p="http://schemas.openxmlformats.org/presentationml/2006/main">
  <p:tag name="THINKCELLSHAPEDONOTDELETE" val="tbMvU38YbOQDQsa5lh9IN0Q"/>
</p:tagLst>
</file>

<file path=ppt/tags/tag882.xml><?xml version="1.0" encoding="utf-8"?>
<p:tagLst xmlns:a="http://schemas.openxmlformats.org/drawingml/2006/main" xmlns:r="http://schemas.openxmlformats.org/officeDocument/2006/relationships" xmlns:p="http://schemas.openxmlformats.org/presentationml/2006/main">
  <p:tag name="THINKCELLSHAPEDONOTDELETE" val="t_.O_DwGlOQQWxCFW7AMoXQ"/>
</p:tagLst>
</file>

<file path=ppt/tags/tag883.xml><?xml version="1.0" encoding="utf-8"?>
<p:tagLst xmlns:a="http://schemas.openxmlformats.org/drawingml/2006/main" xmlns:r="http://schemas.openxmlformats.org/officeDocument/2006/relationships" xmlns:p="http://schemas.openxmlformats.org/presentationml/2006/main">
  <p:tag name="THINKCELLSHAPEDONOTDELETE" val="thxb86ZS4JWSt1U_vprcCFA"/>
</p:tagLst>
</file>

<file path=ppt/tags/tag884.xml><?xml version="1.0" encoding="utf-8"?>
<p:tagLst xmlns:a="http://schemas.openxmlformats.org/drawingml/2006/main" xmlns:r="http://schemas.openxmlformats.org/officeDocument/2006/relationships" xmlns:p="http://schemas.openxmlformats.org/presentationml/2006/main">
  <p:tag name="THINKCELLSHAPEDONOTDELETE" val="tUCVMZnC3Agm8QKAdkceQMQ"/>
</p:tagLst>
</file>

<file path=ppt/tags/tag885.xml><?xml version="1.0" encoding="utf-8"?>
<p:tagLst xmlns:a="http://schemas.openxmlformats.org/drawingml/2006/main" xmlns:r="http://schemas.openxmlformats.org/officeDocument/2006/relationships" xmlns:p="http://schemas.openxmlformats.org/presentationml/2006/main">
  <p:tag name="THINKCELLSHAPEDONOTDELETE" val="tfuwaHr.L4fpPXdgqp3OVUw"/>
</p:tagLst>
</file>

<file path=ppt/tags/tag886.xml><?xml version="1.0" encoding="utf-8"?>
<p:tagLst xmlns:a="http://schemas.openxmlformats.org/drawingml/2006/main" xmlns:r="http://schemas.openxmlformats.org/officeDocument/2006/relationships" xmlns:p="http://schemas.openxmlformats.org/presentationml/2006/main">
  <p:tag name="THINKCELLSHAPEDONOTDELETE" val="t8I1uzY5AQ181DpX7zldmjw"/>
</p:tagLst>
</file>

<file path=ppt/tags/tag887.xml><?xml version="1.0" encoding="utf-8"?>
<p:tagLst xmlns:a="http://schemas.openxmlformats.org/drawingml/2006/main" xmlns:r="http://schemas.openxmlformats.org/officeDocument/2006/relationships" xmlns:p="http://schemas.openxmlformats.org/presentationml/2006/main">
  <p:tag name="THINKCELLSHAPEDONOTDELETE" val="tPhuHIPNZU0LY24vIbV.C0w"/>
</p:tagLst>
</file>

<file path=ppt/tags/tag888.xml><?xml version="1.0" encoding="utf-8"?>
<p:tagLst xmlns:a="http://schemas.openxmlformats.org/drawingml/2006/main" xmlns:r="http://schemas.openxmlformats.org/officeDocument/2006/relationships" xmlns:p="http://schemas.openxmlformats.org/presentationml/2006/main">
  <p:tag name="THINKCELLSHAPEDONOTDELETE" val="tIH78rGkIHXmIJSAr2tGZMw"/>
</p:tagLst>
</file>

<file path=ppt/tags/tag889.xml><?xml version="1.0" encoding="utf-8"?>
<p:tagLst xmlns:a="http://schemas.openxmlformats.org/drawingml/2006/main" xmlns:r="http://schemas.openxmlformats.org/officeDocument/2006/relationships" xmlns:p="http://schemas.openxmlformats.org/presentationml/2006/main">
  <p:tag name="THINKCELLSHAPEDONOTDELETE" val="trvfZjrz3WxxicmQF4rSiQw"/>
</p:tagLst>
</file>

<file path=ppt/tags/tag89.xml><?xml version="1.0" encoding="utf-8"?>
<p:tagLst xmlns:a="http://schemas.openxmlformats.org/drawingml/2006/main" xmlns:r="http://schemas.openxmlformats.org/officeDocument/2006/relationships" xmlns:p="http://schemas.openxmlformats.org/presentationml/2006/main">
  <p:tag name="THINKCELLSHAPEDONOTDELETE" val="tYH02Kz5rp3tLCIDBRaAK_w"/>
</p:tagLst>
</file>

<file path=ppt/tags/tag890.xml><?xml version="1.0" encoding="utf-8"?>
<p:tagLst xmlns:a="http://schemas.openxmlformats.org/drawingml/2006/main" xmlns:r="http://schemas.openxmlformats.org/officeDocument/2006/relationships" xmlns:p="http://schemas.openxmlformats.org/presentationml/2006/main">
  <p:tag name="THINKCELLSHAPEDONOTDELETE" val="tQHvlwLeyr.j8qEis6.IemA"/>
</p:tagLst>
</file>

<file path=ppt/tags/tag891.xml><?xml version="1.0" encoding="utf-8"?>
<p:tagLst xmlns:a="http://schemas.openxmlformats.org/drawingml/2006/main" xmlns:r="http://schemas.openxmlformats.org/officeDocument/2006/relationships" xmlns:p="http://schemas.openxmlformats.org/presentationml/2006/main">
  <p:tag name="THINKCELLSHAPEDONOTDELETE" val="tu_IEvur1MpVTD1paQVpzQQ"/>
</p:tagLst>
</file>

<file path=ppt/tags/tag892.xml><?xml version="1.0" encoding="utf-8"?>
<p:tagLst xmlns:a="http://schemas.openxmlformats.org/drawingml/2006/main" xmlns:r="http://schemas.openxmlformats.org/officeDocument/2006/relationships" xmlns:p="http://schemas.openxmlformats.org/presentationml/2006/main">
  <p:tag name="THINKCELLSHAPEDONOTDELETE" val="tpnJypLgcmLfrJxBa3EFwSw"/>
</p:tagLst>
</file>

<file path=ppt/tags/tag893.xml><?xml version="1.0" encoding="utf-8"?>
<p:tagLst xmlns:a="http://schemas.openxmlformats.org/drawingml/2006/main" xmlns:r="http://schemas.openxmlformats.org/officeDocument/2006/relationships" xmlns:p="http://schemas.openxmlformats.org/presentationml/2006/main">
  <p:tag name="THINKCELLSHAPEDONOTDELETE" val="tuVm2xorj64N270iCcYwFYg"/>
</p:tagLst>
</file>

<file path=ppt/tags/tag894.xml><?xml version="1.0" encoding="utf-8"?>
<p:tagLst xmlns:a="http://schemas.openxmlformats.org/drawingml/2006/main" xmlns:r="http://schemas.openxmlformats.org/officeDocument/2006/relationships" xmlns:p="http://schemas.openxmlformats.org/presentationml/2006/main">
  <p:tag name="THINKCELLSHAPEDONOTDELETE" val="tgT977SrRI.ZI77wVtvJsaQ"/>
</p:tagLst>
</file>

<file path=ppt/tags/tag895.xml><?xml version="1.0" encoding="utf-8"?>
<p:tagLst xmlns:a="http://schemas.openxmlformats.org/drawingml/2006/main" xmlns:r="http://schemas.openxmlformats.org/officeDocument/2006/relationships" xmlns:p="http://schemas.openxmlformats.org/presentationml/2006/main">
  <p:tag name="THINKCELLSHAPEDONOTDELETE" val="tNsqJRoQCbHTbSp9H94PRqw"/>
</p:tagLst>
</file>

<file path=ppt/tags/tag896.xml><?xml version="1.0" encoding="utf-8"?>
<p:tagLst xmlns:a="http://schemas.openxmlformats.org/drawingml/2006/main" xmlns:r="http://schemas.openxmlformats.org/officeDocument/2006/relationships" xmlns:p="http://schemas.openxmlformats.org/presentationml/2006/main">
  <p:tag name="THINKCELLSHAPEDONOTDELETE" val="t62P4QudctiOgAlVsDHOtUg"/>
</p:tagLst>
</file>

<file path=ppt/tags/tag897.xml><?xml version="1.0" encoding="utf-8"?>
<p:tagLst xmlns:a="http://schemas.openxmlformats.org/drawingml/2006/main" xmlns:r="http://schemas.openxmlformats.org/officeDocument/2006/relationships" xmlns:p="http://schemas.openxmlformats.org/presentationml/2006/main">
  <p:tag name="THINKCELLSHAPEDONOTDELETE" val="t6UnyeIJ_KQq3AzCbHUgTTQ"/>
</p:tagLst>
</file>

<file path=ppt/tags/tag898.xml><?xml version="1.0" encoding="utf-8"?>
<p:tagLst xmlns:a="http://schemas.openxmlformats.org/drawingml/2006/main" xmlns:r="http://schemas.openxmlformats.org/officeDocument/2006/relationships" xmlns:p="http://schemas.openxmlformats.org/presentationml/2006/main">
  <p:tag name="THINKCELLSHAPEDONOTDELETE" val="t0OSwI6sZartA2.dtjKaXTQ"/>
</p:tagLst>
</file>

<file path=ppt/tags/tag899.xml><?xml version="1.0" encoding="utf-8"?>
<p:tagLst xmlns:a="http://schemas.openxmlformats.org/drawingml/2006/main" xmlns:r="http://schemas.openxmlformats.org/officeDocument/2006/relationships" xmlns:p="http://schemas.openxmlformats.org/presentationml/2006/main">
  <p:tag name="THINKCELLSHAPEDONOTDELETE" val="tp3S.BX_sTZiU4ohbGR8bzg"/>
</p:tagLst>
</file>

<file path=ppt/tags/tag9.xml><?xml version="1.0" encoding="utf-8"?>
<p:tagLst xmlns:a="http://schemas.openxmlformats.org/drawingml/2006/main" xmlns:r="http://schemas.openxmlformats.org/officeDocument/2006/relationships" xmlns:p="http://schemas.openxmlformats.org/presentationml/2006/main">
  <p:tag name="BTFPLAYOUTENABLED" val="1"/>
  <p:tag name="BTFPLAYOUTCOLUMNS" val="1"/>
</p:tagLst>
</file>

<file path=ppt/tags/tag90.xml><?xml version="1.0" encoding="utf-8"?>
<p:tagLst xmlns:a="http://schemas.openxmlformats.org/drawingml/2006/main" xmlns:r="http://schemas.openxmlformats.org/officeDocument/2006/relationships" xmlns:p="http://schemas.openxmlformats.org/presentationml/2006/main">
  <p:tag name="THINKCELLSHAPEDONOTDELETE" val="tbfepkJn._2FGIEYbOsOLwA"/>
</p:tagLst>
</file>

<file path=ppt/tags/tag900.xml><?xml version="1.0" encoding="utf-8"?>
<p:tagLst xmlns:a="http://schemas.openxmlformats.org/drawingml/2006/main" xmlns:r="http://schemas.openxmlformats.org/officeDocument/2006/relationships" xmlns:p="http://schemas.openxmlformats.org/presentationml/2006/main">
  <p:tag name="THINKCELLSHAPEDONOTDELETE" val="t_Wj.F9qOUxWFkrAB9k_cPQ"/>
</p:tagLst>
</file>

<file path=ppt/tags/tag901.xml><?xml version="1.0" encoding="utf-8"?>
<p:tagLst xmlns:a="http://schemas.openxmlformats.org/drawingml/2006/main" xmlns:r="http://schemas.openxmlformats.org/officeDocument/2006/relationships" xmlns:p="http://schemas.openxmlformats.org/presentationml/2006/main">
  <p:tag name="THINKCELLSHAPEDONOTDELETE" val="tWyz02pI8oZB9TOi9hEvHcA"/>
</p:tagLst>
</file>

<file path=ppt/tags/tag902.xml><?xml version="1.0" encoding="utf-8"?>
<p:tagLst xmlns:a="http://schemas.openxmlformats.org/drawingml/2006/main" xmlns:r="http://schemas.openxmlformats.org/officeDocument/2006/relationships" xmlns:p="http://schemas.openxmlformats.org/presentationml/2006/main">
  <p:tag name="THINKCELLSHAPEDONOTDELETE" val="tEqBgJ5vtgnCeczcRvwQmtg"/>
</p:tagLst>
</file>

<file path=ppt/tags/tag903.xml><?xml version="1.0" encoding="utf-8"?>
<p:tagLst xmlns:a="http://schemas.openxmlformats.org/drawingml/2006/main" xmlns:r="http://schemas.openxmlformats.org/officeDocument/2006/relationships" xmlns:p="http://schemas.openxmlformats.org/presentationml/2006/main">
  <p:tag name="THINKCELLSHAPEDONOTDELETE" val="tJzuP7EA7xitm4Yi.9B7aCw"/>
</p:tagLst>
</file>

<file path=ppt/tags/tag904.xml><?xml version="1.0" encoding="utf-8"?>
<p:tagLst xmlns:a="http://schemas.openxmlformats.org/drawingml/2006/main" xmlns:r="http://schemas.openxmlformats.org/officeDocument/2006/relationships" xmlns:p="http://schemas.openxmlformats.org/presentationml/2006/main">
  <p:tag name="THINKCELLSHAPEDONOTDELETE" val="tyu.ltUSBYqb5m5wUXh3drQ"/>
</p:tagLst>
</file>

<file path=ppt/tags/tag905.xml><?xml version="1.0" encoding="utf-8"?>
<p:tagLst xmlns:a="http://schemas.openxmlformats.org/drawingml/2006/main" xmlns:r="http://schemas.openxmlformats.org/officeDocument/2006/relationships" xmlns:p="http://schemas.openxmlformats.org/presentationml/2006/main">
  <p:tag name="THINKCELLSHAPEDONOTDELETE" val="ttjm9.S.15Hb3Y3k5KMIcew"/>
</p:tagLst>
</file>

<file path=ppt/tags/tag906.xml><?xml version="1.0" encoding="utf-8"?>
<p:tagLst xmlns:a="http://schemas.openxmlformats.org/drawingml/2006/main" xmlns:r="http://schemas.openxmlformats.org/officeDocument/2006/relationships" xmlns:p="http://schemas.openxmlformats.org/presentationml/2006/main">
  <p:tag name="THINKCELLSHAPEDONOTDELETE" val="teD4HGPn2ZR80GG_hWkUYLg"/>
</p:tagLst>
</file>

<file path=ppt/tags/tag907.xml><?xml version="1.0" encoding="utf-8"?>
<p:tagLst xmlns:a="http://schemas.openxmlformats.org/drawingml/2006/main" xmlns:r="http://schemas.openxmlformats.org/officeDocument/2006/relationships" xmlns:p="http://schemas.openxmlformats.org/presentationml/2006/main">
  <p:tag name="THINKCELLSHAPEDONOTDELETE" val="tMVu7hSyRFoFFkol5IpYgVg"/>
</p:tagLst>
</file>

<file path=ppt/tags/tag908.xml><?xml version="1.0" encoding="utf-8"?>
<p:tagLst xmlns:a="http://schemas.openxmlformats.org/drawingml/2006/main" xmlns:r="http://schemas.openxmlformats.org/officeDocument/2006/relationships" xmlns:p="http://schemas.openxmlformats.org/presentationml/2006/main">
  <p:tag name="THINKCELLSHAPEDONOTDELETE" val="t.C9RbCWc8f9lvBDPU_OVCg"/>
</p:tagLst>
</file>

<file path=ppt/tags/tag909.xml><?xml version="1.0" encoding="utf-8"?>
<p:tagLst xmlns:a="http://schemas.openxmlformats.org/drawingml/2006/main" xmlns:r="http://schemas.openxmlformats.org/officeDocument/2006/relationships" xmlns:p="http://schemas.openxmlformats.org/presentationml/2006/main">
  <p:tag name="THINKCELLSHAPEDONOTDELETE" val="t6vZgEHwy4FpU3IRjjbORrA"/>
</p:tagLst>
</file>

<file path=ppt/tags/tag91.xml><?xml version="1.0" encoding="utf-8"?>
<p:tagLst xmlns:a="http://schemas.openxmlformats.org/drawingml/2006/main" xmlns:r="http://schemas.openxmlformats.org/officeDocument/2006/relationships" xmlns:p="http://schemas.openxmlformats.org/presentationml/2006/main">
  <p:tag name="THINKCELLSHAPEDONOTDELETE" val="tqXkhTSk6f1gcFsPzosN9JQ"/>
</p:tagLst>
</file>

<file path=ppt/tags/tag910.xml><?xml version="1.0" encoding="utf-8"?>
<p:tagLst xmlns:a="http://schemas.openxmlformats.org/drawingml/2006/main" xmlns:r="http://schemas.openxmlformats.org/officeDocument/2006/relationships" xmlns:p="http://schemas.openxmlformats.org/presentationml/2006/main">
  <p:tag name="THINKCELLSHAPEDONOTDELETE" val="tzRmrd.ErOOxd5fOlq4KEgA"/>
</p:tagLst>
</file>

<file path=ppt/tags/tag911.xml><?xml version="1.0" encoding="utf-8"?>
<p:tagLst xmlns:a="http://schemas.openxmlformats.org/drawingml/2006/main" xmlns:r="http://schemas.openxmlformats.org/officeDocument/2006/relationships" xmlns:p="http://schemas.openxmlformats.org/presentationml/2006/main">
  <p:tag name="THINKCELLSHAPEDONOTDELETE" val="t4RipiNbM9nljNcNPQ7iGsw"/>
</p:tagLst>
</file>

<file path=ppt/tags/tag912.xml><?xml version="1.0" encoding="utf-8"?>
<p:tagLst xmlns:a="http://schemas.openxmlformats.org/drawingml/2006/main" xmlns:r="http://schemas.openxmlformats.org/officeDocument/2006/relationships" xmlns:p="http://schemas.openxmlformats.org/presentationml/2006/main">
  <p:tag name="THINKCELLSHAPEDONOTDELETE" val="tIZuMoxEyhBUQjyTL9x5YPg"/>
</p:tagLst>
</file>

<file path=ppt/tags/tag9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15.xml><?xml version="1.0" encoding="utf-8"?>
<p:tagLst xmlns:a="http://schemas.openxmlformats.org/drawingml/2006/main" xmlns:r="http://schemas.openxmlformats.org/officeDocument/2006/relationships" xmlns:p="http://schemas.openxmlformats.org/presentationml/2006/main">
  <p:tag name="THINKCELLSHAPEDONOTDELETE" val="tO77_TxPmCE5UYMfJfvJD9g"/>
</p:tagLst>
</file>

<file path=ppt/tags/tag916.xml><?xml version="1.0" encoding="utf-8"?>
<p:tagLst xmlns:a="http://schemas.openxmlformats.org/drawingml/2006/main" xmlns:r="http://schemas.openxmlformats.org/officeDocument/2006/relationships" xmlns:p="http://schemas.openxmlformats.org/presentationml/2006/main">
  <p:tag name="THINKCELLSHAPEDONOTDELETE" val="tlMuIHicrtX.UYP577ZL6XQ"/>
</p:tagLst>
</file>

<file path=ppt/tags/tag917.xml><?xml version="1.0" encoding="utf-8"?>
<p:tagLst xmlns:a="http://schemas.openxmlformats.org/drawingml/2006/main" xmlns:r="http://schemas.openxmlformats.org/officeDocument/2006/relationships" xmlns:p="http://schemas.openxmlformats.org/presentationml/2006/main">
  <p:tag name="THINKCELLSHAPEDONOTDELETE" val="te0NE2d.hZjzldHfrrkny2A"/>
</p:tagLst>
</file>

<file path=ppt/tags/tag918.xml><?xml version="1.0" encoding="utf-8"?>
<p:tagLst xmlns:a="http://schemas.openxmlformats.org/drawingml/2006/main" xmlns:r="http://schemas.openxmlformats.org/officeDocument/2006/relationships" xmlns:p="http://schemas.openxmlformats.org/presentationml/2006/main">
  <p:tag name="THINKCELLSHAPEDONOTDELETE" val="tCeFDK3FDkjZhYprMhfiKJg"/>
</p:tagLst>
</file>

<file path=ppt/tags/tag919.xml><?xml version="1.0" encoding="utf-8"?>
<p:tagLst xmlns:a="http://schemas.openxmlformats.org/drawingml/2006/main" xmlns:r="http://schemas.openxmlformats.org/officeDocument/2006/relationships" xmlns:p="http://schemas.openxmlformats.org/presentationml/2006/main">
  <p:tag name="THINKCELLSHAPEDONOTDELETE" val="t1eV2I1EzLLDiNoMh4TNqlw"/>
</p:tagLst>
</file>

<file path=ppt/tags/tag92.xml><?xml version="1.0" encoding="utf-8"?>
<p:tagLst xmlns:a="http://schemas.openxmlformats.org/drawingml/2006/main" xmlns:r="http://schemas.openxmlformats.org/officeDocument/2006/relationships" xmlns:p="http://schemas.openxmlformats.org/presentationml/2006/main">
  <p:tag name="THINKCELLSHAPEDONOTDELETE" val="t71Qapuo4UqbaidT0JFZSZA"/>
</p:tagLst>
</file>

<file path=ppt/tags/tag920.xml><?xml version="1.0" encoding="utf-8"?>
<p:tagLst xmlns:a="http://schemas.openxmlformats.org/drawingml/2006/main" xmlns:r="http://schemas.openxmlformats.org/officeDocument/2006/relationships" xmlns:p="http://schemas.openxmlformats.org/presentationml/2006/main">
  <p:tag name="THINKCELLSHAPEDONOTDELETE" val="tTaEt.n0qlGYvpMCMAUawzQ"/>
</p:tagLst>
</file>

<file path=ppt/tags/tag921.xml><?xml version="1.0" encoding="utf-8"?>
<p:tagLst xmlns:a="http://schemas.openxmlformats.org/drawingml/2006/main" xmlns:r="http://schemas.openxmlformats.org/officeDocument/2006/relationships" xmlns:p="http://schemas.openxmlformats.org/presentationml/2006/main">
  <p:tag name="THINKCELLSHAPEDONOTDELETE" val="trnDrtXkqLy0bWs7qvMXYGA"/>
</p:tagLst>
</file>

<file path=ppt/tags/tag922.xml><?xml version="1.0" encoding="utf-8"?>
<p:tagLst xmlns:a="http://schemas.openxmlformats.org/drawingml/2006/main" xmlns:r="http://schemas.openxmlformats.org/officeDocument/2006/relationships" xmlns:p="http://schemas.openxmlformats.org/presentationml/2006/main">
  <p:tag name="THINKCELLSHAPEDONOTDELETE" val="tKIgkhycbaEjvlRJ_9ukz.A"/>
</p:tagLst>
</file>

<file path=ppt/tags/tag923.xml><?xml version="1.0" encoding="utf-8"?>
<p:tagLst xmlns:a="http://schemas.openxmlformats.org/drawingml/2006/main" xmlns:r="http://schemas.openxmlformats.org/officeDocument/2006/relationships" xmlns:p="http://schemas.openxmlformats.org/presentationml/2006/main">
  <p:tag name="THINKCELLSHAPEDONOTDELETE" val="t2UjY119gw_LpHDPxiXsXGA"/>
</p:tagLst>
</file>

<file path=ppt/tags/tag924.xml><?xml version="1.0" encoding="utf-8"?>
<p:tagLst xmlns:a="http://schemas.openxmlformats.org/drawingml/2006/main" xmlns:r="http://schemas.openxmlformats.org/officeDocument/2006/relationships" xmlns:p="http://schemas.openxmlformats.org/presentationml/2006/main">
  <p:tag name="THINKCELLSHAPEDONOTDELETE" val="tLhBinIHx_F.dN4JQgF6TFQ"/>
</p:tagLst>
</file>

<file path=ppt/tags/tag925.xml><?xml version="1.0" encoding="utf-8"?>
<p:tagLst xmlns:a="http://schemas.openxmlformats.org/drawingml/2006/main" xmlns:r="http://schemas.openxmlformats.org/officeDocument/2006/relationships" xmlns:p="http://schemas.openxmlformats.org/presentationml/2006/main">
  <p:tag name="THINKCELLSHAPEDONOTDELETE" val="tlrG7y0c4GNI9MQDQM73xOQ"/>
</p:tagLst>
</file>

<file path=ppt/tags/tag926.xml><?xml version="1.0" encoding="utf-8"?>
<p:tagLst xmlns:a="http://schemas.openxmlformats.org/drawingml/2006/main" xmlns:r="http://schemas.openxmlformats.org/officeDocument/2006/relationships" xmlns:p="http://schemas.openxmlformats.org/presentationml/2006/main">
  <p:tag name="THINKCELLSHAPEDONOTDELETE" val="tgR1GM897LtY0c0ssrcgu9Q"/>
</p:tagLst>
</file>

<file path=ppt/tags/tag927.xml><?xml version="1.0" encoding="utf-8"?>
<p:tagLst xmlns:a="http://schemas.openxmlformats.org/drawingml/2006/main" xmlns:r="http://schemas.openxmlformats.org/officeDocument/2006/relationships" xmlns:p="http://schemas.openxmlformats.org/presentationml/2006/main">
  <p:tag name="THINKCELLSHAPEDONOTDELETE" val="tnpxKq7cZu4ox.VmO2_bJWQ"/>
</p:tagLst>
</file>

<file path=ppt/tags/tag928.xml><?xml version="1.0" encoding="utf-8"?>
<p:tagLst xmlns:a="http://schemas.openxmlformats.org/drawingml/2006/main" xmlns:r="http://schemas.openxmlformats.org/officeDocument/2006/relationships" xmlns:p="http://schemas.openxmlformats.org/presentationml/2006/main">
  <p:tag name="THINKCELLSHAPEDONOTDELETE" val="tBlaKtObLSaGiVx8R56TmyA"/>
</p:tagLst>
</file>

<file path=ppt/tags/tag929.xml><?xml version="1.0" encoding="utf-8"?>
<p:tagLst xmlns:a="http://schemas.openxmlformats.org/drawingml/2006/main" xmlns:r="http://schemas.openxmlformats.org/officeDocument/2006/relationships" xmlns:p="http://schemas.openxmlformats.org/presentationml/2006/main">
  <p:tag name="THINKCELLSHAPEDONOTDELETE" val="tTfKISbDIfrxpiTMzVdK1aw"/>
</p:tagLst>
</file>

<file path=ppt/tags/tag93.xml><?xml version="1.0" encoding="utf-8"?>
<p:tagLst xmlns:a="http://schemas.openxmlformats.org/drawingml/2006/main" xmlns:r="http://schemas.openxmlformats.org/officeDocument/2006/relationships" xmlns:p="http://schemas.openxmlformats.org/presentationml/2006/main">
  <p:tag name="THINKCELLSHAPEDONOTDELETE" val="tJRBCvZTO_s1VezkQzbV4aw"/>
</p:tagLst>
</file>

<file path=ppt/tags/tag930.xml><?xml version="1.0" encoding="utf-8"?>
<p:tagLst xmlns:a="http://schemas.openxmlformats.org/drawingml/2006/main" xmlns:r="http://schemas.openxmlformats.org/officeDocument/2006/relationships" xmlns:p="http://schemas.openxmlformats.org/presentationml/2006/main">
  <p:tag name="THINKCELLSHAPEDONOTDELETE" val="tqngu0vGpjod2a8GlWRhJRQ"/>
</p:tagLst>
</file>

<file path=ppt/tags/tag931.xml><?xml version="1.0" encoding="utf-8"?>
<p:tagLst xmlns:a="http://schemas.openxmlformats.org/drawingml/2006/main" xmlns:r="http://schemas.openxmlformats.org/officeDocument/2006/relationships" xmlns:p="http://schemas.openxmlformats.org/presentationml/2006/main">
  <p:tag name="THINKCELLSHAPEDONOTDELETE" val="tXnrNm5271ISQyFrFi2hA2Q"/>
</p:tagLst>
</file>

<file path=ppt/tags/tag932.xml><?xml version="1.0" encoding="utf-8"?>
<p:tagLst xmlns:a="http://schemas.openxmlformats.org/drawingml/2006/main" xmlns:r="http://schemas.openxmlformats.org/officeDocument/2006/relationships" xmlns:p="http://schemas.openxmlformats.org/presentationml/2006/main">
  <p:tag name="THINKCELLSHAPEDONOTDELETE" val="tmkjEJvbXA3Q.m62rpaZyOA"/>
</p:tagLst>
</file>

<file path=ppt/tags/tag933.xml><?xml version="1.0" encoding="utf-8"?>
<p:tagLst xmlns:a="http://schemas.openxmlformats.org/drawingml/2006/main" xmlns:r="http://schemas.openxmlformats.org/officeDocument/2006/relationships" xmlns:p="http://schemas.openxmlformats.org/presentationml/2006/main">
  <p:tag name="THINKCELLSHAPEDONOTDELETE" val="tjHvYuG2_gDgDIpeMm3D76A"/>
</p:tagLst>
</file>

<file path=ppt/tags/tag934.xml><?xml version="1.0" encoding="utf-8"?>
<p:tagLst xmlns:a="http://schemas.openxmlformats.org/drawingml/2006/main" xmlns:r="http://schemas.openxmlformats.org/officeDocument/2006/relationships" xmlns:p="http://schemas.openxmlformats.org/presentationml/2006/main">
  <p:tag name="THINKCELLSHAPEDONOTDELETE" val="t7RLfYbz9hVUGukKnTnPDbw"/>
</p:tagLst>
</file>

<file path=ppt/tags/tag935.xml><?xml version="1.0" encoding="utf-8"?>
<p:tagLst xmlns:a="http://schemas.openxmlformats.org/drawingml/2006/main" xmlns:r="http://schemas.openxmlformats.org/officeDocument/2006/relationships" xmlns:p="http://schemas.openxmlformats.org/presentationml/2006/main">
  <p:tag name="THINKCELLSHAPEDONOTDELETE" val="t1SdLuBkIg9V8fwyOFSw3qA"/>
</p:tagLst>
</file>

<file path=ppt/tags/tag936.xml><?xml version="1.0" encoding="utf-8"?>
<p:tagLst xmlns:a="http://schemas.openxmlformats.org/drawingml/2006/main" xmlns:r="http://schemas.openxmlformats.org/officeDocument/2006/relationships" xmlns:p="http://schemas.openxmlformats.org/presentationml/2006/main">
  <p:tag name="THINKCELLSHAPEDONOTDELETE" val="thhX6Xl4qPWbY8B3OvD.2yg"/>
</p:tagLst>
</file>

<file path=ppt/tags/tag937.xml><?xml version="1.0" encoding="utf-8"?>
<p:tagLst xmlns:a="http://schemas.openxmlformats.org/drawingml/2006/main" xmlns:r="http://schemas.openxmlformats.org/officeDocument/2006/relationships" xmlns:p="http://schemas.openxmlformats.org/presentationml/2006/main">
  <p:tag name="THINKCELLSHAPEDONOTDELETE" val="tEMLzj2ViWOfG21INCZXJHg"/>
</p:tagLst>
</file>

<file path=ppt/tags/tag938.xml><?xml version="1.0" encoding="utf-8"?>
<p:tagLst xmlns:a="http://schemas.openxmlformats.org/drawingml/2006/main" xmlns:r="http://schemas.openxmlformats.org/officeDocument/2006/relationships" xmlns:p="http://schemas.openxmlformats.org/presentationml/2006/main">
  <p:tag name="THINKCELLSHAPEDONOTDELETE" val="tvh3hujx4JOjM2Cd0y_.OAA"/>
</p:tagLst>
</file>

<file path=ppt/tags/tag939.xml><?xml version="1.0" encoding="utf-8"?>
<p:tagLst xmlns:a="http://schemas.openxmlformats.org/drawingml/2006/main" xmlns:r="http://schemas.openxmlformats.org/officeDocument/2006/relationships" xmlns:p="http://schemas.openxmlformats.org/presentationml/2006/main">
  <p:tag name="THINKCELLSHAPEDONOTDELETE" val="trOpHeUdmz5CVS6wXgnAE5g"/>
</p:tagLst>
</file>

<file path=ppt/tags/tag94.xml><?xml version="1.0" encoding="utf-8"?>
<p:tagLst xmlns:a="http://schemas.openxmlformats.org/drawingml/2006/main" xmlns:r="http://schemas.openxmlformats.org/officeDocument/2006/relationships" xmlns:p="http://schemas.openxmlformats.org/presentationml/2006/main">
  <p:tag name="THINKCELLSHAPEDONOTDELETE" val="t92gdP_WwaY9gfi7AiqaOaw"/>
</p:tagLst>
</file>

<file path=ppt/tags/tag940.xml><?xml version="1.0" encoding="utf-8"?>
<p:tagLst xmlns:a="http://schemas.openxmlformats.org/drawingml/2006/main" xmlns:r="http://schemas.openxmlformats.org/officeDocument/2006/relationships" xmlns:p="http://schemas.openxmlformats.org/presentationml/2006/main">
  <p:tag name="THINKCELLSHAPEDONOTDELETE" val="tz1xI.3hEMYDj7DX93GRacA"/>
</p:tagLst>
</file>

<file path=ppt/tags/tag941.xml><?xml version="1.0" encoding="utf-8"?>
<p:tagLst xmlns:a="http://schemas.openxmlformats.org/drawingml/2006/main" xmlns:r="http://schemas.openxmlformats.org/officeDocument/2006/relationships" xmlns:p="http://schemas.openxmlformats.org/presentationml/2006/main">
  <p:tag name="THINKCELLSHAPEDONOTDELETE" val="t7SXBAgIhrXb.hIH0jDR5bw"/>
</p:tagLst>
</file>

<file path=ppt/tags/tag942.xml><?xml version="1.0" encoding="utf-8"?>
<p:tagLst xmlns:a="http://schemas.openxmlformats.org/drawingml/2006/main" xmlns:r="http://schemas.openxmlformats.org/officeDocument/2006/relationships" xmlns:p="http://schemas.openxmlformats.org/presentationml/2006/main">
  <p:tag name="THINKCELLSHAPEDONOTDELETE" val="tdjr.h7fvEQ7s7XmwzCzRvA"/>
</p:tagLst>
</file>

<file path=ppt/tags/tag943.xml><?xml version="1.0" encoding="utf-8"?>
<p:tagLst xmlns:a="http://schemas.openxmlformats.org/drawingml/2006/main" xmlns:r="http://schemas.openxmlformats.org/officeDocument/2006/relationships" xmlns:p="http://schemas.openxmlformats.org/presentationml/2006/main">
  <p:tag name="THINKCELLSHAPEDONOTDELETE" val="tRskrP8oPDnevZBEciY8H0A"/>
</p:tagLst>
</file>

<file path=ppt/tags/tag944.xml><?xml version="1.0" encoding="utf-8"?>
<p:tagLst xmlns:a="http://schemas.openxmlformats.org/drawingml/2006/main" xmlns:r="http://schemas.openxmlformats.org/officeDocument/2006/relationships" xmlns:p="http://schemas.openxmlformats.org/presentationml/2006/main">
  <p:tag name="THINKCELLSHAPEDONOTDELETE" val="tYKOAy1AQ.4oXf6pts4b3kg"/>
</p:tagLst>
</file>

<file path=ppt/tags/tag945.xml><?xml version="1.0" encoding="utf-8"?>
<p:tagLst xmlns:a="http://schemas.openxmlformats.org/drawingml/2006/main" xmlns:r="http://schemas.openxmlformats.org/officeDocument/2006/relationships" xmlns:p="http://schemas.openxmlformats.org/presentationml/2006/main">
  <p:tag name="THINKCELLSHAPEDONOTDELETE" val="tljz_tVpfRp5YAK2UMODrug"/>
</p:tagLst>
</file>

<file path=ppt/tags/tag946.xml><?xml version="1.0" encoding="utf-8"?>
<p:tagLst xmlns:a="http://schemas.openxmlformats.org/drawingml/2006/main" xmlns:r="http://schemas.openxmlformats.org/officeDocument/2006/relationships" xmlns:p="http://schemas.openxmlformats.org/presentationml/2006/main">
  <p:tag name="THINKCELLSHAPEDONOTDELETE" val="teO52W2076KKnUHgXQZYaFA"/>
</p:tagLst>
</file>

<file path=ppt/tags/tag947.xml><?xml version="1.0" encoding="utf-8"?>
<p:tagLst xmlns:a="http://schemas.openxmlformats.org/drawingml/2006/main" xmlns:r="http://schemas.openxmlformats.org/officeDocument/2006/relationships" xmlns:p="http://schemas.openxmlformats.org/presentationml/2006/main">
  <p:tag name="THINKCELLSHAPEDONOTDELETE" val="tXcJFrNOLGIxWjOH6c51ocA"/>
</p:tagLst>
</file>

<file path=ppt/tags/tag948.xml><?xml version="1.0" encoding="utf-8"?>
<p:tagLst xmlns:a="http://schemas.openxmlformats.org/drawingml/2006/main" xmlns:r="http://schemas.openxmlformats.org/officeDocument/2006/relationships" xmlns:p="http://schemas.openxmlformats.org/presentationml/2006/main">
  <p:tag name="THINKCELLSHAPEDONOTDELETE" val="tnBeQDIlnBMCZexWUqnZ6MA"/>
</p:tagLst>
</file>

<file path=ppt/tags/tag949.xml><?xml version="1.0" encoding="utf-8"?>
<p:tagLst xmlns:a="http://schemas.openxmlformats.org/drawingml/2006/main" xmlns:r="http://schemas.openxmlformats.org/officeDocument/2006/relationships" xmlns:p="http://schemas.openxmlformats.org/presentationml/2006/main">
  <p:tag name="THINKCELLSHAPEDONOTDELETE" val="t6ZoOeo2iHzbCil7c_z7DGA"/>
</p:tagLst>
</file>

<file path=ppt/tags/tag95.xml><?xml version="1.0" encoding="utf-8"?>
<p:tagLst xmlns:a="http://schemas.openxmlformats.org/drawingml/2006/main" xmlns:r="http://schemas.openxmlformats.org/officeDocument/2006/relationships" xmlns:p="http://schemas.openxmlformats.org/presentationml/2006/main">
  <p:tag name="THINKCELLSHAPEDONOTDELETE" val="tS3GGo8d9IW.LSpsDOW.9Cw"/>
</p:tagLst>
</file>

<file path=ppt/tags/tag950.xml><?xml version="1.0" encoding="utf-8"?>
<p:tagLst xmlns:a="http://schemas.openxmlformats.org/drawingml/2006/main" xmlns:r="http://schemas.openxmlformats.org/officeDocument/2006/relationships" xmlns:p="http://schemas.openxmlformats.org/presentationml/2006/main">
  <p:tag name="THINKCELLSHAPEDONOTDELETE" val="tHYSms_RbDMqe_l7fhfCyEA"/>
</p:tagLst>
</file>

<file path=ppt/tags/tag951.xml><?xml version="1.0" encoding="utf-8"?>
<p:tagLst xmlns:a="http://schemas.openxmlformats.org/drawingml/2006/main" xmlns:r="http://schemas.openxmlformats.org/officeDocument/2006/relationships" xmlns:p="http://schemas.openxmlformats.org/presentationml/2006/main">
  <p:tag name="THINKCELLSHAPEDONOTDELETE" val="tT90yVKC9snF5u6a65LKQxQ"/>
</p:tagLst>
</file>

<file path=ppt/tags/tag952.xml><?xml version="1.0" encoding="utf-8"?>
<p:tagLst xmlns:a="http://schemas.openxmlformats.org/drawingml/2006/main" xmlns:r="http://schemas.openxmlformats.org/officeDocument/2006/relationships" xmlns:p="http://schemas.openxmlformats.org/presentationml/2006/main">
  <p:tag name="THINKCELLSHAPEDONOTDELETE" val="tjsVbsEpHLg3ydDVoztFVzg"/>
</p:tagLst>
</file>

<file path=ppt/tags/tag953.xml><?xml version="1.0" encoding="utf-8"?>
<p:tagLst xmlns:a="http://schemas.openxmlformats.org/drawingml/2006/main" xmlns:r="http://schemas.openxmlformats.org/officeDocument/2006/relationships" xmlns:p="http://schemas.openxmlformats.org/presentationml/2006/main">
  <p:tag name="THINKCELLSHAPEDONOTDELETE" val="t.WvYRWTgcu7qdXikpP_HxQ"/>
</p:tagLst>
</file>

<file path=ppt/tags/tag954.xml><?xml version="1.0" encoding="utf-8"?>
<p:tagLst xmlns:a="http://schemas.openxmlformats.org/drawingml/2006/main" xmlns:r="http://schemas.openxmlformats.org/officeDocument/2006/relationships" xmlns:p="http://schemas.openxmlformats.org/presentationml/2006/main">
  <p:tag name="THINKCELLSHAPEDONOTDELETE" val="tNdNHuHL7NdUzMRmBPXwZvQ"/>
</p:tagLst>
</file>

<file path=ppt/tags/tag955.xml><?xml version="1.0" encoding="utf-8"?>
<p:tagLst xmlns:a="http://schemas.openxmlformats.org/drawingml/2006/main" xmlns:r="http://schemas.openxmlformats.org/officeDocument/2006/relationships" xmlns:p="http://schemas.openxmlformats.org/presentationml/2006/main">
  <p:tag name="THINKCELLSHAPEDONOTDELETE" val="te8nocJGY14PLtLXkYPe84g"/>
</p:tagLst>
</file>

<file path=ppt/tags/tag956.xml><?xml version="1.0" encoding="utf-8"?>
<p:tagLst xmlns:a="http://schemas.openxmlformats.org/drawingml/2006/main" xmlns:r="http://schemas.openxmlformats.org/officeDocument/2006/relationships" xmlns:p="http://schemas.openxmlformats.org/presentationml/2006/main">
  <p:tag name="THINKCELLSHAPEDONOTDELETE" val="tLuZp.dtbR.0cH4pc9jBp1w"/>
</p:tagLst>
</file>

<file path=ppt/tags/tag957.xml><?xml version="1.0" encoding="utf-8"?>
<p:tagLst xmlns:a="http://schemas.openxmlformats.org/drawingml/2006/main" xmlns:r="http://schemas.openxmlformats.org/officeDocument/2006/relationships" xmlns:p="http://schemas.openxmlformats.org/presentationml/2006/main">
  <p:tag name="THINKCELLSHAPEDONOTDELETE" val="tYuPuTqE4VY0YH3UXj_EEtw"/>
</p:tagLst>
</file>

<file path=ppt/tags/tag958.xml><?xml version="1.0" encoding="utf-8"?>
<p:tagLst xmlns:a="http://schemas.openxmlformats.org/drawingml/2006/main" xmlns:r="http://schemas.openxmlformats.org/officeDocument/2006/relationships" xmlns:p="http://schemas.openxmlformats.org/presentationml/2006/main">
  <p:tag name="THINKCELLSHAPEDONOTDELETE" val="tnZtit9HiHO99wiCkb1n4pg"/>
</p:tagLst>
</file>

<file path=ppt/tags/tag959.xml><?xml version="1.0" encoding="utf-8"?>
<p:tagLst xmlns:a="http://schemas.openxmlformats.org/drawingml/2006/main" xmlns:r="http://schemas.openxmlformats.org/officeDocument/2006/relationships" xmlns:p="http://schemas.openxmlformats.org/presentationml/2006/main">
  <p:tag name="THINKCELLSHAPEDONOTDELETE" val="tcvihLdb0aJrRC2VqzeyItQ"/>
</p:tagLst>
</file>

<file path=ppt/tags/tag96.xml><?xml version="1.0" encoding="utf-8"?>
<p:tagLst xmlns:a="http://schemas.openxmlformats.org/drawingml/2006/main" xmlns:r="http://schemas.openxmlformats.org/officeDocument/2006/relationships" xmlns:p="http://schemas.openxmlformats.org/presentationml/2006/main">
  <p:tag name="THINKCELLSHAPEDONOTDELETE" val="toJMTo7WdZy.xArQIHnUI.Q"/>
</p:tagLst>
</file>

<file path=ppt/tags/tag960.xml><?xml version="1.0" encoding="utf-8"?>
<p:tagLst xmlns:a="http://schemas.openxmlformats.org/drawingml/2006/main" xmlns:r="http://schemas.openxmlformats.org/officeDocument/2006/relationships" xmlns:p="http://schemas.openxmlformats.org/presentationml/2006/main">
  <p:tag name="THINKCELLSHAPEDONOTDELETE" val="tFD6crqv1osv9P2IRNbWfhw"/>
</p:tagLst>
</file>

<file path=ppt/tags/tag961.xml><?xml version="1.0" encoding="utf-8"?>
<p:tagLst xmlns:a="http://schemas.openxmlformats.org/drawingml/2006/main" xmlns:r="http://schemas.openxmlformats.org/officeDocument/2006/relationships" xmlns:p="http://schemas.openxmlformats.org/presentationml/2006/main">
  <p:tag name="THINKCELLSHAPEDONOTDELETE" val="tVVStMM.W6PgNh82pvdBQMQ"/>
</p:tagLst>
</file>

<file path=ppt/tags/tag962.xml><?xml version="1.0" encoding="utf-8"?>
<p:tagLst xmlns:a="http://schemas.openxmlformats.org/drawingml/2006/main" xmlns:r="http://schemas.openxmlformats.org/officeDocument/2006/relationships" xmlns:p="http://schemas.openxmlformats.org/presentationml/2006/main">
  <p:tag name="BTFPLAYOUTCOLUMNS" val="3"/>
  <p:tag name="BTFPLAYOUTENABLED" val="0"/>
</p:tagLst>
</file>

<file path=ppt/tags/tag96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64.xml><?xml version="1.0" encoding="utf-8"?>
<p:tagLst xmlns:a="http://schemas.openxmlformats.org/drawingml/2006/main" xmlns:r="http://schemas.openxmlformats.org/officeDocument/2006/relationships" xmlns:p="http://schemas.openxmlformats.org/presentationml/2006/main">
  <p:tag name="THINKCELLSHAPEDONOTDELETE" val="tNPUD.D.2wDo.oi6bF9lKEA"/>
</p:tagLst>
</file>

<file path=ppt/tags/tag965.xml><?xml version="1.0" encoding="utf-8"?>
<p:tagLst xmlns:a="http://schemas.openxmlformats.org/drawingml/2006/main" xmlns:r="http://schemas.openxmlformats.org/officeDocument/2006/relationships" xmlns:p="http://schemas.openxmlformats.org/presentationml/2006/main">
  <p:tag name="THINKCELLSHAPEDONOTDELETE" val="tpmzlE9AopP1hLR69oESNzA"/>
</p:tagLst>
</file>

<file path=ppt/tags/tag966.xml><?xml version="1.0" encoding="utf-8"?>
<p:tagLst xmlns:a="http://schemas.openxmlformats.org/drawingml/2006/main" xmlns:r="http://schemas.openxmlformats.org/officeDocument/2006/relationships" xmlns:p="http://schemas.openxmlformats.org/presentationml/2006/main">
  <p:tag name="THINKCELLSHAPEDONOTDELETE" val="tHGZTpDiX80bzcpuTGObCwg"/>
</p:tagLst>
</file>

<file path=ppt/tags/tag967.xml><?xml version="1.0" encoding="utf-8"?>
<p:tagLst xmlns:a="http://schemas.openxmlformats.org/drawingml/2006/main" xmlns:r="http://schemas.openxmlformats.org/officeDocument/2006/relationships" xmlns:p="http://schemas.openxmlformats.org/presentationml/2006/main">
  <p:tag name="THINKCELLSHAPEDONOTDELETE" val="twy6.cXYZ_gMFgTBGhH27dQ"/>
</p:tagLst>
</file>

<file path=ppt/tags/tag968.xml><?xml version="1.0" encoding="utf-8"?>
<p:tagLst xmlns:a="http://schemas.openxmlformats.org/drawingml/2006/main" xmlns:r="http://schemas.openxmlformats.org/officeDocument/2006/relationships" xmlns:p="http://schemas.openxmlformats.org/presentationml/2006/main">
  <p:tag name="THINKCELLSHAPEDONOTDELETE" val="tZ3gJBJXuGAeRkL2UK6wvxg"/>
</p:tagLst>
</file>

<file path=ppt/tags/tag969.xml><?xml version="1.0" encoding="utf-8"?>
<p:tagLst xmlns:a="http://schemas.openxmlformats.org/drawingml/2006/main" xmlns:r="http://schemas.openxmlformats.org/officeDocument/2006/relationships" xmlns:p="http://schemas.openxmlformats.org/presentationml/2006/main">
  <p:tag name="THINKCELLSHAPEDONOTDELETE" val="tvHOgBRQiqBCiDH8lbj12Kg"/>
</p:tagLst>
</file>

<file path=ppt/tags/tag97.xml><?xml version="1.0" encoding="utf-8"?>
<p:tagLst xmlns:a="http://schemas.openxmlformats.org/drawingml/2006/main" xmlns:r="http://schemas.openxmlformats.org/officeDocument/2006/relationships" xmlns:p="http://schemas.openxmlformats.org/presentationml/2006/main">
  <p:tag name="THINKCELLSHAPEDONOTDELETE" val="tajRamZOFd8WFNcT3luc2_w"/>
</p:tagLst>
</file>

<file path=ppt/tags/tag970.xml><?xml version="1.0" encoding="utf-8"?>
<p:tagLst xmlns:a="http://schemas.openxmlformats.org/drawingml/2006/main" xmlns:r="http://schemas.openxmlformats.org/officeDocument/2006/relationships" xmlns:p="http://schemas.openxmlformats.org/presentationml/2006/main">
  <p:tag name="THINKCELLSHAPEDONOTDELETE" val="t9nzxJ239AS8zp1xmfXO6Cg"/>
</p:tagLst>
</file>

<file path=ppt/tags/tag971.xml><?xml version="1.0" encoding="utf-8"?>
<p:tagLst xmlns:a="http://schemas.openxmlformats.org/drawingml/2006/main" xmlns:r="http://schemas.openxmlformats.org/officeDocument/2006/relationships" xmlns:p="http://schemas.openxmlformats.org/presentationml/2006/main">
  <p:tag name="THINKCELLSHAPEDONOTDELETE" val="tzwQtiXm3dEFzsl0.TJhong"/>
</p:tagLst>
</file>

<file path=ppt/tags/tag972.xml><?xml version="1.0" encoding="utf-8"?>
<p:tagLst xmlns:a="http://schemas.openxmlformats.org/drawingml/2006/main" xmlns:r="http://schemas.openxmlformats.org/officeDocument/2006/relationships" xmlns:p="http://schemas.openxmlformats.org/presentationml/2006/main">
  <p:tag name="THINKCELLSHAPEDONOTDELETE" val="tjmlakrjU_0a60sDCFkbqcg"/>
</p:tagLst>
</file>

<file path=ppt/tags/tag973.xml><?xml version="1.0" encoding="utf-8"?>
<p:tagLst xmlns:a="http://schemas.openxmlformats.org/drawingml/2006/main" xmlns:r="http://schemas.openxmlformats.org/officeDocument/2006/relationships" xmlns:p="http://schemas.openxmlformats.org/presentationml/2006/main">
  <p:tag name="THINKCELLSHAPEDONOTDELETE" val="tDqBbaXF9MatWIGdpU7vb3Q"/>
</p:tagLst>
</file>

<file path=ppt/tags/tag974.xml><?xml version="1.0" encoding="utf-8"?>
<p:tagLst xmlns:a="http://schemas.openxmlformats.org/drawingml/2006/main" xmlns:r="http://schemas.openxmlformats.org/officeDocument/2006/relationships" xmlns:p="http://schemas.openxmlformats.org/presentationml/2006/main">
  <p:tag name="THINKCELLSHAPEDONOTDELETE" val="tojcR_qkfZGro82NofJwnLg"/>
</p:tagLst>
</file>

<file path=ppt/tags/tag975.xml><?xml version="1.0" encoding="utf-8"?>
<p:tagLst xmlns:a="http://schemas.openxmlformats.org/drawingml/2006/main" xmlns:r="http://schemas.openxmlformats.org/officeDocument/2006/relationships" xmlns:p="http://schemas.openxmlformats.org/presentationml/2006/main">
  <p:tag name="THINKCELLSHAPEDONOTDELETE" val="t.MrnD1kfCSf.UTps6J5Mag"/>
</p:tagLst>
</file>

<file path=ppt/tags/tag976.xml><?xml version="1.0" encoding="utf-8"?>
<p:tagLst xmlns:a="http://schemas.openxmlformats.org/drawingml/2006/main" xmlns:r="http://schemas.openxmlformats.org/officeDocument/2006/relationships" xmlns:p="http://schemas.openxmlformats.org/presentationml/2006/main">
  <p:tag name="THINKCELLSHAPEDONOTDELETE" val="tZID5Nz.nCKdCjAN62hntQQ"/>
</p:tagLst>
</file>

<file path=ppt/tags/tag977.xml><?xml version="1.0" encoding="utf-8"?>
<p:tagLst xmlns:a="http://schemas.openxmlformats.org/drawingml/2006/main" xmlns:r="http://schemas.openxmlformats.org/officeDocument/2006/relationships" xmlns:p="http://schemas.openxmlformats.org/presentationml/2006/main">
  <p:tag name="THINKCELLSHAPEDONOTDELETE" val="tHf03d5dNuEwvl5BUxvq4BQ"/>
</p:tagLst>
</file>

<file path=ppt/tags/tag978.xml><?xml version="1.0" encoding="utf-8"?>
<p:tagLst xmlns:a="http://schemas.openxmlformats.org/drawingml/2006/main" xmlns:r="http://schemas.openxmlformats.org/officeDocument/2006/relationships" xmlns:p="http://schemas.openxmlformats.org/presentationml/2006/main">
  <p:tag name="THINKCELLSHAPEDONOTDELETE" val="t_qjgPnPPHka9wjilLG34aw"/>
</p:tagLst>
</file>

<file path=ppt/tags/tag979.xml><?xml version="1.0" encoding="utf-8"?>
<p:tagLst xmlns:a="http://schemas.openxmlformats.org/drawingml/2006/main" xmlns:r="http://schemas.openxmlformats.org/officeDocument/2006/relationships" xmlns:p="http://schemas.openxmlformats.org/presentationml/2006/main">
  <p:tag name="THINKCELLSHAPEDONOTDELETE" val="tdCZ6qJ8kMTYd1DVdRkI2ZA"/>
</p:tagLst>
</file>

<file path=ppt/tags/tag98.xml><?xml version="1.0" encoding="utf-8"?>
<p:tagLst xmlns:a="http://schemas.openxmlformats.org/drawingml/2006/main" xmlns:r="http://schemas.openxmlformats.org/officeDocument/2006/relationships" xmlns:p="http://schemas.openxmlformats.org/presentationml/2006/main">
  <p:tag name="THINKCELLSHAPEDONOTDELETE" val="tXb5tIJIcKvJyrVnm_PRk0g"/>
</p:tagLst>
</file>

<file path=ppt/tags/tag980.xml><?xml version="1.0" encoding="utf-8"?>
<p:tagLst xmlns:a="http://schemas.openxmlformats.org/drawingml/2006/main" xmlns:r="http://schemas.openxmlformats.org/officeDocument/2006/relationships" xmlns:p="http://schemas.openxmlformats.org/presentationml/2006/main">
  <p:tag name="THINKCELLSHAPEDONOTDELETE" val="t8ga4BnEcwWHwevXm7YCJOA"/>
</p:tagLst>
</file>

<file path=ppt/tags/tag981.xml><?xml version="1.0" encoding="utf-8"?>
<p:tagLst xmlns:a="http://schemas.openxmlformats.org/drawingml/2006/main" xmlns:r="http://schemas.openxmlformats.org/officeDocument/2006/relationships" xmlns:p="http://schemas.openxmlformats.org/presentationml/2006/main">
  <p:tag name="THINKCELLSHAPEDONOTDELETE" val="tqsD5TrwXSGsHa6IqygqvOw"/>
</p:tagLst>
</file>

<file path=ppt/tags/tag982.xml><?xml version="1.0" encoding="utf-8"?>
<p:tagLst xmlns:a="http://schemas.openxmlformats.org/drawingml/2006/main" xmlns:r="http://schemas.openxmlformats.org/officeDocument/2006/relationships" xmlns:p="http://schemas.openxmlformats.org/presentationml/2006/main">
  <p:tag name="THINKCELLSHAPEDONOTDELETE" val="tDiH.7aggccWF5XSZpzU7mQ"/>
</p:tagLst>
</file>

<file path=ppt/tags/tag983.xml><?xml version="1.0" encoding="utf-8"?>
<p:tagLst xmlns:a="http://schemas.openxmlformats.org/drawingml/2006/main" xmlns:r="http://schemas.openxmlformats.org/officeDocument/2006/relationships" xmlns:p="http://schemas.openxmlformats.org/presentationml/2006/main">
  <p:tag name="THINKCELLSHAPEDONOTDELETE" val="tKEXCUC5uaMwXAzT7SzFDdA"/>
</p:tagLst>
</file>

<file path=ppt/tags/tag984.xml><?xml version="1.0" encoding="utf-8"?>
<p:tagLst xmlns:a="http://schemas.openxmlformats.org/drawingml/2006/main" xmlns:r="http://schemas.openxmlformats.org/officeDocument/2006/relationships" xmlns:p="http://schemas.openxmlformats.org/presentationml/2006/main">
  <p:tag name="THINKCELLSHAPEDONOTDELETE" val="t10YvwlInHn686rfin.B8Ug"/>
</p:tagLst>
</file>

<file path=ppt/tags/tag985.xml><?xml version="1.0" encoding="utf-8"?>
<p:tagLst xmlns:a="http://schemas.openxmlformats.org/drawingml/2006/main" xmlns:r="http://schemas.openxmlformats.org/officeDocument/2006/relationships" xmlns:p="http://schemas.openxmlformats.org/presentationml/2006/main">
  <p:tag name="THINKCELLSHAPEDONOTDELETE" val="t0tm4a1Enevi386yjoHL1VA"/>
</p:tagLst>
</file>

<file path=ppt/tags/tag986.xml><?xml version="1.0" encoding="utf-8"?>
<p:tagLst xmlns:a="http://schemas.openxmlformats.org/drawingml/2006/main" xmlns:r="http://schemas.openxmlformats.org/officeDocument/2006/relationships" xmlns:p="http://schemas.openxmlformats.org/presentationml/2006/main">
  <p:tag name="THINKCELLSHAPEDONOTDELETE" val="tcxyXnUgshw4sPLkwVNl74Q"/>
</p:tagLst>
</file>

<file path=ppt/tags/tag987.xml><?xml version="1.0" encoding="utf-8"?>
<p:tagLst xmlns:a="http://schemas.openxmlformats.org/drawingml/2006/main" xmlns:r="http://schemas.openxmlformats.org/officeDocument/2006/relationships" xmlns:p="http://schemas.openxmlformats.org/presentationml/2006/main">
  <p:tag name="THINKCELLSHAPEDONOTDELETE" val="tiZ0ntAHwGMhqyvW7c2uZCQ"/>
</p:tagLst>
</file>

<file path=ppt/tags/tag988.xml><?xml version="1.0" encoding="utf-8"?>
<p:tagLst xmlns:a="http://schemas.openxmlformats.org/drawingml/2006/main" xmlns:r="http://schemas.openxmlformats.org/officeDocument/2006/relationships" xmlns:p="http://schemas.openxmlformats.org/presentationml/2006/main">
  <p:tag name="THINKCELLSHAPEDONOTDELETE" val="tM5sH4P0LByyF0d.WfDGIjg"/>
</p:tagLst>
</file>

<file path=ppt/tags/tag989.xml><?xml version="1.0" encoding="utf-8"?>
<p:tagLst xmlns:a="http://schemas.openxmlformats.org/drawingml/2006/main" xmlns:r="http://schemas.openxmlformats.org/officeDocument/2006/relationships" xmlns:p="http://schemas.openxmlformats.org/presentationml/2006/main">
  <p:tag name="THINKCELLSHAPEDONOTDELETE" val="tAzYVKM6hJ0aPBokj7ef6Fw"/>
</p:tagLst>
</file>

<file path=ppt/tags/tag99.xml><?xml version="1.0" encoding="utf-8"?>
<p:tagLst xmlns:a="http://schemas.openxmlformats.org/drawingml/2006/main" xmlns:r="http://schemas.openxmlformats.org/officeDocument/2006/relationships" xmlns:p="http://schemas.openxmlformats.org/presentationml/2006/main">
  <p:tag name="THINKCELLSHAPEDONOTDELETE" val="tYC6xar4fa38_gjhm.Un6mg"/>
</p:tagLst>
</file>

<file path=ppt/tags/tag990.xml><?xml version="1.0" encoding="utf-8"?>
<p:tagLst xmlns:a="http://schemas.openxmlformats.org/drawingml/2006/main" xmlns:r="http://schemas.openxmlformats.org/officeDocument/2006/relationships" xmlns:p="http://schemas.openxmlformats.org/presentationml/2006/main">
  <p:tag name="THINKCELLSHAPEDONOTDELETE" val="tIUAjSwAKnuubvs060RUh.A"/>
</p:tagLst>
</file>

<file path=ppt/tags/tag991.xml><?xml version="1.0" encoding="utf-8"?>
<p:tagLst xmlns:a="http://schemas.openxmlformats.org/drawingml/2006/main" xmlns:r="http://schemas.openxmlformats.org/officeDocument/2006/relationships" xmlns:p="http://schemas.openxmlformats.org/presentationml/2006/main">
  <p:tag name="BTFPLAYOUTCOLUMNS" val="3"/>
  <p:tag name="BTFPLAYOUTENABLED" val="0"/>
</p:tagLst>
</file>

<file path=ppt/tags/tag99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93.xml><?xml version="1.0" encoding="utf-8"?>
<p:tagLst xmlns:a="http://schemas.openxmlformats.org/drawingml/2006/main" xmlns:r="http://schemas.openxmlformats.org/officeDocument/2006/relationships" xmlns:p="http://schemas.openxmlformats.org/presentationml/2006/main">
  <p:tag name="BTFPLAYOUTENABLED" val="1"/>
</p:tagLst>
</file>

<file path=ppt/tags/tag994.xml><?xml version="1.0" encoding="utf-8"?>
<p:tagLst xmlns:a="http://schemas.openxmlformats.org/drawingml/2006/main" xmlns:r="http://schemas.openxmlformats.org/officeDocument/2006/relationships" xmlns:p="http://schemas.openxmlformats.org/presentationml/2006/main">
  <p:tag name="BTFPLAYOUTCOLUMNS" val="3"/>
  <p:tag name="BTFPLAYOUTENABLED" val="0"/>
</p:tagLst>
</file>

<file path=ppt/tags/tag99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96.xml><?xml version="1.0" encoding="utf-8"?>
<p:tagLst xmlns:a="http://schemas.openxmlformats.org/drawingml/2006/main" xmlns:r="http://schemas.openxmlformats.org/officeDocument/2006/relationships" xmlns:p="http://schemas.openxmlformats.org/presentationml/2006/main">
  <p:tag name="BTFPLAYOUTENABLED" val="1"/>
</p:tagLst>
</file>

<file path=ppt/tags/tag99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98.xml><?xml version="1.0" encoding="utf-8"?>
<p:tagLst xmlns:a="http://schemas.openxmlformats.org/drawingml/2006/main" xmlns:r="http://schemas.openxmlformats.org/officeDocument/2006/relationships" xmlns:p="http://schemas.openxmlformats.org/presentationml/2006/main">
  <p:tag name="THINKCELLSHAPEDONOTDELETE" val="tSZ00OaXj5UmtFsz7wEP9WQ"/>
</p:tagLst>
</file>

<file path=ppt/tags/tag999.xml><?xml version="1.0" encoding="utf-8"?>
<p:tagLst xmlns:a="http://schemas.openxmlformats.org/drawingml/2006/main" xmlns:r="http://schemas.openxmlformats.org/officeDocument/2006/relationships" xmlns:p="http://schemas.openxmlformats.org/presentationml/2006/main">
  <p:tag name="THINKCELLSHAPEDONOTDELETE" val="tvkj5gwIRo3J8us.QVo5aCw"/>
</p:tagLst>
</file>

<file path=ppt/theme/theme1.xml><?xml version="1.0" encoding="utf-8"?>
<a:theme xmlns:a="http://schemas.openxmlformats.org/drawingml/2006/main" name="CKI Titles and Dividers">
  <a:themeElements>
    <a:clrScheme name="CKI Colors">
      <a:dk1>
        <a:srgbClr val="000000"/>
      </a:dk1>
      <a:lt1>
        <a:srgbClr val="FFFFFF"/>
      </a:lt1>
      <a:dk2>
        <a:srgbClr val="D6D6D6"/>
      </a:dk2>
      <a:lt2>
        <a:srgbClr val="5C5C5C"/>
      </a:lt2>
      <a:accent1>
        <a:srgbClr val="009BDB"/>
      </a:accent1>
      <a:accent2>
        <a:srgbClr val="002230"/>
      </a:accent2>
      <a:accent3>
        <a:srgbClr val="805BC9"/>
      </a:accent3>
      <a:accent4>
        <a:srgbClr val="A73DA7"/>
      </a:accent4>
      <a:accent5>
        <a:srgbClr val="D0227C"/>
      </a:accent5>
      <a:accent6>
        <a:srgbClr val="34A398"/>
      </a:accent6>
      <a:hlink>
        <a:srgbClr val="46647B"/>
      </a:hlink>
      <a:folHlink>
        <a:srgbClr val="7891AA"/>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gray">
        <a:solidFill>
          <a:schemeClr val="bg1"/>
        </a:solidFill>
        <a:ln w="9525">
          <a:solidFill>
            <a:schemeClr val="tx1"/>
          </a:solidFill>
        </a:ln>
      </a:spPr>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defPPr marL="0" indent="0" algn="ctr">
          <a:buNone/>
          <a:defRPr sz="1600" dirty="0" err="1" smtClean="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bwMode="gray">
        <a:ln w="9525" cap="flat">
          <a:solidFill>
            <a:schemeClr val="tx1"/>
          </a:solidFill>
          <a:miter lim="800000"/>
          <a:tailEnd type="none" w="med" len="lg"/>
        </a:ln>
      </a:spPr>
      <a:bodyPr/>
      <a:lstStyle/>
      <a:style>
        <a:lnRef idx="1">
          <a:schemeClr val="accent1"/>
        </a:lnRef>
        <a:fillRef idx="0">
          <a:schemeClr val="accent1"/>
        </a:fillRef>
        <a:effectRef idx="0">
          <a:schemeClr val="accent1"/>
        </a:effectRef>
        <a:fontRef idx="minor">
          <a:schemeClr val="tx1"/>
        </a:fontRef>
      </a:style>
    </a:lnDef>
    <a:txDef>
      <a:spPr bwMode="gray">
        <a:solidFill>
          <a:srgbClr val="E3E8EE"/>
        </a:solidFill>
      </a:spPr>
      <a:bodyPr wrap="square" lIns="137160" tIns="137160" rIns="274320" bIns="137160" rtlCol="0">
        <a:spAutoFit/>
      </a:bodyPr>
      <a:lstStyle>
        <a:defPPr marL="0" indent="0" algn="l">
          <a:spcBef>
            <a:spcPts val="600"/>
          </a:spcBef>
          <a:spcAft>
            <a:spcPts val="600"/>
          </a:spcAft>
          <a:buNone/>
          <a:defRPr sz="1250" b="1" dirty="0"/>
        </a:defPPr>
      </a:lstStyle>
    </a:txDef>
  </a:objectDefaults>
  <a:extraClrSchemeLst/>
  <a:extLst>
    <a:ext uri="{05A4C25C-085E-4340-85A3-A5531E510DB2}">
      <thm15:themeFamily xmlns:thm15="http://schemas.microsoft.com/office/thememl/2012/main" name="CKI Slide Master Template_v240821" id="{5441F7CD-3EBD-46CC-84C8-9A9AA09CF33A}" vid="{BAFBFF8F-7B68-46E9-8069-05F5494C91A8}"/>
    </a:ext>
  </a:extLst>
</a:theme>
</file>

<file path=ppt/theme/theme2.xml><?xml version="1.0" encoding="utf-8"?>
<a:theme xmlns:a="http://schemas.openxmlformats.org/drawingml/2006/main" name="CKI Content Slides">
  <a:themeElements>
    <a:clrScheme name="CKI Colors">
      <a:dk1>
        <a:srgbClr val="000000"/>
      </a:dk1>
      <a:lt1>
        <a:srgbClr val="FFFFFF"/>
      </a:lt1>
      <a:dk2>
        <a:srgbClr val="D6D6D6"/>
      </a:dk2>
      <a:lt2>
        <a:srgbClr val="5C5C5C"/>
      </a:lt2>
      <a:accent1>
        <a:srgbClr val="009BDB"/>
      </a:accent1>
      <a:accent2>
        <a:srgbClr val="002230"/>
      </a:accent2>
      <a:accent3>
        <a:srgbClr val="805BC9"/>
      </a:accent3>
      <a:accent4>
        <a:srgbClr val="A73DA7"/>
      </a:accent4>
      <a:accent5>
        <a:srgbClr val="D0227C"/>
      </a:accent5>
      <a:accent6>
        <a:srgbClr val="34A398"/>
      </a:accent6>
      <a:hlink>
        <a:srgbClr val="46647B"/>
      </a:hlink>
      <a:folHlink>
        <a:srgbClr val="7891AA"/>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gray">
        <a:solidFill>
          <a:schemeClr val="bg1"/>
        </a:solidFill>
        <a:ln w="9525">
          <a:solidFill>
            <a:schemeClr val="tx1"/>
          </a:solidFill>
        </a:ln>
      </a:spPr>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defPPr marL="0" indent="0" algn="ctr">
          <a:buNone/>
          <a:defRPr sz="1600" dirty="0" err="1" smtClean="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bwMode="gray">
        <a:ln w="9525" cap="flat">
          <a:solidFill>
            <a:schemeClr val="tx1"/>
          </a:solidFill>
          <a:miter lim="800000"/>
          <a:tailEnd type="none" w="med" len="lg"/>
        </a:ln>
      </a:spPr>
      <a:bodyPr/>
      <a:lstStyle/>
      <a:style>
        <a:lnRef idx="1">
          <a:schemeClr val="accent1"/>
        </a:lnRef>
        <a:fillRef idx="0">
          <a:schemeClr val="accent1"/>
        </a:fillRef>
        <a:effectRef idx="0">
          <a:schemeClr val="accent1"/>
        </a:effectRef>
        <a:fontRef idx="minor">
          <a:schemeClr val="tx1"/>
        </a:fontRef>
      </a:style>
    </a:lnDef>
    <a:txDef>
      <a:spPr bwMode="gray">
        <a:solidFill>
          <a:srgbClr val="E3E8EE"/>
        </a:solidFill>
      </a:spPr>
      <a:bodyPr wrap="square" lIns="137160" tIns="137160" rIns="274320" bIns="137160" rtlCol="0">
        <a:spAutoFit/>
      </a:bodyPr>
      <a:lstStyle>
        <a:defPPr marL="0" indent="0" algn="l">
          <a:spcBef>
            <a:spcPts val="600"/>
          </a:spcBef>
          <a:spcAft>
            <a:spcPts val="600"/>
          </a:spcAft>
          <a:buNone/>
          <a:defRPr sz="1250" b="1" dirty="0"/>
        </a:defPPr>
      </a:lstStyle>
    </a:txDef>
  </a:objectDefaults>
  <a:extraClrSchemeLst/>
  <a:extLst>
    <a:ext uri="{05A4C25C-085E-4340-85A3-A5531E510DB2}">
      <thm15:themeFamily xmlns:thm15="http://schemas.microsoft.com/office/thememl/2012/main" name="CKI Slide Master Template_v240821" id="{5441F7CD-3EBD-46CC-84C8-9A9AA09CF33A}" vid="{6F2B0BE4-4633-494A-849A-9EBA289E22DD}"/>
    </a:ext>
  </a:extLst>
</a:theme>
</file>

<file path=ppt/theme/theme3.xml><?xml version="1.0" encoding="utf-8"?>
<a:theme xmlns:a="http://schemas.openxmlformats.org/drawingml/2006/main" name="1_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4.xml><?xml version="1.0" encoding="utf-8"?>
<a:theme xmlns:a="http://schemas.openxmlformats.org/drawingml/2006/main" name="1_CKI Titles and Dividers">
  <a:themeElements>
    <a:clrScheme name="CKI Colors">
      <a:dk1>
        <a:srgbClr val="000000"/>
      </a:dk1>
      <a:lt1>
        <a:srgbClr val="FFFFFF"/>
      </a:lt1>
      <a:dk2>
        <a:srgbClr val="D6D6D6"/>
      </a:dk2>
      <a:lt2>
        <a:srgbClr val="5C5C5C"/>
      </a:lt2>
      <a:accent1>
        <a:srgbClr val="009BDB"/>
      </a:accent1>
      <a:accent2>
        <a:srgbClr val="002230"/>
      </a:accent2>
      <a:accent3>
        <a:srgbClr val="805BC9"/>
      </a:accent3>
      <a:accent4>
        <a:srgbClr val="A73DA7"/>
      </a:accent4>
      <a:accent5>
        <a:srgbClr val="D0227C"/>
      </a:accent5>
      <a:accent6>
        <a:srgbClr val="34A398"/>
      </a:accent6>
      <a:hlink>
        <a:srgbClr val="46647B"/>
      </a:hlink>
      <a:folHlink>
        <a:srgbClr val="7891AA"/>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gray">
        <a:solidFill>
          <a:schemeClr val="bg1"/>
        </a:solidFill>
        <a:ln w="9525">
          <a:solidFill>
            <a:schemeClr val="tx1"/>
          </a:solidFill>
        </a:ln>
      </a:spPr>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defPPr marL="0" indent="0" algn="ctr">
          <a:buNone/>
          <a:defRPr sz="1600" dirty="0" err="1" smtClean="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bwMode="gray">
        <a:ln w="9525" cap="flat">
          <a:solidFill>
            <a:schemeClr val="tx1"/>
          </a:solidFill>
          <a:miter lim="800000"/>
          <a:tailEnd type="none" w="med" len="lg"/>
        </a:ln>
      </a:spPr>
      <a:bodyPr/>
      <a:lstStyle/>
      <a:style>
        <a:lnRef idx="1">
          <a:schemeClr val="accent1"/>
        </a:lnRef>
        <a:fillRef idx="0">
          <a:schemeClr val="accent1"/>
        </a:fillRef>
        <a:effectRef idx="0">
          <a:schemeClr val="accent1"/>
        </a:effectRef>
        <a:fontRef idx="minor">
          <a:schemeClr val="tx1"/>
        </a:fontRef>
      </a:style>
    </a:lnDef>
    <a:txDef>
      <a:spPr bwMode="gray">
        <a:solidFill>
          <a:srgbClr val="E3E8EE"/>
        </a:solidFill>
      </a:spPr>
      <a:bodyPr wrap="square" lIns="137160" tIns="137160" rIns="274320" bIns="137160" rtlCol="0">
        <a:spAutoFit/>
      </a:bodyPr>
      <a:lstStyle>
        <a:defPPr marL="0" indent="0" algn="l">
          <a:spcBef>
            <a:spcPts val="600"/>
          </a:spcBef>
          <a:spcAft>
            <a:spcPts val="600"/>
          </a:spcAft>
          <a:buNone/>
          <a:defRPr sz="1250" b="1" dirty="0"/>
        </a:defPPr>
      </a:lstStyle>
    </a:txDef>
  </a:objectDefaults>
  <a:extraClrSchemeLst/>
  <a:extLst>
    <a:ext uri="{05A4C25C-085E-4340-85A3-A5531E510DB2}">
      <thm15:themeFamily xmlns:thm15="http://schemas.microsoft.com/office/thememl/2012/main" name="CKI Slide Master Template_v240821" id="{5441F7CD-3EBD-46CC-84C8-9A9AA09CF33A}" vid="{BAFBFF8F-7B68-46E9-8069-05F5494C91A8}"/>
    </a:ext>
  </a:extLst>
</a:theme>
</file>

<file path=ppt/theme/theme5.xml><?xml version="1.0" encoding="utf-8"?>
<a:theme xmlns:a="http://schemas.openxmlformats.org/drawingml/2006/main" name="2_CKI Titles and Dividers">
  <a:themeElements>
    <a:clrScheme name="CKI Colors">
      <a:dk1>
        <a:srgbClr val="000000"/>
      </a:dk1>
      <a:lt1>
        <a:srgbClr val="FFFFFF"/>
      </a:lt1>
      <a:dk2>
        <a:srgbClr val="D6D6D6"/>
      </a:dk2>
      <a:lt2>
        <a:srgbClr val="5C5C5C"/>
      </a:lt2>
      <a:accent1>
        <a:srgbClr val="009BDB"/>
      </a:accent1>
      <a:accent2>
        <a:srgbClr val="002230"/>
      </a:accent2>
      <a:accent3>
        <a:srgbClr val="805BC9"/>
      </a:accent3>
      <a:accent4>
        <a:srgbClr val="A73DA7"/>
      </a:accent4>
      <a:accent5>
        <a:srgbClr val="D0227C"/>
      </a:accent5>
      <a:accent6>
        <a:srgbClr val="34A398"/>
      </a:accent6>
      <a:hlink>
        <a:srgbClr val="46647B"/>
      </a:hlink>
      <a:folHlink>
        <a:srgbClr val="7891AA"/>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gray">
        <a:solidFill>
          <a:schemeClr val="bg1"/>
        </a:solidFill>
        <a:ln w="9525">
          <a:solidFill>
            <a:schemeClr val="tx1"/>
          </a:solidFill>
        </a:ln>
      </a:spPr>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defPPr marL="0" indent="0" algn="ctr">
          <a:buNone/>
          <a:defRPr sz="1600" dirty="0" err="1" smtClean="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bwMode="gray">
        <a:ln w="9525" cap="flat">
          <a:solidFill>
            <a:schemeClr val="tx1"/>
          </a:solidFill>
          <a:miter lim="800000"/>
          <a:tailEnd type="none" w="med" len="lg"/>
        </a:ln>
      </a:spPr>
      <a:bodyPr/>
      <a:lstStyle/>
      <a:style>
        <a:lnRef idx="1">
          <a:schemeClr val="accent1"/>
        </a:lnRef>
        <a:fillRef idx="0">
          <a:schemeClr val="accent1"/>
        </a:fillRef>
        <a:effectRef idx="0">
          <a:schemeClr val="accent1"/>
        </a:effectRef>
        <a:fontRef idx="minor">
          <a:schemeClr val="tx1"/>
        </a:fontRef>
      </a:style>
    </a:lnDef>
    <a:txDef>
      <a:spPr bwMode="gray">
        <a:solidFill>
          <a:srgbClr val="E3E8EE"/>
        </a:solidFill>
      </a:spPr>
      <a:bodyPr wrap="square" lIns="137160" tIns="137160" rIns="274320" bIns="137160" rtlCol="0">
        <a:spAutoFit/>
      </a:bodyPr>
      <a:lstStyle>
        <a:defPPr marL="0" indent="0" algn="l">
          <a:spcBef>
            <a:spcPts val="600"/>
          </a:spcBef>
          <a:spcAft>
            <a:spcPts val="600"/>
          </a:spcAft>
          <a:buNone/>
          <a:defRPr sz="1250" b="1" dirty="0"/>
        </a:defPPr>
      </a:lstStyle>
    </a:txDef>
  </a:objectDefaults>
  <a:extraClrSchemeLst/>
  <a:extLst>
    <a:ext uri="{05A4C25C-085E-4340-85A3-A5531E510DB2}">
      <thm15:themeFamily xmlns:thm15="http://schemas.microsoft.com/office/thememl/2012/main" name="CKI Slide Master Template_v240821" id="{5441F7CD-3EBD-46CC-84C8-9A9AA09CF33A}" vid="{BAFBFF8F-7B68-46E9-8069-05F5494C91A8}"/>
    </a:ext>
  </a:extLst>
</a:theme>
</file>

<file path=ppt/theme/theme6.xml><?xml version="1.0" encoding="utf-8"?>
<a:theme xmlns:a="http://schemas.openxmlformats.org/drawingml/2006/main" name="1_CKI Content Slides">
  <a:themeElements>
    <a:clrScheme name="CKI Colors">
      <a:dk1>
        <a:srgbClr val="000000"/>
      </a:dk1>
      <a:lt1>
        <a:srgbClr val="FFFFFF"/>
      </a:lt1>
      <a:dk2>
        <a:srgbClr val="D6D6D6"/>
      </a:dk2>
      <a:lt2>
        <a:srgbClr val="5C5C5C"/>
      </a:lt2>
      <a:accent1>
        <a:srgbClr val="009BDB"/>
      </a:accent1>
      <a:accent2>
        <a:srgbClr val="002230"/>
      </a:accent2>
      <a:accent3>
        <a:srgbClr val="805BC9"/>
      </a:accent3>
      <a:accent4>
        <a:srgbClr val="A73DA7"/>
      </a:accent4>
      <a:accent5>
        <a:srgbClr val="D0227C"/>
      </a:accent5>
      <a:accent6>
        <a:srgbClr val="34A398"/>
      </a:accent6>
      <a:hlink>
        <a:srgbClr val="46647B"/>
      </a:hlink>
      <a:folHlink>
        <a:srgbClr val="7891AA"/>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gray">
        <a:solidFill>
          <a:schemeClr val="bg1"/>
        </a:solidFill>
        <a:ln w="9525">
          <a:solidFill>
            <a:schemeClr val="tx1"/>
          </a:solidFill>
        </a:ln>
      </a:spPr>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defPPr marL="0" indent="0" algn="ctr">
          <a:buNone/>
          <a:defRPr sz="1600" dirty="0" err="1" smtClean="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bwMode="gray">
        <a:ln w="9525" cap="flat">
          <a:solidFill>
            <a:schemeClr val="tx1"/>
          </a:solidFill>
          <a:miter lim="800000"/>
          <a:tailEnd type="none" w="med" len="lg"/>
        </a:ln>
      </a:spPr>
      <a:bodyPr/>
      <a:lstStyle/>
      <a:style>
        <a:lnRef idx="1">
          <a:schemeClr val="accent1"/>
        </a:lnRef>
        <a:fillRef idx="0">
          <a:schemeClr val="accent1"/>
        </a:fillRef>
        <a:effectRef idx="0">
          <a:schemeClr val="accent1"/>
        </a:effectRef>
        <a:fontRef idx="minor">
          <a:schemeClr val="tx1"/>
        </a:fontRef>
      </a:style>
    </a:lnDef>
    <a:txDef>
      <a:spPr bwMode="gray">
        <a:solidFill>
          <a:srgbClr val="E3E8EE"/>
        </a:solidFill>
      </a:spPr>
      <a:bodyPr wrap="square" lIns="137160" tIns="137160" rIns="274320" bIns="137160" rtlCol="0">
        <a:spAutoFit/>
      </a:bodyPr>
      <a:lstStyle>
        <a:defPPr marL="0" indent="0" algn="l">
          <a:spcBef>
            <a:spcPts val="600"/>
          </a:spcBef>
          <a:spcAft>
            <a:spcPts val="600"/>
          </a:spcAft>
          <a:buNone/>
          <a:defRPr sz="1250" b="1" dirty="0"/>
        </a:defPPr>
      </a:lstStyle>
    </a:txDef>
  </a:objectDefaults>
  <a:extraClrSchemeLst/>
  <a:extLst>
    <a:ext uri="{05A4C25C-085E-4340-85A3-A5531E510DB2}">
      <thm15:themeFamily xmlns:thm15="http://schemas.microsoft.com/office/thememl/2012/main" name="CKI Slide Master Template_v240821" id="{5441F7CD-3EBD-46CC-84C8-9A9AA09CF33A}" vid="{6F2B0BE4-4633-494A-849A-9EBA289E22DD}"/>
    </a:ext>
  </a:extLst>
</a:theme>
</file>

<file path=ppt/theme/theme7.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_activity xmlns="cb154fc1-b295-40d1-b506-aa171264887b" xsi:nil="true"/>
  </documentManagement>
</p:properties>
</file>

<file path=customXml/item2.xml><?xml version="1.0" encoding="utf-8"?>
<ct:contentTypeSchema xmlns:ct="http://schemas.microsoft.com/office/2006/metadata/contentType" xmlns:ma="http://schemas.microsoft.com/office/2006/metadata/properties/metaAttributes" ct:_="" ma:_="" ma:contentTypeName="Document" ma:contentTypeID="0x010100BA21AA9D6497144788A110546513D1DD" ma:contentTypeVersion="9" ma:contentTypeDescription="Create a new document." ma:contentTypeScope="" ma:versionID="3fee99725a2be6b53f37107b9f7630ff">
  <xsd:schema xmlns:xsd="http://www.w3.org/2001/XMLSchema" xmlns:xs="http://www.w3.org/2001/XMLSchema" xmlns:p="http://schemas.microsoft.com/office/2006/metadata/properties" xmlns:ns3="cb154fc1-b295-40d1-b506-aa171264887b" xmlns:ns4="6cb8d265-54c7-4eee-bec8-8e18ca05f269" targetNamespace="http://schemas.microsoft.com/office/2006/metadata/properties" ma:root="true" ma:fieldsID="3fc4326bbccfdb753d01d342054c7938" ns3:_="" ns4:_="">
    <xsd:import namespace="cb154fc1-b295-40d1-b506-aa171264887b"/>
    <xsd:import namespace="6cb8d265-54c7-4eee-bec8-8e18ca05f269"/>
    <xsd:element name="properties">
      <xsd:complexType>
        <xsd:sequence>
          <xsd:element name="documentManagement">
            <xsd:complexType>
              <xsd:all>
                <xsd:element ref="ns3:MediaServiceMetadata" minOccurs="0"/>
                <xsd:element ref="ns3:MediaServiceFastMetadata" minOccurs="0"/>
                <xsd:element ref="ns3:MediaServiceSearchProperties" minOccurs="0"/>
                <xsd:element ref="ns3:MediaServiceObjectDetectorVersions" minOccurs="0"/>
                <xsd:element ref="ns3:_activity" minOccurs="0"/>
                <xsd:element ref="ns4:SharedWithUsers" minOccurs="0"/>
                <xsd:element ref="ns4:SharedWithDetails" minOccurs="0"/>
                <xsd:element ref="ns4:SharingHintHash" minOccurs="0"/>
                <xsd:element ref="ns3:MediaServiceDateTake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cb154fc1-b295-40d1-b506-aa171264887b"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SearchProperties" ma:index="10" nillable="true" ma:displayName="MediaServiceSearchProperties" ma:hidden="true" ma:internalName="MediaServiceSearchProperties" ma:readOnly="true">
      <xsd:simpleType>
        <xsd:restriction base="dms:Note"/>
      </xsd:simpleType>
    </xsd:element>
    <xsd:element name="MediaServiceObjectDetectorVersions" ma:index="11" nillable="true" ma:displayName="MediaServiceObjectDetectorVersions" ma:hidden="true" ma:indexed="true" ma:internalName="MediaServiceObjectDetectorVersions" ma:readOnly="true">
      <xsd:simpleType>
        <xsd:restriction base="dms:Text"/>
      </xsd:simpleType>
    </xsd:element>
    <xsd:element name="_activity" ma:index="12" nillable="true" ma:displayName="_activity" ma:hidden="true" ma:internalName="_activity">
      <xsd:simpleType>
        <xsd:restriction base="dms:Note"/>
      </xsd:simpleType>
    </xsd:element>
    <xsd:element name="MediaServiceDateTaken" ma:index="16" nillable="true" ma:displayName="MediaServiceDateTaken" ma:hidden="true" ma:indexed="true" ma:internalName="MediaServiceDateTake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6cb8d265-54c7-4eee-bec8-8e18ca05f269" elementFormDefault="qualified">
    <xsd:import namespace="http://schemas.microsoft.com/office/2006/documentManagement/types"/>
    <xsd:import namespace="http://schemas.microsoft.com/office/infopath/2007/PartnerControls"/>
    <xsd:element name="SharedWithUsers" ma:index="13"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4" nillable="true" ma:displayName="Shared With Details" ma:internalName="SharedWithDetails" ma:readOnly="true">
      <xsd:simpleType>
        <xsd:restriction base="dms:Note">
          <xsd:maxLength value="255"/>
        </xsd:restriction>
      </xsd:simpleType>
    </xsd:element>
    <xsd:element name="SharingHintHash" ma:index="15" nillable="true" ma:displayName="Sharing Hint Hash" ma:hidden="true" ma:internalName="SharingHintHash" ma:readOnly="true">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206D2378-DA2B-4464-B45B-BD3A1AB3E07A}">
  <ds:schemaRefs>
    <ds:schemaRef ds:uri="http://schemas.microsoft.com/office/2006/documentManagement/types"/>
    <ds:schemaRef ds:uri="http://purl.org/dc/terms/"/>
    <ds:schemaRef ds:uri="http://purl.org/dc/elements/1.1/"/>
    <ds:schemaRef ds:uri="http://www.w3.org/XML/1998/namespace"/>
    <ds:schemaRef ds:uri="http://purl.org/dc/dcmitype/"/>
    <ds:schemaRef ds:uri="http://schemas.microsoft.com/office/infopath/2007/PartnerControls"/>
    <ds:schemaRef ds:uri="http://schemas.openxmlformats.org/package/2006/metadata/core-properties"/>
    <ds:schemaRef ds:uri="6cb8d265-54c7-4eee-bec8-8e18ca05f269"/>
    <ds:schemaRef ds:uri="cb154fc1-b295-40d1-b506-aa171264887b"/>
    <ds:schemaRef ds:uri="http://schemas.microsoft.com/office/2006/metadata/properties"/>
  </ds:schemaRefs>
</ds:datastoreItem>
</file>

<file path=customXml/itemProps2.xml><?xml version="1.0" encoding="utf-8"?>
<ds:datastoreItem xmlns:ds="http://schemas.openxmlformats.org/officeDocument/2006/customXml" ds:itemID="{A8D85148-56AC-405D-8212-C7F59681ACD8}">
  <ds:schemaRefs>
    <ds:schemaRef ds:uri="6cb8d265-54c7-4eee-bec8-8e18ca05f269"/>
    <ds:schemaRef ds:uri="cb154fc1-b295-40d1-b506-aa171264887b"/>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3.xml><?xml version="1.0" encoding="utf-8"?>
<ds:datastoreItem xmlns:ds="http://schemas.openxmlformats.org/officeDocument/2006/customXml" ds:itemID="{B62A8141-6A0E-4048-B13F-3D308D21CFFF}">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CKI Slide Master Template_v240821</Template>
  <TotalTime>4558</TotalTime>
  <Words>23206</Words>
  <Application>Microsoft Macintosh PowerPoint</Application>
  <PresentationFormat>Widescreen</PresentationFormat>
  <Paragraphs>3264</Paragraphs>
  <Slides>73</Slides>
  <Notes>60</Notes>
  <HiddenSlides>0</HiddenSlides>
  <MMClips>0</MMClips>
  <ScaleCrop>false</ScaleCrop>
  <HeadingPairs>
    <vt:vector size="8" baseType="variant">
      <vt:variant>
        <vt:lpstr>Fonts Used</vt:lpstr>
      </vt:variant>
      <vt:variant>
        <vt:i4>9</vt:i4>
      </vt:variant>
      <vt:variant>
        <vt:lpstr>Theme</vt:lpstr>
      </vt:variant>
      <vt:variant>
        <vt:i4>6</vt:i4>
      </vt:variant>
      <vt:variant>
        <vt:lpstr>Embedded OLE Servers</vt:lpstr>
      </vt:variant>
      <vt:variant>
        <vt:i4>1</vt:i4>
      </vt:variant>
      <vt:variant>
        <vt:lpstr>Slide Titles</vt:lpstr>
      </vt:variant>
      <vt:variant>
        <vt:i4>73</vt:i4>
      </vt:variant>
    </vt:vector>
  </HeadingPairs>
  <TitlesOfParts>
    <vt:vector size="89" baseType="lpstr">
      <vt:lpstr>Aptos</vt:lpstr>
      <vt:lpstr>Aptos Display</vt:lpstr>
      <vt:lpstr>Arial</vt:lpstr>
      <vt:lpstr>Arial (body)</vt:lpstr>
      <vt:lpstr>Arial,Sans-Serif</vt:lpstr>
      <vt:lpstr>Calibri</vt:lpstr>
      <vt:lpstr>GH Guardian Headline</vt:lpstr>
      <vt:lpstr>Montserrat ExtraBold</vt:lpstr>
      <vt:lpstr>Times</vt:lpstr>
      <vt:lpstr>CKI Titles and Dividers</vt:lpstr>
      <vt:lpstr>CKI Content Slides</vt:lpstr>
      <vt:lpstr>1_Office Theme</vt:lpstr>
      <vt:lpstr>1_CKI Titles and Dividers</vt:lpstr>
      <vt:lpstr>2_CKI Titles and Dividers</vt:lpstr>
      <vt:lpstr>1_CKI Content Slides</vt:lpstr>
      <vt:lpstr>think-cell Slide</vt:lpstr>
      <vt:lpstr>Reenergizing Nuclear</vt:lpstr>
      <vt:lpstr>Table of contents</vt:lpstr>
      <vt:lpstr>The Nuclear Opportunity</vt:lpstr>
      <vt:lpstr>PowerPoint Presentation</vt:lpstr>
      <vt:lpstr>Properly managed, nuclear energy is as safe and low waste as renewables and more land efficient</vt:lpstr>
      <vt:lpstr>Disproportionate media coverage of nuclear accidents influences public opinion and policy at the expense of nuclear deployment</vt:lpstr>
      <vt:lpstr>Nuclear is a proven source of stable baseload power, offering a more cost-competitive and reliable solution than renewables</vt:lpstr>
      <vt:lpstr>Nuclear comparable to batteries and geothermal in baseload and  grid-stability properties; outperforms in capacity and discharge duration</vt:lpstr>
      <vt:lpstr>Nuclear energy has decreased from its peak of 17% of global power to 9% today as supply moves from the West to APAC</vt:lpstr>
      <vt:lpstr>Nuclear projected to generate 6-11% of global electricity by 2050 and prevent 1 to 3 GT CO2 annually until 2050</vt:lpstr>
      <vt:lpstr>Life extension is most economically favorable option; new smaller reactors are costlier yet safer and less wasteful</vt:lpstr>
      <vt:lpstr>The average age of nuclear power plants doubled since 2000 to 31 years, indicating the need to extend their lifetime beyond 40 years</vt:lpstr>
      <vt:lpstr>Extending the lifetime of all nuclear plants by 10 years adds ~30,000 TWh and saves ~950 MtCO2e but comes with uncertainty</vt:lpstr>
      <vt:lpstr>Palisades restart driven by state-level support for nuclear and workforce advances, but technical and regulatory barriers remain</vt:lpstr>
      <vt:lpstr>Global nuclear capacity set to double if all announced and initiated plants materialize; China responsible for ~30% of new plants</vt:lpstr>
      <vt:lpstr>Off-grid SMRs are a mid- to long-term solution for increased energy demand from hyperscale and colocation data centers</vt:lpstr>
      <vt:lpstr>Technological Developments</vt:lpstr>
      <vt:lpstr>PowerPoint Presentation</vt:lpstr>
      <vt:lpstr>Emerging SMR technology is small and flexible, providing an off-grid and off-site solution for nuclear power</vt:lpstr>
      <vt:lpstr>All reactor types use similar mechanics and different coolants; small modular reactors simplify the existing design</vt:lpstr>
      <vt:lpstr>Water-cooled reactors dominate today’s nuclear landscape; advanced coolant types offer efficiency and safety gains</vt:lpstr>
      <vt:lpstr>HTGRs, LMRs, and MSRs have higher efficiency, produce less nuclear waste, and have versatile industrial applications</vt:lpstr>
      <vt:lpstr>Water-cooled reactors have evolved significantly over time to become safer, standardized, more efficient, and more modular</vt:lpstr>
      <vt:lpstr>Nuclear-produced ‘pink’ hydrogen offers an emission-free, cost-competitive, and subsidized option; scaling remains a challenge</vt:lpstr>
      <vt:lpstr>TerraPower leads in advanced reactors, breaking ground in 2024 for its 345 MW natrium reactor planned for 2030</vt:lpstr>
      <vt:lpstr>Deployment and Public Perception</vt:lpstr>
      <vt:lpstr>PowerPoint Presentation</vt:lpstr>
      <vt:lpstr>At an LCOE of ~$182/MWh, nuclear is far above gas or renewables with storage solutions; reactor life extension is cheapest option</vt:lpstr>
      <vt:lpstr>Lowering capital cost, which account for ~80% of LCOE component costs, is key to scaling nuclear technologies</vt:lpstr>
      <vt:lpstr>Poor project management among key drivers of time and cost overruns in new European and North American large reactor builds</vt:lpstr>
      <vt:lpstr>Employing digital tools, streamlined program design, and regulatory collaboration, effective project management cuts complexity, cost overruns </vt:lpstr>
      <vt:lpstr>Improvements in design and delivery of NPPs lower the risk profile and significantly reduce costs across the nuclear project lifecycle</vt:lpstr>
      <vt:lpstr>SMRs have the potential to close the cost gap with large reactors but only if shorter construction times are achieved</vt:lpstr>
      <vt:lpstr>Deep geological disposal remains the preferred option for high-level (radioactive) nuclear waste management</vt:lpstr>
      <vt:lpstr>While Onkalo operates only for Finland’s waste, it created a blueprint for global precedent</vt:lpstr>
      <vt:lpstr>A majority of the public supports nuclear energy deployment, driven by a strong preference for energy reliability</vt:lpstr>
      <vt:lpstr>Supply Chain</vt:lpstr>
      <vt:lpstr>PowerPoint Presentation</vt:lpstr>
      <vt:lpstr>The traditionally Western nuclear supply chain is increasingly dominated by Chinese players</vt:lpstr>
      <vt:lpstr>Reactor manufacturing has shifted from the U.S. and Europe to Russian and Chinese OEMs</vt:lpstr>
      <vt:lpstr>Uranium producing and consuming countries have little overlap, as most uranium resources are in Kazakhstan, Canada, and Australia</vt:lpstr>
      <vt:lpstr>Mining and enrichment are dominated by few businesses in  non-Western countries; fuel fabrication is more decentralized</vt:lpstr>
      <vt:lpstr>Global Policy</vt:lpstr>
      <vt:lpstr>PowerPoint Presentation</vt:lpstr>
      <vt:lpstr>Governments have regained interest in nuclear power as a crucial emission-free energy source and a key factor in energy security</vt:lpstr>
      <vt:lpstr>Ongoing policy support continues to propel China’s rapid capacity expansion; renewed political backing expected to spur U.S. growth</vt:lpstr>
      <vt:lpstr>PowerPoint Presentation</vt:lpstr>
      <vt:lpstr>EU countries are divided on nuclear energy policy, with some having phased out or planning to phase out nuclear power</vt:lpstr>
      <vt:lpstr>France is expanding nuclear power and developing advanced reactors; Germany is considering reversing its phaseout</vt:lpstr>
      <vt:lpstr>More than half of the nuclear power plants in France went off the grid in the summer of 2022 due to maintenance nuclear shutdowns </vt:lpstr>
      <vt:lpstr>China is leading the global increase in nuclear capacity and development in new nuclear technologies </vt:lpstr>
      <vt:lpstr>Japan, Korea, and India all aim to increase nuclear capacity to enhance energy security and reduce reliance on fossil fuel</vt:lpstr>
      <vt:lpstr>Since 2013, Japan has restarted 14 nuclear reactors (~13 GW) under new, stricter safety standards</vt:lpstr>
      <vt:lpstr>Many African countries are considering including nuclear power in their future energy mix; 8 plants are planned or under construction</vt:lpstr>
      <vt:lpstr>Fusion Technology</vt:lpstr>
      <vt:lpstr>PowerPoint Presentation</vt:lpstr>
      <vt:lpstr>In fusion, two light nuclei fuse release energy without highly radioactive byproducts or emissions</vt:lpstr>
      <vt:lpstr>Fusion energy has achieved four of the six milestones to get to commercial viability</vt:lpstr>
      <vt:lpstr>Magnetic and laser-based confinement are in competition as companies take the fusion baton from flagship research projects</vt:lpstr>
      <vt:lpstr>Over half of fusion startups based in U.S., ~one-third in California</vt:lpstr>
      <vt:lpstr>The two leading startups in MCF and ICF are Commonwealth Fusion Systems and Marvel Fusion, respectively</vt:lpstr>
      <vt:lpstr>Despite a long timeline to commercialization, fusion is collecting significantly more funding than fission, driven by ambitious policy</vt:lpstr>
      <vt:lpstr>CKI Nuclear Team</vt:lpstr>
      <vt:lpstr>Appendix</vt:lpstr>
      <vt:lpstr>Comparison of current and upcoming nuclear and geothermal technologies for clean baseload electricity supply</vt:lpstr>
      <vt:lpstr>Traditional reactors have a proven safety track record, while SMRs take it further with built-in passive protections​</vt:lpstr>
      <vt:lpstr>Various U.S. demographic groups support including nuclear in the energy mix and favor expanding nuclear capacity</vt:lpstr>
      <vt:lpstr>Nuclear waste is much smaller in volume and has significantly fewer negative externalities than any other energy source</vt:lpstr>
      <vt:lpstr>Nuclear power operations are highly dependent on strategic elements such as lithium-7, uranium, zirconium, and indium</vt:lpstr>
      <vt:lpstr>Post-Fukushima, Germany quickly decided to shut down reactors; France maintained policy stance given its high reliance on nuclear</vt:lpstr>
      <vt:lpstr>Glossary</vt:lpstr>
      <vt:lpstr>Glossary (cont.)</vt:lpstr>
      <vt:lpstr>Units, Calculations, and References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Quint Houwink</dc:creator>
  <cp:lastModifiedBy>Farchi Behar, Ariela</cp:lastModifiedBy>
  <cp:revision>75</cp:revision>
  <cp:lastPrinted>2017-02-15T14:23:56Z</cp:lastPrinted>
  <dcterms:created xsi:type="dcterms:W3CDTF">2023-06-12T14:35:38Z</dcterms:created>
  <dcterms:modified xsi:type="dcterms:W3CDTF">2026-05-22T15:21:28Z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0x010100BA21AA9D6497144788A110546513D1DD</vt:lpwstr>
  </property>
</Properties>
</file>